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0" r:id="rId3"/>
    <p:sldId id="274" r:id="rId4"/>
    <p:sldId id="273" r:id="rId5"/>
    <p:sldId id="272" r:id="rId6"/>
    <p:sldId id="275" r:id="rId7"/>
    <p:sldId id="262" r:id="rId8"/>
    <p:sldId id="276" r:id="rId9"/>
    <p:sldId id="277"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9FB10B-28E0-EE4B-9306-C449B392CF69}">
          <p14:sldIdLst>
            <p14:sldId id="271"/>
            <p14:sldId id="270"/>
            <p14:sldId id="274"/>
            <p14:sldId id="273"/>
            <p14:sldId id="272"/>
            <p14:sldId id="275"/>
            <p14:sldId id="262"/>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1" autoAdjust="0"/>
    <p:restoredTop sz="94689"/>
  </p:normalViewPr>
  <p:slideViewPr>
    <p:cSldViewPr snapToGrid="0">
      <p:cViewPr varScale="1">
        <p:scale>
          <a:sx n="59" d="100"/>
          <a:sy n="59" d="100"/>
        </p:scale>
        <p:origin x="1020"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399C-D3B5-5BE7-1E04-A720A6087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D6BE05-33A4-DC35-38CE-C9788B11F7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E90E2-D24E-A177-D5F6-911B1FE4F982}"/>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ACBA5FAF-F51B-B47B-3626-795251699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8D79B-5BFC-E85E-D6BB-08ACF78C75CE}"/>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387071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8044-C58D-D02E-8AD0-C24424377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EA15D-23CF-2A26-0775-EE0388AB9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B13A3-F95C-F003-B31A-D691051FE5A6}"/>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E24A694F-1CF5-B77B-6F82-5835FB683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B8BE1-2D50-7F37-2D90-19879361BF5C}"/>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51357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781CB-A997-4505-4F42-3CC1FBD40C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5182D-0B5E-B849-31B7-681902520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6276A-85DA-C8EE-DDD1-BE48787670A6}"/>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A08A48FC-3402-9ED6-5063-B886D9921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2B142-8E28-7C37-D46F-5E6C894BB20A}"/>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162667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0CD1-6516-4755-3B84-5B08694DD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769DF-1369-0CE2-27D7-971DC26AC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CC850-5D49-3F80-7791-781F3D87097E}"/>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13FA27D8-3D92-5AD3-9556-719D07D4F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64C18-C1DE-9885-920A-B63261CEE895}"/>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42628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2B20-ADF6-308C-E995-DF1F10C3E8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5AD2EE-6B0B-012A-1E0B-43A6777566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D2E50-4B39-3DC9-975F-BD7014485D67}"/>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7D0FB6E6-AA28-020D-76F0-DB0309C07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0D743-8476-8585-F99E-26FE9CD74051}"/>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380773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FE5F-8C34-D2C5-7C76-D2BA2AE6B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32D79-14B7-E8E0-ECFD-4E994B2CB6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04A11-F638-F39F-AF70-35D741FD56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B012D1-9E8D-FF12-A3EB-3A71E66FA14C}"/>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6" name="Footer Placeholder 5">
            <a:extLst>
              <a:ext uri="{FF2B5EF4-FFF2-40B4-BE49-F238E27FC236}">
                <a16:creationId xmlns:a16="http://schemas.microsoft.com/office/drawing/2014/main" id="{87FF4199-8AF0-6C7A-022D-46B958EF4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6D043-72DC-BE32-808D-6572D0169314}"/>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212235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BAB6-DC5B-E531-0694-E44D959AC7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0F5CE7-1ED1-A031-10D8-335A4A18D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4D2DE5-49EE-B6AC-B219-24D153DBC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CC5108-A449-6E26-A658-DBA8B1F6C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D738C1-9BDC-7A14-142D-B05FFAE13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2F9CF-971D-DC87-2229-EE8E7A0F5FD6}"/>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8" name="Footer Placeholder 7">
            <a:extLst>
              <a:ext uri="{FF2B5EF4-FFF2-40B4-BE49-F238E27FC236}">
                <a16:creationId xmlns:a16="http://schemas.microsoft.com/office/drawing/2014/main" id="{33E8471F-4B90-281A-B1A2-82970E8684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32214D-6418-24A1-F5B5-E6F5789DF280}"/>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362865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20A0-EC5E-F60E-D5AB-B09D71D92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D0394-ADB9-7132-EA5B-E4279FCF494C}"/>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4" name="Footer Placeholder 3">
            <a:extLst>
              <a:ext uri="{FF2B5EF4-FFF2-40B4-BE49-F238E27FC236}">
                <a16:creationId xmlns:a16="http://schemas.microsoft.com/office/drawing/2014/main" id="{A12D9EFB-AAFC-2C49-C071-CCD2705A2D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E778A-A973-BE7E-CBBE-FB546C95EF9B}"/>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104939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861EE-D1A3-5A96-7B0C-C68AD1F6DFF5}"/>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3" name="Footer Placeholder 2">
            <a:extLst>
              <a:ext uri="{FF2B5EF4-FFF2-40B4-BE49-F238E27FC236}">
                <a16:creationId xmlns:a16="http://schemas.microsoft.com/office/drawing/2014/main" id="{D79AAF3B-FCE0-F7B7-5AF4-4AB7B8DD9A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79E957-46CD-6651-2B5E-74987B6DB2FD}"/>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397906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6880-580A-304A-525C-F502FF8FD8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DC571B-8E4D-B1F8-ACA3-7AD911A0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370D8-E7C7-EC2B-6F9D-AF8CC5870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4C6BAF-636C-5EAA-7A63-07ED5438FF88}"/>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6" name="Footer Placeholder 5">
            <a:extLst>
              <a:ext uri="{FF2B5EF4-FFF2-40B4-BE49-F238E27FC236}">
                <a16:creationId xmlns:a16="http://schemas.microsoft.com/office/drawing/2014/main" id="{4119EC94-48DF-3BF0-44F4-8AFB97236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2EA49-1F99-215C-56CF-EED10F8D8A3B}"/>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51208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8DAC-C830-4044-C04F-5F0CA11A7D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0D87F-6BA0-6DE0-0AF8-96EA76471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882EA-C4D1-FACC-28B7-9F422A7C6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0BD43-C97A-1E2F-FA83-02D9356ABFD5}"/>
              </a:ext>
            </a:extLst>
          </p:cNvPr>
          <p:cNvSpPr>
            <a:spLocks noGrp="1"/>
          </p:cNvSpPr>
          <p:nvPr>
            <p:ph type="dt" sz="half" idx="10"/>
          </p:nvPr>
        </p:nvSpPr>
        <p:spPr/>
        <p:txBody>
          <a:bodyPr/>
          <a:lstStyle/>
          <a:p>
            <a:fld id="{3EADFDC6-19C1-4854-BE97-AA516487E217}" type="datetimeFigureOut">
              <a:rPr lang="en-US" smtClean="0"/>
              <a:t>8/8/2024</a:t>
            </a:fld>
            <a:endParaRPr lang="en-US"/>
          </a:p>
        </p:txBody>
      </p:sp>
      <p:sp>
        <p:nvSpPr>
          <p:cNvPr id="6" name="Footer Placeholder 5">
            <a:extLst>
              <a:ext uri="{FF2B5EF4-FFF2-40B4-BE49-F238E27FC236}">
                <a16:creationId xmlns:a16="http://schemas.microsoft.com/office/drawing/2014/main" id="{3AA61688-D7D0-9DF8-68EF-442AE0B31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A8687-8CC0-07BB-CE71-70C20F4BDA2C}"/>
              </a:ext>
            </a:extLst>
          </p:cNvPr>
          <p:cNvSpPr>
            <a:spLocks noGrp="1"/>
          </p:cNvSpPr>
          <p:nvPr>
            <p:ph type="sldNum" sz="quarter" idx="12"/>
          </p:nvPr>
        </p:nvSpPr>
        <p:spPr/>
        <p:txBody>
          <a:bodyPr/>
          <a:lstStyle/>
          <a:p>
            <a:fld id="{B559EEE9-3AFB-45AB-8E61-33CBC278ADFE}" type="slidenum">
              <a:rPr lang="en-US" smtClean="0"/>
              <a:t>‹#›</a:t>
            </a:fld>
            <a:endParaRPr lang="en-US"/>
          </a:p>
        </p:txBody>
      </p:sp>
    </p:spTree>
    <p:extLst>
      <p:ext uri="{BB962C8B-B14F-4D97-AF65-F5344CB8AC3E}">
        <p14:creationId xmlns:p14="http://schemas.microsoft.com/office/powerpoint/2010/main" val="251389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ECEB6-B34A-17FC-98CF-E86C6C6AF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EAB648-7383-132C-1CF3-ABD2930C3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53E39-D28C-5557-3700-FF5317839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ADFDC6-19C1-4854-BE97-AA516487E217}" type="datetimeFigureOut">
              <a:rPr lang="en-US" smtClean="0"/>
              <a:t>8/8/2024</a:t>
            </a:fld>
            <a:endParaRPr lang="en-US"/>
          </a:p>
        </p:txBody>
      </p:sp>
      <p:sp>
        <p:nvSpPr>
          <p:cNvPr id="5" name="Footer Placeholder 4">
            <a:extLst>
              <a:ext uri="{FF2B5EF4-FFF2-40B4-BE49-F238E27FC236}">
                <a16:creationId xmlns:a16="http://schemas.microsoft.com/office/drawing/2014/main" id="{383838E7-FBE5-A0CF-F1FF-A052AA399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5041FB-EF82-5BB7-3588-6EB48A1C5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59EEE9-3AFB-45AB-8E61-33CBC278ADFE}" type="slidenum">
              <a:rPr lang="en-US" smtClean="0"/>
              <a:t>‹#›</a:t>
            </a:fld>
            <a:endParaRPr lang="en-US"/>
          </a:p>
        </p:txBody>
      </p:sp>
    </p:spTree>
    <p:extLst>
      <p:ext uri="{BB962C8B-B14F-4D97-AF65-F5344CB8AC3E}">
        <p14:creationId xmlns:p14="http://schemas.microsoft.com/office/powerpoint/2010/main" val="173333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gwitter@educationalresource.com"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6465F-A7B3-BBD4-5647-E22D3D577E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ounded Rectangle 2">
            <a:hlinkClick r:id="" action="ppaction://hlinkshowjump?jump=nextslide"/>
            <a:extLst>
              <a:ext uri="{FF2B5EF4-FFF2-40B4-BE49-F238E27FC236}">
                <a16:creationId xmlns:a16="http://schemas.microsoft.com/office/drawing/2014/main" id="{7FE44F2B-9A8F-7406-B400-B0CA7F36B172}"/>
              </a:ext>
            </a:extLst>
          </p:cNvPr>
          <p:cNvSpPr/>
          <p:nvPr/>
        </p:nvSpPr>
        <p:spPr>
          <a:xfrm>
            <a:off x="1124607" y="5183102"/>
            <a:ext cx="1439917" cy="50299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138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A9D2D-01A8-05B5-96C9-19CD46633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hlinkClick r:id="rId3" action="ppaction://hlinksldjump"/>
            <a:extLst>
              <a:ext uri="{FF2B5EF4-FFF2-40B4-BE49-F238E27FC236}">
                <a16:creationId xmlns:a16="http://schemas.microsoft.com/office/drawing/2014/main" id="{A5FB8AE4-C6A6-9919-BAAD-0932159656D2}"/>
              </a:ext>
            </a:extLst>
          </p:cNvPr>
          <p:cNvSpPr/>
          <p:nvPr/>
        </p:nvSpPr>
        <p:spPr>
          <a:xfrm>
            <a:off x="11119945" y="390385"/>
            <a:ext cx="515007" cy="50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3E12D0EA-A432-9DFB-5AAD-94199242FE44}"/>
              </a:ext>
            </a:extLst>
          </p:cNvPr>
          <p:cNvSpPr/>
          <p:nvPr/>
        </p:nvSpPr>
        <p:spPr>
          <a:xfrm>
            <a:off x="10520855" y="5412827"/>
            <a:ext cx="882869" cy="31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5" action="ppaction://hlinksldjump"/>
            <a:extLst>
              <a:ext uri="{FF2B5EF4-FFF2-40B4-BE49-F238E27FC236}">
                <a16:creationId xmlns:a16="http://schemas.microsoft.com/office/drawing/2014/main" id="{9E448286-477B-BBE6-C9B0-A258BACCF3F7}"/>
              </a:ext>
            </a:extLst>
          </p:cNvPr>
          <p:cNvSpPr/>
          <p:nvPr/>
        </p:nvSpPr>
        <p:spPr>
          <a:xfrm>
            <a:off x="6689834" y="5412827"/>
            <a:ext cx="882869" cy="31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097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6465F-A7B3-BBD4-5647-E22D3D577E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hlinkClick r:id="rId3" action="ppaction://hlinksldjump"/>
            <a:extLst>
              <a:ext uri="{FF2B5EF4-FFF2-40B4-BE49-F238E27FC236}">
                <a16:creationId xmlns:a16="http://schemas.microsoft.com/office/drawing/2014/main" id="{65E73189-1D34-04AF-2336-CE9202AC4FCE}"/>
              </a:ext>
            </a:extLst>
          </p:cNvPr>
          <p:cNvSpPr/>
          <p:nvPr/>
        </p:nvSpPr>
        <p:spPr>
          <a:xfrm>
            <a:off x="11119945" y="390385"/>
            <a:ext cx="515007" cy="50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4" action="ppaction://hlinksldjump"/>
            <a:extLst>
              <a:ext uri="{FF2B5EF4-FFF2-40B4-BE49-F238E27FC236}">
                <a16:creationId xmlns:a16="http://schemas.microsoft.com/office/drawing/2014/main" id="{8F524B04-D10A-0A95-999B-2D4B423450F6}"/>
              </a:ext>
            </a:extLst>
          </p:cNvPr>
          <p:cNvSpPr/>
          <p:nvPr/>
        </p:nvSpPr>
        <p:spPr>
          <a:xfrm>
            <a:off x="2853558" y="3166239"/>
            <a:ext cx="882869" cy="31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 action="ppaction://hlinkshowjump?jump=previousslide"/>
            <a:extLst>
              <a:ext uri="{FF2B5EF4-FFF2-40B4-BE49-F238E27FC236}">
                <a16:creationId xmlns:a16="http://schemas.microsoft.com/office/drawing/2014/main" id="{345DAB4A-4C14-D119-7A3D-C7E3A2B2AE05}"/>
              </a:ext>
            </a:extLst>
          </p:cNvPr>
          <p:cNvSpPr/>
          <p:nvPr/>
        </p:nvSpPr>
        <p:spPr>
          <a:xfrm>
            <a:off x="11119945" y="6050205"/>
            <a:ext cx="515007" cy="5029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3985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6465F-A7B3-BBD4-5647-E22D3D577E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hlinkClick r:id="rId3" action="ppaction://hlinksldjump"/>
            <a:extLst>
              <a:ext uri="{FF2B5EF4-FFF2-40B4-BE49-F238E27FC236}">
                <a16:creationId xmlns:a16="http://schemas.microsoft.com/office/drawing/2014/main" id="{821A6A2B-4403-8A93-106C-80E994D29E74}"/>
              </a:ext>
            </a:extLst>
          </p:cNvPr>
          <p:cNvSpPr/>
          <p:nvPr/>
        </p:nvSpPr>
        <p:spPr>
          <a:xfrm>
            <a:off x="11119945" y="390385"/>
            <a:ext cx="515007" cy="50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ction="ppaction://hlinksldjump"/>
            <a:extLst>
              <a:ext uri="{FF2B5EF4-FFF2-40B4-BE49-F238E27FC236}">
                <a16:creationId xmlns:a16="http://schemas.microsoft.com/office/drawing/2014/main" id="{C599838D-A7D0-06F1-FA6A-832F703D58BF}"/>
              </a:ext>
            </a:extLst>
          </p:cNvPr>
          <p:cNvSpPr/>
          <p:nvPr/>
        </p:nvSpPr>
        <p:spPr>
          <a:xfrm>
            <a:off x="7236372" y="3176749"/>
            <a:ext cx="882869" cy="31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 action="ppaction://hlinkshowjump?jump=previousslide"/>
            <a:extLst>
              <a:ext uri="{FF2B5EF4-FFF2-40B4-BE49-F238E27FC236}">
                <a16:creationId xmlns:a16="http://schemas.microsoft.com/office/drawing/2014/main" id="{833FBAB9-191B-B22B-DC94-785CD395114E}"/>
              </a:ext>
            </a:extLst>
          </p:cNvPr>
          <p:cNvSpPr/>
          <p:nvPr/>
        </p:nvSpPr>
        <p:spPr>
          <a:xfrm>
            <a:off x="11119945" y="6050205"/>
            <a:ext cx="515007" cy="5029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4555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6465F-A7B3-BBD4-5647-E22D3D577E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hlinkClick r:id="rId3" action="ppaction://hlinksldjump"/>
            <a:extLst>
              <a:ext uri="{FF2B5EF4-FFF2-40B4-BE49-F238E27FC236}">
                <a16:creationId xmlns:a16="http://schemas.microsoft.com/office/drawing/2014/main" id="{55FC8E4D-387C-AABA-8341-4D2A5041509B}"/>
              </a:ext>
            </a:extLst>
          </p:cNvPr>
          <p:cNvSpPr/>
          <p:nvPr/>
        </p:nvSpPr>
        <p:spPr>
          <a:xfrm>
            <a:off x="11119945" y="390385"/>
            <a:ext cx="515007" cy="50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 action="ppaction://hlinkshowjump?jump=previousslide"/>
            <a:extLst>
              <a:ext uri="{FF2B5EF4-FFF2-40B4-BE49-F238E27FC236}">
                <a16:creationId xmlns:a16="http://schemas.microsoft.com/office/drawing/2014/main" id="{EE476BE6-2A8F-AF5B-8F2E-D7DEED4BD7C4}"/>
              </a:ext>
            </a:extLst>
          </p:cNvPr>
          <p:cNvSpPr/>
          <p:nvPr/>
        </p:nvSpPr>
        <p:spPr>
          <a:xfrm>
            <a:off x="11119945" y="6050205"/>
            <a:ext cx="515007" cy="5029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0319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6465F-A7B3-BBD4-5647-E22D3D577E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hlinkClick r:id="rId3" action="ppaction://hlinksldjump"/>
            <a:extLst>
              <a:ext uri="{FF2B5EF4-FFF2-40B4-BE49-F238E27FC236}">
                <a16:creationId xmlns:a16="http://schemas.microsoft.com/office/drawing/2014/main" id="{E892199B-FD74-FEF9-495E-96AC4AFBEFFA}"/>
              </a:ext>
            </a:extLst>
          </p:cNvPr>
          <p:cNvSpPr/>
          <p:nvPr/>
        </p:nvSpPr>
        <p:spPr>
          <a:xfrm>
            <a:off x="11119945" y="390385"/>
            <a:ext cx="515007" cy="50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 action="ppaction://hlinkshowjump?jump=previousslide"/>
            <a:extLst>
              <a:ext uri="{FF2B5EF4-FFF2-40B4-BE49-F238E27FC236}">
                <a16:creationId xmlns:a16="http://schemas.microsoft.com/office/drawing/2014/main" id="{DA28EE94-3E1F-2346-EAD1-F6E4BC970D3A}"/>
              </a:ext>
            </a:extLst>
          </p:cNvPr>
          <p:cNvSpPr/>
          <p:nvPr/>
        </p:nvSpPr>
        <p:spPr>
          <a:xfrm>
            <a:off x="11119945" y="6050205"/>
            <a:ext cx="515007" cy="5029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9826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45B5-3F70-78B8-DC7C-70DCD5753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32A415F5-091D-528D-91C2-27834FEC4ED4}"/>
              </a:ext>
            </a:extLst>
          </p:cNvPr>
          <p:cNvSpPr txBox="1"/>
          <p:nvPr/>
        </p:nvSpPr>
        <p:spPr>
          <a:xfrm>
            <a:off x="4641509" y="883562"/>
            <a:ext cx="331064" cy="369332"/>
          </a:xfrm>
          <a:prstGeom prst="rect">
            <a:avLst/>
          </a:prstGeom>
          <a:solidFill>
            <a:schemeClr val="accent5"/>
          </a:solidFill>
        </p:spPr>
        <p:txBody>
          <a:bodyPr wrap="square" rtlCol="0">
            <a:spAutoFit/>
          </a:bodyPr>
          <a:lstStyle/>
          <a:p>
            <a:pPr algn="ctr"/>
            <a:r>
              <a:rPr lang="en-US" dirty="0">
                <a:solidFill>
                  <a:schemeClr val="bg1"/>
                </a:solidFill>
              </a:rPr>
              <a:t>1</a:t>
            </a:r>
          </a:p>
        </p:txBody>
      </p:sp>
      <p:sp>
        <p:nvSpPr>
          <p:cNvPr id="27" name="TextBox 26">
            <a:extLst>
              <a:ext uri="{FF2B5EF4-FFF2-40B4-BE49-F238E27FC236}">
                <a16:creationId xmlns:a16="http://schemas.microsoft.com/office/drawing/2014/main" id="{761FC847-4CB1-3DB4-F8F7-FA9A2B6885B0}"/>
              </a:ext>
            </a:extLst>
          </p:cNvPr>
          <p:cNvSpPr txBox="1"/>
          <p:nvPr/>
        </p:nvSpPr>
        <p:spPr>
          <a:xfrm>
            <a:off x="5407831" y="3566160"/>
            <a:ext cx="352083" cy="369332"/>
          </a:xfrm>
          <a:prstGeom prst="rect">
            <a:avLst/>
          </a:prstGeom>
          <a:solidFill>
            <a:schemeClr val="accent5"/>
          </a:solidFill>
        </p:spPr>
        <p:txBody>
          <a:bodyPr wrap="square" rtlCol="0">
            <a:spAutoFit/>
          </a:bodyPr>
          <a:lstStyle/>
          <a:p>
            <a:pPr algn="ctr"/>
            <a:r>
              <a:rPr lang="en-US" dirty="0">
                <a:solidFill>
                  <a:schemeClr val="bg1"/>
                </a:solidFill>
              </a:rPr>
              <a:t>2</a:t>
            </a:r>
          </a:p>
        </p:txBody>
      </p:sp>
      <p:sp>
        <p:nvSpPr>
          <p:cNvPr id="28" name="TextBox 27">
            <a:extLst>
              <a:ext uri="{FF2B5EF4-FFF2-40B4-BE49-F238E27FC236}">
                <a16:creationId xmlns:a16="http://schemas.microsoft.com/office/drawing/2014/main" id="{BBE56E15-66A0-97E1-37D7-9A918151DA1F}"/>
              </a:ext>
            </a:extLst>
          </p:cNvPr>
          <p:cNvSpPr txBox="1"/>
          <p:nvPr/>
        </p:nvSpPr>
        <p:spPr>
          <a:xfrm>
            <a:off x="762000" y="1646519"/>
            <a:ext cx="352083" cy="369332"/>
          </a:xfrm>
          <a:prstGeom prst="rect">
            <a:avLst/>
          </a:prstGeom>
          <a:solidFill>
            <a:schemeClr val="accent5"/>
          </a:solidFill>
        </p:spPr>
        <p:txBody>
          <a:bodyPr wrap="square" rtlCol="0">
            <a:spAutoFit/>
          </a:bodyPr>
          <a:lstStyle/>
          <a:p>
            <a:pPr algn="ctr"/>
            <a:r>
              <a:rPr lang="en-US" dirty="0">
                <a:solidFill>
                  <a:schemeClr val="bg1"/>
                </a:solidFill>
              </a:rPr>
              <a:t>3</a:t>
            </a:r>
          </a:p>
        </p:txBody>
      </p:sp>
      <p:sp>
        <p:nvSpPr>
          <p:cNvPr id="29" name="TextBox 28">
            <a:extLst>
              <a:ext uri="{FF2B5EF4-FFF2-40B4-BE49-F238E27FC236}">
                <a16:creationId xmlns:a16="http://schemas.microsoft.com/office/drawing/2014/main" id="{661787E9-4A98-83FF-0FE8-EA909C522416}"/>
              </a:ext>
            </a:extLst>
          </p:cNvPr>
          <p:cNvSpPr txBox="1"/>
          <p:nvPr/>
        </p:nvSpPr>
        <p:spPr>
          <a:xfrm>
            <a:off x="762000" y="3931920"/>
            <a:ext cx="352083" cy="369332"/>
          </a:xfrm>
          <a:prstGeom prst="rect">
            <a:avLst/>
          </a:prstGeom>
          <a:solidFill>
            <a:schemeClr val="accent5"/>
          </a:solidFill>
        </p:spPr>
        <p:txBody>
          <a:bodyPr wrap="square" rtlCol="0">
            <a:spAutoFit/>
          </a:bodyPr>
          <a:lstStyle/>
          <a:p>
            <a:pPr algn="ctr"/>
            <a:r>
              <a:rPr lang="en-US" dirty="0">
                <a:solidFill>
                  <a:schemeClr val="bg1"/>
                </a:solidFill>
              </a:rPr>
              <a:t>4</a:t>
            </a:r>
          </a:p>
        </p:txBody>
      </p:sp>
      <p:sp>
        <p:nvSpPr>
          <p:cNvPr id="30" name="TextBox 29">
            <a:extLst>
              <a:ext uri="{FF2B5EF4-FFF2-40B4-BE49-F238E27FC236}">
                <a16:creationId xmlns:a16="http://schemas.microsoft.com/office/drawing/2014/main" id="{26327A92-E7F3-9C33-1FDE-1D4CDA909EEC}"/>
              </a:ext>
            </a:extLst>
          </p:cNvPr>
          <p:cNvSpPr txBox="1"/>
          <p:nvPr/>
        </p:nvSpPr>
        <p:spPr>
          <a:xfrm>
            <a:off x="8686800" y="883562"/>
            <a:ext cx="352083" cy="369332"/>
          </a:xfrm>
          <a:prstGeom prst="rect">
            <a:avLst/>
          </a:prstGeom>
          <a:solidFill>
            <a:schemeClr val="accent5"/>
          </a:solidFill>
        </p:spPr>
        <p:txBody>
          <a:bodyPr wrap="square" rtlCol="0">
            <a:spAutoFit/>
          </a:bodyPr>
          <a:lstStyle/>
          <a:p>
            <a:pPr algn="ctr"/>
            <a:r>
              <a:rPr lang="en-US" dirty="0">
                <a:solidFill>
                  <a:schemeClr val="bg1"/>
                </a:solidFill>
              </a:rPr>
              <a:t>5</a:t>
            </a:r>
          </a:p>
        </p:txBody>
      </p:sp>
      <p:pic>
        <p:nvPicPr>
          <p:cNvPr id="4" name="Picture 3">
            <a:extLst>
              <a:ext uri="{FF2B5EF4-FFF2-40B4-BE49-F238E27FC236}">
                <a16:creationId xmlns:a16="http://schemas.microsoft.com/office/drawing/2014/main" id="{6658BED6-17F1-05B2-F833-EE2EFF64C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055" y="1234440"/>
            <a:ext cx="3413759" cy="1920240"/>
          </a:xfrm>
          <a:prstGeom prst="rect">
            <a:avLst/>
          </a:prstGeom>
          <a:ln w="19050">
            <a:solidFill>
              <a:schemeClr val="tx1">
                <a:lumMod val="50000"/>
                <a:lumOff val="50000"/>
              </a:schemeClr>
            </a:solidFill>
          </a:ln>
        </p:spPr>
      </p:pic>
      <p:pic>
        <p:nvPicPr>
          <p:cNvPr id="5" name="Picture 4">
            <a:extLst>
              <a:ext uri="{FF2B5EF4-FFF2-40B4-BE49-F238E27FC236}">
                <a16:creationId xmlns:a16="http://schemas.microsoft.com/office/drawing/2014/main" id="{A5C6D0AA-F538-491D-E7C0-2A6F26DD2D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03920" y="1238184"/>
            <a:ext cx="3410205" cy="1920240"/>
          </a:xfrm>
          <a:prstGeom prst="rect">
            <a:avLst/>
          </a:prstGeom>
          <a:ln w="19050">
            <a:solidFill>
              <a:schemeClr val="tx1">
                <a:lumMod val="50000"/>
                <a:lumOff val="50000"/>
              </a:schemeClr>
            </a:solidFill>
          </a:ln>
        </p:spPr>
      </p:pic>
      <p:pic>
        <p:nvPicPr>
          <p:cNvPr id="6" name="Picture 5">
            <a:extLst>
              <a:ext uri="{FF2B5EF4-FFF2-40B4-BE49-F238E27FC236}">
                <a16:creationId xmlns:a16="http://schemas.microsoft.com/office/drawing/2014/main" id="{EE0F21DA-F12C-5F6B-A0FA-CE0DBE79AF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8055" y="3931920"/>
            <a:ext cx="3410205" cy="1920240"/>
          </a:xfrm>
          <a:prstGeom prst="rect">
            <a:avLst/>
          </a:prstGeom>
          <a:ln w="19050">
            <a:solidFill>
              <a:schemeClr val="tx1">
                <a:lumMod val="50000"/>
                <a:lumOff val="50000"/>
              </a:schemeClr>
            </a:solidFill>
          </a:ln>
        </p:spPr>
      </p:pic>
      <p:pic>
        <p:nvPicPr>
          <p:cNvPr id="8" name="Picture 7">
            <a:extLst>
              <a:ext uri="{FF2B5EF4-FFF2-40B4-BE49-F238E27FC236}">
                <a16:creationId xmlns:a16="http://schemas.microsoft.com/office/drawing/2014/main" id="{3B940B2A-E157-6C04-B6DB-D031A11754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0409" y="2011680"/>
            <a:ext cx="3251200" cy="1830706"/>
          </a:xfrm>
          <a:prstGeom prst="rect">
            <a:avLst/>
          </a:prstGeom>
          <a:ln w="19050">
            <a:solidFill>
              <a:schemeClr val="tx1">
                <a:lumMod val="50000"/>
                <a:lumOff val="50000"/>
              </a:schemeClr>
            </a:solidFill>
          </a:ln>
        </p:spPr>
      </p:pic>
      <p:pic>
        <p:nvPicPr>
          <p:cNvPr id="10" name="Picture 9">
            <a:extLst>
              <a:ext uri="{FF2B5EF4-FFF2-40B4-BE49-F238E27FC236}">
                <a16:creationId xmlns:a16="http://schemas.microsoft.com/office/drawing/2014/main" id="{73D03F72-6A5C-1850-4BD9-70AD72D2DD3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0407" y="4297680"/>
            <a:ext cx="3251199" cy="1830706"/>
          </a:xfrm>
          <a:prstGeom prst="rect">
            <a:avLst/>
          </a:prstGeom>
          <a:ln w="19050">
            <a:solidFill>
              <a:schemeClr val="tx1">
                <a:lumMod val="50000"/>
                <a:lumOff val="50000"/>
              </a:schemeClr>
            </a:solidFill>
          </a:ln>
        </p:spPr>
      </p:pic>
      <p:sp>
        <p:nvSpPr>
          <p:cNvPr id="14" name="TextBox 13">
            <a:extLst>
              <a:ext uri="{FF2B5EF4-FFF2-40B4-BE49-F238E27FC236}">
                <a16:creationId xmlns:a16="http://schemas.microsoft.com/office/drawing/2014/main" id="{4A11609E-672F-4A9C-B18B-B57F950DFE95}"/>
              </a:ext>
            </a:extLst>
          </p:cNvPr>
          <p:cNvSpPr txBox="1"/>
          <p:nvPr/>
        </p:nvSpPr>
        <p:spPr>
          <a:xfrm>
            <a:off x="505324" y="1188720"/>
            <a:ext cx="3251199" cy="369332"/>
          </a:xfrm>
          <a:prstGeom prst="rect">
            <a:avLst/>
          </a:prstGeom>
          <a:noFill/>
        </p:spPr>
        <p:txBody>
          <a:bodyPr wrap="square" rtlCol="0">
            <a:spAutoFit/>
          </a:bodyPr>
          <a:lstStyle/>
          <a:p>
            <a:r>
              <a:rPr lang="en-US" dirty="0">
                <a:solidFill>
                  <a:schemeClr val="accent4"/>
                </a:solidFill>
                <a:latin typeface="Open Sans" panose="020B0606030504020204" pitchFamily="34" charset="0"/>
                <a:ea typeface="Open Sans" panose="020B0606030504020204" pitchFamily="34" charset="0"/>
                <a:cs typeface="Open Sans" panose="020B0606030504020204" pitchFamily="34" charset="0"/>
              </a:rPr>
              <a:t>Proposed Navigation </a:t>
            </a:r>
          </a:p>
        </p:txBody>
      </p:sp>
      <p:sp>
        <p:nvSpPr>
          <p:cNvPr id="15" name="Arrow: Right 14">
            <a:extLst>
              <a:ext uri="{FF2B5EF4-FFF2-40B4-BE49-F238E27FC236}">
                <a16:creationId xmlns:a16="http://schemas.microsoft.com/office/drawing/2014/main" id="{CA12030C-D2EA-87BB-7659-5985F8D83F7A}"/>
              </a:ext>
            </a:extLst>
          </p:cNvPr>
          <p:cNvSpPr/>
          <p:nvPr/>
        </p:nvSpPr>
        <p:spPr>
          <a:xfrm>
            <a:off x="7498154" y="1817804"/>
            <a:ext cx="935192" cy="221203"/>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8D5FA7D-9318-604A-3CD3-981DEF6C0354}"/>
              </a:ext>
            </a:extLst>
          </p:cNvPr>
          <p:cNvSpPr/>
          <p:nvPr/>
        </p:nvSpPr>
        <p:spPr>
          <a:xfrm rot="5400000">
            <a:off x="5567062" y="3170692"/>
            <a:ext cx="1061767" cy="227337"/>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5">
            <a:extLst>
              <a:ext uri="{FF2B5EF4-FFF2-40B4-BE49-F238E27FC236}">
                <a16:creationId xmlns:a16="http://schemas.microsoft.com/office/drawing/2014/main" id="{859D3ED0-800C-84DB-BFE7-4C902FB7C9C2}"/>
              </a:ext>
            </a:extLst>
          </p:cNvPr>
          <p:cNvSpPr/>
          <p:nvPr/>
        </p:nvSpPr>
        <p:spPr>
          <a:xfrm rot="12940806">
            <a:off x="3379829" y="3940414"/>
            <a:ext cx="1504934" cy="228600"/>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15">
            <a:extLst>
              <a:ext uri="{FF2B5EF4-FFF2-40B4-BE49-F238E27FC236}">
                <a16:creationId xmlns:a16="http://schemas.microsoft.com/office/drawing/2014/main" id="{0D30D1E8-CCF0-8041-ADE4-EEDBB22D84FF}"/>
              </a:ext>
            </a:extLst>
          </p:cNvPr>
          <p:cNvSpPr/>
          <p:nvPr/>
        </p:nvSpPr>
        <p:spPr>
          <a:xfrm rot="5400000">
            <a:off x="1654619" y="3450522"/>
            <a:ext cx="1294146" cy="231373"/>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52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ABC8-E425-59B8-94DB-14317CC64E20}"/>
              </a:ext>
            </a:extLst>
          </p:cNvPr>
          <p:cNvSpPr>
            <a:spLocks noGrp="1"/>
          </p:cNvSpPr>
          <p:nvPr>
            <p:ph type="title"/>
          </p:nvPr>
        </p:nvSpPr>
        <p:spPr/>
        <p:txBody>
          <a:bodyPr/>
          <a:lstStyle/>
          <a:p>
            <a:r>
              <a:rPr lang="en-US" dirty="0"/>
              <a:t>Specifications</a:t>
            </a:r>
          </a:p>
        </p:txBody>
      </p:sp>
      <p:sp>
        <p:nvSpPr>
          <p:cNvPr id="3" name="Content Placeholder 2">
            <a:extLst>
              <a:ext uri="{FF2B5EF4-FFF2-40B4-BE49-F238E27FC236}">
                <a16:creationId xmlns:a16="http://schemas.microsoft.com/office/drawing/2014/main" id="{97C7B76B-44BE-AAFD-6000-7CB22A5E9F38}"/>
              </a:ext>
            </a:extLst>
          </p:cNvPr>
          <p:cNvSpPr>
            <a:spLocks noGrp="1"/>
          </p:cNvSpPr>
          <p:nvPr>
            <p:ph idx="1"/>
          </p:nvPr>
        </p:nvSpPr>
        <p:spPr/>
        <p:txBody>
          <a:bodyPr>
            <a:normAutofit fontScale="92500" lnSpcReduction="10000"/>
          </a:bodyPr>
          <a:lstStyle/>
          <a:p>
            <a:pPr>
              <a:spcBef>
                <a:spcPts val="0"/>
              </a:spcBef>
            </a:pPr>
            <a:r>
              <a:rPr lang="en-US" sz="1800" dirty="0">
                <a:effectLst/>
                <a:latin typeface="Aptos" panose="020B0004020202020204" pitchFamily="34" charset="0"/>
                <a:ea typeface="Calibri" panose="020F0502020204030204" pitchFamily="34" charset="0"/>
              </a:rPr>
              <a:t>Splash Screen</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ptos" panose="020B0004020202020204" pitchFamily="34" charset="0"/>
                <a:ea typeface="Calibri" panose="020F0502020204030204" pitchFamily="34" charset="0"/>
              </a:rPr>
              <a:t>Main Landing Screen with entry to the following</a:t>
            </a:r>
            <a:endParaRPr lang="en-US" sz="1800" dirty="0">
              <a:effectLst/>
              <a:latin typeface="Calibri" panose="020F0502020204030204" pitchFamily="34" charset="0"/>
              <a:ea typeface="Calibri" panose="020F0502020204030204" pitchFamily="34" charset="0"/>
            </a:endParaRPr>
          </a:p>
          <a:p>
            <a:pPr marL="514350" lvl="1" indent="-285750">
              <a:spcBef>
                <a:spcPts val="0"/>
              </a:spcBef>
            </a:pPr>
            <a:r>
              <a:rPr lang="en-US" sz="1400" dirty="0">
                <a:effectLst/>
                <a:latin typeface="Aptos" panose="020B0004020202020204" pitchFamily="34" charset="0"/>
                <a:ea typeface="Calibri" panose="020F0502020204030204" pitchFamily="34" charset="0"/>
              </a:rPr>
              <a:t>Overview of Parkinson's: Up to 2 MSWord pages of content providing a high-level overview / introduction of current treatment approaches</a:t>
            </a:r>
            <a:endParaRPr lang="en-US" sz="1400" dirty="0">
              <a:effectLst/>
              <a:latin typeface="Calibri" panose="020F0502020204030204" pitchFamily="34" charset="0"/>
              <a:ea typeface="Calibri" panose="020F0502020204030204" pitchFamily="34" charset="0"/>
            </a:endParaRPr>
          </a:p>
          <a:p>
            <a:pPr marL="514350" lvl="1" indent="-285750">
              <a:spcBef>
                <a:spcPts val="0"/>
              </a:spcBef>
            </a:pPr>
            <a:r>
              <a:rPr lang="en-US" sz="1400" dirty="0">
                <a:effectLst/>
                <a:latin typeface="Aptos" panose="020B0004020202020204" pitchFamily="34" charset="0"/>
                <a:ea typeface="Calibri" panose="020F0502020204030204" pitchFamily="34" charset="0"/>
              </a:rPr>
              <a:t>Drug Classes: Links to Drug Classes Main Menu</a:t>
            </a:r>
            <a:endParaRPr lang="en-US" sz="1400" dirty="0">
              <a:effectLst/>
              <a:latin typeface="Calibri" panose="020F0502020204030204" pitchFamily="34" charset="0"/>
              <a:ea typeface="Calibri" panose="020F0502020204030204" pitchFamily="34" charset="0"/>
            </a:endParaRPr>
          </a:p>
          <a:p>
            <a:pPr marL="514350" lvl="1" indent="-285750">
              <a:spcBef>
                <a:spcPts val="0"/>
              </a:spcBef>
            </a:pPr>
            <a:r>
              <a:rPr lang="en-US" sz="1400" dirty="0">
                <a:effectLst/>
                <a:latin typeface="Aptos" panose="020B0004020202020204" pitchFamily="34" charset="0"/>
                <a:ea typeface="Calibri" panose="020F0502020204030204" pitchFamily="34" charset="0"/>
              </a:rPr>
              <a:t>Drug Classes Main Menu to contain branching to 6 different drug classes</a:t>
            </a:r>
            <a:endParaRPr lang="en-US" sz="1400" dirty="0">
              <a:effectLst/>
              <a:latin typeface="Calibri" panose="020F0502020204030204" pitchFamily="34" charset="0"/>
              <a:ea typeface="Calibri" panose="020F0502020204030204" pitchFamily="34" charset="0"/>
            </a:endParaRPr>
          </a:p>
          <a:p>
            <a:pPr>
              <a:spcBef>
                <a:spcPts val="0"/>
              </a:spcBef>
            </a:pPr>
            <a:r>
              <a:rPr lang="en-US" sz="1800" dirty="0">
                <a:effectLst/>
                <a:latin typeface="Aptos" panose="020B0004020202020204" pitchFamily="34" charset="0"/>
                <a:ea typeface="Times New Roman" panose="02020603050405020304" pitchFamily="18" charset="0"/>
              </a:rPr>
              <a:t>Each drug class sub menu will contain content for Drug Class Overview (up to 1 MSWord document </a:t>
            </a:r>
            <a:r>
              <a:rPr lang="en-US" sz="1800" dirty="0" err="1">
                <a:effectLst/>
                <a:latin typeface="Aptos" panose="020B0004020202020204" pitchFamily="34" charset="0"/>
                <a:ea typeface="Times New Roman" panose="02020603050405020304" pitchFamily="18" charset="0"/>
              </a:rPr>
              <a:t>pg</a:t>
            </a:r>
            <a:r>
              <a:rPr lang="en-US" sz="1800" dirty="0">
                <a:effectLst/>
                <a:latin typeface="Aptos" panose="020B0004020202020204" pitchFamily="34" charset="0"/>
                <a:ea typeface="Times New Roman" panose="02020603050405020304" pitchFamily="18" charset="0"/>
              </a:rPr>
              <a:t>), current thinking around why this class may be used (Up to 1 MSWord </a:t>
            </a:r>
            <a:r>
              <a:rPr lang="en-US" sz="1800" dirty="0" err="1">
                <a:effectLst/>
                <a:latin typeface="Aptos" panose="020B0004020202020204" pitchFamily="34" charset="0"/>
                <a:ea typeface="Times New Roman" panose="02020603050405020304" pitchFamily="18" charset="0"/>
              </a:rPr>
              <a:t>pg</a:t>
            </a:r>
            <a:r>
              <a:rPr lang="en-US" sz="1800" dirty="0">
                <a:effectLst/>
                <a:latin typeface="Aptos" panose="020B0004020202020204" pitchFamily="34" charset="0"/>
                <a:ea typeface="Times New Roman" panose="02020603050405020304" pitchFamily="18" charset="0"/>
              </a:rPr>
              <a:t>), and overview of class-specific MOA--if available--(up to 1 MSWord </a:t>
            </a:r>
            <a:r>
              <a:rPr lang="en-US" sz="1800" dirty="0" err="1">
                <a:effectLst/>
                <a:latin typeface="Aptos" panose="020B0004020202020204" pitchFamily="34" charset="0"/>
                <a:ea typeface="Times New Roman" panose="02020603050405020304" pitchFamily="18" charset="0"/>
              </a:rPr>
              <a:t>pg</a:t>
            </a:r>
            <a:r>
              <a:rPr lang="en-US" sz="1800" dirty="0">
                <a:effectLst/>
                <a:latin typeface="Aptos" panose="020B0004020202020204" pitchFamily="34" charset="0"/>
                <a:ea typeface="Times New Roman" panose="02020603050405020304" pitchFamily="18" charset="0"/>
              </a:rPr>
              <a:t> of content and 1 medical illustration). Up to 6 medical illustrations in total at this level.</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ptos" panose="020B0004020202020204" pitchFamily="34" charset="0"/>
                <a:ea typeface="Times New Roman" panose="02020603050405020304" pitchFamily="18" charset="0"/>
              </a:rPr>
              <a:t>Up to 15 individual drugs to be covered via the Drug Class Sub menu</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ptos" panose="020B0004020202020204" pitchFamily="34" charset="0"/>
                <a:ea typeface="Times New Roman" panose="02020603050405020304" pitchFamily="18" charset="0"/>
              </a:rPr>
              <a:t>Individual drug coverage to include the following from product PIs--Indication/Dosing/MOA/SEs/Key Clinical Trial (summary of trials in label only); copy of product PI as PDF.</a:t>
            </a:r>
            <a:endParaRPr lang="en-US" sz="1800" dirty="0">
              <a:effectLst/>
              <a:latin typeface="Calibri" panose="020F0502020204030204" pitchFamily="34" charset="0"/>
              <a:ea typeface="Calibri" panose="020F0502020204030204" pitchFamily="34" charset="0"/>
            </a:endParaRPr>
          </a:p>
          <a:p>
            <a:pPr marL="514350" indent="-285750">
              <a:spcBef>
                <a:spcPts val="0"/>
              </a:spcBef>
            </a:pPr>
            <a:r>
              <a:rPr lang="en-US" sz="1800" dirty="0">
                <a:effectLst/>
                <a:latin typeface="Aptos" panose="020B0004020202020204" pitchFamily="34" charset="0"/>
                <a:ea typeface="Calibri" panose="020F0502020204030204" pitchFamily="34" charset="0"/>
              </a:rPr>
              <a:t>All product info to be text-based with the ability to add up to 3 unique images as needed to support PI info presented (45 total with up to 15 as vector-based medical art).  </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err="1">
                <a:effectLst/>
                <a:latin typeface="Aptos" panose="020B0004020202020204" pitchFamily="34" charset="0"/>
                <a:ea typeface="Calibri" panose="020F0502020204030204" pitchFamily="34" charset="0"/>
              </a:rPr>
              <a:t>Nourianz</a:t>
            </a:r>
            <a:r>
              <a:rPr lang="en-US" sz="1800" dirty="0">
                <a:effectLst/>
                <a:latin typeface="Aptos" panose="020B0004020202020204" pitchFamily="34" charset="0"/>
                <a:ea typeface="Calibri" panose="020F0502020204030204" pitchFamily="34" charset="0"/>
              </a:rPr>
              <a:t>: Same PI-based information presented for each other product will be available for </a:t>
            </a:r>
            <a:r>
              <a:rPr lang="en-US" sz="1800" dirty="0" err="1">
                <a:effectLst/>
                <a:latin typeface="Aptos" panose="020B0004020202020204" pitchFamily="34" charset="0"/>
                <a:ea typeface="Calibri" panose="020F0502020204030204" pitchFamily="34" charset="0"/>
              </a:rPr>
              <a:t>Nourianz</a:t>
            </a:r>
            <a:r>
              <a:rPr lang="en-US" sz="1800" dirty="0">
                <a:effectLst/>
                <a:latin typeface="Aptos" panose="020B0004020202020204" pitchFamily="34" charset="0"/>
                <a:ea typeface="Calibri" panose="020F0502020204030204" pitchFamily="34" charset="0"/>
              </a:rPr>
              <a:t> via this tile</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ptos" panose="020B0004020202020204" pitchFamily="34" charset="0"/>
                <a:ea typeface="Calibri" panose="020F0502020204030204" pitchFamily="34" charset="0"/>
              </a:rPr>
              <a:t>Target end user hardware is iPad only with either Safari or Chrome as web browser (testing/validation for one target browser); no </a:t>
            </a:r>
            <a:r>
              <a:rPr lang="en-US" sz="1800" dirty="0" err="1">
                <a:effectLst/>
                <a:latin typeface="Aptos" panose="020B0004020202020204" pitchFamily="34" charset="0"/>
                <a:ea typeface="Calibri" panose="020F0502020204030204" pitchFamily="34" charset="0"/>
              </a:rPr>
              <a:t>scorm</a:t>
            </a:r>
            <a:r>
              <a:rPr lang="en-US" sz="1800" dirty="0">
                <a:effectLst/>
                <a:latin typeface="Aptos" panose="020B0004020202020204" pitchFamily="34" charset="0"/>
                <a:ea typeface="Calibri" panose="020F0502020204030204" pitchFamily="34" charset="0"/>
              </a:rPr>
              <a:t> wrapping or assessments; assumptions: </a:t>
            </a:r>
          </a:p>
          <a:p>
            <a:pPr lvl="1">
              <a:spcBef>
                <a:spcPts val="0"/>
              </a:spcBef>
            </a:pPr>
            <a:r>
              <a:rPr lang="en-US" sz="1400" dirty="0">
                <a:effectLst/>
                <a:latin typeface="Aptos" panose="020B0004020202020204" pitchFamily="34" charset="0"/>
                <a:ea typeface="Calibri" panose="020F0502020204030204" pitchFamily="34" charset="0"/>
              </a:rPr>
              <a:t>hosted via client's LMS </a:t>
            </a:r>
          </a:p>
          <a:p>
            <a:pPr lvl="1">
              <a:spcBef>
                <a:spcPts val="0"/>
              </a:spcBef>
            </a:pPr>
            <a:r>
              <a:rPr lang="en-US" sz="1400" dirty="0">
                <a:latin typeface="Aptos" panose="020B0004020202020204" pitchFamily="34" charset="0"/>
                <a:ea typeface="Calibri" panose="020F0502020204030204" pitchFamily="34" charset="0"/>
              </a:rPr>
              <a:t>S</a:t>
            </a:r>
            <a:r>
              <a:rPr lang="en-US" sz="1400" dirty="0">
                <a:effectLst/>
                <a:latin typeface="Aptos" panose="020B0004020202020204" pitchFamily="34" charset="0"/>
                <a:ea typeface="Calibri" panose="020F0502020204030204" pitchFamily="34" charset="0"/>
              </a:rPr>
              <a:t>earch by drug feature will list all featured agents alphabetically via drop down menu which when selected will take the user to the drug class that the selected agent is associated. </a:t>
            </a:r>
            <a:endParaRPr lang="en-US" sz="1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4342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DA14EC5C-CCC8-6F72-468D-77721D3E6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243" y="2695521"/>
            <a:ext cx="4029456" cy="966216"/>
          </a:xfrm>
          <a:prstGeom prst="rect">
            <a:avLst/>
          </a:prstGeom>
        </p:spPr>
      </p:pic>
      <p:sp>
        <p:nvSpPr>
          <p:cNvPr id="6" name="TextBox 5">
            <a:extLst>
              <a:ext uri="{FF2B5EF4-FFF2-40B4-BE49-F238E27FC236}">
                <a16:creationId xmlns:a16="http://schemas.microsoft.com/office/drawing/2014/main" id="{F6859436-AF86-1A50-1F7F-711720BE0ECA}"/>
              </a:ext>
            </a:extLst>
          </p:cNvPr>
          <p:cNvSpPr txBox="1"/>
          <p:nvPr/>
        </p:nvSpPr>
        <p:spPr>
          <a:xfrm>
            <a:off x="3483429" y="925286"/>
            <a:ext cx="4898571" cy="923330"/>
          </a:xfrm>
          <a:prstGeom prst="rect">
            <a:avLst/>
          </a:prstGeom>
          <a:noFill/>
        </p:spPr>
        <p:txBody>
          <a:bodyPr wrap="square" rtlCol="0">
            <a:spAutoFit/>
          </a:bodyPr>
          <a:lstStyle/>
          <a:p>
            <a:pPr algn="ctr"/>
            <a:r>
              <a:rPr lang="en-US" b="1" dirty="0"/>
              <a:t>This concept represents confidential recommendations that should not be shared outside of the client company.</a:t>
            </a:r>
          </a:p>
        </p:txBody>
      </p:sp>
      <p:sp>
        <p:nvSpPr>
          <p:cNvPr id="7" name="TextBox 6">
            <a:extLst>
              <a:ext uri="{FF2B5EF4-FFF2-40B4-BE49-F238E27FC236}">
                <a16:creationId xmlns:a16="http://schemas.microsoft.com/office/drawing/2014/main" id="{50A3E007-16F7-9ABC-2E55-AA26C836DB7F}"/>
              </a:ext>
            </a:extLst>
          </p:cNvPr>
          <p:cNvSpPr txBox="1"/>
          <p:nvPr/>
        </p:nvSpPr>
        <p:spPr>
          <a:xfrm>
            <a:off x="3995057" y="4601756"/>
            <a:ext cx="4201886" cy="1200329"/>
          </a:xfrm>
          <a:prstGeom prst="rect">
            <a:avLst/>
          </a:prstGeom>
          <a:noFill/>
        </p:spPr>
        <p:txBody>
          <a:bodyPr wrap="square" rtlCol="0">
            <a:spAutoFit/>
          </a:bodyPr>
          <a:lstStyle/>
          <a:p>
            <a:pPr algn="ctr"/>
            <a:r>
              <a:rPr lang="en-US" b="1" dirty="0"/>
              <a:t>Contact Information</a:t>
            </a:r>
          </a:p>
          <a:p>
            <a:pPr algn="ctr"/>
            <a:r>
              <a:rPr lang="en-US" b="1" dirty="0"/>
              <a:t>George Witter Account Lead</a:t>
            </a:r>
          </a:p>
          <a:p>
            <a:pPr algn="ctr"/>
            <a:r>
              <a:rPr lang="en-US" b="1" dirty="0">
                <a:hlinkClick r:id="rId3"/>
              </a:rPr>
              <a:t>gwitter@educationalresource.com</a:t>
            </a:r>
            <a:endParaRPr lang="en-US" b="1" dirty="0"/>
          </a:p>
          <a:p>
            <a:pPr algn="ctr"/>
            <a:r>
              <a:rPr lang="en-US" b="1" dirty="0"/>
              <a:t>267.236.2141</a:t>
            </a:r>
          </a:p>
        </p:txBody>
      </p:sp>
    </p:spTree>
    <p:extLst>
      <p:ext uri="{BB962C8B-B14F-4D97-AF65-F5344CB8AC3E}">
        <p14:creationId xmlns:p14="http://schemas.microsoft.com/office/powerpoint/2010/main" val="1570801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TotalTime>
  <Words>328</Words>
  <Application>Microsoft Office PowerPoint</Application>
  <PresentationFormat>Widescreen</PresentationFormat>
  <Paragraphs>25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Witter</dc:creator>
  <cp:lastModifiedBy>George Witter</cp:lastModifiedBy>
  <cp:revision>4</cp:revision>
  <cp:lastPrinted>2024-07-25T14:01:49Z</cp:lastPrinted>
  <dcterms:created xsi:type="dcterms:W3CDTF">2024-07-22T16:59:18Z</dcterms:created>
  <dcterms:modified xsi:type="dcterms:W3CDTF">2024-08-08T15:51:21Z</dcterms:modified>
</cp:coreProperties>
</file>