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Lst>
  <p:notesMasterIdLst>
    <p:notesMasterId r:id="rId104"/>
  </p:notesMasterIdLst>
  <p:handoutMasterIdLst>
    <p:handoutMasterId r:id="rId105"/>
  </p:handoutMasterIdLst>
  <p:sldIdLst>
    <p:sldId id="256" r:id="rId5"/>
    <p:sldId id="257" r:id="rId6"/>
    <p:sldId id="2147479138" r:id="rId7"/>
    <p:sldId id="2147479046" r:id="rId8"/>
    <p:sldId id="2147479139" r:id="rId9"/>
    <p:sldId id="2147479050" r:id="rId10"/>
    <p:sldId id="2147479051" r:id="rId11"/>
    <p:sldId id="2147479049" r:id="rId12"/>
    <p:sldId id="2147479048" r:id="rId13"/>
    <p:sldId id="2147479047" r:id="rId14"/>
    <p:sldId id="2147479057" r:id="rId15"/>
    <p:sldId id="2147479058" r:id="rId16"/>
    <p:sldId id="2147479083" r:id="rId17"/>
    <p:sldId id="2147479080" r:id="rId18"/>
    <p:sldId id="283" r:id="rId19"/>
    <p:sldId id="2147479052" r:id="rId20"/>
    <p:sldId id="2147479140" r:id="rId21"/>
    <p:sldId id="2147479142" r:id="rId22"/>
    <p:sldId id="2147479060" r:id="rId23"/>
    <p:sldId id="2147479064" r:id="rId24"/>
    <p:sldId id="2147479062" r:id="rId25"/>
    <p:sldId id="2147479063" r:id="rId26"/>
    <p:sldId id="2147479065" r:id="rId27"/>
    <p:sldId id="2147479053" r:id="rId28"/>
    <p:sldId id="2147479081" r:id="rId29"/>
    <p:sldId id="2147479054" r:id="rId30"/>
    <p:sldId id="2147479070" r:id="rId31"/>
    <p:sldId id="2147479055" r:id="rId32"/>
    <p:sldId id="2147479066" r:id="rId33"/>
    <p:sldId id="2147479141" r:id="rId34"/>
    <p:sldId id="2147479069" r:id="rId35"/>
    <p:sldId id="2147479067" r:id="rId36"/>
    <p:sldId id="2147479072" r:id="rId37"/>
    <p:sldId id="2147479071" r:id="rId38"/>
    <p:sldId id="2147479073" r:id="rId39"/>
    <p:sldId id="2147479075" r:id="rId40"/>
    <p:sldId id="2147479086" r:id="rId41"/>
    <p:sldId id="2147479084" r:id="rId42"/>
    <p:sldId id="2147479085" r:id="rId43"/>
    <p:sldId id="2147479074" r:id="rId44"/>
    <p:sldId id="2147479076" r:id="rId45"/>
    <p:sldId id="2147479077" r:id="rId46"/>
    <p:sldId id="2147479087" r:id="rId47"/>
    <p:sldId id="2147479088" r:id="rId48"/>
    <p:sldId id="2147479089" r:id="rId49"/>
    <p:sldId id="2147479093" r:id="rId50"/>
    <p:sldId id="2147479090" r:id="rId51"/>
    <p:sldId id="2147479091" r:id="rId52"/>
    <p:sldId id="2147479094" r:id="rId53"/>
    <p:sldId id="2147479092" r:id="rId54"/>
    <p:sldId id="2147479078" r:id="rId55"/>
    <p:sldId id="2147479079" r:id="rId56"/>
    <p:sldId id="2147479082" r:id="rId57"/>
    <p:sldId id="2147479143" r:id="rId58"/>
    <p:sldId id="2147479095" r:id="rId59"/>
    <p:sldId id="2147479096" r:id="rId60"/>
    <p:sldId id="2147479097" r:id="rId61"/>
    <p:sldId id="2147479098" r:id="rId62"/>
    <p:sldId id="2147479103" r:id="rId63"/>
    <p:sldId id="2147479100" r:id="rId64"/>
    <p:sldId id="2147479104" r:id="rId65"/>
    <p:sldId id="2147479106" r:id="rId66"/>
    <p:sldId id="2147479105" r:id="rId67"/>
    <p:sldId id="2147479144" r:id="rId68"/>
    <p:sldId id="2147479107" r:id="rId69"/>
    <p:sldId id="2147479113" r:id="rId70"/>
    <p:sldId id="2147479114" r:id="rId71"/>
    <p:sldId id="2147479108" r:id="rId72"/>
    <p:sldId id="2147479109" r:id="rId73"/>
    <p:sldId id="2147479110" r:id="rId74"/>
    <p:sldId id="2147479111" r:id="rId75"/>
    <p:sldId id="2147479112" r:id="rId76"/>
    <p:sldId id="2147479115" r:id="rId77"/>
    <p:sldId id="2147479116" r:id="rId78"/>
    <p:sldId id="2147479117" r:id="rId79"/>
    <p:sldId id="2147479118" r:id="rId80"/>
    <p:sldId id="2147479147" r:id="rId81"/>
    <p:sldId id="2147479120" r:id="rId82"/>
    <p:sldId id="2147479121" r:id="rId83"/>
    <p:sldId id="2147479119" r:id="rId84"/>
    <p:sldId id="2147479126" r:id="rId85"/>
    <p:sldId id="2147479125" r:id="rId86"/>
    <p:sldId id="2147479124" r:id="rId87"/>
    <p:sldId id="2147479122" r:id="rId88"/>
    <p:sldId id="2147479123" r:id="rId89"/>
    <p:sldId id="2147479127" r:id="rId90"/>
    <p:sldId id="2147479128" r:id="rId91"/>
    <p:sldId id="2147479130" r:id="rId92"/>
    <p:sldId id="2147479129" r:id="rId93"/>
    <p:sldId id="2147479132" r:id="rId94"/>
    <p:sldId id="2147479131" r:id="rId95"/>
    <p:sldId id="2147479133" r:id="rId96"/>
    <p:sldId id="2147479134" r:id="rId97"/>
    <p:sldId id="2147479135" r:id="rId98"/>
    <p:sldId id="2147479136" r:id="rId99"/>
    <p:sldId id="2147479148" r:id="rId100"/>
    <p:sldId id="2147479146" r:id="rId101"/>
    <p:sldId id="2147479137" r:id="rId102"/>
    <p:sldId id="268" r:id="rId10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0FB263-AFDB-4EC0-AADA-967348DF7B53}">
          <p14:sldIdLst>
            <p14:sldId id="256"/>
            <p14:sldId id="257"/>
            <p14:sldId id="2147479138"/>
            <p14:sldId id="2147479046"/>
            <p14:sldId id="2147479139"/>
            <p14:sldId id="2147479050"/>
            <p14:sldId id="2147479051"/>
            <p14:sldId id="2147479049"/>
            <p14:sldId id="2147479048"/>
            <p14:sldId id="2147479047"/>
            <p14:sldId id="2147479057"/>
            <p14:sldId id="2147479058"/>
            <p14:sldId id="2147479083"/>
            <p14:sldId id="2147479080"/>
            <p14:sldId id="283"/>
            <p14:sldId id="2147479052"/>
            <p14:sldId id="2147479140"/>
            <p14:sldId id="2147479142"/>
            <p14:sldId id="2147479060"/>
            <p14:sldId id="2147479064"/>
            <p14:sldId id="2147479062"/>
            <p14:sldId id="2147479063"/>
            <p14:sldId id="2147479065"/>
            <p14:sldId id="2147479053"/>
            <p14:sldId id="2147479081"/>
            <p14:sldId id="2147479054"/>
            <p14:sldId id="2147479070"/>
            <p14:sldId id="2147479055"/>
            <p14:sldId id="2147479066"/>
            <p14:sldId id="2147479141"/>
            <p14:sldId id="2147479069"/>
            <p14:sldId id="2147479067"/>
            <p14:sldId id="2147479072"/>
            <p14:sldId id="2147479071"/>
            <p14:sldId id="2147479073"/>
            <p14:sldId id="2147479075"/>
            <p14:sldId id="2147479086"/>
            <p14:sldId id="2147479084"/>
            <p14:sldId id="2147479085"/>
            <p14:sldId id="2147479074"/>
            <p14:sldId id="2147479076"/>
            <p14:sldId id="2147479077"/>
            <p14:sldId id="2147479087"/>
            <p14:sldId id="2147479088"/>
            <p14:sldId id="2147479089"/>
            <p14:sldId id="2147479093"/>
            <p14:sldId id="2147479090"/>
            <p14:sldId id="2147479091"/>
            <p14:sldId id="2147479094"/>
            <p14:sldId id="2147479092"/>
            <p14:sldId id="2147479078"/>
            <p14:sldId id="2147479079"/>
            <p14:sldId id="2147479082"/>
            <p14:sldId id="2147479143"/>
            <p14:sldId id="2147479095"/>
            <p14:sldId id="2147479096"/>
            <p14:sldId id="2147479097"/>
            <p14:sldId id="2147479098"/>
            <p14:sldId id="2147479103"/>
            <p14:sldId id="2147479100"/>
            <p14:sldId id="2147479104"/>
            <p14:sldId id="2147479106"/>
            <p14:sldId id="2147479105"/>
            <p14:sldId id="2147479144"/>
            <p14:sldId id="2147479107"/>
            <p14:sldId id="2147479113"/>
            <p14:sldId id="2147479114"/>
            <p14:sldId id="2147479108"/>
            <p14:sldId id="2147479109"/>
            <p14:sldId id="2147479110"/>
            <p14:sldId id="2147479111"/>
            <p14:sldId id="2147479112"/>
            <p14:sldId id="2147479115"/>
            <p14:sldId id="2147479116"/>
            <p14:sldId id="2147479117"/>
            <p14:sldId id="2147479118"/>
            <p14:sldId id="2147479147"/>
            <p14:sldId id="2147479120"/>
            <p14:sldId id="2147479121"/>
            <p14:sldId id="2147479119"/>
            <p14:sldId id="2147479126"/>
            <p14:sldId id="2147479125"/>
            <p14:sldId id="2147479124"/>
            <p14:sldId id="2147479122"/>
            <p14:sldId id="2147479123"/>
            <p14:sldId id="2147479127"/>
            <p14:sldId id="2147479128"/>
            <p14:sldId id="2147479130"/>
            <p14:sldId id="2147479129"/>
            <p14:sldId id="2147479132"/>
            <p14:sldId id="2147479131"/>
            <p14:sldId id="2147479133"/>
            <p14:sldId id="2147479134"/>
            <p14:sldId id="2147479135"/>
            <p14:sldId id="2147479136"/>
            <p14:sldId id="2147479148"/>
            <p14:sldId id="2147479146"/>
            <p14:sldId id="2147479137"/>
            <p14:sldId id="268"/>
          </p14:sldIdLst>
        </p14:section>
      </p14:sectionLst>
    </p:ext>
    <p:ext uri="{EFAFB233-063F-42B5-8137-9DF3F51BA10A}">
      <p15:sldGuideLst xmlns:p15="http://schemas.microsoft.com/office/powerpoint/2012/main">
        <p15:guide id="1" orient="horz" pos="1824" userDrawn="1">
          <p15:clr>
            <a:srgbClr val="A4A3A4"/>
          </p15:clr>
        </p15:guide>
        <p15:guide id="3" userDrawn="1">
          <p15:clr>
            <a:srgbClr val="A4A3A4"/>
          </p15:clr>
        </p15:guide>
        <p15:guide id="4" orient="horz" pos="6144" userDrawn="1">
          <p15:clr>
            <a:srgbClr val="A4A3A4"/>
          </p15:clr>
        </p15:guide>
        <p15:guide id="7" orient="horz" pos="792" userDrawn="1">
          <p15:clr>
            <a:srgbClr val="A4A3A4"/>
          </p15:clr>
        </p15:guide>
        <p15:guide id="8" orient="horz" pos="3552" userDrawn="1">
          <p15:clr>
            <a:srgbClr val="A4A3A4"/>
          </p15:clr>
        </p15:guide>
        <p15:guide id="9" orient="horz" pos="4896" userDrawn="1">
          <p15:clr>
            <a:srgbClr val="A4A3A4"/>
          </p15:clr>
        </p15:guide>
        <p15:guide id="10" orient="horz" pos="5952" userDrawn="1">
          <p15:clr>
            <a:srgbClr val="A4A3A4"/>
          </p15:clr>
        </p15:guide>
        <p15:guide id="11" pos="288" userDrawn="1">
          <p15:clr>
            <a:srgbClr val="A4A3A4"/>
          </p15:clr>
        </p15:guide>
        <p15:guide id="12" pos="2315" userDrawn="1">
          <p15:clr>
            <a:srgbClr val="A4A3A4"/>
          </p15:clr>
        </p15:guide>
        <p15:guide id="13" pos="2053" userDrawn="1">
          <p15:clr>
            <a:srgbClr val="A4A3A4"/>
          </p15:clr>
        </p15:guide>
        <p15:guide id="14" pos="2592" userDrawn="1">
          <p15:clr>
            <a:srgbClr val="A4A3A4"/>
          </p15:clr>
        </p15:guide>
        <p15:guide id="16" pos="4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B6E808-5B60-FD71-46D3-0B23BFA126E1}" name="Tara Rivers" initials="TR" userId="Tara Rivers" providerId="None"/>
  <p188:author id="{98D5DC0B-A07B-D30D-F970-22B94CA5EAD4}" name="Jeremy Short" initials="JS" userId="S::je904681@bmrn.com::9a38588c-14ed-4be8-a06d-94fcb9995b66" providerId="AD"/>
  <p188:author id="{19863313-E2C9-F739-9EFC-714D8A08A420}" name="Ryan, William" initials="RW" userId="S::WRyan@rednucleus.com::6b33f94d-dff0-4839-9586-317773f5ab95" providerId="AD"/>
  <p188:author id="{B4C04520-701B-1909-FF41-5D79CF64B6B0}" name="Festino, Jennifer" initials="FJ" userId="S::jfestino@rednucleus.com::ae69cb7f-4c10-4fb6-ae67-c5cbe36ef7fa" providerId="AD"/>
  <p188:author id="{7AFA8522-07D2-3133-A380-AB2CB1A95CA1}" name="Leslie Nicholson" initials="LN" userId="S-1-5-21-565468597-411709230-3679766387-1113" providerId="AD"/>
  <p188:author id="{BB70822E-4788-6988-55FC-E7265CC50DF1}" name="Emily Hertler" initials="EH" userId="S-1-5-21-2167868281-165623287-2008996662-1195" providerId="AD"/>
  <p188:author id="{E4B08533-85FD-75AB-5DF9-F80487B194E9}" name="Tara Pintar" initials="TP" userId="S::tpintar@educationalresource.com::df4172e6-5847-48b8-ab89-2f32b14f90c7" providerId="AD"/>
  <p188:author id="{19851F3B-7C9A-CE1A-9E9F-5B7DCBC77B5F}" name="Morath, Shannon" initials="MS" userId="S::smorath@rednucleus.com::2d46b3ce-080a-4478-b924-e1df85dc8e61" providerId="AD"/>
  <p188:author id="{B5024A58-B9C9-CAA3-4BF2-A1B6DE974CC6}" name="Andrea Zelanko" initials="AZ" userId="S::azelanko@educationalresource.com::0160dc6d-44be-4aa0-8e92-0215f9607bf6" providerId="AD"/>
  <p188:author id="{3992236F-07B0-CE5E-3717-7D83BE77E75E}" name="Joanne Fitz-Gerald" initials="JF" userId="Joanne Fitz-Gerald" providerId="None"/>
  <p188:author id="{A5D50575-ED88-5D54-E6F0-F8CC06B5A8E7}" name="Sara Dosenovic" initials="SD" userId="S::sa903310@bmrn.com::526ea044-fd95-4cdb-bd7f-95b4a59161dc" providerId="AD"/>
  <p188:author id="{E5528C7D-73C1-8176-2F1F-2EC45983815F}" name="Mitch Bailey" initials="MB" userId="S::mi893893@bmrn.com::2a634218-5215-4e49-b931-8be8e42d8927" providerId="AD"/>
  <p188:author id="{ECF6B37D-3165-FBA2-1BB8-C995A494A477}" name="Melissa Coyle" initials="MC" userId="S::me902822@bmrn.com::f75beb8f-a9dc-4bd7-a9f3-5fa8bf7a0256" providerId="AD"/>
  <p188:author id="{886B2886-7455-FB6D-0C2E-9F0F1CCF3969}" name="Ellen Montemarano" initials="EM" userId="Ellen Montemarano" providerId="None"/>
  <p188:author id="{AEE42187-805F-0E71-FFDF-A030D892703C}" name="Tara Rivers" initials="TR" userId="S::trivers@educationalresource.com::df4172e6-5847-48b8-ab89-2f32b14f90c7" providerId="AD"/>
  <p188:author id="{BD2E7E88-6180-468C-991D-83CA9BA69DDE}" name="Buchanan, Angela" initials="BA" userId="S::abuchanan@rednucleus.com::bda7e30c-55ee-4e6f-b0ad-edbe2122f2a5" providerId="AD"/>
  <p188:author id="{335CFA99-799F-21A9-CC20-1CC30D38E07B}" name="Stephanie MacLeod" initials="SM" userId="S::st908553@bmrn.com::1e6244a1-e0fd-49e7-a2f5-98f59f242036" providerId="AD"/>
  <p188:author id="{E3041EA4-821A-EA5F-E7A2-F700F6376EFC}" name="Ghalia Dawood Moh'd" initials="GDM" userId="S::gdmohd@educationalresource.com::4d3669a2-eeba-4522-9e16-9144025b4f52" providerId="AD"/>
  <p188:author id="{156CCFA4-72FF-8CD5-A656-47D55AFA09F0}" name="Dana Cullen" initials="DC" userId="S::dcullen@educationalresource.com::5ded6347-ee79-413e-8057-91246bc027f0" providerId="AD"/>
  <p188:author id="{F914DBA4-B75D-92D7-A5BD-162880AD7B42}" name="Tim Neff" initials="TN" userId="S::tneff@educationalresource.com::53b940ed-a5bd-432c-b910-2dcc97861262" providerId="AD"/>
  <p188:author id="{A08BA8A5-6E52-3722-0524-95457DB6D5F8}" name="Dawn St Amand" initials="DA" userId="S::da898521@bmrn.com::55869526-8043-4958-8039-88c577f1f4bc" providerId="AD"/>
  <p188:author id="{75A748C8-FA50-CDFB-7930-D29079EDE17C}" name="Josh Cleck" initials="JC" userId="S::jo898057@bmrn.com::99a814f5-347c-44a8-9b13-b05380e0a60f" providerId="AD"/>
  <p188:author id="{48AF67EE-A563-7BB2-5028-908814B726BC}" name="Emily Soucheck" initials="ES" userId="S::esoucheck@educationalresource.com::2a0cb528-b6dc-4d6d-ae48-afe778ad42f9" providerId="AD"/>
  <p188:author id="{834ADCEE-A41F-1D3D-6DE0-810FEE049A6A}" name="Jonathan Morton" initials="JM" userId="S::jo905834@bmrn.com::b7cca7c7-8366-4a46-bd89-8528e7acff23" providerId="AD"/>
  <p188:author id="{A9543FF1-FAD4-DCBF-A98D-BE88CA448E72}" name="Sara Hawley" initials="SH" userId="S::sa001771@bmrn.com::041b99cf-c550-4935-8705-8a83a47650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tch Bailey" initials="MB" lastIdx="1" clrIdx="0">
    <p:extLst>
      <p:ext uri="{19B8F6BF-5375-455C-9EA6-DF929625EA0E}">
        <p15:presenceInfo xmlns:p15="http://schemas.microsoft.com/office/powerpoint/2012/main" userId="S::mi893893@bmrn.com::2a634218-5215-4e49-b931-8be8e42d8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EE5"/>
    <a:srgbClr val="2F9CFF"/>
    <a:srgbClr val="FCCBE5"/>
    <a:srgbClr val="F95EB1"/>
    <a:srgbClr val="E6ECF8"/>
    <a:srgbClr val="5A5A5A"/>
    <a:srgbClr val="3F399D"/>
    <a:srgbClr val="D5EBFF"/>
    <a:srgbClr val="EED8E9"/>
    <a:srgbClr val="E7E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71" autoAdjust="0"/>
    <p:restoredTop sz="95102" autoAdjust="0"/>
  </p:normalViewPr>
  <p:slideViewPr>
    <p:cSldViewPr snapToGrid="0">
      <p:cViewPr varScale="1">
        <p:scale>
          <a:sx n="126" d="100"/>
          <a:sy n="126" d="100"/>
        </p:scale>
        <p:origin x="1696" y="216"/>
      </p:cViewPr>
      <p:guideLst>
        <p:guide orient="horz" pos="1824"/>
        <p:guide/>
        <p:guide orient="horz" pos="6144"/>
        <p:guide orient="horz" pos="792"/>
        <p:guide orient="horz" pos="3552"/>
        <p:guide orient="horz" pos="4896"/>
        <p:guide orient="horz" pos="5952"/>
        <p:guide pos="288"/>
        <p:guide pos="2315"/>
        <p:guide pos="2053"/>
        <p:guide pos="2592"/>
        <p:guide pos="4608"/>
      </p:guideLst>
    </p:cSldViewPr>
  </p:slideViewPr>
  <p:outlineViewPr>
    <p:cViewPr>
      <p:scale>
        <a:sx n="33" d="100"/>
        <a:sy n="33" d="100"/>
      </p:scale>
      <p:origin x="0" y="-46080"/>
    </p:cViewPr>
  </p:outlineViewPr>
  <p:notesTextViewPr>
    <p:cViewPr>
      <p:scale>
        <a:sx n="1" d="1"/>
        <a:sy n="1" d="1"/>
      </p:scale>
      <p:origin x="0" y="0"/>
    </p:cViewPr>
  </p:notesTextViewPr>
  <p:sorterViewPr>
    <p:cViewPr>
      <p:scale>
        <a:sx n="100" d="100"/>
        <a:sy n="100" d="100"/>
      </p:scale>
      <p:origin x="0" y="-197"/>
    </p:cViewPr>
  </p:sorterViewPr>
  <p:notesViewPr>
    <p:cSldViewPr snapToGrid="0">
      <p:cViewPr varScale="1">
        <p:scale>
          <a:sx n="94" d="100"/>
          <a:sy n="94" d="100"/>
        </p:scale>
        <p:origin x="2544"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Median age</c:v>
                </c:pt>
              </c:strCache>
            </c:strRef>
          </c:tx>
          <c:spPr>
            <a:ln>
              <a:noFill/>
            </a:ln>
          </c:spPr>
          <c:dPt>
            <c:idx val="0"/>
            <c:bubble3D val="0"/>
            <c:spPr>
              <a:solidFill>
                <a:schemeClr val="tx2">
                  <a:lumMod val="40000"/>
                  <a:lumOff val="60000"/>
                </a:schemeClr>
              </a:solidFill>
              <a:ln w="19050">
                <a:noFill/>
              </a:ln>
              <a:effectLst/>
            </c:spPr>
            <c:extLst>
              <c:ext xmlns:c16="http://schemas.microsoft.com/office/drawing/2014/chart" uri="{C3380CC4-5D6E-409C-BE32-E72D297353CC}">
                <c16:uniqueId val="{00000001-9F01-0946-B2F3-0A186D2019E6}"/>
              </c:ext>
            </c:extLst>
          </c:dPt>
          <c:dPt>
            <c:idx val="1"/>
            <c:bubble3D val="0"/>
            <c:spPr>
              <a:solidFill>
                <a:schemeClr val="tx2"/>
              </a:solidFill>
              <a:ln w="19050">
                <a:noFill/>
              </a:ln>
              <a:effectLst/>
            </c:spPr>
            <c:extLst>
              <c:ext xmlns:c16="http://schemas.microsoft.com/office/drawing/2014/chart" uri="{C3380CC4-5D6E-409C-BE32-E72D297353CC}">
                <c16:uniqueId val="{00000003-9F01-0946-B2F3-0A186D2019E6}"/>
              </c:ext>
            </c:extLst>
          </c:dPt>
          <c:dLbls>
            <c:delete val="1"/>
          </c:dLbls>
          <c:cat>
            <c:strRef>
              <c:f>Sheet1!$A$2:$A$3</c:f>
              <c:strCache>
                <c:ptCount val="2"/>
                <c:pt idx="0">
                  <c:v>Female</c:v>
                </c:pt>
                <c:pt idx="1">
                  <c:v>Male</c:v>
                </c:pt>
              </c:strCache>
            </c:strRef>
          </c:cat>
          <c:val>
            <c:numRef>
              <c:f>Sheet1!$B$2:$B$3</c:f>
              <c:numCache>
                <c:formatCode>General</c:formatCode>
                <c:ptCount val="2"/>
                <c:pt idx="0">
                  <c:v>54</c:v>
                </c:pt>
                <c:pt idx="1">
                  <c:v>46</c:v>
                </c:pt>
              </c:numCache>
            </c:numRef>
          </c:val>
          <c:extLst>
            <c:ext xmlns:c16="http://schemas.microsoft.com/office/drawing/2014/chart" uri="{C3380CC4-5D6E-409C-BE32-E72D297353CC}">
              <c16:uniqueId val="{00000004-9F01-0946-B2F3-0A186D2019E6}"/>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Median age</c:v>
                </c:pt>
              </c:strCache>
            </c:strRef>
          </c:tx>
          <c:spPr>
            <a:ln>
              <a:noFill/>
            </a:ln>
          </c:spPr>
          <c:dPt>
            <c:idx val="0"/>
            <c:bubble3D val="0"/>
            <c:spPr>
              <a:solidFill>
                <a:schemeClr val="accent1">
                  <a:lumMod val="40000"/>
                  <a:lumOff val="60000"/>
                </a:schemeClr>
              </a:solidFill>
              <a:ln w="19050">
                <a:noFill/>
              </a:ln>
              <a:effectLst/>
            </c:spPr>
            <c:extLst>
              <c:ext xmlns:c16="http://schemas.microsoft.com/office/drawing/2014/chart" uri="{C3380CC4-5D6E-409C-BE32-E72D297353CC}">
                <c16:uniqueId val="{00000001-2B07-47BC-89BC-E6EB1095BC8A}"/>
              </c:ext>
            </c:extLst>
          </c:dPt>
          <c:dPt>
            <c:idx val="1"/>
            <c:bubble3D val="0"/>
            <c:spPr>
              <a:solidFill>
                <a:schemeClr val="accent1"/>
              </a:solidFill>
              <a:ln w="19050">
                <a:noFill/>
              </a:ln>
              <a:effectLst/>
            </c:spPr>
            <c:extLst>
              <c:ext xmlns:c16="http://schemas.microsoft.com/office/drawing/2014/chart" uri="{C3380CC4-5D6E-409C-BE32-E72D297353CC}">
                <c16:uniqueId val="{00000003-2B07-47BC-89BC-E6EB1095BC8A}"/>
              </c:ext>
            </c:extLst>
          </c:dPt>
          <c:dLbls>
            <c:delete val="1"/>
          </c:dLbls>
          <c:cat>
            <c:strRef>
              <c:f>Sheet1!$A$2:$A$3</c:f>
              <c:strCache>
                <c:ptCount val="2"/>
                <c:pt idx="0">
                  <c:v>Female</c:v>
                </c:pt>
                <c:pt idx="1">
                  <c:v>Male</c:v>
                </c:pt>
              </c:strCache>
            </c:strRef>
          </c:cat>
          <c:val>
            <c:numRef>
              <c:f>Sheet1!$B$2:$B$3</c:f>
              <c:numCache>
                <c:formatCode>General</c:formatCode>
                <c:ptCount val="2"/>
                <c:pt idx="0">
                  <c:v>54</c:v>
                </c:pt>
                <c:pt idx="1">
                  <c:v>46</c:v>
                </c:pt>
              </c:numCache>
            </c:numRef>
          </c:val>
          <c:extLst>
            <c:ext xmlns:c16="http://schemas.microsoft.com/office/drawing/2014/chart" uri="{C3380CC4-5D6E-409C-BE32-E72D297353CC}">
              <c16:uniqueId val="{00000004-2B07-47BC-89BC-E6EB1095BC8A}"/>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Sex</c:v>
                </c:pt>
              </c:strCache>
            </c:strRef>
          </c:tx>
          <c:spPr>
            <a:solidFill>
              <a:schemeClr val="accent1">
                <a:lumMod val="40000"/>
                <a:lumOff val="60000"/>
              </a:schemeClr>
            </a:solidFill>
            <a:ln>
              <a:noFill/>
            </a:ln>
          </c:spPr>
          <c:dPt>
            <c:idx val="0"/>
            <c:bubble3D val="0"/>
            <c:spPr>
              <a:solidFill>
                <a:schemeClr val="accent1">
                  <a:lumMod val="40000"/>
                  <a:lumOff val="60000"/>
                </a:schemeClr>
              </a:solidFill>
              <a:ln w="19050">
                <a:noFill/>
              </a:ln>
              <a:effectLst/>
            </c:spPr>
            <c:extLst>
              <c:ext xmlns:c16="http://schemas.microsoft.com/office/drawing/2014/chart" uri="{C3380CC4-5D6E-409C-BE32-E72D297353CC}">
                <c16:uniqueId val="{00000001-1FDC-ED4F-8BC9-79687397AC2A}"/>
              </c:ext>
            </c:extLst>
          </c:dPt>
          <c:dPt>
            <c:idx val="1"/>
            <c:bubble3D val="0"/>
            <c:spPr>
              <a:solidFill>
                <a:schemeClr val="accent1"/>
              </a:solidFill>
              <a:ln w="19050">
                <a:noFill/>
              </a:ln>
              <a:effectLst/>
            </c:spPr>
            <c:extLst>
              <c:ext xmlns:c16="http://schemas.microsoft.com/office/drawing/2014/chart" uri="{C3380CC4-5D6E-409C-BE32-E72D297353CC}">
                <c16:uniqueId val="{00000003-1FDC-ED4F-8BC9-79687397AC2A}"/>
              </c:ext>
            </c:extLst>
          </c:dPt>
          <c:dLbls>
            <c:delete val="1"/>
          </c:dLbls>
          <c:cat>
            <c:strRef>
              <c:f>Sheet1!$A$2:$A$3</c:f>
              <c:strCache>
                <c:ptCount val="2"/>
                <c:pt idx="0">
                  <c:v>Female</c:v>
                </c:pt>
                <c:pt idx="1">
                  <c:v>Male</c:v>
                </c:pt>
              </c:strCache>
            </c:strRef>
          </c:cat>
          <c:val>
            <c:numRef>
              <c:f>Sheet1!$B$2:$B$3</c:f>
              <c:numCache>
                <c:formatCode>General</c:formatCode>
                <c:ptCount val="2"/>
                <c:pt idx="0">
                  <c:v>52</c:v>
                </c:pt>
                <c:pt idx="1">
                  <c:v>48</c:v>
                </c:pt>
              </c:numCache>
            </c:numRef>
          </c:val>
          <c:extLst>
            <c:ext xmlns:c16="http://schemas.microsoft.com/office/drawing/2014/chart" uri="{C3380CC4-5D6E-409C-BE32-E72D297353CC}">
              <c16:uniqueId val="{00000004-1FDC-ED4F-8BC9-79687397AC2A}"/>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F5C6-044B-82A9-F3762952968E}"/>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5C6-044B-82A9-F3762952968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F5C6-044B-82A9-F3762952968E}"/>
              </c:ext>
            </c:extLst>
          </c:dPt>
          <c:dPt>
            <c:idx val="3"/>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5C6-044B-82A9-F3762952968E}"/>
              </c:ext>
            </c:extLst>
          </c:dPt>
          <c:dPt>
            <c:idx val="4"/>
            <c:bubble3D val="0"/>
            <c:spPr>
              <a:solidFill>
                <a:schemeClr val="tx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5C6-044B-82A9-F3762952968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F5C6-044B-82A9-F3762952968E}"/>
              </c:ext>
            </c:extLst>
          </c:dPt>
          <c:dLbls>
            <c:dLbl>
              <c:idx val="0"/>
              <c:delete val="1"/>
              <c:extLst>
                <c:ext xmlns:c15="http://schemas.microsoft.com/office/drawing/2012/chart" uri="{CE6537A1-D6FC-4f65-9D91-7224C49458BB}"/>
                <c:ext xmlns:c16="http://schemas.microsoft.com/office/drawing/2014/chart" uri="{C3380CC4-5D6E-409C-BE32-E72D297353CC}">
                  <c16:uniqueId val="{00000002-F5C6-044B-82A9-F3762952968E}"/>
                </c:ext>
              </c:extLst>
            </c:dLbl>
            <c:dLbl>
              <c:idx val="1"/>
              <c:delete val="1"/>
              <c:extLst>
                <c:ext xmlns:c15="http://schemas.microsoft.com/office/drawing/2012/chart" uri="{CE6537A1-D6FC-4f65-9D91-7224C49458BB}"/>
                <c:ext xmlns:c16="http://schemas.microsoft.com/office/drawing/2014/chart" uri="{C3380CC4-5D6E-409C-BE32-E72D297353CC}">
                  <c16:uniqueId val="{00000003-F5C6-044B-82A9-F3762952968E}"/>
                </c:ext>
              </c:extLst>
            </c:dLbl>
            <c:dLbl>
              <c:idx val="2"/>
              <c:delete val="1"/>
              <c:extLst>
                <c:ext xmlns:c15="http://schemas.microsoft.com/office/drawing/2012/chart" uri="{CE6537A1-D6FC-4f65-9D91-7224C49458BB}"/>
                <c:ext xmlns:c16="http://schemas.microsoft.com/office/drawing/2014/chart" uri="{C3380CC4-5D6E-409C-BE32-E72D297353CC}">
                  <c16:uniqueId val="{00000004-F5C6-044B-82A9-F3762952968E}"/>
                </c:ext>
              </c:extLst>
            </c:dLbl>
            <c:dLbl>
              <c:idx val="3"/>
              <c:delete val="1"/>
              <c:extLst>
                <c:ext xmlns:c15="http://schemas.microsoft.com/office/drawing/2012/chart" uri="{CE6537A1-D6FC-4f65-9D91-7224C49458BB}"/>
                <c:ext xmlns:c16="http://schemas.microsoft.com/office/drawing/2014/chart" uri="{C3380CC4-5D6E-409C-BE32-E72D297353CC}">
                  <c16:uniqueId val="{00000005-F5C6-044B-82A9-F3762952968E}"/>
                </c:ext>
              </c:extLst>
            </c:dLbl>
            <c:dLbl>
              <c:idx val="4"/>
              <c:delete val="1"/>
              <c:extLst>
                <c:ext xmlns:c15="http://schemas.microsoft.com/office/drawing/2012/chart" uri="{CE6537A1-D6FC-4f65-9D91-7224C49458BB}"/>
                <c:ext xmlns:c16="http://schemas.microsoft.com/office/drawing/2014/chart" uri="{C3380CC4-5D6E-409C-BE32-E72D297353CC}">
                  <c16:uniqueId val="{00000001-F5C6-044B-82A9-F3762952968E}"/>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F5C6-044B-82A9-F3762952968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Social</c:v>
                </c:pt>
                <c:pt idx="1">
                  <c:v>Coping</c:v>
                </c:pt>
                <c:pt idx="2">
                  <c:v>Beliefs about height</c:v>
                </c:pt>
                <c:pt idx="3">
                  <c:v>Emotional</c:v>
                </c:pt>
                <c:pt idx="4">
                  <c:v>Physical</c:v>
                </c:pt>
              </c:strCache>
            </c:strRef>
          </c:cat>
          <c:val>
            <c:numRef>
              <c:f>Sheet1!$B$2:$B$7</c:f>
              <c:numCache>
                <c:formatCode>General</c:formatCode>
                <c:ptCount val="6"/>
                <c:pt idx="0">
                  <c:v>20</c:v>
                </c:pt>
                <c:pt idx="1">
                  <c:v>20</c:v>
                </c:pt>
                <c:pt idx="2">
                  <c:v>20</c:v>
                </c:pt>
                <c:pt idx="3">
                  <c:v>20</c:v>
                </c:pt>
                <c:pt idx="4">
                  <c:v>20</c:v>
                </c:pt>
              </c:numCache>
            </c:numRef>
          </c:val>
          <c:extLst>
            <c:ext xmlns:c16="http://schemas.microsoft.com/office/drawing/2014/chart" uri="{C3380CC4-5D6E-409C-BE32-E72D297353CC}">
              <c16:uniqueId val="{00000000-F5C6-044B-82A9-F3762952968E}"/>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Median age</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901A-4345-881F-4BCDE9C6E4EC}"/>
              </c:ext>
            </c:extLst>
          </c:dPt>
          <c:dPt>
            <c:idx val="1"/>
            <c:bubble3D val="0"/>
            <c:spPr>
              <a:solidFill>
                <a:schemeClr val="accent2">
                  <a:lumMod val="60000"/>
                  <a:lumOff val="40000"/>
                </a:schemeClr>
              </a:solidFill>
              <a:ln w="19050">
                <a:noFill/>
              </a:ln>
              <a:effectLst/>
            </c:spPr>
            <c:extLst>
              <c:ext xmlns:c16="http://schemas.microsoft.com/office/drawing/2014/chart" uri="{C3380CC4-5D6E-409C-BE32-E72D297353CC}">
                <c16:uniqueId val="{00000003-901A-4345-881F-4BCDE9C6E4EC}"/>
              </c:ext>
            </c:extLst>
          </c:dPt>
          <c:dLbls>
            <c:delete val="1"/>
          </c:dLbls>
          <c:cat>
            <c:strRef>
              <c:f>Sheet1!$A$2:$A$3</c:f>
              <c:strCache>
                <c:ptCount val="2"/>
                <c:pt idx="0">
                  <c:v>Female</c:v>
                </c:pt>
                <c:pt idx="1">
                  <c:v>Male</c:v>
                </c:pt>
              </c:strCache>
            </c:strRef>
          </c:cat>
          <c:val>
            <c:numRef>
              <c:f>Sheet1!$B$2:$B$3</c:f>
              <c:numCache>
                <c:formatCode>General</c:formatCode>
                <c:ptCount val="2"/>
                <c:pt idx="0">
                  <c:v>54</c:v>
                </c:pt>
                <c:pt idx="1">
                  <c:v>46</c:v>
                </c:pt>
              </c:numCache>
            </c:numRef>
          </c:val>
          <c:extLst>
            <c:ext xmlns:c16="http://schemas.microsoft.com/office/drawing/2014/chart" uri="{C3380CC4-5D6E-409C-BE32-E72D297353CC}">
              <c16:uniqueId val="{00000004-901A-4345-881F-4BCDE9C6E4EC}"/>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Sex</c:v>
                </c:pt>
              </c:strCache>
            </c:strRef>
          </c:tx>
          <c:spPr>
            <a:solidFill>
              <a:schemeClr val="accent1">
                <a:lumMod val="40000"/>
                <a:lumOff val="60000"/>
              </a:schemeClr>
            </a:solidFill>
            <a:ln>
              <a:noFill/>
            </a:ln>
          </c:spPr>
          <c:dPt>
            <c:idx val="0"/>
            <c:bubble3D val="0"/>
            <c:spPr>
              <a:solidFill>
                <a:schemeClr val="accent2">
                  <a:lumMod val="40000"/>
                  <a:lumOff val="60000"/>
                </a:schemeClr>
              </a:solidFill>
              <a:ln w="19050">
                <a:noFill/>
              </a:ln>
              <a:effectLst/>
            </c:spPr>
            <c:extLst>
              <c:ext xmlns:c16="http://schemas.microsoft.com/office/drawing/2014/chart" uri="{C3380CC4-5D6E-409C-BE32-E72D297353CC}">
                <c16:uniqueId val="{00000001-2011-5744-8318-F9DDA5354215}"/>
              </c:ext>
            </c:extLst>
          </c:dPt>
          <c:dPt>
            <c:idx val="1"/>
            <c:bubble3D val="0"/>
            <c:spPr>
              <a:solidFill>
                <a:schemeClr val="accent2"/>
              </a:solidFill>
              <a:ln w="19050">
                <a:noFill/>
              </a:ln>
              <a:effectLst/>
            </c:spPr>
            <c:extLst>
              <c:ext xmlns:c16="http://schemas.microsoft.com/office/drawing/2014/chart" uri="{C3380CC4-5D6E-409C-BE32-E72D297353CC}">
                <c16:uniqueId val="{00000003-2011-5744-8318-F9DDA5354215}"/>
              </c:ext>
            </c:extLst>
          </c:dPt>
          <c:dLbls>
            <c:delete val="1"/>
          </c:dLbls>
          <c:cat>
            <c:strRef>
              <c:f>Sheet1!$A$2:$A$3</c:f>
              <c:strCache>
                <c:ptCount val="2"/>
                <c:pt idx="0">
                  <c:v>Female</c:v>
                </c:pt>
                <c:pt idx="1">
                  <c:v>Male</c:v>
                </c:pt>
              </c:strCache>
            </c:strRef>
          </c:cat>
          <c:val>
            <c:numRef>
              <c:f>Sheet1!$B$2:$B$3</c:f>
              <c:numCache>
                <c:formatCode>General</c:formatCode>
                <c:ptCount val="2"/>
                <c:pt idx="0">
                  <c:v>52</c:v>
                </c:pt>
                <c:pt idx="1">
                  <c:v>48</c:v>
                </c:pt>
              </c:numCache>
            </c:numRef>
          </c:val>
          <c:extLst>
            <c:ext xmlns:c16="http://schemas.microsoft.com/office/drawing/2014/chart" uri="{C3380CC4-5D6E-409C-BE32-E72D297353CC}">
              <c16:uniqueId val="{00000004-2011-5744-8318-F9DDA5354215}"/>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Median age</c:v>
                </c:pt>
              </c:strCache>
            </c:strRef>
          </c:tx>
          <c:spPr>
            <a:solidFill>
              <a:schemeClr val="accent6">
                <a:lumMod val="25000"/>
                <a:lumOff val="75000"/>
              </a:schemeClr>
            </a:solidFill>
            <a:ln>
              <a:noFill/>
            </a:ln>
          </c:spPr>
          <c:dPt>
            <c:idx val="0"/>
            <c:bubble3D val="0"/>
            <c:spPr>
              <a:solidFill>
                <a:schemeClr val="accent6">
                  <a:lumMod val="25000"/>
                  <a:lumOff val="75000"/>
                </a:schemeClr>
              </a:solidFill>
              <a:ln w="19050">
                <a:noFill/>
              </a:ln>
              <a:effectLst/>
            </c:spPr>
            <c:extLst>
              <c:ext xmlns:c16="http://schemas.microsoft.com/office/drawing/2014/chart" uri="{C3380CC4-5D6E-409C-BE32-E72D297353CC}">
                <c16:uniqueId val="{00000001-A1C5-9C48-A933-320DD51C2059}"/>
              </c:ext>
            </c:extLst>
          </c:dPt>
          <c:dPt>
            <c:idx val="1"/>
            <c:bubble3D val="0"/>
            <c:spPr>
              <a:solidFill>
                <a:schemeClr val="accent6"/>
              </a:solidFill>
              <a:ln w="19050">
                <a:noFill/>
              </a:ln>
              <a:effectLst/>
            </c:spPr>
            <c:extLst>
              <c:ext xmlns:c16="http://schemas.microsoft.com/office/drawing/2014/chart" uri="{C3380CC4-5D6E-409C-BE32-E72D297353CC}">
                <c16:uniqueId val="{00000003-A1C5-9C48-A933-320DD51C2059}"/>
              </c:ext>
            </c:extLst>
          </c:dPt>
          <c:dLbls>
            <c:delete val="1"/>
          </c:dLbls>
          <c:cat>
            <c:strRef>
              <c:f>Sheet1!$A$2:$A$3</c:f>
              <c:strCache>
                <c:ptCount val="2"/>
                <c:pt idx="0">
                  <c:v>Female</c:v>
                </c:pt>
                <c:pt idx="1">
                  <c:v>Male</c:v>
                </c:pt>
              </c:strCache>
            </c:strRef>
          </c:cat>
          <c:val>
            <c:numRef>
              <c:f>Sheet1!$B$2:$B$3</c:f>
              <c:numCache>
                <c:formatCode>General</c:formatCode>
                <c:ptCount val="2"/>
                <c:pt idx="0">
                  <c:v>54</c:v>
                </c:pt>
                <c:pt idx="1">
                  <c:v>46</c:v>
                </c:pt>
              </c:numCache>
            </c:numRef>
          </c:val>
          <c:extLst>
            <c:ext xmlns:c16="http://schemas.microsoft.com/office/drawing/2014/chart" uri="{C3380CC4-5D6E-409C-BE32-E72D297353CC}">
              <c16:uniqueId val="{00000004-A1C5-9C48-A933-320DD51C2059}"/>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2654F0-4B7F-ED1A-479F-0688C7D3C6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E531862-E714-6329-0F40-DE59950CE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B9DFEB-231F-437D-BCDC-901C981362F3}" type="datetimeFigureOut">
              <a:rPr lang="en-US" smtClean="0"/>
              <a:t>7/28/24</a:t>
            </a:fld>
            <a:endParaRPr lang="en-US" dirty="0"/>
          </a:p>
        </p:txBody>
      </p:sp>
      <p:sp>
        <p:nvSpPr>
          <p:cNvPr id="4" name="Footer Placeholder 3">
            <a:extLst>
              <a:ext uri="{FF2B5EF4-FFF2-40B4-BE49-F238E27FC236}">
                <a16:creationId xmlns:a16="http://schemas.microsoft.com/office/drawing/2014/main" id="{BF1C63DA-CD87-032B-41E1-2089EACF34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DDFC926-66E6-D81D-DAD2-C6FCEE6A90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87CDAF-293E-4B26-B51E-235544BC0D14}" type="slidenum">
              <a:rPr lang="en-US" smtClean="0"/>
              <a:t>‹#›</a:t>
            </a:fld>
            <a:endParaRPr lang="en-US" dirty="0"/>
          </a:p>
        </p:txBody>
      </p:sp>
    </p:spTree>
    <p:extLst>
      <p:ext uri="{BB962C8B-B14F-4D97-AF65-F5344CB8AC3E}">
        <p14:creationId xmlns:p14="http://schemas.microsoft.com/office/powerpoint/2010/main" val="34547711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4T13:11:52.63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B5717-A483-B242-9087-8F9254C66C84}" type="datetimeFigureOut">
              <a:rPr lang="en-US"/>
              <a:t>7/28/24</a:t>
            </a:fld>
            <a:endParaRPr lang="en-US" dirty="0"/>
          </a:p>
        </p:txBody>
      </p:sp>
      <p:sp>
        <p:nvSpPr>
          <p:cNvPr id="4" name="Slide Image Placeholder 3"/>
          <p:cNvSpPr>
            <a:spLocks noGrp="1" noRot="1" noChangeAspect="1"/>
          </p:cNvSpPr>
          <p:nvPr>
            <p:ph type="sldImg" idx="2"/>
          </p:nvPr>
        </p:nvSpPr>
        <p:spPr>
          <a:xfrm>
            <a:off x="2236788" y="630238"/>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887786"/>
            <a:ext cx="5486400" cy="41132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19F9F-EDD4-B648-8E95-EFD7AEE63568}" type="slidenum">
              <a:rPr/>
              <a:t>‹#›</a:t>
            </a:fld>
            <a:endParaRPr lang="en-US" dirty="0"/>
          </a:p>
        </p:txBody>
      </p:sp>
    </p:spTree>
    <p:extLst>
      <p:ext uri="{BB962C8B-B14F-4D97-AF65-F5344CB8AC3E}">
        <p14:creationId xmlns:p14="http://schemas.microsoft.com/office/powerpoint/2010/main" val="221029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1</a:t>
            </a:fld>
            <a:endParaRPr lang="en-US" dirty="0"/>
          </a:p>
        </p:txBody>
      </p:sp>
    </p:spTree>
    <p:extLst>
      <p:ext uri="{BB962C8B-B14F-4D97-AF65-F5344CB8AC3E}">
        <p14:creationId xmlns:p14="http://schemas.microsoft.com/office/powerpoint/2010/main" val="81153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10</a:t>
            </a:fld>
            <a:endParaRPr lang="en-US" dirty="0"/>
          </a:p>
        </p:txBody>
      </p:sp>
    </p:spTree>
    <p:extLst>
      <p:ext uri="{BB962C8B-B14F-4D97-AF65-F5344CB8AC3E}">
        <p14:creationId xmlns:p14="http://schemas.microsoft.com/office/powerpoint/2010/main" val="685110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3486F-21A1-281D-B2C5-04691F9B8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8AD4E-E6FC-6037-DE63-DB7D70C30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98D9D1-4D06-CB8B-913D-88DFC5B555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807212-D440-8ADF-256D-EAD55677A7D1}"/>
              </a:ext>
            </a:extLst>
          </p:cNvPr>
          <p:cNvSpPr>
            <a:spLocks noGrp="1"/>
          </p:cNvSpPr>
          <p:nvPr>
            <p:ph type="sldNum" sz="quarter" idx="5"/>
          </p:nvPr>
        </p:nvSpPr>
        <p:spPr/>
        <p:txBody>
          <a:bodyPr/>
          <a:lstStyle/>
          <a:p>
            <a:fld id="{7C119F9F-EDD4-B648-8E95-EFD7AEE63568}" type="slidenum">
              <a:rPr lang="en-US" smtClean="0"/>
              <a:t>11</a:t>
            </a:fld>
            <a:endParaRPr lang="en-US" dirty="0"/>
          </a:p>
        </p:txBody>
      </p:sp>
    </p:spTree>
    <p:extLst>
      <p:ext uri="{BB962C8B-B14F-4D97-AF65-F5344CB8AC3E}">
        <p14:creationId xmlns:p14="http://schemas.microsoft.com/office/powerpoint/2010/main" val="761424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C2CB1-0CD4-7066-8D32-FE5F3D551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777FD2-C35E-A4AE-94C3-73D5EB8CA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226CD7-8DC0-4098-2D7D-39DC967212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7C98B5-FC92-E1C9-FA3B-135E153C0D83}"/>
              </a:ext>
            </a:extLst>
          </p:cNvPr>
          <p:cNvSpPr>
            <a:spLocks noGrp="1"/>
          </p:cNvSpPr>
          <p:nvPr>
            <p:ph type="sldNum" sz="quarter" idx="5"/>
          </p:nvPr>
        </p:nvSpPr>
        <p:spPr/>
        <p:txBody>
          <a:bodyPr/>
          <a:lstStyle/>
          <a:p>
            <a:fld id="{7C119F9F-EDD4-B648-8E95-EFD7AEE63568}" type="slidenum">
              <a:rPr lang="en-US" smtClean="0"/>
              <a:t>12</a:t>
            </a:fld>
            <a:endParaRPr lang="en-US" dirty="0"/>
          </a:p>
        </p:txBody>
      </p:sp>
    </p:spTree>
    <p:extLst>
      <p:ext uri="{BB962C8B-B14F-4D97-AF65-F5344CB8AC3E}">
        <p14:creationId xmlns:p14="http://schemas.microsoft.com/office/powerpoint/2010/main" val="2711740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13</a:t>
            </a:fld>
            <a:endParaRPr lang="en-US" dirty="0"/>
          </a:p>
        </p:txBody>
      </p:sp>
    </p:spTree>
    <p:extLst>
      <p:ext uri="{BB962C8B-B14F-4D97-AF65-F5344CB8AC3E}">
        <p14:creationId xmlns:p14="http://schemas.microsoft.com/office/powerpoint/2010/main" val="3667320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14</a:t>
            </a:fld>
            <a:endParaRPr lang="en-US" dirty="0"/>
          </a:p>
        </p:txBody>
      </p:sp>
    </p:spTree>
    <p:extLst>
      <p:ext uri="{BB962C8B-B14F-4D97-AF65-F5344CB8AC3E}">
        <p14:creationId xmlns:p14="http://schemas.microsoft.com/office/powerpoint/2010/main" val="3788340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15</a:t>
            </a:fld>
            <a:endParaRPr lang="en-US" dirty="0"/>
          </a:p>
        </p:txBody>
      </p:sp>
    </p:spTree>
    <p:extLst>
      <p:ext uri="{BB962C8B-B14F-4D97-AF65-F5344CB8AC3E}">
        <p14:creationId xmlns:p14="http://schemas.microsoft.com/office/powerpoint/2010/main" val="3528674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16</a:t>
            </a:fld>
            <a:endParaRPr lang="en-US" dirty="0"/>
          </a:p>
        </p:txBody>
      </p:sp>
    </p:spTree>
    <p:extLst>
      <p:ext uri="{BB962C8B-B14F-4D97-AF65-F5344CB8AC3E}">
        <p14:creationId xmlns:p14="http://schemas.microsoft.com/office/powerpoint/2010/main" val="2774920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17</a:t>
            </a:fld>
            <a:endParaRPr lang="en-US" dirty="0"/>
          </a:p>
        </p:txBody>
      </p:sp>
    </p:spTree>
    <p:extLst>
      <p:ext uri="{BB962C8B-B14F-4D97-AF65-F5344CB8AC3E}">
        <p14:creationId xmlns:p14="http://schemas.microsoft.com/office/powerpoint/2010/main" val="1418411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18</a:t>
            </a:fld>
            <a:endParaRPr lang="en-US" dirty="0"/>
          </a:p>
        </p:txBody>
      </p:sp>
    </p:spTree>
    <p:extLst>
      <p:ext uri="{BB962C8B-B14F-4D97-AF65-F5344CB8AC3E}">
        <p14:creationId xmlns:p14="http://schemas.microsoft.com/office/powerpoint/2010/main" val="761649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19</a:t>
            </a:fld>
            <a:endParaRPr lang="en-US" dirty="0"/>
          </a:p>
        </p:txBody>
      </p:sp>
    </p:spTree>
    <p:extLst>
      <p:ext uri="{BB962C8B-B14F-4D97-AF65-F5344CB8AC3E}">
        <p14:creationId xmlns:p14="http://schemas.microsoft.com/office/powerpoint/2010/main" val="170972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2</a:t>
            </a:fld>
            <a:endParaRPr lang="en-US" dirty="0"/>
          </a:p>
        </p:txBody>
      </p:sp>
    </p:spTree>
    <p:extLst>
      <p:ext uri="{BB962C8B-B14F-4D97-AF65-F5344CB8AC3E}">
        <p14:creationId xmlns:p14="http://schemas.microsoft.com/office/powerpoint/2010/main" val="2839710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20</a:t>
            </a:fld>
            <a:endParaRPr lang="en-US" dirty="0"/>
          </a:p>
        </p:txBody>
      </p:sp>
    </p:spTree>
    <p:extLst>
      <p:ext uri="{BB962C8B-B14F-4D97-AF65-F5344CB8AC3E}">
        <p14:creationId xmlns:p14="http://schemas.microsoft.com/office/powerpoint/2010/main" val="765015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21</a:t>
            </a:fld>
            <a:endParaRPr lang="en-US" dirty="0"/>
          </a:p>
        </p:txBody>
      </p:sp>
    </p:spTree>
    <p:extLst>
      <p:ext uri="{BB962C8B-B14F-4D97-AF65-F5344CB8AC3E}">
        <p14:creationId xmlns:p14="http://schemas.microsoft.com/office/powerpoint/2010/main" val="4215623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22</a:t>
            </a:fld>
            <a:endParaRPr lang="en-US" dirty="0"/>
          </a:p>
        </p:txBody>
      </p:sp>
    </p:spTree>
    <p:extLst>
      <p:ext uri="{BB962C8B-B14F-4D97-AF65-F5344CB8AC3E}">
        <p14:creationId xmlns:p14="http://schemas.microsoft.com/office/powerpoint/2010/main" val="3303808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23</a:t>
            </a:fld>
            <a:endParaRPr lang="en-US" dirty="0"/>
          </a:p>
        </p:txBody>
      </p:sp>
    </p:spTree>
    <p:extLst>
      <p:ext uri="{BB962C8B-B14F-4D97-AF65-F5344CB8AC3E}">
        <p14:creationId xmlns:p14="http://schemas.microsoft.com/office/powerpoint/2010/main" val="359508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24</a:t>
            </a:fld>
            <a:endParaRPr lang="en-US" dirty="0"/>
          </a:p>
        </p:txBody>
      </p:sp>
    </p:spTree>
    <p:extLst>
      <p:ext uri="{BB962C8B-B14F-4D97-AF65-F5344CB8AC3E}">
        <p14:creationId xmlns:p14="http://schemas.microsoft.com/office/powerpoint/2010/main" val="2285484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25</a:t>
            </a:fld>
            <a:endParaRPr lang="en-US" dirty="0"/>
          </a:p>
        </p:txBody>
      </p:sp>
    </p:spTree>
    <p:extLst>
      <p:ext uri="{BB962C8B-B14F-4D97-AF65-F5344CB8AC3E}">
        <p14:creationId xmlns:p14="http://schemas.microsoft.com/office/powerpoint/2010/main" val="190094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26</a:t>
            </a:fld>
            <a:endParaRPr lang="en-US" dirty="0"/>
          </a:p>
        </p:txBody>
      </p:sp>
    </p:spTree>
    <p:extLst>
      <p:ext uri="{BB962C8B-B14F-4D97-AF65-F5344CB8AC3E}">
        <p14:creationId xmlns:p14="http://schemas.microsoft.com/office/powerpoint/2010/main" val="1341276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27</a:t>
            </a:fld>
            <a:endParaRPr lang="en-US" dirty="0"/>
          </a:p>
        </p:txBody>
      </p:sp>
    </p:spTree>
    <p:extLst>
      <p:ext uri="{BB962C8B-B14F-4D97-AF65-F5344CB8AC3E}">
        <p14:creationId xmlns:p14="http://schemas.microsoft.com/office/powerpoint/2010/main" val="3977146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28</a:t>
            </a:fld>
            <a:endParaRPr lang="en-US" dirty="0"/>
          </a:p>
        </p:txBody>
      </p:sp>
    </p:spTree>
    <p:extLst>
      <p:ext uri="{BB962C8B-B14F-4D97-AF65-F5344CB8AC3E}">
        <p14:creationId xmlns:p14="http://schemas.microsoft.com/office/powerpoint/2010/main" val="1246236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29</a:t>
            </a:fld>
            <a:endParaRPr lang="en-US" dirty="0"/>
          </a:p>
        </p:txBody>
      </p:sp>
    </p:spTree>
    <p:extLst>
      <p:ext uri="{BB962C8B-B14F-4D97-AF65-F5344CB8AC3E}">
        <p14:creationId xmlns:p14="http://schemas.microsoft.com/office/powerpoint/2010/main" val="5920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3</a:t>
            </a:fld>
            <a:endParaRPr lang="en-US" dirty="0"/>
          </a:p>
        </p:txBody>
      </p:sp>
    </p:spTree>
    <p:extLst>
      <p:ext uri="{BB962C8B-B14F-4D97-AF65-F5344CB8AC3E}">
        <p14:creationId xmlns:p14="http://schemas.microsoft.com/office/powerpoint/2010/main" val="436130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30</a:t>
            </a:fld>
            <a:endParaRPr lang="en-US" dirty="0"/>
          </a:p>
        </p:txBody>
      </p:sp>
    </p:spTree>
    <p:extLst>
      <p:ext uri="{BB962C8B-B14F-4D97-AF65-F5344CB8AC3E}">
        <p14:creationId xmlns:p14="http://schemas.microsoft.com/office/powerpoint/2010/main" val="3519855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BAA5B-3D6A-2E1E-8CDD-361CAE9C6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18890-493B-B16A-3ED6-931652960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D161E-58A0-556D-F0FE-163738943F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47A89D-828B-0984-3C49-461ACA63BC53}"/>
              </a:ext>
            </a:extLst>
          </p:cNvPr>
          <p:cNvSpPr>
            <a:spLocks noGrp="1"/>
          </p:cNvSpPr>
          <p:nvPr>
            <p:ph type="sldNum" sz="quarter" idx="5"/>
          </p:nvPr>
        </p:nvSpPr>
        <p:spPr/>
        <p:txBody>
          <a:bodyPr/>
          <a:lstStyle/>
          <a:p>
            <a:fld id="{7C119F9F-EDD4-B648-8E95-EFD7AEE63568}" type="slidenum">
              <a:rPr lang="en-US" smtClean="0"/>
              <a:t>31</a:t>
            </a:fld>
            <a:endParaRPr lang="en-US" dirty="0"/>
          </a:p>
        </p:txBody>
      </p:sp>
    </p:spTree>
    <p:extLst>
      <p:ext uri="{BB962C8B-B14F-4D97-AF65-F5344CB8AC3E}">
        <p14:creationId xmlns:p14="http://schemas.microsoft.com/office/powerpoint/2010/main" val="2888741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32</a:t>
            </a:fld>
            <a:endParaRPr lang="en-US" dirty="0"/>
          </a:p>
        </p:txBody>
      </p:sp>
    </p:spTree>
    <p:extLst>
      <p:ext uri="{BB962C8B-B14F-4D97-AF65-F5344CB8AC3E}">
        <p14:creationId xmlns:p14="http://schemas.microsoft.com/office/powerpoint/2010/main" val="1395440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D0424-082A-F5CA-6F01-CCBD07502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8E307-4F01-EAF2-ED78-BD0F6BA10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0BF53-3565-2CF0-D4BC-4E2A40CE63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66AE4C-E146-ECCE-42AB-CCEE3F699BDF}"/>
              </a:ext>
            </a:extLst>
          </p:cNvPr>
          <p:cNvSpPr>
            <a:spLocks noGrp="1"/>
          </p:cNvSpPr>
          <p:nvPr>
            <p:ph type="sldNum" sz="quarter" idx="5"/>
          </p:nvPr>
        </p:nvSpPr>
        <p:spPr/>
        <p:txBody>
          <a:bodyPr/>
          <a:lstStyle/>
          <a:p>
            <a:fld id="{7C119F9F-EDD4-B648-8E95-EFD7AEE63568}" type="slidenum">
              <a:rPr lang="en-US" smtClean="0"/>
              <a:t>33</a:t>
            </a:fld>
            <a:endParaRPr lang="en-US" dirty="0"/>
          </a:p>
        </p:txBody>
      </p:sp>
    </p:spTree>
    <p:extLst>
      <p:ext uri="{BB962C8B-B14F-4D97-AF65-F5344CB8AC3E}">
        <p14:creationId xmlns:p14="http://schemas.microsoft.com/office/powerpoint/2010/main" val="2719665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97054-DA3D-3AAF-D3F1-D986F318D4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6F6EF-FE45-F895-95BE-52315580C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172B8-F28E-C2D0-AE91-1301406F3C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DA7A9B-018F-5939-F2CB-CBF7A7685EB5}"/>
              </a:ext>
            </a:extLst>
          </p:cNvPr>
          <p:cNvSpPr>
            <a:spLocks noGrp="1"/>
          </p:cNvSpPr>
          <p:nvPr>
            <p:ph type="sldNum" sz="quarter" idx="5"/>
          </p:nvPr>
        </p:nvSpPr>
        <p:spPr/>
        <p:txBody>
          <a:bodyPr/>
          <a:lstStyle/>
          <a:p>
            <a:fld id="{7C119F9F-EDD4-B648-8E95-EFD7AEE63568}" type="slidenum">
              <a:rPr lang="en-US" smtClean="0"/>
              <a:t>34</a:t>
            </a:fld>
            <a:endParaRPr lang="en-US" dirty="0"/>
          </a:p>
        </p:txBody>
      </p:sp>
    </p:spTree>
    <p:extLst>
      <p:ext uri="{BB962C8B-B14F-4D97-AF65-F5344CB8AC3E}">
        <p14:creationId xmlns:p14="http://schemas.microsoft.com/office/powerpoint/2010/main" val="276443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35</a:t>
            </a:fld>
            <a:endParaRPr lang="en-US" dirty="0"/>
          </a:p>
        </p:txBody>
      </p:sp>
    </p:spTree>
    <p:extLst>
      <p:ext uri="{BB962C8B-B14F-4D97-AF65-F5344CB8AC3E}">
        <p14:creationId xmlns:p14="http://schemas.microsoft.com/office/powerpoint/2010/main" val="2606979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36</a:t>
            </a:fld>
            <a:endParaRPr lang="en-US" dirty="0"/>
          </a:p>
        </p:txBody>
      </p:sp>
    </p:spTree>
    <p:extLst>
      <p:ext uri="{BB962C8B-B14F-4D97-AF65-F5344CB8AC3E}">
        <p14:creationId xmlns:p14="http://schemas.microsoft.com/office/powerpoint/2010/main" val="2582322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37</a:t>
            </a:fld>
            <a:endParaRPr lang="en-US" dirty="0"/>
          </a:p>
        </p:txBody>
      </p:sp>
    </p:spTree>
    <p:extLst>
      <p:ext uri="{BB962C8B-B14F-4D97-AF65-F5344CB8AC3E}">
        <p14:creationId xmlns:p14="http://schemas.microsoft.com/office/powerpoint/2010/main" val="893806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38</a:t>
            </a:fld>
            <a:endParaRPr lang="en-US" dirty="0"/>
          </a:p>
        </p:txBody>
      </p:sp>
    </p:spTree>
    <p:extLst>
      <p:ext uri="{BB962C8B-B14F-4D97-AF65-F5344CB8AC3E}">
        <p14:creationId xmlns:p14="http://schemas.microsoft.com/office/powerpoint/2010/main" val="1041565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39</a:t>
            </a:fld>
            <a:endParaRPr lang="en-US" dirty="0"/>
          </a:p>
        </p:txBody>
      </p:sp>
    </p:spTree>
    <p:extLst>
      <p:ext uri="{BB962C8B-B14F-4D97-AF65-F5344CB8AC3E}">
        <p14:creationId xmlns:p14="http://schemas.microsoft.com/office/powerpoint/2010/main" val="416132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4</a:t>
            </a:fld>
            <a:endParaRPr lang="en-US" dirty="0"/>
          </a:p>
        </p:txBody>
      </p:sp>
    </p:spTree>
    <p:extLst>
      <p:ext uri="{BB962C8B-B14F-4D97-AF65-F5344CB8AC3E}">
        <p14:creationId xmlns:p14="http://schemas.microsoft.com/office/powerpoint/2010/main" val="3883515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40</a:t>
            </a:fld>
            <a:endParaRPr lang="en-US" dirty="0"/>
          </a:p>
        </p:txBody>
      </p:sp>
    </p:spTree>
    <p:extLst>
      <p:ext uri="{BB962C8B-B14F-4D97-AF65-F5344CB8AC3E}">
        <p14:creationId xmlns:p14="http://schemas.microsoft.com/office/powerpoint/2010/main" val="3611379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41</a:t>
            </a:fld>
            <a:endParaRPr lang="en-US" dirty="0"/>
          </a:p>
        </p:txBody>
      </p:sp>
    </p:spTree>
    <p:extLst>
      <p:ext uri="{BB962C8B-B14F-4D97-AF65-F5344CB8AC3E}">
        <p14:creationId xmlns:p14="http://schemas.microsoft.com/office/powerpoint/2010/main" val="1644038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42</a:t>
            </a:fld>
            <a:endParaRPr lang="en-US" dirty="0"/>
          </a:p>
        </p:txBody>
      </p:sp>
    </p:spTree>
    <p:extLst>
      <p:ext uri="{BB962C8B-B14F-4D97-AF65-F5344CB8AC3E}">
        <p14:creationId xmlns:p14="http://schemas.microsoft.com/office/powerpoint/2010/main" val="2388820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43</a:t>
            </a:fld>
            <a:endParaRPr lang="en-US" dirty="0"/>
          </a:p>
        </p:txBody>
      </p:sp>
    </p:spTree>
    <p:extLst>
      <p:ext uri="{BB962C8B-B14F-4D97-AF65-F5344CB8AC3E}">
        <p14:creationId xmlns:p14="http://schemas.microsoft.com/office/powerpoint/2010/main" val="20456620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44</a:t>
            </a:fld>
            <a:endParaRPr lang="en-US" dirty="0"/>
          </a:p>
        </p:txBody>
      </p:sp>
    </p:spTree>
    <p:extLst>
      <p:ext uri="{BB962C8B-B14F-4D97-AF65-F5344CB8AC3E}">
        <p14:creationId xmlns:p14="http://schemas.microsoft.com/office/powerpoint/2010/main" val="2155092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45</a:t>
            </a:fld>
            <a:endParaRPr lang="en-US" dirty="0"/>
          </a:p>
        </p:txBody>
      </p:sp>
    </p:spTree>
    <p:extLst>
      <p:ext uri="{BB962C8B-B14F-4D97-AF65-F5344CB8AC3E}">
        <p14:creationId xmlns:p14="http://schemas.microsoft.com/office/powerpoint/2010/main" val="4293497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46</a:t>
            </a:fld>
            <a:endParaRPr lang="en-US" dirty="0"/>
          </a:p>
        </p:txBody>
      </p:sp>
    </p:spTree>
    <p:extLst>
      <p:ext uri="{BB962C8B-B14F-4D97-AF65-F5344CB8AC3E}">
        <p14:creationId xmlns:p14="http://schemas.microsoft.com/office/powerpoint/2010/main" val="1260739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47</a:t>
            </a:fld>
            <a:endParaRPr lang="en-US" dirty="0"/>
          </a:p>
        </p:txBody>
      </p:sp>
    </p:spTree>
    <p:extLst>
      <p:ext uri="{BB962C8B-B14F-4D97-AF65-F5344CB8AC3E}">
        <p14:creationId xmlns:p14="http://schemas.microsoft.com/office/powerpoint/2010/main" val="2989492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48</a:t>
            </a:fld>
            <a:endParaRPr lang="en-US" dirty="0"/>
          </a:p>
        </p:txBody>
      </p:sp>
    </p:spTree>
    <p:extLst>
      <p:ext uri="{BB962C8B-B14F-4D97-AF65-F5344CB8AC3E}">
        <p14:creationId xmlns:p14="http://schemas.microsoft.com/office/powerpoint/2010/main" val="2198991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49</a:t>
            </a:fld>
            <a:endParaRPr lang="en-US" dirty="0"/>
          </a:p>
        </p:txBody>
      </p:sp>
    </p:spTree>
    <p:extLst>
      <p:ext uri="{BB962C8B-B14F-4D97-AF65-F5344CB8AC3E}">
        <p14:creationId xmlns:p14="http://schemas.microsoft.com/office/powerpoint/2010/main" val="788525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5</a:t>
            </a:fld>
            <a:endParaRPr lang="en-US" dirty="0"/>
          </a:p>
        </p:txBody>
      </p:sp>
    </p:spTree>
    <p:extLst>
      <p:ext uri="{BB962C8B-B14F-4D97-AF65-F5344CB8AC3E}">
        <p14:creationId xmlns:p14="http://schemas.microsoft.com/office/powerpoint/2010/main" val="6691922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50</a:t>
            </a:fld>
            <a:endParaRPr lang="en-US" dirty="0"/>
          </a:p>
        </p:txBody>
      </p:sp>
    </p:spTree>
    <p:extLst>
      <p:ext uri="{BB962C8B-B14F-4D97-AF65-F5344CB8AC3E}">
        <p14:creationId xmlns:p14="http://schemas.microsoft.com/office/powerpoint/2010/main" val="4068641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51</a:t>
            </a:fld>
            <a:endParaRPr lang="en-US" dirty="0"/>
          </a:p>
        </p:txBody>
      </p:sp>
    </p:spTree>
    <p:extLst>
      <p:ext uri="{BB962C8B-B14F-4D97-AF65-F5344CB8AC3E}">
        <p14:creationId xmlns:p14="http://schemas.microsoft.com/office/powerpoint/2010/main" val="23834757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52</a:t>
            </a:fld>
            <a:endParaRPr lang="en-US" dirty="0"/>
          </a:p>
        </p:txBody>
      </p:sp>
    </p:spTree>
    <p:extLst>
      <p:ext uri="{BB962C8B-B14F-4D97-AF65-F5344CB8AC3E}">
        <p14:creationId xmlns:p14="http://schemas.microsoft.com/office/powerpoint/2010/main" val="7230103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53</a:t>
            </a:fld>
            <a:endParaRPr lang="en-US" dirty="0"/>
          </a:p>
        </p:txBody>
      </p:sp>
    </p:spTree>
    <p:extLst>
      <p:ext uri="{BB962C8B-B14F-4D97-AF65-F5344CB8AC3E}">
        <p14:creationId xmlns:p14="http://schemas.microsoft.com/office/powerpoint/2010/main" val="5321509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54</a:t>
            </a:fld>
            <a:endParaRPr lang="en-US" dirty="0"/>
          </a:p>
        </p:txBody>
      </p:sp>
    </p:spTree>
    <p:extLst>
      <p:ext uri="{BB962C8B-B14F-4D97-AF65-F5344CB8AC3E}">
        <p14:creationId xmlns:p14="http://schemas.microsoft.com/office/powerpoint/2010/main" val="17776919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BAA5B-3D6A-2E1E-8CDD-361CAE9C6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18890-493B-B16A-3ED6-931652960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D161E-58A0-556D-F0FE-163738943F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47A89D-828B-0984-3C49-461ACA63BC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19F9F-EDD4-B648-8E95-EFD7AEE63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5226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56</a:t>
            </a:fld>
            <a:endParaRPr lang="en-US" dirty="0"/>
          </a:p>
        </p:txBody>
      </p:sp>
    </p:spTree>
    <p:extLst>
      <p:ext uri="{BB962C8B-B14F-4D97-AF65-F5344CB8AC3E}">
        <p14:creationId xmlns:p14="http://schemas.microsoft.com/office/powerpoint/2010/main" val="11717600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D0424-082A-F5CA-6F01-CCBD07502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8E307-4F01-EAF2-ED78-BD0F6BA10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0BF53-3565-2CF0-D4BC-4E2A40CE63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66AE4C-E146-ECCE-42AB-CCEE3F699B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19F9F-EDD4-B648-8E95-EFD7AEE63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2294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97054-DA3D-3AAF-D3F1-D986F318D4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6F6EF-FE45-F895-95BE-52315580C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172B8-F28E-C2D0-AE91-1301406F3C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DA7A9B-018F-5939-F2CB-CBF7A7685E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19F9F-EDD4-B648-8E95-EFD7AEE63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6895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59</a:t>
            </a:fld>
            <a:endParaRPr lang="en-US" dirty="0"/>
          </a:p>
        </p:txBody>
      </p:sp>
    </p:spTree>
    <p:extLst>
      <p:ext uri="{BB962C8B-B14F-4D97-AF65-F5344CB8AC3E}">
        <p14:creationId xmlns:p14="http://schemas.microsoft.com/office/powerpoint/2010/main" val="367765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F1554-867F-0F78-A7D4-C9CFC7D11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6864C-BDCA-5420-A9F2-5092ABF97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87944-F228-32AD-25F4-5F0C870608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66B147-177C-5196-A77F-5085E5D768ED}"/>
              </a:ext>
            </a:extLst>
          </p:cNvPr>
          <p:cNvSpPr>
            <a:spLocks noGrp="1"/>
          </p:cNvSpPr>
          <p:nvPr>
            <p:ph type="sldNum" sz="quarter" idx="5"/>
          </p:nvPr>
        </p:nvSpPr>
        <p:spPr/>
        <p:txBody>
          <a:bodyPr/>
          <a:lstStyle/>
          <a:p>
            <a:fld id="{7C119F9F-EDD4-B648-8E95-EFD7AEE63568}" type="slidenum">
              <a:rPr lang="en-US" smtClean="0"/>
              <a:t>6</a:t>
            </a:fld>
            <a:endParaRPr lang="en-US" dirty="0"/>
          </a:p>
        </p:txBody>
      </p:sp>
    </p:spTree>
    <p:extLst>
      <p:ext uri="{BB962C8B-B14F-4D97-AF65-F5344CB8AC3E}">
        <p14:creationId xmlns:p14="http://schemas.microsoft.com/office/powerpoint/2010/main" val="28379208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60</a:t>
            </a:fld>
            <a:endParaRPr lang="en-US" dirty="0"/>
          </a:p>
        </p:txBody>
      </p:sp>
    </p:spTree>
    <p:extLst>
      <p:ext uri="{BB962C8B-B14F-4D97-AF65-F5344CB8AC3E}">
        <p14:creationId xmlns:p14="http://schemas.microsoft.com/office/powerpoint/2010/main" val="14571705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61</a:t>
            </a:fld>
            <a:endParaRPr lang="en-US" dirty="0"/>
          </a:p>
        </p:txBody>
      </p:sp>
    </p:spTree>
    <p:extLst>
      <p:ext uri="{BB962C8B-B14F-4D97-AF65-F5344CB8AC3E}">
        <p14:creationId xmlns:p14="http://schemas.microsoft.com/office/powerpoint/2010/main" val="14330774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62</a:t>
            </a:fld>
            <a:endParaRPr lang="en-US" dirty="0"/>
          </a:p>
        </p:txBody>
      </p:sp>
    </p:spTree>
    <p:extLst>
      <p:ext uri="{BB962C8B-B14F-4D97-AF65-F5344CB8AC3E}">
        <p14:creationId xmlns:p14="http://schemas.microsoft.com/office/powerpoint/2010/main" val="33832830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63</a:t>
            </a:fld>
            <a:endParaRPr lang="en-US" dirty="0"/>
          </a:p>
        </p:txBody>
      </p:sp>
    </p:spTree>
    <p:extLst>
      <p:ext uri="{BB962C8B-B14F-4D97-AF65-F5344CB8AC3E}">
        <p14:creationId xmlns:p14="http://schemas.microsoft.com/office/powerpoint/2010/main" val="14780124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64</a:t>
            </a:fld>
            <a:endParaRPr lang="en-US" dirty="0"/>
          </a:p>
        </p:txBody>
      </p:sp>
    </p:spTree>
    <p:extLst>
      <p:ext uri="{BB962C8B-B14F-4D97-AF65-F5344CB8AC3E}">
        <p14:creationId xmlns:p14="http://schemas.microsoft.com/office/powerpoint/2010/main" val="16161825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65</a:t>
            </a:fld>
            <a:endParaRPr lang="en-US" dirty="0"/>
          </a:p>
        </p:txBody>
      </p:sp>
    </p:spTree>
    <p:extLst>
      <p:ext uri="{BB962C8B-B14F-4D97-AF65-F5344CB8AC3E}">
        <p14:creationId xmlns:p14="http://schemas.microsoft.com/office/powerpoint/2010/main" val="33428218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66</a:t>
            </a:fld>
            <a:endParaRPr lang="en-US" dirty="0"/>
          </a:p>
        </p:txBody>
      </p:sp>
    </p:spTree>
    <p:extLst>
      <p:ext uri="{BB962C8B-B14F-4D97-AF65-F5344CB8AC3E}">
        <p14:creationId xmlns:p14="http://schemas.microsoft.com/office/powerpoint/2010/main" val="33811976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67</a:t>
            </a:fld>
            <a:endParaRPr lang="en-US" dirty="0"/>
          </a:p>
        </p:txBody>
      </p:sp>
    </p:spTree>
    <p:extLst>
      <p:ext uri="{BB962C8B-B14F-4D97-AF65-F5344CB8AC3E}">
        <p14:creationId xmlns:p14="http://schemas.microsoft.com/office/powerpoint/2010/main" val="22035742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68</a:t>
            </a:fld>
            <a:endParaRPr lang="en-US" dirty="0"/>
          </a:p>
        </p:txBody>
      </p:sp>
    </p:spTree>
    <p:extLst>
      <p:ext uri="{BB962C8B-B14F-4D97-AF65-F5344CB8AC3E}">
        <p14:creationId xmlns:p14="http://schemas.microsoft.com/office/powerpoint/2010/main" val="1875993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69</a:t>
            </a:fld>
            <a:endParaRPr lang="en-US" dirty="0"/>
          </a:p>
        </p:txBody>
      </p:sp>
    </p:spTree>
    <p:extLst>
      <p:ext uri="{BB962C8B-B14F-4D97-AF65-F5344CB8AC3E}">
        <p14:creationId xmlns:p14="http://schemas.microsoft.com/office/powerpoint/2010/main" val="330053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322B-4BBB-59EF-FF65-7072A212A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F98A9-121A-806B-AC77-3AA6FC032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40718-188A-753B-4919-7813CFF87E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AD0073-7303-A02D-86CB-0AC90EAB35B4}"/>
              </a:ext>
            </a:extLst>
          </p:cNvPr>
          <p:cNvSpPr>
            <a:spLocks noGrp="1"/>
          </p:cNvSpPr>
          <p:nvPr>
            <p:ph type="sldNum" sz="quarter" idx="5"/>
          </p:nvPr>
        </p:nvSpPr>
        <p:spPr/>
        <p:txBody>
          <a:bodyPr/>
          <a:lstStyle/>
          <a:p>
            <a:fld id="{7C119F9F-EDD4-B648-8E95-EFD7AEE63568}" type="slidenum">
              <a:rPr lang="en-US" smtClean="0"/>
              <a:t>7</a:t>
            </a:fld>
            <a:endParaRPr lang="en-US" dirty="0"/>
          </a:p>
        </p:txBody>
      </p:sp>
    </p:spTree>
    <p:extLst>
      <p:ext uri="{BB962C8B-B14F-4D97-AF65-F5344CB8AC3E}">
        <p14:creationId xmlns:p14="http://schemas.microsoft.com/office/powerpoint/2010/main" val="701964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70</a:t>
            </a:fld>
            <a:endParaRPr lang="en-US" dirty="0"/>
          </a:p>
        </p:txBody>
      </p:sp>
    </p:spTree>
    <p:extLst>
      <p:ext uri="{BB962C8B-B14F-4D97-AF65-F5344CB8AC3E}">
        <p14:creationId xmlns:p14="http://schemas.microsoft.com/office/powerpoint/2010/main" val="30009018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71</a:t>
            </a:fld>
            <a:endParaRPr lang="en-US" dirty="0"/>
          </a:p>
        </p:txBody>
      </p:sp>
    </p:spTree>
    <p:extLst>
      <p:ext uri="{BB962C8B-B14F-4D97-AF65-F5344CB8AC3E}">
        <p14:creationId xmlns:p14="http://schemas.microsoft.com/office/powerpoint/2010/main" val="34548902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72</a:t>
            </a:fld>
            <a:endParaRPr lang="en-US" dirty="0"/>
          </a:p>
        </p:txBody>
      </p:sp>
    </p:spTree>
    <p:extLst>
      <p:ext uri="{BB962C8B-B14F-4D97-AF65-F5344CB8AC3E}">
        <p14:creationId xmlns:p14="http://schemas.microsoft.com/office/powerpoint/2010/main" val="9683819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73</a:t>
            </a:fld>
            <a:endParaRPr lang="en-US" dirty="0"/>
          </a:p>
        </p:txBody>
      </p:sp>
    </p:spTree>
    <p:extLst>
      <p:ext uri="{BB962C8B-B14F-4D97-AF65-F5344CB8AC3E}">
        <p14:creationId xmlns:p14="http://schemas.microsoft.com/office/powerpoint/2010/main" val="10444162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74</a:t>
            </a:fld>
            <a:endParaRPr lang="en-US" dirty="0"/>
          </a:p>
        </p:txBody>
      </p:sp>
    </p:spTree>
    <p:extLst>
      <p:ext uri="{BB962C8B-B14F-4D97-AF65-F5344CB8AC3E}">
        <p14:creationId xmlns:p14="http://schemas.microsoft.com/office/powerpoint/2010/main" val="29030892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75</a:t>
            </a:fld>
            <a:endParaRPr lang="en-US" dirty="0"/>
          </a:p>
        </p:txBody>
      </p:sp>
    </p:spTree>
    <p:extLst>
      <p:ext uri="{BB962C8B-B14F-4D97-AF65-F5344CB8AC3E}">
        <p14:creationId xmlns:p14="http://schemas.microsoft.com/office/powerpoint/2010/main" val="25482863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76</a:t>
            </a:fld>
            <a:endParaRPr lang="en-US" dirty="0"/>
          </a:p>
        </p:txBody>
      </p:sp>
    </p:spTree>
    <p:extLst>
      <p:ext uri="{BB962C8B-B14F-4D97-AF65-F5344CB8AC3E}">
        <p14:creationId xmlns:p14="http://schemas.microsoft.com/office/powerpoint/2010/main" val="11430195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77</a:t>
            </a:fld>
            <a:endParaRPr lang="en-US" dirty="0"/>
          </a:p>
        </p:txBody>
      </p:sp>
    </p:spTree>
    <p:extLst>
      <p:ext uri="{BB962C8B-B14F-4D97-AF65-F5344CB8AC3E}">
        <p14:creationId xmlns:p14="http://schemas.microsoft.com/office/powerpoint/2010/main" val="27477480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BAA5B-3D6A-2E1E-8CDD-361CAE9C6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18890-493B-B16A-3ED6-931652960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D161E-58A0-556D-F0FE-163738943F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47A89D-828B-0984-3C49-461ACA63BC53}"/>
              </a:ext>
            </a:extLst>
          </p:cNvPr>
          <p:cNvSpPr>
            <a:spLocks noGrp="1"/>
          </p:cNvSpPr>
          <p:nvPr>
            <p:ph type="sldNum" sz="quarter" idx="5"/>
          </p:nvPr>
        </p:nvSpPr>
        <p:spPr/>
        <p:txBody>
          <a:bodyPr/>
          <a:lstStyle/>
          <a:p>
            <a:fld id="{7C119F9F-EDD4-B648-8E95-EFD7AEE63568}" type="slidenum">
              <a:rPr lang="en-US" smtClean="0"/>
              <a:t>78</a:t>
            </a:fld>
            <a:endParaRPr lang="en-US" dirty="0"/>
          </a:p>
        </p:txBody>
      </p:sp>
    </p:spTree>
    <p:extLst>
      <p:ext uri="{BB962C8B-B14F-4D97-AF65-F5344CB8AC3E}">
        <p14:creationId xmlns:p14="http://schemas.microsoft.com/office/powerpoint/2010/main" val="28887414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79</a:t>
            </a:fld>
            <a:endParaRPr lang="en-US" dirty="0"/>
          </a:p>
        </p:txBody>
      </p:sp>
    </p:spTree>
    <p:extLst>
      <p:ext uri="{BB962C8B-B14F-4D97-AF65-F5344CB8AC3E}">
        <p14:creationId xmlns:p14="http://schemas.microsoft.com/office/powerpoint/2010/main" val="118773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B2831-166C-BAFF-2007-9EDD033BB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F6C7A-D834-1410-1012-A18EAB7A8E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F70C2-D313-B9FF-A390-5CD24133AE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52292D-5019-3290-ADD6-E21F70D143BD}"/>
              </a:ext>
            </a:extLst>
          </p:cNvPr>
          <p:cNvSpPr>
            <a:spLocks noGrp="1"/>
          </p:cNvSpPr>
          <p:nvPr>
            <p:ph type="sldNum" sz="quarter" idx="5"/>
          </p:nvPr>
        </p:nvSpPr>
        <p:spPr/>
        <p:txBody>
          <a:bodyPr/>
          <a:lstStyle/>
          <a:p>
            <a:fld id="{7C119F9F-EDD4-B648-8E95-EFD7AEE63568}" type="slidenum">
              <a:rPr lang="en-US" smtClean="0"/>
              <a:t>8</a:t>
            </a:fld>
            <a:endParaRPr lang="en-US" dirty="0"/>
          </a:p>
        </p:txBody>
      </p:sp>
    </p:spTree>
    <p:extLst>
      <p:ext uri="{BB962C8B-B14F-4D97-AF65-F5344CB8AC3E}">
        <p14:creationId xmlns:p14="http://schemas.microsoft.com/office/powerpoint/2010/main" val="2868784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80</a:t>
            </a:fld>
            <a:endParaRPr lang="en-US" dirty="0"/>
          </a:p>
        </p:txBody>
      </p:sp>
    </p:spTree>
    <p:extLst>
      <p:ext uri="{BB962C8B-B14F-4D97-AF65-F5344CB8AC3E}">
        <p14:creationId xmlns:p14="http://schemas.microsoft.com/office/powerpoint/2010/main" val="25069670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81</a:t>
            </a:fld>
            <a:endParaRPr lang="en-US" dirty="0"/>
          </a:p>
        </p:txBody>
      </p:sp>
    </p:spTree>
    <p:extLst>
      <p:ext uri="{BB962C8B-B14F-4D97-AF65-F5344CB8AC3E}">
        <p14:creationId xmlns:p14="http://schemas.microsoft.com/office/powerpoint/2010/main" val="25921996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82</a:t>
            </a:fld>
            <a:endParaRPr lang="en-US" dirty="0"/>
          </a:p>
        </p:txBody>
      </p:sp>
    </p:spTree>
    <p:extLst>
      <p:ext uri="{BB962C8B-B14F-4D97-AF65-F5344CB8AC3E}">
        <p14:creationId xmlns:p14="http://schemas.microsoft.com/office/powerpoint/2010/main" val="27961937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83</a:t>
            </a:fld>
            <a:endParaRPr lang="en-US" dirty="0"/>
          </a:p>
        </p:txBody>
      </p:sp>
    </p:spTree>
    <p:extLst>
      <p:ext uri="{BB962C8B-B14F-4D97-AF65-F5344CB8AC3E}">
        <p14:creationId xmlns:p14="http://schemas.microsoft.com/office/powerpoint/2010/main" val="6061384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84</a:t>
            </a:fld>
            <a:endParaRPr lang="en-US" dirty="0"/>
          </a:p>
        </p:txBody>
      </p:sp>
    </p:spTree>
    <p:extLst>
      <p:ext uri="{BB962C8B-B14F-4D97-AF65-F5344CB8AC3E}">
        <p14:creationId xmlns:p14="http://schemas.microsoft.com/office/powerpoint/2010/main" val="19391215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85</a:t>
            </a:fld>
            <a:endParaRPr lang="en-US" dirty="0"/>
          </a:p>
        </p:txBody>
      </p:sp>
    </p:spTree>
    <p:extLst>
      <p:ext uri="{BB962C8B-B14F-4D97-AF65-F5344CB8AC3E}">
        <p14:creationId xmlns:p14="http://schemas.microsoft.com/office/powerpoint/2010/main" val="19116033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86</a:t>
            </a:fld>
            <a:endParaRPr lang="en-US" dirty="0"/>
          </a:p>
        </p:txBody>
      </p:sp>
    </p:spTree>
    <p:extLst>
      <p:ext uri="{BB962C8B-B14F-4D97-AF65-F5344CB8AC3E}">
        <p14:creationId xmlns:p14="http://schemas.microsoft.com/office/powerpoint/2010/main" val="11554886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87</a:t>
            </a:fld>
            <a:endParaRPr lang="en-US" dirty="0"/>
          </a:p>
        </p:txBody>
      </p:sp>
    </p:spTree>
    <p:extLst>
      <p:ext uri="{BB962C8B-B14F-4D97-AF65-F5344CB8AC3E}">
        <p14:creationId xmlns:p14="http://schemas.microsoft.com/office/powerpoint/2010/main" val="23554004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B2831-166C-BAFF-2007-9EDD033BB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F6C7A-D834-1410-1012-A18EAB7A8E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F70C2-D313-B9FF-A390-5CD24133AE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52292D-5019-3290-ADD6-E21F70D143BD}"/>
              </a:ext>
            </a:extLst>
          </p:cNvPr>
          <p:cNvSpPr>
            <a:spLocks noGrp="1"/>
          </p:cNvSpPr>
          <p:nvPr>
            <p:ph type="sldNum" sz="quarter" idx="5"/>
          </p:nvPr>
        </p:nvSpPr>
        <p:spPr/>
        <p:txBody>
          <a:bodyPr/>
          <a:lstStyle/>
          <a:p>
            <a:fld id="{7C119F9F-EDD4-B648-8E95-EFD7AEE63568}" type="slidenum">
              <a:rPr lang="en-US" smtClean="0"/>
              <a:t>88</a:t>
            </a:fld>
            <a:endParaRPr lang="en-US" dirty="0"/>
          </a:p>
        </p:txBody>
      </p:sp>
    </p:spTree>
    <p:extLst>
      <p:ext uri="{BB962C8B-B14F-4D97-AF65-F5344CB8AC3E}">
        <p14:creationId xmlns:p14="http://schemas.microsoft.com/office/powerpoint/2010/main" val="33252996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89</a:t>
            </a:fld>
            <a:endParaRPr lang="en-US" dirty="0"/>
          </a:p>
        </p:txBody>
      </p:sp>
    </p:spTree>
    <p:extLst>
      <p:ext uri="{BB962C8B-B14F-4D97-AF65-F5344CB8AC3E}">
        <p14:creationId xmlns:p14="http://schemas.microsoft.com/office/powerpoint/2010/main" val="3949374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982D5-4929-25D6-8920-7BB76278F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3AA98-D72B-6BB5-62F1-ED80957A0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ED3F26-8B45-E327-BD3D-718EA59775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4C5038-8454-D96C-82A7-48FCD360348B}"/>
              </a:ext>
            </a:extLst>
          </p:cNvPr>
          <p:cNvSpPr>
            <a:spLocks noGrp="1"/>
          </p:cNvSpPr>
          <p:nvPr>
            <p:ph type="sldNum" sz="quarter" idx="5"/>
          </p:nvPr>
        </p:nvSpPr>
        <p:spPr/>
        <p:txBody>
          <a:bodyPr/>
          <a:lstStyle/>
          <a:p>
            <a:fld id="{7C119F9F-EDD4-B648-8E95-EFD7AEE63568}" type="slidenum">
              <a:rPr lang="en-US" smtClean="0"/>
              <a:t>9</a:t>
            </a:fld>
            <a:endParaRPr lang="en-US" dirty="0"/>
          </a:p>
        </p:txBody>
      </p:sp>
    </p:spTree>
    <p:extLst>
      <p:ext uri="{BB962C8B-B14F-4D97-AF65-F5344CB8AC3E}">
        <p14:creationId xmlns:p14="http://schemas.microsoft.com/office/powerpoint/2010/main" val="36601358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90</a:t>
            </a:fld>
            <a:endParaRPr lang="en-US" dirty="0"/>
          </a:p>
        </p:txBody>
      </p:sp>
    </p:spTree>
    <p:extLst>
      <p:ext uri="{BB962C8B-B14F-4D97-AF65-F5344CB8AC3E}">
        <p14:creationId xmlns:p14="http://schemas.microsoft.com/office/powerpoint/2010/main" val="37766769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91</a:t>
            </a:fld>
            <a:endParaRPr lang="en-US" dirty="0"/>
          </a:p>
        </p:txBody>
      </p:sp>
    </p:spTree>
    <p:extLst>
      <p:ext uri="{BB962C8B-B14F-4D97-AF65-F5344CB8AC3E}">
        <p14:creationId xmlns:p14="http://schemas.microsoft.com/office/powerpoint/2010/main" val="1755883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92</a:t>
            </a:fld>
            <a:endParaRPr lang="en-US" dirty="0"/>
          </a:p>
        </p:txBody>
      </p:sp>
    </p:spTree>
    <p:extLst>
      <p:ext uri="{BB962C8B-B14F-4D97-AF65-F5344CB8AC3E}">
        <p14:creationId xmlns:p14="http://schemas.microsoft.com/office/powerpoint/2010/main" val="38769128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93</a:t>
            </a:fld>
            <a:endParaRPr lang="en-US" dirty="0"/>
          </a:p>
        </p:txBody>
      </p:sp>
    </p:spTree>
    <p:extLst>
      <p:ext uri="{BB962C8B-B14F-4D97-AF65-F5344CB8AC3E}">
        <p14:creationId xmlns:p14="http://schemas.microsoft.com/office/powerpoint/2010/main" val="35345874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94</a:t>
            </a:fld>
            <a:endParaRPr lang="en-US" dirty="0"/>
          </a:p>
        </p:txBody>
      </p:sp>
    </p:spTree>
    <p:extLst>
      <p:ext uri="{BB962C8B-B14F-4D97-AF65-F5344CB8AC3E}">
        <p14:creationId xmlns:p14="http://schemas.microsoft.com/office/powerpoint/2010/main" val="11033126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95</a:t>
            </a:fld>
            <a:endParaRPr lang="en-US" dirty="0"/>
          </a:p>
        </p:txBody>
      </p:sp>
    </p:spTree>
    <p:extLst>
      <p:ext uri="{BB962C8B-B14F-4D97-AF65-F5344CB8AC3E}">
        <p14:creationId xmlns:p14="http://schemas.microsoft.com/office/powerpoint/2010/main" val="15614510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96</a:t>
            </a:fld>
            <a:endParaRPr lang="en-US" dirty="0"/>
          </a:p>
        </p:txBody>
      </p:sp>
    </p:spTree>
    <p:extLst>
      <p:ext uri="{BB962C8B-B14F-4D97-AF65-F5344CB8AC3E}">
        <p14:creationId xmlns:p14="http://schemas.microsoft.com/office/powerpoint/2010/main" val="42849596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97</a:t>
            </a:fld>
            <a:endParaRPr lang="en-US" dirty="0"/>
          </a:p>
        </p:txBody>
      </p:sp>
    </p:spTree>
    <p:extLst>
      <p:ext uri="{BB962C8B-B14F-4D97-AF65-F5344CB8AC3E}">
        <p14:creationId xmlns:p14="http://schemas.microsoft.com/office/powerpoint/2010/main" val="37420495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98</a:t>
            </a:fld>
            <a:endParaRPr lang="en-US" dirty="0"/>
          </a:p>
        </p:txBody>
      </p:sp>
    </p:spTree>
    <p:extLst>
      <p:ext uri="{BB962C8B-B14F-4D97-AF65-F5344CB8AC3E}">
        <p14:creationId xmlns:p14="http://schemas.microsoft.com/office/powerpoint/2010/main" val="265528679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9F9F-EDD4-B648-8E95-EFD7AEE63568}" type="slidenum">
              <a:rPr lang="en-US" smtClean="0"/>
              <a:t>99</a:t>
            </a:fld>
            <a:endParaRPr lang="en-US" dirty="0"/>
          </a:p>
        </p:txBody>
      </p:sp>
    </p:spTree>
    <p:extLst>
      <p:ext uri="{BB962C8B-B14F-4D97-AF65-F5344CB8AC3E}">
        <p14:creationId xmlns:p14="http://schemas.microsoft.com/office/powerpoint/2010/main" val="223682883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 Target="../slides/slide98.xml"/><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slide" Target="../slides/slide2.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slide" Target="../slides/slide2.xml"/><Relationship Id="rId3" Type="http://schemas.openxmlformats.org/officeDocument/2006/relationships/image" Target="../media/image10.png"/><Relationship Id="rId7" Type="http://schemas.openxmlformats.org/officeDocument/2006/relationships/slide" Target="../slides/slide98.xml"/><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slide" Target="../slides/slide54.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slide" Target="../slides/slide2.xml"/><Relationship Id="rId3" Type="http://schemas.openxmlformats.org/officeDocument/2006/relationships/image" Target="../media/image10.png"/><Relationship Id="rId7" Type="http://schemas.openxmlformats.org/officeDocument/2006/relationships/slide" Target="../slides/slide98.xml"/><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slide" Target="../slides/slide77.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96.xml"/><Relationship Id="rId3" Type="http://schemas.openxmlformats.org/officeDocument/2006/relationships/image" Target="../media/image5.svg"/><Relationship Id="rId7" Type="http://schemas.openxmlformats.org/officeDocument/2006/relationships/slide" Target="../slides/slide98.xml"/><Relationship Id="rId12" Type="http://schemas.openxmlformats.org/officeDocument/2006/relationships/slide" Target="../slides/slide86.xm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76.xml"/><Relationship Id="rId5" Type="http://schemas.openxmlformats.org/officeDocument/2006/relationships/image" Target="../media/image9.svg"/><Relationship Id="rId10" Type="http://schemas.openxmlformats.org/officeDocument/2006/relationships/slide" Target="../slides/slide53.xml"/><Relationship Id="rId4" Type="http://schemas.openxmlformats.org/officeDocument/2006/relationships/image" Target="../media/image8.png"/><Relationship Id="rId9" Type="http://schemas.openxmlformats.org/officeDocument/2006/relationships/slide" Target="../slides/slide29.xml"/></Relationships>
</file>

<file path=ppt/slideLayouts/_rels/slideLayout20.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slide" Target="../slides/slide87.xml"/><Relationship Id="rId3" Type="http://schemas.openxmlformats.org/officeDocument/2006/relationships/image" Target="../media/image17.svg"/><Relationship Id="rId7" Type="http://schemas.openxmlformats.org/officeDocument/2006/relationships/image" Target="../media/image10.png"/><Relationship Id="rId12" Type="http://schemas.openxmlformats.org/officeDocument/2006/relationships/slide" Target="../slides/slide2.xml"/><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8.xml"/><Relationship Id="rId5" Type="http://schemas.openxmlformats.org/officeDocument/2006/relationships/image" Target="../media/image19.svg"/><Relationship Id="rId10" Type="http://schemas.openxmlformats.org/officeDocument/2006/relationships/image" Target="../media/image13.svg"/><Relationship Id="rId4" Type="http://schemas.openxmlformats.org/officeDocument/2006/relationships/image" Target="../media/image18.png"/><Relationship Id="rId9"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slide" Target="../slides/slide97.xml"/><Relationship Id="rId3" Type="http://schemas.openxmlformats.org/officeDocument/2006/relationships/image" Target="../media/image17.svg"/><Relationship Id="rId7" Type="http://schemas.openxmlformats.org/officeDocument/2006/relationships/image" Target="../media/image10.png"/><Relationship Id="rId12" Type="http://schemas.openxmlformats.org/officeDocument/2006/relationships/slide" Target="../slides/slide2.xml"/><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8.xml"/><Relationship Id="rId5" Type="http://schemas.openxmlformats.org/officeDocument/2006/relationships/image" Target="../media/image19.svg"/><Relationship Id="rId10" Type="http://schemas.openxmlformats.org/officeDocument/2006/relationships/image" Target="../media/image13.svg"/><Relationship Id="rId4" Type="http://schemas.openxmlformats.org/officeDocument/2006/relationships/image" Target="../media/image18.png"/><Relationship Id="rId9"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4.xml"/><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8" Type="http://schemas.openxmlformats.org/officeDocument/2006/relationships/slide" Target="../slides/slide98.xml"/><Relationship Id="rId3" Type="http://schemas.openxmlformats.org/officeDocument/2006/relationships/image" Target="../media/image3.png"/><Relationship Id="rId7" Type="http://schemas.openxmlformats.org/officeDocument/2006/relationships/image" Target="../media/image5.svg"/><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2.xml"/><Relationship Id="rId3" Type="http://schemas.openxmlformats.org/officeDocument/2006/relationships/image" Target="../media/image10.png"/><Relationship Id="rId7" Type="http://schemas.openxmlformats.org/officeDocument/2006/relationships/slide" Target="../slides/slide98.xml"/><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slide" Target="../slides/slide5.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9.xml.rels><?xml version="1.0" encoding="UTF-8" standalone="yes"?>
<Relationships xmlns="http://schemas.openxmlformats.org/package/2006/relationships"><Relationship Id="rId8" Type="http://schemas.openxmlformats.org/officeDocument/2006/relationships/slide" Target="../slides/slide2.xml"/><Relationship Id="rId3" Type="http://schemas.openxmlformats.org/officeDocument/2006/relationships/image" Target="../media/image10.png"/><Relationship Id="rId7" Type="http://schemas.openxmlformats.org/officeDocument/2006/relationships/slide" Target="../slides/slide98.xml"/><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slide" Target="../slides/slide3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Screen_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4A811F7-892A-69CB-28EE-1E81D1CF2619}"/>
              </a:ext>
            </a:extLst>
          </p:cNvPr>
          <p:cNvSpPr/>
          <p:nvPr userDrawn="1"/>
        </p:nvSpPr>
        <p:spPr bwMode="auto">
          <a:xfrm>
            <a:off x="232289" y="1246908"/>
            <a:ext cx="7307823" cy="8201893"/>
          </a:xfrm>
          <a:prstGeom prst="rect">
            <a:avLst/>
          </a:prstGeom>
          <a:solidFill>
            <a:schemeClr val="bg1">
              <a:alpha val="70000"/>
            </a:schemeClr>
          </a:solidFill>
          <a:ln w="12700" cap="flat" cmpd="sng" algn="ctr">
            <a:gradFill>
              <a:gsLst>
                <a:gs pos="100000">
                  <a:schemeClr val="bg1"/>
                </a:gs>
                <a:gs pos="0">
                  <a:schemeClr val="tx2">
                    <a:lumMod val="20000"/>
                    <a:lumOff val="80000"/>
                  </a:schemeClr>
                </a:gs>
              </a:gsLst>
              <a:lin ang="5400000" scaled="1"/>
            </a:gradFill>
            <a:prstDash val="solid"/>
            <a:round/>
            <a:headEnd type="none" w="med" len="med"/>
            <a:tailEnd type="none" w="med" len="med"/>
          </a:ln>
          <a:effectLst/>
        </p:spPr>
        <p:txBody>
          <a:bodyPr vert="horz" wrap="none" lIns="134112" tIns="67056" rIns="134112" bIns="67056" numCol="1" rtlCol="0" anchor="ctr" anchorCtr="0" compatLnSpc="1">
            <a:prstTxWarp prst="textNoShape">
              <a:avLst/>
            </a:prstTxWarp>
          </a:bodyPr>
          <a:lstStyle/>
          <a:p>
            <a:pPr marL="0" marR="0" lvl="0" indent="0" algn="ctr" defTabSz="1341150" eaLnBrk="0" fontAlgn="base" latinLnBrk="0" hangingPunct="0">
              <a:lnSpc>
                <a:spcPct val="100000"/>
              </a:lnSpc>
              <a:spcBef>
                <a:spcPct val="0"/>
              </a:spcBef>
              <a:spcAft>
                <a:spcPct val="0"/>
              </a:spcAft>
              <a:buClrTx/>
              <a:buSzTx/>
              <a:buFontTx/>
              <a:buNone/>
              <a:tabLst/>
              <a:defRPr/>
            </a:pPr>
            <a:endParaRPr kumimoji="0" lang="en-US" sz="1173"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3" name="Rectangle 2">
            <a:extLst>
              <a:ext uri="{FF2B5EF4-FFF2-40B4-BE49-F238E27FC236}">
                <a16:creationId xmlns:a16="http://schemas.microsoft.com/office/drawing/2014/main" id="{53A5152A-23FC-8EDD-B491-CDBB1E150122}"/>
              </a:ext>
            </a:extLst>
          </p:cNvPr>
          <p:cNvSpPr/>
          <p:nvPr userDrawn="1"/>
        </p:nvSpPr>
        <p:spPr bwMode="auto">
          <a:xfrm>
            <a:off x="229900" y="707136"/>
            <a:ext cx="7312601" cy="621792"/>
          </a:xfrm>
          <a:prstGeom prst="rect">
            <a:avLst/>
          </a:prstGeom>
          <a:solidFill>
            <a:srgbClr val="FFFFFF"/>
          </a:solidFill>
          <a:ln w="12700" cap="flat" cmpd="sng" algn="ctr">
            <a:solidFill>
              <a:schemeClr val="tx2">
                <a:lumMod val="20000"/>
                <a:lumOff val="80000"/>
                <a:alpha val="50000"/>
              </a:schemeClr>
            </a:solidFill>
            <a:prstDash val="solid"/>
            <a:round/>
            <a:headEnd type="none" w="med" len="med"/>
            <a:tailEnd type="none" w="med" len="med"/>
          </a:ln>
          <a:effectLst/>
        </p:spPr>
        <p:txBody>
          <a:bodyPr vert="horz" wrap="square" lIns="134112" tIns="67056" rIns="134112" bIns="67056" numCol="1" rtlCol="0" anchor="ctr" anchorCtr="0" compatLnSpc="1">
            <a:prstTxWarp prst="textNoShape">
              <a:avLst/>
            </a:prstTxWarp>
          </a:bodyPr>
          <a:lstStyle/>
          <a:p>
            <a:pPr marL="0" marR="0" lvl="0" indent="0" algn="ctr" defTabSz="1341150" eaLnBrk="0" fontAlgn="base" latinLnBrk="0" hangingPunct="0">
              <a:lnSpc>
                <a:spcPts val="1467"/>
              </a:lnSpc>
              <a:spcBef>
                <a:spcPct val="0"/>
              </a:spcBef>
              <a:spcAft>
                <a:spcPct val="0"/>
              </a:spcAft>
              <a:buClrTx/>
              <a:buSzTx/>
              <a:buFontTx/>
              <a:buNone/>
              <a:tabLst/>
              <a:defRPr/>
            </a:pPr>
            <a:endParaRPr kumimoji="0" lang="en-US" sz="1320" b="1" i="0" u="none" strike="noStrike" kern="0" cap="none" spc="0" normalizeH="0" baseline="0" noProof="0" dirty="0">
              <a:ln>
                <a:noFill/>
              </a:ln>
              <a:solidFill>
                <a:srgbClr val="393996"/>
              </a:solidFill>
              <a:effectLst/>
              <a:uLnTx/>
              <a:uFillTx/>
              <a:ea typeface="MS PGothic"/>
            </a:endParaRPr>
          </a:p>
        </p:txBody>
      </p:sp>
      <p:grpSp>
        <p:nvGrpSpPr>
          <p:cNvPr id="51" name="Group 50">
            <a:extLst>
              <a:ext uri="{FF2B5EF4-FFF2-40B4-BE49-F238E27FC236}">
                <a16:creationId xmlns:a16="http://schemas.microsoft.com/office/drawing/2014/main" id="{D80D2A80-C795-B8FF-0532-4D6DCFBFDDA4}"/>
              </a:ext>
            </a:extLst>
          </p:cNvPr>
          <p:cNvGrpSpPr/>
          <p:nvPr userDrawn="1"/>
        </p:nvGrpSpPr>
        <p:grpSpPr>
          <a:xfrm>
            <a:off x="232838" y="1231393"/>
            <a:ext cx="7306724" cy="99516"/>
            <a:chOff x="399012" y="1047404"/>
            <a:chExt cx="9589122" cy="67852"/>
          </a:xfrm>
        </p:grpSpPr>
        <p:sp>
          <p:nvSpPr>
            <p:cNvPr id="56" name="Rectangle 55">
              <a:hlinkClick r:id="" action="ppaction://noaction"/>
              <a:extLst>
                <a:ext uri="{FF2B5EF4-FFF2-40B4-BE49-F238E27FC236}">
                  <a16:creationId xmlns:a16="http://schemas.microsoft.com/office/drawing/2014/main" id="{FCFA7FB3-F1AB-AC52-B216-9112B9986F57}"/>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sp>
          <p:nvSpPr>
            <p:cNvPr id="58" name="Rectangle 57">
              <a:hlinkClick r:id="rId2" action="ppaction://hlinksldjump"/>
              <a:extLst>
                <a:ext uri="{FF2B5EF4-FFF2-40B4-BE49-F238E27FC236}">
                  <a16:creationId xmlns:a16="http://schemas.microsoft.com/office/drawing/2014/main" id="{1CA2F9A9-2896-0596-5C9B-FAEFD6C8C206}"/>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sp>
          <p:nvSpPr>
            <p:cNvPr id="61" name="Rectangle 60">
              <a:hlinkClick r:id="" action="ppaction://noaction"/>
              <a:extLst>
                <a:ext uri="{FF2B5EF4-FFF2-40B4-BE49-F238E27FC236}">
                  <a16:creationId xmlns:a16="http://schemas.microsoft.com/office/drawing/2014/main" id="{D4BB3698-7154-C27A-80D6-54ED31571D33}"/>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sp>
          <p:nvSpPr>
            <p:cNvPr id="62" name="Rectangle 61">
              <a:hlinkClick r:id="" action="ppaction://noaction"/>
              <a:extLst>
                <a:ext uri="{FF2B5EF4-FFF2-40B4-BE49-F238E27FC236}">
                  <a16:creationId xmlns:a16="http://schemas.microsoft.com/office/drawing/2014/main" id="{1AC9EB13-266E-FC3A-F005-9E1DB9C2F47F}"/>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sp>
          <p:nvSpPr>
            <p:cNvPr id="63" name="Rectangle 62">
              <a:hlinkClick r:id="" action="ppaction://noaction"/>
              <a:extLst>
                <a:ext uri="{FF2B5EF4-FFF2-40B4-BE49-F238E27FC236}">
                  <a16:creationId xmlns:a16="http://schemas.microsoft.com/office/drawing/2014/main" id="{C0BC75DF-23BF-A2B8-C0EF-724ADE96CDFD}"/>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grpSp>
      <p:pic>
        <p:nvPicPr>
          <p:cNvPr id="5" name="Picture 4" descr="A blue circle with a black background&#10;&#10;Description automatically generated">
            <a:extLst>
              <a:ext uri="{FF2B5EF4-FFF2-40B4-BE49-F238E27FC236}">
                <a16:creationId xmlns:a16="http://schemas.microsoft.com/office/drawing/2014/main" id="{A0371EC5-70B9-668E-6527-1643374D3653}"/>
              </a:ext>
            </a:extLst>
          </p:cNvPr>
          <p:cNvPicPr>
            <a:picLocks noChangeAspect="1"/>
          </p:cNvPicPr>
          <p:nvPr userDrawn="1"/>
        </p:nvPicPr>
        <p:blipFill rotWithShape="1">
          <a:blip r:embed="rId3"/>
          <a:srcRect t="26497" r="2996" b="6061"/>
          <a:stretch/>
        </p:blipFill>
        <p:spPr>
          <a:xfrm>
            <a:off x="0" y="2485081"/>
            <a:ext cx="7539562" cy="6783609"/>
          </a:xfrm>
          <a:prstGeom prst="rect">
            <a:avLst/>
          </a:prstGeom>
        </p:spPr>
      </p:pic>
      <p:sp>
        <p:nvSpPr>
          <p:cNvPr id="53" name="Title 16">
            <a:extLst>
              <a:ext uri="{FF2B5EF4-FFF2-40B4-BE49-F238E27FC236}">
                <a16:creationId xmlns:a16="http://schemas.microsoft.com/office/drawing/2014/main" id="{5C4A8FBA-8D0E-DFB0-0BCA-62EEF555C87A}"/>
              </a:ext>
            </a:extLst>
          </p:cNvPr>
          <p:cNvSpPr>
            <a:spLocks noGrp="1"/>
          </p:cNvSpPr>
          <p:nvPr userDrawn="1">
            <p:ph type="title" hasCustomPrompt="1"/>
          </p:nvPr>
        </p:nvSpPr>
        <p:spPr>
          <a:xfrm>
            <a:off x="314758" y="1249012"/>
            <a:ext cx="7143317" cy="848118"/>
          </a:xfrm>
        </p:spPr>
        <p:txBody>
          <a:bodyPr vert="horz" lIns="91440" tIns="45720" rIns="91440" bIns="45720" rtlCol="0" anchor="ctr">
            <a:noAutofit/>
          </a:bodyPr>
          <a:lstStyle>
            <a:lvl1pPr algn="l">
              <a:defRPr lang="en-US" sz="5400" b="1" dirty="0">
                <a:cs typeface="Futura Medium" panose="020B0602020204020303" pitchFamily="34" charset="-79"/>
              </a:defRPr>
            </a:lvl1pPr>
          </a:lstStyle>
          <a:p>
            <a:pPr lvl="0"/>
            <a:r>
              <a:rPr lang="en-US"/>
              <a:t>Title screen</a:t>
            </a:r>
          </a:p>
        </p:txBody>
      </p:sp>
      <p:sp>
        <p:nvSpPr>
          <p:cNvPr id="8" name="Content Placeholder 7">
            <a:extLst>
              <a:ext uri="{FF2B5EF4-FFF2-40B4-BE49-F238E27FC236}">
                <a16:creationId xmlns:a16="http://schemas.microsoft.com/office/drawing/2014/main" id="{9678E99B-DF9E-D931-827C-9BC08522AA8F}"/>
              </a:ext>
            </a:extLst>
          </p:cNvPr>
          <p:cNvSpPr>
            <a:spLocks noGrp="1"/>
          </p:cNvSpPr>
          <p:nvPr>
            <p:ph sz="quarter" idx="10" hasCustomPrompt="1"/>
          </p:nvPr>
        </p:nvSpPr>
        <p:spPr>
          <a:xfrm>
            <a:off x="314325" y="2096364"/>
            <a:ext cx="4970056" cy="1859590"/>
          </a:xfrm>
        </p:spPr>
        <p:txBody>
          <a:bodyPr/>
          <a:lstStyle>
            <a:lvl1pPr marL="0" indent="0">
              <a:buNone/>
              <a:defRPr sz="1600">
                <a:solidFill>
                  <a:schemeClr val="accent6"/>
                </a:solidFill>
              </a:defRPr>
            </a:lvl1pPr>
          </a:lstStyle>
          <a:p>
            <a:pPr lvl="0"/>
            <a:r>
              <a:rPr lang="en-US"/>
              <a:t>Click to edit sub title information</a:t>
            </a:r>
          </a:p>
        </p:txBody>
      </p:sp>
      <p:grpSp>
        <p:nvGrpSpPr>
          <p:cNvPr id="48" name="Group 47">
            <a:extLst>
              <a:ext uri="{FF2B5EF4-FFF2-40B4-BE49-F238E27FC236}">
                <a16:creationId xmlns:a16="http://schemas.microsoft.com/office/drawing/2014/main" id="{FBA468E6-ABA7-D418-87F9-A2185AE8899D}"/>
              </a:ext>
            </a:extLst>
          </p:cNvPr>
          <p:cNvGrpSpPr/>
          <p:nvPr userDrawn="1"/>
        </p:nvGrpSpPr>
        <p:grpSpPr>
          <a:xfrm>
            <a:off x="2608143" y="4395572"/>
            <a:ext cx="4350457" cy="4676940"/>
            <a:chOff x="2608143" y="4604259"/>
            <a:chExt cx="4350457" cy="4676940"/>
          </a:xfrm>
        </p:grpSpPr>
        <p:sp>
          <p:nvSpPr>
            <p:cNvPr id="11" name="Freeform 10">
              <a:extLst>
                <a:ext uri="{FF2B5EF4-FFF2-40B4-BE49-F238E27FC236}">
                  <a16:creationId xmlns:a16="http://schemas.microsoft.com/office/drawing/2014/main" id="{D79988A0-3E4B-A123-7804-A412D808C66E}"/>
                </a:ext>
              </a:extLst>
            </p:cNvPr>
            <p:cNvSpPr/>
            <p:nvPr/>
          </p:nvSpPr>
          <p:spPr>
            <a:xfrm rot="19849239">
              <a:off x="3370612" y="4788111"/>
              <a:ext cx="3587988" cy="4466886"/>
            </a:xfrm>
            <a:custGeom>
              <a:avLst/>
              <a:gdLst>
                <a:gd name="connsiteX0" fmla="*/ 1740 w 3587988"/>
                <a:gd name="connsiteY0" fmla="*/ 3935102 h 4466886"/>
                <a:gd name="connsiteX1" fmla="*/ 0 w 3587988"/>
                <a:gd name="connsiteY1" fmla="*/ 4204833 h 4466886"/>
                <a:gd name="connsiteX2" fmla="*/ 335244 w 3587988"/>
                <a:gd name="connsiteY2" fmla="*/ 4466887 h 4466886"/>
                <a:gd name="connsiteX3" fmla="*/ 3234313 w 3587988"/>
                <a:gd name="connsiteY3" fmla="*/ 4466887 h 4466886"/>
                <a:gd name="connsiteX4" fmla="*/ 3583479 w 3587988"/>
                <a:gd name="connsiteY4" fmla="*/ 4137477 h 4466886"/>
                <a:gd name="connsiteX5" fmla="*/ 3586345 w 3587988"/>
                <a:gd name="connsiteY5" fmla="*/ 525540 h 4466886"/>
                <a:gd name="connsiteX6" fmla="*/ 3587983 w 3587988"/>
                <a:gd name="connsiteY6" fmla="*/ 261951 h 4466886"/>
                <a:gd name="connsiteX7" fmla="*/ 3327363 w 3587988"/>
                <a:gd name="connsiteY7" fmla="*/ 0 h 4466886"/>
                <a:gd name="connsiteX8" fmla="*/ 2932849 w 3587988"/>
                <a:gd name="connsiteY8" fmla="*/ 0 h 446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7988" h="4466886">
                  <a:moveTo>
                    <a:pt x="1740" y="3935102"/>
                  </a:moveTo>
                  <a:lnTo>
                    <a:pt x="0" y="4204833"/>
                  </a:lnTo>
                  <a:cubicBezTo>
                    <a:pt x="37056" y="4355514"/>
                    <a:pt x="172791" y="4466887"/>
                    <a:pt x="335244" y="4466887"/>
                  </a:cubicBezTo>
                  <a:lnTo>
                    <a:pt x="3234313" y="4466887"/>
                  </a:lnTo>
                  <a:cubicBezTo>
                    <a:pt x="3420208" y="4466887"/>
                    <a:pt x="3573038" y="4321017"/>
                    <a:pt x="3583479" y="4137477"/>
                  </a:cubicBezTo>
                  <a:lnTo>
                    <a:pt x="3586345" y="525540"/>
                  </a:lnTo>
                  <a:lnTo>
                    <a:pt x="3587983" y="261951"/>
                  </a:lnTo>
                  <a:cubicBezTo>
                    <a:pt x="3588904" y="117310"/>
                    <a:pt x="3472106" y="0"/>
                    <a:pt x="3327363" y="0"/>
                  </a:cubicBezTo>
                  <a:lnTo>
                    <a:pt x="2932849" y="0"/>
                  </a:lnTo>
                </a:path>
              </a:pathLst>
            </a:custGeom>
            <a:solidFill>
              <a:srgbClr val="3D3C98"/>
            </a:solidFill>
            <a:ln w="71356" cap="rnd">
              <a:solidFill>
                <a:srgbClr val="FFFFFF"/>
              </a:solidFill>
              <a:prstDash val="solid"/>
              <a:round/>
            </a:ln>
          </p:spPr>
          <p:txBody>
            <a:bodyPr rtlCol="0" anchor="ctr"/>
            <a:lstStyle/>
            <a:p>
              <a:endParaRPr lang="en-US" dirty="0"/>
            </a:p>
          </p:txBody>
        </p:sp>
        <p:grpSp>
          <p:nvGrpSpPr>
            <p:cNvPr id="13" name="Graphic 8">
              <a:extLst>
                <a:ext uri="{FF2B5EF4-FFF2-40B4-BE49-F238E27FC236}">
                  <a16:creationId xmlns:a16="http://schemas.microsoft.com/office/drawing/2014/main" id="{9B601885-2718-4AB0-4D12-44A38EB7EE3F}"/>
                </a:ext>
              </a:extLst>
            </p:cNvPr>
            <p:cNvGrpSpPr/>
            <p:nvPr/>
          </p:nvGrpSpPr>
          <p:grpSpPr>
            <a:xfrm rot="19849239">
              <a:off x="4404507" y="5826329"/>
              <a:ext cx="2271266" cy="2556557"/>
              <a:chOff x="4225178" y="6156608"/>
              <a:chExt cx="2271266" cy="2556557"/>
            </a:xfrm>
            <a:noFill/>
          </p:grpSpPr>
          <p:sp>
            <p:nvSpPr>
              <p:cNvPr id="14" name="Freeform 13">
                <a:extLst>
                  <a:ext uri="{FF2B5EF4-FFF2-40B4-BE49-F238E27FC236}">
                    <a16:creationId xmlns:a16="http://schemas.microsoft.com/office/drawing/2014/main" id="{D0E11872-57EB-09A1-6324-4F4FBF188AAB}"/>
                  </a:ext>
                </a:extLst>
              </p:cNvPr>
              <p:cNvSpPr/>
              <p:nvPr/>
            </p:nvSpPr>
            <p:spPr>
              <a:xfrm>
                <a:off x="4238076" y="6156608"/>
                <a:ext cx="906643" cy="10236"/>
              </a:xfrm>
              <a:custGeom>
                <a:avLst/>
                <a:gdLst>
                  <a:gd name="connsiteX0" fmla="*/ 906644 w 906643"/>
                  <a:gd name="connsiteY0" fmla="*/ 0 h 10236"/>
                  <a:gd name="connsiteX1" fmla="*/ 0 w 906643"/>
                  <a:gd name="connsiteY1" fmla="*/ 0 h 10236"/>
                </a:gdLst>
                <a:ahLst/>
                <a:cxnLst>
                  <a:cxn ang="0">
                    <a:pos x="connsiteX0" y="connsiteY0"/>
                  </a:cxn>
                  <a:cxn ang="0">
                    <a:pos x="connsiteX1" y="connsiteY1"/>
                  </a:cxn>
                </a:cxnLst>
                <a:rect l="l" t="t" r="r" b="b"/>
                <a:pathLst>
                  <a:path w="906643" h="10236">
                    <a:moveTo>
                      <a:pt x="906644" y="0"/>
                    </a:moveTo>
                    <a:lnTo>
                      <a:pt x="0" y="0"/>
                    </a:lnTo>
                  </a:path>
                </a:pathLst>
              </a:custGeom>
              <a:ln w="71356" cap="rnd">
                <a:solidFill>
                  <a:srgbClr val="FFFFFF"/>
                </a:solidFill>
                <a:prstDash val="solid"/>
                <a:round/>
              </a:ln>
            </p:spPr>
            <p:txBody>
              <a:bodyPr rtlCol="0" anchor="ctr"/>
              <a:lstStyle/>
              <a:p>
                <a:endParaRPr lang="en-US" dirty="0"/>
              </a:p>
            </p:txBody>
          </p:sp>
          <p:sp>
            <p:nvSpPr>
              <p:cNvPr id="15" name="Freeform 14">
                <a:extLst>
                  <a:ext uri="{FF2B5EF4-FFF2-40B4-BE49-F238E27FC236}">
                    <a16:creationId xmlns:a16="http://schemas.microsoft.com/office/drawing/2014/main" id="{A3C81637-E34B-A692-595C-5E665D61E3CC}"/>
                  </a:ext>
                </a:extLst>
              </p:cNvPr>
              <p:cNvSpPr/>
              <p:nvPr/>
            </p:nvSpPr>
            <p:spPr>
              <a:xfrm>
                <a:off x="4234903" y="6667919"/>
                <a:ext cx="906541" cy="10236"/>
              </a:xfrm>
              <a:custGeom>
                <a:avLst/>
                <a:gdLst>
                  <a:gd name="connsiteX0" fmla="*/ 906541 w 906541"/>
                  <a:gd name="connsiteY0" fmla="*/ 0 h 10236"/>
                  <a:gd name="connsiteX1" fmla="*/ 0 w 906541"/>
                  <a:gd name="connsiteY1" fmla="*/ 0 h 10236"/>
                </a:gdLst>
                <a:ahLst/>
                <a:cxnLst>
                  <a:cxn ang="0">
                    <a:pos x="connsiteX0" y="connsiteY0"/>
                  </a:cxn>
                  <a:cxn ang="0">
                    <a:pos x="connsiteX1" y="connsiteY1"/>
                  </a:cxn>
                </a:cxnLst>
                <a:rect l="l" t="t" r="r" b="b"/>
                <a:pathLst>
                  <a:path w="906541" h="10236">
                    <a:moveTo>
                      <a:pt x="906541" y="0"/>
                    </a:moveTo>
                    <a:lnTo>
                      <a:pt x="0" y="0"/>
                    </a:lnTo>
                  </a:path>
                </a:pathLst>
              </a:custGeom>
              <a:ln w="71356" cap="rnd">
                <a:solidFill>
                  <a:srgbClr val="FFFFFF"/>
                </a:solidFill>
                <a:prstDash val="solid"/>
                <a:round/>
              </a:ln>
            </p:spPr>
            <p:txBody>
              <a:bodyPr rtlCol="0" anchor="ctr"/>
              <a:lstStyle/>
              <a:p>
                <a:endParaRPr lang="en-US" dirty="0"/>
              </a:p>
            </p:txBody>
          </p:sp>
          <p:sp>
            <p:nvSpPr>
              <p:cNvPr id="16" name="Freeform 15">
                <a:extLst>
                  <a:ext uri="{FF2B5EF4-FFF2-40B4-BE49-F238E27FC236}">
                    <a16:creationId xmlns:a16="http://schemas.microsoft.com/office/drawing/2014/main" id="{3846FD12-4780-7868-FF5A-E76A79A4D927}"/>
                  </a:ext>
                </a:extLst>
              </p:cNvPr>
              <p:cNvSpPr/>
              <p:nvPr/>
            </p:nvSpPr>
            <p:spPr>
              <a:xfrm>
                <a:off x="4231627" y="7179231"/>
                <a:ext cx="906643" cy="10236"/>
              </a:xfrm>
              <a:custGeom>
                <a:avLst/>
                <a:gdLst>
                  <a:gd name="connsiteX0" fmla="*/ 906644 w 906643"/>
                  <a:gd name="connsiteY0" fmla="*/ 0 h 10236"/>
                  <a:gd name="connsiteX1" fmla="*/ 0 w 906643"/>
                  <a:gd name="connsiteY1" fmla="*/ 0 h 10236"/>
                </a:gdLst>
                <a:ahLst/>
                <a:cxnLst>
                  <a:cxn ang="0">
                    <a:pos x="connsiteX0" y="connsiteY0"/>
                  </a:cxn>
                  <a:cxn ang="0">
                    <a:pos x="connsiteX1" y="connsiteY1"/>
                  </a:cxn>
                </a:cxnLst>
                <a:rect l="l" t="t" r="r" b="b"/>
                <a:pathLst>
                  <a:path w="906643" h="10236">
                    <a:moveTo>
                      <a:pt x="906644" y="0"/>
                    </a:moveTo>
                    <a:lnTo>
                      <a:pt x="0" y="0"/>
                    </a:lnTo>
                  </a:path>
                </a:pathLst>
              </a:custGeom>
              <a:ln w="71356" cap="rnd">
                <a:solidFill>
                  <a:srgbClr val="FFFFFF"/>
                </a:solidFill>
                <a:prstDash val="solid"/>
                <a:round/>
              </a:ln>
            </p:spPr>
            <p:txBody>
              <a:bodyPr rtlCol="0" anchor="ctr"/>
              <a:lstStyle/>
              <a:p>
                <a:endParaRPr lang="en-US" dirty="0"/>
              </a:p>
            </p:txBody>
          </p:sp>
          <p:sp>
            <p:nvSpPr>
              <p:cNvPr id="17" name="Freeform 16">
                <a:extLst>
                  <a:ext uri="{FF2B5EF4-FFF2-40B4-BE49-F238E27FC236}">
                    <a16:creationId xmlns:a16="http://schemas.microsoft.com/office/drawing/2014/main" id="{9281971F-1477-560D-686B-C93EFF6EE968}"/>
                  </a:ext>
                </a:extLst>
              </p:cNvPr>
              <p:cNvSpPr/>
              <p:nvPr/>
            </p:nvSpPr>
            <p:spPr>
              <a:xfrm>
                <a:off x="4228352" y="7690542"/>
                <a:ext cx="2257447" cy="10236"/>
              </a:xfrm>
              <a:custGeom>
                <a:avLst/>
                <a:gdLst>
                  <a:gd name="connsiteX0" fmla="*/ 2257448 w 2257447"/>
                  <a:gd name="connsiteY0" fmla="*/ 0 h 10236"/>
                  <a:gd name="connsiteX1" fmla="*/ 0 w 2257447"/>
                  <a:gd name="connsiteY1" fmla="*/ 0 h 10236"/>
                </a:gdLst>
                <a:ahLst/>
                <a:cxnLst>
                  <a:cxn ang="0">
                    <a:pos x="connsiteX0" y="connsiteY0"/>
                  </a:cxn>
                  <a:cxn ang="0">
                    <a:pos x="connsiteX1" y="connsiteY1"/>
                  </a:cxn>
                </a:cxnLst>
                <a:rect l="l" t="t" r="r" b="b"/>
                <a:pathLst>
                  <a:path w="2257447" h="10236">
                    <a:moveTo>
                      <a:pt x="2257448" y="0"/>
                    </a:moveTo>
                    <a:lnTo>
                      <a:pt x="0" y="0"/>
                    </a:lnTo>
                  </a:path>
                </a:pathLst>
              </a:custGeom>
              <a:ln w="71356" cap="rnd">
                <a:solidFill>
                  <a:srgbClr val="FFFFFF"/>
                </a:solidFill>
                <a:prstDash val="solid"/>
                <a:round/>
              </a:ln>
            </p:spPr>
            <p:txBody>
              <a:bodyPr rtlCol="0" anchor="ctr"/>
              <a:lstStyle/>
              <a:p>
                <a:endParaRPr lang="en-US" dirty="0"/>
              </a:p>
            </p:txBody>
          </p:sp>
          <p:sp>
            <p:nvSpPr>
              <p:cNvPr id="18" name="Freeform 17">
                <a:extLst>
                  <a:ext uri="{FF2B5EF4-FFF2-40B4-BE49-F238E27FC236}">
                    <a16:creationId xmlns:a16="http://schemas.microsoft.com/office/drawing/2014/main" id="{724E864F-CF3C-947F-9DF1-8B70622CAFB3}"/>
                  </a:ext>
                </a:extLst>
              </p:cNvPr>
              <p:cNvSpPr/>
              <p:nvPr/>
            </p:nvSpPr>
            <p:spPr>
              <a:xfrm>
                <a:off x="4225178" y="8201854"/>
                <a:ext cx="2257447" cy="10236"/>
              </a:xfrm>
              <a:custGeom>
                <a:avLst/>
                <a:gdLst>
                  <a:gd name="connsiteX0" fmla="*/ 2257448 w 2257447"/>
                  <a:gd name="connsiteY0" fmla="*/ 0 h 10236"/>
                  <a:gd name="connsiteX1" fmla="*/ 0 w 2257447"/>
                  <a:gd name="connsiteY1" fmla="*/ 0 h 10236"/>
                </a:gdLst>
                <a:ahLst/>
                <a:cxnLst>
                  <a:cxn ang="0">
                    <a:pos x="connsiteX0" y="connsiteY0"/>
                  </a:cxn>
                  <a:cxn ang="0">
                    <a:pos x="connsiteX1" y="connsiteY1"/>
                  </a:cxn>
                </a:cxnLst>
                <a:rect l="l" t="t" r="r" b="b"/>
                <a:pathLst>
                  <a:path w="2257447" h="10236">
                    <a:moveTo>
                      <a:pt x="2257448" y="0"/>
                    </a:moveTo>
                    <a:lnTo>
                      <a:pt x="0" y="0"/>
                    </a:lnTo>
                  </a:path>
                </a:pathLst>
              </a:custGeom>
              <a:ln w="71356" cap="rnd">
                <a:solidFill>
                  <a:srgbClr val="FFFFFF"/>
                </a:solidFill>
                <a:prstDash val="solid"/>
                <a:round/>
              </a:ln>
            </p:spPr>
            <p:txBody>
              <a:bodyPr rtlCol="0" anchor="ctr"/>
              <a:lstStyle/>
              <a:p>
                <a:endParaRPr lang="en-US" dirty="0"/>
              </a:p>
            </p:txBody>
          </p:sp>
          <p:sp>
            <p:nvSpPr>
              <p:cNvPr id="19" name="Freeform 18">
                <a:extLst>
                  <a:ext uri="{FF2B5EF4-FFF2-40B4-BE49-F238E27FC236}">
                    <a16:creationId xmlns:a16="http://schemas.microsoft.com/office/drawing/2014/main" id="{D09CBBAB-1FE7-8FC5-3A8A-C4DCEFC42617}"/>
                  </a:ext>
                </a:extLst>
              </p:cNvPr>
              <p:cNvSpPr/>
              <p:nvPr/>
            </p:nvSpPr>
            <p:spPr>
              <a:xfrm>
                <a:off x="5350575" y="8713165"/>
                <a:ext cx="1128774" cy="10236"/>
              </a:xfrm>
              <a:custGeom>
                <a:avLst/>
                <a:gdLst>
                  <a:gd name="connsiteX0" fmla="*/ 1128775 w 1128774"/>
                  <a:gd name="connsiteY0" fmla="*/ 0 h 10236"/>
                  <a:gd name="connsiteX1" fmla="*/ 0 w 1128774"/>
                  <a:gd name="connsiteY1" fmla="*/ 0 h 10236"/>
                </a:gdLst>
                <a:ahLst/>
                <a:cxnLst>
                  <a:cxn ang="0">
                    <a:pos x="connsiteX0" y="connsiteY0"/>
                  </a:cxn>
                  <a:cxn ang="0">
                    <a:pos x="connsiteX1" y="connsiteY1"/>
                  </a:cxn>
                </a:cxnLst>
                <a:rect l="l" t="t" r="r" b="b"/>
                <a:pathLst>
                  <a:path w="1128774" h="10236">
                    <a:moveTo>
                      <a:pt x="1128775" y="0"/>
                    </a:moveTo>
                    <a:lnTo>
                      <a:pt x="0" y="0"/>
                    </a:lnTo>
                  </a:path>
                </a:pathLst>
              </a:custGeom>
              <a:ln w="71356" cap="rnd">
                <a:solidFill>
                  <a:srgbClr val="FFFFFF"/>
                </a:solidFill>
                <a:prstDash val="solid"/>
                <a:round/>
              </a:ln>
            </p:spPr>
            <p:txBody>
              <a:bodyPr rtlCol="0" anchor="ctr"/>
              <a:lstStyle/>
              <a:p>
                <a:endParaRPr lang="en-US" dirty="0"/>
              </a:p>
            </p:txBody>
          </p:sp>
          <p:grpSp>
            <p:nvGrpSpPr>
              <p:cNvPr id="20" name="Graphic 8">
                <a:extLst>
                  <a:ext uri="{FF2B5EF4-FFF2-40B4-BE49-F238E27FC236}">
                    <a16:creationId xmlns:a16="http://schemas.microsoft.com/office/drawing/2014/main" id="{D5D3D2D5-D0CD-3ADA-2E20-537E685C294C}"/>
                  </a:ext>
                </a:extLst>
              </p:cNvPr>
              <p:cNvGrpSpPr/>
              <p:nvPr/>
            </p:nvGrpSpPr>
            <p:grpSpPr>
              <a:xfrm>
                <a:off x="5466247" y="6156608"/>
                <a:ext cx="1030197" cy="1022725"/>
                <a:chOff x="5466247" y="6156608"/>
                <a:chExt cx="1030197" cy="1022725"/>
              </a:xfrm>
              <a:noFill/>
            </p:grpSpPr>
            <p:sp>
              <p:nvSpPr>
                <p:cNvPr id="21" name="Freeform 20">
                  <a:extLst>
                    <a:ext uri="{FF2B5EF4-FFF2-40B4-BE49-F238E27FC236}">
                      <a16:creationId xmlns:a16="http://schemas.microsoft.com/office/drawing/2014/main" id="{3D91D58F-E1EA-DAEF-131D-D828F48235FD}"/>
                    </a:ext>
                  </a:extLst>
                </p:cNvPr>
                <p:cNvSpPr/>
                <p:nvPr/>
              </p:nvSpPr>
              <p:spPr>
                <a:xfrm>
                  <a:off x="5740994" y="6535050"/>
                  <a:ext cx="479885" cy="311393"/>
                </a:xfrm>
                <a:custGeom>
                  <a:avLst/>
                  <a:gdLst>
                    <a:gd name="connsiteX0" fmla="*/ 0 w 479885"/>
                    <a:gd name="connsiteY0" fmla="*/ 142492 h 311393"/>
                    <a:gd name="connsiteX1" fmla="*/ 170232 w 479885"/>
                    <a:gd name="connsiteY1" fmla="*/ 311393 h 311393"/>
                    <a:gd name="connsiteX2" fmla="*/ 170232 w 479885"/>
                    <a:gd name="connsiteY2" fmla="*/ 311291 h 311393"/>
                    <a:gd name="connsiteX3" fmla="*/ 479886 w 479885"/>
                    <a:gd name="connsiteY3" fmla="*/ 0 h 311393"/>
                  </a:gdLst>
                  <a:ahLst/>
                  <a:cxnLst>
                    <a:cxn ang="0">
                      <a:pos x="connsiteX0" y="connsiteY0"/>
                    </a:cxn>
                    <a:cxn ang="0">
                      <a:pos x="connsiteX1" y="connsiteY1"/>
                    </a:cxn>
                    <a:cxn ang="0">
                      <a:pos x="connsiteX2" y="connsiteY2"/>
                    </a:cxn>
                    <a:cxn ang="0">
                      <a:pos x="connsiteX3" y="connsiteY3"/>
                    </a:cxn>
                  </a:cxnLst>
                  <a:rect l="l" t="t" r="r" b="b"/>
                  <a:pathLst>
                    <a:path w="479885" h="311393">
                      <a:moveTo>
                        <a:pt x="0" y="142492"/>
                      </a:moveTo>
                      <a:lnTo>
                        <a:pt x="170232" y="311393"/>
                      </a:lnTo>
                      <a:lnTo>
                        <a:pt x="170232" y="311291"/>
                      </a:lnTo>
                      <a:lnTo>
                        <a:pt x="479886" y="0"/>
                      </a:lnTo>
                    </a:path>
                  </a:pathLst>
                </a:custGeom>
                <a:noFill/>
                <a:ln w="71356" cap="rnd">
                  <a:solidFill>
                    <a:srgbClr val="FFFFFF"/>
                  </a:solidFill>
                  <a:prstDash val="solid"/>
                  <a:round/>
                </a:ln>
              </p:spPr>
              <p:txBody>
                <a:bodyPr rtlCol="0" anchor="ctr"/>
                <a:lstStyle/>
                <a:p>
                  <a:endParaRPr lang="en-US" dirty="0"/>
                </a:p>
              </p:txBody>
            </p:sp>
            <p:sp>
              <p:nvSpPr>
                <p:cNvPr id="22" name="Freeform 21">
                  <a:extLst>
                    <a:ext uri="{FF2B5EF4-FFF2-40B4-BE49-F238E27FC236}">
                      <a16:creationId xmlns:a16="http://schemas.microsoft.com/office/drawing/2014/main" id="{493F5D14-9F4A-BD42-AFA6-DBCED2EFA682}"/>
                    </a:ext>
                  </a:extLst>
                </p:cNvPr>
                <p:cNvSpPr/>
                <p:nvPr/>
              </p:nvSpPr>
              <p:spPr>
                <a:xfrm>
                  <a:off x="5466247" y="6156608"/>
                  <a:ext cx="1030197" cy="1022725"/>
                </a:xfrm>
                <a:custGeom>
                  <a:avLst/>
                  <a:gdLst>
                    <a:gd name="connsiteX0" fmla="*/ 1030198 w 1030197"/>
                    <a:gd name="connsiteY0" fmla="*/ 1022725 h 1022725"/>
                    <a:gd name="connsiteX1" fmla="*/ 6449 w 1030197"/>
                    <a:gd name="connsiteY1" fmla="*/ 1022725 h 1022725"/>
                    <a:gd name="connsiteX2" fmla="*/ 0 w 1030197"/>
                    <a:gd name="connsiteY2" fmla="*/ 0 h 1022725"/>
                    <a:gd name="connsiteX3" fmla="*/ 1023749 w 1030197"/>
                    <a:gd name="connsiteY3" fmla="*/ 0 h 1022725"/>
                    <a:gd name="connsiteX4" fmla="*/ 1030198 w 1030197"/>
                    <a:gd name="connsiteY4" fmla="*/ 1022725 h 102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197" h="1022725">
                      <a:moveTo>
                        <a:pt x="1030198" y="1022725"/>
                      </a:moveTo>
                      <a:lnTo>
                        <a:pt x="6449" y="1022725"/>
                      </a:lnTo>
                      <a:lnTo>
                        <a:pt x="0" y="0"/>
                      </a:lnTo>
                      <a:lnTo>
                        <a:pt x="1023749" y="0"/>
                      </a:lnTo>
                      <a:lnTo>
                        <a:pt x="1030198" y="1022725"/>
                      </a:lnTo>
                      <a:close/>
                    </a:path>
                  </a:pathLst>
                </a:custGeom>
                <a:noFill/>
                <a:ln w="71356" cap="rnd">
                  <a:solidFill>
                    <a:srgbClr val="FFFFFF"/>
                  </a:solidFill>
                  <a:prstDash val="solid"/>
                  <a:round/>
                </a:ln>
              </p:spPr>
              <p:txBody>
                <a:bodyPr rtlCol="0" anchor="ctr"/>
                <a:lstStyle/>
                <a:p>
                  <a:endParaRPr lang="en-US" dirty="0"/>
                </a:p>
              </p:txBody>
            </p:sp>
          </p:grpSp>
        </p:grpSp>
        <p:grpSp>
          <p:nvGrpSpPr>
            <p:cNvPr id="23" name="Graphic 8">
              <a:extLst>
                <a:ext uri="{FF2B5EF4-FFF2-40B4-BE49-F238E27FC236}">
                  <a16:creationId xmlns:a16="http://schemas.microsoft.com/office/drawing/2014/main" id="{17AA8511-DA2F-C8B1-9F71-C47A2ED63CD7}"/>
                </a:ext>
              </a:extLst>
            </p:cNvPr>
            <p:cNvGrpSpPr/>
            <p:nvPr/>
          </p:nvGrpSpPr>
          <p:grpSpPr>
            <a:xfrm rot="19849239">
              <a:off x="3082205" y="6509267"/>
              <a:ext cx="1035623" cy="2771932"/>
              <a:chOff x="2763616" y="5793316"/>
              <a:chExt cx="1035623" cy="2771932"/>
            </a:xfrm>
            <a:noFill/>
          </p:grpSpPr>
          <p:sp>
            <p:nvSpPr>
              <p:cNvPr id="24" name="Freeform 23">
                <a:extLst>
                  <a:ext uri="{FF2B5EF4-FFF2-40B4-BE49-F238E27FC236}">
                    <a16:creationId xmlns:a16="http://schemas.microsoft.com/office/drawing/2014/main" id="{BF15B03E-5DD7-0540-5D3D-DF61D52DD023}"/>
                  </a:ext>
                </a:extLst>
              </p:cNvPr>
              <p:cNvSpPr/>
              <p:nvPr/>
            </p:nvSpPr>
            <p:spPr>
              <a:xfrm>
                <a:off x="2772367" y="5793316"/>
                <a:ext cx="1026872" cy="2771932"/>
              </a:xfrm>
              <a:custGeom>
                <a:avLst/>
                <a:gdLst>
                  <a:gd name="connsiteX0" fmla="*/ 1026872 w 1026872"/>
                  <a:gd name="connsiteY0" fmla="*/ 0 h 2771932"/>
                  <a:gd name="connsiteX1" fmla="*/ 1025951 w 1026872"/>
                  <a:gd name="connsiteY1" fmla="*/ 150374 h 2771932"/>
                  <a:gd name="connsiteX2" fmla="*/ 456599 w 1026872"/>
                  <a:gd name="connsiteY2" fmla="*/ 813799 h 2771932"/>
                  <a:gd name="connsiteX3" fmla="*/ 134969 w 1026872"/>
                  <a:gd name="connsiteY3" fmla="*/ 1064695 h 2771932"/>
                  <a:gd name="connsiteX4" fmla="*/ 129851 w 1026872"/>
                  <a:gd name="connsiteY4" fmla="*/ 1699663 h 2771932"/>
                  <a:gd name="connsiteX5" fmla="*/ 449331 w 1026872"/>
                  <a:gd name="connsiteY5" fmla="*/ 1957110 h 2771932"/>
                  <a:gd name="connsiteX6" fmla="*/ 1010289 w 1026872"/>
                  <a:gd name="connsiteY6" fmla="*/ 2620535 h 2771932"/>
                  <a:gd name="connsiteX7" fmla="*/ 1009368 w 1026872"/>
                  <a:gd name="connsiteY7" fmla="*/ 2771933 h 277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72" h="2771932">
                    <a:moveTo>
                      <a:pt x="1026872" y="0"/>
                    </a:moveTo>
                    <a:lnTo>
                      <a:pt x="1025951" y="150374"/>
                    </a:lnTo>
                    <a:cubicBezTo>
                      <a:pt x="1025746" y="182107"/>
                      <a:pt x="1020526" y="450302"/>
                      <a:pt x="456599" y="813799"/>
                    </a:cubicBezTo>
                    <a:cubicBezTo>
                      <a:pt x="456599" y="813799"/>
                      <a:pt x="281350" y="920463"/>
                      <a:pt x="134969" y="1064695"/>
                    </a:cubicBezTo>
                    <a:cubicBezTo>
                      <a:pt x="-43043" y="1240148"/>
                      <a:pt x="-45193" y="1523493"/>
                      <a:pt x="129851" y="1699663"/>
                    </a:cubicBezTo>
                    <a:cubicBezTo>
                      <a:pt x="274594" y="1845430"/>
                      <a:pt x="449331" y="1957110"/>
                      <a:pt x="449331" y="1957110"/>
                    </a:cubicBezTo>
                    <a:cubicBezTo>
                      <a:pt x="1008651" y="2320607"/>
                      <a:pt x="1010494" y="2588700"/>
                      <a:pt x="1010289" y="2620535"/>
                    </a:cubicBezTo>
                    <a:lnTo>
                      <a:pt x="1009368" y="2771933"/>
                    </a:lnTo>
                  </a:path>
                </a:pathLst>
              </a:custGeom>
              <a:noFill/>
              <a:ln w="71356" cap="rnd">
                <a:solidFill>
                  <a:srgbClr val="FFFFFF"/>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E08AEC40-4E85-67D8-A1A0-3E6863C05FD3}"/>
                  </a:ext>
                </a:extLst>
              </p:cNvPr>
              <p:cNvSpPr/>
              <p:nvPr/>
            </p:nvSpPr>
            <p:spPr>
              <a:xfrm>
                <a:off x="2763616" y="5793316"/>
                <a:ext cx="1027029" cy="2771830"/>
              </a:xfrm>
              <a:custGeom>
                <a:avLst/>
                <a:gdLst>
                  <a:gd name="connsiteX0" fmla="*/ 17607 w 1027029"/>
                  <a:gd name="connsiteY0" fmla="*/ 0 h 2771830"/>
                  <a:gd name="connsiteX1" fmla="*/ 16685 w 1027029"/>
                  <a:gd name="connsiteY1" fmla="*/ 150374 h 2771830"/>
                  <a:gd name="connsiteX2" fmla="*/ 577644 w 1027029"/>
                  <a:gd name="connsiteY2" fmla="*/ 813799 h 2771830"/>
                  <a:gd name="connsiteX3" fmla="*/ 896100 w 1027029"/>
                  <a:gd name="connsiteY3" fmla="*/ 1064695 h 2771830"/>
                  <a:gd name="connsiteX4" fmla="*/ 893234 w 1027029"/>
                  <a:gd name="connsiteY4" fmla="*/ 1699663 h 2771830"/>
                  <a:gd name="connsiteX5" fmla="*/ 570478 w 1027029"/>
                  <a:gd name="connsiteY5" fmla="*/ 1957110 h 2771830"/>
                  <a:gd name="connsiteX6" fmla="*/ 921 w 1027029"/>
                  <a:gd name="connsiteY6" fmla="*/ 2620433 h 2771830"/>
                  <a:gd name="connsiteX7" fmla="*/ 0 w 1027029"/>
                  <a:gd name="connsiteY7" fmla="*/ 2771830 h 277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029" h="2771830">
                    <a:moveTo>
                      <a:pt x="17607" y="0"/>
                    </a:moveTo>
                    <a:lnTo>
                      <a:pt x="16685" y="150374"/>
                    </a:lnTo>
                    <a:cubicBezTo>
                      <a:pt x="16481" y="182107"/>
                      <a:pt x="18323" y="450302"/>
                      <a:pt x="577644" y="813799"/>
                    </a:cubicBezTo>
                    <a:cubicBezTo>
                      <a:pt x="577644" y="813799"/>
                      <a:pt x="751459" y="920463"/>
                      <a:pt x="896100" y="1064695"/>
                    </a:cubicBezTo>
                    <a:cubicBezTo>
                      <a:pt x="1071860" y="1240148"/>
                      <a:pt x="1070427" y="1523493"/>
                      <a:pt x="893234" y="1699663"/>
                    </a:cubicBezTo>
                    <a:cubicBezTo>
                      <a:pt x="746648" y="1845430"/>
                      <a:pt x="570478" y="1957110"/>
                      <a:pt x="570478" y="1957110"/>
                    </a:cubicBezTo>
                    <a:cubicBezTo>
                      <a:pt x="6347" y="2320504"/>
                      <a:pt x="1126" y="2588700"/>
                      <a:pt x="921" y="2620433"/>
                    </a:cubicBezTo>
                    <a:lnTo>
                      <a:pt x="0" y="2771830"/>
                    </a:lnTo>
                  </a:path>
                </a:pathLst>
              </a:custGeom>
              <a:noFill/>
              <a:ln w="71356" cap="rnd">
                <a:solidFill>
                  <a:srgbClr val="FFFFFF"/>
                </a:solidFill>
                <a:prstDash val="solid"/>
                <a:round/>
              </a:ln>
            </p:spPr>
            <p:txBody>
              <a:bodyPr rtlCol="0" anchor="ctr"/>
              <a:lstStyle/>
              <a:p>
                <a:endParaRPr lang="en-US" dirty="0"/>
              </a:p>
            </p:txBody>
          </p:sp>
          <p:grpSp>
            <p:nvGrpSpPr>
              <p:cNvPr id="26" name="Graphic 8">
                <a:extLst>
                  <a:ext uri="{FF2B5EF4-FFF2-40B4-BE49-F238E27FC236}">
                    <a16:creationId xmlns:a16="http://schemas.microsoft.com/office/drawing/2014/main" id="{5318D6B7-7184-6AAC-1169-45FE4F329ED5}"/>
                  </a:ext>
                </a:extLst>
              </p:cNvPr>
              <p:cNvGrpSpPr/>
              <p:nvPr/>
            </p:nvGrpSpPr>
            <p:grpSpPr>
              <a:xfrm>
                <a:off x="2764537" y="5941642"/>
                <a:ext cx="1033780" cy="2475177"/>
                <a:chOff x="2764537" y="5941642"/>
                <a:chExt cx="1033780" cy="2475177"/>
              </a:xfrm>
            </p:grpSpPr>
            <p:grpSp>
              <p:nvGrpSpPr>
                <p:cNvPr id="27" name="Graphic 8">
                  <a:extLst>
                    <a:ext uri="{FF2B5EF4-FFF2-40B4-BE49-F238E27FC236}">
                      <a16:creationId xmlns:a16="http://schemas.microsoft.com/office/drawing/2014/main" id="{5DCB6D62-D8A2-CBF8-C031-71C986C41BFF}"/>
                    </a:ext>
                  </a:extLst>
                </p:cNvPr>
                <p:cNvGrpSpPr/>
                <p:nvPr/>
              </p:nvGrpSpPr>
              <p:grpSpPr>
                <a:xfrm>
                  <a:off x="2780199" y="5941642"/>
                  <a:ext cx="1018118" cy="292660"/>
                  <a:chOff x="2780199" y="5941642"/>
                  <a:chExt cx="1018118" cy="292660"/>
                </a:xfrm>
              </p:grpSpPr>
              <p:sp>
                <p:nvSpPr>
                  <p:cNvPr id="28" name="Freeform 27">
                    <a:extLst>
                      <a:ext uri="{FF2B5EF4-FFF2-40B4-BE49-F238E27FC236}">
                        <a16:creationId xmlns:a16="http://schemas.microsoft.com/office/drawing/2014/main" id="{58D63A4E-3529-A91E-97CB-0A5A58314228}"/>
                      </a:ext>
                    </a:extLst>
                  </p:cNvPr>
                  <p:cNvSpPr/>
                  <p:nvPr/>
                </p:nvSpPr>
                <p:spPr>
                  <a:xfrm>
                    <a:off x="2780199" y="5941642"/>
                    <a:ext cx="1018118" cy="2047"/>
                  </a:xfrm>
                  <a:custGeom>
                    <a:avLst/>
                    <a:gdLst>
                      <a:gd name="connsiteX0" fmla="*/ 0 w 1018118"/>
                      <a:gd name="connsiteY0" fmla="*/ 2047 h 2047"/>
                      <a:gd name="connsiteX1" fmla="*/ 1018119 w 1018118"/>
                      <a:gd name="connsiteY1" fmla="*/ 0 h 2047"/>
                    </a:gdLst>
                    <a:ahLst/>
                    <a:cxnLst>
                      <a:cxn ang="0">
                        <a:pos x="connsiteX0" y="connsiteY0"/>
                      </a:cxn>
                      <a:cxn ang="0">
                        <a:pos x="connsiteX1" y="connsiteY1"/>
                      </a:cxn>
                    </a:cxnLst>
                    <a:rect l="l" t="t" r="r" b="b"/>
                    <a:pathLst>
                      <a:path w="1018118" h="2047">
                        <a:moveTo>
                          <a:pt x="0" y="2047"/>
                        </a:moveTo>
                        <a:lnTo>
                          <a:pt x="1018119" y="0"/>
                        </a:lnTo>
                      </a:path>
                    </a:pathLst>
                  </a:custGeom>
                  <a:ln w="71356" cap="rnd">
                    <a:solidFill>
                      <a:srgbClr val="FFFFFF"/>
                    </a:solidFill>
                    <a:prstDash val="solid"/>
                    <a:round/>
                  </a:ln>
                </p:spPr>
                <p:txBody>
                  <a:bodyPr rtlCol="0" anchor="ctr"/>
                  <a:lstStyle/>
                  <a:p>
                    <a:endParaRPr lang="en-US" dirty="0"/>
                  </a:p>
                </p:txBody>
              </p:sp>
              <p:sp>
                <p:nvSpPr>
                  <p:cNvPr id="29" name="Freeform 28">
                    <a:extLst>
                      <a:ext uri="{FF2B5EF4-FFF2-40B4-BE49-F238E27FC236}">
                        <a16:creationId xmlns:a16="http://schemas.microsoft.com/office/drawing/2014/main" id="{09DBACA6-4C9B-2568-D970-010F0E162D8B}"/>
                      </a:ext>
                    </a:extLst>
                  </p:cNvPr>
                  <p:cNvSpPr/>
                  <p:nvPr/>
                </p:nvSpPr>
                <p:spPr>
                  <a:xfrm>
                    <a:off x="2910304" y="6234303"/>
                    <a:ext cx="257447" cy="10236"/>
                  </a:xfrm>
                  <a:custGeom>
                    <a:avLst/>
                    <a:gdLst>
                      <a:gd name="connsiteX0" fmla="*/ 0 w 257447"/>
                      <a:gd name="connsiteY0" fmla="*/ 0 h 10236"/>
                      <a:gd name="connsiteX1" fmla="*/ 257447 w 257447"/>
                      <a:gd name="connsiteY1" fmla="*/ 0 h 10236"/>
                    </a:gdLst>
                    <a:ahLst/>
                    <a:cxnLst>
                      <a:cxn ang="0">
                        <a:pos x="connsiteX0" y="connsiteY0"/>
                      </a:cxn>
                      <a:cxn ang="0">
                        <a:pos x="connsiteX1" y="connsiteY1"/>
                      </a:cxn>
                    </a:cxnLst>
                    <a:rect l="l" t="t" r="r" b="b"/>
                    <a:pathLst>
                      <a:path w="257447" h="10236">
                        <a:moveTo>
                          <a:pt x="0" y="0"/>
                        </a:moveTo>
                        <a:lnTo>
                          <a:pt x="257447" y="0"/>
                        </a:lnTo>
                      </a:path>
                    </a:pathLst>
                  </a:custGeom>
                  <a:ln w="71356" cap="rnd">
                    <a:solidFill>
                      <a:srgbClr val="FFFFFF"/>
                    </a:solidFill>
                    <a:prstDash val="solid"/>
                    <a:round/>
                  </a:ln>
                </p:spPr>
                <p:txBody>
                  <a:bodyPr rtlCol="0" anchor="ctr"/>
                  <a:lstStyle/>
                  <a:p>
                    <a:endParaRPr lang="en-US" dirty="0"/>
                  </a:p>
                </p:txBody>
              </p:sp>
              <p:sp>
                <p:nvSpPr>
                  <p:cNvPr id="31" name="Freeform 30">
                    <a:extLst>
                      <a:ext uri="{FF2B5EF4-FFF2-40B4-BE49-F238E27FC236}">
                        <a16:creationId xmlns:a16="http://schemas.microsoft.com/office/drawing/2014/main" id="{95DD38A2-4DD5-52D9-C925-1ABD0AADAE86}"/>
                      </a:ext>
                    </a:extLst>
                  </p:cNvPr>
                  <p:cNvSpPr/>
                  <p:nvPr/>
                </p:nvSpPr>
                <p:spPr>
                  <a:xfrm>
                    <a:off x="3167752" y="6234303"/>
                    <a:ext cx="496877" cy="10236"/>
                  </a:xfrm>
                  <a:custGeom>
                    <a:avLst/>
                    <a:gdLst>
                      <a:gd name="connsiteX0" fmla="*/ 0 w 496877"/>
                      <a:gd name="connsiteY0" fmla="*/ 0 h 10236"/>
                      <a:gd name="connsiteX1" fmla="*/ 496878 w 496877"/>
                      <a:gd name="connsiteY1" fmla="*/ 0 h 10236"/>
                    </a:gdLst>
                    <a:ahLst/>
                    <a:cxnLst>
                      <a:cxn ang="0">
                        <a:pos x="connsiteX0" y="connsiteY0"/>
                      </a:cxn>
                      <a:cxn ang="0">
                        <a:pos x="connsiteX1" y="connsiteY1"/>
                      </a:cxn>
                    </a:cxnLst>
                    <a:rect l="l" t="t" r="r" b="b"/>
                    <a:pathLst>
                      <a:path w="496877" h="10236">
                        <a:moveTo>
                          <a:pt x="0" y="0"/>
                        </a:moveTo>
                        <a:lnTo>
                          <a:pt x="496878" y="0"/>
                        </a:lnTo>
                      </a:path>
                    </a:pathLst>
                  </a:custGeom>
                  <a:ln w="71356" cap="rnd">
                    <a:solidFill>
                      <a:srgbClr val="FFFFFF"/>
                    </a:solidFill>
                    <a:prstDash val="solid"/>
                    <a:round/>
                  </a:ln>
                </p:spPr>
                <p:txBody>
                  <a:bodyPr rtlCol="0" anchor="ctr"/>
                  <a:lstStyle/>
                  <a:p>
                    <a:endParaRPr lang="en-US" dirty="0"/>
                  </a:p>
                </p:txBody>
              </p:sp>
            </p:grpSp>
            <p:grpSp>
              <p:nvGrpSpPr>
                <p:cNvPr id="32" name="Graphic 8">
                  <a:extLst>
                    <a:ext uri="{FF2B5EF4-FFF2-40B4-BE49-F238E27FC236}">
                      <a16:creationId xmlns:a16="http://schemas.microsoft.com/office/drawing/2014/main" id="{079116EA-D1B7-93C9-8A35-FF28E9CBD126}"/>
                    </a:ext>
                  </a:extLst>
                </p:cNvPr>
                <p:cNvGrpSpPr/>
                <p:nvPr/>
              </p:nvGrpSpPr>
              <p:grpSpPr>
                <a:xfrm>
                  <a:off x="2764537" y="8124261"/>
                  <a:ext cx="1018118" cy="292558"/>
                  <a:chOff x="2764537" y="8124261"/>
                  <a:chExt cx="1018118" cy="292558"/>
                </a:xfrm>
              </p:grpSpPr>
              <p:sp>
                <p:nvSpPr>
                  <p:cNvPr id="33" name="Freeform 32">
                    <a:extLst>
                      <a:ext uri="{FF2B5EF4-FFF2-40B4-BE49-F238E27FC236}">
                        <a16:creationId xmlns:a16="http://schemas.microsoft.com/office/drawing/2014/main" id="{5FD70DE6-293A-16D8-338A-1E3EB5708476}"/>
                      </a:ext>
                    </a:extLst>
                  </p:cNvPr>
                  <p:cNvSpPr/>
                  <p:nvPr/>
                </p:nvSpPr>
                <p:spPr>
                  <a:xfrm>
                    <a:off x="2764537" y="8413748"/>
                    <a:ext cx="1018118" cy="3070"/>
                  </a:xfrm>
                  <a:custGeom>
                    <a:avLst/>
                    <a:gdLst>
                      <a:gd name="connsiteX0" fmla="*/ 1018119 w 1018118"/>
                      <a:gd name="connsiteY0" fmla="*/ 0 h 3070"/>
                      <a:gd name="connsiteX1" fmla="*/ 0 w 1018118"/>
                      <a:gd name="connsiteY1" fmla="*/ 3071 h 3070"/>
                    </a:gdLst>
                    <a:ahLst/>
                    <a:cxnLst>
                      <a:cxn ang="0">
                        <a:pos x="connsiteX0" y="connsiteY0"/>
                      </a:cxn>
                      <a:cxn ang="0">
                        <a:pos x="connsiteX1" y="connsiteY1"/>
                      </a:cxn>
                    </a:cxnLst>
                    <a:rect l="l" t="t" r="r" b="b"/>
                    <a:pathLst>
                      <a:path w="1018118" h="3070">
                        <a:moveTo>
                          <a:pt x="1018119" y="0"/>
                        </a:moveTo>
                        <a:lnTo>
                          <a:pt x="0" y="3071"/>
                        </a:lnTo>
                      </a:path>
                    </a:pathLst>
                  </a:custGeom>
                  <a:ln w="71356" cap="rnd">
                    <a:solidFill>
                      <a:srgbClr val="FFFFFF"/>
                    </a:solidFill>
                    <a:prstDash val="solid"/>
                    <a:round/>
                  </a:ln>
                </p:spPr>
                <p:txBody>
                  <a:bodyPr rtlCol="0" anchor="ctr"/>
                  <a:lstStyle/>
                  <a:p>
                    <a:endParaRPr lang="en-US" dirty="0"/>
                  </a:p>
                </p:txBody>
              </p:sp>
              <p:sp>
                <p:nvSpPr>
                  <p:cNvPr id="34" name="Freeform 33">
                    <a:extLst>
                      <a:ext uri="{FF2B5EF4-FFF2-40B4-BE49-F238E27FC236}">
                        <a16:creationId xmlns:a16="http://schemas.microsoft.com/office/drawing/2014/main" id="{25D176B6-E6C2-5ACD-AE36-064D83EB4A03}"/>
                      </a:ext>
                    </a:extLst>
                  </p:cNvPr>
                  <p:cNvSpPr/>
                  <p:nvPr/>
                </p:nvSpPr>
                <p:spPr>
                  <a:xfrm>
                    <a:off x="2898328" y="8124261"/>
                    <a:ext cx="146074" cy="10236"/>
                  </a:xfrm>
                  <a:custGeom>
                    <a:avLst/>
                    <a:gdLst>
                      <a:gd name="connsiteX0" fmla="*/ 0 w 146074"/>
                      <a:gd name="connsiteY0" fmla="*/ 0 h 10236"/>
                      <a:gd name="connsiteX1" fmla="*/ 146074 w 146074"/>
                      <a:gd name="connsiteY1" fmla="*/ 0 h 10236"/>
                    </a:gdLst>
                    <a:ahLst/>
                    <a:cxnLst>
                      <a:cxn ang="0">
                        <a:pos x="connsiteX0" y="connsiteY0"/>
                      </a:cxn>
                      <a:cxn ang="0">
                        <a:pos x="connsiteX1" y="connsiteY1"/>
                      </a:cxn>
                    </a:cxnLst>
                    <a:rect l="l" t="t" r="r" b="b"/>
                    <a:pathLst>
                      <a:path w="146074" h="10236">
                        <a:moveTo>
                          <a:pt x="0" y="0"/>
                        </a:moveTo>
                        <a:lnTo>
                          <a:pt x="146074" y="0"/>
                        </a:lnTo>
                      </a:path>
                    </a:pathLst>
                  </a:custGeom>
                  <a:ln w="71356" cap="rnd">
                    <a:solidFill>
                      <a:srgbClr val="FFFFFF"/>
                    </a:solidFill>
                    <a:prstDash val="solid"/>
                    <a:round/>
                  </a:ln>
                </p:spPr>
                <p:txBody>
                  <a:bodyPr rtlCol="0" anchor="ctr"/>
                  <a:lstStyle/>
                  <a:p>
                    <a:endParaRPr lang="en-US" dirty="0"/>
                  </a:p>
                </p:txBody>
              </p:sp>
              <p:sp>
                <p:nvSpPr>
                  <p:cNvPr id="35" name="Freeform 34">
                    <a:extLst>
                      <a:ext uri="{FF2B5EF4-FFF2-40B4-BE49-F238E27FC236}">
                        <a16:creationId xmlns:a16="http://schemas.microsoft.com/office/drawing/2014/main" id="{D7040E0A-8568-3352-300D-76D230EDAD32}"/>
                      </a:ext>
                    </a:extLst>
                  </p:cNvPr>
                  <p:cNvSpPr/>
                  <p:nvPr/>
                </p:nvSpPr>
                <p:spPr>
                  <a:xfrm>
                    <a:off x="3044402" y="8124261"/>
                    <a:ext cx="608250" cy="10236"/>
                  </a:xfrm>
                  <a:custGeom>
                    <a:avLst/>
                    <a:gdLst>
                      <a:gd name="connsiteX0" fmla="*/ 0 w 608250"/>
                      <a:gd name="connsiteY0" fmla="*/ 0 h 10236"/>
                      <a:gd name="connsiteX1" fmla="*/ 608251 w 608250"/>
                      <a:gd name="connsiteY1" fmla="*/ 0 h 10236"/>
                    </a:gdLst>
                    <a:ahLst/>
                    <a:cxnLst>
                      <a:cxn ang="0">
                        <a:pos x="connsiteX0" y="connsiteY0"/>
                      </a:cxn>
                      <a:cxn ang="0">
                        <a:pos x="connsiteX1" y="connsiteY1"/>
                      </a:cxn>
                    </a:cxnLst>
                    <a:rect l="l" t="t" r="r" b="b"/>
                    <a:pathLst>
                      <a:path w="608250" h="10236">
                        <a:moveTo>
                          <a:pt x="0" y="0"/>
                        </a:moveTo>
                        <a:lnTo>
                          <a:pt x="608251" y="0"/>
                        </a:lnTo>
                      </a:path>
                    </a:pathLst>
                  </a:custGeom>
                  <a:ln w="71356" cap="rnd">
                    <a:solidFill>
                      <a:srgbClr val="FFFFFF"/>
                    </a:solidFill>
                    <a:prstDash val="solid"/>
                    <a:round/>
                  </a:ln>
                </p:spPr>
                <p:txBody>
                  <a:bodyPr rtlCol="0" anchor="ctr"/>
                  <a:lstStyle/>
                  <a:p>
                    <a:endParaRPr lang="en-US" dirty="0"/>
                  </a:p>
                </p:txBody>
              </p:sp>
            </p:grpSp>
          </p:grpSp>
          <p:grpSp>
            <p:nvGrpSpPr>
              <p:cNvPr id="36" name="Graphic 8">
                <a:extLst>
                  <a:ext uri="{FF2B5EF4-FFF2-40B4-BE49-F238E27FC236}">
                    <a16:creationId xmlns:a16="http://schemas.microsoft.com/office/drawing/2014/main" id="{C27C62EA-CA90-A95C-1A3F-170ADD2C0372}"/>
                  </a:ext>
                </a:extLst>
              </p:cNvPr>
              <p:cNvGrpSpPr/>
              <p:nvPr/>
            </p:nvGrpSpPr>
            <p:grpSpPr>
              <a:xfrm>
                <a:off x="2907336" y="6858010"/>
                <a:ext cx="752277" cy="642542"/>
                <a:chOff x="2907336" y="6858010"/>
                <a:chExt cx="752277" cy="642542"/>
              </a:xfrm>
            </p:grpSpPr>
            <p:sp>
              <p:nvSpPr>
                <p:cNvPr id="37" name="Freeform 36">
                  <a:extLst>
                    <a:ext uri="{FF2B5EF4-FFF2-40B4-BE49-F238E27FC236}">
                      <a16:creationId xmlns:a16="http://schemas.microsoft.com/office/drawing/2014/main" id="{1223C27F-7A02-5804-78A6-1FE759D8A57B}"/>
                    </a:ext>
                  </a:extLst>
                </p:cNvPr>
                <p:cNvSpPr/>
                <p:nvPr/>
              </p:nvSpPr>
              <p:spPr>
                <a:xfrm>
                  <a:off x="2907336" y="6858010"/>
                  <a:ext cx="752277" cy="10236"/>
                </a:xfrm>
                <a:custGeom>
                  <a:avLst/>
                  <a:gdLst>
                    <a:gd name="connsiteX0" fmla="*/ 752278 w 752277"/>
                    <a:gd name="connsiteY0" fmla="*/ 0 h 10236"/>
                    <a:gd name="connsiteX1" fmla="*/ 0 w 752277"/>
                    <a:gd name="connsiteY1" fmla="*/ 0 h 10236"/>
                  </a:gdLst>
                  <a:ahLst/>
                  <a:cxnLst>
                    <a:cxn ang="0">
                      <a:pos x="connsiteX0" y="connsiteY0"/>
                    </a:cxn>
                    <a:cxn ang="0">
                      <a:pos x="connsiteX1" y="connsiteY1"/>
                    </a:cxn>
                  </a:cxnLst>
                  <a:rect l="l" t="t" r="r" b="b"/>
                  <a:pathLst>
                    <a:path w="752277" h="10236">
                      <a:moveTo>
                        <a:pt x="752278" y="0"/>
                      </a:moveTo>
                      <a:lnTo>
                        <a:pt x="0" y="0"/>
                      </a:lnTo>
                    </a:path>
                  </a:pathLst>
                </a:custGeom>
                <a:ln w="71356" cap="rnd">
                  <a:solidFill>
                    <a:srgbClr val="FFFFFF"/>
                  </a:solidFill>
                  <a:prstDash val="solid"/>
                  <a:round/>
                </a:ln>
              </p:spPr>
              <p:txBody>
                <a:bodyPr rtlCol="0" anchor="ctr"/>
                <a:lstStyle/>
                <a:p>
                  <a:endParaRPr lang="en-US" dirty="0"/>
                </a:p>
              </p:txBody>
            </p:sp>
            <p:sp>
              <p:nvSpPr>
                <p:cNvPr id="42" name="Freeform 41">
                  <a:extLst>
                    <a:ext uri="{FF2B5EF4-FFF2-40B4-BE49-F238E27FC236}">
                      <a16:creationId xmlns:a16="http://schemas.microsoft.com/office/drawing/2014/main" id="{8E1A2505-A037-F61F-AD0A-0802A86E3A2E}"/>
                    </a:ext>
                  </a:extLst>
                </p:cNvPr>
                <p:cNvSpPr/>
                <p:nvPr/>
              </p:nvSpPr>
              <p:spPr>
                <a:xfrm>
                  <a:off x="2909895" y="7492978"/>
                  <a:ext cx="746852" cy="7574"/>
                </a:xfrm>
                <a:custGeom>
                  <a:avLst/>
                  <a:gdLst>
                    <a:gd name="connsiteX0" fmla="*/ 0 w 746852"/>
                    <a:gd name="connsiteY0" fmla="*/ 7575 h 7574"/>
                    <a:gd name="connsiteX1" fmla="*/ 746852 w 746852"/>
                    <a:gd name="connsiteY1" fmla="*/ 0 h 7574"/>
                  </a:gdLst>
                  <a:ahLst/>
                  <a:cxnLst>
                    <a:cxn ang="0">
                      <a:pos x="connsiteX0" y="connsiteY0"/>
                    </a:cxn>
                    <a:cxn ang="0">
                      <a:pos x="connsiteX1" y="connsiteY1"/>
                    </a:cxn>
                  </a:cxnLst>
                  <a:rect l="l" t="t" r="r" b="b"/>
                  <a:pathLst>
                    <a:path w="746852" h="7574">
                      <a:moveTo>
                        <a:pt x="0" y="7575"/>
                      </a:moveTo>
                      <a:lnTo>
                        <a:pt x="746852" y="0"/>
                      </a:lnTo>
                    </a:path>
                  </a:pathLst>
                </a:custGeom>
                <a:ln w="71356" cap="rnd">
                  <a:solidFill>
                    <a:srgbClr val="FFFFFF"/>
                  </a:solidFill>
                  <a:prstDash val="solid"/>
                  <a:round/>
                </a:ln>
              </p:spPr>
              <p:txBody>
                <a:bodyPr rtlCol="0" anchor="ctr"/>
                <a:lstStyle/>
                <a:p>
                  <a:endParaRPr lang="en-US" dirty="0"/>
                </a:p>
              </p:txBody>
            </p:sp>
          </p:grpSp>
          <p:sp>
            <p:nvSpPr>
              <p:cNvPr id="43" name="Freeform 42">
                <a:extLst>
                  <a:ext uri="{FF2B5EF4-FFF2-40B4-BE49-F238E27FC236}">
                    <a16:creationId xmlns:a16="http://schemas.microsoft.com/office/drawing/2014/main" id="{5B750EB8-81E1-C0E7-B71F-7D425A8D7024}"/>
                  </a:ext>
                </a:extLst>
              </p:cNvPr>
              <p:cNvSpPr/>
              <p:nvPr/>
            </p:nvSpPr>
            <p:spPr>
              <a:xfrm>
                <a:off x="2772522" y="7179231"/>
                <a:ext cx="567509" cy="10236"/>
              </a:xfrm>
              <a:custGeom>
                <a:avLst/>
                <a:gdLst>
                  <a:gd name="connsiteX0" fmla="*/ 0 w 567509"/>
                  <a:gd name="connsiteY0" fmla="*/ 0 h 10236"/>
                  <a:gd name="connsiteX1" fmla="*/ 567510 w 567509"/>
                  <a:gd name="connsiteY1" fmla="*/ 0 h 10236"/>
                </a:gdLst>
                <a:ahLst/>
                <a:cxnLst>
                  <a:cxn ang="0">
                    <a:pos x="connsiteX0" y="connsiteY0"/>
                  </a:cxn>
                  <a:cxn ang="0">
                    <a:pos x="connsiteX1" y="connsiteY1"/>
                  </a:cxn>
                </a:cxnLst>
                <a:rect l="l" t="t" r="r" b="b"/>
                <a:pathLst>
                  <a:path w="567509" h="10236">
                    <a:moveTo>
                      <a:pt x="0" y="0"/>
                    </a:moveTo>
                    <a:lnTo>
                      <a:pt x="567510" y="0"/>
                    </a:lnTo>
                  </a:path>
                </a:pathLst>
              </a:custGeom>
              <a:ln w="71356" cap="rnd">
                <a:solidFill>
                  <a:srgbClr val="FFFFFF"/>
                </a:solidFill>
                <a:prstDash val="solid"/>
                <a:round/>
              </a:ln>
            </p:spPr>
            <p:txBody>
              <a:bodyPr rtlCol="0" anchor="ctr"/>
              <a:lstStyle/>
              <a:p>
                <a:endParaRPr lang="en-US" dirty="0"/>
              </a:p>
            </p:txBody>
          </p:sp>
          <p:sp>
            <p:nvSpPr>
              <p:cNvPr id="44" name="Freeform 43">
                <a:extLst>
                  <a:ext uri="{FF2B5EF4-FFF2-40B4-BE49-F238E27FC236}">
                    <a16:creationId xmlns:a16="http://schemas.microsoft.com/office/drawing/2014/main" id="{F1D648D7-AA0C-FAC5-AFBB-5A894307833F}"/>
                  </a:ext>
                </a:extLst>
              </p:cNvPr>
              <p:cNvSpPr/>
              <p:nvPr/>
            </p:nvSpPr>
            <p:spPr>
              <a:xfrm>
                <a:off x="3340031" y="7179231"/>
                <a:ext cx="450404" cy="10236"/>
              </a:xfrm>
              <a:custGeom>
                <a:avLst/>
                <a:gdLst>
                  <a:gd name="connsiteX0" fmla="*/ 0 w 450404"/>
                  <a:gd name="connsiteY0" fmla="*/ 0 h 10236"/>
                  <a:gd name="connsiteX1" fmla="*/ 450404 w 450404"/>
                  <a:gd name="connsiteY1" fmla="*/ 0 h 10236"/>
                </a:gdLst>
                <a:ahLst/>
                <a:cxnLst>
                  <a:cxn ang="0">
                    <a:pos x="connsiteX0" y="connsiteY0"/>
                  </a:cxn>
                  <a:cxn ang="0">
                    <a:pos x="connsiteX1" y="connsiteY1"/>
                  </a:cxn>
                </a:cxnLst>
                <a:rect l="l" t="t" r="r" b="b"/>
                <a:pathLst>
                  <a:path w="450404" h="10236">
                    <a:moveTo>
                      <a:pt x="0" y="0"/>
                    </a:moveTo>
                    <a:lnTo>
                      <a:pt x="450404" y="0"/>
                    </a:lnTo>
                  </a:path>
                </a:pathLst>
              </a:custGeom>
              <a:ln w="71356" cap="rnd">
                <a:solidFill>
                  <a:srgbClr val="FFFFFF"/>
                </a:solidFill>
                <a:prstDash val="solid"/>
                <a:round/>
              </a:ln>
            </p:spPr>
            <p:txBody>
              <a:bodyPr rtlCol="0" anchor="ctr"/>
              <a:lstStyle/>
              <a:p>
                <a:endParaRPr lang="en-US" dirty="0"/>
              </a:p>
            </p:txBody>
          </p:sp>
        </p:grpSp>
        <p:sp>
          <p:nvSpPr>
            <p:cNvPr id="45" name="Freeform 44">
              <a:extLst>
                <a:ext uri="{FF2B5EF4-FFF2-40B4-BE49-F238E27FC236}">
                  <a16:creationId xmlns:a16="http://schemas.microsoft.com/office/drawing/2014/main" id="{91773A6D-55EA-8FA3-25B9-1AE3A9988D2D}"/>
                </a:ext>
              </a:extLst>
            </p:cNvPr>
            <p:cNvSpPr/>
            <p:nvPr/>
          </p:nvSpPr>
          <p:spPr>
            <a:xfrm rot="19849239">
              <a:off x="2608143" y="5745220"/>
              <a:ext cx="660251" cy="531784"/>
            </a:xfrm>
            <a:custGeom>
              <a:avLst/>
              <a:gdLst>
                <a:gd name="connsiteX0" fmla="*/ 660252 w 660251"/>
                <a:gd name="connsiteY0" fmla="*/ 0 h 531784"/>
                <a:gd name="connsiteX1" fmla="*/ 265636 w 660251"/>
                <a:gd name="connsiteY1" fmla="*/ 0 h 531784"/>
                <a:gd name="connsiteX2" fmla="*/ 1740 w 660251"/>
                <a:gd name="connsiteY2" fmla="*/ 261951 h 531784"/>
                <a:gd name="connsiteX3" fmla="*/ 1740 w 660251"/>
                <a:gd name="connsiteY3" fmla="*/ 261951 h 531784"/>
                <a:gd name="connsiteX4" fmla="*/ 0 w 660251"/>
                <a:gd name="connsiteY4" fmla="*/ 531784 h 531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251" h="531784">
                  <a:moveTo>
                    <a:pt x="660252" y="0"/>
                  </a:moveTo>
                  <a:lnTo>
                    <a:pt x="265636" y="0"/>
                  </a:lnTo>
                  <a:cubicBezTo>
                    <a:pt x="120790" y="0"/>
                    <a:pt x="2661" y="117310"/>
                    <a:pt x="1740" y="261951"/>
                  </a:cubicBezTo>
                  <a:lnTo>
                    <a:pt x="1740" y="261951"/>
                  </a:lnTo>
                  <a:cubicBezTo>
                    <a:pt x="1740" y="261951"/>
                    <a:pt x="0" y="531784"/>
                    <a:pt x="0" y="531784"/>
                  </a:cubicBezTo>
                </a:path>
              </a:pathLst>
            </a:custGeom>
            <a:noFill/>
            <a:ln w="71356" cap="rnd">
              <a:solidFill>
                <a:srgbClr val="FFFFFF"/>
              </a:solidFill>
              <a:prstDash val="solid"/>
              <a:round/>
            </a:ln>
          </p:spPr>
          <p:txBody>
            <a:bodyPr rtlCol="0" anchor="ctr"/>
            <a:lstStyle/>
            <a:p>
              <a:endParaRPr lang="en-US" dirty="0"/>
            </a:p>
          </p:txBody>
        </p:sp>
        <p:sp>
          <p:nvSpPr>
            <p:cNvPr id="46" name="Freeform 45">
              <a:extLst>
                <a:ext uri="{FF2B5EF4-FFF2-40B4-BE49-F238E27FC236}">
                  <a16:creationId xmlns:a16="http://schemas.microsoft.com/office/drawing/2014/main" id="{36D56468-4569-A27C-3266-C1011DA83625}"/>
                </a:ext>
              </a:extLst>
            </p:cNvPr>
            <p:cNvSpPr/>
            <p:nvPr/>
          </p:nvSpPr>
          <p:spPr>
            <a:xfrm rot="19849239">
              <a:off x="2953462" y="4854268"/>
              <a:ext cx="2260014" cy="425632"/>
            </a:xfrm>
            <a:custGeom>
              <a:avLst/>
              <a:gdLst>
                <a:gd name="connsiteX0" fmla="*/ 214356 w 2260014"/>
                <a:gd name="connsiteY0" fmla="*/ 0 h 425632"/>
                <a:gd name="connsiteX1" fmla="*/ 2048321 w 2260014"/>
                <a:gd name="connsiteY1" fmla="*/ 0 h 425632"/>
                <a:gd name="connsiteX2" fmla="*/ 2260011 w 2260014"/>
                <a:gd name="connsiteY2" fmla="*/ 212816 h 425632"/>
                <a:gd name="connsiteX3" fmla="*/ 2260011 w 2260014"/>
                <a:gd name="connsiteY3" fmla="*/ 212816 h 425632"/>
                <a:gd name="connsiteX4" fmla="*/ 2045659 w 2260014"/>
                <a:gd name="connsiteY4" fmla="*/ 425632 h 425632"/>
                <a:gd name="connsiteX5" fmla="*/ 211694 w 2260014"/>
                <a:gd name="connsiteY5" fmla="*/ 425632 h 425632"/>
                <a:gd name="connsiteX6" fmla="*/ 4 w 2260014"/>
                <a:gd name="connsiteY6" fmla="*/ 212816 h 425632"/>
                <a:gd name="connsiteX7" fmla="*/ 4 w 2260014"/>
                <a:gd name="connsiteY7" fmla="*/ 212816 h 425632"/>
                <a:gd name="connsiteX8" fmla="*/ 214356 w 2260014"/>
                <a:gd name="connsiteY8" fmla="*/ 0 h 42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014" h="425632">
                  <a:moveTo>
                    <a:pt x="214356" y="0"/>
                  </a:moveTo>
                  <a:lnTo>
                    <a:pt x="2048321" y="0"/>
                  </a:lnTo>
                  <a:cubicBezTo>
                    <a:pt x="2165938" y="0"/>
                    <a:pt x="2260727" y="95301"/>
                    <a:pt x="2260011" y="212816"/>
                  </a:cubicBezTo>
                  <a:lnTo>
                    <a:pt x="2260011" y="212816"/>
                  </a:lnTo>
                  <a:cubicBezTo>
                    <a:pt x="2259294" y="330331"/>
                    <a:pt x="2163276" y="425632"/>
                    <a:pt x="2045659" y="425632"/>
                  </a:cubicBezTo>
                  <a:lnTo>
                    <a:pt x="211694" y="425632"/>
                  </a:lnTo>
                  <a:cubicBezTo>
                    <a:pt x="94077" y="425632"/>
                    <a:pt x="-713" y="330331"/>
                    <a:pt x="4" y="212816"/>
                  </a:cubicBezTo>
                  <a:lnTo>
                    <a:pt x="4" y="212816"/>
                  </a:lnTo>
                  <a:cubicBezTo>
                    <a:pt x="721" y="95301"/>
                    <a:pt x="96739" y="0"/>
                    <a:pt x="214356" y="0"/>
                  </a:cubicBezTo>
                  <a:close/>
                </a:path>
              </a:pathLst>
            </a:custGeom>
            <a:noFill/>
            <a:ln w="71356" cap="rnd">
              <a:solidFill>
                <a:srgbClr val="FFFFFF"/>
              </a:solidFill>
              <a:prstDash val="solid"/>
              <a:round/>
            </a:ln>
          </p:spPr>
          <p:txBody>
            <a:bodyPr rtlCol="0" anchor="ctr"/>
            <a:lstStyle/>
            <a:p>
              <a:endParaRPr lang="en-US" dirty="0"/>
            </a:p>
          </p:txBody>
        </p:sp>
        <p:sp>
          <p:nvSpPr>
            <p:cNvPr id="47" name="Freeform 46">
              <a:extLst>
                <a:ext uri="{FF2B5EF4-FFF2-40B4-BE49-F238E27FC236}">
                  <a16:creationId xmlns:a16="http://schemas.microsoft.com/office/drawing/2014/main" id="{2A26047C-9C38-43CA-2E0C-E58381205ECD}"/>
                </a:ext>
              </a:extLst>
            </p:cNvPr>
            <p:cNvSpPr/>
            <p:nvPr/>
          </p:nvSpPr>
          <p:spPr>
            <a:xfrm rot="19849239">
              <a:off x="3328430" y="4604259"/>
              <a:ext cx="1160917" cy="295117"/>
            </a:xfrm>
            <a:custGeom>
              <a:avLst/>
              <a:gdLst>
                <a:gd name="connsiteX0" fmla="*/ 1160918 w 1160917"/>
                <a:gd name="connsiteY0" fmla="*/ 295117 h 295117"/>
                <a:gd name="connsiteX1" fmla="*/ 1057939 w 1160917"/>
                <a:gd name="connsiteY1" fmla="*/ 122019 h 295117"/>
                <a:gd name="connsiteX2" fmla="*/ 763743 w 1160917"/>
                <a:gd name="connsiteY2" fmla="*/ 0 h 295117"/>
                <a:gd name="connsiteX3" fmla="*/ 400962 w 1160917"/>
                <a:gd name="connsiteY3" fmla="*/ 0 h 295117"/>
                <a:gd name="connsiteX4" fmla="*/ 0 w 1160917"/>
                <a:gd name="connsiteY4" fmla="*/ 295117 h 29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917" h="295117">
                  <a:moveTo>
                    <a:pt x="1160918" y="295117"/>
                  </a:moveTo>
                  <a:cubicBezTo>
                    <a:pt x="1141059" y="228887"/>
                    <a:pt x="1105334" y="169721"/>
                    <a:pt x="1057939" y="122019"/>
                  </a:cubicBezTo>
                  <a:cubicBezTo>
                    <a:pt x="982905" y="46678"/>
                    <a:pt x="878903" y="0"/>
                    <a:pt x="763743" y="0"/>
                  </a:cubicBezTo>
                  <a:lnTo>
                    <a:pt x="400962" y="0"/>
                  </a:lnTo>
                  <a:cubicBezTo>
                    <a:pt x="212918" y="0"/>
                    <a:pt x="53127" y="124271"/>
                    <a:pt x="0" y="295117"/>
                  </a:cubicBezTo>
                </a:path>
              </a:pathLst>
            </a:custGeom>
            <a:noFill/>
            <a:ln w="71356" cap="rnd">
              <a:solidFill>
                <a:srgbClr val="FFFFFF"/>
              </a:solidFill>
              <a:prstDash val="solid"/>
              <a:round/>
            </a:ln>
          </p:spPr>
          <p:txBody>
            <a:bodyPr rtlCol="0" anchor="ctr"/>
            <a:lstStyle/>
            <a:p>
              <a:endParaRPr lang="en-US" dirty="0"/>
            </a:p>
          </p:txBody>
        </p:sp>
      </p:grpSp>
      <p:grpSp>
        <p:nvGrpSpPr>
          <p:cNvPr id="41" name="Group 40">
            <a:extLst>
              <a:ext uri="{FF2B5EF4-FFF2-40B4-BE49-F238E27FC236}">
                <a16:creationId xmlns:a16="http://schemas.microsoft.com/office/drawing/2014/main" id="{1DCE9C19-DE91-6100-09A5-A7585305FE59}"/>
              </a:ext>
            </a:extLst>
          </p:cNvPr>
          <p:cNvGrpSpPr/>
          <p:nvPr userDrawn="1"/>
        </p:nvGrpSpPr>
        <p:grpSpPr>
          <a:xfrm>
            <a:off x="5873926" y="152904"/>
            <a:ext cx="1431685" cy="365759"/>
            <a:chOff x="4898571" y="153398"/>
            <a:chExt cx="1431685" cy="365759"/>
          </a:xfrm>
        </p:grpSpPr>
        <p:sp>
          <p:nvSpPr>
            <p:cNvPr id="49" name="Rectangle: Rounded Corners 17">
              <a:extLst>
                <a:ext uri="{FF2B5EF4-FFF2-40B4-BE49-F238E27FC236}">
                  <a16:creationId xmlns:a16="http://schemas.microsoft.com/office/drawing/2014/main" id="{81AE2C3B-1EA7-2843-B073-3E9ABCD5CBA6}"/>
                </a:ext>
              </a:extLst>
            </p:cNvPr>
            <p:cNvSpPr/>
            <p:nvPr userDrawn="1"/>
          </p:nvSpPr>
          <p:spPr bwMode="auto">
            <a:xfrm>
              <a:off x="4898571" y="153398"/>
              <a:ext cx="1431685" cy="365759"/>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r>
                <a:rPr kumimoji="0" lang="en-US" sz="1200" b="1" i="0" u="none" strike="noStrike" kern="0" cap="none" spc="0" normalizeH="0" baseline="0" noProof="0" dirty="0">
                  <a:ln>
                    <a:noFill/>
                  </a:ln>
                  <a:solidFill>
                    <a:schemeClr val="tx2"/>
                  </a:solidFill>
                  <a:effectLst/>
                  <a:uLnTx/>
                  <a:uFillTx/>
                  <a:ea typeface="MS PGothic"/>
                </a:rPr>
                <a:t>References</a:t>
              </a:r>
            </a:p>
          </p:txBody>
        </p:sp>
        <p:sp>
          <p:nvSpPr>
            <p:cNvPr id="50" name="Oval 49">
              <a:extLst>
                <a:ext uri="{FF2B5EF4-FFF2-40B4-BE49-F238E27FC236}">
                  <a16:creationId xmlns:a16="http://schemas.microsoft.com/office/drawing/2014/main" id="{862192BD-AA28-3077-BCBD-6D74D3DBC8F7}"/>
                </a:ext>
              </a:extLst>
            </p:cNvPr>
            <p:cNvSpPr/>
            <p:nvPr/>
          </p:nvSpPr>
          <p:spPr bwMode="auto">
            <a:xfrm>
              <a:off x="5969717" y="156008"/>
              <a:ext cx="360537" cy="360538"/>
            </a:xfrm>
            <a:prstGeom prst="ellipse">
              <a:avLst/>
            </a:prstGeom>
            <a:solidFill>
              <a:schemeClr val="bg1"/>
            </a:solidFill>
            <a:ln w="12700" cap="flat" cmpd="sng" algn="ctr">
              <a:solidFill>
                <a:srgbClr val="CECED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52" name="Graphic 51">
              <a:extLst>
                <a:ext uri="{FF2B5EF4-FFF2-40B4-BE49-F238E27FC236}">
                  <a16:creationId xmlns:a16="http://schemas.microsoft.com/office/drawing/2014/main" id="{466D08D4-E4DD-F947-5AB6-6EE3784A8D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064985" y="214814"/>
              <a:ext cx="171450" cy="228600"/>
            </a:xfrm>
            <a:prstGeom prst="rect">
              <a:avLst/>
            </a:prstGeom>
          </p:spPr>
        </p:pic>
      </p:grpSp>
      <p:sp>
        <p:nvSpPr>
          <p:cNvPr id="2" name="Refs Hyperlink">
            <a:hlinkClick r:id="rId6" action="ppaction://hlinksldjump"/>
            <a:extLst>
              <a:ext uri="{FF2B5EF4-FFF2-40B4-BE49-F238E27FC236}">
                <a16:creationId xmlns:a16="http://schemas.microsoft.com/office/drawing/2014/main" id="{A09B7FB6-E673-B577-CD87-6B70F0075A6C}"/>
              </a:ext>
            </a:extLst>
          </p:cNvPr>
          <p:cNvSpPr/>
          <p:nvPr userDrawn="1"/>
        </p:nvSpPr>
        <p:spPr bwMode="auto">
          <a:xfrm>
            <a:off x="5869164" y="162430"/>
            <a:ext cx="1431685"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1200" b="1" i="0" u="none" strike="noStrike" kern="0" cap="none" spc="0" normalizeH="0" baseline="0" noProof="0" dirty="0">
              <a:ln>
                <a:noFill/>
              </a:ln>
              <a:solidFill>
                <a:schemeClr val="tx2"/>
              </a:solidFill>
              <a:effectLst/>
              <a:uLnTx/>
              <a:uFillTx/>
              <a:ea typeface="MS PGothic"/>
            </a:endParaRPr>
          </a:p>
        </p:txBody>
      </p:sp>
      <p:grpSp>
        <p:nvGrpSpPr>
          <p:cNvPr id="4" name="Group 3">
            <a:extLst>
              <a:ext uri="{FF2B5EF4-FFF2-40B4-BE49-F238E27FC236}">
                <a16:creationId xmlns:a16="http://schemas.microsoft.com/office/drawing/2014/main" id="{21056DD5-58E6-87D3-4DC8-AB77562B5851}"/>
              </a:ext>
            </a:extLst>
          </p:cNvPr>
          <p:cNvGrpSpPr/>
          <p:nvPr userDrawn="1"/>
        </p:nvGrpSpPr>
        <p:grpSpPr>
          <a:xfrm>
            <a:off x="4704579" y="152904"/>
            <a:ext cx="1033273" cy="365759"/>
            <a:chOff x="10936998" y="153594"/>
            <a:chExt cx="929809" cy="329134"/>
          </a:xfrm>
        </p:grpSpPr>
        <p:sp>
          <p:nvSpPr>
            <p:cNvPr id="6" name="Rectangle: Rounded Corners 17">
              <a:extLst>
                <a:ext uri="{FF2B5EF4-FFF2-40B4-BE49-F238E27FC236}">
                  <a16:creationId xmlns:a16="http://schemas.microsoft.com/office/drawing/2014/main" id="{7935202A-CE59-94B7-83CF-B835DE07C994}"/>
                </a:ext>
              </a:extLst>
            </p:cNvPr>
            <p:cNvSpPr/>
            <p:nvPr userDrawn="1"/>
          </p:nvSpPr>
          <p:spPr bwMode="auto">
            <a:xfrm>
              <a:off x="10936998" y="153594"/>
              <a:ext cx="929808" cy="329134"/>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tx2"/>
                  </a:solidFill>
                  <a:effectLst/>
                  <a:uLnTx/>
                  <a:uFillTx/>
                  <a:ea typeface="MS PGothic"/>
                </a:rPr>
                <a:t>Home</a:t>
              </a:r>
            </a:p>
          </p:txBody>
        </p:sp>
        <p:sp>
          <p:nvSpPr>
            <p:cNvPr id="7" name="Oval 6">
              <a:extLst>
                <a:ext uri="{FF2B5EF4-FFF2-40B4-BE49-F238E27FC236}">
                  <a16:creationId xmlns:a16="http://schemas.microsoft.com/office/drawing/2014/main" id="{34315AC4-EF98-B064-9BD1-EC579BBF61B7}"/>
                </a:ext>
              </a:extLst>
            </p:cNvPr>
            <p:cNvSpPr/>
            <p:nvPr userDrawn="1"/>
          </p:nvSpPr>
          <p:spPr bwMode="auto">
            <a:xfrm>
              <a:off x="11542371" y="155943"/>
              <a:ext cx="324436" cy="324436"/>
            </a:xfrm>
            <a:prstGeom prst="ellipse">
              <a:avLst/>
            </a:prstGeom>
            <a:solidFill>
              <a:schemeClr val="bg1"/>
            </a:solidFill>
            <a:ln w="12700" cap="flat" cmpd="sng" algn="ctr">
              <a:solidFill>
                <a:srgbClr val="CECED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9" name="Graphic 8" descr="Home with solid fill">
              <a:extLst>
                <a:ext uri="{FF2B5EF4-FFF2-40B4-BE49-F238E27FC236}">
                  <a16:creationId xmlns:a16="http://schemas.microsoft.com/office/drawing/2014/main" id="{C21C5122-AB66-0D9E-15D2-32B3A28BFF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79704" y="173675"/>
              <a:ext cx="257155" cy="257155"/>
            </a:xfrm>
            <a:prstGeom prst="rect">
              <a:avLst/>
            </a:prstGeom>
          </p:spPr>
        </p:pic>
      </p:grpSp>
      <p:sp>
        <p:nvSpPr>
          <p:cNvPr id="10" name="Home Hyperlink">
            <a:hlinkClick r:id="rId9" action="ppaction://hlinksldjump"/>
            <a:extLst>
              <a:ext uri="{FF2B5EF4-FFF2-40B4-BE49-F238E27FC236}">
                <a16:creationId xmlns:a16="http://schemas.microsoft.com/office/drawing/2014/main" id="{103345BA-379A-9488-33C5-A49F7A56AEDC}"/>
              </a:ext>
            </a:extLst>
          </p:cNvPr>
          <p:cNvSpPr/>
          <p:nvPr userDrawn="1"/>
        </p:nvSpPr>
        <p:spPr bwMode="auto">
          <a:xfrm>
            <a:off x="4699816" y="148141"/>
            <a:ext cx="1033272"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2"/>
              </a:solidFill>
              <a:effectLst/>
              <a:uLnTx/>
              <a:uFillTx/>
              <a:ea typeface="MS PGothic"/>
            </a:endParaRPr>
          </a:p>
        </p:txBody>
      </p:sp>
    </p:spTree>
    <p:extLst>
      <p:ext uri="{BB962C8B-B14F-4D97-AF65-F5344CB8AC3E}">
        <p14:creationId xmlns:p14="http://schemas.microsoft.com/office/powerpoint/2010/main" val="1128071790"/>
      </p:ext>
    </p:extLst>
  </p:cSld>
  <p:clrMapOvr>
    <a:masterClrMapping/>
  </p:clrMapOvr>
  <p:extLst>
    <p:ext uri="{DCECCB84-F9BA-43D5-87BE-67443E8EF086}">
      <p15:sldGuideLst xmlns:p15="http://schemas.microsoft.com/office/powerpoint/2012/main">
        <p15:guide id="1" orient="horz" pos="1100" userDrawn="1">
          <p15:clr>
            <a:srgbClr val="FBAE40"/>
          </p15:clr>
        </p15:guide>
        <p15:guide id="2" orient="horz" pos="1228" userDrawn="1">
          <p15:clr>
            <a:srgbClr val="FBAE40"/>
          </p15:clr>
        </p15:guide>
        <p15:guide id="3" orient="horz" pos="634" userDrawn="1">
          <p15:clr>
            <a:srgbClr val="FBAE40"/>
          </p15:clr>
        </p15:guide>
        <p15:guide id="4" orient="horz" pos="5874" userDrawn="1">
          <p15:clr>
            <a:srgbClr val="FBAE40"/>
          </p15:clr>
        </p15:guide>
        <p15:guide id="5" orient="horz" pos="57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udy 301 pop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A17BF5FA-69F1-5D6C-2AF5-BDC91F9B25E4}"/>
              </a:ext>
            </a:extLst>
          </p:cNvPr>
          <p:cNvSpPr/>
          <p:nvPr userDrawn="1"/>
        </p:nvSpPr>
        <p:spPr bwMode="auto">
          <a:xfrm>
            <a:off x="444963" y="1370296"/>
            <a:ext cx="6858000" cy="5444841"/>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44" name="Rectangle 43">
            <a:extLst>
              <a:ext uri="{FF2B5EF4-FFF2-40B4-BE49-F238E27FC236}">
                <a16:creationId xmlns:a16="http://schemas.microsoft.com/office/drawing/2014/main" id="{1529B85B-C79C-0367-7C8F-3D353D7B1436}"/>
              </a:ext>
            </a:extLst>
          </p:cNvPr>
          <p:cNvSpPr/>
          <p:nvPr userDrawn="1"/>
        </p:nvSpPr>
        <p:spPr>
          <a:xfrm>
            <a:off x="443345" y="1357745"/>
            <a:ext cx="6859875" cy="1039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21">
            <a:extLst>
              <a:ext uri="{FF2B5EF4-FFF2-40B4-BE49-F238E27FC236}">
                <a16:creationId xmlns:a16="http://schemas.microsoft.com/office/drawing/2014/main" id="{40A0C6AC-EF4B-2361-327D-3ED617DDA43F}"/>
              </a:ext>
            </a:extLst>
          </p:cNvPr>
          <p:cNvSpPr>
            <a:spLocks noGrp="1"/>
          </p:cNvSpPr>
          <p:nvPr>
            <p:ph sz="quarter" idx="24"/>
          </p:nvPr>
        </p:nvSpPr>
        <p:spPr>
          <a:xfrm>
            <a:off x="863722" y="2715494"/>
            <a:ext cx="5979991" cy="3413843"/>
          </a:xfrm>
        </p:spPr>
        <p:txBody>
          <a:bodyPr/>
          <a:lstStyle>
            <a:lvl1pPr>
              <a:defRPr sz="1400"/>
            </a:lvl1pPr>
            <a:lvl2pPr marL="182563" indent="-169863">
              <a:buClr>
                <a:schemeClr val="accent1"/>
              </a:buClr>
              <a:buFont typeface="Arial" panose="020B0604020202020204" pitchFamily="34" charset="0"/>
              <a:buChar char="•"/>
              <a:tabLst/>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6" name="Group 45">
            <a:extLst>
              <a:ext uri="{FF2B5EF4-FFF2-40B4-BE49-F238E27FC236}">
                <a16:creationId xmlns:a16="http://schemas.microsoft.com/office/drawing/2014/main" id="{9F53DC61-32C7-6224-8A53-22442408168A}"/>
              </a:ext>
            </a:extLst>
          </p:cNvPr>
          <p:cNvGrpSpPr/>
          <p:nvPr userDrawn="1"/>
        </p:nvGrpSpPr>
        <p:grpSpPr>
          <a:xfrm>
            <a:off x="444963" y="2390850"/>
            <a:ext cx="6858000" cy="64008"/>
            <a:chOff x="399012" y="1047404"/>
            <a:chExt cx="9589122" cy="67852"/>
          </a:xfrm>
        </p:grpSpPr>
        <p:sp>
          <p:nvSpPr>
            <p:cNvPr id="47" name="Rectangle 46">
              <a:hlinkClick r:id="" action="ppaction://noaction"/>
              <a:extLst>
                <a:ext uri="{FF2B5EF4-FFF2-40B4-BE49-F238E27FC236}">
                  <a16:creationId xmlns:a16="http://schemas.microsoft.com/office/drawing/2014/main" id="{2DFE7008-4AD7-FB50-FB85-6D2D8A3C8BA5}"/>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8" name="Rectangle 47">
              <a:hlinkClick r:id="rId2" action="ppaction://hlinksldjump"/>
              <a:extLst>
                <a:ext uri="{FF2B5EF4-FFF2-40B4-BE49-F238E27FC236}">
                  <a16:creationId xmlns:a16="http://schemas.microsoft.com/office/drawing/2014/main" id="{0B4EF581-E79D-8CBF-3901-0F420D1EFBB4}"/>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9" name="Rectangle 48">
              <a:hlinkClick r:id="" action="ppaction://noaction"/>
              <a:extLst>
                <a:ext uri="{FF2B5EF4-FFF2-40B4-BE49-F238E27FC236}">
                  <a16:creationId xmlns:a16="http://schemas.microsoft.com/office/drawing/2014/main" id="{9BD7FE5E-B938-60A8-EBDA-F770B54D0C14}"/>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0" name="Rectangle 49">
              <a:hlinkClick r:id="" action="ppaction://noaction"/>
              <a:extLst>
                <a:ext uri="{FF2B5EF4-FFF2-40B4-BE49-F238E27FC236}">
                  <a16:creationId xmlns:a16="http://schemas.microsoft.com/office/drawing/2014/main" id="{6839AFAD-8CD5-50DF-2B94-204CB48F4584}"/>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1" name="Rectangle 50">
              <a:hlinkClick r:id="" action="ppaction://noaction"/>
              <a:extLst>
                <a:ext uri="{FF2B5EF4-FFF2-40B4-BE49-F238E27FC236}">
                  <a16:creationId xmlns:a16="http://schemas.microsoft.com/office/drawing/2014/main" id="{CCC84281-7EA9-C5EA-CEA0-550DDA7E05B2}"/>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52" name="Text Placeholder 9">
            <a:extLst>
              <a:ext uri="{FF2B5EF4-FFF2-40B4-BE49-F238E27FC236}">
                <a16:creationId xmlns:a16="http://schemas.microsoft.com/office/drawing/2014/main" id="{D873BF4F-2B52-F985-2122-B9C26E8ABD38}"/>
              </a:ext>
            </a:extLst>
          </p:cNvPr>
          <p:cNvSpPr>
            <a:spLocks noGrp="1"/>
          </p:cNvSpPr>
          <p:nvPr>
            <p:ph type="body" sz="quarter" idx="25"/>
          </p:nvPr>
        </p:nvSpPr>
        <p:spPr>
          <a:xfrm>
            <a:off x="842962" y="6245492"/>
            <a:ext cx="6057901" cy="365125"/>
          </a:xfrm>
        </p:spPr>
        <p:txBody>
          <a:bodyPr anchor="b"/>
          <a:lstStyle>
            <a:lvl1pPr>
              <a:spcBef>
                <a:spcPts val="300"/>
              </a:spcBef>
              <a:defRPr sz="1000"/>
            </a:lvl1pPr>
          </a:lstStyle>
          <a:p>
            <a:pPr lvl="0"/>
            <a:r>
              <a:rPr lang="en-US"/>
              <a:t>Click to edit Master text styles</a:t>
            </a:r>
          </a:p>
        </p:txBody>
      </p:sp>
      <p:grpSp>
        <p:nvGrpSpPr>
          <p:cNvPr id="53" name="Group 52">
            <a:extLst>
              <a:ext uri="{FF2B5EF4-FFF2-40B4-BE49-F238E27FC236}">
                <a16:creationId xmlns:a16="http://schemas.microsoft.com/office/drawing/2014/main" id="{7B06D9D0-1E1C-0F9C-98BC-80A4650B3A35}"/>
              </a:ext>
            </a:extLst>
          </p:cNvPr>
          <p:cNvGrpSpPr/>
          <p:nvPr userDrawn="1"/>
        </p:nvGrpSpPr>
        <p:grpSpPr>
          <a:xfrm>
            <a:off x="6891291" y="4799194"/>
            <a:ext cx="291261" cy="354957"/>
            <a:chOff x="8770891" y="3450283"/>
            <a:chExt cx="291261" cy="354957"/>
          </a:xfrm>
        </p:grpSpPr>
        <p:cxnSp>
          <p:nvCxnSpPr>
            <p:cNvPr id="54" name="Straight Connector 53">
              <a:extLst>
                <a:ext uri="{FF2B5EF4-FFF2-40B4-BE49-F238E27FC236}">
                  <a16:creationId xmlns:a16="http://schemas.microsoft.com/office/drawing/2014/main" id="{D1A8599D-F919-4772-D36F-A6040E7BB7A1}"/>
                </a:ext>
              </a:extLst>
            </p:cNvPr>
            <p:cNvCxnSpPr>
              <a:cxnSpLocks/>
            </p:cNvCxnSpPr>
            <p:nvPr/>
          </p:nvCxnSpPr>
          <p:spPr>
            <a:xfrm rot="2700000">
              <a:off x="8916522" y="3659609"/>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02CCCF-EB7E-7560-F503-02F3A0166E16}"/>
                </a:ext>
              </a:extLst>
            </p:cNvPr>
            <p:cNvCxnSpPr>
              <a:cxnSpLocks/>
            </p:cNvCxnSpPr>
            <p:nvPr/>
          </p:nvCxnSpPr>
          <p:spPr>
            <a:xfrm rot="18900000">
              <a:off x="8912263" y="3450283"/>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11672D59-24F1-B892-FE13-7DF4E3DD263B}"/>
              </a:ext>
            </a:extLst>
          </p:cNvPr>
          <p:cNvGrpSpPr/>
          <p:nvPr userDrawn="1"/>
        </p:nvGrpSpPr>
        <p:grpSpPr>
          <a:xfrm rot="10800000">
            <a:off x="541291" y="4951592"/>
            <a:ext cx="291261" cy="354957"/>
            <a:chOff x="8770891" y="3450283"/>
            <a:chExt cx="291261" cy="354957"/>
          </a:xfrm>
        </p:grpSpPr>
        <p:cxnSp>
          <p:nvCxnSpPr>
            <p:cNvPr id="57" name="Straight Connector 56">
              <a:extLst>
                <a:ext uri="{FF2B5EF4-FFF2-40B4-BE49-F238E27FC236}">
                  <a16:creationId xmlns:a16="http://schemas.microsoft.com/office/drawing/2014/main" id="{B3894DE0-1BB3-8CDD-490C-CF3222170542}"/>
                </a:ext>
              </a:extLst>
            </p:cNvPr>
            <p:cNvCxnSpPr>
              <a:cxnSpLocks/>
            </p:cNvCxnSpPr>
            <p:nvPr/>
          </p:nvCxnSpPr>
          <p:spPr>
            <a:xfrm rot="2700000">
              <a:off x="8916522" y="3659609"/>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BE44ED8-C1FC-71E6-8164-E317AFEAE061}"/>
                </a:ext>
              </a:extLst>
            </p:cNvPr>
            <p:cNvCxnSpPr>
              <a:cxnSpLocks/>
            </p:cNvCxnSpPr>
            <p:nvPr/>
          </p:nvCxnSpPr>
          <p:spPr>
            <a:xfrm rot="18900000">
              <a:off x="8912263" y="3450283"/>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217C478-036E-6A8B-863B-E2A3B0FB8362}"/>
              </a:ext>
            </a:extLst>
          </p:cNvPr>
          <p:cNvGrpSpPr/>
          <p:nvPr userDrawn="1"/>
        </p:nvGrpSpPr>
        <p:grpSpPr>
          <a:xfrm rot="2700000">
            <a:off x="6881132" y="1479600"/>
            <a:ext cx="291261" cy="291261"/>
            <a:chOff x="314875" y="7984519"/>
            <a:chExt cx="180850" cy="180850"/>
          </a:xfrm>
        </p:grpSpPr>
        <p:cxnSp>
          <p:nvCxnSpPr>
            <p:cNvPr id="60" name="Straight Connector 59">
              <a:extLst>
                <a:ext uri="{FF2B5EF4-FFF2-40B4-BE49-F238E27FC236}">
                  <a16:creationId xmlns:a16="http://schemas.microsoft.com/office/drawing/2014/main" id="{781C58DA-E015-F02D-8A12-440F6B743F18}"/>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127C512-13BD-9E85-C8B9-1C9282E32679}"/>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E136238E-8F8E-055A-9A53-F4377EB79297}"/>
              </a:ext>
            </a:extLst>
          </p:cNvPr>
          <p:cNvSpPr/>
          <p:nvPr userDrawn="1"/>
        </p:nvSpPr>
        <p:spPr>
          <a:xfrm>
            <a:off x="958742" y="1357746"/>
            <a:ext cx="1095345" cy="2590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STUDY 301</a:t>
            </a:r>
          </a:p>
        </p:txBody>
      </p:sp>
      <p:sp>
        <p:nvSpPr>
          <p:cNvPr id="63" name="Title 1">
            <a:extLst>
              <a:ext uri="{FF2B5EF4-FFF2-40B4-BE49-F238E27FC236}">
                <a16:creationId xmlns:a16="http://schemas.microsoft.com/office/drawing/2014/main" id="{D413A3CD-42D0-2358-201D-FDABCF20308D}"/>
              </a:ext>
            </a:extLst>
          </p:cNvPr>
          <p:cNvSpPr>
            <a:spLocks noGrp="1"/>
          </p:cNvSpPr>
          <p:nvPr>
            <p:ph type="title"/>
          </p:nvPr>
        </p:nvSpPr>
        <p:spPr>
          <a:xfrm>
            <a:off x="828675" y="1883364"/>
            <a:ext cx="6153101" cy="481064"/>
          </a:xfrm>
        </p:spPr>
        <p:txBody>
          <a:bodyPr lIns="137160" anchor="b"/>
          <a:lstStyle>
            <a:lvl1pPr>
              <a:defRPr sz="2200" b="1">
                <a:solidFill>
                  <a:schemeClr val="bg1"/>
                </a:solidFill>
              </a:defRPr>
            </a:lvl1pPr>
          </a:lstStyle>
          <a:p>
            <a:endParaRPr lang="en-US"/>
          </a:p>
        </p:txBody>
      </p:sp>
    </p:spTree>
    <p:extLst>
      <p:ext uri="{BB962C8B-B14F-4D97-AF65-F5344CB8AC3E}">
        <p14:creationId xmlns:p14="http://schemas.microsoft.com/office/powerpoint/2010/main" val="162112889"/>
      </p:ext>
    </p:extLst>
  </p:cSld>
  <p:clrMapOvr>
    <a:masterClrMapping/>
  </p:clrMapOvr>
  <p:extLst>
    <p:ext uri="{DCECCB84-F9BA-43D5-87BE-67443E8EF086}">
      <p15:sldGuideLst xmlns:p15="http://schemas.microsoft.com/office/powerpoint/2012/main">
        <p15:guide id="1" orient="horz" pos="2192"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udy 301/302 pop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A17BF5FA-69F1-5D6C-2AF5-BDC91F9B25E4}"/>
              </a:ext>
            </a:extLst>
          </p:cNvPr>
          <p:cNvSpPr/>
          <p:nvPr userDrawn="1"/>
        </p:nvSpPr>
        <p:spPr bwMode="auto">
          <a:xfrm>
            <a:off x="444963" y="1370296"/>
            <a:ext cx="6858000" cy="5444841"/>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44" name="Rectangle 43">
            <a:extLst>
              <a:ext uri="{FF2B5EF4-FFF2-40B4-BE49-F238E27FC236}">
                <a16:creationId xmlns:a16="http://schemas.microsoft.com/office/drawing/2014/main" id="{1529B85B-C79C-0367-7C8F-3D353D7B1436}"/>
              </a:ext>
            </a:extLst>
          </p:cNvPr>
          <p:cNvSpPr/>
          <p:nvPr userDrawn="1"/>
        </p:nvSpPr>
        <p:spPr>
          <a:xfrm>
            <a:off x="443346" y="1357745"/>
            <a:ext cx="6860518" cy="1039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21">
            <a:extLst>
              <a:ext uri="{FF2B5EF4-FFF2-40B4-BE49-F238E27FC236}">
                <a16:creationId xmlns:a16="http://schemas.microsoft.com/office/drawing/2014/main" id="{40A0C6AC-EF4B-2361-327D-3ED617DDA43F}"/>
              </a:ext>
            </a:extLst>
          </p:cNvPr>
          <p:cNvSpPr>
            <a:spLocks noGrp="1"/>
          </p:cNvSpPr>
          <p:nvPr>
            <p:ph sz="quarter" idx="24"/>
          </p:nvPr>
        </p:nvSpPr>
        <p:spPr>
          <a:xfrm>
            <a:off x="863722" y="2715494"/>
            <a:ext cx="5979991" cy="3413843"/>
          </a:xfrm>
        </p:spPr>
        <p:txBody>
          <a:bodyPr/>
          <a:lstStyle>
            <a:lvl1pPr>
              <a:defRPr sz="1400"/>
            </a:lvl1pPr>
            <a:lvl2pPr marL="182563" indent="-169863">
              <a:buClr>
                <a:schemeClr val="accent1"/>
              </a:buClr>
              <a:buFont typeface="Arial" panose="020B0604020202020204" pitchFamily="34" charset="0"/>
              <a:buChar char="•"/>
              <a:tabLst/>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6" name="Group 45">
            <a:extLst>
              <a:ext uri="{FF2B5EF4-FFF2-40B4-BE49-F238E27FC236}">
                <a16:creationId xmlns:a16="http://schemas.microsoft.com/office/drawing/2014/main" id="{9F53DC61-32C7-6224-8A53-22442408168A}"/>
              </a:ext>
            </a:extLst>
          </p:cNvPr>
          <p:cNvGrpSpPr/>
          <p:nvPr userDrawn="1"/>
        </p:nvGrpSpPr>
        <p:grpSpPr>
          <a:xfrm>
            <a:off x="444963" y="2390850"/>
            <a:ext cx="6858000" cy="64008"/>
            <a:chOff x="399012" y="1047404"/>
            <a:chExt cx="9589122" cy="67852"/>
          </a:xfrm>
        </p:grpSpPr>
        <p:sp>
          <p:nvSpPr>
            <p:cNvPr id="47" name="Rectangle 46">
              <a:hlinkClick r:id="" action="ppaction://noaction"/>
              <a:extLst>
                <a:ext uri="{FF2B5EF4-FFF2-40B4-BE49-F238E27FC236}">
                  <a16:creationId xmlns:a16="http://schemas.microsoft.com/office/drawing/2014/main" id="{2DFE7008-4AD7-FB50-FB85-6D2D8A3C8BA5}"/>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8" name="Rectangle 47">
              <a:hlinkClick r:id="rId2" action="ppaction://hlinksldjump"/>
              <a:extLst>
                <a:ext uri="{FF2B5EF4-FFF2-40B4-BE49-F238E27FC236}">
                  <a16:creationId xmlns:a16="http://schemas.microsoft.com/office/drawing/2014/main" id="{0B4EF581-E79D-8CBF-3901-0F420D1EFBB4}"/>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9" name="Rectangle 48">
              <a:hlinkClick r:id="" action="ppaction://noaction"/>
              <a:extLst>
                <a:ext uri="{FF2B5EF4-FFF2-40B4-BE49-F238E27FC236}">
                  <a16:creationId xmlns:a16="http://schemas.microsoft.com/office/drawing/2014/main" id="{9BD7FE5E-B938-60A8-EBDA-F770B54D0C14}"/>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0" name="Rectangle 49">
              <a:hlinkClick r:id="" action="ppaction://noaction"/>
              <a:extLst>
                <a:ext uri="{FF2B5EF4-FFF2-40B4-BE49-F238E27FC236}">
                  <a16:creationId xmlns:a16="http://schemas.microsoft.com/office/drawing/2014/main" id="{6839AFAD-8CD5-50DF-2B94-204CB48F4584}"/>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1" name="Rectangle 50">
              <a:hlinkClick r:id="" action="ppaction://noaction"/>
              <a:extLst>
                <a:ext uri="{FF2B5EF4-FFF2-40B4-BE49-F238E27FC236}">
                  <a16:creationId xmlns:a16="http://schemas.microsoft.com/office/drawing/2014/main" id="{CCC84281-7EA9-C5EA-CEA0-550DDA7E05B2}"/>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52" name="Text Placeholder 9">
            <a:extLst>
              <a:ext uri="{FF2B5EF4-FFF2-40B4-BE49-F238E27FC236}">
                <a16:creationId xmlns:a16="http://schemas.microsoft.com/office/drawing/2014/main" id="{D873BF4F-2B52-F985-2122-B9C26E8ABD38}"/>
              </a:ext>
            </a:extLst>
          </p:cNvPr>
          <p:cNvSpPr>
            <a:spLocks noGrp="1"/>
          </p:cNvSpPr>
          <p:nvPr>
            <p:ph type="body" sz="quarter" idx="25"/>
          </p:nvPr>
        </p:nvSpPr>
        <p:spPr>
          <a:xfrm>
            <a:off x="842962" y="6245492"/>
            <a:ext cx="6057901" cy="365125"/>
          </a:xfrm>
        </p:spPr>
        <p:txBody>
          <a:bodyPr anchor="b"/>
          <a:lstStyle>
            <a:lvl1pPr>
              <a:spcBef>
                <a:spcPts val="300"/>
              </a:spcBef>
              <a:defRPr sz="1000"/>
            </a:lvl1pPr>
          </a:lstStyle>
          <a:p>
            <a:pPr lvl="0"/>
            <a:r>
              <a:rPr lang="en-US"/>
              <a:t>Click to edit Master text styles</a:t>
            </a:r>
          </a:p>
        </p:txBody>
      </p:sp>
      <p:grpSp>
        <p:nvGrpSpPr>
          <p:cNvPr id="53" name="Group 52">
            <a:extLst>
              <a:ext uri="{FF2B5EF4-FFF2-40B4-BE49-F238E27FC236}">
                <a16:creationId xmlns:a16="http://schemas.microsoft.com/office/drawing/2014/main" id="{7B06D9D0-1E1C-0F9C-98BC-80A4650B3A35}"/>
              </a:ext>
            </a:extLst>
          </p:cNvPr>
          <p:cNvGrpSpPr/>
          <p:nvPr userDrawn="1"/>
        </p:nvGrpSpPr>
        <p:grpSpPr>
          <a:xfrm>
            <a:off x="6891291" y="4799194"/>
            <a:ext cx="291261" cy="354957"/>
            <a:chOff x="8770891" y="3450283"/>
            <a:chExt cx="291261" cy="354957"/>
          </a:xfrm>
        </p:grpSpPr>
        <p:cxnSp>
          <p:nvCxnSpPr>
            <p:cNvPr id="54" name="Straight Connector 53">
              <a:extLst>
                <a:ext uri="{FF2B5EF4-FFF2-40B4-BE49-F238E27FC236}">
                  <a16:creationId xmlns:a16="http://schemas.microsoft.com/office/drawing/2014/main" id="{D1A8599D-F919-4772-D36F-A6040E7BB7A1}"/>
                </a:ext>
              </a:extLst>
            </p:cNvPr>
            <p:cNvCxnSpPr>
              <a:cxnSpLocks/>
            </p:cNvCxnSpPr>
            <p:nvPr/>
          </p:nvCxnSpPr>
          <p:spPr>
            <a:xfrm rot="2700000">
              <a:off x="8916522" y="3659609"/>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02CCCF-EB7E-7560-F503-02F3A0166E16}"/>
                </a:ext>
              </a:extLst>
            </p:cNvPr>
            <p:cNvCxnSpPr>
              <a:cxnSpLocks/>
            </p:cNvCxnSpPr>
            <p:nvPr/>
          </p:nvCxnSpPr>
          <p:spPr>
            <a:xfrm rot="18900000">
              <a:off x="8912263" y="3450283"/>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11672D59-24F1-B892-FE13-7DF4E3DD263B}"/>
              </a:ext>
            </a:extLst>
          </p:cNvPr>
          <p:cNvGrpSpPr/>
          <p:nvPr userDrawn="1"/>
        </p:nvGrpSpPr>
        <p:grpSpPr>
          <a:xfrm rot="10800000">
            <a:off x="541291" y="4951592"/>
            <a:ext cx="291261" cy="354957"/>
            <a:chOff x="8770891" y="3450283"/>
            <a:chExt cx="291261" cy="354957"/>
          </a:xfrm>
        </p:grpSpPr>
        <p:cxnSp>
          <p:nvCxnSpPr>
            <p:cNvPr id="57" name="Straight Connector 56">
              <a:extLst>
                <a:ext uri="{FF2B5EF4-FFF2-40B4-BE49-F238E27FC236}">
                  <a16:creationId xmlns:a16="http://schemas.microsoft.com/office/drawing/2014/main" id="{B3894DE0-1BB3-8CDD-490C-CF3222170542}"/>
                </a:ext>
              </a:extLst>
            </p:cNvPr>
            <p:cNvCxnSpPr>
              <a:cxnSpLocks/>
            </p:cNvCxnSpPr>
            <p:nvPr/>
          </p:nvCxnSpPr>
          <p:spPr>
            <a:xfrm rot="2700000">
              <a:off x="8916522" y="3659609"/>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BE44ED8-C1FC-71E6-8164-E317AFEAE061}"/>
                </a:ext>
              </a:extLst>
            </p:cNvPr>
            <p:cNvCxnSpPr>
              <a:cxnSpLocks/>
            </p:cNvCxnSpPr>
            <p:nvPr/>
          </p:nvCxnSpPr>
          <p:spPr>
            <a:xfrm rot="18900000">
              <a:off x="8912263" y="3450283"/>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217C478-036E-6A8B-863B-E2A3B0FB8362}"/>
              </a:ext>
            </a:extLst>
          </p:cNvPr>
          <p:cNvGrpSpPr/>
          <p:nvPr userDrawn="1"/>
        </p:nvGrpSpPr>
        <p:grpSpPr>
          <a:xfrm rot="2700000">
            <a:off x="6881132" y="1479600"/>
            <a:ext cx="291261" cy="291261"/>
            <a:chOff x="314875" y="7984519"/>
            <a:chExt cx="180850" cy="180850"/>
          </a:xfrm>
        </p:grpSpPr>
        <p:cxnSp>
          <p:nvCxnSpPr>
            <p:cNvPr id="60" name="Straight Connector 59">
              <a:extLst>
                <a:ext uri="{FF2B5EF4-FFF2-40B4-BE49-F238E27FC236}">
                  <a16:creationId xmlns:a16="http://schemas.microsoft.com/office/drawing/2014/main" id="{781C58DA-E015-F02D-8A12-440F6B743F18}"/>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127C512-13BD-9E85-C8B9-1C9282E32679}"/>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Title 1">
            <a:extLst>
              <a:ext uri="{FF2B5EF4-FFF2-40B4-BE49-F238E27FC236}">
                <a16:creationId xmlns:a16="http://schemas.microsoft.com/office/drawing/2014/main" id="{D413A3CD-42D0-2358-201D-FDABCF20308D}"/>
              </a:ext>
            </a:extLst>
          </p:cNvPr>
          <p:cNvSpPr>
            <a:spLocks noGrp="1"/>
          </p:cNvSpPr>
          <p:nvPr>
            <p:ph type="title"/>
          </p:nvPr>
        </p:nvSpPr>
        <p:spPr>
          <a:xfrm>
            <a:off x="828675" y="1883364"/>
            <a:ext cx="6153101" cy="481064"/>
          </a:xfrm>
        </p:spPr>
        <p:txBody>
          <a:bodyPr lIns="137160" anchor="b"/>
          <a:lstStyle>
            <a:lvl1pPr>
              <a:defRPr sz="2200" b="1">
                <a:solidFill>
                  <a:schemeClr val="bg1"/>
                </a:solidFill>
              </a:defRPr>
            </a:lvl1pPr>
          </a:lstStyle>
          <a:p>
            <a:endParaRPr lang="en-US"/>
          </a:p>
        </p:txBody>
      </p:sp>
      <p:sp>
        <p:nvSpPr>
          <p:cNvPr id="3" name="Rectangle 2">
            <a:extLst>
              <a:ext uri="{FF2B5EF4-FFF2-40B4-BE49-F238E27FC236}">
                <a16:creationId xmlns:a16="http://schemas.microsoft.com/office/drawing/2014/main" id="{1ABAC15E-2EA7-C9B2-2A68-E58E570FD2EA}"/>
              </a:ext>
            </a:extLst>
          </p:cNvPr>
          <p:cNvSpPr/>
          <p:nvPr userDrawn="1"/>
        </p:nvSpPr>
        <p:spPr>
          <a:xfrm>
            <a:off x="958741" y="1357746"/>
            <a:ext cx="1380744" cy="2590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STUDY 301/302</a:t>
            </a:r>
          </a:p>
        </p:txBody>
      </p:sp>
    </p:spTree>
    <p:extLst>
      <p:ext uri="{BB962C8B-B14F-4D97-AF65-F5344CB8AC3E}">
        <p14:creationId xmlns:p14="http://schemas.microsoft.com/office/powerpoint/2010/main" val="3977218501"/>
      </p:ext>
    </p:extLst>
  </p:cSld>
  <p:clrMapOvr>
    <a:masterClrMapping/>
  </p:clrMapOvr>
  <p:extLst>
    <p:ext uri="{DCECCB84-F9BA-43D5-87BE-67443E8EF086}">
      <p15:sldGuideLst xmlns:p15="http://schemas.microsoft.com/office/powerpoint/2012/main">
        <p15:guide id="1" orient="horz" pos="2192"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Full tab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449D1E1-6A4B-B7F7-0F8B-FE5DFEA03308}"/>
              </a:ext>
            </a:extLst>
          </p:cNvPr>
          <p:cNvSpPr/>
          <p:nvPr userDrawn="1"/>
        </p:nvSpPr>
        <p:spPr bwMode="auto">
          <a:xfrm>
            <a:off x="444963" y="1038990"/>
            <a:ext cx="6858000" cy="7389393"/>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3" name="Rectangle 2">
            <a:extLst>
              <a:ext uri="{FF2B5EF4-FFF2-40B4-BE49-F238E27FC236}">
                <a16:creationId xmlns:a16="http://schemas.microsoft.com/office/drawing/2014/main" id="{0C395595-A5C9-7E7A-F25D-39DD1D8310FD}"/>
              </a:ext>
            </a:extLst>
          </p:cNvPr>
          <p:cNvSpPr/>
          <p:nvPr userDrawn="1"/>
        </p:nvSpPr>
        <p:spPr>
          <a:xfrm>
            <a:off x="443346" y="1014845"/>
            <a:ext cx="6859875" cy="1128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1">
            <a:extLst>
              <a:ext uri="{FF2B5EF4-FFF2-40B4-BE49-F238E27FC236}">
                <a16:creationId xmlns:a16="http://schemas.microsoft.com/office/drawing/2014/main" id="{9D92729C-22BA-0DD4-288E-C57CD7A89DA3}"/>
              </a:ext>
            </a:extLst>
          </p:cNvPr>
          <p:cNvSpPr>
            <a:spLocks noGrp="1"/>
          </p:cNvSpPr>
          <p:nvPr>
            <p:ph sz="quarter" idx="22"/>
          </p:nvPr>
        </p:nvSpPr>
        <p:spPr>
          <a:xfrm>
            <a:off x="835146" y="2343151"/>
            <a:ext cx="6180017" cy="1771649"/>
          </a:xfrm>
          <a:solidFill>
            <a:schemeClr val="accent1">
              <a:lumMod val="20000"/>
              <a:lumOff val="80000"/>
              <a:alpha val="30000"/>
            </a:schemeClr>
          </a:solidFill>
        </p:spPr>
        <p:txBody>
          <a:bodyPr lIns="182880" tIns="137160" rIns="182880" bIns="137160"/>
          <a:lstStyle>
            <a:lvl1pPr>
              <a:lnSpc>
                <a:spcPct val="100000"/>
              </a:lnSpc>
              <a:buClr>
                <a:schemeClr val="accent1"/>
              </a:buClr>
              <a:defRPr sz="1400" i="1">
                <a:solidFill>
                  <a:schemeClr val="accent1"/>
                </a:solidFill>
              </a:defRPr>
            </a:lvl1pPr>
            <a:lvl2pPr marL="182563" indent="-169863">
              <a:lnSpc>
                <a:spcPct val="100000"/>
              </a:lnSpc>
              <a:buClr>
                <a:schemeClr val="accent1"/>
              </a:buClr>
              <a:buFont typeface="Arial" panose="020B0604020202020204" pitchFamily="34" charset="0"/>
              <a:buChar char="•"/>
              <a:tabLst/>
              <a:defRPr sz="1400" i="1">
                <a:solidFill>
                  <a:schemeClr val="accent1"/>
                </a:solidFill>
              </a:defRPr>
            </a:lvl2pPr>
            <a:lvl3pPr>
              <a:lnSpc>
                <a:spcPct val="100000"/>
              </a:lnSpc>
              <a:buClr>
                <a:schemeClr val="accent1"/>
              </a:buClr>
              <a:defRPr sz="1400" i="1">
                <a:solidFill>
                  <a:schemeClr val="accent1"/>
                </a:solidFill>
              </a:defRPr>
            </a:lvl3pPr>
            <a:lvl4pPr>
              <a:lnSpc>
                <a:spcPct val="100000"/>
              </a:lnSpc>
              <a:buClr>
                <a:schemeClr val="accent1"/>
              </a:buClr>
              <a:defRPr sz="1400" i="1">
                <a:solidFill>
                  <a:schemeClr val="accent1"/>
                </a:solidFill>
              </a:defRPr>
            </a:lvl4pPr>
            <a:lvl5pPr>
              <a:lnSpc>
                <a:spcPct val="100000"/>
              </a:lnSpc>
              <a:buClr>
                <a:schemeClr val="accent1"/>
              </a:buClr>
              <a:defRPr sz="1400" i="1">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A71027D2-4978-0897-4791-C2249BD4AA86}"/>
              </a:ext>
            </a:extLst>
          </p:cNvPr>
          <p:cNvGrpSpPr/>
          <p:nvPr userDrawn="1"/>
        </p:nvGrpSpPr>
        <p:grpSpPr>
          <a:xfrm>
            <a:off x="444963" y="2133673"/>
            <a:ext cx="6858000" cy="64008"/>
            <a:chOff x="399012" y="1047404"/>
            <a:chExt cx="9589122" cy="67852"/>
          </a:xfrm>
        </p:grpSpPr>
        <p:sp>
          <p:nvSpPr>
            <p:cNvPr id="7" name="Rectangle 6">
              <a:hlinkClick r:id="" action="ppaction://noaction"/>
              <a:extLst>
                <a:ext uri="{FF2B5EF4-FFF2-40B4-BE49-F238E27FC236}">
                  <a16:creationId xmlns:a16="http://schemas.microsoft.com/office/drawing/2014/main" id="{D861BDD5-01CC-8229-1A9A-FF74382E04EF}"/>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8" name="Rectangle 7">
              <a:hlinkClick r:id="rId2" action="ppaction://hlinksldjump"/>
              <a:extLst>
                <a:ext uri="{FF2B5EF4-FFF2-40B4-BE49-F238E27FC236}">
                  <a16:creationId xmlns:a16="http://schemas.microsoft.com/office/drawing/2014/main" id="{D7FF3115-9122-5762-AB2A-164710BC47E8}"/>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9" name="Rectangle 8">
              <a:hlinkClick r:id="" action="ppaction://noaction"/>
              <a:extLst>
                <a:ext uri="{FF2B5EF4-FFF2-40B4-BE49-F238E27FC236}">
                  <a16:creationId xmlns:a16="http://schemas.microsoft.com/office/drawing/2014/main" id="{575823CA-9B40-FF0E-C657-0F19390DC814}"/>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10" name="Rectangle 9">
              <a:hlinkClick r:id="" action="ppaction://noaction"/>
              <a:extLst>
                <a:ext uri="{FF2B5EF4-FFF2-40B4-BE49-F238E27FC236}">
                  <a16:creationId xmlns:a16="http://schemas.microsoft.com/office/drawing/2014/main" id="{98D9DA53-F187-C04C-4B1B-1DC5DC30411D}"/>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11" name="Rectangle 10">
              <a:hlinkClick r:id="" action="ppaction://noaction"/>
              <a:extLst>
                <a:ext uri="{FF2B5EF4-FFF2-40B4-BE49-F238E27FC236}">
                  <a16:creationId xmlns:a16="http://schemas.microsoft.com/office/drawing/2014/main" id="{3307D4AC-4A64-F89E-8763-2CC637EA3E1F}"/>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33" name="Title 1">
            <a:extLst>
              <a:ext uri="{FF2B5EF4-FFF2-40B4-BE49-F238E27FC236}">
                <a16:creationId xmlns:a16="http://schemas.microsoft.com/office/drawing/2014/main" id="{DFCA8A1F-092D-F9C0-F107-9AE250C8FB61}"/>
              </a:ext>
            </a:extLst>
          </p:cNvPr>
          <p:cNvSpPr>
            <a:spLocks noGrp="1"/>
          </p:cNvSpPr>
          <p:nvPr>
            <p:ph type="title"/>
          </p:nvPr>
        </p:nvSpPr>
        <p:spPr>
          <a:xfrm>
            <a:off x="828675" y="1463040"/>
            <a:ext cx="6153101" cy="585216"/>
          </a:xfrm>
        </p:spPr>
        <p:txBody>
          <a:bodyPr lIns="137160" anchor="b"/>
          <a:lstStyle>
            <a:lvl1pPr>
              <a:defRPr sz="2200" b="1">
                <a:solidFill>
                  <a:schemeClr val="bg1"/>
                </a:solidFill>
              </a:defRPr>
            </a:lvl1pPr>
          </a:lstStyle>
          <a:p>
            <a:endParaRPr lang="en-US" dirty="0"/>
          </a:p>
        </p:txBody>
      </p:sp>
      <p:grpSp>
        <p:nvGrpSpPr>
          <p:cNvPr id="12" name="Group 11">
            <a:extLst>
              <a:ext uri="{FF2B5EF4-FFF2-40B4-BE49-F238E27FC236}">
                <a16:creationId xmlns:a16="http://schemas.microsoft.com/office/drawing/2014/main" id="{8A7B2C00-7C06-368D-52AA-20625ED15B13}"/>
              </a:ext>
            </a:extLst>
          </p:cNvPr>
          <p:cNvGrpSpPr/>
          <p:nvPr userDrawn="1"/>
        </p:nvGrpSpPr>
        <p:grpSpPr>
          <a:xfrm>
            <a:off x="6891291" y="4799194"/>
            <a:ext cx="291261" cy="354957"/>
            <a:chOff x="8770891" y="3450283"/>
            <a:chExt cx="291261" cy="354957"/>
          </a:xfrm>
        </p:grpSpPr>
        <p:cxnSp>
          <p:nvCxnSpPr>
            <p:cNvPr id="13" name="Straight Connector 12">
              <a:extLst>
                <a:ext uri="{FF2B5EF4-FFF2-40B4-BE49-F238E27FC236}">
                  <a16:creationId xmlns:a16="http://schemas.microsoft.com/office/drawing/2014/main" id="{98DF177D-3447-450D-5CE3-8F84F6A449B9}"/>
                </a:ext>
              </a:extLst>
            </p:cNvPr>
            <p:cNvCxnSpPr>
              <a:cxnSpLocks/>
            </p:cNvCxnSpPr>
            <p:nvPr/>
          </p:nvCxnSpPr>
          <p:spPr>
            <a:xfrm rot="2700000">
              <a:off x="8916522" y="3659609"/>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45EE82-86A4-4F5F-CA23-B5E1C6A87F24}"/>
                </a:ext>
              </a:extLst>
            </p:cNvPr>
            <p:cNvCxnSpPr>
              <a:cxnSpLocks/>
            </p:cNvCxnSpPr>
            <p:nvPr/>
          </p:nvCxnSpPr>
          <p:spPr>
            <a:xfrm rot="18900000">
              <a:off x="8912263" y="3450283"/>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4BD3C873-996B-2F0C-3A38-BF01B3F436FB}"/>
              </a:ext>
            </a:extLst>
          </p:cNvPr>
          <p:cNvGrpSpPr/>
          <p:nvPr userDrawn="1"/>
        </p:nvGrpSpPr>
        <p:grpSpPr>
          <a:xfrm rot="10800000">
            <a:off x="541291" y="4951592"/>
            <a:ext cx="291261" cy="354957"/>
            <a:chOff x="8770891" y="3450283"/>
            <a:chExt cx="291261" cy="354957"/>
          </a:xfrm>
        </p:grpSpPr>
        <p:cxnSp>
          <p:nvCxnSpPr>
            <p:cNvPr id="16" name="Straight Connector 15">
              <a:extLst>
                <a:ext uri="{FF2B5EF4-FFF2-40B4-BE49-F238E27FC236}">
                  <a16:creationId xmlns:a16="http://schemas.microsoft.com/office/drawing/2014/main" id="{4A899094-4A03-0D57-E826-51F92AA457F5}"/>
                </a:ext>
              </a:extLst>
            </p:cNvPr>
            <p:cNvCxnSpPr>
              <a:cxnSpLocks/>
            </p:cNvCxnSpPr>
            <p:nvPr/>
          </p:nvCxnSpPr>
          <p:spPr>
            <a:xfrm rot="2700000">
              <a:off x="8916522" y="3659609"/>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9092B6-E9FF-DA2A-0F82-931386382EDA}"/>
                </a:ext>
              </a:extLst>
            </p:cNvPr>
            <p:cNvCxnSpPr>
              <a:cxnSpLocks/>
            </p:cNvCxnSpPr>
            <p:nvPr/>
          </p:nvCxnSpPr>
          <p:spPr>
            <a:xfrm rot="18900000">
              <a:off x="8912263" y="3450283"/>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 Placeholder 9">
            <a:extLst>
              <a:ext uri="{FF2B5EF4-FFF2-40B4-BE49-F238E27FC236}">
                <a16:creationId xmlns:a16="http://schemas.microsoft.com/office/drawing/2014/main" id="{917CB0CD-E827-3DA3-60AF-9A2E43D22D1B}"/>
              </a:ext>
            </a:extLst>
          </p:cNvPr>
          <p:cNvSpPr>
            <a:spLocks noGrp="1"/>
          </p:cNvSpPr>
          <p:nvPr>
            <p:ph type="body" sz="quarter" idx="23"/>
          </p:nvPr>
        </p:nvSpPr>
        <p:spPr>
          <a:xfrm>
            <a:off x="842962" y="7934592"/>
            <a:ext cx="6057901" cy="365125"/>
          </a:xfrm>
        </p:spPr>
        <p:txBody>
          <a:bodyPr anchor="b"/>
          <a:lstStyle>
            <a:lvl1pPr>
              <a:spcBef>
                <a:spcPts val="300"/>
              </a:spcBef>
              <a:defRPr sz="1000"/>
            </a:lvl1pPr>
          </a:lstStyle>
          <a:p>
            <a:pPr lvl="0"/>
            <a:r>
              <a:rPr lang="en-US"/>
              <a:t>Click to edit Master text styles</a:t>
            </a:r>
          </a:p>
        </p:txBody>
      </p:sp>
      <p:sp>
        <p:nvSpPr>
          <p:cNvPr id="23" name="Rectangle 22">
            <a:extLst>
              <a:ext uri="{FF2B5EF4-FFF2-40B4-BE49-F238E27FC236}">
                <a16:creationId xmlns:a16="http://schemas.microsoft.com/office/drawing/2014/main" id="{3B645778-FA23-2D50-4214-444D151004FE}"/>
              </a:ext>
            </a:extLst>
          </p:cNvPr>
          <p:cNvSpPr/>
          <p:nvPr userDrawn="1"/>
        </p:nvSpPr>
        <p:spPr>
          <a:xfrm>
            <a:off x="958741" y="1014845"/>
            <a:ext cx="1380744" cy="2590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STUDY 301/302</a:t>
            </a:r>
          </a:p>
        </p:txBody>
      </p:sp>
      <p:grpSp>
        <p:nvGrpSpPr>
          <p:cNvPr id="4" name="Group 3">
            <a:extLst>
              <a:ext uri="{FF2B5EF4-FFF2-40B4-BE49-F238E27FC236}">
                <a16:creationId xmlns:a16="http://schemas.microsoft.com/office/drawing/2014/main" id="{88CF27C4-885F-82C7-2396-796049358C75}"/>
              </a:ext>
            </a:extLst>
          </p:cNvPr>
          <p:cNvGrpSpPr/>
          <p:nvPr userDrawn="1"/>
        </p:nvGrpSpPr>
        <p:grpSpPr>
          <a:xfrm rot="2700000">
            <a:off x="6881132" y="1136700"/>
            <a:ext cx="291261" cy="291261"/>
            <a:chOff x="314875" y="7984519"/>
            <a:chExt cx="180850" cy="180850"/>
          </a:xfrm>
        </p:grpSpPr>
        <p:cxnSp>
          <p:nvCxnSpPr>
            <p:cNvPr id="18" name="Straight Connector 17">
              <a:extLst>
                <a:ext uri="{FF2B5EF4-FFF2-40B4-BE49-F238E27FC236}">
                  <a16:creationId xmlns:a16="http://schemas.microsoft.com/office/drawing/2014/main" id="{2F68EA34-D944-5F18-7769-274D192FC534}"/>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D283CF1-CB0D-351B-6E1F-AE43753F3643}"/>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5197685"/>
      </p:ext>
    </p:extLst>
  </p:cSld>
  <p:clrMapOvr>
    <a:masterClrMapping/>
  </p:clrMapOvr>
  <p:extLst>
    <p:ext uri="{DCECCB84-F9BA-43D5-87BE-67443E8EF086}">
      <p15:sldGuideLst xmlns:p15="http://schemas.microsoft.com/office/powerpoint/2012/main">
        <p15:guide id="1" orient="horz" pos="4296"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Full tab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449D1E1-6A4B-B7F7-0F8B-FE5DFEA03308}"/>
              </a:ext>
            </a:extLst>
          </p:cNvPr>
          <p:cNvSpPr/>
          <p:nvPr userDrawn="1"/>
        </p:nvSpPr>
        <p:spPr bwMode="auto">
          <a:xfrm>
            <a:off x="444963" y="1038990"/>
            <a:ext cx="6858000" cy="7389393"/>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18" name="Rectangle 17">
            <a:extLst>
              <a:ext uri="{FF2B5EF4-FFF2-40B4-BE49-F238E27FC236}">
                <a16:creationId xmlns:a16="http://schemas.microsoft.com/office/drawing/2014/main" id="{65333B1D-646A-2140-E1EB-FB1757C5D7B0}"/>
              </a:ext>
            </a:extLst>
          </p:cNvPr>
          <p:cNvSpPr/>
          <p:nvPr userDrawn="1"/>
        </p:nvSpPr>
        <p:spPr>
          <a:xfrm>
            <a:off x="444963" y="8309113"/>
            <a:ext cx="6858000" cy="132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DFCA8A1F-092D-F9C0-F107-9AE250C8FB61}"/>
              </a:ext>
            </a:extLst>
          </p:cNvPr>
          <p:cNvSpPr>
            <a:spLocks noGrp="1"/>
          </p:cNvSpPr>
          <p:nvPr>
            <p:ph type="title"/>
          </p:nvPr>
        </p:nvSpPr>
        <p:spPr>
          <a:xfrm>
            <a:off x="828675" y="1273762"/>
            <a:ext cx="6153101" cy="481064"/>
          </a:xfrm>
        </p:spPr>
        <p:txBody>
          <a:bodyPr lIns="137160" anchor="t"/>
          <a:lstStyle>
            <a:lvl1pPr>
              <a:defRPr sz="2200" b="1">
                <a:solidFill>
                  <a:schemeClr val="accent1"/>
                </a:solidFill>
              </a:defRPr>
            </a:lvl1pPr>
          </a:lstStyle>
          <a:p>
            <a:endParaRPr lang="en-US"/>
          </a:p>
        </p:txBody>
      </p:sp>
      <p:grpSp>
        <p:nvGrpSpPr>
          <p:cNvPr id="19" name="Group 18">
            <a:extLst>
              <a:ext uri="{FF2B5EF4-FFF2-40B4-BE49-F238E27FC236}">
                <a16:creationId xmlns:a16="http://schemas.microsoft.com/office/drawing/2014/main" id="{1404C14F-B162-AD21-F6E1-221A7D0D9A1F}"/>
              </a:ext>
            </a:extLst>
          </p:cNvPr>
          <p:cNvGrpSpPr/>
          <p:nvPr userDrawn="1"/>
        </p:nvGrpSpPr>
        <p:grpSpPr>
          <a:xfrm rot="2700000">
            <a:off x="6881132" y="1201304"/>
            <a:ext cx="291261" cy="291261"/>
            <a:chOff x="314875" y="7984519"/>
            <a:chExt cx="180850" cy="180850"/>
          </a:xfrm>
        </p:grpSpPr>
        <p:cxnSp>
          <p:nvCxnSpPr>
            <p:cNvPr id="20" name="Straight Connector 19">
              <a:extLst>
                <a:ext uri="{FF2B5EF4-FFF2-40B4-BE49-F238E27FC236}">
                  <a16:creationId xmlns:a16="http://schemas.microsoft.com/office/drawing/2014/main" id="{5FC9D37E-3B61-69F5-C0A6-9E1B9B34D875}"/>
                </a:ext>
              </a:extLst>
            </p:cNvPr>
            <p:cNvCxnSpPr>
              <a:cxnSpLocks/>
            </p:cNvCxnSpPr>
            <p:nvPr/>
          </p:nvCxnSpPr>
          <p:spPr>
            <a:xfrm>
              <a:off x="405300" y="7984519"/>
              <a:ext cx="0" cy="18085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EE37EF-8A53-86B0-764B-2F002B33AC20}"/>
                </a:ext>
              </a:extLst>
            </p:cNvPr>
            <p:cNvCxnSpPr>
              <a:cxnSpLocks/>
            </p:cNvCxnSpPr>
            <p:nvPr/>
          </p:nvCxnSpPr>
          <p:spPr>
            <a:xfrm rot="16200000">
              <a:off x="405300" y="7984519"/>
              <a:ext cx="0" cy="18085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Text Placeholder 9">
            <a:extLst>
              <a:ext uri="{FF2B5EF4-FFF2-40B4-BE49-F238E27FC236}">
                <a16:creationId xmlns:a16="http://schemas.microsoft.com/office/drawing/2014/main" id="{F83D1411-0ED7-B850-D8B7-0A06B824F7C2}"/>
              </a:ext>
            </a:extLst>
          </p:cNvPr>
          <p:cNvSpPr>
            <a:spLocks noGrp="1"/>
          </p:cNvSpPr>
          <p:nvPr>
            <p:ph type="body" sz="quarter" idx="23"/>
          </p:nvPr>
        </p:nvSpPr>
        <p:spPr>
          <a:xfrm>
            <a:off x="842962" y="7934592"/>
            <a:ext cx="6057901" cy="365125"/>
          </a:xfrm>
        </p:spPr>
        <p:txBody>
          <a:bodyPr anchor="b"/>
          <a:lstStyle>
            <a:lvl1pPr>
              <a:spcBef>
                <a:spcPts val="300"/>
              </a:spcBef>
              <a:defRPr sz="1000"/>
            </a:lvl1pPr>
          </a:lstStyle>
          <a:p>
            <a:pPr lvl="0"/>
            <a:r>
              <a:rPr lang="en-US"/>
              <a:t>Click to edit Master text styles</a:t>
            </a:r>
          </a:p>
        </p:txBody>
      </p:sp>
    </p:spTree>
    <p:extLst>
      <p:ext uri="{BB962C8B-B14F-4D97-AF65-F5344CB8AC3E}">
        <p14:creationId xmlns:p14="http://schemas.microsoft.com/office/powerpoint/2010/main" val="342749808"/>
      </p:ext>
    </p:extLst>
  </p:cSld>
  <p:clrMapOvr>
    <a:masterClrMapping/>
  </p:clrMapOvr>
  <p:extLst>
    <p:ext uri="{DCECCB84-F9BA-43D5-87BE-67443E8EF086}">
      <p15:sldGuideLst xmlns:p15="http://schemas.microsoft.com/office/powerpoint/2012/main">
        <p15:guide id="1" orient="horz" pos="4296"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content-3">
    <p:spTree>
      <p:nvGrpSpPr>
        <p:cNvPr id="1" name=""/>
        <p:cNvGrpSpPr/>
        <p:nvPr/>
      </p:nvGrpSpPr>
      <p:grpSpPr>
        <a:xfrm>
          <a:off x="0" y="0"/>
          <a:ext cx="0" cy="0"/>
          <a:chOff x="0" y="0"/>
          <a:chExt cx="0" cy="0"/>
        </a:xfrm>
      </p:grpSpPr>
      <p:sp>
        <p:nvSpPr>
          <p:cNvPr id="19" name="Text Placeholder 74">
            <a:extLst>
              <a:ext uri="{FF2B5EF4-FFF2-40B4-BE49-F238E27FC236}">
                <a16:creationId xmlns:a16="http://schemas.microsoft.com/office/drawing/2014/main" id="{966E17AD-CEA8-7419-EDA5-078C5FE030C5}"/>
              </a:ext>
            </a:extLst>
          </p:cNvPr>
          <p:cNvSpPr>
            <a:spLocks noGrp="1"/>
          </p:cNvSpPr>
          <p:nvPr>
            <p:ph type="body" sz="quarter" idx="15"/>
          </p:nvPr>
        </p:nvSpPr>
        <p:spPr>
          <a:xfrm>
            <a:off x="466115" y="8071523"/>
            <a:ext cx="2971800" cy="1197864"/>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182880" rIns="182880" bIns="91440"/>
          <a:lstStyle>
            <a:lvl1pPr>
              <a:lnSpc>
                <a:spcPts val="1300"/>
              </a:lnSpc>
              <a:spcBef>
                <a:spcPts val="1000"/>
              </a:spcBef>
              <a:defRPr sz="1600" b="1">
                <a:solidFill>
                  <a:schemeClr val="accent2"/>
                </a:solidFill>
              </a:defRPr>
            </a:lvl1pPr>
            <a:lvl2pPr marL="4572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1" name="Text Placeholder 74">
            <a:extLst>
              <a:ext uri="{FF2B5EF4-FFF2-40B4-BE49-F238E27FC236}">
                <a16:creationId xmlns:a16="http://schemas.microsoft.com/office/drawing/2014/main" id="{EB541162-D9F0-8BAA-2AFC-649ADC2C4ACD}"/>
              </a:ext>
            </a:extLst>
          </p:cNvPr>
          <p:cNvSpPr>
            <a:spLocks noGrp="1"/>
          </p:cNvSpPr>
          <p:nvPr>
            <p:ph type="body" sz="quarter" idx="14"/>
          </p:nvPr>
        </p:nvSpPr>
        <p:spPr>
          <a:xfrm>
            <a:off x="456590" y="6776261"/>
            <a:ext cx="2971800" cy="1197864"/>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182880" rIns="182880" bIns="91440"/>
          <a:lstStyle>
            <a:lvl1pPr>
              <a:lnSpc>
                <a:spcPts val="1300"/>
              </a:lnSpc>
              <a:spcBef>
                <a:spcPts val="1000"/>
              </a:spcBef>
              <a:defRPr sz="1600" b="1">
                <a:solidFill>
                  <a:schemeClr val="accent2"/>
                </a:solidFill>
              </a:defRPr>
            </a:lvl1pPr>
            <a:lvl2pPr marL="4572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2" name="Text Placeholder 74">
            <a:extLst>
              <a:ext uri="{FF2B5EF4-FFF2-40B4-BE49-F238E27FC236}">
                <a16:creationId xmlns:a16="http://schemas.microsoft.com/office/drawing/2014/main" id="{93BEFA51-2AFB-CD2A-5C37-C3D5FDFB92B7}"/>
              </a:ext>
            </a:extLst>
          </p:cNvPr>
          <p:cNvSpPr>
            <a:spLocks noGrp="1"/>
          </p:cNvSpPr>
          <p:nvPr>
            <p:ph type="body" sz="quarter" idx="13"/>
          </p:nvPr>
        </p:nvSpPr>
        <p:spPr>
          <a:xfrm>
            <a:off x="456590" y="4466492"/>
            <a:ext cx="6858000" cy="2240280"/>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2"/>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3" name="Text Placeholder 74">
            <a:extLst>
              <a:ext uri="{FF2B5EF4-FFF2-40B4-BE49-F238E27FC236}">
                <a16:creationId xmlns:a16="http://schemas.microsoft.com/office/drawing/2014/main" id="{911D4542-50D0-70B0-FA02-5C8496A55244}"/>
              </a:ext>
            </a:extLst>
          </p:cNvPr>
          <p:cNvSpPr>
            <a:spLocks noGrp="1"/>
          </p:cNvSpPr>
          <p:nvPr>
            <p:ph type="body" sz="quarter" idx="12"/>
          </p:nvPr>
        </p:nvSpPr>
        <p:spPr>
          <a:xfrm>
            <a:off x="3585783" y="6778321"/>
            <a:ext cx="3730752" cy="2487168"/>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2"/>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4" name="Text Placeholder 74">
            <a:extLst>
              <a:ext uri="{FF2B5EF4-FFF2-40B4-BE49-F238E27FC236}">
                <a16:creationId xmlns:a16="http://schemas.microsoft.com/office/drawing/2014/main" id="{B1124240-2A8A-D5D3-662E-8A8C60A8FEC2}"/>
              </a:ext>
            </a:extLst>
          </p:cNvPr>
          <p:cNvSpPr>
            <a:spLocks noGrp="1"/>
          </p:cNvSpPr>
          <p:nvPr>
            <p:ph type="body" sz="quarter" idx="11"/>
          </p:nvPr>
        </p:nvSpPr>
        <p:spPr>
          <a:xfrm>
            <a:off x="3584448" y="2127454"/>
            <a:ext cx="3730752" cy="2231136"/>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2"/>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5" name="Text Placeholder 74">
            <a:extLst>
              <a:ext uri="{FF2B5EF4-FFF2-40B4-BE49-F238E27FC236}">
                <a16:creationId xmlns:a16="http://schemas.microsoft.com/office/drawing/2014/main" id="{1C0248B6-B69B-6DCB-15FA-F1AF99AC74F5}"/>
              </a:ext>
            </a:extLst>
          </p:cNvPr>
          <p:cNvSpPr>
            <a:spLocks noGrp="1"/>
          </p:cNvSpPr>
          <p:nvPr>
            <p:ph type="body" sz="quarter" idx="10"/>
          </p:nvPr>
        </p:nvSpPr>
        <p:spPr>
          <a:xfrm>
            <a:off x="455161" y="2125413"/>
            <a:ext cx="2971800" cy="2231136"/>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2"/>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6" name="Rectangle 25">
            <a:extLst>
              <a:ext uri="{FF2B5EF4-FFF2-40B4-BE49-F238E27FC236}">
                <a16:creationId xmlns:a16="http://schemas.microsoft.com/office/drawing/2014/main" id="{22ADAAE0-534B-982B-3E72-690D1679796D}"/>
              </a:ext>
            </a:extLst>
          </p:cNvPr>
          <p:cNvSpPr/>
          <p:nvPr userDrawn="1"/>
        </p:nvSpPr>
        <p:spPr>
          <a:xfrm>
            <a:off x="-210" y="0"/>
            <a:ext cx="7772400" cy="18905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a:extLst>
              <a:ext uri="{FF2B5EF4-FFF2-40B4-BE49-F238E27FC236}">
                <a16:creationId xmlns:a16="http://schemas.microsoft.com/office/drawing/2014/main" id="{9BC8B7B6-398F-7F70-0033-3B28699BD281}"/>
              </a:ext>
            </a:extLst>
          </p:cNvPr>
          <p:cNvSpPr txBox="1">
            <a:spLocks/>
          </p:cNvSpPr>
          <p:nvPr userDrawn="1"/>
        </p:nvSpPr>
        <p:spPr>
          <a:xfrm>
            <a:off x="438409" y="1207600"/>
            <a:ext cx="5430796" cy="481064"/>
          </a:xfrm>
          <a:prstGeom prst="rect">
            <a:avLst/>
          </a:prstGeom>
        </p:spPr>
        <p:txBody>
          <a:bodyPr vert="horz" lIns="0" tIns="45720" rIns="91440" bIns="45720" rtlCol="0" anchor="ctr">
            <a:noAutofit/>
          </a:bodyPr>
          <a:lstStyle>
            <a:lvl1pPr marL="0" algn="l" defTabSz="1341150" rtl="0" eaLnBrk="1" latinLnBrk="0" hangingPunct="1">
              <a:lnSpc>
                <a:spcPct val="90000"/>
              </a:lnSpc>
              <a:spcBef>
                <a:spcPct val="0"/>
              </a:spcBef>
              <a:buNone/>
              <a:defRPr lang="en-AR" sz="3200" kern="1200">
                <a:gradFill flip="none" rotWithShape="1">
                  <a:gsLst>
                    <a:gs pos="100000">
                      <a:schemeClr val="accent5"/>
                    </a:gs>
                    <a:gs pos="0">
                      <a:schemeClr val="accent1"/>
                    </a:gs>
                  </a:gsLst>
                  <a:lin ang="10800000" scaled="1"/>
                  <a:tileRect/>
                </a:gradFill>
                <a:latin typeface="+mj-lt"/>
                <a:ea typeface="+mn-ea"/>
                <a:cs typeface="+mn-cs"/>
              </a:defRPr>
            </a:lvl1pPr>
          </a:lstStyle>
          <a:p>
            <a:r>
              <a:rPr lang="en-US" sz="4800" b="1" dirty="0">
                <a:solidFill>
                  <a:schemeClr val="bg1"/>
                </a:solidFill>
              </a:rPr>
              <a:t>STUDY 206/208</a:t>
            </a:r>
          </a:p>
        </p:txBody>
      </p:sp>
      <p:sp>
        <p:nvSpPr>
          <p:cNvPr id="28" name="TextBox 27">
            <a:extLst>
              <a:ext uri="{FF2B5EF4-FFF2-40B4-BE49-F238E27FC236}">
                <a16:creationId xmlns:a16="http://schemas.microsoft.com/office/drawing/2014/main" id="{0201C6F3-EDAE-D748-4C9A-768E965EC78F}"/>
              </a:ext>
            </a:extLst>
          </p:cNvPr>
          <p:cNvSpPr txBox="1"/>
          <p:nvPr userDrawn="1"/>
        </p:nvSpPr>
        <p:spPr>
          <a:xfrm>
            <a:off x="409466" y="828587"/>
            <a:ext cx="5540071" cy="338554"/>
          </a:xfrm>
          <a:prstGeom prst="rect">
            <a:avLst/>
          </a:prstGeom>
          <a:noFill/>
        </p:spPr>
        <p:txBody>
          <a:bodyPr wrap="square">
            <a:spAutoFit/>
          </a:bodyPr>
          <a:lstStyle/>
          <a:p>
            <a:r>
              <a:rPr lang="en-US" sz="1600" dirty="0">
                <a:solidFill>
                  <a:schemeClr val="accent2">
                    <a:lumMod val="20000"/>
                    <a:lumOff val="80000"/>
                  </a:schemeClr>
                </a:solidFill>
              </a:rPr>
              <a:t>RCT AND EXTENSION STUDY IN YOUNG CHILDREN</a:t>
            </a:r>
          </a:p>
        </p:txBody>
      </p:sp>
      <p:grpSp>
        <p:nvGrpSpPr>
          <p:cNvPr id="30" name="Group 29">
            <a:extLst>
              <a:ext uri="{FF2B5EF4-FFF2-40B4-BE49-F238E27FC236}">
                <a16:creationId xmlns:a16="http://schemas.microsoft.com/office/drawing/2014/main" id="{0B891DC7-C9B5-153B-0A9B-2AF32032DC82}"/>
              </a:ext>
            </a:extLst>
          </p:cNvPr>
          <p:cNvGrpSpPr/>
          <p:nvPr userDrawn="1"/>
        </p:nvGrpSpPr>
        <p:grpSpPr>
          <a:xfrm>
            <a:off x="456393" y="6642810"/>
            <a:ext cx="6858000" cy="64008"/>
            <a:chOff x="399012" y="1047404"/>
            <a:chExt cx="9589122" cy="67852"/>
          </a:xfrm>
        </p:grpSpPr>
        <p:sp>
          <p:nvSpPr>
            <p:cNvPr id="31" name="Rectangle 30">
              <a:hlinkClick r:id="" action="ppaction://noaction"/>
              <a:extLst>
                <a:ext uri="{FF2B5EF4-FFF2-40B4-BE49-F238E27FC236}">
                  <a16:creationId xmlns:a16="http://schemas.microsoft.com/office/drawing/2014/main" id="{C0FB1EDA-4D9F-BBF5-1AF3-40DE481A24FC}"/>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2" name="Rectangle 31">
              <a:hlinkClick r:id="rId2" action="ppaction://hlinksldjump"/>
              <a:extLst>
                <a:ext uri="{FF2B5EF4-FFF2-40B4-BE49-F238E27FC236}">
                  <a16:creationId xmlns:a16="http://schemas.microsoft.com/office/drawing/2014/main" id="{E0692CFE-BE22-AD45-C590-A8F34034677C}"/>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3" name="Rectangle 32">
              <a:hlinkClick r:id="" action="ppaction://noaction"/>
              <a:extLst>
                <a:ext uri="{FF2B5EF4-FFF2-40B4-BE49-F238E27FC236}">
                  <a16:creationId xmlns:a16="http://schemas.microsoft.com/office/drawing/2014/main" id="{26BBED56-9E86-F945-75DE-55076F94B800}"/>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4" name="Rectangle 33">
              <a:hlinkClick r:id="" action="ppaction://noaction"/>
              <a:extLst>
                <a:ext uri="{FF2B5EF4-FFF2-40B4-BE49-F238E27FC236}">
                  <a16:creationId xmlns:a16="http://schemas.microsoft.com/office/drawing/2014/main" id="{D9822E99-82D1-F9F0-90BC-90046ABDA619}"/>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5" name="Rectangle 34">
              <a:hlinkClick r:id="" action="ppaction://noaction"/>
              <a:extLst>
                <a:ext uri="{FF2B5EF4-FFF2-40B4-BE49-F238E27FC236}">
                  <a16:creationId xmlns:a16="http://schemas.microsoft.com/office/drawing/2014/main" id="{4E8EE811-5AA7-7B2E-8AA6-1895484C3E3C}"/>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grpSp>
        <p:nvGrpSpPr>
          <p:cNvPr id="36" name="Group 35">
            <a:extLst>
              <a:ext uri="{FF2B5EF4-FFF2-40B4-BE49-F238E27FC236}">
                <a16:creationId xmlns:a16="http://schemas.microsoft.com/office/drawing/2014/main" id="{310F445D-0FA9-41A1-262C-F91362DEF8FD}"/>
              </a:ext>
            </a:extLst>
          </p:cNvPr>
          <p:cNvGrpSpPr/>
          <p:nvPr userDrawn="1"/>
        </p:nvGrpSpPr>
        <p:grpSpPr>
          <a:xfrm>
            <a:off x="1" y="1887665"/>
            <a:ext cx="7772400" cy="66500"/>
            <a:chOff x="1" y="1890840"/>
            <a:chExt cx="7772400" cy="66500"/>
          </a:xfrm>
        </p:grpSpPr>
        <p:sp>
          <p:nvSpPr>
            <p:cNvPr id="37" name="Rectangle 36">
              <a:hlinkClick r:id="" action="ppaction://noaction"/>
              <a:extLst>
                <a:ext uri="{FF2B5EF4-FFF2-40B4-BE49-F238E27FC236}">
                  <a16:creationId xmlns:a16="http://schemas.microsoft.com/office/drawing/2014/main" id="{9F1507D7-30D7-9EE8-E10A-598A7B3CAE43}"/>
                </a:ext>
              </a:extLst>
            </p:cNvPr>
            <p:cNvSpPr/>
            <p:nvPr userDrawn="1"/>
          </p:nvSpPr>
          <p:spPr bwMode="auto">
            <a:xfrm flipH="1">
              <a:off x="1543448" y="1890840"/>
              <a:ext cx="1663368"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8" name="Rectangle 37">
              <a:hlinkClick r:id="rId2" action="ppaction://hlinksldjump"/>
              <a:extLst>
                <a:ext uri="{FF2B5EF4-FFF2-40B4-BE49-F238E27FC236}">
                  <a16:creationId xmlns:a16="http://schemas.microsoft.com/office/drawing/2014/main" id="{D6D4BF64-A6A9-C898-F55B-D10B3F2BCAED}"/>
                </a:ext>
              </a:extLst>
            </p:cNvPr>
            <p:cNvSpPr/>
            <p:nvPr userDrawn="1"/>
          </p:nvSpPr>
          <p:spPr bwMode="auto">
            <a:xfrm flipH="1">
              <a:off x="1" y="1890840"/>
              <a:ext cx="1543447"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9" name="Rectangle 38">
              <a:hlinkClick r:id="" action="ppaction://noaction"/>
              <a:extLst>
                <a:ext uri="{FF2B5EF4-FFF2-40B4-BE49-F238E27FC236}">
                  <a16:creationId xmlns:a16="http://schemas.microsoft.com/office/drawing/2014/main" id="{9E1BF15D-BD4A-27AF-713C-7A8F2855A035}"/>
                </a:ext>
              </a:extLst>
            </p:cNvPr>
            <p:cNvSpPr/>
            <p:nvPr userDrawn="1"/>
          </p:nvSpPr>
          <p:spPr bwMode="auto">
            <a:xfrm flipH="1">
              <a:off x="4729092" y="1890840"/>
              <a:ext cx="1523435"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0" name="Rectangle 39">
              <a:hlinkClick r:id="" action="ppaction://noaction"/>
              <a:extLst>
                <a:ext uri="{FF2B5EF4-FFF2-40B4-BE49-F238E27FC236}">
                  <a16:creationId xmlns:a16="http://schemas.microsoft.com/office/drawing/2014/main" id="{BA6DDCE7-18FF-F1F4-4B50-1D631ED2CBD4}"/>
                </a:ext>
              </a:extLst>
            </p:cNvPr>
            <p:cNvSpPr/>
            <p:nvPr userDrawn="1"/>
          </p:nvSpPr>
          <p:spPr bwMode="auto">
            <a:xfrm flipH="1">
              <a:off x="3205657" y="1890840"/>
              <a:ext cx="1523435"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1" name="Rectangle 40">
              <a:hlinkClick r:id="" action="ppaction://noaction"/>
              <a:extLst>
                <a:ext uri="{FF2B5EF4-FFF2-40B4-BE49-F238E27FC236}">
                  <a16:creationId xmlns:a16="http://schemas.microsoft.com/office/drawing/2014/main" id="{A868D47C-DFF1-1A61-E3A9-C4CA886F172F}"/>
                </a:ext>
              </a:extLst>
            </p:cNvPr>
            <p:cNvSpPr/>
            <p:nvPr userDrawn="1"/>
          </p:nvSpPr>
          <p:spPr bwMode="auto">
            <a:xfrm flipH="1">
              <a:off x="6248966" y="1890840"/>
              <a:ext cx="1523435"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42" name="Text Placeholder 103">
            <a:extLst>
              <a:ext uri="{FF2B5EF4-FFF2-40B4-BE49-F238E27FC236}">
                <a16:creationId xmlns:a16="http://schemas.microsoft.com/office/drawing/2014/main" id="{DD577511-D7CE-E8FD-7AC0-C52A2476B08E}"/>
              </a:ext>
            </a:extLst>
          </p:cNvPr>
          <p:cNvSpPr>
            <a:spLocks noGrp="1"/>
          </p:cNvSpPr>
          <p:nvPr>
            <p:ph type="body" sz="quarter" idx="16"/>
          </p:nvPr>
        </p:nvSpPr>
        <p:spPr>
          <a:xfrm>
            <a:off x="424550" y="9408622"/>
            <a:ext cx="4165600" cy="470669"/>
          </a:xfrm>
        </p:spPr>
        <p:txBody>
          <a:bodyPr/>
          <a:lstStyle>
            <a:lvl1pPr>
              <a:defRPr sz="1000">
                <a:solidFill>
                  <a:schemeClr val="accent2"/>
                </a:solidFill>
              </a:defRPr>
            </a:lvl1pPr>
          </a:lstStyle>
          <a:p>
            <a:pPr lvl="0"/>
            <a:r>
              <a:rPr lang="en-US"/>
              <a:t>Click to edit Master text styles</a:t>
            </a:r>
          </a:p>
        </p:txBody>
      </p:sp>
      <p:sp>
        <p:nvSpPr>
          <p:cNvPr id="51" name="Rectangle 50">
            <a:extLst>
              <a:ext uri="{FF2B5EF4-FFF2-40B4-BE49-F238E27FC236}">
                <a16:creationId xmlns:a16="http://schemas.microsoft.com/office/drawing/2014/main" id="{9C64705F-C168-836D-1A9A-AEB5904B1D00}"/>
              </a:ext>
            </a:extLst>
          </p:cNvPr>
          <p:cNvSpPr/>
          <p:nvPr userDrawn="1"/>
        </p:nvSpPr>
        <p:spPr>
          <a:xfrm>
            <a:off x="455161" y="0"/>
            <a:ext cx="2364239" cy="40376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PHASE 2 RCT + EXTENSION</a:t>
            </a:r>
          </a:p>
        </p:txBody>
      </p:sp>
      <p:grpSp>
        <p:nvGrpSpPr>
          <p:cNvPr id="52" name="Group 51">
            <a:extLst>
              <a:ext uri="{FF2B5EF4-FFF2-40B4-BE49-F238E27FC236}">
                <a16:creationId xmlns:a16="http://schemas.microsoft.com/office/drawing/2014/main" id="{96AAE73E-0FB2-A694-D36A-B95D23E4E1B1}"/>
              </a:ext>
            </a:extLst>
          </p:cNvPr>
          <p:cNvGrpSpPr/>
          <p:nvPr userDrawn="1"/>
        </p:nvGrpSpPr>
        <p:grpSpPr>
          <a:xfrm>
            <a:off x="4704579" y="152904"/>
            <a:ext cx="1033273" cy="365759"/>
            <a:chOff x="10936998" y="153594"/>
            <a:chExt cx="929809" cy="329134"/>
          </a:xfrm>
        </p:grpSpPr>
        <p:sp>
          <p:nvSpPr>
            <p:cNvPr id="53" name="Rectangle: Rounded Corners 17">
              <a:extLst>
                <a:ext uri="{FF2B5EF4-FFF2-40B4-BE49-F238E27FC236}">
                  <a16:creationId xmlns:a16="http://schemas.microsoft.com/office/drawing/2014/main" id="{899175EC-3180-AE73-81AF-8DDC77F6D67C}"/>
                </a:ext>
              </a:extLst>
            </p:cNvPr>
            <p:cNvSpPr/>
            <p:nvPr userDrawn="1"/>
          </p:nvSpPr>
          <p:spPr bwMode="auto">
            <a:xfrm>
              <a:off x="10936998" y="153594"/>
              <a:ext cx="929808" cy="329134"/>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bg1"/>
                  </a:solidFill>
                  <a:effectLst/>
                  <a:uLnTx/>
                  <a:uFillTx/>
                  <a:ea typeface="MS PGothic"/>
                </a:rPr>
                <a:t>Home</a:t>
              </a:r>
            </a:p>
          </p:txBody>
        </p:sp>
        <p:sp>
          <p:nvSpPr>
            <p:cNvPr id="54" name="Oval 53">
              <a:extLst>
                <a:ext uri="{FF2B5EF4-FFF2-40B4-BE49-F238E27FC236}">
                  <a16:creationId xmlns:a16="http://schemas.microsoft.com/office/drawing/2014/main" id="{EB2D08D2-9806-F58B-5176-4BA23774815C}"/>
                </a:ext>
              </a:extLst>
            </p:cNvPr>
            <p:cNvSpPr/>
            <p:nvPr userDrawn="1"/>
          </p:nvSpPr>
          <p:spPr bwMode="auto">
            <a:xfrm>
              <a:off x="11542371" y="155943"/>
              <a:ext cx="324436" cy="324436"/>
            </a:xfrm>
            <a:prstGeom prst="ellipse">
              <a:avLst/>
            </a:prstGeom>
            <a:solidFill>
              <a:schemeClr val="accent2"/>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55" name="Graphic 54" descr="Home with solid fill">
              <a:extLst>
                <a:ext uri="{FF2B5EF4-FFF2-40B4-BE49-F238E27FC236}">
                  <a16:creationId xmlns:a16="http://schemas.microsoft.com/office/drawing/2014/main" id="{1D5C2CA5-54B0-3A63-2A18-35F795F9F9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79708" y="173675"/>
              <a:ext cx="257155" cy="257155"/>
            </a:xfrm>
            <a:prstGeom prst="rect">
              <a:avLst/>
            </a:prstGeom>
          </p:spPr>
        </p:pic>
      </p:grpSp>
      <p:grpSp>
        <p:nvGrpSpPr>
          <p:cNvPr id="56" name="Group 55">
            <a:extLst>
              <a:ext uri="{FF2B5EF4-FFF2-40B4-BE49-F238E27FC236}">
                <a16:creationId xmlns:a16="http://schemas.microsoft.com/office/drawing/2014/main" id="{D6DA50FC-FD27-D5C3-E20E-1C38B5B54DD1}"/>
              </a:ext>
            </a:extLst>
          </p:cNvPr>
          <p:cNvGrpSpPr/>
          <p:nvPr userDrawn="1"/>
        </p:nvGrpSpPr>
        <p:grpSpPr>
          <a:xfrm>
            <a:off x="5873926" y="152904"/>
            <a:ext cx="1431685" cy="365759"/>
            <a:chOff x="4898571" y="153398"/>
            <a:chExt cx="1431685" cy="365759"/>
          </a:xfrm>
        </p:grpSpPr>
        <p:sp>
          <p:nvSpPr>
            <p:cNvPr id="57" name="Rectangle: Rounded Corners 17">
              <a:extLst>
                <a:ext uri="{FF2B5EF4-FFF2-40B4-BE49-F238E27FC236}">
                  <a16:creationId xmlns:a16="http://schemas.microsoft.com/office/drawing/2014/main" id="{57156CE5-13EB-D155-4FBC-9229B2144D9D}"/>
                </a:ext>
              </a:extLst>
            </p:cNvPr>
            <p:cNvSpPr/>
            <p:nvPr userDrawn="1"/>
          </p:nvSpPr>
          <p:spPr bwMode="auto">
            <a:xfrm>
              <a:off x="4898571" y="153398"/>
              <a:ext cx="1431685" cy="365759"/>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r>
                <a:rPr kumimoji="0" lang="en-US" sz="1200" b="1" i="0" u="none" strike="noStrike" kern="0" cap="none" spc="0" normalizeH="0" baseline="0" noProof="0" dirty="0">
                  <a:ln>
                    <a:noFill/>
                  </a:ln>
                  <a:solidFill>
                    <a:schemeClr val="bg1"/>
                  </a:solidFill>
                  <a:effectLst/>
                  <a:uLnTx/>
                  <a:uFillTx/>
                  <a:ea typeface="MS PGothic"/>
                </a:rPr>
                <a:t>References</a:t>
              </a:r>
            </a:p>
          </p:txBody>
        </p:sp>
        <p:sp>
          <p:nvSpPr>
            <p:cNvPr id="58" name="Oval 57">
              <a:extLst>
                <a:ext uri="{FF2B5EF4-FFF2-40B4-BE49-F238E27FC236}">
                  <a16:creationId xmlns:a16="http://schemas.microsoft.com/office/drawing/2014/main" id="{0F0CB344-CB16-1370-093C-6022E345AD93}"/>
                </a:ext>
              </a:extLst>
            </p:cNvPr>
            <p:cNvSpPr/>
            <p:nvPr/>
          </p:nvSpPr>
          <p:spPr bwMode="auto">
            <a:xfrm>
              <a:off x="5969717" y="156008"/>
              <a:ext cx="360537" cy="360538"/>
            </a:xfrm>
            <a:prstGeom prst="ellipse">
              <a:avLst/>
            </a:prstGeom>
            <a:solidFill>
              <a:schemeClr val="accent2"/>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59" name="Graphic 58">
              <a:extLst>
                <a:ext uri="{FF2B5EF4-FFF2-40B4-BE49-F238E27FC236}">
                  <a16:creationId xmlns:a16="http://schemas.microsoft.com/office/drawing/2014/main" id="{2531C770-24C7-FBBA-230F-172B81BDCF93}"/>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064985" y="214814"/>
              <a:ext cx="171450" cy="228600"/>
            </a:xfrm>
            <a:prstGeom prst="rect">
              <a:avLst/>
            </a:prstGeom>
          </p:spPr>
        </p:pic>
      </p:grpSp>
      <p:grpSp>
        <p:nvGrpSpPr>
          <p:cNvPr id="2" name="Group 1">
            <a:extLst>
              <a:ext uri="{FF2B5EF4-FFF2-40B4-BE49-F238E27FC236}">
                <a16:creationId xmlns:a16="http://schemas.microsoft.com/office/drawing/2014/main" id="{71FF146F-C21F-1941-5F74-BB872C713B66}"/>
              </a:ext>
            </a:extLst>
          </p:cNvPr>
          <p:cNvGrpSpPr/>
          <p:nvPr userDrawn="1"/>
        </p:nvGrpSpPr>
        <p:grpSpPr>
          <a:xfrm>
            <a:off x="4998766" y="1240993"/>
            <a:ext cx="365760" cy="365760"/>
            <a:chOff x="709100" y="1378424"/>
            <a:chExt cx="297965" cy="297965"/>
          </a:xfrm>
        </p:grpSpPr>
        <p:sp>
          <p:nvSpPr>
            <p:cNvPr id="3" name="Oval 2">
              <a:extLst>
                <a:ext uri="{FF2B5EF4-FFF2-40B4-BE49-F238E27FC236}">
                  <a16:creationId xmlns:a16="http://schemas.microsoft.com/office/drawing/2014/main" id="{65645F03-5505-FDC7-8AA1-AA779065FE5C}"/>
                </a:ext>
              </a:extLst>
            </p:cNvPr>
            <p:cNvSpPr/>
            <p:nvPr userDrawn="1"/>
          </p:nvSpPr>
          <p:spPr bwMode="auto">
            <a:xfrm>
              <a:off x="709100" y="1378424"/>
              <a:ext cx="297965" cy="297965"/>
            </a:xfrm>
            <a:prstGeom prst="ellipse">
              <a:avLst/>
            </a:prstGeom>
            <a:solidFill>
              <a:schemeClr val="accent2">
                <a:lumMod val="40000"/>
                <a:lumOff val="6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4" name="Group 3">
              <a:extLst>
                <a:ext uri="{FF2B5EF4-FFF2-40B4-BE49-F238E27FC236}">
                  <a16:creationId xmlns:a16="http://schemas.microsoft.com/office/drawing/2014/main" id="{4F4E0B99-E8DF-EE7D-9041-F06CA4488F41}"/>
                </a:ext>
              </a:extLst>
            </p:cNvPr>
            <p:cNvGrpSpPr/>
            <p:nvPr userDrawn="1"/>
          </p:nvGrpSpPr>
          <p:grpSpPr>
            <a:xfrm>
              <a:off x="775878" y="1445202"/>
              <a:ext cx="164409" cy="164409"/>
              <a:chOff x="314875" y="7984519"/>
              <a:chExt cx="180850" cy="180850"/>
            </a:xfrm>
          </p:grpSpPr>
          <p:cxnSp>
            <p:nvCxnSpPr>
              <p:cNvPr id="5" name="Straight Connector 4">
                <a:extLst>
                  <a:ext uri="{FF2B5EF4-FFF2-40B4-BE49-F238E27FC236}">
                    <a16:creationId xmlns:a16="http://schemas.microsoft.com/office/drawing/2014/main" id="{FEB37404-9F6B-86BB-9DFB-287B0261B567}"/>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58A7D6E-DEC9-8690-4A44-8C5B1C6B6513}"/>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 name="Refs Hyperlink">
            <a:hlinkClick r:id="rId7" action="ppaction://hlinksldjump"/>
            <a:extLst>
              <a:ext uri="{FF2B5EF4-FFF2-40B4-BE49-F238E27FC236}">
                <a16:creationId xmlns:a16="http://schemas.microsoft.com/office/drawing/2014/main" id="{0ABF2C92-3CF2-492D-C2D4-15B480897D63}"/>
              </a:ext>
            </a:extLst>
          </p:cNvPr>
          <p:cNvSpPr/>
          <p:nvPr userDrawn="1"/>
        </p:nvSpPr>
        <p:spPr bwMode="auto">
          <a:xfrm>
            <a:off x="5869164" y="162430"/>
            <a:ext cx="1431685"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8" name="Home Hyperlink">
            <a:hlinkClick r:id="rId8" action="ppaction://hlinksldjump"/>
            <a:extLst>
              <a:ext uri="{FF2B5EF4-FFF2-40B4-BE49-F238E27FC236}">
                <a16:creationId xmlns:a16="http://schemas.microsoft.com/office/drawing/2014/main" id="{DD56BD55-F6AF-9DF0-90AD-9562FBA02D90}"/>
              </a:ext>
            </a:extLst>
          </p:cNvPr>
          <p:cNvSpPr/>
          <p:nvPr userDrawn="1"/>
        </p:nvSpPr>
        <p:spPr bwMode="auto">
          <a:xfrm>
            <a:off x="4699816" y="148141"/>
            <a:ext cx="1033272"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9" name="Study popup hyperlink">
            <a:hlinkClick r:id="rId9" action="ppaction://hlinksldjump"/>
            <a:extLst>
              <a:ext uri="{FF2B5EF4-FFF2-40B4-BE49-F238E27FC236}">
                <a16:creationId xmlns:a16="http://schemas.microsoft.com/office/drawing/2014/main" id="{1DD50C80-FF80-957D-3B9A-32FAE63B73F4}"/>
              </a:ext>
            </a:extLst>
          </p:cNvPr>
          <p:cNvSpPr/>
          <p:nvPr userDrawn="1"/>
        </p:nvSpPr>
        <p:spPr bwMode="auto">
          <a:xfrm>
            <a:off x="4993999" y="1250514"/>
            <a:ext cx="365760" cy="365760"/>
          </a:xfrm>
          <a:prstGeom prst="ellipse">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spTree>
    <p:extLst>
      <p:ext uri="{BB962C8B-B14F-4D97-AF65-F5344CB8AC3E}">
        <p14:creationId xmlns:p14="http://schemas.microsoft.com/office/powerpoint/2010/main" val="391661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tudy 206 pop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A17BF5FA-69F1-5D6C-2AF5-BDC91F9B25E4}"/>
              </a:ext>
            </a:extLst>
          </p:cNvPr>
          <p:cNvSpPr/>
          <p:nvPr userDrawn="1"/>
        </p:nvSpPr>
        <p:spPr bwMode="auto">
          <a:xfrm>
            <a:off x="444963" y="1370296"/>
            <a:ext cx="6858000" cy="5444841"/>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44" name="Rectangle 43">
            <a:extLst>
              <a:ext uri="{FF2B5EF4-FFF2-40B4-BE49-F238E27FC236}">
                <a16:creationId xmlns:a16="http://schemas.microsoft.com/office/drawing/2014/main" id="{1529B85B-C79C-0367-7C8F-3D353D7B1436}"/>
              </a:ext>
            </a:extLst>
          </p:cNvPr>
          <p:cNvSpPr/>
          <p:nvPr userDrawn="1"/>
        </p:nvSpPr>
        <p:spPr>
          <a:xfrm>
            <a:off x="443345" y="1357745"/>
            <a:ext cx="6859875" cy="1039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21">
            <a:extLst>
              <a:ext uri="{FF2B5EF4-FFF2-40B4-BE49-F238E27FC236}">
                <a16:creationId xmlns:a16="http://schemas.microsoft.com/office/drawing/2014/main" id="{40A0C6AC-EF4B-2361-327D-3ED617DDA43F}"/>
              </a:ext>
            </a:extLst>
          </p:cNvPr>
          <p:cNvSpPr>
            <a:spLocks noGrp="1"/>
          </p:cNvSpPr>
          <p:nvPr>
            <p:ph sz="quarter" idx="24"/>
          </p:nvPr>
        </p:nvSpPr>
        <p:spPr>
          <a:xfrm>
            <a:off x="863722" y="2715494"/>
            <a:ext cx="5979991" cy="3413843"/>
          </a:xfrm>
        </p:spPr>
        <p:txBody>
          <a:bodyPr/>
          <a:lstStyle>
            <a:lvl1pPr>
              <a:defRPr sz="1400"/>
            </a:lvl1pPr>
            <a:lvl2pPr marL="182563" indent="-169863">
              <a:buClr>
                <a:schemeClr val="accent1"/>
              </a:buClr>
              <a:buFont typeface="Arial" panose="020B0604020202020204" pitchFamily="34" charset="0"/>
              <a:buChar char="•"/>
              <a:tabLst/>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6" name="Group 45">
            <a:extLst>
              <a:ext uri="{FF2B5EF4-FFF2-40B4-BE49-F238E27FC236}">
                <a16:creationId xmlns:a16="http://schemas.microsoft.com/office/drawing/2014/main" id="{9F53DC61-32C7-6224-8A53-22442408168A}"/>
              </a:ext>
            </a:extLst>
          </p:cNvPr>
          <p:cNvGrpSpPr/>
          <p:nvPr userDrawn="1"/>
        </p:nvGrpSpPr>
        <p:grpSpPr>
          <a:xfrm>
            <a:off x="444963" y="2390850"/>
            <a:ext cx="6858000" cy="64008"/>
            <a:chOff x="399012" y="1047404"/>
            <a:chExt cx="9589122" cy="67852"/>
          </a:xfrm>
        </p:grpSpPr>
        <p:sp>
          <p:nvSpPr>
            <p:cNvPr id="47" name="Rectangle 46">
              <a:hlinkClick r:id="" action="ppaction://noaction"/>
              <a:extLst>
                <a:ext uri="{FF2B5EF4-FFF2-40B4-BE49-F238E27FC236}">
                  <a16:creationId xmlns:a16="http://schemas.microsoft.com/office/drawing/2014/main" id="{2DFE7008-4AD7-FB50-FB85-6D2D8A3C8BA5}"/>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8" name="Rectangle 47">
              <a:hlinkClick r:id="rId2" action="ppaction://hlinksldjump"/>
              <a:extLst>
                <a:ext uri="{FF2B5EF4-FFF2-40B4-BE49-F238E27FC236}">
                  <a16:creationId xmlns:a16="http://schemas.microsoft.com/office/drawing/2014/main" id="{0B4EF581-E79D-8CBF-3901-0F420D1EFBB4}"/>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9" name="Rectangle 48">
              <a:hlinkClick r:id="" action="ppaction://noaction"/>
              <a:extLst>
                <a:ext uri="{FF2B5EF4-FFF2-40B4-BE49-F238E27FC236}">
                  <a16:creationId xmlns:a16="http://schemas.microsoft.com/office/drawing/2014/main" id="{9BD7FE5E-B938-60A8-EBDA-F770B54D0C14}"/>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0" name="Rectangle 49">
              <a:hlinkClick r:id="" action="ppaction://noaction"/>
              <a:extLst>
                <a:ext uri="{FF2B5EF4-FFF2-40B4-BE49-F238E27FC236}">
                  <a16:creationId xmlns:a16="http://schemas.microsoft.com/office/drawing/2014/main" id="{6839AFAD-8CD5-50DF-2B94-204CB48F4584}"/>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1" name="Rectangle 50">
              <a:hlinkClick r:id="" action="ppaction://noaction"/>
              <a:extLst>
                <a:ext uri="{FF2B5EF4-FFF2-40B4-BE49-F238E27FC236}">
                  <a16:creationId xmlns:a16="http://schemas.microsoft.com/office/drawing/2014/main" id="{CCC84281-7EA9-C5EA-CEA0-550DDA7E05B2}"/>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52" name="Text Placeholder 9">
            <a:extLst>
              <a:ext uri="{FF2B5EF4-FFF2-40B4-BE49-F238E27FC236}">
                <a16:creationId xmlns:a16="http://schemas.microsoft.com/office/drawing/2014/main" id="{D873BF4F-2B52-F985-2122-B9C26E8ABD38}"/>
              </a:ext>
            </a:extLst>
          </p:cNvPr>
          <p:cNvSpPr>
            <a:spLocks noGrp="1"/>
          </p:cNvSpPr>
          <p:nvPr>
            <p:ph type="body" sz="quarter" idx="25"/>
          </p:nvPr>
        </p:nvSpPr>
        <p:spPr>
          <a:xfrm>
            <a:off x="842962" y="6245492"/>
            <a:ext cx="6057901" cy="365125"/>
          </a:xfrm>
        </p:spPr>
        <p:txBody>
          <a:bodyPr anchor="b"/>
          <a:lstStyle>
            <a:lvl1pPr>
              <a:spcBef>
                <a:spcPts val="300"/>
              </a:spcBef>
              <a:defRPr sz="1000"/>
            </a:lvl1pPr>
          </a:lstStyle>
          <a:p>
            <a:pPr lvl="0"/>
            <a:r>
              <a:rPr lang="en-US"/>
              <a:t>Click to edit Master text styles</a:t>
            </a:r>
          </a:p>
        </p:txBody>
      </p:sp>
      <p:grpSp>
        <p:nvGrpSpPr>
          <p:cNvPr id="53" name="Group 52">
            <a:extLst>
              <a:ext uri="{FF2B5EF4-FFF2-40B4-BE49-F238E27FC236}">
                <a16:creationId xmlns:a16="http://schemas.microsoft.com/office/drawing/2014/main" id="{7B06D9D0-1E1C-0F9C-98BC-80A4650B3A35}"/>
              </a:ext>
            </a:extLst>
          </p:cNvPr>
          <p:cNvGrpSpPr/>
          <p:nvPr userDrawn="1"/>
        </p:nvGrpSpPr>
        <p:grpSpPr>
          <a:xfrm>
            <a:off x="6891291" y="4799194"/>
            <a:ext cx="291261" cy="354957"/>
            <a:chOff x="8770891" y="3450283"/>
            <a:chExt cx="291261" cy="354957"/>
          </a:xfrm>
        </p:grpSpPr>
        <p:cxnSp>
          <p:nvCxnSpPr>
            <p:cNvPr id="54" name="Straight Connector 53">
              <a:extLst>
                <a:ext uri="{FF2B5EF4-FFF2-40B4-BE49-F238E27FC236}">
                  <a16:creationId xmlns:a16="http://schemas.microsoft.com/office/drawing/2014/main" id="{D1A8599D-F919-4772-D36F-A6040E7BB7A1}"/>
                </a:ext>
              </a:extLst>
            </p:cNvPr>
            <p:cNvCxnSpPr>
              <a:cxnSpLocks/>
            </p:cNvCxnSpPr>
            <p:nvPr/>
          </p:nvCxnSpPr>
          <p:spPr>
            <a:xfrm rot="2700000">
              <a:off x="8916522" y="3659609"/>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02CCCF-EB7E-7560-F503-02F3A0166E16}"/>
                </a:ext>
              </a:extLst>
            </p:cNvPr>
            <p:cNvCxnSpPr>
              <a:cxnSpLocks/>
            </p:cNvCxnSpPr>
            <p:nvPr/>
          </p:nvCxnSpPr>
          <p:spPr>
            <a:xfrm rot="18900000">
              <a:off x="8912263" y="3450283"/>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11672D59-24F1-B892-FE13-7DF4E3DD263B}"/>
              </a:ext>
            </a:extLst>
          </p:cNvPr>
          <p:cNvGrpSpPr/>
          <p:nvPr userDrawn="1"/>
        </p:nvGrpSpPr>
        <p:grpSpPr>
          <a:xfrm rot="10800000">
            <a:off x="541291" y="4951592"/>
            <a:ext cx="291261" cy="354957"/>
            <a:chOff x="8770891" y="3450283"/>
            <a:chExt cx="291261" cy="354957"/>
          </a:xfrm>
        </p:grpSpPr>
        <p:cxnSp>
          <p:nvCxnSpPr>
            <p:cNvPr id="57" name="Straight Connector 56">
              <a:extLst>
                <a:ext uri="{FF2B5EF4-FFF2-40B4-BE49-F238E27FC236}">
                  <a16:creationId xmlns:a16="http://schemas.microsoft.com/office/drawing/2014/main" id="{B3894DE0-1BB3-8CDD-490C-CF3222170542}"/>
                </a:ext>
              </a:extLst>
            </p:cNvPr>
            <p:cNvCxnSpPr>
              <a:cxnSpLocks/>
            </p:cNvCxnSpPr>
            <p:nvPr/>
          </p:nvCxnSpPr>
          <p:spPr>
            <a:xfrm rot="2700000">
              <a:off x="8916522" y="3659609"/>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BE44ED8-C1FC-71E6-8164-E317AFEAE061}"/>
                </a:ext>
              </a:extLst>
            </p:cNvPr>
            <p:cNvCxnSpPr>
              <a:cxnSpLocks/>
            </p:cNvCxnSpPr>
            <p:nvPr/>
          </p:nvCxnSpPr>
          <p:spPr>
            <a:xfrm rot="18900000">
              <a:off x="8912263" y="3450283"/>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217C478-036E-6A8B-863B-E2A3B0FB8362}"/>
              </a:ext>
            </a:extLst>
          </p:cNvPr>
          <p:cNvGrpSpPr/>
          <p:nvPr userDrawn="1"/>
        </p:nvGrpSpPr>
        <p:grpSpPr>
          <a:xfrm rot="2700000">
            <a:off x="6881132" y="1479600"/>
            <a:ext cx="291261" cy="291261"/>
            <a:chOff x="314875" y="7984519"/>
            <a:chExt cx="180850" cy="180850"/>
          </a:xfrm>
        </p:grpSpPr>
        <p:cxnSp>
          <p:nvCxnSpPr>
            <p:cNvPr id="60" name="Straight Connector 59">
              <a:extLst>
                <a:ext uri="{FF2B5EF4-FFF2-40B4-BE49-F238E27FC236}">
                  <a16:creationId xmlns:a16="http://schemas.microsoft.com/office/drawing/2014/main" id="{781C58DA-E015-F02D-8A12-440F6B743F18}"/>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127C512-13BD-9E85-C8B9-1C9282E32679}"/>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E136238E-8F8E-055A-9A53-F4377EB79297}"/>
              </a:ext>
            </a:extLst>
          </p:cNvPr>
          <p:cNvSpPr/>
          <p:nvPr userDrawn="1"/>
        </p:nvSpPr>
        <p:spPr>
          <a:xfrm>
            <a:off x="958742" y="1357746"/>
            <a:ext cx="1095345" cy="2590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STUDY 206</a:t>
            </a:r>
          </a:p>
        </p:txBody>
      </p:sp>
      <p:sp>
        <p:nvSpPr>
          <p:cNvPr id="63" name="Title 1">
            <a:extLst>
              <a:ext uri="{FF2B5EF4-FFF2-40B4-BE49-F238E27FC236}">
                <a16:creationId xmlns:a16="http://schemas.microsoft.com/office/drawing/2014/main" id="{D413A3CD-42D0-2358-201D-FDABCF20308D}"/>
              </a:ext>
            </a:extLst>
          </p:cNvPr>
          <p:cNvSpPr>
            <a:spLocks noGrp="1"/>
          </p:cNvSpPr>
          <p:nvPr>
            <p:ph type="title"/>
          </p:nvPr>
        </p:nvSpPr>
        <p:spPr>
          <a:xfrm>
            <a:off x="828675" y="1883364"/>
            <a:ext cx="6153101" cy="481064"/>
          </a:xfrm>
        </p:spPr>
        <p:txBody>
          <a:bodyPr lIns="137160" anchor="b"/>
          <a:lstStyle>
            <a:lvl1pPr>
              <a:defRPr sz="2200" b="1">
                <a:solidFill>
                  <a:schemeClr val="bg1"/>
                </a:solidFill>
              </a:defRPr>
            </a:lvl1pPr>
          </a:lstStyle>
          <a:p>
            <a:endParaRPr lang="en-US"/>
          </a:p>
        </p:txBody>
      </p:sp>
    </p:spTree>
    <p:extLst>
      <p:ext uri="{BB962C8B-B14F-4D97-AF65-F5344CB8AC3E}">
        <p14:creationId xmlns:p14="http://schemas.microsoft.com/office/powerpoint/2010/main" val="4084251477"/>
      </p:ext>
    </p:extLst>
  </p:cSld>
  <p:clrMapOvr>
    <a:masterClrMapping/>
  </p:clrMapOvr>
  <p:extLst>
    <p:ext uri="{DCECCB84-F9BA-43D5-87BE-67443E8EF086}">
      <p15:sldGuideLst xmlns:p15="http://schemas.microsoft.com/office/powerpoint/2012/main">
        <p15:guide id="1" orient="horz" pos="2192"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tudy 206/208 pop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A17BF5FA-69F1-5D6C-2AF5-BDC91F9B25E4}"/>
              </a:ext>
            </a:extLst>
          </p:cNvPr>
          <p:cNvSpPr/>
          <p:nvPr userDrawn="1"/>
        </p:nvSpPr>
        <p:spPr bwMode="auto">
          <a:xfrm>
            <a:off x="444963" y="1370296"/>
            <a:ext cx="6858000" cy="5444841"/>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44" name="Rectangle 43">
            <a:extLst>
              <a:ext uri="{FF2B5EF4-FFF2-40B4-BE49-F238E27FC236}">
                <a16:creationId xmlns:a16="http://schemas.microsoft.com/office/drawing/2014/main" id="{1529B85B-C79C-0367-7C8F-3D353D7B1436}"/>
              </a:ext>
            </a:extLst>
          </p:cNvPr>
          <p:cNvSpPr/>
          <p:nvPr userDrawn="1"/>
        </p:nvSpPr>
        <p:spPr>
          <a:xfrm>
            <a:off x="443345" y="1357745"/>
            <a:ext cx="6859875" cy="1039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21">
            <a:extLst>
              <a:ext uri="{FF2B5EF4-FFF2-40B4-BE49-F238E27FC236}">
                <a16:creationId xmlns:a16="http://schemas.microsoft.com/office/drawing/2014/main" id="{40A0C6AC-EF4B-2361-327D-3ED617DDA43F}"/>
              </a:ext>
            </a:extLst>
          </p:cNvPr>
          <p:cNvSpPr>
            <a:spLocks noGrp="1"/>
          </p:cNvSpPr>
          <p:nvPr>
            <p:ph sz="quarter" idx="24"/>
          </p:nvPr>
        </p:nvSpPr>
        <p:spPr>
          <a:xfrm>
            <a:off x="863722" y="2715494"/>
            <a:ext cx="5979991" cy="3413843"/>
          </a:xfrm>
        </p:spPr>
        <p:txBody>
          <a:bodyPr/>
          <a:lstStyle>
            <a:lvl1pPr>
              <a:defRPr sz="1400"/>
            </a:lvl1pPr>
            <a:lvl2pPr marL="182563" indent="-169863">
              <a:buClr>
                <a:schemeClr val="accent1"/>
              </a:buClr>
              <a:buFont typeface="Arial" panose="020B0604020202020204" pitchFamily="34" charset="0"/>
              <a:buChar char="•"/>
              <a:tabLst/>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6" name="Group 45">
            <a:extLst>
              <a:ext uri="{FF2B5EF4-FFF2-40B4-BE49-F238E27FC236}">
                <a16:creationId xmlns:a16="http://schemas.microsoft.com/office/drawing/2014/main" id="{9F53DC61-32C7-6224-8A53-22442408168A}"/>
              </a:ext>
            </a:extLst>
          </p:cNvPr>
          <p:cNvGrpSpPr/>
          <p:nvPr userDrawn="1"/>
        </p:nvGrpSpPr>
        <p:grpSpPr>
          <a:xfrm>
            <a:off x="444963" y="2390850"/>
            <a:ext cx="6858000" cy="64008"/>
            <a:chOff x="399012" y="1047404"/>
            <a:chExt cx="9589122" cy="67852"/>
          </a:xfrm>
        </p:grpSpPr>
        <p:sp>
          <p:nvSpPr>
            <p:cNvPr id="47" name="Rectangle 46">
              <a:hlinkClick r:id="" action="ppaction://noaction"/>
              <a:extLst>
                <a:ext uri="{FF2B5EF4-FFF2-40B4-BE49-F238E27FC236}">
                  <a16:creationId xmlns:a16="http://schemas.microsoft.com/office/drawing/2014/main" id="{2DFE7008-4AD7-FB50-FB85-6D2D8A3C8BA5}"/>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8" name="Rectangle 47">
              <a:hlinkClick r:id="rId2" action="ppaction://hlinksldjump"/>
              <a:extLst>
                <a:ext uri="{FF2B5EF4-FFF2-40B4-BE49-F238E27FC236}">
                  <a16:creationId xmlns:a16="http://schemas.microsoft.com/office/drawing/2014/main" id="{0B4EF581-E79D-8CBF-3901-0F420D1EFBB4}"/>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9" name="Rectangle 48">
              <a:hlinkClick r:id="" action="ppaction://noaction"/>
              <a:extLst>
                <a:ext uri="{FF2B5EF4-FFF2-40B4-BE49-F238E27FC236}">
                  <a16:creationId xmlns:a16="http://schemas.microsoft.com/office/drawing/2014/main" id="{9BD7FE5E-B938-60A8-EBDA-F770B54D0C14}"/>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0" name="Rectangle 49">
              <a:hlinkClick r:id="" action="ppaction://noaction"/>
              <a:extLst>
                <a:ext uri="{FF2B5EF4-FFF2-40B4-BE49-F238E27FC236}">
                  <a16:creationId xmlns:a16="http://schemas.microsoft.com/office/drawing/2014/main" id="{6839AFAD-8CD5-50DF-2B94-204CB48F4584}"/>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1" name="Rectangle 50">
              <a:hlinkClick r:id="" action="ppaction://noaction"/>
              <a:extLst>
                <a:ext uri="{FF2B5EF4-FFF2-40B4-BE49-F238E27FC236}">
                  <a16:creationId xmlns:a16="http://schemas.microsoft.com/office/drawing/2014/main" id="{CCC84281-7EA9-C5EA-CEA0-550DDA7E05B2}"/>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52" name="Text Placeholder 9">
            <a:extLst>
              <a:ext uri="{FF2B5EF4-FFF2-40B4-BE49-F238E27FC236}">
                <a16:creationId xmlns:a16="http://schemas.microsoft.com/office/drawing/2014/main" id="{D873BF4F-2B52-F985-2122-B9C26E8ABD38}"/>
              </a:ext>
            </a:extLst>
          </p:cNvPr>
          <p:cNvSpPr>
            <a:spLocks noGrp="1"/>
          </p:cNvSpPr>
          <p:nvPr>
            <p:ph type="body" sz="quarter" idx="25"/>
          </p:nvPr>
        </p:nvSpPr>
        <p:spPr>
          <a:xfrm>
            <a:off x="842962" y="6245492"/>
            <a:ext cx="6057901" cy="365125"/>
          </a:xfrm>
        </p:spPr>
        <p:txBody>
          <a:bodyPr anchor="b"/>
          <a:lstStyle>
            <a:lvl1pPr>
              <a:spcBef>
                <a:spcPts val="300"/>
              </a:spcBef>
              <a:defRPr sz="1000"/>
            </a:lvl1pPr>
          </a:lstStyle>
          <a:p>
            <a:pPr lvl="0"/>
            <a:r>
              <a:rPr lang="en-US"/>
              <a:t>Click to edit Master text styles</a:t>
            </a:r>
          </a:p>
        </p:txBody>
      </p:sp>
      <p:grpSp>
        <p:nvGrpSpPr>
          <p:cNvPr id="53" name="Group 52">
            <a:extLst>
              <a:ext uri="{FF2B5EF4-FFF2-40B4-BE49-F238E27FC236}">
                <a16:creationId xmlns:a16="http://schemas.microsoft.com/office/drawing/2014/main" id="{7B06D9D0-1E1C-0F9C-98BC-80A4650B3A35}"/>
              </a:ext>
            </a:extLst>
          </p:cNvPr>
          <p:cNvGrpSpPr/>
          <p:nvPr userDrawn="1"/>
        </p:nvGrpSpPr>
        <p:grpSpPr>
          <a:xfrm>
            <a:off x="6891291" y="4799194"/>
            <a:ext cx="291261" cy="354957"/>
            <a:chOff x="8770891" y="3450283"/>
            <a:chExt cx="291261" cy="354957"/>
          </a:xfrm>
        </p:grpSpPr>
        <p:cxnSp>
          <p:nvCxnSpPr>
            <p:cNvPr id="54" name="Straight Connector 53">
              <a:extLst>
                <a:ext uri="{FF2B5EF4-FFF2-40B4-BE49-F238E27FC236}">
                  <a16:creationId xmlns:a16="http://schemas.microsoft.com/office/drawing/2014/main" id="{D1A8599D-F919-4772-D36F-A6040E7BB7A1}"/>
                </a:ext>
              </a:extLst>
            </p:cNvPr>
            <p:cNvCxnSpPr>
              <a:cxnSpLocks/>
            </p:cNvCxnSpPr>
            <p:nvPr/>
          </p:nvCxnSpPr>
          <p:spPr>
            <a:xfrm rot="2700000">
              <a:off x="8916522" y="3659609"/>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02CCCF-EB7E-7560-F503-02F3A0166E16}"/>
                </a:ext>
              </a:extLst>
            </p:cNvPr>
            <p:cNvCxnSpPr>
              <a:cxnSpLocks/>
            </p:cNvCxnSpPr>
            <p:nvPr/>
          </p:nvCxnSpPr>
          <p:spPr>
            <a:xfrm rot="18900000">
              <a:off x="8912263" y="3450283"/>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11672D59-24F1-B892-FE13-7DF4E3DD263B}"/>
              </a:ext>
            </a:extLst>
          </p:cNvPr>
          <p:cNvGrpSpPr/>
          <p:nvPr userDrawn="1"/>
        </p:nvGrpSpPr>
        <p:grpSpPr>
          <a:xfrm rot="10800000">
            <a:off x="541291" y="4951592"/>
            <a:ext cx="291261" cy="354957"/>
            <a:chOff x="8770891" y="3450283"/>
            <a:chExt cx="291261" cy="354957"/>
          </a:xfrm>
        </p:grpSpPr>
        <p:cxnSp>
          <p:nvCxnSpPr>
            <p:cNvPr id="57" name="Straight Connector 56">
              <a:extLst>
                <a:ext uri="{FF2B5EF4-FFF2-40B4-BE49-F238E27FC236}">
                  <a16:creationId xmlns:a16="http://schemas.microsoft.com/office/drawing/2014/main" id="{B3894DE0-1BB3-8CDD-490C-CF3222170542}"/>
                </a:ext>
              </a:extLst>
            </p:cNvPr>
            <p:cNvCxnSpPr>
              <a:cxnSpLocks/>
            </p:cNvCxnSpPr>
            <p:nvPr/>
          </p:nvCxnSpPr>
          <p:spPr>
            <a:xfrm rot="2700000">
              <a:off x="8916522" y="3659609"/>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BE44ED8-C1FC-71E6-8164-E317AFEAE061}"/>
                </a:ext>
              </a:extLst>
            </p:cNvPr>
            <p:cNvCxnSpPr>
              <a:cxnSpLocks/>
            </p:cNvCxnSpPr>
            <p:nvPr/>
          </p:nvCxnSpPr>
          <p:spPr>
            <a:xfrm rot="18900000">
              <a:off x="8912263" y="3450283"/>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217C478-036E-6A8B-863B-E2A3B0FB8362}"/>
              </a:ext>
            </a:extLst>
          </p:cNvPr>
          <p:cNvGrpSpPr/>
          <p:nvPr userDrawn="1"/>
        </p:nvGrpSpPr>
        <p:grpSpPr>
          <a:xfrm rot="2700000">
            <a:off x="6881132" y="1479600"/>
            <a:ext cx="291261" cy="291261"/>
            <a:chOff x="314875" y="7984519"/>
            <a:chExt cx="180850" cy="180850"/>
          </a:xfrm>
        </p:grpSpPr>
        <p:cxnSp>
          <p:nvCxnSpPr>
            <p:cNvPr id="60" name="Straight Connector 59">
              <a:extLst>
                <a:ext uri="{FF2B5EF4-FFF2-40B4-BE49-F238E27FC236}">
                  <a16:creationId xmlns:a16="http://schemas.microsoft.com/office/drawing/2014/main" id="{781C58DA-E015-F02D-8A12-440F6B743F18}"/>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127C512-13BD-9E85-C8B9-1C9282E32679}"/>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Title 1">
            <a:extLst>
              <a:ext uri="{FF2B5EF4-FFF2-40B4-BE49-F238E27FC236}">
                <a16:creationId xmlns:a16="http://schemas.microsoft.com/office/drawing/2014/main" id="{D413A3CD-42D0-2358-201D-FDABCF20308D}"/>
              </a:ext>
            </a:extLst>
          </p:cNvPr>
          <p:cNvSpPr>
            <a:spLocks noGrp="1"/>
          </p:cNvSpPr>
          <p:nvPr>
            <p:ph type="title"/>
          </p:nvPr>
        </p:nvSpPr>
        <p:spPr>
          <a:xfrm>
            <a:off x="828675" y="1883364"/>
            <a:ext cx="6153101" cy="481064"/>
          </a:xfrm>
        </p:spPr>
        <p:txBody>
          <a:bodyPr lIns="137160" anchor="b"/>
          <a:lstStyle>
            <a:lvl1pPr>
              <a:defRPr sz="2200" b="1">
                <a:solidFill>
                  <a:schemeClr val="bg1"/>
                </a:solidFill>
              </a:defRPr>
            </a:lvl1pPr>
          </a:lstStyle>
          <a:p>
            <a:endParaRPr lang="en-US"/>
          </a:p>
        </p:txBody>
      </p:sp>
      <p:sp>
        <p:nvSpPr>
          <p:cNvPr id="3" name="Rectangle 2">
            <a:extLst>
              <a:ext uri="{FF2B5EF4-FFF2-40B4-BE49-F238E27FC236}">
                <a16:creationId xmlns:a16="http://schemas.microsoft.com/office/drawing/2014/main" id="{79162D1E-DB2F-9DA1-0D74-49C35AFB4E5C}"/>
              </a:ext>
            </a:extLst>
          </p:cNvPr>
          <p:cNvSpPr/>
          <p:nvPr userDrawn="1"/>
        </p:nvSpPr>
        <p:spPr>
          <a:xfrm>
            <a:off x="958741" y="1357746"/>
            <a:ext cx="1380744" cy="2590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STUDY 206/208</a:t>
            </a:r>
          </a:p>
        </p:txBody>
      </p:sp>
    </p:spTree>
    <p:extLst>
      <p:ext uri="{BB962C8B-B14F-4D97-AF65-F5344CB8AC3E}">
        <p14:creationId xmlns:p14="http://schemas.microsoft.com/office/powerpoint/2010/main" val="3146740773"/>
      </p:ext>
    </p:extLst>
  </p:cSld>
  <p:clrMapOvr>
    <a:masterClrMapping/>
  </p:clrMapOvr>
  <p:extLst>
    <p:ext uri="{DCECCB84-F9BA-43D5-87BE-67443E8EF086}">
      <p15:sldGuideLst xmlns:p15="http://schemas.microsoft.com/office/powerpoint/2012/main">
        <p15:guide id="1" orient="horz" pos="2192"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Full tab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449D1E1-6A4B-B7F7-0F8B-FE5DFEA03308}"/>
              </a:ext>
            </a:extLst>
          </p:cNvPr>
          <p:cNvSpPr/>
          <p:nvPr userDrawn="1"/>
        </p:nvSpPr>
        <p:spPr bwMode="auto">
          <a:xfrm>
            <a:off x="444963" y="1038990"/>
            <a:ext cx="6858000" cy="7389393"/>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18" name="Rectangle 17">
            <a:extLst>
              <a:ext uri="{FF2B5EF4-FFF2-40B4-BE49-F238E27FC236}">
                <a16:creationId xmlns:a16="http://schemas.microsoft.com/office/drawing/2014/main" id="{65333B1D-646A-2140-E1EB-FB1757C5D7B0}"/>
              </a:ext>
            </a:extLst>
          </p:cNvPr>
          <p:cNvSpPr/>
          <p:nvPr userDrawn="1"/>
        </p:nvSpPr>
        <p:spPr>
          <a:xfrm>
            <a:off x="444963" y="8309113"/>
            <a:ext cx="6858000" cy="132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DFCA8A1F-092D-F9C0-F107-9AE250C8FB61}"/>
              </a:ext>
            </a:extLst>
          </p:cNvPr>
          <p:cNvSpPr>
            <a:spLocks noGrp="1"/>
          </p:cNvSpPr>
          <p:nvPr>
            <p:ph type="title"/>
          </p:nvPr>
        </p:nvSpPr>
        <p:spPr>
          <a:xfrm>
            <a:off x="828675" y="1273762"/>
            <a:ext cx="6153101" cy="481064"/>
          </a:xfrm>
        </p:spPr>
        <p:txBody>
          <a:bodyPr lIns="137160" anchor="t"/>
          <a:lstStyle>
            <a:lvl1pPr>
              <a:defRPr sz="2200" b="1">
                <a:solidFill>
                  <a:schemeClr val="accent2"/>
                </a:solidFill>
              </a:defRPr>
            </a:lvl1pPr>
          </a:lstStyle>
          <a:p>
            <a:endParaRPr lang="en-US"/>
          </a:p>
        </p:txBody>
      </p:sp>
      <p:grpSp>
        <p:nvGrpSpPr>
          <p:cNvPr id="19" name="Group 18">
            <a:extLst>
              <a:ext uri="{FF2B5EF4-FFF2-40B4-BE49-F238E27FC236}">
                <a16:creationId xmlns:a16="http://schemas.microsoft.com/office/drawing/2014/main" id="{1404C14F-B162-AD21-F6E1-221A7D0D9A1F}"/>
              </a:ext>
            </a:extLst>
          </p:cNvPr>
          <p:cNvGrpSpPr/>
          <p:nvPr userDrawn="1"/>
        </p:nvGrpSpPr>
        <p:grpSpPr>
          <a:xfrm rot="2700000">
            <a:off x="6881132" y="1201304"/>
            <a:ext cx="291261" cy="291261"/>
            <a:chOff x="314875" y="7984519"/>
            <a:chExt cx="180850" cy="180850"/>
          </a:xfrm>
        </p:grpSpPr>
        <p:cxnSp>
          <p:nvCxnSpPr>
            <p:cNvPr id="20" name="Straight Connector 19">
              <a:extLst>
                <a:ext uri="{FF2B5EF4-FFF2-40B4-BE49-F238E27FC236}">
                  <a16:creationId xmlns:a16="http://schemas.microsoft.com/office/drawing/2014/main" id="{5FC9D37E-3B61-69F5-C0A6-9E1B9B34D875}"/>
                </a:ext>
              </a:extLst>
            </p:cNvPr>
            <p:cNvCxnSpPr>
              <a:cxnSpLocks/>
            </p:cNvCxnSpPr>
            <p:nvPr/>
          </p:nvCxnSpPr>
          <p:spPr>
            <a:xfrm>
              <a:off x="405300" y="7984519"/>
              <a:ext cx="0" cy="18085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EE37EF-8A53-86B0-764B-2F002B33AC20}"/>
                </a:ext>
              </a:extLst>
            </p:cNvPr>
            <p:cNvCxnSpPr>
              <a:cxnSpLocks/>
            </p:cNvCxnSpPr>
            <p:nvPr/>
          </p:nvCxnSpPr>
          <p:spPr>
            <a:xfrm rot="16200000">
              <a:off x="405300" y="7984519"/>
              <a:ext cx="0" cy="18085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 name="Text Placeholder 9">
            <a:extLst>
              <a:ext uri="{FF2B5EF4-FFF2-40B4-BE49-F238E27FC236}">
                <a16:creationId xmlns:a16="http://schemas.microsoft.com/office/drawing/2014/main" id="{8CD09367-3268-9758-B709-FB517B25601D}"/>
              </a:ext>
            </a:extLst>
          </p:cNvPr>
          <p:cNvSpPr>
            <a:spLocks noGrp="1"/>
          </p:cNvSpPr>
          <p:nvPr>
            <p:ph type="body" sz="quarter" idx="23"/>
          </p:nvPr>
        </p:nvSpPr>
        <p:spPr>
          <a:xfrm>
            <a:off x="842962" y="7934592"/>
            <a:ext cx="6057901" cy="365125"/>
          </a:xfrm>
        </p:spPr>
        <p:txBody>
          <a:bodyPr anchor="b"/>
          <a:lstStyle>
            <a:lvl1pPr>
              <a:spcBef>
                <a:spcPts val="300"/>
              </a:spcBef>
              <a:defRPr sz="1000"/>
            </a:lvl1pPr>
          </a:lstStyle>
          <a:p>
            <a:pPr lvl="0"/>
            <a:r>
              <a:rPr lang="en-US"/>
              <a:t>Click to edit Master text styles</a:t>
            </a:r>
          </a:p>
        </p:txBody>
      </p:sp>
    </p:spTree>
    <p:extLst>
      <p:ext uri="{BB962C8B-B14F-4D97-AF65-F5344CB8AC3E}">
        <p14:creationId xmlns:p14="http://schemas.microsoft.com/office/powerpoint/2010/main" val="1029764031"/>
      </p:ext>
    </p:extLst>
  </p:cSld>
  <p:clrMapOvr>
    <a:masterClrMapping/>
  </p:clrMapOvr>
  <p:extLst>
    <p:ext uri="{DCECCB84-F9BA-43D5-87BE-67443E8EF086}">
      <p15:sldGuideLst xmlns:p15="http://schemas.microsoft.com/office/powerpoint/2012/main">
        <p15:guide id="1" orient="horz" pos="4296"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Full tab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449D1E1-6A4B-B7F7-0F8B-FE5DFEA03308}"/>
              </a:ext>
            </a:extLst>
          </p:cNvPr>
          <p:cNvSpPr/>
          <p:nvPr userDrawn="1"/>
        </p:nvSpPr>
        <p:spPr bwMode="auto">
          <a:xfrm>
            <a:off x="444963" y="1038990"/>
            <a:ext cx="6858000" cy="7389393"/>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3" name="Rectangle 2">
            <a:extLst>
              <a:ext uri="{FF2B5EF4-FFF2-40B4-BE49-F238E27FC236}">
                <a16:creationId xmlns:a16="http://schemas.microsoft.com/office/drawing/2014/main" id="{4CDE9137-868A-8F68-5A5C-988732861826}"/>
              </a:ext>
            </a:extLst>
          </p:cNvPr>
          <p:cNvSpPr/>
          <p:nvPr userDrawn="1"/>
        </p:nvSpPr>
        <p:spPr>
          <a:xfrm>
            <a:off x="443346" y="1014845"/>
            <a:ext cx="6859875" cy="1128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1">
            <a:extLst>
              <a:ext uri="{FF2B5EF4-FFF2-40B4-BE49-F238E27FC236}">
                <a16:creationId xmlns:a16="http://schemas.microsoft.com/office/drawing/2014/main" id="{404B4150-247E-6AE1-8467-92C54BF1EAF5}"/>
              </a:ext>
            </a:extLst>
          </p:cNvPr>
          <p:cNvSpPr>
            <a:spLocks noGrp="1"/>
          </p:cNvSpPr>
          <p:nvPr>
            <p:ph sz="quarter" idx="22"/>
          </p:nvPr>
        </p:nvSpPr>
        <p:spPr>
          <a:xfrm>
            <a:off x="835146" y="2343151"/>
            <a:ext cx="6180017" cy="1771649"/>
          </a:xfrm>
          <a:solidFill>
            <a:schemeClr val="accent1">
              <a:lumMod val="20000"/>
              <a:lumOff val="80000"/>
              <a:alpha val="30000"/>
            </a:schemeClr>
          </a:solidFill>
        </p:spPr>
        <p:txBody>
          <a:bodyPr lIns="182880" tIns="137160" rIns="182880" bIns="137160"/>
          <a:lstStyle>
            <a:lvl1pPr>
              <a:lnSpc>
                <a:spcPct val="100000"/>
              </a:lnSpc>
              <a:buClr>
                <a:schemeClr val="accent2"/>
              </a:buClr>
              <a:defRPr sz="1400" i="1">
                <a:solidFill>
                  <a:schemeClr val="accent2"/>
                </a:solidFill>
              </a:defRPr>
            </a:lvl1pPr>
            <a:lvl2pPr marL="182563" indent="-169863">
              <a:lnSpc>
                <a:spcPct val="100000"/>
              </a:lnSpc>
              <a:buClr>
                <a:schemeClr val="accent2"/>
              </a:buClr>
              <a:buFont typeface="Arial" panose="020B0604020202020204" pitchFamily="34" charset="0"/>
              <a:buChar char="•"/>
              <a:tabLst/>
              <a:defRPr sz="1400" i="1">
                <a:solidFill>
                  <a:schemeClr val="accent2"/>
                </a:solidFill>
              </a:defRPr>
            </a:lvl2pPr>
            <a:lvl3pPr>
              <a:lnSpc>
                <a:spcPct val="100000"/>
              </a:lnSpc>
              <a:buClr>
                <a:schemeClr val="accent2"/>
              </a:buClr>
              <a:defRPr sz="1400" i="1">
                <a:solidFill>
                  <a:schemeClr val="accent2"/>
                </a:solidFill>
              </a:defRPr>
            </a:lvl3pPr>
            <a:lvl4pPr>
              <a:lnSpc>
                <a:spcPct val="100000"/>
              </a:lnSpc>
              <a:buClr>
                <a:schemeClr val="accent2"/>
              </a:buClr>
              <a:defRPr sz="1400" i="1">
                <a:solidFill>
                  <a:schemeClr val="accent2"/>
                </a:solidFill>
              </a:defRPr>
            </a:lvl4pPr>
            <a:lvl5pPr>
              <a:lnSpc>
                <a:spcPct val="100000"/>
              </a:lnSpc>
              <a:buClr>
                <a:schemeClr val="accent2"/>
              </a:buClr>
              <a:defRPr sz="1400" i="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E59E04FD-33BB-C5CA-9648-974B6E612C0E}"/>
              </a:ext>
            </a:extLst>
          </p:cNvPr>
          <p:cNvSpPr/>
          <p:nvPr userDrawn="1"/>
        </p:nvSpPr>
        <p:spPr>
          <a:xfrm>
            <a:off x="958741" y="1014845"/>
            <a:ext cx="1380744" cy="2590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STUDY 206/208</a:t>
            </a:r>
          </a:p>
        </p:txBody>
      </p:sp>
      <p:sp>
        <p:nvSpPr>
          <p:cNvPr id="33" name="Title 1">
            <a:extLst>
              <a:ext uri="{FF2B5EF4-FFF2-40B4-BE49-F238E27FC236}">
                <a16:creationId xmlns:a16="http://schemas.microsoft.com/office/drawing/2014/main" id="{DFCA8A1F-092D-F9C0-F107-9AE250C8FB61}"/>
              </a:ext>
            </a:extLst>
          </p:cNvPr>
          <p:cNvSpPr>
            <a:spLocks noGrp="1"/>
          </p:cNvSpPr>
          <p:nvPr>
            <p:ph type="title"/>
          </p:nvPr>
        </p:nvSpPr>
        <p:spPr>
          <a:xfrm>
            <a:off x="828674" y="1463040"/>
            <a:ext cx="6153912" cy="585216"/>
          </a:xfrm>
        </p:spPr>
        <p:txBody>
          <a:bodyPr lIns="137160" anchor="b"/>
          <a:lstStyle>
            <a:lvl1pPr>
              <a:defRPr sz="2200" b="1">
                <a:solidFill>
                  <a:schemeClr val="bg1"/>
                </a:solidFill>
              </a:defRPr>
            </a:lvl1pPr>
          </a:lstStyle>
          <a:p>
            <a:endParaRPr lang="en-US" dirty="0"/>
          </a:p>
        </p:txBody>
      </p:sp>
      <p:grpSp>
        <p:nvGrpSpPr>
          <p:cNvPr id="6" name="Group 5">
            <a:extLst>
              <a:ext uri="{FF2B5EF4-FFF2-40B4-BE49-F238E27FC236}">
                <a16:creationId xmlns:a16="http://schemas.microsoft.com/office/drawing/2014/main" id="{72E3D25E-2778-4E4A-AAC6-16504CE2E737}"/>
              </a:ext>
            </a:extLst>
          </p:cNvPr>
          <p:cNvGrpSpPr/>
          <p:nvPr userDrawn="1"/>
        </p:nvGrpSpPr>
        <p:grpSpPr>
          <a:xfrm>
            <a:off x="6891291" y="4799194"/>
            <a:ext cx="291261" cy="354957"/>
            <a:chOff x="8770891" y="3450283"/>
            <a:chExt cx="291261" cy="354957"/>
          </a:xfrm>
        </p:grpSpPr>
        <p:cxnSp>
          <p:nvCxnSpPr>
            <p:cNvPr id="7" name="Straight Connector 6">
              <a:extLst>
                <a:ext uri="{FF2B5EF4-FFF2-40B4-BE49-F238E27FC236}">
                  <a16:creationId xmlns:a16="http://schemas.microsoft.com/office/drawing/2014/main" id="{0DFBF7A3-B5EE-77A4-D5FC-ED1685F00B5B}"/>
                </a:ext>
              </a:extLst>
            </p:cNvPr>
            <p:cNvCxnSpPr>
              <a:cxnSpLocks/>
            </p:cNvCxnSpPr>
            <p:nvPr/>
          </p:nvCxnSpPr>
          <p:spPr>
            <a:xfrm rot="2700000">
              <a:off x="8916522" y="3659609"/>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2132B0-67BB-4459-E6E0-E3557EAC392A}"/>
                </a:ext>
              </a:extLst>
            </p:cNvPr>
            <p:cNvCxnSpPr>
              <a:cxnSpLocks/>
            </p:cNvCxnSpPr>
            <p:nvPr/>
          </p:nvCxnSpPr>
          <p:spPr>
            <a:xfrm rot="18900000">
              <a:off x="8912263" y="3450283"/>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EC8A28A1-60BB-87E9-3BFB-A1CD4736C054}"/>
              </a:ext>
            </a:extLst>
          </p:cNvPr>
          <p:cNvGrpSpPr/>
          <p:nvPr userDrawn="1"/>
        </p:nvGrpSpPr>
        <p:grpSpPr>
          <a:xfrm rot="10800000">
            <a:off x="541291" y="4951592"/>
            <a:ext cx="291261" cy="354957"/>
            <a:chOff x="8770891" y="3450283"/>
            <a:chExt cx="291261" cy="354957"/>
          </a:xfrm>
        </p:grpSpPr>
        <p:cxnSp>
          <p:nvCxnSpPr>
            <p:cNvPr id="10" name="Straight Connector 9">
              <a:extLst>
                <a:ext uri="{FF2B5EF4-FFF2-40B4-BE49-F238E27FC236}">
                  <a16:creationId xmlns:a16="http://schemas.microsoft.com/office/drawing/2014/main" id="{F4272BCC-D641-8456-EEE0-B47A2D455051}"/>
                </a:ext>
              </a:extLst>
            </p:cNvPr>
            <p:cNvCxnSpPr>
              <a:cxnSpLocks/>
            </p:cNvCxnSpPr>
            <p:nvPr/>
          </p:nvCxnSpPr>
          <p:spPr>
            <a:xfrm rot="2700000">
              <a:off x="8916522" y="3659609"/>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57264C-5705-8FF5-978D-18FDD7D32363}"/>
                </a:ext>
              </a:extLst>
            </p:cNvPr>
            <p:cNvCxnSpPr>
              <a:cxnSpLocks/>
            </p:cNvCxnSpPr>
            <p:nvPr/>
          </p:nvCxnSpPr>
          <p:spPr>
            <a:xfrm rot="18900000">
              <a:off x="8912263" y="3450283"/>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33DB775-E335-B63B-9955-6B1A9596F73B}"/>
              </a:ext>
            </a:extLst>
          </p:cNvPr>
          <p:cNvGrpSpPr/>
          <p:nvPr userDrawn="1"/>
        </p:nvGrpSpPr>
        <p:grpSpPr>
          <a:xfrm>
            <a:off x="444963" y="2133673"/>
            <a:ext cx="6858000" cy="64008"/>
            <a:chOff x="399012" y="1047404"/>
            <a:chExt cx="9589122" cy="67852"/>
          </a:xfrm>
        </p:grpSpPr>
        <p:sp>
          <p:nvSpPr>
            <p:cNvPr id="14" name="Rectangle 13">
              <a:hlinkClick r:id="" action="ppaction://noaction"/>
              <a:extLst>
                <a:ext uri="{FF2B5EF4-FFF2-40B4-BE49-F238E27FC236}">
                  <a16:creationId xmlns:a16="http://schemas.microsoft.com/office/drawing/2014/main" id="{09CA7284-7DBB-96B4-8CDB-123AD5366460}"/>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15" name="Rectangle 14">
              <a:hlinkClick r:id="rId2" action="ppaction://hlinksldjump"/>
              <a:extLst>
                <a:ext uri="{FF2B5EF4-FFF2-40B4-BE49-F238E27FC236}">
                  <a16:creationId xmlns:a16="http://schemas.microsoft.com/office/drawing/2014/main" id="{42DF9D93-20E6-0557-B994-2DA300BFCB9A}"/>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16" name="Rectangle 15">
              <a:hlinkClick r:id="" action="ppaction://noaction"/>
              <a:extLst>
                <a:ext uri="{FF2B5EF4-FFF2-40B4-BE49-F238E27FC236}">
                  <a16:creationId xmlns:a16="http://schemas.microsoft.com/office/drawing/2014/main" id="{FCC11ED3-D44B-7D69-76DF-94AEC0215612}"/>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17" name="Rectangle 16">
              <a:hlinkClick r:id="" action="ppaction://noaction"/>
              <a:extLst>
                <a:ext uri="{FF2B5EF4-FFF2-40B4-BE49-F238E27FC236}">
                  <a16:creationId xmlns:a16="http://schemas.microsoft.com/office/drawing/2014/main" id="{9F81D73E-F09C-E24F-BD7B-BFB69ED229B1}"/>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22" name="Rectangle 21">
              <a:hlinkClick r:id="" action="ppaction://noaction"/>
              <a:extLst>
                <a:ext uri="{FF2B5EF4-FFF2-40B4-BE49-F238E27FC236}">
                  <a16:creationId xmlns:a16="http://schemas.microsoft.com/office/drawing/2014/main" id="{12D75977-0A77-AF8A-F772-8C948909F3CF}"/>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24" name="Text Placeholder 9">
            <a:extLst>
              <a:ext uri="{FF2B5EF4-FFF2-40B4-BE49-F238E27FC236}">
                <a16:creationId xmlns:a16="http://schemas.microsoft.com/office/drawing/2014/main" id="{59003847-86F4-3F45-91BD-CA92EE7A197A}"/>
              </a:ext>
            </a:extLst>
          </p:cNvPr>
          <p:cNvSpPr>
            <a:spLocks noGrp="1"/>
          </p:cNvSpPr>
          <p:nvPr>
            <p:ph type="body" sz="quarter" idx="23"/>
          </p:nvPr>
        </p:nvSpPr>
        <p:spPr>
          <a:xfrm>
            <a:off x="842962" y="7934592"/>
            <a:ext cx="6057901" cy="365125"/>
          </a:xfrm>
        </p:spPr>
        <p:txBody>
          <a:bodyPr anchor="b"/>
          <a:lstStyle>
            <a:lvl1pPr>
              <a:spcBef>
                <a:spcPts val="300"/>
              </a:spcBef>
              <a:defRPr sz="1000"/>
            </a:lvl1pPr>
          </a:lstStyle>
          <a:p>
            <a:pPr lvl="0"/>
            <a:r>
              <a:rPr lang="en-US"/>
              <a:t>Click to edit Master text styles</a:t>
            </a:r>
          </a:p>
        </p:txBody>
      </p:sp>
      <p:grpSp>
        <p:nvGrpSpPr>
          <p:cNvPr id="12" name="Group 11">
            <a:extLst>
              <a:ext uri="{FF2B5EF4-FFF2-40B4-BE49-F238E27FC236}">
                <a16:creationId xmlns:a16="http://schemas.microsoft.com/office/drawing/2014/main" id="{A6298424-3930-F0D5-6A88-F7DD4B9F621D}"/>
              </a:ext>
            </a:extLst>
          </p:cNvPr>
          <p:cNvGrpSpPr/>
          <p:nvPr userDrawn="1"/>
        </p:nvGrpSpPr>
        <p:grpSpPr>
          <a:xfrm rot="2700000">
            <a:off x="6881132" y="1136700"/>
            <a:ext cx="291261" cy="291261"/>
            <a:chOff x="314875" y="7984519"/>
            <a:chExt cx="180850" cy="180850"/>
          </a:xfrm>
        </p:grpSpPr>
        <p:cxnSp>
          <p:nvCxnSpPr>
            <p:cNvPr id="18" name="Straight Connector 17">
              <a:extLst>
                <a:ext uri="{FF2B5EF4-FFF2-40B4-BE49-F238E27FC236}">
                  <a16:creationId xmlns:a16="http://schemas.microsoft.com/office/drawing/2014/main" id="{F869513B-AE95-E778-5F12-CBB09BF47970}"/>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1A4F96-EA38-9303-46A4-062FBD218D70}"/>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2648822"/>
      </p:ext>
    </p:extLst>
  </p:cSld>
  <p:clrMapOvr>
    <a:masterClrMapping/>
  </p:clrMapOvr>
  <p:extLst>
    <p:ext uri="{DCECCB84-F9BA-43D5-87BE-67443E8EF086}">
      <p15:sldGuideLst xmlns:p15="http://schemas.microsoft.com/office/powerpoint/2012/main">
        <p15:guide id="1" orient="horz" pos="4296"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udy-content-4">
    <p:spTree>
      <p:nvGrpSpPr>
        <p:cNvPr id="1" name=""/>
        <p:cNvGrpSpPr/>
        <p:nvPr/>
      </p:nvGrpSpPr>
      <p:grpSpPr>
        <a:xfrm>
          <a:off x="0" y="0"/>
          <a:ext cx="0" cy="0"/>
          <a:chOff x="0" y="0"/>
          <a:chExt cx="0" cy="0"/>
        </a:xfrm>
      </p:grpSpPr>
      <p:sp>
        <p:nvSpPr>
          <p:cNvPr id="19" name="Text Placeholder 74">
            <a:extLst>
              <a:ext uri="{FF2B5EF4-FFF2-40B4-BE49-F238E27FC236}">
                <a16:creationId xmlns:a16="http://schemas.microsoft.com/office/drawing/2014/main" id="{A4875E4F-DC9A-FAA8-98B5-44229FCB79B6}"/>
              </a:ext>
            </a:extLst>
          </p:cNvPr>
          <p:cNvSpPr>
            <a:spLocks noGrp="1"/>
          </p:cNvSpPr>
          <p:nvPr>
            <p:ph type="body" sz="quarter" idx="15"/>
          </p:nvPr>
        </p:nvSpPr>
        <p:spPr>
          <a:xfrm>
            <a:off x="466115" y="8071523"/>
            <a:ext cx="2971800" cy="1197864"/>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182880" rIns="182880" bIns="91440"/>
          <a:lstStyle>
            <a:lvl1pPr>
              <a:lnSpc>
                <a:spcPts val="1300"/>
              </a:lnSpc>
              <a:spcBef>
                <a:spcPts val="1000"/>
              </a:spcBef>
              <a:defRPr sz="1600" b="1">
                <a:solidFill>
                  <a:schemeClr val="accent3"/>
                </a:solidFill>
              </a:defRPr>
            </a:lvl1pPr>
            <a:lvl2pPr marL="4572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1" name="Text Placeholder 74">
            <a:extLst>
              <a:ext uri="{FF2B5EF4-FFF2-40B4-BE49-F238E27FC236}">
                <a16:creationId xmlns:a16="http://schemas.microsoft.com/office/drawing/2014/main" id="{95CA9821-7EA6-7992-91A3-793D4528406F}"/>
              </a:ext>
            </a:extLst>
          </p:cNvPr>
          <p:cNvSpPr>
            <a:spLocks noGrp="1"/>
          </p:cNvSpPr>
          <p:nvPr>
            <p:ph type="body" sz="quarter" idx="14"/>
          </p:nvPr>
        </p:nvSpPr>
        <p:spPr>
          <a:xfrm>
            <a:off x="456590" y="6776261"/>
            <a:ext cx="2971800" cy="1197864"/>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182880" rIns="182880" bIns="91440"/>
          <a:lstStyle>
            <a:lvl1pPr>
              <a:lnSpc>
                <a:spcPts val="1300"/>
              </a:lnSpc>
              <a:spcBef>
                <a:spcPts val="1000"/>
              </a:spcBef>
              <a:defRPr sz="1600" b="1">
                <a:solidFill>
                  <a:schemeClr val="accent3"/>
                </a:solidFill>
              </a:defRPr>
            </a:lvl1pPr>
            <a:lvl2pPr marL="4572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2" name="Text Placeholder 74">
            <a:extLst>
              <a:ext uri="{FF2B5EF4-FFF2-40B4-BE49-F238E27FC236}">
                <a16:creationId xmlns:a16="http://schemas.microsoft.com/office/drawing/2014/main" id="{91D4692B-1F1F-445B-CC71-E1327EB1F773}"/>
              </a:ext>
            </a:extLst>
          </p:cNvPr>
          <p:cNvSpPr>
            <a:spLocks noGrp="1"/>
          </p:cNvSpPr>
          <p:nvPr>
            <p:ph type="body" sz="quarter" idx="13"/>
          </p:nvPr>
        </p:nvSpPr>
        <p:spPr>
          <a:xfrm>
            <a:off x="456590" y="4466492"/>
            <a:ext cx="6858000" cy="2240280"/>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3"/>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3" name="Text Placeholder 74">
            <a:extLst>
              <a:ext uri="{FF2B5EF4-FFF2-40B4-BE49-F238E27FC236}">
                <a16:creationId xmlns:a16="http://schemas.microsoft.com/office/drawing/2014/main" id="{F187FBBC-AF41-7FB9-A614-C1A5A65D88DA}"/>
              </a:ext>
            </a:extLst>
          </p:cNvPr>
          <p:cNvSpPr>
            <a:spLocks noGrp="1"/>
          </p:cNvSpPr>
          <p:nvPr>
            <p:ph type="body" sz="quarter" idx="12"/>
          </p:nvPr>
        </p:nvSpPr>
        <p:spPr>
          <a:xfrm>
            <a:off x="3585783" y="6778321"/>
            <a:ext cx="3730752" cy="2487168"/>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3"/>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4" name="Text Placeholder 74">
            <a:extLst>
              <a:ext uri="{FF2B5EF4-FFF2-40B4-BE49-F238E27FC236}">
                <a16:creationId xmlns:a16="http://schemas.microsoft.com/office/drawing/2014/main" id="{BE576795-8CC8-963E-B0FE-32C76F3F17A0}"/>
              </a:ext>
            </a:extLst>
          </p:cNvPr>
          <p:cNvSpPr>
            <a:spLocks noGrp="1"/>
          </p:cNvSpPr>
          <p:nvPr>
            <p:ph type="body" sz="quarter" idx="11"/>
          </p:nvPr>
        </p:nvSpPr>
        <p:spPr>
          <a:xfrm>
            <a:off x="3584448" y="2127454"/>
            <a:ext cx="3730752" cy="2231136"/>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3"/>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5" name="Text Placeholder 74">
            <a:extLst>
              <a:ext uri="{FF2B5EF4-FFF2-40B4-BE49-F238E27FC236}">
                <a16:creationId xmlns:a16="http://schemas.microsoft.com/office/drawing/2014/main" id="{73415D60-3610-F914-546A-94F995D1CB7B}"/>
              </a:ext>
            </a:extLst>
          </p:cNvPr>
          <p:cNvSpPr>
            <a:spLocks noGrp="1"/>
          </p:cNvSpPr>
          <p:nvPr>
            <p:ph type="body" sz="quarter" idx="10"/>
          </p:nvPr>
        </p:nvSpPr>
        <p:spPr>
          <a:xfrm>
            <a:off x="455161" y="2125413"/>
            <a:ext cx="2971800" cy="2231136"/>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3"/>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6" name="Rectangle 25">
            <a:extLst>
              <a:ext uri="{FF2B5EF4-FFF2-40B4-BE49-F238E27FC236}">
                <a16:creationId xmlns:a16="http://schemas.microsoft.com/office/drawing/2014/main" id="{A48F7BEA-0704-7D96-C798-6F8B286245AF}"/>
              </a:ext>
            </a:extLst>
          </p:cNvPr>
          <p:cNvSpPr/>
          <p:nvPr userDrawn="1"/>
        </p:nvSpPr>
        <p:spPr>
          <a:xfrm>
            <a:off x="0" y="0"/>
            <a:ext cx="7772400" cy="18905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a:extLst>
              <a:ext uri="{FF2B5EF4-FFF2-40B4-BE49-F238E27FC236}">
                <a16:creationId xmlns:a16="http://schemas.microsoft.com/office/drawing/2014/main" id="{15CF4BC3-2587-5FF7-227C-1115D3547E85}"/>
              </a:ext>
            </a:extLst>
          </p:cNvPr>
          <p:cNvSpPr txBox="1">
            <a:spLocks/>
          </p:cNvSpPr>
          <p:nvPr userDrawn="1"/>
        </p:nvSpPr>
        <p:spPr>
          <a:xfrm>
            <a:off x="438408" y="1207600"/>
            <a:ext cx="7031171" cy="481064"/>
          </a:xfrm>
          <a:prstGeom prst="rect">
            <a:avLst/>
          </a:prstGeom>
        </p:spPr>
        <p:txBody>
          <a:bodyPr vert="horz" lIns="0" tIns="45720" rIns="91440" bIns="45720" rtlCol="0" anchor="ctr">
            <a:noAutofit/>
          </a:bodyPr>
          <a:lstStyle>
            <a:lvl1pPr marL="0" algn="l" defTabSz="1341150" rtl="0" eaLnBrk="1" latinLnBrk="0" hangingPunct="1">
              <a:lnSpc>
                <a:spcPct val="90000"/>
              </a:lnSpc>
              <a:spcBef>
                <a:spcPct val="0"/>
              </a:spcBef>
              <a:buNone/>
              <a:defRPr lang="en-AR" sz="3200" kern="1200">
                <a:gradFill flip="none" rotWithShape="1">
                  <a:gsLst>
                    <a:gs pos="100000">
                      <a:schemeClr val="accent5"/>
                    </a:gs>
                    <a:gs pos="0">
                      <a:schemeClr val="accent1"/>
                    </a:gs>
                  </a:gsLst>
                  <a:lin ang="10800000" scaled="1"/>
                  <a:tileRect/>
                </a:gradFill>
                <a:latin typeface="+mj-lt"/>
                <a:ea typeface="+mn-ea"/>
                <a:cs typeface="+mn-cs"/>
              </a:defRPr>
            </a:lvl1pPr>
          </a:lstStyle>
          <a:p>
            <a:r>
              <a:rPr lang="en-US" sz="4700" b="1" dirty="0">
                <a:solidFill>
                  <a:schemeClr val="bg1"/>
                </a:solidFill>
              </a:rPr>
              <a:t>STUDY 209/EXTENSION</a:t>
            </a:r>
          </a:p>
        </p:txBody>
      </p:sp>
      <p:sp>
        <p:nvSpPr>
          <p:cNvPr id="28" name="TextBox 27">
            <a:extLst>
              <a:ext uri="{FF2B5EF4-FFF2-40B4-BE49-F238E27FC236}">
                <a16:creationId xmlns:a16="http://schemas.microsoft.com/office/drawing/2014/main" id="{EA1F4E9D-27DF-3AFF-024D-832B8EC2A6A5}"/>
              </a:ext>
            </a:extLst>
          </p:cNvPr>
          <p:cNvSpPr txBox="1"/>
          <p:nvPr userDrawn="1"/>
        </p:nvSpPr>
        <p:spPr>
          <a:xfrm>
            <a:off x="409467" y="828587"/>
            <a:ext cx="5171298" cy="338554"/>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3">
                    <a:lumMod val="20000"/>
                    <a:lumOff val="80000"/>
                  </a:schemeClr>
                </a:solidFill>
              </a:rPr>
              <a:t>FORAMEN MAGNUM STUDY</a:t>
            </a:r>
          </a:p>
        </p:txBody>
      </p:sp>
      <p:grpSp>
        <p:nvGrpSpPr>
          <p:cNvPr id="30" name="Group 29">
            <a:extLst>
              <a:ext uri="{FF2B5EF4-FFF2-40B4-BE49-F238E27FC236}">
                <a16:creationId xmlns:a16="http://schemas.microsoft.com/office/drawing/2014/main" id="{3242154A-08F0-ABCE-458D-4A6726FD7FD9}"/>
              </a:ext>
            </a:extLst>
          </p:cNvPr>
          <p:cNvGrpSpPr/>
          <p:nvPr userDrawn="1"/>
        </p:nvGrpSpPr>
        <p:grpSpPr>
          <a:xfrm>
            <a:off x="456393" y="6642810"/>
            <a:ext cx="6858000" cy="64008"/>
            <a:chOff x="399012" y="1047404"/>
            <a:chExt cx="9589122" cy="67852"/>
          </a:xfrm>
        </p:grpSpPr>
        <p:sp>
          <p:nvSpPr>
            <p:cNvPr id="31" name="Rectangle 30">
              <a:hlinkClick r:id="" action="ppaction://noaction"/>
              <a:extLst>
                <a:ext uri="{FF2B5EF4-FFF2-40B4-BE49-F238E27FC236}">
                  <a16:creationId xmlns:a16="http://schemas.microsoft.com/office/drawing/2014/main" id="{C924C09E-D9B6-8869-1FD6-48A1186E3695}"/>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2" name="Rectangle 31">
              <a:hlinkClick r:id="rId2" action="ppaction://hlinksldjump"/>
              <a:extLst>
                <a:ext uri="{FF2B5EF4-FFF2-40B4-BE49-F238E27FC236}">
                  <a16:creationId xmlns:a16="http://schemas.microsoft.com/office/drawing/2014/main" id="{FA8FD367-381D-9A8E-8CE9-62CBD8DFF155}"/>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3" name="Rectangle 32">
              <a:hlinkClick r:id="" action="ppaction://noaction"/>
              <a:extLst>
                <a:ext uri="{FF2B5EF4-FFF2-40B4-BE49-F238E27FC236}">
                  <a16:creationId xmlns:a16="http://schemas.microsoft.com/office/drawing/2014/main" id="{714AE0DC-7D0C-290A-3999-96F7D887F0F8}"/>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4" name="Rectangle 33">
              <a:hlinkClick r:id="" action="ppaction://noaction"/>
              <a:extLst>
                <a:ext uri="{FF2B5EF4-FFF2-40B4-BE49-F238E27FC236}">
                  <a16:creationId xmlns:a16="http://schemas.microsoft.com/office/drawing/2014/main" id="{0FE469B1-1516-4E17-37CA-1B1642796D4B}"/>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5" name="Rectangle 34">
              <a:hlinkClick r:id="" action="ppaction://noaction"/>
              <a:extLst>
                <a:ext uri="{FF2B5EF4-FFF2-40B4-BE49-F238E27FC236}">
                  <a16:creationId xmlns:a16="http://schemas.microsoft.com/office/drawing/2014/main" id="{A8F63092-BEEA-31CF-0F7C-CCB0A09A3474}"/>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grpSp>
        <p:nvGrpSpPr>
          <p:cNvPr id="36" name="Group 35">
            <a:extLst>
              <a:ext uri="{FF2B5EF4-FFF2-40B4-BE49-F238E27FC236}">
                <a16:creationId xmlns:a16="http://schemas.microsoft.com/office/drawing/2014/main" id="{7B5BC857-4030-97FF-6173-1D057DC269F4}"/>
              </a:ext>
            </a:extLst>
          </p:cNvPr>
          <p:cNvGrpSpPr/>
          <p:nvPr userDrawn="1"/>
        </p:nvGrpSpPr>
        <p:grpSpPr>
          <a:xfrm>
            <a:off x="1" y="1887665"/>
            <a:ext cx="7772400" cy="66500"/>
            <a:chOff x="1" y="1890840"/>
            <a:chExt cx="7772400" cy="66500"/>
          </a:xfrm>
        </p:grpSpPr>
        <p:sp>
          <p:nvSpPr>
            <p:cNvPr id="37" name="Rectangle 36">
              <a:hlinkClick r:id="" action="ppaction://noaction"/>
              <a:extLst>
                <a:ext uri="{FF2B5EF4-FFF2-40B4-BE49-F238E27FC236}">
                  <a16:creationId xmlns:a16="http://schemas.microsoft.com/office/drawing/2014/main" id="{07ED4CD9-F889-21BC-551B-F9E5B20EE975}"/>
                </a:ext>
              </a:extLst>
            </p:cNvPr>
            <p:cNvSpPr/>
            <p:nvPr userDrawn="1"/>
          </p:nvSpPr>
          <p:spPr bwMode="auto">
            <a:xfrm flipH="1">
              <a:off x="1543448" y="1890840"/>
              <a:ext cx="1663368"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8" name="Rectangle 37">
              <a:hlinkClick r:id="rId2" action="ppaction://hlinksldjump"/>
              <a:extLst>
                <a:ext uri="{FF2B5EF4-FFF2-40B4-BE49-F238E27FC236}">
                  <a16:creationId xmlns:a16="http://schemas.microsoft.com/office/drawing/2014/main" id="{2B27850D-20DD-5811-FBD7-06DB8391C564}"/>
                </a:ext>
              </a:extLst>
            </p:cNvPr>
            <p:cNvSpPr/>
            <p:nvPr userDrawn="1"/>
          </p:nvSpPr>
          <p:spPr bwMode="auto">
            <a:xfrm flipH="1">
              <a:off x="1" y="1890840"/>
              <a:ext cx="1543447"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9" name="Rectangle 38">
              <a:hlinkClick r:id="" action="ppaction://noaction"/>
              <a:extLst>
                <a:ext uri="{FF2B5EF4-FFF2-40B4-BE49-F238E27FC236}">
                  <a16:creationId xmlns:a16="http://schemas.microsoft.com/office/drawing/2014/main" id="{806B1AF3-E073-B255-2D86-F037DFA7D2D9}"/>
                </a:ext>
              </a:extLst>
            </p:cNvPr>
            <p:cNvSpPr/>
            <p:nvPr userDrawn="1"/>
          </p:nvSpPr>
          <p:spPr bwMode="auto">
            <a:xfrm flipH="1">
              <a:off x="4729092" y="1890840"/>
              <a:ext cx="1523435"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0" name="Rectangle 39">
              <a:hlinkClick r:id="" action="ppaction://noaction"/>
              <a:extLst>
                <a:ext uri="{FF2B5EF4-FFF2-40B4-BE49-F238E27FC236}">
                  <a16:creationId xmlns:a16="http://schemas.microsoft.com/office/drawing/2014/main" id="{F1F95EBC-685E-7018-C133-4D211EB633FA}"/>
                </a:ext>
              </a:extLst>
            </p:cNvPr>
            <p:cNvSpPr/>
            <p:nvPr userDrawn="1"/>
          </p:nvSpPr>
          <p:spPr bwMode="auto">
            <a:xfrm flipH="1">
              <a:off x="3205657" y="1890840"/>
              <a:ext cx="1523435"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1" name="Rectangle 40">
              <a:hlinkClick r:id="" action="ppaction://noaction"/>
              <a:extLst>
                <a:ext uri="{FF2B5EF4-FFF2-40B4-BE49-F238E27FC236}">
                  <a16:creationId xmlns:a16="http://schemas.microsoft.com/office/drawing/2014/main" id="{222AB387-4DDB-A1F0-0F93-92227838E6CA}"/>
                </a:ext>
              </a:extLst>
            </p:cNvPr>
            <p:cNvSpPr/>
            <p:nvPr userDrawn="1"/>
          </p:nvSpPr>
          <p:spPr bwMode="auto">
            <a:xfrm flipH="1">
              <a:off x="6248966" y="1890840"/>
              <a:ext cx="1523435"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42" name="Text Placeholder 103">
            <a:extLst>
              <a:ext uri="{FF2B5EF4-FFF2-40B4-BE49-F238E27FC236}">
                <a16:creationId xmlns:a16="http://schemas.microsoft.com/office/drawing/2014/main" id="{9F29E825-638A-164C-D17A-7E98F1923124}"/>
              </a:ext>
            </a:extLst>
          </p:cNvPr>
          <p:cNvSpPr>
            <a:spLocks noGrp="1"/>
          </p:cNvSpPr>
          <p:nvPr>
            <p:ph type="body" sz="quarter" idx="16"/>
          </p:nvPr>
        </p:nvSpPr>
        <p:spPr>
          <a:xfrm>
            <a:off x="424550" y="9408622"/>
            <a:ext cx="4165600" cy="470669"/>
          </a:xfrm>
        </p:spPr>
        <p:txBody>
          <a:bodyPr/>
          <a:lstStyle>
            <a:lvl1pPr>
              <a:defRPr sz="1000">
                <a:solidFill>
                  <a:schemeClr val="accent3"/>
                </a:solidFill>
              </a:defRPr>
            </a:lvl1pPr>
          </a:lstStyle>
          <a:p>
            <a:pPr lvl="0"/>
            <a:r>
              <a:rPr lang="en-US"/>
              <a:t>Click to edit Master text styles</a:t>
            </a:r>
          </a:p>
        </p:txBody>
      </p:sp>
      <p:sp>
        <p:nvSpPr>
          <p:cNvPr id="51" name="Rectangle 50">
            <a:extLst>
              <a:ext uri="{FF2B5EF4-FFF2-40B4-BE49-F238E27FC236}">
                <a16:creationId xmlns:a16="http://schemas.microsoft.com/office/drawing/2014/main" id="{E8EA113E-65A8-D0D9-BDE4-0E40DDBD6C34}"/>
              </a:ext>
            </a:extLst>
          </p:cNvPr>
          <p:cNvSpPr/>
          <p:nvPr userDrawn="1"/>
        </p:nvSpPr>
        <p:spPr>
          <a:xfrm>
            <a:off x="455161" y="0"/>
            <a:ext cx="2364239" cy="40376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OPEN LABEL + EXTENSION</a:t>
            </a:r>
          </a:p>
        </p:txBody>
      </p:sp>
      <p:grpSp>
        <p:nvGrpSpPr>
          <p:cNvPr id="52" name="Group 51">
            <a:extLst>
              <a:ext uri="{FF2B5EF4-FFF2-40B4-BE49-F238E27FC236}">
                <a16:creationId xmlns:a16="http://schemas.microsoft.com/office/drawing/2014/main" id="{75A63E26-A72A-4DE8-2E51-173638708AFE}"/>
              </a:ext>
            </a:extLst>
          </p:cNvPr>
          <p:cNvGrpSpPr/>
          <p:nvPr userDrawn="1"/>
        </p:nvGrpSpPr>
        <p:grpSpPr>
          <a:xfrm>
            <a:off x="4704579" y="152904"/>
            <a:ext cx="1033273" cy="365759"/>
            <a:chOff x="10936998" y="153594"/>
            <a:chExt cx="929809" cy="329134"/>
          </a:xfrm>
        </p:grpSpPr>
        <p:sp>
          <p:nvSpPr>
            <p:cNvPr id="53" name="Rectangle: Rounded Corners 17">
              <a:extLst>
                <a:ext uri="{FF2B5EF4-FFF2-40B4-BE49-F238E27FC236}">
                  <a16:creationId xmlns:a16="http://schemas.microsoft.com/office/drawing/2014/main" id="{80E6E0A3-3E6B-15CB-8400-C756680EB288}"/>
                </a:ext>
              </a:extLst>
            </p:cNvPr>
            <p:cNvSpPr/>
            <p:nvPr userDrawn="1"/>
          </p:nvSpPr>
          <p:spPr bwMode="auto">
            <a:xfrm>
              <a:off x="10936998" y="153594"/>
              <a:ext cx="929808" cy="329134"/>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bg1"/>
                  </a:solidFill>
                  <a:effectLst/>
                  <a:uLnTx/>
                  <a:uFillTx/>
                  <a:ea typeface="MS PGothic"/>
                </a:rPr>
                <a:t>Home</a:t>
              </a:r>
            </a:p>
          </p:txBody>
        </p:sp>
        <p:sp>
          <p:nvSpPr>
            <p:cNvPr id="54" name="Oval 53">
              <a:extLst>
                <a:ext uri="{FF2B5EF4-FFF2-40B4-BE49-F238E27FC236}">
                  <a16:creationId xmlns:a16="http://schemas.microsoft.com/office/drawing/2014/main" id="{D3A1DB82-960E-78F9-E129-8677E7B6D025}"/>
                </a:ext>
              </a:extLst>
            </p:cNvPr>
            <p:cNvSpPr/>
            <p:nvPr userDrawn="1"/>
          </p:nvSpPr>
          <p:spPr bwMode="auto">
            <a:xfrm>
              <a:off x="11542371" y="155943"/>
              <a:ext cx="324436" cy="324436"/>
            </a:xfrm>
            <a:prstGeom prst="ellipse">
              <a:avLst/>
            </a:prstGeom>
            <a:solidFill>
              <a:schemeClr val="accent3"/>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55" name="Graphic 54" descr="Home with solid fill">
              <a:extLst>
                <a:ext uri="{FF2B5EF4-FFF2-40B4-BE49-F238E27FC236}">
                  <a16:creationId xmlns:a16="http://schemas.microsoft.com/office/drawing/2014/main" id="{7AB83A80-FDB3-70F9-93EB-CFC24F0D55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79708" y="173675"/>
              <a:ext cx="257155" cy="257155"/>
            </a:xfrm>
            <a:prstGeom prst="rect">
              <a:avLst/>
            </a:prstGeom>
          </p:spPr>
        </p:pic>
      </p:grpSp>
      <p:grpSp>
        <p:nvGrpSpPr>
          <p:cNvPr id="56" name="Group 55">
            <a:extLst>
              <a:ext uri="{FF2B5EF4-FFF2-40B4-BE49-F238E27FC236}">
                <a16:creationId xmlns:a16="http://schemas.microsoft.com/office/drawing/2014/main" id="{2BE616A5-7381-64E4-515F-E2091A05D9B6}"/>
              </a:ext>
            </a:extLst>
          </p:cNvPr>
          <p:cNvGrpSpPr/>
          <p:nvPr userDrawn="1"/>
        </p:nvGrpSpPr>
        <p:grpSpPr>
          <a:xfrm>
            <a:off x="5873926" y="152904"/>
            <a:ext cx="1431685" cy="365759"/>
            <a:chOff x="4898571" y="153398"/>
            <a:chExt cx="1431685" cy="365759"/>
          </a:xfrm>
        </p:grpSpPr>
        <p:sp>
          <p:nvSpPr>
            <p:cNvPr id="57" name="Rectangle: Rounded Corners 17">
              <a:extLst>
                <a:ext uri="{FF2B5EF4-FFF2-40B4-BE49-F238E27FC236}">
                  <a16:creationId xmlns:a16="http://schemas.microsoft.com/office/drawing/2014/main" id="{BB727BE1-773A-A8C6-956C-EB59FAAA0379}"/>
                </a:ext>
              </a:extLst>
            </p:cNvPr>
            <p:cNvSpPr/>
            <p:nvPr userDrawn="1"/>
          </p:nvSpPr>
          <p:spPr bwMode="auto">
            <a:xfrm>
              <a:off x="4898571" y="153398"/>
              <a:ext cx="1431685" cy="365759"/>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r>
                <a:rPr kumimoji="0" lang="en-US" sz="1200" b="1" i="0" u="none" strike="noStrike" kern="0" cap="none" spc="0" normalizeH="0" baseline="0" noProof="0" dirty="0">
                  <a:ln>
                    <a:noFill/>
                  </a:ln>
                  <a:solidFill>
                    <a:schemeClr val="bg1"/>
                  </a:solidFill>
                  <a:effectLst/>
                  <a:uLnTx/>
                  <a:uFillTx/>
                  <a:ea typeface="MS PGothic"/>
                </a:rPr>
                <a:t>References</a:t>
              </a:r>
            </a:p>
          </p:txBody>
        </p:sp>
        <p:sp>
          <p:nvSpPr>
            <p:cNvPr id="58" name="Oval 57">
              <a:extLst>
                <a:ext uri="{FF2B5EF4-FFF2-40B4-BE49-F238E27FC236}">
                  <a16:creationId xmlns:a16="http://schemas.microsoft.com/office/drawing/2014/main" id="{9675DCC2-F0FD-EF03-CF47-15E31E615944}"/>
                </a:ext>
              </a:extLst>
            </p:cNvPr>
            <p:cNvSpPr/>
            <p:nvPr/>
          </p:nvSpPr>
          <p:spPr bwMode="auto">
            <a:xfrm>
              <a:off x="5969717" y="156008"/>
              <a:ext cx="360537" cy="360538"/>
            </a:xfrm>
            <a:prstGeom prst="ellipse">
              <a:avLst/>
            </a:prstGeom>
            <a:solidFill>
              <a:schemeClr val="accent3"/>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59" name="Graphic 58">
              <a:extLst>
                <a:ext uri="{FF2B5EF4-FFF2-40B4-BE49-F238E27FC236}">
                  <a16:creationId xmlns:a16="http://schemas.microsoft.com/office/drawing/2014/main" id="{806E6034-ADF7-ADB7-4695-E0E54F61ED5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064985" y="214814"/>
              <a:ext cx="171450" cy="228600"/>
            </a:xfrm>
            <a:prstGeom prst="rect">
              <a:avLst/>
            </a:prstGeom>
          </p:spPr>
        </p:pic>
      </p:grpSp>
      <p:grpSp>
        <p:nvGrpSpPr>
          <p:cNvPr id="2" name="Group 1">
            <a:extLst>
              <a:ext uri="{FF2B5EF4-FFF2-40B4-BE49-F238E27FC236}">
                <a16:creationId xmlns:a16="http://schemas.microsoft.com/office/drawing/2014/main" id="{79EAB910-0E1C-FF3E-60FF-73D20485B9D9}"/>
              </a:ext>
            </a:extLst>
          </p:cNvPr>
          <p:cNvGrpSpPr/>
          <p:nvPr userDrawn="1"/>
        </p:nvGrpSpPr>
        <p:grpSpPr>
          <a:xfrm>
            <a:off x="7284766" y="1240993"/>
            <a:ext cx="365760" cy="365760"/>
            <a:chOff x="709100" y="1378424"/>
            <a:chExt cx="297965" cy="297965"/>
          </a:xfrm>
        </p:grpSpPr>
        <p:sp>
          <p:nvSpPr>
            <p:cNvPr id="3" name="Oval 2">
              <a:extLst>
                <a:ext uri="{FF2B5EF4-FFF2-40B4-BE49-F238E27FC236}">
                  <a16:creationId xmlns:a16="http://schemas.microsoft.com/office/drawing/2014/main" id="{F0A3FFE3-6CA7-36DF-5F88-4A55ECED241C}"/>
                </a:ext>
              </a:extLst>
            </p:cNvPr>
            <p:cNvSpPr/>
            <p:nvPr userDrawn="1"/>
          </p:nvSpPr>
          <p:spPr bwMode="auto">
            <a:xfrm>
              <a:off x="709100" y="1378424"/>
              <a:ext cx="297965" cy="297965"/>
            </a:xfrm>
            <a:prstGeom prst="ellipse">
              <a:avLst/>
            </a:prstGeom>
            <a:solidFill>
              <a:schemeClr val="accent3">
                <a:lumMod val="40000"/>
                <a:lumOff val="6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4" name="Group 3">
              <a:extLst>
                <a:ext uri="{FF2B5EF4-FFF2-40B4-BE49-F238E27FC236}">
                  <a16:creationId xmlns:a16="http://schemas.microsoft.com/office/drawing/2014/main" id="{049FFEF6-1D74-A5D3-9C93-BF4ABA179D08}"/>
                </a:ext>
              </a:extLst>
            </p:cNvPr>
            <p:cNvGrpSpPr/>
            <p:nvPr userDrawn="1"/>
          </p:nvGrpSpPr>
          <p:grpSpPr>
            <a:xfrm>
              <a:off x="775878" y="1445202"/>
              <a:ext cx="164409" cy="164409"/>
              <a:chOff x="314875" y="7984519"/>
              <a:chExt cx="180850" cy="180850"/>
            </a:xfrm>
          </p:grpSpPr>
          <p:cxnSp>
            <p:nvCxnSpPr>
              <p:cNvPr id="5" name="Straight Connector 4">
                <a:extLst>
                  <a:ext uri="{FF2B5EF4-FFF2-40B4-BE49-F238E27FC236}">
                    <a16:creationId xmlns:a16="http://schemas.microsoft.com/office/drawing/2014/main" id="{D4B77526-1E4D-D723-5144-625975BAF923}"/>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3ECBCA-0C32-213F-34C9-1DFF2FAD8019}"/>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 name="Refs Hyperlink">
            <a:hlinkClick r:id="rId7" action="ppaction://hlinksldjump"/>
            <a:extLst>
              <a:ext uri="{FF2B5EF4-FFF2-40B4-BE49-F238E27FC236}">
                <a16:creationId xmlns:a16="http://schemas.microsoft.com/office/drawing/2014/main" id="{4AC493EF-C291-E45F-FFBA-DF395298E82E}"/>
              </a:ext>
            </a:extLst>
          </p:cNvPr>
          <p:cNvSpPr/>
          <p:nvPr userDrawn="1"/>
        </p:nvSpPr>
        <p:spPr bwMode="auto">
          <a:xfrm>
            <a:off x="5869164" y="162430"/>
            <a:ext cx="1431685"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8" name="Home Hyperlink">
            <a:hlinkClick r:id="rId8" action="ppaction://hlinksldjump"/>
            <a:extLst>
              <a:ext uri="{FF2B5EF4-FFF2-40B4-BE49-F238E27FC236}">
                <a16:creationId xmlns:a16="http://schemas.microsoft.com/office/drawing/2014/main" id="{4AB78186-4859-5B0B-0BB7-BCA9D4489E09}"/>
              </a:ext>
            </a:extLst>
          </p:cNvPr>
          <p:cNvSpPr/>
          <p:nvPr userDrawn="1"/>
        </p:nvSpPr>
        <p:spPr bwMode="auto">
          <a:xfrm>
            <a:off x="4699816" y="148141"/>
            <a:ext cx="1033272"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9" name="Study popup hyperlink">
            <a:hlinkClick r:id="rId9" action="ppaction://hlinksldjump"/>
            <a:extLst>
              <a:ext uri="{FF2B5EF4-FFF2-40B4-BE49-F238E27FC236}">
                <a16:creationId xmlns:a16="http://schemas.microsoft.com/office/drawing/2014/main" id="{C1745E9D-CD4D-46FC-C4B6-02079DE89603}"/>
              </a:ext>
            </a:extLst>
          </p:cNvPr>
          <p:cNvSpPr/>
          <p:nvPr userDrawn="1"/>
        </p:nvSpPr>
        <p:spPr bwMode="auto">
          <a:xfrm>
            <a:off x="7284155" y="1238045"/>
            <a:ext cx="365760" cy="365760"/>
          </a:xfrm>
          <a:prstGeom prst="ellipse">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spTree>
    <p:extLst>
      <p:ext uri="{BB962C8B-B14F-4D97-AF65-F5344CB8AC3E}">
        <p14:creationId xmlns:p14="http://schemas.microsoft.com/office/powerpoint/2010/main" val="346341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9_HomeScreen_Tit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F608B7-22DB-0970-54B2-8DF3974C2F8F}"/>
              </a:ext>
            </a:extLst>
          </p:cNvPr>
          <p:cNvSpPr/>
          <p:nvPr userDrawn="1"/>
        </p:nvSpPr>
        <p:spPr>
          <a:xfrm>
            <a:off x="3887714" y="7032124"/>
            <a:ext cx="3652397" cy="2175376"/>
          </a:xfrm>
          <a:prstGeom prst="rect">
            <a:avLst/>
          </a:prstGeom>
          <a:solidFill>
            <a:schemeClr val="bg1"/>
          </a:solidFill>
          <a:ln>
            <a:no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201">
            <a:extLst>
              <a:ext uri="{FF2B5EF4-FFF2-40B4-BE49-F238E27FC236}">
                <a16:creationId xmlns:a16="http://schemas.microsoft.com/office/drawing/2014/main" id="{5A56A9D2-223B-EDA5-2531-2BCB595C1154}"/>
              </a:ext>
            </a:extLst>
          </p:cNvPr>
          <p:cNvSpPr/>
          <p:nvPr userDrawn="1"/>
        </p:nvSpPr>
        <p:spPr>
          <a:xfrm>
            <a:off x="5704819" y="5012293"/>
            <a:ext cx="1832937" cy="1073846"/>
          </a:xfrm>
          <a:prstGeom prst="rect">
            <a:avLst/>
          </a:prstGeom>
          <a:solidFill>
            <a:srgbClr val="FBDBD1"/>
          </a:solidFill>
          <a:ln w="25400">
            <a:no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600" b="1" dirty="0">
                <a:solidFill>
                  <a:schemeClr val="accent3"/>
                </a:solidFill>
              </a:rPr>
              <a:t>Extension</a:t>
            </a:r>
          </a:p>
        </p:txBody>
      </p:sp>
      <p:sp>
        <p:nvSpPr>
          <p:cNvPr id="201" name="Rectangle 200">
            <a:extLst>
              <a:ext uri="{FF2B5EF4-FFF2-40B4-BE49-F238E27FC236}">
                <a16:creationId xmlns:a16="http://schemas.microsoft.com/office/drawing/2014/main" id="{D3BD45FB-B53E-42DF-AE56-5C0E9D8C684D}"/>
              </a:ext>
            </a:extLst>
          </p:cNvPr>
          <p:cNvSpPr/>
          <p:nvPr userDrawn="1"/>
        </p:nvSpPr>
        <p:spPr>
          <a:xfrm>
            <a:off x="3887626" y="5012293"/>
            <a:ext cx="1828299" cy="1073846"/>
          </a:xfrm>
          <a:prstGeom prst="rect">
            <a:avLst/>
          </a:prstGeom>
          <a:solidFill>
            <a:srgbClr val="FAC7E1"/>
          </a:solidFill>
          <a:ln w="25400">
            <a:no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600" b="1" dirty="0">
                <a:solidFill>
                  <a:schemeClr val="accent2"/>
                </a:solidFill>
              </a:rPr>
              <a:t>Study 208</a:t>
            </a:r>
          </a:p>
        </p:txBody>
      </p:sp>
      <p:sp>
        <p:nvSpPr>
          <p:cNvPr id="200" name="Rectangle 199">
            <a:extLst>
              <a:ext uri="{FF2B5EF4-FFF2-40B4-BE49-F238E27FC236}">
                <a16:creationId xmlns:a16="http://schemas.microsoft.com/office/drawing/2014/main" id="{75955566-08ED-5F5D-7BC5-AE3ECC26B08C}"/>
              </a:ext>
            </a:extLst>
          </p:cNvPr>
          <p:cNvSpPr/>
          <p:nvPr userDrawn="1"/>
        </p:nvSpPr>
        <p:spPr>
          <a:xfrm>
            <a:off x="2066297" y="5012293"/>
            <a:ext cx="1828800" cy="1073846"/>
          </a:xfrm>
          <a:prstGeom prst="rect">
            <a:avLst/>
          </a:prstGeom>
          <a:solidFill>
            <a:srgbClr val="EACDE4"/>
          </a:solidFill>
          <a:ln w="25400">
            <a:no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600" b="1" dirty="0">
                <a:solidFill>
                  <a:schemeClr val="accent1"/>
                </a:solidFill>
              </a:rPr>
              <a:t>Study 302</a:t>
            </a:r>
          </a:p>
        </p:txBody>
      </p:sp>
      <p:grpSp>
        <p:nvGrpSpPr>
          <p:cNvPr id="20" name="Group 19">
            <a:extLst>
              <a:ext uri="{FF2B5EF4-FFF2-40B4-BE49-F238E27FC236}">
                <a16:creationId xmlns:a16="http://schemas.microsoft.com/office/drawing/2014/main" id="{34CD5947-4455-E62F-3529-C603D74BD3E8}"/>
              </a:ext>
            </a:extLst>
          </p:cNvPr>
          <p:cNvGrpSpPr/>
          <p:nvPr userDrawn="1"/>
        </p:nvGrpSpPr>
        <p:grpSpPr>
          <a:xfrm>
            <a:off x="5873926" y="152904"/>
            <a:ext cx="1431685" cy="365759"/>
            <a:chOff x="4898571" y="153398"/>
            <a:chExt cx="1431685" cy="365759"/>
          </a:xfrm>
        </p:grpSpPr>
        <p:sp>
          <p:nvSpPr>
            <p:cNvPr id="24" name="Rectangle: Rounded Corners 17">
              <a:extLst>
                <a:ext uri="{FF2B5EF4-FFF2-40B4-BE49-F238E27FC236}">
                  <a16:creationId xmlns:a16="http://schemas.microsoft.com/office/drawing/2014/main" id="{C3F6218E-A489-77C3-8FD8-C83700E56BF5}"/>
                </a:ext>
              </a:extLst>
            </p:cNvPr>
            <p:cNvSpPr/>
            <p:nvPr userDrawn="1"/>
          </p:nvSpPr>
          <p:spPr bwMode="auto">
            <a:xfrm>
              <a:off x="4898571" y="153398"/>
              <a:ext cx="1431685" cy="365759"/>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r>
                <a:rPr kumimoji="0" lang="en-US" sz="1200" b="1" i="0" u="none" strike="noStrike" kern="0" cap="none" spc="0" normalizeH="0" baseline="0" noProof="0" dirty="0">
                  <a:ln>
                    <a:noFill/>
                  </a:ln>
                  <a:solidFill>
                    <a:schemeClr val="tx2"/>
                  </a:solidFill>
                  <a:effectLst/>
                  <a:uLnTx/>
                  <a:uFillTx/>
                  <a:ea typeface="MS PGothic"/>
                </a:rPr>
                <a:t>References</a:t>
              </a:r>
            </a:p>
          </p:txBody>
        </p:sp>
        <p:sp>
          <p:nvSpPr>
            <p:cNvPr id="25" name="Oval 24">
              <a:extLst>
                <a:ext uri="{FF2B5EF4-FFF2-40B4-BE49-F238E27FC236}">
                  <a16:creationId xmlns:a16="http://schemas.microsoft.com/office/drawing/2014/main" id="{A9C5E86F-8817-1F8B-7E1B-14FADA42917F}"/>
                </a:ext>
              </a:extLst>
            </p:cNvPr>
            <p:cNvSpPr/>
            <p:nvPr/>
          </p:nvSpPr>
          <p:spPr bwMode="auto">
            <a:xfrm>
              <a:off x="5969717" y="156008"/>
              <a:ext cx="360537" cy="360538"/>
            </a:xfrm>
            <a:prstGeom prst="ellipse">
              <a:avLst/>
            </a:prstGeom>
            <a:solidFill>
              <a:schemeClr val="bg1"/>
            </a:solidFill>
            <a:ln w="12700" cap="flat" cmpd="sng" algn="ctr">
              <a:solidFill>
                <a:srgbClr val="CECED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26" name="Graphic 25">
              <a:extLst>
                <a:ext uri="{FF2B5EF4-FFF2-40B4-BE49-F238E27FC236}">
                  <a16:creationId xmlns:a16="http://schemas.microsoft.com/office/drawing/2014/main" id="{A8793644-0446-664E-C32F-B97468DF140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064985" y="214814"/>
              <a:ext cx="171450" cy="228600"/>
            </a:xfrm>
            <a:prstGeom prst="rect">
              <a:avLst/>
            </a:prstGeom>
          </p:spPr>
        </p:pic>
      </p:grpSp>
      <p:sp>
        <p:nvSpPr>
          <p:cNvPr id="199" name="Rectangle 198">
            <a:extLst>
              <a:ext uri="{FF2B5EF4-FFF2-40B4-BE49-F238E27FC236}">
                <a16:creationId xmlns:a16="http://schemas.microsoft.com/office/drawing/2014/main" id="{81201962-65CA-90EB-06BC-9778E7AEC03F}"/>
              </a:ext>
            </a:extLst>
          </p:cNvPr>
          <p:cNvSpPr/>
          <p:nvPr userDrawn="1"/>
        </p:nvSpPr>
        <p:spPr>
          <a:xfrm>
            <a:off x="234949" y="5012293"/>
            <a:ext cx="1838817" cy="1073846"/>
          </a:xfrm>
          <a:prstGeom prst="rect">
            <a:avLst/>
          </a:prstGeom>
          <a:solidFill>
            <a:srgbClr val="CED8E7"/>
          </a:solidFill>
          <a:ln w="25400">
            <a:no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600" b="1" dirty="0">
                <a:solidFill>
                  <a:schemeClr val="tx2"/>
                </a:solidFill>
              </a:rPr>
              <a:t>Study 205</a:t>
            </a:r>
          </a:p>
        </p:txBody>
      </p:sp>
      <p:sp>
        <p:nvSpPr>
          <p:cNvPr id="203" name="Freeform 202">
            <a:extLst>
              <a:ext uri="{FF2B5EF4-FFF2-40B4-BE49-F238E27FC236}">
                <a16:creationId xmlns:a16="http://schemas.microsoft.com/office/drawing/2014/main" id="{CDFCD4D8-08E2-5ACC-62FE-20D4F4E76DCD}"/>
              </a:ext>
            </a:extLst>
          </p:cNvPr>
          <p:cNvSpPr/>
          <p:nvPr userDrawn="1"/>
        </p:nvSpPr>
        <p:spPr>
          <a:xfrm rot="10800000">
            <a:off x="5694667" y="2718823"/>
            <a:ext cx="1831224" cy="2583544"/>
          </a:xfrm>
          <a:custGeom>
            <a:avLst/>
            <a:gdLst>
              <a:gd name="connsiteX0" fmla="*/ 1737360 w 1737360"/>
              <a:gd name="connsiteY0" fmla="*/ 2583544 h 2583544"/>
              <a:gd name="connsiteX1" fmla="*/ 0 w 1737360"/>
              <a:gd name="connsiteY1" fmla="*/ 2583544 h 2583544"/>
              <a:gd name="connsiteX2" fmla="*/ 0 w 1737360"/>
              <a:gd name="connsiteY2" fmla="*/ 297542 h 2583544"/>
              <a:gd name="connsiteX3" fmla="*/ 486472 w 1737360"/>
              <a:gd name="connsiteY3" fmla="*/ 297542 h 2583544"/>
              <a:gd name="connsiteX4" fmla="*/ 883195 w 1737360"/>
              <a:gd name="connsiteY4" fmla="*/ 0 h 2583544"/>
              <a:gd name="connsiteX5" fmla="*/ 1279918 w 1737360"/>
              <a:gd name="connsiteY5" fmla="*/ 297542 h 2583544"/>
              <a:gd name="connsiteX6" fmla="*/ 1737360 w 1737360"/>
              <a:gd name="connsiteY6" fmla="*/ 297542 h 258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360" h="2583544">
                <a:moveTo>
                  <a:pt x="1737360" y="2583544"/>
                </a:moveTo>
                <a:lnTo>
                  <a:pt x="0" y="2583544"/>
                </a:lnTo>
                <a:lnTo>
                  <a:pt x="0" y="297542"/>
                </a:lnTo>
                <a:lnTo>
                  <a:pt x="486472" y="297542"/>
                </a:lnTo>
                <a:lnTo>
                  <a:pt x="883195" y="0"/>
                </a:lnTo>
                <a:lnTo>
                  <a:pt x="1279918" y="297542"/>
                </a:lnTo>
                <a:lnTo>
                  <a:pt x="1737360" y="297542"/>
                </a:lnTo>
                <a:close/>
              </a:path>
            </a:pathLst>
          </a:custGeom>
          <a:solidFill>
            <a:schemeClr val="bg1"/>
          </a:solidFill>
          <a:ln w="22225">
            <a:no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 name="Freeform 203">
            <a:extLst>
              <a:ext uri="{FF2B5EF4-FFF2-40B4-BE49-F238E27FC236}">
                <a16:creationId xmlns:a16="http://schemas.microsoft.com/office/drawing/2014/main" id="{3AD63AE1-CB2A-D5D1-C0B2-FEB260A78860}"/>
              </a:ext>
            </a:extLst>
          </p:cNvPr>
          <p:cNvSpPr/>
          <p:nvPr userDrawn="1"/>
        </p:nvSpPr>
        <p:spPr>
          <a:xfrm>
            <a:off x="3887627" y="2718823"/>
            <a:ext cx="1806770" cy="2598058"/>
          </a:xfrm>
          <a:custGeom>
            <a:avLst/>
            <a:gdLst>
              <a:gd name="connsiteX0" fmla="*/ 0 w 1737360"/>
              <a:gd name="connsiteY0" fmla="*/ 0 h 2598058"/>
              <a:gd name="connsiteX1" fmla="*/ 1737360 w 1737360"/>
              <a:gd name="connsiteY1" fmla="*/ 0 h 2598058"/>
              <a:gd name="connsiteX2" fmla="*/ 1737360 w 1737360"/>
              <a:gd name="connsiteY2" fmla="*/ 2286002 h 2598058"/>
              <a:gd name="connsiteX3" fmla="*/ 1284756 w 1737360"/>
              <a:gd name="connsiteY3" fmla="*/ 2286002 h 2598058"/>
              <a:gd name="connsiteX4" fmla="*/ 868680 w 1737360"/>
              <a:gd name="connsiteY4" fmla="*/ 2598058 h 2598058"/>
              <a:gd name="connsiteX5" fmla="*/ 452606 w 1737360"/>
              <a:gd name="connsiteY5" fmla="*/ 2286002 h 2598058"/>
              <a:gd name="connsiteX6" fmla="*/ 0 w 1737360"/>
              <a:gd name="connsiteY6" fmla="*/ 2286002 h 25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360" h="2598058">
                <a:moveTo>
                  <a:pt x="0" y="0"/>
                </a:moveTo>
                <a:lnTo>
                  <a:pt x="1737360" y="0"/>
                </a:lnTo>
                <a:lnTo>
                  <a:pt x="1737360" y="2286002"/>
                </a:lnTo>
                <a:lnTo>
                  <a:pt x="1284756" y="2286002"/>
                </a:lnTo>
                <a:lnTo>
                  <a:pt x="868680" y="2598058"/>
                </a:lnTo>
                <a:lnTo>
                  <a:pt x="452606" y="2286002"/>
                </a:lnTo>
                <a:lnTo>
                  <a:pt x="0" y="2286002"/>
                </a:lnTo>
                <a:close/>
              </a:path>
            </a:pathLst>
          </a:custGeom>
          <a:solidFill>
            <a:schemeClr val="bg1"/>
          </a:solidFill>
          <a:ln w="22225">
            <a:no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5" name="Freeform 204">
            <a:extLst>
              <a:ext uri="{FF2B5EF4-FFF2-40B4-BE49-F238E27FC236}">
                <a16:creationId xmlns:a16="http://schemas.microsoft.com/office/drawing/2014/main" id="{BBF5798B-5D23-CD59-BD13-943E2916ADD4}"/>
              </a:ext>
            </a:extLst>
          </p:cNvPr>
          <p:cNvSpPr/>
          <p:nvPr userDrawn="1"/>
        </p:nvSpPr>
        <p:spPr>
          <a:xfrm rot="10800000">
            <a:off x="2066297" y="2718823"/>
            <a:ext cx="1828800" cy="2583545"/>
          </a:xfrm>
          <a:custGeom>
            <a:avLst/>
            <a:gdLst>
              <a:gd name="connsiteX0" fmla="*/ 1737360 w 1737360"/>
              <a:gd name="connsiteY0" fmla="*/ 2583545 h 2583545"/>
              <a:gd name="connsiteX1" fmla="*/ 0 w 1737360"/>
              <a:gd name="connsiteY1" fmla="*/ 2583545 h 2583545"/>
              <a:gd name="connsiteX2" fmla="*/ 0 w 1737360"/>
              <a:gd name="connsiteY2" fmla="*/ 297543 h 2583545"/>
              <a:gd name="connsiteX3" fmla="*/ 471956 w 1737360"/>
              <a:gd name="connsiteY3" fmla="*/ 297543 h 2583545"/>
              <a:gd name="connsiteX4" fmla="*/ 868680 w 1737360"/>
              <a:gd name="connsiteY4" fmla="*/ 0 h 2583545"/>
              <a:gd name="connsiteX5" fmla="*/ 1265404 w 1737360"/>
              <a:gd name="connsiteY5" fmla="*/ 297543 h 2583545"/>
              <a:gd name="connsiteX6" fmla="*/ 1737360 w 1737360"/>
              <a:gd name="connsiteY6" fmla="*/ 297543 h 258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360" h="2583545">
                <a:moveTo>
                  <a:pt x="1737360" y="2583545"/>
                </a:moveTo>
                <a:lnTo>
                  <a:pt x="0" y="2583545"/>
                </a:lnTo>
                <a:lnTo>
                  <a:pt x="0" y="297543"/>
                </a:lnTo>
                <a:lnTo>
                  <a:pt x="471956" y="297543"/>
                </a:lnTo>
                <a:lnTo>
                  <a:pt x="868680" y="0"/>
                </a:lnTo>
                <a:lnTo>
                  <a:pt x="1265404" y="297543"/>
                </a:lnTo>
                <a:lnTo>
                  <a:pt x="1737360" y="297543"/>
                </a:lnTo>
                <a:close/>
              </a:path>
            </a:pathLst>
          </a:custGeom>
          <a:solidFill>
            <a:schemeClr val="bg1"/>
          </a:solidFill>
          <a:ln w="22225">
            <a:no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 name="Freeform 205">
            <a:extLst>
              <a:ext uri="{FF2B5EF4-FFF2-40B4-BE49-F238E27FC236}">
                <a16:creationId xmlns:a16="http://schemas.microsoft.com/office/drawing/2014/main" id="{76A8A3CD-0755-534D-90A5-3A37C5EAACE5}"/>
              </a:ext>
            </a:extLst>
          </p:cNvPr>
          <p:cNvSpPr/>
          <p:nvPr userDrawn="1"/>
        </p:nvSpPr>
        <p:spPr>
          <a:xfrm rot="10800000">
            <a:off x="210691" y="2718823"/>
            <a:ext cx="1863074" cy="2583544"/>
          </a:xfrm>
          <a:custGeom>
            <a:avLst/>
            <a:gdLst>
              <a:gd name="connsiteX0" fmla="*/ 1737360 w 1737360"/>
              <a:gd name="connsiteY0" fmla="*/ 2583544 h 2583544"/>
              <a:gd name="connsiteX1" fmla="*/ 0 w 1737360"/>
              <a:gd name="connsiteY1" fmla="*/ 2583544 h 2583544"/>
              <a:gd name="connsiteX2" fmla="*/ 0 w 1737360"/>
              <a:gd name="connsiteY2" fmla="*/ 297542 h 2583544"/>
              <a:gd name="connsiteX3" fmla="*/ 471958 w 1737360"/>
              <a:gd name="connsiteY3" fmla="*/ 297542 h 2583544"/>
              <a:gd name="connsiteX4" fmla="*/ 868681 w 1737360"/>
              <a:gd name="connsiteY4" fmla="*/ 0 h 2583544"/>
              <a:gd name="connsiteX5" fmla="*/ 1265403 w 1737360"/>
              <a:gd name="connsiteY5" fmla="*/ 297542 h 2583544"/>
              <a:gd name="connsiteX6" fmla="*/ 1737360 w 1737360"/>
              <a:gd name="connsiteY6" fmla="*/ 297542 h 258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360" h="2583544">
                <a:moveTo>
                  <a:pt x="1737360" y="2583544"/>
                </a:moveTo>
                <a:lnTo>
                  <a:pt x="0" y="2583544"/>
                </a:lnTo>
                <a:lnTo>
                  <a:pt x="0" y="297542"/>
                </a:lnTo>
                <a:lnTo>
                  <a:pt x="471958" y="297542"/>
                </a:lnTo>
                <a:lnTo>
                  <a:pt x="868681" y="0"/>
                </a:lnTo>
                <a:lnTo>
                  <a:pt x="1265403" y="297542"/>
                </a:lnTo>
                <a:lnTo>
                  <a:pt x="1737360" y="297542"/>
                </a:lnTo>
                <a:close/>
              </a:path>
            </a:pathLst>
          </a:custGeom>
          <a:solidFill>
            <a:schemeClr val="bg1"/>
          </a:solidFill>
          <a:ln w="22225">
            <a:no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b="1" dirty="0">
              <a:solidFill>
                <a:schemeClr val="tx2"/>
              </a:solidFill>
            </a:endParaRPr>
          </a:p>
        </p:txBody>
      </p:sp>
      <p:pic>
        <p:nvPicPr>
          <p:cNvPr id="207" name="Graphic 206">
            <a:extLst>
              <a:ext uri="{FF2B5EF4-FFF2-40B4-BE49-F238E27FC236}">
                <a16:creationId xmlns:a16="http://schemas.microsoft.com/office/drawing/2014/main" id="{43D1FB4D-4E54-C1F9-D563-D464E76F656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8814" t="6531" r="168" b="85337"/>
          <a:stretch/>
        </p:blipFill>
        <p:spPr>
          <a:xfrm>
            <a:off x="5607573" y="4203448"/>
            <a:ext cx="1870486" cy="800100"/>
          </a:xfrm>
          <a:prstGeom prst="rect">
            <a:avLst/>
          </a:prstGeom>
        </p:spPr>
      </p:pic>
      <p:pic>
        <p:nvPicPr>
          <p:cNvPr id="208" name="Graphic 207">
            <a:extLst>
              <a:ext uri="{FF2B5EF4-FFF2-40B4-BE49-F238E27FC236}">
                <a16:creationId xmlns:a16="http://schemas.microsoft.com/office/drawing/2014/main" id="{FFD6D364-BF78-9A88-DFED-E298E01A008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8814" t="6531" r="168" b="85337"/>
          <a:stretch/>
        </p:blipFill>
        <p:spPr>
          <a:xfrm>
            <a:off x="3787239" y="4203448"/>
            <a:ext cx="1870486" cy="800100"/>
          </a:xfrm>
          <a:prstGeom prst="rect">
            <a:avLst/>
          </a:prstGeom>
        </p:spPr>
      </p:pic>
      <p:pic>
        <p:nvPicPr>
          <p:cNvPr id="209" name="Graphic 208">
            <a:extLst>
              <a:ext uri="{FF2B5EF4-FFF2-40B4-BE49-F238E27FC236}">
                <a16:creationId xmlns:a16="http://schemas.microsoft.com/office/drawing/2014/main" id="{993354C9-FB9D-E706-CB13-648EC5844EC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8814" t="6531" r="168" b="85337"/>
          <a:stretch/>
        </p:blipFill>
        <p:spPr>
          <a:xfrm>
            <a:off x="1966906" y="4203448"/>
            <a:ext cx="1870486" cy="800100"/>
          </a:xfrm>
          <a:prstGeom prst="rect">
            <a:avLst/>
          </a:prstGeom>
        </p:spPr>
      </p:pic>
      <p:pic>
        <p:nvPicPr>
          <p:cNvPr id="210" name="Graphic 209">
            <a:extLst>
              <a:ext uri="{FF2B5EF4-FFF2-40B4-BE49-F238E27FC236}">
                <a16:creationId xmlns:a16="http://schemas.microsoft.com/office/drawing/2014/main" id="{2B03048C-8FE3-E257-948B-68E24C4F31D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8814" t="6531" r="168" b="85337"/>
          <a:stretch/>
        </p:blipFill>
        <p:spPr>
          <a:xfrm>
            <a:off x="146573" y="4203017"/>
            <a:ext cx="1870486" cy="800100"/>
          </a:xfrm>
          <a:prstGeom prst="rect">
            <a:avLst/>
          </a:prstGeom>
        </p:spPr>
      </p:pic>
      <p:sp>
        <p:nvSpPr>
          <p:cNvPr id="214" name="Rectangle 213">
            <a:extLst>
              <a:ext uri="{FF2B5EF4-FFF2-40B4-BE49-F238E27FC236}">
                <a16:creationId xmlns:a16="http://schemas.microsoft.com/office/drawing/2014/main" id="{3B5265EC-FBC4-8190-E5BF-8C762FD1D05B}"/>
              </a:ext>
            </a:extLst>
          </p:cNvPr>
          <p:cNvSpPr/>
          <p:nvPr userDrawn="1"/>
        </p:nvSpPr>
        <p:spPr>
          <a:xfrm>
            <a:off x="214905" y="7032124"/>
            <a:ext cx="3678865" cy="2175376"/>
          </a:xfrm>
          <a:prstGeom prst="rect">
            <a:avLst/>
          </a:prstGeom>
          <a:solidFill>
            <a:schemeClr val="bg1"/>
          </a:solidFill>
          <a:ln>
            <a:no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214">
            <a:extLst>
              <a:ext uri="{FF2B5EF4-FFF2-40B4-BE49-F238E27FC236}">
                <a16:creationId xmlns:a16="http://schemas.microsoft.com/office/drawing/2014/main" id="{8E195946-322F-C384-F7B8-56FB5D2DAA40}"/>
              </a:ext>
            </a:extLst>
          </p:cNvPr>
          <p:cNvSpPr/>
          <p:nvPr userDrawn="1"/>
        </p:nvSpPr>
        <p:spPr>
          <a:xfrm>
            <a:off x="238125" y="2131421"/>
            <a:ext cx="1835642" cy="79465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Dose-finding study</a:t>
            </a:r>
          </a:p>
        </p:txBody>
      </p:sp>
      <p:sp>
        <p:nvSpPr>
          <p:cNvPr id="216" name="Rectangle 215">
            <a:extLst>
              <a:ext uri="{FF2B5EF4-FFF2-40B4-BE49-F238E27FC236}">
                <a16:creationId xmlns:a16="http://schemas.microsoft.com/office/drawing/2014/main" id="{40EC642A-2B70-D44B-0994-566AFFC601D9}"/>
              </a:ext>
            </a:extLst>
          </p:cNvPr>
          <p:cNvSpPr/>
          <p:nvPr userDrawn="1"/>
        </p:nvSpPr>
        <p:spPr>
          <a:xfrm>
            <a:off x="2066297" y="2131421"/>
            <a:ext cx="1828800" cy="7946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r>
              <a:rPr lang="en-US" sz="1200" b="1" dirty="0">
                <a:solidFill>
                  <a:schemeClr val="bg1"/>
                </a:solidFill>
              </a:rPr>
              <a:t>Pivotal trial</a:t>
            </a:r>
          </a:p>
        </p:txBody>
      </p:sp>
      <p:sp>
        <p:nvSpPr>
          <p:cNvPr id="217" name="Rectangle 216">
            <a:extLst>
              <a:ext uri="{FF2B5EF4-FFF2-40B4-BE49-F238E27FC236}">
                <a16:creationId xmlns:a16="http://schemas.microsoft.com/office/drawing/2014/main" id="{1E86149F-C1F7-AD6B-BF32-8A4B49510785}"/>
              </a:ext>
            </a:extLst>
          </p:cNvPr>
          <p:cNvSpPr/>
          <p:nvPr userDrawn="1"/>
        </p:nvSpPr>
        <p:spPr>
          <a:xfrm>
            <a:off x="3887627" y="2131421"/>
            <a:ext cx="1810694" cy="794659"/>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r>
              <a:rPr lang="en-US" sz="1200" b="1" dirty="0">
                <a:solidFill>
                  <a:schemeClr val="bg1"/>
                </a:solidFill>
              </a:rPr>
              <a:t>Infant/toddler study</a:t>
            </a:r>
          </a:p>
        </p:txBody>
      </p:sp>
      <p:sp>
        <p:nvSpPr>
          <p:cNvPr id="218" name="Rectangle 217">
            <a:extLst>
              <a:ext uri="{FF2B5EF4-FFF2-40B4-BE49-F238E27FC236}">
                <a16:creationId xmlns:a16="http://schemas.microsoft.com/office/drawing/2014/main" id="{AEB51B5E-F2AE-F89C-28A9-079A5740392B}"/>
              </a:ext>
            </a:extLst>
          </p:cNvPr>
          <p:cNvSpPr/>
          <p:nvPr userDrawn="1"/>
        </p:nvSpPr>
        <p:spPr>
          <a:xfrm>
            <a:off x="5690473" y="2131421"/>
            <a:ext cx="1850758" cy="794659"/>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r>
              <a:rPr lang="en-US" sz="1200" b="1" dirty="0">
                <a:solidFill>
                  <a:schemeClr val="bg1"/>
                </a:solidFill>
              </a:rPr>
              <a:t>Foramen </a:t>
            </a:r>
            <a:br>
              <a:rPr lang="en-US" sz="1200" b="1" dirty="0">
                <a:solidFill>
                  <a:schemeClr val="bg1"/>
                </a:solidFill>
              </a:rPr>
            </a:br>
            <a:r>
              <a:rPr lang="en-US" sz="1200" b="1" dirty="0">
                <a:solidFill>
                  <a:schemeClr val="bg1"/>
                </a:solidFill>
              </a:rPr>
              <a:t>magnum study</a:t>
            </a:r>
          </a:p>
        </p:txBody>
      </p:sp>
      <p:grpSp>
        <p:nvGrpSpPr>
          <p:cNvPr id="219" name="Group 218">
            <a:extLst>
              <a:ext uri="{FF2B5EF4-FFF2-40B4-BE49-F238E27FC236}">
                <a16:creationId xmlns:a16="http://schemas.microsoft.com/office/drawing/2014/main" id="{7B9B8139-6568-DF1B-3768-9F96EADA367D}"/>
              </a:ext>
            </a:extLst>
          </p:cNvPr>
          <p:cNvGrpSpPr/>
          <p:nvPr userDrawn="1"/>
        </p:nvGrpSpPr>
        <p:grpSpPr>
          <a:xfrm>
            <a:off x="977364" y="3858283"/>
            <a:ext cx="365760" cy="365760"/>
            <a:chOff x="709100" y="1378424"/>
            <a:chExt cx="297965" cy="297965"/>
          </a:xfrm>
        </p:grpSpPr>
        <p:sp>
          <p:nvSpPr>
            <p:cNvPr id="284" name="Oval 283">
              <a:extLst>
                <a:ext uri="{FF2B5EF4-FFF2-40B4-BE49-F238E27FC236}">
                  <a16:creationId xmlns:a16="http://schemas.microsoft.com/office/drawing/2014/main" id="{42BDC364-8484-CEAE-2A90-6FFCF67150B3}"/>
                </a:ext>
              </a:extLst>
            </p:cNvPr>
            <p:cNvSpPr/>
            <p:nvPr userDrawn="1"/>
          </p:nvSpPr>
          <p:spPr bwMode="auto">
            <a:xfrm>
              <a:off x="709100" y="1378424"/>
              <a:ext cx="297965" cy="297965"/>
            </a:xfrm>
            <a:prstGeom prst="ellipse">
              <a:avLst/>
            </a:prstGeom>
            <a:solidFill>
              <a:schemeClr val="tx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285" name="Group 284">
              <a:extLst>
                <a:ext uri="{FF2B5EF4-FFF2-40B4-BE49-F238E27FC236}">
                  <a16:creationId xmlns:a16="http://schemas.microsoft.com/office/drawing/2014/main" id="{F4B39468-E045-3501-FE6F-55B02E25DF6B}"/>
                </a:ext>
              </a:extLst>
            </p:cNvPr>
            <p:cNvGrpSpPr/>
            <p:nvPr userDrawn="1"/>
          </p:nvGrpSpPr>
          <p:grpSpPr>
            <a:xfrm>
              <a:off x="775878" y="1445202"/>
              <a:ext cx="164409" cy="164409"/>
              <a:chOff x="314875" y="7984519"/>
              <a:chExt cx="180850" cy="180850"/>
            </a:xfrm>
          </p:grpSpPr>
          <p:cxnSp>
            <p:nvCxnSpPr>
              <p:cNvPr id="286" name="Straight Connector 285">
                <a:extLst>
                  <a:ext uri="{FF2B5EF4-FFF2-40B4-BE49-F238E27FC236}">
                    <a16:creationId xmlns:a16="http://schemas.microsoft.com/office/drawing/2014/main" id="{5569087A-A048-7AD6-DCCF-7F2D571C6C2A}"/>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51F66C31-40B9-05FC-AF0E-B8ABDD0C858A}"/>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20" name="Group 219">
            <a:extLst>
              <a:ext uri="{FF2B5EF4-FFF2-40B4-BE49-F238E27FC236}">
                <a16:creationId xmlns:a16="http://schemas.microsoft.com/office/drawing/2014/main" id="{25FC165C-C589-6AFB-33B0-C57D6A6C2D2C}"/>
              </a:ext>
            </a:extLst>
          </p:cNvPr>
          <p:cNvGrpSpPr/>
          <p:nvPr userDrawn="1"/>
        </p:nvGrpSpPr>
        <p:grpSpPr>
          <a:xfrm>
            <a:off x="2808405" y="3858283"/>
            <a:ext cx="365760" cy="365760"/>
            <a:chOff x="709100" y="1378424"/>
            <a:chExt cx="297965" cy="297965"/>
          </a:xfrm>
        </p:grpSpPr>
        <p:sp>
          <p:nvSpPr>
            <p:cNvPr id="280" name="Oval 279">
              <a:extLst>
                <a:ext uri="{FF2B5EF4-FFF2-40B4-BE49-F238E27FC236}">
                  <a16:creationId xmlns:a16="http://schemas.microsoft.com/office/drawing/2014/main" id="{0AB89F27-0D5A-2C58-CA95-8880946C333A}"/>
                </a:ext>
              </a:extLst>
            </p:cNvPr>
            <p:cNvSpPr/>
            <p:nvPr userDrawn="1"/>
          </p:nvSpPr>
          <p:spPr bwMode="auto">
            <a:xfrm>
              <a:off x="709100" y="1378424"/>
              <a:ext cx="297965" cy="297965"/>
            </a:xfrm>
            <a:prstGeom prst="ellipse">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281" name="Group 280">
              <a:extLst>
                <a:ext uri="{FF2B5EF4-FFF2-40B4-BE49-F238E27FC236}">
                  <a16:creationId xmlns:a16="http://schemas.microsoft.com/office/drawing/2014/main" id="{A25364AE-F5E1-9266-0E3D-BD3B3F9534E1}"/>
                </a:ext>
              </a:extLst>
            </p:cNvPr>
            <p:cNvGrpSpPr/>
            <p:nvPr userDrawn="1"/>
          </p:nvGrpSpPr>
          <p:grpSpPr>
            <a:xfrm>
              <a:off x="775878" y="1445202"/>
              <a:ext cx="164409" cy="164409"/>
              <a:chOff x="314875" y="7984519"/>
              <a:chExt cx="180850" cy="180850"/>
            </a:xfrm>
          </p:grpSpPr>
          <p:cxnSp>
            <p:nvCxnSpPr>
              <p:cNvPr id="282" name="Straight Connector 281">
                <a:extLst>
                  <a:ext uri="{FF2B5EF4-FFF2-40B4-BE49-F238E27FC236}">
                    <a16:creationId xmlns:a16="http://schemas.microsoft.com/office/drawing/2014/main" id="{C00C6B64-265F-5784-FAFC-E4AD50D59E2A}"/>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11857F8D-DC19-8C19-7D87-8A7DCEFC7AC0}"/>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21" name="Group 220">
            <a:extLst>
              <a:ext uri="{FF2B5EF4-FFF2-40B4-BE49-F238E27FC236}">
                <a16:creationId xmlns:a16="http://schemas.microsoft.com/office/drawing/2014/main" id="{F0984EF8-29F7-D802-2805-C8E03A96A194}"/>
              </a:ext>
            </a:extLst>
          </p:cNvPr>
          <p:cNvGrpSpPr/>
          <p:nvPr userDrawn="1"/>
        </p:nvGrpSpPr>
        <p:grpSpPr>
          <a:xfrm>
            <a:off x="4641688" y="3858283"/>
            <a:ext cx="365760" cy="365760"/>
            <a:chOff x="709100" y="1378424"/>
            <a:chExt cx="297965" cy="297965"/>
          </a:xfrm>
        </p:grpSpPr>
        <p:sp>
          <p:nvSpPr>
            <p:cNvPr id="276" name="Oval 275">
              <a:extLst>
                <a:ext uri="{FF2B5EF4-FFF2-40B4-BE49-F238E27FC236}">
                  <a16:creationId xmlns:a16="http://schemas.microsoft.com/office/drawing/2014/main" id="{005C2CBB-9A27-EE64-2CC2-FB8DBEB77424}"/>
                </a:ext>
              </a:extLst>
            </p:cNvPr>
            <p:cNvSpPr/>
            <p:nvPr userDrawn="1"/>
          </p:nvSpPr>
          <p:spPr bwMode="auto">
            <a:xfrm>
              <a:off x="709100" y="1378424"/>
              <a:ext cx="297965" cy="297965"/>
            </a:xfrm>
            <a:prstGeom prst="ellipse">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277" name="Group 276">
              <a:extLst>
                <a:ext uri="{FF2B5EF4-FFF2-40B4-BE49-F238E27FC236}">
                  <a16:creationId xmlns:a16="http://schemas.microsoft.com/office/drawing/2014/main" id="{1477DFEF-A8C0-DB52-4D80-2AFA4B9E735A}"/>
                </a:ext>
              </a:extLst>
            </p:cNvPr>
            <p:cNvGrpSpPr/>
            <p:nvPr userDrawn="1"/>
          </p:nvGrpSpPr>
          <p:grpSpPr>
            <a:xfrm>
              <a:off x="775878" y="1445202"/>
              <a:ext cx="164409" cy="164409"/>
              <a:chOff x="314875" y="7984519"/>
              <a:chExt cx="180850" cy="180850"/>
            </a:xfrm>
          </p:grpSpPr>
          <p:cxnSp>
            <p:nvCxnSpPr>
              <p:cNvPr id="278" name="Straight Connector 277">
                <a:extLst>
                  <a:ext uri="{FF2B5EF4-FFF2-40B4-BE49-F238E27FC236}">
                    <a16:creationId xmlns:a16="http://schemas.microsoft.com/office/drawing/2014/main" id="{607E1A3F-2585-C8F8-0AFA-857BECAAC0D1}"/>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1E0BE803-5997-CFFA-6E1C-412C717A0E26}"/>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22" name="Group 221">
            <a:extLst>
              <a:ext uri="{FF2B5EF4-FFF2-40B4-BE49-F238E27FC236}">
                <a16:creationId xmlns:a16="http://schemas.microsoft.com/office/drawing/2014/main" id="{73CC79C0-F577-EC44-CB00-89986C82CECF}"/>
              </a:ext>
            </a:extLst>
          </p:cNvPr>
          <p:cNvGrpSpPr/>
          <p:nvPr userDrawn="1"/>
        </p:nvGrpSpPr>
        <p:grpSpPr>
          <a:xfrm>
            <a:off x="6455547" y="3858283"/>
            <a:ext cx="365760" cy="365760"/>
            <a:chOff x="709100" y="1378424"/>
            <a:chExt cx="297965" cy="297965"/>
          </a:xfrm>
        </p:grpSpPr>
        <p:sp>
          <p:nvSpPr>
            <p:cNvPr id="272" name="Oval 271">
              <a:extLst>
                <a:ext uri="{FF2B5EF4-FFF2-40B4-BE49-F238E27FC236}">
                  <a16:creationId xmlns:a16="http://schemas.microsoft.com/office/drawing/2014/main" id="{5543B892-565F-DDAD-2037-C00B77187399}"/>
                </a:ext>
              </a:extLst>
            </p:cNvPr>
            <p:cNvSpPr/>
            <p:nvPr userDrawn="1"/>
          </p:nvSpPr>
          <p:spPr bwMode="auto">
            <a:xfrm>
              <a:off x="709100" y="1378424"/>
              <a:ext cx="297965" cy="297965"/>
            </a:xfrm>
            <a:prstGeom prst="ellipse">
              <a:avLst/>
            </a:prstGeom>
            <a:solidFill>
              <a:schemeClr val="accent3"/>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273" name="Group 272">
              <a:extLst>
                <a:ext uri="{FF2B5EF4-FFF2-40B4-BE49-F238E27FC236}">
                  <a16:creationId xmlns:a16="http://schemas.microsoft.com/office/drawing/2014/main" id="{2E4C801E-D912-FCD4-EB4E-4BCA531C9963}"/>
                </a:ext>
              </a:extLst>
            </p:cNvPr>
            <p:cNvGrpSpPr/>
            <p:nvPr userDrawn="1"/>
          </p:nvGrpSpPr>
          <p:grpSpPr>
            <a:xfrm>
              <a:off x="775878" y="1445202"/>
              <a:ext cx="164409" cy="164409"/>
              <a:chOff x="314875" y="7984519"/>
              <a:chExt cx="180850" cy="180850"/>
            </a:xfrm>
          </p:grpSpPr>
          <p:cxnSp>
            <p:nvCxnSpPr>
              <p:cNvPr id="274" name="Straight Connector 273">
                <a:extLst>
                  <a:ext uri="{FF2B5EF4-FFF2-40B4-BE49-F238E27FC236}">
                    <a16:creationId xmlns:a16="http://schemas.microsoft.com/office/drawing/2014/main" id="{1A7FE293-BCDD-7425-84DD-B5A5895B8365}"/>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B0E4C377-0094-194A-A289-CFD180FC31FE}"/>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23" name="Rectangle 222">
            <a:extLst>
              <a:ext uri="{FF2B5EF4-FFF2-40B4-BE49-F238E27FC236}">
                <a16:creationId xmlns:a16="http://schemas.microsoft.com/office/drawing/2014/main" id="{6719776B-E44F-EF77-44C1-EB37DE41A036}"/>
              </a:ext>
            </a:extLst>
          </p:cNvPr>
          <p:cNvSpPr/>
          <p:nvPr userDrawn="1"/>
        </p:nvSpPr>
        <p:spPr>
          <a:xfrm>
            <a:off x="291564" y="3084134"/>
            <a:ext cx="1737360" cy="899887"/>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Study 202 (phase 2)</a:t>
            </a:r>
          </a:p>
        </p:txBody>
      </p:sp>
      <p:sp>
        <p:nvSpPr>
          <p:cNvPr id="224" name="Rectangle 223">
            <a:extLst>
              <a:ext uri="{FF2B5EF4-FFF2-40B4-BE49-F238E27FC236}">
                <a16:creationId xmlns:a16="http://schemas.microsoft.com/office/drawing/2014/main" id="{6C9392F8-3F5F-62DD-5FDD-5275557EF2AC}"/>
              </a:ext>
            </a:extLst>
          </p:cNvPr>
          <p:cNvSpPr/>
          <p:nvPr userDrawn="1"/>
        </p:nvSpPr>
        <p:spPr>
          <a:xfrm>
            <a:off x="2122605" y="3061722"/>
            <a:ext cx="1737360" cy="899887"/>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Study 301 (phase 3)</a:t>
            </a:r>
          </a:p>
        </p:txBody>
      </p:sp>
      <p:sp>
        <p:nvSpPr>
          <p:cNvPr id="225" name="Rectangle 224">
            <a:extLst>
              <a:ext uri="{FF2B5EF4-FFF2-40B4-BE49-F238E27FC236}">
                <a16:creationId xmlns:a16="http://schemas.microsoft.com/office/drawing/2014/main" id="{0AA7FF9D-6731-668A-5BD3-9DC366296C35}"/>
              </a:ext>
            </a:extLst>
          </p:cNvPr>
          <p:cNvSpPr/>
          <p:nvPr userDrawn="1"/>
        </p:nvSpPr>
        <p:spPr>
          <a:xfrm>
            <a:off x="3955888" y="3075169"/>
            <a:ext cx="1737360" cy="899887"/>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rPr>
              <a:t>Study 206 (phase 2)</a:t>
            </a:r>
          </a:p>
        </p:txBody>
      </p:sp>
      <p:sp>
        <p:nvSpPr>
          <p:cNvPr id="226" name="Rectangle 225">
            <a:extLst>
              <a:ext uri="{FF2B5EF4-FFF2-40B4-BE49-F238E27FC236}">
                <a16:creationId xmlns:a16="http://schemas.microsoft.com/office/drawing/2014/main" id="{0FFD6352-865C-6B47-5DCF-4DED4C7F3C56}"/>
              </a:ext>
            </a:extLst>
          </p:cNvPr>
          <p:cNvSpPr/>
          <p:nvPr userDrawn="1"/>
        </p:nvSpPr>
        <p:spPr>
          <a:xfrm>
            <a:off x="5769747" y="3075169"/>
            <a:ext cx="1737360" cy="899887"/>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3"/>
                </a:solidFill>
              </a:rPr>
              <a:t>Study 209</a:t>
            </a:r>
          </a:p>
        </p:txBody>
      </p:sp>
      <p:sp>
        <p:nvSpPr>
          <p:cNvPr id="227" name="Freeform 226">
            <a:extLst>
              <a:ext uri="{FF2B5EF4-FFF2-40B4-BE49-F238E27FC236}">
                <a16:creationId xmlns:a16="http://schemas.microsoft.com/office/drawing/2014/main" id="{DC664F32-562F-5023-8D58-D4B3200B4C67}"/>
              </a:ext>
            </a:extLst>
          </p:cNvPr>
          <p:cNvSpPr/>
          <p:nvPr userDrawn="1"/>
        </p:nvSpPr>
        <p:spPr>
          <a:xfrm rot="10800000">
            <a:off x="238125" y="6431280"/>
            <a:ext cx="7306400" cy="845456"/>
          </a:xfrm>
          <a:custGeom>
            <a:avLst/>
            <a:gdLst>
              <a:gd name="connsiteX0" fmla="*/ 7300685 w 7300685"/>
              <a:gd name="connsiteY0" fmla="*/ 845456 h 845456"/>
              <a:gd name="connsiteX1" fmla="*/ 0 w 7300685"/>
              <a:gd name="connsiteY1" fmla="*/ 845456 h 845456"/>
              <a:gd name="connsiteX2" fmla="*/ 0 w 7300685"/>
              <a:gd name="connsiteY2" fmla="*/ 240937 h 845456"/>
              <a:gd name="connsiteX3" fmla="*/ 3322560 w 7300685"/>
              <a:gd name="connsiteY3" fmla="*/ 240937 h 845456"/>
              <a:gd name="connsiteX4" fmla="*/ 3643810 w 7300685"/>
              <a:gd name="connsiteY4" fmla="*/ 0 h 845456"/>
              <a:gd name="connsiteX5" fmla="*/ 3965059 w 7300685"/>
              <a:gd name="connsiteY5" fmla="*/ 240937 h 845456"/>
              <a:gd name="connsiteX6" fmla="*/ 7300685 w 7300685"/>
              <a:gd name="connsiteY6" fmla="*/ 240937 h 84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0685" h="845456">
                <a:moveTo>
                  <a:pt x="7300685" y="845456"/>
                </a:moveTo>
                <a:lnTo>
                  <a:pt x="0" y="845456"/>
                </a:lnTo>
                <a:lnTo>
                  <a:pt x="0" y="240937"/>
                </a:lnTo>
                <a:lnTo>
                  <a:pt x="3322560" y="240937"/>
                </a:lnTo>
                <a:lnTo>
                  <a:pt x="3643810" y="0"/>
                </a:lnTo>
                <a:lnTo>
                  <a:pt x="3965059" y="240937"/>
                </a:lnTo>
                <a:lnTo>
                  <a:pt x="7300685" y="240937"/>
                </a:lnTo>
                <a:close/>
              </a:path>
            </a:pathLst>
          </a:custGeom>
          <a:solidFill>
            <a:schemeClr val="accent6"/>
          </a:solidFill>
          <a:ln>
            <a:noFill/>
          </a:ln>
          <a:effectLst>
            <a:outerShdw blurRad="25400" dist="50800" dir="54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8" name="Rectangle 227">
            <a:extLst>
              <a:ext uri="{FF2B5EF4-FFF2-40B4-BE49-F238E27FC236}">
                <a16:creationId xmlns:a16="http://schemas.microsoft.com/office/drawing/2014/main" id="{EA6C323F-FDC9-3627-BE5B-AE3B430ACBB0}"/>
              </a:ext>
            </a:extLst>
          </p:cNvPr>
          <p:cNvSpPr/>
          <p:nvPr userDrawn="1"/>
        </p:nvSpPr>
        <p:spPr>
          <a:xfrm>
            <a:off x="259080" y="6446520"/>
            <a:ext cx="7269480" cy="57912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Real-World Experience With Vosoritide</a:t>
            </a:r>
          </a:p>
        </p:txBody>
      </p:sp>
      <p:sp>
        <p:nvSpPr>
          <p:cNvPr id="229" name="Rectangle 228">
            <a:extLst>
              <a:ext uri="{FF2B5EF4-FFF2-40B4-BE49-F238E27FC236}">
                <a16:creationId xmlns:a16="http://schemas.microsoft.com/office/drawing/2014/main" id="{FEE55AE1-6024-5712-C555-A4F75061A9CE}"/>
              </a:ext>
            </a:extLst>
          </p:cNvPr>
          <p:cNvSpPr/>
          <p:nvPr userDrawn="1"/>
        </p:nvSpPr>
        <p:spPr>
          <a:xfrm>
            <a:off x="299811" y="7232644"/>
            <a:ext cx="3533614" cy="899887"/>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6"/>
                </a:solidFill>
              </a:rPr>
              <a:t>France ATU</a:t>
            </a:r>
          </a:p>
        </p:txBody>
      </p:sp>
      <p:pic>
        <p:nvPicPr>
          <p:cNvPr id="239" name="Graphic 238">
            <a:extLst>
              <a:ext uri="{FF2B5EF4-FFF2-40B4-BE49-F238E27FC236}">
                <a16:creationId xmlns:a16="http://schemas.microsoft.com/office/drawing/2014/main" id="{B6E8B35E-FF12-6E76-552B-7789AF3A8BF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0008" t="6531" r="168" b="85119"/>
          <a:stretch/>
        </p:blipFill>
        <p:spPr>
          <a:xfrm>
            <a:off x="1232728" y="8385922"/>
            <a:ext cx="1667780" cy="821577"/>
          </a:xfrm>
          <a:prstGeom prst="rect">
            <a:avLst/>
          </a:prstGeom>
        </p:spPr>
      </p:pic>
      <p:grpSp>
        <p:nvGrpSpPr>
          <p:cNvPr id="240" name="Group 239">
            <a:extLst>
              <a:ext uri="{FF2B5EF4-FFF2-40B4-BE49-F238E27FC236}">
                <a16:creationId xmlns:a16="http://schemas.microsoft.com/office/drawing/2014/main" id="{FD22AA61-764B-15AB-DD71-6C6A09E9C7BE}"/>
              </a:ext>
            </a:extLst>
          </p:cNvPr>
          <p:cNvGrpSpPr/>
          <p:nvPr userDrawn="1"/>
        </p:nvGrpSpPr>
        <p:grpSpPr>
          <a:xfrm>
            <a:off x="1883738" y="8066071"/>
            <a:ext cx="365760" cy="365760"/>
            <a:chOff x="709100" y="1378424"/>
            <a:chExt cx="297965" cy="297965"/>
          </a:xfrm>
        </p:grpSpPr>
        <p:sp>
          <p:nvSpPr>
            <p:cNvPr id="264" name="Oval 263">
              <a:extLst>
                <a:ext uri="{FF2B5EF4-FFF2-40B4-BE49-F238E27FC236}">
                  <a16:creationId xmlns:a16="http://schemas.microsoft.com/office/drawing/2014/main" id="{B5941B61-ED8D-B536-641B-4D4443B33346}"/>
                </a:ext>
              </a:extLst>
            </p:cNvPr>
            <p:cNvSpPr/>
            <p:nvPr userDrawn="1"/>
          </p:nvSpPr>
          <p:spPr bwMode="auto">
            <a:xfrm>
              <a:off x="709100" y="1378424"/>
              <a:ext cx="297965" cy="297965"/>
            </a:xfrm>
            <a:prstGeom prst="ellipse">
              <a:avLst/>
            </a:prstGeom>
            <a:solidFill>
              <a:schemeClr val="accent6"/>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265" name="Group 264">
              <a:extLst>
                <a:ext uri="{FF2B5EF4-FFF2-40B4-BE49-F238E27FC236}">
                  <a16:creationId xmlns:a16="http://schemas.microsoft.com/office/drawing/2014/main" id="{4FEE18C5-0099-B808-78EC-4B86ADCEF9BD}"/>
                </a:ext>
              </a:extLst>
            </p:cNvPr>
            <p:cNvGrpSpPr/>
            <p:nvPr userDrawn="1"/>
          </p:nvGrpSpPr>
          <p:grpSpPr>
            <a:xfrm>
              <a:off x="775878" y="1445202"/>
              <a:ext cx="164409" cy="164409"/>
              <a:chOff x="314875" y="7984519"/>
              <a:chExt cx="180850" cy="180850"/>
            </a:xfrm>
          </p:grpSpPr>
          <p:cxnSp>
            <p:nvCxnSpPr>
              <p:cNvPr id="266" name="Straight Connector 265">
                <a:extLst>
                  <a:ext uri="{FF2B5EF4-FFF2-40B4-BE49-F238E27FC236}">
                    <a16:creationId xmlns:a16="http://schemas.microsoft.com/office/drawing/2014/main" id="{20457F9F-7E1A-BC6F-48AB-8C45A3488E52}"/>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0A524EE1-F6D1-9E8B-7059-B6773C2113F1}"/>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44" name="Rectangle 243">
            <a:extLst>
              <a:ext uri="{FF2B5EF4-FFF2-40B4-BE49-F238E27FC236}">
                <a16:creationId xmlns:a16="http://schemas.microsoft.com/office/drawing/2014/main" id="{2C2E2F6A-6E97-A93A-9896-B32C6F510525}"/>
              </a:ext>
            </a:extLst>
          </p:cNvPr>
          <p:cNvSpPr/>
          <p:nvPr userDrawn="1"/>
        </p:nvSpPr>
        <p:spPr bwMode="auto">
          <a:xfrm>
            <a:off x="232289" y="1246908"/>
            <a:ext cx="7307823" cy="8201893"/>
          </a:xfrm>
          <a:prstGeom prst="rect">
            <a:avLst/>
          </a:prstGeom>
          <a:noFill/>
          <a:ln w="12700" cap="flat" cmpd="sng" algn="ctr">
            <a:gradFill>
              <a:gsLst>
                <a:gs pos="100000">
                  <a:schemeClr val="bg1"/>
                </a:gs>
                <a:gs pos="68000">
                  <a:schemeClr val="tx2">
                    <a:lumMod val="20000"/>
                    <a:lumOff val="80000"/>
                  </a:schemeClr>
                </a:gs>
              </a:gsLst>
              <a:lin ang="5400000" scaled="1"/>
            </a:gradFill>
            <a:prstDash val="solid"/>
            <a:round/>
            <a:headEnd type="none" w="med" len="med"/>
            <a:tailEnd type="none" w="med" len="med"/>
          </a:ln>
          <a:effectLst/>
        </p:spPr>
        <p:txBody>
          <a:bodyPr vert="horz" wrap="none" lIns="134112" tIns="67056" rIns="134112" bIns="67056" numCol="1" rtlCol="0" anchor="ctr" anchorCtr="0" compatLnSpc="1">
            <a:prstTxWarp prst="textNoShape">
              <a:avLst/>
            </a:prstTxWarp>
          </a:bodyPr>
          <a:lstStyle/>
          <a:p>
            <a:pPr marL="0" marR="0" lvl="0" indent="0" algn="ctr" defTabSz="1341150" eaLnBrk="0" fontAlgn="base" latinLnBrk="0" hangingPunct="0">
              <a:lnSpc>
                <a:spcPct val="100000"/>
              </a:lnSpc>
              <a:spcBef>
                <a:spcPct val="0"/>
              </a:spcBef>
              <a:spcAft>
                <a:spcPct val="0"/>
              </a:spcAft>
              <a:buClrTx/>
              <a:buSzTx/>
              <a:buFontTx/>
              <a:buNone/>
              <a:tabLst/>
              <a:defRPr/>
            </a:pPr>
            <a:endParaRPr kumimoji="0" lang="en-US" sz="1173"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245" name="Rectangle 244">
            <a:extLst>
              <a:ext uri="{FF2B5EF4-FFF2-40B4-BE49-F238E27FC236}">
                <a16:creationId xmlns:a16="http://schemas.microsoft.com/office/drawing/2014/main" id="{82AA069D-FAFF-4D6C-4A34-F471147DB41C}"/>
              </a:ext>
            </a:extLst>
          </p:cNvPr>
          <p:cNvSpPr/>
          <p:nvPr userDrawn="1"/>
        </p:nvSpPr>
        <p:spPr bwMode="auto">
          <a:xfrm>
            <a:off x="229900" y="707136"/>
            <a:ext cx="7312601" cy="621792"/>
          </a:xfrm>
          <a:prstGeom prst="rect">
            <a:avLst/>
          </a:prstGeom>
          <a:solidFill>
            <a:srgbClr val="FFFFFF"/>
          </a:solidFill>
          <a:ln w="12700" cap="flat" cmpd="sng" algn="ctr">
            <a:solidFill>
              <a:schemeClr val="tx2">
                <a:lumMod val="20000"/>
                <a:lumOff val="80000"/>
                <a:alpha val="50000"/>
              </a:schemeClr>
            </a:solidFill>
            <a:prstDash val="solid"/>
            <a:round/>
            <a:headEnd type="none" w="med" len="med"/>
            <a:tailEnd type="none" w="med" len="med"/>
          </a:ln>
          <a:effectLst/>
        </p:spPr>
        <p:txBody>
          <a:bodyPr vert="horz" wrap="square" lIns="134112" tIns="67056" rIns="134112" bIns="67056" numCol="1" rtlCol="0" anchor="ctr" anchorCtr="0" compatLnSpc="1">
            <a:prstTxWarp prst="textNoShape">
              <a:avLst/>
            </a:prstTxWarp>
          </a:bodyPr>
          <a:lstStyle/>
          <a:p>
            <a:pPr marL="0" marR="0" lvl="0" indent="0" algn="ctr" defTabSz="1341150" eaLnBrk="0" fontAlgn="base" latinLnBrk="0" hangingPunct="0">
              <a:lnSpc>
                <a:spcPts val="1467"/>
              </a:lnSpc>
              <a:spcBef>
                <a:spcPct val="0"/>
              </a:spcBef>
              <a:spcAft>
                <a:spcPct val="0"/>
              </a:spcAft>
              <a:buClrTx/>
              <a:buSzTx/>
              <a:buFontTx/>
              <a:buNone/>
              <a:tabLst/>
              <a:defRPr/>
            </a:pPr>
            <a:endParaRPr kumimoji="0" lang="en-US" sz="1320" b="1" i="0" u="none" strike="noStrike" kern="0" cap="none" spc="0" normalizeH="0" baseline="0" noProof="0" dirty="0">
              <a:ln>
                <a:noFill/>
              </a:ln>
              <a:solidFill>
                <a:srgbClr val="393996"/>
              </a:solidFill>
              <a:effectLst/>
              <a:uLnTx/>
              <a:uFillTx/>
              <a:ea typeface="MS PGothic"/>
            </a:endParaRPr>
          </a:p>
        </p:txBody>
      </p:sp>
      <p:grpSp>
        <p:nvGrpSpPr>
          <p:cNvPr id="246" name="Group 245">
            <a:extLst>
              <a:ext uri="{FF2B5EF4-FFF2-40B4-BE49-F238E27FC236}">
                <a16:creationId xmlns:a16="http://schemas.microsoft.com/office/drawing/2014/main" id="{365D58E3-D060-799E-2D02-26C0DD89CE80}"/>
              </a:ext>
            </a:extLst>
          </p:cNvPr>
          <p:cNvGrpSpPr/>
          <p:nvPr userDrawn="1"/>
        </p:nvGrpSpPr>
        <p:grpSpPr>
          <a:xfrm>
            <a:off x="232838" y="1231393"/>
            <a:ext cx="7306724" cy="99516"/>
            <a:chOff x="399012" y="1047404"/>
            <a:chExt cx="9589122" cy="67852"/>
          </a:xfrm>
        </p:grpSpPr>
        <p:sp>
          <p:nvSpPr>
            <p:cNvPr id="247" name="Rectangle 246">
              <a:hlinkClick r:id="" action="ppaction://noaction"/>
              <a:extLst>
                <a:ext uri="{FF2B5EF4-FFF2-40B4-BE49-F238E27FC236}">
                  <a16:creationId xmlns:a16="http://schemas.microsoft.com/office/drawing/2014/main" id="{B7BDEE8C-8697-D288-41F5-C001F8BA29D8}"/>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sp>
          <p:nvSpPr>
            <p:cNvPr id="248" name="Rectangle 247">
              <a:hlinkClick r:id="rId6" action="ppaction://hlinksldjump"/>
              <a:extLst>
                <a:ext uri="{FF2B5EF4-FFF2-40B4-BE49-F238E27FC236}">
                  <a16:creationId xmlns:a16="http://schemas.microsoft.com/office/drawing/2014/main" id="{CE49F1FC-DB84-56F6-480D-6715F8944710}"/>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sp>
          <p:nvSpPr>
            <p:cNvPr id="249" name="Rectangle 248">
              <a:hlinkClick r:id="" action="ppaction://noaction"/>
              <a:extLst>
                <a:ext uri="{FF2B5EF4-FFF2-40B4-BE49-F238E27FC236}">
                  <a16:creationId xmlns:a16="http://schemas.microsoft.com/office/drawing/2014/main" id="{DA02BD14-0E77-A830-D3CB-BD21969CCF33}"/>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sp>
          <p:nvSpPr>
            <p:cNvPr id="250" name="Rectangle 249">
              <a:hlinkClick r:id="" action="ppaction://noaction"/>
              <a:extLst>
                <a:ext uri="{FF2B5EF4-FFF2-40B4-BE49-F238E27FC236}">
                  <a16:creationId xmlns:a16="http://schemas.microsoft.com/office/drawing/2014/main" id="{590ADD06-A725-34B4-6C54-27FCDE92DC91}"/>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sp>
          <p:nvSpPr>
            <p:cNvPr id="251" name="Rectangle 250">
              <a:hlinkClick r:id="" action="ppaction://noaction"/>
              <a:extLst>
                <a:ext uri="{FF2B5EF4-FFF2-40B4-BE49-F238E27FC236}">
                  <a16:creationId xmlns:a16="http://schemas.microsoft.com/office/drawing/2014/main" id="{25A4810A-888C-E3A7-62B5-60B932A21526}"/>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grpSp>
      <p:sp>
        <p:nvSpPr>
          <p:cNvPr id="11" name="Freeform 10">
            <a:extLst>
              <a:ext uri="{FF2B5EF4-FFF2-40B4-BE49-F238E27FC236}">
                <a16:creationId xmlns:a16="http://schemas.microsoft.com/office/drawing/2014/main" id="{CC06E117-37DE-E4F3-146B-8877E5238E8A}"/>
              </a:ext>
            </a:extLst>
          </p:cNvPr>
          <p:cNvSpPr/>
          <p:nvPr userDrawn="1"/>
        </p:nvSpPr>
        <p:spPr>
          <a:xfrm rot="10800000">
            <a:off x="238124" y="1543544"/>
            <a:ext cx="7306531" cy="821705"/>
          </a:xfrm>
          <a:custGeom>
            <a:avLst/>
            <a:gdLst>
              <a:gd name="connsiteX0" fmla="*/ 7306531 w 7306531"/>
              <a:gd name="connsiteY0" fmla="*/ 821705 h 821705"/>
              <a:gd name="connsiteX1" fmla="*/ 0 w 7306531"/>
              <a:gd name="connsiteY1" fmla="*/ 821705 h 821705"/>
              <a:gd name="connsiteX2" fmla="*/ 0 w 7306531"/>
              <a:gd name="connsiteY2" fmla="*/ 217186 h 821705"/>
              <a:gd name="connsiteX3" fmla="*/ 2468218 w 7306531"/>
              <a:gd name="connsiteY3" fmla="*/ 217186 h 821705"/>
              <a:gd name="connsiteX4" fmla="*/ 2751681 w 7306531"/>
              <a:gd name="connsiteY4" fmla="*/ 0 h 821705"/>
              <a:gd name="connsiteX5" fmla="*/ 3035144 w 7306531"/>
              <a:gd name="connsiteY5" fmla="*/ 217186 h 821705"/>
              <a:gd name="connsiteX6" fmla="*/ 3325221 w 7306531"/>
              <a:gd name="connsiteY6" fmla="*/ 217186 h 821705"/>
              <a:gd name="connsiteX7" fmla="*/ 3330326 w 7306531"/>
              <a:gd name="connsiteY7" fmla="*/ 213360 h 821705"/>
              <a:gd name="connsiteX8" fmla="*/ 3963129 w 7306531"/>
              <a:gd name="connsiteY8" fmla="*/ 213360 h 821705"/>
              <a:gd name="connsiteX9" fmla="*/ 3968234 w 7306531"/>
              <a:gd name="connsiteY9" fmla="*/ 217186 h 821705"/>
              <a:gd name="connsiteX10" fmla="*/ 4280494 w 7306531"/>
              <a:gd name="connsiteY10" fmla="*/ 217186 h 821705"/>
              <a:gd name="connsiteX11" fmla="*/ 4563958 w 7306531"/>
              <a:gd name="connsiteY11" fmla="*/ 0 h 821705"/>
              <a:gd name="connsiteX12" fmla="*/ 4847421 w 7306531"/>
              <a:gd name="connsiteY12" fmla="*/ 217186 h 821705"/>
              <a:gd name="connsiteX13" fmla="*/ 6105245 w 7306531"/>
              <a:gd name="connsiteY13" fmla="*/ 217186 h 821705"/>
              <a:gd name="connsiteX14" fmla="*/ 6388709 w 7306531"/>
              <a:gd name="connsiteY14" fmla="*/ 0 h 821705"/>
              <a:gd name="connsiteX15" fmla="*/ 6672172 w 7306531"/>
              <a:gd name="connsiteY15" fmla="*/ 217186 h 821705"/>
              <a:gd name="connsiteX16" fmla="*/ 7306531 w 7306531"/>
              <a:gd name="connsiteY16" fmla="*/ 217186 h 8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06531" h="821705">
                <a:moveTo>
                  <a:pt x="7306531" y="821705"/>
                </a:moveTo>
                <a:lnTo>
                  <a:pt x="0" y="821705"/>
                </a:lnTo>
                <a:lnTo>
                  <a:pt x="0" y="217186"/>
                </a:lnTo>
                <a:lnTo>
                  <a:pt x="2468218" y="217186"/>
                </a:lnTo>
                <a:lnTo>
                  <a:pt x="2751681" y="0"/>
                </a:lnTo>
                <a:lnTo>
                  <a:pt x="3035144" y="217186"/>
                </a:lnTo>
                <a:lnTo>
                  <a:pt x="3325221" y="217186"/>
                </a:lnTo>
                <a:lnTo>
                  <a:pt x="3330326" y="213360"/>
                </a:lnTo>
                <a:lnTo>
                  <a:pt x="3963129" y="213360"/>
                </a:lnTo>
                <a:lnTo>
                  <a:pt x="3968234" y="217186"/>
                </a:lnTo>
                <a:lnTo>
                  <a:pt x="4280494" y="217186"/>
                </a:lnTo>
                <a:lnTo>
                  <a:pt x="4563958" y="0"/>
                </a:lnTo>
                <a:lnTo>
                  <a:pt x="4847421" y="217186"/>
                </a:lnTo>
                <a:lnTo>
                  <a:pt x="6105245" y="217186"/>
                </a:lnTo>
                <a:lnTo>
                  <a:pt x="6388709" y="0"/>
                </a:lnTo>
                <a:lnTo>
                  <a:pt x="6672172" y="217186"/>
                </a:lnTo>
                <a:lnTo>
                  <a:pt x="7306531" y="217186"/>
                </a:lnTo>
                <a:close/>
              </a:path>
            </a:pathLst>
          </a:custGeom>
          <a:solidFill>
            <a:schemeClr val="tx1"/>
          </a:solidFill>
          <a:ln>
            <a:noFill/>
          </a:ln>
          <a:effectLst>
            <a:outerShdw blurRad="254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3" name="Rectangle 232">
            <a:extLst>
              <a:ext uri="{FF2B5EF4-FFF2-40B4-BE49-F238E27FC236}">
                <a16:creationId xmlns:a16="http://schemas.microsoft.com/office/drawing/2014/main" id="{EF78B23F-D22F-3C11-8124-01355552DD53}"/>
              </a:ext>
            </a:extLst>
          </p:cNvPr>
          <p:cNvSpPr/>
          <p:nvPr userDrawn="1"/>
        </p:nvSpPr>
        <p:spPr>
          <a:xfrm>
            <a:off x="441960" y="1423179"/>
            <a:ext cx="7330440" cy="83346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Study 901 Baseline Observational Growth Study</a:t>
            </a:r>
          </a:p>
        </p:txBody>
      </p:sp>
      <p:grpSp>
        <p:nvGrpSpPr>
          <p:cNvPr id="234" name="Group 233">
            <a:extLst>
              <a:ext uri="{FF2B5EF4-FFF2-40B4-BE49-F238E27FC236}">
                <a16:creationId xmlns:a16="http://schemas.microsoft.com/office/drawing/2014/main" id="{60F372D7-87AF-E623-1FD0-84A79CF46775}"/>
              </a:ext>
            </a:extLst>
          </p:cNvPr>
          <p:cNvGrpSpPr/>
          <p:nvPr userDrawn="1"/>
        </p:nvGrpSpPr>
        <p:grpSpPr>
          <a:xfrm>
            <a:off x="982475" y="1666432"/>
            <a:ext cx="365760" cy="365760"/>
            <a:chOff x="709100" y="1378424"/>
            <a:chExt cx="297965" cy="297965"/>
          </a:xfrm>
        </p:grpSpPr>
        <p:sp>
          <p:nvSpPr>
            <p:cNvPr id="268" name="Oval 267">
              <a:extLst>
                <a:ext uri="{FF2B5EF4-FFF2-40B4-BE49-F238E27FC236}">
                  <a16:creationId xmlns:a16="http://schemas.microsoft.com/office/drawing/2014/main" id="{91BB80E7-B352-24D9-2198-5E1722772646}"/>
                </a:ext>
              </a:extLst>
            </p:cNvPr>
            <p:cNvSpPr/>
            <p:nvPr userDrawn="1"/>
          </p:nvSpPr>
          <p:spPr bwMode="auto">
            <a:xfrm>
              <a:off x="709100" y="1378424"/>
              <a:ext cx="297965" cy="297965"/>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269" name="Group 268">
              <a:extLst>
                <a:ext uri="{FF2B5EF4-FFF2-40B4-BE49-F238E27FC236}">
                  <a16:creationId xmlns:a16="http://schemas.microsoft.com/office/drawing/2014/main" id="{C8E2365B-EB22-C7E9-F3AD-B93EB3681F98}"/>
                </a:ext>
              </a:extLst>
            </p:cNvPr>
            <p:cNvGrpSpPr/>
            <p:nvPr userDrawn="1"/>
          </p:nvGrpSpPr>
          <p:grpSpPr>
            <a:xfrm>
              <a:off x="775878" y="1445202"/>
              <a:ext cx="164409" cy="164409"/>
              <a:chOff x="314875" y="7984519"/>
              <a:chExt cx="180850" cy="180850"/>
            </a:xfrm>
          </p:grpSpPr>
          <p:cxnSp>
            <p:nvCxnSpPr>
              <p:cNvPr id="270" name="Straight Connector 269">
                <a:extLst>
                  <a:ext uri="{FF2B5EF4-FFF2-40B4-BE49-F238E27FC236}">
                    <a16:creationId xmlns:a16="http://schemas.microsoft.com/office/drawing/2014/main" id="{AB82251F-730E-CEDC-0788-FF90D7B3AB59}"/>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0D47741B-92F6-8236-DD7E-766C49E502CC}"/>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Rectangle 1">
            <a:extLst>
              <a:ext uri="{FF2B5EF4-FFF2-40B4-BE49-F238E27FC236}">
                <a16:creationId xmlns:a16="http://schemas.microsoft.com/office/drawing/2014/main" id="{C24E2AF7-489F-1349-C885-53D1FD283507}"/>
              </a:ext>
            </a:extLst>
          </p:cNvPr>
          <p:cNvSpPr/>
          <p:nvPr userDrawn="1"/>
        </p:nvSpPr>
        <p:spPr>
          <a:xfrm>
            <a:off x="3905881" y="7232644"/>
            <a:ext cx="3670211" cy="899887"/>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6"/>
                </a:solidFill>
              </a:rPr>
              <a:t>CrescNet</a:t>
            </a:r>
            <a:r>
              <a:rPr lang="en-US" sz="1600" b="1" baseline="30000" dirty="0">
                <a:solidFill>
                  <a:schemeClr val="accent6"/>
                </a:solidFill>
              </a:rPr>
              <a:t>®</a:t>
            </a:r>
            <a:r>
              <a:rPr lang="en-US" sz="1600" b="1" dirty="0">
                <a:solidFill>
                  <a:schemeClr val="accent6"/>
                </a:solidFill>
              </a:rPr>
              <a:t> Registry Data</a:t>
            </a:r>
          </a:p>
        </p:txBody>
      </p:sp>
      <p:pic>
        <p:nvPicPr>
          <p:cNvPr id="3" name="Graphic 2">
            <a:extLst>
              <a:ext uri="{FF2B5EF4-FFF2-40B4-BE49-F238E27FC236}">
                <a16:creationId xmlns:a16="http://schemas.microsoft.com/office/drawing/2014/main" id="{30110688-4CC3-22C7-CCB3-29DD6957088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0008" t="6531" r="168" b="85119"/>
          <a:stretch/>
        </p:blipFill>
        <p:spPr>
          <a:xfrm>
            <a:off x="4907096" y="8385922"/>
            <a:ext cx="1667780" cy="821577"/>
          </a:xfrm>
          <a:prstGeom prst="rect">
            <a:avLst/>
          </a:prstGeom>
        </p:spPr>
      </p:pic>
      <p:grpSp>
        <p:nvGrpSpPr>
          <p:cNvPr id="4" name="Group 3">
            <a:extLst>
              <a:ext uri="{FF2B5EF4-FFF2-40B4-BE49-F238E27FC236}">
                <a16:creationId xmlns:a16="http://schemas.microsoft.com/office/drawing/2014/main" id="{BB0796F7-8BB5-F4C0-4F58-78FE9B2F5327}"/>
              </a:ext>
            </a:extLst>
          </p:cNvPr>
          <p:cNvGrpSpPr/>
          <p:nvPr userDrawn="1"/>
        </p:nvGrpSpPr>
        <p:grpSpPr>
          <a:xfrm>
            <a:off x="5558106" y="8066071"/>
            <a:ext cx="365760" cy="365760"/>
            <a:chOff x="709100" y="1378424"/>
            <a:chExt cx="297965" cy="297965"/>
          </a:xfrm>
        </p:grpSpPr>
        <p:sp>
          <p:nvSpPr>
            <p:cNvPr id="5" name="Oval 4">
              <a:extLst>
                <a:ext uri="{FF2B5EF4-FFF2-40B4-BE49-F238E27FC236}">
                  <a16:creationId xmlns:a16="http://schemas.microsoft.com/office/drawing/2014/main" id="{6EDC073F-532B-B7E4-1932-55BDEEC83997}"/>
                </a:ext>
              </a:extLst>
            </p:cNvPr>
            <p:cNvSpPr/>
            <p:nvPr userDrawn="1"/>
          </p:nvSpPr>
          <p:spPr bwMode="auto">
            <a:xfrm>
              <a:off x="709100" y="1378424"/>
              <a:ext cx="297965" cy="297965"/>
            </a:xfrm>
            <a:prstGeom prst="ellipse">
              <a:avLst/>
            </a:prstGeom>
            <a:solidFill>
              <a:schemeClr val="accent6"/>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6" name="Group 5">
              <a:extLst>
                <a:ext uri="{FF2B5EF4-FFF2-40B4-BE49-F238E27FC236}">
                  <a16:creationId xmlns:a16="http://schemas.microsoft.com/office/drawing/2014/main" id="{D9068D07-C0F4-CD77-91EF-D4FF873C7FD9}"/>
                </a:ext>
              </a:extLst>
            </p:cNvPr>
            <p:cNvGrpSpPr/>
            <p:nvPr userDrawn="1"/>
          </p:nvGrpSpPr>
          <p:grpSpPr>
            <a:xfrm>
              <a:off x="775878" y="1445202"/>
              <a:ext cx="164409" cy="164409"/>
              <a:chOff x="314875" y="7984519"/>
              <a:chExt cx="180850" cy="180850"/>
            </a:xfrm>
          </p:grpSpPr>
          <p:cxnSp>
            <p:nvCxnSpPr>
              <p:cNvPr id="7" name="Straight Connector 6">
                <a:extLst>
                  <a:ext uri="{FF2B5EF4-FFF2-40B4-BE49-F238E27FC236}">
                    <a16:creationId xmlns:a16="http://schemas.microsoft.com/office/drawing/2014/main" id="{B3F69D7D-4415-F792-D101-9A06AB29F7BF}"/>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54EF963-D235-7F7A-F6AA-69D4A465C3C3}"/>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 name="Refs Hyperlink">
            <a:hlinkClick r:id="rId7" action="ppaction://hlinksldjump"/>
            <a:extLst>
              <a:ext uri="{FF2B5EF4-FFF2-40B4-BE49-F238E27FC236}">
                <a16:creationId xmlns:a16="http://schemas.microsoft.com/office/drawing/2014/main" id="{B384916F-4FDE-A3B3-373A-8150BA344B64}"/>
              </a:ext>
            </a:extLst>
          </p:cNvPr>
          <p:cNvSpPr/>
          <p:nvPr userDrawn="1"/>
        </p:nvSpPr>
        <p:spPr bwMode="auto">
          <a:xfrm>
            <a:off x="5869164" y="162430"/>
            <a:ext cx="1431685"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12" name="901 Hyperlink">
            <a:hlinkClick r:id="rId8" action="ppaction://hlinksldjump"/>
            <a:extLst>
              <a:ext uri="{FF2B5EF4-FFF2-40B4-BE49-F238E27FC236}">
                <a16:creationId xmlns:a16="http://schemas.microsoft.com/office/drawing/2014/main" id="{AF53183F-8B08-6199-317A-B395268BC29D}"/>
              </a:ext>
            </a:extLst>
          </p:cNvPr>
          <p:cNvSpPr/>
          <p:nvPr userDrawn="1"/>
        </p:nvSpPr>
        <p:spPr>
          <a:xfrm>
            <a:off x="952500" y="1630364"/>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901 Hyperlink">
            <a:hlinkClick r:id="rId6" action="ppaction://hlinksldjump"/>
            <a:extLst>
              <a:ext uri="{FF2B5EF4-FFF2-40B4-BE49-F238E27FC236}">
                <a16:creationId xmlns:a16="http://schemas.microsoft.com/office/drawing/2014/main" id="{A126EB8C-E927-5F4F-5822-8AA7B8028129}"/>
              </a:ext>
            </a:extLst>
          </p:cNvPr>
          <p:cNvSpPr/>
          <p:nvPr userDrawn="1"/>
        </p:nvSpPr>
        <p:spPr>
          <a:xfrm>
            <a:off x="933450" y="3825876"/>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901 Hyperlink">
            <a:hlinkClick r:id="rId9" action="ppaction://hlinksldjump"/>
            <a:extLst>
              <a:ext uri="{FF2B5EF4-FFF2-40B4-BE49-F238E27FC236}">
                <a16:creationId xmlns:a16="http://schemas.microsoft.com/office/drawing/2014/main" id="{4F360F5B-A863-6F28-BE83-4A7C77E68740}"/>
              </a:ext>
            </a:extLst>
          </p:cNvPr>
          <p:cNvSpPr/>
          <p:nvPr userDrawn="1"/>
        </p:nvSpPr>
        <p:spPr>
          <a:xfrm>
            <a:off x="2771775" y="3835401"/>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901 Hyperlink">
            <a:hlinkClick r:id="rId10" action="ppaction://hlinksldjump"/>
            <a:extLst>
              <a:ext uri="{FF2B5EF4-FFF2-40B4-BE49-F238E27FC236}">
                <a16:creationId xmlns:a16="http://schemas.microsoft.com/office/drawing/2014/main" id="{BAD7AFE4-5F00-E6BF-77D4-47394B38F900}"/>
              </a:ext>
            </a:extLst>
          </p:cNvPr>
          <p:cNvSpPr/>
          <p:nvPr userDrawn="1"/>
        </p:nvSpPr>
        <p:spPr>
          <a:xfrm>
            <a:off x="4610100" y="3830638"/>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901 Hyperlink">
            <a:hlinkClick r:id="rId11" action="ppaction://hlinksldjump"/>
            <a:extLst>
              <a:ext uri="{FF2B5EF4-FFF2-40B4-BE49-F238E27FC236}">
                <a16:creationId xmlns:a16="http://schemas.microsoft.com/office/drawing/2014/main" id="{DD97DBAB-20A6-53E4-75EE-DA0697D729F4}"/>
              </a:ext>
            </a:extLst>
          </p:cNvPr>
          <p:cNvSpPr/>
          <p:nvPr userDrawn="1"/>
        </p:nvSpPr>
        <p:spPr>
          <a:xfrm>
            <a:off x="6419850" y="3825875"/>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901 Hyperlink">
            <a:hlinkClick r:id="rId12" action="ppaction://hlinksldjump"/>
            <a:extLst>
              <a:ext uri="{FF2B5EF4-FFF2-40B4-BE49-F238E27FC236}">
                <a16:creationId xmlns:a16="http://schemas.microsoft.com/office/drawing/2014/main" id="{F01DC2F5-5595-FD51-E12B-E469297FD5D3}"/>
              </a:ext>
            </a:extLst>
          </p:cNvPr>
          <p:cNvSpPr/>
          <p:nvPr userDrawn="1"/>
        </p:nvSpPr>
        <p:spPr>
          <a:xfrm>
            <a:off x="1847850" y="80264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901 Hyperlink">
            <a:hlinkClick r:id="rId13" action="ppaction://hlinksldjump"/>
            <a:extLst>
              <a:ext uri="{FF2B5EF4-FFF2-40B4-BE49-F238E27FC236}">
                <a16:creationId xmlns:a16="http://schemas.microsoft.com/office/drawing/2014/main" id="{A253FE17-4F2C-E257-B7AC-5F28E1981FC3}"/>
              </a:ext>
            </a:extLst>
          </p:cNvPr>
          <p:cNvSpPr/>
          <p:nvPr userDrawn="1"/>
        </p:nvSpPr>
        <p:spPr>
          <a:xfrm>
            <a:off x="5529262" y="8050213"/>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6145650"/>
      </p:ext>
    </p:extLst>
  </p:cSld>
  <p:clrMapOvr>
    <a:masterClrMapping/>
  </p:clrMapOvr>
  <p:extLst>
    <p:ext uri="{DCECCB84-F9BA-43D5-87BE-67443E8EF086}">
      <p15:sldGuideLst xmlns:p15="http://schemas.microsoft.com/office/powerpoint/2012/main">
        <p15:guide id="1" orient="horz" pos="1100" userDrawn="1">
          <p15:clr>
            <a:srgbClr val="FBAE40"/>
          </p15:clr>
        </p15:guide>
        <p15:guide id="2" orient="horz" pos="1228" userDrawn="1">
          <p15:clr>
            <a:srgbClr val="FBAE40"/>
          </p15:clr>
        </p15:guide>
        <p15:guide id="3" orient="horz" pos="634" userDrawn="1">
          <p15:clr>
            <a:srgbClr val="FBAE40"/>
          </p15:clr>
        </p15:guide>
        <p15:guide id="4" orient="horz" pos="5874" userDrawn="1">
          <p15:clr>
            <a:srgbClr val="FBAE40"/>
          </p15:clr>
        </p15:guide>
        <p15:guide id="5" orient="horz" pos="574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Study 301 pop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A17BF5FA-69F1-5D6C-2AF5-BDC91F9B25E4}"/>
              </a:ext>
            </a:extLst>
          </p:cNvPr>
          <p:cNvSpPr/>
          <p:nvPr userDrawn="1"/>
        </p:nvSpPr>
        <p:spPr bwMode="auto">
          <a:xfrm>
            <a:off x="444963" y="1370296"/>
            <a:ext cx="6858000" cy="5444841"/>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44" name="Rectangle 43">
            <a:extLst>
              <a:ext uri="{FF2B5EF4-FFF2-40B4-BE49-F238E27FC236}">
                <a16:creationId xmlns:a16="http://schemas.microsoft.com/office/drawing/2014/main" id="{1529B85B-C79C-0367-7C8F-3D353D7B1436}"/>
              </a:ext>
            </a:extLst>
          </p:cNvPr>
          <p:cNvSpPr/>
          <p:nvPr userDrawn="1"/>
        </p:nvSpPr>
        <p:spPr>
          <a:xfrm>
            <a:off x="443345" y="1357745"/>
            <a:ext cx="6859875" cy="10390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21">
            <a:extLst>
              <a:ext uri="{FF2B5EF4-FFF2-40B4-BE49-F238E27FC236}">
                <a16:creationId xmlns:a16="http://schemas.microsoft.com/office/drawing/2014/main" id="{40A0C6AC-EF4B-2361-327D-3ED617DDA43F}"/>
              </a:ext>
            </a:extLst>
          </p:cNvPr>
          <p:cNvSpPr>
            <a:spLocks noGrp="1"/>
          </p:cNvSpPr>
          <p:nvPr>
            <p:ph sz="quarter" idx="24"/>
          </p:nvPr>
        </p:nvSpPr>
        <p:spPr>
          <a:xfrm>
            <a:off x="863722" y="2715494"/>
            <a:ext cx="5979991" cy="3413843"/>
          </a:xfrm>
        </p:spPr>
        <p:txBody>
          <a:bodyPr/>
          <a:lstStyle>
            <a:lvl1pPr>
              <a:defRPr sz="1400"/>
            </a:lvl1pPr>
            <a:lvl2pPr marL="182563" indent="-169863">
              <a:buClr>
                <a:schemeClr val="accent1"/>
              </a:buClr>
              <a:buFont typeface="Arial" panose="020B0604020202020204" pitchFamily="34" charset="0"/>
              <a:buChar char="•"/>
              <a:tabLst/>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6" name="Group 45">
            <a:extLst>
              <a:ext uri="{FF2B5EF4-FFF2-40B4-BE49-F238E27FC236}">
                <a16:creationId xmlns:a16="http://schemas.microsoft.com/office/drawing/2014/main" id="{9F53DC61-32C7-6224-8A53-22442408168A}"/>
              </a:ext>
            </a:extLst>
          </p:cNvPr>
          <p:cNvGrpSpPr/>
          <p:nvPr userDrawn="1"/>
        </p:nvGrpSpPr>
        <p:grpSpPr>
          <a:xfrm>
            <a:off x="444963" y="2390850"/>
            <a:ext cx="6858000" cy="64008"/>
            <a:chOff x="399012" y="1047404"/>
            <a:chExt cx="9589122" cy="67852"/>
          </a:xfrm>
        </p:grpSpPr>
        <p:sp>
          <p:nvSpPr>
            <p:cNvPr id="47" name="Rectangle 46">
              <a:hlinkClick r:id="" action="ppaction://noaction"/>
              <a:extLst>
                <a:ext uri="{FF2B5EF4-FFF2-40B4-BE49-F238E27FC236}">
                  <a16:creationId xmlns:a16="http://schemas.microsoft.com/office/drawing/2014/main" id="{2DFE7008-4AD7-FB50-FB85-6D2D8A3C8BA5}"/>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8" name="Rectangle 47">
              <a:hlinkClick r:id="rId2" action="ppaction://hlinksldjump"/>
              <a:extLst>
                <a:ext uri="{FF2B5EF4-FFF2-40B4-BE49-F238E27FC236}">
                  <a16:creationId xmlns:a16="http://schemas.microsoft.com/office/drawing/2014/main" id="{0B4EF581-E79D-8CBF-3901-0F420D1EFBB4}"/>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9" name="Rectangle 48">
              <a:hlinkClick r:id="" action="ppaction://noaction"/>
              <a:extLst>
                <a:ext uri="{FF2B5EF4-FFF2-40B4-BE49-F238E27FC236}">
                  <a16:creationId xmlns:a16="http://schemas.microsoft.com/office/drawing/2014/main" id="{9BD7FE5E-B938-60A8-EBDA-F770B54D0C14}"/>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0" name="Rectangle 49">
              <a:hlinkClick r:id="" action="ppaction://noaction"/>
              <a:extLst>
                <a:ext uri="{FF2B5EF4-FFF2-40B4-BE49-F238E27FC236}">
                  <a16:creationId xmlns:a16="http://schemas.microsoft.com/office/drawing/2014/main" id="{6839AFAD-8CD5-50DF-2B94-204CB48F4584}"/>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1" name="Rectangle 50">
              <a:hlinkClick r:id="" action="ppaction://noaction"/>
              <a:extLst>
                <a:ext uri="{FF2B5EF4-FFF2-40B4-BE49-F238E27FC236}">
                  <a16:creationId xmlns:a16="http://schemas.microsoft.com/office/drawing/2014/main" id="{CCC84281-7EA9-C5EA-CEA0-550DDA7E05B2}"/>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52" name="Text Placeholder 9">
            <a:extLst>
              <a:ext uri="{FF2B5EF4-FFF2-40B4-BE49-F238E27FC236}">
                <a16:creationId xmlns:a16="http://schemas.microsoft.com/office/drawing/2014/main" id="{D873BF4F-2B52-F985-2122-B9C26E8ABD38}"/>
              </a:ext>
            </a:extLst>
          </p:cNvPr>
          <p:cNvSpPr>
            <a:spLocks noGrp="1"/>
          </p:cNvSpPr>
          <p:nvPr>
            <p:ph type="body" sz="quarter" idx="25"/>
          </p:nvPr>
        </p:nvSpPr>
        <p:spPr>
          <a:xfrm>
            <a:off x="842962" y="6245492"/>
            <a:ext cx="6057901" cy="365125"/>
          </a:xfrm>
        </p:spPr>
        <p:txBody>
          <a:bodyPr anchor="b"/>
          <a:lstStyle>
            <a:lvl1pPr>
              <a:spcBef>
                <a:spcPts val="300"/>
              </a:spcBef>
              <a:defRPr sz="1000"/>
            </a:lvl1pPr>
          </a:lstStyle>
          <a:p>
            <a:pPr lvl="0"/>
            <a:r>
              <a:rPr lang="en-US"/>
              <a:t>Click to edit Master text styles</a:t>
            </a:r>
          </a:p>
        </p:txBody>
      </p:sp>
      <p:grpSp>
        <p:nvGrpSpPr>
          <p:cNvPr id="53" name="Group 52">
            <a:extLst>
              <a:ext uri="{FF2B5EF4-FFF2-40B4-BE49-F238E27FC236}">
                <a16:creationId xmlns:a16="http://schemas.microsoft.com/office/drawing/2014/main" id="{7B06D9D0-1E1C-0F9C-98BC-80A4650B3A35}"/>
              </a:ext>
            </a:extLst>
          </p:cNvPr>
          <p:cNvGrpSpPr/>
          <p:nvPr userDrawn="1"/>
        </p:nvGrpSpPr>
        <p:grpSpPr>
          <a:xfrm>
            <a:off x="6891291" y="4799194"/>
            <a:ext cx="291261" cy="354957"/>
            <a:chOff x="8770891" y="3450283"/>
            <a:chExt cx="291261" cy="354957"/>
          </a:xfrm>
        </p:grpSpPr>
        <p:cxnSp>
          <p:nvCxnSpPr>
            <p:cNvPr id="54" name="Straight Connector 53">
              <a:extLst>
                <a:ext uri="{FF2B5EF4-FFF2-40B4-BE49-F238E27FC236}">
                  <a16:creationId xmlns:a16="http://schemas.microsoft.com/office/drawing/2014/main" id="{D1A8599D-F919-4772-D36F-A6040E7BB7A1}"/>
                </a:ext>
              </a:extLst>
            </p:cNvPr>
            <p:cNvCxnSpPr>
              <a:cxnSpLocks/>
            </p:cNvCxnSpPr>
            <p:nvPr/>
          </p:nvCxnSpPr>
          <p:spPr>
            <a:xfrm rot="2700000">
              <a:off x="8916522" y="3659609"/>
              <a:ext cx="0" cy="291261"/>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02CCCF-EB7E-7560-F503-02F3A0166E16}"/>
                </a:ext>
              </a:extLst>
            </p:cNvPr>
            <p:cNvCxnSpPr>
              <a:cxnSpLocks/>
            </p:cNvCxnSpPr>
            <p:nvPr/>
          </p:nvCxnSpPr>
          <p:spPr>
            <a:xfrm rot="18900000">
              <a:off x="8912263" y="3450283"/>
              <a:ext cx="0" cy="291261"/>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11672D59-24F1-B892-FE13-7DF4E3DD263B}"/>
              </a:ext>
            </a:extLst>
          </p:cNvPr>
          <p:cNvGrpSpPr/>
          <p:nvPr userDrawn="1"/>
        </p:nvGrpSpPr>
        <p:grpSpPr>
          <a:xfrm rot="10800000">
            <a:off x="541291" y="4951592"/>
            <a:ext cx="291261" cy="354957"/>
            <a:chOff x="8770891" y="3450283"/>
            <a:chExt cx="291261" cy="354957"/>
          </a:xfrm>
        </p:grpSpPr>
        <p:cxnSp>
          <p:nvCxnSpPr>
            <p:cNvPr id="57" name="Straight Connector 56">
              <a:extLst>
                <a:ext uri="{FF2B5EF4-FFF2-40B4-BE49-F238E27FC236}">
                  <a16:creationId xmlns:a16="http://schemas.microsoft.com/office/drawing/2014/main" id="{B3894DE0-1BB3-8CDD-490C-CF3222170542}"/>
                </a:ext>
              </a:extLst>
            </p:cNvPr>
            <p:cNvCxnSpPr>
              <a:cxnSpLocks/>
            </p:cNvCxnSpPr>
            <p:nvPr/>
          </p:nvCxnSpPr>
          <p:spPr>
            <a:xfrm rot="2700000">
              <a:off x="8916522" y="3659609"/>
              <a:ext cx="0" cy="291261"/>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BE44ED8-C1FC-71E6-8164-E317AFEAE061}"/>
                </a:ext>
              </a:extLst>
            </p:cNvPr>
            <p:cNvCxnSpPr>
              <a:cxnSpLocks/>
            </p:cNvCxnSpPr>
            <p:nvPr/>
          </p:nvCxnSpPr>
          <p:spPr>
            <a:xfrm rot="18900000">
              <a:off x="8912263" y="3450283"/>
              <a:ext cx="0" cy="291261"/>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217C478-036E-6A8B-863B-E2A3B0FB8362}"/>
              </a:ext>
            </a:extLst>
          </p:cNvPr>
          <p:cNvGrpSpPr/>
          <p:nvPr userDrawn="1"/>
        </p:nvGrpSpPr>
        <p:grpSpPr>
          <a:xfrm rot="2700000">
            <a:off x="6881132" y="1479600"/>
            <a:ext cx="291261" cy="291261"/>
            <a:chOff x="314875" y="7984519"/>
            <a:chExt cx="180850" cy="180850"/>
          </a:xfrm>
        </p:grpSpPr>
        <p:cxnSp>
          <p:nvCxnSpPr>
            <p:cNvPr id="60" name="Straight Connector 59">
              <a:extLst>
                <a:ext uri="{FF2B5EF4-FFF2-40B4-BE49-F238E27FC236}">
                  <a16:creationId xmlns:a16="http://schemas.microsoft.com/office/drawing/2014/main" id="{781C58DA-E015-F02D-8A12-440F6B743F18}"/>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127C512-13BD-9E85-C8B9-1C9282E32679}"/>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E136238E-8F8E-055A-9A53-F4377EB79297}"/>
              </a:ext>
            </a:extLst>
          </p:cNvPr>
          <p:cNvSpPr/>
          <p:nvPr userDrawn="1"/>
        </p:nvSpPr>
        <p:spPr>
          <a:xfrm>
            <a:off x="958742" y="1357746"/>
            <a:ext cx="1095345" cy="25901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STUDY 209</a:t>
            </a:r>
          </a:p>
        </p:txBody>
      </p:sp>
      <p:sp>
        <p:nvSpPr>
          <p:cNvPr id="63" name="Title 1">
            <a:extLst>
              <a:ext uri="{FF2B5EF4-FFF2-40B4-BE49-F238E27FC236}">
                <a16:creationId xmlns:a16="http://schemas.microsoft.com/office/drawing/2014/main" id="{D413A3CD-42D0-2358-201D-FDABCF20308D}"/>
              </a:ext>
            </a:extLst>
          </p:cNvPr>
          <p:cNvSpPr>
            <a:spLocks noGrp="1"/>
          </p:cNvSpPr>
          <p:nvPr>
            <p:ph type="title"/>
          </p:nvPr>
        </p:nvSpPr>
        <p:spPr>
          <a:xfrm>
            <a:off x="828675" y="1883364"/>
            <a:ext cx="6153101" cy="481064"/>
          </a:xfrm>
        </p:spPr>
        <p:txBody>
          <a:bodyPr lIns="137160" anchor="b"/>
          <a:lstStyle>
            <a:lvl1pPr>
              <a:defRPr sz="2200" b="1">
                <a:solidFill>
                  <a:schemeClr val="bg1"/>
                </a:solidFill>
              </a:defRPr>
            </a:lvl1pPr>
          </a:lstStyle>
          <a:p>
            <a:endParaRPr lang="en-US"/>
          </a:p>
        </p:txBody>
      </p:sp>
    </p:spTree>
    <p:extLst>
      <p:ext uri="{BB962C8B-B14F-4D97-AF65-F5344CB8AC3E}">
        <p14:creationId xmlns:p14="http://schemas.microsoft.com/office/powerpoint/2010/main" val="3610803227"/>
      </p:ext>
    </p:extLst>
  </p:cSld>
  <p:clrMapOvr>
    <a:masterClrMapping/>
  </p:clrMapOvr>
  <p:extLst>
    <p:ext uri="{DCECCB84-F9BA-43D5-87BE-67443E8EF086}">
      <p15:sldGuideLst xmlns:p15="http://schemas.microsoft.com/office/powerpoint/2012/main">
        <p15:guide id="1" orient="horz" pos="2192"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Full tab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449D1E1-6A4B-B7F7-0F8B-FE5DFEA03308}"/>
              </a:ext>
            </a:extLst>
          </p:cNvPr>
          <p:cNvSpPr/>
          <p:nvPr userDrawn="1"/>
        </p:nvSpPr>
        <p:spPr bwMode="auto">
          <a:xfrm>
            <a:off x="444963" y="1038990"/>
            <a:ext cx="6858000" cy="7389393"/>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18" name="Rectangle 17">
            <a:extLst>
              <a:ext uri="{FF2B5EF4-FFF2-40B4-BE49-F238E27FC236}">
                <a16:creationId xmlns:a16="http://schemas.microsoft.com/office/drawing/2014/main" id="{65333B1D-646A-2140-E1EB-FB1757C5D7B0}"/>
              </a:ext>
            </a:extLst>
          </p:cNvPr>
          <p:cNvSpPr/>
          <p:nvPr userDrawn="1"/>
        </p:nvSpPr>
        <p:spPr>
          <a:xfrm>
            <a:off x="444963" y="8309113"/>
            <a:ext cx="6858000" cy="1325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DFCA8A1F-092D-F9C0-F107-9AE250C8FB61}"/>
              </a:ext>
            </a:extLst>
          </p:cNvPr>
          <p:cNvSpPr>
            <a:spLocks noGrp="1"/>
          </p:cNvSpPr>
          <p:nvPr>
            <p:ph type="title"/>
          </p:nvPr>
        </p:nvSpPr>
        <p:spPr>
          <a:xfrm>
            <a:off x="828675" y="1273762"/>
            <a:ext cx="6153101" cy="481064"/>
          </a:xfrm>
        </p:spPr>
        <p:txBody>
          <a:bodyPr lIns="137160" anchor="t"/>
          <a:lstStyle>
            <a:lvl1pPr>
              <a:defRPr sz="2200" b="1">
                <a:solidFill>
                  <a:schemeClr val="accent3"/>
                </a:solidFill>
              </a:defRPr>
            </a:lvl1pPr>
          </a:lstStyle>
          <a:p>
            <a:endParaRPr lang="en-US"/>
          </a:p>
        </p:txBody>
      </p:sp>
      <p:grpSp>
        <p:nvGrpSpPr>
          <p:cNvPr id="19" name="Group 18">
            <a:extLst>
              <a:ext uri="{FF2B5EF4-FFF2-40B4-BE49-F238E27FC236}">
                <a16:creationId xmlns:a16="http://schemas.microsoft.com/office/drawing/2014/main" id="{1404C14F-B162-AD21-F6E1-221A7D0D9A1F}"/>
              </a:ext>
            </a:extLst>
          </p:cNvPr>
          <p:cNvGrpSpPr/>
          <p:nvPr userDrawn="1"/>
        </p:nvGrpSpPr>
        <p:grpSpPr>
          <a:xfrm rot="2700000">
            <a:off x="6881132" y="1201304"/>
            <a:ext cx="291261" cy="291261"/>
            <a:chOff x="314875" y="7984519"/>
            <a:chExt cx="180850" cy="180850"/>
          </a:xfrm>
        </p:grpSpPr>
        <p:cxnSp>
          <p:nvCxnSpPr>
            <p:cNvPr id="20" name="Straight Connector 19">
              <a:extLst>
                <a:ext uri="{FF2B5EF4-FFF2-40B4-BE49-F238E27FC236}">
                  <a16:creationId xmlns:a16="http://schemas.microsoft.com/office/drawing/2014/main" id="{5FC9D37E-3B61-69F5-C0A6-9E1B9B34D875}"/>
                </a:ext>
              </a:extLst>
            </p:cNvPr>
            <p:cNvCxnSpPr>
              <a:cxnSpLocks/>
            </p:cNvCxnSpPr>
            <p:nvPr/>
          </p:nvCxnSpPr>
          <p:spPr>
            <a:xfrm>
              <a:off x="405300" y="7984519"/>
              <a:ext cx="0" cy="18085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EE37EF-8A53-86B0-764B-2F002B33AC20}"/>
                </a:ext>
              </a:extLst>
            </p:cNvPr>
            <p:cNvCxnSpPr>
              <a:cxnSpLocks/>
            </p:cNvCxnSpPr>
            <p:nvPr/>
          </p:nvCxnSpPr>
          <p:spPr>
            <a:xfrm rot="16200000">
              <a:off x="405300" y="7984519"/>
              <a:ext cx="0" cy="18085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0880812"/>
      </p:ext>
    </p:extLst>
  </p:cSld>
  <p:clrMapOvr>
    <a:masterClrMapping/>
  </p:clrMapOvr>
  <p:extLst>
    <p:ext uri="{DCECCB84-F9BA-43D5-87BE-67443E8EF086}">
      <p15:sldGuideLst xmlns:p15="http://schemas.microsoft.com/office/powerpoint/2012/main">
        <p15:guide id="1" orient="horz" pos="4296"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dditional_Study-content">
    <p:spTree>
      <p:nvGrpSpPr>
        <p:cNvPr id="1" name=""/>
        <p:cNvGrpSpPr/>
        <p:nvPr/>
      </p:nvGrpSpPr>
      <p:grpSpPr>
        <a:xfrm>
          <a:off x="0" y="0"/>
          <a:ext cx="0" cy="0"/>
          <a:chOff x="0" y="0"/>
          <a:chExt cx="0" cy="0"/>
        </a:xfrm>
      </p:grpSpPr>
      <p:sp>
        <p:nvSpPr>
          <p:cNvPr id="21" name="Text Placeholder 74">
            <a:extLst>
              <a:ext uri="{FF2B5EF4-FFF2-40B4-BE49-F238E27FC236}">
                <a16:creationId xmlns:a16="http://schemas.microsoft.com/office/drawing/2014/main" id="{682B8916-560B-8402-1E3E-C91244E577FE}"/>
              </a:ext>
            </a:extLst>
          </p:cNvPr>
          <p:cNvSpPr>
            <a:spLocks noGrp="1"/>
          </p:cNvSpPr>
          <p:nvPr>
            <p:ph type="body" sz="quarter" idx="14"/>
          </p:nvPr>
        </p:nvSpPr>
        <p:spPr>
          <a:xfrm>
            <a:off x="456590" y="6776261"/>
            <a:ext cx="2971800" cy="2487168"/>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182880" rIns="182880" bIns="91440"/>
          <a:lstStyle>
            <a:lvl1pPr>
              <a:lnSpc>
                <a:spcPts val="1300"/>
              </a:lnSpc>
              <a:spcBef>
                <a:spcPts val="1000"/>
              </a:spcBef>
              <a:defRPr sz="1600" b="1">
                <a:solidFill>
                  <a:schemeClr val="accent6"/>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pic>
        <p:nvPicPr>
          <p:cNvPr id="11" name="Graphic 10" hidden="1">
            <a:extLst>
              <a:ext uri="{FF2B5EF4-FFF2-40B4-BE49-F238E27FC236}">
                <a16:creationId xmlns:a16="http://schemas.microsoft.com/office/drawing/2014/main" id="{F51195BD-84FD-790B-EB6E-5EAE74A3D21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8678"/>
          <a:stretch/>
        </p:blipFill>
        <p:spPr>
          <a:xfrm>
            <a:off x="5428142" y="7550796"/>
            <a:ext cx="2020314" cy="2055840"/>
          </a:xfrm>
          <a:prstGeom prst="rect">
            <a:avLst/>
          </a:prstGeom>
        </p:spPr>
      </p:pic>
      <p:pic>
        <p:nvPicPr>
          <p:cNvPr id="15" name="Graphic 14" hidden="1">
            <a:extLst>
              <a:ext uri="{FF2B5EF4-FFF2-40B4-BE49-F238E27FC236}">
                <a16:creationId xmlns:a16="http://schemas.microsoft.com/office/drawing/2014/main" id="{FD888428-9FD3-B70C-3C43-A4E55C612C0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5370"/>
          <a:stretch/>
        </p:blipFill>
        <p:spPr>
          <a:xfrm>
            <a:off x="1621943" y="7165523"/>
            <a:ext cx="2102734" cy="2441112"/>
          </a:xfrm>
          <a:prstGeom prst="rect">
            <a:avLst/>
          </a:prstGeom>
        </p:spPr>
      </p:pic>
      <p:sp>
        <p:nvSpPr>
          <p:cNvPr id="22" name="Text Placeholder 74">
            <a:extLst>
              <a:ext uri="{FF2B5EF4-FFF2-40B4-BE49-F238E27FC236}">
                <a16:creationId xmlns:a16="http://schemas.microsoft.com/office/drawing/2014/main" id="{D3B0EBC7-E3CF-DC18-87E2-F69FFBAAFE0C}"/>
              </a:ext>
            </a:extLst>
          </p:cNvPr>
          <p:cNvSpPr>
            <a:spLocks noGrp="1"/>
          </p:cNvSpPr>
          <p:nvPr>
            <p:ph type="body" sz="quarter" idx="13"/>
          </p:nvPr>
        </p:nvSpPr>
        <p:spPr>
          <a:xfrm>
            <a:off x="456590" y="4466492"/>
            <a:ext cx="6858000" cy="2240280"/>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6"/>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3" name="Text Placeholder 74">
            <a:extLst>
              <a:ext uri="{FF2B5EF4-FFF2-40B4-BE49-F238E27FC236}">
                <a16:creationId xmlns:a16="http://schemas.microsoft.com/office/drawing/2014/main" id="{90A91C1D-53FC-E222-E14B-161BB0E8BF23}"/>
              </a:ext>
            </a:extLst>
          </p:cNvPr>
          <p:cNvSpPr>
            <a:spLocks noGrp="1"/>
          </p:cNvSpPr>
          <p:nvPr>
            <p:ph type="body" sz="quarter" idx="12"/>
          </p:nvPr>
        </p:nvSpPr>
        <p:spPr>
          <a:xfrm>
            <a:off x="3585783" y="6778321"/>
            <a:ext cx="3730752" cy="2487168"/>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6"/>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4" name="Text Placeholder 74">
            <a:extLst>
              <a:ext uri="{FF2B5EF4-FFF2-40B4-BE49-F238E27FC236}">
                <a16:creationId xmlns:a16="http://schemas.microsoft.com/office/drawing/2014/main" id="{DC98211B-A394-9C11-49D5-73501171241C}"/>
              </a:ext>
            </a:extLst>
          </p:cNvPr>
          <p:cNvSpPr>
            <a:spLocks noGrp="1"/>
          </p:cNvSpPr>
          <p:nvPr>
            <p:ph type="body" sz="quarter" idx="11"/>
          </p:nvPr>
        </p:nvSpPr>
        <p:spPr>
          <a:xfrm>
            <a:off x="3584448" y="2127454"/>
            <a:ext cx="3730752" cy="2231136"/>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6"/>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5" name="Text Placeholder 74">
            <a:extLst>
              <a:ext uri="{FF2B5EF4-FFF2-40B4-BE49-F238E27FC236}">
                <a16:creationId xmlns:a16="http://schemas.microsoft.com/office/drawing/2014/main" id="{B322FC43-0464-CBB2-40E2-C4A2BB391B2D}"/>
              </a:ext>
            </a:extLst>
          </p:cNvPr>
          <p:cNvSpPr>
            <a:spLocks noGrp="1"/>
          </p:cNvSpPr>
          <p:nvPr>
            <p:ph type="body" sz="quarter" idx="10"/>
          </p:nvPr>
        </p:nvSpPr>
        <p:spPr>
          <a:xfrm>
            <a:off x="455161" y="2125413"/>
            <a:ext cx="2971800" cy="2231136"/>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6"/>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6" name="Rectangle 25">
            <a:extLst>
              <a:ext uri="{FF2B5EF4-FFF2-40B4-BE49-F238E27FC236}">
                <a16:creationId xmlns:a16="http://schemas.microsoft.com/office/drawing/2014/main" id="{FA12AE4F-57F7-4F40-11FC-B450BAB2D9E3}"/>
              </a:ext>
            </a:extLst>
          </p:cNvPr>
          <p:cNvSpPr/>
          <p:nvPr userDrawn="1"/>
        </p:nvSpPr>
        <p:spPr>
          <a:xfrm>
            <a:off x="-210" y="0"/>
            <a:ext cx="7772400" cy="18905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a:extLst>
              <a:ext uri="{FF2B5EF4-FFF2-40B4-BE49-F238E27FC236}">
                <a16:creationId xmlns:a16="http://schemas.microsoft.com/office/drawing/2014/main" id="{81FEF5F1-2DA9-4B17-1FCA-363FBE116CA8}"/>
              </a:ext>
            </a:extLst>
          </p:cNvPr>
          <p:cNvSpPr txBox="1">
            <a:spLocks/>
          </p:cNvSpPr>
          <p:nvPr userDrawn="1"/>
        </p:nvSpPr>
        <p:spPr>
          <a:xfrm>
            <a:off x="438408" y="1246972"/>
            <a:ext cx="6627409" cy="481064"/>
          </a:xfrm>
          <a:prstGeom prst="rect">
            <a:avLst/>
          </a:prstGeom>
        </p:spPr>
        <p:txBody>
          <a:bodyPr vert="horz" lIns="0" tIns="45720" rIns="91440" bIns="45720" rtlCol="0" anchor="ctr">
            <a:noAutofit/>
          </a:bodyPr>
          <a:lstStyle>
            <a:lvl1pPr marL="0" algn="l" defTabSz="1341150" rtl="0" eaLnBrk="1" latinLnBrk="0" hangingPunct="1">
              <a:lnSpc>
                <a:spcPct val="90000"/>
              </a:lnSpc>
              <a:spcBef>
                <a:spcPct val="0"/>
              </a:spcBef>
              <a:buNone/>
              <a:defRPr lang="en-AR" sz="3200" kern="1200">
                <a:gradFill flip="none" rotWithShape="1">
                  <a:gsLst>
                    <a:gs pos="100000">
                      <a:schemeClr val="accent5"/>
                    </a:gs>
                    <a:gs pos="0">
                      <a:schemeClr val="accent1"/>
                    </a:gs>
                  </a:gsLst>
                  <a:lin ang="10800000" scaled="1"/>
                  <a:tileRect/>
                </a:gradFill>
                <a:latin typeface="+mj-lt"/>
                <a:ea typeface="+mn-ea"/>
                <a:cs typeface="+mn-cs"/>
              </a:defRPr>
            </a:lvl1pPr>
          </a:lstStyle>
          <a:p>
            <a:pPr>
              <a:lnSpc>
                <a:spcPct val="80000"/>
              </a:lnSpc>
            </a:pPr>
            <a:r>
              <a:rPr lang="en-US" sz="4800" b="1" dirty="0">
                <a:solidFill>
                  <a:schemeClr val="bg1"/>
                </a:solidFill>
              </a:rPr>
              <a:t>FRANCE ATU</a:t>
            </a:r>
          </a:p>
        </p:txBody>
      </p:sp>
      <p:grpSp>
        <p:nvGrpSpPr>
          <p:cNvPr id="30" name="Group 29">
            <a:extLst>
              <a:ext uri="{FF2B5EF4-FFF2-40B4-BE49-F238E27FC236}">
                <a16:creationId xmlns:a16="http://schemas.microsoft.com/office/drawing/2014/main" id="{909DC5C5-796E-1106-DCA4-A29ABCA200E4}"/>
              </a:ext>
            </a:extLst>
          </p:cNvPr>
          <p:cNvGrpSpPr/>
          <p:nvPr userDrawn="1"/>
        </p:nvGrpSpPr>
        <p:grpSpPr>
          <a:xfrm>
            <a:off x="456393" y="6642810"/>
            <a:ext cx="6858000" cy="64008"/>
            <a:chOff x="399012" y="1047404"/>
            <a:chExt cx="9589122" cy="67852"/>
          </a:xfrm>
        </p:grpSpPr>
        <p:sp>
          <p:nvSpPr>
            <p:cNvPr id="31" name="Rectangle 30">
              <a:hlinkClick r:id="" action="ppaction://noaction"/>
              <a:extLst>
                <a:ext uri="{FF2B5EF4-FFF2-40B4-BE49-F238E27FC236}">
                  <a16:creationId xmlns:a16="http://schemas.microsoft.com/office/drawing/2014/main" id="{4748B148-DF1E-77F8-9AA3-789E143C0C77}"/>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2" name="Rectangle 31">
              <a:hlinkClick r:id="rId6" action="ppaction://hlinksldjump"/>
              <a:extLst>
                <a:ext uri="{FF2B5EF4-FFF2-40B4-BE49-F238E27FC236}">
                  <a16:creationId xmlns:a16="http://schemas.microsoft.com/office/drawing/2014/main" id="{CD30D52D-A97F-B495-221D-4B9C8B747343}"/>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3" name="Rectangle 32">
              <a:hlinkClick r:id="" action="ppaction://noaction"/>
              <a:extLst>
                <a:ext uri="{FF2B5EF4-FFF2-40B4-BE49-F238E27FC236}">
                  <a16:creationId xmlns:a16="http://schemas.microsoft.com/office/drawing/2014/main" id="{04078C89-3745-F9FA-8E8D-B489B615E7EB}"/>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4" name="Rectangle 33">
              <a:hlinkClick r:id="" action="ppaction://noaction"/>
              <a:extLst>
                <a:ext uri="{FF2B5EF4-FFF2-40B4-BE49-F238E27FC236}">
                  <a16:creationId xmlns:a16="http://schemas.microsoft.com/office/drawing/2014/main" id="{BD01405D-CBC9-5E78-0D31-5019A4F2316A}"/>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5" name="Rectangle 34">
              <a:hlinkClick r:id="" action="ppaction://noaction"/>
              <a:extLst>
                <a:ext uri="{FF2B5EF4-FFF2-40B4-BE49-F238E27FC236}">
                  <a16:creationId xmlns:a16="http://schemas.microsoft.com/office/drawing/2014/main" id="{E2779B4A-0E2C-E7F7-8D0D-979A269A1B89}"/>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grpSp>
        <p:nvGrpSpPr>
          <p:cNvPr id="36" name="Group 35">
            <a:extLst>
              <a:ext uri="{FF2B5EF4-FFF2-40B4-BE49-F238E27FC236}">
                <a16:creationId xmlns:a16="http://schemas.microsoft.com/office/drawing/2014/main" id="{9BAD1F28-5BFF-0979-B801-1A2586BA8BD4}"/>
              </a:ext>
            </a:extLst>
          </p:cNvPr>
          <p:cNvGrpSpPr/>
          <p:nvPr userDrawn="1"/>
        </p:nvGrpSpPr>
        <p:grpSpPr>
          <a:xfrm>
            <a:off x="1" y="1887665"/>
            <a:ext cx="7772400" cy="66500"/>
            <a:chOff x="1" y="1890840"/>
            <a:chExt cx="7772400" cy="66500"/>
          </a:xfrm>
        </p:grpSpPr>
        <p:sp>
          <p:nvSpPr>
            <p:cNvPr id="37" name="Rectangle 36">
              <a:hlinkClick r:id="" action="ppaction://noaction"/>
              <a:extLst>
                <a:ext uri="{FF2B5EF4-FFF2-40B4-BE49-F238E27FC236}">
                  <a16:creationId xmlns:a16="http://schemas.microsoft.com/office/drawing/2014/main" id="{9F8DE217-FFAF-0120-A8B4-37A5DE5FB4BA}"/>
                </a:ext>
              </a:extLst>
            </p:cNvPr>
            <p:cNvSpPr/>
            <p:nvPr userDrawn="1"/>
          </p:nvSpPr>
          <p:spPr bwMode="auto">
            <a:xfrm flipH="1">
              <a:off x="1543448" y="1890840"/>
              <a:ext cx="1663368"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8" name="Rectangle 37">
              <a:hlinkClick r:id="rId6" action="ppaction://hlinksldjump"/>
              <a:extLst>
                <a:ext uri="{FF2B5EF4-FFF2-40B4-BE49-F238E27FC236}">
                  <a16:creationId xmlns:a16="http://schemas.microsoft.com/office/drawing/2014/main" id="{89260B0F-D97E-5D93-B1E9-B934D0B38DDD}"/>
                </a:ext>
              </a:extLst>
            </p:cNvPr>
            <p:cNvSpPr/>
            <p:nvPr userDrawn="1"/>
          </p:nvSpPr>
          <p:spPr bwMode="auto">
            <a:xfrm flipH="1">
              <a:off x="1" y="1890840"/>
              <a:ext cx="1543447"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9" name="Rectangle 38">
              <a:hlinkClick r:id="" action="ppaction://noaction"/>
              <a:extLst>
                <a:ext uri="{FF2B5EF4-FFF2-40B4-BE49-F238E27FC236}">
                  <a16:creationId xmlns:a16="http://schemas.microsoft.com/office/drawing/2014/main" id="{9768FA0E-836A-AEB4-BAE8-431B8B2022E6}"/>
                </a:ext>
              </a:extLst>
            </p:cNvPr>
            <p:cNvSpPr/>
            <p:nvPr userDrawn="1"/>
          </p:nvSpPr>
          <p:spPr bwMode="auto">
            <a:xfrm flipH="1">
              <a:off x="4729092" y="1890840"/>
              <a:ext cx="1523435"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0" name="Rectangle 39">
              <a:hlinkClick r:id="" action="ppaction://noaction"/>
              <a:extLst>
                <a:ext uri="{FF2B5EF4-FFF2-40B4-BE49-F238E27FC236}">
                  <a16:creationId xmlns:a16="http://schemas.microsoft.com/office/drawing/2014/main" id="{5FC29D65-8DFF-9589-AA4B-C3DE80D5BC85}"/>
                </a:ext>
              </a:extLst>
            </p:cNvPr>
            <p:cNvSpPr/>
            <p:nvPr userDrawn="1"/>
          </p:nvSpPr>
          <p:spPr bwMode="auto">
            <a:xfrm flipH="1">
              <a:off x="3205657" y="1890840"/>
              <a:ext cx="1523435"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1" name="Rectangle 40">
              <a:hlinkClick r:id="" action="ppaction://noaction"/>
              <a:extLst>
                <a:ext uri="{FF2B5EF4-FFF2-40B4-BE49-F238E27FC236}">
                  <a16:creationId xmlns:a16="http://schemas.microsoft.com/office/drawing/2014/main" id="{82DCE2F5-BA00-725C-951C-01C6601249B4}"/>
                </a:ext>
              </a:extLst>
            </p:cNvPr>
            <p:cNvSpPr/>
            <p:nvPr userDrawn="1"/>
          </p:nvSpPr>
          <p:spPr bwMode="auto">
            <a:xfrm flipH="1">
              <a:off x="6248966" y="1890840"/>
              <a:ext cx="1523435"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42" name="Text Placeholder 103">
            <a:extLst>
              <a:ext uri="{FF2B5EF4-FFF2-40B4-BE49-F238E27FC236}">
                <a16:creationId xmlns:a16="http://schemas.microsoft.com/office/drawing/2014/main" id="{4BC6CAC1-592E-C233-0D4F-38490B7087DF}"/>
              </a:ext>
            </a:extLst>
          </p:cNvPr>
          <p:cNvSpPr>
            <a:spLocks noGrp="1"/>
          </p:cNvSpPr>
          <p:nvPr>
            <p:ph type="body" sz="quarter" idx="16"/>
          </p:nvPr>
        </p:nvSpPr>
        <p:spPr>
          <a:xfrm>
            <a:off x="424550" y="9408622"/>
            <a:ext cx="4165600" cy="470669"/>
          </a:xfrm>
        </p:spPr>
        <p:txBody>
          <a:bodyPr/>
          <a:lstStyle>
            <a:lvl1pPr>
              <a:defRPr sz="1000">
                <a:solidFill>
                  <a:schemeClr val="accent6"/>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8A9BAA04-7329-B352-CF0F-520005E5BBE3}"/>
              </a:ext>
            </a:extLst>
          </p:cNvPr>
          <p:cNvGrpSpPr/>
          <p:nvPr userDrawn="1"/>
        </p:nvGrpSpPr>
        <p:grpSpPr>
          <a:xfrm>
            <a:off x="4704579" y="152904"/>
            <a:ext cx="1033273" cy="365759"/>
            <a:chOff x="10936998" y="153594"/>
            <a:chExt cx="929809" cy="329134"/>
          </a:xfrm>
        </p:grpSpPr>
        <p:sp>
          <p:nvSpPr>
            <p:cNvPr id="52" name="Rectangle: Rounded Corners 17">
              <a:extLst>
                <a:ext uri="{FF2B5EF4-FFF2-40B4-BE49-F238E27FC236}">
                  <a16:creationId xmlns:a16="http://schemas.microsoft.com/office/drawing/2014/main" id="{CEA2DFBC-5CE4-0413-9DCC-A5857A57D440}"/>
                </a:ext>
              </a:extLst>
            </p:cNvPr>
            <p:cNvSpPr/>
            <p:nvPr userDrawn="1"/>
          </p:nvSpPr>
          <p:spPr bwMode="auto">
            <a:xfrm>
              <a:off x="10936998" y="153594"/>
              <a:ext cx="929808" cy="329134"/>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bg1"/>
                  </a:solidFill>
                  <a:effectLst/>
                  <a:uLnTx/>
                  <a:uFillTx/>
                  <a:ea typeface="MS PGothic"/>
                </a:rPr>
                <a:t>Home</a:t>
              </a:r>
            </a:p>
          </p:txBody>
        </p:sp>
        <p:sp>
          <p:nvSpPr>
            <p:cNvPr id="53" name="Oval 52">
              <a:extLst>
                <a:ext uri="{FF2B5EF4-FFF2-40B4-BE49-F238E27FC236}">
                  <a16:creationId xmlns:a16="http://schemas.microsoft.com/office/drawing/2014/main" id="{DC2D2A8E-AB6D-6F73-9362-B8F072F91788}"/>
                </a:ext>
              </a:extLst>
            </p:cNvPr>
            <p:cNvSpPr/>
            <p:nvPr userDrawn="1"/>
          </p:nvSpPr>
          <p:spPr bwMode="auto">
            <a:xfrm>
              <a:off x="11542371" y="155943"/>
              <a:ext cx="324436" cy="324436"/>
            </a:xfrm>
            <a:prstGeom prst="ellipse">
              <a:avLst/>
            </a:prstGeom>
            <a:solidFill>
              <a:schemeClr val="accent6"/>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54" name="Graphic 53" descr="Home with solid fill">
              <a:extLst>
                <a:ext uri="{FF2B5EF4-FFF2-40B4-BE49-F238E27FC236}">
                  <a16:creationId xmlns:a16="http://schemas.microsoft.com/office/drawing/2014/main" id="{A994A3CE-9213-5260-1F49-7CD4C70063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79708" y="173675"/>
              <a:ext cx="257155" cy="257155"/>
            </a:xfrm>
            <a:prstGeom prst="rect">
              <a:avLst/>
            </a:prstGeom>
          </p:spPr>
        </p:pic>
      </p:grpSp>
      <p:grpSp>
        <p:nvGrpSpPr>
          <p:cNvPr id="55" name="Group 54">
            <a:extLst>
              <a:ext uri="{FF2B5EF4-FFF2-40B4-BE49-F238E27FC236}">
                <a16:creationId xmlns:a16="http://schemas.microsoft.com/office/drawing/2014/main" id="{80509B7D-A906-621B-FB86-06FD2AB13D37}"/>
              </a:ext>
            </a:extLst>
          </p:cNvPr>
          <p:cNvGrpSpPr/>
          <p:nvPr userDrawn="1"/>
        </p:nvGrpSpPr>
        <p:grpSpPr>
          <a:xfrm>
            <a:off x="5873926" y="152904"/>
            <a:ext cx="1431685" cy="365759"/>
            <a:chOff x="4898571" y="153398"/>
            <a:chExt cx="1431685" cy="365759"/>
          </a:xfrm>
        </p:grpSpPr>
        <p:sp>
          <p:nvSpPr>
            <p:cNvPr id="56" name="Rectangle: Rounded Corners 17">
              <a:extLst>
                <a:ext uri="{FF2B5EF4-FFF2-40B4-BE49-F238E27FC236}">
                  <a16:creationId xmlns:a16="http://schemas.microsoft.com/office/drawing/2014/main" id="{DC87736B-7B7C-45D4-AB6B-4848C5802076}"/>
                </a:ext>
              </a:extLst>
            </p:cNvPr>
            <p:cNvSpPr/>
            <p:nvPr userDrawn="1"/>
          </p:nvSpPr>
          <p:spPr bwMode="auto">
            <a:xfrm>
              <a:off x="4898571" y="153398"/>
              <a:ext cx="1431685" cy="365759"/>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r>
                <a:rPr kumimoji="0" lang="en-US" sz="1200" b="1" i="0" u="none" strike="noStrike" kern="0" cap="none" spc="0" normalizeH="0" baseline="0" noProof="0" dirty="0">
                  <a:ln>
                    <a:noFill/>
                  </a:ln>
                  <a:solidFill>
                    <a:schemeClr val="bg1"/>
                  </a:solidFill>
                  <a:effectLst/>
                  <a:uLnTx/>
                  <a:uFillTx/>
                  <a:ea typeface="MS PGothic"/>
                </a:rPr>
                <a:t>References</a:t>
              </a:r>
            </a:p>
          </p:txBody>
        </p:sp>
        <p:sp>
          <p:nvSpPr>
            <p:cNvPr id="57" name="Oval 56">
              <a:extLst>
                <a:ext uri="{FF2B5EF4-FFF2-40B4-BE49-F238E27FC236}">
                  <a16:creationId xmlns:a16="http://schemas.microsoft.com/office/drawing/2014/main" id="{C4D32665-5BFD-5B21-B970-DAB2D9C2725C}"/>
                </a:ext>
              </a:extLst>
            </p:cNvPr>
            <p:cNvSpPr/>
            <p:nvPr/>
          </p:nvSpPr>
          <p:spPr bwMode="auto">
            <a:xfrm>
              <a:off x="5969717" y="156008"/>
              <a:ext cx="360537" cy="360538"/>
            </a:xfrm>
            <a:prstGeom prst="ellipse">
              <a:avLst/>
            </a:prstGeom>
            <a:solidFill>
              <a:schemeClr val="accent6"/>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58" name="Graphic 57">
              <a:extLst>
                <a:ext uri="{FF2B5EF4-FFF2-40B4-BE49-F238E27FC236}">
                  <a16:creationId xmlns:a16="http://schemas.microsoft.com/office/drawing/2014/main" id="{3ADA163B-E3B8-66E8-4147-6F862BAD9626}"/>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6064985" y="214814"/>
              <a:ext cx="171450" cy="228600"/>
            </a:xfrm>
            <a:prstGeom prst="rect">
              <a:avLst/>
            </a:prstGeom>
          </p:spPr>
        </p:pic>
      </p:grpSp>
      <p:grpSp>
        <p:nvGrpSpPr>
          <p:cNvPr id="2" name="Group 1">
            <a:extLst>
              <a:ext uri="{FF2B5EF4-FFF2-40B4-BE49-F238E27FC236}">
                <a16:creationId xmlns:a16="http://schemas.microsoft.com/office/drawing/2014/main" id="{16BE6311-0596-49E2-042E-4AE592D3CCE2}"/>
              </a:ext>
            </a:extLst>
          </p:cNvPr>
          <p:cNvGrpSpPr/>
          <p:nvPr userDrawn="1"/>
        </p:nvGrpSpPr>
        <p:grpSpPr>
          <a:xfrm>
            <a:off x="4492779" y="1240993"/>
            <a:ext cx="365760" cy="365760"/>
            <a:chOff x="709100" y="1378424"/>
            <a:chExt cx="297965" cy="297965"/>
          </a:xfrm>
        </p:grpSpPr>
        <p:sp>
          <p:nvSpPr>
            <p:cNvPr id="3" name="Oval 2">
              <a:extLst>
                <a:ext uri="{FF2B5EF4-FFF2-40B4-BE49-F238E27FC236}">
                  <a16:creationId xmlns:a16="http://schemas.microsoft.com/office/drawing/2014/main" id="{3B81D2AC-D66F-0ABC-D876-DFBC2AA4CBFF}"/>
                </a:ext>
              </a:extLst>
            </p:cNvPr>
            <p:cNvSpPr/>
            <p:nvPr userDrawn="1"/>
          </p:nvSpPr>
          <p:spPr bwMode="auto">
            <a:xfrm>
              <a:off x="709100" y="1378424"/>
              <a:ext cx="297965" cy="297965"/>
            </a:xfrm>
            <a:prstGeom prst="ellipse">
              <a:avLst/>
            </a:prstGeom>
            <a:solidFill>
              <a:srgbClr val="2F9CFF"/>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4" name="Group 3">
              <a:extLst>
                <a:ext uri="{FF2B5EF4-FFF2-40B4-BE49-F238E27FC236}">
                  <a16:creationId xmlns:a16="http://schemas.microsoft.com/office/drawing/2014/main" id="{FF394FC7-852F-A8CD-CF8E-F57FD5EC021D}"/>
                </a:ext>
              </a:extLst>
            </p:cNvPr>
            <p:cNvGrpSpPr/>
            <p:nvPr userDrawn="1"/>
          </p:nvGrpSpPr>
          <p:grpSpPr>
            <a:xfrm>
              <a:off x="775878" y="1445202"/>
              <a:ext cx="164409" cy="164409"/>
              <a:chOff x="314875" y="7984519"/>
              <a:chExt cx="180850" cy="180850"/>
            </a:xfrm>
          </p:grpSpPr>
          <p:cxnSp>
            <p:nvCxnSpPr>
              <p:cNvPr id="5" name="Straight Connector 4">
                <a:extLst>
                  <a:ext uri="{FF2B5EF4-FFF2-40B4-BE49-F238E27FC236}">
                    <a16:creationId xmlns:a16="http://schemas.microsoft.com/office/drawing/2014/main" id="{7C820CD6-0776-1705-5EA0-DE0B5140B1CF}"/>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5EFDE7D-12BC-BBAC-C97D-D104C424D349}"/>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 name="Refs Hyperlink">
            <a:hlinkClick r:id="rId11" action="ppaction://hlinksldjump"/>
            <a:extLst>
              <a:ext uri="{FF2B5EF4-FFF2-40B4-BE49-F238E27FC236}">
                <a16:creationId xmlns:a16="http://schemas.microsoft.com/office/drawing/2014/main" id="{278AF419-CADD-E61E-9BF7-BF48434E756E}"/>
              </a:ext>
            </a:extLst>
          </p:cNvPr>
          <p:cNvSpPr/>
          <p:nvPr userDrawn="1"/>
        </p:nvSpPr>
        <p:spPr bwMode="auto">
          <a:xfrm>
            <a:off x="5869164" y="162430"/>
            <a:ext cx="1431685"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8" name="Home Hyperlink">
            <a:hlinkClick r:id="rId12" action="ppaction://hlinksldjump"/>
            <a:extLst>
              <a:ext uri="{FF2B5EF4-FFF2-40B4-BE49-F238E27FC236}">
                <a16:creationId xmlns:a16="http://schemas.microsoft.com/office/drawing/2014/main" id="{8FB53A94-1B24-5DC4-B6EA-C69A40668041}"/>
              </a:ext>
            </a:extLst>
          </p:cNvPr>
          <p:cNvSpPr/>
          <p:nvPr userDrawn="1"/>
        </p:nvSpPr>
        <p:spPr bwMode="auto">
          <a:xfrm>
            <a:off x="4699816" y="148141"/>
            <a:ext cx="1033272"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9" name="Study popup hyperlink">
            <a:hlinkClick r:id="rId13" action="ppaction://hlinksldjump"/>
            <a:extLst>
              <a:ext uri="{FF2B5EF4-FFF2-40B4-BE49-F238E27FC236}">
                <a16:creationId xmlns:a16="http://schemas.microsoft.com/office/drawing/2014/main" id="{A0278F07-3218-59A6-5667-AB1579BA0749}"/>
              </a:ext>
            </a:extLst>
          </p:cNvPr>
          <p:cNvSpPr/>
          <p:nvPr userDrawn="1"/>
        </p:nvSpPr>
        <p:spPr bwMode="auto">
          <a:xfrm>
            <a:off x="4486923" y="1242201"/>
            <a:ext cx="365760" cy="365760"/>
          </a:xfrm>
          <a:prstGeom prst="ellipse">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spTree>
    <p:extLst>
      <p:ext uri="{BB962C8B-B14F-4D97-AF65-F5344CB8AC3E}">
        <p14:creationId xmlns:p14="http://schemas.microsoft.com/office/powerpoint/2010/main" val="2561940011"/>
      </p:ext>
    </p:extLst>
  </p:cSld>
  <p:clrMapOvr>
    <a:masterClrMapping/>
  </p:clrMapOvr>
  <p:extLst>
    <p:ext uri="{DCECCB84-F9BA-43D5-87BE-67443E8EF086}">
      <p15:sldGuideLst xmlns:p15="http://schemas.microsoft.com/office/powerpoint/2012/main">
        <p15:guide id="1" orient="horz" pos="103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dditional_Study-content">
    <p:spTree>
      <p:nvGrpSpPr>
        <p:cNvPr id="1" name=""/>
        <p:cNvGrpSpPr/>
        <p:nvPr/>
      </p:nvGrpSpPr>
      <p:grpSpPr>
        <a:xfrm>
          <a:off x="0" y="0"/>
          <a:ext cx="0" cy="0"/>
          <a:chOff x="0" y="0"/>
          <a:chExt cx="0" cy="0"/>
        </a:xfrm>
      </p:grpSpPr>
      <p:sp>
        <p:nvSpPr>
          <p:cNvPr id="21" name="Text Placeholder 74">
            <a:extLst>
              <a:ext uri="{FF2B5EF4-FFF2-40B4-BE49-F238E27FC236}">
                <a16:creationId xmlns:a16="http://schemas.microsoft.com/office/drawing/2014/main" id="{682B8916-560B-8402-1E3E-C91244E577FE}"/>
              </a:ext>
            </a:extLst>
          </p:cNvPr>
          <p:cNvSpPr>
            <a:spLocks noGrp="1"/>
          </p:cNvSpPr>
          <p:nvPr>
            <p:ph type="body" sz="quarter" idx="14"/>
          </p:nvPr>
        </p:nvSpPr>
        <p:spPr>
          <a:xfrm>
            <a:off x="456590" y="6776261"/>
            <a:ext cx="2971800" cy="2487168"/>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182880" rIns="182880" bIns="91440"/>
          <a:lstStyle>
            <a:lvl1pPr>
              <a:lnSpc>
                <a:spcPts val="1300"/>
              </a:lnSpc>
              <a:spcBef>
                <a:spcPts val="1000"/>
              </a:spcBef>
              <a:defRPr sz="1600" b="1">
                <a:solidFill>
                  <a:schemeClr val="accent6"/>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pic>
        <p:nvPicPr>
          <p:cNvPr id="11" name="Graphic 10" hidden="1">
            <a:extLst>
              <a:ext uri="{FF2B5EF4-FFF2-40B4-BE49-F238E27FC236}">
                <a16:creationId xmlns:a16="http://schemas.microsoft.com/office/drawing/2014/main" id="{F51195BD-84FD-790B-EB6E-5EAE74A3D21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8678"/>
          <a:stretch/>
        </p:blipFill>
        <p:spPr>
          <a:xfrm>
            <a:off x="5428142" y="7550796"/>
            <a:ext cx="2020314" cy="2055840"/>
          </a:xfrm>
          <a:prstGeom prst="rect">
            <a:avLst/>
          </a:prstGeom>
        </p:spPr>
      </p:pic>
      <p:pic>
        <p:nvPicPr>
          <p:cNvPr id="15" name="Graphic 14" hidden="1">
            <a:extLst>
              <a:ext uri="{FF2B5EF4-FFF2-40B4-BE49-F238E27FC236}">
                <a16:creationId xmlns:a16="http://schemas.microsoft.com/office/drawing/2014/main" id="{FD888428-9FD3-B70C-3C43-A4E55C612C0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5370"/>
          <a:stretch/>
        </p:blipFill>
        <p:spPr>
          <a:xfrm>
            <a:off x="1621943" y="7165523"/>
            <a:ext cx="2102734" cy="2441112"/>
          </a:xfrm>
          <a:prstGeom prst="rect">
            <a:avLst/>
          </a:prstGeom>
        </p:spPr>
      </p:pic>
      <p:sp>
        <p:nvSpPr>
          <p:cNvPr id="22" name="Text Placeholder 74">
            <a:extLst>
              <a:ext uri="{FF2B5EF4-FFF2-40B4-BE49-F238E27FC236}">
                <a16:creationId xmlns:a16="http://schemas.microsoft.com/office/drawing/2014/main" id="{D3B0EBC7-E3CF-DC18-87E2-F69FFBAAFE0C}"/>
              </a:ext>
            </a:extLst>
          </p:cNvPr>
          <p:cNvSpPr>
            <a:spLocks noGrp="1"/>
          </p:cNvSpPr>
          <p:nvPr>
            <p:ph type="body" sz="quarter" idx="13"/>
          </p:nvPr>
        </p:nvSpPr>
        <p:spPr>
          <a:xfrm>
            <a:off x="456590" y="4466492"/>
            <a:ext cx="6858000" cy="2240280"/>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6"/>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3" name="Text Placeholder 74">
            <a:extLst>
              <a:ext uri="{FF2B5EF4-FFF2-40B4-BE49-F238E27FC236}">
                <a16:creationId xmlns:a16="http://schemas.microsoft.com/office/drawing/2014/main" id="{90A91C1D-53FC-E222-E14B-161BB0E8BF23}"/>
              </a:ext>
            </a:extLst>
          </p:cNvPr>
          <p:cNvSpPr>
            <a:spLocks noGrp="1"/>
          </p:cNvSpPr>
          <p:nvPr>
            <p:ph type="body" sz="quarter" idx="12"/>
          </p:nvPr>
        </p:nvSpPr>
        <p:spPr>
          <a:xfrm>
            <a:off x="3585783" y="6778321"/>
            <a:ext cx="3730752" cy="2487168"/>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6"/>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4" name="Text Placeholder 74">
            <a:extLst>
              <a:ext uri="{FF2B5EF4-FFF2-40B4-BE49-F238E27FC236}">
                <a16:creationId xmlns:a16="http://schemas.microsoft.com/office/drawing/2014/main" id="{DC98211B-A394-9C11-49D5-73501171241C}"/>
              </a:ext>
            </a:extLst>
          </p:cNvPr>
          <p:cNvSpPr>
            <a:spLocks noGrp="1"/>
          </p:cNvSpPr>
          <p:nvPr>
            <p:ph type="body" sz="quarter" idx="11"/>
          </p:nvPr>
        </p:nvSpPr>
        <p:spPr>
          <a:xfrm>
            <a:off x="3584448" y="2127454"/>
            <a:ext cx="3730752" cy="2231136"/>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6"/>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5" name="Text Placeholder 74">
            <a:extLst>
              <a:ext uri="{FF2B5EF4-FFF2-40B4-BE49-F238E27FC236}">
                <a16:creationId xmlns:a16="http://schemas.microsoft.com/office/drawing/2014/main" id="{B322FC43-0464-CBB2-40E2-C4A2BB391B2D}"/>
              </a:ext>
            </a:extLst>
          </p:cNvPr>
          <p:cNvSpPr>
            <a:spLocks noGrp="1"/>
          </p:cNvSpPr>
          <p:nvPr>
            <p:ph type="body" sz="quarter" idx="10"/>
          </p:nvPr>
        </p:nvSpPr>
        <p:spPr>
          <a:xfrm>
            <a:off x="455161" y="2125413"/>
            <a:ext cx="2971800" cy="2231136"/>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6"/>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6" name="Rectangle 25">
            <a:extLst>
              <a:ext uri="{FF2B5EF4-FFF2-40B4-BE49-F238E27FC236}">
                <a16:creationId xmlns:a16="http://schemas.microsoft.com/office/drawing/2014/main" id="{FA12AE4F-57F7-4F40-11FC-B450BAB2D9E3}"/>
              </a:ext>
            </a:extLst>
          </p:cNvPr>
          <p:cNvSpPr/>
          <p:nvPr userDrawn="1"/>
        </p:nvSpPr>
        <p:spPr>
          <a:xfrm>
            <a:off x="-210" y="0"/>
            <a:ext cx="7772400" cy="18905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909DC5C5-796E-1106-DCA4-A29ABCA200E4}"/>
              </a:ext>
            </a:extLst>
          </p:cNvPr>
          <p:cNvGrpSpPr/>
          <p:nvPr userDrawn="1"/>
        </p:nvGrpSpPr>
        <p:grpSpPr>
          <a:xfrm>
            <a:off x="456393" y="6642810"/>
            <a:ext cx="6858000" cy="64008"/>
            <a:chOff x="399012" y="1047404"/>
            <a:chExt cx="9589122" cy="67852"/>
          </a:xfrm>
        </p:grpSpPr>
        <p:sp>
          <p:nvSpPr>
            <p:cNvPr id="31" name="Rectangle 30">
              <a:hlinkClick r:id="" action="ppaction://noaction"/>
              <a:extLst>
                <a:ext uri="{FF2B5EF4-FFF2-40B4-BE49-F238E27FC236}">
                  <a16:creationId xmlns:a16="http://schemas.microsoft.com/office/drawing/2014/main" id="{4748B148-DF1E-77F8-9AA3-789E143C0C77}"/>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2" name="Rectangle 31">
              <a:hlinkClick r:id="rId6" action="ppaction://hlinksldjump"/>
              <a:extLst>
                <a:ext uri="{FF2B5EF4-FFF2-40B4-BE49-F238E27FC236}">
                  <a16:creationId xmlns:a16="http://schemas.microsoft.com/office/drawing/2014/main" id="{CD30D52D-A97F-B495-221D-4B9C8B747343}"/>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3" name="Rectangle 32">
              <a:hlinkClick r:id="" action="ppaction://noaction"/>
              <a:extLst>
                <a:ext uri="{FF2B5EF4-FFF2-40B4-BE49-F238E27FC236}">
                  <a16:creationId xmlns:a16="http://schemas.microsoft.com/office/drawing/2014/main" id="{04078C89-3745-F9FA-8E8D-B489B615E7EB}"/>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4" name="Rectangle 33">
              <a:hlinkClick r:id="" action="ppaction://noaction"/>
              <a:extLst>
                <a:ext uri="{FF2B5EF4-FFF2-40B4-BE49-F238E27FC236}">
                  <a16:creationId xmlns:a16="http://schemas.microsoft.com/office/drawing/2014/main" id="{BD01405D-CBC9-5E78-0D31-5019A4F2316A}"/>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5" name="Rectangle 34">
              <a:hlinkClick r:id="" action="ppaction://noaction"/>
              <a:extLst>
                <a:ext uri="{FF2B5EF4-FFF2-40B4-BE49-F238E27FC236}">
                  <a16:creationId xmlns:a16="http://schemas.microsoft.com/office/drawing/2014/main" id="{E2779B4A-0E2C-E7F7-8D0D-979A269A1B89}"/>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grpSp>
        <p:nvGrpSpPr>
          <p:cNvPr id="36" name="Group 35">
            <a:extLst>
              <a:ext uri="{FF2B5EF4-FFF2-40B4-BE49-F238E27FC236}">
                <a16:creationId xmlns:a16="http://schemas.microsoft.com/office/drawing/2014/main" id="{9BAD1F28-5BFF-0979-B801-1A2586BA8BD4}"/>
              </a:ext>
            </a:extLst>
          </p:cNvPr>
          <p:cNvGrpSpPr/>
          <p:nvPr userDrawn="1"/>
        </p:nvGrpSpPr>
        <p:grpSpPr>
          <a:xfrm>
            <a:off x="1" y="1887665"/>
            <a:ext cx="7772400" cy="66500"/>
            <a:chOff x="1" y="1890840"/>
            <a:chExt cx="7772400" cy="66500"/>
          </a:xfrm>
        </p:grpSpPr>
        <p:sp>
          <p:nvSpPr>
            <p:cNvPr id="37" name="Rectangle 36">
              <a:hlinkClick r:id="" action="ppaction://noaction"/>
              <a:extLst>
                <a:ext uri="{FF2B5EF4-FFF2-40B4-BE49-F238E27FC236}">
                  <a16:creationId xmlns:a16="http://schemas.microsoft.com/office/drawing/2014/main" id="{9F8DE217-FFAF-0120-A8B4-37A5DE5FB4BA}"/>
                </a:ext>
              </a:extLst>
            </p:cNvPr>
            <p:cNvSpPr/>
            <p:nvPr userDrawn="1"/>
          </p:nvSpPr>
          <p:spPr bwMode="auto">
            <a:xfrm flipH="1">
              <a:off x="1543448" y="1890840"/>
              <a:ext cx="1663368"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8" name="Rectangle 37">
              <a:hlinkClick r:id="rId6" action="ppaction://hlinksldjump"/>
              <a:extLst>
                <a:ext uri="{FF2B5EF4-FFF2-40B4-BE49-F238E27FC236}">
                  <a16:creationId xmlns:a16="http://schemas.microsoft.com/office/drawing/2014/main" id="{89260B0F-D97E-5D93-B1E9-B934D0B38DDD}"/>
                </a:ext>
              </a:extLst>
            </p:cNvPr>
            <p:cNvSpPr/>
            <p:nvPr userDrawn="1"/>
          </p:nvSpPr>
          <p:spPr bwMode="auto">
            <a:xfrm flipH="1">
              <a:off x="1" y="1890840"/>
              <a:ext cx="1543447"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9" name="Rectangle 38">
              <a:hlinkClick r:id="" action="ppaction://noaction"/>
              <a:extLst>
                <a:ext uri="{FF2B5EF4-FFF2-40B4-BE49-F238E27FC236}">
                  <a16:creationId xmlns:a16="http://schemas.microsoft.com/office/drawing/2014/main" id="{9768FA0E-836A-AEB4-BAE8-431B8B2022E6}"/>
                </a:ext>
              </a:extLst>
            </p:cNvPr>
            <p:cNvSpPr/>
            <p:nvPr userDrawn="1"/>
          </p:nvSpPr>
          <p:spPr bwMode="auto">
            <a:xfrm flipH="1">
              <a:off x="4729092" y="1890840"/>
              <a:ext cx="1523435"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0" name="Rectangle 39">
              <a:hlinkClick r:id="" action="ppaction://noaction"/>
              <a:extLst>
                <a:ext uri="{FF2B5EF4-FFF2-40B4-BE49-F238E27FC236}">
                  <a16:creationId xmlns:a16="http://schemas.microsoft.com/office/drawing/2014/main" id="{5FC29D65-8DFF-9589-AA4B-C3DE80D5BC85}"/>
                </a:ext>
              </a:extLst>
            </p:cNvPr>
            <p:cNvSpPr/>
            <p:nvPr userDrawn="1"/>
          </p:nvSpPr>
          <p:spPr bwMode="auto">
            <a:xfrm flipH="1">
              <a:off x="3205657" y="1890840"/>
              <a:ext cx="1523435"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1" name="Rectangle 40">
              <a:hlinkClick r:id="" action="ppaction://noaction"/>
              <a:extLst>
                <a:ext uri="{FF2B5EF4-FFF2-40B4-BE49-F238E27FC236}">
                  <a16:creationId xmlns:a16="http://schemas.microsoft.com/office/drawing/2014/main" id="{82DCE2F5-BA00-725C-951C-01C6601249B4}"/>
                </a:ext>
              </a:extLst>
            </p:cNvPr>
            <p:cNvSpPr/>
            <p:nvPr userDrawn="1"/>
          </p:nvSpPr>
          <p:spPr bwMode="auto">
            <a:xfrm flipH="1">
              <a:off x="6248966" y="1890840"/>
              <a:ext cx="1523435"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42" name="Text Placeholder 103">
            <a:extLst>
              <a:ext uri="{FF2B5EF4-FFF2-40B4-BE49-F238E27FC236}">
                <a16:creationId xmlns:a16="http://schemas.microsoft.com/office/drawing/2014/main" id="{4BC6CAC1-592E-C233-0D4F-38490B7087DF}"/>
              </a:ext>
            </a:extLst>
          </p:cNvPr>
          <p:cNvSpPr>
            <a:spLocks noGrp="1"/>
          </p:cNvSpPr>
          <p:nvPr>
            <p:ph type="body" sz="quarter" idx="16"/>
          </p:nvPr>
        </p:nvSpPr>
        <p:spPr>
          <a:xfrm>
            <a:off x="424550" y="9408622"/>
            <a:ext cx="4165600" cy="470669"/>
          </a:xfrm>
        </p:spPr>
        <p:txBody>
          <a:bodyPr/>
          <a:lstStyle>
            <a:lvl1pPr>
              <a:defRPr sz="1000">
                <a:solidFill>
                  <a:schemeClr val="accent6"/>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8A9BAA04-7329-B352-CF0F-520005E5BBE3}"/>
              </a:ext>
            </a:extLst>
          </p:cNvPr>
          <p:cNvGrpSpPr/>
          <p:nvPr userDrawn="1"/>
        </p:nvGrpSpPr>
        <p:grpSpPr>
          <a:xfrm>
            <a:off x="4704579" y="152904"/>
            <a:ext cx="1033273" cy="365759"/>
            <a:chOff x="10936998" y="153594"/>
            <a:chExt cx="929809" cy="329134"/>
          </a:xfrm>
        </p:grpSpPr>
        <p:sp>
          <p:nvSpPr>
            <p:cNvPr id="52" name="Rectangle: Rounded Corners 17">
              <a:extLst>
                <a:ext uri="{FF2B5EF4-FFF2-40B4-BE49-F238E27FC236}">
                  <a16:creationId xmlns:a16="http://schemas.microsoft.com/office/drawing/2014/main" id="{CEA2DFBC-5CE4-0413-9DCC-A5857A57D440}"/>
                </a:ext>
              </a:extLst>
            </p:cNvPr>
            <p:cNvSpPr/>
            <p:nvPr userDrawn="1"/>
          </p:nvSpPr>
          <p:spPr bwMode="auto">
            <a:xfrm>
              <a:off x="10936998" y="153594"/>
              <a:ext cx="929808" cy="329134"/>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bg1"/>
                  </a:solidFill>
                  <a:effectLst/>
                  <a:uLnTx/>
                  <a:uFillTx/>
                  <a:ea typeface="MS PGothic"/>
                </a:rPr>
                <a:t>Home</a:t>
              </a:r>
            </a:p>
          </p:txBody>
        </p:sp>
        <p:sp>
          <p:nvSpPr>
            <p:cNvPr id="53" name="Oval 52">
              <a:extLst>
                <a:ext uri="{FF2B5EF4-FFF2-40B4-BE49-F238E27FC236}">
                  <a16:creationId xmlns:a16="http://schemas.microsoft.com/office/drawing/2014/main" id="{DC2D2A8E-AB6D-6F73-9362-B8F072F91788}"/>
                </a:ext>
              </a:extLst>
            </p:cNvPr>
            <p:cNvSpPr/>
            <p:nvPr userDrawn="1"/>
          </p:nvSpPr>
          <p:spPr bwMode="auto">
            <a:xfrm>
              <a:off x="11542371" y="155943"/>
              <a:ext cx="324436" cy="324436"/>
            </a:xfrm>
            <a:prstGeom prst="ellipse">
              <a:avLst/>
            </a:prstGeom>
            <a:solidFill>
              <a:schemeClr val="accent6"/>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54" name="Graphic 53" descr="Home with solid fill">
              <a:extLst>
                <a:ext uri="{FF2B5EF4-FFF2-40B4-BE49-F238E27FC236}">
                  <a16:creationId xmlns:a16="http://schemas.microsoft.com/office/drawing/2014/main" id="{A994A3CE-9213-5260-1F49-7CD4C70063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79708" y="173675"/>
              <a:ext cx="257155" cy="257155"/>
            </a:xfrm>
            <a:prstGeom prst="rect">
              <a:avLst/>
            </a:prstGeom>
          </p:spPr>
        </p:pic>
      </p:grpSp>
      <p:grpSp>
        <p:nvGrpSpPr>
          <p:cNvPr id="55" name="Group 54">
            <a:extLst>
              <a:ext uri="{FF2B5EF4-FFF2-40B4-BE49-F238E27FC236}">
                <a16:creationId xmlns:a16="http://schemas.microsoft.com/office/drawing/2014/main" id="{80509B7D-A906-621B-FB86-06FD2AB13D37}"/>
              </a:ext>
            </a:extLst>
          </p:cNvPr>
          <p:cNvGrpSpPr/>
          <p:nvPr userDrawn="1"/>
        </p:nvGrpSpPr>
        <p:grpSpPr>
          <a:xfrm>
            <a:off x="5873926" y="152904"/>
            <a:ext cx="1431685" cy="365759"/>
            <a:chOff x="4898571" y="153398"/>
            <a:chExt cx="1431685" cy="365759"/>
          </a:xfrm>
        </p:grpSpPr>
        <p:sp>
          <p:nvSpPr>
            <p:cNvPr id="56" name="Rectangle: Rounded Corners 17">
              <a:extLst>
                <a:ext uri="{FF2B5EF4-FFF2-40B4-BE49-F238E27FC236}">
                  <a16:creationId xmlns:a16="http://schemas.microsoft.com/office/drawing/2014/main" id="{DC87736B-7B7C-45D4-AB6B-4848C5802076}"/>
                </a:ext>
              </a:extLst>
            </p:cNvPr>
            <p:cNvSpPr/>
            <p:nvPr userDrawn="1"/>
          </p:nvSpPr>
          <p:spPr bwMode="auto">
            <a:xfrm>
              <a:off x="4898571" y="153398"/>
              <a:ext cx="1431685" cy="365759"/>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r>
                <a:rPr kumimoji="0" lang="en-US" sz="1200" b="1" i="0" u="none" strike="noStrike" kern="0" cap="none" spc="0" normalizeH="0" baseline="0" noProof="0" dirty="0">
                  <a:ln>
                    <a:noFill/>
                  </a:ln>
                  <a:solidFill>
                    <a:schemeClr val="bg1"/>
                  </a:solidFill>
                  <a:effectLst/>
                  <a:uLnTx/>
                  <a:uFillTx/>
                  <a:ea typeface="MS PGothic"/>
                </a:rPr>
                <a:t>References</a:t>
              </a:r>
            </a:p>
          </p:txBody>
        </p:sp>
        <p:sp>
          <p:nvSpPr>
            <p:cNvPr id="57" name="Oval 56">
              <a:extLst>
                <a:ext uri="{FF2B5EF4-FFF2-40B4-BE49-F238E27FC236}">
                  <a16:creationId xmlns:a16="http://schemas.microsoft.com/office/drawing/2014/main" id="{C4D32665-5BFD-5B21-B970-DAB2D9C2725C}"/>
                </a:ext>
              </a:extLst>
            </p:cNvPr>
            <p:cNvSpPr/>
            <p:nvPr/>
          </p:nvSpPr>
          <p:spPr bwMode="auto">
            <a:xfrm>
              <a:off x="5969717" y="156008"/>
              <a:ext cx="360537" cy="360538"/>
            </a:xfrm>
            <a:prstGeom prst="ellipse">
              <a:avLst/>
            </a:prstGeom>
            <a:solidFill>
              <a:schemeClr val="accent6"/>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58" name="Graphic 57">
              <a:extLst>
                <a:ext uri="{FF2B5EF4-FFF2-40B4-BE49-F238E27FC236}">
                  <a16:creationId xmlns:a16="http://schemas.microsoft.com/office/drawing/2014/main" id="{3ADA163B-E3B8-66E8-4147-6F862BAD9626}"/>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6064985" y="214814"/>
              <a:ext cx="171450" cy="228600"/>
            </a:xfrm>
            <a:prstGeom prst="rect">
              <a:avLst/>
            </a:prstGeom>
          </p:spPr>
        </p:pic>
      </p:grpSp>
      <p:grpSp>
        <p:nvGrpSpPr>
          <p:cNvPr id="2" name="Group 1">
            <a:extLst>
              <a:ext uri="{FF2B5EF4-FFF2-40B4-BE49-F238E27FC236}">
                <a16:creationId xmlns:a16="http://schemas.microsoft.com/office/drawing/2014/main" id="{16BE6311-0596-49E2-042E-4AE592D3CCE2}"/>
              </a:ext>
            </a:extLst>
          </p:cNvPr>
          <p:cNvGrpSpPr/>
          <p:nvPr userDrawn="1"/>
        </p:nvGrpSpPr>
        <p:grpSpPr>
          <a:xfrm>
            <a:off x="5407179" y="1240993"/>
            <a:ext cx="365760" cy="365760"/>
            <a:chOff x="709100" y="1378424"/>
            <a:chExt cx="297965" cy="297965"/>
          </a:xfrm>
        </p:grpSpPr>
        <p:sp>
          <p:nvSpPr>
            <p:cNvPr id="3" name="Oval 2">
              <a:extLst>
                <a:ext uri="{FF2B5EF4-FFF2-40B4-BE49-F238E27FC236}">
                  <a16:creationId xmlns:a16="http://schemas.microsoft.com/office/drawing/2014/main" id="{3B81D2AC-D66F-0ABC-D876-DFBC2AA4CBFF}"/>
                </a:ext>
              </a:extLst>
            </p:cNvPr>
            <p:cNvSpPr/>
            <p:nvPr userDrawn="1"/>
          </p:nvSpPr>
          <p:spPr bwMode="auto">
            <a:xfrm>
              <a:off x="709100" y="1378424"/>
              <a:ext cx="297965" cy="297965"/>
            </a:xfrm>
            <a:prstGeom prst="ellipse">
              <a:avLst/>
            </a:prstGeom>
            <a:solidFill>
              <a:srgbClr val="2F9CFF"/>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4" name="Group 3">
              <a:extLst>
                <a:ext uri="{FF2B5EF4-FFF2-40B4-BE49-F238E27FC236}">
                  <a16:creationId xmlns:a16="http://schemas.microsoft.com/office/drawing/2014/main" id="{FF394FC7-852F-A8CD-CF8E-F57FD5EC021D}"/>
                </a:ext>
              </a:extLst>
            </p:cNvPr>
            <p:cNvGrpSpPr/>
            <p:nvPr userDrawn="1"/>
          </p:nvGrpSpPr>
          <p:grpSpPr>
            <a:xfrm>
              <a:off x="775878" y="1445202"/>
              <a:ext cx="164409" cy="164409"/>
              <a:chOff x="314875" y="7984519"/>
              <a:chExt cx="180850" cy="180850"/>
            </a:xfrm>
          </p:grpSpPr>
          <p:cxnSp>
            <p:nvCxnSpPr>
              <p:cNvPr id="5" name="Straight Connector 4">
                <a:extLst>
                  <a:ext uri="{FF2B5EF4-FFF2-40B4-BE49-F238E27FC236}">
                    <a16:creationId xmlns:a16="http://schemas.microsoft.com/office/drawing/2014/main" id="{7C820CD6-0776-1705-5EA0-DE0B5140B1CF}"/>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5EFDE7D-12BC-BBAC-C97D-D104C424D349}"/>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 name="Title 1">
            <a:extLst>
              <a:ext uri="{FF2B5EF4-FFF2-40B4-BE49-F238E27FC236}">
                <a16:creationId xmlns:a16="http://schemas.microsoft.com/office/drawing/2014/main" id="{C3A22B52-CFEF-382D-826C-590835BC8210}"/>
              </a:ext>
            </a:extLst>
          </p:cNvPr>
          <p:cNvSpPr txBox="1">
            <a:spLocks/>
          </p:cNvSpPr>
          <p:nvPr userDrawn="1"/>
        </p:nvSpPr>
        <p:spPr>
          <a:xfrm>
            <a:off x="438408" y="958216"/>
            <a:ext cx="6627409" cy="481064"/>
          </a:xfrm>
          <a:prstGeom prst="rect">
            <a:avLst/>
          </a:prstGeom>
        </p:spPr>
        <p:txBody>
          <a:bodyPr vert="horz" lIns="0" tIns="45720" rIns="91440" bIns="45720" rtlCol="0" anchor="ctr">
            <a:noAutofit/>
          </a:bodyPr>
          <a:lstStyle>
            <a:lvl1pPr marL="0" algn="l" defTabSz="1341150" rtl="0" eaLnBrk="1" latinLnBrk="0" hangingPunct="1">
              <a:lnSpc>
                <a:spcPct val="90000"/>
              </a:lnSpc>
              <a:spcBef>
                <a:spcPct val="0"/>
              </a:spcBef>
              <a:buNone/>
              <a:defRPr lang="en-AR" sz="3200" kern="1200">
                <a:gradFill flip="none" rotWithShape="1">
                  <a:gsLst>
                    <a:gs pos="100000">
                      <a:schemeClr val="accent5"/>
                    </a:gs>
                    <a:gs pos="0">
                      <a:schemeClr val="accent1"/>
                    </a:gs>
                  </a:gsLst>
                  <a:lin ang="10800000" scaled="1"/>
                  <a:tileRect/>
                </a:gradFill>
                <a:latin typeface="+mj-lt"/>
                <a:ea typeface="+mn-ea"/>
                <a:cs typeface="+mn-cs"/>
              </a:defRPr>
            </a:lvl1pPr>
          </a:lstStyle>
          <a:p>
            <a:pPr marL="0" marR="0" lvl="0" indent="0" algn="l" defTabSz="1341150" rtl="0" eaLnBrk="1" fontAlgn="auto" latinLnBrk="0" hangingPunct="1">
              <a:lnSpc>
                <a:spcPct val="80000"/>
              </a:lnSpc>
              <a:spcBef>
                <a:spcPct val="0"/>
              </a:spcBef>
              <a:spcAft>
                <a:spcPts val="0"/>
              </a:spcAft>
              <a:buClrTx/>
              <a:buSzTx/>
              <a:buFontTx/>
              <a:buNone/>
              <a:tabLst/>
              <a:defRPr/>
            </a:pPr>
            <a:r>
              <a:rPr lang="en-US" sz="4800" b="1" dirty="0">
                <a:solidFill>
                  <a:schemeClr val="bg1"/>
                </a:solidFill>
              </a:rPr>
              <a:t>CRESCNET</a:t>
            </a:r>
            <a:r>
              <a:rPr lang="en-US" sz="4800" b="1" baseline="30000" dirty="0">
                <a:solidFill>
                  <a:schemeClr val="bg1"/>
                </a:solidFill>
              </a:rPr>
              <a:t>®</a:t>
            </a:r>
            <a:r>
              <a:rPr lang="en-US" sz="4800" b="1" dirty="0">
                <a:solidFill>
                  <a:schemeClr val="bg1"/>
                </a:solidFill>
              </a:rPr>
              <a:t> REGISTRY DATA</a:t>
            </a:r>
          </a:p>
        </p:txBody>
      </p:sp>
      <p:sp>
        <p:nvSpPr>
          <p:cNvPr id="8" name="TextBox 7">
            <a:extLst>
              <a:ext uri="{FF2B5EF4-FFF2-40B4-BE49-F238E27FC236}">
                <a16:creationId xmlns:a16="http://schemas.microsoft.com/office/drawing/2014/main" id="{133C27E8-2AC8-43BC-D306-00F4D7336C0B}"/>
              </a:ext>
            </a:extLst>
          </p:cNvPr>
          <p:cNvSpPr txBox="1"/>
          <p:nvPr userDrawn="1"/>
        </p:nvSpPr>
        <p:spPr>
          <a:xfrm>
            <a:off x="378294" y="246691"/>
            <a:ext cx="5171298" cy="338554"/>
          </a:xfrm>
          <a:prstGeom prst="rect">
            <a:avLst/>
          </a:prstGeom>
          <a:noFill/>
        </p:spPr>
        <p:txBody>
          <a:bodyPr wrap="square">
            <a:spAutoFit/>
          </a:bodyPr>
          <a:lstStyle/>
          <a:p>
            <a:r>
              <a:rPr lang="en-US" sz="1600" dirty="0">
                <a:solidFill>
                  <a:schemeClr val="accent6">
                    <a:lumMod val="50000"/>
                    <a:lumOff val="50000"/>
                  </a:schemeClr>
                </a:solidFill>
              </a:rPr>
              <a:t>REAL-WORLD DATA</a:t>
            </a:r>
          </a:p>
        </p:txBody>
      </p:sp>
      <p:sp>
        <p:nvSpPr>
          <p:cNvPr id="9" name="Refs Hyperlink">
            <a:hlinkClick r:id="rId11" action="ppaction://hlinksldjump"/>
            <a:extLst>
              <a:ext uri="{FF2B5EF4-FFF2-40B4-BE49-F238E27FC236}">
                <a16:creationId xmlns:a16="http://schemas.microsoft.com/office/drawing/2014/main" id="{5DAD8A1E-8C51-99CE-FFBF-E60D66E12654}"/>
              </a:ext>
            </a:extLst>
          </p:cNvPr>
          <p:cNvSpPr/>
          <p:nvPr userDrawn="1"/>
        </p:nvSpPr>
        <p:spPr bwMode="auto">
          <a:xfrm>
            <a:off x="5869164" y="162430"/>
            <a:ext cx="1431685"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10" name="Home Hyperlink">
            <a:hlinkClick r:id="rId12" action="ppaction://hlinksldjump"/>
            <a:extLst>
              <a:ext uri="{FF2B5EF4-FFF2-40B4-BE49-F238E27FC236}">
                <a16:creationId xmlns:a16="http://schemas.microsoft.com/office/drawing/2014/main" id="{8AD58C97-78CE-7BFA-36F5-3055C7809541}"/>
              </a:ext>
            </a:extLst>
          </p:cNvPr>
          <p:cNvSpPr/>
          <p:nvPr userDrawn="1"/>
        </p:nvSpPr>
        <p:spPr bwMode="auto">
          <a:xfrm>
            <a:off x="4699816" y="148141"/>
            <a:ext cx="1033272"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12" name="Study popup hyperlink">
            <a:hlinkClick r:id="rId13" action="ppaction://hlinksldjump"/>
            <a:extLst>
              <a:ext uri="{FF2B5EF4-FFF2-40B4-BE49-F238E27FC236}">
                <a16:creationId xmlns:a16="http://schemas.microsoft.com/office/drawing/2014/main" id="{6359EC0A-0FBE-4A1B-5EAB-EB27376202BE}"/>
              </a:ext>
            </a:extLst>
          </p:cNvPr>
          <p:cNvSpPr/>
          <p:nvPr userDrawn="1"/>
        </p:nvSpPr>
        <p:spPr bwMode="auto">
          <a:xfrm>
            <a:off x="5405479" y="1242201"/>
            <a:ext cx="365760" cy="365760"/>
          </a:xfrm>
          <a:prstGeom prst="ellipse">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spTree>
    <p:extLst>
      <p:ext uri="{BB962C8B-B14F-4D97-AF65-F5344CB8AC3E}">
        <p14:creationId xmlns:p14="http://schemas.microsoft.com/office/powerpoint/2010/main" val="2094692956"/>
      </p:ext>
    </p:extLst>
  </p:cSld>
  <p:clrMapOvr>
    <a:masterClrMapping/>
  </p:clrMapOvr>
  <p:extLst>
    <p:ext uri="{DCECCB84-F9BA-43D5-87BE-67443E8EF086}">
      <p15:sldGuideLst xmlns:p15="http://schemas.microsoft.com/office/powerpoint/2012/main">
        <p15:guide id="1" orient="horz" pos="103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Additional Studies Pop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A17BF5FA-69F1-5D6C-2AF5-BDC91F9B25E4}"/>
              </a:ext>
            </a:extLst>
          </p:cNvPr>
          <p:cNvSpPr/>
          <p:nvPr userDrawn="1"/>
        </p:nvSpPr>
        <p:spPr bwMode="auto">
          <a:xfrm>
            <a:off x="444963" y="1370296"/>
            <a:ext cx="6858000" cy="5444841"/>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44" name="Rectangle 43">
            <a:extLst>
              <a:ext uri="{FF2B5EF4-FFF2-40B4-BE49-F238E27FC236}">
                <a16:creationId xmlns:a16="http://schemas.microsoft.com/office/drawing/2014/main" id="{1529B85B-C79C-0367-7C8F-3D353D7B1436}"/>
              </a:ext>
            </a:extLst>
          </p:cNvPr>
          <p:cNvSpPr/>
          <p:nvPr userDrawn="1"/>
        </p:nvSpPr>
        <p:spPr>
          <a:xfrm>
            <a:off x="443345" y="1357745"/>
            <a:ext cx="6859875" cy="1039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21">
            <a:extLst>
              <a:ext uri="{FF2B5EF4-FFF2-40B4-BE49-F238E27FC236}">
                <a16:creationId xmlns:a16="http://schemas.microsoft.com/office/drawing/2014/main" id="{40A0C6AC-EF4B-2361-327D-3ED617DDA43F}"/>
              </a:ext>
            </a:extLst>
          </p:cNvPr>
          <p:cNvSpPr>
            <a:spLocks noGrp="1"/>
          </p:cNvSpPr>
          <p:nvPr>
            <p:ph sz="quarter" idx="24"/>
          </p:nvPr>
        </p:nvSpPr>
        <p:spPr>
          <a:xfrm>
            <a:off x="863722" y="2715494"/>
            <a:ext cx="5979991" cy="3413843"/>
          </a:xfrm>
        </p:spPr>
        <p:txBody>
          <a:bodyPr/>
          <a:lstStyle>
            <a:lvl1pPr>
              <a:defRPr sz="1400"/>
            </a:lvl1pPr>
            <a:lvl2pPr marL="182563" indent="-169863">
              <a:buClr>
                <a:schemeClr val="accent1"/>
              </a:buClr>
              <a:buFont typeface="Arial" panose="020B0604020202020204" pitchFamily="34" charset="0"/>
              <a:buChar char="•"/>
              <a:tabLst/>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6" name="Group 45">
            <a:extLst>
              <a:ext uri="{FF2B5EF4-FFF2-40B4-BE49-F238E27FC236}">
                <a16:creationId xmlns:a16="http://schemas.microsoft.com/office/drawing/2014/main" id="{9F53DC61-32C7-6224-8A53-22442408168A}"/>
              </a:ext>
            </a:extLst>
          </p:cNvPr>
          <p:cNvGrpSpPr/>
          <p:nvPr userDrawn="1"/>
        </p:nvGrpSpPr>
        <p:grpSpPr>
          <a:xfrm>
            <a:off x="444963" y="2390850"/>
            <a:ext cx="6858000" cy="64008"/>
            <a:chOff x="399012" y="1047404"/>
            <a:chExt cx="9589122" cy="67852"/>
          </a:xfrm>
        </p:grpSpPr>
        <p:sp>
          <p:nvSpPr>
            <p:cNvPr id="47" name="Rectangle 46">
              <a:hlinkClick r:id="" action="ppaction://noaction"/>
              <a:extLst>
                <a:ext uri="{FF2B5EF4-FFF2-40B4-BE49-F238E27FC236}">
                  <a16:creationId xmlns:a16="http://schemas.microsoft.com/office/drawing/2014/main" id="{2DFE7008-4AD7-FB50-FB85-6D2D8A3C8BA5}"/>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8" name="Rectangle 47">
              <a:hlinkClick r:id="rId2" action="ppaction://hlinksldjump"/>
              <a:extLst>
                <a:ext uri="{FF2B5EF4-FFF2-40B4-BE49-F238E27FC236}">
                  <a16:creationId xmlns:a16="http://schemas.microsoft.com/office/drawing/2014/main" id="{0B4EF581-E79D-8CBF-3901-0F420D1EFBB4}"/>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9" name="Rectangle 48">
              <a:hlinkClick r:id="" action="ppaction://noaction"/>
              <a:extLst>
                <a:ext uri="{FF2B5EF4-FFF2-40B4-BE49-F238E27FC236}">
                  <a16:creationId xmlns:a16="http://schemas.microsoft.com/office/drawing/2014/main" id="{9BD7FE5E-B938-60A8-EBDA-F770B54D0C14}"/>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0" name="Rectangle 49">
              <a:hlinkClick r:id="" action="ppaction://noaction"/>
              <a:extLst>
                <a:ext uri="{FF2B5EF4-FFF2-40B4-BE49-F238E27FC236}">
                  <a16:creationId xmlns:a16="http://schemas.microsoft.com/office/drawing/2014/main" id="{6839AFAD-8CD5-50DF-2B94-204CB48F4584}"/>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1" name="Rectangle 50">
              <a:hlinkClick r:id="" action="ppaction://noaction"/>
              <a:extLst>
                <a:ext uri="{FF2B5EF4-FFF2-40B4-BE49-F238E27FC236}">
                  <a16:creationId xmlns:a16="http://schemas.microsoft.com/office/drawing/2014/main" id="{CCC84281-7EA9-C5EA-CEA0-550DDA7E05B2}"/>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52" name="Text Placeholder 9">
            <a:extLst>
              <a:ext uri="{FF2B5EF4-FFF2-40B4-BE49-F238E27FC236}">
                <a16:creationId xmlns:a16="http://schemas.microsoft.com/office/drawing/2014/main" id="{D873BF4F-2B52-F985-2122-B9C26E8ABD38}"/>
              </a:ext>
            </a:extLst>
          </p:cNvPr>
          <p:cNvSpPr>
            <a:spLocks noGrp="1"/>
          </p:cNvSpPr>
          <p:nvPr>
            <p:ph type="body" sz="quarter" idx="25"/>
          </p:nvPr>
        </p:nvSpPr>
        <p:spPr>
          <a:xfrm>
            <a:off x="842962" y="6245492"/>
            <a:ext cx="6057901" cy="365125"/>
          </a:xfrm>
        </p:spPr>
        <p:txBody>
          <a:bodyPr anchor="b"/>
          <a:lstStyle>
            <a:lvl1pPr>
              <a:spcBef>
                <a:spcPts val="300"/>
              </a:spcBef>
              <a:defRPr sz="1000"/>
            </a:lvl1pPr>
          </a:lstStyle>
          <a:p>
            <a:pPr lvl="0"/>
            <a:r>
              <a:rPr lang="en-US"/>
              <a:t>Click to edit Master text styles</a:t>
            </a:r>
          </a:p>
        </p:txBody>
      </p:sp>
      <p:grpSp>
        <p:nvGrpSpPr>
          <p:cNvPr id="53" name="Group 52">
            <a:extLst>
              <a:ext uri="{FF2B5EF4-FFF2-40B4-BE49-F238E27FC236}">
                <a16:creationId xmlns:a16="http://schemas.microsoft.com/office/drawing/2014/main" id="{7B06D9D0-1E1C-0F9C-98BC-80A4650B3A35}"/>
              </a:ext>
            </a:extLst>
          </p:cNvPr>
          <p:cNvGrpSpPr/>
          <p:nvPr userDrawn="1"/>
        </p:nvGrpSpPr>
        <p:grpSpPr>
          <a:xfrm>
            <a:off x="6891291" y="4799194"/>
            <a:ext cx="291261" cy="354957"/>
            <a:chOff x="8770891" y="3450283"/>
            <a:chExt cx="291261" cy="354957"/>
          </a:xfrm>
        </p:grpSpPr>
        <p:cxnSp>
          <p:nvCxnSpPr>
            <p:cNvPr id="54" name="Straight Connector 53">
              <a:extLst>
                <a:ext uri="{FF2B5EF4-FFF2-40B4-BE49-F238E27FC236}">
                  <a16:creationId xmlns:a16="http://schemas.microsoft.com/office/drawing/2014/main" id="{D1A8599D-F919-4772-D36F-A6040E7BB7A1}"/>
                </a:ext>
              </a:extLst>
            </p:cNvPr>
            <p:cNvCxnSpPr>
              <a:cxnSpLocks/>
            </p:cNvCxnSpPr>
            <p:nvPr/>
          </p:nvCxnSpPr>
          <p:spPr>
            <a:xfrm rot="2700000">
              <a:off x="8916522" y="3659609"/>
              <a:ext cx="0" cy="291261"/>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02CCCF-EB7E-7560-F503-02F3A0166E16}"/>
                </a:ext>
              </a:extLst>
            </p:cNvPr>
            <p:cNvCxnSpPr>
              <a:cxnSpLocks/>
            </p:cNvCxnSpPr>
            <p:nvPr/>
          </p:nvCxnSpPr>
          <p:spPr>
            <a:xfrm rot="18900000">
              <a:off x="8912263" y="3450283"/>
              <a:ext cx="0" cy="291261"/>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11672D59-24F1-B892-FE13-7DF4E3DD263B}"/>
              </a:ext>
            </a:extLst>
          </p:cNvPr>
          <p:cNvGrpSpPr/>
          <p:nvPr userDrawn="1"/>
        </p:nvGrpSpPr>
        <p:grpSpPr>
          <a:xfrm rot="10800000">
            <a:off x="541291" y="4951592"/>
            <a:ext cx="291261" cy="354957"/>
            <a:chOff x="8770891" y="3450283"/>
            <a:chExt cx="291261" cy="354957"/>
          </a:xfrm>
        </p:grpSpPr>
        <p:cxnSp>
          <p:nvCxnSpPr>
            <p:cNvPr id="57" name="Straight Connector 56">
              <a:extLst>
                <a:ext uri="{FF2B5EF4-FFF2-40B4-BE49-F238E27FC236}">
                  <a16:creationId xmlns:a16="http://schemas.microsoft.com/office/drawing/2014/main" id="{B3894DE0-1BB3-8CDD-490C-CF3222170542}"/>
                </a:ext>
              </a:extLst>
            </p:cNvPr>
            <p:cNvCxnSpPr>
              <a:cxnSpLocks/>
            </p:cNvCxnSpPr>
            <p:nvPr/>
          </p:nvCxnSpPr>
          <p:spPr>
            <a:xfrm rot="2700000">
              <a:off x="8916522" y="3659609"/>
              <a:ext cx="0" cy="291261"/>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BE44ED8-C1FC-71E6-8164-E317AFEAE061}"/>
                </a:ext>
              </a:extLst>
            </p:cNvPr>
            <p:cNvCxnSpPr>
              <a:cxnSpLocks/>
            </p:cNvCxnSpPr>
            <p:nvPr/>
          </p:nvCxnSpPr>
          <p:spPr>
            <a:xfrm rot="18900000">
              <a:off x="8912263" y="3450283"/>
              <a:ext cx="0" cy="291261"/>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217C478-036E-6A8B-863B-E2A3B0FB8362}"/>
              </a:ext>
            </a:extLst>
          </p:cNvPr>
          <p:cNvGrpSpPr/>
          <p:nvPr userDrawn="1"/>
        </p:nvGrpSpPr>
        <p:grpSpPr>
          <a:xfrm rot="2700000">
            <a:off x="6881132" y="1479600"/>
            <a:ext cx="291261" cy="291261"/>
            <a:chOff x="314875" y="7984519"/>
            <a:chExt cx="180850" cy="180850"/>
          </a:xfrm>
        </p:grpSpPr>
        <p:cxnSp>
          <p:nvCxnSpPr>
            <p:cNvPr id="60" name="Straight Connector 59">
              <a:extLst>
                <a:ext uri="{FF2B5EF4-FFF2-40B4-BE49-F238E27FC236}">
                  <a16:creationId xmlns:a16="http://schemas.microsoft.com/office/drawing/2014/main" id="{781C58DA-E015-F02D-8A12-440F6B743F18}"/>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127C512-13BD-9E85-C8B9-1C9282E32679}"/>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Title 1">
            <a:extLst>
              <a:ext uri="{FF2B5EF4-FFF2-40B4-BE49-F238E27FC236}">
                <a16:creationId xmlns:a16="http://schemas.microsoft.com/office/drawing/2014/main" id="{D413A3CD-42D0-2358-201D-FDABCF20308D}"/>
              </a:ext>
            </a:extLst>
          </p:cNvPr>
          <p:cNvSpPr>
            <a:spLocks noGrp="1"/>
          </p:cNvSpPr>
          <p:nvPr>
            <p:ph type="title"/>
          </p:nvPr>
        </p:nvSpPr>
        <p:spPr>
          <a:xfrm>
            <a:off x="828675" y="1883364"/>
            <a:ext cx="6153101" cy="481064"/>
          </a:xfrm>
        </p:spPr>
        <p:txBody>
          <a:bodyPr lIns="137160" anchor="b"/>
          <a:lstStyle>
            <a:lvl1pPr>
              <a:defRPr sz="2200" b="1">
                <a:solidFill>
                  <a:schemeClr val="bg1"/>
                </a:solidFill>
              </a:defRPr>
            </a:lvl1pPr>
          </a:lstStyle>
          <a:p>
            <a:endParaRPr lang="en-US"/>
          </a:p>
        </p:txBody>
      </p:sp>
      <p:sp>
        <p:nvSpPr>
          <p:cNvPr id="5" name="Rectangle 4">
            <a:extLst>
              <a:ext uri="{FF2B5EF4-FFF2-40B4-BE49-F238E27FC236}">
                <a16:creationId xmlns:a16="http://schemas.microsoft.com/office/drawing/2014/main" id="{74D8818A-0B59-6916-D423-CA7C2F539D1A}"/>
              </a:ext>
            </a:extLst>
          </p:cNvPr>
          <p:cNvSpPr/>
          <p:nvPr userDrawn="1"/>
        </p:nvSpPr>
        <p:spPr>
          <a:xfrm>
            <a:off x="958742" y="1357746"/>
            <a:ext cx="1168441" cy="259019"/>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France ATU</a:t>
            </a:r>
          </a:p>
        </p:txBody>
      </p:sp>
    </p:spTree>
    <p:extLst>
      <p:ext uri="{BB962C8B-B14F-4D97-AF65-F5344CB8AC3E}">
        <p14:creationId xmlns:p14="http://schemas.microsoft.com/office/powerpoint/2010/main" val="3688162246"/>
      </p:ext>
    </p:extLst>
  </p:cSld>
  <p:clrMapOvr>
    <a:masterClrMapping/>
  </p:clrMapOvr>
  <p:extLst>
    <p:ext uri="{DCECCB84-F9BA-43D5-87BE-67443E8EF086}">
      <p15:sldGuideLst xmlns:p15="http://schemas.microsoft.com/office/powerpoint/2012/main">
        <p15:guide id="1" orient="horz" pos="2192">
          <p15:clr>
            <a:srgbClr val="FBAE40"/>
          </p15:clr>
        </p15:guide>
        <p15:guide id="2" orient="horz" pos="5952">
          <p15:clr>
            <a:srgbClr val="FBAE40"/>
          </p15:clr>
        </p15:guide>
        <p15:guide id="3" pos="264">
          <p15:clr>
            <a:srgbClr val="FBAE40"/>
          </p15:clr>
        </p15:guide>
        <p15:guide id="4" pos="4608">
          <p15:clr>
            <a:srgbClr val="FBAE40"/>
          </p15:clr>
        </p15:guide>
        <p15:guide id="5" pos="45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E700-A9F1-0B45-3726-659238C3CC9C}"/>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54F503FA-20C1-2F21-3ADD-D15B523775F6}"/>
              </a:ext>
            </a:extLst>
          </p:cNvPr>
          <p:cNvGrpSpPr/>
          <p:nvPr userDrawn="1"/>
        </p:nvGrpSpPr>
        <p:grpSpPr>
          <a:xfrm>
            <a:off x="228600" y="1112363"/>
            <a:ext cx="7315200" cy="67852"/>
            <a:chOff x="399012" y="1047404"/>
            <a:chExt cx="9589122" cy="67852"/>
          </a:xfrm>
        </p:grpSpPr>
        <p:sp>
          <p:nvSpPr>
            <p:cNvPr id="4" name="Rectangle 3">
              <a:hlinkClick r:id="" action="ppaction://noaction"/>
              <a:extLst>
                <a:ext uri="{FF2B5EF4-FFF2-40B4-BE49-F238E27FC236}">
                  <a16:creationId xmlns:a16="http://schemas.microsoft.com/office/drawing/2014/main" id="{0CC56222-6CAF-A8F3-4BDC-476FCCC6E8E3}"/>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 name="Rectangle 4">
              <a:hlinkClick r:id="rId2" action="ppaction://hlinksldjump"/>
              <a:extLst>
                <a:ext uri="{FF2B5EF4-FFF2-40B4-BE49-F238E27FC236}">
                  <a16:creationId xmlns:a16="http://schemas.microsoft.com/office/drawing/2014/main" id="{B3097EE7-858D-0D36-A279-86975EA29004}"/>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6" name="Rectangle 5">
              <a:hlinkClick r:id="" action="ppaction://noaction"/>
              <a:extLst>
                <a:ext uri="{FF2B5EF4-FFF2-40B4-BE49-F238E27FC236}">
                  <a16:creationId xmlns:a16="http://schemas.microsoft.com/office/drawing/2014/main" id="{0A5BC036-65C7-45ED-4DA0-147E7384FF61}"/>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7" name="Rectangle 6">
              <a:hlinkClick r:id="" action="ppaction://noaction"/>
              <a:extLst>
                <a:ext uri="{FF2B5EF4-FFF2-40B4-BE49-F238E27FC236}">
                  <a16:creationId xmlns:a16="http://schemas.microsoft.com/office/drawing/2014/main" id="{8FBB0CB5-5B6B-1625-6722-DB24370F320F}"/>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8" name="Rectangle 7">
              <a:hlinkClick r:id="" action="ppaction://noaction"/>
              <a:extLst>
                <a:ext uri="{FF2B5EF4-FFF2-40B4-BE49-F238E27FC236}">
                  <a16:creationId xmlns:a16="http://schemas.microsoft.com/office/drawing/2014/main" id="{1A413823-E6B0-AB61-C01F-B368B25F3C53}"/>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9" name="Text Placeholder 2">
            <a:extLst>
              <a:ext uri="{FF2B5EF4-FFF2-40B4-BE49-F238E27FC236}">
                <a16:creationId xmlns:a16="http://schemas.microsoft.com/office/drawing/2014/main" id="{3F21FBFD-2938-4745-0B1C-94854163B18C}"/>
              </a:ext>
            </a:extLst>
          </p:cNvPr>
          <p:cNvSpPr>
            <a:spLocks noGrp="1"/>
          </p:cNvSpPr>
          <p:nvPr>
            <p:ph idx="1"/>
          </p:nvPr>
        </p:nvSpPr>
        <p:spPr>
          <a:xfrm>
            <a:off x="228599" y="1263659"/>
            <a:ext cx="7315202" cy="820498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R"/>
          </a:p>
        </p:txBody>
      </p:sp>
      <p:grpSp>
        <p:nvGrpSpPr>
          <p:cNvPr id="14" name="Group 13">
            <a:extLst>
              <a:ext uri="{FF2B5EF4-FFF2-40B4-BE49-F238E27FC236}">
                <a16:creationId xmlns:a16="http://schemas.microsoft.com/office/drawing/2014/main" id="{4F3076DF-040D-F35A-E3F1-C337480AE8AD}"/>
              </a:ext>
            </a:extLst>
          </p:cNvPr>
          <p:cNvGrpSpPr/>
          <p:nvPr userDrawn="1"/>
        </p:nvGrpSpPr>
        <p:grpSpPr>
          <a:xfrm>
            <a:off x="4704579" y="152904"/>
            <a:ext cx="1033273" cy="365759"/>
            <a:chOff x="10936998" y="153594"/>
            <a:chExt cx="929809" cy="329134"/>
          </a:xfrm>
        </p:grpSpPr>
        <p:sp>
          <p:nvSpPr>
            <p:cNvPr id="15" name="Rectangle: Rounded Corners 17">
              <a:extLst>
                <a:ext uri="{FF2B5EF4-FFF2-40B4-BE49-F238E27FC236}">
                  <a16:creationId xmlns:a16="http://schemas.microsoft.com/office/drawing/2014/main" id="{063D4514-B02A-BE1F-C2D3-F647ACE2A6C2}"/>
                </a:ext>
              </a:extLst>
            </p:cNvPr>
            <p:cNvSpPr/>
            <p:nvPr userDrawn="1"/>
          </p:nvSpPr>
          <p:spPr bwMode="auto">
            <a:xfrm>
              <a:off x="10936998" y="153594"/>
              <a:ext cx="929808" cy="329134"/>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tx2"/>
                  </a:solidFill>
                  <a:effectLst/>
                  <a:uLnTx/>
                  <a:uFillTx/>
                  <a:ea typeface="MS PGothic"/>
                </a:rPr>
                <a:t>Home</a:t>
              </a:r>
            </a:p>
          </p:txBody>
        </p:sp>
        <p:sp>
          <p:nvSpPr>
            <p:cNvPr id="16" name="Oval 15">
              <a:extLst>
                <a:ext uri="{FF2B5EF4-FFF2-40B4-BE49-F238E27FC236}">
                  <a16:creationId xmlns:a16="http://schemas.microsoft.com/office/drawing/2014/main" id="{1030966E-775F-E065-2237-94B6AA513D0D}"/>
                </a:ext>
              </a:extLst>
            </p:cNvPr>
            <p:cNvSpPr/>
            <p:nvPr userDrawn="1"/>
          </p:nvSpPr>
          <p:spPr bwMode="auto">
            <a:xfrm>
              <a:off x="11542371" y="155943"/>
              <a:ext cx="324436" cy="324436"/>
            </a:xfrm>
            <a:prstGeom prst="ellipse">
              <a:avLst/>
            </a:prstGeom>
            <a:solidFill>
              <a:schemeClr val="bg1"/>
            </a:solidFill>
            <a:ln w="12700" cap="flat" cmpd="sng" algn="ctr">
              <a:solidFill>
                <a:srgbClr val="CECED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17" name="Graphic 16" descr="Home with solid fill">
              <a:extLst>
                <a:ext uri="{FF2B5EF4-FFF2-40B4-BE49-F238E27FC236}">
                  <a16:creationId xmlns:a16="http://schemas.microsoft.com/office/drawing/2014/main" id="{9FC0F9CA-BFAD-8598-D2DE-2349FA5B46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79704" y="173675"/>
              <a:ext cx="257155" cy="257155"/>
            </a:xfrm>
            <a:prstGeom prst="rect">
              <a:avLst/>
            </a:prstGeom>
          </p:spPr>
        </p:pic>
      </p:grpSp>
      <p:sp>
        <p:nvSpPr>
          <p:cNvPr id="10" name="Home Hyperlink">
            <a:hlinkClick r:id="rId5" action="ppaction://hlinksldjump"/>
            <a:extLst>
              <a:ext uri="{FF2B5EF4-FFF2-40B4-BE49-F238E27FC236}">
                <a16:creationId xmlns:a16="http://schemas.microsoft.com/office/drawing/2014/main" id="{D111DFE7-2B9A-4F1C-22E7-3BF9689E7C3F}"/>
              </a:ext>
            </a:extLst>
          </p:cNvPr>
          <p:cNvSpPr/>
          <p:nvPr userDrawn="1"/>
        </p:nvSpPr>
        <p:spPr bwMode="auto">
          <a:xfrm>
            <a:off x="4699816" y="148141"/>
            <a:ext cx="1033272"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2"/>
              </a:solidFill>
              <a:effectLst/>
              <a:uLnTx/>
              <a:uFillTx/>
              <a:ea typeface="MS PGothic"/>
            </a:endParaRPr>
          </a:p>
        </p:txBody>
      </p:sp>
    </p:spTree>
    <p:extLst>
      <p:ext uri="{BB962C8B-B14F-4D97-AF65-F5344CB8AC3E}">
        <p14:creationId xmlns:p14="http://schemas.microsoft.com/office/powerpoint/2010/main" val="3538498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HomeScreen_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4A811F7-892A-69CB-28EE-1E81D1CF2619}"/>
              </a:ext>
            </a:extLst>
          </p:cNvPr>
          <p:cNvSpPr/>
          <p:nvPr userDrawn="1"/>
        </p:nvSpPr>
        <p:spPr bwMode="auto">
          <a:xfrm>
            <a:off x="232289" y="1231392"/>
            <a:ext cx="7307823" cy="8217410"/>
          </a:xfrm>
          <a:prstGeom prst="rect">
            <a:avLst/>
          </a:prstGeom>
          <a:solidFill>
            <a:schemeClr val="bg1">
              <a:alpha val="70000"/>
            </a:schemeClr>
          </a:solidFill>
          <a:ln w="12700" cap="flat" cmpd="sng" algn="ctr">
            <a:gradFill>
              <a:gsLst>
                <a:gs pos="100000">
                  <a:schemeClr val="bg1"/>
                </a:gs>
                <a:gs pos="0">
                  <a:schemeClr val="tx2">
                    <a:lumMod val="20000"/>
                    <a:lumOff val="80000"/>
                  </a:schemeClr>
                </a:gs>
              </a:gsLst>
              <a:lin ang="5400000" scaled="1"/>
            </a:gradFill>
            <a:prstDash val="solid"/>
            <a:round/>
            <a:headEnd type="none" w="med" len="med"/>
            <a:tailEnd type="none" w="med" len="med"/>
          </a:ln>
          <a:effectLst/>
        </p:spPr>
        <p:txBody>
          <a:bodyPr vert="horz" wrap="none" lIns="134112" tIns="67056" rIns="134112" bIns="67056" numCol="1" rtlCol="0" anchor="ctr" anchorCtr="0" compatLnSpc="1">
            <a:prstTxWarp prst="textNoShape">
              <a:avLst/>
            </a:prstTxWarp>
          </a:bodyPr>
          <a:lstStyle/>
          <a:p>
            <a:pPr marL="0" marR="0" lvl="0" indent="0" algn="ctr" defTabSz="1341150" eaLnBrk="0" fontAlgn="base" latinLnBrk="0" hangingPunct="0">
              <a:lnSpc>
                <a:spcPct val="100000"/>
              </a:lnSpc>
              <a:spcBef>
                <a:spcPct val="0"/>
              </a:spcBef>
              <a:spcAft>
                <a:spcPct val="0"/>
              </a:spcAft>
              <a:buClrTx/>
              <a:buSzTx/>
              <a:buFontTx/>
              <a:buNone/>
              <a:tabLst/>
              <a:defRPr/>
            </a:pPr>
            <a:endParaRPr kumimoji="0" lang="en-US" sz="1173"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3" name="Rectangle 2">
            <a:extLst>
              <a:ext uri="{FF2B5EF4-FFF2-40B4-BE49-F238E27FC236}">
                <a16:creationId xmlns:a16="http://schemas.microsoft.com/office/drawing/2014/main" id="{53A5152A-23FC-8EDD-B491-CDBB1E150122}"/>
              </a:ext>
            </a:extLst>
          </p:cNvPr>
          <p:cNvSpPr/>
          <p:nvPr userDrawn="1"/>
        </p:nvSpPr>
        <p:spPr bwMode="auto">
          <a:xfrm>
            <a:off x="229900" y="707136"/>
            <a:ext cx="7312601" cy="621792"/>
          </a:xfrm>
          <a:prstGeom prst="rect">
            <a:avLst/>
          </a:prstGeom>
          <a:solidFill>
            <a:srgbClr val="FFFFFF"/>
          </a:solidFill>
          <a:ln w="12700" cap="flat" cmpd="sng" algn="ctr">
            <a:solidFill>
              <a:schemeClr val="tx2">
                <a:lumMod val="20000"/>
                <a:lumOff val="80000"/>
                <a:alpha val="50000"/>
              </a:schemeClr>
            </a:solidFill>
            <a:prstDash val="solid"/>
            <a:round/>
            <a:headEnd type="none" w="med" len="med"/>
            <a:tailEnd type="none" w="med" len="med"/>
          </a:ln>
          <a:effectLst/>
        </p:spPr>
        <p:txBody>
          <a:bodyPr vert="horz" wrap="square" lIns="134112" tIns="67056" rIns="134112" bIns="67056" numCol="1" rtlCol="0" anchor="ctr" anchorCtr="0" compatLnSpc="1">
            <a:prstTxWarp prst="textNoShape">
              <a:avLst/>
            </a:prstTxWarp>
          </a:bodyPr>
          <a:lstStyle/>
          <a:p>
            <a:pPr marL="0" marR="0" lvl="0" indent="0" algn="ctr" defTabSz="1341150" eaLnBrk="0" fontAlgn="base" latinLnBrk="0" hangingPunct="0">
              <a:lnSpc>
                <a:spcPts val="1467"/>
              </a:lnSpc>
              <a:spcBef>
                <a:spcPct val="0"/>
              </a:spcBef>
              <a:spcAft>
                <a:spcPct val="0"/>
              </a:spcAft>
              <a:buClrTx/>
              <a:buSzTx/>
              <a:buFontTx/>
              <a:buNone/>
              <a:tabLst/>
              <a:defRPr/>
            </a:pPr>
            <a:endParaRPr kumimoji="0" lang="en-US" sz="1320" b="1" i="0" u="none" strike="noStrike" kern="0" cap="none" spc="0" normalizeH="0" baseline="0" noProof="0" dirty="0">
              <a:ln>
                <a:noFill/>
              </a:ln>
              <a:solidFill>
                <a:srgbClr val="393996"/>
              </a:solidFill>
              <a:effectLst/>
              <a:uLnTx/>
              <a:uFillTx/>
              <a:ea typeface="MS PGothic"/>
            </a:endParaRPr>
          </a:p>
        </p:txBody>
      </p:sp>
      <p:grpSp>
        <p:nvGrpSpPr>
          <p:cNvPr id="51" name="Group 50">
            <a:extLst>
              <a:ext uri="{FF2B5EF4-FFF2-40B4-BE49-F238E27FC236}">
                <a16:creationId xmlns:a16="http://schemas.microsoft.com/office/drawing/2014/main" id="{D80D2A80-C795-B8FF-0532-4D6DCFBFDDA4}"/>
              </a:ext>
            </a:extLst>
          </p:cNvPr>
          <p:cNvGrpSpPr/>
          <p:nvPr userDrawn="1"/>
        </p:nvGrpSpPr>
        <p:grpSpPr>
          <a:xfrm>
            <a:off x="232838" y="1231393"/>
            <a:ext cx="7306724" cy="99516"/>
            <a:chOff x="399012" y="1047404"/>
            <a:chExt cx="9589122" cy="67852"/>
          </a:xfrm>
        </p:grpSpPr>
        <p:sp>
          <p:nvSpPr>
            <p:cNvPr id="56" name="Rectangle 55">
              <a:hlinkClick r:id="" action="ppaction://noaction"/>
              <a:extLst>
                <a:ext uri="{FF2B5EF4-FFF2-40B4-BE49-F238E27FC236}">
                  <a16:creationId xmlns:a16="http://schemas.microsoft.com/office/drawing/2014/main" id="{FCFA7FB3-F1AB-AC52-B216-9112B9986F57}"/>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sp>
          <p:nvSpPr>
            <p:cNvPr id="58" name="Rectangle 57">
              <a:hlinkClick r:id="rId2" action="ppaction://hlinksldjump"/>
              <a:extLst>
                <a:ext uri="{FF2B5EF4-FFF2-40B4-BE49-F238E27FC236}">
                  <a16:creationId xmlns:a16="http://schemas.microsoft.com/office/drawing/2014/main" id="{1CA2F9A9-2896-0596-5C9B-FAEFD6C8C206}"/>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sp>
          <p:nvSpPr>
            <p:cNvPr id="61" name="Rectangle 60">
              <a:hlinkClick r:id="" action="ppaction://noaction"/>
              <a:extLst>
                <a:ext uri="{FF2B5EF4-FFF2-40B4-BE49-F238E27FC236}">
                  <a16:creationId xmlns:a16="http://schemas.microsoft.com/office/drawing/2014/main" id="{D4BB3698-7154-C27A-80D6-54ED31571D33}"/>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sp>
          <p:nvSpPr>
            <p:cNvPr id="62" name="Rectangle 61">
              <a:hlinkClick r:id="" action="ppaction://noaction"/>
              <a:extLst>
                <a:ext uri="{FF2B5EF4-FFF2-40B4-BE49-F238E27FC236}">
                  <a16:creationId xmlns:a16="http://schemas.microsoft.com/office/drawing/2014/main" id="{1AC9EB13-266E-FC3A-F005-9E1DB9C2F47F}"/>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sp>
          <p:nvSpPr>
            <p:cNvPr id="63" name="Rectangle 62">
              <a:hlinkClick r:id="" action="ppaction://noaction"/>
              <a:extLst>
                <a:ext uri="{FF2B5EF4-FFF2-40B4-BE49-F238E27FC236}">
                  <a16:creationId xmlns:a16="http://schemas.microsoft.com/office/drawing/2014/main" id="{C0BC75DF-23BF-A2B8-C0EF-724ADE96CDFD}"/>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467"/>
                </a:lnSpc>
                <a:spcBef>
                  <a:spcPct val="0"/>
                </a:spcBef>
                <a:spcAft>
                  <a:spcPct val="0"/>
                </a:spcAft>
              </a:pPr>
              <a:endParaRPr lang="en-US" sz="1320" b="1" dirty="0">
                <a:solidFill>
                  <a:srgbClr val="00529C"/>
                </a:solidFill>
                <a:ea typeface="MS PGothic" charset="0"/>
                <a:cs typeface="MS PGothic" charset="0"/>
              </a:endParaRPr>
            </a:p>
          </p:txBody>
        </p:sp>
      </p:grpSp>
      <p:pic>
        <p:nvPicPr>
          <p:cNvPr id="5" name="Picture 4" descr="A blue circle with a black background&#10;&#10;Description automatically generated">
            <a:extLst>
              <a:ext uri="{FF2B5EF4-FFF2-40B4-BE49-F238E27FC236}">
                <a16:creationId xmlns:a16="http://schemas.microsoft.com/office/drawing/2014/main" id="{A0371EC5-70B9-668E-6527-1643374D3653}"/>
              </a:ext>
            </a:extLst>
          </p:cNvPr>
          <p:cNvPicPr>
            <a:picLocks noChangeAspect="1"/>
          </p:cNvPicPr>
          <p:nvPr userDrawn="1"/>
        </p:nvPicPr>
        <p:blipFill rotWithShape="1">
          <a:blip r:embed="rId3"/>
          <a:srcRect t="26497" r="2996" b="6061"/>
          <a:stretch/>
        </p:blipFill>
        <p:spPr>
          <a:xfrm>
            <a:off x="0" y="2485077"/>
            <a:ext cx="7539562" cy="6783609"/>
          </a:xfrm>
          <a:prstGeom prst="rect">
            <a:avLst/>
          </a:prstGeom>
        </p:spPr>
      </p:pic>
      <p:grpSp>
        <p:nvGrpSpPr>
          <p:cNvPr id="40" name="Group 39">
            <a:extLst>
              <a:ext uri="{FF2B5EF4-FFF2-40B4-BE49-F238E27FC236}">
                <a16:creationId xmlns:a16="http://schemas.microsoft.com/office/drawing/2014/main" id="{2619FFE6-D50B-D853-34B8-B15252029B48}"/>
              </a:ext>
            </a:extLst>
          </p:cNvPr>
          <p:cNvGrpSpPr/>
          <p:nvPr userDrawn="1"/>
        </p:nvGrpSpPr>
        <p:grpSpPr>
          <a:xfrm>
            <a:off x="2580031" y="4581510"/>
            <a:ext cx="4959806" cy="4965506"/>
            <a:chOff x="2628574" y="4245191"/>
            <a:chExt cx="4959806" cy="4965506"/>
          </a:xfrm>
        </p:grpSpPr>
        <p:sp>
          <p:nvSpPr>
            <p:cNvPr id="6" name="Freeform 5">
              <a:extLst>
                <a:ext uri="{FF2B5EF4-FFF2-40B4-BE49-F238E27FC236}">
                  <a16:creationId xmlns:a16="http://schemas.microsoft.com/office/drawing/2014/main" id="{07713CD4-6108-3629-2A55-D78626CF65F1}"/>
                </a:ext>
              </a:extLst>
            </p:cNvPr>
            <p:cNvSpPr/>
            <p:nvPr/>
          </p:nvSpPr>
          <p:spPr>
            <a:xfrm rot="21022939">
              <a:off x="4617024" y="8238974"/>
              <a:ext cx="2372453" cy="499163"/>
            </a:xfrm>
            <a:custGeom>
              <a:avLst/>
              <a:gdLst>
                <a:gd name="connsiteX0" fmla="*/ 2372454 w 2372453"/>
                <a:gd name="connsiteY0" fmla="*/ 0 h 499163"/>
                <a:gd name="connsiteX1" fmla="*/ 0 w 2372453"/>
                <a:gd name="connsiteY1" fmla="*/ 499163 h 499163"/>
              </a:gdLst>
              <a:ahLst/>
              <a:cxnLst>
                <a:cxn ang="0">
                  <a:pos x="connsiteX0" y="connsiteY0"/>
                </a:cxn>
                <a:cxn ang="0">
                  <a:pos x="connsiteX1" y="connsiteY1"/>
                </a:cxn>
              </a:cxnLst>
              <a:rect l="l" t="t" r="r" b="b"/>
              <a:pathLst>
                <a:path w="2372453" h="499163">
                  <a:moveTo>
                    <a:pt x="2372454" y="0"/>
                  </a:moveTo>
                  <a:cubicBezTo>
                    <a:pt x="1733136" y="24216"/>
                    <a:pt x="1294626" y="499163"/>
                    <a:pt x="0" y="499163"/>
                  </a:cubicBezTo>
                </a:path>
              </a:pathLst>
            </a:custGeom>
            <a:noFill/>
            <a:ln w="73819" cap="rnd">
              <a:solidFill>
                <a:srgbClr val="FFFFFF"/>
              </a:solidFill>
              <a:prstDash val="solid"/>
              <a:round/>
            </a:ln>
          </p:spPr>
          <p:txBody>
            <a:bodyPr rtlCol="0" anchor="ctr"/>
            <a:lstStyle/>
            <a:p>
              <a:endParaRPr lang="en-US" dirty="0"/>
            </a:p>
          </p:txBody>
        </p:sp>
        <p:sp>
          <p:nvSpPr>
            <p:cNvPr id="7" name="Freeform 6">
              <a:extLst>
                <a:ext uri="{FF2B5EF4-FFF2-40B4-BE49-F238E27FC236}">
                  <a16:creationId xmlns:a16="http://schemas.microsoft.com/office/drawing/2014/main" id="{F9F0FF22-0972-FA47-8D67-A1A30F0BF1C5}"/>
                </a:ext>
              </a:extLst>
            </p:cNvPr>
            <p:cNvSpPr/>
            <p:nvPr/>
          </p:nvSpPr>
          <p:spPr>
            <a:xfrm rot="21022939">
              <a:off x="3943536" y="4245191"/>
              <a:ext cx="2373291" cy="2583823"/>
            </a:xfrm>
            <a:custGeom>
              <a:avLst/>
              <a:gdLst>
                <a:gd name="connsiteX0" fmla="*/ 365902 w 2373291"/>
                <a:gd name="connsiteY0" fmla="*/ 2583824 h 2583823"/>
                <a:gd name="connsiteX1" fmla="*/ 261271 w 2373291"/>
                <a:gd name="connsiteY1" fmla="*/ 1801154 h 2583823"/>
                <a:gd name="connsiteX2" fmla="*/ 278177 w 2373291"/>
                <a:gd name="connsiteY2" fmla="*/ 1403309 h 2583823"/>
                <a:gd name="connsiteX3" fmla="*/ 86164 w 2373291"/>
                <a:gd name="connsiteY3" fmla="*/ 1038017 h 2583823"/>
                <a:gd name="connsiteX4" fmla="*/ 479099 w 2373291"/>
                <a:gd name="connsiteY4" fmla="*/ 1082 h 2583823"/>
                <a:gd name="connsiteX5" fmla="*/ 739075 w 2373291"/>
                <a:gd name="connsiteY5" fmla="*/ 359977 h 2583823"/>
                <a:gd name="connsiteX6" fmla="*/ 1106536 w 2373291"/>
                <a:gd name="connsiteY6" fmla="*/ 1206499 h 2583823"/>
                <a:gd name="connsiteX7" fmla="*/ 1741742 w 2373291"/>
                <a:gd name="connsiteY7" fmla="*/ 1977061 h 2583823"/>
                <a:gd name="connsiteX8" fmla="*/ 2373292 w 2373291"/>
                <a:gd name="connsiteY8" fmla="*/ 2225272 h 258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291" h="2583823">
                  <a:moveTo>
                    <a:pt x="365902" y="2583824"/>
                  </a:moveTo>
                  <a:cubicBezTo>
                    <a:pt x="83309" y="2295748"/>
                    <a:pt x="214782" y="1932513"/>
                    <a:pt x="261271" y="1801154"/>
                  </a:cubicBezTo>
                  <a:cubicBezTo>
                    <a:pt x="321354" y="1631530"/>
                    <a:pt x="324895" y="1487721"/>
                    <a:pt x="278177" y="1403309"/>
                  </a:cubicBezTo>
                  <a:cubicBezTo>
                    <a:pt x="228146" y="1313071"/>
                    <a:pt x="129913" y="1129054"/>
                    <a:pt x="86164" y="1038017"/>
                  </a:cubicBezTo>
                  <a:cubicBezTo>
                    <a:pt x="-159305" y="527203"/>
                    <a:pt x="166350" y="-27817"/>
                    <a:pt x="479099" y="1082"/>
                  </a:cubicBezTo>
                  <a:cubicBezTo>
                    <a:pt x="631246" y="15132"/>
                    <a:pt x="715887" y="191838"/>
                    <a:pt x="739075" y="359977"/>
                  </a:cubicBezTo>
                  <a:cubicBezTo>
                    <a:pt x="779739" y="654678"/>
                    <a:pt x="902759" y="985131"/>
                    <a:pt x="1106536" y="1206499"/>
                  </a:cubicBezTo>
                  <a:cubicBezTo>
                    <a:pt x="1366741" y="1489092"/>
                    <a:pt x="1539563" y="1727593"/>
                    <a:pt x="1741742" y="1977061"/>
                  </a:cubicBezTo>
                  <a:cubicBezTo>
                    <a:pt x="1867275" y="2131950"/>
                    <a:pt x="2161861" y="2197629"/>
                    <a:pt x="2373292" y="2225272"/>
                  </a:cubicBezTo>
                </a:path>
              </a:pathLst>
            </a:custGeom>
            <a:noFill/>
            <a:ln w="73819" cap="rnd">
              <a:solidFill>
                <a:srgbClr val="FFFFFF"/>
              </a:solidFill>
              <a:prstDash val="solid"/>
              <a:round/>
            </a:ln>
          </p:spPr>
          <p:txBody>
            <a:bodyPr rtlCol="0" anchor="ctr"/>
            <a:lstStyle/>
            <a:p>
              <a:endParaRPr lang="en-US" dirty="0"/>
            </a:p>
          </p:txBody>
        </p:sp>
        <p:sp>
          <p:nvSpPr>
            <p:cNvPr id="9" name="Freeform 8">
              <a:extLst>
                <a:ext uri="{FF2B5EF4-FFF2-40B4-BE49-F238E27FC236}">
                  <a16:creationId xmlns:a16="http://schemas.microsoft.com/office/drawing/2014/main" id="{3A9F9000-C8D8-F321-37D3-573D76A1DB4A}"/>
                </a:ext>
              </a:extLst>
            </p:cNvPr>
            <p:cNvSpPr/>
            <p:nvPr/>
          </p:nvSpPr>
          <p:spPr>
            <a:xfrm rot="21022939">
              <a:off x="2628574" y="6351907"/>
              <a:ext cx="1437896" cy="981578"/>
            </a:xfrm>
            <a:custGeom>
              <a:avLst/>
              <a:gdLst>
                <a:gd name="connsiteX0" fmla="*/ 1045463 w 1437896"/>
                <a:gd name="connsiteY0" fmla="*/ 344503 h 981578"/>
                <a:gd name="connsiteX1" fmla="*/ 1123364 w 1437896"/>
                <a:gd name="connsiteY1" fmla="*/ 514127 h 981578"/>
                <a:gd name="connsiteX2" fmla="*/ 1123364 w 1437896"/>
                <a:gd name="connsiteY2" fmla="*/ 514127 h 981578"/>
                <a:gd name="connsiteX3" fmla="*/ 836774 w 1437896"/>
                <a:gd name="connsiteY3" fmla="*/ 908203 h 981578"/>
                <a:gd name="connsiteX4" fmla="*/ 398607 w 1437896"/>
                <a:gd name="connsiteY4" fmla="*/ 977309 h 981578"/>
                <a:gd name="connsiteX5" fmla="*/ 4530 w 1437896"/>
                <a:gd name="connsiteY5" fmla="*/ 690719 h 981578"/>
                <a:gd name="connsiteX6" fmla="*/ 4530 w 1437896"/>
                <a:gd name="connsiteY6" fmla="*/ 690719 h 981578"/>
                <a:gd name="connsiteX7" fmla="*/ 294091 w 1437896"/>
                <a:gd name="connsiteY7" fmla="*/ 248325 h 981578"/>
                <a:gd name="connsiteX8" fmla="*/ 1437140 w 1437896"/>
                <a:gd name="connsiteY8" fmla="*/ 0 h 98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7896" h="981578">
                  <a:moveTo>
                    <a:pt x="1045463" y="344503"/>
                  </a:moveTo>
                  <a:cubicBezTo>
                    <a:pt x="1085213" y="391221"/>
                    <a:pt x="1113084" y="449133"/>
                    <a:pt x="1123364" y="514127"/>
                  </a:cubicBezTo>
                  <a:lnTo>
                    <a:pt x="1123364" y="514127"/>
                  </a:lnTo>
                  <a:cubicBezTo>
                    <a:pt x="1153063" y="702141"/>
                    <a:pt x="1024674" y="878505"/>
                    <a:pt x="836774" y="908203"/>
                  </a:cubicBezTo>
                  <a:lnTo>
                    <a:pt x="398607" y="977309"/>
                  </a:lnTo>
                  <a:cubicBezTo>
                    <a:pt x="210707" y="1007008"/>
                    <a:pt x="34229" y="878619"/>
                    <a:pt x="4530" y="690719"/>
                  </a:cubicBezTo>
                  <a:lnTo>
                    <a:pt x="4530" y="690719"/>
                  </a:lnTo>
                  <a:cubicBezTo>
                    <a:pt x="-25168" y="502704"/>
                    <a:pt x="93397" y="320515"/>
                    <a:pt x="294091" y="248325"/>
                  </a:cubicBezTo>
                  <a:cubicBezTo>
                    <a:pt x="878580" y="38265"/>
                    <a:pt x="1461813" y="0"/>
                    <a:pt x="1437140" y="0"/>
                  </a:cubicBezTo>
                </a:path>
              </a:pathLst>
            </a:custGeom>
            <a:noFill/>
            <a:ln w="73819" cap="rnd">
              <a:solidFill>
                <a:srgbClr val="FFFFFF"/>
              </a:solidFill>
              <a:prstDash val="solid"/>
              <a:round/>
            </a:ln>
          </p:spPr>
          <p:txBody>
            <a:bodyPr rtlCol="0" anchor="ctr"/>
            <a:lstStyle/>
            <a:p>
              <a:endParaRPr lang="en-US" dirty="0"/>
            </a:p>
          </p:txBody>
        </p:sp>
        <p:sp>
          <p:nvSpPr>
            <p:cNvPr id="10" name="Freeform 9">
              <a:extLst>
                <a:ext uri="{FF2B5EF4-FFF2-40B4-BE49-F238E27FC236}">
                  <a16:creationId xmlns:a16="http://schemas.microsoft.com/office/drawing/2014/main" id="{7E15A5E8-5021-20A4-8424-3A886D3306CA}"/>
                </a:ext>
              </a:extLst>
            </p:cNvPr>
            <p:cNvSpPr/>
            <p:nvPr/>
          </p:nvSpPr>
          <p:spPr>
            <a:xfrm rot="21022939">
              <a:off x="2793590" y="7322571"/>
              <a:ext cx="1328067" cy="695902"/>
            </a:xfrm>
            <a:custGeom>
              <a:avLst/>
              <a:gdLst>
                <a:gd name="connsiteX0" fmla="*/ 1243383 w 1328067"/>
                <a:gd name="connsiteY0" fmla="*/ 26729 h 695902"/>
                <a:gd name="connsiteX1" fmla="*/ 1323797 w 1328067"/>
                <a:gd name="connsiteY1" fmla="*/ 199323 h 695902"/>
                <a:gd name="connsiteX2" fmla="*/ 1323797 w 1328067"/>
                <a:gd name="connsiteY2" fmla="*/ 199323 h 695902"/>
                <a:gd name="connsiteX3" fmla="*/ 1037207 w 1328067"/>
                <a:gd name="connsiteY3" fmla="*/ 593399 h 695902"/>
                <a:gd name="connsiteX4" fmla="*/ 398346 w 1328067"/>
                <a:gd name="connsiteY4" fmla="*/ 691632 h 695902"/>
                <a:gd name="connsiteX5" fmla="*/ 4270 w 1328067"/>
                <a:gd name="connsiteY5" fmla="*/ 405042 h 695902"/>
                <a:gd name="connsiteX6" fmla="*/ 4270 w 1328067"/>
                <a:gd name="connsiteY6" fmla="*/ 405042 h 695902"/>
                <a:gd name="connsiteX7" fmla="*/ 290860 w 1328067"/>
                <a:gd name="connsiteY7" fmla="*/ 10966 h 695902"/>
                <a:gd name="connsiteX8" fmla="*/ 373331 w 1328067"/>
                <a:gd name="connsiteY8" fmla="*/ 0 h 69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067" h="695902">
                  <a:moveTo>
                    <a:pt x="1243383" y="26729"/>
                  </a:moveTo>
                  <a:cubicBezTo>
                    <a:pt x="1284504" y="73904"/>
                    <a:pt x="1313403" y="132844"/>
                    <a:pt x="1323797" y="199323"/>
                  </a:cubicBezTo>
                  <a:lnTo>
                    <a:pt x="1323797" y="199323"/>
                  </a:lnTo>
                  <a:cubicBezTo>
                    <a:pt x="1353496" y="387337"/>
                    <a:pt x="1225107" y="563700"/>
                    <a:pt x="1037207" y="593399"/>
                  </a:cubicBezTo>
                  <a:lnTo>
                    <a:pt x="398346" y="691632"/>
                  </a:lnTo>
                  <a:cubicBezTo>
                    <a:pt x="210446" y="721331"/>
                    <a:pt x="33968" y="592942"/>
                    <a:pt x="4270" y="405042"/>
                  </a:cubicBezTo>
                  <a:lnTo>
                    <a:pt x="4270" y="405042"/>
                  </a:lnTo>
                  <a:cubicBezTo>
                    <a:pt x="-25429" y="217027"/>
                    <a:pt x="102960" y="40664"/>
                    <a:pt x="290860" y="10966"/>
                  </a:cubicBezTo>
                  <a:lnTo>
                    <a:pt x="373331" y="0"/>
                  </a:lnTo>
                </a:path>
              </a:pathLst>
            </a:custGeom>
            <a:noFill/>
            <a:ln w="73819" cap="rnd">
              <a:solidFill>
                <a:srgbClr val="FFFFFF"/>
              </a:solidFill>
              <a:prstDash val="solid"/>
              <a:round/>
            </a:ln>
          </p:spPr>
          <p:txBody>
            <a:bodyPr rtlCol="0" anchor="ctr"/>
            <a:lstStyle/>
            <a:p>
              <a:endParaRPr lang="en-US" dirty="0"/>
            </a:p>
          </p:txBody>
        </p:sp>
        <p:sp>
          <p:nvSpPr>
            <p:cNvPr id="38" name="Freeform 37">
              <a:extLst>
                <a:ext uri="{FF2B5EF4-FFF2-40B4-BE49-F238E27FC236}">
                  <a16:creationId xmlns:a16="http://schemas.microsoft.com/office/drawing/2014/main" id="{419DA81D-12CB-5AC7-E8FF-4C202E8AF3D6}"/>
                </a:ext>
              </a:extLst>
            </p:cNvPr>
            <p:cNvSpPr/>
            <p:nvPr/>
          </p:nvSpPr>
          <p:spPr>
            <a:xfrm rot="21022939">
              <a:off x="3490280" y="8573210"/>
              <a:ext cx="884176" cy="637487"/>
            </a:xfrm>
            <a:custGeom>
              <a:avLst/>
              <a:gdLst>
                <a:gd name="connsiteX0" fmla="*/ 252217 w 884176"/>
                <a:gd name="connsiteY0" fmla="*/ 0 h 637487"/>
                <a:gd name="connsiteX1" fmla="*/ 4234 w 884176"/>
                <a:gd name="connsiteY1" fmla="*/ 364949 h 637487"/>
                <a:gd name="connsiteX2" fmla="*/ 4234 w 884176"/>
                <a:gd name="connsiteY2" fmla="*/ 364949 h 637487"/>
                <a:gd name="connsiteX3" fmla="*/ 352849 w 884176"/>
                <a:gd name="connsiteY3" fmla="*/ 633949 h 637487"/>
                <a:gd name="connsiteX4" fmla="*/ 631101 w 884176"/>
                <a:gd name="connsiteY4" fmla="*/ 588259 h 637487"/>
                <a:gd name="connsiteX5" fmla="*/ 879997 w 884176"/>
                <a:gd name="connsiteY5" fmla="*/ 225023 h 637487"/>
                <a:gd name="connsiteX6" fmla="*/ 879997 w 884176"/>
                <a:gd name="connsiteY6" fmla="*/ 225023 h 637487"/>
                <a:gd name="connsiteX7" fmla="*/ 842531 w 884176"/>
                <a:gd name="connsiteY7" fmla="*/ 115139 h 63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176" h="637487">
                  <a:moveTo>
                    <a:pt x="252217" y="0"/>
                  </a:moveTo>
                  <a:cubicBezTo>
                    <a:pt x="87162" y="26043"/>
                    <a:pt x="-23408" y="190413"/>
                    <a:pt x="4234" y="364949"/>
                  </a:cubicBezTo>
                  <a:lnTo>
                    <a:pt x="4234" y="364949"/>
                  </a:lnTo>
                  <a:cubicBezTo>
                    <a:pt x="31762" y="539484"/>
                    <a:pt x="187908" y="659992"/>
                    <a:pt x="352849" y="633949"/>
                  </a:cubicBezTo>
                  <a:lnTo>
                    <a:pt x="631101" y="588259"/>
                  </a:lnTo>
                  <a:cubicBezTo>
                    <a:pt x="796156" y="562215"/>
                    <a:pt x="907525" y="399559"/>
                    <a:pt x="879997" y="225023"/>
                  </a:cubicBezTo>
                  <a:lnTo>
                    <a:pt x="879997" y="225023"/>
                  </a:lnTo>
                  <a:cubicBezTo>
                    <a:pt x="873715" y="185273"/>
                    <a:pt x="860807" y="148264"/>
                    <a:pt x="842531" y="115139"/>
                  </a:cubicBezTo>
                </a:path>
              </a:pathLst>
            </a:custGeom>
            <a:solidFill>
              <a:srgbClr val="3D3C98"/>
            </a:solidFill>
            <a:ln w="73819" cap="rnd">
              <a:solidFill>
                <a:srgbClr val="FFFFFF"/>
              </a:solidFill>
              <a:prstDash val="solid"/>
              <a:round/>
            </a:ln>
          </p:spPr>
          <p:txBody>
            <a:bodyPr rtlCol="0" anchor="ctr"/>
            <a:lstStyle/>
            <a:p>
              <a:endParaRPr lang="en-US" dirty="0"/>
            </a:p>
          </p:txBody>
        </p:sp>
        <p:sp>
          <p:nvSpPr>
            <p:cNvPr id="30" name="Freeform 29">
              <a:extLst>
                <a:ext uri="{FF2B5EF4-FFF2-40B4-BE49-F238E27FC236}">
                  <a16:creationId xmlns:a16="http://schemas.microsoft.com/office/drawing/2014/main" id="{1D77CFA4-AFA6-4450-11D5-9DC6BAA63676}"/>
                </a:ext>
              </a:extLst>
            </p:cNvPr>
            <p:cNvSpPr/>
            <p:nvPr/>
          </p:nvSpPr>
          <p:spPr>
            <a:xfrm rot="21022939">
              <a:off x="3114348" y="7974694"/>
              <a:ext cx="1091367" cy="662078"/>
            </a:xfrm>
            <a:custGeom>
              <a:avLst/>
              <a:gdLst>
                <a:gd name="connsiteX0" fmla="*/ 281595 w 1091367"/>
                <a:gd name="connsiteY0" fmla="*/ 0 h 662078"/>
                <a:gd name="connsiteX1" fmla="*/ 4143 w 1091367"/>
                <a:gd name="connsiteY1" fmla="*/ 380483 h 662078"/>
                <a:gd name="connsiteX2" fmla="*/ 4143 w 1091367"/>
                <a:gd name="connsiteY2" fmla="*/ 380483 h 662078"/>
                <a:gd name="connsiteX3" fmla="*/ 385654 w 1091367"/>
                <a:gd name="connsiteY3" fmla="*/ 657936 h 662078"/>
                <a:gd name="connsiteX4" fmla="*/ 809772 w 1091367"/>
                <a:gd name="connsiteY4" fmla="*/ 591000 h 662078"/>
                <a:gd name="connsiteX5" fmla="*/ 1087224 w 1091367"/>
                <a:gd name="connsiteY5" fmla="*/ 209489 h 662078"/>
                <a:gd name="connsiteX6" fmla="*/ 1087224 w 1091367"/>
                <a:gd name="connsiteY6" fmla="*/ 209489 h 662078"/>
                <a:gd name="connsiteX7" fmla="*/ 1063694 w 1091367"/>
                <a:gd name="connsiteY7" fmla="*/ 128389 h 66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67" h="662078">
                  <a:moveTo>
                    <a:pt x="281595" y="0"/>
                  </a:moveTo>
                  <a:cubicBezTo>
                    <a:pt x="99635" y="28670"/>
                    <a:pt x="-24642" y="198523"/>
                    <a:pt x="4143" y="380483"/>
                  </a:cubicBezTo>
                  <a:lnTo>
                    <a:pt x="4143" y="380483"/>
                  </a:lnTo>
                  <a:cubicBezTo>
                    <a:pt x="32813" y="562444"/>
                    <a:pt x="203694" y="686721"/>
                    <a:pt x="385654" y="657936"/>
                  </a:cubicBezTo>
                  <a:lnTo>
                    <a:pt x="809772" y="591000"/>
                  </a:lnTo>
                  <a:cubicBezTo>
                    <a:pt x="991732" y="562329"/>
                    <a:pt x="1116009" y="391449"/>
                    <a:pt x="1087224" y="209489"/>
                  </a:cubicBezTo>
                  <a:lnTo>
                    <a:pt x="1087224" y="209489"/>
                  </a:lnTo>
                  <a:cubicBezTo>
                    <a:pt x="1082770" y="180932"/>
                    <a:pt x="1074660" y="153747"/>
                    <a:pt x="1063694" y="128389"/>
                  </a:cubicBezTo>
                </a:path>
              </a:pathLst>
            </a:custGeom>
            <a:noFill/>
            <a:ln w="73819" cap="rnd">
              <a:solidFill>
                <a:srgbClr val="FFFFFF"/>
              </a:solidFill>
              <a:prstDash val="solid"/>
              <a:round/>
            </a:ln>
          </p:spPr>
          <p:txBody>
            <a:bodyPr rtlCol="0" anchor="ctr"/>
            <a:lstStyle/>
            <a:p>
              <a:endParaRPr lang="en-US" dirty="0"/>
            </a:p>
          </p:txBody>
        </p:sp>
        <p:sp>
          <p:nvSpPr>
            <p:cNvPr id="39" name="Freeform 38">
              <a:extLst>
                <a:ext uri="{FF2B5EF4-FFF2-40B4-BE49-F238E27FC236}">
                  <a16:creationId xmlns:a16="http://schemas.microsoft.com/office/drawing/2014/main" id="{D3D7FEB0-F024-8BA5-363A-7380F4E0F75B}"/>
                </a:ext>
              </a:extLst>
            </p:cNvPr>
            <p:cNvSpPr/>
            <p:nvPr/>
          </p:nvSpPr>
          <p:spPr>
            <a:xfrm rot="21022939">
              <a:off x="6595522" y="5891154"/>
              <a:ext cx="992858" cy="2304259"/>
            </a:xfrm>
            <a:custGeom>
              <a:avLst/>
              <a:gdLst>
                <a:gd name="connsiteX0" fmla="*/ 762060 w 992858"/>
                <a:gd name="connsiteY0" fmla="*/ 2273485 h 2304259"/>
                <a:gd name="connsiteX1" fmla="*/ 439831 w 992858"/>
                <a:gd name="connsiteY1" fmla="*/ 2303184 h 2304259"/>
                <a:gd name="connsiteX2" fmla="*/ 163635 w 992858"/>
                <a:gd name="connsiteY2" fmla="*/ 2073477 h 2304259"/>
                <a:gd name="connsiteX3" fmla="*/ 1093 w 992858"/>
                <a:gd name="connsiteY3" fmla="*/ 306987 h 2304259"/>
                <a:gd name="connsiteX4" fmla="*/ 230799 w 992858"/>
                <a:gd name="connsiteY4" fmla="*/ 30791 h 2304259"/>
                <a:gd name="connsiteX5" fmla="*/ 553028 w 992858"/>
                <a:gd name="connsiteY5" fmla="*/ 1093 h 2304259"/>
                <a:gd name="connsiteX6" fmla="*/ 829224 w 992858"/>
                <a:gd name="connsiteY6" fmla="*/ 230799 h 2304259"/>
                <a:gd name="connsiteX7" fmla="*/ 991766 w 992858"/>
                <a:gd name="connsiteY7" fmla="*/ 1997289 h 2304259"/>
                <a:gd name="connsiteX8" fmla="*/ 762060 w 992858"/>
                <a:gd name="connsiteY8" fmla="*/ 2273485 h 230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858" h="2304259">
                  <a:moveTo>
                    <a:pt x="762060" y="2273485"/>
                  </a:moveTo>
                  <a:lnTo>
                    <a:pt x="439831" y="2303184"/>
                  </a:lnTo>
                  <a:cubicBezTo>
                    <a:pt x="300134" y="2315977"/>
                    <a:pt x="176428" y="2213174"/>
                    <a:pt x="163635" y="2073477"/>
                  </a:cubicBezTo>
                  <a:lnTo>
                    <a:pt x="1093" y="306987"/>
                  </a:lnTo>
                  <a:cubicBezTo>
                    <a:pt x="-11815" y="167290"/>
                    <a:pt x="91102" y="43585"/>
                    <a:pt x="230799" y="30791"/>
                  </a:cubicBezTo>
                  <a:lnTo>
                    <a:pt x="553028" y="1093"/>
                  </a:lnTo>
                  <a:cubicBezTo>
                    <a:pt x="692725" y="-11814"/>
                    <a:pt x="816431" y="91102"/>
                    <a:pt x="829224" y="230799"/>
                  </a:cubicBezTo>
                  <a:lnTo>
                    <a:pt x="991766" y="1997289"/>
                  </a:lnTo>
                  <a:cubicBezTo>
                    <a:pt x="1004674" y="2136986"/>
                    <a:pt x="901757" y="2260692"/>
                    <a:pt x="762060" y="2273485"/>
                  </a:cubicBezTo>
                  <a:close/>
                </a:path>
              </a:pathLst>
            </a:custGeom>
            <a:solidFill>
              <a:srgbClr val="3D3C98"/>
            </a:solidFill>
            <a:ln w="73819" cap="rnd">
              <a:solidFill>
                <a:srgbClr val="FFFFFF"/>
              </a:solidFill>
              <a:prstDash val="solid"/>
              <a:round/>
            </a:ln>
          </p:spPr>
          <p:txBody>
            <a:bodyPr rtlCol="0" anchor="ctr"/>
            <a:lstStyle/>
            <a:p>
              <a:endParaRPr lang="en-US" dirty="0"/>
            </a:p>
          </p:txBody>
        </p:sp>
      </p:grpSp>
      <p:sp>
        <p:nvSpPr>
          <p:cNvPr id="41" name="Title 16">
            <a:extLst>
              <a:ext uri="{FF2B5EF4-FFF2-40B4-BE49-F238E27FC236}">
                <a16:creationId xmlns:a16="http://schemas.microsoft.com/office/drawing/2014/main" id="{5B5E519F-885C-B0FE-65CB-ABA6ED156C0D}"/>
              </a:ext>
            </a:extLst>
          </p:cNvPr>
          <p:cNvSpPr txBox="1">
            <a:spLocks/>
          </p:cNvSpPr>
          <p:nvPr userDrawn="1"/>
        </p:nvSpPr>
        <p:spPr>
          <a:xfrm>
            <a:off x="312166" y="1429122"/>
            <a:ext cx="6049299" cy="1333603"/>
          </a:xfrm>
          <a:prstGeom prst="rect">
            <a:avLst/>
          </a:prstGeom>
        </p:spPr>
        <p:txBody>
          <a:bodyPr vert="horz" lIns="91440" tIns="45720" rIns="91440" bIns="45720" rtlCol="0" anchor="ctr">
            <a:noAutofit/>
          </a:bodyPr>
          <a:lstStyle>
            <a:lvl1pPr marL="0" algn="l" defTabSz="1341150" rtl="0" eaLnBrk="1" latinLnBrk="0" hangingPunct="1">
              <a:lnSpc>
                <a:spcPct val="90000"/>
              </a:lnSpc>
              <a:spcBef>
                <a:spcPct val="0"/>
              </a:spcBef>
              <a:buNone/>
              <a:defRPr lang="en-US" sz="5400" b="1" kern="1200" dirty="0">
                <a:gradFill flip="none" rotWithShape="1">
                  <a:gsLst>
                    <a:gs pos="100000">
                      <a:schemeClr val="accent5"/>
                    </a:gs>
                    <a:gs pos="0">
                      <a:schemeClr val="accent1"/>
                    </a:gs>
                  </a:gsLst>
                  <a:lin ang="10800000" scaled="1"/>
                  <a:tileRect/>
                </a:gradFill>
                <a:latin typeface="+mj-lt"/>
                <a:ea typeface="+mn-ea"/>
                <a:cs typeface="Futura Medium" panose="020B0602020204020303" pitchFamily="34" charset="-79"/>
              </a:defRPr>
            </a:lvl1pPr>
          </a:lstStyle>
          <a:p>
            <a:r>
              <a:rPr lang="en-US" sz="7200" dirty="0"/>
              <a:t>Thank you</a:t>
            </a:r>
          </a:p>
        </p:txBody>
      </p:sp>
      <p:grpSp>
        <p:nvGrpSpPr>
          <p:cNvPr id="48" name="Group 47">
            <a:extLst>
              <a:ext uri="{FF2B5EF4-FFF2-40B4-BE49-F238E27FC236}">
                <a16:creationId xmlns:a16="http://schemas.microsoft.com/office/drawing/2014/main" id="{F82CA637-A537-5EA7-3E5A-039E349DC714}"/>
              </a:ext>
            </a:extLst>
          </p:cNvPr>
          <p:cNvGrpSpPr/>
          <p:nvPr userDrawn="1"/>
        </p:nvGrpSpPr>
        <p:grpSpPr>
          <a:xfrm>
            <a:off x="4704579" y="152904"/>
            <a:ext cx="1033273" cy="365759"/>
            <a:chOff x="10936998" y="153594"/>
            <a:chExt cx="929809" cy="329134"/>
          </a:xfrm>
        </p:grpSpPr>
        <p:sp>
          <p:nvSpPr>
            <p:cNvPr id="49" name="Rectangle: Rounded Corners 17">
              <a:extLst>
                <a:ext uri="{FF2B5EF4-FFF2-40B4-BE49-F238E27FC236}">
                  <a16:creationId xmlns:a16="http://schemas.microsoft.com/office/drawing/2014/main" id="{D673EAA2-CE21-AD69-2BEF-DE8A0A2724F4}"/>
                </a:ext>
              </a:extLst>
            </p:cNvPr>
            <p:cNvSpPr/>
            <p:nvPr userDrawn="1"/>
          </p:nvSpPr>
          <p:spPr bwMode="auto">
            <a:xfrm>
              <a:off x="10936998" y="153594"/>
              <a:ext cx="929808" cy="329134"/>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tx2"/>
                  </a:solidFill>
                  <a:effectLst/>
                  <a:uLnTx/>
                  <a:uFillTx/>
                  <a:ea typeface="MS PGothic"/>
                </a:rPr>
                <a:t>Home</a:t>
              </a:r>
            </a:p>
          </p:txBody>
        </p:sp>
        <p:sp>
          <p:nvSpPr>
            <p:cNvPr id="50" name="Oval 49">
              <a:extLst>
                <a:ext uri="{FF2B5EF4-FFF2-40B4-BE49-F238E27FC236}">
                  <a16:creationId xmlns:a16="http://schemas.microsoft.com/office/drawing/2014/main" id="{23C54F73-3D79-9402-4117-8D10BBC4D0C0}"/>
                </a:ext>
              </a:extLst>
            </p:cNvPr>
            <p:cNvSpPr/>
            <p:nvPr userDrawn="1"/>
          </p:nvSpPr>
          <p:spPr bwMode="auto">
            <a:xfrm>
              <a:off x="11542371" y="155943"/>
              <a:ext cx="324436" cy="324436"/>
            </a:xfrm>
            <a:prstGeom prst="ellipse">
              <a:avLst/>
            </a:prstGeom>
            <a:solidFill>
              <a:schemeClr val="bg1"/>
            </a:solidFill>
            <a:ln w="12700" cap="flat" cmpd="sng" algn="ctr">
              <a:solidFill>
                <a:srgbClr val="CECED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52" name="Graphic 51" descr="Home with solid fill">
              <a:extLst>
                <a:ext uri="{FF2B5EF4-FFF2-40B4-BE49-F238E27FC236}">
                  <a16:creationId xmlns:a16="http://schemas.microsoft.com/office/drawing/2014/main" id="{0DE3211E-DE64-6411-F062-726B7232AC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79704" y="173675"/>
              <a:ext cx="257155" cy="257155"/>
            </a:xfrm>
            <a:prstGeom prst="rect">
              <a:avLst/>
            </a:prstGeom>
          </p:spPr>
        </p:pic>
      </p:grpSp>
      <p:grpSp>
        <p:nvGrpSpPr>
          <p:cNvPr id="53" name="Group 52">
            <a:extLst>
              <a:ext uri="{FF2B5EF4-FFF2-40B4-BE49-F238E27FC236}">
                <a16:creationId xmlns:a16="http://schemas.microsoft.com/office/drawing/2014/main" id="{EA98114E-E0EA-1894-CBB7-8FF0E68E3B22}"/>
              </a:ext>
            </a:extLst>
          </p:cNvPr>
          <p:cNvGrpSpPr/>
          <p:nvPr userDrawn="1"/>
        </p:nvGrpSpPr>
        <p:grpSpPr>
          <a:xfrm>
            <a:off x="5873926" y="152904"/>
            <a:ext cx="1431685" cy="365759"/>
            <a:chOff x="4898571" y="153398"/>
            <a:chExt cx="1431685" cy="365759"/>
          </a:xfrm>
        </p:grpSpPr>
        <p:sp>
          <p:nvSpPr>
            <p:cNvPr id="54" name="Rectangle: Rounded Corners 17">
              <a:extLst>
                <a:ext uri="{FF2B5EF4-FFF2-40B4-BE49-F238E27FC236}">
                  <a16:creationId xmlns:a16="http://schemas.microsoft.com/office/drawing/2014/main" id="{40004EDB-2FCB-0DE5-A6E0-C810B7A2EB92}"/>
                </a:ext>
              </a:extLst>
            </p:cNvPr>
            <p:cNvSpPr/>
            <p:nvPr userDrawn="1"/>
          </p:nvSpPr>
          <p:spPr bwMode="auto">
            <a:xfrm>
              <a:off x="4898571" y="153398"/>
              <a:ext cx="1431685" cy="365759"/>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r>
                <a:rPr kumimoji="0" lang="en-US" sz="1200" b="1" i="0" u="none" strike="noStrike" kern="0" cap="none" spc="0" normalizeH="0" baseline="0" noProof="0" dirty="0">
                  <a:ln>
                    <a:noFill/>
                  </a:ln>
                  <a:solidFill>
                    <a:schemeClr val="tx2"/>
                  </a:solidFill>
                  <a:effectLst/>
                  <a:uLnTx/>
                  <a:uFillTx/>
                  <a:ea typeface="MS PGothic"/>
                </a:rPr>
                <a:t>References</a:t>
              </a:r>
            </a:p>
          </p:txBody>
        </p:sp>
        <p:sp>
          <p:nvSpPr>
            <p:cNvPr id="55" name="Oval 54">
              <a:extLst>
                <a:ext uri="{FF2B5EF4-FFF2-40B4-BE49-F238E27FC236}">
                  <a16:creationId xmlns:a16="http://schemas.microsoft.com/office/drawing/2014/main" id="{ECDEB787-4AEF-51D8-18BE-F4FF4F4146A0}"/>
                </a:ext>
              </a:extLst>
            </p:cNvPr>
            <p:cNvSpPr/>
            <p:nvPr/>
          </p:nvSpPr>
          <p:spPr bwMode="auto">
            <a:xfrm>
              <a:off x="5969717" y="156008"/>
              <a:ext cx="360537" cy="360538"/>
            </a:xfrm>
            <a:prstGeom prst="ellipse">
              <a:avLst/>
            </a:prstGeom>
            <a:solidFill>
              <a:schemeClr val="bg1"/>
            </a:solidFill>
            <a:ln w="12700" cap="flat" cmpd="sng" algn="ctr">
              <a:solidFill>
                <a:srgbClr val="CECED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57" name="Graphic 56">
              <a:extLst>
                <a:ext uri="{FF2B5EF4-FFF2-40B4-BE49-F238E27FC236}">
                  <a16:creationId xmlns:a16="http://schemas.microsoft.com/office/drawing/2014/main" id="{57E75482-4827-52A4-EACE-21A1DCCD60D4}"/>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6064985" y="214814"/>
              <a:ext cx="171450" cy="228600"/>
            </a:xfrm>
            <a:prstGeom prst="rect">
              <a:avLst/>
            </a:prstGeom>
          </p:spPr>
        </p:pic>
      </p:grpSp>
      <p:sp>
        <p:nvSpPr>
          <p:cNvPr id="2" name="Refs Hyperlink">
            <a:hlinkClick r:id="rId8" action="ppaction://hlinksldjump"/>
            <a:extLst>
              <a:ext uri="{FF2B5EF4-FFF2-40B4-BE49-F238E27FC236}">
                <a16:creationId xmlns:a16="http://schemas.microsoft.com/office/drawing/2014/main" id="{30A3C8CA-F8E2-7A34-B71E-95FBA92D2197}"/>
              </a:ext>
            </a:extLst>
          </p:cNvPr>
          <p:cNvSpPr/>
          <p:nvPr userDrawn="1"/>
        </p:nvSpPr>
        <p:spPr bwMode="auto">
          <a:xfrm>
            <a:off x="5869164" y="162430"/>
            <a:ext cx="1431685"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4" name="Home Hyperlink">
            <a:hlinkClick r:id="rId9" action="ppaction://hlinksldjump"/>
            <a:extLst>
              <a:ext uri="{FF2B5EF4-FFF2-40B4-BE49-F238E27FC236}">
                <a16:creationId xmlns:a16="http://schemas.microsoft.com/office/drawing/2014/main" id="{E1F13D8F-4B59-C5A0-6583-19DC4F52A8BF}"/>
              </a:ext>
            </a:extLst>
          </p:cNvPr>
          <p:cNvSpPr/>
          <p:nvPr userDrawn="1"/>
        </p:nvSpPr>
        <p:spPr bwMode="auto">
          <a:xfrm>
            <a:off x="4699816" y="148141"/>
            <a:ext cx="1033272"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2"/>
              </a:solidFill>
              <a:effectLst/>
              <a:uLnTx/>
              <a:uFillTx/>
              <a:ea typeface="MS PGothic"/>
            </a:endParaRPr>
          </a:p>
        </p:txBody>
      </p:sp>
    </p:spTree>
    <p:extLst>
      <p:ext uri="{BB962C8B-B14F-4D97-AF65-F5344CB8AC3E}">
        <p14:creationId xmlns:p14="http://schemas.microsoft.com/office/powerpoint/2010/main" val="4065613174"/>
      </p:ext>
    </p:extLst>
  </p:cSld>
  <p:clrMapOvr>
    <a:masterClrMapping/>
  </p:clrMapOvr>
  <p:extLst>
    <p:ext uri="{DCECCB84-F9BA-43D5-87BE-67443E8EF086}">
      <p15:sldGuideLst xmlns:p15="http://schemas.microsoft.com/office/powerpoint/2012/main">
        <p15:guide id="1" orient="horz" pos="1100" userDrawn="1">
          <p15:clr>
            <a:srgbClr val="FBAE40"/>
          </p15:clr>
        </p15:guide>
        <p15:guide id="2" orient="horz" pos="1228" userDrawn="1">
          <p15:clr>
            <a:srgbClr val="FBAE40"/>
          </p15:clr>
        </p15:guide>
        <p15:guide id="3" orient="horz" pos="634" userDrawn="1">
          <p15:clr>
            <a:srgbClr val="FBAE40"/>
          </p15:clr>
        </p15:guide>
        <p15:guide id="4" orient="horz" pos="5874" userDrawn="1">
          <p15:clr>
            <a:srgbClr val="FBAE40"/>
          </p15:clr>
        </p15:guide>
        <p15:guide id="5" orient="horz" pos="57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udy-content-1">
    <p:spTree>
      <p:nvGrpSpPr>
        <p:cNvPr id="1" name=""/>
        <p:cNvGrpSpPr/>
        <p:nvPr/>
      </p:nvGrpSpPr>
      <p:grpSpPr>
        <a:xfrm>
          <a:off x="0" y="0"/>
          <a:ext cx="0" cy="0"/>
          <a:chOff x="0" y="0"/>
          <a:chExt cx="0" cy="0"/>
        </a:xfrm>
      </p:grpSpPr>
      <p:sp>
        <p:nvSpPr>
          <p:cNvPr id="80" name="Text Placeholder 74">
            <a:extLst>
              <a:ext uri="{FF2B5EF4-FFF2-40B4-BE49-F238E27FC236}">
                <a16:creationId xmlns:a16="http://schemas.microsoft.com/office/drawing/2014/main" id="{3D4A71E0-8D3C-F593-0E88-D95140506088}"/>
              </a:ext>
            </a:extLst>
          </p:cNvPr>
          <p:cNvSpPr>
            <a:spLocks noGrp="1"/>
          </p:cNvSpPr>
          <p:nvPr>
            <p:ph type="body" sz="quarter" idx="15"/>
          </p:nvPr>
        </p:nvSpPr>
        <p:spPr>
          <a:xfrm>
            <a:off x="466115" y="8071523"/>
            <a:ext cx="2971800" cy="1197864"/>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182880" rIns="182880" bIns="91440"/>
          <a:lstStyle>
            <a:lvl1pPr>
              <a:lnSpc>
                <a:spcPts val="1300"/>
              </a:lnSpc>
              <a:spcBef>
                <a:spcPts val="1000"/>
              </a:spcBef>
              <a:defRPr sz="1600" b="1">
                <a:solidFill>
                  <a:schemeClr val="tx2"/>
                </a:solidFill>
              </a:defRPr>
            </a:lvl1pPr>
            <a:lvl2pPr marL="4572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79" name="Text Placeholder 74">
            <a:extLst>
              <a:ext uri="{FF2B5EF4-FFF2-40B4-BE49-F238E27FC236}">
                <a16:creationId xmlns:a16="http://schemas.microsoft.com/office/drawing/2014/main" id="{E4123D9E-2FAF-D58E-B29C-3D00467C8A44}"/>
              </a:ext>
            </a:extLst>
          </p:cNvPr>
          <p:cNvSpPr>
            <a:spLocks noGrp="1"/>
          </p:cNvSpPr>
          <p:nvPr>
            <p:ph type="body" sz="quarter" idx="14"/>
          </p:nvPr>
        </p:nvSpPr>
        <p:spPr>
          <a:xfrm>
            <a:off x="456590" y="6776261"/>
            <a:ext cx="2971800" cy="1197864"/>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182880" rIns="182880" bIns="91440"/>
          <a:lstStyle>
            <a:lvl1pPr>
              <a:lnSpc>
                <a:spcPts val="1300"/>
              </a:lnSpc>
              <a:spcBef>
                <a:spcPts val="1000"/>
              </a:spcBef>
              <a:defRPr sz="1600" b="1">
                <a:solidFill>
                  <a:schemeClr val="tx2"/>
                </a:solidFill>
              </a:defRPr>
            </a:lvl1pPr>
            <a:lvl2pPr marL="4572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78" name="Text Placeholder 74">
            <a:extLst>
              <a:ext uri="{FF2B5EF4-FFF2-40B4-BE49-F238E27FC236}">
                <a16:creationId xmlns:a16="http://schemas.microsoft.com/office/drawing/2014/main" id="{0FC2C2AA-B996-D7B1-7C33-9EDA36B05634}"/>
              </a:ext>
            </a:extLst>
          </p:cNvPr>
          <p:cNvSpPr>
            <a:spLocks noGrp="1"/>
          </p:cNvSpPr>
          <p:nvPr>
            <p:ph type="body" sz="quarter" idx="13"/>
          </p:nvPr>
        </p:nvSpPr>
        <p:spPr>
          <a:xfrm>
            <a:off x="456590" y="4466492"/>
            <a:ext cx="6858000" cy="2240280"/>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tx2"/>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77" name="Text Placeholder 74">
            <a:extLst>
              <a:ext uri="{FF2B5EF4-FFF2-40B4-BE49-F238E27FC236}">
                <a16:creationId xmlns:a16="http://schemas.microsoft.com/office/drawing/2014/main" id="{C802FE07-8DC8-6264-CF86-F326D42EA766}"/>
              </a:ext>
            </a:extLst>
          </p:cNvPr>
          <p:cNvSpPr>
            <a:spLocks noGrp="1"/>
          </p:cNvSpPr>
          <p:nvPr>
            <p:ph type="body" sz="quarter" idx="12"/>
          </p:nvPr>
        </p:nvSpPr>
        <p:spPr>
          <a:xfrm>
            <a:off x="3585783" y="6778321"/>
            <a:ext cx="3730752" cy="2487168"/>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tx2"/>
                </a:solidFill>
              </a:defRPr>
            </a:lvl1pPr>
            <a:lvl2pPr marL="127000" indent="-114300">
              <a:lnSpc>
                <a:spcPts val="1300"/>
              </a:lnSpc>
              <a:spcBef>
                <a:spcPts val="1000"/>
              </a:spcBef>
              <a:buClr>
                <a:schemeClr val="tx2"/>
              </a:buClr>
              <a:buFont typeface="Arial" panose="020B0604020202020204" pitchFamily="34" charset="0"/>
              <a:buChar char="•"/>
              <a:tabLst/>
              <a:defRPr>
                <a:solidFill>
                  <a:schemeClr val="tx1"/>
                </a:solidFill>
              </a:defRPr>
            </a:lvl2pPr>
          </a:lstStyle>
          <a:p>
            <a:pPr lvl="0"/>
            <a:r>
              <a:rPr lang="en-US"/>
              <a:t>Click to edit Master text styles</a:t>
            </a:r>
          </a:p>
          <a:p>
            <a:pPr lvl="1"/>
            <a:r>
              <a:rPr lang="en-US"/>
              <a:t>Second level</a:t>
            </a:r>
          </a:p>
        </p:txBody>
      </p:sp>
      <p:sp>
        <p:nvSpPr>
          <p:cNvPr id="76" name="Text Placeholder 74">
            <a:extLst>
              <a:ext uri="{FF2B5EF4-FFF2-40B4-BE49-F238E27FC236}">
                <a16:creationId xmlns:a16="http://schemas.microsoft.com/office/drawing/2014/main" id="{B17FC587-1068-C273-6C98-148DA27F1A53}"/>
              </a:ext>
            </a:extLst>
          </p:cNvPr>
          <p:cNvSpPr>
            <a:spLocks noGrp="1"/>
          </p:cNvSpPr>
          <p:nvPr>
            <p:ph type="body" sz="quarter" idx="11"/>
          </p:nvPr>
        </p:nvSpPr>
        <p:spPr>
          <a:xfrm>
            <a:off x="3584448" y="2127454"/>
            <a:ext cx="3730752" cy="2231136"/>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tx2"/>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75" name="Text Placeholder 74">
            <a:extLst>
              <a:ext uri="{FF2B5EF4-FFF2-40B4-BE49-F238E27FC236}">
                <a16:creationId xmlns:a16="http://schemas.microsoft.com/office/drawing/2014/main" id="{5F6E99DF-1610-50E4-54AD-A016FE68502E}"/>
              </a:ext>
            </a:extLst>
          </p:cNvPr>
          <p:cNvSpPr>
            <a:spLocks noGrp="1"/>
          </p:cNvSpPr>
          <p:nvPr>
            <p:ph type="body" sz="quarter" idx="10"/>
          </p:nvPr>
        </p:nvSpPr>
        <p:spPr>
          <a:xfrm>
            <a:off x="455161" y="2125413"/>
            <a:ext cx="2971800" cy="2231136"/>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tx2"/>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1" name="Rectangle 20">
            <a:extLst>
              <a:ext uri="{FF2B5EF4-FFF2-40B4-BE49-F238E27FC236}">
                <a16:creationId xmlns:a16="http://schemas.microsoft.com/office/drawing/2014/main" id="{709D8D66-A582-8199-774C-2AD41DEAC4BE}"/>
              </a:ext>
            </a:extLst>
          </p:cNvPr>
          <p:cNvSpPr/>
          <p:nvPr userDrawn="1"/>
        </p:nvSpPr>
        <p:spPr>
          <a:xfrm>
            <a:off x="0" y="0"/>
            <a:ext cx="7772400" cy="1890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F2D2E630-C354-A268-0E1C-09E3B7105FD7}"/>
              </a:ext>
            </a:extLst>
          </p:cNvPr>
          <p:cNvSpPr txBox="1">
            <a:spLocks/>
          </p:cNvSpPr>
          <p:nvPr userDrawn="1"/>
        </p:nvSpPr>
        <p:spPr>
          <a:xfrm>
            <a:off x="438409" y="1207600"/>
            <a:ext cx="5430796" cy="481064"/>
          </a:xfrm>
          <a:prstGeom prst="rect">
            <a:avLst/>
          </a:prstGeom>
        </p:spPr>
        <p:txBody>
          <a:bodyPr vert="horz" lIns="0" tIns="45720" rIns="91440" bIns="45720" rtlCol="0" anchor="ctr">
            <a:noAutofit/>
          </a:bodyPr>
          <a:lstStyle>
            <a:lvl1pPr marL="0" algn="l" defTabSz="1341150" rtl="0" eaLnBrk="1" latinLnBrk="0" hangingPunct="1">
              <a:lnSpc>
                <a:spcPct val="90000"/>
              </a:lnSpc>
              <a:spcBef>
                <a:spcPct val="0"/>
              </a:spcBef>
              <a:buNone/>
              <a:defRPr lang="en-AR" sz="3200" kern="1200">
                <a:gradFill flip="none" rotWithShape="1">
                  <a:gsLst>
                    <a:gs pos="100000">
                      <a:schemeClr val="accent5"/>
                    </a:gs>
                    <a:gs pos="0">
                      <a:schemeClr val="accent1"/>
                    </a:gs>
                  </a:gsLst>
                  <a:lin ang="10800000" scaled="1"/>
                  <a:tileRect/>
                </a:gradFill>
                <a:latin typeface="+mj-lt"/>
                <a:ea typeface="+mn-ea"/>
                <a:cs typeface="+mn-cs"/>
              </a:defRPr>
            </a:lvl1pPr>
          </a:lstStyle>
          <a:p>
            <a:r>
              <a:rPr lang="en-US" sz="4800" b="1" dirty="0">
                <a:solidFill>
                  <a:schemeClr val="bg1"/>
                </a:solidFill>
              </a:rPr>
              <a:t>STUDY 202/205</a:t>
            </a:r>
          </a:p>
        </p:txBody>
      </p:sp>
      <p:sp>
        <p:nvSpPr>
          <p:cNvPr id="23" name="TextBox 22">
            <a:extLst>
              <a:ext uri="{FF2B5EF4-FFF2-40B4-BE49-F238E27FC236}">
                <a16:creationId xmlns:a16="http://schemas.microsoft.com/office/drawing/2014/main" id="{65733697-C2AB-4376-9DEF-3D247BBD65A9}"/>
              </a:ext>
            </a:extLst>
          </p:cNvPr>
          <p:cNvSpPr txBox="1"/>
          <p:nvPr userDrawn="1"/>
        </p:nvSpPr>
        <p:spPr>
          <a:xfrm>
            <a:off x="409467" y="828587"/>
            <a:ext cx="5171298" cy="338554"/>
          </a:xfrm>
          <a:prstGeom prst="rect">
            <a:avLst/>
          </a:prstGeom>
          <a:noFill/>
        </p:spPr>
        <p:txBody>
          <a:bodyPr wrap="square">
            <a:spAutoFit/>
          </a:bodyPr>
          <a:lstStyle/>
          <a:p>
            <a:r>
              <a:rPr lang="en-US" sz="1600" dirty="0">
                <a:solidFill>
                  <a:schemeClr val="accent6">
                    <a:lumMod val="50000"/>
                    <a:lumOff val="50000"/>
                  </a:schemeClr>
                </a:solidFill>
              </a:rPr>
              <a:t>PHASE 2 TRIAL FOR DURABILITY OF EFFECT</a:t>
            </a:r>
          </a:p>
        </p:txBody>
      </p:sp>
      <p:sp>
        <p:nvSpPr>
          <p:cNvPr id="47" name="Rectangle 46">
            <a:extLst>
              <a:ext uri="{FF2B5EF4-FFF2-40B4-BE49-F238E27FC236}">
                <a16:creationId xmlns:a16="http://schemas.microsoft.com/office/drawing/2014/main" id="{12876CC4-34ED-9CFD-ED86-6EE5D1782F60}"/>
              </a:ext>
            </a:extLst>
          </p:cNvPr>
          <p:cNvSpPr/>
          <p:nvPr userDrawn="1"/>
        </p:nvSpPr>
        <p:spPr>
          <a:xfrm>
            <a:off x="455161" y="0"/>
            <a:ext cx="3008321" cy="403761"/>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PHASE 2 OPEN LABEL + EXTENSION</a:t>
            </a:r>
          </a:p>
        </p:txBody>
      </p:sp>
      <p:grpSp>
        <p:nvGrpSpPr>
          <p:cNvPr id="49" name="Group 48">
            <a:extLst>
              <a:ext uri="{FF2B5EF4-FFF2-40B4-BE49-F238E27FC236}">
                <a16:creationId xmlns:a16="http://schemas.microsoft.com/office/drawing/2014/main" id="{9BCED08E-66C5-E575-A7FA-CF91C1310942}"/>
              </a:ext>
            </a:extLst>
          </p:cNvPr>
          <p:cNvGrpSpPr/>
          <p:nvPr userDrawn="1"/>
        </p:nvGrpSpPr>
        <p:grpSpPr>
          <a:xfrm>
            <a:off x="456393" y="6642810"/>
            <a:ext cx="6858000" cy="64008"/>
            <a:chOff x="399012" y="1047404"/>
            <a:chExt cx="9589122" cy="67852"/>
          </a:xfrm>
        </p:grpSpPr>
        <p:sp>
          <p:nvSpPr>
            <p:cNvPr id="50" name="Rectangle 49">
              <a:hlinkClick r:id="" action="ppaction://noaction"/>
              <a:extLst>
                <a:ext uri="{FF2B5EF4-FFF2-40B4-BE49-F238E27FC236}">
                  <a16:creationId xmlns:a16="http://schemas.microsoft.com/office/drawing/2014/main" id="{13770622-A46D-C467-23E6-F5B0D3EC4AAA}"/>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1" name="Rectangle 50">
              <a:hlinkClick r:id="rId2" action="ppaction://hlinksldjump"/>
              <a:extLst>
                <a:ext uri="{FF2B5EF4-FFF2-40B4-BE49-F238E27FC236}">
                  <a16:creationId xmlns:a16="http://schemas.microsoft.com/office/drawing/2014/main" id="{B7F5FFFC-0CE5-7307-199B-27317CB88A66}"/>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2" name="Rectangle 51">
              <a:hlinkClick r:id="" action="ppaction://noaction"/>
              <a:extLst>
                <a:ext uri="{FF2B5EF4-FFF2-40B4-BE49-F238E27FC236}">
                  <a16:creationId xmlns:a16="http://schemas.microsoft.com/office/drawing/2014/main" id="{5583B78F-50C1-F46B-C429-6D1E93558427}"/>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3" name="Rectangle 52">
              <a:hlinkClick r:id="" action="ppaction://noaction"/>
              <a:extLst>
                <a:ext uri="{FF2B5EF4-FFF2-40B4-BE49-F238E27FC236}">
                  <a16:creationId xmlns:a16="http://schemas.microsoft.com/office/drawing/2014/main" id="{994D29D9-22BF-C6C5-146F-0CAA80AD5782}"/>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4" name="Rectangle 53">
              <a:hlinkClick r:id="" action="ppaction://noaction"/>
              <a:extLst>
                <a:ext uri="{FF2B5EF4-FFF2-40B4-BE49-F238E27FC236}">
                  <a16:creationId xmlns:a16="http://schemas.microsoft.com/office/drawing/2014/main" id="{D3E8BD1F-F2E0-EB77-F62B-5728C5215892}"/>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grpSp>
        <p:nvGrpSpPr>
          <p:cNvPr id="56" name="Group 55">
            <a:extLst>
              <a:ext uri="{FF2B5EF4-FFF2-40B4-BE49-F238E27FC236}">
                <a16:creationId xmlns:a16="http://schemas.microsoft.com/office/drawing/2014/main" id="{0CF66281-D7E2-AA23-C63B-1C2C32CD86A4}"/>
              </a:ext>
            </a:extLst>
          </p:cNvPr>
          <p:cNvGrpSpPr/>
          <p:nvPr userDrawn="1"/>
        </p:nvGrpSpPr>
        <p:grpSpPr>
          <a:xfrm>
            <a:off x="1" y="1887665"/>
            <a:ext cx="7772400" cy="66500"/>
            <a:chOff x="1" y="1890840"/>
            <a:chExt cx="7772400" cy="66500"/>
          </a:xfrm>
        </p:grpSpPr>
        <p:sp>
          <p:nvSpPr>
            <p:cNvPr id="57" name="Rectangle 56">
              <a:hlinkClick r:id="" action="ppaction://noaction"/>
              <a:extLst>
                <a:ext uri="{FF2B5EF4-FFF2-40B4-BE49-F238E27FC236}">
                  <a16:creationId xmlns:a16="http://schemas.microsoft.com/office/drawing/2014/main" id="{C3450301-171F-693D-A3CC-9DE4AB843D34}"/>
                </a:ext>
              </a:extLst>
            </p:cNvPr>
            <p:cNvSpPr/>
            <p:nvPr userDrawn="1"/>
          </p:nvSpPr>
          <p:spPr bwMode="auto">
            <a:xfrm flipH="1">
              <a:off x="1543448" y="1890840"/>
              <a:ext cx="1663368"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8" name="Rectangle 57">
              <a:hlinkClick r:id="rId2" action="ppaction://hlinksldjump"/>
              <a:extLst>
                <a:ext uri="{FF2B5EF4-FFF2-40B4-BE49-F238E27FC236}">
                  <a16:creationId xmlns:a16="http://schemas.microsoft.com/office/drawing/2014/main" id="{931659FD-505E-3021-80FB-45A70EBA1552}"/>
                </a:ext>
              </a:extLst>
            </p:cNvPr>
            <p:cNvSpPr/>
            <p:nvPr userDrawn="1"/>
          </p:nvSpPr>
          <p:spPr bwMode="auto">
            <a:xfrm flipH="1">
              <a:off x="1" y="1890840"/>
              <a:ext cx="1543447"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9" name="Rectangle 58">
              <a:hlinkClick r:id="" action="ppaction://noaction"/>
              <a:extLst>
                <a:ext uri="{FF2B5EF4-FFF2-40B4-BE49-F238E27FC236}">
                  <a16:creationId xmlns:a16="http://schemas.microsoft.com/office/drawing/2014/main" id="{30D39CB4-C699-E749-F7AD-1DF6F872F7C0}"/>
                </a:ext>
              </a:extLst>
            </p:cNvPr>
            <p:cNvSpPr/>
            <p:nvPr userDrawn="1"/>
          </p:nvSpPr>
          <p:spPr bwMode="auto">
            <a:xfrm flipH="1">
              <a:off x="4729092" y="1890840"/>
              <a:ext cx="1523435"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60" name="Rectangle 59">
              <a:hlinkClick r:id="" action="ppaction://noaction"/>
              <a:extLst>
                <a:ext uri="{FF2B5EF4-FFF2-40B4-BE49-F238E27FC236}">
                  <a16:creationId xmlns:a16="http://schemas.microsoft.com/office/drawing/2014/main" id="{C86CE392-81E1-24C4-CF60-4B61284F8287}"/>
                </a:ext>
              </a:extLst>
            </p:cNvPr>
            <p:cNvSpPr/>
            <p:nvPr userDrawn="1"/>
          </p:nvSpPr>
          <p:spPr bwMode="auto">
            <a:xfrm flipH="1">
              <a:off x="3205657" y="1890840"/>
              <a:ext cx="1523435"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61" name="Rectangle 60">
              <a:hlinkClick r:id="" action="ppaction://noaction"/>
              <a:extLst>
                <a:ext uri="{FF2B5EF4-FFF2-40B4-BE49-F238E27FC236}">
                  <a16:creationId xmlns:a16="http://schemas.microsoft.com/office/drawing/2014/main" id="{15AFF129-8F8D-3509-E8BE-47542AFDAAFC}"/>
                </a:ext>
              </a:extLst>
            </p:cNvPr>
            <p:cNvSpPr/>
            <p:nvPr userDrawn="1"/>
          </p:nvSpPr>
          <p:spPr bwMode="auto">
            <a:xfrm flipH="1">
              <a:off x="6248966" y="1890840"/>
              <a:ext cx="1523435"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104" name="Text Placeholder 103">
            <a:extLst>
              <a:ext uri="{FF2B5EF4-FFF2-40B4-BE49-F238E27FC236}">
                <a16:creationId xmlns:a16="http://schemas.microsoft.com/office/drawing/2014/main" id="{20E19435-F95F-E38A-B6E0-8D941BC0976D}"/>
              </a:ext>
            </a:extLst>
          </p:cNvPr>
          <p:cNvSpPr>
            <a:spLocks noGrp="1"/>
          </p:cNvSpPr>
          <p:nvPr>
            <p:ph type="body" sz="quarter" idx="16"/>
          </p:nvPr>
        </p:nvSpPr>
        <p:spPr>
          <a:xfrm>
            <a:off x="424550" y="9408622"/>
            <a:ext cx="4165600" cy="470669"/>
          </a:xfrm>
        </p:spPr>
        <p:txBody>
          <a:bodyPr/>
          <a:lstStyle>
            <a:lvl1pPr>
              <a:defRPr sz="1000">
                <a:solidFill>
                  <a:schemeClr val="tx2"/>
                </a:solidFill>
              </a:defRPr>
            </a:lvl1pPr>
          </a:lstStyle>
          <a:p>
            <a:pPr lvl="0"/>
            <a:r>
              <a:rPr lang="en-US"/>
              <a:t>Click to edit Master text styles</a:t>
            </a:r>
          </a:p>
        </p:txBody>
      </p:sp>
      <p:grpSp>
        <p:nvGrpSpPr>
          <p:cNvPr id="131" name="Group 130">
            <a:extLst>
              <a:ext uri="{FF2B5EF4-FFF2-40B4-BE49-F238E27FC236}">
                <a16:creationId xmlns:a16="http://schemas.microsoft.com/office/drawing/2014/main" id="{EBD7D5B4-F128-D496-5611-45F541147F41}"/>
              </a:ext>
            </a:extLst>
          </p:cNvPr>
          <p:cNvGrpSpPr/>
          <p:nvPr userDrawn="1"/>
        </p:nvGrpSpPr>
        <p:grpSpPr>
          <a:xfrm>
            <a:off x="4704579" y="152904"/>
            <a:ext cx="1033273" cy="365759"/>
            <a:chOff x="10936998" y="153594"/>
            <a:chExt cx="929809" cy="329134"/>
          </a:xfrm>
        </p:grpSpPr>
        <p:sp>
          <p:nvSpPr>
            <p:cNvPr id="132" name="Rectangle: Rounded Corners 17">
              <a:extLst>
                <a:ext uri="{FF2B5EF4-FFF2-40B4-BE49-F238E27FC236}">
                  <a16:creationId xmlns:a16="http://schemas.microsoft.com/office/drawing/2014/main" id="{CB38227F-20AC-F429-A6B2-7F45AC01303F}"/>
                </a:ext>
              </a:extLst>
            </p:cNvPr>
            <p:cNvSpPr/>
            <p:nvPr userDrawn="1"/>
          </p:nvSpPr>
          <p:spPr bwMode="auto">
            <a:xfrm>
              <a:off x="10936998" y="153594"/>
              <a:ext cx="929808" cy="329134"/>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bg1"/>
                  </a:solidFill>
                  <a:effectLst/>
                  <a:uLnTx/>
                  <a:uFillTx/>
                  <a:ea typeface="MS PGothic"/>
                </a:rPr>
                <a:t>Home</a:t>
              </a:r>
            </a:p>
          </p:txBody>
        </p:sp>
        <p:sp>
          <p:nvSpPr>
            <p:cNvPr id="133" name="Oval 132">
              <a:extLst>
                <a:ext uri="{FF2B5EF4-FFF2-40B4-BE49-F238E27FC236}">
                  <a16:creationId xmlns:a16="http://schemas.microsoft.com/office/drawing/2014/main" id="{ECA43492-9DDE-5E61-E506-948AE94354C6}"/>
                </a:ext>
              </a:extLst>
            </p:cNvPr>
            <p:cNvSpPr/>
            <p:nvPr userDrawn="1"/>
          </p:nvSpPr>
          <p:spPr bwMode="auto">
            <a:xfrm>
              <a:off x="11542371" y="155943"/>
              <a:ext cx="324436" cy="324436"/>
            </a:xfrm>
            <a:prstGeom prst="ellipse">
              <a:avLst/>
            </a:prstGeom>
            <a:solidFill>
              <a:schemeClr val="tx2"/>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134" name="Graphic 133" descr="Home with solid fill">
              <a:extLst>
                <a:ext uri="{FF2B5EF4-FFF2-40B4-BE49-F238E27FC236}">
                  <a16:creationId xmlns:a16="http://schemas.microsoft.com/office/drawing/2014/main" id="{1B56633C-9971-C435-EE8B-874EFE5247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79708" y="173675"/>
              <a:ext cx="257155" cy="257155"/>
            </a:xfrm>
            <a:prstGeom prst="rect">
              <a:avLst/>
            </a:prstGeom>
          </p:spPr>
        </p:pic>
      </p:grpSp>
      <p:grpSp>
        <p:nvGrpSpPr>
          <p:cNvPr id="135" name="Group 134">
            <a:extLst>
              <a:ext uri="{FF2B5EF4-FFF2-40B4-BE49-F238E27FC236}">
                <a16:creationId xmlns:a16="http://schemas.microsoft.com/office/drawing/2014/main" id="{DA0B0D34-77F1-D765-5EEB-AB6A98121C2C}"/>
              </a:ext>
            </a:extLst>
          </p:cNvPr>
          <p:cNvGrpSpPr/>
          <p:nvPr userDrawn="1"/>
        </p:nvGrpSpPr>
        <p:grpSpPr>
          <a:xfrm>
            <a:off x="5873926" y="152904"/>
            <a:ext cx="1431685" cy="365759"/>
            <a:chOff x="4898571" y="153398"/>
            <a:chExt cx="1431685" cy="365759"/>
          </a:xfrm>
        </p:grpSpPr>
        <p:sp>
          <p:nvSpPr>
            <p:cNvPr id="136" name="Rectangle: Rounded Corners 17">
              <a:extLst>
                <a:ext uri="{FF2B5EF4-FFF2-40B4-BE49-F238E27FC236}">
                  <a16:creationId xmlns:a16="http://schemas.microsoft.com/office/drawing/2014/main" id="{D386915A-56B5-24A7-9FF6-3D2552329005}"/>
                </a:ext>
              </a:extLst>
            </p:cNvPr>
            <p:cNvSpPr/>
            <p:nvPr userDrawn="1"/>
          </p:nvSpPr>
          <p:spPr bwMode="auto">
            <a:xfrm>
              <a:off x="4898571" y="153398"/>
              <a:ext cx="1431685" cy="365759"/>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r>
                <a:rPr kumimoji="0" lang="en-US" sz="1200" b="1" i="0" u="none" strike="noStrike" kern="0" cap="none" spc="0" normalizeH="0" baseline="0" noProof="0" dirty="0">
                  <a:ln>
                    <a:noFill/>
                  </a:ln>
                  <a:solidFill>
                    <a:schemeClr val="bg1"/>
                  </a:solidFill>
                  <a:effectLst/>
                  <a:uLnTx/>
                  <a:uFillTx/>
                  <a:ea typeface="MS PGothic"/>
                </a:rPr>
                <a:t>References</a:t>
              </a:r>
            </a:p>
          </p:txBody>
        </p:sp>
        <p:sp>
          <p:nvSpPr>
            <p:cNvPr id="137" name="Oval 136">
              <a:extLst>
                <a:ext uri="{FF2B5EF4-FFF2-40B4-BE49-F238E27FC236}">
                  <a16:creationId xmlns:a16="http://schemas.microsoft.com/office/drawing/2014/main" id="{66FDDDEE-478F-2114-43EB-EAB17F094A04}"/>
                </a:ext>
              </a:extLst>
            </p:cNvPr>
            <p:cNvSpPr/>
            <p:nvPr/>
          </p:nvSpPr>
          <p:spPr bwMode="auto">
            <a:xfrm>
              <a:off x="5969717" y="156008"/>
              <a:ext cx="360537" cy="360538"/>
            </a:xfrm>
            <a:prstGeom prst="ellipse">
              <a:avLst/>
            </a:prstGeom>
            <a:solidFill>
              <a:srgbClr val="28509C"/>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138" name="Graphic 137">
              <a:extLst>
                <a:ext uri="{FF2B5EF4-FFF2-40B4-BE49-F238E27FC236}">
                  <a16:creationId xmlns:a16="http://schemas.microsoft.com/office/drawing/2014/main" id="{04FAE1CD-B9B8-637C-98DC-08A6B7620CB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064985" y="214814"/>
              <a:ext cx="171450" cy="228600"/>
            </a:xfrm>
            <a:prstGeom prst="rect">
              <a:avLst/>
            </a:prstGeom>
          </p:spPr>
        </p:pic>
      </p:grpSp>
      <p:grpSp>
        <p:nvGrpSpPr>
          <p:cNvPr id="2" name="Group 1">
            <a:extLst>
              <a:ext uri="{FF2B5EF4-FFF2-40B4-BE49-F238E27FC236}">
                <a16:creationId xmlns:a16="http://schemas.microsoft.com/office/drawing/2014/main" id="{6A3F5266-2ABC-9A1C-CFFF-5705AE2753A9}"/>
              </a:ext>
            </a:extLst>
          </p:cNvPr>
          <p:cNvGrpSpPr/>
          <p:nvPr userDrawn="1"/>
        </p:nvGrpSpPr>
        <p:grpSpPr>
          <a:xfrm>
            <a:off x="4998766" y="1240993"/>
            <a:ext cx="365760" cy="365760"/>
            <a:chOff x="709100" y="1378424"/>
            <a:chExt cx="297965" cy="297965"/>
          </a:xfrm>
        </p:grpSpPr>
        <p:sp>
          <p:nvSpPr>
            <p:cNvPr id="3" name="Oval 2">
              <a:extLst>
                <a:ext uri="{FF2B5EF4-FFF2-40B4-BE49-F238E27FC236}">
                  <a16:creationId xmlns:a16="http://schemas.microsoft.com/office/drawing/2014/main" id="{68476376-8CF7-7DD1-60ED-5B6B809FF68D}"/>
                </a:ext>
              </a:extLst>
            </p:cNvPr>
            <p:cNvSpPr/>
            <p:nvPr userDrawn="1"/>
          </p:nvSpPr>
          <p:spPr bwMode="auto">
            <a:xfrm>
              <a:off x="709100" y="1378424"/>
              <a:ext cx="297965" cy="297965"/>
            </a:xfrm>
            <a:prstGeom prst="ellipse">
              <a:avLst/>
            </a:prstGeom>
            <a:solidFill>
              <a:schemeClr val="accent6">
                <a:lumMod val="50000"/>
                <a:lumOff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4" name="Group 3">
              <a:extLst>
                <a:ext uri="{FF2B5EF4-FFF2-40B4-BE49-F238E27FC236}">
                  <a16:creationId xmlns:a16="http://schemas.microsoft.com/office/drawing/2014/main" id="{61BF166D-AB07-CB79-4418-291379345D6E}"/>
                </a:ext>
              </a:extLst>
            </p:cNvPr>
            <p:cNvGrpSpPr/>
            <p:nvPr userDrawn="1"/>
          </p:nvGrpSpPr>
          <p:grpSpPr>
            <a:xfrm>
              <a:off x="775878" y="1445202"/>
              <a:ext cx="164409" cy="164409"/>
              <a:chOff x="314875" y="7984519"/>
              <a:chExt cx="180850" cy="180850"/>
            </a:xfrm>
          </p:grpSpPr>
          <p:cxnSp>
            <p:nvCxnSpPr>
              <p:cNvPr id="5" name="Straight Connector 4">
                <a:extLst>
                  <a:ext uri="{FF2B5EF4-FFF2-40B4-BE49-F238E27FC236}">
                    <a16:creationId xmlns:a16="http://schemas.microsoft.com/office/drawing/2014/main" id="{E3B3F014-039E-4091-E216-3175C3451D1A}"/>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2F3668C-68D0-4E18-45D6-7544F507ADEE}"/>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 name="Refs Hyperlink">
            <a:hlinkClick r:id="rId7" action="ppaction://hlinksldjump"/>
            <a:extLst>
              <a:ext uri="{FF2B5EF4-FFF2-40B4-BE49-F238E27FC236}">
                <a16:creationId xmlns:a16="http://schemas.microsoft.com/office/drawing/2014/main" id="{BF5EF594-FAF7-4DED-F582-300EFC72C633}"/>
              </a:ext>
            </a:extLst>
          </p:cNvPr>
          <p:cNvSpPr/>
          <p:nvPr userDrawn="1"/>
        </p:nvSpPr>
        <p:spPr bwMode="auto">
          <a:xfrm>
            <a:off x="5869164" y="162430"/>
            <a:ext cx="1431685"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8" name="Home Hyperlink">
            <a:hlinkClick r:id="rId8" action="ppaction://hlinksldjump"/>
            <a:extLst>
              <a:ext uri="{FF2B5EF4-FFF2-40B4-BE49-F238E27FC236}">
                <a16:creationId xmlns:a16="http://schemas.microsoft.com/office/drawing/2014/main" id="{CE90D496-A187-98B6-3C2A-5B59AD155942}"/>
              </a:ext>
            </a:extLst>
          </p:cNvPr>
          <p:cNvSpPr/>
          <p:nvPr userDrawn="1"/>
        </p:nvSpPr>
        <p:spPr bwMode="auto">
          <a:xfrm>
            <a:off x="4699816" y="148141"/>
            <a:ext cx="1033272"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9" name="Study popup hyperlink">
            <a:hlinkClick r:id="rId9" action="ppaction://hlinksldjump"/>
            <a:extLst>
              <a:ext uri="{FF2B5EF4-FFF2-40B4-BE49-F238E27FC236}">
                <a16:creationId xmlns:a16="http://schemas.microsoft.com/office/drawing/2014/main" id="{15D9026F-C0A8-0EC5-6BE8-5E4B5E6D17E7}"/>
              </a:ext>
            </a:extLst>
          </p:cNvPr>
          <p:cNvSpPr/>
          <p:nvPr userDrawn="1"/>
        </p:nvSpPr>
        <p:spPr bwMode="auto">
          <a:xfrm>
            <a:off x="4993999" y="1250514"/>
            <a:ext cx="365760" cy="365760"/>
          </a:xfrm>
          <a:prstGeom prst="ellipse">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spTree>
    <p:extLst>
      <p:ext uri="{BB962C8B-B14F-4D97-AF65-F5344CB8AC3E}">
        <p14:creationId xmlns:p14="http://schemas.microsoft.com/office/powerpoint/2010/main" val="3346769772"/>
      </p:ext>
    </p:extLst>
  </p:cSld>
  <p:clrMapOvr>
    <a:masterClrMapping/>
  </p:clrMapOvr>
  <p:extLst>
    <p:ext uri="{DCECCB84-F9BA-43D5-87BE-67443E8EF086}">
      <p15:sldGuideLst xmlns:p15="http://schemas.microsoft.com/office/powerpoint/2012/main">
        <p15:guide id="1" pos="285" userDrawn="1">
          <p15:clr>
            <a:srgbClr val="FBAE40"/>
          </p15:clr>
        </p15:guide>
        <p15:guide id="2" pos="4608" userDrawn="1">
          <p15:clr>
            <a:srgbClr val="FBAE40"/>
          </p15:clr>
        </p15:guide>
        <p15:guide id="3" orient="horz" pos="104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udy 202 pop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449D1E1-6A4B-B7F7-0F8B-FE5DFEA03308}"/>
              </a:ext>
            </a:extLst>
          </p:cNvPr>
          <p:cNvSpPr/>
          <p:nvPr userDrawn="1"/>
        </p:nvSpPr>
        <p:spPr bwMode="auto">
          <a:xfrm>
            <a:off x="444963" y="1370296"/>
            <a:ext cx="6858000" cy="5444841"/>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18" name="Rectangle 17">
            <a:extLst>
              <a:ext uri="{FF2B5EF4-FFF2-40B4-BE49-F238E27FC236}">
                <a16:creationId xmlns:a16="http://schemas.microsoft.com/office/drawing/2014/main" id="{65333B1D-646A-2140-E1EB-FB1757C5D7B0}"/>
              </a:ext>
            </a:extLst>
          </p:cNvPr>
          <p:cNvSpPr/>
          <p:nvPr userDrawn="1"/>
        </p:nvSpPr>
        <p:spPr>
          <a:xfrm>
            <a:off x="443346" y="1357745"/>
            <a:ext cx="6859875" cy="10390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1">
            <a:extLst>
              <a:ext uri="{FF2B5EF4-FFF2-40B4-BE49-F238E27FC236}">
                <a16:creationId xmlns:a16="http://schemas.microsoft.com/office/drawing/2014/main" id="{20575B1E-E87F-4C50-61E1-256974CA04ED}"/>
              </a:ext>
            </a:extLst>
          </p:cNvPr>
          <p:cNvSpPr>
            <a:spLocks noGrp="1"/>
          </p:cNvSpPr>
          <p:nvPr>
            <p:ph sz="quarter" idx="22"/>
          </p:nvPr>
        </p:nvSpPr>
        <p:spPr>
          <a:xfrm>
            <a:off x="863722" y="2715494"/>
            <a:ext cx="5979991" cy="3413843"/>
          </a:xfrm>
        </p:spPr>
        <p:txBody>
          <a:bodyPr/>
          <a:lstStyle>
            <a:lvl1pPr>
              <a:defRPr sz="1400"/>
            </a:lvl1pPr>
            <a:lvl2pPr marL="182563" indent="-169863">
              <a:buClr>
                <a:schemeClr val="tx2"/>
              </a:buClr>
              <a:buFont typeface="Arial" panose="020B0604020202020204" pitchFamily="34" charset="0"/>
              <a:buChar char="•"/>
              <a:tabLst/>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DFCA8A1F-092D-F9C0-F107-9AE250C8FB61}"/>
              </a:ext>
            </a:extLst>
          </p:cNvPr>
          <p:cNvSpPr>
            <a:spLocks noGrp="1"/>
          </p:cNvSpPr>
          <p:nvPr>
            <p:ph type="title"/>
          </p:nvPr>
        </p:nvSpPr>
        <p:spPr>
          <a:xfrm>
            <a:off x="828675" y="1883364"/>
            <a:ext cx="6153101" cy="481064"/>
          </a:xfrm>
        </p:spPr>
        <p:txBody>
          <a:bodyPr lIns="137160" anchor="b"/>
          <a:lstStyle>
            <a:lvl1pPr>
              <a:defRPr sz="2200" b="1">
                <a:solidFill>
                  <a:schemeClr val="bg1"/>
                </a:solidFill>
              </a:defRPr>
            </a:lvl1pPr>
          </a:lstStyle>
          <a:p>
            <a:endParaRPr lang="en-US"/>
          </a:p>
        </p:txBody>
      </p:sp>
      <p:grpSp>
        <p:nvGrpSpPr>
          <p:cNvPr id="3" name="Group 2">
            <a:extLst>
              <a:ext uri="{FF2B5EF4-FFF2-40B4-BE49-F238E27FC236}">
                <a16:creationId xmlns:a16="http://schemas.microsoft.com/office/drawing/2014/main" id="{0FB829DD-D5CA-8785-8750-C8F19662C9AB}"/>
              </a:ext>
            </a:extLst>
          </p:cNvPr>
          <p:cNvGrpSpPr/>
          <p:nvPr userDrawn="1"/>
        </p:nvGrpSpPr>
        <p:grpSpPr>
          <a:xfrm>
            <a:off x="444963" y="2390850"/>
            <a:ext cx="6858000" cy="64008"/>
            <a:chOff x="399012" y="1047404"/>
            <a:chExt cx="9589122" cy="67852"/>
          </a:xfrm>
        </p:grpSpPr>
        <p:sp>
          <p:nvSpPr>
            <p:cNvPr id="4" name="Rectangle 3">
              <a:hlinkClick r:id="" action="ppaction://noaction"/>
              <a:extLst>
                <a:ext uri="{FF2B5EF4-FFF2-40B4-BE49-F238E27FC236}">
                  <a16:creationId xmlns:a16="http://schemas.microsoft.com/office/drawing/2014/main" id="{4627CB6B-5985-F29C-C6AE-666AE394E7A2}"/>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 name="Rectangle 4">
              <a:hlinkClick r:id="rId2" action="ppaction://hlinksldjump"/>
              <a:extLst>
                <a:ext uri="{FF2B5EF4-FFF2-40B4-BE49-F238E27FC236}">
                  <a16:creationId xmlns:a16="http://schemas.microsoft.com/office/drawing/2014/main" id="{7F2E67A8-7AF1-8EB7-8D62-3FF0DA8BEEA0}"/>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6" name="Rectangle 5">
              <a:hlinkClick r:id="" action="ppaction://noaction"/>
              <a:extLst>
                <a:ext uri="{FF2B5EF4-FFF2-40B4-BE49-F238E27FC236}">
                  <a16:creationId xmlns:a16="http://schemas.microsoft.com/office/drawing/2014/main" id="{5A1BB8B5-862D-5012-1077-B4CF0FE876D8}"/>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7" name="Rectangle 6">
              <a:hlinkClick r:id="" action="ppaction://noaction"/>
              <a:extLst>
                <a:ext uri="{FF2B5EF4-FFF2-40B4-BE49-F238E27FC236}">
                  <a16:creationId xmlns:a16="http://schemas.microsoft.com/office/drawing/2014/main" id="{D871258A-1E00-DE84-A3F8-5460A4C6FD5C}"/>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8" name="Rectangle 7">
              <a:hlinkClick r:id="" action="ppaction://noaction"/>
              <a:extLst>
                <a:ext uri="{FF2B5EF4-FFF2-40B4-BE49-F238E27FC236}">
                  <a16:creationId xmlns:a16="http://schemas.microsoft.com/office/drawing/2014/main" id="{429B9577-BE44-4364-FC6D-B1DF29CF0549}"/>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10" name="Text Placeholder 9">
            <a:extLst>
              <a:ext uri="{FF2B5EF4-FFF2-40B4-BE49-F238E27FC236}">
                <a16:creationId xmlns:a16="http://schemas.microsoft.com/office/drawing/2014/main" id="{6E93BCD5-6090-7D3F-B62F-0501727A0D4E}"/>
              </a:ext>
            </a:extLst>
          </p:cNvPr>
          <p:cNvSpPr>
            <a:spLocks noGrp="1"/>
          </p:cNvSpPr>
          <p:nvPr>
            <p:ph type="body" sz="quarter" idx="23"/>
          </p:nvPr>
        </p:nvSpPr>
        <p:spPr>
          <a:xfrm>
            <a:off x="842962" y="6245492"/>
            <a:ext cx="6057901" cy="365125"/>
          </a:xfrm>
        </p:spPr>
        <p:txBody>
          <a:bodyPr anchor="b"/>
          <a:lstStyle>
            <a:lvl1pPr>
              <a:spcBef>
                <a:spcPts val="300"/>
              </a:spcBef>
              <a:defRPr sz="1000"/>
            </a:lvl1pPr>
          </a:lstStyle>
          <a:p>
            <a:pPr lvl="0"/>
            <a:r>
              <a:rPr lang="en-US"/>
              <a:t>Click to edit Master text styles</a:t>
            </a:r>
          </a:p>
        </p:txBody>
      </p:sp>
      <p:grpSp>
        <p:nvGrpSpPr>
          <p:cNvPr id="14" name="Group 13">
            <a:extLst>
              <a:ext uri="{FF2B5EF4-FFF2-40B4-BE49-F238E27FC236}">
                <a16:creationId xmlns:a16="http://schemas.microsoft.com/office/drawing/2014/main" id="{3F6AC02A-FE47-701E-1507-218D04EE53C1}"/>
              </a:ext>
            </a:extLst>
          </p:cNvPr>
          <p:cNvGrpSpPr/>
          <p:nvPr userDrawn="1"/>
        </p:nvGrpSpPr>
        <p:grpSpPr>
          <a:xfrm>
            <a:off x="6891291" y="4799194"/>
            <a:ext cx="291261" cy="354957"/>
            <a:chOff x="8770891" y="3450283"/>
            <a:chExt cx="291261" cy="354957"/>
          </a:xfrm>
        </p:grpSpPr>
        <p:cxnSp>
          <p:nvCxnSpPr>
            <p:cNvPr id="12" name="Straight Connector 11">
              <a:extLst>
                <a:ext uri="{FF2B5EF4-FFF2-40B4-BE49-F238E27FC236}">
                  <a16:creationId xmlns:a16="http://schemas.microsoft.com/office/drawing/2014/main" id="{F31E6F8B-06B8-4669-77D1-798AE51FC118}"/>
                </a:ext>
              </a:extLst>
            </p:cNvPr>
            <p:cNvCxnSpPr>
              <a:cxnSpLocks/>
            </p:cNvCxnSpPr>
            <p:nvPr/>
          </p:nvCxnSpPr>
          <p:spPr>
            <a:xfrm rot="2700000">
              <a:off x="8916522" y="3659609"/>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300A90-E27A-88FB-41EC-F14891161B74}"/>
                </a:ext>
              </a:extLst>
            </p:cNvPr>
            <p:cNvCxnSpPr>
              <a:cxnSpLocks/>
            </p:cNvCxnSpPr>
            <p:nvPr/>
          </p:nvCxnSpPr>
          <p:spPr>
            <a:xfrm rot="18900000">
              <a:off x="8912263" y="3450283"/>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0554DAF3-AEB7-643C-1BE6-6971C64C7CA4}"/>
              </a:ext>
            </a:extLst>
          </p:cNvPr>
          <p:cNvGrpSpPr/>
          <p:nvPr userDrawn="1"/>
        </p:nvGrpSpPr>
        <p:grpSpPr>
          <a:xfrm rot="10800000">
            <a:off x="541291" y="4951592"/>
            <a:ext cx="291261" cy="354957"/>
            <a:chOff x="8770891" y="3450283"/>
            <a:chExt cx="291261" cy="354957"/>
          </a:xfrm>
        </p:grpSpPr>
        <p:cxnSp>
          <p:nvCxnSpPr>
            <p:cNvPr id="16" name="Straight Connector 15">
              <a:extLst>
                <a:ext uri="{FF2B5EF4-FFF2-40B4-BE49-F238E27FC236}">
                  <a16:creationId xmlns:a16="http://schemas.microsoft.com/office/drawing/2014/main" id="{CE345078-CEFE-09CC-A949-2FD9B8C27BA4}"/>
                </a:ext>
              </a:extLst>
            </p:cNvPr>
            <p:cNvCxnSpPr>
              <a:cxnSpLocks/>
            </p:cNvCxnSpPr>
            <p:nvPr/>
          </p:nvCxnSpPr>
          <p:spPr>
            <a:xfrm rot="2700000">
              <a:off x="8916522" y="3659609"/>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2AEE137-2A0D-8C9B-310E-793C816F5907}"/>
                </a:ext>
              </a:extLst>
            </p:cNvPr>
            <p:cNvCxnSpPr>
              <a:cxnSpLocks/>
            </p:cNvCxnSpPr>
            <p:nvPr/>
          </p:nvCxnSpPr>
          <p:spPr>
            <a:xfrm rot="18900000">
              <a:off x="8912263" y="3450283"/>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914B376-C777-5458-F2A5-19F33EFDABAC}"/>
              </a:ext>
            </a:extLst>
          </p:cNvPr>
          <p:cNvGrpSpPr/>
          <p:nvPr userDrawn="1"/>
        </p:nvGrpSpPr>
        <p:grpSpPr>
          <a:xfrm rot="2700000">
            <a:off x="6881132" y="1479600"/>
            <a:ext cx="291261" cy="291261"/>
            <a:chOff x="314875" y="7984519"/>
            <a:chExt cx="180850" cy="180850"/>
          </a:xfrm>
        </p:grpSpPr>
        <p:cxnSp>
          <p:nvCxnSpPr>
            <p:cNvPr id="31" name="Straight Connector 30">
              <a:extLst>
                <a:ext uri="{FF2B5EF4-FFF2-40B4-BE49-F238E27FC236}">
                  <a16:creationId xmlns:a16="http://schemas.microsoft.com/office/drawing/2014/main" id="{C2B95867-4BF2-6AC2-8C58-65B9EAE18577}"/>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7AF965-CFB5-8682-6E3D-EBDD6DF8C195}"/>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6CDDCBA4-B801-F337-0B94-30A1E85BCC98}"/>
              </a:ext>
            </a:extLst>
          </p:cNvPr>
          <p:cNvSpPr/>
          <p:nvPr userDrawn="1"/>
        </p:nvSpPr>
        <p:spPr>
          <a:xfrm>
            <a:off x="958742" y="1357746"/>
            <a:ext cx="1095345" cy="259019"/>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STUDY 202</a:t>
            </a:r>
          </a:p>
        </p:txBody>
      </p:sp>
    </p:spTree>
    <p:extLst>
      <p:ext uri="{BB962C8B-B14F-4D97-AF65-F5344CB8AC3E}">
        <p14:creationId xmlns:p14="http://schemas.microsoft.com/office/powerpoint/2010/main" val="4204578697"/>
      </p:ext>
    </p:extLst>
  </p:cSld>
  <p:clrMapOvr>
    <a:masterClrMapping/>
  </p:clrMapOvr>
  <p:extLst>
    <p:ext uri="{DCECCB84-F9BA-43D5-87BE-67443E8EF086}">
      <p15:sldGuideLst xmlns:p15="http://schemas.microsoft.com/office/powerpoint/2012/main">
        <p15:guide id="1" orient="horz" pos="2192"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udy 202/205 pop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449D1E1-6A4B-B7F7-0F8B-FE5DFEA03308}"/>
              </a:ext>
            </a:extLst>
          </p:cNvPr>
          <p:cNvSpPr/>
          <p:nvPr userDrawn="1"/>
        </p:nvSpPr>
        <p:spPr bwMode="auto">
          <a:xfrm>
            <a:off x="444963" y="1370296"/>
            <a:ext cx="6858000" cy="5444841"/>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18" name="Rectangle 17">
            <a:extLst>
              <a:ext uri="{FF2B5EF4-FFF2-40B4-BE49-F238E27FC236}">
                <a16:creationId xmlns:a16="http://schemas.microsoft.com/office/drawing/2014/main" id="{65333B1D-646A-2140-E1EB-FB1757C5D7B0}"/>
              </a:ext>
            </a:extLst>
          </p:cNvPr>
          <p:cNvSpPr/>
          <p:nvPr userDrawn="1"/>
        </p:nvSpPr>
        <p:spPr>
          <a:xfrm>
            <a:off x="443346" y="1357745"/>
            <a:ext cx="6859875" cy="10390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1">
            <a:extLst>
              <a:ext uri="{FF2B5EF4-FFF2-40B4-BE49-F238E27FC236}">
                <a16:creationId xmlns:a16="http://schemas.microsoft.com/office/drawing/2014/main" id="{20575B1E-E87F-4C50-61E1-256974CA04ED}"/>
              </a:ext>
            </a:extLst>
          </p:cNvPr>
          <p:cNvSpPr>
            <a:spLocks noGrp="1"/>
          </p:cNvSpPr>
          <p:nvPr>
            <p:ph sz="quarter" idx="22"/>
          </p:nvPr>
        </p:nvSpPr>
        <p:spPr>
          <a:xfrm>
            <a:off x="863722" y="2715494"/>
            <a:ext cx="5979991" cy="3413843"/>
          </a:xfrm>
        </p:spPr>
        <p:txBody>
          <a:bodyPr/>
          <a:lstStyle>
            <a:lvl1pPr>
              <a:defRPr sz="1400"/>
            </a:lvl1pPr>
            <a:lvl2pPr marL="182563" indent="-169863">
              <a:buClr>
                <a:schemeClr val="tx2"/>
              </a:buClr>
              <a:buFont typeface="Arial" panose="020B0604020202020204" pitchFamily="34" charset="0"/>
              <a:buChar char="•"/>
              <a:tabLst/>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DFCA8A1F-092D-F9C0-F107-9AE250C8FB61}"/>
              </a:ext>
            </a:extLst>
          </p:cNvPr>
          <p:cNvSpPr>
            <a:spLocks noGrp="1"/>
          </p:cNvSpPr>
          <p:nvPr>
            <p:ph type="title"/>
          </p:nvPr>
        </p:nvSpPr>
        <p:spPr>
          <a:xfrm>
            <a:off x="828675" y="1883364"/>
            <a:ext cx="6153101" cy="481064"/>
          </a:xfrm>
        </p:spPr>
        <p:txBody>
          <a:bodyPr lIns="137160" anchor="b"/>
          <a:lstStyle>
            <a:lvl1pPr>
              <a:defRPr sz="2200" b="1">
                <a:solidFill>
                  <a:schemeClr val="bg1"/>
                </a:solidFill>
              </a:defRPr>
            </a:lvl1pPr>
          </a:lstStyle>
          <a:p>
            <a:endParaRPr lang="en-US"/>
          </a:p>
        </p:txBody>
      </p:sp>
      <p:grpSp>
        <p:nvGrpSpPr>
          <p:cNvPr id="3" name="Group 2">
            <a:extLst>
              <a:ext uri="{FF2B5EF4-FFF2-40B4-BE49-F238E27FC236}">
                <a16:creationId xmlns:a16="http://schemas.microsoft.com/office/drawing/2014/main" id="{0FB829DD-D5CA-8785-8750-C8F19662C9AB}"/>
              </a:ext>
            </a:extLst>
          </p:cNvPr>
          <p:cNvGrpSpPr/>
          <p:nvPr userDrawn="1"/>
        </p:nvGrpSpPr>
        <p:grpSpPr>
          <a:xfrm>
            <a:off x="444963" y="2390850"/>
            <a:ext cx="6858000" cy="64008"/>
            <a:chOff x="399012" y="1047404"/>
            <a:chExt cx="9589122" cy="67852"/>
          </a:xfrm>
        </p:grpSpPr>
        <p:sp>
          <p:nvSpPr>
            <p:cNvPr id="4" name="Rectangle 3">
              <a:hlinkClick r:id="" action="ppaction://noaction"/>
              <a:extLst>
                <a:ext uri="{FF2B5EF4-FFF2-40B4-BE49-F238E27FC236}">
                  <a16:creationId xmlns:a16="http://schemas.microsoft.com/office/drawing/2014/main" id="{4627CB6B-5985-F29C-C6AE-666AE394E7A2}"/>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 name="Rectangle 4">
              <a:hlinkClick r:id="rId2" action="ppaction://hlinksldjump"/>
              <a:extLst>
                <a:ext uri="{FF2B5EF4-FFF2-40B4-BE49-F238E27FC236}">
                  <a16:creationId xmlns:a16="http://schemas.microsoft.com/office/drawing/2014/main" id="{7F2E67A8-7AF1-8EB7-8D62-3FF0DA8BEEA0}"/>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6" name="Rectangle 5">
              <a:hlinkClick r:id="" action="ppaction://noaction"/>
              <a:extLst>
                <a:ext uri="{FF2B5EF4-FFF2-40B4-BE49-F238E27FC236}">
                  <a16:creationId xmlns:a16="http://schemas.microsoft.com/office/drawing/2014/main" id="{5A1BB8B5-862D-5012-1077-B4CF0FE876D8}"/>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7" name="Rectangle 6">
              <a:hlinkClick r:id="" action="ppaction://noaction"/>
              <a:extLst>
                <a:ext uri="{FF2B5EF4-FFF2-40B4-BE49-F238E27FC236}">
                  <a16:creationId xmlns:a16="http://schemas.microsoft.com/office/drawing/2014/main" id="{D871258A-1E00-DE84-A3F8-5460A4C6FD5C}"/>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8" name="Rectangle 7">
              <a:hlinkClick r:id="" action="ppaction://noaction"/>
              <a:extLst>
                <a:ext uri="{FF2B5EF4-FFF2-40B4-BE49-F238E27FC236}">
                  <a16:creationId xmlns:a16="http://schemas.microsoft.com/office/drawing/2014/main" id="{429B9577-BE44-4364-FC6D-B1DF29CF0549}"/>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10" name="Text Placeholder 9">
            <a:extLst>
              <a:ext uri="{FF2B5EF4-FFF2-40B4-BE49-F238E27FC236}">
                <a16:creationId xmlns:a16="http://schemas.microsoft.com/office/drawing/2014/main" id="{6E93BCD5-6090-7D3F-B62F-0501727A0D4E}"/>
              </a:ext>
            </a:extLst>
          </p:cNvPr>
          <p:cNvSpPr>
            <a:spLocks noGrp="1"/>
          </p:cNvSpPr>
          <p:nvPr>
            <p:ph type="body" sz="quarter" idx="23"/>
          </p:nvPr>
        </p:nvSpPr>
        <p:spPr>
          <a:xfrm>
            <a:off x="842962" y="6245492"/>
            <a:ext cx="6057901" cy="365125"/>
          </a:xfrm>
        </p:spPr>
        <p:txBody>
          <a:bodyPr anchor="b"/>
          <a:lstStyle>
            <a:lvl1pPr>
              <a:spcBef>
                <a:spcPts val="300"/>
              </a:spcBef>
              <a:defRPr sz="1000"/>
            </a:lvl1pPr>
          </a:lstStyle>
          <a:p>
            <a:pPr lvl="0"/>
            <a:r>
              <a:rPr lang="en-US"/>
              <a:t>Click to edit Master text styles</a:t>
            </a:r>
          </a:p>
        </p:txBody>
      </p:sp>
      <p:grpSp>
        <p:nvGrpSpPr>
          <p:cNvPr id="14" name="Group 13">
            <a:extLst>
              <a:ext uri="{FF2B5EF4-FFF2-40B4-BE49-F238E27FC236}">
                <a16:creationId xmlns:a16="http://schemas.microsoft.com/office/drawing/2014/main" id="{3F6AC02A-FE47-701E-1507-218D04EE53C1}"/>
              </a:ext>
            </a:extLst>
          </p:cNvPr>
          <p:cNvGrpSpPr/>
          <p:nvPr userDrawn="1"/>
        </p:nvGrpSpPr>
        <p:grpSpPr>
          <a:xfrm>
            <a:off x="6891291" y="4799194"/>
            <a:ext cx="291261" cy="354957"/>
            <a:chOff x="8770891" y="3450283"/>
            <a:chExt cx="291261" cy="354957"/>
          </a:xfrm>
        </p:grpSpPr>
        <p:cxnSp>
          <p:nvCxnSpPr>
            <p:cNvPr id="12" name="Straight Connector 11">
              <a:extLst>
                <a:ext uri="{FF2B5EF4-FFF2-40B4-BE49-F238E27FC236}">
                  <a16:creationId xmlns:a16="http://schemas.microsoft.com/office/drawing/2014/main" id="{F31E6F8B-06B8-4669-77D1-798AE51FC118}"/>
                </a:ext>
              </a:extLst>
            </p:cNvPr>
            <p:cNvCxnSpPr>
              <a:cxnSpLocks/>
            </p:cNvCxnSpPr>
            <p:nvPr/>
          </p:nvCxnSpPr>
          <p:spPr>
            <a:xfrm rot="2700000">
              <a:off x="8916522" y="3659609"/>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300A90-E27A-88FB-41EC-F14891161B74}"/>
                </a:ext>
              </a:extLst>
            </p:cNvPr>
            <p:cNvCxnSpPr>
              <a:cxnSpLocks/>
            </p:cNvCxnSpPr>
            <p:nvPr/>
          </p:nvCxnSpPr>
          <p:spPr>
            <a:xfrm rot="18900000">
              <a:off x="8912263" y="3450283"/>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0554DAF3-AEB7-643C-1BE6-6971C64C7CA4}"/>
              </a:ext>
            </a:extLst>
          </p:cNvPr>
          <p:cNvGrpSpPr/>
          <p:nvPr userDrawn="1"/>
        </p:nvGrpSpPr>
        <p:grpSpPr>
          <a:xfrm rot="10800000">
            <a:off x="541291" y="4951592"/>
            <a:ext cx="291261" cy="354957"/>
            <a:chOff x="8770891" y="3450283"/>
            <a:chExt cx="291261" cy="354957"/>
          </a:xfrm>
        </p:grpSpPr>
        <p:cxnSp>
          <p:nvCxnSpPr>
            <p:cNvPr id="16" name="Straight Connector 15">
              <a:extLst>
                <a:ext uri="{FF2B5EF4-FFF2-40B4-BE49-F238E27FC236}">
                  <a16:creationId xmlns:a16="http://schemas.microsoft.com/office/drawing/2014/main" id="{CE345078-CEFE-09CC-A949-2FD9B8C27BA4}"/>
                </a:ext>
              </a:extLst>
            </p:cNvPr>
            <p:cNvCxnSpPr>
              <a:cxnSpLocks/>
            </p:cNvCxnSpPr>
            <p:nvPr/>
          </p:nvCxnSpPr>
          <p:spPr>
            <a:xfrm rot="2700000">
              <a:off x="8916522" y="3659609"/>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2AEE137-2A0D-8C9B-310E-793C816F5907}"/>
                </a:ext>
              </a:extLst>
            </p:cNvPr>
            <p:cNvCxnSpPr>
              <a:cxnSpLocks/>
            </p:cNvCxnSpPr>
            <p:nvPr/>
          </p:nvCxnSpPr>
          <p:spPr>
            <a:xfrm rot="18900000">
              <a:off x="8912263" y="3450283"/>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914B376-C777-5458-F2A5-19F33EFDABAC}"/>
              </a:ext>
            </a:extLst>
          </p:cNvPr>
          <p:cNvGrpSpPr/>
          <p:nvPr userDrawn="1"/>
        </p:nvGrpSpPr>
        <p:grpSpPr>
          <a:xfrm rot="2700000">
            <a:off x="6881132" y="1479600"/>
            <a:ext cx="291261" cy="291261"/>
            <a:chOff x="314875" y="7984519"/>
            <a:chExt cx="180850" cy="180850"/>
          </a:xfrm>
        </p:grpSpPr>
        <p:cxnSp>
          <p:nvCxnSpPr>
            <p:cNvPr id="31" name="Straight Connector 30">
              <a:extLst>
                <a:ext uri="{FF2B5EF4-FFF2-40B4-BE49-F238E27FC236}">
                  <a16:creationId xmlns:a16="http://schemas.microsoft.com/office/drawing/2014/main" id="{C2B95867-4BF2-6AC2-8C58-65B9EAE18577}"/>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7AF965-CFB5-8682-6E3D-EBDD6DF8C195}"/>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6CDDCBA4-B801-F337-0B94-30A1E85BCC98}"/>
              </a:ext>
            </a:extLst>
          </p:cNvPr>
          <p:cNvSpPr/>
          <p:nvPr userDrawn="1"/>
        </p:nvSpPr>
        <p:spPr>
          <a:xfrm>
            <a:off x="958741" y="1357746"/>
            <a:ext cx="1380744" cy="259019"/>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STUDY 202/205</a:t>
            </a:r>
          </a:p>
        </p:txBody>
      </p:sp>
    </p:spTree>
    <p:extLst>
      <p:ext uri="{BB962C8B-B14F-4D97-AF65-F5344CB8AC3E}">
        <p14:creationId xmlns:p14="http://schemas.microsoft.com/office/powerpoint/2010/main" val="3563134393"/>
      </p:ext>
    </p:extLst>
  </p:cSld>
  <p:clrMapOvr>
    <a:masterClrMapping/>
  </p:clrMapOvr>
  <p:extLst>
    <p:ext uri="{DCECCB84-F9BA-43D5-87BE-67443E8EF086}">
      <p15:sldGuideLst xmlns:p15="http://schemas.microsoft.com/office/powerpoint/2012/main">
        <p15:guide id="1" orient="horz" pos="4296"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 tab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449D1E1-6A4B-B7F7-0F8B-FE5DFEA03308}"/>
              </a:ext>
            </a:extLst>
          </p:cNvPr>
          <p:cNvSpPr/>
          <p:nvPr userDrawn="1"/>
        </p:nvSpPr>
        <p:spPr bwMode="auto">
          <a:xfrm>
            <a:off x="444963" y="1038990"/>
            <a:ext cx="6858000" cy="7389393"/>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13" name="Rectangle 12">
            <a:extLst>
              <a:ext uri="{FF2B5EF4-FFF2-40B4-BE49-F238E27FC236}">
                <a16:creationId xmlns:a16="http://schemas.microsoft.com/office/drawing/2014/main" id="{D591DF60-3547-8C90-BAF1-6164757511D8}"/>
              </a:ext>
            </a:extLst>
          </p:cNvPr>
          <p:cNvSpPr/>
          <p:nvPr userDrawn="1"/>
        </p:nvSpPr>
        <p:spPr>
          <a:xfrm>
            <a:off x="443346" y="1014845"/>
            <a:ext cx="6859875" cy="1128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DFCA8A1F-092D-F9C0-F107-9AE250C8FB61}"/>
              </a:ext>
            </a:extLst>
          </p:cNvPr>
          <p:cNvSpPr>
            <a:spLocks noGrp="1"/>
          </p:cNvSpPr>
          <p:nvPr>
            <p:ph type="title"/>
          </p:nvPr>
        </p:nvSpPr>
        <p:spPr>
          <a:xfrm>
            <a:off x="828675" y="1459503"/>
            <a:ext cx="6153101" cy="583610"/>
          </a:xfrm>
        </p:spPr>
        <p:txBody>
          <a:bodyPr lIns="137160" anchor="b"/>
          <a:lstStyle>
            <a:lvl1pPr>
              <a:defRPr sz="2200" b="1">
                <a:solidFill>
                  <a:schemeClr val="bg1"/>
                </a:solidFill>
              </a:defRPr>
            </a:lvl1pPr>
          </a:lstStyle>
          <a:p>
            <a:endParaRPr lang="en-US" dirty="0"/>
          </a:p>
        </p:txBody>
      </p:sp>
      <p:sp>
        <p:nvSpPr>
          <p:cNvPr id="3" name="Text Placeholder 9">
            <a:extLst>
              <a:ext uri="{FF2B5EF4-FFF2-40B4-BE49-F238E27FC236}">
                <a16:creationId xmlns:a16="http://schemas.microsoft.com/office/drawing/2014/main" id="{EAC9D6FF-E8F5-0410-39F7-2D51167D31EB}"/>
              </a:ext>
            </a:extLst>
          </p:cNvPr>
          <p:cNvSpPr>
            <a:spLocks noGrp="1"/>
          </p:cNvSpPr>
          <p:nvPr>
            <p:ph type="body" sz="quarter" idx="23"/>
          </p:nvPr>
        </p:nvSpPr>
        <p:spPr>
          <a:xfrm>
            <a:off x="842962" y="7934592"/>
            <a:ext cx="6057901" cy="365125"/>
          </a:xfrm>
        </p:spPr>
        <p:txBody>
          <a:bodyPr anchor="b"/>
          <a:lstStyle>
            <a:lvl1pPr>
              <a:spcBef>
                <a:spcPts val="300"/>
              </a:spcBef>
              <a:defRPr sz="1000"/>
            </a:lvl1pPr>
          </a:lstStyle>
          <a:p>
            <a:pPr lvl="0"/>
            <a:r>
              <a:rPr lang="en-US"/>
              <a:t>Click to edit Master text styles</a:t>
            </a:r>
          </a:p>
        </p:txBody>
      </p:sp>
      <p:sp>
        <p:nvSpPr>
          <p:cNvPr id="4" name="Rectangle 3">
            <a:extLst>
              <a:ext uri="{FF2B5EF4-FFF2-40B4-BE49-F238E27FC236}">
                <a16:creationId xmlns:a16="http://schemas.microsoft.com/office/drawing/2014/main" id="{3116B008-91DB-B46B-A997-E3AFD16209B2}"/>
              </a:ext>
            </a:extLst>
          </p:cNvPr>
          <p:cNvSpPr/>
          <p:nvPr userDrawn="1"/>
        </p:nvSpPr>
        <p:spPr>
          <a:xfrm>
            <a:off x="958742" y="1014845"/>
            <a:ext cx="1095345" cy="259019"/>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STUDY 202</a:t>
            </a:r>
          </a:p>
        </p:txBody>
      </p:sp>
      <p:sp>
        <p:nvSpPr>
          <p:cNvPr id="6" name="Content Placeholder 21">
            <a:extLst>
              <a:ext uri="{FF2B5EF4-FFF2-40B4-BE49-F238E27FC236}">
                <a16:creationId xmlns:a16="http://schemas.microsoft.com/office/drawing/2014/main" id="{004298AF-CE87-985F-46A6-0B7CEA43CB66}"/>
              </a:ext>
            </a:extLst>
          </p:cNvPr>
          <p:cNvSpPr>
            <a:spLocks noGrp="1"/>
          </p:cNvSpPr>
          <p:nvPr>
            <p:ph sz="quarter" idx="22"/>
          </p:nvPr>
        </p:nvSpPr>
        <p:spPr>
          <a:xfrm>
            <a:off x="835146" y="2343151"/>
            <a:ext cx="6180017" cy="1771649"/>
          </a:xfrm>
          <a:solidFill>
            <a:schemeClr val="tx2">
              <a:lumMod val="20000"/>
              <a:lumOff val="80000"/>
              <a:alpha val="50000"/>
            </a:schemeClr>
          </a:solidFill>
        </p:spPr>
        <p:txBody>
          <a:bodyPr lIns="182880" tIns="137160" rIns="182880" bIns="137160"/>
          <a:lstStyle>
            <a:lvl1pPr>
              <a:lnSpc>
                <a:spcPct val="100000"/>
              </a:lnSpc>
              <a:defRPr sz="1400" i="1">
                <a:solidFill>
                  <a:schemeClr val="tx2"/>
                </a:solidFill>
              </a:defRPr>
            </a:lvl1pPr>
            <a:lvl2pPr marL="182563" indent="-169863">
              <a:lnSpc>
                <a:spcPct val="100000"/>
              </a:lnSpc>
              <a:buClr>
                <a:schemeClr val="tx2"/>
              </a:buClr>
              <a:buFont typeface="Arial" panose="020B0604020202020204" pitchFamily="34" charset="0"/>
              <a:buChar char="•"/>
              <a:tabLst/>
              <a:defRPr sz="1400" i="1">
                <a:solidFill>
                  <a:schemeClr val="tx2"/>
                </a:solidFill>
              </a:defRPr>
            </a:lvl2pPr>
            <a:lvl3pPr>
              <a:lnSpc>
                <a:spcPct val="100000"/>
              </a:lnSpc>
              <a:defRPr sz="1400" i="1">
                <a:solidFill>
                  <a:schemeClr val="tx2"/>
                </a:solidFill>
              </a:defRPr>
            </a:lvl3pPr>
            <a:lvl4pPr>
              <a:lnSpc>
                <a:spcPct val="100000"/>
              </a:lnSpc>
              <a:defRPr sz="1400" i="1">
                <a:solidFill>
                  <a:schemeClr val="tx2"/>
                </a:solidFill>
              </a:defRPr>
            </a:lvl4pPr>
            <a:lvl5pPr>
              <a:lnSpc>
                <a:spcPct val="100000"/>
              </a:lnSpc>
              <a:defRPr sz="1400" i="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D27F54C1-7E59-F4AE-ECDF-A57212625D38}"/>
              </a:ext>
            </a:extLst>
          </p:cNvPr>
          <p:cNvGrpSpPr/>
          <p:nvPr userDrawn="1"/>
        </p:nvGrpSpPr>
        <p:grpSpPr>
          <a:xfrm>
            <a:off x="6891291" y="4799194"/>
            <a:ext cx="291261" cy="354957"/>
            <a:chOff x="8770891" y="3450283"/>
            <a:chExt cx="291261" cy="354957"/>
          </a:xfrm>
        </p:grpSpPr>
        <p:cxnSp>
          <p:nvCxnSpPr>
            <p:cNvPr id="8" name="Straight Connector 7">
              <a:extLst>
                <a:ext uri="{FF2B5EF4-FFF2-40B4-BE49-F238E27FC236}">
                  <a16:creationId xmlns:a16="http://schemas.microsoft.com/office/drawing/2014/main" id="{6C6CB447-3E1A-C526-1CC6-88FD65EDC6A0}"/>
                </a:ext>
              </a:extLst>
            </p:cNvPr>
            <p:cNvCxnSpPr>
              <a:cxnSpLocks/>
            </p:cNvCxnSpPr>
            <p:nvPr/>
          </p:nvCxnSpPr>
          <p:spPr>
            <a:xfrm rot="2700000">
              <a:off x="8916522" y="3659609"/>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EDF872-C9F6-EA0D-3017-5247C6254FED}"/>
                </a:ext>
              </a:extLst>
            </p:cNvPr>
            <p:cNvCxnSpPr>
              <a:cxnSpLocks/>
            </p:cNvCxnSpPr>
            <p:nvPr/>
          </p:nvCxnSpPr>
          <p:spPr>
            <a:xfrm rot="18900000">
              <a:off x="8912263" y="3450283"/>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B9EDA12B-74C1-DEBB-D708-73DF21C0FCBB}"/>
              </a:ext>
            </a:extLst>
          </p:cNvPr>
          <p:cNvGrpSpPr/>
          <p:nvPr userDrawn="1"/>
        </p:nvGrpSpPr>
        <p:grpSpPr>
          <a:xfrm rot="10800000">
            <a:off x="541291" y="4951592"/>
            <a:ext cx="291261" cy="354957"/>
            <a:chOff x="8770891" y="3450283"/>
            <a:chExt cx="291261" cy="354957"/>
          </a:xfrm>
        </p:grpSpPr>
        <p:cxnSp>
          <p:nvCxnSpPr>
            <p:cNvPr id="11" name="Straight Connector 10">
              <a:extLst>
                <a:ext uri="{FF2B5EF4-FFF2-40B4-BE49-F238E27FC236}">
                  <a16:creationId xmlns:a16="http://schemas.microsoft.com/office/drawing/2014/main" id="{A704C993-B2D9-0A0C-BAE3-62D02AEB1047}"/>
                </a:ext>
              </a:extLst>
            </p:cNvPr>
            <p:cNvCxnSpPr>
              <a:cxnSpLocks/>
            </p:cNvCxnSpPr>
            <p:nvPr/>
          </p:nvCxnSpPr>
          <p:spPr>
            <a:xfrm rot="2700000">
              <a:off x="8916522" y="3659609"/>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43EC1-BABF-AD29-A95A-9C17383F1001}"/>
                </a:ext>
              </a:extLst>
            </p:cNvPr>
            <p:cNvCxnSpPr>
              <a:cxnSpLocks/>
            </p:cNvCxnSpPr>
            <p:nvPr/>
          </p:nvCxnSpPr>
          <p:spPr>
            <a:xfrm rot="18900000">
              <a:off x="8912263" y="3450283"/>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CAFA828-1C67-6F1E-89BA-1600246306C9}"/>
              </a:ext>
            </a:extLst>
          </p:cNvPr>
          <p:cNvGrpSpPr/>
          <p:nvPr userDrawn="1"/>
        </p:nvGrpSpPr>
        <p:grpSpPr>
          <a:xfrm>
            <a:off x="444963" y="2133673"/>
            <a:ext cx="6858000" cy="64008"/>
            <a:chOff x="399012" y="1047404"/>
            <a:chExt cx="9589122" cy="67852"/>
          </a:xfrm>
        </p:grpSpPr>
        <p:sp>
          <p:nvSpPr>
            <p:cNvPr id="15" name="Rectangle 14">
              <a:hlinkClick r:id="" action="ppaction://noaction"/>
              <a:extLst>
                <a:ext uri="{FF2B5EF4-FFF2-40B4-BE49-F238E27FC236}">
                  <a16:creationId xmlns:a16="http://schemas.microsoft.com/office/drawing/2014/main" id="{63975D04-7901-4A4D-BED2-89F3DDFE9537}"/>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16" name="Rectangle 15">
              <a:hlinkClick r:id="rId2" action="ppaction://hlinksldjump"/>
              <a:extLst>
                <a:ext uri="{FF2B5EF4-FFF2-40B4-BE49-F238E27FC236}">
                  <a16:creationId xmlns:a16="http://schemas.microsoft.com/office/drawing/2014/main" id="{78A35483-2862-801C-A306-FB1D43263220}"/>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17" name="Rectangle 16">
              <a:hlinkClick r:id="" action="ppaction://noaction"/>
              <a:extLst>
                <a:ext uri="{FF2B5EF4-FFF2-40B4-BE49-F238E27FC236}">
                  <a16:creationId xmlns:a16="http://schemas.microsoft.com/office/drawing/2014/main" id="{D4E6960F-3BA0-E384-D4CF-8AF1F88E752E}"/>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22" name="Rectangle 21">
              <a:hlinkClick r:id="" action="ppaction://noaction"/>
              <a:extLst>
                <a:ext uri="{FF2B5EF4-FFF2-40B4-BE49-F238E27FC236}">
                  <a16:creationId xmlns:a16="http://schemas.microsoft.com/office/drawing/2014/main" id="{D1934D93-69AF-5696-D78A-A4F39B19FBAE}"/>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23" name="Rectangle 22">
              <a:hlinkClick r:id="" action="ppaction://noaction"/>
              <a:extLst>
                <a:ext uri="{FF2B5EF4-FFF2-40B4-BE49-F238E27FC236}">
                  <a16:creationId xmlns:a16="http://schemas.microsoft.com/office/drawing/2014/main" id="{B5887AFE-2C47-72E8-9CF5-935B3095DF19}"/>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grpSp>
        <p:nvGrpSpPr>
          <p:cNvPr id="30" name="Group 29">
            <a:extLst>
              <a:ext uri="{FF2B5EF4-FFF2-40B4-BE49-F238E27FC236}">
                <a16:creationId xmlns:a16="http://schemas.microsoft.com/office/drawing/2014/main" id="{BBA87BED-C74C-9DA4-657D-5172E8B3F470}"/>
              </a:ext>
            </a:extLst>
          </p:cNvPr>
          <p:cNvGrpSpPr/>
          <p:nvPr userDrawn="1"/>
        </p:nvGrpSpPr>
        <p:grpSpPr>
          <a:xfrm rot="2700000">
            <a:off x="6881132" y="1136700"/>
            <a:ext cx="291261" cy="291261"/>
            <a:chOff x="314875" y="7984519"/>
            <a:chExt cx="180850" cy="180850"/>
          </a:xfrm>
        </p:grpSpPr>
        <p:cxnSp>
          <p:nvCxnSpPr>
            <p:cNvPr id="31" name="Straight Connector 30">
              <a:extLst>
                <a:ext uri="{FF2B5EF4-FFF2-40B4-BE49-F238E27FC236}">
                  <a16:creationId xmlns:a16="http://schemas.microsoft.com/office/drawing/2014/main" id="{EF135C72-F471-B6FF-1981-9ECBC7ABD184}"/>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403F9AF-E039-2D45-B542-78779ADAE317}"/>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2367584"/>
      </p:ext>
    </p:extLst>
  </p:cSld>
  <p:clrMapOvr>
    <a:masterClrMapping/>
  </p:clrMapOvr>
  <p:extLst>
    <p:ext uri="{DCECCB84-F9BA-43D5-87BE-67443E8EF086}">
      <p15:sldGuideLst xmlns:p15="http://schemas.microsoft.com/office/powerpoint/2012/main">
        <p15:guide id="1" orient="horz" pos="4296"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Full tab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449D1E1-6A4B-B7F7-0F8B-FE5DFEA03308}"/>
              </a:ext>
            </a:extLst>
          </p:cNvPr>
          <p:cNvSpPr/>
          <p:nvPr userDrawn="1"/>
        </p:nvSpPr>
        <p:spPr bwMode="auto">
          <a:xfrm>
            <a:off x="444963" y="1038990"/>
            <a:ext cx="6858000" cy="7389393"/>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sp>
        <p:nvSpPr>
          <p:cNvPr id="18" name="Rectangle 17">
            <a:extLst>
              <a:ext uri="{FF2B5EF4-FFF2-40B4-BE49-F238E27FC236}">
                <a16:creationId xmlns:a16="http://schemas.microsoft.com/office/drawing/2014/main" id="{65333B1D-646A-2140-E1EB-FB1757C5D7B0}"/>
              </a:ext>
            </a:extLst>
          </p:cNvPr>
          <p:cNvSpPr/>
          <p:nvPr userDrawn="1"/>
        </p:nvSpPr>
        <p:spPr>
          <a:xfrm>
            <a:off x="444963" y="8309113"/>
            <a:ext cx="6858000" cy="132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DFCA8A1F-092D-F9C0-F107-9AE250C8FB61}"/>
              </a:ext>
            </a:extLst>
          </p:cNvPr>
          <p:cNvSpPr>
            <a:spLocks noGrp="1"/>
          </p:cNvSpPr>
          <p:nvPr>
            <p:ph type="title"/>
          </p:nvPr>
        </p:nvSpPr>
        <p:spPr>
          <a:xfrm>
            <a:off x="828675" y="1273762"/>
            <a:ext cx="6153101" cy="481064"/>
          </a:xfrm>
        </p:spPr>
        <p:txBody>
          <a:bodyPr lIns="137160" anchor="t"/>
          <a:lstStyle>
            <a:lvl1pPr>
              <a:defRPr sz="2200" b="1">
                <a:solidFill>
                  <a:schemeClr val="tx2"/>
                </a:solidFill>
              </a:defRPr>
            </a:lvl1pPr>
          </a:lstStyle>
          <a:p>
            <a:endParaRPr lang="en-US"/>
          </a:p>
        </p:txBody>
      </p:sp>
      <p:grpSp>
        <p:nvGrpSpPr>
          <p:cNvPr id="19" name="Group 18">
            <a:extLst>
              <a:ext uri="{FF2B5EF4-FFF2-40B4-BE49-F238E27FC236}">
                <a16:creationId xmlns:a16="http://schemas.microsoft.com/office/drawing/2014/main" id="{1404C14F-B162-AD21-F6E1-221A7D0D9A1F}"/>
              </a:ext>
            </a:extLst>
          </p:cNvPr>
          <p:cNvGrpSpPr/>
          <p:nvPr userDrawn="1"/>
        </p:nvGrpSpPr>
        <p:grpSpPr>
          <a:xfrm rot="2700000">
            <a:off x="6881132" y="1201304"/>
            <a:ext cx="291261" cy="291261"/>
            <a:chOff x="314875" y="7984519"/>
            <a:chExt cx="180850" cy="180850"/>
          </a:xfrm>
        </p:grpSpPr>
        <p:cxnSp>
          <p:nvCxnSpPr>
            <p:cNvPr id="20" name="Straight Connector 19">
              <a:extLst>
                <a:ext uri="{FF2B5EF4-FFF2-40B4-BE49-F238E27FC236}">
                  <a16:creationId xmlns:a16="http://schemas.microsoft.com/office/drawing/2014/main" id="{5FC9D37E-3B61-69F5-C0A6-9E1B9B34D875}"/>
                </a:ext>
              </a:extLst>
            </p:cNvPr>
            <p:cNvCxnSpPr>
              <a:cxnSpLocks/>
            </p:cNvCxnSpPr>
            <p:nvPr/>
          </p:nvCxnSpPr>
          <p:spPr>
            <a:xfrm>
              <a:off x="405300" y="7984519"/>
              <a:ext cx="0" cy="18085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EE37EF-8A53-86B0-764B-2F002B33AC20}"/>
                </a:ext>
              </a:extLst>
            </p:cNvPr>
            <p:cNvCxnSpPr>
              <a:cxnSpLocks/>
            </p:cNvCxnSpPr>
            <p:nvPr/>
          </p:nvCxnSpPr>
          <p:spPr>
            <a:xfrm rot="16200000">
              <a:off x="405300" y="7984519"/>
              <a:ext cx="0" cy="18085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Text Placeholder 9">
            <a:extLst>
              <a:ext uri="{FF2B5EF4-FFF2-40B4-BE49-F238E27FC236}">
                <a16:creationId xmlns:a16="http://schemas.microsoft.com/office/drawing/2014/main" id="{EAC9D6FF-E8F5-0410-39F7-2D51167D31EB}"/>
              </a:ext>
            </a:extLst>
          </p:cNvPr>
          <p:cNvSpPr>
            <a:spLocks noGrp="1"/>
          </p:cNvSpPr>
          <p:nvPr>
            <p:ph type="body" sz="quarter" idx="23"/>
          </p:nvPr>
        </p:nvSpPr>
        <p:spPr>
          <a:xfrm>
            <a:off x="842962" y="7934592"/>
            <a:ext cx="6057901" cy="365125"/>
          </a:xfrm>
        </p:spPr>
        <p:txBody>
          <a:bodyPr anchor="b"/>
          <a:lstStyle>
            <a:lvl1pPr>
              <a:spcBef>
                <a:spcPts val="300"/>
              </a:spcBef>
              <a:defRPr sz="1000"/>
            </a:lvl1pPr>
          </a:lstStyle>
          <a:p>
            <a:pPr lvl="0"/>
            <a:r>
              <a:rPr lang="en-US"/>
              <a:t>Click to edit Master text styles</a:t>
            </a:r>
          </a:p>
        </p:txBody>
      </p:sp>
    </p:spTree>
    <p:extLst>
      <p:ext uri="{BB962C8B-B14F-4D97-AF65-F5344CB8AC3E}">
        <p14:creationId xmlns:p14="http://schemas.microsoft.com/office/powerpoint/2010/main" val="1804362288"/>
      </p:ext>
    </p:extLst>
  </p:cSld>
  <p:clrMapOvr>
    <a:masterClrMapping/>
  </p:clrMapOvr>
  <p:extLst>
    <p:ext uri="{DCECCB84-F9BA-43D5-87BE-67443E8EF086}">
      <p15:sldGuideLst xmlns:p15="http://schemas.microsoft.com/office/powerpoint/2012/main">
        <p15:guide id="1" orient="horz" pos="4296" userDrawn="1">
          <p15:clr>
            <a:srgbClr val="FBAE40"/>
          </p15:clr>
        </p15:guide>
        <p15:guide id="2" orient="horz" pos="5952" userDrawn="1">
          <p15:clr>
            <a:srgbClr val="FBAE40"/>
          </p15:clr>
        </p15:guide>
        <p15:guide id="3" pos="264" userDrawn="1">
          <p15:clr>
            <a:srgbClr val="FBAE40"/>
          </p15:clr>
        </p15:guide>
        <p15:guide id="4" pos="4608" userDrawn="1">
          <p15:clr>
            <a:srgbClr val="FBAE40"/>
          </p15:clr>
        </p15:guide>
        <p15:guide id="5" pos="45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ackground info-pop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A58F4-95FC-F87A-7EBC-C074C09DA1DF}"/>
              </a:ext>
            </a:extLst>
          </p:cNvPr>
          <p:cNvSpPr/>
          <p:nvPr userDrawn="1"/>
        </p:nvSpPr>
        <p:spPr>
          <a:xfrm>
            <a:off x="0" y="0"/>
            <a:ext cx="7772400" cy="10058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9415751-3488-6CD4-E07D-B3684D9661EF}"/>
              </a:ext>
            </a:extLst>
          </p:cNvPr>
          <p:cNvSpPr/>
          <p:nvPr userDrawn="1"/>
        </p:nvSpPr>
        <p:spPr bwMode="auto">
          <a:xfrm>
            <a:off x="444963" y="1370296"/>
            <a:ext cx="6858000" cy="5444841"/>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529C"/>
              </a:solidFill>
              <a:effectLst/>
              <a:uLnTx/>
              <a:uFillTx/>
              <a:ea typeface="MS PGothic" charset="0"/>
              <a:cs typeface="MS PGothic" charset="0"/>
            </a:endParaRPr>
          </a:p>
        </p:txBody>
      </p:sp>
      <p:grpSp>
        <p:nvGrpSpPr>
          <p:cNvPr id="11" name="Group 10">
            <a:extLst>
              <a:ext uri="{FF2B5EF4-FFF2-40B4-BE49-F238E27FC236}">
                <a16:creationId xmlns:a16="http://schemas.microsoft.com/office/drawing/2014/main" id="{D80D402E-62DC-5AA9-CC33-6AB69AA56FA5}"/>
              </a:ext>
            </a:extLst>
          </p:cNvPr>
          <p:cNvGrpSpPr/>
          <p:nvPr userDrawn="1"/>
        </p:nvGrpSpPr>
        <p:grpSpPr>
          <a:xfrm>
            <a:off x="6891291" y="4799194"/>
            <a:ext cx="291261" cy="354957"/>
            <a:chOff x="8770891" y="3450283"/>
            <a:chExt cx="291261" cy="354957"/>
          </a:xfrm>
        </p:grpSpPr>
        <p:cxnSp>
          <p:nvCxnSpPr>
            <p:cNvPr id="13" name="Straight Connector 12">
              <a:extLst>
                <a:ext uri="{FF2B5EF4-FFF2-40B4-BE49-F238E27FC236}">
                  <a16:creationId xmlns:a16="http://schemas.microsoft.com/office/drawing/2014/main" id="{1455F9D1-B29F-F683-8983-BB706D7FE013}"/>
                </a:ext>
              </a:extLst>
            </p:cNvPr>
            <p:cNvCxnSpPr>
              <a:cxnSpLocks/>
            </p:cNvCxnSpPr>
            <p:nvPr/>
          </p:nvCxnSpPr>
          <p:spPr>
            <a:xfrm rot="2700000">
              <a:off x="8916522" y="3659609"/>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527CF20-F09B-4C40-F5B7-61C5FD1CB311}"/>
                </a:ext>
              </a:extLst>
            </p:cNvPr>
            <p:cNvCxnSpPr>
              <a:cxnSpLocks/>
            </p:cNvCxnSpPr>
            <p:nvPr/>
          </p:nvCxnSpPr>
          <p:spPr>
            <a:xfrm rot="18900000">
              <a:off x="8912263" y="3450283"/>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2" name="Content Placeholder 21">
            <a:extLst>
              <a:ext uri="{FF2B5EF4-FFF2-40B4-BE49-F238E27FC236}">
                <a16:creationId xmlns:a16="http://schemas.microsoft.com/office/drawing/2014/main" id="{20575B1E-E87F-4C50-61E1-256974CA04ED}"/>
              </a:ext>
            </a:extLst>
          </p:cNvPr>
          <p:cNvSpPr>
            <a:spLocks noGrp="1"/>
          </p:cNvSpPr>
          <p:nvPr>
            <p:ph sz="quarter" idx="22"/>
          </p:nvPr>
        </p:nvSpPr>
        <p:spPr>
          <a:xfrm>
            <a:off x="2072106" y="3006444"/>
            <a:ext cx="4785894" cy="3051456"/>
          </a:xfrm>
        </p:spPr>
        <p:txBody>
          <a:bodyPr/>
          <a:lstStyle>
            <a:lvl1pPr>
              <a:lnSpc>
                <a:spcPct val="95000"/>
              </a:lnSpc>
              <a:spcBef>
                <a:spcPts val="1000"/>
              </a:spcBef>
              <a:defRPr sz="1400"/>
            </a:lvl1pPr>
            <a:lvl2pPr marL="123825" indent="-114300">
              <a:lnSpc>
                <a:spcPct val="95000"/>
              </a:lnSpc>
              <a:spcBef>
                <a:spcPts val="600"/>
              </a:spcBef>
              <a:buClr>
                <a:schemeClr val="tx2"/>
              </a:buClr>
              <a:buFont typeface="Arial" panose="020B0604020202020204" pitchFamily="34" charset="0"/>
              <a:buChar char="•"/>
              <a:tabLst/>
              <a:defRPr sz="1400">
                <a:solidFill>
                  <a:schemeClr val="tx1"/>
                </a:solidFill>
              </a:defRPr>
            </a:lvl2pPr>
            <a:lvl3pPr>
              <a:lnSpc>
                <a:spcPct val="95000"/>
              </a:lnSpc>
              <a:spcBef>
                <a:spcPts val="1000"/>
              </a:spcBef>
              <a:defRPr sz="1400"/>
            </a:lvl3pPr>
            <a:lvl4pPr>
              <a:lnSpc>
                <a:spcPct val="95000"/>
              </a:lnSpc>
              <a:spcBef>
                <a:spcPts val="1000"/>
              </a:spcBef>
              <a:defRPr sz="1400"/>
            </a:lvl4pPr>
            <a:lvl5pPr>
              <a:lnSpc>
                <a:spcPct val="95000"/>
              </a:lnSpc>
              <a:spcBef>
                <a:spcPts val="100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FBD1084B-0045-60B0-FB73-059A9012EB2F}"/>
              </a:ext>
            </a:extLst>
          </p:cNvPr>
          <p:cNvPicPr>
            <a:picLocks noChangeAspect="1"/>
          </p:cNvPicPr>
          <p:nvPr userDrawn="1"/>
        </p:nvPicPr>
        <p:blipFill rotWithShape="1">
          <a:blip r:embed="rId2"/>
          <a:srcRect l="75891" t="3513" r="-2982" b="4828"/>
          <a:stretch/>
        </p:blipFill>
        <p:spPr>
          <a:xfrm>
            <a:off x="443779" y="1372041"/>
            <a:ext cx="1622088" cy="5371659"/>
          </a:xfrm>
          <a:prstGeom prst="rect">
            <a:avLst/>
          </a:prstGeom>
        </p:spPr>
      </p:pic>
      <p:grpSp>
        <p:nvGrpSpPr>
          <p:cNvPr id="15" name="Group 14">
            <a:extLst>
              <a:ext uri="{FF2B5EF4-FFF2-40B4-BE49-F238E27FC236}">
                <a16:creationId xmlns:a16="http://schemas.microsoft.com/office/drawing/2014/main" id="{51BB1936-318D-77F6-ED11-DD07315954BE}"/>
              </a:ext>
            </a:extLst>
          </p:cNvPr>
          <p:cNvGrpSpPr/>
          <p:nvPr userDrawn="1"/>
        </p:nvGrpSpPr>
        <p:grpSpPr>
          <a:xfrm rot="10800000">
            <a:off x="541291" y="4951592"/>
            <a:ext cx="291261" cy="354957"/>
            <a:chOff x="8770891" y="3450283"/>
            <a:chExt cx="291261" cy="354957"/>
          </a:xfrm>
        </p:grpSpPr>
        <p:cxnSp>
          <p:nvCxnSpPr>
            <p:cNvPr id="16" name="Straight Connector 15">
              <a:extLst>
                <a:ext uri="{FF2B5EF4-FFF2-40B4-BE49-F238E27FC236}">
                  <a16:creationId xmlns:a16="http://schemas.microsoft.com/office/drawing/2014/main" id="{CC9D93EE-C912-A3FD-D056-B66F925B9132}"/>
                </a:ext>
              </a:extLst>
            </p:cNvPr>
            <p:cNvCxnSpPr>
              <a:cxnSpLocks/>
            </p:cNvCxnSpPr>
            <p:nvPr/>
          </p:nvCxnSpPr>
          <p:spPr>
            <a:xfrm rot="2700000">
              <a:off x="8916522" y="3659609"/>
              <a:ext cx="0" cy="291261"/>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D9C681-D1C6-33C2-B509-89B423160C3A}"/>
                </a:ext>
              </a:extLst>
            </p:cNvPr>
            <p:cNvCxnSpPr>
              <a:cxnSpLocks/>
            </p:cNvCxnSpPr>
            <p:nvPr/>
          </p:nvCxnSpPr>
          <p:spPr>
            <a:xfrm rot="18900000">
              <a:off x="8912263" y="3450283"/>
              <a:ext cx="0" cy="291261"/>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itle 1">
            <a:extLst>
              <a:ext uri="{FF2B5EF4-FFF2-40B4-BE49-F238E27FC236}">
                <a16:creationId xmlns:a16="http://schemas.microsoft.com/office/drawing/2014/main" id="{DFCA8A1F-092D-F9C0-F107-9AE250C8FB61}"/>
              </a:ext>
            </a:extLst>
          </p:cNvPr>
          <p:cNvSpPr>
            <a:spLocks noGrp="1"/>
          </p:cNvSpPr>
          <p:nvPr>
            <p:ph type="title"/>
          </p:nvPr>
        </p:nvSpPr>
        <p:spPr>
          <a:xfrm>
            <a:off x="2032351" y="2452262"/>
            <a:ext cx="4823912" cy="443346"/>
          </a:xfrm>
        </p:spPr>
        <p:txBody>
          <a:bodyPr lIns="91440" anchor="t"/>
          <a:lstStyle>
            <a:lvl1pPr>
              <a:defRPr sz="3600" b="1">
                <a:solidFill>
                  <a:schemeClr val="tx2"/>
                </a:solidFill>
              </a:defRPr>
            </a:lvl1pPr>
          </a:lstStyle>
          <a:p>
            <a:endParaRPr lang="en-US"/>
          </a:p>
        </p:txBody>
      </p:sp>
      <p:grpSp>
        <p:nvGrpSpPr>
          <p:cNvPr id="3" name="Group 2">
            <a:extLst>
              <a:ext uri="{FF2B5EF4-FFF2-40B4-BE49-F238E27FC236}">
                <a16:creationId xmlns:a16="http://schemas.microsoft.com/office/drawing/2014/main" id="{0FB829DD-D5CA-8785-8750-C8F19662C9AB}"/>
              </a:ext>
            </a:extLst>
          </p:cNvPr>
          <p:cNvGrpSpPr/>
          <p:nvPr userDrawn="1"/>
        </p:nvGrpSpPr>
        <p:grpSpPr>
          <a:xfrm>
            <a:off x="444963" y="6758563"/>
            <a:ext cx="6858000" cy="64008"/>
            <a:chOff x="399012" y="1047404"/>
            <a:chExt cx="9589122" cy="67852"/>
          </a:xfrm>
        </p:grpSpPr>
        <p:sp>
          <p:nvSpPr>
            <p:cNvPr id="4" name="Rectangle 3">
              <a:hlinkClick r:id="" action="ppaction://noaction"/>
              <a:extLst>
                <a:ext uri="{FF2B5EF4-FFF2-40B4-BE49-F238E27FC236}">
                  <a16:creationId xmlns:a16="http://schemas.microsoft.com/office/drawing/2014/main" id="{4627CB6B-5985-F29C-C6AE-666AE394E7A2}"/>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 name="Rectangle 4">
              <a:hlinkClick r:id="rId3" action="ppaction://hlinksldjump"/>
              <a:extLst>
                <a:ext uri="{FF2B5EF4-FFF2-40B4-BE49-F238E27FC236}">
                  <a16:creationId xmlns:a16="http://schemas.microsoft.com/office/drawing/2014/main" id="{7F2E67A8-7AF1-8EB7-8D62-3FF0DA8BEEA0}"/>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6" name="Rectangle 5">
              <a:hlinkClick r:id="" action="ppaction://noaction"/>
              <a:extLst>
                <a:ext uri="{FF2B5EF4-FFF2-40B4-BE49-F238E27FC236}">
                  <a16:creationId xmlns:a16="http://schemas.microsoft.com/office/drawing/2014/main" id="{5A1BB8B5-862D-5012-1077-B4CF0FE876D8}"/>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7" name="Rectangle 6">
              <a:hlinkClick r:id="" action="ppaction://noaction"/>
              <a:extLst>
                <a:ext uri="{FF2B5EF4-FFF2-40B4-BE49-F238E27FC236}">
                  <a16:creationId xmlns:a16="http://schemas.microsoft.com/office/drawing/2014/main" id="{D871258A-1E00-DE84-A3F8-5460A4C6FD5C}"/>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8" name="Rectangle 7">
              <a:hlinkClick r:id="" action="ppaction://noaction"/>
              <a:extLst>
                <a:ext uri="{FF2B5EF4-FFF2-40B4-BE49-F238E27FC236}">
                  <a16:creationId xmlns:a16="http://schemas.microsoft.com/office/drawing/2014/main" id="{429B9577-BE44-4364-FC6D-B1DF29CF0549}"/>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10" name="Text Placeholder 9">
            <a:extLst>
              <a:ext uri="{FF2B5EF4-FFF2-40B4-BE49-F238E27FC236}">
                <a16:creationId xmlns:a16="http://schemas.microsoft.com/office/drawing/2014/main" id="{6E93BCD5-6090-7D3F-B62F-0501727A0D4E}"/>
              </a:ext>
            </a:extLst>
          </p:cNvPr>
          <p:cNvSpPr>
            <a:spLocks noGrp="1"/>
          </p:cNvSpPr>
          <p:nvPr>
            <p:ph type="body" sz="quarter" idx="23"/>
          </p:nvPr>
        </p:nvSpPr>
        <p:spPr>
          <a:xfrm>
            <a:off x="2072106" y="6236837"/>
            <a:ext cx="4961925" cy="365125"/>
          </a:xfrm>
        </p:spPr>
        <p:txBody>
          <a:bodyPr anchor="b"/>
          <a:lstStyle>
            <a:lvl1pPr>
              <a:defRPr sz="1000"/>
            </a:lvl1pPr>
          </a:lstStyle>
          <a:p>
            <a:pPr lvl="0"/>
            <a:r>
              <a:rPr lang="en-US"/>
              <a:t>Click to edit Master text styles</a:t>
            </a:r>
          </a:p>
        </p:txBody>
      </p:sp>
      <p:grpSp>
        <p:nvGrpSpPr>
          <p:cNvPr id="24" name="Group 23">
            <a:extLst>
              <a:ext uri="{FF2B5EF4-FFF2-40B4-BE49-F238E27FC236}">
                <a16:creationId xmlns:a16="http://schemas.microsoft.com/office/drawing/2014/main" id="{B822C486-3A04-30C7-F5A6-8D36B324B83A}"/>
              </a:ext>
            </a:extLst>
          </p:cNvPr>
          <p:cNvGrpSpPr/>
          <p:nvPr userDrawn="1"/>
        </p:nvGrpSpPr>
        <p:grpSpPr>
          <a:xfrm rot="2700000">
            <a:off x="6881132" y="1479604"/>
            <a:ext cx="291261" cy="291261"/>
            <a:chOff x="314875" y="7984519"/>
            <a:chExt cx="180850" cy="180850"/>
          </a:xfrm>
        </p:grpSpPr>
        <p:cxnSp>
          <p:nvCxnSpPr>
            <p:cNvPr id="25" name="Straight Connector 24">
              <a:extLst>
                <a:ext uri="{FF2B5EF4-FFF2-40B4-BE49-F238E27FC236}">
                  <a16:creationId xmlns:a16="http://schemas.microsoft.com/office/drawing/2014/main" id="{32E699F0-1449-6AEF-678B-BE219AF80495}"/>
                </a:ext>
              </a:extLst>
            </p:cNvPr>
            <p:cNvCxnSpPr>
              <a:cxnSpLocks/>
            </p:cNvCxnSpPr>
            <p:nvPr/>
          </p:nvCxnSpPr>
          <p:spPr>
            <a:xfrm>
              <a:off x="405300" y="7984519"/>
              <a:ext cx="0" cy="18085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E29F6BC-F8DD-1359-D07B-72006257B918}"/>
                </a:ext>
              </a:extLst>
            </p:cNvPr>
            <p:cNvCxnSpPr>
              <a:cxnSpLocks/>
            </p:cNvCxnSpPr>
            <p:nvPr/>
          </p:nvCxnSpPr>
          <p:spPr>
            <a:xfrm rot="16200000">
              <a:off x="405300" y="7984519"/>
              <a:ext cx="0" cy="18085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56F78B42-4A8E-D1D4-A701-ABFB1EFC1E08}"/>
              </a:ext>
            </a:extLst>
          </p:cNvPr>
          <p:cNvPicPr>
            <a:picLocks noChangeAspect="1"/>
          </p:cNvPicPr>
          <p:nvPr userDrawn="1"/>
        </p:nvPicPr>
        <p:blipFill rotWithShape="1">
          <a:blip r:embed="rId4">
            <a:alphaModFix amt="15000"/>
          </a:blip>
          <a:srcRect t="6987" b="1803"/>
          <a:stretch/>
        </p:blipFill>
        <p:spPr>
          <a:xfrm>
            <a:off x="4544705" y="1351128"/>
            <a:ext cx="2306472" cy="5390866"/>
          </a:xfrm>
          <a:prstGeom prst="rect">
            <a:avLst/>
          </a:prstGeom>
        </p:spPr>
      </p:pic>
    </p:spTree>
    <p:extLst>
      <p:ext uri="{BB962C8B-B14F-4D97-AF65-F5344CB8AC3E}">
        <p14:creationId xmlns:p14="http://schemas.microsoft.com/office/powerpoint/2010/main" val="104305995"/>
      </p:ext>
    </p:extLst>
  </p:cSld>
  <p:clrMapOvr>
    <a:masterClrMapping/>
  </p:clrMapOvr>
  <p:extLst>
    <p:ext uri="{DCECCB84-F9BA-43D5-87BE-67443E8EF086}">
      <p15:sldGuideLst xmlns:p15="http://schemas.microsoft.com/office/powerpoint/2012/main">
        <p15:guide id="1" orient="horz" pos="4296" userDrawn="1">
          <p15:clr>
            <a:srgbClr val="FBAE40"/>
          </p15:clr>
        </p15:guide>
        <p15:guide id="2" orient="horz" pos="5952">
          <p15:clr>
            <a:srgbClr val="FBAE40"/>
          </p15:clr>
        </p15:guide>
        <p15:guide id="3" pos="264">
          <p15:clr>
            <a:srgbClr val="FBAE40"/>
          </p15:clr>
        </p15:guide>
        <p15:guide id="4" pos="4608">
          <p15:clr>
            <a:srgbClr val="FBAE40"/>
          </p15:clr>
        </p15:guide>
        <p15:guide id="5" pos="45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y-content-2">
    <p:spTree>
      <p:nvGrpSpPr>
        <p:cNvPr id="1" name=""/>
        <p:cNvGrpSpPr/>
        <p:nvPr/>
      </p:nvGrpSpPr>
      <p:grpSpPr>
        <a:xfrm>
          <a:off x="0" y="0"/>
          <a:ext cx="0" cy="0"/>
          <a:chOff x="0" y="0"/>
          <a:chExt cx="0" cy="0"/>
        </a:xfrm>
      </p:grpSpPr>
      <p:sp>
        <p:nvSpPr>
          <p:cNvPr id="19" name="Text Placeholder 74">
            <a:extLst>
              <a:ext uri="{FF2B5EF4-FFF2-40B4-BE49-F238E27FC236}">
                <a16:creationId xmlns:a16="http://schemas.microsoft.com/office/drawing/2014/main" id="{1800498D-F210-F427-7083-6E3E3639BA03}"/>
              </a:ext>
            </a:extLst>
          </p:cNvPr>
          <p:cNvSpPr>
            <a:spLocks noGrp="1"/>
          </p:cNvSpPr>
          <p:nvPr>
            <p:ph type="body" sz="quarter" idx="15"/>
          </p:nvPr>
        </p:nvSpPr>
        <p:spPr>
          <a:xfrm>
            <a:off x="466115" y="8071523"/>
            <a:ext cx="2971800" cy="1197864"/>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182880" rIns="182880" bIns="91440"/>
          <a:lstStyle>
            <a:lvl1pPr>
              <a:lnSpc>
                <a:spcPts val="1300"/>
              </a:lnSpc>
              <a:spcBef>
                <a:spcPts val="1000"/>
              </a:spcBef>
              <a:defRPr sz="1600" b="1">
                <a:solidFill>
                  <a:schemeClr val="accent1"/>
                </a:solidFill>
              </a:defRPr>
            </a:lvl1pPr>
            <a:lvl2pPr marL="4572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1" name="Text Placeholder 74">
            <a:extLst>
              <a:ext uri="{FF2B5EF4-FFF2-40B4-BE49-F238E27FC236}">
                <a16:creationId xmlns:a16="http://schemas.microsoft.com/office/drawing/2014/main" id="{124E98C4-361E-873E-6BCE-6B79543CCA90}"/>
              </a:ext>
            </a:extLst>
          </p:cNvPr>
          <p:cNvSpPr>
            <a:spLocks noGrp="1"/>
          </p:cNvSpPr>
          <p:nvPr>
            <p:ph type="body" sz="quarter" idx="14"/>
          </p:nvPr>
        </p:nvSpPr>
        <p:spPr>
          <a:xfrm>
            <a:off x="456590" y="6776261"/>
            <a:ext cx="2971800" cy="1197864"/>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182880" rIns="182880" bIns="91440"/>
          <a:lstStyle>
            <a:lvl1pPr>
              <a:lnSpc>
                <a:spcPts val="1300"/>
              </a:lnSpc>
              <a:spcBef>
                <a:spcPts val="1000"/>
              </a:spcBef>
              <a:defRPr sz="1600" b="1">
                <a:solidFill>
                  <a:schemeClr val="accent1"/>
                </a:solidFill>
              </a:defRPr>
            </a:lvl1pPr>
            <a:lvl2pPr marL="4572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2" name="Text Placeholder 74">
            <a:extLst>
              <a:ext uri="{FF2B5EF4-FFF2-40B4-BE49-F238E27FC236}">
                <a16:creationId xmlns:a16="http://schemas.microsoft.com/office/drawing/2014/main" id="{D7862993-C0A0-5899-F31C-5F969D72825E}"/>
              </a:ext>
            </a:extLst>
          </p:cNvPr>
          <p:cNvSpPr>
            <a:spLocks noGrp="1"/>
          </p:cNvSpPr>
          <p:nvPr>
            <p:ph type="body" sz="quarter" idx="13"/>
          </p:nvPr>
        </p:nvSpPr>
        <p:spPr>
          <a:xfrm>
            <a:off x="456590" y="4466492"/>
            <a:ext cx="6858000" cy="2240280"/>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1"/>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3" name="Text Placeholder 74">
            <a:extLst>
              <a:ext uri="{FF2B5EF4-FFF2-40B4-BE49-F238E27FC236}">
                <a16:creationId xmlns:a16="http://schemas.microsoft.com/office/drawing/2014/main" id="{5A691891-8A1B-71F6-718B-E8D51C622DF5}"/>
              </a:ext>
            </a:extLst>
          </p:cNvPr>
          <p:cNvSpPr>
            <a:spLocks noGrp="1"/>
          </p:cNvSpPr>
          <p:nvPr>
            <p:ph type="body" sz="quarter" idx="12"/>
          </p:nvPr>
        </p:nvSpPr>
        <p:spPr>
          <a:xfrm>
            <a:off x="3585783" y="6778321"/>
            <a:ext cx="3730752" cy="2487168"/>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1"/>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4" name="Text Placeholder 74">
            <a:extLst>
              <a:ext uri="{FF2B5EF4-FFF2-40B4-BE49-F238E27FC236}">
                <a16:creationId xmlns:a16="http://schemas.microsoft.com/office/drawing/2014/main" id="{1ED1C42D-34A0-2280-0765-ACB5E8DD6D3E}"/>
              </a:ext>
            </a:extLst>
          </p:cNvPr>
          <p:cNvSpPr>
            <a:spLocks noGrp="1"/>
          </p:cNvSpPr>
          <p:nvPr>
            <p:ph type="body" sz="quarter" idx="11"/>
          </p:nvPr>
        </p:nvSpPr>
        <p:spPr>
          <a:xfrm>
            <a:off x="3584448" y="2127454"/>
            <a:ext cx="3730752" cy="2231136"/>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1"/>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5" name="Text Placeholder 74">
            <a:extLst>
              <a:ext uri="{FF2B5EF4-FFF2-40B4-BE49-F238E27FC236}">
                <a16:creationId xmlns:a16="http://schemas.microsoft.com/office/drawing/2014/main" id="{B5CD63FD-4774-138E-3BBB-29158B6718E4}"/>
              </a:ext>
            </a:extLst>
          </p:cNvPr>
          <p:cNvSpPr>
            <a:spLocks noGrp="1"/>
          </p:cNvSpPr>
          <p:nvPr>
            <p:ph type="body" sz="quarter" idx="10"/>
          </p:nvPr>
        </p:nvSpPr>
        <p:spPr>
          <a:xfrm>
            <a:off x="455161" y="2125413"/>
            <a:ext cx="2971800" cy="2231136"/>
          </a:xfr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lIns="182880" tIns="274320" rIns="182880" bIns="91440"/>
          <a:lstStyle>
            <a:lvl1pPr>
              <a:lnSpc>
                <a:spcPts val="1300"/>
              </a:lnSpc>
              <a:spcBef>
                <a:spcPts val="1000"/>
              </a:spcBef>
              <a:defRPr sz="1600" b="1">
                <a:solidFill>
                  <a:schemeClr val="accent1"/>
                </a:solidFill>
              </a:defRPr>
            </a:lvl1pPr>
            <a:lvl2pPr marL="12700" indent="0">
              <a:lnSpc>
                <a:spcPts val="1300"/>
              </a:lnSpc>
              <a:spcBef>
                <a:spcPts val="1000"/>
              </a:spcBef>
              <a:tabLst/>
              <a:defRPr>
                <a:solidFill>
                  <a:schemeClr val="tx1"/>
                </a:solidFill>
              </a:defRPr>
            </a:lvl2pPr>
          </a:lstStyle>
          <a:p>
            <a:pPr lvl="0"/>
            <a:r>
              <a:rPr lang="en-US"/>
              <a:t>Click to edit Master text styles</a:t>
            </a:r>
          </a:p>
          <a:p>
            <a:pPr lvl="1"/>
            <a:r>
              <a:rPr lang="en-US"/>
              <a:t>Second level</a:t>
            </a:r>
          </a:p>
        </p:txBody>
      </p:sp>
      <p:sp>
        <p:nvSpPr>
          <p:cNvPr id="26" name="Rectangle 25">
            <a:extLst>
              <a:ext uri="{FF2B5EF4-FFF2-40B4-BE49-F238E27FC236}">
                <a16:creationId xmlns:a16="http://schemas.microsoft.com/office/drawing/2014/main" id="{75B428D0-CE7A-CBC2-2B4C-46AC542C3A29}"/>
              </a:ext>
            </a:extLst>
          </p:cNvPr>
          <p:cNvSpPr/>
          <p:nvPr userDrawn="1"/>
        </p:nvSpPr>
        <p:spPr>
          <a:xfrm>
            <a:off x="-210" y="0"/>
            <a:ext cx="7772400" cy="1890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a:extLst>
              <a:ext uri="{FF2B5EF4-FFF2-40B4-BE49-F238E27FC236}">
                <a16:creationId xmlns:a16="http://schemas.microsoft.com/office/drawing/2014/main" id="{3AE683CD-EED6-3A14-CB96-8B07E3D34D61}"/>
              </a:ext>
            </a:extLst>
          </p:cNvPr>
          <p:cNvSpPr txBox="1">
            <a:spLocks/>
          </p:cNvSpPr>
          <p:nvPr userDrawn="1"/>
        </p:nvSpPr>
        <p:spPr>
          <a:xfrm>
            <a:off x="438409" y="1207600"/>
            <a:ext cx="5430796" cy="481064"/>
          </a:xfrm>
          <a:prstGeom prst="rect">
            <a:avLst/>
          </a:prstGeom>
        </p:spPr>
        <p:txBody>
          <a:bodyPr vert="horz" lIns="0" tIns="45720" rIns="91440" bIns="45720" rtlCol="0" anchor="ctr">
            <a:noAutofit/>
          </a:bodyPr>
          <a:lstStyle>
            <a:lvl1pPr marL="0" algn="l" defTabSz="1341150" rtl="0" eaLnBrk="1" latinLnBrk="0" hangingPunct="1">
              <a:lnSpc>
                <a:spcPct val="90000"/>
              </a:lnSpc>
              <a:spcBef>
                <a:spcPct val="0"/>
              </a:spcBef>
              <a:buNone/>
              <a:defRPr lang="en-AR" sz="3200" kern="1200">
                <a:gradFill flip="none" rotWithShape="1">
                  <a:gsLst>
                    <a:gs pos="100000">
                      <a:schemeClr val="accent5"/>
                    </a:gs>
                    <a:gs pos="0">
                      <a:schemeClr val="accent1"/>
                    </a:gs>
                  </a:gsLst>
                  <a:lin ang="10800000" scaled="1"/>
                  <a:tileRect/>
                </a:gradFill>
                <a:latin typeface="+mj-lt"/>
                <a:ea typeface="+mn-ea"/>
                <a:cs typeface="+mn-cs"/>
              </a:defRPr>
            </a:lvl1pPr>
          </a:lstStyle>
          <a:p>
            <a:r>
              <a:rPr lang="en-US" sz="4800" b="1" dirty="0">
                <a:solidFill>
                  <a:schemeClr val="bg1"/>
                </a:solidFill>
              </a:rPr>
              <a:t>STUDY 301/302</a:t>
            </a:r>
          </a:p>
        </p:txBody>
      </p:sp>
      <p:sp>
        <p:nvSpPr>
          <p:cNvPr id="28" name="TextBox 27">
            <a:extLst>
              <a:ext uri="{FF2B5EF4-FFF2-40B4-BE49-F238E27FC236}">
                <a16:creationId xmlns:a16="http://schemas.microsoft.com/office/drawing/2014/main" id="{7F0A9E40-E923-0CBB-6CB5-8E8D069E6461}"/>
              </a:ext>
            </a:extLst>
          </p:cNvPr>
          <p:cNvSpPr txBox="1"/>
          <p:nvPr userDrawn="1"/>
        </p:nvSpPr>
        <p:spPr>
          <a:xfrm>
            <a:off x="409467" y="828587"/>
            <a:ext cx="5171298" cy="338554"/>
          </a:xfrm>
          <a:prstGeom prst="rect">
            <a:avLst/>
          </a:prstGeom>
          <a:noFill/>
        </p:spPr>
        <p:txBody>
          <a:bodyPr wrap="square">
            <a:spAutoFit/>
          </a:bodyPr>
          <a:lstStyle/>
          <a:p>
            <a:r>
              <a:rPr lang="en-US" sz="1600" dirty="0">
                <a:solidFill>
                  <a:schemeClr val="accent1">
                    <a:lumMod val="20000"/>
                    <a:lumOff val="80000"/>
                  </a:schemeClr>
                </a:solidFill>
              </a:rPr>
              <a:t>PIVOTAL PHASE 3 TRIAL AND EXTENSION STUDY</a:t>
            </a:r>
          </a:p>
        </p:txBody>
      </p:sp>
      <p:grpSp>
        <p:nvGrpSpPr>
          <p:cNvPr id="30" name="Group 29">
            <a:extLst>
              <a:ext uri="{FF2B5EF4-FFF2-40B4-BE49-F238E27FC236}">
                <a16:creationId xmlns:a16="http://schemas.microsoft.com/office/drawing/2014/main" id="{02AAA54F-BB47-5E95-2287-52EED415E77D}"/>
              </a:ext>
            </a:extLst>
          </p:cNvPr>
          <p:cNvGrpSpPr/>
          <p:nvPr userDrawn="1"/>
        </p:nvGrpSpPr>
        <p:grpSpPr>
          <a:xfrm>
            <a:off x="456393" y="6642810"/>
            <a:ext cx="6858000" cy="64008"/>
            <a:chOff x="399012" y="1047404"/>
            <a:chExt cx="9589122" cy="67852"/>
          </a:xfrm>
        </p:grpSpPr>
        <p:sp>
          <p:nvSpPr>
            <p:cNvPr id="31" name="Rectangle 30">
              <a:hlinkClick r:id="" action="ppaction://noaction"/>
              <a:extLst>
                <a:ext uri="{FF2B5EF4-FFF2-40B4-BE49-F238E27FC236}">
                  <a16:creationId xmlns:a16="http://schemas.microsoft.com/office/drawing/2014/main" id="{14C75B79-EF65-5BF6-4A33-42922A19EB39}"/>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2" name="Rectangle 31">
              <a:hlinkClick r:id="rId2" action="ppaction://hlinksldjump"/>
              <a:extLst>
                <a:ext uri="{FF2B5EF4-FFF2-40B4-BE49-F238E27FC236}">
                  <a16:creationId xmlns:a16="http://schemas.microsoft.com/office/drawing/2014/main" id="{E0271E4B-0469-7F3C-20EE-A8C6C05FAADB}"/>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3" name="Rectangle 32">
              <a:hlinkClick r:id="" action="ppaction://noaction"/>
              <a:extLst>
                <a:ext uri="{FF2B5EF4-FFF2-40B4-BE49-F238E27FC236}">
                  <a16:creationId xmlns:a16="http://schemas.microsoft.com/office/drawing/2014/main" id="{E7C51584-0307-62D6-2534-7F16E01AA11E}"/>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4" name="Rectangle 33">
              <a:hlinkClick r:id="" action="ppaction://noaction"/>
              <a:extLst>
                <a:ext uri="{FF2B5EF4-FFF2-40B4-BE49-F238E27FC236}">
                  <a16:creationId xmlns:a16="http://schemas.microsoft.com/office/drawing/2014/main" id="{2676EAE1-274F-8AA4-8738-B53E28C88270}"/>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5" name="Rectangle 34">
              <a:hlinkClick r:id="" action="ppaction://noaction"/>
              <a:extLst>
                <a:ext uri="{FF2B5EF4-FFF2-40B4-BE49-F238E27FC236}">
                  <a16:creationId xmlns:a16="http://schemas.microsoft.com/office/drawing/2014/main" id="{74BF97C3-691E-45D6-24E7-E484AEE8EA3E}"/>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grpSp>
        <p:nvGrpSpPr>
          <p:cNvPr id="36" name="Group 35">
            <a:extLst>
              <a:ext uri="{FF2B5EF4-FFF2-40B4-BE49-F238E27FC236}">
                <a16:creationId xmlns:a16="http://schemas.microsoft.com/office/drawing/2014/main" id="{F2EE2346-0EA6-BAD1-DE27-66DC4ADA7BCE}"/>
              </a:ext>
            </a:extLst>
          </p:cNvPr>
          <p:cNvGrpSpPr/>
          <p:nvPr userDrawn="1"/>
        </p:nvGrpSpPr>
        <p:grpSpPr>
          <a:xfrm>
            <a:off x="1" y="1887665"/>
            <a:ext cx="7772400" cy="66500"/>
            <a:chOff x="1" y="1890840"/>
            <a:chExt cx="7772400" cy="66500"/>
          </a:xfrm>
        </p:grpSpPr>
        <p:sp>
          <p:nvSpPr>
            <p:cNvPr id="37" name="Rectangle 36">
              <a:hlinkClick r:id="" action="ppaction://noaction"/>
              <a:extLst>
                <a:ext uri="{FF2B5EF4-FFF2-40B4-BE49-F238E27FC236}">
                  <a16:creationId xmlns:a16="http://schemas.microsoft.com/office/drawing/2014/main" id="{FBD5C143-E260-435E-0F1E-10481044F73A}"/>
                </a:ext>
              </a:extLst>
            </p:cNvPr>
            <p:cNvSpPr/>
            <p:nvPr userDrawn="1"/>
          </p:nvSpPr>
          <p:spPr bwMode="auto">
            <a:xfrm flipH="1">
              <a:off x="1543448" y="1890840"/>
              <a:ext cx="1663368"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8" name="Rectangle 37">
              <a:hlinkClick r:id="rId2" action="ppaction://hlinksldjump"/>
              <a:extLst>
                <a:ext uri="{FF2B5EF4-FFF2-40B4-BE49-F238E27FC236}">
                  <a16:creationId xmlns:a16="http://schemas.microsoft.com/office/drawing/2014/main" id="{8A81C10A-FEA7-3EE1-F9DB-174C6F313FFA}"/>
                </a:ext>
              </a:extLst>
            </p:cNvPr>
            <p:cNvSpPr/>
            <p:nvPr userDrawn="1"/>
          </p:nvSpPr>
          <p:spPr bwMode="auto">
            <a:xfrm flipH="1">
              <a:off x="1" y="1890840"/>
              <a:ext cx="1543447"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39" name="Rectangle 38">
              <a:hlinkClick r:id="" action="ppaction://noaction"/>
              <a:extLst>
                <a:ext uri="{FF2B5EF4-FFF2-40B4-BE49-F238E27FC236}">
                  <a16:creationId xmlns:a16="http://schemas.microsoft.com/office/drawing/2014/main" id="{6CF127E1-7731-0B49-280C-5F678C542EA6}"/>
                </a:ext>
              </a:extLst>
            </p:cNvPr>
            <p:cNvSpPr/>
            <p:nvPr userDrawn="1"/>
          </p:nvSpPr>
          <p:spPr bwMode="auto">
            <a:xfrm flipH="1">
              <a:off x="4729092" y="1890840"/>
              <a:ext cx="1523435"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0" name="Rectangle 39">
              <a:hlinkClick r:id="" action="ppaction://noaction"/>
              <a:extLst>
                <a:ext uri="{FF2B5EF4-FFF2-40B4-BE49-F238E27FC236}">
                  <a16:creationId xmlns:a16="http://schemas.microsoft.com/office/drawing/2014/main" id="{A4528E51-245D-C3DF-D8A8-FB66E42FC501}"/>
                </a:ext>
              </a:extLst>
            </p:cNvPr>
            <p:cNvSpPr/>
            <p:nvPr userDrawn="1"/>
          </p:nvSpPr>
          <p:spPr bwMode="auto">
            <a:xfrm flipH="1">
              <a:off x="3205657" y="1890840"/>
              <a:ext cx="1523435"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41" name="Rectangle 40">
              <a:hlinkClick r:id="" action="ppaction://noaction"/>
              <a:extLst>
                <a:ext uri="{FF2B5EF4-FFF2-40B4-BE49-F238E27FC236}">
                  <a16:creationId xmlns:a16="http://schemas.microsoft.com/office/drawing/2014/main" id="{7A3746F4-9541-924A-8917-B75FCD49AAB0}"/>
                </a:ext>
              </a:extLst>
            </p:cNvPr>
            <p:cNvSpPr/>
            <p:nvPr userDrawn="1"/>
          </p:nvSpPr>
          <p:spPr bwMode="auto">
            <a:xfrm flipH="1">
              <a:off x="6248966" y="1890840"/>
              <a:ext cx="1523435"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sp>
        <p:nvSpPr>
          <p:cNvPr id="42" name="Text Placeholder 103">
            <a:extLst>
              <a:ext uri="{FF2B5EF4-FFF2-40B4-BE49-F238E27FC236}">
                <a16:creationId xmlns:a16="http://schemas.microsoft.com/office/drawing/2014/main" id="{3F0B7B9D-03D8-A387-D855-8CA32DF4CC57}"/>
              </a:ext>
            </a:extLst>
          </p:cNvPr>
          <p:cNvSpPr>
            <a:spLocks noGrp="1"/>
          </p:cNvSpPr>
          <p:nvPr>
            <p:ph type="body" sz="quarter" idx="16"/>
          </p:nvPr>
        </p:nvSpPr>
        <p:spPr>
          <a:xfrm>
            <a:off x="424550" y="9408622"/>
            <a:ext cx="4165600" cy="470669"/>
          </a:xfrm>
        </p:spPr>
        <p:txBody>
          <a:bodyPr/>
          <a:lstStyle>
            <a:lvl1pPr>
              <a:defRPr sz="1000">
                <a:solidFill>
                  <a:schemeClr val="accent1"/>
                </a:solidFill>
              </a:defRPr>
            </a:lvl1pPr>
          </a:lstStyle>
          <a:p>
            <a:pPr lvl="0"/>
            <a:r>
              <a:rPr lang="en-US"/>
              <a:t>Click to edit Master text styles</a:t>
            </a:r>
          </a:p>
        </p:txBody>
      </p:sp>
      <p:sp>
        <p:nvSpPr>
          <p:cNvPr id="51" name="Rectangle 50">
            <a:extLst>
              <a:ext uri="{FF2B5EF4-FFF2-40B4-BE49-F238E27FC236}">
                <a16:creationId xmlns:a16="http://schemas.microsoft.com/office/drawing/2014/main" id="{EC8AC301-B679-8990-824D-A2C371D0CBF3}"/>
              </a:ext>
            </a:extLst>
          </p:cNvPr>
          <p:cNvSpPr/>
          <p:nvPr userDrawn="1"/>
        </p:nvSpPr>
        <p:spPr>
          <a:xfrm>
            <a:off x="455161" y="0"/>
            <a:ext cx="2364239" cy="40376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lnSpc>
                <a:spcPct val="110000"/>
              </a:lnSpc>
            </a:pPr>
            <a:r>
              <a:rPr lang="en-US" sz="1200" b="1" dirty="0">
                <a:solidFill>
                  <a:schemeClr val="bg1"/>
                </a:solidFill>
              </a:rPr>
              <a:t>PHASE 3 RCT + EXTENSION</a:t>
            </a:r>
          </a:p>
        </p:txBody>
      </p:sp>
      <p:grpSp>
        <p:nvGrpSpPr>
          <p:cNvPr id="52" name="Group 51">
            <a:extLst>
              <a:ext uri="{FF2B5EF4-FFF2-40B4-BE49-F238E27FC236}">
                <a16:creationId xmlns:a16="http://schemas.microsoft.com/office/drawing/2014/main" id="{6C75EE5D-A5C6-5C51-C1B2-7443FF3B68AF}"/>
              </a:ext>
            </a:extLst>
          </p:cNvPr>
          <p:cNvGrpSpPr/>
          <p:nvPr userDrawn="1"/>
        </p:nvGrpSpPr>
        <p:grpSpPr>
          <a:xfrm>
            <a:off x="4704579" y="152904"/>
            <a:ext cx="1033273" cy="365759"/>
            <a:chOff x="10936998" y="153594"/>
            <a:chExt cx="929809" cy="329134"/>
          </a:xfrm>
        </p:grpSpPr>
        <p:sp>
          <p:nvSpPr>
            <p:cNvPr id="53" name="Rectangle: Rounded Corners 17">
              <a:extLst>
                <a:ext uri="{FF2B5EF4-FFF2-40B4-BE49-F238E27FC236}">
                  <a16:creationId xmlns:a16="http://schemas.microsoft.com/office/drawing/2014/main" id="{EFCCF123-B9A0-B8B5-679B-94B3358CB3AB}"/>
                </a:ext>
              </a:extLst>
            </p:cNvPr>
            <p:cNvSpPr/>
            <p:nvPr userDrawn="1"/>
          </p:nvSpPr>
          <p:spPr bwMode="auto">
            <a:xfrm>
              <a:off x="10936998" y="153594"/>
              <a:ext cx="929808" cy="329134"/>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bg1"/>
                  </a:solidFill>
                  <a:effectLst/>
                  <a:uLnTx/>
                  <a:uFillTx/>
                  <a:ea typeface="MS PGothic"/>
                </a:rPr>
                <a:t>Home</a:t>
              </a:r>
            </a:p>
          </p:txBody>
        </p:sp>
        <p:sp>
          <p:nvSpPr>
            <p:cNvPr id="54" name="Oval 53">
              <a:extLst>
                <a:ext uri="{FF2B5EF4-FFF2-40B4-BE49-F238E27FC236}">
                  <a16:creationId xmlns:a16="http://schemas.microsoft.com/office/drawing/2014/main" id="{E9277FE9-2DAE-B3F9-4BBE-2757868387B1}"/>
                </a:ext>
              </a:extLst>
            </p:cNvPr>
            <p:cNvSpPr/>
            <p:nvPr userDrawn="1"/>
          </p:nvSpPr>
          <p:spPr bwMode="auto">
            <a:xfrm>
              <a:off x="11542371" y="155943"/>
              <a:ext cx="324436" cy="324436"/>
            </a:xfrm>
            <a:prstGeom prst="ellipse">
              <a:avLst/>
            </a:prstGeom>
            <a:solidFill>
              <a:schemeClr val="accent1"/>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55" name="Graphic 54" descr="Home with solid fill">
              <a:extLst>
                <a:ext uri="{FF2B5EF4-FFF2-40B4-BE49-F238E27FC236}">
                  <a16:creationId xmlns:a16="http://schemas.microsoft.com/office/drawing/2014/main" id="{C20D2DF7-5081-B8F2-9DFD-649D732E2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79708" y="173675"/>
              <a:ext cx="257155" cy="257155"/>
            </a:xfrm>
            <a:prstGeom prst="rect">
              <a:avLst/>
            </a:prstGeom>
          </p:spPr>
        </p:pic>
      </p:grpSp>
      <p:grpSp>
        <p:nvGrpSpPr>
          <p:cNvPr id="56" name="Group 55">
            <a:extLst>
              <a:ext uri="{FF2B5EF4-FFF2-40B4-BE49-F238E27FC236}">
                <a16:creationId xmlns:a16="http://schemas.microsoft.com/office/drawing/2014/main" id="{C9F97D0B-FB81-D497-714F-7332A14237B8}"/>
              </a:ext>
            </a:extLst>
          </p:cNvPr>
          <p:cNvGrpSpPr/>
          <p:nvPr userDrawn="1"/>
        </p:nvGrpSpPr>
        <p:grpSpPr>
          <a:xfrm>
            <a:off x="5873926" y="152904"/>
            <a:ext cx="1431685" cy="365759"/>
            <a:chOff x="4898571" y="153398"/>
            <a:chExt cx="1431685" cy="365759"/>
          </a:xfrm>
        </p:grpSpPr>
        <p:sp>
          <p:nvSpPr>
            <p:cNvPr id="57" name="Rectangle: Rounded Corners 17">
              <a:extLst>
                <a:ext uri="{FF2B5EF4-FFF2-40B4-BE49-F238E27FC236}">
                  <a16:creationId xmlns:a16="http://schemas.microsoft.com/office/drawing/2014/main" id="{E669E28A-B8E5-1E87-40B6-08F707E9EFDE}"/>
                </a:ext>
              </a:extLst>
            </p:cNvPr>
            <p:cNvSpPr/>
            <p:nvPr userDrawn="1"/>
          </p:nvSpPr>
          <p:spPr bwMode="auto">
            <a:xfrm>
              <a:off x="4898571" y="153398"/>
              <a:ext cx="1431685" cy="365759"/>
            </a:xfrm>
            <a:prstGeom prst="roundRect">
              <a:avLst>
                <a:gd name="adj" fmla="val 50000"/>
              </a:avLst>
            </a:prstGeom>
            <a:noFill/>
            <a:ln w="12700" cap="flat" cmpd="sng" algn="ctr">
              <a:solidFill>
                <a:srgbClr val="AEAEC9">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r>
                <a:rPr kumimoji="0" lang="en-US" sz="1200" b="1" i="0" u="none" strike="noStrike" kern="0" cap="none" spc="0" normalizeH="0" baseline="0" noProof="0" dirty="0">
                  <a:ln>
                    <a:noFill/>
                  </a:ln>
                  <a:solidFill>
                    <a:schemeClr val="bg1"/>
                  </a:solidFill>
                  <a:effectLst/>
                  <a:uLnTx/>
                  <a:uFillTx/>
                  <a:ea typeface="MS PGothic"/>
                </a:rPr>
                <a:t>References</a:t>
              </a:r>
            </a:p>
          </p:txBody>
        </p:sp>
        <p:sp>
          <p:nvSpPr>
            <p:cNvPr id="58" name="Oval 57">
              <a:extLst>
                <a:ext uri="{FF2B5EF4-FFF2-40B4-BE49-F238E27FC236}">
                  <a16:creationId xmlns:a16="http://schemas.microsoft.com/office/drawing/2014/main" id="{165821D0-520B-3CA7-E12D-4E7237835E08}"/>
                </a:ext>
              </a:extLst>
            </p:cNvPr>
            <p:cNvSpPr/>
            <p:nvPr/>
          </p:nvSpPr>
          <p:spPr bwMode="auto">
            <a:xfrm>
              <a:off x="5969717" y="156008"/>
              <a:ext cx="360537" cy="360538"/>
            </a:xfrm>
            <a:prstGeom prst="ellipse">
              <a:avLst/>
            </a:prstGeom>
            <a:solidFill>
              <a:schemeClr val="accent1"/>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pic>
          <p:nvPicPr>
            <p:cNvPr id="59" name="Graphic 58">
              <a:extLst>
                <a:ext uri="{FF2B5EF4-FFF2-40B4-BE49-F238E27FC236}">
                  <a16:creationId xmlns:a16="http://schemas.microsoft.com/office/drawing/2014/main" id="{1BE24242-F17B-1783-8EB4-3D19A3098A0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064985" y="214814"/>
              <a:ext cx="171450" cy="228600"/>
            </a:xfrm>
            <a:prstGeom prst="rect">
              <a:avLst/>
            </a:prstGeom>
          </p:spPr>
        </p:pic>
      </p:grpSp>
      <p:grpSp>
        <p:nvGrpSpPr>
          <p:cNvPr id="2" name="Group 1">
            <a:extLst>
              <a:ext uri="{FF2B5EF4-FFF2-40B4-BE49-F238E27FC236}">
                <a16:creationId xmlns:a16="http://schemas.microsoft.com/office/drawing/2014/main" id="{AB38EA2D-264A-AA1F-4C09-6AE6A49C7CC5}"/>
              </a:ext>
            </a:extLst>
          </p:cNvPr>
          <p:cNvGrpSpPr/>
          <p:nvPr userDrawn="1"/>
        </p:nvGrpSpPr>
        <p:grpSpPr>
          <a:xfrm>
            <a:off x="4998766" y="1240993"/>
            <a:ext cx="365760" cy="365760"/>
            <a:chOff x="709100" y="1378424"/>
            <a:chExt cx="297965" cy="297965"/>
          </a:xfrm>
        </p:grpSpPr>
        <p:sp>
          <p:nvSpPr>
            <p:cNvPr id="3" name="Oval 2">
              <a:extLst>
                <a:ext uri="{FF2B5EF4-FFF2-40B4-BE49-F238E27FC236}">
                  <a16:creationId xmlns:a16="http://schemas.microsoft.com/office/drawing/2014/main" id="{B0B2EE24-98A5-9127-22F1-639609F2B744}"/>
                </a:ext>
              </a:extLst>
            </p:cNvPr>
            <p:cNvSpPr/>
            <p:nvPr userDrawn="1"/>
          </p:nvSpPr>
          <p:spPr bwMode="auto">
            <a:xfrm>
              <a:off x="709100" y="1378424"/>
              <a:ext cx="297965" cy="297965"/>
            </a:xfrm>
            <a:prstGeom prst="ellipse">
              <a:avLst/>
            </a:prstGeom>
            <a:solidFill>
              <a:schemeClr val="accent1">
                <a:lumMod val="40000"/>
                <a:lumOff val="6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4" name="Group 3">
              <a:extLst>
                <a:ext uri="{FF2B5EF4-FFF2-40B4-BE49-F238E27FC236}">
                  <a16:creationId xmlns:a16="http://schemas.microsoft.com/office/drawing/2014/main" id="{C6E4F1A2-A60E-4BC6-19B6-96A0F086781C}"/>
                </a:ext>
              </a:extLst>
            </p:cNvPr>
            <p:cNvGrpSpPr/>
            <p:nvPr userDrawn="1"/>
          </p:nvGrpSpPr>
          <p:grpSpPr>
            <a:xfrm>
              <a:off x="775878" y="1445202"/>
              <a:ext cx="164409" cy="164409"/>
              <a:chOff x="314875" y="7984519"/>
              <a:chExt cx="180850" cy="180850"/>
            </a:xfrm>
          </p:grpSpPr>
          <p:cxnSp>
            <p:nvCxnSpPr>
              <p:cNvPr id="5" name="Straight Connector 4">
                <a:extLst>
                  <a:ext uri="{FF2B5EF4-FFF2-40B4-BE49-F238E27FC236}">
                    <a16:creationId xmlns:a16="http://schemas.microsoft.com/office/drawing/2014/main" id="{34578431-F994-4926-2E57-4222C2BB5845}"/>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AAAAE74-9D61-13F8-ED71-355D6918EEF0}"/>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 name="Refs Hyperlink">
            <a:hlinkClick r:id="rId7" action="ppaction://hlinksldjump"/>
            <a:extLst>
              <a:ext uri="{FF2B5EF4-FFF2-40B4-BE49-F238E27FC236}">
                <a16:creationId xmlns:a16="http://schemas.microsoft.com/office/drawing/2014/main" id="{37A45D93-7C0F-E1E6-AFC2-B5F8D576A5DF}"/>
              </a:ext>
            </a:extLst>
          </p:cNvPr>
          <p:cNvSpPr/>
          <p:nvPr userDrawn="1"/>
        </p:nvSpPr>
        <p:spPr bwMode="auto">
          <a:xfrm>
            <a:off x="5869164" y="162430"/>
            <a:ext cx="1431685"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8" name="Home Hyperlink">
            <a:hlinkClick r:id="rId8" action="ppaction://hlinksldjump"/>
            <a:extLst>
              <a:ext uri="{FF2B5EF4-FFF2-40B4-BE49-F238E27FC236}">
                <a16:creationId xmlns:a16="http://schemas.microsoft.com/office/drawing/2014/main" id="{196EEAAE-0B59-B8B5-EC40-FCC3C01DD24B}"/>
              </a:ext>
            </a:extLst>
          </p:cNvPr>
          <p:cNvSpPr/>
          <p:nvPr userDrawn="1"/>
        </p:nvSpPr>
        <p:spPr bwMode="auto">
          <a:xfrm>
            <a:off x="4699816" y="148141"/>
            <a:ext cx="1033272" cy="365759"/>
          </a:xfrm>
          <a:prstGeom prst="roundRect">
            <a:avLst>
              <a:gd name="adj" fmla="val 5000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2"/>
              </a:solidFill>
              <a:effectLst/>
              <a:uLnTx/>
              <a:uFillTx/>
              <a:ea typeface="MS PGothic"/>
            </a:endParaRPr>
          </a:p>
        </p:txBody>
      </p:sp>
      <p:sp>
        <p:nvSpPr>
          <p:cNvPr id="9" name="Study popup hyperlink">
            <a:hlinkClick r:id="rId9" action="ppaction://hlinksldjump"/>
            <a:extLst>
              <a:ext uri="{FF2B5EF4-FFF2-40B4-BE49-F238E27FC236}">
                <a16:creationId xmlns:a16="http://schemas.microsoft.com/office/drawing/2014/main" id="{4EAB9417-DDAD-C3F0-4654-5614BCAA42EC}"/>
              </a:ext>
            </a:extLst>
          </p:cNvPr>
          <p:cNvSpPr/>
          <p:nvPr userDrawn="1"/>
        </p:nvSpPr>
        <p:spPr bwMode="auto">
          <a:xfrm>
            <a:off x="4993999" y="1250514"/>
            <a:ext cx="365760" cy="365760"/>
          </a:xfrm>
          <a:prstGeom prst="ellipse">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spTree>
    <p:extLst>
      <p:ext uri="{BB962C8B-B14F-4D97-AF65-F5344CB8AC3E}">
        <p14:creationId xmlns:p14="http://schemas.microsoft.com/office/powerpoint/2010/main" val="297343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39D8A6-A12C-D25A-1034-3C55D7864349}"/>
              </a:ext>
            </a:extLst>
          </p:cNvPr>
          <p:cNvSpPr/>
          <p:nvPr/>
        </p:nvSpPr>
        <p:spPr>
          <a:xfrm flipH="1">
            <a:off x="0" y="9945466"/>
            <a:ext cx="7772400" cy="139888"/>
          </a:xfrm>
          <a:prstGeom prst="rect">
            <a:avLst/>
          </a:prstGeom>
          <a:gradFill flip="none" rotWithShape="1">
            <a:gsLst>
              <a:gs pos="100000">
                <a:schemeClr val="accent1"/>
              </a:gs>
              <a:gs pos="0">
                <a:schemeClr val="accent5"/>
              </a:gs>
            </a:gsLst>
            <a:lin ang="0" scaled="1"/>
            <a:tileRect/>
          </a:gradFill>
          <a:ln w="12700" cap="flat" cmpd="sng" algn="ctr">
            <a:noFill/>
            <a:prstDash val="solid"/>
            <a:miter lim="800000"/>
          </a:ln>
          <a:effectLst/>
        </p:spPr>
        <p:txBody>
          <a:bodyPr rtlCol="0" anchor="ctr"/>
          <a:lstStyle/>
          <a:p>
            <a:pPr algn="ctr"/>
            <a:endParaRPr lang="en-US" sz="2640" kern="0" dirty="0">
              <a:solidFill>
                <a:srgbClr val="FFFFFF"/>
              </a:solidFill>
              <a:latin typeface="Arial" panose="020B0604020202020204"/>
            </a:endParaRPr>
          </a:p>
        </p:txBody>
      </p:sp>
      <p:sp>
        <p:nvSpPr>
          <p:cNvPr id="2" name="Title Placeholder 1">
            <a:extLst>
              <a:ext uri="{FF2B5EF4-FFF2-40B4-BE49-F238E27FC236}">
                <a16:creationId xmlns:a16="http://schemas.microsoft.com/office/drawing/2014/main" id="{EAF83DA1-3170-7B43-BA76-309743F6117F}"/>
              </a:ext>
            </a:extLst>
          </p:cNvPr>
          <p:cNvSpPr>
            <a:spLocks noGrp="1"/>
          </p:cNvSpPr>
          <p:nvPr userDrawn="1">
            <p:ph type="title"/>
          </p:nvPr>
        </p:nvSpPr>
        <p:spPr>
          <a:xfrm>
            <a:off x="228599" y="589761"/>
            <a:ext cx="7315202" cy="481064"/>
          </a:xfrm>
          <a:prstGeom prst="rect">
            <a:avLst/>
          </a:prstGeom>
        </p:spPr>
        <p:txBody>
          <a:bodyPr vert="horz" lIns="0" tIns="45720" rIns="91440" bIns="45720" rtlCol="0" anchor="ctr">
            <a:noAutofit/>
          </a:bodyPr>
          <a:lstStyle/>
          <a:p>
            <a:r>
              <a:rPr lang="en-US"/>
              <a:t>Click to edit Master title style</a:t>
            </a:r>
            <a:endParaRPr lang="en-AR"/>
          </a:p>
        </p:txBody>
      </p:sp>
      <p:sp>
        <p:nvSpPr>
          <p:cNvPr id="3" name="Text Placeholder 2">
            <a:extLst>
              <a:ext uri="{FF2B5EF4-FFF2-40B4-BE49-F238E27FC236}">
                <a16:creationId xmlns:a16="http://schemas.microsoft.com/office/drawing/2014/main" id="{989809BC-B6AF-D841-B832-66428CF49965}"/>
              </a:ext>
            </a:extLst>
          </p:cNvPr>
          <p:cNvSpPr>
            <a:spLocks noGrp="1"/>
          </p:cNvSpPr>
          <p:nvPr>
            <p:ph type="body" idx="1"/>
          </p:nvPr>
        </p:nvSpPr>
        <p:spPr>
          <a:xfrm>
            <a:off x="228599" y="1263659"/>
            <a:ext cx="7315202" cy="820498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R"/>
          </a:p>
        </p:txBody>
      </p:sp>
      <p:sp>
        <p:nvSpPr>
          <p:cNvPr id="4" name="empower - DO NOT DELETE!!!" hidden="1">
            <a:extLst>
              <a:ext uri="{FF2B5EF4-FFF2-40B4-BE49-F238E27FC236}">
                <a16:creationId xmlns:a16="http://schemas.microsoft.com/office/drawing/2014/main" id="{AD033859-CC13-4AEE-9099-A7ED7F10D40F}"/>
              </a:ext>
            </a:extLst>
          </p:cNvPr>
          <p:cNvSpPr/>
          <p:nvPr userDrawn="1">
            <p:custDataLst>
              <p:tags r:id="rId28"/>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0" dirty="0"/>
          </a:p>
        </p:txBody>
      </p:sp>
      <p:pic>
        <p:nvPicPr>
          <p:cNvPr id="12" name="Picture 11">
            <a:extLst>
              <a:ext uri="{FF2B5EF4-FFF2-40B4-BE49-F238E27FC236}">
                <a16:creationId xmlns:a16="http://schemas.microsoft.com/office/drawing/2014/main" id="{2BDF4977-022A-5CCA-FFA3-4FCFDCD5A09C}"/>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6501299" y="9460407"/>
            <a:ext cx="972310" cy="402336"/>
          </a:xfrm>
          <a:prstGeom prst="rect">
            <a:avLst/>
          </a:prstGeom>
        </p:spPr>
      </p:pic>
      <p:pic>
        <p:nvPicPr>
          <p:cNvPr id="17" name="Picture 16">
            <a:extLst>
              <a:ext uri="{FF2B5EF4-FFF2-40B4-BE49-F238E27FC236}">
                <a16:creationId xmlns:a16="http://schemas.microsoft.com/office/drawing/2014/main" id="{FF7279C7-D1D6-12E4-BE6F-9E87E271BB53}"/>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4769334" y="9638617"/>
            <a:ext cx="1644331" cy="246650"/>
          </a:xfrm>
          <a:prstGeom prst="rect">
            <a:avLst/>
          </a:prstGeom>
        </p:spPr>
      </p:pic>
    </p:spTree>
    <p:extLst>
      <p:ext uri="{BB962C8B-B14F-4D97-AF65-F5344CB8AC3E}">
        <p14:creationId xmlns:p14="http://schemas.microsoft.com/office/powerpoint/2010/main" val="3770019253"/>
      </p:ext>
    </p:extLst>
  </p:cSld>
  <p:clrMap bg1="lt1" tx1="dk1" bg2="lt2" tx2="dk2" accent1="accent1" accent2="accent2" accent3="accent3" accent4="accent4" accent5="accent5" accent6="accent6" hlink="hlink" folHlink="folHlink"/>
  <p:sldLayoutIdLst>
    <p:sldLayoutId id="2147483739" r:id="rId1"/>
    <p:sldLayoutId id="2147483741" r:id="rId2"/>
    <p:sldLayoutId id="2147483789" r:id="rId3"/>
    <p:sldLayoutId id="2147483791" r:id="rId4"/>
    <p:sldLayoutId id="2147483804" r:id="rId5"/>
    <p:sldLayoutId id="2147483806" r:id="rId6"/>
    <p:sldLayoutId id="2147483815" r:id="rId7"/>
    <p:sldLayoutId id="2147483799" r:id="rId8"/>
    <p:sldLayoutId id="2147483793" r:id="rId9"/>
    <p:sldLayoutId id="2147483800" r:id="rId10"/>
    <p:sldLayoutId id="2147483805" r:id="rId11"/>
    <p:sldLayoutId id="2147483807" r:id="rId12"/>
    <p:sldLayoutId id="2147483816" r:id="rId13"/>
    <p:sldLayoutId id="2147483794" r:id="rId14"/>
    <p:sldLayoutId id="2147483808" r:id="rId15"/>
    <p:sldLayoutId id="2147483809" r:id="rId16"/>
    <p:sldLayoutId id="2147483810" r:id="rId17"/>
    <p:sldLayoutId id="2147483817" r:id="rId18"/>
    <p:sldLayoutId id="2147483795" r:id="rId19"/>
    <p:sldLayoutId id="2147483811" r:id="rId20"/>
    <p:sldLayoutId id="2147483813" r:id="rId21"/>
    <p:sldLayoutId id="2147483797" r:id="rId22"/>
    <p:sldLayoutId id="2147483818" r:id="rId23"/>
    <p:sldLayoutId id="2147483814" r:id="rId24"/>
    <p:sldLayoutId id="2147483788" r:id="rId25"/>
    <p:sldLayoutId id="2147483796" r:id="rId26"/>
  </p:sldLayoutIdLst>
  <p:hf sldNum="0" hdr="0" ftr="0" dt="0"/>
  <p:txStyles>
    <p:titleStyle>
      <a:lvl1pPr marL="0" algn="l" defTabSz="1341150" rtl="0" eaLnBrk="1" latinLnBrk="0" hangingPunct="1">
        <a:lnSpc>
          <a:spcPct val="90000"/>
        </a:lnSpc>
        <a:spcBef>
          <a:spcPct val="0"/>
        </a:spcBef>
        <a:buNone/>
        <a:defRPr lang="en-AR" sz="3200" kern="1200">
          <a:gradFill flip="none" rotWithShape="1">
            <a:gsLst>
              <a:gs pos="100000">
                <a:schemeClr val="accent5"/>
              </a:gs>
              <a:gs pos="0">
                <a:schemeClr val="accent1"/>
              </a:gs>
            </a:gsLst>
            <a:lin ang="10800000" scaled="1"/>
            <a:tileRect/>
          </a:gradFill>
          <a:latin typeface="+mj-lt"/>
          <a:ea typeface="+mn-ea"/>
          <a:cs typeface="+mn-cs"/>
        </a:defRPr>
      </a:lvl1pPr>
    </p:titleStyle>
    <p:body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200" kern="1200">
          <a:solidFill>
            <a:schemeClr val="tx1"/>
          </a:solidFill>
          <a:latin typeface="+mn-lt"/>
          <a:ea typeface="+mn-ea"/>
          <a:cs typeface="+mn-cs"/>
        </a:defRPr>
      </a:lvl1pPr>
      <a:lvl2pPr marL="25612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AR"/>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guide id="3" orient="horz" pos="5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 Id="rId9"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9.sv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slide" Target="slide28.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slide" Target="slide26.xml"/><Relationship Id="rId5" Type="http://schemas.openxmlformats.org/officeDocument/2006/relationships/slide" Target="slide4.xml"/><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slide" Target="slide42.xml"/><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slide" Target="slide40.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71.svg"/><Relationship Id="rId11" Type="http://schemas.openxmlformats.org/officeDocument/2006/relationships/slide" Target="slide36.xml"/><Relationship Id="rId5" Type="http://schemas.openxmlformats.org/officeDocument/2006/relationships/image" Target="../media/image70.png"/><Relationship Id="rId15" Type="http://schemas.openxmlformats.org/officeDocument/2006/relationships/slide" Target="slide48.xml"/><Relationship Id="rId10" Type="http://schemas.openxmlformats.org/officeDocument/2006/relationships/slide" Target="slide31.xml"/><Relationship Id="rId4" Type="http://schemas.openxmlformats.org/officeDocument/2006/relationships/image" Target="../media/image69.svg"/><Relationship Id="rId9" Type="http://schemas.openxmlformats.org/officeDocument/2006/relationships/image" Target="../media/image74.png"/><Relationship Id="rId14" Type="http://schemas.openxmlformats.org/officeDocument/2006/relationships/slide" Target="slide5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 Id="rId9" Type="http://schemas.openxmlformats.org/officeDocument/2006/relationships/slide" Target="slide29.xml"/></Relationships>
</file>

<file path=ppt/slides/_rels/slide32.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slide" Target="slide29.xml"/><Relationship Id="rId3" Type="http://schemas.openxmlformats.org/officeDocument/2006/relationships/image" Target="../media/image77.png"/><Relationship Id="rId7" Type="http://schemas.openxmlformats.org/officeDocument/2006/relationships/image" Target="../media/image84.png"/><Relationship Id="rId12" Type="http://schemas.openxmlformats.org/officeDocument/2006/relationships/image" Target="../media/image89.sv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s>
</file>

<file path=ppt/slides/_rels/slide33.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chart" Target="../charts/chart2.xml"/><Relationship Id="rId7" Type="http://schemas.openxmlformats.org/officeDocument/2006/relationships/image" Target="../media/image92.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chart" Target="../charts/chart3.xml"/><Relationship Id="rId9" Type="http://schemas.openxmlformats.org/officeDocument/2006/relationships/slide" Target="slide29.xml"/></Relationships>
</file>

<file path=ppt/slides/_rels/slide3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slide" Target="slide29.xml"/></Relationships>
</file>

<file path=ppt/slides/_rels/slide3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slide" Target="slide29.xml"/></Relationships>
</file>

<file path=ppt/slides/_rels/slide38.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 Id="rId9" Type="http://schemas.openxmlformats.org/officeDocument/2006/relationships/slide" Target="slide29.xml"/></Relationships>
</file>

<file path=ppt/slides/_rels/slide39.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96.png"/><Relationship Id="rId7" Type="http://schemas.openxmlformats.org/officeDocument/2006/relationships/image" Target="../media/image104.pn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image" Target="../media/image103.svg"/><Relationship Id="rId5" Type="http://schemas.openxmlformats.org/officeDocument/2006/relationships/image" Target="../media/image102.png"/><Relationship Id="rId4" Type="http://schemas.openxmlformats.org/officeDocument/2006/relationships/image" Target="../media/image97.svg"/><Relationship Id="rId9" Type="http://schemas.openxmlformats.org/officeDocument/2006/relationships/slide" Target="slide29.xm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slide" Target="slide17.xml"/><Relationship Id="rId3" Type="http://schemas.openxmlformats.org/officeDocument/2006/relationships/image" Target="../media/image20.png"/><Relationship Id="rId7" Type="http://schemas.openxmlformats.org/officeDocument/2006/relationships/slide" Target="slide4.xml"/><Relationship Id="rId12" Type="http://schemas.openxmlformats.org/officeDocument/2006/relationships/image" Target="../media/image26.svg"/><Relationship Id="rId17" Type="http://schemas.openxmlformats.org/officeDocument/2006/relationships/slide" Target="slide15.xml"/><Relationship Id="rId2" Type="http://schemas.openxmlformats.org/officeDocument/2006/relationships/notesSlide" Target="../notesSlides/notesSlide4.xml"/><Relationship Id="rId16"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25.png"/><Relationship Id="rId5" Type="http://schemas.openxmlformats.org/officeDocument/2006/relationships/image" Target="../media/image1.emf"/><Relationship Id="rId15" Type="http://schemas.openxmlformats.org/officeDocument/2006/relationships/slide" Target="slide6.xml"/><Relationship Id="rId10" Type="http://schemas.openxmlformats.org/officeDocument/2006/relationships/image" Target="../media/image24.svg"/><Relationship Id="rId19" Type="http://schemas.openxmlformats.org/officeDocument/2006/relationships/slide" Target="slide26.xml"/><Relationship Id="rId4" Type="http://schemas.openxmlformats.org/officeDocument/2006/relationships/image" Target="../media/image21.svg"/><Relationship Id="rId9" Type="http://schemas.openxmlformats.org/officeDocument/2006/relationships/image" Target="../media/image23.png"/><Relationship Id="rId14" Type="http://schemas.openxmlformats.org/officeDocument/2006/relationships/image" Target="../media/image28.svg"/></Relationships>
</file>

<file path=ppt/slides/_rels/slide4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slide" Target="slide29.xml"/></Relationships>
</file>

<file path=ppt/slides/_rels/slide4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slide" Target="slide29.xml"/></Relationships>
</file>

<file path=ppt/slides/_rels/slide4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customXml" Target="../ink/ink1.xml"/><Relationship Id="rId9" Type="http://schemas.openxmlformats.org/officeDocument/2006/relationships/image" Target="../media/image1020.png"/></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slide" Target="slide29.xml"/></Relationships>
</file>

<file path=ppt/slides/_rels/slide4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slide" Target="slide29.xml"/></Relationships>
</file>

<file path=ppt/slides/_rels/slide4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slide" Target="slide29.xml"/></Relationships>
</file>

<file path=ppt/slides/_rels/slide4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slide" Target="slide29.xml"/></Relationships>
</file>

<file path=ppt/slides/_rels/slide4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slide" Target="slide29.xml"/></Relationships>
</file>

<file path=ppt/slides/_rels/slide4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slide" Target="slide29.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slide" Target="slide29.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slide" Target="slide29.xml"/></Relationships>
</file>

<file path=ppt/slides/_rels/slide5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120.svg"/><Relationship Id="rId13" Type="http://schemas.openxmlformats.org/officeDocument/2006/relationships/slide" Target="slide66.xml"/><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slide" Target="slide64.xml"/><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image" Target="../media/image118.svg"/><Relationship Id="rId11" Type="http://schemas.openxmlformats.org/officeDocument/2006/relationships/slide" Target="slide60.xml"/><Relationship Id="rId5" Type="http://schemas.openxmlformats.org/officeDocument/2006/relationships/image" Target="../media/image117.png"/><Relationship Id="rId10" Type="http://schemas.openxmlformats.org/officeDocument/2006/relationships/slide" Target="slide55.xml"/><Relationship Id="rId4" Type="http://schemas.openxmlformats.org/officeDocument/2006/relationships/image" Target="../media/image116.svg"/><Relationship Id="rId9" Type="http://schemas.openxmlformats.org/officeDocument/2006/relationships/image" Target="../media/image121.png"/><Relationship Id="rId14" Type="http://schemas.openxmlformats.org/officeDocument/2006/relationships/slide" Target="slide74.xml"/></Relationships>
</file>

<file path=ppt/slides/_rels/slide54.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svg"/><Relationship Id="rId2" Type="http://schemas.openxmlformats.org/officeDocument/2006/relationships/notesSlide" Target="../notesSlides/notesSlide55.xml"/><Relationship Id="rId1" Type="http://schemas.openxmlformats.org/officeDocument/2006/relationships/slideLayout" Target="../slideLayouts/slideLayout15.xml"/><Relationship Id="rId6" Type="http://schemas.openxmlformats.org/officeDocument/2006/relationships/image" Target="../media/image125.png"/><Relationship Id="rId5" Type="http://schemas.openxmlformats.org/officeDocument/2006/relationships/image" Target="../media/image124.svg"/><Relationship Id="rId10" Type="http://schemas.openxmlformats.org/officeDocument/2006/relationships/slide" Target="slide53.xml"/><Relationship Id="rId4" Type="http://schemas.openxmlformats.org/officeDocument/2006/relationships/image" Target="../media/image123.png"/><Relationship Id="rId9" Type="http://schemas.openxmlformats.org/officeDocument/2006/relationships/image" Target="../media/image128.svg"/></Relationships>
</file>

<file path=ppt/slides/_rels/slide56.xml.rels><?xml version="1.0" encoding="UTF-8" standalone="yes"?>
<Relationships xmlns="http://schemas.openxmlformats.org/package/2006/relationships"><Relationship Id="rId8" Type="http://schemas.openxmlformats.org/officeDocument/2006/relationships/image" Target="../media/image132.svg"/><Relationship Id="rId13" Type="http://schemas.openxmlformats.org/officeDocument/2006/relationships/slide" Target="slide53.xml"/><Relationship Id="rId3" Type="http://schemas.openxmlformats.org/officeDocument/2006/relationships/image" Target="../media/image125.png"/><Relationship Id="rId7" Type="http://schemas.openxmlformats.org/officeDocument/2006/relationships/image" Target="../media/image131.png"/><Relationship Id="rId12" Type="http://schemas.openxmlformats.org/officeDocument/2006/relationships/image" Target="../media/image136.svg"/><Relationship Id="rId2" Type="http://schemas.openxmlformats.org/officeDocument/2006/relationships/notesSlide" Target="../notesSlides/notesSlide56.xml"/><Relationship Id="rId1" Type="http://schemas.openxmlformats.org/officeDocument/2006/relationships/slideLayout" Target="../slideLayouts/slideLayout15.xml"/><Relationship Id="rId6" Type="http://schemas.openxmlformats.org/officeDocument/2006/relationships/image" Target="../media/image130.sv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svg"/><Relationship Id="rId4" Type="http://schemas.openxmlformats.org/officeDocument/2006/relationships/image" Target="../media/image126.svg"/><Relationship Id="rId9" Type="http://schemas.openxmlformats.org/officeDocument/2006/relationships/image" Target="../media/image133.png"/></Relationships>
</file>

<file path=ppt/slides/_rels/slide57.xml.rels><?xml version="1.0" encoding="UTF-8" standalone="yes"?>
<Relationships xmlns="http://schemas.openxmlformats.org/package/2006/relationships"><Relationship Id="rId8" Type="http://schemas.openxmlformats.org/officeDocument/2006/relationships/image" Target="../media/image140.svg"/><Relationship Id="rId3" Type="http://schemas.openxmlformats.org/officeDocument/2006/relationships/chart" Target="../charts/chart5.xml"/><Relationship Id="rId7" Type="http://schemas.openxmlformats.org/officeDocument/2006/relationships/image" Target="../media/image139.png"/><Relationship Id="rId2" Type="http://schemas.openxmlformats.org/officeDocument/2006/relationships/notesSlide" Target="../notesSlides/notesSlide57.xml"/><Relationship Id="rId1" Type="http://schemas.openxmlformats.org/officeDocument/2006/relationships/slideLayout" Target="../slideLayouts/slideLayout15.xml"/><Relationship Id="rId6" Type="http://schemas.openxmlformats.org/officeDocument/2006/relationships/image" Target="../media/image138.svg"/><Relationship Id="rId5" Type="http://schemas.openxmlformats.org/officeDocument/2006/relationships/image" Target="../media/image137.png"/><Relationship Id="rId4" Type="http://schemas.openxmlformats.org/officeDocument/2006/relationships/chart" Target="../charts/chart6.xml"/><Relationship Id="rId9" Type="http://schemas.openxmlformats.org/officeDocument/2006/relationships/slide" Target="slide53.xml"/></Relationships>
</file>

<file path=ppt/slides/_rels/slide58.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slide" Target="slide4.xml"/><Relationship Id="rId4" Type="http://schemas.openxmlformats.org/officeDocument/2006/relationships/image" Target="../media/image30.png"/><Relationship Id="rId9" Type="http://schemas.openxmlformats.org/officeDocument/2006/relationships/image" Target="../media/image35.svg"/></Relationships>
</file>

<file path=ppt/slides/_rels/slide6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60.xml"/><Relationship Id="rId1" Type="http://schemas.openxmlformats.org/officeDocument/2006/relationships/slideLayout" Target="../slideLayouts/slideLayout15.xml"/><Relationship Id="rId4" Type="http://schemas.openxmlformats.org/officeDocument/2006/relationships/slide" Target="slide53.xml"/></Relationships>
</file>

<file path=ppt/slides/_rels/slide6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61.xml"/><Relationship Id="rId1" Type="http://schemas.openxmlformats.org/officeDocument/2006/relationships/slideLayout" Target="../slideLayouts/slideLayout16.xml"/><Relationship Id="rId4" Type="http://schemas.openxmlformats.org/officeDocument/2006/relationships/slide" Target="slide53.xml"/></Relationships>
</file>

<file path=ppt/slides/_rels/slide62.xml.rels><?xml version="1.0" encoding="UTF-8" standalone="yes"?>
<Relationships xmlns="http://schemas.openxmlformats.org/package/2006/relationships"><Relationship Id="rId8" Type="http://schemas.openxmlformats.org/officeDocument/2006/relationships/image" Target="../media/image148.sv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notesSlide" Target="../notesSlides/notesSlide62.xml"/><Relationship Id="rId1" Type="http://schemas.openxmlformats.org/officeDocument/2006/relationships/slideLayout" Target="../slideLayouts/slideLayout15.xml"/><Relationship Id="rId6" Type="http://schemas.openxmlformats.org/officeDocument/2006/relationships/image" Target="../media/image146.svg"/><Relationship Id="rId5" Type="http://schemas.openxmlformats.org/officeDocument/2006/relationships/image" Target="../media/image145.png"/><Relationship Id="rId4" Type="http://schemas.openxmlformats.org/officeDocument/2006/relationships/image" Target="../media/image144.svg"/><Relationship Id="rId9" Type="http://schemas.openxmlformats.org/officeDocument/2006/relationships/slide" Target="slide53.xml"/></Relationships>
</file>

<file path=ppt/slides/_rels/slide63.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149.png"/><Relationship Id="rId7" Type="http://schemas.openxmlformats.org/officeDocument/2006/relationships/image" Target="../media/image143.png"/><Relationship Id="rId2" Type="http://schemas.openxmlformats.org/officeDocument/2006/relationships/notesSlide" Target="../notesSlides/notesSlide63.xml"/><Relationship Id="rId1" Type="http://schemas.openxmlformats.org/officeDocument/2006/relationships/slideLayout" Target="../slideLayouts/slideLayout15.xml"/><Relationship Id="rId6" Type="http://schemas.openxmlformats.org/officeDocument/2006/relationships/image" Target="../media/image152.svg"/><Relationship Id="rId5" Type="http://schemas.openxmlformats.org/officeDocument/2006/relationships/image" Target="../media/image151.png"/><Relationship Id="rId4" Type="http://schemas.openxmlformats.org/officeDocument/2006/relationships/image" Target="../media/image150.svg"/><Relationship Id="rId9" Type="http://schemas.openxmlformats.org/officeDocument/2006/relationships/slide" Target="slide53.xml"/></Relationships>
</file>

<file path=ppt/slides/_rels/slide64.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65.xml"/><Relationship Id="rId1" Type="http://schemas.openxmlformats.org/officeDocument/2006/relationships/slideLayout" Target="../slideLayouts/slideLayout15.xml"/><Relationship Id="rId4" Type="http://schemas.openxmlformats.org/officeDocument/2006/relationships/slide" Target="slide53.xml"/></Relationships>
</file>

<file path=ppt/slides/_rels/slide66.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68.xml"/><Relationship Id="rId1" Type="http://schemas.openxmlformats.org/officeDocument/2006/relationships/slideLayout" Target="../slideLayouts/slideLayout18.xml"/><Relationship Id="rId4" Type="http://schemas.openxmlformats.org/officeDocument/2006/relationships/slide" Target="slide53.xml"/></Relationships>
</file>

<file path=ppt/slides/_rels/slide69.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69.xml"/><Relationship Id="rId1" Type="http://schemas.openxmlformats.org/officeDocument/2006/relationships/slideLayout" Target="../slideLayouts/slideLayout18.xml"/><Relationship Id="rId4" Type="http://schemas.openxmlformats.org/officeDocument/2006/relationships/slide" Target="slide53.xml"/></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slide" Target="slide4.xml"/><Relationship Id="rId3" Type="http://schemas.openxmlformats.org/officeDocument/2006/relationships/image" Target="../media/image32.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70.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71.xml"/><Relationship Id="rId1" Type="http://schemas.openxmlformats.org/officeDocument/2006/relationships/slideLayout" Target="../slideLayouts/slideLayout18.xml"/><Relationship Id="rId4" Type="http://schemas.openxmlformats.org/officeDocument/2006/relationships/slide" Target="slide53.xml"/></Relationships>
</file>

<file path=ppt/slides/_rels/slide7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72.xml"/><Relationship Id="rId1" Type="http://schemas.openxmlformats.org/officeDocument/2006/relationships/slideLayout" Target="../slideLayouts/slideLayout18.xml"/><Relationship Id="rId4" Type="http://schemas.openxmlformats.org/officeDocument/2006/relationships/slide" Target="slide53.xml"/></Relationships>
</file>

<file path=ppt/slides/_rels/slide73.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74.xml"/><Relationship Id="rId1" Type="http://schemas.openxmlformats.org/officeDocument/2006/relationships/slideLayout" Target="../slideLayouts/slideLayout15.xml"/><Relationship Id="rId4" Type="http://schemas.openxmlformats.org/officeDocument/2006/relationships/slide" Target="slide75.xml"/></Relationships>
</file>

<file path=ppt/slides/_rels/slide7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8" Type="http://schemas.openxmlformats.org/officeDocument/2006/relationships/image" Target="../media/image163.svg"/><Relationship Id="rId3" Type="http://schemas.openxmlformats.org/officeDocument/2006/relationships/image" Target="../media/image158.png"/><Relationship Id="rId7" Type="http://schemas.openxmlformats.org/officeDocument/2006/relationships/image" Target="../media/image162.png"/><Relationship Id="rId12" Type="http://schemas.openxmlformats.org/officeDocument/2006/relationships/slide" Target="slide80.xml"/><Relationship Id="rId2" Type="http://schemas.openxmlformats.org/officeDocument/2006/relationships/notesSlide" Target="../notesSlides/notesSlide76.xml"/><Relationship Id="rId1" Type="http://schemas.openxmlformats.org/officeDocument/2006/relationships/slideLayout" Target="../slideLayouts/slideLayout19.xml"/><Relationship Id="rId6" Type="http://schemas.openxmlformats.org/officeDocument/2006/relationships/image" Target="../media/image161.svg"/><Relationship Id="rId11" Type="http://schemas.openxmlformats.org/officeDocument/2006/relationships/slide" Target="slide78.xml"/><Relationship Id="rId5" Type="http://schemas.openxmlformats.org/officeDocument/2006/relationships/image" Target="../media/image160.png"/><Relationship Id="rId10" Type="http://schemas.openxmlformats.org/officeDocument/2006/relationships/image" Target="../media/image165.png"/><Relationship Id="rId4" Type="http://schemas.openxmlformats.org/officeDocument/2006/relationships/image" Target="../media/image159.svg"/><Relationship Id="rId9" Type="http://schemas.openxmlformats.org/officeDocument/2006/relationships/image" Target="../media/image164.png"/></Relationships>
</file>

<file path=ppt/slides/_rels/slide77.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6.png"/><Relationship Id="rId7" Type="http://schemas.openxmlformats.org/officeDocument/2006/relationships/slide" Target="slide76.xml"/><Relationship Id="rId2" Type="http://schemas.openxmlformats.org/officeDocument/2006/relationships/notesSlide" Target="../notesSlides/notesSlide78.xml"/><Relationship Id="rId1" Type="http://schemas.openxmlformats.org/officeDocument/2006/relationships/slideLayout" Target="../slideLayouts/slideLayout20.xml"/><Relationship Id="rId6" Type="http://schemas.openxmlformats.org/officeDocument/2006/relationships/image" Target="../media/image169.svg"/><Relationship Id="rId5" Type="http://schemas.openxmlformats.org/officeDocument/2006/relationships/image" Target="../media/image168.png"/><Relationship Id="rId4" Type="http://schemas.openxmlformats.org/officeDocument/2006/relationships/image" Target="../media/image167.svg"/><Relationship Id="rId9" Type="http://schemas.openxmlformats.org/officeDocument/2006/relationships/image" Target="../media/image171.svg"/></Relationships>
</file>

<file path=ppt/slides/_rels/slide79.xml.rels><?xml version="1.0" encoding="UTF-8" standalone="yes"?>
<Relationships xmlns="http://schemas.openxmlformats.org/package/2006/relationships"><Relationship Id="rId8" Type="http://schemas.openxmlformats.org/officeDocument/2006/relationships/image" Target="../media/image176.svg"/><Relationship Id="rId13" Type="http://schemas.openxmlformats.org/officeDocument/2006/relationships/slide" Target="slide76.xml"/><Relationship Id="rId3" Type="http://schemas.openxmlformats.org/officeDocument/2006/relationships/image" Target="../media/image170.png"/><Relationship Id="rId7" Type="http://schemas.openxmlformats.org/officeDocument/2006/relationships/image" Target="../media/image175.png"/><Relationship Id="rId12" Type="http://schemas.openxmlformats.org/officeDocument/2006/relationships/image" Target="../media/image169.svg"/><Relationship Id="rId2" Type="http://schemas.openxmlformats.org/officeDocument/2006/relationships/notesSlide" Target="../notesSlides/notesSlide79.xml"/><Relationship Id="rId1" Type="http://schemas.openxmlformats.org/officeDocument/2006/relationships/slideLayout" Target="../slideLayouts/slideLayout20.xml"/><Relationship Id="rId6" Type="http://schemas.openxmlformats.org/officeDocument/2006/relationships/image" Target="../media/image174.svg"/><Relationship Id="rId11" Type="http://schemas.openxmlformats.org/officeDocument/2006/relationships/image" Target="../media/image168.png"/><Relationship Id="rId5" Type="http://schemas.openxmlformats.org/officeDocument/2006/relationships/image" Target="../media/image173.png"/><Relationship Id="rId10" Type="http://schemas.openxmlformats.org/officeDocument/2006/relationships/image" Target="../media/image178.svg"/><Relationship Id="rId4" Type="http://schemas.openxmlformats.org/officeDocument/2006/relationships/image" Target="../media/image172.svg"/><Relationship Id="rId9" Type="http://schemas.openxmlformats.org/officeDocument/2006/relationships/image" Target="../media/image177.png"/></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chart" Target="../charts/chart1.xml"/><Relationship Id="rId7" Type="http://schemas.openxmlformats.org/officeDocument/2006/relationships/image" Target="../media/image48.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80.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80.xml"/><Relationship Id="rId1" Type="http://schemas.openxmlformats.org/officeDocument/2006/relationships/slideLayout" Target="../slideLayouts/slideLayout20.xml"/><Relationship Id="rId4" Type="http://schemas.openxmlformats.org/officeDocument/2006/relationships/slide" Target="slide76.xml"/></Relationships>
</file>

<file path=ppt/slides/_rels/slide81.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82.xml"/><Relationship Id="rId1" Type="http://schemas.openxmlformats.org/officeDocument/2006/relationships/slideLayout" Target="../slideLayouts/slideLayout20.xml"/><Relationship Id="rId4" Type="http://schemas.openxmlformats.org/officeDocument/2006/relationships/slide" Target="slide76.xml"/></Relationships>
</file>

<file path=ppt/slides/_rels/slide8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83.xml"/><Relationship Id="rId1" Type="http://schemas.openxmlformats.org/officeDocument/2006/relationships/slideLayout" Target="../slideLayouts/slideLayout20.xml"/><Relationship Id="rId4" Type="http://schemas.openxmlformats.org/officeDocument/2006/relationships/slide" Target="slide76.xml"/></Relationships>
</file>

<file path=ppt/slides/_rels/slide84.xml.rels><?xml version="1.0" encoding="UTF-8" standalone="yes"?>
<Relationships xmlns="http://schemas.openxmlformats.org/package/2006/relationships"><Relationship Id="rId8" Type="http://schemas.openxmlformats.org/officeDocument/2006/relationships/image" Target="../media/image185.svg"/><Relationship Id="rId3" Type="http://schemas.openxmlformats.org/officeDocument/2006/relationships/image" Target="../media/image168.png"/><Relationship Id="rId7" Type="http://schemas.openxmlformats.org/officeDocument/2006/relationships/image" Target="../media/image184.png"/><Relationship Id="rId2" Type="http://schemas.openxmlformats.org/officeDocument/2006/relationships/notesSlide" Target="../notesSlides/notesSlide84.xml"/><Relationship Id="rId1" Type="http://schemas.openxmlformats.org/officeDocument/2006/relationships/slideLayout" Target="../slideLayouts/slideLayout20.xml"/><Relationship Id="rId6" Type="http://schemas.openxmlformats.org/officeDocument/2006/relationships/image" Target="../media/image183.svg"/><Relationship Id="rId11" Type="http://schemas.openxmlformats.org/officeDocument/2006/relationships/slide" Target="slide76.xml"/><Relationship Id="rId5" Type="http://schemas.openxmlformats.org/officeDocument/2006/relationships/image" Target="../media/image182.png"/><Relationship Id="rId10" Type="http://schemas.openxmlformats.org/officeDocument/2006/relationships/image" Target="../media/image187.svg"/><Relationship Id="rId4" Type="http://schemas.openxmlformats.org/officeDocument/2006/relationships/image" Target="../media/image169.svg"/><Relationship Id="rId9" Type="http://schemas.openxmlformats.org/officeDocument/2006/relationships/image" Target="../media/image186.png"/></Relationships>
</file>

<file path=ppt/slides/_rels/slide85.xml.rels><?xml version="1.0" encoding="UTF-8" standalone="yes"?>
<Relationships xmlns="http://schemas.openxmlformats.org/package/2006/relationships"><Relationship Id="rId3" Type="http://schemas.openxmlformats.org/officeDocument/2006/relationships/image" Target="../media/image188.png"/><Relationship Id="rId7" Type="http://schemas.openxmlformats.org/officeDocument/2006/relationships/slide" Target="slide76.xml"/><Relationship Id="rId2" Type="http://schemas.openxmlformats.org/officeDocument/2006/relationships/notesSlide" Target="../notesSlides/notesSlide85.xml"/><Relationship Id="rId1" Type="http://schemas.openxmlformats.org/officeDocument/2006/relationships/slideLayout" Target="../slideLayouts/slideLayout20.xml"/><Relationship Id="rId6" Type="http://schemas.openxmlformats.org/officeDocument/2006/relationships/image" Target="../media/image187.svg"/><Relationship Id="rId5" Type="http://schemas.openxmlformats.org/officeDocument/2006/relationships/image" Target="../media/image186.png"/><Relationship Id="rId4" Type="http://schemas.openxmlformats.org/officeDocument/2006/relationships/image" Target="../media/image189.svg"/></Relationships>
</file>

<file path=ppt/slides/_rels/slide86.xml.rels><?xml version="1.0" encoding="UTF-8" standalone="yes"?>
<Relationships xmlns="http://schemas.openxmlformats.org/package/2006/relationships"><Relationship Id="rId8" Type="http://schemas.openxmlformats.org/officeDocument/2006/relationships/image" Target="../media/image195.svg"/><Relationship Id="rId13" Type="http://schemas.openxmlformats.org/officeDocument/2006/relationships/slide" Target="slide95.xml"/><Relationship Id="rId3" Type="http://schemas.openxmlformats.org/officeDocument/2006/relationships/image" Target="../media/image190.png"/><Relationship Id="rId7" Type="http://schemas.openxmlformats.org/officeDocument/2006/relationships/image" Target="../media/image194.png"/><Relationship Id="rId12" Type="http://schemas.openxmlformats.org/officeDocument/2006/relationships/slide" Target="slide92.xml"/><Relationship Id="rId2" Type="http://schemas.openxmlformats.org/officeDocument/2006/relationships/notesSlide" Target="../notesSlides/notesSlide86.xml"/><Relationship Id="rId1" Type="http://schemas.openxmlformats.org/officeDocument/2006/relationships/slideLayout" Target="../slideLayouts/slideLayout22.xml"/><Relationship Id="rId6" Type="http://schemas.openxmlformats.org/officeDocument/2006/relationships/image" Target="../media/image193.svg"/><Relationship Id="rId11" Type="http://schemas.openxmlformats.org/officeDocument/2006/relationships/slide" Target="slide89.xml"/><Relationship Id="rId5" Type="http://schemas.openxmlformats.org/officeDocument/2006/relationships/image" Target="../media/image192.png"/><Relationship Id="rId10" Type="http://schemas.openxmlformats.org/officeDocument/2006/relationships/slide" Target="slide88.xml"/><Relationship Id="rId4" Type="http://schemas.openxmlformats.org/officeDocument/2006/relationships/image" Target="../media/image191.svg"/><Relationship Id="rId9" Type="http://schemas.openxmlformats.org/officeDocument/2006/relationships/image" Target="../media/image196.png"/></Relationships>
</file>

<file path=ppt/slides/_rels/slide87.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chart" Target="../charts/chart7.xml"/><Relationship Id="rId7" Type="http://schemas.openxmlformats.org/officeDocument/2006/relationships/image" Target="../media/image200.svg"/><Relationship Id="rId2" Type="http://schemas.openxmlformats.org/officeDocument/2006/relationships/notesSlide" Target="../notesSlides/notesSlide88.xml"/><Relationship Id="rId1" Type="http://schemas.openxmlformats.org/officeDocument/2006/relationships/slideLayout" Target="../slideLayouts/slideLayout24.xml"/><Relationship Id="rId6" Type="http://schemas.openxmlformats.org/officeDocument/2006/relationships/image" Target="../media/image199.png"/><Relationship Id="rId5" Type="http://schemas.openxmlformats.org/officeDocument/2006/relationships/image" Target="../media/image198.svg"/><Relationship Id="rId4" Type="http://schemas.openxmlformats.org/officeDocument/2006/relationships/image" Target="../media/image197.png"/></Relationships>
</file>

<file path=ppt/slides/_rels/slide89.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89.xml"/><Relationship Id="rId1" Type="http://schemas.openxmlformats.org/officeDocument/2006/relationships/slideLayout" Target="../slideLayouts/slideLayout24.xml"/><Relationship Id="rId4" Type="http://schemas.openxmlformats.org/officeDocument/2006/relationships/slide" Target="slide86.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90.xml"/><Relationship Id="rId1" Type="http://schemas.openxmlformats.org/officeDocument/2006/relationships/slideLayout" Target="../slideLayouts/slideLayout24.xml"/><Relationship Id="rId4" Type="http://schemas.openxmlformats.org/officeDocument/2006/relationships/slide" Target="slide86.xml"/></Relationships>
</file>

<file path=ppt/slides/_rels/slide91.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92.xml"/><Relationship Id="rId1" Type="http://schemas.openxmlformats.org/officeDocument/2006/relationships/slideLayout" Target="../slideLayouts/slideLayout24.xml"/><Relationship Id="rId4" Type="http://schemas.openxmlformats.org/officeDocument/2006/relationships/slide" Target="slide86.xml"/></Relationships>
</file>

<file path=ppt/slides/_rels/slide93.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93.xml"/><Relationship Id="rId1" Type="http://schemas.openxmlformats.org/officeDocument/2006/relationships/slideLayout" Target="../slideLayouts/slideLayout24.xml"/><Relationship Id="rId4" Type="http://schemas.openxmlformats.org/officeDocument/2006/relationships/slide" Target="slide86.xml"/></Relationships>
</file>

<file path=ppt/slides/_rels/slide94.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94.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95.xml"/><Relationship Id="rId1" Type="http://schemas.openxmlformats.org/officeDocument/2006/relationships/slideLayout" Target="../slideLayouts/slideLayout24.xml"/><Relationship Id="rId4" Type="http://schemas.openxmlformats.org/officeDocument/2006/relationships/slide" Target="slide86.xml"/></Relationships>
</file>

<file path=ppt/slides/_rels/slide96.xml.rels><?xml version="1.0" encoding="UTF-8" standalone="yes"?>
<Relationships xmlns="http://schemas.openxmlformats.org/package/2006/relationships"><Relationship Id="rId8" Type="http://schemas.openxmlformats.org/officeDocument/2006/relationships/image" Target="../media/image195.svg"/><Relationship Id="rId3" Type="http://schemas.openxmlformats.org/officeDocument/2006/relationships/image" Target="../media/image190.png"/><Relationship Id="rId7" Type="http://schemas.openxmlformats.org/officeDocument/2006/relationships/image" Target="../media/image194.png"/><Relationship Id="rId2" Type="http://schemas.openxmlformats.org/officeDocument/2006/relationships/notesSlide" Target="../notesSlides/notesSlide96.xml"/><Relationship Id="rId1" Type="http://schemas.openxmlformats.org/officeDocument/2006/relationships/slideLayout" Target="../slideLayouts/slideLayout23.xml"/><Relationship Id="rId6" Type="http://schemas.openxmlformats.org/officeDocument/2006/relationships/image" Target="../media/image193.svg"/><Relationship Id="rId5" Type="http://schemas.openxmlformats.org/officeDocument/2006/relationships/image" Target="../media/image192.png"/><Relationship Id="rId4" Type="http://schemas.openxmlformats.org/officeDocument/2006/relationships/image" Target="../media/image191.svg"/></Relationships>
</file>

<file path=ppt/slides/_rels/slide97.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B081-389B-D513-6199-1FC1D6A15863}"/>
              </a:ext>
            </a:extLst>
          </p:cNvPr>
          <p:cNvSpPr>
            <a:spLocks noGrp="1"/>
          </p:cNvSpPr>
          <p:nvPr>
            <p:ph type="title"/>
          </p:nvPr>
        </p:nvSpPr>
        <p:spPr>
          <a:xfrm>
            <a:off x="314758" y="1704770"/>
            <a:ext cx="7143317" cy="848118"/>
          </a:xfrm>
        </p:spPr>
        <p:txBody>
          <a:bodyPr/>
          <a:lstStyle/>
          <a:p>
            <a:r>
              <a:rPr lang="en-US" noProof="0" dirty="0"/>
              <a:t>Achondroplasia Clinical Binder</a:t>
            </a:r>
          </a:p>
        </p:txBody>
      </p:sp>
      <p:sp>
        <p:nvSpPr>
          <p:cNvPr id="3" name="Content Placeholder 2">
            <a:extLst>
              <a:ext uri="{FF2B5EF4-FFF2-40B4-BE49-F238E27FC236}">
                <a16:creationId xmlns:a16="http://schemas.microsoft.com/office/drawing/2014/main" id="{191968E0-2388-FC11-FFF2-7025E75D84F9}"/>
              </a:ext>
            </a:extLst>
          </p:cNvPr>
          <p:cNvSpPr>
            <a:spLocks noGrp="1"/>
          </p:cNvSpPr>
          <p:nvPr>
            <p:ph sz="quarter" idx="10"/>
          </p:nvPr>
        </p:nvSpPr>
        <p:spPr>
          <a:xfrm>
            <a:off x="390958" y="2810674"/>
            <a:ext cx="2332787" cy="2169825"/>
          </a:xfrm>
        </p:spPr>
        <p:txBody>
          <a:bodyPr/>
          <a:lstStyle/>
          <a:p>
            <a:r>
              <a:rPr lang="en-US" sz="1500" noProof="0" dirty="0"/>
              <a:t>Vosoritide clinical trials and early experience with vosoritide</a:t>
            </a:r>
          </a:p>
        </p:txBody>
      </p:sp>
    </p:spTree>
    <p:extLst>
      <p:ext uri="{BB962C8B-B14F-4D97-AF65-F5344CB8AC3E}">
        <p14:creationId xmlns:p14="http://schemas.microsoft.com/office/powerpoint/2010/main" val="1033415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FAED4DD-768C-BF35-8FB7-A318DCA6F501}"/>
              </a:ext>
            </a:extLst>
          </p:cNvPr>
          <p:cNvSpPr>
            <a:spLocks noGrp="1"/>
          </p:cNvSpPr>
          <p:nvPr>
            <p:ph type="title"/>
          </p:nvPr>
        </p:nvSpPr>
        <p:spPr/>
        <p:txBody>
          <a:bodyPr/>
          <a:lstStyle/>
          <a:p>
            <a:r>
              <a:rPr lang="en-US" noProof="0" dirty="0"/>
              <a:t>Dose-Finding Phase</a:t>
            </a:r>
          </a:p>
        </p:txBody>
      </p:sp>
      <p:sp>
        <p:nvSpPr>
          <p:cNvPr id="21" name="Text Placeholder 20">
            <a:extLst>
              <a:ext uri="{FF2B5EF4-FFF2-40B4-BE49-F238E27FC236}">
                <a16:creationId xmlns:a16="http://schemas.microsoft.com/office/drawing/2014/main" id="{79EB8AC3-7DCE-AB08-7FA3-D071A28ECFEF}"/>
              </a:ext>
            </a:extLst>
          </p:cNvPr>
          <p:cNvSpPr>
            <a:spLocks noGrp="1"/>
          </p:cNvSpPr>
          <p:nvPr>
            <p:ph type="body" sz="quarter" idx="23"/>
          </p:nvPr>
        </p:nvSpPr>
        <p:spPr/>
        <p:txBody>
          <a:bodyPr/>
          <a:lstStyle/>
          <a:p>
            <a:r>
              <a:rPr lang="en-US" sz="1000" noProof="0" dirty="0">
                <a:solidFill>
                  <a:schemeClr val="tx2"/>
                </a:solidFill>
              </a:rPr>
              <a:t>Savarirayan, </a:t>
            </a:r>
            <a:r>
              <a:rPr lang="en-US" sz="1000" i="1" noProof="0" dirty="0">
                <a:solidFill>
                  <a:schemeClr val="tx2"/>
                </a:solidFill>
              </a:rPr>
              <a:t>NEJM</a:t>
            </a:r>
            <a:r>
              <a:rPr lang="en-US" sz="1000" noProof="0" dirty="0">
                <a:solidFill>
                  <a:schemeClr val="tx2"/>
                </a:solidFill>
              </a:rPr>
              <a:t>. 2019.</a:t>
            </a:r>
          </a:p>
        </p:txBody>
      </p:sp>
      <p:pic>
        <p:nvPicPr>
          <p:cNvPr id="17" name="Picture 16">
            <a:extLst>
              <a:ext uri="{FF2B5EF4-FFF2-40B4-BE49-F238E27FC236}">
                <a16:creationId xmlns:a16="http://schemas.microsoft.com/office/drawing/2014/main" id="{4B1F4C32-E9A9-44CC-3643-915AF072FDA0}"/>
              </a:ext>
            </a:extLst>
          </p:cNvPr>
          <p:cNvPicPr>
            <a:picLocks noChangeAspect="1"/>
          </p:cNvPicPr>
          <p:nvPr/>
        </p:nvPicPr>
        <p:blipFill>
          <a:blip r:embed="rId3"/>
          <a:srcRect/>
          <a:stretch/>
        </p:blipFill>
        <p:spPr>
          <a:xfrm>
            <a:off x="974186" y="2598725"/>
            <a:ext cx="5067300" cy="3289300"/>
          </a:xfrm>
          <a:prstGeom prst="rect">
            <a:avLst/>
          </a:prstGeom>
        </p:spPr>
      </p:pic>
      <p:sp>
        <p:nvSpPr>
          <p:cNvPr id="18" name="Rectangle 17">
            <a:extLst>
              <a:ext uri="{FF2B5EF4-FFF2-40B4-BE49-F238E27FC236}">
                <a16:creationId xmlns:a16="http://schemas.microsoft.com/office/drawing/2014/main" id="{8DFCFDA0-E0DE-17FA-A67E-7814E2F315C6}"/>
              </a:ext>
            </a:extLst>
          </p:cNvPr>
          <p:cNvSpPr/>
          <p:nvPr/>
        </p:nvSpPr>
        <p:spPr>
          <a:xfrm>
            <a:off x="3528219" y="3375540"/>
            <a:ext cx="2513267" cy="2358122"/>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r>
              <a:rPr lang="en-US" sz="1200" i="1" dirty="0">
                <a:solidFill>
                  <a:schemeClr val="tx2"/>
                </a:solidFill>
              </a:rPr>
              <a:t>During the initial 6 months, patients were treated in</a:t>
            </a:r>
            <a:br>
              <a:rPr lang="en-US" sz="1200" i="1" dirty="0">
                <a:solidFill>
                  <a:schemeClr val="tx2"/>
                </a:solidFill>
              </a:rPr>
            </a:br>
            <a:r>
              <a:rPr lang="en-US" sz="1200" i="1" dirty="0">
                <a:solidFill>
                  <a:schemeClr val="tx2"/>
                </a:solidFill>
              </a:rPr>
              <a:t>4 sequential cohorts with </a:t>
            </a:r>
            <a:br>
              <a:rPr lang="en-US" sz="1200" i="1" dirty="0">
                <a:solidFill>
                  <a:schemeClr val="tx2"/>
                </a:solidFill>
              </a:rPr>
            </a:br>
            <a:r>
              <a:rPr lang="en-US" sz="1200" i="1" dirty="0">
                <a:solidFill>
                  <a:schemeClr val="tx2"/>
                </a:solidFill>
              </a:rPr>
              <a:t>once-daily subcutaneous administration of vosoritide. </a:t>
            </a:r>
          </a:p>
          <a:p>
            <a:r>
              <a:rPr lang="en-US" sz="1200" i="1" dirty="0">
                <a:solidFill>
                  <a:schemeClr val="tx2"/>
                </a:solidFill>
              </a:rPr>
              <a:t>The 6-month data showed a dose-dependent response. These findings established the dosing for the next phase of Study 202 and the 15 μg/kg dose in subsequent trials.</a:t>
            </a:r>
          </a:p>
        </p:txBody>
      </p:sp>
      <p:grpSp>
        <p:nvGrpSpPr>
          <p:cNvPr id="5" name="Group 4" hidden="1">
            <a:extLst>
              <a:ext uri="{FF2B5EF4-FFF2-40B4-BE49-F238E27FC236}">
                <a16:creationId xmlns:a16="http://schemas.microsoft.com/office/drawing/2014/main" id="{6D916A1B-6273-8F28-2538-9766B930D96C}"/>
              </a:ext>
            </a:extLst>
          </p:cNvPr>
          <p:cNvGrpSpPr/>
          <p:nvPr/>
        </p:nvGrpSpPr>
        <p:grpSpPr>
          <a:xfrm>
            <a:off x="2577325" y="502920"/>
            <a:ext cx="6693452" cy="6008091"/>
            <a:chOff x="2577325" y="502920"/>
            <a:chExt cx="6693452" cy="6008091"/>
          </a:xfrm>
        </p:grpSpPr>
        <p:sp>
          <p:nvSpPr>
            <p:cNvPr id="6" name="TextBox 5">
              <a:extLst>
                <a:ext uri="{FF2B5EF4-FFF2-40B4-BE49-F238E27FC236}">
                  <a16:creationId xmlns:a16="http://schemas.microsoft.com/office/drawing/2014/main" id="{E7F17CCC-1490-0A11-6CD9-7C37C0FE3A8A}"/>
                </a:ext>
              </a:extLst>
            </p:cNvPr>
            <p:cNvSpPr txBox="1"/>
            <p:nvPr/>
          </p:nvSpPr>
          <p:spPr>
            <a:xfrm>
              <a:off x="2577325" y="6264790"/>
              <a:ext cx="2655016" cy="246221"/>
            </a:xfrm>
            <a:prstGeom prst="rect">
              <a:avLst/>
            </a:prstGeom>
            <a:noFill/>
          </p:spPr>
          <p:txBody>
            <a:bodyPr wrap="square" rtlCol="0">
              <a:spAutoFit/>
            </a:bodyPr>
            <a:lstStyle/>
            <a:p>
              <a:r>
                <a:rPr lang="en-US" sz="1000" dirty="0">
                  <a:solidFill>
                    <a:schemeClr val="accent4"/>
                  </a:solidFill>
                </a:rPr>
                <a:t>[Savarirayan 2019 study 202: p2A, 3AB]</a:t>
              </a:r>
            </a:p>
          </p:txBody>
        </p:sp>
        <p:sp>
          <p:nvSpPr>
            <p:cNvPr id="7" name="TextBox 6">
              <a:extLst>
                <a:ext uri="{FF2B5EF4-FFF2-40B4-BE49-F238E27FC236}">
                  <a16:creationId xmlns:a16="http://schemas.microsoft.com/office/drawing/2014/main" id="{F3A8A82B-23A2-9439-9558-094BB7D6BDE9}"/>
                </a:ext>
              </a:extLst>
            </p:cNvPr>
            <p:cNvSpPr txBox="1"/>
            <p:nvPr/>
          </p:nvSpPr>
          <p:spPr>
            <a:xfrm>
              <a:off x="7970421" y="3461075"/>
              <a:ext cx="1300356" cy="369332"/>
            </a:xfrm>
            <a:prstGeom prst="rect">
              <a:avLst/>
            </a:prstGeom>
            <a:noFill/>
          </p:spPr>
          <p:txBody>
            <a:bodyPr wrap="none" rtlCol="0">
              <a:spAutoFit/>
            </a:bodyPr>
            <a:lstStyle/>
            <a:p>
              <a:r>
                <a:rPr lang="en-US" b="1" dirty="0">
                  <a:solidFill>
                    <a:schemeClr val="accent1"/>
                  </a:solidFill>
                </a:rPr>
                <a:t>ACT_002a</a:t>
              </a:r>
            </a:p>
          </p:txBody>
        </p:sp>
        <p:sp>
          <p:nvSpPr>
            <p:cNvPr id="3" name="TextBox 2">
              <a:extLst>
                <a:ext uri="{FF2B5EF4-FFF2-40B4-BE49-F238E27FC236}">
                  <a16:creationId xmlns:a16="http://schemas.microsoft.com/office/drawing/2014/main" id="{F46D5E7F-4CDF-4713-277C-9524643A6482}"/>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1</a:t>
              </a:r>
            </a:p>
          </p:txBody>
        </p:sp>
      </p:grpSp>
      <p:sp>
        <p:nvSpPr>
          <p:cNvPr id="2" name="Rectangle 1">
            <a:extLst>
              <a:ext uri="{FF2B5EF4-FFF2-40B4-BE49-F238E27FC236}">
                <a16:creationId xmlns:a16="http://schemas.microsoft.com/office/drawing/2014/main" id="{20387941-3CAA-0A95-BD25-49C77A8F584D}"/>
              </a:ext>
            </a:extLst>
          </p:cNvPr>
          <p:cNvSpPr/>
          <p:nvPr/>
        </p:nvSpPr>
        <p:spPr>
          <a:xfrm>
            <a:off x="53226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lose Button Hyperlink">
            <a:hlinkClick r:id="rId4" action="ppaction://hlinksldjump"/>
            <a:extLst>
              <a:ext uri="{FF2B5EF4-FFF2-40B4-BE49-F238E27FC236}">
                <a16:creationId xmlns:a16="http://schemas.microsoft.com/office/drawing/2014/main" id="{D0BC54B5-6404-C299-BEE6-12CFBE0CC009}"/>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rward Arrow Hyperlink">
            <a:hlinkClick r:id="" action="ppaction://hlinkshowjump?jump=nextslide"/>
            <a:extLst>
              <a:ext uri="{FF2B5EF4-FFF2-40B4-BE49-F238E27FC236}">
                <a16:creationId xmlns:a16="http://schemas.microsoft.com/office/drawing/2014/main" id="{54A0BE2B-7366-8339-ADE1-DC4E7C845114}"/>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044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4CF80-22C9-34D1-00EE-C1913B3E108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4183B5D-9211-3DA8-4EC6-1CCC233507F6}"/>
              </a:ext>
            </a:extLst>
          </p:cNvPr>
          <p:cNvSpPr>
            <a:spLocks noGrp="1"/>
          </p:cNvSpPr>
          <p:nvPr>
            <p:ph type="title"/>
          </p:nvPr>
        </p:nvSpPr>
        <p:spPr/>
        <p:txBody>
          <a:bodyPr/>
          <a:lstStyle/>
          <a:p>
            <a:r>
              <a:rPr lang="en-US" noProof="0" dirty="0"/>
              <a:t>24-Month Treatment Phase</a:t>
            </a:r>
          </a:p>
        </p:txBody>
      </p:sp>
      <p:sp>
        <p:nvSpPr>
          <p:cNvPr id="6" name="Text Placeholder 5">
            <a:extLst>
              <a:ext uri="{FF2B5EF4-FFF2-40B4-BE49-F238E27FC236}">
                <a16:creationId xmlns:a16="http://schemas.microsoft.com/office/drawing/2014/main" id="{809082AB-6ADE-3DF4-1323-0FAAD6119AC5}"/>
              </a:ext>
            </a:extLst>
          </p:cNvPr>
          <p:cNvSpPr>
            <a:spLocks noGrp="1"/>
          </p:cNvSpPr>
          <p:nvPr>
            <p:ph type="body" sz="quarter" idx="23"/>
          </p:nvPr>
        </p:nvSpPr>
        <p:spPr/>
        <p:txBody>
          <a:bodyPr/>
          <a:lstStyle/>
          <a:p>
            <a:r>
              <a:rPr lang="en-US" sz="1000" noProof="0" dirty="0">
                <a:solidFill>
                  <a:schemeClr val="tx2"/>
                </a:solidFill>
              </a:rPr>
              <a:t>Savarirayan, </a:t>
            </a:r>
            <a:r>
              <a:rPr lang="en-US" sz="1000" i="1" noProof="0" dirty="0">
                <a:solidFill>
                  <a:schemeClr val="tx2"/>
                </a:solidFill>
              </a:rPr>
              <a:t>NEJM</a:t>
            </a:r>
            <a:r>
              <a:rPr lang="en-US" sz="1000" noProof="0" dirty="0">
                <a:solidFill>
                  <a:schemeClr val="tx2"/>
                </a:solidFill>
              </a:rPr>
              <a:t>. 2019.</a:t>
            </a:r>
          </a:p>
        </p:txBody>
      </p:sp>
      <p:sp>
        <p:nvSpPr>
          <p:cNvPr id="14" name="Rectangle 13">
            <a:extLst>
              <a:ext uri="{FF2B5EF4-FFF2-40B4-BE49-F238E27FC236}">
                <a16:creationId xmlns:a16="http://schemas.microsoft.com/office/drawing/2014/main" id="{CB29BAC5-18CF-5865-7C03-5B6F6100E81A}"/>
              </a:ext>
            </a:extLst>
          </p:cNvPr>
          <p:cNvSpPr/>
          <p:nvPr/>
        </p:nvSpPr>
        <p:spPr>
          <a:xfrm>
            <a:off x="4122777" y="3726688"/>
            <a:ext cx="2655982" cy="1549400"/>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r>
              <a:rPr lang="en-US" sz="1200" i="1" dirty="0">
                <a:solidFill>
                  <a:schemeClr val="tx2"/>
                </a:solidFill>
              </a:rPr>
              <a:t>Based on emerging data, at 6 months, doses in Cohorts 1 and 2 were titrated to 15 </a:t>
            </a:r>
            <a:r>
              <a:rPr lang="el-GR" sz="1200" i="1">
                <a:solidFill>
                  <a:schemeClr val="tx2"/>
                </a:solidFill>
              </a:rPr>
              <a:t>μ</a:t>
            </a:r>
            <a:r>
              <a:rPr lang="en-US" sz="1200" i="1" dirty="0">
                <a:solidFill>
                  <a:schemeClr val="tx2"/>
                </a:solidFill>
              </a:rPr>
              <a:t>g/kg. </a:t>
            </a:r>
          </a:p>
          <a:p>
            <a:endParaRPr lang="en-US" sz="1200" i="1" dirty="0">
              <a:solidFill>
                <a:schemeClr val="tx2"/>
              </a:solidFill>
            </a:endParaRPr>
          </a:p>
          <a:p>
            <a:r>
              <a:rPr lang="en-US" sz="1200" i="1" dirty="0">
                <a:solidFill>
                  <a:schemeClr val="tx2"/>
                </a:solidFill>
              </a:rPr>
              <a:t>Cohort 3 (15 </a:t>
            </a:r>
            <a:r>
              <a:rPr lang="el-GR" sz="1200" i="1">
                <a:solidFill>
                  <a:schemeClr val="tx2"/>
                </a:solidFill>
              </a:rPr>
              <a:t>μ</a:t>
            </a:r>
            <a:r>
              <a:rPr lang="en-US" sz="1200" i="1" dirty="0">
                <a:solidFill>
                  <a:schemeClr val="tx2"/>
                </a:solidFill>
              </a:rPr>
              <a:t>g/kg) and Cohort 4 (30 </a:t>
            </a:r>
            <a:r>
              <a:rPr lang="el-GR" sz="1200" i="1">
                <a:solidFill>
                  <a:schemeClr val="tx2"/>
                </a:solidFill>
              </a:rPr>
              <a:t>μ</a:t>
            </a:r>
            <a:r>
              <a:rPr lang="en-US" sz="1200" i="1" dirty="0">
                <a:solidFill>
                  <a:schemeClr val="tx2"/>
                </a:solidFill>
              </a:rPr>
              <a:t>g/kg) remained on the starting dose for the remainder of the </a:t>
            </a:r>
            <a:br>
              <a:rPr lang="en-US" sz="1200" i="1" dirty="0">
                <a:solidFill>
                  <a:schemeClr val="tx2"/>
                </a:solidFill>
              </a:rPr>
            </a:br>
            <a:r>
              <a:rPr lang="en-US" sz="1200" i="1" dirty="0">
                <a:solidFill>
                  <a:schemeClr val="tx2"/>
                </a:solidFill>
              </a:rPr>
              <a:t>24-month treatment phase.</a:t>
            </a:r>
          </a:p>
        </p:txBody>
      </p:sp>
      <p:grpSp>
        <p:nvGrpSpPr>
          <p:cNvPr id="3" name="Group 2" hidden="1">
            <a:extLst>
              <a:ext uri="{FF2B5EF4-FFF2-40B4-BE49-F238E27FC236}">
                <a16:creationId xmlns:a16="http://schemas.microsoft.com/office/drawing/2014/main" id="{B4BD9E6D-CF1D-CF73-2B73-0B9E9C6010B6}"/>
              </a:ext>
            </a:extLst>
          </p:cNvPr>
          <p:cNvGrpSpPr/>
          <p:nvPr/>
        </p:nvGrpSpPr>
        <p:grpSpPr>
          <a:xfrm>
            <a:off x="844224" y="502920"/>
            <a:ext cx="8439377" cy="5868753"/>
            <a:chOff x="844224" y="502920"/>
            <a:chExt cx="8439377" cy="5868753"/>
          </a:xfrm>
        </p:grpSpPr>
        <p:sp>
          <p:nvSpPr>
            <p:cNvPr id="13" name="TextBox 12">
              <a:extLst>
                <a:ext uri="{FF2B5EF4-FFF2-40B4-BE49-F238E27FC236}">
                  <a16:creationId xmlns:a16="http://schemas.microsoft.com/office/drawing/2014/main" id="{9E7DCA4F-AFE0-E66B-AB6C-1D5FDA322381}"/>
                </a:ext>
              </a:extLst>
            </p:cNvPr>
            <p:cNvSpPr txBox="1"/>
            <p:nvPr/>
          </p:nvSpPr>
          <p:spPr>
            <a:xfrm>
              <a:off x="844224" y="6125452"/>
              <a:ext cx="2655016" cy="246221"/>
            </a:xfrm>
            <a:prstGeom prst="rect">
              <a:avLst/>
            </a:prstGeom>
            <a:noFill/>
          </p:spPr>
          <p:txBody>
            <a:bodyPr wrap="square" rtlCol="0">
              <a:spAutoFit/>
            </a:bodyPr>
            <a:lstStyle/>
            <a:p>
              <a:r>
                <a:rPr lang="en-US" sz="1000" dirty="0">
                  <a:solidFill>
                    <a:schemeClr val="accent4"/>
                  </a:solidFill>
                </a:rPr>
                <a:t>[Savarirayan 2019 study 202: p2A, 3AB]</a:t>
              </a:r>
            </a:p>
          </p:txBody>
        </p:sp>
        <p:sp>
          <p:nvSpPr>
            <p:cNvPr id="15" name="TextBox 14">
              <a:extLst>
                <a:ext uri="{FF2B5EF4-FFF2-40B4-BE49-F238E27FC236}">
                  <a16:creationId xmlns:a16="http://schemas.microsoft.com/office/drawing/2014/main" id="{E5EF0A6E-C33E-EC02-1955-B0C0A5618277}"/>
                </a:ext>
              </a:extLst>
            </p:cNvPr>
            <p:cNvSpPr txBox="1"/>
            <p:nvPr/>
          </p:nvSpPr>
          <p:spPr>
            <a:xfrm>
              <a:off x="7970421" y="3461075"/>
              <a:ext cx="1313180" cy="369332"/>
            </a:xfrm>
            <a:prstGeom prst="rect">
              <a:avLst/>
            </a:prstGeom>
            <a:noFill/>
          </p:spPr>
          <p:txBody>
            <a:bodyPr wrap="none" rtlCol="0">
              <a:spAutoFit/>
            </a:bodyPr>
            <a:lstStyle/>
            <a:p>
              <a:r>
                <a:rPr lang="en-US" b="1" dirty="0">
                  <a:solidFill>
                    <a:schemeClr val="accent1"/>
                  </a:solidFill>
                </a:rPr>
                <a:t>ACT_002b</a:t>
              </a:r>
            </a:p>
          </p:txBody>
        </p:sp>
        <p:sp>
          <p:nvSpPr>
            <p:cNvPr id="2" name="TextBox 1">
              <a:extLst>
                <a:ext uri="{FF2B5EF4-FFF2-40B4-BE49-F238E27FC236}">
                  <a16:creationId xmlns:a16="http://schemas.microsoft.com/office/drawing/2014/main" id="{4BDB4BAD-6354-132A-5774-CB77F14FFEA8}"/>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2</a:t>
              </a:r>
            </a:p>
          </p:txBody>
        </p:sp>
      </p:grpSp>
      <p:pic>
        <p:nvPicPr>
          <p:cNvPr id="8" name="Picture 7">
            <a:extLst>
              <a:ext uri="{FF2B5EF4-FFF2-40B4-BE49-F238E27FC236}">
                <a16:creationId xmlns:a16="http://schemas.microsoft.com/office/drawing/2014/main" id="{3545CCDD-D476-0145-C6F8-B665121D65A2}"/>
              </a:ext>
            </a:extLst>
          </p:cNvPr>
          <p:cNvPicPr>
            <a:picLocks noChangeAspect="1"/>
          </p:cNvPicPr>
          <p:nvPr/>
        </p:nvPicPr>
        <p:blipFill>
          <a:blip r:embed="rId3"/>
          <a:stretch>
            <a:fillRect/>
          </a:stretch>
        </p:blipFill>
        <p:spPr>
          <a:xfrm>
            <a:off x="971550" y="2647950"/>
            <a:ext cx="4813300" cy="3238500"/>
          </a:xfrm>
          <a:prstGeom prst="rect">
            <a:avLst/>
          </a:prstGeom>
        </p:spPr>
      </p:pic>
      <p:sp>
        <p:nvSpPr>
          <p:cNvPr id="4" name="Close Button Hyperlink">
            <a:hlinkClick r:id="rId4" action="ppaction://hlinksldjump"/>
            <a:extLst>
              <a:ext uri="{FF2B5EF4-FFF2-40B4-BE49-F238E27FC236}">
                <a16:creationId xmlns:a16="http://schemas.microsoft.com/office/drawing/2014/main" id="{8C63E834-72D0-2DB1-DBB6-337EB0AFC8D7}"/>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ck Arrow Hyperlink">
            <a:hlinkClick r:id="" action="ppaction://hlinkshowjump?jump=previousslide"/>
            <a:extLst>
              <a:ext uri="{FF2B5EF4-FFF2-40B4-BE49-F238E27FC236}">
                <a16:creationId xmlns:a16="http://schemas.microsoft.com/office/drawing/2014/main" id="{577FCA41-1823-B798-38CA-4257EF773176}"/>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rward Arrow Hyperlink">
            <a:hlinkClick r:id="" action="ppaction://hlinkshowjump?jump=nextslide"/>
            <a:extLst>
              <a:ext uri="{FF2B5EF4-FFF2-40B4-BE49-F238E27FC236}">
                <a16:creationId xmlns:a16="http://schemas.microsoft.com/office/drawing/2014/main" id="{8D73A268-D9AA-B452-5EC9-29FB1ABC13D7}"/>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217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6B2F1-C596-E53C-7E42-C0D7D4509ED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1670F7C-0872-5430-52F3-9EB99AF13913}"/>
              </a:ext>
            </a:extLst>
          </p:cNvPr>
          <p:cNvSpPr>
            <a:spLocks noGrp="1"/>
          </p:cNvSpPr>
          <p:nvPr>
            <p:ph type="title"/>
          </p:nvPr>
        </p:nvSpPr>
        <p:spPr/>
        <p:txBody>
          <a:bodyPr/>
          <a:lstStyle/>
          <a:p>
            <a:r>
              <a:rPr lang="en-US" noProof="0" dirty="0"/>
              <a:t>Extension Study</a:t>
            </a:r>
          </a:p>
        </p:txBody>
      </p:sp>
      <p:sp>
        <p:nvSpPr>
          <p:cNvPr id="6" name="Text Placeholder 5">
            <a:extLst>
              <a:ext uri="{FF2B5EF4-FFF2-40B4-BE49-F238E27FC236}">
                <a16:creationId xmlns:a16="http://schemas.microsoft.com/office/drawing/2014/main" id="{66E8941D-D660-8A83-0C0F-4072093C5C88}"/>
              </a:ext>
            </a:extLst>
          </p:cNvPr>
          <p:cNvSpPr>
            <a:spLocks noGrp="1"/>
          </p:cNvSpPr>
          <p:nvPr>
            <p:ph type="body" sz="quarter" idx="23"/>
          </p:nvPr>
        </p:nvSpPr>
        <p:spPr/>
        <p:txBody>
          <a:bodyPr/>
          <a:lstStyle/>
          <a:p>
            <a:r>
              <a:rPr lang="en-US" sz="1000" noProof="0" dirty="0">
                <a:solidFill>
                  <a:schemeClr val="tx2"/>
                </a:solidFill>
              </a:rPr>
              <a:t>Savarirayan, </a:t>
            </a:r>
            <a:r>
              <a:rPr lang="en-US" sz="1000" i="1" noProof="0" dirty="0">
                <a:solidFill>
                  <a:schemeClr val="tx2"/>
                </a:solidFill>
              </a:rPr>
              <a:t>NEJM</a:t>
            </a:r>
            <a:r>
              <a:rPr lang="en-US" sz="1000" noProof="0" dirty="0">
                <a:solidFill>
                  <a:schemeClr val="tx2"/>
                </a:solidFill>
              </a:rPr>
              <a:t>. 2019.</a:t>
            </a:r>
          </a:p>
        </p:txBody>
      </p:sp>
      <p:sp>
        <p:nvSpPr>
          <p:cNvPr id="19" name="Rectangle 18">
            <a:extLst>
              <a:ext uri="{FF2B5EF4-FFF2-40B4-BE49-F238E27FC236}">
                <a16:creationId xmlns:a16="http://schemas.microsoft.com/office/drawing/2014/main" id="{E94489D9-A89D-F260-55D9-0E50FCF2BD2C}"/>
              </a:ext>
            </a:extLst>
          </p:cNvPr>
          <p:cNvSpPr/>
          <p:nvPr/>
        </p:nvSpPr>
        <p:spPr>
          <a:xfrm>
            <a:off x="5248656" y="3630302"/>
            <a:ext cx="1549558" cy="1723985"/>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18872" bIns="137160" rtlCol="0" anchor="ctr"/>
          <a:lstStyle/>
          <a:p>
            <a:r>
              <a:rPr lang="en-US" sz="1200" i="1" dirty="0">
                <a:solidFill>
                  <a:schemeClr val="tx2"/>
                </a:solidFill>
              </a:rPr>
              <a:t>Participants continued their  assigned doses of vosoritide in Study 205 (either 15 </a:t>
            </a:r>
            <a:r>
              <a:rPr lang="el-GR" sz="1200" i="1">
                <a:solidFill>
                  <a:schemeClr val="tx2"/>
                </a:solidFill>
              </a:rPr>
              <a:t>μ</a:t>
            </a:r>
            <a:r>
              <a:rPr lang="en-US" sz="1200" i="1" dirty="0">
                <a:solidFill>
                  <a:schemeClr val="tx2"/>
                </a:solidFill>
              </a:rPr>
              <a:t>g/kg or 30 </a:t>
            </a:r>
            <a:r>
              <a:rPr lang="el-GR" sz="1200" i="1">
                <a:solidFill>
                  <a:schemeClr val="tx2"/>
                </a:solidFill>
              </a:rPr>
              <a:t>μ</a:t>
            </a:r>
            <a:r>
              <a:rPr lang="en-US" sz="1200" i="1" dirty="0">
                <a:solidFill>
                  <a:schemeClr val="tx2"/>
                </a:solidFill>
              </a:rPr>
              <a:t>g/kg ) in the extension study (Study 205).</a:t>
            </a:r>
          </a:p>
        </p:txBody>
      </p:sp>
      <p:grpSp>
        <p:nvGrpSpPr>
          <p:cNvPr id="5" name="Group 4" hidden="1">
            <a:extLst>
              <a:ext uri="{FF2B5EF4-FFF2-40B4-BE49-F238E27FC236}">
                <a16:creationId xmlns:a16="http://schemas.microsoft.com/office/drawing/2014/main" id="{64435FFF-0E83-1C55-ABC4-5D0368284F6B}"/>
              </a:ext>
            </a:extLst>
          </p:cNvPr>
          <p:cNvGrpSpPr/>
          <p:nvPr/>
        </p:nvGrpSpPr>
        <p:grpSpPr>
          <a:xfrm>
            <a:off x="2841086" y="502920"/>
            <a:ext cx="6429691" cy="6164268"/>
            <a:chOff x="2841086" y="502920"/>
            <a:chExt cx="6429691" cy="6164268"/>
          </a:xfrm>
        </p:grpSpPr>
        <p:sp>
          <p:nvSpPr>
            <p:cNvPr id="16" name="TextBox 15">
              <a:extLst>
                <a:ext uri="{FF2B5EF4-FFF2-40B4-BE49-F238E27FC236}">
                  <a16:creationId xmlns:a16="http://schemas.microsoft.com/office/drawing/2014/main" id="{A4859921-8879-DE64-E27B-F3D1D2BF7D42}"/>
                </a:ext>
              </a:extLst>
            </p:cNvPr>
            <p:cNvSpPr txBox="1"/>
            <p:nvPr/>
          </p:nvSpPr>
          <p:spPr>
            <a:xfrm>
              <a:off x="2841086" y="6420967"/>
              <a:ext cx="3972705" cy="246221"/>
            </a:xfrm>
            <a:prstGeom prst="rect">
              <a:avLst/>
            </a:prstGeom>
            <a:noFill/>
          </p:spPr>
          <p:txBody>
            <a:bodyPr wrap="square" rtlCol="0">
              <a:spAutoFit/>
            </a:bodyPr>
            <a:lstStyle/>
            <a:p>
              <a:r>
                <a:rPr lang="en-US" sz="1000" dirty="0">
                  <a:solidFill>
                    <a:schemeClr val="accent4"/>
                  </a:solidFill>
                </a:rPr>
                <a:t>[Savarirayan 2019 study 202: p2A,3A][CT.gov Study 205: p5A]</a:t>
              </a:r>
            </a:p>
          </p:txBody>
        </p:sp>
        <p:sp>
          <p:nvSpPr>
            <p:cNvPr id="21" name="TextBox 20">
              <a:extLst>
                <a:ext uri="{FF2B5EF4-FFF2-40B4-BE49-F238E27FC236}">
                  <a16:creationId xmlns:a16="http://schemas.microsoft.com/office/drawing/2014/main" id="{5A77DE2C-6FFE-F40B-5E8D-E2505A14AC6D}"/>
                </a:ext>
              </a:extLst>
            </p:cNvPr>
            <p:cNvSpPr txBox="1"/>
            <p:nvPr/>
          </p:nvSpPr>
          <p:spPr>
            <a:xfrm>
              <a:off x="7970421" y="3461075"/>
              <a:ext cx="1300356" cy="369332"/>
            </a:xfrm>
            <a:prstGeom prst="rect">
              <a:avLst/>
            </a:prstGeom>
            <a:noFill/>
          </p:spPr>
          <p:txBody>
            <a:bodyPr wrap="none" rtlCol="0">
              <a:spAutoFit/>
            </a:bodyPr>
            <a:lstStyle/>
            <a:p>
              <a:r>
                <a:rPr lang="en-US" b="1" dirty="0">
                  <a:solidFill>
                    <a:schemeClr val="accent1"/>
                  </a:solidFill>
                </a:rPr>
                <a:t>ACT_002c</a:t>
              </a:r>
            </a:p>
          </p:txBody>
        </p:sp>
        <p:sp>
          <p:nvSpPr>
            <p:cNvPr id="3" name="TextBox 2">
              <a:extLst>
                <a:ext uri="{FF2B5EF4-FFF2-40B4-BE49-F238E27FC236}">
                  <a16:creationId xmlns:a16="http://schemas.microsoft.com/office/drawing/2014/main" id="{EB5BAD37-B043-C7A9-F88F-86A176BDE243}"/>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3</a:t>
              </a:r>
            </a:p>
          </p:txBody>
        </p:sp>
      </p:grpSp>
      <p:pic>
        <p:nvPicPr>
          <p:cNvPr id="11" name="Picture 10">
            <a:extLst>
              <a:ext uri="{FF2B5EF4-FFF2-40B4-BE49-F238E27FC236}">
                <a16:creationId xmlns:a16="http://schemas.microsoft.com/office/drawing/2014/main" id="{7A1966F4-3C59-D267-18B6-43CE9970CDA9}"/>
              </a:ext>
            </a:extLst>
          </p:cNvPr>
          <p:cNvPicPr>
            <a:picLocks noChangeAspect="1"/>
          </p:cNvPicPr>
          <p:nvPr/>
        </p:nvPicPr>
        <p:blipFill>
          <a:blip r:embed="rId3"/>
          <a:stretch>
            <a:fillRect/>
          </a:stretch>
        </p:blipFill>
        <p:spPr>
          <a:xfrm>
            <a:off x="977900" y="2724150"/>
            <a:ext cx="4724400" cy="3162300"/>
          </a:xfrm>
          <a:prstGeom prst="rect">
            <a:avLst/>
          </a:prstGeom>
        </p:spPr>
      </p:pic>
      <p:sp>
        <p:nvSpPr>
          <p:cNvPr id="2" name="Close Button Hyperlink">
            <a:hlinkClick r:id="rId4" action="ppaction://hlinksldjump"/>
            <a:extLst>
              <a:ext uri="{FF2B5EF4-FFF2-40B4-BE49-F238E27FC236}">
                <a16:creationId xmlns:a16="http://schemas.microsoft.com/office/drawing/2014/main" id="{81405CBF-BC7C-71B8-5097-336576397B4B}"/>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Back Arrow Hyperlink">
            <a:hlinkClick r:id="" action="ppaction://hlinkshowjump?jump=previousslide"/>
            <a:extLst>
              <a:ext uri="{FF2B5EF4-FFF2-40B4-BE49-F238E27FC236}">
                <a16:creationId xmlns:a16="http://schemas.microsoft.com/office/drawing/2014/main" id="{9587E229-2713-C83F-F8DE-8CE271CB1CAD}"/>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rward Arrow Hyperlink">
            <a:hlinkClick r:id="" action="ppaction://hlinkshowjump?jump=nextslide"/>
            <a:extLst>
              <a:ext uri="{FF2B5EF4-FFF2-40B4-BE49-F238E27FC236}">
                <a16:creationId xmlns:a16="http://schemas.microsoft.com/office/drawing/2014/main" id="{23756445-91AA-83A0-78FC-123E319C1EEB}"/>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174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46935-CFEC-3A39-47F2-0ABF87219231}"/>
              </a:ext>
            </a:extLst>
          </p:cNvPr>
          <p:cNvSpPr>
            <a:spLocks noGrp="1"/>
          </p:cNvSpPr>
          <p:nvPr>
            <p:ph sz="quarter" idx="22"/>
          </p:nvPr>
        </p:nvSpPr>
        <p:spPr/>
        <p:txBody>
          <a:bodyPr/>
          <a:lstStyle/>
          <a:p>
            <a:pPr lvl="0"/>
            <a:r>
              <a:rPr lang="en-US" noProof="0" dirty="0"/>
              <a:t>A primary objective for Study 202 was to evaluate the safety and side effect profile for vosoritide. Safety outcomes included AEs and SAEs at </a:t>
            </a:r>
            <a:br>
              <a:rPr lang="en-US" noProof="0" dirty="0"/>
            </a:br>
            <a:r>
              <a:rPr lang="en-US" noProof="0" dirty="0"/>
              <a:t>6 months and over entire study period as well as outcomes related to certain common clinical manifestations associated with achondroplasia:</a:t>
            </a:r>
          </a:p>
        </p:txBody>
      </p:sp>
      <p:sp>
        <p:nvSpPr>
          <p:cNvPr id="3" name="Title 2">
            <a:extLst>
              <a:ext uri="{FF2B5EF4-FFF2-40B4-BE49-F238E27FC236}">
                <a16:creationId xmlns:a16="http://schemas.microsoft.com/office/drawing/2014/main" id="{12B90B66-03CB-1B3D-01E4-F6E82566EED5}"/>
              </a:ext>
            </a:extLst>
          </p:cNvPr>
          <p:cNvSpPr>
            <a:spLocks noGrp="1"/>
          </p:cNvSpPr>
          <p:nvPr>
            <p:ph type="title"/>
          </p:nvPr>
        </p:nvSpPr>
        <p:spPr/>
        <p:txBody>
          <a:bodyPr/>
          <a:lstStyle/>
          <a:p>
            <a:r>
              <a:rPr lang="en-US" noProof="0" dirty="0"/>
              <a:t>Safety Outcomes</a:t>
            </a:r>
          </a:p>
        </p:txBody>
      </p:sp>
      <p:sp>
        <p:nvSpPr>
          <p:cNvPr id="4" name="Text Placeholder 3">
            <a:extLst>
              <a:ext uri="{FF2B5EF4-FFF2-40B4-BE49-F238E27FC236}">
                <a16:creationId xmlns:a16="http://schemas.microsoft.com/office/drawing/2014/main" id="{4AEB900B-4541-4029-61DA-0C83D8902006}"/>
              </a:ext>
            </a:extLst>
          </p:cNvPr>
          <p:cNvSpPr>
            <a:spLocks noGrp="1"/>
          </p:cNvSpPr>
          <p:nvPr>
            <p:ph type="body" sz="quarter" idx="23"/>
          </p:nvPr>
        </p:nvSpPr>
        <p:spPr>
          <a:xfrm>
            <a:off x="842962" y="6197600"/>
            <a:ext cx="6057901" cy="413017"/>
          </a:xfrm>
        </p:spPr>
        <p:txBody>
          <a:bodyPr>
            <a:noAutofit/>
          </a:bodyPr>
          <a:lstStyle/>
          <a:p>
            <a:r>
              <a:rPr lang="en-US" noProof="0" dirty="0">
                <a:solidFill>
                  <a:schemeClr val="tx2"/>
                </a:solidFill>
              </a:rPr>
              <a:t>AE, adverse event; BMD, bone mineral density; ECG, electrocardiogram; SAE, serious adverse event.</a:t>
            </a:r>
            <a:br>
              <a:rPr lang="en-US" noProof="0" dirty="0">
                <a:solidFill>
                  <a:schemeClr val="tx2"/>
                </a:solidFill>
              </a:rPr>
            </a:br>
            <a:r>
              <a:rPr lang="en-US" sz="1000" noProof="0" dirty="0">
                <a:solidFill>
                  <a:schemeClr val="tx2"/>
                </a:solidFill>
              </a:rPr>
              <a:t>Savarirayan, </a:t>
            </a:r>
            <a:r>
              <a:rPr lang="en-US" sz="1000" i="1" noProof="0" dirty="0">
                <a:solidFill>
                  <a:schemeClr val="tx2"/>
                </a:solidFill>
              </a:rPr>
              <a:t>NEJM</a:t>
            </a:r>
            <a:r>
              <a:rPr lang="en-US" sz="1000" noProof="0" dirty="0">
                <a:solidFill>
                  <a:schemeClr val="tx2"/>
                </a:solidFill>
              </a:rPr>
              <a:t>. 2019.</a:t>
            </a:r>
          </a:p>
        </p:txBody>
      </p:sp>
      <p:sp>
        <p:nvSpPr>
          <p:cNvPr id="9" name="Rectangle 8">
            <a:extLst>
              <a:ext uri="{FF2B5EF4-FFF2-40B4-BE49-F238E27FC236}">
                <a16:creationId xmlns:a16="http://schemas.microsoft.com/office/drawing/2014/main" id="{A680F801-6791-4DBE-A51D-1BB609B0FD48}"/>
              </a:ext>
            </a:extLst>
          </p:cNvPr>
          <p:cNvSpPr/>
          <p:nvPr/>
        </p:nvSpPr>
        <p:spPr>
          <a:xfrm>
            <a:off x="984069" y="3663039"/>
            <a:ext cx="1817189" cy="2314449"/>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280160" rIns="73152" rtlCol="0" anchor="t"/>
          <a:lstStyle/>
          <a:p>
            <a:pPr marL="15875" lvl="1" algn="ctr"/>
            <a:r>
              <a:rPr lang="en-US" sz="1400" dirty="0">
                <a:solidFill>
                  <a:schemeClr val="tx2"/>
                </a:solidFill>
              </a:rPr>
              <a:t>Clinical examination (eg, ECG, </a:t>
            </a:r>
            <a:br>
              <a:rPr lang="en-US" sz="1400" dirty="0">
                <a:solidFill>
                  <a:schemeClr val="tx2"/>
                </a:solidFill>
              </a:rPr>
            </a:br>
            <a:r>
              <a:rPr lang="en-US" sz="1400" dirty="0">
                <a:solidFill>
                  <a:schemeClr val="tx2"/>
                </a:solidFill>
              </a:rPr>
              <a:t>vital signs, </a:t>
            </a:r>
            <a:br>
              <a:rPr lang="en-US" sz="1400" dirty="0">
                <a:solidFill>
                  <a:schemeClr val="tx2"/>
                </a:solidFill>
              </a:rPr>
            </a:br>
            <a:r>
              <a:rPr lang="en-US" sz="1400" dirty="0">
                <a:solidFill>
                  <a:schemeClr val="tx2"/>
                </a:solidFill>
              </a:rPr>
              <a:t>hip assessment)</a:t>
            </a:r>
          </a:p>
        </p:txBody>
      </p:sp>
      <p:sp>
        <p:nvSpPr>
          <p:cNvPr id="10" name="Rectangle 9">
            <a:extLst>
              <a:ext uri="{FF2B5EF4-FFF2-40B4-BE49-F238E27FC236}">
                <a16:creationId xmlns:a16="http://schemas.microsoft.com/office/drawing/2014/main" id="{1742A597-5F0D-25BF-CDE9-D4A9CC194060}"/>
              </a:ext>
            </a:extLst>
          </p:cNvPr>
          <p:cNvSpPr/>
          <p:nvPr/>
        </p:nvSpPr>
        <p:spPr>
          <a:xfrm>
            <a:off x="2918097" y="3663039"/>
            <a:ext cx="1817189" cy="2314449"/>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280160" rIns="73152" rtlCol="0" anchor="t"/>
          <a:lstStyle/>
          <a:p>
            <a:pPr marL="15875" lvl="1" algn="ctr"/>
            <a:r>
              <a:rPr lang="en-US" sz="1400" dirty="0">
                <a:solidFill>
                  <a:schemeClr val="tx2"/>
                </a:solidFill>
              </a:rPr>
              <a:t>Laboratory </a:t>
            </a:r>
            <a:br>
              <a:rPr lang="en-US" sz="1400" dirty="0">
                <a:solidFill>
                  <a:schemeClr val="tx2"/>
                </a:solidFill>
              </a:rPr>
            </a:br>
            <a:r>
              <a:rPr lang="en-US" sz="1400" dirty="0">
                <a:solidFill>
                  <a:schemeClr val="tx2"/>
                </a:solidFill>
              </a:rPr>
              <a:t>testing (eg, </a:t>
            </a:r>
            <a:br>
              <a:rPr lang="en-US" sz="1400" dirty="0">
                <a:solidFill>
                  <a:schemeClr val="tx2"/>
                </a:solidFill>
              </a:rPr>
            </a:br>
            <a:r>
              <a:rPr lang="en-US" sz="1400" dirty="0">
                <a:solidFill>
                  <a:schemeClr val="tx2"/>
                </a:solidFill>
              </a:rPr>
              <a:t>immunogenicity)</a:t>
            </a:r>
          </a:p>
        </p:txBody>
      </p:sp>
      <p:sp>
        <p:nvSpPr>
          <p:cNvPr id="12" name="Rectangle 11">
            <a:extLst>
              <a:ext uri="{FF2B5EF4-FFF2-40B4-BE49-F238E27FC236}">
                <a16:creationId xmlns:a16="http://schemas.microsoft.com/office/drawing/2014/main" id="{3E90213B-CF9C-E2A9-4C26-7634122E622E}"/>
              </a:ext>
            </a:extLst>
          </p:cNvPr>
          <p:cNvSpPr/>
          <p:nvPr/>
        </p:nvSpPr>
        <p:spPr>
          <a:xfrm>
            <a:off x="4852126" y="3663039"/>
            <a:ext cx="1817189" cy="2314449"/>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280160" rIns="73152" rtlCol="0" anchor="t"/>
          <a:lstStyle/>
          <a:p>
            <a:pPr marL="15875" lvl="1" algn="ctr"/>
            <a:r>
              <a:rPr lang="en-US" sz="1400" dirty="0">
                <a:solidFill>
                  <a:schemeClr val="tx2"/>
                </a:solidFill>
              </a:rPr>
              <a:t>Imaging assessments </a:t>
            </a:r>
            <a:br>
              <a:rPr lang="en-US" sz="1400" dirty="0">
                <a:solidFill>
                  <a:schemeClr val="tx2"/>
                </a:solidFill>
              </a:rPr>
            </a:br>
            <a:r>
              <a:rPr lang="en-US" sz="1400" dirty="0">
                <a:solidFill>
                  <a:schemeClr val="tx2"/>
                </a:solidFill>
              </a:rPr>
              <a:t>(eg, bone age, BMD)</a:t>
            </a:r>
          </a:p>
        </p:txBody>
      </p:sp>
      <p:pic>
        <p:nvPicPr>
          <p:cNvPr id="14" name="Graphic 13">
            <a:extLst>
              <a:ext uri="{FF2B5EF4-FFF2-40B4-BE49-F238E27FC236}">
                <a16:creationId xmlns:a16="http://schemas.microsoft.com/office/drawing/2014/main" id="{976BC1D4-B0E2-BFDD-6598-32ADDE7CE6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95878" y="3874392"/>
            <a:ext cx="698501" cy="914401"/>
          </a:xfrm>
          <a:prstGeom prst="rect">
            <a:avLst/>
          </a:prstGeom>
        </p:spPr>
      </p:pic>
      <p:grpSp>
        <p:nvGrpSpPr>
          <p:cNvPr id="13" name="Group 12" hidden="1">
            <a:extLst>
              <a:ext uri="{FF2B5EF4-FFF2-40B4-BE49-F238E27FC236}">
                <a16:creationId xmlns:a16="http://schemas.microsoft.com/office/drawing/2014/main" id="{78B1AC1A-B367-06B1-B642-82D8AC539686}"/>
              </a:ext>
            </a:extLst>
          </p:cNvPr>
          <p:cNvGrpSpPr/>
          <p:nvPr/>
        </p:nvGrpSpPr>
        <p:grpSpPr>
          <a:xfrm>
            <a:off x="3953876" y="502920"/>
            <a:ext cx="5190415" cy="6369307"/>
            <a:chOff x="3953876" y="502920"/>
            <a:chExt cx="5190415" cy="6369307"/>
          </a:xfrm>
        </p:grpSpPr>
        <p:sp>
          <p:nvSpPr>
            <p:cNvPr id="11" name="TextBox 10">
              <a:extLst>
                <a:ext uri="{FF2B5EF4-FFF2-40B4-BE49-F238E27FC236}">
                  <a16:creationId xmlns:a16="http://schemas.microsoft.com/office/drawing/2014/main" id="{8BA9C3F4-96DA-F7C4-9C38-3DC974519C12}"/>
                </a:ext>
              </a:extLst>
            </p:cNvPr>
            <p:cNvSpPr txBox="1"/>
            <p:nvPr/>
          </p:nvSpPr>
          <p:spPr>
            <a:xfrm>
              <a:off x="3953876" y="6610617"/>
              <a:ext cx="3227974" cy="261610"/>
            </a:xfrm>
            <a:prstGeom prst="rect">
              <a:avLst/>
            </a:prstGeom>
            <a:noFill/>
          </p:spPr>
          <p:txBody>
            <a:bodyPr wrap="square">
              <a:spAutoFit/>
            </a:bodyPr>
            <a:lstStyle/>
            <a:p>
              <a:r>
                <a:rPr lang="en-US"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[CT.gov 202: p8A, B] [Savarirayan 2019: p3B, C]</a:t>
              </a:r>
              <a:endParaRPr lang="en-US" sz="11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AAD093B-EBCC-C1BF-DB76-DC1A4F54DF8B}"/>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4</a:t>
              </a:r>
            </a:p>
          </p:txBody>
        </p:sp>
        <p:sp>
          <p:nvSpPr>
            <p:cNvPr id="15" name="TextBox 14">
              <a:extLst>
                <a:ext uri="{FF2B5EF4-FFF2-40B4-BE49-F238E27FC236}">
                  <a16:creationId xmlns:a16="http://schemas.microsoft.com/office/drawing/2014/main" id="{7BD3D13B-03B7-5981-A2AB-58988BDF4F35}"/>
                </a:ext>
              </a:extLst>
            </p:cNvPr>
            <p:cNvSpPr txBox="1"/>
            <p:nvPr/>
          </p:nvSpPr>
          <p:spPr>
            <a:xfrm>
              <a:off x="7984935" y="2836960"/>
              <a:ext cx="1159356" cy="369332"/>
            </a:xfrm>
            <a:prstGeom prst="rect">
              <a:avLst/>
            </a:prstGeom>
            <a:noFill/>
          </p:spPr>
          <p:txBody>
            <a:bodyPr wrap="none" rtlCol="0">
              <a:spAutoFit/>
            </a:bodyPr>
            <a:lstStyle/>
            <a:p>
              <a:r>
                <a:rPr lang="en-US" b="1" dirty="0">
                  <a:solidFill>
                    <a:schemeClr val="accent1"/>
                  </a:solidFill>
                </a:rPr>
                <a:t>ACT_011</a:t>
              </a:r>
            </a:p>
          </p:txBody>
        </p:sp>
      </p:grpSp>
      <p:pic>
        <p:nvPicPr>
          <p:cNvPr id="24" name="Graphic 23">
            <a:extLst>
              <a:ext uri="{FF2B5EF4-FFF2-40B4-BE49-F238E27FC236}">
                <a16:creationId xmlns:a16="http://schemas.microsoft.com/office/drawing/2014/main" id="{0C827BCF-5252-F46C-24B2-69DD083F088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63204" y="3838127"/>
            <a:ext cx="782431" cy="986930"/>
          </a:xfrm>
          <a:prstGeom prst="rect">
            <a:avLst/>
          </a:prstGeom>
        </p:spPr>
      </p:pic>
      <p:pic>
        <p:nvPicPr>
          <p:cNvPr id="6" name="Graphic 5">
            <a:extLst>
              <a:ext uri="{FF2B5EF4-FFF2-40B4-BE49-F238E27FC236}">
                <a16:creationId xmlns:a16="http://schemas.microsoft.com/office/drawing/2014/main" id="{1D66E398-6F7C-FB9A-6139-BBE6DBB1B78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306291" y="3850266"/>
            <a:ext cx="910333" cy="962652"/>
          </a:xfrm>
          <a:prstGeom prst="rect">
            <a:avLst/>
          </a:prstGeom>
        </p:spPr>
      </p:pic>
      <p:sp>
        <p:nvSpPr>
          <p:cNvPr id="5" name="Close Button Hyperlink">
            <a:hlinkClick r:id="rId9" action="ppaction://hlinksldjump"/>
            <a:extLst>
              <a:ext uri="{FF2B5EF4-FFF2-40B4-BE49-F238E27FC236}">
                <a16:creationId xmlns:a16="http://schemas.microsoft.com/office/drawing/2014/main" id="{5EB5D0C7-64DA-F5C0-358B-B6D82F9CFBB0}"/>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Back Arrow Hyperlink">
            <a:hlinkClick r:id="" action="ppaction://hlinkshowjump?jump=previousslide"/>
            <a:extLst>
              <a:ext uri="{FF2B5EF4-FFF2-40B4-BE49-F238E27FC236}">
                <a16:creationId xmlns:a16="http://schemas.microsoft.com/office/drawing/2014/main" id="{CFFB6243-6F04-747B-C7C4-437FA004EB34}"/>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rward Arrow Hyperlink">
            <a:hlinkClick r:id="" action="ppaction://hlinkshowjump?jump=nextslide"/>
            <a:extLst>
              <a:ext uri="{FF2B5EF4-FFF2-40B4-BE49-F238E27FC236}">
                <a16:creationId xmlns:a16="http://schemas.microsoft.com/office/drawing/2014/main" id="{F63ABF92-01E4-8FA3-3E43-1D6224DCC8B9}"/>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868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90B66-03CB-1B3D-01E4-F6E82566EED5}"/>
              </a:ext>
            </a:extLst>
          </p:cNvPr>
          <p:cNvSpPr>
            <a:spLocks noGrp="1"/>
          </p:cNvSpPr>
          <p:nvPr>
            <p:ph type="title"/>
          </p:nvPr>
        </p:nvSpPr>
        <p:spPr/>
        <p:txBody>
          <a:bodyPr/>
          <a:lstStyle/>
          <a:p>
            <a:r>
              <a:rPr lang="en-US" noProof="0" dirty="0"/>
              <a:t>Efficacy Outcomes</a:t>
            </a:r>
          </a:p>
        </p:txBody>
      </p:sp>
      <p:sp>
        <p:nvSpPr>
          <p:cNvPr id="4" name="Text Placeholder 3">
            <a:extLst>
              <a:ext uri="{FF2B5EF4-FFF2-40B4-BE49-F238E27FC236}">
                <a16:creationId xmlns:a16="http://schemas.microsoft.com/office/drawing/2014/main" id="{4AEB900B-4541-4029-61DA-0C83D8902006}"/>
              </a:ext>
            </a:extLst>
          </p:cNvPr>
          <p:cNvSpPr>
            <a:spLocks noGrp="1"/>
          </p:cNvSpPr>
          <p:nvPr>
            <p:ph type="body" sz="quarter" idx="23"/>
          </p:nvPr>
        </p:nvSpPr>
        <p:spPr/>
        <p:txBody>
          <a:bodyPr/>
          <a:lstStyle/>
          <a:p>
            <a:r>
              <a:rPr lang="en-US" noProof="0" dirty="0">
                <a:solidFill>
                  <a:schemeClr val="tx2"/>
                </a:solidFill>
              </a:rPr>
              <a:t>AGV, annualized growth velocity; cGMP, cyclic guanosine monophosphate; CXM, collagen X marker.</a:t>
            </a:r>
            <a:br>
              <a:rPr lang="en-US" noProof="0" dirty="0">
                <a:solidFill>
                  <a:schemeClr val="tx2"/>
                </a:solidFill>
              </a:rPr>
            </a:br>
            <a:r>
              <a:rPr lang="en-US" sz="1000" noProof="0" dirty="0">
                <a:solidFill>
                  <a:schemeClr val="tx2"/>
                </a:solidFill>
              </a:rPr>
              <a:t>Savarirayan, </a:t>
            </a:r>
            <a:r>
              <a:rPr lang="en-US" sz="1000" i="1" noProof="0" dirty="0">
                <a:solidFill>
                  <a:schemeClr val="tx2"/>
                </a:solidFill>
              </a:rPr>
              <a:t>NEJM</a:t>
            </a:r>
            <a:r>
              <a:rPr lang="en-US" sz="1000" noProof="0" dirty="0">
                <a:solidFill>
                  <a:schemeClr val="tx2"/>
                </a:solidFill>
              </a:rPr>
              <a:t>. 2019.</a:t>
            </a:r>
          </a:p>
        </p:txBody>
      </p:sp>
      <p:grpSp>
        <p:nvGrpSpPr>
          <p:cNvPr id="15" name="Group 14" hidden="1">
            <a:extLst>
              <a:ext uri="{FF2B5EF4-FFF2-40B4-BE49-F238E27FC236}">
                <a16:creationId xmlns:a16="http://schemas.microsoft.com/office/drawing/2014/main" id="{51192B3E-2436-8F3B-F30B-DF2330CE031C}"/>
              </a:ext>
            </a:extLst>
          </p:cNvPr>
          <p:cNvGrpSpPr/>
          <p:nvPr/>
        </p:nvGrpSpPr>
        <p:grpSpPr>
          <a:xfrm>
            <a:off x="1182414" y="502920"/>
            <a:ext cx="7960123" cy="6369330"/>
            <a:chOff x="1182414" y="502920"/>
            <a:chExt cx="7960123" cy="6369330"/>
          </a:xfrm>
        </p:grpSpPr>
        <p:sp>
          <p:nvSpPr>
            <p:cNvPr id="12" name="TextBox 11">
              <a:extLst>
                <a:ext uri="{FF2B5EF4-FFF2-40B4-BE49-F238E27FC236}">
                  <a16:creationId xmlns:a16="http://schemas.microsoft.com/office/drawing/2014/main" id="{208F65FC-03B4-7C4A-0109-D994C7207492}"/>
                </a:ext>
              </a:extLst>
            </p:cNvPr>
            <p:cNvSpPr txBox="1"/>
            <p:nvPr/>
          </p:nvSpPr>
          <p:spPr>
            <a:xfrm>
              <a:off x="1182414" y="6610640"/>
              <a:ext cx="6043886" cy="261610"/>
            </a:xfrm>
            <a:prstGeom prst="rect">
              <a:avLst/>
            </a:prstGeom>
            <a:noFill/>
          </p:spPr>
          <p:txBody>
            <a:bodyPr wrap="square">
              <a:spAutoFit/>
            </a:bodyPr>
            <a:lstStyle/>
            <a:p>
              <a:r>
                <a:rPr lang="en-US"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[CT.gov 202: p9A-C, p10A-C, p11A, B, 12A] [Savarirayan 2019 Study 202: p3D: p8C, p10C]</a:t>
              </a:r>
              <a:endParaRPr lang="en-US" sz="1100" dirty="0">
                <a:solidFill>
                  <a:srgbClr val="FF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6A63732-ABCF-8715-2D86-9EEBA825EE4E}"/>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5</a:t>
              </a:r>
            </a:p>
          </p:txBody>
        </p:sp>
        <p:sp>
          <p:nvSpPr>
            <p:cNvPr id="11" name="TextBox 10">
              <a:extLst>
                <a:ext uri="{FF2B5EF4-FFF2-40B4-BE49-F238E27FC236}">
                  <a16:creationId xmlns:a16="http://schemas.microsoft.com/office/drawing/2014/main" id="{F772C671-3397-9228-0C88-9CA74397E0C9}"/>
                </a:ext>
              </a:extLst>
            </p:cNvPr>
            <p:cNvSpPr txBox="1"/>
            <p:nvPr/>
          </p:nvSpPr>
          <p:spPr>
            <a:xfrm>
              <a:off x="7970421" y="3461075"/>
              <a:ext cx="1172116" cy="369332"/>
            </a:xfrm>
            <a:prstGeom prst="rect">
              <a:avLst/>
            </a:prstGeom>
            <a:noFill/>
          </p:spPr>
          <p:txBody>
            <a:bodyPr wrap="none" rtlCol="0">
              <a:spAutoFit/>
            </a:bodyPr>
            <a:lstStyle/>
            <a:p>
              <a:r>
                <a:rPr lang="en-US" b="1" dirty="0">
                  <a:solidFill>
                    <a:schemeClr val="accent1"/>
                  </a:solidFill>
                </a:rPr>
                <a:t>ACT_010</a:t>
              </a:r>
            </a:p>
          </p:txBody>
        </p:sp>
      </p:grpSp>
      <p:sp>
        <p:nvSpPr>
          <p:cNvPr id="6" name="Rectangle 5">
            <a:extLst>
              <a:ext uri="{FF2B5EF4-FFF2-40B4-BE49-F238E27FC236}">
                <a16:creationId xmlns:a16="http://schemas.microsoft.com/office/drawing/2014/main" id="{79471FD8-FDEB-5562-805E-CEE62FDD61DE}"/>
              </a:ext>
            </a:extLst>
          </p:cNvPr>
          <p:cNvSpPr/>
          <p:nvPr/>
        </p:nvSpPr>
        <p:spPr>
          <a:xfrm>
            <a:off x="955007" y="3035117"/>
            <a:ext cx="5862386" cy="1489603"/>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0" tIns="91440" rIns="91440" rtlCol="0" anchor="ctr"/>
          <a:lstStyle/>
          <a:p>
            <a:pPr marL="15875" lvl="1">
              <a:spcAft>
                <a:spcPts val="200"/>
              </a:spcAft>
            </a:pPr>
            <a:r>
              <a:rPr lang="en-US" sz="1400" dirty="0">
                <a:solidFill>
                  <a:schemeClr val="tx2"/>
                </a:solidFill>
              </a:rPr>
              <a:t>Change from baseline (at 6 months and 24 months) in:</a:t>
            </a:r>
          </a:p>
          <a:p>
            <a:pPr marL="234950" lvl="1" indent="-219075">
              <a:spcAft>
                <a:spcPts val="200"/>
              </a:spcAft>
              <a:buFont typeface="Arial" panose="020B0604020202020204" pitchFamily="34" charset="0"/>
              <a:buChar char="•"/>
            </a:pPr>
            <a:r>
              <a:rPr lang="en-US" sz="1400" dirty="0">
                <a:solidFill>
                  <a:schemeClr val="tx2"/>
                </a:solidFill>
              </a:rPr>
              <a:t>AGV</a:t>
            </a:r>
          </a:p>
          <a:p>
            <a:pPr marL="234950" lvl="1" indent="-219075">
              <a:spcAft>
                <a:spcPts val="200"/>
              </a:spcAft>
              <a:buFont typeface="Arial" panose="020B0604020202020204" pitchFamily="34" charset="0"/>
              <a:buChar char="•"/>
            </a:pPr>
            <a:r>
              <a:rPr lang="en-US" sz="1400" dirty="0">
                <a:solidFill>
                  <a:schemeClr val="tx2"/>
                </a:solidFill>
              </a:rPr>
              <a:t>Height z scores </a:t>
            </a:r>
          </a:p>
          <a:p>
            <a:pPr marL="234950" lvl="1" indent="-219075">
              <a:spcAft>
                <a:spcPts val="200"/>
              </a:spcAft>
              <a:buFont typeface="Arial" panose="020B0604020202020204" pitchFamily="34" charset="0"/>
              <a:buChar char="•"/>
            </a:pPr>
            <a:r>
              <a:rPr lang="en-US" sz="1400" dirty="0">
                <a:solidFill>
                  <a:schemeClr val="tx2"/>
                </a:solidFill>
              </a:rPr>
              <a:t>Body segment proportionality</a:t>
            </a:r>
          </a:p>
        </p:txBody>
      </p:sp>
      <p:pic>
        <p:nvPicPr>
          <p:cNvPr id="8" name="Graphic 7">
            <a:extLst>
              <a:ext uri="{FF2B5EF4-FFF2-40B4-BE49-F238E27FC236}">
                <a16:creationId xmlns:a16="http://schemas.microsoft.com/office/drawing/2014/main" id="{77AAA365-4018-D887-CD42-5FA5154F66C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r="-6540" b="43684"/>
          <a:stretch/>
        </p:blipFill>
        <p:spPr>
          <a:xfrm>
            <a:off x="1393679" y="3193655"/>
            <a:ext cx="590886" cy="1317211"/>
          </a:xfrm>
          <a:prstGeom prst="rect">
            <a:avLst/>
          </a:prstGeom>
        </p:spPr>
      </p:pic>
      <p:sp>
        <p:nvSpPr>
          <p:cNvPr id="10" name="Rectangle 9">
            <a:extLst>
              <a:ext uri="{FF2B5EF4-FFF2-40B4-BE49-F238E27FC236}">
                <a16:creationId xmlns:a16="http://schemas.microsoft.com/office/drawing/2014/main" id="{86F28897-4CE7-AC39-E277-37173E64BA92}"/>
              </a:ext>
            </a:extLst>
          </p:cNvPr>
          <p:cNvSpPr/>
          <p:nvPr/>
        </p:nvSpPr>
        <p:spPr>
          <a:xfrm>
            <a:off x="955007" y="4683808"/>
            <a:ext cx="5862386" cy="1489603"/>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0" tIns="91440" rIns="274320" rtlCol="0" anchor="ctr"/>
          <a:lstStyle/>
          <a:p>
            <a:pPr marL="15875" lvl="1">
              <a:spcAft>
                <a:spcPts val="200"/>
              </a:spcAft>
            </a:pPr>
            <a:r>
              <a:rPr lang="en-US" sz="1400" dirty="0">
                <a:solidFill>
                  <a:schemeClr val="tx2"/>
                </a:solidFill>
              </a:rPr>
              <a:t>Lab testing for certain biomarkers indicative of treatment effect: </a:t>
            </a:r>
          </a:p>
          <a:p>
            <a:pPr marL="171450" lvl="1" indent="-155575">
              <a:spcAft>
                <a:spcPts val="200"/>
              </a:spcAft>
              <a:buFont typeface="Arial" panose="020B0604020202020204" pitchFamily="34" charset="0"/>
              <a:buChar char="•"/>
            </a:pPr>
            <a:r>
              <a:rPr lang="en-US" sz="1400" dirty="0">
                <a:solidFill>
                  <a:schemeClr val="tx2"/>
                </a:solidFill>
              </a:rPr>
              <a:t>Urinary cGMP (marker of vosoritide activity)</a:t>
            </a:r>
          </a:p>
          <a:p>
            <a:pPr marL="171450" lvl="1" indent="-155575">
              <a:spcAft>
                <a:spcPts val="200"/>
              </a:spcAft>
              <a:buFont typeface="Arial" panose="020B0604020202020204" pitchFamily="34" charset="0"/>
              <a:buChar char="•"/>
            </a:pPr>
            <a:r>
              <a:rPr lang="en-US" sz="1400" dirty="0">
                <a:solidFill>
                  <a:schemeClr val="tx2"/>
                </a:solidFill>
              </a:rPr>
              <a:t>Serum CXM (marker of bone growth)</a:t>
            </a:r>
          </a:p>
        </p:txBody>
      </p:sp>
      <p:pic>
        <p:nvPicPr>
          <p:cNvPr id="9" name="Graphic 8">
            <a:extLst>
              <a:ext uri="{FF2B5EF4-FFF2-40B4-BE49-F238E27FC236}">
                <a16:creationId xmlns:a16="http://schemas.microsoft.com/office/drawing/2014/main" id="{64572AF0-2F4D-7D21-279C-0350FB47DD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4572" y="4894710"/>
            <a:ext cx="850322" cy="1113149"/>
          </a:xfrm>
          <a:prstGeom prst="rect">
            <a:avLst/>
          </a:prstGeom>
        </p:spPr>
      </p:pic>
      <p:sp>
        <p:nvSpPr>
          <p:cNvPr id="2" name="Content Placeholder 1">
            <a:extLst>
              <a:ext uri="{FF2B5EF4-FFF2-40B4-BE49-F238E27FC236}">
                <a16:creationId xmlns:a16="http://schemas.microsoft.com/office/drawing/2014/main" id="{50DDC6D4-C82C-4D40-238D-404BA32AD9C9}"/>
              </a:ext>
            </a:extLst>
          </p:cNvPr>
          <p:cNvSpPr>
            <a:spLocks noGrp="1"/>
          </p:cNvSpPr>
          <p:nvPr>
            <p:ph sz="quarter" idx="22"/>
          </p:nvPr>
        </p:nvSpPr>
        <p:spPr>
          <a:xfrm>
            <a:off x="842962" y="2563840"/>
            <a:ext cx="5979991" cy="3605095"/>
          </a:xfrm>
        </p:spPr>
        <p:txBody>
          <a:bodyPr/>
          <a:lstStyle/>
          <a:p>
            <a:pPr lvl="0"/>
            <a:r>
              <a:rPr lang="en-US" noProof="0" dirty="0"/>
              <a:t>Evaluation of vosoritide efficacy was a secondary objective of Study 202. Efficacy outcomes included:</a:t>
            </a:r>
          </a:p>
        </p:txBody>
      </p:sp>
      <p:sp>
        <p:nvSpPr>
          <p:cNvPr id="5" name="Rectangle 4">
            <a:extLst>
              <a:ext uri="{FF2B5EF4-FFF2-40B4-BE49-F238E27FC236}">
                <a16:creationId xmlns:a16="http://schemas.microsoft.com/office/drawing/2014/main" id="{89A170C9-0D15-A3B1-6DF3-4DD2A29188A4}"/>
              </a:ext>
            </a:extLst>
          </p:cNvPr>
          <p:cNvSpPr/>
          <p:nvPr/>
        </p:nvSpPr>
        <p:spPr>
          <a:xfrm>
            <a:off x="6919705" y="4682815"/>
            <a:ext cx="346011" cy="892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lose Button Hyperlink">
            <a:hlinkClick r:id="rId7" action="ppaction://hlinksldjump"/>
            <a:extLst>
              <a:ext uri="{FF2B5EF4-FFF2-40B4-BE49-F238E27FC236}">
                <a16:creationId xmlns:a16="http://schemas.microsoft.com/office/drawing/2014/main" id="{B6651CD2-32E7-FA21-AA4F-71301D1A5791}"/>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ack Arrow Hyperlink">
            <a:hlinkClick r:id="" action="ppaction://hlinkshowjump?jump=previousslide"/>
            <a:extLst>
              <a:ext uri="{FF2B5EF4-FFF2-40B4-BE49-F238E27FC236}">
                <a16:creationId xmlns:a16="http://schemas.microsoft.com/office/drawing/2014/main" id="{1C320987-EAD9-3D36-60C2-B056F66156FD}"/>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442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2DC766-D23C-9261-5AC6-2DEEFB1CD4D8}"/>
              </a:ext>
            </a:extLst>
          </p:cNvPr>
          <p:cNvSpPr>
            <a:spLocks noGrp="1"/>
          </p:cNvSpPr>
          <p:nvPr>
            <p:ph sz="quarter" idx="22"/>
          </p:nvPr>
        </p:nvSpPr>
        <p:spPr>
          <a:xfrm>
            <a:off x="2072106" y="3006444"/>
            <a:ext cx="5090694" cy="3051456"/>
          </a:xfrm>
        </p:spPr>
        <p:txBody>
          <a:bodyPr/>
          <a:lstStyle/>
          <a:p>
            <a:r>
              <a:rPr lang="en-US" noProof="0" dirty="0"/>
              <a:t>Annualized growth velocity (AGV) is the difference in standing height over the course of a year, calculated as follows:</a:t>
            </a:r>
          </a:p>
        </p:txBody>
      </p:sp>
      <p:sp>
        <p:nvSpPr>
          <p:cNvPr id="4" name="Title 3">
            <a:extLst>
              <a:ext uri="{FF2B5EF4-FFF2-40B4-BE49-F238E27FC236}">
                <a16:creationId xmlns:a16="http://schemas.microsoft.com/office/drawing/2014/main" id="{2D924EB5-DBAC-98E6-7AEE-2556F8AE1BC9}"/>
              </a:ext>
            </a:extLst>
          </p:cNvPr>
          <p:cNvSpPr>
            <a:spLocks noGrp="1"/>
          </p:cNvSpPr>
          <p:nvPr>
            <p:ph type="title"/>
          </p:nvPr>
        </p:nvSpPr>
        <p:spPr/>
        <p:txBody>
          <a:bodyPr/>
          <a:lstStyle/>
          <a:p>
            <a:r>
              <a:rPr lang="en-US" noProof="0" dirty="0"/>
              <a:t>What Is AGV?</a:t>
            </a:r>
          </a:p>
        </p:txBody>
      </p:sp>
      <p:sp>
        <p:nvSpPr>
          <p:cNvPr id="8" name="Text Placeholder 7">
            <a:extLst>
              <a:ext uri="{FF2B5EF4-FFF2-40B4-BE49-F238E27FC236}">
                <a16:creationId xmlns:a16="http://schemas.microsoft.com/office/drawing/2014/main" id="{B173FA76-F88D-14DA-47D5-EDE92CB1CF38}"/>
              </a:ext>
            </a:extLst>
          </p:cNvPr>
          <p:cNvSpPr>
            <a:spLocks noGrp="1"/>
          </p:cNvSpPr>
          <p:nvPr>
            <p:ph type="body" sz="quarter" idx="23"/>
          </p:nvPr>
        </p:nvSpPr>
        <p:spPr/>
        <p:txBody>
          <a:bodyPr/>
          <a:lstStyle/>
          <a:p>
            <a:r>
              <a:rPr lang="en-US" noProof="0" dirty="0">
                <a:solidFill>
                  <a:schemeClr val="tx2"/>
                </a:solidFill>
              </a:rPr>
              <a:t>Savarirayan, </a:t>
            </a:r>
            <a:r>
              <a:rPr lang="en-US" i="1" noProof="0" dirty="0">
                <a:solidFill>
                  <a:schemeClr val="tx2"/>
                </a:solidFill>
              </a:rPr>
              <a:t>NEJM</a:t>
            </a:r>
            <a:r>
              <a:rPr lang="en-US" noProof="0" dirty="0">
                <a:solidFill>
                  <a:schemeClr val="tx2"/>
                </a:solidFill>
              </a:rPr>
              <a:t>. 2019.</a:t>
            </a:r>
          </a:p>
        </p:txBody>
      </p:sp>
      <p:sp>
        <p:nvSpPr>
          <p:cNvPr id="5" name="Rectangle 4">
            <a:hlinkClick r:id="" action="ppaction://noaction"/>
            <a:extLst>
              <a:ext uri="{FF2B5EF4-FFF2-40B4-BE49-F238E27FC236}">
                <a16:creationId xmlns:a16="http://schemas.microsoft.com/office/drawing/2014/main" id="{4F5EC724-2DBC-B49A-8B82-97D420047833}"/>
              </a:ext>
            </a:extLst>
          </p:cNvPr>
          <p:cNvSpPr/>
          <p:nvPr/>
        </p:nvSpPr>
        <p:spPr>
          <a:xfrm>
            <a:off x="6883400" y="657225"/>
            <a:ext cx="699814" cy="481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CA795FA-E38C-CEC5-708B-7F18EDFEEAB5}"/>
              </a:ext>
            </a:extLst>
          </p:cNvPr>
          <p:cNvSpPr/>
          <p:nvPr/>
        </p:nvSpPr>
        <p:spPr>
          <a:xfrm>
            <a:off x="490653" y="4438186"/>
            <a:ext cx="434897" cy="892097"/>
          </a:xfrm>
          <a:prstGeom prst="rect">
            <a:avLst/>
          </a:prstGeom>
          <a:solidFill>
            <a:srgbClr val="3F3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9EBF007-5FF3-1820-AFFB-A8440F3C04C1}"/>
              </a:ext>
            </a:extLst>
          </p:cNvPr>
          <p:cNvSpPr/>
          <p:nvPr/>
        </p:nvSpPr>
        <p:spPr>
          <a:xfrm>
            <a:off x="2229798" y="3766383"/>
            <a:ext cx="890173" cy="787134"/>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18872" bIns="137160" rtlCol="0" anchor="ctr"/>
          <a:lstStyle/>
          <a:p>
            <a:r>
              <a:rPr lang="en-US" sz="1200" b="1" dirty="0">
                <a:solidFill>
                  <a:schemeClr val="tx2"/>
                </a:solidFill>
              </a:rPr>
              <a:t>Height </a:t>
            </a:r>
            <a:br>
              <a:rPr lang="en-US" sz="1200" b="1" dirty="0">
                <a:solidFill>
                  <a:schemeClr val="tx2"/>
                </a:solidFill>
              </a:rPr>
            </a:br>
            <a:r>
              <a:rPr lang="en-US" sz="1200" b="1" dirty="0">
                <a:solidFill>
                  <a:schemeClr val="tx2"/>
                </a:solidFill>
              </a:rPr>
              <a:t>at recent visit</a:t>
            </a:r>
            <a:endParaRPr lang="en-US" sz="1200" i="1" dirty="0">
              <a:solidFill>
                <a:schemeClr val="tx2"/>
              </a:solidFill>
            </a:endParaRPr>
          </a:p>
        </p:txBody>
      </p:sp>
      <p:cxnSp>
        <p:nvCxnSpPr>
          <p:cNvPr id="9" name="Straight Connector 8">
            <a:extLst>
              <a:ext uri="{FF2B5EF4-FFF2-40B4-BE49-F238E27FC236}">
                <a16:creationId xmlns:a16="http://schemas.microsoft.com/office/drawing/2014/main" id="{0B05A287-D674-D028-510E-0F38F343E11D}"/>
              </a:ext>
            </a:extLst>
          </p:cNvPr>
          <p:cNvCxnSpPr>
            <a:cxnSpLocks/>
          </p:cNvCxnSpPr>
          <p:nvPr/>
        </p:nvCxnSpPr>
        <p:spPr>
          <a:xfrm>
            <a:off x="3235646" y="4159950"/>
            <a:ext cx="284000" cy="0"/>
          </a:xfrm>
          <a:prstGeom prst="line">
            <a:avLst/>
          </a:prstGeom>
          <a:ln w="63500">
            <a:solidFill>
              <a:srgbClr val="264C9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02D0C68-75E5-ECE9-9155-008034060DAF}"/>
              </a:ext>
            </a:extLst>
          </p:cNvPr>
          <p:cNvSpPr txBox="1"/>
          <p:nvPr/>
        </p:nvSpPr>
        <p:spPr>
          <a:xfrm>
            <a:off x="1997232" y="3813702"/>
            <a:ext cx="446231" cy="692497"/>
          </a:xfrm>
          <a:prstGeom prst="rect">
            <a:avLst/>
          </a:prstGeom>
          <a:noFill/>
        </p:spPr>
        <p:txBody>
          <a:bodyPr wrap="square" lIns="0" tIns="0" rIns="0" bIns="0" rtlCol="0">
            <a:spAutoFit/>
          </a:bodyPr>
          <a:lstStyle/>
          <a:p>
            <a:pPr>
              <a:lnSpc>
                <a:spcPct val="90000"/>
              </a:lnSpc>
            </a:pPr>
            <a:r>
              <a:rPr lang="en-US" sz="5000" dirty="0">
                <a:solidFill>
                  <a:schemeClr val="tx2"/>
                </a:solidFill>
              </a:rPr>
              <a:t>[</a:t>
            </a:r>
          </a:p>
        </p:txBody>
      </p:sp>
      <p:sp>
        <p:nvSpPr>
          <p:cNvPr id="17" name="Rectangle 16">
            <a:extLst>
              <a:ext uri="{FF2B5EF4-FFF2-40B4-BE49-F238E27FC236}">
                <a16:creationId xmlns:a16="http://schemas.microsoft.com/office/drawing/2014/main" id="{9DFB3EEF-DB51-9C1C-37BF-BCB8B475C18E}"/>
              </a:ext>
            </a:extLst>
          </p:cNvPr>
          <p:cNvSpPr/>
          <p:nvPr/>
        </p:nvSpPr>
        <p:spPr>
          <a:xfrm>
            <a:off x="3564793" y="3766383"/>
            <a:ext cx="890173" cy="787134"/>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18872" bIns="137160" rtlCol="0" anchor="ctr"/>
          <a:lstStyle/>
          <a:p>
            <a:r>
              <a:rPr lang="en-US" sz="1200" b="1" dirty="0">
                <a:solidFill>
                  <a:schemeClr val="tx2"/>
                </a:solidFill>
              </a:rPr>
              <a:t>Height </a:t>
            </a:r>
            <a:br>
              <a:rPr lang="en-US" sz="1200" b="1" dirty="0">
                <a:solidFill>
                  <a:schemeClr val="tx2"/>
                </a:solidFill>
              </a:rPr>
            </a:br>
            <a:r>
              <a:rPr lang="en-US" sz="1200" b="1" dirty="0">
                <a:solidFill>
                  <a:schemeClr val="tx2"/>
                </a:solidFill>
              </a:rPr>
              <a:t>at prior visit</a:t>
            </a:r>
            <a:endParaRPr lang="en-US" sz="1200" i="1" dirty="0">
              <a:solidFill>
                <a:schemeClr val="tx2"/>
              </a:solidFill>
            </a:endParaRPr>
          </a:p>
        </p:txBody>
      </p:sp>
      <p:sp>
        <p:nvSpPr>
          <p:cNvPr id="19" name="TextBox 18">
            <a:extLst>
              <a:ext uri="{FF2B5EF4-FFF2-40B4-BE49-F238E27FC236}">
                <a16:creationId xmlns:a16="http://schemas.microsoft.com/office/drawing/2014/main" id="{4B41A54D-0E46-13D3-B302-0C9637A5DBEC}"/>
              </a:ext>
            </a:extLst>
          </p:cNvPr>
          <p:cNvSpPr txBox="1"/>
          <p:nvPr/>
        </p:nvSpPr>
        <p:spPr>
          <a:xfrm>
            <a:off x="4271234" y="3813702"/>
            <a:ext cx="446231" cy="692497"/>
          </a:xfrm>
          <a:prstGeom prst="rect">
            <a:avLst/>
          </a:prstGeom>
          <a:noFill/>
        </p:spPr>
        <p:txBody>
          <a:bodyPr wrap="square" lIns="0" tIns="0" rIns="0" bIns="0" rtlCol="0">
            <a:spAutoFit/>
          </a:bodyPr>
          <a:lstStyle/>
          <a:p>
            <a:pPr algn="r">
              <a:lnSpc>
                <a:spcPct val="90000"/>
              </a:lnSpc>
            </a:pPr>
            <a:r>
              <a:rPr lang="en-US" sz="5000" dirty="0">
                <a:solidFill>
                  <a:schemeClr val="tx2"/>
                </a:solidFill>
              </a:rPr>
              <a:t>]</a:t>
            </a:r>
          </a:p>
        </p:txBody>
      </p:sp>
      <p:grpSp>
        <p:nvGrpSpPr>
          <p:cNvPr id="27" name="Group 26">
            <a:extLst>
              <a:ext uri="{FF2B5EF4-FFF2-40B4-BE49-F238E27FC236}">
                <a16:creationId xmlns:a16="http://schemas.microsoft.com/office/drawing/2014/main" id="{2DD1BF42-13BC-1F9B-E875-7D4FE0BD98CC}"/>
              </a:ext>
            </a:extLst>
          </p:cNvPr>
          <p:cNvGrpSpPr/>
          <p:nvPr/>
        </p:nvGrpSpPr>
        <p:grpSpPr>
          <a:xfrm>
            <a:off x="4725717" y="4017950"/>
            <a:ext cx="284000" cy="284000"/>
            <a:chOff x="3521183" y="4698356"/>
            <a:chExt cx="284000" cy="284000"/>
          </a:xfrm>
        </p:grpSpPr>
        <p:cxnSp>
          <p:nvCxnSpPr>
            <p:cNvPr id="25" name="Straight Connector 24">
              <a:extLst>
                <a:ext uri="{FF2B5EF4-FFF2-40B4-BE49-F238E27FC236}">
                  <a16:creationId xmlns:a16="http://schemas.microsoft.com/office/drawing/2014/main" id="{43722F1B-8325-2FC1-E1E7-E2ECEAEDAFD1}"/>
                </a:ext>
              </a:extLst>
            </p:cNvPr>
            <p:cNvCxnSpPr>
              <a:cxnSpLocks/>
            </p:cNvCxnSpPr>
            <p:nvPr/>
          </p:nvCxnSpPr>
          <p:spPr>
            <a:xfrm rot="2700000">
              <a:off x="3524231" y="4840356"/>
              <a:ext cx="284000" cy="0"/>
            </a:xfrm>
            <a:prstGeom prst="line">
              <a:avLst/>
            </a:prstGeom>
            <a:ln w="63500">
              <a:solidFill>
                <a:srgbClr val="264C9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59B7C05-634D-BA4A-DE46-A3B1058856C5}"/>
                </a:ext>
              </a:extLst>
            </p:cNvPr>
            <p:cNvCxnSpPr>
              <a:cxnSpLocks/>
            </p:cNvCxnSpPr>
            <p:nvPr/>
          </p:nvCxnSpPr>
          <p:spPr>
            <a:xfrm rot="-2700000">
              <a:off x="3521183" y="4840356"/>
              <a:ext cx="284000" cy="0"/>
            </a:xfrm>
            <a:prstGeom prst="line">
              <a:avLst/>
            </a:prstGeom>
            <a:ln w="63500">
              <a:solidFill>
                <a:srgbClr val="264C96"/>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C98F8CE2-2928-5D88-3813-1F34C2C5B103}"/>
              </a:ext>
            </a:extLst>
          </p:cNvPr>
          <p:cNvGrpSpPr/>
          <p:nvPr/>
        </p:nvGrpSpPr>
        <p:grpSpPr>
          <a:xfrm>
            <a:off x="5045947" y="3592260"/>
            <a:ext cx="1116768" cy="1135380"/>
            <a:chOff x="5356860" y="3581400"/>
            <a:chExt cx="1116768" cy="1135380"/>
          </a:xfrm>
        </p:grpSpPr>
        <p:sp>
          <p:nvSpPr>
            <p:cNvPr id="20" name="Rectangle 19">
              <a:extLst>
                <a:ext uri="{FF2B5EF4-FFF2-40B4-BE49-F238E27FC236}">
                  <a16:creationId xmlns:a16="http://schemas.microsoft.com/office/drawing/2014/main" id="{CCAEC5A8-DE13-D1E7-CE84-D57E08B24268}"/>
                </a:ext>
              </a:extLst>
            </p:cNvPr>
            <p:cNvSpPr/>
            <p:nvPr/>
          </p:nvSpPr>
          <p:spPr>
            <a:xfrm>
              <a:off x="5356860" y="3581400"/>
              <a:ext cx="1116768" cy="1135380"/>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18872" bIns="137160" rtlCol="0" anchor="ctr"/>
            <a:lstStyle/>
            <a:p>
              <a:pPr algn="ctr"/>
              <a:r>
                <a:rPr lang="en-US" sz="1200" b="1" dirty="0">
                  <a:solidFill>
                    <a:schemeClr val="tx2"/>
                  </a:solidFill>
                </a:rPr>
                <a:t>365.25 days</a:t>
              </a:r>
            </a:p>
            <a:p>
              <a:pPr algn="ctr"/>
              <a:endParaRPr lang="en-US" sz="1200" b="1" i="1" dirty="0">
                <a:solidFill>
                  <a:schemeClr val="tx2"/>
                </a:solidFill>
              </a:endParaRPr>
            </a:p>
            <a:p>
              <a:pPr algn="ctr"/>
              <a:r>
                <a:rPr lang="en-US" sz="1200" b="1" dirty="0">
                  <a:solidFill>
                    <a:schemeClr val="tx2"/>
                  </a:solidFill>
                </a:rPr>
                <a:t># days between visits</a:t>
              </a:r>
              <a:endParaRPr lang="en-US" sz="1200" dirty="0">
                <a:solidFill>
                  <a:schemeClr val="tx2"/>
                </a:solidFill>
              </a:endParaRPr>
            </a:p>
          </p:txBody>
        </p:sp>
        <p:cxnSp>
          <p:nvCxnSpPr>
            <p:cNvPr id="28" name="Straight Connector 27">
              <a:extLst>
                <a:ext uri="{FF2B5EF4-FFF2-40B4-BE49-F238E27FC236}">
                  <a16:creationId xmlns:a16="http://schemas.microsoft.com/office/drawing/2014/main" id="{FF980D1B-576C-DF98-451A-EEAA0A474727}"/>
                </a:ext>
              </a:extLst>
            </p:cNvPr>
            <p:cNvCxnSpPr>
              <a:cxnSpLocks/>
            </p:cNvCxnSpPr>
            <p:nvPr/>
          </p:nvCxnSpPr>
          <p:spPr>
            <a:xfrm>
              <a:off x="5458044" y="3974724"/>
              <a:ext cx="914400" cy="0"/>
            </a:xfrm>
            <a:prstGeom prst="line">
              <a:avLst/>
            </a:prstGeom>
            <a:ln w="19050">
              <a:solidFill>
                <a:srgbClr val="264C96"/>
              </a:solidFill>
            </a:ln>
          </p:spPr>
          <p:style>
            <a:lnRef idx="1">
              <a:schemeClr val="accent1"/>
            </a:lnRef>
            <a:fillRef idx="0">
              <a:schemeClr val="accent1"/>
            </a:fillRef>
            <a:effectRef idx="0">
              <a:schemeClr val="accent1"/>
            </a:effectRef>
            <a:fontRef idx="minor">
              <a:schemeClr val="tx1"/>
            </a:fontRef>
          </p:style>
        </p:cxnSp>
      </p:grpSp>
      <p:grpSp>
        <p:nvGrpSpPr>
          <p:cNvPr id="11" name="Group 10" hidden="1">
            <a:extLst>
              <a:ext uri="{FF2B5EF4-FFF2-40B4-BE49-F238E27FC236}">
                <a16:creationId xmlns:a16="http://schemas.microsoft.com/office/drawing/2014/main" id="{70E5CEB1-31B1-1590-F7CF-A81783533DBC}"/>
              </a:ext>
            </a:extLst>
          </p:cNvPr>
          <p:cNvGrpSpPr/>
          <p:nvPr/>
        </p:nvGrpSpPr>
        <p:grpSpPr>
          <a:xfrm>
            <a:off x="4109057" y="502920"/>
            <a:ext cx="3663343" cy="6042066"/>
            <a:chOff x="4109057" y="502920"/>
            <a:chExt cx="3663343" cy="6042066"/>
          </a:xfrm>
        </p:grpSpPr>
        <p:sp>
          <p:nvSpPr>
            <p:cNvPr id="7" name="TextBox 6">
              <a:extLst>
                <a:ext uri="{FF2B5EF4-FFF2-40B4-BE49-F238E27FC236}">
                  <a16:creationId xmlns:a16="http://schemas.microsoft.com/office/drawing/2014/main" id="{EA4A58A1-595C-D889-5631-74F563885632}"/>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Efficacy 6 months slider 1</a:t>
              </a:r>
            </a:p>
          </p:txBody>
        </p:sp>
        <p:sp>
          <p:nvSpPr>
            <p:cNvPr id="45" name="TextBox 44">
              <a:extLst>
                <a:ext uri="{FF2B5EF4-FFF2-40B4-BE49-F238E27FC236}">
                  <a16:creationId xmlns:a16="http://schemas.microsoft.com/office/drawing/2014/main" id="{2DFF0964-63A5-F903-0A12-7FEE9CBFEEB8}"/>
                </a:ext>
              </a:extLst>
            </p:cNvPr>
            <p:cNvSpPr txBox="1"/>
            <p:nvPr/>
          </p:nvSpPr>
          <p:spPr>
            <a:xfrm>
              <a:off x="4109057" y="6298765"/>
              <a:ext cx="3663343" cy="246221"/>
            </a:xfrm>
            <a:prstGeom prst="rect">
              <a:avLst/>
            </a:prstGeom>
            <a:noFill/>
          </p:spPr>
          <p:txBody>
            <a:bodyPr wrap="square" rtlCol="0">
              <a:spAutoFit/>
            </a:bodyPr>
            <a:lstStyle/>
            <a:p>
              <a:r>
                <a:rPr lang="en-US" sz="1000" dirty="0">
                  <a:solidFill>
                    <a:schemeClr val="accent4"/>
                  </a:solidFill>
                </a:rPr>
                <a:t>[Savarirayan 2019 study 202: p7B]</a:t>
              </a:r>
            </a:p>
          </p:txBody>
        </p:sp>
      </p:grpSp>
      <p:sp>
        <p:nvSpPr>
          <p:cNvPr id="46" name="TextBox 45">
            <a:extLst>
              <a:ext uri="{FF2B5EF4-FFF2-40B4-BE49-F238E27FC236}">
                <a16:creationId xmlns:a16="http://schemas.microsoft.com/office/drawing/2014/main" id="{0DE4413F-DD24-C567-AF20-B1EE1A8A487B}"/>
              </a:ext>
            </a:extLst>
          </p:cNvPr>
          <p:cNvSpPr txBox="1"/>
          <p:nvPr/>
        </p:nvSpPr>
        <p:spPr>
          <a:xfrm>
            <a:off x="1859879" y="4798510"/>
            <a:ext cx="1373905" cy="276999"/>
          </a:xfrm>
          <a:prstGeom prst="rect">
            <a:avLst/>
          </a:prstGeom>
          <a:noFill/>
        </p:spPr>
        <p:txBody>
          <a:bodyPr wrap="square" rtlCol="0">
            <a:spAutoFit/>
          </a:bodyPr>
          <a:lstStyle/>
          <a:p>
            <a:r>
              <a:rPr lang="en-US" sz="1200" b="1" dirty="0"/>
              <a:t>EXAMPLE</a:t>
            </a:r>
          </a:p>
        </p:txBody>
      </p:sp>
      <p:grpSp>
        <p:nvGrpSpPr>
          <p:cNvPr id="53" name="Group 52">
            <a:extLst>
              <a:ext uri="{FF2B5EF4-FFF2-40B4-BE49-F238E27FC236}">
                <a16:creationId xmlns:a16="http://schemas.microsoft.com/office/drawing/2014/main" id="{213DB13B-4C0E-A358-866C-DB2529AC22F3}"/>
              </a:ext>
            </a:extLst>
          </p:cNvPr>
          <p:cNvGrpSpPr/>
          <p:nvPr/>
        </p:nvGrpSpPr>
        <p:grpSpPr>
          <a:xfrm>
            <a:off x="1832132" y="5137983"/>
            <a:ext cx="4848068" cy="787134"/>
            <a:chOff x="1997232" y="5201483"/>
            <a:chExt cx="4848068" cy="787134"/>
          </a:xfrm>
        </p:grpSpPr>
        <p:sp>
          <p:nvSpPr>
            <p:cNvPr id="18" name="Rectangle 17">
              <a:extLst>
                <a:ext uri="{FF2B5EF4-FFF2-40B4-BE49-F238E27FC236}">
                  <a16:creationId xmlns:a16="http://schemas.microsoft.com/office/drawing/2014/main" id="{0B4A463E-66C3-CA6C-569D-F2E4902E8B30}"/>
                </a:ext>
              </a:extLst>
            </p:cNvPr>
            <p:cNvSpPr/>
            <p:nvPr/>
          </p:nvSpPr>
          <p:spPr>
            <a:xfrm>
              <a:off x="2229798" y="5201483"/>
              <a:ext cx="638907" cy="787134"/>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18872" bIns="137160" rtlCol="0" anchor="ctr"/>
            <a:lstStyle/>
            <a:p>
              <a:pPr algn="ctr"/>
              <a:r>
                <a:rPr lang="en-US" sz="1200" b="1" dirty="0">
                  <a:solidFill>
                    <a:schemeClr val="tx2"/>
                  </a:solidFill>
                </a:rPr>
                <a:t>95.2 cm </a:t>
              </a:r>
            </a:p>
          </p:txBody>
        </p:sp>
        <p:cxnSp>
          <p:nvCxnSpPr>
            <p:cNvPr id="24" name="Straight Connector 23">
              <a:extLst>
                <a:ext uri="{FF2B5EF4-FFF2-40B4-BE49-F238E27FC236}">
                  <a16:creationId xmlns:a16="http://schemas.microsoft.com/office/drawing/2014/main" id="{C2A16A6D-4FAD-D118-789E-2A5501A9241E}"/>
                </a:ext>
              </a:extLst>
            </p:cNvPr>
            <p:cNvCxnSpPr>
              <a:cxnSpLocks/>
            </p:cNvCxnSpPr>
            <p:nvPr/>
          </p:nvCxnSpPr>
          <p:spPr>
            <a:xfrm>
              <a:off x="2956246" y="5595050"/>
              <a:ext cx="284000" cy="0"/>
            </a:xfrm>
            <a:prstGeom prst="line">
              <a:avLst/>
            </a:prstGeom>
            <a:ln w="63500">
              <a:solidFill>
                <a:srgbClr val="264C96"/>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48D990B-9843-E73E-15D3-99F406B33433}"/>
                </a:ext>
              </a:extLst>
            </p:cNvPr>
            <p:cNvSpPr txBox="1"/>
            <p:nvPr/>
          </p:nvSpPr>
          <p:spPr>
            <a:xfrm>
              <a:off x="1997232" y="5248802"/>
              <a:ext cx="446231" cy="692497"/>
            </a:xfrm>
            <a:prstGeom prst="rect">
              <a:avLst/>
            </a:prstGeom>
            <a:noFill/>
          </p:spPr>
          <p:txBody>
            <a:bodyPr wrap="square" lIns="0" tIns="0" rIns="0" bIns="0" rtlCol="0">
              <a:spAutoFit/>
            </a:bodyPr>
            <a:lstStyle/>
            <a:p>
              <a:pPr>
                <a:lnSpc>
                  <a:spcPct val="90000"/>
                </a:lnSpc>
              </a:pPr>
              <a:r>
                <a:rPr lang="en-US" sz="5000" dirty="0">
                  <a:solidFill>
                    <a:schemeClr val="tx2"/>
                  </a:solidFill>
                </a:rPr>
                <a:t>[</a:t>
              </a:r>
            </a:p>
          </p:txBody>
        </p:sp>
        <p:sp>
          <p:nvSpPr>
            <p:cNvPr id="30" name="Rectangle 29">
              <a:extLst>
                <a:ext uri="{FF2B5EF4-FFF2-40B4-BE49-F238E27FC236}">
                  <a16:creationId xmlns:a16="http://schemas.microsoft.com/office/drawing/2014/main" id="{496E4401-481C-1CF2-667A-49093736D83A}"/>
                </a:ext>
              </a:extLst>
            </p:cNvPr>
            <p:cNvSpPr/>
            <p:nvPr/>
          </p:nvSpPr>
          <p:spPr>
            <a:xfrm>
              <a:off x="3298093" y="5201483"/>
              <a:ext cx="638907" cy="787134"/>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18872" bIns="137160" rtlCol="0" anchor="ctr"/>
            <a:lstStyle/>
            <a:p>
              <a:pPr algn="ctr"/>
              <a:r>
                <a:rPr lang="en-US" sz="1200" b="1" dirty="0">
                  <a:solidFill>
                    <a:schemeClr val="tx2"/>
                  </a:solidFill>
                </a:rPr>
                <a:t>92.7 cm</a:t>
              </a:r>
              <a:endParaRPr lang="en-US" sz="1200" i="1" dirty="0">
                <a:solidFill>
                  <a:schemeClr val="tx2"/>
                </a:solidFill>
              </a:endParaRPr>
            </a:p>
          </p:txBody>
        </p:sp>
        <p:sp>
          <p:nvSpPr>
            <p:cNvPr id="32" name="TextBox 31">
              <a:extLst>
                <a:ext uri="{FF2B5EF4-FFF2-40B4-BE49-F238E27FC236}">
                  <a16:creationId xmlns:a16="http://schemas.microsoft.com/office/drawing/2014/main" id="{C1906418-7C22-0A45-897A-202188F3A760}"/>
                </a:ext>
              </a:extLst>
            </p:cNvPr>
            <p:cNvSpPr txBox="1"/>
            <p:nvPr/>
          </p:nvSpPr>
          <p:spPr>
            <a:xfrm>
              <a:off x="3763234" y="5248802"/>
              <a:ext cx="446231" cy="692497"/>
            </a:xfrm>
            <a:prstGeom prst="rect">
              <a:avLst/>
            </a:prstGeom>
            <a:noFill/>
          </p:spPr>
          <p:txBody>
            <a:bodyPr wrap="square" lIns="0" tIns="0" rIns="0" bIns="0" rtlCol="0">
              <a:spAutoFit/>
            </a:bodyPr>
            <a:lstStyle/>
            <a:p>
              <a:pPr algn="r">
                <a:lnSpc>
                  <a:spcPct val="90000"/>
                </a:lnSpc>
              </a:pPr>
              <a:r>
                <a:rPr lang="en-US" sz="5000" dirty="0">
                  <a:solidFill>
                    <a:schemeClr val="tx2"/>
                  </a:solidFill>
                </a:rPr>
                <a:t>]</a:t>
              </a:r>
            </a:p>
          </p:txBody>
        </p:sp>
        <p:grpSp>
          <p:nvGrpSpPr>
            <p:cNvPr id="33" name="Group 32">
              <a:extLst>
                <a:ext uri="{FF2B5EF4-FFF2-40B4-BE49-F238E27FC236}">
                  <a16:creationId xmlns:a16="http://schemas.microsoft.com/office/drawing/2014/main" id="{D126965E-7627-9803-CFC0-B1464BA81655}"/>
                </a:ext>
              </a:extLst>
            </p:cNvPr>
            <p:cNvGrpSpPr/>
            <p:nvPr/>
          </p:nvGrpSpPr>
          <p:grpSpPr>
            <a:xfrm>
              <a:off x="4217717" y="5453050"/>
              <a:ext cx="284000" cy="284000"/>
              <a:chOff x="3521183" y="4698356"/>
              <a:chExt cx="284000" cy="284000"/>
            </a:xfrm>
          </p:grpSpPr>
          <p:cxnSp>
            <p:nvCxnSpPr>
              <p:cNvPr id="34" name="Straight Connector 33">
                <a:extLst>
                  <a:ext uri="{FF2B5EF4-FFF2-40B4-BE49-F238E27FC236}">
                    <a16:creationId xmlns:a16="http://schemas.microsoft.com/office/drawing/2014/main" id="{D8E03A74-2162-7111-F3B4-AAFC07A11182}"/>
                  </a:ext>
                </a:extLst>
              </p:cNvPr>
              <p:cNvCxnSpPr>
                <a:cxnSpLocks/>
              </p:cNvCxnSpPr>
              <p:nvPr/>
            </p:nvCxnSpPr>
            <p:spPr>
              <a:xfrm rot="2700000">
                <a:off x="3524231" y="4840356"/>
                <a:ext cx="284000" cy="0"/>
              </a:xfrm>
              <a:prstGeom prst="line">
                <a:avLst/>
              </a:prstGeom>
              <a:ln w="63500">
                <a:solidFill>
                  <a:srgbClr val="264C9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413EB64-FA3C-0E89-A933-05ABEA00B425}"/>
                  </a:ext>
                </a:extLst>
              </p:cNvPr>
              <p:cNvCxnSpPr>
                <a:cxnSpLocks/>
              </p:cNvCxnSpPr>
              <p:nvPr/>
            </p:nvCxnSpPr>
            <p:spPr>
              <a:xfrm rot="-2700000">
                <a:off x="3521183" y="4840356"/>
                <a:ext cx="284000" cy="0"/>
              </a:xfrm>
              <a:prstGeom prst="line">
                <a:avLst/>
              </a:prstGeom>
              <a:ln w="63500">
                <a:solidFill>
                  <a:srgbClr val="264C96"/>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F89DEDC4-BFD3-5195-1F53-D1D3D240BDB3}"/>
                </a:ext>
              </a:extLst>
            </p:cNvPr>
            <p:cNvSpPr/>
            <p:nvPr/>
          </p:nvSpPr>
          <p:spPr>
            <a:xfrm>
              <a:off x="4537947" y="5219700"/>
              <a:ext cx="1116768" cy="762000"/>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18872" bIns="137160" rtlCol="0" anchor="ctr"/>
            <a:lstStyle/>
            <a:p>
              <a:pPr algn="ctr"/>
              <a:r>
                <a:rPr lang="en-US" sz="1200" b="1" dirty="0">
                  <a:solidFill>
                    <a:schemeClr val="tx2"/>
                  </a:solidFill>
                </a:rPr>
                <a:t>365.25 days</a:t>
              </a:r>
            </a:p>
            <a:p>
              <a:pPr algn="ctr"/>
              <a:endParaRPr lang="en-US" sz="1200" b="1" i="1" dirty="0">
                <a:solidFill>
                  <a:schemeClr val="tx2"/>
                </a:solidFill>
              </a:endParaRPr>
            </a:p>
            <a:p>
              <a:pPr algn="ctr"/>
              <a:r>
                <a:rPr lang="en-US" sz="1200" b="1" dirty="0">
                  <a:solidFill>
                    <a:schemeClr val="tx2"/>
                  </a:solidFill>
                </a:rPr>
                <a:t>182 days</a:t>
              </a:r>
              <a:endParaRPr lang="en-US" sz="1200" dirty="0">
                <a:solidFill>
                  <a:schemeClr val="tx2"/>
                </a:solidFill>
              </a:endParaRPr>
            </a:p>
          </p:txBody>
        </p:sp>
        <p:cxnSp>
          <p:nvCxnSpPr>
            <p:cNvPr id="40" name="Straight Connector 39">
              <a:extLst>
                <a:ext uri="{FF2B5EF4-FFF2-40B4-BE49-F238E27FC236}">
                  <a16:creationId xmlns:a16="http://schemas.microsoft.com/office/drawing/2014/main" id="{9C2955FE-FA8F-A62B-D473-FC57BC6CD950}"/>
                </a:ext>
              </a:extLst>
            </p:cNvPr>
            <p:cNvCxnSpPr>
              <a:cxnSpLocks/>
            </p:cNvCxnSpPr>
            <p:nvPr/>
          </p:nvCxnSpPr>
          <p:spPr>
            <a:xfrm>
              <a:off x="4639131" y="5611184"/>
              <a:ext cx="914400" cy="0"/>
            </a:xfrm>
            <a:prstGeom prst="line">
              <a:avLst/>
            </a:prstGeom>
            <a:ln w="19050">
              <a:solidFill>
                <a:srgbClr val="264C96"/>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29C23271-69BE-6814-7C70-A5100DD0E305}"/>
                </a:ext>
              </a:extLst>
            </p:cNvPr>
            <p:cNvSpPr/>
            <p:nvPr/>
          </p:nvSpPr>
          <p:spPr>
            <a:xfrm>
              <a:off x="6053993" y="5222748"/>
              <a:ext cx="791307" cy="758952"/>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18872" bIns="137160" rtlCol="0" anchor="ctr"/>
            <a:lstStyle/>
            <a:p>
              <a:pPr algn="ctr"/>
              <a:r>
                <a:rPr lang="en-US" sz="1200" b="1" dirty="0">
                  <a:solidFill>
                    <a:schemeClr val="tx2"/>
                  </a:solidFill>
                </a:rPr>
                <a:t>5.0 cm/</a:t>
              </a:r>
              <a:br>
                <a:rPr lang="en-US" sz="1200" b="1" dirty="0">
                  <a:solidFill>
                    <a:schemeClr val="tx2"/>
                  </a:solidFill>
                </a:rPr>
              </a:br>
              <a:r>
                <a:rPr lang="en-US" sz="1200" b="1" dirty="0">
                  <a:solidFill>
                    <a:schemeClr val="tx2"/>
                  </a:solidFill>
                </a:rPr>
                <a:t>year</a:t>
              </a:r>
              <a:endParaRPr lang="en-US" sz="1200" i="1" dirty="0">
                <a:solidFill>
                  <a:schemeClr val="tx2"/>
                </a:solidFill>
              </a:endParaRPr>
            </a:p>
          </p:txBody>
        </p:sp>
        <p:grpSp>
          <p:nvGrpSpPr>
            <p:cNvPr id="52" name="Group 51">
              <a:extLst>
                <a:ext uri="{FF2B5EF4-FFF2-40B4-BE49-F238E27FC236}">
                  <a16:creationId xmlns:a16="http://schemas.microsoft.com/office/drawing/2014/main" id="{8B1FBBEB-A616-B799-3002-62A3F314A8AE}"/>
                </a:ext>
              </a:extLst>
            </p:cNvPr>
            <p:cNvGrpSpPr/>
            <p:nvPr/>
          </p:nvGrpSpPr>
          <p:grpSpPr>
            <a:xfrm>
              <a:off x="5753100" y="5504959"/>
              <a:ext cx="237744" cy="152400"/>
              <a:chOff x="8623300" y="7041659"/>
              <a:chExt cx="237744" cy="152400"/>
            </a:xfrm>
          </p:grpSpPr>
          <p:cxnSp>
            <p:nvCxnSpPr>
              <p:cNvPr id="48" name="Straight Connector 47">
                <a:extLst>
                  <a:ext uri="{FF2B5EF4-FFF2-40B4-BE49-F238E27FC236}">
                    <a16:creationId xmlns:a16="http://schemas.microsoft.com/office/drawing/2014/main" id="{AD36F1C0-0EF5-123D-FF25-184758B63569}"/>
                  </a:ext>
                </a:extLst>
              </p:cNvPr>
              <p:cNvCxnSpPr>
                <a:cxnSpLocks/>
              </p:cNvCxnSpPr>
              <p:nvPr/>
            </p:nvCxnSpPr>
            <p:spPr>
              <a:xfrm>
                <a:off x="8623300" y="7041659"/>
                <a:ext cx="237744" cy="0"/>
              </a:xfrm>
              <a:prstGeom prst="line">
                <a:avLst/>
              </a:prstGeom>
              <a:ln w="63500">
                <a:solidFill>
                  <a:srgbClr val="264C9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DD9E2C3-70DA-5C0E-F531-99491C7BFF0C}"/>
                  </a:ext>
                </a:extLst>
              </p:cNvPr>
              <p:cNvCxnSpPr>
                <a:cxnSpLocks/>
              </p:cNvCxnSpPr>
              <p:nvPr/>
            </p:nvCxnSpPr>
            <p:spPr>
              <a:xfrm>
                <a:off x="8623300" y="7194059"/>
                <a:ext cx="236492" cy="0"/>
              </a:xfrm>
              <a:prstGeom prst="line">
                <a:avLst/>
              </a:prstGeom>
              <a:ln w="63500">
                <a:solidFill>
                  <a:srgbClr val="264C96"/>
                </a:solidFill>
              </a:ln>
            </p:spPr>
            <p:style>
              <a:lnRef idx="1">
                <a:schemeClr val="accent1"/>
              </a:lnRef>
              <a:fillRef idx="0">
                <a:schemeClr val="accent1"/>
              </a:fillRef>
              <a:effectRef idx="0">
                <a:schemeClr val="accent1"/>
              </a:effectRef>
              <a:fontRef idx="minor">
                <a:schemeClr val="tx1"/>
              </a:fontRef>
            </p:style>
          </p:cxnSp>
        </p:grpSp>
      </p:grpSp>
      <p:sp>
        <p:nvSpPr>
          <p:cNvPr id="10" name="Close Button Hyperlink">
            <a:hlinkClick r:id="rId3" action="ppaction://hlinksldjump"/>
            <a:extLst>
              <a:ext uri="{FF2B5EF4-FFF2-40B4-BE49-F238E27FC236}">
                <a16:creationId xmlns:a16="http://schemas.microsoft.com/office/drawing/2014/main" id="{A076CC53-ECAF-3851-EBB9-1CC55D8179C0}"/>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rward Arrow Hyperlink">
            <a:hlinkClick r:id="" action="ppaction://hlinkshowjump?jump=nextslide"/>
            <a:extLst>
              <a:ext uri="{FF2B5EF4-FFF2-40B4-BE49-F238E27FC236}">
                <a16:creationId xmlns:a16="http://schemas.microsoft.com/office/drawing/2014/main" id="{05E3DC49-A877-67F8-9D25-C654D012F820}"/>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939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DB3300-BF3D-8CA2-763F-E51DB43D2F4C}"/>
              </a:ext>
            </a:extLst>
          </p:cNvPr>
          <p:cNvSpPr>
            <a:spLocks noGrp="1"/>
          </p:cNvSpPr>
          <p:nvPr>
            <p:ph type="title"/>
          </p:nvPr>
        </p:nvSpPr>
        <p:spPr/>
        <p:txBody>
          <a:bodyPr/>
          <a:lstStyle/>
          <a:p>
            <a:r>
              <a:rPr lang="en-US" noProof="0" dirty="0"/>
              <a:t>AGV at 6 Months by Cohort</a:t>
            </a:r>
          </a:p>
        </p:txBody>
      </p:sp>
      <p:sp>
        <p:nvSpPr>
          <p:cNvPr id="13" name="Text Placeholder 12">
            <a:extLst>
              <a:ext uri="{FF2B5EF4-FFF2-40B4-BE49-F238E27FC236}">
                <a16:creationId xmlns:a16="http://schemas.microsoft.com/office/drawing/2014/main" id="{32F60B3A-73FE-8727-31F5-64C5D305AAA1}"/>
              </a:ext>
            </a:extLst>
          </p:cNvPr>
          <p:cNvSpPr>
            <a:spLocks noGrp="1"/>
          </p:cNvSpPr>
          <p:nvPr>
            <p:ph type="body" sz="quarter" idx="23"/>
          </p:nvPr>
        </p:nvSpPr>
        <p:spPr>
          <a:xfrm>
            <a:off x="842962" y="7923162"/>
            <a:ext cx="6057901" cy="365125"/>
          </a:xfrm>
        </p:spPr>
        <p:txBody>
          <a:bodyPr/>
          <a:lstStyle/>
          <a:p>
            <a:r>
              <a:rPr lang="en-US" noProof="0" dirty="0">
                <a:solidFill>
                  <a:schemeClr val="tx2"/>
                </a:solidFill>
              </a:rPr>
              <a:t>SD, standard deviation.</a:t>
            </a:r>
          </a:p>
          <a:p>
            <a:r>
              <a:rPr lang="en-US" noProof="0" dirty="0">
                <a:solidFill>
                  <a:schemeClr val="tx2"/>
                </a:solidFill>
              </a:rPr>
              <a:t>Savarirayan, </a:t>
            </a:r>
            <a:r>
              <a:rPr lang="en-US" i="1" noProof="0" dirty="0">
                <a:solidFill>
                  <a:schemeClr val="tx2"/>
                </a:solidFill>
              </a:rPr>
              <a:t>NEJM</a:t>
            </a:r>
            <a:r>
              <a:rPr lang="en-US" noProof="0" dirty="0">
                <a:solidFill>
                  <a:schemeClr val="tx2"/>
                </a:solidFill>
              </a:rPr>
              <a:t>. 2019.</a:t>
            </a:r>
          </a:p>
        </p:txBody>
      </p:sp>
      <p:sp>
        <p:nvSpPr>
          <p:cNvPr id="14" name="Content Placeholder 13">
            <a:extLst>
              <a:ext uri="{FF2B5EF4-FFF2-40B4-BE49-F238E27FC236}">
                <a16:creationId xmlns:a16="http://schemas.microsoft.com/office/drawing/2014/main" id="{31A91F4B-F2AB-59C0-EC0F-5AE3D30C8ACF}"/>
              </a:ext>
            </a:extLst>
          </p:cNvPr>
          <p:cNvSpPr>
            <a:spLocks noGrp="1"/>
          </p:cNvSpPr>
          <p:nvPr>
            <p:ph sz="quarter" idx="22"/>
          </p:nvPr>
        </p:nvSpPr>
        <p:spPr>
          <a:xfrm>
            <a:off x="835146" y="2343152"/>
            <a:ext cx="6180017" cy="1400174"/>
          </a:xfrm>
        </p:spPr>
        <p:txBody>
          <a:bodyPr tIns="137160" bIns="137160"/>
          <a:lstStyle/>
          <a:p>
            <a:pPr>
              <a:lnSpc>
                <a:spcPct val="100000"/>
              </a:lnSpc>
            </a:pPr>
            <a:r>
              <a:rPr lang="en-US" i="1" noProof="0" dirty="0"/>
              <a:t>A primary efficacy end point for Study 202 was change in AGV from baseline during the initial 6 months. The 6-month data showed dose-dependent increases in AGV and similar safety and efficacy at 15 μg/kg and 30 μg/kg. These findings established the dosing for the next phase </a:t>
            </a:r>
            <a:br>
              <a:rPr lang="en-US" i="1" noProof="0" dirty="0"/>
            </a:br>
            <a:r>
              <a:rPr lang="en-US" i="1" noProof="0" dirty="0"/>
              <a:t>of Study 202 and the 15 μg/kg dose in subsequent trials.</a:t>
            </a:r>
          </a:p>
        </p:txBody>
      </p:sp>
      <p:sp>
        <p:nvSpPr>
          <p:cNvPr id="11" name="TextBox 10">
            <a:extLst>
              <a:ext uri="{FF2B5EF4-FFF2-40B4-BE49-F238E27FC236}">
                <a16:creationId xmlns:a16="http://schemas.microsoft.com/office/drawing/2014/main" id="{1516FDBF-8A0E-3622-87A0-FC9B79FC5B4E}"/>
              </a:ext>
            </a:extLst>
          </p:cNvPr>
          <p:cNvSpPr txBox="1"/>
          <p:nvPr/>
        </p:nvSpPr>
        <p:spPr>
          <a:xfrm>
            <a:off x="450574" y="3963692"/>
            <a:ext cx="6838122" cy="338554"/>
          </a:xfrm>
          <a:prstGeom prst="rect">
            <a:avLst/>
          </a:prstGeom>
          <a:noFill/>
        </p:spPr>
        <p:txBody>
          <a:bodyPr wrap="square" rtlCol="0">
            <a:spAutoFit/>
          </a:bodyPr>
          <a:lstStyle/>
          <a:p>
            <a:pPr algn="ctr"/>
            <a:r>
              <a:rPr lang="en-US" sz="1600" dirty="0">
                <a:solidFill>
                  <a:schemeClr val="tx2"/>
                </a:solidFill>
              </a:rPr>
              <a:t>AGV Over 6 Months By Cohort</a:t>
            </a:r>
          </a:p>
        </p:txBody>
      </p:sp>
      <p:graphicFrame>
        <p:nvGraphicFramePr>
          <p:cNvPr id="19" name="Content Placeholder 6">
            <a:extLst>
              <a:ext uri="{FF2B5EF4-FFF2-40B4-BE49-F238E27FC236}">
                <a16:creationId xmlns:a16="http://schemas.microsoft.com/office/drawing/2014/main" id="{0F9C14D9-58CA-9BED-CB06-5B23B8E09AFA}"/>
              </a:ext>
            </a:extLst>
          </p:cNvPr>
          <p:cNvGraphicFramePr>
            <a:graphicFrameLocks/>
          </p:cNvGraphicFramePr>
          <p:nvPr>
            <p:extLst>
              <p:ext uri="{D42A27DB-BD31-4B8C-83A1-F6EECF244321}">
                <p14:modId xmlns:p14="http://schemas.microsoft.com/office/powerpoint/2010/main" val="2136962694"/>
              </p:ext>
            </p:extLst>
          </p:nvPr>
        </p:nvGraphicFramePr>
        <p:xfrm>
          <a:off x="993770" y="4312462"/>
          <a:ext cx="5760720" cy="1614424"/>
        </p:xfrm>
        <a:graphic>
          <a:graphicData uri="http://schemas.openxmlformats.org/drawingml/2006/table">
            <a:tbl>
              <a:tblPr firstRow="1" bandRow="1">
                <a:tableStyleId>{5C22544A-7EE6-4342-B048-85BDC9FD1C3A}</a:tableStyleId>
              </a:tblPr>
              <a:tblGrid>
                <a:gridCol w="1780960">
                  <a:extLst>
                    <a:ext uri="{9D8B030D-6E8A-4147-A177-3AD203B41FA5}">
                      <a16:colId xmlns:a16="http://schemas.microsoft.com/office/drawing/2014/main" val="3981583428"/>
                    </a:ext>
                  </a:extLst>
                </a:gridCol>
                <a:gridCol w="994940">
                  <a:extLst>
                    <a:ext uri="{9D8B030D-6E8A-4147-A177-3AD203B41FA5}">
                      <a16:colId xmlns:a16="http://schemas.microsoft.com/office/drawing/2014/main" val="2027658750"/>
                    </a:ext>
                  </a:extLst>
                </a:gridCol>
                <a:gridCol w="994940">
                  <a:extLst>
                    <a:ext uri="{9D8B030D-6E8A-4147-A177-3AD203B41FA5}">
                      <a16:colId xmlns:a16="http://schemas.microsoft.com/office/drawing/2014/main" val="3679601124"/>
                    </a:ext>
                  </a:extLst>
                </a:gridCol>
                <a:gridCol w="994940">
                  <a:extLst>
                    <a:ext uri="{9D8B030D-6E8A-4147-A177-3AD203B41FA5}">
                      <a16:colId xmlns:a16="http://schemas.microsoft.com/office/drawing/2014/main" val="3577775068"/>
                    </a:ext>
                  </a:extLst>
                </a:gridCol>
                <a:gridCol w="994940">
                  <a:extLst>
                    <a:ext uri="{9D8B030D-6E8A-4147-A177-3AD203B41FA5}">
                      <a16:colId xmlns:a16="http://schemas.microsoft.com/office/drawing/2014/main" val="3785467779"/>
                    </a:ext>
                  </a:extLst>
                </a:gridCol>
              </a:tblGrid>
              <a:tr h="370840">
                <a:tc>
                  <a:txBody>
                    <a:bodyPr/>
                    <a:lstStyle/>
                    <a:p>
                      <a:r>
                        <a:rPr lang="en-US" sz="1200" dirty="0">
                          <a:solidFill>
                            <a:schemeClr val="tx1"/>
                          </a:solidFill>
                        </a:rPr>
                        <a:t>Growth velocity</a:t>
                      </a:r>
                    </a:p>
                  </a:txBody>
                  <a:tcPr marT="73152" marB="73152"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D5EBFF"/>
                    </a:solidFill>
                  </a:tcPr>
                </a:tc>
                <a:tc>
                  <a:txBody>
                    <a:bodyPr/>
                    <a:lstStyle/>
                    <a:p>
                      <a:pPr algn="ctr"/>
                      <a:r>
                        <a:rPr lang="en-US" sz="1200" dirty="0">
                          <a:solidFill>
                            <a:schemeClr val="bg1"/>
                          </a:solidFill>
                        </a:rPr>
                        <a:t>Cohort 1</a:t>
                      </a:r>
                    </a:p>
                    <a:p>
                      <a:pPr algn="ctr"/>
                      <a:r>
                        <a:rPr lang="en-US" sz="1200" dirty="0">
                          <a:solidFill>
                            <a:schemeClr val="bg1"/>
                          </a:solidFill>
                        </a:rPr>
                        <a:t>2.5 </a:t>
                      </a:r>
                      <a:r>
                        <a:rPr lang="en-US" sz="1200" b="0" i="0" u="none" strike="noStrike" baseline="0" dirty="0">
                          <a:solidFill>
                            <a:schemeClr val="bg1"/>
                          </a:solidFill>
                        </a:rPr>
                        <a:t>μg/kg</a:t>
                      </a:r>
                    </a:p>
                    <a:p>
                      <a:pPr algn="ctr"/>
                      <a:r>
                        <a:rPr lang="en-US" sz="1200" b="0" i="0" u="none" strike="noStrike" baseline="0" dirty="0">
                          <a:solidFill>
                            <a:schemeClr val="bg1"/>
                          </a:solidFill>
                        </a:rPr>
                        <a:t>(N = 8)</a:t>
                      </a:r>
                      <a:endParaRPr lang="en-US" sz="1200" dirty="0">
                        <a:solidFill>
                          <a:schemeClr val="bg1"/>
                        </a:solidFill>
                      </a:endParaRPr>
                    </a:p>
                  </a:txBody>
                  <a:tcPr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3375AF"/>
                    </a:solidFill>
                  </a:tcPr>
                </a:tc>
                <a:tc>
                  <a:txBody>
                    <a:bodyPr/>
                    <a:lstStyle/>
                    <a:p>
                      <a:pPr algn="ctr"/>
                      <a:r>
                        <a:rPr lang="en-US" sz="1200" dirty="0">
                          <a:solidFill>
                            <a:schemeClr val="bg1"/>
                          </a:solidFill>
                        </a:rPr>
                        <a:t>Cohort 2</a:t>
                      </a:r>
                    </a:p>
                    <a:p>
                      <a:pPr algn="ctr"/>
                      <a:r>
                        <a:rPr lang="en-US" sz="1200" dirty="0">
                          <a:solidFill>
                            <a:schemeClr val="bg1"/>
                          </a:solidFill>
                        </a:rPr>
                        <a:t>7.5 </a:t>
                      </a:r>
                      <a:r>
                        <a:rPr lang="en-US" sz="1200" b="0" i="0" u="none" strike="noStrike" baseline="0" dirty="0">
                          <a:solidFill>
                            <a:schemeClr val="bg1"/>
                          </a:solidFill>
                        </a:rPr>
                        <a:t>μg/kg</a:t>
                      </a:r>
                    </a:p>
                    <a:p>
                      <a:pPr algn="ctr"/>
                      <a:r>
                        <a:rPr lang="en-US" sz="1200" b="0" i="0" u="none" strike="noStrike" baseline="0" dirty="0">
                          <a:solidFill>
                            <a:schemeClr val="bg1"/>
                          </a:solidFill>
                        </a:rPr>
                        <a:t>(N = 8)</a:t>
                      </a:r>
                      <a:endParaRPr lang="en-US" sz="1200" dirty="0">
                        <a:solidFill>
                          <a:schemeClr val="bg1"/>
                        </a:solidFill>
                      </a:endParaRPr>
                    </a:p>
                  </a:txBody>
                  <a:tcPr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200" dirty="0">
                          <a:solidFill>
                            <a:schemeClr val="bg1"/>
                          </a:solidFill>
                        </a:rPr>
                        <a:t>Cohort 3</a:t>
                      </a:r>
                    </a:p>
                    <a:p>
                      <a:pPr algn="ctr"/>
                      <a:r>
                        <a:rPr lang="en-US" sz="1200" dirty="0">
                          <a:solidFill>
                            <a:schemeClr val="bg1"/>
                          </a:solidFill>
                        </a:rPr>
                        <a:t>15 </a:t>
                      </a:r>
                      <a:r>
                        <a:rPr lang="en-US" sz="1200" b="0" i="0" u="none" strike="noStrike" baseline="0" dirty="0">
                          <a:solidFill>
                            <a:schemeClr val="bg1"/>
                          </a:solidFill>
                        </a:rPr>
                        <a:t>μg/kg</a:t>
                      </a:r>
                    </a:p>
                    <a:p>
                      <a:pPr algn="ctr"/>
                      <a:r>
                        <a:rPr lang="en-US" sz="1200" b="0" i="0" u="none" strike="noStrike" baseline="0" dirty="0">
                          <a:solidFill>
                            <a:schemeClr val="bg1"/>
                          </a:solidFill>
                        </a:rPr>
                        <a:t>(N = 10)</a:t>
                      </a:r>
                      <a:endParaRPr lang="en-US" sz="1200" dirty="0">
                        <a:solidFill>
                          <a:schemeClr val="bg1"/>
                        </a:solidFill>
                      </a:endParaRPr>
                    </a:p>
                  </a:txBody>
                  <a:tcPr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E3E74"/>
                    </a:solidFill>
                  </a:tcPr>
                </a:tc>
                <a:tc>
                  <a:txBody>
                    <a:bodyPr/>
                    <a:lstStyle/>
                    <a:p>
                      <a:pPr algn="ctr"/>
                      <a:r>
                        <a:rPr lang="en-US" sz="1200" dirty="0">
                          <a:solidFill>
                            <a:schemeClr val="bg1"/>
                          </a:solidFill>
                        </a:rPr>
                        <a:t>Cohort 4</a:t>
                      </a:r>
                    </a:p>
                    <a:p>
                      <a:pPr algn="ctr"/>
                      <a:r>
                        <a:rPr lang="en-US" sz="1200" dirty="0">
                          <a:solidFill>
                            <a:schemeClr val="bg1"/>
                          </a:solidFill>
                        </a:rPr>
                        <a:t>30 </a:t>
                      </a:r>
                      <a:r>
                        <a:rPr lang="en-US" sz="1200" b="0" i="0" u="none" strike="noStrike" baseline="0" dirty="0">
                          <a:solidFill>
                            <a:schemeClr val="bg1"/>
                          </a:solidFill>
                        </a:rPr>
                        <a:t>μg/kg</a:t>
                      </a:r>
                    </a:p>
                    <a:p>
                      <a:pPr algn="ctr"/>
                      <a:r>
                        <a:rPr lang="en-US" sz="1200" b="0" i="0" u="none" strike="noStrike" baseline="0" dirty="0">
                          <a:solidFill>
                            <a:schemeClr val="bg1"/>
                          </a:solidFill>
                        </a:rPr>
                        <a:t>(N = 9)</a:t>
                      </a:r>
                      <a:endParaRPr lang="en-US" sz="1200" dirty="0">
                        <a:solidFill>
                          <a:schemeClr val="bg1"/>
                        </a:solidFill>
                      </a:endParaRPr>
                    </a:p>
                  </a:txBody>
                  <a:tcPr marT="73152" marB="73152"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82E56"/>
                    </a:solidFill>
                  </a:tcPr>
                </a:tc>
                <a:extLst>
                  <a:ext uri="{0D108BD9-81ED-4DB2-BD59-A6C34878D82A}">
                    <a16:rowId xmlns:a16="http://schemas.microsoft.com/office/drawing/2014/main" val="3258188096"/>
                  </a:ext>
                </a:extLst>
              </a:tr>
              <a:tr h="370840">
                <a:tc>
                  <a:txBody>
                    <a:bodyPr/>
                    <a:lstStyle/>
                    <a:p>
                      <a:r>
                        <a:rPr lang="en-US" sz="1200" dirty="0">
                          <a:solidFill>
                            <a:srgbClr val="505050"/>
                          </a:solidFill>
                        </a:rPr>
                        <a:t>Mean change from baseline cm/year (SD) </a:t>
                      </a:r>
                    </a:p>
                  </a:txBody>
                  <a:tcPr marT="91440" marB="9144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8DEE4"/>
                    </a:solidFill>
                  </a:tcPr>
                </a:tc>
                <a:tc>
                  <a:txBody>
                    <a:bodyPr/>
                    <a:lstStyle/>
                    <a:p>
                      <a:pPr marL="0" marR="0" algn="ctr">
                        <a:lnSpc>
                          <a:spcPct val="95000"/>
                        </a:lnSpc>
                        <a:spcBef>
                          <a:spcPts val="300"/>
                        </a:spcBef>
                        <a:spcAft>
                          <a:spcPts val="300"/>
                        </a:spcAft>
                      </a:pPr>
                      <a:r>
                        <a:rPr lang="en-US" sz="1200" dirty="0">
                          <a:solidFill>
                            <a:schemeClr val="bg1"/>
                          </a:solidFill>
                          <a:effectLst/>
                          <a:latin typeface="+mn-lt"/>
                          <a:ea typeface="MS Mincho" panose="02020609040205080304" pitchFamily="49" charset="-128"/>
                          <a:cs typeface="Arial" panose="020B0604020202020204" pitchFamily="34" charset="0"/>
                        </a:rPr>
                        <a:t>-0.37 (1.59)</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375AF"/>
                    </a:solidFill>
                  </a:tcPr>
                </a:tc>
                <a:tc>
                  <a:txBody>
                    <a:bodyPr/>
                    <a:lstStyle/>
                    <a:p>
                      <a:pPr marL="0" marR="0" algn="ctr">
                        <a:lnSpc>
                          <a:spcPct val="95000"/>
                        </a:lnSpc>
                        <a:spcBef>
                          <a:spcPts val="300"/>
                        </a:spcBef>
                        <a:spcAft>
                          <a:spcPts val="300"/>
                        </a:spcAft>
                      </a:pPr>
                      <a:r>
                        <a:rPr lang="en-US" sz="1200" dirty="0">
                          <a:solidFill>
                            <a:schemeClr val="bg1"/>
                          </a:solidFill>
                          <a:effectLst/>
                          <a:latin typeface="+mn-lt"/>
                          <a:ea typeface="MS Mincho" panose="02020609040205080304" pitchFamily="49" charset="-128"/>
                          <a:cs typeface="Arial" panose="020B0604020202020204" pitchFamily="34" charset="0"/>
                        </a:rPr>
                        <a:t>1.28 (1.44)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marL="0" marR="0" algn="ctr">
                        <a:lnSpc>
                          <a:spcPct val="95000"/>
                        </a:lnSpc>
                        <a:spcBef>
                          <a:spcPts val="300"/>
                        </a:spcBef>
                        <a:spcAft>
                          <a:spcPts val="300"/>
                        </a:spcAft>
                      </a:pPr>
                      <a:r>
                        <a:rPr lang="en-US" sz="1200" dirty="0">
                          <a:solidFill>
                            <a:schemeClr val="bg1"/>
                          </a:solidFill>
                          <a:effectLst/>
                          <a:latin typeface="+mn-lt"/>
                          <a:ea typeface="MS Mincho" panose="02020609040205080304" pitchFamily="49" charset="-128"/>
                          <a:cs typeface="Arial" panose="020B0604020202020204" pitchFamily="34" charset="0"/>
                        </a:rPr>
                        <a:t>2.01 (2.00)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E3E74"/>
                    </a:solidFill>
                  </a:tcPr>
                </a:tc>
                <a:tc>
                  <a:txBody>
                    <a:bodyPr/>
                    <a:lstStyle/>
                    <a:p>
                      <a:pPr marL="0" marR="0" algn="ctr">
                        <a:lnSpc>
                          <a:spcPct val="95000"/>
                        </a:lnSpc>
                        <a:spcBef>
                          <a:spcPts val="300"/>
                        </a:spcBef>
                        <a:spcAft>
                          <a:spcPts val="300"/>
                        </a:spcAft>
                      </a:pPr>
                      <a:r>
                        <a:rPr lang="en-US" sz="1200" dirty="0">
                          <a:solidFill>
                            <a:schemeClr val="bg1"/>
                          </a:solidFill>
                          <a:effectLst/>
                          <a:latin typeface="+mn-lt"/>
                          <a:ea typeface="MS Mincho" panose="02020609040205080304" pitchFamily="49" charset="-128"/>
                          <a:cs typeface="Arial" panose="020B0604020202020204" pitchFamily="34" charset="0"/>
                        </a:rPr>
                        <a:t>2.08 (2.14)</a:t>
                      </a:r>
                    </a:p>
                  </a:txBody>
                  <a:tcPr marT="91440" marB="9144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82E56"/>
                    </a:solidFill>
                  </a:tcPr>
                </a:tc>
                <a:extLst>
                  <a:ext uri="{0D108BD9-81ED-4DB2-BD59-A6C34878D82A}">
                    <a16:rowId xmlns:a16="http://schemas.microsoft.com/office/drawing/2014/main" val="2014753261"/>
                  </a:ext>
                </a:extLst>
              </a:tr>
              <a:tr h="370840">
                <a:tc>
                  <a:txBody>
                    <a:bodyPr/>
                    <a:lstStyle/>
                    <a:p>
                      <a:r>
                        <a:rPr lang="en-US" sz="1200" dirty="0">
                          <a:solidFill>
                            <a:srgbClr val="505050"/>
                          </a:solidFill>
                        </a:rPr>
                        <a:t>95% CI</a:t>
                      </a:r>
                    </a:p>
                  </a:txBody>
                  <a:tcPr marT="91440" marB="91440" anchor="ctr">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D8DEE4"/>
                    </a:solidFill>
                  </a:tcPr>
                </a:tc>
                <a:tc>
                  <a:txBody>
                    <a:bodyPr/>
                    <a:lstStyle/>
                    <a:p>
                      <a:pPr marL="0" marR="0" algn="ctr">
                        <a:lnSpc>
                          <a:spcPct val="95000"/>
                        </a:lnSpc>
                        <a:spcBef>
                          <a:spcPts val="300"/>
                        </a:spcBef>
                        <a:spcAft>
                          <a:spcPts val="300"/>
                        </a:spcAft>
                      </a:pPr>
                      <a:r>
                        <a:rPr lang="en-US" sz="1200" dirty="0">
                          <a:solidFill>
                            <a:schemeClr val="bg1"/>
                          </a:solidFill>
                          <a:effectLst/>
                          <a:latin typeface="+mn-lt"/>
                          <a:ea typeface="MS Mincho" panose="02020609040205080304" pitchFamily="49" charset="-128"/>
                          <a:cs typeface="Arial" panose="020B0604020202020204" pitchFamily="34" charset="0"/>
                        </a:rPr>
                        <a:t>-1.84, 1.10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3375AF"/>
                    </a:solidFill>
                  </a:tcPr>
                </a:tc>
                <a:tc>
                  <a:txBody>
                    <a:bodyPr/>
                    <a:lstStyle/>
                    <a:p>
                      <a:pPr marL="0" marR="0" algn="ctr">
                        <a:lnSpc>
                          <a:spcPct val="95000"/>
                        </a:lnSpc>
                        <a:spcBef>
                          <a:spcPts val="300"/>
                        </a:spcBef>
                        <a:spcAft>
                          <a:spcPts val="300"/>
                        </a:spcAft>
                      </a:pPr>
                      <a:r>
                        <a:rPr lang="en-US" sz="1200" dirty="0">
                          <a:solidFill>
                            <a:schemeClr val="bg1"/>
                          </a:solidFill>
                          <a:effectLst/>
                          <a:latin typeface="+mn-lt"/>
                          <a:ea typeface="MS Mincho" panose="02020609040205080304" pitchFamily="49" charset="-128"/>
                          <a:cs typeface="Arial" panose="020B0604020202020204" pitchFamily="34" charset="0"/>
                        </a:rPr>
                        <a:t>0.07, 2.48</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marL="0" marR="0" algn="ctr">
                        <a:lnSpc>
                          <a:spcPct val="95000"/>
                        </a:lnSpc>
                        <a:spcBef>
                          <a:spcPts val="300"/>
                        </a:spcBef>
                        <a:spcAft>
                          <a:spcPts val="300"/>
                        </a:spcAft>
                      </a:pPr>
                      <a:r>
                        <a:rPr lang="en-US" sz="1200" dirty="0">
                          <a:solidFill>
                            <a:schemeClr val="tx1"/>
                          </a:solidFill>
                          <a:effectLst/>
                          <a:latin typeface="+mn-lt"/>
                          <a:ea typeface="MS Mincho" panose="02020609040205080304" pitchFamily="49" charset="-128"/>
                          <a:cs typeface="Arial" panose="020B0604020202020204" pitchFamily="34" charset="0"/>
                        </a:rPr>
                        <a:t>0.58, 3.44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E7ECF8"/>
                    </a:solidFill>
                  </a:tcPr>
                </a:tc>
                <a:tc>
                  <a:txBody>
                    <a:bodyPr/>
                    <a:lstStyle/>
                    <a:p>
                      <a:pPr marL="0" marR="0" algn="ctr">
                        <a:lnSpc>
                          <a:spcPct val="95000"/>
                        </a:lnSpc>
                        <a:spcBef>
                          <a:spcPts val="300"/>
                        </a:spcBef>
                        <a:spcAft>
                          <a:spcPts val="300"/>
                        </a:spcAft>
                      </a:pPr>
                      <a:r>
                        <a:rPr lang="en-US" sz="1200" dirty="0">
                          <a:solidFill>
                            <a:schemeClr val="tx1"/>
                          </a:solidFill>
                          <a:effectLst/>
                          <a:latin typeface="+mn-lt"/>
                          <a:ea typeface="MS Mincho" panose="02020609040205080304" pitchFamily="49" charset="-128"/>
                          <a:cs typeface="Arial" panose="020B0604020202020204" pitchFamily="34" charset="0"/>
                        </a:rPr>
                        <a:t>0.30, 3.87</a:t>
                      </a:r>
                    </a:p>
                  </a:txBody>
                  <a:tcPr marT="91440" marB="91440"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E7ECF8"/>
                    </a:solidFill>
                  </a:tcPr>
                </a:tc>
                <a:extLst>
                  <a:ext uri="{0D108BD9-81ED-4DB2-BD59-A6C34878D82A}">
                    <a16:rowId xmlns:a16="http://schemas.microsoft.com/office/drawing/2014/main" val="3030870766"/>
                  </a:ext>
                </a:extLst>
              </a:tr>
            </a:tbl>
          </a:graphicData>
        </a:graphic>
      </p:graphicFrame>
      <p:sp>
        <p:nvSpPr>
          <p:cNvPr id="20" name="Freeform 19">
            <a:extLst>
              <a:ext uri="{FF2B5EF4-FFF2-40B4-BE49-F238E27FC236}">
                <a16:creationId xmlns:a16="http://schemas.microsoft.com/office/drawing/2014/main" id="{E792A1AB-7F87-A37F-61DF-5EBFE5045F0E}"/>
              </a:ext>
            </a:extLst>
          </p:cNvPr>
          <p:cNvSpPr/>
          <p:nvPr/>
        </p:nvSpPr>
        <p:spPr>
          <a:xfrm>
            <a:off x="4857523" y="5803627"/>
            <a:ext cx="1863524" cy="1486984"/>
          </a:xfrm>
          <a:custGeom>
            <a:avLst/>
            <a:gdLst>
              <a:gd name="connsiteX0" fmla="*/ 931538 w 1863524"/>
              <a:gd name="connsiteY0" fmla="*/ 0 h 1486984"/>
              <a:gd name="connsiteX1" fmla="*/ 1356967 w 1863524"/>
              <a:gd name="connsiteY1" fmla="*/ 297542 h 1486984"/>
              <a:gd name="connsiteX2" fmla="*/ 1863074 w 1863524"/>
              <a:gd name="connsiteY2" fmla="*/ 297542 h 1486984"/>
              <a:gd name="connsiteX3" fmla="*/ 1863074 w 1863524"/>
              <a:gd name="connsiteY3" fmla="*/ 653607 h 1486984"/>
              <a:gd name="connsiteX4" fmla="*/ 1863524 w 1863524"/>
              <a:gd name="connsiteY4" fmla="*/ 653607 h 1486984"/>
              <a:gd name="connsiteX5" fmla="*/ 1863524 w 1863524"/>
              <a:gd name="connsiteY5" fmla="*/ 1486984 h 1486984"/>
              <a:gd name="connsiteX6" fmla="*/ 0 w 1863524"/>
              <a:gd name="connsiteY6" fmla="*/ 1486984 h 1486984"/>
              <a:gd name="connsiteX7" fmla="*/ 0 w 1863524"/>
              <a:gd name="connsiteY7" fmla="*/ 1158992 h 1486984"/>
              <a:gd name="connsiteX8" fmla="*/ 0 w 1863524"/>
              <a:gd name="connsiteY8" fmla="*/ 653607 h 1486984"/>
              <a:gd name="connsiteX9" fmla="*/ 0 w 1863524"/>
              <a:gd name="connsiteY9" fmla="*/ 297542 h 1486984"/>
              <a:gd name="connsiteX10" fmla="*/ 506109 w 1863524"/>
              <a:gd name="connsiteY10" fmla="*/ 297542 h 148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3524" h="1486984">
                <a:moveTo>
                  <a:pt x="931538" y="0"/>
                </a:moveTo>
                <a:lnTo>
                  <a:pt x="1356967" y="297542"/>
                </a:lnTo>
                <a:lnTo>
                  <a:pt x="1863074" y="297542"/>
                </a:lnTo>
                <a:lnTo>
                  <a:pt x="1863074" y="653607"/>
                </a:lnTo>
                <a:lnTo>
                  <a:pt x="1863524" y="653607"/>
                </a:lnTo>
                <a:lnTo>
                  <a:pt x="1863524" y="1486984"/>
                </a:lnTo>
                <a:lnTo>
                  <a:pt x="0" y="1486984"/>
                </a:lnTo>
                <a:lnTo>
                  <a:pt x="0" y="1158992"/>
                </a:lnTo>
                <a:lnTo>
                  <a:pt x="0" y="653607"/>
                </a:lnTo>
                <a:lnTo>
                  <a:pt x="0" y="297542"/>
                </a:lnTo>
                <a:lnTo>
                  <a:pt x="506109" y="2975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A3B2A04B-ED71-5410-A865-401B6508B39C}"/>
              </a:ext>
            </a:extLst>
          </p:cNvPr>
          <p:cNvSpPr/>
          <p:nvPr/>
        </p:nvSpPr>
        <p:spPr>
          <a:xfrm>
            <a:off x="4856198" y="5808634"/>
            <a:ext cx="1863524" cy="1411957"/>
          </a:xfrm>
          <a:custGeom>
            <a:avLst/>
            <a:gdLst>
              <a:gd name="connsiteX0" fmla="*/ 931538 w 1863524"/>
              <a:gd name="connsiteY0" fmla="*/ 0 h 1486984"/>
              <a:gd name="connsiteX1" fmla="*/ 1356967 w 1863524"/>
              <a:gd name="connsiteY1" fmla="*/ 297542 h 1486984"/>
              <a:gd name="connsiteX2" fmla="*/ 1863074 w 1863524"/>
              <a:gd name="connsiteY2" fmla="*/ 297542 h 1486984"/>
              <a:gd name="connsiteX3" fmla="*/ 1863074 w 1863524"/>
              <a:gd name="connsiteY3" fmla="*/ 653607 h 1486984"/>
              <a:gd name="connsiteX4" fmla="*/ 1863524 w 1863524"/>
              <a:gd name="connsiteY4" fmla="*/ 653607 h 1486984"/>
              <a:gd name="connsiteX5" fmla="*/ 1863524 w 1863524"/>
              <a:gd name="connsiteY5" fmla="*/ 1486984 h 1486984"/>
              <a:gd name="connsiteX6" fmla="*/ 0 w 1863524"/>
              <a:gd name="connsiteY6" fmla="*/ 1486984 h 1486984"/>
              <a:gd name="connsiteX7" fmla="*/ 0 w 1863524"/>
              <a:gd name="connsiteY7" fmla="*/ 1158992 h 1486984"/>
              <a:gd name="connsiteX8" fmla="*/ 0 w 1863524"/>
              <a:gd name="connsiteY8" fmla="*/ 653607 h 1486984"/>
              <a:gd name="connsiteX9" fmla="*/ 0 w 1863524"/>
              <a:gd name="connsiteY9" fmla="*/ 297542 h 1486984"/>
              <a:gd name="connsiteX10" fmla="*/ 506109 w 1863524"/>
              <a:gd name="connsiteY10" fmla="*/ 297542 h 148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3524" h="1486984">
                <a:moveTo>
                  <a:pt x="931538" y="0"/>
                </a:moveTo>
                <a:lnTo>
                  <a:pt x="1356967" y="297542"/>
                </a:lnTo>
                <a:lnTo>
                  <a:pt x="1863074" y="297542"/>
                </a:lnTo>
                <a:lnTo>
                  <a:pt x="1863074" y="653607"/>
                </a:lnTo>
                <a:lnTo>
                  <a:pt x="1863524" y="653607"/>
                </a:lnTo>
                <a:lnTo>
                  <a:pt x="1863524" y="1486984"/>
                </a:lnTo>
                <a:lnTo>
                  <a:pt x="0" y="1486984"/>
                </a:lnTo>
                <a:lnTo>
                  <a:pt x="0" y="1158992"/>
                </a:lnTo>
                <a:lnTo>
                  <a:pt x="0" y="653607"/>
                </a:lnTo>
                <a:lnTo>
                  <a:pt x="0" y="297542"/>
                </a:lnTo>
                <a:lnTo>
                  <a:pt x="506109" y="297542"/>
                </a:lnTo>
                <a:close/>
              </a:path>
            </a:pathLst>
          </a:cu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F13D2508-1984-8BCC-1A61-2701F2125E97}"/>
              </a:ext>
            </a:extLst>
          </p:cNvPr>
          <p:cNvSpPr/>
          <p:nvPr/>
        </p:nvSpPr>
        <p:spPr>
          <a:xfrm>
            <a:off x="4864561" y="6130011"/>
            <a:ext cx="1830437" cy="110486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lnSpc>
                <a:spcPct val="90000"/>
              </a:lnSpc>
              <a:defRPr/>
            </a:pPr>
            <a:r>
              <a:rPr lang="en-US" sz="1100" dirty="0">
                <a:solidFill>
                  <a:schemeClr val="tx2"/>
                </a:solidFill>
              </a:rPr>
              <a:t>The mean change in AGV at 6 months for the 15.0 μg/kg (Cohort 3) and 30 μg/kg (Cohort 4) doses was similar.</a:t>
            </a:r>
            <a:endParaRPr kumimoji="0" lang="en-US" sz="11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grpSp>
        <p:nvGrpSpPr>
          <p:cNvPr id="4" name="Group 3" hidden="1">
            <a:extLst>
              <a:ext uri="{FF2B5EF4-FFF2-40B4-BE49-F238E27FC236}">
                <a16:creationId xmlns:a16="http://schemas.microsoft.com/office/drawing/2014/main" id="{20596C55-BB0C-5C23-94D5-5045F5500B8F}"/>
              </a:ext>
            </a:extLst>
          </p:cNvPr>
          <p:cNvGrpSpPr/>
          <p:nvPr/>
        </p:nvGrpSpPr>
        <p:grpSpPr>
          <a:xfrm>
            <a:off x="3356349" y="502920"/>
            <a:ext cx="5144713" cy="7151876"/>
            <a:chOff x="3356349" y="502920"/>
            <a:chExt cx="5144713" cy="7151876"/>
          </a:xfrm>
        </p:grpSpPr>
        <p:sp>
          <p:nvSpPr>
            <p:cNvPr id="10" name="TextBox 9">
              <a:extLst>
                <a:ext uri="{FF2B5EF4-FFF2-40B4-BE49-F238E27FC236}">
                  <a16:creationId xmlns:a16="http://schemas.microsoft.com/office/drawing/2014/main" id="{50D4E289-82C6-9CCD-10C2-A4EAF2323D3C}"/>
                </a:ext>
              </a:extLst>
            </p:cNvPr>
            <p:cNvSpPr txBox="1"/>
            <p:nvPr/>
          </p:nvSpPr>
          <p:spPr>
            <a:xfrm>
              <a:off x="3356349" y="7408575"/>
              <a:ext cx="3663343" cy="246221"/>
            </a:xfrm>
            <a:prstGeom prst="rect">
              <a:avLst/>
            </a:prstGeom>
            <a:noFill/>
          </p:spPr>
          <p:txBody>
            <a:bodyPr wrap="square" rtlCol="0">
              <a:spAutoFit/>
            </a:bodyPr>
            <a:lstStyle/>
            <a:p>
              <a:r>
                <a:rPr lang="en-US" sz="1000" dirty="0">
                  <a:solidFill>
                    <a:schemeClr val="accent4"/>
                  </a:solidFill>
                </a:rPr>
                <a:t>[Savarirayan 2019 study 202: 10D]</a:t>
              </a:r>
            </a:p>
          </p:txBody>
        </p:sp>
        <p:sp>
          <p:nvSpPr>
            <p:cNvPr id="2" name="TextBox 1">
              <a:extLst>
                <a:ext uri="{FF2B5EF4-FFF2-40B4-BE49-F238E27FC236}">
                  <a16:creationId xmlns:a16="http://schemas.microsoft.com/office/drawing/2014/main" id="{1CF269FF-80F8-C0D1-6932-49FA87116EF0}"/>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Efficacy 6 months slider 2</a:t>
              </a:r>
            </a:p>
          </p:txBody>
        </p:sp>
        <p:sp>
          <p:nvSpPr>
            <p:cNvPr id="7" name="TextBox 6">
              <a:extLst>
                <a:ext uri="{FF2B5EF4-FFF2-40B4-BE49-F238E27FC236}">
                  <a16:creationId xmlns:a16="http://schemas.microsoft.com/office/drawing/2014/main" id="{6CDBA626-F3BA-D342-6BC0-191C1A8C2913}"/>
                </a:ext>
              </a:extLst>
            </p:cNvPr>
            <p:cNvSpPr txBox="1"/>
            <p:nvPr/>
          </p:nvSpPr>
          <p:spPr>
            <a:xfrm>
              <a:off x="4837719" y="3552819"/>
              <a:ext cx="3663343" cy="246221"/>
            </a:xfrm>
            <a:prstGeom prst="rect">
              <a:avLst/>
            </a:prstGeom>
            <a:noFill/>
          </p:spPr>
          <p:txBody>
            <a:bodyPr wrap="square" rtlCol="0">
              <a:spAutoFit/>
            </a:bodyPr>
            <a:lstStyle/>
            <a:p>
              <a:r>
                <a:rPr lang="en-US" sz="1000" dirty="0">
                  <a:solidFill>
                    <a:schemeClr val="accent4"/>
                  </a:solidFill>
                </a:rPr>
                <a:t>[Savarirayan 2019 study 202: 3A, 10D]</a:t>
              </a:r>
            </a:p>
          </p:txBody>
        </p:sp>
      </p:grpSp>
      <p:sp>
        <p:nvSpPr>
          <p:cNvPr id="22" name="Rectangle 21">
            <a:extLst>
              <a:ext uri="{FF2B5EF4-FFF2-40B4-BE49-F238E27FC236}">
                <a16:creationId xmlns:a16="http://schemas.microsoft.com/office/drawing/2014/main" id="{9A3E7803-58E3-A11A-4F68-52FFB3DA242A}"/>
              </a:ext>
            </a:extLst>
          </p:cNvPr>
          <p:cNvSpPr/>
          <p:nvPr/>
        </p:nvSpPr>
        <p:spPr>
          <a:xfrm>
            <a:off x="6891130" y="4482791"/>
            <a:ext cx="346011" cy="892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se Button Hyperlink">
            <a:hlinkClick r:id="rId3" action="ppaction://hlinksldjump"/>
            <a:extLst>
              <a:ext uri="{FF2B5EF4-FFF2-40B4-BE49-F238E27FC236}">
                <a16:creationId xmlns:a16="http://schemas.microsoft.com/office/drawing/2014/main" id="{01AE1E21-6F09-E541-E0B6-0F0CC879CB21}"/>
              </a:ext>
            </a:extLst>
          </p:cNvPr>
          <p:cNvSpPr/>
          <p:nvPr/>
        </p:nvSpPr>
        <p:spPr>
          <a:xfrm>
            <a:off x="6807200" y="109537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ack Arrow Hyperlink">
            <a:hlinkClick r:id="" action="ppaction://hlinkshowjump?jump=previousslide"/>
            <a:extLst>
              <a:ext uri="{FF2B5EF4-FFF2-40B4-BE49-F238E27FC236}">
                <a16:creationId xmlns:a16="http://schemas.microsoft.com/office/drawing/2014/main" id="{510040AA-1F41-4D12-F4BD-2515E27B38DE}"/>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97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7FBC5-6A01-B845-22F1-BD10010CC3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91D534-281A-001E-0DF3-A6C6165ED36D}"/>
              </a:ext>
            </a:extLst>
          </p:cNvPr>
          <p:cNvSpPr>
            <a:spLocks noGrp="1"/>
          </p:cNvSpPr>
          <p:nvPr>
            <p:ph type="title"/>
          </p:nvPr>
        </p:nvSpPr>
        <p:spPr/>
        <p:txBody>
          <a:bodyPr/>
          <a:lstStyle/>
          <a:p>
            <a:r>
              <a:rPr lang="en-US" noProof="0" dirty="0"/>
              <a:t>AGV Up to 42 Months in Study 202/205</a:t>
            </a:r>
          </a:p>
        </p:txBody>
      </p:sp>
      <p:sp>
        <p:nvSpPr>
          <p:cNvPr id="18" name="Text Placeholder 17">
            <a:extLst>
              <a:ext uri="{FF2B5EF4-FFF2-40B4-BE49-F238E27FC236}">
                <a16:creationId xmlns:a16="http://schemas.microsoft.com/office/drawing/2014/main" id="{CF67D8C3-87B6-36F7-4841-F0DBA291452F}"/>
              </a:ext>
            </a:extLst>
          </p:cNvPr>
          <p:cNvSpPr>
            <a:spLocks noGrp="1"/>
          </p:cNvSpPr>
          <p:nvPr>
            <p:ph type="body" sz="quarter" idx="23"/>
          </p:nvPr>
        </p:nvSpPr>
        <p:spPr/>
        <p:txBody>
          <a:bodyPr/>
          <a:lstStyle/>
          <a:p>
            <a:r>
              <a:rPr lang="en-US" sz="1000" noProof="0" dirty="0">
                <a:solidFill>
                  <a:schemeClr val="tx2"/>
                </a:solidFill>
              </a:rPr>
              <a:t>Savarirayan, </a:t>
            </a:r>
            <a:r>
              <a:rPr lang="en-US" sz="1000" i="1" noProof="0" dirty="0">
                <a:solidFill>
                  <a:schemeClr val="tx2"/>
                </a:solidFill>
              </a:rPr>
              <a:t>NEJM</a:t>
            </a:r>
            <a:r>
              <a:rPr lang="en-US" sz="1000" noProof="0" dirty="0">
                <a:solidFill>
                  <a:schemeClr val="tx2"/>
                </a:solidFill>
              </a:rPr>
              <a:t>. 2019.</a:t>
            </a:r>
          </a:p>
        </p:txBody>
      </p:sp>
      <p:sp>
        <p:nvSpPr>
          <p:cNvPr id="6" name="Content Placeholder 5">
            <a:extLst>
              <a:ext uri="{FF2B5EF4-FFF2-40B4-BE49-F238E27FC236}">
                <a16:creationId xmlns:a16="http://schemas.microsoft.com/office/drawing/2014/main" id="{691F5ABC-4AEC-61E2-E266-4AFDCFA0A1BB}"/>
              </a:ext>
            </a:extLst>
          </p:cNvPr>
          <p:cNvSpPr>
            <a:spLocks noGrp="1"/>
          </p:cNvSpPr>
          <p:nvPr>
            <p:ph sz="quarter" idx="22"/>
          </p:nvPr>
        </p:nvSpPr>
        <p:spPr>
          <a:xfrm>
            <a:off x="835146" y="2343151"/>
            <a:ext cx="6180017" cy="2035418"/>
          </a:xfrm>
        </p:spPr>
        <p:txBody>
          <a:bodyPr rIns="0">
            <a:noAutofit/>
          </a:bodyPr>
          <a:lstStyle/>
          <a:p>
            <a:r>
              <a:rPr lang="en-US" noProof="0" dirty="0"/>
              <a:t>In all cohorts, the AGV increased from baseline during each 12-month interval by 1.10 to 2.34 cm per year for up to 42 months (data up to </a:t>
            </a:r>
            <a:br>
              <a:rPr lang="en-US" noProof="0" dirty="0"/>
            </a:br>
            <a:r>
              <a:rPr lang="en-US" noProof="0" dirty="0"/>
              <a:t>30 months are available for Cohort 4). Mean AGV was 5.51 cm/year </a:t>
            </a:r>
            <a:br>
              <a:rPr lang="en-US" noProof="0" dirty="0"/>
            </a:br>
            <a:r>
              <a:rPr lang="en-US" noProof="0" dirty="0"/>
              <a:t>and 5.60 cm/year among participants who received 15 µg/kg/day  </a:t>
            </a:r>
            <a:br>
              <a:rPr lang="en-US" noProof="0" dirty="0"/>
            </a:br>
            <a:r>
              <a:rPr lang="en-US" noProof="0" dirty="0"/>
              <a:t>and 30 µg/kg/day of vosoritide, respectively. As no significant difference </a:t>
            </a:r>
            <a:br>
              <a:rPr lang="en-US" noProof="0" dirty="0"/>
            </a:br>
            <a:r>
              <a:rPr lang="en-US" noProof="0" dirty="0"/>
              <a:t>in efficacy or safety was observed between the 15-µg/kg/day and </a:t>
            </a:r>
            <a:br>
              <a:rPr lang="en-US" noProof="0" dirty="0"/>
            </a:br>
            <a:r>
              <a:rPr lang="en-US" noProof="0" dirty="0"/>
              <a:t>30-µg/kg/day doses, the 42-month findings support the use of the </a:t>
            </a:r>
            <a:br>
              <a:rPr lang="en-US" noProof="0" dirty="0"/>
            </a:br>
            <a:r>
              <a:rPr lang="en-US" noProof="0" dirty="0"/>
              <a:t>15 µg/kg in phase 3 clinical trials.</a:t>
            </a:r>
          </a:p>
        </p:txBody>
      </p:sp>
      <p:pic>
        <p:nvPicPr>
          <p:cNvPr id="17" name="Picture 16">
            <a:extLst>
              <a:ext uri="{FF2B5EF4-FFF2-40B4-BE49-F238E27FC236}">
                <a16:creationId xmlns:a16="http://schemas.microsoft.com/office/drawing/2014/main" id="{C7687121-DF18-2A46-8C8B-617CD881785F}"/>
              </a:ext>
            </a:extLst>
          </p:cNvPr>
          <p:cNvPicPr>
            <a:picLocks noChangeAspect="1"/>
          </p:cNvPicPr>
          <p:nvPr/>
        </p:nvPicPr>
        <p:blipFill>
          <a:blip r:embed="rId3"/>
          <a:srcRect/>
          <a:stretch/>
        </p:blipFill>
        <p:spPr>
          <a:xfrm>
            <a:off x="820469" y="4508463"/>
            <a:ext cx="5966094" cy="3029971"/>
          </a:xfrm>
          <a:prstGeom prst="rect">
            <a:avLst/>
          </a:prstGeom>
        </p:spPr>
      </p:pic>
      <p:grpSp>
        <p:nvGrpSpPr>
          <p:cNvPr id="5" name="Group 4" hidden="1">
            <a:extLst>
              <a:ext uri="{FF2B5EF4-FFF2-40B4-BE49-F238E27FC236}">
                <a16:creationId xmlns:a16="http://schemas.microsoft.com/office/drawing/2014/main" id="{CF4E94B5-D845-1CBE-707D-49717B7C0E79}"/>
              </a:ext>
            </a:extLst>
          </p:cNvPr>
          <p:cNvGrpSpPr/>
          <p:nvPr/>
        </p:nvGrpSpPr>
        <p:grpSpPr>
          <a:xfrm>
            <a:off x="722390" y="502920"/>
            <a:ext cx="8502673" cy="7514862"/>
            <a:chOff x="722390" y="502920"/>
            <a:chExt cx="8502673" cy="7514862"/>
          </a:xfrm>
        </p:grpSpPr>
        <p:sp>
          <p:nvSpPr>
            <p:cNvPr id="10" name="TextBox 9">
              <a:extLst>
                <a:ext uri="{FF2B5EF4-FFF2-40B4-BE49-F238E27FC236}">
                  <a16:creationId xmlns:a16="http://schemas.microsoft.com/office/drawing/2014/main" id="{625C3BCA-7254-86DE-37EA-636008D9A7DC}"/>
                </a:ext>
              </a:extLst>
            </p:cNvPr>
            <p:cNvSpPr txBox="1"/>
            <p:nvPr/>
          </p:nvSpPr>
          <p:spPr>
            <a:xfrm>
              <a:off x="722390" y="7771561"/>
              <a:ext cx="3663343" cy="246221"/>
            </a:xfrm>
            <a:prstGeom prst="rect">
              <a:avLst/>
            </a:prstGeom>
            <a:noFill/>
          </p:spPr>
          <p:txBody>
            <a:bodyPr wrap="square" rtlCol="0">
              <a:spAutoFit/>
            </a:bodyPr>
            <a:lstStyle/>
            <a:p>
              <a:r>
                <a:rPr lang="en-US" sz="1000" dirty="0">
                  <a:solidFill>
                    <a:schemeClr val="accent4"/>
                  </a:solidFill>
                </a:rPr>
                <a:t>[Savarirayan 2019 study 202: p5D, E, 6B, 7B, 10B]</a:t>
              </a:r>
            </a:p>
          </p:txBody>
        </p:sp>
        <p:sp>
          <p:nvSpPr>
            <p:cNvPr id="11" name="TextBox 10">
              <a:extLst>
                <a:ext uri="{FF2B5EF4-FFF2-40B4-BE49-F238E27FC236}">
                  <a16:creationId xmlns:a16="http://schemas.microsoft.com/office/drawing/2014/main" id="{3F63E27F-4C39-1F59-89BE-F0B6AF2FCA8B}"/>
                </a:ext>
              </a:extLst>
            </p:cNvPr>
            <p:cNvSpPr txBox="1"/>
            <p:nvPr/>
          </p:nvSpPr>
          <p:spPr>
            <a:xfrm>
              <a:off x="8052947" y="4030278"/>
              <a:ext cx="1172116" cy="369332"/>
            </a:xfrm>
            <a:prstGeom prst="rect">
              <a:avLst/>
            </a:prstGeom>
            <a:noFill/>
          </p:spPr>
          <p:txBody>
            <a:bodyPr wrap="none" rtlCol="0">
              <a:spAutoFit/>
            </a:bodyPr>
            <a:lstStyle/>
            <a:p>
              <a:r>
                <a:rPr lang="en-US" b="1" dirty="0">
                  <a:solidFill>
                    <a:schemeClr val="accent1"/>
                  </a:solidFill>
                </a:rPr>
                <a:t>ACT_003</a:t>
              </a:r>
            </a:p>
          </p:txBody>
        </p:sp>
        <p:sp>
          <p:nvSpPr>
            <p:cNvPr id="4" name="TextBox 3">
              <a:extLst>
                <a:ext uri="{FF2B5EF4-FFF2-40B4-BE49-F238E27FC236}">
                  <a16:creationId xmlns:a16="http://schemas.microsoft.com/office/drawing/2014/main" id="{2DBF705D-4F78-4487-01CC-3C95FE360199}"/>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data slider 1</a:t>
              </a:r>
            </a:p>
          </p:txBody>
        </p:sp>
      </p:grpSp>
      <p:sp>
        <p:nvSpPr>
          <p:cNvPr id="20" name="Rectangle 19">
            <a:extLst>
              <a:ext uri="{FF2B5EF4-FFF2-40B4-BE49-F238E27FC236}">
                <a16:creationId xmlns:a16="http://schemas.microsoft.com/office/drawing/2014/main" id="{6781B5CF-30B5-796A-3CAC-D795C2B6CE86}"/>
              </a:ext>
            </a:extLst>
          </p:cNvPr>
          <p:cNvSpPr/>
          <p:nvPr/>
        </p:nvSpPr>
        <p:spPr>
          <a:xfrm>
            <a:off x="490330" y="4654241"/>
            <a:ext cx="346011" cy="892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a:extLst>
              <a:ext uri="{FF2B5EF4-FFF2-40B4-BE49-F238E27FC236}">
                <a16:creationId xmlns:a16="http://schemas.microsoft.com/office/drawing/2014/main" id="{480F2998-BCFE-A16B-E1DE-9091AAE3909A}"/>
              </a:ext>
            </a:extLst>
          </p:cNvPr>
          <p:cNvSpPr/>
          <p:nvPr/>
        </p:nvSpPr>
        <p:spPr>
          <a:xfrm>
            <a:off x="4802820" y="7073455"/>
            <a:ext cx="2024109" cy="1068222"/>
          </a:xfrm>
          <a:custGeom>
            <a:avLst/>
            <a:gdLst>
              <a:gd name="connsiteX0" fmla="*/ 696897 w 2024109"/>
              <a:gd name="connsiteY0" fmla="*/ 0 h 1278384"/>
              <a:gd name="connsiteX1" fmla="*/ 1013628 w 2024109"/>
              <a:gd name="connsiteY1" fmla="*/ 248574 h 1278384"/>
              <a:gd name="connsiteX2" fmla="*/ 2024109 w 2024109"/>
              <a:gd name="connsiteY2" fmla="*/ 248574 h 1278384"/>
              <a:gd name="connsiteX3" fmla="*/ 2024109 w 2024109"/>
              <a:gd name="connsiteY3" fmla="*/ 1278384 h 1278384"/>
              <a:gd name="connsiteX4" fmla="*/ 0 w 2024109"/>
              <a:gd name="connsiteY4" fmla="*/ 1278384 h 1278384"/>
              <a:gd name="connsiteX5" fmla="*/ 0 w 2024109"/>
              <a:gd name="connsiteY5" fmla="*/ 248574 h 1278384"/>
              <a:gd name="connsiteX6" fmla="*/ 380166 w 2024109"/>
              <a:gd name="connsiteY6" fmla="*/ 248574 h 127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4109" h="1278384">
                <a:moveTo>
                  <a:pt x="696897" y="0"/>
                </a:moveTo>
                <a:lnTo>
                  <a:pt x="1013628" y="248574"/>
                </a:lnTo>
                <a:lnTo>
                  <a:pt x="2024109" y="248574"/>
                </a:lnTo>
                <a:lnTo>
                  <a:pt x="2024109" y="1278384"/>
                </a:lnTo>
                <a:lnTo>
                  <a:pt x="0" y="1278384"/>
                </a:lnTo>
                <a:lnTo>
                  <a:pt x="0" y="248574"/>
                </a:lnTo>
                <a:lnTo>
                  <a:pt x="380166" y="248574"/>
                </a:lnTo>
                <a:close/>
              </a:path>
            </a:pathLst>
          </a:custGeom>
          <a:solidFill>
            <a:schemeClr val="bg1"/>
          </a:solidFill>
          <a:ln w="3175">
            <a:solidFill>
              <a:schemeClr val="bg2">
                <a:lumMod val="60000"/>
                <a:lumOff val="40000"/>
              </a:schemeClr>
            </a:solidFill>
          </a:ln>
          <a:effectLst>
            <a:outerShdw blurRad="25400" dist="38100" dir="27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ctr">
            <a:noAutofit/>
          </a:bodyPr>
          <a:lstStyle/>
          <a:p>
            <a:r>
              <a:rPr lang="en-US" sz="1100" dirty="0">
                <a:solidFill>
                  <a:schemeClr val="tx2"/>
                </a:solidFill>
              </a:rPr>
              <a:t>By 42 months, the increased AGV was similar between Cohorts 1 and 2, who initially received the lower doses.  </a:t>
            </a:r>
            <a:endParaRPr lang="en-US" sz="1100" dirty="0"/>
          </a:p>
        </p:txBody>
      </p:sp>
      <p:sp>
        <p:nvSpPr>
          <p:cNvPr id="2" name="Close Button Hyperlink">
            <a:hlinkClick r:id="rId4" action="ppaction://hlinksldjump"/>
            <a:extLst>
              <a:ext uri="{FF2B5EF4-FFF2-40B4-BE49-F238E27FC236}">
                <a16:creationId xmlns:a16="http://schemas.microsoft.com/office/drawing/2014/main" id="{5D737160-E5CE-1441-4B38-35CB53F21C31}"/>
              </a:ext>
            </a:extLst>
          </p:cNvPr>
          <p:cNvSpPr/>
          <p:nvPr/>
        </p:nvSpPr>
        <p:spPr>
          <a:xfrm>
            <a:off x="6807200" y="109537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rward Arrow Hyperlink">
            <a:hlinkClick r:id="" action="ppaction://hlinkshowjump?jump=nextslide"/>
            <a:extLst>
              <a:ext uri="{FF2B5EF4-FFF2-40B4-BE49-F238E27FC236}">
                <a16:creationId xmlns:a16="http://schemas.microsoft.com/office/drawing/2014/main" id="{4B173869-D668-1D23-9076-B78A0FC7FDFE}"/>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088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53ADEE-AC9F-77C3-20CD-D94485B0FF74}"/>
              </a:ext>
            </a:extLst>
          </p:cNvPr>
          <p:cNvSpPr>
            <a:spLocks noGrp="1"/>
          </p:cNvSpPr>
          <p:nvPr>
            <p:ph sz="quarter" idx="22"/>
          </p:nvPr>
        </p:nvSpPr>
        <p:spPr/>
        <p:txBody>
          <a:bodyPr/>
          <a:lstStyle/>
          <a:p>
            <a:r>
              <a:rPr lang="en-US" noProof="0" dirty="0"/>
              <a:t>Two biomarkers were included in Study 202 as indicators of treatment effect, urinary guanosine monophosphate (cGMP), and indicator of vosoritide pharmacologic activity, and serum collagen X marker (CXM), </a:t>
            </a:r>
            <a:br>
              <a:rPr lang="en-US" noProof="0" dirty="0"/>
            </a:br>
            <a:r>
              <a:rPr lang="en-US" noProof="0" dirty="0"/>
              <a:t>a biomarker of endochondral bone growth.</a:t>
            </a:r>
          </a:p>
          <a:p>
            <a:r>
              <a:rPr lang="en-US" b="1" noProof="0" dirty="0"/>
              <a:t>cGMP</a:t>
            </a:r>
            <a:br>
              <a:rPr lang="en-US" noProof="0" dirty="0"/>
            </a:br>
            <a:r>
              <a:rPr lang="en-US" noProof="0" dirty="0"/>
              <a:t>A transient dose-dependent increase in cGMP concentration was observed on day 1 (from pre-dose level to 2 hours after vosoritide administration). This transient increase was sustained throughout the dose-finding study—an indicator of durable pharmaceutical activity.</a:t>
            </a:r>
          </a:p>
          <a:p>
            <a:r>
              <a:rPr lang="en-US" b="1" noProof="0" dirty="0"/>
              <a:t>CXM</a:t>
            </a:r>
            <a:br>
              <a:rPr lang="en-US" noProof="0" dirty="0"/>
            </a:br>
            <a:r>
              <a:rPr lang="en-US" noProof="0" dirty="0"/>
              <a:t>A dose-dependent increase in the median CXM concentration from the pretreatment level was observed by day 29. The CXM concentration remained elevated from month 12 through month 24 across all cohorts (all cohorts were at a daily dose of either 15 μg/kg or 30 μg/kg during this time). These biomarker findings were consistent with the treatment effect observed for AGV increases and helped establish the 15 μg/kg dose. </a:t>
            </a:r>
          </a:p>
        </p:txBody>
      </p:sp>
      <p:sp>
        <p:nvSpPr>
          <p:cNvPr id="3" name="Title 2">
            <a:extLst>
              <a:ext uri="{FF2B5EF4-FFF2-40B4-BE49-F238E27FC236}">
                <a16:creationId xmlns:a16="http://schemas.microsoft.com/office/drawing/2014/main" id="{587679A2-BDA8-D7EC-F098-869A090319FC}"/>
              </a:ext>
            </a:extLst>
          </p:cNvPr>
          <p:cNvSpPr>
            <a:spLocks noGrp="1"/>
          </p:cNvSpPr>
          <p:nvPr>
            <p:ph type="title"/>
          </p:nvPr>
        </p:nvSpPr>
        <p:spPr/>
        <p:txBody>
          <a:bodyPr/>
          <a:lstStyle/>
          <a:p>
            <a:r>
              <a:rPr lang="en-US" noProof="0" dirty="0"/>
              <a:t>Biomarker Results</a:t>
            </a:r>
          </a:p>
        </p:txBody>
      </p:sp>
      <p:sp>
        <p:nvSpPr>
          <p:cNvPr id="4" name="Text Placeholder 3">
            <a:extLst>
              <a:ext uri="{FF2B5EF4-FFF2-40B4-BE49-F238E27FC236}">
                <a16:creationId xmlns:a16="http://schemas.microsoft.com/office/drawing/2014/main" id="{92B948ED-3501-B872-E455-C1372522950D}"/>
              </a:ext>
            </a:extLst>
          </p:cNvPr>
          <p:cNvSpPr>
            <a:spLocks noGrp="1"/>
          </p:cNvSpPr>
          <p:nvPr>
            <p:ph type="body" sz="quarter" idx="23"/>
          </p:nvPr>
        </p:nvSpPr>
        <p:spPr/>
        <p:txBody>
          <a:bodyPr/>
          <a:lstStyle/>
          <a:p>
            <a:r>
              <a:rPr lang="en-US" noProof="0" dirty="0">
                <a:solidFill>
                  <a:schemeClr val="tx2"/>
                </a:solidFill>
              </a:rPr>
              <a:t>Savarirayan, </a:t>
            </a:r>
            <a:r>
              <a:rPr lang="en-US" i="1" noProof="0" dirty="0">
                <a:solidFill>
                  <a:schemeClr val="tx2"/>
                </a:solidFill>
              </a:rPr>
              <a:t>NEJM. </a:t>
            </a:r>
            <a:r>
              <a:rPr lang="en-US" noProof="0" dirty="0">
                <a:solidFill>
                  <a:schemeClr val="tx2"/>
                </a:solidFill>
              </a:rPr>
              <a:t>2019.</a:t>
            </a:r>
          </a:p>
        </p:txBody>
      </p:sp>
      <p:sp>
        <p:nvSpPr>
          <p:cNvPr id="5" name="Close Button Hyperlink">
            <a:hlinkClick r:id="rId3" action="ppaction://hlinksldjump"/>
            <a:extLst>
              <a:ext uri="{FF2B5EF4-FFF2-40B4-BE49-F238E27FC236}">
                <a16:creationId xmlns:a16="http://schemas.microsoft.com/office/drawing/2014/main" id="{9CF09CE8-2EC2-9938-2939-8A306BB080CB}"/>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ack Arrow Hyperlink">
            <a:hlinkClick r:id="" action="ppaction://hlinkshowjump?jump=previousslide"/>
            <a:extLst>
              <a:ext uri="{FF2B5EF4-FFF2-40B4-BE49-F238E27FC236}">
                <a16:creationId xmlns:a16="http://schemas.microsoft.com/office/drawing/2014/main" id="{8BED894F-4126-C352-06BB-7A0AB8657E9B}"/>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rward Arrow Hyperlink">
            <a:hlinkClick r:id="" action="ppaction://hlinkshowjump?jump=nextslide"/>
            <a:extLst>
              <a:ext uri="{FF2B5EF4-FFF2-40B4-BE49-F238E27FC236}">
                <a16:creationId xmlns:a16="http://schemas.microsoft.com/office/drawing/2014/main" id="{0FA5740D-9E28-CFB3-E9E1-CD01EBB5A07A}"/>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hidden="1">
            <a:extLst>
              <a:ext uri="{FF2B5EF4-FFF2-40B4-BE49-F238E27FC236}">
                <a16:creationId xmlns:a16="http://schemas.microsoft.com/office/drawing/2014/main" id="{8191667D-FC7C-7043-155C-721E1F56AEA2}"/>
              </a:ext>
            </a:extLst>
          </p:cNvPr>
          <p:cNvGrpSpPr/>
          <p:nvPr/>
        </p:nvGrpSpPr>
        <p:grpSpPr>
          <a:xfrm>
            <a:off x="2700259" y="502920"/>
            <a:ext cx="4604852" cy="5995075"/>
            <a:chOff x="2700259" y="502920"/>
            <a:chExt cx="4604852" cy="5995075"/>
          </a:xfrm>
        </p:grpSpPr>
        <p:sp>
          <p:nvSpPr>
            <p:cNvPr id="6" name="TextBox 5">
              <a:extLst>
                <a:ext uri="{FF2B5EF4-FFF2-40B4-BE49-F238E27FC236}">
                  <a16:creationId xmlns:a16="http://schemas.microsoft.com/office/drawing/2014/main" id="{160BD40A-DE19-73DB-BBB6-0267C8170D6D}"/>
                </a:ext>
              </a:extLst>
            </p:cNvPr>
            <p:cNvSpPr txBox="1"/>
            <p:nvPr/>
          </p:nvSpPr>
          <p:spPr>
            <a:xfrm>
              <a:off x="2700259" y="6251774"/>
              <a:ext cx="2757112" cy="246221"/>
            </a:xfrm>
            <a:prstGeom prst="rect">
              <a:avLst/>
            </a:prstGeom>
            <a:noFill/>
          </p:spPr>
          <p:txBody>
            <a:bodyPr wrap="square" rtlCol="0">
              <a:spAutoFit/>
            </a:bodyPr>
            <a:lstStyle/>
            <a:p>
              <a:r>
                <a:rPr lang="en-US" sz="1000" dirty="0">
                  <a:solidFill>
                    <a:schemeClr val="accent4"/>
                  </a:solidFill>
                </a:rPr>
                <a:t>[Savarirayan 2019 study 202: p3D, 9B, 10C]</a:t>
              </a:r>
            </a:p>
          </p:txBody>
        </p:sp>
        <p:sp>
          <p:nvSpPr>
            <p:cNvPr id="7" name="TextBox 6">
              <a:extLst>
                <a:ext uri="{FF2B5EF4-FFF2-40B4-BE49-F238E27FC236}">
                  <a16:creationId xmlns:a16="http://schemas.microsoft.com/office/drawing/2014/main" id="{9B87E23D-F72C-A2B6-B3DC-6C64A29582EF}"/>
                </a:ext>
              </a:extLst>
            </p:cNvPr>
            <p:cNvSpPr txBox="1"/>
            <p:nvPr/>
          </p:nvSpPr>
          <p:spPr>
            <a:xfrm>
              <a:off x="4517966" y="502920"/>
              <a:ext cx="2787145" cy="369332"/>
            </a:xfrm>
            <a:prstGeom prst="rect">
              <a:avLst/>
            </a:prstGeom>
            <a:noFill/>
          </p:spPr>
          <p:txBody>
            <a:bodyPr wrap="square" rtlCol="0">
              <a:spAutoFit/>
            </a:bodyPr>
            <a:lstStyle/>
            <a:p>
              <a:r>
                <a:rPr lang="en-US" dirty="0"/>
                <a:t>Long-term data slider 2</a:t>
              </a:r>
            </a:p>
          </p:txBody>
        </p:sp>
      </p:grpSp>
    </p:spTree>
    <p:extLst>
      <p:ext uri="{BB962C8B-B14F-4D97-AF65-F5344CB8AC3E}">
        <p14:creationId xmlns:p14="http://schemas.microsoft.com/office/powerpoint/2010/main" val="2432127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268EA-6F73-016F-8052-6521F456F86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A2FFE5-F4C5-EBC3-A0D4-7897C1D643D1}"/>
              </a:ext>
            </a:extLst>
          </p:cNvPr>
          <p:cNvSpPr>
            <a:spLocks noGrp="1"/>
          </p:cNvSpPr>
          <p:nvPr>
            <p:ph sz="quarter" idx="22"/>
          </p:nvPr>
        </p:nvSpPr>
        <p:spPr/>
        <p:txBody>
          <a:bodyPr/>
          <a:lstStyle/>
          <a:p>
            <a:r>
              <a:rPr lang="en-US" sz="1200" noProof="0" dirty="0"/>
              <a:t>Two primary populations of untreated children were used as comparators to better understand treatment effects with vosoritide:</a:t>
            </a:r>
          </a:p>
        </p:txBody>
      </p:sp>
      <p:sp>
        <p:nvSpPr>
          <p:cNvPr id="4" name="Title 3">
            <a:extLst>
              <a:ext uri="{FF2B5EF4-FFF2-40B4-BE49-F238E27FC236}">
                <a16:creationId xmlns:a16="http://schemas.microsoft.com/office/drawing/2014/main" id="{83FBE426-5B55-C04F-781C-4B067F3D58D0}"/>
              </a:ext>
            </a:extLst>
          </p:cNvPr>
          <p:cNvSpPr>
            <a:spLocks noGrp="1"/>
          </p:cNvSpPr>
          <p:nvPr>
            <p:ph type="title"/>
          </p:nvPr>
        </p:nvSpPr>
        <p:spPr>
          <a:xfrm>
            <a:off x="1983288" y="2282068"/>
            <a:ext cx="4823912" cy="443346"/>
          </a:xfrm>
        </p:spPr>
        <p:txBody>
          <a:bodyPr/>
          <a:lstStyle/>
          <a:p>
            <a:r>
              <a:rPr lang="en-US" sz="2000" dirty="0"/>
              <a:t>Further Analysis of Study Data Using Comparator Populations</a:t>
            </a:r>
            <a:endParaRPr lang="en-US" sz="2000" noProof="0" dirty="0"/>
          </a:p>
        </p:txBody>
      </p:sp>
      <p:sp>
        <p:nvSpPr>
          <p:cNvPr id="11" name="Text Placeholder 10">
            <a:extLst>
              <a:ext uri="{FF2B5EF4-FFF2-40B4-BE49-F238E27FC236}">
                <a16:creationId xmlns:a16="http://schemas.microsoft.com/office/drawing/2014/main" id="{D3D0888E-002C-C499-07AB-54DD13C6DB27}"/>
              </a:ext>
            </a:extLst>
          </p:cNvPr>
          <p:cNvSpPr>
            <a:spLocks noGrp="1"/>
          </p:cNvSpPr>
          <p:nvPr>
            <p:ph type="body" sz="quarter" idx="23"/>
          </p:nvPr>
        </p:nvSpPr>
        <p:spPr/>
        <p:txBody>
          <a:bodyPr/>
          <a:lstStyle/>
          <a:p>
            <a:r>
              <a:rPr lang="en-US" sz="1000" noProof="0" dirty="0">
                <a:solidFill>
                  <a:schemeClr val="tx2"/>
                </a:solidFill>
              </a:rPr>
              <a:t>CDC, Centers for Disease Control and Prevention.</a:t>
            </a:r>
          </a:p>
        </p:txBody>
      </p:sp>
      <p:sp>
        <p:nvSpPr>
          <p:cNvPr id="5" name="Rectangle 4">
            <a:hlinkClick r:id="" action="ppaction://noaction"/>
            <a:extLst>
              <a:ext uri="{FF2B5EF4-FFF2-40B4-BE49-F238E27FC236}">
                <a16:creationId xmlns:a16="http://schemas.microsoft.com/office/drawing/2014/main" id="{9239DFCC-C0BA-B424-32E7-B405F96B3CE8}"/>
              </a:ext>
            </a:extLst>
          </p:cNvPr>
          <p:cNvSpPr/>
          <p:nvPr/>
        </p:nvSpPr>
        <p:spPr>
          <a:xfrm>
            <a:off x="6883400" y="657225"/>
            <a:ext cx="699814" cy="481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A134AF5D-2787-4D2B-92BF-4EC8477D97F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9432" b="-1179"/>
          <a:stretch/>
        </p:blipFill>
        <p:spPr>
          <a:xfrm>
            <a:off x="2156167" y="3568415"/>
            <a:ext cx="557621" cy="1257476"/>
          </a:xfrm>
          <a:prstGeom prst="rect">
            <a:avLst/>
          </a:prstGeom>
        </p:spPr>
      </p:pic>
      <p:sp>
        <p:nvSpPr>
          <p:cNvPr id="13" name="TextBox 12">
            <a:extLst>
              <a:ext uri="{FF2B5EF4-FFF2-40B4-BE49-F238E27FC236}">
                <a16:creationId xmlns:a16="http://schemas.microsoft.com/office/drawing/2014/main" id="{C39EBB0E-349E-1A8D-731A-B0E1A2E7BA23}"/>
              </a:ext>
            </a:extLst>
          </p:cNvPr>
          <p:cNvSpPr txBox="1"/>
          <p:nvPr/>
        </p:nvSpPr>
        <p:spPr>
          <a:xfrm>
            <a:off x="2236762" y="3699973"/>
            <a:ext cx="2279064" cy="646331"/>
          </a:xfrm>
          <a:prstGeom prst="rect">
            <a:avLst/>
          </a:prstGeom>
          <a:noFill/>
        </p:spPr>
        <p:txBody>
          <a:bodyPr wrap="square">
            <a:spAutoFit/>
          </a:bodyPr>
          <a:lstStyle/>
          <a:p>
            <a:pPr lvl="1"/>
            <a:r>
              <a:rPr lang="en-US" sz="1200" dirty="0"/>
              <a:t>Age-matched children with achondroplasia from CLARITY</a:t>
            </a:r>
          </a:p>
        </p:txBody>
      </p:sp>
      <p:sp>
        <p:nvSpPr>
          <p:cNvPr id="15" name="TextBox 14">
            <a:extLst>
              <a:ext uri="{FF2B5EF4-FFF2-40B4-BE49-F238E27FC236}">
                <a16:creationId xmlns:a16="http://schemas.microsoft.com/office/drawing/2014/main" id="{CEC28359-47E0-BBC9-B558-488D375B0E78}"/>
              </a:ext>
            </a:extLst>
          </p:cNvPr>
          <p:cNvSpPr txBox="1"/>
          <p:nvPr/>
        </p:nvSpPr>
        <p:spPr>
          <a:xfrm>
            <a:off x="4612341" y="3699973"/>
            <a:ext cx="1890059" cy="1015663"/>
          </a:xfrm>
          <a:prstGeom prst="rect">
            <a:avLst/>
          </a:prstGeom>
          <a:noFill/>
        </p:spPr>
        <p:txBody>
          <a:bodyPr wrap="square">
            <a:spAutoFit/>
          </a:bodyPr>
          <a:lstStyle/>
          <a:p>
            <a:pPr lvl="1"/>
            <a:r>
              <a:rPr lang="en-US" sz="1200" dirty="0"/>
              <a:t>Age-matched children of average stature from a CDC database</a:t>
            </a:r>
          </a:p>
        </p:txBody>
      </p:sp>
      <p:sp>
        <p:nvSpPr>
          <p:cNvPr id="3" name="Rectangle 2">
            <a:extLst>
              <a:ext uri="{FF2B5EF4-FFF2-40B4-BE49-F238E27FC236}">
                <a16:creationId xmlns:a16="http://schemas.microsoft.com/office/drawing/2014/main" id="{C475E835-ED2C-A0A3-AEF3-6993EEABE129}"/>
              </a:ext>
            </a:extLst>
          </p:cNvPr>
          <p:cNvSpPr/>
          <p:nvPr/>
        </p:nvSpPr>
        <p:spPr>
          <a:xfrm>
            <a:off x="2045051" y="4944605"/>
            <a:ext cx="4568537" cy="1296852"/>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r>
              <a:rPr lang="en-US" sz="1200" i="1" dirty="0">
                <a:solidFill>
                  <a:schemeClr val="tx2"/>
                </a:solidFill>
              </a:rPr>
              <a:t>CLARITY is a multi-center study using registry data from </a:t>
            </a:r>
            <a:br>
              <a:rPr lang="en-US" sz="1200" i="1" dirty="0">
                <a:solidFill>
                  <a:schemeClr val="tx2"/>
                </a:solidFill>
              </a:rPr>
            </a:br>
            <a:r>
              <a:rPr lang="en-US" sz="1200" i="1" dirty="0">
                <a:solidFill>
                  <a:schemeClr val="tx2"/>
                </a:solidFill>
              </a:rPr>
              <a:t>1957 to 2017 for 1,354 and 20 deceased individuals with achondroplasia across 4 academic skeletal dysplasia centers </a:t>
            </a:r>
            <a:br>
              <a:rPr lang="en-US" sz="1200" i="1" dirty="0">
                <a:solidFill>
                  <a:schemeClr val="tx2"/>
                </a:solidFill>
              </a:rPr>
            </a:br>
            <a:r>
              <a:rPr lang="en-US" sz="1200" i="1" dirty="0">
                <a:solidFill>
                  <a:schemeClr val="tx2"/>
                </a:solidFill>
              </a:rPr>
              <a:t>in the US. The study provides natural history data for untreated children that includes various measurements of growth </a:t>
            </a:r>
            <a:br>
              <a:rPr lang="en-US" sz="1200" i="1" dirty="0">
                <a:solidFill>
                  <a:schemeClr val="tx2"/>
                </a:solidFill>
              </a:rPr>
            </a:br>
            <a:r>
              <a:rPr lang="en-US" sz="1200" i="1" dirty="0">
                <a:solidFill>
                  <a:schemeClr val="tx2"/>
                </a:solidFill>
              </a:rPr>
              <a:t>(body length, weight, head circumference) and surgical burden.</a:t>
            </a:r>
          </a:p>
        </p:txBody>
      </p:sp>
      <p:grpSp>
        <p:nvGrpSpPr>
          <p:cNvPr id="14" name="Group 13" hidden="1">
            <a:extLst>
              <a:ext uri="{FF2B5EF4-FFF2-40B4-BE49-F238E27FC236}">
                <a16:creationId xmlns:a16="http://schemas.microsoft.com/office/drawing/2014/main" id="{8FBF2E82-741A-3D8C-8C34-03B91DB63F82}"/>
              </a:ext>
            </a:extLst>
          </p:cNvPr>
          <p:cNvGrpSpPr/>
          <p:nvPr/>
        </p:nvGrpSpPr>
        <p:grpSpPr>
          <a:xfrm>
            <a:off x="4517966" y="502920"/>
            <a:ext cx="4639085" cy="6259460"/>
            <a:chOff x="4517966" y="502920"/>
            <a:chExt cx="4639085" cy="6259460"/>
          </a:xfrm>
        </p:grpSpPr>
        <p:sp>
          <p:nvSpPr>
            <p:cNvPr id="6" name="TextBox 5">
              <a:extLst>
                <a:ext uri="{FF2B5EF4-FFF2-40B4-BE49-F238E27FC236}">
                  <a16:creationId xmlns:a16="http://schemas.microsoft.com/office/drawing/2014/main" id="{2F963BC5-3A12-3B3B-7FB8-7D53AA40679D}"/>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data slider 3</a:t>
              </a:r>
            </a:p>
          </p:txBody>
        </p:sp>
        <p:sp>
          <p:nvSpPr>
            <p:cNvPr id="16" name="TextBox 15">
              <a:extLst>
                <a:ext uri="{FF2B5EF4-FFF2-40B4-BE49-F238E27FC236}">
                  <a16:creationId xmlns:a16="http://schemas.microsoft.com/office/drawing/2014/main" id="{74E5DC12-71E1-0046-D02F-537E71D297F5}"/>
                </a:ext>
              </a:extLst>
            </p:cNvPr>
            <p:cNvSpPr txBox="1"/>
            <p:nvPr/>
          </p:nvSpPr>
          <p:spPr>
            <a:xfrm>
              <a:off x="5108605" y="6331493"/>
              <a:ext cx="2332325" cy="430887"/>
            </a:xfrm>
            <a:prstGeom prst="rect">
              <a:avLst/>
            </a:prstGeom>
            <a:noFill/>
          </p:spPr>
          <p:txBody>
            <a:bodyPr wrap="square" rtlCol="0">
              <a:spAutoFit/>
            </a:bodyPr>
            <a:lstStyle/>
            <a:p>
              <a:r>
                <a:rPr lang="en-US" sz="1100" dirty="0">
                  <a:solidFill>
                    <a:srgbClr val="FF0000"/>
                  </a:solidFill>
                  <a:latin typeface="Arial" panose="020B0604020202020204" pitchFamily="34" charset="0"/>
                  <a:cs typeface="Arial" panose="020B0604020202020204" pitchFamily="34" charset="0"/>
                </a:rPr>
                <a:t>[Hoover-Fong 2021 CLARITY: p2A-E]</a:t>
              </a:r>
            </a:p>
          </p:txBody>
        </p:sp>
        <p:sp>
          <p:nvSpPr>
            <p:cNvPr id="10" name="TextBox 9">
              <a:extLst>
                <a:ext uri="{FF2B5EF4-FFF2-40B4-BE49-F238E27FC236}">
                  <a16:creationId xmlns:a16="http://schemas.microsoft.com/office/drawing/2014/main" id="{16633506-9FC3-65D9-FA34-667BA4FE29C3}"/>
                </a:ext>
              </a:extLst>
            </p:cNvPr>
            <p:cNvSpPr txBox="1"/>
            <p:nvPr/>
          </p:nvSpPr>
          <p:spPr>
            <a:xfrm>
              <a:off x="7984935" y="2836960"/>
              <a:ext cx="1172116" cy="369332"/>
            </a:xfrm>
            <a:prstGeom prst="rect">
              <a:avLst/>
            </a:prstGeom>
            <a:noFill/>
          </p:spPr>
          <p:txBody>
            <a:bodyPr wrap="none" rtlCol="0">
              <a:spAutoFit/>
            </a:bodyPr>
            <a:lstStyle/>
            <a:p>
              <a:r>
                <a:rPr lang="en-US" b="1" dirty="0">
                  <a:solidFill>
                    <a:schemeClr val="accent1"/>
                  </a:solidFill>
                </a:rPr>
                <a:t>ACT_012</a:t>
              </a:r>
            </a:p>
          </p:txBody>
        </p:sp>
      </p:grpSp>
      <p:pic>
        <p:nvPicPr>
          <p:cNvPr id="17" name="Graphic 16">
            <a:extLst>
              <a:ext uri="{FF2B5EF4-FFF2-40B4-BE49-F238E27FC236}">
                <a16:creationId xmlns:a16="http://schemas.microsoft.com/office/drawing/2014/main" id="{50B06995-7B59-9C5B-724B-BC9BB94A35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0232" y="3458091"/>
            <a:ext cx="584971" cy="1433180"/>
          </a:xfrm>
          <a:prstGeom prst="rect">
            <a:avLst/>
          </a:prstGeom>
        </p:spPr>
      </p:pic>
      <p:sp>
        <p:nvSpPr>
          <p:cNvPr id="8" name="Close Button Hyperlink">
            <a:hlinkClick r:id="rId7" action="ppaction://hlinksldjump"/>
            <a:extLst>
              <a:ext uri="{FF2B5EF4-FFF2-40B4-BE49-F238E27FC236}">
                <a16:creationId xmlns:a16="http://schemas.microsoft.com/office/drawing/2014/main" id="{A8B5291E-1EC8-3465-9632-3280FD4AD190}"/>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ack Arrow Hyperlink">
            <a:hlinkClick r:id="" action="ppaction://hlinkshowjump?jump=previousslide"/>
            <a:extLst>
              <a:ext uri="{FF2B5EF4-FFF2-40B4-BE49-F238E27FC236}">
                <a16:creationId xmlns:a16="http://schemas.microsoft.com/office/drawing/2014/main" id="{2250B840-24AF-2FDE-3AD4-73D2D2CC23F2}"/>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rward Arrow Hyperlink">
            <a:hlinkClick r:id="" action="ppaction://hlinkshowjump?jump=nextslide"/>
            <a:extLst>
              <a:ext uri="{FF2B5EF4-FFF2-40B4-BE49-F238E27FC236}">
                <a16:creationId xmlns:a16="http://schemas.microsoft.com/office/drawing/2014/main" id="{8492C99D-CC73-2974-5B37-F2C967827B79}"/>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4158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319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0164CD-6CE4-E177-646E-FE26BF899867}"/>
              </a:ext>
            </a:extLst>
          </p:cNvPr>
          <p:cNvSpPr>
            <a:spLocks noGrp="1"/>
          </p:cNvSpPr>
          <p:nvPr>
            <p:ph type="title"/>
          </p:nvPr>
        </p:nvSpPr>
        <p:spPr/>
        <p:txBody>
          <a:bodyPr/>
          <a:lstStyle/>
          <a:p>
            <a:r>
              <a:rPr lang="en-US" noProof="0" dirty="0"/>
              <a:t>Height Gain Over 60 Months vs </a:t>
            </a:r>
            <a:br>
              <a:rPr lang="en-US" noProof="0" dirty="0"/>
            </a:br>
            <a:r>
              <a:rPr lang="en-US" noProof="0" dirty="0"/>
              <a:t>Natural History Data From CLARITY</a:t>
            </a:r>
          </a:p>
        </p:txBody>
      </p:sp>
      <p:sp>
        <p:nvSpPr>
          <p:cNvPr id="9" name="Text Placeholder 8">
            <a:extLst>
              <a:ext uri="{FF2B5EF4-FFF2-40B4-BE49-F238E27FC236}">
                <a16:creationId xmlns:a16="http://schemas.microsoft.com/office/drawing/2014/main" id="{41FBD5F5-84C2-4D1A-26A6-BD7B7841DA5B}"/>
              </a:ext>
            </a:extLst>
          </p:cNvPr>
          <p:cNvSpPr>
            <a:spLocks noGrp="1"/>
          </p:cNvSpPr>
          <p:nvPr>
            <p:ph type="body" sz="quarter" idx="23"/>
          </p:nvPr>
        </p:nvSpPr>
        <p:spPr/>
        <p:txBody>
          <a:bodyPr/>
          <a:lstStyle/>
          <a:p>
            <a:r>
              <a:rPr lang="en-US" sz="1000" noProof="0" dirty="0">
                <a:solidFill>
                  <a:schemeClr val="tx2"/>
                </a:solidFill>
                <a:ea typeface="MS PGothic"/>
              </a:rPr>
              <a:t>Hoover-Fong J et al, </a:t>
            </a:r>
            <a:r>
              <a:rPr lang="en-US" sz="1000" i="1" noProof="0" dirty="0">
                <a:solidFill>
                  <a:schemeClr val="tx2"/>
                </a:solidFill>
                <a:ea typeface="MS PGothic"/>
              </a:rPr>
              <a:t>Genet Med</a:t>
            </a:r>
            <a:r>
              <a:rPr lang="en-US" sz="1000" noProof="0" dirty="0">
                <a:solidFill>
                  <a:schemeClr val="tx2"/>
                </a:solidFill>
                <a:ea typeface="MS PGothic"/>
              </a:rPr>
              <a:t>. 2021. BioMarin Data on File. </a:t>
            </a:r>
          </a:p>
        </p:txBody>
      </p:sp>
      <p:sp>
        <p:nvSpPr>
          <p:cNvPr id="13" name="Content Placeholder 11">
            <a:extLst>
              <a:ext uri="{FF2B5EF4-FFF2-40B4-BE49-F238E27FC236}">
                <a16:creationId xmlns:a16="http://schemas.microsoft.com/office/drawing/2014/main" id="{3251C698-B2C1-64CF-60C2-5D044B8E7901}"/>
              </a:ext>
            </a:extLst>
          </p:cNvPr>
          <p:cNvSpPr txBox="1">
            <a:spLocks/>
          </p:cNvSpPr>
          <p:nvPr/>
        </p:nvSpPr>
        <p:spPr>
          <a:xfrm>
            <a:off x="606490" y="2598884"/>
            <a:ext cx="6389573" cy="481064"/>
          </a:xfrm>
          <a:prstGeom prst="rect">
            <a:avLst/>
          </a:prstGeom>
        </p:spPr>
        <p:txBody>
          <a:bodyPr vert="horz" lIns="91440" tIns="45720" rIns="91440" bIns="45720" rtlCol="0">
            <a:noAutofit/>
          </a:bodyPr>
          <a:lst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400" kern="1200">
                <a:solidFill>
                  <a:schemeClr val="tx1"/>
                </a:solidFill>
                <a:latin typeface="+mn-lt"/>
                <a:ea typeface="+mn-ea"/>
                <a:cs typeface="+mn-cs"/>
              </a:defRPr>
            </a:lvl1pPr>
            <a:lvl2pPr marL="182563" indent="-169863" algn="l" defTabSz="1341150" rtl="0" eaLnBrk="1" latinLnBrk="0" hangingPunct="1">
              <a:lnSpc>
                <a:spcPct val="90000"/>
              </a:lnSpc>
              <a:spcBef>
                <a:spcPts val="733"/>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4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11113" algn="ctr"/>
            <a:endParaRPr lang="en-US" sz="1100" i="1" dirty="0">
              <a:solidFill>
                <a:schemeClr val="tx2"/>
              </a:solidFill>
              <a:highlight>
                <a:srgbClr val="00FFFF"/>
              </a:highlight>
            </a:endParaRPr>
          </a:p>
        </p:txBody>
      </p:sp>
      <p:grpSp>
        <p:nvGrpSpPr>
          <p:cNvPr id="10" name="Group 9" hidden="1">
            <a:extLst>
              <a:ext uri="{FF2B5EF4-FFF2-40B4-BE49-F238E27FC236}">
                <a16:creationId xmlns:a16="http://schemas.microsoft.com/office/drawing/2014/main" id="{AADA9167-94FF-0201-8507-1AB3083E4B22}"/>
              </a:ext>
            </a:extLst>
          </p:cNvPr>
          <p:cNvGrpSpPr/>
          <p:nvPr/>
        </p:nvGrpSpPr>
        <p:grpSpPr>
          <a:xfrm>
            <a:off x="871537" y="502920"/>
            <a:ext cx="8296438" cy="6283130"/>
            <a:chOff x="871537" y="502920"/>
            <a:chExt cx="8296438" cy="6283130"/>
          </a:xfrm>
        </p:grpSpPr>
        <p:sp>
          <p:nvSpPr>
            <p:cNvPr id="6" name="TextBox 5">
              <a:extLst>
                <a:ext uri="{FF2B5EF4-FFF2-40B4-BE49-F238E27FC236}">
                  <a16:creationId xmlns:a16="http://schemas.microsoft.com/office/drawing/2014/main" id="{C07DD161-BBD2-6F11-1825-FC19D3A5FD88}"/>
                </a:ext>
              </a:extLst>
            </p:cNvPr>
            <p:cNvSpPr txBox="1"/>
            <p:nvPr/>
          </p:nvSpPr>
          <p:spPr>
            <a:xfrm>
              <a:off x="7995859" y="3833972"/>
              <a:ext cx="1172116" cy="369332"/>
            </a:xfrm>
            <a:prstGeom prst="rect">
              <a:avLst/>
            </a:prstGeom>
            <a:noFill/>
          </p:spPr>
          <p:txBody>
            <a:bodyPr wrap="none" rtlCol="0">
              <a:spAutoFit/>
            </a:bodyPr>
            <a:lstStyle/>
            <a:p>
              <a:r>
                <a:rPr lang="en-US" b="1" dirty="0">
                  <a:solidFill>
                    <a:schemeClr val="accent1"/>
                  </a:solidFill>
                </a:rPr>
                <a:t>ACT_006</a:t>
              </a:r>
            </a:p>
          </p:txBody>
        </p:sp>
        <p:sp>
          <p:nvSpPr>
            <p:cNvPr id="7" name="TextBox 6">
              <a:extLst>
                <a:ext uri="{FF2B5EF4-FFF2-40B4-BE49-F238E27FC236}">
                  <a16:creationId xmlns:a16="http://schemas.microsoft.com/office/drawing/2014/main" id="{694D9E3E-AA5A-61C3-DFC2-23FB9AE9EBD0}"/>
                </a:ext>
              </a:extLst>
            </p:cNvPr>
            <p:cNvSpPr txBox="1"/>
            <p:nvPr/>
          </p:nvSpPr>
          <p:spPr>
            <a:xfrm>
              <a:off x="871537" y="6524440"/>
              <a:ext cx="3886200" cy="261610"/>
            </a:xfrm>
            <a:prstGeom prst="rect">
              <a:avLst/>
            </a:prstGeom>
            <a:noFill/>
          </p:spPr>
          <p:txBody>
            <a:bodyPr wrap="square">
              <a:spAutoFit/>
            </a:bodyPr>
            <a:lstStyle/>
            <a:p>
              <a:r>
                <a:rPr lang="en-US" sz="1100" dirty="0">
                  <a:solidFill>
                    <a:srgbClr val="FF0000"/>
                  </a:solidFill>
                </a:rPr>
                <a:t>[ACH medical deck DOF: p27A]</a:t>
              </a:r>
              <a:endParaRPr lang="en-US" sz="1100" dirty="0"/>
            </a:p>
          </p:txBody>
        </p:sp>
        <p:sp>
          <p:nvSpPr>
            <p:cNvPr id="2" name="TextBox 1">
              <a:extLst>
                <a:ext uri="{FF2B5EF4-FFF2-40B4-BE49-F238E27FC236}">
                  <a16:creationId xmlns:a16="http://schemas.microsoft.com/office/drawing/2014/main" id="{3702B0FD-129A-B953-63C9-1D044817E126}"/>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data slider 4</a:t>
              </a:r>
            </a:p>
          </p:txBody>
        </p:sp>
      </p:grpSp>
      <p:sp>
        <p:nvSpPr>
          <p:cNvPr id="3" name="Rectangle 2">
            <a:extLst>
              <a:ext uri="{FF2B5EF4-FFF2-40B4-BE49-F238E27FC236}">
                <a16:creationId xmlns:a16="http://schemas.microsoft.com/office/drawing/2014/main" id="{61A75E67-E12D-FEBD-9C1B-1DF35C6D45DD}"/>
              </a:ext>
            </a:extLst>
          </p:cNvPr>
          <p:cNvSpPr/>
          <p:nvPr/>
        </p:nvSpPr>
        <p:spPr>
          <a:xfrm>
            <a:off x="933499" y="2556710"/>
            <a:ext cx="5724475" cy="657977"/>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nSpc>
                <a:spcPct val="90000"/>
              </a:lnSpc>
              <a:defRPr/>
            </a:pPr>
            <a:r>
              <a:rPr lang="en-US" sz="1200" i="1" dirty="0">
                <a:solidFill>
                  <a:schemeClr val="tx2"/>
                </a:solidFill>
              </a:rPr>
              <a:t>Over 60 Months in 202/205, the vosoritide-treated participants had an additional 9.08 cm cumulative height gain compared to those in the CLARITY natural history population (P = </a:t>
            </a:r>
            <a:r>
              <a:rPr lang="en-US" sz="1200" dirty="0">
                <a:solidFill>
                  <a:schemeClr val="tx2"/>
                </a:solidFill>
              </a:rPr>
              <a:t>0.0002</a:t>
            </a:r>
            <a:r>
              <a:rPr lang="en-US" sz="1200" i="1" dirty="0">
                <a:solidFill>
                  <a:schemeClr val="tx2"/>
                </a:solidFill>
              </a:rPr>
              <a:t>).</a:t>
            </a:r>
            <a:endParaRPr kumimoji="0" lang="en-US" sz="1200" b="0" i="1" u="none" strike="noStrike" kern="1200" cap="none" spc="0" normalizeH="0" baseline="0" noProof="0" dirty="0">
              <a:ln>
                <a:noFill/>
              </a:ln>
              <a:solidFill>
                <a:schemeClr val="tx2"/>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348CD50F-BDC8-A796-13F0-2270D46E30C0}"/>
              </a:ext>
            </a:extLst>
          </p:cNvPr>
          <p:cNvPicPr>
            <a:picLocks noChangeAspect="1"/>
          </p:cNvPicPr>
          <p:nvPr/>
        </p:nvPicPr>
        <p:blipFill>
          <a:blip r:embed="rId3"/>
          <a:stretch>
            <a:fillRect/>
          </a:stretch>
        </p:blipFill>
        <p:spPr>
          <a:xfrm>
            <a:off x="1441454" y="3309937"/>
            <a:ext cx="4889500" cy="3009900"/>
          </a:xfrm>
          <a:prstGeom prst="rect">
            <a:avLst/>
          </a:prstGeom>
        </p:spPr>
      </p:pic>
      <p:sp>
        <p:nvSpPr>
          <p:cNvPr id="4" name="Close Button Hyperlink">
            <a:hlinkClick r:id="rId4" action="ppaction://hlinksldjump"/>
            <a:extLst>
              <a:ext uri="{FF2B5EF4-FFF2-40B4-BE49-F238E27FC236}">
                <a16:creationId xmlns:a16="http://schemas.microsoft.com/office/drawing/2014/main" id="{4AA982E1-5E1F-2DD7-30EE-DD9439695720}"/>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ck Arrow Hyperlink">
            <a:hlinkClick r:id="" action="ppaction://hlinkshowjump?jump=previousslide"/>
            <a:extLst>
              <a:ext uri="{FF2B5EF4-FFF2-40B4-BE49-F238E27FC236}">
                <a16:creationId xmlns:a16="http://schemas.microsoft.com/office/drawing/2014/main" id="{2F888730-EADD-850A-4163-9B678BD2529F}"/>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rward Arrow Hyperlink">
            <a:hlinkClick r:id="" action="ppaction://hlinkshowjump?jump=nextslide"/>
            <a:extLst>
              <a:ext uri="{FF2B5EF4-FFF2-40B4-BE49-F238E27FC236}">
                <a16:creationId xmlns:a16="http://schemas.microsoft.com/office/drawing/2014/main" id="{168C540A-1C7A-3370-0245-FF83E68EDD3C}"/>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475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B8EA6A-C647-E8B7-E641-4F654FE00B4C}"/>
              </a:ext>
            </a:extLst>
          </p:cNvPr>
          <p:cNvSpPr>
            <a:spLocks noGrp="1"/>
          </p:cNvSpPr>
          <p:nvPr>
            <p:ph type="title"/>
          </p:nvPr>
        </p:nvSpPr>
        <p:spPr>
          <a:xfrm>
            <a:off x="828675" y="1502367"/>
            <a:ext cx="6286500" cy="481064"/>
          </a:xfrm>
        </p:spPr>
        <p:txBody>
          <a:bodyPr anchor="ctr">
            <a:noAutofit/>
          </a:bodyPr>
          <a:lstStyle/>
          <a:p>
            <a:r>
              <a:rPr lang="en-US" sz="2000" noProof="0" dirty="0"/>
              <a:t>Mean 12-Month Interval AGV With Vosoritide vs Comparator Populations Over 7 Years in Females</a:t>
            </a:r>
          </a:p>
        </p:txBody>
      </p:sp>
      <p:sp>
        <p:nvSpPr>
          <p:cNvPr id="8" name="Text Placeholder 7">
            <a:extLst>
              <a:ext uri="{FF2B5EF4-FFF2-40B4-BE49-F238E27FC236}">
                <a16:creationId xmlns:a16="http://schemas.microsoft.com/office/drawing/2014/main" id="{63816752-EF1F-BFA3-1CBD-FE65F42BC5CB}"/>
              </a:ext>
            </a:extLst>
          </p:cNvPr>
          <p:cNvSpPr>
            <a:spLocks noGrp="1"/>
          </p:cNvSpPr>
          <p:nvPr>
            <p:ph type="body" sz="quarter" idx="23"/>
          </p:nvPr>
        </p:nvSpPr>
        <p:spPr>
          <a:xfrm>
            <a:off x="842962" y="7934592"/>
            <a:ext cx="6172201" cy="365125"/>
          </a:xfrm>
        </p:spPr>
        <p:txBody>
          <a:bodyPr/>
          <a:lstStyle/>
          <a:p>
            <a:r>
              <a:rPr lang="en-US" sz="1000" noProof="0" dirty="0" err="1">
                <a:solidFill>
                  <a:schemeClr val="tx2"/>
                </a:solidFill>
              </a:rPr>
              <a:t>AchNH</a:t>
            </a:r>
            <a:r>
              <a:rPr lang="en-US" sz="1000" noProof="0" dirty="0">
                <a:solidFill>
                  <a:schemeClr val="tx2"/>
                </a:solidFill>
              </a:rPr>
              <a:t>: achondroplasia natural history.</a:t>
            </a:r>
          </a:p>
          <a:p>
            <a:r>
              <a:rPr lang="en-US" sz="1000" noProof="0" dirty="0">
                <a:solidFill>
                  <a:schemeClr val="tx2"/>
                </a:solidFill>
              </a:rPr>
              <a:t>Hoover-Fong J, et al. Presented at ACMG 2024.</a:t>
            </a:r>
            <a:br>
              <a:rPr lang="en-US" sz="1000" noProof="0" dirty="0">
                <a:solidFill>
                  <a:schemeClr val="tx2"/>
                </a:solidFill>
              </a:rPr>
            </a:br>
            <a:r>
              <a:rPr lang="en-US" sz="1000" noProof="0" dirty="0">
                <a:solidFill>
                  <a:schemeClr val="tx2"/>
                </a:solidFill>
              </a:rPr>
              <a:t>AchNH reference derived from CLARITY (Hoover-Fong J, et al. </a:t>
            </a:r>
            <a:r>
              <a:rPr lang="en-US" sz="1000" i="1" noProof="0" dirty="0">
                <a:solidFill>
                  <a:schemeClr val="tx2"/>
                </a:solidFill>
              </a:rPr>
              <a:t>Orphanet J Rare Dis</a:t>
            </a:r>
            <a:r>
              <a:rPr lang="en-US" sz="1000" noProof="0" dirty="0">
                <a:solidFill>
                  <a:schemeClr val="tx2"/>
                </a:solidFill>
              </a:rPr>
              <a:t>. 2021.) </a:t>
            </a:r>
            <a:br>
              <a:rPr lang="en-US" sz="1000" noProof="0" dirty="0">
                <a:solidFill>
                  <a:schemeClr val="tx2"/>
                </a:solidFill>
              </a:rPr>
            </a:br>
            <a:r>
              <a:rPr lang="en-US" sz="1000" noProof="0" dirty="0">
                <a:solidFill>
                  <a:schemeClr val="tx2"/>
                </a:solidFill>
              </a:rPr>
              <a:t>Average stature reference is non-African American data from Kelly A, et al. </a:t>
            </a:r>
            <a:r>
              <a:rPr lang="en-US" sz="1000" i="1" noProof="0" dirty="0">
                <a:solidFill>
                  <a:schemeClr val="tx2"/>
                </a:solidFill>
              </a:rPr>
              <a:t>J Clin Endocrinol Metab</a:t>
            </a:r>
            <a:r>
              <a:rPr lang="en-US" sz="1000" noProof="0" dirty="0">
                <a:solidFill>
                  <a:schemeClr val="tx2"/>
                </a:solidFill>
              </a:rPr>
              <a:t>. 2014.</a:t>
            </a:r>
          </a:p>
        </p:txBody>
      </p:sp>
      <p:sp>
        <p:nvSpPr>
          <p:cNvPr id="7" name="Content Placeholder 6">
            <a:extLst>
              <a:ext uri="{FF2B5EF4-FFF2-40B4-BE49-F238E27FC236}">
                <a16:creationId xmlns:a16="http://schemas.microsoft.com/office/drawing/2014/main" id="{501AB087-2832-0D87-87B0-2CDE4E8FCFB8}"/>
              </a:ext>
            </a:extLst>
          </p:cNvPr>
          <p:cNvSpPr>
            <a:spLocks noGrp="1"/>
          </p:cNvSpPr>
          <p:nvPr>
            <p:ph sz="quarter" idx="22"/>
          </p:nvPr>
        </p:nvSpPr>
        <p:spPr>
          <a:xfrm>
            <a:off x="835146" y="2343151"/>
            <a:ext cx="6180017" cy="1367203"/>
          </a:xfrm>
        </p:spPr>
        <p:txBody>
          <a:bodyPr/>
          <a:lstStyle/>
          <a:p>
            <a:r>
              <a:rPr lang="en-US" sz="1400" i="1" noProof="0" dirty="0">
                <a:solidFill>
                  <a:schemeClr val="tx2"/>
                </a:solidFill>
              </a:rPr>
              <a:t>Vosoritide treatment was consistently associated with higher AGVs in females with ACH aged 6-17 years compared to age-matched untreated children with ACH. Mean AGVs of treated children are comparable to that of average stature children prior to puberty but are maintained over a longer duration. </a:t>
            </a:r>
          </a:p>
        </p:txBody>
      </p:sp>
      <p:sp>
        <p:nvSpPr>
          <p:cNvPr id="2" name="Content Placeholder 11">
            <a:extLst>
              <a:ext uri="{FF2B5EF4-FFF2-40B4-BE49-F238E27FC236}">
                <a16:creationId xmlns:a16="http://schemas.microsoft.com/office/drawing/2014/main" id="{76EF9685-A3E4-21D2-DEE7-6529BA3FD508}"/>
              </a:ext>
            </a:extLst>
          </p:cNvPr>
          <p:cNvSpPr txBox="1">
            <a:spLocks/>
          </p:cNvSpPr>
          <p:nvPr/>
        </p:nvSpPr>
        <p:spPr>
          <a:xfrm>
            <a:off x="511677" y="2490897"/>
            <a:ext cx="6830008" cy="1475428"/>
          </a:xfrm>
          <a:prstGeom prst="rect">
            <a:avLst/>
          </a:prstGeom>
        </p:spPr>
        <p:txBody>
          <a:bodyPr vert="horz" lIns="91440" tIns="45720" rIns="91440" bIns="45720" rtlCol="0">
            <a:noAutofit/>
          </a:bodyPr>
          <a:lst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400" kern="1200">
                <a:solidFill>
                  <a:schemeClr val="tx1"/>
                </a:solidFill>
                <a:latin typeface="+mn-lt"/>
                <a:ea typeface="+mn-ea"/>
                <a:cs typeface="+mn-cs"/>
              </a:defRPr>
            </a:lvl1pPr>
            <a:lvl2pPr marL="182563" indent="-169863" algn="l" defTabSz="1341150" rtl="0" eaLnBrk="1" latinLnBrk="0" hangingPunct="1">
              <a:lnSpc>
                <a:spcPct val="90000"/>
              </a:lnSpc>
              <a:spcBef>
                <a:spcPts val="733"/>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4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ctr"/>
            <a:endParaRPr lang="en-US" sz="1100" dirty="0">
              <a:solidFill>
                <a:schemeClr val="tx2"/>
              </a:solidFill>
            </a:endParaRPr>
          </a:p>
        </p:txBody>
      </p:sp>
      <p:grpSp>
        <p:nvGrpSpPr>
          <p:cNvPr id="13" name="Group 12" hidden="1">
            <a:extLst>
              <a:ext uri="{FF2B5EF4-FFF2-40B4-BE49-F238E27FC236}">
                <a16:creationId xmlns:a16="http://schemas.microsoft.com/office/drawing/2014/main" id="{4D3B87F7-74ED-1839-55D2-4B2779470AE3}"/>
              </a:ext>
            </a:extLst>
          </p:cNvPr>
          <p:cNvGrpSpPr/>
          <p:nvPr/>
        </p:nvGrpSpPr>
        <p:grpSpPr>
          <a:xfrm>
            <a:off x="4201390" y="502920"/>
            <a:ext cx="4908818" cy="6514269"/>
            <a:chOff x="4201390" y="502920"/>
            <a:chExt cx="4908818" cy="6514269"/>
          </a:xfrm>
        </p:grpSpPr>
        <p:sp>
          <p:nvSpPr>
            <p:cNvPr id="14" name="TextBox 13">
              <a:extLst>
                <a:ext uri="{FF2B5EF4-FFF2-40B4-BE49-F238E27FC236}">
                  <a16:creationId xmlns:a16="http://schemas.microsoft.com/office/drawing/2014/main" id="{E9285C61-A9DB-4EDA-E168-7756D3FE2559}"/>
                </a:ext>
              </a:extLst>
            </p:cNvPr>
            <p:cNvSpPr txBox="1"/>
            <p:nvPr/>
          </p:nvSpPr>
          <p:spPr>
            <a:xfrm>
              <a:off x="7938092" y="2082833"/>
              <a:ext cx="1172116" cy="369332"/>
            </a:xfrm>
            <a:prstGeom prst="rect">
              <a:avLst/>
            </a:prstGeom>
            <a:noFill/>
          </p:spPr>
          <p:txBody>
            <a:bodyPr wrap="none" rtlCol="0">
              <a:spAutoFit/>
            </a:bodyPr>
            <a:lstStyle/>
            <a:p>
              <a:r>
                <a:rPr lang="en-US" b="1" dirty="0">
                  <a:solidFill>
                    <a:schemeClr val="accent1"/>
                  </a:solidFill>
                </a:rPr>
                <a:t>ACT_004</a:t>
              </a:r>
            </a:p>
          </p:txBody>
        </p:sp>
        <p:sp>
          <p:nvSpPr>
            <p:cNvPr id="3" name="TextBox 2">
              <a:extLst>
                <a:ext uri="{FF2B5EF4-FFF2-40B4-BE49-F238E27FC236}">
                  <a16:creationId xmlns:a16="http://schemas.microsoft.com/office/drawing/2014/main" id="{8B32EE99-3629-32BA-D826-373557FBC5A1}"/>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data slider 5</a:t>
              </a:r>
            </a:p>
          </p:txBody>
        </p:sp>
        <p:sp>
          <p:nvSpPr>
            <p:cNvPr id="4" name="TextBox 3">
              <a:extLst>
                <a:ext uri="{FF2B5EF4-FFF2-40B4-BE49-F238E27FC236}">
                  <a16:creationId xmlns:a16="http://schemas.microsoft.com/office/drawing/2014/main" id="{ED1F47C4-F40B-079D-901F-ADB9B85E5270}"/>
                </a:ext>
              </a:extLst>
            </p:cNvPr>
            <p:cNvSpPr txBox="1"/>
            <p:nvPr/>
          </p:nvSpPr>
          <p:spPr>
            <a:xfrm>
              <a:off x="4201390" y="6755579"/>
              <a:ext cx="3140295" cy="261610"/>
            </a:xfrm>
            <a:prstGeom prst="rect">
              <a:avLst/>
            </a:prstGeom>
            <a:noFill/>
          </p:spPr>
          <p:txBody>
            <a:bodyPr wrap="square" rtlCol="0">
              <a:spAutoFit/>
            </a:bodyPr>
            <a:lstStyle/>
            <a:p>
              <a:r>
                <a:rPr lang="en-US" sz="1100" dirty="0">
                  <a:solidFill>
                    <a:srgbClr val="FF0000"/>
                  </a:solidFill>
                  <a:latin typeface="Arial" panose="020B0604020202020204" pitchFamily="34" charset="0"/>
                  <a:cs typeface="Arial" panose="020B0604020202020204" pitchFamily="34" charset="0"/>
                </a:rPr>
                <a:t>[Hoover-Fong 2024 ACMG Study 205: p1A]</a:t>
              </a:r>
            </a:p>
          </p:txBody>
        </p:sp>
      </p:grpSp>
      <p:pic>
        <p:nvPicPr>
          <p:cNvPr id="12" name="Picture 11">
            <a:extLst>
              <a:ext uri="{FF2B5EF4-FFF2-40B4-BE49-F238E27FC236}">
                <a16:creationId xmlns:a16="http://schemas.microsoft.com/office/drawing/2014/main" id="{502EC701-113A-B92C-BE8A-CCBE0D3FB4E4}"/>
              </a:ext>
            </a:extLst>
          </p:cNvPr>
          <p:cNvPicPr>
            <a:picLocks noChangeAspect="1"/>
          </p:cNvPicPr>
          <p:nvPr/>
        </p:nvPicPr>
        <p:blipFill>
          <a:blip r:embed="rId3"/>
          <a:srcRect/>
          <a:stretch/>
        </p:blipFill>
        <p:spPr>
          <a:xfrm>
            <a:off x="942975" y="3888269"/>
            <a:ext cx="5880100" cy="2832100"/>
          </a:xfrm>
          <a:prstGeom prst="rect">
            <a:avLst/>
          </a:prstGeom>
        </p:spPr>
      </p:pic>
      <p:sp>
        <p:nvSpPr>
          <p:cNvPr id="11" name="TextBox 10">
            <a:extLst>
              <a:ext uri="{FF2B5EF4-FFF2-40B4-BE49-F238E27FC236}">
                <a16:creationId xmlns:a16="http://schemas.microsoft.com/office/drawing/2014/main" id="{C5C4C016-8640-EA65-0303-4F8162DC309E}"/>
              </a:ext>
            </a:extLst>
          </p:cNvPr>
          <p:cNvSpPr txBox="1"/>
          <p:nvPr/>
        </p:nvSpPr>
        <p:spPr>
          <a:xfrm>
            <a:off x="835842" y="6999912"/>
            <a:ext cx="5351413" cy="276999"/>
          </a:xfrm>
          <a:prstGeom prst="rect">
            <a:avLst/>
          </a:prstGeom>
          <a:noFill/>
        </p:spPr>
        <p:txBody>
          <a:bodyPr wrap="square">
            <a:spAutoFit/>
          </a:bodyPr>
          <a:lstStyle/>
          <a:p>
            <a:r>
              <a:rPr lang="en-US" sz="1200" i="1" dirty="0">
                <a:solidFill>
                  <a:schemeClr val="tx2"/>
                </a:solidFill>
              </a:rPr>
              <a:t>There is no evidence of a pubertal growth spurt in children with ACH.</a:t>
            </a:r>
            <a:endParaRPr lang="en-US" sz="1200" dirty="0">
              <a:solidFill>
                <a:schemeClr val="tx2"/>
              </a:solidFill>
            </a:endParaRPr>
          </a:p>
        </p:txBody>
      </p:sp>
      <p:sp>
        <p:nvSpPr>
          <p:cNvPr id="6" name="Close Button Hyperlink">
            <a:hlinkClick r:id="rId4" action="ppaction://hlinksldjump"/>
            <a:extLst>
              <a:ext uri="{FF2B5EF4-FFF2-40B4-BE49-F238E27FC236}">
                <a16:creationId xmlns:a16="http://schemas.microsoft.com/office/drawing/2014/main" id="{EA731D79-2957-4EE3-6F24-E61FDA613B0B}"/>
              </a:ext>
            </a:extLst>
          </p:cNvPr>
          <p:cNvSpPr/>
          <p:nvPr/>
        </p:nvSpPr>
        <p:spPr>
          <a:xfrm>
            <a:off x="6807200" y="109537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ack Arrow Hyperlink">
            <a:hlinkClick r:id="" action="ppaction://hlinkshowjump?jump=previousslide"/>
            <a:extLst>
              <a:ext uri="{FF2B5EF4-FFF2-40B4-BE49-F238E27FC236}">
                <a16:creationId xmlns:a16="http://schemas.microsoft.com/office/drawing/2014/main" id="{9978EAF1-DA11-19B3-49CA-3784AE38065F}"/>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rward Arrow Hyperlink">
            <a:hlinkClick r:id="" action="ppaction://hlinkshowjump?jump=nextslide"/>
            <a:extLst>
              <a:ext uri="{FF2B5EF4-FFF2-40B4-BE49-F238E27FC236}">
                <a16:creationId xmlns:a16="http://schemas.microsoft.com/office/drawing/2014/main" id="{41E9D1CE-29BD-7735-A429-F0F29297C7D4}"/>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486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508C-43C2-8FBF-B32E-4225DA11181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FB0B6E4-3CE5-D2A5-D03E-AA7AA638C62D}"/>
              </a:ext>
            </a:extLst>
          </p:cNvPr>
          <p:cNvPicPr>
            <a:picLocks noChangeAspect="1"/>
          </p:cNvPicPr>
          <p:nvPr/>
        </p:nvPicPr>
        <p:blipFill>
          <a:blip r:embed="rId3"/>
          <a:srcRect/>
          <a:stretch/>
        </p:blipFill>
        <p:spPr>
          <a:xfrm>
            <a:off x="814390" y="3953670"/>
            <a:ext cx="5880100" cy="2832100"/>
          </a:xfrm>
          <a:prstGeom prst="rect">
            <a:avLst/>
          </a:prstGeom>
        </p:spPr>
      </p:pic>
      <p:sp>
        <p:nvSpPr>
          <p:cNvPr id="5" name="Title 4">
            <a:extLst>
              <a:ext uri="{FF2B5EF4-FFF2-40B4-BE49-F238E27FC236}">
                <a16:creationId xmlns:a16="http://schemas.microsoft.com/office/drawing/2014/main" id="{E13EA33F-F88F-A3B0-C234-7374BE68E007}"/>
              </a:ext>
            </a:extLst>
          </p:cNvPr>
          <p:cNvSpPr>
            <a:spLocks noGrp="1"/>
          </p:cNvSpPr>
          <p:nvPr>
            <p:ph type="title"/>
          </p:nvPr>
        </p:nvSpPr>
        <p:spPr>
          <a:xfrm>
            <a:off x="828675" y="1474743"/>
            <a:ext cx="6153101" cy="583610"/>
          </a:xfrm>
        </p:spPr>
        <p:txBody>
          <a:bodyPr/>
          <a:lstStyle/>
          <a:p>
            <a:r>
              <a:rPr lang="en-US" sz="2000" noProof="0" dirty="0"/>
              <a:t>Mean 12-Month Interval AGV With Vosoritide vs Comparator Populations Over 7 Years in Males</a:t>
            </a:r>
          </a:p>
        </p:txBody>
      </p:sp>
      <p:sp>
        <p:nvSpPr>
          <p:cNvPr id="7" name="Text Placeholder 6">
            <a:extLst>
              <a:ext uri="{FF2B5EF4-FFF2-40B4-BE49-F238E27FC236}">
                <a16:creationId xmlns:a16="http://schemas.microsoft.com/office/drawing/2014/main" id="{E4716B76-39BC-F7E2-6C78-862A3F5C07EB}"/>
              </a:ext>
            </a:extLst>
          </p:cNvPr>
          <p:cNvSpPr>
            <a:spLocks noGrp="1"/>
          </p:cNvSpPr>
          <p:nvPr>
            <p:ph type="body" sz="quarter" idx="23"/>
          </p:nvPr>
        </p:nvSpPr>
        <p:spPr>
          <a:xfrm>
            <a:off x="842962" y="7934592"/>
            <a:ext cx="6138814" cy="365125"/>
          </a:xfrm>
        </p:spPr>
        <p:txBody>
          <a:bodyPr/>
          <a:lstStyle/>
          <a:p>
            <a:r>
              <a:rPr lang="en-US" noProof="0" dirty="0">
                <a:solidFill>
                  <a:schemeClr val="tx2"/>
                </a:solidFill>
              </a:rPr>
              <a:t>Hoover-Fong J, et al. Presented at ACMG 2024</a:t>
            </a:r>
            <a:br>
              <a:rPr lang="en-US" noProof="0" dirty="0">
                <a:solidFill>
                  <a:schemeClr val="tx2"/>
                </a:solidFill>
              </a:rPr>
            </a:br>
            <a:r>
              <a:rPr lang="en-US" noProof="0" dirty="0">
                <a:solidFill>
                  <a:schemeClr val="tx2"/>
                </a:solidFill>
              </a:rPr>
              <a:t>AchNH reference derived from CLARITY (Hoover-Fong J, et al. Orphanet J Rare Dis. 2021.) </a:t>
            </a:r>
            <a:br>
              <a:rPr lang="en-US" noProof="0" dirty="0">
                <a:solidFill>
                  <a:schemeClr val="tx2"/>
                </a:solidFill>
              </a:rPr>
            </a:br>
            <a:r>
              <a:rPr lang="en-US" noProof="0" dirty="0">
                <a:solidFill>
                  <a:schemeClr val="tx2"/>
                </a:solidFill>
              </a:rPr>
              <a:t>Average stature reference is non-African American data from Kelly A, et al. J Clin Endocrinol Metab. 2014.</a:t>
            </a:r>
          </a:p>
        </p:txBody>
      </p:sp>
      <p:sp>
        <p:nvSpPr>
          <p:cNvPr id="2" name="Content Placeholder 1">
            <a:extLst>
              <a:ext uri="{FF2B5EF4-FFF2-40B4-BE49-F238E27FC236}">
                <a16:creationId xmlns:a16="http://schemas.microsoft.com/office/drawing/2014/main" id="{3CC3FA81-52C7-D6A6-8735-B8FA04512D0C}"/>
              </a:ext>
            </a:extLst>
          </p:cNvPr>
          <p:cNvSpPr>
            <a:spLocks noGrp="1"/>
          </p:cNvSpPr>
          <p:nvPr>
            <p:ph sz="quarter" idx="22"/>
          </p:nvPr>
        </p:nvSpPr>
        <p:spPr>
          <a:xfrm>
            <a:off x="835146" y="2343152"/>
            <a:ext cx="6180017" cy="1349618"/>
          </a:xfrm>
        </p:spPr>
        <p:txBody>
          <a:bodyPr/>
          <a:lstStyle/>
          <a:p>
            <a:r>
              <a:rPr lang="en-US" noProof="0" dirty="0"/>
              <a:t>Vosoritide treatment was also consistently associated with higher AGVs </a:t>
            </a:r>
            <a:br>
              <a:rPr lang="en-US" noProof="0" dirty="0"/>
            </a:br>
            <a:r>
              <a:rPr lang="en-US" noProof="0" dirty="0"/>
              <a:t>in males with ACH aged 6-17 years compared to age-matched untreated children with ACH. Similar to what was observed in female participants, mean AGVs of treated male children are comparable to that of average stature children prior to puberty but are maintained over a longer duration. </a:t>
            </a:r>
          </a:p>
        </p:txBody>
      </p:sp>
      <p:grpSp>
        <p:nvGrpSpPr>
          <p:cNvPr id="12" name="Group 11" hidden="1">
            <a:extLst>
              <a:ext uri="{FF2B5EF4-FFF2-40B4-BE49-F238E27FC236}">
                <a16:creationId xmlns:a16="http://schemas.microsoft.com/office/drawing/2014/main" id="{630D80B5-8008-E2E0-E705-16131283C3D9}"/>
              </a:ext>
            </a:extLst>
          </p:cNvPr>
          <p:cNvGrpSpPr/>
          <p:nvPr/>
        </p:nvGrpSpPr>
        <p:grpSpPr>
          <a:xfrm>
            <a:off x="4263390" y="502920"/>
            <a:ext cx="4842997" cy="7197902"/>
            <a:chOff x="4263390" y="502920"/>
            <a:chExt cx="4842997" cy="7197902"/>
          </a:xfrm>
        </p:grpSpPr>
        <p:sp>
          <p:nvSpPr>
            <p:cNvPr id="3" name="TextBox 2">
              <a:extLst>
                <a:ext uri="{FF2B5EF4-FFF2-40B4-BE49-F238E27FC236}">
                  <a16:creationId xmlns:a16="http://schemas.microsoft.com/office/drawing/2014/main" id="{305F8971-009B-2DA4-1194-26F02B1B3A21}"/>
                </a:ext>
              </a:extLst>
            </p:cNvPr>
            <p:cNvSpPr txBox="1"/>
            <p:nvPr/>
          </p:nvSpPr>
          <p:spPr>
            <a:xfrm>
              <a:off x="7934271" y="3578165"/>
              <a:ext cx="1172116" cy="369332"/>
            </a:xfrm>
            <a:prstGeom prst="rect">
              <a:avLst/>
            </a:prstGeom>
            <a:noFill/>
          </p:spPr>
          <p:txBody>
            <a:bodyPr wrap="none" rtlCol="0">
              <a:spAutoFit/>
            </a:bodyPr>
            <a:lstStyle/>
            <a:p>
              <a:r>
                <a:rPr lang="en-US" b="1" dirty="0">
                  <a:solidFill>
                    <a:schemeClr val="accent1"/>
                  </a:solidFill>
                </a:rPr>
                <a:t>ACT_005</a:t>
              </a:r>
            </a:p>
          </p:txBody>
        </p:sp>
        <p:sp>
          <p:nvSpPr>
            <p:cNvPr id="4" name="TextBox 3">
              <a:extLst>
                <a:ext uri="{FF2B5EF4-FFF2-40B4-BE49-F238E27FC236}">
                  <a16:creationId xmlns:a16="http://schemas.microsoft.com/office/drawing/2014/main" id="{896F6FBC-5DA5-AA6D-F6FA-67309C658B8A}"/>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data slider 6</a:t>
              </a:r>
            </a:p>
          </p:txBody>
        </p:sp>
        <p:sp>
          <p:nvSpPr>
            <p:cNvPr id="10" name="TextBox 9">
              <a:extLst>
                <a:ext uri="{FF2B5EF4-FFF2-40B4-BE49-F238E27FC236}">
                  <a16:creationId xmlns:a16="http://schemas.microsoft.com/office/drawing/2014/main" id="{497C587E-52D5-A7C7-70FF-25DD90AA146E}"/>
                </a:ext>
              </a:extLst>
            </p:cNvPr>
            <p:cNvSpPr txBox="1"/>
            <p:nvPr/>
          </p:nvSpPr>
          <p:spPr>
            <a:xfrm>
              <a:off x="4263390" y="7439212"/>
              <a:ext cx="3041721" cy="261610"/>
            </a:xfrm>
            <a:prstGeom prst="rect">
              <a:avLst/>
            </a:prstGeom>
            <a:noFill/>
          </p:spPr>
          <p:txBody>
            <a:bodyPr wrap="square" rtlCol="0">
              <a:spAutoFit/>
            </a:bodyPr>
            <a:lstStyle/>
            <a:p>
              <a:r>
                <a:rPr lang="en-US" sz="1100" dirty="0">
                  <a:solidFill>
                    <a:srgbClr val="FF0000"/>
                  </a:solidFill>
                  <a:latin typeface="Arial" panose="020B0604020202020204" pitchFamily="34" charset="0"/>
                  <a:cs typeface="Arial" panose="020B0604020202020204" pitchFamily="34" charset="0"/>
                </a:rPr>
                <a:t>[Hoover-Fong 2024 ACMG Study 205: p1B]</a:t>
              </a:r>
            </a:p>
          </p:txBody>
        </p:sp>
      </p:grpSp>
      <p:sp>
        <p:nvSpPr>
          <p:cNvPr id="15" name="TextBox 14">
            <a:extLst>
              <a:ext uri="{FF2B5EF4-FFF2-40B4-BE49-F238E27FC236}">
                <a16:creationId xmlns:a16="http://schemas.microsoft.com/office/drawing/2014/main" id="{609BF9D3-A141-954C-7D97-1E8C283F055F}"/>
              </a:ext>
            </a:extLst>
          </p:cNvPr>
          <p:cNvSpPr txBox="1"/>
          <p:nvPr/>
        </p:nvSpPr>
        <p:spPr>
          <a:xfrm>
            <a:off x="835842" y="6992556"/>
            <a:ext cx="5351413" cy="276999"/>
          </a:xfrm>
          <a:prstGeom prst="rect">
            <a:avLst/>
          </a:prstGeom>
          <a:noFill/>
        </p:spPr>
        <p:txBody>
          <a:bodyPr wrap="square">
            <a:spAutoFit/>
          </a:bodyPr>
          <a:lstStyle/>
          <a:p>
            <a:r>
              <a:rPr lang="en-US" sz="1200" i="1" dirty="0">
                <a:solidFill>
                  <a:schemeClr val="tx2"/>
                </a:solidFill>
              </a:rPr>
              <a:t>There is no evidence of a pubertal growth spurt in children with ACH.</a:t>
            </a:r>
            <a:endParaRPr lang="en-US" sz="1200" dirty="0">
              <a:solidFill>
                <a:schemeClr val="tx2"/>
              </a:solidFill>
            </a:endParaRPr>
          </a:p>
        </p:txBody>
      </p:sp>
      <p:sp>
        <p:nvSpPr>
          <p:cNvPr id="6" name="Close Button Hyperlink">
            <a:hlinkClick r:id="rId4" action="ppaction://hlinksldjump"/>
            <a:extLst>
              <a:ext uri="{FF2B5EF4-FFF2-40B4-BE49-F238E27FC236}">
                <a16:creationId xmlns:a16="http://schemas.microsoft.com/office/drawing/2014/main" id="{123FC7E4-C208-B866-ECF1-D76FFF6CD2E2}"/>
              </a:ext>
            </a:extLst>
          </p:cNvPr>
          <p:cNvSpPr/>
          <p:nvPr/>
        </p:nvSpPr>
        <p:spPr>
          <a:xfrm>
            <a:off x="6807200" y="109537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ack Arrow Hyperlink">
            <a:hlinkClick r:id="" action="ppaction://hlinkshowjump?jump=previousslide"/>
            <a:extLst>
              <a:ext uri="{FF2B5EF4-FFF2-40B4-BE49-F238E27FC236}">
                <a16:creationId xmlns:a16="http://schemas.microsoft.com/office/drawing/2014/main" id="{0A15BC86-750D-B4B5-30C2-A57251596621}"/>
              </a:ext>
            </a:extLst>
          </p:cNvPr>
          <p:cNvSpPr/>
          <p:nvPr/>
        </p:nvSpPr>
        <p:spPr>
          <a:xfrm>
            <a:off x="528638" y="4743451"/>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rward Arrow Hyperlink">
            <a:hlinkClick r:id="" action="ppaction://hlinkshowjump?jump=nextslide"/>
            <a:extLst>
              <a:ext uri="{FF2B5EF4-FFF2-40B4-BE49-F238E27FC236}">
                <a16:creationId xmlns:a16="http://schemas.microsoft.com/office/drawing/2014/main" id="{B0969ADE-C8B6-6DF9-E208-A742BD70D3E9}"/>
              </a:ext>
            </a:extLst>
          </p:cNvPr>
          <p:cNvSpPr/>
          <p:nvPr/>
        </p:nvSpPr>
        <p:spPr>
          <a:xfrm>
            <a:off x="6853238" y="4681538"/>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65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4DA6518-0EDA-3929-DF31-582228DB13CC}"/>
              </a:ext>
            </a:extLst>
          </p:cNvPr>
          <p:cNvSpPr>
            <a:spLocks noGrp="1"/>
          </p:cNvSpPr>
          <p:nvPr>
            <p:ph sz="quarter" idx="22"/>
          </p:nvPr>
        </p:nvSpPr>
        <p:spPr>
          <a:xfrm>
            <a:off x="2072106" y="3006444"/>
            <a:ext cx="4925594" cy="3051456"/>
          </a:xfrm>
        </p:spPr>
        <p:txBody>
          <a:bodyPr/>
          <a:lstStyle/>
          <a:p>
            <a:pPr lvl="1"/>
            <a:r>
              <a:rPr lang="en-US" sz="1300" noProof="0" dirty="0"/>
              <a:t>Height z score is a standard deviation (SD) calculation </a:t>
            </a:r>
            <a:br>
              <a:rPr lang="en-US" sz="1300" noProof="0" dirty="0"/>
            </a:br>
            <a:r>
              <a:rPr lang="en-US" sz="1300" noProof="0" dirty="0"/>
              <a:t>of standing height relative to age- and sex-matched comparators</a:t>
            </a:r>
          </a:p>
          <a:p>
            <a:pPr lvl="1"/>
            <a:r>
              <a:rPr lang="en-US" sz="1300" noProof="0" dirty="0"/>
              <a:t>Z scores indicate how far a particular child is from the height of children of the same sex and age in the comparator population </a:t>
            </a:r>
          </a:p>
          <a:p>
            <a:pPr lvl="1"/>
            <a:r>
              <a:rPr lang="en-US" sz="1300" noProof="0" dirty="0"/>
              <a:t>A positive height z score indicates the child's height </a:t>
            </a:r>
            <a:br>
              <a:rPr lang="en-US" sz="1300" noProof="0" dirty="0"/>
            </a:br>
            <a:r>
              <a:rPr lang="en-US" sz="1300" noProof="0" dirty="0"/>
              <a:t>is above that of the comparator population; a negative </a:t>
            </a:r>
            <a:br>
              <a:rPr lang="en-US" sz="1300" noProof="0" dirty="0"/>
            </a:br>
            <a:r>
              <a:rPr lang="en-US" sz="1300" noProof="0" dirty="0"/>
              <a:t>z score indicates the child's height is below that of the comparator population</a:t>
            </a:r>
          </a:p>
          <a:p>
            <a:endParaRPr lang="en-US" noProof="0" dirty="0"/>
          </a:p>
        </p:txBody>
      </p:sp>
      <p:sp>
        <p:nvSpPr>
          <p:cNvPr id="5" name="Title 4">
            <a:extLst>
              <a:ext uri="{FF2B5EF4-FFF2-40B4-BE49-F238E27FC236}">
                <a16:creationId xmlns:a16="http://schemas.microsoft.com/office/drawing/2014/main" id="{72DC225E-F5CF-FF0A-3097-33FD35E93387}"/>
              </a:ext>
            </a:extLst>
          </p:cNvPr>
          <p:cNvSpPr>
            <a:spLocks noGrp="1"/>
          </p:cNvSpPr>
          <p:nvPr>
            <p:ph type="title"/>
          </p:nvPr>
        </p:nvSpPr>
        <p:spPr>
          <a:xfrm>
            <a:off x="2032350" y="2452262"/>
            <a:ext cx="5397149" cy="443346"/>
          </a:xfrm>
        </p:spPr>
        <p:txBody>
          <a:bodyPr/>
          <a:lstStyle/>
          <a:p>
            <a:r>
              <a:rPr lang="en-US" sz="3000" noProof="0" dirty="0"/>
              <a:t>What are height z scores?</a:t>
            </a:r>
          </a:p>
        </p:txBody>
      </p:sp>
      <p:sp>
        <p:nvSpPr>
          <p:cNvPr id="3" name="Text Placeholder 3">
            <a:extLst>
              <a:ext uri="{FF2B5EF4-FFF2-40B4-BE49-F238E27FC236}">
                <a16:creationId xmlns:a16="http://schemas.microsoft.com/office/drawing/2014/main" id="{CFF3EA5E-0CCE-6303-B7DF-A5C433C141D4}"/>
              </a:ext>
            </a:extLst>
          </p:cNvPr>
          <p:cNvSpPr>
            <a:spLocks noGrp="1"/>
          </p:cNvSpPr>
          <p:nvPr>
            <p:ph type="body" sz="quarter" idx="23"/>
          </p:nvPr>
        </p:nvSpPr>
        <p:spPr/>
        <p:txBody>
          <a:bodyPr/>
          <a:lstStyle/>
          <a:p>
            <a:r>
              <a:rPr lang="en-US" noProof="0" dirty="0">
                <a:solidFill>
                  <a:schemeClr val="tx2"/>
                </a:solidFill>
              </a:rPr>
              <a:t>CDC, Centers for Disease Control and Prevention.</a:t>
            </a:r>
            <a:br>
              <a:rPr lang="en-US" noProof="0" dirty="0">
                <a:solidFill>
                  <a:schemeClr val="tx2"/>
                </a:solidFill>
              </a:rPr>
            </a:br>
            <a:r>
              <a:rPr lang="en-US" noProof="0" dirty="0">
                <a:solidFill>
                  <a:schemeClr val="tx2"/>
                </a:solidFill>
              </a:rPr>
              <a:t>Savarirayan et al. Supplementary appendix. </a:t>
            </a:r>
            <a:r>
              <a:rPr lang="en-US" i="1" noProof="0" dirty="0">
                <a:solidFill>
                  <a:schemeClr val="tx2"/>
                </a:solidFill>
              </a:rPr>
              <a:t>NEJM</a:t>
            </a:r>
            <a:r>
              <a:rPr lang="en-US" noProof="0" dirty="0">
                <a:solidFill>
                  <a:schemeClr val="tx2"/>
                </a:solidFill>
              </a:rPr>
              <a:t>. 2019.</a:t>
            </a:r>
          </a:p>
        </p:txBody>
      </p:sp>
      <p:sp>
        <p:nvSpPr>
          <p:cNvPr id="8" name="Rectangle 7">
            <a:extLst>
              <a:ext uri="{FF2B5EF4-FFF2-40B4-BE49-F238E27FC236}">
                <a16:creationId xmlns:a16="http://schemas.microsoft.com/office/drawing/2014/main" id="{D3F2B166-B831-BD69-8A10-576AA76E07AE}"/>
              </a:ext>
            </a:extLst>
          </p:cNvPr>
          <p:cNvSpPr/>
          <p:nvPr/>
        </p:nvSpPr>
        <p:spPr>
          <a:xfrm>
            <a:off x="2181978" y="5080000"/>
            <a:ext cx="4498222" cy="1079499"/>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r>
              <a:rPr lang="en-US" sz="1300" dirty="0">
                <a:solidFill>
                  <a:schemeClr val="tx2"/>
                </a:solidFill>
              </a:rPr>
              <a:t>Z scores for Study 202/205 were derived using age-</a:t>
            </a:r>
            <a:br>
              <a:rPr lang="en-US" sz="1300" dirty="0">
                <a:solidFill>
                  <a:schemeClr val="tx2"/>
                </a:solidFill>
              </a:rPr>
            </a:br>
            <a:r>
              <a:rPr lang="en-US" sz="1300" dirty="0">
                <a:solidFill>
                  <a:schemeClr val="tx2"/>
                </a:solidFill>
              </a:rPr>
              <a:t>sex-specific reference data (means and SDs) from </a:t>
            </a:r>
            <a:br>
              <a:rPr lang="en-US" sz="1300" dirty="0">
                <a:solidFill>
                  <a:schemeClr val="tx2"/>
                </a:solidFill>
              </a:rPr>
            </a:br>
            <a:r>
              <a:rPr lang="en-US" sz="1300" dirty="0">
                <a:solidFill>
                  <a:schemeClr val="tx2"/>
                </a:solidFill>
              </a:rPr>
              <a:t>CLARITY and from an average stature population (CDC). </a:t>
            </a:r>
            <a:br>
              <a:rPr lang="en-US" sz="1300" dirty="0">
                <a:solidFill>
                  <a:schemeClr val="tx2"/>
                </a:solidFill>
              </a:rPr>
            </a:br>
            <a:r>
              <a:rPr lang="en-US" sz="1300" dirty="0">
                <a:solidFill>
                  <a:schemeClr val="tx2"/>
                </a:solidFill>
              </a:rPr>
              <a:t>The mean height z score for Study 202/205 was -5.12.</a:t>
            </a:r>
          </a:p>
        </p:txBody>
      </p:sp>
      <p:grpSp>
        <p:nvGrpSpPr>
          <p:cNvPr id="11" name="Group 10" hidden="1">
            <a:extLst>
              <a:ext uri="{FF2B5EF4-FFF2-40B4-BE49-F238E27FC236}">
                <a16:creationId xmlns:a16="http://schemas.microsoft.com/office/drawing/2014/main" id="{1ACB0EED-684F-C7BC-004B-933121F277DD}"/>
              </a:ext>
            </a:extLst>
          </p:cNvPr>
          <p:cNvGrpSpPr/>
          <p:nvPr/>
        </p:nvGrpSpPr>
        <p:grpSpPr>
          <a:xfrm>
            <a:off x="2606040" y="502920"/>
            <a:ext cx="4699071" cy="6307093"/>
            <a:chOff x="2606040" y="502920"/>
            <a:chExt cx="4699071" cy="6307093"/>
          </a:xfrm>
        </p:grpSpPr>
        <p:sp>
          <p:nvSpPr>
            <p:cNvPr id="2" name="TextBox 1">
              <a:extLst>
                <a:ext uri="{FF2B5EF4-FFF2-40B4-BE49-F238E27FC236}">
                  <a16:creationId xmlns:a16="http://schemas.microsoft.com/office/drawing/2014/main" id="{DCE058EA-05DF-0210-4AAD-618316B8B846}"/>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data slider 7</a:t>
              </a:r>
            </a:p>
          </p:txBody>
        </p:sp>
        <p:sp>
          <p:nvSpPr>
            <p:cNvPr id="4" name="TextBox 3">
              <a:extLst>
                <a:ext uri="{FF2B5EF4-FFF2-40B4-BE49-F238E27FC236}">
                  <a16:creationId xmlns:a16="http://schemas.microsoft.com/office/drawing/2014/main" id="{E571D909-1B94-0FDB-8ED9-9F43B50F9A52}"/>
                </a:ext>
              </a:extLst>
            </p:cNvPr>
            <p:cNvSpPr txBox="1"/>
            <p:nvPr/>
          </p:nvSpPr>
          <p:spPr>
            <a:xfrm>
              <a:off x="2606040" y="6548403"/>
              <a:ext cx="4388455" cy="261610"/>
            </a:xfrm>
            <a:prstGeom prst="rect">
              <a:avLst/>
            </a:prstGeom>
            <a:noFill/>
          </p:spPr>
          <p:txBody>
            <a:bodyPr wrap="square" rtlCol="0">
              <a:spAutoFit/>
            </a:bodyPr>
            <a:lstStyle/>
            <a:p>
              <a:r>
                <a:rPr lang="en-US" sz="1100" dirty="0">
                  <a:solidFill>
                    <a:srgbClr val="FF0000"/>
                  </a:solidFill>
                  <a:latin typeface="Arial" panose="020B0604020202020204" pitchFamily="34" charset="0"/>
                  <a:cs typeface="Arial" panose="020B0604020202020204" pitchFamily="34" charset="0"/>
                </a:rPr>
                <a:t>[CT.gov Study 202: p9C, 10A, B][Savarirayan 202 appendix: p33A]</a:t>
              </a:r>
            </a:p>
          </p:txBody>
        </p:sp>
      </p:grpSp>
      <p:sp>
        <p:nvSpPr>
          <p:cNvPr id="7" name="Close Button Hyperlink" hidden="1">
            <a:hlinkClick r:id="rId3" action="ppaction://hlinksldjump"/>
            <a:extLst>
              <a:ext uri="{FF2B5EF4-FFF2-40B4-BE49-F238E27FC236}">
                <a16:creationId xmlns:a16="http://schemas.microsoft.com/office/drawing/2014/main" id="{B930340B-FDC4-3A7C-D886-9F74C7E35BC3}"/>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ack Arrow Hyperlink">
            <a:hlinkClick r:id="" action="ppaction://hlinkshowjump?jump=previousslide"/>
            <a:extLst>
              <a:ext uri="{FF2B5EF4-FFF2-40B4-BE49-F238E27FC236}">
                <a16:creationId xmlns:a16="http://schemas.microsoft.com/office/drawing/2014/main" id="{7DEF40C9-A7F1-6D0E-5155-6DCABBC92478}"/>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rward Arrow Hyperlink">
            <a:hlinkClick r:id="" action="ppaction://hlinkshowjump?jump=nextslide"/>
            <a:extLst>
              <a:ext uri="{FF2B5EF4-FFF2-40B4-BE49-F238E27FC236}">
                <a16:creationId xmlns:a16="http://schemas.microsoft.com/office/drawing/2014/main" id="{120FD25E-C493-0F63-164E-19F2F33D2A01}"/>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450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417CD-D7B3-15D3-85FF-63EA80D2C9A9}"/>
              </a:ext>
            </a:extLst>
          </p:cNvPr>
          <p:cNvSpPr>
            <a:spLocks noGrp="1"/>
          </p:cNvSpPr>
          <p:nvPr>
            <p:ph type="title"/>
          </p:nvPr>
        </p:nvSpPr>
        <p:spPr/>
        <p:txBody>
          <a:bodyPr/>
          <a:lstStyle/>
          <a:p>
            <a:r>
              <a:rPr lang="en-US" noProof="0" dirty="0"/>
              <a:t>Height Z Scores Over 7 Years Versus Comparators</a:t>
            </a:r>
          </a:p>
        </p:txBody>
      </p:sp>
      <p:sp>
        <p:nvSpPr>
          <p:cNvPr id="4" name="Text Placeholder 3">
            <a:extLst>
              <a:ext uri="{FF2B5EF4-FFF2-40B4-BE49-F238E27FC236}">
                <a16:creationId xmlns:a16="http://schemas.microsoft.com/office/drawing/2014/main" id="{7D9CF0B5-E339-5C5A-01C5-DAE0DD3D5ED5}"/>
              </a:ext>
            </a:extLst>
          </p:cNvPr>
          <p:cNvSpPr>
            <a:spLocks noGrp="1"/>
          </p:cNvSpPr>
          <p:nvPr>
            <p:ph type="body" sz="quarter" idx="23"/>
          </p:nvPr>
        </p:nvSpPr>
        <p:spPr/>
        <p:txBody>
          <a:bodyPr/>
          <a:lstStyle/>
          <a:p>
            <a:r>
              <a:rPr lang="en-US" altLang="en-US" sz="1000" noProof="0" dirty="0">
                <a:solidFill>
                  <a:schemeClr val="tx2"/>
                </a:solidFill>
              </a:rPr>
              <a:t>Hoover-Fong J, et al. Presented at ACMG 2024.</a:t>
            </a:r>
            <a:endParaRPr lang="en-US" sz="1000" noProof="0" dirty="0">
              <a:solidFill>
                <a:schemeClr val="tx2"/>
              </a:solidFill>
            </a:endParaRPr>
          </a:p>
        </p:txBody>
      </p:sp>
      <p:sp>
        <p:nvSpPr>
          <p:cNvPr id="6" name="Content Placeholder 5">
            <a:extLst>
              <a:ext uri="{FF2B5EF4-FFF2-40B4-BE49-F238E27FC236}">
                <a16:creationId xmlns:a16="http://schemas.microsoft.com/office/drawing/2014/main" id="{A40D2EE6-1E68-6D3B-93F6-F2AE7864C937}"/>
              </a:ext>
            </a:extLst>
          </p:cNvPr>
          <p:cNvSpPr>
            <a:spLocks noGrp="1"/>
          </p:cNvSpPr>
          <p:nvPr>
            <p:ph sz="quarter" idx="22"/>
          </p:nvPr>
        </p:nvSpPr>
        <p:spPr>
          <a:xfrm>
            <a:off x="835146" y="2343152"/>
            <a:ext cx="6180017" cy="1824402"/>
          </a:xfrm>
        </p:spPr>
        <p:txBody>
          <a:bodyPr/>
          <a:lstStyle/>
          <a:p>
            <a:r>
              <a:rPr lang="en-US" sz="1400" i="1" noProof="0" dirty="0">
                <a:solidFill>
                  <a:schemeClr val="tx2"/>
                </a:solidFill>
              </a:rPr>
              <a:t>This graph shows the mean change in baseline of height z scores in vosoritide-treated participants compared to 2 separate comparator populations. Durability of treatment effect is reflected in these scores. Recall that z scores indicate how far a particular child is from the height </a:t>
            </a:r>
            <a:br>
              <a:rPr lang="en-US" sz="1400" i="1" noProof="0" dirty="0">
                <a:solidFill>
                  <a:schemeClr val="tx2"/>
                </a:solidFill>
              </a:rPr>
            </a:br>
            <a:r>
              <a:rPr lang="en-US" sz="1400" i="1" noProof="0" dirty="0">
                <a:solidFill>
                  <a:schemeClr val="tx2"/>
                </a:solidFill>
              </a:rPr>
              <a:t>of children of the same sex and age in the comparator population, so in this analysis they are comparing 202/205 participants to the untreated populations in CLARITY and the CDC database.</a:t>
            </a:r>
          </a:p>
        </p:txBody>
      </p:sp>
      <p:grpSp>
        <p:nvGrpSpPr>
          <p:cNvPr id="12" name="Group 11" hidden="1">
            <a:extLst>
              <a:ext uri="{FF2B5EF4-FFF2-40B4-BE49-F238E27FC236}">
                <a16:creationId xmlns:a16="http://schemas.microsoft.com/office/drawing/2014/main" id="{90353769-E171-C682-7D44-28C912F8EFD6}"/>
              </a:ext>
            </a:extLst>
          </p:cNvPr>
          <p:cNvGrpSpPr/>
          <p:nvPr/>
        </p:nvGrpSpPr>
        <p:grpSpPr>
          <a:xfrm>
            <a:off x="4058514" y="502920"/>
            <a:ext cx="4886002" cy="7784906"/>
            <a:chOff x="4058514" y="502920"/>
            <a:chExt cx="4886002" cy="7784906"/>
          </a:xfrm>
        </p:grpSpPr>
        <p:sp>
          <p:nvSpPr>
            <p:cNvPr id="8" name="TextBox 7">
              <a:extLst>
                <a:ext uri="{FF2B5EF4-FFF2-40B4-BE49-F238E27FC236}">
                  <a16:creationId xmlns:a16="http://schemas.microsoft.com/office/drawing/2014/main" id="{9862ADCB-A72B-D117-C4BF-D403C8F325FD}"/>
                </a:ext>
              </a:extLst>
            </p:cNvPr>
            <p:cNvSpPr txBox="1"/>
            <p:nvPr/>
          </p:nvSpPr>
          <p:spPr>
            <a:xfrm>
              <a:off x="7772400" y="3013118"/>
              <a:ext cx="1172116" cy="369332"/>
            </a:xfrm>
            <a:prstGeom prst="rect">
              <a:avLst/>
            </a:prstGeom>
            <a:noFill/>
          </p:spPr>
          <p:txBody>
            <a:bodyPr wrap="none" rtlCol="0">
              <a:spAutoFit/>
            </a:bodyPr>
            <a:lstStyle/>
            <a:p>
              <a:r>
                <a:rPr lang="en-US" b="1" dirty="0">
                  <a:solidFill>
                    <a:schemeClr val="accent1"/>
                  </a:solidFill>
                </a:rPr>
                <a:t>ACT_007</a:t>
              </a:r>
            </a:p>
          </p:txBody>
        </p:sp>
        <p:sp>
          <p:nvSpPr>
            <p:cNvPr id="2" name="TextBox 1">
              <a:extLst>
                <a:ext uri="{FF2B5EF4-FFF2-40B4-BE49-F238E27FC236}">
                  <a16:creationId xmlns:a16="http://schemas.microsoft.com/office/drawing/2014/main" id="{974A9CB4-BC0B-9F7A-2A32-A82D6B213B47}"/>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data slider 8</a:t>
              </a:r>
            </a:p>
          </p:txBody>
        </p:sp>
        <p:sp>
          <p:nvSpPr>
            <p:cNvPr id="5" name="TextBox 4">
              <a:extLst>
                <a:ext uri="{FF2B5EF4-FFF2-40B4-BE49-F238E27FC236}">
                  <a16:creationId xmlns:a16="http://schemas.microsoft.com/office/drawing/2014/main" id="{3B3A6254-7E80-2716-FEEF-9FDDDF286AB5}"/>
                </a:ext>
              </a:extLst>
            </p:cNvPr>
            <p:cNvSpPr txBox="1"/>
            <p:nvPr/>
          </p:nvSpPr>
          <p:spPr>
            <a:xfrm>
              <a:off x="4058514" y="8026216"/>
              <a:ext cx="3713886" cy="261610"/>
            </a:xfrm>
            <a:prstGeom prst="rect">
              <a:avLst/>
            </a:prstGeom>
            <a:noFill/>
          </p:spPr>
          <p:txBody>
            <a:bodyPr wrap="square" rtlCol="0">
              <a:spAutoFit/>
            </a:bodyPr>
            <a:lstStyle/>
            <a:p>
              <a:r>
                <a:rPr lang="en-US" sz="1100" dirty="0">
                  <a:solidFill>
                    <a:srgbClr val="FF0000"/>
                  </a:solidFill>
                  <a:latin typeface="Arial" panose="020B0604020202020204" pitchFamily="34" charset="0"/>
                  <a:cs typeface="Arial" panose="020B0604020202020204" pitchFamily="34" charset="0"/>
                </a:rPr>
                <a:t>[Hoover-Fong 2024 ACMG Study 205: p1C]</a:t>
              </a:r>
            </a:p>
          </p:txBody>
        </p:sp>
      </p:grpSp>
      <p:pic>
        <p:nvPicPr>
          <p:cNvPr id="13" name="Picture 12">
            <a:extLst>
              <a:ext uri="{FF2B5EF4-FFF2-40B4-BE49-F238E27FC236}">
                <a16:creationId xmlns:a16="http://schemas.microsoft.com/office/drawing/2014/main" id="{82CFAACE-EA87-EE51-01C2-3794A5A823EA}"/>
              </a:ext>
            </a:extLst>
          </p:cNvPr>
          <p:cNvPicPr>
            <a:picLocks noChangeAspect="1"/>
          </p:cNvPicPr>
          <p:nvPr/>
        </p:nvPicPr>
        <p:blipFill>
          <a:blip r:embed="rId3"/>
          <a:srcRect/>
          <a:stretch/>
        </p:blipFill>
        <p:spPr>
          <a:xfrm>
            <a:off x="825751" y="4369006"/>
            <a:ext cx="6057900" cy="2933700"/>
          </a:xfrm>
          <a:prstGeom prst="rect">
            <a:avLst/>
          </a:prstGeom>
        </p:spPr>
      </p:pic>
      <p:sp>
        <p:nvSpPr>
          <p:cNvPr id="7" name="TextBox 6">
            <a:extLst>
              <a:ext uri="{FF2B5EF4-FFF2-40B4-BE49-F238E27FC236}">
                <a16:creationId xmlns:a16="http://schemas.microsoft.com/office/drawing/2014/main" id="{62131987-3483-7D11-99FE-1178A5EDFF55}"/>
              </a:ext>
            </a:extLst>
          </p:cNvPr>
          <p:cNvSpPr txBox="1"/>
          <p:nvPr/>
        </p:nvSpPr>
        <p:spPr>
          <a:xfrm>
            <a:off x="835842" y="7378935"/>
            <a:ext cx="6093596" cy="590931"/>
          </a:xfrm>
          <a:prstGeom prst="rect">
            <a:avLst/>
          </a:prstGeom>
          <a:noFill/>
        </p:spPr>
        <p:txBody>
          <a:bodyPr wrap="square">
            <a:spAutoFit/>
          </a:bodyPr>
          <a:lstStyle/>
          <a:p>
            <a:pPr>
              <a:lnSpc>
                <a:spcPct val="90000"/>
              </a:lnSpc>
              <a:defRPr/>
            </a:pPr>
            <a:r>
              <a:rPr lang="en-US" sz="1200" i="1" dirty="0">
                <a:solidFill>
                  <a:schemeClr val="tx2"/>
                </a:solidFill>
              </a:rPr>
              <a:t>There was an additional height gain of 11.03 cm in 17 subjects treated with 15 µg/kg </a:t>
            </a:r>
            <a:br>
              <a:rPr lang="en-US" sz="1200" i="1" dirty="0">
                <a:solidFill>
                  <a:schemeClr val="tx2"/>
                </a:solidFill>
              </a:rPr>
            </a:br>
            <a:r>
              <a:rPr lang="en-US" sz="1200" i="1" dirty="0">
                <a:solidFill>
                  <a:schemeClr val="tx2"/>
                </a:solidFill>
              </a:rPr>
              <a:t>or 30 µg/kg of vosoritide for 7 years compared with untreated age- and sex-matched children with achondroplasia (CLARITY).</a:t>
            </a:r>
          </a:p>
        </p:txBody>
      </p:sp>
      <p:sp>
        <p:nvSpPr>
          <p:cNvPr id="9" name="Close Button Hyperlink">
            <a:hlinkClick r:id="rId4" action="ppaction://hlinksldjump"/>
            <a:extLst>
              <a:ext uri="{FF2B5EF4-FFF2-40B4-BE49-F238E27FC236}">
                <a16:creationId xmlns:a16="http://schemas.microsoft.com/office/drawing/2014/main" id="{F518B199-D629-1E36-1E1D-342DF966448F}"/>
              </a:ext>
            </a:extLst>
          </p:cNvPr>
          <p:cNvSpPr/>
          <p:nvPr/>
        </p:nvSpPr>
        <p:spPr>
          <a:xfrm>
            <a:off x="6807200" y="109537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Back Arrow Hyperlink">
            <a:hlinkClick r:id="" action="ppaction://hlinkshowjump?jump=previousslide"/>
            <a:extLst>
              <a:ext uri="{FF2B5EF4-FFF2-40B4-BE49-F238E27FC236}">
                <a16:creationId xmlns:a16="http://schemas.microsoft.com/office/drawing/2014/main" id="{8FA6F027-A63B-A780-235B-F80E5223AA66}"/>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rward Arrow Hyperlink">
            <a:hlinkClick r:id="" action="ppaction://hlinkshowjump?jump=nextslide"/>
            <a:extLst>
              <a:ext uri="{FF2B5EF4-FFF2-40B4-BE49-F238E27FC236}">
                <a16:creationId xmlns:a16="http://schemas.microsoft.com/office/drawing/2014/main" id="{C1F98F3B-E73B-ED66-B11B-874ECE583D2B}"/>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007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12C7A2-5B3D-4C9E-7714-0A25658F2794}"/>
              </a:ext>
            </a:extLst>
          </p:cNvPr>
          <p:cNvSpPr>
            <a:spLocks noGrp="1"/>
          </p:cNvSpPr>
          <p:nvPr>
            <p:ph type="title"/>
          </p:nvPr>
        </p:nvSpPr>
        <p:spPr/>
        <p:txBody>
          <a:bodyPr/>
          <a:lstStyle/>
          <a:p>
            <a:r>
              <a:rPr lang="en-US" noProof="0" dirty="0"/>
              <a:t>Upper to Lower Body Segment Ratio Over </a:t>
            </a:r>
            <a:br>
              <a:rPr lang="en-US" noProof="0" dirty="0"/>
            </a:br>
            <a:r>
              <a:rPr lang="en-US" noProof="0" dirty="0"/>
              <a:t>7 Years</a:t>
            </a:r>
          </a:p>
        </p:txBody>
      </p:sp>
      <p:sp>
        <p:nvSpPr>
          <p:cNvPr id="4" name="Text Placeholder 3">
            <a:extLst>
              <a:ext uri="{FF2B5EF4-FFF2-40B4-BE49-F238E27FC236}">
                <a16:creationId xmlns:a16="http://schemas.microsoft.com/office/drawing/2014/main" id="{A619F59C-27C7-35E8-FA9D-FEC795CEC555}"/>
              </a:ext>
            </a:extLst>
          </p:cNvPr>
          <p:cNvSpPr>
            <a:spLocks noGrp="1"/>
          </p:cNvSpPr>
          <p:nvPr>
            <p:ph type="body" sz="quarter" idx="23"/>
          </p:nvPr>
        </p:nvSpPr>
        <p:spPr>
          <a:xfrm>
            <a:off x="842962" y="7923162"/>
            <a:ext cx="6057901" cy="365125"/>
          </a:xfrm>
        </p:spPr>
        <p:txBody>
          <a:bodyPr/>
          <a:lstStyle/>
          <a:p>
            <a:r>
              <a:rPr lang="en-US" baseline="30000" noProof="0" dirty="0">
                <a:solidFill>
                  <a:schemeClr val="tx2"/>
                </a:solidFill>
              </a:rPr>
              <a:t>a</a:t>
            </a:r>
            <a:r>
              <a:rPr lang="en-US" noProof="0" dirty="0">
                <a:solidFill>
                  <a:schemeClr val="tx2"/>
                </a:solidFill>
              </a:rPr>
              <a:t>Assessments beyond these ages are excluded from analysis given any treatment is unlikely to impact proportionality.</a:t>
            </a:r>
          </a:p>
          <a:p>
            <a:r>
              <a:rPr lang="en-US" altLang="en-US" noProof="0" dirty="0">
                <a:solidFill>
                  <a:schemeClr val="tx2"/>
                </a:solidFill>
              </a:rPr>
              <a:t>Hoover-Fong J, et al. Presented at ACMG 2024.</a:t>
            </a:r>
            <a:endParaRPr lang="en-US" noProof="0" dirty="0">
              <a:solidFill>
                <a:schemeClr val="tx2"/>
              </a:solidFill>
            </a:endParaRPr>
          </a:p>
        </p:txBody>
      </p:sp>
      <p:sp>
        <p:nvSpPr>
          <p:cNvPr id="2" name="Content Placeholder 1">
            <a:extLst>
              <a:ext uri="{FF2B5EF4-FFF2-40B4-BE49-F238E27FC236}">
                <a16:creationId xmlns:a16="http://schemas.microsoft.com/office/drawing/2014/main" id="{6282202B-223C-73C9-CECF-B2C957E9E81A}"/>
              </a:ext>
            </a:extLst>
          </p:cNvPr>
          <p:cNvSpPr>
            <a:spLocks noGrp="1"/>
          </p:cNvSpPr>
          <p:nvPr>
            <p:ph sz="quarter" idx="22"/>
          </p:nvPr>
        </p:nvSpPr>
        <p:spPr>
          <a:xfrm>
            <a:off x="835146" y="2343151"/>
            <a:ext cx="6180017" cy="1525463"/>
          </a:xfrm>
        </p:spPr>
        <p:txBody>
          <a:bodyPr/>
          <a:lstStyle/>
          <a:p>
            <a:r>
              <a:rPr lang="en-US" sz="1400" i="1" noProof="0" dirty="0">
                <a:solidFill>
                  <a:schemeClr val="tx2"/>
                </a:solidFill>
              </a:rPr>
              <a:t>The graph shows the body segment proportionality over 7 years for the overall treatment population and a subset of children aged &lt;11 years (females)/&lt;12 years (males). Upper to lower body segment ratios continued to improve over time, with changes particularly apparent in the younger subset of children for whom there may be more opportunity to impact this parameter.</a:t>
            </a:r>
          </a:p>
          <a:p>
            <a:endParaRPr lang="en-US" noProof="0" dirty="0"/>
          </a:p>
        </p:txBody>
      </p:sp>
      <p:sp>
        <p:nvSpPr>
          <p:cNvPr id="8" name="Content Placeholder 11">
            <a:extLst>
              <a:ext uri="{FF2B5EF4-FFF2-40B4-BE49-F238E27FC236}">
                <a16:creationId xmlns:a16="http://schemas.microsoft.com/office/drawing/2014/main" id="{A27AEFBA-908A-1C12-DFF1-FC44C6E08213}"/>
              </a:ext>
            </a:extLst>
          </p:cNvPr>
          <p:cNvSpPr txBox="1">
            <a:spLocks/>
          </p:cNvSpPr>
          <p:nvPr/>
        </p:nvSpPr>
        <p:spPr>
          <a:xfrm>
            <a:off x="1070257" y="2594574"/>
            <a:ext cx="6166884" cy="369332"/>
          </a:xfrm>
          <a:prstGeom prst="rect">
            <a:avLst/>
          </a:prstGeom>
        </p:spPr>
        <p:txBody>
          <a:bodyPr vert="horz" lIns="91440" tIns="45720" rIns="91440" bIns="45720" rtlCol="0">
            <a:noAutofit/>
          </a:bodyPr>
          <a:lst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400" kern="1200">
                <a:solidFill>
                  <a:schemeClr val="tx1"/>
                </a:solidFill>
                <a:latin typeface="+mn-lt"/>
                <a:ea typeface="+mn-ea"/>
                <a:cs typeface="+mn-cs"/>
              </a:defRPr>
            </a:lvl1pPr>
            <a:lvl2pPr marL="182563" indent="-169863" algn="l" defTabSz="1341150" rtl="0" eaLnBrk="1" latinLnBrk="0" hangingPunct="1">
              <a:lnSpc>
                <a:spcPct val="90000"/>
              </a:lnSpc>
              <a:spcBef>
                <a:spcPts val="733"/>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4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11113" algn="ctr"/>
            <a:endParaRPr lang="en-US" sz="1200" dirty="0">
              <a:solidFill>
                <a:schemeClr val="tx2"/>
              </a:solidFill>
            </a:endParaRPr>
          </a:p>
        </p:txBody>
      </p:sp>
      <p:grpSp>
        <p:nvGrpSpPr>
          <p:cNvPr id="11" name="Group 10" hidden="1">
            <a:extLst>
              <a:ext uri="{FF2B5EF4-FFF2-40B4-BE49-F238E27FC236}">
                <a16:creationId xmlns:a16="http://schemas.microsoft.com/office/drawing/2014/main" id="{1B61D39B-79A7-9DB8-D930-FEB8E662A24A}"/>
              </a:ext>
            </a:extLst>
          </p:cNvPr>
          <p:cNvGrpSpPr/>
          <p:nvPr/>
        </p:nvGrpSpPr>
        <p:grpSpPr>
          <a:xfrm>
            <a:off x="4058514" y="502920"/>
            <a:ext cx="5098537" cy="6808455"/>
            <a:chOff x="4058514" y="502920"/>
            <a:chExt cx="5098537" cy="6808455"/>
          </a:xfrm>
        </p:grpSpPr>
        <p:sp>
          <p:nvSpPr>
            <p:cNvPr id="5" name="TextBox 4">
              <a:extLst>
                <a:ext uri="{FF2B5EF4-FFF2-40B4-BE49-F238E27FC236}">
                  <a16:creationId xmlns:a16="http://schemas.microsoft.com/office/drawing/2014/main" id="{B3ABCAB4-40DF-2EC2-AC37-5B863F1933C4}"/>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data slider 9</a:t>
              </a:r>
            </a:p>
          </p:txBody>
        </p:sp>
        <p:sp>
          <p:nvSpPr>
            <p:cNvPr id="9" name="TextBox 8">
              <a:extLst>
                <a:ext uri="{FF2B5EF4-FFF2-40B4-BE49-F238E27FC236}">
                  <a16:creationId xmlns:a16="http://schemas.microsoft.com/office/drawing/2014/main" id="{18E1E6AB-8C02-9D5F-C3DE-0B30085DB94F}"/>
                </a:ext>
              </a:extLst>
            </p:cNvPr>
            <p:cNvSpPr txBox="1"/>
            <p:nvPr/>
          </p:nvSpPr>
          <p:spPr>
            <a:xfrm>
              <a:off x="4058514" y="7049765"/>
              <a:ext cx="3713886" cy="261610"/>
            </a:xfrm>
            <a:prstGeom prst="rect">
              <a:avLst/>
            </a:prstGeom>
            <a:noFill/>
          </p:spPr>
          <p:txBody>
            <a:bodyPr wrap="square" rtlCol="0">
              <a:spAutoFit/>
            </a:bodyPr>
            <a:lstStyle/>
            <a:p>
              <a:r>
                <a:rPr lang="en-US" sz="1100" dirty="0">
                  <a:solidFill>
                    <a:srgbClr val="FF0000"/>
                  </a:solidFill>
                  <a:latin typeface="Arial" panose="020B0604020202020204" pitchFamily="34" charset="0"/>
                  <a:cs typeface="Arial" panose="020B0604020202020204" pitchFamily="34" charset="0"/>
                </a:rPr>
                <a:t>[Hoover-Fong 2024 ACMG Study 205: p1D]</a:t>
              </a:r>
            </a:p>
          </p:txBody>
        </p:sp>
        <p:sp>
          <p:nvSpPr>
            <p:cNvPr id="7" name="TextBox 6">
              <a:extLst>
                <a:ext uri="{FF2B5EF4-FFF2-40B4-BE49-F238E27FC236}">
                  <a16:creationId xmlns:a16="http://schemas.microsoft.com/office/drawing/2014/main" id="{503F0900-63DC-5B46-7891-F3FAB0CFB342}"/>
                </a:ext>
              </a:extLst>
            </p:cNvPr>
            <p:cNvSpPr txBox="1"/>
            <p:nvPr/>
          </p:nvSpPr>
          <p:spPr>
            <a:xfrm>
              <a:off x="7984935" y="2836960"/>
              <a:ext cx="1172116" cy="369332"/>
            </a:xfrm>
            <a:prstGeom prst="rect">
              <a:avLst/>
            </a:prstGeom>
            <a:noFill/>
          </p:spPr>
          <p:txBody>
            <a:bodyPr wrap="none" rtlCol="0">
              <a:spAutoFit/>
            </a:bodyPr>
            <a:lstStyle/>
            <a:p>
              <a:r>
                <a:rPr lang="en-US" b="1" dirty="0">
                  <a:solidFill>
                    <a:schemeClr val="accent1"/>
                  </a:solidFill>
                </a:rPr>
                <a:t>ACT_013</a:t>
              </a:r>
            </a:p>
          </p:txBody>
        </p:sp>
      </p:grpSp>
      <p:pic>
        <p:nvPicPr>
          <p:cNvPr id="12" name="Picture 11">
            <a:extLst>
              <a:ext uri="{FF2B5EF4-FFF2-40B4-BE49-F238E27FC236}">
                <a16:creationId xmlns:a16="http://schemas.microsoft.com/office/drawing/2014/main" id="{01CAAC71-63E9-524D-BFBE-A5AD60A6A736}"/>
              </a:ext>
            </a:extLst>
          </p:cNvPr>
          <p:cNvPicPr>
            <a:picLocks noChangeAspect="1"/>
          </p:cNvPicPr>
          <p:nvPr/>
        </p:nvPicPr>
        <p:blipFill>
          <a:blip r:embed="rId3"/>
          <a:srcRect/>
          <a:stretch/>
        </p:blipFill>
        <p:spPr>
          <a:xfrm>
            <a:off x="947715" y="4055197"/>
            <a:ext cx="5892800" cy="2971800"/>
          </a:xfrm>
          <a:prstGeom prst="rect">
            <a:avLst/>
          </a:prstGeom>
        </p:spPr>
      </p:pic>
      <p:sp>
        <p:nvSpPr>
          <p:cNvPr id="13" name="Rectangle 12">
            <a:extLst>
              <a:ext uri="{FF2B5EF4-FFF2-40B4-BE49-F238E27FC236}">
                <a16:creationId xmlns:a16="http://schemas.microsoft.com/office/drawing/2014/main" id="{3FC92615-D3CE-9025-621E-51046B24CE73}"/>
              </a:ext>
            </a:extLst>
          </p:cNvPr>
          <p:cNvSpPr/>
          <p:nvPr/>
        </p:nvSpPr>
        <p:spPr>
          <a:xfrm>
            <a:off x="6802244" y="4482791"/>
            <a:ext cx="434897" cy="892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lose Button Hyperlink">
            <a:hlinkClick r:id="rId4" action="ppaction://hlinksldjump"/>
            <a:extLst>
              <a:ext uri="{FF2B5EF4-FFF2-40B4-BE49-F238E27FC236}">
                <a16:creationId xmlns:a16="http://schemas.microsoft.com/office/drawing/2014/main" id="{1BE11034-BCBE-D06B-BE8C-388875EAE1DF}"/>
              </a:ext>
            </a:extLst>
          </p:cNvPr>
          <p:cNvSpPr/>
          <p:nvPr/>
        </p:nvSpPr>
        <p:spPr>
          <a:xfrm>
            <a:off x="6807200" y="109537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Back Arrow Hyperlink">
            <a:hlinkClick r:id="" action="ppaction://hlinkshowjump?jump=previousslide"/>
            <a:extLst>
              <a:ext uri="{FF2B5EF4-FFF2-40B4-BE49-F238E27FC236}">
                <a16:creationId xmlns:a16="http://schemas.microsoft.com/office/drawing/2014/main" id="{C3C2030A-D144-E7E6-0D62-ABEC9570749B}"/>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396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E086932-991B-3AC4-3FBA-EB8F72856C6F}"/>
              </a:ext>
            </a:extLst>
          </p:cNvPr>
          <p:cNvSpPr>
            <a:spLocks noGrp="1"/>
          </p:cNvSpPr>
          <p:nvPr>
            <p:ph sz="quarter" idx="22"/>
          </p:nvPr>
        </p:nvSpPr>
        <p:spPr>
          <a:xfrm>
            <a:off x="863722" y="2540000"/>
            <a:ext cx="5979991" cy="3589337"/>
          </a:xfrm>
        </p:spPr>
        <p:txBody>
          <a:bodyPr/>
          <a:lstStyle/>
          <a:p>
            <a:r>
              <a:rPr lang="en-US" sz="1400" noProof="0" dirty="0"/>
              <a:t>Vosoritide was generally well tolerated at all doses. Across all doses, injection-site reactions were the most common drug-related AE.</a:t>
            </a:r>
          </a:p>
          <a:p>
            <a:endParaRPr lang="en-US" noProof="0" dirty="0"/>
          </a:p>
        </p:txBody>
      </p:sp>
      <p:sp>
        <p:nvSpPr>
          <p:cNvPr id="3" name="Title 2">
            <a:extLst>
              <a:ext uri="{FF2B5EF4-FFF2-40B4-BE49-F238E27FC236}">
                <a16:creationId xmlns:a16="http://schemas.microsoft.com/office/drawing/2014/main" id="{2D5C9013-6413-D2A6-7E71-A1F500619E74}"/>
              </a:ext>
            </a:extLst>
          </p:cNvPr>
          <p:cNvSpPr>
            <a:spLocks noGrp="1"/>
          </p:cNvSpPr>
          <p:nvPr>
            <p:ph type="title"/>
          </p:nvPr>
        </p:nvSpPr>
        <p:spPr/>
        <p:txBody>
          <a:bodyPr/>
          <a:lstStyle/>
          <a:p>
            <a:r>
              <a:rPr lang="en-US" noProof="0" dirty="0"/>
              <a:t>Most Common AEs During Treatment Periods By Cohort</a:t>
            </a:r>
          </a:p>
        </p:txBody>
      </p:sp>
      <p:sp>
        <p:nvSpPr>
          <p:cNvPr id="4" name="Text Placeholder 3">
            <a:extLst>
              <a:ext uri="{FF2B5EF4-FFF2-40B4-BE49-F238E27FC236}">
                <a16:creationId xmlns:a16="http://schemas.microsoft.com/office/drawing/2014/main" id="{20F13B88-8B52-3876-21D3-BAE04C6B9AA2}"/>
              </a:ext>
            </a:extLst>
          </p:cNvPr>
          <p:cNvSpPr>
            <a:spLocks noGrp="1"/>
          </p:cNvSpPr>
          <p:nvPr>
            <p:ph type="body" sz="quarter" idx="23"/>
          </p:nvPr>
        </p:nvSpPr>
        <p:spPr>
          <a:xfrm>
            <a:off x="828675" y="6325493"/>
            <a:ext cx="6057901" cy="365125"/>
          </a:xfrm>
        </p:spPr>
        <p:txBody>
          <a:bodyPr/>
          <a:lstStyle/>
          <a:p>
            <a:r>
              <a:rPr lang="en-US" noProof="0" dirty="0">
                <a:solidFill>
                  <a:schemeClr val="tx2"/>
                </a:solidFill>
              </a:rPr>
              <a:t>AE, adverse event.</a:t>
            </a:r>
            <a:br>
              <a:rPr lang="en-US" noProof="0" dirty="0">
                <a:solidFill>
                  <a:schemeClr val="tx2"/>
                </a:solidFill>
              </a:rPr>
            </a:br>
            <a:r>
              <a:rPr lang="en-US" sz="1000" noProof="0" dirty="0">
                <a:solidFill>
                  <a:schemeClr val="tx2"/>
                </a:solidFill>
              </a:rPr>
              <a:t>Savarirayan, </a:t>
            </a:r>
            <a:r>
              <a:rPr lang="en-US" sz="1000" i="1" noProof="0" dirty="0">
                <a:solidFill>
                  <a:schemeClr val="tx2"/>
                </a:solidFill>
              </a:rPr>
              <a:t>NEJM</a:t>
            </a:r>
            <a:r>
              <a:rPr lang="en-US" sz="1000" noProof="0" dirty="0">
                <a:solidFill>
                  <a:schemeClr val="tx2"/>
                </a:solidFill>
              </a:rPr>
              <a:t>. 2019.</a:t>
            </a:r>
          </a:p>
        </p:txBody>
      </p:sp>
      <p:graphicFrame>
        <p:nvGraphicFramePr>
          <p:cNvPr id="6" name="Table 5">
            <a:extLst>
              <a:ext uri="{FF2B5EF4-FFF2-40B4-BE49-F238E27FC236}">
                <a16:creationId xmlns:a16="http://schemas.microsoft.com/office/drawing/2014/main" id="{53388992-4247-0375-91B0-6CA1E321F5F5}"/>
              </a:ext>
            </a:extLst>
          </p:cNvPr>
          <p:cNvGraphicFramePr>
            <a:graphicFrameLocks noGrp="1"/>
          </p:cNvGraphicFramePr>
          <p:nvPr>
            <p:extLst>
              <p:ext uri="{D42A27DB-BD31-4B8C-83A1-F6EECF244321}">
                <p14:modId xmlns:p14="http://schemas.microsoft.com/office/powerpoint/2010/main" val="1986560469"/>
              </p:ext>
            </p:extLst>
          </p:nvPr>
        </p:nvGraphicFramePr>
        <p:xfrm>
          <a:off x="1229620" y="3058058"/>
          <a:ext cx="5343664" cy="3122676"/>
        </p:xfrm>
        <a:graphic>
          <a:graphicData uri="http://schemas.openxmlformats.org/drawingml/2006/table">
            <a:tbl>
              <a:tblPr firstRow="1" firstCol="1" lastRow="1" lastCol="1" bandRow="1" bandCol="1"/>
              <a:tblGrid>
                <a:gridCol w="1554480">
                  <a:extLst>
                    <a:ext uri="{9D8B030D-6E8A-4147-A177-3AD203B41FA5}">
                      <a16:colId xmlns:a16="http://schemas.microsoft.com/office/drawing/2014/main" val="1129166887"/>
                    </a:ext>
                  </a:extLst>
                </a:gridCol>
                <a:gridCol w="731520">
                  <a:extLst>
                    <a:ext uri="{9D8B030D-6E8A-4147-A177-3AD203B41FA5}">
                      <a16:colId xmlns:a16="http://schemas.microsoft.com/office/drawing/2014/main" val="2667847963"/>
                    </a:ext>
                  </a:extLst>
                </a:gridCol>
                <a:gridCol w="731520">
                  <a:extLst>
                    <a:ext uri="{9D8B030D-6E8A-4147-A177-3AD203B41FA5}">
                      <a16:colId xmlns:a16="http://schemas.microsoft.com/office/drawing/2014/main" val="3345440066"/>
                    </a:ext>
                  </a:extLst>
                </a:gridCol>
                <a:gridCol w="731520">
                  <a:extLst>
                    <a:ext uri="{9D8B030D-6E8A-4147-A177-3AD203B41FA5}">
                      <a16:colId xmlns:a16="http://schemas.microsoft.com/office/drawing/2014/main" val="2428633966"/>
                    </a:ext>
                  </a:extLst>
                </a:gridCol>
                <a:gridCol w="713678">
                  <a:extLst>
                    <a:ext uri="{9D8B030D-6E8A-4147-A177-3AD203B41FA5}">
                      <a16:colId xmlns:a16="http://schemas.microsoft.com/office/drawing/2014/main" val="3148004350"/>
                    </a:ext>
                  </a:extLst>
                </a:gridCol>
                <a:gridCol w="880946">
                  <a:extLst>
                    <a:ext uri="{9D8B030D-6E8A-4147-A177-3AD203B41FA5}">
                      <a16:colId xmlns:a16="http://schemas.microsoft.com/office/drawing/2014/main" val="3248234162"/>
                    </a:ext>
                  </a:extLst>
                </a:gridCol>
              </a:tblGrid>
              <a:tr h="189078">
                <a:tc rowSpan="2">
                  <a:txBody>
                    <a:bodyPr/>
                    <a:lstStyle/>
                    <a:p>
                      <a:pPr marL="0" marR="0">
                        <a:lnSpc>
                          <a:spcPct val="90000"/>
                        </a:lnSpc>
                        <a:spcBef>
                          <a:spcPts val="0"/>
                        </a:spcBef>
                        <a:spcAft>
                          <a:spcPts val="0"/>
                        </a:spcAft>
                      </a:pPr>
                      <a:r>
                        <a:rPr lang="en-US" sz="1100" b="1" dirty="0">
                          <a:solidFill>
                            <a:schemeClr val="tx1"/>
                          </a:solidFill>
                          <a:effectLst/>
                          <a:latin typeface="+mn-lt"/>
                          <a:ea typeface="MS Mincho" panose="02020609040205080304" pitchFamily="49" charset="-128"/>
                          <a:cs typeface="Arial" panose="020B0604020202020204" pitchFamily="34" charset="0"/>
                        </a:rPr>
                        <a:t>AE, n (%)</a:t>
                      </a:r>
                    </a:p>
                  </a:txBody>
                  <a:tcPr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gridSpan="4">
                  <a:txBody>
                    <a:bodyPr/>
                    <a:lstStyle/>
                    <a:p>
                      <a:pPr marL="0" marR="0" algn="ctr">
                        <a:lnSpc>
                          <a:spcPct val="90000"/>
                        </a:lnSpc>
                        <a:spcBef>
                          <a:spcPts val="0"/>
                        </a:spcBef>
                        <a:spcAft>
                          <a:spcPts val="0"/>
                        </a:spcAft>
                      </a:pPr>
                      <a:r>
                        <a:rPr lang="en-US" sz="1100" b="1" dirty="0">
                          <a:solidFill>
                            <a:schemeClr val="tx1"/>
                          </a:solidFill>
                          <a:effectLst/>
                          <a:latin typeface="+mn-lt"/>
                          <a:ea typeface="MS Mincho" panose="02020609040205080304" pitchFamily="49" charset="-128"/>
                          <a:cs typeface="Arial" panose="020B0604020202020204" pitchFamily="34" charset="0"/>
                        </a:rPr>
                        <a:t>Vosoritide Dose Level</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90000"/>
                        </a:lnSpc>
                        <a:spcBef>
                          <a:spcPts val="0"/>
                        </a:spcBef>
                        <a:spcAft>
                          <a:spcPts val="0"/>
                        </a:spcAft>
                      </a:pPr>
                      <a:r>
                        <a:rPr lang="en-US" sz="1100" b="1" dirty="0">
                          <a:solidFill>
                            <a:schemeClr val="tx1"/>
                          </a:solidFill>
                          <a:effectLst/>
                          <a:latin typeface="+mn-lt"/>
                          <a:ea typeface="MS Mincho" panose="02020609040205080304" pitchFamily="49" charset="-128"/>
                          <a:cs typeface="Arial" panose="020B0604020202020204" pitchFamily="34" charset="0"/>
                        </a:rPr>
                        <a:t>Overall</a:t>
                      </a:r>
                      <a:br>
                        <a:rPr lang="en-US" sz="1100" b="1" dirty="0">
                          <a:solidFill>
                            <a:schemeClr val="tx1"/>
                          </a:solidFill>
                          <a:effectLst/>
                          <a:latin typeface="+mn-lt"/>
                          <a:ea typeface="MS Mincho" panose="02020609040205080304" pitchFamily="49" charset="-128"/>
                          <a:cs typeface="Arial" panose="020B0604020202020204" pitchFamily="34" charset="0"/>
                        </a:rPr>
                      </a:br>
                      <a:r>
                        <a:rPr lang="en-US" sz="1100" b="1" dirty="0">
                          <a:solidFill>
                            <a:schemeClr val="tx1"/>
                          </a:solidFill>
                          <a:effectLst/>
                          <a:latin typeface="+mn-lt"/>
                          <a:ea typeface="MS Mincho" panose="02020609040205080304" pitchFamily="49" charset="-128"/>
                          <a:cs typeface="Arial" panose="020B0604020202020204" pitchFamily="34" charset="0"/>
                        </a:rPr>
                        <a:t>(N = 35)</a:t>
                      </a:r>
                    </a:p>
                  </a:txBody>
                  <a:tcPr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extLst>
                  <a:ext uri="{0D108BD9-81ED-4DB2-BD59-A6C34878D82A}">
                    <a16:rowId xmlns:a16="http://schemas.microsoft.com/office/drawing/2014/main" val="3890450603"/>
                  </a:ext>
                </a:extLst>
              </a:tr>
              <a:tr h="0">
                <a:tc vMerge="1">
                  <a:txBody>
                    <a:bodyPr/>
                    <a:lstStyle/>
                    <a:p>
                      <a:endParaRPr lang="en-US"/>
                    </a:p>
                  </a:txBody>
                  <a:tcPr/>
                </a:tc>
                <a:tc>
                  <a:txBody>
                    <a:bodyPr/>
                    <a:lstStyle/>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Cohort 1</a:t>
                      </a:r>
                    </a:p>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2.5 µg/kg</a:t>
                      </a:r>
                      <a:br>
                        <a:rPr lang="en-US" sz="1000" b="1" dirty="0">
                          <a:solidFill>
                            <a:schemeClr val="bg1"/>
                          </a:solidFill>
                          <a:effectLst/>
                          <a:latin typeface="+mn-lt"/>
                          <a:ea typeface="MS Mincho" panose="02020609040205080304" pitchFamily="49" charset="-128"/>
                          <a:cs typeface="Arial" panose="020B0604020202020204" pitchFamily="34" charset="0"/>
                        </a:rPr>
                      </a:br>
                      <a:r>
                        <a:rPr lang="en-US" sz="1000" b="1" dirty="0">
                          <a:solidFill>
                            <a:schemeClr val="bg1"/>
                          </a:solidFill>
                          <a:effectLst/>
                          <a:latin typeface="+mn-lt"/>
                          <a:ea typeface="MS Mincho" panose="02020609040205080304" pitchFamily="49" charset="-128"/>
                          <a:cs typeface="Arial" panose="020B0604020202020204" pitchFamily="34" charset="0"/>
                        </a:rPr>
                        <a:t>(N = 8)</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Cohort 2 7.5 µg/kg</a:t>
                      </a:r>
                      <a:br>
                        <a:rPr lang="en-US" sz="1000" b="1" dirty="0">
                          <a:solidFill>
                            <a:schemeClr val="bg1"/>
                          </a:solidFill>
                          <a:effectLst/>
                          <a:latin typeface="+mn-lt"/>
                          <a:ea typeface="MS Mincho" panose="02020609040205080304" pitchFamily="49" charset="-128"/>
                          <a:cs typeface="Arial" panose="020B0604020202020204" pitchFamily="34" charset="0"/>
                        </a:rPr>
                      </a:br>
                      <a:r>
                        <a:rPr lang="en-US" sz="1000" b="1" dirty="0">
                          <a:solidFill>
                            <a:schemeClr val="bg1"/>
                          </a:solidFill>
                          <a:effectLst/>
                          <a:latin typeface="+mn-lt"/>
                          <a:ea typeface="MS Mincho" panose="02020609040205080304" pitchFamily="49" charset="-128"/>
                          <a:cs typeface="Arial" panose="020B0604020202020204" pitchFamily="34" charset="0"/>
                        </a:rPr>
                        <a:t>(N = 15)</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Cohort 3</a:t>
                      </a:r>
                    </a:p>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15 µg/kg</a:t>
                      </a:r>
                      <a:br>
                        <a:rPr lang="en-US" sz="1000" b="1" dirty="0">
                          <a:solidFill>
                            <a:schemeClr val="bg1"/>
                          </a:solidFill>
                          <a:effectLst/>
                          <a:latin typeface="+mn-lt"/>
                          <a:ea typeface="MS Mincho" panose="02020609040205080304" pitchFamily="49" charset="-128"/>
                          <a:cs typeface="Arial" panose="020B0604020202020204" pitchFamily="34" charset="0"/>
                        </a:rPr>
                      </a:br>
                      <a:r>
                        <a:rPr lang="en-US" sz="1000" b="1" dirty="0">
                          <a:solidFill>
                            <a:schemeClr val="bg1"/>
                          </a:solidFill>
                          <a:effectLst/>
                          <a:latin typeface="+mn-lt"/>
                          <a:ea typeface="MS Mincho" panose="02020609040205080304" pitchFamily="49" charset="-128"/>
                          <a:cs typeface="Arial" panose="020B0604020202020204" pitchFamily="34" charset="0"/>
                        </a:rPr>
                        <a:t>(N = 22)</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Cohort 4</a:t>
                      </a:r>
                    </a:p>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30 µg/kg</a:t>
                      </a:r>
                      <a:br>
                        <a:rPr lang="en-US" sz="1000" b="1" dirty="0">
                          <a:solidFill>
                            <a:schemeClr val="bg1"/>
                          </a:solidFill>
                          <a:effectLst/>
                          <a:latin typeface="+mn-lt"/>
                          <a:ea typeface="MS Mincho" panose="02020609040205080304" pitchFamily="49" charset="-128"/>
                          <a:cs typeface="Arial" panose="020B0604020202020204" pitchFamily="34" charset="0"/>
                        </a:rPr>
                      </a:br>
                      <a:r>
                        <a:rPr lang="en-US" sz="1000" b="1" dirty="0">
                          <a:solidFill>
                            <a:schemeClr val="bg1"/>
                          </a:solidFill>
                          <a:effectLst/>
                          <a:latin typeface="+mn-lt"/>
                          <a:ea typeface="MS Mincho" panose="02020609040205080304" pitchFamily="49" charset="-128"/>
                          <a:cs typeface="Arial" panose="020B0604020202020204" pitchFamily="34" charset="0"/>
                        </a:rPr>
                        <a:t>(N = 9)</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E56"/>
                    </a:solidFill>
                  </a:tcPr>
                </a:tc>
                <a:tc vMerge="1">
                  <a:txBody>
                    <a:bodyPr/>
                    <a:lstStyle/>
                    <a:p>
                      <a:endParaRPr lang="en-US"/>
                    </a:p>
                  </a:txBody>
                  <a:tcPr/>
                </a:tc>
                <a:extLst>
                  <a:ext uri="{0D108BD9-81ED-4DB2-BD59-A6C34878D82A}">
                    <a16:rowId xmlns:a16="http://schemas.microsoft.com/office/drawing/2014/main" val="1116911515"/>
                  </a:ext>
                </a:extLst>
              </a:tr>
              <a:tr h="0">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erythema</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(50)</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7 (47)</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14 (64)</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9 (100)</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E5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30 (86)</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extLst>
                  <a:ext uri="{0D108BD9-81ED-4DB2-BD59-A6C34878D82A}">
                    <a16:rowId xmlns:a16="http://schemas.microsoft.com/office/drawing/2014/main" val="2272598170"/>
                  </a:ext>
                </a:extLst>
              </a:tr>
              <a:tr h="0">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reaction</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(25)</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8 (53)</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17 (77)</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9 (100)</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E5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30 (86)</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extLst>
                  <a:ext uri="{0D108BD9-81ED-4DB2-BD59-A6C34878D82A}">
                    <a16:rowId xmlns:a16="http://schemas.microsoft.com/office/drawing/2014/main" val="2302951157"/>
                  </a:ext>
                </a:extLst>
              </a:tr>
              <a:tr h="0">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Pyrexia</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(50)</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(13)</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13 (59)</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3 (33)</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E5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19 (54)</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extLst>
                  <a:ext uri="{0D108BD9-81ED-4DB2-BD59-A6C34878D82A}">
                    <a16:rowId xmlns:a16="http://schemas.microsoft.com/office/drawing/2014/main" val="3865287049"/>
                  </a:ext>
                </a:extLst>
              </a:tr>
              <a:tr h="0">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Cough</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(50)</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(13)</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10 (45)</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(44)</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E5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17 (49)</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extLst>
                  <a:ext uri="{0D108BD9-81ED-4DB2-BD59-A6C34878D82A}">
                    <a16:rowId xmlns:a16="http://schemas.microsoft.com/office/drawing/2014/main" val="499245115"/>
                  </a:ext>
                </a:extLst>
              </a:tr>
              <a:tr h="0">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Hypotension</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(50)</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5 (33)</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7 (32)</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(22)</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E5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16 (46)</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extLst>
                  <a:ext uri="{0D108BD9-81ED-4DB2-BD59-A6C34878D82A}">
                    <a16:rowId xmlns:a16="http://schemas.microsoft.com/office/drawing/2014/main" val="1317273301"/>
                  </a:ext>
                </a:extLst>
              </a:tr>
              <a:tr h="0">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swelling</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(50)</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(13)</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8 (36)</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(22)</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E5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16 (46)</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extLst>
                  <a:ext uri="{0D108BD9-81ED-4DB2-BD59-A6C34878D82A}">
                    <a16:rowId xmlns:a16="http://schemas.microsoft.com/office/drawing/2014/main" val="4148843076"/>
                  </a:ext>
                </a:extLst>
              </a:tr>
              <a:tr h="0">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Nasopharyngitis</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(12)</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3 (20)</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12 (55)</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(22)</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E5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16 (46)</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extLst>
                  <a:ext uri="{0D108BD9-81ED-4DB2-BD59-A6C34878D82A}">
                    <a16:rowId xmlns:a16="http://schemas.microsoft.com/office/drawing/2014/main" val="2488992608"/>
                  </a:ext>
                </a:extLst>
              </a:tr>
              <a:tr h="227091">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Headache</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(50)</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3 (20)</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8 (36)</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3 (33)</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2E5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14 (40)</a:t>
                      </a:r>
                    </a:p>
                  </a:txBody>
                  <a:tcPr marT="73152" marB="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8DEE4"/>
                    </a:solidFill>
                  </a:tcPr>
                </a:tc>
                <a:extLst>
                  <a:ext uri="{0D108BD9-81ED-4DB2-BD59-A6C34878D82A}">
                    <a16:rowId xmlns:a16="http://schemas.microsoft.com/office/drawing/2014/main" val="1313671303"/>
                  </a:ext>
                </a:extLst>
              </a:tr>
            </a:tbl>
          </a:graphicData>
        </a:graphic>
      </p:graphicFrame>
      <p:sp>
        <p:nvSpPr>
          <p:cNvPr id="10" name="Content Placeholder 11">
            <a:extLst>
              <a:ext uri="{FF2B5EF4-FFF2-40B4-BE49-F238E27FC236}">
                <a16:creationId xmlns:a16="http://schemas.microsoft.com/office/drawing/2014/main" id="{C34AC433-AA31-EDB2-1CD0-2E7BF5044012}"/>
              </a:ext>
            </a:extLst>
          </p:cNvPr>
          <p:cNvSpPr txBox="1">
            <a:spLocks/>
          </p:cNvSpPr>
          <p:nvPr/>
        </p:nvSpPr>
        <p:spPr>
          <a:xfrm>
            <a:off x="863722" y="2613010"/>
            <a:ext cx="5979991" cy="365718"/>
          </a:xfrm>
          <a:prstGeom prst="rect">
            <a:avLst/>
          </a:prstGeom>
        </p:spPr>
        <p:txBody>
          <a:bodyPr vert="horz" lIns="91440" tIns="45720" rIns="91440" bIns="45720" rtlCol="0">
            <a:noAutofit/>
          </a:bodyPr>
          <a:lst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400" kern="1200">
                <a:solidFill>
                  <a:schemeClr val="tx1"/>
                </a:solidFill>
                <a:latin typeface="+mn-lt"/>
                <a:ea typeface="+mn-ea"/>
                <a:cs typeface="+mn-cs"/>
              </a:defRPr>
            </a:lvl1pPr>
            <a:lvl2pPr marL="182563" indent="-169863" algn="l" defTabSz="1341150" rtl="0" eaLnBrk="1" latinLnBrk="0" hangingPunct="1">
              <a:lnSpc>
                <a:spcPct val="90000"/>
              </a:lnSpc>
              <a:spcBef>
                <a:spcPts val="733"/>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4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ctr"/>
            <a:endParaRPr lang="en-US" sz="1600" dirty="0">
              <a:solidFill>
                <a:schemeClr val="tx2"/>
              </a:solidFill>
            </a:endParaRPr>
          </a:p>
        </p:txBody>
      </p:sp>
      <p:sp>
        <p:nvSpPr>
          <p:cNvPr id="12" name="Rectangle 11">
            <a:extLst>
              <a:ext uri="{FF2B5EF4-FFF2-40B4-BE49-F238E27FC236}">
                <a16:creationId xmlns:a16="http://schemas.microsoft.com/office/drawing/2014/main" id="{82A8E015-C950-0217-1FE0-4B0331B6D0B4}"/>
              </a:ext>
            </a:extLst>
          </p:cNvPr>
          <p:cNvSpPr/>
          <p:nvPr/>
        </p:nvSpPr>
        <p:spPr>
          <a:xfrm>
            <a:off x="490654" y="4605454"/>
            <a:ext cx="434897" cy="892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hidden="1">
            <a:extLst>
              <a:ext uri="{FF2B5EF4-FFF2-40B4-BE49-F238E27FC236}">
                <a16:creationId xmlns:a16="http://schemas.microsoft.com/office/drawing/2014/main" id="{9E689B45-F838-5356-F9D3-B1DBFA54882A}"/>
              </a:ext>
            </a:extLst>
          </p:cNvPr>
          <p:cNvGrpSpPr/>
          <p:nvPr/>
        </p:nvGrpSpPr>
        <p:grpSpPr>
          <a:xfrm>
            <a:off x="2700259" y="502920"/>
            <a:ext cx="4604852" cy="5995075"/>
            <a:chOff x="2700259" y="502920"/>
            <a:chExt cx="4604852" cy="5995075"/>
          </a:xfrm>
        </p:grpSpPr>
        <p:sp>
          <p:nvSpPr>
            <p:cNvPr id="7" name="TextBox 6">
              <a:extLst>
                <a:ext uri="{FF2B5EF4-FFF2-40B4-BE49-F238E27FC236}">
                  <a16:creationId xmlns:a16="http://schemas.microsoft.com/office/drawing/2014/main" id="{34C07723-E914-B1AC-16F4-E97742417911}"/>
                </a:ext>
              </a:extLst>
            </p:cNvPr>
            <p:cNvSpPr txBox="1"/>
            <p:nvPr/>
          </p:nvSpPr>
          <p:spPr>
            <a:xfrm>
              <a:off x="2700259" y="6251774"/>
              <a:ext cx="2511675" cy="246221"/>
            </a:xfrm>
            <a:prstGeom prst="rect">
              <a:avLst/>
            </a:prstGeom>
            <a:noFill/>
          </p:spPr>
          <p:txBody>
            <a:bodyPr wrap="square" rtlCol="0">
              <a:spAutoFit/>
            </a:bodyPr>
            <a:lstStyle/>
            <a:p>
              <a:r>
                <a:rPr lang="en-US" sz="1000" dirty="0">
                  <a:solidFill>
                    <a:schemeClr val="accent4"/>
                  </a:solidFill>
                </a:rPr>
                <a:t>[Savarirayan 2019 study 202: p5B, C, 6A]</a:t>
              </a:r>
            </a:p>
          </p:txBody>
        </p:sp>
        <p:sp>
          <p:nvSpPr>
            <p:cNvPr id="2" name="TextBox 1">
              <a:extLst>
                <a:ext uri="{FF2B5EF4-FFF2-40B4-BE49-F238E27FC236}">
                  <a16:creationId xmlns:a16="http://schemas.microsoft.com/office/drawing/2014/main" id="{895A1D2B-4819-101F-F765-47DE1A46ED25}"/>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Safety slider 1</a:t>
              </a:r>
            </a:p>
          </p:txBody>
        </p:sp>
      </p:grpSp>
      <p:grpSp>
        <p:nvGrpSpPr>
          <p:cNvPr id="5" name="Group 4">
            <a:extLst>
              <a:ext uri="{FF2B5EF4-FFF2-40B4-BE49-F238E27FC236}">
                <a16:creationId xmlns:a16="http://schemas.microsoft.com/office/drawing/2014/main" id="{C7C1461E-EACB-AE7F-399F-DCED8076A168}"/>
              </a:ext>
            </a:extLst>
          </p:cNvPr>
          <p:cNvGrpSpPr/>
          <p:nvPr/>
        </p:nvGrpSpPr>
        <p:grpSpPr>
          <a:xfrm>
            <a:off x="6006578" y="6343836"/>
            <a:ext cx="365760" cy="365760"/>
            <a:chOff x="709100" y="1378424"/>
            <a:chExt cx="297965" cy="297965"/>
          </a:xfrm>
        </p:grpSpPr>
        <p:sp>
          <p:nvSpPr>
            <p:cNvPr id="8" name="Oval 7">
              <a:extLst>
                <a:ext uri="{FF2B5EF4-FFF2-40B4-BE49-F238E27FC236}">
                  <a16:creationId xmlns:a16="http://schemas.microsoft.com/office/drawing/2014/main" id="{810FA8FB-78CB-6C45-4DFB-535D550ED818}"/>
                </a:ext>
              </a:extLst>
            </p:cNvPr>
            <p:cNvSpPr/>
            <p:nvPr userDrawn="1"/>
          </p:nvSpPr>
          <p:spPr bwMode="auto">
            <a:xfrm>
              <a:off x="709100" y="1378424"/>
              <a:ext cx="297965" cy="297965"/>
            </a:xfrm>
            <a:prstGeom prst="ellipse">
              <a:avLst/>
            </a:prstGeom>
            <a:gradFill>
              <a:gsLst>
                <a:gs pos="17000">
                  <a:schemeClr val="tx2"/>
                </a:gs>
                <a:gs pos="100000">
                  <a:schemeClr val="accent6"/>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9" name="Group 8">
              <a:extLst>
                <a:ext uri="{FF2B5EF4-FFF2-40B4-BE49-F238E27FC236}">
                  <a16:creationId xmlns:a16="http://schemas.microsoft.com/office/drawing/2014/main" id="{97733758-584E-2870-1C11-2389567FE208}"/>
                </a:ext>
              </a:extLst>
            </p:cNvPr>
            <p:cNvGrpSpPr/>
            <p:nvPr userDrawn="1"/>
          </p:nvGrpSpPr>
          <p:grpSpPr>
            <a:xfrm>
              <a:off x="775878" y="1445202"/>
              <a:ext cx="164409" cy="164409"/>
              <a:chOff x="314875" y="7984519"/>
              <a:chExt cx="180850" cy="180850"/>
            </a:xfrm>
          </p:grpSpPr>
          <p:cxnSp>
            <p:nvCxnSpPr>
              <p:cNvPr id="11" name="Straight Connector 10">
                <a:extLst>
                  <a:ext uri="{FF2B5EF4-FFF2-40B4-BE49-F238E27FC236}">
                    <a16:creationId xmlns:a16="http://schemas.microsoft.com/office/drawing/2014/main" id="{F9D93D1B-03B5-72D1-6FB7-9D36EE7C9B95}"/>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C688FF-5541-F046-E00C-8338F2A43D83}"/>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TextBox 13">
            <a:extLst>
              <a:ext uri="{FF2B5EF4-FFF2-40B4-BE49-F238E27FC236}">
                <a16:creationId xmlns:a16="http://schemas.microsoft.com/office/drawing/2014/main" id="{3ECC6693-59BB-ABE7-741B-AE20E9F77C9A}"/>
              </a:ext>
            </a:extLst>
          </p:cNvPr>
          <p:cNvSpPr txBox="1"/>
          <p:nvPr/>
        </p:nvSpPr>
        <p:spPr>
          <a:xfrm>
            <a:off x="6377182" y="6388215"/>
            <a:ext cx="932175" cy="276999"/>
          </a:xfrm>
          <a:prstGeom prst="rect">
            <a:avLst/>
          </a:prstGeom>
          <a:noFill/>
        </p:spPr>
        <p:txBody>
          <a:bodyPr wrap="square" rtlCol="0">
            <a:spAutoFit/>
          </a:bodyPr>
          <a:lstStyle/>
          <a:p>
            <a:r>
              <a:rPr lang="en-US" sz="1200" dirty="0"/>
              <a:t>Full table</a:t>
            </a:r>
          </a:p>
        </p:txBody>
      </p:sp>
      <p:sp>
        <p:nvSpPr>
          <p:cNvPr id="16" name="Close Button Hyperlink">
            <a:hlinkClick r:id="rId3" action="ppaction://hlinksldjump"/>
            <a:extLst>
              <a:ext uri="{FF2B5EF4-FFF2-40B4-BE49-F238E27FC236}">
                <a16:creationId xmlns:a16="http://schemas.microsoft.com/office/drawing/2014/main" id="{1D23393E-7B80-512C-D186-A29B5148E019}"/>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ull Table Hyperlink">
            <a:hlinkClick r:id="rId4" action="ppaction://hlinksldjump"/>
            <a:extLst>
              <a:ext uri="{FF2B5EF4-FFF2-40B4-BE49-F238E27FC236}">
                <a16:creationId xmlns:a16="http://schemas.microsoft.com/office/drawing/2014/main" id="{878D2D96-86C9-4AB4-8E37-B44A55202CDF}"/>
              </a:ext>
            </a:extLst>
          </p:cNvPr>
          <p:cNvSpPr>
            <a:spLocks noChangeAspect="1"/>
          </p:cNvSpPr>
          <p:nvPr/>
        </p:nvSpPr>
        <p:spPr>
          <a:xfrm>
            <a:off x="6000750" y="6343649"/>
            <a:ext cx="384048" cy="3840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rward Arrow Hyperlink">
            <a:hlinkClick r:id="rId5" action="ppaction://hlinksldjump"/>
            <a:extLst>
              <a:ext uri="{FF2B5EF4-FFF2-40B4-BE49-F238E27FC236}">
                <a16:creationId xmlns:a16="http://schemas.microsoft.com/office/drawing/2014/main" id="{75B93EE0-C46B-5E6E-9E27-842C3792033A}"/>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261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22E055-8BC4-A553-DEDD-7085012FEE39}"/>
              </a:ext>
            </a:extLst>
          </p:cNvPr>
          <p:cNvSpPr>
            <a:spLocks noGrp="1"/>
          </p:cNvSpPr>
          <p:nvPr>
            <p:ph type="title"/>
          </p:nvPr>
        </p:nvSpPr>
        <p:spPr/>
        <p:txBody>
          <a:bodyPr anchor="t"/>
          <a:lstStyle/>
          <a:p>
            <a:r>
              <a:rPr lang="en-US" noProof="0" dirty="0">
                <a:solidFill>
                  <a:schemeClr val="tx2"/>
                </a:solidFill>
              </a:rPr>
              <a:t>Most Common AEs (</a:t>
            </a:r>
            <a:r>
              <a:rPr lang="en-US" noProof="0" dirty="0">
                <a:solidFill>
                  <a:schemeClr val="tx2"/>
                </a:solidFill>
                <a:latin typeface="Trebuchet MS" panose="020B0603020202020204" pitchFamily="34" charset="0"/>
              </a:rPr>
              <a:t>≥</a:t>
            </a:r>
            <a:r>
              <a:rPr lang="en-US" noProof="0" dirty="0">
                <a:solidFill>
                  <a:schemeClr val="tx2"/>
                </a:solidFill>
              </a:rPr>
              <a:t>20%) During Treatment Periods By Cohort</a:t>
            </a:r>
            <a:endParaRPr lang="en-US" noProof="0" dirty="0"/>
          </a:p>
        </p:txBody>
      </p:sp>
      <p:sp>
        <p:nvSpPr>
          <p:cNvPr id="2" name="Text Placeholder 1">
            <a:extLst>
              <a:ext uri="{FF2B5EF4-FFF2-40B4-BE49-F238E27FC236}">
                <a16:creationId xmlns:a16="http://schemas.microsoft.com/office/drawing/2014/main" id="{44B50F0B-2F46-05D4-18A6-2DD36ECBF846}"/>
              </a:ext>
            </a:extLst>
          </p:cNvPr>
          <p:cNvSpPr>
            <a:spLocks noGrp="1"/>
          </p:cNvSpPr>
          <p:nvPr>
            <p:ph type="body" sz="quarter" idx="23"/>
          </p:nvPr>
        </p:nvSpPr>
        <p:spPr/>
        <p:txBody>
          <a:bodyPr/>
          <a:lstStyle/>
          <a:p>
            <a:r>
              <a:rPr lang="en-US" sz="1000" noProof="0" dirty="0">
                <a:solidFill>
                  <a:schemeClr val="tx2"/>
                </a:solidFill>
              </a:rPr>
              <a:t>Savarirayan, </a:t>
            </a:r>
            <a:r>
              <a:rPr lang="en-US" sz="1000" i="1" noProof="0" dirty="0">
                <a:solidFill>
                  <a:schemeClr val="tx2"/>
                </a:solidFill>
              </a:rPr>
              <a:t>NEJM</a:t>
            </a:r>
            <a:r>
              <a:rPr lang="en-US" sz="1000" noProof="0" dirty="0">
                <a:solidFill>
                  <a:schemeClr val="tx2"/>
                </a:solidFill>
              </a:rPr>
              <a:t>. 2019.</a:t>
            </a:r>
          </a:p>
        </p:txBody>
      </p:sp>
      <p:graphicFrame>
        <p:nvGraphicFramePr>
          <p:cNvPr id="5" name="Table 4">
            <a:extLst>
              <a:ext uri="{FF2B5EF4-FFF2-40B4-BE49-F238E27FC236}">
                <a16:creationId xmlns:a16="http://schemas.microsoft.com/office/drawing/2014/main" id="{5C48351E-AF01-06CA-ADCE-55B79493D7B3}"/>
              </a:ext>
            </a:extLst>
          </p:cNvPr>
          <p:cNvGraphicFramePr>
            <a:graphicFrameLocks noGrp="1"/>
          </p:cNvGraphicFramePr>
          <p:nvPr>
            <p:extLst>
              <p:ext uri="{D42A27DB-BD31-4B8C-83A1-F6EECF244321}">
                <p14:modId xmlns:p14="http://schemas.microsoft.com/office/powerpoint/2010/main" val="4115717252"/>
              </p:ext>
            </p:extLst>
          </p:nvPr>
        </p:nvGraphicFramePr>
        <p:xfrm>
          <a:off x="646249" y="2033925"/>
          <a:ext cx="6400800" cy="6007608"/>
        </p:xfrm>
        <a:graphic>
          <a:graphicData uri="http://schemas.openxmlformats.org/drawingml/2006/table">
            <a:tbl>
              <a:tblPr firstRow="1" firstCol="1" lastRow="1" lastCol="1" bandRow="1" bandCol="1"/>
              <a:tblGrid>
                <a:gridCol w="2103908">
                  <a:extLst>
                    <a:ext uri="{9D8B030D-6E8A-4147-A177-3AD203B41FA5}">
                      <a16:colId xmlns:a16="http://schemas.microsoft.com/office/drawing/2014/main" val="1129166887"/>
                    </a:ext>
                  </a:extLst>
                </a:gridCol>
                <a:gridCol w="918072">
                  <a:extLst>
                    <a:ext uri="{9D8B030D-6E8A-4147-A177-3AD203B41FA5}">
                      <a16:colId xmlns:a16="http://schemas.microsoft.com/office/drawing/2014/main" val="2667847963"/>
                    </a:ext>
                  </a:extLst>
                </a:gridCol>
                <a:gridCol w="918072">
                  <a:extLst>
                    <a:ext uri="{9D8B030D-6E8A-4147-A177-3AD203B41FA5}">
                      <a16:colId xmlns:a16="http://schemas.microsoft.com/office/drawing/2014/main" val="3345440066"/>
                    </a:ext>
                  </a:extLst>
                </a:gridCol>
                <a:gridCol w="918072">
                  <a:extLst>
                    <a:ext uri="{9D8B030D-6E8A-4147-A177-3AD203B41FA5}">
                      <a16:colId xmlns:a16="http://schemas.microsoft.com/office/drawing/2014/main" val="2428633966"/>
                    </a:ext>
                  </a:extLst>
                </a:gridCol>
                <a:gridCol w="800806">
                  <a:extLst>
                    <a:ext uri="{9D8B030D-6E8A-4147-A177-3AD203B41FA5}">
                      <a16:colId xmlns:a16="http://schemas.microsoft.com/office/drawing/2014/main" val="3148004350"/>
                    </a:ext>
                  </a:extLst>
                </a:gridCol>
                <a:gridCol w="741870">
                  <a:extLst>
                    <a:ext uri="{9D8B030D-6E8A-4147-A177-3AD203B41FA5}">
                      <a16:colId xmlns:a16="http://schemas.microsoft.com/office/drawing/2014/main" val="3248234162"/>
                    </a:ext>
                  </a:extLst>
                </a:gridCol>
              </a:tblGrid>
              <a:tr h="274320">
                <a:tc rowSpan="2">
                  <a:txBody>
                    <a:bodyPr/>
                    <a:lstStyle/>
                    <a:p>
                      <a:pPr marL="0" marR="0">
                        <a:lnSpc>
                          <a:spcPct val="90000"/>
                        </a:lnSpc>
                        <a:spcBef>
                          <a:spcPts val="0"/>
                        </a:spcBef>
                        <a:spcAft>
                          <a:spcPts val="0"/>
                        </a:spcAft>
                      </a:pPr>
                      <a:r>
                        <a:rPr lang="en-US" sz="1100" b="1" dirty="0">
                          <a:solidFill>
                            <a:schemeClr val="tx1"/>
                          </a:solidFill>
                          <a:effectLst/>
                          <a:latin typeface="+mn-lt"/>
                          <a:ea typeface="MS Mincho" panose="02020609040205080304" pitchFamily="49" charset="-128"/>
                          <a:cs typeface="Arial" panose="020B0604020202020204" pitchFamily="34" charset="0"/>
                        </a:rPr>
                        <a:t>AE, 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gridSpan="4">
                  <a:txBody>
                    <a:bodyPr/>
                    <a:lstStyle/>
                    <a:p>
                      <a:pPr marL="0" marR="0" algn="ctr">
                        <a:lnSpc>
                          <a:spcPct val="90000"/>
                        </a:lnSpc>
                        <a:spcBef>
                          <a:spcPts val="0"/>
                        </a:spcBef>
                        <a:spcAft>
                          <a:spcPts val="0"/>
                        </a:spcAft>
                      </a:pPr>
                      <a:r>
                        <a:rPr lang="en-US" sz="1100" b="1" dirty="0">
                          <a:solidFill>
                            <a:schemeClr val="tx1"/>
                          </a:solidFill>
                          <a:effectLst/>
                          <a:latin typeface="+mn-lt"/>
                          <a:ea typeface="MS Mincho" panose="02020609040205080304" pitchFamily="49" charset="-128"/>
                          <a:cs typeface="Arial" panose="020B0604020202020204" pitchFamily="34" charset="0"/>
                        </a:rPr>
                        <a:t>Vosoritide Dose Level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90000"/>
                        </a:lnSpc>
                        <a:spcBef>
                          <a:spcPts val="0"/>
                        </a:spcBef>
                        <a:spcAft>
                          <a:spcPts val="0"/>
                        </a:spcAft>
                      </a:pPr>
                      <a:r>
                        <a:rPr lang="en-US" sz="1100" b="1" dirty="0">
                          <a:solidFill>
                            <a:schemeClr val="tx2"/>
                          </a:solidFill>
                          <a:effectLst/>
                          <a:latin typeface="+mn-lt"/>
                          <a:ea typeface="MS Mincho" panose="02020609040205080304" pitchFamily="49" charset="-128"/>
                          <a:cs typeface="Arial" panose="020B0604020202020204" pitchFamily="34" charset="0"/>
                        </a:rPr>
                        <a:t>Overall</a:t>
                      </a:r>
                      <a:br>
                        <a:rPr lang="en-US" sz="1100" b="1" dirty="0">
                          <a:solidFill>
                            <a:schemeClr val="tx2"/>
                          </a:solidFill>
                          <a:effectLst/>
                          <a:latin typeface="+mn-lt"/>
                          <a:ea typeface="MS Mincho" panose="02020609040205080304" pitchFamily="49" charset="-128"/>
                          <a:cs typeface="Arial" panose="020B0604020202020204" pitchFamily="34" charset="0"/>
                        </a:rPr>
                      </a:br>
                      <a:r>
                        <a:rPr lang="en-US" sz="1100" b="1" dirty="0">
                          <a:solidFill>
                            <a:schemeClr val="tx2"/>
                          </a:solidFill>
                          <a:effectLst/>
                          <a:latin typeface="+mn-lt"/>
                          <a:ea typeface="MS Mincho" panose="02020609040205080304" pitchFamily="49" charset="-128"/>
                          <a:cs typeface="Arial" panose="020B0604020202020204" pitchFamily="34" charset="0"/>
                        </a:rPr>
                        <a:t>(N = 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extLst>
                  <a:ext uri="{0D108BD9-81ED-4DB2-BD59-A6C34878D82A}">
                    <a16:rowId xmlns:a16="http://schemas.microsoft.com/office/drawing/2014/main" val="3890450603"/>
                  </a:ext>
                </a:extLst>
              </a:tr>
              <a:tr h="0">
                <a:tc vMerge="1">
                  <a:txBody>
                    <a:bodyPr/>
                    <a:lstStyle/>
                    <a:p>
                      <a:endParaRPr lang="en-US"/>
                    </a:p>
                  </a:txBody>
                  <a:tcPr/>
                </a:tc>
                <a:tc>
                  <a:txBody>
                    <a:bodyPr/>
                    <a:lstStyle/>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Cohort 1</a:t>
                      </a:r>
                    </a:p>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2.5 µg/kg</a:t>
                      </a:r>
                      <a:br>
                        <a:rPr lang="en-US" sz="1000" b="1" dirty="0">
                          <a:solidFill>
                            <a:schemeClr val="bg1"/>
                          </a:solidFill>
                          <a:effectLst/>
                          <a:latin typeface="+mn-lt"/>
                          <a:ea typeface="MS Mincho" panose="02020609040205080304" pitchFamily="49" charset="-128"/>
                          <a:cs typeface="Arial" panose="020B0604020202020204" pitchFamily="34" charset="0"/>
                        </a:rPr>
                      </a:br>
                      <a:r>
                        <a:rPr lang="en-US" sz="1000" b="1" dirty="0">
                          <a:solidFill>
                            <a:schemeClr val="bg1"/>
                          </a:solidFill>
                          <a:effectLst/>
                          <a:latin typeface="+mn-lt"/>
                          <a:ea typeface="MS Mincho" panose="02020609040205080304" pitchFamily="49" charset="-128"/>
                          <a:cs typeface="Arial" panose="020B0604020202020204" pitchFamily="34" charset="0"/>
                        </a:rPr>
                        <a:t>(N =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Cohort 2</a:t>
                      </a:r>
                    </a:p>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7.5 µg/kg</a:t>
                      </a:r>
                      <a:br>
                        <a:rPr lang="en-US" sz="1000" b="1" dirty="0">
                          <a:solidFill>
                            <a:schemeClr val="bg1"/>
                          </a:solidFill>
                          <a:effectLst/>
                          <a:latin typeface="+mn-lt"/>
                          <a:ea typeface="MS Mincho" panose="02020609040205080304" pitchFamily="49" charset="-128"/>
                          <a:cs typeface="Arial" panose="020B0604020202020204" pitchFamily="34" charset="0"/>
                        </a:rPr>
                      </a:br>
                      <a:r>
                        <a:rPr lang="en-US" sz="1000" b="1" dirty="0">
                          <a:solidFill>
                            <a:schemeClr val="bg1"/>
                          </a:solidFill>
                          <a:effectLst/>
                          <a:latin typeface="+mn-lt"/>
                          <a:ea typeface="MS Mincho" panose="02020609040205080304" pitchFamily="49" charset="-128"/>
                          <a:cs typeface="Arial" panose="020B0604020202020204" pitchFamily="34" charset="0"/>
                        </a:rPr>
                        <a:t>(N = 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Cohort 3</a:t>
                      </a:r>
                    </a:p>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15 µg/kg</a:t>
                      </a:r>
                      <a:br>
                        <a:rPr lang="en-US" sz="1000" b="1" dirty="0">
                          <a:solidFill>
                            <a:schemeClr val="bg1"/>
                          </a:solidFill>
                          <a:effectLst/>
                          <a:latin typeface="+mn-lt"/>
                          <a:ea typeface="MS Mincho" panose="02020609040205080304" pitchFamily="49" charset="-128"/>
                          <a:cs typeface="Arial" panose="020B0604020202020204" pitchFamily="34" charset="0"/>
                        </a:rPr>
                      </a:br>
                      <a:r>
                        <a:rPr lang="en-US" sz="1000" b="1" dirty="0">
                          <a:solidFill>
                            <a:schemeClr val="bg1"/>
                          </a:solidFill>
                          <a:effectLst/>
                          <a:latin typeface="+mn-lt"/>
                          <a:ea typeface="MS Mincho" panose="02020609040205080304" pitchFamily="49" charset="-128"/>
                          <a:cs typeface="Arial" panose="020B0604020202020204" pitchFamily="34" charset="0"/>
                        </a:rPr>
                        <a:t>(N = 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Cohort 4</a:t>
                      </a:r>
                    </a:p>
                    <a:p>
                      <a:pPr marL="0" marR="0" algn="ctr">
                        <a:lnSpc>
                          <a:spcPct val="90000"/>
                        </a:lnSpc>
                        <a:spcBef>
                          <a:spcPts val="0"/>
                        </a:spcBef>
                        <a:spcAft>
                          <a:spcPts val="0"/>
                        </a:spcAft>
                      </a:pPr>
                      <a:r>
                        <a:rPr lang="en-US" sz="1000" b="1" dirty="0">
                          <a:solidFill>
                            <a:schemeClr val="bg1"/>
                          </a:solidFill>
                          <a:effectLst/>
                          <a:latin typeface="+mn-lt"/>
                          <a:ea typeface="MS Mincho" panose="02020609040205080304" pitchFamily="49" charset="-128"/>
                          <a:cs typeface="Arial" panose="020B0604020202020204" pitchFamily="34" charset="0"/>
                        </a:rPr>
                        <a:t>30 µg/kg</a:t>
                      </a:r>
                      <a:br>
                        <a:rPr lang="en-US" sz="1000" b="1" dirty="0">
                          <a:solidFill>
                            <a:schemeClr val="bg1"/>
                          </a:solidFill>
                          <a:effectLst/>
                          <a:latin typeface="+mn-lt"/>
                          <a:ea typeface="MS Mincho" panose="02020609040205080304" pitchFamily="49" charset="-128"/>
                          <a:cs typeface="Arial" panose="020B0604020202020204" pitchFamily="34" charset="0"/>
                        </a:rPr>
                      </a:br>
                      <a:r>
                        <a:rPr lang="en-US" sz="1000" b="1" dirty="0">
                          <a:solidFill>
                            <a:schemeClr val="bg1"/>
                          </a:solidFill>
                          <a:effectLst/>
                          <a:latin typeface="+mn-lt"/>
                          <a:ea typeface="MS Mincho" panose="02020609040205080304" pitchFamily="49" charset="-128"/>
                          <a:cs typeface="Arial" panose="020B0604020202020204" pitchFamily="34" charset="0"/>
                        </a:rPr>
                        <a:t>(N = 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US"/>
                    </a:p>
                  </a:txBody>
                  <a:tcPr/>
                </a:tc>
                <a:extLst>
                  <a:ext uri="{0D108BD9-81ED-4DB2-BD59-A6C34878D82A}">
                    <a16:rowId xmlns:a16="http://schemas.microsoft.com/office/drawing/2014/main" val="1116911515"/>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erythema</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(50)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7 (47)</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14 (64)</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9 (100)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30 (86)</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2272598170"/>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reaction</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(25)</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8 (53)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17 (77)</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9 (100)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30 (86)</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2302951157"/>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Pyrexia</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(50)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(13)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13 (59)</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3 (33)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19 (54)</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3865287049"/>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Cough</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(50)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(13)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10 (45)</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(44)</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17 (49)</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499245115"/>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Hypotension</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(50)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5 (33)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7 (32)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16 (46)</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1317273301"/>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swelling</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(50)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(13)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8 (36)</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16 (46)</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4148843076"/>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Nasopharyngitis</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3 (20)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12 (55)</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16 (46)</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2488992608"/>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Headache</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(50)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3 (20)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8 (36)</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3 (33)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14 (40)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1313671303"/>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Nasal congestion</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(13)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7 (32)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12 (34)</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2051179115"/>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Upper respiratory tract infection</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(7)</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10 (45)</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12 (34)</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2029098110"/>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Ear pain</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(25)</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3 (20)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6 (27)</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11 (31)</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2854237634"/>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Vomiting</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(25)</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(13)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6 (27)</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3 (33)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11 (31)</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3896596187"/>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Ear infection</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(27)</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7 (32)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10 (29)</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269653029"/>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Oropharyngeal pain</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(13)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7 (32)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1(11)</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10 (29)</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3373409443"/>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Otitis media</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7 (32)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3 (33)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10 (29)</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2783950534"/>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Pain in arms or legs</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5 (23)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(44)</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10 (29)</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3872749636"/>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urticaria</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(13)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3 (14)</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(44)</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9 (26)</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282843820"/>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Arthropod bite</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(13)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5 (23)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(11)</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8 (23)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1361503217"/>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Fall</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(25)</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(7)</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(18)</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8 (23)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2711185221"/>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Viral infection</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7 (32)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(11)</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8 (23)</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2857516871"/>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Upper abdominal pain</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(12)</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(7)</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4 (18)</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(11)</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7 (20)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3175710550"/>
                  </a:ext>
                </a:extLst>
              </a:tr>
              <a:tr h="237744">
                <a:tc>
                  <a:txBody>
                    <a:bodyPr/>
                    <a:lstStyle/>
                    <a:p>
                      <a:pPr marL="0" marR="0">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Rhinorrhea</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8DEE5"/>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2 (25)</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(7)</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3 (14)</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3E74"/>
                    </a:solidFill>
                  </a:tcPr>
                </a:tc>
                <a:tc>
                  <a:txBody>
                    <a:bodyPr/>
                    <a:lstStyle/>
                    <a:p>
                      <a:pPr marL="0" marR="0" algn="ctr">
                        <a:lnSpc>
                          <a:spcPct val="90000"/>
                        </a:lnSpc>
                        <a:spcBef>
                          <a:spcPts val="0"/>
                        </a:spcBef>
                        <a:spcAft>
                          <a:spcPts val="0"/>
                        </a:spcAft>
                      </a:pPr>
                      <a:r>
                        <a:rPr lang="en-US" sz="1000" dirty="0">
                          <a:solidFill>
                            <a:schemeClr val="bg1"/>
                          </a:solidFill>
                          <a:effectLst/>
                          <a:latin typeface="+mn-lt"/>
                          <a:ea typeface="MS Mincho" panose="02020609040205080304" pitchFamily="49" charset="-128"/>
                          <a:cs typeface="Arial" panose="020B0604020202020204" pitchFamily="34" charset="0"/>
                        </a:rPr>
                        <a:t>1 (11)</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a:lnSpc>
                          <a:spcPct val="90000"/>
                        </a:lnSpc>
                        <a:spcBef>
                          <a:spcPts val="0"/>
                        </a:spcBef>
                        <a:spcAft>
                          <a:spcPts val="0"/>
                        </a:spcAft>
                      </a:pPr>
                      <a:r>
                        <a:rPr lang="en-US" sz="1000" dirty="0">
                          <a:solidFill>
                            <a:schemeClr val="tx1"/>
                          </a:solidFill>
                          <a:effectLst/>
                          <a:latin typeface="+mn-lt"/>
                          <a:ea typeface="MS Mincho" panose="02020609040205080304" pitchFamily="49" charset="-128"/>
                          <a:cs typeface="Arial" panose="020B0604020202020204" pitchFamily="34" charset="0"/>
                        </a:rPr>
                        <a:t>7 (20)</a:t>
                      </a:r>
                    </a:p>
                  </a:txBody>
                  <a:tcPr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8DEE5"/>
                    </a:solidFill>
                  </a:tcPr>
                </a:tc>
                <a:extLst>
                  <a:ext uri="{0D108BD9-81ED-4DB2-BD59-A6C34878D82A}">
                    <a16:rowId xmlns:a16="http://schemas.microsoft.com/office/drawing/2014/main" val="3643346088"/>
                  </a:ext>
                </a:extLst>
              </a:tr>
            </a:tbl>
          </a:graphicData>
        </a:graphic>
      </p:graphicFrame>
      <p:sp>
        <p:nvSpPr>
          <p:cNvPr id="8" name="TextBox 7" hidden="1">
            <a:extLst>
              <a:ext uri="{FF2B5EF4-FFF2-40B4-BE49-F238E27FC236}">
                <a16:creationId xmlns:a16="http://schemas.microsoft.com/office/drawing/2014/main" id="{819F79C1-E6ED-FA0B-4C04-7769E6BD729D}"/>
              </a:ext>
            </a:extLst>
          </p:cNvPr>
          <p:cNvSpPr txBox="1"/>
          <p:nvPr/>
        </p:nvSpPr>
        <p:spPr>
          <a:xfrm>
            <a:off x="2662249" y="8049572"/>
            <a:ext cx="2511675" cy="246221"/>
          </a:xfrm>
          <a:prstGeom prst="rect">
            <a:avLst/>
          </a:prstGeom>
          <a:noFill/>
        </p:spPr>
        <p:txBody>
          <a:bodyPr wrap="square" rtlCol="0">
            <a:spAutoFit/>
          </a:bodyPr>
          <a:lstStyle/>
          <a:p>
            <a:r>
              <a:rPr lang="en-US" sz="1000" dirty="0">
                <a:solidFill>
                  <a:schemeClr val="accent4"/>
                </a:solidFill>
              </a:rPr>
              <a:t>[Savarirayan 2019 study 202: p6A]</a:t>
            </a:r>
          </a:p>
        </p:txBody>
      </p:sp>
      <p:sp>
        <p:nvSpPr>
          <p:cNvPr id="3" name="Close Button Hyperlink">
            <a:hlinkClick r:id="rId3" action="ppaction://hlinksldjump"/>
            <a:extLst>
              <a:ext uri="{FF2B5EF4-FFF2-40B4-BE49-F238E27FC236}">
                <a16:creationId xmlns:a16="http://schemas.microsoft.com/office/drawing/2014/main" id="{06B4025E-92DB-0FC1-AA32-6C28BDEDA820}"/>
              </a:ext>
            </a:extLst>
          </p:cNvPr>
          <p:cNvSpPr/>
          <p:nvPr/>
        </p:nvSpPr>
        <p:spPr>
          <a:xfrm>
            <a:off x="6807200" y="109537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9633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8CFFAB-BBAF-4A92-5E64-D126C782CEB4}"/>
              </a:ext>
            </a:extLst>
          </p:cNvPr>
          <p:cNvSpPr>
            <a:spLocks noGrp="1"/>
          </p:cNvSpPr>
          <p:nvPr>
            <p:ph type="title"/>
          </p:nvPr>
        </p:nvSpPr>
        <p:spPr>
          <a:xfrm>
            <a:off x="828675" y="1883364"/>
            <a:ext cx="6524625" cy="481064"/>
          </a:xfrm>
        </p:spPr>
        <p:txBody>
          <a:bodyPr/>
          <a:lstStyle/>
          <a:p>
            <a:r>
              <a:rPr lang="en-US" noProof="0" dirty="0"/>
              <a:t>Summary of Vosoritide Safety and Tolerability</a:t>
            </a:r>
          </a:p>
        </p:txBody>
      </p:sp>
      <p:sp>
        <p:nvSpPr>
          <p:cNvPr id="12" name="Rectangle 11">
            <a:extLst>
              <a:ext uri="{FF2B5EF4-FFF2-40B4-BE49-F238E27FC236}">
                <a16:creationId xmlns:a16="http://schemas.microsoft.com/office/drawing/2014/main" id="{24595F33-B25C-DF20-B075-E5D9F1A387DE}"/>
              </a:ext>
            </a:extLst>
          </p:cNvPr>
          <p:cNvSpPr/>
          <p:nvPr/>
        </p:nvSpPr>
        <p:spPr>
          <a:xfrm>
            <a:off x="6813395" y="4572001"/>
            <a:ext cx="434897" cy="892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4AD23ADE-235D-0C09-AB77-DCA87C08E36D}"/>
              </a:ext>
            </a:extLst>
          </p:cNvPr>
          <p:cNvSpPr>
            <a:spLocks noGrp="1"/>
          </p:cNvSpPr>
          <p:nvPr>
            <p:ph sz="quarter" idx="22"/>
          </p:nvPr>
        </p:nvSpPr>
        <p:spPr>
          <a:xfrm>
            <a:off x="863722" y="2715494"/>
            <a:ext cx="6021987" cy="3413843"/>
          </a:xfrm>
        </p:spPr>
        <p:txBody>
          <a:bodyPr/>
          <a:lstStyle/>
          <a:p>
            <a:pPr lvl="1"/>
            <a:r>
              <a:rPr lang="en-US" noProof="0" dirty="0"/>
              <a:t>Across all doses, injection-site reactions were the most common </a:t>
            </a:r>
            <a:br>
              <a:rPr lang="en-US" noProof="0" dirty="0"/>
            </a:br>
            <a:r>
              <a:rPr lang="en-US" noProof="0" dirty="0"/>
              <a:t>drug-related AE; all events were mild and transient</a:t>
            </a:r>
          </a:p>
          <a:p>
            <a:pPr lvl="1"/>
            <a:r>
              <a:rPr lang="en-US" noProof="0" dirty="0"/>
              <a:t>AEs of hypotension were nonserious and transient and resolved without medical intervention</a:t>
            </a:r>
          </a:p>
          <a:p>
            <a:pPr lvl="1"/>
            <a:r>
              <a:rPr lang="en-US" noProof="0" dirty="0"/>
              <a:t>SAEs occurred in 4 of 35 subjects; SAEs included grade 3 obstructive sleep apnea, grade 1 tonsillar hypertrophy, grade 3 thyroglossal cyst, and grade 3 syrinx </a:t>
            </a:r>
          </a:p>
          <a:p>
            <a:pPr lvl="1"/>
            <a:r>
              <a:rPr lang="en-US" noProof="0" dirty="0"/>
              <a:t>No bone-related AEs were observed over the entire treatment period</a:t>
            </a:r>
          </a:p>
        </p:txBody>
      </p:sp>
      <p:sp>
        <p:nvSpPr>
          <p:cNvPr id="4" name="Text Placeholder 3">
            <a:extLst>
              <a:ext uri="{FF2B5EF4-FFF2-40B4-BE49-F238E27FC236}">
                <a16:creationId xmlns:a16="http://schemas.microsoft.com/office/drawing/2014/main" id="{DC8C2918-D07B-8682-CC38-6DBD81DA77A4}"/>
              </a:ext>
            </a:extLst>
          </p:cNvPr>
          <p:cNvSpPr>
            <a:spLocks noGrp="1"/>
          </p:cNvSpPr>
          <p:nvPr>
            <p:ph type="body" sz="quarter" idx="23"/>
          </p:nvPr>
        </p:nvSpPr>
        <p:spPr>
          <a:xfrm>
            <a:off x="827808" y="6325432"/>
            <a:ext cx="6057901" cy="365125"/>
          </a:xfrm>
        </p:spPr>
        <p:txBody>
          <a:bodyPr/>
          <a:lstStyle/>
          <a:p>
            <a:r>
              <a:rPr lang="en-US" noProof="0" dirty="0">
                <a:solidFill>
                  <a:schemeClr val="tx2"/>
                </a:solidFill>
              </a:rPr>
              <a:t>AE, adverse event; SAE, serious adverse event.</a:t>
            </a:r>
            <a:br>
              <a:rPr lang="en-US" noProof="0" dirty="0">
                <a:solidFill>
                  <a:schemeClr val="tx2"/>
                </a:solidFill>
              </a:rPr>
            </a:br>
            <a:r>
              <a:rPr lang="en-US" sz="1000" noProof="0" dirty="0">
                <a:solidFill>
                  <a:schemeClr val="tx2"/>
                </a:solidFill>
              </a:rPr>
              <a:t>Savarirayan, </a:t>
            </a:r>
            <a:r>
              <a:rPr lang="en-US" sz="1000" i="1" noProof="0" dirty="0">
                <a:solidFill>
                  <a:schemeClr val="tx2"/>
                </a:solidFill>
              </a:rPr>
              <a:t>NEJM</a:t>
            </a:r>
            <a:r>
              <a:rPr lang="en-US" sz="1000" noProof="0" dirty="0">
                <a:solidFill>
                  <a:schemeClr val="tx2"/>
                </a:solidFill>
              </a:rPr>
              <a:t>. 2019.</a:t>
            </a:r>
          </a:p>
        </p:txBody>
      </p:sp>
      <p:grpSp>
        <p:nvGrpSpPr>
          <p:cNvPr id="17" name="Group 16">
            <a:extLst>
              <a:ext uri="{FF2B5EF4-FFF2-40B4-BE49-F238E27FC236}">
                <a16:creationId xmlns:a16="http://schemas.microsoft.com/office/drawing/2014/main" id="{47D9D69D-8B5C-51AD-98DD-AABF37F751F7}"/>
              </a:ext>
            </a:extLst>
          </p:cNvPr>
          <p:cNvGrpSpPr/>
          <p:nvPr/>
        </p:nvGrpSpPr>
        <p:grpSpPr>
          <a:xfrm>
            <a:off x="1106494" y="4719250"/>
            <a:ext cx="5262669" cy="1232392"/>
            <a:chOff x="1310851" y="4756694"/>
            <a:chExt cx="5262669" cy="1232392"/>
          </a:xfrm>
        </p:grpSpPr>
        <p:sp>
          <p:nvSpPr>
            <p:cNvPr id="11" name="Rectangle 10">
              <a:extLst>
                <a:ext uri="{FF2B5EF4-FFF2-40B4-BE49-F238E27FC236}">
                  <a16:creationId xmlns:a16="http://schemas.microsoft.com/office/drawing/2014/main" id="{40F2C45D-BB1E-4976-2562-942B97A58B9F}"/>
                </a:ext>
              </a:extLst>
            </p:cNvPr>
            <p:cNvSpPr/>
            <p:nvPr/>
          </p:nvSpPr>
          <p:spPr>
            <a:xfrm>
              <a:off x="1813051" y="4831080"/>
              <a:ext cx="4760469" cy="1066800"/>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20" tIns="137160" rIns="274320" bIns="137160" rtlCol="0" anchor="ctr"/>
            <a:lstStyle/>
            <a:p>
              <a:r>
                <a:rPr lang="en-US" sz="1400" dirty="0">
                  <a:solidFill>
                    <a:schemeClr val="tx2"/>
                  </a:solidFill>
                </a:rPr>
                <a:t>No difference in safety was discerned between the 15-μg/kg/day and 30-μg/kg/day doses.</a:t>
              </a:r>
            </a:p>
          </p:txBody>
        </p:sp>
        <p:grpSp>
          <p:nvGrpSpPr>
            <p:cNvPr id="16" name="Group 15">
              <a:extLst>
                <a:ext uri="{FF2B5EF4-FFF2-40B4-BE49-F238E27FC236}">
                  <a16:creationId xmlns:a16="http://schemas.microsoft.com/office/drawing/2014/main" id="{C13FB370-8DA8-0779-DDC6-6FF0FCC9B0FF}"/>
                </a:ext>
              </a:extLst>
            </p:cNvPr>
            <p:cNvGrpSpPr/>
            <p:nvPr/>
          </p:nvGrpSpPr>
          <p:grpSpPr>
            <a:xfrm>
              <a:off x="1310851" y="4756694"/>
              <a:ext cx="1133354" cy="1232392"/>
              <a:chOff x="1188931" y="4777014"/>
              <a:chExt cx="1133354" cy="1232392"/>
            </a:xfrm>
          </p:grpSpPr>
          <p:sp>
            <p:nvSpPr>
              <p:cNvPr id="15" name="Rectangle 14">
                <a:extLst>
                  <a:ext uri="{FF2B5EF4-FFF2-40B4-BE49-F238E27FC236}">
                    <a16:creationId xmlns:a16="http://schemas.microsoft.com/office/drawing/2014/main" id="{D0E7D128-7018-7533-F687-ECE34BF5718B}"/>
                  </a:ext>
                </a:extLst>
              </p:cNvPr>
              <p:cNvSpPr/>
              <p:nvPr/>
            </p:nvSpPr>
            <p:spPr>
              <a:xfrm>
                <a:off x="1621971" y="4789713"/>
                <a:ext cx="87084" cy="110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27410EE6-1DE6-2661-7A3A-46CFBAA20E0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6033" t="-6033" r="-9900" b="-7101"/>
              <a:stretch/>
            </p:blipFill>
            <p:spPr>
              <a:xfrm>
                <a:off x="1188931" y="4777014"/>
                <a:ext cx="1133354" cy="1232392"/>
              </a:xfrm>
              <a:prstGeom prst="rect">
                <a:avLst/>
              </a:prstGeom>
            </p:spPr>
          </p:pic>
        </p:grpSp>
      </p:grpSp>
      <p:grpSp>
        <p:nvGrpSpPr>
          <p:cNvPr id="9" name="Group 8" hidden="1">
            <a:extLst>
              <a:ext uri="{FF2B5EF4-FFF2-40B4-BE49-F238E27FC236}">
                <a16:creationId xmlns:a16="http://schemas.microsoft.com/office/drawing/2014/main" id="{8FCDAA60-AA13-4849-7D8E-4FEF6A812CBC}"/>
              </a:ext>
            </a:extLst>
          </p:cNvPr>
          <p:cNvGrpSpPr/>
          <p:nvPr/>
        </p:nvGrpSpPr>
        <p:grpSpPr>
          <a:xfrm>
            <a:off x="3987764" y="502920"/>
            <a:ext cx="3317347" cy="6128186"/>
            <a:chOff x="3987764" y="502920"/>
            <a:chExt cx="3317347" cy="6128186"/>
          </a:xfrm>
        </p:grpSpPr>
        <p:sp>
          <p:nvSpPr>
            <p:cNvPr id="8" name="TextBox 7">
              <a:extLst>
                <a:ext uri="{FF2B5EF4-FFF2-40B4-BE49-F238E27FC236}">
                  <a16:creationId xmlns:a16="http://schemas.microsoft.com/office/drawing/2014/main" id="{247D4BD9-D3B3-FA0B-3152-B0E70FDC10BC}"/>
                </a:ext>
              </a:extLst>
            </p:cNvPr>
            <p:cNvSpPr txBox="1"/>
            <p:nvPr/>
          </p:nvSpPr>
          <p:spPr>
            <a:xfrm>
              <a:off x="3987764" y="6384885"/>
              <a:ext cx="2511675" cy="246221"/>
            </a:xfrm>
            <a:prstGeom prst="rect">
              <a:avLst/>
            </a:prstGeom>
            <a:noFill/>
          </p:spPr>
          <p:txBody>
            <a:bodyPr wrap="square" rtlCol="0">
              <a:spAutoFit/>
            </a:bodyPr>
            <a:lstStyle/>
            <a:p>
              <a:r>
                <a:rPr lang="en-US" sz="1000" dirty="0">
                  <a:solidFill>
                    <a:schemeClr val="accent4"/>
                  </a:solidFill>
                </a:rPr>
                <a:t>[Savarirayan 2019 study 202: p5B, C, 6A]</a:t>
              </a:r>
            </a:p>
          </p:txBody>
        </p:sp>
        <p:sp>
          <p:nvSpPr>
            <p:cNvPr id="6" name="TextBox 5">
              <a:extLst>
                <a:ext uri="{FF2B5EF4-FFF2-40B4-BE49-F238E27FC236}">
                  <a16:creationId xmlns:a16="http://schemas.microsoft.com/office/drawing/2014/main" id="{695BB936-55EB-3708-25E5-FF3747EAF147}"/>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Safety slider 2</a:t>
              </a:r>
            </a:p>
          </p:txBody>
        </p:sp>
      </p:grpSp>
      <p:sp>
        <p:nvSpPr>
          <p:cNvPr id="5" name="Close Button Hyperlink">
            <a:hlinkClick r:id="rId5" action="ppaction://hlinksldjump"/>
            <a:extLst>
              <a:ext uri="{FF2B5EF4-FFF2-40B4-BE49-F238E27FC236}">
                <a16:creationId xmlns:a16="http://schemas.microsoft.com/office/drawing/2014/main" id="{290FDAC9-36EE-1C82-5ADF-E0D921107AB2}"/>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Back Arrow Hyperlink">
            <a:hlinkClick r:id="rId6" action="ppaction://hlinksldjump"/>
            <a:extLst>
              <a:ext uri="{FF2B5EF4-FFF2-40B4-BE49-F238E27FC236}">
                <a16:creationId xmlns:a16="http://schemas.microsoft.com/office/drawing/2014/main" id="{C6BEA156-F218-7826-148F-C61D97B07911}"/>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098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ECD0E2A-9240-2171-BB2E-EEA0F8EFB9E7}"/>
              </a:ext>
            </a:extLst>
          </p:cNvPr>
          <p:cNvSpPr>
            <a:spLocks noGrp="1"/>
          </p:cNvSpPr>
          <p:nvPr>
            <p:ph type="body" sz="quarter" idx="15"/>
          </p:nvPr>
        </p:nvSpPr>
        <p:spPr/>
        <p:txBody>
          <a:bodyPr rIns="137160"/>
          <a:lstStyle/>
          <a:p>
            <a:r>
              <a:rPr lang="en-US" noProof="0" dirty="0"/>
              <a:t>Long-term Efficacy</a:t>
            </a:r>
          </a:p>
          <a:p>
            <a:pPr lvl="1">
              <a:spcBef>
                <a:spcPts val="500"/>
              </a:spcBef>
            </a:pPr>
            <a:r>
              <a:rPr lang="en-US" sz="1150" noProof="0" dirty="0"/>
              <a:t>Mean AGV scores over 4 years and height z scores over </a:t>
            </a:r>
            <a:br>
              <a:rPr lang="en-US" sz="1150" noProof="0" dirty="0"/>
            </a:br>
            <a:r>
              <a:rPr lang="en-US" sz="1150" noProof="0" dirty="0"/>
              <a:t>6 years demonstrated durability of treatment effect with vosoritide.</a:t>
            </a:r>
          </a:p>
          <a:p>
            <a:endParaRPr lang="en-US" noProof="0" dirty="0"/>
          </a:p>
        </p:txBody>
      </p:sp>
      <p:sp>
        <p:nvSpPr>
          <p:cNvPr id="9" name="Text Placeholder 8">
            <a:extLst>
              <a:ext uri="{FF2B5EF4-FFF2-40B4-BE49-F238E27FC236}">
                <a16:creationId xmlns:a16="http://schemas.microsoft.com/office/drawing/2014/main" id="{58BB57BD-FC70-EE02-D2D5-D332B75180B3}"/>
              </a:ext>
            </a:extLst>
          </p:cNvPr>
          <p:cNvSpPr>
            <a:spLocks noGrp="1"/>
          </p:cNvSpPr>
          <p:nvPr>
            <p:ph type="body" sz="quarter" idx="14"/>
          </p:nvPr>
        </p:nvSpPr>
        <p:spPr/>
        <p:txBody>
          <a:bodyPr/>
          <a:lstStyle/>
          <a:p>
            <a:r>
              <a:rPr lang="en-US" noProof="0" dirty="0"/>
              <a:t>Efficacy: 52 weeks</a:t>
            </a:r>
          </a:p>
          <a:p>
            <a:pPr lvl="1">
              <a:spcBef>
                <a:spcPts val="500"/>
              </a:spcBef>
            </a:pPr>
            <a:r>
              <a:rPr lang="en-US" noProof="0" dirty="0"/>
              <a:t>Vosoritide (</a:t>
            </a:r>
            <a:r>
              <a:rPr lang="en-US" b="0" noProof="0" dirty="0">
                <a:solidFill>
                  <a:schemeClr val="tx1"/>
                </a:solidFill>
              </a:rPr>
              <a:t>15μg/kg) resulted in a highly significant increase in AGV and height z scores after 52 weeks.</a:t>
            </a:r>
            <a:endParaRPr lang="en-US" noProof="0" dirty="0"/>
          </a:p>
          <a:p>
            <a:endParaRPr lang="en-US" noProof="0" dirty="0"/>
          </a:p>
        </p:txBody>
      </p:sp>
      <p:sp>
        <p:nvSpPr>
          <p:cNvPr id="8" name="Text Placeholder 7">
            <a:extLst>
              <a:ext uri="{FF2B5EF4-FFF2-40B4-BE49-F238E27FC236}">
                <a16:creationId xmlns:a16="http://schemas.microsoft.com/office/drawing/2014/main" id="{F8C70718-9285-7D43-EA62-D8BAFA1FA5FB}"/>
              </a:ext>
            </a:extLst>
          </p:cNvPr>
          <p:cNvSpPr>
            <a:spLocks noGrp="1"/>
          </p:cNvSpPr>
          <p:nvPr>
            <p:ph type="body" sz="quarter" idx="13"/>
          </p:nvPr>
        </p:nvSpPr>
        <p:spPr/>
        <p:txBody>
          <a:bodyPr/>
          <a:lstStyle/>
          <a:p>
            <a:r>
              <a:rPr lang="en-US" noProof="0" dirty="0"/>
              <a:t>Study Design</a:t>
            </a:r>
          </a:p>
          <a:p>
            <a:r>
              <a:rPr lang="en-US" sz="1200" b="0" noProof="0" dirty="0">
                <a:solidFill>
                  <a:schemeClr val="tx1"/>
                </a:solidFill>
              </a:rPr>
              <a:t>Initial approvals of</a:t>
            </a:r>
            <a:br>
              <a:rPr lang="en-US" sz="1200" b="0" noProof="0" dirty="0">
                <a:solidFill>
                  <a:schemeClr val="tx1"/>
                </a:solidFill>
              </a:rPr>
            </a:br>
            <a:r>
              <a:rPr lang="en-US" sz="1200" b="0" noProof="0" dirty="0">
                <a:solidFill>
                  <a:schemeClr val="tx1"/>
                </a:solidFill>
              </a:rPr>
              <a:t>vosoritide were based</a:t>
            </a:r>
            <a:br>
              <a:rPr lang="en-US" sz="1200" b="0" noProof="0" dirty="0">
                <a:solidFill>
                  <a:schemeClr val="tx1"/>
                </a:solidFill>
              </a:rPr>
            </a:br>
            <a:r>
              <a:rPr lang="en-US" sz="1200" b="0" noProof="0" dirty="0">
                <a:solidFill>
                  <a:schemeClr val="tx1"/>
                </a:solidFill>
              </a:rPr>
              <a:t>on this phase 3, </a:t>
            </a:r>
            <a:br>
              <a:rPr lang="en-US" sz="1200" b="0" noProof="0" dirty="0">
                <a:solidFill>
                  <a:schemeClr val="tx1"/>
                </a:solidFill>
              </a:rPr>
            </a:br>
            <a:r>
              <a:rPr lang="en-US" sz="1200" b="0" noProof="0" dirty="0">
                <a:solidFill>
                  <a:schemeClr val="tx1"/>
                </a:solidFill>
              </a:rPr>
              <a:t>double-blind, randomized,</a:t>
            </a:r>
            <a:br>
              <a:rPr lang="en-US" sz="1200" b="0" noProof="0" dirty="0">
                <a:solidFill>
                  <a:schemeClr val="tx1"/>
                </a:solidFill>
              </a:rPr>
            </a:br>
            <a:r>
              <a:rPr lang="en-US" sz="1200" b="0" noProof="0" dirty="0">
                <a:solidFill>
                  <a:schemeClr val="tx1"/>
                </a:solidFill>
              </a:rPr>
              <a:t>placebo-controlled trial</a:t>
            </a:r>
            <a:br>
              <a:rPr lang="en-US" sz="1200" b="0" noProof="0" dirty="0">
                <a:solidFill>
                  <a:schemeClr val="tx1"/>
                </a:solidFill>
              </a:rPr>
            </a:br>
            <a:r>
              <a:rPr lang="en-US" sz="1200" b="0" noProof="0" dirty="0">
                <a:solidFill>
                  <a:schemeClr val="tx1"/>
                </a:solidFill>
              </a:rPr>
              <a:t>of vosoritide at 15 μg/kg</a:t>
            </a:r>
          </a:p>
        </p:txBody>
      </p:sp>
      <p:sp>
        <p:nvSpPr>
          <p:cNvPr id="7" name="Text Placeholder 6">
            <a:extLst>
              <a:ext uri="{FF2B5EF4-FFF2-40B4-BE49-F238E27FC236}">
                <a16:creationId xmlns:a16="http://schemas.microsoft.com/office/drawing/2014/main" id="{38222FBB-9E34-7F47-26F9-E0A5ECE3E877}"/>
              </a:ext>
            </a:extLst>
          </p:cNvPr>
          <p:cNvSpPr>
            <a:spLocks noGrp="1"/>
          </p:cNvSpPr>
          <p:nvPr>
            <p:ph type="body" sz="quarter" idx="12"/>
          </p:nvPr>
        </p:nvSpPr>
        <p:spPr>
          <a:xfrm>
            <a:off x="5404727" y="6778321"/>
            <a:ext cx="1911808" cy="2487168"/>
          </a:xfrm>
        </p:spPr>
        <p:txBody>
          <a:bodyPr/>
          <a:lstStyle/>
          <a:p>
            <a:r>
              <a:rPr lang="en-US" noProof="0" dirty="0"/>
              <a:t>Safety</a:t>
            </a:r>
          </a:p>
          <a:p>
            <a:pPr lvl="1">
              <a:spcBef>
                <a:spcPts val="500"/>
              </a:spcBef>
            </a:pPr>
            <a:r>
              <a:rPr lang="en-US" noProof="0" dirty="0"/>
              <a:t>The most common treatment-related AEs were nonserious, transient injection-site reactions.</a:t>
            </a:r>
          </a:p>
          <a:p>
            <a:endParaRPr lang="en-US" noProof="0" dirty="0"/>
          </a:p>
        </p:txBody>
      </p:sp>
      <p:sp>
        <p:nvSpPr>
          <p:cNvPr id="6" name="Text Placeholder 5">
            <a:extLst>
              <a:ext uri="{FF2B5EF4-FFF2-40B4-BE49-F238E27FC236}">
                <a16:creationId xmlns:a16="http://schemas.microsoft.com/office/drawing/2014/main" id="{6312D4E6-05D2-FF1C-C6EB-D1C371CCF57B}"/>
              </a:ext>
            </a:extLst>
          </p:cNvPr>
          <p:cNvSpPr>
            <a:spLocks noGrp="1"/>
          </p:cNvSpPr>
          <p:nvPr>
            <p:ph type="body" sz="quarter" idx="11"/>
          </p:nvPr>
        </p:nvSpPr>
        <p:spPr/>
        <p:txBody>
          <a:bodyPr/>
          <a:lstStyle/>
          <a:p>
            <a:r>
              <a:rPr lang="en-US" noProof="0" dirty="0"/>
              <a:t>Study Population</a:t>
            </a:r>
          </a:p>
          <a:p>
            <a:r>
              <a:rPr lang="en-US" sz="1150" b="0" noProof="0" dirty="0">
                <a:solidFill>
                  <a:schemeClr val="tx1"/>
                </a:solidFill>
              </a:rPr>
              <a:t>Participants must have completed </a:t>
            </a:r>
            <a:br>
              <a:rPr lang="en-US" sz="1150" b="0" noProof="0" dirty="0">
                <a:solidFill>
                  <a:schemeClr val="tx1"/>
                </a:solidFill>
              </a:rPr>
            </a:br>
            <a:r>
              <a:rPr lang="en-US" sz="1150" b="0" noProof="0" dirty="0">
                <a:solidFill>
                  <a:schemeClr val="tx1"/>
                </a:solidFill>
              </a:rPr>
              <a:t>≥6 months in baseline study (Study 901)</a:t>
            </a:r>
          </a:p>
          <a:p>
            <a:endParaRPr lang="en-US" noProof="0" dirty="0"/>
          </a:p>
        </p:txBody>
      </p:sp>
      <p:sp>
        <p:nvSpPr>
          <p:cNvPr id="5" name="Text Placeholder 4">
            <a:extLst>
              <a:ext uri="{FF2B5EF4-FFF2-40B4-BE49-F238E27FC236}">
                <a16:creationId xmlns:a16="http://schemas.microsoft.com/office/drawing/2014/main" id="{F1AA25E3-BA85-B74A-3800-85264886D35A}"/>
              </a:ext>
            </a:extLst>
          </p:cNvPr>
          <p:cNvSpPr>
            <a:spLocks noGrp="1"/>
          </p:cNvSpPr>
          <p:nvPr>
            <p:ph type="body" sz="quarter" idx="10"/>
          </p:nvPr>
        </p:nvSpPr>
        <p:spPr/>
        <p:txBody>
          <a:bodyPr/>
          <a:lstStyle/>
          <a:p>
            <a:r>
              <a:rPr lang="en-US" noProof="0" dirty="0"/>
              <a:t>Primary Objective</a:t>
            </a:r>
          </a:p>
          <a:p>
            <a:r>
              <a:rPr lang="en-US" sz="1200" b="0" noProof="0" dirty="0">
                <a:solidFill>
                  <a:schemeClr val="tx1"/>
                </a:solidFill>
              </a:rPr>
              <a:t>To evaluate the efficacy</a:t>
            </a:r>
            <a:br>
              <a:rPr lang="en-US" sz="1200" b="0" noProof="0" dirty="0">
                <a:solidFill>
                  <a:schemeClr val="tx1"/>
                </a:solidFill>
              </a:rPr>
            </a:br>
            <a:r>
              <a:rPr lang="en-US" sz="1200" b="0" noProof="0" dirty="0">
                <a:solidFill>
                  <a:schemeClr val="tx1"/>
                </a:solidFill>
              </a:rPr>
              <a:t>and safety of </a:t>
            </a:r>
            <a:br>
              <a:rPr lang="en-US" sz="1200" b="0" noProof="0" dirty="0">
                <a:solidFill>
                  <a:schemeClr val="tx1"/>
                </a:solidFill>
              </a:rPr>
            </a:br>
            <a:r>
              <a:rPr lang="en-US" sz="1200" b="0" noProof="0" dirty="0">
                <a:solidFill>
                  <a:schemeClr val="tx1"/>
                </a:solidFill>
              </a:rPr>
              <a:t>vosoritide (15 μg/kg) </a:t>
            </a:r>
            <a:br>
              <a:rPr lang="en-US" sz="1200" b="0" noProof="0" dirty="0">
                <a:solidFill>
                  <a:schemeClr val="tx1"/>
                </a:solidFill>
              </a:rPr>
            </a:br>
            <a:r>
              <a:rPr lang="en-US" sz="1200" b="0" noProof="0" dirty="0">
                <a:solidFill>
                  <a:schemeClr val="tx1"/>
                </a:solidFill>
              </a:rPr>
              <a:t>compared with </a:t>
            </a:r>
            <a:br>
              <a:rPr lang="en-US" sz="1200" b="0" noProof="0" dirty="0">
                <a:solidFill>
                  <a:schemeClr val="tx1"/>
                </a:solidFill>
              </a:rPr>
            </a:br>
            <a:r>
              <a:rPr lang="en-US" sz="1200" b="0" noProof="0" dirty="0">
                <a:solidFill>
                  <a:schemeClr val="tx1"/>
                </a:solidFill>
              </a:rPr>
              <a:t>placebo in children</a:t>
            </a:r>
          </a:p>
        </p:txBody>
      </p:sp>
      <p:sp>
        <p:nvSpPr>
          <p:cNvPr id="11" name="Text Placeholder 10">
            <a:extLst>
              <a:ext uri="{FF2B5EF4-FFF2-40B4-BE49-F238E27FC236}">
                <a16:creationId xmlns:a16="http://schemas.microsoft.com/office/drawing/2014/main" id="{20EBEF64-66DC-0559-982B-9FC8356158AE}"/>
              </a:ext>
            </a:extLst>
          </p:cNvPr>
          <p:cNvSpPr>
            <a:spLocks noGrp="1"/>
          </p:cNvSpPr>
          <p:nvPr>
            <p:ph type="body" sz="quarter" idx="16"/>
          </p:nvPr>
        </p:nvSpPr>
        <p:spPr/>
        <p:txBody>
          <a:bodyPr/>
          <a:lstStyle/>
          <a:p>
            <a:r>
              <a:rPr lang="en-US" noProof="0" dirty="0"/>
              <a:t>AGV, annualized growth velocity; HRQOL, health-related quality of life.</a:t>
            </a:r>
            <a:br>
              <a:rPr lang="en-US" noProof="0" dirty="0"/>
            </a:br>
            <a:r>
              <a:rPr lang="en-US" noProof="0" dirty="0"/>
              <a:t>Savarirayan, et al. </a:t>
            </a:r>
            <a:r>
              <a:rPr lang="en-US" i="1" noProof="0" dirty="0"/>
              <a:t>Lancet.</a:t>
            </a:r>
            <a:r>
              <a:rPr lang="en-US" noProof="0" dirty="0"/>
              <a:t> 2020.</a:t>
            </a:r>
          </a:p>
        </p:txBody>
      </p:sp>
      <p:pic>
        <p:nvPicPr>
          <p:cNvPr id="13" name="Graphic 12">
            <a:extLst>
              <a:ext uri="{FF2B5EF4-FFF2-40B4-BE49-F238E27FC236}">
                <a16:creationId xmlns:a16="http://schemas.microsoft.com/office/drawing/2014/main" id="{66EF44DF-E582-309B-A364-04517F8F7F6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804"/>
          <a:stretch/>
        </p:blipFill>
        <p:spPr>
          <a:xfrm>
            <a:off x="6344666" y="2400300"/>
            <a:ext cx="843534" cy="1958569"/>
          </a:xfrm>
          <a:prstGeom prst="rect">
            <a:avLst/>
          </a:prstGeom>
        </p:spPr>
      </p:pic>
      <p:pic>
        <p:nvPicPr>
          <p:cNvPr id="14" name="Graphic 13">
            <a:extLst>
              <a:ext uri="{FF2B5EF4-FFF2-40B4-BE49-F238E27FC236}">
                <a16:creationId xmlns:a16="http://schemas.microsoft.com/office/drawing/2014/main" id="{9DEC67BC-DA6E-5728-405E-BF1D7C5E1B5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60" t="-1843" r="6764" b="5522"/>
          <a:stretch/>
        </p:blipFill>
        <p:spPr>
          <a:xfrm>
            <a:off x="2028767" y="2921525"/>
            <a:ext cx="1398194" cy="1437344"/>
          </a:xfrm>
          <a:prstGeom prst="rect">
            <a:avLst/>
          </a:prstGeom>
        </p:spPr>
      </p:pic>
      <p:grpSp>
        <p:nvGrpSpPr>
          <p:cNvPr id="15" name="Group 14">
            <a:extLst>
              <a:ext uri="{FF2B5EF4-FFF2-40B4-BE49-F238E27FC236}">
                <a16:creationId xmlns:a16="http://schemas.microsoft.com/office/drawing/2014/main" id="{0E4D5A2B-FEB8-CF71-6EC6-C0020E9A4EE2}"/>
              </a:ext>
            </a:extLst>
          </p:cNvPr>
          <p:cNvGrpSpPr/>
          <p:nvPr/>
        </p:nvGrpSpPr>
        <p:grpSpPr>
          <a:xfrm>
            <a:off x="5650661" y="3085586"/>
            <a:ext cx="257134" cy="261610"/>
            <a:chOff x="3250132" y="5859916"/>
            <a:chExt cx="225924" cy="229857"/>
          </a:xfrm>
        </p:grpSpPr>
        <p:sp>
          <p:nvSpPr>
            <p:cNvPr id="16" name="Teardrop 15">
              <a:extLst>
                <a:ext uri="{FF2B5EF4-FFF2-40B4-BE49-F238E27FC236}">
                  <a16:creationId xmlns:a16="http://schemas.microsoft.com/office/drawing/2014/main" id="{297B413A-0EB9-66C9-36D9-70BC38590995}"/>
                </a:ext>
              </a:extLst>
            </p:cNvPr>
            <p:cNvSpPr/>
            <p:nvPr/>
          </p:nvSpPr>
          <p:spPr>
            <a:xfrm rot="8100000">
              <a:off x="3254109" y="5860408"/>
              <a:ext cx="217967" cy="217967"/>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8BB7AD8-934B-309F-5659-CEFC8FC7593F}"/>
                </a:ext>
              </a:extLst>
            </p:cNvPr>
            <p:cNvSpPr txBox="1"/>
            <p:nvPr/>
          </p:nvSpPr>
          <p:spPr>
            <a:xfrm>
              <a:off x="3250132" y="5859916"/>
              <a:ext cx="225924" cy="229857"/>
            </a:xfrm>
            <a:prstGeom prst="rect">
              <a:avLst/>
            </a:prstGeom>
            <a:noFill/>
          </p:spPr>
          <p:txBody>
            <a:bodyPr wrap="square" lIns="0" rIns="0" rtlCol="0" anchor="ctr">
              <a:spAutoFit/>
            </a:bodyPr>
            <a:lstStyle/>
            <a:p>
              <a:pPr algn="ctr"/>
              <a:r>
                <a:rPr lang="en-US" sz="1100" b="1" dirty="0">
                  <a:solidFill>
                    <a:schemeClr val="bg1"/>
                  </a:solidFill>
                </a:rPr>
                <a:t>17</a:t>
              </a:r>
              <a:endParaRPr lang="en-US" b="1" dirty="0">
                <a:solidFill>
                  <a:schemeClr val="bg1"/>
                </a:solidFill>
              </a:endParaRPr>
            </a:p>
          </p:txBody>
        </p:sp>
      </p:grpSp>
      <p:grpSp>
        <p:nvGrpSpPr>
          <p:cNvPr id="18" name="Group 17">
            <a:extLst>
              <a:ext uri="{FF2B5EF4-FFF2-40B4-BE49-F238E27FC236}">
                <a16:creationId xmlns:a16="http://schemas.microsoft.com/office/drawing/2014/main" id="{FD445EF6-EF21-6227-32C4-7BF4A51743EF}"/>
              </a:ext>
            </a:extLst>
          </p:cNvPr>
          <p:cNvGrpSpPr/>
          <p:nvPr/>
        </p:nvGrpSpPr>
        <p:grpSpPr>
          <a:xfrm>
            <a:off x="4372483" y="3086126"/>
            <a:ext cx="257134" cy="248078"/>
            <a:chOff x="2933266" y="5860403"/>
            <a:chExt cx="225924" cy="217967"/>
          </a:xfrm>
        </p:grpSpPr>
        <p:sp>
          <p:nvSpPr>
            <p:cNvPr id="19" name="Teardrop 18">
              <a:extLst>
                <a:ext uri="{FF2B5EF4-FFF2-40B4-BE49-F238E27FC236}">
                  <a16:creationId xmlns:a16="http://schemas.microsoft.com/office/drawing/2014/main" id="{B7A0A2B5-A8FA-F716-E394-FB1E65EF8683}"/>
                </a:ext>
              </a:extLst>
            </p:cNvPr>
            <p:cNvSpPr/>
            <p:nvPr/>
          </p:nvSpPr>
          <p:spPr>
            <a:xfrm rot="8100000">
              <a:off x="2937245" y="5860403"/>
              <a:ext cx="217967" cy="217967"/>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36D5D82-489C-97BB-DDAE-FF429DC60ADC}"/>
                </a:ext>
              </a:extLst>
            </p:cNvPr>
            <p:cNvSpPr txBox="1"/>
            <p:nvPr/>
          </p:nvSpPr>
          <p:spPr>
            <a:xfrm>
              <a:off x="2933266" y="5861283"/>
              <a:ext cx="225924" cy="216207"/>
            </a:xfrm>
            <a:prstGeom prst="rect">
              <a:avLst/>
            </a:prstGeom>
            <a:noFill/>
          </p:spPr>
          <p:txBody>
            <a:bodyPr wrap="square" rtlCol="0" anchor="ctr">
              <a:spAutoFit/>
            </a:bodyPr>
            <a:lstStyle/>
            <a:p>
              <a:pPr algn="ctr"/>
              <a:r>
                <a:rPr lang="en-US" sz="1100" b="1" dirty="0">
                  <a:solidFill>
                    <a:schemeClr val="bg1"/>
                  </a:solidFill>
                </a:rPr>
                <a:t>5</a:t>
              </a:r>
              <a:endParaRPr lang="en-US" b="1" dirty="0">
                <a:solidFill>
                  <a:schemeClr val="bg1"/>
                </a:solidFill>
              </a:endParaRPr>
            </a:p>
          </p:txBody>
        </p:sp>
      </p:grpSp>
      <p:grpSp>
        <p:nvGrpSpPr>
          <p:cNvPr id="21" name="Group 20">
            <a:extLst>
              <a:ext uri="{FF2B5EF4-FFF2-40B4-BE49-F238E27FC236}">
                <a16:creationId xmlns:a16="http://schemas.microsoft.com/office/drawing/2014/main" id="{EECA0AD8-A26D-B3A3-78B7-362D37A835C1}"/>
              </a:ext>
            </a:extLst>
          </p:cNvPr>
          <p:cNvGrpSpPr/>
          <p:nvPr/>
        </p:nvGrpSpPr>
        <p:grpSpPr>
          <a:xfrm>
            <a:off x="4170744" y="3423711"/>
            <a:ext cx="1704275" cy="134801"/>
            <a:chOff x="9558084" y="5122997"/>
            <a:chExt cx="2185321" cy="121273"/>
          </a:xfrm>
        </p:grpSpPr>
        <p:sp>
          <p:nvSpPr>
            <p:cNvPr id="22" name="Rounded Rectangle 62">
              <a:extLst>
                <a:ext uri="{FF2B5EF4-FFF2-40B4-BE49-F238E27FC236}">
                  <a16:creationId xmlns:a16="http://schemas.microsoft.com/office/drawing/2014/main" id="{209544CE-027F-7325-5185-2153B0B7372B}"/>
                </a:ext>
              </a:extLst>
            </p:cNvPr>
            <p:cNvSpPr/>
            <p:nvPr/>
          </p:nvSpPr>
          <p:spPr>
            <a:xfrm>
              <a:off x="9558084" y="5123817"/>
              <a:ext cx="2185321" cy="120453"/>
            </a:xfrm>
            <a:prstGeom prst="roundRect">
              <a:avLst>
                <a:gd name="adj" fmla="val 50000"/>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63">
              <a:extLst>
                <a:ext uri="{FF2B5EF4-FFF2-40B4-BE49-F238E27FC236}">
                  <a16:creationId xmlns:a16="http://schemas.microsoft.com/office/drawing/2014/main" id="{71CED502-3B80-9C40-8AAD-1BC98FA44BF4}"/>
                </a:ext>
              </a:extLst>
            </p:cNvPr>
            <p:cNvSpPr/>
            <p:nvPr/>
          </p:nvSpPr>
          <p:spPr>
            <a:xfrm>
              <a:off x="9988970" y="5122997"/>
              <a:ext cx="1651300" cy="12045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3DAC687-63F7-8D5C-9B5A-922538785844}"/>
              </a:ext>
            </a:extLst>
          </p:cNvPr>
          <p:cNvSpPr txBox="1"/>
          <p:nvPr/>
        </p:nvSpPr>
        <p:spPr>
          <a:xfrm>
            <a:off x="3680329" y="3346123"/>
            <a:ext cx="632676" cy="273183"/>
          </a:xfrm>
          <a:prstGeom prst="rect">
            <a:avLst/>
          </a:prstGeom>
          <a:noFill/>
        </p:spPr>
        <p:txBody>
          <a:bodyPr wrap="square" rtlCol="0">
            <a:spAutoFit/>
          </a:bodyPr>
          <a:lstStyle/>
          <a:p>
            <a:r>
              <a:rPr lang="en-US" sz="1200" b="1" dirty="0"/>
              <a:t>Age:</a:t>
            </a:r>
          </a:p>
        </p:txBody>
      </p:sp>
      <p:sp>
        <p:nvSpPr>
          <p:cNvPr id="25" name="TextBox 24">
            <a:extLst>
              <a:ext uri="{FF2B5EF4-FFF2-40B4-BE49-F238E27FC236}">
                <a16:creationId xmlns:a16="http://schemas.microsoft.com/office/drawing/2014/main" id="{0E4EA156-74FE-E1D9-61CE-3E3B12111BE6}"/>
              </a:ext>
            </a:extLst>
          </p:cNvPr>
          <p:cNvSpPr txBox="1"/>
          <p:nvPr/>
        </p:nvSpPr>
        <p:spPr>
          <a:xfrm>
            <a:off x="4716609" y="3594792"/>
            <a:ext cx="564315" cy="149894"/>
          </a:xfrm>
          <a:prstGeom prst="rect">
            <a:avLst/>
          </a:prstGeom>
          <a:noFill/>
        </p:spPr>
        <p:txBody>
          <a:bodyPr wrap="square" lIns="0" tIns="0" rIns="0" bIns="0" anchor="ctr">
            <a:spAutoFit/>
          </a:bodyPr>
          <a:lstStyle/>
          <a:p>
            <a:pPr algn="ctr"/>
            <a:r>
              <a:rPr lang="en-US" sz="1050" dirty="0"/>
              <a:t>Years</a:t>
            </a:r>
          </a:p>
        </p:txBody>
      </p:sp>
      <p:sp>
        <p:nvSpPr>
          <p:cNvPr id="26" name="TextBox 25">
            <a:extLst>
              <a:ext uri="{FF2B5EF4-FFF2-40B4-BE49-F238E27FC236}">
                <a16:creationId xmlns:a16="http://schemas.microsoft.com/office/drawing/2014/main" id="{AA3DD903-F595-C34D-F5FA-2F02897C8C18}"/>
              </a:ext>
            </a:extLst>
          </p:cNvPr>
          <p:cNvSpPr txBox="1"/>
          <p:nvPr/>
        </p:nvSpPr>
        <p:spPr>
          <a:xfrm>
            <a:off x="5589716" y="3594792"/>
            <a:ext cx="368945" cy="149894"/>
          </a:xfrm>
          <a:prstGeom prst="rect">
            <a:avLst/>
          </a:prstGeom>
          <a:noFill/>
        </p:spPr>
        <p:txBody>
          <a:bodyPr wrap="square" lIns="0" tIns="0" rIns="0" bIns="0" anchor="ctr">
            <a:spAutoFit/>
          </a:bodyPr>
          <a:lstStyle/>
          <a:p>
            <a:pPr algn="r"/>
            <a:r>
              <a:rPr lang="en-US" sz="1050" dirty="0"/>
              <a:t>&lt;18</a:t>
            </a:r>
          </a:p>
        </p:txBody>
      </p:sp>
      <p:sp>
        <p:nvSpPr>
          <p:cNvPr id="27" name="TextBox 26">
            <a:extLst>
              <a:ext uri="{FF2B5EF4-FFF2-40B4-BE49-F238E27FC236}">
                <a16:creationId xmlns:a16="http://schemas.microsoft.com/office/drawing/2014/main" id="{85F335E2-3C50-849A-5D65-B9F9CD6EBC6C}"/>
              </a:ext>
            </a:extLst>
          </p:cNvPr>
          <p:cNvSpPr txBox="1"/>
          <p:nvPr/>
        </p:nvSpPr>
        <p:spPr>
          <a:xfrm>
            <a:off x="4167915" y="3594792"/>
            <a:ext cx="304913" cy="149894"/>
          </a:xfrm>
          <a:prstGeom prst="rect">
            <a:avLst/>
          </a:prstGeom>
          <a:noFill/>
        </p:spPr>
        <p:txBody>
          <a:bodyPr wrap="square" lIns="0" tIns="0" rIns="0" bIns="0" anchor="ctr">
            <a:spAutoFit/>
          </a:bodyPr>
          <a:lstStyle/>
          <a:p>
            <a:r>
              <a:rPr lang="en-US" sz="1050" dirty="0"/>
              <a:t>0</a:t>
            </a:r>
          </a:p>
        </p:txBody>
      </p:sp>
      <p:sp>
        <p:nvSpPr>
          <p:cNvPr id="28" name="Rounded Rectangle 75">
            <a:extLst>
              <a:ext uri="{FF2B5EF4-FFF2-40B4-BE49-F238E27FC236}">
                <a16:creationId xmlns:a16="http://schemas.microsoft.com/office/drawing/2014/main" id="{48C0937E-BDD1-2FB4-59D4-A005A33B76F0}"/>
              </a:ext>
            </a:extLst>
          </p:cNvPr>
          <p:cNvSpPr/>
          <p:nvPr/>
        </p:nvSpPr>
        <p:spPr>
          <a:xfrm>
            <a:off x="4496862" y="3798639"/>
            <a:ext cx="1003809" cy="2033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 = 121</a:t>
            </a:r>
          </a:p>
        </p:txBody>
      </p:sp>
      <p:grpSp>
        <p:nvGrpSpPr>
          <p:cNvPr id="29" name="Group 28">
            <a:extLst>
              <a:ext uri="{FF2B5EF4-FFF2-40B4-BE49-F238E27FC236}">
                <a16:creationId xmlns:a16="http://schemas.microsoft.com/office/drawing/2014/main" id="{8A2D65C4-B495-3757-B8FE-86DC7825EB05}"/>
              </a:ext>
            </a:extLst>
          </p:cNvPr>
          <p:cNvGrpSpPr/>
          <p:nvPr/>
        </p:nvGrpSpPr>
        <p:grpSpPr>
          <a:xfrm>
            <a:off x="3736853" y="3892347"/>
            <a:ext cx="365760" cy="365760"/>
            <a:chOff x="709100" y="1378424"/>
            <a:chExt cx="297965" cy="297965"/>
          </a:xfrm>
          <a:solidFill>
            <a:schemeClr val="accent1"/>
          </a:solidFill>
        </p:grpSpPr>
        <p:sp>
          <p:nvSpPr>
            <p:cNvPr id="30" name="Oval 29">
              <a:extLst>
                <a:ext uri="{FF2B5EF4-FFF2-40B4-BE49-F238E27FC236}">
                  <a16:creationId xmlns:a16="http://schemas.microsoft.com/office/drawing/2014/main" id="{7F71E671-C2C8-81AC-A6DD-B73606114EC4}"/>
                </a:ext>
              </a:extLst>
            </p:cNvPr>
            <p:cNvSpPr/>
            <p:nvPr userDrawn="1"/>
          </p:nvSpPr>
          <p:spPr bwMode="auto">
            <a:xfrm>
              <a:off x="709100" y="1378424"/>
              <a:ext cx="297965" cy="297965"/>
            </a:xfrm>
            <a:prstGeom prst="ellipse">
              <a:avLst/>
            </a:prstGeom>
            <a:gradFill flip="none" rotWithShape="1">
              <a:gsLst>
                <a:gs pos="0">
                  <a:schemeClr val="accent1">
                    <a:lumMod val="75000"/>
                  </a:schemeClr>
                </a:gs>
                <a:gs pos="79000">
                  <a:schemeClr val="accent1"/>
                </a:gs>
              </a:gsLst>
              <a:lin ang="0" scaled="1"/>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31" name="Group 30">
              <a:extLst>
                <a:ext uri="{FF2B5EF4-FFF2-40B4-BE49-F238E27FC236}">
                  <a16:creationId xmlns:a16="http://schemas.microsoft.com/office/drawing/2014/main" id="{A549F55E-9363-C916-71B4-6F9487F520FF}"/>
                </a:ext>
              </a:extLst>
            </p:cNvPr>
            <p:cNvGrpSpPr/>
            <p:nvPr userDrawn="1"/>
          </p:nvGrpSpPr>
          <p:grpSpPr>
            <a:xfrm>
              <a:off x="775878" y="1445202"/>
              <a:ext cx="164409" cy="164409"/>
              <a:chOff x="314875" y="7984519"/>
              <a:chExt cx="180850" cy="180850"/>
            </a:xfrm>
            <a:grpFill/>
          </p:grpSpPr>
          <p:cxnSp>
            <p:nvCxnSpPr>
              <p:cNvPr id="32" name="Straight Connector 31">
                <a:extLst>
                  <a:ext uri="{FF2B5EF4-FFF2-40B4-BE49-F238E27FC236}">
                    <a16:creationId xmlns:a16="http://schemas.microsoft.com/office/drawing/2014/main" id="{4960DE4A-C68D-0318-DE46-B9C3CB0C3DE2}"/>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1F6B315-45D9-7307-6289-13D71940F00C}"/>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a:extLst>
              <a:ext uri="{FF2B5EF4-FFF2-40B4-BE49-F238E27FC236}">
                <a16:creationId xmlns:a16="http://schemas.microsoft.com/office/drawing/2014/main" id="{F7FC3235-5DBC-489E-3CBA-7FC573EB22BB}"/>
              </a:ext>
            </a:extLst>
          </p:cNvPr>
          <p:cNvGrpSpPr/>
          <p:nvPr/>
        </p:nvGrpSpPr>
        <p:grpSpPr>
          <a:xfrm>
            <a:off x="599299" y="6165778"/>
            <a:ext cx="365760" cy="365760"/>
            <a:chOff x="709100" y="1378424"/>
            <a:chExt cx="297965" cy="297965"/>
          </a:xfrm>
          <a:solidFill>
            <a:schemeClr val="accent1"/>
          </a:solidFill>
        </p:grpSpPr>
        <p:sp>
          <p:nvSpPr>
            <p:cNvPr id="40" name="Oval 39">
              <a:extLst>
                <a:ext uri="{FF2B5EF4-FFF2-40B4-BE49-F238E27FC236}">
                  <a16:creationId xmlns:a16="http://schemas.microsoft.com/office/drawing/2014/main" id="{C03C6AB4-DAED-47A2-DABE-83FF4C3FE1D3}"/>
                </a:ext>
              </a:extLst>
            </p:cNvPr>
            <p:cNvSpPr/>
            <p:nvPr userDrawn="1"/>
          </p:nvSpPr>
          <p:spPr bwMode="auto">
            <a:xfrm>
              <a:off x="709100" y="1378424"/>
              <a:ext cx="297965" cy="297965"/>
            </a:xfrm>
            <a:prstGeom prst="ellipse">
              <a:avLst/>
            </a:prstGeom>
            <a:gradFill>
              <a:gsLst>
                <a:gs pos="0">
                  <a:schemeClr val="accent1">
                    <a:lumMod val="75000"/>
                  </a:schemeClr>
                </a:gs>
                <a:gs pos="79000">
                  <a:schemeClr val="accent1"/>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41" name="Group 40">
              <a:extLst>
                <a:ext uri="{FF2B5EF4-FFF2-40B4-BE49-F238E27FC236}">
                  <a16:creationId xmlns:a16="http://schemas.microsoft.com/office/drawing/2014/main" id="{C9D96911-9EBA-B020-03E0-6FD8B3C19E4B}"/>
                </a:ext>
              </a:extLst>
            </p:cNvPr>
            <p:cNvGrpSpPr/>
            <p:nvPr userDrawn="1"/>
          </p:nvGrpSpPr>
          <p:grpSpPr>
            <a:xfrm>
              <a:off x="775878" y="1445202"/>
              <a:ext cx="164409" cy="164409"/>
              <a:chOff x="314875" y="7984519"/>
              <a:chExt cx="180850" cy="180850"/>
            </a:xfrm>
            <a:grpFill/>
          </p:grpSpPr>
          <p:cxnSp>
            <p:nvCxnSpPr>
              <p:cNvPr id="42" name="Straight Connector 41">
                <a:extLst>
                  <a:ext uri="{FF2B5EF4-FFF2-40B4-BE49-F238E27FC236}">
                    <a16:creationId xmlns:a16="http://schemas.microsoft.com/office/drawing/2014/main" id="{62441428-859C-CC03-DB28-5CD5A4188F25}"/>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6FE5546-5523-716B-17BB-C2B69818DAF2}"/>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a:extLst>
              <a:ext uri="{FF2B5EF4-FFF2-40B4-BE49-F238E27FC236}">
                <a16:creationId xmlns:a16="http://schemas.microsoft.com/office/drawing/2014/main" id="{A881E7BB-B6DA-3119-33B9-BC7EAA67C687}"/>
              </a:ext>
            </a:extLst>
          </p:cNvPr>
          <p:cNvGrpSpPr/>
          <p:nvPr/>
        </p:nvGrpSpPr>
        <p:grpSpPr>
          <a:xfrm>
            <a:off x="599299" y="7298566"/>
            <a:ext cx="365760" cy="365760"/>
            <a:chOff x="709100" y="1378424"/>
            <a:chExt cx="297965" cy="297965"/>
          </a:xfrm>
          <a:solidFill>
            <a:schemeClr val="accent1"/>
          </a:solidFill>
        </p:grpSpPr>
        <p:sp>
          <p:nvSpPr>
            <p:cNvPr id="45" name="Oval 44">
              <a:extLst>
                <a:ext uri="{FF2B5EF4-FFF2-40B4-BE49-F238E27FC236}">
                  <a16:creationId xmlns:a16="http://schemas.microsoft.com/office/drawing/2014/main" id="{69D36F6A-A79F-E1A2-F700-C52FB1422D1B}"/>
                </a:ext>
              </a:extLst>
            </p:cNvPr>
            <p:cNvSpPr/>
            <p:nvPr userDrawn="1"/>
          </p:nvSpPr>
          <p:spPr bwMode="auto">
            <a:xfrm>
              <a:off x="709100" y="1378424"/>
              <a:ext cx="297965" cy="297965"/>
            </a:xfrm>
            <a:prstGeom prst="ellipse">
              <a:avLst/>
            </a:prstGeom>
            <a:gradFill>
              <a:gsLst>
                <a:gs pos="0">
                  <a:schemeClr val="accent1">
                    <a:lumMod val="75000"/>
                  </a:schemeClr>
                </a:gs>
                <a:gs pos="79000">
                  <a:schemeClr val="accent1"/>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46" name="Group 45">
              <a:extLst>
                <a:ext uri="{FF2B5EF4-FFF2-40B4-BE49-F238E27FC236}">
                  <a16:creationId xmlns:a16="http://schemas.microsoft.com/office/drawing/2014/main" id="{ADC1D42C-9214-852B-1417-204A0AFB1476}"/>
                </a:ext>
              </a:extLst>
            </p:cNvPr>
            <p:cNvGrpSpPr/>
            <p:nvPr userDrawn="1"/>
          </p:nvGrpSpPr>
          <p:grpSpPr>
            <a:xfrm>
              <a:off x="775878" y="1445202"/>
              <a:ext cx="164409" cy="164409"/>
              <a:chOff x="314875" y="7984519"/>
              <a:chExt cx="180850" cy="180850"/>
            </a:xfrm>
            <a:grpFill/>
          </p:grpSpPr>
          <p:cxnSp>
            <p:nvCxnSpPr>
              <p:cNvPr id="47" name="Straight Connector 46">
                <a:extLst>
                  <a:ext uri="{FF2B5EF4-FFF2-40B4-BE49-F238E27FC236}">
                    <a16:creationId xmlns:a16="http://schemas.microsoft.com/office/drawing/2014/main" id="{55027428-24D3-33A0-CB1D-4BCAFDD5A87C}"/>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8732773-0E53-E7BE-5721-84A9BB08B4E5}"/>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a:extLst>
              <a:ext uri="{FF2B5EF4-FFF2-40B4-BE49-F238E27FC236}">
                <a16:creationId xmlns:a16="http://schemas.microsoft.com/office/drawing/2014/main" id="{87D80DE2-06DD-18A1-A502-FA5BB4BADA19}"/>
              </a:ext>
            </a:extLst>
          </p:cNvPr>
          <p:cNvGrpSpPr/>
          <p:nvPr/>
        </p:nvGrpSpPr>
        <p:grpSpPr>
          <a:xfrm>
            <a:off x="599299" y="8608891"/>
            <a:ext cx="365760" cy="365760"/>
            <a:chOff x="709100" y="1378424"/>
            <a:chExt cx="297965" cy="297965"/>
          </a:xfrm>
          <a:solidFill>
            <a:schemeClr val="accent1"/>
          </a:solidFill>
        </p:grpSpPr>
        <p:sp>
          <p:nvSpPr>
            <p:cNvPr id="50" name="Oval 49">
              <a:extLst>
                <a:ext uri="{FF2B5EF4-FFF2-40B4-BE49-F238E27FC236}">
                  <a16:creationId xmlns:a16="http://schemas.microsoft.com/office/drawing/2014/main" id="{3A3D28CD-2886-E0F7-8999-1006920A0CB2}"/>
                </a:ext>
              </a:extLst>
            </p:cNvPr>
            <p:cNvSpPr/>
            <p:nvPr userDrawn="1"/>
          </p:nvSpPr>
          <p:spPr bwMode="auto">
            <a:xfrm>
              <a:off x="709100" y="1378424"/>
              <a:ext cx="297965" cy="297965"/>
            </a:xfrm>
            <a:prstGeom prst="ellipse">
              <a:avLst/>
            </a:prstGeom>
            <a:gradFill>
              <a:gsLst>
                <a:gs pos="0">
                  <a:schemeClr val="accent1">
                    <a:lumMod val="75000"/>
                  </a:schemeClr>
                </a:gs>
                <a:gs pos="79000">
                  <a:schemeClr val="accent1"/>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51" name="Group 50">
              <a:extLst>
                <a:ext uri="{FF2B5EF4-FFF2-40B4-BE49-F238E27FC236}">
                  <a16:creationId xmlns:a16="http://schemas.microsoft.com/office/drawing/2014/main" id="{A28DFC2C-374B-00C0-D111-42939DD2734A}"/>
                </a:ext>
              </a:extLst>
            </p:cNvPr>
            <p:cNvGrpSpPr/>
            <p:nvPr userDrawn="1"/>
          </p:nvGrpSpPr>
          <p:grpSpPr>
            <a:xfrm>
              <a:off x="775878" y="1445202"/>
              <a:ext cx="164409" cy="164409"/>
              <a:chOff x="314875" y="7984519"/>
              <a:chExt cx="180850" cy="180850"/>
            </a:xfrm>
            <a:grpFill/>
          </p:grpSpPr>
          <p:cxnSp>
            <p:nvCxnSpPr>
              <p:cNvPr id="52" name="Straight Connector 51">
                <a:extLst>
                  <a:ext uri="{FF2B5EF4-FFF2-40B4-BE49-F238E27FC236}">
                    <a16:creationId xmlns:a16="http://schemas.microsoft.com/office/drawing/2014/main" id="{D2FEBDFD-343F-CCEF-1AC7-50D6FD3BBE26}"/>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D1498B6-AE50-C41F-8F68-6691FFDF1C83}"/>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Text Placeholder 8">
            <a:extLst>
              <a:ext uri="{FF2B5EF4-FFF2-40B4-BE49-F238E27FC236}">
                <a16:creationId xmlns:a16="http://schemas.microsoft.com/office/drawing/2014/main" id="{112710C6-C1E2-2159-F5B4-3C03C6EC8FCA}"/>
              </a:ext>
            </a:extLst>
          </p:cNvPr>
          <p:cNvSpPr txBox="1">
            <a:spLocks/>
          </p:cNvSpPr>
          <p:nvPr/>
        </p:nvSpPr>
        <p:spPr>
          <a:xfrm>
            <a:off x="3552191" y="6803036"/>
            <a:ext cx="1728734" cy="2487167"/>
          </a:xfrm>
          <a:prstGeom prst="rect">
            <a:avLst/>
          </a:prstGeom>
          <a:solidFill>
            <a:schemeClr val="bg1"/>
          </a:solidFill>
          <a:ln>
            <a:solidFill>
              <a:schemeClr val="bg2">
                <a:lumMod val="40000"/>
                <a:lumOff val="60000"/>
              </a:schemeClr>
            </a:solidFill>
          </a:ln>
          <a:effectLst>
            <a:outerShdw blurRad="25400" dist="38100" dir="2700000" algn="tl" rotWithShape="0">
              <a:prstClr val="black">
                <a:alpha val="10000"/>
              </a:prstClr>
            </a:outerShdw>
          </a:effectLst>
        </p:spPr>
        <p:txBody>
          <a:bodyPr vert="horz" lIns="182880" tIns="182880" rIns="182880" bIns="91440" rtlCol="0">
            <a:noAutofit/>
          </a:bodyPr>
          <a:lstStyle>
            <a:lvl1pPr marL="0" indent="0" algn="l" defTabSz="1341150" rtl="0" eaLnBrk="1" latinLnBrk="0" hangingPunct="1">
              <a:lnSpc>
                <a:spcPts val="1300"/>
              </a:lnSpc>
              <a:spcBef>
                <a:spcPts val="1000"/>
              </a:spcBef>
              <a:buClr>
                <a:schemeClr val="accent1"/>
              </a:buClr>
              <a:buFont typeface="Arial" panose="020B0604020202020204" pitchFamily="34" charset="0"/>
              <a:buNone/>
              <a:tabLst/>
              <a:defRPr sz="1600" b="1" kern="1200">
                <a:solidFill>
                  <a:schemeClr val="accent1"/>
                </a:solidFill>
                <a:latin typeface="+mn-lt"/>
                <a:ea typeface="+mn-ea"/>
                <a:cs typeface="+mn-cs"/>
              </a:defRPr>
            </a:lvl1pPr>
            <a:lvl2pPr marL="457200" indent="0" algn="l" defTabSz="1341150" rtl="0" eaLnBrk="1" latinLnBrk="0" hangingPunct="1">
              <a:lnSpc>
                <a:spcPts val="1300"/>
              </a:lnSpc>
              <a:spcBef>
                <a:spcPts val="1000"/>
              </a:spcBef>
              <a:buFont typeface="System Font Regular"/>
              <a:buNone/>
              <a:tabLst/>
              <a:defRPr sz="12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r>
              <a:rPr lang="en-US" dirty="0"/>
              <a:t>HRQoL</a:t>
            </a:r>
          </a:p>
          <a:p>
            <a:pPr>
              <a:spcBef>
                <a:spcPts val="500"/>
              </a:spcBef>
            </a:pPr>
            <a:r>
              <a:rPr lang="en-US" sz="1200" b="0" dirty="0">
                <a:solidFill>
                  <a:schemeClr val="tx1"/>
                </a:solidFill>
              </a:rPr>
              <a:t>Vosoritide was associated with improved HRQoL, particularly in measures pertaining to physical and social improvements.</a:t>
            </a:r>
          </a:p>
          <a:p>
            <a:endParaRPr lang="en-US" dirty="0"/>
          </a:p>
        </p:txBody>
      </p:sp>
      <p:pic>
        <p:nvPicPr>
          <p:cNvPr id="56" name="Graphic 55">
            <a:extLst>
              <a:ext uri="{FF2B5EF4-FFF2-40B4-BE49-F238E27FC236}">
                <a16:creationId xmlns:a16="http://schemas.microsoft.com/office/drawing/2014/main" id="{BE450BE6-7314-F679-6BE7-389493230091}"/>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8678"/>
          <a:stretch/>
        </p:blipFill>
        <p:spPr>
          <a:xfrm>
            <a:off x="6162261" y="8103899"/>
            <a:ext cx="1152132" cy="1172392"/>
          </a:xfrm>
          <a:prstGeom prst="rect">
            <a:avLst/>
          </a:prstGeom>
        </p:spPr>
      </p:pic>
      <p:grpSp>
        <p:nvGrpSpPr>
          <p:cNvPr id="62" name="Group 61">
            <a:extLst>
              <a:ext uri="{FF2B5EF4-FFF2-40B4-BE49-F238E27FC236}">
                <a16:creationId xmlns:a16="http://schemas.microsoft.com/office/drawing/2014/main" id="{A53BCBA8-A534-825D-0A73-C43F6C5D1BC1}"/>
              </a:ext>
            </a:extLst>
          </p:cNvPr>
          <p:cNvGrpSpPr/>
          <p:nvPr/>
        </p:nvGrpSpPr>
        <p:grpSpPr>
          <a:xfrm>
            <a:off x="3630907" y="8786298"/>
            <a:ext cx="365760" cy="365760"/>
            <a:chOff x="709100" y="1378424"/>
            <a:chExt cx="297965" cy="297965"/>
          </a:xfrm>
          <a:solidFill>
            <a:schemeClr val="accent1"/>
          </a:solidFill>
        </p:grpSpPr>
        <p:sp>
          <p:nvSpPr>
            <p:cNvPr id="63" name="Oval 62">
              <a:extLst>
                <a:ext uri="{FF2B5EF4-FFF2-40B4-BE49-F238E27FC236}">
                  <a16:creationId xmlns:a16="http://schemas.microsoft.com/office/drawing/2014/main" id="{D5B98C70-C8C3-E8A7-441E-5E4E9D54A742}"/>
                </a:ext>
              </a:extLst>
            </p:cNvPr>
            <p:cNvSpPr/>
            <p:nvPr userDrawn="1"/>
          </p:nvSpPr>
          <p:spPr bwMode="auto">
            <a:xfrm>
              <a:off x="709100" y="1378424"/>
              <a:ext cx="297965" cy="297965"/>
            </a:xfrm>
            <a:prstGeom prst="ellipse">
              <a:avLst/>
            </a:prstGeom>
            <a:gradFill>
              <a:gsLst>
                <a:gs pos="0">
                  <a:schemeClr val="accent1">
                    <a:lumMod val="75000"/>
                  </a:schemeClr>
                </a:gs>
                <a:gs pos="79000">
                  <a:schemeClr val="accent1"/>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64" name="Group 63">
              <a:extLst>
                <a:ext uri="{FF2B5EF4-FFF2-40B4-BE49-F238E27FC236}">
                  <a16:creationId xmlns:a16="http://schemas.microsoft.com/office/drawing/2014/main" id="{854F53B8-B0BF-34A4-6859-D4990DBC3FA5}"/>
                </a:ext>
              </a:extLst>
            </p:cNvPr>
            <p:cNvGrpSpPr/>
            <p:nvPr userDrawn="1"/>
          </p:nvGrpSpPr>
          <p:grpSpPr>
            <a:xfrm>
              <a:off x="775878" y="1445202"/>
              <a:ext cx="164409" cy="164409"/>
              <a:chOff x="314875" y="7984519"/>
              <a:chExt cx="180850" cy="180850"/>
            </a:xfrm>
            <a:grpFill/>
          </p:grpSpPr>
          <p:cxnSp>
            <p:nvCxnSpPr>
              <p:cNvPr id="65" name="Straight Connector 64">
                <a:extLst>
                  <a:ext uri="{FF2B5EF4-FFF2-40B4-BE49-F238E27FC236}">
                    <a16:creationId xmlns:a16="http://schemas.microsoft.com/office/drawing/2014/main" id="{D2582873-2BD6-0CA3-021F-C2590CC4197F}"/>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F76273E-0EA6-26BA-96E5-5641CC771474}"/>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7" name="Group 66">
            <a:extLst>
              <a:ext uri="{FF2B5EF4-FFF2-40B4-BE49-F238E27FC236}">
                <a16:creationId xmlns:a16="http://schemas.microsoft.com/office/drawing/2014/main" id="{2F8C1801-EF03-C0D6-DCD4-C8C1A45272A0}"/>
              </a:ext>
            </a:extLst>
          </p:cNvPr>
          <p:cNvGrpSpPr/>
          <p:nvPr/>
        </p:nvGrpSpPr>
        <p:grpSpPr>
          <a:xfrm>
            <a:off x="5525272" y="8786298"/>
            <a:ext cx="365760" cy="365760"/>
            <a:chOff x="709100" y="1378424"/>
            <a:chExt cx="297965" cy="297965"/>
          </a:xfrm>
          <a:solidFill>
            <a:schemeClr val="accent1"/>
          </a:solidFill>
        </p:grpSpPr>
        <p:sp>
          <p:nvSpPr>
            <p:cNvPr id="68" name="Oval 67">
              <a:extLst>
                <a:ext uri="{FF2B5EF4-FFF2-40B4-BE49-F238E27FC236}">
                  <a16:creationId xmlns:a16="http://schemas.microsoft.com/office/drawing/2014/main" id="{F293A557-1DB3-3A5F-5744-6C524E8D6293}"/>
                </a:ext>
              </a:extLst>
            </p:cNvPr>
            <p:cNvSpPr/>
            <p:nvPr userDrawn="1"/>
          </p:nvSpPr>
          <p:spPr bwMode="auto">
            <a:xfrm>
              <a:off x="709100" y="1378424"/>
              <a:ext cx="297965" cy="297965"/>
            </a:xfrm>
            <a:prstGeom prst="ellipse">
              <a:avLst/>
            </a:prstGeom>
            <a:gradFill>
              <a:gsLst>
                <a:gs pos="0">
                  <a:schemeClr val="accent1">
                    <a:lumMod val="75000"/>
                  </a:schemeClr>
                </a:gs>
                <a:gs pos="79000">
                  <a:schemeClr val="accent1"/>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69" name="Group 68">
              <a:extLst>
                <a:ext uri="{FF2B5EF4-FFF2-40B4-BE49-F238E27FC236}">
                  <a16:creationId xmlns:a16="http://schemas.microsoft.com/office/drawing/2014/main" id="{7C8D9C6A-6DB2-6C96-A677-80E1DBF8D48A}"/>
                </a:ext>
              </a:extLst>
            </p:cNvPr>
            <p:cNvGrpSpPr/>
            <p:nvPr userDrawn="1"/>
          </p:nvGrpSpPr>
          <p:grpSpPr>
            <a:xfrm>
              <a:off x="775878" y="1445202"/>
              <a:ext cx="164409" cy="164409"/>
              <a:chOff x="314875" y="7984519"/>
              <a:chExt cx="180850" cy="180850"/>
            </a:xfrm>
            <a:grpFill/>
          </p:grpSpPr>
          <p:cxnSp>
            <p:nvCxnSpPr>
              <p:cNvPr id="70" name="Straight Connector 69">
                <a:extLst>
                  <a:ext uri="{FF2B5EF4-FFF2-40B4-BE49-F238E27FC236}">
                    <a16:creationId xmlns:a16="http://schemas.microsoft.com/office/drawing/2014/main" id="{7AE0BC39-3EE1-588A-5DF2-8EE315A0C81A}"/>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3CBD7AB-0D11-6EC1-F6F6-969B9E7A2112}"/>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74" name="Picture 73">
            <a:extLst>
              <a:ext uri="{FF2B5EF4-FFF2-40B4-BE49-F238E27FC236}">
                <a16:creationId xmlns:a16="http://schemas.microsoft.com/office/drawing/2014/main" id="{246EBFEC-2BD9-3698-5493-F37A35D9946D}"/>
              </a:ext>
            </a:extLst>
          </p:cNvPr>
          <p:cNvPicPr>
            <a:picLocks noChangeAspect="1"/>
          </p:cNvPicPr>
          <p:nvPr/>
        </p:nvPicPr>
        <p:blipFill>
          <a:blip r:embed="rId9"/>
          <a:srcRect/>
          <a:stretch/>
        </p:blipFill>
        <p:spPr>
          <a:xfrm>
            <a:off x="2598807" y="4674554"/>
            <a:ext cx="4483100" cy="1447800"/>
          </a:xfrm>
          <a:prstGeom prst="rect">
            <a:avLst/>
          </a:prstGeom>
        </p:spPr>
      </p:pic>
      <p:sp>
        <p:nvSpPr>
          <p:cNvPr id="4" name="Study Pop Hyperlink">
            <a:hlinkClick r:id="rId10" action="ppaction://hlinksldjump"/>
            <a:extLst>
              <a:ext uri="{FF2B5EF4-FFF2-40B4-BE49-F238E27FC236}">
                <a16:creationId xmlns:a16="http://schemas.microsoft.com/office/drawing/2014/main" id="{450375D2-FE4B-0200-6BC1-A1FDBDEDD3FB}"/>
              </a:ext>
            </a:extLst>
          </p:cNvPr>
          <p:cNvSpPr/>
          <p:nvPr/>
        </p:nvSpPr>
        <p:spPr>
          <a:xfrm>
            <a:off x="3714750" y="3871912"/>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udy Design Hyperlink">
            <a:hlinkClick r:id="rId11" action="ppaction://hlinksldjump"/>
            <a:extLst>
              <a:ext uri="{FF2B5EF4-FFF2-40B4-BE49-F238E27FC236}">
                <a16:creationId xmlns:a16="http://schemas.microsoft.com/office/drawing/2014/main" id="{6A63A3B3-2A57-597E-25E7-A148FF88B3BE}"/>
              </a:ext>
            </a:extLst>
          </p:cNvPr>
          <p:cNvSpPr/>
          <p:nvPr/>
        </p:nvSpPr>
        <p:spPr>
          <a:xfrm>
            <a:off x="552450" y="6124575"/>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 month Hyperlink">
            <a:hlinkClick r:id="rId12" action="ppaction://hlinksldjump"/>
            <a:extLst>
              <a:ext uri="{FF2B5EF4-FFF2-40B4-BE49-F238E27FC236}">
                <a16:creationId xmlns:a16="http://schemas.microsoft.com/office/drawing/2014/main" id="{ED8E5286-2220-1922-608A-37CC1556DDF5}"/>
              </a:ext>
            </a:extLst>
          </p:cNvPr>
          <p:cNvSpPr/>
          <p:nvPr/>
        </p:nvSpPr>
        <p:spPr>
          <a:xfrm>
            <a:off x="576262" y="7277100"/>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ong term Hyperlink">
            <a:hlinkClick r:id="rId13" action="ppaction://hlinksldjump"/>
            <a:extLst>
              <a:ext uri="{FF2B5EF4-FFF2-40B4-BE49-F238E27FC236}">
                <a16:creationId xmlns:a16="http://schemas.microsoft.com/office/drawing/2014/main" id="{08913CA4-0D04-5948-7258-EB731D589C0C}"/>
              </a:ext>
            </a:extLst>
          </p:cNvPr>
          <p:cNvSpPr/>
          <p:nvPr/>
        </p:nvSpPr>
        <p:spPr>
          <a:xfrm>
            <a:off x="571500" y="8572500"/>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afety Hyperlink">
            <a:hlinkClick r:id="rId14" action="ppaction://hlinksldjump"/>
            <a:extLst>
              <a:ext uri="{FF2B5EF4-FFF2-40B4-BE49-F238E27FC236}">
                <a16:creationId xmlns:a16="http://schemas.microsoft.com/office/drawing/2014/main" id="{892BCBAC-B86F-94A8-6B22-B651E58C86D6}"/>
              </a:ext>
            </a:extLst>
          </p:cNvPr>
          <p:cNvSpPr/>
          <p:nvPr/>
        </p:nvSpPr>
        <p:spPr>
          <a:xfrm>
            <a:off x="5481637" y="8753476"/>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RQoL Hyperlink">
            <a:hlinkClick r:id="rId15" action="ppaction://hlinksldjump"/>
            <a:extLst>
              <a:ext uri="{FF2B5EF4-FFF2-40B4-BE49-F238E27FC236}">
                <a16:creationId xmlns:a16="http://schemas.microsoft.com/office/drawing/2014/main" id="{FA84EABC-A361-5106-F58C-E05F03A1D66A}"/>
              </a:ext>
            </a:extLst>
          </p:cNvPr>
          <p:cNvSpPr/>
          <p:nvPr/>
        </p:nvSpPr>
        <p:spPr>
          <a:xfrm>
            <a:off x="3595688" y="8739187"/>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hidden="1">
            <a:extLst>
              <a:ext uri="{FF2B5EF4-FFF2-40B4-BE49-F238E27FC236}">
                <a16:creationId xmlns:a16="http://schemas.microsoft.com/office/drawing/2014/main" id="{A5067856-6FB1-6B9B-DE2E-FC2DD2A72585}"/>
              </a:ext>
            </a:extLst>
          </p:cNvPr>
          <p:cNvGrpSpPr/>
          <p:nvPr/>
        </p:nvGrpSpPr>
        <p:grpSpPr>
          <a:xfrm>
            <a:off x="329323" y="3822928"/>
            <a:ext cx="8823887" cy="5732722"/>
            <a:chOff x="329323" y="3822928"/>
            <a:chExt cx="8823887" cy="5732722"/>
          </a:xfrm>
        </p:grpSpPr>
        <p:sp>
          <p:nvSpPr>
            <p:cNvPr id="38" name="TextBox 37">
              <a:extLst>
                <a:ext uri="{FF2B5EF4-FFF2-40B4-BE49-F238E27FC236}">
                  <a16:creationId xmlns:a16="http://schemas.microsoft.com/office/drawing/2014/main" id="{D98E8D54-8386-DD84-F9B8-A15C44AD691D}"/>
                </a:ext>
              </a:extLst>
            </p:cNvPr>
            <p:cNvSpPr txBox="1"/>
            <p:nvPr/>
          </p:nvSpPr>
          <p:spPr>
            <a:xfrm>
              <a:off x="7981094" y="5425421"/>
              <a:ext cx="1172116" cy="369332"/>
            </a:xfrm>
            <a:prstGeom prst="rect">
              <a:avLst/>
            </a:prstGeom>
            <a:noFill/>
          </p:spPr>
          <p:txBody>
            <a:bodyPr wrap="none" rtlCol="0">
              <a:spAutoFit/>
            </a:bodyPr>
            <a:lstStyle/>
            <a:p>
              <a:r>
                <a:rPr lang="en-US" b="1" dirty="0">
                  <a:solidFill>
                    <a:schemeClr val="accent1"/>
                  </a:solidFill>
                </a:rPr>
                <a:t>ACT_014</a:t>
              </a:r>
            </a:p>
          </p:txBody>
        </p:sp>
        <p:sp>
          <p:nvSpPr>
            <p:cNvPr id="59" name="TextBox 58">
              <a:extLst>
                <a:ext uri="{FF2B5EF4-FFF2-40B4-BE49-F238E27FC236}">
                  <a16:creationId xmlns:a16="http://schemas.microsoft.com/office/drawing/2014/main" id="{ECCC3498-D92F-442C-A3F3-3E1DEED9AE8F}"/>
                </a:ext>
              </a:extLst>
            </p:cNvPr>
            <p:cNvSpPr txBox="1"/>
            <p:nvPr/>
          </p:nvSpPr>
          <p:spPr>
            <a:xfrm>
              <a:off x="1019118" y="7761144"/>
              <a:ext cx="4143505" cy="276999"/>
            </a:xfrm>
            <a:prstGeom prst="rect">
              <a:avLst/>
            </a:prstGeom>
            <a:noFill/>
          </p:spPr>
          <p:txBody>
            <a:bodyPr wrap="square" rtlCol="0">
              <a:spAutoFit/>
            </a:bodyPr>
            <a:lstStyle/>
            <a:p>
              <a:r>
                <a:rPr lang="en-US" sz="1200" dirty="0">
                  <a:solidFill>
                    <a:schemeClr val="accent4"/>
                  </a:solidFill>
                </a:rPr>
                <a:t>[Savarirayan 2020 study 301: p8A]</a:t>
              </a:r>
            </a:p>
          </p:txBody>
        </p:sp>
        <p:sp>
          <p:nvSpPr>
            <p:cNvPr id="72" name="TextBox 71">
              <a:extLst>
                <a:ext uri="{FF2B5EF4-FFF2-40B4-BE49-F238E27FC236}">
                  <a16:creationId xmlns:a16="http://schemas.microsoft.com/office/drawing/2014/main" id="{D0F1B1AB-2D3C-5BAA-E682-A3351AD7EC18}"/>
                </a:ext>
              </a:extLst>
            </p:cNvPr>
            <p:cNvSpPr txBox="1"/>
            <p:nvPr/>
          </p:nvSpPr>
          <p:spPr>
            <a:xfrm>
              <a:off x="625727" y="9191945"/>
              <a:ext cx="4143505" cy="276999"/>
            </a:xfrm>
            <a:prstGeom prst="rect">
              <a:avLst/>
            </a:prstGeom>
            <a:noFill/>
          </p:spPr>
          <p:txBody>
            <a:bodyPr wrap="square" rtlCol="0">
              <a:spAutoFit/>
            </a:bodyPr>
            <a:lstStyle/>
            <a:p>
              <a:r>
                <a:rPr lang="en-US" sz="1200" dirty="0">
                  <a:solidFill>
                    <a:schemeClr val="accent4"/>
                  </a:solidFill>
                </a:rPr>
                <a:t>[Savarirayan 2024 ACMG 302 poster: p1A-D]</a:t>
              </a:r>
            </a:p>
          </p:txBody>
        </p:sp>
        <p:sp>
          <p:nvSpPr>
            <p:cNvPr id="3" name="TextBox 2">
              <a:extLst>
                <a:ext uri="{FF2B5EF4-FFF2-40B4-BE49-F238E27FC236}">
                  <a16:creationId xmlns:a16="http://schemas.microsoft.com/office/drawing/2014/main" id="{7FF2D4C3-3F58-6A78-4052-A4DB1B3914DD}"/>
                </a:ext>
              </a:extLst>
            </p:cNvPr>
            <p:cNvSpPr txBox="1"/>
            <p:nvPr/>
          </p:nvSpPr>
          <p:spPr>
            <a:xfrm>
              <a:off x="4008028" y="8781598"/>
              <a:ext cx="1351613" cy="600164"/>
            </a:xfrm>
            <a:prstGeom prst="rect">
              <a:avLst/>
            </a:prstGeom>
            <a:noFill/>
          </p:spPr>
          <p:txBody>
            <a:bodyPr wrap="square" rtlCol="0">
              <a:spAutoFit/>
            </a:bodyPr>
            <a:lstStyle/>
            <a:p>
              <a:r>
                <a:rPr lang="en-US" sz="1100" dirty="0">
                  <a:solidFill>
                    <a:schemeClr val="accent4"/>
                  </a:solidFill>
                </a:rPr>
                <a:t>[Savarirayan 2024 ACMG Study 302 QOL: p1C]</a:t>
              </a:r>
            </a:p>
          </p:txBody>
        </p:sp>
        <p:sp>
          <p:nvSpPr>
            <p:cNvPr id="54" name="TextBox 53">
              <a:extLst>
                <a:ext uri="{FF2B5EF4-FFF2-40B4-BE49-F238E27FC236}">
                  <a16:creationId xmlns:a16="http://schemas.microsoft.com/office/drawing/2014/main" id="{393693EB-6A1A-182D-AE69-333696A3B5A6}"/>
                </a:ext>
              </a:extLst>
            </p:cNvPr>
            <p:cNvSpPr txBox="1"/>
            <p:nvPr/>
          </p:nvSpPr>
          <p:spPr>
            <a:xfrm>
              <a:off x="329323" y="3822928"/>
              <a:ext cx="1917931" cy="461665"/>
            </a:xfrm>
            <a:prstGeom prst="rect">
              <a:avLst/>
            </a:prstGeom>
            <a:noFill/>
          </p:spPr>
          <p:txBody>
            <a:bodyPr wrap="square" rtlCol="0">
              <a:spAutoFit/>
            </a:bodyPr>
            <a:lstStyle/>
            <a:p>
              <a:r>
                <a:rPr lang="en-US" sz="1200" dirty="0">
                  <a:solidFill>
                    <a:schemeClr val="accent4"/>
                  </a:solidFill>
                </a:rPr>
                <a:t>[Savarirayan 2020 study 301: p3A]</a:t>
              </a:r>
            </a:p>
          </p:txBody>
        </p:sp>
        <p:sp>
          <p:nvSpPr>
            <p:cNvPr id="55" name="TextBox 54">
              <a:extLst>
                <a:ext uri="{FF2B5EF4-FFF2-40B4-BE49-F238E27FC236}">
                  <a16:creationId xmlns:a16="http://schemas.microsoft.com/office/drawing/2014/main" id="{7E30B339-C2C9-8C7D-1674-24C4062AEDF7}"/>
                </a:ext>
              </a:extLst>
            </p:cNvPr>
            <p:cNvSpPr txBox="1"/>
            <p:nvPr/>
          </p:nvSpPr>
          <p:spPr>
            <a:xfrm>
              <a:off x="4143375" y="4051385"/>
              <a:ext cx="2917705" cy="276999"/>
            </a:xfrm>
            <a:prstGeom prst="rect">
              <a:avLst/>
            </a:prstGeom>
            <a:noFill/>
          </p:spPr>
          <p:txBody>
            <a:bodyPr wrap="square" rtlCol="0">
              <a:spAutoFit/>
            </a:bodyPr>
            <a:lstStyle/>
            <a:p>
              <a:r>
                <a:rPr lang="en-US" sz="1200" dirty="0">
                  <a:solidFill>
                    <a:schemeClr val="accent4"/>
                  </a:solidFill>
                </a:rPr>
                <a:t>[Savarirayan 2020 study 301: p2B]</a:t>
              </a:r>
            </a:p>
          </p:txBody>
        </p:sp>
        <p:sp>
          <p:nvSpPr>
            <p:cNvPr id="57" name="TextBox 56">
              <a:extLst>
                <a:ext uri="{FF2B5EF4-FFF2-40B4-BE49-F238E27FC236}">
                  <a16:creationId xmlns:a16="http://schemas.microsoft.com/office/drawing/2014/main" id="{852ED86D-25E1-2062-CF15-B25C5A17B1A4}"/>
                </a:ext>
              </a:extLst>
            </p:cNvPr>
            <p:cNvSpPr txBox="1"/>
            <p:nvPr/>
          </p:nvSpPr>
          <p:spPr>
            <a:xfrm>
              <a:off x="1501765" y="6135081"/>
              <a:ext cx="1917931" cy="461665"/>
            </a:xfrm>
            <a:prstGeom prst="rect">
              <a:avLst/>
            </a:prstGeom>
            <a:noFill/>
          </p:spPr>
          <p:txBody>
            <a:bodyPr wrap="square" rtlCol="0">
              <a:spAutoFit/>
            </a:bodyPr>
            <a:lstStyle/>
            <a:p>
              <a:r>
                <a:rPr lang="en-US" sz="1200" dirty="0">
                  <a:solidFill>
                    <a:schemeClr val="accent4"/>
                  </a:solidFill>
                </a:rPr>
                <a:t>[Savarirayan 2020 study 301: p2A, B, 3C, E]</a:t>
              </a:r>
            </a:p>
          </p:txBody>
        </p:sp>
        <p:sp>
          <p:nvSpPr>
            <p:cNvPr id="58" name="TextBox 57">
              <a:extLst>
                <a:ext uri="{FF2B5EF4-FFF2-40B4-BE49-F238E27FC236}">
                  <a16:creationId xmlns:a16="http://schemas.microsoft.com/office/drawing/2014/main" id="{46D8B5AD-6800-8E06-1463-68849E438B85}"/>
                </a:ext>
              </a:extLst>
            </p:cNvPr>
            <p:cNvSpPr txBox="1"/>
            <p:nvPr/>
          </p:nvSpPr>
          <p:spPr>
            <a:xfrm>
              <a:off x="5525272" y="9278651"/>
              <a:ext cx="2917705" cy="276999"/>
            </a:xfrm>
            <a:prstGeom prst="rect">
              <a:avLst/>
            </a:prstGeom>
            <a:noFill/>
          </p:spPr>
          <p:txBody>
            <a:bodyPr wrap="square" rtlCol="0">
              <a:spAutoFit/>
            </a:bodyPr>
            <a:lstStyle/>
            <a:p>
              <a:r>
                <a:rPr lang="en-US" sz="1200" dirty="0">
                  <a:solidFill>
                    <a:schemeClr val="accent4"/>
                  </a:solidFill>
                </a:rPr>
                <a:t>[Savarirayan 2020 study 301: p7D, E]</a:t>
              </a:r>
            </a:p>
          </p:txBody>
        </p:sp>
      </p:grpSp>
    </p:spTree>
    <p:extLst>
      <p:ext uri="{BB962C8B-B14F-4D97-AF65-F5344CB8AC3E}">
        <p14:creationId xmlns:p14="http://schemas.microsoft.com/office/powerpoint/2010/main" val="3428170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B55FF6D-DEBC-310F-DE9E-BE3C19BADD66}"/>
              </a:ext>
            </a:extLst>
          </p:cNvPr>
          <p:cNvSpPr>
            <a:spLocks noGrp="1"/>
          </p:cNvSpPr>
          <p:nvPr>
            <p:ph sz="quarter" idx="22"/>
          </p:nvPr>
        </p:nvSpPr>
        <p:spPr/>
        <p:txBody>
          <a:bodyPr/>
          <a:lstStyle/>
          <a:p>
            <a:r>
              <a:rPr lang="en-US" noProof="0" dirty="0"/>
              <a:t>Study 901 was a prospective, observational study, </a:t>
            </a:r>
            <a:br>
              <a:rPr lang="en-US" noProof="0" dirty="0"/>
            </a:br>
            <a:r>
              <a:rPr lang="en-US" noProof="0" dirty="0"/>
              <a:t>363 participants (ranging from newborn to 13.5 years of age) were followed every 3 months (mean follow-up, </a:t>
            </a:r>
            <a:br>
              <a:rPr lang="en-US" noProof="0" dirty="0"/>
            </a:br>
            <a:r>
              <a:rPr lang="en-US" noProof="0" dirty="0"/>
              <a:t>20.4 months). The study helped establish patterns of growth in children with untreated achondroplasia.</a:t>
            </a:r>
          </a:p>
          <a:p>
            <a:pPr marL="9525" lvl="1" indent="0">
              <a:buNone/>
            </a:pPr>
            <a:r>
              <a:rPr lang="en-US" noProof="0" dirty="0"/>
              <a:t>The study found that, compared with children of average stature, children with achondroplasia:</a:t>
            </a:r>
          </a:p>
          <a:p>
            <a:pPr lvl="1"/>
            <a:r>
              <a:rPr lang="en-US" noProof="0" dirty="0"/>
              <a:t>Have a similar pattern of growth up to 12 years of age</a:t>
            </a:r>
          </a:p>
          <a:p>
            <a:pPr lvl="1"/>
            <a:r>
              <a:rPr lang="en-US" noProof="0" dirty="0"/>
              <a:t>Have a smaller magnitude of growth at all ages</a:t>
            </a:r>
          </a:p>
          <a:p>
            <a:pPr lvl="1"/>
            <a:r>
              <a:rPr lang="en-US" noProof="0" dirty="0"/>
              <a:t>Have a magnitude of growth deficit that generally increases </a:t>
            </a:r>
            <a:r>
              <a:rPr lang="en-US" noProof="0"/>
              <a:t>with age </a:t>
            </a:r>
            <a:endParaRPr lang="en-US" noProof="0" dirty="0"/>
          </a:p>
        </p:txBody>
      </p:sp>
      <p:sp>
        <p:nvSpPr>
          <p:cNvPr id="5" name="Title 4">
            <a:extLst>
              <a:ext uri="{FF2B5EF4-FFF2-40B4-BE49-F238E27FC236}">
                <a16:creationId xmlns:a16="http://schemas.microsoft.com/office/drawing/2014/main" id="{C6C5991E-0483-0BD1-5B58-64C3D6105C38}"/>
              </a:ext>
            </a:extLst>
          </p:cNvPr>
          <p:cNvSpPr>
            <a:spLocks noGrp="1"/>
          </p:cNvSpPr>
          <p:nvPr>
            <p:ph type="title"/>
          </p:nvPr>
        </p:nvSpPr>
        <p:spPr/>
        <p:txBody>
          <a:bodyPr/>
          <a:lstStyle/>
          <a:p>
            <a:r>
              <a:rPr lang="en-US" noProof="0" dirty="0">
                <a:solidFill>
                  <a:schemeClr val="tx1"/>
                </a:solidFill>
              </a:rPr>
              <a:t>Study 901</a:t>
            </a:r>
          </a:p>
        </p:txBody>
      </p:sp>
      <p:sp>
        <p:nvSpPr>
          <p:cNvPr id="4" name="Text Placeholder 3">
            <a:extLst>
              <a:ext uri="{FF2B5EF4-FFF2-40B4-BE49-F238E27FC236}">
                <a16:creationId xmlns:a16="http://schemas.microsoft.com/office/drawing/2014/main" id="{F66506F3-8037-4E32-1E89-E057483C45A4}"/>
              </a:ext>
            </a:extLst>
          </p:cNvPr>
          <p:cNvSpPr>
            <a:spLocks noGrp="1"/>
          </p:cNvSpPr>
          <p:nvPr>
            <p:ph type="body" sz="quarter" idx="23"/>
          </p:nvPr>
        </p:nvSpPr>
        <p:spPr/>
        <p:txBody>
          <a:bodyPr/>
          <a:lstStyle/>
          <a:p>
            <a:r>
              <a:rPr lang="en-US" noProof="0" dirty="0"/>
              <a:t>Savarirayan, </a:t>
            </a:r>
            <a:r>
              <a:rPr lang="en-US" i="1" noProof="0" dirty="0"/>
              <a:t>Genet Med. </a:t>
            </a:r>
            <a:r>
              <a:rPr lang="en-US" noProof="0" dirty="0"/>
              <a:t>2022.</a:t>
            </a:r>
          </a:p>
        </p:txBody>
      </p:sp>
      <p:sp>
        <p:nvSpPr>
          <p:cNvPr id="8" name="TextBox 7" hidden="1">
            <a:extLst>
              <a:ext uri="{FF2B5EF4-FFF2-40B4-BE49-F238E27FC236}">
                <a16:creationId xmlns:a16="http://schemas.microsoft.com/office/drawing/2014/main" id="{A0CBE88A-F9EB-6E7C-77F3-6D377EB303BF}"/>
              </a:ext>
            </a:extLst>
          </p:cNvPr>
          <p:cNvSpPr txBox="1"/>
          <p:nvPr/>
        </p:nvSpPr>
        <p:spPr>
          <a:xfrm>
            <a:off x="4621280" y="5988512"/>
            <a:ext cx="2338754" cy="430887"/>
          </a:xfrm>
          <a:prstGeom prst="rect">
            <a:avLst/>
          </a:prstGeom>
          <a:noFill/>
        </p:spPr>
        <p:txBody>
          <a:bodyPr wrap="square" rtlCol="0">
            <a:spAutoFit/>
          </a:bodyPr>
          <a:lstStyle/>
          <a:p>
            <a:r>
              <a:rPr lang="en-US" sz="1100" dirty="0">
                <a:solidFill>
                  <a:srgbClr val="FF0000"/>
                </a:solidFill>
              </a:rPr>
              <a:t>Savarirayan 2022 Study 901: pp2A, C, 3C, D, 5C]</a:t>
            </a:r>
          </a:p>
        </p:txBody>
      </p:sp>
      <p:sp>
        <p:nvSpPr>
          <p:cNvPr id="9" name="TextBox 8" hidden="1">
            <a:extLst>
              <a:ext uri="{FF2B5EF4-FFF2-40B4-BE49-F238E27FC236}">
                <a16:creationId xmlns:a16="http://schemas.microsoft.com/office/drawing/2014/main" id="{712DFC1C-AC50-4980-F0F7-65A9FCFCF445}"/>
              </a:ext>
            </a:extLst>
          </p:cNvPr>
          <p:cNvSpPr txBox="1"/>
          <p:nvPr/>
        </p:nvSpPr>
        <p:spPr>
          <a:xfrm>
            <a:off x="4659548" y="457200"/>
            <a:ext cx="3112852" cy="369332"/>
          </a:xfrm>
          <a:prstGeom prst="rect">
            <a:avLst/>
          </a:prstGeom>
          <a:noFill/>
        </p:spPr>
        <p:txBody>
          <a:bodyPr wrap="square" rtlCol="0">
            <a:spAutoFit/>
          </a:bodyPr>
          <a:lstStyle/>
          <a:p>
            <a:r>
              <a:rPr lang="en-US" dirty="0">
                <a:highlight>
                  <a:srgbClr val="FFFF00"/>
                </a:highlight>
              </a:rPr>
              <a:t>Only slider for Study 901.</a:t>
            </a:r>
          </a:p>
        </p:txBody>
      </p:sp>
      <p:sp>
        <p:nvSpPr>
          <p:cNvPr id="10" name="Rectangle 9">
            <a:extLst>
              <a:ext uri="{FF2B5EF4-FFF2-40B4-BE49-F238E27FC236}">
                <a16:creationId xmlns:a16="http://schemas.microsoft.com/office/drawing/2014/main" id="{76179A3E-F901-B67B-2B10-4DEDD2575AB8}"/>
              </a:ext>
            </a:extLst>
          </p:cNvPr>
          <p:cNvSpPr/>
          <p:nvPr/>
        </p:nvSpPr>
        <p:spPr>
          <a:xfrm>
            <a:off x="6807200" y="4711700"/>
            <a:ext cx="431800"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19218E4-A51A-D9CD-2BA8-51F99753AB48}"/>
              </a:ext>
            </a:extLst>
          </p:cNvPr>
          <p:cNvSpPr/>
          <p:nvPr/>
        </p:nvSpPr>
        <p:spPr>
          <a:xfrm>
            <a:off x="520700" y="4597400"/>
            <a:ext cx="431800" cy="736600"/>
          </a:xfrm>
          <a:prstGeom prst="rect">
            <a:avLst/>
          </a:prstGeom>
          <a:solidFill>
            <a:srgbClr val="3F3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lose Button Hyperlink">
            <a:hlinkClick r:id="rId3" action="ppaction://hlinksldjump"/>
            <a:extLst>
              <a:ext uri="{FF2B5EF4-FFF2-40B4-BE49-F238E27FC236}">
                <a16:creationId xmlns:a16="http://schemas.microsoft.com/office/drawing/2014/main" id="{5F182BDC-206F-7ACE-D093-9A0A78048465}"/>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9284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8B3DE-1CD6-4ECD-46AB-4D851CB9F92F}"/>
              </a:ext>
            </a:extLst>
          </p:cNvPr>
          <p:cNvSpPr>
            <a:spLocks noGrp="1"/>
          </p:cNvSpPr>
          <p:nvPr>
            <p:ph sz="quarter" idx="22"/>
          </p:nvPr>
        </p:nvSpPr>
        <p:spPr/>
        <p:txBody>
          <a:bodyPr/>
          <a:lstStyle/>
          <a:p>
            <a:r>
              <a:rPr lang="en-US" sz="1300" noProof="0" dirty="0"/>
              <a:t>Study 301 was a multinational, phase 3, randomized, </a:t>
            </a:r>
            <a:br>
              <a:rPr lang="en-US" sz="1300" noProof="0" dirty="0"/>
            </a:br>
            <a:r>
              <a:rPr lang="en-US" sz="1300" noProof="0" dirty="0"/>
              <a:t>double-blind, placebo-controlled trial that compared once-daily subcutaneous administration of vosoritide at 15.0 µg/kg </a:t>
            </a:r>
            <a:br>
              <a:rPr lang="en-US" sz="1300" noProof="0" dirty="0"/>
            </a:br>
            <a:r>
              <a:rPr lang="en-US" sz="1300" noProof="0" dirty="0"/>
              <a:t>with placebo among children ages 5 to &lt;18 years with achondroplasia. A total of 121 children were enrolled in the </a:t>
            </a:r>
            <a:br>
              <a:rPr lang="en-US" sz="1300" noProof="0" dirty="0"/>
            </a:br>
            <a:r>
              <a:rPr lang="en-US" sz="1300" noProof="0" dirty="0"/>
              <a:t>2 cohorts. Those who completed the 52-week study (N = 119) enrolled in extension Study 302, which continues until participants reach full adult height.</a:t>
            </a:r>
          </a:p>
          <a:p>
            <a:r>
              <a:rPr lang="en-US" sz="1300" noProof="0" dirty="0"/>
              <a:t>The 52-week findings for Study 301 were published in </a:t>
            </a:r>
            <a:br>
              <a:rPr lang="en-US" sz="1300" noProof="0" dirty="0"/>
            </a:br>
            <a:r>
              <a:rPr lang="en-US" sz="1300" i="1" noProof="0" dirty="0"/>
              <a:t>The Lancet </a:t>
            </a:r>
            <a:r>
              <a:rPr lang="en-US" sz="1300" noProof="0" dirty="0"/>
              <a:t>in 2020. The most recent findings reported here are from 4-year data presented at the American College of Medical Genetics and Genomics in 2024. </a:t>
            </a:r>
          </a:p>
        </p:txBody>
      </p:sp>
      <p:sp>
        <p:nvSpPr>
          <p:cNvPr id="5" name="Title 4">
            <a:extLst>
              <a:ext uri="{FF2B5EF4-FFF2-40B4-BE49-F238E27FC236}">
                <a16:creationId xmlns:a16="http://schemas.microsoft.com/office/drawing/2014/main" id="{BD88C92B-F3E7-6216-FC84-A86AC7C21FAB}"/>
              </a:ext>
            </a:extLst>
          </p:cNvPr>
          <p:cNvSpPr>
            <a:spLocks noGrp="1"/>
          </p:cNvSpPr>
          <p:nvPr>
            <p:ph type="title"/>
          </p:nvPr>
        </p:nvSpPr>
        <p:spPr/>
        <p:txBody>
          <a:bodyPr/>
          <a:lstStyle/>
          <a:p>
            <a:r>
              <a:rPr lang="en-US" noProof="0" dirty="0">
                <a:solidFill>
                  <a:schemeClr val="accent1"/>
                </a:solidFill>
              </a:rPr>
              <a:t>Study 301/302</a:t>
            </a:r>
          </a:p>
        </p:txBody>
      </p:sp>
      <p:sp>
        <p:nvSpPr>
          <p:cNvPr id="6" name="Text Placeholder 5">
            <a:extLst>
              <a:ext uri="{FF2B5EF4-FFF2-40B4-BE49-F238E27FC236}">
                <a16:creationId xmlns:a16="http://schemas.microsoft.com/office/drawing/2014/main" id="{50391E14-CA9F-7FA5-0BE7-D5CD4D79DDFD}"/>
              </a:ext>
            </a:extLst>
          </p:cNvPr>
          <p:cNvSpPr>
            <a:spLocks noGrp="1"/>
          </p:cNvSpPr>
          <p:nvPr>
            <p:ph type="body" sz="quarter" idx="23"/>
          </p:nvPr>
        </p:nvSpPr>
        <p:spPr/>
        <p:txBody>
          <a:bodyPr/>
          <a:lstStyle/>
          <a:p>
            <a:r>
              <a:rPr lang="en-US" noProof="0" dirty="0">
                <a:solidFill>
                  <a:schemeClr val="accent1"/>
                </a:solidFill>
              </a:rPr>
              <a:t>Savarirayan, et al. </a:t>
            </a:r>
            <a:r>
              <a:rPr lang="en-US" i="1" noProof="0" dirty="0">
                <a:solidFill>
                  <a:schemeClr val="accent1"/>
                </a:solidFill>
              </a:rPr>
              <a:t>Lancet.</a:t>
            </a:r>
            <a:r>
              <a:rPr lang="en-US" noProof="0" dirty="0">
                <a:solidFill>
                  <a:schemeClr val="accent1"/>
                </a:solidFill>
              </a:rPr>
              <a:t> 2020.</a:t>
            </a:r>
          </a:p>
        </p:txBody>
      </p:sp>
      <p:sp>
        <p:nvSpPr>
          <p:cNvPr id="8" name="TextBox 7" hidden="1">
            <a:extLst>
              <a:ext uri="{FF2B5EF4-FFF2-40B4-BE49-F238E27FC236}">
                <a16:creationId xmlns:a16="http://schemas.microsoft.com/office/drawing/2014/main" id="{52C49C5B-C654-B0D7-1655-368E077352B9}"/>
              </a:ext>
            </a:extLst>
          </p:cNvPr>
          <p:cNvSpPr txBox="1"/>
          <p:nvPr/>
        </p:nvSpPr>
        <p:spPr>
          <a:xfrm>
            <a:off x="2608154" y="5593371"/>
            <a:ext cx="3889828" cy="307777"/>
          </a:xfrm>
          <a:prstGeom prst="rect">
            <a:avLst/>
          </a:prstGeom>
          <a:noFill/>
        </p:spPr>
        <p:txBody>
          <a:bodyPr wrap="square">
            <a:spAutoFit/>
          </a:bodyPr>
          <a:lstStyle/>
          <a:p>
            <a:r>
              <a:rPr lang="en-US" sz="1400" dirty="0">
                <a:solidFill>
                  <a:schemeClr val="accent4"/>
                </a:solidFill>
              </a:rPr>
              <a:t>[Savarirayan 2020 study 301: p2A, B]</a:t>
            </a:r>
            <a:endParaRPr lang="en-US" sz="1400" dirty="0"/>
          </a:p>
        </p:txBody>
      </p:sp>
      <p:sp>
        <p:nvSpPr>
          <p:cNvPr id="3" name="Rectangle 2">
            <a:extLst>
              <a:ext uri="{FF2B5EF4-FFF2-40B4-BE49-F238E27FC236}">
                <a16:creationId xmlns:a16="http://schemas.microsoft.com/office/drawing/2014/main" id="{14F704E2-622D-4C88-210C-D5D4DFB77F69}"/>
              </a:ext>
            </a:extLst>
          </p:cNvPr>
          <p:cNvSpPr/>
          <p:nvPr/>
        </p:nvSpPr>
        <p:spPr>
          <a:xfrm>
            <a:off x="6807200" y="4711700"/>
            <a:ext cx="431800"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6D135DA-0649-91B4-B2D6-F3373F315E1C}"/>
              </a:ext>
            </a:extLst>
          </p:cNvPr>
          <p:cNvSpPr/>
          <p:nvPr/>
        </p:nvSpPr>
        <p:spPr>
          <a:xfrm>
            <a:off x="520700" y="4597400"/>
            <a:ext cx="431800" cy="736600"/>
          </a:xfrm>
          <a:prstGeom prst="rect">
            <a:avLst/>
          </a:prstGeom>
          <a:solidFill>
            <a:srgbClr val="3F3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A7E6E1AC-FEA0-83C2-15C4-B6F802AA640F}"/>
              </a:ext>
            </a:extLst>
          </p:cNvPr>
          <p:cNvGrpSpPr/>
          <p:nvPr/>
        </p:nvGrpSpPr>
        <p:grpSpPr>
          <a:xfrm rot="2700000">
            <a:off x="6881132" y="1479604"/>
            <a:ext cx="291261" cy="291261"/>
            <a:chOff x="314875" y="7984519"/>
            <a:chExt cx="180850" cy="180850"/>
          </a:xfrm>
        </p:grpSpPr>
        <p:cxnSp>
          <p:nvCxnSpPr>
            <p:cNvPr id="10" name="Straight Connector 9">
              <a:extLst>
                <a:ext uri="{FF2B5EF4-FFF2-40B4-BE49-F238E27FC236}">
                  <a16:creationId xmlns:a16="http://schemas.microsoft.com/office/drawing/2014/main" id="{8E0B70B5-926C-47F8-CE34-318D16007F2B}"/>
                </a:ext>
              </a:extLst>
            </p:cNvPr>
            <p:cNvCxnSpPr>
              <a:cxnSpLocks/>
            </p:cNvCxnSpPr>
            <p:nvPr/>
          </p:nvCxnSpPr>
          <p:spPr>
            <a:xfrm>
              <a:off x="405300" y="7984519"/>
              <a:ext cx="0" cy="18085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E4C0FE-BCBD-2E63-4964-693AFA33004D}"/>
                </a:ext>
              </a:extLst>
            </p:cNvPr>
            <p:cNvCxnSpPr>
              <a:cxnSpLocks/>
            </p:cNvCxnSpPr>
            <p:nvPr/>
          </p:nvCxnSpPr>
          <p:spPr>
            <a:xfrm rot="16200000">
              <a:off x="405300" y="7984519"/>
              <a:ext cx="0" cy="18085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Close Button Hyperlink">
            <a:hlinkClick r:id="rId3" action="ppaction://hlinksldjump"/>
            <a:extLst>
              <a:ext uri="{FF2B5EF4-FFF2-40B4-BE49-F238E27FC236}">
                <a16:creationId xmlns:a16="http://schemas.microsoft.com/office/drawing/2014/main" id="{7AB3ADC5-0E8A-786E-5AD8-1B8589D0EECF}"/>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9986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FD8D0-8399-F30B-A021-3280069E3B69}"/>
            </a:ext>
          </a:extLst>
        </p:cNvPr>
        <p:cNvGrpSpPr/>
        <p:nvPr/>
      </p:nvGrpSpPr>
      <p:grpSpPr>
        <a:xfrm>
          <a:off x="0" y="0"/>
          <a:ext cx="0" cy="0"/>
          <a:chOff x="0" y="0"/>
          <a:chExt cx="0" cy="0"/>
        </a:xfrm>
      </p:grpSpPr>
      <p:sp>
        <p:nvSpPr>
          <p:cNvPr id="39" name="Text Placeholder 38">
            <a:extLst>
              <a:ext uri="{FF2B5EF4-FFF2-40B4-BE49-F238E27FC236}">
                <a16:creationId xmlns:a16="http://schemas.microsoft.com/office/drawing/2014/main" id="{06C62338-0C19-9066-209F-2864F1592861}"/>
              </a:ext>
            </a:extLst>
          </p:cNvPr>
          <p:cNvSpPr>
            <a:spLocks noGrp="1"/>
          </p:cNvSpPr>
          <p:nvPr>
            <p:ph type="body" sz="quarter" idx="25"/>
          </p:nvPr>
        </p:nvSpPr>
        <p:spPr/>
        <p:txBody>
          <a:bodyPr/>
          <a:lstStyle/>
          <a:p>
            <a:r>
              <a:rPr lang="en-US" noProof="0" dirty="0">
                <a:solidFill>
                  <a:schemeClr val="accent1"/>
                </a:solidFill>
              </a:rPr>
              <a:t>For full list of inclusion criteria, see Clinicaltrials.gov NCT03197766.</a:t>
            </a:r>
            <a:br>
              <a:rPr lang="en-US" noProof="0" dirty="0">
                <a:solidFill>
                  <a:schemeClr val="accent1"/>
                </a:solidFill>
              </a:rPr>
            </a:br>
            <a:r>
              <a:rPr lang="en-US" noProof="0" dirty="0">
                <a:solidFill>
                  <a:schemeClr val="accent1"/>
                </a:solidFill>
              </a:rPr>
              <a:t>Savarirayan, et al. </a:t>
            </a:r>
            <a:r>
              <a:rPr lang="en-US" i="1" noProof="0" dirty="0">
                <a:solidFill>
                  <a:schemeClr val="accent1"/>
                </a:solidFill>
              </a:rPr>
              <a:t>Lancet.</a:t>
            </a:r>
            <a:r>
              <a:rPr lang="en-US" noProof="0" dirty="0">
                <a:solidFill>
                  <a:schemeClr val="accent1"/>
                </a:solidFill>
              </a:rPr>
              <a:t> 2020.</a:t>
            </a:r>
          </a:p>
        </p:txBody>
      </p:sp>
      <p:sp>
        <p:nvSpPr>
          <p:cNvPr id="9" name="Title 8">
            <a:extLst>
              <a:ext uri="{FF2B5EF4-FFF2-40B4-BE49-F238E27FC236}">
                <a16:creationId xmlns:a16="http://schemas.microsoft.com/office/drawing/2014/main" id="{685BDCE3-0052-7186-53DA-600E790B43C5}"/>
              </a:ext>
            </a:extLst>
          </p:cNvPr>
          <p:cNvSpPr>
            <a:spLocks noGrp="1"/>
          </p:cNvSpPr>
          <p:nvPr>
            <p:ph type="title"/>
          </p:nvPr>
        </p:nvSpPr>
        <p:spPr/>
        <p:txBody>
          <a:bodyPr/>
          <a:lstStyle/>
          <a:p>
            <a:r>
              <a:rPr lang="en-US" noProof="0" dirty="0"/>
              <a:t>Inclusion Criteria </a:t>
            </a:r>
          </a:p>
        </p:txBody>
      </p:sp>
      <p:sp>
        <p:nvSpPr>
          <p:cNvPr id="12" name="Rectangle 11">
            <a:extLst>
              <a:ext uri="{FF2B5EF4-FFF2-40B4-BE49-F238E27FC236}">
                <a16:creationId xmlns:a16="http://schemas.microsoft.com/office/drawing/2014/main" id="{22C61CE4-D294-13D4-09A3-5446295F32C1}"/>
              </a:ext>
            </a:extLst>
          </p:cNvPr>
          <p:cNvSpPr/>
          <p:nvPr/>
        </p:nvSpPr>
        <p:spPr>
          <a:xfrm>
            <a:off x="53226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394D2FE2-5AA8-B30A-E68C-544D431C9F1B}"/>
              </a:ext>
            </a:extLst>
          </p:cNvPr>
          <p:cNvSpPr/>
          <p:nvPr/>
        </p:nvSpPr>
        <p:spPr>
          <a:xfrm>
            <a:off x="1155543" y="2751187"/>
            <a:ext cx="5521037" cy="911351"/>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0" tIns="73152" rtlCol="0" anchor="ctr"/>
          <a:lstStyle/>
          <a:p>
            <a:pPr marL="15875" lvl="1"/>
            <a:r>
              <a:rPr lang="en-US" sz="1600" dirty="0">
                <a:solidFill>
                  <a:schemeClr val="accent1"/>
                </a:solidFill>
              </a:rPr>
              <a:t>Aged 5 to &lt;18 years at study entry</a:t>
            </a:r>
          </a:p>
        </p:txBody>
      </p:sp>
      <p:sp>
        <p:nvSpPr>
          <p:cNvPr id="2" name="Rectangle 1">
            <a:extLst>
              <a:ext uri="{FF2B5EF4-FFF2-40B4-BE49-F238E27FC236}">
                <a16:creationId xmlns:a16="http://schemas.microsoft.com/office/drawing/2014/main" id="{D295CFC4-C551-FBE7-69E8-05872C8672F3}"/>
              </a:ext>
            </a:extLst>
          </p:cNvPr>
          <p:cNvSpPr/>
          <p:nvPr/>
        </p:nvSpPr>
        <p:spPr>
          <a:xfrm>
            <a:off x="1155543" y="3783045"/>
            <a:ext cx="2362199" cy="2075688"/>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05840" rtlCol="0" anchor="ctr"/>
          <a:lstStyle/>
          <a:p>
            <a:pPr marL="15875" lvl="1" algn="ctr"/>
            <a:r>
              <a:rPr lang="en-US" sz="1600" dirty="0">
                <a:solidFill>
                  <a:schemeClr val="accent1"/>
                </a:solidFill>
              </a:rPr>
              <a:t>Have achondroplasia confirmed by </a:t>
            </a:r>
            <a:br>
              <a:rPr lang="en-US" sz="1600" dirty="0">
                <a:solidFill>
                  <a:schemeClr val="accent1"/>
                </a:solidFill>
              </a:rPr>
            </a:br>
            <a:r>
              <a:rPr lang="en-US" sz="1600" dirty="0">
                <a:solidFill>
                  <a:schemeClr val="accent1"/>
                </a:solidFill>
              </a:rPr>
              <a:t>genetic testing</a:t>
            </a:r>
          </a:p>
        </p:txBody>
      </p:sp>
      <p:sp>
        <p:nvSpPr>
          <p:cNvPr id="16" name="Rectangle 15">
            <a:extLst>
              <a:ext uri="{FF2B5EF4-FFF2-40B4-BE49-F238E27FC236}">
                <a16:creationId xmlns:a16="http://schemas.microsoft.com/office/drawing/2014/main" id="{CC528723-1294-1846-2BFB-517C3D011B74}"/>
              </a:ext>
            </a:extLst>
          </p:cNvPr>
          <p:cNvSpPr/>
          <p:nvPr/>
        </p:nvSpPr>
        <p:spPr>
          <a:xfrm>
            <a:off x="3614577" y="3783045"/>
            <a:ext cx="3002280" cy="2075688"/>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71016" rtlCol="0" anchor="ctr"/>
          <a:lstStyle/>
          <a:p>
            <a:pPr marL="15875" lvl="1" algn="ctr"/>
            <a:r>
              <a:rPr lang="en-US" sz="1600" dirty="0">
                <a:solidFill>
                  <a:schemeClr val="accent1"/>
                </a:solidFill>
              </a:rPr>
              <a:t>Have completed </a:t>
            </a:r>
            <a:br>
              <a:rPr lang="en-US" sz="1600" dirty="0">
                <a:solidFill>
                  <a:schemeClr val="accent1"/>
                </a:solidFill>
              </a:rPr>
            </a:br>
            <a:r>
              <a:rPr lang="en-US" sz="1600" dirty="0">
                <a:solidFill>
                  <a:schemeClr val="accent1"/>
                </a:solidFill>
              </a:rPr>
              <a:t>≥6 months in Study 901 </a:t>
            </a:r>
          </a:p>
        </p:txBody>
      </p:sp>
      <p:pic>
        <p:nvPicPr>
          <p:cNvPr id="31" name="Graphic 30">
            <a:extLst>
              <a:ext uri="{FF2B5EF4-FFF2-40B4-BE49-F238E27FC236}">
                <a16:creationId xmlns:a16="http://schemas.microsoft.com/office/drawing/2014/main" id="{6BB3D9B9-67C6-F5D4-3651-A4A4DBF4396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4058" b="29763"/>
          <a:stretch/>
        </p:blipFill>
        <p:spPr>
          <a:xfrm>
            <a:off x="1677670" y="2835910"/>
            <a:ext cx="1172210" cy="791210"/>
          </a:xfrm>
          <a:prstGeom prst="rect">
            <a:avLst/>
          </a:prstGeom>
        </p:spPr>
      </p:pic>
      <p:grpSp>
        <p:nvGrpSpPr>
          <p:cNvPr id="3" name="Group 2" hidden="1">
            <a:extLst>
              <a:ext uri="{FF2B5EF4-FFF2-40B4-BE49-F238E27FC236}">
                <a16:creationId xmlns:a16="http://schemas.microsoft.com/office/drawing/2014/main" id="{6F11F502-A532-EF84-B732-B4AFF2EE73B7}"/>
              </a:ext>
            </a:extLst>
          </p:cNvPr>
          <p:cNvGrpSpPr/>
          <p:nvPr/>
        </p:nvGrpSpPr>
        <p:grpSpPr>
          <a:xfrm>
            <a:off x="3463636" y="502920"/>
            <a:ext cx="5757971" cy="6265347"/>
            <a:chOff x="3463636" y="502920"/>
            <a:chExt cx="5757971" cy="6265347"/>
          </a:xfrm>
        </p:grpSpPr>
        <p:sp>
          <p:nvSpPr>
            <p:cNvPr id="4" name="TextBox 3">
              <a:extLst>
                <a:ext uri="{FF2B5EF4-FFF2-40B4-BE49-F238E27FC236}">
                  <a16:creationId xmlns:a16="http://schemas.microsoft.com/office/drawing/2014/main" id="{3881939E-DCB1-BA57-1D8B-A05C00C84581}"/>
                </a:ext>
              </a:extLst>
            </p:cNvPr>
            <p:cNvSpPr txBox="1"/>
            <p:nvPr/>
          </p:nvSpPr>
          <p:spPr>
            <a:xfrm>
              <a:off x="3463636" y="6522046"/>
              <a:ext cx="3943005" cy="246221"/>
            </a:xfrm>
            <a:prstGeom prst="rect">
              <a:avLst/>
            </a:prstGeom>
            <a:noFill/>
          </p:spPr>
          <p:txBody>
            <a:bodyPr wrap="square" rtlCol="0">
              <a:spAutoFit/>
            </a:bodyPr>
            <a:lstStyle/>
            <a:p>
              <a:r>
                <a:rPr lang="en-US" sz="1000" dirty="0">
                  <a:solidFill>
                    <a:schemeClr val="accent4"/>
                  </a:solidFill>
                </a:rPr>
                <a:t>[CT.gov stud 301: p4A, B, 5A] [Savarirayan 2020 study 301: p3D]</a:t>
              </a:r>
              <a:endParaRPr lang="en-US" sz="1000" dirty="0"/>
            </a:p>
          </p:txBody>
        </p:sp>
        <p:sp>
          <p:nvSpPr>
            <p:cNvPr id="70" name="TextBox 69">
              <a:extLst>
                <a:ext uri="{FF2B5EF4-FFF2-40B4-BE49-F238E27FC236}">
                  <a16:creationId xmlns:a16="http://schemas.microsoft.com/office/drawing/2014/main" id="{29B34885-1333-E2F6-AE7C-9377326CF955}"/>
                </a:ext>
              </a:extLst>
            </p:cNvPr>
            <p:cNvSpPr txBox="1"/>
            <p:nvPr/>
          </p:nvSpPr>
          <p:spPr>
            <a:xfrm>
              <a:off x="8049491" y="2167991"/>
              <a:ext cx="1172116" cy="369332"/>
            </a:xfrm>
            <a:prstGeom prst="rect">
              <a:avLst/>
            </a:prstGeom>
            <a:noFill/>
          </p:spPr>
          <p:txBody>
            <a:bodyPr wrap="none" rtlCol="0">
              <a:spAutoFit/>
            </a:bodyPr>
            <a:lstStyle/>
            <a:p>
              <a:r>
                <a:rPr lang="en-US" b="1" dirty="0">
                  <a:solidFill>
                    <a:schemeClr val="accent1"/>
                  </a:solidFill>
                </a:rPr>
                <a:t>ACT_008</a:t>
              </a:r>
            </a:p>
          </p:txBody>
        </p:sp>
        <p:sp>
          <p:nvSpPr>
            <p:cNvPr id="5" name="TextBox 4">
              <a:extLst>
                <a:ext uri="{FF2B5EF4-FFF2-40B4-BE49-F238E27FC236}">
                  <a16:creationId xmlns:a16="http://schemas.microsoft.com/office/drawing/2014/main" id="{F2DF65A4-A497-64B3-133C-455EEC9FB4EA}"/>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population slider</a:t>
              </a:r>
            </a:p>
          </p:txBody>
        </p:sp>
      </p:grpSp>
      <p:pic>
        <p:nvPicPr>
          <p:cNvPr id="6" name="Graphic 5">
            <a:extLst>
              <a:ext uri="{FF2B5EF4-FFF2-40B4-BE49-F238E27FC236}">
                <a16:creationId xmlns:a16="http://schemas.microsoft.com/office/drawing/2014/main" id="{71F19C27-A73C-6FCE-76F1-C0AC6E1DD9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594076">
            <a:off x="1933114" y="3768956"/>
            <a:ext cx="807056" cy="1245981"/>
          </a:xfrm>
          <a:prstGeom prst="rect">
            <a:avLst/>
          </a:prstGeom>
        </p:spPr>
      </p:pic>
      <p:pic>
        <p:nvPicPr>
          <p:cNvPr id="7" name="Graphic 6">
            <a:extLst>
              <a:ext uri="{FF2B5EF4-FFF2-40B4-BE49-F238E27FC236}">
                <a16:creationId xmlns:a16="http://schemas.microsoft.com/office/drawing/2014/main" id="{7E813C73-82F5-D571-D035-23C88942C5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48200" y="3962400"/>
            <a:ext cx="1174962" cy="1155700"/>
          </a:xfrm>
          <a:prstGeom prst="rect">
            <a:avLst/>
          </a:prstGeom>
        </p:spPr>
      </p:pic>
      <p:sp>
        <p:nvSpPr>
          <p:cNvPr id="8" name="Forward Arrow Hyperlink">
            <a:hlinkClick r:id="" action="ppaction://hlinkshowjump?jump=nextslide"/>
            <a:extLst>
              <a:ext uri="{FF2B5EF4-FFF2-40B4-BE49-F238E27FC236}">
                <a16:creationId xmlns:a16="http://schemas.microsoft.com/office/drawing/2014/main" id="{1EFC38E7-9C1B-E8C1-E1C7-19919F3D75A1}"/>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9" action="ppaction://hlinksldjump"/>
            <a:extLst>
              <a:ext uri="{FF2B5EF4-FFF2-40B4-BE49-F238E27FC236}">
                <a16:creationId xmlns:a16="http://schemas.microsoft.com/office/drawing/2014/main" id="{B57DD744-015C-2F8F-4691-E536E37FF260}"/>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2710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8">
            <a:extLst>
              <a:ext uri="{FF2B5EF4-FFF2-40B4-BE49-F238E27FC236}">
                <a16:creationId xmlns:a16="http://schemas.microsoft.com/office/drawing/2014/main" id="{76A7C040-9B37-6E32-643C-A47B68A0D96F}"/>
              </a:ext>
            </a:extLst>
          </p:cNvPr>
          <p:cNvSpPr>
            <a:spLocks noGrp="1"/>
          </p:cNvSpPr>
          <p:nvPr>
            <p:ph type="body" sz="quarter" idx="25"/>
          </p:nvPr>
        </p:nvSpPr>
        <p:spPr/>
        <p:txBody>
          <a:bodyPr/>
          <a:lstStyle/>
          <a:p>
            <a:r>
              <a:rPr lang="en-US" noProof="0" dirty="0">
                <a:solidFill>
                  <a:schemeClr val="accent1"/>
                </a:solidFill>
              </a:rPr>
              <a:t>For full list of exclusion criteria, see Clinicaltrials.gov NCT03197766.</a:t>
            </a:r>
            <a:br>
              <a:rPr lang="en-US" noProof="0" dirty="0">
                <a:solidFill>
                  <a:schemeClr val="accent1"/>
                </a:solidFill>
              </a:rPr>
            </a:br>
            <a:r>
              <a:rPr lang="en-US" noProof="0" dirty="0">
                <a:solidFill>
                  <a:schemeClr val="accent1"/>
                </a:solidFill>
              </a:rPr>
              <a:t>Savarirayan, et al. </a:t>
            </a:r>
            <a:r>
              <a:rPr lang="en-US" i="1" noProof="0" dirty="0">
                <a:solidFill>
                  <a:schemeClr val="accent1"/>
                </a:solidFill>
              </a:rPr>
              <a:t>Lancet.</a:t>
            </a:r>
            <a:r>
              <a:rPr lang="en-US" noProof="0" dirty="0">
                <a:solidFill>
                  <a:schemeClr val="accent1"/>
                </a:solidFill>
              </a:rPr>
              <a:t> 2020.</a:t>
            </a:r>
          </a:p>
        </p:txBody>
      </p:sp>
      <p:sp>
        <p:nvSpPr>
          <p:cNvPr id="9" name="Title 8">
            <a:extLst>
              <a:ext uri="{FF2B5EF4-FFF2-40B4-BE49-F238E27FC236}">
                <a16:creationId xmlns:a16="http://schemas.microsoft.com/office/drawing/2014/main" id="{EAA82284-67A7-2AF7-0F10-F0EECFC51704}"/>
              </a:ext>
            </a:extLst>
          </p:cNvPr>
          <p:cNvSpPr>
            <a:spLocks noGrp="1"/>
          </p:cNvSpPr>
          <p:nvPr>
            <p:ph type="title"/>
          </p:nvPr>
        </p:nvSpPr>
        <p:spPr/>
        <p:txBody>
          <a:bodyPr/>
          <a:lstStyle/>
          <a:p>
            <a:r>
              <a:rPr lang="en-US" noProof="0" dirty="0"/>
              <a:t>Exclusion Criteria</a:t>
            </a:r>
          </a:p>
        </p:txBody>
      </p:sp>
      <p:sp>
        <p:nvSpPr>
          <p:cNvPr id="12" name="Rectangle 11">
            <a:extLst>
              <a:ext uri="{FF2B5EF4-FFF2-40B4-BE49-F238E27FC236}">
                <a16:creationId xmlns:a16="http://schemas.microsoft.com/office/drawing/2014/main" id="{3A3E520C-2EBA-AC7F-5F1F-92C3FE86AB62}"/>
              </a:ext>
            </a:extLst>
          </p:cNvPr>
          <p:cNvSpPr/>
          <p:nvPr/>
        </p:nvSpPr>
        <p:spPr>
          <a:xfrm>
            <a:off x="1158240" y="2731009"/>
            <a:ext cx="5521037" cy="911351"/>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0" tIns="73152" rtlCol="0" anchor="ctr"/>
          <a:lstStyle/>
          <a:p>
            <a:pPr marL="15875" lvl="1"/>
            <a:r>
              <a:rPr lang="en-US" sz="1200" dirty="0">
                <a:solidFill>
                  <a:schemeClr val="accent1"/>
                </a:solidFill>
              </a:rPr>
              <a:t>Have hypochondroplasia or short stature condition other </a:t>
            </a:r>
            <a:br>
              <a:rPr lang="en-US" sz="1200" dirty="0">
                <a:solidFill>
                  <a:schemeClr val="accent1"/>
                </a:solidFill>
              </a:rPr>
            </a:br>
            <a:r>
              <a:rPr lang="en-US" sz="1200" dirty="0">
                <a:solidFill>
                  <a:schemeClr val="accent1"/>
                </a:solidFill>
              </a:rPr>
              <a:t>than achondroplasia</a:t>
            </a:r>
          </a:p>
        </p:txBody>
      </p:sp>
      <p:pic>
        <p:nvPicPr>
          <p:cNvPr id="13" name="Graphic 12">
            <a:extLst>
              <a:ext uri="{FF2B5EF4-FFF2-40B4-BE49-F238E27FC236}">
                <a16:creationId xmlns:a16="http://schemas.microsoft.com/office/drawing/2014/main" id="{CB825920-EF97-10E9-5B48-A99C55BC366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719" b="48741"/>
          <a:stretch/>
        </p:blipFill>
        <p:spPr>
          <a:xfrm>
            <a:off x="1205647" y="2802813"/>
            <a:ext cx="1080354" cy="824307"/>
          </a:xfrm>
          <a:prstGeom prst="rect">
            <a:avLst/>
          </a:prstGeom>
        </p:spPr>
      </p:pic>
      <p:sp>
        <p:nvSpPr>
          <p:cNvPr id="14" name="Rectangle 13">
            <a:extLst>
              <a:ext uri="{FF2B5EF4-FFF2-40B4-BE49-F238E27FC236}">
                <a16:creationId xmlns:a16="http://schemas.microsoft.com/office/drawing/2014/main" id="{403B9E53-EE52-67C3-AD07-9F8C79AD599D}"/>
              </a:ext>
            </a:extLst>
          </p:cNvPr>
          <p:cNvSpPr/>
          <p:nvPr/>
        </p:nvSpPr>
        <p:spPr>
          <a:xfrm>
            <a:off x="1158240" y="3794760"/>
            <a:ext cx="2697480" cy="109728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lvl="1"/>
            <a:r>
              <a:rPr lang="en-US" sz="1200" dirty="0">
                <a:solidFill>
                  <a:schemeClr val="accent1"/>
                </a:solidFill>
              </a:rPr>
              <a:t>Growth plates have fused or decreased growth velocity (&lt;1.5 cm/yr) for 6 months</a:t>
            </a:r>
          </a:p>
        </p:txBody>
      </p:sp>
      <p:sp>
        <p:nvSpPr>
          <p:cNvPr id="15" name="Rectangle 14">
            <a:extLst>
              <a:ext uri="{FF2B5EF4-FFF2-40B4-BE49-F238E27FC236}">
                <a16:creationId xmlns:a16="http://schemas.microsoft.com/office/drawing/2014/main" id="{098029DE-7C08-8057-78CC-DC49D8674020}"/>
              </a:ext>
            </a:extLst>
          </p:cNvPr>
          <p:cNvSpPr/>
          <p:nvPr/>
        </p:nvSpPr>
        <p:spPr>
          <a:xfrm>
            <a:off x="3981797" y="3794760"/>
            <a:ext cx="2697480" cy="109728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lvl="1"/>
            <a:r>
              <a:rPr lang="en-US" sz="1200" dirty="0">
                <a:solidFill>
                  <a:schemeClr val="accent1"/>
                </a:solidFill>
              </a:rPr>
              <a:t>History of certain medical conditions </a:t>
            </a:r>
            <a:br>
              <a:rPr lang="en-US" sz="1200" dirty="0">
                <a:solidFill>
                  <a:schemeClr val="accent1"/>
                </a:solidFill>
              </a:rPr>
            </a:br>
            <a:r>
              <a:rPr lang="en-US" sz="1200" dirty="0">
                <a:solidFill>
                  <a:schemeClr val="accent1"/>
                </a:solidFill>
              </a:rPr>
              <a:t>(eg, renal insufficiency, anemia, severe untreated sleep apnea)</a:t>
            </a:r>
          </a:p>
        </p:txBody>
      </p:sp>
      <p:sp>
        <p:nvSpPr>
          <p:cNvPr id="16" name="Rectangle 15">
            <a:extLst>
              <a:ext uri="{FF2B5EF4-FFF2-40B4-BE49-F238E27FC236}">
                <a16:creationId xmlns:a16="http://schemas.microsoft.com/office/drawing/2014/main" id="{3DCD062A-A40C-89C4-9EFB-3F365C0DA162}"/>
              </a:ext>
            </a:extLst>
          </p:cNvPr>
          <p:cNvSpPr/>
          <p:nvPr/>
        </p:nvSpPr>
        <p:spPr>
          <a:xfrm>
            <a:off x="1173480" y="5029200"/>
            <a:ext cx="2697480" cy="109728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lvl="1"/>
            <a:r>
              <a:rPr lang="en-US" sz="1200" dirty="0">
                <a:solidFill>
                  <a:schemeClr val="accent1"/>
                </a:solidFill>
              </a:rPr>
              <a:t>Recent or prolonged growth hormone therapy</a:t>
            </a:r>
          </a:p>
        </p:txBody>
      </p:sp>
      <p:sp>
        <p:nvSpPr>
          <p:cNvPr id="17" name="Rectangle 16">
            <a:extLst>
              <a:ext uri="{FF2B5EF4-FFF2-40B4-BE49-F238E27FC236}">
                <a16:creationId xmlns:a16="http://schemas.microsoft.com/office/drawing/2014/main" id="{D282D4C4-81E7-935B-DEAA-DB3CDFB45DDE}"/>
              </a:ext>
            </a:extLst>
          </p:cNvPr>
          <p:cNvSpPr/>
          <p:nvPr/>
        </p:nvSpPr>
        <p:spPr>
          <a:xfrm>
            <a:off x="3997037" y="5029200"/>
            <a:ext cx="2697480" cy="109728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lvl="1"/>
            <a:r>
              <a:rPr lang="en-US" sz="1200" dirty="0">
                <a:solidFill>
                  <a:schemeClr val="accent1"/>
                </a:solidFill>
              </a:rPr>
              <a:t>Have had recent </a:t>
            </a:r>
            <a:br>
              <a:rPr lang="en-US" sz="1200" dirty="0">
                <a:solidFill>
                  <a:schemeClr val="accent1"/>
                </a:solidFill>
              </a:rPr>
            </a:br>
            <a:r>
              <a:rPr lang="en-US" sz="1200" dirty="0">
                <a:solidFill>
                  <a:schemeClr val="accent1"/>
                </a:solidFill>
              </a:rPr>
              <a:t>bone-related surgery</a:t>
            </a:r>
          </a:p>
        </p:txBody>
      </p:sp>
      <p:pic>
        <p:nvPicPr>
          <p:cNvPr id="18" name="Graphic 17">
            <a:extLst>
              <a:ext uri="{FF2B5EF4-FFF2-40B4-BE49-F238E27FC236}">
                <a16:creationId xmlns:a16="http://schemas.microsoft.com/office/drawing/2014/main" id="{FCA22661-D520-4A20-76AE-11C87BC1B7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8088" y="3946585"/>
            <a:ext cx="745930" cy="839171"/>
          </a:xfrm>
          <a:prstGeom prst="rect">
            <a:avLst/>
          </a:prstGeom>
        </p:spPr>
      </p:pic>
      <p:pic>
        <p:nvPicPr>
          <p:cNvPr id="19" name="Graphic 18">
            <a:extLst>
              <a:ext uri="{FF2B5EF4-FFF2-40B4-BE49-F238E27FC236}">
                <a16:creationId xmlns:a16="http://schemas.microsoft.com/office/drawing/2014/main" id="{E8DDA918-E1A8-C978-BD9C-4ABF82A5B5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76654">
            <a:off x="1442226" y="5082221"/>
            <a:ext cx="349434" cy="1067715"/>
          </a:xfrm>
          <a:prstGeom prst="rect">
            <a:avLst/>
          </a:prstGeom>
        </p:spPr>
      </p:pic>
      <p:pic>
        <p:nvPicPr>
          <p:cNvPr id="20" name="Graphic 19">
            <a:extLst>
              <a:ext uri="{FF2B5EF4-FFF2-40B4-BE49-F238E27FC236}">
                <a16:creationId xmlns:a16="http://schemas.microsoft.com/office/drawing/2014/main" id="{3F62CA61-1434-2B36-D9A8-C94B26BA7B0F}"/>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r="3359" b="11477"/>
          <a:stretch/>
        </p:blipFill>
        <p:spPr>
          <a:xfrm>
            <a:off x="1401430" y="3791308"/>
            <a:ext cx="496381" cy="1091243"/>
          </a:xfrm>
          <a:prstGeom prst="rect">
            <a:avLst/>
          </a:prstGeom>
        </p:spPr>
      </p:pic>
      <p:pic>
        <p:nvPicPr>
          <p:cNvPr id="21" name="Graphic 20">
            <a:extLst>
              <a:ext uri="{FF2B5EF4-FFF2-40B4-BE49-F238E27FC236}">
                <a16:creationId xmlns:a16="http://schemas.microsoft.com/office/drawing/2014/main" id="{64C1CD5D-E2C4-69AB-0AA3-13FB790C594E}"/>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r="-30695" b="28710"/>
          <a:stretch/>
        </p:blipFill>
        <p:spPr>
          <a:xfrm>
            <a:off x="4339806" y="5109353"/>
            <a:ext cx="283952" cy="1006775"/>
          </a:xfrm>
          <a:prstGeom prst="rect">
            <a:avLst/>
          </a:prstGeom>
        </p:spPr>
      </p:pic>
      <p:grpSp>
        <p:nvGrpSpPr>
          <p:cNvPr id="6" name="Group 5" hidden="1">
            <a:extLst>
              <a:ext uri="{FF2B5EF4-FFF2-40B4-BE49-F238E27FC236}">
                <a16:creationId xmlns:a16="http://schemas.microsoft.com/office/drawing/2014/main" id="{8F22F42F-CFF0-EA0E-B699-970D84E09765}"/>
              </a:ext>
            </a:extLst>
          </p:cNvPr>
          <p:cNvGrpSpPr/>
          <p:nvPr/>
        </p:nvGrpSpPr>
        <p:grpSpPr>
          <a:xfrm>
            <a:off x="3215641" y="502920"/>
            <a:ext cx="4089862" cy="6234867"/>
            <a:chOff x="3215641" y="502920"/>
            <a:chExt cx="4089862" cy="6234867"/>
          </a:xfrm>
        </p:grpSpPr>
        <p:sp>
          <p:nvSpPr>
            <p:cNvPr id="22" name="TextBox 21">
              <a:extLst>
                <a:ext uri="{FF2B5EF4-FFF2-40B4-BE49-F238E27FC236}">
                  <a16:creationId xmlns:a16="http://schemas.microsoft.com/office/drawing/2014/main" id="{34A7ACF1-4818-A1EA-52C4-744CBE75E58A}"/>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population slider</a:t>
              </a:r>
            </a:p>
          </p:txBody>
        </p:sp>
        <p:sp>
          <p:nvSpPr>
            <p:cNvPr id="23" name="TextBox 22">
              <a:extLst>
                <a:ext uri="{FF2B5EF4-FFF2-40B4-BE49-F238E27FC236}">
                  <a16:creationId xmlns:a16="http://schemas.microsoft.com/office/drawing/2014/main" id="{2B89BE76-8A86-C919-BEC7-8A79441385B7}"/>
                </a:ext>
              </a:extLst>
            </p:cNvPr>
            <p:cNvSpPr txBox="1"/>
            <p:nvPr/>
          </p:nvSpPr>
          <p:spPr>
            <a:xfrm>
              <a:off x="3215641" y="6491566"/>
              <a:ext cx="4089862" cy="246221"/>
            </a:xfrm>
            <a:prstGeom prst="rect">
              <a:avLst/>
            </a:prstGeom>
            <a:noFill/>
          </p:spPr>
          <p:txBody>
            <a:bodyPr wrap="square" rtlCol="0">
              <a:spAutoFit/>
            </a:bodyPr>
            <a:lstStyle/>
            <a:p>
              <a:r>
                <a:rPr lang="en-US" sz="1000" dirty="0">
                  <a:solidFill>
                    <a:schemeClr val="accent4"/>
                  </a:solidFill>
                </a:rPr>
                <a:t>[CT.gov stud 301: p4A, B, 5A] [Savarirayan 2020 study 301: p3D]</a:t>
              </a:r>
            </a:p>
          </p:txBody>
        </p:sp>
      </p:grpSp>
      <p:sp>
        <p:nvSpPr>
          <p:cNvPr id="3" name="Back Arrow Hyperlink">
            <a:hlinkClick r:id="" action="ppaction://hlinkshowjump?jump=previousslide"/>
            <a:extLst>
              <a:ext uri="{FF2B5EF4-FFF2-40B4-BE49-F238E27FC236}">
                <a16:creationId xmlns:a16="http://schemas.microsoft.com/office/drawing/2014/main" id="{3E1D340D-D5D1-854A-017A-F62BE7CED499}"/>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rward Arrow Hyperlink">
            <a:hlinkClick r:id="" action="ppaction://hlinkshowjump?jump=nextslide"/>
            <a:extLst>
              <a:ext uri="{FF2B5EF4-FFF2-40B4-BE49-F238E27FC236}">
                <a16:creationId xmlns:a16="http://schemas.microsoft.com/office/drawing/2014/main" id="{5A776C81-310B-946A-93D5-066A147D7A3C}"/>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se Button Hyperlink">
            <a:hlinkClick r:id="rId13" action="ppaction://hlinksldjump"/>
            <a:extLst>
              <a:ext uri="{FF2B5EF4-FFF2-40B4-BE49-F238E27FC236}">
                <a16:creationId xmlns:a16="http://schemas.microsoft.com/office/drawing/2014/main" id="{4EEED2DD-700B-CECB-365B-D231AFFB27A0}"/>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3042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CF5C5-DD15-00FB-7765-30CD079154E2}"/>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9578B838-A33D-9A9E-9366-FA9189E9AD0B}"/>
              </a:ext>
            </a:extLst>
          </p:cNvPr>
          <p:cNvSpPr>
            <a:spLocks noGrp="1"/>
          </p:cNvSpPr>
          <p:nvPr>
            <p:ph type="body" sz="quarter" idx="25"/>
          </p:nvPr>
        </p:nvSpPr>
        <p:spPr/>
        <p:txBody>
          <a:bodyPr/>
          <a:lstStyle/>
          <a:p>
            <a:r>
              <a:rPr lang="en-US" noProof="0" dirty="0">
                <a:solidFill>
                  <a:schemeClr val="accent1"/>
                </a:solidFill>
              </a:rPr>
              <a:t>Savarirayan, et al. </a:t>
            </a:r>
            <a:r>
              <a:rPr lang="en-US" i="1" noProof="0" dirty="0">
                <a:solidFill>
                  <a:schemeClr val="accent1"/>
                </a:solidFill>
              </a:rPr>
              <a:t>Lancet.</a:t>
            </a:r>
            <a:r>
              <a:rPr lang="en-US" noProof="0" dirty="0">
                <a:solidFill>
                  <a:schemeClr val="accent1"/>
                </a:solidFill>
              </a:rPr>
              <a:t> 2020.</a:t>
            </a:r>
          </a:p>
        </p:txBody>
      </p:sp>
      <p:sp>
        <p:nvSpPr>
          <p:cNvPr id="9" name="Title 8">
            <a:extLst>
              <a:ext uri="{FF2B5EF4-FFF2-40B4-BE49-F238E27FC236}">
                <a16:creationId xmlns:a16="http://schemas.microsoft.com/office/drawing/2014/main" id="{C3E03DF2-BD2D-67A2-9613-9ADE43945804}"/>
              </a:ext>
            </a:extLst>
          </p:cNvPr>
          <p:cNvSpPr>
            <a:spLocks noGrp="1"/>
          </p:cNvSpPr>
          <p:nvPr>
            <p:ph type="title"/>
          </p:nvPr>
        </p:nvSpPr>
        <p:spPr/>
        <p:txBody>
          <a:bodyPr/>
          <a:lstStyle/>
          <a:p>
            <a:r>
              <a:rPr lang="en-US" noProof="0" dirty="0"/>
              <a:t>Participant Baseline Characteristics</a:t>
            </a:r>
          </a:p>
        </p:txBody>
      </p:sp>
      <p:sp>
        <p:nvSpPr>
          <p:cNvPr id="32" name="TextBox 31">
            <a:extLst>
              <a:ext uri="{FF2B5EF4-FFF2-40B4-BE49-F238E27FC236}">
                <a16:creationId xmlns:a16="http://schemas.microsoft.com/office/drawing/2014/main" id="{BF47982C-F02E-1831-4CD5-0035150D0D96}"/>
              </a:ext>
            </a:extLst>
          </p:cNvPr>
          <p:cNvSpPr txBox="1"/>
          <p:nvPr/>
        </p:nvSpPr>
        <p:spPr>
          <a:xfrm>
            <a:off x="4300539" y="2613009"/>
            <a:ext cx="2578464" cy="369332"/>
          </a:xfrm>
          <a:prstGeom prst="rect">
            <a:avLst/>
          </a:prstGeom>
          <a:noFill/>
        </p:spPr>
        <p:txBody>
          <a:bodyPr wrap="square" rtlCol="0">
            <a:spAutoFit/>
          </a:bodyPr>
          <a:lstStyle/>
          <a:p>
            <a:pPr algn="ctr"/>
            <a:r>
              <a:rPr lang="en-US" dirty="0">
                <a:solidFill>
                  <a:schemeClr val="accent1"/>
                </a:solidFill>
              </a:rPr>
              <a:t>SEX (Vosoritide)</a:t>
            </a:r>
          </a:p>
        </p:txBody>
      </p:sp>
      <p:sp>
        <p:nvSpPr>
          <p:cNvPr id="26" name="Text Placeholder 74">
            <a:extLst>
              <a:ext uri="{FF2B5EF4-FFF2-40B4-BE49-F238E27FC236}">
                <a16:creationId xmlns:a16="http://schemas.microsoft.com/office/drawing/2014/main" id="{1DB74C68-3E23-FB63-46DA-F51A71AE1628}"/>
              </a:ext>
            </a:extLst>
          </p:cNvPr>
          <p:cNvSpPr txBox="1">
            <a:spLocks/>
          </p:cNvSpPr>
          <p:nvPr/>
        </p:nvSpPr>
        <p:spPr>
          <a:xfrm>
            <a:off x="3876054" y="2458348"/>
            <a:ext cx="18288" cy="4325112"/>
          </a:xfrm>
          <a:prstGeom prst="rect">
            <a:avLst/>
          </a:prstGeom>
          <a:solidFill>
            <a:schemeClr val="bg1"/>
          </a:solidFill>
          <a:ln>
            <a:solidFill>
              <a:schemeClr val="bg1"/>
            </a:solidFill>
          </a:ln>
          <a:effectLst>
            <a:outerShdw blurRad="25400" dist="38100" dir="2700000" algn="tl" rotWithShape="0">
              <a:prstClr val="black">
                <a:alpha val="10000"/>
              </a:prstClr>
            </a:outerShdw>
          </a:effectLst>
        </p:spPr>
        <p:txBody>
          <a:bodyPr vert="horz" lIns="182880" tIns="274320" rIns="182880" bIns="91440" rtlCol="0">
            <a:noAutofit/>
          </a:bodyPr>
          <a:lstStyle>
            <a:lvl1pPr marL="0" indent="0" algn="l" defTabSz="1341150" rtl="0" eaLnBrk="1" latinLnBrk="0" hangingPunct="1">
              <a:lnSpc>
                <a:spcPts val="1300"/>
              </a:lnSpc>
              <a:spcBef>
                <a:spcPts val="1000"/>
              </a:spcBef>
              <a:buClr>
                <a:schemeClr val="accent1"/>
              </a:buClr>
              <a:buFont typeface="Arial" panose="020B0604020202020204" pitchFamily="34" charset="0"/>
              <a:buNone/>
              <a:tabLst/>
              <a:defRPr sz="1600" b="1" kern="1200">
                <a:solidFill>
                  <a:schemeClr val="tx2"/>
                </a:solidFill>
                <a:latin typeface="+mn-lt"/>
                <a:ea typeface="+mn-ea"/>
                <a:cs typeface="+mn-cs"/>
              </a:defRPr>
            </a:lvl1pPr>
            <a:lvl2pPr marL="12700" indent="0" algn="l" defTabSz="1341150" rtl="0" eaLnBrk="1" latinLnBrk="0" hangingPunct="1">
              <a:lnSpc>
                <a:spcPts val="1300"/>
              </a:lnSpc>
              <a:spcBef>
                <a:spcPts val="1000"/>
              </a:spcBef>
              <a:buFont typeface="System Font Regular"/>
              <a:buNone/>
              <a:tabLst/>
              <a:defRPr sz="12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ctr"/>
            <a:endParaRPr lang="en-US" dirty="0"/>
          </a:p>
        </p:txBody>
      </p:sp>
      <p:sp>
        <p:nvSpPr>
          <p:cNvPr id="34" name="TextBox 33">
            <a:extLst>
              <a:ext uri="{FF2B5EF4-FFF2-40B4-BE49-F238E27FC236}">
                <a16:creationId xmlns:a16="http://schemas.microsoft.com/office/drawing/2014/main" id="{A92D404E-5C1A-8636-99A1-97CAC26E0C2B}"/>
              </a:ext>
            </a:extLst>
          </p:cNvPr>
          <p:cNvSpPr txBox="1"/>
          <p:nvPr/>
        </p:nvSpPr>
        <p:spPr>
          <a:xfrm>
            <a:off x="866776" y="2613009"/>
            <a:ext cx="2578464" cy="369332"/>
          </a:xfrm>
          <a:prstGeom prst="rect">
            <a:avLst/>
          </a:prstGeom>
          <a:noFill/>
        </p:spPr>
        <p:txBody>
          <a:bodyPr wrap="square" rtlCol="0">
            <a:spAutoFit/>
          </a:bodyPr>
          <a:lstStyle/>
          <a:p>
            <a:pPr algn="ctr"/>
            <a:r>
              <a:rPr lang="en-US" dirty="0">
                <a:solidFill>
                  <a:schemeClr val="accent1"/>
                </a:solidFill>
              </a:rPr>
              <a:t>SEX (Placebo)</a:t>
            </a:r>
          </a:p>
        </p:txBody>
      </p:sp>
      <p:sp>
        <p:nvSpPr>
          <p:cNvPr id="54" name="Rectangle 53">
            <a:extLst>
              <a:ext uri="{FF2B5EF4-FFF2-40B4-BE49-F238E27FC236}">
                <a16:creationId xmlns:a16="http://schemas.microsoft.com/office/drawing/2014/main" id="{5C6A8223-E072-6AAD-7F45-DF8368B4EFCA}"/>
              </a:ext>
            </a:extLst>
          </p:cNvPr>
          <p:cNvSpPr/>
          <p:nvPr/>
        </p:nvSpPr>
        <p:spPr>
          <a:xfrm>
            <a:off x="1514474" y="5086351"/>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0C59F9C4-E2F3-BF4A-107B-0D1473B581B9}"/>
              </a:ext>
            </a:extLst>
          </p:cNvPr>
          <p:cNvSpPr/>
          <p:nvPr/>
        </p:nvSpPr>
        <p:spPr>
          <a:xfrm>
            <a:off x="1509718" y="5457822"/>
            <a:ext cx="228600" cy="228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51DA9741-7AA0-2AA7-DB49-07E5C9A73BBA}"/>
              </a:ext>
            </a:extLst>
          </p:cNvPr>
          <p:cNvSpPr txBox="1"/>
          <p:nvPr/>
        </p:nvSpPr>
        <p:spPr>
          <a:xfrm>
            <a:off x="1770827" y="5417737"/>
            <a:ext cx="1758186" cy="340125"/>
          </a:xfrm>
          <a:prstGeom prst="rect">
            <a:avLst/>
          </a:prstGeom>
          <a:noFill/>
        </p:spPr>
        <p:txBody>
          <a:bodyPr wrap="square">
            <a:spAutoFit/>
          </a:bodyPr>
          <a:lstStyle/>
          <a:p>
            <a:r>
              <a:rPr lang="en-US" sz="1600" dirty="0"/>
              <a:t>Female 52%</a:t>
            </a:r>
          </a:p>
        </p:txBody>
      </p:sp>
      <p:sp>
        <p:nvSpPr>
          <p:cNvPr id="57" name="TextBox 56">
            <a:extLst>
              <a:ext uri="{FF2B5EF4-FFF2-40B4-BE49-F238E27FC236}">
                <a16:creationId xmlns:a16="http://schemas.microsoft.com/office/drawing/2014/main" id="{E0CEC8DD-1C03-F5A7-DC20-8A669D5A189B}"/>
              </a:ext>
            </a:extLst>
          </p:cNvPr>
          <p:cNvSpPr txBox="1"/>
          <p:nvPr/>
        </p:nvSpPr>
        <p:spPr>
          <a:xfrm>
            <a:off x="1770827" y="5027215"/>
            <a:ext cx="1601023" cy="338554"/>
          </a:xfrm>
          <a:prstGeom prst="rect">
            <a:avLst/>
          </a:prstGeom>
          <a:noFill/>
        </p:spPr>
        <p:txBody>
          <a:bodyPr wrap="square">
            <a:spAutoFit/>
          </a:bodyPr>
          <a:lstStyle/>
          <a:p>
            <a:r>
              <a:rPr lang="en-US" sz="1600" dirty="0"/>
              <a:t>Male 48%</a:t>
            </a:r>
          </a:p>
        </p:txBody>
      </p:sp>
      <p:grpSp>
        <p:nvGrpSpPr>
          <p:cNvPr id="19" name="Group 18" hidden="1">
            <a:extLst>
              <a:ext uri="{FF2B5EF4-FFF2-40B4-BE49-F238E27FC236}">
                <a16:creationId xmlns:a16="http://schemas.microsoft.com/office/drawing/2014/main" id="{78B7D059-D41E-2231-E3BA-FD9DD6951F3A}"/>
              </a:ext>
            </a:extLst>
          </p:cNvPr>
          <p:cNvGrpSpPr/>
          <p:nvPr/>
        </p:nvGrpSpPr>
        <p:grpSpPr>
          <a:xfrm>
            <a:off x="4261745" y="502920"/>
            <a:ext cx="3043366" cy="5721931"/>
            <a:chOff x="4261745" y="502920"/>
            <a:chExt cx="3043366" cy="5721931"/>
          </a:xfrm>
        </p:grpSpPr>
        <p:sp>
          <p:nvSpPr>
            <p:cNvPr id="6" name="TextBox 5">
              <a:extLst>
                <a:ext uri="{FF2B5EF4-FFF2-40B4-BE49-F238E27FC236}">
                  <a16:creationId xmlns:a16="http://schemas.microsoft.com/office/drawing/2014/main" id="{2481A5EE-F485-8526-4A81-7327552CE09A}"/>
                </a:ext>
              </a:extLst>
            </p:cNvPr>
            <p:cNvSpPr txBox="1"/>
            <p:nvPr/>
          </p:nvSpPr>
          <p:spPr>
            <a:xfrm>
              <a:off x="4261745" y="5978630"/>
              <a:ext cx="2655016" cy="246221"/>
            </a:xfrm>
            <a:prstGeom prst="rect">
              <a:avLst/>
            </a:prstGeom>
            <a:noFill/>
          </p:spPr>
          <p:txBody>
            <a:bodyPr wrap="square" rtlCol="0">
              <a:spAutoFit/>
            </a:bodyPr>
            <a:lstStyle/>
            <a:p>
              <a:r>
                <a:rPr lang="en-US" sz="1000" dirty="0">
                  <a:solidFill>
                    <a:schemeClr val="accent4"/>
                  </a:solidFill>
                </a:rPr>
                <a:t>[Savarirayan 220 study 301: p4B]</a:t>
              </a:r>
            </a:p>
          </p:txBody>
        </p:sp>
        <p:sp>
          <p:nvSpPr>
            <p:cNvPr id="2" name="TextBox 1">
              <a:extLst>
                <a:ext uri="{FF2B5EF4-FFF2-40B4-BE49-F238E27FC236}">
                  <a16:creationId xmlns:a16="http://schemas.microsoft.com/office/drawing/2014/main" id="{192D8352-0B19-E1E2-1597-FBD70047556A}"/>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population slider</a:t>
              </a:r>
            </a:p>
          </p:txBody>
        </p:sp>
      </p:grpSp>
      <p:graphicFrame>
        <p:nvGraphicFramePr>
          <p:cNvPr id="3" name="Content Placeholder 3">
            <a:extLst>
              <a:ext uri="{FF2B5EF4-FFF2-40B4-BE49-F238E27FC236}">
                <a16:creationId xmlns:a16="http://schemas.microsoft.com/office/drawing/2014/main" id="{45316CF7-5298-F70D-4A4E-E3463B93E5F0}"/>
              </a:ext>
            </a:extLst>
          </p:cNvPr>
          <p:cNvGraphicFramePr>
            <a:graphicFrameLocks/>
          </p:cNvGraphicFramePr>
          <p:nvPr>
            <p:extLst>
              <p:ext uri="{D42A27DB-BD31-4B8C-83A1-F6EECF244321}">
                <p14:modId xmlns:p14="http://schemas.microsoft.com/office/powerpoint/2010/main" val="2368279872"/>
              </p:ext>
            </p:extLst>
          </p:nvPr>
        </p:nvGraphicFramePr>
        <p:xfrm>
          <a:off x="4270007" y="2982341"/>
          <a:ext cx="2700339" cy="192722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191D3CC-12D0-0460-3A34-A9A3A64D1AA4}"/>
              </a:ext>
            </a:extLst>
          </p:cNvPr>
          <p:cNvSpPr/>
          <p:nvPr/>
        </p:nvSpPr>
        <p:spPr>
          <a:xfrm>
            <a:off x="4853097" y="5086351"/>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26A2B41-55C8-6584-0583-EA739AB1D0EC}"/>
              </a:ext>
            </a:extLst>
          </p:cNvPr>
          <p:cNvSpPr/>
          <p:nvPr/>
        </p:nvSpPr>
        <p:spPr>
          <a:xfrm>
            <a:off x="4848341" y="5457822"/>
            <a:ext cx="228600" cy="228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594A0A3-FB10-8F38-E8C2-C9F6C8A48249}"/>
              </a:ext>
            </a:extLst>
          </p:cNvPr>
          <p:cNvSpPr txBox="1"/>
          <p:nvPr/>
        </p:nvSpPr>
        <p:spPr>
          <a:xfrm>
            <a:off x="5109450" y="5417737"/>
            <a:ext cx="1758186" cy="340125"/>
          </a:xfrm>
          <a:prstGeom prst="rect">
            <a:avLst/>
          </a:prstGeom>
          <a:noFill/>
        </p:spPr>
        <p:txBody>
          <a:bodyPr wrap="square">
            <a:spAutoFit/>
          </a:bodyPr>
          <a:lstStyle/>
          <a:p>
            <a:r>
              <a:rPr lang="en-US" sz="1600" dirty="0"/>
              <a:t>Female 54%</a:t>
            </a:r>
          </a:p>
        </p:txBody>
      </p:sp>
      <p:sp>
        <p:nvSpPr>
          <p:cNvPr id="8" name="TextBox 7">
            <a:extLst>
              <a:ext uri="{FF2B5EF4-FFF2-40B4-BE49-F238E27FC236}">
                <a16:creationId xmlns:a16="http://schemas.microsoft.com/office/drawing/2014/main" id="{E75AEDD2-61A7-90BC-C620-E9DECF333F9E}"/>
              </a:ext>
            </a:extLst>
          </p:cNvPr>
          <p:cNvSpPr txBox="1"/>
          <p:nvPr/>
        </p:nvSpPr>
        <p:spPr>
          <a:xfrm>
            <a:off x="5109450" y="5027215"/>
            <a:ext cx="1601023" cy="338554"/>
          </a:xfrm>
          <a:prstGeom prst="rect">
            <a:avLst/>
          </a:prstGeom>
          <a:noFill/>
        </p:spPr>
        <p:txBody>
          <a:bodyPr wrap="square">
            <a:spAutoFit/>
          </a:bodyPr>
          <a:lstStyle/>
          <a:p>
            <a:r>
              <a:rPr lang="en-US" sz="1600" dirty="0"/>
              <a:t>Male 46%</a:t>
            </a:r>
          </a:p>
        </p:txBody>
      </p:sp>
      <p:graphicFrame>
        <p:nvGraphicFramePr>
          <p:cNvPr id="15" name="Content Placeholder 3">
            <a:extLst>
              <a:ext uri="{FF2B5EF4-FFF2-40B4-BE49-F238E27FC236}">
                <a16:creationId xmlns:a16="http://schemas.microsoft.com/office/drawing/2014/main" id="{C0129DDB-D5A5-F091-7194-0CD454A1ABD3}"/>
              </a:ext>
            </a:extLst>
          </p:cNvPr>
          <p:cNvGraphicFramePr>
            <a:graphicFrameLocks noChangeAspect="1"/>
          </p:cNvGraphicFramePr>
          <p:nvPr>
            <p:extLst>
              <p:ext uri="{D42A27DB-BD31-4B8C-83A1-F6EECF244321}">
                <p14:modId xmlns:p14="http://schemas.microsoft.com/office/powerpoint/2010/main" val="499435885"/>
              </p:ext>
            </p:extLst>
          </p:nvPr>
        </p:nvGraphicFramePr>
        <p:xfrm>
          <a:off x="426571" y="2982341"/>
          <a:ext cx="3380461" cy="1929384"/>
        </p:xfrm>
        <a:graphic>
          <a:graphicData uri="http://schemas.openxmlformats.org/drawingml/2006/chart">
            <c:chart xmlns:c="http://schemas.openxmlformats.org/drawingml/2006/chart" xmlns:r="http://schemas.openxmlformats.org/officeDocument/2006/relationships" r:id="rId4"/>
          </a:graphicData>
        </a:graphic>
      </p:graphicFrame>
      <p:pic>
        <p:nvPicPr>
          <p:cNvPr id="10" name="Graphic 9">
            <a:extLst>
              <a:ext uri="{FF2B5EF4-FFF2-40B4-BE49-F238E27FC236}">
                <a16:creationId xmlns:a16="http://schemas.microsoft.com/office/drawing/2014/main" id="{C26F57F4-4761-D72F-A673-ED74DFB47C3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51990"/>
          <a:stretch/>
        </p:blipFill>
        <p:spPr>
          <a:xfrm>
            <a:off x="723900" y="3467100"/>
            <a:ext cx="490946" cy="1005840"/>
          </a:xfrm>
          <a:prstGeom prst="rect">
            <a:avLst/>
          </a:prstGeom>
        </p:spPr>
      </p:pic>
      <p:pic>
        <p:nvPicPr>
          <p:cNvPr id="11" name="Graphic 10">
            <a:extLst>
              <a:ext uri="{FF2B5EF4-FFF2-40B4-BE49-F238E27FC236}">
                <a16:creationId xmlns:a16="http://schemas.microsoft.com/office/drawing/2014/main" id="{3EFB03EB-834B-F9BF-4B1D-829066BCA5C6}"/>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50352" r="-704"/>
          <a:stretch/>
        </p:blipFill>
        <p:spPr>
          <a:xfrm>
            <a:off x="3009900" y="3467100"/>
            <a:ext cx="514894" cy="1005840"/>
          </a:xfrm>
          <a:prstGeom prst="rect">
            <a:avLst/>
          </a:prstGeom>
        </p:spPr>
      </p:pic>
      <p:pic>
        <p:nvPicPr>
          <p:cNvPr id="13" name="Graphic 12">
            <a:extLst>
              <a:ext uri="{FF2B5EF4-FFF2-40B4-BE49-F238E27FC236}">
                <a16:creationId xmlns:a16="http://schemas.microsoft.com/office/drawing/2014/main" id="{ACCE9A38-9A70-E107-F265-BB976C390CF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51990"/>
          <a:stretch/>
        </p:blipFill>
        <p:spPr>
          <a:xfrm>
            <a:off x="4216400" y="3467100"/>
            <a:ext cx="490946" cy="1005840"/>
          </a:xfrm>
          <a:prstGeom prst="rect">
            <a:avLst/>
          </a:prstGeom>
        </p:spPr>
      </p:pic>
      <p:pic>
        <p:nvPicPr>
          <p:cNvPr id="14" name="Graphic 13">
            <a:extLst>
              <a:ext uri="{FF2B5EF4-FFF2-40B4-BE49-F238E27FC236}">
                <a16:creationId xmlns:a16="http://schemas.microsoft.com/office/drawing/2014/main" id="{3BD52F0D-51FA-0B14-59E1-3B5913D9CF9F}"/>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50352" r="-704"/>
          <a:stretch/>
        </p:blipFill>
        <p:spPr>
          <a:xfrm>
            <a:off x="6502400" y="3467100"/>
            <a:ext cx="514894" cy="1005840"/>
          </a:xfrm>
          <a:prstGeom prst="rect">
            <a:avLst/>
          </a:prstGeom>
        </p:spPr>
      </p:pic>
      <p:sp>
        <p:nvSpPr>
          <p:cNvPr id="16" name="Back Arrow Hyperlink">
            <a:hlinkClick r:id="" action="ppaction://hlinkshowjump?jump=previousslide"/>
            <a:extLst>
              <a:ext uri="{FF2B5EF4-FFF2-40B4-BE49-F238E27FC236}">
                <a16:creationId xmlns:a16="http://schemas.microsoft.com/office/drawing/2014/main" id="{F1B2E524-12D3-4878-F7F8-19137D857292}"/>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rward Arrow Hyperlink">
            <a:hlinkClick r:id="" action="ppaction://hlinkshowjump?jump=nextslide"/>
            <a:extLst>
              <a:ext uri="{FF2B5EF4-FFF2-40B4-BE49-F238E27FC236}">
                <a16:creationId xmlns:a16="http://schemas.microsoft.com/office/drawing/2014/main" id="{D79C9D96-5113-E9A2-C57C-2943D1324EBF}"/>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se Button Hyperlink">
            <a:hlinkClick r:id="rId9" action="ppaction://hlinksldjump"/>
            <a:extLst>
              <a:ext uri="{FF2B5EF4-FFF2-40B4-BE49-F238E27FC236}">
                <a16:creationId xmlns:a16="http://schemas.microsoft.com/office/drawing/2014/main" id="{1ED96C0E-A9DD-AFE2-51D1-95D40012EC46}"/>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6606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8A32-D05C-78C4-2FF1-AAFAFDD21DA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C63114C-9B79-CE81-12E0-689DBF7620CD}"/>
              </a:ext>
            </a:extLst>
          </p:cNvPr>
          <p:cNvSpPr>
            <a:spLocks noGrp="1"/>
          </p:cNvSpPr>
          <p:nvPr>
            <p:ph type="body" sz="quarter" idx="25"/>
          </p:nvPr>
        </p:nvSpPr>
        <p:spPr/>
        <p:txBody>
          <a:bodyPr/>
          <a:lstStyle/>
          <a:p>
            <a:r>
              <a:rPr lang="en-US" noProof="0" dirty="0">
                <a:solidFill>
                  <a:schemeClr val="accent1"/>
                </a:solidFill>
              </a:rPr>
              <a:t>Savarirayan, et al. </a:t>
            </a:r>
            <a:r>
              <a:rPr lang="en-US" i="1" noProof="0" dirty="0">
                <a:solidFill>
                  <a:schemeClr val="accent1"/>
                </a:solidFill>
              </a:rPr>
              <a:t>Lancet.</a:t>
            </a:r>
            <a:r>
              <a:rPr lang="en-US" noProof="0" dirty="0">
                <a:solidFill>
                  <a:schemeClr val="accent1"/>
                </a:solidFill>
              </a:rPr>
              <a:t> 2020.</a:t>
            </a:r>
          </a:p>
        </p:txBody>
      </p:sp>
      <p:sp>
        <p:nvSpPr>
          <p:cNvPr id="9" name="Title 8">
            <a:extLst>
              <a:ext uri="{FF2B5EF4-FFF2-40B4-BE49-F238E27FC236}">
                <a16:creationId xmlns:a16="http://schemas.microsoft.com/office/drawing/2014/main" id="{A6053460-AE2F-495B-4092-A76BA68D4E62}"/>
              </a:ext>
            </a:extLst>
          </p:cNvPr>
          <p:cNvSpPr>
            <a:spLocks noGrp="1"/>
          </p:cNvSpPr>
          <p:nvPr>
            <p:ph type="title"/>
          </p:nvPr>
        </p:nvSpPr>
        <p:spPr/>
        <p:txBody>
          <a:bodyPr/>
          <a:lstStyle/>
          <a:p>
            <a:r>
              <a:rPr lang="en-US" noProof="0" dirty="0"/>
              <a:t>Participant Baseline Characteristics </a:t>
            </a:r>
          </a:p>
        </p:txBody>
      </p:sp>
      <p:sp>
        <p:nvSpPr>
          <p:cNvPr id="32" name="TextBox 31">
            <a:extLst>
              <a:ext uri="{FF2B5EF4-FFF2-40B4-BE49-F238E27FC236}">
                <a16:creationId xmlns:a16="http://schemas.microsoft.com/office/drawing/2014/main" id="{28FC6C0C-F703-B5F5-C1FD-A8A98456DB30}"/>
              </a:ext>
            </a:extLst>
          </p:cNvPr>
          <p:cNvSpPr txBox="1"/>
          <p:nvPr/>
        </p:nvSpPr>
        <p:spPr>
          <a:xfrm>
            <a:off x="4300539" y="2613009"/>
            <a:ext cx="2578464" cy="646331"/>
          </a:xfrm>
          <a:prstGeom prst="rect">
            <a:avLst/>
          </a:prstGeom>
          <a:noFill/>
        </p:spPr>
        <p:txBody>
          <a:bodyPr wrap="square" rtlCol="0">
            <a:spAutoFit/>
          </a:bodyPr>
          <a:lstStyle/>
          <a:p>
            <a:pPr algn="ctr"/>
            <a:r>
              <a:rPr lang="en-US" dirty="0">
                <a:solidFill>
                  <a:schemeClr val="accent1"/>
                </a:solidFill>
              </a:rPr>
              <a:t>AGE AT SCREENING</a:t>
            </a:r>
          </a:p>
          <a:p>
            <a:pPr algn="ctr"/>
            <a:r>
              <a:rPr lang="en-US" dirty="0">
                <a:solidFill>
                  <a:schemeClr val="accent1"/>
                </a:solidFill>
              </a:rPr>
              <a:t>(Vosoritide)</a:t>
            </a:r>
          </a:p>
        </p:txBody>
      </p:sp>
      <p:sp>
        <p:nvSpPr>
          <p:cNvPr id="26" name="Text Placeholder 74">
            <a:extLst>
              <a:ext uri="{FF2B5EF4-FFF2-40B4-BE49-F238E27FC236}">
                <a16:creationId xmlns:a16="http://schemas.microsoft.com/office/drawing/2014/main" id="{B68384D7-7BFB-9D02-E47C-DDFF35569C77}"/>
              </a:ext>
            </a:extLst>
          </p:cNvPr>
          <p:cNvSpPr txBox="1">
            <a:spLocks/>
          </p:cNvSpPr>
          <p:nvPr/>
        </p:nvSpPr>
        <p:spPr>
          <a:xfrm>
            <a:off x="3876054" y="2458348"/>
            <a:ext cx="18288" cy="4325112"/>
          </a:xfrm>
          <a:prstGeom prst="rect">
            <a:avLst/>
          </a:prstGeom>
          <a:solidFill>
            <a:schemeClr val="bg1"/>
          </a:solidFill>
          <a:ln>
            <a:solidFill>
              <a:schemeClr val="bg1"/>
            </a:solidFill>
          </a:ln>
          <a:effectLst>
            <a:outerShdw blurRad="25400" dist="38100" dir="2700000" algn="tl" rotWithShape="0">
              <a:prstClr val="black">
                <a:alpha val="10000"/>
              </a:prstClr>
            </a:outerShdw>
          </a:effectLst>
        </p:spPr>
        <p:txBody>
          <a:bodyPr vert="horz" lIns="182880" tIns="274320" rIns="182880" bIns="91440" rtlCol="0">
            <a:noAutofit/>
          </a:bodyPr>
          <a:lstStyle>
            <a:lvl1pPr marL="0" indent="0" algn="l" defTabSz="1341150" rtl="0" eaLnBrk="1" latinLnBrk="0" hangingPunct="1">
              <a:lnSpc>
                <a:spcPts val="1300"/>
              </a:lnSpc>
              <a:spcBef>
                <a:spcPts val="1000"/>
              </a:spcBef>
              <a:buClr>
                <a:schemeClr val="accent1"/>
              </a:buClr>
              <a:buFont typeface="Arial" panose="020B0604020202020204" pitchFamily="34" charset="0"/>
              <a:buNone/>
              <a:tabLst/>
              <a:defRPr sz="1600" b="1" kern="1200">
                <a:solidFill>
                  <a:schemeClr val="tx2"/>
                </a:solidFill>
                <a:latin typeface="+mn-lt"/>
                <a:ea typeface="+mn-ea"/>
                <a:cs typeface="+mn-cs"/>
              </a:defRPr>
            </a:lvl1pPr>
            <a:lvl2pPr marL="12700" indent="0" algn="l" defTabSz="1341150" rtl="0" eaLnBrk="1" latinLnBrk="0" hangingPunct="1">
              <a:lnSpc>
                <a:spcPts val="1300"/>
              </a:lnSpc>
              <a:spcBef>
                <a:spcPts val="1000"/>
              </a:spcBef>
              <a:buFont typeface="System Font Regular"/>
              <a:buNone/>
              <a:tabLst/>
              <a:defRPr sz="12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ctr"/>
            <a:endParaRPr lang="en-US" dirty="0"/>
          </a:p>
        </p:txBody>
      </p:sp>
      <p:grpSp>
        <p:nvGrpSpPr>
          <p:cNvPr id="38" name="Group 37">
            <a:extLst>
              <a:ext uri="{FF2B5EF4-FFF2-40B4-BE49-F238E27FC236}">
                <a16:creationId xmlns:a16="http://schemas.microsoft.com/office/drawing/2014/main" id="{D7E6221F-3194-BDEC-5DD3-D32E61141736}"/>
              </a:ext>
            </a:extLst>
          </p:cNvPr>
          <p:cNvGrpSpPr/>
          <p:nvPr/>
        </p:nvGrpSpPr>
        <p:grpSpPr>
          <a:xfrm>
            <a:off x="4670072" y="3253287"/>
            <a:ext cx="365760" cy="365760"/>
            <a:chOff x="2933266" y="5860403"/>
            <a:chExt cx="225924" cy="217967"/>
          </a:xfrm>
        </p:grpSpPr>
        <p:sp>
          <p:nvSpPr>
            <p:cNvPr id="47" name="Teardrop 46">
              <a:extLst>
                <a:ext uri="{FF2B5EF4-FFF2-40B4-BE49-F238E27FC236}">
                  <a16:creationId xmlns:a16="http://schemas.microsoft.com/office/drawing/2014/main" id="{AC781619-84C6-FB1C-1689-601D37890418}"/>
                </a:ext>
              </a:extLst>
            </p:cNvPr>
            <p:cNvSpPr/>
            <p:nvPr/>
          </p:nvSpPr>
          <p:spPr>
            <a:xfrm rot="8100000">
              <a:off x="2937245" y="5860403"/>
              <a:ext cx="217967" cy="217967"/>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9886F181-CBF0-29DC-F097-515880CDB021}"/>
                </a:ext>
              </a:extLst>
            </p:cNvPr>
            <p:cNvSpPr txBox="1"/>
            <p:nvPr/>
          </p:nvSpPr>
          <p:spPr>
            <a:xfrm>
              <a:off x="2933266" y="5877680"/>
              <a:ext cx="225924" cy="183413"/>
            </a:xfrm>
            <a:prstGeom prst="rect">
              <a:avLst/>
            </a:prstGeom>
            <a:noFill/>
          </p:spPr>
          <p:txBody>
            <a:bodyPr wrap="square" rtlCol="0" anchor="ctr">
              <a:spAutoFit/>
            </a:bodyPr>
            <a:lstStyle/>
            <a:p>
              <a:pPr algn="ctr"/>
              <a:r>
                <a:rPr lang="en-US" sz="1400" b="1" dirty="0">
                  <a:solidFill>
                    <a:schemeClr val="bg1"/>
                  </a:solidFill>
                </a:rPr>
                <a:t>5</a:t>
              </a:r>
            </a:p>
          </p:txBody>
        </p:sp>
      </p:grpSp>
      <p:sp>
        <p:nvSpPr>
          <p:cNvPr id="41" name="Rounded Rectangle 40">
            <a:extLst>
              <a:ext uri="{FF2B5EF4-FFF2-40B4-BE49-F238E27FC236}">
                <a16:creationId xmlns:a16="http://schemas.microsoft.com/office/drawing/2014/main" id="{22FB5F75-550D-5A1B-92F9-4C4CE4D3D37F}"/>
              </a:ext>
            </a:extLst>
          </p:cNvPr>
          <p:cNvSpPr/>
          <p:nvPr/>
        </p:nvSpPr>
        <p:spPr>
          <a:xfrm>
            <a:off x="4385130" y="3742720"/>
            <a:ext cx="2355741" cy="129846"/>
          </a:xfrm>
          <a:prstGeom prst="roundRect">
            <a:avLst>
              <a:gd name="adj" fmla="val 50000"/>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a:extLst>
              <a:ext uri="{FF2B5EF4-FFF2-40B4-BE49-F238E27FC236}">
                <a16:creationId xmlns:a16="http://schemas.microsoft.com/office/drawing/2014/main" id="{E73BFDE2-5F98-AB1F-04FA-9DB105D6CC81}"/>
              </a:ext>
            </a:extLst>
          </p:cNvPr>
          <p:cNvSpPr/>
          <p:nvPr/>
        </p:nvSpPr>
        <p:spPr>
          <a:xfrm>
            <a:off x="4849618" y="3741823"/>
            <a:ext cx="1737360" cy="12984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C151279A-3062-7F61-5CA2-5D513FC2708A}"/>
              </a:ext>
            </a:extLst>
          </p:cNvPr>
          <p:cNvSpPr txBox="1"/>
          <p:nvPr/>
        </p:nvSpPr>
        <p:spPr>
          <a:xfrm>
            <a:off x="5087389" y="3952680"/>
            <a:ext cx="999086" cy="430887"/>
          </a:xfrm>
          <a:prstGeom prst="rect">
            <a:avLst/>
          </a:prstGeom>
          <a:noFill/>
        </p:spPr>
        <p:txBody>
          <a:bodyPr wrap="square" lIns="0" tIns="0" rIns="0" bIns="0" anchor="ctr">
            <a:spAutoFit/>
          </a:bodyPr>
          <a:lstStyle/>
          <a:p>
            <a:pPr algn="ctr"/>
            <a:r>
              <a:rPr lang="en-US" sz="1400" b="1" dirty="0"/>
              <a:t>Age Range</a:t>
            </a:r>
            <a:endParaRPr lang="en-US" sz="1400" dirty="0"/>
          </a:p>
          <a:p>
            <a:pPr algn="ctr"/>
            <a:r>
              <a:rPr lang="en-US" sz="1400" dirty="0"/>
              <a:t>(Years)</a:t>
            </a:r>
          </a:p>
        </p:txBody>
      </p:sp>
      <p:sp>
        <p:nvSpPr>
          <p:cNvPr id="45" name="TextBox 44">
            <a:extLst>
              <a:ext uri="{FF2B5EF4-FFF2-40B4-BE49-F238E27FC236}">
                <a16:creationId xmlns:a16="http://schemas.microsoft.com/office/drawing/2014/main" id="{D011FCD1-A844-F150-044C-285452F29E5E}"/>
              </a:ext>
            </a:extLst>
          </p:cNvPr>
          <p:cNvSpPr txBox="1"/>
          <p:nvPr/>
        </p:nvSpPr>
        <p:spPr>
          <a:xfrm>
            <a:off x="6391185" y="3917522"/>
            <a:ext cx="397717" cy="215444"/>
          </a:xfrm>
          <a:prstGeom prst="rect">
            <a:avLst/>
          </a:prstGeom>
          <a:noFill/>
        </p:spPr>
        <p:txBody>
          <a:bodyPr wrap="square" lIns="0" tIns="0" rIns="0" bIns="0" anchor="ctr">
            <a:spAutoFit/>
          </a:bodyPr>
          <a:lstStyle/>
          <a:p>
            <a:pPr algn="r"/>
            <a:r>
              <a:rPr lang="en-US" sz="1400" dirty="0"/>
              <a:t>&lt;18</a:t>
            </a:r>
          </a:p>
        </p:txBody>
      </p:sp>
      <p:sp>
        <p:nvSpPr>
          <p:cNvPr id="46" name="TextBox 45">
            <a:extLst>
              <a:ext uri="{FF2B5EF4-FFF2-40B4-BE49-F238E27FC236}">
                <a16:creationId xmlns:a16="http://schemas.microsoft.com/office/drawing/2014/main" id="{866F16B9-9D5B-A948-E556-322D91858E0B}"/>
              </a:ext>
            </a:extLst>
          </p:cNvPr>
          <p:cNvSpPr txBox="1"/>
          <p:nvPr/>
        </p:nvSpPr>
        <p:spPr>
          <a:xfrm>
            <a:off x="4390294" y="3917522"/>
            <a:ext cx="328692" cy="215444"/>
          </a:xfrm>
          <a:prstGeom prst="rect">
            <a:avLst/>
          </a:prstGeom>
          <a:noFill/>
        </p:spPr>
        <p:txBody>
          <a:bodyPr wrap="square" lIns="0" tIns="0" rIns="0" bIns="0" anchor="ctr">
            <a:spAutoFit/>
          </a:bodyPr>
          <a:lstStyle/>
          <a:p>
            <a:r>
              <a:rPr lang="en-US" sz="1400" dirty="0"/>
              <a:t>0</a:t>
            </a:r>
          </a:p>
        </p:txBody>
      </p:sp>
      <p:grpSp>
        <p:nvGrpSpPr>
          <p:cNvPr id="51" name="Group 50">
            <a:extLst>
              <a:ext uri="{FF2B5EF4-FFF2-40B4-BE49-F238E27FC236}">
                <a16:creationId xmlns:a16="http://schemas.microsoft.com/office/drawing/2014/main" id="{64BCEAC1-BC36-5671-11D8-AC712A110EB9}"/>
              </a:ext>
            </a:extLst>
          </p:cNvPr>
          <p:cNvGrpSpPr/>
          <p:nvPr/>
        </p:nvGrpSpPr>
        <p:grpSpPr>
          <a:xfrm>
            <a:off x="6468821" y="3253287"/>
            <a:ext cx="370801" cy="365760"/>
            <a:chOff x="3200054" y="5860402"/>
            <a:chExt cx="229038" cy="217967"/>
          </a:xfrm>
        </p:grpSpPr>
        <p:sp>
          <p:nvSpPr>
            <p:cNvPr id="52" name="Teardrop 51">
              <a:extLst>
                <a:ext uri="{FF2B5EF4-FFF2-40B4-BE49-F238E27FC236}">
                  <a16:creationId xmlns:a16="http://schemas.microsoft.com/office/drawing/2014/main" id="{974E37D8-3FCB-88E2-E6B9-654AE71116E4}"/>
                </a:ext>
              </a:extLst>
            </p:cNvPr>
            <p:cNvSpPr/>
            <p:nvPr/>
          </p:nvSpPr>
          <p:spPr>
            <a:xfrm rot="8100000">
              <a:off x="3200054" y="5860402"/>
              <a:ext cx="217967" cy="217967"/>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992B13E1-7FE7-7307-4147-DC549AA4DBE3}"/>
                </a:ext>
              </a:extLst>
            </p:cNvPr>
            <p:cNvSpPr txBox="1"/>
            <p:nvPr/>
          </p:nvSpPr>
          <p:spPr>
            <a:xfrm>
              <a:off x="3203168" y="5885872"/>
              <a:ext cx="225924" cy="183413"/>
            </a:xfrm>
            <a:prstGeom prst="rect">
              <a:avLst/>
            </a:prstGeom>
            <a:noFill/>
          </p:spPr>
          <p:txBody>
            <a:bodyPr wrap="square" lIns="0" rIns="0" rtlCol="0" anchor="ctr">
              <a:spAutoFit/>
            </a:bodyPr>
            <a:lstStyle/>
            <a:p>
              <a:pPr algn="ctr"/>
              <a:r>
                <a:rPr lang="en-US" sz="1400" b="1" dirty="0">
                  <a:solidFill>
                    <a:schemeClr val="bg1"/>
                  </a:solidFill>
                </a:rPr>
                <a:t>17</a:t>
              </a:r>
            </a:p>
          </p:txBody>
        </p:sp>
      </p:grpSp>
      <p:sp>
        <p:nvSpPr>
          <p:cNvPr id="61" name="Freeform 60">
            <a:extLst>
              <a:ext uri="{FF2B5EF4-FFF2-40B4-BE49-F238E27FC236}">
                <a16:creationId xmlns:a16="http://schemas.microsoft.com/office/drawing/2014/main" id="{08E43A93-A842-4EF7-C31F-405F5CF82AE4}"/>
              </a:ext>
            </a:extLst>
          </p:cNvPr>
          <p:cNvSpPr/>
          <p:nvPr/>
        </p:nvSpPr>
        <p:spPr>
          <a:xfrm>
            <a:off x="4662347" y="4406266"/>
            <a:ext cx="1863074" cy="1158992"/>
          </a:xfrm>
          <a:custGeom>
            <a:avLst/>
            <a:gdLst>
              <a:gd name="connsiteX0" fmla="*/ 1863074 w 1863074"/>
              <a:gd name="connsiteY0" fmla="*/ 1158992 h 1158992"/>
              <a:gd name="connsiteX1" fmla="*/ 0 w 1863074"/>
              <a:gd name="connsiteY1" fmla="*/ 1158992 h 1158992"/>
              <a:gd name="connsiteX2" fmla="*/ 0 w 1863074"/>
              <a:gd name="connsiteY2" fmla="*/ 297542 h 1158992"/>
              <a:gd name="connsiteX3" fmla="*/ 506109 w 1863074"/>
              <a:gd name="connsiteY3" fmla="*/ 297542 h 1158992"/>
              <a:gd name="connsiteX4" fmla="*/ 931538 w 1863074"/>
              <a:gd name="connsiteY4" fmla="*/ 0 h 1158992"/>
              <a:gd name="connsiteX5" fmla="*/ 1356967 w 1863074"/>
              <a:gd name="connsiteY5" fmla="*/ 297542 h 1158992"/>
              <a:gd name="connsiteX6" fmla="*/ 1863074 w 1863074"/>
              <a:gd name="connsiteY6" fmla="*/ 297542 h 115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3074" h="1158992">
                <a:moveTo>
                  <a:pt x="1863074" y="1158992"/>
                </a:moveTo>
                <a:lnTo>
                  <a:pt x="0" y="1158992"/>
                </a:lnTo>
                <a:lnTo>
                  <a:pt x="0" y="297542"/>
                </a:lnTo>
                <a:lnTo>
                  <a:pt x="506109" y="297542"/>
                </a:lnTo>
                <a:lnTo>
                  <a:pt x="931538" y="0"/>
                </a:lnTo>
                <a:lnTo>
                  <a:pt x="1356967" y="297542"/>
                </a:lnTo>
                <a:lnTo>
                  <a:pt x="1863074" y="297542"/>
                </a:lnTo>
                <a:close/>
              </a:path>
            </a:pathLst>
          </a:custGeom>
          <a:solidFill>
            <a:schemeClr val="accent1">
              <a:lumMod val="20000"/>
              <a:lumOff val="80000"/>
              <a:alpha val="30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b="1" dirty="0">
              <a:solidFill>
                <a:schemeClr val="tx2"/>
              </a:solidFill>
            </a:endParaRPr>
          </a:p>
        </p:txBody>
      </p:sp>
      <p:sp>
        <p:nvSpPr>
          <p:cNvPr id="27" name="TextBox 26">
            <a:extLst>
              <a:ext uri="{FF2B5EF4-FFF2-40B4-BE49-F238E27FC236}">
                <a16:creationId xmlns:a16="http://schemas.microsoft.com/office/drawing/2014/main" id="{D0AE0FF5-5E98-9B7C-D34E-382CB4050B95}"/>
              </a:ext>
            </a:extLst>
          </p:cNvPr>
          <p:cNvSpPr txBox="1"/>
          <p:nvPr/>
        </p:nvSpPr>
        <p:spPr>
          <a:xfrm>
            <a:off x="4266377" y="4813856"/>
            <a:ext cx="2655014" cy="618631"/>
          </a:xfrm>
          <a:prstGeom prst="rect">
            <a:avLst/>
          </a:prstGeom>
          <a:noFill/>
        </p:spPr>
        <p:txBody>
          <a:bodyPr wrap="square">
            <a:spAutoFit/>
          </a:bodyPr>
          <a:lstStyle/>
          <a:p>
            <a:pPr algn="ctr">
              <a:lnSpc>
                <a:spcPct val="90000"/>
              </a:lnSpc>
            </a:pPr>
            <a:r>
              <a:rPr lang="en-US" sz="1400" dirty="0"/>
              <a:t>Median age </a:t>
            </a:r>
            <a:br>
              <a:rPr lang="en-US" sz="1800" dirty="0"/>
            </a:br>
            <a:r>
              <a:rPr lang="en-US" sz="2400" b="1" dirty="0">
                <a:solidFill>
                  <a:schemeClr val="accent1"/>
                </a:solidFill>
              </a:rPr>
              <a:t>8.3 years </a:t>
            </a:r>
            <a:endParaRPr lang="en-US" sz="1800" b="1" dirty="0">
              <a:solidFill>
                <a:schemeClr val="accent1"/>
              </a:solidFill>
            </a:endParaRPr>
          </a:p>
        </p:txBody>
      </p:sp>
      <p:grpSp>
        <p:nvGrpSpPr>
          <p:cNvPr id="24" name="Group 23" hidden="1">
            <a:extLst>
              <a:ext uri="{FF2B5EF4-FFF2-40B4-BE49-F238E27FC236}">
                <a16:creationId xmlns:a16="http://schemas.microsoft.com/office/drawing/2014/main" id="{80D1E59E-2982-B0E1-1206-DFC8D53CCA89}"/>
              </a:ext>
            </a:extLst>
          </p:cNvPr>
          <p:cNvGrpSpPr/>
          <p:nvPr/>
        </p:nvGrpSpPr>
        <p:grpSpPr>
          <a:xfrm>
            <a:off x="4235492" y="502920"/>
            <a:ext cx="3069619" cy="5870358"/>
            <a:chOff x="4235492" y="502920"/>
            <a:chExt cx="3069619" cy="5870358"/>
          </a:xfrm>
        </p:grpSpPr>
        <p:sp>
          <p:nvSpPr>
            <p:cNvPr id="2" name="TextBox 1">
              <a:extLst>
                <a:ext uri="{FF2B5EF4-FFF2-40B4-BE49-F238E27FC236}">
                  <a16:creationId xmlns:a16="http://schemas.microsoft.com/office/drawing/2014/main" id="{E46A7176-77AA-767E-513D-65E7F9DF26B9}"/>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population slider</a:t>
              </a:r>
            </a:p>
          </p:txBody>
        </p:sp>
        <p:sp>
          <p:nvSpPr>
            <p:cNvPr id="4" name="TextBox 3">
              <a:extLst>
                <a:ext uri="{FF2B5EF4-FFF2-40B4-BE49-F238E27FC236}">
                  <a16:creationId xmlns:a16="http://schemas.microsoft.com/office/drawing/2014/main" id="{4461508D-95D5-AFFB-E8F6-F0BE2023BDB9}"/>
                </a:ext>
              </a:extLst>
            </p:cNvPr>
            <p:cNvSpPr txBox="1"/>
            <p:nvPr/>
          </p:nvSpPr>
          <p:spPr>
            <a:xfrm>
              <a:off x="4235492" y="6127057"/>
              <a:ext cx="2655016" cy="246221"/>
            </a:xfrm>
            <a:prstGeom prst="rect">
              <a:avLst/>
            </a:prstGeom>
            <a:noFill/>
          </p:spPr>
          <p:txBody>
            <a:bodyPr wrap="square" rtlCol="0">
              <a:spAutoFit/>
            </a:bodyPr>
            <a:lstStyle/>
            <a:p>
              <a:r>
                <a:rPr lang="en-US" sz="1000" dirty="0">
                  <a:solidFill>
                    <a:schemeClr val="accent4"/>
                  </a:solidFill>
                </a:rPr>
                <a:t>[Savarirayan 220 study 301: p4B]</a:t>
              </a:r>
            </a:p>
          </p:txBody>
        </p:sp>
      </p:grpSp>
      <p:sp>
        <p:nvSpPr>
          <p:cNvPr id="8" name="TextBox 7">
            <a:extLst>
              <a:ext uri="{FF2B5EF4-FFF2-40B4-BE49-F238E27FC236}">
                <a16:creationId xmlns:a16="http://schemas.microsoft.com/office/drawing/2014/main" id="{8B7870CF-14B6-3498-162C-4B71FD82A1E2}"/>
              </a:ext>
            </a:extLst>
          </p:cNvPr>
          <p:cNvSpPr txBox="1"/>
          <p:nvPr/>
        </p:nvSpPr>
        <p:spPr>
          <a:xfrm>
            <a:off x="978065" y="2613009"/>
            <a:ext cx="2578464" cy="646331"/>
          </a:xfrm>
          <a:prstGeom prst="rect">
            <a:avLst/>
          </a:prstGeom>
          <a:noFill/>
        </p:spPr>
        <p:txBody>
          <a:bodyPr wrap="square" rtlCol="0">
            <a:spAutoFit/>
          </a:bodyPr>
          <a:lstStyle/>
          <a:p>
            <a:pPr algn="ctr"/>
            <a:r>
              <a:rPr lang="en-US" dirty="0">
                <a:solidFill>
                  <a:schemeClr val="accent1"/>
                </a:solidFill>
              </a:rPr>
              <a:t>AGE AT SCREENING</a:t>
            </a:r>
          </a:p>
          <a:p>
            <a:pPr algn="ctr"/>
            <a:r>
              <a:rPr lang="en-US" dirty="0">
                <a:solidFill>
                  <a:schemeClr val="accent1"/>
                </a:solidFill>
              </a:rPr>
              <a:t>(Placebo)</a:t>
            </a:r>
          </a:p>
        </p:txBody>
      </p:sp>
      <p:grpSp>
        <p:nvGrpSpPr>
          <p:cNvPr id="3" name="Group 2">
            <a:extLst>
              <a:ext uri="{FF2B5EF4-FFF2-40B4-BE49-F238E27FC236}">
                <a16:creationId xmlns:a16="http://schemas.microsoft.com/office/drawing/2014/main" id="{6F288A01-3E24-4520-7673-ECE85D628E49}"/>
              </a:ext>
            </a:extLst>
          </p:cNvPr>
          <p:cNvGrpSpPr/>
          <p:nvPr/>
        </p:nvGrpSpPr>
        <p:grpSpPr>
          <a:xfrm>
            <a:off x="951628" y="3253287"/>
            <a:ext cx="2655014" cy="2311971"/>
            <a:chOff x="951628" y="3253287"/>
            <a:chExt cx="2655014" cy="2311971"/>
          </a:xfrm>
        </p:grpSpPr>
        <p:grpSp>
          <p:nvGrpSpPr>
            <p:cNvPr id="10" name="Group 9">
              <a:extLst>
                <a:ext uri="{FF2B5EF4-FFF2-40B4-BE49-F238E27FC236}">
                  <a16:creationId xmlns:a16="http://schemas.microsoft.com/office/drawing/2014/main" id="{C27FC54A-3E25-818E-D4DC-56054A7C0DF0}"/>
                </a:ext>
              </a:extLst>
            </p:cNvPr>
            <p:cNvGrpSpPr/>
            <p:nvPr/>
          </p:nvGrpSpPr>
          <p:grpSpPr>
            <a:xfrm>
              <a:off x="1347598" y="3253287"/>
              <a:ext cx="365760" cy="365760"/>
              <a:chOff x="2933266" y="5860403"/>
              <a:chExt cx="225924" cy="217967"/>
            </a:xfrm>
          </p:grpSpPr>
          <p:sp>
            <p:nvSpPr>
              <p:cNvPr id="11" name="Teardrop 10">
                <a:extLst>
                  <a:ext uri="{FF2B5EF4-FFF2-40B4-BE49-F238E27FC236}">
                    <a16:creationId xmlns:a16="http://schemas.microsoft.com/office/drawing/2014/main" id="{25163A4C-E718-8458-C7EA-5BA7DF1081EC}"/>
                  </a:ext>
                </a:extLst>
              </p:cNvPr>
              <p:cNvSpPr/>
              <p:nvPr/>
            </p:nvSpPr>
            <p:spPr>
              <a:xfrm rot="8100000">
                <a:off x="2937245" y="5860403"/>
                <a:ext cx="217967" cy="217967"/>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E378626-DF8D-DC1E-2104-AED44E6EE4E1}"/>
                  </a:ext>
                </a:extLst>
              </p:cNvPr>
              <p:cNvSpPr txBox="1"/>
              <p:nvPr/>
            </p:nvSpPr>
            <p:spPr>
              <a:xfrm>
                <a:off x="2933266" y="5877680"/>
                <a:ext cx="225924" cy="183413"/>
              </a:xfrm>
              <a:prstGeom prst="rect">
                <a:avLst/>
              </a:prstGeom>
              <a:noFill/>
            </p:spPr>
            <p:txBody>
              <a:bodyPr wrap="square" rtlCol="0" anchor="ctr">
                <a:spAutoFit/>
              </a:bodyPr>
              <a:lstStyle/>
              <a:p>
                <a:pPr algn="ctr"/>
                <a:r>
                  <a:rPr lang="en-US" sz="1400" b="1" dirty="0">
                    <a:solidFill>
                      <a:schemeClr val="bg1"/>
                    </a:solidFill>
                  </a:rPr>
                  <a:t>5</a:t>
                </a:r>
              </a:p>
            </p:txBody>
          </p:sp>
        </p:grpSp>
        <p:sp>
          <p:nvSpPr>
            <p:cNvPr id="13" name="Rounded Rectangle 40">
              <a:extLst>
                <a:ext uri="{FF2B5EF4-FFF2-40B4-BE49-F238E27FC236}">
                  <a16:creationId xmlns:a16="http://schemas.microsoft.com/office/drawing/2014/main" id="{A32A7A5C-D208-AEC3-CB55-EB065E8AFF31}"/>
                </a:ext>
              </a:extLst>
            </p:cNvPr>
            <p:cNvSpPr/>
            <p:nvPr/>
          </p:nvSpPr>
          <p:spPr>
            <a:xfrm>
              <a:off x="1062656" y="3742720"/>
              <a:ext cx="2355741" cy="129846"/>
            </a:xfrm>
            <a:prstGeom prst="roundRect">
              <a:avLst>
                <a:gd name="adj" fmla="val 50000"/>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41">
              <a:extLst>
                <a:ext uri="{FF2B5EF4-FFF2-40B4-BE49-F238E27FC236}">
                  <a16:creationId xmlns:a16="http://schemas.microsoft.com/office/drawing/2014/main" id="{6C5A7AA2-BBF9-426F-B1CE-6178607E4558}"/>
                </a:ext>
              </a:extLst>
            </p:cNvPr>
            <p:cNvSpPr/>
            <p:nvPr/>
          </p:nvSpPr>
          <p:spPr>
            <a:xfrm>
              <a:off x="1527144" y="3741823"/>
              <a:ext cx="1737360" cy="12984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A2D96B0-38DE-DD8D-8032-2AB884C85B9B}"/>
                </a:ext>
              </a:extLst>
            </p:cNvPr>
            <p:cNvSpPr txBox="1"/>
            <p:nvPr/>
          </p:nvSpPr>
          <p:spPr>
            <a:xfrm>
              <a:off x="1764915" y="3952680"/>
              <a:ext cx="999086" cy="430887"/>
            </a:xfrm>
            <a:prstGeom prst="rect">
              <a:avLst/>
            </a:prstGeom>
            <a:noFill/>
          </p:spPr>
          <p:txBody>
            <a:bodyPr wrap="square" lIns="0" tIns="0" rIns="0" bIns="0" anchor="ctr">
              <a:spAutoFit/>
            </a:bodyPr>
            <a:lstStyle/>
            <a:p>
              <a:pPr algn="ctr"/>
              <a:r>
                <a:rPr lang="en-US" sz="1400" b="1" dirty="0"/>
                <a:t>Age Range</a:t>
              </a:r>
              <a:endParaRPr lang="en-US" sz="1400" dirty="0"/>
            </a:p>
            <a:p>
              <a:pPr algn="ctr"/>
              <a:r>
                <a:rPr lang="en-US" sz="1400" dirty="0"/>
                <a:t>(Years)</a:t>
              </a:r>
            </a:p>
          </p:txBody>
        </p:sp>
        <p:sp>
          <p:nvSpPr>
            <p:cNvPr id="16" name="TextBox 15">
              <a:extLst>
                <a:ext uri="{FF2B5EF4-FFF2-40B4-BE49-F238E27FC236}">
                  <a16:creationId xmlns:a16="http://schemas.microsoft.com/office/drawing/2014/main" id="{8811213E-35CD-0FE8-8D21-23A9D43EA13A}"/>
                </a:ext>
              </a:extLst>
            </p:cNvPr>
            <p:cNvSpPr txBox="1"/>
            <p:nvPr/>
          </p:nvSpPr>
          <p:spPr>
            <a:xfrm>
              <a:off x="3068711" y="3917522"/>
              <a:ext cx="397717" cy="215444"/>
            </a:xfrm>
            <a:prstGeom prst="rect">
              <a:avLst/>
            </a:prstGeom>
            <a:noFill/>
          </p:spPr>
          <p:txBody>
            <a:bodyPr wrap="square" lIns="0" tIns="0" rIns="0" bIns="0" anchor="ctr">
              <a:spAutoFit/>
            </a:bodyPr>
            <a:lstStyle/>
            <a:p>
              <a:pPr algn="r"/>
              <a:r>
                <a:rPr lang="en-US" sz="1400" dirty="0"/>
                <a:t>&lt;18</a:t>
              </a:r>
            </a:p>
          </p:txBody>
        </p:sp>
        <p:sp>
          <p:nvSpPr>
            <p:cNvPr id="17" name="TextBox 16">
              <a:extLst>
                <a:ext uri="{FF2B5EF4-FFF2-40B4-BE49-F238E27FC236}">
                  <a16:creationId xmlns:a16="http://schemas.microsoft.com/office/drawing/2014/main" id="{2821D3E8-18D6-93C5-A9EC-0E983D03D14C}"/>
                </a:ext>
              </a:extLst>
            </p:cNvPr>
            <p:cNvSpPr txBox="1"/>
            <p:nvPr/>
          </p:nvSpPr>
          <p:spPr>
            <a:xfrm>
              <a:off x="1067820" y="3917522"/>
              <a:ext cx="328692" cy="215444"/>
            </a:xfrm>
            <a:prstGeom prst="rect">
              <a:avLst/>
            </a:prstGeom>
            <a:noFill/>
          </p:spPr>
          <p:txBody>
            <a:bodyPr wrap="square" lIns="0" tIns="0" rIns="0" bIns="0" anchor="ctr">
              <a:spAutoFit/>
            </a:bodyPr>
            <a:lstStyle/>
            <a:p>
              <a:r>
                <a:rPr lang="en-US" sz="1400" dirty="0"/>
                <a:t>0</a:t>
              </a:r>
            </a:p>
          </p:txBody>
        </p:sp>
        <p:grpSp>
          <p:nvGrpSpPr>
            <p:cNvPr id="18" name="Group 17">
              <a:extLst>
                <a:ext uri="{FF2B5EF4-FFF2-40B4-BE49-F238E27FC236}">
                  <a16:creationId xmlns:a16="http://schemas.microsoft.com/office/drawing/2014/main" id="{6B875771-680F-29A9-1E24-2D6788AB2F40}"/>
                </a:ext>
              </a:extLst>
            </p:cNvPr>
            <p:cNvGrpSpPr/>
            <p:nvPr/>
          </p:nvGrpSpPr>
          <p:grpSpPr>
            <a:xfrm>
              <a:off x="3142526" y="3253287"/>
              <a:ext cx="365760" cy="365760"/>
              <a:chOff x="2933266" y="5860403"/>
              <a:chExt cx="225924" cy="217967"/>
            </a:xfrm>
          </p:grpSpPr>
          <p:sp>
            <p:nvSpPr>
              <p:cNvPr id="19" name="Teardrop 18">
                <a:extLst>
                  <a:ext uri="{FF2B5EF4-FFF2-40B4-BE49-F238E27FC236}">
                    <a16:creationId xmlns:a16="http://schemas.microsoft.com/office/drawing/2014/main" id="{3CC50DB6-4C25-23F7-AF4E-935C2C897C09}"/>
                  </a:ext>
                </a:extLst>
              </p:cNvPr>
              <p:cNvSpPr/>
              <p:nvPr/>
            </p:nvSpPr>
            <p:spPr>
              <a:xfrm rot="8100000">
                <a:off x="2937245" y="5860403"/>
                <a:ext cx="217967" cy="217967"/>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396F4A3-51E8-14AE-5F58-7C576345BBEF}"/>
                  </a:ext>
                </a:extLst>
              </p:cNvPr>
              <p:cNvSpPr txBox="1"/>
              <p:nvPr/>
            </p:nvSpPr>
            <p:spPr>
              <a:xfrm>
                <a:off x="2933266" y="5877680"/>
                <a:ext cx="225924" cy="183413"/>
              </a:xfrm>
              <a:prstGeom prst="rect">
                <a:avLst/>
              </a:prstGeom>
              <a:noFill/>
            </p:spPr>
            <p:txBody>
              <a:bodyPr wrap="square" lIns="0" rIns="0" rtlCol="0" anchor="ctr">
                <a:spAutoFit/>
              </a:bodyPr>
              <a:lstStyle/>
              <a:p>
                <a:pPr algn="ctr"/>
                <a:r>
                  <a:rPr lang="en-US" sz="1400" b="1" dirty="0">
                    <a:solidFill>
                      <a:schemeClr val="bg1"/>
                    </a:solidFill>
                  </a:rPr>
                  <a:t>17</a:t>
                </a:r>
              </a:p>
            </p:txBody>
          </p:sp>
        </p:grpSp>
        <p:sp>
          <p:nvSpPr>
            <p:cNvPr id="21" name="Freeform 60">
              <a:extLst>
                <a:ext uri="{FF2B5EF4-FFF2-40B4-BE49-F238E27FC236}">
                  <a16:creationId xmlns:a16="http://schemas.microsoft.com/office/drawing/2014/main" id="{48756F4C-BB6F-5F5C-002F-43E458A6AB06}"/>
                </a:ext>
              </a:extLst>
            </p:cNvPr>
            <p:cNvSpPr/>
            <p:nvPr/>
          </p:nvSpPr>
          <p:spPr>
            <a:xfrm>
              <a:off x="1347598" y="4406266"/>
              <a:ext cx="1863074" cy="1158992"/>
            </a:xfrm>
            <a:custGeom>
              <a:avLst/>
              <a:gdLst>
                <a:gd name="connsiteX0" fmla="*/ 1863074 w 1863074"/>
                <a:gd name="connsiteY0" fmla="*/ 1158992 h 1158992"/>
                <a:gd name="connsiteX1" fmla="*/ 0 w 1863074"/>
                <a:gd name="connsiteY1" fmla="*/ 1158992 h 1158992"/>
                <a:gd name="connsiteX2" fmla="*/ 0 w 1863074"/>
                <a:gd name="connsiteY2" fmla="*/ 297542 h 1158992"/>
                <a:gd name="connsiteX3" fmla="*/ 506109 w 1863074"/>
                <a:gd name="connsiteY3" fmla="*/ 297542 h 1158992"/>
                <a:gd name="connsiteX4" fmla="*/ 931538 w 1863074"/>
                <a:gd name="connsiteY4" fmla="*/ 0 h 1158992"/>
                <a:gd name="connsiteX5" fmla="*/ 1356967 w 1863074"/>
                <a:gd name="connsiteY5" fmla="*/ 297542 h 1158992"/>
                <a:gd name="connsiteX6" fmla="*/ 1863074 w 1863074"/>
                <a:gd name="connsiteY6" fmla="*/ 297542 h 115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3074" h="1158992">
                  <a:moveTo>
                    <a:pt x="1863074" y="1158992"/>
                  </a:moveTo>
                  <a:lnTo>
                    <a:pt x="0" y="1158992"/>
                  </a:lnTo>
                  <a:lnTo>
                    <a:pt x="0" y="297542"/>
                  </a:lnTo>
                  <a:lnTo>
                    <a:pt x="506109" y="297542"/>
                  </a:lnTo>
                  <a:lnTo>
                    <a:pt x="931538" y="0"/>
                  </a:lnTo>
                  <a:lnTo>
                    <a:pt x="1356967" y="297542"/>
                  </a:lnTo>
                  <a:lnTo>
                    <a:pt x="1863074" y="297542"/>
                  </a:lnTo>
                  <a:close/>
                </a:path>
              </a:pathLst>
            </a:custGeom>
            <a:solidFill>
              <a:schemeClr val="accent1">
                <a:lumMod val="20000"/>
                <a:lumOff val="80000"/>
                <a:alpha val="30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b="1" dirty="0">
                <a:solidFill>
                  <a:schemeClr val="tx2"/>
                </a:solidFill>
              </a:endParaRPr>
            </a:p>
          </p:txBody>
        </p:sp>
        <p:sp>
          <p:nvSpPr>
            <p:cNvPr id="22" name="TextBox 21">
              <a:extLst>
                <a:ext uri="{FF2B5EF4-FFF2-40B4-BE49-F238E27FC236}">
                  <a16:creationId xmlns:a16="http://schemas.microsoft.com/office/drawing/2014/main" id="{9E20E2BD-E235-50BC-B8F3-0D434ADBE41D}"/>
                </a:ext>
              </a:extLst>
            </p:cNvPr>
            <p:cNvSpPr txBox="1"/>
            <p:nvPr/>
          </p:nvSpPr>
          <p:spPr>
            <a:xfrm>
              <a:off x="951628" y="4813856"/>
              <a:ext cx="2655014" cy="618631"/>
            </a:xfrm>
            <a:prstGeom prst="rect">
              <a:avLst/>
            </a:prstGeom>
            <a:noFill/>
          </p:spPr>
          <p:txBody>
            <a:bodyPr wrap="square">
              <a:spAutoFit/>
            </a:bodyPr>
            <a:lstStyle/>
            <a:p>
              <a:pPr algn="ctr">
                <a:lnSpc>
                  <a:spcPct val="90000"/>
                </a:lnSpc>
              </a:pPr>
              <a:r>
                <a:rPr lang="en-US" sz="1400" dirty="0"/>
                <a:t>Median age </a:t>
              </a:r>
              <a:br>
                <a:rPr lang="en-US" sz="1800" dirty="0"/>
              </a:br>
              <a:r>
                <a:rPr lang="en-US" sz="2400" b="1" dirty="0">
                  <a:solidFill>
                    <a:schemeClr val="accent1"/>
                  </a:solidFill>
                </a:rPr>
                <a:t>9.0 years </a:t>
              </a:r>
              <a:endParaRPr lang="en-US" sz="1800" b="1" dirty="0">
                <a:solidFill>
                  <a:schemeClr val="accent1"/>
                </a:solidFill>
              </a:endParaRPr>
            </a:p>
          </p:txBody>
        </p:sp>
      </p:grpSp>
      <p:sp>
        <p:nvSpPr>
          <p:cNvPr id="6" name="Back Arrow Hyperlink">
            <a:hlinkClick r:id="" action="ppaction://hlinkshowjump?jump=previousslide"/>
            <a:extLst>
              <a:ext uri="{FF2B5EF4-FFF2-40B4-BE49-F238E27FC236}">
                <a16:creationId xmlns:a16="http://schemas.microsoft.com/office/drawing/2014/main" id="{2E1B7CE9-08DF-9029-DA81-871A60A0E9BE}"/>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rward Arrow Hyperlink">
            <a:hlinkClick r:id="" action="ppaction://hlinkshowjump?jump=nextslide"/>
            <a:extLst>
              <a:ext uri="{FF2B5EF4-FFF2-40B4-BE49-F238E27FC236}">
                <a16:creationId xmlns:a16="http://schemas.microsoft.com/office/drawing/2014/main" id="{3FF8D25B-BA0F-B79C-19A6-262952AC1B69}"/>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se Button Hyperlink">
            <a:hlinkClick r:id="rId3" action="ppaction://hlinksldjump"/>
            <a:extLst>
              <a:ext uri="{FF2B5EF4-FFF2-40B4-BE49-F238E27FC236}">
                <a16:creationId xmlns:a16="http://schemas.microsoft.com/office/drawing/2014/main" id="{EE317ECB-4A35-1A68-0E1F-AE6CDD4C39EE}"/>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416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7FA38CF-9C3B-7003-2356-AF79E1D2943C}"/>
              </a:ext>
            </a:extLst>
          </p:cNvPr>
          <p:cNvSpPr>
            <a:spLocks noGrp="1"/>
          </p:cNvSpPr>
          <p:nvPr>
            <p:ph type="body" sz="quarter" idx="25"/>
          </p:nvPr>
        </p:nvSpPr>
        <p:spPr/>
        <p:txBody>
          <a:bodyPr/>
          <a:lstStyle/>
          <a:p>
            <a:r>
              <a:rPr lang="en-US" sz="1000" noProof="0" dirty="0">
                <a:solidFill>
                  <a:schemeClr val="accent1"/>
                </a:solidFill>
              </a:rPr>
              <a:t>Savarirayan, et al. </a:t>
            </a:r>
            <a:r>
              <a:rPr lang="en-US" sz="1000" i="1" noProof="0" dirty="0">
                <a:solidFill>
                  <a:schemeClr val="accent1"/>
                </a:solidFill>
              </a:rPr>
              <a:t>Lancet.</a:t>
            </a:r>
            <a:r>
              <a:rPr lang="en-US" sz="1000" noProof="0" dirty="0">
                <a:solidFill>
                  <a:schemeClr val="accent1"/>
                </a:solidFill>
              </a:rPr>
              <a:t> 2020.</a:t>
            </a:r>
          </a:p>
        </p:txBody>
      </p:sp>
      <p:sp>
        <p:nvSpPr>
          <p:cNvPr id="3" name="Title 2">
            <a:extLst>
              <a:ext uri="{FF2B5EF4-FFF2-40B4-BE49-F238E27FC236}">
                <a16:creationId xmlns:a16="http://schemas.microsoft.com/office/drawing/2014/main" id="{B89CF677-42A7-62BE-A98F-D846B2DFA946}"/>
              </a:ext>
            </a:extLst>
          </p:cNvPr>
          <p:cNvSpPr>
            <a:spLocks noGrp="1"/>
          </p:cNvSpPr>
          <p:nvPr>
            <p:ph type="title"/>
          </p:nvPr>
        </p:nvSpPr>
        <p:spPr/>
        <p:txBody>
          <a:bodyPr/>
          <a:lstStyle/>
          <a:p>
            <a:r>
              <a:rPr lang="en-US" noProof="0" dirty="0"/>
              <a:t>Age Group at Screening/First Dose</a:t>
            </a:r>
          </a:p>
        </p:txBody>
      </p:sp>
      <p:graphicFrame>
        <p:nvGraphicFramePr>
          <p:cNvPr id="5" name="Table 6">
            <a:extLst>
              <a:ext uri="{FF2B5EF4-FFF2-40B4-BE49-F238E27FC236}">
                <a16:creationId xmlns:a16="http://schemas.microsoft.com/office/drawing/2014/main" id="{7E37014A-5757-4444-732D-8216691E91C7}"/>
              </a:ext>
            </a:extLst>
          </p:cNvPr>
          <p:cNvGraphicFramePr>
            <a:graphicFrameLocks noGrp="1"/>
          </p:cNvGraphicFramePr>
          <p:nvPr>
            <p:extLst>
              <p:ext uri="{D42A27DB-BD31-4B8C-83A1-F6EECF244321}">
                <p14:modId xmlns:p14="http://schemas.microsoft.com/office/powerpoint/2010/main" val="1904084920"/>
              </p:ext>
            </p:extLst>
          </p:nvPr>
        </p:nvGraphicFramePr>
        <p:xfrm>
          <a:off x="1030894" y="2991893"/>
          <a:ext cx="5710612" cy="1950720"/>
        </p:xfrm>
        <a:graphic>
          <a:graphicData uri="http://schemas.openxmlformats.org/drawingml/2006/table">
            <a:tbl>
              <a:tblPr firstRow="1" bandRow="1">
                <a:tableStyleId>{7DF18680-E054-41AD-8BC1-D1AEF772440D}</a:tableStyleId>
              </a:tblPr>
              <a:tblGrid>
                <a:gridCol w="1588382">
                  <a:extLst>
                    <a:ext uri="{9D8B030D-6E8A-4147-A177-3AD203B41FA5}">
                      <a16:colId xmlns:a16="http://schemas.microsoft.com/office/drawing/2014/main" val="1653844170"/>
                    </a:ext>
                  </a:extLst>
                </a:gridCol>
                <a:gridCol w="2080024">
                  <a:extLst>
                    <a:ext uri="{9D8B030D-6E8A-4147-A177-3AD203B41FA5}">
                      <a16:colId xmlns:a16="http://schemas.microsoft.com/office/drawing/2014/main" val="3516825582"/>
                    </a:ext>
                  </a:extLst>
                </a:gridCol>
                <a:gridCol w="2042206">
                  <a:extLst>
                    <a:ext uri="{9D8B030D-6E8A-4147-A177-3AD203B41FA5}">
                      <a16:colId xmlns:a16="http://schemas.microsoft.com/office/drawing/2014/main" val="195940462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Age category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D8E9"/>
                    </a:solidFill>
                  </a:tcPr>
                </a:tc>
                <a:tc>
                  <a:txBody>
                    <a:bodyPr/>
                    <a:lstStyle/>
                    <a:p>
                      <a:pPr lvl="0" algn="ctr">
                        <a:buNone/>
                      </a:pPr>
                      <a:r>
                        <a:rPr lang="en-US" sz="1100" dirty="0">
                          <a:solidFill>
                            <a:schemeClr val="bg1"/>
                          </a:solidFill>
                          <a:latin typeface="Arial" panose="020B0604020202020204" pitchFamily="34" charset="0"/>
                          <a:cs typeface="Arial" panose="020B0604020202020204" pitchFamily="34" charset="0"/>
                        </a:rPr>
                        <a:t>Placebo/Vosoritide</a:t>
                      </a:r>
                    </a:p>
                    <a:p>
                      <a:pPr lvl="0" algn="ctr">
                        <a:buNone/>
                      </a:pPr>
                      <a:r>
                        <a:rPr lang="en-US" sz="1100" dirty="0">
                          <a:solidFill>
                            <a:schemeClr val="bg1"/>
                          </a:solidFill>
                          <a:latin typeface="Arial" panose="020B0604020202020204" pitchFamily="34" charset="0"/>
                          <a:cs typeface="Arial" panose="020B0604020202020204" pitchFamily="34" charset="0"/>
                        </a:rPr>
                        <a:t>N = 61</a:t>
                      </a:r>
                      <a:endParaRPr lang="en-US" sz="11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lvl="0" algn="ctr">
                        <a:buNone/>
                      </a:pPr>
                      <a:r>
                        <a:rPr lang="en-US" sz="1100" dirty="0">
                          <a:solidFill>
                            <a:schemeClr val="bg1"/>
                          </a:solidFill>
                          <a:latin typeface="Arial" panose="020B0604020202020204" pitchFamily="34" charset="0"/>
                          <a:cs typeface="Arial" panose="020B0604020202020204" pitchFamily="34" charset="0"/>
                        </a:rPr>
                        <a:t>Vosoritide/Vosoritide</a:t>
                      </a:r>
                    </a:p>
                    <a:p>
                      <a:pPr lvl="0" algn="ctr">
                        <a:buNone/>
                      </a:pPr>
                      <a:r>
                        <a:rPr lang="en-US" sz="1100" dirty="0">
                          <a:solidFill>
                            <a:schemeClr val="bg1"/>
                          </a:solidFill>
                          <a:latin typeface="Arial" panose="020B0604020202020204" pitchFamily="34" charset="0"/>
                          <a:cs typeface="Arial" panose="020B0604020202020204" pitchFamily="34" charset="0"/>
                        </a:rPr>
                        <a:t>N = 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731673333"/>
                  </a:ext>
                </a:extLst>
              </a:tr>
              <a:tr h="274320">
                <a:tc>
                  <a:txBody>
                    <a:bodyPr/>
                    <a:lstStyle/>
                    <a:p>
                      <a:pPr marL="11113" indent="0">
                        <a:tabLst/>
                      </a:pPr>
                      <a:r>
                        <a:rPr lang="en-US" sz="1100" b="0" dirty="0">
                          <a:solidFill>
                            <a:schemeClr val="tx1"/>
                          </a:solidFill>
                          <a:latin typeface="Arial" panose="020B0604020202020204" pitchFamily="34" charset="0"/>
                          <a:cs typeface="Arial" panose="020B0604020202020204" pitchFamily="34" charset="0"/>
                        </a:rPr>
                        <a:t>≥5 to &lt;8 years</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8DEE4"/>
                    </a:solidFill>
                  </a:tcPr>
                </a:tc>
                <a:tc>
                  <a:txBody>
                    <a:bodyPr/>
                    <a:lstStyle/>
                    <a:p>
                      <a:pPr marL="0" marR="0" lvl="0" algn="ctr">
                        <a:lnSpc>
                          <a:spcPct val="107000"/>
                        </a:lnSpc>
                        <a:spcBef>
                          <a:spcPts val="200"/>
                        </a:spcBef>
                        <a:spcAft>
                          <a:spcPts val="200"/>
                        </a:spcAft>
                        <a:buNone/>
                      </a:pPr>
                      <a:r>
                        <a:rPr lang="en-US" sz="1100" dirty="0">
                          <a:solidFill>
                            <a:schemeClr val="bg1"/>
                          </a:solidFill>
                          <a:latin typeface="Arial" panose="020B0604020202020204" pitchFamily="34" charset="0"/>
                          <a:cs typeface="Arial" panose="020B0604020202020204" pitchFamily="34" charset="0"/>
                        </a:rPr>
                        <a:t>15 (24.6)</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8DEE4"/>
                      </a:solidFill>
                      <a:prstDash val="solid"/>
                      <a:round/>
                      <a:headEnd type="none" w="med" len="med"/>
                      <a:tailEnd type="none" w="med" len="med"/>
                    </a:lnB>
                    <a:solidFill>
                      <a:schemeClr val="tx1">
                        <a:lumMod val="60000"/>
                        <a:lumOff val="40000"/>
                      </a:schemeClr>
                    </a:solidFill>
                  </a:tcPr>
                </a:tc>
                <a:tc>
                  <a:txBody>
                    <a:bodyPr/>
                    <a:lstStyle/>
                    <a:p>
                      <a:pPr marL="0" marR="0" algn="ctr">
                        <a:lnSpc>
                          <a:spcPct val="107000"/>
                        </a:lnSpc>
                        <a:spcBef>
                          <a:spcPts val="200"/>
                        </a:spcBef>
                        <a:spcAft>
                          <a:spcPts val="200"/>
                        </a:spcAft>
                      </a:pPr>
                      <a:r>
                        <a:rPr lang="en-US" sz="1100" dirty="0">
                          <a:solidFill>
                            <a:schemeClr val="bg1"/>
                          </a:solidFill>
                          <a:effectLst/>
                          <a:latin typeface="Arial" panose="020B0604020202020204" pitchFamily="34" charset="0"/>
                          <a:ea typeface="DengXian"/>
                          <a:cs typeface="Arial" panose="020B0604020202020204" pitchFamily="34" charset="0"/>
                        </a:rPr>
                        <a:t>31 (53.4)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8DEE4"/>
                      </a:solidFill>
                      <a:prstDash val="solid"/>
                      <a:round/>
                      <a:headEnd type="none" w="med" len="med"/>
                      <a:tailEnd type="none" w="med" len="med"/>
                    </a:lnB>
                    <a:solidFill>
                      <a:srgbClr val="CD7ABB"/>
                    </a:solidFill>
                  </a:tcPr>
                </a:tc>
                <a:extLst>
                  <a:ext uri="{0D108BD9-81ED-4DB2-BD59-A6C34878D82A}">
                    <a16:rowId xmlns:a16="http://schemas.microsoft.com/office/drawing/2014/main" val="1608857710"/>
                  </a:ext>
                </a:extLst>
              </a:tr>
              <a:tr h="274320">
                <a:tc>
                  <a:txBody>
                    <a:bodyPr/>
                    <a:lstStyle/>
                    <a:p>
                      <a:pPr marL="11113" indent="0">
                        <a:tabLst/>
                      </a:pPr>
                      <a:r>
                        <a:rPr lang="en-US" sz="1100" b="0" dirty="0">
                          <a:solidFill>
                            <a:schemeClr val="tx1"/>
                          </a:solidFill>
                          <a:latin typeface="Arial" panose="020B0604020202020204" pitchFamily="34" charset="0"/>
                          <a:cs typeface="Arial" panose="020B0604020202020204" pitchFamily="34" charset="0"/>
                        </a:rPr>
                        <a:t>≥8 to &lt;11 years</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EE4"/>
                    </a:solidFill>
                  </a:tcPr>
                </a:tc>
                <a:tc>
                  <a:txBody>
                    <a:bodyPr/>
                    <a:lstStyle/>
                    <a:p>
                      <a:pPr marL="0" marR="0" lvl="0" algn="ctr">
                        <a:lnSpc>
                          <a:spcPct val="107000"/>
                        </a:lnSpc>
                        <a:spcBef>
                          <a:spcPts val="200"/>
                        </a:spcBef>
                        <a:spcAft>
                          <a:spcPts val="200"/>
                        </a:spcAft>
                        <a:buNone/>
                      </a:pPr>
                      <a:r>
                        <a:rPr lang="en-US" sz="1100" dirty="0">
                          <a:solidFill>
                            <a:schemeClr val="bg1"/>
                          </a:solidFill>
                          <a:latin typeface="Arial" panose="020B0604020202020204" pitchFamily="34" charset="0"/>
                          <a:cs typeface="Arial" panose="020B0604020202020204" pitchFamily="34" charset="0"/>
                        </a:rPr>
                        <a:t>21 (34.4)</a:t>
                      </a:r>
                    </a:p>
                  </a:txBody>
                  <a:tcPr anchor="ctr">
                    <a:lnR w="12700" cap="flat" cmpd="sng" algn="ctr">
                      <a:noFill/>
                      <a:prstDash val="solid"/>
                      <a:round/>
                      <a:headEnd type="none" w="med" len="med"/>
                      <a:tailEnd type="none" w="med" len="med"/>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solidFill>
                      <a:schemeClr val="tx1">
                        <a:lumMod val="60000"/>
                        <a:lumOff val="40000"/>
                      </a:schemeClr>
                    </a:solidFill>
                  </a:tcPr>
                </a:tc>
                <a:tc>
                  <a:txBody>
                    <a:bodyPr/>
                    <a:lstStyle/>
                    <a:p>
                      <a:pPr marL="0" marR="0" algn="ctr">
                        <a:lnSpc>
                          <a:spcPct val="107000"/>
                        </a:lnSpc>
                        <a:spcBef>
                          <a:spcPts val="200"/>
                        </a:spcBef>
                        <a:spcAft>
                          <a:spcPts val="200"/>
                        </a:spcAft>
                      </a:pPr>
                      <a:r>
                        <a:rPr lang="en-US" sz="1100" dirty="0">
                          <a:solidFill>
                            <a:schemeClr val="bg1"/>
                          </a:solidFill>
                          <a:effectLst/>
                          <a:latin typeface="Arial" panose="020B0604020202020204" pitchFamily="34" charset="0"/>
                          <a:ea typeface="DengXian"/>
                          <a:cs typeface="Arial" panose="020B0604020202020204" pitchFamily="34" charset="0"/>
                        </a:rPr>
                        <a:t>16 (27.6)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solidFill>
                      <a:srgbClr val="CD7ABB"/>
                    </a:solidFill>
                  </a:tcPr>
                </a:tc>
                <a:extLst>
                  <a:ext uri="{0D108BD9-81ED-4DB2-BD59-A6C34878D82A}">
                    <a16:rowId xmlns:a16="http://schemas.microsoft.com/office/drawing/2014/main" val="2929746610"/>
                  </a:ext>
                </a:extLst>
              </a:tr>
              <a:tr h="274320">
                <a:tc>
                  <a:txBody>
                    <a:bodyPr/>
                    <a:lstStyle/>
                    <a:p>
                      <a:pPr marL="11113" indent="0">
                        <a:tabLst/>
                      </a:pPr>
                      <a:r>
                        <a:rPr lang="en-US" sz="1100" b="0" dirty="0">
                          <a:solidFill>
                            <a:schemeClr val="tx1"/>
                          </a:solidFill>
                          <a:latin typeface="Arial" panose="020B0604020202020204" pitchFamily="34" charset="0"/>
                          <a:cs typeface="Arial" panose="020B0604020202020204" pitchFamily="34" charset="0"/>
                        </a:rPr>
                        <a:t>≥11 to &lt;15 years</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EE4"/>
                    </a:solidFill>
                  </a:tcPr>
                </a:tc>
                <a:tc>
                  <a:txBody>
                    <a:bodyPr/>
                    <a:lstStyle/>
                    <a:p>
                      <a:pPr marL="0" marR="0" lvl="0" algn="ctr">
                        <a:lnSpc>
                          <a:spcPct val="107000"/>
                        </a:lnSpc>
                        <a:spcBef>
                          <a:spcPts val="200"/>
                        </a:spcBef>
                        <a:spcAft>
                          <a:spcPts val="200"/>
                        </a:spcAft>
                        <a:buNone/>
                      </a:pPr>
                      <a:r>
                        <a:rPr lang="en-US" sz="1100" dirty="0">
                          <a:solidFill>
                            <a:schemeClr val="bg1"/>
                          </a:solidFill>
                          <a:latin typeface="Arial" panose="020B0604020202020204" pitchFamily="34" charset="0"/>
                          <a:cs typeface="Arial" panose="020B0604020202020204" pitchFamily="34" charset="0"/>
                        </a:rPr>
                        <a:t>24 (39.3)</a:t>
                      </a:r>
                    </a:p>
                  </a:txBody>
                  <a:tcPr anchor="ctr">
                    <a:lnR w="12700" cap="flat" cmpd="sng" algn="ctr">
                      <a:noFill/>
                      <a:prstDash val="solid"/>
                      <a:round/>
                      <a:headEnd type="none" w="med" len="med"/>
                      <a:tailEnd type="none" w="med" len="med"/>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solidFill>
                      <a:schemeClr val="tx1">
                        <a:lumMod val="60000"/>
                        <a:lumOff val="40000"/>
                      </a:schemeClr>
                    </a:solidFill>
                  </a:tcPr>
                </a:tc>
                <a:tc>
                  <a:txBody>
                    <a:bodyPr/>
                    <a:lstStyle/>
                    <a:p>
                      <a:pPr marL="0" marR="0" algn="ctr">
                        <a:lnSpc>
                          <a:spcPct val="107000"/>
                        </a:lnSpc>
                        <a:spcBef>
                          <a:spcPts val="200"/>
                        </a:spcBef>
                        <a:spcAft>
                          <a:spcPts val="200"/>
                        </a:spcAft>
                      </a:pPr>
                      <a:r>
                        <a:rPr lang="en-US" sz="1100" b="0" dirty="0">
                          <a:solidFill>
                            <a:schemeClr val="bg1"/>
                          </a:solidFill>
                          <a:effectLst/>
                          <a:latin typeface="Arial" panose="020B0604020202020204" pitchFamily="34" charset="0"/>
                          <a:ea typeface="DengXian"/>
                          <a:cs typeface="Arial" panose="020B0604020202020204" pitchFamily="34" charset="0"/>
                        </a:rPr>
                        <a:t>11</a:t>
                      </a:r>
                      <a:r>
                        <a:rPr lang="en-US" sz="1100" dirty="0">
                          <a:solidFill>
                            <a:schemeClr val="bg1"/>
                          </a:solidFill>
                          <a:effectLst/>
                          <a:latin typeface="Arial" panose="020B0604020202020204" pitchFamily="34" charset="0"/>
                          <a:ea typeface="DengXian"/>
                          <a:cs typeface="Arial" panose="020B0604020202020204" pitchFamily="34" charset="0"/>
                        </a:rPr>
                        <a:t> (19.0)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solidFill>
                      <a:srgbClr val="CD7ABB"/>
                    </a:solidFill>
                  </a:tcPr>
                </a:tc>
                <a:extLst>
                  <a:ext uri="{0D108BD9-81ED-4DB2-BD59-A6C34878D82A}">
                    <a16:rowId xmlns:a16="http://schemas.microsoft.com/office/drawing/2014/main" val="2800209642"/>
                  </a:ext>
                </a:extLst>
              </a:tr>
              <a:tr h="274320">
                <a:tc>
                  <a:txBody>
                    <a:bodyPr/>
                    <a:lstStyle/>
                    <a:p>
                      <a:pPr marL="11113" indent="0">
                        <a:tabLst/>
                      </a:pPr>
                      <a:r>
                        <a:rPr lang="en-US" sz="1100" b="0" dirty="0">
                          <a:solidFill>
                            <a:schemeClr val="tx1"/>
                          </a:solidFill>
                          <a:latin typeface="Arial" panose="020B0604020202020204" pitchFamily="34" charset="0"/>
                          <a:cs typeface="Arial" panose="020B0604020202020204" pitchFamily="34" charset="0"/>
                        </a:rPr>
                        <a:t>≥15 to &lt;18 years</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EE4"/>
                    </a:solidFill>
                  </a:tcPr>
                </a:tc>
                <a:tc>
                  <a:txBody>
                    <a:bodyPr/>
                    <a:lstStyle/>
                    <a:p>
                      <a:pPr marL="0" marR="0" lvl="0" algn="ctr">
                        <a:lnSpc>
                          <a:spcPct val="107000"/>
                        </a:lnSpc>
                        <a:spcBef>
                          <a:spcPts val="200"/>
                        </a:spcBef>
                        <a:spcAft>
                          <a:spcPts val="200"/>
                        </a:spcAft>
                        <a:buNone/>
                      </a:pPr>
                      <a:r>
                        <a:rPr lang="en-US" sz="1100" dirty="0">
                          <a:solidFill>
                            <a:schemeClr val="bg1"/>
                          </a:solidFill>
                          <a:latin typeface="Arial" panose="020B0604020202020204" pitchFamily="34" charset="0"/>
                          <a:cs typeface="Arial" panose="020B0604020202020204" pitchFamily="34" charset="0"/>
                        </a:rPr>
                        <a:t>1 (1.6)</a:t>
                      </a:r>
                    </a:p>
                  </a:txBody>
                  <a:tcPr anchor="ctr">
                    <a:lnR w="12700" cap="flat" cmpd="sng" algn="ctr">
                      <a:noFill/>
                      <a:prstDash val="solid"/>
                      <a:round/>
                      <a:headEnd type="none" w="med" len="med"/>
                      <a:tailEnd type="none" w="med" len="med"/>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solidFill>
                      <a:schemeClr val="tx1">
                        <a:lumMod val="60000"/>
                        <a:lumOff val="40000"/>
                      </a:schemeClr>
                    </a:solidFill>
                  </a:tcPr>
                </a:tc>
                <a:tc>
                  <a:txBody>
                    <a:bodyPr/>
                    <a:lstStyle/>
                    <a:p>
                      <a:pPr marL="0" marR="0" algn="ctr">
                        <a:lnSpc>
                          <a:spcPct val="107000"/>
                        </a:lnSpc>
                        <a:spcBef>
                          <a:spcPts val="200"/>
                        </a:spcBef>
                        <a:spcAft>
                          <a:spcPts val="200"/>
                        </a:spcAft>
                      </a:pPr>
                      <a:r>
                        <a:rPr lang="en-US" sz="1100" dirty="0">
                          <a:solidFill>
                            <a:schemeClr val="bg1"/>
                          </a:solidFill>
                          <a:effectLst/>
                          <a:latin typeface="Arial" panose="020B0604020202020204" pitchFamily="34" charset="0"/>
                          <a:ea typeface="DengXian"/>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solidFill>
                      <a:srgbClr val="CD7ABB"/>
                    </a:solidFill>
                  </a:tcPr>
                </a:tc>
                <a:extLst>
                  <a:ext uri="{0D108BD9-81ED-4DB2-BD59-A6C34878D82A}">
                    <a16:rowId xmlns:a16="http://schemas.microsoft.com/office/drawing/2014/main" val="917806874"/>
                  </a:ext>
                </a:extLst>
              </a:tr>
              <a:tr h="274320">
                <a:tc>
                  <a:txBody>
                    <a:bodyPr/>
                    <a:lstStyle/>
                    <a:p>
                      <a:pPr marL="11113" indent="0">
                        <a:tabLst/>
                      </a:pPr>
                      <a:r>
                        <a:rPr lang="en-US" sz="1100" b="1" dirty="0">
                          <a:solidFill>
                            <a:schemeClr val="tx1"/>
                          </a:solidFill>
                          <a:latin typeface="Arial" panose="020B0604020202020204" pitchFamily="34" charset="0"/>
                          <a:cs typeface="Arial" panose="020B0604020202020204" pitchFamily="34" charset="0"/>
                        </a:rPr>
                        <a:t>Age at first dose (median)</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D8DEE4"/>
                      </a:solidFill>
                      <a:prstDash val="solid"/>
                      <a:round/>
                      <a:headEnd type="none" w="med" len="med"/>
                      <a:tailEnd type="none" w="med" len="med"/>
                    </a:lnB>
                    <a:solidFill>
                      <a:srgbClr val="D7DEE4"/>
                    </a:solidFill>
                  </a:tcPr>
                </a:tc>
                <a:tc>
                  <a:txBody>
                    <a:bodyPr/>
                    <a:lstStyle/>
                    <a:p>
                      <a:pPr marL="0" marR="0" lvl="0" algn="ctr">
                        <a:lnSpc>
                          <a:spcPct val="107000"/>
                        </a:lnSpc>
                        <a:spcBef>
                          <a:spcPts val="200"/>
                        </a:spcBef>
                        <a:spcAft>
                          <a:spcPts val="200"/>
                        </a:spcAft>
                        <a:buNone/>
                      </a:pPr>
                      <a:r>
                        <a:rPr lang="en-US" sz="1100" b="1" dirty="0">
                          <a:solidFill>
                            <a:schemeClr val="bg1"/>
                          </a:solidFill>
                          <a:latin typeface="Arial" panose="020B0604020202020204" pitchFamily="34" charset="0"/>
                          <a:cs typeface="Arial" panose="020B0604020202020204" pitchFamily="34" charset="0"/>
                        </a:rPr>
                        <a:t>10.29</a:t>
                      </a:r>
                    </a:p>
                  </a:txBody>
                  <a:tcPr anchor="ctr">
                    <a:lnR w="12700" cap="flat" cmpd="sng" algn="ctr">
                      <a:noFill/>
                      <a:prstDash val="solid"/>
                      <a:round/>
                      <a:headEnd type="none" w="med" len="med"/>
                      <a:tailEnd type="none" w="med" len="med"/>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solidFill>
                      <a:schemeClr val="tx1">
                        <a:lumMod val="60000"/>
                        <a:lumOff val="40000"/>
                      </a:schemeClr>
                    </a:solidFill>
                  </a:tcPr>
                </a:tc>
                <a:tc>
                  <a:txBody>
                    <a:bodyPr/>
                    <a:lstStyle/>
                    <a:p>
                      <a:pPr marL="0" marR="0" algn="ctr">
                        <a:lnSpc>
                          <a:spcPct val="107000"/>
                        </a:lnSpc>
                        <a:spcBef>
                          <a:spcPts val="200"/>
                        </a:spcBef>
                        <a:spcAft>
                          <a:spcPts val="200"/>
                        </a:spcAft>
                      </a:pPr>
                      <a:r>
                        <a:rPr lang="en-US" sz="1100" b="1" dirty="0">
                          <a:solidFill>
                            <a:schemeClr val="bg1"/>
                          </a:solidFill>
                          <a:effectLst/>
                          <a:latin typeface="Arial" panose="020B0604020202020204" pitchFamily="34" charset="0"/>
                          <a:ea typeface="DengXian"/>
                          <a:cs typeface="Arial" panose="020B0604020202020204" pitchFamily="34" charset="0"/>
                        </a:rPr>
                        <a:t>7.59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solidFill>
                      <a:srgbClr val="CD7ABB"/>
                    </a:solidFill>
                  </a:tcPr>
                </a:tc>
                <a:extLst>
                  <a:ext uri="{0D108BD9-81ED-4DB2-BD59-A6C34878D82A}">
                    <a16:rowId xmlns:a16="http://schemas.microsoft.com/office/drawing/2014/main" val="2616694519"/>
                  </a:ext>
                </a:extLst>
              </a:tr>
            </a:tbl>
          </a:graphicData>
        </a:graphic>
      </p:graphicFrame>
      <p:grpSp>
        <p:nvGrpSpPr>
          <p:cNvPr id="7" name="Group 6" hidden="1">
            <a:extLst>
              <a:ext uri="{FF2B5EF4-FFF2-40B4-BE49-F238E27FC236}">
                <a16:creationId xmlns:a16="http://schemas.microsoft.com/office/drawing/2014/main" id="{36B79D9D-B937-D830-067D-EF563914306B}"/>
              </a:ext>
            </a:extLst>
          </p:cNvPr>
          <p:cNvGrpSpPr/>
          <p:nvPr/>
        </p:nvGrpSpPr>
        <p:grpSpPr>
          <a:xfrm>
            <a:off x="2071038" y="502920"/>
            <a:ext cx="5234073" cy="5541430"/>
            <a:chOff x="2071038" y="502920"/>
            <a:chExt cx="5234073" cy="5541430"/>
          </a:xfrm>
        </p:grpSpPr>
        <p:sp>
          <p:nvSpPr>
            <p:cNvPr id="6" name="TextBox 5">
              <a:extLst>
                <a:ext uri="{FF2B5EF4-FFF2-40B4-BE49-F238E27FC236}">
                  <a16:creationId xmlns:a16="http://schemas.microsoft.com/office/drawing/2014/main" id="{5F069BA6-E729-74D5-D989-86FB4407BF72}"/>
                </a:ext>
              </a:extLst>
            </p:cNvPr>
            <p:cNvSpPr txBox="1"/>
            <p:nvPr/>
          </p:nvSpPr>
          <p:spPr>
            <a:xfrm>
              <a:off x="2071038" y="5767351"/>
              <a:ext cx="4143505" cy="276999"/>
            </a:xfrm>
            <a:prstGeom prst="rect">
              <a:avLst/>
            </a:prstGeom>
            <a:noFill/>
          </p:spPr>
          <p:txBody>
            <a:bodyPr wrap="square" rtlCol="0">
              <a:spAutoFit/>
            </a:bodyPr>
            <a:lstStyle/>
            <a:p>
              <a:r>
                <a:rPr lang="en-US" sz="1200" dirty="0">
                  <a:solidFill>
                    <a:schemeClr val="accent4"/>
                  </a:solidFill>
                </a:rPr>
                <a:t>[Savarirayan 2020 study 301: p4B][DOF Medical deck]</a:t>
              </a:r>
            </a:p>
          </p:txBody>
        </p:sp>
        <p:sp>
          <p:nvSpPr>
            <p:cNvPr id="8" name="TextBox 7">
              <a:extLst>
                <a:ext uri="{FF2B5EF4-FFF2-40B4-BE49-F238E27FC236}">
                  <a16:creationId xmlns:a16="http://schemas.microsoft.com/office/drawing/2014/main" id="{6EEEAA2D-1E06-F716-B7B8-D04333CC8038}"/>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population slider</a:t>
              </a:r>
            </a:p>
          </p:txBody>
        </p:sp>
      </p:grpSp>
      <p:sp>
        <p:nvSpPr>
          <p:cNvPr id="2" name="Rectangle 1">
            <a:extLst>
              <a:ext uri="{FF2B5EF4-FFF2-40B4-BE49-F238E27FC236}">
                <a16:creationId xmlns:a16="http://schemas.microsoft.com/office/drawing/2014/main" id="{AF4D8DD4-FAAE-0192-144E-8ECE781D0440}"/>
              </a:ext>
            </a:extLst>
          </p:cNvPr>
          <p:cNvSpPr/>
          <p:nvPr/>
        </p:nvSpPr>
        <p:spPr>
          <a:xfrm>
            <a:off x="678447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Back Arrow Hyperlink">
            <a:hlinkClick r:id="" action="ppaction://hlinkshowjump?jump=previousslide"/>
            <a:extLst>
              <a:ext uri="{FF2B5EF4-FFF2-40B4-BE49-F238E27FC236}">
                <a16:creationId xmlns:a16="http://schemas.microsoft.com/office/drawing/2014/main" id="{AF6F8BE3-53D0-1CCA-EEA6-FB87B9624E0C}"/>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3" action="ppaction://hlinksldjump"/>
            <a:extLst>
              <a:ext uri="{FF2B5EF4-FFF2-40B4-BE49-F238E27FC236}">
                <a16:creationId xmlns:a16="http://schemas.microsoft.com/office/drawing/2014/main" id="{EDAA73AC-A933-C4AA-4D4D-28AA67AB3B43}"/>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427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0A5B7DE-E750-FF2E-D96B-B5D16861E7C1}"/>
              </a:ext>
            </a:extLst>
          </p:cNvPr>
          <p:cNvSpPr>
            <a:spLocks noGrp="1"/>
          </p:cNvSpPr>
          <p:nvPr>
            <p:ph type="body" sz="quarter" idx="25"/>
          </p:nvPr>
        </p:nvSpPr>
        <p:spPr/>
        <p:txBody>
          <a:bodyPr/>
          <a:lstStyle/>
          <a:p>
            <a:r>
              <a:rPr lang="en-US" noProof="0" dirty="0">
                <a:solidFill>
                  <a:schemeClr val="accent1"/>
                </a:solidFill>
              </a:rPr>
              <a:t>Savarirayan, et al. </a:t>
            </a:r>
            <a:r>
              <a:rPr lang="en-US" i="1" noProof="0" dirty="0">
                <a:solidFill>
                  <a:schemeClr val="accent1"/>
                </a:solidFill>
              </a:rPr>
              <a:t>Lancet.</a:t>
            </a:r>
            <a:r>
              <a:rPr lang="en-US" noProof="0" dirty="0">
                <a:solidFill>
                  <a:schemeClr val="accent1"/>
                </a:solidFill>
              </a:rPr>
              <a:t> 2020.</a:t>
            </a:r>
          </a:p>
        </p:txBody>
      </p:sp>
      <p:sp>
        <p:nvSpPr>
          <p:cNvPr id="5" name="Title 4">
            <a:extLst>
              <a:ext uri="{FF2B5EF4-FFF2-40B4-BE49-F238E27FC236}">
                <a16:creationId xmlns:a16="http://schemas.microsoft.com/office/drawing/2014/main" id="{8661FC47-5ADF-F014-1C8A-589160D507E2}"/>
              </a:ext>
            </a:extLst>
          </p:cNvPr>
          <p:cNvSpPr>
            <a:spLocks noGrp="1"/>
          </p:cNvSpPr>
          <p:nvPr>
            <p:ph type="title"/>
          </p:nvPr>
        </p:nvSpPr>
        <p:spPr/>
        <p:txBody>
          <a:bodyPr/>
          <a:lstStyle/>
          <a:p>
            <a:r>
              <a:rPr lang="en-US" noProof="0" dirty="0"/>
              <a:t>Treatment Period</a:t>
            </a:r>
          </a:p>
        </p:txBody>
      </p:sp>
      <p:sp>
        <p:nvSpPr>
          <p:cNvPr id="9" name="Rectangle 8">
            <a:extLst>
              <a:ext uri="{FF2B5EF4-FFF2-40B4-BE49-F238E27FC236}">
                <a16:creationId xmlns:a16="http://schemas.microsoft.com/office/drawing/2014/main" id="{E8FECF82-DCD5-AD80-5F52-0CB276513A21}"/>
              </a:ext>
            </a:extLst>
          </p:cNvPr>
          <p:cNvSpPr/>
          <p:nvPr/>
        </p:nvSpPr>
        <p:spPr>
          <a:xfrm>
            <a:off x="4517966" y="3594065"/>
            <a:ext cx="1901371" cy="929383"/>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r>
              <a:rPr lang="en-US" sz="1200" i="1" dirty="0">
                <a:solidFill>
                  <a:schemeClr val="accent1"/>
                </a:solidFill>
              </a:rPr>
              <a:t>Patients received either 15 </a:t>
            </a:r>
            <a:r>
              <a:rPr lang="el-GR" sz="1200" i="1">
                <a:solidFill>
                  <a:schemeClr val="accent1"/>
                </a:solidFill>
              </a:rPr>
              <a:t>μ</a:t>
            </a:r>
            <a:r>
              <a:rPr lang="en-US" sz="1200" i="1" dirty="0">
                <a:solidFill>
                  <a:schemeClr val="accent1"/>
                </a:solidFill>
              </a:rPr>
              <a:t>g/kg of vosoritide or placebo for 52 weeks.</a:t>
            </a:r>
          </a:p>
        </p:txBody>
      </p:sp>
      <p:grpSp>
        <p:nvGrpSpPr>
          <p:cNvPr id="2" name="Group 1" hidden="1">
            <a:extLst>
              <a:ext uri="{FF2B5EF4-FFF2-40B4-BE49-F238E27FC236}">
                <a16:creationId xmlns:a16="http://schemas.microsoft.com/office/drawing/2014/main" id="{61C3CF05-8C35-117B-9890-A01FF422EA98}"/>
              </a:ext>
            </a:extLst>
          </p:cNvPr>
          <p:cNvGrpSpPr/>
          <p:nvPr/>
        </p:nvGrpSpPr>
        <p:grpSpPr>
          <a:xfrm>
            <a:off x="2071038" y="502920"/>
            <a:ext cx="7324863" cy="5541430"/>
            <a:chOff x="2071038" y="502920"/>
            <a:chExt cx="7324863" cy="5541430"/>
          </a:xfrm>
        </p:grpSpPr>
        <p:sp>
          <p:nvSpPr>
            <p:cNvPr id="8" name="TextBox 7">
              <a:extLst>
                <a:ext uri="{FF2B5EF4-FFF2-40B4-BE49-F238E27FC236}">
                  <a16:creationId xmlns:a16="http://schemas.microsoft.com/office/drawing/2014/main" id="{5FCEE5E1-AE36-5C5B-0377-4E6433D3DA38}"/>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a:t>
              </a:r>
            </a:p>
          </p:txBody>
        </p:sp>
        <p:sp>
          <p:nvSpPr>
            <p:cNvPr id="10" name="TextBox 9">
              <a:extLst>
                <a:ext uri="{FF2B5EF4-FFF2-40B4-BE49-F238E27FC236}">
                  <a16:creationId xmlns:a16="http://schemas.microsoft.com/office/drawing/2014/main" id="{4EB3FAA5-98F0-1A0E-04F6-CC096C4A29E4}"/>
                </a:ext>
              </a:extLst>
            </p:cNvPr>
            <p:cNvSpPr txBox="1"/>
            <p:nvPr/>
          </p:nvSpPr>
          <p:spPr>
            <a:xfrm>
              <a:off x="2071038" y="5767351"/>
              <a:ext cx="4143505" cy="276999"/>
            </a:xfrm>
            <a:prstGeom prst="rect">
              <a:avLst/>
            </a:prstGeom>
            <a:noFill/>
          </p:spPr>
          <p:txBody>
            <a:bodyPr wrap="square" rtlCol="0">
              <a:spAutoFit/>
            </a:bodyPr>
            <a:lstStyle/>
            <a:p>
              <a:r>
                <a:rPr lang="en-US" sz="1200" dirty="0">
                  <a:solidFill>
                    <a:schemeClr val="accent4"/>
                  </a:solidFill>
                </a:rPr>
                <a:t>[Savarirayan 2020 study 301: p3C]</a:t>
              </a:r>
            </a:p>
          </p:txBody>
        </p:sp>
        <p:sp>
          <p:nvSpPr>
            <p:cNvPr id="3" name="TextBox 2">
              <a:extLst>
                <a:ext uri="{FF2B5EF4-FFF2-40B4-BE49-F238E27FC236}">
                  <a16:creationId xmlns:a16="http://schemas.microsoft.com/office/drawing/2014/main" id="{06A39665-C8EF-667A-4544-E329AFE0E2BA}"/>
                </a:ext>
              </a:extLst>
            </p:cNvPr>
            <p:cNvSpPr txBox="1"/>
            <p:nvPr/>
          </p:nvSpPr>
          <p:spPr>
            <a:xfrm>
              <a:off x="8095545" y="3501710"/>
              <a:ext cx="1300356" cy="369332"/>
            </a:xfrm>
            <a:prstGeom prst="rect">
              <a:avLst/>
            </a:prstGeom>
            <a:noFill/>
          </p:spPr>
          <p:txBody>
            <a:bodyPr wrap="none" rtlCol="0">
              <a:spAutoFit/>
            </a:bodyPr>
            <a:lstStyle/>
            <a:p>
              <a:r>
                <a:rPr lang="en-US" b="1" dirty="0">
                  <a:solidFill>
                    <a:schemeClr val="accent1"/>
                  </a:solidFill>
                </a:rPr>
                <a:t>ACT_015a</a:t>
              </a:r>
            </a:p>
          </p:txBody>
        </p:sp>
      </p:grpSp>
      <p:sp>
        <p:nvSpPr>
          <p:cNvPr id="14" name="Rectangle 13">
            <a:extLst>
              <a:ext uri="{FF2B5EF4-FFF2-40B4-BE49-F238E27FC236}">
                <a16:creationId xmlns:a16="http://schemas.microsoft.com/office/drawing/2014/main" id="{AAE40B50-7280-47D2-3870-7E4AE704974D}"/>
              </a:ext>
            </a:extLst>
          </p:cNvPr>
          <p:cNvSpPr/>
          <p:nvPr/>
        </p:nvSpPr>
        <p:spPr>
          <a:xfrm>
            <a:off x="475114" y="472024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D7677669-7314-77AB-1AA1-8B8E217DD300}"/>
              </a:ext>
            </a:extLst>
          </p:cNvPr>
          <p:cNvPicPr>
            <a:picLocks noChangeAspect="1"/>
          </p:cNvPicPr>
          <p:nvPr/>
        </p:nvPicPr>
        <p:blipFill>
          <a:blip r:embed="rId3"/>
          <a:srcRect/>
          <a:stretch/>
        </p:blipFill>
        <p:spPr>
          <a:xfrm>
            <a:off x="883734" y="2738652"/>
            <a:ext cx="5224780" cy="2402840"/>
          </a:xfrm>
          <a:prstGeom prst="rect">
            <a:avLst/>
          </a:prstGeom>
        </p:spPr>
      </p:pic>
      <p:sp>
        <p:nvSpPr>
          <p:cNvPr id="4" name="Forward Arrow Hyperlink">
            <a:hlinkClick r:id="" action="ppaction://hlinkshowjump?jump=nextslide"/>
            <a:extLst>
              <a:ext uri="{FF2B5EF4-FFF2-40B4-BE49-F238E27FC236}">
                <a16:creationId xmlns:a16="http://schemas.microsoft.com/office/drawing/2014/main" id="{B8C87CCA-1B53-5BAD-2AC6-1377C453A794}"/>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se Button Hyperlink">
            <a:hlinkClick r:id="rId4" action="ppaction://hlinksldjump"/>
            <a:extLst>
              <a:ext uri="{FF2B5EF4-FFF2-40B4-BE49-F238E27FC236}">
                <a16:creationId xmlns:a16="http://schemas.microsoft.com/office/drawing/2014/main" id="{806D5F27-84ED-0EE8-4408-1170C71B569A}"/>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0970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E1CF27-A563-1414-0AF6-D6C403A1B0A7}"/>
              </a:ext>
            </a:extLst>
          </p:cNvPr>
          <p:cNvSpPr>
            <a:spLocks noGrp="1"/>
          </p:cNvSpPr>
          <p:nvPr>
            <p:ph type="body" sz="quarter" idx="25"/>
          </p:nvPr>
        </p:nvSpPr>
        <p:spPr/>
        <p:txBody>
          <a:bodyPr/>
          <a:lstStyle/>
          <a:p>
            <a:r>
              <a:rPr lang="en-US" noProof="0" dirty="0">
                <a:solidFill>
                  <a:schemeClr val="accent1"/>
                </a:solidFill>
              </a:rPr>
              <a:t>Savarirayan, et al. </a:t>
            </a:r>
            <a:r>
              <a:rPr lang="en-US" i="1" noProof="0" dirty="0">
                <a:solidFill>
                  <a:schemeClr val="accent1"/>
                </a:solidFill>
              </a:rPr>
              <a:t>Lancet.</a:t>
            </a:r>
            <a:r>
              <a:rPr lang="en-US" noProof="0" dirty="0">
                <a:solidFill>
                  <a:schemeClr val="accent1"/>
                </a:solidFill>
              </a:rPr>
              <a:t> 2020.</a:t>
            </a:r>
          </a:p>
        </p:txBody>
      </p:sp>
      <p:sp>
        <p:nvSpPr>
          <p:cNvPr id="5" name="Title 4">
            <a:extLst>
              <a:ext uri="{FF2B5EF4-FFF2-40B4-BE49-F238E27FC236}">
                <a16:creationId xmlns:a16="http://schemas.microsoft.com/office/drawing/2014/main" id="{8661FC47-5ADF-F014-1C8A-589160D507E2}"/>
              </a:ext>
            </a:extLst>
          </p:cNvPr>
          <p:cNvSpPr>
            <a:spLocks noGrp="1"/>
          </p:cNvSpPr>
          <p:nvPr>
            <p:ph type="title"/>
          </p:nvPr>
        </p:nvSpPr>
        <p:spPr/>
        <p:txBody>
          <a:bodyPr/>
          <a:lstStyle/>
          <a:p>
            <a:r>
              <a:rPr lang="en-US" noProof="0" dirty="0"/>
              <a:t>Extension Study</a:t>
            </a:r>
          </a:p>
        </p:txBody>
      </p:sp>
      <p:sp>
        <p:nvSpPr>
          <p:cNvPr id="3" name="Rectangle 2">
            <a:extLst>
              <a:ext uri="{FF2B5EF4-FFF2-40B4-BE49-F238E27FC236}">
                <a16:creationId xmlns:a16="http://schemas.microsoft.com/office/drawing/2014/main" id="{37BDC28F-E5E8-7822-C388-BA6A1B1A98F6}"/>
              </a:ext>
            </a:extLst>
          </p:cNvPr>
          <p:cNvSpPr/>
          <p:nvPr/>
        </p:nvSpPr>
        <p:spPr>
          <a:xfrm>
            <a:off x="5569527" y="3519054"/>
            <a:ext cx="1127782" cy="1662546"/>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18872" bIns="137160" rtlCol="0" anchor="ctr"/>
          <a:lstStyle/>
          <a:p>
            <a:r>
              <a:rPr lang="en-US" sz="1200" i="1" dirty="0">
                <a:solidFill>
                  <a:schemeClr val="accent1"/>
                </a:solidFill>
              </a:rPr>
              <a:t>All enrolled participants in the extension study received vosoritide at 15</a:t>
            </a:r>
            <a:r>
              <a:rPr lang="el-GR" sz="1200" i="1">
                <a:solidFill>
                  <a:schemeClr val="accent1"/>
                </a:solidFill>
              </a:rPr>
              <a:t> μ</a:t>
            </a:r>
            <a:r>
              <a:rPr lang="en-US" sz="1200" i="1" dirty="0">
                <a:solidFill>
                  <a:schemeClr val="accent1"/>
                </a:solidFill>
              </a:rPr>
              <a:t>g/kg.</a:t>
            </a:r>
          </a:p>
        </p:txBody>
      </p:sp>
      <p:grpSp>
        <p:nvGrpSpPr>
          <p:cNvPr id="11" name="Group 10" hidden="1">
            <a:extLst>
              <a:ext uri="{FF2B5EF4-FFF2-40B4-BE49-F238E27FC236}">
                <a16:creationId xmlns:a16="http://schemas.microsoft.com/office/drawing/2014/main" id="{AA754D81-2D8F-2139-11A0-CADBBA668BC0}"/>
              </a:ext>
            </a:extLst>
          </p:cNvPr>
          <p:cNvGrpSpPr/>
          <p:nvPr/>
        </p:nvGrpSpPr>
        <p:grpSpPr>
          <a:xfrm>
            <a:off x="4517966" y="502920"/>
            <a:ext cx="4890759" cy="5611741"/>
            <a:chOff x="4517966" y="502920"/>
            <a:chExt cx="4890759" cy="5611741"/>
          </a:xfrm>
        </p:grpSpPr>
        <p:sp>
          <p:nvSpPr>
            <p:cNvPr id="8" name="TextBox 7">
              <a:extLst>
                <a:ext uri="{FF2B5EF4-FFF2-40B4-BE49-F238E27FC236}">
                  <a16:creationId xmlns:a16="http://schemas.microsoft.com/office/drawing/2014/main" id="{5FCEE5E1-AE36-5C5B-0377-4E6433D3DA38}"/>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 2</a:t>
              </a:r>
            </a:p>
          </p:txBody>
        </p:sp>
        <p:sp>
          <p:nvSpPr>
            <p:cNvPr id="7" name="TextBox 6">
              <a:extLst>
                <a:ext uri="{FF2B5EF4-FFF2-40B4-BE49-F238E27FC236}">
                  <a16:creationId xmlns:a16="http://schemas.microsoft.com/office/drawing/2014/main" id="{4312A037-1715-4C75-EAFC-B407C1E85818}"/>
                </a:ext>
              </a:extLst>
            </p:cNvPr>
            <p:cNvSpPr txBox="1"/>
            <p:nvPr/>
          </p:nvSpPr>
          <p:spPr>
            <a:xfrm>
              <a:off x="4517966" y="5837662"/>
              <a:ext cx="4143505" cy="276999"/>
            </a:xfrm>
            <a:prstGeom prst="rect">
              <a:avLst/>
            </a:prstGeom>
            <a:noFill/>
          </p:spPr>
          <p:txBody>
            <a:bodyPr wrap="square" rtlCol="0">
              <a:spAutoFit/>
            </a:bodyPr>
            <a:lstStyle/>
            <a:p>
              <a:r>
                <a:rPr lang="en-US" sz="1200" dirty="0">
                  <a:solidFill>
                    <a:schemeClr val="accent4"/>
                  </a:solidFill>
                </a:rPr>
                <a:t>[Savarirayan 2021 study 302: p2A]</a:t>
              </a:r>
            </a:p>
          </p:txBody>
        </p:sp>
        <p:sp>
          <p:nvSpPr>
            <p:cNvPr id="13" name="TextBox 12">
              <a:extLst>
                <a:ext uri="{FF2B5EF4-FFF2-40B4-BE49-F238E27FC236}">
                  <a16:creationId xmlns:a16="http://schemas.microsoft.com/office/drawing/2014/main" id="{2A9DF13C-B73C-4AA3-5A3C-B461E2AA054F}"/>
                </a:ext>
              </a:extLst>
            </p:cNvPr>
            <p:cNvSpPr txBox="1"/>
            <p:nvPr/>
          </p:nvSpPr>
          <p:spPr>
            <a:xfrm>
              <a:off x="8095545" y="3501710"/>
              <a:ext cx="1313180" cy="369332"/>
            </a:xfrm>
            <a:prstGeom prst="rect">
              <a:avLst/>
            </a:prstGeom>
            <a:noFill/>
          </p:spPr>
          <p:txBody>
            <a:bodyPr wrap="none" rtlCol="0">
              <a:spAutoFit/>
            </a:bodyPr>
            <a:lstStyle/>
            <a:p>
              <a:r>
                <a:rPr lang="en-US" b="1" dirty="0">
                  <a:solidFill>
                    <a:schemeClr val="accent1"/>
                  </a:solidFill>
                </a:rPr>
                <a:t>ACT_015b</a:t>
              </a:r>
            </a:p>
          </p:txBody>
        </p:sp>
      </p:grpSp>
      <p:pic>
        <p:nvPicPr>
          <p:cNvPr id="15" name="Picture 14">
            <a:extLst>
              <a:ext uri="{FF2B5EF4-FFF2-40B4-BE49-F238E27FC236}">
                <a16:creationId xmlns:a16="http://schemas.microsoft.com/office/drawing/2014/main" id="{E6E4A572-4974-9F27-C066-4E2D1429350B}"/>
              </a:ext>
            </a:extLst>
          </p:cNvPr>
          <p:cNvPicPr>
            <a:picLocks noChangeAspect="1"/>
          </p:cNvPicPr>
          <p:nvPr/>
        </p:nvPicPr>
        <p:blipFill>
          <a:blip r:embed="rId3"/>
          <a:srcRect/>
          <a:stretch/>
        </p:blipFill>
        <p:spPr>
          <a:xfrm>
            <a:off x="879186" y="2772064"/>
            <a:ext cx="5182870" cy="2374900"/>
          </a:xfrm>
          <a:prstGeom prst="rect">
            <a:avLst/>
          </a:prstGeom>
        </p:spPr>
      </p:pic>
      <p:sp>
        <p:nvSpPr>
          <p:cNvPr id="2" name="TextBox 1">
            <a:extLst>
              <a:ext uri="{FF2B5EF4-FFF2-40B4-BE49-F238E27FC236}">
                <a16:creationId xmlns:a16="http://schemas.microsoft.com/office/drawing/2014/main" id="{8229FC64-3459-7E9A-98C2-C592FC9C2870}"/>
              </a:ext>
            </a:extLst>
          </p:cNvPr>
          <p:cNvSpPr txBox="1"/>
          <p:nvPr/>
        </p:nvSpPr>
        <p:spPr>
          <a:xfrm>
            <a:off x="1053158" y="5312431"/>
            <a:ext cx="5831633" cy="461665"/>
          </a:xfrm>
          <a:prstGeom prst="rect">
            <a:avLst/>
          </a:prstGeom>
          <a:noFill/>
        </p:spPr>
        <p:txBody>
          <a:bodyPr wrap="square" rtlCol="0">
            <a:spAutoFit/>
          </a:bodyPr>
          <a:lstStyle/>
          <a:p>
            <a:r>
              <a:rPr lang="en-US" sz="1200" dirty="0"/>
              <a:t>Once the 52-week placebo-controlled study was completed, patients could enroll </a:t>
            </a:r>
            <a:br>
              <a:rPr lang="en-US" sz="1200" dirty="0"/>
            </a:br>
            <a:r>
              <a:rPr lang="en-US" sz="1200" dirty="0"/>
              <a:t>in the ongoing extension study, in which all participants are receiving vosoritide.</a:t>
            </a:r>
          </a:p>
        </p:txBody>
      </p:sp>
      <p:sp>
        <p:nvSpPr>
          <p:cNvPr id="4" name="Back Arrow Hyperlink">
            <a:hlinkClick r:id="" action="ppaction://hlinkshowjump?jump=previousslide"/>
            <a:extLst>
              <a:ext uri="{FF2B5EF4-FFF2-40B4-BE49-F238E27FC236}">
                <a16:creationId xmlns:a16="http://schemas.microsoft.com/office/drawing/2014/main" id="{BAB0E9A6-1C7F-C9F8-54AB-68EB98705CC3}"/>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rward Arrow Hyperlink">
            <a:hlinkClick r:id="" action="ppaction://hlinkshowjump?jump=nextslide"/>
            <a:extLst>
              <a:ext uri="{FF2B5EF4-FFF2-40B4-BE49-F238E27FC236}">
                <a16:creationId xmlns:a16="http://schemas.microsoft.com/office/drawing/2014/main" id="{66D907E6-CE58-E2F6-6513-B748B443600F}"/>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4" action="ppaction://hlinksldjump"/>
            <a:extLst>
              <a:ext uri="{FF2B5EF4-FFF2-40B4-BE49-F238E27FC236}">
                <a16:creationId xmlns:a16="http://schemas.microsoft.com/office/drawing/2014/main" id="{87BDBEA7-5629-5D3C-3D2B-373CA716494F}"/>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2327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EB900B-4541-4029-61DA-0C83D8902006}"/>
              </a:ext>
            </a:extLst>
          </p:cNvPr>
          <p:cNvSpPr>
            <a:spLocks noGrp="1"/>
          </p:cNvSpPr>
          <p:nvPr>
            <p:ph type="body" sz="quarter" idx="25"/>
          </p:nvPr>
        </p:nvSpPr>
        <p:spPr/>
        <p:txBody>
          <a:bodyPr/>
          <a:lstStyle/>
          <a:p>
            <a:r>
              <a:rPr lang="en-US" noProof="0" dirty="0">
                <a:solidFill>
                  <a:schemeClr val="accent1"/>
                </a:solidFill>
              </a:rPr>
              <a:t>AGV, annualized growth velocity; cGMP, cyclic guanosine monophosphate; CXM, collagen X marker; QOL, quality of life.</a:t>
            </a:r>
            <a:br>
              <a:rPr lang="en-US" noProof="0" dirty="0"/>
            </a:br>
            <a:r>
              <a:rPr lang="en-US" noProof="0" dirty="0">
                <a:solidFill>
                  <a:schemeClr val="accent1"/>
                </a:solidFill>
              </a:rPr>
              <a:t>Savarirayan, et al. </a:t>
            </a:r>
            <a:r>
              <a:rPr lang="en-US" i="1" noProof="0" dirty="0">
                <a:solidFill>
                  <a:schemeClr val="accent1"/>
                </a:solidFill>
              </a:rPr>
              <a:t>Lancet.</a:t>
            </a:r>
            <a:r>
              <a:rPr lang="en-US" noProof="0" dirty="0">
                <a:solidFill>
                  <a:schemeClr val="accent1"/>
                </a:solidFill>
              </a:rPr>
              <a:t> 2020.</a:t>
            </a:r>
          </a:p>
        </p:txBody>
      </p:sp>
      <p:sp>
        <p:nvSpPr>
          <p:cNvPr id="3" name="Title 2">
            <a:extLst>
              <a:ext uri="{FF2B5EF4-FFF2-40B4-BE49-F238E27FC236}">
                <a16:creationId xmlns:a16="http://schemas.microsoft.com/office/drawing/2014/main" id="{12B90B66-03CB-1B3D-01E4-F6E82566EED5}"/>
              </a:ext>
            </a:extLst>
          </p:cNvPr>
          <p:cNvSpPr>
            <a:spLocks noGrp="1"/>
          </p:cNvSpPr>
          <p:nvPr>
            <p:ph type="title"/>
          </p:nvPr>
        </p:nvSpPr>
        <p:spPr/>
        <p:txBody>
          <a:bodyPr/>
          <a:lstStyle/>
          <a:p>
            <a:r>
              <a:rPr lang="en-US" noProof="0" dirty="0"/>
              <a:t>Efficacy Outcomes</a:t>
            </a:r>
          </a:p>
        </p:txBody>
      </p:sp>
      <p:grpSp>
        <p:nvGrpSpPr>
          <p:cNvPr id="15" name="Group 14" hidden="1">
            <a:extLst>
              <a:ext uri="{FF2B5EF4-FFF2-40B4-BE49-F238E27FC236}">
                <a16:creationId xmlns:a16="http://schemas.microsoft.com/office/drawing/2014/main" id="{C1DCEA2F-50CF-98F0-C4DC-C4BAA5297CF0}"/>
              </a:ext>
            </a:extLst>
          </p:cNvPr>
          <p:cNvGrpSpPr/>
          <p:nvPr/>
        </p:nvGrpSpPr>
        <p:grpSpPr>
          <a:xfrm>
            <a:off x="2779403" y="502920"/>
            <a:ext cx="4711443" cy="6369307"/>
            <a:chOff x="2779403" y="502920"/>
            <a:chExt cx="4711443" cy="6369307"/>
          </a:xfrm>
        </p:grpSpPr>
        <p:sp>
          <p:nvSpPr>
            <p:cNvPr id="12" name="TextBox 11">
              <a:extLst>
                <a:ext uri="{FF2B5EF4-FFF2-40B4-BE49-F238E27FC236}">
                  <a16:creationId xmlns:a16="http://schemas.microsoft.com/office/drawing/2014/main" id="{208F65FC-03B4-7C4A-0109-D994C7207492}"/>
                </a:ext>
              </a:extLst>
            </p:cNvPr>
            <p:cNvSpPr txBox="1"/>
            <p:nvPr/>
          </p:nvSpPr>
          <p:spPr>
            <a:xfrm>
              <a:off x="2779403" y="6610617"/>
              <a:ext cx="4711443" cy="261610"/>
            </a:xfrm>
            <a:prstGeom prst="rect">
              <a:avLst/>
            </a:prstGeom>
            <a:noFill/>
          </p:spPr>
          <p:txBody>
            <a:bodyPr wrap="square">
              <a:spAutoFit/>
            </a:bodyPr>
            <a:lstStyle/>
            <a:p>
              <a:r>
                <a:rPr lang="en-US"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[CT.gov 301: p6B, 7A] [Savarirayan 2020: p3A]</a:t>
              </a:r>
              <a:endParaRPr lang="en-US" sz="1100" dirty="0">
                <a:solidFill>
                  <a:srgbClr val="FF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6A63732-ABCF-8715-2D86-9EEBA825EE4E}"/>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3</a:t>
              </a:r>
            </a:p>
          </p:txBody>
        </p:sp>
      </p:grpSp>
      <p:sp>
        <p:nvSpPr>
          <p:cNvPr id="8" name="Rectangle 7">
            <a:extLst>
              <a:ext uri="{FF2B5EF4-FFF2-40B4-BE49-F238E27FC236}">
                <a16:creationId xmlns:a16="http://schemas.microsoft.com/office/drawing/2014/main" id="{3E2E09E2-B6BD-A9A0-BB71-83B463CA7588}"/>
              </a:ext>
            </a:extLst>
          </p:cNvPr>
          <p:cNvSpPr/>
          <p:nvPr/>
        </p:nvSpPr>
        <p:spPr>
          <a:xfrm>
            <a:off x="4480500" y="4320209"/>
            <a:ext cx="2172935" cy="1719072"/>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20040" rtlCol="0" anchor="t"/>
          <a:lstStyle/>
          <a:p>
            <a:pPr marL="15875" lvl="1" algn="ctr"/>
            <a:r>
              <a:rPr lang="en-US" sz="1400" dirty="0">
                <a:solidFill>
                  <a:schemeClr val="accent1"/>
                </a:solidFill>
              </a:rPr>
              <a:t>QOL and functional independence measures</a:t>
            </a:r>
          </a:p>
        </p:txBody>
      </p:sp>
      <p:sp>
        <p:nvSpPr>
          <p:cNvPr id="9" name="Rectangle 8">
            <a:extLst>
              <a:ext uri="{FF2B5EF4-FFF2-40B4-BE49-F238E27FC236}">
                <a16:creationId xmlns:a16="http://schemas.microsoft.com/office/drawing/2014/main" id="{A861B857-FF76-3E44-2654-4967FB57FC82}"/>
              </a:ext>
            </a:extLst>
          </p:cNvPr>
          <p:cNvSpPr/>
          <p:nvPr/>
        </p:nvSpPr>
        <p:spPr>
          <a:xfrm>
            <a:off x="1145832" y="2849318"/>
            <a:ext cx="5507603" cy="1391379"/>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8680" tIns="45720" rtlCol="0" anchor="ctr"/>
          <a:lstStyle/>
          <a:p>
            <a:pPr marL="15875" lvl="1">
              <a:spcAft>
                <a:spcPts val="200"/>
              </a:spcAft>
            </a:pPr>
            <a:r>
              <a:rPr lang="en-US" sz="1300" dirty="0">
                <a:solidFill>
                  <a:schemeClr val="accent1"/>
                </a:solidFill>
              </a:rPr>
              <a:t>The primary efficacy outcome was change in AGV from baseline at 52 weeks in patients administered vosoritide versus placebo.</a:t>
            </a:r>
          </a:p>
          <a:p>
            <a:pPr marL="15875" lvl="1">
              <a:spcAft>
                <a:spcPts val="200"/>
              </a:spcAft>
            </a:pPr>
            <a:r>
              <a:rPr lang="en-US" sz="1300" dirty="0">
                <a:solidFill>
                  <a:schemeClr val="accent1"/>
                </a:solidFill>
              </a:rPr>
              <a:t>Secondary outcomes included change from baseline in:</a:t>
            </a:r>
          </a:p>
          <a:p>
            <a:pPr marL="123825" lvl="1" indent="-107950">
              <a:spcAft>
                <a:spcPts val="200"/>
              </a:spcAft>
              <a:buFont typeface="Arial" panose="020B0604020202020204" pitchFamily="34" charset="0"/>
              <a:buChar char="•"/>
            </a:pPr>
            <a:r>
              <a:rPr lang="en-US" sz="1300" dirty="0">
                <a:solidFill>
                  <a:schemeClr val="accent1"/>
                </a:solidFill>
              </a:rPr>
              <a:t>Height z scores </a:t>
            </a:r>
          </a:p>
        </p:txBody>
      </p:sp>
      <p:sp>
        <p:nvSpPr>
          <p:cNvPr id="10" name="Rectangle 9">
            <a:extLst>
              <a:ext uri="{FF2B5EF4-FFF2-40B4-BE49-F238E27FC236}">
                <a16:creationId xmlns:a16="http://schemas.microsoft.com/office/drawing/2014/main" id="{813444A9-85A2-42AB-3039-18816923899C}"/>
              </a:ext>
            </a:extLst>
          </p:cNvPr>
          <p:cNvSpPr/>
          <p:nvPr/>
        </p:nvSpPr>
        <p:spPr>
          <a:xfrm>
            <a:off x="1145832" y="4320209"/>
            <a:ext cx="3267142" cy="1722782"/>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Ins="73152" rtlCol="0" anchor="ctr"/>
          <a:lstStyle/>
          <a:p>
            <a:pPr marL="15875" lvl="1">
              <a:spcAft>
                <a:spcPts val="200"/>
              </a:spcAft>
            </a:pPr>
            <a:r>
              <a:rPr lang="en-US" sz="1300" dirty="0">
                <a:solidFill>
                  <a:schemeClr val="accent1"/>
                </a:solidFill>
              </a:rPr>
              <a:t>Lab testing for certain biomarkers: </a:t>
            </a:r>
          </a:p>
          <a:p>
            <a:pPr marL="171450" lvl="1" indent="-155575">
              <a:spcAft>
                <a:spcPts val="200"/>
              </a:spcAft>
              <a:buFont typeface="Arial" panose="020B0604020202020204" pitchFamily="34" charset="0"/>
              <a:buChar char="•"/>
            </a:pPr>
            <a:r>
              <a:rPr lang="en-US" sz="1300" dirty="0">
                <a:solidFill>
                  <a:schemeClr val="accent1"/>
                </a:solidFill>
              </a:rPr>
              <a:t>Urinary cGMP (marker of </a:t>
            </a:r>
            <a:br>
              <a:rPr lang="en-US" sz="1300" dirty="0">
                <a:solidFill>
                  <a:schemeClr val="accent1"/>
                </a:solidFill>
              </a:rPr>
            </a:br>
            <a:r>
              <a:rPr lang="en-US" sz="1300" dirty="0">
                <a:solidFill>
                  <a:schemeClr val="accent1"/>
                </a:solidFill>
              </a:rPr>
              <a:t>vosoritide activity)</a:t>
            </a:r>
          </a:p>
          <a:p>
            <a:pPr marL="171450" lvl="1" indent="-155575">
              <a:spcAft>
                <a:spcPts val="200"/>
              </a:spcAft>
              <a:buFont typeface="Arial" panose="020B0604020202020204" pitchFamily="34" charset="0"/>
              <a:buChar char="•"/>
            </a:pPr>
            <a:r>
              <a:rPr lang="en-US" sz="1300" dirty="0">
                <a:solidFill>
                  <a:schemeClr val="accent1"/>
                </a:solidFill>
              </a:rPr>
              <a:t>Serum CXM (marker of </a:t>
            </a:r>
            <a:br>
              <a:rPr lang="en-US" sz="1300" dirty="0">
                <a:solidFill>
                  <a:schemeClr val="accent1"/>
                </a:solidFill>
              </a:rPr>
            </a:br>
            <a:r>
              <a:rPr lang="en-US" sz="1300" dirty="0">
                <a:solidFill>
                  <a:schemeClr val="accent1"/>
                </a:solidFill>
              </a:rPr>
              <a:t>bone growth)</a:t>
            </a:r>
          </a:p>
        </p:txBody>
      </p:sp>
      <p:pic>
        <p:nvPicPr>
          <p:cNvPr id="11" name="Graphic 10">
            <a:extLst>
              <a:ext uri="{FF2B5EF4-FFF2-40B4-BE49-F238E27FC236}">
                <a16:creationId xmlns:a16="http://schemas.microsoft.com/office/drawing/2014/main" id="{EF718BCF-9CFB-51D4-63E0-EB6F3C20F91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074" t="1" r="617" b="3182"/>
          <a:stretch/>
        </p:blipFill>
        <p:spPr>
          <a:xfrm>
            <a:off x="1155701" y="4805099"/>
            <a:ext cx="787400" cy="1227401"/>
          </a:xfrm>
          <a:prstGeom prst="rect">
            <a:avLst/>
          </a:prstGeom>
        </p:spPr>
      </p:pic>
      <p:pic>
        <p:nvPicPr>
          <p:cNvPr id="16" name="Graphic 15">
            <a:extLst>
              <a:ext uri="{FF2B5EF4-FFF2-40B4-BE49-F238E27FC236}">
                <a16:creationId xmlns:a16="http://schemas.microsoft.com/office/drawing/2014/main" id="{DD58F329-15A1-B36A-6123-5089BB00E298}"/>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 r="-6540" b="43684"/>
          <a:stretch/>
        </p:blipFill>
        <p:spPr>
          <a:xfrm>
            <a:off x="1315017" y="3146363"/>
            <a:ext cx="487279" cy="1086249"/>
          </a:xfrm>
          <a:prstGeom prst="rect">
            <a:avLst/>
          </a:prstGeom>
        </p:spPr>
      </p:pic>
      <p:pic>
        <p:nvPicPr>
          <p:cNvPr id="17" name="Graphic 16">
            <a:extLst>
              <a:ext uri="{FF2B5EF4-FFF2-40B4-BE49-F238E27FC236}">
                <a16:creationId xmlns:a16="http://schemas.microsoft.com/office/drawing/2014/main" id="{4BF46B52-ACCC-6DB0-73F6-A81B5B8ACA32}"/>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5209" t="-2667" r="-3124" b="12667"/>
          <a:stretch/>
        </p:blipFill>
        <p:spPr>
          <a:xfrm>
            <a:off x="4813300" y="5099481"/>
            <a:ext cx="1447988" cy="939800"/>
          </a:xfrm>
          <a:prstGeom prst="rect">
            <a:avLst/>
          </a:prstGeom>
        </p:spPr>
      </p:pic>
      <p:sp>
        <p:nvSpPr>
          <p:cNvPr id="6" name="TextBox 5">
            <a:extLst>
              <a:ext uri="{FF2B5EF4-FFF2-40B4-BE49-F238E27FC236}">
                <a16:creationId xmlns:a16="http://schemas.microsoft.com/office/drawing/2014/main" id="{C6E95B72-1430-404B-1AAA-4933280F0FD5}"/>
              </a:ext>
            </a:extLst>
          </p:cNvPr>
          <p:cNvSpPr txBox="1"/>
          <p:nvPr/>
        </p:nvSpPr>
        <p:spPr>
          <a:xfrm>
            <a:off x="1058224" y="2540340"/>
            <a:ext cx="5870349" cy="307777"/>
          </a:xfrm>
          <a:prstGeom prst="rect">
            <a:avLst/>
          </a:prstGeom>
          <a:noFill/>
        </p:spPr>
        <p:txBody>
          <a:bodyPr wrap="square" rtlCol="0">
            <a:spAutoFit/>
          </a:bodyPr>
          <a:lstStyle/>
          <a:p>
            <a:r>
              <a:rPr lang="en-US" sz="1400" dirty="0"/>
              <a:t>Several efficacy outcomes were included in Study 302, such as:</a:t>
            </a:r>
          </a:p>
        </p:txBody>
      </p:sp>
      <p:sp>
        <p:nvSpPr>
          <p:cNvPr id="5" name="TextBox 4">
            <a:extLst>
              <a:ext uri="{FF2B5EF4-FFF2-40B4-BE49-F238E27FC236}">
                <a16:creationId xmlns:a16="http://schemas.microsoft.com/office/drawing/2014/main" id="{E66E0709-A134-E03A-33CF-5CF38B8A58F9}"/>
              </a:ext>
            </a:extLst>
          </p:cNvPr>
          <p:cNvSpPr txBox="1"/>
          <p:nvPr/>
        </p:nvSpPr>
        <p:spPr>
          <a:xfrm>
            <a:off x="3286991" y="3814407"/>
            <a:ext cx="3886200" cy="292388"/>
          </a:xfrm>
          <a:prstGeom prst="rect">
            <a:avLst/>
          </a:prstGeom>
          <a:noFill/>
        </p:spPr>
        <p:txBody>
          <a:bodyPr wrap="square">
            <a:spAutoFit/>
          </a:bodyPr>
          <a:lstStyle/>
          <a:p>
            <a:pPr marL="123825" marR="0" lvl="1" indent="-107950" algn="l" defTabSz="914400" rtl="0" eaLnBrk="1" fontAlgn="auto" latinLnBrk="0" hangingPunct="1">
              <a:lnSpc>
                <a:spcPct val="100000"/>
              </a:lnSpc>
              <a:spcBef>
                <a:spcPts val="0"/>
              </a:spcBef>
              <a:spcAft>
                <a:spcPts val="200"/>
              </a:spcAft>
              <a:buClrTx/>
              <a:buSzTx/>
              <a:buFont typeface="Arial" panose="020B0604020202020204" pitchFamily="34" charset="0"/>
              <a:buChar char="•"/>
              <a:defRPr/>
            </a:pPr>
            <a:r>
              <a:rPr kumimoji="0" lang="en-US" sz="1300" b="0" i="0" u="none" strike="noStrike" kern="1200" cap="none" spc="0" normalizeH="0" baseline="0" noProof="0" dirty="0">
                <a:ln>
                  <a:noFill/>
                </a:ln>
                <a:solidFill>
                  <a:srgbClr val="A9208E"/>
                </a:solidFill>
                <a:effectLst/>
                <a:uLnTx/>
                <a:uFillTx/>
                <a:latin typeface="Arial" panose="020B0604020202020204"/>
                <a:ea typeface="+mn-ea"/>
                <a:cs typeface="+mn-cs"/>
              </a:rPr>
              <a:t>Body segment proportionality</a:t>
            </a:r>
          </a:p>
        </p:txBody>
      </p:sp>
      <p:sp>
        <p:nvSpPr>
          <p:cNvPr id="2" name="Back Arrow Hyperlink">
            <a:hlinkClick r:id="" action="ppaction://hlinkshowjump?jump=previousslide"/>
            <a:extLst>
              <a:ext uri="{FF2B5EF4-FFF2-40B4-BE49-F238E27FC236}">
                <a16:creationId xmlns:a16="http://schemas.microsoft.com/office/drawing/2014/main" id="{9BF7EA76-2336-A1F7-36F0-36CF47FAAFE3}"/>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rward Arrow Hyperlink">
            <a:hlinkClick r:id="" action="ppaction://hlinkshowjump?jump=nextslide"/>
            <a:extLst>
              <a:ext uri="{FF2B5EF4-FFF2-40B4-BE49-F238E27FC236}">
                <a16:creationId xmlns:a16="http://schemas.microsoft.com/office/drawing/2014/main" id="{FE69178C-9E95-426F-8A80-84CF1A843596}"/>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se Button Hyperlink">
            <a:hlinkClick r:id="rId9" action="ppaction://hlinksldjump"/>
            <a:extLst>
              <a:ext uri="{FF2B5EF4-FFF2-40B4-BE49-F238E27FC236}">
                <a16:creationId xmlns:a16="http://schemas.microsoft.com/office/drawing/2014/main" id="{E8F3402A-6A58-512F-4A4B-012CC2649451}"/>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7672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46935-CFEC-3A39-47F2-0ABF87219231}"/>
              </a:ext>
            </a:extLst>
          </p:cNvPr>
          <p:cNvSpPr>
            <a:spLocks noGrp="1"/>
          </p:cNvSpPr>
          <p:nvPr>
            <p:ph sz="quarter" idx="24"/>
          </p:nvPr>
        </p:nvSpPr>
        <p:spPr/>
        <p:txBody>
          <a:bodyPr/>
          <a:lstStyle/>
          <a:p>
            <a:pPr lvl="0"/>
            <a:r>
              <a:rPr lang="en-US" noProof="0" dirty="0"/>
              <a:t>Safety outcomes included TRAEs after initiation of the study drug and up to 30 days after treatment stopped, as well as:</a:t>
            </a:r>
          </a:p>
        </p:txBody>
      </p:sp>
      <p:sp>
        <p:nvSpPr>
          <p:cNvPr id="4" name="Text Placeholder 3">
            <a:extLst>
              <a:ext uri="{FF2B5EF4-FFF2-40B4-BE49-F238E27FC236}">
                <a16:creationId xmlns:a16="http://schemas.microsoft.com/office/drawing/2014/main" id="{4AEB900B-4541-4029-61DA-0C83D8902006}"/>
              </a:ext>
            </a:extLst>
          </p:cNvPr>
          <p:cNvSpPr>
            <a:spLocks noGrp="1"/>
          </p:cNvSpPr>
          <p:nvPr>
            <p:ph type="body" sz="quarter" idx="25"/>
          </p:nvPr>
        </p:nvSpPr>
        <p:spPr/>
        <p:txBody>
          <a:bodyPr/>
          <a:lstStyle/>
          <a:p>
            <a:r>
              <a:rPr lang="en-US" noProof="0" dirty="0">
                <a:solidFill>
                  <a:schemeClr val="accent1"/>
                </a:solidFill>
              </a:rPr>
              <a:t>BMD, bone mineral density; ECG, electrocardiogram; TRAE, treatment-related adverse event.</a:t>
            </a:r>
            <a:br>
              <a:rPr lang="en-US" noProof="0" dirty="0">
                <a:solidFill>
                  <a:schemeClr val="accent1"/>
                </a:solidFill>
              </a:rPr>
            </a:br>
            <a:r>
              <a:rPr lang="en-US" noProof="0" dirty="0">
                <a:solidFill>
                  <a:schemeClr val="accent1"/>
                </a:solidFill>
              </a:rPr>
              <a:t>Savarirayan, et al. </a:t>
            </a:r>
            <a:r>
              <a:rPr lang="en-US" i="1" noProof="0" dirty="0">
                <a:solidFill>
                  <a:schemeClr val="accent1"/>
                </a:solidFill>
              </a:rPr>
              <a:t>Lancet.</a:t>
            </a:r>
            <a:r>
              <a:rPr lang="en-US" noProof="0" dirty="0">
                <a:solidFill>
                  <a:schemeClr val="accent1"/>
                </a:solidFill>
              </a:rPr>
              <a:t> 2020.</a:t>
            </a:r>
          </a:p>
        </p:txBody>
      </p:sp>
      <p:sp>
        <p:nvSpPr>
          <p:cNvPr id="3" name="Title 2">
            <a:extLst>
              <a:ext uri="{FF2B5EF4-FFF2-40B4-BE49-F238E27FC236}">
                <a16:creationId xmlns:a16="http://schemas.microsoft.com/office/drawing/2014/main" id="{12B90B66-03CB-1B3D-01E4-F6E82566EED5}"/>
              </a:ext>
            </a:extLst>
          </p:cNvPr>
          <p:cNvSpPr>
            <a:spLocks noGrp="1"/>
          </p:cNvSpPr>
          <p:nvPr>
            <p:ph type="title"/>
          </p:nvPr>
        </p:nvSpPr>
        <p:spPr/>
        <p:txBody>
          <a:bodyPr/>
          <a:lstStyle/>
          <a:p>
            <a:r>
              <a:rPr lang="en-US" noProof="0" dirty="0"/>
              <a:t>Safety End Points</a:t>
            </a:r>
          </a:p>
        </p:txBody>
      </p:sp>
      <p:grpSp>
        <p:nvGrpSpPr>
          <p:cNvPr id="9" name="Group 8" hidden="1">
            <a:extLst>
              <a:ext uri="{FF2B5EF4-FFF2-40B4-BE49-F238E27FC236}">
                <a16:creationId xmlns:a16="http://schemas.microsoft.com/office/drawing/2014/main" id="{67955692-0AFF-F062-EB02-0D2EEEB2A1FE}"/>
              </a:ext>
            </a:extLst>
          </p:cNvPr>
          <p:cNvGrpSpPr/>
          <p:nvPr/>
        </p:nvGrpSpPr>
        <p:grpSpPr>
          <a:xfrm>
            <a:off x="3917353" y="502920"/>
            <a:ext cx="3988370" cy="6238502"/>
            <a:chOff x="3917353" y="502920"/>
            <a:chExt cx="3988370" cy="6238502"/>
          </a:xfrm>
        </p:grpSpPr>
        <p:sp>
          <p:nvSpPr>
            <p:cNvPr id="11" name="TextBox 10">
              <a:extLst>
                <a:ext uri="{FF2B5EF4-FFF2-40B4-BE49-F238E27FC236}">
                  <a16:creationId xmlns:a16="http://schemas.microsoft.com/office/drawing/2014/main" id="{8BA9C3F4-96DA-F7C4-9C38-3DC974519C12}"/>
                </a:ext>
              </a:extLst>
            </p:cNvPr>
            <p:cNvSpPr txBox="1"/>
            <p:nvPr/>
          </p:nvSpPr>
          <p:spPr>
            <a:xfrm>
              <a:off x="3917353" y="6479812"/>
              <a:ext cx="3988370" cy="261610"/>
            </a:xfrm>
            <a:prstGeom prst="rect">
              <a:avLst/>
            </a:prstGeom>
            <a:noFill/>
          </p:spPr>
          <p:txBody>
            <a:bodyPr wrap="square">
              <a:spAutoFit/>
            </a:bodyPr>
            <a:lstStyle/>
            <a:p>
              <a:r>
                <a:rPr lang="en-US"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[CT.gov 202: p8A] [Savarirayan 2020 Study 301: p3B]</a:t>
              </a:r>
              <a:endParaRPr lang="en-US" sz="11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AAD093B-EBCC-C1BF-DB76-DC1A4F54DF8B}"/>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4</a:t>
              </a:r>
            </a:p>
          </p:txBody>
        </p:sp>
      </p:grpSp>
      <p:sp>
        <p:nvSpPr>
          <p:cNvPr id="19" name="Rectangle 18">
            <a:extLst>
              <a:ext uri="{FF2B5EF4-FFF2-40B4-BE49-F238E27FC236}">
                <a16:creationId xmlns:a16="http://schemas.microsoft.com/office/drawing/2014/main" id="{314073C8-0E32-A3E2-F118-F57F6E2D6B8A}"/>
              </a:ext>
            </a:extLst>
          </p:cNvPr>
          <p:cNvSpPr/>
          <p:nvPr/>
        </p:nvSpPr>
        <p:spPr>
          <a:xfrm>
            <a:off x="984069" y="3331029"/>
            <a:ext cx="1817189" cy="2314449"/>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280160" rIns="73152" rtlCol="0" anchor="t"/>
          <a:lstStyle/>
          <a:p>
            <a:pPr marL="15875" lvl="1" algn="ctr"/>
            <a:r>
              <a:rPr lang="en-US" sz="1400" dirty="0">
                <a:solidFill>
                  <a:schemeClr val="accent1"/>
                </a:solidFill>
              </a:rPr>
              <a:t>Clinical examination (eg, ECG, </a:t>
            </a:r>
            <a:br>
              <a:rPr lang="en-US" sz="1400" dirty="0">
                <a:solidFill>
                  <a:schemeClr val="accent1"/>
                </a:solidFill>
              </a:rPr>
            </a:br>
            <a:r>
              <a:rPr lang="en-US" sz="1400" dirty="0">
                <a:solidFill>
                  <a:schemeClr val="accent1"/>
                </a:solidFill>
              </a:rPr>
              <a:t>vital signs, hip assessment)</a:t>
            </a:r>
          </a:p>
        </p:txBody>
      </p:sp>
      <p:sp>
        <p:nvSpPr>
          <p:cNvPr id="22" name="Rectangle 21">
            <a:extLst>
              <a:ext uri="{FF2B5EF4-FFF2-40B4-BE49-F238E27FC236}">
                <a16:creationId xmlns:a16="http://schemas.microsoft.com/office/drawing/2014/main" id="{20C94006-9E17-6039-7A5A-AE62BD3D47CD}"/>
              </a:ext>
            </a:extLst>
          </p:cNvPr>
          <p:cNvSpPr/>
          <p:nvPr/>
        </p:nvSpPr>
        <p:spPr>
          <a:xfrm>
            <a:off x="2918097" y="3331029"/>
            <a:ext cx="1817189" cy="2314449"/>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280160" rIns="73152" rtlCol="0" anchor="t"/>
          <a:lstStyle/>
          <a:p>
            <a:pPr marL="15875" lvl="1" algn="ctr"/>
            <a:r>
              <a:rPr lang="en-US" sz="1400" dirty="0">
                <a:solidFill>
                  <a:schemeClr val="accent1"/>
                </a:solidFill>
              </a:rPr>
              <a:t>Laboratory </a:t>
            </a:r>
            <a:br>
              <a:rPr lang="en-US" sz="1400" dirty="0">
                <a:solidFill>
                  <a:schemeClr val="accent1"/>
                </a:solidFill>
              </a:rPr>
            </a:br>
            <a:r>
              <a:rPr lang="en-US" sz="1400" dirty="0">
                <a:solidFill>
                  <a:schemeClr val="accent1"/>
                </a:solidFill>
              </a:rPr>
              <a:t>testing (eg, </a:t>
            </a:r>
            <a:br>
              <a:rPr lang="en-US" sz="1400" dirty="0">
                <a:solidFill>
                  <a:schemeClr val="accent1"/>
                </a:solidFill>
              </a:rPr>
            </a:br>
            <a:r>
              <a:rPr lang="en-US" sz="1400" dirty="0">
                <a:solidFill>
                  <a:schemeClr val="accent1"/>
                </a:solidFill>
              </a:rPr>
              <a:t>immunogenicity)</a:t>
            </a:r>
          </a:p>
        </p:txBody>
      </p:sp>
      <p:sp>
        <p:nvSpPr>
          <p:cNvPr id="23" name="Rectangle 22">
            <a:extLst>
              <a:ext uri="{FF2B5EF4-FFF2-40B4-BE49-F238E27FC236}">
                <a16:creationId xmlns:a16="http://schemas.microsoft.com/office/drawing/2014/main" id="{2D7D7E3C-05AD-A9B5-9C1A-1589DDD6435D}"/>
              </a:ext>
            </a:extLst>
          </p:cNvPr>
          <p:cNvSpPr/>
          <p:nvPr/>
        </p:nvSpPr>
        <p:spPr>
          <a:xfrm>
            <a:off x="4852126" y="3331029"/>
            <a:ext cx="1817189" cy="2314449"/>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280160" rIns="73152" rtlCol="0" anchor="t"/>
          <a:lstStyle/>
          <a:p>
            <a:pPr marL="15875" lvl="1" algn="ctr"/>
            <a:r>
              <a:rPr lang="en-US" sz="1400" dirty="0">
                <a:solidFill>
                  <a:schemeClr val="accent1"/>
                </a:solidFill>
              </a:rPr>
              <a:t>Imaging assessments </a:t>
            </a:r>
            <a:br>
              <a:rPr lang="en-US" sz="1400" dirty="0">
                <a:solidFill>
                  <a:schemeClr val="accent1"/>
                </a:solidFill>
              </a:rPr>
            </a:br>
            <a:r>
              <a:rPr lang="en-US" sz="1400" dirty="0">
                <a:solidFill>
                  <a:schemeClr val="accent1"/>
                </a:solidFill>
              </a:rPr>
              <a:t>(eg, BMD, growth plate assessment)</a:t>
            </a:r>
          </a:p>
        </p:txBody>
      </p:sp>
      <p:pic>
        <p:nvPicPr>
          <p:cNvPr id="24" name="Graphic 23">
            <a:extLst>
              <a:ext uri="{FF2B5EF4-FFF2-40B4-BE49-F238E27FC236}">
                <a16:creationId xmlns:a16="http://schemas.microsoft.com/office/drawing/2014/main" id="{3D7CC564-FB08-3E48-D3CA-A04DE9A1A6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95878" y="3542382"/>
            <a:ext cx="698501" cy="914401"/>
          </a:xfrm>
          <a:prstGeom prst="rect">
            <a:avLst/>
          </a:prstGeom>
        </p:spPr>
      </p:pic>
      <p:sp>
        <p:nvSpPr>
          <p:cNvPr id="5" name="Rectangle 4">
            <a:extLst>
              <a:ext uri="{FF2B5EF4-FFF2-40B4-BE49-F238E27FC236}">
                <a16:creationId xmlns:a16="http://schemas.microsoft.com/office/drawing/2014/main" id="{7924E7EA-CA1D-0C2F-4897-F8B131BA2F9F}"/>
              </a:ext>
            </a:extLst>
          </p:cNvPr>
          <p:cNvSpPr/>
          <p:nvPr/>
        </p:nvSpPr>
        <p:spPr>
          <a:xfrm>
            <a:off x="676161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F3698676-D135-0CBD-8F64-52B503E37D5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320146" y="3518256"/>
            <a:ext cx="910333" cy="962652"/>
          </a:xfrm>
          <a:prstGeom prst="rect">
            <a:avLst/>
          </a:prstGeom>
        </p:spPr>
      </p:pic>
      <p:pic>
        <p:nvPicPr>
          <p:cNvPr id="7" name="Graphic 6">
            <a:extLst>
              <a:ext uri="{FF2B5EF4-FFF2-40B4-BE49-F238E27FC236}">
                <a16:creationId xmlns:a16="http://schemas.microsoft.com/office/drawing/2014/main" id="{873A7DBB-22DF-DC86-BF5C-BF6CA74D556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63204" y="3506117"/>
            <a:ext cx="782431" cy="986930"/>
          </a:xfrm>
          <a:prstGeom prst="rect">
            <a:avLst/>
          </a:prstGeom>
        </p:spPr>
      </p:pic>
      <p:sp>
        <p:nvSpPr>
          <p:cNvPr id="8" name="Back Arrow Hyperlink">
            <a:hlinkClick r:id="" action="ppaction://hlinkshowjump?jump=previousslide"/>
            <a:extLst>
              <a:ext uri="{FF2B5EF4-FFF2-40B4-BE49-F238E27FC236}">
                <a16:creationId xmlns:a16="http://schemas.microsoft.com/office/drawing/2014/main" id="{A9A002C2-8A92-6541-7B29-B0FB5DE2E478}"/>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9" action="ppaction://hlinksldjump"/>
            <a:extLst>
              <a:ext uri="{FF2B5EF4-FFF2-40B4-BE49-F238E27FC236}">
                <a16:creationId xmlns:a16="http://schemas.microsoft.com/office/drawing/2014/main" id="{6E779878-1679-4EA3-3C87-29251D17F55D}"/>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7160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 Placeholder 263">
            <a:extLst>
              <a:ext uri="{FF2B5EF4-FFF2-40B4-BE49-F238E27FC236}">
                <a16:creationId xmlns:a16="http://schemas.microsoft.com/office/drawing/2014/main" id="{C91BB95C-445A-A950-2FFD-FE439BFFCDB8}"/>
              </a:ext>
            </a:extLst>
          </p:cNvPr>
          <p:cNvSpPr>
            <a:spLocks noGrp="1"/>
          </p:cNvSpPr>
          <p:nvPr>
            <p:ph type="body" sz="quarter" idx="15"/>
          </p:nvPr>
        </p:nvSpPr>
        <p:spPr/>
        <p:txBody>
          <a:bodyPr/>
          <a:lstStyle/>
          <a:p>
            <a:r>
              <a:rPr lang="en-US" noProof="0" dirty="0"/>
              <a:t>Long-term Efficacy</a:t>
            </a:r>
          </a:p>
          <a:p>
            <a:pPr lvl="1">
              <a:spcBef>
                <a:spcPts val="500"/>
              </a:spcBef>
            </a:pPr>
            <a:r>
              <a:rPr lang="en-US" sz="1100" noProof="0" dirty="0"/>
              <a:t>Vosoritide was associated with improvements in height gain </a:t>
            </a:r>
            <a:br>
              <a:rPr lang="en-US" sz="1100" noProof="0" dirty="0"/>
            </a:br>
            <a:r>
              <a:rPr lang="en-US" sz="1100" noProof="0" dirty="0"/>
              <a:t>over 60 months and positive height Z-scores over 96 months.</a:t>
            </a:r>
          </a:p>
        </p:txBody>
      </p:sp>
      <p:sp>
        <p:nvSpPr>
          <p:cNvPr id="263" name="Text Placeholder 262">
            <a:extLst>
              <a:ext uri="{FF2B5EF4-FFF2-40B4-BE49-F238E27FC236}">
                <a16:creationId xmlns:a16="http://schemas.microsoft.com/office/drawing/2014/main" id="{FA046C28-E194-2638-05A4-080AA2E21DB7}"/>
              </a:ext>
            </a:extLst>
          </p:cNvPr>
          <p:cNvSpPr>
            <a:spLocks noGrp="1"/>
          </p:cNvSpPr>
          <p:nvPr>
            <p:ph type="body" sz="quarter" idx="14"/>
          </p:nvPr>
        </p:nvSpPr>
        <p:spPr/>
        <p:txBody>
          <a:bodyPr/>
          <a:lstStyle/>
          <a:p>
            <a:r>
              <a:rPr lang="en-US" noProof="0" dirty="0"/>
              <a:t>Efficacy: 6 months</a:t>
            </a:r>
          </a:p>
          <a:p>
            <a:pPr lvl="1"/>
            <a:r>
              <a:rPr lang="en-US" sz="1100" noProof="0" dirty="0"/>
              <a:t>A dose-dependent increase in AGV was observed after 6 months of treatment with vosoritide.</a:t>
            </a:r>
          </a:p>
        </p:txBody>
      </p:sp>
      <p:sp>
        <p:nvSpPr>
          <p:cNvPr id="262" name="Text Placeholder 261">
            <a:extLst>
              <a:ext uri="{FF2B5EF4-FFF2-40B4-BE49-F238E27FC236}">
                <a16:creationId xmlns:a16="http://schemas.microsoft.com/office/drawing/2014/main" id="{68B037AF-76C6-83A3-E79F-AF9D8C13CDCB}"/>
              </a:ext>
            </a:extLst>
          </p:cNvPr>
          <p:cNvSpPr>
            <a:spLocks noGrp="1"/>
          </p:cNvSpPr>
          <p:nvPr>
            <p:ph type="body" sz="quarter" idx="13"/>
          </p:nvPr>
        </p:nvSpPr>
        <p:spPr/>
        <p:txBody>
          <a:bodyPr/>
          <a:lstStyle/>
          <a:p>
            <a:r>
              <a:rPr lang="en-US" noProof="0" dirty="0"/>
              <a:t>Study Design</a:t>
            </a:r>
          </a:p>
          <a:p>
            <a:pPr lvl="1">
              <a:spcBef>
                <a:spcPts val="800"/>
              </a:spcBef>
            </a:pPr>
            <a:r>
              <a:rPr lang="en-US" noProof="0" dirty="0"/>
              <a:t>Study 202 was the first </a:t>
            </a:r>
            <a:br>
              <a:rPr lang="en-US" noProof="0" dirty="0"/>
            </a:br>
            <a:r>
              <a:rPr lang="en-US" noProof="0" dirty="0"/>
              <a:t>clinical trial involving </a:t>
            </a:r>
            <a:br>
              <a:rPr lang="en-US" noProof="0" dirty="0"/>
            </a:br>
            <a:r>
              <a:rPr lang="en-US" noProof="0" dirty="0"/>
              <a:t>treatment with vosoritide. </a:t>
            </a:r>
          </a:p>
          <a:p>
            <a:pPr lvl="1">
              <a:spcBef>
                <a:spcPts val="500"/>
              </a:spcBef>
            </a:pPr>
            <a:r>
              <a:rPr lang="en-US" noProof="0" dirty="0"/>
              <a:t>Cohorts 1-4 varied by dose:  </a:t>
            </a:r>
            <a:br>
              <a:rPr lang="en-US" noProof="0" dirty="0"/>
            </a:br>
            <a:r>
              <a:rPr lang="en-US" noProof="0" dirty="0"/>
              <a:t>C1: 2.5 μg/kg, C2: 7.5 μg/kg, </a:t>
            </a:r>
            <a:br>
              <a:rPr lang="en-US" noProof="0" dirty="0"/>
            </a:br>
            <a:r>
              <a:rPr lang="en-US" noProof="0" dirty="0"/>
              <a:t>C3: 15 μg/kg, and C4: 30 μg/kg </a:t>
            </a:r>
          </a:p>
          <a:p>
            <a:endParaRPr lang="en-US" noProof="0" dirty="0"/>
          </a:p>
          <a:p>
            <a:endParaRPr lang="en-US" noProof="0" dirty="0"/>
          </a:p>
        </p:txBody>
      </p:sp>
      <p:sp>
        <p:nvSpPr>
          <p:cNvPr id="261" name="Text Placeholder 260">
            <a:extLst>
              <a:ext uri="{FF2B5EF4-FFF2-40B4-BE49-F238E27FC236}">
                <a16:creationId xmlns:a16="http://schemas.microsoft.com/office/drawing/2014/main" id="{D87C957B-5D50-739B-D14A-F64F43CCD312}"/>
              </a:ext>
            </a:extLst>
          </p:cNvPr>
          <p:cNvSpPr>
            <a:spLocks noGrp="1"/>
          </p:cNvSpPr>
          <p:nvPr>
            <p:ph type="body" sz="quarter" idx="12"/>
          </p:nvPr>
        </p:nvSpPr>
        <p:spPr/>
        <p:txBody>
          <a:bodyPr/>
          <a:lstStyle/>
          <a:p>
            <a:r>
              <a:rPr lang="en-US" noProof="0" dirty="0"/>
              <a:t>Safety</a:t>
            </a:r>
          </a:p>
          <a:p>
            <a:pPr marL="184150" lvl="1" indent="-171450">
              <a:spcBef>
                <a:spcPts val="600"/>
              </a:spcBef>
              <a:buFont typeface="Arial" panose="020B0604020202020204" pitchFamily="34" charset="0"/>
              <a:buChar char="•"/>
            </a:pPr>
            <a:r>
              <a:rPr lang="en-US" noProof="0" dirty="0"/>
              <a:t>Vosoritide was generally well </a:t>
            </a:r>
            <a:br>
              <a:rPr lang="en-US" noProof="0" dirty="0"/>
            </a:br>
            <a:r>
              <a:rPr lang="en-US" noProof="0" dirty="0"/>
              <a:t>tolerated at all doses</a:t>
            </a:r>
          </a:p>
          <a:p>
            <a:pPr marL="184150" lvl="1" indent="-171450">
              <a:spcBef>
                <a:spcPts val="600"/>
              </a:spcBef>
              <a:buFont typeface="Arial" panose="020B0604020202020204" pitchFamily="34" charset="0"/>
              <a:buChar char="•"/>
            </a:pPr>
            <a:r>
              <a:rPr lang="en-US" noProof="0" dirty="0"/>
              <a:t>Across all doses, injection-site </a:t>
            </a:r>
            <a:br>
              <a:rPr lang="en-US" noProof="0" dirty="0"/>
            </a:br>
            <a:r>
              <a:rPr lang="en-US" noProof="0" dirty="0"/>
              <a:t>reactions were the most </a:t>
            </a:r>
            <a:br>
              <a:rPr lang="en-US" noProof="0" dirty="0"/>
            </a:br>
            <a:r>
              <a:rPr lang="en-US" noProof="0" dirty="0"/>
              <a:t>common drug-related AE</a:t>
            </a:r>
          </a:p>
          <a:p>
            <a:pPr marL="184150" lvl="1" indent="-171450">
              <a:spcBef>
                <a:spcPts val="600"/>
              </a:spcBef>
              <a:buFont typeface="Arial" panose="020B0604020202020204" pitchFamily="34" charset="0"/>
              <a:buChar char="•"/>
            </a:pPr>
            <a:r>
              <a:rPr lang="en-US" noProof="0" dirty="0"/>
              <a:t>All events were mild </a:t>
            </a:r>
            <a:br>
              <a:rPr lang="en-US" noProof="0" dirty="0"/>
            </a:br>
            <a:r>
              <a:rPr lang="en-US" noProof="0" dirty="0"/>
              <a:t>and transient</a:t>
            </a:r>
          </a:p>
        </p:txBody>
      </p:sp>
      <p:sp>
        <p:nvSpPr>
          <p:cNvPr id="249" name="Text Placeholder 248">
            <a:extLst>
              <a:ext uri="{FF2B5EF4-FFF2-40B4-BE49-F238E27FC236}">
                <a16:creationId xmlns:a16="http://schemas.microsoft.com/office/drawing/2014/main" id="{45741BA4-FE40-B846-5D49-9FC603C392C9}"/>
              </a:ext>
            </a:extLst>
          </p:cNvPr>
          <p:cNvSpPr>
            <a:spLocks noGrp="1"/>
          </p:cNvSpPr>
          <p:nvPr>
            <p:ph type="body" sz="quarter" idx="11"/>
          </p:nvPr>
        </p:nvSpPr>
        <p:spPr/>
        <p:txBody>
          <a:bodyPr/>
          <a:lstStyle/>
          <a:p>
            <a:r>
              <a:rPr lang="en-US" noProof="0" dirty="0"/>
              <a:t>Study Population</a:t>
            </a:r>
          </a:p>
          <a:p>
            <a:pPr lvl="1"/>
            <a:r>
              <a:rPr lang="en-US" noProof="0" dirty="0"/>
              <a:t>Participants must have completed ≥6 </a:t>
            </a:r>
            <a:br>
              <a:rPr lang="en-US" noProof="0" dirty="0"/>
            </a:br>
            <a:r>
              <a:rPr lang="en-US" noProof="0" dirty="0"/>
              <a:t>months in baseline study (Study 901)</a:t>
            </a:r>
          </a:p>
        </p:txBody>
      </p:sp>
      <p:sp>
        <p:nvSpPr>
          <p:cNvPr id="237" name="Text Placeholder 236">
            <a:extLst>
              <a:ext uri="{FF2B5EF4-FFF2-40B4-BE49-F238E27FC236}">
                <a16:creationId xmlns:a16="http://schemas.microsoft.com/office/drawing/2014/main" id="{23423A86-5340-EDA7-B8AA-F1963F207440}"/>
              </a:ext>
            </a:extLst>
          </p:cNvPr>
          <p:cNvSpPr>
            <a:spLocks noGrp="1"/>
          </p:cNvSpPr>
          <p:nvPr>
            <p:ph type="body" sz="quarter" idx="10"/>
          </p:nvPr>
        </p:nvSpPr>
        <p:spPr/>
        <p:txBody>
          <a:bodyPr/>
          <a:lstStyle/>
          <a:p>
            <a:pPr lvl="0"/>
            <a:r>
              <a:rPr lang="en-US" noProof="0" dirty="0"/>
              <a:t>Primary Objective</a:t>
            </a:r>
          </a:p>
          <a:p>
            <a:pPr lvl="1"/>
            <a:r>
              <a:rPr lang="en-US" noProof="0" dirty="0"/>
              <a:t>To evaluate the safety </a:t>
            </a:r>
            <a:br>
              <a:rPr lang="en-US" noProof="0" dirty="0"/>
            </a:br>
            <a:r>
              <a:rPr lang="en-US" noProof="0" dirty="0"/>
              <a:t>and side-effect profile </a:t>
            </a:r>
            <a:br>
              <a:rPr lang="en-US" noProof="0" dirty="0"/>
            </a:br>
            <a:r>
              <a:rPr lang="en-US" noProof="0" dirty="0"/>
              <a:t>of vosoritide and to </a:t>
            </a:r>
            <a:br>
              <a:rPr lang="en-US" noProof="0" dirty="0"/>
            </a:br>
            <a:r>
              <a:rPr lang="en-US" noProof="0" dirty="0"/>
              <a:t>determine the </a:t>
            </a:r>
            <a:br>
              <a:rPr lang="en-US" noProof="0" dirty="0"/>
            </a:br>
            <a:r>
              <a:rPr lang="en-US" noProof="0" dirty="0"/>
              <a:t>dose to further </a:t>
            </a:r>
            <a:br>
              <a:rPr lang="en-US" noProof="0" dirty="0"/>
            </a:br>
            <a:r>
              <a:rPr lang="en-US" noProof="0" dirty="0"/>
              <a:t>investigate in </a:t>
            </a:r>
            <a:br>
              <a:rPr lang="en-US" noProof="0" dirty="0"/>
            </a:br>
            <a:r>
              <a:rPr lang="en-US" noProof="0" dirty="0"/>
              <a:t>phase 3 studies</a:t>
            </a:r>
          </a:p>
        </p:txBody>
      </p:sp>
      <p:sp>
        <p:nvSpPr>
          <p:cNvPr id="326" name="Text Placeholder 325">
            <a:extLst>
              <a:ext uri="{FF2B5EF4-FFF2-40B4-BE49-F238E27FC236}">
                <a16:creationId xmlns:a16="http://schemas.microsoft.com/office/drawing/2014/main" id="{5BB4ECAE-3A72-967B-1735-2D849D0CDCA9}"/>
              </a:ext>
            </a:extLst>
          </p:cNvPr>
          <p:cNvSpPr>
            <a:spLocks noGrp="1"/>
          </p:cNvSpPr>
          <p:nvPr>
            <p:ph type="body" sz="quarter" idx="16"/>
          </p:nvPr>
        </p:nvSpPr>
        <p:spPr>
          <a:xfrm>
            <a:off x="337061" y="9413049"/>
            <a:ext cx="4292059" cy="197940"/>
          </a:xfrm>
        </p:spPr>
        <p:txBody>
          <a:bodyPr/>
          <a:lstStyle/>
          <a:p>
            <a:r>
              <a:rPr lang="en-US" sz="1000" noProof="0" dirty="0">
                <a:solidFill>
                  <a:schemeClr val="tx2"/>
                </a:solidFill>
              </a:rPr>
              <a:t>AE, adverse event; AGV, annualized growth velocity; C, cohort.</a:t>
            </a:r>
            <a:br>
              <a:rPr lang="en-US" sz="1000" noProof="0" dirty="0">
                <a:solidFill>
                  <a:schemeClr val="tx2"/>
                </a:solidFill>
              </a:rPr>
            </a:br>
            <a:r>
              <a:rPr lang="en-US" noProof="0" dirty="0"/>
              <a:t>Savarirayan, </a:t>
            </a:r>
            <a:r>
              <a:rPr lang="en-US" i="1" noProof="0" dirty="0"/>
              <a:t>NEJM. </a:t>
            </a:r>
            <a:r>
              <a:rPr lang="en-US" noProof="0" dirty="0"/>
              <a:t>2019.</a:t>
            </a:r>
          </a:p>
          <a:p>
            <a:endParaRPr lang="en-US" sz="1000" noProof="0" dirty="0">
              <a:solidFill>
                <a:schemeClr val="tx2"/>
              </a:solidFill>
            </a:endParaRPr>
          </a:p>
        </p:txBody>
      </p:sp>
      <p:pic>
        <p:nvPicPr>
          <p:cNvPr id="309" name="Picture Placeholder 308">
            <a:extLst>
              <a:ext uri="{FF2B5EF4-FFF2-40B4-BE49-F238E27FC236}">
                <a16:creationId xmlns:a16="http://schemas.microsoft.com/office/drawing/2014/main" id="{05094356-C999-44FF-4BD1-D3694536DF31}"/>
              </a:ext>
            </a:extLst>
          </p:cNvPr>
          <p:cNvPicPr>
            <a:picLocks noGrp="1" noChangeAspect="1"/>
          </p:cNvPicPr>
          <p:nvPr>
            <p:ph type="pic" sz="quarter" idx="4294967295"/>
          </p:nvPr>
        </p:nvPicPr>
        <p:blipFill rotWithShape="1">
          <a:blip r:embed="rId3">
            <a:extLst>
              <a:ext uri="{96DAC541-7B7A-43D3-8B79-37D633B846F1}">
                <asvg:svgBlip xmlns:asvg="http://schemas.microsoft.com/office/drawing/2016/SVG/main" r:embed="rId4"/>
              </a:ext>
            </a:extLst>
          </a:blip>
          <a:srcRect l="-45981" t="-46462" r="-48242" b="-39318"/>
          <a:stretch/>
        </p:blipFill>
        <p:spPr>
          <a:xfrm>
            <a:off x="7370763" y="3838575"/>
            <a:ext cx="401637" cy="384175"/>
          </a:xfrm>
        </p:spPr>
      </p:pic>
      <p:grpSp>
        <p:nvGrpSpPr>
          <p:cNvPr id="60" name="Group 59">
            <a:extLst>
              <a:ext uri="{FF2B5EF4-FFF2-40B4-BE49-F238E27FC236}">
                <a16:creationId xmlns:a16="http://schemas.microsoft.com/office/drawing/2014/main" id="{398FC71E-7AB5-0769-0B3D-24EC32B033BE}"/>
              </a:ext>
            </a:extLst>
          </p:cNvPr>
          <p:cNvGrpSpPr/>
          <p:nvPr/>
        </p:nvGrpSpPr>
        <p:grpSpPr>
          <a:xfrm>
            <a:off x="5367916" y="3086127"/>
            <a:ext cx="257134" cy="248077"/>
            <a:chOff x="2933266" y="5860403"/>
            <a:chExt cx="225924" cy="217967"/>
          </a:xfrm>
        </p:grpSpPr>
        <p:sp>
          <p:nvSpPr>
            <p:cNvPr id="74" name="Teardrop 73">
              <a:extLst>
                <a:ext uri="{FF2B5EF4-FFF2-40B4-BE49-F238E27FC236}">
                  <a16:creationId xmlns:a16="http://schemas.microsoft.com/office/drawing/2014/main" id="{9D28F087-1564-AA36-AB9D-74ACA892522A}"/>
                </a:ext>
              </a:extLst>
            </p:cNvPr>
            <p:cNvSpPr/>
            <p:nvPr/>
          </p:nvSpPr>
          <p:spPr>
            <a:xfrm rot="8100000">
              <a:off x="2937245" y="5860403"/>
              <a:ext cx="217967" cy="217967"/>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C63C3D00-439C-6352-A771-C513941CFCA1}"/>
                </a:ext>
              </a:extLst>
            </p:cNvPr>
            <p:cNvSpPr txBox="1"/>
            <p:nvPr/>
          </p:nvSpPr>
          <p:spPr>
            <a:xfrm>
              <a:off x="2933266" y="5861306"/>
              <a:ext cx="225924" cy="216208"/>
            </a:xfrm>
            <a:prstGeom prst="rect">
              <a:avLst/>
            </a:prstGeom>
            <a:noFill/>
          </p:spPr>
          <p:txBody>
            <a:bodyPr wrap="square" lIns="0" rIns="0" rtlCol="0" anchor="ctr">
              <a:spAutoFit/>
            </a:bodyPr>
            <a:lstStyle/>
            <a:p>
              <a:pPr algn="ctr"/>
              <a:r>
                <a:rPr lang="en-US" sz="1100" b="1" dirty="0">
                  <a:solidFill>
                    <a:schemeClr val="bg1"/>
                  </a:solidFill>
                </a:rPr>
                <a:t>14</a:t>
              </a:r>
              <a:endParaRPr lang="en-US" b="1" dirty="0">
                <a:solidFill>
                  <a:schemeClr val="bg1"/>
                </a:solidFill>
              </a:endParaRPr>
            </a:p>
          </p:txBody>
        </p:sp>
      </p:grpSp>
      <p:grpSp>
        <p:nvGrpSpPr>
          <p:cNvPr id="61" name="Group 60">
            <a:extLst>
              <a:ext uri="{FF2B5EF4-FFF2-40B4-BE49-F238E27FC236}">
                <a16:creationId xmlns:a16="http://schemas.microsoft.com/office/drawing/2014/main" id="{E1861783-41E1-BCF2-1594-1A5846648F51}"/>
              </a:ext>
            </a:extLst>
          </p:cNvPr>
          <p:cNvGrpSpPr/>
          <p:nvPr/>
        </p:nvGrpSpPr>
        <p:grpSpPr>
          <a:xfrm>
            <a:off x="4372483" y="3086126"/>
            <a:ext cx="257134" cy="248078"/>
            <a:chOff x="2933266" y="5860403"/>
            <a:chExt cx="225924" cy="217967"/>
          </a:xfrm>
        </p:grpSpPr>
        <p:sp>
          <p:nvSpPr>
            <p:cNvPr id="69" name="Teardrop 68">
              <a:extLst>
                <a:ext uri="{FF2B5EF4-FFF2-40B4-BE49-F238E27FC236}">
                  <a16:creationId xmlns:a16="http://schemas.microsoft.com/office/drawing/2014/main" id="{C7F2275F-D1BF-F293-B6E4-6DCD5A6FF433}"/>
                </a:ext>
              </a:extLst>
            </p:cNvPr>
            <p:cNvSpPr/>
            <p:nvPr/>
          </p:nvSpPr>
          <p:spPr>
            <a:xfrm rot="8100000">
              <a:off x="2937245" y="5860403"/>
              <a:ext cx="217967" cy="217967"/>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C104988A-FB20-03AB-B485-D567E791AFB1}"/>
                </a:ext>
              </a:extLst>
            </p:cNvPr>
            <p:cNvSpPr txBox="1"/>
            <p:nvPr/>
          </p:nvSpPr>
          <p:spPr>
            <a:xfrm>
              <a:off x="2933266" y="5861283"/>
              <a:ext cx="225924" cy="216207"/>
            </a:xfrm>
            <a:prstGeom prst="rect">
              <a:avLst/>
            </a:prstGeom>
            <a:noFill/>
          </p:spPr>
          <p:txBody>
            <a:bodyPr wrap="square" rtlCol="0" anchor="ctr">
              <a:spAutoFit/>
            </a:bodyPr>
            <a:lstStyle/>
            <a:p>
              <a:pPr algn="ctr"/>
              <a:r>
                <a:rPr lang="en-US" sz="1100" b="1" dirty="0">
                  <a:solidFill>
                    <a:schemeClr val="bg1"/>
                  </a:solidFill>
                </a:rPr>
                <a:t>5</a:t>
              </a:r>
              <a:endParaRPr lang="en-US" b="1" dirty="0">
                <a:solidFill>
                  <a:schemeClr val="bg1"/>
                </a:solidFill>
              </a:endParaRPr>
            </a:p>
          </p:txBody>
        </p:sp>
      </p:grpSp>
      <p:grpSp>
        <p:nvGrpSpPr>
          <p:cNvPr id="124" name="Group 123">
            <a:extLst>
              <a:ext uri="{FF2B5EF4-FFF2-40B4-BE49-F238E27FC236}">
                <a16:creationId xmlns:a16="http://schemas.microsoft.com/office/drawing/2014/main" id="{CEACC9D8-21AF-351A-36F6-E6CF0F0EB3EA}"/>
              </a:ext>
            </a:extLst>
          </p:cNvPr>
          <p:cNvGrpSpPr/>
          <p:nvPr/>
        </p:nvGrpSpPr>
        <p:grpSpPr>
          <a:xfrm>
            <a:off x="4170744" y="3423725"/>
            <a:ext cx="1704275" cy="134815"/>
            <a:chOff x="9558084" y="5122985"/>
            <a:chExt cx="2185321" cy="121285"/>
          </a:xfrm>
        </p:grpSpPr>
        <p:sp>
          <p:nvSpPr>
            <p:cNvPr id="63" name="Rounded Rectangle 62">
              <a:extLst>
                <a:ext uri="{FF2B5EF4-FFF2-40B4-BE49-F238E27FC236}">
                  <a16:creationId xmlns:a16="http://schemas.microsoft.com/office/drawing/2014/main" id="{9C1CCC75-1E50-AE6E-1C83-166C651DE8EE}"/>
                </a:ext>
              </a:extLst>
            </p:cNvPr>
            <p:cNvSpPr/>
            <p:nvPr/>
          </p:nvSpPr>
          <p:spPr>
            <a:xfrm>
              <a:off x="9558084" y="5123817"/>
              <a:ext cx="2185321" cy="120453"/>
            </a:xfrm>
            <a:prstGeom prst="roundRect">
              <a:avLst>
                <a:gd name="adj" fmla="val 50000"/>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a:extLst>
                <a:ext uri="{FF2B5EF4-FFF2-40B4-BE49-F238E27FC236}">
                  <a16:creationId xmlns:a16="http://schemas.microsoft.com/office/drawing/2014/main" id="{268CABF1-7E19-7FFE-F075-13A06E639D85}"/>
                </a:ext>
              </a:extLst>
            </p:cNvPr>
            <p:cNvSpPr/>
            <p:nvPr/>
          </p:nvSpPr>
          <p:spPr>
            <a:xfrm>
              <a:off x="9988970" y="5122985"/>
              <a:ext cx="1289059" cy="120453"/>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a:extLst>
              <a:ext uri="{FF2B5EF4-FFF2-40B4-BE49-F238E27FC236}">
                <a16:creationId xmlns:a16="http://schemas.microsoft.com/office/drawing/2014/main" id="{B88146B2-625D-E228-698D-41E37CB49274}"/>
              </a:ext>
            </a:extLst>
          </p:cNvPr>
          <p:cNvSpPr txBox="1"/>
          <p:nvPr/>
        </p:nvSpPr>
        <p:spPr>
          <a:xfrm>
            <a:off x="3680329" y="3346123"/>
            <a:ext cx="632676" cy="273183"/>
          </a:xfrm>
          <a:prstGeom prst="rect">
            <a:avLst/>
          </a:prstGeom>
          <a:noFill/>
        </p:spPr>
        <p:txBody>
          <a:bodyPr wrap="square" rtlCol="0">
            <a:spAutoFit/>
          </a:bodyPr>
          <a:lstStyle/>
          <a:p>
            <a:r>
              <a:rPr lang="en-US" sz="1200" b="1" dirty="0"/>
              <a:t>Age:</a:t>
            </a:r>
          </a:p>
        </p:txBody>
      </p:sp>
      <p:sp>
        <p:nvSpPr>
          <p:cNvPr id="66" name="TextBox 65">
            <a:extLst>
              <a:ext uri="{FF2B5EF4-FFF2-40B4-BE49-F238E27FC236}">
                <a16:creationId xmlns:a16="http://schemas.microsoft.com/office/drawing/2014/main" id="{A55ADFEC-4231-0632-83F5-B8ACE4D8A773}"/>
              </a:ext>
            </a:extLst>
          </p:cNvPr>
          <p:cNvSpPr txBox="1"/>
          <p:nvPr/>
        </p:nvSpPr>
        <p:spPr>
          <a:xfrm>
            <a:off x="4716609" y="3594792"/>
            <a:ext cx="564315" cy="149894"/>
          </a:xfrm>
          <a:prstGeom prst="rect">
            <a:avLst/>
          </a:prstGeom>
          <a:noFill/>
        </p:spPr>
        <p:txBody>
          <a:bodyPr wrap="square" lIns="0" tIns="0" rIns="0" bIns="0" anchor="ctr">
            <a:spAutoFit/>
          </a:bodyPr>
          <a:lstStyle/>
          <a:p>
            <a:pPr algn="ctr"/>
            <a:r>
              <a:rPr lang="en-US" sz="1050" dirty="0"/>
              <a:t>Years</a:t>
            </a:r>
          </a:p>
        </p:txBody>
      </p:sp>
      <p:sp>
        <p:nvSpPr>
          <p:cNvPr id="67" name="TextBox 66">
            <a:extLst>
              <a:ext uri="{FF2B5EF4-FFF2-40B4-BE49-F238E27FC236}">
                <a16:creationId xmlns:a16="http://schemas.microsoft.com/office/drawing/2014/main" id="{36D5E590-E61E-2606-6817-D5009AE8F41C}"/>
              </a:ext>
            </a:extLst>
          </p:cNvPr>
          <p:cNvSpPr txBox="1"/>
          <p:nvPr/>
        </p:nvSpPr>
        <p:spPr>
          <a:xfrm>
            <a:off x="5589716" y="3594792"/>
            <a:ext cx="368945" cy="149894"/>
          </a:xfrm>
          <a:prstGeom prst="rect">
            <a:avLst/>
          </a:prstGeom>
          <a:noFill/>
        </p:spPr>
        <p:txBody>
          <a:bodyPr wrap="square" lIns="0" tIns="0" rIns="0" bIns="0" anchor="ctr">
            <a:spAutoFit/>
          </a:bodyPr>
          <a:lstStyle/>
          <a:p>
            <a:pPr algn="r"/>
            <a:r>
              <a:rPr lang="en-US" sz="1050" dirty="0"/>
              <a:t>&lt;18</a:t>
            </a:r>
          </a:p>
        </p:txBody>
      </p:sp>
      <p:sp>
        <p:nvSpPr>
          <p:cNvPr id="68" name="TextBox 67">
            <a:extLst>
              <a:ext uri="{FF2B5EF4-FFF2-40B4-BE49-F238E27FC236}">
                <a16:creationId xmlns:a16="http://schemas.microsoft.com/office/drawing/2014/main" id="{BB301D22-A527-F580-78F6-E585C17BECC2}"/>
              </a:ext>
            </a:extLst>
          </p:cNvPr>
          <p:cNvSpPr txBox="1"/>
          <p:nvPr/>
        </p:nvSpPr>
        <p:spPr>
          <a:xfrm>
            <a:off x="4167915" y="3594792"/>
            <a:ext cx="304913" cy="149894"/>
          </a:xfrm>
          <a:prstGeom prst="rect">
            <a:avLst/>
          </a:prstGeom>
          <a:noFill/>
        </p:spPr>
        <p:txBody>
          <a:bodyPr wrap="square" lIns="0" tIns="0" rIns="0" bIns="0" anchor="ctr">
            <a:spAutoFit/>
          </a:bodyPr>
          <a:lstStyle/>
          <a:p>
            <a:r>
              <a:rPr lang="en-US" sz="1050" dirty="0"/>
              <a:t>0</a:t>
            </a:r>
          </a:p>
        </p:txBody>
      </p:sp>
      <p:sp>
        <p:nvSpPr>
          <p:cNvPr id="76" name="Rounded Rectangle 75">
            <a:extLst>
              <a:ext uri="{FF2B5EF4-FFF2-40B4-BE49-F238E27FC236}">
                <a16:creationId xmlns:a16="http://schemas.microsoft.com/office/drawing/2014/main" id="{1934043A-3F71-CBD3-8586-98FCADDC8302}"/>
              </a:ext>
            </a:extLst>
          </p:cNvPr>
          <p:cNvSpPr/>
          <p:nvPr/>
        </p:nvSpPr>
        <p:spPr>
          <a:xfrm>
            <a:off x="4496862" y="3798639"/>
            <a:ext cx="1003809" cy="20338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 = 35</a:t>
            </a:r>
          </a:p>
        </p:txBody>
      </p:sp>
      <p:pic>
        <p:nvPicPr>
          <p:cNvPr id="85" name="Picture 84">
            <a:extLst>
              <a:ext uri="{FF2B5EF4-FFF2-40B4-BE49-F238E27FC236}">
                <a16:creationId xmlns:a16="http://schemas.microsoft.com/office/drawing/2014/main" id="{6269404A-1C1F-A104-5B54-B378DAA7E6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01299" y="9460407"/>
            <a:ext cx="972310" cy="402336"/>
          </a:xfrm>
          <a:prstGeom prst="rect">
            <a:avLst/>
          </a:prstGeom>
        </p:spPr>
      </p:pic>
      <p:pic>
        <p:nvPicPr>
          <p:cNvPr id="86" name="Picture 85">
            <a:extLst>
              <a:ext uri="{FF2B5EF4-FFF2-40B4-BE49-F238E27FC236}">
                <a16:creationId xmlns:a16="http://schemas.microsoft.com/office/drawing/2014/main" id="{188FE43B-9E5A-761E-9FF7-FA0617CBCDE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769334" y="9638617"/>
            <a:ext cx="1644331" cy="246650"/>
          </a:xfrm>
          <a:prstGeom prst="rect">
            <a:avLst/>
          </a:prstGeom>
        </p:spPr>
      </p:pic>
      <p:grpSp>
        <p:nvGrpSpPr>
          <p:cNvPr id="91" name="Group 90">
            <a:extLst>
              <a:ext uri="{FF2B5EF4-FFF2-40B4-BE49-F238E27FC236}">
                <a16:creationId xmlns:a16="http://schemas.microsoft.com/office/drawing/2014/main" id="{F29C3082-9E6F-3244-761F-7A7ABF9AAE6F}"/>
              </a:ext>
            </a:extLst>
          </p:cNvPr>
          <p:cNvGrpSpPr/>
          <p:nvPr/>
        </p:nvGrpSpPr>
        <p:grpSpPr>
          <a:xfrm>
            <a:off x="1" y="1890840"/>
            <a:ext cx="7772400" cy="66500"/>
            <a:chOff x="1" y="1890840"/>
            <a:chExt cx="7772400" cy="66500"/>
          </a:xfrm>
        </p:grpSpPr>
        <p:sp>
          <p:nvSpPr>
            <p:cNvPr id="50" name="Rectangle 49">
              <a:hlinkClick r:id="" action="ppaction://noaction"/>
              <a:extLst>
                <a:ext uri="{FF2B5EF4-FFF2-40B4-BE49-F238E27FC236}">
                  <a16:creationId xmlns:a16="http://schemas.microsoft.com/office/drawing/2014/main" id="{674C2E9B-4586-142F-D0D9-541021D0E792}"/>
                </a:ext>
              </a:extLst>
            </p:cNvPr>
            <p:cNvSpPr/>
            <p:nvPr userDrawn="1"/>
          </p:nvSpPr>
          <p:spPr bwMode="auto">
            <a:xfrm flipH="1">
              <a:off x="1543448" y="1890840"/>
              <a:ext cx="1663368"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2" name="Rectangle 51">
              <a:hlinkClick r:id="rId7" action="ppaction://hlinksldjump"/>
              <a:extLst>
                <a:ext uri="{FF2B5EF4-FFF2-40B4-BE49-F238E27FC236}">
                  <a16:creationId xmlns:a16="http://schemas.microsoft.com/office/drawing/2014/main" id="{BA3F2925-FEA5-6EBA-128D-6A7B8E798388}"/>
                </a:ext>
              </a:extLst>
            </p:cNvPr>
            <p:cNvSpPr/>
            <p:nvPr userDrawn="1"/>
          </p:nvSpPr>
          <p:spPr bwMode="auto">
            <a:xfrm flipH="1">
              <a:off x="1" y="1890840"/>
              <a:ext cx="1543447"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3" name="Rectangle 52">
              <a:hlinkClick r:id="" action="ppaction://noaction"/>
              <a:extLst>
                <a:ext uri="{FF2B5EF4-FFF2-40B4-BE49-F238E27FC236}">
                  <a16:creationId xmlns:a16="http://schemas.microsoft.com/office/drawing/2014/main" id="{74A247EF-7D52-15AB-5AB0-16BDA97767B5}"/>
                </a:ext>
              </a:extLst>
            </p:cNvPr>
            <p:cNvSpPr/>
            <p:nvPr userDrawn="1"/>
          </p:nvSpPr>
          <p:spPr bwMode="auto">
            <a:xfrm flipH="1">
              <a:off x="4729092" y="1890840"/>
              <a:ext cx="1523435"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4" name="Rectangle 53">
              <a:hlinkClick r:id="" action="ppaction://noaction"/>
              <a:extLst>
                <a:ext uri="{FF2B5EF4-FFF2-40B4-BE49-F238E27FC236}">
                  <a16:creationId xmlns:a16="http://schemas.microsoft.com/office/drawing/2014/main" id="{1538947C-61F6-E04A-8240-287C967CA117}"/>
                </a:ext>
              </a:extLst>
            </p:cNvPr>
            <p:cNvSpPr/>
            <p:nvPr userDrawn="1"/>
          </p:nvSpPr>
          <p:spPr bwMode="auto">
            <a:xfrm flipH="1">
              <a:off x="3205657" y="1890840"/>
              <a:ext cx="1523435"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56" name="Rectangle 55">
              <a:hlinkClick r:id="" action="ppaction://noaction"/>
              <a:extLst>
                <a:ext uri="{FF2B5EF4-FFF2-40B4-BE49-F238E27FC236}">
                  <a16:creationId xmlns:a16="http://schemas.microsoft.com/office/drawing/2014/main" id="{B2CA95AE-51C8-12E9-2463-ACCABE29BB06}"/>
                </a:ext>
              </a:extLst>
            </p:cNvPr>
            <p:cNvSpPr/>
            <p:nvPr userDrawn="1"/>
          </p:nvSpPr>
          <p:spPr bwMode="auto">
            <a:xfrm flipH="1">
              <a:off x="6248966" y="1890840"/>
              <a:ext cx="1523435"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pic>
        <p:nvPicPr>
          <p:cNvPr id="204" name="Picture 203">
            <a:extLst>
              <a:ext uri="{FF2B5EF4-FFF2-40B4-BE49-F238E27FC236}">
                <a16:creationId xmlns:a16="http://schemas.microsoft.com/office/drawing/2014/main" id="{74DA8A68-6F7A-AA8A-B784-518E6D834750}"/>
              </a:ext>
            </a:extLst>
          </p:cNvPr>
          <p:cNvPicPr>
            <a:picLocks noChangeAspect="1"/>
          </p:cNvPicPr>
          <p:nvPr/>
        </p:nvPicPr>
        <p:blipFill>
          <a:blip r:embed="rId8"/>
          <a:srcRect/>
          <a:stretch/>
        </p:blipFill>
        <p:spPr>
          <a:xfrm>
            <a:off x="2688259" y="4668907"/>
            <a:ext cx="4483100" cy="1866900"/>
          </a:xfrm>
          <a:prstGeom prst="rect">
            <a:avLst/>
          </a:prstGeom>
        </p:spPr>
      </p:pic>
      <p:pic>
        <p:nvPicPr>
          <p:cNvPr id="211" name="Graphic 210">
            <a:extLst>
              <a:ext uri="{FF2B5EF4-FFF2-40B4-BE49-F238E27FC236}">
                <a16:creationId xmlns:a16="http://schemas.microsoft.com/office/drawing/2014/main" id="{8AD053F7-5282-99EA-942B-FFECD1A7CE57}"/>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8678"/>
          <a:stretch/>
        </p:blipFill>
        <p:spPr>
          <a:xfrm>
            <a:off x="6056355" y="7980386"/>
            <a:ext cx="1258038" cy="1280160"/>
          </a:xfrm>
          <a:prstGeom prst="rect">
            <a:avLst/>
          </a:prstGeom>
        </p:spPr>
      </p:pic>
      <p:pic>
        <p:nvPicPr>
          <p:cNvPr id="212" name="Graphic 211">
            <a:extLst>
              <a:ext uri="{FF2B5EF4-FFF2-40B4-BE49-F238E27FC236}">
                <a16:creationId xmlns:a16="http://schemas.microsoft.com/office/drawing/2014/main" id="{4B550705-2119-F367-B919-6CB9BEC8C6DE}"/>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b="4804"/>
          <a:stretch/>
        </p:blipFill>
        <p:spPr>
          <a:xfrm>
            <a:off x="6344666" y="2400300"/>
            <a:ext cx="843534" cy="1958569"/>
          </a:xfrm>
          <a:prstGeom prst="rect">
            <a:avLst/>
          </a:prstGeom>
        </p:spPr>
      </p:pic>
      <p:pic>
        <p:nvPicPr>
          <p:cNvPr id="213" name="Graphic 212">
            <a:extLst>
              <a:ext uri="{FF2B5EF4-FFF2-40B4-BE49-F238E27FC236}">
                <a16:creationId xmlns:a16="http://schemas.microsoft.com/office/drawing/2014/main" id="{FBAD9F12-48C9-4935-BE93-5A6CD51CD7F0}"/>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460" t="-1843" r="6764" b="5522"/>
          <a:stretch/>
        </p:blipFill>
        <p:spPr>
          <a:xfrm>
            <a:off x="2028767" y="2921525"/>
            <a:ext cx="1398194" cy="1437344"/>
          </a:xfrm>
          <a:prstGeom prst="rect">
            <a:avLst/>
          </a:prstGeom>
        </p:spPr>
      </p:pic>
      <p:grpSp>
        <p:nvGrpSpPr>
          <p:cNvPr id="214" name="Group 213">
            <a:extLst>
              <a:ext uri="{FF2B5EF4-FFF2-40B4-BE49-F238E27FC236}">
                <a16:creationId xmlns:a16="http://schemas.microsoft.com/office/drawing/2014/main" id="{68FB3C2B-FFE8-D600-C568-B0223B8441AE}"/>
              </a:ext>
            </a:extLst>
          </p:cNvPr>
          <p:cNvGrpSpPr/>
          <p:nvPr/>
        </p:nvGrpSpPr>
        <p:grpSpPr>
          <a:xfrm>
            <a:off x="456393" y="6642810"/>
            <a:ext cx="6858000" cy="64008"/>
            <a:chOff x="399012" y="1047404"/>
            <a:chExt cx="9589122" cy="67852"/>
          </a:xfrm>
        </p:grpSpPr>
        <p:sp>
          <p:nvSpPr>
            <p:cNvPr id="215" name="Rectangle 214">
              <a:hlinkClick r:id="" action="ppaction://noaction"/>
              <a:extLst>
                <a:ext uri="{FF2B5EF4-FFF2-40B4-BE49-F238E27FC236}">
                  <a16:creationId xmlns:a16="http://schemas.microsoft.com/office/drawing/2014/main" id="{5F4346B8-4331-7C5A-BE64-485665375498}"/>
                </a:ext>
              </a:extLst>
            </p:cNvPr>
            <p:cNvSpPr/>
            <p:nvPr userDrawn="1"/>
          </p:nvSpPr>
          <p:spPr bwMode="auto">
            <a:xfrm flipH="1">
              <a:off x="2303224" y="1047404"/>
              <a:ext cx="2052164" cy="66500"/>
            </a:xfrm>
            <a:prstGeom prst="rect">
              <a:avLst/>
            </a:prstGeom>
            <a:solidFill>
              <a:schemeClr val="accent5"/>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216" name="Rectangle 215">
              <a:hlinkClick r:id="rId7" action="ppaction://hlinksldjump"/>
              <a:extLst>
                <a:ext uri="{FF2B5EF4-FFF2-40B4-BE49-F238E27FC236}">
                  <a16:creationId xmlns:a16="http://schemas.microsoft.com/office/drawing/2014/main" id="{A4F7760A-D902-FFE8-5F21-7D4B392F82BD}"/>
                </a:ext>
              </a:extLst>
            </p:cNvPr>
            <p:cNvSpPr/>
            <p:nvPr userDrawn="1"/>
          </p:nvSpPr>
          <p:spPr bwMode="auto">
            <a:xfrm flipH="1">
              <a:off x="399012" y="1047404"/>
              <a:ext cx="1904213" cy="66500"/>
            </a:xfrm>
            <a:prstGeom prst="rect">
              <a:avLst/>
            </a:prstGeom>
            <a:solidFill>
              <a:schemeClr val="accent6"/>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217" name="Rectangle 216">
              <a:hlinkClick r:id="" action="ppaction://noaction"/>
              <a:extLst>
                <a:ext uri="{FF2B5EF4-FFF2-40B4-BE49-F238E27FC236}">
                  <a16:creationId xmlns:a16="http://schemas.microsoft.com/office/drawing/2014/main" id="{0106B368-20ED-A712-8BC8-A5976F4E7905}"/>
                </a:ext>
              </a:extLst>
            </p:cNvPr>
            <p:cNvSpPr/>
            <p:nvPr userDrawn="1"/>
          </p:nvSpPr>
          <p:spPr bwMode="auto">
            <a:xfrm flipH="1">
              <a:off x="6233481" y="1047404"/>
              <a:ext cx="1879523" cy="6650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218" name="Rectangle 217">
              <a:hlinkClick r:id="" action="ppaction://noaction"/>
              <a:extLst>
                <a:ext uri="{FF2B5EF4-FFF2-40B4-BE49-F238E27FC236}">
                  <a16:creationId xmlns:a16="http://schemas.microsoft.com/office/drawing/2014/main" id="{F32B02C3-4D9C-6E83-1842-88B057910217}"/>
                </a:ext>
              </a:extLst>
            </p:cNvPr>
            <p:cNvSpPr/>
            <p:nvPr userDrawn="1"/>
          </p:nvSpPr>
          <p:spPr bwMode="auto">
            <a:xfrm flipH="1">
              <a:off x="4353958" y="1047404"/>
              <a:ext cx="1879523" cy="66500"/>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sp>
          <p:nvSpPr>
            <p:cNvPr id="219" name="Rectangle 218">
              <a:hlinkClick r:id="" action="ppaction://noaction"/>
              <a:extLst>
                <a:ext uri="{FF2B5EF4-FFF2-40B4-BE49-F238E27FC236}">
                  <a16:creationId xmlns:a16="http://schemas.microsoft.com/office/drawing/2014/main" id="{D8F9B988-F468-2FD9-E77F-222E28066FE5}"/>
                </a:ext>
              </a:extLst>
            </p:cNvPr>
            <p:cNvSpPr/>
            <p:nvPr userDrawn="1"/>
          </p:nvSpPr>
          <p:spPr bwMode="auto">
            <a:xfrm flipH="1">
              <a:off x="8108611" y="1048756"/>
              <a:ext cx="1879523" cy="66500"/>
            </a:xfrm>
            <a:prstGeom prst="rect">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ts val="1000"/>
                </a:lnSpc>
                <a:spcBef>
                  <a:spcPct val="0"/>
                </a:spcBef>
                <a:spcAft>
                  <a:spcPct val="0"/>
                </a:spcAft>
              </a:pPr>
              <a:endParaRPr lang="en-US" sz="900" b="1" dirty="0">
                <a:solidFill>
                  <a:srgbClr val="00529C"/>
                </a:solidFill>
                <a:ea typeface="MS PGothic" charset="0"/>
                <a:cs typeface="MS PGothic" charset="0"/>
              </a:endParaRPr>
            </a:p>
          </p:txBody>
        </p:sp>
      </p:grpSp>
      <p:grpSp>
        <p:nvGrpSpPr>
          <p:cNvPr id="310" name="Group 309">
            <a:extLst>
              <a:ext uri="{FF2B5EF4-FFF2-40B4-BE49-F238E27FC236}">
                <a16:creationId xmlns:a16="http://schemas.microsoft.com/office/drawing/2014/main" id="{E8B4EE10-5238-CD55-F232-4487C2D65C5E}"/>
              </a:ext>
            </a:extLst>
          </p:cNvPr>
          <p:cNvGrpSpPr/>
          <p:nvPr/>
        </p:nvGrpSpPr>
        <p:grpSpPr>
          <a:xfrm>
            <a:off x="3736853" y="3892347"/>
            <a:ext cx="365760" cy="365760"/>
            <a:chOff x="709100" y="1378424"/>
            <a:chExt cx="297965" cy="297965"/>
          </a:xfrm>
        </p:grpSpPr>
        <p:sp>
          <p:nvSpPr>
            <p:cNvPr id="311" name="Oval 310">
              <a:extLst>
                <a:ext uri="{FF2B5EF4-FFF2-40B4-BE49-F238E27FC236}">
                  <a16:creationId xmlns:a16="http://schemas.microsoft.com/office/drawing/2014/main" id="{15D552B8-9120-935A-83FD-58B0B602068C}"/>
                </a:ext>
              </a:extLst>
            </p:cNvPr>
            <p:cNvSpPr/>
            <p:nvPr userDrawn="1"/>
          </p:nvSpPr>
          <p:spPr bwMode="auto">
            <a:xfrm>
              <a:off x="709100" y="1378424"/>
              <a:ext cx="297965" cy="297965"/>
            </a:xfrm>
            <a:prstGeom prst="ellipse">
              <a:avLst/>
            </a:prstGeom>
            <a:gradFill>
              <a:gsLst>
                <a:gs pos="17000">
                  <a:schemeClr val="tx2"/>
                </a:gs>
                <a:gs pos="100000">
                  <a:schemeClr val="accent6"/>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312" name="Group 311">
              <a:extLst>
                <a:ext uri="{FF2B5EF4-FFF2-40B4-BE49-F238E27FC236}">
                  <a16:creationId xmlns:a16="http://schemas.microsoft.com/office/drawing/2014/main" id="{F0C4957B-7142-0E1B-1336-39BE36F2BE3F}"/>
                </a:ext>
              </a:extLst>
            </p:cNvPr>
            <p:cNvGrpSpPr/>
            <p:nvPr userDrawn="1"/>
          </p:nvGrpSpPr>
          <p:grpSpPr>
            <a:xfrm>
              <a:off x="775878" y="1445202"/>
              <a:ext cx="164409" cy="164409"/>
              <a:chOff x="314875" y="7984519"/>
              <a:chExt cx="180850" cy="180850"/>
            </a:xfrm>
          </p:grpSpPr>
          <p:cxnSp>
            <p:nvCxnSpPr>
              <p:cNvPr id="313" name="Straight Connector 312">
                <a:extLst>
                  <a:ext uri="{FF2B5EF4-FFF2-40B4-BE49-F238E27FC236}">
                    <a16:creationId xmlns:a16="http://schemas.microsoft.com/office/drawing/2014/main" id="{D4CA43E9-346C-56ED-5C53-D7AD1B40947A}"/>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460AC93C-8CEC-DAF6-A2E5-ABE6F676E900}"/>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15" name="Group 314">
            <a:extLst>
              <a:ext uri="{FF2B5EF4-FFF2-40B4-BE49-F238E27FC236}">
                <a16:creationId xmlns:a16="http://schemas.microsoft.com/office/drawing/2014/main" id="{63DED4FF-B75D-F944-575D-CE00E0426042}"/>
              </a:ext>
            </a:extLst>
          </p:cNvPr>
          <p:cNvGrpSpPr/>
          <p:nvPr/>
        </p:nvGrpSpPr>
        <p:grpSpPr>
          <a:xfrm>
            <a:off x="599299" y="6165778"/>
            <a:ext cx="365760" cy="365760"/>
            <a:chOff x="709100" y="1378424"/>
            <a:chExt cx="297965" cy="297965"/>
          </a:xfrm>
        </p:grpSpPr>
        <p:sp>
          <p:nvSpPr>
            <p:cNvPr id="316" name="Oval 315">
              <a:extLst>
                <a:ext uri="{FF2B5EF4-FFF2-40B4-BE49-F238E27FC236}">
                  <a16:creationId xmlns:a16="http://schemas.microsoft.com/office/drawing/2014/main" id="{48C8AB29-E217-C975-0B3B-B1C39C7B7B3F}"/>
                </a:ext>
              </a:extLst>
            </p:cNvPr>
            <p:cNvSpPr/>
            <p:nvPr userDrawn="1"/>
          </p:nvSpPr>
          <p:spPr bwMode="auto">
            <a:xfrm>
              <a:off x="709100" y="1378424"/>
              <a:ext cx="297965" cy="297965"/>
            </a:xfrm>
            <a:prstGeom prst="ellipse">
              <a:avLst/>
            </a:prstGeom>
            <a:gradFill>
              <a:gsLst>
                <a:gs pos="17000">
                  <a:schemeClr val="tx2"/>
                </a:gs>
                <a:gs pos="100000">
                  <a:schemeClr val="accent6"/>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317" name="Group 316">
              <a:extLst>
                <a:ext uri="{FF2B5EF4-FFF2-40B4-BE49-F238E27FC236}">
                  <a16:creationId xmlns:a16="http://schemas.microsoft.com/office/drawing/2014/main" id="{936B8062-AE64-1DB0-0FBE-4BB4EBEE2648}"/>
                </a:ext>
              </a:extLst>
            </p:cNvPr>
            <p:cNvGrpSpPr/>
            <p:nvPr userDrawn="1"/>
          </p:nvGrpSpPr>
          <p:grpSpPr>
            <a:xfrm>
              <a:off x="775878" y="1445202"/>
              <a:ext cx="164409" cy="164409"/>
              <a:chOff x="314875" y="7984519"/>
              <a:chExt cx="180850" cy="180850"/>
            </a:xfrm>
          </p:grpSpPr>
          <p:cxnSp>
            <p:nvCxnSpPr>
              <p:cNvPr id="318" name="Straight Connector 317">
                <a:extLst>
                  <a:ext uri="{FF2B5EF4-FFF2-40B4-BE49-F238E27FC236}">
                    <a16:creationId xmlns:a16="http://schemas.microsoft.com/office/drawing/2014/main" id="{275E76CF-C939-273D-F6C9-E6B9C4C0DC52}"/>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E02D4A5C-1AA6-D707-860D-C0BB9F779ADB}"/>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27" name="Group 326">
            <a:extLst>
              <a:ext uri="{FF2B5EF4-FFF2-40B4-BE49-F238E27FC236}">
                <a16:creationId xmlns:a16="http://schemas.microsoft.com/office/drawing/2014/main" id="{77BDE1C5-D645-DB1A-5369-53227545F11F}"/>
              </a:ext>
            </a:extLst>
          </p:cNvPr>
          <p:cNvGrpSpPr/>
          <p:nvPr/>
        </p:nvGrpSpPr>
        <p:grpSpPr>
          <a:xfrm>
            <a:off x="599299" y="7298566"/>
            <a:ext cx="365760" cy="365760"/>
            <a:chOff x="709100" y="1378424"/>
            <a:chExt cx="297965" cy="297965"/>
          </a:xfrm>
        </p:grpSpPr>
        <p:sp>
          <p:nvSpPr>
            <p:cNvPr id="328" name="Oval 327">
              <a:extLst>
                <a:ext uri="{FF2B5EF4-FFF2-40B4-BE49-F238E27FC236}">
                  <a16:creationId xmlns:a16="http://schemas.microsoft.com/office/drawing/2014/main" id="{622D7A90-3FC7-106A-F729-1EF92E0F4C07}"/>
                </a:ext>
              </a:extLst>
            </p:cNvPr>
            <p:cNvSpPr/>
            <p:nvPr userDrawn="1"/>
          </p:nvSpPr>
          <p:spPr bwMode="auto">
            <a:xfrm>
              <a:off x="709100" y="1378424"/>
              <a:ext cx="297965" cy="297965"/>
            </a:xfrm>
            <a:prstGeom prst="ellipse">
              <a:avLst/>
            </a:prstGeom>
            <a:gradFill>
              <a:gsLst>
                <a:gs pos="17000">
                  <a:schemeClr val="tx2"/>
                </a:gs>
                <a:gs pos="100000">
                  <a:schemeClr val="accent6"/>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329" name="Group 328">
              <a:extLst>
                <a:ext uri="{FF2B5EF4-FFF2-40B4-BE49-F238E27FC236}">
                  <a16:creationId xmlns:a16="http://schemas.microsoft.com/office/drawing/2014/main" id="{63C1AD29-727C-BE69-6643-E92F2C6EB8FF}"/>
                </a:ext>
              </a:extLst>
            </p:cNvPr>
            <p:cNvGrpSpPr/>
            <p:nvPr userDrawn="1"/>
          </p:nvGrpSpPr>
          <p:grpSpPr>
            <a:xfrm>
              <a:off x="775878" y="1445202"/>
              <a:ext cx="164409" cy="164409"/>
              <a:chOff x="314875" y="7984519"/>
              <a:chExt cx="180850" cy="180850"/>
            </a:xfrm>
          </p:grpSpPr>
          <p:cxnSp>
            <p:nvCxnSpPr>
              <p:cNvPr id="330" name="Straight Connector 329">
                <a:extLst>
                  <a:ext uri="{FF2B5EF4-FFF2-40B4-BE49-F238E27FC236}">
                    <a16:creationId xmlns:a16="http://schemas.microsoft.com/office/drawing/2014/main" id="{5E29D43A-8E08-E11B-22ED-24201A9A6BAB}"/>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92BDCC55-862B-5AFB-ABBC-376A39053247}"/>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32" name="Group 331">
            <a:extLst>
              <a:ext uri="{FF2B5EF4-FFF2-40B4-BE49-F238E27FC236}">
                <a16:creationId xmlns:a16="http://schemas.microsoft.com/office/drawing/2014/main" id="{BCCBDCBF-3625-685B-9DDB-E9B1AAE73DE2}"/>
              </a:ext>
            </a:extLst>
          </p:cNvPr>
          <p:cNvGrpSpPr/>
          <p:nvPr/>
        </p:nvGrpSpPr>
        <p:grpSpPr>
          <a:xfrm>
            <a:off x="599299" y="8608891"/>
            <a:ext cx="365760" cy="365760"/>
            <a:chOff x="709100" y="1378424"/>
            <a:chExt cx="297965" cy="297965"/>
          </a:xfrm>
        </p:grpSpPr>
        <p:sp>
          <p:nvSpPr>
            <p:cNvPr id="333" name="Oval 332">
              <a:extLst>
                <a:ext uri="{FF2B5EF4-FFF2-40B4-BE49-F238E27FC236}">
                  <a16:creationId xmlns:a16="http://schemas.microsoft.com/office/drawing/2014/main" id="{A28974A3-EC27-54C3-B3F0-92EF4D95B99F}"/>
                </a:ext>
              </a:extLst>
            </p:cNvPr>
            <p:cNvSpPr/>
            <p:nvPr userDrawn="1"/>
          </p:nvSpPr>
          <p:spPr bwMode="auto">
            <a:xfrm>
              <a:off x="709100" y="1378424"/>
              <a:ext cx="297965" cy="297965"/>
            </a:xfrm>
            <a:prstGeom prst="ellipse">
              <a:avLst/>
            </a:prstGeom>
            <a:gradFill>
              <a:gsLst>
                <a:gs pos="17000">
                  <a:schemeClr val="tx2"/>
                </a:gs>
                <a:gs pos="100000">
                  <a:schemeClr val="accent6"/>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334" name="Group 333">
              <a:extLst>
                <a:ext uri="{FF2B5EF4-FFF2-40B4-BE49-F238E27FC236}">
                  <a16:creationId xmlns:a16="http://schemas.microsoft.com/office/drawing/2014/main" id="{6D9CE594-CEE8-7916-F809-7AF0B03BFB57}"/>
                </a:ext>
              </a:extLst>
            </p:cNvPr>
            <p:cNvGrpSpPr/>
            <p:nvPr userDrawn="1"/>
          </p:nvGrpSpPr>
          <p:grpSpPr>
            <a:xfrm>
              <a:off x="775878" y="1445202"/>
              <a:ext cx="164409" cy="164409"/>
              <a:chOff x="314875" y="7984519"/>
              <a:chExt cx="180850" cy="180850"/>
            </a:xfrm>
          </p:grpSpPr>
          <p:cxnSp>
            <p:nvCxnSpPr>
              <p:cNvPr id="335" name="Straight Connector 334">
                <a:extLst>
                  <a:ext uri="{FF2B5EF4-FFF2-40B4-BE49-F238E27FC236}">
                    <a16:creationId xmlns:a16="http://schemas.microsoft.com/office/drawing/2014/main" id="{64473AF4-B882-4EE3-7555-2A97A3435EC3}"/>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BC7848B-F2E5-2505-A8D3-3DC919455843}"/>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37" name="Group 336">
            <a:extLst>
              <a:ext uri="{FF2B5EF4-FFF2-40B4-BE49-F238E27FC236}">
                <a16:creationId xmlns:a16="http://schemas.microsoft.com/office/drawing/2014/main" id="{AA549CF0-823C-6724-4CCC-38CA056509D3}"/>
              </a:ext>
            </a:extLst>
          </p:cNvPr>
          <p:cNvGrpSpPr/>
          <p:nvPr/>
        </p:nvGrpSpPr>
        <p:grpSpPr>
          <a:xfrm>
            <a:off x="3736853" y="8786429"/>
            <a:ext cx="365760" cy="365760"/>
            <a:chOff x="709100" y="1378424"/>
            <a:chExt cx="297965" cy="297965"/>
          </a:xfrm>
        </p:grpSpPr>
        <p:sp>
          <p:nvSpPr>
            <p:cNvPr id="338" name="Oval 337">
              <a:extLst>
                <a:ext uri="{FF2B5EF4-FFF2-40B4-BE49-F238E27FC236}">
                  <a16:creationId xmlns:a16="http://schemas.microsoft.com/office/drawing/2014/main" id="{8DE39143-D11F-50FB-EFF8-B47885753833}"/>
                </a:ext>
              </a:extLst>
            </p:cNvPr>
            <p:cNvSpPr/>
            <p:nvPr userDrawn="1"/>
          </p:nvSpPr>
          <p:spPr bwMode="auto">
            <a:xfrm>
              <a:off x="709100" y="1378424"/>
              <a:ext cx="297965" cy="297965"/>
            </a:xfrm>
            <a:prstGeom prst="ellipse">
              <a:avLst/>
            </a:prstGeom>
            <a:gradFill>
              <a:gsLst>
                <a:gs pos="17000">
                  <a:schemeClr val="tx2"/>
                </a:gs>
                <a:gs pos="100000">
                  <a:schemeClr val="accent6"/>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339" name="Group 338">
              <a:extLst>
                <a:ext uri="{FF2B5EF4-FFF2-40B4-BE49-F238E27FC236}">
                  <a16:creationId xmlns:a16="http://schemas.microsoft.com/office/drawing/2014/main" id="{E29B6609-4253-F085-8BB1-0CBBCF021635}"/>
                </a:ext>
              </a:extLst>
            </p:cNvPr>
            <p:cNvGrpSpPr/>
            <p:nvPr userDrawn="1"/>
          </p:nvGrpSpPr>
          <p:grpSpPr>
            <a:xfrm>
              <a:off x="775878" y="1445202"/>
              <a:ext cx="164409" cy="164409"/>
              <a:chOff x="314875" y="7984519"/>
              <a:chExt cx="180850" cy="180850"/>
            </a:xfrm>
          </p:grpSpPr>
          <p:cxnSp>
            <p:nvCxnSpPr>
              <p:cNvPr id="340" name="Straight Connector 339">
                <a:extLst>
                  <a:ext uri="{FF2B5EF4-FFF2-40B4-BE49-F238E27FC236}">
                    <a16:creationId xmlns:a16="http://schemas.microsoft.com/office/drawing/2014/main" id="{892800F7-2EF7-64D9-5B9C-B9037FCFA1EA}"/>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517C4AC3-E488-DEFF-EE0E-5AC80D143992}"/>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 name="Study Pop Hyperlink">
            <a:hlinkClick r:id="rId15" action="ppaction://hlinksldjump"/>
            <a:extLst>
              <a:ext uri="{FF2B5EF4-FFF2-40B4-BE49-F238E27FC236}">
                <a16:creationId xmlns:a16="http://schemas.microsoft.com/office/drawing/2014/main" id="{2D5195FE-240B-AAA0-AC35-526C78F832FB}"/>
              </a:ext>
            </a:extLst>
          </p:cNvPr>
          <p:cNvSpPr/>
          <p:nvPr/>
        </p:nvSpPr>
        <p:spPr>
          <a:xfrm>
            <a:off x="3714750" y="3871912"/>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udy Design Hyperlink">
            <a:hlinkClick r:id="rId16" action="ppaction://hlinksldjump"/>
            <a:extLst>
              <a:ext uri="{FF2B5EF4-FFF2-40B4-BE49-F238E27FC236}">
                <a16:creationId xmlns:a16="http://schemas.microsoft.com/office/drawing/2014/main" id="{5A76907C-1704-A391-0A37-899CFF7F4B1D}"/>
              </a:ext>
            </a:extLst>
          </p:cNvPr>
          <p:cNvSpPr/>
          <p:nvPr/>
        </p:nvSpPr>
        <p:spPr>
          <a:xfrm>
            <a:off x="552450" y="6124575"/>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 month Hyperlink">
            <a:hlinkClick r:id="rId17" action="ppaction://hlinksldjump"/>
            <a:extLst>
              <a:ext uri="{FF2B5EF4-FFF2-40B4-BE49-F238E27FC236}">
                <a16:creationId xmlns:a16="http://schemas.microsoft.com/office/drawing/2014/main" id="{A4BAF0CF-1383-D77D-FF65-1C4B3A190AAD}"/>
              </a:ext>
            </a:extLst>
          </p:cNvPr>
          <p:cNvSpPr/>
          <p:nvPr/>
        </p:nvSpPr>
        <p:spPr>
          <a:xfrm>
            <a:off x="576262" y="7277100"/>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ong term Hyperlink">
            <a:hlinkClick r:id="rId18" action="ppaction://hlinksldjump"/>
            <a:extLst>
              <a:ext uri="{FF2B5EF4-FFF2-40B4-BE49-F238E27FC236}">
                <a16:creationId xmlns:a16="http://schemas.microsoft.com/office/drawing/2014/main" id="{73B54FE6-CDC6-B78A-0CE1-9705EF26A378}"/>
              </a:ext>
            </a:extLst>
          </p:cNvPr>
          <p:cNvSpPr/>
          <p:nvPr/>
        </p:nvSpPr>
        <p:spPr>
          <a:xfrm>
            <a:off x="571500" y="8572500"/>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afety Hyperlink">
            <a:hlinkClick r:id="rId19" action="ppaction://hlinksldjump"/>
            <a:extLst>
              <a:ext uri="{FF2B5EF4-FFF2-40B4-BE49-F238E27FC236}">
                <a16:creationId xmlns:a16="http://schemas.microsoft.com/office/drawing/2014/main" id="{558F512A-4773-A6A4-5305-4B98AA30B671}"/>
              </a:ext>
            </a:extLst>
          </p:cNvPr>
          <p:cNvSpPr/>
          <p:nvPr/>
        </p:nvSpPr>
        <p:spPr>
          <a:xfrm>
            <a:off x="3695700" y="8739188"/>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REFS" hidden="1">
            <a:extLst>
              <a:ext uri="{FF2B5EF4-FFF2-40B4-BE49-F238E27FC236}">
                <a16:creationId xmlns:a16="http://schemas.microsoft.com/office/drawing/2014/main" id="{8FCF5022-2434-809D-6C86-59960F256F97}"/>
              </a:ext>
            </a:extLst>
          </p:cNvPr>
          <p:cNvGrpSpPr/>
          <p:nvPr/>
        </p:nvGrpSpPr>
        <p:grpSpPr>
          <a:xfrm>
            <a:off x="545375" y="3892347"/>
            <a:ext cx="8576941" cy="5152454"/>
            <a:chOff x="545375" y="3892347"/>
            <a:chExt cx="8576941" cy="5152454"/>
          </a:xfrm>
        </p:grpSpPr>
        <p:sp>
          <p:nvSpPr>
            <p:cNvPr id="2" name="TextBox 1">
              <a:extLst>
                <a:ext uri="{FF2B5EF4-FFF2-40B4-BE49-F238E27FC236}">
                  <a16:creationId xmlns:a16="http://schemas.microsoft.com/office/drawing/2014/main" id="{A7A54833-535E-E3B4-A1A1-F7ED5F3A680A}"/>
                </a:ext>
              </a:extLst>
            </p:cNvPr>
            <p:cNvSpPr txBox="1"/>
            <p:nvPr/>
          </p:nvSpPr>
          <p:spPr>
            <a:xfrm>
              <a:off x="666927" y="7739207"/>
              <a:ext cx="2419174" cy="246221"/>
            </a:xfrm>
            <a:prstGeom prst="rect">
              <a:avLst/>
            </a:prstGeom>
            <a:noFill/>
          </p:spPr>
          <p:txBody>
            <a:bodyPr wrap="square" rtlCol="0">
              <a:spAutoFit/>
            </a:bodyPr>
            <a:lstStyle/>
            <a:p>
              <a:r>
                <a:rPr lang="en-US" sz="1000" dirty="0">
                  <a:solidFill>
                    <a:schemeClr val="accent4"/>
                  </a:solidFill>
                </a:rPr>
                <a:t>[Savarirayan 2019 study 202: p5D]</a:t>
              </a:r>
            </a:p>
          </p:txBody>
        </p:sp>
        <p:sp>
          <p:nvSpPr>
            <p:cNvPr id="3" name="TextBox 2">
              <a:extLst>
                <a:ext uri="{FF2B5EF4-FFF2-40B4-BE49-F238E27FC236}">
                  <a16:creationId xmlns:a16="http://schemas.microsoft.com/office/drawing/2014/main" id="{2E1C0851-943C-6C82-5C1E-C33F1FAC4EBD}"/>
                </a:ext>
              </a:extLst>
            </p:cNvPr>
            <p:cNvSpPr txBox="1"/>
            <p:nvPr/>
          </p:nvSpPr>
          <p:spPr>
            <a:xfrm>
              <a:off x="1043474" y="6142205"/>
              <a:ext cx="1556851" cy="400110"/>
            </a:xfrm>
            <a:prstGeom prst="rect">
              <a:avLst/>
            </a:prstGeom>
            <a:noFill/>
          </p:spPr>
          <p:txBody>
            <a:bodyPr wrap="square" rtlCol="0">
              <a:spAutoFit/>
            </a:bodyPr>
            <a:lstStyle/>
            <a:p>
              <a:r>
                <a:rPr lang="en-US" sz="1000" dirty="0">
                  <a:solidFill>
                    <a:schemeClr val="accent4"/>
                  </a:solidFill>
                </a:rPr>
                <a:t>[Savarirayan 2019 study 202: p2A, 3A]</a:t>
              </a:r>
            </a:p>
          </p:txBody>
        </p:sp>
        <p:sp>
          <p:nvSpPr>
            <p:cNvPr id="4" name="TextBox 3">
              <a:extLst>
                <a:ext uri="{FF2B5EF4-FFF2-40B4-BE49-F238E27FC236}">
                  <a16:creationId xmlns:a16="http://schemas.microsoft.com/office/drawing/2014/main" id="{32BFF248-D8B2-3A98-208B-96D20AFCE8F0}"/>
                </a:ext>
              </a:extLst>
            </p:cNvPr>
            <p:cNvSpPr txBox="1"/>
            <p:nvPr/>
          </p:nvSpPr>
          <p:spPr>
            <a:xfrm>
              <a:off x="4180256" y="8644691"/>
              <a:ext cx="1749058" cy="400110"/>
            </a:xfrm>
            <a:prstGeom prst="rect">
              <a:avLst/>
            </a:prstGeom>
            <a:noFill/>
          </p:spPr>
          <p:txBody>
            <a:bodyPr wrap="square" rtlCol="0">
              <a:spAutoFit/>
            </a:bodyPr>
            <a:lstStyle/>
            <a:p>
              <a:r>
                <a:rPr lang="en-US" sz="1000" dirty="0">
                  <a:solidFill>
                    <a:schemeClr val="accent4"/>
                  </a:solidFill>
                </a:rPr>
                <a:t>[Savarirayan 2019 study 202: p5B, C, 6A]</a:t>
              </a:r>
            </a:p>
          </p:txBody>
        </p:sp>
        <p:sp>
          <p:nvSpPr>
            <p:cNvPr id="5" name="TextBox 4">
              <a:extLst>
                <a:ext uri="{FF2B5EF4-FFF2-40B4-BE49-F238E27FC236}">
                  <a16:creationId xmlns:a16="http://schemas.microsoft.com/office/drawing/2014/main" id="{23739008-A6F0-0B7C-9DB6-5FBEFECB0F08}"/>
                </a:ext>
              </a:extLst>
            </p:cNvPr>
            <p:cNvSpPr txBox="1"/>
            <p:nvPr/>
          </p:nvSpPr>
          <p:spPr>
            <a:xfrm>
              <a:off x="7950200" y="5469263"/>
              <a:ext cx="1172116" cy="369332"/>
            </a:xfrm>
            <a:prstGeom prst="rect">
              <a:avLst/>
            </a:prstGeom>
            <a:noFill/>
          </p:spPr>
          <p:txBody>
            <a:bodyPr wrap="none" rtlCol="0">
              <a:spAutoFit/>
            </a:bodyPr>
            <a:lstStyle/>
            <a:p>
              <a:r>
                <a:rPr lang="en-US" b="1" dirty="0">
                  <a:solidFill>
                    <a:schemeClr val="accent1"/>
                  </a:solidFill>
                </a:rPr>
                <a:t>ACT_001</a:t>
              </a:r>
            </a:p>
          </p:txBody>
        </p:sp>
        <p:sp>
          <p:nvSpPr>
            <p:cNvPr id="11" name="TextBox 10">
              <a:extLst>
                <a:ext uri="{FF2B5EF4-FFF2-40B4-BE49-F238E27FC236}">
                  <a16:creationId xmlns:a16="http://schemas.microsoft.com/office/drawing/2014/main" id="{E2042BDB-C283-66B6-9C1A-7969FDF95197}"/>
                </a:ext>
              </a:extLst>
            </p:cNvPr>
            <p:cNvSpPr txBox="1"/>
            <p:nvPr/>
          </p:nvSpPr>
          <p:spPr>
            <a:xfrm>
              <a:off x="545375" y="3892347"/>
              <a:ext cx="1556851" cy="400110"/>
            </a:xfrm>
            <a:prstGeom prst="rect">
              <a:avLst/>
            </a:prstGeom>
            <a:noFill/>
          </p:spPr>
          <p:txBody>
            <a:bodyPr wrap="square" rtlCol="0">
              <a:spAutoFit/>
            </a:bodyPr>
            <a:lstStyle/>
            <a:p>
              <a:r>
                <a:rPr lang="en-US" sz="1000" dirty="0">
                  <a:solidFill>
                    <a:schemeClr val="accent4"/>
                  </a:solidFill>
                </a:rPr>
                <a:t>[Savarirayan 2019 study 202: p3B-D]</a:t>
              </a:r>
            </a:p>
          </p:txBody>
        </p:sp>
        <p:sp>
          <p:nvSpPr>
            <p:cNvPr id="12" name="TextBox 11">
              <a:extLst>
                <a:ext uri="{FF2B5EF4-FFF2-40B4-BE49-F238E27FC236}">
                  <a16:creationId xmlns:a16="http://schemas.microsoft.com/office/drawing/2014/main" id="{C42B6D36-33C9-70DA-FDE9-9FE4B9928214}"/>
                </a:ext>
              </a:extLst>
            </p:cNvPr>
            <p:cNvSpPr txBox="1"/>
            <p:nvPr/>
          </p:nvSpPr>
          <p:spPr>
            <a:xfrm>
              <a:off x="4372463" y="3995835"/>
              <a:ext cx="1556851" cy="400110"/>
            </a:xfrm>
            <a:prstGeom prst="rect">
              <a:avLst/>
            </a:prstGeom>
            <a:noFill/>
          </p:spPr>
          <p:txBody>
            <a:bodyPr wrap="square" rtlCol="0">
              <a:spAutoFit/>
            </a:bodyPr>
            <a:lstStyle/>
            <a:p>
              <a:r>
                <a:rPr lang="en-US" sz="1000" dirty="0">
                  <a:solidFill>
                    <a:schemeClr val="accent4"/>
                  </a:solidFill>
                </a:rPr>
                <a:t>[Savarirayan 2019 study 202: p2A, 4B]</a:t>
              </a:r>
            </a:p>
          </p:txBody>
        </p:sp>
      </p:grpSp>
    </p:spTree>
    <p:extLst>
      <p:ext uri="{BB962C8B-B14F-4D97-AF65-F5344CB8AC3E}">
        <p14:creationId xmlns:p14="http://schemas.microsoft.com/office/powerpoint/2010/main" val="4104191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B47F7D9-7D32-CEBF-792A-CC76E0BD4ED3}"/>
              </a:ext>
            </a:extLst>
          </p:cNvPr>
          <p:cNvSpPr>
            <a:spLocks noGrp="1"/>
          </p:cNvSpPr>
          <p:nvPr>
            <p:ph type="body" sz="quarter" idx="25"/>
          </p:nvPr>
        </p:nvSpPr>
        <p:spPr/>
        <p:txBody>
          <a:bodyPr/>
          <a:lstStyle/>
          <a:p>
            <a:r>
              <a:rPr lang="en-US" baseline="30000" noProof="0" dirty="0">
                <a:solidFill>
                  <a:schemeClr val="accent1"/>
                </a:solidFill>
              </a:rPr>
              <a:t>a</a:t>
            </a:r>
            <a:r>
              <a:rPr lang="en-US" noProof="0" dirty="0">
                <a:solidFill>
                  <a:schemeClr val="accent1"/>
                </a:solidFill>
              </a:rPr>
              <a:t>Outliers.</a:t>
            </a:r>
            <a:br>
              <a:rPr lang="en-US" noProof="0" dirty="0">
                <a:solidFill>
                  <a:schemeClr val="accent1"/>
                </a:solidFill>
              </a:rPr>
            </a:br>
            <a:r>
              <a:rPr lang="en-US" noProof="0" dirty="0">
                <a:solidFill>
                  <a:schemeClr val="accent1"/>
                </a:solidFill>
              </a:rPr>
              <a:t>Savarirayan, et al. </a:t>
            </a:r>
            <a:r>
              <a:rPr lang="en-US" i="1" noProof="0" dirty="0">
                <a:solidFill>
                  <a:schemeClr val="accent1"/>
                </a:solidFill>
              </a:rPr>
              <a:t>Lancet.</a:t>
            </a:r>
            <a:r>
              <a:rPr lang="en-US" noProof="0" dirty="0">
                <a:solidFill>
                  <a:schemeClr val="accent1"/>
                </a:solidFill>
              </a:rPr>
              <a:t> 2020.</a:t>
            </a:r>
          </a:p>
        </p:txBody>
      </p:sp>
      <p:sp>
        <p:nvSpPr>
          <p:cNvPr id="3" name="Title 2">
            <a:extLst>
              <a:ext uri="{FF2B5EF4-FFF2-40B4-BE49-F238E27FC236}">
                <a16:creationId xmlns:a16="http://schemas.microsoft.com/office/drawing/2014/main" id="{1B74C3D4-89C3-97A9-499E-CAE347BEAE9F}"/>
              </a:ext>
            </a:extLst>
          </p:cNvPr>
          <p:cNvSpPr>
            <a:spLocks noGrp="1"/>
          </p:cNvSpPr>
          <p:nvPr>
            <p:ph type="title"/>
          </p:nvPr>
        </p:nvSpPr>
        <p:spPr>
          <a:xfrm>
            <a:off x="842962" y="1823367"/>
            <a:ext cx="6153101" cy="481064"/>
          </a:xfrm>
        </p:spPr>
        <p:txBody>
          <a:bodyPr/>
          <a:lstStyle/>
          <a:p>
            <a:r>
              <a:rPr lang="en-US" sz="1800" noProof="0" dirty="0"/>
              <a:t>Box and Whisker Plot for Mean AGV Over 52 Weeks for Both Treatment Arms</a:t>
            </a:r>
          </a:p>
        </p:txBody>
      </p:sp>
      <p:grpSp>
        <p:nvGrpSpPr>
          <p:cNvPr id="4" name="Group 3" hidden="1">
            <a:extLst>
              <a:ext uri="{FF2B5EF4-FFF2-40B4-BE49-F238E27FC236}">
                <a16:creationId xmlns:a16="http://schemas.microsoft.com/office/drawing/2014/main" id="{D1FDF0EA-2700-3BF3-6FF3-357E646650BD}"/>
              </a:ext>
            </a:extLst>
          </p:cNvPr>
          <p:cNvGrpSpPr/>
          <p:nvPr/>
        </p:nvGrpSpPr>
        <p:grpSpPr>
          <a:xfrm>
            <a:off x="2092685" y="502920"/>
            <a:ext cx="7022576" cy="6384696"/>
            <a:chOff x="2092685" y="502920"/>
            <a:chExt cx="7022576" cy="6384696"/>
          </a:xfrm>
        </p:grpSpPr>
        <p:sp>
          <p:nvSpPr>
            <p:cNvPr id="6" name="TextBox 5">
              <a:extLst>
                <a:ext uri="{FF2B5EF4-FFF2-40B4-BE49-F238E27FC236}">
                  <a16:creationId xmlns:a16="http://schemas.microsoft.com/office/drawing/2014/main" id="{B190433E-4E74-3EC1-F4C2-3505125E6AD7}"/>
                </a:ext>
              </a:extLst>
            </p:cNvPr>
            <p:cNvSpPr txBox="1"/>
            <p:nvPr/>
          </p:nvSpPr>
          <p:spPr>
            <a:xfrm>
              <a:off x="2092685" y="6610617"/>
              <a:ext cx="4143505" cy="276999"/>
            </a:xfrm>
            <a:prstGeom prst="rect">
              <a:avLst/>
            </a:prstGeom>
            <a:noFill/>
          </p:spPr>
          <p:txBody>
            <a:bodyPr wrap="square" rtlCol="0">
              <a:spAutoFit/>
            </a:bodyPr>
            <a:lstStyle/>
            <a:p>
              <a:r>
                <a:rPr lang="en-US" sz="1200" dirty="0">
                  <a:solidFill>
                    <a:schemeClr val="accent4"/>
                  </a:solidFill>
                </a:rPr>
                <a:t>[Savarirayan 2020 study 301: p5B, 6A, B]</a:t>
              </a:r>
            </a:p>
          </p:txBody>
        </p:sp>
        <p:sp>
          <p:nvSpPr>
            <p:cNvPr id="10" name="TextBox 9">
              <a:extLst>
                <a:ext uri="{FF2B5EF4-FFF2-40B4-BE49-F238E27FC236}">
                  <a16:creationId xmlns:a16="http://schemas.microsoft.com/office/drawing/2014/main" id="{374C2381-F4F7-6889-8575-4F91F4B5CB17}"/>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52 weeks efficacy slider 1</a:t>
              </a:r>
            </a:p>
          </p:txBody>
        </p:sp>
        <p:sp>
          <p:nvSpPr>
            <p:cNvPr id="12" name="TextBox 11">
              <a:extLst>
                <a:ext uri="{FF2B5EF4-FFF2-40B4-BE49-F238E27FC236}">
                  <a16:creationId xmlns:a16="http://schemas.microsoft.com/office/drawing/2014/main" id="{21517469-8B76-3294-5DB3-7E2518FE8DF5}"/>
                </a:ext>
              </a:extLst>
            </p:cNvPr>
            <p:cNvSpPr txBox="1"/>
            <p:nvPr/>
          </p:nvSpPr>
          <p:spPr>
            <a:xfrm>
              <a:off x="7943145" y="2448765"/>
              <a:ext cx="1172116" cy="369332"/>
            </a:xfrm>
            <a:prstGeom prst="rect">
              <a:avLst/>
            </a:prstGeom>
            <a:noFill/>
          </p:spPr>
          <p:txBody>
            <a:bodyPr wrap="none" rtlCol="0">
              <a:spAutoFit/>
            </a:bodyPr>
            <a:lstStyle/>
            <a:p>
              <a:r>
                <a:rPr lang="en-US" b="1" dirty="0">
                  <a:solidFill>
                    <a:schemeClr val="accent1"/>
                  </a:solidFill>
                </a:rPr>
                <a:t>ACT_016</a:t>
              </a:r>
            </a:p>
          </p:txBody>
        </p:sp>
      </p:grpSp>
      <p:pic>
        <p:nvPicPr>
          <p:cNvPr id="20" name="Picture 19">
            <a:extLst>
              <a:ext uri="{FF2B5EF4-FFF2-40B4-BE49-F238E27FC236}">
                <a16:creationId xmlns:a16="http://schemas.microsoft.com/office/drawing/2014/main" id="{39665873-AA9A-F2C8-6B2D-1A06CDA96E43}"/>
              </a:ext>
            </a:extLst>
          </p:cNvPr>
          <p:cNvPicPr>
            <a:picLocks noChangeAspect="1"/>
          </p:cNvPicPr>
          <p:nvPr/>
        </p:nvPicPr>
        <p:blipFill>
          <a:blip r:embed="rId3"/>
          <a:stretch>
            <a:fillRect/>
          </a:stretch>
        </p:blipFill>
        <p:spPr>
          <a:xfrm>
            <a:off x="1411749" y="3327103"/>
            <a:ext cx="5015526" cy="3026826"/>
          </a:xfrm>
          <a:prstGeom prst="rect">
            <a:avLst/>
          </a:prstGeom>
        </p:spPr>
      </p:pic>
      <p:sp>
        <p:nvSpPr>
          <p:cNvPr id="2" name="Rectangle 1">
            <a:extLst>
              <a:ext uri="{FF2B5EF4-FFF2-40B4-BE49-F238E27FC236}">
                <a16:creationId xmlns:a16="http://schemas.microsoft.com/office/drawing/2014/main" id="{9AE37BD8-C3D2-8F40-C42B-2EAB50467F11}"/>
              </a:ext>
            </a:extLst>
          </p:cNvPr>
          <p:cNvSpPr/>
          <p:nvPr/>
        </p:nvSpPr>
        <p:spPr>
          <a:xfrm>
            <a:off x="53226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07DC361-1120-6C6F-9D2B-926EE7B7CD19}"/>
              </a:ext>
            </a:extLst>
          </p:cNvPr>
          <p:cNvSpPr/>
          <p:nvPr/>
        </p:nvSpPr>
        <p:spPr>
          <a:xfrm>
            <a:off x="933499" y="2556710"/>
            <a:ext cx="5724475" cy="657977"/>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nSpc>
                <a:spcPct val="90000"/>
              </a:lnSpc>
              <a:defRPr/>
            </a:pPr>
            <a:r>
              <a:rPr lang="en-US" sz="1100" i="1" dirty="0">
                <a:solidFill>
                  <a:schemeClr val="accent1"/>
                </a:solidFill>
              </a:rPr>
              <a:t>The box and whisker plot shows the primary efficacy end point results. The increase in AGV from baseline to 52 weeks in subjects treated with vosoritide versus placebo was 1.57 cm/year (1.71 cm/year for vosoritide versus 0.13 cm/year for placebo). </a:t>
            </a:r>
          </a:p>
        </p:txBody>
      </p:sp>
      <p:sp>
        <p:nvSpPr>
          <p:cNvPr id="7" name="Forward Arrow Hyperlink">
            <a:hlinkClick r:id="" action="ppaction://hlinkshowjump?jump=nextslide"/>
            <a:extLst>
              <a:ext uri="{FF2B5EF4-FFF2-40B4-BE49-F238E27FC236}">
                <a16:creationId xmlns:a16="http://schemas.microsoft.com/office/drawing/2014/main" id="{CCE0C009-9CFF-2FE8-D2F5-C9104BA7CB17}"/>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se Button Hyperlink">
            <a:hlinkClick r:id="rId4" action="ppaction://hlinksldjump"/>
            <a:extLst>
              <a:ext uri="{FF2B5EF4-FFF2-40B4-BE49-F238E27FC236}">
                <a16:creationId xmlns:a16="http://schemas.microsoft.com/office/drawing/2014/main" id="{9303242A-D991-DEB4-4441-9DE2CB4655C4}"/>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402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40B6D2D-CAF3-1F9F-067B-753486554712}"/>
              </a:ext>
            </a:extLst>
          </p:cNvPr>
          <p:cNvSpPr>
            <a:spLocks noGrp="1"/>
          </p:cNvSpPr>
          <p:nvPr>
            <p:ph type="body" sz="quarter" idx="25"/>
          </p:nvPr>
        </p:nvSpPr>
        <p:spPr/>
        <p:txBody>
          <a:bodyPr/>
          <a:lstStyle/>
          <a:p>
            <a:r>
              <a:rPr lang="en-US" noProof="0" dirty="0">
                <a:solidFill>
                  <a:schemeClr val="accent1"/>
                </a:solidFill>
              </a:rPr>
              <a:t>Savarirayan, et al. </a:t>
            </a:r>
            <a:r>
              <a:rPr lang="en-US" i="1" noProof="0" dirty="0">
                <a:solidFill>
                  <a:schemeClr val="accent1"/>
                </a:solidFill>
              </a:rPr>
              <a:t>Lancet.</a:t>
            </a:r>
            <a:r>
              <a:rPr lang="en-US" noProof="0" dirty="0">
                <a:solidFill>
                  <a:schemeClr val="accent1"/>
                </a:solidFill>
              </a:rPr>
              <a:t> 2020.</a:t>
            </a:r>
          </a:p>
        </p:txBody>
      </p:sp>
      <p:sp>
        <p:nvSpPr>
          <p:cNvPr id="3" name="Title 2">
            <a:extLst>
              <a:ext uri="{FF2B5EF4-FFF2-40B4-BE49-F238E27FC236}">
                <a16:creationId xmlns:a16="http://schemas.microsoft.com/office/drawing/2014/main" id="{FE4642FF-53A1-8DB5-B821-4C6A1609E4EF}"/>
              </a:ext>
            </a:extLst>
          </p:cNvPr>
          <p:cNvSpPr>
            <a:spLocks noGrp="1"/>
          </p:cNvSpPr>
          <p:nvPr>
            <p:ph type="title"/>
          </p:nvPr>
        </p:nvSpPr>
        <p:spPr/>
        <p:txBody>
          <a:bodyPr/>
          <a:lstStyle/>
          <a:p>
            <a:r>
              <a:rPr lang="en-US" sz="2000" noProof="0" dirty="0"/>
              <a:t>Key Secondary Outcomes at 52 Weeks</a:t>
            </a:r>
          </a:p>
        </p:txBody>
      </p:sp>
      <p:graphicFrame>
        <p:nvGraphicFramePr>
          <p:cNvPr id="5" name="Table 4">
            <a:extLst>
              <a:ext uri="{FF2B5EF4-FFF2-40B4-BE49-F238E27FC236}">
                <a16:creationId xmlns:a16="http://schemas.microsoft.com/office/drawing/2014/main" id="{004CB32A-4575-AB3E-C935-CFAD44E44AAA}"/>
              </a:ext>
            </a:extLst>
          </p:cNvPr>
          <p:cNvGraphicFramePr>
            <a:graphicFrameLocks noGrp="1"/>
          </p:cNvGraphicFramePr>
          <p:nvPr>
            <p:extLst>
              <p:ext uri="{D42A27DB-BD31-4B8C-83A1-F6EECF244321}">
                <p14:modId xmlns:p14="http://schemas.microsoft.com/office/powerpoint/2010/main" val="1211186184"/>
              </p:ext>
            </p:extLst>
          </p:nvPr>
        </p:nvGraphicFramePr>
        <p:xfrm>
          <a:off x="1000245" y="3802584"/>
          <a:ext cx="5669279" cy="2347722"/>
        </p:xfrm>
        <a:graphic>
          <a:graphicData uri="http://schemas.openxmlformats.org/drawingml/2006/table">
            <a:tbl>
              <a:tblPr firstRow="1" firstCol="1" lastRow="1" lastCol="1" bandRow="1" bandCol="1"/>
              <a:tblGrid>
                <a:gridCol w="1045563">
                  <a:extLst>
                    <a:ext uri="{9D8B030D-6E8A-4147-A177-3AD203B41FA5}">
                      <a16:colId xmlns:a16="http://schemas.microsoft.com/office/drawing/2014/main" val="1553225448"/>
                    </a:ext>
                  </a:extLst>
                </a:gridCol>
                <a:gridCol w="1155929">
                  <a:extLst>
                    <a:ext uri="{9D8B030D-6E8A-4147-A177-3AD203B41FA5}">
                      <a16:colId xmlns:a16="http://schemas.microsoft.com/office/drawing/2014/main" val="1627880876"/>
                    </a:ext>
                  </a:extLst>
                </a:gridCol>
                <a:gridCol w="1155929">
                  <a:extLst>
                    <a:ext uri="{9D8B030D-6E8A-4147-A177-3AD203B41FA5}">
                      <a16:colId xmlns:a16="http://schemas.microsoft.com/office/drawing/2014/main" val="3448100476"/>
                    </a:ext>
                  </a:extLst>
                </a:gridCol>
                <a:gridCol w="1256842">
                  <a:extLst>
                    <a:ext uri="{9D8B030D-6E8A-4147-A177-3AD203B41FA5}">
                      <a16:colId xmlns:a16="http://schemas.microsoft.com/office/drawing/2014/main" val="1342181714"/>
                    </a:ext>
                  </a:extLst>
                </a:gridCol>
                <a:gridCol w="1055016">
                  <a:extLst>
                    <a:ext uri="{9D8B030D-6E8A-4147-A177-3AD203B41FA5}">
                      <a16:colId xmlns:a16="http://schemas.microsoft.com/office/drawing/2014/main" val="1894936017"/>
                    </a:ext>
                  </a:extLst>
                </a:gridCol>
              </a:tblGrid>
              <a:tr h="731520">
                <a:tc>
                  <a:txBody>
                    <a:bodyPr/>
                    <a:lstStyle/>
                    <a:p>
                      <a:endParaRPr lang="en-US" sz="1100" dirty="0">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300"/>
                        </a:spcBef>
                        <a:spcAft>
                          <a:spcPts val="300"/>
                        </a:spcAft>
                      </a:pPr>
                      <a:r>
                        <a:rPr lang="en-US" sz="1200" b="1" dirty="0">
                          <a:solidFill>
                            <a:schemeClr val="bg1"/>
                          </a:solidFill>
                          <a:effectLst/>
                          <a:latin typeface="+mn-lt"/>
                          <a:ea typeface="MS Mincho" panose="02020609040205080304" pitchFamily="49" charset="-128"/>
                          <a:cs typeface="Arial" panose="020B0604020202020204" pitchFamily="34" charset="0"/>
                        </a:rPr>
                        <a:t>Placebo</a:t>
                      </a:r>
                      <a:br>
                        <a:rPr lang="en-US" sz="1200" b="1" dirty="0">
                          <a:solidFill>
                            <a:schemeClr val="bg1"/>
                          </a:solidFill>
                          <a:effectLst/>
                          <a:latin typeface="+mn-lt"/>
                          <a:ea typeface="MS Mincho" panose="02020609040205080304" pitchFamily="49" charset="-128"/>
                          <a:cs typeface="Arial" panose="020B0604020202020204" pitchFamily="34" charset="0"/>
                        </a:rPr>
                      </a:br>
                      <a:r>
                        <a:rPr lang="en-US" sz="1200" b="1" dirty="0">
                          <a:solidFill>
                            <a:schemeClr val="bg1"/>
                          </a:solidFill>
                          <a:effectLst/>
                          <a:latin typeface="+mn-lt"/>
                          <a:ea typeface="MS Mincho" panose="02020609040205080304" pitchFamily="49" charset="-128"/>
                          <a:cs typeface="Arial" panose="020B0604020202020204" pitchFamily="34" charset="0"/>
                        </a:rPr>
                        <a:t>(N = 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lnSpc>
                          <a:spcPct val="95000"/>
                        </a:lnSpc>
                        <a:spcBef>
                          <a:spcPts val="300"/>
                        </a:spcBef>
                        <a:spcAft>
                          <a:spcPts val="300"/>
                        </a:spcAft>
                      </a:pPr>
                      <a:r>
                        <a:rPr lang="en-US" sz="1200" b="1" dirty="0">
                          <a:solidFill>
                            <a:schemeClr val="bg1"/>
                          </a:solidFill>
                          <a:effectLst/>
                          <a:latin typeface="+mn-lt"/>
                          <a:ea typeface="MS Mincho" panose="02020609040205080304" pitchFamily="49" charset="-128"/>
                          <a:cs typeface="Arial" panose="020B0604020202020204" pitchFamily="34" charset="0"/>
                        </a:rPr>
                        <a:t>Vosoritide </a:t>
                      </a:r>
                      <a:br>
                        <a:rPr lang="en-US" sz="1200" b="1" dirty="0">
                          <a:solidFill>
                            <a:schemeClr val="bg1"/>
                          </a:solidFill>
                          <a:effectLst/>
                          <a:latin typeface="+mn-lt"/>
                          <a:ea typeface="MS Mincho" panose="02020609040205080304" pitchFamily="49" charset="-128"/>
                          <a:cs typeface="Arial" panose="020B0604020202020204" pitchFamily="34" charset="0"/>
                        </a:rPr>
                      </a:br>
                      <a:r>
                        <a:rPr lang="en-US" sz="1200" b="1" dirty="0">
                          <a:solidFill>
                            <a:schemeClr val="bg1"/>
                          </a:solidFill>
                          <a:effectLst/>
                          <a:latin typeface="+mn-lt"/>
                          <a:ea typeface="MS Mincho" panose="02020609040205080304" pitchFamily="49" charset="-128"/>
                          <a:cs typeface="Arial" panose="020B0604020202020204" pitchFamily="34" charset="0"/>
                        </a:rPr>
                        <a:t>(N = 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95000"/>
                        </a:lnSpc>
                        <a:spcBef>
                          <a:spcPts val="300"/>
                        </a:spcBef>
                        <a:spcAft>
                          <a:spcPts val="300"/>
                        </a:spcAft>
                      </a:pPr>
                      <a:r>
                        <a:rPr lang="en-US" sz="1200" b="1" dirty="0">
                          <a:solidFill>
                            <a:schemeClr val="tx1"/>
                          </a:solidFill>
                          <a:effectLst/>
                          <a:latin typeface="+mn-lt"/>
                          <a:ea typeface="MS Mincho" panose="02020609040205080304" pitchFamily="49" charset="-128"/>
                          <a:cs typeface="Arial" panose="020B0604020202020204" pitchFamily="34" charset="0"/>
                        </a:rPr>
                        <a:t>Difference in least-squares means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lgn="ctr">
                        <a:lnSpc>
                          <a:spcPct val="95000"/>
                        </a:lnSpc>
                        <a:spcBef>
                          <a:spcPts val="300"/>
                        </a:spcBef>
                        <a:spcAft>
                          <a:spcPts val="300"/>
                        </a:spcAft>
                      </a:pPr>
                      <a:r>
                        <a:rPr lang="en-US" sz="1200" b="1" dirty="0">
                          <a:solidFill>
                            <a:schemeClr val="tx1"/>
                          </a:solidFill>
                          <a:effectLst/>
                          <a:latin typeface="+mn-lt"/>
                          <a:ea typeface="MS Mincho" panose="02020609040205080304" pitchFamily="49" charset="-128"/>
                          <a:cs typeface="Arial" panose="020B0604020202020204" pitchFamily="34" charset="0"/>
                        </a:rPr>
                        <a:t>Two-sided </a:t>
                      </a:r>
                      <a:br>
                        <a:rPr lang="en-US" sz="1200" b="1" dirty="0">
                          <a:solidFill>
                            <a:schemeClr val="tx1"/>
                          </a:solidFill>
                          <a:effectLst/>
                          <a:latin typeface="+mn-lt"/>
                          <a:ea typeface="MS Mincho" panose="02020609040205080304" pitchFamily="49" charset="-128"/>
                          <a:cs typeface="Arial" panose="020B0604020202020204" pitchFamily="34" charset="0"/>
                        </a:rPr>
                      </a:br>
                      <a:r>
                        <a:rPr lang="en-US" sz="1200" b="1" i="1" dirty="0">
                          <a:solidFill>
                            <a:schemeClr val="tx1"/>
                          </a:solidFill>
                          <a:effectLst/>
                          <a:latin typeface="+mn-lt"/>
                          <a:ea typeface="MS Mincho" panose="02020609040205080304" pitchFamily="49" charset="-128"/>
                          <a:cs typeface="Arial" panose="020B0604020202020204" pitchFamily="34" charset="0"/>
                        </a:rPr>
                        <a:t>P</a:t>
                      </a:r>
                      <a:r>
                        <a:rPr lang="en-US" sz="1200" b="1" dirty="0">
                          <a:solidFill>
                            <a:schemeClr val="tx1"/>
                          </a:solidFill>
                          <a:effectLst/>
                          <a:latin typeface="+mn-lt"/>
                          <a:ea typeface="MS Mincho" panose="02020609040205080304" pitchFamily="49" charset="-128"/>
                          <a:cs typeface="Arial" panose="020B0604020202020204" pitchFamily="34" charset="0"/>
                        </a:rPr>
                        <a:t> value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84101356"/>
                  </a:ext>
                </a:extLst>
              </a:tr>
              <a:tr h="413352">
                <a:tc>
                  <a:txBody>
                    <a:bodyPr/>
                    <a:lstStyle/>
                    <a:p>
                      <a:pPr marL="0" marR="0">
                        <a:lnSpc>
                          <a:spcPct val="95000"/>
                        </a:lnSpc>
                        <a:spcBef>
                          <a:spcPts val="300"/>
                        </a:spcBef>
                        <a:spcAft>
                          <a:spcPts val="300"/>
                        </a:spcAft>
                      </a:pPr>
                      <a:r>
                        <a:rPr lang="en-US" sz="1100" dirty="0">
                          <a:solidFill>
                            <a:schemeClr val="tx1"/>
                          </a:solidFill>
                          <a:effectLst/>
                          <a:latin typeface="+mn-lt"/>
                          <a:ea typeface="MS Mincho" panose="02020609040205080304" pitchFamily="49" charset="-128"/>
                          <a:cs typeface="Arial" panose="020B0604020202020204" pitchFamily="34" charset="0"/>
                        </a:rPr>
                        <a:t>Change from baseline in height z score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300"/>
                        </a:spcBef>
                        <a:spcAft>
                          <a:spcPts val="300"/>
                        </a:spcAft>
                      </a:pPr>
                      <a:r>
                        <a:rPr lang="en-US" sz="1100" dirty="0">
                          <a:solidFill>
                            <a:schemeClr val="bg1"/>
                          </a:solidFill>
                          <a:effectLst/>
                          <a:latin typeface="+mn-lt"/>
                          <a:ea typeface="MS Mincho" panose="02020609040205080304" pitchFamily="49" charset="-128"/>
                          <a:cs typeface="Arial" panose="020B0604020202020204" pitchFamily="34" charset="0"/>
                        </a:rPr>
                        <a:t>-0.01 </a:t>
                      </a:r>
                      <a:br>
                        <a:rPr lang="en-US" sz="1100" dirty="0">
                          <a:solidFill>
                            <a:schemeClr val="bg1"/>
                          </a:solidFill>
                          <a:effectLst/>
                          <a:latin typeface="+mn-lt"/>
                          <a:ea typeface="MS Mincho" panose="02020609040205080304" pitchFamily="49" charset="-128"/>
                          <a:cs typeface="Arial" panose="020B0604020202020204" pitchFamily="34" charset="0"/>
                        </a:rPr>
                      </a:br>
                      <a:r>
                        <a:rPr lang="en-US" sz="1100" dirty="0">
                          <a:solidFill>
                            <a:schemeClr val="bg1"/>
                          </a:solidFill>
                          <a:effectLst/>
                          <a:latin typeface="+mn-lt"/>
                          <a:ea typeface="MS Mincho" panose="02020609040205080304" pitchFamily="49" charset="-128"/>
                          <a:cs typeface="Arial" panose="020B0604020202020204" pitchFamily="34" charset="0"/>
                        </a:rPr>
                        <a:t>(-0.10-0.09)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lnSpc>
                          <a:spcPct val="95000"/>
                        </a:lnSpc>
                        <a:spcBef>
                          <a:spcPts val="300"/>
                        </a:spcBef>
                        <a:spcAft>
                          <a:spcPts val="300"/>
                        </a:spcAft>
                      </a:pPr>
                      <a:r>
                        <a:rPr lang="en-US" sz="1100" dirty="0">
                          <a:solidFill>
                            <a:schemeClr val="bg1"/>
                          </a:solidFill>
                          <a:effectLst/>
                          <a:latin typeface="+mn-lt"/>
                          <a:ea typeface="MS Mincho" panose="02020609040205080304" pitchFamily="49" charset="-128"/>
                          <a:cs typeface="Arial" panose="020B0604020202020204" pitchFamily="34" charset="0"/>
                        </a:rPr>
                        <a:t>0.27 </a:t>
                      </a:r>
                      <a:br>
                        <a:rPr lang="en-US" sz="1100" dirty="0">
                          <a:solidFill>
                            <a:schemeClr val="bg1"/>
                          </a:solidFill>
                          <a:effectLst/>
                          <a:latin typeface="+mn-lt"/>
                          <a:ea typeface="MS Mincho" panose="02020609040205080304" pitchFamily="49" charset="-128"/>
                          <a:cs typeface="Arial" panose="020B0604020202020204" pitchFamily="34" charset="0"/>
                        </a:rPr>
                      </a:br>
                      <a:r>
                        <a:rPr lang="en-US" sz="1100" dirty="0">
                          <a:solidFill>
                            <a:schemeClr val="bg1"/>
                          </a:solidFill>
                          <a:effectLst/>
                          <a:latin typeface="+mn-lt"/>
                          <a:ea typeface="MS Mincho" panose="02020609040205080304" pitchFamily="49" charset="-128"/>
                          <a:cs typeface="Arial" panose="020B0604020202020204" pitchFamily="34" charset="0"/>
                        </a:rPr>
                        <a:t>(0.18 to 0.36)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95000"/>
                        </a:lnSpc>
                        <a:spcBef>
                          <a:spcPts val="300"/>
                        </a:spcBef>
                        <a:spcAft>
                          <a:spcPts val="300"/>
                        </a:spcAft>
                      </a:pPr>
                      <a:r>
                        <a:rPr lang="en-US" sz="1100" dirty="0">
                          <a:solidFill>
                            <a:schemeClr val="tx1"/>
                          </a:solidFill>
                          <a:effectLst/>
                          <a:latin typeface="+mn-lt"/>
                          <a:ea typeface="MS Mincho" panose="02020609040205080304" pitchFamily="49" charset="-128"/>
                          <a:cs typeface="Arial" panose="020B0604020202020204" pitchFamily="34" charset="0"/>
                        </a:rPr>
                        <a:t>0.28 </a:t>
                      </a:r>
                      <a:br>
                        <a:rPr lang="en-US" sz="1100" dirty="0">
                          <a:solidFill>
                            <a:schemeClr val="tx1"/>
                          </a:solidFill>
                          <a:effectLst/>
                          <a:latin typeface="+mn-lt"/>
                          <a:ea typeface="MS Mincho" panose="02020609040205080304" pitchFamily="49" charset="-128"/>
                          <a:cs typeface="Arial" panose="020B0604020202020204" pitchFamily="34" charset="0"/>
                        </a:rPr>
                      </a:br>
                      <a:r>
                        <a:rPr lang="en-US" sz="1100" dirty="0">
                          <a:solidFill>
                            <a:schemeClr val="tx1"/>
                          </a:solidFill>
                          <a:effectLst/>
                          <a:latin typeface="+mn-lt"/>
                          <a:ea typeface="MS Mincho" panose="02020609040205080304" pitchFamily="49" charset="-128"/>
                          <a:cs typeface="Arial" panose="020B0604020202020204" pitchFamily="34" charset="0"/>
                        </a:rPr>
                        <a:t>(0.17 to 0.39)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lgn="ctr">
                        <a:lnSpc>
                          <a:spcPct val="95000"/>
                        </a:lnSpc>
                        <a:spcBef>
                          <a:spcPts val="300"/>
                        </a:spcBef>
                        <a:spcAft>
                          <a:spcPts val="300"/>
                        </a:spcAft>
                      </a:pPr>
                      <a:r>
                        <a:rPr lang="en-US" sz="1100" dirty="0">
                          <a:solidFill>
                            <a:schemeClr val="tx1"/>
                          </a:solidFill>
                          <a:effectLst/>
                          <a:latin typeface="+mn-lt"/>
                          <a:ea typeface="MS Mincho" panose="02020609040205080304" pitchFamily="49" charset="-128"/>
                          <a:cs typeface="Arial" panose="020B0604020202020204" pitchFamily="34" charset="0"/>
                        </a:rPr>
                        <a:t>&lt;0.0001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723838479"/>
                  </a:ext>
                </a:extLst>
              </a:tr>
              <a:tr h="573929">
                <a:tc>
                  <a:txBody>
                    <a:bodyPr/>
                    <a:lstStyle/>
                    <a:p>
                      <a:pPr marL="0" marR="0">
                        <a:lnSpc>
                          <a:spcPct val="95000"/>
                        </a:lnSpc>
                        <a:spcBef>
                          <a:spcPts val="300"/>
                        </a:spcBef>
                        <a:spcAft>
                          <a:spcPts val="300"/>
                        </a:spcAft>
                      </a:pPr>
                      <a:r>
                        <a:rPr lang="en-US" sz="1100" dirty="0">
                          <a:solidFill>
                            <a:schemeClr val="tx1"/>
                          </a:solidFill>
                          <a:effectLst/>
                          <a:latin typeface="+mn-lt"/>
                          <a:ea typeface="MS Mincho" panose="02020609040205080304" pitchFamily="49" charset="-128"/>
                          <a:cs typeface="Arial" panose="020B0604020202020204" pitchFamily="34" charset="0"/>
                        </a:rPr>
                        <a:t>Change from baseline in upper to lower body segment ratio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300"/>
                        </a:spcBef>
                        <a:spcAft>
                          <a:spcPts val="300"/>
                        </a:spcAft>
                      </a:pPr>
                      <a:r>
                        <a:rPr lang="en-US" sz="1100" dirty="0">
                          <a:solidFill>
                            <a:schemeClr val="bg1"/>
                          </a:solidFill>
                          <a:effectLst/>
                          <a:latin typeface="+mn-lt"/>
                          <a:ea typeface="MS Mincho" panose="02020609040205080304" pitchFamily="49" charset="-128"/>
                          <a:cs typeface="Arial" panose="020B0604020202020204" pitchFamily="34" charset="0"/>
                        </a:rPr>
                        <a:t>−0.02 </a:t>
                      </a:r>
                      <a:br>
                        <a:rPr lang="en-US" sz="1100" dirty="0">
                          <a:solidFill>
                            <a:schemeClr val="bg1"/>
                          </a:solidFill>
                          <a:effectLst/>
                          <a:latin typeface="+mn-lt"/>
                          <a:ea typeface="MS Mincho" panose="02020609040205080304" pitchFamily="49" charset="-128"/>
                          <a:cs typeface="Arial" panose="020B0604020202020204" pitchFamily="34" charset="0"/>
                        </a:rPr>
                      </a:br>
                      <a:r>
                        <a:rPr lang="en-US" sz="1100" dirty="0">
                          <a:solidFill>
                            <a:schemeClr val="bg1"/>
                          </a:solidFill>
                          <a:effectLst/>
                          <a:latin typeface="+mn-lt"/>
                          <a:ea typeface="MS Mincho" panose="02020609040205080304" pitchFamily="49" charset="-128"/>
                          <a:cs typeface="Arial" panose="020B0604020202020204" pitchFamily="34" charset="0"/>
                        </a:rPr>
                        <a:t>(−0.05 to 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lnSpc>
                          <a:spcPct val="95000"/>
                        </a:lnSpc>
                        <a:spcBef>
                          <a:spcPts val="300"/>
                        </a:spcBef>
                        <a:spcAft>
                          <a:spcPts val="300"/>
                        </a:spcAft>
                      </a:pPr>
                      <a:r>
                        <a:rPr lang="en-US" sz="1100" dirty="0">
                          <a:solidFill>
                            <a:schemeClr val="bg1"/>
                          </a:solidFill>
                          <a:effectLst/>
                          <a:latin typeface="+mn-lt"/>
                          <a:ea typeface="MS Mincho" panose="02020609040205080304" pitchFamily="49" charset="-128"/>
                          <a:cs typeface="Arial" panose="020B0604020202020204" pitchFamily="34" charset="0"/>
                        </a:rPr>
                        <a:t>−0.03 </a:t>
                      </a:r>
                      <a:br>
                        <a:rPr lang="en-US" sz="1100" dirty="0">
                          <a:solidFill>
                            <a:schemeClr val="bg1"/>
                          </a:solidFill>
                          <a:effectLst/>
                          <a:latin typeface="+mn-lt"/>
                          <a:ea typeface="MS Mincho" panose="02020609040205080304" pitchFamily="49" charset="-128"/>
                          <a:cs typeface="Arial" panose="020B0604020202020204" pitchFamily="34" charset="0"/>
                        </a:rPr>
                      </a:br>
                      <a:r>
                        <a:rPr lang="en-US" sz="1100" dirty="0">
                          <a:solidFill>
                            <a:schemeClr val="bg1"/>
                          </a:solidFill>
                          <a:effectLst/>
                          <a:latin typeface="+mn-lt"/>
                          <a:ea typeface="MS Mincho" panose="02020609040205080304" pitchFamily="49" charset="-128"/>
                          <a:cs typeface="Arial" panose="020B0604020202020204" pitchFamily="34" charset="0"/>
                        </a:rPr>
                        <a:t>(−0.06 to 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95000"/>
                        </a:lnSpc>
                        <a:spcBef>
                          <a:spcPts val="300"/>
                        </a:spcBef>
                        <a:spcAft>
                          <a:spcPts val="300"/>
                        </a:spcAft>
                      </a:pPr>
                      <a:r>
                        <a:rPr lang="en-US" sz="1100" dirty="0">
                          <a:solidFill>
                            <a:schemeClr val="tx1"/>
                          </a:solidFill>
                          <a:effectLst/>
                          <a:latin typeface="+mn-lt"/>
                          <a:ea typeface="MS Mincho" panose="02020609040205080304" pitchFamily="49" charset="-128"/>
                          <a:cs typeface="Arial" panose="020B0604020202020204" pitchFamily="34" charset="0"/>
                        </a:rPr>
                        <a:t>−0.01 </a:t>
                      </a:r>
                      <a:br>
                        <a:rPr lang="en-US" sz="1100" dirty="0">
                          <a:solidFill>
                            <a:schemeClr val="tx1"/>
                          </a:solidFill>
                          <a:effectLst/>
                          <a:latin typeface="+mn-lt"/>
                          <a:ea typeface="MS Mincho" panose="02020609040205080304" pitchFamily="49" charset="-128"/>
                          <a:cs typeface="Arial" panose="020B0604020202020204" pitchFamily="34" charset="0"/>
                        </a:rPr>
                      </a:br>
                      <a:r>
                        <a:rPr lang="en-US" sz="1100" dirty="0">
                          <a:solidFill>
                            <a:schemeClr val="tx1"/>
                          </a:solidFill>
                          <a:effectLst/>
                          <a:latin typeface="+mn-lt"/>
                          <a:ea typeface="MS Mincho" panose="02020609040205080304" pitchFamily="49" charset="-128"/>
                          <a:cs typeface="Arial" panose="020B0604020202020204" pitchFamily="34" charset="0"/>
                        </a:rPr>
                        <a:t>(−0.05 to 0.02)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lgn="ctr">
                        <a:lnSpc>
                          <a:spcPct val="95000"/>
                        </a:lnSpc>
                        <a:spcBef>
                          <a:spcPts val="300"/>
                        </a:spcBef>
                        <a:spcAft>
                          <a:spcPts val="300"/>
                        </a:spcAft>
                      </a:pPr>
                      <a:r>
                        <a:rPr lang="en-US" sz="1100" dirty="0">
                          <a:solidFill>
                            <a:schemeClr val="tx1"/>
                          </a:solidFill>
                          <a:effectLst/>
                          <a:latin typeface="+mn-lt"/>
                          <a:ea typeface="MS Mincho" panose="02020609040205080304" pitchFamily="49" charset="-128"/>
                          <a:cs typeface="Arial" panose="020B0604020202020204" pitchFamily="34" charset="0"/>
                        </a:rPr>
                        <a:t>0.51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984395835"/>
                  </a:ext>
                </a:extLst>
              </a:tr>
            </a:tbl>
          </a:graphicData>
        </a:graphic>
      </p:graphicFrame>
      <p:grpSp>
        <p:nvGrpSpPr>
          <p:cNvPr id="8" name="Group 7" hidden="1">
            <a:extLst>
              <a:ext uri="{FF2B5EF4-FFF2-40B4-BE49-F238E27FC236}">
                <a16:creationId xmlns:a16="http://schemas.microsoft.com/office/drawing/2014/main" id="{F7DDB5E9-8510-5CA2-E36A-4270CD6964F6}"/>
              </a:ext>
            </a:extLst>
          </p:cNvPr>
          <p:cNvGrpSpPr/>
          <p:nvPr/>
        </p:nvGrpSpPr>
        <p:grpSpPr>
          <a:xfrm>
            <a:off x="3628895" y="502920"/>
            <a:ext cx="4143505" cy="6077117"/>
            <a:chOff x="3628895" y="502920"/>
            <a:chExt cx="4143505" cy="6077117"/>
          </a:xfrm>
        </p:grpSpPr>
        <p:sp>
          <p:nvSpPr>
            <p:cNvPr id="10" name="TextBox 9">
              <a:extLst>
                <a:ext uri="{FF2B5EF4-FFF2-40B4-BE49-F238E27FC236}">
                  <a16:creationId xmlns:a16="http://schemas.microsoft.com/office/drawing/2014/main" id="{B21317DD-07B3-FC57-013A-F3D617C2F088}"/>
                </a:ext>
              </a:extLst>
            </p:cNvPr>
            <p:cNvSpPr txBox="1"/>
            <p:nvPr/>
          </p:nvSpPr>
          <p:spPr>
            <a:xfrm>
              <a:off x="3628895" y="6303038"/>
              <a:ext cx="4143505" cy="276999"/>
            </a:xfrm>
            <a:prstGeom prst="rect">
              <a:avLst/>
            </a:prstGeom>
            <a:noFill/>
          </p:spPr>
          <p:txBody>
            <a:bodyPr wrap="square" rtlCol="0">
              <a:spAutoFit/>
            </a:bodyPr>
            <a:lstStyle/>
            <a:p>
              <a:r>
                <a:rPr lang="en-US" sz="1200" dirty="0">
                  <a:solidFill>
                    <a:schemeClr val="accent4"/>
                  </a:solidFill>
                </a:rPr>
                <a:t>[Savarirayan 2020 study 301: p5C]</a:t>
              </a:r>
            </a:p>
          </p:txBody>
        </p:sp>
        <p:sp>
          <p:nvSpPr>
            <p:cNvPr id="11" name="TextBox 10">
              <a:extLst>
                <a:ext uri="{FF2B5EF4-FFF2-40B4-BE49-F238E27FC236}">
                  <a16:creationId xmlns:a16="http://schemas.microsoft.com/office/drawing/2014/main" id="{3344DC82-0E64-E205-F690-5149F6328D3B}"/>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52 weeks efficacy slider 2</a:t>
              </a:r>
            </a:p>
          </p:txBody>
        </p:sp>
      </p:grpSp>
      <p:sp>
        <p:nvSpPr>
          <p:cNvPr id="12" name="Content Placeholder 11">
            <a:extLst>
              <a:ext uri="{FF2B5EF4-FFF2-40B4-BE49-F238E27FC236}">
                <a16:creationId xmlns:a16="http://schemas.microsoft.com/office/drawing/2014/main" id="{D9AFFE78-B3F4-2D82-E6EF-F8431B68A675}"/>
              </a:ext>
            </a:extLst>
          </p:cNvPr>
          <p:cNvSpPr txBox="1">
            <a:spLocks/>
          </p:cNvSpPr>
          <p:nvPr/>
        </p:nvSpPr>
        <p:spPr>
          <a:xfrm>
            <a:off x="894580" y="2532353"/>
            <a:ext cx="5979991" cy="365718"/>
          </a:xfrm>
          <a:prstGeom prst="rect">
            <a:avLst/>
          </a:prstGeom>
        </p:spPr>
        <p:txBody>
          <a:bodyPr vert="horz" lIns="91440" tIns="45720" rIns="91440" bIns="45720" rtlCol="0">
            <a:noAutofit/>
          </a:bodyPr>
          <a:lst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400" kern="1200">
                <a:solidFill>
                  <a:schemeClr val="tx1"/>
                </a:solidFill>
                <a:latin typeface="+mn-lt"/>
                <a:ea typeface="+mn-ea"/>
                <a:cs typeface="+mn-cs"/>
              </a:defRPr>
            </a:lvl1pPr>
            <a:lvl2pPr marL="182563" indent="-169863" algn="l" defTabSz="1341150" rtl="0" eaLnBrk="1" latinLnBrk="0" hangingPunct="1">
              <a:lnSpc>
                <a:spcPct val="90000"/>
              </a:lnSpc>
              <a:spcBef>
                <a:spcPts val="733"/>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4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ctr"/>
            <a:endParaRPr lang="en-US" sz="1600" dirty="0">
              <a:solidFill>
                <a:schemeClr val="accent1"/>
              </a:solidFill>
            </a:endParaRPr>
          </a:p>
        </p:txBody>
      </p:sp>
      <p:sp>
        <p:nvSpPr>
          <p:cNvPr id="2" name="Rectangle 1">
            <a:extLst>
              <a:ext uri="{FF2B5EF4-FFF2-40B4-BE49-F238E27FC236}">
                <a16:creationId xmlns:a16="http://schemas.microsoft.com/office/drawing/2014/main" id="{796568A2-9990-4294-BAB0-7B3904BB91F3}"/>
              </a:ext>
            </a:extLst>
          </p:cNvPr>
          <p:cNvSpPr/>
          <p:nvPr/>
        </p:nvSpPr>
        <p:spPr>
          <a:xfrm>
            <a:off x="681876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FE6BA84-2248-CA30-6E56-CA5E69334B2D}"/>
              </a:ext>
            </a:extLst>
          </p:cNvPr>
          <p:cNvSpPr/>
          <p:nvPr/>
        </p:nvSpPr>
        <p:spPr>
          <a:xfrm>
            <a:off x="933499" y="2714974"/>
            <a:ext cx="5724475" cy="889875"/>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r>
              <a:rPr lang="en-US" sz="1200" i="1" dirty="0">
                <a:solidFill>
                  <a:schemeClr val="accent1"/>
                </a:solidFill>
              </a:rPr>
              <a:t>As shown in the table below, relative to placebo, vosoritide was associated </a:t>
            </a:r>
            <a:br>
              <a:rPr lang="en-US" sz="1200" i="1" dirty="0">
                <a:solidFill>
                  <a:schemeClr val="accent1"/>
                </a:solidFill>
              </a:rPr>
            </a:br>
            <a:r>
              <a:rPr lang="en-US" sz="1200" i="1" dirty="0">
                <a:solidFill>
                  <a:schemeClr val="accent1"/>
                </a:solidFill>
              </a:rPr>
              <a:t>with a significant improvement in height z score of +0.28. The upper to lower body segment ratio did not show improvement over 52 weeks with vosoritide.</a:t>
            </a:r>
          </a:p>
        </p:txBody>
      </p:sp>
      <p:sp>
        <p:nvSpPr>
          <p:cNvPr id="7" name="Back Arrow Hyperlink">
            <a:hlinkClick r:id="" action="ppaction://hlinkshowjump?jump=previousslide"/>
            <a:extLst>
              <a:ext uri="{FF2B5EF4-FFF2-40B4-BE49-F238E27FC236}">
                <a16:creationId xmlns:a16="http://schemas.microsoft.com/office/drawing/2014/main" id="{0AF2B8A1-223C-A6B4-5DDD-9B42CC7D1760}"/>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se Button Hyperlink">
            <a:hlinkClick r:id="rId3" action="ppaction://hlinksldjump"/>
            <a:extLst>
              <a:ext uri="{FF2B5EF4-FFF2-40B4-BE49-F238E27FC236}">
                <a16:creationId xmlns:a16="http://schemas.microsoft.com/office/drawing/2014/main" id="{206ED8A6-98C3-B106-E7F2-8BCEC2598E06}"/>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6998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8E08187-09DE-266B-88A2-D2E32CFD3B10}"/>
              </a:ext>
            </a:extLst>
          </p:cNvPr>
          <p:cNvSpPr>
            <a:spLocks noGrp="1"/>
          </p:cNvSpPr>
          <p:nvPr>
            <p:ph sz="quarter" idx="22"/>
          </p:nvPr>
        </p:nvSpPr>
        <p:spPr>
          <a:xfrm>
            <a:off x="835146" y="2343151"/>
            <a:ext cx="6180017" cy="933449"/>
          </a:xfrm>
        </p:spPr>
        <p:txBody>
          <a:bodyPr/>
          <a:lstStyle/>
          <a:p>
            <a:r>
              <a:rPr lang="en-US" noProof="0" dirty="0"/>
              <a:t>The graph shows AGV over 156 weeks (3 years). Within 6 months of starting therapy, those in the placebo arm had similar AGV to those who received treatment during the entire period.</a:t>
            </a:r>
          </a:p>
        </p:txBody>
      </p:sp>
      <p:sp>
        <p:nvSpPr>
          <p:cNvPr id="3" name="Title 2">
            <a:extLst>
              <a:ext uri="{FF2B5EF4-FFF2-40B4-BE49-F238E27FC236}">
                <a16:creationId xmlns:a16="http://schemas.microsoft.com/office/drawing/2014/main" id="{ABD98A71-882C-E617-E827-8CEF892550AB}"/>
              </a:ext>
            </a:extLst>
          </p:cNvPr>
          <p:cNvSpPr>
            <a:spLocks noGrp="1"/>
          </p:cNvSpPr>
          <p:nvPr>
            <p:ph type="title"/>
          </p:nvPr>
        </p:nvSpPr>
        <p:spPr/>
        <p:txBody>
          <a:bodyPr/>
          <a:lstStyle/>
          <a:p>
            <a:r>
              <a:rPr lang="en-US" noProof="0" dirty="0"/>
              <a:t>Mean AGV With Vosoritide vs Placebo Over 3 Years</a:t>
            </a:r>
          </a:p>
        </p:txBody>
      </p:sp>
      <p:sp>
        <p:nvSpPr>
          <p:cNvPr id="18" name="Text Placeholder 17">
            <a:extLst>
              <a:ext uri="{FF2B5EF4-FFF2-40B4-BE49-F238E27FC236}">
                <a16:creationId xmlns:a16="http://schemas.microsoft.com/office/drawing/2014/main" id="{FA34E681-EE8E-50B8-C107-AEB33CA177DA}"/>
              </a:ext>
            </a:extLst>
          </p:cNvPr>
          <p:cNvSpPr>
            <a:spLocks noGrp="1"/>
          </p:cNvSpPr>
          <p:nvPr>
            <p:ph type="body" sz="quarter" idx="23"/>
          </p:nvPr>
        </p:nvSpPr>
        <p:spPr/>
        <p:txBody>
          <a:bodyPr/>
          <a:lstStyle/>
          <a:p>
            <a:r>
              <a:rPr lang="en-US" noProof="0" dirty="0">
                <a:solidFill>
                  <a:schemeClr val="accent1"/>
                </a:solidFill>
              </a:rPr>
              <a:t>Savarirayan, et al. </a:t>
            </a:r>
            <a:r>
              <a:rPr lang="en-US" i="1" noProof="0" dirty="0">
                <a:solidFill>
                  <a:schemeClr val="accent1"/>
                </a:solidFill>
              </a:rPr>
              <a:t>Genet Med.</a:t>
            </a:r>
            <a:r>
              <a:rPr lang="en-US" noProof="0" dirty="0">
                <a:solidFill>
                  <a:schemeClr val="accent1"/>
                </a:solidFill>
              </a:rPr>
              <a:t> 2021.</a:t>
            </a:r>
          </a:p>
        </p:txBody>
      </p:sp>
      <p:grpSp>
        <p:nvGrpSpPr>
          <p:cNvPr id="6" name="Group 5" hidden="1">
            <a:extLst>
              <a:ext uri="{FF2B5EF4-FFF2-40B4-BE49-F238E27FC236}">
                <a16:creationId xmlns:a16="http://schemas.microsoft.com/office/drawing/2014/main" id="{9AA32192-7D5D-C4ED-F23E-8317768CD6A4}"/>
              </a:ext>
            </a:extLst>
          </p:cNvPr>
          <p:cNvGrpSpPr/>
          <p:nvPr/>
        </p:nvGrpSpPr>
        <p:grpSpPr>
          <a:xfrm>
            <a:off x="-1273592" y="502920"/>
            <a:ext cx="9166153" cy="7992370"/>
            <a:chOff x="-1273592" y="502920"/>
            <a:chExt cx="9166153" cy="7992370"/>
          </a:xfrm>
        </p:grpSpPr>
        <p:sp>
          <p:nvSpPr>
            <p:cNvPr id="5" name="TextBox 4">
              <a:extLst>
                <a:ext uri="{FF2B5EF4-FFF2-40B4-BE49-F238E27FC236}">
                  <a16:creationId xmlns:a16="http://schemas.microsoft.com/office/drawing/2014/main" id="{4C7E4B67-A9C8-08B1-2913-D2A21258CCB3}"/>
                </a:ext>
              </a:extLst>
            </p:cNvPr>
            <p:cNvSpPr txBox="1"/>
            <p:nvPr/>
          </p:nvSpPr>
          <p:spPr>
            <a:xfrm>
              <a:off x="3556000" y="502920"/>
              <a:ext cx="3749111" cy="369332"/>
            </a:xfrm>
            <a:prstGeom prst="rect">
              <a:avLst/>
            </a:prstGeom>
            <a:noFill/>
          </p:spPr>
          <p:txBody>
            <a:bodyPr wrap="square" rtlCol="0">
              <a:spAutoFit/>
            </a:bodyPr>
            <a:lstStyle/>
            <a:p>
              <a:r>
                <a:rPr lang="en-US" dirty="0">
                  <a:highlight>
                    <a:srgbClr val="FFFF00"/>
                  </a:highlight>
                </a:rPr>
                <a:t>Long-term efficacy slider 1</a:t>
              </a:r>
            </a:p>
          </p:txBody>
        </p:sp>
        <p:sp>
          <p:nvSpPr>
            <p:cNvPr id="8" name="TextBox 7">
              <a:extLst>
                <a:ext uri="{FF2B5EF4-FFF2-40B4-BE49-F238E27FC236}">
                  <a16:creationId xmlns:a16="http://schemas.microsoft.com/office/drawing/2014/main" id="{F478514E-C823-BAED-970B-99253EC425E4}"/>
                </a:ext>
              </a:extLst>
            </p:cNvPr>
            <p:cNvSpPr txBox="1"/>
            <p:nvPr/>
          </p:nvSpPr>
          <p:spPr>
            <a:xfrm>
              <a:off x="2954657" y="8033625"/>
              <a:ext cx="4937904" cy="461665"/>
            </a:xfrm>
            <a:prstGeom prst="rect">
              <a:avLst/>
            </a:prstGeom>
            <a:noFill/>
          </p:spPr>
          <p:txBody>
            <a:bodyPr wrap="square" rtlCol="0">
              <a:spAutoFit/>
            </a:bodyPr>
            <a:lstStyle/>
            <a:p>
              <a:r>
                <a:rPr lang="en-US" sz="1200" dirty="0">
                  <a:solidFill>
                    <a:schemeClr val="accent4"/>
                  </a:solidFill>
                </a:rPr>
                <a:t>[Savarirayan 2021 study 302: p2B, 3B] [ACH Medical Deck DOF: p29A] </a:t>
              </a:r>
            </a:p>
          </p:txBody>
        </p:sp>
        <p:sp>
          <p:nvSpPr>
            <p:cNvPr id="11" name="TextBox 10">
              <a:extLst>
                <a:ext uri="{FF2B5EF4-FFF2-40B4-BE49-F238E27FC236}">
                  <a16:creationId xmlns:a16="http://schemas.microsoft.com/office/drawing/2014/main" id="{377BB9F6-08F7-5466-315A-10831DBCDA6A}"/>
                </a:ext>
              </a:extLst>
            </p:cNvPr>
            <p:cNvSpPr txBox="1"/>
            <p:nvPr/>
          </p:nvSpPr>
          <p:spPr>
            <a:xfrm>
              <a:off x="-1273592" y="4134698"/>
              <a:ext cx="1172116" cy="369332"/>
            </a:xfrm>
            <a:prstGeom prst="rect">
              <a:avLst/>
            </a:prstGeom>
            <a:noFill/>
          </p:spPr>
          <p:txBody>
            <a:bodyPr wrap="none" rtlCol="0">
              <a:spAutoFit/>
            </a:bodyPr>
            <a:lstStyle/>
            <a:p>
              <a:r>
                <a:rPr lang="en-US" b="1" dirty="0">
                  <a:solidFill>
                    <a:schemeClr val="accent1"/>
                  </a:solidFill>
                </a:rPr>
                <a:t>ACT_017</a:t>
              </a:r>
            </a:p>
          </p:txBody>
        </p:sp>
      </p:grpSp>
      <p:sp>
        <p:nvSpPr>
          <p:cNvPr id="2" name="Rectangle 1">
            <a:extLst>
              <a:ext uri="{FF2B5EF4-FFF2-40B4-BE49-F238E27FC236}">
                <a16:creationId xmlns:a16="http://schemas.microsoft.com/office/drawing/2014/main" id="{BAAC57CB-872D-6842-833D-19987C691F65}"/>
              </a:ext>
            </a:extLst>
          </p:cNvPr>
          <p:cNvSpPr/>
          <p:nvPr/>
        </p:nvSpPr>
        <p:spPr>
          <a:xfrm>
            <a:off x="1638300" y="6714934"/>
            <a:ext cx="4445000" cy="449083"/>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37160" rIns="274320" bIns="137160" rtlCol="0" anchor="ctr"/>
          <a:lstStyle/>
          <a:p>
            <a:pPr algn="ctr"/>
            <a:r>
              <a:rPr lang="en-US" sz="1100" i="1" dirty="0">
                <a:solidFill>
                  <a:schemeClr val="accent1"/>
                </a:solidFill>
              </a:rPr>
              <a:t>AGV was assessed over 6-month intervals. The improvement in AGV observed in Study 301 was maintained in Study 302. </a:t>
            </a:r>
          </a:p>
        </p:txBody>
      </p:sp>
      <p:pic>
        <p:nvPicPr>
          <p:cNvPr id="7" name="Picture 6">
            <a:extLst>
              <a:ext uri="{FF2B5EF4-FFF2-40B4-BE49-F238E27FC236}">
                <a16:creationId xmlns:a16="http://schemas.microsoft.com/office/drawing/2014/main" id="{7F3FF3F6-2DDE-15AA-ADA0-4A33ADF26E4B}"/>
              </a:ext>
            </a:extLst>
          </p:cNvPr>
          <p:cNvPicPr>
            <a:picLocks noChangeAspect="1"/>
          </p:cNvPicPr>
          <p:nvPr/>
        </p:nvPicPr>
        <p:blipFill>
          <a:blip r:embed="rId3"/>
          <a:srcRect/>
          <a:stretch/>
        </p:blipFill>
        <p:spPr>
          <a:xfrm>
            <a:off x="742709" y="3417841"/>
            <a:ext cx="6197600" cy="3022600"/>
          </a:xfrm>
          <a:prstGeom prst="rect">
            <a:avLst/>
          </a:prstGeom>
        </p:spPr>
      </p:pic>
      <p:sp>
        <p:nvSpPr>
          <p:cNvPr id="4" name="Rectangle 3">
            <a:extLst>
              <a:ext uri="{FF2B5EF4-FFF2-40B4-BE49-F238E27FC236}">
                <a16:creationId xmlns:a16="http://schemas.microsoft.com/office/drawing/2014/main" id="{F67DD3D3-88DC-B5D9-FDAF-1AEB5C136DE1}"/>
              </a:ext>
            </a:extLst>
          </p:cNvPr>
          <p:cNvSpPr/>
          <p:nvPr/>
        </p:nvSpPr>
        <p:spPr>
          <a:xfrm>
            <a:off x="53226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rward Arrow Hyperlink">
            <a:hlinkClick r:id="" action="ppaction://hlinkshowjump?jump=nextslide"/>
            <a:extLst>
              <a:ext uri="{FF2B5EF4-FFF2-40B4-BE49-F238E27FC236}">
                <a16:creationId xmlns:a16="http://schemas.microsoft.com/office/drawing/2014/main" id="{ADA5146A-0E1A-3B66-5547-F0799F894306}"/>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4" action="ppaction://hlinksldjump"/>
            <a:extLst>
              <a:ext uri="{FF2B5EF4-FFF2-40B4-BE49-F238E27FC236}">
                <a16:creationId xmlns:a16="http://schemas.microsoft.com/office/drawing/2014/main" id="{50B9F5AD-1472-8955-C421-704AC1E199DD}"/>
              </a:ext>
            </a:extLst>
          </p:cNvPr>
          <p:cNvSpPr/>
          <p:nvPr/>
        </p:nvSpPr>
        <p:spPr>
          <a:xfrm>
            <a:off x="6807200" y="10668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599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B69D08E-C72B-34D0-2870-7D61FB090A93}"/>
              </a:ext>
            </a:extLst>
          </p:cNvPr>
          <p:cNvSpPr>
            <a:spLocks noGrp="1"/>
          </p:cNvSpPr>
          <p:nvPr>
            <p:ph sz="quarter" idx="22"/>
          </p:nvPr>
        </p:nvSpPr>
        <p:spPr/>
        <p:txBody>
          <a:bodyPr/>
          <a:lstStyle/>
          <a:p>
            <a:r>
              <a:rPr lang="en-US" noProof="0" dirty="0"/>
              <a:t>This graph shows 12-month interval AGV by ages of vosoritide-treated female patients in Study 301/302 compared to an untreated achondroplasia population (CLARITY) and average stature population (CDC). Mean AGV is higher for vosoritide-treated participants than for untreated comparators in CLARITY. Mean AGVs of treated children are comparable to that of average stature children prior to puberty but are maintained over a longer duration. </a:t>
            </a:r>
          </a:p>
          <a:p>
            <a:endParaRPr lang="en-US" noProof="0" dirty="0"/>
          </a:p>
        </p:txBody>
      </p:sp>
      <p:sp>
        <p:nvSpPr>
          <p:cNvPr id="3" name="Title 2">
            <a:extLst>
              <a:ext uri="{FF2B5EF4-FFF2-40B4-BE49-F238E27FC236}">
                <a16:creationId xmlns:a16="http://schemas.microsoft.com/office/drawing/2014/main" id="{32854F01-1CE2-AE04-B5C0-5A8B6F960037}"/>
              </a:ext>
            </a:extLst>
          </p:cNvPr>
          <p:cNvSpPr>
            <a:spLocks noGrp="1"/>
          </p:cNvSpPr>
          <p:nvPr>
            <p:ph type="title"/>
          </p:nvPr>
        </p:nvSpPr>
        <p:spPr>
          <a:xfrm>
            <a:off x="828675" y="1463040"/>
            <a:ext cx="6346825" cy="585216"/>
          </a:xfrm>
        </p:spPr>
        <p:txBody>
          <a:bodyPr/>
          <a:lstStyle/>
          <a:p>
            <a:r>
              <a:rPr lang="en-US" sz="2000" noProof="0" dirty="0"/>
              <a:t>12-Month Interval AGV Over 4 Years in Females Treated With Vosoritide vs Untreated Comparators</a:t>
            </a:r>
          </a:p>
        </p:txBody>
      </p:sp>
      <p:sp>
        <p:nvSpPr>
          <p:cNvPr id="17" name="Text Placeholder 16">
            <a:extLst>
              <a:ext uri="{FF2B5EF4-FFF2-40B4-BE49-F238E27FC236}">
                <a16:creationId xmlns:a16="http://schemas.microsoft.com/office/drawing/2014/main" id="{E594A045-8466-5255-B15A-38949DBAE20C}"/>
              </a:ext>
            </a:extLst>
          </p:cNvPr>
          <p:cNvSpPr>
            <a:spLocks noGrp="1"/>
          </p:cNvSpPr>
          <p:nvPr>
            <p:ph type="body" sz="quarter" idx="23"/>
          </p:nvPr>
        </p:nvSpPr>
        <p:spPr/>
        <p:txBody>
          <a:bodyPr/>
          <a:lstStyle/>
          <a:p>
            <a:r>
              <a:rPr lang="en-US" noProof="0" dirty="0">
                <a:solidFill>
                  <a:schemeClr val="accent1"/>
                </a:solidFill>
              </a:rPr>
              <a:t>Savarirayan, et al. Presented at ACMG 2024.</a:t>
            </a:r>
          </a:p>
        </p:txBody>
      </p:sp>
      <p:grpSp>
        <p:nvGrpSpPr>
          <p:cNvPr id="5" name="Group 4" hidden="1">
            <a:extLst>
              <a:ext uri="{FF2B5EF4-FFF2-40B4-BE49-F238E27FC236}">
                <a16:creationId xmlns:a16="http://schemas.microsoft.com/office/drawing/2014/main" id="{46A42BF9-D7BA-3E83-7E5C-14C7E2D4574D}"/>
              </a:ext>
            </a:extLst>
          </p:cNvPr>
          <p:cNvGrpSpPr/>
          <p:nvPr/>
        </p:nvGrpSpPr>
        <p:grpSpPr>
          <a:xfrm>
            <a:off x="-1159292" y="502920"/>
            <a:ext cx="8931692" cy="7837697"/>
            <a:chOff x="-1159292" y="502920"/>
            <a:chExt cx="8931692" cy="7837697"/>
          </a:xfrm>
        </p:grpSpPr>
        <p:sp>
          <p:nvSpPr>
            <p:cNvPr id="6" name="TextBox 5">
              <a:extLst>
                <a:ext uri="{FF2B5EF4-FFF2-40B4-BE49-F238E27FC236}">
                  <a16:creationId xmlns:a16="http://schemas.microsoft.com/office/drawing/2014/main" id="{245474FD-6ED1-EB6C-A6B1-47AE86A76007}"/>
                </a:ext>
              </a:extLst>
            </p:cNvPr>
            <p:cNvSpPr txBox="1"/>
            <p:nvPr/>
          </p:nvSpPr>
          <p:spPr>
            <a:xfrm>
              <a:off x="-1159292" y="3346090"/>
              <a:ext cx="1172116" cy="369332"/>
            </a:xfrm>
            <a:prstGeom prst="rect">
              <a:avLst/>
            </a:prstGeom>
            <a:noFill/>
          </p:spPr>
          <p:txBody>
            <a:bodyPr wrap="none" rtlCol="0">
              <a:spAutoFit/>
            </a:bodyPr>
            <a:lstStyle/>
            <a:p>
              <a:r>
                <a:rPr lang="en-US" b="1" dirty="0">
                  <a:solidFill>
                    <a:schemeClr val="accent1"/>
                  </a:solidFill>
                </a:rPr>
                <a:t>ACT_018</a:t>
              </a:r>
            </a:p>
          </p:txBody>
        </p:sp>
        <p:sp>
          <p:nvSpPr>
            <p:cNvPr id="15" name="TextBox 14">
              <a:extLst>
                <a:ext uri="{FF2B5EF4-FFF2-40B4-BE49-F238E27FC236}">
                  <a16:creationId xmlns:a16="http://schemas.microsoft.com/office/drawing/2014/main" id="{27CF7C0B-8460-865E-4FBE-3A727E7915A2}"/>
                </a:ext>
              </a:extLst>
            </p:cNvPr>
            <p:cNvSpPr txBox="1"/>
            <p:nvPr/>
          </p:nvSpPr>
          <p:spPr>
            <a:xfrm>
              <a:off x="3628895" y="8063618"/>
              <a:ext cx="4143505" cy="276999"/>
            </a:xfrm>
            <a:prstGeom prst="rect">
              <a:avLst/>
            </a:prstGeom>
            <a:noFill/>
          </p:spPr>
          <p:txBody>
            <a:bodyPr wrap="square" rtlCol="0">
              <a:spAutoFit/>
            </a:bodyPr>
            <a:lstStyle/>
            <a:p>
              <a:r>
                <a:rPr lang="en-US" sz="1200" dirty="0">
                  <a:solidFill>
                    <a:schemeClr val="accent4"/>
                  </a:solidFill>
                </a:rPr>
                <a:t>[Savarirayan 2024 ACMG_302: p1A]</a:t>
              </a:r>
            </a:p>
          </p:txBody>
        </p:sp>
        <p:sp>
          <p:nvSpPr>
            <p:cNvPr id="7" name="TextBox 6">
              <a:extLst>
                <a:ext uri="{FF2B5EF4-FFF2-40B4-BE49-F238E27FC236}">
                  <a16:creationId xmlns:a16="http://schemas.microsoft.com/office/drawing/2014/main" id="{471E6339-4E2C-A61A-1883-72C13EB4B904}"/>
                </a:ext>
              </a:extLst>
            </p:cNvPr>
            <p:cNvSpPr txBox="1"/>
            <p:nvPr/>
          </p:nvSpPr>
          <p:spPr>
            <a:xfrm>
              <a:off x="4292600" y="502920"/>
              <a:ext cx="3012511" cy="369332"/>
            </a:xfrm>
            <a:prstGeom prst="rect">
              <a:avLst/>
            </a:prstGeom>
            <a:noFill/>
          </p:spPr>
          <p:txBody>
            <a:bodyPr wrap="square" rtlCol="0">
              <a:spAutoFit/>
            </a:bodyPr>
            <a:lstStyle/>
            <a:p>
              <a:r>
                <a:rPr lang="en-US" dirty="0">
                  <a:highlight>
                    <a:srgbClr val="FFFF00"/>
                  </a:highlight>
                </a:rPr>
                <a:t>Long-term efficacy slider 2</a:t>
              </a:r>
            </a:p>
          </p:txBody>
        </p:sp>
      </p:grpSp>
      <p:pic>
        <p:nvPicPr>
          <p:cNvPr id="11" name="Picture 10">
            <a:extLst>
              <a:ext uri="{FF2B5EF4-FFF2-40B4-BE49-F238E27FC236}">
                <a16:creationId xmlns:a16="http://schemas.microsoft.com/office/drawing/2014/main" id="{70043306-27D2-E4ED-7192-FDFDD064BE7A}"/>
              </a:ext>
            </a:extLst>
          </p:cNvPr>
          <p:cNvPicPr>
            <a:picLocks noChangeAspect="1"/>
          </p:cNvPicPr>
          <p:nvPr/>
        </p:nvPicPr>
        <p:blipFill>
          <a:blip r:embed="rId3"/>
          <a:stretch>
            <a:fillRect/>
          </a:stretch>
        </p:blipFill>
        <p:spPr>
          <a:xfrm>
            <a:off x="911106" y="4223422"/>
            <a:ext cx="5803900" cy="2832100"/>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8E7CFB85-BA85-6CE8-1548-A8E28BD3DF81}"/>
                  </a:ext>
                </a:extLst>
              </p14:cNvPr>
              <p14:cNvContentPartPr/>
              <p14:nvPr/>
            </p14:nvContentPartPr>
            <p14:xfrm>
              <a:off x="9003820" y="2406916"/>
              <a:ext cx="360" cy="360"/>
            </p14:xfrm>
          </p:contentPart>
        </mc:Choice>
        <mc:Fallback xmlns="">
          <p:pic>
            <p:nvPicPr>
              <p:cNvPr id="10" name="Ink 9">
                <a:extLst>
                  <a:ext uri="{FF2B5EF4-FFF2-40B4-BE49-F238E27FC236}">
                    <a16:creationId xmlns:a16="http://schemas.microsoft.com/office/drawing/2014/main" id="{8E7CFB85-BA85-6CE8-1548-A8E28BD3DF81}"/>
                  </a:ext>
                </a:extLst>
              </p:cNvPr>
              <p:cNvPicPr/>
              <p:nvPr/>
            </p:nvPicPr>
            <p:blipFill>
              <a:blip r:embed="rId9"/>
              <a:stretch>
                <a:fillRect/>
              </a:stretch>
            </p:blipFill>
            <p:spPr>
              <a:xfrm>
                <a:off x="8994820" y="2398276"/>
                <a:ext cx="18000" cy="18000"/>
              </a:xfrm>
              <a:prstGeom prst="rect">
                <a:avLst/>
              </a:prstGeom>
            </p:spPr>
          </p:pic>
        </mc:Fallback>
      </mc:AlternateContent>
      <p:sp>
        <p:nvSpPr>
          <p:cNvPr id="19" name="TextBox 18">
            <a:extLst>
              <a:ext uri="{FF2B5EF4-FFF2-40B4-BE49-F238E27FC236}">
                <a16:creationId xmlns:a16="http://schemas.microsoft.com/office/drawing/2014/main" id="{B57A71D8-85EA-923A-0C2F-5E2EDE2EFF74}"/>
              </a:ext>
            </a:extLst>
          </p:cNvPr>
          <p:cNvSpPr txBox="1"/>
          <p:nvPr/>
        </p:nvSpPr>
        <p:spPr>
          <a:xfrm>
            <a:off x="835842" y="7170709"/>
            <a:ext cx="6121425" cy="646331"/>
          </a:xfrm>
          <a:prstGeom prst="rect">
            <a:avLst/>
          </a:prstGeom>
          <a:noFill/>
        </p:spPr>
        <p:txBody>
          <a:bodyPr wrap="square">
            <a:spAutoFit/>
          </a:bodyPr>
          <a:lstStyle/>
          <a:p>
            <a:r>
              <a:rPr lang="en-US" sz="1200" i="1" dirty="0">
                <a:solidFill>
                  <a:schemeClr val="accent1"/>
                </a:solidFill>
              </a:rPr>
              <a:t>The Mean (SD) of the mean differences in AGV between treated and untreated across integer ages 6–17 years is 1.46 (0.61) cm/yr in females. There is no evidence of a pubertal growth spurt in children with achondroplasia.</a:t>
            </a:r>
            <a:endParaRPr lang="en-US" sz="1200" dirty="0">
              <a:solidFill>
                <a:schemeClr val="accent1"/>
              </a:solidFill>
            </a:endParaRPr>
          </a:p>
        </p:txBody>
      </p:sp>
      <p:sp>
        <p:nvSpPr>
          <p:cNvPr id="2" name="Back Arrow Hyperlink">
            <a:hlinkClick r:id="" action="ppaction://hlinkshowjump?jump=previousslide"/>
            <a:extLst>
              <a:ext uri="{FF2B5EF4-FFF2-40B4-BE49-F238E27FC236}">
                <a16:creationId xmlns:a16="http://schemas.microsoft.com/office/drawing/2014/main" id="{5FF2A67D-F82F-C65F-A746-2B15FCD66E4B}"/>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rward Arrow Hyperlink">
            <a:hlinkClick r:id="" action="ppaction://hlinkshowjump?jump=nextslide"/>
            <a:extLst>
              <a:ext uri="{FF2B5EF4-FFF2-40B4-BE49-F238E27FC236}">
                <a16:creationId xmlns:a16="http://schemas.microsoft.com/office/drawing/2014/main" id="{D462D186-A0F2-7602-C4EE-2ACCCE39076A}"/>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292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918ED0-EA08-C45D-8294-CD4539FF89D6}"/>
              </a:ext>
            </a:extLst>
          </p:cNvPr>
          <p:cNvSpPr>
            <a:spLocks noGrp="1"/>
          </p:cNvSpPr>
          <p:nvPr>
            <p:ph sz="quarter" idx="22"/>
          </p:nvPr>
        </p:nvSpPr>
        <p:spPr>
          <a:xfrm>
            <a:off x="835146" y="2343151"/>
            <a:ext cx="6180017" cy="1568449"/>
          </a:xfrm>
        </p:spPr>
        <p:txBody>
          <a:bodyPr/>
          <a:lstStyle/>
          <a:p>
            <a:r>
              <a:rPr lang="en-US" sz="1250" noProof="0" dirty="0"/>
              <a:t>This graph shows 12-month interval AGV by ages of vosoritide-treated male patients in Study 301/302 compared to an untreated achondroplasia population (CLARITY) and average stature population (CDC). Similar to what was observed in female participants, mean AGV is higher for vosoritide-treated participants than for untreated comparators in CLARITY. Mean AGVs of treated children are comparable to that of average stature children prior to puberty but are maintained over a longer duration. </a:t>
            </a:r>
          </a:p>
        </p:txBody>
      </p:sp>
      <p:sp>
        <p:nvSpPr>
          <p:cNvPr id="3" name="Title 2">
            <a:extLst>
              <a:ext uri="{FF2B5EF4-FFF2-40B4-BE49-F238E27FC236}">
                <a16:creationId xmlns:a16="http://schemas.microsoft.com/office/drawing/2014/main" id="{32854F01-1CE2-AE04-B5C0-5A8B6F960037}"/>
              </a:ext>
            </a:extLst>
          </p:cNvPr>
          <p:cNvSpPr>
            <a:spLocks noGrp="1"/>
          </p:cNvSpPr>
          <p:nvPr>
            <p:ph type="title"/>
          </p:nvPr>
        </p:nvSpPr>
        <p:spPr>
          <a:xfrm>
            <a:off x="828675" y="1463040"/>
            <a:ext cx="6397625" cy="585216"/>
          </a:xfrm>
        </p:spPr>
        <p:txBody>
          <a:bodyPr/>
          <a:lstStyle/>
          <a:p>
            <a:r>
              <a:rPr lang="en-US" sz="2000" noProof="0" dirty="0"/>
              <a:t>12-Month Interval AGV Over 4 Years in Males Treated With Vosoritide vs Untreated Comparators</a:t>
            </a:r>
          </a:p>
        </p:txBody>
      </p:sp>
      <p:sp>
        <p:nvSpPr>
          <p:cNvPr id="8" name="Text Placeholder 7">
            <a:extLst>
              <a:ext uri="{FF2B5EF4-FFF2-40B4-BE49-F238E27FC236}">
                <a16:creationId xmlns:a16="http://schemas.microsoft.com/office/drawing/2014/main" id="{5357EF68-BC4A-B947-0C2C-90B4B81B1562}"/>
              </a:ext>
            </a:extLst>
          </p:cNvPr>
          <p:cNvSpPr>
            <a:spLocks noGrp="1"/>
          </p:cNvSpPr>
          <p:nvPr>
            <p:ph type="body" sz="quarter" idx="23"/>
          </p:nvPr>
        </p:nvSpPr>
        <p:spPr/>
        <p:txBody>
          <a:bodyPr/>
          <a:lstStyle/>
          <a:p>
            <a:r>
              <a:rPr lang="en-US" noProof="0" dirty="0">
                <a:solidFill>
                  <a:schemeClr val="accent1"/>
                </a:solidFill>
              </a:rPr>
              <a:t>Savarirayan, et al. Presented at ACMG 2024.</a:t>
            </a:r>
          </a:p>
        </p:txBody>
      </p:sp>
      <p:grpSp>
        <p:nvGrpSpPr>
          <p:cNvPr id="10" name="Group 9" hidden="1">
            <a:extLst>
              <a:ext uri="{FF2B5EF4-FFF2-40B4-BE49-F238E27FC236}">
                <a16:creationId xmlns:a16="http://schemas.microsoft.com/office/drawing/2014/main" id="{A675654C-36C5-B5AA-3E87-08EA543BE25B}"/>
              </a:ext>
            </a:extLst>
          </p:cNvPr>
          <p:cNvGrpSpPr/>
          <p:nvPr/>
        </p:nvGrpSpPr>
        <p:grpSpPr>
          <a:xfrm>
            <a:off x="-1413292" y="581715"/>
            <a:ext cx="9185692" cy="7807629"/>
            <a:chOff x="-1413292" y="581715"/>
            <a:chExt cx="9185692" cy="7807629"/>
          </a:xfrm>
        </p:grpSpPr>
        <p:sp>
          <p:nvSpPr>
            <p:cNvPr id="6" name="TextBox 5">
              <a:extLst>
                <a:ext uri="{FF2B5EF4-FFF2-40B4-BE49-F238E27FC236}">
                  <a16:creationId xmlns:a16="http://schemas.microsoft.com/office/drawing/2014/main" id="{245474FD-6ED1-EB6C-A6B1-47AE86A76007}"/>
                </a:ext>
              </a:extLst>
            </p:cNvPr>
            <p:cNvSpPr txBox="1"/>
            <p:nvPr/>
          </p:nvSpPr>
          <p:spPr>
            <a:xfrm>
              <a:off x="-1413292" y="4793890"/>
              <a:ext cx="1172116" cy="369332"/>
            </a:xfrm>
            <a:prstGeom prst="rect">
              <a:avLst/>
            </a:prstGeom>
            <a:noFill/>
          </p:spPr>
          <p:txBody>
            <a:bodyPr wrap="none" rtlCol="0">
              <a:spAutoFit/>
            </a:bodyPr>
            <a:lstStyle/>
            <a:p>
              <a:r>
                <a:rPr lang="en-US" b="1" dirty="0">
                  <a:solidFill>
                    <a:schemeClr val="accent1"/>
                  </a:solidFill>
                </a:rPr>
                <a:t>ACT_019</a:t>
              </a:r>
            </a:p>
          </p:txBody>
        </p:sp>
        <p:sp>
          <p:nvSpPr>
            <p:cNvPr id="11" name="TextBox 10">
              <a:extLst>
                <a:ext uri="{FF2B5EF4-FFF2-40B4-BE49-F238E27FC236}">
                  <a16:creationId xmlns:a16="http://schemas.microsoft.com/office/drawing/2014/main" id="{9825904D-9398-599B-00A9-1324E6E40CEC}"/>
                </a:ext>
              </a:extLst>
            </p:cNvPr>
            <p:cNvSpPr txBox="1"/>
            <p:nvPr/>
          </p:nvSpPr>
          <p:spPr>
            <a:xfrm>
              <a:off x="3628895" y="8112345"/>
              <a:ext cx="4143505" cy="276999"/>
            </a:xfrm>
            <a:prstGeom prst="rect">
              <a:avLst/>
            </a:prstGeom>
            <a:noFill/>
          </p:spPr>
          <p:txBody>
            <a:bodyPr wrap="square" rtlCol="0">
              <a:spAutoFit/>
            </a:bodyPr>
            <a:lstStyle/>
            <a:p>
              <a:r>
                <a:rPr lang="en-US" sz="1200" dirty="0">
                  <a:solidFill>
                    <a:schemeClr val="accent4"/>
                  </a:solidFill>
                </a:rPr>
                <a:t>[Savarirayan 2024 ACMG Study 302 LT: p1B]</a:t>
              </a:r>
            </a:p>
          </p:txBody>
        </p:sp>
        <p:sp>
          <p:nvSpPr>
            <p:cNvPr id="12" name="TextBox 11">
              <a:extLst>
                <a:ext uri="{FF2B5EF4-FFF2-40B4-BE49-F238E27FC236}">
                  <a16:creationId xmlns:a16="http://schemas.microsoft.com/office/drawing/2014/main" id="{25B72DE1-BEB1-E280-063A-11F9DF7E8091}"/>
                </a:ext>
              </a:extLst>
            </p:cNvPr>
            <p:cNvSpPr txBox="1"/>
            <p:nvPr/>
          </p:nvSpPr>
          <p:spPr>
            <a:xfrm>
              <a:off x="3548958" y="581715"/>
              <a:ext cx="3741640" cy="369332"/>
            </a:xfrm>
            <a:prstGeom prst="rect">
              <a:avLst/>
            </a:prstGeom>
            <a:noFill/>
          </p:spPr>
          <p:txBody>
            <a:bodyPr wrap="square" rtlCol="0">
              <a:spAutoFit/>
            </a:bodyPr>
            <a:lstStyle/>
            <a:p>
              <a:r>
                <a:rPr lang="en-US" dirty="0">
                  <a:highlight>
                    <a:srgbClr val="FFFF00"/>
                  </a:highlight>
                </a:rPr>
                <a:t>Long-term efficacy slider 3</a:t>
              </a:r>
            </a:p>
          </p:txBody>
        </p:sp>
      </p:grpSp>
      <p:sp>
        <p:nvSpPr>
          <p:cNvPr id="9" name="Rectangle 8">
            <a:extLst>
              <a:ext uri="{FF2B5EF4-FFF2-40B4-BE49-F238E27FC236}">
                <a16:creationId xmlns:a16="http://schemas.microsoft.com/office/drawing/2014/main" id="{2CC15CD0-6EF3-4789-9F9F-C91A7A5E5D1F}"/>
              </a:ext>
            </a:extLst>
          </p:cNvPr>
          <p:cNvSpPr/>
          <p:nvPr/>
        </p:nvSpPr>
        <p:spPr>
          <a:xfrm>
            <a:off x="927100" y="6879009"/>
            <a:ext cx="5918200" cy="474291"/>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1100" i="1" dirty="0">
                <a:solidFill>
                  <a:schemeClr val="accent1"/>
                </a:solidFill>
              </a:rPr>
              <a:t>A growth spurt is generally absent among those with achondroplasia. AGV remains higher for those who are treated with vosoritide versus the untreated population in CLARITY.</a:t>
            </a:r>
          </a:p>
        </p:txBody>
      </p:sp>
      <p:pic>
        <p:nvPicPr>
          <p:cNvPr id="14" name="Picture 13">
            <a:extLst>
              <a:ext uri="{FF2B5EF4-FFF2-40B4-BE49-F238E27FC236}">
                <a16:creationId xmlns:a16="http://schemas.microsoft.com/office/drawing/2014/main" id="{EFCA40F9-C947-B9B6-F569-39F56F46855B}"/>
              </a:ext>
            </a:extLst>
          </p:cNvPr>
          <p:cNvPicPr>
            <a:picLocks noChangeAspect="1"/>
          </p:cNvPicPr>
          <p:nvPr/>
        </p:nvPicPr>
        <p:blipFill>
          <a:blip r:embed="rId3"/>
          <a:stretch>
            <a:fillRect/>
          </a:stretch>
        </p:blipFill>
        <p:spPr>
          <a:xfrm>
            <a:off x="977208" y="3975256"/>
            <a:ext cx="5803900" cy="2832100"/>
          </a:xfrm>
          <a:prstGeom prst="rect">
            <a:avLst/>
          </a:prstGeom>
        </p:spPr>
      </p:pic>
      <p:sp>
        <p:nvSpPr>
          <p:cNvPr id="16" name="TextBox 15">
            <a:extLst>
              <a:ext uri="{FF2B5EF4-FFF2-40B4-BE49-F238E27FC236}">
                <a16:creationId xmlns:a16="http://schemas.microsoft.com/office/drawing/2014/main" id="{B53B94FB-CF1E-6927-38CD-CC9710F72891}"/>
              </a:ext>
            </a:extLst>
          </p:cNvPr>
          <p:cNvSpPr txBox="1"/>
          <p:nvPr/>
        </p:nvSpPr>
        <p:spPr>
          <a:xfrm>
            <a:off x="835842" y="7412009"/>
            <a:ext cx="6121425" cy="646331"/>
          </a:xfrm>
          <a:prstGeom prst="rect">
            <a:avLst/>
          </a:prstGeom>
          <a:noFill/>
        </p:spPr>
        <p:txBody>
          <a:bodyPr wrap="square">
            <a:spAutoFit/>
          </a:bodyPr>
          <a:lstStyle/>
          <a:p>
            <a:r>
              <a:rPr lang="en-US" sz="1200" i="1" dirty="0">
                <a:solidFill>
                  <a:schemeClr val="accent1"/>
                </a:solidFill>
              </a:rPr>
              <a:t>The Mean (SD) of the mean differences in AGV between treated and untreated across integer ages 6–17 years is 1.73 (0.52) cm/yr in males. There is no evidence of a pubertal growth spurt in children with achondroplasia.</a:t>
            </a:r>
            <a:endParaRPr lang="en-US" sz="1200" dirty="0">
              <a:solidFill>
                <a:schemeClr val="accent1"/>
              </a:solidFill>
            </a:endParaRPr>
          </a:p>
        </p:txBody>
      </p:sp>
      <p:sp>
        <p:nvSpPr>
          <p:cNvPr id="2" name="Back Arrow Hyperlink">
            <a:hlinkClick r:id="" action="ppaction://hlinkshowjump?jump=previousslide"/>
            <a:extLst>
              <a:ext uri="{FF2B5EF4-FFF2-40B4-BE49-F238E27FC236}">
                <a16:creationId xmlns:a16="http://schemas.microsoft.com/office/drawing/2014/main" id="{1523FD0F-43A1-D6A1-8849-44B3E2910C8B}"/>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rward Arrow Hyperlink">
            <a:hlinkClick r:id="" action="ppaction://hlinkshowjump?jump=nextslide"/>
            <a:extLst>
              <a:ext uri="{FF2B5EF4-FFF2-40B4-BE49-F238E27FC236}">
                <a16:creationId xmlns:a16="http://schemas.microsoft.com/office/drawing/2014/main" id="{7F8684B7-D2D7-3680-6A3F-2CCB0AACAE6B}"/>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se Button Hyperlink">
            <a:hlinkClick r:id="rId4" action="ppaction://hlinksldjump"/>
            <a:extLst>
              <a:ext uri="{FF2B5EF4-FFF2-40B4-BE49-F238E27FC236}">
                <a16:creationId xmlns:a16="http://schemas.microsoft.com/office/drawing/2014/main" id="{461E6D7E-05C0-094E-B966-67D3229DEB5F}"/>
              </a:ext>
            </a:extLst>
          </p:cNvPr>
          <p:cNvSpPr/>
          <p:nvPr/>
        </p:nvSpPr>
        <p:spPr>
          <a:xfrm>
            <a:off x="6807200" y="1095372"/>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1504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8E46FCC-BBF0-3B10-5E8A-5EA11CE009E8}"/>
              </a:ext>
            </a:extLst>
          </p:cNvPr>
          <p:cNvSpPr>
            <a:spLocks noGrp="1"/>
          </p:cNvSpPr>
          <p:nvPr>
            <p:ph sz="quarter" idx="22"/>
          </p:nvPr>
        </p:nvSpPr>
        <p:spPr>
          <a:xfrm>
            <a:off x="835146" y="2343151"/>
            <a:ext cx="6180017" cy="1377949"/>
          </a:xfrm>
        </p:spPr>
        <p:txBody>
          <a:bodyPr/>
          <a:lstStyle/>
          <a:p>
            <a:r>
              <a:rPr lang="en-US" sz="1400" i="1" noProof="0" dirty="0">
                <a:solidFill>
                  <a:schemeClr val="accent1"/>
                </a:solidFill>
              </a:rPr>
              <a:t>The graph shows change in height z score of vosoritide-treated participants versus 2 untreated reference populations, CLARITY and those with average stature (CDC). Height z scores continue to increase over time. The positive mean change from baseline (-5.13) illustrates the durability of treatment over time. </a:t>
            </a:r>
          </a:p>
        </p:txBody>
      </p:sp>
      <p:sp>
        <p:nvSpPr>
          <p:cNvPr id="3" name="Title 2">
            <a:extLst>
              <a:ext uri="{FF2B5EF4-FFF2-40B4-BE49-F238E27FC236}">
                <a16:creationId xmlns:a16="http://schemas.microsoft.com/office/drawing/2014/main" id="{042E6A95-F1E8-46E2-A69B-AF8C96F612C6}"/>
              </a:ext>
            </a:extLst>
          </p:cNvPr>
          <p:cNvSpPr>
            <a:spLocks noGrp="1"/>
          </p:cNvSpPr>
          <p:nvPr>
            <p:ph type="title"/>
          </p:nvPr>
        </p:nvSpPr>
        <p:spPr/>
        <p:txBody>
          <a:bodyPr/>
          <a:lstStyle/>
          <a:p>
            <a:r>
              <a:rPr lang="en-US" sz="2000" noProof="0" dirty="0"/>
              <a:t>Mean Change in Height Z Scores Over 6 Years</a:t>
            </a:r>
          </a:p>
        </p:txBody>
      </p:sp>
      <p:sp>
        <p:nvSpPr>
          <p:cNvPr id="8" name="Text Placeholder 7">
            <a:extLst>
              <a:ext uri="{FF2B5EF4-FFF2-40B4-BE49-F238E27FC236}">
                <a16:creationId xmlns:a16="http://schemas.microsoft.com/office/drawing/2014/main" id="{43482FF4-AC74-7EB5-0CAB-F64DE5C33F79}"/>
              </a:ext>
            </a:extLst>
          </p:cNvPr>
          <p:cNvSpPr>
            <a:spLocks noGrp="1"/>
          </p:cNvSpPr>
          <p:nvPr>
            <p:ph type="body" sz="quarter" idx="23"/>
          </p:nvPr>
        </p:nvSpPr>
        <p:spPr/>
        <p:txBody>
          <a:bodyPr/>
          <a:lstStyle/>
          <a:p>
            <a:r>
              <a:rPr lang="en-US" noProof="0" dirty="0">
                <a:solidFill>
                  <a:schemeClr val="accent1"/>
                </a:solidFill>
              </a:rPr>
              <a:t>Savarirayan, et al. Presented at ACMG 2024.</a:t>
            </a:r>
          </a:p>
        </p:txBody>
      </p:sp>
      <p:grpSp>
        <p:nvGrpSpPr>
          <p:cNvPr id="7" name="Group 6" hidden="1">
            <a:extLst>
              <a:ext uri="{FF2B5EF4-FFF2-40B4-BE49-F238E27FC236}">
                <a16:creationId xmlns:a16="http://schemas.microsoft.com/office/drawing/2014/main" id="{3F3D2F14-49FA-A61A-B174-6BC1AA9E1A18}"/>
              </a:ext>
            </a:extLst>
          </p:cNvPr>
          <p:cNvGrpSpPr/>
          <p:nvPr/>
        </p:nvGrpSpPr>
        <p:grpSpPr>
          <a:xfrm>
            <a:off x="-1159292" y="502920"/>
            <a:ext cx="8931692" cy="7794731"/>
            <a:chOff x="-1159292" y="502920"/>
            <a:chExt cx="8931692" cy="7794731"/>
          </a:xfrm>
        </p:grpSpPr>
        <p:sp>
          <p:nvSpPr>
            <p:cNvPr id="2" name="TextBox 1">
              <a:extLst>
                <a:ext uri="{FF2B5EF4-FFF2-40B4-BE49-F238E27FC236}">
                  <a16:creationId xmlns:a16="http://schemas.microsoft.com/office/drawing/2014/main" id="{53BB5E11-3DB2-169F-5EE6-11AB2CAEE7C3}"/>
                </a:ext>
              </a:extLst>
            </p:cNvPr>
            <p:cNvSpPr txBox="1"/>
            <p:nvPr/>
          </p:nvSpPr>
          <p:spPr>
            <a:xfrm>
              <a:off x="-1159292" y="3102311"/>
              <a:ext cx="1172116" cy="369332"/>
            </a:xfrm>
            <a:prstGeom prst="rect">
              <a:avLst/>
            </a:prstGeom>
            <a:noFill/>
          </p:spPr>
          <p:txBody>
            <a:bodyPr wrap="none" rtlCol="0">
              <a:spAutoFit/>
            </a:bodyPr>
            <a:lstStyle/>
            <a:p>
              <a:r>
                <a:rPr lang="en-US" b="1" dirty="0">
                  <a:solidFill>
                    <a:schemeClr val="accent1"/>
                  </a:solidFill>
                </a:rPr>
                <a:t>ACT_020</a:t>
              </a:r>
            </a:p>
          </p:txBody>
        </p:sp>
        <p:sp>
          <p:nvSpPr>
            <p:cNvPr id="11" name="TextBox 10">
              <a:extLst>
                <a:ext uri="{FF2B5EF4-FFF2-40B4-BE49-F238E27FC236}">
                  <a16:creationId xmlns:a16="http://schemas.microsoft.com/office/drawing/2014/main" id="{C272AA0E-BD27-228D-14A6-937B7F0D5CCB}"/>
                </a:ext>
              </a:extLst>
            </p:cNvPr>
            <p:cNvSpPr txBox="1"/>
            <p:nvPr/>
          </p:nvSpPr>
          <p:spPr>
            <a:xfrm>
              <a:off x="3628895" y="8020652"/>
              <a:ext cx="4143505" cy="276999"/>
            </a:xfrm>
            <a:prstGeom prst="rect">
              <a:avLst/>
            </a:prstGeom>
            <a:noFill/>
          </p:spPr>
          <p:txBody>
            <a:bodyPr wrap="square" rtlCol="0">
              <a:spAutoFit/>
            </a:bodyPr>
            <a:lstStyle/>
            <a:p>
              <a:r>
                <a:rPr lang="en-US" sz="1200" dirty="0">
                  <a:solidFill>
                    <a:schemeClr val="accent4"/>
                  </a:solidFill>
                </a:rPr>
                <a:t>[Savarirayan 2024 ACMG Study 302 LT: p1C]</a:t>
              </a:r>
            </a:p>
          </p:txBody>
        </p:sp>
        <p:sp>
          <p:nvSpPr>
            <p:cNvPr id="12" name="TextBox 11">
              <a:extLst>
                <a:ext uri="{FF2B5EF4-FFF2-40B4-BE49-F238E27FC236}">
                  <a16:creationId xmlns:a16="http://schemas.microsoft.com/office/drawing/2014/main" id="{83B0CF3E-12C7-302D-DEEB-1C34FB6DE9CB}"/>
                </a:ext>
              </a:extLst>
            </p:cNvPr>
            <p:cNvSpPr txBox="1"/>
            <p:nvPr/>
          </p:nvSpPr>
          <p:spPr>
            <a:xfrm>
              <a:off x="4517966" y="502920"/>
              <a:ext cx="3254434" cy="369332"/>
            </a:xfrm>
            <a:prstGeom prst="rect">
              <a:avLst/>
            </a:prstGeom>
            <a:noFill/>
          </p:spPr>
          <p:txBody>
            <a:bodyPr wrap="square" rtlCol="0">
              <a:spAutoFit/>
            </a:bodyPr>
            <a:lstStyle/>
            <a:p>
              <a:r>
                <a:rPr lang="en-US" dirty="0">
                  <a:highlight>
                    <a:srgbClr val="FFFF00"/>
                  </a:highlight>
                </a:rPr>
                <a:t>Long-term efficacy slider 4</a:t>
              </a:r>
            </a:p>
          </p:txBody>
        </p:sp>
      </p:grpSp>
      <p:sp>
        <p:nvSpPr>
          <p:cNvPr id="17" name="Content Placeholder 11">
            <a:extLst>
              <a:ext uri="{FF2B5EF4-FFF2-40B4-BE49-F238E27FC236}">
                <a16:creationId xmlns:a16="http://schemas.microsoft.com/office/drawing/2014/main" id="{510FE5B0-32A0-4964-E6D8-3E9D4BED06A0}"/>
              </a:ext>
            </a:extLst>
          </p:cNvPr>
          <p:cNvSpPr txBox="1">
            <a:spLocks/>
          </p:cNvSpPr>
          <p:nvPr/>
        </p:nvSpPr>
        <p:spPr>
          <a:xfrm>
            <a:off x="786811" y="2609753"/>
            <a:ext cx="6166884" cy="369332"/>
          </a:xfrm>
          <a:prstGeom prst="rect">
            <a:avLst/>
          </a:prstGeom>
        </p:spPr>
        <p:txBody>
          <a:bodyPr vert="horz" lIns="91440" tIns="45720" rIns="91440" bIns="45720" rtlCol="0">
            <a:noAutofit/>
          </a:bodyPr>
          <a:lst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400" kern="1200">
                <a:solidFill>
                  <a:schemeClr val="tx1"/>
                </a:solidFill>
                <a:latin typeface="+mn-lt"/>
                <a:ea typeface="+mn-ea"/>
                <a:cs typeface="+mn-cs"/>
              </a:defRPr>
            </a:lvl1pPr>
            <a:lvl2pPr marL="182563" indent="-169863" algn="l" defTabSz="1341150" rtl="0" eaLnBrk="1" latinLnBrk="0" hangingPunct="1">
              <a:lnSpc>
                <a:spcPct val="90000"/>
              </a:lnSpc>
              <a:spcBef>
                <a:spcPts val="733"/>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4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11113" algn="ctr"/>
            <a:endParaRPr lang="en-US" sz="1600" dirty="0">
              <a:solidFill>
                <a:schemeClr val="accent1"/>
              </a:solidFill>
            </a:endParaRPr>
          </a:p>
        </p:txBody>
      </p:sp>
      <p:pic>
        <p:nvPicPr>
          <p:cNvPr id="16" name="Picture 15">
            <a:extLst>
              <a:ext uri="{FF2B5EF4-FFF2-40B4-BE49-F238E27FC236}">
                <a16:creationId xmlns:a16="http://schemas.microsoft.com/office/drawing/2014/main" id="{E1C09D7D-8A48-D043-C932-59677636870B}"/>
              </a:ext>
            </a:extLst>
          </p:cNvPr>
          <p:cNvPicPr>
            <a:picLocks noChangeAspect="1"/>
          </p:cNvPicPr>
          <p:nvPr/>
        </p:nvPicPr>
        <p:blipFill>
          <a:blip r:embed="rId3"/>
          <a:srcRect/>
          <a:stretch/>
        </p:blipFill>
        <p:spPr>
          <a:xfrm>
            <a:off x="748711" y="3893225"/>
            <a:ext cx="6057900" cy="2946400"/>
          </a:xfrm>
          <a:prstGeom prst="rect">
            <a:avLst/>
          </a:prstGeom>
        </p:spPr>
      </p:pic>
      <p:sp>
        <p:nvSpPr>
          <p:cNvPr id="4" name="Back Arrow Hyperlink">
            <a:hlinkClick r:id="" action="ppaction://hlinkshowjump?jump=previousslide"/>
            <a:extLst>
              <a:ext uri="{FF2B5EF4-FFF2-40B4-BE49-F238E27FC236}">
                <a16:creationId xmlns:a16="http://schemas.microsoft.com/office/drawing/2014/main" id="{02D663BB-6C7B-5501-7D43-D29C4370A994}"/>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rward Arrow Hyperlink">
            <a:hlinkClick r:id="" action="ppaction://hlinkshowjump?jump=nextslide"/>
            <a:extLst>
              <a:ext uri="{FF2B5EF4-FFF2-40B4-BE49-F238E27FC236}">
                <a16:creationId xmlns:a16="http://schemas.microsoft.com/office/drawing/2014/main" id="{441BC486-19AD-A7EC-8CC4-9F6A47806A04}"/>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se Button Hyperlink">
            <a:hlinkClick r:id="rId4" action="ppaction://hlinksldjump"/>
            <a:extLst>
              <a:ext uri="{FF2B5EF4-FFF2-40B4-BE49-F238E27FC236}">
                <a16:creationId xmlns:a16="http://schemas.microsoft.com/office/drawing/2014/main" id="{0A604871-AB32-21B8-BB4D-F89438EC91C0}"/>
              </a:ext>
            </a:extLst>
          </p:cNvPr>
          <p:cNvSpPr/>
          <p:nvPr/>
        </p:nvSpPr>
        <p:spPr>
          <a:xfrm>
            <a:off x="6807200" y="109537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9AE78C2-7F07-1B91-AB90-E1D99848AC60}"/>
              </a:ext>
            </a:extLst>
          </p:cNvPr>
          <p:cNvSpPr/>
          <p:nvPr/>
        </p:nvSpPr>
        <p:spPr>
          <a:xfrm>
            <a:off x="857250" y="7180126"/>
            <a:ext cx="5918200" cy="474291"/>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1100" i="1" dirty="0">
                <a:solidFill>
                  <a:schemeClr val="accent1"/>
                </a:solidFill>
              </a:rPr>
              <a:t>Over this time-period, an additional height gain of 5.75 cm (95% CI 4.93, 6.57) over 3 years for treated children vs. untreated ACH age- and sex-matched controls was observed.</a:t>
            </a:r>
          </a:p>
        </p:txBody>
      </p:sp>
    </p:spTree>
    <p:extLst>
      <p:ext uri="{BB962C8B-B14F-4D97-AF65-F5344CB8AC3E}">
        <p14:creationId xmlns:p14="http://schemas.microsoft.com/office/powerpoint/2010/main" val="2395876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253D1E6-A75C-7572-3F66-E9D987838DF4}"/>
              </a:ext>
            </a:extLst>
          </p:cNvPr>
          <p:cNvSpPr>
            <a:spLocks noGrp="1"/>
          </p:cNvSpPr>
          <p:nvPr>
            <p:ph sz="quarter" idx="22"/>
          </p:nvPr>
        </p:nvSpPr>
        <p:spPr>
          <a:xfrm>
            <a:off x="2072106" y="3019144"/>
            <a:ext cx="4785894" cy="3051456"/>
          </a:xfrm>
        </p:spPr>
        <p:txBody>
          <a:bodyPr/>
          <a:lstStyle/>
          <a:p>
            <a:r>
              <a:rPr lang="en-US" sz="1200" noProof="0" dirty="0"/>
              <a:t>The upper to lower body segment ratio in untreated children with achondroplasia is greater than that of their peers of average stature (upper body segment is longer than the lower body segment). Therefore, a decrease in the ratio is a good outcome.</a:t>
            </a:r>
          </a:p>
          <a:p>
            <a:endParaRPr lang="en-US" sz="1200" noProof="0" dirty="0"/>
          </a:p>
        </p:txBody>
      </p:sp>
      <p:sp>
        <p:nvSpPr>
          <p:cNvPr id="5" name="Title 4">
            <a:extLst>
              <a:ext uri="{FF2B5EF4-FFF2-40B4-BE49-F238E27FC236}">
                <a16:creationId xmlns:a16="http://schemas.microsoft.com/office/drawing/2014/main" id="{3B611277-C1E0-212B-346C-7821CAC1CE0D}"/>
              </a:ext>
            </a:extLst>
          </p:cNvPr>
          <p:cNvSpPr>
            <a:spLocks noGrp="1"/>
          </p:cNvSpPr>
          <p:nvPr>
            <p:ph type="title"/>
          </p:nvPr>
        </p:nvSpPr>
        <p:spPr>
          <a:xfrm>
            <a:off x="2032351" y="2058562"/>
            <a:ext cx="4823912" cy="443346"/>
          </a:xfrm>
        </p:spPr>
        <p:txBody>
          <a:bodyPr/>
          <a:lstStyle/>
          <a:p>
            <a:r>
              <a:rPr lang="en-US" sz="3200" noProof="0" dirty="0">
                <a:solidFill>
                  <a:schemeClr val="accent1"/>
                </a:solidFill>
              </a:rPr>
              <a:t>Body segment proportionality</a:t>
            </a:r>
          </a:p>
        </p:txBody>
      </p:sp>
      <p:sp>
        <p:nvSpPr>
          <p:cNvPr id="7" name="Text Placeholder 6">
            <a:extLst>
              <a:ext uri="{FF2B5EF4-FFF2-40B4-BE49-F238E27FC236}">
                <a16:creationId xmlns:a16="http://schemas.microsoft.com/office/drawing/2014/main" id="{A864E11B-9E3D-EB89-D106-6B80A6C63841}"/>
              </a:ext>
            </a:extLst>
          </p:cNvPr>
          <p:cNvSpPr>
            <a:spLocks noGrp="1"/>
          </p:cNvSpPr>
          <p:nvPr>
            <p:ph type="body" sz="quarter" idx="23"/>
          </p:nvPr>
        </p:nvSpPr>
        <p:spPr>
          <a:xfrm>
            <a:off x="2072106" y="6236837"/>
            <a:ext cx="5230394" cy="365125"/>
          </a:xfrm>
        </p:spPr>
        <p:txBody>
          <a:bodyPr/>
          <a:lstStyle/>
          <a:p>
            <a:r>
              <a:rPr lang="en-US" noProof="0" dirty="0">
                <a:solidFill>
                  <a:schemeClr val="accent1"/>
                </a:solidFill>
              </a:rPr>
              <a:t>Hoover-Fong J et al., presented at ACMG 2023. Hoover-Fong et al. </a:t>
            </a:r>
            <a:r>
              <a:rPr lang="en-US" i="1" noProof="0" dirty="0">
                <a:solidFill>
                  <a:schemeClr val="accent1"/>
                </a:solidFill>
              </a:rPr>
              <a:t>Am J Clin Nutr</a:t>
            </a:r>
            <a:r>
              <a:rPr lang="en-US" noProof="0" dirty="0">
                <a:solidFill>
                  <a:schemeClr val="accent1"/>
                </a:solidFill>
              </a:rPr>
              <a:t>. 2008.</a:t>
            </a:r>
          </a:p>
        </p:txBody>
      </p:sp>
      <p:sp>
        <p:nvSpPr>
          <p:cNvPr id="9" name="TextBox 8" hidden="1">
            <a:extLst>
              <a:ext uri="{FF2B5EF4-FFF2-40B4-BE49-F238E27FC236}">
                <a16:creationId xmlns:a16="http://schemas.microsoft.com/office/drawing/2014/main" id="{3497E352-7E06-6D11-57D7-A5EB602C3ED7}"/>
              </a:ext>
            </a:extLst>
          </p:cNvPr>
          <p:cNvSpPr txBox="1"/>
          <p:nvPr/>
        </p:nvSpPr>
        <p:spPr>
          <a:xfrm>
            <a:off x="-1552992" y="4688608"/>
            <a:ext cx="1172116" cy="369332"/>
          </a:xfrm>
          <a:prstGeom prst="rect">
            <a:avLst/>
          </a:prstGeom>
          <a:noFill/>
        </p:spPr>
        <p:txBody>
          <a:bodyPr wrap="none" rtlCol="0">
            <a:spAutoFit/>
          </a:bodyPr>
          <a:lstStyle/>
          <a:p>
            <a:r>
              <a:rPr lang="en-US" b="1" dirty="0">
                <a:solidFill>
                  <a:schemeClr val="accent1">
                    <a:lumMod val="50000"/>
                  </a:schemeClr>
                </a:solidFill>
              </a:rPr>
              <a:t>ACT_021</a:t>
            </a:r>
          </a:p>
        </p:txBody>
      </p:sp>
      <p:pic>
        <p:nvPicPr>
          <p:cNvPr id="3" name="Picture 2">
            <a:extLst>
              <a:ext uri="{FF2B5EF4-FFF2-40B4-BE49-F238E27FC236}">
                <a16:creationId xmlns:a16="http://schemas.microsoft.com/office/drawing/2014/main" id="{AFFC1225-D9E0-C058-EABB-84EE52E5854A}"/>
              </a:ext>
            </a:extLst>
          </p:cNvPr>
          <p:cNvPicPr>
            <a:picLocks noChangeAspect="1"/>
          </p:cNvPicPr>
          <p:nvPr/>
        </p:nvPicPr>
        <p:blipFill>
          <a:blip r:embed="rId3"/>
          <a:srcRect/>
          <a:stretch/>
        </p:blipFill>
        <p:spPr>
          <a:xfrm>
            <a:off x="2020128" y="3855278"/>
            <a:ext cx="4711700" cy="2336800"/>
          </a:xfrm>
          <a:prstGeom prst="rect">
            <a:avLst/>
          </a:prstGeom>
        </p:spPr>
      </p:pic>
      <p:grpSp>
        <p:nvGrpSpPr>
          <p:cNvPr id="2" name="Group 1">
            <a:extLst>
              <a:ext uri="{FF2B5EF4-FFF2-40B4-BE49-F238E27FC236}">
                <a16:creationId xmlns:a16="http://schemas.microsoft.com/office/drawing/2014/main" id="{B273E121-32CF-D42B-8D1A-5830A9FF2B10}"/>
              </a:ext>
            </a:extLst>
          </p:cNvPr>
          <p:cNvGrpSpPr/>
          <p:nvPr/>
        </p:nvGrpSpPr>
        <p:grpSpPr>
          <a:xfrm>
            <a:off x="6891291" y="4799194"/>
            <a:ext cx="291261" cy="354957"/>
            <a:chOff x="8770891" y="3450283"/>
            <a:chExt cx="291261" cy="354957"/>
          </a:xfrm>
        </p:grpSpPr>
        <p:cxnSp>
          <p:nvCxnSpPr>
            <p:cNvPr id="4" name="Straight Connector 3">
              <a:extLst>
                <a:ext uri="{FF2B5EF4-FFF2-40B4-BE49-F238E27FC236}">
                  <a16:creationId xmlns:a16="http://schemas.microsoft.com/office/drawing/2014/main" id="{0F180FC8-B5EE-73DB-CDF9-7E1F335C1AB2}"/>
                </a:ext>
              </a:extLst>
            </p:cNvPr>
            <p:cNvCxnSpPr>
              <a:cxnSpLocks/>
            </p:cNvCxnSpPr>
            <p:nvPr/>
          </p:nvCxnSpPr>
          <p:spPr>
            <a:xfrm rot="2700000">
              <a:off x="8916522" y="3659609"/>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25EC484-60D6-5800-F249-337201372AE1}"/>
                </a:ext>
              </a:extLst>
            </p:cNvPr>
            <p:cNvCxnSpPr>
              <a:cxnSpLocks/>
            </p:cNvCxnSpPr>
            <p:nvPr/>
          </p:nvCxnSpPr>
          <p:spPr>
            <a:xfrm rot="18900000">
              <a:off x="8912263" y="3450283"/>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 name="Back Arrow Hyperlink">
            <a:hlinkClick r:id="" action="ppaction://hlinkshowjump?jump=previousslide"/>
            <a:extLst>
              <a:ext uri="{FF2B5EF4-FFF2-40B4-BE49-F238E27FC236}">
                <a16:creationId xmlns:a16="http://schemas.microsoft.com/office/drawing/2014/main" id="{AA9EE7CF-2020-D03A-A36B-95AE8D3CC284}"/>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rward Arrow Hyperlink">
            <a:hlinkClick r:id="" action="ppaction://hlinkshowjump?jump=nextslide"/>
            <a:extLst>
              <a:ext uri="{FF2B5EF4-FFF2-40B4-BE49-F238E27FC236}">
                <a16:creationId xmlns:a16="http://schemas.microsoft.com/office/drawing/2014/main" id="{BFCCDB26-0477-54D4-2104-6E4368C12005}"/>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7888F8A-8725-89CB-5585-01C0CAE08E4A}"/>
              </a:ext>
            </a:extLst>
          </p:cNvPr>
          <p:cNvGrpSpPr/>
          <p:nvPr/>
        </p:nvGrpSpPr>
        <p:grpSpPr>
          <a:xfrm rot="2700000">
            <a:off x="6881132" y="1479604"/>
            <a:ext cx="291261" cy="291261"/>
            <a:chOff x="314875" y="7984519"/>
            <a:chExt cx="180850" cy="180850"/>
          </a:xfrm>
        </p:grpSpPr>
        <p:cxnSp>
          <p:nvCxnSpPr>
            <p:cNvPr id="15" name="Straight Connector 14">
              <a:extLst>
                <a:ext uri="{FF2B5EF4-FFF2-40B4-BE49-F238E27FC236}">
                  <a16:creationId xmlns:a16="http://schemas.microsoft.com/office/drawing/2014/main" id="{D7A09EED-6429-5192-000B-3C96A757E15A}"/>
                </a:ext>
              </a:extLst>
            </p:cNvPr>
            <p:cNvCxnSpPr>
              <a:cxnSpLocks/>
            </p:cNvCxnSpPr>
            <p:nvPr/>
          </p:nvCxnSpPr>
          <p:spPr>
            <a:xfrm>
              <a:off x="405300" y="7984519"/>
              <a:ext cx="0" cy="18085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C81DE7-572A-BD03-5422-51BE0D56630E}"/>
                </a:ext>
              </a:extLst>
            </p:cNvPr>
            <p:cNvCxnSpPr>
              <a:cxnSpLocks/>
            </p:cNvCxnSpPr>
            <p:nvPr/>
          </p:nvCxnSpPr>
          <p:spPr>
            <a:xfrm rot="16200000">
              <a:off x="405300" y="7984519"/>
              <a:ext cx="0" cy="18085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Close Button Hyperlink">
            <a:hlinkClick r:id="rId4" action="ppaction://hlinksldjump"/>
            <a:extLst>
              <a:ext uri="{FF2B5EF4-FFF2-40B4-BE49-F238E27FC236}">
                <a16:creationId xmlns:a16="http://schemas.microsoft.com/office/drawing/2014/main" id="{173131CA-7B91-1B2E-5282-EEEB7358451A}"/>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hidden="1">
            <a:extLst>
              <a:ext uri="{FF2B5EF4-FFF2-40B4-BE49-F238E27FC236}">
                <a16:creationId xmlns:a16="http://schemas.microsoft.com/office/drawing/2014/main" id="{07C36BAB-5BE4-E1CB-3397-E30F126613CB}"/>
              </a:ext>
            </a:extLst>
          </p:cNvPr>
          <p:cNvGrpSpPr/>
          <p:nvPr/>
        </p:nvGrpSpPr>
        <p:grpSpPr>
          <a:xfrm>
            <a:off x="1283260" y="502920"/>
            <a:ext cx="6137957" cy="5889438"/>
            <a:chOff x="1283260" y="502920"/>
            <a:chExt cx="6137957" cy="5889438"/>
          </a:xfrm>
        </p:grpSpPr>
        <p:sp>
          <p:nvSpPr>
            <p:cNvPr id="10" name="TextBox 9">
              <a:extLst>
                <a:ext uri="{FF2B5EF4-FFF2-40B4-BE49-F238E27FC236}">
                  <a16:creationId xmlns:a16="http://schemas.microsoft.com/office/drawing/2014/main" id="{EE1963AB-18FE-EFDB-A8C3-315181924573}"/>
                </a:ext>
              </a:extLst>
            </p:cNvPr>
            <p:cNvSpPr txBox="1"/>
            <p:nvPr/>
          </p:nvSpPr>
          <p:spPr>
            <a:xfrm>
              <a:off x="4517966" y="502920"/>
              <a:ext cx="2903251" cy="369332"/>
            </a:xfrm>
            <a:prstGeom prst="rect">
              <a:avLst/>
            </a:prstGeom>
            <a:noFill/>
          </p:spPr>
          <p:txBody>
            <a:bodyPr wrap="square" rtlCol="0">
              <a:spAutoFit/>
            </a:bodyPr>
            <a:lstStyle/>
            <a:p>
              <a:r>
                <a:rPr lang="en-US" dirty="0">
                  <a:highlight>
                    <a:srgbClr val="FFFF00"/>
                  </a:highlight>
                </a:rPr>
                <a:t>Long-term efficacy slider 5</a:t>
              </a:r>
            </a:p>
          </p:txBody>
        </p:sp>
        <p:sp>
          <p:nvSpPr>
            <p:cNvPr id="17" name="TextBox 16">
              <a:extLst>
                <a:ext uri="{FF2B5EF4-FFF2-40B4-BE49-F238E27FC236}">
                  <a16:creationId xmlns:a16="http://schemas.microsoft.com/office/drawing/2014/main" id="{46E2DA6B-99EF-09F7-15E3-C75FB112D37F}"/>
                </a:ext>
              </a:extLst>
            </p:cNvPr>
            <p:cNvSpPr txBox="1"/>
            <p:nvPr/>
          </p:nvSpPr>
          <p:spPr>
            <a:xfrm>
              <a:off x="1283260" y="6115359"/>
              <a:ext cx="4143505" cy="276999"/>
            </a:xfrm>
            <a:prstGeom prst="rect">
              <a:avLst/>
            </a:prstGeom>
            <a:noFill/>
          </p:spPr>
          <p:txBody>
            <a:bodyPr wrap="square" rtlCol="0">
              <a:spAutoFit/>
            </a:bodyPr>
            <a:lstStyle/>
            <a:p>
              <a:r>
                <a:rPr lang="en-US" sz="1200" dirty="0">
                  <a:solidFill>
                    <a:schemeClr val="accent4"/>
                  </a:solidFill>
                </a:rPr>
                <a:t>[ACH medical deck DOF: p38A]</a:t>
              </a:r>
            </a:p>
          </p:txBody>
        </p:sp>
      </p:grpSp>
    </p:spTree>
    <p:extLst>
      <p:ext uri="{BB962C8B-B14F-4D97-AF65-F5344CB8AC3E}">
        <p14:creationId xmlns:p14="http://schemas.microsoft.com/office/powerpoint/2010/main" val="1038718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90ECED-3D80-5C4D-E874-26F9703226B8}"/>
              </a:ext>
            </a:extLst>
          </p:cNvPr>
          <p:cNvPicPr>
            <a:picLocks noChangeAspect="1"/>
          </p:cNvPicPr>
          <p:nvPr/>
        </p:nvPicPr>
        <p:blipFill>
          <a:blip r:embed="rId3"/>
          <a:srcRect/>
          <a:stretch/>
        </p:blipFill>
        <p:spPr>
          <a:xfrm>
            <a:off x="907529" y="4044950"/>
            <a:ext cx="5867400" cy="2984500"/>
          </a:xfrm>
          <a:prstGeom prst="rect">
            <a:avLst/>
          </a:prstGeom>
        </p:spPr>
      </p:pic>
      <p:sp>
        <p:nvSpPr>
          <p:cNvPr id="4" name="Content Placeholder 3">
            <a:extLst>
              <a:ext uri="{FF2B5EF4-FFF2-40B4-BE49-F238E27FC236}">
                <a16:creationId xmlns:a16="http://schemas.microsoft.com/office/drawing/2014/main" id="{985BE65F-6635-0C48-9970-B30FA008D1E2}"/>
              </a:ext>
            </a:extLst>
          </p:cNvPr>
          <p:cNvSpPr>
            <a:spLocks noGrp="1"/>
          </p:cNvSpPr>
          <p:nvPr>
            <p:ph sz="quarter" idx="22"/>
          </p:nvPr>
        </p:nvSpPr>
        <p:spPr>
          <a:xfrm>
            <a:off x="835146" y="2343151"/>
            <a:ext cx="6180017" cy="1593849"/>
          </a:xfrm>
        </p:spPr>
        <p:txBody>
          <a:bodyPr/>
          <a:lstStyle/>
          <a:p>
            <a:r>
              <a:rPr lang="en-US" noProof="0" dirty="0"/>
              <a:t>The graph shows the body segment ratio over a 4-year period for the overall treatment population and a subset of younger children. </a:t>
            </a:r>
            <a:br>
              <a:rPr lang="en-US" noProof="0" dirty="0"/>
            </a:br>
            <a:r>
              <a:rPr lang="en-US" noProof="0" dirty="0"/>
              <a:t>Upper to lower body segment ratios continued to improve over time. </a:t>
            </a:r>
            <a:br>
              <a:rPr lang="en-US" noProof="0" dirty="0"/>
            </a:br>
            <a:r>
              <a:rPr lang="en-US" noProof="0" dirty="0"/>
              <a:t>The improvements were greater among the subset of children aged </a:t>
            </a:r>
            <a:br>
              <a:rPr lang="en-US" noProof="0" dirty="0"/>
            </a:br>
            <a:r>
              <a:rPr lang="en-US" noProof="0" dirty="0"/>
              <a:t>&lt;11 years (females)/&lt;12 years (males) for whom there may be more opportunity to impact this parameter.</a:t>
            </a:r>
          </a:p>
        </p:txBody>
      </p:sp>
      <p:sp>
        <p:nvSpPr>
          <p:cNvPr id="3" name="Title 2">
            <a:extLst>
              <a:ext uri="{FF2B5EF4-FFF2-40B4-BE49-F238E27FC236}">
                <a16:creationId xmlns:a16="http://schemas.microsoft.com/office/drawing/2014/main" id="{97B9E898-5FD8-9C90-5FE4-5EC4A2CB270E}"/>
              </a:ext>
            </a:extLst>
          </p:cNvPr>
          <p:cNvSpPr>
            <a:spLocks noGrp="1"/>
          </p:cNvSpPr>
          <p:nvPr>
            <p:ph type="title"/>
          </p:nvPr>
        </p:nvSpPr>
        <p:spPr/>
        <p:txBody>
          <a:bodyPr/>
          <a:lstStyle/>
          <a:p>
            <a:r>
              <a:rPr lang="en-US" sz="2000" noProof="0" dirty="0"/>
              <a:t>Change in Upper to Lower Body Segment Ratio in the Overall Population and in Younger Subset </a:t>
            </a:r>
          </a:p>
        </p:txBody>
      </p:sp>
      <p:sp>
        <p:nvSpPr>
          <p:cNvPr id="13" name="Text Placeholder 12">
            <a:extLst>
              <a:ext uri="{FF2B5EF4-FFF2-40B4-BE49-F238E27FC236}">
                <a16:creationId xmlns:a16="http://schemas.microsoft.com/office/drawing/2014/main" id="{20FBF0C7-CEE2-492E-394D-60890DD05496}"/>
              </a:ext>
            </a:extLst>
          </p:cNvPr>
          <p:cNvSpPr>
            <a:spLocks noGrp="1"/>
          </p:cNvSpPr>
          <p:nvPr>
            <p:ph type="body" sz="quarter" idx="23"/>
          </p:nvPr>
        </p:nvSpPr>
        <p:spPr/>
        <p:txBody>
          <a:bodyPr/>
          <a:lstStyle/>
          <a:p>
            <a:r>
              <a:rPr lang="en-US" baseline="30000" noProof="0" dirty="0">
                <a:solidFill>
                  <a:schemeClr val="accent1"/>
                </a:solidFill>
              </a:rPr>
              <a:t>a</a:t>
            </a:r>
            <a:r>
              <a:rPr lang="en-US" noProof="0" dirty="0">
                <a:solidFill>
                  <a:schemeClr val="accent1"/>
                </a:solidFill>
              </a:rPr>
              <a:t>Assessments beyond these ages are excluded from analysis given any treatment is unlikely to impact proportionality.</a:t>
            </a:r>
          </a:p>
          <a:p>
            <a:r>
              <a:rPr lang="en-US" noProof="0" dirty="0">
                <a:solidFill>
                  <a:schemeClr val="accent1"/>
                </a:solidFill>
              </a:rPr>
              <a:t>Savarirayan, et al. Presented at ACMG 2024.</a:t>
            </a:r>
          </a:p>
        </p:txBody>
      </p:sp>
      <p:grpSp>
        <p:nvGrpSpPr>
          <p:cNvPr id="6" name="Group 5" hidden="1">
            <a:extLst>
              <a:ext uri="{FF2B5EF4-FFF2-40B4-BE49-F238E27FC236}">
                <a16:creationId xmlns:a16="http://schemas.microsoft.com/office/drawing/2014/main" id="{9D7A367B-FE73-5413-B880-35980B055605}"/>
              </a:ext>
            </a:extLst>
          </p:cNvPr>
          <p:cNvGrpSpPr/>
          <p:nvPr/>
        </p:nvGrpSpPr>
        <p:grpSpPr>
          <a:xfrm>
            <a:off x="-1159292" y="502920"/>
            <a:ext cx="8931692" cy="7810953"/>
            <a:chOff x="-1159292" y="502920"/>
            <a:chExt cx="8931692" cy="7810953"/>
          </a:xfrm>
        </p:grpSpPr>
        <p:sp>
          <p:nvSpPr>
            <p:cNvPr id="2" name="TextBox 1">
              <a:extLst>
                <a:ext uri="{FF2B5EF4-FFF2-40B4-BE49-F238E27FC236}">
                  <a16:creationId xmlns:a16="http://schemas.microsoft.com/office/drawing/2014/main" id="{6069C435-25C5-A871-73FC-29B0EFB0D7A4}"/>
                </a:ext>
              </a:extLst>
            </p:cNvPr>
            <p:cNvSpPr txBox="1"/>
            <p:nvPr/>
          </p:nvSpPr>
          <p:spPr>
            <a:xfrm>
              <a:off x="3628895" y="8036874"/>
              <a:ext cx="4143505" cy="276999"/>
            </a:xfrm>
            <a:prstGeom prst="rect">
              <a:avLst/>
            </a:prstGeom>
            <a:noFill/>
          </p:spPr>
          <p:txBody>
            <a:bodyPr wrap="square" rtlCol="0">
              <a:spAutoFit/>
            </a:bodyPr>
            <a:lstStyle/>
            <a:p>
              <a:r>
                <a:rPr lang="en-US" sz="1200" dirty="0">
                  <a:solidFill>
                    <a:schemeClr val="accent4"/>
                  </a:solidFill>
                </a:rPr>
                <a:t>[Savarirayan 2024 ACMG Study 302 LT: p1D]</a:t>
              </a:r>
            </a:p>
          </p:txBody>
        </p:sp>
        <p:sp>
          <p:nvSpPr>
            <p:cNvPr id="7" name="TextBox 6">
              <a:extLst>
                <a:ext uri="{FF2B5EF4-FFF2-40B4-BE49-F238E27FC236}">
                  <a16:creationId xmlns:a16="http://schemas.microsoft.com/office/drawing/2014/main" id="{FB06884C-8CAF-6B34-E07B-7CC4748196C0}"/>
                </a:ext>
              </a:extLst>
            </p:cNvPr>
            <p:cNvSpPr txBox="1"/>
            <p:nvPr/>
          </p:nvSpPr>
          <p:spPr>
            <a:xfrm>
              <a:off x="4517966" y="502920"/>
              <a:ext cx="2936130" cy="369332"/>
            </a:xfrm>
            <a:prstGeom prst="rect">
              <a:avLst/>
            </a:prstGeom>
            <a:noFill/>
          </p:spPr>
          <p:txBody>
            <a:bodyPr wrap="square" rtlCol="0">
              <a:spAutoFit/>
            </a:bodyPr>
            <a:lstStyle/>
            <a:p>
              <a:r>
                <a:rPr lang="en-US" dirty="0">
                  <a:highlight>
                    <a:srgbClr val="FFFF00"/>
                  </a:highlight>
                </a:rPr>
                <a:t>Long-term efficacy slider 6</a:t>
              </a:r>
            </a:p>
          </p:txBody>
        </p:sp>
        <p:sp>
          <p:nvSpPr>
            <p:cNvPr id="8" name="TextBox 7">
              <a:extLst>
                <a:ext uri="{FF2B5EF4-FFF2-40B4-BE49-F238E27FC236}">
                  <a16:creationId xmlns:a16="http://schemas.microsoft.com/office/drawing/2014/main" id="{91F51AB8-AE0F-215E-7815-8EE0143BA524}"/>
                </a:ext>
              </a:extLst>
            </p:cNvPr>
            <p:cNvSpPr txBox="1"/>
            <p:nvPr/>
          </p:nvSpPr>
          <p:spPr>
            <a:xfrm>
              <a:off x="-1159292" y="3037608"/>
              <a:ext cx="1172116" cy="369332"/>
            </a:xfrm>
            <a:prstGeom prst="rect">
              <a:avLst/>
            </a:prstGeom>
            <a:noFill/>
          </p:spPr>
          <p:txBody>
            <a:bodyPr wrap="none" rtlCol="0">
              <a:spAutoFit/>
            </a:bodyPr>
            <a:lstStyle/>
            <a:p>
              <a:r>
                <a:rPr lang="en-US" b="1" dirty="0">
                  <a:solidFill>
                    <a:schemeClr val="accent1"/>
                  </a:solidFill>
                </a:rPr>
                <a:t>ACT_022</a:t>
              </a:r>
            </a:p>
          </p:txBody>
        </p:sp>
      </p:grpSp>
      <p:sp>
        <p:nvSpPr>
          <p:cNvPr id="12" name="Rectangle 11">
            <a:extLst>
              <a:ext uri="{FF2B5EF4-FFF2-40B4-BE49-F238E27FC236}">
                <a16:creationId xmlns:a16="http://schemas.microsoft.com/office/drawing/2014/main" id="{45E6A2A2-C1A1-6F6E-05A4-BA71093106E0}"/>
              </a:ext>
            </a:extLst>
          </p:cNvPr>
          <p:cNvSpPr/>
          <p:nvPr/>
        </p:nvSpPr>
        <p:spPr>
          <a:xfrm>
            <a:off x="6807200" y="4711700"/>
            <a:ext cx="431800"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ck Arrow Hyperlink">
            <a:hlinkClick r:id="" action="ppaction://hlinkshowjump?jump=previousslide"/>
            <a:extLst>
              <a:ext uri="{FF2B5EF4-FFF2-40B4-BE49-F238E27FC236}">
                <a16:creationId xmlns:a16="http://schemas.microsoft.com/office/drawing/2014/main" id="{0E2EF593-6444-66CB-AAC8-2E0EC062491D}"/>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se Button Hyperlink">
            <a:hlinkClick r:id="rId4" action="ppaction://hlinksldjump"/>
            <a:extLst>
              <a:ext uri="{FF2B5EF4-FFF2-40B4-BE49-F238E27FC236}">
                <a16:creationId xmlns:a16="http://schemas.microsoft.com/office/drawing/2014/main" id="{8F25E1FB-EEF6-E2E6-C636-A0CF8017E8A2}"/>
              </a:ext>
            </a:extLst>
          </p:cNvPr>
          <p:cNvSpPr/>
          <p:nvPr/>
        </p:nvSpPr>
        <p:spPr>
          <a:xfrm>
            <a:off x="6807200" y="109537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336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3B2ACE-C66A-6448-FC52-17624D02F510}"/>
              </a:ext>
            </a:extLst>
          </p:cNvPr>
          <p:cNvSpPr>
            <a:spLocks noGrp="1"/>
          </p:cNvSpPr>
          <p:nvPr>
            <p:ph sz="quarter" idx="22"/>
          </p:nvPr>
        </p:nvSpPr>
        <p:spPr/>
        <p:txBody>
          <a:bodyPr/>
          <a:lstStyle/>
          <a:p>
            <a:r>
              <a:rPr lang="en-US" noProof="0" dirty="0"/>
              <a:t>The Quality of Life in Short Stature Youth (QoLISSY) is </a:t>
            </a:r>
            <a:br>
              <a:rPr lang="en-US" noProof="0" dirty="0"/>
            </a:br>
            <a:r>
              <a:rPr lang="en-US" noProof="0" dirty="0"/>
              <a:t>a self-reported questionnaire of HRQoL in children with achondroplasia. In Study 301/302, the QoLISSY consisted of 5 core domains that help measure aspects of the child’s functioning and well-being. </a:t>
            </a:r>
          </a:p>
        </p:txBody>
      </p:sp>
      <p:sp>
        <p:nvSpPr>
          <p:cNvPr id="3" name="Title 2">
            <a:extLst>
              <a:ext uri="{FF2B5EF4-FFF2-40B4-BE49-F238E27FC236}">
                <a16:creationId xmlns:a16="http://schemas.microsoft.com/office/drawing/2014/main" id="{44C863E8-6D1A-01B8-8F88-C0D8C5B10DFB}"/>
              </a:ext>
            </a:extLst>
          </p:cNvPr>
          <p:cNvSpPr>
            <a:spLocks noGrp="1"/>
          </p:cNvSpPr>
          <p:nvPr>
            <p:ph type="title"/>
          </p:nvPr>
        </p:nvSpPr>
        <p:spPr/>
        <p:txBody>
          <a:bodyPr/>
          <a:lstStyle/>
          <a:p>
            <a:r>
              <a:rPr lang="en-US" noProof="0" dirty="0">
                <a:solidFill>
                  <a:schemeClr val="accent1"/>
                </a:solidFill>
              </a:rPr>
              <a:t>HRQoL</a:t>
            </a:r>
          </a:p>
        </p:txBody>
      </p:sp>
      <p:sp>
        <p:nvSpPr>
          <p:cNvPr id="6" name="Text Placeholder 5">
            <a:extLst>
              <a:ext uri="{FF2B5EF4-FFF2-40B4-BE49-F238E27FC236}">
                <a16:creationId xmlns:a16="http://schemas.microsoft.com/office/drawing/2014/main" id="{C321FD87-D96E-164B-B100-466F6B22C458}"/>
              </a:ext>
            </a:extLst>
          </p:cNvPr>
          <p:cNvSpPr>
            <a:spLocks noGrp="1"/>
          </p:cNvSpPr>
          <p:nvPr>
            <p:ph type="body" sz="quarter" idx="23"/>
          </p:nvPr>
        </p:nvSpPr>
        <p:spPr/>
        <p:txBody>
          <a:bodyPr/>
          <a:lstStyle/>
          <a:p>
            <a:r>
              <a:rPr lang="en-US" noProof="0" dirty="0">
                <a:solidFill>
                  <a:schemeClr val="accent1"/>
                </a:solidFill>
              </a:rPr>
              <a:t>HRQoL: health-related quality of life. Savarirayan, et al. Presented at ACMG 2024.</a:t>
            </a:r>
          </a:p>
        </p:txBody>
      </p:sp>
      <p:sp>
        <p:nvSpPr>
          <p:cNvPr id="20" name="TextBox 19">
            <a:extLst>
              <a:ext uri="{FF2B5EF4-FFF2-40B4-BE49-F238E27FC236}">
                <a16:creationId xmlns:a16="http://schemas.microsoft.com/office/drawing/2014/main" id="{A6E44A56-6F90-07F4-8F4C-4E18D118ECA9}"/>
              </a:ext>
            </a:extLst>
          </p:cNvPr>
          <p:cNvSpPr txBox="1"/>
          <p:nvPr/>
        </p:nvSpPr>
        <p:spPr>
          <a:xfrm>
            <a:off x="4172921" y="4243622"/>
            <a:ext cx="2611754" cy="146193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dirty="0"/>
              <a:t>Children and caregivers completed the QoLISSY at baseline and at 6-month intervals</a:t>
            </a:r>
          </a:p>
          <a:p>
            <a:pPr marL="171450" indent="-171450">
              <a:spcAft>
                <a:spcPts val="600"/>
              </a:spcAft>
              <a:buFont typeface="Arial" panose="020B0604020202020204" pitchFamily="34" charset="0"/>
              <a:buChar char="•"/>
            </a:pPr>
            <a:r>
              <a:rPr lang="en-US" sz="1200" dirty="0"/>
              <a:t>As the QoLISSY was designed for those </a:t>
            </a:r>
            <a:r>
              <a:rPr lang="en-US" sz="1200" dirty="0">
                <a:latin typeface="Trebuchet MS" panose="020B0603020202020204" pitchFamily="34" charset="0"/>
              </a:rPr>
              <a:t>≥</a:t>
            </a:r>
            <a:r>
              <a:rPr lang="en-US" sz="1200" dirty="0"/>
              <a:t>8 years of age, scores were not available for all participants at baseline</a:t>
            </a:r>
          </a:p>
        </p:txBody>
      </p:sp>
      <p:grpSp>
        <p:nvGrpSpPr>
          <p:cNvPr id="23" name="Group 22" hidden="1">
            <a:extLst>
              <a:ext uri="{FF2B5EF4-FFF2-40B4-BE49-F238E27FC236}">
                <a16:creationId xmlns:a16="http://schemas.microsoft.com/office/drawing/2014/main" id="{CEE4E484-6D4D-DABD-F978-073FC3019218}"/>
              </a:ext>
            </a:extLst>
          </p:cNvPr>
          <p:cNvGrpSpPr/>
          <p:nvPr/>
        </p:nvGrpSpPr>
        <p:grpSpPr>
          <a:xfrm>
            <a:off x="3922294" y="502920"/>
            <a:ext cx="3628429" cy="5819063"/>
            <a:chOff x="3922294" y="502920"/>
            <a:chExt cx="3628429" cy="5819063"/>
          </a:xfrm>
        </p:grpSpPr>
        <p:sp>
          <p:nvSpPr>
            <p:cNvPr id="21" name="TextBox 20">
              <a:extLst>
                <a:ext uri="{FF2B5EF4-FFF2-40B4-BE49-F238E27FC236}">
                  <a16:creationId xmlns:a16="http://schemas.microsoft.com/office/drawing/2014/main" id="{4DA6EEE0-2895-11F3-65DE-135821619505}"/>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HRQoL slider</a:t>
              </a:r>
            </a:p>
          </p:txBody>
        </p:sp>
        <p:sp>
          <p:nvSpPr>
            <p:cNvPr id="2" name="TextBox 1">
              <a:extLst>
                <a:ext uri="{FF2B5EF4-FFF2-40B4-BE49-F238E27FC236}">
                  <a16:creationId xmlns:a16="http://schemas.microsoft.com/office/drawing/2014/main" id="{88CA201F-D782-E29F-9399-E99DC46AF80F}"/>
                </a:ext>
              </a:extLst>
            </p:cNvPr>
            <p:cNvSpPr txBox="1"/>
            <p:nvPr/>
          </p:nvSpPr>
          <p:spPr>
            <a:xfrm>
              <a:off x="3922294" y="6060373"/>
              <a:ext cx="3628429" cy="261610"/>
            </a:xfrm>
            <a:prstGeom prst="rect">
              <a:avLst/>
            </a:prstGeom>
            <a:noFill/>
          </p:spPr>
          <p:txBody>
            <a:bodyPr wrap="square" rtlCol="0">
              <a:spAutoFit/>
            </a:bodyPr>
            <a:lstStyle/>
            <a:p>
              <a:r>
                <a:rPr lang="en-US" sz="1100" dirty="0">
                  <a:solidFill>
                    <a:schemeClr val="accent4"/>
                  </a:solidFill>
                </a:rPr>
                <a:t>[Savarirayan 2024 ACMG Study 302 QOL: p1A-D]</a:t>
              </a:r>
            </a:p>
          </p:txBody>
        </p:sp>
      </p:grpSp>
      <p:graphicFrame>
        <p:nvGraphicFramePr>
          <p:cNvPr id="11" name="Chart 10">
            <a:extLst>
              <a:ext uri="{FF2B5EF4-FFF2-40B4-BE49-F238E27FC236}">
                <a16:creationId xmlns:a16="http://schemas.microsoft.com/office/drawing/2014/main" id="{B6303245-930F-C4A0-E2C6-674A657BFC36}"/>
              </a:ext>
            </a:extLst>
          </p:cNvPr>
          <p:cNvGraphicFramePr/>
          <p:nvPr>
            <p:extLst>
              <p:ext uri="{D42A27DB-BD31-4B8C-83A1-F6EECF244321}">
                <p14:modId xmlns:p14="http://schemas.microsoft.com/office/powerpoint/2010/main" val="3579887607"/>
              </p:ext>
            </p:extLst>
          </p:nvPr>
        </p:nvGraphicFramePr>
        <p:xfrm>
          <a:off x="1289153" y="3897443"/>
          <a:ext cx="3575419" cy="25333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C4C7F6C-7F01-96BE-0077-1EEF97093260}"/>
              </a:ext>
            </a:extLst>
          </p:cNvPr>
          <p:cNvSpPr txBox="1"/>
          <p:nvPr/>
        </p:nvSpPr>
        <p:spPr>
          <a:xfrm>
            <a:off x="2282749" y="4604243"/>
            <a:ext cx="914400" cy="261610"/>
          </a:xfrm>
          <a:prstGeom prst="rect">
            <a:avLst/>
          </a:prstGeom>
          <a:noFill/>
        </p:spPr>
        <p:txBody>
          <a:bodyPr wrap="square" rtlCol="0">
            <a:spAutoFit/>
          </a:bodyPr>
          <a:lstStyle/>
          <a:p>
            <a:r>
              <a:rPr lang="en-US" sz="1100" b="1" dirty="0">
                <a:solidFill>
                  <a:schemeClr val="bg1"/>
                </a:solidFill>
              </a:rPr>
              <a:t>Physical</a:t>
            </a:r>
          </a:p>
        </p:txBody>
      </p:sp>
      <p:sp>
        <p:nvSpPr>
          <p:cNvPr id="13" name="TextBox 12">
            <a:extLst>
              <a:ext uri="{FF2B5EF4-FFF2-40B4-BE49-F238E27FC236}">
                <a16:creationId xmlns:a16="http://schemas.microsoft.com/office/drawing/2014/main" id="{A9D70ED7-5F5D-A0ED-2922-1135A6DCD1C0}"/>
              </a:ext>
            </a:extLst>
          </p:cNvPr>
          <p:cNvSpPr txBox="1"/>
          <p:nvPr/>
        </p:nvSpPr>
        <p:spPr>
          <a:xfrm>
            <a:off x="3300456" y="5175043"/>
            <a:ext cx="914400" cy="261610"/>
          </a:xfrm>
          <a:prstGeom prst="rect">
            <a:avLst/>
          </a:prstGeom>
          <a:noFill/>
        </p:spPr>
        <p:txBody>
          <a:bodyPr wrap="square" rtlCol="0">
            <a:spAutoFit/>
          </a:bodyPr>
          <a:lstStyle/>
          <a:p>
            <a:r>
              <a:rPr lang="en-US" sz="1100" b="1" dirty="0">
                <a:solidFill>
                  <a:schemeClr val="bg1"/>
                </a:solidFill>
              </a:rPr>
              <a:t>Social</a:t>
            </a:r>
          </a:p>
        </p:txBody>
      </p:sp>
      <p:sp>
        <p:nvSpPr>
          <p:cNvPr id="14" name="TextBox 13">
            <a:extLst>
              <a:ext uri="{FF2B5EF4-FFF2-40B4-BE49-F238E27FC236}">
                <a16:creationId xmlns:a16="http://schemas.microsoft.com/office/drawing/2014/main" id="{B9653264-F607-80AF-9AEA-B11F0D186912}"/>
              </a:ext>
            </a:extLst>
          </p:cNvPr>
          <p:cNvSpPr txBox="1"/>
          <p:nvPr/>
        </p:nvSpPr>
        <p:spPr>
          <a:xfrm>
            <a:off x="3060613" y="4604243"/>
            <a:ext cx="914400" cy="261610"/>
          </a:xfrm>
          <a:prstGeom prst="rect">
            <a:avLst/>
          </a:prstGeom>
          <a:noFill/>
        </p:spPr>
        <p:txBody>
          <a:bodyPr wrap="square" rtlCol="0">
            <a:spAutoFit/>
          </a:bodyPr>
          <a:lstStyle/>
          <a:p>
            <a:r>
              <a:rPr lang="en-US" sz="1100" b="1" dirty="0">
                <a:solidFill>
                  <a:schemeClr val="bg1"/>
                </a:solidFill>
              </a:rPr>
              <a:t>Emotional</a:t>
            </a:r>
          </a:p>
        </p:txBody>
      </p:sp>
      <p:sp>
        <p:nvSpPr>
          <p:cNvPr id="15" name="TextBox 14">
            <a:extLst>
              <a:ext uri="{FF2B5EF4-FFF2-40B4-BE49-F238E27FC236}">
                <a16:creationId xmlns:a16="http://schemas.microsoft.com/office/drawing/2014/main" id="{FDA43E9D-CFBA-7A41-A57D-01C925836F79}"/>
              </a:ext>
            </a:extLst>
          </p:cNvPr>
          <p:cNvSpPr txBox="1"/>
          <p:nvPr/>
        </p:nvSpPr>
        <p:spPr>
          <a:xfrm>
            <a:off x="2180329" y="5175043"/>
            <a:ext cx="914400" cy="261610"/>
          </a:xfrm>
          <a:prstGeom prst="rect">
            <a:avLst/>
          </a:prstGeom>
          <a:noFill/>
        </p:spPr>
        <p:txBody>
          <a:bodyPr wrap="square" rtlCol="0">
            <a:spAutoFit/>
          </a:bodyPr>
          <a:lstStyle/>
          <a:p>
            <a:r>
              <a:rPr lang="en-US" sz="1100" b="1" dirty="0">
                <a:solidFill>
                  <a:schemeClr val="bg1"/>
                </a:solidFill>
              </a:rPr>
              <a:t>Coping</a:t>
            </a:r>
          </a:p>
        </p:txBody>
      </p:sp>
      <p:sp>
        <p:nvSpPr>
          <p:cNvPr id="16" name="TextBox 15">
            <a:extLst>
              <a:ext uri="{FF2B5EF4-FFF2-40B4-BE49-F238E27FC236}">
                <a16:creationId xmlns:a16="http://schemas.microsoft.com/office/drawing/2014/main" id="{88160E18-D4CB-B6DE-AB5E-43D7F4D4C2DB}"/>
              </a:ext>
            </a:extLst>
          </p:cNvPr>
          <p:cNvSpPr txBox="1"/>
          <p:nvPr/>
        </p:nvSpPr>
        <p:spPr>
          <a:xfrm>
            <a:off x="2743201" y="5432263"/>
            <a:ext cx="681789" cy="600164"/>
          </a:xfrm>
          <a:prstGeom prst="rect">
            <a:avLst/>
          </a:prstGeom>
          <a:noFill/>
        </p:spPr>
        <p:txBody>
          <a:bodyPr wrap="square" rtlCol="0">
            <a:spAutoFit/>
          </a:bodyPr>
          <a:lstStyle/>
          <a:p>
            <a:pPr algn="ctr"/>
            <a:r>
              <a:rPr lang="en-US" sz="1100" b="1" dirty="0">
                <a:solidFill>
                  <a:schemeClr val="bg1"/>
                </a:solidFill>
              </a:rPr>
              <a:t>Beliefs about height</a:t>
            </a:r>
          </a:p>
        </p:txBody>
      </p:sp>
      <p:sp>
        <p:nvSpPr>
          <p:cNvPr id="4" name="Rectangle 3">
            <a:extLst>
              <a:ext uri="{FF2B5EF4-FFF2-40B4-BE49-F238E27FC236}">
                <a16:creationId xmlns:a16="http://schemas.microsoft.com/office/drawing/2014/main" id="{93856A90-084D-ABC6-ACFD-9F51B5AEFADE}"/>
              </a:ext>
            </a:extLst>
          </p:cNvPr>
          <p:cNvSpPr/>
          <p:nvPr/>
        </p:nvSpPr>
        <p:spPr>
          <a:xfrm>
            <a:off x="532264" y="4640239"/>
            <a:ext cx="382136" cy="703286"/>
          </a:xfrm>
          <a:prstGeom prst="rect">
            <a:avLst/>
          </a:prstGeom>
          <a:solidFill>
            <a:srgbClr val="3F3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DF2DFB11-CD1E-D8F2-9FD0-73687836CBE9}"/>
              </a:ext>
            </a:extLst>
          </p:cNvPr>
          <p:cNvGrpSpPr/>
          <p:nvPr/>
        </p:nvGrpSpPr>
        <p:grpSpPr>
          <a:xfrm>
            <a:off x="6891291" y="4799194"/>
            <a:ext cx="291261" cy="354957"/>
            <a:chOff x="8770891" y="3450283"/>
            <a:chExt cx="291261" cy="354957"/>
          </a:xfrm>
        </p:grpSpPr>
        <p:cxnSp>
          <p:nvCxnSpPr>
            <p:cNvPr id="8" name="Straight Connector 7">
              <a:extLst>
                <a:ext uri="{FF2B5EF4-FFF2-40B4-BE49-F238E27FC236}">
                  <a16:creationId xmlns:a16="http://schemas.microsoft.com/office/drawing/2014/main" id="{ED5335C9-B1F3-6C9E-6A2C-329C930C4AC3}"/>
                </a:ext>
              </a:extLst>
            </p:cNvPr>
            <p:cNvCxnSpPr>
              <a:cxnSpLocks/>
            </p:cNvCxnSpPr>
            <p:nvPr/>
          </p:nvCxnSpPr>
          <p:spPr>
            <a:xfrm rot="2700000">
              <a:off x="8916522" y="3659609"/>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15DB3D-36D0-D060-9DE0-603BC749E47C}"/>
                </a:ext>
              </a:extLst>
            </p:cNvPr>
            <p:cNvCxnSpPr>
              <a:cxnSpLocks/>
            </p:cNvCxnSpPr>
            <p:nvPr/>
          </p:nvCxnSpPr>
          <p:spPr>
            <a:xfrm rot="18900000">
              <a:off x="8912263" y="3450283"/>
              <a:ext cx="0" cy="2912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 name="Forward Arrow Hyperlink">
            <a:hlinkClick r:id="" action="ppaction://hlinkshowjump?jump=nextslide"/>
            <a:extLst>
              <a:ext uri="{FF2B5EF4-FFF2-40B4-BE49-F238E27FC236}">
                <a16:creationId xmlns:a16="http://schemas.microsoft.com/office/drawing/2014/main" id="{3EAEB1EA-FF39-BEC5-4EFF-78F88D90DEA6}"/>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FF5CD20-8334-9C94-0178-9517C04BF4D7}"/>
              </a:ext>
            </a:extLst>
          </p:cNvPr>
          <p:cNvGrpSpPr/>
          <p:nvPr/>
        </p:nvGrpSpPr>
        <p:grpSpPr>
          <a:xfrm rot="2700000">
            <a:off x="6881132" y="1479604"/>
            <a:ext cx="291261" cy="291261"/>
            <a:chOff x="314875" y="7984519"/>
            <a:chExt cx="180850" cy="180850"/>
          </a:xfrm>
        </p:grpSpPr>
        <p:cxnSp>
          <p:nvCxnSpPr>
            <p:cNvPr id="19" name="Straight Connector 18">
              <a:extLst>
                <a:ext uri="{FF2B5EF4-FFF2-40B4-BE49-F238E27FC236}">
                  <a16:creationId xmlns:a16="http://schemas.microsoft.com/office/drawing/2014/main" id="{28E09F97-D7D7-F2FC-4DEF-C16981C11234}"/>
                </a:ext>
              </a:extLst>
            </p:cNvPr>
            <p:cNvCxnSpPr>
              <a:cxnSpLocks/>
            </p:cNvCxnSpPr>
            <p:nvPr/>
          </p:nvCxnSpPr>
          <p:spPr>
            <a:xfrm>
              <a:off x="405300" y="7984519"/>
              <a:ext cx="0" cy="18085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3F4187-C995-DB97-A68D-48FDBA79FAE9}"/>
                </a:ext>
              </a:extLst>
            </p:cNvPr>
            <p:cNvCxnSpPr>
              <a:cxnSpLocks/>
            </p:cNvCxnSpPr>
            <p:nvPr/>
          </p:nvCxnSpPr>
          <p:spPr>
            <a:xfrm rot="16200000">
              <a:off x="405300" y="7984519"/>
              <a:ext cx="0" cy="18085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Close Button Hyperlink">
            <a:hlinkClick r:id="rId4" action="ppaction://hlinksldjump"/>
            <a:extLst>
              <a:ext uri="{FF2B5EF4-FFF2-40B4-BE49-F238E27FC236}">
                <a16:creationId xmlns:a16="http://schemas.microsoft.com/office/drawing/2014/main" id="{553AA19D-49C2-95F5-A302-6C1C210CCF9A}"/>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370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B651A07-1568-F3C7-0EA3-9956B8741200}"/>
              </a:ext>
            </a:extLst>
          </p:cNvPr>
          <p:cNvSpPr>
            <a:spLocks noGrp="1"/>
          </p:cNvSpPr>
          <p:nvPr>
            <p:ph sz="quarter" idx="22"/>
          </p:nvPr>
        </p:nvSpPr>
        <p:spPr>
          <a:xfrm>
            <a:off x="835146" y="2343151"/>
            <a:ext cx="6180017" cy="1377949"/>
          </a:xfrm>
        </p:spPr>
        <p:txBody>
          <a:bodyPr/>
          <a:lstStyle/>
          <a:p>
            <a:r>
              <a:rPr lang="en-US" sz="1400" i="1" noProof="0" dirty="0">
                <a:solidFill>
                  <a:schemeClr val="accent1"/>
                </a:solidFill>
              </a:rPr>
              <a:t>The chart shows mean change from baseline of self-reported QoLISSY scores across 5 domains for the overall study population and stratified by the magnitude of change in the height z scores. These data suggest that vosoritide improves HRQoL among children with achondroplasia, particularly for the physical domain scores. </a:t>
            </a:r>
          </a:p>
        </p:txBody>
      </p:sp>
      <p:sp>
        <p:nvSpPr>
          <p:cNvPr id="3" name="Title 2">
            <a:extLst>
              <a:ext uri="{FF2B5EF4-FFF2-40B4-BE49-F238E27FC236}">
                <a16:creationId xmlns:a16="http://schemas.microsoft.com/office/drawing/2014/main" id="{23A48205-8403-195F-9897-6243969F5562}"/>
              </a:ext>
            </a:extLst>
          </p:cNvPr>
          <p:cNvSpPr>
            <a:spLocks noGrp="1"/>
          </p:cNvSpPr>
          <p:nvPr>
            <p:ph type="title"/>
          </p:nvPr>
        </p:nvSpPr>
        <p:spPr/>
        <p:txBody>
          <a:bodyPr/>
          <a:lstStyle/>
          <a:p>
            <a:r>
              <a:rPr lang="en-US" sz="2000" noProof="0" dirty="0"/>
              <a:t>Change from Baseline in Self-reported QoLISSY </a:t>
            </a:r>
            <a:br>
              <a:rPr lang="en-US" sz="2000" noProof="0" dirty="0"/>
            </a:br>
            <a:r>
              <a:rPr lang="en-US" sz="2000" noProof="0" dirty="0"/>
              <a:t>scores at Year 3 in the Treated Population</a:t>
            </a:r>
          </a:p>
        </p:txBody>
      </p:sp>
      <p:sp>
        <p:nvSpPr>
          <p:cNvPr id="4" name="Text Placeholder 3">
            <a:extLst>
              <a:ext uri="{FF2B5EF4-FFF2-40B4-BE49-F238E27FC236}">
                <a16:creationId xmlns:a16="http://schemas.microsoft.com/office/drawing/2014/main" id="{7E5F1BEC-0E39-E83C-ACAF-210DAF53FD67}"/>
              </a:ext>
            </a:extLst>
          </p:cNvPr>
          <p:cNvSpPr>
            <a:spLocks noGrp="1"/>
          </p:cNvSpPr>
          <p:nvPr>
            <p:ph type="body" sz="quarter" idx="23"/>
          </p:nvPr>
        </p:nvSpPr>
        <p:spPr/>
        <p:txBody>
          <a:bodyPr/>
          <a:lstStyle/>
          <a:p>
            <a:r>
              <a:rPr lang="en-US" baseline="30000" noProof="0" dirty="0">
                <a:solidFill>
                  <a:schemeClr val="accent1"/>
                </a:solidFill>
              </a:rPr>
              <a:t>a</a:t>
            </a:r>
            <a:r>
              <a:rPr lang="en-US" noProof="0" dirty="0">
                <a:solidFill>
                  <a:schemeClr val="accent1"/>
                </a:solidFill>
              </a:rPr>
              <a:t>Height z scores were derived using age/sex-specific reference data from CLARITY.</a:t>
            </a:r>
            <a:br>
              <a:rPr lang="en-US" noProof="0" dirty="0">
                <a:solidFill>
                  <a:schemeClr val="accent1"/>
                </a:solidFill>
              </a:rPr>
            </a:br>
            <a:r>
              <a:rPr lang="en-US" noProof="0" dirty="0">
                <a:solidFill>
                  <a:schemeClr val="accent1"/>
                </a:solidFill>
              </a:rPr>
              <a:t>HRQoL, health-related quality of life; SD, standard deviation.</a:t>
            </a:r>
          </a:p>
          <a:p>
            <a:r>
              <a:rPr lang="en-US" noProof="0" dirty="0">
                <a:solidFill>
                  <a:schemeClr val="accent1"/>
                </a:solidFill>
              </a:rPr>
              <a:t>Savarirayan, et al. Presented at ACMG 2024.</a:t>
            </a:r>
          </a:p>
        </p:txBody>
      </p:sp>
      <p:grpSp>
        <p:nvGrpSpPr>
          <p:cNvPr id="13" name="Group 12" hidden="1">
            <a:extLst>
              <a:ext uri="{FF2B5EF4-FFF2-40B4-BE49-F238E27FC236}">
                <a16:creationId xmlns:a16="http://schemas.microsoft.com/office/drawing/2014/main" id="{E75D6BBE-4EBC-737E-F4AE-A6783911DD2A}"/>
              </a:ext>
            </a:extLst>
          </p:cNvPr>
          <p:cNvGrpSpPr/>
          <p:nvPr/>
        </p:nvGrpSpPr>
        <p:grpSpPr>
          <a:xfrm>
            <a:off x="-1172116" y="502920"/>
            <a:ext cx="9523845" cy="7905904"/>
            <a:chOff x="-1172116" y="502920"/>
            <a:chExt cx="9523845" cy="7905904"/>
          </a:xfrm>
        </p:grpSpPr>
        <p:sp>
          <p:nvSpPr>
            <p:cNvPr id="10" name="TextBox 9">
              <a:extLst>
                <a:ext uri="{FF2B5EF4-FFF2-40B4-BE49-F238E27FC236}">
                  <a16:creationId xmlns:a16="http://schemas.microsoft.com/office/drawing/2014/main" id="{7431015C-4F6C-3B57-A481-F5702E30F85C}"/>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HRQoL slider</a:t>
              </a:r>
            </a:p>
          </p:txBody>
        </p:sp>
        <p:sp>
          <p:nvSpPr>
            <p:cNvPr id="5" name="TextBox 4">
              <a:extLst>
                <a:ext uri="{FF2B5EF4-FFF2-40B4-BE49-F238E27FC236}">
                  <a16:creationId xmlns:a16="http://schemas.microsoft.com/office/drawing/2014/main" id="{00DF59C5-E5B8-C045-A236-52D44F8590FA}"/>
                </a:ext>
              </a:extLst>
            </p:cNvPr>
            <p:cNvSpPr txBox="1"/>
            <p:nvPr/>
          </p:nvSpPr>
          <p:spPr>
            <a:xfrm>
              <a:off x="4092575" y="8147214"/>
              <a:ext cx="4259154" cy="261610"/>
            </a:xfrm>
            <a:prstGeom prst="rect">
              <a:avLst/>
            </a:prstGeom>
            <a:noFill/>
          </p:spPr>
          <p:txBody>
            <a:bodyPr wrap="square" rtlCol="0">
              <a:spAutoFit/>
            </a:bodyPr>
            <a:lstStyle/>
            <a:p>
              <a:r>
                <a:rPr lang="en-US" sz="1100" dirty="0">
                  <a:solidFill>
                    <a:schemeClr val="accent4"/>
                  </a:solidFill>
                </a:rPr>
                <a:t>[Savarirayan 2024 ACMG Study 302 QOL: p1C]</a:t>
              </a:r>
            </a:p>
          </p:txBody>
        </p:sp>
        <p:sp>
          <p:nvSpPr>
            <p:cNvPr id="7" name="TextBox 6">
              <a:extLst>
                <a:ext uri="{FF2B5EF4-FFF2-40B4-BE49-F238E27FC236}">
                  <a16:creationId xmlns:a16="http://schemas.microsoft.com/office/drawing/2014/main" id="{B078ED26-F2EB-659B-59BE-05DE1D4879A2}"/>
                </a:ext>
              </a:extLst>
            </p:cNvPr>
            <p:cNvSpPr txBox="1"/>
            <p:nvPr/>
          </p:nvSpPr>
          <p:spPr>
            <a:xfrm>
              <a:off x="-1172116" y="4764808"/>
              <a:ext cx="1172116" cy="369332"/>
            </a:xfrm>
            <a:prstGeom prst="rect">
              <a:avLst/>
            </a:prstGeom>
            <a:noFill/>
          </p:spPr>
          <p:txBody>
            <a:bodyPr wrap="none" rtlCol="0">
              <a:spAutoFit/>
            </a:bodyPr>
            <a:lstStyle/>
            <a:p>
              <a:r>
                <a:rPr lang="en-US" b="1" dirty="0">
                  <a:solidFill>
                    <a:schemeClr val="accent1"/>
                  </a:solidFill>
                </a:rPr>
                <a:t>ACT_023</a:t>
              </a:r>
            </a:p>
          </p:txBody>
        </p:sp>
      </p:grpSp>
      <p:pic>
        <p:nvPicPr>
          <p:cNvPr id="2" name="Picture 1">
            <a:extLst>
              <a:ext uri="{FF2B5EF4-FFF2-40B4-BE49-F238E27FC236}">
                <a16:creationId xmlns:a16="http://schemas.microsoft.com/office/drawing/2014/main" id="{DF033678-5D51-57F1-231E-ADF3941C5231}"/>
              </a:ext>
            </a:extLst>
          </p:cNvPr>
          <p:cNvPicPr>
            <a:picLocks noChangeAspect="1"/>
          </p:cNvPicPr>
          <p:nvPr/>
        </p:nvPicPr>
        <p:blipFill>
          <a:blip r:embed="rId3"/>
          <a:srcRect/>
          <a:stretch/>
        </p:blipFill>
        <p:spPr>
          <a:xfrm>
            <a:off x="1108710" y="3931290"/>
            <a:ext cx="5588000" cy="3031490"/>
          </a:xfrm>
          <a:prstGeom prst="rect">
            <a:avLst/>
          </a:prstGeom>
        </p:spPr>
      </p:pic>
      <p:sp>
        <p:nvSpPr>
          <p:cNvPr id="8" name="TextBox 7">
            <a:extLst>
              <a:ext uri="{FF2B5EF4-FFF2-40B4-BE49-F238E27FC236}">
                <a16:creationId xmlns:a16="http://schemas.microsoft.com/office/drawing/2014/main" id="{A0009EDA-447D-DB90-3C2F-8EDF9DD52F4B}"/>
              </a:ext>
            </a:extLst>
          </p:cNvPr>
          <p:cNvSpPr txBox="1"/>
          <p:nvPr/>
        </p:nvSpPr>
        <p:spPr>
          <a:xfrm>
            <a:off x="835842" y="7005609"/>
            <a:ext cx="6121425" cy="461665"/>
          </a:xfrm>
          <a:prstGeom prst="rect">
            <a:avLst/>
          </a:prstGeom>
          <a:noFill/>
        </p:spPr>
        <p:txBody>
          <a:bodyPr wrap="square">
            <a:spAutoFit/>
          </a:bodyPr>
          <a:lstStyle/>
          <a:p>
            <a:r>
              <a:rPr lang="en-US" sz="1200" i="1" dirty="0">
                <a:solidFill>
                  <a:schemeClr val="accent1"/>
                </a:solidFill>
              </a:rPr>
              <a:t>Among participants with greater improvements in their height z scores (≥1 SD), improvements in QoLISSY scores were generally more substantial.</a:t>
            </a:r>
            <a:endParaRPr lang="en-US" sz="1200" dirty="0"/>
          </a:p>
        </p:txBody>
      </p:sp>
      <p:sp>
        <p:nvSpPr>
          <p:cNvPr id="9" name="Back Arrow Hyperlink">
            <a:hlinkClick r:id="" action="ppaction://hlinkshowjump?jump=previousslide"/>
            <a:extLst>
              <a:ext uri="{FF2B5EF4-FFF2-40B4-BE49-F238E27FC236}">
                <a16:creationId xmlns:a16="http://schemas.microsoft.com/office/drawing/2014/main" id="{FFF82F8F-97B0-CDB5-3559-F4C284823313}"/>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rward Arrow Hyperlink">
            <a:hlinkClick r:id="" action="ppaction://hlinkshowjump?jump=nextslide"/>
            <a:extLst>
              <a:ext uri="{FF2B5EF4-FFF2-40B4-BE49-F238E27FC236}">
                <a16:creationId xmlns:a16="http://schemas.microsoft.com/office/drawing/2014/main" id="{2024AA47-6276-14E8-5EB7-7E8033CD4674}"/>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se Button Hyperlink">
            <a:hlinkClick r:id="rId4" action="ppaction://hlinksldjump"/>
            <a:extLst>
              <a:ext uri="{FF2B5EF4-FFF2-40B4-BE49-F238E27FC236}">
                <a16:creationId xmlns:a16="http://schemas.microsoft.com/office/drawing/2014/main" id="{41D577C1-E48B-C54E-D7C1-00F20DE1407A}"/>
              </a:ext>
            </a:extLst>
          </p:cNvPr>
          <p:cNvSpPr/>
          <p:nvPr/>
        </p:nvSpPr>
        <p:spPr>
          <a:xfrm>
            <a:off x="6807200" y="1081084"/>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9593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E96E87-3DBD-E876-BFF5-21ABD85EA467}"/>
              </a:ext>
            </a:extLst>
          </p:cNvPr>
          <p:cNvSpPr>
            <a:spLocks noGrp="1"/>
          </p:cNvSpPr>
          <p:nvPr>
            <p:ph sz="quarter" idx="22"/>
          </p:nvPr>
        </p:nvSpPr>
        <p:spPr>
          <a:xfrm>
            <a:off x="2072106" y="3006444"/>
            <a:ext cx="4785894" cy="3165756"/>
          </a:xfrm>
        </p:spPr>
        <p:txBody>
          <a:bodyPr/>
          <a:lstStyle/>
          <a:p>
            <a:r>
              <a:rPr lang="en-US" sz="1300" noProof="0" dirty="0"/>
              <a:t>Study 202 was the first clinical trial involving treatment </a:t>
            </a:r>
            <a:br>
              <a:rPr lang="en-US" sz="1300" noProof="0" dirty="0"/>
            </a:br>
            <a:r>
              <a:rPr lang="en-US" sz="1300" noProof="0" dirty="0"/>
              <a:t>with vosoritide in children with achondroplasia. It was a multinational, open-label, sequential cohort, phase 2, </a:t>
            </a:r>
            <a:br>
              <a:rPr lang="en-US" sz="1300" noProof="0" dirty="0"/>
            </a:br>
            <a:r>
              <a:rPr lang="en-US" sz="1300" noProof="0" dirty="0"/>
              <a:t>dose-escalation study among children ages 5 to 14. </a:t>
            </a:r>
            <a:br>
              <a:rPr lang="en-US" sz="1300" noProof="0" dirty="0"/>
            </a:br>
            <a:r>
              <a:rPr lang="en-US" sz="1300" noProof="0" dirty="0"/>
              <a:t>A total of 35 children were enrolled in 4 sequential cohorts. </a:t>
            </a:r>
          </a:p>
          <a:p>
            <a:r>
              <a:rPr lang="en-US" sz="1300" noProof="0" dirty="0"/>
              <a:t>Study 202 had a 6-month dose-finding phase followed by an 18-month treatment phase during which patients either continued to receive their initial dose or received an escalated dose. Participants who completed the 24-month study </a:t>
            </a:r>
            <a:br>
              <a:rPr lang="en-US" sz="1300" noProof="0" dirty="0"/>
            </a:br>
            <a:r>
              <a:rPr lang="en-US" sz="1300" noProof="0" dirty="0"/>
              <a:t>enrolled in the open-label extension trial (Study 205).  </a:t>
            </a:r>
          </a:p>
          <a:p>
            <a:r>
              <a:rPr lang="en-US" sz="1300" noProof="0" dirty="0"/>
              <a:t>The 42-month findings were published in the </a:t>
            </a:r>
            <a:r>
              <a:rPr lang="en-US" sz="1300" i="1" noProof="0" dirty="0"/>
              <a:t>New England Journal of Medicine </a:t>
            </a:r>
            <a:r>
              <a:rPr lang="en-US" sz="1300" noProof="0" dirty="0"/>
              <a:t>in 2019. Since that publication, data from up to 7 years of treatment have been presented at the American College of Medical Genetics and Genomics (ACMG) meeting in 2024. </a:t>
            </a:r>
          </a:p>
        </p:txBody>
      </p:sp>
      <p:sp>
        <p:nvSpPr>
          <p:cNvPr id="3" name="Title 2">
            <a:extLst>
              <a:ext uri="{FF2B5EF4-FFF2-40B4-BE49-F238E27FC236}">
                <a16:creationId xmlns:a16="http://schemas.microsoft.com/office/drawing/2014/main" id="{EC36326A-9AB5-46EE-9012-2BA9B5376D5D}"/>
              </a:ext>
            </a:extLst>
          </p:cNvPr>
          <p:cNvSpPr>
            <a:spLocks noGrp="1"/>
          </p:cNvSpPr>
          <p:nvPr>
            <p:ph type="title"/>
          </p:nvPr>
        </p:nvSpPr>
        <p:spPr/>
        <p:txBody>
          <a:bodyPr/>
          <a:lstStyle/>
          <a:p>
            <a:r>
              <a:rPr lang="en-US" noProof="0" dirty="0"/>
              <a:t>Study 202/205</a:t>
            </a:r>
          </a:p>
        </p:txBody>
      </p:sp>
      <p:sp>
        <p:nvSpPr>
          <p:cNvPr id="4" name="Text Placeholder 3">
            <a:extLst>
              <a:ext uri="{FF2B5EF4-FFF2-40B4-BE49-F238E27FC236}">
                <a16:creationId xmlns:a16="http://schemas.microsoft.com/office/drawing/2014/main" id="{85B5FF48-621D-16DF-B60F-C21CD5602240}"/>
              </a:ext>
            </a:extLst>
          </p:cNvPr>
          <p:cNvSpPr>
            <a:spLocks noGrp="1"/>
          </p:cNvSpPr>
          <p:nvPr>
            <p:ph type="body" sz="quarter" idx="23"/>
          </p:nvPr>
        </p:nvSpPr>
        <p:spPr/>
        <p:txBody>
          <a:bodyPr/>
          <a:lstStyle/>
          <a:p>
            <a:r>
              <a:rPr lang="en-US" noProof="0" dirty="0">
                <a:solidFill>
                  <a:schemeClr val="tx2"/>
                </a:solidFill>
              </a:rPr>
              <a:t>Savarirayan, </a:t>
            </a:r>
            <a:r>
              <a:rPr lang="en-US" i="1" noProof="0" dirty="0">
                <a:solidFill>
                  <a:schemeClr val="tx2"/>
                </a:solidFill>
              </a:rPr>
              <a:t>NEJM. </a:t>
            </a:r>
            <a:r>
              <a:rPr lang="en-US" noProof="0" dirty="0">
                <a:solidFill>
                  <a:schemeClr val="tx2"/>
                </a:solidFill>
              </a:rPr>
              <a:t>2019.</a:t>
            </a:r>
          </a:p>
        </p:txBody>
      </p:sp>
      <p:sp>
        <p:nvSpPr>
          <p:cNvPr id="8" name="TextBox 7" hidden="1">
            <a:extLst>
              <a:ext uri="{FF2B5EF4-FFF2-40B4-BE49-F238E27FC236}">
                <a16:creationId xmlns:a16="http://schemas.microsoft.com/office/drawing/2014/main" id="{C759CF80-C93B-66C7-CB6F-3EAF4222B56C}"/>
              </a:ext>
            </a:extLst>
          </p:cNvPr>
          <p:cNvSpPr txBox="1"/>
          <p:nvPr/>
        </p:nvSpPr>
        <p:spPr>
          <a:xfrm>
            <a:off x="4425147" y="456814"/>
            <a:ext cx="3347253" cy="369332"/>
          </a:xfrm>
          <a:prstGeom prst="rect">
            <a:avLst/>
          </a:prstGeom>
          <a:noFill/>
        </p:spPr>
        <p:txBody>
          <a:bodyPr wrap="square" rtlCol="0">
            <a:spAutoFit/>
          </a:bodyPr>
          <a:lstStyle/>
          <a:p>
            <a:r>
              <a:rPr lang="en-US" dirty="0">
                <a:highlight>
                  <a:srgbClr val="FFFF00"/>
                </a:highlight>
              </a:rPr>
              <a:t>Only slider for Study overview.</a:t>
            </a:r>
          </a:p>
        </p:txBody>
      </p:sp>
      <p:sp>
        <p:nvSpPr>
          <p:cNvPr id="11" name="Rectangle 10">
            <a:extLst>
              <a:ext uri="{FF2B5EF4-FFF2-40B4-BE49-F238E27FC236}">
                <a16:creationId xmlns:a16="http://schemas.microsoft.com/office/drawing/2014/main" id="{C3BFF9E4-148E-D02B-601B-DB77242D633C}"/>
              </a:ext>
            </a:extLst>
          </p:cNvPr>
          <p:cNvSpPr/>
          <p:nvPr/>
        </p:nvSpPr>
        <p:spPr>
          <a:xfrm>
            <a:off x="6807200" y="4711700"/>
            <a:ext cx="431800"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EC66C4-D468-494C-BD42-3C7CD851F6EF}"/>
              </a:ext>
            </a:extLst>
          </p:cNvPr>
          <p:cNvSpPr/>
          <p:nvPr/>
        </p:nvSpPr>
        <p:spPr>
          <a:xfrm>
            <a:off x="520700" y="4597400"/>
            <a:ext cx="431800" cy="736600"/>
          </a:xfrm>
          <a:prstGeom prst="rect">
            <a:avLst/>
          </a:prstGeom>
          <a:solidFill>
            <a:srgbClr val="3F3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se Button Hyperlink">
            <a:hlinkClick r:id="rId3" action="ppaction://hlinksldjump"/>
            <a:extLst>
              <a:ext uri="{FF2B5EF4-FFF2-40B4-BE49-F238E27FC236}">
                <a16:creationId xmlns:a16="http://schemas.microsoft.com/office/drawing/2014/main" id="{C63AB62D-4B04-DEC0-185E-6612F03F096C}"/>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hidden="1">
            <a:extLst>
              <a:ext uri="{FF2B5EF4-FFF2-40B4-BE49-F238E27FC236}">
                <a16:creationId xmlns:a16="http://schemas.microsoft.com/office/drawing/2014/main" id="{4A7E8BCC-224B-EBC5-243C-8ED8F703FE3D}"/>
              </a:ext>
            </a:extLst>
          </p:cNvPr>
          <p:cNvSpPr txBox="1"/>
          <p:nvPr/>
        </p:nvSpPr>
        <p:spPr>
          <a:xfrm>
            <a:off x="3774642" y="6236837"/>
            <a:ext cx="2347862" cy="400110"/>
          </a:xfrm>
          <a:prstGeom prst="rect">
            <a:avLst/>
          </a:prstGeom>
          <a:noFill/>
        </p:spPr>
        <p:txBody>
          <a:bodyPr wrap="square" rtlCol="0">
            <a:spAutoFit/>
          </a:bodyPr>
          <a:lstStyle/>
          <a:p>
            <a:r>
              <a:rPr lang="en-US" sz="1000" dirty="0">
                <a:solidFill>
                  <a:schemeClr val="accent4"/>
                </a:solidFill>
              </a:rPr>
              <a:t>[Savarirayan 2019 study 202: p2A,B, p3A 4B, 4C, 5A]</a:t>
            </a:r>
          </a:p>
        </p:txBody>
      </p:sp>
    </p:spTree>
    <p:extLst>
      <p:ext uri="{BB962C8B-B14F-4D97-AF65-F5344CB8AC3E}">
        <p14:creationId xmlns:p14="http://schemas.microsoft.com/office/powerpoint/2010/main" val="19766568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A92B36-6942-5ED3-BA72-7169E6044A23}"/>
              </a:ext>
            </a:extLst>
          </p:cNvPr>
          <p:cNvSpPr>
            <a:spLocks noGrp="1"/>
          </p:cNvSpPr>
          <p:nvPr>
            <p:ph sz="quarter" idx="22"/>
          </p:nvPr>
        </p:nvSpPr>
        <p:spPr>
          <a:xfrm>
            <a:off x="835146" y="2343151"/>
            <a:ext cx="6180017" cy="1352549"/>
          </a:xfrm>
        </p:spPr>
        <p:txBody>
          <a:bodyPr/>
          <a:lstStyle/>
          <a:p>
            <a:r>
              <a:rPr lang="en-US" sz="1400" i="1" noProof="0" dirty="0">
                <a:solidFill>
                  <a:schemeClr val="accent1"/>
                </a:solidFill>
              </a:rPr>
              <a:t>The chart shows mean change from baseline of caregiver-reported QoLISSY across 7 domains. Caregivers had 2 additional scoring domains: questions that pertained to the child’s future and questions about the effects of the child’s diagnosis on parents. Improvements in HRQoL were generally greatest in the physical and social domains. </a:t>
            </a:r>
          </a:p>
        </p:txBody>
      </p:sp>
      <p:sp>
        <p:nvSpPr>
          <p:cNvPr id="3" name="Title 2">
            <a:extLst>
              <a:ext uri="{FF2B5EF4-FFF2-40B4-BE49-F238E27FC236}">
                <a16:creationId xmlns:a16="http://schemas.microsoft.com/office/drawing/2014/main" id="{6F8046A0-70FA-8B69-0046-8B5020D967E9}"/>
              </a:ext>
            </a:extLst>
          </p:cNvPr>
          <p:cNvSpPr>
            <a:spLocks noGrp="1"/>
          </p:cNvSpPr>
          <p:nvPr>
            <p:ph type="title"/>
          </p:nvPr>
        </p:nvSpPr>
        <p:spPr>
          <a:xfrm>
            <a:off x="828675" y="1463040"/>
            <a:ext cx="6461125" cy="585216"/>
          </a:xfrm>
        </p:spPr>
        <p:txBody>
          <a:bodyPr/>
          <a:lstStyle/>
          <a:p>
            <a:r>
              <a:rPr lang="en-US" sz="2000" noProof="0" dirty="0"/>
              <a:t>Change from Baseline in Caregiver reported QoLISSY scores at Year 3 in the Treated Population</a:t>
            </a:r>
          </a:p>
        </p:txBody>
      </p:sp>
      <p:sp>
        <p:nvSpPr>
          <p:cNvPr id="12" name="Text Placeholder 11">
            <a:extLst>
              <a:ext uri="{FF2B5EF4-FFF2-40B4-BE49-F238E27FC236}">
                <a16:creationId xmlns:a16="http://schemas.microsoft.com/office/drawing/2014/main" id="{E8F43D13-082E-09CA-4FA1-8B4763F90A78}"/>
              </a:ext>
            </a:extLst>
          </p:cNvPr>
          <p:cNvSpPr>
            <a:spLocks noGrp="1"/>
          </p:cNvSpPr>
          <p:nvPr>
            <p:ph type="body" sz="quarter" idx="23"/>
          </p:nvPr>
        </p:nvSpPr>
        <p:spPr/>
        <p:txBody>
          <a:bodyPr/>
          <a:lstStyle/>
          <a:p>
            <a:r>
              <a:rPr lang="en-US" sz="1000" baseline="30000" noProof="0" dirty="0">
                <a:solidFill>
                  <a:schemeClr val="accent1"/>
                </a:solidFill>
              </a:rPr>
              <a:t>a</a:t>
            </a:r>
            <a:r>
              <a:rPr lang="en-US" sz="1000" noProof="0" dirty="0">
                <a:solidFill>
                  <a:schemeClr val="accent1"/>
                </a:solidFill>
              </a:rPr>
              <a:t>Height z scores were derived using age/sex-specific reference data from CLARITY.</a:t>
            </a:r>
            <a:br>
              <a:rPr lang="en-US" sz="1000" noProof="0" dirty="0">
                <a:solidFill>
                  <a:schemeClr val="accent1"/>
                </a:solidFill>
              </a:rPr>
            </a:br>
            <a:r>
              <a:rPr lang="en-US" sz="1000" noProof="0" dirty="0">
                <a:solidFill>
                  <a:schemeClr val="accent1"/>
                </a:solidFill>
              </a:rPr>
              <a:t>HRQoL, health-related quality of life; SD, standard deviation.</a:t>
            </a:r>
          </a:p>
          <a:p>
            <a:r>
              <a:rPr lang="en-US" noProof="0" dirty="0">
                <a:solidFill>
                  <a:schemeClr val="accent1"/>
                </a:solidFill>
              </a:rPr>
              <a:t>Savarirayan, et al. Presented at ACMG 2024.</a:t>
            </a:r>
          </a:p>
        </p:txBody>
      </p:sp>
      <p:grpSp>
        <p:nvGrpSpPr>
          <p:cNvPr id="6" name="Group 5" hidden="1">
            <a:extLst>
              <a:ext uri="{FF2B5EF4-FFF2-40B4-BE49-F238E27FC236}">
                <a16:creationId xmlns:a16="http://schemas.microsoft.com/office/drawing/2014/main" id="{D88F8764-A8CD-CFEF-8980-62D5585F3B74}"/>
              </a:ext>
            </a:extLst>
          </p:cNvPr>
          <p:cNvGrpSpPr/>
          <p:nvPr/>
        </p:nvGrpSpPr>
        <p:grpSpPr>
          <a:xfrm>
            <a:off x="-1451392" y="502920"/>
            <a:ext cx="9758947" cy="7789635"/>
            <a:chOff x="-1451392" y="502920"/>
            <a:chExt cx="9758947" cy="7789635"/>
          </a:xfrm>
        </p:grpSpPr>
        <p:sp>
          <p:nvSpPr>
            <p:cNvPr id="9" name="TextBox 8">
              <a:extLst>
                <a:ext uri="{FF2B5EF4-FFF2-40B4-BE49-F238E27FC236}">
                  <a16:creationId xmlns:a16="http://schemas.microsoft.com/office/drawing/2014/main" id="{A761FB20-9B8E-A1AB-B343-8BEEDAC831B5}"/>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HRQoL slider</a:t>
              </a:r>
            </a:p>
          </p:txBody>
        </p:sp>
        <p:sp>
          <p:nvSpPr>
            <p:cNvPr id="5" name="TextBox 4">
              <a:extLst>
                <a:ext uri="{FF2B5EF4-FFF2-40B4-BE49-F238E27FC236}">
                  <a16:creationId xmlns:a16="http://schemas.microsoft.com/office/drawing/2014/main" id="{654FB363-16E5-D3EF-44E9-2613B457003F}"/>
                </a:ext>
              </a:extLst>
            </p:cNvPr>
            <p:cNvSpPr txBox="1"/>
            <p:nvPr/>
          </p:nvSpPr>
          <p:spPr>
            <a:xfrm>
              <a:off x="3584575" y="8030945"/>
              <a:ext cx="4722980" cy="261610"/>
            </a:xfrm>
            <a:prstGeom prst="rect">
              <a:avLst/>
            </a:prstGeom>
            <a:noFill/>
          </p:spPr>
          <p:txBody>
            <a:bodyPr wrap="square" rtlCol="0">
              <a:spAutoFit/>
            </a:bodyPr>
            <a:lstStyle/>
            <a:p>
              <a:r>
                <a:rPr lang="en-US" sz="1100" dirty="0">
                  <a:solidFill>
                    <a:schemeClr val="accent4"/>
                  </a:solidFill>
                </a:rPr>
                <a:t>[Savarirayan 2024 ACMG Study 302 QOL: p1B]</a:t>
              </a:r>
            </a:p>
          </p:txBody>
        </p:sp>
        <p:sp>
          <p:nvSpPr>
            <p:cNvPr id="11" name="TextBox 10">
              <a:extLst>
                <a:ext uri="{FF2B5EF4-FFF2-40B4-BE49-F238E27FC236}">
                  <a16:creationId xmlns:a16="http://schemas.microsoft.com/office/drawing/2014/main" id="{833B4BEF-44CB-3B1D-1536-C2D2EB7D90C9}"/>
                </a:ext>
              </a:extLst>
            </p:cNvPr>
            <p:cNvSpPr txBox="1"/>
            <p:nvPr/>
          </p:nvSpPr>
          <p:spPr>
            <a:xfrm>
              <a:off x="-1451392" y="5298208"/>
              <a:ext cx="1172116" cy="369332"/>
            </a:xfrm>
            <a:prstGeom prst="rect">
              <a:avLst/>
            </a:prstGeom>
            <a:noFill/>
          </p:spPr>
          <p:txBody>
            <a:bodyPr wrap="none" rtlCol="0">
              <a:spAutoFit/>
            </a:bodyPr>
            <a:lstStyle/>
            <a:p>
              <a:r>
                <a:rPr lang="en-US" b="1" dirty="0">
                  <a:solidFill>
                    <a:schemeClr val="accent1"/>
                  </a:solidFill>
                </a:rPr>
                <a:t>ACT_024</a:t>
              </a:r>
            </a:p>
          </p:txBody>
        </p:sp>
      </p:grpSp>
      <p:sp>
        <p:nvSpPr>
          <p:cNvPr id="2" name="Rectangle 1">
            <a:extLst>
              <a:ext uri="{FF2B5EF4-FFF2-40B4-BE49-F238E27FC236}">
                <a16:creationId xmlns:a16="http://schemas.microsoft.com/office/drawing/2014/main" id="{2DE1B113-4044-8009-FF45-FEE92E98D414}"/>
              </a:ext>
            </a:extLst>
          </p:cNvPr>
          <p:cNvSpPr/>
          <p:nvPr/>
        </p:nvSpPr>
        <p:spPr>
          <a:xfrm>
            <a:off x="920869" y="6836156"/>
            <a:ext cx="5886331" cy="728871"/>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18872" bIns="137160" rtlCol="0" anchor="ctr"/>
          <a:lstStyle/>
          <a:p>
            <a:pPr>
              <a:lnSpc>
                <a:spcPct val="97000"/>
              </a:lnSpc>
            </a:pPr>
            <a:r>
              <a:rPr lang="en-US" sz="1100" i="1" dirty="0">
                <a:solidFill>
                  <a:schemeClr val="accent1"/>
                </a:solidFill>
              </a:rPr>
              <a:t>Caregivers of children with achondroplasia whose height z scores improved by SD </a:t>
            </a:r>
            <a:r>
              <a:rPr lang="en-US" sz="1100" i="1" dirty="0">
                <a:solidFill>
                  <a:schemeClr val="accent1"/>
                </a:solidFill>
                <a:latin typeface="Trebuchet MS" panose="020B0603020202020204" pitchFamily="34" charset="0"/>
              </a:rPr>
              <a:t>≥1 </a:t>
            </a:r>
            <a:r>
              <a:rPr lang="en-US" sz="1100" i="1" dirty="0">
                <a:solidFill>
                  <a:schemeClr val="accent1"/>
                </a:solidFill>
              </a:rPr>
              <a:t>reported greater improvements in HRQoL compared with caregivers of children with achondroplasia who did not have this magnitude of improvement (SD&lt;1).</a:t>
            </a:r>
            <a:endParaRPr lang="en-US" sz="1100" b="0" dirty="0">
              <a:solidFill>
                <a:schemeClr val="accent1"/>
              </a:solidFill>
            </a:endParaRPr>
          </a:p>
        </p:txBody>
      </p:sp>
      <p:sp>
        <p:nvSpPr>
          <p:cNvPr id="7" name="Rectangle 6">
            <a:extLst>
              <a:ext uri="{FF2B5EF4-FFF2-40B4-BE49-F238E27FC236}">
                <a16:creationId xmlns:a16="http://schemas.microsoft.com/office/drawing/2014/main" id="{43935867-1F83-7E8B-51A4-319B67DB4305}"/>
              </a:ext>
            </a:extLst>
          </p:cNvPr>
          <p:cNvSpPr/>
          <p:nvPr/>
        </p:nvSpPr>
        <p:spPr>
          <a:xfrm>
            <a:off x="6761614" y="4483077"/>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7DDCC67-C5DB-57B1-5ADA-3E1AEDEB1BFD}"/>
              </a:ext>
            </a:extLst>
          </p:cNvPr>
          <p:cNvPicPr>
            <a:picLocks noChangeAspect="1"/>
          </p:cNvPicPr>
          <p:nvPr/>
        </p:nvPicPr>
        <p:blipFill>
          <a:blip r:embed="rId3"/>
          <a:srcRect/>
          <a:stretch/>
        </p:blipFill>
        <p:spPr>
          <a:xfrm>
            <a:off x="732888" y="3890011"/>
            <a:ext cx="6146800" cy="2755900"/>
          </a:xfrm>
          <a:prstGeom prst="rect">
            <a:avLst/>
          </a:prstGeom>
        </p:spPr>
      </p:pic>
      <p:sp>
        <p:nvSpPr>
          <p:cNvPr id="10" name="Back Arrow Hyperlink">
            <a:hlinkClick r:id="" action="ppaction://hlinkshowjump?jump=previousslide"/>
            <a:extLst>
              <a:ext uri="{FF2B5EF4-FFF2-40B4-BE49-F238E27FC236}">
                <a16:creationId xmlns:a16="http://schemas.microsoft.com/office/drawing/2014/main" id="{4FA5CEE6-DB1E-3D0E-F344-02870B80F338}"/>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se Button Hyperlink">
            <a:hlinkClick r:id="rId4" action="ppaction://hlinksldjump"/>
            <a:extLst>
              <a:ext uri="{FF2B5EF4-FFF2-40B4-BE49-F238E27FC236}">
                <a16:creationId xmlns:a16="http://schemas.microsoft.com/office/drawing/2014/main" id="{81D490A6-391E-ADE2-A788-9DCAC523F149}"/>
              </a:ext>
            </a:extLst>
          </p:cNvPr>
          <p:cNvSpPr/>
          <p:nvPr/>
        </p:nvSpPr>
        <p:spPr>
          <a:xfrm>
            <a:off x="6807200" y="1081084"/>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2494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2DF28-899C-DB93-70B5-7BAFB6F494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344DC7-C6B2-F8F2-240D-81A3C9B0B018}"/>
              </a:ext>
            </a:extLst>
          </p:cNvPr>
          <p:cNvSpPr>
            <a:spLocks noGrp="1"/>
          </p:cNvSpPr>
          <p:nvPr>
            <p:ph type="title"/>
          </p:nvPr>
        </p:nvSpPr>
        <p:spPr/>
        <p:txBody>
          <a:bodyPr/>
          <a:lstStyle/>
          <a:p>
            <a:r>
              <a:rPr lang="en-US" noProof="0" dirty="0"/>
              <a:t>Injection-site reactions were the most common AE</a:t>
            </a:r>
          </a:p>
        </p:txBody>
      </p:sp>
      <p:grpSp>
        <p:nvGrpSpPr>
          <p:cNvPr id="11" name="Group 10" hidden="1">
            <a:extLst>
              <a:ext uri="{FF2B5EF4-FFF2-40B4-BE49-F238E27FC236}">
                <a16:creationId xmlns:a16="http://schemas.microsoft.com/office/drawing/2014/main" id="{6512A35B-5AB4-AE6A-F0F2-16E2C85AE28B}"/>
              </a:ext>
            </a:extLst>
          </p:cNvPr>
          <p:cNvGrpSpPr/>
          <p:nvPr/>
        </p:nvGrpSpPr>
        <p:grpSpPr>
          <a:xfrm>
            <a:off x="2837539" y="502920"/>
            <a:ext cx="4467572" cy="6132947"/>
            <a:chOff x="2837539" y="502920"/>
            <a:chExt cx="4467572" cy="6132947"/>
          </a:xfrm>
        </p:grpSpPr>
        <p:sp>
          <p:nvSpPr>
            <p:cNvPr id="5" name="TextBox 4">
              <a:extLst>
                <a:ext uri="{FF2B5EF4-FFF2-40B4-BE49-F238E27FC236}">
                  <a16:creationId xmlns:a16="http://schemas.microsoft.com/office/drawing/2014/main" id="{65C457B7-A876-BD62-B36B-64DE19693EE5}"/>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Safety slider 1</a:t>
              </a:r>
            </a:p>
          </p:txBody>
        </p:sp>
        <p:sp>
          <p:nvSpPr>
            <p:cNvPr id="2" name="TextBox 1">
              <a:extLst>
                <a:ext uri="{FF2B5EF4-FFF2-40B4-BE49-F238E27FC236}">
                  <a16:creationId xmlns:a16="http://schemas.microsoft.com/office/drawing/2014/main" id="{38B8D285-FB77-E2DB-80E9-2A4E117929E8}"/>
                </a:ext>
              </a:extLst>
            </p:cNvPr>
            <p:cNvSpPr txBox="1"/>
            <p:nvPr/>
          </p:nvSpPr>
          <p:spPr>
            <a:xfrm>
              <a:off x="2837539" y="6358868"/>
              <a:ext cx="4143505" cy="276999"/>
            </a:xfrm>
            <a:prstGeom prst="rect">
              <a:avLst/>
            </a:prstGeom>
            <a:noFill/>
          </p:spPr>
          <p:txBody>
            <a:bodyPr wrap="square" rtlCol="0">
              <a:spAutoFit/>
            </a:bodyPr>
            <a:lstStyle/>
            <a:p>
              <a:r>
                <a:rPr lang="en-US" sz="1200" dirty="0">
                  <a:solidFill>
                    <a:schemeClr val="accent4"/>
                  </a:solidFill>
                </a:rPr>
                <a:t>[Savarirayan 2020 study 301: p7A]</a:t>
              </a:r>
            </a:p>
          </p:txBody>
        </p:sp>
      </p:grpSp>
      <p:sp>
        <p:nvSpPr>
          <p:cNvPr id="17" name="Content Placeholder 11">
            <a:extLst>
              <a:ext uri="{FF2B5EF4-FFF2-40B4-BE49-F238E27FC236}">
                <a16:creationId xmlns:a16="http://schemas.microsoft.com/office/drawing/2014/main" id="{7B09B75E-44BA-AB3C-DD8A-425BE2C52119}"/>
              </a:ext>
            </a:extLst>
          </p:cNvPr>
          <p:cNvSpPr txBox="1">
            <a:spLocks/>
          </p:cNvSpPr>
          <p:nvPr/>
        </p:nvSpPr>
        <p:spPr>
          <a:xfrm>
            <a:off x="863722" y="2613010"/>
            <a:ext cx="5979991" cy="365718"/>
          </a:xfrm>
          <a:prstGeom prst="rect">
            <a:avLst/>
          </a:prstGeom>
        </p:spPr>
        <p:txBody>
          <a:bodyPr vert="horz" lIns="91440" tIns="45720" rIns="91440" bIns="45720" rtlCol="0">
            <a:noAutofit/>
          </a:bodyPr>
          <a:lst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400" kern="1200">
                <a:solidFill>
                  <a:schemeClr val="tx1"/>
                </a:solidFill>
                <a:latin typeface="+mn-lt"/>
                <a:ea typeface="+mn-ea"/>
                <a:cs typeface="+mn-cs"/>
              </a:defRPr>
            </a:lvl1pPr>
            <a:lvl2pPr marL="182563" indent="-169863" algn="l" defTabSz="1341150" rtl="0" eaLnBrk="1" latinLnBrk="0" hangingPunct="1">
              <a:lnSpc>
                <a:spcPct val="90000"/>
              </a:lnSpc>
              <a:spcBef>
                <a:spcPts val="733"/>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4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ctr"/>
            <a:r>
              <a:rPr lang="en-US" sz="1600" dirty="0">
                <a:solidFill>
                  <a:schemeClr val="accent1"/>
                </a:solidFill>
              </a:rPr>
              <a:t>Most Common AEs During Treatment Phase</a:t>
            </a:r>
          </a:p>
        </p:txBody>
      </p:sp>
      <p:grpSp>
        <p:nvGrpSpPr>
          <p:cNvPr id="18" name="Group 17">
            <a:extLst>
              <a:ext uri="{FF2B5EF4-FFF2-40B4-BE49-F238E27FC236}">
                <a16:creationId xmlns:a16="http://schemas.microsoft.com/office/drawing/2014/main" id="{15DE2A7C-1423-265F-DAA7-AFADC30F77A9}"/>
              </a:ext>
            </a:extLst>
          </p:cNvPr>
          <p:cNvGrpSpPr/>
          <p:nvPr/>
        </p:nvGrpSpPr>
        <p:grpSpPr>
          <a:xfrm>
            <a:off x="6006578" y="6258109"/>
            <a:ext cx="365760" cy="365760"/>
            <a:chOff x="709100" y="1378424"/>
            <a:chExt cx="297965" cy="297965"/>
          </a:xfrm>
        </p:grpSpPr>
        <p:sp>
          <p:nvSpPr>
            <p:cNvPr id="19" name="Oval 18">
              <a:extLst>
                <a:ext uri="{FF2B5EF4-FFF2-40B4-BE49-F238E27FC236}">
                  <a16:creationId xmlns:a16="http://schemas.microsoft.com/office/drawing/2014/main" id="{EFDDC665-1D34-E293-86A7-3E3A9BAB0163}"/>
                </a:ext>
              </a:extLst>
            </p:cNvPr>
            <p:cNvSpPr/>
            <p:nvPr userDrawn="1"/>
          </p:nvSpPr>
          <p:spPr bwMode="auto">
            <a:xfrm>
              <a:off x="709100" y="1378424"/>
              <a:ext cx="297965" cy="297965"/>
            </a:xfrm>
            <a:prstGeom prst="ellipse">
              <a:avLst/>
            </a:prstGeom>
            <a:gradFill>
              <a:gsLst>
                <a:gs pos="17000">
                  <a:schemeClr val="accent1"/>
                </a:gs>
                <a:gs pos="100000">
                  <a:schemeClr val="accent1">
                    <a:lumMod val="75000"/>
                  </a:schemeClr>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20" name="Group 19">
              <a:extLst>
                <a:ext uri="{FF2B5EF4-FFF2-40B4-BE49-F238E27FC236}">
                  <a16:creationId xmlns:a16="http://schemas.microsoft.com/office/drawing/2014/main" id="{12BF070D-B574-06F6-3A29-8907FC12BA02}"/>
                </a:ext>
              </a:extLst>
            </p:cNvPr>
            <p:cNvGrpSpPr/>
            <p:nvPr userDrawn="1"/>
          </p:nvGrpSpPr>
          <p:grpSpPr>
            <a:xfrm>
              <a:off x="775878" y="1445202"/>
              <a:ext cx="164409" cy="164409"/>
              <a:chOff x="314875" y="7984519"/>
              <a:chExt cx="180850" cy="180850"/>
            </a:xfrm>
          </p:grpSpPr>
          <p:cxnSp>
            <p:nvCxnSpPr>
              <p:cNvPr id="21" name="Straight Connector 20">
                <a:extLst>
                  <a:ext uri="{FF2B5EF4-FFF2-40B4-BE49-F238E27FC236}">
                    <a16:creationId xmlns:a16="http://schemas.microsoft.com/office/drawing/2014/main" id="{F9321F01-A639-48AF-84B7-2C1761FEA37A}"/>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F10614D-2546-D5B5-E1E6-E13DDA0C15D4}"/>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aphicFrame>
        <p:nvGraphicFramePr>
          <p:cNvPr id="6" name="Table 5">
            <a:extLst>
              <a:ext uri="{FF2B5EF4-FFF2-40B4-BE49-F238E27FC236}">
                <a16:creationId xmlns:a16="http://schemas.microsoft.com/office/drawing/2014/main" id="{736F4D9B-BDA7-5EE7-A26C-C635E5B9F957}"/>
              </a:ext>
            </a:extLst>
          </p:cNvPr>
          <p:cNvGraphicFramePr>
            <a:graphicFrameLocks noGrp="1"/>
          </p:cNvGraphicFramePr>
          <p:nvPr>
            <p:extLst>
              <p:ext uri="{D42A27DB-BD31-4B8C-83A1-F6EECF244321}">
                <p14:modId xmlns:p14="http://schemas.microsoft.com/office/powerpoint/2010/main" val="1414573497"/>
              </p:ext>
            </p:extLst>
          </p:nvPr>
        </p:nvGraphicFramePr>
        <p:xfrm>
          <a:off x="1229620" y="2981858"/>
          <a:ext cx="5340096" cy="3163824"/>
        </p:xfrm>
        <a:graphic>
          <a:graphicData uri="http://schemas.openxmlformats.org/drawingml/2006/table">
            <a:tbl>
              <a:tblPr firstRow="1" firstCol="1" lastRow="1" lastCol="1" bandRow="1" bandCol="1"/>
              <a:tblGrid>
                <a:gridCol w="2663674">
                  <a:extLst>
                    <a:ext uri="{9D8B030D-6E8A-4147-A177-3AD203B41FA5}">
                      <a16:colId xmlns:a16="http://schemas.microsoft.com/office/drawing/2014/main" val="1817267621"/>
                    </a:ext>
                  </a:extLst>
                </a:gridCol>
                <a:gridCol w="1338211">
                  <a:extLst>
                    <a:ext uri="{9D8B030D-6E8A-4147-A177-3AD203B41FA5}">
                      <a16:colId xmlns:a16="http://schemas.microsoft.com/office/drawing/2014/main" val="4010232138"/>
                    </a:ext>
                  </a:extLst>
                </a:gridCol>
                <a:gridCol w="1338211">
                  <a:extLst>
                    <a:ext uri="{9D8B030D-6E8A-4147-A177-3AD203B41FA5}">
                      <a16:colId xmlns:a16="http://schemas.microsoft.com/office/drawing/2014/main" val="407360955"/>
                    </a:ext>
                  </a:extLst>
                </a:gridCol>
              </a:tblGrid>
              <a:tr h="301752">
                <a:tc gridSpan="3">
                  <a:txBody>
                    <a:bodyPr/>
                    <a:lstStyle/>
                    <a:p>
                      <a:pPr marL="0" marR="0" algn="ctr">
                        <a:lnSpc>
                          <a:spcPct val="95000"/>
                        </a:lnSpc>
                        <a:spcBef>
                          <a:spcPts val="200"/>
                        </a:spcBef>
                        <a:spcAft>
                          <a:spcPts val="200"/>
                        </a:spcAft>
                      </a:pPr>
                      <a:r>
                        <a:rPr lang="en-US" sz="1100" b="1" dirty="0">
                          <a:solidFill>
                            <a:schemeClr val="tx1"/>
                          </a:solidFill>
                          <a:effectLst/>
                          <a:latin typeface="+mn-lt"/>
                          <a:ea typeface="Batang" panose="02030600000101010101" pitchFamily="18" charset="-127"/>
                          <a:cs typeface="Arial" panose="020B0604020202020204" pitchFamily="34" charset="0"/>
                        </a:rPr>
                        <a:t>Most Common AEs in Study 301 </a:t>
                      </a:r>
                      <a:endParaRPr lang="en-US" sz="1100" dirty="0">
                        <a:solidFill>
                          <a:schemeClr val="tx1"/>
                        </a:solidFill>
                        <a:effectLst/>
                        <a:latin typeface="+mn-lt"/>
                        <a:ea typeface="Times New Roman" panose="02020603050405020304" pitchFamily="18"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alpha val="20000"/>
                      </a:schemeClr>
                    </a:solidFill>
                  </a:tcPr>
                </a:tc>
                <a:tc hMerge="1">
                  <a:txBody>
                    <a:bodyPr/>
                    <a:lstStyle/>
                    <a:p>
                      <a:endParaRPr lang="en-US"/>
                    </a:p>
                  </a:txBody>
                  <a:tcPr/>
                </a:tc>
                <a:tc hMerge="1">
                  <a:txBody>
                    <a:bodyPr/>
                    <a:lstStyle/>
                    <a:p>
                      <a:endParaRPr lang="en-US"/>
                    </a:p>
                  </a:txBody>
                  <a:tcPr>
                    <a:lnL w="12700" cap="flat" cmpd="sng" algn="ctr">
                      <a:solidFill>
                        <a:srgbClr val="D1D3D4"/>
                      </a:solidFill>
                      <a:prstDash val="solid"/>
                      <a:round/>
                      <a:headEnd type="none" w="med" len="med"/>
                      <a:tailEnd type="none" w="med" len="med"/>
                    </a:lnL>
                  </a:tcPr>
                </a:tc>
                <a:extLst>
                  <a:ext uri="{0D108BD9-81ED-4DB2-BD59-A6C34878D82A}">
                    <a16:rowId xmlns:a16="http://schemas.microsoft.com/office/drawing/2014/main" val="243549638"/>
                  </a:ext>
                </a:extLst>
              </a:tr>
              <a:tr h="301752">
                <a:tc rowSpan="2">
                  <a:txBody>
                    <a:bodyPr/>
                    <a:lstStyle/>
                    <a:p>
                      <a:pPr marL="0" marR="0">
                        <a:lnSpc>
                          <a:spcPct val="95000"/>
                        </a:lnSpc>
                        <a:spcBef>
                          <a:spcPts val="200"/>
                        </a:spcBef>
                        <a:spcAft>
                          <a:spcPts val="200"/>
                        </a:spcAft>
                      </a:pPr>
                      <a:r>
                        <a:rPr lang="en-US" sz="1100" b="1" dirty="0">
                          <a:solidFill>
                            <a:schemeClr val="tx1"/>
                          </a:solidFill>
                          <a:effectLst/>
                          <a:latin typeface="+mn-lt"/>
                          <a:ea typeface="MS Mincho" panose="02020609040205080304" pitchFamily="49" charset="-128"/>
                          <a:cs typeface="Arial" panose="020B0604020202020204" pitchFamily="34" charset="0"/>
                        </a:rPr>
                        <a:t>AE, n (%)</a:t>
                      </a:r>
                    </a:p>
                  </a:txBody>
                  <a:tcPr anchor="ctr">
                    <a:lnL w="38100" cap="flat" cmpd="sng" algn="ctr">
                      <a:noFill/>
                      <a:prstDash val="solid"/>
                      <a:round/>
                      <a:headEnd type="none" w="med" len="med"/>
                      <a:tailEnd type="none" w="med" len="med"/>
                    </a:lnL>
                    <a:lnR w="12700" cap="flat" cmpd="sng" algn="ctr">
                      <a:solidFill>
                        <a:srgbClr val="D1D3D4"/>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alpha val="20000"/>
                      </a:schemeClr>
                    </a:solidFill>
                  </a:tcPr>
                </a:tc>
                <a:tc>
                  <a:txBody>
                    <a:bodyPr/>
                    <a:lstStyle/>
                    <a:p>
                      <a:pPr marL="0" marR="0" algn="ctr">
                        <a:lnSpc>
                          <a:spcPct val="95000"/>
                        </a:lnSpc>
                        <a:spcBef>
                          <a:spcPts val="200"/>
                        </a:spcBef>
                        <a:spcAft>
                          <a:spcPts val="200"/>
                        </a:spcAft>
                      </a:pPr>
                      <a:r>
                        <a:rPr lang="en-US" sz="1000" b="1" dirty="0">
                          <a:solidFill>
                            <a:srgbClr val="FFFFFF"/>
                          </a:solidFill>
                          <a:effectLst/>
                          <a:latin typeface="+mn-lt"/>
                          <a:ea typeface="MS Mincho" panose="02020609040205080304" pitchFamily="49" charset="-128"/>
                          <a:cs typeface="Arial" panose="020B0604020202020204" pitchFamily="34" charset="0"/>
                        </a:rPr>
                        <a:t>Placebo (N = 61)</a:t>
                      </a:r>
                    </a:p>
                  </a:txBody>
                  <a:tcPr anchor="ctr">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D1D3D4"/>
                      </a:solidFill>
                      <a:prstDash val="solid"/>
                      <a:round/>
                      <a:headEnd type="none" w="med" len="med"/>
                      <a:tailEnd type="none" w="med" len="med"/>
                    </a:lnB>
                    <a:solidFill>
                      <a:schemeClr val="tx1"/>
                    </a:solidFill>
                  </a:tcPr>
                </a:tc>
                <a:tc>
                  <a:txBody>
                    <a:bodyPr/>
                    <a:lstStyle/>
                    <a:p>
                      <a:pPr marL="0" marR="0" algn="ctr">
                        <a:lnSpc>
                          <a:spcPct val="95000"/>
                        </a:lnSpc>
                        <a:spcBef>
                          <a:spcPts val="200"/>
                        </a:spcBef>
                        <a:spcAft>
                          <a:spcPts val="200"/>
                        </a:spcAft>
                      </a:pPr>
                      <a:r>
                        <a:rPr lang="en-US" sz="1000" b="1" dirty="0">
                          <a:solidFill>
                            <a:schemeClr val="bg1"/>
                          </a:solidFill>
                          <a:effectLst/>
                          <a:latin typeface="+mn-lt"/>
                          <a:ea typeface="MS Mincho" panose="02020609040205080304" pitchFamily="49" charset="-128"/>
                          <a:cs typeface="Arial" panose="020B0604020202020204" pitchFamily="34" charset="0"/>
                        </a:rPr>
                        <a:t>Vosoritide (N = 60)</a:t>
                      </a:r>
                    </a:p>
                  </a:txBody>
                  <a:tcPr anchor="ctr">
                    <a:lnL w="12700" cap="flat" cmpd="sng" algn="ctr">
                      <a:solidFill>
                        <a:srgbClr val="D1D3D4"/>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D1D3D4"/>
                      </a:solidFill>
                      <a:prstDash val="solid"/>
                      <a:round/>
                      <a:headEnd type="none" w="med" len="med"/>
                      <a:tailEnd type="none" w="med" len="med"/>
                    </a:lnB>
                    <a:solidFill>
                      <a:schemeClr val="accent1"/>
                    </a:solidFill>
                  </a:tcPr>
                </a:tc>
                <a:extLst>
                  <a:ext uri="{0D108BD9-81ED-4DB2-BD59-A6C34878D82A}">
                    <a16:rowId xmlns:a16="http://schemas.microsoft.com/office/drawing/2014/main" val="512155462"/>
                  </a:ext>
                </a:extLst>
              </a:tr>
              <a:tr h="256032">
                <a:tc vMerge="1">
                  <a:txBody>
                    <a:bodyPr/>
                    <a:lstStyle/>
                    <a:p>
                      <a:endParaRPr lang="en-US"/>
                    </a:p>
                  </a:txBody>
                  <a:tcPr/>
                </a:tc>
                <a:tc>
                  <a:txBody>
                    <a:bodyPr/>
                    <a:lstStyle/>
                    <a:p>
                      <a:pPr marL="0" marR="0" algn="ctr">
                        <a:lnSpc>
                          <a:spcPct val="95000"/>
                        </a:lnSpc>
                        <a:spcBef>
                          <a:spcPts val="200"/>
                        </a:spcBef>
                        <a:spcAft>
                          <a:spcPts val="200"/>
                        </a:spcAft>
                      </a:pPr>
                      <a:r>
                        <a:rPr lang="en-US" sz="1000" b="1" dirty="0">
                          <a:solidFill>
                            <a:schemeClr val="bg1"/>
                          </a:solidFill>
                          <a:effectLst/>
                          <a:latin typeface="+mn-lt"/>
                          <a:ea typeface="MS Mincho" panose="02020609040205080304" pitchFamily="49" charset="-128"/>
                          <a:cs typeface="Arial" panose="020B0604020202020204" pitchFamily="34" charset="0"/>
                        </a:rPr>
                        <a:t>Incidence</a:t>
                      </a:r>
                    </a:p>
                  </a:txBody>
                  <a:tcPr anchor="ctr">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chemeClr val="tx1"/>
                    </a:solidFill>
                  </a:tcPr>
                </a:tc>
                <a:tc>
                  <a:txBody>
                    <a:bodyPr/>
                    <a:lstStyle/>
                    <a:p>
                      <a:pPr marL="0" marR="0" algn="ctr">
                        <a:lnSpc>
                          <a:spcPct val="95000"/>
                        </a:lnSpc>
                        <a:spcBef>
                          <a:spcPts val="200"/>
                        </a:spcBef>
                        <a:spcAft>
                          <a:spcPts val="200"/>
                        </a:spcAft>
                      </a:pPr>
                      <a:r>
                        <a:rPr lang="en-US" sz="1000" b="1" dirty="0">
                          <a:solidFill>
                            <a:schemeClr val="bg1"/>
                          </a:solidFill>
                          <a:effectLst/>
                          <a:latin typeface="+mn-lt"/>
                          <a:ea typeface="MS Mincho" panose="02020609040205080304" pitchFamily="49" charset="-128"/>
                          <a:cs typeface="Arial" panose="020B0604020202020204" pitchFamily="34" charset="0"/>
                        </a:rPr>
                        <a:t>Incidence</a:t>
                      </a:r>
                    </a:p>
                  </a:txBody>
                  <a:tcPr anchor="ctr">
                    <a:lnL w="12700" cap="flat" cmpd="sng" algn="ctr">
                      <a:solidFill>
                        <a:srgbClr val="D1D3D4"/>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chemeClr val="accent1"/>
                    </a:solidFill>
                  </a:tcPr>
                </a:tc>
                <a:extLst>
                  <a:ext uri="{0D108BD9-81ED-4DB2-BD59-A6C34878D82A}">
                    <a16:rowId xmlns:a16="http://schemas.microsoft.com/office/drawing/2014/main" val="3064263633"/>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Any adverse event</a:t>
                      </a:r>
                    </a:p>
                  </a:txBody>
                  <a:tcPr anchor="ctr">
                    <a:lnL w="38100" cap="flat" cmpd="sng" algn="ctr">
                      <a:noFill/>
                      <a:prstDash val="solid"/>
                      <a:round/>
                      <a:headEnd type="none" w="med" len="med"/>
                      <a:tailEnd type="none" w="med" len="med"/>
                    </a:lnL>
                    <a:lnR w="12700" cap="flat" cmpd="sng" algn="ctr">
                      <a:solidFill>
                        <a:srgbClr val="D1D3D4"/>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60 (98%)</a:t>
                      </a:r>
                    </a:p>
                  </a:txBody>
                  <a:tcPr anchor="ctr">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59 (98%)</a:t>
                      </a:r>
                    </a:p>
                  </a:txBody>
                  <a:tcPr anchor="ctr">
                    <a:lnL w="12700" cap="flat" cmpd="sng" algn="ctr">
                      <a:solidFill>
                        <a:srgbClr val="D1D3D4"/>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CD7ABB"/>
                    </a:solidFill>
                  </a:tcPr>
                </a:tc>
                <a:extLst>
                  <a:ext uri="{0D108BD9-81ED-4DB2-BD59-A6C34878D82A}">
                    <a16:rowId xmlns:a16="http://schemas.microsoft.com/office/drawing/2014/main" val="2377215512"/>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reaction</a:t>
                      </a:r>
                    </a:p>
                  </a:txBody>
                  <a:tcPr anchor="ctr">
                    <a:lnL w="38100" cap="flat" cmpd="sng" algn="ctr">
                      <a:no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29 (48%)</a:t>
                      </a:r>
                    </a:p>
                  </a:txBody>
                  <a:tcPr anchor="ctr">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44 (73%)</a:t>
                      </a:r>
                    </a:p>
                  </a:txBody>
                  <a:tcPr anchor="ctr">
                    <a:lnL w="12700" cap="flat" cmpd="sng" algn="ctr">
                      <a:solidFill>
                        <a:srgbClr val="D1D3D4"/>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CD7ABB"/>
                    </a:solidFill>
                  </a:tcPr>
                </a:tc>
                <a:extLst>
                  <a:ext uri="{0D108BD9-81ED-4DB2-BD59-A6C34878D82A}">
                    <a16:rowId xmlns:a16="http://schemas.microsoft.com/office/drawing/2014/main" val="2947168607"/>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erythema</a:t>
                      </a:r>
                    </a:p>
                  </a:txBody>
                  <a:tcPr anchor="ctr">
                    <a:lnL w="38100" cap="flat" cmpd="sng" algn="ctr">
                      <a:no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40 (66%)</a:t>
                      </a:r>
                    </a:p>
                  </a:txBody>
                  <a:tcPr anchor="ctr">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41 (68%)</a:t>
                      </a:r>
                    </a:p>
                  </a:txBody>
                  <a:tcPr anchor="ctr">
                    <a:lnL w="12700" cap="flat" cmpd="sng" algn="ctr">
                      <a:solidFill>
                        <a:srgbClr val="D1D3D4"/>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CD7ABB"/>
                    </a:solidFill>
                  </a:tcPr>
                </a:tc>
                <a:extLst>
                  <a:ext uri="{0D108BD9-81ED-4DB2-BD59-A6C34878D82A}">
                    <a16:rowId xmlns:a16="http://schemas.microsoft.com/office/drawing/2014/main" val="4233053299"/>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swelling</a:t>
                      </a:r>
                    </a:p>
                  </a:txBody>
                  <a:tcPr anchor="ctr">
                    <a:lnL w="38100" cap="flat" cmpd="sng" algn="ctr">
                      <a:no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6 (10%)</a:t>
                      </a:r>
                    </a:p>
                  </a:txBody>
                  <a:tcPr anchor="ctr">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23 (38%)</a:t>
                      </a:r>
                    </a:p>
                  </a:txBody>
                  <a:tcPr anchor="ctr">
                    <a:lnL w="12700" cap="flat" cmpd="sng" algn="ctr">
                      <a:solidFill>
                        <a:srgbClr val="D1D3D4"/>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CD7ABB"/>
                    </a:solidFill>
                  </a:tcPr>
                </a:tc>
                <a:extLst>
                  <a:ext uri="{0D108BD9-81ED-4DB2-BD59-A6C34878D82A}">
                    <a16:rowId xmlns:a16="http://schemas.microsoft.com/office/drawing/2014/main" val="623538672"/>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Nasopharyngitis</a:t>
                      </a:r>
                    </a:p>
                  </a:txBody>
                  <a:tcPr anchor="ctr">
                    <a:lnL w="38100" cap="flat" cmpd="sng" algn="ctr">
                      <a:no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18 (30%)</a:t>
                      </a:r>
                    </a:p>
                  </a:txBody>
                  <a:tcPr anchor="ctr">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16 (27%)</a:t>
                      </a:r>
                    </a:p>
                  </a:txBody>
                  <a:tcPr anchor="ctr">
                    <a:lnL w="12700" cap="flat" cmpd="sng" algn="ctr">
                      <a:solidFill>
                        <a:srgbClr val="D1D3D4"/>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CD7ABB"/>
                    </a:solidFill>
                  </a:tcPr>
                </a:tc>
                <a:extLst>
                  <a:ext uri="{0D108BD9-81ED-4DB2-BD59-A6C34878D82A}">
                    <a16:rowId xmlns:a16="http://schemas.microsoft.com/office/drawing/2014/main" val="1028605566"/>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Vomiting </a:t>
                      </a:r>
                    </a:p>
                  </a:txBody>
                  <a:tcPr anchor="ctr">
                    <a:lnL w="38100" cap="flat" cmpd="sng" algn="ctr">
                      <a:no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12 (20%)</a:t>
                      </a:r>
                    </a:p>
                  </a:txBody>
                  <a:tcPr anchor="ctr">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16 (27%)</a:t>
                      </a:r>
                    </a:p>
                  </a:txBody>
                  <a:tcPr anchor="ctr">
                    <a:lnL w="12700" cap="flat" cmpd="sng" algn="ctr">
                      <a:solidFill>
                        <a:srgbClr val="D1D3D4"/>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CD7ABB"/>
                    </a:solidFill>
                  </a:tcPr>
                </a:tc>
                <a:extLst>
                  <a:ext uri="{0D108BD9-81ED-4DB2-BD59-A6C34878D82A}">
                    <a16:rowId xmlns:a16="http://schemas.microsoft.com/office/drawing/2014/main" val="420691595"/>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Headache</a:t>
                      </a:r>
                    </a:p>
                  </a:txBody>
                  <a:tcPr anchor="ctr">
                    <a:lnL w="38100" cap="flat" cmpd="sng" algn="ctr">
                      <a:no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16 (26%)</a:t>
                      </a:r>
                    </a:p>
                  </a:txBody>
                  <a:tcPr anchor="ctr">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14 (23%)</a:t>
                      </a:r>
                    </a:p>
                  </a:txBody>
                  <a:tcPr anchor="ctr">
                    <a:lnL w="12700" cap="flat" cmpd="sng" algn="ctr">
                      <a:solidFill>
                        <a:srgbClr val="D1D3D4"/>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CD7ABB"/>
                    </a:solidFill>
                  </a:tcPr>
                </a:tc>
                <a:extLst>
                  <a:ext uri="{0D108BD9-81ED-4DB2-BD59-A6C34878D82A}">
                    <a16:rowId xmlns:a16="http://schemas.microsoft.com/office/drawing/2014/main" val="3033666380"/>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Pyrexia</a:t>
                      </a:r>
                    </a:p>
                  </a:txBody>
                  <a:tcPr anchor="ctr">
                    <a:lnL w="38100" cap="flat" cmpd="sng" algn="ctr">
                      <a:no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13 (21%)</a:t>
                      </a:r>
                    </a:p>
                  </a:txBody>
                  <a:tcPr anchor="ctr">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10 (17%)</a:t>
                      </a:r>
                    </a:p>
                  </a:txBody>
                  <a:tcPr anchor="ctr">
                    <a:lnL w="12700" cap="flat" cmpd="sng" algn="ctr">
                      <a:solidFill>
                        <a:srgbClr val="D1D3D4"/>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CD7ABB"/>
                    </a:solidFill>
                  </a:tcPr>
                </a:tc>
                <a:extLst>
                  <a:ext uri="{0D108BD9-81ED-4DB2-BD59-A6C34878D82A}">
                    <a16:rowId xmlns:a16="http://schemas.microsoft.com/office/drawing/2014/main" val="1033974229"/>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Arthralgia</a:t>
                      </a:r>
                    </a:p>
                  </a:txBody>
                  <a:tcPr anchor="ctr">
                    <a:lnL w="38100" cap="flat" cmpd="sng" algn="ctr">
                      <a:no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4 (7%)</a:t>
                      </a:r>
                    </a:p>
                  </a:txBody>
                  <a:tcPr anchor="ctr">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9 (15%)</a:t>
                      </a:r>
                    </a:p>
                  </a:txBody>
                  <a:tcPr anchor="ctr">
                    <a:lnL w="12700" cap="flat" cmpd="sng" algn="ctr">
                      <a:solidFill>
                        <a:srgbClr val="D1D3D4"/>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D1D3D4"/>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D7ABB"/>
                    </a:solidFill>
                  </a:tcPr>
                </a:tc>
                <a:extLst>
                  <a:ext uri="{0D108BD9-81ED-4DB2-BD59-A6C34878D82A}">
                    <a16:rowId xmlns:a16="http://schemas.microsoft.com/office/drawing/2014/main" val="667011652"/>
                  </a:ext>
                </a:extLst>
              </a:tr>
            </a:tbl>
          </a:graphicData>
        </a:graphic>
      </p:graphicFrame>
      <p:sp>
        <p:nvSpPr>
          <p:cNvPr id="23" name="TextBox 22">
            <a:extLst>
              <a:ext uri="{FF2B5EF4-FFF2-40B4-BE49-F238E27FC236}">
                <a16:creationId xmlns:a16="http://schemas.microsoft.com/office/drawing/2014/main" id="{7171BB7C-E178-731C-197E-FF64A1BAA82A}"/>
              </a:ext>
            </a:extLst>
          </p:cNvPr>
          <p:cNvSpPr txBox="1"/>
          <p:nvPr/>
        </p:nvSpPr>
        <p:spPr>
          <a:xfrm>
            <a:off x="6377182" y="6302488"/>
            <a:ext cx="932175" cy="276999"/>
          </a:xfrm>
          <a:prstGeom prst="rect">
            <a:avLst/>
          </a:prstGeom>
          <a:noFill/>
        </p:spPr>
        <p:txBody>
          <a:bodyPr wrap="square" rtlCol="0">
            <a:spAutoFit/>
          </a:bodyPr>
          <a:lstStyle/>
          <a:p>
            <a:r>
              <a:rPr lang="en-US" sz="1200" dirty="0"/>
              <a:t>Full table</a:t>
            </a:r>
          </a:p>
        </p:txBody>
      </p:sp>
      <p:sp>
        <p:nvSpPr>
          <p:cNvPr id="4" name="Rectangle 3">
            <a:extLst>
              <a:ext uri="{FF2B5EF4-FFF2-40B4-BE49-F238E27FC236}">
                <a16:creationId xmlns:a16="http://schemas.microsoft.com/office/drawing/2014/main" id="{EAA17724-6D5D-C277-0B71-908F5A2BD5CA}"/>
              </a:ext>
            </a:extLst>
          </p:cNvPr>
          <p:cNvSpPr/>
          <p:nvPr/>
        </p:nvSpPr>
        <p:spPr>
          <a:xfrm>
            <a:off x="53226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9EE20CC-1EEC-65FF-D0BC-881ED4F9C1C1}"/>
              </a:ext>
            </a:extLst>
          </p:cNvPr>
          <p:cNvSpPr/>
          <p:nvPr/>
        </p:nvSpPr>
        <p:spPr>
          <a:xfrm>
            <a:off x="6756851" y="4635476"/>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1">
            <a:extLst>
              <a:ext uri="{FF2B5EF4-FFF2-40B4-BE49-F238E27FC236}">
                <a16:creationId xmlns:a16="http://schemas.microsoft.com/office/drawing/2014/main" id="{0764D1D6-4E9E-0234-A50A-E0F7F6E899BB}"/>
              </a:ext>
            </a:extLst>
          </p:cNvPr>
          <p:cNvSpPr>
            <a:spLocks noGrp="1"/>
          </p:cNvSpPr>
          <p:nvPr>
            <p:ph type="body" sz="quarter" idx="25"/>
          </p:nvPr>
        </p:nvSpPr>
        <p:spPr>
          <a:xfrm>
            <a:off x="842962" y="6245492"/>
            <a:ext cx="6057901" cy="365125"/>
          </a:xfrm>
        </p:spPr>
        <p:txBody>
          <a:bodyPr/>
          <a:lstStyle/>
          <a:p>
            <a:r>
              <a:rPr lang="en-US" noProof="0" dirty="0">
                <a:solidFill>
                  <a:schemeClr val="accent1"/>
                </a:solidFill>
              </a:rPr>
              <a:t>Savarirayan, et al. </a:t>
            </a:r>
            <a:r>
              <a:rPr lang="en-US" i="1" noProof="0" dirty="0">
                <a:solidFill>
                  <a:schemeClr val="accent1"/>
                </a:solidFill>
              </a:rPr>
              <a:t>Lancet.</a:t>
            </a:r>
            <a:r>
              <a:rPr lang="en-US" noProof="0" dirty="0">
                <a:solidFill>
                  <a:schemeClr val="accent1"/>
                </a:solidFill>
              </a:rPr>
              <a:t> 2020.</a:t>
            </a:r>
          </a:p>
        </p:txBody>
      </p:sp>
      <p:sp>
        <p:nvSpPr>
          <p:cNvPr id="8" name="Full table Hyperlink">
            <a:hlinkClick r:id="rId3" action="ppaction://hlinksldjump"/>
            <a:extLst>
              <a:ext uri="{FF2B5EF4-FFF2-40B4-BE49-F238E27FC236}">
                <a16:creationId xmlns:a16="http://schemas.microsoft.com/office/drawing/2014/main" id="{11CBABFB-DA57-7E29-07A0-A8AF8CE11346}"/>
              </a:ext>
            </a:extLst>
          </p:cNvPr>
          <p:cNvSpPr/>
          <p:nvPr/>
        </p:nvSpPr>
        <p:spPr>
          <a:xfrm>
            <a:off x="5967412" y="6210301"/>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4" action="ppaction://hlinksldjump"/>
            <a:extLst>
              <a:ext uri="{FF2B5EF4-FFF2-40B4-BE49-F238E27FC236}">
                <a16:creationId xmlns:a16="http://schemas.microsoft.com/office/drawing/2014/main" id="{5AAD4409-4F27-850A-B69A-C72618330BA7}"/>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5860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CB327-E4E2-090D-730D-ACAEB8642EB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889070E-FBC0-0967-89C7-391DA4CBB56E}"/>
              </a:ext>
            </a:extLst>
          </p:cNvPr>
          <p:cNvSpPr>
            <a:spLocks noGrp="1"/>
          </p:cNvSpPr>
          <p:nvPr>
            <p:ph type="title"/>
          </p:nvPr>
        </p:nvSpPr>
        <p:spPr/>
        <p:txBody>
          <a:bodyPr anchor="t"/>
          <a:lstStyle/>
          <a:p>
            <a:r>
              <a:rPr lang="en-US" noProof="0" dirty="0"/>
              <a:t>Most Common AEs (≥10%) In the </a:t>
            </a:r>
            <a:br>
              <a:rPr lang="en-US" noProof="0" dirty="0"/>
            </a:br>
            <a:r>
              <a:rPr lang="en-US" noProof="0" dirty="0"/>
              <a:t>Full Safety Population</a:t>
            </a:r>
          </a:p>
        </p:txBody>
      </p:sp>
      <p:sp>
        <p:nvSpPr>
          <p:cNvPr id="3" name="Text Placeholder 2">
            <a:extLst>
              <a:ext uri="{FF2B5EF4-FFF2-40B4-BE49-F238E27FC236}">
                <a16:creationId xmlns:a16="http://schemas.microsoft.com/office/drawing/2014/main" id="{7D1A02F7-7972-5F59-8E2D-BDBDD9042D30}"/>
              </a:ext>
            </a:extLst>
          </p:cNvPr>
          <p:cNvSpPr>
            <a:spLocks noGrp="1"/>
          </p:cNvSpPr>
          <p:nvPr>
            <p:ph type="body" sz="quarter" idx="23"/>
          </p:nvPr>
        </p:nvSpPr>
        <p:spPr/>
        <p:txBody>
          <a:bodyPr/>
          <a:lstStyle/>
          <a:p>
            <a:r>
              <a:rPr lang="en-US" noProof="0" dirty="0">
                <a:solidFill>
                  <a:schemeClr val="accent1"/>
                </a:solidFill>
              </a:rPr>
              <a:t>Savarirayan, et al. </a:t>
            </a:r>
            <a:r>
              <a:rPr lang="en-US" i="1" noProof="0" dirty="0">
                <a:solidFill>
                  <a:schemeClr val="accent1"/>
                </a:solidFill>
              </a:rPr>
              <a:t>Lancet.</a:t>
            </a:r>
            <a:r>
              <a:rPr lang="en-US" noProof="0" dirty="0">
                <a:solidFill>
                  <a:schemeClr val="accent1"/>
                </a:solidFill>
              </a:rPr>
              <a:t> 2020.</a:t>
            </a:r>
          </a:p>
        </p:txBody>
      </p:sp>
      <p:grpSp>
        <p:nvGrpSpPr>
          <p:cNvPr id="4" name="Group 3" hidden="1">
            <a:extLst>
              <a:ext uri="{FF2B5EF4-FFF2-40B4-BE49-F238E27FC236}">
                <a16:creationId xmlns:a16="http://schemas.microsoft.com/office/drawing/2014/main" id="{45E8181F-1F7D-2093-4618-1CB05DA90115}"/>
              </a:ext>
            </a:extLst>
          </p:cNvPr>
          <p:cNvGrpSpPr/>
          <p:nvPr/>
        </p:nvGrpSpPr>
        <p:grpSpPr>
          <a:xfrm>
            <a:off x="2805249" y="502920"/>
            <a:ext cx="4499862" cy="7764157"/>
            <a:chOff x="2805249" y="502920"/>
            <a:chExt cx="4499862" cy="7764157"/>
          </a:xfrm>
        </p:grpSpPr>
        <p:sp>
          <p:nvSpPr>
            <p:cNvPr id="5" name="TextBox 4">
              <a:extLst>
                <a:ext uri="{FF2B5EF4-FFF2-40B4-BE49-F238E27FC236}">
                  <a16:creationId xmlns:a16="http://schemas.microsoft.com/office/drawing/2014/main" id="{54B2CA29-9122-A47C-4043-BB8F262E6125}"/>
                </a:ext>
              </a:extLst>
            </p:cNvPr>
            <p:cNvSpPr txBox="1"/>
            <p:nvPr/>
          </p:nvSpPr>
          <p:spPr>
            <a:xfrm>
              <a:off x="4517966" y="502920"/>
              <a:ext cx="2787145" cy="646331"/>
            </a:xfrm>
            <a:prstGeom prst="rect">
              <a:avLst/>
            </a:prstGeom>
            <a:noFill/>
          </p:spPr>
          <p:txBody>
            <a:bodyPr wrap="square" rtlCol="0">
              <a:spAutoFit/>
            </a:bodyPr>
            <a:lstStyle/>
            <a:p>
              <a:r>
                <a:rPr lang="en-US" dirty="0">
                  <a:highlight>
                    <a:srgbClr val="FFFF00"/>
                  </a:highlight>
                </a:rPr>
                <a:t>New slide type accessed off of safety slider 1</a:t>
              </a:r>
            </a:p>
          </p:txBody>
        </p:sp>
        <p:sp>
          <p:nvSpPr>
            <p:cNvPr id="7" name="TextBox 6">
              <a:extLst>
                <a:ext uri="{FF2B5EF4-FFF2-40B4-BE49-F238E27FC236}">
                  <a16:creationId xmlns:a16="http://schemas.microsoft.com/office/drawing/2014/main" id="{66E730A4-2BCB-7C5F-7512-0E756899FE62}"/>
                </a:ext>
              </a:extLst>
            </p:cNvPr>
            <p:cNvSpPr txBox="1"/>
            <p:nvPr/>
          </p:nvSpPr>
          <p:spPr>
            <a:xfrm>
              <a:off x="2805249" y="7990078"/>
              <a:ext cx="4143505" cy="276999"/>
            </a:xfrm>
            <a:prstGeom prst="rect">
              <a:avLst/>
            </a:prstGeom>
            <a:noFill/>
          </p:spPr>
          <p:txBody>
            <a:bodyPr wrap="square" rtlCol="0">
              <a:spAutoFit/>
            </a:bodyPr>
            <a:lstStyle/>
            <a:p>
              <a:r>
                <a:rPr lang="en-US" sz="1200" dirty="0">
                  <a:solidFill>
                    <a:schemeClr val="accent4"/>
                  </a:solidFill>
                </a:rPr>
                <a:t>[Savarirayan 2020 study 301: p5C]</a:t>
              </a:r>
            </a:p>
          </p:txBody>
        </p:sp>
      </p:grpSp>
      <p:graphicFrame>
        <p:nvGraphicFramePr>
          <p:cNvPr id="6" name="Table 5">
            <a:extLst>
              <a:ext uri="{FF2B5EF4-FFF2-40B4-BE49-F238E27FC236}">
                <a16:creationId xmlns:a16="http://schemas.microsoft.com/office/drawing/2014/main" id="{08DA6215-04B5-CE85-224D-E1BAF425BFD6}"/>
              </a:ext>
            </a:extLst>
          </p:cNvPr>
          <p:cNvGraphicFramePr>
            <a:graphicFrameLocks noGrp="1"/>
          </p:cNvGraphicFramePr>
          <p:nvPr>
            <p:extLst>
              <p:ext uri="{D42A27DB-BD31-4B8C-83A1-F6EECF244321}">
                <p14:modId xmlns:p14="http://schemas.microsoft.com/office/powerpoint/2010/main" val="634805081"/>
              </p:ext>
            </p:extLst>
          </p:nvPr>
        </p:nvGraphicFramePr>
        <p:xfrm>
          <a:off x="646249" y="2033925"/>
          <a:ext cx="6400801" cy="5653278"/>
        </p:xfrm>
        <a:graphic>
          <a:graphicData uri="http://schemas.openxmlformats.org/drawingml/2006/table">
            <a:tbl>
              <a:tblPr firstRow="1" firstCol="1" lastRow="1" lastCol="1" bandRow="1" bandCol="1"/>
              <a:tblGrid>
                <a:gridCol w="2126813">
                  <a:extLst>
                    <a:ext uri="{9D8B030D-6E8A-4147-A177-3AD203B41FA5}">
                      <a16:colId xmlns:a16="http://schemas.microsoft.com/office/drawing/2014/main" val="1817267621"/>
                    </a:ext>
                  </a:extLst>
                </a:gridCol>
                <a:gridCol w="1068497">
                  <a:extLst>
                    <a:ext uri="{9D8B030D-6E8A-4147-A177-3AD203B41FA5}">
                      <a16:colId xmlns:a16="http://schemas.microsoft.com/office/drawing/2014/main" val="4010232138"/>
                    </a:ext>
                  </a:extLst>
                </a:gridCol>
                <a:gridCol w="1068497">
                  <a:extLst>
                    <a:ext uri="{9D8B030D-6E8A-4147-A177-3AD203B41FA5}">
                      <a16:colId xmlns:a16="http://schemas.microsoft.com/office/drawing/2014/main" val="2988835378"/>
                    </a:ext>
                  </a:extLst>
                </a:gridCol>
                <a:gridCol w="1068497">
                  <a:extLst>
                    <a:ext uri="{9D8B030D-6E8A-4147-A177-3AD203B41FA5}">
                      <a16:colId xmlns:a16="http://schemas.microsoft.com/office/drawing/2014/main" val="407360955"/>
                    </a:ext>
                  </a:extLst>
                </a:gridCol>
                <a:gridCol w="1068497">
                  <a:extLst>
                    <a:ext uri="{9D8B030D-6E8A-4147-A177-3AD203B41FA5}">
                      <a16:colId xmlns:a16="http://schemas.microsoft.com/office/drawing/2014/main" val="2860032625"/>
                    </a:ext>
                  </a:extLst>
                </a:gridCol>
              </a:tblGrid>
              <a:tr h="301752">
                <a:tc gridSpan="5">
                  <a:txBody>
                    <a:bodyPr/>
                    <a:lstStyle/>
                    <a:p>
                      <a:pPr marL="0" marR="0" algn="ctr">
                        <a:lnSpc>
                          <a:spcPct val="95000"/>
                        </a:lnSpc>
                        <a:spcBef>
                          <a:spcPts val="200"/>
                        </a:spcBef>
                        <a:spcAft>
                          <a:spcPts val="200"/>
                        </a:spcAft>
                      </a:pPr>
                      <a:r>
                        <a:rPr lang="en-US" sz="1200" b="1" dirty="0">
                          <a:solidFill>
                            <a:schemeClr val="tx1"/>
                          </a:solidFill>
                          <a:effectLst/>
                          <a:latin typeface="+mn-lt"/>
                          <a:ea typeface="Batang" panose="02030600000101010101" pitchFamily="18" charset="-127"/>
                          <a:cs typeface="Arial" panose="020B0604020202020204" pitchFamily="34" charset="0"/>
                        </a:rPr>
                        <a:t>Most Common AEs in Study 301 </a:t>
                      </a:r>
                      <a:endParaRPr lang="en-US" sz="1200" dirty="0">
                        <a:solidFill>
                          <a:schemeClr val="tx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549638"/>
                  </a:ext>
                </a:extLst>
              </a:tr>
              <a:tr h="0">
                <a:tc rowSpan="2">
                  <a:txBody>
                    <a:bodyPr/>
                    <a:lstStyle/>
                    <a:p>
                      <a:pPr marL="0" marR="0">
                        <a:lnSpc>
                          <a:spcPct val="95000"/>
                        </a:lnSpc>
                        <a:spcBef>
                          <a:spcPts val="200"/>
                        </a:spcBef>
                        <a:spcAft>
                          <a:spcPts val="200"/>
                        </a:spcAft>
                      </a:pPr>
                      <a:r>
                        <a:rPr lang="en-US" sz="1100" b="1" dirty="0">
                          <a:solidFill>
                            <a:schemeClr val="tx1"/>
                          </a:solidFill>
                          <a:effectLst/>
                          <a:latin typeface="+mn-lt"/>
                          <a:ea typeface="MS Mincho" panose="02020609040205080304" pitchFamily="49" charset="-128"/>
                          <a:cs typeface="Arial" panose="020B0604020202020204" pitchFamily="34" charset="0"/>
                        </a:rPr>
                        <a:t>AE, 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gridSpan="2">
                  <a:txBody>
                    <a:bodyPr/>
                    <a:lstStyle/>
                    <a:p>
                      <a:pPr marL="0" marR="0" algn="ctr">
                        <a:lnSpc>
                          <a:spcPct val="95000"/>
                        </a:lnSpc>
                        <a:spcBef>
                          <a:spcPts val="200"/>
                        </a:spcBef>
                        <a:spcAft>
                          <a:spcPts val="200"/>
                        </a:spcAft>
                      </a:pPr>
                      <a:r>
                        <a:rPr lang="en-US" sz="1000" b="1" dirty="0">
                          <a:solidFill>
                            <a:schemeClr val="bg1"/>
                          </a:solidFill>
                          <a:effectLst/>
                          <a:latin typeface="+mn-lt"/>
                          <a:ea typeface="MS Mincho" panose="02020609040205080304" pitchFamily="49" charset="-128"/>
                          <a:cs typeface="Arial" panose="020B0604020202020204" pitchFamily="34" charset="0"/>
                        </a:rPr>
                        <a:t>Placebo (N = 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gridSpan="2">
                  <a:txBody>
                    <a:bodyPr/>
                    <a:lstStyle/>
                    <a:p>
                      <a:pPr marL="0" marR="0" algn="ctr">
                        <a:lnSpc>
                          <a:spcPct val="95000"/>
                        </a:lnSpc>
                        <a:spcBef>
                          <a:spcPts val="200"/>
                        </a:spcBef>
                        <a:spcAft>
                          <a:spcPts val="200"/>
                        </a:spcAft>
                      </a:pPr>
                      <a:r>
                        <a:rPr lang="en-US" sz="1100" b="1" dirty="0">
                          <a:solidFill>
                            <a:srgbClr val="FFFFFF"/>
                          </a:solidFill>
                          <a:effectLst/>
                          <a:latin typeface="+mn-lt"/>
                          <a:ea typeface="MS Mincho" panose="02020609040205080304" pitchFamily="49" charset="-128"/>
                          <a:cs typeface="Arial" panose="020B0604020202020204" pitchFamily="34" charset="0"/>
                        </a:rPr>
                        <a:t>Vosoritide (N = 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extLst>
                  <a:ext uri="{0D108BD9-81ED-4DB2-BD59-A6C34878D82A}">
                    <a16:rowId xmlns:a16="http://schemas.microsoft.com/office/drawing/2014/main" val="512155462"/>
                  </a:ext>
                </a:extLst>
              </a:tr>
              <a:tr h="0">
                <a:tc vMerge="1">
                  <a:txBody>
                    <a:bodyPr/>
                    <a:lstStyle/>
                    <a:p>
                      <a:endParaRPr lang="en-US"/>
                    </a:p>
                  </a:txBody>
                  <a:tcPr/>
                </a:tc>
                <a:tc>
                  <a:txBody>
                    <a:bodyPr/>
                    <a:lstStyle/>
                    <a:p>
                      <a:pPr marL="0" marR="0" algn="ctr">
                        <a:lnSpc>
                          <a:spcPct val="95000"/>
                        </a:lnSpc>
                        <a:spcBef>
                          <a:spcPts val="200"/>
                        </a:spcBef>
                        <a:spcAft>
                          <a:spcPts val="200"/>
                        </a:spcAft>
                      </a:pPr>
                      <a:r>
                        <a:rPr lang="en-US" sz="1000" b="1" dirty="0">
                          <a:solidFill>
                            <a:schemeClr val="bg1"/>
                          </a:solidFill>
                          <a:effectLst/>
                          <a:latin typeface="+mn-lt"/>
                          <a:ea typeface="MS Mincho" panose="02020609040205080304" pitchFamily="49" charset="-128"/>
                          <a:cs typeface="Arial" panose="020B0604020202020204" pitchFamily="34" charset="0"/>
                        </a:rPr>
                        <a:t>Incidence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b="1" dirty="0">
                          <a:solidFill>
                            <a:schemeClr val="bg1"/>
                          </a:solidFill>
                          <a:effectLst/>
                          <a:latin typeface="+mn-lt"/>
                          <a:ea typeface="MS Mincho" panose="02020609040205080304" pitchFamily="49" charset="-128"/>
                          <a:cs typeface="Arial" panose="020B0604020202020204" pitchFamily="34" charset="0"/>
                        </a:rPr>
                        <a:t>Event rate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b="1" dirty="0">
                          <a:solidFill>
                            <a:schemeClr val="bg1"/>
                          </a:solidFill>
                          <a:effectLst/>
                          <a:latin typeface="+mn-lt"/>
                          <a:ea typeface="MS Mincho" panose="02020609040205080304" pitchFamily="49" charset="-128"/>
                          <a:cs typeface="Arial" panose="020B0604020202020204" pitchFamily="34" charset="0"/>
                        </a:rPr>
                        <a:t>Incidence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b="1" dirty="0">
                          <a:solidFill>
                            <a:schemeClr val="bg1"/>
                          </a:solidFill>
                          <a:effectLst/>
                          <a:latin typeface="+mn-lt"/>
                          <a:ea typeface="MS Mincho" panose="02020609040205080304" pitchFamily="49" charset="-128"/>
                          <a:cs typeface="Arial" panose="020B0604020202020204" pitchFamily="34" charset="0"/>
                        </a:rPr>
                        <a:t>Event rate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3064263633"/>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Any adverse event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60 (98%)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2121 (34.8)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59 (98%)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7345 (126.7)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2377215512"/>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reaction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29 (48%)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229 (3.8)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44 (73%)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2280 (39.3)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2947168607"/>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erythema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40 (66%)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1215 (19.9)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41 (68%)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3987 (68.7)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4233053299"/>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swelling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6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53 (0.9)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23 (38%)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322 (5.6)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623538672"/>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Nasopharyngitis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18 (30%)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29 (0.5)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16 (27%)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26 (0.4)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1028605566"/>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Vomiting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12 (20%)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16 (0.3)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16 (27%)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25 (0.4)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420691595"/>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Headache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16 (26%)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30 (0.5)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14 (23%)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23 (0.4)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3033666380"/>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Pyrexia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13 (21%)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22 (0.4)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10 (17%)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11 (0.2)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1033974229"/>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Arthralgia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4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7 (0.1)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9 (15%)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11 (0.2)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667011652"/>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Injection-site urticaria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5 (0.1)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8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71 (1.2)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3870445628"/>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Upper respiratory tract infection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10 (16%)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12 (0.2)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8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8 (0.1)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3593061719"/>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Blood pressure decreased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3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3 (0.05)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7 (12%)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10 (0.2)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276200580"/>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Cough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8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10 (0.2)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7 (12%)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8 (0.1)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1155398519"/>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Diarrhea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2 (0.03)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6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8 (0.1)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4102874065"/>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Ear infection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6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6 (0.1)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6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8 (0.1)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251070202"/>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Ear pain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3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3 (0.05)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6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11 (0.2)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1421306719"/>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Influenza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3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3 (0.05)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6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8 (0.1)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301987932"/>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Oropharyngeal pain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4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4 (0.1)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6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13 (0.2)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474479251"/>
                  </a:ext>
                </a:extLst>
              </a:tr>
              <a:tr h="256032">
                <a:tc>
                  <a:txBody>
                    <a:bodyPr/>
                    <a:lstStyle/>
                    <a:p>
                      <a:pPr marL="0" marR="0">
                        <a:lnSpc>
                          <a:spcPct val="95000"/>
                        </a:lnSpc>
                        <a:spcBef>
                          <a:spcPts val="200"/>
                        </a:spcBef>
                        <a:spcAft>
                          <a:spcPts val="200"/>
                        </a:spcAft>
                      </a:pPr>
                      <a:r>
                        <a:rPr lang="en-US" sz="1000" dirty="0">
                          <a:solidFill>
                            <a:schemeClr val="tx1"/>
                          </a:solidFill>
                          <a:effectLst/>
                          <a:latin typeface="+mn-lt"/>
                          <a:ea typeface="MS Mincho" panose="02020609040205080304" pitchFamily="49" charset="-128"/>
                          <a:cs typeface="Arial" panose="020B0604020202020204" pitchFamily="34" charset="0"/>
                        </a:rPr>
                        <a:t>Otitis media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6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9 (0.1)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6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BC4DA5"/>
                    </a:solidFill>
                  </a:tcPr>
                </a:tc>
                <a:tc>
                  <a:txBody>
                    <a:bodyPr/>
                    <a:lstStyle/>
                    <a:p>
                      <a:pPr marL="0" marR="0" algn="ctr">
                        <a:lnSpc>
                          <a:spcPct val="95000"/>
                        </a:lnSpc>
                        <a:spcBef>
                          <a:spcPts val="200"/>
                        </a:spcBef>
                        <a:spcAft>
                          <a:spcPts val="200"/>
                        </a:spcAft>
                      </a:pPr>
                      <a:r>
                        <a:rPr lang="en-US" sz="1000" dirty="0">
                          <a:solidFill>
                            <a:schemeClr val="bg1"/>
                          </a:solidFill>
                          <a:effectLst/>
                          <a:latin typeface="+mn-lt"/>
                          <a:ea typeface="MS Mincho" panose="02020609040205080304" pitchFamily="49" charset="-128"/>
                          <a:cs typeface="Arial" panose="020B0604020202020204" pitchFamily="34" charset="0"/>
                        </a:rPr>
                        <a:t>7 (0.1)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D7ABB"/>
                    </a:solidFill>
                  </a:tcPr>
                </a:tc>
                <a:extLst>
                  <a:ext uri="{0D108BD9-81ED-4DB2-BD59-A6C34878D82A}">
                    <a16:rowId xmlns:a16="http://schemas.microsoft.com/office/drawing/2014/main" val="939353391"/>
                  </a:ext>
                </a:extLst>
              </a:tr>
            </a:tbl>
          </a:graphicData>
        </a:graphic>
      </p:graphicFrame>
      <p:sp>
        <p:nvSpPr>
          <p:cNvPr id="2" name="Close Button Hyperlink">
            <a:hlinkClick r:id="rId3" action="ppaction://hlinksldjump"/>
            <a:extLst>
              <a:ext uri="{FF2B5EF4-FFF2-40B4-BE49-F238E27FC236}">
                <a16:creationId xmlns:a16="http://schemas.microsoft.com/office/drawing/2014/main" id="{AFD40F98-5F6B-C9DD-D8F7-02D5887F7D73}"/>
              </a:ext>
            </a:extLst>
          </p:cNvPr>
          <p:cNvSpPr/>
          <p:nvPr/>
        </p:nvSpPr>
        <p:spPr>
          <a:xfrm>
            <a:off x="6807200" y="110966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5595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3DF20CC-1E6A-A683-017C-233D3E4AF5C3}"/>
              </a:ext>
            </a:extLst>
          </p:cNvPr>
          <p:cNvSpPr>
            <a:spLocks noGrp="1"/>
          </p:cNvSpPr>
          <p:nvPr>
            <p:ph type="body" sz="quarter" idx="15"/>
          </p:nvPr>
        </p:nvSpPr>
        <p:spPr/>
        <p:txBody>
          <a:bodyPr/>
          <a:lstStyle/>
          <a:p>
            <a:r>
              <a:rPr lang="en-US" noProof="0" dirty="0"/>
              <a:t>Long-term Efficacy</a:t>
            </a:r>
          </a:p>
          <a:p>
            <a:pPr lvl="1">
              <a:spcBef>
                <a:spcPts val="500"/>
              </a:spcBef>
            </a:pPr>
            <a:r>
              <a:rPr lang="en-US" noProof="0" dirty="0"/>
              <a:t>After 4 years, children treated with vosoritide gained 90% of height gained by average stature children.</a:t>
            </a:r>
          </a:p>
        </p:txBody>
      </p:sp>
      <p:sp>
        <p:nvSpPr>
          <p:cNvPr id="9" name="Text Placeholder 8">
            <a:extLst>
              <a:ext uri="{FF2B5EF4-FFF2-40B4-BE49-F238E27FC236}">
                <a16:creationId xmlns:a16="http://schemas.microsoft.com/office/drawing/2014/main" id="{3553E812-1683-07E8-8A7F-C4E940207215}"/>
              </a:ext>
            </a:extLst>
          </p:cNvPr>
          <p:cNvSpPr>
            <a:spLocks noGrp="1"/>
          </p:cNvSpPr>
          <p:nvPr>
            <p:ph type="body" sz="quarter" idx="14"/>
          </p:nvPr>
        </p:nvSpPr>
        <p:spPr/>
        <p:txBody>
          <a:bodyPr/>
          <a:lstStyle/>
          <a:p>
            <a:r>
              <a:rPr lang="en-US" noProof="0" dirty="0"/>
              <a:t>52-Week Efficacy</a:t>
            </a:r>
          </a:p>
          <a:p>
            <a:pPr lvl="1">
              <a:spcBef>
                <a:spcPts val="500"/>
              </a:spcBef>
            </a:pPr>
            <a:r>
              <a:rPr lang="en-US" noProof="0" dirty="0"/>
              <a:t>Improvements in height z score in Study 206 were consistent with those observed in older children (Study 301).</a:t>
            </a:r>
          </a:p>
        </p:txBody>
      </p:sp>
      <p:sp>
        <p:nvSpPr>
          <p:cNvPr id="8" name="Text Placeholder 7">
            <a:extLst>
              <a:ext uri="{FF2B5EF4-FFF2-40B4-BE49-F238E27FC236}">
                <a16:creationId xmlns:a16="http://schemas.microsoft.com/office/drawing/2014/main" id="{C4D20312-450E-048F-9CA0-FC21D714B0BF}"/>
              </a:ext>
            </a:extLst>
          </p:cNvPr>
          <p:cNvSpPr>
            <a:spLocks noGrp="1"/>
          </p:cNvSpPr>
          <p:nvPr>
            <p:ph type="body" sz="quarter" idx="13"/>
          </p:nvPr>
        </p:nvSpPr>
        <p:spPr/>
        <p:txBody>
          <a:bodyPr/>
          <a:lstStyle/>
          <a:p>
            <a:r>
              <a:rPr lang="en-US" noProof="0" dirty="0"/>
              <a:t>Study Design</a:t>
            </a:r>
          </a:p>
          <a:p>
            <a:pPr lvl="1">
              <a:spcBef>
                <a:spcPts val="500"/>
              </a:spcBef>
            </a:pPr>
            <a:r>
              <a:rPr lang="en-US" noProof="0" dirty="0"/>
              <a:t>The cohorts in </a:t>
            </a:r>
            <a:br>
              <a:rPr lang="en-US" noProof="0" dirty="0"/>
            </a:br>
            <a:r>
              <a:rPr lang="en-US" noProof="0" dirty="0"/>
              <a:t>Study 206 were </a:t>
            </a:r>
            <a:br>
              <a:rPr lang="en-US" noProof="0" dirty="0"/>
            </a:br>
            <a:r>
              <a:rPr lang="en-US" noProof="0" dirty="0"/>
              <a:t>stratified by age: </a:t>
            </a:r>
            <a:br>
              <a:rPr lang="en-US" noProof="0" dirty="0"/>
            </a:br>
            <a:r>
              <a:rPr lang="en-US" noProof="0" dirty="0"/>
              <a:t>C1: 24 to &lt;60 months, </a:t>
            </a:r>
            <a:br>
              <a:rPr lang="en-US" noProof="0" dirty="0"/>
            </a:br>
            <a:r>
              <a:rPr lang="en-US" noProof="0" dirty="0"/>
              <a:t>C2: 6 to &lt;24 months, </a:t>
            </a:r>
            <a:br>
              <a:rPr lang="en-US" noProof="0" dirty="0"/>
            </a:br>
            <a:r>
              <a:rPr lang="en-US" noProof="0" dirty="0"/>
              <a:t>and C3: 0 to </a:t>
            </a:r>
            <a:br>
              <a:rPr lang="en-US" noProof="0" dirty="0"/>
            </a:br>
            <a:r>
              <a:rPr lang="en-US" noProof="0" dirty="0"/>
              <a:t>&lt;6 months.</a:t>
            </a:r>
            <a:endParaRPr lang="en-US" b="0" noProof="0" dirty="0">
              <a:solidFill>
                <a:schemeClr val="tx1"/>
              </a:solidFill>
            </a:endParaRPr>
          </a:p>
          <a:p>
            <a:endParaRPr lang="en-US" noProof="0" dirty="0"/>
          </a:p>
        </p:txBody>
      </p:sp>
      <p:sp>
        <p:nvSpPr>
          <p:cNvPr id="7" name="Text Placeholder 6">
            <a:extLst>
              <a:ext uri="{FF2B5EF4-FFF2-40B4-BE49-F238E27FC236}">
                <a16:creationId xmlns:a16="http://schemas.microsoft.com/office/drawing/2014/main" id="{D0F7D1A2-74BA-F0EF-EE2E-383303577C89}"/>
              </a:ext>
            </a:extLst>
          </p:cNvPr>
          <p:cNvSpPr>
            <a:spLocks noGrp="1"/>
          </p:cNvSpPr>
          <p:nvPr>
            <p:ph type="body" sz="quarter" idx="12"/>
          </p:nvPr>
        </p:nvSpPr>
        <p:spPr/>
        <p:txBody>
          <a:bodyPr/>
          <a:lstStyle/>
          <a:p>
            <a:r>
              <a:rPr lang="en-US" noProof="0" dirty="0"/>
              <a:t>Safety</a:t>
            </a:r>
          </a:p>
          <a:p>
            <a:pPr marL="186436" lvl="1" indent="-173736" fontAlgn="base">
              <a:lnSpc>
                <a:spcPct val="90000"/>
              </a:lnSpc>
              <a:spcBef>
                <a:spcPts val="600"/>
              </a:spcBef>
              <a:spcAft>
                <a:spcPct val="0"/>
              </a:spcAft>
              <a:buFont typeface="Arial" panose="020B0604020202020204" pitchFamily="34" charset="0"/>
              <a:buChar char="•"/>
            </a:pPr>
            <a:r>
              <a:rPr lang="en-US" noProof="0" dirty="0"/>
              <a:t>Safety profile consistent with that in treated children over 5 years of age </a:t>
            </a:r>
          </a:p>
          <a:p>
            <a:pPr marL="186436" lvl="1" indent="-173736" fontAlgn="base">
              <a:lnSpc>
                <a:spcPct val="90000"/>
              </a:lnSpc>
              <a:spcBef>
                <a:spcPts val="600"/>
              </a:spcBef>
              <a:spcAft>
                <a:spcPct val="0"/>
              </a:spcAft>
              <a:buFont typeface="Arial" panose="020B0604020202020204" pitchFamily="34" charset="0"/>
              <a:buChar char="•"/>
            </a:pPr>
            <a:r>
              <a:rPr lang="en-US" noProof="0" dirty="0"/>
              <a:t>Most common AEs observed were </a:t>
            </a:r>
            <a:br>
              <a:rPr lang="en-US" noProof="0" dirty="0"/>
            </a:br>
            <a:r>
              <a:rPr lang="en-US" noProof="0" dirty="0"/>
              <a:t>mild and self-limiting injection </a:t>
            </a:r>
            <a:br>
              <a:rPr lang="en-US" noProof="0" dirty="0"/>
            </a:br>
            <a:r>
              <a:rPr lang="en-US" noProof="0" dirty="0"/>
              <a:t>site reactions </a:t>
            </a:r>
          </a:p>
          <a:p>
            <a:endParaRPr lang="en-US" noProof="0" dirty="0"/>
          </a:p>
        </p:txBody>
      </p:sp>
      <p:sp>
        <p:nvSpPr>
          <p:cNvPr id="6" name="Text Placeholder 5">
            <a:extLst>
              <a:ext uri="{FF2B5EF4-FFF2-40B4-BE49-F238E27FC236}">
                <a16:creationId xmlns:a16="http://schemas.microsoft.com/office/drawing/2014/main" id="{7B530132-F192-6E27-ACDD-F1A533D0CD7A}"/>
              </a:ext>
            </a:extLst>
          </p:cNvPr>
          <p:cNvSpPr>
            <a:spLocks noGrp="1"/>
          </p:cNvSpPr>
          <p:nvPr>
            <p:ph type="body" sz="quarter" idx="11"/>
          </p:nvPr>
        </p:nvSpPr>
        <p:spPr/>
        <p:txBody>
          <a:bodyPr/>
          <a:lstStyle/>
          <a:p>
            <a:r>
              <a:rPr lang="en-US" noProof="0" dirty="0"/>
              <a:t>Study Population </a:t>
            </a:r>
          </a:p>
        </p:txBody>
      </p:sp>
      <p:sp>
        <p:nvSpPr>
          <p:cNvPr id="5" name="Text Placeholder 4">
            <a:extLst>
              <a:ext uri="{FF2B5EF4-FFF2-40B4-BE49-F238E27FC236}">
                <a16:creationId xmlns:a16="http://schemas.microsoft.com/office/drawing/2014/main" id="{F6C1EA40-F6FC-32CD-D7A7-0742205C4617}"/>
              </a:ext>
            </a:extLst>
          </p:cNvPr>
          <p:cNvSpPr>
            <a:spLocks noGrp="1"/>
          </p:cNvSpPr>
          <p:nvPr>
            <p:ph type="body" sz="quarter" idx="10"/>
          </p:nvPr>
        </p:nvSpPr>
        <p:spPr/>
        <p:txBody>
          <a:bodyPr/>
          <a:lstStyle/>
          <a:p>
            <a:r>
              <a:rPr lang="en-US" noProof="0" dirty="0"/>
              <a:t>Primary Objective</a:t>
            </a:r>
          </a:p>
        </p:txBody>
      </p:sp>
      <p:sp>
        <p:nvSpPr>
          <p:cNvPr id="11" name="Text Placeholder 10">
            <a:extLst>
              <a:ext uri="{FF2B5EF4-FFF2-40B4-BE49-F238E27FC236}">
                <a16:creationId xmlns:a16="http://schemas.microsoft.com/office/drawing/2014/main" id="{D690C553-57A3-1E6C-E6A1-586B75A464ED}"/>
              </a:ext>
            </a:extLst>
          </p:cNvPr>
          <p:cNvSpPr>
            <a:spLocks noGrp="1"/>
          </p:cNvSpPr>
          <p:nvPr>
            <p:ph type="body" sz="quarter" idx="16"/>
          </p:nvPr>
        </p:nvSpPr>
        <p:spPr/>
        <p:txBody>
          <a:bodyPr/>
          <a:lstStyle/>
          <a:p>
            <a:r>
              <a:rPr lang="en-US" noProof="0" dirty="0"/>
              <a:t>Savarirayan, et al. </a:t>
            </a:r>
            <a:r>
              <a:rPr lang="en-US" i="1" noProof="0" dirty="0"/>
              <a:t>Lancet Child Adolesc Health</a:t>
            </a:r>
            <a:r>
              <a:rPr lang="en-US" noProof="0" dirty="0"/>
              <a:t>. 2024. </a:t>
            </a:r>
          </a:p>
        </p:txBody>
      </p:sp>
      <p:pic>
        <p:nvPicPr>
          <p:cNvPr id="2" name="Graphic 1">
            <a:extLst>
              <a:ext uri="{FF2B5EF4-FFF2-40B4-BE49-F238E27FC236}">
                <a16:creationId xmlns:a16="http://schemas.microsoft.com/office/drawing/2014/main" id="{6A0CFEA8-A8A0-2BCD-9283-F84221895DF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8678"/>
          <a:stretch/>
        </p:blipFill>
        <p:spPr>
          <a:xfrm>
            <a:off x="6056355" y="7994211"/>
            <a:ext cx="1258038" cy="1280160"/>
          </a:xfrm>
          <a:prstGeom prst="rect">
            <a:avLst/>
          </a:prstGeom>
        </p:spPr>
      </p:pic>
      <p:pic>
        <p:nvPicPr>
          <p:cNvPr id="3" name="Graphic 2">
            <a:extLst>
              <a:ext uri="{FF2B5EF4-FFF2-40B4-BE49-F238E27FC236}">
                <a16:creationId xmlns:a16="http://schemas.microsoft.com/office/drawing/2014/main" id="{F27926F2-203F-506D-F815-A305E33B5F8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4804"/>
          <a:stretch/>
        </p:blipFill>
        <p:spPr>
          <a:xfrm>
            <a:off x="6344666" y="2400300"/>
            <a:ext cx="843534" cy="1958569"/>
          </a:xfrm>
          <a:prstGeom prst="rect">
            <a:avLst/>
          </a:prstGeom>
        </p:spPr>
      </p:pic>
      <p:pic>
        <p:nvPicPr>
          <p:cNvPr id="4" name="Graphic 3">
            <a:extLst>
              <a:ext uri="{FF2B5EF4-FFF2-40B4-BE49-F238E27FC236}">
                <a16:creationId xmlns:a16="http://schemas.microsoft.com/office/drawing/2014/main" id="{CF16E233-22F1-0140-1166-624D5BF35C9D}"/>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460" t="-1843" r="6764" b="5522"/>
          <a:stretch/>
        </p:blipFill>
        <p:spPr>
          <a:xfrm>
            <a:off x="2028767" y="2921525"/>
            <a:ext cx="1398194" cy="1437344"/>
          </a:xfrm>
          <a:prstGeom prst="rect">
            <a:avLst/>
          </a:prstGeom>
        </p:spPr>
      </p:pic>
      <p:grpSp>
        <p:nvGrpSpPr>
          <p:cNvPr id="12" name="Group 11">
            <a:extLst>
              <a:ext uri="{FF2B5EF4-FFF2-40B4-BE49-F238E27FC236}">
                <a16:creationId xmlns:a16="http://schemas.microsoft.com/office/drawing/2014/main" id="{11841F75-B8CB-1B09-AA64-48AAEFBB11BF}"/>
              </a:ext>
            </a:extLst>
          </p:cNvPr>
          <p:cNvGrpSpPr/>
          <p:nvPr/>
        </p:nvGrpSpPr>
        <p:grpSpPr>
          <a:xfrm>
            <a:off x="3736853" y="3892347"/>
            <a:ext cx="365760" cy="365760"/>
            <a:chOff x="709100" y="1378424"/>
            <a:chExt cx="297965" cy="297965"/>
          </a:xfrm>
          <a:solidFill>
            <a:schemeClr val="accent2"/>
          </a:solidFill>
        </p:grpSpPr>
        <p:sp>
          <p:nvSpPr>
            <p:cNvPr id="13" name="Oval 12">
              <a:extLst>
                <a:ext uri="{FF2B5EF4-FFF2-40B4-BE49-F238E27FC236}">
                  <a16:creationId xmlns:a16="http://schemas.microsoft.com/office/drawing/2014/main" id="{A25AEBF2-FD3C-B0CC-E054-DCE2D5790F0E}"/>
                </a:ext>
              </a:extLst>
            </p:cNvPr>
            <p:cNvSpPr/>
            <p:nvPr userDrawn="1"/>
          </p:nvSpPr>
          <p:spPr bwMode="auto">
            <a:xfrm>
              <a:off x="709100" y="1378424"/>
              <a:ext cx="297965" cy="297965"/>
            </a:xfrm>
            <a:prstGeom prst="ellipse">
              <a:avLst/>
            </a:prstGeom>
            <a:gradFill>
              <a:gsLst>
                <a:gs pos="17000">
                  <a:schemeClr val="accent2"/>
                </a:gs>
                <a:gs pos="100000">
                  <a:schemeClr val="accent2">
                    <a:lumMod val="75000"/>
                  </a:schemeClr>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14" name="Group 13">
              <a:extLst>
                <a:ext uri="{FF2B5EF4-FFF2-40B4-BE49-F238E27FC236}">
                  <a16:creationId xmlns:a16="http://schemas.microsoft.com/office/drawing/2014/main" id="{8DDED5D0-8097-3B4D-ED46-08680B7FFF9A}"/>
                </a:ext>
              </a:extLst>
            </p:cNvPr>
            <p:cNvGrpSpPr/>
            <p:nvPr userDrawn="1"/>
          </p:nvGrpSpPr>
          <p:grpSpPr>
            <a:xfrm>
              <a:off x="775878" y="1445202"/>
              <a:ext cx="164409" cy="164409"/>
              <a:chOff x="314875" y="7984519"/>
              <a:chExt cx="180850" cy="180850"/>
            </a:xfrm>
            <a:grpFill/>
          </p:grpSpPr>
          <p:cxnSp>
            <p:nvCxnSpPr>
              <p:cNvPr id="15" name="Straight Connector 14">
                <a:extLst>
                  <a:ext uri="{FF2B5EF4-FFF2-40B4-BE49-F238E27FC236}">
                    <a16:creationId xmlns:a16="http://schemas.microsoft.com/office/drawing/2014/main" id="{B4C60CBA-CD86-5A69-A647-02BD15065DDF}"/>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BE418B-9F80-5328-A2EF-FFD11761F3D6}"/>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7" name="Group 16">
            <a:extLst>
              <a:ext uri="{FF2B5EF4-FFF2-40B4-BE49-F238E27FC236}">
                <a16:creationId xmlns:a16="http://schemas.microsoft.com/office/drawing/2014/main" id="{49C25250-B207-A71C-34F7-5F59E35A556E}"/>
              </a:ext>
            </a:extLst>
          </p:cNvPr>
          <p:cNvGrpSpPr/>
          <p:nvPr/>
        </p:nvGrpSpPr>
        <p:grpSpPr>
          <a:xfrm>
            <a:off x="599299" y="6205534"/>
            <a:ext cx="365760" cy="365760"/>
            <a:chOff x="709100" y="1378424"/>
            <a:chExt cx="297965" cy="297965"/>
          </a:xfrm>
          <a:solidFill>
            <a:schemeClr val="accent2"/>
          </a:solidFill>
        </p:grpSpPr>
        <p:sp>
          <p:nvSpPr>
            <p:cNvPr id="18" name="Oval 17">
              <a:extLst>
                <a:ext uri="{FF2B5EF4-FFF2-40B4-BE49-F238E27FC236}">
                  <a16:creationId xmlns:a16="http://schemas.microsoft.com/office/drawing/2014/main" id="{46C43291-DCE1-3871-F24A-C8087CECECEE}"/>
                </a:ext>
              </a:extLst>
            </p:cNvPr>
            <p:cNvSpPr/>
            <p:nvPr userDrawn="1"/>
          </p:nvSpPr>
          <p:spPr bwMode="auto">
            <a:xfrm>
              <a:off x="709100" y="1378424"/>
              <a:ext cx="297965" cy="297965"/>
            </a:xfrm>
            <a:prstGeom prst="ellipse">
              <a:avLst/>
            </a:prstGeom>
            <a:gradFill>
              <a:gsLst>
                <a:gs pos="17000">
                  <a:schemeClr val="accent2"/>
                </a:gs>
                <a:gs pos="100000">
                  <a:schemeClr val="accent2">
                    <a:lumMod val="75000"/>
                  </a:schemeClr>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19" name="Group 18">
              <a:extLst>
                <a:ext uri="{FF2B5EF4-FFF2-40B4-BE49-F238E27FC236}">
                  <a16:creationId xmlns:a16="http://schemas.microsoft.com/office/drawing/2014/main" id="{1EA14EA8-80C3-BF06-904C-754F938B7001}"/>
                </a:ext>
              </a:extLst>
            </p:cNvPr>
            <p:cNvGrpSpPr/>
            <p:nvPr userDrawn="1"/>
          </p:nvGrpSpPr>
          <p:grpSpPr>
            <a:xfrm>
              <a:off x="775878" y="1445202"/>
              <a:ext cx="164409" cy="164409"/>
              <a:chOff x="314875" y="7984519"/>
              <a:chExt cx="180850" cy="180850"/>
            </a:xfrm>
            <a:grpFill/>
          </p:grpSpPr>
          <p:cxnSp>
            <p:nvCxnSpPr>
              <p:cNvPr id="20" name="Straight Connector 19">
                <a:extLst>
                  <a:ext uri="{FF2B5EF4-FFF2-40B4-BE49-F238E27FC236}">
                    <a16:creationId xmlns:a16="http://schemas.microsoft.com/office/drawing/2014/main" id="{53C674F2-6EBC-2C11-0455-3434468AB980}"/>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554231B-6DDC-FF40-10B9-9E18DA54BF78}"/>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id="{E95367DB-F152-3CB6-3809-AB7950868E68}"/>
              </a:ext>
            </a:extLst>
          </p:cNvPr>
          <p:cNvGrpSpPr/>
          <p:nvPr/>
        </p:nvGrpSpPr>
        <p:grpSpPr>
          <a:xfrm>
            <a:off x="599299" y="8608891"/>
            <a:ext cx="365760" cy="365760"/>
            <a:chOff x="709100" y="1378424"/>
            <a:chExt cx="297965" cy="297965"/>
          </a:xfrm>
          <a:solidFill>
            <a:schemeClr val="accent2"/>
          </a:solidFill>
        </p:grpSpPr>
        <p:sp>
          <p:nvSpPr>
            <p:cNvPr id="23" name="Oval 22">
              <a:extLst>
                <a:ext uri="{FF2B5EF4-FFF2-40B4-BE49-F238E27FC236}">
                  <a16:creationId xmlns:a16="http://schemas.microsoft.com/office/drawing/2014/main" id="{C6446CD3-9AF7-A847-1809-37D612F54A11}"/>
                </a:ext>
              </a:extLst>
            </p:cNvPr>
            <p:cNvSpPr/>
            <p:nvPr userDrawn="1"/>
          </p:nvSpPr>
          <p:spPr bwMode="auto">
            <a:xfrm>
              <a:off x="709100" y="1378424"/>
              <a:ext cx="297965" cy="297965"/>
            </a:xfrm>
            <a:prstGeom prst="ellipse">
              <a:avLst/>
            </a:prstGeom>
            <a:gradFill>
              <a:gsLst>
                <a:gs pos="17000">
                  <a:schemeClr val="accent2"/>
                </a:gs>
                <a:gs pos="100000">
                  <a:schemeClr val="accent2">
                    <a:lumMod val="75000"/>
                  </a:schemeClr>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24" name="Group 23">
              <a:extLst>
                <a:ext uri="{FF2B5EF4-FFF2-40B4-BE49-F238E27FC236}">
                  <a16:creationId xmlns:a16="http://schemas.microsoft.com/office/drawing/2014/main" id="{33BACD29-FCE5-9370-6D81-BDF1062F8476}"/>
                </a:ext>
              </a:extLst>
            </p:cNvPr>
            <p:cNvGrpSpPr/>
            <p:nvPr userDrawn="1"/>
          </p:nvGrpSpPr>
          <p:grpSpPr>
            <a:xfrm>
              <a:off x="775878" y="1445202"/>
              <a:ext cx="164409" cy="164409"/>
              <a:chOff x="314875" y="7984519"/>
              <a:chExt cx="180850" cy="180850"/>
            </a:xfrm>
            <a:grpFill/>
          </p:grpSpPr>
          <p:cxnSp>
            <p:nvCxnSpPr>
              <p:cNvPr id="25" name="Straight Connector 24">
                <a:extLst>
                  <a:ext uri="{FF2B5EF4-FFF2-40B4-BE49-F238E27FC236}">
                    <a16:creationId xmlns:a16="http://schemas.microsoft.com/office/drawing/2014/main" id="{4E7D406F-3B43-4E44-EA16-DABEB4CF4246}"/>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95B795-DB36-7666-27EF-A7B60A4AD678}"/>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id="{E325111C-DC5E-51F2-0EE6-49A6ABB0D822}"/>
              </a:ext>
            </a:extLst>
          </p:cNvPr>
          <p:cNvGrpSpPr/>
          <p:nvPr/>
        </p:nvGrpSpPr>
        <p:grpSpPr>
          <a:xfrm>
            <a:off x="3736853" y="8786429"/>
            <a:ext cx="365760" cy="365760"/>
            <a:chOff x="709100" y="1378424"/>
            <a:chExt cx="297965" cy="297965"/>
          </a:xfrm>
          <a:solidFill>
            <a:schemeClr val="accent2"/>
          </a:solidFill>
        </p:grpSpPr>
        <p:sp>
          <p:nvSpPr>
            <p:cNvPr id="28" name="Oval 27">
              <a:extLst>
                <a:ext uri="{FF2B5EF4-FFF2-40B4-BE49-F238E27FC236}">
                  <a16:creationId xmlns:a16="http://schemas.microsoft.com/office/drawing/2014/main" id="{838D0CFB-A08B-C6DD-ECB1-4EBE04AF2457}"/>
                </a:ext>
              </a:extLst>
            </p:cNvPr>
            <p:cNvSpPr/>
            <p:nvPr userDrawn="1"/>
          </p:nvSpPr>
          <p:spPr bwMode="auto">
            <a:xfrm>
              <a:off x="709100" y="1378424"/>
              <a:ext cx="297965" cy="297965"/>
            </a:xfrm>
            <a:prstGeom prst="ellipse">
              <a:avLst/>
            </a:prstGeom>
            <a:gradFill>
              <a:gsLst>
                <a:gs pos="17000">
                  <a:schemeClr val="accent2"/>
                </a:gs>
                <a:gs pos="100000">
                  <a:schemeClr val="accent2">
                    <a:lumMod val="75000"/>
                  </a:schemeClr>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29" name="Group 28">
              <a:extLst>
                <a:ext uri="{FF2B5EF4-FFF2-40B4-BE49-F238E27FC236}">
                  <a16:creationId xmlns:a16="http://schemas.microsoft.com/office/drawing/2014/main" id="{29D4BDDC-2906-8BC0-1AB3-2776F4ADADF7}"/>
                </a:ext>
              </a:extLst>
            </p:cNvPr>
            <p:cNvGrpSpPr/>
            <p:nvPr userDrawn="1"/>
          </p:nvGrpSpPr>
          <p:grpSpPr>
            <a:xfrm>
              <a:off x="775878" y="1445202"/>
              <a:ext cx="164409" cy="164409"/>
              <a:chOff x="314875" y="7984519"/>
              <a:chExt cx="180850" cy="180850"/>
            </a:xfrm>
            <a:grpFill/>
          </p:grpSpPr>
          <p:cxnSp>
            <p:nvCxnSpPr>
              <p:cNvPr id="30" name="Straight Connector 29">
                <a:extLst>
                  <a:ext uri="{FF2B5EF4-FFF2-40B4-BE49-F238E27FC236}">
                    <a16:creationId xmlns:a16="http://schemas.microsoft.com/office/drawing/2014/main" id="{8521DBEE-FE35-78EE-AB6A-7D1687B6CA3B}"/>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DACD8F5-E8B2-2896-20E2-77B41B2900C0}"/>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A4422D50-3D72-218D-201C-60441EE51B09}"/>
              </a:ext>
            </a:extLst>
          </p:cNvPr>
          <p:cNvGrpSpPr/>
          <p:nvPr/>
        </p:nvGrpSpPr>
        <p:grpSpPr>
          <a:xfrm>
            <a:off x="599299" y="7298566"/>
            <a:ext cx="365760" cy="365760"/>
            <a:chOff x="709100" y="1378424"/>
            <a:chExt cx="297965" cy="297965"/>
          </a:xfrm>
          <a:solidFill>
            <a:schemeClr val="accent2"/>
          </a:solidFill>
        </p:grpSpPr>
        <p:sp>
          <p:nvSpPr>
            <p:cNvPr id="33" name="Oval 32">
              <a:extLst>
                <a:ext uri="{FF2B5EF4-FFF2-40B4-BE49-F238E27FC236}">
                  <a16:creationId xmlns:a16="http://schemas.microsoft.com/office/drawing/2014/main" id="{6EDEB852-E593-4913-1FDC-FB09F65635F2}"/>
                </a:ext>
              </a:extLst>
            </p:cNvPr>
            <p:cNvSpPr/>
            <p:nvPr userDrawn="1"/>
          </p:nvSpPr>
          <p:spPr bwMode="auto">
            <a:xfrm>
              <a:off x="709100" y="1378424"/>
              <a:ext cx="297965" cy="297965"/>
            </a:xfrm>
            <a:prstGeom prst="ellipse">
              <a:avLst/>
            </a:prstGeom>
            <a:gradFill>
              <a:gsLst>
                <a:gs pos="17000">
                  <a:schemeClr val="accent2"/>
                </a:gs>
                <a:gs pos="100000">
                  <a:schemeClr val="accent2">
                    <a:lumMod val="75000"/>
                  </a:schemeClr>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34" name="Group 33">
              <a:extLst>
                <a:ext uri="{FF2B5EF4-FFF2-40B4-BE49-F238E27FC236}">
                  <a16:creationId xmlns:a16="http://schemas.microsoft.com/office/drawing/2014/main" id="{5382170D-5FF3-DA15-3572-3BC39F141A03}"/>
                </a:ext>
              </a:extLst>
            </p:cNvPr>
            <p:cNvGrpSpPr/>
            <p:nvPr userDrawn="1"/>
          </p:nvGrpSpPr>
          <p:grpSpPr>
            <a:xfrm>
              <a:off x="775878" y="1445202"/>
              <a:ext cx="164409" cy="164409"/>
              <a:chOff x="314875" y="7984519"/>
              <a:chExt cx="180850" cy="180850"/>
            </a:xfrm>
            <a:grpFill/>
          </p:grpSpPr>
          <p:cxnSp>
            <p:nvCxnSpPr>
              <p:cNvPr id="35" name="Straight Connector 34">
                <a:extLst>
                  <a:ext uri="{FF2B5EF4-FFF2-40B4-BE49-F238E27FC236}">
                    <a16:creationId xmlns:a16="http://schemas.microsoft.com/office/drawing/2014/main" id="{16479EF3-7356-7B53-537C-17F9C1E40712}"/>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DFAD945-0EA3-D29C-895C-EDC30A29B00C}"/>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70AC3866-80E6-F85A-DE55-2D3128989EE6}"/>
              </a:ext>
            </a:extLst>
          </p:cNvPr>
          <p:cNvGrpSpPr/>
          <p:nvPr/>
        </p:nvGrpSpPr>
        <p:grpSpPr>
          <a:xfrm>
            <a:off x="4243712" y="3053298"/>
            <a:ext cx="257134" cy="261611"/>
            <a:chOff x="2933266" y="5854459"/>
            <a:chExt cx="225924" cy="229857"/>
          </a:xfrm>
        </p:grpSpPr>
        <p:sp>
          <p:nvSpPr>
            <p:cNvPr id="41" name="Teardrop 40">
              <a:extLst>
                <a:ext uri="{FF2B5EF4-FFF2-40B4-BE49-F238E27FC236}">
                  <a16:creationId xmlns:a16="http://schemas.microsoft.com/office/drawing/2014/main" id="{CF421798-CEAA-3D17-5740-7FB6ACF6BFF2}"/>
                </a:ext>
              </a:extLst>
            </p:cNvPr>
            <p:cNvSpPr/>
            <p:nvPr/>
          </p:nvSpPr>
          <p:spPr>
            <a:xfrm rot="8100000">
              <a:off x="2937245" y="5860403"/>
              <a:ext cx="217967" cy="217967"/>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BD2BA05-6FC7-B0B0-3AEA-3836474F3296}"/>
                </a:ext>
              </a:extLst>
            </p:cNvPr>
            <p:cNvSpPr txBox="1"/>
            <p:nvPr/>
          </p:nvSpPr>
          <p:spPr>
            <a:xfrm>
              <a:off x="2933266" y="5854459"/>
              <a:ext cx="225924" cy="229857"/>
            </a:xfrm>
            <a:prstGeom prst="rect">
              <a:avLst/>
            </a:prstGeom>
            <a:noFill/>
          </p:spPr>
          <p:txBody>
            <a:bodyPr wrap="square" rtlCol="0" anchor="ctr">
              <a:spAutoFit/>
            </a:bodyPr>
            <a:lstStyle/>
            <a:p>
              <a:pPr algn="ctr"/>
              <a:r>
                <a:rPr lang="en-US" sz="1100" b="1" dirty="0">
                  <a:solidFill>
                    <a:schemeClr val="bg1"/>
                  </a:solidFill>
                </a:rPr>
                <a:t>0</a:t>
              </a:r>
              <a:endParaRPr lang="en-US" b="1" dirty="0">
                <a:solidFill>
                  <a:schemeClr val="bg1"/>
                </a:solidFill>
              </a:endParaRPr>
            </a:p>
          </p:txBody>
        </p:sp>
      </p:grpSp>
      <p:sp>
        <p:nvSpPr>
          <p:cNvPr id="44" name="Rounded Rectangle 62">
            <a:extLst>
              <a:ext uri="{FF2B5EF4-FFF2-40B4-BE49-F238E27FC236}">
                <a16:creationId xmlns:a16="http://schemas.microsoft.com/office/drawing/2014/main" id="{9D535C2B-96D8-23F0-6A16-0CB93578072E}"/>
              </a:ext>
            </a:extLst>
          </p:cNvPr>
          <p:cNvSpPr/>
          <p:nvPr/>
        </p:nvSpPr>
        <p:spPr>
          <a:xfrm>
            <a:off x="4323144" y="3432630"/>
            <a:ext cx="1704275" cy="133890"/>
          </a:xfrm>
          <a:prstGeom prst="roundRect">
            <a:avLst>
              <a:gd name="adj" fmla="val 50000"/>
            </a:avLst>
          </a:prstGeom>
          <a:solidFill>
            <a:schemeClr val="accent2">
              <a:lumMod val="20000"/>
              <a:lumOff val="8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85E3D315-48F2-3AE6-7FAF-1581ECB2F005}"/>
              </a:ext>
            </a:extLst>
          </p:cNvPr>
          <p:cNvSpPr txBox="1"/>
          <p:nvPr/>
        </p:nvSpPr>
        <p:spPr>
          <a:xfrm>
            <a:off x="3832729" y="3354103"/>
            <a:ext cx="632676" cy="273183"/>
          </a:xfrm>
          <a:prstGeom prst="rect">
            <a:avLst/>
          </a:prstGeom>
          <a:noFill/>
        </p:spPr>
        <p:txBody>
          <a:bodyPr wrap="square" rtlCol="0">
            <a:spAutoFit/>
          </a:bodyPr>
          <a:lstStyle/>
          <a:p>
            <a:r>
              <a:rPr lang="en-US" sz="1200" b="1" dirty="0"/>
              <a:t>Age:</a:t>
            </a:r>
          </a:p>
        </p:txBody>
      </p:sp>
      <p:sp>
        <p:nvSpPr>
          <p:cNvPr id="47" name="TextBox 46">
            <a:extLst>
              <a:ext uri="{FF2B5EF4-FFF2-40B4-BE49-F238E27FC236}">
                <a16:creationId xmlns:a16="http://schemas.microsoft.com/office/drawing/2014/main" id="{A3AD24EC-2510-9FF2-BC32-E7C963D3CD46}"/>
              </a:ext>
            </a:extLst>
          </p:cNvPr>
          <p:cNvSpPr txBox="1"/>
          <p:nvPr/>
        </p:nvSpPr>
        <p:spPr>
          <a:xfrm>
            <a:off x="4869009" y="3602772"/>
            <a:ext cx="564315" cy="149894"/>
          </a:xfrm>
          <a:prstGeom prst="rect">
            <a:avLst/>
          </a:prstGeom>
          <a:noFill/>
        </p:spPr>
        <p:txBody>
          <a:bodyPr wrap="square" lIns="0" tIns="0" rIns="0" bIns="0" anchor="ctr">
            <a:spAutoFit/>
          </a:bodyPr>
          <a:lstStyle/>
          <a:p>
            <a:pPr algn="ctr"/>
            <a:r>
              <a:rPr lang="en-US" sz="1050" dirty="0"/>
              <a:t>Years</a:t>
            </a:r>
          </a:p>
        </p:txBody>
      </p:sp>
      <p:sp>
        <p:nvSpPr>
          <p:cNvPr id="48" name="TextBox 47">
            <a:extLst>
              <a:ext uri="{FF2B5EF4-FFF2-40B4-BE49-F238E27FC236}">
                <a16:creationId xmlns:a16="http://schemas.microsoft.com/office/drawing/2014/main" id="{C0BE04B9-4C52-C4A0-6A5A-E1D1DF8B9B8C}"/>
              </a:ext>
            </a:extLst>
          </p:cNvPr>
          <p:cNvSpPr txBox="1"/>
          <p:nvPr/>
        </p:nvSpPr>
        <p:spPr>
          <a:xfrm>
            <a:off x="5742116" y="3602772"/>
            <a:ext cx="368945" cy="149894"/>
          </a:xfrm>
          <a:prstGeom prst="rect">
            <a:avLst/>
          </a:prstGeom>
          <a:noFill/>
        </p:spPr>
        <p:txBody>
          <a:bodyPr wrap="square" lIns="0" tIns="0" rIns="0" bIns="0" anchor="ctr">
            <a:spAutoFit/>
          </a:bodyPr>
          <a:lstStyle/>
          <a:p>
            <a:pPr algn="r"/>
            <a:r>
              <a:rPr lang="en-US" sz="1050" dirty="0"/>
              <a:t>&lt;18</a:t>
            </a:r>
          </a:p>
        </p:txBody>
      </p:sp>
      <p:sp>
        <p:nvSpPr>
          <p:cNvPr id="49" name="TextBox 48">
            <a:extLst>
              <a:ext uri="{FF2B5EF4-FFF2-40B4-BE49-F238E27FC236}">
                <a16:creationId xmlns:a16="http://schemas.microsoft.com/office/drawing/2014/main" id="{B64BB24B-6596-998C-A296-AAE110D2896E}"/>
              </a:ext>
            </a:extLst>
          </p:cNvPr>
          <p:cNvSpPr txBox="1"/>
          <p:nvPr/>
        </p:nvSpPr>
        <p:spPr>
          <a:xfrm>
            <a:off x="4320315" y="3602772"/>
            <a:ext cx="304913" cy="149894"/>
          </a:xfrm>
          <a:prstGeom prst="rect">
            <a:avLst/>
          </a:prstGeom>
          <a:noFill/>
        </p:spPr>
        <p:txBody>
          <a:bodyPr wrap="square" lIns="0" tIns="0" rIns="0" bIns="0" anchor="ctr">
            <a:spAutoFit/>
          </a:bodyPr>
          <a:lstStyle/>
          <a:p>
            <a:r>
              <a:rPr lang="en-US" sz="1050" dirty="0"/>
              <a:t>0</a:t>
            </a:r>
          </a:p>
        </p:txBody>
      </p:sp>
      <p:sp>
        <p:nvSpPr>
          <p:cNvPr id="50" name="Rounded Rectangle 75">
            <a:extLst>
              <a:ext uri="{FF2B5EF4-FFF2-40B4-BE49-F238E27FC236}">
                <a16:creationId xmlns:a16="http://schemas.microsoft.com/office/drawing/2014/main" id="{3391A8F6-1370-7100-AEE4-F7F87F0A8123}"/>
              </a:ext>
            </a:extLst>
          </p:cNvPr>
          <p:cNvSpPr/>
          <p:nvPr/>
        </p:nvSpPr>
        <p:spPr>
          <a:xfrm>
            <a:off x="4649262" y="3806619"/>
            <a:ext cx="1003809" cy="2033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 = 75</a:t>
            </a:r>
          </a:p>
        </p:txBody>
      </p:sp>
      <p:sp>
        <p:nvSpPr>
          <p:cNvPr id="60" name="TextBox 59">
            <a:extLst>
              <a:ext uri="{FF2B5EF4-FFF2-40B4-BE49-F238E27FC236}">
                <a16:creationId xmlns:a16="http://schemas.microsoft.com/office/drawing/2014/main" id="{93A7C896-B037-D97D-3D91-26B42F09ED44}"/>
              </a:ext>
            </a:extLst>
          </p:cNvPr>
          <p:cNvSpPr txBox="1"/>
          <p:nvPr/>
        </p:nvSpPr>
        <p:spPr>
          <a:xfrm>
            <a:off x="3736853" y="2602993"/>
            <a:ext cx="3890864" cy="425758"/>
          </a:xfrm>
          <a:prstGeom prst="rect">
            <a:avLst/>
          </a:prstGeom>
          <a:noFill/>
        </p:spPr>
        <p:txBody>
          <a:bodyPr wrap="square">
            <a:spAutoFit/>
          </a:bodyPr>
          <a:lstStyle/>
          <a:p>
            <a:pPr marL="0" marR="0" lvl="0" indent="0" algn="l" defTabSz="1341150" rtl="0" eaLnBrk="1" fontAlgn="auto" latinLnBrk="0" hangingPunct="1">
              <a:lnSpc>
                <a:spcPts val="1300"/>
              </a:lnSpc>
              <a:spcBef>
                <a:spcPts val="1000"/>
              </a:spcBef>
              <a:spcAft>
                <a:spcPts val="0"/>
              </a:spcAft>
              <a:buClr>
                <a:srgbClr val="A9208E"/>
              </a:buClr>
              <a:buSzTx/>
              <a:buFont typeface="Arial" panose="020B0604020202020204" pitchFamily="34" charset="0"/>
              <a:buNone/>
              <a:tabLst/>
              <a:defRPr/>
            </a:pPr>
            <a:r>
              <a:rPr kumimoji="0" lang="en-US" sz="1200" b="0" i="0" u="none" strike="noStrike" kern="1200" cap="none" spc="0" normalizeH="0" baseline="0" noProof="0" dirty="0">
                <a:ln>
                  <a:noFill/>
                </a:ln>
                <a:solidFill>
                  <a:srgbClr val="505050"/>
                </a:solidFill>
                <a:effectLst/>
                <a:uLnTx/>
                <a:uFillTx/>
                <a:latin typeface="Arial" panose="020B0604020202020204"/>
                <a:ea typeface="+mn-ea"/>
                <a:cs typeface="+mn-cs"/>
              </a:rPr>
              <a:t>Participants must have completed ≥6 </a:t>
            </a:r>
            <a:br>
              <a:rPr kumimoji="0" lang="en-US" sz="1200" b="0" i="0" u="none" strike="noStrike" kern="1200" cap="none" spc="0" normalizeH="0" baseline="0" noProof="0" dirty="0">
                <a:ln>
                  <a:noFill/>
                </a:ln>
                <a:solidFill>
                  <a:srgbClr val="505050"/>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rgbClr val="505050"/>
                </a:solidFill>
                <a:effectLst/>
                <a:uLnTx/>
                <a:uFillTx/>
                <a:latin typeface="Arial" panose="020B0604020202020204"/>
                <a:ea typeface="+mn-ea"/>
                <a:cs typeface="+mn-cs"/>
              </a:rPr>
              <a:t>months in baseline study (Study 901)</a:t>
            </a:r>
          </a:p>
        </p:txBody>
      </p:sp>
      <p:sp>
        <p:nvSpPr>
          <p:cNvPr id="64" name="TextBox 63">
            <a:extLst>
              <a:ext uri="{FF2B5EF4-FFF2-40B4-BE49-F238E27FC236}">
                <a16:creationId xmlns:a16="http://schemas.microsoft.com/office/drawing/2014/main" id="{F712E963-B611-07BF-0953-260A86555A19}"/>
              </a:ext>
            </a:extLst>
          </p:cNvPr>
          <p:cNvSpPr txBox="1"/>
          <p:nvPr/>
        </p:nvSpPr>
        <p:spPr>
          <a:xfrm>
            <a:off x="603096" y="2701478"/>
            <a:ext cx="1571743" cy="1079783"/>
          </a:xfrm>
          <a:prstGeom prst="rect">
            <a:avLst/>
          </a:prstGeom>
          <a:noFill/>
        </p:spPr>
        <p:txBody>
          <a:bodyPr wrap="square">
            <a:spAutoFit/>
          </a:bodyPr>
          <a:lstStyle/>
          <a:p>
            <a:pPr>
              <a:lnSpc>
                <a:spcPts val="1100"/>
              </a:lnSpc>
              <a:buClr>
                <a:schemeClr val="accent6"/>
              </a:buClr>
            </a:pPr>
            <a:r>
              <a:rPr lang="en-US" sz="1200" b="0" dirty="0">
                <a:solidFill>
                  <a:schemeClr val="tx1"/>
                </a:solidFill>
              </a:rPr>
              <a:t>To determine the </a:t>
            </a:r>
            <a:br>
              <a:rPr lang="en-US" sz="1200" b="0" dirty="0">
                <a:solidFill>
                  <a:schemeClr val="tx1"/>
                </a:solidFill>
              </a:rPr>
            </a:br>
            <a:r>
              <a:rPr lang="en-US" sz="1200" b="0" dirty="0">
                <a:solidFill>
                  <a:schemeClr val="tx1"/>
                </a:solidFill>
              </a:rPr>
              <a:t>impact of treatment </a:t>
            </a:r>
            <a:br>
              <a:rPr lang="en-US" sz="1200" b="0" dirty="0">
                <a:solidFill>
                  <a:schemeClr val="tx1"/>
                </a:solidFill>
              </a:rPr>
            </a:br>
            <a:r>
              <a:rPr lang="en-US" sz="1200" b="0" dirty="0">
                <a:solidFill>
                  <a:schemeClr val="tx1"/>
                </a:solidFill>
              </a:rPr>
              <a:t>with vosoritide in younger children </a:t>
            </a:r>
            <a:br>
              <a:rPr lang="en-US" sz="1200" b="0" dirty="0">
                <a:solidFill>
                  <a:schemeClr val="tx1"/>
                </a:solidFill>
              </a:rPr>
            </a:br>
            <a:r>
              <a:rPr lang="en-US" sz="1200" b="0" dirty="0">
                <a:solidFill>
                  <a:schemeClr val="tx1"/>
                </a:solidFill>
              </a:rPr>
              <a:t>with achondroplasia (infants and toddlers)</a:t>
            </a:r>
          </a:p>
        </p:txBody>
      </p:sp>
      <p:grpSp>
        <p:nvGrpSpPr>
          <p:cNvPr id="43" name="Group 42">
            <a:extLst>
              <a:ext uri="{FF2B5EF4-FFF2-40B4-BE49-F238E27FC236}">
                <a16:creationId xmlns:a16="http://schemas.microsoft.com/office/drawing/2014/main" id="{19F58130-9EC9-4AEC-5225-1D36D422A23E}"/>
              </a:ext>
            </a:extLst>
          </p:cNvPr>
          <p:cNvGrpSpPr/>
          <p:nvPr/>
        </p:nvGrpSpPr>
        <p:grpSpPr>
          <a:xfrm>
            <a:off x="4570914" y="3053298"/>
            <a:ext cx="257134" cy="261611"/>
            <a:chOff x="2933266" y="5854459"/>
            <a:chExt cx="225924" cy="229857"/>
          </a:xfrm>
        </p:grpSpPr>
        <p:sp>
          <p:nvSpPr>
            <p:cNvPr id="51" name="Teardrop 50">
              <a:extLst>
                <a:ext uri="{FF2B5EF4-FFF2-40B4-BE49-F238E27FC236}">
                  <a16:creationId xmlns:a16="http://schemas.microsoft.com/office/drawing/2014/main" id="{16A6DAC0-18C9-27A4-7096-23E1232EE452}"/>
                </a:ext>
              </a:extLst>
            </p:cNvPr>
            <p:cNvSpPr/>
            <p:nvPr/>
          </p:nvSpPr>
          <p:spPr>
            <a:xfrm rot="8100000">
              <a:off x="2937245" y="5860403"/>
              <a:ext cx="217967" cy="217967"/>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C20F900E-AB6C-7F40-CD42-EB2D5069A68F}"/>
                </a:ext>
              </a:extLst>
            </p:cNvPr>
            <p:cNvSpPr txBox="1"/>
            <p:nvPr/>
          </p:nvSpPr>
          <p:spPr>
            <a:xfrm>
              <a:off x="2933266" y="5854459"/>
              <a:ext cx="225924" cy="229857"/>
            </a:xfrm>
            <a:prstGeom prst="rect">
              <a:avLst/>
            </a:prstGeom>
            <a:noFill/>
          </p:spPr>
          <p:txBody>
            <a:bodyPr wrap="square" rtlCol="0" anchor="ctr">
              <a:spAutoFit/>
            </a:bodyPr>
            <a:lstStyle/>
            <a:p>
              <a:pPr algn="ctr"/>
              <a:r>
                <a:rPr lang="en-US" sz="1100" b="1" dirty="0">
                  <a:solidFill>
                    <a:schemeClr val="bg1"/>
                  </a:solidFill>
                </a:rPr>
                <a:t>5</a:t>
              </a:r>
              <a:endParaRPr lang="en-US" b="1" dirty="0">
                <a:solidFill>
                  <a:schemeClr val="bg1"/>
                </a:solidFill>
              </a:endParaRPr>
            </a:p>
          </p:txBody>
        </p:sp>
      </p:grpSp>
      <p:sp>
        <p:nvSpPr>
          <p:cNvPr id="61" name="Freeform 60">
            <a:extLst>
              <a:ext uri="{FF2B5EF4-FFF2-40B4-BE49-F238E27FC236}">
                <a16:creationId xmlns:a16="http://schemas.microsoft.com/office/drawing/2014/main" id="{692E1AE9-8D24-55C5-CBAB-BE9240947483}"/>
              </a:ext>
            </a:extLst>
          </p:cNvPr>
          <p:cNvSpPr/>
          <p:nvPr/>
        </p:nvSpPr>
        <p:spPr>
          <a:xfrm>
            <a:off x="4327626" y="3437113"/>
            <a:ext cx="372121" cy="133890"/>
          </a:xfrm>
          <a:custGeom>
            <a:avLst/>
            <a:gdLst>
              <a:gd name="connsiteX0" fmla="*/ 66945 w 372121"/>
              <a:gd name="connsiteY0" fmla="*/ 0 h 133890"/>
              <a:gd name="connsiteX1" fmla="*/ 372121 w 372121"/>
              <a:gd name="connsiteY1" fmla="*/ 0 h 133890"/>
              <a:gd name="connsiteX2" fmla="*/ 372121 w 372121"/>
              <a:gd name="connsiteY2" fmla="*/ 133890 h 133890"/>
              <a:gd name="connsiteX3" fmla="*/ 66945 w 372121"/>
              <a:gd name="connsiteY3" fmla="*/ 133890 h 133890"/>
              <a:gd name="connsiteX4" fmla="*/ 0 w 372121"/>
              <a:gd name="connsiteY4" fmla="*/ 66945 h 133890"/>
              <a:gd name="connsiteX5" fmla="*/ 66945 w 372121"/>
              <a:gd name="connsiteY5" fmla="*/ 0 h 1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121" h="133890">
                <a:moveTo>
                  <a:pt x="66945" y="0"/>
                </a:moveTo>
                <a:lnTo>
                  <a:pt x="372121" y="0"/>
                </a:lnTo>
                <a:lnTo>
                  <a:pt x="372121" y="133890"/>
                </a:lnTo>
                <a:lnTo>
                  <a:pt x="66945" y="133890"/>
                </a:lnTo>
                <a:cubicBezTo>
                  <a:pt x="29972" y="133890"/>
                  <a:pt x="0" y="103918"/>
                  <a:pt x="0" y="66945"/>
                </a:cubicBezTo>
                <a:cubicBezTo>
                  <a:pt x="0" y="29972"/>
                  <a:pt x="29972" y="0"/>
                  <a:pt x="6694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7" name="Picture 66">
            <a:extLst>
              <a:ext uri="{FF2B5EF4-FFF2-40B4-BE49-F238E27FC236}">
                <a16:creationId xmlns:a16="http://schemas.microsoft.com/office/drawing/2014/main" id="{B3ADC60E-1DC8-7777-E4A0-F8AC1DBEC21B}"/>
              </a:ext>
            </a:extLst>
          </p:cNvPr>
          <p:cNvPicPr>
            <a:picLocks noChangeAspect="1"/>
          </p:cNvPicPr>
          <p:nvPr/>
        </p:nvPicPr>
        <p:blipFill>
          <a:blip r:embed="rId9"/>
          <a:stretch>
            <a:fillRect/>
          </a:stretch>
        </p:blipFill>
        <p:spPr>
          <a:xfrm>
            <a:off x="2231335" y="4671391"/>
            <a:ext cx="4953000" cy="1828800"/>
          </a:xfrm>
          <a:prstGeom prst="rect">
            <a:avLst/>
          </a:prstGeom>
        </p:spPr>
      </p:pic>
      <p:sp>
        <p:nvSpPr>
          <p:cNvPr id="55" name="TextBox 54">
            <a:extLst>
              <a:ext uri="{FF2B5EF4-FFF2-40B4-BE49-F238E27FC236}">
                <a16:creationId xmlns:a16="http://schemas.microsoft.com/office/drawing/2014/main" id="{33B23F31-FE22-0D18-8D95-E2C15E97A4A6}"/>
              </a:ext>
            </a:extLst>
          </p:cNvPr>
          <p:cNvSpPr txBox="1"/>
          <p:nvPr/>
        </p:nvSpPr>
        <p:spPr>
          <a:xfrm>
            <a:off x="-130692" y="9683166"/>
            <a:ext cx="4143505" cy="276999"/>
          </a:xfrm>
          <a:prstGeom prst="rect">
            <a:avLst/>
          </a:prstGeom>
          <a:noFill/>
        </p:spPr>
        <p:txBody>
          <a:bodyPr wrap="square" rtlCol="0">
            <a:spAutoFit/>
          </a:bodyPr>
          <a:lstStyle/>
          <a:p>
            <a:r>
              <a:rPr lang="en-US" sz="1200" dirty="0">
                <a:solidFill>
                  <a:schemeClr val="accent4"/>
                </a:solidFill>
              </a:rPr>
              <a:t>[Savarirayan 2024 study 206: p2A, B, 3A, B, 4C]</a:t>
            </a:r>
          </a:p>
        </p:txBody>
      </p:sp>
      <p:sp>
        <p:nvSpPr>
          <p:cNvPr id="37" name="Study Pop Hyperlink">
            <a:hlinkClick r:id="rId10" action="ppaction://hlinksldjump"/>
            <a:extLst>
              <a:ext uri="{FF2B5EF4-FFF2-40B4-BE49-F238E27FC236}">
                <a16:creationId xmlns:a16="http://schemas.microsoft.com/office/drawing/2014/main" id="{8515C4DB-4563-CD7A-C527-94599C4F142C}"/>
              </a:ext>
            </a:extLst>
          </p:cNvPr>
          <p:cNvSpPr/>
          <p:nvPr/>
        </p:nvSpPr>
        <p:spPr>
          <a:xfrm>
            <a:off x="3714750" y="3871912"/>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udy Design Hyperlink">
            <a:hlinkClick r:id="rId11" action="ppaction://hlinksldjump"/>
            <a:extLst>
              <a:ext uri="{FF2B5EF4-FFF2-40B4-BE49-F238E27FC236}">
                <a16:creationId xmlns:a16="http://schemas.microsoft.com/office/drawing/2014/main" id="{A5EB8C7A-7E78-3A83-C558-6C5EB7EE1EA9}"/>
              </a:ext>
            </a:extLst>
          </p:cNvPr>
          <p:cNvSpPr/>
          <p:nvPr/>
        </p:nvSpPr>
        <p:spPr>
          <a:xfrm>
            <a:off x="552450" y="6124575"/>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6 month Hyperlink">
            <a:hlinkClick r:id="rId12" action="ppaction://hlinksldjump"/>
            <a:extLst>
              <a:ext uri="{FF2B5EF4-FFF2-40B4-BE49-F238E27FC236}">
                <a16:creationId xmlns:a16="http://schemas.microsoft.com/office/drawing/2014/main" id="{537C9FC6-2ABB-39E6-526A-5180EB1B167C}"/>
              </a:ext>
            </a:extLst>
          </p:cNvPr>
          <p:cNvSpPr/>
          <p:nvPr/>
        </p:nvSpPr>
        <p:spPr>
          <a:xfrm>
            <a:off x="576262" y="7277100"/>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ong term Hyperlink">
            <a:hlinkClick r:id="rId13" action="ppaction://hlinksldjump"/>
            <a:extLst>
              <a:ext uri="{FF2B5EF4-FFF2-40B4-BE49-F238E27FC236}">
                <a16:creationId xmlns:a16="http://schemas.microsoft.com/office/drawing/2014/main" id="{BB1F491C-1E81-4EBB-624D-0C66C53C71F4}"/>
              </a:ext>
            </a:extLst>
          </p:cNvPr>
          <p:cNvSpPr/>
          <p:nvPr/>
        </p:nvSpPr>
        <p:spPr>
          <a:xfrm>
            <a:off x="571500" y="8572500"/>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afety Hyperlink">
            <a:hlinkClick r:id="rId14" action="ppaction://hlinksldjump"/>
            <a:extLst>
              <a:ext uri="{FF2B5EF4-FFF2-40B4-BE49-F238E27FC236}">
                <a16:creationId xmlns:a16="http://schemas.microsoft.com/office/drawing/2014/main" id="{50D23E2F-EDC2-509A-91FA-8970A4F4482F}"/>
              </a:ext>
            </a:extLst>
          </p:cNvPr>
          <p:cNvSpPr/>
          <p:nvPr/>
        </p:nvSpPr>
        <p:spPr>
          <a:xfrm>
            <a:off x="3695700" y="8739188"/>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hidden="1">
            <a:extLst>
              <a:ext uri="{FF2B5EF4-FFF2-40B4-BE49-F238E27FC236}">
                <a16:creationId xmlns:a16="http://schemas.microsoft.com/office/drawing/2014/main" id="{77F3D61D-653C-47E5-48D6-1DA9B49589F4}"/>
              </a:ext>
            </a:extLst>
          </p:cNvPr>
          <p:cNvGrpSpPr/>
          <p:nvPr/>
        </p:nvGrpSpPr>
        <p:grpSpPr>
          <a:xfrm>
            <a:off x="-365442" y="3980029"/>
            <a:ext cx="9309958" cy="5422945"/>
            <a:chOff x="-365442" y="3980029"/>
            <a:chExt cx="9309958" cy="5422945"/>
          </a:xfrm>
        </p:grpSpPr>
        <p:sp>
          <p:nvSpPr>
            <p:cNvPr id="69" name="TextBox 68">
              <a:extLst>
                <a:ext uri="{FF2B5EF4-FFF2-40B4-BE49-F238E27FC236}">
                  <a16:creationId xmlns:a16="http://schemas.microsoft.com/office/drawing/2014/main" id="{28D0133C-5A29-BC88-97F9-A841BAA2E2DF}"/>
                </a:ext>
              </a:extLst>
            </p:cNvPr>
            <p:cNvSpPr txBox="1"/>
            <p:nvPr/>
          </p:nvSpPr>
          <p:spPr>
            <a:xfrm>
              <a:off x="7772400" y="5880344"/>
              <a:ext cx="1172116" cy="369332"/>
            </a:xfrm>
            <a:prstGeom prst="rect">
              <a:avLst/>
            </a:prstGeom>
            <a:noFill/>
          </p:spPr>
          <p:txBody>
            <a:bodyPr wrap="none" rtlCol="0">
              <a:spAutoFit/>
            </a:bodyPr>
            <a:lstStyle/>
            <a:p>
              <a:r>
                <a:rPr lang="en-US" b="1" dirty="0">
                  <a:solidFill>
                    <a:schemeClr val="accent1"/>
                  </a:solidFill>
                </a:rPr>
                <a:t>ACT_025</a:t>
              </a:r>
            </a:p>
          </p:txBody>
        </p:sp>
        <p:sp>
          <p:nvSpPr>
            <p:cNvPr id="54" name="TextBox 53">
              <a:extLst>
                <a:ext uri="{FF2B5EF4-FFF2-40B4-BE49-F238E27FC236}">
                  <a16:creationId xmlns:a16="http://schemas.microsoft.com/office/drawing/2014/main" id="{D94F420F-8AE4-B50D-BFB3-026CB42AF8CA}"/>
                </a:ext>
              </a:extLst>
            </p:cNvPr>
            <p:cNvSpPr txBox="1"/>
            <p:nvPr/>
          </p:nvSpPr>
          <p:spPr>
            <a:xfrm>
              <a:off x="-365442" y="3980029"/>
              <a:ext cx="4143505" cy="276999"/>
            </a:xfrm>
            <a:prstGeom prst="rect">
              <a:avLst/>
            </a:prstGeom>
            <a:noFill/>
          </p:spPr>
          <p:txBody>
            <a:bodyPr wrap="square" rtlCol="0">
              <a:spAutoFit/>
            </a:bodyPr>
            <a:lstStyle/>
            <a:p>
              <a:r>
                <a:rPr lang="en-US" sz="1200" dirty="0">
                  <a:solidFill>
                    <a:schemeClr val="accent4"/>
                  </a:solidFill>
                </a:rPr>
                <a:t>[Savarirayan 2024 study 206: p2B]</a:t>
              </a:r>
            </a:p>
          </p:txBody>
        </p:sp>
        <p:sp>
          <p:nvSpPr>
            <p:cNvPr id="56" name="TextBox 55">
              <a:extLst>
                <a:ext uri="{FF2B5EF4-FFF2-40B4-BE49-F238E27FC236}">
                  <a16:creationId xmlns:a16="http://schemas.microsoft.com/office/drawing/2014/main" id="{4A2660F1-5044-4956-B975-5ABE70653F23}"/>
                </a:ext>
              </a:extLst>
            </p:cNvPr>
            <p:cNvSpPr txBox="1"/>
            <p:nvPr/>
          </p:nvSpPr>
          <p:spPr>
            <a:xfrm>
              <a:off x="3714750" y="4323325"/>
              <a:ext cx="4143505" cy="276999"/>
            </a:xfrm>
            <a:prstGeom prst="rect">
              <a:avLst/>
            </a:prstGeom>
            <a:noFill/>
          </p:spPr>
          <p:txBody>
            <a:bodyPr wrap="square" rtlCol="0">
              <a:spAutoFit/>
            </a:bodyPr>
            <a:lstStyle/>
            <a:p>
              <a:r>
                <a:rPr lang="en-US" sz="1200" dirty="0">
                  <a:solidFill>
                    <a:schemeClr val="accent4"/>
                  </a:solidFill>
                </a:rPr>
                <a:t>[Savarirayan 2024 study 206: p2B, 3A, B]</a:t>
              </a:r>
            </a:p>
          </p:txBody>
        </p:sp>
        <p:sp>
          <p:nvSpPr>
            <p:cNvPr id="57" name="TextBox 56">
              <a:extLst>
                <a:ext uri="{FF2B5EF4-FFF2-40B4-BE49-F238E27FC236}">
                  <a16:creationId xmlns:a16="http://schemas.microsoft.com/office/drawing/2014/main" id="{39F85EE1-A7D9-B209-04FB-20C261953E2F}"/>
                </a:ext>
              </a:extLst>
            </p:cNvPr>
            <p:cNvSpPr txBox="1"/>
            <p:nvPr/>
          </p:nvSpPr>
          <p:spPr>
            <a:xfrm>
              <a:off x="1122452" y="6540827"/>
              <a:ext cx="4143505" cy="276999"/>
            </a:xfrm>
            <a:prstGeom prst="rect">
              <a:avLst/>
            </a:prstGeom>
            <a:noFill/>
          </p:spPr>
          <p:txBody>
            <a:bodyPr wrap="square" rtlCol="0">
              <a:spAutoFit/>
            </a:bodyPr>
            <a:lstStyle/>
            <a:p>
              <a:r>
                <a:rPr lang="en-US" sz="1200" dirty="0">
                  <a:solidFill>
                    <a:schemeClr val="accent4"/>
                  </a:solidFill>
                </a:rPr>
                <a:t>[Savarirayan 2024 study 206: p2B, 3A, B, 4C]</a:t>
              </a:r>
            </a:p>
          </p:txBody>
        </p:sp>
        <p:sp>
          <p:nvSpPr>
            <p:cNvPr id="58" name="TextBox 57">
              <a:extLst>
                <a:ext uri="{FF2B5EF4-FFF2-40B4-BE49-F238E27FC236}">
                  <a16:creationId xmlns:a16="http://schemas.microsoft.com/office/drawing/2014/main" id="{732FE855-B394-0B90-4DC8-34FD75694E06}"/>
                </a:ext>
              </a:extLst>
            </p:cNvPr>
            <p:cNvSpPr txBox="1"/>
            <p:nvPr/>
          </p:nvSpPr>
          <p:spPr>
            <a:xfrm>
              <a:off x="404193" y="7766615"/>
              <a:ext cx="4143505" cy="276999"/>
            </a:xfrm>
            <a:prstGeom prst="rect">
              <a:avLst/>
            </a:prstGeom>
            <a:noFill/>
          </p:spPr>
          <p:txBody>
            <a:bodyPr wrap="square" rtlCol="0">
              <a:spAutoFit/>
            </a:bodyPr>
            <a:lstStyle/>
            <a:p>
              <a:r>
                <a:rPr lang="en-US" sz="1200" dirty="0">
                  <a:solidFill>
                    <a:schemeClr val="accent4"/>
                  </a:solidFill>
                </a:rPr>
                <a:t>[Savarirayan 2024 study 206: p2C, 10C]</a:t>
              </a:r>
            </a:p>
          </p:txBody>
        </p:sp>
        <p:sp>
          <p:nvSpPr>
            <p:cNvPr id="59" name="TextBox 58">
              <a:extLst>
                <a:ext uri="{FF2B5EF4-FFF2-40B4-BE49-F238E27FC236}">
                  <a16:creationId xmlns:a16="http://schemas.microsoft.com/office/drawing/2014/main" id="{A62CF7F9-9703-4A71-6745-63EE4C701E84}"/>
                </a:ext>
              </a:extLst>
            </p:cNvPr>
            <p:cNvSpPr txBox="1"/>
            <p:nvPr/>
          </p:nvSpPr>
          <p:spPr>
            <a:xfrm>
              <a:off x="3581318" y="8408523"/>
              <a:ext cx="4143505" cy="276999"/>
            </a:xfrm>
            <a:prstGeom prst="rect">
              <a:avLst/>
            </a:prstGeom>
            <a:noFill/>
          </p:spPr>
          <p:txBody>
            <a:bodyPr wrap="square" rtlCol="0">
              <a:spAutoFit/>
            </a:bodyPr>
            <a:lstStyle/>
            <a:p>
              <a:r>
                <a:rPr lang="en-US" sz="1200" dirty="0">
                  <a:solidFill>
                    <a:schemeClr val="accent4"/>
                  </a:solidFill>
                </a:rPr>
                <a:t>[Savarirayan 2024 study 206: p2C, 10B]</a:t>
              </a:r>
            </a:p>
          </p:txBody>
        </p:sp>
        <p:sp>
          <p:nvSpPr>
            <p:cNvPr id="62" name="TextBox 61">
              <a:extLst>
                <a:ext uri="{FF2B5EF4-FFF2-40B4-BE49-F238E27FC236}">
                  <a16:creationId xmlns:a16="http://schemas.microsoft.com/office/drawing/2014/main" id="{8D27AE24-536D-DDEE-6020-06200BE282B5}"/>
                </a:ext>
              </a:extLst>
            </p:cNvPr>
            <p:cNvSpPr txBox="1"/>
            <p:nvPr/>
          </p:nvSpPr>
          <p:spPr>
            <a:xfrm>
              <a:off x="190982" y="9125975"/>
              <a:ext cx="4143505" cy="276999"/>
            </a:xfrm>
            <a:prstGeom prst="rect">
              <a:avLst/>
            </a:prstGeom>
            <a:noFill/>
          </p:spPr>
          <p:txBody>
            <a:bodyPr wrap="square" rtlCol="0">
              <a:spAutoFit/>
            </a:bodyPr>
            <a:lstStyle/>
            <a:p>
              <a:r>
                <a:rPr lang="en-US" sz="1200" dirty="0">
                  <a:solidFill>
                    <a:schemeClr val="accent4"/>
                  </a:solidFill>
                </a:rPr>
                <a:t>[Savarirayan ACMG 2024 study 208: p1F]</a:t>
              </a:r>
            </a:p>
          </p:txBody>
        </p:sp>
      </p:grpSp>
    </p:spTree>
    <p:extLst>
      <p:ext uri="{BB962C8B-B14F-4D97-AF65-F5344CB8AC3E}">
        <p14:creationId xmlns:p14="http://schemas.microsoft.com/office/powerpoint/2010/main" val="655874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72E1503-6EF0-5D8D-F9E9-38A97433348B}"/>
              </a:ext>
            </a:extLst>
          </p:cNvPr>
          <p:cNvSpPr>
            <a:spLocks noGrp="1"/>
          </p:cNvSpPr>
          <p:nvPr>
            <p:ph sz="quarter" idx="22"/>
          </p:nvPr>
        </p:nvSpPr>
        <p:spPr/>
        <p:txBody>
          <a:bodyPr/>
          <a:lstStyle/>
          <a:p>
            <a:r>
              <a:rPr lang="en-US" noProof="0" dirty="0"/>
              <a:t>Study 206 was a randomized, placebo-controlled, phase 2, 52-week trial among 75 children 3 to 59 months. </a:t>
            </a:r>
            <a:br>
              <a:rPr lang="en-US" noProof="0" dirty="0"/>
            </a:br>
            <a:r>
              <a:rPr lang="en-US" noProof="0" dirty="0"/>
              <a:t>This trial represented the youngest participants treated with vosoritide to date. Children were randomized by age into 3 cohorts to receive vosoritide or placebo: </a:t>
            </a:r>
          </a:p>
          <a:p>
            <a:pPr marL="165100" indent="-165100">
              <a:spcBef>
                <a:spcPts val="600"/>
              </a:spcBef>
              <a:buClr>
                <a:schemeClr val="accent2"/>
              </a:buClr>
              <a:buFont typeface="Arial" panose="020B0604020202020204" pitchFamily="34" charset="0"/>
              <a:buChar char="•"/>
            </a:pPr>
            <a:r>
              <a:rPr lang="en-US" noProof="0" dirty="0"/>
              <a:t>Cohort 1: ≥24 to &lt;36 months and ≥36 to &lt;60 months</a:t>
            </a:r>
          </a:p>
          <a:p>
            <a:pPr marL="165100" indent="-165100">
              <a:spcBef>
                <a:spcPts val="600"/>
              </a:spcBef>
              <a:buClr>
                <a:schemeClr val="accent2"/>
              </a:buClr>
              <a:buFont typeface="Arial" panose="020B0604020202020204" pitchFamily="34" charset="0"/>
              <a:buChar char="•"/>
            </a:pPr>
            <a:r>
              <a:rPr lang="en-US" noProof="0" dirty="0"/>
              <a:t>Cohort 2: 6 to &lt;15 months and ≥15 to &lt;24 months </a:t>
            </a:r>
          </a:p>
          <a:p>
            <a:pPr marL="165100" indent="-165100">
              <a:spcBef>
                <a:spcPts val="600"/>
              </a:spcBef>
              <a:buClr>
                <a:schemeClr val="accent2"/>
              </a:buClr>
              <a:buFont typeface="Arial" panose="020B0604020202020204" pitchFamily="34" charset="0"/>
              <a:buChar char="•"/>
            </a:pPr>
            <a:r>
              <a:rPr lang="en-US" noProof="0" dirty="0"/>
              <a:t>Cohort 2: &lt;6 months </a:t>
            </a:r>
          </a:p>
          <a:p>
            <a:r>
              <a:rPr lang="en-US" noProof="0" dirty="0"/>
              <a:t>Children who completed the study were eligible to </a:t>
            </a:r>
            <a:br>
              <a:rPr lang="en-US" noProof="0" dirty="0"/>
            </a:br>
            <a:r>
              <a:rPr lang="en-US" noProof="0" dirty="0"/>
              <a:t>receive  vosoritide in the extension study, Study 208.</a:t>
            </a:r>
          </a:p>
          <a:p>
            <a:r>
              <a:rPr lang="en-US" noProof="0" dirty="0"/>
              <a:t>Study 206 findings were published in </a:t>
            </a:r>
            <a:r>
              <a:rPr lang="en-US" i="1" noProof="0" dirty="0"/>
              <a:t>The Lancet Child and Adolescent Health </a:t>
            </a:r>
            <a:r>
              <a:rPr lang="en-US" noProof="0" dirty="0"/>
              <a:t>in 2024. Data for children receiving up to 4 years of treatment in Study 206/208 were reported at ACMG 2024.</a:t>
            </a:r>
          </a:p>
          <a:p>
            <a:endParaRPr lang="en-US" noProof="0" dirty="0"/>
          </a:p>
        </p:txBody>
      </p:sp>
      <p:sp>
        <p:nvSpPr>
          <p:cNvPr id="9" name="Title 8">
            <a:extLst>
              <a:ext uri="{FF2B5EF4-FFF2-40B4-BE49-F238E27FC236}">
                <a16:creationId xmlns:a16="http://schemas.microsoft.com/office/drawing/2014/main" id="{FC38E5FD-298A-1719-8344-7ABDDDD846CC}"/>
              </a:ext>
            </a:extLst>
          </p:cNvPr>
          <p:cNvSpPr>
            <a:spLocks noGrp="1"/>
          </p:cNvSpPr>
          <p:nvPr>
            <p:ph type="title"/>
          </p:nvPr>
        </p:nvSpPr>
        <p:spPr/>
        <p:txBody>
          <a:bodyPr/>
          <a:lstStyle/>
          <a:p>
            <a:r>
              <a:rPr lang="en-US" noProof="0" dirty="0">
                <a:solidFill>
                  <a:schemeClr val="accent2"/>
                </a:solidFill>
              </a:rPr>
              <a:t>Study 206/208</a:t>
            </a:r>
          </a:p>
        </p:txBody>
      </p:sp>
      <p:sp>
        <p:nvSpPr>
          <p:cNvPr id="13" name="Text Placeholder 10" hidden="1">
            <a:extLst>
              <a:ext uri="{FF2B5EF4-FFF2-40B4-BE49-F238E27FC236}">
                <a16:creationId xmlns:a16="http://schemas.microsoft.com/office/drawing/2014/main" id="{23C2625B-A4F6-5114-2F6D-3709A9BF6D72}"/>
              </a:ext>
            </a:extLst>
          </p:cNvPr>
          <p:cNvSpPr>
            <a:spLocks noGrp="1"/>
          </p:cNvSpPr>
          <p:nvPr>
            <p:ph type="body" sz="quarter" idx="23"/>
          </p:nvPr>
        </p:nvSpPr>
        <p:spPr/>
        <p:txBody>
          <a:bodyPr/>
          <a:lstStyle/>
          <a:p>
            <a:r>
              <a:rPr lang="en-US" noProof="0" dirty="0">
                <a:solidFill>
                  <a:schemeClr val="accent2"/>
                </a:solidFill>
              </a:rPr>
              <a:t>Savarirayan, et al. </a:t>
            </a:r>
            <a:r>
              <a:rPr lang="en-US" i="1" noProof="0" dirty="0">
                <a:solidFill>
                  <a:schemeClr val="accent2"/>
                </a:solidFill>
              </a:rPr>
              <a:t>Lancet Child Adolesc Health</a:t>
            </a:r>
            <a:r>
              <a:rPr lang="en-US" noProof="0" dirty="0">
                <a:solidFill>
                  <a:schemeClr val="accent2"/>
                </a:solidFill>
              </a:rPr>
              <a:t>. 2024. </a:t>
            </a:r>
          </a:p>
        </p:txBody>
      </p:sp>
      <p:sp>
        <p:nvSpPr>
          <p:cNvPr id="12" name="TextBox 11" hidden="1">
            <a:extLst>
              <a:ext uri="{FF2B5EF4-FFF2-40B4-BE49-F238E27FC236}">
                <a16:creationId xmlns:a16="http://schemas.microsoft.com/office/drawing/2014/main" id="{9C912BCE-A9FC-6169-7301-FEF87523682C}"/>
              </a:ext>
            </a:extLst>
          </p:cNvPr>
          <p:cNvSpPr txBox="1"/>
          <p:nvPr/>
        </p:nvSpPr>
        <p:spPr>
          <a:xfrm>
            <a:off x="2011715" y="6543814"/>
            <a:ext cx="4143505" cy="276999"/>
          </a:xfrm>
          <a:prstGeom prst="rect">
            <a:avLst/>
          </a:prstGeom>
          <a:noFill/>
        </p:spPr>
        <p:txBody>
          <a:bodyPr wrap="square" rtlCol="0">
            <a:spAutoFit/>
          </a:bodyPr>
          <a:lstStyle/>
          <a:p>
            <a:r>
              <a:rPr lang="en-US" sz="1200" dirty="0">
                <a:solidFill>
                  <a:schemeClr val="accent4"/>
                </a:solidFill>
              </a:rPr>
              <a:t>[Savarirayan 2024 study 206: p2A, 3A, B]</a:t>
            </a:r>
          </a:p>
        </p:txBody>
      </p:sp>
      <p:sp>
        <p:nvSpPr>
          <p:cNvPr id="5" name="Rectangle 4">
            <a:extLst>
              <a:ext uri="{FF2B5EF4-FFF2-40B4-BE49-F238E27FC236}">
                <a16:creationId xmlns:a16="http://schemas.microsoft.com/office/drawing/2014/main" id="{BB6C3F50-7479-434B-A68A-750B0DA2CFC9}"/>
              </a:ext>
            </a:extLst>
          </p:cNvPr>
          <p:cNvSpPr/>
          <p:nvPr/>
        </p:nvSpPr>
        <p:spPr>
          <a:xfrm>
            <a:off x="6807200" y="4711700"/>
            <a:ext cx="431800"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05F29DF-5A73-5FC3-89C4-06B9E8EB9A12}"/>
              </a:ext>
            </a:extLst>
          </p:cNvPr>
          <p:cNvSpPr/>
          <p:nvPr/>
        </p:nvSpPr>
        <p:spPr>
          <a:xfrm>
            <a:off x="520700" y="4597400"/>
            <a:ext cx="431800" cy="736600"/>
          </a:xfrm>
          <a:prstGeom prst="rect">
            <a:avLst/>
          </a:prstGeom>
          <a:solidFill>
            <a:srgbClr val="3F3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192FAC58-9DE9-FCD7-322C-86D52B3F5675}"/>
              </a:ext>
            </a:extLst>
          </p:cNvPr>
          <p:cNvGrpSpPr/>
          <p:nvPr/>
        </p:nvGrpSpPr>
        <p:grpSpPr>
          <a:xfrm rot="2700000">
            <a:off x="6881132" y="1479604"/>
            <a:ext cx="291261" cy="291261"/>
            <a:chOff x="314875" y="7984519"/>
            <a:chExt cx="180850" cy="180850"/>
          </a:xfrm>
        </p:grpSpPr>
        <p:cxnSp>
          <p:nvCxnSpPr>
            <p:cNvPr id="4" name="Straight Connector 3">
              <a:extLst>
                <a:ext uri="{FF2B5EF4-FFF2-40B4-BE49-F238E27FC236}">
                  <a16:creationId xmlns:a16="http://schemas.microsoft.com/office/drawing/2014/main" id="{033D6C88-0909-AB3A-774A-28F3B9D7D40F}"/>
                </a:ext>
              </a:extLst>
            </p:cNvPr>
            <p:cNvCxnSpPr>
              <a:cxnSpLocks/>
            </p:cNvCxnSpPr>
            <p:nvPr/>
          </p:nvCxnSpPr>
          <p:spPr>
            <a:xfrm>
              <a:off x="405300" y="7984519"/>
              <a:ext cx="0" cy="18085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392D3A0-F516-8C50-459F-88058FEA5F14}"/>
                </a:ext>
              </a:extLst>
            </p:cNvPr>
            <p:cNvCxnSpPr>
              <a:cxnSpLocks/>
            </p:cNvCxnSpPr>
            <p:nvPr/>
          </p:nvCxnSpPr>
          <p:spPr>
            <a:xfrm rot="16200000">
              <a:off x="405300" y="7984519"/>
              <a:ext cx="0" cy="18085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Close Button Hyperlink">
            <a:hlinkClick r:id="rId3" action="ppaction://hlinksldjump"/>
            <a:extLst>
              <a:ext uri="{FF2B5EF4-FFF2-40B4-BE49-F238E27FC236}">
                <a16:creationId xmlns:a16="http://schemas.microsoft.com/office/drawing/2014/main" id="{4273AE78-4CFC-E639-60C7-5FDD59B4CD27}"/>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6176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FD8D0-8399-F30B-A021-3280069E3B69}"/>
            </a:ext>
          </a:extLst>
        </p:cNvPr>
        <p:cNvGrpSpPr/>
        <p:nvPr/>
      </p:nvGrpSpPr>
      <p:grpSpPr>
        <a:xfrm>
          <a:off x="0" y="0"/>
          <a:ext cx="0" cy="0"/>
          <a:chOff x="0" y="0"/>
          <a:chExt cx="0" cy="0"/>
        </a:xfrm>
      </p:grpSpPr>
      <p:sp>
        <p:nvSpPr>
          <p:cNvPr id="39" name="Text Placeholder 38">
            <a:extLst>
              <a:ext uri="{FF2B5EF4-FFF2-40B4-BE49-F238E27FC236}">
                <a16:creationId xmlns:a16="http://schemas.microsoft.com/office/drawing/2014/main" id="{06C62338-0C19-9066-209F-2864F1592861}"/>
              </a:ext>
            </a:extLst>
          </p:cNvPr>
          <p:cNvSpPr>
            <a:spLocks noGrp="1"/>
          </p:cNvSpPr>
          <p:nvPr>
            <p:ph type="body" sz="quarter" idx="25"/>
          </p:nvPr>
        </p:nvSpPr>
        <p:spPr/>
        <p:txBody>
          <a:bodyPr/>
          <a:lstStyle/>
          <a:p>
            <a:r>
              <a:rPr lang="en-US" noProof="0" dirty="0">
                <a:solidFill>
                  <a:schemeClr val="accent2"/>
                </a:solidFill>
              </a:rPr>
              <a:t>For full list of inclusion criteria, see Clinicaltrials.gov NCT03583697.</a:t>
            </a:r>
            <a:br>
              <a:rPr lang="en-US" noProof="0" dirty="0">
                <a:solidFill>
                  <a:schemeClr val="accent2"/>
                </a:solidFill>
              </a:rPr>
            </a:br>
            <a:r>
              <a:rPr lang="en-US" noProof="0" dirty="0">
                <a:solidFill>
                  <a:schemeClr val="accent2"/>
                </a:solidFill>
              </a:rPr>
              <a:t>Savarirayan, et al. </a:t>
            </a:r>
            <a:r>
              <a:rPr lang="en-US" i="1" noProof="0" dirty="0">
                <a:solidFill>
                  <a:schemeClr val="accent2"/>
                </a:solidFill>
              </a:rPr>
              <a:t>Lancet Child Adolesc Health</a:t>
            </a:r>
            <a:r>
              <a:rPr lang="en-US" noProof="0" dirty="0">
                <a:solidFill>
                  <a:schemeClr val="accent2"/>
                </a:solidFill>
              </a:rPr>
              <a:t>. 2024. </a:t>
            </a:r>
          </a:p>
        </p:txBody>
      </p:sp>
      <p:sp>
        <p:nvSpPr>
          <p:cNvPr id="9" name="Title 8">
            <a:extLst>
              <a:ext uri="{FF2B5EF4-FFF2-40B4-BE49-F238E27FC236}">
                <a16:creationId xmlns:a16="http://schemas.microsoft.com/office/drawing/2014/main" id="{685BDCE3-0052-7186-53DA-600E790B43C5}"/>
              </a:ext>
            </a:extLst>
          </p:cNvPr>
          <p:cNvSpPr>
            <a:spLocks noGrp="1"/>
          </p:cNvSpPr>
          <p:nvPr>
            <p:ph type="title"/>
          </p:nvPr>
        </p:nvSpPr>
        <p:spPr/>
        <p:txBody>
          <a:bodyPr/>
          <a:lstStyle/>
          <a:p>
            <a:r>
              <a:rPr lang="en-US" noProof="0" dirty="0"/>
              <a:t>Inclusion Criteria </a:t>
            </a:r>
          </a:p>
        </p:txBody>
      </p:sp>
      <p:sp>
        <p:nvSpPr>
          <p:cNvPr id="12" name="Rectangle 11">
            <a:extLst>
              <a:ext uri="{FF2B5EF4-FFF2-40B4-BE49-F238E27FC236}">
                <a16:creationId xmlns:a16="http://schemas.microsoft.com/office/drawing/2014/main" id="{22C61CE4-D294-13D4-09A3-5446295F32C1}"/>
              </a:ext>
            </a:extLst>
          </p:cNvPr>
          <p:cNvSpPr/>
          <p:nvPr/>
        </p:nvSpPr>
        <p:spPr>
          <a:xfrm>
            <a:off x="53226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3" name="Group 2" hidden="1">
            <a:extLst>
              <a:ext uri="{FF2B5EF4-FFF2-40B4-BE49-F238E27FC236}">
                <a16:creationId xmlns:a16="http://schemas.microsoft.com/office/drawing/2014/main" id="{CCA0E052-D8F1-72A7-DD04-B793863D8F8C}"/>
              </a:ext>
            </a:extLst>
          </p:cNvPr>
          <p:cNvGrpSpPr/>
          <p:nvPr/>
        </p:nvGrpSpPr>
        <p:grpSpPr>
          <a:xfrm>
            <a:off x="4517966" y="502920"/>
            <a:ext cx="4703641" cy="6246878"/>
            <a:chOff x="4517966" y="502920"/>
            <a:chExt cx="4703641" cy="6246878"/>
          </a:xfrm>
        </p:grpSpPr>
        <p:sp>
          <p:nvSpPr>
            <p:cNvPr id="4" name="TextBox 3">
              <a:extLst>
                <a:ext uri="{FF2B5EF4-FFF2-40B4-BE49-F238E27FC236}">
                  <a16:creationId xmlns:a16="http://schemas.microsoft.com/office/drawing/2014/main" id="{3881939E-DCB1-BA57-1D8B-A05C00C84581}"/>
                </a:ext>
              </a:extLst>
            </p:cNvPr>
            <p:cNvSpPr txBox="1"/>
            <p:nvPr/>
          </p:nvSpPr>
          <p:spPr>
            <a:xfrm>
              <a:off x="4834001" y="6349688"/>
              <a:ext cx="22097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1849"/>
                  </a:solidFill>
                  <a:effectLst/>
                  <a:uLnTx/>
                  <a:uFillTx/>
                  <a:latin typeface="Arial" panose="020B0604020202020204"/>
                  <a:ea typeface="+mn-ea"/>
                  <a:cs typeface="+mn-cs"/>
                </a:rPr>
                <a:t>[CT.gov stud </a:t>
              </a:r>
              <a:r>
                <a:rPr lang="en-US" sz="1000" dirty="0">
                  <a:solidFill>
                    <a:srgbClr val="ED1849"/>
                  </a:solidFill>
                  <a:latin typeface="Arial" panose="020B0604020202020204"/>
                </a:rPr>
                <a:t>206</a:t>
              </a:r>
              <a:r>
                <a:rPr kumimoji="0" lang="en-US" sz="1000" b="0" i="0" u="none" strike="noStrike" kern="1200" cap="none" spc="0" normalizeH="0" baseline="0" noProof="0" dirty="0">
                  <a:ln>
                    <a:noFill/>
                  </a:ln>
                  <a:solidFill>
                    <a:srgbClr val="ED1849"/>
                  </a:solidFill>
                  <a:effectLst/>
                  <a:uLnTx/>
                  <a:uFillTx/>
                  <a:latin typeface="Arial" panose="020B0604020202020204"/>
                  <a:ea typeface="+mn-ea"/>
                  <a:cs typeface="+mn-cs"/>
                </a:rPr>
                <a:t>: p4A][Savarirayan 2024 Study 206 : p2A, 3A]</a:t>
              </a:r>
            </a:p>
          </p:txBody>
        </p:sp>
        <p:sp>
          <p:nvSpPr>
            <p:cNvPr id="70" name="TextBox 69">
              <a:extLst>
                <a:ext uri="{FF2B5EF4-FFF2-40B4-BE49-F238E27FC236}">
                  <a16:creationId xmlns:a16="http://schemas.microsoft.com/office/drawing/2014/main" id="{29B34885-1333-E2F6-AE7C-9377326CF955}"/>
                </a:ext>
              </a:extLst>
            </p:cNvPr>
            <p:cNvSpPr txBox="1"/>
            <p:nvPr/>
          </p:nvSpPr>
          <p:spPr>
            <a:xfrm>
              <a:off x="8049491" y="2167991"/>
              <a:ext cx="11721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9208E"/>
                  </a:solidFill>
                  <a:effectLst/>
                  <a:uLnTx/>
                  <a:uFillTx/>
                  <a:latin typeface="Arial" panose="020B0604020202020204"/>
                  <a:ea typeface="+mn-ea"/>
                  <a:cs typeface="+mn-cs"/>
                </a:rPr>
                <a:t>ACT_008</a:t>
              </a:r>
            </a:p>
          </p:txBody>
        </p:sp>
        <p:sp>
          <p:nvSpPr>
            <p:cNvPr id="5" name="TextBox 4">
              <a:extLst>
                <a:ext uri="{FF2B5EF4-FFF2-40B4-BE49-F238E27FC236}">
                  <a16:creationId xmlns:a16="http://schemas.microsoft.com/office/drawing/2014/main" id="{F2DF65A4-A497-64B3-133C-455EEC9FB4EA}"/>
                </a:ext>
              </a:extLst>
            </p:cNvPr>
            <p:cNvSpPr txBox="1"/>
            <p:nvPr/>
          </p:nvSpPr>
          <p:spPr>
            <a:xfrm>
              <a:off x="4517966" y="502920"/>
              <a:ext cx="27871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highlight>
                    <a:srgbClr val="FFFF00"/>
                  </a:highlight>
                  <a:uLnTx/>
                  <a:uFillTx/>
                  <a:latin typeface="Arial" panose="020B0604020202020204"/>
                  <a:ea typeface="+mn-ea"/>
                  <a:cs typeface="+mn-cs"/>
                </a:rPr>
                <a:t>Study population slider</a:t>
              </a:r>
            </a:p>
          </p:txBody>
        </p:sp>
      </p:grpSp>
      <p:sp>
        <p:nvSpPr>
          <p:cNvPr id="7" name="Rectangle 6">
            <a:extLst>
              <a:ext uri="{FF2B5EF4-FFF2-40B4-BE49-F238E27FC236}">
                <a16:creationId xmlns:a16="http://schemas.microsoft.com/office/drawing/2014/main" id="{33483045-0319-7402-95CD-1BCD62D83FA5}"/>
              </a:ext>
            </a:extLst>
          </p:cNvPr>
          <p:cNvSpPr/>
          <p:nvPr/>
        </p:nvSpPr>
        <p:spPr>
          <a:xfrm>
            <a:off x="53226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0">
            <a:extLst>
              <a:ext uri="{FF2B5EF4-FFF2-40B4-BE49-F238E27FC236}">
                <a16:creationId xmlns:a16="http://schemas.microsoft.com/office/drawing/2014/main" id="{A7A7C307-3F3D-BA4A-6B7D-3AFB44070BF7}"/>
              </a:ext>
            </a:extLst>
          </p:cNvPr>
          <p:cNvSpPr txBox="1">
            <a:spLocks/>
          </p:cNvSpPr>
          <p:nvPr/>
        </p:nvSpPr>
        <p:spPr>
          <a:xfrm>
            <a:off x="764276" y="6464325"/>
            <a:ext cx="4165600" cy="470669"/>
          </a:xfrm>
          <a:prstGeom prst="rect">
            <a:avLst/>
          </a:prstGeom>
        </p:spPr>
        <p:txBody>
          <a:bodyPr/>
          <a:lst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200" kern="1200">
                <a:solidFill>
                  <a:schemeClr val="tx1"/>
                </a:solidFill>
                <a:latin typeface="+mn-lt"/>
                <a:ea typeface="+mn-ea"/>
                <a:cs typeface="+mn-cs"/>
              </a:defRPr>
            </a:lvl1pPr>
            <a:lvl2pPr marL="25612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endParaRPr lang="en-US" dirty="0"/>
          </a:p>
        </p:txBody>
      </p:sp>
      <p:sp>
        <p:nvSpPr>
          <p:cNvPr id="2" name="Rectangle 1">
            <a:extLst>
              <a:ext uri="{FF2B5EF4-FFF2-40B4-BE49-F238E27FC236}">
                <a16:creationId xmlns:a16="http://schemas.microsoft.com/office/drawing/2014/main" id="{D1BFD277-4A9F-4C1C-F89C-DD6B45E8ACDD}"/>
              </a:ext>
            </a:extLst>
          </p:cNvPr>
          <p:cNvSpPr/>
          <p:nvPr/>
        </p:nvSpPr>
        <p:spPr>
          <a:xfrm>
            <a:off x="1158240" y="2731009"/>
            <a:ext cx="5521037" cy="911351"/>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0" tIns="73152" rtlCol="0" anchor="ctr"/>
          <a:lstStyle/>
          <a:p>
            <a:pPr marL="15875" lvl="1"/>
            <a:r>
              <a:rPr lang="en-US" sz="1600" dirty="0">
                <a:solidFill>
                  <a:schemeClr val="accent2"/>
                </a:solidFill>
              </a:rPr>
              <a:t>Aged 0 to 5 years at study entry</a:t>
            </a:r>
          </a:p>
        </p:txBody>
      </p:sp>
      <p:sp>
        <p:nvSpPr>
          <p:cNvPr id="8" name="Rectangle 7">
            <a:extLst>
              <a:ext uri="{FF2B5EF4-FFF2-40B4-BE49-F238E27FC236}">
                <a16:creationId xmlns:a16="http://schemas.microsoft.com/office/drawing/2014/main" id="{6C735127-3CF3-EAA3-ECFE-7A413CB245D5}"/>
              </a:ext>
            </a:extLst>
          </p:cNvPr>
          <p:cNvSpPr/>
          <p:nvPr/>
        </p:nvSpPr>
        <p:spPr>
          <a:xfrm>
            <a:off x="1155543" y="3794761"/>
            <a:ext cx="2362199" cy="2075688"/>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05840" rtlCol="0" anchor="ctr"/>
          <a:lstStyle/>
          <a:p>
            <a:pPr marL="15875" lvl="1" algn="ctr"/>
            <a:r>
              <a:rPr lang="en-US" sz="1600" dirty="0">
                <a:solidFill>
                  <a:schemeClr val="accent2"/>
                </a:solidFill>
              </a:rPr>
              <a:t>Have achondroplasia confirmed by </a:t>
            </a:r>
            <a:br>
              <a:rPr lang="en-US" sz="1600" dirty="0">
                <a:solidFill>
                  <a:schemeClr val="accent2"/>
                </a:solidFill>
              </a:rPr>
            </a:br>
            <a:r>
              <a:rPr lang="en-US" sz="1600" dirty="0">
                <a:solidFill>
                  <a:schemeClr val="accent2"/>
                </a:solidFill>
              </a:rPr>
              <a:t>genetic testing</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CE2DEC7-C341-D73C-30F8-2D48F58219C7}"/>
                  </a:ext>
                </a:extLst>
              </p:cNvPr>
              <p:cNvSpPr/>
              <p:nvPr/>
            </p:nvSpPr>
            <p:spPr>
              <a:xfrm>
                <a:off x="3676997" y="3794761"/>
                <a:ext cx="3002280" cy="2075688"/>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71016" rtlCol="0" anchor="ctr"/>
              <a:lstStyle/>
              <a:p>
                <a:pPr marL="15875" lvl="1" algn="ctr"/>
                <a:r>
                  <a:rPr lang="en-US" sz="1600" dirty="0">
                    <a:solidFill>
                      <a:schemeClr val="accent2"/>
                    </a:solidFill>
                  </a:rPr>
                  <a:t>Have completed </a:t>
                </a:r>
                <a:br>
                  <a:rPr lang="en-US" sz="1600" i="1" dirty="0">
                    <a:solidFill>
                      <a:schemeClr val="accent2"/>
                    </a:solidFill>
                    <a:latin typeface="Cambria Math" panose="02040503050406030204" pitchFamily="18" charset="0"/>
                  </a:rPr>
                </a:br>
                <a14:m>
                  <m:oMath xmlns:m="http://schemas.openxmlformats.org/officeDocument/2006/math">
                    <m:r>
                      <a:rPr lang="en-US" sz="1600" i="1" smtClean="0">
                        <a:solidFill>
                          <a:schemeClr val="accent2"/>
                        </a:solidFill>
                        <a:latin typeface="Cambria Math" panose="02040503050406030204" pitchFamily="18" charset="0"/>
                      </a:rPr>
                      <m:t>≥</m:t>
                    </m:r>
                  </m:oMath>
                </a14:m>
                <a:r>
                  <a:rPr lang="en-US" sz="1600" dirty="0">
                    <a:solidFill>
                      <a:schemeClr val="accent2"/>
                    </a:solidFill>
                  </a:rPr>
                  <a:t>6 months in Study 901 </a:t>
                </a:r>
              </a:p>
            </p:txBody>
          </p:sp>
        </mc:Choice>
        <mc:Fallback xmlns="">
          <p:sp>
            <p:nvSpPr>
              <p:cNvPr id="13" name="Rectangle 12">
                <a:extLst>
                  <a:ext uri="{FF2B5EF4-FFF2-40B4-BE49-F238E27FC236}">
                    <a16:creationId xmlns:a16="http://schemas.microsoft.com/office/drawing/2014/main" id="{8CE2DEC7-C341-D73C-30F8-2D48F58219C7}"/>
                  </a:ext>
                </a:extLst>
              </p:cNvPr>
              <p:cNvSpPr>
                <a:spLocks noRot="1" noChangeAspect="1" noMove="1" noResize="1" noEditPoints="1" noAdjustHandles="1" noChangeArrowheads="1" noChangeShapeType="1" noTextEdit="1"/>
              </p:cNvSpPr>
              <p:nvPr/>
            </p:nvSpPr>
            <p:spPr>
              <a:xfrm>
                <a:off x="3676997" y="3794761"/>
                <a:ext cx="3002280" cy="2075688"/>
              </a:xfrm>
              <a:prstGeom prst="rect">
                <a:avLst/>
              </a:prstGeom>
              <a:blipFill>
                <a:blip r:embed="rId3"/>
                <a:stretch>
                  <a:fillRect/>
                </a:stretch>
              </a:blipFill>
              <a:ln>
                <a:noFill/>
              </a:ln>
            </p:spPr>
            <p:txBody>
              <a:bodyPr/>
              <a:lstStyle/>
              <a:p>
                <a:r>
                  <a:rPr lang="en-US">
                    <a:noFill/>
                  </a:rPr>
                  <a:t> </a:t>
                </a:r>
              </a:p>
            </p:txBody>
          </p:sp>
        </mc:Fallback>
      </mc:AlternateContent>
      <p:pic>
        <p:nvPicPr>
          <p:cNvPr id="14" name="Graphic 13">
            <a:extLst>
              <a:ext uri="{FF2B5EF4-FFF2-40B4-BE49-F238E27FC236}">
                <a16:creationId xmlns:a16="http://schemas.microsoft.com/office/drawing/2014/main" id="{E7162B7A-8DA7-EBC1-E8B3-1B40242E268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4058" b="29763"/>
          <a:stretch/>
        </p:blipFill>
        <p:spPr>
          <a:xfrm>
            <a:off x="1677670" y="2835910"/>
            <a:ext cx="1172210" cy="791210"/>
          </a:xfrm>
          <a:prstGeom prst="rect">
            <a:avLst/>
          </a:prstGeom>
        </p:spPr>
      </p:pic>
      <p:pic>
        <p:nvPicPr>
          <p:cNvPr id="17" name="Graphic 16">
            <a:extLst>
              <a:ext uri="{FF2B5EF4-FFF2-40B4-BE49-F238E27FC236}">
                <a16:creationId xmlns:a16="http://schemas.microsoft.com/office/drawing/2014/main" id="{E8D1C9FB-77C4-7215-9322-D2DE92900A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594076">
            <a:off x="1933114" y="3768956"/>
            <a:ext cx="807056" cy="1245981"/>
          </a:xfrm>
          <a:prstGeom prst="rect">
            <a:avLst/>
          </a:prstGeom>
        </p:spPr>
      </p:pic>
      <p:pic>
        <p:nvPicPr>
          <p:cNvPr id="19" name="Graphic 18">
            <a:extLst>
              <a:ext uri="{FF2B5EF4-FFF2-40B4-BE49-F238E27FC236}">
                <a16:creationId xmlns:a16="http://schemas.microsoft.com/office/drawing/2014/main" id="{9CD76FCF-4FC5-A319-986C-CB7979E40C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48200" y="3962400"/>
            <a:ext cx="1174962" cy="1155700"/>
          </a:xfrm>
          <a:prstGeom prst="rect">
            <a:avLst/>
          </a:prstGeom>
        </p:spPr>
      </p:pic>
      <p:sp>
        <p:nvSpPr>
          <p:cNvPr id="6" name="Forward Arrow Hyperlink">
            <a:hlinkClick r:id="" action="ppaction://hlinkshowjump?jump=nextslide"/>
            <a:extLst>
              <a:ext uri="{FF2B5EF4-FFF2-40B4-BE49-F238E27FC236}">
                <a16:creationId xmlns:a16="http://schemas.microsoft.com/office/drawing/2014/main" id="{F21B02BD-7521-DD1C-3DD9-0AB3C460D80F}"/>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10" action="ppaction://hlinksldjump"/>
            <a:extLst>
              <a:ext uri="{FF2B5EF4-FFF2-40B4-BE49-F238E27FC236}">
                <a16:creationId xmlns:a16="http://schemas.microsoft.com/office/drawing/2014/main" id="{48FAB305-AAC7-09B6-9477-CB30CF10177E}"/>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7544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8">
            <a:extLst>
              <a:ext uri="{FF2B5EF4-FFF2-40B4-BE49-F238E27FC236}">
                <a16:creationId xmlns:a16="http://schemas.microsoft.com/office/drawing/2014/main" id="{9E3FB7BC-6AC5-5605-1DBA-BD6772F992E2}"/>
              </a:ext>
            </a:extLst>
          </p:cNvPr>
          <p:cNvSpPr>
            <a:spLocks noGrp="1"/>
          </p:cNvSpPr>
          <p:nvPr>
            <p:ph type="body" sz="quarter" idx="25"/>
          </p:nvPr>
        </p:nvSpPr>
        <p:spPr/>
        <p:txBody>
          <a:bodyPr/>
          <a:lstStyle/>
          <a:p>
            <a:r>
              <a:rPr lang="en-US" noProof="0" dirty="0">
                <a:solidFill>
                  <a:schemeClr val="accent2"/>
                </a:solidFill>
              </a:rPr>
              <a:t>For full list of exclusion criteria, see Clinicaltrials.gov NCT03583697.</a:t>
            </a:r>
            <a:br>
              <a:rPr lang="en-US" noProof="0" dirty="0">
                <a:solidFill>
                  <a:schemeClr val="accent2"/>
                </a:solidFill>
              </a:rPr>
            </a:br>
            <a:r>
              <a:rPr lang="en-US" noProof="0" dirty="0">
                <a:solidFill>
                  <a:schemeClr val="accent2"/>
                </a:solidFill>
              </a:rPr>
              <a:t>Savarirayan, et al. </a:t>
            </a:r>
            <a:r>
              <a:rPr lang="en-US" i="1" noProof="0" dirty="0">
                <a:solidFill>
                  <a:schemeClr val="accent2"/>
                </a:solidFill>
              </a:rPr>
              <a:t>Lancet Child Adolesc Health</a:t>
            </a:r>
            <a:r>
              <a:rPr lang="en-US" noProof="0" dirty="0">
                <a:solidFill>
                  <a:schemeClr val="accent2"/>
                </a:solidFill>
              </a:rPr>
              <a:t>. 2024. </a:t>
            </a:r>
          </a:p>
        </p:txBody>
      </p:sp>
      <p:sp>
        <p:nvSpPr>
          <p:cNvPr id="9" name="Title 8">
            <a:extLst>
              <a:ext uri="{FF2B5EF4-FFF2-40B4-BE49-F238E27FC236}">
                <a16:creationId xmlns:a16="http://schemas.microsoft.com/office/drawing/2014/main" id="{EAA82284-67A7-2AF7-0F10-F0EECFC51704}"/>
              </a:ext>
            </a:extLst>
          </p:cNvPr>
          <p:cNvSpPr>
            <a:spLocks noGrp="1"/>
          </p:cNvSpPr>
          <p:nvPr>
            <p:ph type="title"/>
          </p:nvPr>
        </p:nvSpPr>
        <p:spPr/>
        <p:txBody>
          <a:bodyPr/>
          <a:lstStyle/>
          <a:p>
            <a:r>
              <a:rPr lang="en-US" noProof="0" dirty="0"/>
              <a:t>Exclusion Criteria</a:t>
            </a:r>
          </a:p>
        </p:txBody>
      </p:sp>
      <p:sp>
        <p:nvSpPr>
          <p:cNvPr id="12" name="Rectangle 11">
            <a:extLst>
              <a:ext uri="{FF2B5EF4-FFF2-40B4-BE49-F238E27FC236}">
                <a16:creationId xmlns:a16="http://schemas.microsoft.com/office/drawing/2014/main" id="{3A3E520C-2EBA-AC7F-5F1F-92C3FE86AB62}"/>
              </a:ext>
            </a:extLst>
          </p:cNvPr>
          <p:cNvSpPr/>
          <p:nvPr/>
        </p:nvSpPr>
        <p:spPr>
          <a:xfrm>
            <a:off x="1158240" y="2731009"/>
            <a:ext cx="5521037" cy="911351"/>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0" tIns="73152" rtlCol="0" anchor="ctr"/>
          <a:lstStyle/>
          <a:p>
            <a:pPr marL="15875"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t>Have hypochondroplasia or short stature condition </a:t>
            </a:r>
            <a:b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t>other than achondroplasia</a:t>
            </a:r>
          </a:p>
        </p:txBody>
      </p:sp>
      <p:pic>
        <p:nvPicPr>
          <p:cNvPr id="13" name="Graphic 12">
            <a:extLst>
              <a:ext uri="{FF2B5EF4-FFF2-40B4-BE49-F238E27FC236}">
                <a16:creationId xmlns:a16="http://schemas.microsoft.com/office/drawing/2014/main" id="{CB825920-EF97-10E9-5B48-A99C55BC366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719" b="48741"/>
          <a:stretch/>
        </p:blipFill>
        <p:spPr>
          <a:xfrm>
            <a:off x="1205647" y="2802813"/>
            <a:ext cx="1080354" cy="824307"/>
          </a:xfrm>
          <a:prstGeom prst="rect">
            <a:avLst/>
          </a:prstGeom>
        </p:spPr>
      </p:pic>
      <p:sp>
        <p:nvSpPr>
          <p:cNvPr id="14" name="Rectangle 13">
            <a:extLst>
              <a:ext uri="{FF2B5EF4-FFF2-40B4-BE49-F238E27FC236}">
                <a16:creationId xmlns:a16="http://schemas.microsoft.com/office/drawing/2014/main" id="{403B9E53-EE52-67C3-AD07-9F8C79AD599D}"/>
              </a:ext>
            </a:extLst>
          </p:cNvPr>
          <p:cNvSpPr/>
          <p:nvPr/>
        </p:nvSpPr>
        <p:spPr>
          <a:xfrm>
            <a:off x="1158240" y="3794760"/>
            <a:ext cx="2697480" cy="109728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t>History of CMC likely </a:t>
            </a:r>
            <a:b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t>to require surgical intervention within </a:t>
            </a:r>
            <a:b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t>60 days of screening</a:t>
            </a:r>
          </a:p>
        </p:txBody>
      </p:sp>
      <p:sp>
        <p:nvSpPr>
          <p:cNvPr id="15" name="Rectangle 14">
            <a:extLst>
              <a:ext uri="{FF2B5EF4-FFF2-40B4-BE49-F238E27FC236}">
                <a16:creationId xmlns:a16="http://schemas.microsoft.com/office/drawing/2014/main" id="{098029DE-7C08-8057-78CC-DC49D8674020}"/>
              </a:ext>
            </a:extLst>
          </p:cNvPr>
          <p:cNvSpPr/>
          <p:nvPr/>
        </p:nvSpPr>
        <p:spPr>
          <a:xfrm>
            <a:off x="3981797" y="3794760"/>
            <a:ext cx="2697480" cy="109728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t>History of certain medical conditions </a:t>
            </a:r>
            <a:b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t>(eg, insulin-requiring dia</a:t>
            </a:r>
            <a:r>
              <a:rPr lang="en-US" sz="1200" dirty="0">
                <a:solidFill>
                  <a:schemeClr val="accent2"/>
                </a:solidFill>
                <a:latin typeface="Arial" panose="020B0604020202020204"/>
              </a:rPr>
              <a:t>betes</a:t>
            </a:r>
            <a: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t>, autoimmune disease, arrhythmia)</a:t>
            </a:r>
          </a:p>
        </p:txBody>
      </p:sp>
      <p:sp>
        <p:nvSpPr>
          <p:cNvPr id="16" name="Rectangle 15">
            <a:extLst>
              <a:ext uri="{FF2B5EF4-FFF2-40B4-BE49-F238E27FC236}">
                <a16:creationId xmlns:a16="http://schemas.microsoft.com/office/drawing/2014/main" id="{3DCD062A-A40C-89C4-9EFB-3F365C0DA162}"/>
              </a:ext>
            </a:extLst>
          </p:cNvPr>
          <p:cNvSpPr/>
          <p:nvPr/>
        </p:nvSpPr>
        <p:spPr>
          <a:xfrm>
            <a:off x="1173480" y="5029200"/>
            <a:ext cx="2697480" cy="109728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t>Recent or prolonged growth hormone therapy</a:t>
            </a:r>
          </a:p>
        </p:txBody>
      </p:sp>
      <p:sp>
        <p:nvSpPr>
          <p:cNvPr id="17" name="Rectangle 16">
            <a:extLst>
              <a:ext uri="{FF2B5EF4-FFF2-40B4-BE49-F238E27FC236}">
                <a16:creationId xmlns:a16="http://schemas.microsoft.com/office/drawing/2014/main" id="{D282D4C4-81E7-935B-DEAA-DB3CDFB45DDE}"/>
              </a:ext>
            </a:extLst>
          </p:cNvPr>
          <p:cNvSpPr/>
          <p:nvPr/>
        </p:nvSpPr>
        <p:spPr>
          <a:xfrm>
            <a:off x="3997037" y="5029200"/>
            <a:ext cx="2697480" cy="109728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t>Have any history of</a:t>
            </a:r>
            <a:b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chemeClr val="accent2"/>
                </a:solidFill>
                <a:effectLst/>
                <a:uLnTx/>
                <a:uFillTx/>
                <a:latin typeface="Arial" panose="020B0604020202020204"/>
                <a:ea typeface="+mn-ea"/>
                <a:cs typeface="+mn-cs"/>
              </a:rPr>
              <a:t>bone-related surgery</a:t>
            </a:r>
          </a:p>
        </p:txBody>
      </p:sp>
      <p:pic>
        <p:nvPicPr>
          <p:cNvPr id="18" name="Graphic 17">
            <a:extLst>
              <a:ext uri="{FF2B5EF4-FFF2-40B4-BE49-F238E27FC236}">
                <a16:creationId xmlns:a16="http://schemas.microsoft.com/office/drawing/2014/main" id="{FCA22661-D520-4A20-76AE-11C87BC1B7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8088" y="3946585"/>
            <a:ext cx="745930" cy="839171"/>
          </a:xfrm>
          <a:prstGeom prst="rect">
            <a:avLst/>
          </a:prstGeom>
        </p:spPr>
      </p:pic>
      <p:pic>
        <p:nvPicPr>
          <p:cNvPr id="19" name="Graphic 18">
            <a:extLst>
              <a:ext uri="{FF2B5EF4-FFF2-40B4-BE49-F238E27FC236}">
                <a16:creationId xmlns:a16="http://schemas.microsoft.com/office/drawing/2014/main" id="{E8DDA918-E1A8-C978-BD9C-4ABF82A5B5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76654">
            <a:off x="1442226" y="5082221"/>
            <a:ext cx="349434" cy="1067715"/>
          </a:xfrm>
          <a:prstGeom prst="rect">
            <a:avLst/>
          </a:prstGeom>
        </p:spPr>
      </p:pic>
      <p:pic>
        <p:nvPicPr>
          <p:cNvPr id="21" name="Graphic 20">
            <a:extLst>
              <a:ext uri="{FF2B5EF4-FFF2-40B4-BE49-F238E27FC236}">
                <a16:creationId xmlns:a16="http://schemas.microsoft.com/office/drawing/2014/main" id="{64C1CD5D-E2C4-69AB-0AA3-13FB790C594E}"/>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r="-30695" b="28710"/>
          <a:stretch/>
        </p:blipFill>
        <p:spPr>
          <a:xfrm>
            <a:off x="4339806" y="5109353"/>
            <a:ext cx="283952" cy="1006775"/>
          </a:xfrm>
          <a:prstGeom prst="rect">
            <a:avLst/>
          </a:prstGeom>
        </p:spPr>
      </p:pic>
      <p:grpSp>
        <p:nvGrpSpPr>
          <p:cNvPr id="5" name="Group 4" hidden="1">
            <a:extLst>
              <a:ext uri="{FF2B5EF4-FFF2-40B4-BE49-F238E27FC236}">
                <a16:creationId xmlns:a16="http://schemas.microsoft.com/office/drawing/2014/main" id="{03221AB9-B8CB-C9B7-6339-479F4EAE2A95}"/>
              </a:ext>
            </a:extLst>
          </p:cNvPr>
          <p:cNvGrpSpPr/>
          <p:nvPr/>
        </p:nvGrpSpPr>
        <p:grpSpPr>
          <a:xfrm>
            <a:off x="-1172116" y="502920"/>
            <a:ext cx="9056286" cy="6279945"/>
            <a:chOff x="-1172116" y="502920"/>
            <a:chExt cx="9056286" cy="6279945"/>
          </a:xfrm>
        </p:grpSpPr>
        <p:sp>
          <p:nvSpPr>
            <p:cNvPr id="22" name="TextBox 21">
              <a:extLst>
                <a:ext uri="{FF2B5EF4-FFF2-40B4-BE49-F238E27FC236}">
                  <a16:creationId xmlns:a16="http://schemas.microsoft.com/office/drawing/2014/main" id="{34A7ACF1-4818-A1EA-52C4-744CBE75E58A}"/>
                </a:ext>
              </a:extLst>
            </p:cNvPr>
            <p:cNvSpPr txBox="1"/>
            <p:nvPr/>
          </p:nvSpPr>
          <p:spPr>
            <a:xfrm>
              <a:off x="4517966" y="502920"/>
              <a:ext cx="27871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highlight>
                    <a:srgbClr val="FFFF00"/>
                  </a:highlight>
                  <a:uLnTx/>
                  <a:uFillTx/>
                  <a:latin typeface="Arial" panose="020B0604020202020204"/>
                  <a:ea typeface="+mn-ea"/>
                  <a:cs typeface="+mn-cs"/>
                </a:rPr>
                <a:t>Study population slider</a:t>
              </a:r>
            </a:p>
          </p:txBody>
        </p:sp>
        <p:sp>
          <p:nvSpPr>
            <p:cNvPr id="23" name="TextBox 22">
              <a:extLst>
                <a:ext uri="{FF2B5EF4-FFF2-40B4-BE49-F238E27FC236}">
                  <a16:creationId xmlns:a16="http://schemas.microsoft.com/office/drawing/2014/main" id="{2B89BE76-8A86-C919-BEC7-8A79441385B7}"/>
                </a:ext>
              </a:extLst>
            </p:cNvPr>
            <p:cNvSpPr txBox="1"/>
            <p:nvPr/>
          </p:nvSpPr>
          <p:spPr>
            <a:xfrm>
              <a:off x="5097025" y="6382755"/>
              <a:ext cx="27871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1849"/>
                  </a:solidFill>
                  <a:effectLst/>
                  <a:uLnTx/>
                  <a:uFillTx/>
                  <a:latin typeface="Arial" panose="020B0604020202020204"/>
                  <a:ea typeface="+mn-ea"/>
                  <a:cs typeface="+mn-cs"/>
                </a:rPr>
                <a:t>[CT.gov stud 206: p4B][Savarirayan 2024 Study 206: p2A, 3A]</a:t>
              </a:r>
            </a:p>
          </p:txBody>
        </p:sp>
        <p:sp>
          <p:nvSpPr>
            <p:cNvPr id="7" name="TextBox 6">
              <a:extLst>
                <a:ext uri="{FF2B5EF4-FFF2-40B4-BE49-F238E27FC236}">
                  <a16:creationId xmlns:a16="http://schemas.microsoft.com/office/drawing/2014/main" id="{7C0D0F00-514E-FEE0-B2D9-28D45D9EE5E2}"/>
                </a:ext>
              </a:extLst>
            </p:cNvPr>
            <p:cNvSpPr txBox="1"/>
            <p:nvPr/>
          </p:nvSpPr>
          <p:spPr>
            <a:xfrm>
              <a:off x="-1172116" y="4942608"/>
              <a:ext cx="1172116" cy="369332"/>
            </a:xfrm>
            <a:prstGeom prst="rect">
              <a:avLst/>
            </a:prstGeom>
            <a:noFill/>
          </p:spPr>
          <p:txBody>
            <a:bodyPr wrap="none" rtlCol="0">
              <a:spAutoFit/>
            </a:bodyPr>
            <a:lstStyle/>
            <a:p>
              <a:r>
                <a:rPr lang="en-US" b="1" dirty="0">
                  <a:solidFill>
                    <a:schemeClr val="accent1"/>
                  </a:solidFill>
                </a:rPr>
                <a:t>ACT_026</a:t>
              </a:r>
            </a:p>
          </p:txBody>
        </p:sp>
      </p:grpSp>
      <p:pic>
        <p:nvPicPr>
          <p:cNvPr id="8" name="Graphic 7">
            <a:extLst>
              <a:ext uri="{FF2B5EF4-FFF2-40B4-BE49-F238E27FC236}">
                <a16:creationId xmlns:a16="http://schemas.microsoft.com/office/drawing/2014/main" id="{268A472E-0C96-4639-435C-1E1434BB2BB4}"/>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18558" b="7335"/>
          <a:stretch/>
        </p:blipFill>
        <p:spPr>
          <a:xfrm>
            <a:off x="1158240" y="3870205"/>
            <a:ext cx="792480" cy="1020662"/>
          </a:xfrm>
          <a:prstGeom prst="rect">
            <a:avLst/>
          </a:prstGeom>
        </p:spPr>
      </p:pic>
      <p:sp>
        <p:nvSpPr>
          <p:cNvPr id="2" name="Back Arrow Hyperlink">
            <a:hlinkClick r:id="" action="ppaction://hlinkshowjump?jump=previousslide"/>
            <a:extLst>
              <a:ext uri="{FF2B5EF4-FFF2-40B4-BE49-F238E27FC236}">
                <a16:creationId xmlns:a16="http://schemas.microsoft.com/office/drawing/2014/main" id="{C001BBD0-F73D-512F-BFF0-671ED3751642}"/>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rward Arrow Hyperlink">
            <a:hlinkClick r:id="" action="ppaction://hlinkshowjump?jump=nextslide"/>
            <a:extLst>
              <a:ext uri="{FF2B5EF4-FFF2-40B4-BE49-F238E27FC236}">
                <a16:creationId xmlns:a16="http://schemas.microsoft.com/office/drawing/2014/main" id="{84D0C1A5-44C8-ECDE-DD7A-C54676B5283A}"/>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se Button Hyperlink">
            <a:hlinkClick r:id="rId13" action="ppaction://hlinksldjump"/>
            <a:extLst>
              <a:ext uri="{FF2B5EF4-FFF2-40B4-BE49-F238E27FC236}">
                <a16:creationId xmlns:a16="http://schemas.microsoft.com/office/drawing/2014/main" id="{21272247-9AEB-1662-31EE-DD79DA00C2C0}"/>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6144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CF5C5-DD15-00FB-7765-30CD079154E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3E03DF2-BD2D-67A2-9613-9ADE43945804}"/>
              </a:ext>
            </a:extLst>
          </p:cNvPr>
          <p:cNvSpPr>
            <a:spLocks noGrp="1"/>
          </p:cNvSpPr>
          <p:nvPr>
            <p:ph type="title"/>
          </p:nvPr>
        </p:nvSpPr>
        <p:spPr/>
        <p:txBody>
          <a:bodyPr/>
          <a:lstStyle/>
          <a:p>
            <a:r>
              <a:rPr lang="en-US" noProof="0" dirty="0"/>
              <a:t>Participant Baseline Characteristics</a:t>
            </a:r>
          </a:p>
        </p:txBody>
      </p:sp>
      <p:sp>
        <p:nvSpPr>
          <p:cNvPr id="26" name="Text Placeholder 74">
            <a:extLst>
              <a:ext uri="{FF2B5EF4-FFF2-40B4-BE49-F238E27FC236}">
                <a16:creationId xmlns:a16="http://schemas.microsoft.com/office/drawing/2014/main" id="{1DB74C68-3E23-FB63-46DA-F51A71AE1628}"/>
              </a:ext>
            </a:extLst>
          </p:cNvPr>
          <p:cNvSpPr txBox="1">
            <a:spLocks/>
          </p:cNvSpPr>
          <p:nvPr/>
        </p:nvSpPr>
        <p:spPr>
          <a:xfrm>
            <a:off x="3876054" y="2458348"/>
            <a:ext cx="18288" cy="4325112"/>
          </a:xfrm>
          <a:prstGeom prst="rect">
            <a:avLst/>
          </a:prstGeom>
          <a:solidFill>
            <a:schemeClr val="bg1"/>
          </a:solidFill>
          <a:ln>
            <a:solidFill>
              <a:schemeClr val="bg1"/>
            </a:solidFill>
          </a:ln>
          <a:effectLst>
            <a:outerShdw blurRad="25400" dist="38100" dir="2700000" algn="tl" rotWithShape="0">
              <a:prstClr val="black">
                <a:alpha val="10000"/>
              </a:prstClr>
            </a:outerShdw>
          </a:effectLst>
        </p:spPr>
        <p:txBody>
          <a:bodyPr vert="horz" lIns="182880" tIns="274320" rIns="182880" bIns="91440" rtlCol="0">
            <a:noAutofit/>
          </a:bodyPr>
          <a:lstStyle>
            <a:lvl1pPr marL="0" indent="0" algn="l" defTabSz="1341150" rtl="0" eaLnBrk="1" latinLnBrk="0" hangingPunct="1">
              <a:lnSpc>
                <a:spcPts val="1300"/>
              </a:lnSpc>
              <a:spcBef>
                <a:spcPts val="1000"/>
              </a:spcBef>
              <a:buClr>
                <a:schemeClr val="accent1"/>
              </a:buClr>
              <a:buFont typeface="Arial" panose="020B0604020202020204" pitchFamily="34" charset="0"/>
              <a:buNone/>
              <a:tabLst/>
              <a:defRPr sz="1600" b="1" kern="1200">
                <a:solidFill>
                  <a:schemeClr val="tx2"/>
                </a:solidFill>
                <a:latin typeface="+mn-lt"/>
                <a:ea typeface="+mn-ea"/>
                <a:cs typeface="+mn-cs"/>
              </a:defRPr>
            </a:lvl1pPr>
            <a:lvl2pPr marL="12700" indent="0" algn="l" defTabSz="1341150" rtl="0" eaLnBrk="1" latinLnBrk="0" hangingPunct="1">
              <a:lnSpc>
                <a:spcPts val="1300"/>
              </a:lnSpc>
              <a:spcBef>
                <a:spcPts val="1000"/>
              </a:spcBef>
              <a:buFont typeface="System Font Regular"/>
              <a:buNone/>
              <a:tabLst/>
              <a:defRPr sz="12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marR="0" lvl="0" indent="0" algn="ctr" defTabSz="1341150" rtl="0" eaLnBrk="1" fontAlgn="auto" latinLnBrk="0" hangingPunct="1">
              <a:lnSpc>
                <a:spcPts val="1300"/>
              </a:lnSpc>
              <a:spcBef>
                <a:spcPts val="1000"/>
              </a:spcBef>
              <a:spcAft>
                <a:spcPts val="0"/>
              </a:spcAft>
              <a:buClr>
                <a:srgbClr val="A9208E"/>
              </a:buClr>
              <a:buSzTx/>
              <a:buFont typeface="Arial" panose="020B0604020202020204" pitchFamily="34" charset="0"/>
              <a:buNone/>
              <a:tabLst/>
              <a:defRPr/>
            </a:pPr>
            <a:endParaRPr kumimoji="0" lang="en-US" sz="1600" b="1" i="0" u="none" strike="noStrike" kern="1200" cap="none" spc="0" normalizeH="0" baseline="0" noProof="0" dirty="0">
              <a:ln>
                <a:noFill/>
              </a:ln>
              <a:solidFill>
                <a:srgbClr val="28509C"/>
              </a:solidFill>
              <a:effectLst/>
              <a:uLnTx/>
              <a:uFillTx/>
              <a:latin typeface="Arial" panose="020B0604020202020204"/>
              <a:ea typeface="+mn-ea"/>
              <a:cs typeface="+mn-cs"/>
            </a:endParaRPr>
          </a:p>
        </p:txBody>
      </p:sp>
      <p:grpSp>
        <p:nvGrpSpPr>
          <p:cNvPr id="13" name="Group 12" hidden="1">
            <a:extLst>
              <a:ext uri="{FF2B5EF4-FFF2-40B4-BE49-F238E27FC236}">
                <a16:creationId xmlns:a16="http://schemas.microsoft.com/office/drawing/2014/main" id="{8C76AFBD-27B1-E32F-7EDF-10AFE395E52D}"/>
              </a:ext>
            </a:extLst>
          </p:cNvPr>
          <p:cNvGrpSpPr/>
          <p:nvPr/>
        </p:nvGrpSpPr>
        <p:grpSpPr>
          <a:xfrm>
            <a:off x="4517966" y="502920"/>
            <a:ext cx="2787145" cy="5988631"/>
            <a:chOff x="4517966" y="502920"/>
            <a:chExt cx="2787145" cy="5988631"/>
          </a:xfrm>
        </p:grpSpPr>
        <p:sp>
          <p:nvSpPr>
            <p:cNvPr id="6" name="TextBox 5">
              <a:extLst>
                <a:ext uri="{FF2B5EF4-FFF2-40B4-BE49-F238E27FC236}">
                  <a16:creationId xmlns:a16="http://schemas.microsoft.com/office/drawing/2014/main" id="{2481A5EE-F485-8526-4A81-7327552CE09A}"/>
                </a:ext>
              </a:extLst>
            </p:cNvPr>
            <p:cNvSpPr txBox="1"/>
            <p:nvPr/>
          </p:nvSpPr>
          <p:spPr>
            <a:xfrm>
              <a:off x="4617345" y="6245330"/>
              <a:ext cx="26550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1849"/>
                  </a:solidFill>
                  <a:effectLst/>
                  <a:uLnTx/>
                  <a:uFillTx/>
                  <a:latin typeface="Arial" panose="020B0604020202020204"/>
                  <a:ea typeface="+mn-ea"/>
                  <a:cs typeface="+mn-cs"/>
                </a:rPr>
                <a:t>[Savarirayan 2024 study 206: p4D]</a:t>
              </a:r>
            </a:p>
          </p:txBody>
        </p:sp>
        <p:sp>
          <p:nvSpPr>
            <p:cNvPr id="2" name="TextBox 1">
              <a:extLst>
                <a:ext uri="{FF2B5EF4-FFF2-40B4-BE49-F238E27FC236}">
                  <a16:creationId xmlns:a16="http://schemas.microsoft.com/office/drawing/2014/main" id="{192D8352-0B19-E1E2-1597-FBD70047556A}"/>
                </a:ext>
              </a:extLst>
            </p:cNvPr>
            <p:cNvSpPr txBox="1"/>
            <p:nvPr/>
          </p:nvSpPr>
          <p:spPr>
            <a:xfrm>
              <a:off x="4517966" y="502920"/>
              <a:ext cx="27871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highlight>
                    <a:srgbClr val="FFFF00"/>
                  </a:highlight>
                  <a:uLnTx/>
                  <a:uFillTx/>
                  <a:latin typeface="Arial" panose="020B0604020202020204"/>
                  <a:ea typeface="+mn-ea"/>
                  <a:cs typeface="+mn-cs"/>
                </a:rPr>
                <a:t>Study population slider</a:t>
              </a:r>
            </a:p>
          </p:txBody>
        </p:sp>
      </p:grpSp>
      <p:sp>
        <p:nvSpPr>
          <p:cNvPr id="14" name="TextBox 13">
            <a:extLst>
              <a:ext uri="{FF2B5EF4-FFF2-40B4-BE49-F238E27FC236}">
                <a16:creationId xmlns:a16="http://schemas.microsoft.com/office/drawing/2014/main" id="{27459F20-561E-7D48-62C9-48D1C70FCE08}"/>
              </a:ext>
            </a:extLst>
          </p:cNvPr>
          <p:cNvSpPr txBox="1"/>
          <p:nvPr/>
        </p:nvSpPr>
        <p:spPr>
          <a:xfrm>
            <a:off x="4300539" y="2613009"/>
            <a:ext cx="2578464" cy="369332"/>
          </a:xfrm>
          <a:prstGeom prst="rect">
            <a:avLst/>
          </a:prstGeom>
          <a:noFill/>
        </p:spPr>
        <p:txBody>
          <a:bodyPr wrap="square" rtlCol="0">
            <a:spAutoFit/>
          </a:bodyPr>
          <a:lstStyle/>
          <a:p>
            <a:pPr algn="ctr"/>
            <a:r>
              <a:rPr lang="en-US" dirty="0">
                <a:solidFill>
                  <a:schemeClr val="accent2"/>
                </a:solidFill>
              </a:rPr>
              <a:t>SEX (Vosoritide)</a:t>
            </a:r>
          </a:p>
        </p:txBody>
      </p:sp>
      <p:sp>
        <p:nvSpPr>
          <p:cNvPr id="15" name="TextBox 14">
            <a:extLst>
              <a:ext uri="{FF2B5EF4-FFF2-40B4-BE49-F238E27FC236}">
                <a16:creationId xmlns:a16="http://schemas.microsoft.com/office/drawing/2014/main" id="{D3C757E3-A924-3189-5E17-ECCEB96ADDEB}"/>
              </a:ext>
            </a:extLst>
          </p:cNvPr>
          <p:cNvSpPr txBox="1"/>
          <p:nvPr/>
        </p:nvSpPr>
        <p:spPr>
          <a:xfrm>
            <a:off x="866776" y="2613009"/>
            <a:ext cx="2578464" cy="369332"/>
          </a:xfrm>
          <a:prstGeom prst="rect">
            <a:avLst/>
          </a:prstGeom>
          <a:noFill/>
        </p:spPr>
        <p:txBody>
          <a:bodyPr wrap="square" rtlCol="0">
            <a:spAutoFit/>
          </a:bodyPr>
          <a:lstStyle/>
          <a:p>
            <a:pPr algn="ctr"/>
            <a:r>
              <a:rPr lang="en-US" dirty="0">
                <a:solidFill>
                  <a:schemeClr val="accent2"/>
                </a:solidFill>
              </a:rPr>
              <a:t>SEX (Placebo)</a:t>
            </a:r>
          </a:p>
        </p:txBody>
      </p:sp>
      <p:sp>
        <p:nvSpPr>
          <p:cNvPr id="16" name="Rectangle 15">
            <a:extLst>
              <a:ext uri="{FF2B5EF4-FFF2-40B4-BE49-F238E27FC236}">
                <a16:creationId xmlns:a16="http://schemas.microsoft.com/office/drawing/2014/main" id="{E51FD30E-4835-CC99-FA0D-F1F6F641196E}"/>
              </a:ext>
            </a:extLst>
          </p:cNvPr>
          <p:cNvSpPr/>
          <p:nvPr/>
        </p:nvSpPr>
        <p:spPr>
          <a:xfrm>
            <a:off x="1514474" y="5086351"/>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23EB848-C03C-F150-E793-88E82802EA83}"/>
              </a:ext>
            </a:extLst>
          </p:cNvPr>
          <p:cNvSpPr/>
          <p:nvPr/>
        </p:nvSpPr>
        <p:spPr>
          <a:xfrm>
            <a:off x="1509718" y="5457822"/>
            <a:ext cx="228600" cy="228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28605B7-A713-6165-285D-2AFFFA4B87B9}"/>
              </a:ext>
            </a:extLst>
          </p:cNvPr>
          <p:cNvSpPr txBox="1"/>
          <p:nvPr/>
        </p:nvSpPr>
        <p:spPr>
          <a:xfrm>
            <a:off x="1770827" y="5417737"/>
            <a:ext cx="1758186" cy="340125"/>
          </a:xfrm>
          <a:prstGeom prst="rect">
            <a:avLst/>
          </a:prstGeom>
          <a:noFill/>
        </p:spPr>
        <p:txBody>
          <a:bodyPr wrap="square">
            <a:spAutoFit/>
          </a:bodyPr>
          <a:lstStyle/>
          <a:p>
            <a:r>
              <a:rPr lang="en-US" sz="1600" dirty="0"/>
              <a:t>Female 59%</a:t>
            </a:r>
          </a:p>
        </p:txBody>
      </p:sp>
      <p:sp>
        <p:nvSpPr>
          <p:cNvPr id="19" name="TextBox 18">
            <a:extLst>
              <a:ext uri="{FF2B5EF4-FFF2-40B4-BE49-F238E27FC236}">
                <a16:creationId xmlns:a16="http://schemas.microsoft.com/office/drawing/2014/main" id="{19477952-7FA4-DBC7-6C6B-A82644D87002}"/>
              </a:ext>
            </a:extLst>
          </p:cNvPr>
          <p:cNvSpPr txBox="1"/>
          <p:nvPr/>
        </p:nvSpPr>
        <p:spPr>
          <a:xfrm>
            <a:off x="1770827" y="5027215"/>
            <a:ext cx="1601023" cy="338554"/>
          </a:xfrm>
          <a:prstGeom prst="rect">
            <a:avLst/>
          </a:prstGeom>
          <a:noFill/>
        </p:spPr>
        <p:txBody>
          <a:bodyPr wrap="square">
            <a:spAutoFit/>
          </a:bodyPr>
          <a:lstStyle/>
          <a:p>
            <a:r>
              <a:rPr lang="en-US" sz="1600" dirty="0"/>
              <a:t>Male 41%</a:t>
            </a:r>
          </a:p>
        </p:txBody>
      </p:sp>
      <p:graphicFrame>
        <p:nvGraphicFramePr>
          <p:cNvPr id="20" name="Content Placeholder 3">
            <a:extLst>
              <a:ext uri="{FF2B5EF4-FFF2-40B4-BE49-F238E27FC236}">
                <a16:creationId xmlns:a16="http://schemas.microsoft.com/office/drawing/2014/main" id="{A0610E7C-E77A-F7BE-0A37-265934A10055}"/>
              </a:ext>
            </a:extLst>
          </p:cNvPr>
          <p:cNvGraphicFramePr>
            <a:graphicFrameLocks/>
          </p:cNvGraphicFramePr>
          <p:nvPr>
            <p:extLst>
              <p:ext uri="{D42A27DB-BD31-4B8C-83A1-F6EECF244321}">
                <p14:modId xmlns:p14="http://schemas.microsoft.com/office/powerpoint/2010/main" val="4031572126"/>
              </p:ext>
            </p:extLst>
          </p:nvPr>
        </p:nvGraphicFramePr>
        <p:xfrm>
          <a:off x="4270007" y="2982341"/>
          <a:ext cx="2700339" cy="1927226"/>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0CC38809-9B1A-B3DB-288C-53AAB0421045}"/>
              </a:ext>
            </a:extLst>
          </p:cNvPr>
          <p:cNvSpPr/>
          <p:nvPr/>
        </p:nvSpPr>
        <p:spPr>
          <a:xfrm>
            <a:off x="4853097" y="5086351"/>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59A6D0A-8240-C5A8-D981-1252086022FF}"/>
              </a:ext>
            </a:extLst>
          </p:cNvPr>
          <p:cNvSpPr/>
          <p:nvPr/>
        </p:nvSpPr>
        <p:spPr>
          <a:xfrm>
            <a:off x="4848341" y="5457822"/>
            <a:ext cx="228600" cy="228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A8915B59-58E8-51EC-6436-11C5E0B1EC95}"/>
              </a:ext>
            </a:extLst>
          </p:cNvPr>
          <p:cNvSpPr txBox="1"/>
          <p:nvPr/>
        </p:nvSpPr>
        <p:spPr>
          <a:xfrm>
            <a:off x="5109450" y="5417737"/>
            <a:ext cx="1758186" cy="340125"/>
          </a:xfrm>
          <a:prstGeom prst="rect">
            <a:avLst/>
          </a:prstGeom>
          <a:noFill/>
        </p:spPr>
        <p:txBody>
          <a:bodyPr wrap="square">
            <a:spAutoFit/>
          </a:bodyPr>
          <a:lstStyle/>
          <a:p>
            <a:r>
              <a:rPr lang="en-US" sz="1600" dirty="0"/>
              <a:t>Female 42%</a:t>
            </a:r>
          </a:p>
        </p:txBody>
      </p:sp>
      <p:sp>
        <p:nvSpPr>
          <p:cNvPr id="24" name="TextBox 23">
            <a:extLst>
              <a:ext uri="{FF2B5EF4-FFF2-40B4-BE49-F238E27FC236}">
                <a16:creationId xmlns:a16="http://schemas.microsoft.com/office/drawing/2014/main" id="{6B724B0E-CB52-A17B-7B1A-8A70C948908B}"/>
              </a:ext>
            </a:extLst>
          </p:cNvPr>
          <p:cNvSpPr txBox="1"/>
          <p:nvPr/>
        </p:nvSpPr>
        <p:spPr>
          <a:xfrm>
            <a:off x="5109450" y="5027215"/>
            <a:ext cx="1601023" cy="338554"/>
          </a:xfrm>
          <a:prstGeom prst="rect">
            <a:avLst/>
          </a:prstGeom>
          <a:noFill/>
        </p:spPr>
        <p:txBody>
          <a:bodyPr wrap="square">
            <a:spAutoFit/>
          </a:bodyPr>
          <a:lstStyle/>
          <a:p>
            <a:r>
              <a:rPr lang="en-US" sz="1600" dirty="0"/>
              <a:t>Male 58%</a:t>
            </a:r>
          </a:p>
        </p:txBody>
      </p:sp>
      <p:graphicFrame>
        <p:nvGraphicFramePr>
          <p:cNvPr id="25" name="Content Placeholder 3">
            <a:extLst>
              <a:ext uri="{FF2B5EF4-FFF2-40B4-BE49-F238E27FC236}">
                <a16:creationId xmlns:a16="http://schemas.microsoft.com/office/drawing/2014/main" id="{A1308BBB-623D-4898-BDF3-F9D413DB56E9}"/>
              </a:ext>
            </a:extLst>
          </p:cNvPr>
          <p:cNvGraphicFramePr>
            <a:graphicFrameLocks noChangeAspect="1"/>
          </p:cNvGraphicFramePr>
          <p:nvPr>
            <p:extLst>
              <p:ext uri="{D42A27DB-BD31-4B8C-83A1-F6EECF244321}">
                <p14:modId xmlns:p14="http://schemas.microsoft.com/office/powerpoint/2010/main" val="3169898126"/>
              </p:ext>
            </p:extLst>
          </p:nvPr>
        </p:nvGraphicFramePr>
        <p:xfrm>
          <a:off x="426571" y="2982341"/>
          <a:ext cx="3380461" cy="192938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9">
            <a:extLst>
              <a:ext uri="{FF2B5EF4-FFF2-40B4-BE49-F238E27FC236}">
                <a16:creationId xmlns:a16="http://schemas.microsoft.com/office/drawing/2014/main" id="{E4849D98-8747-983F-69FB-AAFF66D8A7C4}"/>
              </a:ext>
            </a:extLst>
          </p:cNvPr>
          <p:cNvSpPr>
            <a:spLocks noGrp="1"/>
          </p:cNvSpPr>
          <p:nvPr>
            <p:ph type="body" sz="quarter" idx="25"/>
          </p:nvPr>
        </p:nvSpPr>
        <p:spPr/>
        <p:txBody>
          <a:bodyPr/>
          <a:lstStyle/>
          <a:p>
            <a:r>
              <a:rPr lang="en-US" noProof="0" dirty="0">
                <a:solidFill>
                  <a:schemeClr val="accent2"/>
                </a:solidFill>
              </a:rPr>
              <a:t>Savarirayan, et al. </a:t>
            </a:r>
            <a:r>
              <a:rPr lang="en-US" i="1" noProof="0" dirty="0">
                <a:solidFill>
                  <a:schemeClr val="accent2"/>
                </a:solidFill>
              </a:rPr>
              <a:t>Lancet Child Adolesc Health</a:t>
            </a:r>
            <a:r>
              <a:rPr lang="en-US" noProof="0" dirty="0">
                <a:solidFill>
                  <a:schemeClr val="accent2"/>
                </a:solidFill>
              </a:rPr>
              <a:t>. 2024. </a:t>
            </a:r>
          </a:p>
        </p:txBody>
      </p:sp>
      <p:pic>
        <p:nvPicPr>
          <p:cNvPr id="3" name="Graphic 2">
            <a:extLst>
              <a:ext uri="{FF2B5EF4-FFF2-40B4-BE49-F238E27FC236}">
                <a16:creationId xmlns:a16="http://schemas.microsoft.com/office/drawing/2014/main" id="{246B0B34-7B86-3D47-EEB4-312C46569FD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51990"/>
          <a:stretch/>
        </p:blipFill>
        <p:spPr>
          <a:xfrm>
            <a:off x="736600" y="3467100"/>
            <a:ext cx="490946" cy="1005840"/>
          </a:xfrm>
          <a:prstGeom prst="rect">
            <a:avLst/>
          </a:prstGeom>
        </p:spPr>
      </p:pic>
      <p:pic>
        <p:nvPicPr>
          <p:cNvPr id="4" name="Graphic 3">
            <a:extLst>
              <a:ext uri="{FF2B5EF4-FFF2-40B4-BE49-F238E27FC236}">
                <a16:creationId xmlns:a16="http://schemas.microsoft.com/office/drawing/2014/main" id="{87431B34-E585-36AF-388A-B60AC27EBB60}"/>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50352" r="-704"/>
          <a:stretch/>
        </p:blipFill>
        <p:spPr>
          <a:xfrm>
            <a:off x="3009900" y="3467100"/>
            <a:ext cx="514894" cy="1005840"/>
          </a:xfrm>
          <a:prstGeom prst="rect">
            <a:avLst/>
          </a:prstGeom>
        </p:spPr>
      </p:pic>
      <p:pic>
        <p:nvPicPr>
          <p:cNvPr id="5" name="Graphic 4">
            <a:extLst>
              <a:ext uri="{FF2B5EF4-FFF2-40B4-BE49-F238E27FC236}">
                <a16:creationId xmlns:a16="http://schemas.microsoft.com/office/drawing/2014/main" id="{93D204ED-440D-C885-9825-9487FE47EA6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51990"/>
          <a:stretch/>
        </p:blipFill>
        <p:spPr>
          <a:xfrm>
            <a:off x="4241800" y="3467100"/>
            <a:ext cx="490946" cy="1005840"/>
          </a:xfrm>
          <a:prstGeom prst="rect">
            <a:avLst/>
          </a:prstGeom>
        </p:spPr>
      </p:pic>
      <p:pic>
        <p:nvPicPr>
          <p:cNvPr id="7" name="Graphic 6">
            <a:extLst>
              <a:ext uri="{FF2B5EF4-FFF2-40B4-BE49-F238E27FC236}">
                <a16:creationId xmlns:a16="http://schemas.microsoft.com/office/drawing/2014/main" id="{333D1ECB-40EB-087F-4951-315439485DFD}"/>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50352" r="-704"/>
          <a:stretch/>
        </p:blipFill>
        <p:spPr>
          <a:xfrm>
            <a:off x="6515100" y="3467100"/>
            <a:ext cx="514894" cy="1005840"/>
          </a:xfrm>
          <a:prstGeom prst="rect">
            <a:avLst/>
          </a:prstGeom>
        </p:spPr>
      </p:pic>
      <p:sp>
        <p:nvSpPr>
          <p:cNvPr id="8" name="Back Arrow Hyperlink">
            <a:hlinkClick r:id="" action="ppaction://hlinkshowjump?jump=previousslide"/>
            <a:extLst>
              <a:ext uri="{FF2B5EF4-FFF2-40B4-BE49-F238E27FC236}">
                <a16:creationId xmlns:a16="http://schemas.microsoft.com/office/drawing/2014/main" id="{85DFCD9D-016A-BCE5-75D7-55794AF372BA}"/>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rward Arrow Hyperlink">
            <a:hlinkClick r:id="" action="ppaction://hlinkshowjump?jump=nextslide"/>
            <a:extLst>
              <a:ext uri="{FF2B5EF4-FFF2-40B4-BE49-F238E27FC236}">
                <a16:creationId xmlns:a16="http://schemas.microsoft.com/office/drawing/2014/main" id="{FA9610A6-8D90-1793-91A5-F73176005FC8}"/>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se Button Hyperlink">
            <a:hlinkClick r:id="rId9" action="ppaction://hlinksldjump"/>
            <a:extLst>
              <a:ext uri="{FF2B5EF4-FFF2-40B4-BE49-F238E27FC236}">
                <a16:creationId xmlns:a16="http://schemas.microsoft.com/office/drawing/2014/main" id="{90782C7E-478A-1927-1D6B-81BD2D7C30A7}"/>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3959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8A32-D05C-78C4-2FF1-AAFAFDD21DA9}"/>
            </a:ext>
          </a:extLst>
        </p:cNvPr>
        <p:cNvGrpSpPr/>
        <p:nvPr/>
      </p:nvGrpSpPr>
      <p:grpSpPr>
        <a:xfrm>
          <a:off x="0" y="0"/>
          <a:ext cx="0" cy="0"/>
          <a:chOff x="0" y="0"/>
          <a:chExt cx="0" cy="0"/>
        </a:xfrm>
      </p:grpSpPr>
      <p:sp>
        <p:nvSpPr>
          <p:cNvPr id="67" name="Rectangle 66">
            <a:extLst>
              <a:ext uri="{FF2B5EF4-FFF2-40B4-BE49-F238E27FC236}">
                <a16:creationId xmlns:a16="http://schemas.microsoft.com/office/drawing/2014/main" id="{CAADC81D-3001-67C8-C916-355CA26358C3}"/>
              </a:ext>
            </a:extLst>
          </p:cNvPr>
          <p:cNvSpPr/>
          <p:nvPr/>
        </p:nvSpPr>
        <p:spPr>
          <a:xfrm>
            <a:off x="4175760" y="4562856"/>
            <a:ext cx="1883664" cy="850392"/>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18BECFB4-D861-1D8A-B63B-9742E8977F94}"/>
              </a:ext>
            </a:extLst>
          </p:cNvPr>
          <p:cNvCxnSpPr>
            <a:cxnSpLocks/>
          </p:cNvCxnSpPr>
          <p:nvPr/>
        </p:nvCxnSpPr>
        <p:spPr>
          <a:xfrm flipH="1">
            <a:off x="4489553" y="4555073"/>
            <a:ext cx="224259"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0B19F86-A430-94D3-F53C-25B4FAF2E7CE}"/>
              </a:ext>
            </a:extLst>
          </p:cNvPr>
          <p:cNvSpPr/>
          <p:nvPr/>
        </p:nvSpPr>
        <p:spPr>
          <a:xfrm>
            <a:off x="960120" y="4562856"/>
            <a:ext cx="1883664" cy="850392"/>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A6053460-AE2F-495B-4092-A76BA68D4E62}"/>
              </a:ext>
            </a:extLst>
          </p:cNvPr>
          <p:cNvSpPr>
            <a:spLocks noGrp="1"/>
          </p:cNvSpPr>
          <p:nvPr>
            <p:ph type="title"/>
          </p:nvPr>
        </p:nvSpPr>
        <p:spPr/>
        <p:txBody>
          <a:bodyPr/>
          <a:lstStyle/>
          <a:p>
            <a:r>
              <a:rPr lang="en-US" noProof="0" dirty="0"/>
              <a:t>Participant Baseline Characteristics </a:t>
            </a:r>
          </a:p>
        </p:txBody>
      </p:sp>
      <p:sp>
        <p:nvSpPr>
          <p:cNvPr id="32" name="TextBox 31">
            <a:extLst>
              <a:ext uri="{FF2B5EF4-FFF2-40B4-BE49-F238E27FC236}">
                <a16:creationId xmlns:a16="http://schemas.microsoft.com/office/drawing/2014/main" id="{28FC6C0C-F703-B5F5-C1FD-A8A98456DB30}"/>
              </a:ext>
            </a:extLst>
          </p:cNvPr>
          <p:cNvSpPr txBox="1"/>
          <p:nvPr/>
        </p:nvSpPr>
        <p:spPr>
          <a:xfrm>
            <a:off x="4300539" y="2613009"/>
            <a:ext cx="25784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Arial" panose="020B0604020202020204"/>
                <a:ea typeface="+mn-ea"/>
                <a:cs typeface="+mn-cs"/>
              </a:rPr>
              <a:t>AGE AT SCREENING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Arial" panose="020B0604020202020204"/>
                <a:ea typeface="+mn-ea"/>
                <a:cs typeface="+mn-cs"/>
              </a:rPr>
              <a:t>(Vosoritide)</a:t>
            </a:r>
          </a:p>
        </p:txBody>
      </p:sp>
      <p:sp>
        <p:nvSpPr>
          <p:cNvPr id="26" name="Text Placeholder 74">
            <a:extLst>
              <a:ext uri="{FF2B5EF4-FFF2-40B4-BE49-F238E27FC236}">
                <a16:creationId xmlns:a16="http://schemas.microsoft.com/office/drawing/2014/main" id="{B68384D7-7BFB-9D02-E47C-DDFF35569C77}"/>
              </a:ext>
            </a:extLst>
          </p:cNvPr>
          <p:cNvSpPr txBox="1">
            <a:spLocks/>
          </p:cNvSpPr>
          <p:nvPr/>
        </p:nvSpPr>
        <p:spPr>
          <a:xfrm>
            <a:off x="3876054" y="2458348"/>
            <a:ext cx="18288" cy="4325112"/>
          </a:xfrm>
          <a:prstGeom prst="rect">
            <a:avLst/>
          </a:prstGeom>
          <a:solidFill>
            <a:schemeClr val="bg1"/>
          </a:solidFill>
          <a:ln>
            <a:solidFill>
              <a:schemeClr val="bg1"/>
            </a:solidFill>
          </a:ln>
          <a:effectLst>
            <a:outerShdw blurRad="25400" dist="38100" dir="2700000" algn="tl" rotWithShape="0">
              <a:prstClr val="black">
                <a:alpha val="10000"/>
              </a:prstClr>
            </a:outerShdw>
          </a:effectLst>
        </p:spPr>
        <p:txBody>
          <a:bodyPr vert="horz" lIns="182880" tIns="274320" rIns="182880" bIns="91440" rtlCol="0">
            <a:noAutofit/>
          </a:bodyPr>
          <a:lstStyle>
            <a:lvl1pPr marL="0" indent="0" algn="l" defTabSz="1341150" rtl="0" eaLnBrk="1" latinLnBrk="0" hangingPunct="1">
              <a:lnSpc>
                <a:spcPts val="1300"/>
              </a:lnSpc>
              <a:spcBef>
                <a:spcPts val="1000"/>
              </a:spcBef>
              <a:buClr>
                <a:schemeClr val="accent1"/>
              </a:buClr>
              <a:buFont typeface="Arial" panose="020B0604020202020204" pitchFamily="34" charset="0"/>
              <a:buNone/>
              <a:tabLst/>
              <a:defRPr sz="1600" b="1" kern="1200">
                <a:solidFill>
                  <a:schemeClr val="tx2"/>
                </a:solidFill>
                <a:latin typeface="+mn-lt"/>
                <a:ea typeface="+mn-ea"/>
                <a:cs typeface="+mn-cs"/>
              </a:defRPr>
            </a:lvl1pPr>
            <a:lvl2pPr marL="12700" indent="0" algn="l" defTabSz="1341150" rtl="0" eaLnBrk="1" latinLnBrk="0" hangingPunct="1">
              <a:lnSpc>
                <a:spcPts val="1300"/>
              </a:lnSpc>
              <a:spcBef>
                <a:spcPts val="1000"/>
              </a:spcBef>
              <a:buFont typeface="System Font Regular"/>
              <a:buNone/>
              <a:tabLst/>
              <a:defRPr sz="12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marR="0" lvl="0" indent="0" algn="ctr" defTabSz="1341150" rtl="0" eaLnBrk="1" fontAlgn="auto" latinLnBrk="0" hangingPunct="1">
              <a:lnSpc>
                <a:spcPts val="1300"/>
              </a:lnSpc>
              <a:spcBef>
                <a:spcPts val="1000"/>
              </a:spcBef>
              <a:spcAft>
                <a:spcPts val="0"/>
              </a:spcAft>
              <a:buClr>
                <a:srgbClr val="A9208E"/>
              </a:buClr>
              <a:buSzTx/>
              <a:buFont typeface="Arial" panose="020B0604020202020204" pitchFamily="34" charset="0"/>
              <a:buNone/>
              <a:tabLst/>
              <a:defRPr/>
            </a:pPr>
            <a:endParaRPr kumimoji="0" lang="en-US" sz="1600" b="1" i="0" u="none" strike="noStrike" kern="1200" cap="none" spc="0" normalizeH="0" baseline="0" noProof="0" dirty="0">
              <a:ln>
                <a:noFill/>
              </a:ln>
              <a:solidFill>
                <a:srgbClr val="28509C"/>
              </a:solidFill>
              <a:effectLst/>
              <a:uLnTx/>
              <a:uFillTx/>
              <a:latin typeface="Arial" panose="020B0604020202020204"/>
              <a:ea typeface="+mn-ea"/>
              <a:cs typeface="+mn-cs"/>
            </a:endParaRPr>
          </a:p>
        </p:txBody>
      </p:sp>
      <p:grpSp>
        <p:nvGrpSpPr>
          <p:cNvPr id="38" name="Group 37">
            <a:extLst>
              <a:ext uri="{FF2B5EF4-FFF2-40B4-BE49-F238E27FC236}">
                <a16:creationId xmlns:a16="http://schemas.microsoft.com/office/drawing/2014/main" id="{D7E6221F-3194-BDEC-5DD3-D32E61141736}"/>
              </a:ext>
            </a:extLst>
          </p:cNvPr>
          <p:cNvGrpSpPr/>
          <p:nvPr/>
        </p:nvGrpSpPr>
        <p:grpSpPr>
          <a:xfrm>
            <a:off x="4221911" y="3349517"/>
            <a:ext cx="365760" cy="365760"/>
            <a:chOff x="2933266" y="5860403"/>
            <a:chExt cx="225924" cy="217967"/>
          </a:xfrm>
        </p:grpSpPr>
        <p:sp>
          <p:nvSpPr>
            <p:cNvPr id="47" name="Teardrop 46">
              <a:extLst>
                <a:ext uri="{FF2B5EF4-FFF2-40B4-BE49-F238E27FC236}">
                  <a16:creationId xmlns:a16="http://schemas.microsoft.com/office/drawing/2014/main" id="{AC781619-84C6-FB1C-1689-601D37890418}"/>
                </a:ext>
              </a:extLst>
            </p:cNvPr>
            <p:cNvSpPr/>
            <p:nvPr/>
          </p:nvSpPr>
          <p:spPr>
            <a:xfrm rot="8100000">
              <a:off x="2937245" y="5860403"/>
              <a:ext cx="217967" cy="217967"/>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TextBox 47">
              <a:extLst>
                <a:ext uri="{FF2B5EF4-FFF2-40B4-BE49-F238E27FC236}">
                  <a16:creationId xmlns:a16="http://schemas.microsoft.com/office/drawing/2014/main" id="{9886F181-CBF0-29DC-F097-515880CDB021}"/>
                </a:ext>
              </a:extLst>
            </p:cNvPr>
            <p:cNvSpPr txBox="1"/>
            <p:nvPr/>
          </p:nvSpPr>
          <p:spPr>
            <a:xfrm>
              <a:off x="2933266" y="5877680"/>
              <a:ext cx="225924" cy="18341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0</a:t>
              </a:r>
            </a:p>
          </p:txBody>
        </p:sp>
      </p:grpSp>
      <p:sp>
        <p:nvSpPr>
          <p:cNvPr id="41" name="Rounded Rectangle 40">
            <a:extLst>
              <a:ext uri="{FF2B5EF4-FFF2-40B4-BE49-F238E27FC236}">
                <a16:creationId xmlns:a16="http://schemas.microsoft.com/office/drawing/2014/main" id="{22FB5F75-550D-5A1B-92F9-4C4CE4D3D37F}"/>
              </a:ext>
            </a:extLst>
          </p:cNvPr>
          <p:cNvSpPr/>
          <p:nvPr/>
        </p:nvSpPr>
        <p:spPr>
          <a:xfrm>
            <a:off x="4385130" y="3857020"/>
            <a:ext cx="2355741" cy="129846"/>
          </a:xfrm>
          <a:prstGeom prst="roundRect">
            <a:avLst>
              <a:gd name="adj" fmla="val 50000"/>
            </a:avLst>
          </a:prstGeom>
          <a:solidFill>
            <a:schemeClr val="accent2">
              <a:lumMod val="20000"/>
              <a:lumOff val="8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C151279A-3062-7F61-5CA2-5D513FC2708A}"/>
              </a:ext>
            </a:extLst>
          </p:cNvPr>
          <p:cNvSpPr txBox="1"/>
          <p:nvPr/>
        </p:nvSpPr>
        <p:spPr>
          <a:xfrm>
            <a:off x="5087389" y="4031822"/>
            <a:ext cx="999086" cy="430887"/>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05050"/>
                </a:solidFill>
                <a:effectLst/>
                <a:uLnTx/>
                <a:uFillTx/>
                <a:latin typeface="Arial" panose="020B0604020202020204"/>
                <a:ea typeface="+mn-ea"/>
                <a:cs typeface="+mn-cs"/>
              </a:rPr>
              <a:t>Age Range</a:t>
            </a:r>
            <a:endPar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rPr>
              <a:t>(Years)</a:t>
            </a:r>
          </a:p>
        </p:txBody>
      </p:sp>
      <p:sp>
        <p:nvSpPr>
          <p:cNvPr id="45" name="TextBox 44">
            <a:extLst>
              <a:ext uri="{FF2B5EF4-FFF2-40B4-BE49-F238E27FC236}">
                <a16:creationId xmlns:a16="http://schemas.microsoft.com/office/drawing/2014/main" id="{D011FCD1-A844-F150-044C-285452F29E5E}"/>
              </a:ext>
            </a:extLst>
          </p:cNvPr>
          <p:cNvSpPr txBox="1"/>
          <p:nvPr/>
        </p:nvSpPr>
        <p:spPr>
          <a:xfrm>
            <a:off x="6391185" y="4031822"/>
            <a:ext cx="397717" cy="215444"/>
          </a:xfrm>
          <a:prstGeom prst="rect">
            <a:avLst/>
          </a:prstGeom>
          <a:noFill/>
        </p:spPr>
        <p:txBody>
          <a:bodyPr wrap="squar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rPr>
              <a:t>&lt;18</a:t>
            </a:r>
          </a:p>
        </p:txBody>
      </p:sp>
      <p:sp>
        <p:nvSpPr>
          <p:cNvPr id="46" name="TextBox 45">
            <a:extLst>
              <a:ext uri="{FF2B5EF4-FFF2-40B4-BE49-F238E27FC236}">
                <a16:creationId xmlns:a16="http://schemas.microsoft.com/office/drawing/2014/main" id="{866F16B9-9D5B-A948-E556-322D91858E0B}"/>
              </a:ext>
            </a:extLst>
          </p:cNvPr>
          <p:cNvSpPr txBox="1"/>
          <p:nvPr/>
        </p:nvSpPr>
        <p:spPr>
          <a:xfrm>
            <a:off x="4390294" y="4031822"/>
            <a:ext cx="328692" cy="21544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rPr>
              <a:t>0</a:t>
            </a:r>
          </a:p>
        </p:txBody>
      </p:sp>
      <p:grpSp>
        <p:nvGrpSpPr>
          <p:cNvPr id="51" name="Group 50">
            <a:extLst>
              <a:ext uri="{FF2B5EF4-FFF2-40B4-BE49-F238E27FC236}">
                <a16:creationId xmlns:a16="http://schemas.microsoft.com/office/drawing/2014/main" id="{64BCEAC1-BC36-5671-11D8-AC712A110EB9}"/>
              </a:ext>
            </a:extLst>
          </p:cNvPr>
          <p:cNvGrpSpPr/>
          <p:nvPr/>
        </p:nvGrpSpPr>
        <p:grpSpPr>
          <a:xfrm>
            <a:off x="4839187" y="3349517"/>
            <a:ext cx="365760" cy="365760"/>
            <a:chOff x="3196075" y="5860402"/>
            <a:chExt cx="225924" cy="217967"/>
          </a:xfrm>
        </p:grpSpPr>
        <p:sp>
          <p:nvSpPr>
            <p:cNvPr id="52" name="Teardrop 51">
              <a:extLst>
                <a:ext uri="{FF2B5EF4-FFF2-40B4-BE49-F238E27FC236}">
                  <a16:creationId xmlns:a16="http://schemas.microsoft.com/office/drawing/2014/main" id="{974E37D8-3FCB-88E2-E6B9-654AE71116E4}"/>
                </a:ext>
              </a:extLst>
            </p:cNvPr>
            <p:cNvSpPr/>
            <p:nvPr/>
          </p:nvSpPr>
          <p:spPr>
            <a:xfrm rot="8100000">
              <a:off x="3200054" y="5860402"/>
              <a:ext cx="217967" cy="217967"/>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992B13E1-7FE7-7307-4147-DC549AA4DBE3}"/>
                </a:ext>
              </a:extLst>
            </p:cNvPr>
            <p:cNvSpPr txBox="1"/>
            <p:nvPr/>
          </p:nvSpPr>
          <p:spPr>
            <a:xfrm>
              <a:off x="3196075" y="5885872"/>
              <a:ext cx="225924" cy="183413"/>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5</a:t>
              </a:r>
            </a:p>
          </p:txBody>
        </p:sp>
      </p:grpSp>
      <p:sp>
        <p:nvSpPr>
          <p:cNvPr id="27" name="TextBox 26">
            <a:extLst>
              <a:ext uri="{FF2B5EF4-FFF2-40B4-BE49-F238E27FC236}">
                <a16:creationId xmlns:a16="http://schemas.microsoft.com/office/drawing/2014/main" id="{D0AE0FF5-5E98-9B7C-D34E-382CB4050B95}"/>
              </a:ext>
            </a:extLst>
          </p:cNvPr>
          <p:cNvSpPr txBox="1"/>
          <p:nvPr/>
        </p:nvSpPr>
        <p:spPr>
          <a:xfrm>
            <a:off x="4241799" y="4714137"/>
            <a:ext cx="1866901" cy="590931"/>
          </a:xfrm>
          <a:prstGeom prst="rect">
            <a:avLst/>
          </a:prstGeom>
          <a:noFill/>
        </p:spPr>
        <p:txBody>
          <a:bodyPr wrap="square">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rPr>
              <a:t>Median age </a:t>
            </a:r>
            <a:br>
              <a:rPr kumimoji="0" lang="en-US" sz="1800" b="0" i="0" u="none" strike="noStrike" kern="1200" cap="none" spc="0" normalizeH="0" baseline="0" noProof="0" dirty="0">
                <a:ln>
                  <a:noFill/>
                </a:ln>
                <a:solidFill>
                  <a:srgbClr val="505050"/>
                </a:solidFill>
                <a:effectLst/>
                <a:uLnTx/>
                <a:uFillTx/>
                <a:latin typeface="Arial" panose="020B0604020202020204"/>
                <a:ea typeface="+mn-ea"/>
                <a:cs typeface="+mn-cs"/>
              </a:rPr>
            </a:br>
            <a:r>
              <a:rPr kumimoji="0" lang="en-US" sz="2200" b="1" i="0" u="none" strike="noStrike" kern="1200" cap="none" spc="0" normalizeH="0" baseline="0" noProof="0" dirty="0">
                <a:ln>
                  <a:noFill/>
                </a:ln>
                <a:solidFill>
                  <a:schemeClr val="accent2"/>
                </a:solidFill>
                <a:effectLst/>
                <a:uLnTx/>
                <a:uFillTx/>
                <a:latin typeface="Arial" panose="020B0604020202020204"/>
                <a:ea typeface="+mn-ea"/>
                <a:cs typeface="+mn-cs"/>
              </a:rPr>
              <a:t>24.4 months</a:t>
            </a:r>
          </a:p>
        </p:txBody>
      </p:sp>
      <p:sp>
        <p:nvSpPr>
          <p:cNvPr id="8" name="TextBox 7">
            <a:extLst>
              <a:ext uri="{FF2B5EF4-FFF2-40B4-BE49-F238E27FC236}">
                <a16:creationId xmlns:a16="http://schemas.microsoft.com/office/drawing/2014/main" id="{8B7870CF-14B6-3498-162C-4B71FD82A1E2}"/>
              </a:ext>
            </a:extLst>
          </p:cNvPr>
          <p:cNvSpPr txBox="1"/>
          <p:nvPr/>
        </p:nvSpPr>
        <p:spPr>
          <a:xfrm>
            <a:off x="978065" y="2613009"/>
            <a:ext cx="25784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Arial" panose="020B0604020202020204"/>
                <a:ea typeface="+mn-ea"/>
                <a:cs typeface="+mn-cs"/>
              </a:rPr>
              <a:t>AGE AT SCREENING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Arial" panose="020B0604020202020204"/>
                <a:ea typeface="+mn-ea"/>
                <a:cs typeface="+mn-cs"/>
              </a:rPr>
              <a:t>(Placebo)</a:t>
            </a:r>
          </a:p>
        </p:txBody>
      </p:sp>
      <p:grpSp>
        <p:nvGrpSpPr>
          <p:cNvPr id="10" name="Group 9">
            <a:extLst>
              <a:ext uri="{FF2B5EF4-FFF2-40B4-BE49-F238E27FC236}">
                <a16:creationId xmlns:a16="http://schemas.microsoft.com/office/drawing/2014/main" id="{C27FC54A-3E25-818E-D4DC-56054A7C0DF0}"/>
              </a:ext>
            </a:extLst>
          </p:cNvPr>
          <p:cNvGrpSpPr/>
          <p:nvPr/>
        </p:nvGrpSpPr>
        <p:grpSpPr>
          <a:xfrm>
            <a:off x="918350" y="3332677"/>
            <a:ext cx="365760" cy="365760"/>
            <a:chOff x="2933266" y="5860403"/>
            <a:chExt cx="225924" cy="217967"/>
          </a:xfrm>
        </p:grpSpPr>
        <p:sp>
          <p:nvSpPr>
            <p:cNvPr id="11" name="Teardrop 10">
              <a:extLst>
                <a:ext uri="{FF2B5EF4-FFF2-40B4-BE49-F238E27FC236}">
                  <a16:creationId xmlns:a16="http://schemas.microsoft.com/office/drawing/2014/main" id="{25163A4C-E718-8458-C7EA-5BA7DF1081EC}"/>
                </a:ext>
              </a:extLst>
            </p:cNvPr>
            <p:cNvSpPr/>
            <p:nvPr/>
          </p:nvSpPr>
          <p:spPr>
            <a:xfrm rot="8100000">
              <a:off x="2937245" y="5860403"/>
              <a:ext cx="217967" cy="217967"/>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2E378626-DF8D-DC1E-2104-AED44E6EE4E1}"/>
                </a:ext>
              </a:extLst>
            </p:cNvPr>
            <p:cNvSpPr txBox="1"/>
            <p:nvPr/>
          </p:nvSpPr>
          <p:spPr>
            <a:xfrm>
              <a:off x="2933266" y="5877680"/>
              <a:ext cx="225924" cy="18341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0</a:t>
              </a:r>
            </a:p>
          </p:txBody>
        </p:sp>
      </p:grpSp>
      <p:sp>
        <p:nvSpPr>
          <p:cNvPr id="15" name="TextBox 14">
            <a:extLst>
              <a:ext uri="{FF2B5EF4-FFF2-40B4-BE49-F238E27FC236}">
                <a16:creationId xmlns:a16="http://schemas.microsoft.com/office/drawing/2014/main" id="{3A2D96B0-38DE-DD8D-8032-2AB884C85B9B}"/>
              </a:ext>
            </a:extLst>
          </p:cNvPr>
          <p:cNvSpPr txBox="1"/>
          <p:nvPr/>
        </p:nvSpPr>
        <p:spPr>
          <a:xfrm>
            <a:off x="1764915" y="4031822"/>
            <a:ext cx="999086" cy="430887"/>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05050"/>
                </a:solidFill>
                <a:effectLst/>
                <a:uLnTx/>
                <a:uFillTx/>
                <a:latin typeface="Arial" panose="020B0604020202020204"/>
                <a:ea typeface="+mn-ea"/>
                <a:cs typeface="+mn-cs"/>
              </a:rPr>
              <a:t>Age Range</a:t>
            </a:r>
            <a:endPar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rPr>
              <a:t>(Years)</a:t>
            </a:r>
          </a:p>
        </p:txBody>
      </p:sp>
      <p:sp>
        <p:nvSpPr>
          <p:cNvPr id="16" name="TextBox 15">
            <a:extLst>
              <a:ext uri="{FF2B5EF4-FFF2-40B4-BE49-F238E27FC236}">
                <a16:creationId xmlns:a16="http://schemas.microsoft.com/office/drawing/2014/main" id="{8811213E-35CD-0FE8-8D21-23A9D43EA13A}"/>
              </a:ext>
            </a:extLst>
          </p:cNvPr>
          <p:cNvSpPr txBox="1"/>
          <p:nvPr/>
        </p:nvSpPr>
        <p:spPr>
          <a:xfrm>
            <a:off x="3068711" y="4031822"/>
            <a:ext cx="397717" cy="215444"/>
          </a:xfrm>
          <a:prstGeom prst="rect">
            <a:avLst/>
          </a:prstGeom>
          <a:noFill/>
        </p:spPr>
        <p:txBody>
          <a:bodyPr wrap="squar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rPr>
              <a:t>&lt;18</a:t>
            </a:r>
          </a:p>
        </p:txBody>
      </p:sp>
      <p:sp>
        <p:nvSpPr>
          <p:cNvPr id="17" name="TextBox 16">
            <a:extLst>
              <a:ext uri="{FF2B5EF4-FFF2-40B4-BE49-F238E27FC236}">
                <a16:creationId xmlns:a16="http://schemas.microsoft.com/office/drawing/2014/main" id="{2821D3E8-18D6-93C5-A9EC-0E983D03D14C}"/>
              </a:ext>
            </a:extLst>
          </p:cNvPr>
          <p:cNvSpPr txBox="1"/>
          <p:nvPr/>
        </p:nvSpPr>
        <p:spPr>
          <a:xfrm>
            <a:off x="1067820" y="4031822"/>
            <a:ext cx="328692" cy="21544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rPr>
              <a:t>0</a:t>
            </a:r>
          </a:p>
        </p:txBody>
      </p:sp>
      <p:grpSp>
        <p:nvGrpSpPr>
          <p:cNvPr id="18" name="Group 17">
            <a:extLst>
              <a:ext uri="{FF2B5EF4-FFF2-40B4-BE49-F238E27FC236}">
                <a16:creationId xmlns:a16="http://schemas.microsoft.com/office/drawing/2014/main" id="{6B875771-680F-29A9-1E24-2D6788AB2F40}"/>
              </a:ext>
            </a:extLst>
          </p:cNvPr>
          <p:cNvGrpSpPr/>
          <p:nvPr/>
        </p:nvGrpSpPr>
        <p:grpSpPr>
          <a:xfrm>
            <a:off x="1524695" y="3332677"/>
            <a:ext cx="365760" cy="365760"/>
            <a:chOff x="2933266" y="5860403"/>
            <a:chExt cx="225924" cy="217967"/>
          </a:xfrm>
        </p:grpSpPr>
        <p:sp>
          <p:nvSpPr>
            <p:cNvPr id="19" name="Teardrop 18">
              <a:extLst>
                <a:ext uri="{FF2B5EF4-FFF2-40B4-BE49-F238E27FC236}">
                  <a16:creationId xmlns:a16="http://schemas.microsoft.com/office/drawing/2014/main" id="{3CC50DB6-4C25-23F7-AF4E-935C2C897C09}"/>
                </a:ext>
              </a:extLst>
            </p:cNvPr>
            <p:cNvSpPr/>
            <p:nvPr/>
          </p:nvSpPr>
          <p:spPr>
            <a:xfrm rot="8100000">
              <a:off x="2937245" y="5860403"/>
              <a:ext cx="217967" cy="217967"/>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1396F4A3-51E8-14AE-5F58-7C576345BBEF}"/>
                </a:ext>
              </a:extLst>
            </p:cNvPr>
            <p:cNvSpPr txBox="1"/>
            <p:nvPr/>
          </p:nvSpPr>
          <p:spPr>
            <a:xfrm>
              <a:off x="2933266" y="5877680"/>
              <a:ext cx="225924" cy="183413"/>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5</a:t>
              </a:r>
            </a:p>
          </p:txBody>
        </p:sp>
      </p:grpSp>
      <p:sp>
        <p:nvSpPr>
          <p:cNvPr id="22" name="TextBox 21">
            <a:extLst>
              <a:ext uri="{FF2B5EF4-FFF2-40B4-BE49-F238E27FC236}">
                <a16:creationId xmlns:a16="http://schemas.microsoft.com/office/drawing/2014/main" id="{9E20E2BD-E235-50BC-B8F3-0D434ADBE41D}"/>
              </a:ext>
            </a:extLst>
          </p:cNvPr>
          <p:cNvSpPr txBox="1"/>
          <p:nvPr/>
        </p:nvSpPr>
        <p:spPr>
          <a:xfrm>
            <a:off x="996696" y="4714137"/>
            <a:ext cx="2196492" cy="590931"/>
          </a:xfrm>
          <a:prstGeom prst="rect">
            <a:avLst/>
          </a:prstGeom>
          <a:noFill/>
        </p:spPr>
        <p:txBody>
          <a:bodyPr wrap="square">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rPr>
              <a:t>Median age </a:t>
            </a:r>
            <a:br>
              <a:rPr kumimoji="0" lang="en-US" sz="1800" b="0" i="0" u="none" strike="noStrike" kern="1200" cap="none" spc="0" normalizeH="0" baseline="0" noProof="0" dirty="0">
                <a:ln>
                  <a:noFill/>
                </a:ln>
                <a:solidFill>
                  <a:srgbClr val="505050"/>
                </a:solidFill>
                <a:effectLst/>
                <a:uLnTx/>
                <a:uFillTx/>
                <a:latin typeface="Arial" panose="020B0604020202020204"/>
                <a:ea typeface="+mn-ea"/>
                <a:cs typeface="+mn-cs"/>
              </a:rPr>
            </a:br>
            <a:r>
              <a:rPr lang="en-US" sz="2200" b="1" dirty="0">
                <a:solidFill>
                  <a:schemeClr val="accent2"/>
                </a:solidFill>
                <a:latin typeface="Arial" panose="020B0604020202020204"/>
              </a:rPr>
              <a:t>27.8 months</a:t>
            </a:r>
            <a:r>
              <a:rPr kumimoji="0" lang="en-US" sz="2200" b="1" i="0" u="none" strike="noStrike" kern="1200" cap="none" spc="0" normalizeH="0" baseline="0" noProof="0" dirty="0">
                <a:ln>
                  <a:noFill/>
                </a:ln>
                <a:solidFill>
                  <a:schemeClr val="accent2"/>
                </a:solidFill>
                <a:effectLst/>
                <a:uLnTx/>
                <a:uFillTx/>
                <a:latin typeface="Arial" panose="020B0604020202020204"/>
                <a:ea typeface="+mn-ea"/>
                <a:cs typeface="+mn-cs"/>
              </a:rPr>
              <a:t> </a:t>
            </a:r>
          </a:p>
        </p:txBody>
      </p:sp>
      <p:sp>
        <p:nvSpPr>
          <p:cNvPr id="28" name="Freeform 27">
            <a:extLst>
              <a:ext uri="{FF2B5EF4-FFF2-40B4-BE49-F238E27FC236}">
                <a16:creationId xmlns:a16="http://schemas.microsoft.com/office/drawing/2014/main" id="{A4765C88-A5CF-39F4-9335-B2BCEBDB733B}"/>
              </a:ext>
            </a:extLst>
          </p:cNvPr>
          <p:cNvSpPr/>
          <p:nvPr/>
        </p:nvSpPr>
        <p:spPr>
          <a:xfrm>
            <a:off x="4381134" y="3854450"/>
            <a:ext cx="651241" cy="139700"/>
          </a:xfrm>
          <a:custGeom>
            <a:avLst/>
            <a:gdLst>
              <a:gd name="connsiteX0" fmla="*/ 327391 w 651241"/>
              <a:gd name="connsiteY0" fmla="*/ 0 h 139700"/>
              <a:gd name="connsiteX1" fmla="*/ 651241 w 651241"/>
              <a:gd name="connsiteY1" fmla="*/ 0 h 139700"/>
              <a:gd name="connsiteX2" fmla="*/ 651241 w 651241"/>
              <a:gd name="connsiteY2" fmla="*/ 139700 h 139700"/>
              <a:gd name="connsiteX3" fmla="*/ 327391 w 651241"/>
              <a:gd name="connsiteY3" fmla="*/ 139700 h 139700"/>
              <a:gd name="connsiteX4" fmla="*/ 327391 w 651241"/>
              <a:gd name="connsiteY4" fmla="*/ 137366 h 139700"/>
              <a:gd name="connsiteX5" fmla="*/ 66945 w 651241"/>
              <a:gd name="connsiteY5" fmla="*/ 137366 h 139700"/>
              <a:gd name="connsiteX6" fmla="*/ 0 w 651241"/>
              <a:gd name="connsiteY6" fmla="*/ 70421 h 139700"/>
              <a:gd name="connsiteX7" fmla="*/ 66945 w 651241"/>
              <a:gd name="connsiteY7" fmla="*/ 3476 h 139700"/>
              <a:gd name="connsiteX8" fmla="*/ 327391 w 651241"/>
              <a:gd name="connsiteY8" fmla="*/ 3476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241" h="139700">
                <a:moveTo>
                  <a:pt x="327391" y="0"/>
                </a:moveTo>
                <a:lnTo>
                  <a:pt x="651241" y="0"/>
                </a:lnTo>
                <a:lnTo>
                  <a:pt x="651241" y="139700"/>
                </a:lnTo>
                <a:lnTo>
                  <a:pt x="327391" y="139700"/>
                </a:lnTo>
                <a:lnTo>
                  <a:pt x="327391" y="137366"/>
                </a:lnTo>
                <a:lnTo>
                  <a:pt x="66945" y="137366"/>
                </a:lnTo>
                <a:cubicBezTo>
                  <a:pt x="29972" y="137366"/>
                  <a:pt x="0" y="107394"/>
                  <a:pt x="0" y="70421"/>
                </a:cubicBezTo>
                <a:cubicBezTo>
                  <a:pt x="0" y="33448"/>
                  <a:pt x="29972" y="3476"/>
                  <a:pt x="66945" y="3476"/>
                </a:cubicBezTo>
                <a:lnTo>
                  <a:pt x="327391" y="34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6" name="Group 35">
            <a:extLst>
              <a:ext uri="{FF2B5EF4-FFF2-40B4-BE49-F238E27FC236}">
                <a16:creationId xmlns:a16="http://schemas.microsoft.com/office/drawing/2014/main" id="{300CC5C4-BF97-6488-172E-2586801482D9}"/>
              </a:ext>
            </a:extLst>
          </p:cNvPr>
          <p:cNvGrpSpPr/>
          <p:nvPr/>
        </p:nvGrpSpPr>
        <p:grpSpPr>
          <a:xfrm>
            <a:off x="1066434" y="3857625"/>
            <a:ext cx="2359737" cy="139700"/>
            <a:chOff x="2006234" y="4254500"/>
            <a:chExt cx="2359737" cy="139700"/>
          </a:xfrm>
        </p:grpSpPr>
        <p:sp>
          <p:nvSpPr>
            <p:cNvPr id="37" name="Rounded Rectangle 36">
              <a:extLst>
                <a:ext uri="{FF2B5EF4-FFF2-40B4-BE49-F238E27FC236}">
                  <a16:creationId xmlns:a16="http://schemas.microsoft.com/office/drawing/2014/main" id="{AD8ED12C-AA8B-5239-B343-7F1DA58B515E}"/>
                </a:ext>
              </a:extLst>
            </p:cNvPr>
            <p:cNvSpPr/>
            <p:nvPr/>
          </p:nvSpPr>
          <p:spPr>
            <a:xfrm>
              <a:off x="2010230" y="4257070"/>
              <a:ext cx="2355741" cy="129846"/>
            </a:xfrm>
            <a:prstGeom prst="roundRect">
              <a:avLst>
                <a:gd name="adj" fmla="val 50000"/>
              </a:avLst>
            </a:prstGeom>
            <a:solidFill>
              <a:schemeClr val="accent2">
                <a:lumMod val="20000"/>
                <a:lumOff val="8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Freeform 38">
              <a:extLst>
                <a:ext uri="{FF2B5EF4-FFF2-40B4-BE49-F238E27FC236}">
                  <a16:creationId xmlns:a16="http://schemas.microsoft.com/office/drawing/2014/main" id="{1B34FDB1-4C89-BB09-3538-81B2C326447D}"/>
                </a:ext>
              </a:extLst>
            </p:cNvPr>
            <p:cNvSpPr/>
            <p:nvPr/>
          </p:nvSpPr>
          <p:spPr>
            <a:xfrm>
              <a:off x="2006234" y="4254500"/>
              <a:ext cx="651241" cy="139700"/>
            </a:xfrm>
            <a:custGeom>
              <a:avLst/>
              <a:gdLst>
                <a:gd name="connsiteX0" fmla="*/ 327391 w 651241"/>
                <a:gd name="connsiteY0" fmla="*/ 0 h 139700"/>
                <a:gd name="connsiteX1" fmla="*/ 651241 w 651241"/>
                <a:gd name="connsiteY1" fmla="*/ 0 h 139700"/>
                <a:gd name="connsiteX2" fmla="*/ 651241 w 651241"/>
                <a:gd name="connsiteY2" fmla="*/ 139700 h 139700"/>
                <a:gd name="connsiteX3" fmla="*/ 327391 w 651241"/>
                <a:gd name="connsiteY3" fmla="*/ 139700 h 139700"/>
                <a:gd name="connsiteX4" fmla="*/ 327391 w 651241"/>
                <a:gd name="connsiteY4" fmla="*/ 137366 h 139700"/>
                <a:gd name="connsiteX5" fmla="*/ 66945 w 651241"/>
                <a:gd name="connsiteY5" fmla="*/ 137366 h 139700"/>
                <a:gd name="connsiteX6" fmla="*/ 0 w 651241"/>
                <a:gd name="connsiteY6" fmla="*/ 70421 h 139700"/>
                <a:gd name="connsiteX7" fmla="*/ 66945 w 651241"/>
                <a:gd name="connsiteY7" fmla="*/ 3476 h 139700"/>
                <a:gd name="connsiteX8" fmla="*/ 327391 w 651241"/>
                <a:gd name="connsiteY8" fmla="*/ 3476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241" h="139700">
                  <a:moveTo>
                    <a:pt x="327391" y="0"/>
                  </a:moveTo>
                  <a:lnTo>
                    <a:pt x="651241" y="0"/>
                  </a:lnTo>
                  <a:lnTo>
                    <a:pt x="651241" y="139700"/>
                  </a:lnTo>
                  <a:lnTo>
                    <a:pt x="327391" y="139700"/>
                  </a:lnTo>
                  <a:lnTo>
                    <a:pt x="327391" y="137366"/>
                  </a:lnTo>
                  <a:lnTo>
                    <a:pt x="66945" y="137366"/>
                  </a:lnTo>
                  <a:cubicBezTo>
                    <a:pt x="29972" y="137366"/>
                    <a:pt x="0" y="107394"/>
                    <a:pt x="0" y="70421"/>
                  </a:cubicBezTo>
                  <a:cubicBezTo>
                    <a:pt x="0" y="33448"/>
                    <a:pt x="29972" y="3476"/>
                    <a:pt x="66945" y="3476"/>
                  </a:cubicBezTo>
                  <a:lnTo>
                    <a:pt x="327391" y="34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5" name="Straight Connector 4">
            <a:extLst>
              <a:ext uri="{FF2B5EF4-FFF2-40B4-BE49-F238E27FC236}">
                <a16:creationId xmlns:a16="http://schemas.microsoft.com/office/drawing/2014/main" id="{50D374BB-CFC8-6489-C790-10614C0A8E65}"/>
              </a:ext>
            </a:extLst>
          </p:cNvPr>
          <p:cNvCxnSpPr>
            <a:cxnSpLocks/>
          </p:cNvCxnSpPr>
          <p:nvPr/>
        </p:nvCxnSpPr>
        <p:spPr>
          <a:xfrm flipH="1">
            <a:off x="1273913" y="4555073"/>
            <a:ext cx="224259"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5A9D561-1C1D-2BDD-5D54-0F8FA9A3B606}"/>
              </a:ext>
            </a:extLst>
          </p:cNvPr>
          <p:cNvCxnSpPr>
            <a:cxnSpLocks/>
          </p:cNvCxnSpPr>
          <p:nvPr/>
        </p:nvCxnSpPr>
        <p:spPr>
          <a:xfrm flipV="1">
            <a:off x="1383994" y="4017946"/>
            <a:ext cx="0" cy="554054"/>
          </a:xfrm>
          <a:prstGeom prst="line">
            <a:avLst/>
          </a:prstGeom>
          <a:ln w="317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2287AD-0184-391F-7BB9-6E1C1EE1AFB2}"/>
              </a:ext>
            </a:extLst>
          </p:cNvPr>
          <p:cNvCxnSpPr>
            <a:cxnSpLocks/>
          </p:cNvCxnSpPr>
          <p:nvPr/>
        </p:nvCxnSpPr>
        <p:spPr>
          <a:xfrm flipV="1">
            <a:off x="4594693" y="4017946"/>
            <a:ext cx="0" cy="535004"/>
          </a:xfrm>
          <a:prstGeom prst="line">
            <a:avLst/>
          </a:prstGeom>
          <a:ln w="317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1" name="Group 20" hidden="1">
            <a:extLst>
              <a:ext uri="{FF2B5EF4-FFF2-40B4-BE49-F238E27FC236}">
                <a16:creationId xmlns:a16="http://schemas.microsoft.com/office/drawing/2014/main" id="{4A415F6A-EFEB-D1DE-4FFD-81F0D9C010BB}"/>
              </a:ext>
            </a:extLst>
          </p:cNvPr>
          <p:cNvGrpSpPr/>
          <p:nvPr/>
        </p:nvGrpSpPr>
        <p:grpSpPr>
          <a:xfrm>
            <a:off x="616845" y="502920"/>
            <a:ext cx="6688266" cy="6280731"/>
            <a:chOff x="616845" y="502920"/>
            <a:chExt cx="6688266" cy="6280731"/>
          </a:xfrm>
        </p:grpSpPr>
        <p:sp>
          <p:nvSpPr>
            <p:cNvPr id="2" name="TextBox 1">
              <a:extLst>
                <a:ext uri="{FF2B5EF4-FFF2-40B4-BE49-F238E27FC236}">
                  <a16:creationId xmlns:a16="http://schemas.microsoft.com/office/drawing/2014/main" id="{E46A7176-77AA-767E-513D-65E7F9DF26B9}"/>
                </a:ext>
              </a:extLst>
            </p:cNvPr>
            <p:cNvSpPr txBox="1"/>
            <p:nvPr/>
          </p:nvSpPr>
          <p:spPr>
            <a:xfrm>
              <a:off x="4517966" y="502920"/>
              <a:ext cx="27871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highlight>
                    <a:srgbClr val="FFFF00"/>
                  </a:highlight>
                  <a:uLnTx/>
                  <a:uFillTx/>
                  <a:latin typeface="Arial" panose="020B0604020202020204"/>
                  <a:ea typeface="+mn-ea"/>
                  <a:cs typeface="+mn-cs"/>
                </a:rPr>
                <a:t>Study population slider</a:t>
              </a:r>
            </a:p>
          </p:txBody>
        </p:sp>
        <p:sp>
          <p:nvSpPr>
            <p:cNvPr id="3" name="TextBox 2">
              <a:extLst>
                <a:ext uri="{FF2B5EF4-FFF2-40B4-BE49-F238E27FC236}">
                  <a16:creationId xmlns:a16="http://schemas.microsoft.com/office/drawing/2014/main" id="{8F32F8C4-7D49-D0A5-CA6F-B16F6444AC97}"/>
                </a:ext>
              </a:extLst>
            </p:cNvPr>
            <p:cNvSpPr txBox="1"/>
            <p:nvPr/>
          </p:nvSpPr>
          <p:spPr>
            <a:xfrm>
              <a:off x="616845" y="6537430"/>
              <a:ext cx="26550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1849"/>
                  </a:solidFill>
                  <a:effectLst/>
                  <a:uLnTx/>
                  <a:uFillTx/>
                  <a:latin typeface="Arial" panose="020B0604020202020204"/>
                  <a:ea typeface="+mn-ea"/>
                  <a:cs typeface="+mn-cs"/>
                </a:rPr>
                <a:t>[Savarirayan 2024 study 206: p4D]</a:t>
              </a:r>
            </a:p>
          </p:txBody>
        </p:sp>
      </p:grpSp>
      <p:sp>
        <p:nvSpPr>
          <p:cNvPr id="7" name="Text Placeholder 6">
            <a:extLst>
              <a:ext uri="{FF2B5EF4-FFF2-40B4-BE49-F238E27FC236}">
                <a16:creationId xmlns:a16="http://schemas.microsoft.com/office/drawing/2014/main" id="{1785174A-11DF-DAB2-8E9E-05C80AC3499F}"/>
              </a:ext>
            </a:extLst>
          </p:cNvPr>
          <p:cNvSpPr>
            <a:spLocks noGrp="1"/>
          </p:cNvSpPr>
          <p:nvPr>
            <p:ph type="body" sz="quarter" idx="25"/>
          </p:nvPr>
        </p:nvSpPr>
        <p:spPr/>
        <p:txBody>
          <a:bodyPr/>
          <a:lstStyle/>
          <a:p>
            <a:r>
              <a:rPr lang="en-US" noProof="0" dirty="0">
                <a:solidFill>
                  <a:schemeClr val="accent2"/>
                </a:solidFill>
              </a:rPr>
              <a:t>Savarirayan, et al. </a:t>
            </a:r>
            <a:r>
              <a:rPr lang="en-US" i="1" noProof="0" dirty="0">
                <a:solidFill>
                  <a:schemeClr val="accent2"/>
                </a:solidFill>
              </a:rPr>
              <a:t>Lancet Child Adolesc Health</a:t>
            </a:r>
            <a:r>
              <a:rPr lang="en-US" noProof="0" dirty="0">
                <a:solidFill>
                  <a:schemeClr val="accent2"/>
                </a:solidFill>
              </a:rPr>
              <a:t>. 2024. </a:t>
            </a:r>
          </a:p>
        </p:txBody>
      </p:sp>
      <p:sp>
        <p:nvSpPr>
          <p:cNvPr id="4" name="Back Arrow Hyperlink">
            <a:hlinkClick r:id="" action="ppaction://hlinkshowjump?jump=previousslide"/>
            <a:extLst>
              <a:ext uri="{FF2B5EF4-FFF2-40B4-BE49-F238E27FC236}">
                <a16:creationId xmlns:a16="http://schemas.microsoft.com/office/drawing/2014/main" id="{4682306F-ACBA-626A-79C6-543C979F4611}"/>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rward Arrow Hyperlink">
            <a:hlinkClick r:id="" action="ppaction://hlinkshowjump?jump=nextslide"/>
            <a:extLst>
              <a:ext uri="{FF2B5EF4-FFF2-40B4-BE49-F238E27FC236}">
                <a16:creationId xmlns:a16="http://schemas.microsoft.com/office/drawing/2014/main" id="{1AF23EDC-882B-043E-4C48-3C0462BE38B3}"/>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se Button Hyperlink">
            <a:hlinkClick r:id="rId3" action="ppaction://hlinksldjump"/>
            <a:extLst>
              <a:ext uri="{FF2B5EF4-FFF2-40B4-BE49-F238E27FC236}">
                <a16:creationId xmlns:a16="http://schemas.microsoft.com/office/drawing/2014/main" id="{51A354C8-311C-6FC8-1570-493C922BD326}"/>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5639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C06FCDD-68A9-D7C1-0F9F-36EB9AC2032E}"/>
              </a:ext>
            </a:extLst>
          </p:cNvPr>
          <p:cNvSpPr>
            <a:spLocks noGrp="1"/>
          </p:cNvSpPr>
          <p:nvPr>
            <p:ph sz="quarter" idx="22"/>
          </p:nvPr>
        </p:nvSpPr>
        <p:spPr/>
        <p:txBody>
          <a:bodyPr/>
          <a:lstStyle/>
          <a:p>
            <a:r>
              <a:rPr lang="en-US" noProof="0" dirty="0"/>
              <a:t>Each Study 206 cohort included 11 sentinel subjects. </a:t>
            </a:r>
          </a:p>
          <a:p>
            <a:r>
              <a:rPr lang="en-US" noProof="0" dirty="0"/>
              <a:t>These sentinels completed 8 days of dosing in a </a:t>
            </a:r>
            <a:br>
              <a:rPr lang="en-US" noProof="0" dirty="0"/>
            </a:br>
            <a:r>
              <a:rPr lang="en-US" noProof="0" dirty="0"/>
              <a:t>lead-in phase. </a:t>
            </a:r>
          </a:p>
          <a:p>
            <a:pPr lvl="1">
              <a:buClr>
                <a:schemeClr val="accent2"/>
              </a:buClr>
            </a:pPr>
            <a:r>
              <a:rPr lang="en-US" noProof="0" dirty="0"/>
              <a:t>Stopping criteria and PK data were reviewed by an independent DMC prior to randomization of the remaining cohort</a:t>
            </a:r>
          </a:p>
          <a:p>
            <a:pPr lvl="1">
              <a:buClr>
                <a:schemeClr val="accent2"/>
              </a:buClr>
            </a:pPr>
            <a:r>
              <a:rPr lang="en-US" noProof="0" dirty="0"/>
              <a:t>PK data review was by cohort (oldest cohort first) </a:t>
            </a:r>
          </a:p>
          <a:p>
            <a:pPr lvl="1">
              <a:buClr>
                <a:schemeClr val="accent2"/>
              </a:buClr>
            </a:pPr>
            <a:r>
              <a:rPr lang="en-US" noProof="0" dirty="0"/>
              <a:t>Once sentinel data were evaluated, the remaining participants were randomized</a:t>
            </a:r>
          </a:p>
          <a:p>
            <a:endParaRPr lang="en-US" noProof="0" dirty="0"/>
          </a:p>
        </p:txBody>
      </p:sp>
      <p:sp>
        <p:nvSpPr>
          <p:cNvPr id="5" name="Title 4">
            <a:extLst>
              <a:ext uri="{FF2B5EF4-FFF2-40B4-BE49-F238E27FC236}">
                <a16:creationId xmlns:a16="http://schemas.microsoft.com/office/drawing/2014/main" id="{654A5ED4-AAF8-331C-CFEB-1BD4777D7CD2}"/>
              </a:ext>
            </a:extLst>
          </p:cNvPr>
          <p:cNvSpPr>
            <a:spLocks noGrp="1"/>
          </p:cNvSpPr>
          <p:nvPr>
            <p:ph type="title"/>
          </p:nvPr>
        </p:nvSpPr>
        <p:spPr/>
        <p:txBody>
          <a:bodyPr/>
          <a:lstStyle/>
          <a:p>
            <a:r>
              <a:rPr lang="en-US" noProof="0" dirty="0">
                <a:solidFill>
                  <a:schemeClr val="accent2"/>
                </a:solidFill>
              </a:rPr>
              <a:t>Sentinel Subjects</a:t>
            </a:r>
          </a:p>
        </p:txBody>
      </p:sp>
      <p:sp>
        <p:nvSpPr>
          <p:cNvPr id="7" name="Text Placeholder 6">
            <a:extLst>
              <a:ext uri="{FF2B5EF4-FFF2-40B4-BE49-F238E27FC236}">
                <a16:creationId xmlns:a16="http://schemas.microsoft.com/office/drawing/2014/main" id="{038B9315-81C7-8010-4EA0-BA3F7237EDC0}"/>
              </a:ext>
            </a:extLst>
          </p:cNvPr>
          <p:cNvSpPr>
            <a:spLocks noGrp="1"/>
          </p:cNvSpPr>
          <p:nvPr>
            <p:ph type="body" sz="quarter" idx="23"/>
          </p:nvPr>
        </p:nvSpPr>
        <p:spPr/>
        <p:txBody>
          <a:bodyPr/>
          <a:lstStyle/>
          <a:p>
            <a:r>
              <a:rPr lang="en-US" noProof="0" dirty="0">
                <a:solidFill>
                  <a:schemeClr val="accent2"/>
                </a:solidFill>
              </a:rPr>
              <a:t>DMC, data monitoring committee; PK, pharmacokinetic.</a:t>
            </a:r>
            <a:br>
              <a:rPr lang="en-US" noProof="0" dirty="0">
                <a:solidFill>
                  <a:schemeClr val="accent2"/>
                </a:solidFill>
              </a:rPr>
            </a:br>
            <a:r>
              <a:rPr lang="en-US" noProof="0" dirty="0">
                <a:solidFill>
                  <a:schemeClr val="accent2"/>
                </a:solidFill>
              </a:rPr>
              <a:t>Savarirayan, et al. </a:t>
            </a:r>
            <a:r>
              <a:rPr lang="en-US" i="1" noProof="0" dirty="0">
                <a:solidFill>
                  <a:schemeClr val="accent2"/>
                </a:solidFill>
              </a:rPr>
              <a:t>Lancet Child Adolesc Health</a:t>
            </a:r>
            <a:r>
              <a:rPr lang="en-US" noProof="0" dirty="0">
                <a:solidFill>
                  <a:schemeClr val="accent2"/>
                </a:solidFill>
              </a:rPr>
              <a:t>. 2024. </a:t>
            </a:r>
          </a:p>
        </p:txBody>
      </p:sp>
      <p:sp>
        <p:nvSpPr>
          <p:cNvPr id="2" name="Rectangle 1">
            <a:extLst>
              <a:ext uri="{FF2B5EF4-FFF2-40B4-BE49-F238E27FC236}">
                <a16:creationId xmlns:a16="http://schemas.microsoft.com/office/drawing/2014/main" id="{E4B0BE42-E407-E457-08D8-2BFD2786C420}"/>
              </a:ext>
            </a:extLst>
          </p:cNvPr>
          <p:cNvSpPr/>
          <p:nvPr/>
        </p:nvSpPr>
        <p:spPr>
          <a:xfrm>
            <a:off x="6747326" y="4611664"/>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hidden="1">
            <a:extLst>
              <a:ext uri="{FF2B5EF4-FFF2-40B4-BE49-F238E27FC236}">
                <a16:creationId xmlns:a16="http://schemas.microsoft.com/office/drawing/2014/main" id="{9B2AA91C-C79E-74D1-6C4E-E34CD30E61F2}"/>
              </a:ext>
            </a:extLst>
          </p:cNvPr>
          <p:cNvSpPr txBox="1"/>
          <p:nvPr/>
        </p:nvSpPr>
        <p:spPr>
          <a:xfrm>
            <a:off x="3956043" y="5926147"/>
            <a:ext cx="26550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1849"/>
                </a:solidFill>
                <a:effectLst/>
                <a:uLnTx/>
                <a:uFillTx/>
                <a:latin typeface="Arial" panose="020B0604020202020204"/>
                <a:ea typeface="+mn-ea"/>
                <a:cs typeface="+mn-cs"/>
              </a:rPr>
              <a:t>[Savarirayan 2024 study 206: p3A, B, 4C]</a:t>
            </a:r>
          </a:p>
        </p:txBody>
      </p:sp>
      <p:sp>
        <p:nvSpPr>
          <p:cNvPr id="4" name="Back Arrow Hyperlink">
            <a:hlinkClick r:id="" action="ppaction://hlinkshowjump?jump=previousslide"/>
            <a:extLst>
              <a:ext uri="{FF2B5EF4-FFF2-40B4-BE49-F238E27FC236}">
                <a16:creationId xmlns:a16="http://schemas.microsoft.com/office/drawing/2014/main" id="{D6D3DA7A-A679-C301-72E7-FF18AE92A01D}"/>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F46BCB1-9681-649C-19E1-EE67B159271D}"/>
              </a:ext>
            </a:extLst>
          </p:cNvPr>
          <p:cNvGrpSpPr/>
          <p:nvPr/>
        </p:nvGrpSpPr>
        <p:grpSpPr>
          <a:xfrm rot="2700000">
            <a:off x="6881132" y="1479604"/>
            <a:ext cx="291261" cy="291261"/>
            <a:chOff x="314875" y="7984519"/>
            <a:chExt cx="180850" cy="180850"/>
          </a:xfrm>
        </p:grpSpPr>
        <p:cxnSp>
          <p:nvCxnSpPr>
            <p:cNvPr id="10" name="Straight Connector 9">
              <a:extLst>
                <a:ext uri="{FF2B5EF4-FFF2-40B4-BE49-F238E27FC236}">
                  <a16:creationId xmlns:a16="http://schemas.microsoft.com/office/drawing/2014/main" id="{B149991C-CE72-3E92-5A96-6539288A482F}"/>
                </a:ext>
              </a:extLst>
            </p:cNvPr>
            <p:cNvCxnSpPr>
              <a:cxnSpLocks/>
            </p:cNvCxnSpPr>
            <p:nvPr/>
          </p:nvCxnSpPr>
          <p:spPr>
            <a:xfrm>
              <a:off x="405300" y="7984519"/>
              <a:ext cx="0" cy="18085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D6C6124-3A51-33A0-48A9-C4080BFDF1DF}"/>
                </a:ext>
              </a:extLst>
            </p:cNvPr>
            <p:cNvCxnSpPr>
              <a:cxnSpLocks/>
            </p:cNvCxnSpPr>
            <p:nvPr/>
          </p:nvCxnSpPr>
          <p:spPr>
            <a:xfrm rot="16200000">
              <a:off x="405300" y="7984519"/>
              <a:ext cx="0" cy="18085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9" name="Close Button Hyperlink">
            <a:hlinkClick r:id="rId3" action="ppaction://hlinksldjump"/>
            <a:extLst>
              <a:ext uri="{FF2B5EF4-FFF2-40B4-BE49-F238E27FC236}">
                <a16:creationId xmlns:a16="http://schemas.microsoft.com/office/drawing/2014/main" id="{3A869E68-2714-88CB-EB28-607408C5E2A4}"/>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5230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63F51-D062-4F99-7ED6-01635E89732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5F156A4-9E50-0A07-0BC2-9AB3F0446F65}"/>
              </a:ext>
            </a:extLst>
          </p:cNvPr>
          <p:cNvSpPr>
            <a:spLocks noGrp="1"/>
          </p:cNvSpPr>
          <p:nvPr>
            <p:ph type="title"/>
          </p:nvPr>
        </p:nvSpPr>
        <p:spPr/>
        <p:txBody>
          <a:bodyPr/>
          <a:lstStyle/>
          <a:p>
            <a:r>
              <a:rPr lang="en-US" noProof="0" dirty="0"/>
              <a:t>Inclusion Criteria </a:t>
            </a:r>
          </a:p>
        </p:txBody>
      </p:sp>
      <p:sp>
        <p:nvSpPr>
          <p:cNvPr id="39" name="Text Placeholder 38">
            <a:extLst>
              <a:ext uri="{FF2B5EF4-FFF2-40B4-BE49-F238E27FC236}">
                <a16:creationId xmlns:a16="http://schemas.microsoft.com/office/drawing/2014/main" id="{FCC32E10-931C-7E27-630D-D1780F3EF27F}"/>
              </a:ext>
            </a:extLst>
          </p:cNvPr>
          <p:cNvSpPr>
            <a:spLocks noGrp="1"/>
          </p:cNvSpPr>
          <p:nvPr>
            <p:ph type="body" sz="quarter" idx="23"/>
          </p:nvPr>
        </p:nvSpPr>
        <p:spPr/>
        <p:txBody>
          <a:bodyPr/>
          <a:lstStyle/>
          <a:p>
            <a:r>
              <a:rPr lang="en-US" noProof="0" dirty="0">
                <a:solidFill>
                  <a:schemeClr val="tx2"/>
                </a:solidFill>
              </a:rPr>
              <a:t>For full list of inclusion criteria, see Clinicaltrials.gov NCT01603095.</a:t>
            </a:r>
            <a:br>
              <a:rPr lang="en-US" noProof="0" dirty="0">
                <a:solidFill>
                  <a:schemeClr val="tx2"/>
                </a:solidFill>
              </a:rPr>
            </a:br>
            <a:r>
              <a:rPr lang="en-US" noProof="0" dirty="0">
                <a:solidFill>
                  <a:schemeClr val="tx2"/>
                </a:solidFill>
              </a:rPr>
              <a:t>Savarirayan, </a:t>
            </a:r>
            <a:r>
              <a:rPr lang="en-US" i="1" noProof="0" dirty="0">
                <a:solidFill>
                  <a:schemeClr val="tx2"/>
                </a:solidFill>
              </a:rPr>
              <a:t>NEJM</a:t>
            </a:r>
            <a:r>
              <a:rPr lang="en-US" noProof="0" dirty="0">
                <a:solidFill>
                  <a:schemeClr val="tx2"/>
                </a:solidFill>
              </a:rPr>
              <a:t>. 2019.</a:t>
            </a:r>
          </a:p>
        </p:txBody>
      </p:sp>
      <p:sp>
        <p:nvSpPr>
          <p:cNvPr id="4" name="TextBox 3" hidden="1">
            <a:extLst>
              <a:ext uri="{FF2B5EF4-FFF2-40B4-BE49-F238E27FC236}">
                <a16:creationId xmlns:a16="http://schemas.microsoft.com/office/drawing/2014/main" id="{1D95F406-91DA-C9BA-914D-486E643D4A40}"/>
              </a:ext>
            </a:extLst>
          </p:cNvPr>
          <p:cNvSpPr txBox="1"/>
          <p:nvPr/>
        </p:nvSpPr>
        <p:spPr>
          <a:xfrm>
            <a:off x="4419601" y="6476326"/>
            <a:ext cx="3068782" cy="246221"/>
          </a:xfrm>
          <a:prstGeom prst="rect">
            <a:avLst/>
          </a:prstGeom>
          <a:noFill/>
        </p:spPr>
        <p:txBody>
          <a:bodyPr wrap="square" rtlCol="0">
            <a:spAutoFit/>
          </a:bodyPr>
          <a:lstStyle/>
          <a:p>
            <a:r>
              <a:rPr lang="en-US" sz="1000" dirty="0">
                <a:solidFill>
                  <a:schemeClr val="accent4"/>
                </a:solidFill>
              </a:rPr>
              <a:t>[Savarirayan 2019: p2A][CT.gov study 202: p4A]</a:t>
            </a:r>
          </a:p>
        </p:txBody>
      </p:sp>
      <p:sp>
        <p:nvSpPr>
          <p:cNvPr id="12" name="Rectangle 11">
            <a:extLst>
              <a:ext uri="{FF2B5EF4-FFF2-40B4-BE49-F238E27FC236}">
                <a16:creationId xmlns:a16="http://schemas.microsoft.com/office/drawing/2014/main" id="{71C94F19-D9AF-B9BF-8A5C-B38CE453904D}"/>
              </a:ext>
            </a:extLst>
          </p:cNvPr>
          <p:cNvSpPr/>
          <p:nvPr/>
        </p:nvSpPr>
        <p:spPr>
          <a:xfrm>
            <a:off x="53226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hidden="1">
            <a:extLst>
              <a:ext uri="{FF2B5EF4-FFF2-40B4-BE49-F238E27FC236}">
                <a16:creationId xmlns:a16="http://schemas.microsoft.com/office/drawing/2014/main" id="{981373FD-9316-06C2-51B2-B499E35E84E6}"/>
              </a:ext>
            </a:extLst>
          </p:cNvPr>
          <p:cNvSpPr txBox="1"/>
          <p:nvPr/>
        </p:nvSpPr>
        <p:spPr>
          <a:xfrm>
            <a:off x="8049491" y="2167991"/>
            <a:ext cx="1172116" cy="369332"/>
          </a:xfrm>
          <a:prstGeom prst="rect">
            <a:avLst/>
          </a:prstGeom>
          <a:noFill/>
        </p:spPr>
        <p:txBody>
          <a:bodyPr wrap="none" rtlCol="0">
            <a:spAutoFit/>
          </a:bodyPr>
          <a:lstStyle/>
          <a:p>
            <a:r>
              <a:rPr lang="en-US" b="1" dirty="0">
                <a:solidFill>
                  <a:schemeClr val="accent1"/>
                </a:solidFill>
              </a:rPr>
              <a:t>ACT_008</a:t>
            </a:r>
          </a:p>
        </p:txBody>
      </p:sp>
      <p:sp>
        <p:nvSpPr>
          <p:cNvPr id="83" name="Rectangle 82">
            <a:extLst>
              <a:ext uri="{FF2B5EF4-FFF2-40B4-BE49-F238E27FC236}">
                <a16:creationId xmlns:a16="http://schemas.microsoft.com/office/drawing/2014/main" id="{24489C6D-8FF2-3D42-CD0D-96B280D9B93B}"/>
              </a:ext>
            </a:extLst>
          </p:cNvPr>
          <p:cNvSpPr/>
          <p:nvPr/>
        </p:nvSpPr>
        <p:spPr>
          <a:xfrm>
            <a:off x="1158240" y="2731009"/>
            <a:ext cx="5521037" cy="911351"/>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0" tIns="73152" rtlCol="0" anchor="ctr"/>
          <a:lstStyle/>
          <a:p>
            <a:pPr marL="15875" lvl="1"/>
            <a:r>
              <a:rPr lang="en-US" sz="1600" dirty="0">
                <a:solidFill>
                  <a:schemeClr val="tx2"/>
                </a:solidFill>
              </a:rPr>
              <a:t>Aged 5 to 14 years at study entry</a:t>
            </a:r>
          </a:p>
        </p:txBody>
      </p:sp>
      <p:sp>
        <p:nvSpPr>
          <p:cNvPr id="2" name="Rectangle 1">
            <a:extLst>
              <a:ext uri="{FF2B5EF4-FFF2-40B4-BE49-F238E27FC236}">
                <a16:creationId xmlns:a16="http://schemas.microsoft.com/office/drawing/2014/main" id="{19FD3807-7129-A6A8-4219-FC1B8807963D}"/>
              </a:ext>
            </a:extLst>
          </p:cNvPr>
          <p:cNvSpPr/>
          <p:nvPr/>
        </p:nvSpPr>
        <p:spPr>
          <a:xfrm>
            <a:off x="1155543" y="3794761"/>
            <a:ext cx="2362199" cy="2075688"/>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05840" rtlCol="0" anchor="ctr"/>
          <a:lstStyle/>
          <a:p>
            <a:pPr marL="15875" lvl="1" algn="ctr"/>
            <a:r>
              <a:rPr lang="en-US" sz="1600" dirty="0">
                <a:solidFill>
                  <a:schemeClr val="tx2"/>
                </a:solidFill>
              </a:rPr>
              <a:t>Have achondroplasia confirmed by </a:t>
            </a:r>
            <a:br>
              <a:rPr lang="en-US" sz="1600" dirty="0">
                <a:solidFill>
                  <a:schemeClr val="tx2"/>
                </a:solidFill>
              </a:rPr>
            </a:br>
            <a:r>
              <a:rPr lang="en-US" sz="1600" dirty="0">
                <a:solidFill>
                  <a:schemeClr val="tx2"/>
                </a:solidFill>
              </a:rPr>
              <a:t>genetic testing</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6D247B6C-6495-0D18-4267-24AF9D5F2BD7}"/>
                  </a:ext>
                </a:extLst>
              </p:cNvPr>
              <p:cNvSpPr/>
              <p:nvPr/>
            </p:nvSpPr>
            <p:spPr>
              <a:xfrm>
                <a:off x="3676997" y="3794761"/>
                <a:ext cx="3002280" cy="2075688"/>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1872" rtlCol="0" anchor="ctr"/>
              <a:lstStyle/>
              <a:p>
                <a:pPr marL="15875" lvl="1" algn="ctr"/>
                <a:r>
                  <a:rPr lang="en-US" sz="1600" dirty="0">
                    <a:solidFill>
                      <a:schemeClr val="tx2"/>
                    </a:solidFill>
                  </a:rPr>
                  <a:t>Have completed </a:t>
                </a:r>
                <a:br>
                  <a:rPr lang="en-US" sz="1600" i="1" dirty="0">
                    <a:solidFill>
                      <a:schemeClr val="tx2"/>
                    </a:solidFill>
                    <a:latin typeface="Cambria Math" panose="02040503050406030204" pitchFamily="18" charset="0"/>
                  </a:rPr>
                </a:br>
                <a14:m>
                  <m:oMath xmlns:m="http://schemas.openxmlformats.org/officeDocument/2006/math">
                    <m:r>
                      <a:rPr lang="en-US" sz="1600" i="1" smtClean="0">
                        <a:solidFill>
                          <a:schemeClr val="tx2"/>
                        </a:solidFill>
                        <a:latin typeface="Cambria Math" panose="02040503050406030204" pitchFamily="18" charset="0"/>
                      </a:rPr>
                      <m:t>≥</m:t>
                    </m:r>
                  </m:oMath>
                </a14:m>
                <a:r>
                  <a:rPr lang="en-US" sz="1600" dirty="0">
                    <a:solidFill>
                      <a:schemeClr val="tx2"/>
                    </a:solidFill>
                  </a:rPr>
                  <a:t>6 months in Study 901 </a:t>
                </a:r>
              </a:p>
            </p:txBody>
          </p:sp>
        </mc:Choice>
        <mc:Fallback xmlns="">
          <p:sp>
            <p:nvSpPr>
              <p:cNvPr id="16" name="Rectangle 15">
                <a:extLst>
                  <a:ext uri="{FF2B5EF4-FFF2-40B4-BE49-F238E27FC236}">
                    <a16:creationId xmlns:a16="http://schemas.microsoft.com/office/drawing/2014/main" id="{6D247B6C-6495-0D18-4267-24AF9D5F2BD7}"/>
                  </a:ext>
                </a:extLst>
              </p:cNvPr>
              <p:cNvSpPr>
                <a:spLocks noRot="1" noChangeAspect="1" noMove="1" noResize="1" noEditPoints="1" noAdjustHandles="1" noChangeArrowheads="1" noChangeShapeType="1" noTextEdit="1"/>
              </p:cNvSpPr>
              <p:nvPr/>
            </p:nvSpPr>
            <p:spPr>
              <a:xfrm>
                <a:off x="3676997" y="3794761"/>
                <a:ext cx="3002280" cy="2075688"/>
              </a:xfrm>
              <a:prstGeom prst="rect">
                <a:avLst/>
              </a:prstGeom>
              <a:blipFill>
                <a:blip r:embed="rId3"/>
                <a:stretch>
                  <a:fillRect/>
                </a:stretch>
              </a:blipFill>
              <a:ln>
                <a:noFill/>
              </a:ln>
            </p:spPr>
            <p:txBody>
              <a:bodyPr/>
              <a:lstStyle/>
              <a:p>
                <a:r>
                  <a:rPr lang="en-US">
                    <a:noFill/>
                  </a:rPr>
                  <a:t> </a:t>
                </a:r>
              </a:p>
            </p:txBody>
          </p:sp>
        </mc:Fallback>
      </mc:AlternateContent>
      <p:pic>
        <p:nvPicPr>
          <p:cNvPr id="31" name="Graphic 30">
            <a:extLst>
              <a:ext uri="{FF2B5EF4-FFF2-40B4-BE49-F238E27FC236}">
                <a16:creationId xmlns:a16="http://schemas.microsoft.com/office/drawing/2014/main" id="{FF531961-9D65-48B9-9836-3CE57829306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4058" b="29763"/>
          <a:stretch/>
        </p:blipFill>
        <p:spPr>
          <a:xfrm>
            <a:off x="1677670" y="2835910"/>
            <a:ext cx="1172210" cy="791210"/>
          </a:xfrm>
          <a:prstGeom prst="rect">
            <a:avLst/>
          </a:prstGeom>
        </p:spPr>
      </p:pic>
      <p:sp>
        <p:nvSpPr>
          <p:cNvPr id="5" name="TextBox 4" hidden="1">
            <a:extLst>
              <a:ext uri="{FF2B5EF4-FFF2-40B4-BE49-F238E27FC236}">
                <a16:creationId xmlns:a16="http://schemas.microsoft.com/office/drawing/2014/main" id="{0E42A9E6-5DD0-CC65-2B51-745C9EE25099}"/>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population slider</a:t>
            </a:r>
          </a:p>
        </p:txBody>
      </p:sp>
      <p:pic>
        <p:nvPicPr>
          <p:cNvPr id="3" name="Graphic 2">
            <a:extLst>
              <a:ext uri="{FF2B5EF4-FFF2-40B4-BE49-F238E27FC236}">
                <a16:creationId xmlns:a16="http://schemas.microsoft.com/office/drawing/2014/main" id="{BA976F8C-8069-4E6E-FCE8-9854438EAC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594076">
            <a:off x="1933114" y="3768956"/>
            <a:ext cx="807056" cy="1245981"/>
          </a:xfrm>
          <a:prstGeom prst="rect">
            <a:avLst/>
          </a:prstGeom>
        </p:spPr>
      </p:pic>
      <p:pic>
        <p:nvPicPr>
          <p:cNvPr id="13" name="Graphic 12">
            <a:extLst>
              <a:ext uri="{FF2B5EF4-FFF2-40B4-BE49-F238E27FC236}">
                <a16:creationId xmlns:a16="http://schemas.microsoft.com/office/drawing/2014/main" id="{3913C53C-21BA-E481-4372-B1C5A8513C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48200" y="3962400"/>
            <a:ext cx="1174962" cy="1155700"/>
          </a:xfrm>
          <a:prstGeom prst="rect">
            <a:avLst/>
          </a:prstGeom>
        </p:spPr>
      </p:pic>
      <p:sp>
        <p:nvSpPr>
          <p:cNvPr id="6" name="Close Button Hyperlink">
            <a:hlinkClick r:id="rId10" action="ppaction://hlinksldjump"/>
            <a:extLst>
              <a:ext uri="{FF2B5EF4-FFF2-40B4-BE49-F238E27FC236}">
                <a16:creationId xmlns:a16="http://schemas.microsoft.com/office/drawing/2014/main" id="{AFA61985-EC30-F4B4-7BE6-B8BB03914EE3}"/>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rward Arrow Hyperlink">
            <a:hlinkClick r:id="" action="ppaction://hlinkshowjump?jump=nextslide"/>
            <a:extLst>
              <a:ext uri="{FF2B5EF4-FFF2-40B4-BE49-F238E27FC236}">
                <a16:creationId xmlns:a16="http://schemas.microsoft.com/office/drawing/2014/main" id="{80962A48-EC72-7E5A-0620-BBA08AE9D934}"/>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408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D7C3355-D11B-AACB-C990-DA6CB0F23B37}"/>
              </a:ext>
            </a:extLst>
          </p:cNvPr>
          <p:cNvSpPr>
            <a:spLocks noGrp="1"/>
          </p:cNvSpPr>
          <p:nvPr>
            <p:ph type="body" sz="quarter" idx="25"/>
          </p:nvPr>
        </p:nvSpPr>
        <p:spPr/>
        <p:txBody>
          <a:bodyPr/>
          <a:lstStyle/>
          <a:p>
            <a:r>
              <a:rPr lang="en-US" noProof="0" dirty="0">
                <a:solidFill>
                  <a:schemeClr val="accent2"/>
                </a:solidFill>
              </a:rPr>
              <a:t>Savarirayan, et al. </a:t>
            </a:r>
            <a:r>
              <a:rPr lang="en-US" i="1" noProof="0" dirty="0">
                <a:solidFill>
                  <a:schemeClr val="accent2"/>
                </a:solidFill>
              </a:rPr>
              <a:t>Lancet Child Adolesc Health</a:t>
            </a:r>
            <a:r>
              <a:rPr lang="en-US" noProof="0" dirty="0">
                <a:solidFill>
                  <a:schemeClr val="accent2"/>
                </a:solidFill>
              </a:rPr>
              <a:t>. 2024. </a:t>
            </a:r>
          </a:p>
        </p:txBody>
      </p:sp>
      <p:sp>
        <p:nvSpPr>
          <p:cNvPr id="5" name="Title 4">
            <a:extLst>
              <a:ext uri="{FF2B5EF4-FFF2-40B4-BE49-F238E27FC236}">
                <a16:creationId xmlns:a16="http://schemas.microsoft.com/office/drawing/2014/main" id="{8661FC47-5ADF-F014-1C8A-589160D507E2}"/>
              </a:ext>
            </a:extLst>
          </p:cNvPr>
          <p:cNvSpPr>
            <a:spLocks noGrp="1"/>
          </p:cNvSpPr>
          <p:nvPr>
            <p:ph type="title"/>
          </p:nvPr>
        </p:nvSpPr>
        <p:spPr/>
        <p:txBody>
          <a:bodyPr/>
          <a:lstStyle/>
          <a:p>
            <a:r>
              <a:rPr lang="en-US" noProof="0" dirty="0"/>
              <a:t>Treatment Period</a:t>
            </a:r>
          </a:p>
        </p:txBody>
      </p:sp>
      <p:sp>
        <p:nvSpPr>
          <p:cNvPr id="7" name="TextBox 6">
            <a:extLst>
              <a:ext uri="{FF2B5EF4-FFF2-40B4-BE49-F238E27FC236}">
                <a16:creationId xmlns:a16="http://schemas.microsoft.com/office/drawing/2014/main" id="{39AA62A9-4860-E1A1-F01D-6FA1E3BF3BE2}"/>
              </a:ext>
            </a:extLst>
          </p:cNvPr>
          <p:cNvSpPr txBox="1"/>
          <p:nvPr/>
        </p:nvSpPr>
        <p:spPr>
          <a:xfrm>
            <a:off x="4252686" y="2715495"/>
            <a:ext cx="1901371" cy="268381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05E1AE0C-BDE0-8CA3-A1D3-7B6D8D57C575}"/>
              </a:ext>
            </a:extLst>
          </p:cNvPr>
          <p:cNvSpPr txBox="1"/>
          <p:nvPr/>
        </p:nvSpPr>
        <p:spPr>
          <a:xfrm>
            <a:off x="4534614" y="2760508"/>
            <a:ext cx="1901371" cy="2683819"/>
          </a:xfrm>
          <a:prstGeom prst="rect">
            <a:avLst/>
          </a:prstGeom>
          <a:solidFill>
            <a:schemeClr val="bg1"/>
          </a:solid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24EBAB87-CBC8-B5FF-1301-8070F31F4EFC}"/>
              </a:ext>
            </a:extLst>
          </p:cNvPr>
          <p:cNvPicPr>
            <a:picLocks noChangeAspect="1"/>
          </p:cNvPicPr>
          <p:nvPr/>
        </p:nvPicPr>
        <p:blipFill>
          <a:blip r:embed="rId3"/>
          <a:srcRect/>
          <a:stretch/>
        </p:blipFill>
        <p:spPr>
          <a:xfrm>
            <a:off x="880395" y="2611231"/>
            <a:ext cx="5994400" cy="3429000"/>
          </a:xfrm>
          <a:prstGeom prst="rect">
            <a:avLst/>
          </a:prstGeom>
        </p:spPr>
      </p:pic>
      <p:sp>
        <p:nvSpPr>
          <p:cNvPr id="9" name="Rectangle 8">
            <a:extLst>
              <a:ext uri="{FF2B5EF4-FFF2-40B4-BE49-F238E27FC236}">
                <a16:creationId xmlns:a16="http://schemas.microsoft.com/office/drawing/2014/main" id="{E8FECF82-DCD5-AD80-5F52-0CB276513A21}"/>
              </a:ext>
            </a:extLst>
          </p:cNvPr>
          <p:cNvSpPr/>
          <p:nvPr/>
        </p:nvSpPr>
        <p:spPr>
          <a:xfrm>
            <a:off x="5135773" y="2825818"/>
            <a:ext cx="1675846" cy="2620825"/>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18872" bIns="13716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chemeClr val="accent2"/>
                </a:solidFill>
                <a:effectLst/>
                <a:uLnTx/>
                <a:uFillTx/>
                <a:latin typeface="Arial" panose="020B0604020202020204"/>
                <a:ea typeface="+mn-ea"/>
                <a:cs typeface="+mn-cs"/>
              </a:rPr>
              <a:t>Subjects received either vosoritide </a:t>
            </a:r>
            <a:br>
              <a:rPr kumimoji="0" lang="en-US" sz="1200" b="0" i="1" u="none" strike="noStrike" kern="1200" cap="none" spc="0" normalizeH="0" baseline="0" noProof="0" dirty="0">
                <a:ln>
                  <a:noFill/>
                </a:ln>
                <a:solidFill>
                  <a:schemeClr val="accent2"/>
                </a:solidFill>
                <a:effectLst/>
                <a:uLnTx/>
                <a:uFillTx/>
                <a:latin typeface="Arial" panose="020B0604020202020204"/>
                <a:ea typeface="+mn-ea"/>
                <a:cs typeface="+mn-cs"/>
              </a:rPr>
            </a:br>
            <a:r>
              <a:rPr kumimoji="0" lang="en-US" sz="1200" b="0" i="1" u="none" strike="noStrike" kern="1200" cap="none" spc="0" normalizeH="0" baseline="0" noProof="0" dirty="0">
                <a:ln>
                  <a:noFill/>
                </a:ln>
                <a:solidFill>
                  <a:schemeClr val="accent2"/>
                </a:solidFill>
                <a:effectLst/>
                <a:uLnTx/>
                <a:uFillTx/>
                <a:latin typeface="Arial" panose="020B0604020202020204"/>
                <a:ea typeface="+mn-ea"/>
                <a:cs typeface="+mn-cs"/>
              </a:rPr>
              <a:t>or placebo for </a:t>
            </a:r>
            <a:br>
              <a:rPr kumimoji="0" lang="en-US" sz="1200" b="0" i="1" u="none" strike="noStrike" kern="1200" cap="none" spc="0" normalizeH="0" baseline="0" noProof="0" dirty="0">
                <a:ln>
                  <a:noFill/>
                </a:ln>
                <a:solidFill>
                  <a:schemeClr val="accent2"/>
                </a:solidFill>
                <a:effectLst/>
                <a:uLnTx/>
                <a:uFillTx/>
                <a:latin typeface="Arial" panose="020B0604020202020204"/>
                <a:ea typeface="+mn-ea"/>
                <a:cs typeface="+mn-cs"/>
              </a:rPr>
            </a:br>
            <a:r>
              <a:rPr kumimoji="0" lang="en-US" sz="1200" b="0" i="1" u="none" strike="noStrike" kern="1200" cap="none" spc="0" normalizeH="0" baseline="0" noProof="0" dirty="0">
                <a:ln>
                  <a:noFill/>
                </a:ln>
                <a:solidFill>
                  <a:schemeClr val="accent2"/>
                </a:solidFill>
                <a:effectLst/>
                <a:uLnTx/>
                <a:uFillTx/>
                <a:latin typeface="Arial" panose="020B0604020202020204"/>
                <a:ea typeface="+mn-ea"/>
                <a:cs typeface="+mn-cs"/>
              </a:rPr>
              <a:t>52 weeks</a:t>
            </a:r>
            <a:r>
              <a:rPr lang="en-US" sz="1200" i="1" dirty="0">
                <a:solidFill>
                  <a:schemeClr val="accent2"/>
                </a:solidFill>
                <a:latin typeface="Arial" panose="020B0604020202020204"/>
              </a:rPr>
              <a:t>. </a:t>
            </a:r>
            <a:r>
              <a:rPr kumimoji="0" lang="en-US" sz="1200" b="0" i="1" u="none" strike="noStrike" kern="1200" cap="none" spc="0" normalizeH="0" baseline="0" noProof="0" dirty="0">
                <a:ln>
                  <a:noFill/>
                </a:ln>
                <a:solidFill>
                  <a:schemeClr val="accent2"/>
                </a:solidFill>
                <a:effectLst/>
                <a:uLnTx/>
                <a:uFillTx/>
                <a:latin typeface="Arial" panose="020B0604020202020204"/>
                <a:ea typeface="+mn-ea"/>
                <a:cs typeface="+mn-cs"/>
              </a:rPr>
              <a:t>Those in the treatment arms received 30</a:t>
            </a:r>
            <a:r>
              <a:rPr kumimoji="0" lang="el-GR" sz="1200" b="0" i="1" u="none" strike="noStrike" kern="1200" cap="none" spc="0" normalizeH="0" baseline="0" noProof="0" dirty="0">
                <a:ln>
                  <a:noFill/>
                </a:ln>
                <a:solidFill>
                  <a:schemeClr val="accent2"/>
                </a:solidFill>
                <a:effectLst/>
                <a:uLnTx/>
                <a:uFillTx/>
                <a:latin typeface="Arial" panose="020B0604020202020204"/>
                <a:ea typeface="+mn-ea"/>
                <a:cs typeface="+mn-cs"/>
              </a:rPr>
              <a:t> μ</a:t>
            </a:r>
            <a:r>
              <a:rPr kumimoji="0" lang="en-US" sz="1200" b="0" i="1" u="none" strike="noStrike" kern="1200" cap="none" spc="0" normalizeH="0" baseline="0" noProof="0" dirty="0">
                <a:ln>
                  <a:noFill/>
                </a:ln>
                <a:solidFill>
                  <a:schemeClr val="accent2"/>
                </a:solidFill>
                <a:effectLst/>
                <a:uLnTx/>
                <a:uFillTx/>
                <a:latin typeface="Arial" panose="020B0604020202020204"/>
                <a:ea typeface="+mn-ea"/>
                <a:cs typeface="+mn-cs"/>
              </a:rPr>
              <a:t>g/kg </a:t>
            </a:r>
            <a:br>
              <a:rPr kumimoji="0" lang="en-US" sz="1200" b="0" i="1" u="none" strike="noStrike" kern="1200" cap="none" spc="0" normalizeH="0" baseline="0" noProof="0" dirty="0">
                <a:ln>
                  <a:noFill/>
                </a:ln>
                <a:solidFill>
                  <a:schemeClr val="accent2"/>
                </a:solidFill>
                <a:effectLst/>
                <a:uLnTx/>
                <a:uFillTx/>
                <a:latin typeface="Arial" panose="020B0604020202020204"/>
                <a:ea typeface="+mn-ea"/>
                <a:cs typeface="+mn-cs"/>
              </a:rPr>
            </a:br>
            <a:r>
              <a:rPr kumimoji="0" lang="en-US" sz="1200" b="0" i="1" u="none" strike="noStrike" kern="1200" cap="none" spc="0" normalizeH="0" baseline="0" noProof="0" dirty="0">
                <a:ln>
                  <a:noFill/>
                </a:ln>
                <a:solidFill>
                  <a:schemeClr val="accent2"/>
                </a:solidFill>
                <a:effectLst/>
                <a:uLnTx/>
                <a:uFillTx/>
                <a:latin typeface="Arial" panose="020B0604020202020204"/>
                <a:ea typeface="+mn-ea"/>
                <a:cs typeface="+mn-cs"/>
              </a:rPr>
              <a:t>of vosoritide while they were &lt;2 years of age. Once subjects reached </a:t>
            </a:r>
            <a:br>
              <a:rPr kumimoji="0" lang="en-US" sz="1200" b="0" i="1" u="none" strike="noStrike" kern="1200" cap="none" spc="0" normalizeH="0" baseline="0" noProof="0" dirty="0">
                <a:ln>
                  <a:noFill/>
                </a:ln>
                <a:solidFill>
                  <a:schemeClr val="accent2"/>
                </a:solidFill>
                <a:effectLst/>
                <a:uLnTx/>
                <a:uFillTx/>
                <a:latin typeface="Arial" panose="020B0604020202020204"/>
                <a:ea typeface="+mn-ea"/>
                <a:cs typeface="+mn-cs"/>
              </a:rPr>
            </a:br>
            <a:r>
              <a:rPr kumimoji="0" lang="en-US" sz="1200" b="0" i="1" u="none" strike="noStrike" kern="1200" cap="none" spc="0" normalizeH="0" baseline="0" noProof="0" dirty="0">
                <a:ln>
                  <a:noFill/>
                </a:ln>
                <a:solidFill>
                  <a:schemeClr val="accent2"/>
                </a:solidFill>
                <a:effectLst/>
                <a:uLnTx/>
                <a:uFillTx/>
                <a:latin typeface="Arial" panose="020B0604020202020204"/>
                <a:ea typeface="+mn-ea"/>
                <a:cs typeface="+mn-cs"/>
              </a:rPr>
              <a:t>2 years of age, they received 15 </a:t>
            </a:r>
            <a:r>
              <a:rPr kumimoji="0" lang="el-GR" sz="1200" b="0" i="1" u="none" strike="noStrike" kern="1200" cap="none" spc="0" normalizeH="0" baseline="0" noProof="0" dirty="0">
                <a:ln>
                  <a:noFill/>
                </a:ln>
                <a:solidFill>
                  <a:schemeClr val="accent2"/>
                </a:solidFill>
                <a:effectLst/>
                <a:uLnTx/>
                <a:uFillTx/>
                <a:latin typeface="Arial" panose="020B0604020202020204"/>
                <a:ea typeface="+mn-ea"/>
                <a:cs typeface="+mn-cs"/>
              </a:rPr>
              <a:t>μ</a:t>
            </a:r>
            <a:r>
              <a:rPr kumimoji="0" lang="en-US" sz="1200" b="0" i="1" u="none" strike="noStrike" kern="1200" cap="none" spc="0" normalizeH="0" baseline="0" noProof="0" dirty="0">
                <a:ln>
                  <a:noFill/>
                </a:ln>
                <a:solidFill>
                  <a:schemeClr val="accent2"/>
                </a:solidFill>
                <a:effectLst/>
                <a:uLnTx/>
                <a:uFillTx/>
                <a:latin typeface="Arial" panose="020B0604020202020204"/>
                <a:ea typeface="+mn-ea"/>
                <a:cs typeface="+mn-cs"/>
              </a:rPr>
              <a:t>g/kg of vosoritide.</a:t>
            </a:r>
          </a:p>
        </p:txBody>
      </p:sp>
      <p:sp>
        <p:nvSpPr>
          <p:cNvPr id="2" name="Rectangle 1">
            <a:extLst>
              <a:ext uri="{FF2B5EF4-FFF2-40B4-BE49-F238E27FC236}">
                <a16:creationId xmlns:a16="http://schemas.microsoft.com/office/drawing/2014/main" id="{C171C906-DB09-F6A9-6859-D7A7191A951D}"/>
              </a:ext>
            </a:extLst>
          </p:cNvPr>
          <p:cNvSpPr/>
          <p:nvPr/>
        </p:nvSpPr>
        <p:spPr>
          <a:xfrm>
            <a:off x="451302" y="4654526"/>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hidden="1">
            <a:extLst>
              <a:ext uri="{FF2B5EF4-FFF2-40B4-BE49-F238E27FC236}">
                <a16:creationId xmlns:a16="http://schemas.microsoft.com/office/drawing/2014/main" id="{481AAD5F-42BE-0F72-1F90-BA6B4575D832}"/>
              </a:ext>
            </a:extLst>
          </p:cNvPr>
          <p:cNvGrpSpPr/>
          <p:nvPr/>
        </p:nvGrpSpPr>
        <p:grpSpPr>
          <a:xfrm>
            <a:off x="-1641892" y="502920"/>
            <a:ext cx="8947003" cy="6064831"/>
            <a:chOff x="-1641892" y="502920"/>
            <a:chExt cx="8947003" cy="6064831"/>
          </a:xfrm>
        </p:grpSpPr>
        <p:sp>
          <p:nvSpPr>
            <p:cNvPr id="8" name="TextBox 7">
              <a:extLst>
                <a:ext uri="{FF2B5EF4-FFF2-40B4-BE49-F238E27FC236}">
                  <a16:creationId xmlns:a16="http://schemas.microsoft.com/office/drawing/2014/main" id="{5FCEE5E1-AE36-5C5B-0377-4E6433D3DA38}"/>
                </a:ext>
              </a:extLst>
            </p:cNvPr>
            <p:cNvSpPr txBox="1"/>
            <p:nvPr/>
          </p:nvSpPr>
          <p:spPr>
            <a:xfrm>
              <a:off x="4517966" y="502920"/>
              <a:ext cx="27871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highlight>
                    <a:srgbClr val="FFFF00"/>
                  </a:highlight>
                  <a:uLnTx/>
                  <a:uFillTx/>
                  <a:latin typeface="Arial" panose="020B0604020202020204"/>
                  <a:ea typeface="+mn-ea"/>
                  <a:cs typeface="+mn-cs"/>
                </a:rPr>
                <a:t>Study design slide</a:t>
              </a:r>
            </a:p>
          </p:txBody>
        </p:sp>
        <p:sp>
          <p:nvSpPr>
            <p:cNvPr id="6" name="TextBox 5">
              <a:extLst>
                <a:ext uri="{FF2B5EF4-FFF2-40B4-BE49-F238E27FC236}">
                  <a16:creationId xmlns:a16="http://schemas.microsoft.com/office/drawing/2014/main" id="{6DCBA3C3-C943-E234-D46D-80821CC38207}"/>
                </a:ext>
              </a:extLst>
            </p:cNvPr>
            <p:cNvSpPr txBox="1"/>
            <p:nvPr/>
          </p:nvSpPr>
          <p:spPr>
            <a:xfrm>
              <a:off x="-1641892" y="3151908"/>
              <a:ext cx="1300356" cy="369332"/>
            </a:xfrm>
            <a:prstGeom prst="rect">
              <a:avLst/>
            </a:prstGeom>
            <a:noFill/>
          </p:spPr>
          <p:txBody>
            <a:bodyPr wrap="none" rtlCol="0">
              <a:spAutoFit/>
            </a:bodyPr>
            <a:lstStyle/>
            <a:p>
              <a:r>
                <a:rPr lang="en-US" b="1" dirty="0">
                  <a:solidFill>
                    <a:schemeClr val="accent1"/>
                  </a:solidFill>
                </a:rPr>
                <a:t>ACT_027a</a:t>
              </a:r>
            </a:p>
          </p:txBody>
        </p:sp>
        <p:sp>
          <p:nvSpPr>
            <p:cNvPr id="4" name="TextBox 3">
              <a:extLst>
                <a:ext uri="{FF2B5EF4-FFF2-40B4-BE49-F238E27FC236}">
                  <a16:creationId xmlns:a16="http://schemas.microsoft.com/office/drawing/2014/main" id="{4E91C5ED-BEDA-AC35-04BF-5496318BE28B}"/>
                </a:ext>
              </a:extLst>
            </p:cNvPr>
            <p:cNvSpPr txBox="1"/>
            <p:nvPr/>
          </p:nvSpPr>
          <p:spPr>
            <a:xfrm>
              <a:off x="4122044" y="6321530"/>
              <a:ext cx="31278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1849"/>
                  </a:solidFill>
                  <a:effectLst/>
                  <a:uLnTx/>
                  <a:uFillTx/>
                  <a:latin typeface="Arial" panose="020B0604020202020204"/>
                  <a:ea typeface="+mn-ea"/>
                  <a:cs typeface="+mn-cs"/>
                </a:rPr>
                <a:t>[Savarirayan 2024 study 206: p2A, 3A, B, 4C]</a:t>
              </a:r>
            </a:p>
          </p:txBody>
        </p:sp>
      </p:grpSp>
      <p:sp>
        <p:nvSpPr>
          <p:cNvPr id="12" name="Forward Arrow Hyperlink">
            <a:hlinkClick r:id="" action="ppaction://hlinkshowjump?jump=nextslide"/>
            <a:extLst>
              <a:ext uri="{FF2B5EF4-FFF2-40B4-BE49-F238E27FC236}">
                <a16:creationId xmlns:a16="http://schemas.microsoft.com/office/drawing/2014/main" id="{DAE0D4F3-97D1-D150-8A37-1535B0B1C87C}"/>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se Button Hyperlink">
            <a:hlinkClick r:id="rId4" action="ppaction://hlinksldjump"/>
            <a:extLst>
              <a:ext uri="{FF2B5EF4-FFF2-40B4-BE49-F238E27FC236}">
                <a16:creationId xmlns:a16="http://schemas.microsoft.com/office/drawing/2014/main" id="{150FB9AE-24FE-352D-A5E8-98CB7FB641FD}"/>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3445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C573BD7-8094-10AD-40A6-FE866C84D23A}"/>
              </a:ext>
            </a:extLst>
          </p:cNvPr>
          <p:cNvSpPr>
            <a:spLocks noGrp="1"/>
          </p:cNvSpPr>
          <p:nvPr>
            <p:ph type="body" sz="quarter" idx="25"/>
          </p:nvPr>
        </p:nvSpPr>
        <p:spPr/>
        <p:txBody>
          <a:bodyPr/>
          <a:lstStyle/>
          <a:p>
            <a:r>
              <a:rPr lang="en-US" sz="1000" noProof="0" dirty="0">
                <a:solidFill>
                  <a:schemeClr val="accent2"/>
                </a:solidFill>
              </a:rPr>
              <a:t>Savarirayan, et al. </a:t>
            </a:r>
            <a:r>
              <a:rPr lang="en-US" sz="1000" i="1" noProof="0" dirty="0">
                <a:solidFill>
                  <a:schemeClr val="accent2"/>
                </a:solidFill>
              </a:rPr>
              <a:t>Lancet Child Adolesc Health</a:t>
            </a:r>
            <a:r>
              <a:rPr lang="en-US" sz="1000" noProof="0" dirty="0">
                <a:solidFill>
                  <a:schemeClr val="accent2"/>
                </a:solidFill>
              </a:rPr>
              <a:t>. 2024. </a:t>
            </a:r>
          </a:p>
        </p:txBody>
      </p:sp>
      <p:sp>
        <p:nvSpPr>
          <p:cNvPr id="5" name="Title 4">
            <a:extLst>
              <a:ext uri="{FF2B5EF4-FFF2-40B4-BE49-F238E27FC236}">
                <a16:creationId xmlns:a16="http://schemas.microsoft.com/office/drawing/2014/main" id="{8661FC47-5ADF-F014-1C8A-589160D507E2}"/>
              </a:ext>
            </a:extLst>
          </p:cNvPr>
          <p:cNvSpPr>
            <a:spLocks noGrp="1"/>
          </p:cNvSpPr>
          <p:nvPr>
            <p:ph type="title"/>
          </p:nvPr>
        </p:nvSpPr>
        <p:spPr/>
        <p:txBody>
          <a:bodyPr/>
          <a:lstStyle/>
          <a:p>
            <a:r>
              <a:rPr lang="en-US" noProof="0" dirty="0"/>
              <a:t>Extension Study</a:t>
            </a:r>
          </a:p>
        </p:txBody>
      </p:sp>
      <p:sp>
        <p:nvSpPr>
          <p:cNvPr id="9" name="Rectangle 8">
            <a:extLst>
              <a:ext uri="{FF2B5EF4-FFF2-40B4-BE49-F238E27FC236}">
                <a16:creationId xmlns:a16="http://schemas.microsoft.com/office/drawing/2014/main" id="{E8FECF82-DCD5-AD80-5F52-0CB276513A21}"/>
              </a:ext>
            </a:extLst>
          </p:cNvPr>
          <p:cNvSpPr/>
          <p:nvPr/>
        </p:nvSpPr>
        <p:spPr>
          <a:xfrm>
            <a:off x="1314835" y="5746577"/>
            <a:ext cx="5192425" cy="481064"/>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2"/>
                </a:solidFill>
                <a:effectLst/>
                <a:uLnTx/>
                <a:uFillTx/>
                <a:latin typeface="Arial" panose="020B0604020202020204"/>
                <a:ea typeface="+mn-ea"/>
                <a:cs typeface="+mn-cs"/>
              </a:rPr>
              <a:t>Subjects completing Study 206 continued in the open-label extension study. The dosing parameters were the same (age-dependent).</a:t>
            </a:r>
          </a:p>
        </p:txBody>
      </p:sp>
      <p:pic>
        <p:nvPicPr>
          <p:cNvPr id="11" name="Picture 10">
            <a:extLst>
              <a:ext uri="{FF2B5EF4-FFF2-40B4-BE49-F238E27FC236}">
                <a16:creationId xmlns:a16="http://schemas.microsoft.com/office/drawing/2014/main" id="{B427C55B-B90F-80E6-C96D-3501E3DABD23}"/>
              </a:ext>
            </a:extLst>
          </p:cNvPr>
          <p:cNvPicPr>
            <a:picLocks noChangeAspect="1"/>
          </p:cNvPicPr>
          <p:nvPr/>
        </p:nvPicPr>
        <p:blipFill rotWithShape="1">
          <a:blip r:embed="rId3"/>
          <a:srcRect l="-221" t="-2203" r="-3963" b="-2717"/>
          <a:stretch/>
        </p:blipFill>
        <p:spPr>
          <a:xfrm>
            <a:off x="863049" y="2600738"/>
            <a:ext cx="5715951" cy="3038061"/>
          </a:xfrm>
          <a:prstGeom prst="rect">
            <a:avLst/>
          </a:prstGeom>
        </p:spPr>
      </p:pic>
      <p:grpSp>
        <p:nvGrpSpPr>
          <p:cNvPr id="10" name="Group 9" hidden="1">
            <a:extLst>
              <a:ext uri="{FF2B5EF4-FFF2-40B4-BE49-F238E27FC236}">
                <a16:creationId xmlns:a16="http://schemas.microsoft.com/office/drawing/2014/main" id="{58B5237C-49B7-539C-F146-C0133B810E00}"/>
              </a:ext>
            </a:extLst>
          </p:cNvPr>
          <p:cNvGrpSpPr/>
          <p:nvPr/>
        </p:nvGrpSpPr>
        <p:grpSpPr>
          <a:xfrm>
            <a:off x="-1313180" y="502920"/>
            <a:ext cx="8793479" cy="6115631"/>
            <a:chOff x="-1313180" y="502920"/>
            <a:chExt cx="8793479" cy="6115631"/>
          </a:xfrm>
        </p:grpSpPr>
        <p:sp>
          <p:nvSpPr>
            <p:cNvPr id="8" name="TextBox 7">
              <a:extLst>
                <a:ext uri="{FF2B5EF4-FFF2-40B4-BE49-F238E27FC236}">
                  <a16:creationId xmlns:a16="http://schemas.microsoft.com/office/drawing/2014/main" id="{5FCEE5E1-AE36-5C5B-0377-4E6433D3DA38}"/>
                </a:ext>
              </a:extLst>
            </p:cNvPr>
            <p:cNvSpPr txBox="1"/>
            <p:nvPr/>
          </p:nvSpPr>
          <p:spPr>
            <a:xfrm>
              <a:off x="4517966" y="502920"/>
              <a:ext cx="27871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highlight>
                    <a:srgbClr val="FFFF00"/>
                  </a:highlight>
                  <a:uLnTx/>
                  <a:uFillTx/>
                  <a:latin typeface="Arial" panose="020B0604020202020204"/>
                  <a:ea typeface="+mn-ea"/>
                  <a:cs typeface="+mn-cs"/>
                </a:rPr>
                <a:t>Study design slide</a:t>
              </a:r>
            </a:p>
          </p:txBody>
        </p:sp>
        <p:sp>
          <p:nvSpPr>
            <p:cNvPr id="6" name="TextBox 5">
              <a:extLst>
                <a:ext uri="{FF2B5EF4-FFF2-40B4-BE49-F238E27FC236}">
                  <a16:creationId xmlns:a16="http://schemas.microsoft.com/office/drawing/2014/main" id="{C8F8BCDB-9746-A98C-F0E7-072606BFFCC5}"/>
                </a:ext>
              </a:extLst>
            </p:cNvPr>
            <p:cNvSpPr txBox="1"/>
            <p:nvPr/>
          </p:nvSpPr>
          <p:spPr>
            <a:xfrm>
              <a:off x="-1313180" y="3139208"/>
              <a:ext cx="1313180" cy="369332"/>
            </a:xfrm>
            <a:prstGeom prst="rect">
              <a:avLst/>
            </a:prstGeom>
            <a:noFill/>
          </p:spPr>
          <p:txBody>
            <a:bodyPr wrap="none" rtlCol="0">
              <a:spAutoFit/>
            </a:bodyPr>
            <a:lstStyle/>
            <a:p>
              <a:r>
                <a:rPr lang="en-US" b="1" dirty="0">
                  <a:solidFill>
                    <a:schemeClr val="accent1"/>
                  </a:solidFill>
                </a:rPr>
                <a:t>ACT_027b</a:t>
              </a:r>
            </a:p>
          </p:txBody>
        </p:sp>
        <p:sp>
          <p:nvSpPr>
            <p:cNvPr id="2" name="TextBox 1">
              <a:extLst>
                <a:ext uri="{FF2B5EF4-FFF2-40B4-BE49-F238E27FC236}">
                  <a16:creationId xmlns:a16="http://schemas.microsoft.com/office/drawing/2014/main" id="{5D6C3B8C-0249-A600-6DAD-A628CF2B584A}"/>
                </a:ext>
              </a:extLst>
            </p:cNvPr>
            <p:cNvSpPr txBox="1"/>
            <p:nvPr/>
          </p:nvSpPr>
          <p:spPr>
            <a:xfrm>
              <a:off x="4210944" y="6372330"/>
              <a:ext cx="326935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1849"/>
                  </a:solidFill>
                  <a:effectLst/>
                  <a:uLnTx/>
                  <a:uFillTx/>
                  <a:latin typeface="Arial" panose="020B0604020202020204"/>
                  <a:ea typeface="+mn-ea"/>
                  <a:cs typeface="+mn-cs"/>
                </a:rPr>
                <a:t>[Savarirayan 2024 study 206: p2A, 3A, B, 4C]</a:t>
              </a:r>
            </a:p>
          </p:txBody>
        </p:sp>
      </p:grpSp>
      <p:sp>
        <p:nvSpPr>
          <p:cNvPr id="3" name="Back Arrow Hyperlink">
            <a:hlinkClick r:id="" action="ppaction://hlinkshowjump?jump=previousslide"/>
            <a:extLst>
              <a:ext uri="{FF2B5EF4-FFF2-40B4-BE49-F238E27FC236}">
                <a16:creationId xmlns:a16="http://schemas.microsoft.com/office/drawing/2014/main" id="{9D099542-F6AE-C7B0-CCC6-5EAE1D1A7CBB}"/>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rward Arrow Hyperlink">
            <a:hlinkClick r:id="" action="ppaction://hlinkshowjump?jump=nextslide"/>
            <a:extLst>
              <a:ext uri="{FF2B5EF4-FFF2-40B4-BE49-F238E27FC236}">
                <a16:creationId xmlns:a16="http://schemas.microsoft.com/office/drawing/2014/main" id="{3ED1C4E0-D3ED-A867-133B-508BCAA5B6F4}"/>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se Button Hyperlink">
            <a:hlinkClick r:id="rId4" action="ppaction://hlinksldjump"/>
            <a:extLst>
              <a:ext uri="{FF2B5EF4-FFF2-40B4-BE49-F238E27FC236}">
                <a16:creationId xmlns:a16="http://schemas.microsoft.com/office/drawing/2014/main" id="{74973398-6C60-7C41-74BD-8054ADAE502D}"/>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86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46935-CFEC-3A39-47F2-0ABF87219231}"/>
              </a:ext>
            </a:extLst>
          </p:cNvPr>
          <p:cNvSpPr>
            <a:spLocks noGrp="1"/>
          </p:cNvSpPr>
          <p:nvPr>
            <p:ph sz="quarter" idx="24"/>
          </p:nvPr>
        </p:nvSpPr>
        <p:spPr/>
        <p:txBody>
          <a:bodyPr/>
          <a:lstStyle/>
          <a:p>
            <a:pPr lvl="0"/>
            <a:r>
              <a:rPr lang="en-US" noProof="0" dirty="0"/>
              <a:t>The primary objective was to evaluate safety and tolerability of vosoritide in younger children. Safety outcomes included TRAEs after initiation of the study drug and up to 30 days after treatment stopped, as well as:</a:t>
            </a:r>
          </a:p>
        </p:txBody>
      </p:sp>
      <p:sp>
        <p:nvSpPr>
          <p:cNvPr id="4" name="Text Placeholder 3">
            <a:extLst>
              <a:ext uri="{FF2B5EF4-FFF2-40B4-BE49-F238E27FC236}">
                <a16:creationId xmlns:a16="http://schemas.microsoft.com/office/drawing/2014/main" id="{4AEB900B-4541-4029-61DA-0C83D8902006}"/>
              </a:ext>
            </a:extLst>
          </p:cNvPr>
          <p:cNvSpPr>
            <a:spLocks noGrp="1"/>
          </p:cNvSpPr>
          <p:nvPr>
            <p:ph type="body" sz="quarter" idx="25"/>
          </p:nvPr>
        </p:nvSpPr>
        <p:spPr/>
        <p:txBody>
          <a:bodyPr/>
          <a:lstStyle/>
          <a:p>
            <a:r>
              <a:rPr lang="en-US" noProof="0" dirty="0">
                <a:solidFill>
                  <a:schemeClr val="accent2"/>
                </a:solidFill>
              </a:rPr>
              <a:t>BMD, bone mineral density; ECG, electrocardiogram; TRAE, treatment-related adverse event.</a:t>
            </a:r>
            <a:br>
              <a:rPr lang="en-US" noProof="0" dirty="0">
                <a:solidFill>
                  <a:schemeClr val="accent2"/>
                </a:solidFill>
              </a:rPr>
            </a:br>
            <a:r>
              <a:rPr lang="en-US" noProof="0" dirty="0">
                <a:solidFill>
                  <a:schemeClr val="accent2"/>
                </a:solidFill>
              </a:rPr>
              <a:t>Savarirayan, et al. Lancet Child Adolesc Health. 2024. </a:t>
            </a:r>
          </a:p>
        </p:txBody>
      </p:sp>
      <p:sp>
        <p:nvSpPr>
          <p:cNvPr id="3" name="Title 2">
            <a:extLst>
              <a:ext uri="{FF2B5EF4-FFF2-40B4-BE49-F238E27FC236}">
                <a16:creationId xmlns:a16="http://schemas.microsoft.com/office/drawing/2014/main" id="{12B90B66-03CB-1B3D-01E4-F6E82566EED5}"/>
              </a:ext>
            </a:extLst>
          </p:cNvPr>
          <p:cNvSpPr>
            <a:spLocks noGrp="1"/>
          </p:cNvSpPr>
          <p:nvPr>
            <p:ph type="title"/>
          </p:nvPr>
        </p:nvSpPr>
        <p:spPr/>
        <p:txBody>
          <a:bodyPr/>
          <a:lstStyle/>
          <a:p>
            <a:r>
              <a:rPr lang="en-US" noProof="0" dirty="0"/>
              <a:t>Safety End Points</a:t>
            </a:r>
          </a:p>
        </p:txBody>
      </p:sp>
      <p:grpSp>
        <p:nvGrpSpPr>
          <p:cNvPr id="10" name="Group 9" hidden="1">
            <a:extLst>
              <a:ext uri="{FF2B5EF4-FFF2-40B4-BE49-F238E27FC236}">
                <a16:creationId xmlns:a16="http://schemas.microsoft.com/office/drawing/2014/main" id="{7D08FAD0-93CB-2485-5637-11C41FD72204}"/>
              </a:ext>
            </a:extLst>
          </p:cNvPr>
          <p:cNvGrpSpPr/>
          <p:nvPr/>
        </p:nvGrpSpPr>
        <p:grpSpPr>
          <a:xfrm>
            <a:off x="3268980" y="502920"/>
            <a:ext cx="4109720" cy="6305472"/>
            <a:chOff x="3268980" y="502920"/>
            <a:chExt cx="4109720" cy="6305472"/>
          </a:xfrm>
        </p:grpSpPr>
        <p:sp>
          <p:nvSpPr>
            <p:cNvPr id="11" name="TextBox 10">
              <a:extLst>
                <a:ext uri="{FF2B5EF4-FFF2-40B4-BE49-F238E27FC236}">
                  <a16:creationId xmlns:a16="http://schemas.microsoft.com/office/drawing/2014/main" id="{8BA9C3F4-96DA-F7C4-9C38-3DC974519C12}"/>
                </a:ext>
              </a:extLst>
            </p:cNvPr>
            <p:cNvSpPr txBox="1"/>
            <p:nvPr/>
          </p:nvSpPr>
          <p:spPr>
            <a:xfrm>
              <a:off x="3268980" y="6546782"/>
              <a:ext cx="4109720" cy="261610"/>
            </a:xfrm>
            <a:prstGeom prst="rect">
              <a:avLst/>
            </a:prstGeom>
            <a:noFill/>
          </p:spPr>
          <p:txBody>
            <a:bodyPr wrap="square">
              <a:spAutoFit/>
            </a:bodyPr>
            <a:lstStyle/>
            <a:p>
              <a:r>
                <a:rPr lang="en-US"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[CT.gov 206: p7A-D] [Savarirayan 2024 study 206: p3D, 4A]</a:t>
              </a:r>
              <a:endParaRPr lang="en-US" sz="11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AAD093B-EBCC-C1BF-DB76-DC1A4F54DF8B}"/>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a:t>
              </a:r>
            </a:p>
          </p:txBody>
        </p:sp>
      </p:grpSp>
      <p:sp>
        <p:nvSpPr>
          <p:cNvPr id="19" name="Rectangle 18">
            <a:extLst>
              <a:ext uri="{FF2B5EF4-FFF2-40B4-BE49-F238E27FC236}">
                <a16:creationId xmlns:a16="http://schemas.microsoft.com/office/drawing/2014/main" id="{9D47FF56-F704-0B7F-0D8D-D8D91756B77E}"/>
              </a:ext>
            </a:extLst>
          </p:cNvPr>
          <p:cNvSpPr/>
          <p:nvPr/>
        </p:nvSpPr>
        <p:spPr>
          <a:xfrm>
            <a:off x="984069" y="3521529"/>
            <a:ext cx="1817189" cy="2314449"/>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280160" rIns="73152" rtlCol="0" anchor="t"/>
          <a:lstStyle/>
          <a:p>
            <a:pPr marL="15875" lvl="1" algn="ctr"/>
            <a:r>
              <a:rPr lang="en-US" sz="1400" dirty="0">
                <a:solidFill>
                  <a:schemeClr val="accent2"/>
                </a:solidFill>
              </a:rPr>
              <a:t>Clinical examination (eg, ECG, </a:t>
            </a:r>
            <a:br>
              <a:rPr lang="en-US" sz="1400" dirty="0">
                <a:solidFill>
                  <a:schemeClr val="accent2"/>
                </a:solidFill>
              </a:rPr>
            </a:br>
            <a:r>
              <a:rPr lang="en-US" sz="1400" dirty="0">
                <a:solidFill>
                  <a:schemeClr val="accent2"/>
                </a:solidFill>
              </a:rPr>
              <a:t>vital signs, hip assessment)</a:t>
            </a:r>
          </a:p>
        </p:txBody>
      </p:sp>
      <p:sp>
        <p:nvSpPr>
          <p:cNvPr id="22" name="Rectangle 21">
            <a:extLst>
              <a:ext uri="{FF2B5EF4-FFF2-40B4-BE49-F238E27FC236}">
                <a16:creationId xmlns:a16="http://schemas.microsoft.com/office/drawing/2014/main" id="{82FAF084-5235-5FD9-A4FB-CCA1CC4B7E08}"/>
              </a:ext>
            </a:extLst>
          </p:cNvPr>
          <p:cNvSpPr/>
          <p:nvPr/>
        </p:nvSpPr>
        <p:spPr>
          <a:xfrm>
            <a:off x="2918097" y="3521529"/>
            <a:ext cx="1817189" cy="2314449"/>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280160" rIns="73152" rtlCol="0" anchor="t"/>
          <a:lstStyle/>
          <a:p>
            <a:pPr marL="15875" lvl="1" algn="ctr"/>
            <a:r>
              <a:rPr lang="en-US" sz="1400" dirty="0">
                <a:solidFill>
                  <a:schemeClr val="accent2"/>
                </a:solidFill>
              </a:rPr>
              <a:t>Laboratory </a:t>
            </a:r>
            <a:br>
              <a:rPr lang="en-US" sz="1400" dirty="0">
                <a:solidFill>
                  <a:schemeClr val="accent2"/>
                </a:solidFill>
              </a:rPr>
            </a:br>
            <a:r>
              <a:rPr lang="en-US" sz="1400" dirty="0">
                <a:solidFill>
                  <a:schemeClr val="accent2"/>
                </a:solidFill>
              </a:rPr>
              <a:t>testing (eg, </a:t>
            </a:r>
            <a:br>
              <a:rPr lang="en-US" sz="1400" dirty="0">
                <a:solidFill>
                  <a:schemeClr val="accent2"/>
                </a:solidFill>
              </a:rPr>
            </a:br>
            <a:r>
              <a:rPr lang="en-US" sz="1400" dirty="0">
                <a:solidFill>
                  <a:schemeClr val="accent2"/>
                </a:solidFill>
              </a:rPr>
              <a:t>immunogenicity)</a:t>
            </a:r>
          </a:p>
        </p:txBody>
      </p:sp>
      <p:sp>
        <p:nvSpPr>
          <p:cNvPr id="23" name="Rectangle 22">
            <a:extLst>
              <a:ext uri="{FF2B5EF4-FFF2-40B4-BE49-F238E27FC236}">
                <a16:creationId xmlns:a16="http://schemas.microsoft.com/office/drawing/2014/main" id="{412518E1-3240-194C-84FD-DCDA3AA084BC}"/>
              </a:ext>
            </a:extLst>
          </p:cNvPr>
          <p:cNvSpPr/>
          <p:nvPr/>
        </p:nvSpPr>
        <p:spPr>
          <a:xfrm>
            <a:off x="4852126" y="3521529"/>
            <a:ext cx="1817189" cy="2314449"/>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280160" rIns="73152" rtlCol="0" anchor="t"/>
          <a:lstStyle/>
          <a:p>
            <a:pPr marL="15875" lvl="1" algn="ctr"/>
            <a:r>
              <a:rPr lang="en-US" sz="1400" dirty="0">
                <a:solidFill>
                  <a:schemeClr val="accent2"/>
                </a:solidFill>
              </a:rPr>
              <a:t>Imaging assessments </a:t>
            </a:r>
            <a:br>
              <a:rPr lang="en-US" sz="1400" dirty="0">
                <a:solidFill>
                  <a:schemeClr val="accent2"/>
                </a:solidFill>
              </a:rPr>
            </a:br>
            <a:r>
              <a:rPr lang="en-US" sz="1400" dirty="0">
                <a:solidFill>
                  <a:schemeClr val="accent2"/>
                </a:solidFill>
              </a:rPr>
              <a:t>(eg, BMD)</a:t>
            </a:r>
          </a:p>
        </p:txBody>
      </p:sp>
      <p:pic>
        <p:nvPicPr>
          <p:cNvPr id="24" name="Graphic 23">
            <a:extLst>
              <a:ext uri="{FF2B5EF4-FFF2-40B4-BE49-F238E27FC236}">
                <a16:creationId xmlns:a16="http://schemas.microsoft.com/office/drawing/2014/main" id="{EDF854E5-0286-4055-2FB8-E8AFAFC97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95878" y="3749935"/>
            <a:ext cx="698501" cy="914401"/>
          </a:xfrm>
          <a:prstGeom prst="rect">
            <a:avLst/>
          </a:prstGeom>
        </p:spPr>
      </p:pic>
      <p:pic>
        <p:nvPicPr>
          <p:cNvPr id="6" name="Graphic 5">
            <a:extLst>
              <a:ext uri="{FF2B5EF4-FFF2-40B4-BE49-F238E27FC236}">
                <a16:creationId xmlns:a16="http://schemas.microsoft.com/office/drawing/2014/main" id="{0E327729-BF99-C327-36AB-569DA8C5076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320145" y="3725809"/>
            <a:ext cx="910333" cy="962652"/>
          </a:xfrm>
          <a:prstGeom prst="rect">
            <a:avLst/>
          </a:prstGeom>
        </p:spPr>
      </p:pic>
      <p:pic>
        <p:nvPicPr>
          <p:cNvPr id="7" name="Graphic 6">
            <a:extLst>
              <a:ext uri="{FF2B5EF4-FFF2-40B4-BE49-F238E27FC236}">
                <a16:creationId xmlns:a16="http://schemas.microsoft.com/office/drawing/2014/main" id="{0233912B-DB06-0F56-4AA1-74F5D08639C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63204" y="3713670"/>
            <a:ext cx="782431" cy="986930"/>
          </a:xfrm>
          <a:prstGeom prst="rect">
            <a:avLst/>
          </a:prstGeom>
        </p:spPr>
      </p:pic>
      <p:sp>
        <p:nvSpPr>
          <p:cNvPr id="5" name="Back Arrow Hyperlink">
            <a:hlinkClick r:id="" action="ppaction://hlinkshowjump?jump=previousslide"/>
            <a:extLst>
              <a:ext uri="{FF2B5EF4-FFF2-40B4-BE49-F238E27FC236}">
                <a16:creationId xmlns:a16="http://schemas.microsoft.com/office/drawing/2014/main" id="{813B5E9D-AB0A-4752-BF00-ACB93176727A}"/>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rward Arrow Hyperlink">
            <a:hlinkClick r:id="" action="ppaction://hlinkshowjump?jump=nextslide"/>
            <a:extLst>
              <a:ext uri="{FF2B5EF4-FFF2-40B4-BE49-F238E27FC236}">
                <a16:creationId xmlns:a16="http://schemas.microsoft.com/office/drawing/2014/main" id="{54E4A1B2-0BF9-5A37-200B-F45DB79B48AC}"/>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se Button Hyperlink">
            <a:hlinkClick r:id="rId9" action="ppaction://hlinksldjump"/>
            <a:extLst>
              <a:ext uri="{FF2B5EF4-FFF2-40B4-BE49-F238E27FC236}">
                <a16:creationId xmlns:a16="http://schemas.microsoft.com/office/drawing/2014/main" id="{90E9F6B3-B72C-DE85-5CC1-3CD9BECBA3F2}"/>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4293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EB900B-4541-4029-61DA-0C83D8902006}"/>
              </a:ext>
            </a:extLst>
          </p:cNvPr>
          <p:cNvSpPr>
            <a:spLocks noGrp="1"/>
          </p:cNvSpPr>
          <p:nvPr>
            <p:ph type="body" sz="quarter" idx="25"/>
          </p:nvPr>
        </p:nvSpPr>
        <p:spPr>
          <a:xfrm>
            <a:off x="842961" y="6245492"/>
            <a:ext cx="6338759" cy="365125"/>
          </a:xfrm>
        </p:spPr>
        <p:txBody>
          <a:bodyPr/>
          <a:lstStyle/>
          <a:p>
            <a:pPr>
              <a:spcBef>
                <a:spcPts val="300"/>
              </a:spcBef>
            </a:pPr>
            <a:r>
              <a:rPr lang="en-US" baseline="30000" noProof="0" dirty="0">
                <a:solidFill>
                  <a:schemeClr val="accent2"/>
                </a:solidFill>
              </a:rPr>
              <a:t>a</a:t>
            </a:r>
            <a:r>
              <a:rPr lang="en-US" noProof="0" dirty="0">
                <a:solidFill>
                  <a:schemeClr val="accent2"/>
                </a:solidFill>
              </a:rPr>
              <a:t>There were no prior statistical hypotheses and consequently no type I error control for testing any of the efficacy end points. It is therefore not meaningful to speak of statistical significance in relation to the results.</a:t>
            </a:r>
          </a:p>
          <a:p>
            <a:r>
              <a:rPr lang="en-US" noProof="0" dirty="0">
                <a:solidFill>
                  <a:schemeClr val="accent2"/>
                </a:solidFill>
              </a:rPr>
              <a:t>AGV, annualized growth velocity; cGMP, cyclic guanosine monophosphate; CXM, collagen X marker; </a:t>
            </a:r>
            <a:br>
              <a:rPr lang="en-US" noProof="0" dirty="0">
                <a:solidFill>
                  <a:schemeClr val="accent2"/>
                </a:solidFill>
              </a:rPr>
            </a:br>
            <a:r>
              <a:rPr lang="en-US" noProof="0" dirty="0">
                <a:solidFill>
                  <a:schemeClr val="accent2"/>
                </a:solidFill>
              </a:rPr>
              <a:t>QOL, quality of life.</a:t>
            </a:r>
            <a:br>
              <a:rPr lang="en-US" noProof="0" dirty="0">
                <a:solidFill>
                  <a:schemeClr val="accent2"/>
                </a:solidFill>
              </a:rPr>
            </a:br>
            <a:r>
              <a:rPr lang="en-US" noProof="0" dirty="0">
                <a:solidFill>
                  <a:schemeClr val="accent2"/>
                </a:solidFill>
              </a:rPr>
              <a:t>Savarirayan, et al. </a:t>
            </a:r>
            <a:r>
              <a:rPr lang="en-US" i="1" noProof="0" dirty="0">
                <a:solidFill>
                  <a:schemeClr val="accent2"/>
                </a:solidFill>
              </a:rPr>
              <a:t>Lancet Child Adolesc Health</a:t>
            </a:r>
            <a:r>
              <a:rPr lang="en-US" noProof="0" dirty="0">
                <a:solidFill>
                  <a:schemeClr val="accent2"/>
                </a:solidFill>
              </a:rPr>
              <a:t>. 2024. </a:t>
            </a:r>
          </a:p>
        </p:txBody>
      </p:sp>
      <p:sp>
        <p:nvSpPr>
          <p:cNvPr id="3" name="Title 2">
            <a:extLst>
              <a:ext uri="{FF2B5EF4-FFF2-40B4-BE49-F238E27FC236}">
                <a16:creationId xmlns:a16="http://schemas.microsoft.com/office/drawing/2014/main" id="{12B90B66-03CB-1B3D-01E4-F6E82566EED5}"/>
              </a:ext>
            </a:extLst>
          </p:cNvPr>
          <p:cNvSpPr>
            <a:spLocks noGrp="1"/>
          </p:cNvSpPr>
          <p:nvPr>
            <p:ph type="title"/>
          </p:nvPr>
        </p:nvSpPr>
        <p:spPr/>
        <p:txBody>
          <a:bodyPr/>
          <a:lstStyle/>
          <a:p>
            <a:r>
              <a:rPr lang="en-US" noProof="0" dirty="0"/>
              <a:t>Efficacy Outcomes</a:t>
            </a:r>
          </a:p>
        </p:txBody>
      </p:sp>
      <p:grpSp>
        <p:nvGrpSpPr>
          <p:cNvPr id="11" name="Group 10" hidden="1">
            <a:extLst>
              <a:ext uri="{FF2B5EF4-FFF2-40B4-BE49-F238E27FC236}">
                <a16:creationId xmlns:a16="http://schemas.microsoft.com/office/drawing/2014/main" id="{2E1105BE-32C7-ACB6-D37B-3A2372A80C50}"/>
              </a:ext>
            </a:extLst>
          </p:cNvPr>
          <p:cNvGrpSpPr/>
          <p:nvPr/>
        </p:nvGrpSpPr>
        <p:grpSpPr>
          <a:xfrm>
            <a:off x="2470278" y="502920"/>
            <a:ext cx="4834833" cy="6369307"/>
            <a:chOff x="2470278" y="502920"/>
            <a:chExt cx="4834833" cy="6369307"/>
          </a:xfrm>
        </p:grpSpPr>
        <p:sp>
          <p:nvSpPr>
            <p:cNvPr id="12" name="TextBox 11">
              <a:extLst>
                <a:ext uri="{FF2B5EF4-FFF2-40B4-BE49-F238E27FC236}">
                  <a16:creationId xmlns:a16="http://schemas.microsoft.com/office/drawing/2014/main" id="{208F65FC-03B4-7C4A-0109-D994C7207492}"/>
                </a:ext>
              </a:extLst>
            </p:cNvPr>
            <p:cNvSpPr txBox="1"/>
            <p:nvPr/>
          </p:nvSpPr>
          <p:spPr>
            <a:xfrm>
              <a:off x="2470278" y="6610617"/>
              <a:ext cx="4711443" cy="261610"/>
            </a:xfrm>
            <a:prstGeom prst="rect">
              <a:avLst/>
            </a:prstGeom>
            <a:noFill/>
          </p:spPr>
          <p:txBody>
            <a:bodyPr wrap="square">
              <a:spAutoFit/>
            </a:bodyPr>
            <a:lstStyle/>
            <a:p>
              <a:r>
                <a:rPr lang="en-US"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[CT.gov 206: p6A] [Savarirayan 2024 Study 206: p3D, 4A, B]</a:t>
              </a:r>
              <a:endParaRPr lang="en-US" sz="1100" dirty="0">
                <a:solidFill>
                  <a:srgbClr val="FF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6A63732-ABCF-8715-2D86-9EEBA825EE4E}"/>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a:t>
              </a:r>
            </a:p>
          </p:txBody>
        </p:sp>
      </p:grpSp>
      <p:sp>
        <p:nvSpPr>
          <p:cNvPr id="5" name="Rectangle 4">
            <a:extLst>
              <a:ext uri="{FF2B5EF4-FFF2-40B4-BE49-F238E27FC236}">
                <a16:creationId xmlns:a16="http://schemas.microsoft.com/office/drawing/2014/main" id="{A6886C5F-562A-AFF4-AAC8-D2CF62A1480F}"/>
              </a:ext>
            </a:extLst>
          </p:cNvPr>
          <p:cNvSpPr/>
          <p:nvPr/>
        </p:nvSpPr>
        <p:spPr>
          <a:xfrm>
            <a:off x="4480500" y="4015409"/>
            <a:ext cx="2172935" cy="1719072"/>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228600" rtlCol="0" anchor="t"/>
          <a:lstStyle/>
          <a:p>
            <a:pPr marL="15875" lvl="1" algn="ctr"/>
            <a:r>
              <a:rPr lang="en-US" sz="1400" dirty="0">
                <a:solidFill>
                  <a:schemeClr val="accent2"/>
                </a:solidFill>
              </a:rPr>
              <a:t>QOL and functional independence measures</a:t>
            </a:r>
          </a:p>
        </p:txBody>
      </p:sp>
      <p:sp>
        <p:nvSpPr>
          <p:cNvPr id="9" name="Rectangle 8">
            <a:extLst>
              <a:ext uri="{FF2B5EF4-FFF2-40B4-BE49-F238E27FC236}">
                <a16:creationId xmlns:a16="http://schemas.microsoft.com/office/drawing/2014/main" id="{4F6FB780-A8B5-CB4C-864B-D130A3858FE1}"/>
              </a:ext>
            </a:extLst>
          </p:cNvPr>
          <p:cNvSpPr/>
          <p:nvPr/>
        </p:nvSpPr>
        <p:spPr>
          <a:xfrm>
            <a:off x="1145832" y="2715493"/>
            <a:ext cx="5507603" cy="1220404"/>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8680" tIns="45720" rtlCol="0" anchor="ctr"/>
          <a:lstStyle/>
          <a:p>
            <a:pPr marL="15875" lvl="1">
              <a:spcAft>
                <a:spcPts val="200"/>
              </a:spcAft>
            </a:pPr>
            <a:r>
              <a:rPr lang="en-US" sz="1300" dirty="0">
                <a:solidFill>
                  <a:schemeClr val="accent2"/>
                </a:solidFill>
              </a:rPr>
              <a:t>The study was not powered for efficacy comparisons.</a:t>
            </a:r>
            <a:r>
              <a:rPr lang="en-US" sz="1300" baseline="30000" dirty="0">
                <a:solidFill>
                  <a:schemeClr val="accent2"/>
                </a:solidFill>
              </a:rPr>
              <a:t>a </a:t>
            </a:r>
            <a:r>
              <a:rPr lang="en-US" sz="1300" dirty="0">
                <a:solidFill>
                  <a:schemeClr val="accent2"/>
                </a:solidFill>
              </a:rPr>
              <a:t>Outcomes included change from baseline (at 52 weeks) in:</a:t>
            </a:r>
          </a:p>
          <a:p>
            <a:pPr marL="234950" lvl="1" indent="-219075">
              <a:spcAft>
                <a:spcPts val="200"/>
              </a:spcAft>
              <a:buFont typeface="Arial" panose="020B0604020202020204" pitchFamily="34" charset="0"/>
              <a:buChar char="•"/>
            </a:pPr>
            <a:r>
              <a:rPr lang="en-US" sz="1300" dirty="0">
                <a:solidFill>
                  <a:schemeClr val="accent2"/>
                </a:solidFill>
              </a:rPr>
              <a:t>Height z scores (primary efficacy outcome)</a:t>
            </a:r>
          </a:p>
          <a:p>
            <a:pPr marL="234950" lvl="1" indent="-219075">
              <a:spcAft>
                <a:spcPts val="200"/>
              </a:spcAft>
              <a:buFont typeface="Arial" panose="020B0604020202020204" pitchFamily="34" charset="0"/>
              <a:buChar char="•"/>
            </a:pPr>
            <a:r>
              <a:rPr lang="en-US" sz="1300" dirty="0">
                <a:solidFill>
                  <a:schemeClr val="accent2"/>
                </a:solidFill>
              </a:rPr>
              <a:t>Height gain</a:t>
            </a:r>
          </a:p>
        </p:txBody>
      </p:sp>
      <p:sp>
        <p:nvSpPr>
          <p:cNvPr id="14" name="Rectangle 13">
            <a:extLst>
              <a:ext uri="{FF2B5EF4-FFF2-40B4-BE49-F238E27FC236}">
                <a16:creationId xmlns:a16="http://schemas.microsoft.com/office/drawing/2014/main" id="{CEC64F79-2C3D-4BDA-A47B-0381B2383C05}"/>
              </a:ext>
            </a:extLst>
          </p:cNvPr>
          <p:cNvSpPr/>
          <p:nvPr/>
        </p:nvSpPr>
        <p:spPr>
          <a:xfrm>
            <a:off x="1145832" y="4015409"/>
            <a:ext cx="3267142" cy="1722782"/>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Ins="73152" rtlCol="0" anchor="ctr"/>
          <a:lstStyle/>
          <a:p>
            <a:pPr marL="15875" lvl="1">
              <a:spcAft>
                <a:spcPts val="200"/>
              </a:spcAft>
            </a:pPr>
            <a:r>
              <a:rPr lang="en-US" sz="1300" dirty="0">
                <a:solidFill>
                  <a:schemeClr val="accent2"/>
                </a:solidFill>
              </a:rPr>
              <a:t>Lab testing for certain biomarkers: </a:t>
            </a:r>
          </a:p>
          <a:p>
            <a:pPr marL="171450" lvl="1" indent="-155575">
              <a:spcAft>
                <a:spcPts val="200"/>
              </a:spcAft>
              <a:buFont typeface="Arial" panose="020B0604020202020204" pitchFamily="34" charset="0"/>
              <a:buChar char="•"/>
            </a:pPr>
            <a:r>
              <a:rPr lang="en-US" sz="1300" dirty="0">
                <a:solidFill>
                  <a:schemeClr val="accent2"/>
                </a:solidFill>
              </a:rPr>
              <a:t>Urinary cGMP (marker of </a:t>
            </a:r>
            <a:br>
              <a:rPr lang="en-US" sz="1300" dirty="0">
                <a:solidFill>
                  <a:schemeClr val="accent2"/>
                </a:solidFill>
              </a:rPr>
            </a:br>
            <a:r>
              <a:rPr lang="en-US" sz="1300" dirty="0">
                <a:solidFill>
                  <a:schemeClr val="accent2"/>
                </a:solidFill>
              </a:rPr>
              <a:t>vosoritide activity)</a:t>
            </a:r>
          </a:p>
          <a:p>
            <a:pPr marL="171450" lvl="1" indent="-155575">
              <a:spcAft>
                <a:spcPts val="200"/>
              </a:spcAft>
              <a:buFont typeface="Arial" panose="020B0604020202020204" pitchFamily="34" charset="0"/>
              <a:buChar char="•"/>
            </a:pPr>
            <a:r>
              <a:rPr lang="en-US" sz="1300" dirty="0">
                <a:solidFill>
                  <a:schemeClr val="accent2"/>
                </a:solidFill>
              </a:rPr>
              <a:t>Serum CXM (marker of </a:t>
            </a:r>
            <a:br>
              <a:rPr lang="en-US" sz="1300" dirty="0">
                <a:solidFill>
                  <a:schemeClr val="accent2"/>
                </a:solidFill>
              </a:rPr>
            </a:br>
            <a:r>
              <a:rPr lang="en-US" sz="1300" dirty="0">
                <a:solidFill>
                  <a:schemeClr val="accent2"/>
                </a:solidFill>
              </a:rPr>
              <a:t>bone growth)</a:t>
            </a:r>
          </a:p>
        </p:txBody>
      </p:sp>
      <p:pic>
        <p:nvPicPr>
          <p:cNvPr id="23" name="Graphic 22">
            <a:extLst>
              <a:ext uri="{FF2B5EF4-FFF2-40B4-BE49-F238E27FC236}">
                <a16:creationId xmlns:a16="http://schemas.microsoft.com/office/drawing/2014/main" id="{FDC37EC1-74C0-11D0-56C5-94E52EAFB2A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r="-6540" b="43684"/>
          <a:stretch/>
        </p:blipFill>
        <p:spPr>
          <a:xfrm>
            <a:off x="1315017" y="2841563"/>
            <a:ext cx="487279" cy="1086249"/>
          </a:xfrm>
          <a:prstGeom prst="rect">
            <a:avLst/>
          </a:prstGeom>
        </p:spPr>
      </p:pic>
      <p:sp>
        <p:nvSpPr>
          <p:cNvPr id="25" name="TextBox 24">
            <a:extLst>
              <a:ext uri="{FF2B5EF4-FFF2-40B4-BE49-F238E27FC236}">
                <a16:creationId xmlns:a16="http://schemas.microsoft.com/office/drawing/2014/main" id="{DB3B12E5-3ADB-A02A-36B2-787DF386E759}"/>
              </a:ext>
            </a:extLst>
          </p:cNvPr>
          <p:cNvSpPr txBox="1"/>
          <p:nvPr/>
        </p:nvSpPr>
        <p:spPr>
          <a:xfrm>
            <a:off x="3166988" y="3502676"/>
            <a:ext cx="1035224" cy="292388"/>
          </a:xfrm>
          <a:prstGeom prst="rect">
            <a:avLst/>
          </a:prstGeom>
          <a:noFill/>
        </p:spPr>
        <p:txBody>
          <a:bodyPr wrap="square">
            <a:spAutoFit/>
          </a:bodyPr>
          <a:lstStyle/>
          <a:p>
            <a:pPr marL="234950" marR="0" lvl="1" indent="-21907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ED037C"/>
                </a:solidFill>
                <a:effectLst/>
                <a:uLnTx/>
                <a:uFillTx/>
                <a:latin typeface="Arial" panose="020B0604020202020204"/>
                <a:ea typeface="+mn-ea"/>
                <a:cs typeface="+mn-cs"/>
              </a:rPr>
              <a:t>AGV</a:t>
            </a:r>
          </a:p>
        </p:txBody>
      </p:sp>
      <p:pic>
        <p:nvPicPr>
          <p:cNvPr id="2" name="Graphic 1">
            <a:extLst>
              <a:ext uri="{FF2B5EF4-FFF2-40B4-BE49-F238E27FC236}">
                <a16:creationId xmlns:a16="http://schemas.microsoft.com/office/drawing/2014/main" id="{07FA4CF9-08D7-8470-F990-17D448665C5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209" t="-2667" r="-3124" b="12667"/>
          <a:stretch/>
        </p:blipFill>
        <p:spPr>
          <a:xfrm>
            <a:off x="4826000" y="4794681"/>
            <a:ext cx="1447988" cy="939800"/>
          </a:xfrm>
          <a:prstGeom prst="rect">
            <a:avLst/>
          </a:prstGeom>
        </p:spPr>
      </p:pic>
      <p:pic>
        <p:nvPicPr>
          <p:cNvPr id="6" name="Graphic 5">
            <a:extLst>
              <a:ext uri="{FF2B5EF4-FFF2-40B4-BE49-F238E27FC236}">
                <a16:creationId xmlns:a16="http://schemas.microsoft.com/office/drawing/2014/main" id="{C1F1386E-56C4-7481-C5CE-20EDE04530A2}"/>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18074" t="1" r="617" b="3182"/>
          <a:stretch/>
        </p:blipFill>
        <p:spPr>
          <a:xfrm>
            <a:off x="1155701" y="4500299"/>
            <a:ext cx="787400" cy="1227401"/>
          </a:xfrm>
          <a:prstGeom prst="rect">
            <a:avLst/>
          </a:prstGeom>
        </p:spPr>
      </p:pic>
      <p:sp>
        <p:nvSpPr>
          <p:cNvPr id="8" name="TextBox 7">
            <a:extLst>
              <a:ext uri="{FF2B5EF4-FFF2-40B4-BE49-F238E27FC236}">
                <a16:creationId xmlns:a16="http://schemas.microsoft.com/office/drawing/2014/main" id="{A6109039-DADC-E43C-4D57-8BE3AAD7528C}"/>
              </a:ext>
            </a:extLst>
          </p:cNvPr>
          <p:cNvSpPr txBox="1"/>
          <p:nvPr/>
        </p:nvSpPr>
        <p:spPr>
          <a:xfrm>
            <a:off x="3921538" y="3501400"/>
            <a:ext cx="2925662" cy="292388"/>
          </a:xfrm>
          <a:prstGeom prst="rect">
            <a:avLst/>
          </a:prstGeom>
          <a:noFill/>
        </p:spPr>
        <p:txBody>
          <a:bodyPr wrap="square">
            <a:spAutoFit/>
          </a:bodyPr>
          <a:lstStyle/>
          <a:p>
            <a:pPr marL="234950" marR="0" lvl="1" indent="-21907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chemeClr val="accent2"/>
                </a:solidFill>
                <a:effectLst/>
                <a:uLnTx/>
                <a:uFillTx/>
                <a:latin typeface="Arial" panose="020B0604020202020204"/>
                <a:ea typeface="+mn-ea"/>
                <a:cs typeface="+mn-cs"/>
              </a:rPr>
              <a:t>Body segment proportionality</a:t>
            </a:r>
          </a:p>
        </p:txBody>
      </p:sp>
      <p:sp>
        <p:nvSpPr>
          <p:cNvPr id="7" name="Rectangle 6">
            <a:extLst>
              <a:ext uri="{FF2B5EF4-FFF2-40B4-BE49-F238E27FC236}">
                <a16:creationId xmlns:a16="http://schemas.microsoft.com/office/drawing/2014/main" id="{2E6355DC-5B49-D81D-6CB0-D377A18B4CBB}"/>
              </a:ext>
            </a:extLst>
          </p:cNvPr>
          <p:cNvSpPr/>
          <p:nvPr/>
        </p:nvSpPr>
        <p:spPr>
          <a:xfrm>
            <a:off x="6807200" y="4711700"/>
            <a:ext cx="431800"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Back Arrow Hyperlink">
            <a:hlinkClick r:id="" action="ppaction://hlinkshowjump?jump=previousslide"/>
            <a:extLst>
              <a:ext uri="{FF2B5EF4-FFF2-40B4-BE49-F238E27FC236}">
                <a16:creationId xmlns:a16="http://schemas.microsoft.com/office/drawing/2014/main" id="{DD9D7A51-FE3F-D28D-69C9-43E65B948DCA}"/>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se Button Hyperlink">
            <a:hlinkClick r:id="rId9" action="ppaction://hlinksldjump"/>
            <a:extLst>
              <a:ext uri="{FF2B5EF4-FFF2-40B4-BE49-F238E27FC236}">
                <a16:creationId xmlns:a16="http://schemas.microsoft.com/office/drawing/2014/main" id="{1087B156-305E-D256-8BA8-D1F21FEED307}"/>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405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23EF6E0-1F35-566F-5733-663FD4D0C163}"/>
              </a:ext>
            </a:extLst>
          </p:cNvPr>
          <p:cNvSpPr>
            <a:spLocks noGrp="1"/>
          </p:cNvSpPr>
          <p:nvPr>
            <p:ph sz="quarter" idx="22"/>
          </p:nvPr>
        </p:nvSpPr>
        <p:spPr/>
        <p:txBody>
          <a:bodyPr/>
          <a:lstStyle/>
          <a:p>
            <a:r>
              <a:rPr lang="en-US" noProof="0" dirty="0"/>
              <a:t>The PK data among sentinel patients in Cohort 1 showed the 15 μg/kg dose was appropriate for that age group </a:t>
            </a:r>
            <a:br>
              <a:rPr lang="en-US" noProof="0" dirty="0"/>
            </a:br>
            <a:r>
              <a:rPr lang="en-US" noProof="0" dirty="0"/>
              <a:t>(5 to 12 years). Sentinel participants in Cohort 2 initially received  15 μg/kg. After data showed the mean exposure at 15 μg/kg among the younger children was less than what was observed in prior phase 2 studies, dosing was adjusted to 30 μg/kg thereafter for those &lt;2 years of age (which included those in Cohort 3). </a:t>
            </a:r>
          </a:p>
          <a:p>
            <a:r>
              <a:rPr lang="en-US" noProof="0" dirty="0"/>
              <a:t>All children &lt;2 years of age in the study continued to receive 30 μg/kg until they reached 2 years of age, </a:t>
            </a:r>
            <a:br>
              <a:rPr lang="en-US" noProof="0" dirty="0"/>
            </a:br>
            <a:r>
              <a:rPr lang="en-US" noProof="0" dirty="0"/>
              <a:t>after which they received 15 μg/kg. </a:t>
            </a:r>
          </a:p>
        </p:txBody>
      </p:sp>
      <p:sp>
        <p:nvSpPr>
          <p:cNvPr id="5" name="Title 4">
            <a:extLst>
              <a:ext uri="{FF2B5EF4-FFF2-40B4-BE49-F238E27FC236}">
                <a16:creationId xmlns:a16="http://schemas.microsoft.com/office/drawing/2014/main" id="{7514CC08-AD8D-3C75-1415-B43033B7EBA7}"/>
              </a:ext>
            </a:extLst>
          </p:cNvPr>
          <p:cNvSpPr>
            <a:spLocks noGrp="1"/>
          </p:cNvSpPr>
          <p:nvPr>
            <p:ph type="title"/>
          </p:nvPr>
        </p:nvSpPr>
        <p:spPr/>
        <p:txBody>
          <a:bodyPr/>
          <a:lstStyle/>
          <a:p>
            <a:r>
              <a:rPr lang="en-US" noProof="0" dirty="0">
                <a:solidFill>
                  <a:schemeClr val="accent2"/>
                </a:solidFill>
              </a:rPr>
              <a:t>Dosing in Study 206</a:t>
            </a:r>
          </a:p>
        </p:txBody>
      </p:sp>
      <p:sp>
        <p:nvSpPr>
          <p:cNvPr id="7" name="Text Placeholder 6">
            <a:extLst>
              <a:ext uri="{FF2B5EF4-FFF2-40B4-BE49-F238E27FC236}">
                <a16:creationId xmlns:a16="http://schemas.microsoft.com/office/drawing/2014/main" id="{71F66CA8-A99D-9D1E-135F-50B2425BC3B1}"/>
              </a:ext>
            </a:extLst>
          </p:cNvPr>
          <p:cNvSpPr>
            <a:spLocks noGrp="1"/>
          </p:cNvSpPr>
          <p:nvPr>
            <p:ph type="body" sz="quarter" idx="23"/>
          </p:nvPr>
        </p:nvSpPr>
        <p:spPr/>
        <p:txBody>
          <a:bodyPr/>
          <a:lstStyle/>
          <a:p>
            <a:r>
              <a:rPr lang="en-US" noProof="0" dirty="0">
                <a:solidFill>
                  <a:schemeClr val="accent2"/>
                </a:solidFill>
              </a:rPr>
              <a:t>Savarirayan, et al. </a:t>
            </a:r>
            <a:r>
              <a:rPr lang="en-US" i="1" noProof="0" dirty="0">
                <a:solidFill>
                  <a:schemeClr val="accent2"/>
                </a:solidFill>
              </a:rPr>
              <a:t>Lancet Child Adolesc Health</a:t>
            </a:r>
            <a:r>
              <a:rPr lang="en-US" noProof="0" dirty="0">
                <a:solidFill>
                  <a:schemeClr val="accent2"/>
                </a:solidFill>
              </a:rPr>
              <a:t>. 2024. </a:t>
            </a:r>
          </a:p>
        </p:txBody>
      </p:sp>
      <p:grpSp>
        <p:nvGrpSpPr>
          <p:cNvPr id="16" name="Group 15" hidden="1">
            <a:extLst>
              <a:ext uri="{FF2B5EF4-FFF2-40B4-BE49-F238E27FC236}">
                <a16:creationId xmlns:a16="http://schemas.microsoft.com/office/drawing/2014/main" id="{C603FF25-8666-5F3F-645A-4FC26C593E68}"/>
              </a:ext>
            </a:extLst>
          </p:cNvPr>
          <p:cNvGrpSpPr/>
          <p:nvPr/>
        </p:nvGrpSpPr>
        <p:grpSpPr>
          <a:xfrm>
            <a:off x="628138" y="502920"/>
            <a:ext cx="6676973" cy="6277979"/>
            <a:chOff x="628138" y="502920"/>
            <a:chExt cx="6676973" cy="6277979"/>
          </a:xfrm>
        </p:grpSpPr>
        <p:sp>
          <p:nvSpPr>
            <p:cNvPr id="8" name="TextBox 7">
              <a:extLst>
                <a:ext uri="{FF2B5EF4-FFF2-40B4-BE49-F238E27FC236}">
                  <a16:creationId xmlns:a16="http://schemas.microsoft.com/office/drawing/2014/main" id="{218F9559-4155-9265-B671-8003F0B6575B}"/>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52-week efficacy slide 1</a:t>
              </a:r>
            </a:p>
          </p:txBody>
        </p:sp>
        <p:sp>
          <p:nvSpPr>
            <p:cNvPr id="10" name="TextBox 9">
              <a:extLst>
                <a:ext uri="{FF2B5EF4-FFF2-40B4-BE49-F238E27FC236}">
                  <a16:creationId xmlns:a16="http://schemas.microsoft.com/office/drawing/2014/main" id="{872A7D2E-C86B-6531-4B46-AE2A1091A3E1}"/>
                </a:ext>
              </a:extLst>
            </p:cNvPr>
            <p:cNvSpPr txBox="1"/>
            <p:nvPr/>
          </p:nvSpPr>
          <p:spPr>
            <a:xfrm>
              <a:off x="628138" y="6503900"/>
              <a:ext cx="3889828" cy="276999"/>
            </a:xfrm>
            <a:prstGeom prst="rect">
              <a:avLst/>
            </a:prstGeom>
            <a:noFill/>
          </p:spPr>
          <p:txBody>
            <a:bodyPr wrap="square">
              <a:spAutoFit/>
            </a:bodyPr>
            <a:lstStyle/>
            <a:p>
              <a:r>
                <a:rPr lang="en-US"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[Savarirayan 2024 Study 206: p5C]</a:t>
              </a:r>
              <a:endParaRPr lang="en-US" sz="1200" dirty="0">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D8ECEB5F-E241-CE09-BC60-3C9666185900}"/>
              </a:ext>
            </a:extLst>
          </p:cNvPr>
          <p:cNvSpPr/>
          <p:nvPr/>
        </p:nvSpPr>
        <p:spPr>
          <a:xfrm>
            <a:off x="520700" y="4597400"/>
            <a:ext cx="431800" cy="736600"/>
          </a:xfrm>
          <a:prstGeom prst="rect">
            <a:avLst/>
          </a:prstGeom>
          <a:solidFill>
            <a:srgbClr val="3F3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10592898-B633-D82A-14DA-E0C4235FB964}"/>
              </a:ext>
            </a:extLst>
          </p:cNvPr>
          <p:cNvGrpSpPr/>
          <p:nvPr/>
        </p:nvGrpSpPr>
        <p:grpSpPr>
          <a:xfrm>
            <a:off x="6891291" y="4799194"/>
            <a:ext cx="291261" cy="354957"/>
            <a:chOff x="8770891" y="3450283"/>
            <a:chExt cx="291261" cy="354957"/>
          </a:xfrm>
        </p:grpSpPr>
        <p:cxnSp>
          <p:nvCxnSpPr>
            <p:cNvPr id="14" name="Straight Connector 13">
              <a:extLst>
                <a:ext uri="{FF2B5EF4-FFF2-40B4-BE49-F238E27FC236}">
                  <a16:creationId xmlns:a16="http://schemas.microsoft.com/office/drawing/2014/main" id="{625DABA7-27C6-D6DD-A077-BBE6B7E0CEC8}"/>
                </a:ext>
              </a:extLst>
            </p:cNvPr>
            <p:cNvCxnSpPr>
              <a:cxnSpLocks/>
            </p:cNvCxnSpPr>
            <p:nvPr/>
          </p:nvCxnSpPr>
          <p:spPr>
            <a:xfrm rot="2700000">
              <a:off x="8916522" y="3659609"/>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3244B4-AC15-EF6E-71A1-6B747E245CC6}"/>
                </a:ext>
              </a:extLst>
            </p:cNvPr>
            <p:cNvCxnSpPr>
              <a:cxnSpLocks/>
            </p:cNvCxnSpPr>
            <p:nvPr/>
          </p:nvCxnSpPr>
          <p:spPr>
            <a:xfrm rot="18900000">
              <a:off x="8912263" y="3450283"/>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 name="Forward Arrow Hyperlink">
            <a:hlinkClick r:id="" action="ppaction://hlinkshowjump?jump=nextslide"/>
            <a:extLst>
              <a:ext uri="{FF2B5EF4-FFF2-40B4-BE49-F238E27FC236}">
                <a16:creationId xmlns:a16="http://schemas.microsoft.com/office/drawing/2014/main" id="{67A2AFFA-17AB-D598-7C03-A1560B54197C}"/>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348DC9F6-2D0E-2669-552C-F2C7E32A40A7}"/>
              </a:ext>
            </a:extLst>
          </p:cNvPr>
          <p:cNvGrpSpPr/>
          <p:nvPr/>
        </p:nvGrpSpPr>
        <p:grpSpPr>
          <a:xfrm rot="2700000">
            <a:off x="6881132" y="1479604"/>
            <a:ext cx="291261" cy="291261"/>
            <a:chOff x="314875" y="7984519"/>
            <a:chExt cx="180850" cy="180850"/>
          </a:xfrm>
        </p:grpSpPr>
        <p:cxnSp>
          <p:nvCxnSpPr>
            <p:cNvPr id="9" name="Straight Connector 8">
              <a:extLst>
                <a:ext uri="{FF2B5EF4-FFF2-40B4-BE49-F238E27FC236}">
                  <a16:creationId xmlns:a16="http://schemas.microsoft.com/office/drawing/2014/main" id="{098BF298-6854-3C54-B390-9169080734E5}"/>
                </a:ext>
              </a:extLst>
            </p:cNvPr>
            <p:cNvCxnSpPr>
              <a:cxnSpLocks/>
            </p:cNvCxnSpPr>
            <p:nvPr/>
          </p:nvCxnSpPr>
          <p:spPr>
            <a:xfrm>
              <a:off x="405300" y="7984519"/>
              <a:ext cx="0" cy="18085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9BC4BC-3C4B-5916-BFB8-ADF58A2D5B7E}"/>
                </a:ext>
              </a:extLst>
            </p:cNvPr>
            <p:cNvCxnSpPr>
              <a:cxnSpLocks/>
            </p:cNvCxnSpPr>
            <p:nvPr/>
          </p:nvCxnSpPr>
          <p:spPr>
            <a:xfrm rot="16200000">
              <a:off x="405300" y="7984519"/>
              <a:ext cx="0" cy="18085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 name="Close Button Hyperlink">
            <a:hlinkClick r:id="rId3" action="ppaction://hlinksldjump"/>
            <a:extLst>
              <a:ext uri="{FF2B5EF4-FFF2-40B4-BE49-F238E27FC236}">
                <a16:creationId xmlns:a16="http://schemas.microsoft.com/office/drawing/2014/main" id="{2CE343BE-EA02-495A-A956-0B58330FBBE3}"/>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338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D79D005-5D10-2267-7BC6-1B9264F63E08}"/>
              </a:ext>
            </a:extLst>
          </p:cNvPr>
          <p:cNvSpPr>
            <a:spLocks noGrp="1"/>
          </p:cNvSpPr>
          <p:nvPr>
            <p:ph sz="quarter" idx="24"/>
          </p:nvPr>
        </p:nvSpPr>
        <p:spPr>
          <a:xfrm>
            <a:off x="863722" y="2540000"/>
            <a:ext cx="5979991" cy="3589337"/>
          </a:xfrm>
        </p:spPr>
        <p:txBody>
          <a:bodyPr/>
          <a:lstStyle/>
          <a:p>
            <a:r>
              <a:rPr lang="en-US" sz="1300" noProof="0" dirty="0"/>
              <a:t>Mean baseline height z score for the overall population was -3.8 and -4.3 in the vosoritide and placebo groups, respectively. Improvements in height z score over 52 weeks were consistent across all 3 cohorts and were also consistent with improvements observed in trials with older children (age </a:t>
            </a:r>
            <a:r>
              <a:rPr lang="en-US" sz="1300" noProof="0" dirty="0">
                <a:latin typeface="Trebuchet MS" panose="020B0603020202020204" pitchFamily="34" charset="0"/>
              </a:rPr>
              <a:t>≥</a:t>
            </a:r>
            <a:r>
              <a:rPr lang="en-US" sz="1300" noProof="0" dirty="0"/>
              <a:t>5 years).</a:t>
            </a:r>
          </a:p>
          <a:p>
            <a:endParaRPr lang="en-US" sz="1300" noProof="0" dirty="0"/>
          </a:p>
        </p:txBody>
      </p:sp>
      <p:sp>
        <p:nvSpPr>
          <p:cNvPr id="4" name="Text Placeholder 3">
            <a:extLst>
              <a:ext uri="{FF2B5EF4-FFF2-40B4-BE49-F238E27FC236}">
                <a16:creationId xmlns:a16="http://schemas.microsoft.com/office/drawing/2014/main" id="{8C2F1366-9677-69E0-463A-2A59A67582E5}"/>
              </a:ext>
            </a:extLst>
          </p:cNvPr>
          <p:cNvSpPr>
            <a:spLocks noGrp="1"/>
          </p:cNvSpPr>
          <p:nvPr>
            <p:ph type="body" sz="quarter" idx="25"/>
          </p:nvPr>
        </p:nvSpPr>
        <p:spPr/>
        <p:txBody>
          <a:bodyPr/>
          <a:lstStyle/>
          <a:p>
            <a:endParaRPr lang="en-US" baseline="30000" noProof="0" dirty="0"/>
          </a:p>
          <a:p>
            <a:r>
              <a:rPr lang="en-US" baseline="30000" noProof="0" dirty="0">
                <a:solidFill>
                  <a:schemeClr val="accent2"/>
                </a:solidFill>
              </a:rPr>
              <a:t>a</a:t>
            </a:r>
            <a:r>
              <a:rPr lang="en-US" noProof="0" dirty="0">
                <a:solidFill>
                  <a:schemeClr val="accent2"/>
                </a:solidFill>
              </a:rPr>
              <a:t>Height z score in the randomized population (n = 64), which did not include the sentinels, increased by 0.25 SD (95% CI -0.02, 0.53) with vosoritide (n = 32) compared to placebo (n = 32).</a:t>
            </a:r>
            <a:endParaRPr lang="en-US" baseline="30000" noProof="0" dirty="0">
              <a:solidFill>
                <a:schemeClr val="accent2"/>
              </a:solidFill>
            </a:endParaRPr>
          </a:p>
          <a:p>
            <a:r>
              <a:rPr lang="en-US" noProof="0" dirty="0">
                <a:solidFill>
                  <a:schemeClr val="accent2"/>
                </a:solidFill>
              </a:rPr>
              <a:t>SD, standard deviation. </a:t>
            </a:r>
            <a:r>
              <a:rPr lang="en-US" sz="1000" noProof="0" dirty="0">
                <a:solidFill>
                  <a:schemeClr val="accent2"/>
                </a:solidFill>
              </a:rPr>
              <a:t>Savarirayan, et al. </a:t>
            </a:r>
            <a:r>
              <a:rPr lang="en-US" sz="1000" i="1" noProof="0" dirty="0">
                <a:solidFill>
                  <a:schemeClr val="accent2"/>
                </a:solidFill>
              </a:rPr>
              <a:t>Lancet Child Adolesc Health</a:t>
            </a:r>
            <a:r>
              <a:rPr lang="en-US" sz="1000" noProof="0" dirty="0">
                <a:solidFill>
                  <a:schemeClr val="accent2"/>
                </a:solidFill>
              </a:rPr>
              <a:t>. 2024. </a:t>
            </a:r>
          </a:p>
        </p:txBody>
      </p:sp>
      <p:sp>
        <p:nvSpPr>
          <p:cNvPr id="3" name="Title 2">
            <a:extLst>
              <a:ext uri="{FF2B5EF4-FFF2-40B4-BE49-F238E27FC236}">
                <a16:creationId xmlns:a16="http://schemas.microsoft.com/office/drawing/2014/main" id="{3C721A31-7CCE-5629-CEC5-C6AB64E78FE3}"/>
              </a:ext>
            </a:extLst>
          </p:cNvPr>
          <p:cNvSpPr>
            <a:spLocks noGrp="1"/>
          </p:cNvSpPr>
          <p:nvPr>
            <p:ph type="title"/>
          </p:nvPr>
        </p:nvSpPr>
        <p:spPr/>
        <p:txBody>
          <a:bodyPr/>
          <a:lstStyle/>
          <a:p>
            <a:r>
              <a:rPr lang="en-US" sz="2000" noProof="0" dirty="0"/>
              <a:t>Changes in Height Z Score After 1 Year in Children &lt;5 Years of Age</a:t>
            </a:r>
          </a:p>
        </p:txBody>
      </p:sp>
      <p:sp>
        <p:nvSpPr>
          <p:cNvPr id="7" name="Content Placeholder 11">
            <a:extLst>
              <a:ext uri="{FF2B5EF4-FFF2-40B4-BE49-F238E27FC236}">
                <a16:creationId xmlns:a16="http://schemas.microsoft.com/office/drawing/2014/main" id="{1565AB40-EE0C-307A-E94C-C1D0B5CCC697}"/>
              </a:ext>
            </a:extLst>
          </p:cNvPr>
          <p:cNvSpPr txBox="1">
            <a:spLocks/>
          </p:cNvSpPr>
          <p:nvPr/>
        </p:nvSpPr>
        <p:spPr>
          <a:xfrm>
            <a:off x="863722" y="2613010"/>
            <a:ext cx="5979991" cy="365718"/>
          </a:xfrm>
          <a:prstGeom prst="rect">
            <a:avLst/>
          </a:prstGeom>
        </p:spPr>
        <p:txBody>
          <a:bodyPr vert="horz" lIns="91440" tIns="45720" rIns="91440" bIns="45720" rtlCol="0">
            <a:noAutofit/>
          </a:bodyPr>
          <a:lst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400" kern="1200">
                <a:solidFill>
                  <a:schemeClr val="tx1"/>
                </a:solidFill>
                <a:latin typeface="+mn-lt"/>
                <a:ea typeface="+mn-ea"/>
                <a:cs typeface="+mn-cs"/>
              </a:defRPr>
            </a:lvl1pPr>
            <a:lvl2pPr marL="182563" indent="-169863" algn="l" defTabSz="1341150" rtl="0" eaLnBrk="1" latinLnBrk="0" hangingPunct="1">
              <a:lnSpc>
                <a:spcPct val="90000"/>
              </a:lnSpc>
              <a:spcBef>
                <a:spcPts val="733"/>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4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ctr"/>
            <a:endParaRPr lang="en-US" sz="1600" dirty="0">
              <a:solidFill>
                <a:schemeClr val="accent2"/>
              </a:solidFill>
            </a:endParaRPr>
          </a:p>
        </p:txBody>
      </p:sp>
      <p:sp>
        <p:nvSpPr>
          <p:cNvPr id="9" name="Rectangle 8">
            <a:extLst>
              <a:ext uri="{FF2B5EF4-FFF2-40B4-BE49-F238E27FC236}">
                <a16:creationId xmlns:a16="http://schemas.microsoft.com/office/drawing/2014/main" id="{815E9C0C-3D51-5B42-635B-61463A4904C8}"/>
              </a:ext>
            </a:extLst>
          </p:cNvPr>
          <p:cNvSpPr/>
          <p:nvPr/>
        </p:nvSpPr>
        <p:spPr>
          <a:xfrm>
            <a:off x="731520" y="5662286"/>
            <a:ext cx="6309360" cy="329925"/>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spcAft>
                <a:spcPts val="600"/>
              </a:spcAft>
              <a:buClr>
                <a:srgbClr val="A9218E"/>
              </a:buClr>
            </a:pPr>
            <a:r>
              <a:rPr lang="en-US" sz="1100" dirty="0">
                <a:solidFill>
                  <a:schemeClr val="accent2"/>
                </a:solidFill>
              </a:rPr>
              <a:t>Overall population (all enrolled, N = 75) increased height z score by 0.30 SD (95% CI 0.07, 0.54)</a:t>
            </a:r>
            <a:r>
              <a:rPr lang="en-US" sz="1100" baseline="30000" dirty="0">
                <a:solidFill>
                  <a:schemeClr val="accent2"/>
                </a:solidFill>
              </a:rPr>
              <a:t>a</a:t>
            </a:r>
          </a:p>
        </p:txBody>
      </p:sp>
      <p:pic>
        <p:nvPicPr>
          <p:cNvPr id="13" name="Picture 12">
            <a:extLst>
              <a:ext uri="{FF2B5EF4-FFF2-40B4-BE49-F238E27FC236}">
                <a16:creationId xmlns:a16="http://schemas.microsoft.com/office/drawing/2014/main" id="{6E8C6436-6028-F7B2-96C3-E3C82C146FFD}"/>
              </a:ext>
            </a:extLst>
          </p:cNvPr>
          <p:cNvPicPr>
            <a:picLocks noChangeAspect="1"/>
          </p:cNvPicPr>
          <p:nvPr/>
        </p:nvPicPr>
        <p:blipFill>
          <a:blip r:embed="rId3"/>
          <a:stretch>
            <a:fillRect/>
          </a:stretch>
        </p:blipFill>
        <p:spPr>
          <a:xfrm>
            <a:off x="924851" y="3323051"/>
            <a:ext cx="5803900" cy="2286000"/>
          </a:xfrm>
          <a:prstGeom prst="rect">
            <a:avLst/>
          </a:prstGeom>
        </p:spPr>
      </p:pic>
      <p:sp>
        <p:nvSpPr>
          <p:cNvPr id="6" name="Rectangle 5">
            <a:extLst>
              <a:ext uri="{FF2B5EF4-FFF2-40B4-BE49-F238E27FC236}">
                <a16:creationId xmlns:a16="http://schemas.microsoft.com/office/drawing/2014/main" id="{A8AF3543-6C89-E0F2-C6FD-AC7D7E0EDFFF}"/>
              </a:ext>
            </a:extLst>
          </p:cNvPr>
          <p:cNvSpPr/>
          <p:nvPr/>
        </p:nvSpPr>
        <p:spPr>
          <a:xfrm>
            <a:off x="6804476" y="4725964"/>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hidden="1">
            <a:extLst>
              <a:ext uri="{FF2B5EF4-FFF2-40B4-BE49-F238E27FC236}">
                <a16:creationId xmlns:a16="http://schemas.microsoft.com/office/drawing/2014/main" id="{31585093-255F-FB3E-AFEA-47EF019E5DC4}"/>
              </a:ext>
            </a:extLst>
          </p:cNvPr>
          <p:cNvGrpSpPr/>
          <p:nvPr/>
        </p:nvGrpSpPr>
        <p:grpSpPr>
          <a:xfrm>
            <a:off x="-1172116" y="502920"/>
            <a:ext cx="8477227" cy="6302746"/>
            <a:chOff x="-1172116" y="502920"/>
            <a:chExt cx="8477227" cy="6302746"/>
          </a:xfrm>
        </p:grpSpPr>
        <p:sp>
          <p:nvSpPr>
            <p:cNvPr id="8" name="TextBox 7">
              <a:extLst>
                <a:ext uri="{FF2B5EF4-FFF2-40B4-BE49-F238E27FC236}">
                  <a16:creationId xmlns:a16="http://schemas.microsoft.com/office/drawing/2014/main" id="{77BCEF9D-7C4D-8946-185B-5F0B2ED65156}"/>
                </a:ext>
              </a:extLst>
            </p:cNvPr>
            <p:cNvSpPr txBox="1"/>
            <p:nvPr/>
          </p:nvSpPr>
          <p:spPr>
            <a:xfrm>
              <a:off x="-1172116" y="2954892"/>
              <a:ext cx="1172116" cy="369332"/>
            </a:xfrm>
            <a:prstGeom prst="rect">
              <a:avLst/>
            </a:prstGeom>
            <a:noFill/>
          </p:spPr>
          <p:txBody>
            <a:bodyPr wrap="none" rtlCol="0">
              <a:spAutoFit/>
            </a:bodyPr>
            <a:lstStyle/>
            <a:p>
              <a:r>
                <a:rPr lang="en-US" b="1" dirty="0">
                  <a:solidFill>
                    <a:schemeClr val="accent1"/>
                  </a:solidFill>
                </a:rPr>
                <a:t>ACT_028</a:t>
              </a:r>
            </a:p>
          </p:txBody>
        </p:sp>
        <p:sp>
          <p:nvSpPr>
            <p:cNvPr id="12" name="TextBox 11">
              <a:extLst>
                <a:ext uri="{FF2B5EF4-FFF2-40B4-BE49-F238E27FC236}">
                  <a16:creationId xmlns:a16="http://schemas.microsoft.com/office/drawing/2014/main" id="{19928F89-D838-664E-3EB9-8B357D58C692}"/>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52-week efficacy slide 2</a:t>
              </a:r>
            </a:p>
          </p:txBody>
        </p:sp>
        <p:sp>
          <p:nvSpPr>
            <p:cNvPr id="11" name="TextBox 10">
              <a:extLst>
                <a:ext uri="{FF2B5EF4-FFF2-40B4-BE49-F238E27FC236}">
                  <a16:creationId xmlns:a16="http://schemas.microsoft.com/office/drawing/2014/main" id="{BB1B6573-E93C-92F8-A0DA-732D7B6D92C6}"/>
                </a:ext>
              </a:extLst>
            </p:cNvPr>
            <p:cNvSpPr txBox="1"/>
            <p:nvPr/>
          </p:nvSpPr>
          <p:spPr>
            <a:xfrm>
              <a:off x="769620" y="6559445"/>
              <a:ext cx="26550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1849"/>
                  </a:solidFill>
                  <a:effectLst/>
                  <a:uLnTx/>
                  <a:uFillTx/>
                  <a:latin typeface="Arial" panose="020B0604020202020204" pitchFamily="34" charset="0"/>
                  <a:cs typeface="Arial" panose="020B0604020202020204" pitchFamily="34" charset="0"/>
                </a:rPr>
                <a:t>[Savarirayan 2024 study 206: p</a:t>
              </a:r>
              <a:r>
                <a:rPr lang="en-US" sz="1000" dirty="0">
                  <a:solidFill>
                    <a:srgbClr val="ED1849"/>
                  </a:solidFill>
                  <a:latin typeface="Arial" panose="020B0604020202020204" pitchFamily="34" charset="0"/>
                  <a:cs typeface="Arial" panose="020B0604020202020204" pitchFamily="34" charset="0"/>
                </a:rPr>
                <a:t>6</a:t>
              </a:r>
              <a:r>
                <a:rPr kumimoji="0" lang="en-US" sz="1000" b="0" i="0" u="none" strike="noStrike" kern="1200" cap="none" spc="0" normalizeH="0" baseline="0" noProof="0" dirty="0">
                  <a:ln>
                    <a:noFill/>
                  </a:ln>
                  <a:solidFill>
                    <a:srgbClr val="ED1849"/>
                  </a:solidFill>
                  <a:effectLst/>
                  <a:uLnTx/>
                  <a:uFillTx/>
                  <a:latin typeface="Arial" panose="020B0604020202020204" pitchFamily="34" charset="0"/>
                  <a:cs typeface="Arial" panose="020B0604020202020204" pitchFamily="34" charset="0"/>
                </a:rPr>
                <a:t>B, 9B, 10C]</a:t>
              </a:r>
            </a:p>
          </p:txBody>
        </p:sp>
      </p:grpSp>
      <p:sp>
        <p:nvSpPr>
          <p:cNvPr id="2" name="Back Arrow Hyperlink">
            <a:hlinkClick r:id="" action="ppaction://hlinkshowjump?jump=previousslide"/>
            <a:extLst>
              <a:ext uri="{FF2B5EF4-FFF2-40B4-BE49-F238E27FC236}">
                <a16:creationId xmlns:a16="http://schemas.microsoft.com/office/drawing/2014/main" id="{C18183CE-45D0-EC63-F4F7-740D3A42ED5D}"/>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se Button Hyperlink">
            <a:hlinkClick r:id="rId4" action="ppaction://hlinksldjump"/>
            <a:extLst>
              <a:ext uri="{FF2B5EF4-FFF2-40B4-BE49-F238E27FC236}">
                <a16:creationId xmlns:a16="http://schemas.microsoft.com/office/drawing/2014/main" id="{978C0DB7-AA1A-6636-B5AB-DCCC53B43EAF}"/>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8793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E7F41FB-26AA-4C06-9F28-0A248476FBBC}"/>
              </a:ext>
            </a:extLst>
          </p:cNvPr>
          <p:cNvSpPr>
            <a:spLocks noGrp="1"/>
          </p:cNvSpPr>
          <p:nvPr>
            <p:ph sz="quarter" idx="22"/>
          </p:nvPr>
        </p:nvSpPr>
        <p:spPr/>
        <p:txBody>
          <a:bodyPr/>
          <a:lstStyle/>
          <a:p>
            <a:r>
              <a:rPr lang="en-US" noProof="0" dirty="0"/>
              <a:t>Two statistical approaches were used for Study 206/208 comparator analyses: cross sectional (CS) and longitudinal (LONGL).</a:t>
            </a:r>
          </a:p>
          <a:p>
            <a:r>
              <a:rPr lang="en-US" b="1" noProof="0" dirty="0"/>
              <a:t>CS analyses: </a:t>
            </a:r>
          </a:p>
          <a:p>
            <a:pPr lvl="1">
              <a:buClr>
                <a:schemeClr val="accent2"/>
              </a:buClr>
            </a:pPr>
            <a:r>
              <a:rPr lang="en-US" noProof="0" dirty="0"/>
              <a:t>Subjects from CLARITY were matched to each treated subject by sex and age (+/-1 month) </a:t>
            </a:r>
          </a:p>
          <a:p>
            <a:pPr lvl="1">
              <a:buClr>
                <a:schemeClr val="accent2"/>
              </a:buClr>
            </a:pPr>
            <a:r>
              <a:rPr lang="en-US" noProof="0" dirty="0"/>
              <a:t>A T test was used to determine treatment gain at </a:t>
            </a:r>
            <a:br>
              <a:rPr lang="en-US" noProof="0" dirty="0"/>
            </a:br>
            <a:r>
              <a:rPr lang="en-US" noProof="0" dirty="0"/>
              <a:t>follow-up time point adjusted by subtracting the difference at baseline</a:t>
            </a:r>
          </a:p>
          <a:p>
            <a:endParaRPr lang="en-US" noProof="0" dirty="0"/>
          </a:p>
          <a:p>
            <a:endParaRPr lang="en-US" noProof="0" dirty="0"/>
          </a:p>
        </p:txBody>
      </p:sp>
      <p:sp>
        <p:nvSpPr>
          <p:cNvPr id="5" name="Title 4">
            <a:extLst>
              <a:ext uri="{FF2B5EF4-FFF2-40B4-BE49-F238E27FC236}">
                <a16:creationId xmlns:a16="http://schemas.microsoft.com/office/drawing/2014/main" id="{D43549B9-E89A-F30A-213D-6287B2F8C45A}"/>
              </a:ext>
            </a:extLst>
          </p:cNvPr>
          <p:cNvSpPr>
            <a:spLocks noGrp="1"/>
          </p:cNvSpPr>
          <p:nvPr>
            <p:ph type="title"/>
          </p:nvPr>
        </p:nvSpPr>
        <p:spPr/>
        <p:txBody>
          <a:bodyPr/>
          <a:lstStyle/>
          <a:p>
            <a:r>
              <a:rPr lang="en-US" noProof="0" dirty="0">
                <a:solidFill>
                  <a:schemeClr val="accent2"/>
                </a:solidFill>
              </a:rPr>
              <a:t>Statistical Analyses</a:t>
            </a:r>
          </a:p>
        </p:txBody>
      </p:sp>
      <p:sp>
        <p:nvSpPr>
          <p:cNvPr id="4" name="Text Placeholder 3">
            <a:extLst>
              <a:ext uri="{FF2B5EF4-FFF2-40B4-BE49-F238E27FC236}">
                <a16:creationId xmlns:a16="http://schemas.microsoft.com/office/drawing/2014/main" id="{DED07CB6-E0D6-FA4A-0AB5-0368AA4549DB}"/>
              </a:ext>
            </a:extLst>
          </p:cNvPr>
          <p:cNvSpPr>
            <a:spLocks noGrp="1"/>
          </p:cNvSpPr>
          <p:nvPr>
            <p:ph type="body" sz="quarter" idx="23"/>
          </p:nvPr>
        </p:nvSpPr>
        <p:spPr/>
        <p:txBody>
          <a:bodyPr/>
          <a:lstStyle/>
          <a:p>
            <a:endParaRPr lang="en-US" dirty="0"/>
          </a:p>
        </p:txBody>
      </p:sp>
      <p:sp>
        <p:nvSpPr>
          <p:cNvPr id="2" name="Rectangle 1">
            <a:extLst>
              <a:ext uri="{FF2B5EF4-FFF2-40B4-BE49-F238E27FC236}">
                <a16:creationId xmlns:a16="http://schemas.microsoft.com/office/drawing/2014/main" id="{CE3ACE45-13BE-6172-3801-341867021BF1}"/>
              </a:ext>
            </a:extLst>
          </p:cNvPr>
          <p:cNvSpPr/>
          <p:nvPr/>
        </p:nvSpPr>
        <p:spPr>
          <a:xfrm>
            <a:off x="532264" y="4640239"/>
            <a:ext cx="382136" cy="731861"/>
          </a:xfrm>
          <a:prstGeom prst="rect">
            <a:avLst/>
          </a:prstGeom>
          <a:solidFill>
            <a:srgbClr val="3F3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hidden="1">
            <a:extLst>
              <a:ext uri="{FF2B5EF4-FFF2-40B4-BE49-F238E27FC236}">
                <a16:creationId xmlns:a16="http://schemas.microsoft.com/office/drawing/2014/main" id="{80470AE5-2453-DA19-FE16-72E3DFFC0B4C}"/>
              </a:ext>
            </a:extLst>
          </p:cNvPr>
          <p:cNvGrpSpPr/>
          <p:nvPr/>
        </p:nvGrpSpPr>
        <p:grpSpPr>
          <a:xfrm>
            <a:off x="1295815" y="502920"/>
            <a:ext cx="6009296" cy="5554980"/>
            <a:chOff x="1295815" y="502920"/>
            <a:chExt cx="6009296" cy="5554980"/>
          </a:xfrm>
        </p:grpSpPr>
        <p:sp>
          <p:nvSpPr>
            <p:cNvPr id="8" name="TextBox 7">
              <a:extLst>
                <a:ext uri="{FF2B5EF4-FFF2-40B4-BE49-F238E27FC236}">
                  <a16:creationId xmlns:a16="http://schemas.microsoft.com/office/drawing/2014/main" id="{2F1BA6E7-7420-6269-56B0-630AE2350087}"/>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efficacy</a:t>
              </a:r>
            </a:p>
          </p:txBody>
        </p:sp>
        <p:sp>
          <p:nvSpPr>
            <p:cNvPr id="3" name="TextBox 2">
              <a:extLst>
                <a:ext uri="{FF2B5EF4-FFF2-40B4-BE49-F238E27FC236}">
                  <a16:creationId xmlns:a16="http://schemas.microsoft.com/office/drawing/2014/main" id="{B0C8E0B5-2D10-E5A3-60D8-2E55E8D1FB2F}"/>
                </a:ext>
              </a:extLst>
            </p:cNvPr>
            <p:cNvSpPr txBox="1"/>
            <p:nvPr/>
          </p:nvSpPr>
          <p:spPr>
            <a:xfrm>
              <a:off x="1295815" y="5796290"/>
              <a:ext cx="3257253" cy="261610"/>
            </a:xfrm>
            <a:prstGeom prst="rect">
              <a:avLst/>
            </a:prstGeom>
            <a:noFill/>
          </p:spPr>
          <p:txBody>
            <a:bodyPr wrap="square">
              <a:spAutoFit/>
            </a:bodyPr>
            <a:lstStyle/>
            <a:p>
              <a:r>
                <a:rPr lang="en-US" sz="1100" dirty="0">
                  <a:solidFill>
                    <a:srgbClr val="FF0000"/>
                  </a:solidFill>
                  <a:latin typeface="Helvetica Neue" panose="02000403000000020004"/>
                  <a:cs typeface="Arial" panose="020B0604020202020204" pitchFamily="34" charset="0"/>
                </a:rPr>
                <a:t>[Savarirayan 2024 ACMG Study 208: 1H] </a:t>
              </a:r>
              <a:endParaRPr lang="en-US" sz="1100" dirty="0">
                <a:solidFill>
                  <a:srgbClr val="FF0000"/>
                </a:solidFill>
              </a:endParaRPr>
            </a:p>
          </p:txBody>
        </p:sp>
      </p:grpSp>
      <p:grpSp>
        <p:nvGrpSpPr>
          <p:cNvPr id="7" name="Group 6">
            <a:extLst>
              <a:ext uri="{FF2B5EF4-FFF2-40B4-BE49-F238E27FC236}">
                <a16:creationId xmlns:a16="http://schemas.microsoft.com/office/drawing/2014/main" id="{4560F38A-CD3B-EACC-C851-2CA115BD95FF}"/>
              </a:ext>
            </a:extLst>
          </p:cNvPr>
          <p:cNvGrpSpPr/>
          <p:nvPr/>
        </p:nvGrpSpPr>
        <p:grpSpPr>
          <a:xfrm>
            <a:off x="6891291" y="4799194"/>
            <a:ext cx="291261" cy="354957"/>
            <a:chOff x="8770891" y="3450283"/>
            <a:chExt cx="291261" cy="354957"/>
          </a:xfrm>
        </p:grpSpPr>
        <p:cxnSp>
          <p:nvCxnSpPr>
            <p:cNvPr id="11" name="Straight Connector 10">
              <a:extLst>
                <a:ext uri="{FF2B5EF4-FFF2-40B4-BE49-F238E27FC236}">
                  <a16:creationId xmlns:a16="http://schemas.microsoft.com/office/drawing/2014/main" id="{1E9F0FD3-5555-8B43-382F-C5A44B04E140}"/>
                </a:ext>
              </a:extLst>
            </p:cNvPr>
            <p:cNvCxnSpPr>
              <a:cxnSpLocks/>
            </p:cNvCxnSpPr>
            <p:nvPr/>
          </p:nvCxnSpPr>
          <p:spPr>
            <a:xfrm rot="2700000">
              <a:off x="8916522" y="3659609"/>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E2DBD0-332F-7617-6A12-E41D7219F887}"/>
                </a:ext>
              </a:extLst>
            </p:cNvPr>
            <p:cNvCxnSpPr>
              <a:cxnSpLocks/>
            </p:cNvCxnSpPr>
            <p:nvPr/>
          </p:nvCxnSpPr>
          <p:spPr>
            <a:xfrm rot="18900000">
              <a:off x="8912263" y="3450283"/>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F1E6B98-0B59-3F45-25DD-43A73F82D2FB}"/>
              </a:ext>
            </a:extLst>
          </p:cNvPr>
          <p:cNvGrpSpPr/>
          <p:nvPr/>
        </p:nvGrpSpPr>
        <p:grpSpPr>
          <a:xfrm rot="2700000">
            <a:off x="6881132" y="1479604"/>
            <a:ext cx="291261" cy="291261"/>
            <a:chOff x="314875" y="7984519"/>
            <a:chExt cx="180850" cy="180850"/>
          </a:xfrm>
        </p:grpSpPr>
        <p:cxnSp>
          <p:nvCxnSpPr>
            <p:cNvPr id="14" name="Straight Connector 13">
              <a:extLst>
                <a:ext uri="{FF2B5EF4-FFF2-40B4-BE49-F238E27FC236}">
                  <a16:creationId xmlns:a16="http://schemas.microsoft.com/office/drawing/2014/main" id="{5DFDB08C-7505-A901-8654-7AAFAC7734C0}"/>
                </a:ext>
              </a:extLst>
            </p:cNvPr>
            <p:cNvCxnSpPr>
              <a:cxnSpLocks/>
            </p:cNvCxnSpPr>
            <p:nvPr/>
          </p:nvCxnSpPr>
          <p:spPr>
            <a:xfrm>
              <a:off x="405300" y="7984519"/>
              <a:ext cx="0" cy="18085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925DBEA-C532-CD33-8F93-5515ECFADBAA}"/>
                </a:ext>
              </a:extLst>
            </p:cNvPr>
            <p:cNvCxnSpPr>
              <a:cxnSpLocks/>
            </p:cNvCxnSpPr>
            <p:nvPr/>
          </p:nvCxnSpPr>
          <p:spPr>
            <a:xfrm rot="16200000">
              <a:off x="405300" y="7984519"/>
              <a:ext cx="0" cy="18085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9" name="Forward Arrow Hyperlink">
            <a:hlinkClick r:id="" action="ppaction://hlinkshowjump?jump=nextslide"/>
            <a:extLst>
              <a:ext uri="{FF2B5EF4-FFF2-40B4-BE49-F238E27FC236}">
                <a16:creationId xmlns:a16="http://schemas.microsoft.com/office/drawing/2014/main" id="{F50853E5-4FE3-896F-ABE3-E16AD3D9C503}"/>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3" action="ppaction://hlinksldjump"/>
            <a:extLst>
              <a:ext uri="{FF2B5EF4-FFF2-40B4-BE49-F238E27FC236}">
                <a16:creationId xmlns:a16="http://schemas.microsoft.com/office/drawing/2014/main" id="{85B94345-0988-35CA-EE0D-54F877B66945}"/>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93987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E7F41FB-26AA-4C06-9F28-0A248476FBBC}"/>
              </a:ext>
            </a:extLst>
          </p:cNvPr>
          <p:cNvSpPr>
            <a:spLocks noGrp="1"/>
          </p:cNvSpPr>
          <p:nvPr>
            <p:ph sz="quarter" idx="22"/>
          </p:nvPr>
        </p:nvSpPr>
        <p:spPr/>
        <p:txBody>
          <a:bodyPr/>
          <a:lstStyle/>
          <a:p>
            <a:r>
              <a:rPr lang="en-US" b="1" noProof="0" dirty="0"/>
              <a:t>LONGL analyses:</a:t>
            </a:r>
          </a:p>
          <a:p>
            <a:pPr lvl="1">
              <a:buClr>
                <a:schemeClr val="accent2"/>
              </a:buClr>
            </a:pPr>
            <a:r>
              <a:rPr lang="en-US" noProof="0" dirty="0"/>
              <a:t>Subjects from CLARITY were matched to each treated subject at baseline by sex, age (+/-1 month), height z score (+/- 1 SD), height (+/- 5 cm) </a:t>
            </a:r>
          </a:p>
          <a:p>
            <a:pPr lvl="1">
              <a:buClr>
                <a:schemeClr val="accent2"/>
              </a:buClr>
            </a:pPr>
            <a:r>
              <a:rPr lang="en-US" noProof="0" dirty="0"/>
              <a:t>Subjects from Observational/Placebo (Obs/pbo) data source (untreated subjects from Study 901, Study 206, and Study 301) were included in the control arm based on age and sufficient follow-up (no matching)</a:t>
            </a:r>
          </a:p>
          <a:p>
            <a:pPr lvl="1">
              <a:buClr>
                <a:schemeClr val="accent2"/>
              </a:buClr>
            </a:pPr>
            <a:r>
              <a:rPr lang="en-US" noProof="0" dirty="0"/>
              <a:t>ANCOVA models provide LS mean difference for </a:t>
            </a:r>
            <a:br>
              <a:rPr lang="en-US" noProof="0" dirty="0"/>
            </a:br>
            <a:r>
              <a:rPr lang="en-US" noProof="0" dirty="0"/>
              <a:t>change from baseline at follow-up time point </a:t>
            </a:r>
          </a:p>
        </p:txBody>
      </p:sp>
      <p:sp>
        <p:nvSpPr>
          <p:cNvPr id="5" name="Title 4">
            <a:extLst>
              <a:ext uri="{FF2B5EF4-FFF2-40B4-BE49-F238E27FC236}">
                <a16:creationId xmlns:a16="http://schemas.microsoft.com/office/drawing/2014/main" id="{D43549B9-E89A-F30A-213D-6287B2F8C45A}"/>
              </a:ext>
            </a:extLst>
          </p:cNvPr>
          <p:cNvSpPr>
            <a:spLocks noGrp="1"/>
          </p:cNvSpPr>
          <p:nvPr>
            <p:ph type="title"/>
          </p:nvPr>
        </p:nvSpPr>
        <p:spPr/>
        <p:txBody>
          <a:bodyPr/>
          <a:lstStyle/>
          <a:p>
            <a:r>
              <a:rPr lang="en-US" noProof="0" dirty="0">
                <a:solidFill>
                  <a:schemeClr val="accent2"/>
                </a:solidFill>
              </a:rPr>
              <a:t>Statistical Analyses</a:t>
            </a:r>
          </a:p>
        </p:txBody>
      </p:sp>
      <p:sp>
        <p:nvSpPr>
          <p:cNvPr id="7" name="Text Placeholder 6">
            <a:extLst>
              <a:ext uri="{FF2B5EF4-FFF2-40B4-BE49-F238E27FC236}">
                <a16:creationId xmlns:a16="http://schemas.microsoft.com/office/drawing/2014/main" id="{E58E9813-E587-1D37-CAAF-29CD384654DE}"/>
              </a:ext>
            </a:extLst>
          </p:cNvPr>
          <p:cNvSpPr>
            <a:spLocks noGrp="1"/>
          </p:cNvSpPr>
          <p:nvPr>
            <p:ph type="body" sz="quarter" idx="23"/>
          </p:nvPr>
        </p:nvSpPr>
        <p:spPr/>
        <p:txBody>
          <a:bodyPr/>
          <a:lstStyle/>
          <a:p>
            <a:r>
              <a:rPr lang="en-US" noProof="0" dirty="0">
                <a:solidFill>
                  <a:schemeClr val="accent2"/>
                </a:solidFill>
              </a:rPr>
              <a:t>ANCOVA, analysis of covariance; LS, least squares; SD, standard deviation</a:t>
            </a:r>
            <a:br>
              <a:rPr lang="en-US" noProof="0" dirty="0">
                <a:solidFill>
                  <a:schemeClr val="accent2"/>
                </a:solidFill>
              </a:rPr>
            </a:br>
            <a:r>
              <a:rPr lang="en-US" sz="1000" noProof="0" dirty="0">
                <a:solidFill>
                  <a:schemeClr val="accent2"/>
                </a:solidFill>
              </a:rPr>
              <a:t>Savarirayan, et al. </a:t>
            </a:r>
            <a:r>
              <a:rPr lang="en-US" sz="1000" i="1" noProof="0" dirty="0">
                <a:solidFill>
                  <a:schemeClr val="accent2"/>
                </a:solidFill>
              </a:rPr>
              <a:t>presented at ACMG </a:t>
            </a:r>
            <a:r>
              <a:rPr lang="en-US" sz="1000" noProof="0" dirty="0">
                <a:solidFill>
                  <a:schemeClr val="accent2"/>
                </a:solidFill>
              </a:rPr>
              <a:t>2024.</a:t>
            </a:r>
            <a:endParaRPr lang="en-US" noProof="0" dirty="0">
              <a:solidFill>
                <a:schemeClr val="accent2"/>
              </a:solidFill>
            </a:endParaRPr>
          </a:p>
        </p:txBody>
      </p:sp>
      <p:grpSp>
        <p:nvGrpSpPr>
          <p:cNvPr id="3" name="Group 2">
            <a:extLst>
              <a:ext uri="{FF2B5EF4-FFF2-40B4-BE49-F238E27FC236}">
                <a16:creationId xmlns:a16="http://schemas.microsoft.com/office/drawing/2014/main" id="{C4C707A3-492B-DB5B-3426-6E8AB58657E4}"/>
              </a:ext>
            </a:extLst>
          </p:cNvPr>
          <p:cNvGrpSpPr/>
          <p:nvPr/>
        </p:nvGrpSpPr>
        <p:grpSpPr>
          <a:xfrm>
            <a:off x="6891291" y="4799194"/>
            <a:ext cx="291261" cy="354957"/>
            <a:chOff x="8770891" y="3450283"/>
            <a:chExt cx="291261" cy="354957"/>
          </a:xfrm>
        </p:grpSpPr>
        <p:cxnSp>
          <p:nvCxnSpPr>
            <p:cNvPr id="4" name="Straight Connector 3">
              <a:extLst>
                <a:ext uri="{FF2B5EF4-FFF2-40B4-BE49-F238E27FC236}">
                  <a16:creationId xmlns:a16="http://schemas.microsoft.com/office/drawing/2014/main" id="{A4BD6265-BFBF-CB11-430B-9EC4BDE96644}"/>
                </a:ext>
              </a:extLst>
            </p:cNvPr>
            <p:cNvCxnSpPr>
              <a:cxnSpLocks/>
            </p:cNvCxnSpPr>
            <p:nvPr/>
          </p:nvCxnSpPr>
          <p:spPr>
            <a:xfrm rot="2700000">
              <a:off x="8916522" y="3659609"/>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96B0132-4E24-B7B9-B89D-7C56504787C5}"/>
                </a:ext>
              </a:extLst>
            </p:cNvPr>
            <p:cNvCxnSpPr>
              <a:cxnSpLocks/>
            </p:cNvCxnSpPr>
            <p:nvPr/>
          </p:nvCxnSpPr>
          <p:spPr>
            <a:xfrm rot="18900000">
              <a:off x="8912263" y="3450283"/>
              <a:ext cx="0" cy="291261"/>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 name="Group 16" hidden="1">
            <a:extLst>
              <a:ext uri="{FF2B5EF4-FFF2-40B4-BE49-F238E27FC236}">
                <a16:creationId xmlns:a16="http://schemas.microsoft.com/office/drawing/2014/main" id="{686B523B-C22D-ADDD-50B5-8F6C58308C14}"/>
              </a:ext>
            </a:extLst>
          </p:cNvPr>
          <p:cNvGrpSpPr/>
          <p:nvPr/>
        </p:nvGrpSpPr>
        <p:grpSpPr>
          <a:xfrm>
            <a:off x="2165647" y="502920"/>
            <a:ext cx="5139464" cy="5596885"/>
            <a:chOff x="2165647" y="502920"/>
            <a:chExt cx="5139464" cy="5596885"/>
          </a:xfrm>
        </p:grpSpPr>
        <p:sp>
          <p:nvSpPr>
            <p:cNvPr id="2" name="TextBox 1">
              <a:extLst>
                <a:ext uri="{FF2B5EF4-FFF2-40B4-BE49-F238E27FC236}">
                  <a16:creationId xmlns:a16="http://schemas.microsoft.com/office/drawing/2014/main" id="{FA6D5FB4-0AD5-4B9F-FA04-83C02BEEF728}"/>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efficacy</a:t>
              </a:r>
            </a:p>
          </p:txBody>
        </p:sp>
        <p:sp>
          <p:nvSpPr>
            <p:cNvPr id="9" name="TextBox 8">
              <a:extLst>
                <a:ext uri="{FF2B5EF4-FFF2-40B4-BE49-F238E27FC236}">
                  <a16:creationId xmlns:a16="http://schemas.microsoft.com/office/drawing/2014/main" id="{BA166D29-D464-5F1D-AB6C-164F5309A5F8}"/>
                </a:ext>
              </a:extLst>
            </p:cNvPr>
            <p:cNvSpPr txBox="1"/>
            <p:nvPr/>
          </p:nvSpPr>
          <p:spPr>
            <a:xfrm>
              <a:off x="2165647" y="5838195"/>
              <a:ext cx="3257253" cy="261610"/>
            </a:xfrm>
            <a:prstGeom prst="rect">
              <a:avLst/>
            </a:prstGeom>
            <a:noFill/>
          </p:spPr>
          <p:txBody>
            <a:bodyPr wrap="square">
              <a:spAutoFit/>
            </a:bodyPr>
            <a:lstStyle/>
            <a:p>
              <a:r>
                <a:rPr lang="en-US" sz="1100" dirty="0">
                  <a:solidFill>
                    <a:srgbClr val="FF0000"/>
                  </a:solidFill>
                  <a:latin typeface="Helvetica Neue" panose="02000403000000020004"/>
                  <a:cs typeface="Arial" panose="020B0604020202020204" pitchFamily="34" charset="0"/>
                </a:rPr>
                <a:t>[Savarirayan 2024 ACMG Study 208: 1H] </a:t>
              </a:r>
              <a:endParaRPr lang="en-US" sz="1100" dirty="0">
                <a:solidFill>
                  <a:srgbClr val="FF0000"/>
                </a:solidFill>
              </a:endParaRPr>
            </a:p>
          </p:txBody>
        </p:sp>
      </p:grpSp>
      <p:sp>
        <p:nvSpPr>
          <p:cNvPr id="10" name="Back Arrow Hyperlink">
            <a:hlinkClick r:id="" action="ppaction://hlinkshowjump?jump=previousslide"/>
            <a:extLst>
              <a:ext uri="{FF2B5EF4-FFF2-40B4-BE49-F238E27FC236}">
                <a16:creationId xmlns:a16="http://schemas.microsoft.com/office/drawing/2014/main" id="{85D78B76-8AE1-97EF-7FFF-044A96099204}"/>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348BCD7-1627-A8A9-633B-2CD233D75DE3}"/>
              </a:ext>
            </a:extLst>
          </p:cNvPr>
          <p:cNvGrpSpPr/>
          <p:nvPr/>
        </p:nvGrpSpPr>
        <p:grpSpPr>
          <a:xfrm rot="2700000">
            <a:off x="6881132" y="1479604"/>
            <a:ext cx="291261" cy="291261"/>
            <a:chOff x="314875" y="7984519"/>
            <a:chExt cx="180850" cy="180850"/>
          </a:xfrm>
        </p:grpSpPr>
        <p:cxnSp>
          <p:nvCxnSpPr>
            <p:cNvPr id="14" name="Straight Connector 13">
              <a:extLst>
                <a:ext uri="{FF2B5EF4-FFF2-40B4-BE49-F238E27FC236}">
                  <a16:creationId xmlns:a16="http://schemas.microsoft.com/office/drawing/2014/main" id="{CAFB6223-D6F7-0C05-8C56-E969AAEF5CE0}"/>
                </a:ext>
              </a:extLst>
            </p:cNvPr>
            <p:cNvCxnSpPr>
              <a:cxnSpLocks/>
            </p:cNvCxnSpPr>
            <p:nvPr/>
          </p:nvCxnSpPr>
          <p:spPr>
            <a:xfrm>
              <a:off x="405300" y="7984519"/>
              <a:ext cx="0" cy="18085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955602-A43C-33ED-33A2-984975D378DA}"/>
                </a:ext>
              </a:extLst>
            </p:cNvPr>
            <p:cNvCxnSpPr>
              <a:cxnSpLocks/>
            </p:cNvCxnSpPr>
            <p:nvPr/>
          </p:nvCxnSpPr>
          <p:spPr>
            <a:xfrm rot="16200000">
              <a:off x="405300" y="7984519"/>
              <a:ext cx="0" cy="18085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Close Button Hyperlink">
            <a:hlinkClick r:id="rId3" action="ppaction://hlinksldjump"/>
            <a:extLst>
              <a:ext uri="{FF2B5EF4-FFF2-40B4-BE49-F238E27FC236}">
                <a16:creationId xmlns:a16="http://schemas.microsoft.com/office/drawing/2014/main" id="{4911C058-48F5-8513-1D3B-6844203DC3E8}"/>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rward Arrow Hyperlink">
            <a:hlinkClick r:id="" action="ppaction://hlinkshowjump?jump=nextslide"/>
            <a:extLst>
              <a:ext uri="{FF2B5EF4-FFF2-40B4-BE49-F238E27FC236}">
                <a16:creationId xmlns:a16="http://schemas.microsoft.com/office/drawing/2014/main" id="{6BDF987F-0047-DB78-BA73-5D4911E7B0BD}"/>
              </a:ext>
            </a:extLst>
          </p:cNvPr>
          <p:cNvSpPr/>
          <p:nvPr/>
        </p:nvSpPr>
        <p:spPr>
          <a:xfrm>
            <a:off x="6856007" y="4703272"/>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841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5646A2-DC09-92AF-7428-D731F55BE9A3}"/>
              </a:ext>
            </a:extLst>
          </p:cNvPr>
          <p:cNvSpPr>
            <a:spLocks noGrp="1"/>
          </p:cNvSpPr>
          <p:nvPr>
            <p:ph sz="quarter" idx="22"/>
          </p:nvPr>
        </p:nvSpPr>
        <p:spPr>
          <a:xfrm>
            <a:off x="835146" y="2343151"/>
            <a:ext cx="6180017" cy="1555749"/>
          </a:xfrm>
        </p:spPr>
        <p:txBody>
          <a:bodyPr/>
          <a:lstStyle/>
          <a:p>
            <a:r>
              <a:rPr lang="en-US" noProof="0" dirty="0"/>
              <a:t>The chart below shows height z scores with vosoritide versus placebo after 52 weeks as well as cross-sectional and longitudinal analysis of vosoritide versus untreated children from CLARITY, Study 901, </a:t>
            </a:r>
            <a:br>
              <a:rPr lang="en-US" noProof="0" dirty="0"/>
            </a:br>
            <a:r>
              <a:rPr lang="en-US" noProof="0" dirty="0"/>
              <a:t>and placebo groups. Long-term results were reported by age group. Among the older children (≥2 years of age), there was a consistent and sustained treatment effect with mean height z score &gt;1 SD after 4 years.</a:t>
            </a:r>
          </a:p>
        </p:txBody>
      </p:sp>
      <p:sp>
        <p:nvSpPr>
          <p:cNvPr id="3" name="Title 2">
            <a:extLst>
              <a:ext uri="{FF2B5EF4-FFF2-40B4-BE49-F238E27FC236}">
                <a16:creationId xmlns:a16="http://schemas.microsoft.com/office/drawing/2014/main" id="{3C721A31-7CCE-5629-CEC5-C6AB64E78FE3}"/>
              </a:ext>
            </a:extLst>
          </p:cNvPr>
          <p:cNvSpPr>
            <a:spLocks noGrp="1"/>
          </p:cNvSpPr>
          <p:nvPr>
            <p:ph type="title"/>
          </p:nvPr>
        </p:nvSpPr>
        <p:spPr>
          <a:xfrm>
            <a:off x="828674" y="1463040"/>
            <a:ext cx="6213810" cy="585216"/>
          </a:xfrm>
        </p:spPr>
        <p:txBody>
          <a:bodyPr/>
          <a:lstStyle/>
          <a:p>
            <a:r>
              <a:rPr lang="en-US" noProof="0" dirty="0"/>
              <a:t>Height Z Scores vs Comparators Among Older Children (≥2 years of age) </a:t>
            </a:r>
          </a:p>
        </p:txBody>
      </p:sp>
      <p:sp>
        <p:nvSpPr>
          <p:cNvPr id="4" name="Text Placeholder 3">
            <a:extLst>
              <a:ext uri="{FF2B5EF4-FFF2-40B4-BE49-F238E27FC236}">
                <a16:creationId xmlns:a16="http://schemas.microsoft.com/office/drawing/2014/main" id="{8C2F1366-9677-69E0-463A-2A59A67582E5}"/>
              </a:ext>
            </a:extLst>
          </p:cNvPr>
          <p:cNvSpPr>
            <a:spLocks noGrp="1"/>
          </p:cNvSpPr>
          <p:nvPr>
            <p:ph type="body" sz="quarter" idx="23"/>
          </p:nvPr>
        </p:nvSpPr>
        <p:spPr/>
        <p:txBody>
          <a:bodyPr/>
          <a:lstStyle/>
          <a:p>
            <a:endParaRPr lang="en-US" noProof="0" dirty="0">
              <a:solidFill>
                <a:schemeClr val="accent2"/>
              </a:solidFill>
            </a:endParaRPr>
          </a:p>
          <a:p>
            <a:r>
              <a:rPr lang="en-US" baseline="30000" noProof="0" dirty="0">
                <a:solidFill>
                  <a:schemeClr val="accent2"/>
                </a:solidFill>
              </a:rPr>
              <a:t>a</a:t>
            </a:r>
            <a:r>
              <a:rPr lang="en-US" noProof="0" dirty="0">
                <a:solidFill>
                  <a:schemeClr val="accent2"/>
                </a:solidFill>
              </a:rPr>
              <a:t>Randomized participants only. </a:t>
            </a:r>
            <a:r>
              <a:rPr lang="en-US" baseline="30000" noProof="0" dirty="0">
                <a:solidFill>
                  <a:schemeClr val="accent2"/>
                </a:solidFill>
              </a:rPr>
              <a:t>b</a:t>
            </a:r>
            <a:r>
              <a:rPr lang="en-US" noProof="0" dirty="0">
                <a:solidFill>
                  <a:schemeClr val="accent2"/>
                </a:solidFill>
              </a:rPr>
              <a:t>Sentinels included.</a:t>
            </a:r>
            <a:br>
              <a:rPr lang="en-US" noProof="0" dirty="0">
                <a:solidFill>
                  <a:schemeClr val="accent2"/>
                </a:solidFill>
              </a:rPr>
            </a:br>
            <a:r>
              <a:rPr lang="en-US" noProof="0" dirty="0">
                <a:solidFill>
                  <a:schemeClr val="accent2"/>
                </a:solidFill>
              </a:rPr>
              <a:t>AchNH: achondroplasia natural history; ANCOVA, analysis of covariance; LS, least squares; </a:t>
            </a:r>
            <a:br>
              <a:rPr lang="en-US" noProof="0" dirty="0">
                <a:solidFill>
                  <a:schemeClr val="accent2"/>
                </a:solidFill>
              </a:rPr>
            </a:br>
            <a:r>
              <a:rPr lang="en-US" noProof="0" dirty="0">
                <a:solidFill>
                  <a:schemeClr val="accent2"/>
                </a:solidFill>
              </a:rPr>
              <a:t>SD, standard deviation.</a:t>
            </a:r>
            <a:br>
              <a:rPr lang="en-US" noProof="0" dirty="0">
                <a:solidFill>
                  <a:schemeClr val="accent2"/>
                </a:solidFill>
              </a:rPr>
            </a:br>
            <a:r>
              <a:rPr lang="en-US" noProof="0" dirty="0">
                <a:solidFill>
                  <a:schemeClr val="accent2"/>
                </a:solidFill>
              </a:rPr>
              <a:t>Savarirayan, et al. </a:t>
            </a:r>
            <a:r>
              <a:rPr lang="en-US" i="1" noProof="0" dirty="0">
                <a:solidFill>
                  <a:schemeClr val="accent2"/>
                </a:solidFill>
              </a:rPr>
              <a:t>presented at ACMG </a:t>
            </a:r>
            <a:r>
              <a:rPr lang="en-US" noProof="0" dirty="0">
                <a:solidFill>
                  <a:schemeClr val="accent2"/>
                </a:solidFill>
              </a:rPr>
              <a:t>2024. </a:t>
            </a:r>
          </a:p>
        </p:txBody>
      </p:sp>
      <p:grpSp>
        <p:nvGrpSpPr>
          <p:cNvPr id="11" name="Group 10" hidden="1">
            <a:extLst>
              <a:ext uri="{FF2B5EF4-FFF2-40B4-BE49-F238E27FC236}">
                <a16:creationId xmlns:a16="http://schemas.microsoft.com/office/drawing/2014/main" id="{84F34793-66A2-AC11-5975-C5226FA9EE24}"/>
              </a:ext>
            </a:extLst>
          </p:cNvPr>
          <p:cNvGrpSpPr/>
          <p:nvPr/>
        </p:nvGrpSpPr>
        <p:grpSpPr>
          <a:xfrm>
            <a:off x="-1159292" y="502920"/>
            <a:ext cx="8557415" cy="7829689"/>
            <a:chOff x="-1159292" y="502920"/>
            <a:chExt cx="8557415" cy="7829689"/>
          </a:xfrm>
        </p:grpSpPr>
        <p:sp>
          <p:nvSpPr>
            <p:cNvPr id="5" name="TextBox 4">
              <a:extLst>
                <a:ext uri="{FF2B5EF4-FFF2-40B4-BE49-F238E27FC236}">
                  <a16:creationId xmlns:a16="http://schemas.microsoft.com/office/drawing/2014/main" id="{2897BF2D-C7F0-2B94-C8CF-352D88E9102B}"/>
                </a:ext>
              </a:extLst>
            </p:cNvPr>
            <p:cNvSpPr txBox="1"/>
            <p:nvPr/>
          </p:nvSpPr>
          <p:spPr>
            <a:xfrm>
              <a:off x="-1159292" y="4415392"/>
              <a:ext cx="1172116" cy="369332"/>
            </a:xfrm>
            <a:prstGeom prst="rect">
              <a:avLst/>
            </a:prstGeom>
            <a:noFill/>
          </p:spPr>
          <p:txBody>
            <a:bodyPr wrap="none" rtlCol="0">
              <a:spAutoFit/>
            </a:bodyPr>
            <a:lstStyle/>
            <a:p>
              <a:r>
                <a:rPr lang="en-US" b="1" dirty="0">
                  <a:solidFill>
                    <a:schemeClr val="accent1"/>
                  </a:solidFill>
                </a:rPr>
                <a:t>ACT_029</a:t>
              </a:r>
            </a:p>
          </p:txBody>
        </p:sp>
        <p:sp>
          <p:nvSpPr>
            <p:cNvPr id="8" name="TextBox 7">
              <a:extLst>
                <a:ext uri="{FF2B5EF4-FFF2-40B4-BE49-F238E27FC236}">
                  <a16:creationId xmlns:a16="http://schemas.microsoft.com/office/drawing/2014/main" id="{63DBE598-6CE9-5D94-E6EC-DFBFC2EC1B60}"/>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efficacy</a:t>
              </a:r>
            </a:p>
          </p:txBody>
        </p:sp>
        <p:sp>
          <p:nvSpPr>
            <p:cNvPr id="9" name="TextBox 8">
              <a:extLst>
                <a:ext uri="{FF2B5EF4-FFF2-40B4-BE49-F238E27FC236}">
                  <a16:creationId xmlns:a16="http://schemas.microsoft.com/office/drawing/2014/main" id="{6591751A-EF38-8A19-65BB-FB5C8745F783}"/>
                </a:ext>
              </a:extLst>
            </p:cNvPr>
            <p:cNvSpPr txBox="1"/>
            <p:nvPr/>
          </p:nvSpPr>
          <p:spPr>
            <a:xfrm>
              <a:off x="4140870" y="8070999"/>
              <a:ext cx="3257253" cy="261610"/>
            </a:xfrm>
            <a:prstGeom prst="rect">
              <a:avLst/>
            </a:prstGeom>
            <a:noFill/>
          </p:spPr>
          <p:txBody>
            <a:bodyPr wrap="square">
              <a:spAutoFit/>
            </a:bodyPr>
            <a:lstStyle/>
            <a:p>
              <a:r>
                <a:rPr lang="en-US" sz="1100" dirty="0">
                  <a:solidFill>
                    <a:srgbClr val="FF0000"/>
                  </a:solidFill>
                  <a:latin typeface="Helvetica Neue" panose="02000403000000020004"/>
                  <a:cs typeface="Arial" panose="020B0604020202020204" pitchFamily="34" charset="0"/>
                </a:rPr>
                <a:t>[Savarirayan 2024 ACMG Study 208: 1B] </a:t>
              </a:r>
              <a:endParaRPr lang="en-US" sz="1100" dirty="0">
                <a:solidFill>
                  <a:srgbClr val="FF0000"/>
                </a:solidFill>
              </a:endParaRPr>
            </a:p>
          </p:txBody>
        </p:sp>
      </p:grpSp>
      <p:pic>
        <p:nvPicPr>
          <p:cNvPr id="14" name="Picture 13">
            <a:extLst>
              <a:ext uri="{FF2B5EF4-FFF2-40B4-BE49-F238E27FC236}">
                <a16:creationId xmlns:a16="http://schemas.microsoft.com/office/drawing/2014/main" id="{2A2BCA7D-6180-61E4-80DE-CF142C6B3F59}"/>
              </a:ext>
            </a:extLst>
          </p:cNvPr>
          <p:cNvPicPr>
            <a:picLocks noChangeAspect="1"/>
          </p:cNvPicPr>
          <p:nvPr/>
        </p:nvPicPr>
        <p:blipFill>
          <a:blip r:embed="rId3"/>
          <a:stretch>
            <a:fillRect/>
          </a:stretch>
        </p:blipFill>
        <p:spPr>
          <a:xfrm>
            <a:off x="984250" y="4043236"/>
            <a:ext cx="5829300" cy="3670300"/>
          </a:xfrm>
          <a:prstGeom prst="rect">
            <a:avLst/>
          </a:prstGeom>
        </p:spPr>
      </p:pic>
      <p:sp>
        <p:nvSpPr>
          <p:cNvPr id="6" name="Back Arrow Hyperlink">
            <a:hlinkClick r:id="" action="ppaction://hlinkshowjump?jump=previousslide"/>
            <a:extLst>
              <a:ext uri="{FF2B5EF4-FFF2-40B4-BE49-F238E27FC236}">
                <a16:creationId xmlns:a16="http://schemas.microsoft.com/office/drawing/2014/main" id="{65F22562-4F4A-AA96-EDDF-E6DAF1C5E8DC}"/>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rward Arrow Hyperlink">
            <a:hlinkClick r:id="" action="ppaction://hlinkshowjump?jump=nextslide"/>
            <a:extLst>
              <a:ext uri="{FF2B5EF4-FFF2-40B4-BE49-F238E27FC236}">
                <a16:creationId xmlns:a16="http://schemas.microsoft.com/office/drawing/2014/main" id="{366A202E-A075-4F4C-D0C7-B137B18C20D0}"/>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4" action="ppaction://hlinksldjump"/>
            <a:extLst>
              <a:ext uri="{FF2B5EF4-FFF2-40B4-BE49-F238E27FC236}">
                <a16:creationId xmlns:a16="http://schemas.microsoft.com/office/drawing/2014/main" id="{5318169C-07BD-5E19-688E-9FA964809E55}"/>
              </a:ext>
            </a:extLst>
          </p:cNvPr>
          <p:cNvSpPr/>
          <p:nvPr/>
        </p:nvSpPr>
        <p:spPr>
          <a:xfrm>
            <a:off x="6807200" y="10668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8371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FA840E-762D-20E5-1696-15E70CE6B592}"/>
              </a:ext>
            </a:extLst>
          </p:cNvPr>
          <p:cNvSpPr>
            <a:spLocks noGrp="1"/>
          </p:cNvSpPr>
          <p:nvPr>
            <p:ph sz="quarter" idx="22"/>
          </p:nvPr>
        </p:nvSpPr>
        <p:spPr>
          <a:xfrm>
            <a:off x="835146" y="2343151"/>
            <a:ext cx="6180017" cy="1174749"/>
          </a:xfrm>
        </p:spPr>
        <p:txBody>
          <a:bodyPr/>
          <a:lstStyle/>
          <a:p>
            <a:r>
              <a:rPr lang="en-US" noProof="0" dirty="0"/>
              <a:t>Below are the height gain results for older children (≥2 years of age) </a:t>
            </a:r>
            <a:br>
              <a:rPr lang="en-US" noProof="0" dirty="0"/>
            </a:br>
            <a:r>
              <a:rPr lang="en-US" noProof="0" dirty="0"/>
              <a:t>for vosoritide versus untreated children from CLARITY, Study 901, </a:t>
            </a:r>
            <a:br>
              <a:rPr lang="en-US" noProof="0" dirty="0"/>
            </a:br>
            <a:r>
              <a:rPr lang="en-US" noProof="0" dirty="0"/>
              <a:t>and placebo groups. The difference in height gain with vosoritide versus untreated comparators was &gt;6 cm after 4 years.</a:t>
            </a:r>
          </a:p>
        </p:txBody>
      </p:sp>
      <p:sp>
        <p:nvSpPr>
          <p:cNvPr id="3" name="Title 2">
            <a:extLst>
              <a:ext uri="{FF2B5EF4-FFF2-40B4-BE49-F238E27FC236}">
                <a16:creationId xmlns:a16="http://schemas.microsoft.com/office/drawing/2014/main" id="{3C721A31-7CCE-5629-CEC5-C6AB64E78FE3}"/>
              </a:ext>
            </a:extLst>
          </p:cNvPr>
          <p:cNvSpPr>
            <a:spLocks noGrp="1"/>
          </p:cNvSpPr>
          <p:nvPr>
            <p:ph type="title"/>
          </p:nvPr>
        </p:nvSpPr>
        <p:spPr/>
        <p:txBody>
          <a:bodyPr/>
          <a:lstStyle/>
          <a:p>
            <a:r>
              <a:rPr lang="en-US" noProof="0" dirty="0"/>
              <a:t>Height Gain vs Comparators Among Older Children (≥2 years of age) </a:t>
            </a:r>
          </a:p>
        </p:txBody>
      </p:sp>
      <p:sp>
        <p:nvSpPr>
          <p:cNvPr id="11" name="Text Placeholder 10">
            <a:extLst>
              <a:ext uri="{FF2B5EF4-FFF2-40B4-BE49-F238E27FC236}">
                <a16:creationId xmlns:a16="http://schemas.microsoft.com/office/drawing/2014/main" id="{E65DB946-2CB0-1D34-8AB7-9CC01BDF07CB}"/>
              </a:ext>
            </a:extLst>
          </p:cNvPr>
          <p:cNvSpPr>
            <a:spLocks noGrp="1"/>
          </p:cNvSpPr>
          <p:nvPr>
            <p:ph type="body" sz="quarter" idx="23"/>
          </p:nvPr>
        </p:nvSpPr>
        <p:spPr/>
        <p:txBody>
          <a:bodyPr/>
          <a:lstStyle/>
          <a:p>
            <a:r>
              <a:rPr lang="en-US" baseline="30000" noProof="0" dirty="0">
                <a:solidFill>
                  <a:schemeClr val="accent2"/>
                </a:solidFill>
              </a:rPr>
              <a:t>a</a:t>
            </a:r>
            <a:r>
              <a:rPr lang="en-US" noProof="0" dirty="0">
                <a:solidFill>
                  <a:schemeClr val="accent2"/>
                </a:solidFill>
              </a:rPr>
              <a:t>Randomized participants only. </a:t>
            </a:r>
            <a:r>
              <a:rPr lang="en-US" baseline="30000" noProof="0" dirty="0">
                <a:solidFill>
                  <a:schemeClr val="accent2"/>
                </a:solidFill>
              </a:rPr>
              <a:t>b</a:t>
            </a:r>
            <a:r>
              <a:rPr lang="en-US" noProof="0" dirty="0">
                <a:solidFill>
                  <a:schemeClr val="accent2"/>
                </a:solidFill>
              </a:rPr>
              <a:t>Sentinels included.</a:t>
            </a:r>
            <a:br>
              <a:rPr lang="en-US" noProof="0" dirty="0">
                <a:solidFill>
                  <a:schemeClr val="accent2"/>
                </a:solidFill>
              </a:rPr>
            </a:br>
            <a:r>
              <a:rPr lang="en-US" noProof="0" dirty="0">
                <a:solidFill>
                  <a:schemeClr val="accent2"/>
                </a:solidFill>
              </a:rPr>
              <a:t>Savarirayan, et al. </a:t>
            </a:r>
            <a:r>
              <a:rPr lang="en-US" i="1" noProof="0" dirty="0">
                <a:solidFill>
                  <a:schemeClr val="accent2"/>
                </a:solidFill>
              </a:rPr>
              <a:t>presented at ACMG </a:t>
            </a:r>
            <a:r>
              <a:rPr lang="en-US" noProof="0" dirty="0">
                <a:solidFill>
                  <a:schemeClr val="accent2"/>
                </a:solidFill>
              </a:rPr>
              <a:t>2024. </a:t>
            </a:r>
          </a:p>
        </p:txBody>
      </p:sp>
      <p:grpSp>
        <p:nvGrpSpPr>
          <p:cNvPr id="12" name="Group 11" hidden="1">
            <a:extLst>
              <a:ext uri="{FF2B5EF4-FFF2-40B4-BE49-F238E27FC236}">
                <a16:creationId xmlns:a16="http://schemas.microsoft.com/office/drawing/2014/main" id="{AF291CF9-1654-7211-8BB2-2C50873087F0}"/>
              </a:ext>
            </a:extLst>
          </p:cNvPr>
          <p:cNvGrpSpPr/>
          <p:nvPr/>
        </p:nvGrpSpPr>
        <p:grpSpPr>
          <a:xfrm>
            <a:off x="-1159292" y="502920"/>
            <a:ext cx="8633658" cy="7450762"/>
            <a:chOff x="-1159292" y="502920"/>
            <a:chExt cx="8633658" cy="7450762"/>
          </a:xfrm>
        </p:grpSpPr>
        <p:sp>
          <p:nvSpPr>
            <p:cNvPr id="5" name="TextBox 4">
              <a:extLst>
                <a:ext uri="{FF2B5EF4-FFF2-40B4-BE49-F238E27FC236}">
                  <a16:creationId xmlns:a16="http://schemas.microsoft.com/office/drawing/2014/main" id="{CD4FFC8C-523D-134C-8DFD-009C70C7D671}"/>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efficacy</a:t>
              </a:r>
            </a:p>
          </p:txBody>
        </p:sp>
        <p:sp>
          <p:nvSpPr>
            <p:cNvPr id="2" name="TextBox 1">
              <a:extLst>
                <a:ext uri="{FF2B5EF4-FFF2-40B4-BE49-F238E27FC236}">
                  <a16:creationId xmlns:a16="http://schemas.microsoft.com/office/drawing/2014/main" id="{822FC04B-8A33-B303-FA71-C7BCC51CEF67}"/>
                </a:ext>
              </a:extLst>
            </p:cNvPr>
            <p:cNvSpPr txBox="1"/>
            <p:nvPr/>
          </p:nvSpPr>
          <p:spPr>
            <a:xfrm>
              <a:off x="4124349" y="7692072"/>
              <a:ext cx="3350017" cy="261610"/>
            </a:xfrm>
            <a:prstGeom prst="rect">
              <a:avLst/>
            </a:prstGeom>
            <a:noFill/>
          </p:spPr>
          <p:txBody>
            <a:bodyPr wrap="square">
              <a:spAutoFit/>
            </a:bodyPr>
            <a:lstStyle/>
            <a:p>
              <a:r>
                <a:rPr lang="en-US" sz="1100" dirty="0">
                  <a:solidFill>
                    <a:srgbClr val="FF0000"/>
                  </a:solidFill>
                  <a:latin typeface="Helvetica Neue" panose="02000403000000020004"/>
                  <a:cs typeface="Arial" panose="020B0604020202020204" pitchFamily="34" charset="0"/>
                </a:rPr>
                <a:t>[Savarirayan 2024 ACMG Study 208: 1D] </a:t>
              </a:r>
              <a:endParaRPr lang="en-US" sz="1100" dirty="0">
                <a:solidFill>
                  <a:srgbClr val="FF0000"/>
                </a:solidFill>
              </a:endParaRPr>
            </a:p>
          </p:txBody>
        </p:sp>
        <p:sp>
          <p:nvSpPr>
            <p:cNvPr id="8" name="TextBox 7">
              <a:extLst>
                <a:ext uri="{FF2B5EF4-FFF2-40B4-BE49-F238E27FC236}">
                  <a16:creationId xmlns:a16="http://schemas.microsoft.com/office/drawing/2014/main" id="{07544E21-DF3A-4D1B-9E1E-BAF5B09CC789}"/>
                </a:ext>
              </a:extLst>
            </p:cNvPr>
            <p:cNvSpPr txBox="1"/>
            <p:nvPr/>
          </p:nvSpPr>
          <p:spPr>
            <a:xfrm>
              <a:off x="-1159292" y="3052617"/>
              <a:ext cx="1172116" cy="369332"/>
            </a:xfrm>
            <a:prstGeom prst="rect">
              <a:avLst/>
            </a:prstGeom>
            <a:noFill/>
          </p:spPr>
          <p:txBody>
            <a:bodyPr wrap="none" rtlCol="0">
              <a:spAutoFit/>
            </a:bodyPr>
            <a:lstStyle/>
            <a:p>
              <a:r>
                <a:rPr lang="en-US" b="1" dirty="0">
                  <a:solidFill>
                    <a:schemeClr val="accent1"/>
                  </a:solidFill>
                </a:rPr>
                <a:t>ACT_030</a:t>
              </a:r>
            </a:p>
          </p:txBody>
        </p:sp>
      </p:grpSp>
      <p:pic>
        <p:nvPicPr>
          <p:cNvPr id="7" name="Picture 6">
            <a:extLst>
              <a:ext uri="{FF2B5EF4-FFF2-40B4-BE49-F238E27FC236}">
                <a16:creationId xmlns:a16="http://schemas.microsoft.com/office/drawing/2014/main" id="{EA0BE92A-0042-DB00-7D58-5835E2C5B260}"/>
              </a:ext>
            </a:extLst>
          </p:cNvPr>
          <p:cNvPicPr>
            <a:picLocks noChangeAspect="1"/>
          </p:cNvPicPr>
          <p:nvPr/>
        </p:nvPicPr>
        <p:blipFill>
          <a:blip r:embed="rId3"/>
          <a:stretch>
            <a:fillRect/>
          </a:stretch>
        </p:blipFill>
        <p:spPr>
          <a:xfrm>
            <a:off x="926549" y="3696146"/>
            <a:ext cx="5867400" cy="3880485"/>
          </a:xfrm>
          <a:prstGeom prst="rect">
            <a:avLst/>
          </a:prstGeom>
        </p:spPr>
      </p:pic>
      <p:sp>
        <p:nvSpPr>
          <p:cNvPr id="4" name="Back Arrow Hyperlink">
            <a:hlinkClick r:id="" action="ppaction://hlinkshowjump?jump=previousslide"/>
            <a:extLst>
              <a:ext uri="{FF2B5EF4-FFF2-40B4-BE49-F238E27FC236}">
                <a16:creationId xmlns:a16="http://schemas.microsoft.com/office/drawing/2014/main" id="{81C64C0F-9E29-37A5-AF19-9FB4B27FED50}"/>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rward Arrow Hyperlink">
            <a:hlinkClick r:id="" action="ppaction://hlinkshowjump?jump=nextslide"/>
            <a:extLst>
              <a:ext uri="{FF2B5EF4-FFF2-40B4-BE49-F238E27FC236}">
                <a16:creationId xmlns:a16="http://schemas.microsoft.com/office/drawing/2014/main" id="{4EB28CAB-590C-9946-7E5D-2E05E8DC2E66}"/>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4" action="ppaction://hlinksldjump"/>
            <a:extLst>
              <a:ext uri="{FF2B5EF4-FFF2-40B4-BE49-F238E27FC236}">
                <a16:creationId xmlns:a16="http://schemas.microsoft.com/office/drawing/2014/main" id="{9CF3B886-2B44-A4E7-7705-6373AC601394}"/>
              </a:ext>
            </a:extLst>
          </p:cNvPr>
          <p:cNvSpPr/>
          <p:nvPr/>
        </p:nvSpPr>
        <p:spPr>
          <a:xfrm>
            <a:off x="6807200" y="10668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1271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6ED9E-193F-C52E-28C3-75338C948CA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ADAC764-042A-8996-54B2-9153A300E686}"/>
              </a:ext>
            </a:extLst>
          </p:cNvPr>
          <p:cNvSpPr>
            <a:spLocks noGrp="1"/>
          </p:cNvSpPr>
          <p:nvPr>
            <p:ph type="title"/>
          </p:nvPr>
        </p:nvSpPr>
        <p:spPr/>
        <p:txBody>
          <a:bodyPr/>
          <a:lstStyle/>
          <a:p>
            <a:r>
              <a:rPr lang="en-US" noProof="0" dirty="0"/>
              <a:t>Exclusion Criteria </a:t>
            </a:r>
          </a:p>
        </p:txBody>
      </p:sp>
      <p:sp>
        <p:nvSpPr>
          <p:cNvPr id="39" name="Text Placeholder 38">
            <a:extLst>
              <a:ext uri="{FF2B5EF4-FFF2-40B4-BE49-F238E27FC236}">
                <a16:creationId xmlns:a16="http://schemas.microsoft.com/office/drawing/2014/main" id="{A95A1317-04AF-ECCD-3B69-97773702CAD3}"/>
              </a:ext>
            </a:extLst>
          </p:cNvPr>
          <p:cNvSpPr>
            <a:spLocks noGrp="1"/>
          </p:cNvSpPr>
          <p:nvPr>
            <p:ph type="body" sz="quarter" idx="23"/>
          </p:nvPr>
        </p:nvSpPr>
        <p:spPr/>
        <p:txBody>
          <a:bodyPr/>
          <a:lstStyle/>
          <a:p>
            <a:r>
              <a:rPr lang="en-US" noProof="0" dirty="0">
                <a:solidFill>
                  <a:schemeClr val="tx2"/>
                </a:solidFill>
              </a:rPr>
              <a:t>For full list of exclusion criteria, see Clinicaltrials.gov NCT01603095.</a:t>
            </a:r>
            <a:br>
              <a:rPr lang="en-US" noProof="0" dirty="0">
                <a:solidFill>
                  <a:schemeClr val="tx2"/>
                </a:solidFill>
              </a:rPr>
            </a:br>
            <a:r>
              <a:rPr lang="en-US" noProof="0" dirty="0">
                <a:solidFill>
                  <a:schemeClr val="tx2"/>
                </a:solidFill>
              </a:rPr>
              <a:t>Savarirayan, </a:t>
            </a:r>
            <a:r>
              <a:rPr lang="en-US" i="1" noProof="0" dirty="0">
                <a:solidFill>
                  <a:schemeClr val="tx2"/>
                </a:solidFill>
              </a:rPr>
              <a:t>NEJM. </a:t>
            </a:r>
            <a:r>
              <a:rPr lang="en-US" noProof="0" dirty="0">
                <a:solidFill>
                  <a:schemeClr val="tx2"/>
                </a:solidFill>
              </a:rPr>
              <a:t>2019.</a:t>
            </a:r>
          </a:p>
        </p:txBody>
      </p:sp>
      <p:sp>
        <p:nvSpPr>
          <p:cNvPr id="3" name="TextBox 2" hidden="1">
            <a:extLst>
              <a:ext uri="{FF2B5EF4-FFF2-40B4-BE49-F238E27FC236}">
                <a16:creationId xmlns:a16="http://schemas.microsoft.com/office/drawing/2014/main" id="{6C5B1FA5-7535-49F0-E8B6-172D5597AD8A}"/>
              </a:ext>
            </a:extLst>
          </p:cNvPr>
          <p:cNvSpPr txBox="1"/>
          <p:nvPr/>
        </p:nvSpPr>
        <p:spPr>
          <a:xfrm>
            <a:off x="5132209" y="6413763"/>
            <a:ext cx="2787145" cy="246221"/>
          </a:xfrm>
          <a:prstGeom prst="rect">
            <a:avLst/>
          </a:prstGeom>
          <a:noFill/>
        </p:spPr>
        <p:txBody>
          <a:bodyPr wrap="square" rtlCol="0">
            <a:spAutoFit/>
          </a:bodyPr>
          <a:lstStyle/>
          <a:p>
            <a:r>
              <a:rPr lang="en-US" sz="1000" dirty="0">
                <a:solidFill>
                  <a:schemeClr val="accent4"/>
                </a:solidFill>
              </a:rPr>
              <a:t>[CT.gov study 202: p4B, 5A, 6A]</a:t>
            </a:r>
          </a:p>
        </p:txBody>
      </p:sp>
      <p:sp>
        <p:nvSpPr>
          <p:cNvPr id="2" name="TextBox 1" hidden="1">
            <a:extLst>
              <a:ext uri="{FF2B5EF4-FFF2-40B4-BE49-F238E27FC236}">
                <a16:creationId xmlns:a16="http://schemas.microsoft.com/office/drawing/2014/main" id="{D6F45EFD-F7A3-B32B-D156-F01FCCC8F6C8}"/>
              </a:ext>
            </a:extLst>
          </p:cNvPr>
          <p:cNvSpPr txBox="1"/>
          <p:nvPr/>
        </p:nvSpPr>
        <p:spPr>
          <a:xfrm>
            <a:off x="8049491" y="2167991"/>
            <a:ext cx="1172116" cy="369332"/>
          </a:xfrm>
          <a:prstGeom prst="rect">
            <a:avLst/>
          </a:prstGeom>
          <a:noFill/>
        </p:spPr>
        <p:txBody>
          <a:bodyPr wrap="none" rtlCol="0">
            <a:spAutoFit/>
          </a:bodyPr>
          <a:lstStyle/>
          <a:p>
            <a:r>
              <a:rPr lang="en-US" b="1" dirty="0">
                <a:solidFill>
                  <a:schemeClr val="accent1"/>
                </a:solidFill>
              </a:rPr>
              <a:t>ACT_009</a:t>
            </a:r>
          </a:p>
        </p:txBody>
      </p:sp>
      <p:sp>
        <p:nvSpPr>
          <p:cNvPr id="7" name="Rectangle 6">
            <a:extLst>
              <a:ext uri="{FF2B5EF4-FFF2-40B4-BE49-F238E27FC236}">
                <a16:creationId xmlns:a16="http://schemas.microsoft.com/office/drawing/2014/main" id="{DCCCD178-7CC9-75B2-FC29-722F933DE131}"/>
              </a:ext>
            </a:extLst>
          </p:cNvPr>
          <p:cNvSpPr/>
          <p:nvPr/>
        </p:nvSpPr>
        <p:spPr>
          <a:xfrm>
            <a:off x="1158240" y="2731009"/>
            <a:ext cx="5521037" cy="911351"/>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0" tIns="73152" rtlCol="0" anchor="ctr"/>
          <a:lstStyle/>
          <a:p>
            <a:pPr marL="15875" lvl="1"/>
            <a:r>
              <a:rPr lang="en-US" sz="1600" dirty="0">
                <a:solidFill>
                  <a:schemeClr val="tx2"/>
                </a:solidFill>
              </a:rPr>
              <a:t>Have hypochondroplasia or short stature condition other than achondroplasia</a:t>
            </a:r>
          </a:p>
        </p:txBody>
      </p:sp>
      <p:pic>
        <p:nvPicPr>
          <p:cNvPr id="6" name="Graphic 5">
            <a:extLst>
              <a:ext uri="{FF2B5EF4-FFF2-40B4-BE49-F238E27FC236}">
                <a16:creationId xmlns:a16="http://schemas.microsoft.com/office/drawing/2014/main" id="{017FB275-82FB-9910-30B4-2B9D5459E59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719" b="48741"/>
          <a:stretch/>
        </p:blipFill>
        <p:spPr>
          <a:xfrm>
            <a:off x="1205647" y="2802813"/>
            <a:ext cx="1080354" cy="824307"/>
          </a:xfrm>
          <a:prstGeom prst="rect">
            <a:avLst/>
          </a:prstGeom>
        </p:spPr>
      </p:pic>
      <p:sp>
        <p:nvSpPr>
          <p:cNvPr id="10" name="Rectangle 9">
            <a:extLst>
              <a:ext uri="{FF2B5EF4-FFF2-40B4-BE49-F238E27FC236}">
                <a16:creationId xmlns:a16="http://schemas.microsoft.com/office/drawing/2014/main" id="{E51AD42F-A1DD-746C-542F-842DEA542FF5}"/>
              </a:ext>
            </a:extLst>
          </p:cNvPr>
          <p:cNvSpPr/>
          <p:nvPr/>
        </p:nvSpPr>
        <p:spPr>
          <a:xfrm>
            <a:off x="1158240" y="3794760"/>
            <a:ext cx="2697480" cy="109728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lvl="1"/>
            <a:r>
              <a:rPr lang="en-US" sz="1600" dirty="0">
                <a:solidFill>
                  <a:schemeClr val="tx2"/>
                </a:solidFill>
              </a:rPr>
              <a:t>Growth plates have fused</a:t>
            </a:r>
          </a:p>
        </p:txBody>
      </p:sp>
      <p:sp>
        <p:nvSpPr>
          <p:cNvPr id="11" name="Rectangle 10">
            <a:extLst>
              <a:ext uri="{FF2B5EF4-FFF2-40B4-BE49-F238E27FC236}">
                <a16:creationId xmlns:a16="http://schemas.microsoft.com/office/drawing/2014/main" id="{C7C34190-473C-D1B6-F867-C3E7BCCFA59C}"/>
              </a:ext>
            </a:extLst>
          </p:cNvPr>
          <p:cNvSpPr/>
          <p:nvPr/>
        </p:nvSpPr>
        <p:spPr>
          <a:xfrm>
            <a:off x="3981797" y="3794760"/>
            <a:ext cx="2697480" cy="109728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lvl="1"/>
            <a:r>
              <a:rPr lang="en-US" sz="1600" dirty="0">
                <a:solidFill>
                  <a:schemeClr val="tx2"/>
                </a:solidFill>
              </a:rPr>
              <a:t>History of </a:t>
            </a:r>
            <a:br>
              <a:rPr lang="en-US" sz="1600" dirty="0">
                <a:solidFill>
                  <a:schemeClr val="tx2"/>
                </a:solidFill>
              </a:rPr>
            </a:br>
            <a:r>
              <a:rPr lang="en-US" sz="1600" dirty="0">
                <a:solidFill>
                  <a:schemeClr val="tx2"/>
                </a:solidFill>
              </a:rPr>
              <a:t>renal insufficiency or anemia</a:t>
            </a:r>
          </a:p>
        </p:txBody>
      </p:sp>
      <p:sp>
        <p:nvSpPr>
          <p:cNvPr id="12" name="Rectangle 11">
            <a:extLst>
              <a:ext uri="{FF2B5EF4-FFF2-40B4-BE49-F238E27FC236}">
                <a16:creationId xmlns:a16="http://schemas.microsoft.com/office/drawing/2014/main" id="{435FCC64-91C0-E6EC-F828-27F62827A9B0}"/>
              </a:ext>
            </a:extLst>
          </p:cNvPr>
          <p:cNvSpPr/>
          <p:nvPr/>
        </p:nvSpPr>
        <p:spPr>
          <a:xfrm>
            <a:off x="1173480" y="5029200"/>
            <a:ext cx="2697480" cy="109728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lvl="1"/>
            <a:r>
              <a:rPr lang="en-US" sz="1600" dirty="0">
                <a:solidFill>
                  <a:schemeClr val="tx2"/>
                </a:solidFill>
              </a:rPr>
              <a:t>Recent or prolonged growth hormone therapy</a:t>
            </a:r>
          </a:p>
        </p:txBody>
      </p:sp>
      <p:sp>
        <p:nvSpPr>
          <p:cNvPr id="13" name="Rectangle 12">
            <a:extLst>
              <a:ext uri="{FF2B5EF4-FFF2-40B4-BE49-F238E27FC236}">
                <a16:creationId xmlns:a16="http://schemas.microsoft.com/office/drawing/2014/main" id="{CE960C17-9AC2-21BB-A7AB-CACF7254A3C9}"/>
              </a:ext>
            </a:extLst>
          </p:cNvPr>
          <p:cNvSpPr/>
          <p:nvPr/>
        </p:nvSpPr>
        <p:spPr>
          <a:xfrm>
            <a:off x="3997037" y="5029200"/>
            <a:ext cx="2697480" cy="109728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lvl="1"/>
            <a:r>
              <a:rPr lang="en-US" sz="1600" dirty="0">
                <a:solidFill>
                  <a:schemeClr val="tx2"/>
                </a:solidFill>
              </a:rPr>
              <a:t>Have had recent </a:t>
            </a:r>
            <a:br>
              <a:rPr lang="en-US" sz="1600" dirty="0">
                <a:solidFill>
                  <a:schemeClr val="tx2"/>
                </a:solidFill>
              </a:rPr>
            </a:br>
            <a:r>
              <a:rPr lang="en-US" sz="1600" dirty="0">
                <a:solidFill>
                  <a:schemeClr val="tx2"/>
                </a:solidFill>
              </a:rPr>
              <a:t>bone-related surgery</a:t>
            </a:r>
          </a:p>
        </p:txBody>
      </p:sp>
      <p:pic>
        <p:nvPicPr>
          <p:cNvPr id="21" name="Graphic 20">
            <a:extLst>
              <a:ext uri="{FF2B5EF4-FFF2-40B4-BE49-F238E27FC236}">
                <a16:creationId xmlns:a16="http://schemas.microsoft.com/office/drawing/2014/main" id="{585D90ED-13B8-AE11-BAFB-2F2F304269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8088" y="3946585"/>
            <a:ext cx="745930" cy="839171"/>
          </a:xfrm>
          <a:prstGeom prst="rect">
            <a:avLst/>
          </a:prstGeom>
        </p:spPr>
      </p:pic>
      <p:pic>
        <p:nvPicPr>
          <p:cNvPr id="23" name="Graphic 22">
            <a:extLst>
              <a:ext uri="{FF2B5EF4-FFF2-40B4-BE49-F238E27FC236}">
                <a16:creationId xmlns:a16="http://schemas.microsoft.com/office/drawing/2014/main" id="{CC0077B4-E328-71F0-7AAD-C25037234E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76654">
            <a:off x="1442226" y="5082221"/>
            <a:ext cx="349434" cy="1067715"/>
          </a:xfrm>
          <a:prstGeom prst="rect">
            <a:avLst/>
          </a:prstGeom>
        </p:spPr>
      </p:pic>
      <p:pic>
        <p:nvPicPr>
          <p:cNvPr id="28" name="Graphic 27">
            <a:extLst>
              <a:ext uri="{FF2B5EF4-FFF2-40B4-BE49-F238E27FC236}">
                <a16:creationId xmlns:a16="http://schemas.microsoft.com/office/drawing/2014/main" id="{90807655-9A56-7E6E-C43F-1C7943F8EC40}"/>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r="3359" b="11477"/>
          <a:stretch/>
        </p:blipFill>
        <p:spPr>
          <a:xfrm>
            <a:off x="1401430" y="3791308"/>
            <a:ext cx="496381" cy="1091243"/>
          </a:xfrm>
          <a:prstGeom prst="rect">
            <a:avLst/>
          </a:prstGeom>
        </p:spPr>
      </p:pic>
      <p:pic>
        <p:nvPicPr>
          <p:cNvPr id="30" name="Graphic 29">
            <a:extLst>
              <a:ext uri="{FF2B5EF4-FFF2-40B4-BE49-F238E27FC236}">
                <a16:creationId xmlns:a16="http://schemas.microsoft.com/office/drawing/2014/main" id="{1AD21C4A-A4C9-DACA-5015-DF0666042316}"/>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r="-30695" b="28710"/>
          <a:stretch/>
        </p:blipFill>
        <p:spPr>
          <a:xfrm>
            <a:off x="4339806" y="5109353"/>
            <a:ext cx="283952" cy="1006775"/>
          </a:xfrm>
          <a:prstGeom prst="rect">
            <a:avLst/>
          </a:prstGeom>
        </p:spPr>
      </p:pic>
      <p:sp>
        <p:nvSpPr>
          <p:cNvPr id="5" name="TextBox 4" hidden="1">
            <a:extLst>
              <a:ext uri="{FF2B5EF4-FFF2-40B4-BE49-F238E27FC236}">
                <a16:creationId xmlns:a16="http://schemas.microsoft.com/office/drawing/2014/main" id="{1BAF0B19-F35A-F8B5-C6A6-095B14DE5D89}"/>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population slider</a:t>
            </a:r>
          </a:p>
        </p:txBody>
      </p:sp>
      <p:sp>
        <p:nvSpPr>
          <p:cNvPr id="4" name="Close Button Hyperlink">
            <a:hlinkClick r:id="rId13" action="ppaction://hlinksldjump"/>
            <a:extLst>
              <a:ext uri="{FF2B5EF4-FFF2-40B4-BE49-F238E27FC236}">
                <a16:creationId xmlns:a16="http://schemas.microsoft.com/office/drawing/2014/main" id="{AA647964-DB8E-FA65-007B-4C63BC259F3E}"/>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ack Arrow Hyperlink">
            <a:hlinkClick r:id="" action="ppaction://hlinkshowjump?jump=previousslide"/>
            <a:extLst>
              <a:ext uri="{FF2B5EF4-FFF2-40B4-BE49-F238E27FC236}">
                <a16:creationId xmlns:a16="http://schemas.microsoft.com/office/drawing/2014/main" id="{1B92C7C3-D573-92DF-59F5-68E449433460}"/>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rward Arrow Hyperlink">
            <a:hlinkClick r:id="" action="ppaction://hlinkshowjump?jump=nextslide"/>
            <a:extLst>
              <a:ext uri="{FF2B5EF4-FFF2-40B4-BE49-F238E27FC236}">
                <a16:creationId xmlns:a16="http://schemas.microsoft.com/office/drawing/2014/main" id="{D390DAFF-12B1-D6D9-66C3-6D6F4696D1BF}"/>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472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7C23FE4-5E1E-64C8-B8BF-1DBDCEC1726B}"/>
              </a:ext>
            </a:extLst>
          </p:cNvPr>
          <p:cNvSpPr>
            <a:spLocks noGrp="1"/>
          </p:cNvSpPr>
          <p:nvPr>
            <p:ph sz="quarter" idx="22"/>
          </p:nvPr>
        </p:nvSpPr>
        <p:spPr/>
        <p:txBody>
          <a:bodyPr/>
          <a:lstStyle/>
          <a:p>
            <a:r>
              <a:rPr lang="en-US" sz="1400" noProof="0" dirty="0">
                <a:solidFill>
                  <a:schemeClr val="accent2"/>
                </a:solidFill>
              </a:rPr>
              <a:t>The table below shows relative height gain with up to 4 years of treatment with vosoritide among older children (≥2 years of age) compared with untreated children with achondroplasia and those with average stature. After 4 years, children treated with vosoritide gained 90% of the height gained by average stature children. By comparison, untreated children </a:t>
            </a:r>
            <a:br>
              <a:rPr lang="en-US" sz="1400" noProof="0" dirty="0">
                <a:solidFill>
                  <a:schemeClr val="accent2"/>
                </a:solidFill>
              </a:rPr>
            </a:br>
            <a:r>
              <a:rPr lang="en-US" sz="1400" noProof="0" dirty="0">
                <a:solidFill>
                  <a:schemeClr val="accent2"/>
                </a:solidFill>
              </a:rPr>
              <a:t>in CLARITY gained 66% of the height gained by children with </a:t>
            </a:r>
            <a:br>
              <a:rPr lang="en-US" sz="1400" noProof="0" dirty="0">
                <a:solidFill>
                  <a:schemeClr val="accent2"/>
                </a:solidFill>
              </a:rPr>
            </a:br>
            <a:r>
              <a:rPr lang="en-US" sz="1400" noProof="0" dirty="0">
                <a:solidFill>
                  <a:schemeClr val="accent2"/>
                </a:solidFill>
              </a:rPr>
              <a:t>average stature.</a:t>
            </a:r>
          </a:p>
        </p:txBody>
      </p:sp>
      <p:sp>
        <p:nvSpPr>
          <p:cNvPr id="3" name="Title 2">
            <a:extLst>
              <a:ext uri="{FF2B5EF4-FFF2-40B4-BE49-F238E27FC236}">
                <a16:creationId xmlns:a16="http://schemas.microsoft.com/office/drawing/2014/main" id="{3C721A31-7CCE-5629-CEC5-C6AB64E78FE3}"/>
              </a:ext>
            </a:extLst>
          </p:cNvPr>
          <p:cNvSpPr>
            <a:spLocks noGrp="1"/>
          </p:cNvSpPr>
          <p:nvPr>
            <p:ph type="title"/>
          </p:nvPr>
        </p:nvSpPr>
        <p:spPr/>
        <p:txBody>
          <a:bodyPr/>
          <a:lstStyle/>
          <a:p>
            <a:r>
              <a:rPr lang="en-US" noProof="0" dirty="0"/>
              <a:t>Comparative Height Restoration Among Older Children (≥2 years of age) </a:t>
            </a:r>
          </a:p>
        </p:txBody>
      </p:sp>
      <p:sp>
        <p:nvSpPr>
          <p:cNvPr id="7" name="Text Placeholder 6">
            <a:extLst>
              <a:ext uri="{FF2B5EF4-FFF2-40B4-BE49-F238E27FC236}">
                <a16:creationId xmlns:a16="http://schemas.microsoft.com/office/drawing/2014/main" id="{0F36B659-2E0E-1C55-F7B4-A6A2150DC937}"/>
              </a:ext>
            </a:extLst>
          </p:cNvPr>
          <p:cNvSpPr>
            <a:spLocks noGrp="1"/>
          </p:cNvSpPr>
          <p:nvPr>
            <p:ph type="body" sz="quarter" idx="23"/>
          </p:nvPr>
        </p:nvSpPr>
        <p:spPr/>
        <p:txBody>
          <a:bodyPr/>
          <a:lstStyle/>
          <a:p>
            <a:r>
              <a:rPr lang="en-US" sz="1000" noProof="0" dirty="0">
                <a:solidFill>
                  <a:schemeClr val="accent2"/>
                </a:solidFill>
              </a:rPr>
              <a:t>Savarirayan, et al. </a:t>
            </a:r>
            <a:r>
              <a:rPr lang="en-US" sz="1000" i="1" noProof="0" dirty="0">
                <a:solidFill>
                  <a:schemeClr val="accent2"/>
                </a:solidFill>
              </a:rPr>
              <a:t>presented at ACMG </a:t>
            </a:r>
            <a:r>
              <a:rPr lang="en-US" sz="1000" noProof="0" dirty="0">
                <a:solidFill>
                  <a:schemeClr val="accent2"/>
                </a:solidFill>
              </a:rPr>
              <a:t>2024. </a:t>
            </a:r>
          </a:p>
        </p:txBody>
      </p:sp>
      <p:grpSp>
        <p:nvGrpSpPr>
          <p:cNvPr id="12" name="Group 11" hidden="1">
            <a:extLst>
              <a:ext uri="{FF2B5EF4-FFF2-40B4-BE49-F238E27FC236}">
                <a16:creationId xmlns:a16="http://schemas.microsoft.com/office/drawing/2014/main" id="{3DAD8B26-21C0-6C23-057F-D74C77884D57}"/>
              </a:ext>
            </a:extLst>
          </p:cNvPr>
          <p:cNvGrpSpPr/>
          <p:nvPr/>
        </p:nvGrpSpPr>
        <p:grpSpPr>
          <a:xfrm>
            <a:off x="2812243" y="502920"/>
            <a:ext cx="4492868" cy="6865505"/>
            <a:chOff x="2812243" y="502920"/>
            <a:chExt cx="4492868" cy="6865505"/>
          </a:xfrm>
        </p:grpSpPr>
        <p:sp>
          <p:nvSpPr>
            <p:cNvPr id="5" name="TextBox 4">
              <a:extLst>
                <a:ext uri="{FF2B5EF4-FFF2-40B4-BE49-F238E27FC236}">
                  <a16:creationId xmlns:a16="http://schemas.microsoft.com/office/drawing/2014/main" id="{CA4BD2F5-617F-25AF-3ED8-FFDB5E6C3A79}"/>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efficacy</a:t>
              </a:r>
            </a:p>
          </p:txBody>
        </p:sp>
        <p:sp>
          <p:nvSpPr>
            <p:cNvPr id="2" name="TextBox 1">
              <a:extLst>
                <a:ext uri="{FF2B5EF4-FFF2-40B4-BE49-F238E27FC236}">
                  <a16:creationId xmlns:a16="http://schemas.microsoft.com/office/drawing/2014/main" id="{3FB99575-AD70-9A7D-61AC-6980835ED77D}"/>
                </a:ext>
              </a:extLst>
            </p:cNvPr>
            <p:cNvSpPr txBox="1"/>
            <p:nvPr/>
          </p:nvSpPr>
          <p:spPr>
            <a:xfrm>
              <a:off x="2812243" y="7106815"/>
              <a:ext cx="4492868" cy="261610"/>
            </a:xfrm>
            <a:prstGeom prst="rect">
              <a:avLst/>
            </a:prstGeom>
            <a:noFill/>
          </p:spPr>
          <p:txBody>
            <a:bodyPr wrap="square">
              <a:spAutoFit/>
            </a:bodyPr>
            <a:lstStyle/>
            <a:p>
              <a:r>
                <a:rPr lang="en-US" sz="1100" dirty="0">
                  <a:solidFill>
                    <a:srgbClr val="FF0000"/>
                  </a:solidFill>
                  <a:latin typeface="Helvetica Neue" panose="02000403000000020004"/>
                  <a:cs typeface="Arial" panose="020B0604020202020204" pitchFamily="34" charset="0"/>
                </a:rPr>
                <a:t>[Savarirayan 2024 ACMG Study 208: 1F] </a:t>
              </a:r>
              <a:endParaRPr lang="en-US" sz="1100" dirty="0">
                <a:solidFill>
                  <a:srgbClr val="FF0000"/>
                </a:solidFill>
              </a:endParaRPr>
            </a:p>
          </p:txBody>
        </p:sp>
      </p:grpSp>
      <p:sp>
        <p:nvSpPr>
          <p:cNvPr id="10" name="Content Placeholder 11">
            <a:extLst>
              <a:ext uri="{FF2B5EF4-FFF2-40B4-BE49-F238E27FC236}">
                <a16:creationId xmlns:a16="http://schemas.microsoft.com/office/drawing/2014/main" id="{8D2AE3FF-047D-18A6-2E9B-123A95563292}"/>
              </a:ext>
            </a:extLst>
          </p:cNvPr>
          <p:cNvSpPr txBox="1">
            <a:spLocks/>
          </p:cNvSpPr>
          <p:nvPr/>
        </p:nvSpPr>
        <p:spPr>
          <a:xfrm>
            <a:off x="828675" y="2208474"/>
            <a:ext cx="5979991" cy="365718"/>
          </a:xfrm>
          <a:prstGeom prst="rect">
            <a:avLst/>
          </a:prstGeom>
        </p:spPr>
        <p:txBody>
          <a:bodyPr vert="horz" lIns="91440" tIns="45720" rIns="91440" bIns="45720" rtlCol="0">
            <a:noAutofit/>
          </a:bodyPr>
          <a:lst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400" kern="1200">
                <a:solidFill>
                  <a:schemeClr val="tx1"/>
                </a:solidFill>
                <a:latin typeface="+mn-lt"/>
                <a:ea typeface="+mn-ea"/>
                <a:cs typeface="+mn-cs"/>
              </a:defRPr>
            </a:lvl1pPr>
            <a:lvl2pPr marL="182563" indent="-169863" algn="l" defTabSz="1341150" rtl="0" eaLnBrk="1" latinLnBrk="0" hangingPunct="1">
              <a:lnSpc>
                <a:spcPct val="90000"/>
              </a:lnSpc>
              <a:spcBef>
                <a:spcPts val="733"/>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4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ctr"/>
            <a:endParaRPr lang="en-US" sz="1200" dirty="0">
              <a:solidFill>
                <a:schemeClr val="accent2"/>
              </a:solidFill>
            </a:endParaRPr>
          </a:p>
        </p:txBody>
      </p:sp>
      <p:graphicFrame>
        <p:nvGraphicFramePr>
          <p:cNvPr id="11" name="Table 10">
            <a:extLst>
              <a:ext uri="{FF2B5EF4-FFF2-40B4-BE49-F238E27FC236}">
                <a16:creationId xmlns:a16="http://schemas.microsoft.com/office/drawing/2014/main" id="{F1E839C5-3FBF-9017-974C-9AB1D36AEE1A}"/>
              </a:ext>
            </a:extLst>
          </p:cNvPr>
          <p:cNvGraphicFramePr>
            <a:graphicFrameLocks noGrp="1"/>
          </p:cNvGraphicFramePr>
          <p:nvPr>
            <p:extLst>
              <p:ext uri="{D42A27DB-BD31-4B8C-83A1-F6EECF244321}">
                <p14:modId xmlns:p14="http://schemas.microsoft.com/office/powerpoint/2010/main" val="2911035330"/>
              </p:ext>
            </p:extLst>
          </p:nvPr>
        </p:nvGraphicFramePr>
        <p:xfrm>
          <a:off x="991540" y="4244768"/>
          <a:ext cx="5751668" cy="2707768"/>
        </p:xfrm>
        <a:graphic>
          <a:graphicData uri="http://schemas.openxmlformats.org/drawingml/2006/table">
            <a:tbl>
              <a:tblPr firstRow="1" firstCol="1" bandRow="1">
                <a:tableStyleId>{5C22544A-7EE6-4342-B048-85BDC9FD1C3A}</a:tableStyleId>
              </a:tblPr>
              <a:tblGrid>
                <a:gridCol w="890268">
                  <a:extLst>
                    <a:ext uri="{9D8B030D-6E8A-4147-A177-3AD203B41FA5}">
                      <a16:colId xmlns:a16="http://schemas.microsoft.com/office/drawing/2014/main" val="3866318743"/>
                    </a:ext>
                  </a:extLst>
                </a:gridCol>
                <a:gridCol w="868680">
                  <a:extLst>
                    <a:ext uri="{9D8B030D-6E8A-4147-A177-3AD203B41FA5}">
                      <a16:colId xmlns:a16="http://schemas.microsoft.com/office/drawing/2014/main" val="1779876372"/>
                    </a:ext>
                  </a:extLst>
                </a:gridCol>
                <a:gridCol w="731520">
                  <a:extLst>
                    <a:ext uri="{9D8B030D-6E8A-4147-A177-3AD203B41FA5}">
                      <a16:colId xmlns:a16="http://schemas.microsoft.com/office/drawing/2014/main" val="4230763450"/>
                    </a:ext>
                  </a:extLst>
                </a:gridCol>
                <a:gridCol w="868680">
                  <a:extLst>
                    <a:ext uri="{9D8B030D-6E8A-4147-A177-3AD203B41FA5}">
                      <a16:colId xmlns:a16="http://schemas.microsoft.com/office/drawing/2014/main" val="2990058901"/>
                    </a:ext>
                  </a:extLst>
                </a:gridCol>
                <a:gridCol w="758952">
                  <a:extLst>
                    <a:ext uri="{9D8B030D-6E8A-4147-A177-3AD203B41FA5}">
                      <a16:colId xmlns:a16="http://schemas.microsoft.com/office/drawing/2014/main" val="3425262142"/>
                    </a:ext>
                  </a:extLst>
                </a:gridCol>
                <a:gridCol w="868680">
                  <a:extLst>
                    <a:ext uri="{9D8B030D-6E8A-4147-A177-3AD203B41FA5}">
                      <a16:colId xmlns:a16="http://schemas.microsoft.com/office/drawing/2014/main" val="3041741606"/>
                    </a:ext>
                  </a:extLst>
                </a:gridCol>
                <a:gridCol w="764888">
                  <a:extLst>
                    <a:ext uri="{9D8B030D-6E8A-4147-A177-3AD203B41FA5}">
                      <a16:colId xmlns:a16="http://schemas.microsoft.com/office/drawing/2014/main" val="1135794019"/>
                    </a:ext>
                  </a:extLst>
                </a:gridCol>
              </a:tblGrid>
              <a:tr h="301752">
                <a:tc rowSpan="4">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100" kern="100" dirty="0">
                          <a:solidFill>
                            <a:schemeClr val="bg1"/>
                          </a:solidFill>
                          <a:effectLst/>
                          <a:latin typeface="+mn-lt"/>
                        </a:rPr>
                        <a:t> </a:t>
                      </a:r>
                      <a:endParaRPr lang="en-US" sz="1100" kern="100" dirty="0">
                        <a:solidFill>
                          <a:schemeClr val="bg1"/>
                        </a:solidFill>
                        <a:effectLst/>
                        <a:latin typeface="+mn-lt"/>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6">
                  <a:txBody>
                    <a:bodyPr/>
                    <a:lstStyle/>
                    <a:p>
                      <a:pPr marL="6350" marR="0" indent="0" algn="ctr">
                        <a:lnSpc>
                          <a:spcPct val="90000"/>
                        </a:lnSpc>
                        <a:spcBef>
                          <a:spcPts val="0"/>
                        </a:spcBef>
                        <a:spcAft>
                          <a:spcPts val="0"/>
                        </a:spcAft>
                        <a:tabLst/>
                      </a:pPr>
                      <a:r>
                        <a:rPr lang="en-US" sz="1100" b="1" kern="100" dirty="0">
                          <a:solidFill>
                            <a:schemeClr val="bg1"/>
                          </a:solidFill>
                          <a:effectLst/>
                          <a:latin typeface="+mn-lt"/>
                          <a:cs typeface="Arial" panose="020B0604020202020204" pitchFamily="34" charset="0"/>
                        </a:rPr>
                        <a:t>Height Gain (cm) After x-Year Follow-up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6350" marR="0" indent="0" algn="ctr">
                        <a:lnSpc>
                          <a:spcPct val="107000"/>
                        </a:lnSpc>
                        <a:spcBef>
                          <a:spcPts val="0"/>
                        </a:spcBef>
                        <a:spcAft>
                          <a:spcPts val="0"/>
                        </a:spcAft>
                        <a:tabLst/>
                      </a:pPr>
                      <a:r>
                        <a:rPr lang="en-US" sz="14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Height Gain (cm) After x-Year Follow-up</a:t>
                      </a:r>
                    </a:p>
                  </a:txBody>
                  <a:tcPr marL="0" marR="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8806978"/>
                  </a:ext>
                </a:extLst>
              </a:tr>
              <a:tr h="301752">
                <a:tc vMerge="1">
                  <a:txBody>
                    <a:bodyPr/>
                    <a:lstStyle/>
                    <a:p>
                      <a:endParaRPr lang="en-US"/>
                    </a:p>
                  </a:txBody>
                  <a:tcPr/>
                </a:tc>
                <a:tc gridSpan="2">
                  <a:txBody>
                    <a:bodyPr/>
                    <a:lstStyle/>
                    <a:p>
                      <a:pPr algn="ctr" fontAlgn="ctr">
                        <a:lnSpc>
                          <a:spcPct val="90000"/>
                        </a:lnSpc>
                        <a:spcAft>
                          <a:spcPts val="0"/>
                        </a:spcAft>
                      </a:pPr>
                      <a:r>
                        <a:rPr lang="en-US" sz="1100" b="1" i="0" u="none" strike="noStrike" dirty="0">
                          <a:solidFill>
                            <a:schemeClr val="bg1"/>
                          </a:solidFill>
                          <a:effectLst/>
                          <a:latin typeface="+mn-lt"/>
                          <a:cs typeface="Arial" panose="020B0604020202020204" pitchFamily="34" charset="0"/>
                        </a:rPr>
                        <a:t>After 4 Years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hMerge="1">
                  <a:txBody>
                    <a:bodyPr/>
                    <a:lstStyle/>
                    <a:p>
                      <a:pPr marL="96520" marR="0" lvl="0" indent="0" algn="ctr" defTabSz="914377" rtl="0" eaLnBrk="1" fontAlgn="auto" latinLnBrk="0" hangingPunct="1">
                        <a:lnSpc>
                          <a:spcPct val="107000"/>
                        </a:lnSpc>
                        <a:spcBef>
                          <a:spcPts val="0"/>
                        </a:spcBef>
                        <a:spcAft>
                          <a:spcPts val="0"/>
                        </a:spcAft>
                        <a:buClrTx/>
                        <a:buSzTx/>
                        <a:buFontTx/>
                        <a:buNone/>
                        <a:tabLst/>
                        <a:defRPr/>
                      </a:pPr>
                      <a:endParaRPr lang="en-US" sz="1100" b="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fontAlgn="ctr">
                        <a:lnSpc>
                          <a:spcPct val="90000"/>
                        </a:lnSpc>
                        <a:spcAft>
                          <a:spcPts val="0"/>
                        </a:spcAft>
                      </a:pPr>
                      <a:r>
                        <a:rPr lang="en-US" sz="1100" b="1" i="0" u="none" strike="noStrike" dirty="0">
                          <a:solidFill>
                            <a:schemeClr val="bg1"/>
                          </a:solidFill>
                          <a:effectLst/>
                          <a:latin typeface="+mn-lt"/>
                          <a:cs typeface="Arial" panose="020B0604020202020204" pitchFamily="34" charset="0"/>
                        </a:rPr>
                        <a:t>After 3 Years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hMerge="1">
                  <a:txBody>
                    <a:bodyPr/>
                    <a:lstStyle/>
                    <a:p>
                      <a:pPr marL="96520" marR="0" lvl="0" indent="0" algn="ctr" defTabSz="914377" rtl="0" eaLnBrk="1" fontAlgn="auto" latinLnBrk="0" hangingPunct="1">
                        <a:lnSpc>
                          <a:spcPct val="107000"/>
                        </a:lnSpc>
                        <a:spcBef>
                          <a:spcPts val="0"/>
                        </a:spcBef>
                        <a:spcAft>
                          <a:spcPts val="0"/>
                        </a:spcAft>
                        <a:buClrTx/>
                        <a:buSzTx/>
                        <a:buFontTx/>
                        <a:buNone/>
                        <a:tabLst/>
                        <a:defRPr/>
                      </a:pPr>
                      <a:endParaRPr lang="en-US" sz="1100" b="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fontAlgn="ctr">
                        <a:lnSpc>
                          <a:spcPct val="90000"/>
                        </a:lnSpc>
                        <a:spcAft>
                          <a:spcPts val="0"/>
                        </a:spcAft>
                      </a:pPr>
                      <a:r>
                        <a:rPr lang="en-US" sz="1100" b="1" i="0" u="none" strike="noStrike" dirty="0">
                          <a:solidFill>
                            <a:schemeClr val="bg1"/>
                          </a:solidFill>
                          <a:effectLst/>
                          <a:latin typeface="+mn-lt"/>
                          <a:cs typeface="Arial" panose="020B0604020202020204" pitchFamily="34" charset="0"/>
                        </a:rPr>
                        <a:t>After 2 Years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hMerge="1">
                  <a:txBody>
                    <a:bodyPr/>
                    <a:lstStyle/>
                    <a:p>
                      <a:pPr marL="96520" marR="0" lvl="0" indent="0" algn="ctr" defTabSz="914377" rtl="0" eaLnBrk="1" fontAlgn="auto" latinLnBrk="0" hangingPunct="1">
                        <a:lnSpc>
                          <a:spcPct val="107000"/>
                        </a:lnSpc>
                        <a:spcBef>
                          <a:spcPts val="0"/>
                        </a:spcBef>
                        <a:spcAft>
                          <a:spcPts val="0"/>
                        </a:spcAft>
                        <a:buClrTx/>
                        <a:buSzTx/>
                        <a:buFontTx/>
                        <a:buNone/>
                        <a:tabLst/>
                        <a:defRPr/>
                      </a:pPr>
                      <a:endParaRPr lang="en-US" sz="1100" b="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301752">
                <a:tc vMerge="1">
                  <a:txBody>
                    <a:bodyPr/>
                    <a:lstStyle/>
                    <a:p>
                      <a:endParaRPr lang="en-US"/>
                    </a:p>
                  </a:txBody>
                  <a:tcPr>
                    <a:lnT w="38100" cap="flat" cmpd="sng" algn="ctr">
                      <a:solidFill>
                        <a:schemeClr val="bg1"/>
                      </a:solidFill>
                      <a:prstDash val="solid"/>
                      <a:round/>
                      <a:headEnd type="none" w="med" len="med"/>
                      <a:tailEnd type="none" w="med" len="med"/>
                    </a:lnT>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Vosoritide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marL="12700" marR="0" lvl="0" indent="0" algn="ctr" defTabSz="914377" rtl="0" eaLnBrk="1" fontAlgn="auto" latinLnBrk="0" hangingPunct="1">
                        <a:lnSpc>
                          <a:spcPct val="90000"/>
                        </a:lnSpc>
                        <a:spcBef>
                          <a:spcPts val="0"/>
                        </a:spcBef>
                        <a:spcAft>
                          <a:spcPts val="0"/>
                        </a:spcAft>
                        <a:buClrTx/>
                        <a:buSzTx/>
                        <a:buFontTx/>
                        <a:buNone/>
                        <a:tabLst/>
                        <a:defRPr/>
                      </a:pPr>
                      <a:r>
                        <a:rPr lang="en-US" sz="1050" b="1" kern="100" dirty="0">
                          <a:solidFill>
                            <a:schemeClr val="bg1"/>
                          </a:solidFill>
                          <a:effectLst/>
                          <a:latin typeface="+mn-lt"/>
                          <a:ea typeface="Calibri" panose="020F0502020204030204" pitchFamily="34" charset="0"/>
                          <a:cs typeface="Arial" panose="020B0604020202020204" pitchFamily="34" charset="0"/>
                        </a:rPr>
                        <a:t>AchNH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Vosoritide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marL="12700" marR="0" lvl="0" indent="0" algn="ctr" defTabSz="914377" rtl="0" eaLnBrk="1" fontAlgn="auto" latinLnBrk="0" hangingPunct="1">
                        <a:lnSpc>
                          <a:spcPct val="90000"/>
                        </a:lnSpc>
                        <a:spcBef>
                          <a:spcPts val="0"/>
                        </a:spcBef>
                        <a:spcAft>
                          <a:spcPts val="0"/>
                        </a:spcAft>
                        <a:buClrTx/>
                        <a:buSzTx/>
                        <a:buFontTx/>
                        <a:buNone/>
                        <a:tabLst/>
                        <a:defRPr/>
                      </a:pPr>
                      <a:r>
                        <a:rPr lang="en-US" sz="1050" b="1" kern="100" dirty="0">
                          <a:solidFill>
                            <a:schemeClr val="bg1"/>
                          </a:solidFill>
                          <a:effectLst/>
                          <a:latin typeface="+mn-lt"/>
                          <a:ea typeface="Calibri" panose="020F0502020204030204" pitchFamily="34" charset="0"/>
                          <a:cs typeface="Arial" panose="020B0604020202020204" pitchFamily="34" charset="0"/>
                        </a:rPr>
                        <a:t>AchNH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Vosoritide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marL="12700" marR="0" lvl="0" indent="0" algn="ctr" defTabSz="914377" rtl="0" eaLnBrk="1" fontAlgn="auto" latinLnBrk="0" hangingPunct="1">
                        <a:lnSpc>
                          <a:spcPct val="90000"/>
                        </a:lnSpc>
                        <a:spcBef>
                          <a:spcPts val="0"/>
                        </a:spcBef>
                        <a:spcAft>
                          <a:spcPts val="0"/>
                        </a:spcAft>
                        <a:buClrTx/>
                        <a:buSzTx/>
                        <a:buFontTx/>
                        <a:buNone/>
                        <a:tabLst/>
                        <a:defRPr/>
                      </a:pPr>
                      <a:r>
                        <a:rPr lang="en-US" sz="1050" b="1" kern="100" dirty="0">
                          <a:solidFill>
                            <a:schemeClr val="bg1"/>
                          </a:solidFill>
                          <a:effectLst/>
                          <a:latin typeface="+mn-lt"/>
                          <a:ea typeface="Calibri" panose="020F0502020204030204" pitchFamily="34" charset="0"/>
                          <a:cs typeface="Arial" panose="020B0604020202020204" pitchFamily="34" charset="0"/>
                        </a:rPr>
                        <a:t>AchNH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623469981"/>
                  </a:ext>
                </a:extLst>
              </a:tr>
              <a:tr h="30175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(N = 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(N = 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(N = 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(N = 107)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(N = 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(N = 146)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2431651120"/>
                  </a:ext>
                </a:extLst>
              </a:tr>
              <a:tr h="274320">
                <a:tc>
                  <a:txBody>
                    <a:bodyPr/>
                    <a:lstStyle/>
                    <a:p>
                      <a:pPr algn="l" fontAlgn="t">
                        <a:lnSpc>
                          <a:spcPct val="90000"/>
                        </a:lnSpc>
                        <a:spcAft>
                          <a:spcPts val="0"/>
                        </a:spcAft>
                      </a:pPr>
                      <a:r>
                        <a:rPr lang="en-US" sz="1050" b="1" i="0" u="none" strike="noStrike" dirty="0">
                          <a:solidFill>
                            <a:schemeClr val="tx1"/>
                          </a:solidFill>
                          <a:effectLst/>
                          <a:latin typeface="+mn-lt"/>
                          <a:cs typeface="Arial" panose="020B0604020202020204" pitchFamily="34" charset="0"/>
                        </a:rPr>
                        <a:t>Average stature</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26.21</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26.36</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20.43</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20.47</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13.89</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13.94</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447968"/>
                  </a:ext>
                </a:extLst>
              </a:tr>
              <a:tr h="301752">
                <a:tc>
                  <a:txBody>
                    <a:bodyPr/>
                    <a:lstStyle/>
                    <a:p>
                      <a:pPr algn="l" fontAlgn="t">
                        <a:lnSpc>
                          <a:spcPct val="90000"/>
                        </a:lnSpc>
                        <a:spcAft>
                          <a:spcPts val="0"/>
                        </a:spcAft>
                      </a:pPr>
                      <a:r>
                        <a:rPr lang="en-US" sz="1050" b="1" i="0" u="none" strike="noStrike" dirty="0">
                          <a:solidFill>
                            <a:schemeClr val="tx1"/>
                          </a:solidFill>
                          <a:effectLst/>
                          <a:latin typeface="+mn-lt"/>
                          <a:cs typeface="Arial" panose="020B0604020202020204" pitchFamily="34" charset="0"/>
                        </a:rPr>
                        <a:t>ACH</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23.71</a:t>
                      </a:r>
                    </a:p>
                  </a:txBody>
                  <a:tcPr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17.31</a:t>
                      </a:r>
                    </a:p>
                  </a:txBody>
                  <a:tcPr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17.59</a:t>
                      </a:r>
                    </a:p>
                  </a:txBody>
                  <a:tcPr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13.49</a:t>
                      </a:r>
                    </a:p>
                  </a:txBody>
                  <a:tcPr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11.99</a:t>
                      </a:r>
                    </a:p>
                  </a:txBody>
                  <a:tcPr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9.21</a:t>
                      </a:r>
                    </a:p>
                  </a:txBody>
                  <a:tcPr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087307"/>
                  </a:ext>
                </a:extLst>
              </a:tr>
              <a:tr h="440176">
                <a:tc>
                  <a:txBody>
                    <a:bodyPr/>
                    <a:lstStyle/>
                    <a:p>
                      <a:pPr algn="l" fontAlgn="t">
                        <a:lnSpc>
                          <a:spcPct val="90000"/>
                        </a:lnSpc>
                        <a:spcAft>
                          <a:spcPts val="0"/>
                        </a:spcAft>
                      </a:pPr>
                      <a:r>
                        <a:rPr lang="en-US" sz="1050" b="1" i="0" u="none" strike="noStrike" dirty="0">
                          <a:solidFill>
                            <a:schemeClr val="tx1"/>
                          </a:solidFill>
                          <a:effectLst/>
                          <a:latin typeface="+mn-lt"/>
                          <a:cs typeface="Arial" panose="020B0604020202020204" pitchFamily="34" charset="0"/>
                        </a:rPr>
                        <a:t>% Height gain </a:t>
                      </a:r>
                      <a:br>
                        <a:rPr lang="en-US" sz="1050" b="1" i="0" u="none" strike="noStrike" dirty="0">
                          <a:solidFill>
                            <a:schemeClr val="tx1"/>
                          </a:solidFill>
                          <a:effectLst/>
                          <a:latin typeface="+mn-lt"/>
                          <a:cs typeface="Arial" panose="020B0604020202020204" pitchFamily="34" charset="0"/>
                        </a:rPr>
                      </a:br>
                      <a:r>
                        <a:rPr lang="en-US" sz="1050" b="1" i="0" u="none" strike="noStrike" dirty="0">
                          <a:solidFill>
                            <a:schemeClr val="tx1"/>
                          </a:solidFill>
                          <a:effectLst/>
                          <a:latin typeface="+mn-lt"/>
                          <a:cs typeface="Arial" panose="020B0604020202020204" pitchFamily="34" charset="0"/>
                        </a:rPr>
                        <a:t>ACH vs average stature</a:t>
                      </a:r>
                    </a:p>
                  </a:txBody>
                  <a:tcPr anchor="ctr">
                    <a:lnL w="12700" cmpd="sng">
                      <a:noFill/>
                    </a:lnL>
                    <a:lnR w="12700" cmpd="sng">
                      <a:noFill/>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r>
                        <a:rPr lang="en-US" sz="1000" b="1" i="0" u="none" strike="noStrike" dirty="0">
                          <a:solidFill>
                            <a:schemeClr val="tx1"/>
                          </a:solidFill>
                          <a:effectLst/>
                          <a:latin typeface="+mn-lt"/>
                          <a:cs typeface="Arial" panose="020B0604020202020204" pitchFamily="34" charset="0"/>
                        </a:rPr>
                        <a:t>90.45</a:t>
                      </a: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1" i="0" u="none" strike="noStrike" dirty="0">
                          <a:solidFill>
                            <a:schemeClr val="tx1"/>
                          </a:solidFill>
                          <a:effectLst/>
                          <a:latin typeface="+mn-lt"/>
                          <a:cs typeface="Arial" panose="020B0604020202020204" pitchFamily="34" charset="0"/>
                        </a:rPr>
                        <a:t>65.66</a:t>
                      </a: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1" i="0" u="none" strike="noStrike" dirty="0">
                          <a:solidFill>
                            <a:schemeClr val="tx1"/>
                          </a:solidFill>
                          <a:effectLst/>
                          <a:latin typeface="+mn-lt"/>
                          <a:cs typeface="Arial" panose="020B0604020202020204" pitchFamily="34" charset="0"/>
                        </a:rPr>
                        <a:t>86.10</a:t>
                      </a: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1" i="0" u="none" strike="noStrike" dirty="0">
                          <a:solidFill>
                            <a:schemeClr val="tx1"/>
                          </a:solidFill>
                          <a:effectLst/>
                          <a:latin typeface="+mn-lt"/>
                          <a:cs typeface="Arial" panose="020B0604020202020204" pitchFamily="34" charset="0"/>
                        </a:rPr>
                        <a:t>65.90</a:t>
                      </a: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1" i="0" u="none" strike="noStrike" dirty="0">
                          <a:solidFill>
                            <a:schemeClr val="tx1"/>
                          </a:solidFill>
                          <a:effectLst/>
                          <a:latin typeface="+mn-lt"/>
                          <a:cs typeface="Arial" panose="020B0604020202020204" pitchFamily="34" charset="0"/>
                        </a:rPr>
                        <a:t>86.29</a:t>
                      </a: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1" i="0" u="none" strike="noStrike" dirty="0">
                          <a:solidFill>
                            <a:schemeClr val="tx1"/>
                          </a:solidFill>
                          <a:effectLst/>
                          <a:latin typeface="+mn-lt"/>
                          <a:cs typeface="Arial" panose="020B0604020202020204" pitchFamily="34" charset="0"/>
                        </a:rPr>
                        <a:t>66.08</a:t>
                      </a: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1964177"/>
                  </a:ext>
                </a:extLst>
              </a:tr>
            </a:tbl>
          </a:graphicData>
        </a:graphic>
      </p:graphicFrame>
      <p:sp>
        <p:nvSpPr>
          <p:cNvPr id="4" name="Back Arrow Hyperlink">
            <a:hlinkClick r:id="" action="ppaction://hlinkshowjump?jump=previousslide"/>
            <a:extLst>
              <a:ext uri="{FF2B5EF4-FFF2-40B4-BE49-F238E27FC236}">
                <a16:creationId xmlns:a16="http://schemas.microsoft.com/office/drawing/2014/main" id="{A15ECADD-151F-898D-FCA2-851EA4F57B13}"/>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rward Arrow Hyperlink">
            <a:hlinkClick r:id="" action="ppaction://hlinkshowjump?jump=nextslide"/>
            <a:extLst>
              <a:ext uri="{FF2B5EF4-FFF2-40B4-BE49-F238E27FC236}">
                <a16:creationId xmlns:a16="http://schemas.microsoft.com/office/drawing/2014/main" id="{2EC37C18-EB28-E310-5A2A-D4E59B6D0514}"/>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se Button Hyperlink">
            <a:hlinkClick r:id="rId3" action="ppaction://hlinksldjump"/>
            <a:extLst>
              <a:ext uri="{FF2B5EF4-FFF2-40B4-BE49-F238E27FC236}">
                <a16:creationId xmlns:a16="http://schemas.microsoft.com/office/drawing/2014/main" id="{FCD1A770-440E-8428-5E1B-CE680ED2E8BC}"/>
              </a:ext>
            </a:extLst>
          </p:cNvPr>
          <p:cNvSpPr/>
          <p:nvPr/>
        </p:nvSpPr>
        <p:spPr>
          <a:xfrm>
            <a:off x="6807200" y="10668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8114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174ABC2-1495-467A-46E4-2614F70B6BCF}"/>
              </a:ext>
            </a:extLst>
          </p:cNvPr>
          <p:cNvSpPr>
            <a:spLocks noGrp="1"/>
          </p:cNvSpPr>
          <p:nvPr>
            <p:ph sz="quarter" idx="22"/>
          </p:nvPr>
        </p:nvSpPr>
        <p:spPr>
          <a:xfrm>
            <a:off x="835146" y="2343151"/>
            <a:ext cx="6180017" cy="1593849"/>
          </a:xfrm>
        </p:spPr>
        <p:txBody>
          <a:bodyPr/>
          <a:lstStyle/>
          <a:p>
            <a:r>
              <a:rPr lang="en-US" sz="1400" i="1" noProof="0" dirty="0">
                <a:solidFill>
                  <a:schemeClr val="accent2"/>
                </a:solidFill>
              </a:rPr>
              <a:t>The chart below shows height z scores among younger children (&lt;2 years of age) with vosoritide versus placebo after 52 weeks as well as cross-sectional and longitudinal analysis of vosoritide versus untreated children from CLARITY, Study 901, and placebo groups. Among younger children</a:t>
            </a:r>
            <a:r>
              <a:rPr lang="en-US" sz="1400" noProof="0" dirty="0">
                <a:solidFill>
                  <a:schemeClr val="accent2"/>
                </a:solidFill>
              </a:rPr>
              <a:t>, t</a:t>
            </a:r>
            <a:r>
              <a:rPr lang="en-US" sz="1400" i="1" noProof="0" dirty="0">
                <a:solidFill>
                  <a:schemeClr val="accent2"/>
                </a:solidFill>
              </a:rPr>
              <a:t>here was a consistent and sustained treatment effect with mean height z score &gt;0.79 SD after 3 years.</a:t>
            </a:r>
          </a:p>
        </p:txBody>
      </p:sp>
      <p:sp>
        <p:nvSpPr>
          <p:cNvPr id="3" name="Title 2">
            <a:extLst>
              <a:ext uri="{FF2B5EF4-FFF2-40B4-BE49-F238E27FC236}">
                <a16:creationId xmlns:a16="http://schemas.microsoft.com/office/drawing/2014/main" id="{3C721A31-7CCE-5629-CEC5-C6AB64E78FE3}"/>
              </a:ext>
            </a:extLst>
          </p:cNvPr>
          <p:cNvSpPr>
            <a:spLocks noGrp="1"/>
          </p:cNvSpPr>
          <p:nvPr>
            <p:ph type="title"/>
          </p:nvPr>
        </p:nvSpPr>
        <p:spPr>
          <a:xfrm>
            <a:off x="828673" y="1463040"/>
            <a:ext cx="6277979" cy="585216"/>
          </a:xfrm>
        </p:spPr>
        <p:txBody>
          <a:bodyPr/>
          <a:lstStyle/>
          <a:p>
            <a:r>
              <a:rPr lang="en-US" noProof="0" dirty="0"/>
              <a:t>Height Z Scores vs Comparators Among Younger Children (&lt;2 years of age)</a:t>
            </a:r>
          </a:p>
        </p:txBody>
      </p:sp>
      <p:sp>
        <p:nvSpPr>
          <p:cNvPr id="6" name="Text Placeholder 5">
            <a:extLst>
              <a:ext uri="{FF2B5EF4-FFF2-40B4-BE49-F238E27FC236}">
                <a16:creationId xmlns:a16="http://schemas.microsoft.com/office/drawing/2014/main" id="{1DF3B458-A6C7-EF9C-7774-426C3371D87E}"/>
              </a:ext>
            </a:extLst>
          </p:cNvPr>
          <p:cNvSpPr>
            <a:spLocks noGrp="1"/>
          </p:cNvSpPr>
          <p:nvPr>
            <p:ph type="body" sz="quarter" idx="23"/>
          </p:nvPr>
        </p:nvSpPr>
        <p:spPr/>
        <p:txBody>
          <a:bodyPr/>
          <a:lstStyle/>
          <a:p>
            <a:r>
              <a:rPr lang="en-US" baseline="30000" noProof="0" dirty="0">
                <a:solidFill>
                  <a:schemeClr val="accent2"/>
                </a:solidFill>
              </a:rPr>
              <a:t>a</a:t>
            </a:r>
            <a:r>
              <a:rPr lang="en-US" noProof="0" dirty="0">
                <a:solidFill>
                  <a:schemeClr val="accent2"/>
                </a:solidFill>
              </a:rPr>
              <a:t>Randomized participants only. </a:t>
            </a:r>
            <a:r>
              <a:rPr lang="en-US" baseline="30000" noProof="0" dirty="0">
                <a:solidFill>
                  <a:schemeClr val="accent2"/>
                </a:solidFill>
              </a:rPr>
              <a:t>b</a:t>
            </a:r>
            <a:r>
              <a:rPr lang="en-US" noProof="0" dirty="0">
                <a:solidFill>
                  <a:schemeClr val="accent2"/>
                </a:solidFill>
              </a:rPr>
              <a:t>Sentinels included.</a:t>
            </a:r>
          </a:p>
          <a:p>
            <a:r>
              <a:rPr lang="en-US" sz="1000" noProof="0" dirty="0">
                <a:solidFill>
                  <a:schemeClr val="accent2"/>
                </a:solidFill>
              </a:rPr>
              <a:t>Savarirayan, et al. </a:t>
            </a:r>
            <a:r>
              <a:rPr lang="en-US" sz="1000" i="1" noProof="0" dirty="0">
                <a:solidFill>
                  <a:schemeClr val="accent2"/>
                </a:solidFill>
              </a:rPr>
              <a:t>presented at ACMG </a:t>
            </a:r>
            <a:r>
              <a:rPr lang="en-US" sz="1000" noProof="0" dirty="0">
                <a:solidFill>
                  <a:schemeClr val="accent2"/>
                </a:solidFill>
              </a:rPr>
              <a:t>2024. </a:t>
            </a:r>
          </a:p>
        </p:txBody>
      </p:sp>
      <p:grpSp>
        <p:nvGrpSpPr>
          <p:cNvPr id="11" name="Group 10" hidden="1">
            <a:extLst>
              <a:ext uri="{FF2B5EF4-FFF2-40B4-BE49-F238E27FC236}">
                <a16:creationId xmlns:a16="http://schemas.microsoft.com/office/drawing/2014/main" id="{C7D3F320-B5E0-3423-E8D4-3B4C75B1B61A}"/>
              </a:ext>
            </a:extLst>
          </p:cNvPr>
          <p:cNvGrpSpPr/>
          <p:nvPr/>
        </p:nvGrpSpPr>
        <p:grpSpPr>
          <a:xfrm>
            <a:off x="-1159292" y="502920"/>
            <a:ext cx="8464403" cy="7750833"/>
            <a:chOff x="-1159292" y="502920"/>
            <a:chExt cx="8464403" cy="7750833"/>
          </a:xfrm>
        </p:grpSpPr>
        <p:sp>
          <p:nvSpPr>
            <p:cNvPr id="5" name="TextBox 4">
              <a:extLst>
                <a:ext uri="{FF2B5EF4-FFF2-40B4-BE49-F238E27FC236}">
                  <a16:creationId xmlns:a16="http://schemas.microsoft.com/office/drawing/2014/main" id="{1BD9DE06-65F7-3755-1250-94C3C67D7FC5}"/>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efficacy</a:t>
              </a:r>
            </a:p>
          </p:txBody>
        </p:sp>
        <p:sp>
          <p:nvSpPr>
            <p:cNvPr id="2" name="TextBox 1">
              <a:extLst>
                <a:ext uri="{FF2B5EF4-FFF2-40B4-BE49-F238E27FC236}">
                  <a16:creationId xmlns:a16="http://schemas.microsoft.com/office/drawing/2014/main" id="{26F9D7D9-E165-AA16-66A3-7A8CEE8AC99A}"/>
                </a:ext>
              </a:extLst>
            </p:cNvPr>
            <p:cNvSpPr txBox="1"/>
            <p:nvPr/>
          </p:nvSpPr>
          <p:spPr>
            <a:xfrm>
              <a:off x="4084666" y="7992143"/>
              <a:ext cx="3013372" cy="261610"/>
            </a:xfrm>
            <a:prstGeom prst="rect">
              <a:avLst/>
            </a:prstGeom>
            <a:noFill/>
          </p:spPr>
          <p:txBody>
            <a:bodyPr wrap="square">
              <a:spAutoFit/>
            </a:bodyPr>
            <a:lstStyle/>
            <a:p>
              <a:r>
                <a:rPr lang="en-US" sz="1100" dirty="0">
                  <a:solidFill>
                    <a:srgbClr val="FF0000"/>
                  </a:solidFill>
                  <a:latin typeface="Helvetica Neue" panose="02000403000000020004"/>
                  <a:cs typeface="Arial" panose="020B0604020202020204" pitchFamily="34" charset="0"/>
                </a:rPr>
                <a:t>[Savarirayan 2024 ACMG Study 208: 1C] </a:t>
              </a:r>
              <a:endParaRPr lang="en-US" sz="1100" dirty="0">
                <a:solidFill>
                  <a:srgbClr val="FF0000"/>
                </a:solidFill>
              </a:endParaRPr>
            </a:p>
          </p:txBody>
        </p:sp>
        <p:sp>
          <p:nvSpPr>
            <p:cNvPr id="8" name="TextBox 7">
              <a:extLst>
                <a:ext uri="{FF2B5EF4-FFF2-40B4-BE49-F238E27FC236}">
                  <a16:creationId xmlns:a16="http://schemas.microsoft.com/office/drawing/2014/main" id="{83C423B8-3D4C-801E-0F81-BA4119C5CF1E}"/>
                </a:ext>
              </a:extLst>
            </p:cNvPr>
            <p:cNvSpPr txBox="1"/>
            <p:nvPr/>
          </p:nvSpPr>
          <p:spPr>
            <a:xfrm>
              <a:off x="-1159292" y="2912917"/>
              <a:ext cx="1172116" cy="369332"/>
            </a:xfrm>
            <a:prstGeom prst="rect">
              <a:avLst/>
            </a:prstGeom>
            <a:noFill/>
          </p:spPr>
          <p:txBody>
            <a:bodyPr wrap="none" rtlCol="0">
              <a:spAutoFit/>
            </a:bodyPr>
            <a:lstStyle/>
            <a:p>
              <a:r>
                <a:rPr lang="en-US" b="1" dirty="0">
                  <a:solidFill>
                    <a:schemeClr val="accent1"/>
                  </a:solidFill>
                </a:rPr>
                <a:t>ACT_031</a:t>
              </a:r>
            </a:p>
          </p:txBody>
        </p:sp>
      </p:grpSp>
      <p:pic>
        <p:nvPicPr>
          <p:cNvPr id="13" name="Picture 12">
            <a:extLst>
              <a:ext uri="{FF2B5EF4-FFF2-40B4-BE49-F238E27FC236}">
                <a16:creationId xmlns:a16="http://schemas.microsoft.com/office/drawing/2014/main" id="{F7A8A0B6-27ED-630C-FCA8-FD3800D5C0F7}"/>
              </a:ext>
            </a:extLst>
          </p:cNvPr>
          <p:cNvPicPr>
            <a:picLocks noChangeAspect="1"/>
          </p:cNvPicPr>
          <p:nvPr/>
        </p:nvPicPr>
        <p:blipFill>
          <a:blip r:embed="rId3"/>
          <a:stretch>
            <a:fillRect/>
          </a:stretch>
        </p:blipFill>
        <p:spPr>
          <a:xfrm>
            <a:off x="929057" y="4111677"/>
            <a:ext cx="5913247" cy="3206750"/>
          </a:xfrm>
          <a:prstGeom prst="rect">
            <a:avLst/>
          </a:prstGeom>
        </p:spPr>
      </p:pic>
      <p:sp>
        <p:nvSpPr>
          <p:cNvPr id="4" name="Back Arrow Hyperlink">
            <a:hlinkClick r:id="" action="ppaction://hlinkshowjump?jump=previousslide"/>
            <a:extLst>
              <a:ext uri="{FF2B5EF4-FFF2-40B4-BE49-F238E27FC236}">
                <a16:creationId xmlns:a16="http://schemas.microsoft.com/office/drawing/2014/main" id="{D94A489D-5941-9517-DC20-F0F06339C458}"/>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rward Arrow Hyperlink">
            <a:hlinkClick r:id="" action="ppaction://hlinkshowjump?jump=nextslide"/>
            <a:extLst>
              <a:ext uri="{FF2B5EF4-FFF2-40B4-BE49-F238E27FC236}">
                <a16:creationId xmlns:a16="http://schemas.microsoft.com/office/drawing/2014/main" id="{98CCA489-169D-23BA-23EC-23DA1F61AB97}"/>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4" action="ppaction://hlinksldjump"/>
            <a:extLst>
              <a:ext uri="{FF2B5EF4-FFF2-40B4-BE49-F238E27FC236}">
                <a16:creationId xmlns:a16="http://schemas.microsoft.com/office/drawing/2014/main" id="{974513AC-2089-C95B-13AD-1868BC816095}"/>
              </a:ext>
            </a:extLst>
          </p:cNvPr>
          <p:cNvSpPr/>
          <p:nvPr/>
        </p:nvSpPr>
        <p:spPr>
          <a:xfrm>
            <a:off x="6807200" y="10668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9070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6C1FB5F-DDA3-82FF-BE81-C3B98C694B8C}"/>
              </a:ext>
            </a:extLst>
          </p:cNvPr>
          <p:cNvSpPr>
            <a:spLocks noGrp="1"/>
          </p:cNvSpPr>
          <p:nvPr>
            <p:ph sz="quarter" idx="22"/>
          </p:nvPr>
        </p:nvSpPr>
        <p:spPr>
          <a:xfrm>
            <a:off x="835146" y="2343151"/>
            <a:ext cx="6180017" cy="1352549"/>
          </a:xfrm>
        </p:spPr>
        <p:txBody>
          <a:bodyPr/>
          <a:lstStyle/>
          <a:p>
            <a:r>
              <a:rPr lang="en-US" noProof="0" dirty="0"/>
              <a:t>Below are the height gain results for younger children (&lt;2 years of age) for up to 3 years of treatment with vosoritide versus untreated children from CLARITY, Study 901, and placebo groups. The difference in height gain with vosoritide versus untreated comparators was &gt;3.45 cm after </a:t>
            </a:r>
            <a:br>
              <a:rPr lang="en-US" noProof="0" dirty="0"/>
            </a:br>
            <a:r>
              <a:rPr lang="en-US" noProof="0" dirty="0"/>
              <a:t>3 years. </a:t>
            </a:r>
          </a:p>
        </p:txBody>
      </p:sp>
      <p:sp>
        <p:nvSpPr>
          <p:cNvPr id="3" name="Title 2">
            <a:extLst>
              <a:ext uri="{FF2B5EF4-FFF2-40B4-BE49-F238E27FC236}">
                <a16:creationId xmlns:a16="http://schemas.microsoft.com/office/drawing/2014/main" id="{3C721A31-7CCE-5629-CEC5-C6AB64E78FE3}"/>
              </a:ext>
            </a:extLst>
          </p:cNvPr>
          <p:cNvSpPr>
            <a:spLocks noGrp="1"/>
          </p:cNvSpPr>
          <p:nvPr>
            <p:ph type="title"/>
          </p:nvPr>
        </p:nvSpPr>
        <p:spPr/>
        <p:txBody>
          <a:bodyPr/>
          <a:lstStyle/>
          <a:p>
            <a:r>
              <a:rPr lang="en-US" noProof="0" dirty="0"/>
              <a:t>Height Gain vs Comparators Among Younger Children (&lt;2 years of age)</a:t>
            </a:r>
          </a:p>
        </p:txBody>
      </p:sp>
      <p:sp>
        <p:nvSpPr>
          <p:cNvPr id="7" name="Text Placeholder 6">
            <a:extLst>
              <a:ext uri="{FF2B5EF4-FFF2-40B4-BE49-F238E27FC236}">
                <a16:creationId xmlns:a16="http://schemas.microsoft.com/office/drawing/2014/main" id="{7221C2EE-81F9-0151-7C73-39921FE62C5C}"/>
              </a:ext>
            </a:extLst>
          </p:cNvPr>
          <p:cNvSpPr>
            <a:spLocks noGrp="1"/>
          </p:cNvSpPr>
          <p:nvPr>
            <p:ph type="body" sz="quarter" idx="23"/>
          </p:nvPr>
        </p:nvSpPr>
        <p:spPr/>
        <p:txBody>
          <a:bodyPr/>
          <a:lstStyle/>
          <a:p>
            <a:r>
              <a:rPr lang="en-US" baseline="30000" noProof="0" dirty="0">
                <a:solidFill>
                  <a:schemeClr val="accent2"/>
                </a:solidFill>
              </a:rPr>
              <a:t>a</a:t>
            </a:r>
            <a:r>
              <a:rPr lang="en-US" noProof="0" dirty="0">
                <a:solidFill>
                  <a:schemeClr val="accent2"/>
                </a:solidFill>
              </a:rPr>
              <a:t>Randomized participants only. </a:t>
            </a:r>
            <a:r>
              <a:rPr lang="en-US" baseline="30000" noProof="0" dirty="0">
                <a:solidFill>
                  <a:schemeClr val="accent2"/>
                </a:solidFill>
              </a:rPr>
              <a:t>b</a:t>
            </a:r>
            <a:r>
              <a:rPr lang="en-US" noProof="0" dirty="0">
                <a:solidFill>
                  <a:schemeClr val="accent2"/>
                </a:solidFill>
              </a:rPr>
              <a:t>Sentinels included.</a:t>
            </a:r>
          </a:p>
          <a:p>
            <a:r>
              <a:rPr lang="en-US" sz="1000" noProof="0" dirty="0">
                <a:solidFill>
                  <a:schemeClr val="accent2"/>
                </a:solidFill>
              </a:rPr>
              <a:t>Savarirayan, et al. </a:t>
            </a:r>
            <a:r>
              <a:rPr lang="en-US" sz="1000" i="1" noProof="0" dirty="0">
                <a:solidFill>
                  <a:schemeClr val="accent2"/>
                </a:solidFill>
              </a:rPr>
              <a:t>presented at ACMG </a:t>
            </a:r>
            <a:r>
              <a:rPr lang="en-US" sz="1000" noProof="0" dirty="0">
                <a:solidFill>
                  <a:schemeClr val="accent2"/>
                </a:solidFill>
              </a:rPr>
              <a:t>2024. </a:t>
            </a:r>
          </a:p>
        </p:txBody>
      </p:sp>
      <p:grpSp>
        <p:nvGrpSpPr>
          <p:cNvPr id="12" name="Group 11" hidden="1">
            <a:extLst>
              <a:ext uri="{FF2B5EF4-FFF2-40B4-BE49-F238E27FC236}">
                <a16:creationId xmlns:a16="http://schemas.microsoft.com/office/drawing/2014/main" id="{33856394-1EB0-23C2-714E-1A08FA0CC4C0}"/>
              </a:ext>
            </a:extLst>
          </p:cNvPr>
          <p:cNvGrpSpPr/>
          <p:nvPr/>
        </p:nvGrpSpPr>
        <p:grpSpPr>
          <a:xfrm>
            <a:off x="-1159292" y="502920"/>
            <a:ext cx="10173748" cy="7765676"/>
            <a:chOff x="-1159292" y="502920"/>
            <a:chExt cx="10173748" cy="7765676"/>
          </a:xfrm>
        </p:grpSpPr>
        <p:sp>
          <p:nvSpPr>
            <p:cNvPr id="5" name="TextBox 4">
              <a:extLst>
                <a:ext uri="{FF2B5EF4-FFF2-40B4-BE49-F238E27FC236}">
                  <a16:creationId xmlns:a16="http://schemas.microsoft.com/office/drawing/2014/main" id="{A5DF11CA-1E7E-B093-61B4-410CA3BB2AD6}"/>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efficacy</a:t>
              </a:r>
            </a:p>
          </p:txBody>
        </p:sp>
        <p:sp>
          <p:nvSpPr>
            <p:cNvPr id="2" name="TextBox 1">
              <a:extLst>
                <a:ext uri="{FF2B5EF4-FFF2-40B4-BE49-F238E27FC236}">
                  <a16:creationId xmlns:a16="http://schemas.microsoft.com/office/drawing/2014/main" id="{FB50C931-8ED5-C92E-AA18-4CAE3E25D7E3}"/>
                </a:ext>
              </a:extLst>
            </p:cNvPr>
            <p:cNvSpPr txBox="1"/>
            <p:nvPr/>
          </p:nvSpPr>
          <p:spPr>
            <a:xfrm>
              <a:off x="4521588" y="8006986"/>
              <a:ext cx="4492868" cy="261610"/>
            </a:xfrm>
            <a:prstGeom prst="rect">
              <a:avLst/>
            </a:prstGeom>
            <a:noFill/>
          </p:spPr>
          <p:txBody>
            <a:bodyPr wrap="square">
              <a:spAutoFit/>
            </a:bodyPr>
            <a:lstStyle/>
            <a:p>
              <a:r>
                <a:rPr lang="en-US" sz="1100" dirty="0">
                  <a:solidFill>
                    <a:srgbClr val="FF0000"/>
                  </a:solidFill>
                  <a:latin typeface="Helvetica Neue" panose="02000403000000020004"/>
                  <a:cs typeface="Arial" panose="020B0604020202020204" pitchFamily="34" charset="0"/>
                </a:rPr>
                <a:t>[Savarirayan 2024 ACMG Study 208: 1E] </a:t>
              </a:r>
              <a:endParaRPr lang="en-US" sz="1100" dirty="0">
                <a:solidFill>
                  <a:srgbClr val="FF0000"/>
                </a:solidFill>
              </a:endParaRPr>
            </a:p>
          </p:txBody>
        </p:sp>
        <p:sp>
          <p:nvSpPr>
            <p:cNvPr id="6" name="TextBox 5">
              <a:extLst>
                <a:ext uri="{FF2B5EF4-FFF2-40B4-BE49-F238E27FC236}">
                  <a16:creationId xmlns:a16="http://schemas.microsoft.com/office/drawing/2014/main" id="{79BC3B0E-EACD-3F4B-AC2C-ECF2615EED24}"/>
                </a:ext>
              </a:extLst>
            </p:cNvPr>
            <p:cNvSpPr txBox="1"/>
            <p:nvPr/>
          </p:nvSpPr>
          <p:spPr>
            <a:xfrm>
              <a:off x="-1159292" y="2912917"/>
              <a:ext cx="1172116" cy="369332"/>
            </a:xfrm>
            <a:prstGeom prst="rect">
              <a:avLst/>
            </a:prstGeom>
            <a:noFill/>
          </p:spPr>
          <p:txBody>
            <a:bodyPr wrap="none" rtlCol="0">
              <a:spAutoFit/>
            </a:bodyPr>
            <a:lstStyle/>
            <a:p>
              <a:r>
                <a:rPr lang="en-US" b="1" dirty="0">
                  <a:solidFill>
                    <a:schemeClr val="accent1"/>
                  </a:solidFill>
                </a:rPr>
                <a:t>ACT_032</a:t>
              </a:r>
            </a:p>
          </p:txBody>
        </p:sp>
      </p:grpSp>
      <p:sp>
        <p:nvSpPr>
          <p:cNvPr id="11" name="Content Placeholder 11">
            <a:extLst>
              <a:ext uri="{FF2B5EF4-FFF2-40B4-BE49-F238E27FC236}">
                <a16:creationId xmlns:a16="http://schemas.microsoft.com/office/drawing/2014/main" id="{0448ED3E-413B-052C-E540-EAC421142430}"/>
              </a:ext>
            </a:extLst>
          </p:cNvPr>
          <p:cNvSpPr txBox="1">
            <a:spLocks/>
          </p:cNvSpPr>
          <p:nvPr/>
        </p:nvSpPr>
        <p:spPr>
          <a:xfrm>
            <a:off x="861390" y="2613010"/>
            <a:ext cx="6048583" cy="365718"/>
          </a:xfrm>
          <a:prstGeom prst="rect">
            <a:avLst/>
          </a:prstGeom>
        </p:spPr>
        <p:txBody>
          <a:bodyPr vert="horz" lIns="91440" tIns="45720" rIns="91440" bIns="45720" rtlCol="0">
            <a:noAutofit/>
          </a:bodyPr>
          <a:lst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400" kern="1200">
                <a:solidFill>
                  <a:schemeClr val="tx1"/>
                </a:solidFill>
                <a:latin typeface="+mn-lt"/>
                <a:ea typeface="+mn-ea"/>
                <a:cs typeface="+mn-cs"/>
              </a:defRPr>
            </a:lvl1pPr>
            <a:lvl2pPr marL="182563" indent="-169863" algn="l" defTabSz="1341150" rtl="0" eaLnBrk="1" latinLnBrk="0" hangingPunct="1">
              <a:lnSpc>
                <a:spcPct val="90000"/>
              </a:lnSpc>
              <a:spcBef>
                <a:spcPts val="733"/>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4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ctr"/>
            <a:endParaRPr lang="en-US" sz="1600" dirty="0">
              <a:solidFill>
                <a:schemeClr val="accent2"/>
              </a:solidFill>
            </a:endParaRPr>
          </a:p>
        </p:txBody>
      </p:sp>
      <p:pic>
        <p:nvPicPr>
          <p:cNvPr id="13" name="Picture 12">
            <a:extLst>
              <a:ext uri="{FF2B5EF4-FFF2-40B4-BE49-F238E27FC236}">
                <a16:creationId xmlns:a16="http://schemas.microsoft.com/office/drawing/2014/main" id="{5FAA0A38-B944-FAE6-9ABD-03390857ED5C}"/>
              </a:ext>
            </a:extLst>
          </p:cNvPr>
          <p:cNvPicPr>
            <a:picLocks noChangeAspect="1"/>
          </p:cNvPicPr>
          <p:nvPr/>
        </p:nvPicPr>
        <p:blipFill>
          <a:blip r:embed="rId3"/>
          <a:stretch>
            <a:fillRect/>
          </a:stretch>
        </p:blipFill>
        <p:spPr>
          <a:xfrm>
            <a:off x="932931" y="3862268"/>
            <a:ext cx="5905500" cy="3213100"/>
          </a:xfrm>
          <a:prstGeom prst="rect">
            <a:avLst/>
          </a:prstGeom>
        </p:spPr>
      </p:pic>
      <p:sp>
        <p:nvSpPr>
          <p:cNvPr id="4" name="Back Arrow Hyperlink">
            <a:hlinkClick r:id="" action="ppaction://hlinkshowjump?jump=previousslide"/>
            <a:extLst>
              <a:ext uri="{FF2B5EF4-FFF2-40B4-BE49-F238E27FC236}">
                <a16:creationId xmlns:a16="http://schemas.microsoft.com/office/drawing/2014/main" id="{25FDCC5B-7D61-AB7D-E68D-EC72F05CDA6D}"/>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rward Arrow Hyperlink">
            <a:hlinkClick r:id="" action="ppaction://hlinkshowjump?jump=nextslide"/>
            <a:extLst>
              <a:ext uri="{FF2B5EF4-FFF2-40B4-BE49-F238E27FC236}">
                <a16:creationId xmlns:a16="http://schemas.microsoft.com/office/drawing/2014/main" id="{E4C102D5-3B11-6CC7-79AC-DA1BE19E970A}"/>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4" action="ppaction://hlinksldjump"/>
            <a:extLst>
              <a:ext uri="{FF2B5EF4-FFF2-40B4-BE49-F238E27FC236}">
                <a16:creationId xmlns:a16="http://schemas.microsoft.com/office/drawing/2014/main" id="{AC564065-EE34-B1BD-9002-DCAC8E2EE6F9}"/>
              </a:ext>
            </a:extLst>
          </p:cNvPr>
          <p:cNvSpPr/>
          <p:nvPr/>
        </p:nvSpPr>
        <p:spPr>
          <a:xfrm>
            <a:off x="6807200" y="10668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718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54F4474-A230-69EB-C087-E61D1FA09D82}"/>
              </a:ext>
            </a:extLst>
          </p:cNvPr>
          <p:cNvSpPr>
            <a:spLocks noGrp="1"/>
          </p:cNvSpPr>
          <p:nvPr>
            <p:ph sz="quarter" idx="22"/>
          </p:nvPr>
        </p:nvSpPr>
        <p:spPr>
          <a:xfrm>
            <a:off x="835146" y="2343151"/>
            <a:ext cx="6180017" cy="1606549"/>
          </a:xfrm>
        </p:spPr>
        <p:txBody>
          <a:bodyPr/>
          <a:lstStyle/>
          <a:p>
            <a:r>
              <a:rPr lang="en-US" noProof="0" dirty="0"/>
              <a:t>Relative height gain results are shown in the table below. Data for younger children (&lt;2 years of age) were available for up to 3 years of treatment with vosoritide. After 3 years, children treated with vosoritide gained 80% of height gained by average stature children. This is compared with untreated children from CLARITY, who achieved 67% </a:t>
            </a:r>
            <a:br>
              <a:rPr lang="en-US" noProof="0" dirty="0"/>
            </a:br>
            <a:r>
              <a:rPr lang="en-US" noProof="0" dirty="0"/>
              <a:t>of height gained by children with average stature. </a:t>
            </a:r>
          </a:p>
        </p:txBody>
      </p:sp>
      <p:sp>
        <p:nvSpPr>
          <p:cNvPr id="3" name="Title 2">
            <a:extLst>
              <a:ext uri="{FF2B5EF4-FFF2-40B4-BE49-F238E27FC236}">
                <a16:creationId xmlns:a16="http://schemas.microsoft.com/office/drawing/2014/main" id="{3C721A31-7CCE-5629-CEC5-C6AB64E78FE3}"/>
              </a:ext>
            </a:extLst>
          </p:cNvPr>
          <p:cNvSpPr>
            <a:spLocks noGrp="1"/>
          </p:cNvSpPr>
          <p:nvPr>
            <p:ph type="title"/>
          </p:nvPr>
        </p:nvSpPr>
        <p:spPr/>
        <p:txBody>
          <a:bodyPr/>
          <a:lstStyle/>
          <a:p>
            <a:r>
              <a:rPr lang="en-US" noProof="0" dirty="0"/>
              <a:t>Comparative Height Restoration Among Younger Children (&lt;2 years of age)</a:t>
            </a:r>
          </a:p>
        </p:txBody>
      </p:sp>
      <p:sp>
        <p:nvSpPr>
          <p:cNvPr id="10" name="Text Placeholder 9">
            <a:extLst>
              <a:ext uri="{FF2B5EF4-FFF2-40B4-BE49-F238E27FC236}">
                <a16:creationId xmlns:a16="http://schemas.microsoft.com/office/drawing/2014/main" id="{59EC88B6-AA02-5DE6-D7F6-86D71420023B}"/>
              </a:ext>
            </a:extLst>
          </p:cNvPr>
          <p:cNvSpPr>
            <a:spLocks noGrp="1"/>
          </p:cNvSpPr>
          <p:nvPr>
            <p:ph type="body" sz="quarter" idx="23"/>
          </p:nvPr>
        </p:nvSpPr>
        <p:spPr/>
        <p:txBody>
          <a:bodyPr/>
          <a:lstStyle/>
          <a:p>
            <a:r>
              <a:rPr lang="en-US" noProof="0" dirty="0">
                <a:solidFill>
                  <a:schemeClr val="accent2"/>
                </a:solidFill>
              </a:rPr>
              <a:t>Savarirayan, et al. </a:t>
            </a:r>
            <a:r>
              <a:rPr lang="en-US" i="1" noProof="0" dirty="0">
                <a:solidFill>
                  <a:schemeClr val="accent2"/>
                </a:solidFill>
              </a:rPr>
              <a:t>presented at ACMG </a:t>
            </a:r>
            <a:r>
              <a:rPr lang="en-US" noProof="0" dirty="0">
                <a:solidFill>
                  <a:schemeClr val="accent2"/>
                </a:solidFill>
              </a:rPr>
              <a:t>2024. </a:t>
            </a:r>
          </a:p>
        </p:txBody>
      </p:sp>
      <p:graphicFrame>
        <p:nvGraphicFramePr>
          <p:cNvPr id="6" name="Table 5">
            <a:extLst>
              <a:ext uri="{FF2B5EF4-FFF2-40B4-BE49-F238E27FC236}">
                <a16:creationId xmlns:a16="http://schemas.microsoft.com/office/drawing/2014/main" id="{F441A89D-44B8-E21C-F087-BF9D4B43B974}"/>
              </a:ext>
            </a:extLst>
          </p:cNvPr>
          <p:cNvGraphicFramePr>
            <a:graphicFrameLocks noGrp="1"/>
          </p:cNvGraphicFramePr>
          <p:nvPr>
            <p:extLst>
              <p:ext uri="{D42A27DB-BD31-4B8C-83A1-F6EECF244321}">
                <p14:modId xmlns:p14="http://schemas.microsoft.com/office/powerpoint/2010/main" val="2901708705"/>
              </p:ext>
            </p:extLst>
          </p:nvPr>
        </p:nvGraphicFramePr>
        <p:xfrm>
          <a:off x="991540" y="4081942"/>
          <a:ext cx="5751668" cy="2707768"/>
        </p:xfrm>
        <a:graphic>
          <a:graphicData uri="http://schemas.openxmlformats.org/drawingml/2006/table">
            <a:tbl>
              <a:tblPr firstRow="1" firstCol="1" bandRow="1">
                <a:tableStyleId>{5C22544A-7EE6-4342-B048-85BDC9FD1C3A}</a:tableStyleId>
              </a:tblPr>
              <a:tblGrid>
                <a:gridCol w="890268">
                  <a:extLst>
                    <a:ext uri="{9D8B030D-6E8A-4147-A177-3AD203B41FA5}">
                      <a16:colId xmlns:a16="http://schemas.microsoft.com/office/drawing/2014/main" val="3866318743"/>
                    </a:ext>
                  </a:extLst>
                </a:gridCol>
                <a:gridCol w="868680">
                  <a:extLst>
                    <a:ext uri="{9D8B030D-6E8A-4147-A177-3AD203B41FA5}">
                      <a16:colId xmlns:a16="http://schemas.microsoft.com/office/drawing/2014/main" val="1779876372"/>
                    </a:ext>
                  </a:extLst>
                </a:gridCol>
                <a:gridCol w="731520">
                  <a:extLst>
                    <a:ext uri="{9D8B030D-6E8A-4147-A177-3AD203B41FA5}">
                      <a16:colId xmlns:a16="http://schemas.microsoft.com/office/drawing/2014/main" val="4230763450"/>
                    </a:ext>
                  </a:extLst>
                </a:gridCol>
                <a:gridCol w="868680">
                  <a:extLst>
                    <a:ext uri="{9D8B030D-6E8A-4147-A177-3AD203B41FA5}">
                      <a16:colId xmlns:a16="http://schemas.microsoft.com/office/drawing/2014/main" val="2990058901"/>
                    </a:ext>
                  </a:extLst>
                </a:gridCol>
                <a:gridCol w="758952">
                  <a:extLst>
                    <a:ext uri="{9D8B030D-6E8A-4147-A177-3AD203B41FA5}">
                      <a16:colId xmlns:a16="http://schemas.microsoft.com/office/drawing/2014/main" val="3425262142"/>
                    </a:ext>
                  </a:extLst>
                </a:gridCol>
                <a:gridCol w="868680">
                  <a:extLst>
                    <a:ext uri="{9D8B030D-6E8A-4147-A177-3AD203B41FA5}">
                      <a16:colId xmlns:a16="http://schemas.microsoft.com/office/drawing/2014/main" val="3041741606"/>
                    </a:ext>
                  </a:extLst>
                </a:gridCol>
                <a:gridCol w="764888">
                  <a:extLst>
                    <a:ext uri="{9D8B030D-6E8A-4147-A177-3AD203B41FA5}">
                      <a16:colId xmlns:a16="http://schemas.microsoft.com/office/drawing/2014/main" val="1135794019"/>
                    </a:ext>
                  </a:extLst>
                </a:gridCol>
              </a:tblGrid>
              <a:tr h="301752">
                <a:tc rowSpan="4">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100" kern="100" dirty="0">
                          <a:solidFill>
                            <a:schemeClr val="bg1"/>
                          </a:solidFill>
                          <a:effectLst/>
                          <a:latin typeface="+mn-lt"/>
                        </a:rPr>
                        <a:t> </a:t>
                      </a:r>
                      <a:endParaRPr lang="en-US" sz="1100" kern="100" dirty="0">
                        <a:solidFill>
                          <a:schemeClr val="bg1"/>
                        </a:solidFill>
                        <a:effectLst/>
                        <a:latin typeface="+mn-lt"/>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6">
                  <a:txBody>
                    <a:bodyPr/>
                    <a:lstStyle/>
                    <a:p>
                      <a:pPr marL="6350" marR="0" indent="0" algn="ctr">
                        <a:lnSpc>
                          <a:spcPct val="90000"/>
                        </a:lnSpc>
                        <a:spcBef>
                          <a:spcPts val="0"/>
                        </a:spcBef>
                        <a:spcAft>
                          <a:spcPts val="0"/>
                        </a:spcAft>
                        <a:tabLst/>
                      </a:pPr>
                      <a:r>
                        <a:rPr lang="en-US" sz="1100" b="1" kern="100" dirty="0">
                          <a:solidFill>
                            <a:schemeClr val="bg1"/>
                          </a:solidFill>
                          <a:effectLst/>
                          <a:latin typeface="+mn-lt"/>
                          <a:cs typeface="Arial" panose="020B0604020202020204" pitchFamily="34" charset="0"/>
                        </a:rPr>
                        <a:t>Height Gain (cm) After x-Year Follow-up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6350" marR="0" indent="0" algn="ctr">
                        <a:lnSpc>
                          <a:spcPct val="107000"/>
                        </a:lnSpc>
                        <a:spcBef>
                          <a:spcPts val="0"/>
                        </a:spcBef>
                        <a:spcAft>
                          <a:spcPts val="0"/>
                        </a:spcAft>
                        <a:tabLst/>
                      </a:pPr>
                      <a:r>
                        <a:rPr lang="en-US" sz="14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Height Gain (cm) After x-Year Follow-up</a:t>
                      </a:r>
                    </a:p>
                  </a:txBody>
                  <a:tcPr marL="0" marR="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8806978"/>
                  </a:ext>
                </a:extLst>
              </a:tr>
              <a:tr h="301752">
                <a:tc vMerge="1">
                  <a:txBody>
                    <a:bodyPr/>
                    <a:lstStyle/>
                    <a:p>
                      <a:endParaRPr lang="en-US"/>
                    </a:p>
                  </a:txBody>
                  <a:tcPr/>
                </a:tc>
                <a:tc gridSpan="2">
                  <a:txBody>
                    <a:bodyPr/>
                    <a:lstStyle/>
                    <a:p>
                      <a:pPr algn="ctr" fontAlgn="ctr">
                        <a:lnSpc>
                          <a:spcPct val="90000"/>
                        </a:lnSpc>
                        <a:spcAft>
                          <a:spcPts val="0"/>
                        </a:spcAft>
                      </a:pPr>
                      <a:r>
                        <a:rPr lang="en-US" sz="1100" b="1" i="0" u="none" strike="noStrike" dirty="0">
                          <a:solidFill>
                            <a:schemeClr val="bg1"/>
                          </a:solidFill>
                          <a:effectLst/>
                          <a:latin typeface="+mn-lt"/>
                          <a:cs typeface="Arial" panose="020B0604020202020204" pitchFamily="34" charset="0"/>
                        </a:rPr>
                        <a:t>After 3 Years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hMerge="1">
                  <a:txBody>
                    <a:bodyPr/>
                    <a:lstStyle/>
                    <a:p>
                      <a:pPr marL="96520" marR="0" lvl="0" indent="0" algn="ctr" defTabSz="914377" rtl="0" eaLnBrk="1" fontAlgn="auto" latinLnBrk="0" hangingPunct="1">
                        <a:lnSpc>
                          <a:spcPct val="107000"/>
                        </a:lnSpc>
                        <a:spcBef>
                          <a:spcPts val="0"/>
                        </a:spcBef>
                        <a:spcAft>
                          <a:spcPts val="0"/>
                        </a:spcAft>
                        <a:buClrTx/>
                        <a:buSzTx/>
                        <a:buFontTx/>
                        <a:buNone/>
                        <a:tabLst/>
                        <a:defRPr/>
                      </a:pPr>
                      <a:endParaRPr lang="en-US" sz="1100" b="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fontAlgn="ctr">
                        <a:lnSpc>
                          <a:spcPct val="90000"/>
                        </a:lnSpc>
                        <a:spcAft>
                          <a:spcPts val="0"/>
                        </a:spcAft>
                      </a:pPr>
                      <a:r>
                        <a:rPr lang="en-US" sz="1100" b="1" i="0" u="none" strike="noStrike" dirty="0">
                          <a:solidFill>
                            <a:schemeClr val="bg1"/>
                          </a:solidFill>
                          <a:effectLst/>
                          <a:latin typeface="+mn-lt"/>
                          <a:cs typeface="Arial" panose="020B0604020202020204" pitchFamily="34" charset="0"/>
                        </a:rPr>
                        <a:t>After 2 Years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hMerge="1">
                  <a:txBody>
                    <a:bodyPr/>
                    <a:lstStyle/>
                    <a:p>
                      <a:pPr marL="96520" marR="0" lvl="0" indent="0" algn="ctr" defTabSz="914377" rtl="0" eaLnBrk="1" fontAlgn="auto" latinLnBrk="0" hangingPunct="1">
                        <a:lnSpc>
                          <a:spcPct val="107000"/>
                        </a:lnSpc>
                        <a:spcBef>
                          <a:spcPts val="0"/>
                        </a:spcBef>
                        <a:spcAft>
                          <a:spcPts val="0"/>
                        </a:spcAft>
                        <a:buClrTx/>
                        <a:buSzTx/>
                        <a:buFontTx/>
                        <a:buNone/>
                        <a:tabLst/>
                        <a:defRPr/>
                      </a:pPr>
                      <a:endParaRPr lang="en-US" sz="1100" b="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fontAlgn="ctr">
                        <a:lnSpc>
                          <a:spcPct val="90000"/>
                        </a:lnSpc>
                        <a:spcAft>
                          <a:spcPts val="0"/>
                        </a:spcAft>
                      </a:pPr>
                      <a:r>
                        <a:rPr lang="en-US" sz="1100" b="1" i="0" u="none" strike="noStrike" dirty="0">
                          <a:solidFill>
                            <a:schemeClr val="bg1"/>
                          </a:solidFill>
                          <a:effectLst/>
                          <a:latin typeface="+mn-lt"/>
                          <a:cs typeface="Arial" panose="020B0604020202020204" pitchFamily="34" charset="0"/>
                        </a:rPr>
                        <a:t>After 1 Year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hMerge="1">
                  <a:txBody>
                    <a:bodyPr/>
                    <a:lstStyle/>
                    <a:p>
                      <a:pPr marL="96520" marR="0" lvl="0" indent="0" algn="ctr" defTabSz="914377" rtl="0" eaLnBrk="1" fontAlgn="auto" latinLnBrk="0" hangingPunct="1">
                        <a:lnSpc>
                          <a:spcPct val="107000"/>
                        </a:lnSpc>
                        <a:spcBef>
                          <a:spcPts val="0"/>
                        </a:spcBef>
                        <a:spcAft>
                          <a:spcPts val="0"/>
                        </a:spcAft>
                        <a:buClrTx/>
                        <a:buSzTx/>
                        <a:buFontTx/>
                        <a:buNone/>
                        <a:tabLst/>
                        <a:defRPr/>
                      </a:pPr>
                      <a:endParaRPr lang="en-US" sz="1100" b="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301752">
                <a:tc vMerge="1">
                  <a:txBody>
                    <a:bodyPr/>
                    <a:lstStyle/>
                    <a:p>
                      <a:endParaRPr lang="en-US"/>
                    </a:p>
                  </a:txBody>
                  <a:tcPr>
                    <a:lnT w="38100" cap="flat" cmpd="sng" algn="ctr">
                      <a:solidFill>
                        <a:schemeClr val="bg1"/>
                      </a:solidFill>
                      <a:prstDash val="solid"/>
                      <a:round/>
                      <a:headEnd type="none" w="med" len="med"/>
                      <a:tailEnd type="none" w="med" len="med"/>
                    </a:lnT>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Vosoritide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marL="12700" marR="0" lvl="0" indent="0" algn="ctr" defTabSz="914377" rtl="0" eaLnBrk="1" fontAlgn="auto" latinLnBrk="0" hangingPunct="1">
                        <a:lnSpc>
                          <a:spcPct val="90000"/>
                        </a:lnSpc>
                        <a:spcBef>
                          <a:spcPts val="0"/>
                        </a:spcBef>
                        <a:spcAft>
                          <a:spcPts val="0"/>
                        </a:spcAft>
                        <a:buClrTx/>
                        <a:buSzTx/>
                        <a:buFontTx/>
                        <a:buNone/>
                        <a:tabLst/>
                        <a:defRPr/>
                      </a:pPr>
                      <a:r>
                        <a:rPr lang="en-US" sz="1050" b="1" kern="100" dirty="0">
                          <a:solidFill>
                            <a:schemeClr val="bg1"/>
                          </a:solidFill>
                          <a:effectLst/>
                          <a:latin typeface="+mn-lt"/>
                          <a:ea typeface="Calibri" panose="020F0502020204030204" pitchFamily="34" charset="0"/>
                          <a:cs typeface="Arial" panose="020B0604020202020204" pitchFamily="34" charset="0"/>
                        </a:rPr>
                        <a:t>AchNH</a:t>
                      </a:r>
                    </a:p>
                  </a:txBody>
                  <a:tcPr marL="64008" marR="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Vosoritide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marL="12700" marR="0" lvl="0" indent="0" algn="ctr" defTabSz="914377" rtl="0" eaLnBrk="1" fontAlgn="auto" latinLnBrk="0" hangingPunct="1">
                        <a:lnSpc>
                          <a:spcPct val="90000"/>
                        </a:lnSpc>
                        <a:spcBef>
                          <a:spcPts val="0"/>
                        </a:spcBef>
                        <a:spcAft>
                          <a:spcPts val="0"/>
                        </a:spcAft>
                        <a:buClrTx/>
                        <a:buSzTx/>
                        <a:buFontTx/>
                        <a:buNone/>
                        <a:tabLst/>
                        <a:defRPr/>
                      </a:pPr>
                      <a:r>
                        <a:rPr lang="en-US" sz="1050" b="1" kern="100" dirty="0">
                          <a:solidFill>
                            <a:schemeClr val="bg1"/>
                          </a:solidFill>
                          <a:effectLst/>
                          <a:latin typeface="+mn-lt"/>
                          <a:ea typeface="Calibri" panose="020F0502020204030204" pitchFamily="34" charset="0"/>
                          <a:cs typeface="Arial" panose="020B0604020202020204" pitchFamily="34" charset="0"/>
                        </a:rPr>
                        <a:t>AchNH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Vosoritide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marL="12700" marR="0" lvl="0" indent="0" algn="ctr" defTabSz="914377" rtl="0" eaLnBrk="1" fontAlgn="auto" latinLnBrk="0" hangingPunct="1">
                        <a:lnSpc>
                          <a:spcPct val="90000"/>
                        </a:lnSpc>
                        <a:spcBef>
                          <a:spcPts val="0"/>
                        </a:spcBef>
                        <a:spcAft>
                          <a:spcPts val="0"/>
                        </a:spcAft>
                        <a:buClrTx/>
                        <a:buSzTx/>
                        <a:buFontTx/>
                        <a:buNone/>
                        <a:tabLst/>
                        <a:defRPr/>
                      </a:pPr>
                      <a:r>
                        <a:rPr lang="en-US" sz="1050" b="1" kern="100" dirty="0">
                          <a:solidFill>
                            <a:schemeClr val="bg1"/>
                          </a:solidFill>
                          <a:effectLst/>
                          <a:latin typeface="+mn-lt"/>
                          <a:ea typeface="Calibri" panose="020F0502020204030204" pitchFamily="34" charset="0"/>
                          <a:cs typeface="Arial" panose="020B0604020202020204" pitchFamily="34" charset="0"/>
                        </a:rPr>
                        <a:t>AchNH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623469981"/>
                  </a:ext>
                </a:extLst>
              </a:tr>
              <a:tr h="30175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(N = 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(N = 150)</a:t>
                      </a:r>
                    </a:p>
                  </a:txBody>
                  <a:tcPr marL="64008" marR="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(N =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(N = 223)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(N = 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pPr algn="ctr" fontAlgn="ctr">
                        <a:lnSpc>
                          <a:spcPct val="90000"/>
                        </a:lnSpc>
                        <a:spcAft>
                          <a:spcPts val="0"/>
                        </a:spcAft>
                      </a:pPr>
                      <a:r>
                        <a:rPr lang="en-US" sz="1050" b="1" i="0" u="none" strike="noStrike" dirty="0">
                          <a:solidFill>
                            <a:schemeClr val="bg1"/>
                          </a:solidFill>
                          <a:effectLst/>
                          <a:latin typeface="+mn-lt"/>
                          <a:cs typeface="Arial" panose="020B0604020202020204" pitchFamily="34" charset="0"/>
                        </a:rPr>
                        <a:t>(N = 287)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2431651120"/>
                  </a:ext>
                </a:extLst>
              </a:tr>
              <a:tr h="274320">
                <a:tc>
                  <a:txBody>
                    <a:bodyPr/>
                    <a:lstStyle/>
                    <a:p>
                      <a:pPr algn="l" fontAlgn="t">
                        <a:lnSpc>
                          <a:spcPct val="90000"/>
                        </a:lnSpc>
                        <a:spcAft>
                          <a:spcPts val="0"/>
                        </a:spcAft>
                      </a:pPr>
                      <a:r>
                        <a:rPr lang="en-US" sz="1050" b="1" i="0" u="none" strike="noStrike" dirty="0">
                          <a:solidFill>
                            <a:schemeClr val="tx1"/>
                          </a:solidFill>
                          <a:effectLst/>
                          <a:latin typeface="+mn-lt"/>
                          <a:cs typeface="Arial" panose="020B0604020202020204" pitchFamily="34" charset="0"/>
                        </a:rPr>
                        <a:t>Average stature</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26.37</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26.46</a:t>
                      </a:r>
                    </a:p>
                  </a:txBody>
                  <a:tcPr marL="64008" marR="64008"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20.77</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20.81</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11.78</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11.70</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447968"/>
                  </a:ext>
                </a:extLst>
              </a:tr>
              <a:tr h="301752">
                <a:tc>
                  <a:txBody>
                    <a:bodyPr/>
                    <a:lstStyle/>
                    <a:p>
                      <a:pPr algn="l" fontAlgn="t">
                        <a:lnSpc>
                          <a:spcPct val="90000"/>
                        </a:lnSpc>
                        <a:spcAft>
                          <a:spcPts val="0"/>
                        </a:spcAft>
                      </a:pPr>
                      <a:r>
                        <a:rPr lang="en-US" sz="1050" b="1" i="0" u="none" strike="noStrike" dirty="0">
                          <a:solidFill>
                            <a:schemeClr val="tx1"/>
                          </a:solidFill>
                          <a:effectLst/>
                          <a:latin typeface="+mn-lt"/>
                          <a:cs typeface="Arial" panose="020B0604020202020204" pitchFamily="34" charset="0"/>
                        </a:rPr>
                        <a:t>ACH</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21.10</a:t>
                      </a:r>
                    </a:p>
                  </a:txBody>
                  <a:tcPr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17.66</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15.30</a:t>
                      </a:r>
                    </a:p>
                  </a:txBody>
                  <a:tcPr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13.74</a:t>
                      </a:r>
                    </a:p>
                  </a:txBody>
                  <a:tcPr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9.45</a:t>
                      </a:r>
                    </a:p>
                  </a:txBody>
                  <a:tcPr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7.81</a:t>
                      </a:r>
                    </a:p>
                  </a:txBody>
                  <a:tcPr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087307"/>
                  </a:ext>
                </a:extLst>
              </a:tr>
              <a:tr h="440176">
                <a:tc>
                  <a:txBody>
                    <a:bodyPr/>
                    <a:lstStyle/>
                    <a:p>
                      <a:pPr algn="l" fontAlgn="t">
                        <a:lnSpc>
                          <a:spcPct val="90000"/>
                        </a:lnSpc>
                        <a:spcAft>
                          <a:spcPts val="0"/>
                        </a:spcAft>
                      </a:pPr>
                      <a:r>
                        <a:rPr lang="en-US" sz="1050" b="1" i="0" u="none" strike="noStrike" dirty="0">
                          <a:solidFill>
                            <a:schemeClr val="tx1"/>
                          </a:solidFill>
                          <a:effectLst/>
                          <a:latin typeface="+mn-lt"/>
                          <a:cs typeface="Arial" panose="020B0604020202020204" pitchFamily="34" charset="0"/>
                        </a:rPr>
                        <a:t>% Height gain </a:t>
                      </a:r>
                      <a:br>
                        <a:rPr lang="en-US" sz="1050" b="1" i="0" u="none" strike="noStrike" dirty="0">
                          <a:solidFill>
                            <a:schemeClr val="tx1"/>
                          </a:solidFill>
                          <a:effectLst/>
                          <a:latin typeface="+mn-lt"/>
                          <a:cs typeface="Arial" panose="020B0604020202020204" pitchFamily="34" charset="0"/>
                        </a:rPr>
                      </a:br>
                      <a:r>
                        <a:rPr lang="en-US" sz="1050" b="1" i="0" u="none" strike="noStrike" dirty="0">
                          <a:solidFill>
                            <a:schemeClr val="tx1"/>
                          </a:solidFill>
                          <a:effectLst/>
                          <a:latin typeface="+mn-lt"/>
                          <a:cs typeface="Arial" panose="020B0604020202020204" pitchFamily="34" charset="0"/>
                        </a:rPr>
                        <a:t>ACH vs average stature</a:t>
                      </a:r>
                    </a:p>
                  </a:txBody>
                  <a:tcPr anchor="ctr">
                    <a:lnL w="12700" cmpd="sng">
                      <a:noFill/>
                    </a:lnL>
                    <a:lnR w="12700" cmpd="sng">
                      <a:noFill/>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r>
                        <a:rPr lang="en-US" sz="1050" b="1" i="0" u="none" strike="noStrike" dirty="0">
                          <a:solidFill>
                            <a:schemeClr val="tx1"/>
                          </a:solidFill>
                          <a:effectLst/>
                          <a:latin typeface="+mn-lt"/>
                          <a:cs typeface="Arial" panose="020B0604020202020204" pitchFamily="34" charset="0"/>
                        </a:rPr>
                        <a:t>80.02</a:t>
                      </a: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1" i="0" u="none" strike="noStrike" dirty="0">
                          <a:solidFill>
                            <a:schemeClr val="tx1"/>
                          </a:solidFill>
                          <a:effectLst/>
                          <a:latin typeface="+mn-lt"/>
                          <a:cs typeface="Arial" panose="020B0604020202020204" pitchFamily="34" charset="0"/>
                        </a:rPr>
                        <a:t>66.74</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1" i="0" u="none" strike="noStrike" dirty="0">
                          <a:solidFill>
                            <a:schemeClr val="tx1"/>
                          </a:solidFill>
                          <a:effectLst/>
                          <a:latin typeface="+mn-lt"/>
                          <a:cs typeface="Arial" panose="020B0604020202020204" pitchFamily="34" charset="0"/>
                        </a:rPr>
                        <a:t>73.68</a:t>
                      </a: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1" i="0" u="none" strike="noStrike" dirty="0">
                          <a:solidFill>
                            <a:schemeClr val="tx1"/>
                          </a:solidFill>
                          <a:effectLst/>
                          <a:latin typeface="+mn-lt"/>
                          <a:cs typeface="Arial" panose="020B0604020202020204" pitchFamily="34" charset="0"/>
                        </a:rPr>
                        <a:t>66.02</a:t>
                      </a: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1" i="0" u="none" strike="noStrike" dirty="0">
                          <a:solidFill>
                            <a:schemeClr val="tx1"/>
                          </a:solidFill>
                          <a:effectLst/>
                          <a:latin typeface="+mn-lt"/>
                          <a:cs typeface="Arial" panose="020B0604020202020204" pitchFamily="34" charset="0"/>
                        </a:rPr>
                        <a:t>80.21</a:t>
                      </a: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1" i="0" u="none" strike="noStrike" dirty="0">
                          <a:solidFill>
                            <a:schemeClr val="tx1"/>
                          </a:solidFill>
                          <a:effectLst/>
                          <a:latin typeface="+mn-lt"/>
                          <a:cs typeface="Arial" panose="020B0604020202020204" pitchFamily="34" charset="0"/>
                        </a:rPr>
                        <a:t>66.73</a:t>
                      </a: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1964177"/>
                  </a:ext>
                </a:extLst>
              </a:tr>
            </a:tbl>
          </a:graphicData>
        </a:graphic>
      </p:graphicFrame>
      <p:grpSp>
        <p:nvGrpSpPr>
          <p:cNvPr id="9" name="Group 8" hidden="1">
            <a:extLst>
              <a:ext uri="{FF2B5EF4-FFF2-40B4-BE49-F238E27FC236}">
                <a16:creationId xmlns:a16="http://schemas.microsoft.com/office/drawing/2014/main" id="{490C47BB-B2B2-6DB9-54A4-F867A45092A2}"/>
              </a:ext>
            </a:extLst>
          </p:cNvPr>
          <p:cNvGrpSpPr/>
          <p:nvPr/>
        </p:nvGrpSpPr>
        <p:grpSpPr>
          <a:xfrm>
            <a:off x="937612" y="502920"/>
            <a:ext cx="6367499" cy="6614331"/>
            <a:chOff x="937612" y="502920"/>
            <a:chExt cx="6367499" cy="6614331"/>
          </a:xfrm>
        </p:grpSpPr>
        <p:sp>
          <p:nvSpPr>
            <p:cNvPr id="5" name="TextBox 4">
              <a:extLst>
                <a:ext uri="{FF2B5EF4-FFF2-40B4-BE49-F238E27FC236}">
                  <a16:creationId xmlns:a16="http://schemas.microsoft.com/office/drawing/2014/main" id="{A5DF11CA-1E7E-B093-61B4-410CA3BB2AD6}"/>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Long-term efficacy</a:t>
              </a:r>
            </a:p>
          </p:txBody>
        </p:sp>
        <p:sp>
          <p:nvSpPr>
            <p:cNvPr id="2" name="TextBox 1">
              <a:extLst>
                <a:ext uri="{FF2B5EF4-FFF2-40B4-BE49-F238E27FC236}">
                  <a16:creationId xmlns:a16="http://schemas.microsoft.com/office/drawing/2014/main" id="{C514E7DA-480C-6663-D943-66BD3AC8B676}"/>
                </a:ext>
              </a:extLst>
            </p:cNvPr>
            <p:cNvSpPr txBox="1"/>
            <p:nvPr/>
          </p:nvSpPr>
          <p:spPr>
            <a:xfrm>
              <a:off x="937612" y="6855641"/>
              <a:ext cx="4492868" cy="261610"/>
            </a:xfrm>
            <a:prstGeom prst="rect">
              <a:avLst/>
            </a:prstGeom>
            <a:noFill/>
          </p:spPr>
          <p:txBody>
            <a:bodyPr wrap="square">
              <a:spAutoFit/>
            </a:bodyPr>
            <a:lstStyle/>
            <a:p>
              <a:r>
                <a:rPr lang="en-US" sz="1100" dirty="0">
                  <a:solidFill>
                    <a:srgbClr val="FF0000"/>
                  </a:solidFill>
                  <a:latin typeface="Helvetica Neue" panose="02000403000000020004"/>
                  <a:cs typeface="Arial" panose="020B0604020202020204" pitchFamily="34" charset="0"/>
                </a:rPr>
                <a:t>[Savarirayan 2024 ACMG Study 208: 1G] </a:t>
              </a:r>
              <a:endParaRPr lang="en-US" sz="1100" dirty="0">
                <a:solidFill>
                  <a:srgbClr val="FF0000"/>
                </a:solidFill>
              </a:endParaRPr>
            </a:p>
          </p:txBody>
        </p:sp>
      </p:grpSp>
      <p:sp>
        <p:nvSpPr>
          <p:cNvPr id="4" name="Rectangle 3">
            <a:extLst>
              <a:ext uri="{FF2B5EF4-FFF2-40B4-BE49-F238E27FC236}">
                <a16:creationId xmlns:a16="http://schemas.microsoft.com/office/drawing/2014/main" id="{12A252C6-2E4A-8071-75A9-E3289A734239}"/>
              </a:ext>
            </a:extLst>
          </p:cNvPr>
          <p:cNvSpPr/>
          <p:nvPr/>
        </p:nvSpPr>
        <p:spPr>
          <a:xfrm>
            <a:off x="6818764" y="4733902"/>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Back Arrow Hyperlink">
            <a:hlinkClick r:id="" action="ppaction://hlinkshowjump?jump=previousslide"/>
            <a:extLst>
              <a:ext uri="{FF2B5EF4-FFF2-40B4-BE49-F238E27FC236}">
                <a16:creationId xmlns:a16="http://schemas.microsoft.com/office/drawing/2014/main" id="{AC777E5E-BF15-5A94-F673-6991152674B0}"/>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se Button Hyperlink">
            <a:hlinkClick r:id="rId3" action="ppaction://hlinksldjump"/>
            <a:extLst>
              <a:ext uri="{FF2B5EF4-FFF2-40B4-BE49-F238E27FC236}">
                <a16:creationId xmlns:a16="http://schemas.microsoft.com/office/drawing/2014/main" id="{AF4A3D6E-4C4E-2E08-5C68-A4F95C0DCD10}"/>
              </a:ext>
            </a:extLst>
          </p:cNvPr>
          <p:cNvSpPr/>
          <p:nvPr/>
        </p:nvSpPr>
        <p:spPr>
          <a:xfrm>
            <a:off x="6807200" y="10668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9934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952865D-20B9-E6CD-FCA5-87492925F1A8}"/>
              </a:ext>
            </a:extLst>
          </p:cNvPr>
          <p:cNvSpPr>
            <a:spLocks noGrp="1"/>
          </p:cNvSpPr>
          <p:nvPr>
            <p:ph sz="quarter" idx="24"/>
          </p:nvPr>
        </p:nvSpPr>
        <p:spPr>
          <a:xfrm>
            <a:off x="863722" y="2715495"/>
            <a:ext cx="5979991" cy="713506"/>
          </a:xfrm>
        </p:spPr>
        <p:txBody>
          <a:bodyPr/>
          <a:lstStyle/>
          <a:p>
            <a:r>
              <a:rPr lang="en-US" sz="1300" noProof="0" dirty="0"/>
              <a:t>AEs with onset or worsening after initiation of the study drug and up to 30 days after discontinuation were included. Injection site reactions and viral infection were the most common AEs.</a:t>
            </a:r>
          </a:p>
          <a:p>
            <a:endParaRPr lang="en-US" sz="1300" noProof="0" dirty="0"/>
          </a:p>
        </p:txBody>
      </p:sp>
      <p:sp>
        <p:nvSpPr>
          <p:cNvPr id="9" name="Text Placeholder 8">
            <a:extLst>
              <a:ext uri="{FF2B5EF4-FFF2-40B4-BE49-F238E27FC236}">
                <a16:creationId xmlns:a16="http://schemas.microsoft.com/office/drawing/2014/main" id="{38931117-56F5-4173-B55C-5474E88D9941}"/>
              </a:ext>
            </a:extLst>
          </p:cNvPr>
          <p:cNvSpPr>
            <a:spLocks noGrp="1"/>
          </p:cNvSpPr>
          <p:nvPr>
            <p:ph type="body" sz="quarter" idx="25"/>
          </p:nvPr>
        </p:nvSpPr>
        <p:spPr/>
        <p:txBody>
          <a:bodyPr/>
          <a:lstStyle/>
          <a:p>
            <a:r>
              <a:rPr lang="en-US" noProof="0" dirty="0">
                <a:solidFill>
                  <a:schemeClr val="accent2"/>
                </a:solidFill>
              </a:rPr>
              <a:t>Savarirayan, et al. </a:t>
            </a:r>
            <a:r>
              <a:rPr lang="en-US" i="1" noProof="0" dirty="0">
                <a:solidFill>
                  <a:schemeClr val="accent2"/>
                </a:solidFill>
              </a:rPr>
              <a:t>Lancet Child Adolesc Health</a:t>
            </a:r>
            <a:r>
              <a:rPr lang="en-US" noProof="0" dirty="0">
                <a:solidFill>
                  <a:schemeClr val="accent2"/>
                </a:solidFill>
              </a:rPr>
              <a:t>. 2024. </a:t>
            </a:r>
          </a:p>
        </p:txBody>
      </p:sp>
      <p:sp>
        <p:nvSpPr>
          <p:cNvPr id="3" name="Title 2">
            <a:extLst>
              <a:ext uri="{FF2B5EF4-FFF2-40B4-BE49-F238E27FC236}">
                <a16:creationId xmlns:a16="http://schemas.microsoft.com/office/drawing/2014/main" id="{DA692655-B5A9-5F3F-C545-7C1FD1C87893}"/>
              </a:ext>
            </a:extLst>
          </p:cNvPr>
          <p:cNvSpPr>
            <a:spLocks noGrp="1"/>
          </p:cNvSpPr>
          <p:nvPr>
            <p:ph type="title"/>
          </p:nvPr>
        </p:nvSpPr>
        <p:spPr/>
        <p:txBody>
          <a:bodyPr/>
          <a:lstStyle/>
          <a:p>
            <a:r>
              <a:rPr lang="en-US" noProof="0" dirty="0"/>
              <a:t>Most Common AEs During Treatment Phase</a:t>
            </a:r>
          </a:p>
        </p:txBody>
      </p:sp>
      <p:sp>
        <p:nvSpPr>
          <p:cNvPr id="10" name="Rectangle 9">
            <a:extLst>
              <a:ext uri="{FF2B5EF4-FFF2-40B4-BE49-F238E27FC236}">
                <a16:creationId xmlns:a16="http://schemas.microsoft.com/office/drawing/2014/main" id="{99DCD866-F4CB-BF4D-B540-0D997A3BB5E3}"/>
              </a:ext>
            </a:extLst>
          </p:cNvPr>
          <p:cNvSpPr/>
          <p:nvPr/>
        </p:nvSpPr>
        <p:spPr>
          <a:xfrm>
            <a:off x="685800" y="5646132"/>
            <a:ext cx="6388100" cy="360968"/>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chemeClr val="accent2"/>
                </a:solidFill>
                <a:effectLst/>
                <a:uLnTx/>
                <a:uFillTx/>
                <a:latin typeface="Arial" panose="020B0604020202020204"/>
                <a:ea typeface="+mn-ea"/>
                <a:cs typeface="+mn-cs"/>
              </a:rPr>
              <a:t>There were no clinically relevant differences in the safety profile of vosoritide between age cohorts. </a:t>
            </a:r>
          </a:p>
        </p:txBody>
      </p:sp>
      <p:grpSp>
        <p:nvGrpSpPr>
          <p:cNvPr id="18" name="Group 17">
            <a:extLst>
              <a:ext uri="{FF2B5EF4-FFF2-40B4-BE49-F238E27FC236}">
                <a16:creationId xmlns:a16="http://schemas.microsoft.com/office/drawing/2014/main" id="{7EFB9E8B-427C-9615-E74A-1336C9B31986}"/>
              </a:ext>
            </a:extLst>
          </p:cNvPr>
          <p:cNvGrpSpPr/>
          <p:nvPr/>
        </p:nvGrpSpPr>
        <p:grpSpPr>
          <a:xfrm>
            <a:off x="6006578" y="6258109"/>
            <a:ext cx="365760" cy="365760"/>
            <a:chOff x="709100" y="1378424"/>
            <a:chExt cx="297965" cy="297965"/>
          </a:xfrm>
        </p:grpSpPr>
        <p:sp>
          <p:nvSpPr>
            <p:cNvPr id="19" name="Oval 18">
              <a:extLst>
                <a:ext uri="{FF2B5EF4-FFF2-40B4-BE49-F238E27FC236}">
                  <a16:creationId xmlns:a16="http://schemas.microsoft.com/office/drawing/2014/main" id="{E08E49D7-DB19-1A61-5C73-3BF7B8F7C85B}"/>
                </a:ext>
              </a:extLst>
            </p:cNvPr>
            <p:cNvSpPr/>
            <p:nvPr userDrawn="1"/>
          </p:nvSpPr>
          <p:spPr bwMode="auto">
            <a:xfrm>
              <a:off x="709100" y="1378424"/>
              <a:ext cx="297965" cy="297965"/>
            </a:xfrm>
            <a:prstGeom prst="ellipse">
              <a:avLst/>
            </a:prstGeom>
            <a:gradFill>
              <a:gsLst>
                <a:gs pos="17000">
                  <a:schemeClr val="accent2"/>
                </a:gs>
                <a:gs pos="99000">
                  <a:schemeClr val="accent2">
                    <a:lumMod val="75000"/>
                  </a:schemeClr>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20" name="Group 19">
              <a:extLst>
                <a:ext uri="{FF2B5EF4-FFF2-40B4-BE49-F238E27FC236}">
                  <a16:creationId xmlns:a16="http://schemas.microsoft.com/office/drawing/2014/main" id="{1EF79FEA-9568-CA64-9B3D-0A33E5C50281}"/>
                </a:ext>
              </a:extLst>
            </p:cNvPr>
            <p:cNvGrpSpPr/>
            <p:nvPr userDrawn="1"/>
          </p:nvGrpSpPr>
          <p:grpSpPr>
            <a:xfrm>
              <a:off x="775878" y="1445202"/>
              <a:ext cx="164409" cy="164409"/>
              <a:chOff x="314875" y="7984519"/>
              <a:chExt cx="180850" cy="180850"/>
            </a:xfrm>
          </p:grpSpPr>
          <p:cxnSp>
            <p:nvCxnSpPr>
              <p:cNvPr id="21" name="Straight Connector 20">
                <a:extLst>
                  <a:ext uri="{FF2B5EF4-FFF2-40B4-BE49-F238E27FC236}">
                    <a16:creationId xmlns:a16="http://schemas.microsoft.com/office/drawing/2014/main" id="{DF98E410-37C9-1BA8-472D-8C98D5AAE01F}"/>
                  </a:ext>
                </a:extLst>
              </p:cNvPr>
              <p:cNvCxnSpPr>
                <a:cxnSpLocks/>
              </p:cNvCxnSpPr>
              <p:nvPr/>
            </p:nvCxnSpPr>
            <p:spPr>
              <a:xfrm>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382BC0-891B-5B90-02D0-D2A108D78C80}"/>
                  </a:ext>
                </a:extLst>
              </p:cNvPr>
              <p:cNvCxnSpPr>
                <a:cxnSpLocks/>
              </p:cNvCxnSpPr>
              <p:nvPr/>
            </p:nvCxnSpPr>
            <p:spPr>
              <a:xfrm rot="16200000">
                <a:off x="405300" y="7984519"/>
                <a:ext cx="0" cy="18085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3" name="TextBox 22">
            <a:extLst>
              <a:ext uri="{FF2B5EF4-FFF2-40B4-BE49-F238E27FC236}">
                <a16:creationId xmlns:a16="http://schemas.microsoft.com/office/drawing/2014/main" id="{09208695-9542-DE1D-6533-8984E54A3111}"/>
              </a:ext>
            </a:extLst>
          </p:cNvPr>
          <p:cNvSpPr txBox="1"/>
          <p:nvPr/>
        </p:nvSpPr>
        <p:spPr>
          <a:xfrm>
            <a:off x="6377182" y="6302488"/>
            <a:ext cx="932175" cy="276999"/>
          </a:xfrm>
          <a:prstGeom prst="rect">
            <a:avLst/>
          </a:prstGeom>
          <a:noFill/>
        </p:spPr>
        <p:txBody>
          <a:bodyPr wrap="square" rtlCol="0">
            <a:spAutoFit/>
          </a:bodyPr>
          <a:lstStyle/>
          <a:p>
            <a:r>
              <a:rPr lang="en-US" sz="1200" dirty="0"/>
              <a:t>Full table</a:t>
            </a:r>
          </a:p>
        </p:txBody>
      </p:sp>
      <p:sp>
        <p:nvSpPr>
          <p:cNvPr id="2" name="Rectangle 1">
            <a:extLst>
              <a:ext uri="{FF2B5EF4-FFF2-40B4-BE49-F238E27FC236}">
                <a16:creationId xmlns:a16="http://schemas.microsoft.com/office/drawing/2014/main" id="{D086F3AD-E29E-1E7F-7218-77616E535461}"/>
              </a:ext>
            </a:extLst>
          </p:cNvPr>
          <p:cNvSpPr/>
          <p:nvPr/>
        </p:nvSpPr>
        <p:spPr>
          <a:xfrm>
            <a:off x="53226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ED8B642-DDA9-703B-B134-98FF15A83D35}"/>
              </a:ext>
            </a:extLst>
          </p:cNvPr>
          <p:cNvSpPr/>
          <p:nvPr/>
        </p:nvSpPr>
        <p:spPr>
          <a:xfrm>
            <a:off x="6771139" y="4692626"/>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hidden="1">
            <a:extLst>
              <a:ext uri="{FF2B5EF4-FFF2-40B4-BE49-F238E27FC236}">
                <a16:creationId xmlns:a16="http://schemas.microsoft.com/office/drawing/2014/main" id="{0E508F2D-1C28-4937-866E-4ADF3938B3C8}"/>
              </a:ext>
            </a:extLst>
          </p:cNvPr>
          <p:cNvGrpSpPr/>
          <p:nvPr/>
        </p:nvGrpSpPr>
        <p:grpSpPr>
          <a:xfrm>
            <a:off x="884440" y="502920"/>
            <a:ext cx="6420671" cy="5813054"/>
            <a:chOff x="884440" y="502920"/>
            <a:chExt cx="6420671" cy="5813054"/>
          </a:xfrm>
        </p:grpSpPr>
        <p:sp>
          <p:nvSpPr>
            <p:cNvPr id="7" name="TextBox 6">
              <a:extLst>
                <a:ext uri="{FF2B5EF4-FFF2-40B4-BE49-F238E27FC236}">
                  <a16:creationId xmlns:a16="http://schemas.microsoft.com/office/drawing/2014/main" id="{B6D922FA-38D5-449C-DC2E-870BFAE161F0}"/>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Safety slider</a:t>
              </a:r>
            </a:p>
          </p:txBody>
        </p:sp>
        <p:sp>
          <p:nvSpPr>
            <p:cNvPr id="5" name="TextBox 4">
              <a:extLst>
                <a:ext uri="{FF2B5EF4-FFF2-40B4-BE49-F238E27FC236}">
                  <a16:creationId xmlns:a16="http://schemas.microsoft.com/office/drawing/2014/main" id="{D60D2E46-9D48-0D59-12B8-90E98B6780A9}"/>
                </a:ext>
              </a:extLst>
            </p:cNvPr>
            <p:cNvSpPr txBox="1"/>
            <p:nvPr/>
          </p:nvSpPr>
          <p:spPr>
            <a:xfrm>
              <a:off x="884440" y="6069753"/>
              <a:ext cx="26550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1849"/>
                  </a:solidFill>
                  <a:effectLst/>
                  <a:uLnTx/>
                  <a:uFillTx/>
                  <a:latin typeface="Arial" panose="020B0604020202020204"/>
                  <a:ea typeface="+mn-ea"/>
                  <a:cs typeface="+mn-cs"/>
                </a:rPr>
                <a:t>[Savarirayan 2024 study 206: p</a:t>
              </a:r>
              <a:r>
                <a:rPr lang="en-US" sz="1000" dirty="0">
                  <a:solidFill>
                    <a:srgbClr val="ED1849"/>
                  </a:solidFill>
                  <a:latin typeface="Arial" panose="020B0604020202020204"/>
                </a:rPr>
                <a:t>6A</a:t>
              </a:r>
              <a:r>
                <a:rPr kumimoji="0" lang="en-US" sz="1000" b="0" i="0" u="none" strike="noStrike" kern="1200" cap="none" spc="0" normalizeH="0" baseline="0" noProof="0" dirty="0">
                  <a:ln>
                    <a:noFill/>
                  </a:ln>
                  <a:solidFill>
                    <a:srgbClr val="ED1849"/>
                  </a:solidFill>
                  <a:effectLst/>
                  <a:uLnTx/>
                  <a:uFillTx/>
                  <a:latin typeface="Arial" panose="020B0604020202020204"/>
                  <a:ea typeface="+mn-ea"/>
                  <a:cs typeface="+mn-cs"/>
                </a:rPr>
                <a:t>]</a:t>
              </a:r>
            </a:p>
          </p:txBody>
        </p:sp>
      </p:grpSp>
      <p:graphicFrame>
        <p:nvGraphicFramePr>
          <p:cNvPr id="17" name="Content Placeholder 3">
            <a:extLst>
              <a:ext uri="{FF2B5EF4-FFF2-40B4-BE49-F238E27FC236}">
                <a16:creationId xmlns:a16="http://schemas.microsoft.com/office/drawing/2014/main" id="{DB93BD96-C1C2-C188-9894-3A1E23DA512F}"/>
              </a:ext>
            </a:extLst>
          </p:cNvPr>
          <p:cNvGraphicFramePr>
            <a:graphicFrameLocks/>
          </p:cNvGraphicFramePr>
          <p:nvPr>
            <p:extLst>
              <p:ext uri="{D42A27DB-BD31-4B8C-83A1-F6EECF244321}">
                <p14:modId xmlns:p14="http://schemas.microsoft.com/office/powerpoint/2010/main" val="2411444786"/>
              </p:ext>
            </p:extLst>
          </p:nvPr>
        </p:nvGraphicFramePr>
        <p:xfrm>
          <a:off x="953771" y="3390695"/>
          <a:ext cx="5852159" cy="2112264"/>
        </p:xfrm>
        <a:graphic>
          <a:graphicData uri="http://schemas.openxmlformats.org/drawingml/2006/table">
            <a:tbl>
              <a:tblPr firstRow="1" bandRow="1">
                <a:tableStyleId>{5C22544A-7EE6-4342-B048-85BDC9FD1C3A}</a:tableStyleId>
              </a:tblPr>
              <a:tblGrid>
                <a:gridCol w="1637287">
                  <a:extLst>
                    <a:ext uri="{9D8B030D-6E8A-4147-A177-3AD203B41FA5}">
                      <a16:colId xmlns:a16="http://schemas.microsoft.com/office/drawing/2014/main" val="20000"/>
                    </a:ext>
                  </a:extLst>
                </a:gridCol>
                <a:gridCol w="1053718">
                  <a:extLst>
                    <a:ext uri="{9D8B030D-6E8A-4147-A177-3AD203B41FA5}">
                      <a16:colId xmlns:a16="http://schemas.microsoft.com/office/drawing/2014/main" val="20001"/>
                    </a:ext>
                  </a:extLst>
                </a:gridCol>
                <a:gridCol w="1053718">
                  <a:extLst>
                    <a:ext uri="{9D8B030D-6E8A-4147-A177-3AD203B41FA5}">
                      <a16:colId xmlns:a16="http://schemas.microsoft.com/office/drawing/2014/main" val="20002"/>
                    </a:ext>
                  </a:extLst>
                </a:gridCol>
                <a:gridCol w="1053718">
                  <a:extLst>
                    <a:ext uri="{9D8B030D-6E8A-4147-A177-3AD203B41FA5}">
                      <a16:colId xmlns:a16="http://schemas.microsoft.com/office/drawing/2014/main" val="20003"/>
                    </a:ext>
                  </a:extLst>
                </a:gridCol>
                <a:gridCol w="1053718">
                  <a:extLst>
                    <a:ext uri="{9D8B030D-6E8A-4147-A177-3AD203B41FA5}">
                      <a16:colId xmlns:a16="http://schemas.microsoft.com/office/drawing/2014/main" val="20004"/>
                    </a:ext>
                  </a:extLst>
                </a:gridCol>
              </a:tblGrid>
              <a:tr h="301752">
                <a:tc rowSpan="2">
                  <a:txBody>
                    <a:bodyPr/>
                    <a:lstStyle/>
                    <a:p>
                      <a:pPr marL="12700" marR="0" lvl="0" indent="0" algn="l" defTabSz="457200" rtl="0" eaLnBrk="1" fontAlgn="auto" latinLnBrk="0" hangingPunct="1">
                        <a:lnSpc>
                          <a:spcPct val="90000"/>
                        </a:lnSpc>
                        <a:spcBef>
                          <a:spcPts val="0"/>
                        </a:spcBef>
                        <a:spcAft>
                          <a:spcPts val="0"/>
                        </a:spcAft>
                        <a:buClrTx/>
                        <a:buSzTx/>
                        <a:buFontTx/>
                        <a:buNone/>
                        <a:tabLst/>
                        <a:defRPr/>
                      </a:pPr>
                      <a:r>
                        <a:rPr kumimoji="0" lang="en-GB" sz="1000" b="1" u="none" strike="noStrike" kern="1200" cap="none" spc="0" normalizeH="0" baseline="0" noProof="0" dirty="0">
                          <a:ln>
                            <a:noFill/>
                          </a:ln>
                          <a:solidFill>
                            <a:schemeClr val="tx1"/>
                          </a:solidFill>
                          <a:effectLst/>
                          <a:uLnTx/>
                          <a:uFillTx/>
                          <a:latin typeface="+mn-lt"/>
                        </a:rPr>
                        <a:t>Preferred Term</a:t>
                      </a:r>
                      <a:endParaRPr kumimoji="0" lang="en-GB" sz="1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D8E9"/>
                    </a:solidFill>
                  </a:tcPr>
                </a:tc>
                <a:tc gridSpan="2">
                  <a:txBody>
                    <a:bodyPr/>
                    <a:lstStyle/>
                    <a:p>
                      <a:pPr marL="63500" marR="0" indent="0" algn="ctr" defTabSz="457200" rtl="0" eaLnBrk="1" latinLnBrk="0" hangingPunct="1">
                        <a:lnSpc>
                          <a:spcPct val="90000"/>
                        </a:lnSpc>
                        <a:spcBef>
                          <a:spcPts val="0"/>
                        </a:spcBef>
                        <a:spcAft>
                          <a:spcPts val="0"/>
                        </a:spcAft>
                      </a:pPr>
                      <a:r>
                        <a:rPr lang="en-US" sz="1000" b="1" kern="1200" dirty="0">
                          <a:solidFill>
                            <a:schemeClr val="lt1"/>
                          </a:solidFill>
                          <a:latin typeface="+mn-lt"/>
                        </a:rPr>
                        <a:t>Placebo (N = 32)</a:t>
                      </a:r>
                      <a:endParaRPr lang="en-US" sz="1000" b="1" kern="1200" dirty="0">
                        <a:solidFill>
                          <a:schemeClr val="lt1"/>
                        </a:solidFill>
                        <a:latin typeface="+mn-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63500" indent="0" algn="ctr" defTabSz="457200" rtl="0" eaLnBrk="1" latinLnBrk="0" hangingPunct="1">
                        <a:tabLst/>
                      </a:pPr>
                      <a:endParaRPr lang="en-US" sz="1600" b="1" kern="1200">
                        <a:solidFill>
                          <a:schemeClr val="lt1"/>
                        </a:solidFill>
                        <a:latin typeface="+mn-lt"/>
                        <a:ea typeface="+mn-ea"/>
                        <a:cs typeface="+mn-cs"/>
                      </a:endParaRPr>
                    </a:p>
                  </a:txBody>
                  <a:tcPr/>
                </a:tc>
                <a:tc gridSpan="2">
                  <a:txBody>
                    <a:bodyPr/>
                    <a:lstStyle/>
                    <a:p>
                      <a:pPr marL="0" marR="0" algn="ctr">
                        <a:lnSpc>
                          <a:spcPct val="90000"/>
                        </a:lnSpc>
                        <a:spcBef>
                          <a:spcPts val="0"/>
                        </a:spcBef>
                        <a:spcAft>
                          <a:spcPts val="0"/>
                        </a:spcAft>
                      </a:pPr>
                      <a:r>
                        <a:rPr lang="en-GB" sz="1000" b="1" dirty="0">
                          <a:solidFill>
                            <a:schemeClr val="bg1"/>
                          </a:solidFill>
                          <a:effectLst/>
                          <a:latin typeface="+mn-lt"/>
                        </a:rPr>
                        <a:t>Vosoritide (N = 43)</a:t>
                      </a:r>
                      <a:endParaRPr lang="en-US" sz="1000" b="1" dirty="0">
                        <a:solidFill>
                          <a:schemeClr val="bg1"/>
                        </a:solidFill>
                        <a:effectLst/>
                        <a:latin typeface="+mn-lt"/>
                        <a:ea typeface="Times New Roman" panose="02020603050405020304" pitchFamily="18" charset="0"/>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63500" indent="0" algn="ctr" defTabSz="457200" rtl="0" eaLnBrk="1" latinLnBrk="0" hangingPunct="1">
                        <a:tabLst/>
                      </a:pPr>
                      <a:endParaRPr lang="en-US" sz="1600" b="1" kern="1200">
                        <a:solidFill>
                          <a:schemeClr val="lt1"/>
                        </a:solidFill>
                        <a:latin typeface="+mn-lt"/>
                        <a:ea typeface="+mn-ea"/>
                        <a:cs typeface="+mn-cs"/>
                      </a:endParaRPr>
                    </a:p>
                  </a:txBody>
                  <a:tcPr/>
                </a:tc>
                <a:extLst>
                  <a:ext uri="{0D108BD9-81ED-4DB2-BD59-A6C34878D82A}">
                    <a16:rowId xmlns:a16="http://schemas.microsoft.com/office/drawing/2014/main" val="10000"/>
                  </a:ext>
                </a:extLst>
              </a:tr>
              <a:tr h="0">
                <a:tc vMerge="1">
                  <a:txBody>
                    <a:bodyPr/>
                    <a:lstStyle/>
                    <a:p>
                      <a:pPr marL="63500" marR="0" lvl="0" indent="0" algn="l" defTabSz="457200" rtl="0" eaLnBrk="1" fontAlgn="auto" latinLnBrk="0" hangingPunct="1">
                        <a:lnSpc>
                          <a:spcPct val="90000"/>
                        </a:lnSpc>
                        <a:spcBef>
                          <a:spcPts val="0"/>
                        </a:spcBef>
                        <a:spcAft>
                          <a:spcPts val="0"/>
                        </a:spcAft>
                        <a:buClrTx/>
                        <a:buSzTx/>
                        <a:buFontTx/>
                        <a:buNone/>
                        <a:tabLst/>
                        <a:defRPr/>
                      </a:pPr>
                      <a:r>
                        <a:rPr kumimoji="0" lang="en-GB" sz="1100" b="1" u="none" strike="noStrike" kern="1200" cap="none" spc="0" normalizeH="0" baseline="0" noProof="0">
                          <a:ln>
                            <a:noFill/>
                          </a:ln>
                          <a:solidFill>
                            <a:schemeClr val="tx1"/>
                          </a:solidFill>
                          <a:effectLst/>
                          <a:uLnTx/>
                          <a:uFillTx/>
                          <a:latin typeface="+mn-lt"/>
                        </a:rPr>
                        <a:t>Preferred Term</a:t>
                      </a:r>
                      <a:endParaRPr kumimoji="0" lang="en-GB" sz="11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63500" indent="0" algn="ctr" defTabSz="457200" rtl="0" eaLnBrk="1" latinLnBrk="0" hangingPunct="1">
                        <a:lnSpc>
                          <a:spcPct val="90000"/>
                        </a:lnSpc>
                        <a:spcBef>
                          <a:spcPts val="0"/>
                        </a:spcBef>
                        <a:spcAft>
                          <a:spcPts val="0"/>
                        </a:spcAft>
                        <a:tabLst/>
                      </a:pPr>
                      <a:r>
                        <a:rPr lang="en-US" sz="1000" b="1" kern="1200" spc="0" baseline="0" dirty="0">
                          <a:solidFill>
                            <a:schemeClr val="bg1"/>
                          </a:solidFill>
                          <a:latin typeface="+mn-lt"/>
                        </a:rPr>
                        <a:t>Incidence, n (%)</a:t>
                      </a:r>
                      <a:endParaRPr lang="en-US" sz="1000" b="1" kern="1200" spc="0" baseline="0" dirty="0">
                        <a:solidFill>
                          <a:schemeClr val="bg1"/>
                        </a:solidFill>
                        <a:latin typeface="+mn-lt"/>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63500" indent="0" algn="ctr" defTabSz="457200" rtl="0" eaLnBrk="1" latinLnBrk="0" hangingPunct="1">
                        <a:lnSpc>
                          <a:spcPct val="90000"/>
                        </a:lnSpc>
                        <a:spcBef>
                          <a:spcPts val="0"/>
                        </a:spcBef>
                        <a:spcAft>
                          <a:spcPts val="0"/>
                        </a:spcAft>
                        <a:tabLst/>
                      </a:pPr>
                      <a:r>
                        <a:rPr lang="en-US" sz="1000" b="1" kern="1200" spc="0" baseline="0" dirty="0">
                          <a:solidFill>
                            <a:schemeClr val="bg1"/>
                          </a:solidFill>
                          <a:latin typeface="+mn-lt"/>
                        </a:rPr>
                        <a:t>Events, </a:t>
                      </a:r>
                      <a:br>
                        <a:rPr lang="en-US" sz="1000" b="1" kern="1200" spc="0" baseline="0" dirty="0">
                          <a:solidFill>
                            <a:schemeClr val="bg1"/>
                          </a:solidFill>
                          <a:latin typeface="+mn-lt"/>
                        </a:rPr>
                      </a:br>
                      <a:r>
                        <a:rPr lang="en-US" sz="1000" b="1" kern="1200" spc="0" baseline="0" dirty="0">
                          <a:solidFill>
                            <a:schemeClr val="bg1"/>
                          </a:solidFill>
                          <a:latin typeface="+mn-lt"/>
                        </a:rPr>
                        <a:t>m (rate)</a:t>
                      </a:r>
                      <a:endParaRPr lang="en-US" sz="1000" b="1" kern="1200" spc="0" baseline="0" dirty="0">
                        <a:solidFill>
                          <a:schemeClr val="bg1"/>
                        </a:solidFill>
                        <a:latin typeface="+mn-lt"/>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63500" indent="0" algn="ctr" defTabSz="457200" rtl="0" eaLnBrk="1" latinLnBrk="0" hangingPunct="1">
                        <a:lnSpc>
                          <a:spcPct val="90000"/>
                        </a:lnSpc>
                        <a:spcBef>
                          <a:spcPts val="0"/>
                        </a:spcBef>
                        <a:spcAft>
                          <a:spcPts val="0"/>
                        </a:spcAft>
                        <a:tabLst/>
                      </a:pPr>
                      <a:r>
                        <a:rPr lang="en-US" sz="1000" b="1" kern="1200" spc="0" baseline="0" dirty="0">
                          <a:solidFill>
                            <a:schemeClr val="bg1"/>
                          </a:solidFill>
                          <a:latin typeface="+mn-lt"/>
                        </a:rPr>
                        <a:t>Incidence, n (%)</a:t>
                      </a:r>
                      <a:endParaRPr lang="en-US" sz="1000" b="1" kern="1200" spc="0" baseline="0" dirty="0">
                        <a:solidFill>
                          <a:schemeClr val="bg1"/>
                        </a:solidFill>
                        <a:latin typeface="+mn-lt"/>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63500" indent="0" algn="ctr" defTabSz="457200" rtl="0" eaLnBrk="1" latinLnBrk="0" hangingPunct="1">
                        <a:lnSpc>
                          <a:spcPct val="90000"/>
                        </a:lnSpc>
                        <a:spcBef>
                          <a:spcPts val="0"/>
                        </a:spcBef>
                        <a:spcAft>
                          <a:spcPts val="0"/>
                        </a:spcAft>
                        <a:tabLst/>
                      </a:pPr>
                      <a:r>
                        <a:rPr lang="en-US" sz="1000" b="1" kern="1200" spc="0" baseline="0" dirty="0">
                          <a:solidFill>
                            <a:schemeClr val="bg1"/>
                          </a:solidFill>
                          <a:latin typeface="+mn-lt"/>
                        </a:rPr>
                        <a:t>Events, </a:t>
                      </a:r>
                      <a:br>
                        <a:rPr lang="en-US" sz="1000" b="1" kern="1200" spc="0" baseline="0" dirty="0">
                          <a:solidFill>
                            <a:schemeClr val="bg1"/>
                          </a:solidFill>
                          <a:latin typeface="+mn-lt"/>
                        </a:rPr>
                      </a:br>
                      <a:r>
                        <a:rPr lang="en-US" sz="1000" b="1" kern="1200" spc="0" baseline="0" dirty="0">
                          <a:solidFill>
                            <a:schemeClr val="bg1"/>
                          </a:solidFill>
                          <a:latin typeface="+mn-lt"/>
                        </a:rPr>
                        <a:t>m (rate)</a:t>
                      </a:r>
                      <a:endParaRPr lang="en-US" sz="1000" b="1" kern="1200" spc="0" baseline="0" dirty="0">
                        <a:solidFill>
                          <a:schemeClr val="bg1"/>
                        </a:solidFill>
                        <a:latin typeface="+mn-lt"/>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1"/>
                  </a:ext>
                </a:extLst>
              </a:tr>
              <a:tr h="0">
                <a:tc>
                  <a:txBody>
                    <a:bodyPr/>
                    <a:lstStyle/>
                    <a:p>
                      <a:pPr marL="0" marR="0">
                        <a:lnSpc>
                          <a:spcPct val="90000"/>
                        </a:lnSpc>
                        <a:spcBef>
                          <a:spcPts val="0"/>
                        </a:spcBef>
                        <a:spcAft>
                          <a:spcPts val="0"/>
                        </a:spcAft>
                      </a:pPr>
                      <a:r>
                        <a:rPr lang="en-GB" sz="1000" noProof="0" dirty="0">
                          <a:solidFill>
                            <a:schemeClr val="tx1"/>
                          </a:solidFill>
                          <a:effectLst/>
                          <a:latin typeface="+mn-lt"/>
                        </a:rPr>
                        <a:t>Injection site reaction</a:t>
                      </a:r>
                      <a:endParaRPr lang="en-GB" sz="10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13 (40.6)</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154 (4.8)</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34 (79.1)</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3057 (71.5)</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2"/>
                  </a:ext>
                </a:extLst>
              </a:tr>
              <a:tr h="0">
                <a:tc>
                  <a:txBody>
                    <a:bodyPr/>
                    <a:lstStyle/>
                    <a:p>
                      <a:pPr marL="0" marR="0">
                        <a:lnSpc>
                          <a:spcPct val="90000"/>
                        </a:lnSpc>
                        <a:spcBef>
                          <a:spcPts val="0"/>
                        </a:spcBef>
                        <a:spcAft>
                          <a:spcPts val="0"/>
                        </a:spcAft>
                      </a:pPr>
                      <a:r>
                        <a:rPr lang="en-GB" sz="1000" noProof="0" dirty="0">
                          <a:solidFill>
                            <a:schemeClr val="tx1"/>
                          </a:solidFill>
                          <a:effectLst/>
                          <a:latin typeface="+mn-lt"/>
                        </a:rPr>
                        <a:t>Injection site erythema </a:t>
                      </a:r>
                      <a:endParaRPr lang="en-GB" sz="10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13 (40.6)</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1738 (54.3)</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33 (76.7)</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5100 (119.4)</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3"/>
                  </a:ext>
                </a:extLst>
              </a:tr>
              <a:tr h="0">
                <a:tc>
                  <a:txBody>
                    <a:bodyPr/>
                    <a:lstStyle/>
                    <a:p>
                      <a:pPr marL="0" marR="0">
                        <a:lnSpc>
                          <a:spcPct val="90000"/>
                        </a:lnSpc>
                        <a:spcBef>
                          <a:spcPts val="0"/>
                        </a:spcBef>
                        <a:spcAft>
                          <a:spcPts val="0"/>
                        </a:spcAft>
                      </a:pPr>
                      <a:r>
                        <a:rPr lang="en-GB" sz="1000" noProof="0" dirty="0">
                          <a:solidFill>
                            <a:schemeClr val="tx1"/>
                          </a:solidFill>
                          <a:effectLst/>
                          <a:latin typeface="+mn-lt"/>
                        </a:rPr>
                        <a:t>Injection site swelling </a:t>
                      </a:r>
                      <a:endParaRPr lang="en-GB" sz="10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2 (6.3)</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3 (0.1)</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8 (18.6)</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36 (0.8)</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4"/>
                  </a:ext>
                </a:extLst>
              </a:tr>
              <a:tr h="0">
                <a:tc>
                  <a:txBody>
                    <a:bodyPr/>
                    <a:lstStyle/>
                    <a:p>
                      <a:pPr marL="0" marR="0">
                        <a:lnSpc>
                          <a:spcPct val="90000"/>
                        </a:lnSpc>
                        <a:spcBef>
                          <a:spcPts val="0"/>
                        </a:spcBef>
                        <a:spcAft>
                          <a:spcPts val="0"/>
                        </a:spcAft>
                      </a:pPr>
                      <a:r>
                        <a:rPr lang="en-GB" sz="1000" noProof="0" dirty="0">
                          <a:solidFill>
                            <a:schemeClr val="tx1"/>
                          </a:solidFill>
                          <a:effectLst/>
                          <a:latin typeface="+mn-lt"/>
                        </a:rPr>
                        <a:t>Injection site urticaria</a:t>
                      </a:r>
                      <a:endParaRPr lang="en-GB" sz="10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1 (3.1)</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1 (0.0)</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6 (14.0)</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22 (0.5)</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5"/>
                  </a:ext>
                </a:extLst>
              </a:tr>
              <a:tr h="0">
                <a:tc>
                  <a:txBody>
                    <a:bodyPr/>
                    <a:lstStyle/>
                    <a:p>
                      <a:pPr marL="0" marR="0">
                        <a:lnSpc>
                          <a:spcPct val="90000"/>
                        </a:lnSpc>
                        <a:spcBef>
                          <a:spcPts val="0"/>
                        </a:spcBef>
                        <a:spcAft>
                          <a:spcPts val="0"/>
                        </a:spcAft>
                      </a:pPr>
                      <a:r>
                        <a:rPr lang="en-GB" sz="1000" noProof="0" dirty="0">
                          <a:solidFill>
                            <a:schemeClr val="tx1"/>
                          </a:solidFill>
                          <a:effectLst/>
                          <a:latin typeface="+mn-lt"/>
                        </a:rPr>
                        <a:t>Injection site induration</a:t>
                      </a:r>
                      <a:endParaRPr lang="en-GB" sz="10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0</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0</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5 (11.6)</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14 (0.3)</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6"/>
                  </a:ext>
                </a:extLst>
              </a:tr>
              <a:tr h="301752">
                <a:tc>
                  <a:txBody>
                    <a:bodyPr/>
                    <a:lstStyle/>
                    <a:p>
                      <a:pPr marL="0" marR="0">
                        <a:lnSpc>
                          <a:spcPct val="90000"/>
                        </a:lnSpc>
                        <a:spcBef>
                          <a:spcPts val="0"/>
                        </a:spcBef>
                        <a:spcAft>
                          <a:spcPts val="0"/>
                        </a:spcAft>
                      </a:pPr>
                      <a:r>
                        <a:rPr lang="en-GB" sz="1000" noProof="0" dirty="0">
                          <a:solidFill>
                            <a:schemeClr val="tx1"/>
                          </a:solidFill>
                          <a:effectLst/>
                          <a:latin typeface="+mn-lt"/>
                        </a:rPr>
                        <a:t>Viral infection</a:t>
                      </a:r>
                      <a:endParaRPr lang="en-GB" sz="10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4 (12.5)</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8 (0.2)</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8 (18.6)</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000" dirty="0">
                          <a:solidFill>
                            <a:schemeClr val="bg1"/>
                          </a:solidFill>
                          <a:effectLst/>
                          <a:latin typeface="+mn-lt"/>
                        </a:rPr>
                        <a:t>28 (0.7)</a:t>
                      </a:r>
                      <a:endParaRPr lang="en-US" sz="10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7"/>
                  </a:ext>
                </a:extLst>
              </a:tr>
            </a:tbl>
          </a:graphicData>
        </a:graphic>
      </p:graphicFrame>
      <p:sp>
        <p:nvSpPr>
          <p:cNvPr id="6" name="Close Button Hyperlink">
            <a:hlinkClick r:id="rId3" action="ppaction://hlinksldjump"/>
            <a:extLst>
              <a:ext uri="{FF2B5EF4-FFF2-40B4-BE49-F238E27FC236}">
                <a16:creationId xmlns:a16="http://schemas.microsoft.com/office/drawing/2014/main" id="{581C115E-DEDD-9762-EA20-F7F8B388AF3F}"/>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ull table Hyperlink">
            <a:hlinkClick r:id="rId4" action="ppaction://hlinksldjump"/>
            <a:extLst>
              <a:ext uri="{FF2B5EF4-FFF2-40B4-BE49-F238E27FC236}">
                <a16:creationId xmlns:a16="http://schemas.microsoft.com/office/drawing/2014/main" id="{6C8CA406-5D8B-C55E-98C7-7FAB28C7836A}"/>
              </a:ext>
            </a:extLst>
          </p:cNvPr>
          <p:cNvSpPr/>
          <p:nvPr/>
        </p:nvSpPr>
        <p:spPr>
          <a:xfrm>
            <a:off x="5973763" y="6234113"/>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2613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0937-ACC5-702E-6FD3-3BD6DDAE3AF3}"/>
              </a:ext>
            </a:extLst>
          </p:cNvPr>
          <p:cNvSpPr>
            <a:spLocks noGrp="1"/>
          </p:cNvSpPr>
          <p:nvPr>
            <p:ph type="title"/>
          </p:nvPr>
        </p:nvSpPr>
        <p:spPr>
          <a:xfrm>
            <a:off x="809649" y="1503457"/>
            <a:ext cx="6153101" cy="481064"/>
          </a:xfrm>
        </p:spPr>
        <p:txBody>
          <a:bodyPr/>
          <a:lstStyle/>
          <a:p>
            <a:r>
              <a:rPr lang="en-US" sz="2000" noProof="0" dirty="0"/>
              <a:t>Study 206: Incidence of TEAEs Reported With &gt;5% Higher Frequency in Vosoritide vs Placebo</a:t>
            </a:r>
          </a:p>
        </p:txBody>
      </p:sp>
      <p:graphicFrame>
        <p:nvGraphicFramePr>
          <p:cNvPr id="5" name="Content Placeholder 3">
            <a:extLst>
              <a:ext uri="{FF2B5EF4-FFF2-40B4-BE49-F238E27FC236}">
                <a16:creationId xmlns:a16="http://schemas.microsoft.com/office/drawing/2014/main" id="{5C003A5C-AA6F-ED12-8A48-A7EAD40B5963}"/>
              </a:ext>
            </a:extLst>
          </p:cNvPr>
          <p:cNvGraphicFramePr>
            <a:graphicFrameLocks/>
          </p:cNvGraphicFramePr>
          <p:nvPr>
            <p:extLst>
              <p:ext uri="{D42A27DB-BD31-4B8C-83A1-F6EECF244321}">
                <p14:modId xmlns:p14="http://schemas.microsoft.com/office/powerpoint/2010/main" val="881352487"/>
              </p:ext>
            </p:extLst>
          </p:nvPr>
        </p:nvGraphicFramePr>
        <p:xfrm>
          <a:off x="646249" y="2338727"/>
          <a:ext cx="6400801" cy="5404104"/>
        </p:xfrm>
        <a:graphic>
          <a:graphicData uri="http://schemas.openxmlformats.org/drawingml/2006/table">
            <a:tbl>
              <a:tblPr firstRow="1" bandRow="1">
                <a:tableStyleId>{5C22544A-7EE6-4342-B048-85BDC9FD1C3A}</a:tableStyleId>
              </a:tblPr>
              <a:tblGrid>
                <a:gridCol w="2016689">
                  <a:extLst>
                    <a:ext uri="{9D8B030D-6E8A-4147-A177-3AD203B41FA5}">
                      <a16:colId xmlns:a16="http://schemas.microsoft.com/office/drawing/2014/main" val="20000"/>
                    </a:ext>
                  </a:extLst>
                </a:gridCol>
                <a:gridCol w="1096028">
                  <a:extLst>
                    <a:ext uri="{9D8B030D-6E8A-4147-A177-3AD203B41FA5}">
                      <a16:colId xmlns:a16="http://schemas.microsoft.com/office/drawing/2014/main" val="20001"/>
                    </a:ext>
                  </a:extLst>
                </a:gridCol>
                <a:gridCol w="1096028">
                  <a:extLst>
                    <a:ext uri="{9D8B030D-6E8A-4147-A177-3AD203B41FA5}">
                      <a16:colId xmlns:a16="http://schemas.microsoft.com/office/drawing/2014/main" val="20002"/>
                    </a:ext>
                  </a:extLst>
                </a:gridCol>
                <a:gridCol w="1096028">
                  <a:extLst>
                    <a:ext uri="{9D8B030D-6E8A-4147-A177-3AD203B41FA5}">
                      <a16:colId xmlns:a16="http://schemas.microsoft.com/office/drawing/2014/main" val="20003"/>
                    </a:ext>
                  </a:extLst>
                </a:gridCol>
                <a:gridCol w="1096028">
                  <a:extLst>
                    <a:ext uri="{9D8B030D-6E8A-4147-A177-3AD203B41FA5}">
                      <a16:colId xmlns:a16="http://schemas.microsoft.com/office/drawing/2014/main" val="20004"/>
                    </a:ext>
                  </a:extLst>
                </a:gridCol>
              </a:tblGrid>
              <a:tr h="301752">
                <a:tc rowSpan="2">
                  <a:txBody>
                    <a:bodyPr/>
                    <a:lstStyle/>
                    <a:p>
                      <a:pPr marL="12700" marR="0" lvl="0" indent="0" algn="l" defTabSz="457200" rtl="0" eaLnBrk="1" fontAlgn="auto" latinLnBrk="0" hangingPunct="1">
                        <a:lnSpc>
                          <a:spcPct val="9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solidFill>
                          <a:effectLst/>
                          <a:uLnTx/>
                          <a:uFillTx/>
                          <a:latin typeface="+mn-lt"/>
                        </a:rPr>
                        <a:t>Preferred Term</a:t>
                      </a:r>
                      <a:endParaRPr kumimoji="0" lang="en-GB" sz="11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D8E9"/>
                    </a:solidFill>
                  </a:tcPr>
                </a:tc>
                <a:tc gridSpan="2">
                  <a:txBody>
                    <a:bodyPr/>
                    <a:lstStyle/>
                    <a:p>
                      <a:pPr marL="63500" marR="0" indent="0" algn="ctr" defTabSz="457200" rtl="0" eaLnBrk="1" latinLnBrk="0" hangingPunct="1">
                        <a:lnSpc>
                          <a:spcPct val="90000"/>
                        </a:lnSpc>
                        <a:spcBef>
                          <a:spcPts val="0"/>
                        </a:spcBef>
                        <a:spcAft>
                          <a:spcPts val="0"/>
                        </a:spcAft>
                      </a:pPr>
                      <a:r>
                        <a:rPr lang="en-US" sz="1100" b="1" kern="1200" dirty="0">
                          <a:solidFill>
                            <a:schemeClr val="lt1"/>
                          </a:solidFill>
                          <a:latin typeface="+mn-lt"/>
                        </a:rPr>
                        <a:t>Placebo (N = 32)</a:t>
                      </a:r>
                      <a:endParaRPr lang="en-US" sz="1100" b="1" kern="1200" dirty="0">
                        <a:solidFill>
                          <a:schemeClr val="lt1"/>
                        </a:solidFill>
                        <a:latin typeface="+mn-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63500" indent="0" algn="ctr" defTabSz="457200" rtl="0" eaLnBrk="1" latinLnBrk="0" hangingPunct="1">
                        <a:tabLst/>
                      </a:pPr>
                      <a:endParaRPr lang="en-US" sz="1600" b="1" kern="1200">
                        <a:solidFill>
                          <a:schemeClr val="lt1"/>
                        </a:solidFill>
                        <a:latin typeface="+mn-lt"/>
                        <a:ea typeface="+mn-ea"/>
                        <a:cs typeface="+mn-cs"/>
                      </a:endParaRPr>
                    </a:p>
                  </a:txBody>
                  <a:tcPr/>
                </a:tc>
                <a:tc gridSpan="2">
                  <a:txBody>
                    <a:bodyPr/>
                    <a:lstStyle/>
                    <a:p>
                      <a:pPr marL="0" marR="0" algn="ctr">
                        <a:lnSpc>
                          <a:spcPct val="90000"/>
                        </a:lnSpc>
                        <a:spcBef>
                          <a:spcPts val="0"/>
                        </a:spcBef>
                        <a:spcAft>
                          <a:spcPts val="0"/>
                        </a:spcAft>
                      </a:pPr>
                      <a:r>
                        <a:rPr lang="en-GB" sz="1100" b="1" dirty="0">
                          <a:solidFill>
                            <a:schemeClr val="bg1"/>
                          </a:solidFill>
                          <a:effectLst/>
                          <a:latin typeface="+mn-lt"/>
                        </a:rPr>
                        <a:t>Vosoritide (N = 43)</a:t>
                      </a:r>
                      <a:endParaRPr lang="en-US" sz="1100" b="1" dirty="0">
                        <a:solidFill>
                          <a:schemeClr val="bg1"/>
                        </a:solidFill>
                        <a:effectLst/>
                        <a:latin typeface="+mn-lt"/>
                        <a:ea typeface="Times New Roman" panose="02020603050405020304" pitchFamily="18" charset="0"/>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63500" indent="0" algn="ctr" defTabSz="457200" rtl="0" eaLnBrk="1" latinLnBrk="0" hangingPunct="1">
                        <a:tabLst/>
                      </a:pPr>
                      <a:endParaRPr lang="en-US" sz="1600" b="1" kern="1200">
                        <a:solidFill>
                          <a:schemeClr val="lt1"/>
                        </a:solidFill>
                        <a:latin typeface="+mn-lt"/>
                        <a:ea typeface="+mn-ea"/>
                        <a:cs typeface="+mn-cs"/>
                      </a:endParaRPr>
                    </a:p>
                  </a:txBody>
                  <a:tcPr/>
                </a:tc>
                <a:extLst>
                  <a:ext uri="{0D108BD9-81ED-4DB2-BD59-A6C34878D82A}">
                    <a16:rowId xmlns:a16="http://schemas.microsoft.com/office/drawing/2014/main" val="10000"/>
                  </a:ext>
                </a:extLst>
              </a:tr>
              <a:tr h="0">
                <a:tc vMerge="1">
                  <a:txBody>
                    <a:bodyPr/>
                    <a:lstStyle/>
                    <a:p>
                      <a:pPr marL="63500" marR="0" lvl="0" indent="0" algn="l" defTabSz="457200" rtl="0" eaLnBrk="1" fontAlgn="auto" latinLnBrk="0" hangingPunct="1">
                        <a:lnSpc>
                          <a:spcPct val="90000"/>
                        </a:lnSpc>
                        <a:spcBef>
                          <a:spcPts val="0"/>
                        </a:spcBef>
                        <a:spcAft>
                          <a:spcPts val="0"/>
                        </a:spcAft>
                        <a:buClrTx/>
                        <a:buSzTx/>
                        <a:buFontTx/>
                        <a:buNone/>
                        <a:tabLst/>
                        <a:defRPr/>
                      </a:pPr>
                      <a:r>
                        <a:rPr kumimoji="0" lang="en-GB" sz="1100" b="1" u="none" strike="noStrike" kern="1200" cap="none" spc="0" normalizeH="0" baseline="0" noProof="0">
                          <a:ln>
                            <a:noFill/>
                          </a:ln>
                          <a:solidFill>
                            <a:schemeClr val="tx1"/>
                          </a:solidFill>
                          <a:effectLst/>
                          <a:uLnTx/>
                          <a:uFillTx/>
                          <a:latin typeface="+mn-lt"/>
                        </a:rPr>
                        <a:t>Preferred Term</a:t>
                      </a:r>
                      <a:endParaRPr kumimoji="0" lang="en-GB" sz="11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63500" indent="0" algn="ctr" defTabSz="457200" rtl="0" eaLnBrk="1" latinLnBrk="0" hangingPunct="1">
                        <a:lnSpc>
                          <a:spcPct val="90000"/>
                        </a:lnSpc>
                        <a:spcBef>
                          <a:spcPts val="0"/>
                        </a:spcBef>
                        <a:spcAft>
                          <a:spcPts val="0"/>
                        </a:spcAft>
                        <a:tabLst/>
                      </a:pPr>
                      <a:r>
                        <a:rPr lang="en-US" sz="1100" b="1" kern="1200" spc="0" baseline="0" dirty="0">
                          <a:solidFill>
                            <a:schemeClr val="bg1"/>
                          </a:solidFill>
                          <a:latin typeface="+mn-lt"/>
                        </a:rPr>
                        <a:t>Incidence, n (%)</a:t>
                      </a:r>
                      <a:endParaRPr lang="en-US" sz="1100" b="1" kern="1200" spc="0" baseline="0" dirty="0">
                        <a:solidFill>
                          <a:schemeClr val="bg1"/>
                        </a:solidFill>
                        <a:latin typeface="+mn-lt"/>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63500" indent="0" algn="ctr" defTabSz="457200" rtl="0" eaLnBrk="1" latinLnBrk="0" hangingPunct="1">
                        <a:lnSpc>
                          <a:spcPct val="90000"/>
                        </a:lnSpc>
                        <a:spcBef>
                          <a:spcPts val="0"/>
                        </a:spcBef>
                        <a:spcAft>
                          <a:spcPts val="0"/>
                        </a:spcAft>
                        <a:tabLst/>
                      </a:pPr>
                      <a:r>
                        <a:rPr lang="en-US" sz="1100" b="1" kern="1200" spc="0" baseline="0" dirty="0">
                          <a:solidFill>
                            <a:schemeClr val="bg1"/>
                          </a:solidFill>
                          <a:latin typeface="+mn-lt"/>
                        </a:rPr>
                        <a:t>Events, m (rate)</a:t>
                      </a:r>
                      <a:endParaRPr lang="en-US" sz="1100" b="1" kern="1200" spc="0" baseline="0" dirty="0">
                        <a:solidFill>
                          <a:schemeClr val="bg1"/>
                        </a:solidFill>
                        <a:latin typeface="+mn-lt"/>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63500" indent="0" algn="ctr" defTabSz="457200" rtl="0" eaLnBrk="1" latinLnBrk="0" hangingPunct="1">
                        <a:lnSpc>
                          <a:spcPct val="90000"/>
                        </a:lnSpc>
                        <a:spcBef>
                          <a:spcPts val="0"/>
                        </a:spcBef>
                        <a:spcAft>
                          <a:spcPts val="0"/>
                        </a:spcAft>
                        <a:tabLst/>
                      </a:pPr>
                      <a:r>
                        <a:rPr lang="en-US" sz="1100" b="1" kern="1200" spc="0" baseline="0" dirty="0">
                          <a:solidFill>
                            <a:schemeClr val="bg1"/>
                          </a:solidFill>
                          <a:latin typeface="+mn-lt"/>
                        </a:rPr>
                        <a:t>Incidence, n (%)</a:t>
                      </a:r>
                      <a:endParaRPr lang="en-US" sz="1100" b="1" kern="1200" spc="0" baseline="0" dirty="0">
                        <a:solidFill>
                          <a:schemeClr val="bg1"/>
                        </a:solidFill>
                        <a:latin typeface="+mn-lt"/>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63500" indent="0" algn="ctr" defTabSz="457200" rtl="0" eaLnBrk="1" latinLnBrk="0" hangingPunct="1">
                        <a:lnSpc>
                          <a:spcPct val="90000"/>
                        </a:lnSpc>
                        <a:spcBef>
                          <a:spcPts val="0"/>
                        </a:spcBef>
                        <a:spcAft>
                          <a:spcPts val="0"/>
                        </a:spcAft>
                        <a:tabLst/>
                      </a:pPr>
                      <a:r>
                        <a:rPr lang="en-US" sz="1100" b="1" kern="1200" spc="0" baseline="0" dirty="0">
                          <a:solidFill>
                            <a:schemeClr val="bg1"/>
                          </a:solidFill>
                          <a:latin typeface="+mn-lt"/>
                        </a:rPr>
                        <a:t>Events, m (rate)</a:t>
                      </a:r>
                      <a:endParaRPr lang="en-US" sz="1100" b="1" kern="1200" spc="0" baseline="0" dirty="0">
                        <a:solidFill>
                          <a:schemeClr val="bg1"/>
                        </a:solidFill>
                        <a:latin typeface="+mn-lt"/>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1"/>
                  </a:ext>
                </a:extLst>
              </a:tr>
              <a:tr h="301752">
                <a:tc>
                  <a:txBody>
                    <a:bodyPr/>
                    <a:lstStyle/>
                    <a:p>
                      <a:pPr marL="0" marR="0">
                        <a:lnSpc>
                          <a:spcPct val="90000"/>
                        </a:lnSpc>
                        <a:spcBef>
                          <a:spcPts val="0"/>
                        </a:spcBef>
                        <a:spcAft>
                          <a:spcPts val="0"/>
                        </a:spcAft>
                      </a:pPr>
                      <a:r>
                        <a:rPr lang="en-GB" sz="1100" noProof="0" dirty="0">
                          <a:solidFill>
                            <a:schemeClr val="tx1"/>
                          </a:solidFill>
                          <a:effectLst/>
                          <a:latin typeface="+mn-lt"/>
                        </a:rPr>
                        <a:t>Injection site reaction</a:t>
                      </a:r>
                      <a:endParaRPr lang="en-GB" sz="11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13 (40.6)</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154 (4.8)</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34 (79.1)</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3057 (71.5)</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2"/>
                  </a:ext>
                </a:extLst>
              </a:tr>
              <a:tr h="301752">
                <a:tc>
                  <a:txBody>
                    <a:bodyPr/>
                    <a:lstStyle/>
                    <a:p>
                      <a:pPr marL="0" marR="0">
                        <a:lnSpc>
                          <a:spcPct val="90000"/>
                        </a:lnSpc>
                        <a:spcBef>
                          <a:spcPts val="0"/>
                        </a:spcBef>
                        <a:spcAft>
                          <a:spcPts val="0"/>
                        </a:spcAft>
                      </a:pPr>
                      <a:r>
                        <a:rPr lang="en-GB" sz="1100" noProof="0" dirty="0">
                          <a:solidFill>
                            <a:schemeClr val="tx1"/>
                          </a:solidFill>
                          <a:effectLst/>
                          <a:latin typeface="+mn-lt"/>
                        </a:rPr>
                        <a:t>Injection site erythema </a:t>
                      </a:r>
                      <a:endParaRPr lang="en-GB" sz="11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13 (40.6)</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1738 (54.3)</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33 (76.7)</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5100 (119.4)</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3"/>
                  </a:ext>
                </a:extLst>
              </a:tr>
              <a:tr h="301752">
                <a:tc>
                  <a:txBody>
                    <a:bodyPr/>
                    <a:lstStyle/>
                    <a:p>
                      <a:pPr marL="0" marR="0">
                        <a:lnSpc>
                          <a:spcPct val="90000"/>
                        </a:lnSpc>
                        <a:spcBef>
                          <a:spcPts val="0"/>
                        </a:spcBef>
                        <a:spcAft>
                          <a:spcPts val="0"/>
                        </a:spcAft>
                      </a:pPr>
                      <a:r>
                        <a:rPr lang="en-GB" sz="1100" noProof="0" dirty="0">
                          <a:solidFill>
                            <a:schemeClr val="tx1"/>
                          </a:solidFill>
                          <a:effectLst/>
                          <a:latin typeface="+mn-lt"/>
                        </a:rPr>
                        <a:t>Injection site swelling </a:t>
                      </a:r>
                      <a:endParaRPr lang="en-GB" sz="11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2 (6.3)</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3 (0.1)</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8 (18.6)</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36 (0.8)</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4"/>
                  </a:ext>
                </a:extLst>
              </a:tr>
              <a:tr h="301752">
                <a:tc>
                  <a:txBody>
                    <a:bodyPr/>
                    <a:lstStyle/>
                    <a:p>
                      <a:pPr marL="0" marR="0">
                        <a:lnSpc>
                          <a:spcPct val="90000"/>
                        </a:lnSpc>
                        <a:spcBef>
                          <a:spcPts val="0"/>
                        </a:spcBef>
                        <a:spcAft>
                          <a:spcPts val="0"/>
                        </a:spcAft>
                      </a:pPr>
                      <a:r>
                        <a:rPr lang="en-GB" sz="1100" noProof="0" dirty="0">
                          <a:solidFill>
                            <a:schemeClr val="tx1"/>
                          </a:solidFill>
                          <a:effectLst/>
                          <a:latin typeface="+mn-lt"/>
                        </a:rPr>
                        <a:t>Injection site urticaria</a:t>
                      </a:r>
                      <a:endParaRPr lang="en-GB" sz="11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1 (3.1)</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1 (0.0)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6 (14.0)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22 (0.5)</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5"/>
                  </a:ext>
                </a:extLst>
              </a:tr>
              <a:tr h="301752">
                <a:tc>
                  <a:txBody>
                    <a:bodyPr/>
                    <a:lstStyle/>
                    <a:p>
                      <a:pPr marL="0" marR="0">
                        <a:lnSpc>
                          <a:spcPct val="90000"/>
                        </a:lnSpc>
                        <a:spcBef>
                          <a:spcPts val="0"/>
                        </a:spcBef>
                        <a:spcAft>
                          <a:spcPts val="0"/>
                        </a:spcAft>
                      </a:pPr>
                      <a:r>
                        <a:rPr lang="en-GB" sz="1100" noProof="0" dirty="0">
                          <a:solidFill>
                            <a:schemeClr val="tx1"/>
                          </a:solidFill>
                          <a:effectLst/>
                          <a:latin typeface="+mn-lt"/>
                        </a:rPr>
                        <a:t>Injection site induration</a:t>
                      </a:r>
                      <a:endParaRPr lang="en-GB" sz="11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5 (11.6)</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14 (0.3)</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6"/>
                  </a:ext>
                </a:extLst>
              </a:tr>
              <a:tr h="301752">
                <a:tc>
                  <a:txBody>
                    <a:bodyPr/>
                    <a:lstStyle/>
                    <a:p>
                      <a:pPr marL="0" marR="0">
                        <a:lnSpc>
                          <a:spcPct val="90000"/>
                        </a:lnSpc>
                        <a:spcBef>
                          <a:spcPts val="0"/>
                        </a:spcBef>
                        <a:spcAft>
                          <a:spcPts val="0"/>
                        </a:spcAft>
                      </a:pPr>
                      <a:r>
                        <a:rPr lang="en-GB" sz="1100" noProof="0" dirty="0">
                          <a:solidFill>
                            <a:schemeClr val="tx1"/>
                          </a:solidFill>
                          <a:effectLst/>
                          <a:latin typeface="+mn-lt"/>
                        </a:rPr>
                        <a:t>Viral infection</a:t>
                      </a:r>
                      <a:endParaRPr lang="en-GB" sz="11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4 (12.5)</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8 (0.2)</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8 (18.6)</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28 (0.7)</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7"/>
                  </a:ext>
                </a:extLst>
              </a:tr>
              <a:tr h="301752">
                <a:tc>
                  <a:txBody>
                    <a:bodyPr/>
                    <a:lstStyle/>
                    <a:p>
                      <a:pPr marL="0" marR="0">
                        <a:lnSpc>
                          <a:spcPct val="90000"/>
                        </a:lnSpc>
                        <a:spcBef>
                          <a:spcPts val="0"/>
                        </a:spcBef>
                        <a:spcAft>
                          <a:spcPts val="0"/>
                        </a:spcAft>
                      </a:pPr>
                      <a:r>
                        <a:rPr lang="en-GB" sz="1100" noProof="0" dirty="0">
                          <a:solidFill>
                            <a:schemeClr val="tx1"/>
                          </a:solidFill>
                          <a:effectLst/>
                          <a:latin typeface="+mn-lt"/>
                        </a:rPr>
                        <a:t>Fall</a:t>
                      </a:r>
                      <a:endParaRPr lang="en-GB" sz="11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3 (9.4)</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5 (0.2)</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7 (16.3)</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9 (0.2)</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8"/>
                  </a:ext>
                </a:extLst>
              </a:tr>
              <a:tr h="301752">
                <a:tc>
                  <a:txBody>
                    <a:bodyPr/>
                    <a:lstStyle/>
                    <a:p>
                      <a:pPr marL="0" marR="0">
                        <a:lnSpc>
                          <a:spcPct val="90000"/>
                        </a:lnSpc>
                        <a:spcBef>
                          <a:spcPts val="0"/>
                        </a:spcBef>
                        <a:spcAft>
                          <a:spcPts val="0"/>
                        </a:spcAft>
                      </a:pPr>
                      <a:r>
                        <a:rPr lang="en-GB" sz="1100" noProof="0" dirty="0">
                          <a:solidFill>
                            <a:schemeClr val="tx1"/>
                          </a:solidFill>
                          <a:effectLst/>
                          <a:latin typeface="+mn-lt"/>
                        </a:rPr>
                        <a:t>Arthropod bite</a:t>
                      </a:r>
                      <a:endParaRPr lang="en-GB" sz="11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2 (6.3)</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2 (0.1)</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6 (14.0)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7 (0.2)</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09"/>
                  </a:ext>
                </a:extLst>
              </a:tr>
              <a:tr h="301752">
                <a:tc>
                  <a:txBody>
                    <a:bodyPr/>
                    <a:lstStyle/>
                    <a:p>
                      <a:pPr marL="0" marR="0">
                        <a:lnSpc>
                          <a:spcPct val="90000"/>
                        </a:lnSpc>
                        <a:spcBef>
                          <a:spcPts val="0"/>
                        </a:spcBef>
                        <a:spcAft>
                          <a:spcPts val="0"/>
                        </a:spcAft>
                      </a:pPr>
                      <a:r>
                        <a:rPr lang="en-GB" sz="1100" noProof="0" dirty="0">
                          <a:solidFill>
                            <a:schemeClr val="tx1"/>
                          </a:solidFill>
                          <a:effectLst/>
                          <a:latin typeface="+mn-lt"/>
                        </a:rPr>
                        <a:t>Constipation</a:t>
                      </a:r>
                      <a:endParaRPr lang="en-GB" sz="11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2 (6.3)</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4 (0.1)</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5 (11.6)</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7(0.2)</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10"/>
                  </a:ext>
                </a:extLst>
              </a:tr>
              <a:tr h="301752">
                <a:tc>
                  <a:txBody>
                    <a:bodyPr/>
                    <a:lstStyle/>
                    <a:p>
                      <a:pPr marL="0" marR="0">
                        <a:lnSpc>
                          <a:spcPct val="90000"/>
                        </a:lnSpc>
                        <a:spcBef>
                          <a:spcPts val="0"/>
                        </a:spcBef>
                        <a:spcAft>
                          <a:spcPts val="0"/>
                        </a:spcAft>
                      </a:pPr>
                      <a:r>
                        <a:rPr lang="en-GB" sz="1100" noProof="0" dirty="0">
                          <a:solidFill>
                            <a:schemeClr val="tx1"/>
                          </a:solidFill>
                          <a:effectLst/>
                          <a:latin typeface="+mn-lt"/>
                        </a:rPr>
                        <a:t>Dermatitis diaper </a:t>
                      </a:r>
                      <a:endParaRPr lang="en-GB" sz="11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1 (3.1)</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1 (0.0)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4 (9.3)</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5 (0.1)</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11"/>
                  </a:ext>
                </a:extLst>
              </a:tr>
              <a:tr h="0">
                <a:tc>
                  <a:txBody>
                    <a:bodyPr/>
                    <a:lstStyle/>
                    <a:p>
                      <a:pPr marL="0" marR="0">
                        <a:lnSpc>
                          <a:spcPct val="90000"/>
                        </a:lnSpc>
                        <a:spcBef>
                          <a:spcPts val="0"/>
                        </a:spcBef>
                        <a:spcAft>
                          <a:spcPts val="0"/>
                        </a:spcAft>
                      </a:pPr>
                      <a:r>
                        <a:rPr lang="en-GB" sz="1100" spc="-20" baseline="0" noProof="0" dirty="0">
                          <a:solidFill>
                            <a:schemeClr val="tx1"/>
                          </a:solidFill>
                          <a:effectLst/>
                          <a:latin typeface="+mn-lt"/>
                        </a:rPr>
                        <a:t>Lower respiratory tract infection</a:t>
                      </a:r>
                      <a:endParaRPr lang="en-GB" sz="1100" spc="-20" baseline="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1 (3.1)</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3 (0.1)</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4 (9.3)</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4 (0.1)</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12"/>
                  </a:ext>
                </a:extLst>
              </a:tr>
              <a:tr h="301752">
                <a:tc>
                  <a:txBody>
                    <a:bodyPr/>
                    <a:lstStyle/>
                    <a:p>
                      <a:pPr marL="0" marR="0">
                        <a:lnSpc>
                          <a:spcPct val="90000"/>
                        </a:lnSpc>
                        <a:spcBef>
                          <a:spcPts val="0"/>
                        </a:spcBef>
                        <a:spcAft>
                          <a:spcPts val="0"/>
                        </a:spcAft>
                      </a:pPr>
                      <a:r>
                        <a:rPr lang="en-GB" sz="1100" noProof="0" dirty="0">
                          <a:solidFill>
                            <a:schemeClr val="tx1"/>
                          </a:solidFill>
                          <a:effectLst/>
                          <a:latin typeface="+mn-lt"/>
                        </a:rPr>
                        <a:t>Rhinitis</a:t>
                      </a:r>
                      <a:endParaRPr lang="en-GB" sz="11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4 (9.3)</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8 (0.2)</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13"/>
                  </a:ext>
                </a:extLst>
              </a:tr>
              <a:tr h="301752">
                <a:tc>
                  <a:txBody>
                    <a:bodyPr/>
                    <a:lstStyle/>
                    <a:p>
                      <a:pPr marL="0" marR="0">
                        <a:lnSpc>
                          <a:spcPct val="90000"/>
                        </a:lnSpc>
                        <a:spcBef>
                          <a:spcPts val="0"/>
                        </a:spcBef>
                        <a:spcAft>
                          <a:spcPts val="0"/>
                        </a:spcAft>
                      </a:pPr>
                      <a:r>
                        <a:rPr lang="en-GB" sz="1100" noProof="0" dirty="0">
                          <a:solidFill>
                            <a:schemeClr val="tx1"/>
                          </a:solidFill>
                          <a:effectLst/>
                          <a:latin typeface="+mn-lt"/>
                        </a:rPr>
                        <a:t>Sleep apnoea syndrome</a:t>
                      </a:r>
                      <a:endParaRPr lang="en-GB" sz="11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3 (7.0)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3 (0.1)</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14"/>
                  </a:ext>
                </a:extLst>
              </a:tr>
              <a:tr h="0">
                <a:tc>
                  <a:txBody>
                    <a:bodyPr/>
                    <a:lstStyle/>
                    <a:p>
                      <a:pPr marL="0" marR="0">
                        <a:lnSpc>
                          <a:spcPct val="90000"/>
                        </a:lnSpc>
                        <a:spcBef>
                          <a:spcPts val="0"/>
                        </a:spcBef>
                        <a:spcAft>
                          <a:spcPts val="0"/>
                        </a:spcAft>
                      </a:pPr>
                      <a:r>
                        <a:rPr lang="en-GB" sz="1100" noProof="0" dirty="0">
                          <a:solidFill>
                            <a:schemeClr val="tx1"/>
                          </a:solidFill>
                          <a:effectLst/>
                          <a:latin typeface="+mn-lt"/>
                        </a:rPr>
                        <a:t>Viral upper respiratory tract infection</a:t>
                      </a:r>
                      <a:endParaRPr lang="en-GB" sz="1100" noProof="0" dirty="0">
                        <a:solidFill>
                          <a:schemeClr val="tx1"/>
                        </a:solidFill>
                        <a:effectLst/>
                        <a:latin typeface="+mn-lt"/>
                        <a:ea typeface="Times New Roman" panose="02020603050405020304" pitchFamily="18"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3 (7.0)</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algn="ctr">
                        <a:lnSpc>
                          <a:spcPct val="90000"/>
                        </a:lnSpc>
                        <a:spcBef>
                          <a:spcPts val="0"/>
                        </a:spcBef>
                        <a:spcAft>
                          <a:spcPts val="0"/>
                        </a:spcAft>
                      </a:pPr>
                      <a:r>
                        <a:rPr lang="en-US" sz="1100" dirty="0">
                          <a:solidFill>
                            <a:schemeClr val="bg1"/>
                          </a:solidFill>
                          <a:effectLst/>
                          <a:latin typeface="+mn-lt"/>
                        </a:rPr>
                        <a:t>3 (0.1)</a:t>
                      </a:r>
                      <a:endParaRPr lang="en-US" sz="1100" dirty="0">
                        <a:solidFill>
                          <a:schemeClr val="bg1"/>
                        </a:solidFill>
                        <a:effectLst/>
                        <a:latin typeface="+mn-lt"/>
                        <a:ea typeface="Times New Roman" panose="020206030504050203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15"/>
                  </a:ext>
                </a:extLst>
              </a:tr>
              <a:tr h="301752">
                <a:tc>
                  <a:txBody>
                    <a:bodyPr/>
                    <a:lstStyle/>
                    <a:p>
                      <a:pPr marL="0" marR="0" lvl="0">
                        <a:lnSpc>
                          <a:spcPct val="90000"/>
                        </a:lnSpc>
                        <a:spcBef>
                          <a:spcPts val="0"/>
                        </a:spcBef>
                        <a:spcAft>
                          <a:spcPts val="0"/>
                        </a:spcAft>
                        <a:buNone/>
                      </a:pPr>
                      <a:r>
                        <a:rPr lang="en-GB" sz="1100" noProof="0" dirty="0">
                          <a:solidFill>
                            <a:schemeClr val="tx1"/>
                          </a:solidFill>
                          <a:effectLst/>
                          <a:latin typeface="+mn-lt"/>
                        </a:rPr>
                        <a:t>Epistaxis</a:t>
                      </a:r>
                      <a:endParaRPr lang="en-GB" sz="1100" noProof="0" dirty="0">
                        <a:solidFill>
                          <a:schemeClr val="tx1"/>
                        </a:solidFill>
                        <a:latin typeface="+mn-lt"/>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marL="0" marR="0" lvl="0" algn="ctr">
                        <a:lnSpc>
                          <a:spcPct val="90000"/>
                        </a:lnSpc>
                        <a:spcBef>
                          <a:spcPts val="0"/>
                        </a:spcBef>
                        <a:spcAft>
                          <a:spcPts val="0"/>
                        </a:spcAft>
                        <a:buNone/>
                      </a:pPr>
                      <a:r>
                        <a:rPr lang="en-US" sz="1100" dirty="0">
                          <a:solidFill>
                            <a:schemeClr val="bg1"/>
                          </a:solidFill>
                          <a:effectLst/>
                          <a:latin typeface="+mn-lt"/>
                        </a:rPr>
                        <a:t>0</a:t>
                      </a:r>
                      <a:endParaRPr lang="en-US" sz="1100" dirty="0">
                        <a:solidFill>
                          <a:schemeClr val="bg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marL="0" marR="0" lvl="0" algn="ctr">
                        <a:lnSpc>
                          <a:spcPct val="90000"/>
                        </a:lnSpc>
                        <a:spcBef>
                          <a:spcPts val="0"/>
                        </a:spcBef>
                        <a:spcAft>
                          <a:spcPts val="0"/>
                        </a:spcAft>
                        <a:buNone/>
                      </a:pPr>
                      <a:r>
                        <a:rPr lang="en-US" sz="1100" dirty="0">
                          <a:solidFill>
                            <a:schemeClr val="bg1"/>
                          </a:solidFill>
                          <a:effectLst/>
                          <a:latin typeface="+mn-lt"/>
                        </a:rPr>
                        <a:t>0</a:t>
                      </a:r>
                      <a:endParaRPr lang="en-US" sz="1100" dirty="0">
                        <a:solidFill>
                          <a:schemeClr val="bg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0" marR="0" lvl="0" algn="ctr">
                        <a:lnSpc>
                          <a:spcPct val="90000"/>
                        </a:lnSpc>
                        <a:spcBef>
                          <a:spcPts val="0"/>
                        </a:spcBef>
                        <a:spcAft>
                          <a:spcPts val="0"/>
                        </a:spcAft>
                        <a:buNone/>
                      </a:pPr>
                      <a:r>
                        <a:rPr lang="en-US" sz="1100" dirty="0">
                          <a:solidFill>
                            <a:schemeClr val="bg1"/>
                          </a:solidFill>
                          <a:effectLst/>
                          <a:latin typeface="+mn-lt"/>
                        </a:rPr>
                        <a:t>3 (7.0)</a:t>
                      </a:r>
                      <a:endParaRPr lang="en-US" sz="1100" dirty="0">
                        <a:solidFill>
                          <a:schemeClr val="bg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80000"/>
                      </a:schemeClr>
                    </a:solidFill>
                  </a:tcPr>
                </a:tc>
                <a:tc>
                  <a:txBody>
                    <a:bodyPr/>
                    <a:lstStyle/>
                    <a:p>
                      <a:pPr marL="0" marR="0" lvl="0" algn="ctr">
                        <a:lnSpc>
                          <a:spcPct val="90000"/>
                        </a:lnSpc>
                        <a:spcBef>
                          <a:spcPts val="0"/>
                        </a:spcBef>
                        <a:spcAft>
                          <a:spcPts val="0"/>
                        </a:spcAft>
                        <a:buNone/>
                      </a:pPr>
                      <a:r>
                        <a:rPr lang="en-US" sz="1100" dirty="0">
                          <a:solidFill>
                            <a:schemeClr val="bg1"/>
                          </a:solidFill>
                          <a:effectLst/>
                          <a:latin typeface="+mn-lt"/>
                        </a:rPr>
                        <a:t>3 (0.1)</a:t>
                      </a:r>
                      <a:endParaRPr lang="en-US" sz="1100" dirty="0">
                        <a:solidFill>
                          <a:schemeClr val="bg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0016"/>
                  </a:ext>
                </a:extLst>
              </a:tr>
            </a:tbl>
          </a:graphicData>
        </a:graphic>
      </p:graphicFrame>
      <p:sp>
        <p:nvSpPr>
          <p:cNvPr id="3" name="TextBox 2" hidden="1">
            <a:extLst>
              <a:ext uri="{FF2B5EF4-FFF2-40B4-BE49-F238E27FC236}">
                <a16:creationId xmlns:a16="http://schemas.microsoft.com/office/drawing/2014/main" id="{4CA1BA90-D4B0-C28F-5AB2-7733E28463BE}"/>
              </a:ext>
            </a:extLst>
          </p:cNvPr>
          <p:cNvSpPr txBox="1"/>
          <p:nvPr/>
        </p:nvSpPr>
        <p:spPr>
          <a:xfrm>
            <a:off x="3813175" y="7813811"/>
            <a:ext cx="26550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1849"/>
                </a:solidFill>
                <a:effectLst/>
                <a:uLnTx/>
                <a:uFillTx/>
                <a:latin typeface="Arial" panose="020B0604020202020204"/>
                <a:ea typeface="+mn-ea"/>
                <a:cs typeface="+mn-cs"/>
              </a:rPr>
              <a:t>[Savarirayan 2024 study 206: p</a:t>
            </a:r>
            <a:r>
              <a:rPr lang="en-US" sz="1000" dirty="0">
                <a:solidFill>
                  <a:srgbClr val="ED1849"/>
                </a:solidFill>
                <a:latin typeface="Arial" panose="020B0604020202020204"/>
              </a:rPr>
              <a:t>6A</a:t>
            </a:r>
            <a:r>
              <a:rPr kumimoji="0" lang="en-US" sz="1000" b="0" i="0" u="none" strike="noStrike" kern="1200" cap="none" spc="0" normalizeH="0" baseline="0" noProof="0" dirty="0">
                <a:ln>
                  <a:noFill/>
                </a:ln>
                <a:solidFill>
                  <a:srgbClr val="ED1849"/>
                </a:solidFill>
                <a:effectLst/>
                <a:uLnTx/>
                <a:uFillTx/>
                <a:latin typeface="Arial" panose="020B0604020202020204"/>
                <a:ea typeface="+mn-ea"/>
                <a:cs typeface="+mn-cs"/>
              </a:rPr>
              <a:t>]</a:t>
            </a:r>
          </a:p>
        </p:txBody>
      </p:sp>
      <p:sp>
        <p:nvSpPr>
          <p:cNvPr id="4" name="TextBox 3">
            <a:extLst>
              <a:ext uri="{FF2B5EF4-FFF2-40B4-BE49-F238E27FC236}">
                <a16:creationId xmlns:a16="http://schemas.microsoft.com/office/drawing/2014/main" id="{5632A449-85D3-20C9-7B8D-92E63B0B68BC}"/>
              </a:ext>
            </a:extLst>
          </p:cNvPr>
          <p:cNvSpPr txBox="1"/>
          <p:nvPr/>
        </p:nvSpPr>
        <p:spPr>
          <a:xfrm>
            <a:off x="628138" y="7850816"/>
            <a:ext cx="3889828" cy="246221"/>
          </a:xfrm>
          <a:prstGeom prst="rect">
            <a:avLst/>
          </a:prstGeom>
          <a:noFill/>
        </p:spPr>
        <p:txBody>
          <a:bodyPr wrap="square">
            <a:spAutoFit/>
          </a:bodyPr>
          <a:lstStyle/>
          <a:p>
            <a:r>
              <a:rPr lang="en-US" sz="1000" dirty="0">
                <a:solidFill>
                  <a:schemeClr val="accent2"/>
                </a:solidFill>
              </a:rPr>
              <a:t>Savarirayan, et al</a:t>
            </a:r>
            <a:r>
              <a:rPr lang="en-US" sz="1000" i="1" dirty="0">
                <a:solidFill>
                  <a:schemeClr val="accent2"/>
                </a:solidFill>
              </a:rPr>
              <a:t>. Lancet Child Adolesc Health. </a:t>
            </a:r>
            <a:r>
              <a:rPr lang="en-US" sz="1000" dirty="0">
                <a:solidFill>
                  <a:schemeClr val="accent2"/>
                </a:solidFill>
              </a:rPr>
              <a:t>2024. </a:t>
            </a:r>
          </a:p>
        </p:txBody>
      </p:sp>
      <p:sp>
        <p:nvSpPr>
          <p:cNvPr id="6" name="Close Button Hyperlink">
            <a:hlinkClick r:id="rId3" action="ppaction://hlinksldjump"/>
            <a:extLst>
              <a:ext uri="{FF2B5EF4-FFF2-40B4-BE49-F238E27FC236}">
                <a16:creationId xmlns:a16="http://schemas.microsoft.com/office/drawing/2014/main" id="{125B2F99-3920-4499-25F1-C7AB840811F0}"/>
              </a:ext>
            </a:extLst>
          </p:cNvPr>
          <p:cNvSpPr/>
          <p:nvPr/>
        </p:nvSpPr>
        <p:spPr>
          <a:xfrm>
            <a:off x="6821488" y="1138238"/>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8149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AC5D4D-ECCA-8834-9344-38B88509C45A}"/>
              </a:ext>
            </a:extLst>
          </p:cNvPr>
          <p:cNvSpPr>
            <a:spLocks noGrp="1"/>
          </p:cNvSpPr>
          <p:nvPr>
            <p:ph type="body" sz="quarter" idx="14"/>
          </p:nvPr>
        </p:nvSpPr>
        <p:spPr>
          <a:xfrm>
            <a:off x="456590" y="6776261"/>
            <a:ext cx="2971800" cy="2505058"/>
          </a:xfrm>
        </p:spPr>
        <p:txBody>
          <a:bodyPr/>
          <a:lstStyle/>
          <a:p>
            <a:r>
              <a:rPr lang="en-US" noProof="0" dirty="0"/>
              <a:t>Efficacy</a:t>
            </a:r>
          </a:p>
        </p:txBody>
      </p:sp>
      <p:sp>
        <p:nvSpPr>
          <p:cNvPr id="8" name="Text Placeholder 7">
            <a:extLst>
              <a:ext uri="{FF2B5EF4-FFF2-40B4-BE49-F238E27FC236}">
                <a16:creationId xmlns:a16="http://schemas.microsoft.com/office/drawing/2014/main" id="{6285C10E-99E5-5E20-8DF2-86BFC060CD15}"/>
              </a:ext>
            </a:extLst>
          </p:cNvPr>
          <p:cNvSpPr>
            <a:spLocks noGrp="1"/>
          </p:cNvSpPr>
          <p:nvPr>
            <p:ph type="body" sz="quarter" idx="13"/>
          </p:nvPr>
        </p:nvSpPr>
        <p:spPr/>
        <p:txBody>
          <a:bodyPr/>
          <a:lstStyle/>
          <a:p>
            <a:r>
              <a:rPr lang="en-US" noProof="0" dirty="0"/>
              <a:t>Study Design </a:t>
            </a:r>
          </a:p>
        </p:txBody>
      </p:sp>
      <p:sp>
        <p:nvSpPr>
          <p:cNvPr id="7" name="Text Placeholder 6">
            <a:extLst>
              <a:ext uri="{FF2B5EF4-FFF2-40B4-BE49-F238E27FC236}">
                <a16:creationId xmlns:a16="http://schemas.microsoft.com/office/drawing/2014/main" id="{A3B5A51E-7A32-3F5A-34E2-AD5C0C313E78}"/>
              </a:ext>
            </a:extLst>
          </p:cNvPr>
          <p:cNvSpPr>
            <a:spLocks noGrp="1"/>
          </p:cNvSpPr>
          <p:nvPr>
            <p:ph type="body" sz="quarter" idx="12"/>
          </p:nvPr>
        </p:nvSpPr>
        <p:spPr/>
        <p:txBody>
          <a:bodyPr/>
          <a:lstStyle/>
          <a:p>
            <a:r>
              <a:rPr lang="en-US" noProof="0" dirty="0"/>
              <a:t>Safety</a:t>
            </a:r>
          </a:p>
        </p:txBody>
      </p:sp>
      <p:sp>
        <p:nvSpPr>
          <p:cNvPr id="6" name="Text Placeholder 5">
            <a:extLst>
              <a:ext uri="{FF2B5EF4-FFF2-40B4-BE49-F238E27FC236}">
                <a16:creationId xmlns:a16="http://schemas.microsoft.com/office/drawing/2014/main" id="{88E55398-AE5F-0AF9-232A-F15E3132F3F6}"/>
              </a:ext>
            </a:extLst>
          </p:cNvPr>
          <p:cNvSpPr>
            <a:spLocks noGrp="1"/>
          </p:cNvSpPr>
          <p:nvPr>
            <p:ph type="body" sz="quarter" idx="11"/>
          </p:nvPr>
        </p:nvSpPr>
        <p:spPr/>
        <p:txBody>
          <a:bodyPr/>
          <a:lstStyle/>
          <a:p>
            <a:r>
              <a:rPr lang="en-US" noProof="0" dirty="0"/>
              <a:t>Study Population</a:t>
            </a:r>
          </a:p>
          <a:p>
            <a:pPr lvl="1"/>
            <a:r>
              <a:rPr lang="en-US" noProof="0" dirty="0"/>
              <a:t>Infants &lt;12 months</a:t>
            </a:r>
          </a:p>
        </p:txBody>
      </p:sp>
      <p:sp>
        <p:nvSpPr>
          <p:cNvPr id="5" name="Text Placeholder 4">
            <a:extLst>
              <a:ext uri="{FF2B5EF4-FFF2-40B4-BE49-F238E27FC236}">
                <a16:creationId xmlns:a16="http://schemas.microsoft.com/office/drawing/2014/main" id="{04A6A7BC-3106-1996-F048-C45E1F3F2A2D}"/>
              </a:ext>
            </a:extLst>
          </p:cNvPr>
          <p:cNvSpPr>
            <a:spLocks noGrp="1"/>
          </p:cNvSpPr>
          <p:nvPr>
            <p:ph type="body" sz="quarter" idx="10"/>
          </p:nvPr>
        </p:nvSpPr>
        <p:spPr/>
        <p:txBody>
          <a:bodyPr/>
          <a:lstStyle/>
          <a:p>
            <a:r>
              <a:rPr lang="en-US" noProof="0" dirty="0"/>
              <a:t>Primary Objective</a:t>
            </a:r>
          </a:p>
          <a:p>
            <a:pPr lvl="1"/>
            <a:r>
              <a:rPr lang="en-US" noProof="0" dirty="0"/>
              <a:t>To investigate the safety of vosoritide treatment in infants and </a:t>
            </a:r>
            <a:br>
              <a:rPr lang="en-US" noProof="0" dirty="0"/>
            </a:br>
            <a:r>
              <a:rPr lang="en-US" noProof="0" dirty="0"/>
              <a:t>young children with </a:t>
            </a:r>
            <a:br>
              <a:rPr lang="en-US" noProof="0" dirty="0"/>
            </a:br>
            <a:r>
              <a:rPr lang="en-US" noProof="0" dirty="0"/>
              <a:t>achondroplasia </a:t>
            </a:r>
            <a:br>
              <a:rPr lang="en-US" noProof="0" dirty="0"/>
            </a:br>
            <a:r>
              <a:rPr lang="en-US" noProof="0" dirty="0"/>
              <a:t>who are at risk </a:t>
            </a:r>
            <a:br>
              <a:rPr lang="en-US" noProof="0" dirty="0"/>
            </a:br>
            <a:r>
              <a:rPr lang="en-US" noProof="0" dirty="0"/>
              <a:t>of requiring </a:t>
            </a:r>
            <a:br>
              <a:rPr lang="en-US" noProof="0" dirty="0"/>
            </a:br>
            <a:r>
              <a:rPr lang="en-US" noProof="0" dirty="0"/>
              <a:t>cervicomedullary </a:t>
            </a:r>
            <a:br>
              <a:rPr lang="en-US" noProof="0" dirty="0"/>
            </a:br>
            <a:r>
              <a:rPr lang="en-US" noProof="0" dirty="0"/>
              <a:t>decompression </a:t>
            </a:r>
            <a:br>
              <a:rPr lang="en-US" noProof="0" dirty="0"/>
            </a:br>
            <a:r>
              <a:rPr lang="en-US" noProof="0" dirty="0"/>
              <a:t>surgery</a:t>
            </a:r>
          </a:p>
          <a:p>
            <a:endParaRPr lang="en-US" noProof="0" dirty="0"/>
          </a:p>
        </p:txBody>
      </p:sp>
      <p:sp>
        <p:nvSpPr>
          <p:cNvPr id="11" name="Text Placeholder 10">
            <a:extLst>
              <a:ext uri="{FF2B5EF4-FFF2-40B4-BE49-F238E27FC236}">
                <a16:creationId xmlns:a16="http://schemas.microsoft.com/office/drawing/2014/main" id="{1049D509-C058-0C42-9D63-89024A11CDA8}"/>
              </a:ext>
            </a:extLst>
          </p:cNvPr>
          <p:cNvSpPr>
            <a:spLocks noGrp="1"/>
          </p:cNvSpPr>
          <p:nvPr>
            <p:ph type="body" sz="quarter" idx="16"/>
          </p:nvPr>
        </p:nvSpPr>
        <p:spPr/>
        <p:txBody>
          <a:bodyPr/>
          <a:lstStyle/>
          <a:p>
            <a:r>
              <a:rPr lang="en-US" noProof="0" dirty="0"/>
              <a:t>Savarirayan,, et al. </a:t>
            </a:r>
            <a:r>
              <a:rPr lang="en-US" i="1" noProof="0" dirty="0"/>
              <a:t>Sci Prog. </a:t>
            </a:r>
            <a:r>
              <a:rPr lang="en-US" noProof="0" dirty="0"/>
              <a:t>2021. </a:t>
            </a:r>
          </a:p>
        </p:txBody>
      </p:sp>
      <p:pic>
        <p:nvPicPr>
          <p:cNvPr id="2" name="Graphic 1">
            <a:extLst>
              <a:ext uri="{FF2B5EF4-FFF2-40B4-BE49-F238E27FC236}">
                <a16:creationId xmlns:a16="http://schemas.microsoft.com/office/drawing/2014/main" id="{92893158-1D96-6745-3926-E36AF092355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804"/>
          <a:stretch/>
        </p:blipFill>
        <p:spPr>
          <a:xfrm>
            <a:off x="6344666" y="2400300"/>
            <a:ext cx="843534" cy="1958569"/>
          </a:xfrm>
          <a:prstGeom prst="rect">
            <a:avLst/>
          </a:prstGeom>
        </p:spPr>
      </p:pic>
      <p:pic>
        <p:nvPicPr>
          <p:cNvPr id="3" name="Graphic 2">
            <a:extLst>
              <a:ext uri="{FF2B5EF4-FFF2-40B4-BE49-F238E27FC236}">
                <a16:creationId xmlns:a16="http://schemas.microsoft.com/office/drawing/2014/main" id="{4012A15A-4AB6-5E3F-2095-3B4246338A0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60" t="-1843" r="6764" b="5522"/>
          <a:stretch/>
        </p:blipFill>
        <p:spPr>
          <a:xfrm>
            <a:off x="2028767" y="2921525"/>
            <a:ext cx="1398194" cy="1437344"/>
          </a:xfrm>
          <a:prstGeom prst="rect">
            <a:avLst/>
          </a:prstGeom>
        </p:spPr>
      </p:pic>
      <p:pic>
        <p:nvPicPr>
          <p:cNvPr id="4" name="Graphic 3">
            <a:extLst>
              <a:ext uri="{FF2B5EF4-FFF2-40B4-BE49-F238E27FC236}">
                <a16:creationId xmlns:a16="http://schemas.microsoft.com/office/drawing/2014/main" id="{B10B4593-83BD-EB99-0945-47F09B90647B}"/>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8678"/>
          <a:stretch/>
        </p:blipFill>
        <p:spPr>
          <a:xfrm>
            <a:off x="6069607" y="7996351"/>
            <a:ext cx="1258038" cy="1280160"/>
          </a:xfrm>
          <a:prstGeom prst="rect">
            <a:avLst/>
          </a:prstGeom>
        </p:spPr>
      </p:pic>
      <p:grpSp>
        <p:nvGrpSpPr>
          <p:cNvPr id="28" name="Group 27">
            <a:extLst>
              <a:ext uri="{FF2B5EF4-FFF2-40B4-BE49-F238E27FC236}">
                <a16:creationId xmlns:a16="http://schemas.microsoft.com/office/drawing/2014/main" id="{8C6D07BA-12FD-D74D-B2BB-3D7709E65BDA}"/>
              </a:ext>
            </a:extLst>
          </p:cNvPr>
          <p:cNvGrpSpPr/>
          <p:nvPr/>
        </p:nvGrpSpPr>
        <p:grpSpPr>
          <a:xfrm>
            <a:off x="3736853" y="3892347"/>
            <a:ext cx="365760" cy="365760"/>
            <a:chOff x="709100" y="1378424"/>
            <a:chExt cx="297965" cy="297965"/>
          </a:xfrm>
          <a:solidFill>
            <a:schemeClr val="accent3"/>
          </a:solidFill>
        </p:grpSpPr>
        <p:sp>
          <p:nvSpPr>
            <p:cNvPr id="29" name="Oval 28">
              <a:extLst>
                <a:ext uri="{FF2B5EF4-FFF2-40B4-BE49-F238E27FC236}">
                  <a16:creationId xmlns:a16="http://schemas.microsoft.com/office/drawing/2014/main" id="{76D91C31-DD0E-4021-895A-FD61CE1D31EC}"/>
                </a:ext>
              </a:extLst>
            </p:cNvPr>
            <p:cNvSpPr/>
            <p:nvPr userDrawn="1"/>
          </p:nvSpPr>
          <p:spPr bwMode="auto">
            <a:xfrm>
              <a:off x="709100" y="1378424"/>
              <a:ext cx="297965" cy="297965"/>
            </a:xfrm>
            <a:prstGeom prst="ellipse">
              <a:avLst/>
            </a:prstGeom>
            <a:gradFill>
              <a:gsLst>
                <a:gs pos="17000">
                  <a:schemeClr val="accent3"/>
                </a:gs>
                <a:gs pos="99000">
                  <a:schemeClr val="accent3">
                    <a:lumMod val="75000"/>
                  </a:schemeClr>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30" name="Group 29">
              <a:extLst>
                <a:ext uri="{FF2B5EF4-FFF2-40B4-BE49-F238E27FC236}">
                  <a16:creationId xmlns:a16="http://schemas.microsoft.com/office/drawing/2014/main" id="{49552ADA-746E-B50D-B903-B1430B894482}"/>
                </a:ext>
              </a:extLst>
            </p:cNvPr>
            <p:cNvGrpSpPr/>
            <p:nvPr userDrawn="1"/>
          </p:nvGrpSpPr>
          <p:grpSpPr>
            <a:xfrm>
              <a:off x="775878" y="1445202"/>
              <a:ext cx="164409" cy="164409"/>
              <a:chOff x="314875" y="7984519"/>
              <a:chExt cx="180850" cy="180850"/>
            </a:xfrm>
            <a:grpFill/>
          </p:grpSpPr>
          <p:cxnSp>
            <p:nvCxnSpPr>
              <p:cNvPr id="31" name="Straight Connector 30">
                <a:extLst>
                  <a:ext uri="{FF2B5EF4-FFF2-40B4-BE49-F238E27FC236}">
                    <a16:creationId xmlns:a16="http://schemas.microsoft.com/office/drawing/2014/main" id="{4E0A275F-87C6-A501-8050-A12C0473EAA5}"/>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8E52B-141C-9E7E-9445-69195D40F5DC}"/>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D314C613-36E5-EA24-46E8-BCB4985AB6C9}"/>
              </a:ext>
            </a:extLst>
          </p:cNvPr>
          <p:cNvGrpSpPr/>
          <p:nvPr/>
        </p:nvGrpSpPr>
        <p:grpSpPr>
          <a:xfrm>
            <a:off x="599299" y="6165778"/>
            <a:ext cx="365760" cy="365760"/>
            <a:chOff x="709100" y="1378424"/>
            <a:chExt cx="297965" cy="297965"/>
          </a:xfrm>
          <a:solidFill>
            <a:schemeClr val="accent3"/>
          </a:solidFill>
        </p:grpSpPr>
        <p:sp>
          <p:nvSpPr>
            <p:cNvPr id="34" name="Oval 33">
              <a:extLst>
                <a:ext uri="{FF2B5EF4-FFF2-40B4-BE49-F238E27FC236}">
                  <a16:creationId xmlns:a16="http://schemas.microsoft.com/office/drawing/2014/main" id="{61C79A9B-1842-FC0C-2601-25FF043F0FF7}"/>
                </a:ext>
              </a:extLst>
            </p:cNvPr>
            <p:cNvSpPr/>
            <p:nvPr userDrawn="1"/>
          </p:nvSpPr>
          <p:spPr bwMode="auto">
            <a:xfrm>
              <a:off x="709100" y="1378424"/>
              <a:ext cx="297965" cy="297965"/>
            </a:xfrm>
            <a:prstGeom prst="ellipse">
              <a:avLst/>
            </a:prstGeom>
            <a:gradFill>
              <a:gsLst>
                <a:gs pos="17000">
                  <a:schemeClr val="accent3"/>
                </a:gs>
                <a:gs pos="99000">
                  <a:schemeClr val="accent3">
                    <a:lumMod val="75000"/>
                  </a:schemeClr>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35" name="Group 34">
              <a:extLst>
                <a:ext uri="{FF2B5EF4-FFF2-40B4-BE49-F238E27FC236}">
                  <a16:creationId xmlns:a16="http://schemas.microsoft.com/office/drawing/2014/main" id="{8DA0E205-76CB-1985-39D3-5CEDBC7F29C8}"/>
                </a:ext>
              </a:extLst>
            </p:cNvPr>
            <p:cNvGrpSpPr/>
            <p:nvPr userDrawn="1"/>
          </p:nvGrpSpPr>
          <p:grpSpPr>
            <a:xfrm>
              <a:off x="775878" y="1445202"/>
              <a:ext cx="164409" cy="164409"/>
              <a:chOff x="314875" y="7984519"/>
              <a:chExt cx="180850" cy="180850"/>
            </a:xfrm>
            <a:grpFill/>
          </p:grpSpPr>
          <p:cxnSp>
            <p:nvCxnSpPr>
              <p:cNvPr id="36" name="Straight Connector 35">
                <a:extLst>
                  <a:ext uri="{FF2B5EF4-FFF2-40B4-BE49-F238E27FC236}">
                    <a16:creationId xmlns:a16="http://schemas.microsoft.com/office/drawing/2014/main" id="{7CDF1277-7D7D-C0F3-8988-4FAF7B3C523F}"/>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D276986-9615-7EC0-C32E-158C63F4B33E}"/>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0" name="Group 9">
            <a:extLst>
              <a:ext uri="{FF2B5EF4-FFF2-40B4-BE49-F238E27FC236}">
                <a16:creationId xmlns:a16="http://schemas.microsoft.com/office/drawing/2014/main" id="{EEBA194B-D927-3AF5-E814-52DEC865A903}"/>
              </a:ext>
            </a:extLst>
          </p:cNvPr>
          <p:cNvGrpSpPr/>
          <p:nvPr/>
        </p:nvGrpSpPr>
        <p:grpSpPr>
          <a:xfrm>
            <a:off x="4243712" y="3053298"/>
            <a:ext cx="257134" cy="261611"/>
            <a:chOff x="2933266" y="5854459"/>
            <a:chExt cx="225924" cy="229857"/>
          </a:xfrm>
        </p:grpSpPr>
        <p:sp>
          <p:nvSpPr>
            <p:cNvPr id="12" name="Teardrop 11">
              <a:extLst>
                <a:ext uri="{FF2B5EF4-FFF2-40B4-BE49-F238E27FC236}">
                  <a16:creationId xmlns:a16="http://schemas.microsoft.com/office/drawing/2014/main" id="{9029911D-B84A-4E16-04B0-B255D5D997A6}"/>
                </a:ext>
              </a:extLst>
            </p:cNvPr>
            <p:cNvSpPr/>
            <p:nvPr/>
          </p:nvSpPr>
          <p:spPr>
            <a:xfrm rot="8100000">
              <a:off x="2937245" y="5860403"/>
              <a:ext cx="217967" cy="21796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D0BD718-D677-962D-76C5-D08ACDCBC1D9}"/>
                </a:ext>
              </a:extLst>
            </p:cNvPr>
            <p:cNvSpPr txBox="1"/>
            <p:nvPr/>
          </p:nvSpPr>
          <p:spPr>
            <a:xfrm>
              <a:off x="2933266" y="5854459"/>
              <a:ext cx="225924" cy="229857"/>
            </a:xfrm>
            <a:prstGeom prst="rect">
              <a:avLst/>
            </a:prstGeom>
            <a:noFill/>
          </p:spPr>
          <p:txBody>
            <a:bodyPr wrap="square" rtlCol="0" anchor="ctr">
              <a:spAutoFit/>
            </a:bodyPr>
            <a:lstStyle/>
            <a:p>
              <a:pPr algn="ctr"/>
              <a:r>
                <a:rPr lang="en-US" sz="1100" b="1" dirty="0">
                  <a:solidFill>
                    <a:schemeClr val="bg1"/>
                  </a:solidFill>
                </a:rPr>
                <a:t>0</a:t>
              </a:r>
              <a:endParaRPr lang="en-US" b="1" dirty="0">
                <a:solidFill>
                  <a:schemeClr val="bg1"/>
                </a:solidFill>
              </a:endParaRPr>
            </a:p>
          </p:txBody>
        </p:sp>
      </p:grpSp>
      <p:sp>
        <p:nvSpPr>
          <p:cNvPr id="39" name="Rounded Rectangle 62">
            <a:extLst>
              <a:ext uri="{FF2B5EF4-FFF2-40B4-BE49-F238E27FC236}">
                <a16:creationId xmlns:a16="http://schemas.microsoft.com/office/drawing/2014/main" id="{5CBF5C2B-B45A-45A7-E1B9-66ECCAF4C678}"/>
              </a:ext>
            </a:extLst>
          </p:cNvPr>
          <p:cNvSpPr/>
          <p:nvPr/>
        </p:nvSpPr>
        <p:spPr>
          <a:xfrm>
            <a:off x="4323144" y="3432630"/>
            <a:ext cx="1704275" cy="133890"/>
          </a:xfrm>
          <a:prstGeom prst="roundRect">
            <a:avLst>
              <a:gd name="adj" fmla="val 50000"/>
            </a:avLst>
          </a:prstGeom>
          <a:solidFill>
            <a:schemeClr val="accent3">
              <a:lumMod val="20000"/>
              <a:lumOff val="80000"/>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6AB58FB4-F426-F6F2-56ED-02BCDEFFD1DF}"/>
              </a:ext>
            </a:extLst>
          </p:cNvPr>
          <p:cNvSpPr txBox="1"/>
          <p:nvPr/>
        </p:nvSpPr>
        <p:spPr>
          <a:xfrm>
            <a:off x="3832729" y="3354103"/>
            <a:ext cx="632676" cy="273183"/>
          </a:xfrm>
          <a:prstGeom prst="rect">
            <a:avLst/>
          </a:prstGeom>
          <a:noFill/>
        </p:spPr>
        <p:txBody>
          <a:bodyPr wrap="square" rtlCol="0">
            <a:spAutoFit/>
          </a:bodyPr>
          <a:lstStyle/>
          <a:p>
            <a:r>
              <a:rPr lang="en-US" sz="1200" b="1" dirty="0"/>
              <a:t>Age:</a:t>
            </a:r>
          </a:p>
        </p:txBody>
      </p:sp>
      <p:sp>
        <p:nvSpPr>
          <p:cNvPr id="41" name="TextBox 40">
            <a:extLst>
              <a:ext uri="{FF2B5EF4-FFF2-40B4-BE49-F238E27FC236}">
                <a16:creationId xmlns:a16="http://schemas.microsoft.com/office/drawing/2014/main" id="{78A0AB86-F037-F446-55F3-2F1E53A64FCB}"/>
              </a:ext>
            </a:extLst>
          </p:cNvPr>
          <p:cNvSpPr txBox="1"/>
          <p:nvPr/>
        </p:nvSpPr>
        <p:spPr>
          <a:xfrm>
            <a:off x="4869009" y="3596928"/>
            <a:ext cx="564315" cy="161583"/>
          </a:xfrm>
          <a:prstGeom prst="rect">
            <a:avLst/>
          </a:prstGeom>
          <a:noFill/>
        </p:spPr>
        <p:txBody>
          <a:bodyPr wrap="square" lIns="0" tIns="0" rIns="0" bIns="0" anchor="ctr">
            <a:spAutoFit/>
          </a:bodyPr>
          <a:lstStyle/>
          <a:p>
            <a:pPr algn="ctr"/>
            <a:r>
              <a:rPr lang="en-US" sz="1050" dirty="0"/>
              <a:t>Months</a:t>
            </a:r>
          </a:p>
        </p:txBody>
      </p:sp>
      <p:sp>
        <p:nvSpPr>
          <p:cNvPr id="42" name="TextBox 41">
            <a:extLst>
              <a:ext uri="{FF2B5EF4-FFF2-40B4-BE49-F238E27FC236}">
                <a16:creationId xmlns:a16="http://schemas.microsoft.com/office/drawing/2014/main" id="{8BA4EF44-DB19-78CD-4C5F-5320D45DED1A}"/>
              </a:ext>
            </a:extLst>
          </p:cNvPr>
          <p:cNvSpPr txBox="1"/>
          <p:nvPr/>
        </p:nvSpPr>
        <p:spPr>
          <a:xfrm>
            <a:off x="5692500" y="3596928"/>
            <a:ext cx="368945" cy="161583"/>
          </a:xfrm>
          <a:prstGeom prst="rect">
            <a:avLst/>
          </a:prstGeom>
          <a:noFill/>
        </p:spPr>
        <p:txBody>
          <a:bodyPr wrap="square" lIns="0" tIns="0" rIns="0" bIns="0" anchor="ctr">
            <a:spAutoFit/>
          </a:bodyPr>
          <a:lstStyle/>
          <a:p>
            <a:pPr algn="r"/>
            <a:r>
              <a:rPr lang="en-US" sz="1050" dirty="0"/>
              <a:t>24</a:t>
            </a:r>
          </a:p>
        </p:txBody>
      </p:sp>
      <p:sp>
        <p:nvSpPr>
          <p:cNvPr id="43" name="TextBox 42">
            <a:extLst>
              <a:ext uri="{FF2B5EF4-FFF2-40B4-BE49-F238E27FC236}">
                <a16:creationId xmlns:a16="http://schemas.microsoft.com/office/drawing/2014/main" id="{186FA07F-5CE1-0FEA-1DF6-C7EBD02AB39E}"/>
              </a:ext>
            </a:extLst>
          </p:cNvPr>
          <p:cNvSpPr txBox="1"/>
          <p:nvPr/>
        </p:nvSpPr>
        <p:spPr>
          <a:xfrm>
            <a:off x="4320315" y="3602772"/>
            <a:ext cx="304913" cy="149894"/>
          </a:xfrm>
          <a:prstGeom prst="rect">
            <a:avLst/>
          </a:prstGeom>
          <a:noFill/>
        </p:spPr>
        <p:txBody>
          <a:bodyPr wrap="square" lIns="0" tIns="0" rIns="0" bIns="0" anchor="ctr">
            <a:spAutoFit/>
          </a:bodyPr>
          <a:lstStyle/>
          <a:p>
            <a:r>
              <a:rPr lang="en-US" sz="1050" dirty="0"/>
              <a:t>0</a:t>
            </a:r>
          </a:p>
        </p:txBody>
      </p:sp>
      <p:sp>
        <p:nvSpPr>
          <p:cNvPr id="44" name="Rounded Rectangle 75">
            <a:extLst>
              <a:ext uri="{FF2B5EF4-FFF2-40B4-BE49-F238E27FC236}">
                <a16:creationId xmlns:a16="http://schemas.microsoft.com/office/drawing/2014/main" id="{AB1EECFB-1876-211B-7774-9D4F1D7562CE}"/>
              </a:ext>
            </a:extLst>
          </p:cNvPr>
          <p:cNvSpPr/>
          <p:nvPr/>
        </p:nvSpPr>
        <p:spPr>
          <a:xfrm>
            <a:off x="4649262" y="3806619"/>
            <a:ext cx="1003809" cy="2033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 = 20</a:t>
            </a:r>
          </a:p>
        </p:txBody>
      </p:sp>
      <p:grpSp>
        <p:nvGrpSpPr>
          <p:cNvPr id="45" name="Group 44">
            <a:extLst>
              <a:ext uri="{FF2B5EF4-FFF2-40B4-BE49-F238E27FC236}">
                <a16:creationId xmlns:a16="http://schemas.microsoft.com/office/drawing/2014/main" id="{233220FE-CB4D-0C9C-8E64-846281A32166}"/>
              </a:ext>
            </a:extLst>
          </p:cNvPr>
          <p:cNvGrpSpPr/>
          <p:nvPr/>
        </p:nvGrpSpPr>
        <p:grpSpPr>
          <a:xfrm>
            <a:off x="4997303" y="3053302"/>
            <a:ext cx="354422" cy="261610"/>
            <a:chOff x="2884393" y="5854460"/>
            <a:chExt cx="311403" cy="229856"/>
          </a:xfrm>
        </p:grpSpPr>
        <p:sp>
          <p:nvSpPr>
            <p:cNvPr id="46" name="Teardrop 45">
              <a:extLst>
                <a:ext uri="{FF2B5EF4-FFF2-40B4-BE49-F238E27FC236}">
                  <a16:creationId xmlns:a16="http://schemas.microsoft.com/office/drawing/2014/main" id="{B2BB6E3A-C988-C2FA-5379-BCD7419828A4}"/>
                </a:ext>
              </a:extLst>
            </p:cNvPr>
            <p:cNvSpPr/>
            <p:nvPr/>
          </p:nvSpPr>
          <p:spPr>
            <a:xfrm rot="8100000">
              <a:off x="2937245" y="5860403"/>
              <a:ext cx="217967" cy="21796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AEA2BAED-31E4-68AE-75E7-06BB6C886372}"/>
                </a:ext>
              </a:extLst>
            </p:cNvPr>
            <p:cNvSpPr txBox="1"/>
            <p:nvPr/>
          </p:nvSpPr>
          <p:spPr>
            <a:xfrm>
              <a:off x="2884393" y="5854460"/>
              <a:ext cx="311403" cy="229856"/>
            </a:xfrm>
            <a:prstGeom prst="rect">
              <a:avLst/>
            </a:prstGeom>
            <a:noFill/>
          </p:spPr>
          <p:txBody>
            <a:bodyPr wrap="square" rtlCol="0" anchor="ctr">
              <a:spAutoFit/>
            </a:bodyPr>
            <a:lstStyle/>
            <a:p>
              <a:pPr algn="ctr"/>
              <a:r>
                <a:rPr lang="en-US" sz="1100" b="1" dirty="0">
                  <a:solidFill>
                    <a:schemeClr val="bg1"/>
                  </a:solidFill>
                </a:rPr>
                <a:t>12</a:t>
              </a:r>
              <a:endParaRPr lang="en-US" b="1" dirty="0">
                <a:solidFill>
                  <a:schemeClr val="bg1"/>
                </a:solidFill>
              </a:endParaRPr>
            </a:p>
          </p:txBody>
        </p:sp>
      </p:grpSp>
      <p:sp>
        <p:nvSpPr>
          <p:cNvPr id="50" name="Freeform 49">
            <a:extLst>
              <a:ext uri="{FF2B5EF4-FFF2-40B4-BE49-F238E27FC236}">
                <a16:creationId xmlns:a16="http://schemas.microsoft.com/office/drawing/2014/main" id="{2495509C-692C-E1FE-37C4-375F59B0B0D1}"/>
              </a:ext>
            </a:extLst>
          </p:cNvPr>
          <p:cNvSpPr/>
          <p:nvPr/>
        </p:nvSpPr>
        <p:spPr>
          <a:xfrm>
            <a:off x="4320538" y="3430770"/>
            <a:ext cx="882327" cy="141769"/>
          </a:xfrm>
          <a:custGeom>
            <a:avLst/>
            <a:gdLst>
              <a:gd name="connsiteX0" fmla="*/ 364876 w 882327"/>
              <a:gd name="connsiteY0" fmla="*/ 0 h 141769"/>
              <a:gd name="connsiteX1" fmla="*/ 882327 w 882327"/>
              <a:gd name="connsiteY1" fmla="*/ 0 h 141769"/>
              <a:gd name="connsiteX2" fmla="*/ 882327 w 882327"/>
              <a:gd name="connsiteY2" fmla="*/ 141769 h 141769"/>
              <a:gd name="connsiteX3" fmla="*/ 364876 w 882327"/>
              <a:gd name="connsiteY3" fmla="*/ 141769 h 141769"/>
              <a:gd name="connsiteX4" fmla="*/ 364876 w 882327"/>
              <a:gd name="connsiteY4" fmla="*/ 137829 h 141769"/>
              <a:gd name="connsiteX5" fmla="*/ 66945 w 882327"/>
              <a:gd name="connsiteY5" fmla="*/ 137829 h 141769"/>
              <a:gd name="connsiteX6" fmla="*/ 0 w 882327"/>
              <a:gd name="connsiteY6" fmla="*/ 70884 h 141769"/>
              <a:gd name="connsiteX7" fmla="*/ 66945 w 882327"/>
              <a:gd name="connsiteY7" fmla="*/ 3939 h 141769"/>
              <a:gd name="connsiteX8" fmla="*/ 364876 w 882327"/>
              <a:gd name="connsiteY8" fmla="*/ 3939 h 14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327" h="141769">
                <a:moveTo>
                  <a:pt x="364876" y="0"/>
                </a:moveTo>
                <a:lnTo>
                  <a:pt x="882327" y="0"/>
                </a:lnTo>
                <a:lnTo>
                  <a:pt x="882327" y="141769"/>
                </a:lnTo>
                <a:lnTo>
                  <a:pt x="364876" y="141769"/>
                </a:lnTo>
                <a:lnTo>
                  <a:pt x="364876" y="137829"/>
                </a:lnTo>
                <a:lnTo>
                  <a:pt x="66945" y="137829"/>
                </a:lnTo>
                <a:cubicBezTo>
                  <a:pt x="29972" y="137829"/>
                  <a:pt x="0" y="107857"/>
                  <a:pt x="0" y="70884"/>
                </a:cubicBezTo>
                <a:cubicBezTo>
                  <a:pt x="0" y="33911"/>
                  <a:pt x="29972" y="3939"/>
                  <a:pt x="66945" y="3939"/>
                </a:cubicBezTo>
                <a:lnTo>
                  <a:pt x="364876" y="39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4">
            <a:extLst>
              <a:ext uri="{FF2B5EF4-FFF2-40B4-BE49-F238E27FC236}">
                <a16:creationId xmlns:a16="http://schemas.microsoft.com/office/drawing/2014/main" id="{ABEAB89F-A6A5-0ECE-4F4D-43AA51CCF5FA}"/>
              </a:ext>
            </a:extLst>
          </p:cNvPr>
          <p:cNvPicPr>
            <a:picLocks noChangeAspect="1"/>
          </p:cNvPicPr>
          <p:nvPr/>
        </p:nvPicPr>
        <p:blipFill rotWithShape="1">
          <a:blip r:embed="rId9"/>
          <a:srcRect l="30026" t="45048" r="8867" b="33785"/>
          <a:stretch/>
        </p:blipFill>
        <p:spPr>
          <a:xfrm>
            <a:off x="2333766" y="4531056"/>
            <a:ext cx="4749421" cy="2129051"/>
          </a:xfrm>
          <a:prstGeom prst="rect">
            <a:avLst/>
          </a:prstGeom>
        </p:spPr>
      </p:pic>
      <p:pic>
        <p:nvPicPr>
          <p:cNvPr id="17" name="Picture 16">
            <a:extLst>
              <a:ext uri="{FF2B5EF4-FFF2-40B4-BE49-F238E27FC236}">
                <a16:creationId xmlns:a16="http://schemas.microsoft.com/office/drawing/2014/main" id="{6DC728FA-DAEE-D1C5-8F9D-4368CDE67E5F}"/>
              </a:ext>
            </a:extLst>
          </p:cNvPr>
          <p:cNvPicPr>
            <a:picLocks noChangeAspect="1"/>
          </p:cNvPicPr>
          <p:nvPr/>
        </p:nvPicPr>
        <p:blipFill>
          <a:blip r:embed="rId10"/>
          <a:stretch>
            <a:fillRect/>
          </a:stretch>
        </p:blipFill>
        <p:spPr>
          <a:xfrm>
            <a:off x="1114472" y="7438029"/>
            <a:ext cx="1612900" cy="1219200"/>
          </a:xfrm>
          <a:prstGeom prst="rect">
            <a:avLst/>
          </a:prstGeom>
        </p:spPr>
      </p:pic>
      <p:sp>
        <p:nvSpPr>
          <p:cNvPr id="19" name="Rectangle 18">
            <a:extLst>
              <a:ext uri="{FF2B5EF4-FFF2-40B4-BE49-F238E27FC236}">
                <a16:creationId xmlns:a16="http://schemas.microsoft.com/office/drawing/2014/main" id="{CCCA5EE4-4FF3-9D3B-84DC-A9DCFA1C2954}"/>
              </a:ext>
            </a:extLst>
          </p:cNvPr>
          <p:cNvSpPr/>
          <p:nvPr/>
        </p:nvSpPr>
        <p:spPr>
          <a:xfrm>
            <a:off x="5827594" y="8120418"/>
            <a:ext cx="3957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8F64F1B6-EBD8-1B70-E2F6-FE131CF1633F}"/>
              </a:ext>
            </a:extLst>
          </p:cNvPr>
          <p:cNvPicPr>
            <a:picLocks noChangeAspect="1"/>
          </p:cNvPicPr>
          <p:nvPr/>
        </p:nvPicPr>
        <p:blipFill>
          <a:blip r:embed="rId10"/>
          <a:stretch>
            <a:fillRect/>
          </a:stretch>
        </p:blipFill>
        <p:spPr>
          <a:xfrm>
            <a:off x="4665165" y="7438029"/>
            <a:ext cx="1612900" cy="1219200"/>
          </a:xfrm>
          <a:prstGeom prst="rect">
            <a:avLst/>
          </a:prstGeom>
        </p:spPr>
      </p:pic>
      <p:sp>
        <p:nvSpPr>
          <p:cNvPr id="13" name="Study Pop Hyperlink">
            <a:hlinkClick r:id="rId11" action="ppaction://hlinksldjump"/>
            <a:extLst>
              <a:ext uri="{FF2B5EF4-FFF2-40B4-BE49-F238E27FC236}">
                <a16:creationId xmlns:a16="http://schemas.microsoft.com/office/drawing/2014/main" id="{E06773BC-AD3C-5C04-1350-59DA6C4DACDB}"/>
              </a:ext>
            </a:extLst>
          </p:cNvPr>
          <p:cNvSpPr/>
          <p:nvPr/>
        </p:nvSpPr>
        <p:spPr>
          <a:xfrm>
            <a:off x="3714750" y="3871912"/>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udy Design Hyperlink">
            <a:hlinkClick r:id="rId12" action="ppaction://hlinksldjump"/>
            <a:extLst>
              <a:ext uri="{FF2B5EF4-FFF2-40B4-BE49-F238E27FC236}">
                <a16:creationId xmlns:a16="http://schemas.microsoft.com/office/drawing/2014/main" id="{929949F3-F06C-10C6-A082-A1298317B34F}"/>
              </a:ext>
            </a:extLst>
          </p:cNvPr>
          <p:cNvSpPr/>
          <p:nvPr/>
        </p:nvSpPr>
        <p:spPr>
          <a:xfrm>
            <a:off x="552450" y="6124575"/>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hidden="1">
            <a:extLst>
              <a:ext uri="{FF2B5EF4-FFF2-40B4-BE49-F238E27FC236}">
                <a16:creationId xmlns:a16="http://schemas.microsoft.com/office/drawing/2014/main" id="{DFD278F7-1033-B49D-F931-F4A01889942C}"/>
              </a:ext>
            </a:extLst>
          </p:cNvPr>
          <p:cNvGrpSpPr/>
          <p:nvPr/>
        </p:nvGrpSpPr>
        <p:grpSpPr>
          <a:xfrm>
            <a:off x="-775866" y="4093076"/>
            <a:ext cx="9720382" cy="2657602"/>
            <a:chOff x="-775866" y="4093076"/>
            <a:chExt cx="9720382" cy="2657602"/>
          </a:xfrm>
        </p:grpSpPr>
        <p:sp>
          <p:nvSpPr>
            <p:cNvPr id="60" name="TextBox 59">
              <a:extLst>
                <a:ext uri="{FF2B5EF4-FFF2-40B4-BE49-F238E27FC236}">
                  <a16:creationId xmlns:a16="http://schemas.microsoft.com/office/drawing/2014/main" id="{7EC66837-CAF9-4104-5AA5-56ADCFA1F718}"/>
                </a:ext>
              </a:extLst>
            </p:cNvPr>
            <p:cNvSpPr txBox="1"/>
            <p:nvPr/>
          </p:nvSpPr>
          <p:spPr>
            <a:xfrm>
              <a:off x="7772400" y="4238312"/>
              <a:ext cx="1172116" cy="369332"/>
            </a:xfrm>
            <a:prstGeom prst="rect">
              <a:avLst/>
            </a:prstGeom>
            <a:noFill/>
          </p:spPr>
          <p:txBody>
            <a:bodyPr wrap="none" rtlCol="0">
              <a:spAutoFit/>
            </a:bodyPr>
            <a:lstStyle/>
            <a:p>
              <a:r>
                <a:rPr lang="en-US" b="1" dirty="0">
                  <a:solidFill>
                    <a:schemeClr val="accent1"/>
                  </a:solidFill>
                </a:rPr>
                <a:t>ACT_033</a:t>
              </a:r>
            </a:p>
          </p:txBody>
        </p:sp>
        <p:sp>
          <p:nvSpPr>
            <p:cNvPr id="16" name="TextBox 15">
              <a:extLst>
                <a:ext uri="{FF2B5EF4-FFF2-40B4-BE49-F238E27FC236}">
                  <a16:creationId xmlns:a16="http://schemas.microsoft.com/office/drawing/2014/main" id="{83D16F59-E193-4D92-7301-6BF820C6A4BE}"/>
                </a:ext>
              </a:extLst>
            </p:cNvPr>
            <p:cNvSpPr txBox="1"/>
            <p:nvPr/>
          </p:nvSpPr>
          <p:spPr>
            <a:xfrm>
              <a:off x="-775866" y="4217951"/>
              <a:ext cx="3889828" cy="246221"/>
            </a:xfrm>
            <a:prstGeom prst="rect">
              <a:avLst/>
            </a:prstGeom>
            <a:noFill/>
          </p:spPr>
          <p:txBody>
            <a:bodyPr wrap="square">
              <a:spAutoFit/>
            </a:bodyPr>
            <a:lstStyle/>
            <a:p>
              <a:r>
                <a:rPr lang="en-US" sz="1000" dirty="0">
                  <a:solidFill>
                    <a:schemeClr val="accent4"/>
                  </a:solidFill>
                </a:rPr>
                <a:t>[Savarirayan 2021 Study 209: p6A, 9C]</a:t>
              </a:r>
              <a:endParaRPr lang="en-US" sz="1000" dirty="0"/>
            </a:p>
          </p:txBody>
        </p:sp>
        <p:sp>
          <p:nvSpPr>
            <p:cNvPr id="20" name="TextBox 19">
              <a:extLst>
                <a:ext uri="{FF2B5EF4-FFF2-40B4-BE49-F238E27FC236}">
                  <a16:creationId xmlns:a16="http://schemas.microsoft.com/office/drawing/2014/main" id="{733EC405-3064-9B38-DB73-065889829F7D}"/>
                </a:ext>
              </a:extLst>
            </p:cNvPr>
            <p:cNvSpPr txBox="1"/>
            <p:nvPr/>
          </p:nvSpPr>
          <p:spPr>
            <a:xfrm>
              <a:off x="4372279" y="4093076"/>
              <a:ext cx="3889828" cy="246221"/>
            </a:xfrm>
            <a:prstGeom prst="rect">
              <a:avLst/>
            </a:prstGeom>
            <a:noFill/>
          </p:spPr>
          <p:txBody>
            <a:bodyPr wrap="square">
              <a:spAutoFit/>
            </a:bodyPr>
            <a:lstStyle/>
            <a:p>
              <a:r>
                <a:rPr lang="en-US" sz="1000" dirty="0">
                  <a:solidFill>
                    <a:schemeClr val="accent4"/>
                  </a:solidFill>
                </a:rPr>
                <a:t>[Savarirayan 2021 Study 209: p6B]</a:t>
              </a:r>
              <a:endParaRPr lang="en-US" sz="1000" dirty="0"/>
            </a:p>
          </p:txBody>
        </p:sp>
        <p:sp>
          <p:nvSpPr>
            <p:cNvPr id="21" name="TextBox 20">
              <a:extLst>
                <a:ext uri="{FF2B5EF4-FFF2-40B4-BE49-F238E27FC236}">
                  <a16:creationId xmlns:a16="http://schemas.microsoft.com/office/drawing/2014/main" id="{BF868996-7B8A-E2F5-BF6F-95C590AB7FF8}"/>
                </a:ext>
              </a:extLst>
            </p:cNvPr>
            <p:cNvSpPr txBox="1"/>
            <p:nvPr/>
          </p:nvSpPr>
          <p:spPr>
            <a:xfrm>
              <a:off x="883087" y="6504457"/>
              <a:ext cx="3889828" cy="246221"/>
            </a:xfrm>
            <a:prstGeom prst="rect">
              <a:avLst/>
            </a:prstGeom>
            <a:noFill/>
          </p:spPr>
          <p:txBody>
            <a:bodyPr wrap="square">
              <a:spAutoFit/>
            </a:bodyPr>
            <a:lstStyle/>
            <a:p>
              <a:r>
                <a:rPr lang="en-US" sz="1000" dirty="0">
                  <a:solidFill>
                    <a:schemeClr val="accent4"/>
                  </a:solidFill>
                </a:rPr>
                <a:t>[Savarirayan 2021 Study 209: p10A]</a:t>
              </a:r>
              <a:endParaRPr lang="en-US" sz="1000" dirty="0"/>
            </a:p>
          </p:txBody>
        </p:sp>
      </p:grpSp>
    </p:spTree>
    <p:extLst>
      <p:ext uri="{BB962C8B-B14F-4D97-AF65-F5344CB8AC3E}">
        <p14:creationId xmlns:p14="http://schemas.microsoft.com/office/powerpoint/2010/main" val="1558332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79CB2F7-BC52-EC66-7D88-0F38C120EF8A}"/>
              </a:ext>
            </a:extLst>
          </p:cNvPr>
          <p:cNvSpPr>
            <a:spLocks noGrp="1"/>
          </p:cNvSpPr>
          <p:nvPr>
            <p:ph sz="quarter" idx="22"/>
          </p:nvPr>
        </p:nvSpPr>
        <p:spPr/>
        <p:txBody>
          <a:bodyPr/>
          <a:lstStyle/>
          <a:p>
            <a:r>
              <a:rPr lang="en-US" noProof="0" dirty="0"/>
              <a:t>For children with achondroplasia, the most important medical complication that drives morbidity and mortality in early childhood is narrowing of the foramen magnum, which can cause cervicomedullary compression, disordered breathing, and sudden infant death.</a:t>
            </a:r>
          </a:p>
          <a:p>
            <a:r>
              <a:rPr lang="en-US" noProof="0" dirty="0"/>
              <a:t>Study 209 is a randomized, controlled, open-label clinical study to investigate the safety of vosoritide treatment plus standard of care versus standard of care in 20 infants and young children with achondroplasia who are at risk of requiring cervicomedullary decompression surgery. </a:t>
            </a:r>
            <a:br>
              <a:rPr lang="en-US" noProof="0" dirty="0"/>
            </a:br>
            <a:r>
              <a:rPr lang="en-US" noProof="0" dirty="0"/>
              <a:t>Based on data from ongoing trials, children &lt;2 years of age in the vosoritide treatment arm received 30 μg/kg until they reach 2 years of age and those age ≥2 years received 15 μg/kg. </a:t>
            </a:r>
          </a:p>
          <a:p>
            <a:endParaRPr lang="en-US" noProof="0" dirty="0">
              <a:highlight>
                <a:srgbClr val="00FFFF"/>
              </a:highlight>
            </a:endParaRPr>
          </a:p>
        </p:txBody>
      </p:sp>
      <p:sp>
        <p:nvSpPr>
          <p:cNvPr id="9" name="Title 8">
            <a:extLst>
              <a:ext uri="{FF2B5EF4-FFF2-40B4-BE49-F238E27FC236}">
                <a16:creationId xmlns:a16="http://schemas.microsoft.com/office/drawing/2014/main" id="{409980E3-0F00-1985-2AB4-CD6198D49407}"/>
              </a:ext>
            </a:extLst>
          </p:cNvPr>
          <p:cNvSpPr>
            <a:spLocks noGrp="1"/>
          </p:cNvSpPr>
          <p:nvPr>
            <p:ph type="title"/>
          </p:nvPr>
        </p:nvSpPr>
        <p:spPr/>
        <p:txBody>
          <a:bodyPr/>
          <a:lstStyle/>
          <a:p>
            <a:r>
              <a:rPr lang="en-US" noProof="0" dirty="0">
                <a:solidFill>
                  <a:schemeClr val="accent3"/>
                </a:solidFill>
              </a:rPr>
              <a:t>Study 209</a:t>
            </a:r>
          </a:p>
        </p:txBody>
      </p:sp>
      <p:sp>
        <p:nvSpPr>
          <p:cNvPr id="13" name="Text Placeholder 10">
            <a:extLst>
              <a:ext uri="{FF2B5EF4-FFF2-40B4-BE49-F238E27FC236}">
                <a16:creationId xmlns:a16="http://schemas.microsoft.com/office/drawing/2014/main" id="{F0DCF44A-245C-CB28-7A8B-5DB412EB5497}"/>
              </a:ext>
            </a:extLst>
          </p:cNvPr>
          <p:cNvSpPr>
            <a:spLocks noGrp="1"/>
          </p:cNvSpPr>
          <p:nvPr>
            <p:ph type="body" sz="quarter" idx="23"/>
          </p:nvPr>
        </p:nvSpPr>
        <p:spPr/>
        <p:txBody>
          <a:bodyPr/>
          <a:lstStyle/>
          <a:p>
            <a:r>
              <a:rPr lang="en-US" noProof="0" dirty="0">
                <a:solidFill>
                  <a:schemeClr val="accent3"/>
                </a:solidFill>
              </a:rPr>
              <a:t>Savarirayan,, et al. </a:t>
            </a:r>
            <a:r>
              <a:rPr lang="en-US" i="1" noProof="0" dirty="0">
                <a:solidFill>
                  <a:schemeClr val="accent3"/>
                </a:solidFill>
              </a:rPr>
              <a:t>Sci Prog. </a:t>
            </a:r>
            <a:r>
              <a:rPr lang="en-US" noProof="0" dirty="0">
                <a:solidFill>
                  <a:schemeClr val="accent3"/>
                </a:solidFill>
              </a:rPr>
              <a:t>2021. </a:t>
            </a:r>
          </a:p>
        </p:txBody>
      </p:sp>
      <p:sp>
        <p:nvSpPr>
          <p:cNvPr id="15" name="TextBox 14" hidden="1">
            <a:extLst>
              <a:ext uri="{FF2B5EF4-FFF2-40B4-BE49-F238E27FC236}">
                <a16:creationId xmlns:a16="http://schemas.microsoft.com/office/drawing/2014/main" id="{C01D2377-D30B-28D8-22B9-82C073B4CF73}"/>
              </a:ext>
            </a:extLst>
          </p:cNvPr>
          <p:cNvSpPr txBox="1"/>
          <p:nvPr/>
        </p:nvSpPr>
        <p:spPr>
          <a:xfrm>
            <a:off x="4465053" y="6233081"/>
            <a:ext cx="3889828" cy="246221"/>
          </a:xfrm>
          <a:prstGeom prst="rect">
            <a:avLst/>
          </a:prstGeom>
          <a:noFill/>
        </p:spPr>
        <p:txBody>
          <a:bodyPr wrap="square">
            <a:spAutoFit/>
          </a:bodyPr>
          <a:lstStyle/>
          <a:p>
            <a:r>
              <a:rPr lang="en-US" sz="1000" dirty="0">
                <a:solidFill>
                  <a:schemeClr val="accent4"/>
                </a:solidFill>
              </a:rPr>
              <a:t>[Savarirayan 2021 Study 209: p2B, 3A, 6B]</a:t>
            </a:r>
            <a:endParaRPr lang="en-US" sz="1000" dirty="0"/>
          </a:p>
        </p:txBody>
      </p:sp>
      <p:sp>
        <p:nvSpPr>
          <p:cNvPr id="2" name="Rectangle 1">
            <a:extLst>
              <a:ext uri="{FF2B5EF4-FFF2-40B4-BE49-F238E27FC236}">
                <a16:creationId xmlns:a16="http://schemas.microsoft.com/office/drawing/2014/main" id="{CA79CA9D-3F81-7B98-2D58-0DDB60F8176D}"/>
              </a:ext>
            </a:extLst>
          </p:cNvPr>
          <p:cNvSpPr/>
          <p:nvPr/>
        </p:nvSpPr>
        <p:spPr>
          <a:xfrm>
            <a:off x="6807200" y="4711700"/>
            <a:ext cx="431800"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FF28998-EF25-AFA3-D362-A487445113BF}"/>
              </a:ext>
            </a:extLst>
          </p:cNvPr>
          <p:cNvSpPr/>
          <p:nvPr/>
        </p:nvSpPr>
        <p:spPr>
          <a:xfrm>
            <a:off x="520700" y="4597400"/>
            <a:ext cx="431800" cy="736600"/>
          </a:xfrm>
          <a:prstGeom prst="rect">
            <a:avLst/>
          </a:prstGeom>
          <a:solidFill>
            <a:srgbClr val="3F3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CC2FC85-9526-2F26-7231-9C860B0ABAFD}"/>
              </a:ext>
            </a:extLst>
          </p:cNvPr>
          <p:cNvGrpSpPr/>
          <p:nvPr/>
        </p:nvGrpSpPr>
        <p:grpSpPr>
          <a:xfrm rot="2700000">
            <a:off x="6881132" y="1479604"/>
            <a:ext cx="291261" cy="291261"/>
            <a:chOff x="314875" y="7984519"/>
            <a:chExt cx="180850" cy="180850"/>
          </a:xfrm>
        </p:grpSpPr>
        <p:cxnSp>
          <p:nvCxnSpPr>
            <p:cNvPr id="6" name="Straight Connector 5">
              <a:extLst>
                <a:ext uri="{FF2B5EF4-FFF2-40B4-BE49-F238E27FC236}">
                  <a16:creationId xmlns:a16="http://schemas.microsoft.com/office/drawing/2014/main" id="{17397432-FDDA-EC9D-91A7-8BC6BD4C0756}"/>
                </a:ext>
              </a:extLst>
            </p:cNvPr>
            <p:cNvCxnSpPr>
              <a:cxnSpLocks/>
            </p:cNvCxnSpPr>
            <p:nvPr/>
          </p:nvCxnSpPr>
          <p:spPr>
            <a:xfrm>
              <a:off x="405300" y="7984519"/>
              <a:ext cx="0" cy="18085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E4DD50C-044D-6A68-F1C2-D1933C051534}"/>
                </a:ext>
              </a:extLst>
            </p:cNvPr>
            <p:cNvCxnSpPr>
              <a:cxnSpLocks/>
            </p:cNvCxnSpPr>
            <p:nvPr/>
          </p:nvCxnSpPr>
          <p:spPr>
            <a:xfrm rot="16200000">
              <a:off x="405300" y="7984519"/>
              <a:ext cx="0" cy="18085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 name="Close Button Hyperlink">
            <a:hlinkClick r:id="rId3" action="ppaction://hlinksldjump"/>
            <a:extLst>
              <a:ext uri="{FF2B5EF4-FFF2-40B4-BE49-F238E27FC236}">
                <a16:creationId xmlns:a16="http://schemas.microsoft.com/office/drawing/2014/main" id="{5A25505C-323A-D578-45D2-8ECAE6FD169A}"/>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2905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FD8D0-8399-F30B-A021-3280069E3B6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295CFC4-C551-FBE7-69E8-05872C8672F3}"/>
              </a:ext>
            </a:extLst>
          </p:cNvPr>
          <p:cNvSpPr/>
          <p:nvPr/>
        </p:nvSpPr>
        <p:spPr>
          <a:xfrm>
            <a:off x="1158240" y="3794761"/>
            <a:ext cx="2362199" cy="2075688"/>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05840" rtlCol="0" anchor="ctr"/>
          <a:lstStyle/>
          <a:p>
            <a:pPr marL="15875" lvl="1" algn="ctr"/>
            <a:r>
              <a:rPr lang="en-US" sz="1600" dirty="0">
                <a:solidFill>
                  <a:schemeClr val="accent3"/>
                </a:solidFill>
              </a:rPr>
              <a:t>Have achondroplasia documented by </a:t>
            </a:r>
            <a:br>
              <a:rPr lang="en-US" sz="1600" dirty="0">
                <a:solidFill>
                  <a:schemeClr val="accent3"/>
                </a:solidFill>
              </a:rPr>
            </a:br>
            <a:r>
              <a:rPr lang="en-US" sz="1600" dirty="0">
                <a:solidFill>
                  <a:schemeClr val="accent3"/>
                </a:solidFill>
              </a:rPr>
              <a:t>genetic testing</a:t>
            </a:r>
          </a:p>
        </p:txBody>
      </p:sp>
      <p:sp>
        <p:nvSpPr>
          <p:cNvPr id="16" name="Rectangle 15">
            <a:extLst>
              <a:ext uri="{FF2B5EF4-FFF2-40B4-BE49-F238E27FC236}">
                <a16:creationId xmlns:a16="http://schemas.microsoft.com/office/drawing/2014/main" id="{CC528723-1294-1846-2BFB-517C3D011B74}"/>
              </a:ext>
            </a:extLst>
          </p:cNvPr>
          <p:cNvSpPr/>
          <p:nvPr/>
        </p:nvSpPr>
        <p:spPr>
          <a:xfrm>
            <a:off x="3683876" y="3789107"/>
            <a:ext cx="3002280" cy="2075688"/>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05840" rtlCol="0" anchor="ctr"/>
          <a:lstStyle/>
          <a:p>
            <a:pPr marL="15875" lvl="1" algn="ctr"/>
            <a:r>
              <a:rPr lang="en-US" sz="1600" dirty="0">
                <a:solidFill>
                  <a:schemeClr val="accent3"/>
                </a:solidFill>
              </a:rPr>
              <a:t>Have evidence of cervicomedullary compression that may require surgery</a:t>
            </a:r>
          </a:p>
        </p:txBody>
      </p:sp>
      <p:sp>
        <p:nvSpPr>
          <p:cNvPr id="39" name="Text Placeholder 38">
            <a:extLst>
              <a:ext uri="{FF2B5EF4-FFF2-40B4-BE49-F238E27FC236}">
                <a16:creationId xmlns:a16="http://schemas.microsoft.com/office/drawing/2014/main" id="{06C62338-0C19-9066-209F-2864F1592861}"/>
              </a:ext>
            </a:extLst>
          </p:cNvPr>
          <p:cNvSpPr>
            <a:spLocks noGrp="1"/>
          </p:cNvSpPr>
          <p:nvPr>
            <p:ph type="body" sz="quarter" idx="25"/>
          </p:nvPr>
        </p:nvSpPr>
        <p:spPr/>
        <p:txBody>
          <a:bodyPr/>
          <a:lstStyle/>
          <a:p>
            <a:r>
              <a:rPr lang="en-US" noProof="0" dirty="0">
                <a:solidFill>
                  <a:schemeClr val="accent3"/>
                </a:solidFill>
              </a:rPr>
              <a:t>For full list of inclusion criteria, see Clinicaltrials.gov </a:t>
            </a:r>
            <a:r>
              <a:rPr lang="en-US" sz="1000" noProof="0" dirty="0">
                <a:solidFill>
                  <a:schemeClr val="accent3"/>
                </a:solidFill>
                <a:effectLst/>
                <a:ea typeface="Times New Roman" panose="02020603050405020304" pitchFamily="18" charset="0"/>
                <a:cs typeface="Arial" panose="020B0604020202020204" pitchFamily="34" charset="0"/>
              </a:rPr>
              <a:t>NCT04554940</a:t>
            </a:r>
            <a:r>
              <a:rPr lang="en-US" noProof="0" dirty="0">
                <a:solidFill>
                  <a:schemeClr val="accent3"/>
                </a:solidFill>
              </a:rPr>
              <a:t>.</a:t>
            </a:r>
            <a:br>
              <a:rPr lang="en-US" noProof="0" dirty="0">
                <a:solidFill>
                  <a:schemeClr val="accent3"/>
                </a:solidFill>
              </a:rPr>
            </a:br>
            <a:r>
              <a:rPr lang="en-US" noProof="0" dirty="0">
                <a:solidFill>
                  <a:schemeClr val="accent3"/>
                </a:solidFill>
              </a:rPr>
              <a:t>Savarirayan,, et al. </a:t>
            </a:r>
            <a:r>
              <a:rPr lang="en-US" i="1" noProof="0" dirty="0">
                <a:solidFill>
                  <a:schemeClr val="accent3"/>
                </a:solidFill>
              </a:rPr>
              <a:t>Sci Prog. </a:t>
            </a:r>
            <a:r>
              <a:rPr lang="en-US" noProof="0" dirty="0">
                <a:solidFill>
                  <a:schemeClr val="accent3"/>
                </a:solidFill>
              </a:rPr>
              <a:t>2021. </a:t>
            </a:r>
          </a:p>
        </p:txBody>
      </p:sp>
      <p:sp>
        <p:nvSpPr>
          <p:cNvPr id="9" name="Title 8">
            <a:extLst>
              <a:ext uri="{FF2B5EF4-FFF2-40B4-BE49-F238E27FC236}">
                <a16:creationId xmlns:a16="http://schemas.microsoft.com/office/drawing/2014/main" id="{685BDCE3-0052-7186-53DA-600E790B43C5}"/>
              </a:ext>
            </a:extLst>
          </p:cNvPr>
          <p:cNvSpPr>
            <a:spLocks noGrp="1"/>
          </p:cNvSpPr>
          <p:nvPr>
            <p:ph type="title"/>
          </p:nvPr>
        </p:nvSpPr>
        <p:spPr/>
        <p:txBody>
          <a:bodyPr/>
          <a:lstStyle/>
          <a:p>
            <a:r>
              <a:rPr lang="en-US" noProof="0" dirty="0"/>
              <a:t>Inclusion Criteria </a:t>
            </a:r>
          </a:p>
        </p:txBody>
      </p:sp>
      <p:sp>
        <p:nvSpPr>
          <p:cNvPr id="83" name="Rectangle 82">
            <a:extLst>
              <a:ext uri="{FF2B5EF4-FFF2-40B4-BE49-F238E27FC236}">
                <a16:creationId xmlns:a16="http://schemas.microsoft.com/office/drawing/2014/main" id="{394D2FE2-5AA8-B30A-E68C-544D431C9F1B}"/>
              </a:ext>
            </a:extLst>
          </p:cNvPr>
          <p:cNvSpPr/>
          <p:nvPr/>
        </p:nvSpPr>
        <p:spPr>
          <a:xfrm>
            <a:off x="1158240" y="2731009"/>
            <a:ext cx="5521037" cy="911351"/>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0" tIns="73152" rtlCol="0" anchor="ctr"/>
          <a:lstStyle/>
          <a:p>
            <a:pPr marL="15875" lvl="1"/>
            <a:r>
              <a:rPr lang="en-US" sz="1600" dirty="0">
                <a:solidFill>
                  <a:schemeClr val="accent3"/>
                </a:solidFill>
              </a:rPr>
              <a:t>Aged 0 to &lt;12 months at study entry</a:t>
            </a:r>
          </a:p>
        </p:txBody>
      </p:sp>
      <p:pic>
        <p:nvPicPr>
          <p:cNvPr id="31" name="Graphic 30">
            <a:extLst>
              <a:ext uri="{FF2B5EF4-FFF2-40B4-BE49-F238E27FC236}">
                <a16:creationId xmlns:a16="http://schemas.microsoft.com/office/drawing/2014/main" id="{6BB3D9B9-67C6-F5D4-3651-A4A4DBF4396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4058" b="29763"/>
          <a:stretch/>
        </p:blipFill>
        <p:spPr>
          <a:xfrm>
            <a:off x="1677670" y="2835910"/>
            <a:ext cx="1172210" cy="791210"/>
          </a:xfrm>
          <a:prstGeom prst="rect">
            <a:avLst/>
          </a:prstGeom>
        </p:spPr>
      </p:pic>
      <p:grpSp>
        <p:nvGrpSpPr>
          <p:cNvPr id="3" name="Group 2" hidden="1">
            <a:extLst>
              <a:ext uri="{FF2B5EF4-FFF2-40B4-BE49-F238E27FC236}">
                <a16:creationId xmlns:a16="http://schemas.microsoft.com/office/drawing/2014/main" id="{2EF31ECF-BD21-A5EE-1F09-9D0D186AF3AE}"/>
              </a:ext>
            </a:extLst>
          </p:cNvPr>
          <p:cNvGrpSpPr/>
          <p:nvPr/>
        </p:nvGrpSpPr>
        <p:grpSpPr>
          <a:xfrm>
            <a:off x="4517966" y="502920"/>
            <a:ext cx="3138056" cy="6266836"/>
            <a:chOff x="4517966" y="502920"/>
            <a:chExt cx="3138056" cy="6266836"/>
          </a:xfrm>
        </p:grpSpPr>
        <p:sp>
          <p:nvSpPr>
            <p:cNvPr id="4" name="TextBox 3">
              <a:extLst>
                <a:ext uri="{FF2B5EF4-FFF2-40B4-BE49-F238E27FC236}">
                  <a16:creationId xmlns:a16="http://schemas.microsoft.com/office/drawing/2014/main" id="{3881939E-DCB1-BA57-1D8B-A05C00C84581}"/>
                </a:ext>
              </a:extLst>
            </p:cNvPr>
            <p:cNvSpPr txBox="1"/>
            <p:nvPr/>
          </p:nvSpPr>
          <p:spPr>
            <a:xfrm>
              <a:off x="4868877" y="6369646"/>
              <a:ext cx="2787145" cy="400110"/>
            </a:xfrm>
            <a:prstGeom prst="rect">
              <a:avLst/>
            </a:prstGeom>
            <a:noFill/>
          </p:spPr>
          <p:txBody>
            <a:bodyPr wrap="square" rtlCol="0">
              <a:spAutoFit/>
            </a:bodyPr>
            <a:lstStyle/>
            <a:p>
              <a:r>
                <a:rPr lang="en-US" sz="1000" dirty="0">
                  <a:solidFill>
                    <a:schemeClr val="accent4"/>
                  </a:solidFill>
                </a:rPr>
                <a:t>[CT.gov stud 209: p4A][Savarirayan 2021 Study 209: p7A]</a:t>
              </a:r>
            </a:p>
          </p:txBody>
        </p:sp>
        <p:sp>
          <p:nvSpPr>
            <p:cNvPr id="5" name="TextBox 4">
              <a:extLst>
                <a:ext uri="{FF2B5EF4-FFF2-40B4-BE49-F238E27FC236}">
                  <a16:creationId xmlns:a16="http://schemas.microsoft.com/office/drawing/2014/main" id="{F2DF65A4-A497-64B3-133C-455EEC9FB4EA}"/>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population slider</a:t>
              </a:r>
            </a:p>
          </p:txBody>
        </p:sp>
      </p:grpSp>
      <p:pic>
        <p:nvPicPr>
          <p:cNvPr id="8" name="Graphic 7">
            <a:extLst>
              <a:ext uri="{FF2B5EF4-FFF2-40B4-BE49-F238E27FC236}">
                <a16:creationId xmlns:a16="http://schemas.microsoft.com/office/drawing/2014/main" id="{6EE999DA-75D9-2166-E1AF-ECAA746252E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30695" b="28710"/>
          <a:stretch/>
        </p:blipFill>
        <p:spPr>
          <a:xfrm>
            <a:off x="5056487" y="3916752"/>
            <a:ext cx="283952" cy="1006775"/>
          </a:xfrm>
          <a:prstGeom prst="rect">
            <a:avLst/>
          </a:prstGeom>
        </p:spPr>
      </p:pic>
      <p:sp>
        <p:nvSpPr>
          <p:cNvPr id="7" name="Forward Arrow Hyperlink">
            <a:hlinkClick r:id="" action="ppaction://hlinkshowjump?jump=nextslide"/>
            <a:extLst>
              <a:ext uri="{FF2B5EF4-FFF2-40B4-BE49-F238E27FC236}">
                <a16:creationId xmlns:a16="http://schemas.microsoft.com/office/drawing/2014/main" id="{C067D9B7-F2FF-415E-F7F1-17090B8EBE03}"/>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7" action="ppaction://hlinksldjump"/>
            <a:extLst>
              <a:ext uri="{FF2B5EF4-FFF2-40B4-BE49-F238E27FC236}">
                <a16:creationId xmlns:a16="http://schemas.microsoft.com/office/drawing/2014/main" id="{46E8871C-2D47-A2DF-39E8-B83CE341D888}"/>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045E70F-622C-DDBA-3AFA-9CC0EEEF7A88}"/>
              </a:ext>
            </a:extLst>
          </p:cNvPr>
          <p:cNvSpPr/>
          <p:nvPr/>
        </p:nvSpPr>
        <p:spPr>
          <a:xfrm>
            <a:off x="489402" y="469738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9DD91562-BF00-47BF-877B-8D8F8A4BA3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594076">
            <a:off x="1933114" y="3768956"/>
            <a:ext cx="807056" cy="1245981"/>
          </a:xfrm>
          <a:prstGeom prst="rect">
            <a:avLst/>
          </a:prstGeom>
        </p:spPr>
      </p:pic>
    </p:spTree>
    <p:extLst>
      <p:ext uri="{BB962C8B-B14F-4D97-AF65-F5344CB8AC3E}">
        <p14:creationId xmlns:p14="http://schemas.microsoft.com/office/powerpoint/2010/main" val="3654998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8">
            <a:extLst>
              <a:ext uri="{FF2B5EF4-FFF2-40B4-BE49-F238E27FC236}">
                <a16:creationId xmlns:a16="http://schemas.microsoft.com/office/drawing/2014/main" id="{76A7C040-9B37-6E32-643C-A47B68A0D96F}"/>
              </a:ext>
            </a:extLst>
          </p:cNvPr>
          <p:cNvSpPr>
            <a:spLocks noGrp="1"/>
          </p:cNvSpPr>
          <p:nvPr>
            <p:ph type="body" sz="quarter" idx="25"/>
          </p:nvPr>
        </p:nvSpPr>
        <p:spPr/>
        <p:txBody>
          <a:bodyPr/>
          <a:lstStyle/>
          <a:p>
            <a:r>
              <a:rPr lang="en-US" noProof="0" dirty="0">
                <a:solidFill>
                  <a:schemeClr val="accent3"/>
                </a:solidFill>
              </a:rPr>
              <a:t>For full list of exclusion criteria, see Clinicaltrials.gov </a:t>
            </a:r>
            <a:r>
              <a:rPr lang="en-US" sz="1000" noProof="0" dirty="0">
                <a:solidFill>
                  <a:schemeClr val="accent3"/>
                </a:solidFill>
                <a:effectLst/>
                <a:ea typeface="Times New Roman" panose="02020603050405020304" pitchFamily="18" charset="0"/>
                <a:cs typeface="Arial" panose="020B0604020202020204" pitchFamily="34" charset="0"/>
              </a:rPr>
              <a:t>NCT04554940.</a:t>
            </a:r>
            <a:br>
              <a:rPr lang="en-US" sz="1000" noProof="0" dirty="0">
                <a:solidFill>
                  <a:schemeClr val="accent3"/>
                </a:solidFill>
                <a:effectLst/>
                <a:ea typeface="Times New Roman" panose="02020603050405020304" pitchFamily="18" charset="0"/>
                <a:cs typeface="Arial" panose="020B0604020202020204" pitchFamily="34" charset="0"/>
              </a:rPr>
            </a:br>
            <a:r>
              <a:rPr lang="en-US" noProof="0" dirty="0">
                <a:solidFill>
                  <a:schemeClr val="accent3"/>
                </a:solidFill>
              </a:rPr>
              <a:t>Savarirayan,, et al. </a:t>
            </a:r>
            <a:r>
              <a:rPr lang="en-US" i="1" noProof="0" dirty="0">
                <a:solidFill>
                  <a:schemeClr val="accent3"/>
                </a:solidFill>
              </a:rPr>
              <a:t>Sci Prog. </a:t>
            </a:r>
            <a:r>
              <a:rPr lang="en-US" noProof="0" dirty="0">
                <a:solidFill>
                  <a:schemeClr val="accent3"/>
                </a:solidFill>
              </a:rPr>
              <a:t>2021. </a:t>
            </a:r>
          </a:p>
        </p:txBody>
      </p:sp>
      <p:sp>
        <p:nvSpPr>
          <p:cNvPr id="9" name="Title 8">
            <a:extLst>
              <a:ext uri="{FF2B5EF4-FFF2-40B4-BE49-F238E27FC236}">
                <a16:creationId xmlns:a16="http://schemas.microsoft.com/office/drawing/2014/main" id="{EAA82284-67A7-2AF7-0F10-F0EECFC51704}"/>
              </a:ext>
            </a:extLst>
          </p:cNvPr>
          <p:cNvSpPr>
            <a:spLocks noGrp="1"/>
          </p:cNvSpPr>
          <p:nvPr>
            <p:ph type="title"/>
          </p:nvPr>
        </p:nvSpPr>
        <p:spPr/>
        <p:txBody>
          <a:bodyPr/>
          <a:lstStyle/>
          <a:p>
            <a:r>
              <a:rPr lang="en-US" noProof="0" dirty="0"/>
              <a:t>Exclusion Criteria</a:t>
            </a:r>
          </a:p>
        </p:txBody>
      </p:sp>
      <p:grpSp>
        <p:nvGrpSpPr>
          <p:cNvPr id="12" name="Group 11" hidden="1">
            <a:extLst>
              <a:ext uri="{FF2B5EF4-FFF2-40B4-BE49-F238E27FC236}">
                <a16:creationId xmlns:a16="http://schemas.microsoft.com/office/drawing/2014/main" id="{DCE65797-0AF5-CE9B-92C0-DF89DBBED445}"/>
              </a:ext>
            </a:extLst>
          </p:cNvPr>
          <p:cNvGrpSpPr/>
          <p:nvPr/>
        </p:nvGrpSpPr>
        <p:grpSpPr>
          <a:xfrm>
            <a:off x="4517966" y="502920"/>
            <a:ext cx="3138056" cy="6266836"/>
            <a:chOff x="4517966" y="502920"/>
            <a:chExt cx="3138056" cy="6266836"/>
          </a:xfrm>
        </p:grpSpPr>
        <p:sp>
          <p:nvSpPr>
            <p:cNvPr id="22" name="TextBox 21">
              <a:extLst>
                <a:ext uri="{FF2B5EF4-FFF2-40B4-BE49-F238E27FC236}">
                  <a16:creationId xmlns:a16="http://schemas.microsoft.com/office/drawing/2014/main" id="{34A7ACF1-4818-A1EA-52C4-744CBE75E58A}"/>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population slider</a:t>
              </a:r>
            </a:p>
          </p:txBody>
        </p:sp>
        <p:sp>
          <p:nvSpPr>
            <p:cNvPr id="23" name="TextBox 22">
              <a:extLst>
                <a:ext uri="{FF2B5EF4-FFF2-40B4-BE49-F238E27FC236}">
                  <a16:creationId xmlns:a16="http://schemas.microsoft.com/office/drawing/2014/main" id="{2B89BE76-8A86-C919-BEC7-8A79441385B7}"/>
                </a:ext>
              </a:extLst>
            </p:cNvPr>
            <p:cNvSpPr txBox="1"/>
            <p:nvPr/>
          </p:nvSpPr>
          <p:spPr>
            <a:xfrm>
              <a:off x="4868877" y="6369646"/>
              <a:ext cx="2787145" cy="400110"/>
            </a:xfrm>
            <a:prstGeom prst="rect">
              <a:avLst/>
            </a:prstGeom>
            <a:noFill/>
          </p:spPr>
          <p:txBody>
            <a:bodyPr wrap="square" rtlCol="0">
              <a:spAutoFit/>
            </a:bodyPr>
            <a:lstStyle/>
            <a:p>
              <a:r>
                <a:rPr lang="en-US" sz="1000" dirty="0">
                  <a:solidFill>
                    <a:schemeClr val="accent4"/>
                  </a:solidFill>
                </a:rPr>
                <a:t>[CT.gov stud 209: p4B] [Savarirayan 2021 Study 209: p7B, 8A]</a:t>
              </a:r>
            </a:p>
          </p:txBody>
        </p:sp>
      </p:grpSp>
      <p:sp>
        <p:nvSpPr>
          <p:cNvPr id="5" name="Rectangle 4">
            <a:extLst>
              <a:ext uri="{FF2B5EF4-FFF2-40B4-BE49-F238E27FC236}">
                <a16:creationId xmlns:a16="http://schemas.microsoft.com/office/drawing/2014/main" id="{6A893241-3D78-6D23-3199-412A4B033E99}"/>
              </a:ext>
            </a:extLst>
          </p:cNvPr>
          <p:cNvSpPr/>
          <p:nvPr/>
        </p:nvSpPr>
        <p:spPr>
          <a:xfrm>
            <a:off x="1158240" y="2731009"/>
            <a:ext cx="5521037" cy="911351"/>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0" tIns="73152" rtlCol="0" anchor="ctr"/>
          <a:lstStyle/>
          <a:p>
            <a:pPr marL="15875" lvl="1"/>
            <a:r>
              <a:rPr lang="en-US" sz="1200" dirty="0">
                <a:solidFill>
                  <a:schemeClr val="accent3"/>
                </a:solidFill>
              </a:rPr>
              <a:t>Have hypochondroplasia or short stature condition other </a:t>
            </a:r>
            <a:br>
              <a:rPr lang="en-US" sz="1200" dirty="0">
                <a:solidFill>
                  <a:schemeClr val="accent3"/>
                </a:solidFill>
              </a:rPr>
            </a:br>
            <a:r>
              <a:rPr lang="en-US" sz="1200" dirty="0">
                <a:solidFill>
                  <a:schemeClr val="accent3"/>
                </a:solidFill>
              </a:rPr>
              <a:t>than achondroplasia</a:t>
            </a:r>
          </a:p>
        </p:txBody>
      </p:sp>
      <p:pic>
        <p:nvPicPr>
          <p:cNvPr id="6" name="Graphic 5">
            <a:extLst>
              <a:ext uri="{FF2B5EF4-FFF2-40B4-BE49-F238E27FC236}">
                <a16:creationId xmlns:a16="http://schemas.microsoft.com/office/drawing/2014/main" id="{E8495179-18D3-3AA6-0998-5FA0324BC1F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719" b="48741"/>
          <a:stretch/>
        </p:blipFill>
        <p:spPr>
          <a:xfrm>
            <a:off x="1205647" y="2802813"/>
            <a:ext cx="1080354" cy="824307"/>
          </a:xfrm>
          <a:prstGeom prst="rect">
            <a:avLst/>
          </a:prstGeom>
        </p:spPr>
      </p:pic>
      <p:sp>
        <p:nvSpPr>
          <p:cNvPr id="7" name="Rectangle 6">
            <a:extLst>
              <a:ext uri="{FF2B5EF4-FFF2-40B4-BE49-F238E27FC236}">
                <a16:creationId xmlns:a16="http://schemas.microsoft.com/office/drawing/2014/main" id="{E8D8A203-EA99-EC96-E2AA-658AEA9268BC}"/>
              </a:ext>
            </a:extLst>
          </p:cNvPr>
          <p:cNvSpPr/>
          <p:nvPr/>
        </p:nvSpPr>
        <p:spPr>
          <a:xfrm>
            <a:off x="1158240" y="3794760"/>
            <a:ext cx="2697480" cy="109728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lvl="1"/>
            <a:r>
              <a:rPr lang="en-US" sz="1200" dirty="0">
                <a:solidFill>
                  <a:schemeClr val="accent3"/>
                </a:solidFill>
              </a:rPr>
              <a:t>Growth plates have fused or decreased growth velocity (&lt;1.5 cm/yr) for 6 months</a:t>
            </a:r>
          </a:p>
        </p:txBody>
      </p:sp>
      <p:sp>
        <p:nvSpPr>
          <p:cNvPr id="8" name="Rectangle 7">
            <a:extLst>
              <a:ext uri="{FF2B5EF4-FFF2-40B4-BE49-F238E27FC236}">
                <a16:creationId xmlns:a16="http://schemas.microsoft.com/office/drawing/2014/main" id="{3607CC71-7811-5FAA-E4CC-956F107E19D8}"/>
              </a:ext>
            </a:extLst>
          </p:cNvPr>
          <p:cNvSpPr/>
          <p:nvPr/>
        </p:nvSpPr>
        <p:spPr>
          <a:xfrm>
            <a:off x="3981797" y="3794760"/>
            <a:ext cx="2697480" cy="109728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lvl="1">
              <a:lnSpc>
                <a:spcPct val="90000"/>
              </a:lnSpc>
            </a:pPr>
            <a:r>
              <a:rPr lang="en-US" sz="1200" dirty="0">
                <a:solidFill>
                  <a:schemeClr val="accent3"/>
                </a:solidFill>
              </a:rPr>
              <a:t>History of certain medical conditions </a:t>
            </a:r>
            <a:br>
              <a:rPr lang="en-US" sz="1200" dirty="0">
                <a:solidFill>
                  <a:schemeClr val="accent3"/>
                </a:solidFill>
              </a:rPr>
            </a:br>
            <a:r>
              <a:rPr lang="en-US" sz="1200" dirty="0">
                <a:solidFill>
                  <a:schemeClr val="accent3"/>
                </a:solidFill>
              </a:rPr>
              <a:t>(eg, renal insufficiency, autoimmune disease, recurrent symptomatic hypotension)</a:t>
            </a:r>
          </a:p>
        </p:txBody>
      </p:sp>
      <p:sp>
        <p:nvSpPr>
          <p:cNvPr id="10" name="Rectangle 9">
            <a:extLst>
              <a:ext uri="{FF2B5EF4-FFF2-40B4-BE49-F238E27FC236}">
                <a16:creationId xmlns:a16="http://schemas.microsoft.com/office/drawing/2014/main" id="{D2E926B1-8E63-EA6D-8022-A57C2E78ED0B}"/>
              </a:ext>
            </a:extLst>
          </p:cNvPr>
          <p:cNvSpPr/>
          <p:nvPr/>
        </p:nvSpPr>
        <p:spPr>
          <a:xfrm>
            <a:off x="1173480" y="5029200"/>
            <a:ext cx="2697480" cy="109728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lvl="1"/>
            <a:r>
              <a:rPr lang="en-US" sz="1200" dirty="0">
                <a:solidFill>
                  <a:schemeClr val="accent3"/>
                </a:solidFill>
              </a:rPr>
              <a:t>Recent or prolonged growth hormone therapy</a:t>
            </a:r>
          </a:p>
        </p:txBody>
      </p:sp>
      <p:sp>
        <p:nvSpPr>
          <p:cNvPr id="11" name="Rectangle 10">
            <a:extLst>
              <a:ext uri="{FF2B5EF4-FFF2-40B4-BE49-F238E27FC236}">
                <a16:creationId xmlns:a16="http://schemas.microsoft.com/office/drawing/2014/main" id="{7DC1AAD3-309F-2AF8-8E6B-836204584B41}"/>
              </a:ext>
            </a:extLst>
          </p:cNvPr>
          <p:cNvSpPr/>
          <p:nvPr/>
        </p:nvSpPr>
        <p:spPr>
          <a:xfrm>
            <a:off x="3997037" y="5029200"/>
            <a:ext cx="2697480" cy="109728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tlCol="0" anchor="ctr"/>
          <a:lstStyle/>
          <a:p>
            <a:pPr marL="15875" lvl="1"/>
            <a:r>
              <a:rPr lang="en-US" sz="1200" dirty="0">
                <a:solidFill>
                  <a:schemeClr val="accent3"/>
                </a:solidFill>
              </a:rPr>
              <a:t>Have had prior cervicomedullary decompression surgery</a:t>
            </a:r>
          </a:p>
        </p:txBody>
      </p:sp>
      <p:pic>
        <p:nvPicPr>
          <p:cNvPr id="24" name="Graphic 23">
            <a:extLst>
              <a:ext uri="{FF2B5EF4-FFF2-40B4-BE49-F238E27FC236}">
                <a16:creationId xmlns:a16="http://schemas.microsoft.com/office/drawing/2014/main" id="{443D6B7C-BC69-B019-761A-F81DFB2A2B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8088" y="3946585"/>
            <a:ext cx="745930" cy="839171"/>
          </a:xfrm>
          <a:prstGeom prst="rect">
            <a:avLst/>
          </a:prstGeom>
        </p:spPr>
      </p:pic>
      <p:pic>
        <p:nvPicPr>
          <p:cNvPr id="25" name="Graphic 24">
            <a:extLst>
              <a:ext uri="{FF2B5EF4-FFF2-40B4-BE49-F238E27FC236}">
                <a16:creationId xmlns:a16="http://schemas.microsoft.com/office/drawing/2014/main" id="{9AC60C02-9BF4-4242-D8B2-D804096BDD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76654">
            <a:off x="1442226" y="5082221"/>
            <a:ext cx="349434" cy="1067715"/>
          </a:xfrm>
          <a:prstGeom prst="rect">
            <a:avLst/>
          </a:prstGeom>
        </p:spPr>
      </p:pic>
      <p:pic>
        <p:nvPicPr>
          <p:cNvPr id="26" name="Graphic 25">
            <a:extLst>
              <a:ext uri="{FF2B5EF4-FFF2-40B4-BE49-F238E27FC236}">
                <a16:creationId xmlns:a16="http://schemas.microsoft.com/office/drawing/2014/main" id="{44FB7145-B9E4-CEC3-9A40-63D090BB7EA1}"/>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r="3359" b="11477"/>
          <a:stretch/>
        </p:blipFill>
        <p:spPr>
          <a:xfrm>
            <a:off x="1401430" y="3791308"/>
            <a:ext cx="496381" cy="1091243"/>
          </a:xfrm>
          <a:prstGeom prst="rect">
            <a:avLst/>
          </a:prstGeom>
        </p:spPr>
      </p:pic>
      <p:pic>
        <p:nvPicPr>
          <p:cNvPr id="27" name="Graphic 26">
            <a:extLst>
              <a:ext uri="{FF2B5EF4-FFF2-40B4-BE49-F238E27FC236}">
                <a16:creationId xmlns:a16="http://schemas.microsoft.com/office/drawing/2014/main" id="{17356892-16A2-041D-DF62-6FBB48196876}"/>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r="-30695" b="28710"/>
          <a:stretch/>
        </p:blipFill>
        <p:spPr>
          <a:xfrm>
            <a:off x="4339806" y="5109353"/>
            <a:ext cx="283952" cy="1006775"/>
          </a:xfrm>
          <a:prstGeom prst="rect">
            <a:avLst/>
          </a:prstGeom>
        </p:spPr>
      </p:pic>
      <p:sp>
        <p:nvSpPr>
          <p:cNvPr id="3" name="Rectangle 2">
            <a:extLst>
              <a:ext uri="{FF2B5EF4-FFF2-40B4-BE49-F238E27FC236}">
                <a16:creationId xmlns:a16="http://schemas.microsoft.com/office/drawing/2014/main" id="{A2C2964E-8D9B-0DA3-E26A-DF9CFD097479}"/>
              </a:ext>
            </a:extLst>
          </p:cNvPr>
          <p:cNvSpPr/>
          <p:nvPr/>
        </p:nvSpPr>
        <p:spPr>
          <a:xfrm>
            <a:off x="6790189" y="4725964"/>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Back Arrow Hyperlink">
            <a:hlinkClick r:id="" action="ppaction://hlinkshowjump?jump=previousslide"/>
            <a:extLst>
              <a:ext uri="{FF2B5EF4-FFF2-40B4-BE49-F238E27FC236}">
                <a16:creationId xmlns:a16="http://schemas.microsoft.com/office/drawing/2014/main" id="{97192CE0-2C8F-A157-034D-FD9C6F5F6AD5}"/>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se Button Hyperlink">
            <a:hlinkClick r:id="rId13" action="ppaction://hlinksldjump"/>
            <a:extLst>
              <a:ext uri="{FF2B5EF4-FFF2-40B4-BE49-F238E27FC236}">
                <a16:creationId xmlns:a16="http://schemas.microsoft.com/office/drawing/2014/main" id="{085840EF-D8C4-8FEF-5CF5-4BF793E4B33D}"/>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3596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D8D16-7052-7AD7-8DBC-DEB6D1DB922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B46476A-3755-2F17-47DA-1C7EB8B73C43}"/>
              </a:ext>
            </a:extLst>
          </p:cNvPr>
          <p:cNvSpPr>
            <a:spLocks noGrp="1"/>
          </p:cNvSpPr>
          <p:nvPr>
            <p:ph type="title"/>
          </p:nvPr>
        </p:nvSpPr>
        <p:spPr/>
        <p:txBody>
          <a:bodyPr/>
          <a:lstStyle/>
          <a:p>
            <a:r>
              <a:rPr lang="en-US" noProof="0" dirty="0"/>
              <a:t>Participant Baseline Characteristics </a:t>
            </a:r>
            <a:br>
              <a:rPr lang="en-US" noProof="0" dirty="0"/>
            </a:br>
            <a:r>
              <a:rPr lang="en-US" noProof="0" dirty="0"/>
              <a:t>Across All Cohorts</a:t>
            </a:r>
          </a:p>
        </p:txBody>
      </p:sp>
      <p:sp>
        <p:nvSpPr>
          <p:cNvPr id="17" name="Text Placeholder 16">
            <a:extLst>
              <a:ext uri="{FF2B5EF4-FFF2-40B4-BE49-F238E27FC236}">
                <a16:creationId xmlns:a16="http://schemas.microsoft.com/office/drawing/2014/main" id="{CD5D4F4C-0608-B098-EE9D-2108E44CD9D0}"/>
              </a:ext>
            </a:extLst>
          </p:cNvPr>
          <p:cNvSpPr>
            <a:spLocks noGrp="1"/>
          </p:cNvSpPr>
          <p:nvPr>
            <p:ph type="body" sz="quarter" idx="23"/>
          </p:nvPr>
        </p:nvSpPr>
        <p:spPr/>
        <p:txBody>
          <a:bodyPr/>
          <a:lstStyle/>
          <a:p>
            <a:r>
              <a:rPr lang="en-US" sz="1000" noProof="0" dirty="0">
                <a:solidFill>
                  <a:schemeClr val="tx2"/>
                </a:solidFill>
              </a:rPr>
              <a:t>Savarirayan, </a:t>
            </a:r>
            <a:r>
              <a:rPr lang="en-US" sz="1000" i="1" noProof="0" dirty="0">
                <a:solidFill>
                  <a:schemeClr val="tx2"/>
                </a:solidFill>
              </a:rPr>
              <a:t>NEJM</a:t>
            </a:r>
            <a:r>
              <a:rPr lang="en-US" sz="1000" noProof="0" dirty="0">
                <a:solidFill>
                  <a:schemeClr val="tx2"/>
                </a:solidFill>
              </a:rPr>
              <a:t>. 2019.</a:t>
            </a:r>
          </a:p>
        </p:txBody>
      </p:sp>
      <p:sp>
        <p:nvSpPr>
          <p:cNvPr id="32" name="TextBox 31">
            <a:extLst>
              <a:ext uri="{FF2B5EF4-FFF2-40B4-BE49-F238E27FC236}">
                <a16:creationId xmlns:a16="http://schemas.microsoft.com/office/drawing/2014/main" id="{53346817-81E4-383F-9844-6D5815865BE0}"/>
              </a:ext>
            </a:extLst>
          </p:cNvPr>
          <p:cNvSpPr txBox="1"/>
          <p:nvPr/>
        </p:nvSpPr>
        <p:spPr>
          <a:xfrm>
            <a:off x="4300539" y="2613009"/>
            <a:ext cx="2578464" cy="369332"/>
          </a:xfrm>
          <a:prstGeom prst="rect">
            <a:avLst/>
          </a:prstGeom>
          <a:noFill/>
        </p:spPr>
        <p:txBody>
          <a:bodyPr wrap="square" rtlCol="0">
            <a:spAutoFit/>
          </a:bodyPr>
          <a:lstStyle/>
          <a:p>
            <a:pPr algn="ctr"/>
            <a:r>
              <a:rPr lang="en-US" dirty="0">
                <a:solidFill>
                  <a:schemeClr val="tx2"/>
                </a:solidFill>
              </a:rPr>
              <a:t>AGE AT SCREENING</a:t>
            </a:r>
          </a:p>
        </p:txBody>
      </p:sp>
      <p:sp>
        <p:nvSpPr>
          <p:cNvPr id="26" name="Text Placeholder 74">
            <a:extLst>
              <a:ext uri="{FF2B5EF4-FFF2-40B4-BE49-F238E27FC236}">
                <a16:creationId xmlns:a16="http://schemas.microsoft.com/office/drawing/2014/main" id="{7AAB2BC6-A237-B920-9821-57DAF13A1423}"/>
              </a:ext>
            </a:extLst>
          </p:cNvPr>
          <p:cNvSpPr txBox="1">
            <a:spLocks/>
          </p:cNvSpPr>
          <p:nvPr/>
        </p:nvSpPr>
        <p:spPr>
          <a:xfrm>
            <a:off x="3876054" y="2458348"/>
            <a:ext cx="18288" cy="4325112"/>
          </a:xfrm>
          <a:prstGeom prst="rect">
            <a:avLst/>
          </a:prstGeom>
          <a:solidFill>
            <a:schemeClr val="bg1"/>
          </a:solidFill>
          <a:ln>
            <a:solidFill>
              <a:schemeClr val="bg1"/>
            </a:solidFill>
          </a:ln>
          <a:effectLst>
            <a:outerShdw blurRad="25400" dist="38100" dir="2700000" algn="tl" rotWithShape="0">
              <a:prstClr val="black">
                <a:alpha val="10000"/>
              </a:prstClr>
            </a:outerShdw>
          </a:effectLst>
        </p:spPr>
        <p:txBody>
          <a:bodyPr vert="horz" lIns="182880" tIns="274320" rIns="182880" bIns="91440" rtlCol="0">
            <a:noAutofit/>
          </a:bodyPr>
          <a:lstStyle>
            <a:lvl1pPr marL="0" indent="0" algn="l" defTabSz="1341150" rtl="0" eaLnBrk="1" latinLnBrk="0" hangingPunct="1">
              <a:lnSpc>
                <a:spcPts val="1300"/>
              </a:lnSpc>
              <a:spcBef>
                <a:spcPts val="1000"/>
              </a:spcBef>
              <a:buClr>
                <a:schemeClr val="accent1"/>
              </a:buClr>
              <a:buFont typeface="Arial" panose="020B0604020202020204" pitchFamily="34" charset="0"/>
              <a:buNone/>
              <a:tabLst/>
              <a:defRPr sz="1600" b="1" kern="1200">
                <a:solidFill>
                  <a:schemeClr val="tx2"/>
                </a:solidFill>
                <a:latin typeface="+mn-lt"/>
                <a:ea typeface="+mn-ea"/>
                <a:cs typeface="+mn-cs"/>
              </a:defRPr>
            </a:lvl1pPr>
            <a:lvl2pPr marL="12700" indent="0" algn="l" defTabSz="1341150" rtl="0" eaLnBrk="1" latinLnBrk="0" hangingPunct="1">
              <a:lnSpc>
                <a:spcPts val="1300"/>
              </a:lnSpc>
              <a:spcBef>
                <a:spcPts val="1000"/>
              </a:spcBef>
              <a:buFont typeface="System Font Regular"/>
              <a:buNone/>
              <a:tabLst/>
              <a:defRPr sz="12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ctr"/>
            <a:endParaRPr lang="en-US" dirty="0"/>
          </a:p>
        </p:txBody>
      </p:sp>
      <p:sp>
        <p:nvSpPr>
          <p:cNvPr id="34" name="TextBox 33">
            <a:extLst>
              <a:ext uri="{FF2B5EF4-FFF2-40B4-BE49-F238E27FC236}">
                <a16:creationId xmlns:a16="http://schemas.microsoft.com/office/drawing/2014/main" id="{F9FFB498-30E6-C0D2-7122-D6A77AC50A47}"/>
              </a:ext>
            </a:extLst>
          </p:cNvPr>
          <p:cNvSpPr txBox="1"/>
          <p:nvPr/>
        </p:nvSpPr>
        <p:spPr>
          <a:xfrm>
            <a:off x="866776" y="2613009"/>
            <a:ext cx="2578464" cy="369332"/>
          </a:xfrm>
          <a:prstGeom prst="rect">
            <a:avLst/>
          </a:prstGeom>
          <a:noFill/>
        </p:spPr>
        <p:txBody>
          <a:bodyPr wrap="square" rtlCol="0">
            <a:spAutoFit/>
          </a:bodyPr>
          <a:lstStyle/>
          <a:p>
            <a:pPr algn="ctr"/>
            <a:r>
              <a:rPr lang="en-US" dirty="0">
                <a:solidFill>
                  <a:schemeClr val="tx2"/>
                </a:solidFill>
              </a:rPr>
              <a:t>SEX</a:t>
            </a:r>
          </a:p>
        </p:txBody>
      </p:sp>
      <p:grpSp>
        <p:nvGrpSpPr>
          <p:cNvPr id="38" name="Group 37">
            <a:extLst>
              <a:ext uri="{FF2B5EF4-FFF2-40B4-BE49-F238E27FC236}">
                <a16:creationId xmlns:a16="http://schemas.microsoft.com/office/drawing/2014/main" id="{3C7EE78B-3F0F-C710-241C-0792CCAB75B2}"/>
              </a:ext>
            </a:extLst>
          </p:cNvPr>
          <p:cNvGrpSpPr/>
          <p:nvPr/>
        </p:nvGrpSpPr>
        <p:grpSpPr>
          <a:xfrm>
            <a:off x="4670072" y="3253289"/>
            <a:ext cx="365760" cy="365760"/>
            <a:chOff x="2933266" y="5860403"/>
            <a:chExt cx="225924" cy="217967"/>
          </a:xfrm>
        </p:grpSpPr>
        <p:sp>
          <p:nvSpPr>
            <p:cNvPr id="47" name="Teardrop 46">
              <a:extLst>
                <a:ext uri="{FF2B5EF4-FFF2-40B4-BE49-F238E27FC236}">
                  <a16:creationId xmlns:a16="http://schemas.microsoft.com/office/drawing/2014/main" id="{BACB05A8-7795-0FC3-8743-6AD97CE1F267}"/>
                </a:ext>
              </a:extLst>
            </p:cNvPr>
            <p:cNvSpPr/>
            <p:nvPr/>
          </p:nvSpPr>
          <p:spPr>
            <a:xfrm rot="8100000">
              <a:off x="2937245" y="5860403"/>
              <a:ext cx="217967" cy="217967"/>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D61AA735-94E8-A72D-7755-BA6D8611D385}"/>
                </a:ext>
              </a:extLst>
            </p:cNvPr>
            <p:cNvSpPr txBox="1"/>
            <p:nvPr/>
          </p:nvSpPr>
          <p:spPr>
            <a:xfrm>
              <a:off x="2933266" y="5877680"/>
              <a:ext cx="225924" cy="183413"/>
            </a:xfrm>
            <a:prstGeom prst="rect">
              <a:avLst/>
            </a:prstGeom>
            <a:noFill/>
          </p:spPr>
          <p:txBody>
            <a:bodyPr wrap="square" rtlCol="0" anchor="ctr">
              <a:spAutoFit/>
            </a:bodyPr>
            <a:lstStyle/>
            <a:p>
              <a:pPr algn="ctr"/>
              <a:r>
                <a:rPr lang="en-US" sz="1400" b="1" dirty="0">
                  <a:solidFill>
                    <a:schemeClr val="bg1"/>
                  </a:solidFill>
                </a:rPr>
                <a:t>5</a:t>
              </a:r>
            </a:p>
          </p:txBody>
        </p:sp>
      </p:grpSp>
      <p:sp>
        <p:nvSpPr>
          <p:cNvPr id="41" name="Rounded Rectangle 40">
            <a:extLst>
              <a:ext uri="{FF2B5EF4-FFF2-40B4-BE49-F238E27FC236}">
                <a16:creationId xmlns:a16="http://schemas.microsoft.com/office/drawing/2014/main" id="{43A5ADDE-00D3-4203-47FF-EEF6FD78929E}"/>
              </a:ext>
            </a:extLst>
          </p:cNvPr>
          <p:cNvSpPr/>
          <p:nvPr/>
        </p:nvSpPr>
        <p:spPr>
          <a:xfrm>
            <a:off x="4385130" y="3742720"/>
            <a:ext cx="2355741" cy="129846"/>
          </a:xfrm>
          <a:prstGeom prst="roundRect">
            <a:avLst>
              <a:gd name="adj" fmla="val 50000"/>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a:extLst>
              <a:ext uri="{FF2B5EF4-FFF2-40B4-BE49-F238E27FC236}">
                <a16:creationId xmlns:a16="http://schemas.microsoft.com/office/drawing/2014/main" id="{BECCA13F-4401-C28E-DB0C-5CEB9C472FE8}"/>
              </a:ext>
            </a:extLst>
          </p:cNvPr>
          <p:cNvSpPr/>
          <p:nvPr/>
        </p:nvSpPr>
        <p:spPr>
          <a:xfrm>
            <a:off x="4849618" y="3741823"/>
            <a:ext cx="1389586" cy="129846"/>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692692D-F9BB-5F83-99DA-AEA1F123E33C}"/>
              </a:ext>
            </a:extLst>
          </p:cNvPr>
          <p:cNvSpPr txBox="1"/>
          <p:nvPr/>
        </p:nvSpPr>
        <p:spPr>
          <a:xfrm>
            <a:off x="5087389" y="3952680"/>
            <a:ext cx="999086" cy="430887"/>
          </a:xfrm>
          <a:prstGeom prst="rect">
            <a:avLst/>
          </a:prstGeom>
          <a:noFill/>
        </p:spPr>
        <p:txBody>
          <a:bodyPr wrap="square" lIns="0" tIns="0" rIns="0" bIns="0" anchor="ctr">
            <a:spAutoFit/>
          </a:bodyPr>
          <a:lstStyle/>
          <a:p>
            <a:pPr algn="ctr"/>
            <a:r>
              <a:rPr lang="en-US" sz="1400" b="1" dirty="0"/>
              <a:t>Age Range</a:t>
            </a:r>
            <a:endParaRPr lang="en-US" sz="1400" dirty="0"/>
          </a:p>
          <a:p>
            <a:pPr algn="ctr"/>
            <a:r>
              <a:rPr lang="en-US" sz="1400" dirty="0"/>
              <a:t>(Years)</a:t>
            </a:r>
          </a:p>
        </p:txBody>
      </p:sp>
      <p:sp>
        <p:nvSpPr>
          <p:cNvPr id="45" name="TextBox 44">
            <a:extLst>
              <a:ext uri="{FF2B5EF4-FFF2-40B4-BE49-F238E27FC236}">
                <a16:creationId xmlns:a16="http://schemas.microsoft.com/office/drawing/2014/main" id="{EA1BA228-19FE-BDF8-E29F-8B4B6D7DBFBD}"/>
              </a:ext>
            </a:extLst>
          </p:cNvPr>
          <p:cNvSpPr txBox="1"/>
          <p:nvPr/>
        </p:nvSpPr>
        <p:spPr>
          <a:xfrm>
            <a:off x="6391185" y="3917522"/>
            <a:ext cx="397717" cy="215444"/>
          </a:xfrm>
          <a:prstGeom prst="rect">
            <a:avLst/>
          </a:prstGeom>
          <a:noFill/>
        </p:spPr>
        <p:txBody>
          <a:bodyPr wrap="square" lIns="0" tIns="0" rIns="0" bIns="0" anchor="ctr">
            <a:spAutoFit/>
          </a:bodyPr>
          <a:lstStyle/>
          <a:p>
            <a:pPr algn="r"/>
            <a:r>
              <a:rPr lang="en-US" sz="1400" dirty="0"/>
              <a:t>&lt;18</a:t>
            </a:r>
          </a:p>
        </p:txBody>
      </p:sp>
      <p:sp>
        <p:nvSpPr>
          <p:cNvPr id="46" name="TextBox 45">
            <a:extLst>
              <a:ext uri="{FF2B5EF4-FFF2-40B4-BE49-F238E27FC236}">
                <a16:creationId xmlns:a16="http://schemas.microsoft.com/office/drawing/2014/main" id="{34D390F6-C696-D3A2-0CA7-EFA8BDE86A99}"/>
              </a:ext>
            </a:extLst>
          </p:cNvPr>
          <p:cNvSpPr txBox="1"/>
          <p:nvPr/>
        </p:nvSpPr>
        <p:spPr>
          <a:xfrm>
            <a:off x="4390294" y="3917522"/>
            <a:ext cx="328692" cy="215444"/>
          </a:xfrm>
          <a:prstGeom prst="rect">
            <a:avLst/>
          </a:prstGeom>
          <a:noFill/>
        </p:spPr>
        <p:txBody>
          <a:bodyPr wrap="square" lIns="0" tIns="0" rIns="0" bIns="0" anchor="ctr">
            <a:spAutoFit/>
          </a:bodyPr>
          <a:lstStyle/>
          <a:p>
            <a:r>
              <a:rPr lang="en-US" sz="1400" dirty="0"/>
              <a:t>0</a:t>
            </a:r>
          </a:p>
        </p:txBody>
      </p:sp>
      <p:grpSp>
        <p:nvGrpSpPr>
          <p:cNvPr id="51" name="Group 50">
            <a:extLst>
              <a:ext uri="{FF2B5EF4-FFF2-40B4-BE49-F238E27FC236}">
                <a16:creationId xmlns:a16="http://schemas.microsoft.com/office/drawing/2014/main" id="{A92DF165-8E84-BE00-CA75-5F6982F200A9}"/>
              </a:ext>
            </a:extLst>
          </p:cNvPr>
          <p:cNvGrpSpPr/>
          <p:nvPr/>
        </p:nvGrpSpPr>
        <p:grpSpPr>
          <a:xfrm>
            <a:off x="6036910" y="3253289"/>
            <a:ext cx="365760" cy="365760"/>
            <a:chOff x="2933266" y="5860403"/>
            <a:chExt cx="225924" cy="217967"/>
          </a:xfrm>
        </p:grpSpPr>
        <p:sp>
          <p:nvSpPr>
            <p:cNvPr id="52" name="Teardrop 51">
              <a:extLst>
                <a:ext uri="{FF2B5EF4-FFF2-40B4-BE49-F238E27FC236}">
                  <a16:creationId xmlns:a16="http://schemas.microsoft.com/office/drawing/2014/main" id="{8E3BE850-ABF6-6E47-1D59-820674FDBB91}"/>
                </a:ext>
              </a:extLst>
            </p:cNvPr>
            <p:cNvSpPr/>
            <p:nvPr/>
          </p:nvSpPr>
          <p:spPr>
            <a:xfrm rot="8100000">
              <a:off x="2937245" y="5860403"/>
              <a:ext cx="217967" cy="217967"/>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4417095D-FE41-2614-55C2-7EEBA8A6B9A5}"/>
                </a:ext>
              </a:extLst>
            </p:cNvPr>
            <p:cNvSpPr txBox="1"/>
            <p:nvPr/>
          </p:nvSpPr>
          <p:spPr>
            <a:xfrm>
              <a:off x="2933266" y="5877680"/>
              <a:ext cx="225924" cy="183413"/>
            </a:xfrm>
            <a:prstGeom prst="rect">
              <a:avLst/>
            </a:prstGeom>
            <a:noFill/>
          </p:spPr>
          <p:txBody>
            <a:bodyPr wrap="square" lIns="0" rIns="0" rtlCol="0" anchor="ctr">
              <a:spAutoFit/>
            </a:bodyPr>
            <a:lstStyle/>
            <a:p>
              <a:pPr algn="ctr"/>
              <a:r>
                <a:rPr lang="en-US" sz="1400" b="1" dirty="0">
                  <a:solidFill>
                    <a:schemeClr val="bg1"/>
                  </a:solidFill>
                </a:rPr>
                <a:t>14</a:t>
              </a:r>
            </a:p>
          </p:txBody>
        </p:sp>
      </p:grpSp>
      <p:sp>
        <p:nvSpPr>
          <p:cNvPr id="54" name="Rectangle 53">
            <a:extLst>
              <a:ext uri="{FF2B5EF4-FFF2-40B4-BE49-F238E27FC236}">
                <a16:creationId xmlns:a16="http://schemas.microsoft.com/office/drawing/2014/main" id="{E6CA3BAE-7152-2082-3E3C-29BEE88F6AE1}"/>
              </a:ext>
            </a:extLst>
          </p:cNvPr>
          <p:cNvSpPr/>
          <p:nvPr/>
        </p:nvSpPr>
        <p:spPr>
          <a:xfrm>
            <a:off x="1514474" y="5086351"/>
            <a:ext cx="2286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781CFF8-A10D-C6F2-DE67-B2BF767BF9C0}"/>
              </a:ext>
            </a:extLst>
          </p:cNvPr>
          <p:cNvSpPr/>
          <p:nvPr/>
        </p:nvSpPr>
        <p:spPr>
          <a:xfrm>
            <a:off x="1509718" y="5457822"/>
            <a:ext cx="228600" cy="2286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ADC02F8-3702-E98B-8C13-4E77D3D64706}"/>
              </a:ext>
            </a:extLst>
          </p:cNvPr>
          <p:cNvSpPr txBox="1"/>
          <p:nvPr/>
        </p:nvSpPr>
        <p:spPr>
          <a:xfrm>
            <a:off x="1770827" y="5417737"/>
            <a:ext cx="1758186" cy="340125"/>
          </a:xfrm>
          <a:prstGeom prst="rect">
            <a:avLst/>
          </a:prstGeom>
          <a:noFill/>
        </p:spPr>
        <p:txBody>
          <a:bodyPr wrap="square">
            <a:spAutoFit/>
          </a:bodyPr>
          <a:lstStyle/>
          <a:p>
            <a:r>
              <a:rPr lang="en-US" sz="1600" dirty="0"/>
              <a:t>Female 54%</a:t>
            </a:r>
          </a:p>
        </p:txBody>
      </p:sp>
      <p:sp>
        <p:nvSpPr>
          <p:cNvPr id="57" name="TextBox 56">
            <a:extLst>
              <a:ext uri="{FF2B5EF4-FFF2-40B4-BE49-F238E27FC236}">
                <a16:creationId xmlns:a16="http://schemas.microsoft.com/office/drawing/2014/main" id="{5180C529-E9D8-5A89-5701-8ACC1FB4875F}"/>
              </a:ext>
            </a:extLst>
          </p:cNvPr>
          <p:cNvSpPr txBox="1"/>
          <p:nvPr/>
        </p:nvSpPr>
        <p:spPr>
          <a:xfrm>
            <a:off x="1770827" y="5027215"/>
            <a:ext cx="1601023" cy="338554"/>
          </a:xfrm>
          <a:prstGeom prst="rect">
            <a:avLst/>
          </a:prstGeom>
          <a:noFill/>
        </p:spPr>
        <p:txBody>
          <a:bodyPr wrap="square">
            <a:spAutoFit/>
          </a:bodyPr>
          <a:lstStyle/>
          <a:p>
            <a:r>
              <a:rPr lang="en-US" sz="1600" dirty="0"/>
              <a:t>Male 46%</a:t>
            </a:r>
          </a:p>
        </p:txBody>
      </p:sp>
      <p:sp>
        <p:nvSpPr>
          <p:cNvPr id="61" name="Freeform 60">
            <a:extLst>
              <a:ext uri="{FF2B5EF4-FFF2-40B4-BE49-F238E27FC236}">
                <a16:creationId xmlns:a16="http://schemas.microsoft.com/office/drawing/2014/main" id="{42E21727-0445-CB43-2EDC-EE480FAAE979}"/>
              </a:ext>
            </a:extLst>
          </p:cNvPr>
          <p:cNvSpPr/>
          <p:nvPr/>
        </p:nvSpPr>
        <p:spPr>
          <a:xfrm>
            <a:off x="4662347" y="4543426"/>
            <a:ext cx="1863074" cy="1158992"/>
          </a:xfrm>
          <a:custGeom>
            <a:avLst/>
            <a:gdLst>
              <a:gd name="connsiteX0" fmla="*/ 1863074 w 1863074"/>
              <a:gd name="connsiteY0" fmla="*/ 1158992 h 1158992"/>
              <a:gd name="connsiteX1" fmla="*/ 0 w 1863074"/>
              <a:gd name="connsiteY1" fmla="*/ 1158992 h 1158992"/>
              <a:gd name="connsiteX2" fmla="*/ 0 w 1863074"/>
              <a:gd name="connsiteY2" fmla="*/ 297542 h 1158992"/>
              <a:gd name="connsiteX3" fmla="*/ 506109 w 1863074"/>
              <a:gd name="connsiteY3" fmla="*/ 297542 h 1158992"/>
              <a:gd name="connsiteX4" fmla="*/ 931538 w 1863074"/>
              <a:gd name="connsiteY4" fmla="*/ 0 h 1158992"/>
              <a:gd name="connsiteX5" fmla="*/ 1356967 w 1863074"/>
              <a:gd name="connsiteY5" fmla="*/ 297542 h 1158992"/>
              <a:gd name="connsiteX6" fmla="*/ 1863074 w 1863074"/>
              <a:gd name="connsiteY6" fmla="*/ 297542 h 115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3074" h="1158992">
                <a:moveTo>
                  <a:pt x="1863074" y="1158992"/>
                </a:moveTo>
                <a:lnTo>
                  <a:pt x="0" y="1158992"/>
                </a:lnTo>
                <a:lnTo>
                  <a:pt x="0" y="297542"/>
                </a:lnTo>
                <a:lnTo>
                  <a:pt x="506109" y="297542"/>
                </a:lnTo>
                <a:lnTo>
                  <a:pt x="931538" y="0"/>
                </a:lnTo>
                <a:lnTo>
                  <a:pt x="1356967" y="297542"/>
                </a:lnTo>
                <a:lnTo>
                  <a:pt x="1863074" y="297542"/>
                </a:lnTo>
                <a:close/>
              </a:path>
            </a:pathLst>
          </a:custGeom>
          <a:solidFill>
            <a:schemeClr val="tx2">
              <a:lumMod val="20000"/>
              <a:lumOff val="80000"/>
              <a:alpha val="50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b="1" dirty="0">
              <a:solidFill>
                <a:schemeClr val="tx2"/>
              </a:solidFill>
            </a:endParaRPr>
          </a:p>
        </p:txBody>
      </p:sp>
      <p:sp>
        <p:nvSpPr>
          <p:cNvPr id="27" name="TextBox 26">
            <a:extLst>
              <a:ext uri="{FF2B5EF4-FFF2-40B4-BE49-F238E27FC236}">
                <a16:creationId xmlns:a16="http://schemas.microsoft.com/office/drawing/2014/main" id="{9C46A54D-9072-5964-6189-551B4A654E56}"/>
              </a:ext>
            </a:extLst>
          </p:cNvPr>
          <p:cNvSpPr txBox="1"/>
          <p:nvPr/>
        </p:nvSpPr>
        <p:spPr>
          <a:xfrm>
            <a:off x="4266377" y="4951016"/>
            <a:ext cx="2655014" cy="618631"/>
          </a:xfrm>
          <a:prstGeom prst="rect">
            <a:avLst/>
          </a:prstGeom>
          <a:noFill/>
        </p:spPr>
        <p:txBody>
          <a:bodyPr wrap="square">
            <a:spAutoFit/>
          </a:bodyPr>
          <a:lstStyle/>
          <a:p>
            <a:pPr algn="ctr">
              <a:lnSpc>
                <a:spcPct val="90000"/>
              </a:lnSpc>
            </a:pPr>
            <a:r>
              <a:rPr lang="en-US" sz="1400" dirty="0"/>
              <a:t>Median age </a:t>
            </a:r>
            <a:br>
              <a:rPr lang="en-US" sz="1800" dirty="0"/>
            </a:br>
            <a:r>
              <a:rPr lang="en-US" sz="2400" b="1" dirty="0">
                <a:solidFill>
                  <a:schemeClr val="tx2"/>
                </a:solidFill>
              </a:rPr>
              <a:t>7.0 years </a:t>
            </a:r>
            <a:endParaRPr lang="en-US" sz="1800" b="1" dirty="0">
              <a:solidFill>
                <a:schemeClr val="tx2"/>
              </a:solidFill>
            </a:endParaRPr>
          </a:p>
        </p:txBody>
      </p:sp>
      <p:graphicFrame>
        <p:nvGraphicFramePr>
          <p:cNvPr id="19" name="Content Placeholder 3">
            <a:extLst>
              <a:ext uri="{FF2B5EF4-FFF2-40B4-BE49-F238E27FC236}">
                <a16:creationId xmlns:a16="http://schemas.microsoft.com/office/drawing/2014/main" id="{14C26055-E725-E907-2AEC-B893AACECC85}"/>
              </a:ext>
            </a:extLst>
          </p:cNvPr>
          <p:cNvGraphicFramePr>
            <a:graphicFrameLocks/>
          </p:cNvGraphicFramePr>
          <p:nvPr>
            <p:extLst>
              <p:ext uri="{D42A27DB-BD31-4B8C-83A1-F6EECF244321}">
                <p14:modId xmlns:p14="http://schemas.microsoft.com/office/powerpoint/2010/main" val="2269191143"/>
              </p:ext>
            </p:extLst>
          </p:nvPr>
        </p:nvGraphicFramePr>
        <p:xfrm>
          <a:off x="857249" y="3016251"/>
          <a:ext cx="2700339" cy="1927226"/>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hidden="1">
            <a:extLst>
              <a:ext uri="{FF2B5EF4-FFF2-40B4-BE49-F238E27FC236}">
                <a16:creationId xmlns:a16="http://schemas.microsoft.com/office/drawing/2014/main" id="{ECBDD05C-822F-AB84-417D-276E344AFAD1}"/>
              </a:ext>
            </a:extLst>
          </p:cNvPr>
          <p:cNvGrpSpPr/>
          <p:nvPr/>
        </p:nvGrpSpPr>
        <p:grpSpPr>
          <a:xfrm>
            <a:off x="-1462809" y="502920"/>
            <a:ext cx="8767920" cy="6214057"/>
            <a:chOff x="-1462809" y="502920"/>
            <a:chExt cx="8767920" cy="6214057"/>
          </a:xfrm>
        </p:grpSpPr>
        <p:sp>
          <p:nvSpPr>
            <p:cNvPr id="6" name="TextBox 5">
              <a:extLst>
                <a:ext uri="{FF2B5EF4-FFF2-40B4-BE49-F238E27FC236}">
                  <a16:creationId xmlns:a16="http://schemas.microsoft.com/office/drawing/2014/main" id="{FD2F89A3-5490-B660-39C7-A93B4DF7DA9A}"/>
                </a:ext>
              </a:extLst>
            </p:cNvPr>
            <p:cNvSpPr txBox="1"/>
            <p:nvPr/>
          </p:nvSpPr>
          <p:spPr>
            <a:xfrm>
              <a:off x="4195138" y="6470756"/>
              <a:ext cx="2655016" cy="246221"/>
            </a:xfrm>
            <a:prstGeom prst="rect">
              <a:avLst/>
            </a:prstGeom>
            <a:noFill/>
          </p:spPr>
          <p:txBody>
            <a:bodyPr wrap="square" rtlCol="0">
              <a:spAutoFit/>
            </a:bodyPr>
            <a:lstStyle/>
            <a:p>
              <a:r>
                <a:rPr lang="en-US" sz="1000" dirty="0">
                  <a:solidFill>
                    <a:schemeClr val="accent4"/>
                  </a:solidFill>
                </a:rPr>
                <a:t>[Savarirayan 2019 study 202: p4B]</a:t>
              </a:r>
            </a:p>
          </p:txBody>
        </p:sp>
        <p:sp>
          <p:nvSpPr>
            <p:cNvPr id="2" name="TextBox 1">
              <a:extLst>
                <a:ext uri="{FF2B5EF4-FFF2-40B4-BE49-F238E27FC236}">
                  <a16:creationId xmlns:a16="http://schemas.microsoft.com/office/drawing/2014/main" id="{F89CDE85-4AD6-0EF9-33C6-75E8CCC43FC0}"/>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population slider</a:t>
              </a:r>
            </a:p>
          </p:txBody>
        </p:sp>
        <p:sp>
          <p:nvSpPr>
            <p:cNvPr id="20" name="TextBox 19">
              <a:extLst>
                <a:ext uri="{FF2B5EF4-FFF2-40B4-BE49-F238E27FC236}">
                  <a16:creationId xmlns:a16="http://schemas.microsoft.com/office/drawing/2014/main" id="{0A974BBC-86C6-B793-5290-ECA058F5CE96}"/>
                </a:ext>
              </a:extLst>
            </p:cNvPr>
            <p:cNvSpPr txBox="1"/>
            <p:nvPr/>
          </p:nvSpPr>
          <p:spPr>
            <a:xfrm>
              <a:off x="-1462809" y="3818991"/>
              <a:ext cx="1172116" cy="369332"/>
            </a:xfrm>
            <a:prstGeom prst="rect">
              <a:avLst/>
            </a:prstGeom>
            <a:noFill/>
          </p:spPr>
          <p:txBody>
            <a:bodyPr wrap="none" rtlCol="0">
              <a:spAutoFit/>
            </a:bodyPr>
            <a:lstStyle/>
            <a:p>
              <a:r>
                <a:rPr lang="en-US" b="1" dirty="0">
                  <a:solidFill>
                    <a:schemeClr val="accent1"/>
                  </a:solidFill>
                </a:rPr>
                <a:t>ACT_041</a:t>
              </a:r>
            </a:p>
          </p:txBody>
        </p:sp>
      </p:grpSp>
      <p:pic>
        <p:nvPicPr>
          <p:cNvPr id="25" name="Graphic 24">
            <a:extLst>
              <a:ext uri="{FF2B5EF4-FFF2-40B4-BE49-F238E27FC236}">
                <a16:creationId xmlns:a16="http://schemas.microsoft.com/office/drawing/2014/main" id="{A9924279-C416-BC87-326F-E12EFAAD3C5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1990"/>
          <a:stretch/>
        </p:blipFill>
        <p:spPr>
          <a:xfrm>
            <a:off x="825500" y="3467100"/>
            <a:ext cx="490946" cy="1005840"/>
          </a:xfrm>
          <a:prstGeom prst="rect">
            <a:avLst/>
          </a:prstGeom>
        </p:spPr>
      </p:pic>
      <p:pic>
        <p:nvPicPr>
          <p:cNvPr id="28" name="Graphic 27">
            <a:extLst>
              <a:ext uri="{FF2B5EF4-FFF2-40B4-BE49-F238E27FC236}">
                <a16:creationId xmlns:a16="http://schemas.microsoft.com/office/drawing/2014/main" id="{C838820E-2481-DAAE-40B3-19777FD71A86}"/>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0352" r="-704"/>
          <a:stretch/>
        </p:blipFill>
        <p:spPr>
          <a:xfrm>
            <a:off x="3111500" y="3467100"/>
            <a:ext cx="514894" cy="1005840"/>
          </a:xfrm>
          <a:prstGeom prst="rect">
            <a:avLst/>
          </a:prstGeom>
        </p:spPr>
      </p:pic>
      <p:sp>
        <p:nvSpPr>
          <p:cNvPr id="3" name="Close Button Hyperlink">
            <a:hlinkClick r:id="rId8" action="ppaction://hlinksldjump"/>
            <a:extLst>
              <a:ext uri="{FF2B5EF4-FFF2-40B4-BE49-F238E27FC236}">
                <a16:creationId xmlns:a16="http://schemas.microsoft.com/office/drawing/2014/main" id="{400C95A6-D947-041E-DDE8-4E93FFCC243E}"/>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Back Arrow Hyperlink">
            <a:hlinkClick r:id="" action="ppaction://hlinkshowjump?jump=previousslide"/>
            <a:extLst>
              <a:ext uri="{FF2B5EF4-FFF2-40B4-BE49-F238E27FC236}">
                <a16:creationId xmlns:a16="http://schemas.microsoft.com/office/drawing/2014/main" id="{5B0D49B2-C902-8B79-7ACA-64F85B2FEE8B}"/>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rward Arrow Hyperlink">
            <a:hlinkClick r:id="" action="ppaction://hlinkshowjump?jump=nextslide"/>
            <a:extLst>
              <a:ext uri="{FF2B5EF4-FFF2-40B4-BE49-F238E27FC236}">
                <a16:creationId xmlns:a16="http://schemas.microsoft.com/office/drawing/2014/main" id="{CEDCAB31-1C68-3CD8-0124-FA9AFF3279DE}"/>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4309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55D55DA-0A9E-FF13-9789-CE6347EC4D17}"/>
              </a:ext>
            </a:extLst>
          </p:cNvPr>
          <p:cNvSpPr>
            <a:spLocks noGrp="1"/>
          </p:cNvSpPr>
          <p:nvPr>
            <p:ph type="body" sz="quarter" idx="25"/>
          </p:nvPr>
        </p:nvSpPr>
        <p:spPr/>
        <p:txBody>
          <a:bodyPr/>
          <a:lstStyle/>
          <a:p>
            <a:r>
              <a:rPr lang="en-US" noProof="0" dirty="0">
                <a:solidFill>
                  <a:schemeClr val="accent3"/>
                </a:solidFill>
              </a:rPr>
              <a:t>AFMS, achondroplasia foramen magnum score.</a:t>
            </a:r>
            <a:br>
              <a:rPr lang="en-US" noProof="0" dirty="0">
                <a:solidFill>
                  <a:schemeClr val="accent3"/>
                </a:solidFill>
              </a:rPr>
            </a:br>
            <a:r>
              <a:rPr lang="en-US" noProof="0" dirty="0">
                <a:solidFill>
                  <a:schemeClr val="accent3"/>
                </a:solidFill>
              </a:rPr>
              <a:t>Savarirayan,, et al. </a:t>
            </a:r>
            <a:r>
              <a:rPr lang="en-US" i="1" noProof="0" dirty="0">
                <a:solidFill>
                  <a:schemeClr val="accent3"/>
                </a:solidFill>
              </a:rPr>
              <a:t>Sci Prog. </a:t>
            </a:r>
            <a:r>
              <a:rPr lang="en-US" noProof="0" dirty="0">
                <a:solidFill>
                  <a:schemeClr val="accent3"/>
                </a:solidFill>
              </a:rPr>
              <a:t>2021.  </a:t>
            </a:r>
          </a:p>
        </p:txBody>
      </p:sp>
      <p:sp>
        <p:nvSpPr>
          <p:cNvPr id="9" name="Title 8">
            <a:extLst>
              <a:ext uri="{FF2B5EF4-FFF2-40B4-BE49-F238E27FC236}">
                <a16:creationId xmlns:a16="http://schemas.microsoft.com/office/drawing/2014/main" id="{6CBC7446-1D1F-F98E-E23B-7922D19C3FC8}"/>
              </a:ext>
            </a:extLst>
          </p:cNvPr>
          <p:cNvSpPr>
            <a:spLocks noGrp="1"/>
          </p:cNvSpPr>
          <p:nvPr>
            <p:ph type="title"/>
          </p:nvPr>
        </p:nvSpPr>
        <p:spPr/>
        <p:txBody>
          <a:bodyPr/>
          <a:lstStyle/>
          <a:p>
            <a:r>
              <a:rPr lang="en-US" sz="2000" noProof="0" dirty="0"/>
              <a:t>Study Design: Eligibility </a:t>
            </a:r>
          </a:p>
        </p:txBody>
      </p:sp>
      <p:sp>
        <p:nvSpPr>
          <p:cNvPr id="13" name="Rectangle 12">
            <a:extLst>
              <a:ext uri="{FF2B5EF4-FFF2-40B4-BE49-F238E27FC236}">
                <a16:creationId xmlns:a16="http://schemas.microsoft.com/office/drawing/2014/main" id="{900ACC10-822F-39D4-817D-6955E842B52C}"/>
              </a:ext>
            </a:extLst>
          </p:cNvPr>
          <p:cNvSpPr/>
          <p:nvPr/>
        </p:nvSpPr>
        <p:spPr>
          <a:xfrm>
            <a:off x="2098335" y="2857626"/>
            <a:ext cx="3123022" cy="1091521"/>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r>
              <a:rPr lang="en-US" sz="1200" i="1" dirty="0">
                <a:solidFill>
                  <a:schemeClr val="accent3"/>
                </a:solidFill>
              </a:rPr>
              <a:t>Prior to randomization, eligibility was determined through a central read of MRI results using the AFMS scoring system. An AFMS 2 or AFMS 3 was required.</a:t>
            </a:r>
          </a:p>
        </p:txBody>
      </p:sp>
      <p:pic>
        <p:nvPicPr>
          <p:cNvPr id="5" name="Picture 4">
            <a:extLst>
              <a:ext uri="{FF2B5EF4-FFF2-40B4-BE49-F238E27FC236}">
                <a16:creationId xmlns:a16="http://schemas.microsoft.com/office/drawing/2014/main" id="{434E894B-20C1-AA4A-496E-AAD5D9CEB4A6}"/>
              </a:ext>
            </a:extLst>
          </p:cNvPr>
          <p:cNvPicPr>
            <a:picLocks noChangeAspect="1"/>
          </p:cNvPicPr>
          <p:nvPr/>
        </p:nvPicPr>
        <p:blipFill>
          <a:blip r:embed="rId3"/>
          <a:stretch>
            <a:fillRect/>
          </a:stretch>
        </p:blipFill>
        <p:spPr>
          <a:xfrm>
            <a:off x="584200" y="2645465"/>
            <a:ext cx="1066800" cy="1905000"/>
          </a:xfrm>
          <a:prstGeom prst="rect">
            <a:avLst/>
          </a:prstGeom>
        </p:spPr>
      </p:pic>
      <p:sp>
        <p:nvSpPr>
          <p:cNvPr id="2" name="Rectangle 1">
            <a:extLst>
              <a:ext uri="{FF2B5EF4-FFF2-40B4-BE49-F238E27FC236}">
                <a16:creationId xmlns:a16="http://schemas.microsoft.com/office/drawing/2014/main" id="{E3A23C85-C98F-5DF4-E3FA-5C1F3958E692}"/>
              </a:ext>
            </a:extLst>
          </p:cNvPr>
          <p:cNvSpPr/>
          <p:nvPr/>
        </p:nvSpPr>
        <p:spPr>
          <a:xfrm>
            <a:off x="53226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hidden="1">
            <a:extLst>
              <a:ext uri="{FF2B5EF4-FFF2-40B4-BE49-F238E27FC236}">
                <a16:creationId xmlns:a16="http://schemas.microsoft.com/office/drawing/2014/main" id="{FA083CA8-B159-B51A-4B34-99E0AFF66376}"/>
              </a:ext>
            </a:extLst>
          </p:cNvPr>
          <p:cNvGrpSpPr/>
          <p:nvPr/>
        </p:nvGrpSpPr>
        <p:grpSpPr>
          <a:xfrm>
            <a:off x="-1300356" y="502920"/>
            <a:ext cx="8605467" cy="5683278"/>
            <a:chOff x="-1300356" y="502920"/>
            <a:chExt cx="8605467" cy="5683278"/>
          </a:xfrm>
        </p:grpSpPr>
        <p:sp>
          <p:nvSpPr>
            <p:cNvPr id="14" name="TextBox 13">
              <a:extLst>
                <a:ext uri="{FF2B5EF4-FFF2-40B4-BE49-F238E27FC236}">
                  <a16:creationId xmlns:a16="http://schemas.microsoft.com/office/drawing/2014/main" id="{DF3DF5DD-B9A5-D992-142B-F0A95E958607}"/>
                </a:ext>
              </a:extLst>
            </p:cNvPr>
            <p:cNvSpPr txBox="1"/>
            <p:nvPr/>
          </p:nvSpPr>
          <p:spPr>
            <a:xfrm>
              <a:off x="-1300356" y="3562200"/>
              <a:ext cx="1300356" cy="369332"/>
            </a:xfrm>
            <a:prstGeom prst="rect">
              <a:avLst/>
            </a:prstGeom>
            <a:noFill/>
          </p:spPr>
          <p:txBody>
            <a:bodyPr wrap="none" rtlCol="0">
              <a:spAutoFit/>
            </a:bodyPr>
            <a:lstStyle/>
            <a:p>
              <a:r>
                <a:rPr lang="en-US" b="1" dirty="0">
                  <a:solidFill>
                    <a:schemeClr val="accent1"/>
                  </a:solidFill>
                </a:rPr>
                <a:t>ACT_034a</a:t>
              </a:r>
            </a:p>
          </p:txBody>
        </p:sp>
        <p:sp>
          <p:nvSpPr>
            <p:cNvPr id="15" name="TextBox 14">
              <a:extLst>
                <a:ext uri="{FF2B5EF4-FFF2-40B4-BE49-F238E27FC236}">
                  <a16:creationId xmlns:a16="http://schemas.microsoft.com/office/drawing/2014/main" id="{AE506CEB-5E94-5F87-867E-6FBA3D001AAB}"/>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1</a:t>
              </a:r>
            </a:p>
          </p:txBody>
        </p:sp>
        <p:sp>
          <p:nvSpPr>
            <p:cNvPr id="4" name="TextBox 3">
              <a:extLst>
                <a:ext uri="{FF2B5EF4-FFF2-40B4-BE49-F238E27FC236}">
                  <a16:creationId xmlns:a16="http://schemas.microsoft.com/office/drawing/2014/main" id="{17E0D1C4-3960-2E3A-F5B6-EE389F247F3F}"/>
                </a:ext>
              </a:extLst>
            </p:cNvPr>
            <p:cNvSpPr txBox="1"/>
            <p:nvPr/>
          </p:nvSpPr>
          <p:spPr>
            <a:xfrm>
              <a:off x="764276" y="5924588"/>
              <a:ext cx="4564742" cy="261610"/>
            </a:xfrm>
            <a:prstGeom prst="rect">
              <a:avLst/>
            </a:prstGeom>
            <a:noFill/>
          </p:spPr>
          <p:txBody>
            <a:bodyPr wrap="square">
              <a:spAutoFit/>
            </a:bodyPr>
            <a:lstStyle/>
            <a:p>
              <a:r>
                <a:rPr lang="en-US" sz="1100" dirty="0">
                  <a:solidFill>
                    <a:schemeClr val="accent4"/>
                  </a:solidFill>
                </a:rPr>
                <a:t>[Savarirayan 2021 Study 209: p12B]</a:t>
              </a:r>
              <a:endParaRPr lang="en-US" sz="1100" dirty="0"/>
            </a:p>
          </p:txBody>
        </p:sp>
      </p:grpSp>
      <p:sp>
        <p:nvSpPr>
          <p:cNvPr id="6" name="Forward Arrow Hyperlink">
            <a:hlinkClick r:id="" action="ppaction://hlinkshowjump?jump=nextslide"/>
            <a:extLst>
              <a:ext uri="{FF2B5EF4-FFF2-40B4-BE49-F238E27FC236}">
                <a16:creationId xmlns:a16="http://schemas.microsoft.com/office/drawing/2014/main" id="{96A89754-C89E-30AE-28AB-41E77491B02D}"/>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se Button Hyperlink">
            <a:hlinkClick r:id="rId4" action="ppaction://hlinksldjump"/>
            <a:extLst>
              <a:ext uri="{FF2B5EF4-FFF2-40B4-BE49-F238E27FC236}">
                <a16:creationId xmlns:a16="http://schemas.microsoft.com/office/drawing/2014/main" id="{E6392A14-3243-E262-14F3-0F3984E4D05E}"/>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7649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D807519-905B-2DD6-A549-91CE04F5A10D}"/>
              </a:ext>
            </a:extLst>
          </p:cNvPr>
          <p:cNvSpPr>
            <a:spLocks noGrp="1"/>
          </p:cNvSpPr>
          <p:nvPr>
            <p:ph sz="quarter" idx="22"/>
          </p:nvPr>
        </p:nvSpPr>
        <p:spPr/>
        <p:txBody>
          <a:bodyPr/>
          <a:lstStyle/>
          <a:p>
            <a:r>
              <a:rPr lang="en-US" sz="1400" noProof="0" dirty="0">
                <a:effectLst/>
                <a:ea typeface="MS Mincho" panose="02020609040205080304" pitchFamily="49" charset="-128"/>
                <a:cs typeface="Arial" panose="020B0604020202020204" pitchFamily="34" charset="0"/>
              </a:rPr>
              <a:t>The AFMS is an MRI-based grading system that assigns </a:t>
            </a:r>
            <a:br>
              <a:rPr lang="en-US" sz="1400" noProof="0" dirty="0">
                <a:effectLst/>
                <a:ea typeface="MS Mincho" panose="02020609040205080304" pitchFamily="49" charset="-128"/>
                <a:cs typeface="Arial" panose="020B0604020202020204" pitchFamily="34" charset="0"/>
              </a:rPr>
            </a:br>
            <a:r>
              <a:rPr lang="en-US" sz="1400" noProof="0" dirty="0">
                <a:effectLst/>
                <a:ea typeface="MS Mincho" panose="02020609040205080304" pitchFamily="49" charset="-128"/>
                <a:cs typeface="Arial" panose="020B0604020202020204" pitchFamily="34" charset="0"/>
              </a:rPr>
              <a:t>a score (AFMS 0 to 4) to reflect the severity of foramen magnum stenosis. The score relies on the progressive effect of the decreased foramen magnum on the neuraxis (eg, cord compression and signal changes). </a:t>
            </a:r>
            <a:endParaRPr lang="en-US" sz="1400" noProof="0" dirty="0">
              <a:solidFill>
                <a:srgbClr val="FF0000"/>
              </a:solidFill>
              <a:effectLst/>
              <a:ea typeface="MS Mincho" panose="02020609040205080304" pitchFamily="49" charset="-128"/>
              <a:cs typeface="Arial" panose="020B0604020202020204" pitchFamily="34" charset="0"/>
            </a:endParaRPr>
          </a:p>
          <a:p>
            <a:endParaRPr lang="en-US" noProof="0" dirty="0"/>
          </a:p>
        </p:txBody>
      </p:sp>
      <p:sp>
        <p:nvSpPr>
          <p:cNvPr id="5" name="Title 4">
            <a:extLst>
              <a:ext uri="{FF2B5EF4-FFF2-40B4-BE49-F238E27FC236}">
                <a16:creationId xmlns:a16="http://schemas.microsoft.com/office/drawing/2014/main" id="{7ABACC37-ED5F-19D5-0722-C049FBBDA888}"/>
              </a:ext>
            </a:extLst>
          </p:cNvPr>
          <p:cNvSpPr>
            <a:spLocks noGrp="1"/>
          </p:cNvSpPr>
          <p:nvPr>
            <p:ph type="title"/>
          </p:nvPr>
        </p:nvSpPr>
        <p:spPr/>
        <p:txBody>
          <a:bodyPr/>
          <a:lstStyle/>
          <a:p>
            <a:r>
              <a:rPr lang="en-US" noProof="0" dirty="0">
                <a:solidFill>
                  <a:schemeClr val="accent3"/>
                </a:solidFill>
              </a:rPr>
              <a:t>AFMS</a:t>
            </a:r>
          </a:p>
        </p:txBody>
      </p:sp>
      <p:sp>
        <p:nvSpPr>
          <p:cNvPr id="7" name="Text Placeholder 6">
            <a:extLst>
              <a:ext uri="{FF2B5EF4-FFF2-40B4-BE49-F238E27FC236}">
                <a16:creationId xmlns:a16="http://schemas.microsoft.com/office/drawing/2014/main" id="{80462759-0728-AF18-A941-C867C7570D77}"/>
              </a:ext>
            </a:extLst>
          </p:cNvPr>
          <p:cNvSpPr>
            <a:spLocks noGrp="1"/>
          </p:cNvSpPr>
          <p:nvPr>
            <p:ph type="body" sz="quarter" idx="23"/>
          </p:nvPr>
        </p:nvSpPr>
        <p:spPr/>
        <p:txBody>
          <a:bodyPr/>
          <a:lstStyle/>
          <a:p>
            <a:r>
              <a:rPr lang="en-US" noProof="0" dirty="0">
                <a:solidFill>
                  <a:schemeClr val="accent3"/>
                </a:solidFill>
              </a:rPr>
              <a:t>AFMS, achondroplasia foramen magnum score; CSF, cerebrospinal fluid.</a:t>
            </a:r>
            <a:br>
              <a:rPr lang="en-US" noProof="0" dirty="0">
                <a:solidFill>
                  <a:schemeClr val="accent3"/>
                </a:solidFill>
              </a:rPr>
            </a:br>
            <a:r>
              <a:rPr lang="en-US" noProof="0" dirty="0">
                <a:solidFill>
                  <a:schemeClr val="accent3"/>
                </a:solidFill>
              </a:rPr>
              <a:t>Savarirayan,, et al. </a:t>
            </a:r>
            <a:r>
              <a:rPr lang="en-US" i="1" noProof="0" dirty="0">
                <a:solidFill>
                  <a:schemeClr val="accent3"/>
                </a:solidFill>
              </a:rPr>
              <a:t>Sci Prog. </a:t>
            </a:r>
            <a:r>
              <a:rPr lang="en-US" noProof="0" dirty="0">
                <a:solidFill>
                  <a:schemeClr val="accent3"/>
                </a:solidFill>
              </a:rPr>
              <a:t>2021. </a:t>
            </a:r>
          </a:p>
        </p:txBody>
      </p:sp>
      <p:graphicFrame>
        <p:nvGraphicFramePr>
          <p:cNvPr id="8" name="Table 7">
            <a:extLst>
              <a:ext uri="{FF2B5EF4-FFF2-40B4-BE49-F238E27FC236}">
                <a16:creationId xmlns:a16="http://schemas.microsoft.com/office/drawing/2014/main" id="{0B961A66-FAE5-9D22-CAA0-B2E553E5CDDE}"/>
              </a:ext>
            </a:extLst>
          </p:cNvPr>
          <p:cNvGraphicFramePr>
            <a:graphicFrameLocks noGrp="1"/>
          </p:cNvGraphicFramePr>
          <p:nvPr>
            <p:extLst>
              <p:ext uri="{D42A27DB-BD31-4B8C-83A1-F6EECF244321}">
                <p14:modId xmlns:p14="http://schemas.microsoft.com/office/powerpoint/2010/main" val="2142561426"/>
              </p:ext>
            </p:extLst>
          </p:nvPr>
        </p:nvGraphicFramePr>
        <p:xfrm>
          <a:off x="2207162" y="4179437"/>
          <a:ext cx="4368450" cy="1932432"/>
        </p:xfrm>
        <a:graphic>
          <a:graphicData uri="http://schemas.openxmlformats.org/drawingml/2006/table">
            <a:tbl>
              <a:tblPr firstRow="1" bandRow="1">
                <a:tableStyleId>{F5AB1C69-6EDB-4FF4-983F-18BD219EF322}</a:tableStyleId>
              </a:tblPr>
              <a:tblGrid>
                <a:gridCol w="1436990">
                  <a:extLst>
                    <a:ext uri="{9D8B030D-6E8A-4147-A177-3AD203B41FA5}">
                      <a16:colId xmlns:a16="http://schemas.microsoft.com/office/drawing/2014/main" val="3825756619"/>
                    </a:ext>
                  </a:extLst>
                </a:gridCol>
                <a:gridCol w="2931460">
                  <a:extLst>
                    <a:ext uri="{9D8B030D-6E8A-4147-A177-3AD203B41FA5}">
                      <a16:colId xmlns:a16="http://schemas.microsoft.com/office/drawing/2014/main" val="3870084335"/>
                    </a:ext>
                  </a:extLst>
                </a:gridCol>
              </a:tblGrid>
              <a:tr h="301752">
                <a:tc>
                  <a:txBody>
                    <a:bodyPr/>
                    <a:lstStyle/>
                    <a:p>
                      <a:pPr algn="ctr"/>
                      <a:r>
                        <a:rPr lang="en-US" sz="1100" dirty="0"/>
                        <a:t>AFMS Risk Score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100" dirty="0"/>
                        <a:t>MRI classification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954889456"/>
                  </a:ext>
                </a:extLst>
              </a:tr>
              <a:tr h="182880">
                <a:tc>
                  <a:txBody>
                    <a:bodyPr/>
                    <a:lstStyle/>
                    <a:p>
                      <a:pPr algn="ctr"/>
                      <a:r>
                        <a:rPr lang="en-US" sz="1100" dirty="0">
                          <a:solidFill>
                            <a:schemeClr val="tx1"/>
                          </a:solidFill>
                        </a:rPr>
                        <a:t>0</a:t>
                      </a:r>
                    </a:p>
                  </a:txBody>
                  <a:tcP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8"/>
                    </a:solidFill>
                  </a:tcPr>
                </a:tc>
                <a:tc>
                  <a:txBody>
                    <a:bodyPr/>
                    <a:lstStyle/>
                    <a:p>
                      <a:r>
                        <a:rPr lang="en-US" sz="1100" dirty="0">
                          <a:solidFill>
                            <a:schemeClr val="tx1"/>
                          </a:solidFill>
                        </a:rPr>
                        <a:t>Normal foramen magnum</a:t>
                      </a:r>
                    </a:p>
                  </a:txBody>
                  <a:tcPr>
                    <a:lnL w="12700" cmpd="sng">
                      <a:noFill/>
                    </a:lnL>
                    <a:lnR w="12700" cmpd="sng">
                      <a:noFill/>
                    </a:lnR>
                    <a:lnT w="38100" cmpd="sng">
                      <a:noFill/>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067693"/>
                  </a:ext>
                </a:extLst>
              </a:tr>
              <a:tr h="182880">
                <a:tc>
                  <a:txBody>
                    <a:bodyPr/>
                    <a:lstStyle/>
                    <a:p>
                      <a:pPr algn="ctr"/>
                      <a:r>
                        <a:rPr lang="en-US" sz="1100" dirty="0">
                          <a:solidFill>
                            <a:schemeClr val="tx1"/>
                          </a:solidFill>
                        </a:rPr>
                        <a:t>1</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8"/>
                    </a:solidFill>
                  </a:tcPr>
                </a:tc>
                <a:tc>
                  <a:txBody>
                    <a:bodyPr/>
                    <a:lstStyle/>
                    <a:p>
                      <a:r>
                        <a:rPr lang="en-US" sz="1100" dirty="0">
                          <a:solidFill>
                            <a:schemeClr val="tx1"/>
                          </a:solidFill>
                        </a:rPr>
                        <a:t>Narrowed foramen magnum with </a:t>
                      </a:r>
                      <a:br>
                        <a:rPr lang="en-US" sz="1100" dirty="0">
                          <a:solidFill>
                            <a:schemeClr val="tx1"/>
                          </a:solidFill>
                        </a:rPr>
                      </a:br>
                      <a:r>
                        <a:rPr lang="en-US" sz="1100" dirty="0">
                          <a:solidFill>
                            <a:schemeClr val="tx1"/>
                          </a:solidFill>
                        </a:rPr>
                        <a:t>preserved CSF surrounding the cord</a:t>
                      </a:r>
                    </a:p>
                  </a:txBody>
                  <a:tcP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752576"/>
                  </a:ext>
                </a:extLst>
              </a:tr>
              <a:tr h="182880">
                <a:tc>
                  <a:txBody>
                    <a:bodyPr/>
                    <a:lstStyle/>
                    <a:p>
                      <a:pPr algn="ctr"/>
                      <a:r>
                        <a:rPr lang="en-US" sz="1100" dirty="0">
                          <a:solidFill>
                            <a:schemeClr val="tx1"/>
                          </a:solidFill>
                        </a:rPr>
                        <a:t>2</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8"/>
                    </a:solidFill>
                  </a:tcPr>
                </a:tc>
                <a:tc>
                  <a:txBody>
                    <a:bodyPr/>
                    <a:lstStyle/>
                    <a:p>
                      <a:r>
                        <a:rPr lang="en-US" sz="1100" dirty="0">
                          <a:solidFill>
                            <a:schemeClr val="tx1"/>
                          </a:solidFill>
                        </a:rPr>
                        <a:t>Loss of CSF without cord remodeling</a:t>
                      </a:r>
                    </a:p>
                  </a:txBody>
                  <a:tcP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976284"/>
                  </a:ext>
                </a:extLst>
              </a:tr>
              <a:tr h="182880">
                <a:tc>
                  <a:txBody>
                    <a:bodyPr/>
                    <a:lstStyle/>
                    <a:p>
                      <a:pPr algn="ctr"/>
                      <a:r>
                        <a:rPr lang="en-US" sz="1100" dirty="0">
                          <a:solidFill>
                            <a:schemeClr val="tx1"/>
                          </a:solidFill>
                        </a:rPr>
                        <a:t>3</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8"/>
                    </a:solidFill>
                  </a:tcPr>
                </a:tc>
                <a:tc>
                  <a:txBody>
                    <a:bodyPr/>
                    <a:lstStyle/>
                    <a:p>
                      <a:r>
                        <a:rPr lang="en-US" sz="1100" dirty="0">
                          <a:solidFill>
                            <a:schemeClr val="tx1"/>
                          </a:solidFill>
                        </a:rPr>
                        <a:t>Cord compression at the cranio-cervical junction without cord signal changes</a:t>
                      </a:r>
                    </a:p>
                  </a:txBody>
                  <a:tcP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791589"/>
                  </a:ext>
                </a:extLst>
              </a:tr>
              <a:tr h="182880">
                <a:tc>
                  <a:txBody>
                    <a:bodyPr/>
                    <a:lstStyle/>
                    <a:p>
                      <a:pPr algn="ctr"/>
                      <a:r>
                        <a:rPr lang="en-US" sz="1100" dirty="0">
                          <a:solidFill>
                            <a:schemeClr val="tx1"/>
                          </a:solidFill>
                        </a:rPr>
                        <a:t>4</a:t>
                      </a:r>
                    </a:p>
                  </a:txBody>
                  <a:tcP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CF8"/>
                    </a:solidFill>
                  </a:tcPr>
                </a:tc>
                <a:tc>
                  <a:txBody>
                    <a:bodyPr/>
                    <a:lstStyle/>
                    <a:p>
                      <a:r>
                        <a:rPr lang="en-US" sz="1100" dirty="0">
                          <a:solidFill>
                            <a:schemeClr val="tx1"/>
                          </a:solidFill>
                        </a:rPr>
                        <a:t>Cord compression and cord signal changes</a:t>
                      </a:r>
                    </a:p>
                  </a:txBody>
                  <a:tcPr>
                    <a:lnL w="12700" cmpd="sng">
                      <a:noFill/>
                    </a:lnL>
                    <a:lnR w="12700" cmpd="sng">
                      <a:noFill/>
                    </a:lnR>
                    <a:lnT w="12700" cap="flat" cmpd="sng" algn="ctr">
                      <a:solidFill>
                        <a:srgbClr val="D8DEE4"/>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2050344"/>
                  </a:ext>
                </a:extLst>
              </a:tr>
            </a:tbl>
          </a:graphicData>
        </a:graphic>
      </p:graphicFrame>
      <p:grpSp>
        <p:nvGrpSpPr>
          <p:cNvPr id="17" name="Group 16" hidden="1">
            <a:extLst>
              <a:ext uri="{FF2B5EF4-FFF2-40B4-BE49-F238E27FC236}">
                <a16:creationId xmlns:a16="http://schemas.microsoft.com/office/drawing/2014/main" id="{1FC44398-ED90-A6EA-4FAC-8E4A58505A59}"/>
              </a:ext>
            </a:extLst>
          </p:cNvPr>
          <p:cNvGrpSpPr/>
          <p:nvPr/>
        </p:nvGrpSpPr>
        <p:grpSpPr>
          <a:xfrm>
            <a:off x="4158689" y="502920"/>
            <a:ext cx="3146422" cy="6159632"/>
            <a:chOff x="4158689" y="502920"/>
            <a:chExt cx="3146422" cy="6159632"/>
          </a:xfrm>
        </p:grpSpPr>
        <p:sp>
          <p:nvSpPr>
            <p:cNvPr id="10" name="TextBox 9">
              <a:extLst>
                <a:ext uri="{FF2B5EF4-FFF2-40B4-BE49-F238E27FC236}">
                  <a16:creationId xmlns:a16="http://schemas.microsoft.com/office/drawing/2014/main" id="{0E7B357B-8986-347A-A919-37E1F1D5C00F}"/>
                </a:ext>
              </a:extLst>
            </p:cNvPr>
            <p:cNvSpPr txBox="1"/>
            <p:nvPr/>
          </p:nvSpPr>
          <p:spPr>
            <a:xfrm>
              <a:off x="4158689" y="6400942"/>
              <a:ext cx="2684834" cy="261610"/>
            </a:xfrm>
            <a:prstGeom prst="rect">
              <a:avLst/>
            </a:prstGeom>
            <a:noFill/>
          </p:spPr>
          <p:txBody>
            <a:bodyPr wrap="square">
              <a:spAutoFit/>
            </a:bodyPr>
            <a:lstStyle/>
            <a:p>
              <a:r>
                <a:rPr lang="en-US" sz="1100" dirty="0">
                  <a:solidFill>
                    <a:srgbClr val="FF0000"/>
                  </a:solidFill>
                  <a:effectLst/>
                  <a:ea typeface="MS Mincho" panose="02020609040205080304" pitchFamily="49" charset="-128"/>
                  <a:cs typeface="Arial" panose="020B0604020202020204" pitchFamily="34" charset="0"/>
                </a:rPr>
                <a:t>[Savariryan 2021 Study 209: p5A, B]</a:t>
              </a:r>
              <a:endParaRPr lang="en-US" sz="1100" dirty="0"/>
            </a:p>
          </p:txBody>
        </p:sp>
        <p:sp>
          <p:nvSpPr>
            <p:cNvPr id="11" name="TextBox 10">
              <a:extLst>
                <a:ext uri="{FF2B5EF4-FFF2-40B4-BE49-F238E27FC236}">
                  <a16:creationId xmlns:a16="http://schemas.microsoft.com/office/drawing/2014/main" id="{DF5E8D1B-DD26-5DD4-DEFA-12BF483DFFE6}"/>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2</a:t>
              </a:r>
            </a:p>
          </p:txBody>
        </p:sp>
      </p:grpSp>
      <p:grpSp>
        <p:nvGrpSpPr>
          <p:cNvPr id="2" name="Group 1">
            <a:extLst>
              <a:ext uri="{FF2B5EF4-FFF2-40B4-BE49-F238E27FC236}">
                <a16:creationId xmlns:a16="http://schemas.microsoft.com/office/drawing/2014/main" id="{7DC6C987-19EF-CF74-0DE7-6C88A310B66A}"/>
              </a:ext>
            </a:extLst>
          </p:cNvPr>
          <p:cNvGrpSpPr/>
          <p:nvPr/>
        </p:nvGrpSpPr>
        <p:grpSpPr>
          <a:xfrm>
            <a:off x="6891291" y="4799194"/>
            <a:ext cx="291261" cy="354957"/>
            <a:chOff x="8770891" y="3450283"/>
            <a:chExt cx="291261" cy="354957"/>
          </a:xfrm>
        </p:grpSpPr>
        <p:cxnSp>
          <p:nvCxnSpPr>
            <p:cNvPr id="3" name="Straight Connector 2">
              <a:extLst>
                <a:ext uri="{FF2B5EF4-FFF2-40B4-BE49-F238E27FC236}">
                  <a16:creationId xmlns:a16="http://schemas.microsoft.com/office/drawing/2014/main" id="{A63CE06E-CD90-1F61-D54B-392078A838DA}"/>
                </a:ext>
              </a:extLst>
            </p:cNvPr>
            <p:cNvCxnSpPr>
              <a:cxnSpLocks/>
            </p:cNvCxnSpPr>
            <p:nvPr/>
          </p:nvCxnSpPr>
          <p:spPr>
            <a:xfrm rot="2700000">
              <a:off x="8916522" y="3659609"/>
              <a:ext cx="0" cy="291261"/>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F18E61B-E862-451D-1589-181E073CBA9C}"/>
                </a:ext>
              </a:extLst>
            </p:cNvPr>
            <p:cNvCxnSpPr>
              <a:cxnSpLocks/>
            </p:cNvCxnSpPr>
            <p:nvPr/>
          </p:nvCxnSpPr>
          <p:spPr>
            <a:xfrm rot="18900000">
              <a:off x="8912263" y="3450283"/>
              <a:ext cx="0" cy="291261"/>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9" name="Back Arrow Hyperlink">
            <a:hlinkClick r:id="" action="ppaction://hlinkshowjump?jump=previousslide"/>
            <a:extLst>
              <a:ext uri="{FF2B5EF4-FFF2-40B4-BE49-F238E27FC236}">
                <a16:creationId xmlns:a16="http://schemas.microsoft.com/office/drawing/2014/main" id="{F840C675-CB54-4292-3969-C2573BFDA7EA}"/>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rward Arrow Hyperlink">
            <a:hlinkClick r:id="" action="ppaction://hlinkshowjump?jump=nextslide"/>
            <a:extLst>
              <a:ext uri="{FF2B5EF4-FFF2-40B4-BE49-F238E27FC236}">
                <a16:creationId xmlns:a16="http://schemas.microsoft.com/office/drawing/2014/main" id="{48FB3CF3-0E68-9A71-29B0-8B0381EEA289}"/>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56D3BC3-1376-4AB3-8F15-93F6439D3FD2}"/>
              </a:ext>
            </a:extLst>
          </p:cNvPr>
          <p:cNvGrpSpPr/>
          <p:nvPr/>
        </p:nvGrpSpPr>
        <p:grpSpPr>
          <a:xfrm rot="2700000">
            <a:off x="6881132" y="1479604"/>
            <a:ext cx="291261" cy="291261"/>
            <a:chOff x="314875" y="7984519"/>
            <a:chExt cx="180850" cy="180850"/>
          </a:xfrm>
        </p:grpSpPr>
        <p:cxnSp>
          <p:nvCxnSpPr>
            <p:cNvPr id="15" name="Straight Connector 14">
              <a:extLst>
                <a:ext uri="{FF2B5EF4-FFF2-40B4-BE49-F238E27FC236}">
                  <a16:creationId xmlns:a16="http://schemas.microsoft.com/office/drawing/2014/main" id="{5A59D725-A2AA-9C72-FD32-95107D4DE31D}"/>
                </a:ext>
              </a:extLst>
            </p:cNvPr>
            <p:cNvCxnSpPr>
              <a:cxnSpLocks/>
            </p:cNvCxnSpPr>
            <p:nvPr/>
          </p:nvCxnSpPr>
          <p:spPr>
            <a:xfrm>
              <a:off x="405300" y="7984519"/>
              <a:ext cx="0" cy="18085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0CA67E-E913-0E42-1CC7-BFE2D807E9C7}"/>
                </a:ext>
              </a:extLst>
            </p:cNvPr>
            <p:cNvCxnSpPr>
              <a:cxnSpLocks/>
            </p:cNvCxnSpPr>
            <p:nvPr/>
          </p:nvCxnSpPr>
          <p:spPr>
            <a:xfrm rot="16200000">
              <a:off x="405300" y="7984519"/>
              <a:ext cx="0" cy="18085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3" name="Close Button Hyperlink">
            <a:hlinkClick r:id="rId3" action="ppaction://hlinksldjump"/>
            <a:extLst>
              <a:ext uri="{FF2B5EF4-FFF2-40B4-BE49-F238E27FC236}">
                <a16:creationId xmlns:a16="http://schemas.microsoft.com/office/drawing/2014/main" id="{6874F8FB-5BF9-C0D4-D9C9-44B995532181}"/>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8287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C18E5EF-3146-F14B-615B-E79237AC5841}"/>
              </a:ext>
            </a:extLst>
          </p:cNvPr>
          <p:cNvSpPr>
            <a:spLocks noGrp="1"/>
          </p:cNvSpPr>
          <p:nvPr>
            <p:ph type="body" sz="quarter" idx="25"/>
          </p:nvPr>
        </p:nvSpPr>
        <p:spPr/>
        <p:txBody>
          <a:bodyPr/>
          <a:lstStyle/>
          <a:p>
            <a:r>
              <a:rPr lang="en-US" noProof="0" dirty="0">
                <a:solidFill>
                  <a:schemeClr val="accent3"/>
                </a:solidFill>
              </a:rPr>
              <a:t>Savarirayan,, et al. </a:t>
            </a:r>
            <a:r>
              <a:rPr lang="en-US" i="1" noProof="0" dirty="0">
                <a:solidFill>
                  <a:schemeClr val="accent3"/>
                </a:solidFill>
              </a:rPr>
              <a:t>Sci Prog. </a:t>
            </a:r>
            <a:r>
              <a:rPr lang="en-US" noProof="0" dirty="0">
                <a:solidFill>
                  <a:schemeClr val="accent3"/>
                </a:solidFill>
              </a:rPr>
              <a:t>2021. </a:t>
            </a:r>
          </a:p>
        </p:txBody>
      </p:sp>
      <p:sp>
        <p:nvSpPr>
          <p:cNvPr id="9" name="Title 8">
            <a:extLst>
              <a:ext uri="{FF2B5EF4-FFF2-40B4-BE49-F238E27FC236}">
                <a16:creationId xmlns:a16="http://schemas.microsoft.com/office/drawing/2014/main" id="{6CBC7446-1D1F-F98E-E23B-7922D19C3FC8}"/>
              </a:ext>
            </a:extLst>
          </p:cNvPr>
          <p:cNvSpPr>
            <a:spLocks noGrp="1"/>
          </p:cNvSpPr>
          <p:nvPr>
            <p:ph type="title"/>
          </p:nvPr>
        </p:nvSpPr>
        <p:spPr/>
        <p:txBody>
          <a:bodyPr/>
          <a:lstStyle/>
          <a:p>
            <a:r>
              <a:rPr lang="en-US" sz="2000" noProof="0" dirty="0"/>
              <a:t>Study Design: Randomized Treatment Phase</a:t>
            </a:r>
          </a:p>
        </p:txBody>
      </p:sp>
      <p:sp>
        <p:nvSpPr>
          <p:cNvPr id="13" name="Rectangle 12">
            <a:extLst>
              <a:ext uri="{FF2B5EF4-FFF2-40B4-BE49-F238E27FC236}">
                <a16:creationId xmlns:a16="http://schemas.microsoft.com/office/drawing/2014/main" id="{900ACC10-822F-39D4-817D-6955E842B52C}"/>
              </a:ext>
            </a:extLst>
          </p:cNvPr>
          <p:cNvSpPr/>
          <p:nvPr/>
        </p:nvSpPr>
        <p:spPr>
          <a:xfrm>
            <a:off x="3974628" y="2851944"/>
            <a:ext cx="2038477" cy="1170432"/>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r>
              <a:rPr lang="en-US" sz="1200" i="1" dirty="0">
                <a:solidFill>
                  <a:schemeClr val="accent3"/>
                </a:solidFill>
              </a:rPr>
              <a:t>Patients received vosoritide plus standard of care or standard of care alone for 24 months.</a:t>
            </a:r>
          </a:p>
        </p:txBody>
      </p:sp>
      <p:grpSp>
        <p:nvGrpSpPr>
          <p:cNvPr id="10" name="Group 9" hidden="1">
            <a:extLst>
              <a:ext uri="{FF2B5EF4-FFF2-40B4-BE49-F238E27FC236}">
                <a16:creationId xmlns:a16="http://schemas.microsoft.com/office/drawing/2014/main" id="{9204955C-843E-631D-AB18-7D981551474A}"/>
              </a:ext>
            </a:extLst>
          </p:cNvPr>
          <p:cNvGrpSpPr/>
          <p:nvPr/>
        </p:nvGrpSpPr>
        <p:grpSpPr>
          <a:xfrm>
            <a:off x="-1300356" y="502920"/>
            <a:ext cx="8605467" cy="5464602"/>
            <a:chOff x="-1300356" y="502920"/>
            <a:chExt cx="8605467" cy="5464602"/>
          </a:xfrm>
        </p:grpSpPr>
        <p:sp>
          <p:nvSpPr>
            <p:cNvPr id="2" name="TextBox 1">
              <a:extLst>
                <a:ext uri="{FF2B5EF4-FFF2-40B4-BE49-F238E27FC236}">
                  <a16:creationId xmlns:a16="http://schemas.microsoft.com/office/drawing/2014/main" id="{78B23C8C-62E6-579A-DA67-91C476A31504}"/>
                </a:ext>
              </a:extLst>
            </p:cNvPr>
            <p:cNvSpPr txBox="1"/>
            <p:nvPr/>
          </p:nvSpPr>
          <p:spPr>
            <a:xfrm>
              <a:off x="3642477" y="5705912"/>
              <a:ext cx="2369217" cy="261610"/>
            </a:xfrm>
            <a:prstGeom prst="rect">
              <a:avLst/>
            </a:prstGeom>
            <a:noFill/>
          </p:spPr>
          <p:txBody>
            <a:bodyPr wrap="square">
              <a:spAutoFit/>
            </a:bodyPr>
            <a:lstStyle/>
            <a:p>
              <a:r>
                <a:rPr lang="en-US" sz="1100" dirty="0">
                  <a:solidFill>
                    <a:srgbClr val="FF0000"/>
                  </a:solidFill>
                  <a:effectLst/>
                  <a:ea typeface="MS Mincho" panose="02020609040205080304" pitchFamily="49" charset="-128"/>
                  <a:cs typeface="Arial" panose="020B0604020202020204" pitchFamily="34" charset="0"/>
                </a:rPr>
                <a:t>[Savariryan 2021 Study 209: p10A]</a:t>
              </a:r>
              <a:endParaRPr lang="en-US" sz="1100" dirty="0"/>
            </a:p>
          </p:txBody>
        </p:sp>
        <p:sp>
          <p:nvSpPr>
            <p:cNvPr id="4" name="TextBox 3">
              <a:extLst>
                <a:ext uri="{FF2B5EF4-FFF2-40B4-BE49-F238E27FC236}">
                  <a16:creationId xmlns:a16="http://schemas.microsoft.com/office/drawing/2014/main" id="{A5870FA4-134F-889E-6943-7006B4C2B3D6}"/>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3</a:t>
              </a:r>
            </a:p>
          </p:txBody>
        </p:sp>
        <p:sp>
          <p:nvSpPr>
            <p:cNvPr id="7" name="TextBox 6">
              <a:extLst>
                <a:ext uri="{FF2B5EF4-FFF2-40B4-BE49-F238E27FC236}">
                  <a16:creationId xmlns:a16="http://schemas.microsoft.com/office/drawing/2014/main" id="{6C8284FE-838B-6128-89A9-20739E201AE7}"/>
                </a:ext>
              </a:extLst>
            </p:cNvPr>
            <p:cNvSpPr txBox="1"/>
            <p:nvPr/>
          </p:nvSpPr>
          <p:spPr>
            <a:xfrm>
              <a:off x="-1300356" y="3562200"/>
              <a:ext cx="1313180" cy="369332"/>
            </a:xfrm>
            <a:prstGeom prst="rect">
              <a:avLst/>
            </a:prstGeom>
            <a:noFill/>
          </p:spPr>
          <p:txBody>
            <a:bodyPr wrap="none" rtlCol="0">
              <a:spAutoFit/>
            </a:bodyPr>
            <a:lstStyle/>
            <a:p>
              <a:r>
                <a:rPr lang="en-US" b="1" dirty="0">
                  <a:solidFill>
                    <a:schemeClr val="accent1"/>
                  </a:solidFill>
                </a:rPr>
                <a:t>ACT_034b</a:t>
              </a:r>
            </a:p>
          </p:txBody>
        </p:sp>
      </p:grpSp>
      <p:pic>
        <p:nvPicPr>
          <p:cNvPr id="11" name="Picture 10">
            <a:extLst>
              <a:ext uri="{FF2B5EF4-FFF2-40B4-BE49-F238E27FC236}">
                <a16:creationId xmlns:a16="http://schemas.microsoft.com/office/drawing/2014/main" id="{4E62E451-F0F5-F470-FF0F-4AC756B9D8DD}"/>
              </a:ext>
            </a:extLst>
          </p:cNvPr>
          <p:cNvPicPr>
            <a:picLocks noChangeAspect="1"/>
          </p:cNvPicPr>
          <p:nvPr/>
        </p:nvPicPr>
        <p:blipFill>
          <a:blip r:embed="rId3"/>
          <a:stretch>
            <a:fillRect/>
          </a:stretch>
        </p:blipFill>
        <p:spPr>
          <a:xfrm>
            <a:off x="584200" y="2645465"/>
            <a:ext cx="3124200" cy="1905000"/>
          </a:xfrm>
          <a:prstGeom prst="rect">
            <a:avLst/>
          </a:prstGeom>
        </p:spPr>
      </p:pic>
      <p:sp>
        <p:nvSpPr>
          <p:cNvPr id="3" name="Back Arrow Hyperlink">
            <a:hlinkClick r:id="" action="ppaction://hlinkshowjump?jump=previousslide"/>
            <a:extLst>
              <a:ext uri="{FF2B5EF4-FFF2-40B4-BE49-F238E27FC236}">
                <a16:creationId xmlns:a16="http://schemas.microsoft.com/office/drawing/2014/main" id="{D63F6FDC-14F9-BC53-EB4E-EAFD24266BBD}"/>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rward Arrow Hyperlink">
            <a:hlinkClick r:id="" action="ppaction://hlinkshowjump?jump=nextslide"/>
            <a:extLst>
              <a:ext uri="{FF2B5EF4-FFF2-40B4-BE49-F238E27FC236}">
                <a16:creationId xmlns:a16="http://schemas.microsoft.com/office/drawing/2014/main" id="{67E5C79D-25DE-6AAD-B9E0-8B78BDB867A4}"/>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se Button Hyperlink">
            <a:hlinkClick r:id="rId4" action="ppaction://hlinksldjump"/>
            <a:extLst>
              <a:ext uri="{FF2B5EF4-FFF2-40B4-BE49-F238E27FC236}">
                <a16:creationId xmlns:a16="http://schemas.microsoft.com/office/drawing/2014/main" id="{0E4EDF4A-EB03-B4C3-CCA7-FC4E46BC1B34}"/>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4353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BC7446-1D1F-F98E-E23B-7922D19C3FC8}"/>
              </a:ext>
            </a:extLst>
          </p:cNvPr>
          <p:cNvSpPr>
            <a:spLocks noGrp="1"/>
          </p:cNvSpPr>
          <p:nvPr>
            <p:ph type="title"/>
          </p:nvPr>
        </p:nvSpPr>
        <p:spPr/>
        <p:txBody>
          <a:bodyPr/>
          <a:lstStyle/>
          <a:p>
            <a:r>
              <a:rPr lang="en-US" sz="2000" noProof="0" dirty="0"/>
              <a:t>Study Design: Open-Label Extension Phase</a:t>
            </a:r>
          </a:p>
        </p:txBody>
      </p:sp>
      <p:sp>
        <p:nvSpPr>
          <p:cNvPr id="2" name="Rectangle 1">
            <a:extLst>
              <a:ext uri="{FF2B5EF4-FFF2-40B4-BE49-F238E27FC236}">
                <a16:creationId xmlns:a16="http://schemas.microsoft.com/office/drawing/2014/main" id="{95C1F31C-416A-6498-751E-87729DEE91AE}"/>
              </a:ext>
            </a:extLst>
          </p:cNvPr>
          <p:cNvSpPr/>
          <p:nvPr/>
        </p:nvSpPr>
        <p:spPr>
          <a:xfrm>
            <a:off x="1408056" y="4736717"/>
            <a:ext cx="4956289" cy="756845"/>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1200" i="1" dirty="0">
                <a:solidFill>
                  <a:schemeClr val="accent3"/>
                </a:solidFill>
              </a:rPr>
              <a:t>Starting at Week 104, patients were eligible to receive vosoritide plus standard of care for an additional 156 weeks. Subjects then completed a safety follow-up 4 weeks after treatment ended.</a:t>
            </a:r>
          </a:p>
        </p:txBody>
      </p:sp>
      <p:grpSp>
        <p:nvGrpSpPr>
          <p:cNvPr id="12" name="Group 11" hidden="1">
            <a:extLst>
              <a:ext uri="{FF2B5EF4-FFF2-40B4-BE49-F238E27FC236}">
                <a16:creationId xmlns:a16="http://schemas.microsoft.com/office/drawing/2014/main" id="{B181D922-F2F4-90A3-F998-4792C2EC5A0D}"/>
              </a:ext>
            </a:extLst>
          </p:cNvPr>
          <p:cNvGrpSpPr/>
          <p:nvPr/>
        </p:nvGrpSpPr>
        <p:grpSpPr>
          <a:xfrm>
            <a:off x="-1300356" y="502920"/>
            <a:ext cx="8605467" cy="6237014"/>
            <a:chOff x="-1300356" y="502920"/>
            <a:chExt cx="8605467" cy="6237014"/>
          </a:xfrm>
        </p:grpSpPr>
        <p:sp>
          <p:nvSpPr>
            <p:cNvPr id="3" name="TextBox 2">
              <a:extLst>
                <a:ext uri="{FF2B5EF4-FFF2-40B4-BE49-F238E27FC236}">
                  <a16:creationId xmlns:a16="http://schemas.microsoft.com/office/drawing/2014/main" id="{69BDE960-4911-18F8-A74F-9579D282EEFB}"/>
                </a:ext>
              </a:extLst>
            </p:cNvPr>
            <p:cNvSpPr txBox="1"/>
            <p:nvPr/>
          </p:nvSpPr>
          <p:spPr>
            <a:xfrm>
              <a:off x="4612559" y="6478324"/>
              <a:ext cx="2369217" cy="261610"/>
            </a:xfrm>
            <a:prstGeom prst="rect">
              <a:avLst/>
            </a:prstGeom>
            <a:noFill/>
          </p:spPr>
          <p:txBody>
            <a:bodyPr wrap="square">
              <a:spAutoFit/>
            </a:bodyPr>
            <a:lstStyle/>
            <a:p>
              <a:r>
                <a:rPr lang="en-US" sz="1100" dirty="0">
                  <a:solidFill>
                    <a:srgbClr val="FF0000"/>
                  </a:solidFill>
                  <a:effectLst/>
                  <a:ea typeface="MS Mincho" panose="02020609040205080304" pitchFamily="49" charset="-128"/>
                  <a:cs typeface="Arial" panose="020B0604020202020204" pitchFamily="34" charset="0"/>
                </a:rPr>
                <a:t>[Savariryan 2021 Study 209: p10A]</a:t>
              </a:r>
              <a:endParaRPr lang="en-US" sz="1100" dirty="0"/>
            </a:p>
          </p:txBody>
        </p:sp>
        <p:sp>
          <p:nvSpPr>
            <p:cNvPr id="5" name="TextBox 4">
              <a:extLst>
                <a:ext uri="{FF2B5EF4-FFF2-40B4-BE49-F238E27FC236}">
                  <a16:creationId xmlns:a16="http://schemas.microsoft.com/office/drawing/2014/main" id="{2A013B1A-E93B-2CD5-C379-874A07B5C5EC}"/>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4</a:t>
              </a:r>
            </a:p>
          </p:txBody>
        </p:sp>
        <p:sp>
          <p:nvSpPr>
            <p:cNvPr id="8" name="TextBox 7">
              <a:extLst>
                <a:ext uri="{FF2B5EF4-FFF2-40B4-BE49-F238E27FC236}">
                  <a16:creationId xmlns:a16="http://schemas.microsoft.com/office/drawing/2014/main" id="{10F977F0-5C25-4CBC-4D32-7B1CE7E0B553}"/>
                </a:ext>
              </a:extLst>
            </p:cNvPr>
            <p:cNvSpPr txBox="1"/>
            <p:nvPr/>
          </p:nvSpPr>
          <p:spPr>
            <a:xfrm>
              <a:off x="-1300356" y="3562200"/>
              <a:ext cx="1300356" cy="369332"/>
            </a:xfrm>
            <a:prstGeom prst="rect">
              <a:avLst/>
            </a:prstGeom>
            <a:noFill/>
          </p:spPr>
          <p:txBody>
            <a:bodyPr wrap="none" rtlCol="0">
              <a:spAutoFit/>
            </a:bodyPr>
            <a:lstStyle/>
            <a:p>
              <a:r>
                <a:rPr lang="en-US" b="1" dirty="0">
                  <a:solidFill>
                    <a:schemeClr val="accent1"/>
                  </a:solidFill>
                </a:rPr>
                <a:t>ACT_034c</a:t>
              </a:r>
            </a:p>
          </p:txBody>
        </p:sp>
      </p:grpSp>
      <p:pic>
        <p:nvPicPr>
          <p:cNvPr id="11" name="Picture 10">
            <a:extLst>
              <a:ext uri="{FF2B5EF4-FFF2-40B4-BE49-F238E27FC236}">
                <a16:creationId xmlns:a16="http://schemas.microsoft.com/office/drawing/2014/main" id="{801990C5-2560-A543-241B-79604469F032}"/>
              </a:ext>
            </a:extLst>
          </p:cNvPr>
          <p:cNvPicPr>
            <a:picLocks noChangeAspect="1"/>
          </p:cNvPicPr>
          <p:nvPr/>
        </p:nvPicPr>
        <p:blipFill>
          <a:blip r:embed="rId3"/>
          <a:stretch>
            <a:fillRect/>
          </a:stretch>
        </p:blipFill>
        <p:spPr>
          <a:xfrm>
            <a:off x="584200" y="2645465"/>
            <a:ext cx="6604000" cy="1905000"/>
          </a:xfrm>
          <a:prstGeom prst="rect">
            <a:avLst/>
          </a:prstGeom>
        </p:spPr>
      </p:pic>
      <p:sp>
        <p:nvSpPr>
          <p:cNvPr id="4" name="Text Placeholder 5">
            <a:extLst>
              <a:ext uri="{FF2B5EF4-FFF2-40B4-BE49-F238E27FC236}">
                <a16:creationId xmlns:a16="http://schemas.microsoft.com/office/drawing/2014/main" id="{4D9ED197-EA5D-9712-8471-7491931AA7CE}"/>
              </a:ext>
            </a:extLst>
          </p:cNvPr>
          <p:cNvSpPr>
            <a:spLocks noGrp="1"/>
          </p:cNvSpPr>
          <p:nvPr>
            <p:ph type="body" sz="quarter" idx="25"/>
          </p:nvPr>
        </p:nvSpPr>
        <p:spPr>
          <a:xfrm>
            <a:off x="842962" y="6245492"/>
            <a:ext cx="6057901" cy="365125"/>
          </a:xfrm>
        </p:spPr>
        <p:txBody>
          <a:bodyPr/>
          <a:lstStyle/>
          <a:p>
            <a:r>
              <a:rPr lang="en-US" noProof="0" dirty="0">
                <a:solidFill>
                  <a:schemeClr val="accent3"/>
                </a:solidFill>
              </a:rPr>
              <a:t>Savarirayan,, et al. </a:t>
            </a:r>
            <a:r>
              <a:rPr lang="en-US" i="1" noProof="0" dirty="0">
                <a:solidFill>
                  <a:schemeClr val="accent3"/>
                </a:solidFill>
              </a:rPr>
              <a:t>Sci Prog. </a:t>
            </a:r>
            <a:r>
              <a:rPr lang="en-US" noProof="0" dirty="0">
                <a:solidFill>
                  <a:schemeClr val="accent3"/>
                </a:solidFill>
              </a:rPr>
              <a:t>2021. </a:t>
            </a:r>
          </a:p>
        </p:txBody>
      </p:sp>
      <p:sp>
        <p:nvSpPr>
          <p:cNvPr id="6" name="Back Arrow Hyperlink">
            <a:hlinkClick r:id="" action="ppaction://hlinkshowjump?jump=previousslide"/>
            <a:extLst>
              <a:ext uri="{FF2B5EF4-FFF2-40B4-BE49-F238E27FC236}">
                <a16:creationId xmlns:a16="http://schemas.microsoft.com/office/drawing/2014/main" id="{F5848699-817C-6A5F-FA22-2F16FA603699}"/>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rward Arrow Hyperlink">
            <a:hlinkClick r:id="" action="ppaction://hlinkshowjump?jump=nextslide"/>
            <a:extLst>
              <a:ext uri="{FF2B5EF4-FFF2-40B4-BE49-F238E27FC236}">
                <a16:creationId xmlns:a16="http://schemas.microsoft.com/office/drawing/2014/main" id="{238487B6-0102-BEB3-D15F-0A0008167E3B}"/>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4" action="ppaction://hlinksldjump"/>
            <a:extLst>
              <a:ext uri="{FF2B5EF4-FFF2-40B4-BE49-F238E27FC236}">
                <a16:creationId xmlns:a16="http://schemas.microsoft.com/office/drawing/2014/main" id="{CCDF9CA3-B5E2-1CA5-EA62-3D032B222DDD}"/>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3164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7D4F978-6F78-5438-D752-77B1B039EDE2}"/>
              </a:ext>
            </a:extLst>
          </p:cNvPr>
          <p:cNvSpPr>
            <a:spLocks noGrp="1"/>
          </p:cNvSpPr>
          <p:nvPr>
            <p:ph sz="quarter" idx="24"/>
          </p:nvPr>
        </p:nvSpPr>
        <p:spPr>
          <a:xfrm>
            <a:off x="863722" y="2753595"/>
            <a:ext cx="5979991" cy="599206"/>
          </a:xfrm>
        </p:spPr>
        <p:txBody>
          <a:bodyPr/>
          <a:lstStyle/>
          <a:p>
            <a:r>
              <a:rPr lang="en-US" sz="1300" noProof="0" dirty="0"/>
              <a:t>The efficacy outcomes focus on assessing the effects of vosoritide on several markers of risk for cervicomedullary decompression surgery, including:</a:t>
            </a:r>
          </a:p>
          <a:p>
            <a:endParaRPr lang="en-US" sz="1300" noProof="0" dirty="0"/>
          </a:p>
        </p:txBody>
      </p:sp>
      <p:sp>
        <p:nvSpPr>
          <p:cNvPr id="7" name="Text Placeholder 5">
            <a:extLst>
              <a:ext uri="{FF2B5EF4-FFF2-40B4-BE49-F238E27FC236}">
                <a16:creationId xmlns:a16="http://schemas.microsoft.com/office/drawing/2014/main" id="{945BCB4A-43FA-19C9-B03D-04503C3795B7}"/>
              </a:ext>
            </a:extLst>
          </p:cNvPr>
          <p:cNvSpPr>
            <a:spLocks noGrp="1"/>
          </p:cNvSpPr>
          <p:nvPr>
            <p:ph type="body" sz="quarter" idx="25"/>
          </p:nvPr>
        </p:nvSpPr>
        <p:spPr/>
        <p:txBody>
          <a:bodyPr/>
          <a:lstStyle/>
          <a:p>
            <a:r>
              <a:rPr lang="en-US" noProof="0" dirty="0">
                <a:solidFill>
                  <a:schemeClr val="accent3"/>
                </a:solidFill>
              </a:rPr>
              <a:t>Savarirayan,, et al. </a:t>
            </a:r>
            <a:r>
              <a:rPr lang="en-US" i="1" noProof="0" dirty="0">
                <a:solidFill>
                  <a:schemeClr val="accent3"/>
                </a:solidFill>
              </a:rPr>
              <a:t>Sci Prog. </a:t>
            </a:r>
            <a:r>
              <a:rPr lang="en-US" noProof="0" dirty="0">
                <a:solidFill>
                  <a:schemeClr val="accent3"/>
                </a:solidFill>
              </a:rPr>
              <a:t>2021. </a:t>
            </a:r>
          </a:p>
        </p:txBody>
      </p:sp>
      <p:sp>
        <p:nvSpPr>
          <p:cNvPr id="3" name="Title 2">
            <a:extLst>
              <a:ext uri="{FF2B5EF4-FFF2-40B4-BE49-F238E27FC236}">
                <a16:creationId xmlns:a16="http://schemas.microsoft.com/office/drawing/2014/main" id="{12B90B66-03CB-1B3D-01E4-F6E82566EED5}"/>
              </a:ext>
            </a:extLst>
          </p:cNvPr>
          <p:cNvSpPr>
            <a:spLocks noGrp="1"/>
          </p:cNvSpPr>
          <p:nvPr>
            <p:ph type="title"/>
          </p:nvPr>
        </p:nvSpPr>
        <p:spPr/>
        <p:txBody>
          <a:bodyPr/>
          <a:lstStyle/>
          <a:p>
            <a:r>
              <a:rPr lang="en-US" noProof="0" dirty="0"/>
              <a:t>Efficacy Outcomes</a:t>
            </a:r>
          </a:p>
        </p:txBody>
      </p:sp>
      <p:sp>
        <p:nvSpPr>
          <p:cNvPr id="6" name="Rectangle 5">
            <a:extLst>
              <a:ext uri="{FF2B5EF4-FFF2-40B4-BE49-F238E27FC236}">
                <a16:creationId xmlns:a16="http://schemas.microsoft.com/office/drawing/2014/main" id="{AC25232F-5EBA-1929-0AC3-46009CE5B259}"/>
              </a:ext>
            </a:extLst>
          </p:cNvPr>
          <p:cNvSpPr/>
          <p:nvPr/>
        </p:nvSpPr>
        <p:spPr>
          <a:xfrm>
            <a:off x="1144793" y="3254418"/>
            <a:ext cx="2697480" cy="146304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Ins="182880" rtlCol="0" anchor="ctr"/>
          <a:lstStyle/>
          <a:p>
            <a:pPr marL="15875" lvl="1"/>
            <a:r>
              <a:rPr lang="en-US" sz="1200" dirty="0">
                <a:solidFill>
                  <a:schemeClr val="accent3"/>
                </a:solidFill>
              </a:rPr>
              <a:t>Frequency of cervicomedullary decompression surgery over the study course</a:t>
            </a:r>
          </a:p>
        </p:txBody>
      </p:sp>
      <p:sp>
        <p:nvSpPr>
          <p:cNvPr id="8" name="Rectangle 7">
            <a:extLst>
              <a:ext uri="{FF2B5EF4-FFF2-40B4-BE49-F238E27FC236}">
                <a16:creationId xmlns:a16="http://schemas.microsoft.com/office/drawing/2014/main" id="{954617C2-69FF-3589-E0C7-678E7455C087}"/>
              </a:ext>
            </a:extLst>
          </p:cNvPr>
          <p:cNvSpPr/>
          <p:nvPr/>
        </p:nvSpPr>
        <p:spPr>
          <a:xfrm>
            <a:off x="3981797" y="3254418"/>
            <a:ext cx="2697480" cy="146304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Ins="182880" rtlCol="0" anchor="ctr"/>
          <a:lstStyle/>
          <a:p>
            <a:pPr marL="15875" lvl="1"/>
            <a:r>
              <a:rPr lang="en-US" sz="1200" dirty="0">
                <a:solidFill>
                  <a:schemeClr val="accent3"/>
                </a:solidFill>
              </a:rPr>
              <a:t>Change from baseline in MRI measurements of areas around the foramen magnum, brain stem, and </a:t>
            </a:r>
            <a:br>
              <a:rPr lang="en-US" sz="1200" dirty="0">
                <a:solidFill>
                  <a:schemeClr val="accent3"/>
                </a:solidFill>
              </a:rPr>
            </a:br>
            <a:r>
              <a:rPr lang="en-US" sz="1200" dirty="0">
                <a:solidFill>
                  <a:schemeClr val="accent3"/>
                </a:solidFill>
              </a:rPr>
              <a:t>spinal cord</a:t>
            </a:r>
          </a:p>
        </p:txBody>
      </p:sp>
      <p:sp>
        <p:nvSpPr>
          <p:cNvPr id="9" name="Rectangle 8">
            <a:extLst>
              <a:ext uri="{FF2B5EF4-FFF2-40B4-BE49-F238E27FC236}">
                <a16:creationId xmlns:a16="http://schemas.microsoft.com/office/drawing/2014/main" id="{B2A257E6-F74B-B386-7B04-BA041D791FB0}"/>
              </a:ext>
            </a:extLst>
          </p:cNvPr>
          <p:cNvSpPr/>
          <p:nvPr/>
        </p:nvSpPr>
        <p:spPr>
          <a:xfrm>
            <a:off x="1144793" y="4838484"/>
            <a:ext cx="2697480" cy="146304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Ins="182880" rtlCol="0" anchor="ctr"/>
          <a:lstStyle/>
          <a:p>
            <a:pPr marL="15875" lvl="1"/>
            <a:r>
              <a:rPr lang="en-US" sz="1200" dirty="0">
                <a:solidFill>
                  <a:schemeClr val="accent3"/>
                </a:solidFill>
              </a:rPr>
              <a:t>Change in clinical </a:t>
            </a:r>
            <a:br>
              <a:rPr lang="en-US" sz="1200" dirty="0">
                <a:solidFill>
                  <a:schemeClr val="accent3"/>
                </a:solidFill>
              </a:rPr>
            </a:br>
            <a:r>
              <a:rPr lang="en-US" sz="1200" dirty="0">
                <a:solidFill>
                  <a:schemeClr val="accent3"/>
                </a:solidFill>
              </a:rPr>
              <a:t>signs and symptoms every 6 months (including </a:t>
            </a:r>
            <a:br>
              <a:rPr lang="en-US" sz="1200" dirty="0">
                <a:solidFill>
                  <a:schemeClr val="accent3"/>
                </a:solidFill>
              </a:rPr>
            </a:br>
            <a:r>
              <a:rPr lang="en-US" sz="1200" dirty="0">
                <a:solidFill>
                  <a:schemeClr val="accent3"/>
                </a:solidFill>
              </a:rPr>
              <a:t>neurological exam)</a:t>
            </a:r>
          </a:p>
        </p:txBody>
      </p:sp>
      <p:sp>
        <p:nvSpPr>
          <p:cNvPr id="10" name="Rectangle 9">
            <a:extLst>
              <a:ext uri="{FF2B5EF4-FFF2-40B4-BE49-F238E27FC236}">
                <a16:creationId xmlns:a16="http://schemas.microsoft.com/office/drawing/2014/main" id="{B10A18D5-F6B4-26A4-744D-25024EB4577B}"/>
              </a:ext>
            </a:extLst>
          </p:cNvPr>
          <p:cNvSpPr/>
          <p:nvPr/>
        </p:nvSpPr>
        <p:spPr>
          <a:xfrm>
            <a:off x="3981797" y="4838484"/>
            <a:ext cx="2697480" cy="146304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45720" rIns="182880" rtlCol="0" anchor="ctr"/>
          <a:lstStyle/>
          <a:p>
            <a:pPr marL="15875" lvl="1"/>
            <a:r>
              <a:rPr lang="en-US" sz="1200" dirty="0">
                <a:solidFill>
                  <a:schemeClr val="accent3"/>
                </a:solidFill>
              </a:rPr>
              <a:t>Polysomnography </a:t>
            </a:r>
            <a:br>
              <a:rPr lang="en-US" sz="1200" dirty="0">
                <a:solidFill>
                  <a:schemeClr val="accent3"/>
                </a:solidFill>
              </a:rPr>
            </a:br>
            <a:r>
              <a:rPr lang="en-US" sz="1200" dirty="0">
                <a:solidFill>
                  <a:schemeClr val="accent3"/>
                </a:solidFill>
              </a:rPr>
              <a:t>to assess </a:t>
            </a:r>
            <a:br>
              <a:rPr lang="en-US" sz="1200" dirty="0">
                <a:solidFill>
                  <a:schemeClr val="accent3"/>
                </a:solidFill>
              </a:rPr>
            </a:br>
            <a:r>
              <a:rPr lang="en-US" sz="1200" dirty="0">
                <a:solidFill>
                  <a:schemeClr val="accent3"/>
                </a:solidFill>
              </a:rPr>
              <a:t>sleep-disordered breathing</a:t>
            </a:r>
          </a:p>
        </p:txBody>
      </p:sp>
      <p:pic>
        <p:nvPicPr>
          <p:cNvPr id="23" name="Graphic 22">
            <a:extLst>
              <a:ext uri="{FF2B5EF4-FFF2-40B4-BE49-F238E27FC236}">
                <a16:creationId xmlns:a16="http://schemas.microsoft.com/office/drawing/2014/main" id="{424FFD91-86EF-4087-C2F7-F00FF223A99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0695" b="28710"/>
          <a:stretch/>
        </p:blipFill>
        <p:spPr>
          <a:xfrm>
            <a:off x="1448687" y="3417417"/>
            <a:ext cx="366665" cy="1300041"/>
          </a:xfrm>
          <a:prstGeom prst="rect">
            <a:avLst/>
          </a:prstGeom>
        </p:spPr>
      </p:pic>
      <p:pic>
        <p:nvPicPr>
          <p:cNvPr id="25" name="Graphic 24">
            <a:extLst>
              <a:ext uri="{FF2B5EF4-FFF2-40B4-BE49-F238E27FC236}">
                <a16:creationId xmlns:a16="http://schemas.microsoft.com/office/drawing/2014/main" id="{C518DF1A-A05C-11CB-5EAC-CF8AB312D96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576" b="31899"/>
          <a:stretch/>
        </p:blipFill>
        <p:spPr>
          <a:xfrm>
            <a:off x="4206135" y="3403880"/>
            <a:ext cx="459996" cy="1313578"/>
          </a:xfrm>
          <a:prstGeom prst="rect">
            <a:avLst/>
          </a:prstGeom>
        </p:spPr>
      </p:pic>
      <p:grpSp>
        <p:nvGrpSpPr>
          <p:cNvPr id="16" name="Group 15" hidden="1">
            <a:extLst>
              <a:ext uri="{FF2B5EF4-FFF2-40B4-BE49-F238E27FC236}">
                <a16:creationId xmlns:a16="http://schemas.microsoft.com/office/drawing/2014/main" id="{A23FDD4C-7BCA-6401-BE36-147B54C421E9}"/>
              </a:ext>
            </a:extLst>
          </p:cNvPr>
          <p:cNvGrpSpPr/>
          <p:nvPr/>
        </p:nvGrpSpPr>
        <p:grpSpPr>
          <a:xfrm>
            <a:off x="-1300356" y="502920"/>
            <a:ext cx="8605467" cy="6220614"/>
            <a:chOff x="-1300356" y="502920"/>
            <a:chExt cx="8605467" cy="6220614"/>
          </a:xfrm>
        </p:grpSpPr>
        <p:sp>
          <p:nvSpPr>
            <p:cNvPr id="12" name="TextBox 11">
              <a:extLst>
                <a:ext uri="{FF2B5EF4-FFF2-40B4-BE49-F238E27FC236}">
                  <a16:creationId xmlns:a16="http://schemas.microsoft.com/office/drawing/2014/main" id="{208F65FC-03B4-7C4A-0109-D994C7207492}"/>
                </a:ext>
              </a:extLst>
            </p:cNvPr>
            <p:cNvSpPr txBox="1"/>
            <p:nvPr/>
          </p:nvSpPr>
          <p:spPr>
            <a:xfrm>
              <a:off x="3228789" y="6461924"/>
              <a:ext cx="3857811" cy="261610"/>
            </a:xfrm>
            <a:prstGeom prst="rect">
              <a:avLst/>
            </a:prstGeom>
            <a:noFill/>
          </p:spPr>
          <p:txBody>
            <a:bodyPr wrap="square">
              <a:spAutoFit/>
            </a:bodyPr>
            <a:lstStyle/>
            <a:p>
              <a:r>
                <a:rPr lang="en-US"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[Savarirayan 2021 study 209: p12B,  13D, 5B]</a:t>
              </a:r>
              <a:endParaRPr lang="en-US" sz="1100" dirty="0">
                <a:solidFill>
                  <a:srgbClr val="FF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6A63732-ABCF-8715-2D86-9EEBA825EE4E}"/>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5</a:t>
              </a:r>
            </a:p>
          </p:txBody>
        </p:sp>
        <p:sp>
          <p:nvSpPr>
            <p:cNvPr id="2" name="TextBox 1">
              <a:extLst>
                <a:ext uri="{FF2B5EF4-FFF2-40B4-BE49-F238E27FC236}">
                  <a16:creationId xmlns:a16="http://schemas.microsoft.com/office/drawing/2014/main" id="{CF200659-7868-710D-CCEF-895C0C774DA3}"/>
                </a:ext>
              </a:extLst>
            </p:cNvPr>
            <p:cNvSpPr txBox="1"/>
            <p:nvPr/>
          </p:nvSpPr>
          <p:spPr>
            <a:xfrm>
              <a:off x="-1300356" y="3562200"/>
              <a:ext cx="1172116" cy="369332"/>
            </a:xfrm>
            <a:prstGeom prst="rect">
              <a:avLst/>
            </a:prstGeom>
            <a:noFill/>
          </p:spPr>
          <p:txBody>
            <a:bodyPr wrap="none" rtlCol="0">
              <a:spAutoFit/>
            </a:bodyPr>
            <a:lstStyle/>
            <a:p>
              <a:r>
                <a:rPr lang="en-US" b="1" dirty="0">
                  <a:solidFill>
                    <a:schemeClr val="accent1"/>
                  </a:solidFill>
                </a:rPr>
                <a:t>ACT_035</a:t>
              </a:r>
            </a:p>
          </p:txBody>
        </p:sp>
      </p:grpSp>
      <p:pic>
        <p:nvPicPr>
          <p:cNvPr id="22" name="Graphic 21">
            <a:extLst>
              <a:ext uri="{FF2B5EF4-FFF2-40B4-BE49-F238E27FC236}">
                <a16:creationId xmlns:a16="http://schemas.microsoft.com/office/drawing/2014/main" id="{4872F717-F6C3-CC6E-31DD-7B6DB9FCD1BF}"/>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11409" t="-1923" r="71214" b="45710"/>
          <a:stretch/>
        </p:blipFill>
        <p:spPr>
          <a:xfrm>
            <a:off x="3981156" y="4839114"/>
            <a:ext cx="862819" cy="1506843"/>
          </a:xfrm>
          <a:prstGeom prst="rect">
            <a:avLst/>
          </a:prstGeom>
        </p:spPr>
      </p:pic>
      <p:pic>
        <p:nvPicPr>
          <p:cNvPr id="5" name="Graphic 4">
            <a:extLst>
              <a:ext uri="{FF2B5EF4-FFF2-40B4-BE49-F238E27FC236}">
                <a16:creationId xmlns:a16="http://schemas.microsoft.com/office/drawing/2014/main" id="{43CA1B87-A957-45C1-5E0C-C7AE8BEFCE2E}"/>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19994" r="1"/>
          <a:stretch/>
        </p:blipFill>
        <p:spPr>
          <a:xfrm>
            <a:off x="1152939" y="4882948"/>
            <a:ext cx="832153" cy="1311966"/>
          </a:xfrm>
          <a:prstGeom prst="rect">
            <a:avLst/>
          </a:prstGeom>
        </p:spPr>
      </p:pic>
      <p:sp>
        <p:nvSpPr>
          <p:cNvPr id="4" name="Back Arrow Hyperlink">
            <a:hlinkClick r:id="" action="ppaction://hlinkshowjump?jump=previousslide"/>
            <a:extLst>
              <a:ext uri="{FF2B5EF4-FFF2-40B4-BE49-F238E27FC236}">
                <a16:creationId xmlns:a16="http://schemas.microsoft.com/office/drawing/2014/main" id="{C9E9FAE7-85FC-361B-32F0-0CF3A8CEF571}"/>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rward Arrow Hyperlink">
            <a:hlinkClick r:id="" action="ppaction://hlinkshowjump?jump=nextslide"/>
            <a:extLst>
              <a:ext uri="{FF2B5EF4-FFF2-40B4-BE49-F238E27FC236}">
                <a16:creationId xmlns:a16="http://schemas.microsoft.com/office/drawing/2014/main" id="{95165EC7-7806-49C3-99D0-5A1257DE09A1}"/>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se Button Hyperlink">
            <a:hlinkClick r:id="rId11" action="ppaction://hlinksldjump"/>
            <a:extLst>
              <a:ext uri="{FF2B5EF4-FFF2-40B4-BE49-F238E27FC236}">
                <a16:creationId xmlns:a16="http://schemas.microsoft.com/office/drawing/2014/main" id="{8B5E3905-3C60-0883-AD50-D5B1DD458F7E}"/>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365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46935-CFEC-3A39-47F2-0ABF87219231}"/>
              </a:ext>
            </a:extLst>
          </p:cNvPr>
          <p:cNvSpPr>
            <a:spLocks noGrp="1"/>
          </p:cNvSpPr>
          <p:nvPr>
            <p:ph sz="quarter" idx="24"/>
          </p:nvPr>
        </p:nvSpPr>
        <p:spPr>
          <a:xfrm>
            <a:off x="863722" y="2715495"/>
            <a:ext cx="5979991" cy="484906"/>
          </a:xfrm>
        </p:spPr>
        <p:txBody>
          <a:bodyPr/>
          <a:lstStyle/>
          <a:p>
            <a:pPr lvl="0"/>
            <a:r>
              <a:rPr lang="en-US" noProof="0" dirty="0"/>
              <a:t>Safety outcomes included AEs and SAEs after initiation of the study drug, as well as:</a:t>
            </a:r>
          </a:p>
        </p:txBody>
      </p:sp>
      <p:sp>
        <p:nvSpPr>
          <p:cNvPr id="4" name="Text Placeholder 3">
            <a:extLst>
              <a:ext uri="{FF2B5EF4-FFF2-40B4-BE49-F238E27FC236}">
                <a16:creationId xmlns:a16="http://schemas.microsoft.com/office/drawing/2014/main" id="{4AEB900B-4541-4029-61DA-0C83D8902006}"/>
              </a:ext>
            </a:extLst>
          </p:cNvPr>
          <p:cNvSpPr>
            <a:spLocks noGrp="1"/>
          </p:cNvSpPr>
          <p:nvPr>
            <p:ph type="body" sz="quarter" idx="25"/>
          </p:nvPr>
        </p:nvSpPr>
        <p:spPr/>
        <p:txBody>
          <a:bodyPr/>
          <a:lstStyle/>
          <a:p>
            <a:r>
              <a:rPr lang="en-US" noProof="0" dirty="0">
                <a:solidFill>
                  <a:schemeClr val="accent3"/>
                </a:solidFill>
              </a:rPr>
              <a:t>AE, adverse event; ECG, electrocardiogram; SAE, serious adverse event.</a:t>
            </a:r>
            <a:br>
              <a:rPr lang="en-US" noProof="0" dirty="0">
                <a:solidFill>
                  <a:schemeClr val="accent3"/>
                </a:solidFill>
              </a:rPr>
            </a:br>
            <a:r>
              <a:rPr lang="en-US" noProof="0" dirty="0">
                <a:solidFill>
                  <a:schemeClr val="accent3"/>
                </a:solidFill>
              </a:rPr>
              <a:t>Savarirayan,, et al. </a:t>
            </a:r>
            <a:r>
              <a:rPr lang="en-US" i="1" noProof="0" dirty="0">
                <a:solidFill>
                  <a:schemeClr val="accent3"/>
                </a:solidFill>
              </a:rPr>
              <a:t>Sci Prog. </a:t>
            </a:r>
            <a:r>
              <a:rPr lang="en-US" noProof="0" dirty="0">
                <a:solidFill>
                  <a:schemeClr val="accent3"/>
                </a:solidFill>
              </a:rPr>
              <a:t>2021. </a:t>
            </a:r>
          </a:p>
        </p:txBody>
      </p:sp>
      <p:sp>
        <p:nvSpPr>
          <p:cNvPr id="3" name="Title 2">
            <a:extLst>
              <a:ext uri="{FF2B5EF4-FFF2-40B4-BE49-F238E27FC236}">
                <a16:creationId xmlns:a16="http://schemas.microsoft.com/office/drawing/2014/main" id="{12B90B66-03CB-1B3D-01E4-F6E82566EED5}"/>
              </a:ext>
            </a:extLst>
          </p:cNvPr>
          <p:cNvSpPr>
            <a:spLocks noGrp="1"/>
          </p:cNvSpPr>
          <p:nvPr>
            <p:ph type="title"/>
          </p:nvPr>
        </p:nvSpPr>
        <p:spPr/>
        <p:txBody>
          <a:bodyPr/>
          <a:lstStyle/>
          <a:p>
            <a:r>
              <a:rPr lang="en-US" noProof="0" dirty="0"/>
              <a:t>Safety End Points</a:t>
            </a:r>
          </a:p>
        </p:txBody>
      </p:sp>
      <p:grpSp>
        <p:nvGrpSpPr>
          <p:cNvPr id="13" name="Group 12" hidden="1">
            <a:extLst>
              <a:ext uri="{FF2B5EF4-FFF2-40B4-BE49-F238E27FC236}">
                <a16:creationId xmlns:a16="http://schemas.microsoft.com/office/drawing/2014/main" id="{B586535A-9BA4-411B-AE48-03015C94FFC0}"/>
              </a:ext>
            </a:extLst>
          </p:cNvPr>
          <p:cNvGrpSpPr/>
          <p:nvPr/>
        </p:nvGrpSpPr>
        <p:grpSpPr>
          <a:xfrm>
            <a:off x="3663940" y="502920"/>
            <a:ext cx="3988370" cy="6257362"/>
            <a:chOff x="3663940" y="502920"/>
            <a:chExt cx="3988370" cy="6257362"/>
          </a:xfrm>
        </p:grpSpPr>
        <p:sp>
          <p:nvSpPr>
            <p:cNvPr id="11" name="TextBox 10">
              <a:extLst>
                <a:ext uri="{FF2B5EF4-FFF2-40B4-BE49-F238E27FC236}">
                  <a16:creationId xmlns:a16="http://schemas.microsoft.com/office/drawing/2014/main" id="{8BA9C3F4-96DA-F7C4-9C38-3DC974519C12}"/>
                </a:ext>
              </a:extLst>
            </p:cNvPr>
            <p:cNvSpPr txBox="1"/>
            <p:nvPr/>
          </p:nvSpPr>
          <p:spPr>
            <a:xfrm>
              <a:off x="3663940" y="6483283"/>
              <a:ext cx="3988370" cy="276999"/>
            </a:xfrm>
            <a:prstGeom prst="rect">
              <a:avLst/>
            </a:prstGeom>
            <a:noFill/>
          </p:spPr>
          <p:txBody>
            <a:bodyPr wrap="square">
              <a:spAutoFit/>
            </a:bodyPr>
            <a:lstStyle/>
            <a:p>
              <a:r>
                <a:rPr lang="en-US"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[Savarirayan 2021 study 209: p15A]</a:t>
              </a:r>
              <a:endParaRPr lang="en-US" sz="12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AAD093B-EBCC-C1BF-DB76-DC1A4F54DF8B}"/>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6</a:t>
              </a:r>
            </a:p>
          </p:txBody>
        </p:sp>
      </p:grpSp>
      <p:sp>
        <p:nvSpPr>
          <p:cNvPr id="9" name="Rectangle 8">
            <a:extLst>
              <a:ext uri="{FF2B5EF4-FFF2-40B4-BE49-F238E27FC236}">
                <a16:creationId xmlns:a16="http://schemas.microsoft.com/office/drawing/2014/main" id="{B2251020-9576-FCA7-53E1-0823A5F4E319}"/>
              </a:ext>
            </a:extLst>
          </p:cNvPr>
          <p:cNvSpPr/>
          <p:nvPr/>
        </p:nvSpPr>
        <p:spPr>
          <a:xfrm>
            <a:off x="1091644" y="3280229"/>
            <a:ext cx="2743200" cy="2314449"/>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280160" rIns="137160" rtlCol="0" anchor="t"/>
          <a:lstStyle/>
          <a:p>
            <a:pPr marL="15875" lvl="1" algn="ctr"/>
            <a:r>
              <a:rPr lang="en-US" sz="1400" dirty="0">
                <a:solidFill>
                  <a:schemeClr val="accent3"/>
                </a:solidFill>
              </a:rPr>
              <a:t>Clinical examination </a:t>
            </a:r>
            <a:br>
              <a:rPr lang="en-US" sz="1400" dirty="0">
                <a:solidFill>
                  <a:schemeClr val="accent3"/>
                </a:solidFill>
              </a:rPr>
            </a:br>
            <a:r>
              <a:rPr lang="en-US" sz="1400" dirty="0">
                <a:solidFill>
                  <a:schemeClr val="accent3"/>
                </a:solidFill>
              </a:rPr>
              <a:t>(eg, compete physical </a:t>
            </a:r>
            <a:br>
              <a:rPr lang="en-US" sz="1400" dirty="0">
                <a:solidFill>
                  <a:schemeClr val="accent3"/>
                </a:solidFill>
              </a:rPr>
            </a:br>
            <a:r>
              <a:rPr lang="en-US" sz="1400" dirty="0">
                <a:solidFill>
                  <a:schemeClr val="accent3"/>
                </a:solidFill>
              </a:rPr>
              <a:t>exam, ECG, vital signs, </a:t>
            </a:r>
            <a:br>
              <a:rPr lang="en-US" sz="1400" dirty="0">
                <a:solidFill>
                  <a:schemeClr val="accent3"/>
                </a:solidFill>
              </a:rPr>
            </a:br>
            <a:r>
              <a:rPr lang="en-US" sz="1400" dirty="0">
                <a:solidFill>
                  <a:schemeClr val="accent3"/>
                </a:solidFill>
              </a:rPr>
              <a:t>neurological exam)</a:t>
            </a:r>
          </a:p>
        </p:txBody>
      </p:sp>
      <p:sp>
        <p:nvSpPr>
          <p:cNvPr id="10" name="Rectangle 9">
            <a:extLst>
              <a:ext uri="{FF2B5EF4-FFF2-40B4-BE49-F238E27FC236}">
                <a16:creationId xmlns:a16="http://schemas.microsoft.com/office/drawing/2014/main" id="{C7D66C23-27EC-D966-1C00-167CE58E18BB}"/>
              </a:ext>
            </a:extLst>
          </p:cNvPr>
          <p:cNvSpPr/>
          <p:nvPr/>
        </p:nvSpPr>
        <p:spPr>
          <a:xfrm>
            <a:off x="3953515" y="3280229"/>
            <a:ext cx="2743200" cy="2314449"/>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280160" rIns="137160" rtlCol="0" anchor="t"/>
          <a:lstStyle/>
          <a:p>
            <a:pPr marL="15875" lvl="1" algn="ctr"/>
            <a:r>
              <a:rPr lang="en-US" sz="1400" dirty="0">
                <a:solidFill>
                  <a:schemeClr val="accent3"/>
                </a:solidFill>
              </a:rPr>
              <a:t>Laboratory testing </a:t>
            </a:r>
            <a:br>
              <a:rPr lang="en-US" sz="1400" dirty="0">
                <a:solidFill>
                  <a:schemeClr val="accent3"/>
                </a:solidFill>
              </a:rPr>
            </a:br>
            <a:r>
              <a:rPr lang="en-US" sz="1400" dirty="0">
                <a:solidFill>
                  <a:schemeClr val="accent3"/>
                </a:solidFill>
              </a:rPr>
              <a:t>(eg, chemistry, hematology)</a:t>
            </a:r>
          </a:p>
        </p:txBody>
      </p:sp>
      <p:pic>
        <p:nvPicPr>
          <p:cNvPr id="12" name="Graphic 11">
            <a:extLst>
              <a:ext uri="{FF2B5EF4-FFF2-40B4-BE49-F238E27FC236}">
                <a16:creationId xmlns:a16="http://schemas.microsoft.com/office/drawing/2014/main" id="{34B3D19D-000B-2345-00AF-B3B6273A65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75865" y="3538027"/>
            <a:ext cx="698501" cy="914401"/>
          </a:xfrm>
          <a:prstGeom prst="rect">
            <a:avLst/>
          </a:prstGeom>
        </p:spPr>
      </p:pic>
      <p:sp>
        <p:nvSpPr>
          <p:cNvPr id="5" name="Rectangle 4">
            <a:extLst>
              <a:ext uri="{FF2B5EF4-FFF2-40B4-BE49-F238E27FC236}">
                <a16:creationId xmlns:a16="http://schemas.microsoft.com/office/drawing/2014/main" id="{4D07163D-D05D-8F7C-DAD3-87F92BEBFA45}"/>
              </a:ext>
            </a:extLst>
          </p:cNvPr>
          <p:cNvSpPr/>
          <p:nvPr/>
        </p:nvSpPr>
        <p:spPr>
          <a:xfrm>
            <a:off x="676161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B0378560-7AD1-087B-7885-9835D642A4D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119795" y="3515014"/>
            <a:ext cx="782431" cy="986930"/>
          </a:xfrm>
          <a:prstGeom prst="rect">
            <a:avLst/>
          </a:prstGeom>
        </p:spPr>
      </p:pic>
      <p:sp>
        <p:nvSpPr>
          <p:cNvPr id="6" name="Text Placeholder 5">
            <a:extLst>
              <a:ext uri="{FF2B5EF4-FFF2-40B4-BE49-F238E27FC236}">
                <a16:creationId xmlns:a16="http://schemas.microsoft.com/office/drawing/2014/main" id="{2D55B20C-9EDD-FF40-BABA-0FFA976F083F}"/>
              </a:ext>
            </a:extLst>
          </p:cNvPr>
          <p:cNvSpPr txBox="1">
            <a:spLocks/>
          </p:cNvSpPr>
          <p:nvPr/>
        </p:nvSpPr>
        <p:spPr>
          <a:xfrm>
            <a:off x="995362" y="6397892"/>
            <a:ext cx="6057901" cy="365125"/>
          </a:xfrm>
          <a:prstGeom prst="rect">
            <a:avLst/>
          </a:prstGeom>
        </p:spPr>
        <p:txBody>
          <a:bodyPr vert="horz" lIns="91440" tIns="45720" rIns="91440" bIns="45720" rtlCol="0" anchor="b">
            <a:noAutofit/>
          </a:bodyPr>
          <a:lstStyle>
            <a:lvl1pPr marL="0" indent="0" algn="l" defTabSz="1341150" rtl="0" eaLnBrk="1" latinLnBrk="0" hangingPunct="1">
              <a:lnSpc>
                <a:spcPct val="90000"/>
              </a:lnSpc>
              <a:spcBef>
                <a:spcPts val="300"/>
              </a:spcBef>
              <a:buClr>
                <a:schemeClr val="accent1"/>
              </a:buClr>
              <a:buFont typeface="Arial" panose="020B0604020202020204" pitchFamily="34" charset="0"/>
              <a:buNone/>
              <a:tabLst/>
              <a:defRPr sz="1000" kern="1200">
                <a:solidFill>
                  <a:schemeClr val="tx1"/>
                </a:solidFill>
                <a:latin typeface="+mn-lt"/>
                <a:ea typeface="+mn-ea"/>
                <a:cs typeface="+mn-cs"/>
              </a:defRPr>
            </a:lvl1pPr>
            <a:lvl2pPr marL="25612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endParaRPr lang="en-US" dirty="0">
              <a:solidFill>
                <a:schemeClr val="accent3"/>
              </a:solidFill>
            </a:endParaRPr>
          </a:p>
        </p:txBody>
      </p:sp>
      <p:sp>
        <p:nvSpPr>
          <p:cNvPr id="8" name="Back Arrow Hyperlink">
            <a:hlinkClick r:id="" action="ppaction://hlinkshowjump?jump=previousslide"/>
            <a:extLst>
              <a:ext uri="{FF2B5EF4-FFF2-40B4-BE49-F238E27FC236}">
                <a16:creationId xmlns:a16="http://schemas.microsoft.com/office/drawing/2014/main" id="{13C79141-6FAF-52D6-92F3-FBCA8F14009C}"/>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se Button Hyperlink">
            <a:hlinkClick r:id="rId7" action="ppaction://hlinksldjump"/>
            <a:extLst>
              <a:ext uri="{FF2B5EF4-FFF2-40B4-BE49-F238E27FC236}">
                <a16:creationId xmlns:a16="http://schemas.microsoft.com/office/drawing/2014/main" id="{F3A95066-0387-133D-92F3-D4ECA9AF5A93}"/>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7401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DF7FD6D-1D84-432D-D043-FC3384F709A0}"/>
              </a:ext>
            </a:extLst>
          </p:cNvPr>
          <p:cNvSpPr>
            <a:spLocks noGrp="1"/>
          </p:cNvSpPr>
          <p:nvPr>
            <p:ph type="body" sz="quarter" idx="14"/>
          </p:nvPr>
        </p:nvSpPr>
        <p:spPr/>
        <p:txBody>
          <a:bodyPr rIns="91440"/>
          <a:lstStyle/>
          <a:p>
            <a:r>
              <a:rPr lang="en-US" noProof="0" dirty="0"/>
              <a:t>Efficacy</a:t>
            </a:r>
          </a:p>
          <a:p>
            <a:pPr marL="12700" lvl="1"/>
            <a:r>
              <a:rPr lang="en-US" noProof="0" dirty="0"/>
              <a:t>Patients treated in this early access program demonstrated good adherence and remained on treatment.</a:t>
            </a:r>
          </a:p>
          <a:p>
            <a:pPr lvl="1"/>
            <a:r>
              <a:rPr lang="en-US" noProof="0" dirty="0"/>
              <a:t>Results in this real-world study were consistent with those in the vosoritide clinical trials.</a:t>
            </a:r>
          </a:p>
          <a:p>
            <a:r>
              <a:rPr lang="en-US" noProof="0" dirty="0"/>
              <a:t> </a:t>
            </a:r>
          </a:p>
          <a:p>
            <a:endParaRPr lang="en-US" noProof="0" dirty="0"/>
          </a:p>
        </p:txBody>
      </p:sp>
      <p:sp>
        <p:nvSpPr>
          <p:cNvPr id="8" name="Text Placeholder 7">
            <a:extLst>
              <a:ext uri="{FF2B5EF4-FFF2-40B4-BE49-F238E27FC236}">
                <a16:creationId xmlns:a16="http://schemas.microsoft.com/office/drawing/2014/main" id="{FE9E17A5-BE30-3EC4-7B71-CD8BF2290B51}"/>
              </a:ext>
            </a:extLst>
          </p:cNvPr>
          <p:cNvSpPr>
            <a:spLocks noGrp="1"/>
          </p:cNvSpPr>
          <p:nvPr>
            <p:ph type="body" sz="quarter" idx="13"/>
          </p:nvPr>
        </p:nvSpPr>
        <p:spPr/>
        <p:txBody>
          <a:bodyPr/>
          <a:lstStyle/>
          <a:p>
            <a:r>
              <a:rPr lang="en-US" noProof="0" dirty="0"/>
              <a:t>Study Design</a:t>
            </a:r>
          </a:p>
          <a:p>
            <a:pPr lvl="1"/>
            <a:r>
              <a:rPr lang="en-US" noProof="0" dirty="0"/>
              <a:t>In September 2021, early access to vosoritide was initiated in patients aged ≥5 years </a:t>
            </a:r>
            <a:br>
              <a:rPr lang="en-US" noProof="0" dirty="0"/>
            </a:br>
            <a:r>
              <a:rPr lang="en-US" noProof="0" dirty="0"/>
              <a:t>with open epiphyses. </a:t>
            </a:r>
          </a:p>
          <a:p>
            <a:endParaRPr lang="en-US" noProof="0" dirty="0"/>
          </a:p>
        </p:txBody>
      </p:sp>
      <p:sp>
        <p:nvSpPr>
          <p:cNvPr id="7" name="Text Placeholder 6">
            <a:extLst>
              <a:ext uri="{FF2B5EF4-FFF2-40B4-BE49-F238E27FC236}">
                <a16:creationId xmlns:a16="http://schemas.microsoft.com/office/drawing/2014/main" id="{ABEB6BB1-81EA-05E1-451F-DAACA8BE91A0}"/>
              </a:ext>
            </a:extLst>
          </p:cNvPr>
          <p:cNvSpPr>
            <a:spLocks noGrp="1"/>
          </p:cNvSpPr>
          <p:nvPr>
            <p:ph type="body" sz="quarter" idx="12"/>
          </p:nvPr>
        </p:nvSpPr>
        <p:spPr/>
        <p:txBody>
          <a:bodyPr/>
          <a:lstStyle/>
          <a:p>
            <a:r>
              <a:rPr lang="en-US" noProof="0" dirty="0"/>
              <a:t>Safety</a:t>
            </a:r>
          </a:p>
          <a:p>
            <a:pPr marL="184150" lvl="1" indent="-171450">
              <a:buFont typeface="Arial" panose="020B0604020202020204" pitchFamily="34" charset="0"/>
              <a:buChar char="•"/>
            </a:pPr>
            <a:r>
              <a:rPr lang="en-US" noProof="0" dirty="0"/>
              <a:t>A total of 21 AEs were reported </a:t>
            </a:r>
          </a:p>
          <a:p>
            <a:pPr marL="184150" lvl="1" indent="-171450">
              <a:buFont typeface="Arial" panose="020B0604020202020204" pitchFamily="34" charset="0"/>
              <a:buChar char="•"/>
            </a:pPr>
            <a:r>
              <a:rPr lang="en-US" noProof="0" dirty="0"/>
              <a:t>All events were mild, and the majority were injection site reactions and vomiting</a:t>
            </a:r>
          </a:p>
          <a:p>
            <a:pPr marL="184150" lvl="1" indent="-171450">
              <a:buFont typeface="Arial" panose="020B0604020202020204" pitchFamily="34" charset="0"/>
              <a:buChar char="•"/>
            </a:pPr>
            <a:r>
              <a:rPr lang="en-US" noProof="0" dirty="0"/>
              <a:t>No SAEs related to </a:t>
            </a:r>
            <a:br>
              <a:rPr lang="en-US" noProof="0" dirty="0"/>
            </a:br>
            <a:r>
              <a:rPr lang="en-US" noProof="0" dirty="0"/>
              <a:t>treatment were reported</a:t>
            </a:r>
          </a:p>
          <a:p>
            <a:endParaRPr lang="en-US" noProof="0" dirty="0"/>
          </a:p>
        </p:txBody>
      </p:sp>
      <p:sp>
        <p:nvSpPr>
          <p:cNvPr id="6" name="Text Placeholder 5">
            <a:extLst>
              <a:ext uri="{FF2B5EF4-FFF2-40B4-BE49-F238E27FC236}">
                <a16:creationId xmlns:a16="http://schemas.microsoft.com/office/drawing/2014/main" id="{D12133B9-6D40-5B1B-6CC2-74CFBB09763E}"/>
              </a:ext>
            </a:extLst>
          </p:cNvPr>
          <p:cNvSpPr>
            <a:spLocks noGrp="1"/>
          </p:cNvSpPr>
          <p:nvPr>
            <p:ph type="body" sz="quarter" idx="11"/>
          </p:nvPr>
        </p:nvSpPr>
        <p:spPr/>
        <p:txBody>
          <a:bodyPr/>
          <a:lstStyle/>
          <a:p>
            <a:r>
              <a:rPr lang="en-US" noProof="0" dirty="0"/>
              <a:t>Study Population</a:t>
            </a:r>
          </a:p>
          <a:p>
            <a:pPr lvl="1"/>
            <a:r>
              <a:rPr lang="en-US" noProof="0" dirty="0"/>
              <a:t>The first patient enrolled in </a:t>
            </a:r>
            <a:br>
              <a:rPr lang="en-US" noProof="0" dirty="0"/>
            </a:br>
            <a:r>
              <a:rPr lang="en-US" noProof="0" dirty="0"/>
              <a:t>September 2021</a:t>
            </a:r>
          </a:p>
          <a:p>
            <a:endParaRPr lang="en-US" noProof="0" dirty="0"/>
          </a:p>
        </p:txBody>
      </p:sp>
      <p:sp>
        <p:nvSpPr>
          <p:cNvPr id="5" name="Text Placeholder 4">
            <a:extLst>
              <a:ext uri="{FF2B5EF4-FFF2-40B4-BE49-F238E27FC236}">
                <a16:creationId xmlns:a16="http://schemas.microsoft.com/office/drawing/2014/main" id="{AF28A1A1-C326-136C-76BA-42F2E7892DE4}"/>
              </a:ext>
            </a:extLst>
          </p:cNvPr>
          <p:cNvSpPr>
            <a:spLocks noGrp="1"/>
          </p:cNvSpPr>
          <p:nvPr>
            <p:ph type="body" sz="quarter" idx="10"/>
          </p:nvPr>
        </p:nvSpPr>
        <p:spPr/>
        <p:txBody>
          <a:bodyPr/>
          <a:lstStyle/>
          <a:p>
            <a:r>
              <a:rPr lang="en-US" noProof="0" dirty="0"/>
              <a:t>Primary Objective</a:t>
            </a:r>
          </a:p>
          <a:p>
            <a:pPr lvl="1"/>
            <a:r>
              <a:rPr lang="en-US" noProof="0" dirty="0"/>
              <a:t>To evaluate the efficacy</a:t>
            </a:r>
            <a:br>
              <a:rPr lang="en-US" noProof="0" dirty="0"/>
            </a:br>
            <a:r>
              <a:rPr lang="en-US" noProof="0" dirty="0"/>
              <a:t>and safety of vosoritide </a:t>
            </a:r>
            <a:br>
              <a:rPr lang="en-US" noProof="0" dirty="0"/>
            </a:br>
            <a:r>
              <a:rPr lang="en-US" noProof="0" dirty="0"/>
              <a:t>in a real-world setting</a:t>
            </a:r>
          </a:p>
          <a:p>
            <a:endParaRPr lang="en-US" noProof="0" dirty="0"/>
          </a:p>
        </p:txBody>
      </p:sp>
      <p:sp>
        <p:nvSpPr>
          <p:cNvPr id="11" name="Text Placeholder 10">
            <a:extLst>
              <a:ext uri="{FF2B5EF4-FFF2-40B4-BE49-F238E27FC236}">
                <a16:creationId xmlns:a16="http://schemas.microsoft.com/office/drawing/2014/main" id="{4F83BF2E-8378-C807-9A78-2927F8B01D83}"/>
              </a:ext>
            </a:extLst>
          </p:cNvPr>
          <p:cNvSpPr>
            <a:spLocks noGrp="1"/>
          </p:cNvSpPr>
          <p:nvPr>
            <p:ph type="body" sz="quarter" idx="16"/>
          </p:nvPr>
        </p:nvSpPr>
        <p:spPr/>
        <p:txBody>
          <a:bodyPr/>
          <a:lstStyle/>
          <a:p>
            <a:r>
              <a:rPr lang="en-US" noProof="0" dirty="0"/>
              <a:t>AE, adverse event; SAE, serious adverse event.</a:t>
            </a:r>
            <a:br>
              <a:rPr lang="en-US" noProof="0" dirty="0"/>
            </a:br>
            <a:r>
              <a:rPr lang="en-US" noProof="0" dirty="0">
                <a:solidFill>
                  <a:schemeClr val="accent6"/>
                </a:solidFill>
              </a:rPr>
              <a:t>Cormier-Daire et al, presented at ESPE 2023.</a:t>
            </a:r>
          </a:p>
          <a:p>
            <a:endParaRPr lang="en-US" noProof="0" dirty="0"/>
          </a:p>
        </p:txBody>
      </p:sp>
      <p:pic>
        <p:nvPicPr>
          <p:cNvPr id="12" name="Graphic 11">
            <a:extLst>
              <a:ext uri="{FF2B5EF4-FFF2-40B4-BE49-F238E27FC236}">
                <a16:creationId xmlns:a16="http://schemas.microsoft.com/office/drawing/2014/main" id="{1E15D855-9F3E-16F9-99D6-4D7A1E633A7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804"/>
          <a:stretch/>
        </p:blipFill>
        <p:spPr>
          <a:xfrm>
            <a:off x="6344666" y="2400300"/>
            <a:ext cx="843534" cy="1958569"/>
          </a:xfrm>
          <a:prstGeom prst="rect">
            <a:avLst/>
          </a:prstGeom>
        </p:spPr>
      </p:pic>
      <p:pic>
        <p:nvPicPr>
          <p:cNvPr id="13" name="Graphic 12">
            <a:extLst>
              <a:ext uri="{FF2B5EF4-FFF2-40B4-BE49-F238E27FC236}">
                <a16:creationId xmlns:a16="http://schemas.microsoft.com/office/drawing/2014/main" id="{96BB32F9-EB9D-B304-B33F-6BAAABAF901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60" t="-1843" r="6764" b="5522"/>
          <a:stretch/>
        </p:blipFill>
        <p:spPr>
          <a:xfrm>
            <a:off x="2028767" y="2921525"/>
            <a:ext cx="1398194" cy="1437344"/>
          </a:xfrm>
          <a:prstGeom prst="rect">
            <a:avLst/>
          </a:prstGeom>
        </p:spPr>
      </p:pic>
      <p:pic>
        <p:nvPicPr>
          <p:cNvPr id="14" name="Graphic 13">
            <a:extLst>
              <a:ext uri="{FF2B5EF4-FFF2-40B4-BE49-F238E27FC236}">
                <a16:creationId xmlns:a16="http://schemas.microsoft.com/office/drawing/2014/main" id="{BAFB6ABA-497B-FC5D-9D41-428ABF9A4841}"/>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8678"/>
          <a:stretch/>
        </p:blipFill>
        <p:spPr>
          <a:xfrm>
            <a:off x="6056355" y="7996351"/>
            <a:ext cx="1258038" cy="1280160"/>
          </a:xfrm>
          <a:prstGeom prst="rect">
            <a:avLst/>
          </a:prstGeom>
        </p:spPr>
      </p:pic>
      <p:grpSp>
        <p:nvGrpSpPr>
          <p:cNvPr id="10" name="Group 9">
            <a:extLst>
              <a:ext uri="{FF2B5EF4-FFF2-40B4-BE49-F238E27FC236}">
                <a16:creationId xmlns:a16="http://schemas.microsoft.com/office/drawing/2014/main" id="{D3B732F2-3868-2ADD-0D70-14F6220CF4FA}"/>
              </a:ext>
            </a:extLst>
          </p:cNvPr>
          <p:cNvGrpSpPr/>
          <p:nvPr/>
        </p:nvGrpSpPr>
        <p:grpSpPr>
          <a:xfrm>
            <a:off x="3736853" y="3892347"/>
            <a:ext cx="365760" cy="365760"/>
            <a:chOff x="709100" y="1378424"/>
            <a:chExt cx="297965" cy="297965"/>
          </a:xfrm>
          <a:solidFill>
            <a:schemeClr val="accent2"/>
          </a:solidFill>
        </p:grpSpPr>
        <p:sp>
          <p:nvSpPr>
            <p:cNvPr id="34" name="Oval 33">
              <a:extLst>
                <a:ext uri="{FF2B5EF4-FFF2-40B4-BE49-F238E27FC236}">
                  <a16:creationId xmlns:a16="http://schemas.microsoft.com/office/drawing/2014/main" id="{D1DE0BAD-B260-4437-5CD2-B87A552C1E48}"/>
                </a:ext>
              </a:extLst>
            </p:cNvPr>
            <p:cNvSpPr/>
            <p:nvPr userDrawn="1"/>
          </p:nvSpPr>
          <p:spPr bwMode="auto">
            <a:xfrm>
              <a:off x="709100" y="1378424"/>
              <a:ext cx="297965" cy="297965"/>
            </a:xfrm>
            <a:prstGeom prst="ellipse">
              <a:avLst/>
            </a:prstGeom>
            <a:gradFill>
              <a:gsLst>
                <a:gs pos="16000">
                  <a:schemeClr val="accent6">
                    <a:lumMod val="90000"/>
                    <a:lumOff val="10000"/>
                  </a:schemeClr>
                </a:gs>
                <a:gs pos="100000">
                  <a:schemeClr val="accent6"/>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35" name="Group 34">
              <a:extLst>
                <a:ext uri="{FF2B5EF4-FFF2-40B4-BE49-F238E27FC236}">
                  <a16:creationId xmlns:a16="http://schemas.microsoft.com/office/drawing/2014/main" id="{E56126F2-1DF2-45C5-FD94-AA69367C4977}"/>
                </a:ext>
              </a:extLst>
            </p:cNvPr>
            <p:cNvGrpSpPr/>
            <p:nvPr userDrawn="1"/>
          </p:nvGrpSpPr>
          <p:grpSpPr>
            <a:xfrm>
              <a:off x="775878" y="1445202"/>
              <a:ext cx="164409" cy="164409"/>
              <a:chOff x="314875" y="7984519"/>
              <a:chExt cx="180850" cy="180850"/>
            </a:xfrm>
            <a:grpFill/>
          </p:grpSpPr>
          <p:cxnSp>
            <p:nvCxnSpPr>
              <p:cNvPr id="36" name="Straight Connector 35">
                <a:extLst>
                  <a:ext uri="{FF2B5EF4-FFF2-40B4-BE49-F238E27FC236}">
                    <a16:creationId xmlns:a16="http://schemas.microsoft.com/office/drawing/2014/main" id="{918860AC-CFD1-AAA6-6A7D-AE6F194D7C1E}"/>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0A36A7-51E2-9B67-F714-3506B1556DCC}"/>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a:extLst>
              <a:ext uri="{FF2B5EF4-FFF2-40B4-BE49-F238E27FC236}">
                <a16:creationId xmlns:a16="http://schemas.microsoft.com/office/drawing/2014/main" id="{1FF4D8DF-0D66-B2AC-E9D2-F23D517B800B}"/>
              </a:ext>
            </a:extLst>
          </p:cNvPr>
          <p:cNvGrpSpPr/>
          <p:nvPr/>
        </p:nvGrpSpPr>
        <p:grpSpPr>
          <a:xfrm>
            <a:off x="599299" y="6205534"/>
            <a:ext cx="365760" cy="365760"/>
            <a:chOff x="709100" y="1378424"/>
            <a:chExt cx="297965" cy="297965"/>
          </a:xfrm>
          <a:solidFill>
            <a:schemeClr val="accent2"/>
          </a:solidFill>
        </p:grpSpPr>
        <p:sp>
          <p:nvSpPr>
            <p:cNvPr id="40" name="Oval 39">
              <a:extLst>
                <a:ext uri="{FF2B5EF4-FFF2-40B4-BE49-F238E27FC236}">
                  <a16:creationId xmlns:a16="http://schemas.microsoft.com/office/drawing/2014/main" id="{C10D8E97-CF5E-940A-3033-A7CFB25542FD}"/>
                </a:ext>
              </a:extLst>
            </p:cNvPr>
            <p:cNvSpPr/>
            <p:nvPr userDrawn="1"/>
          </p:nvSpPr>
          <p:spPr bwMode="auto">
            <a:xfrm>
              <a:off x="709100" y="1378424"/>
              <a:ext cx="297965" cy="297965"/>
            </a:xfrm>
            <a:prstGeom prst="ellipse">
              <a:avLst/>
            </a:prstGeom>
            <a:gradFill>
              <a:gsLst>
                <a:gs pos="16000">
                  <a:schemeClr val="accent6">
                    <a:lumMod val="90000"/>
                    <a:lumOff val="10000"/>
                  </a:schemeClr>
                </a:gs>
                <a:gs pos="100000">
                  <a:schemeClr val="accent6"/>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41" name="Group 40">
              <a:extLst>
                <a:ext uri="{FF2B5EF4-FFF2-40B4-BE49-F238E27FC236}">
                  <a16:creationId xmlns:a16="http://schemas.microsoft.com/office/drawing/2014/main" id="{906D3A28-E582-6972-044D-152ED2234B98}"/>
                </a:ext>
              </a:extLst>
            </p:cNvPr>
            <p:cNvGrpSpPr/>
            <p:nvPr userDrawn="1"/>
          </p:nvGrpSpPr>
          <p:grpSpPr>
            <a:xfrm>
              <a:off x="775878" y="1445202"/>
              <a:ext cx="164409" cy="164409"/>
              <a:chOff x="314875" y="7984519"/>
              <a:chExt cx="180850" cy="180850"/>
            </a:xfrm>
            <a:grpFill/>
          </p:grpSpPr>
          <p:cxnSp>
            <p:nvCxnSpPr>
              <p:cNvPr id="42" name="Straight Connector 41">
                <a:extLst>
                  <a:ext uri="{FF2B5EF4-FFF2-40B4-BE49-F238E27FC236}">
                    <a16:creationId xmlns:a16="http://schemas.microsoft.com/office/drawing/2014/main" id="{414C44AF-F9A1-6215-E4A6-A5DD16BF48AF}"/>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C7ED7F5-14D2-F474-F387-D85BE5E391E8}"/>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0" name="Group 59">
            <a:extLst>
              <a:ext uri="{FF2B5EF4-FFF2-40B4-BE49-F238E27FC236}">
                <a16:creationId xmlns:a16="http://schemas.microsoft.com/office/drawing/2014/main" id="{12A96724-B168-DAD3-5861-F5BEBFFD5B23}"/>
              </a:ext>
            </a:extLst>
          </p:cNvPr>
          <p:cNvGrpSpPr/>
          <p:nvPr/>
        </p:nvGrpSpPr>
        <p:grpSpPr>
          <a:xfrm>
            <a:off x="599299" y="8786429"/>
            <a:ext cx="365760" cy="365760"/>
            <a:chOff x="709100" y="1378424"/>
            <a:chExt cx="297965" cy="297965"/>
          </a:xfrm>
          <a:solidFill>
            <a:schemeClr val="accent2"/>
          </a:solidFill>
        </p:grpSpPr>
        <p:sp>
          <p:nvSpPr>
            <p:cNvPr id="61" name="Oval 60">
              <a:extLst>
                <a:ext uri="{FF2B5EF4-FFF2-40B4-BE49-F238E27FC236}">
                  <a16:creationId xmlns:a16="http://schemas.microsoft.com/office/drawing/2014/main" id="{46855BCD-3FB5-7002-3E35-D9CBEF52F38B}"/>
                </a:ext>
              </a:extLst>
            </p:cNvPr>
            <p:cNvSpPr/>
            <p:nvPr userDrawn="1"/>
          </p:nvSpPr>
          <p:spPr bwMode="auto">
            <a:xfrm>
              <a:off x="709100" y="1378424"/>
              <a:ext cx="297965" cy="297965"/>
            </a:xfrm>
            <a:prstGeom prst="ellipse">
              <a:avLst/>
            </a:prstGeom>
            <a:gradFill>
              <a:gsLst>
                <a:gs pos="17000">
                  <a:schemeClr val="accent6">
                    <a:lumMod val="90000"/>
                    <a:lumOff val="10000"/>
                  </a:schemeClr>
                </a:gs>
                <a:gs pos="100000">
                  <a:schemeClr val="accent6"/>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62" name="Group 61">
              <a:extLst>
                <a:ext uri="{FF2B5EF4-FFF2-40B4-BE49-F238E27FC236}">
                  <a16:creationId xmlns:a16="http://schemas.microsoft.com/office/drawing/2014/main" id="{F46FE0CD-11D9-0479-1355-79E30C6EC43A}"/>
                </a:ext>
              </a:extLst>
            </p:cNvPr>
            <p:cNvGrpSpPr/>
            <p:nvPr userDrawn="1"/>
          </p:nvGrpSpPr>
          <p:grpSpPr>
            <a:xfrm>
              <a:off x="775878" y="1445202"/>
              <a:ext cx="164409" cy="164409"/>
              <a:chOff x="314875" y="7984519"/>
              <a:chExt cx="180850" cy="180850"/>
            </a:xfrm>
            <a:grpFill/>
          </p:grpSpPr>
          <p:cxnSp>
            <p:nvCxnSpPr>
              <p:cNvPr id="63" name="Straight Connector 62">
                <a:extLst>
                  <a:ext uri="{FF2B5EF4-FFF2-40B4-BE49-F238E27FC236}">
                    <a16:creationId xmlns:a16="http://schemas.microsoft.com/office/drawing/2014/main" id="{FB86BA93-2A0B-521A-AF95-F73448D45FEA}"/>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A52F687-EFE7-D587-3576-611A8AAD9198}"/>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5" name="Group 64">
            <a:extLst>
              <a:ext uri="{FF2B5EF4-FFF2-40B4-BE49-F238E27FC236}">
                <a16:creationId xmlns:a16="http://schemas.microsoft.com/office/drawing/2014/main" id="{363FAC5C-7922-0655-A702-A3AE27E67369}"/>
              </a:ext>
            </a:extLst>
          </p:cNvPr>
          <p:cNvGrpSpPr/>
          <p:nvPr/>
        </p:nvGrpSpPr>
        <p:grpSpPr>
          <a:xfrm>
            <a:off x="3736853" y="8786429"/>
            <a:ext cx="365760" cy="365760"/>
            <a:chOff x="709100" y="1378424"/>
            <a:chExt cx="297965" cy="297965"/>
          </a:xfrm>
          <a:solidFill>
            <a:schemeClr val="accent2"/>
          </a:solidFill>
        </p:grpSpPr>
        <p:sp>
          <p:nvSpPr>
            <p:cNvPr id="66" name="Oval 65">
              <a:extLst>
                <a:ext uri="{FF2B5EF4-FFF2-40B4-BE49-F238E27FC236}">
                  <a16:creationId xmlns:a16="http://schemas.microsoft.com/office/drawing/2014/main" id="{BC481A78-EC74-21D7-21EC-B3ED3A1222C7}"/>
                </a:ext>
              </a:extLst>
            </p:cNvPr>
            <p:cNvSpPr/>
            <p:nvPr userDrawn="1"/>
          </p:nvSpPr>
          <p:spPr bwMode="auto">
            <a:xfrm>
              <a:off x="709100" y="1378424"/>
              <a:ext cx="297965" cy="297965"/>
            </a:xfrm>
            <a:prstGeom prst="ellipse">
              <a:avLst/>
            </a:prstGeom>
            <a:gradFill>
              <a:gsLst>
                <a:gs pos="17000">
                  <a:schemeClr val="accent6">
                    <a:lumMod val="90000"/>
                    <a:lumOff val="10000"/>
                  </a:schemeClr>
                </a:gs>
                <a:gs pos="100000">
                  <a:schemeClr val="accent6"/>
                </a:gs>
              </a:gsLst>
              <a:lin ang="1080000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ts val="1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ea typeface="MS PGothic"/>
              </a:endParaRPr>
            </a:p>
          </p:txBody>
        </p:sp>
        <p:grpSp>
          <p:nvGrpSpPr>
            <p:cNvPr id="67" name="Group 66">
              <a:extLst>
                <a:ext uri="{FF2B5EF4-FFF2-40B4-BE49-F238E27FC236}">
                  <a16:creationId xmlns:a16="http://schemas.microsoft.com/office/drawing/2014/main" id="{1A9EFE61-9CF8-E18A-AD52-325889883C1B}"/>
                </a:ext>
              </a:extLst>
            </p:cNvPr>
            <p:cNvGrpSpPr/>
            <p:nvPr userDrawn="1"/>
          </p:nvGrpSpPr>
          <p:grpSpPr>
            <a:xfrm>
              <a:off x="775878" y="1445202"/>
              <a:ext cx="164409" cy="164409"/>
              <a:chOff x="314875" y="7984519"/>
              <a:chExt cx="180850" cy="180850"/>
            </a:xfrm>
            <a:grpFill/>
          </p:grpSpPr>
          <p:cxnSp>
            <p:nvCxnSpPr>
              <p:cNvPr id="68" name="Straight Connector 67">
                <a:extLst>
                  <a:ext uri="{FF2B5EF4-FFF2-40B4-BE49-F238E27FC236}">
                    <a16:creationId xmlns:a16="http://schemas.microsoft.com/office/drawing/2014/main" id="{0EB0C46D-BC44-8C64-3267-F3911159DE01}"/>
                  </a:ext>
                </a:extLst>
              </p:cNvPr>
              <p:cNvCxnSpPr>
                <a:cxnSpLocks/>
              </p:cNvCxnSpPr>
              <p:nvPr/>
            </p:nvCxnSpPr>
            <p:spPr>
              <a:xfrm>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11AA7C4-610C-902E-C52E-DE172D489277}"/>
                  </a:ext>
                </a:extLst>
              </p:cNvPr>
              <p:cNvCxnSpPr>
                <a:cxnSpLocks/>
              </p:cNvCxnSpPr>
              <p:nvPr/>
            </p:nvCxnSpPr>
            <p:spPr>
              <a:xfrm rot="16200000">
                <a:off x="405300" y="7984519"/>
                <a:ext cx="0" cy="180850"/>
              </a:xfrm>
              <a:prstGeom prst="line">
                <a:avLst/>
              </a:prstGeom>
              <a:grpFill/>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a:extLst>
              <a:ext uri="{FF2B5EF4-FFF2-40B4-BE49-F238E27FC236}">
                <a16:creationId xmlns:a16="http://schemas.microsoft.com/office/drawing/2014/main" id="{739D189B-A534-BB15-72EF-F450DD628BC7}"/>
              </a:ext>
            </a:extLst>
          </p:cNvPr>
          <p:cNvGrpSpPr/>
          <p:nvPr/>
        </p:nvGrpSpPr>
        <p:grpSpPr>
          <a:xfrm>
            <a:off x="5754127" y="3119562"/>
            <a:ext cx="365760" cy="261610"/>
            <a:chOff x="2886401" y="5854460"/>
            <a:chExt cx="321365" cy="229856"/>
          </a:xfrm>
        </p:grpSpPr>
        <p:sp>
          <p:nvSpPr>
            <p:cNvPr id="71" name="Teardrop 70">
              <a:extLst>
                <a:ext uri="{FF2B5EF4-FFF2-40B4-BE49-F238E27FC236}">
                  <a16:creationId xmlns:a16="http://schemas.microsoft.com/office/drawing/2014/main" id="{114349D9-D763-A105-A8F6-BBCD92793F01}"/>
                </a:ext>
              </a:extLst>
            </p:cNvPr>
            <p:cNvSpPr/>
            <p:nvPr/>
          </p:nvSpPr>
          <p:spPr>
            <a:xfrm rot="8100000">
              <a:off x="2937245" y="5860403"/>
              <a:ext cx="217967" cy="21796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BE327980-D4B4-686B-E0DA-2669A178AA7B}"/>
                </a:ext>
              </a:extLst>
            </p:cNvPr>
            <p:cNvSpPr txBox="1"/>
            <p:nvPr/>
          </p:nvSpPr>
          <p:spPr>
            <a:xfrm>
              <a:off x="2886401" y="5854460"/>
              <a:ext cx="321365" cy="229856"/>
            </a:xfrm>
            <a:prstGeom prst="rect">
              <a:avLst/>
            </a:prstGeom>
            <a:noFill/>
          </p:spPr>
          <p:txBody>
            <a:bodyPr wrap="square" rtlCol="0" anchor="ctr">
              <a:spAutoFit/>
            </a:bodyPr>
            <a:lstStyle/>
            <a:p>
              <a:pPr algn="ctr"/>
              <a:r>
                <a:rPr lang="en-US" sz="1100" b="1" dirty="0">
                  <a:solidFill>
                    <a:schemeClr val="bg1"/>
                  </a:solidFill>
                </a:rPr>
                <a:t>17</a:t>
              </a:r>
              <a:endParaRPr lang="en-US" b="1" dirty="0">
                <a:solidFill>
                  <a:schemeClr val="bg1"/>
                </a:solidFill>
              </a:endParaRPr>
            </a:p>
          </p:txBody>
        </p:sp>
      </p:grpSp>
      <p:sp>
        <p:nvSpPr>
          <p:cNvPr id="73" name="Rounded Rectangle 62">
            <a:extLst>
              <a:ext uri="{FF2B5EF4-FFF2-40B4-BE49-F238E27FC236}">
                <a16:creationId xmlns:a16="http://schemas.microsoft.com/office/drawing/2014/main" id="{C34B948F-6E9D-82E2-597B-D2AC2D90096A}"/>
              </a:ext>
            </a:extLst>
          </p:cNvPr>
          <p:cNvSpPr/>
          <p:nvPr/>
        </p:nvSpPr>
        <p:spPr>
          <a:xfrm>
            <a:off x="4323144" y="3498890"/>
            <a:ext cx="1704275" cy="133890"/>
          </a:xfrm>
          <a:prstGeom prst="roundRect">
            <a:avLst>
              <a:gd name="adj" fmla="val 50000"/>
            </a:avLst>
          </a:prstGeom>
          <a:solidFill>
            <a:schemeClr val="accent6">
              <a:lumMod val="10000"/>
              <a:lumOff val="9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90A06593-37CF-3C9E-E01B-CD13096F7AF1}"/>
              </a:ext>
            </a:extLst>
          </p:cNvPr>
          <p:cNvSpPr txBox="1"/>
          <p:nvPr/>
        </p:nvSpPr>
        <p:spPr>
          <a:xfrm>
            <a:off x="3832729" y="3420363"/>
            <a:ext cx="632676" cy="273183"/>
          </a:xfrm>
          <a:prstGeom prst="rect">
            <a:avLst/>
          </a:prstGeom>
          <a:noFill/>
        </p:spPr>
        <p:txBody>
          <a:bodyPr wrap="square" rtlCol="0">
            <a:spAutoFit/>
          </a:bodyPr>
          <a:lstStyle/>
          <a:p>
            <a:r>
              <a:rPr lang="en-US" sz="1200" b="1" dirty="0"/>
              <a:t>Age:</a:t>
            </a:r>
          </a:p>
        </p:txBody>
      </p:sp>
      <p:sp>
        <p:nvSpPr>
          <p:cNvPr id="75" name="TextBox 74">
            <a:extLst>
              <a:ext uri="{FF2B5EF4-FFF2-40B4-BE49-F238E27FC236}">
                <a16:creationId xmlns:a16="http://schemas.microsoft.com/office/drawing/2014/main" id="{E470AB95-B3CE-4ABE-7CE6-650CC37C720B}"/>
              </a:ext>
            </a:extLst>
          </p:cNvPr>
          <p:cNvSpPr txBox="1"/>
          <p:nvPr/>
        </p:nvSpPr>
        <p:spPr>
          <a:xfrm>
            <a:off x="4869009" y="3669032"/>
            <a:ext cx="564315" cy="149894"/>
          </a:xfrm>
          <a:prstGeom prst="rect">
            <a:avLst/>
          </a:prstGeom>
          <a:noFill/>
        </p:spPr>
        <p:txBody>
          <a:bodyPr wrap="square" lIns="0" tIns="0" rIns="0" bIns="0" anchor="ctr">
            <a:spAutoFit/>
          </a:bodyPr>
          <a:lstStyle/>
          <a:p>
            <a:pPr algn="ctr"/>
            <a:r>
              <a:rPr lang="en-US" sz="1050" dirty="0"/>
              <a:t>Years</a:t>
            </a:r>
          </a:p>
        </p:txBody>
      </p:sp>
      <p:sp>
        <p:nvSpPr>
          <p:cNvPr id="76" name="TextBox 75">
            <a:extLst>
              <a:ext uri="{FF2B5EF4-FFF2-40B4-BE49-F238E27FC236}">
                <a16:creationId xmlns:a16="http://schemas.microsoft.com/office/drawing/2014/main" id="{3C0B862A-5798-2DA6-4F76-83457F2E385B}"/>
              </a:ext>
            </a:extLst>
          </p:cNvPr>
          <p:cNvSpPr txBox="1"/>
          <p:nvPr/>
        </p:nvSpPr>
        <p:spPr>
          <a:xfrm>
            <a:off x="5742116" y="3669032"/>
            <a:ext cx="368945" cy="149894"/>
          </a:xfrm>
          <a:prstGeom prst="rect">
            <a:avLst/>
          </a:prstGeom>
          <a:noFill/>
        </p:spPr>
        <p:txBody>
          <a:bodyPr wrap="square" lIns="0" tIns="0" rIns="0" bIns="0" anchor="ctr">
            <a:spAutoFit/>
          </a:bodyPr>
          <a:lstStyle/>
          <a:p>
            <a:pPr algn="r"/>
            <a:r>
              <a:rPr lang="en-US" sz="1050" dirty="0"/>
              <a:t>&lt;18</a:t>
            </a:r>
          </a:p>
        </p:txBody>
      </p:sp>
      <p:sp>
        <p:nvSpPr>
          <p:cNvPr id="77" name="TextBox 76">
            <a:extLst>
              <a:ext uri="{FF2B5EF4-FFF2-40B4-BE49-F238E27FC236}">
                <a16:creationId xmlns:a16="http://schemas.microsoft.com/office/drawing/2014/main" id="{8F9B2878-58B6-378B-1A7B-23F6789DEFA8}"/>
              </a:ext>
            </a:extLst>
          </p:cNvPr>
          <p:cNvSpPr txBox="1"/>
          <p:nvPr/>
        </p:nvSpPr>
        <p:spPr>
          <a:xfrm>
            <a:off x="4320315" y="3669032"/>
            <a:ext cx="304913" cy="149894"/>
          </a:xfrm>
          <a:prstGeom prst="rect">
            <a:avLst/>
          </a:prstGeom>
          <a:noFill/>
        </p:spPr>
        <p:txBody>
          <a:bodyPr wrap="square" lIns="0" tIns="0" rIns="0" bIns="0" anchor="ctr">
            <a:spAutoFit/>
          </a:bodyPr>
          <a:lstStyle/>
          <a:p>
            <a:r>
              <a:rPr lang="en-US" sz="1050" dirty="0"/>
              <a:t>0</a:t>
            </a:r>
          </a:p>
        </p:txBody>
      </p:sp>
      <p:sp>
        <p:nvSpPr>
          <p:cNvPr id="78" name="Rounded Rectangle 75">
            <a:extLst>
              <a:ext uri="{FF2B5EF4-FFF2-40B4-BE49-F238E27FC236}">
                <a16:creationId xmlns:a16="http://schemas.microsoft.com/office/drawing/2014/main" id="{BD5C28A0-72C8-CFF0-167D-C204601742B9}"/>
              </a:ext>
            </a:extLst>
          </p:cNvPr>
          <p:cNvSpPr/>
          <p:nvPr/>
        </p:nvSpPr>
        <p:spPr>
          <a:xfrm>
            <a:off x="4649262" y="3872879"/>
            <a:ext cx="1003809" cy="2033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 = 57</a:t>
            </a:r>
          </a:p>
        </p:txBody>
      </p:sp>
      <p:grpSp>
        <p:nvGrpSpPr>
          <p:cNvPr id="80" name="Group 79">
            <a:extLst>
              <a:ext uri="{FF2B5EF4-FFF2-40B4-BE49-F238E27FC236}">
                <a16:creationId xmlns:a16="http://schemas.microsoft.com/office/drawing/2014/main" id="{DD0FDADD-5C3A-B34C-259F-80F4DB852F5F}"/>
              </a:ext>
            </a:extLst>
          </p:cNvPr>
          <p:cNvGrpSpPr/>
          <p:nvPr/>
        </p:nvGrpSpPr>
        <p:grpSpPr>
          <a:xfrm>
            <a:off x="4570914" y="3119558"/>
            <a:ext cx="257134" cy="261611"/>
            <a:chOff x="2933266" y="5854459"/>
            <a:chExt cx="225924" cy="229857"/>
          </a:xfrm>
        </p:grpSpPr>
        <p:sp>
          <p:nvSpPr>
            <p:cNvPr id="81" name="Teardrop 80">
              <a:extLst>
                <a:ext uri="{FF2B5EF4-FFF2-40B4-BE49-F238E27FC236}">
                  <a16:creationId xmlns:a16="http://schemas.microsoft.com/office/drawing/2014/main" id="{9197EB47-CB86-86C3-6FF2-AAAADA8339B2}"/>
                </a:ext>
              </a:extLst>
            </p:cNvPr>
            <p:cNvSpPr/>
            <p:nvPr/>
          </p:nvSpPr>
          <p:spPr>
            <a:xfrm rot="8100000">
              <a:off x="2937245" y="5860403"/>
              <a:ext cx="217967" cy="21796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9C31053F-E87F-21F8-745D-B00AD7F97CC3}"/>
                </a:ext>
              </a:extLst>
            </p:cNvPr>
            <p:cNvSpPr txBox="1"/>
            <p:nvPr/>
          </p:nvSpPr>
          <p:spPr>
            <a:xfrm>
              <a:off x="2933266" y="5854459"/>
              <a:ext cx="225924" cy="229857"/>
            </a:xfrm>
            <a:prstGeom prst="rect">
              <a:avLst/>
            </a:prstGeom>
            <a:noFill/>
          </p:spPr>
          <p:txBody>
            <a:bodyPr wrap="square" rtlCol="0" anchor="ctr">
              <a:spAutoFit/>
            </a:bodyPr>
            <a:lstStyle/>
            <a:p>
              <a:pPr algn="ctr"/>
              <a:r>
                <a:rPr lang="en-US" sz="1100" b="1" dirty="0">
                  <a:solidFill>
                    <a:schemeClr val="bg1"/>
                  </a:solidFill>
                </a:rPr>
                <a:t>5</a:t>
              </a:r>
              <a:endParaRPr lang="en-US" b="1" dirty="0">
                <a:solidFill>
                  <a:schemeClr val="bg1"/>
                </a:solidFill>
              </a:endParaRPr>
            </a:p>
          </p:txBody>
        </p:sp>
      </p:grpSp>
      <p:sp>
        <p:nvSpPr>
          <p:cNvPr id="88" name="Rectangle 87">
            <a:extLst>
              <a:ext uri="{FF2B5EF4-FFF2-40B4-BE49-F238E27FC236}">
                <a16:creationId xmlns:a16="http://schemas.microsoft.com/office/drawing/2014/main" id="{883EF660-C3D5-7AEC-FF9A-535C02CECC76}"/>
              </a:ext>
            </a:extLst>
          </p:cNvPr>
          <p:cNvSpPr/>
          <p:nvPr/>
        </p:nvSpPr>
        <p:spPr>
          <a:xfrm>
            <a:off x="4697896" y="3505200"/>
            <a:ext cx="1245704" cy="1258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D4986376-A7AE-F0E0-4C77-2D9511D64973}"/>
              </a:ext>
            </a:extLst>
          </p:cNvPr>
          <p:cNvPicPr>
            <a:picLocks noChangeAspect="1"/>
          </p:cNvPicPr>
          <p:nvPr/>
        </p:nvPicPr>
        <p:blipFill>
          <a:blip r:embed="rId9"/>
          <a:stretch>
            <a:fillRect/>
          </a:stretch>
        </p:blipFill>
        <p:spPr>
          <a:xfrm>
            <a:off x="1149350" y="5473700"/>
            <a:ext cx="5905500" cy="1143000"/>
          </a:xfrm>
          <a:prstGeom prst="rect">
            <a:avLst/>
          </a:prstGeom>
        </p:spPr>
      </p:pic>
      <p:sp>
        <p:nvSpPr>
          <p:cNvPr id="15" name="Text Placeholder 12">
            <a:extLst>
              <a:ext uri="{FF2B5EF4-FFF2-40B4-BE49-F238E27FC236}">
                <a16:creationId xmlns:a16="http://schemas.microsoft.com/office/drawing/2014/main" id="{6CDCAF9F-1161-91E8-9880-A31E2AB4F81C}"/>
              </a:ext>
            </a:extLst>
          </p:cNvPr>
          <p:cNvSpPr txBox="1">
            <a:spLocks/>
          </p:cNvSpPr>
          <p:nvPr/>
        </p:nvSpPr>
        <p:spPr>
          <a:xfrm>
            <a:off x="349035" y="9643956"/>
            <a:ext cx="6057901" cy="365125"/>
          </a:xfrm>
          <a:prstGeom prst="rect">
            <a:avLst/>
          </a:prstGeom>
        </p:spPr>
        <p:txBody>
          <a:bodyPr/>
          <a:lst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200" kern="1200">
                <a:solidFill>
                  <a:schemeClr val="tx1"/>
                </a:solidFill>
                <a:latin typeface="+mn-lt"/>
                <a:ea typeface="+mn-ea"/>
                <a:cs typeface="+mn-cs"/>
              </a:defRPr>
            </a:lvl1pPr>
            <a:lvl2pPr marL="25612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endParaRPr lang="en-US" dirty="0">
              <a:solidFill>
                <a:schemeClr val="accent6"/>
              </a:solidFill>
            </a:endParaRPr>
          </a:p>
        </p:txBody>
      </p:sp>
      <p:sp>
        <p:nvSpPr>
          <p:cNvPr id="16" name="Study Pop Hyperlink">
            <a:hlinkClick r:id="rId10" action="ppaction://hlinksldjump"/>
            <a:extLst>
              <a:ext uri="{FF2B5EF4-FFF2-40B4-BE49-F238E27FC236}">
                <a16:creationId xmlns:a16="http://schemas.microsoft.com/office/drawing/2014/main" id="{9EB831DD-482B-19DC-82B8-A7624791520D}"/>
              </a:ext>
            </a:extLst>
          </p:cNvPr>
          <p:cNvSpPr/>
          <p:nvPr/>
        </p:nvSpPr>
        <p:spPr>
          <a:xfrm>
            <a:off x="3714750" y="3871912"/>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udy Design Hyperlink">
            <a:hlinkClick r:id="rId11" action="ppaction://hlinksldjump"/>
            <a:extLst>
              <a:ext uri="{FF2B5EF4-FFF2-40B4-BE49-F238E27FC236}">
                <a16:creationId xmlns:a16="http://schemas.microsoft.com/office/drawing/2014/main" id="{E25FAB4A-7A7C-CC75-99B6-A7B60DAA53A4}"/>
              </a:ext>
            </a:extLst>
          </p:cNvPr>
          <p:cNvSpPr/>
          <p:nvPr/>
        </p:nvSpPr>
        <p:spPr>
          <a:xfrm>
            <a:off x="552450" y="6153151"/>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fficacy Hyperlink">
            <a:hlinkClick r:id="rId12" action="ppaction://hlinksldjump"/>
            <a:extLst>
              <a:ext uri="{FF2B5EF4-FFF2-40B4-BE49-F238E27FC236}">
                <a16:creationId xmlns:a16="http://schemas.microsoft.com/office/drawing/2014/main" id="{DE368183-08A8-414A-E292-60B4B02C826F}"/>
              </a:ext>
            </a:extLst>
          </p:cNvPr>
          <p:cNvSpPr/>
          <p:nvPr/>
        </p:nvSpPr>
        <p:spPr>
          <a:xfrm>
            <a:off x="571500" y="8743955"/>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afety Hyperlink">
            <a:hlinkClick r:id="rId13" action="ppaction://hlinksldjump"/>
            <a:extLst>
              <a:ext uri="{FF2B5EF4-FFF2-40B4-BE49-F238E27FC236}">
                <a16:creationId xmlns:a16="http://schemas.microsoft.com/office/drawing/2014/main" id="{B4A36C67-08A1-0CE0-48B6-6CA2A56569B4}"/>
              </a:ext>
            </a:extLst>
          </p:cNvPr>
          <p:cNvSpPr/>
          <p:nvPr/>
        </p:nvSpPr>
        <p:spPr>
          <a:xfrm>
            <a:off x="3695700" y="8739188"/>
            <a:ext cx="428625" cy="428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hidden="1">
            <a:extLst>
              <a:ext uri="{FF2B5EF4-FFF2-40B4-BE49-F238E27FC236}">
                <a16:creationId xmlns:a16="http://schemas.microsoft.com/office/drawing/2014/main" id="{FA2F9A6B-B780-7152-DF87-AF8378E40A4B}"/>
              </a:ext>
            </a:extLst>
          </p:cNvPr>
          <p:cNvGrpSpPr/>
          <p:nvPr/>
        </p:nvGrpSpPr>
        <p:grpSpPr>
          <a:xfrm>
            <a:off x="-1355031" y="2151249"/>
            <a:ext cx="8855760" cy="6615987"/>
            <a:chOff x="-1355031" y="2151249"/>
            <a:chExt cx="8855760" cy="6615987"/>
          </a:xfrm>
        </p:grpSpPr>
        <p:sp>
          <p:nvSpPr>
            <p:cNvPr id="2" name="TextBox 1">
              <a:extLst>
                <a:ext uri="{FF2B5EF4-FFF2-40B4-BE49-F238E27FC236}">
                  <a16:creationId xmlns:a16="http://schemas.microsoft.com/office/drawing/2014/main" id="{BF040B07-D8F2-355D-0E99-D7A4DE021889}"/>
                </a:ext>
              </a:extLst>
            </p:cNvPr>
            <p:cNvSpPr txBox="1"/>
            <p:nvPr/>
          </p:nvSpPr>
          <p:spPr>
            <a:xfrm>
              <a:off x="5458668" y="2151249"/>
              <a:ext cx="2042061" cy="261610"/>
            </a:xfrm>
            <a:prstGeom prst="rect">
              <a:avLst/>
            </a:prstGeom>
            <a:noFill/>
          </p:spPr>
          <p:txBody>
            <a:bodyPr wrap="square" rtlCol="0">
              <a:spAutoFit/>
            </a:bodyPr>
            <a:lstStyle/>
            <a:p>
              <a:r>
                <a:rPr lang="en-US" sz="1100" dirty="0">
                  <a:solidFill>
                    <a:srgbClr val="FF0000"/>
                  </a:solidFill>
                </a:rPr>
                <a:t>[Cormier-Daire ESPE: p1D]</a:t>
              </a:r>
            </a:p>
          </p:txBody>
        </p:sp>
        <p:sp>
          <p:nvSpPr>
            <p:cNvPr id="3" name="TextBox 2">
              <a:extLst>
                <a:ext uri="{FF2B5EF4-FFF2-40B4-BE49-F238E27FC236}">
                  <a16:creationId xmlns:a16="http://schemas.microsoft.com/office/drawing/2014/main" id="{5DAADF57-173B-8231-36C3-00E532A99DBE}"/>
                </a:ext>
              </a:extLst>
            </p:cNvPr>
            <p:cNvSpPr txBox="1"/>
            <p:nvPr/>
          </p:nvSpPr>
          <p:spPr>
            <a:xfrm>
              <a:off x="-1355031" y="5433497"/>
              <a:ext cx="1172116" cy="369332"/>
            </a:xfrm>
            <a:prstGeom prst="rect">
              <a:avLst/>
            </a:prstGeom>
            <a:noFill/>
          </p:spPr>
          <p:txBody>
            <a:bodyPr wrap="none" rtlCol="0">
              <a:spAutoFit/>
            </a:bodyPr>
            <a:lstStyle/>
            <a:p>
              <a:pPr algn="r"/>
              <a:r>
                <a:rPr lang="en-US" b="1" dirty="0">
                  <a:solidFill>
                    <a:schemeClr val="accent1"/>
                  </a:solidFill>
                </a:rPr>
                <a:t>ACT_036</a:t>
              </a:r>
            </a:p>
          </p:txBody>
        </p:sp>
        <p:sp>
          <p:nvSpPr>
            <p:cNvPr id="4" name="TextBox 3">
              <a:extLst>
                <a:ext uri="{FF2B5EF4-FFF2-40B4-BE49-F238E27FC236}">
                  <a16:creationId xmlns:a16="http://schemas.microsoft.com/office/drawing/2014/main" id="{46ED6F5A-8658-31D1-45DF-90569F676AA9}"/>
                </a:ext>
              </a:extLst>
            </p:cNvPr>
            <p:cNvSpPr txBox="1"/>
            <p:nvPr/>
          </p:nvSpPr>
          <p:spPr>
            <a:xfrm>
              <a:off x="4766549" y="6867905"/>
              <a:ext cx="2547844" cy="261610"/>
            </a:xfrm>
            <a:prstGeom prst="rect">
              <a:avLst/>
            </a:prstGeom>
            <a:noFill/>
          </p:spPr>
          <p:txBody>
            <a:bodyPr wrap="square" rtlCol="0">
              <a:spAutoFit/>
            </a:bodyPr>
            <a:lstStyle/>
            <a:p>
              <a:r>
                <a:rPr lang="en-US" sz="1100" dirty="0">
                  <a:solidFill>
                    <a:srgbClr val="FF0000"/>
                  </a:solidFill>
                </a:rPr>
                <a:t>[Cormier-Daire ESPE: p1E, K]</a:t>
              </a:r>
            </a:p>
          </p:txBody>
        </p:sp>
        <p:sp>
          <p:nvSpPr>
            <p:cNvPr id="19" name="TextBox 18">
              <a:extLst>
                <a:ext uri="{FF2B5EF4-FFF2-40B4-BE49-F238E27FC236}">
                  <a16:creationId xmlns:a16="http://schemas.microsoft.com/office/drawing/2014/main" id="{96A7FFE2-16B1-F72A-C364-F62030DD0C69}"/>
                </a:ext>
              </a:extLst>
            </p:cNvPr>
            <p:cNvSpPr txBox="1"/>
            <p:nvPr/>
          </p:nvSpPr>
          <p:spPr>
            <a:xfrm>
              <a:off x="2178388" y="6505689"/>
              <a:ext cx="1964987" cy="261610"/>
            </a:xfrm>
            <a:prstGeom prst="rect">
              <a:avLst/>
            </a:prstGeom>
            <a:noFill/>
          </p:spPr>
          <p:txBody>
            <a:bodyPr wrap="square" rtlCol="0">
              <a:spAutoFit/>
            </a:bodyPr>
            <a:lstStyle/>
            <a:p>
              <a:r>
                <a:rPr lang="en-US" sz="1100" dirty="0">
                  <a:solidFill>
                    <a:srgbClr val="FF0000"/>
                  </a:solidFill>
                </a:rPr>
                <a:t>[Cormier-Daire ESPE: p1B]</a:t>
              </a:r>
            </a:p>
          </p:txBody>
        </p:sp>
        <p:sp>
          <p:nvSpPr>
            <p:cNvPr id="22" name="TextBox 21">
              <a:extLst>
                <a:ext uri="{FF2B5EF4-FFF2-40B4-BE49-F238E27FC236}">
                  <a16:creationId xmlns:a16="http://schemas.microsoft.com/office/drawing/2014/main" id="{326702B0-5DD7-E2F6-6617-ABB3DD27882A}"/>
                </a:ext>
              </a:extLst>
            </p:cNvPr>
            <p:cNvSpPr txBox="1"/>
            <p:nvPr/>
          </p:nvSpPr>
          <p:spPr>
            <a:xfrm>
              <a:off x="1368004" y="8505626"/>
              <a:ext cx="1964987" cy="261610"/>
            </a:xfrm>
            <a:prstGeom prst="rect">
              <a:avLst/>
            </a:prstGeom>
            <a:noFill/>
          </p:spPr>
          <p:txBody>
            <a:bodyPr wrap="square" rtlCol="0">
              <a:spAutoFit/>
            </a:bodyPr>
            <a:lstStyle/>
            <a:p>
              <a:r>
                <a:rPr lang="en-US" sz="1100" dirty="0">
                  <a:solidFill>
                    <a:srgbClr val="FF0000"/>
                  </a:solidFill>
                </a:rPr>
                <a:t>[Cormier-Daire ESPE: p1J]</a:t>
              </a:r>
            </a:p>
          </p:txBody>
        </p:sp>
      </p:grpSp>
    </p:spTree>
    <p:extLst>
      <p:ext uri="{BB962C8B-B14F-4D97-AF65-F5344CB8AC3E}">
        <p14:creationId xmlns:p14="http://schemas.microsoft.com/office/powerpoint/2010/main" val="3304906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E981C2C-09FD-ED47-A297-098AFDCEF254}"/>
              </a:ext>
            </a:extLst>
          </p:cNvPr>
          <p:cNvSpPr>
            <a:spLocks noGrp="1"/>
          </p:cNvSpPr>
          <p:nvPr>
            <p:ph sz="quarter" idx="22"/>
          </p:nvPr>
        </p:nvSpPr>
        <p:spPr>
          <a:xfrm>
            <a:off x="2072105" y="3538330"/>
            <a:ext cx="5044311" cy="2519570"/>
          </a:xfrm>
        </p:spPr>
        <p:txBody>
          <a:bodyPr/>
          <a:lstStyle/>
          <a:p>
            <a:pPr lvl="1">
              <a:buClr>
                <a:schemeClr val="accent6"/>
              </a:buClr>
            </a:pPr>
            <a:r>
              <a:rPr lang="en-US" noProof="0" dirty="0"/>
              <a:t>Vosoritide became available in France through a temporary authorization for use (ATU) starting in June 2021 </a:t>
            </a:r>
          </a:p>
          <a:p>
            <a:pPr lvl="1">
              <a:buClr>
                <a:schemeClr val="accent6"/>
              </a:buClr>
            </a:pPr>
            <a:r>
              <a:rPr lang="en-US" noProof="0" dirty="0"/>
              <a:t>In August 2021, the European Medicines Agency (EMA) approved vosoritide for patients aged ≥2 years until </a:t>
            </a:r>
            <a:br>
              <a:rPr lang="en-US" noProof="0" dirty="0"/>
            </a:br>
            <a:r>
              <a:rPr lang="en-US" noProof="0" dirty="0"/>
              <a:t>closure of epiphyses. After EMA approval, the ATU transitioned to an Early Access Post-Marketing </a:t>
            </a:r>
            <a:br>
              <a:rPr lang="en-US" noProof="0" dirty="0"/>
            </a:br>
            <a:r>
              <a:rPr lang="en-US" noProof="0" dirty="0"/>
              <a:t>Authorization </a:t>
            </a:r>
          </a:p>
          <a:p>
            <a:pPr lvl="1">
              <a:buClr>
                <a:schemeClr val="accent6"/>
              </a:buClr>
            </a:pPr>
            <a:r>
              <a:rPr lang="en-US" noProof="0" dirty="0"/>
              <a:t>The results presented are from this real-world </a:t>
            </a:r>
            <a:br>
              <a:rPr lang="en-US" noProof="0" dirty="0"/>
            </a:br>
            <a:r>
              <a:rPr lang="en-US" noProof="0" dirty="0"/>
              <a:t>access program for the entire treatment period </a:t>
            </a:r>
            <a:br>
              <a:rPr lang="en-US" noProof="0" dirty="0"/>
            </a:br>
            <a:r>
              <a:rPr lang="en-US" noProof="0" dirty="0"/>
              <a:t>from 24 June 2021 to 13 December 2022</a:t>
            </a:r>
          </a:p>
          <a:p>
            <a:endParaRPr lang="en-US" noProof="0" dirty="0"/>
          </a:p>
        </p:txBody>
      </p:sp>
      <p:sp>
        <p:nvSpPr>
          <p:cNvPr id="9" name="Title 8">
            <a:extLst>
              <a:ext uri="{FF2B5EF4-FFF2-40B4-BE49-F238E27FC236}">
                <a16:creationId xmlns:a16="http://schemas.microsoft.com/office/drawing/2014/main" id="{96C77FA6-F085-A1B2-D313-1B74B8C967DD}"/>
              </a:ext>
            </a:extLst>
          </p:cNvPr>
          <p:cNvSpPr>
            <a:spLocks noGrp="1"/>
          </p:cNvSpPr>
          <p:nvPr>
            <p:ph type="title"/>
          </p:nvPr>
        </p:nvSpPr>
        <p:spPr/>
        <p:txBody>
          <a:bodyPr/>
          <a:lstStyle/>
          <a:p>
            <a:r>
              <a:rPr lang="en-US" sz="3200" noProof="0" dirty="0">
                <a:solidFill>
                  <a:schemeClr val="accent6"/>
                </a:solidFill>
              </a:rPr>
              <a:t>France ATU: Real World Access Program</a:t>
            </a:r>
          </a:p>
        </p:txBody>
      </p:sp>
      <p:sp>
        <p:nvSpPr>
          <p:cNvPr id="5" name="Text Placeholder 4">
            <a:extLst>
              <a:ext uri="{FF2B5EF4-FFF2-40B4-BE49-F238E27FC236}">
                <a16:creationId xmlns:a16="http://schemas.microsoft.com/office/drawing/2014/main" id="{74043507-2908-AB36-451E-F1064E02DD2B}"/>
              </a:ext>
            </a:extLst>
          </p:cNvPr>
          <p:cNvSpPr>
            <a:spLocks noGrp="1"/>
          </p:cNvSpPr>
          <p:nvPr>
            <p:ph type="body" sz="quarter" idx="23"/>
          </p:nvPr>
        </p:nvSpPr>
        <p:spPr/>
        <p:txBody>
          <a:bodyPr/>
          <a:lstStyle/>
          <a:p>
            <a:r>
              <a:rPr lang="en-US" noProof="0" dirty="0">
                <a:solidFill>
                  <a:schemeClr val="accent6"/>
                </a:solidFill>
              </a:rPr>
              <a:t>Cormier-Daire et al, presented at ESPE 2023.</a:t>
            </a:r>
          </a:p>
        </p:txBody>
      </p:sp>
      <p:sp>
        <p:nvSpPr>
          <p:cNvPr id="12" name="TextBox 11" hidden="1">
            <a:extLst>
              <a:ext uri="{FF2B5EF4-FFF2-40B4-BE49-F238E27FC236}">
                <a16:creationId xmlns:a16="http://schemas.microsoft.com/office/drawing/2014/main" id="{677A3FC0-9016-0A9F-6BD3-CE3D16AB2961}"/>
              </a:ext>
            </a:extLst>
          </p:cNvPr>
          <p:cNvSpPr txBox="1"/>
          <p:nvPr/>
        </p:nvSpPr>
        <p:spPr>
          <a:xfrm>
            <a:off x="3475476" y="5913877"/>
            <a:ext cx="2658623" cy="261610"/>
          </a:xfrm>
          <a:prstGeom prst="rect">
            <a:avLst/>
          </a:prstGeom>
          <a:noFill/>
        </p:spPr>
        <p:txBody>
          <a:bodyPr wrap="square" rtlCol="0">
            <a:spAutoFit/>
          </a:bodyPr>
          <a:lstStyle/>
          <a:p>
            <a:r>
              <a:rPr lang="en-US" sz="1100" dirty="0">
                <a:solidFill>
                  <a:srgbClr val="FF0000"/>
                </a:solidFill>
              </a:rPr>
              <a:t>[Cormier-Daire ESPE: p1A]</a:t>
            </a:r>
          </a:p>
        </p:txBody>
      </p:sp>
      <p:sp>
        <p:nvSpPr>
          <p:cNvPr id="2" name="Rectangle 1">
            <a:extLst>
              <a:ext uri="{FF2B5EF4-FFF2-40B4-BE49-F238E27FC236}">
                <a16:creationId xmlns:a16="http://schemas.microsoft.com/office/drawing/2014/main" id="{4ECB4216-397F-9010-6BF8-2E1586F0650D}"/>
              </a:ext>
            </a:extLst>
          </p:cNvPr>
          <p:cNvSpPr/>
          <p:nvPr/>
        </p:nvSpPr>
        <p:spPr>
          <a:xfrm>
            <a:off x="532264" y="4640239"/>
            <a:ext cx="382136" cy="746149"/>
          </a:xfrm>
          <a:prstGeom prst="rect">
            <a:avLst/>
          </a:prstGeom>
          <a:solidFill>
            <a:srgbClr val="3F3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44C60B9C-0AC0-A50E-6A64-2F391DB04DC8}"/>
              </a:ext>
            </a:extLst>
          </p:cNvPr>
          <p:cNvGrpSpPr/>
          <p:nvPr/>
        </p:nvGrpSpPr>
        <p:grpSpPr>
          <a:xfrm>
            <a:off x="6891291" y="4799194"/>
            <a:ext cx="291261" cy="354957"/>
            <a:chOff x="8770891" y="3450283"/>
            <a:chExt cx="291261" cy="354957"/>
          </a:xfrm>
        </p:grpSpPr>
        <p:cxnSp>
          <p:nvCxnSpPr>
            <p:cNvPr id="4" name="Straight Connector 3">
              <a:extLst>
                <a:ext uri="{FF2B5EF4-FFF2-40B4-BE49-F238E27FC236}">
                  <a16:creationId xmlns:a16="http://schemas.microsoft.com/office/drawing/2014/main" id="{14E255DF-A02E-4272-4403-2BA618BAB7BD}"/>
                </a:ext>
              </a:extLst>
            </p:cNvPr>
            <p:cNvCxnSpPr>
              <a:cxnSpLocks/>
            </p:cNvCxnSpPr>
            <p:nvPr/>
          </p:nvCxnSpPr>
          <p:spPr>
            <a:xfrm rot="2700000">
              <a:off x="8916522" y="3659609"/>
              <a:ext cx="0" cy="291261"/>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56249AD-057D-969B-56B2-3F548B21A7AF}"/>
                </a:ext>
              </a:extLst>
            </p:cNvPr>
            <p:cNvCxnSpPr>
              <a:cxnSpLocks/>
            </p:cNvCxnSpPr>
            <p:nvPr/>
          </p:nvCxnSpPr>
          <p:spPr>
            <a:xfrm rot="18900000">
              <a:off x="8912263" y="3450283"/>
              <a:ext cx="0" cy="291261"/>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D16C4E51-DA4D-5705-52C5-9075A33F6136}"/>
              </a:ext>
            </a:extLst>
          </p:cNvPr>
          <p:cNvSpPr/>
          <p:nvPr/>
        </p:nvSpPr>
        <p:spPr>
          <a:xfrm>
            <a:off x="6807200" y="4711700"/>
            <a:ext cx="431800"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077CA8B-5D46-66A7-C73F-D7BE8F4A4FE5}"/>
              </a:ext>
            </a:extLst>
          </p:cNvPr>
          <p:cNvGrpSpPr/>
          <p:nvPr/>
        </p:nvGrpSpPr>
        <p:grpSpPr>
          <a:xfrm rot="2700000">
            <a:off x="6881132" y="1479604"/>
            <a:ext cx="291261" cy="291261"/>
            <a:chOff x="314875" y="7984519"/>
            <a:chExt cx="180850" cy="180850"/>
          </a:xfrm>
        </p:grpSpPr>
        <p:cxnSp>
          <p:nvCxnSpPr>
            <p:cNvPr id="13" name="Straight Connector 12">
              <a:extLst>
                <a:ext uri="{FF2B5EF4-FFF2-40B4-BE49-F238E27FC236}">
                  <a16:creationId xmlns:a16="http://schemas.microsoft.com/office/drawing/2014/main" id="{F27F5F77-901E-F1A6-D8A2-33E4AFAF00C9}"/>
                </a:ext>
              </a:extLst>
            </p:cNvPr>
            <p:cNvCxnSpPr>
              <a:cxnSpLocks/>
            </p:cNvCxnSpPr>
            <p:nvPr/>
          </p:nvCxnSpPr>
          <p:spPr>
            <a:xfrm>
              <a:off x="405300" y="7984519"/>
              <a:ext cx="0" cy="18085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F9B2352-5C75-EE80-FC8A-703321E8D9CF}"/>
                </a:ext>
              </a:extLst>
            </p:cNvPr>
            <p:cNvCxnSpPr>
              <a:cxnSpLocks/>
            </p:cNvCxnSpPr>
            <p:nvPr/>
          </p:nvCxnSpPr>
          <p:spPr>
            <a:xfrm rot="16200000">
              <a:off x="405300" y="7984519"/>
              <a:ext cx="0" cy="18085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 name="Close Button Hyperlink">
            <a:hlinkClick r:id="rId3" action="ppaction://hlinksldjump"/>
            <a:extLst>
              <a:ext uri="{FF2B5EF4-FFF2-40B4-BE49-F238E27FC236}">
                <a16:creationId xmlns:a16="http://schemas.microsoft.com/office/drawing/2014/main" id="{2D59D8F7-9571-A771-22EA-98A2F7EC4340}"/>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814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D8D16-7052-7AD7-8DBC-DEB6D1DB922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B46476A-3755-2F17-47DA-1C7EB8B73C43}"/>
              </a:ext>
            </a:extLst>
          </p:cNvPr>
          <p:cNvSpPr>
            <a:spLocks noGrp="1"/>
          </p:cNvSpPr>
          <p:nvPr>
            <p:ph type="title"/>
          </p:nvPr>
        </p:nvSpPr>
        <p:spPr/>
        <p:txBody>
          <a:bodyPr/>
          <a:lstStyle/>
          <a:p>
            <a:r>
              <a:rPr lang="en-US" noProof="0" dirty="0"/>
              <a:t>Participant Baseline Characteristics </a:t>
            </a:r>
          </a:p>
        </p:txBody>
      </p:sp>
      <p:sp>
        <p:nvSpPr>
          <p:cNvPr id="32" name="TextBox 31">
            <a:extLst>
              <a:ext uri="{FF2B5EF4-FFF2-40B4-BE49-F238E27FC236}">
                <a16:creationId xmlns:a16="http://schemas.microsoft.com/office/drawing/2014/main" id="{53346817-81E4-383F-9844-6D5815865BE0}"/>
              </a:ext>
            </a:extLst>
          </p:cNvPr>
          <p:cNvSpPr txBox="1"/>
          <p:nvPr/>
        </p:nvSpPr>
        <p:spPr>
          <a:xfrm>
            <a:off x="4300539" y="2613009"/>
            <a:ext cx="2578464" cy="369332"/>
          </a:xfrm>
          <a:prstGeom prst="rect">
            <a:avLst/>
          </a:prstGeom>
          <a:noFill/>
        </p:spPr>
        <p:txBody>
          <a:bodyPr wrap="square" rtlCol="0">
            <a:spAutoFit/>
          </a:bodyPr>
          <a:lstStyle/>
          <a:p>
            <a:pPr algn="ctr"/>
            <a:r>
              <a:rPr lang="en-US" dirty="0">
                <a:solidFill>
                  <a:schemeClr val="accent6"/>
                </a:solidFill>
              </a:rPr>
              <a:t>AGE AT FIRST DOSE</a:t>
            </a:r>
          </a:p>
        </p:txBody>
      </p:sp>
      <p:sp>
        <p:nvSpPr>
          <p:cNvPr id="26" name="Text Placeholder 74">
            <a:extLst>
              <a:ext uri="{FF2B5EF4-FFF2-40B4-BE49-F238E27FC236}">
                <a16:creationId xmlns:a16="http://schemas.microsoft.com/office/drawing/2014/main" id="{7AAB2BC6-A237-B920-9821-57DAF13A1423}"/>
              </a:ext>
            </a:extLst>
          </p:cNvPr>
          <p:cNvSpPr txBox="1">
            <a:spLocks/>
          </p:cNvSpPr>
          <p:nvPr/>
        </p:nvSpPr>
        <p:spPr>
          <a:xfrm>
            <a:off x="3876054" y="2458348"/>
            <a:ext cx="18288" cy="4325112"/>
          </a:xfrm>
          <a:prstGeom prst="rect">
            <a:avLst/>
          </a:prstGeom>
          <a:solidFill>
            <a:schemeClr val="bg1"/>
          </a:solidFill>
          <a:ln>
            <a:solidFill>
              <a:schemeClr val="bg1"/>
            </a:solidFill>
          </a:ln>
          <a:effectLst>
            <a:outerShdw blurRad="25400" dist="38100" dir="2700000" algn="tl" rotWithShape="0">
              <a:prstClr val="black">
                <a:alpha val="10000"/>
              </a:prstClr>
            </a:outerShdw>
          </a:effectLst>
        </p:spPr>
        <p:txBody>
          <a:bodyPr vert="horz" lIns="182880" tIns="274320" rIns="182880" bIns="91440" rtlCol="0">
            <a:noAutofit/>
          </a:bodyPr>
          <a:lstStyle>
            <a:lvl1pPr marL="0" indent="0" algn="l" defTabSz="1341150" rtl="0" eaLnBrk="1" latinLnBrk="0" hangingPunct="1">
              <a:lnSpc>
                <a:spcPts val="1300"/>
              </a:lnSpc>
              <a:spcBef>
                <a:spcPts val="1000"/>
              </a:spcBef>
              <a:buClr>
                <a:schemeClr val="accent1"/>
              </a:buClr>
              <a:buFont typeface="Arial" panose="020B0604020202020204" pitchFamily="34" charset="0"/>
              <a:buNone/>
              <a:tabLst/>
              <a:defRPr sz="1600" b="1" kern="1200">
                <a:solidFill>
                  <a:schemeClr val="tx2"/>
                </a:solidFill>
                <a:latin typeface="+mn-lt"/>
                <a:ea typeface="+mn-ea"/>
                <a:cs typeface="+mn-cs"/>
              </a:defRPr>
            </a:lvl1pPr>
            <a:lvl2pPr marL="12700" indent="0" algn="l" defTabSz="1341150" rtl="0" eaLnBrk="1" latinLnBrk="0" hangingPunct="1">
              <a:lnSpc>
                <a:spcPts val="1300"/>
              </a:lnSpc>
              <a:spcBef>
                <a:spcPts val="1000"/>
              </a:spcBef>
              <a:buFont typeface="System Font Regular"/>
              <a:buNone/>
              <a:tabLst/>
              <a:defRPr sz="12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2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2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ctr"/>
            <a:endParaRPr lang="en-US" dirty="0"/>
          </a:p>
        </p:txBody>
      </p:sp>
      <p:sp>
        <p:nvSpPr>
          <p:cNvPr id="34" name="TextBox 33">
            <a:extLst>
              <a:ext uri="{FF2B5EF4-FFF2-40B4-BE49-F238E27FC236}">
                <a16:creationId xmlns:a16="http://schemas.microsoft.com/office/drawing/2014/main" id="{F9FFB498-30E6-C0D2-7122-D6A77AC50A47}"/>
              </a:ext>
            </a:extLst>
          </p:cNvPr>
          <p:cNvSpPr txBox="1"/>
          <p:nvPr/>
        </p:nvSpPr>
        <p:spPr>
          <a:xfrm>
            <a:off x="866776" y="2613009"/>
            <a:ext cx="2578464" cy="369332"/>
          </a:xfrm>
          <a:prstGeom prst="rect">
            <a:avLst/>
          </a:prstGeom>
          <a:noFill/>
        </p:spPr>
        <p:txBody>
          <a:bodyPr wrap="square" rtlCol="0">
            <a:spAutoFit/>
          </a:bodyPr>
          <a:lstStyle/>
          <a:p>
            <a:pPr algn="ctr"/>
            <a:r>
              <a:rPr lang="en-US" dirty="0">
                <a:solidFill>
                  <a:schemeClr val="accent6"/>
                </a:solidFill>
              </a:rPr>
              <a:t>SEX</a:t>
            </a:r>
          </a:p>
        </p:txBody>
      </p:sp>
      <p:sp>
        <p:nvSpPr>
          <p:cNvPr id="54" name="Rectangle 53">
            <a:extLst>
              <a:ext uri="{FF2B5EF4-FFF2-40B4-BE49-F238E27FC236}">
                <a16:creationId xmlns:a16="http://schemas.microsoft.com/office/drawing/2014/main" id="{E6CA3BAE-7152-2082-3E3C-29BEE88F6AE1}"/>
              </a:ext>
            </a:extLst>
          </p:cNvPr>
          <p:cNvSpPr/>
          <p:nvPr/>
        </p:nvSpPr>
        <p:spPr>
          <a:xfrm>
            <a:off x="1514474" y="5086351"/>
            <a:ext cx="2286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781CFF8-A10D-C6F2-DE67-B2BF767BF9C0}"/>
              </a:ext>
            </a:extLst>
          </p:cNvPr>
          <p:cNvSpPr/>
          <p:nvPr/>
        </p:nvSpPr>
        <p:spPr>
          <a:xfrm>
            <a:off x="1509718" y="5457822"/>
            <a:ext cx="228600" cy="228600"/>
          </a:xfrm>
          <a:prstGeom prst="rect">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ADC02F8-3702-E98B-8C13-4E77D3D64706}"/>
              </a:ext>
            </a:extLst>
          </p:cNvPr>
          <p:cNvSpPr txBox="1"/>
          <p:nvPr/>
        </p:nvSpPr>
        <p:spPr>
          <a:xfrm>
            <a:off x="1770827" y="5417737"/>
            <a:ext cx="1758186" cy="340125"/>
          </a:xfrm>
          <a:prstGeom prst="rect">
            <a:avLst/>
          </a:prstGeom>
          <a:noFill/>
        </p:spPr>
        <p:txBody>
          <a:bodyPr wrap="square">
            <a:spAutoFit/>
          </a:bodyPr>
          <a:lstStyle/>
          <a:p>
            <a:r>
              <a:rPr lang="en-US" sz="1600" dirty="0"/>
              <a:t>Female 49%</a:t>
            </a:r>
          </a:p>
        </p:txBody>
      </p:sp>
      <p:sp>
        <p:nvSpPr>
          <p:cNvPr id="57" name="TextBox 56">
            <a:extLst>
              <a:ext uri="{FF2B5EF4-FFF2-40B4-BE49-F238E27FC236}">
                <a16:creationId xmlns:a16="http://schemas.microsoft.com/office/drawing/2014/main" id="{5180C529-E9D8-5A89-5701-8ACC1FB4875F}"/>
              </a:ext>
            </a:extLst>
          </p:cNvPr>
          <p:cNvSpPr txBox="1"/>
          <p:nvPr/>
        </p:nvSpPr>
        <p:spPr>
          <a:xfrm>
            <a:off x="1770827" y="5027215"/>
            <a:ext cx="1601023" cy="338554"/>
          </a:xfrm>
          <a:prstGeom prst="rect">
            <a:avLst/>
          </a:prstGeom>
          <a:noFill/>
        </p:spPr>
        <p:txBody>
          <a:bodyPr wrap="square">
            <a:spAutoFit/>
          </a:bodyPr>
          <a:lstStyle/>
          <a:p>
            <a:r>
              <a:rPr lang="en-US" sz="1600" dirty="0"/>
              <a:t>Male 51%</a:t>
            </a:r>
          </a:p>
        </p:txBody>
      </p:sp>
      <p:grpSp>
        <p:nvGrpSpPr>
          <p:cNvPr id="25" name="Group 24" hidden="1">
            <a:extLst>
              <a:ext uri="{FF2B5EF4-FFF2-40B4-BE49-F238E27FC236}">
                <a16:creationId xmlns:a16="http://schemas.microsoft.com/office/drawing/2014/main" id="{D86C68CF-F63B-1886-0404-3CF00C48C989}"/>
              </a:ext>
            </a:extLst>
          </p:cNvPr>
          <p:cNvGrpSpPr/>
          <p:nvPr/>
        </p:nvGrpSpPr>
        <p:grpSpPr>
          <a:xfrm>
            <a:off x="4249271" y="502920"/>
            <a:ext cx="3055840" cy="5544073"/>
            <a:chOff x="4249271" y="502920"/>
            <a:chExt cx="3055840" cy="5544073"/>
          </a:xfrm>
        </p:grpSpPr>
        <p:sp>
          <p:nvSpPr>
            <p:cNvPr id="2" name="TextBox 1">
              <a:extLst>
                <a:ext uri="{FF2B5EF4-FFF2-40B4-BE49-F238E27FC236}">
                  <a16:creationId xmlns:a16="http://schemas.microsoft.com/office/drawing/2014/main" id="{F89CDE85-4AD6-0EF9-33C6-75E8CCC43FC0}"/>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population slider</a:t>
              </a:r>
            </a:p>
          </p:txBody>
        </p:sp>
        <p:sp>
          <p:nvSpPr>
            <p:cNvPr id="4" name="TextBox 3">
              <a:extLst>
                <a:ext uri="{FF2B5EF4-FFF2-40B4-BE49-F238E27FC236}">
                  <a16:creationId xmlns:a16="http://schemas.microsoft.com/office/drawing/2014/main" id="{95526006-18A0-7E0F-2FF2-E925577F2A22}"/>
                </a:ext>
              </a:extLst>
            </p:cNvPr>
            <p:cNvSpPr txBox="1"/>
            <p:nvPr/>
          </p:nvSpPr>
          <p:spPr>
            <a:xfrm>
              <a:off x="4249271" y="5785383"/>
              <a:ext cx="2184145" cy="261610"/>
            </a:xfrm>
            <a:prstGeom prst="rect">
              <a:avLst/>
            </a:prstGeom>
            <a:noFill/>
          </p:spPr>
          <p:txBody>
            <a:bodyPr wrap="square" rtlCol="0">
              <a:spAutoFit/>
            </a:bodyPr>
            <a:lstStyle/>
            <a:p>
              <a:r>
                <a:rPr lang="en-US" sz="1100" dirty="0">
                  <a:solidFill>
                    <a:srgbClr val="FF0000"/>
                  </a:solidFill>
                </a:rPr>
                <a:t>[Cormier-Daire ESPE: p1D]</a:t>
              </a:r>
            </a:p>
          </p:txBody>
        </p:sp>
      </p:grpSp>
      <p:graphicFrame>
        <p:nvGraphicFramePr>
          <p:cNvPr id="11" name="Content Placeholder 3">
            <a:extLst>
              <a:ext uri="{FF2B5EF4-FFF2-40B4-BE49-F238E27FC236}">
                <a16:creationId xmlns:a16="http://schemas.microsoft.com/office/drawing/2014/main" id="{F922EFC3-EFFD-3AF9-281E-DF9B82DBF75A}"/>
              </a:ext>
            </a:extLst>
          </p:cNvPr>
          <p:cNvGraphicFramePr>
            <a:graphicFrameLocks/>
          </p:cNvGraphicFramePr>
          <p:nvPr>
            <p:extLst>
              <p:ext uri="{D42A27DB-BD31-4B8C-83A1-F6EECF244321}">
                <p14:modId xmlns:p14="http://schemas.microsoft.com/office/powerpoint/2010/main" val="2034894912"/>
              </p:ext>
            </p:extLst>
          </p:nvPr>
        </p:nvGraphicFramePr>
        <p:xfrm>
          <a:off x="428997" y="3125212"/>
          <a:ext cx="3603866" cy="1825363"/>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3933EFCC-A358-765E-60A0-7D4DA477D8EC}"/>
              </a:ext>
            </a:extLst>
          </p:cNvPr>
          <p:cNvGrpSpPr/>
          <p:nvPr/>
        </p:nvGrpSpPr>
        <p:grpSpPr>
          <a:xfrm>
            <a:off x="5812572" y="3270787"/>
            <a:ext cx="457200" cy="523220"/>
            <a:chOff x="2900042" y="5813486"/>
            <a:chExt cx="282405" cy="311802"/>
          </a:xfrm>
        </p:grpSpPr>
        <p:sp>
          <p:nvSpPr>
            <p:cNvPr id="7" name="Teardrop 6">
              <a:extLst>
                <a:ext uri="{FF2B5EF4-FFF2-40B4-BE49-F238E27FC236}">
                  <a16:creationId xmlns:a16="http://schemas.microsoft.com/office/drawing/2014/main" id="{6F191B81-1BE8-D51D-AC4F-485DD42DF170}"/>
                </a:ext>
              </a:extLst>
            </p:cNvPr>
            <p:cNvSpPr/>
            <p:nvPr/>
          </p:nvSpPr>
          <p:spPr>
            <a:xfrm rot="8100000">
              <a:off x="2937245" y="5860403"/>
              <a:ext cx="217967" cy="21796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2A0EDA65-1F3F-8D67-652B-99F198AC86FB}"/>
                </a:ext>
              </a:extLst>
            </p:cNvPr>
            <p:cNvSpPr txBox="1"/>
            <p:nvPr/>
          </p:nvSpPr>
          <p:spPr>
            <a:xfrm>
              <a:off x="2900042" y="5813486"/>
              <a:ext cx="282405" cy="31180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13</a:t>
              </a:r>
            </a:p>
          </p:txBody>
        </p:sp>
      </p:grpSp>
      <p:sp>
        <p:nvSpPr>
          <p:cNvPr id="13" name="Rounded Rectangle 12">
            <a:extLst>
              <a:ext uri="{FF2B5EF4-FFF2-40B4-BE49-F238E27FC236}">
                <a16:creationId xmlns:a16="http://schemas.microsoft.com/office/drawing/2014/main" id="{851FC915-99C0-B2AB-FE0A-AAAF6C137C45}"/>
              </a:ext>
            </a:extLst>
          </p:cNvPr>
          <p:cNvSpPr/>
          <p:nvPr/>
        </p:nvSpPr>
        <p:spPr>
          <a:xfrm>
            <a:off x="4385130" y="3857020"/>
            <a:ext cx="2355741" cy="129846"/>
          </a:xfrm>
          <a:prstGeom prst="roundRect">
            <a:avLst>
              <a:gd name="adj" fmla="val 50000"/>
            </a:avLst>
          </a:prstGeom>
          <a:solidFill>
            <a:schemeClr val="accent6">
              <a:lumMod val="10000"/>
              <a:lumOff val="90000"/>
              <a:alpha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DD23DE5B-D85D-7EBD-E9C9-FA622A60EF92}"/>
              </a:ext>
            </a:extLst>
          </p:cNvPr>
          <p:cNvSpPr txBox="1"/>
          <p:nvPr/>
        </p:nvSpPr>
        <p:spPr>
          <a:xfrm>
            <a:off x="5087389" y="4031822"/>
            <a:ext cx="999086" cy="430887"/>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05050"/>
                </a:solidFill>
                <a:effectLst/>
                <a:uLnTx/>
                <a:uFillTx/>
                <a:latin typeface="Arial" panose="020B0604020202020204"/>
                <a:ea typeface="+mn-ea"/>
                <a:cs typeface="+mn-cs"/>
              </a:rPr>
              <a:t>Age Range</a:t>
            </a:r>
            <a:endPar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rPr>
              <a:t>(Years)</a:t>
            </a:r>
          </a:p>
        </p:txBody>
      </p:sp>
      <p:sp>
        <p:nvSpPr>
          <p:cNvPr id="15" name="TextBox 14">
            <a:extLst>
              <a:ext uri="{FF2B5EF4-FFF2-40B4-BE49-F238E27FC236}">
                <a16:creationId xmlns:a16="http://schemas.microsoft.com/office/drawing/2014/main" id="{8CD849FC-8971-DEF5-A614-2829359FB954}"/>
              </a:ext>
            </a:extLst>
          </p:cNvPr>
          <p:cNvSpPr txBox="1"/>
          <p:nvPr/>
        </p:nvSpPr>
        <p:spPr>
          <a:xfrm>
            <a:off x="6391185" y="4031822"/>
            <a:ext cx="397717" cy="215444"/>
          </a:xfrm>
          <a:prstGeom prst="rect">
            <a:avLst/>
          </a:prstGeom>
          <a:noFill/>
        </p:spPr>
        <p:txBody>
          <a:bodyPr wrap="squar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rPr>
              <a:t>&lt;18</a:t>
            </a:r>
          </a:p>
        </p:txBody>
      </p:sp>
      <p:sp>
        <p:nvSpPr>
          <p:cNvPr id="16" name="TextBox 15">
            <a:extLst>
              <a:ext uri="{FF2B5EF4-FFF2-40B4-BE49-F238E27FC236}">
                <a16:creationId xmlns:a16="http://schemas.microsoft.com/office/drawing/2014/main" id="{6C926EF5-DD88-2082-2E59-7B903B578ADB}"/>
              </a:ext>
            </a:extLst>
          </p:cNvPr>
          <p:cNvSpPr txBox="1"/>
          <p:nvPr/>
        </p:nvSpPr>
        <p:spPr>
          <a:xfrm>
            <a:off x="4390294" y="4031822"/>
            <a:ext cx="328692" cy="21544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rPr>
              <a:t>0</a:t>
            </a:r>
          </a:p>
        </p:txBody>
      </p:sp>
      <p:grpSp>
        <p:nvGrpSpPr>
          <p:cNvPr id="17" name="Group 16">
            <a:extLst>
              <a:ext uri="{FF2B5EF4-FFF2-40B4-BE49-F238E27FC236}">
                <a16:creationId xmlns:a16="http://schemas.microsoft.com/office/drawing/2014/main" id="{7A0D2C07-C7D8-E734-51A7-DB18479221A9}"/>
              </a:ext>
            </a:extLst>
          </p:cNvPr>
          <p:cNvGrpSpPr/>
          <p:nvPr/>
        </p:nvGrpSpPr>
        <p:grpSpPr>
          <a:xfrm>
            <a:off x="4839187" y="3349517"/>
            <a:ext cx="365760" cy="365760"/>
            <a:chOff x="3196075" y="5860402"/>
            <a:chExt cx="225924" cy="217967"/>
          </a:xfrm>
        </p:grpSpPr>
        <p:sp>
          <p:nvSpPr>
            <p:cNvPr id="18" name="Teardrop 17">
              <a:extLst>
                <a:ext uri="{FF2B5EF4-FFF2-40B4-BE49-F238E27FC236}">
                  <a16:creationId xmlns:a16="http://schemas.microsoft.com/office/drawing/2014/main" id="{F6362F4F-CFB7-85FD-F7DD-2202DB66E16F}"/>
                </a:ext>
              </a:extLst>
            </p:cNvPr>
            <p:cNvSpPr/>
            <p:nvPr/>
          </p:nvSpPr>
          <p:spPr>
            <a:xfrm rot="8100000">
              <a:off x="3200054" y="5860402"/>
              <a:ext cx="217967" cy="21796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DE59A65C-D62E-627A-2FF5-0FBE9B6272C1}"/>
                </a:ext>
              </a:extLst>
            </p:cNvPr>
            <p:cNvSpPr txBox="1"/>
            <p:nvPr/>
          </p:nvSpPr>
          <p:spPr>
            <a:xfrm>
              <a:off x="3196075" y="5885872"/>
              <a:ext cx="225924" cy="183413"/>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5</a:t>
              </a:r>
            </a:p>
          </p:txBody>
        </p:sp>
      </p:grpSp>
      <p:sp>
        <p:nvSpPr>
          <p:cNvPr id="20" name="Freeform 19">
            <a:extLst>
              <a:ext uri="{FF2B5EF4-FFF2-40B4-BE49-F238E27FC236}">
                <a16:creationId xmlns:a16="http://schemas.microsoft.com/office/drawing/2014/main" id="{90AEAD0F-824D-A089-095D-797917472A03}"/>
              </a:ext>
            </a:extLst>
          </p:cNvPr>
          <p:cNvSpPr/>
          <p:nvPr/>
        </p:nvSpPr>
        <p:spPr>
          <a:xfrm>
            <a:off x="4662347" y="4497867"/>
            <a:ext cx="1863074" cy="1158992"/>
          </a:xfrm>
          <a:custGeom>
            <a:avLst/>
            <a:gdLst>
              <a:gd name="connsiteX0" fmla="*/ 1863074 w 1863074"/>
              <a:gd name="connsiteY0" fmla="*/ 1158992 h 1158992"/>
              <a:gd name="connsiteX1" fmla="*/ 0 w 1863074"/>
              <a:gd name="connsiteY1" fmla="*/ 1158992 h 1158992"/>
              <a:gd name="connsiteX2" fmla="*/ 0 w 1863074"/>
              <a:gd name="connsiteY2" fmla="*/ 297542 h 1158992"/>
              <a:gd name="connsiteX3" fmla="*/ 506109 w 1863074"/>
              <a:gd name="connsiteY3" fmla="*/ 297542 h 1158992"/>
              <a:gd name="connsiteX4" fmla="*/ 931538 w 1863074"/>
              <a:gd name="connsiteY4" fmla="*/ 0 h 1158992"/>
              <a:gd name="connsiteX5" fmla="*/ 1356967 w 1863074"/>
              <a:gd name="connsiteY5" fmla="*/ 297542 h 1158992"/>
              <a:gd name="connsiteX6" fmla="*/ 1863074 w 1863074"/>
              <a:gd name="connsiteY6" fmla="*/ 297542 h 115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3074" h="1158992">
                <a:moveTo>
                  <a:pt x="1863074" y="1158992"/>
                </a:moveTo>
                <a:lnTo>
                  <a:pt x="0" y="1158992"/>
                </a:lnTo>
                <a:lnTo>
                  <a:pt x="0" y="297542"/>
                </a:lnTo>
                <a:lnTo>
                  <a:pt x="506109" y="297542"/>
                </a:lnTo>
                <a:lnTo>
                  <a:pt x="931538" y="0"/>
                </a:lnTo>
                <a:lnTo>
                  <a:pt x="1356967" y="297542"/>
                </a:lnTo>
                <a:lnTo>
                  <a:pt x="1863074" y="297542"/>
                </a:lnTo>
                <a:close/>
              </a:path>
            </a:pathLst>
          </a:custGeom>
          <a:solidFill>
            <a:schemeClr val="accent6">
              <a:lumMod val="10000"/>
              <a:lumOff val="90000"/>
              <a:alpha val="50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8509C"/>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C813DC9A-AAC4-EE72-8A4B-10F7511AD677}"/>
              </a:ext>
            </a:extLst>
          </p:cNvPr>
          <p:cNvSpPr txBox="1"/>
          <p:nvPr/>
        </p:nvSpPr>
        <p:spPr>
          <a:xfrm>
            <a:off x="4266377" y="4928156"/>
            <a:ext cx="2655014" cy="6186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05050"/>
                </a:solidFill>
                <a:effectLst/>
                <a:uLnTx/>
                <a:uFillTx/>
                <a:latin typeface="Arial" panose="020B0604020202020204"/>
                <a:ea typeface="+mn-ea"/>
                <a:cs typeface="+mn-cs"/>
              </a:rPr>
              <a:t>Median age </a:t>
            </a:r>
            <a:br>
              <a:rPr kumimoji="0" lang="en-US" sz="1800" b="0" i="0" u="none" strike="noStrike" kern="1200" cap="none" spc="0" normalizeH="0" baseline="0" noProof="0" dirty="0">
                <a:ln>
                  <a:noFill/>
                </a:ln>
                <a:solidFill>
                  <a:srgbClr val="505050"/>
                </a:solidFill>
                <a:effectLst/>
                <a:uLnTx/>
                <a:uFillTx/>
                <a:latin typeface="Arial" panose="020B0604020202020204"/>
                <a:ea typeface="+mn-ea"/>
                <a:cs typeface="+mn-cs"/>
              </a:rPr>
            </a:br>
            <a:r>
              <a:rPr kumimoji="0" lang="en-US" sz="2400" b="1" i="0" u="none" strike="noStrike" kern="1200" cap="none" spc="0" normalizeH="0" baseline="0" noProof="0" dirty="0">
                <a:ln>
                  <a:noFill/>
                </a:ln>
                <a:solidFill>
                  <a:schemeClr val="accent6"/>
                </a:solidFill>
                <a:effectLst/>
                <a:uLnTx/>
                <a:uFillTx/>
                <a:latin typeface="Arial" panose="020B0604020202020204"/>
                <a:ea typeface="+mn-ea"/>
                <a:cs typeface="+mn-cs"/>
              </a:rPr>
              <a:t>8.6 years</a:t>
            </a:r>
            <a:endParaRPr kumimoji="0" lang="en-US" sz="2200" b="1" i="0" u="none" strike="noStrike" kern="1200" cap="none" spc="0" normalizeH="0" baseline="0" noProof="0" dirty="0">
              <a:ln>
                <a:noFill/>
              </a:ln>
              <a:solidFill>
                <a:schemeClr val="accent6"/>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327EDA5F-2A9A-AFDF-70BC-160CB6A95A12}"/>
              </a:ext>
            </a:extLst>
          </p:cNvPr>
          <p:cNvSpPr/>
          <p:nvPr/>
        </p:nvSpPr>
        <p:spPr>
          <a:xfrm>
            <a:off x="5023413" y="3860157"/>
            <a:ext cx="1041721" cy="1273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7D58176-F5AB-A9D3-015B-FB14FE3E8CDF}"/>
              </a:ext>
            </a:extLst>
          </p:cNvPr>
          <p:cNvSpPr/>
          <p:nvPr/>
        </p:nvSpPr>
        <p:spPr>
          <a:xfrm>
            <a:off x="546551" y="4727552"/>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
            <a:extLst>
              <a:ext uri="{FF2B5EF4-FFF2-40B4-BE49-F238E27FC236}">
                <a16:creationId xmlns:a16="http://schemas.microsoft.com/office/drawing/2014/main" id="{F8A3264B-B764-6C9F-6203-BFF8CF00A79E}"/>
              </a:ext>
            </a:extLst>
          </p:cNvPr>
          <p:cNvSpPr>
            <a:spLocks noGrp="1"/>
          </p:cNvSpPr>
          <p:nvPr>
            <p:ph type="body" sz="quarter" idx="25"/>
          </p:nvPr>
        </p:nvSpPr>
        <p:spPr>
          <a:xfrm>
            <a:off x="842962" y="6405146"/>
            <a:ext cx="6057901" cy="365125"/>
          </a:xfrm>
        </p:spPr>
        <p:txBody>
          <a:bodyPr/>
          <a:lstStyle/>
          <a:p>
            <a:r>
              <a:rPr lang="en-US" noProof="0" dirty="0">
                <a:solidFill>
                  <a:schemeClr val="accent6"/>
                </a:solidFill>
              </a:rPr>
              <a:t>Cormier-Daire et al, presented at ESPE 2023.</a:t>
            </a:r>
          </a:p>
        </p:txBody>
      </p:sp>
      <p:sp>
        <p:nvSpPr>
          <p:cNvPr id="8" name="Rectangle 7">
            <a:extLst>
              <a:ext uri="{FF2B5EF4-FFF2-40B4-BE49-F238E27FC236}">
                <a16:creationId xmlns:a16="http://schemas.microsoft.com/office/drawing/2014/main" id="{9C566560-C452-DEE9-8011-C2ED050D2340}"/>
              </a:ext>
            </a:extLst>
          </p:cNvPr>
          <p:cNvSpPr/>
          <p:nvPr/>
        </p:nvSpPr>
        <p:spPr>
          <a:xfrm>
            <a:off x="6794951" y="4740252"/>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FAE85E4-C404-CE0D-0F72-F927DE474BD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1990"/>
          <a:stretch/>
        </p:blipFill>
        <p:spPr>
          <a:xfrm>
            <a:off x="850900" y="3467100"/>
            <a:ext cx="490946" cy="1005840"/>
          </a:xfrm>
          <a:prstGeom prst="rect">
            <a:avLst/>
          </a:prstGeom>
        </p:spPr>
      </p:pic>
      <p:pic>
        <p:nvPicPr>
          <p:cNvPr id="22" name="Graphic 21">
            <a:extLst>
              <a:ext uri="{FF2B5EF4-FFF2-40B4-BE49-F238E27FC236}">
                <a16:creationId xmlns:a16="http://schemas.microsoft.com/office/drawing/2014/main" id="{5A652DDF-EEE5-6E08-31AF-08C7968D059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0352" r="-704"/>
          <a:stretch/>
        </p:blipFill>
        <p:spPr>
          <a:xfrm>
            <a:off x="3098800" y="3467100"/>
            <a:ext cx="514894" cy="1005840"/>
          </a:xfrm>
          <a:prstGeom prst="rect">
            <a:avLst/>
          </a:prstGeom>
        </p:spPr>
      </p:pic>
      <p:sp>
        <p:nvSpPr>
          <p:cNvPr id="24" name="Close Button Hyperlink">
            <a:hlinkClick r:id="rId8" action="ppaction://hlinksldjump"/>
            <a:extLst>
              <a:ext uri="{FF2B5EF4-FFF2-40B4-BE49-F238E27FC236}">
                <a16:creationId xmlns:a16="http://schemas.microsoft.com/office/drawing/2014/main" id="{663F4E3E-159E-0669-09C2-5E80B11125D6}"/>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327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3FCBFD-98CD-EBC2-B2E3-3166FED08AAB}"/>
              </a:ext>
            </a:extLst>
          </p:cNvPr>
          <p:cNvSpPr>
            <a:spLocks noGrp="1"/>
          </p:cNvSpPr>
          <p:nvPr>
            <p:ph type="title"/>
          </p:nvPr>
        </p:nvSpPr>
        <p:spPr/>
        <p:txBody>
          <a:bodyPr/>
          <a:lstStyle/>
          <a:p>
            <a:r>
              <a:rPr lang="en-US" noProof="0" dirty="0"/>
              <a:t>Study Design: Early Access</a:t>
            </a:r>
          </a:p>
        </p:txBody>
      </p:sp>
      <p:sp>
        <p:nvSpPr>
          <p:cNvPr id="10" name="Rectangle 9">
            <a:extLst>
              <a:ext uri="{FF2B5EF4-FFF2-40B4-BE49-F238E27FC236}">
                <a16:creationId xmlns:a16="http://schemas.microsoft.com/office/drawing/2014/main" id="{0004C279-63DE-5EB7-A154-48B335BF0DC4}"/>
              </a:ext>
            </a:extLst>
          </p:cNvPr>
          <p:cNvSpPr/>
          <p:nvPr/>
        </p:nvSpPr>
        <p:spPr>
          <a:xfrm>
            <a:off x="1490132" y="4838385"/>
            <a:ext cx="4814437" cy="779349"/>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1200" i="1" dirty="0">
                <a:solidFill>
                  <a:schemeClr val="accent6"/>
                </a:solidFill>
              </a:rPr>
              <a:t>During the early access period, 57 patients were treated with</a:t>
            </a:r>
            <a:br>
              <a:rPr lang="en-US" sz="1200" i="1" dirty="0">
                <a:solidFill>
                  <a:schemeClr val="accent6"/>
                </a:solidFill>
              </a:rPr>
            </a:br>
            <a:r>
              <a:rPr lang="en-US" sz="1200" i="1" dirty="0">
                <a:solidFill>
                  <a:schemeClr val="accent6"/>
                </a:solidFill>
              </a:rPr>
              <a:t>vosoritide. Among these patients, 22 were treated for 12 months.</a:t>
            </a:r>
          </a:p>
        </p:txBody>
      </p:sp>
      <p:grpSp>
        <p:nvGrpSpPr>
          <p:cNvPr id="3" name="Group 2" hidden="1">
            <a:extLst>
              <a:ext uri="{FF2B5EF4-FFF2-40B4-BE49-F238E27FC236}">
                <a16:creationId xmlns:a16="http://schemas.microsoft.com/office/drawing/2014/main" id="{EA37F382-E809-CE1A-BA91-47D601767191}"/>
              </a:ext>
            </a:extLst>
          </p:cNvPr>
          <p:cNvGrpSpPr/>
          <p:nvPr/>
        </p:nvGrpSpPr>
        <p:grpSpPr>
          <a:xfrm>
            <a:off x="-1300356" y="502920"/>
            <a:ext cx="8605467" cy="5955684"/>
            <a:chOff x="-1300356" y="502920"/>
            <a:chExt cx="8605467" cy="5955684"/>
          </a:xfrm>
        </p:grpSpPr>
        <p:sp>
          <p:nvSpPr>
            <p:cNvPr id="12" name="TextBox 11">
              <a:extLst>
                <a:ext uri="{FF2B5EF4-FFF2-40B4-BE49-F238E27FC236}">
                  <a16:creationId xmlns:a16="http://schemas.microsoft.com/office/drawing/2014/main" id="{D87F8852-E807-921C-2344-73C4AB1740A3}"/>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1</a:t>
              </a:r>
            </a:p>
          </p:txBody>
        </p:sp>
        <p:sp>
          <p:nvSpPr>
            <p:cNvPr id="13" name="TextBox 12">
              <a:extLst>
                <a:ext uri="{FF2B5EF4-FFF2-40B4-BE49-F238E27FC236}">
                  <a16:creationId xmlns:a16="http://schemas.microsoft.com/office/drawing/2014/main" id="{1A8E0C16-D3F4-B458-7D38-8F418356BC72}"/>
                </a:ext>
              </a:extLst>
            </p:cNvPr>
            <p:cNvSpPr txBox="1"/>
            <p:nvPr/>
          </p:nvSpPr>
          <p:spPr>
            <a:xfrm>
              <a:off x="2595149" y="6196994"/>
              <a:ext cx="1964987" cy="261610"/>
            </a:xfrm>
            <a:prstGeom prst="rect">
              <a:avLst/>
            </a:prstGeom>
            <a:noFill/>
          </p:spPr>
          <p:txBody>
            <a:bodyPr wrap="square" rtlCol="0">
              <a:spAutoFit/>
            </a:bodyPr>
            <a:lstStyle/>
            <a:p>
              <a:r>
                <a:rPr lang="en-US" sz="1100" dirty="0">
                  <a:solidFill>
                    <a:srgbClr val="FF0000"/>
                  </a:solidFill>
                </a:rPr>
                <a:t>[Cormier-Daire ESPE: p1B]</a:t>
              </a:r>
            </a:p>
          </p:txBody>
        </p:sp>
        <p:sp>
          <p:nvSpPr>
            <p:cNvPr id="4" name="TextBox 3">
              <a:extLst>
                <a:ext uri="{FF2B5EF4-FFF2-40B4-BE49-F238E27FC236}">
                  <a16:creationId xmlns:a16="http://schemas.microsoft.com/office/drawing/2014/main" id="{C9F4CFC8-2CEF-B996-8400-9C0E9D01E67C}"/>
                </a:ext>
              </a:extLst>
            </p:cNvPr>
            <p:cNvSpPr txBox="1"/>
            <p:nvPr/>
          </p:nvSpPr>
          <p:spPr>
            <a:xfrm>
              <a:off x="-1300356" y="3562200"/>
              <a:ext cx="1300356" cy="369332"/>
            </a:xfrm>
            <a:prstGeom prst="rect">
              <a:avLst/>
            </a:prstGeom>
            <a:noFill/>
          </p:spPr>
          <p:txBody>
            <a:bodyPr wrap="none" rtlCol="0">
              <a:spAutoFit/>
            </a:bodyPr>
            <a:lstStyle/>
            <a:p>
              <a:r>
                <a:rPr lang="en-US" b="1" dirty="0">
                  <a:solidFill>
                    <a:schemeClr val="accent1"/>
                  </a:solidFill>
                </a:rPr>
                <a:t>ACT_037a</a:t>
              </a:r>
            </a:p>
          </p:txBody>
        </p:sp>
      </p:grpSp>
      <p:pic>
        <p:nvPicPr>
          <p:cNvPr id="7" name="Picture 6">
            <a:extLst>
              <a:ext uri="{FF2B5EF4-FFF2-40B4-BE49-F238E27FC236}">
                <a16:creationId xmlns:a16="http://schemas.microsoft.com/office/drawing/2014/main" id="{0132C80A-59AC-4B68-839C-43C98B9296BD}"/>
              </a:ext>
            </a:extLst>
          </p:cNvPr>
          <p:cNvPicPr>
            <a:picLocks noChangeAspect="1"/>
          </p:cNvPicPr>
          <p:nvPr/>
        </p:nvPicPr>
        <p:blipFill>
          <a:blip r:embed="rId3"/>
          <a:stretch>
            <a:fillRect/>
          </a:stretch>
        </p:blipFill>
        <p:spPr>
          <a:xfrm>
            <a:off x="895350" y="2959100"/>
            <a:ext cx="1155700" cy="1143000"/>
          </a:xfrm>
          <a:prstGeom prst="rect">
            <a:avLst/>
          </a:prstGeom>
        </p:spPr>
      </p:pic>
      <p:sp>
        <p:nvSpPr>
          <p:cNvPr id="11" name="Rectangle 10">
            <a:extLst>
              <a:ext uri="{FF2B5EF4-FFF2-40B4-BE49-F238E27FC236}">
                <a16:creationId xmlns:a16="http://schemas.microsoft.com/office/drawing/2014/main" id="{F60AA804-1853-5568-47C3-6B7BB3CFAF56}"/>
              </a:ext>
            </a:extLst>
          </p:cNvPr>
          <p:cNvSpPr/>
          <p:nvPr/>
        </p:nvSpPr>
        <p:spPr>
          <a:xfrm>
            <a:off x="53226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2">
            <a:extLst>
              <a:ext uri="{FF2B5EF4-FFF2-40B4-BE49-F238E27FC236}">
                <a16:creationId xmlns:a16="http://schemas.microsoft.com/office/drawing/2014/main" id="{F4FC2C8C-557C-6D98-0E5B-662BF2BD6335}"/>
              </a:ext>
            </a:extLst>
          </p:cNvPr>
          <p:cNvSpPr>
            <a:spLocks noGrp="1"/>
          </p:cNvSpPr>
          <p:nvPr>
            <p:ph type="body" sz="quarter" idx="25"/>
          </p:nvPr>
        </p:nvSpPr>
        <p:spPr>
          <a:xfrm>
            <a:off x="842962" y="6405146"/>
            <a:ext cx="6057901" cy="365125"/>
          </a:xfrm>
        </p:spPr>
        <p:txBody>
          <a:bodyPr/>
          <a:lstStyle/>
          <a:p>
            <a:r>
              <a:rPr lang="en-US" noProof="0" dirty="0">
                <a:solidFill>
                  <a:schemeClr val="accent6"/>
                </a:solidFill>
              </a:rPr>
              <a:t>Cormier-Daire et al, presented at ESPE 2023.</a:t>
            </a:r>
          </a:p>
        </p:txBody>
      </p:sp>
      <p:sp>
        <p:nvSpPr>
          <p:cNvPr id="6" name="Forward Arrow Hyperlink">
            <a:hlinkClick r:id="" action="ppaction://hlinkshowjump?jump=nextslide"/>
            <a:extLst>
              <a:ext uri="{FF2B5EF4-FFF2-40B4-BE49-F238E27FC236}">
                <a16:creationId xmlns:a16="http://schemas.microsoft.com/office/drawing/2014/main" id="{9B922545-8608-F689-54C1-AB1023547997}"/>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se Button Hyperlink">
            <a:hlinkClick r:id="rId4" action="ppaction://hlinksldjump"/>
            <a:extLst>
              <a:ext uri="{FF2B5EF4-FFF2-40B4-BE49-F238E27FC236}">
                <a16:creationId xmlns:a16="http://schemas.microsoft.com/office/drawing/2014/main" id="{4B47BFC4-2504-1635-D862-4CF15E437813}"/>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531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0AA37-9B64-EAA5-4D00-08E49B79DE8F}"/>
            </a:ext>
          </a:extLst>
        </p:cNvPr>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4D94932D-D005-C80B-8571-9805D4ACB629}"/>
              </a:ext>
            </a:extLst>
          </p:cNvPr>
          <p:cNvGraphicFramePr>
            <a:graphicFrameLocks noGrp="1"/>
          </p:cNvGraphicFramePr>
          <p:nvPr>
            <p:ph sz="quarter" idx="22"/>
            <p:extLst>
              <p:ext uri="{D42A27DB-BD31-4B8C-83A1-F6EECF244321}">
                <p14:modId xmlns:p14="http://schemas.microsoft.com/office/powerpoint/2010/main" val="1364375216"/>
              </p:ext>
            </p:extLst>
          </p:nvPr>
        </p:nvGraphicFramePr>
        <p:xfrm>
          <a:off x="914400" y="2716213"/>
          <a:ext cx="5943601" cy="1752600"/>
        </p:xfrm>
        <a:graphic>
          <a:graphicData uri="http://schemas.openxmlformats.org/drawingml/2006/table">
            <a:tbl>
              <a:tblPr firstRow="1" bandRow="1">
                <a:tableStyleId>{5C22544A-7EE6-4342-B048-85BDC9FD1C3A}</a:tableStyleId>
              </a:tblPr>
              <a:tblGrid>
                <a:gridCol w="1442856">
                  <a:extLst>
                    <a:ext uri="{9D8B030D-6E8A-4147-A177-3AD203B41FA5}">
                      <a16:colId xmlns:a16="http://schemas.microsoft.com/office/drawing/2014/main" val="1010516058"/>
                    </a:ext>
                  </a:extLst>
                </a:gridCol>
                <a:gridCol w="990600">
                  <a:extLst>
                    <a:ext uri="{9D8B030D-6E8A-4147-A177-3AD203B41FA5}">
                      <a16:colId xmlns:a16="http://schemas.microsoft.com/office/drawing/2014/main" val="3642453786"/>
                    </a:ext>
                  </a:extLst>
                </a:gridCol>
                <a:gridCol w="849086">
                  <a:extLst>
                    <a:ext uri="{9D8B030D-6E8A-4147-A177-3AD203B41FA5}">
                      <a16:colId xmlns:a16="http://schemas.microsoft.com/office/drawing/2014/main" val="4281675114"/>
                    </a:ext>
                  </a:extLst>
                </a:gridCol>
                <a:gridCol w="877389">
                  <a:extLst>
                    <a:ext uri="{9D8B030D-6E8A-4147-A177-3AD203B41FA5}">
                      <a16:colId xmlns:a16="http://schemas.microsoft.com/office/drawing/2014/main" val="3325040578"/>
                    </a:ext>
                  </a:extLst>
                </a:gridCol>
                <a:gridCol w="849086">
                  <a:extLst>
                    <a:ext uri="{9D8B030D-6E8A-4147-A177-3AD203B41FA5}">
                      <a16:colId xmlns:a16="http://schemas.microsoft.com/office/drawing/2014/main" val="2832518723"/>
                    </a:ext>
                  </a:extLst>
                </a:gridCol>
                <a:gridCol w="934584">
                  <a:extLst>
                    <a:ext uri="{9D8B030D-6E8A-4147-A177-3AD203B41FA5}">
                      <a16:colId xmlns:a16="http://schemas.microsoft.com/office/drawing/2014/main" val="335712016"/>
                    </a:ext>
                  </a:extLst>
                </a:gridCol>
              </a:tblGrid>
              <a:tr h="370840">
                <a:tc>
                  <a:txBody>
                    <a:bodyPr/>
                    <a:lstStyle/>
                    <a:p>
                      <a:r>
                        <a:rPr lang="en-US" sz="1200" dirty="0">
                          <a:solidFill>
                            <a:schemeClr val="tx1"/>
                          </a:solidFill>
                        </a:rPr>
                        <a:t>Age group at screening, n (%)</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EBFF"/>
                    </a:solidFill>
                  </a:tcPr>
                </a:tc>
                <a:tc>
                  <a:txBody>
                    <a:bodyPr/>
                    <a:lstStyle/>
                    <a:p>
                      <a:pPr algn="ctr"/>
                      <a:r>
                        <a:rPr lang="en-US" sz="1200" dirty="0"/>
                        <a:t>Cohort 1</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dirty="0"/>
                        <a:t>2.5 </a:t>
                      </a:r>
                      <a:r>
                        <a:rPr lang="en-US" sz="1200" b="0" i="0" u="none" strike="noStrike" baseline="0" dirty="0"/>
                        <a:t>μg/kg</a:t>
                      </a:r>
                      <a:endParaRPr lang="en-US" sz="1200" dirty="0"/>
                    </a:p>
                    <a:p>
                      <a:pPr algn="ctr"/>
                      <a:r>
                        <a:rPr lang="en-US" sz="1200" dirty="0"/>
                        <a:t>(n = 8)</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algn="ctr"/>
                      <a:r>
                        <a:rPr lang="en-US" sz="1200" dirty="0"/>
                        <a:t>Cohort 2</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dirty="0"/>
                        <a:t>7.5 </a:t>
                      </a:r>
                      <a:r>
                        <a:rPr lang="en-US" sz="1200" b="0" i="0" u="none" strike="noStrike" baseline="0" dirty="0"/>
                        <a:t>μg/kg</a:t>
                      </a:r>
                      <a:endParaRPr lang="en-US" sz="1200" dirty="0"/>
                    </a:p>
                    <a:p>
                      <a:pPr algn="ctr"/>
                      <a:r>
                        <a:rPr lang="en-US" sz="1200" dirty="0"/>
                        <a:t>(n = 8)</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dirty="0"/>
                        <a:t>Cohort 3</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dirty="0"/>
                        <a:t>15 </a:t>
                      </a:r>
                      <a:r>
                        <a:rPr lang="en-US" sz="1200" b="0" i="0" u="none" strike="noStrike" baseline="0" dirty="0"/>
                        <a:t>μg/kg</a:t>
                      </a:r>
                      <a:endParaRPr lang="en-US" sz="1200" dirty="0"/>
                    </a:p>
                    <a:p>
                      <a:pPr algn="ctr"/>
                      <a:r>
                        <a:rPr lang="en-US" sz="1200" dirty="0"/>
                        <a:t>(n = 10)</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3E74"/>
                    </a:solidFill>
                  </a:tcPr>
                </a:tc>
                <a:tc>
                  <a:txBody>
                    <a:bodyPr/>
                    <a:lstStyle/>
                    <a:p>
                      <a:pPr algn="ctr"/>
                      <a:r>
                        <a:rPr lang="en-US" sz="1200" dirty="0">
                          <a:solidFill>
                            <a:schemeClr val="bg1"/>
                          </a:solidFill>
                        </a:rPr>
                        <a:t>Cohort 4</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dirty="0">
                          <a:solidFill>
                            <a:schemeClr val="bg1"/>
                          </a:solidFill>
                        </a:rPr>
                        <a:t>30 </a:t>
                      </a:r>
                      <a:r>
                        <a:rPr lang="en-US" sz="1200" b="0" i="0" u="none" strike="noStrike" baseline="0" dirty="0">
                          <a:solidFill>
                            <a:schemeClr val="bg1"/>
                          </a:solidFill>
                        </a:rPr>
                        <a:t>μg/kg</a:t>
                      </a:r>
                      <a:endParaRPr lang="en-US" sz="1200" dirty="0">
                        <a:solidFill>
                          <a:schemeClr val="bg1"/>
                        </a:solidFill>
                      </a:endParaRPr>
                    </a:p>
                    <a:p>
                      <a:pPr algn="ctr"/>
                      <a:r>
                        <a:rPr lang="en-US" sz="1200" dirty="0">
                          <a:solidFill>
                            <a:schemeClr val="bg1"/>
                          </a:solidFill>
                        </a:rPr>
                        <a:t>(n = 9)</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82E56"/>
                    </a:solidFill>
                  </a:tcPr>
                </a:tc>
                <a:tc>
                  <a:txBody>
                    <a:bodyPr/>
                    <a:lstStyle/>
                    <a:p>
                      <a:pPr algn="ctr"/>
                      <a:r>
                        <a:rPr lang="en-US" sz="1200" dirty="0">
                          <a:solidFill>
                            <a:schemeClr val="tx1"/>
                          </a:solidFill>
                        </a:rPr>
                        <a:t>All cohorts</a:t>
                      </a:r>
                    </a:p>
                    <a:p>
                      <a:pPr algn="ctr"/>
                      <a:r>
                        <a:rPr lang="en-US" sz="1200" dirty="0">
                          <a:solidFill>
                            <a:schemeClr val="tx1"/>
                          </a:solidFill>
                        </a:rPr>
                        <a:t>(N = 35)</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EBFF"/>
                    </a:solidFill>
                  </a:tcPr>
                </a:tc>
                <a:extLst>
                  <a:ext uri="{0D108BD9-81ED-4DB2-BD59-A6C34878D82A}">
                    <a16:rowId xmlns:a16="http://schemas.microsoft.com/office/drawing/2014/main" val="3532556410"/>
                  </a:ext>
                </a:extLst>
              </a:tr>
              <a:tr h="370840">
                <a:tc>
                  <a:txBody>
                    <a:bodyPr/>
                    <a:lstStyle/>
                    <a:p>
                      <a:r>
                        <a:rPr lang="en-US" sz="1200" dirty="0"/>
                        <a:t>5 to &lt;8 years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8"/>
                    </a:solidFill>
                  </a:tcPr>
                </a:tc>
                <a:tc>
                  <a:txBody>
                    <a:bodyPr/>
                    <a:lstStyle/>
                    <a:p>
                      <a:pPr algn="ctr"/>
                      <a:r>
                        <a:rPr lang="en-US" sz="1200" dirty="0">
                          <a:solidFill>
                            <a:schemeClr val="bg1"/>
                          </a:solidFill>
                        </a:rPr>
                        <a:t>6 (75)</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algn="ctr"/>
                      <a:r>
                        <a:rPr lang="en-US" sz="1200" dirty="0">
                          <a:solidFill>
                            <a:schemeClr val="bg1"/>
                          </a:solidFill>
                        </a:rPr>
                        <a:t>3 (38)</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4 (40)</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3E74"/>
                    </a:solidFill>
                  </a:tcPr>
                </a:tc>
                <a:tc>
                  <a:txBody>
                    <a:bodyPr/>
                    <a:lstStyle/>
                    <a:p>
                      <a:pPr algn="ctr"/>
                      <a:r>
                        <a:rPr lang="en-US" sz="1200" dirty="0">
                          <a:solidFill>
                            <a:schemeClr val="bg1"/>
                          </a:solidFill>
                        </a:rPr>
                        <a:t>5 (56)</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82E56"/>
                    </a:solidFill>
                  </a:tcPr>
                </a:tc>
                <a:tc>
                  <a:txBody>
                    <a:bodyPr/>
                    <a:lstStyle/>
                    <a:p>
                      <a:pPr algn="ctr"/>
                      <a:r>
                        <a:rPr lang="en-US" sz="1200" dirty="0">
                          <a:solidFill>
                            <a:schemeClr val="tx1"/>
                          </a:solidFill>
                        </a:rPr>
                        <a:t>18 (51)</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8"/>
                    </a:solidFill>
                  </a:tcPr>
                </a:tc>
                <a:extLst>
                  <a:ext uri="{0D108BD9-81ED-4DB2-BD59-A6C34878D82A}">
                    <a16:rowId xmlns:a16="http://schemas.microsoft.com/office/drawing/2014/main" val="669481460"/>
                  </a:ext>
                </a:extLst>
              </a:tr>
              <a:tr h="370840">
                <a:tc>
                  <a:txBody>
                    <a:bodyPr/>
                    <a:lstStyle/>
                    <a:p>
                      <a:r>
                        <a:rPr lang="en-US" sz="1200" dirty="0"/>
                        <a:t>8 to &lt;10 years </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8"/>
                    </a:solidFill>
                  </a:tcPr>
                </a:tc>
                <a:tc>
                  <a:txBody>
                    <a:bodyPr/>
                    <a:lstStyle/>
                    <a:p>
                      <a:pPr algn="ctr"/>
                      <a:r>
                        <a:rPr lang="en-US" sz="1200" dirty="0">
                          <a:solidFill>
                            <a:schemeClr val="bg1"/>
                          </a:solidFill>
                        </a:rPr>
                        <a:t>1 (12)</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algn="ctr"/>
                      <a:r>
                        <a:rPr lang="en-US" sz="1200" dirty="0">
                          <a:solidFill>
                            <a:schemeClr val="bg1"/>
                          </a:solidFill>
                        </a:rPr>
                        <a:t>1 (12)</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4 (40)</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E3E74"/>
                    </a:solidFill>
                  </a:tcPr>
                </a:tc>
                <a:tc>
                  <a:txBody>
                    <a:bodyPr/>
                    <a:lstStyle/>
                    <a:p>
                      <a:pPr algn="ctr"/>
                      <a:r>
                        <a:rPr lang="en-US" sz="1200" dirty="0">
                          <a:solidFill>
                            <a:schemeClr val="bg1"/>
                          </a:solidFill>
                        </a:rPr>
                        <a:t>4 (44)</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82E56"/>
                    </a:solidFill>
                  </a:tcPr>
                </a:tc>
                <a:tc>
                  <a:txBody>
                    <a:bodyPr/>
                    <a:lstStyle/>
                    <a:p>
                      <a:pPr algn="ctr"/>
                      <a:r>
                        <a:rPr lang="en-US" sz="1200" dirty="0"/>
                        <a:t>10 (29)</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8"/>
                    </a:solidFill>
                  </a:tcPr>
                </a:tc>
                <a:extLst>
                  <a:ext uri="{0D108BD9-81ED-4DB2-BD59-A6C34878D82A}">
                    <a16:rowId xmlns:a16="http://schemas.microsoft.com/office/drawing/2014/main" val="1031773992"/>
                  </a:ext>
                </a:extLst>
              </a:tr>
              <a:tr h="370840">
                <a:tc>
                  <a:txBody>
                    <a:bodyPr/>
                    <a:lstStyle/>
                    <a:p>
                      <a:r>
                        <a:rPr lang="en-US" sz="1200" dirty="0"/>
                        <a:t>10 to ≤14 years</a:t>
                      </a: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7ECF8"/>
                    </a:solidFill>
                  </a:tcPr>
                </a:tc>
                <a:tc>
                  <a:txBody>
                    <a:bodyPr/>
                    <a:lstStyle/>
                    <a:p>
                      <a:pPr algn="ctr"/>
                      <a:r>
                        <a:rPr lang="en-US" sz="1200" dirty="0">
                          <a:solidFill>
                            <a:schemeClr val="bg1"/>
                          </a:solidFill>
                        </a:rPr>
                        <a:t>1 (12)</a:t>
                      </a: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375AF"/>
                    </a:solidFill>
                  </a:tcPr>
                </a:tc>
                <a:tc>
                  <a:txBody>
                    <a:bodyPr/>
                    <a:lstStyle/>
                    <a:p>
                      <a:pPr algn="ctr"/>
                      <a:r>
                        <a:rPr lang="en-US" sz="1200" dirty="0">
                          <a:solidFill>
                            <a:schemeClr val="bg1"/>
                          </a:solidFill>
                        </a:rPr>
                        <a:t>4 (50)</a:t>
                      </a: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2 (20)</a:t>
                      </a: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E3E74"/>
                    </a:solidFill>
                  </a:tcPr>
                </a:tc>
                <a:tc>
                  <a:txBody>
                    <a:bodyPr/>
                    <a:lstStyle/>
                    <a:p>
                      <a:pPr algn="ctr"/>
                      <a:r>
                        <a:rPr lang="en-US" sz="1200" dirty="0">
                          <a:solidFill>
                            <a:schemeClr val="bg1"/>
                          </a:solidFill>
                        </a:rPr>
                        <a:t>0</a:t>
                      </a: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82E56"/>
                    </a:solidFill>
                  </a:tcPr>
                </a:tc>
                <a:tc>
                  <a:txBody>
                    <a:bodyPr/>
                    <a:lstStyle/>
                    <a:p>
                      <a:pPr algn="ctr"/>
                      <a:r>
                        <a:rPr lang="en-US" sz="1200" dirty="0"/>
                        <a:t>7 (20)</a:t>
                      </a: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7ECF8"/>
                    </a:solidFill>
                  </a:tcPr>
                </a:tc>
                <a:extLst>
                  <a:ext uri="{0D108BD9-81ED-4DB2-BD59-A6C34878D82A}">
                    <a16:rowId xmlns:a16="http://schemas.microsoft.com/office/drawing/2014/main" val="2308077056"/>
                  </a:ext>
                </a:extLst>
              </a:tr>
            </a:tbl>
          </a:graphicData>
        </a:graphic>
      </p:graphicFrame>
      <p:sp>
        <p:nvSpPr>
          <p:cNvPr id="9" name="Title 8">
            <a:extLst>
              <a:ext uri="{FF2B5EF4-FFF2-40B4-BE49-F238E27FC236}">
                <a16:creationId xmlns:a16="http://schemas.microsoft.com/office/drawing/2014/main" id="{40F37E8F-B8F4-9566-29ED-BC312F69F86F}"/>
              </a:ext>
            </a:extLst>
          </p:cNvPr>
          <p:cNvSpPr>
            <a:spLocks noGrp="1"/>
          </p:cNvSpPr>
          <p:nvPr>
            <p:ph type="title"/>
          </p:nvPr>
        </p:nvSpPr>
        <p:spPr/>
        <p:txBody>
          <a:bodyPr/>
          <a:lstStyle/>
          <a:p>
            <a:r>
              <a:rPr lang="en-US" noProof="0" dirty="0"/>
              <a:t>Age Group at Screening by Cohort</a:t>
            </a:r>
          </a:p>
        </p:txBody>
      </p:sp>
      <p:sp>
        <p:nvSpPr>
          <p:cNvPr id="11" name="Text Placeholder 10">
            <a:extLst>
              <a:ext uri="{FF2B5EF4-FFF2-40B4-BE49-F238E27FC236}">
                <a16:creationId xmlns:a16="http://schemas.microsoft.com/office/drawing/2014/main" id="{6F28DC37-ACEC-5BFF-C14B-7A2A1B9AD1DD}"/>
              </a:ext>
            </a:extLst>
          </p:cNvPr>
          <p:cNvSpPr>
            <a:spLocks noGrp="1"/>
          </p:cNvSpPr>
          <p:nvPr>
            <p:ph type="body" sz="quarter" idx="23"/>
          </p:nvPr>
        </p:nvSpPr>
        <p:spPr/>
        <p:txBody>
          <a:bodyPr/>
          <a:lstStyle/>
          <a:p>
            <a:r>
              <a:rPr lang="en-US" sz="1000" noProof="0" dirty="0">
                <a:solidFill>
                  <a:schemeClr val="tx2"/>
                </a:solidFill>
              </a:rPr>
              <a:t>Savarirayan, </a:t>
            </a:r>
            <a:r>
              <a:rPr lang="en-US" sz="1000" i="1" noProof="0" dirty="0">
                <a:solidFill>
                  <a:schemeClr val="tx2"/>
                </a:solidFill>
              </a:rPr>
              <a:t>NEJM</a:t>
            </a:r>
            <a:r>
              <a:rPr lang="en-US" sz="1000" noProof="0" dirty="0">
                <a:solidFill>
                  <a:schemeClr val="tx2"/>
                </a:solidFill>
              </a:rPr>
              <a:t>. 2019.</a:t>
            </a:r>
          </a:p>
        </p:txBody>
      </p:sp>
      <p:sp>
        <p:nvSpPr>
          <p:cNvPr id="2" name="Rectangle 1">
            <a:extLst>
              <a:ext uri="{FF2B5EF4-FFF2-40B4-BE49-F238E27FC236}">
                <a16:creationId xmlns:a16="http://schemas.microsoft.com/office/drawing/2014/main" id="{E4595E00-CC67-550C-C166-CD68BAC6E23F}"/>
              </a:ext>
            </a:extLst>
          </p:cNvPr>
          <p:cNvSpPr/>
          <p:nvPr/>
        </p:nvSpPr>
        <p:spPr>
          <a:xfrm>
            <a:off x="6802244" y="4482791"/>
            <a:ext cx="434897" cy="892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hidden="1">
            <a:extLst>
              <a:ext uri="{FF2B5EF4-FFF2-40B4-BE49-F238E27FC236}">
                <a16:creationId xmlns:a16="http://schemas.microsoft.com/office/drawing/2014/main" id="{ECBE8F6A-C3E1-4AA4-FED6-1970D1B1FBF8}"/>
              </a:ext>
            </a:extLst>
          </p:cNvPr>
          <p:cNvGrpSpPr/>
          <p:nvPr/>
        </p:nvGrpSpPr>
        <p:grpSpPr>
          <a:xfrm>
            <a:off x="1871038" y="502920"/>
            <a:ext cx="5434073" cy="5613465"/>
            <a:chOff x="1871038" y="502920"/>
            <a:chExt cx="5434073" cy="5613465"/>
          </a:xfrm>
        </p:grpSpPr>
        <p:sp>
          <p:nvSpPr>
            <p:cNvPr id="4" name="TextBox 3">
              <a:extLst>
                <a:ext uri="{FF2B5EF4-FFF2-40B4-BE49-F238E27FC236}">
                  <a16:creationId xmlns:a16="http://schemas.microsoft.com/office/drawing/2014/main" id="{146A8F4A-473C-46CB-872A-6BC287DEAF0C}"/>
                </a:ext>
              </a:extLst>
            </p:cNvPr>
            <p:cNvSpPr txBox="1"/>
            <p:nvPr/>
          </p:nvSpPr>
          <p:spPr>
            <a:xfrm>
              <a:off x="1871038" y="5870164"/>
              <a:ext cx="2655016" cy="246221"/>
            </a:xfrm>
            <a:prstGeom prst="rect">
              <a:avLst/>
            </a:prstGeom>
            <a:noFill/>
          </p:spPr>
          <p:txBody>
            <a:bodyPr wrap="square" rtlCol="0">
              <a:spAutoFit/>
            </a:bodyPr>
            <a:lstStyle/>
            <a:p>
              <a:r>
                <a:rPr lang="en-US" sz="1000" dirty="0">
                  <a:solidFill>
                    <a:schemeClr val="accent4"/>
                  </a:solidFill>
                </a:rPr>
                <a:t>[Savarirayan 2019 study 202: p4B]</a:t>
              </a:r>
            </a:p>
          </p:txBody>
        </p:sp>
        <p:sp>
          <p:nvSpPr>
            <p:cNvPr id="6" name="TextBox 5">
              <a:extLst>
                <a:ext uri="{FF2B5EF4-FFF2-40B4-BE49-F238E27FC236}">
                  <a16:creationId xmlns:a16="http://schemas.microsoft.com/office/drawing/2014/main" id="{D815D900-6478-F237-F139-FA05BFF7D4E0}"/>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population slider</a:t>
              </a:r>
            </a:p>
          </p:txBody>
        </p:sp>
      </p:grpSp>
      <p:sp>
        <p:nvSpPr>
          <p:cNvPr id="5" name="Close Button Hyperlink">
            <a:hlinkClick r:id="rId3" action="ppaction://hlinksldjump"/>
            <a:extLst>
              <a:ext uri="{FF2B5EF4-FFF2-40B4-BE49-F238E27FC236}">
                <a16:creationId xmlns:a16="http://schemas.microsoft.com/office/drawing/2014/main" id="{324D7DB1-0262-C85A-BE71-C41E405FF943}"/>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Back Arrow Hyperlink">
            <a:hlinkClick r:id="" action="ppaction://hlinkshowjump?jump=previousslide"/>
            <a:extLst>
              <a:ext uri="{FF2B5EF4-FFF2-40B4-BE49-F238E27FC236}">
                <a16:creationId xmlns:a16="http://schemas.microsoft.com/office/drawing/2014/main" id="{C77A2E6E-C6CD-6C9C-1829-000AD13207DA}"/>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406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3FCBFD-98CD-EBC2-B2E3-3166FED08AAB}"/>
              </a:ext>
            </a:extLst>
          </p:cNvPr>
          <p:cNvSpPr>
            <a:spLocks noGrp="1"/>
          </p:cNvSpPr>
          <p:nvPr>
            <p:ph type="title"/>
          </p:nvPr>
        </p:nvSpPr>
        <p:spPr/>
        <p:txBody>
          <a:bodyPr/>
          <a:lstStyle/>
          <a:p>
            <a:r>
              <a:rPr lang="en-US" noProof="0" dirty="0"/>
              <a:t>Study Design: Follow Up</a:t>
            </a:r>
          </a:p>
        </p:txBody>
      </p:sp>
      <p:grpSp>
        <p:nvGrpSpPr>
          <p:cNvPr id="12" name="Group 11" hidden="1">
            <a:extLst>
              <a:ext uri="{FF2B5EF4-FFF2-40B4-BE49-F238E27FC236}">
                <a16:creationId xmlns:a16="http://schemas.microsoft.com/office/drawing/2014/main" id="{9832AF0A-255D-FB39-F312-B2A91A1E08D0}"/>
              </a:ext>
            </a:extLst>
          </p:cNvPr>
          <p:cNvGrpSpPr/>
          <p:nvPr/>
        </p:nvGrpSpPr>
        <p:grpSpPr>
          <a:xfrm>
            <a:off x="-1313181" y="502920"/>
            <a:ext cx="8618292" cy="5921086"/>
            <a:chOff x="-1313181" y="502920"/>
            <a:chExt cx="8618292" cy="5921086"/>
          </a:xfrm>
        </p:grpSpPr>
        <p:sp>
          <p:nvSpPr>
            <p:cNvPr id="2" name="TextBox 1">
              <a:extLst>
                <a:ext uri="{FF2B5EF4-FFF2-40B4-BE49-F238E27FC236}">
                  <a16:creationId xmlns:a16="http://schemas.microsoft.com/office/drawing/2014/main" id="{C8C72FDB-2CDC-145F-D346-0854ABF979F4}"/>
                </a:ext>
              </a:extLst>
            </p:cNvPr>
            <p:cNvSpPr txBox="1"/>
            <p:nvPr/>
          </p:nvSpPr>
          <p:spPr>
            <a:xfrm>
              <a:off x="-1313181" y="3540185"/>
              <a:ext cx="1313181" cy="369332"/>
            </a:xfrm>
            <a:prstGeom prst="rect">
              <a:avLst/>
            </a:prstGeom>
            <a:noFill/>
          </p:spPr>
          <p:txBody>
            <a:bodyPr wrap="none" rtlCol="0">
              <a:spAutoFit/>
            </a:bodyPr>
            <a:lstStyle/>
            <a:p>
              <a:pPr algn="r"/>
              <a:r>
                <a:rPr lang="en-US" b="1" dirty="0">
                  <a:solidFill>
                    <a:schemeClr val="accent1"/>
                  </a:solidFill>
                </a:rPr>
                <a:t>ACT_037b</a:t>
              </a:r>
            </a:p>
          </p:txBody>
        </p:sp>
        <p:sp>
          <p:nvSpPr>
            <p:cNvPr id="3" name="TextBox 2">
              <a:extLst>
                <a:ext uri="{FF2B5EF4-FFF2-40B4-BE49-F238E27FC236}">
                  <a16:creationId xmlns:a16="http://schemas.microsoft.com/office/drawing/2014/main" id="{ECA2FDD4-1659-9E8C-8E7C-939B569A406A}"/>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2</a:t>
              </a:r>
            </a:p>
          </p:txBody>
        </p:sp>
        <p:sp>
          <p:nvSpPr>
            <p:cNvPr id="4" name="TextBox 3">
              <a:extLst>
                <a:ext uri="{FF2B5EF4-FFF2-40B4-BE49-F238E27FC236}">
                  <a16:creationId xmlns:a16="http://schemas.microsoft.com/office/drawing/2014/main" id="{C4B3E5FF-9950-A435-ACEA-FBF69470B853}"/>
                </a:ext>
              </a:extLst>
            </p:cNvPr>
            <p:cNvSpPr txBox="1"/>
            <p:nvPr/>
          </p:nvSpPr>
          <p:spPr>
            <a:xfrm>
              <a:off x="507638" y="6162396"/>
              <a:ext cx="1964987" cy="261610"/>
            </a:xfrm>
            <a:prstGeom prst="rect">
              <a:avLst/>
            </a:prstGeom>
            <a:noFill/>
          </p:spPr>
          <p:txBody>
            <a:bodyPr wrap="square" rtlCol="0">
              <a:spAutoFit/>
            </a:bodyPr>
            <a:lstStyle/>
            <a:p>
              <a:r>
                <a:rPr lang="en-US" sz="1100" dirty="0">
                  <a:solidFill>
                    <a:srgbClr val="FF0000"/>
                  </a:solidFill>
                </a:rPr>
                <a:t>[Cormier-Daire ESPE: p1B]</a:t>
              </a:r>
            </a:p>
          </p:txBody>
        </p:sp>
      </p:grpSp>
      <p:sp>
        <p:nvSpPr>
          <p:cNvPr id="6" name="Rectangle 5">
            <a:extLst>
              <a:ext uri="{FF2B5EF4-FFF2-40B4-BE49-F238E27FC236}">
                <a16:creationId xmlns:a16="http://schemas.microsoft.com/office/drawing/2014/main" id="{9BDE0CE7-7DC6-35EA-9813-823E96935A43}"/>
              </a:ext>
            </a:extLst>
          </p:cNvPr>
          <p:cNvSpPr/>
          <p:nvPr/>
        </p:nvSpPr>
        <p:spPr>
          <a:xfrm>
            <a:off x="1490132" y="4838385"/>
            <a:ext cx="4814437" cy="779349"/>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1200" i="1" dirty="0">
                <a:solidFill>
                  <a:schemeClr val="accent6"/>
                </a:solidFill>
              </a:rPr>
              <a:t>Patients and families received treatment education and were followed up at month 1, 3, 6 and every 6 months thereafter.</a:t>
            </a:r>
          </a:p>
        </p:txBody>
      </p:sp>
      <p:pic>
        <p:nvPicPr>
          <p:cNvPr id="11" name="Picture 10">
            <a:extLst>
              <a:ext uri="{FF2B5EF4-FFF2-40B4-BE49-F238E27FC236}">
                <a16:creationId xmlns:a16="http://schemas.microsoft.com/office/drawing/2014/main" id="{4AC39811-978C-3871-0BC4-173CE8DC811D}"/>
              </a:ext>
            </a:extLst>
          </p:cNvPr>
          <p:cNvPicPr>
            <a:picLocks noChangeAspect="1"/>
          </p:cNvPicPr>
          <p:nvPr/>
        </p:nvPicPr>
        <p:blipFill>
          <a:blip r:embed="rId3"/>
          <a:stretch>
            <a:fillRect/>
          </a:stretch>
        </p:blipFill>
        <p:spPr>
          <a:xfrm>
            <a:off x="895350" y="2959100"/>
            <a:ext cx="5905500" cy="1143000"/>
          </a:xfrm>
          <a:prstGeom prst="rect">
            <a:avLst/>
          </a:prstGeom>
        </p:spPr>
      </p:pic>
      <p:sp>
        <p:nvSpPr>
          <p:cNvPr id="7" name="Text Placeholder 12">
            <a:extLst>
              <a:ext uri="{FF2B5EF4-FFF2-40B4-BE49-F238E27FC236}">
                <a16:creationId xmlns:a16="http://schemas.microsoft.com/office/drawing/2014/main" id="{36B91BF2-0A09-047D-7B4D-AD13966DE834}"/>
              </a:ext>
            </a:extLst>
          </p:cNvPr>
          <p:cNvSpPr>
            <a:spLocks noGrp="1"/>
          </p:cNvSpPr>
          <p:nvPr>
            <p:ph type="body" sz="quarter" idx="25"/>
          </p:nvPr>
        </p:nvSpPr>
        <p:spPr>
          <a:xfrm>
            <a:off x="842962" y="6405146"/>
            <a:ext cx="6057901" cy="365125"/>
          </a:xfrm>
        </p:spPr>
        <p:txBody>
          <a:bodyPr/>
          <a:lstStyle/>
          <a:p>
            <a:r>
              <a:rPr lang="en-US" noProof="0" dirty="0">
                <a:solidFill>
                  <a:schemeClr val="accent6"/>
                </a:solidFill>
              </a:rPr>
              <a:t>Cormier-Daire et al, presented at ESPE 2023.</a:t>
            </a:r>
          </a:p>
        </p:txBody>
      </p:sp>
      <p:sp>
        <p:nvSpPr>
          <p:cNvPr id="8" name="Back Arrow Hyperlink">
            <a:hlinkClick r:id="" action="ppaction://hlinkshowjump?jump=previousslide"/>
            <a:extLst>
              <a:ext uri="{FF2B5EF4-FFF2-40B4-BE49-F238E27FC236}">
                <a16:creationId xmlns:a16="http://schemas.microsoft.com/office/drawing/2014/main" id="{3817F11C-D422-719F-CBA3-DBE8F281391C}"/>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rward Arrow Hyperlink">
            <a:hlinkClick r:id="" action="ppaction://hlinkshowjump?jump=nextslide"/>
            <a:extLst>
              <a:ext uri="{FF2B5EF4-FFF2-40B4-BE49-F238E27FC236}">
                <a16:creationId xmlns:a16="http://schemas.microsoft.com/office/drawing/2014/main" id="{0FC2EF8A-1B12-2810-0282-489087F9FEF1}"/>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4" action="ppaction://hlinksldjump"/>
            <a:extLst>
              <a:ext uri="{FF2B5EF4-FFF2-40B4-BE49-F238E27FC236}">
                <a16:creationId xmlns:a16="http://schemas.microsoft.com/office/drawing/2014/main" id="{0C26B804-E4D0-B680-E9AF-B7DE90966F85}"/>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0327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3FCBFD-98CD-EBC2-B2E3-3166FED08AAB}"/>
              </a:ext>
            </a:extLst>
          </p:cNvPr>
          <p:cNvSpPr>
            <a:spLocks noGrp="1"/>
          </p:cNvSpPr>
          <p:nvPr>
            <p:ph type="title"/>
          </p:nvPr>
        </p:nvSpPr>
        <p:spPr/>
        <p:txBody>
          <a:bodyPr/>
          <a:lstStyle/>
          <a:p>
            <a:r>
              <a:rPr lang="en-US" noProof="0" dirty="0"/>
              <a:t>Data Collected At Each Visit</a:t>
            </a:r>
          </a:p>
        </p:txBody>
      </p:sp>
      <p:grpSp>
        <p:nvGrpSpPr>
          <p:cNvPr id="3" name="Group 2" hidden="1">
            <a:extLst>
              <a:ext uri="{FF2B5EF4-FFF2-40B4-BE49-F238E27FC236}">
                <a16:creationId xmlns:a16="http://schemas.microsoft.com/office/drawing/2014/main" id="{C984E86D-5252-7BDF-13E7-5730C5963D95}"/>
              </a:ext>
            </a:extLst>
          </p:cNvPr>
          <p:cNvGrpSpPr/>
          <p:nvPr/>
        </p:nvGrpSpPr>
        <p:grpSpPr>
          <a:xfrm>
            <a:off x="4517966" y="502920"/>
            <a:ext cx="2787145" cy="6338410"/>
            <a:chOff x="4517966" y="502920"/>
            <a:chExt cx="2787145" cy="6338410"/>
          </a:xfrm>
        </p:grpSpPr>
        <p:sp>
          <p:nvSpPr>
            <p:cNvPr id="4" name="TextBox 3">
              <a:extLst>
                <a:ext uri="{FF2B5EF4-FFF2-40B4-BE49-F238E27FC236}">
                  <a16:creationId xmlns:a16="http://schemas.microsoft.com/office/drawing/2014/main" id="{CC034F3F-845F-E01D-D8B1-F29D39930FEF}"/>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Study design slider 3</a:t>
              </a:r>
            </a:p>
          </p:txBody>
        </p:sp>
        <p:sp>
          <p:nvSpPr>
            <p:cNvPr id="8" name="TextBox 7">
              <a:extLst>
                <a:ext uri="{FF2B5EF4-FFF2-40B4-BE49-F238E27FC236}">
                  <a16:creationId xmlns:a16="http://schemas.microsoft.com/office/drawing/2014/main" id="{70E8452A-FD4F-717A-1F08-F3B3606F6AC7}"/>
                </a:ext>
              </a:extLst>
            </p:cNvPr>
            <p:cNvSpPr txBox="1"/>
            <p:nvPr/>
          </p:nvSpPr>
          <p:spPr>
            <a:xfrm>
              <a:off x="5314254" y="6579720"/>
              <a:ext cx="1964987" cy="261610"/>
            </a:xfrm>
            <a:prstGeom prst="rect">
              <a:avLst/>
            </a:prstGeom>
            <a:noFill/>
          </p:spPr>
          <p:txBody>
            <a:bodyPr wrap="square" rtlCol="0">
              <a:spAutoFit/>
            </a:bodyPr>
            <a:lstStyle/>
            <a:p>
              <a:r>
                <a:rPr lang="en-US" sz="1100" dirty="0">
                  <a:solidFill>
                    <a:srgbClr val="FF0000"/>
                  </a:solidFill>
                </a:rPr>
                <a:t>[Cormier-Daire ESPE: p1C]</a:t>
              </a:r>
            </a:p>
          </p:txBody>
        </p:sp>
      </p:grpSp>
      <p:graphicFrame>
        <p:nvGraphicFramePr>
          <p:cNvPr id="7" name="Table 6">
            <a:extLst>
              <a:ext uri="{FF2B5EF4-FFF2-40B4-BE49-F238E27FC236}">
                <a16:creationId xmlns:a16="http://schemas.microsoft.com/office/drawing/2014/main" id="{5A0787E6-72B7-4874-996C-0911A547FB0F}"/>
              </a:ext>
            </a:extLst>
          </p:cNvPr>
          <p:cNvGraphicFramePr>
            <a:graphicFrameLocks noGrp="1"/>
          </p:cNvGraphicFramePr>
          <p:nvPr>
            <p:extLst>
              <p:ext uri="{D42A27DB-BD31-4B8C-83A1-F6EECF244321}">
                <p14:modId xmlns:p14="http://schemas.microsoft.com/office/powerpoint/2010/main" val="1469473458"/>
              </p:ext>
            </p:extLst>
          </p:nvPr>
        </p:nvGraphicFramePr>
        <p:xfrm>
          <a:off x="1007867" y="2585313"/>
          <a:ext cx="5751668" cy="3865557"/>
        </p:xfrm>
        <a:graphic>
          <a:graphicData uri="http://schemas.openxmlformats.org/drawingml/2006/table">
            <a:tbl>
              <a:tblPr firstRow="1" firstCol="1" bandRow="1">
                <a:tableStyleId>{5C22544A-7EE6-4342-B048-85BDC9FD1C3A}</a:tableStyleId>
              </a:tblPr>
              <a:tblGrid>
                <a:gridCol w="1081237">
                  <a:extLst>
                    <a:ext uri="{9D8B030D-6E8A-4147-A177-3AD203B41FA5}">
                      <a16:colId xmlns:a16="http://schemas.microsoft.com/office/drawing/2014/main" val="3866318743"/>
                    </a:ext>
                  </a:extLst>
                </a:gridCol>
                <a:gridCol w="774236">
                  <a:extLst>
                    <a:ext uri="{9D8B030D-6E8A-4147-A177-3AD203B41FA5}">
                      <a16:colId xmlns:a16="http://schemas.microsoft.com/office/drawing/2014/main" val="1779876372"/>
                    </a:ext>
                  </a:extLst>
                </a:gridCol>
                <a:gridCol w="861005">
                  <a:extLst>
                    <a:ext uri="{9D8B030D-6E8A-4147-A177-3AD203B41FA5}">
                      <a16:colId xmlns:a16="http://schemas.microsoft.com/office/drawing/2014/main" val="4230763450"/>
                    </a:ext>
                  </a:extLst>
                </a:gridCol>
                <a:gridCol w="640747">
                  <a:extLst>
                    <a:ext uri="{9D8B030D-6E8A-4147-A177-3AD203B41FA5}">
                      <a16:colId xmlns:a16="http://schemas.microsoft.com/office/drawing/2014/main" val="2990058901"/>
                    </a:ext>
                  </a:extLst>
                </a:gridCol>
                <a:gridCol w="914400">
                  <a:extLst>
                    <a:ext uri="{9D8B030D-6E8A-4147-A177-3AD203B41FA5}">
                      <a16:colId xmlns:a16="http://schemas.microsoft.com/office/drawing/2014/main" val="3425262142"/>
                    </a:ext>
                  </a:extLst>
                </a:gridCol>
                <a:gridCol w="811064">
                  <a:extLst>
                    <a:ext uri="{9D8B030D-6E8A-4147-A177-3AD203B41FA5}">
                      <a16:colId xmlns:a16="http://schemas.microsoft.com/office/drawing/2014/main" val="3041741606"/>
                    </a:ext>
                  </a:extLst>
                </a:gridCol>
                <a:gridCol w="668979">
                  <a:extLst>
                    <a:ext uri="{9D8B030D-6E8A-4147-A177-3AD203B41FA5}">
                      <a16:colId xmlns:a16="http://schemas.microsoft.com/office/drawing/2014/main" val="1135794019"/>
                    </a:ext>
                  </a:extLst>
                </a:gridCol>
              </a:tblGrid>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pPr algn="ctr" fontAlgn="ctr">
                        <a:lnSpc>
                          <a:spcPct val="90000"/>
                        </a:lnSpc>
                        <a:spcAft>
                          <a:spcPts val="0"/>
                        </a:spcAft>
                      </a:pPr>
                      <a:r>
                        <a:rPr lang="en-US" sz="1000" b="1" i="0" u="none" strike="noStrike" dirty="0">
                          <a:solidFill>
                            <a:schemeClr val="bg1"/>
                          </a:solidFill>
                          <a:effectLst/>
                          <a:latin typeface="+mn-lt"/>
                          <a:cs typeface="Arial" panose="020B0604020202020204" pitchFamily="34" charset="0"/>
                        </a:rPr>
                        <a:t>Treatment access request</a:t>
                      </a:r>
                    </a:p>
                  </a:txBody>
                  <a:tcPr marL="64008" marR="64008"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lnSpc>
                          <a:spcPct val="90000"/>
                        </a:lnSpc>
                        <a:spcAft>
                          <a:spcPts val="0"/>
                        </a:spcAft>
                      </a:pPr>
                      <a:r>
                        <a:rPr lang="en-US" sz="1000" b="1" i="0" u="none" strike="noStrike" dirty="0">
                          <a:solidFill>
                            <a:schemeClr val="bg1"/>
                          </a:solidFill>
                          <a:effectLst/>
                          <a:latin typeface="+mn-lt"/>
                          <a:cs typeface="Arial" panose="020B0604020202020204" pitchFamily="34" charset="0"/>
                        </a:rPr>
                        <a:t>Day 0 visit (start of treatment)</a:t>
                      </a:r>
                    </a:p>
                  </a:txBody>
                  <a:tcPr marL="64008" marR="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lnSpc>
                          <a:spcPct val="90000"/>
                        </a:lnSpc>
                        <a:spcAft>
                          <a:spcPts val="0"/>
                        </a:spcAft>
                      </a:pPr>
                      <a:r>
                        <a:rPr lang="en-US" sz="1000" b="1" i="0" u="none" strike="noStrike" dirty="0">
                          <a:solidFill>
                            <a:schemeClr val="bg1"/>
                          </a:solidFill>
                          <a:effectLst/>
                          <a:latin typeface="+mn-lt"/>
                          <a:cs typeface="Arial" panose="020B0604020202020204" pitchFamily="34" charset="0"/>
                        </a:rPr>
                        <a:t>Month 1</a:t>
                      </a:r>
                    </a:p>
                  </a:txBody>
                  <a:tcPr marL="64008" marR="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lnSpc>
                          <a:spcPct val="90000"/>
                        </a:lnSpc>
                        <a:spcAft>
                          <a:spcPts val="0"/>
                        </a:spcAft>
                      </a:pPr>
                      <a:r>
                        <a:rPr lang="en-US" sz="1000" b="1" i="0" u="none" strike="noStrike" dirty="0">
                          <a:solidFill>
                            <a:schemeClr val="bg1"/>
                          </a:solidFill>
                          <a:effectLst/>
                          <a:latin typeface="+mn-lt"/>
                          <a:cs typeface="Arial" panose="020B0604020202020204" pitchFamily="34" charset="0"/>
                        </a:rPr>
                        <a:t>Month 3</a:t>
                      </a:r>
                    </a:p>
                  </a:txBody>
                  <a:tcPr marL="64008" marR="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lnSpc>
                          <a:spcPct val="90000"/>
                        </a:lnSpc>
                        <a:spcAft>
                          <a:spcPts val="0"/>
                        </a:spcAft>
                      </a:pPr>
                      <a:r>
                        <a:rPr lang="en-US" sz="1000" b="1" i="0" u="none" strike="noStrike" dirty="0">
                          <a:solidFill>
                            <a:schemeClr val="bg1"/>
                          </a:solidFill>
                          <a:effectLst/>
                          <a:latin typeface="+mn-lt"/>
                          <a:cs typeface="Arial" panose="020B0604020202020204" pitchFamily="34" charset="0"/>
                        </a:rPr>
                        <a:t>Month 6, then every 6 months</a:t>
                      </a:r>
                    </a:p>
                  </a:txBody>
                  <a:tcPr marL="64008" marR="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lnSpc>
                          <a:spcPct val="90000"/>
                        </a:lnSpc>
                        <a:spcAft>
                          <a:spcPts val="0"/>
                        </a:spcAft>
                      </a:pPr>
                      <a:r>
                        <a:rPr lang="en-US" sz="1000" b="1" i="0" u="none" strike="noStrike" dirty="0">
                          <a:solidFill>
                            <a:schemeClr val="bg1"/>
                          </a:solidFill>
                          <a:effectLst/>
                          <a:latin typeface="+mn-lt"/>
                          <a:cs typeface="Arial" panose="020B0604020202020204" pitchFamily="34" charset="0"/>
                        </a:rPr>
                        <a:t>End of follow-up</a:t>
                      </a:r>
                    </a:p>
                  </a:txBody>
                  <a:tcPr marL="64008" marR="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431651120"/>
                  </a:ext>
                </a:extLst>
              </a:tr>
              <a:tr h="274320">
                <a:tc>
                  <a:txBody>
                    <a:bodyPr/>
                    <a:lstStyle/>
                    <a:p>
                      <a:pPr algn="l" fontAlgn="t">
                        <a:lnSpc>
                          <a:spcPct val="90000"/>
                        </a:lnSpc>
                        <a:spcAft>
                          <a:spcPts val="0"/>
                        </a:spcAft>
                      </a:pPr>
                      <a:r>
                        <a:rPr lang="en-US" sz="1000" b="0" i="0" u="none" strike="noStrike" dirty="0">
                          <a:solidFill>
                            <a:schemeClr val="tx1"/>
                          </a:solidFill>
                          <a:effectLst/>
                          <a:latin typeface="+mn-lt"/>
                          <a:cs typeface="Arial" panose="020B0604020202020204" pitchFamily="34" charset="0"/>
                        </a:rPr>
                        <a:t>Documentation of Ach</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0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0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0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0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0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38100" cap="flat" cmpd="sng" algn="ctr">
                      <a:no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447968"/>
                  </a:ext>
                </a:extLst>
              </a:tr>
              <a:tr h="301752">
                <a:tc>
                  <a:txBody>
                    <a:bodyPr/>
                    <a:lstStyle/>
                    <a:p>
                      <a:pPr algn="l" fontAlgn="t">
                        <a:lnSpc>
                          <a:spcPct val="90000"/>
                        </a:lnSpc>
                        <a:spcAft>
                          <a:spcPts val="0"/>
                        </a:spcAft>
                      </a:pPr>
                      <a:r>
                        <a:rPr lang="en-US" sz="1000" b="0" i="0" u="none" strike="noStrike" dirty="0">
                          <a:solidFill>
                            <a:schemeClr val="tx1"/>
                          </a:solidFill>
                          <a:effectLst/>
                          <a:latin typeface="+mn-lt"/>
                          <a:cs typeface="Arial" panose="020B0604020202020204" pitchFamily="34" charset="0"/>
                        </a:rPr>
                        <a:t>Demographics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0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0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0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0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087307"/>
                  </a:ext>
                </a:extLst>
              </a:tr>
              <a:tr h="301752">
                <a:tc>
                  <a:txBody>
                    <a:bodyPr/>
                    <a:lstStyle/>
                    <a:p>
                      <a:pPr algn="l" fontAlgn="t">
                        <a:lnSpc>
                          <a:spcPct val="90000"/>
                        </a:lnSpc>
                        <a:spcAft>
                          <a:spcPts val="0"/>
                        </a:spcAft>
                      </a:pPr>
                      <a:r>
                        <a:rPr lang="en-US" sz="1000" b="0" i="0" u="none" strike="noStrike" dirty="0">
                          <a:solidFill>
                            <a:schemeClr val="tx1"/>
                          </a:solidFill>
                          <a:effectLst/>
                          <a:latin typeface="+mn-lt"/>
                          <a:cs typeface="Arial" panose="020B0604020202020204" pitchFamily="34" charset="0"/>
                        </a:rPr>
                        <a:t>Physical examination</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 (annual examination)</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2087939"/>
                  </a:ext>
                </a:extLst>
              </a:tr>
              <a:tr h="301752">
                <a:tc>
                  <a:txBody>
                    <a:bodyPr/>
                    <a:lstStyle/>
                    <a:p>
                      <a:pPr algn="l" fontAlgn="t">
                        <a:lnSpc>
                          <a:spcPct val="90000"/>
                        </a:lnSpc>
                        <a:spcAft>
                          <a:spcPts val="0"/>
                        </a:spcAft>
                      </a:pPr>
                      <a:r>
                        <a:rPr lang="en-US" sz="1000" b="0" i="0" u="none" strike="noStrike" dirty="0">
                          <a:solidFill>
                            <a:schemeClr val="tx1"/>
                          </a:solidFill>
                          <a:effectLst/>
                          <a:latin typeface="+mn-lt"/>
                          <a:cs typeface="Arial" panose="020B0604020202020204" pitchFamily="34" charset="0"/>
                        </a:rPr>
                        <a:t>Anthropometric and morphological measurements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ctr" latinLnBrk="0" hangingPunct="1">
                        <a:lnSpc>
                          <a:spcPct val="90000"/>
                        </a:lnSpc>
                        <a:spcBef>
                          <a:spcPts val="0"/>
                        </a:spcBef>
                        <a:spcAft>
                          <a:spcPts val="0"/>
                        </a:spcAft>
                        <a:buClrTx/>
                        <a:buSzTx/>
                        <a:buFontTx/>
                        <a:buNone/>
                        <a:tabLst/>
                        <a:defRPr/>
                      </a:pPr>
                      <a:r>
                        <a:rPr lang="en-US" sz="1050" b="0" i="0" u="none" strike="noStrike" dirty="0">
                          <a:solidFill>
                            <a:schemeClr val="tx1"/>
                          </a:solidFill>
                          <a:effectLst/>
                          <a:latin typeface="+mn-lt"/>
                          <a:cs typeface="Arial" panose="020B0604020202020204" pitchFamily="34" charset="0"/>
                        </a:rPr>
                        <a:t>X (annual examination)</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5589758"/>
                  </a:ext>
                </a:extLst>
              </a:tr>
              <a:tr h="301752">
                <a:tc>
                  <a:txBody>
                    <a:bodyPr/>
                    <a:lstStyle/>
                    <a:p>
                      <a:pPr algn="l" fontAlgn="t">
                        <a:lnSpc>
                          <a:spcPct val="90000"/>
                        </a:lnSpc>
                        <a:spcAft>
                          <a:spcPts val="0"/>
                        </a:spcAft>
                      </a:pPr>
                      <a:r>
                        <a:rPr lang="en-US" sz="1000" b="0" i="0" u="none" strike="noStrike" dirty="0">
                          <a:solidFill>
                            <a:schemeClr val="tx1"/>
                          </a:solidFill>
                          <a:effectLst/>
                          <a:latin typeface="+mn-lt"/>
                          <a:cs typeface="Arial" panose="020B0604020202020204" pitchFamily="34" charset="0"/>
                        </a:rPr>
                        <a:t>X-ray of the </a:t>
                      </a:r>
                      <a:br>
                        <a:rPr lang="en-US" sz="1000" b="0" i="0" u="none" strike="noStrike" dirty="0">
                          <a:solidFill>
                            <a:schemeClr val="tx1"/>
                          </a:solidFill>
                          <a:effectLst/>
                          <a:latin typeface="+mn-lt"/>
                          <a:cs typeface="Arial" panose="020B0604020202020204" pitchFamily="34" charset="0"/>
                        </a:rPr>
                      </a:br>
                      <a:r>
                        <a:rPr lang="en-US" sz="1000" b="0" i="0" u="none" strike="noStrike" dirty="0">
                          <a:solidFill>
                            <a:schemeClr val="tx1"/>
                          </a:solidFill>
                          <a:effectLst/>
                          <a:latin typeface="+mn-lt"/>
                          <a:cs typeface="Arial" panose="020B0604020202020204" pitchFamily="34" charset="0"/>
                        </a:rPr>
                        <a:t>left hand </a:t>
                      </a:r>
                      <a:br>
                        <a:rPr lang="en-US" sz="1000" b="0" i="0" u="none" strike="noStrike" dirty="0">
                          <a:solidFill>
                            <a:schemeClr val="tx1"/>
                          </a:solidFill>
                          <a:effectLst/>
                          <a:latin typeface="+mn-lt"/>
                          <a:cs typeface="Arial" panose="020B0604020202020204" pitchFamily="34" charset="0"/>
                        </a:rPr>
                      </a:br>
                      <a:r>
                        <a:rPr lang="en-US" sz="1000" b="0" i="0" u="none" strike="noStrike" dirty="0">
                          <a:solidFill>
                            <a:schemeClr val="tx1"/>
                          </a:solidFill>
                          <a:effectLst/>
                          <a:latin typeface="+mn-lt"/>
                          <a:cs typeface="Arial" panose="020B0604020202020204" pitchFamily="34" charset="0"/>
                        </a:rPr>
                        <a:t>and/or knee</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ctr" latinLnBrk="0" hangingPunct="1">
                        <a:lnSpc>
                          <a:spcPct val="90000"/>
                        </a:lnSpc>
                        <a:spcBef>
                          <a:spcPts val="0"/>
                        </a:spcBef>
                        <a:spcAft>
                          <a:spcPts val="0"/>
                        </a:spcAft>
                        <a:buClrTx/>
                        <a:buSzTx/>
                        <a:buFontTx/>
                        <a:buNone/>
                        <a:tabLst/>
                        <a:defRPr/>
                      </a:pPr>
                      <a:r>
                        <a:rPr lang="en-US" sz="1050" b="0" i="0" u="none" strike="noStrike" dirty="0">
                          <a:solidFill>
                            <a:schemeClr val="tx1"/>
                          </a:solidFill>
                          <a:effectLst/>
                          <a:latin typeface="+mn-lt"/>
                          <a:cs typeface="Arial" panose="020B0604020202020204" pitchFamily="34" charset="0"/>
                        </a:rPr>
                        <a:t>x (annual examination)</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713962"/>
                  </a:ext>
                </a:extLst>
              </a:tr>
              <a:tr h="301752">
                <a:tc>
                  <a:txBody>
                    <a:bodyPr/>
                    <a:lstStyle/>
                    <a:p>
                      <a:pPr algn="l" fontAlgn="t">
                        <a:lnSpc>
                          <a:spcPct val="90000"/>
                        </a:lnSpc>
                        <a:spcAft>
                          <a:spcPts val="0"/>
                        </a:spcAft>
                      </a:pPr>
                      <a:r>
                        <a:rPr lang="en-US" sz="1000" b="0" i="0" u="none" strike="noStrike" dirty="0">
                          <a:solidFill>
                            <a:schemeClr val="tx1"/>
                          </a:solidFill>
                          <a:effectLst/>
                          <a:latin typeface="+mn-lt"/>
                          <a:cs typeface="Arial" panose="020B0604020202020204" pitchFamily="34" charset="0"/>
                        </a:rPr>
                        <a:t>Tanner stage</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3594031"/>
                  </a:ext>
                </a:extLst>
              </a:tr>
              <a:tr h="301752">
                <a:tc>
                  <a:txBody>
                    <a:bodyPr/>
                    <a:lstStyle/>
                    <a:p>
                      <a:pPr algn="l" fontAlgn="t">
                        <a:lnSpc>
                          <a:spcPct val="90000"/>
                        </a:lnSpc>
                        <a:spcAft>
                          <a:spcPts val="0"/>
                        </a:spcAft>
                      </a:pPr>
                      <a:r>
                        <a:rPr lang="en-US" sz="1000" b="0" i="0" u="none" strike="noStrike" dirty="0">
                          <a:solidFill>
                            <a:schemeClr val="tx1"/>
                          </a:solidFill>
                          <a:effectLst/>
                          <a:latin typeface="+mn-lt"/>
                          <a:cs typeface="Arial" panose="020B0604020202020204" pitchFamily="34" charset="0"/>
                        </a:rPr>
                        <a:t>Vosoritide treatment</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endParaRPr lang="en-US" sz="1050" b="0"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5553219"/>
                  </a:ext>
                </a:extLst>
              </a:tr>
              <a:tr h="440176">
                <a:tc>
                  <a:txBody>
                    <a:bodyPr/>
                    <a:lstStyle/>
                    <a:p>
                      <a:pPr algn="l" fontAlgn="t">
                        <a:lnSpc>
                          <a:spcPct val="90000"/>
                        </a:lnSpc>
                        <a:spcAft>
                          <a:spcPts val="0"/>
                        </a:spcAft>
                      </a:pPr>
                      <a:r>
                        <a:rPr lang="en-US" sz="1000" b="0" i="0" u="none" strike="noStrike" dirty="0">
                          <a:solidFill>
                            <a:schemeClr val="tx1"/>
                          </a:solidFill>
                          <a:effectLst/>
                          <a:latin typeface="+mn-lt"/>
                          <a:cs typeface="Arial" panose="020B0604020202020204" pitchFamily="34" charset="0"/>
                        </a:rPr>
                        <a:t>Adverse event data</a:t>
                      </a:r>
                    </a:p>
                  </a:txBody>
                  <a:tcPr anchor="ctr">
                    <a:lnL w="12700" cmpd="sng">
                      <a:noFill/>
                    </a:lnL>
                    <a:lnR w="12700" cmpd="sng">
                      <a:noFill/>
                    </a:lnR>
                    <a:lnT w="12700" cap="flat" cmpd="sng" algn="ctr">
                      <a:solidFill>
                        <a:schemeClr val="bg1"/>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fontAlgn="ctr">
                        <a:lnSpc>
                          <a:spcPct val="90000"/>
                        </a:lnSpc>
                        <a:spcAft>
                          <a:spcPts val="0"/>
                        </a:spcAft>
                      </a:pPr>
                      <a:endParaRPr lang="en-US" sz="1050" b="1"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endParaRPr lang="en-US" sz="1050" b="1" i="0" u="none" strike="noStrike" dirty="0">
                        <a:solidFill>
                          <a:schemeClr val="tx1"/>
                        </a:solidFill>
                        <a:effectLst/>
                        <a:latin typeface="+mn-lt"/>
                        <a:cs typeface="Arial" panose="020B0604020202020204" pitchFamily="34" charset="0"/>
                      </a:endParaRP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90000"/>
                        </a:lnSpc>
                        <a:spcAft>
                          <a:spcPts val="0"/>
                        </a:spcAft>
                      </a:pPr>
                      <a:r>
                        <a:rPr lang="en-US" sz="1050" b="0" i="0" u="none" strike="noStrike" dirty="0">
                          <a:solidFill>
                            <a:schemeClr val="tx1"/>
                          </a:solidFill>
                          <a:effectLst/>
                          <a:latin typeface="+mn-lt"/>
                          <a:cs typeface="Arial" panose="020B0604020202020204" pitchFamily="34" charset="0"/>
                        </a:rPr>
                        <a:t>x</a:t>
                      </a:r>
                    </a:p>
                  </a:txBody>
                  <a:tcPr marL="64008" marR="64008"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1964177"/>
                  </a:ext>
                </a:extLst>
              </a:tr>
            </a:tbl>
          </a:graphicData>
        </a:graphic>
      </p:graphicFrame>
      <p:sp>
        <p:nvSpPr>
          <p:cNvPr id="9" name="Rectangle 8">
            <a:extLst>
              <a:ext uri="{FF2B5EF4-FFF2-40B4-BE49-F238E27FC236}">
                <a16:creationId xmlns:a16="http://schemas.microsoft.com/office/drawing/2014/main" id="{ABA9B84B-F5B8-AEBB-7C78-5966E74907C3}"/>
              </a:ext>
            </a:extLst>
          </p:cNvPr>
          <p:cNvSpPr/>
          <p:nvPr/>
        </p:nvSpPr>
        <p:spPr>
          <a:xfrm>
            <a:off x="6775901" y="4683101"/>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2">
            <a:extLst>
              <a:ext uri="{FF2B5EF4-FFF2-40B4-BE49-F238E27FC236}">
                <a16:creationId xmlns:a16="http://schemas.microsoft.com/office/drawing/2014/main" id="{4C537191-1114-86D6-9356-65C5569A8312}"/>
              </a:ext>
            </a:extLst>
          </p:cNvPr>
          <p:cNvSpPr>
            <a:spLocks noGrp="1"/>
          </p:cNvSpPr>
          <p:nvPr>
            <p:ph type="body" sz="quarter" idx="25"/>
          </p:nvPr>
        </p:nvSpPr>
        <p:spPr>
          <a:xfrm>
            <a:off x="842962" y="6405146"/>
            <a:ext cx="6057901" cy="365125"/>
          </a:xfrm>
        </p:spPr>
        <p:txBody>
          <a:bodyPr/>
          <a:lstStyle/>
          <a:p>
            <a:r>
              <a:rPr lang="en-US" noProof="0" dirty="0">
                <a:solidFill>
                  <a:schemeClr val="accent6"/>
                </a:solidFill>
              </a:rPr>
              <a:t>Cormier-Daire et al, presented at ESPE 2023.</a:t>
            </a:r>
          </a:p>
        </p:txBody>
      </p:sp>
      <p:sp>
        <p:nvSpPr>
          <p:cNvPr id="2" name="Back Arrow Hyperlink">
            <a:hlinkClick r:id="" action="ppaction://hlinkshowjump?jump=previousslide"/>
            <a:extLst>
              <a:ext uri="{FF2B5EF4-FFF2-40B4-BE49-F238E27FC236}">
                <a16:creationId xmlns:a16="http://schemas.microsoft.com/office/drawing/2014/main" id="{E9BBAE66-F775-755E-6A7F-0A396EB6F423}"/>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se Button Hyperlink">
            <a:hlinkClick r:id="rId3" action="ppaction://hlinksldjump"/>
            <a:extLst>
              <a:ext uri="{FF2B5EF4-FFF2-40B4-BE49-F238E27FC236}">
                <a16:creationId xmlns:a16="http://schemas.microsoft.com/office/drawing/2014/main" id="{EFD1EE64-D46F-D324-4979-09E037C94A6F}"/>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3901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691660-B2B7-BAAC-0DF1-131B32661460}"/>
              </a:ext>
            </a:extLst>
          </p:cNvPr>
          <p:cNvSpPr>
            <a:spLocks noGrp="1"/>
          </p:cNvSpPr>
          <p:nvPr>
            <p:ph type="body" sz="quarter" idx="25"/>
          </p:nvPr>
        </p:nvSpPr>
        <p:spPr/>
        <p:txBody>
          <a:bodyPr/>
          <a:lstStyle/>
          <a:p>
            <a:r>
              <a:rPr lang="en-US" noProof="0" dirty="0">
                <a:solidFill>
                  <a:schemeClr val="accent6"/>
                </a:solidFill>
              </a:rPr>
              <a:t>SD, standard deviation.</a:t>
            </a:r>
          </a:p>
          <a:p>
            <a:r>
              <a:rPr lang="en-US" noProof="0" dirty="0">
                <a:solidFill>
                  <a:schemeClr val="accent6"/>
                </a:solidFill>
              </a:rPr>
              <a:t>Cormier-Daire et al, presented at ESPE 2023.</a:t>
            </a:r>
          </a:p>
        </p:txBody>
      </p:sp>
      <p:sp>
        <p:nvSpPr>
          <p:cNvPr id="3" name="Title 2">
            <a:extLst>
              <a:ext uri="{FF2B5EF4-FFF2-40B4-BE49-F238E27FC236}">
                <a16:creationId xmlns:a16="http://schemas.microsoft.com/office/drawing/2014/main" id="{CB17CF18-71BA-5C1D-F134-2B71BB79C34E}"/>
              </a:ext>
            </a:extLst>
          </p:cNvPr>
          <p:cNvSpPr>
            <a:spLocks noGrp="1"/>
          </p:cNvSpPr>
          <p:nvPr>
            <p:ph type="title"/>
          </p:nvPr>
        </p:nvSpPr>
        <p:spPr/>
        <p:txBody>
          <a:bodyPr/>
          <a:lstStyle/>
          <a:p>
            <a:r>
              <a:rPr lang="en-US" noProof="0" dirty="0"/>
              <a:t>Height Z Scores of Patients Treated for </a:t>
            </a:r>
            <a:br>
              <a:rPr lang="en-US" noProof="0" dirty="0"/>
            </a:br>
            <a:r>
              <a:rPr lang="en-US" noProof="0" dirty="0"/>
              <a:t>12 Months vs Untreated Children</a:t>
            </a:r>
          </a:p>
        </p:txBody>
      </p:sp>
      <p:grpSp>
        <p:nvGrpSpPr>
          <p:cNvPr id="12" name="Group 11" hidden="1">
            <a:extLst>
              <a:ext uri="{FF2B5EF4-FFF2-40B4-BE49-F238E27FC236}">
                <a16:creationId xmlns:a16="http://schemas.microsoft.com/office/drawing/2014/main" id="{4A945A28-6A95-B913-4840-AFBE6212C418}"/>
              </a:ext>
            </a:extLst>
          </p:cNvPr>
          <p:cNvGrpSpPr/>
          <p:nvPr/>
        </p:nvGrpSpPr>
        <p:grpSpPr>
          <a:xfrm>
            <a:off x="-1159292" y="502920"/>
            <a:ext cx="8464403" cy="6227891"/>
            <a:chOff x="-1159292" y="502920"/>
            <a:chExt cx="8464403" cy="6227891"/>
          </a:xfrm>
        </p:grpSpPr>
        <p:sp>
          <p:nvSpPr>
            <p:cNvPr id="5" name="TextBox 4">
              <a:extLst>
                <a:ext uri="{FF2B5EF4-FFF2-40B4-BE49-F238E27FC236}">
                  <a16:creationId xmlns:a16="http://schemas.microsoft.com/office/drawing/2014/main" id="{634EB60C-CDF4-20E5-A104-5CF62BC76A68}"/>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Efficacy slider 1</a:t>
              </a:r>
            </a:p>
          </p:txBody>
        </p:sp>
        <p:sp>
          <p:nvSpPr>
            <p:cNvPr id="8" name="TextBox 7">
              <a:extLst>
                <a:ext uri="{FF2B5EF4-FFF2-40B4-BE49-F238E27FC236}">
                  <a16:creationId xmlns:a16="http://schemas.microsoft.com/office/drawing/2014/main" id="{DFBC248B-AB78-E34D-CB5F-F724677D09E6}"/>
                </a:ext>
              </a:extLst>
            </p:cNvPr>
            <p:cNvSpPr txBox="1"/>
            <p:nvPr/>
          </p:nvSpPr>
          <p:spPr>
            <a:xfrm>
              <a:off x="-1159292" y="2199867"/>
              <a:ext cx="1172116" cy="369332"/>
            </a:xfrm>
            <a:prstGeom prst="rect">
              <a:avLst/>
            </a:prstGeom>
            <a:noFill/>
          </p:spPr>
          <p:txBody>
            <a:bodyPr wrap="none" rtlCol="0">
              <a:spAutoFit/>
            </a:bodyPr>
            <a:lstStyle/>
            <a:p>
              <a:pPr algn="r"/>
              <a:r>
                <a:rPr lang="en-US" b="1" dirty="0">
                  <a:solidFill>
                    <a:schemeClr val="accent1"/>
                  </a:solidFill>
                </a:rPr>
                <a:t>ACT_038</a:t>
              </a:r>
            </a:p>
          </p:txBody>
        </p:sp>
        <p:sp>
          <p:nvSpPr>
            <p:cNvPr id="9" name="TextBox 8">
              <a:extLst>
                <a:ext uri="{FF2B5EF4-FFF2-40B4-BE49-F238E27FC236}">
                  <a16:creationId xmlns:a16="http://schemas.microsoft.com/office/drawing/2014/main" id="{4B68BCB4-57CD-8CA0-E394-6C56B6B82B90}"/>
                </a:ext>
              </a:extLst>
            </p:cNvPr>
            <p:cNvSpPr txBox="1"/>
            <p:nvPr/>
          </p:nvSpPr>
          <p:spPr>
            <a:xfrm>
              <a:off x="4909907" y="6469201"/>
              <a:ext cx="1964987" cy="261610"/>
            </a:xfrm>
            <a:prstGeom prst="rect">
              <a:avLst/>
            </a:prstGeom>
            <a:noFill/>
          </p:spPr>
          <p:txBody>
            <a:bodyPr wrap="square" rtlCol="0">
              <a:spAutoFit/>
            </a:bodyPr>
            <a:lstStyle/>
            <a:p>
              <a:r>
                <a:rPr lang="en-US" sz="1100" dirty="0">
                  <a:solidFill>
                    <a:srgbClr val="FF0000"/>
                  </a:solidFill>
                </a:rPr>
                <a:t>[Cormier-Daire ESPE: p1F]</a:t>
              </a:r>
            </a:p>
          </p:txBody>
        </p:sp>
      </p:grpSp>
      <p:pic>
        <p:nvPicPr>
          <p:cNvPr id="13" name="Picture 12">
            <a:extLst>
              <a:ext uri="{FF2B5EF4-FFF2-40B4-BE49-F238E27FC236}">
                <a16:creationId xmlns:a16="http://schemas.microsoft.com/office/drawing/2014/main" id="{5826EE30-0710-0311-AE2C-3024060B7F24}"/>
              </a:ext>
            </a:extLst>
          </p:cNvPr>
          <p:cNvPicPr>
            <a:picLocks noChangeAspect="1"/>
          </p:cNvPicPr>
          <p:nvPr/>
        </p:nvPicPr>
        <p:blipFill>
          <a:blip r:embed="rId3"/>
          <a:srcRect/>
          <a:stretch/>
        </p:blipFill>
        <p:spPr>
          <a:xfrm>
            <a:off x="1022350" y="3353628"/>
            <a:ext cx="5727700" cy="2476500"/>
          </a:xfrm>
          <a:prstGeom prst="rect">
            <a:avLst/>
          </a:prstGeom>
        </p:spPr>
      </p:pic>
      <p:sp>
        <p:nvSpPr>
          <p:cNvPr id="2" name="Rectangle 1">
            <a:extLst>
              <a:ext uri="{FF2B5EF4-FFF2-40B4-BE49-F238E27FC236}">
                <a16:creationId xmlns:a16="http://schemas.microsoft.com/office/drawing/2014/main" id="{962677BF-588D-EE12-6190-DC17D3FAB69E}"/>
              </a:ext>
            </a:extLst>
          </p:cNvPr>
          <p:cNvSpPr/>
          <p:nvPr/>
        </p:nvSpPr>
        <p:spPr>
          <a:xfrm>
            <a:off x="532264" y="46402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EF9AF2C-242B-57F8-5CDB-79E3702AFAB9}"/>
              </a:ext>
            </a:extLst>
          </p:cNvPr>
          <p:cNvSpPr txBox="1"/>
          <p:nvPr/>
        </p:nvSpPr>
        <p:spPr>
          <a:xfrm>
            <a:off x="850232" y="2711233"/>
            <a:ext cx="6015789" cy="369332"/>
          </a:xfrm>
          <a:prstGeom prst="rect">
            <a:avLst/>
          </a:prstGeom>
          <a:noFill/>
        </p:spPr>
        <p:txBody>
          <a:bodyPr wrap="square">
            <a:spAutoFit/>
          </a:bodyPr>
          <a:lstStyle/>
          <a:p>
            <a:pPr algn="ctr"/>
            <a:r>
              <a:rPr lang="en-US" sz="1800" dirty="0">
                <a:solidFill>
                  <a:schemeClr val="accent6"/>
                </a:solidFill>
              </a:rPr>
              <a:t>Height z scores increased by 0.4 SD. </a:t>
            </a:r>
          </a:p>
        </p:txBody>
      </p:sp>
      <p:sp>
        <p:nvSpPr>
          <p:cNvPr id="10" name="Forward Arrow Hyperlink">
            <a:hlinkClick r:id="" action="ppaction://hlinkshowjump?jump=nextslide"/>
            <a:extLst>
              <a:ext uri="{FF2B5EF4-FFF2-40B4-BE49-F238E27FC236}">
                <a16:creationId xmlns:a16="http://schemas.microsoft.com/office/drawing/2014/main" id="{2E6A3A0B-40F8-6E7D-C658-9C4FE67FA2BC}"/>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se Button Hyperlink">
            <a:hlinkClick r:id="rId4" action="ppaction://hlinksldjump"/>
            <a:extLst>
              <a:ext uri="{FF2B5EF4-FFF2-40B4-BE49-F238E27FC236}">
                <a16:creationId xmlns:a16="http://schemas.microsoft.com/office/drawing/2014/main" id="{B1F951FB-38C6-76BB-C9D4-9C1157B915B0}"/>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607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32E3D2F0-F1C2-3C89-12DF-4E1B21CE9D01}"/>
              </a:ext>
            </a:extLst>
          </p:cNvPr>
          <p:cNvSpPr>
            <a:spLocks noGrp="1"/>
          </p:cNvSpPr>
          <p:nvPr>
            <p:ph type="body" sz="quarter" idx="25"/>
          </p:nvPr>
        </p:nvSpPr>
        <p:spPr/>
        <p:txBody>
          <a:bodyPr/>
          <a:lstStyle/>
          <a:p>
            <a:r>
              <a:rPr lang="en-US" noProof="0" dirty="0">
                <a:solidFill>
                  <a:schemeClr val="accent6"/>
                </a:solidFill>
              </a:rPr>
              <a:t>Cormier-Daire et al, presented at ESPE 2023.</a:t>
            </a:r>
          </a:p>
        </p:txBody>
      </p:sp>
      <p:sp>
        <p:nvSpPr>
          <p:cNvPr id="3" name="Title 2">
            <a:extLst>
              <a:ext uri="{FF2B5EF4-FFF2-40B4-BE49-F238E27FC236}">
                <a16:creationId xmlns:a16="http://schemas.microsoft.com/office/drawing/2014/main" id="{5EF7883A-FCBB-C9DA-85C4-628723521886}"/>
              </a:ext>
            </a:extLst>
          </p:cNvPr>
          <p:cNvSpPr>
            <a:spLocks noGrp="1"/>
          </p:cNvSpPr>
          <p:nvPr>
            <p:ph type="title"/>
          </p:nvPr>
        </p:nvSpPr>
        <p:spPr/>
        <p:txBody>
          <a:bodyPr/>
          <a:lstStyle/>
          <a:p>
            <a:r>
              <a:rPr lang="en-US" sz="2400" noProof="0" dirty="0">
                <a:solidFill>
                  <a:schemeClr val="accent6"/>
                </a:solidFill>
              </a:rPr>
              <a:t>With Vosoritide for 12 Months</a:t>
            </a:r>
            <a:br>
              <a:rPr lang="en-US" sz="2400" noProof="0" dirty="0">
                <a:solidFill>
                  <a:schemeClr val="accent6"/>
                </a:solidFill>
              </a:rPr>
            </a:br>
            <a:r>
              <a:rPr lang="en-US" sz="2000" noProof="0" dirty="0"/>
              <a:t>Change from Baseline in Height in Patients</a:t>
            </a:r>
            <a:endParaRPr lang="en-US" noProof="0" dirty="0"/>
          </a:p>
        </p:txBody>
      </p:sp>
      <p:sp>
        <p:nvSpPr>
          <p:cNvPr id="9" name="TextBox 8">
            <a:extLst>
              <a:ext uri="{FF2B5EF4-FFF2-40B4-BE49-F238E27FC236}">
                <a16:creationId xmlns:a16="http://schemas.microsoft.com/office/drawing/2014/main" id="{7C896EBE-60ED-2D1C-854B-FCF220AEF9CC}"/>
              </a:ext>
            </a:extLst>
          </p:cNvPr>
          <p:cNvSpPr txBox="1"/>
          <p:nvPr/>
        </p:nvSpPr>
        <p:spPr>
          <a:xfrm>
            <a:off x="1411869" y="5756932"/>
            <a:ext cx="4494178" cy="577081"/>
          </a:xfrm>
          <a:prstGeom prst="rect">
            <a:avLst/>
          </a:prstGeom>
          <a:noFill/>
        </p:spPr>
        <p:txBody>
          <a:bodyPr wrap="square">
            <a:spAutoFit/>
          </a:bodyPr>
          <a:lstStyle/>
          <a:p>
            <a:pPr marL="0" lvl="1">
              <a:buClr>
                <a:schemeClr val="accent1"/>
              </a:buClr>
              <a:defRPr/>
            </a:pPr>
            <a:r>
              <a:rPr lang="en-US" sz="1050" dirty="0"/>
              <a:t>Over 12 months, absolute height increased by: </a:t>
            </a:r>
          </a:p>
          <a:p>
            <a:pPr marL="0" lvl="1">
              <a:buClr>
                <a:schemeClr val="accent1"/>
              </a:buClr>
              <a:defRPr/>
            </a:pPr>
            <a:r>
              <a:rPr lang="en-US" sz="1050" dirty="0"/>
              <a:t>5.8 (1.71) cm among males, </a:t>
            </a:r>
            <a:br>
              <a:rPr lang="en-US" sz="1050" dirty="0"/>
            </a:br>
            <a:r>
              <a:rPr lang="en-US" sz="1050" dirty="0"/>
              <a:t>6.5 (1.28) cm among females</a:t>
            </a:r>
          </a:p>
        </p:txBody>
      </p:sp>
      <p:sp>
        <p:nvSpPr>
          <p:cNvPr id="4" name="Content Placeholder 11">
            <a:extLst>
              <a:ext uri="{FF2B5EF4-FFF2-40B4-BE49-F238E27FC236}">
                <a16:creationId xmlns:a16="http://schemas.microsoft.com/office/drawing/2014/main" id="{E6C2E011-0547-81DA-C72A-9AF44D966A08}"/>
              </a:ext>
            </a:extLst>
          </p:cNvPr>
          <p:cNvSpPr txBox="1">
            <a:spLocks/>
          </p:cNvSpPr>
          <p:nvPr/>
        </p:nvSpPr>
        <p:spPr>
          <a:xfrm>
            <a:off x="863722" y="2613010"/>
            <a:ext cx="5979991" cy="544076"/>
          </a:xfrm>
          <a:prstGeom prst="rect">
            <a:avLst/>
          </a:prstGeom>
        </p:spPr>
        <p:txBody>
          <a:bodyPr vert="horz" lIns="91440" tIns="45720" rIns="91440" bIns="45720" rtlCol="0">
            <a:noAutofit/>
          </a:bodyPr>
          <a:lstStyle>
            <a:lvl1pPr marL="0" indent="0" algn="l" defTabSz="1341150" rtl="0" eaLnBrk="1" latinLnBrk="0" hangingPunct="1">
              <a:lnSpc>
                <a:spcPct val="90000"/>
              </a:lnSpc>
              <a:spcBef>
                <a:spcPts val="1467"/>
              </a:spcBef>
              <a:buClr>
                <a:schemeClr val="accent1"/>
              </a:buClr>
              <a:buFont typeface="Arial" panose="020B0604020202020204" pitchFamily="34" charset="0"/>
              <a:buNone/>
              <a:tabLst/>
              <a:defRPr sz="1400" kern="1200">
                <a:solidFill>
                  <a:schemeClr val="tx1"/>
                </a:solidFill>
                <a:latin typeface="+mn-lt"/>
                <a:ea typeface="+mn-ea"/>
                <a:cs typeface="+mn-cs"/>
              </a:defRPr>
            </a:lvl1pPr>
            <a:lvl2pPr marL="182563" indent="-169863" algn="l" defTabSz="1341150" rtl="0" eaLnBrk="1" latinLnBrk="0" hangingPunct="1">
              <a:lnSpc>
                <a:spcPct val="90000"/>
              </a:lnSpc>
              <a:spcBef>
                <a:spcPts val="733"/>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502931"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3pPr>
            <a:lvl4pPr marL="761382" indent="0" algn="l" defTabSz="1341150" rtl="0" eaLnBrk="1" latinLnBrk="0" hangingPunct="1">
              <a:lnSpc>
                <a:spcPct val="90000"/>
              </a:lnSpc>
              <a:spcBef>
                <a:spcPts val="733"/>
              </a:spcBef>
              <a:buFont typeface="System Font Regular"/>
              <a:buNone/>
              <a:tabLst/>
              <a:defRPr sz="1400" kern="1200">
                <a:solidFill>
                  <a:schemeClr val="tx1"/>
                </a:solidFill>
                <a:latin typeface="+mn-lt"/>
                <a:ea typeface="+mn-ea"/>
                <a:cs typeface="+mn-cs"/>
              </a:defRPr>
            </a:lvl4pPr>
            <a:lvl5pPr marL="1005862" indent="0" algn="l" defTabSz="1341150" rtl="0" eaLnBrk="1" latinLnBrk="0" hangingPunct="1">
              <a:lnSpc>
                <a:spcPct val="90000"/>
              </a:lnSpc>
              <a:spcBef>
                <a:spcPts val="733"/>
              </a:spcBef>
              <a:buFont typeface="Arial" panose="020B0604020202020204" pitchFamily="34" charset="0"/>
              <a:buNone/>
              <a:tabLst/>
              <a:defRPr sz="14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algn="ctr"/>
            <a:endParaRPr lang="en-US" sz="1600" dirty="0">
              <a:solidFill>
                <a:schemeClr val="accent6"/>
              </a:solidFill>
            </a:endParaRPr>
          </a:p>
        </p:txBody>
      </p:sp>
      <p:pic>
        <p:nvPicPr>
          <p:cNvPr id="12" name="Picture 11">
            <a:extLst>
              <a:ext uri="{FF2B5EF4-FFF2-40B4-BE49-F238E27FC236}">
                <a16:creationId xmlns:a16="http://schemas.microsoft.com/office/drawing/2014/main" id="{663AA3F8-0AD9-566F-2F59-5C70538C53F3}"/>
              </a:ext>
            </a:extLst>
          </p:cNvPr>
          <p:cNvPicPr>
            <a:picLocks noChangeAspect="1"/>
          </p:cNvPicPr>
          <p:nvPr/>
        </p:nvPicPr>
        <p:blipFill>
          <a:blip r:embed="rId3"/>
          <a:srcRect/>
          <a:stretch/>
        </p:blipFill>
        <p:spPr>
          <a:xfrm>
            <a:off x="1003852" y="3285711"/>
            <a:ext cx="5791200" cy="2400300"/>
          </a:xfrm>
          <a:prstGeom prst="rect">
            <a:avLst/>
          </a:prstGeom>
        </p:spPr>
      </p:pic>
      <p:grpSp>
        <p:nvGrpSpPr>
          <p:cNvPr id="13" name="Group 12" hidden="1">
            <a:extLst>
              <a:ext uri="{FF2B5EF4-FFF2-40B4-BE49-F238E27FC236}">
                <a16:creationId xmlns:a16="http://schemas.microsoft.com/office/drawing/2014/main" id="{00D8E0D4-9975-E2DE-0FBC-B81A3947249D}"/>
              </a:ext>
            </a:extLst>
          </p:cNvPr>
          <p:cNvGrpSpPr/>
          <p:nvPr/>
        </p:nvGrpSpPr>
        <p:grpSpPr>
          <a:xfrm>
            <a:off x="-1159292" y="502920"/>
            <a:ext cx="8509173" cy="2228106"/>
            <a:chOff x="-1159292" y="502920"/>
            <a:chExt cx="8509173" cy="2228106"/>
          </a:xfrm>
        </p:grpSpPr>
        <p:sp>
          <p:nvSpPr>
            <p:cNvPr id="7" name="TextBox 6">
              <a:extLst>
                <a:ext uri="{FF2B5EF4-FFF2-40B4-BE49-F238E27FC236}">
                  <a16:creationId xmlns:a16="http://schemas.microsoft.com/office/drawing/2014/main" id="{6B543E0D-54D7-49F7-B7A9-7E98C27F588C}"/>
                </a:ext>
              </a:extLst>
            </p:cNvPr>
            <p:cNvSpPr txBox="1"/>
            <p:nvPr/>
          </p:nvSpPr>
          <p:spPr>
            <a:xfrm>
              <a:off x="-1159292" y="2199867"/>
              <a:ext cx="1172116" cy="369332"/>
            </a:xfrm>
            <a:prstGeom prst="rect">
              <a:avLst/>
            </a:prstGeom>
            <a:noFill/>
          </p:spPr>
          <p:txBody>
            <a:bodyPr wrap="none" rtlCol="0">
              <a:spAutoFit/>
            </a:bodyPr>
            <a:lstStyle/>
            <a:p>
              <a:pPr algn="r"/>
              <a:r>
                <a:rPr lang="en-US" b="1" dirty="0">
                  <a:solidFill>
                    <a:schemeClr val="accent1"/>
                  </a:solidFill>
                </a:rPr>
                <a:t>ACT_039</a:t>
              </a:r>
            </a:p>
          </p:txBody>
        </p:sp>
        <p:sp>
          <p:nvSpPr>
            <p:cNvPr id="10" name="TextBox 9">
              <a:extLst>
                <a:ext uri="{FF2B5EF4-FFF2-40B4-BE49-F238E27FC236}">
                  <a16:creationId xmlns:a16="http://schemas.microsoft.com/office/drawing/2014/main" id="{A5A3E860-88FB-3AF4-3249-6907531FC1CE}"/>
                </a:ext>
              </a:extLst>
            </p:cNvPr>
            <p:cNvSpPr txBox="1"/>
            <p:nvPr/>
          </p:nvSpPr>
          <p:spPr>
            <a:xfrm>
              <a:off x="5384894" y="2469416"/>
              <a:ext cx="1964987" cy="261610"/>
            </a:xfrm>
            <a:prstGeom prst="rect">
              <a:avLst/>
            </a:prstGeom>
            <a:noFill/>
          </p:spPr>
          <p:txBody>
            <a:bodyPr wrap="square" rtlCol="0">
              <a:spAutoFit/>
            </a:bodyPr>
            <a:lstStyle/>
            <a:p>
              <a:r>
                <a:rPr lang="en-US" sz="1100" dirty="0">
                  <a:solidFill>
                    <a:srgbClr val="FF0000"/>
                  </a:solidFill>
                </a:rPr>
                <a:t>[Cormier-Daire ESPE: p1G]</a:t>
              </a:r>
            </a:p>
          </p:txBody>
        </p:sp>
        <p:sp>
          <p:nvSpPr>
            <p:cNvPr id="11" name="TextBox 10">
              <a:extLst>
                <a:ext uri="{FF2B5EF4-FFF2-40B4-BE49-F238E27FC236}">
                  <a16:creationId xmlns:a16="http://schemas.microsoft.com/office/drawing/2014/main" id="{EE19382D-EF26-CE5F-ECC2-798866C1AA27}"/>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Efficacy slider 2</a:t>
              </a:r>
            </a:p>
          </p:txBody>
        </p:sp>
      </p:grpSp>
      <p:sp>
        <p:nvSpPr>
          <p:cNvPr id="14" name="TextBox 13">
            <a:extLst>
              <a:ext uri="{FF2B5EF4-FFF2-40B4-BE49-F238E27FC236}">
                <a16:creationId xmlns:a16="http://schemas.microsoft.com/office/drawing/2014/main" id="{6FD625B9-5F07-BF23-E2EB-C93621266EF4}"/>
              </a:ext>
            </a:extLst>
          </p:cNvPr>
          <p:cNvSpPr txBox="1"/>
          <p:nvPr/>
        </p:nvSpPr>
        <p:spPr>
          <a:xfrm>
            <a:off x="850232" y="2711233"/>
            <a:ext cx="6015789" cy="369332"/>
          </a:xfrm>
          <a:prstGeom prst="rect">
            <a:avLst/>
          </a:prstGeom>
          <a:noFill/>
        </p:spPr>
        <p:txBody>
          <a:bodyPr wrap="square">
            <a:spAutoFit/>
          </a:bodyPr>
          <a:lstStyle/>
          <a:p>
            <a:pPr algn="ctr"/>
            <a:r>
              <a:rPr lang="en-US" dirty="0">
                <a:solidFill>
                  <a:schemeClr val="accent6"/>
                </a:solidFill>
              </a:rPr>
              <a:t>Height increased by 6.2 cm over 12 months.</a:t>
            </a:r>
          </a:p>
        </p:txBody>
      </p:sp>
      <p:sp>
        <p:nvSpPr>
          <p:cNvPr id="2" name="Back Arrow Hyperlink">
            <a:hlinkClick r:id="" action="ppaction://hlinkshowjump?jump=previousslide"/>
            <a:extLst>
              <a:ext uri="{FF2B5EF4-FFF2-40B4-BE49-F238E27FC236}">
                <a16:creationId xmlns:a16="http://schemas.microsoft.com/office/drawing/2014/main" id="{CD3082A5-A2F4-54E2-CB6A-69455D41DF10}"/>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rward Arrow Hyperlink">
            <a:hlinkClick r:id="" action="ppaction://hlinkshowjump?jump=nextslide"/>
            <a:extLst>
              <a:ext uri="{FF2B5EF4-FFF2-40B4-BE49-F238E27FC236}">
                <a16:creationId xmlns:a16="http://schemas.microsoft.com/office/drawing/2014/main" id="{8DE39BCC-E629-9881-B7BC-FD83E9FCE659}"/>
              </a:ext>
            </a:extLst>
          </p:cNvPr>
          <p:cNvSpPr/>
          <p:nvPr/>
        </p:nvSpPr>
        <p:spPr>
          <a:xfrm>
            <a:off x="6853238" y="4667250"/>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se Button Hyperlink">
            <a:hlinkClick r:id="rId4" action="ppaction://hlinksldjump"/>
            <a:extLst>
              <a:ext uri="{FF2B5EF4-FFF2-40B4-BE49-F238E27FC236}">
                <a16:creationId xmlns:a16="http://schemas.microsoft.com/office/drawing/2014/main" id="{7139836A-246B-62CD-D460-D6F24F548021}"/>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4321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8297F2C-BC41-B7F4-D925-79A34C6D8758}"/>
              </a:ext>
            </a:extLst>
          </p:cNvPr>
          <p:cNvSpPr>
            <a:spLocks noGrp="1"/>
          </p:cNvSpPr>
          <p:nvPr>
            <p:ph type="body" sz="quarter" idx="25"/>
          </p:nvPr>
        </p:nvSpPr>
        <p:spPr/>
        <p:txBody>
          <a:bodyPr/>
          <a:lstStyle/>
          <a:p>
            <a:r>
              <a:rPr lang="en-US" noProof="0" dirty="0">
                <a:solidFill>
                  <a:schemeClr val="accent6"/>
                </a:solidFill>
              </a:rPr>
              <a:t>Cormier-Daire et al, presented at ESPE 2023.</a:t>
            </a:r>
          </a:p>
        </p:txBody>
      </p:sp>
      <p:sp>
        <p:nvSpPr>
          <p:cNvPr id="3" name="Title 2">
            <a:extLst>
              <a:ext uri="{FF2B5EF4-FFF2-40B4-BE49-F238E27FC236}">
                <a16:creationId xmlns:a16="http://schemas.microsoft.com/office/drawing/2014/main" id="{D215FFA9-B62B-4C51-9B57-7C31B0D6776A}"/>
              </a:ext>
            </a:extLst>
          </p:cNvPr>
          <p:cNvSpPr>
            <a:spLocks noGrp="1"/>
          </p:cNvSpPr>
          <p:nvPr>
            <p:ph type="title"/>
          </p:nvPr>
        </p:nvSpPr>
        <p:spPr>
          <a:xfrm>
            <a:off x="863722" y="1883364"/>
            <a:ext cx="6153101" cy="481064"/>
          </a:xfrm>
        </p:spPr>
        <p:txBody>
          <a:bodyPr/>
          <a:lstStyle/>
          <a:p>
            <a:r>
              <a:rPr lang="en-US" noProof="0" dirty="0"/>
              <a:t>AGV in Patients Treated for 12 Months</a:t>
            </a:r>
          </a:p>
        </p:txBody>
      </p:sp>
      <p:graphicFrame>
        <p:nvGraphicFramePr>
          <p:cNvPr id="15" name="Table 14">
            <a:extLst>
              <a:ext uri="{FF2B5EF4-FFF2-40B4-BE49-F238E27FC236}">
                <a16:creationId xmlns:a16="http://schemas.microsoft.com/office/drawing/2014/main" id="{5CCC1062-87C0-573C-C40B-3C226B4419C2}"/>
              </a:ext>
            </a:extLst>
          </p:cNvPr>
          <p:cNvGraphicFramePr>
            <a:graphicFrameLocks noGrp="1"/>
          </p:cNvGraphicFramePr>
          <p:nvPr>
            <p:extLst>
              <p:ext uri="{D42A27DB-BD31-4B8C-83A1-F6EECF244321}">
                <p14:modId xmlns:p14="http://schemas.microsoft.com/office/powerpoint/2010/main" val="1312071543"/>
              </p:ext>
            </p:extLst>
          </p:nvPr>
        </p:nvGraphicFramePr>
        <p:xfrm>
          <a:off x="1161872" y="3230208"/>
          <a:ext cx="5358386" cy="1263136"/>
        </p:xfrm>
        <a:graphic>
          <a:graphicData uri="http://schemas.openxmlformats.org/drawingml/2006/table">
            <a:tbl>
              <a:tblPr firstRow="1" firstCol="1" bandRow="1">
                <a:tableStyleId>{5C22544A-7EE6-4342-B048-85BDC9FD1C3A}</a:tableStyleId>
              </a:tblPr>
              <a:tblGrid>
                <a:gridCol w="1860461">
                  <a:extLst>
                    <a:ext uri="{9D8B030D-6E8A-4147-A177-3AD203B41FA5}">
                      <a16:colId xmlns:a16="http://schemas.microsoft.com/office/drawing/2014/main" val="3866318743"/>
                    </a:ext>
                  </a:extLst>
                </a:gridCol>
                <a:gridCol w="1165975">
                  <a:extLst>
                    <a:ext uri="{9D8B030D-6E8A-4147-A177-3AD203B41FA5}">
                      <a16:colId xmlns:a16="http://schemas.microsoft.com/office/drawing/2014/main" val="1779876372"/>
                    </a:ext>
                  </a:extLst>
                </a:gridCol>
                <a:gridCol w="1165975">
                  <a:extLst>
                    <a:ext uri="{9D8B030D-6E8A-4147-A177-3AD203B41FA5}">
                      <a16:colId xmlns:a16="http://schemas.microsoft.com/office/drawing/2014/main" val="4230763450"/>
                    </a:ext>
                  </a:extLst>
                </a:gridCol>
                <a:gridCol w="1165975">
                  <a:extLst>
                    <a:ext uri="{9D8B030D-6E8A-4147-A177-3AD203B41FA5}">
                      <a16:colId xmlns:a16="http://schemas.microsoft.com/office/drawing/2014/main" val="2990058901"/>
                    </a:ext>
                  </a:extLst>
                </a:gridCol>
              </a:tblGrid>
              <a:tr h="548640">
                <a:tc>
                  <a:txBody>
                    <a:bodyPr/>
                    <a:lstStyle/>
                    <a:p>
                      <a:r>
                        <a:rPr lang="en-US" sz="1200" b="1" u="none" strike="noStrike" baseline="0" dirty="0">
                          <a:solidFill>
                            <a:schemeClr val="bg1"/>
                          </a:solidFill>
                        </a:rPr>
                        <a:t>Mean AGV in cm/year (SD)</a:t>
                      </a:r>
                      <a:endParaRPr lang="en-US" sz="1200" b="1" dirty="0">
                        <a:solidFill>
                          <a:schemeClr val="bg1"/>
                        </a:solidFill>
                      </a:endParaRPr>
                    </a:p>
                  </a:txBody>
                  <a:tcPr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a:r>
                        <a:rPr lang="en-US" sz="1200" b="1" u="none" strike="noStrike" baseline="0" dirty="0"/>
                        <a:t>Male </a:t>
                      </a:r>
                      <a:br>
                        <a:rPr lang="en-US" sz="1200" b="1" u="none" strike="noStrike" baseline="0" dirty="0"/>
                      </a:br>
                      <a:r>
                        <a:rPr lang="en-US" sz="1200" b="1" u="none" strike="noStrike" baseline="0" dirty="0"/>
                        <a:t>(n = 10)</a:t>
                      </a:r>
                      <a:endParaRPr lang="en-US" sz="1200" dirty="0"/>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b="1" u="none" strike="noStrike" baseline="0" dirty="0"/>
                        <a:t>Female </a:t>
                      </a:r>
                      <a:br>
                        <a:rPr lang="en-US" sz="1200" b="1" u="none" strike="noStrike" baseline="0" dirty="0"/>
                      </a:br>
                      <a:r>
                        <a:rPr lang="en-US" sz="1200" b="1" u="none" strike="noStrike" baseline="0" dirty="0"/>
                        <a:t>(n = 12)</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b="1" u="none" strike="noStrike" baseline="0" dirty="0"/>
                        <a:t>Overall </a:t>
                      </a:r>
                      <a:br>
                        <a:rPr lang="en-US" sz="1200" b="1" u="none" strike="noStrike" baseline="0" dirty="0"/>
                      </a:br>
                      <a:r>
                        <a:rPr lang="en-US" sz="1200" b="1" u="none" strike="noStrike" baseline="0" dirty="0"/>
                        <a:t>(n = 22)</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431651120"/>
                  </a:ext>
                </a:extLst>
              </a:tr>
              <a:tr h="357248">
                <a:tc>
                  <a:txBody>
                    <a:bodyPr/>
                    <a:lstStyle/>
                    <a:p>
                      <a:pPr algn="l" fontAlgn="t">
                        <a:lnSpc>
                          <a:spcPct val="90000"/>
                        </a:lnSpc>
                        <a:spcAft>
                          <a:spcPts val="0"/>
                        </a:spcAft>
                      </a:pPr>
                      <a:r>
                        <a:rPr lang="en-US" sz="1100" b="0" i="0" u="none" strike="noStrike" dirty="0">
                          <a:solidFill>
                            <a:schemeClr val="tx1"/>
                          </a:solidFill>
                          <a:effectLst/>
                          <a:latin typeface="+mn-lt"/>
                          <a:cs typeface="Arial" panose="020B0604020202020204" pitchFamily="34" charset="0"/>
                        </a:rPr>
                        <a:t>6 months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a:r>
                        <a:rPr lang="en-US" sz="1100" b="0" u="none" strike="noStrike" baseline="0" dirty="0">
                          <a:solidFill>
                            <a:schemeClr val="tx1"/>
                          </a:solidFill>
                        </a:rPr>
                        <a:t>5.6 (2.14)</a:t>
                      </a:r>
                      <a:endParaRPr lang="en-US" sz="110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u="none" strike="noStrike" baseline="0" dirty="0">
                          <a:solidFill>
                            <a:schemeClr val="tx1"/>
                          </a:solidFill>
                        </a:rPr>
                        <a:t>6.4 (2.76)</a:t>
                      </a:r>
                      <a:endParaRPr lang="en-US" sz="110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u="none" strike="noStrike" baseline="0" dirty="0">
                          <a:solidFill>
                            <a:schemeClr val="tx1"/>
                          </a:solidFill>
                        </a:rPr>
                        <a:t>6.1 (2.49)</a:t>
                      </a:r>
                      <a:endParaRPr lang="en-US" sz="1100"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rgbClr val="D8DEE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447968"/>
                  </a:ext>
                </a:extLst>
              </a:tr>
              <a:tr h="357248">
                <a:tc>
                  <a:txBody>
                    <a:bodyPr/>
                    <a:lstStyle/>
                    <a:p>
                      <a:pPr algn="l" fontAlgn="t">
                        <a:lnSpc>
                          <a:spcPct val="90000"/>
                        </a:lnSpc>
                        <a:spcAft>
                          <a:spcPts val="0"/>
                        </a:spcAft>
                      </a:pPr>
                      <a:r>
                        <a:rPr lang="en-US" sz="1100" b="0" i="0" u="none" strike="noStrike" dirty="0">
                          <a:solidFill>
                            <a:schemeClr val="tx1"/>
                          </a:solidFill>
                          <a:effectLst/>
                          <a:latin typeface="+mn-lt"/>
                          <a:cs typeface="Arial" panose="020B0604020202020204" pitchFamily="34" charset="0"/>
                        </a:rPr>
                        <a:t>12 months</a:t>
                      </a:r>
                    </a:p>
                  </a:txBody>
                  <a:tcPr anchor="ctr">
                    <a:lnL w="12700" cmpd="sng">
                      <a:noFill/>
                    </a:lnL>
                    <a:lnR w="12700" cmpd="sng">
                      <a:noFill/>
                    </a:lnR>
                    <a:lnT w="12700" cap="flat" cmpd="sng" algn="ctr">
                      <a:solidFill>
                        <a:schemeClr val="bg1"/>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8DEE4"/>
                    </a:solidFill>
                  </a:tcPr>
                </a:tc>
                <a:tc>
                  <a:txBody>
                    <a:bodyPr/>
                    <a:lstStyle/>
                    <a:p>
                      <a:pPr algn="ctr"/>
                      <a:r>
                        <a:rPr lang="en-US" sz="1100" b="0" u="none" strike="noStrike" baseline="0" dirty="0">
                          <a:solidFill>
                            <a:schemeClr val="tx1"/>
                          </a:solidFill>
                        </a:rPr>
                        <a:t>5.7 (1.72)</a:t>
                      </a:r>
                      <a:endParaRPr lang="en-US" sz="1100" dirty="0">
                        <a:solidFill>
                          <a:schemeClr val="tx1"/>
                        </a:solidFill>
                      </a:endParaRP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u="none" strike="noStrike" baseline="0" dirty="0">
                          <a:solidFill>
                            <a:schemeClr val="tx1"/>
                          </a:solidFill>
                        </a:rPr>
                        <a:t>6.3 (1.17)</a:t>
                      </a:r>
                      <a:endParaRPr lang="en-US" sz="1100" dirty="0">
                        <a:solidFill>
                          <a:schemeClr val="tx1"/>
                        </a:solidFill>
                      </a:endParaRP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u="none" strike="noStrike" baseline="0" dirty="0">
                          <a:solidFill>
                            <a:schemeClr val="tx1"/>
                          </a:solidFill>
                        </a:rPr>
                        <a:t>6.0 (1.44)</a:t>
                      </a:r>
                      <a:endParaRPr lang="en-US" sz="1100" dirty="0">
                        <a:solidFill>
                          <a:schemeClr val="tx1"/>
                        </a:solidFill>
                      </a:endParaRPr>
                    </a:p>
                  </a:txBody>
                  <a:tcPr anchor="ctr">
                    <a:lnL w="12700" cmpd="sng">
                      <a:noFill/>
                    </a:lnL>
                    <a:lnR w="12700" cmpd="sng">
                      <a:noFill/>
                    </a:lnR>
                    <a:lnT w="12700" cap="flat" cmpd="sng" algn="ctr">
                      <a:solidFill>
                        <a:srgbClr val="D8DEE4"/>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1964177"/>
                  </a:ext>
                </a:extLst>
              </a:tr>
            </a:tbl>
          </a:graphicData>
        </a:graphic>
      </p:graphicFrame>
      <p:sp>
        <p:nvSpPr>
          <p:cNvPr id="2" name="Rectangle 1">
            <a:extLst>
              <a:ext uri="{FF2B5EF4-FFF2-40B4-BE49-F238E27FC236}">
                <a16:creationId xmlns:a16="http://schemas.microsoft.com/office/drawing/2014/main" id="{B42D1529-85BD-DDC0-F1FE-BCE82C491A87}"/>
              </a:ext>
            </a:extLst>
          </p:cNvPr>
          <p:cNvSpPr/>
          <p:nvPr/>
        </p:nvSpPr>
        <p:spPr>
          <a:xfrm>
            <a:off x="6787676" y="4576739"/>
            <a:ext cx="464024"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hidden="1">
            <a:extLst>
              <a:ext uri="{FF2B5EF4-FFF2-40B4-BE49-F238E27FC236}">
                <a16:creationId xmlns:a16="http://schemas.microsoft.com/office/drawing/2014/main" id="{B36A9254-0C0C-A23D-1F55-00D4C9990FBE}"/>
              </a:ext>
            </a:extLst>
          </p:cNvPr>
          <p:cNvGrpSpPr/>
          <p:nvPr/>
        </p:nvGrpSpPr>
        <p:grpSpPr>
          <a:xfrm>
            <a:off x="4517966" y="502920"/>
            <a:ext cx="2787145" cy="5342367"/>
            <a:chOff x="4517966" y="502920"/>
            <a:chExt cx="2787145" cy="5342367"/>
          </a:xfrm>
        </p:grpSpPr>
        <p:sp>
          <p:nvSpPr>
            <p:cNvPr id="7" name="TextBox 6">
              <a:extLst>
                <a:ext uri="{FF2B5EF4-FFF2-40B4-BE49-F238E27FC236}">
                  <a16:creationId xmlns:a16="http://schemas.microsoft.com/office/drawing/2014/main" id="{F82771A3-AC2B-D4E8-7E3D-EA42A332DBFD}"/>
                </a:ext>
              </a:extLst>
            </p:cNvPr>
            <p:cNvSpPr txBox="1"/>
            <p:nvPr/>
          </p:nvSpPr>
          <p:spPr>
            <a:xfrm>
              <a:off x="4669276" y="5583677"/>
              <a:ext cx="1964987" cy="261610"/>
            </a:xfrm>
            <a:prstGeom prst="rect">
              <a:avLst/>
            </a:prstGeom>
            <a:noFill/>
          </p:spPr>
          <p:txBody>
            <a:bodyPr wrap="square" rtlCol="0">
              <a:spAutoFit/>
            </a:bodyPr>
            <a:lstStyle/>
            <a:p>
              <a:r>
                <a:rPr lang="en-US" sz="1100" dirty="0">
                  <a:solidFill>
                    <a:srgbClr val="FF0000"/>
                  </a:solidFill>
                </a:rPr>
                <a:t>[Cormier-Daire ESPE: p1H]</a:t>
              </a:r>
            </a:p>
          </p:txBody>
        </p:sp>
        <p:sp>
          <p:nvSpPr>
            <p:cNvPr id="4" name="TextBox 3">
              <a:extLst>
                <a:ext uri="{FF2B5EF4-FFF2-40B4-BE49-F238E27FC236}">
                  <a16:creationId xmlns:a16="http://schemas.microsoft.com/office/drawing/2014/main" id="{C2641F4F-C732-D141-970D-E238821435B8}"/>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Efficacy slider 3</a:t>
              </a:r>
            </a:p>
          </p:txBody>
        </p:sp>
      </p:grpSp>
      <p:sp>
        <p:nvSpPr>
          <p:cNvPr id="5" name="TextBox 4">
            <a:extLst>
              <a:ext uri="{FF2B5EF4-FFF2-40B4-BE49-F238E27FC236}">
                <a16:creationId xmlns:a16="http://schemas.microsoft.com/office/drawing/2014/main" id="{33AF2C78-C80D-F33E-8AFD-FD4539DBFDFE}"/>
              </a:ext>
            </a:extLst>
          </p:cNvPr>
          <p:cNvSpPr txBox="1"/>
          <p:nvPr/>
        </p:nvSpPr>
        <p:spPr>
          <a:xfrm>
            <a:off x="850232" y="2711233"/>
            <a:ext cx="6015789" cy="369332"/>
          </a:xfrm>
          <a:prstGeom prst="rect">
            <a:avLst/>
          </a:prstGeom>
          <a:noFill/>
        </p:spPr>
        <p:txBody>
          <a:bodyPr wrap="square">
            <a:spAutoFit/>
          </a:bodyPr>
          <a:lstStyle/>
          <a:p>
            <a:pPr algn="ctr"/>
            <a:r>
              <a:rPr lang="en-US" sz="1800" dirty="0">
                <a:solidFill>
                  <a:schemeClr val="accent6"/>
                </a:solidFill>
              </a:rPr>
              <a:t>AGV increased by 6 over 12 months.</a:t>
            </a:r>
          </a:p>
        </p:txBody>
      </p:sp>
      <p:sp>
        <p:nvSpPr>
          <p:cNvPr id="6" name="Back Arrow Hyperlink">
            <a:hlinkClick r:id="" action="ppaction://hlinkshowjump?jump=previousslide"/>
            <a:extLst>
              <a:ext uri="{FF2B5EF4-FFF2-40B4-BE49-F238E27FC236}">
                <a16:creationId xmlns:a16="http://schemas.microsoft.com/office/drawing/2014/main" id="{E303EE09-74B0-9C7E-3CD2-B08DCB8D9F70}"/>
              </a:ext>
            </a:extLst>
          </p:cNvPr>
          <p:cNvSpPr/>
          <p:nvPr/>
        </p:nvSpPr>
        <p:spPr>
          <a:xfrm>
            <a:off x="528638" y="4729163"/>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se Button Hyperlink">
            <a:hlinkClick r:id="rId3" action="ppaction://hlinksldjump"/>
            <a:extLst>
              <a:ext uri="{FF2B5EF4-FFF2-40B4-BE49-F238E27FC236}">
                <a16:creationId xmlns:a16="http://schemas.microsoft.com/office/drawing/2014/main" id="{A988F74A-7D39-E874-79B6-1A5CFFD7DCBD}"/>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9107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CA802BA-BFC6-7C45-EEFB-34C91439D18C}"/>
              </a:ext>
            </a:extLst>
          </p:cNvPr>
          <p:cNvPicPr>
            <a:picLocks noChangeAspect="1"/>
          </p:cNvPicPr>
          <p:nvPr/>
        </p:nvPicPr>
        <p:blipFill>
          <a:blip r:embed="rId3"/>
          <a:srcRect/>
          <a:stretch/>
        </p:blipFill>
        <p:spPr>
          <a:xfrm>
            <a:off x="930139" y="3098915"/>
            <a:ext cx="5918200" cy="2743200"/>
          </a:xfrm>
          <a:prstGeom prst="rect">
            <a:avLst/>
          </a:prstGeom>
        </p:spPr>
      </p:pic>
      <p:sp>
        <p:nvSpPr>
          <p:cNvPr id="6" name="Content Placeholder 5">
            <a:extLst>
              <a:ext uri="{FF2B5EF4-FFF2-40B4-BE49-F238E27FC236}">
                <a16:creationId xmlns:a16="http://schemas.microsoft.com/office/drawing/2014/main" id="{159A869D-DFC9-75A8-638C-EC5D820DB881}"/>
              </a:ext>
            </a:extLst>
          </p:cNvPr>
          <p:cNvSpPr>
            <a:spLocks noGrp="1"/>
          </p:cNvSpPr>
          <p:nvPr>
            <p:ph sz="quarter" idx="24"/>
          </p:nvPr>
        </p:nvSpPr>
        <p:spPr/>
        <p:txBody>
          <a:bodyPr/>
          <a:lstStyle/>
          <a:p>
            <a:r>
              <a:rPr lang="en-US" noProof="0" dirty="0"/>
              <a:t>The most common AEs were injection site reactions and vomiting.</a:t>
            </a:r>
          </a:p>
          <a:p>
            <a:endParaRPr lang="en-US" noProof="0" dirty="0"/>
          </a:p>
        </p:txBody>
      </p:sp>
      <p:sp>
        <p:nvSpPr>
          <p:cNvPr id="4" name="Text Placeholder 3">
            <a:extLst>
              <a:ext uri="{FF2B5EF4-FFF2-40B4-BE49-F238E27FC236}">
                <a16:creationId xmlns:a16="http://schemas.microsoft.com/office/drawing/2014/main" id="{3654B65E-2429-C5C5-1537-0C913C855F2B}"/>
              </a:ext>
            </a:extLst>
          </p:cNvPr>
          <p:cNvSpPr>
            <a:spLocks noGrp="1"/>
          </p:cNvSpPr>
          <p:nvPr>
            <p:ph type="body" sz="quarter" idx="25"/>
          </p:nvPr>
        </p:nvSpPr>
        <p:spPr/>
        <p:txBody>
          <a:bodyPr/>
          <a:lstStyle/>
          <a:p>
            <a:r>
              <a:rPr lang="en-US" noProof="0" dirty="0">
                <a:solidFill>
                  <a:schemeClr val="accent6"/>
                </a:solidFill>
              </a:rPr>
              <a:t>AE, adverse event; SAE, serious adverse event.</a:t>
            </a:r>
          </a:p>
          <a:p>
            <a:r>
              <a:rPr lang="en-US" noProof="0" dirty="0">
                <a:solidFill>
                  <a:schemeClr val="accent6"/>
                </a:solidFill>
              </a:rPr>
              <a:t>Cormier-Daire et al, presented at ESPE 2023.</a:t>
            </a:r>
          </a:p>
        </p:txBody>
      </p:sp>
      <p:sp>
        <p:nvSpPr>
          <p:cNvPr id="3" name="Title 2">
            <a:extLst>
              <a:ext uri="{FF2B5EF4-FFF2-40B4-BE49-F238E27FC236}">
                <a16:creationId xmlns:a16="http://schemas.microsoft.com/office/drawing/2014/main" id="{23D9929C-4C85-9983-46FA-425A53C95F71}"/>
              </a:ext>
            </a:extLst>
          </p:cNvPr>
          <p:cNvSpPr>
            <a:spLocks noGrp="1"/>
          </p:cNvSpPr>
          <p:nvPr>
            <p:ph type="title"/>
          </p:nvPr>
        </p:nvSpPr>
        <p:spPr/>
        <p:txBody>
          <a:bodyPr/>
          <a:lstStyle/>
          <a:p>
            <a:r>
              <a:rPr lang="en-US" noProof="0" dirty="0"/>
              <a:t>Most Common AEs Among Patients</a:t>
            </a:r>
          </a:p>
        </p:txBody>
      </p:sp>
      <p:sp>
        <p:nvSpPr>
          <p:cNvPr id="8" name="Rectangle 7">
            <a:extLst>
              <a:ext uri="{FF2B5EF4-FFF2-40B4-BE49-F238E27FC236}">
                <a16:creationId xmlns:a16="http://schemas.microsoft.com/office/drawing/2014/main" id="{904263E4-CF4C-4FF5-0979-F3A250C7EE6C}"/>
              </a:ext>
            </a:extLst>
          </p:cNvPr>
          <p:cNvSpPr/>
          <p:nvPr/>
        </p:nvSpPr>
        <p:spPr>
          <a:xfrm>
            <a:off x="4548241" y="3311269"/>
            <a:ext cx="2144108" cy="942679"/>
          </a:xfrm>
          <a:prstGeom prst="rect">
            <a:avLst/>
          </a:prstGeom>
          <a:solidFill>
            <a:schemeClr val="bg1"/>
          </a:solidFill>
          <a:ln w="3175">
            <a:solidFill>
              <a:schemeClr val="bg2">
                <a:lumMod val="60000"/>
                <a:lumOff val="40000"/>
              </a:schemeClr>
            </a:solidFill>
          </a:ln>
          <a:effectLst>
            <a:outerShdw blurRad="254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marL="119063" indent="-119063">
              <a:lnSpc>
                <a:spcPct val="90000"/>
              </a:lnSpc>
              <a:spcAft>
                <a:spcPts val="300"/>
              </a:spcAft>
              <a:buFont typeface="Arial" panose="020B0604020202020204" pitchFamily="34" charset="0"/>
              <a:buChar char="•"/>
            </a:pPr>
            <a:r>
              <a:rPr lang="en-US" sz="1200" i="1" dirty="0">
                <a:solidFill>
                  <a:schemeClr val="accent6"/>
                </a:solidFill>
              </a:rPr>
              <a:t>No SAEs related to study treatment were reported </a:t>
            </a:r>
          </a:p>
          <a:p>
            <a:pPr marL="119063" indent="-119063">
              <a:lnSpc>
                <a:spcPct val="90000"/>
              </a:lnSpc>
              <a:spcAft>
                <a:spcPts val="300"/>
              </a:spcAft>
              <a:buFont typeface="Arial" panose="020B0604020202020204" pitchFamily="34" charset="0"/>
              <a:buChar char="•"/>
            </a:pPr>
            <a:r>
              <a:rPr lang="en-US" sz="1200" i="1" dirty="0">
                <a:solidFill>
                  <a:schemeClr val="accent6"/>
                </a:solidFill>
              </a:rPr>
              <a:t>No patients discontinued vosoritide treatment</a:t>
            </a:r>
          </a:p>
        </p:txBody>
      </p:sp>
      <p:sp>
        <p:nvSpPr>
          <p:cNvPr id="10" name="TextBox 9">
            <a:extLst>
              <a:ext uri="{FF2B5EF4-FFF2-40B4-BE49-F238E27FC236}">
                <a16:creationId xmlns:a16="http://schemas.microsoft.com/office/drawing/2014/main" id="{2CE101C6-58F6-756C-047C-FEFD9275DC37}"/>
              </a:ext>
            </a:extLst>
          </p:cNvPr>
          <p:cNvSpPr txBox="1"/>
          <p:nvPr/>
        </p:nvSpPr>
        <p:spPr>
          <a:xfrm>
            <a:off x="933245" y="5853361"/>
            <a:ext cx="5911988" cy="307777"/>
          </a:xfrm>
          <a:prstGeom prst="rect">
            <a:avLst/>
          </a:prstGeom>
          <a:noFill/>
        </p:spPr>
        <p:txBody>
          <a:bodyPr wrap="square">
            <a:spAutoFit/>
          </a:bodyPr>
          <a:lstStyle/>
          <a:p>
            <a:pPr algn="ctr"/>
            <a:r>
              <a:rPr lang="en-US" sz="1400" b="1" dirty="0">
                <a:solidFill>
                  <a:schemeClr val="accent6"/>
                </a:solidFill>
              </a:rPr>
              <a:t>A total of 21 AEs were reported during the study. </a:t>
            </a:r>
          </a:p>
        </p:txBody>
      </p:sp>
      <p:sp>
        <p:nvSpPr>
          <p:cNvPr id="2" name="Rectangle 1">
            <a:extLst>
              <a:ext uri="{FF2B5EF4-FFF2-40B4-BE49-F238E27FC236}">
                <a16:creationId xmlns:a16="http://schemas.microsoft.com/office/drawing/2014/main" id="{266313E1-85A2-4734-CFB0-924A9D66AC65}"/>
              </a:ext>
            </a:extLst>
          </p:cNvPr>
          <p:cNvSpPr/>
          <p:nvPr/>
        </p:nvSpPr>
        <p:spPr>
          <a:xfrm>
            <a:off x="487814" y="4751364"/>
            <a:ext cx="382136"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hidden="1">
            <a:extLst>
              <a:ext uri="{FF2B5EF4-FFF2-40B4-BE49-F238E27FC236}">
                <a16:creationId xmlns:a16="http://schemas.microsoft.com/office/drawing/2014/main" id="{F68E00A2-A0A8-A651-0232-EEBB61E819FD}"/>
              </a:ext>
            </a:extLst>
          </p:cNvPr>
          <p:cNvGrpSpPr/>
          <p:nvPr/>
        </p:nvGrpSpPr>
        <p:grpSpPr>
          <a:xfrm>
            <a:off x="-1300356" y="502920"/>
            <a:ext cx="8605467" cy="3428612"/>
            <a:chOff x="-1300356" y="502920"/>
            <a:chExt cx="8605467" cy="3428612"/>
          </a:xfrm>
        </p:grpSpPr>
        <p:sp>
          <p:nvSpPr>
            <p:cNvPr id="11" name="TextBox 10">
              <a:extLst>
                <a:ext uri="{FF2B5EF4-FFF2-40B4-BE49-F238E27FC236}">
                  <a16:creationId xmlns:a16="http://schemas.microsoft.com/office/drawing/2014/main" id="{5DEB5BDF-F560-31A4-B96D-F44A3E4C6489}"/>
                </a:ext>
              </a:extLst>
            </p:cNvPr>
            <p:cNvSpPr txBox="1"/>
            <p:nvPr/>
          </p:nvSpPr>
          <p:spPr>
            <a:xfrm>
              <a:off x="5206395" y="2506220"/>
              <a:ext cx="1964987" cy="261610"/>
            </a:xfrm>
            <a:prstGeom prst="rect">
              <a:avLst/>
            </a:prstGeom>
            <a:noFill/>
          </p:spPr>
          <p:txBody>
            <a:bodyPr wrap="square" rtlCol="0">
              <a:spAutoFit/>
            </a:bodyPr>
            <a:lstStyle/>
            <a:p>
              <a:r>
                <a:rPr lang="en-US" sz="1100" dirty="0">
                  <a:solidFill>
                    <a:srgbClr val="FF0000"/>
                  </a:solidFill>
                </a:rPr>
                <a:t>[Cormier-Daire ESPE: p1E]</a:t>
              </a:r>
            </a:p>
          </p:txBody>
        </p:sp>
        <p:sp>
          <p:nvSpPr>
            <p:cNvPr id="14" name="TextBox 13">
              <a:extLst>
                <a:ext uri="{FF2B5EF4-FFF2-40B4-BE49-F238E27FC236}">
                  <a16:creationId xmlns:a16="http://schemas.microsoft.com/office/drawing/2014/main" id="{09450B0A-3FDE-E85A-243E-82B6E5DC73E9}"/>
                </a:ext>
              </a:extLst>
            </p:cNvPr>
            <p:cNvSpPr txBox="1"/>
            <p:nvPr/>
          </p:nvSpPr>
          <p:spPr>
            <a:xfrm>
              <a:off x="-1300356" y="3562200"/>
              <a:ext cx="1172116" cy="369332"/>
            </a:xfrm>
            <a:prstGeom prst="rect">
              <a:avLst/>
            </a:prstGeom>
            <a:noFill/>
          </p:spPr>
          <p:txBody>
            <a:bodyPr wrap="none" rtlCol="0">
              <a:spAutoFit/>
            </a:bodyPr>
            <a:lstStyle/>
            <a:p>
              <a:r>
                <a:rPr lang="en-US" b="1" dirty="0">
                  <a:solidFill>
                    <a:schemeClr val="accent1"/>
                  </a:solidFill>
                </a:rPr>
                <a:t>ACT_040</a:t>
              </a:r>
            </a:p>
          </p:txBody>
        </p:sp>
        <p:sp>
          <p:nvSpPr>
            <p:cNvPr id="5" name="TextBox 4">
              <a:extLst>
                <a:ext uri="{FF2B5EF4-FFF2-40B4-BE49-F238E27FC236}">
                  <a16:creationId xmlns:a16="http://schemas.microsoft.com/office/drawing/2014/main" id="{CDE094B7-9939-74AB-700D-47373FC69DFD}"/>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Safety slider</a:t>
              </a:r>
            </a:p>
          </p:txBody>
        </p:sp>
      </p:grpSp>
      <p:sp>
        <p:nvSpPr>
          <p:cNvPr id="15" name="Rectangle 14">
            <a:extLst>
              <a:ext uri="{FF2B5EF4-FFF2-40B4-BE49-F238E27FC236}">
                <a16:creationId xmlns:a16="http://schemas.microsoft.com/office/drawing/2014/main" id="{811DA64A-19E6-EFC5-E311-5AA433EDBA28}"/>
              </a:ext>
            </a:extLst>
          </p:cNvPr>
          <p:cNvSpPr/>
          <p:nvPr/>
        </p:nvSpPr>
        <p:spPr>
          <a:xfrm>
            <a:off x="6837814" y="4522764"/>
            <a:ext cx="382136" cy="80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lose Button Hyperlink">
            <a:hlinkClick r:id="rId4" action="ppaction://hlinksldjump"/>
            <a:extLst>
              <a:ext uri="{FF2B5EF4-FFF2-40B4-BE49-F238E27FC236}">
                <a16:creationId xmlns:a16="http://schemas.microsoft.com/office/drawing/2014/main" id="{CD2CE32F-3995-F12D-AC0B-CB929DE0F9D0}"/>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8217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DF7FD6D-1D84-432D-D043-FC3384F709A0}"/>
              </a:ext>
            </a:extLst>
          </p:cNvPr>
          <p:cNvSpPr>
            <a:spLocks noGrp="1"/>
          </p:cNvSpPr>
          <p:nvPr>
            <p:ph type="body" sz="quarter" idx="14"/>
          </p:nvPr>
        </p:nvSpPr>
        <p:spPr/>
        <p:txBody>
          <a:bodyPr rIns="91440"/>
          <a:lstStyle/>
          <a:p>
            <a:r>
              <a:rPr lang="en-US" noProof="0" dirty="0"/>
              <a:t>Efficacy</a:t>
            </a:r>
          </a:p>
          <a:p>
            <a:pPr marL="184150" lvl="1" indent="-171450">
              <a:buFont typeface="Arial" panose="020B0604020202020204" pitchFamily="34" charset="0"/>
              <a:buChar char="•"/>
            </a:pPr>
            <a:r>
              <a:rPr lang="en-US" noProof="0" dirty="0"/>
              <a:t>Vosoritide was started in 85 children at a mean age of 6.9 years</a:t>
            </a:r>
          </a:p>
          <a:p>
            <a:pPr marL="184150" lvl="1" indent="-171450">
              <a:buFont typeface="Arial" panose="020B0604020202020204" pitchFamily="34" charset="0"/>
              <a:buChar char="•"/>
            </a:pPr>
            <a:r>
              <a:rPr lang="en-US" noProof="0" dirty="0"/>
              <a:t>An increase of 0.45 in height </a:t>
            </a:r>
            <a:br>
              <a:rPr lang="en-US" noProof="0" dirty="0"/>
            </a:br>
            <a:r>
              <a:rPr lang="en-US" noProof="0" dirty="0"/>
              <a:t>SDS was observed after 1 year </a:t>
            </a:r>
            <a:br>
              <a:rPr lang="en-US" noProof="0" dirty="0"/>
            </a:br>
            <a:r>
              <a:rPr lang="en-US" noProof="0" dirty="0"/>
              <a:t>of treatment</a:t>
            </a:r>
          </a:p>
          <a:p>
            <a:r>
              <a:rPr lang="en-US" noProof="0" dirty="0"/>
              <a:t> </a:t>
            </a:r>
          </a:p>
          <a:p>
            <a:endParaRPr lang="en-US" noProof="0" dirty="0"/>
          </a:p>
        </p:txBody>
      </p:sp>
      <p:sp>
        <p:nvSpPr>
          <p:cNvPr id="8" name="Text Placeholder 7">
            <a:extLst>
              <a:ext uri="{FF2B5EF4-FFF2-40B4-BE49-F238E27FC236}">
                <a16:creationId xmlns:a16="http://schemas.microsoft.com/office/drawing/2014/main" id="{FE9E17A5-BE30-3EC4-7B71-CD8BF2290B51}"/>
              </a:ext>
            </a:extLst>
          </p:cNvPr>
          <p:cNvSpPr>
            <a:spLocks noGrp="1"/>
          </p:cNvSpPr>
          <p:nvPr>
            <p:ph type="body" sz="quarter" idx="13"/>
          </p:nvPr>
        </p:nvSpPr>
        <p:spPr/>
        <p:txBody>
          <a:bodyPr/>
          <a:lstStyle/>
          <a:p>
            <a:r>
              <a:rPr lang="en-US" noProof="0" dirty="0"/>
              <a:t>Study Design</a:t>
            </a:r>
          </a:p>
          <a:p>
            <a:pPr lvl="1"/>
            <a:r>
              <a:rPr lang="en-US" noProof="0" dirty="0"/>
              <a:t>This study used data from the CrescNet</a:t>
            </a:r>
            <a:r>
              <a:rPr lang="en-US" baseline="30000" noProof="0" dirty="0"/>
              <a:t>®</a:t>
            </a:r>
            <a:r>
              <a:rPr lang="en-US" noProof="0" dirty="0"/>
              <a:t> registry, which has data for 259 children across </a:t>
            </a:r>
            <a:br>
              <a:rPr lang="en-US" noProof="0" dirty="0"/>
            </a:br>
            <a:r>
              <a:rPr lang="en-US" noProof="0" dirty="0"/>
              <a:t>16 centers. The study examined height gain among those who were treated with vosoritide </a:t>
            </a:r>
            <a:br>
              <a:rPr lang="en-US" noProof="0" dirty="0"/>
            </a:br>
            <a:r>
              <a:rPr lang="en-US" noProof="0" dirty="0"/>
              <a:t>(N = 85) for 1 year and the risk of multisystemic complications, such as cervicomedullary compression (using AFMS scores). </a:t>
            </a:r>
          </a:p>
          <a:p>
            <a:pPr lvl="1"/>
            <a:r>
              <a:rPr lang="en-US" noProof="0" dirty="0"/>
              <a:t>A cranial MRI was performed in 94 patients to exclude or diagnose cervicomedullary compression.</a:t>
            </a:r>
          </a:p>
        </p:txBody>
      </p:sp>
      <p:sp>
        <p:nvSpPr>
          <p:cNvPr id="7" name="Text Placeholder 6">
            <a:extLst>
              <a:ext uri="{FF2B5EF4-FFF2-40B4-BE49-F238E27FC236}">
                <a16:creationId xmlns:a16="http://schemas.microsoft.com/office/drawing/2014/main" id="{ABEB6BB1-81EA-05E1-451F-DAACA8BE91A0}"/>
              </a:ext>
            </a:extLst>
          </p:cNvPr>
          <p:cNvSpPr>
            <a:spLocks noGrp="1"/>
          </p:cNvSpPr>
          <p:nvPr>
            <p:ph type="body" sz="quarter" idx="12"/>
          </p:nvPr>
        </p:nvSpPr>
        <p:spPr/>
        <p:txBody>
          <a:bodyPr/>
          <a:lstStyle/>
          <a:p>
            <a:r>
              <a:rPr lang="en-US" noProof="0" dirty="0"/>
              <a:t>Risk of Cervicomedullary Compression</a:t>
            </a:r>
          </a:p>
          <a:p>
            <a:pPr lvl="1"/>
            <a:r>
              <a:rPr lang="en-US" noProof="0" dirty="0"/>
              <a:t>Approximately 40% of individuals </a:t>
            </a:r>
            <a:br>
              <a:rPr lang="en-US" noProof="0" dirty="0"/>
            </a:br>
            <a:r>
              <a:rPr lang="en-US" noProof="0" dirty="0"/>
              <a:t>(37 out of 93) who had a cranial </a:t>
            </a:r>
            <a:br>
              <a:rPr lang="en-US" noProof="0" dirty="0"/>
            </a:br>
            <a:r>
              <a:rPr lang="en-US" noProof="0" dirty="0"/>
              <a:t>MRI performed showed significant </a:t>
            </a:r>
            <a:br>
              <a:rPr lang="en-US" noProof="0" dirty="0"/>
            </a:br>
            <a:r>
              <a:rPr lang="en-US" noProof="0" dirty="0"/>
              <a:t>cervicomedullary compression </a:t>
            </a:r>
            <a:br>
              <a:rPr lang="en-US" noProof="0" dirty="0"/>
            </a:br>
            <a:r>
              <a:rPr lang="en-US" noProof="0" dirty="0"/>
              <a:t>risk (AFMS scores of 3-4).</a:t>
            </a:r>
          </a:p>
        </p:txBody>
      </p:sp>
      <p:sp>
        <p:nvSpPr>
          <p:cNvPr id="6" name="Text Placeholder 5">
            <a:extLst>
              <a:ext uri="{FF2B5EF4-FFF2-40B4-BE49-F238E27FC236}">
                <a16:creationId xmlns:a16="http://schemas.microsoft.com/office/drawing/2014/main" id="{D12133B9-6D40-5B1B-6CC2-74CFBB09763E}"/>
              </a:ext>
            </a:extLst>
          </p:cNvPr>
          <p:cNvSpPr>
            <a:spLocks noGrp="1"/>
          </p:cNvSpPr>
          <p:nvPr>
            <p:ph type="body" sz="quarter" idx="11"/>
          </p:nvPr>
        </p:nvSpPr>
        <p:spPr/>
        <p:txBody>
          <a:bodyPr/>
          <a:lstStyle/>
          <a:p>
            <a:r>
              <a:rPr lang="en-US" noProof="0" dirty="0"/>
              <a:t>Study Population</a:t>
            </a:r>
          </a:p>
          <a:p>
            <a:pPr lvl="1"/>
            <a:r>
              <a:rPr lang="en-US" sz="1100" noProof="0" dirty="0"/>
              <a:t>Included males and females &lt; 2 years of </a:t>
            </a:r>
            <a:br>
              <a:rPr lang="en-US" sz="1100" noProof="0" dirty="0"/>
            </a:br>
            <a:r>
              <a:rPr lang="en-US" sz="1100" noProof="0" dirty="0"/>
              <a:t>age (N = 17), 2 to 15 years of age </a:t>
            </a:r>
            <a:br>
              <a:rPr lang="en-US" sz="1100" noProof="0" dirty="0"/>
            </a:br>
            <a:r>
              <a:rPr lang="en-US" sz="1100" noProof="0" dirty="0"/>
              <a:t>(N = 169), and those &gt;15 years of age</a:t>
            </a:r>
            <a:br>
              <a:rPr lang="en-US" sz="1100" noProof="0" dirty="0"/>
            </a:br>
            <a:r>
              <a:rPr lang="en-US" sz="1100" noProof="0" dirty="0"/>
              <a:t>(N = 74) with achondroplasia </a:t>
            </a:r>
            <a:br>
              <a:rPr lang="en-US" sz="1100" noProof="0" dirty="0"/>
            </a:br>
            <a:endParaRPr lang="en-US" sz="1100" noProof="0" dirty="0"/>
          </a:p>
        </p:txBody>
      </p:sp>
      <p:sp>
        <p:nvSpPr>
          <p:cNvPr id="5" name="Text Placeholder 4">
            <a:extLst>
              <a:ext uri="{FF2B5EF4-FFF2-40B4-BE49-F238E27FC236}">
                <a16:creationId xmlns:a16="http://schemas.microsoft.com/office/drawing/2014/main" id="{AF28A1A1-C326-136C-76BA-42F2E7892DE4}"/>
              </a:ext>
            </a:extLst>
          </p:cNvPr>
          <p:cNvSpPr>
            <a:spLocks noGrp="1"/>
          </p:cNvSpPr>
          <p:nvPr>
            <p:ph type="body" sz="quarter" idx="10"/>
          </p:nvPr>
        </p:nvSpPr>
        <p:spPr/>
        <p:txBody>
          <a:bodyPr/>
          <a:lstStyle/>
          <a:p>
            <a:r>
              <a:rPr lang="en-US" noProof="0" dirty="0"/>
              <a:t>Primary Objective</a:t>
            </a:r>
          </a:p>
          <a:p>
            <a:pPr lvl="1"/>
            <a:r>
              <a:rPr lang="en-US" noProof="0" dirty="0"/>
              <a:t>To monitor efficacy, safety, and </a:t>
            </a:r>
            <a:br>
              <a:rPr lang="en-US" noProof="0" dirty="0"/>
            </a:br>
            <a:r>
              <a:rPr lang="en-US" noProof="0" dirty="0"/>
              <a:t>other treatment-related </a:t>
            </a:r>
            <a:br>
              <a:rPr lang="en-US" noProof="0" dirty="0"/>
            </a:br>
            <a:r>
              <a:rPr lang="en-US" noProof="0" dirty="0"/>
              <a:t>data in real time</a:t>
            </a:r>
          </a:p>
          <a:p>
            <a:endParaRPr lang="en-US" noProof="0" dirty="0"/>
          </a:p>
        </p:txBody>
      </p:sp>
      <p:sp>
        <p:nvSpPr>
          <p:cNvPr id="11" name="Text Placeholder 10">
            <a:extLst>
              <a:ext uri="{FF2B5EF4-FFF2-40B4-BE49-F238E27FC236}">
                <a16:creationId xmlns:a16="http://schemas.microsoft.com/office/drawing/2014/main" id="{4F83BF2E-8378-C807-9A78-2927F8B01D83}"/>
              </a:ext>
            </a:extLst>
          </p:cNvPr>
          <p:cNvSpPr>
            <a:spLocks noGrp="1"/>
          </p:cNvSpPr>
          <p:nvPr>
            <p:ph type="body" sz="quarter" idx="16"/>
          </p:nvPr>
        </p:nvSpPr>
        <p:spPr/>
        <p:txBody>
          <a:bodyPr/>
          <a:lstStyle/>
          <a:p>
            <a:r>
              <a:rPr lang="en-US" noProof="0" dirty="0"/>
              <a:t>AFMS, achondroplasia foramen magnum score.</a:t>
            </a:r>
            <a:br>
              <a:rPr lang="en-US" noProof="0" dirty="0"/>
            </a:br>
            <a:r>
              <a:rPr lang="en-US" noProof="0" dirty="0">
                <a:solidFill>
                  <a:schemeClr val="accent6"/>
                </a:solidFill>
              </a:rPr>
              <a:t>Kunkel et al, presented at ESPE 2023.</a:t>
            </a:r>
          </a:p>
          <a:p>
            <a:endParaRPr lang="en-US" noProof="0" dirty="0"/>
          </a:p>
        </p:txBody>
      </p:sp>
      <p:pic>
        <p:nvPicPr>
          <p:cNvPr id="12" name="Graphic 11">
            <a:extLst>
              <a:ext uri="{FF2B5EF4-FFF2-40B4-BE49-F238E27FC236}">
                <a16:creationId xmlns:a16="http://schemas.microsoft.com/office/drawing/2014/main" id="{1E15D855-9F3E-16F9-99D6-4D7A1E633A7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804"/>
          <a:stretch/>
        </p:blipFill>
        <p:spPr>
          <a:xfrm>
            <a:off x="6344666" y="2400300"/>
            <a:ext cx="843534" cy="1958569"/>
          </a:xfrm>
          <a:prstGeom prst="rect">
            <a:avLst/>
          </a:prstGeom>
        </p:spPr>
      </p:pic>
      <p:pic>
        <p:nvPicPr>
          <p:cNvPr id="13" name="Graphic 12">
            <a:extLst>
              <a:ext uri="{FF2B5EF4-FFF2-40B4-BE49-F238E27FC236}">
                <a16:creationId xmlns:a16="http://schemas.microsoft.com/office/drawing/2014/main" id="{96BB32F9-EB9D-B304-B33F-6BAAABAF901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60" t="-1843" r="6764" b="5522"/>
          <a:stretch/>
        </p:blipFill>
        <p:spPr>
          <a:xfrm>
            <a:off x="2028767" y="2921525"/>
            <a:ext cx="1398194" cy="1437344"/>
          </a:xfrm>
          <a:prstGeom prst="rect">
            <a:avLst/>
          </a:prstGeom>
        </p:spPr>
      </p:pic>
      <p:pic>
        <p:nvPicPr>
          <p:cNvPr id="14" name="Graphic 13">
            <a:extLst>
              <a:ext uri="{FF2B5EF4-FFF2-40B4-BE49-F238E27FC236}">
                <a16:creationId xmlns:a16="http://schemas.microsoft.com/office/drawing/2014/main" id="{BAFB6ABA-497B-FC5D-9D41-428ABF9A4841}"/>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8678"/>
          <a:stretch/>
        </p:blipFill>
        <p:spPr>
          <a:xfrm>
            <a:off x="6056355" y="7996351"/>
            <a:ext cx="1258038" cy="1280160"/>
          </a:xfrm>
          <a:prstGeom prst="rect">
            <a:avLst/>
          </a:prstGeom>
        </p:spPr>
      </p:pic>
      <p:grpSp>
        <p:nvGrpSpPr>
          <p:cNvPr id="3" name="Group 2" hidden="1">
            <a:extLst>
              <a:ext uri="{FF2B5EF4-FFF2-40B4-BE49-F238E27FC236}">
                <a16:creationId xmlns:a16="http://schemas.microsoft.com/office/drawing/2014/main" id="{7DC24BC8-15EF-A219-822E-CC863252BC03}"/>
              </a:ext>
            </a:extLst>
          </p:cNvPr>
          <p:cNvGrpSpPr/>
          <p:nvPr/>
        </p:nvGrpSpPr>
        <p:grpSpPr>
          <a:xfrm>
            <a:off x="2280669" y="2151249"/>
            <a:ext cx="5220060" cy="7455762"/>
            <a:chOff x="2280669" y="2151249"/>
            <a:chExt cx="5220060" cy="7455762"/>
          </a:xfrm>
        </p:grpSpPr>
        <p:sp>
          <p:nvSpPr>
            <p:cNvPr id="2" name="TextBox 1">
              <a:extLst>
                <a:ext uri="{FF2B5EF4-FFF2-40B4-BE49-F238E27FC236}">
                  <a16:creationId xmlns:a16="http://schemas.microsoft.com/office/drawing/2014/main" id="{BF040B07-D8F2-355D-0E99-D7A4DE021889}"/>
                </a:ext>
              </a:extLst>
            </p:cNvPr>
            <p:cNvSpPr txBox="1"/>
            <p:nvPr/>
          </p:nvSpPr>
          <p:spPr>
            <a:xfrm>
              <a:off x="5458668" y="2151249"/>
              <a:ext cx="2042061" cy="261610"/>
            </a:xfrm>
            <a:prstGeom prst="rect">
              <a:avLst/>
            </a:prstGeom>
            <a:noFill/>
          </p:spPr>
          <p:txBody>
            <a:bodyPr wrap="square" rtlCol="0">
              <a:spAutoFit/>
            </a:bodyPr>
            <a:lstStyle/>
            <a:p>
              <a:r>
                <a:rPr lang="en-US" sz="1100" dirty="0">
                  <a:solidFill>
                    <a:srgbClr val="FF0000"/>
                  </a:solidFill>
                </a:rPr>
                <a:t>[Kunkel 2023: p1B]</a:t>
              </a:r>
            </a:p>
          </p:txBody>
        </p:sp>
        <p:sp>
          <p:nvSpPr>
            <p:cNvPr id="4" name="TextBox 3">
              <a:extLst>
                <a:ext uri="{FF2B5EF4-FFF2-40B4-BE49-F238E27FC236}">
                  <a16:creationId xmlns:a16="http://schemas.microsoft.com/office/drawing/2014/main" id="{46ED6F5A-8658-31D1-45DF-90569F676AA9}"/>
                </a:ext>
              </a:extLst>
            </p:cNvPr>
            <p:cNvSpPr txBox="1"/>
            <p:nvPr/>
          </p:nvSpPr>
          <p:spPr>
            <a:xfrm>
              <a:off x="3426961" y="9345401"/>
              <a:ext cx="1964987" cy="261610"/>
            </a:xfrm>
            <a:prstGeom prst="rect">
              <a:avLst/>
            </a:prstGeom>
            <a:noFill/>
          </p:spPr>
          <p:txBody>
            <a:bodyPr wrap="square" rtlCol="0">
              <a:spAutoFit/>
            </a:bodyPr>
            <a:lstStyle/>
            <a:p>
              <a:r>
                <a:rPr lang="en-US" sz="1100" dirty="0">
                  <a:solidFill>
                    <a:srgbClr val="FF0000"/>
                  </a:solidFill>
                </a:rPr>
                <a:t>[Kunkel: 2023 p1B, 2A]</a:t>
              </a:r>
            </a:p>
          </p:txBody>
        </p:sp>
        <p:sp>
          <p:nvSpPr>
            <p:cNvPr id="24" name="TextBox 23">
              <a:extLst>
                <a:ext uri="{FF2B5EF4-FFF2-40B4-BE49-F238E27FC236}">
                  <a16:creationId xmlns:a16="http://schemas.microsoft.com/office/drawing/2014/main" id="{5D3F588F-8FE3-00AE-E736-8E7D9DDB7EE8}"/>
                </a:ext>
              </a:extLst>
            </p:cNvPr>
            <p:cNvSpPr txBox="1"/>
            <p:nvPr/>
          </p:nvSpPr>
          <p:spPr>
            <a:xfrm>
              <a:off x="2280669" y="6401351"/>
              <a:ext cx="1964987" cy="261610"/>
            </a:xfrm>
            <a:prstGeom prst="rect">
              <a:avLst/>
            </a:prstGeom>
            <a:noFill/>
          </p:spPr>
          <p:txBody>
            <a:bodyPr wrap="square" rtlCol="0">
              <a:spAutoFit/>
            </a:bodyPr>
            <a:lstStyle/>
            <a:p>
              <a:r>
                <a:rPr lang="en-US" sz="1100" dirty="0">
                  <a:solidFill>
                    <a:srgbClr val="FF0000"/>
                  </a:solidFill>
                </a:rPr>
                <a:t>[Kunkel: 2023 p1B, 2A]</a:t>
              </a:r>
            </a:p>
          </p:txBody>
        </p:sp>
      </p:grpSp>
      <p:sp>
        <p:nvSpPr>
          <p:cNvPr id="30" name="Rounded Rectangle 62">
            <a:extLst>
              <a:ext uri="{FF2B5EF4-FFF2-40B4-BE49-F238E27FC236}">
                <a16:creationId xmlns:a16="http://schemas.microsoft.com/office/drawing/2014/main" id="{265521B9-84E8-8495-FF72-7B6809F2D1C2}"/>
              </a:ext>
            </a:extLst>
          </p:cNvPr>
          <p:cNvSpPr/>
          <p:nvPr/>
        </p:nvSpPr>
        <p:spPr>
          <a:xfrm>
            <a:off x="4185258" y="3545771"/>
            <a:ext cx="1704275" cy="133890"/>
          </a:xfrm>
          <a:prstGeom prst="roundRect">
            <a:avLst>
              <a:gd name="adj" fmla="val 50000"/>
            </a:avLst>
          </a:prstGeom>
          <a:solidFill>
            <a:schemeClr val="accent6">
              <a:lumMod val="10000"/>
              <a:lumOff val="9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389DB049-E235-A0A8-B70E-C18FDABBBE99}"/>
              </a:ext>
            </a:extLst>
          </p:cNvPr>
          <p:cNvSpPr txBox="1"/>
          <p:nvPr/>
        </p:nvSpPr>
        <p:spPr>
          <a:xfrm>
            <a:off x="3694843" y="3467244"/>
            <a:ext cx="632676" cy="276999"/>
          </a:xfrm>
          <a:prstGeom prst="rect">
            <a:avLst/>
          </a:prstGeom>
          <a:noFill/>
        </p:spPr>
        <p:txBody>
          <a:bodyPr wrap="square" rtlCol="0">
            <a:spAutoFit/>
          </a:bodyPr>
          <a:lstStyle/>
          <a:p>
            <a:r>
              <a:rPr lang="en-US" sz="1200" b="1" dirty="0"/>
              <a:t>Age:</a:t>
            </a:r>
          </a:p>
        </p:txBody>
      </p:sp>
      <p:sp>
        <p:nvSpPr>
          <p:cNvPr id="32" name="TextBox 31">
            <a:extLst>
              <a:ext uri="{FF2B5EF4-FFF2-40B4-BE49-F238E27FC236}">
                <a16:creationId xmlns:a16="http://schemas.microsoft.com/office/drawing/2014/main" id="{EC3155B0-5429-872F-A32D-26B1705C38A3}"/>
              </a:ext>
            </a:extLst>
          </p:cNvPr>
          <p:cNvSpPr txBox="1"/>
          <p:nvPr/>
        </p:nvSpPr>
        <p:spPr>
          <a:xfrm>
            <a:off x="4731123" y="3710069"/>
            <a:ext cx="564315" cy="161583"/>
          </a:xfrm>
          <a:prstGeom prst="rect">
            <a:avLst/>
          </a:prstGeom>
          <a:noFill/>
        </p:spPr>
        <p:txBody>
          <a:bodyPr wrap="square" lIns="0" tIns="0" rIns="0" bIns="0" anchor="ctr">
            <a:spAutoFit/>
          </a:bodyPr>
          <a:lstStyle/>
          <a:p>
            <a:pPr algn="ctr"/>
            <a:r>
              <a:rPr lang="en-US" sz="1050" dirty="0"/>
              <a:t>Years</a:t>
            </a:r>
          </a:p>
        </p:txBody>
      </p:sp>
      <p:sp>
        <p:nvSpPr>
          <p:cNvPr id="33" name="TextBox 32">
            <a:extLst>
              <a:ext uri="{FF2B5EF4-FFF2-40B4-BE49-F238E27FC236}">
                <a16:creationId xmlns:a16="http://schemas.microsoft.com/office/drawing/2014/main" id="{915A131C-638C-BFD8-6B50-FF45853BAD1E}"/>
              </a:ext>
            </a:extLst>
          </p:cNvPr>
          <p:cNvSpPr txBox="1"/>
          <p:nvPr/>
        </p:nvSpPr>
        <p:spPr>
          <a:xfrm>
            <a:off x="5604230" y="3710069"/>
            <a:ext cx="368945" cy="161583"/>
          </a:xfrm>
          <a:prstGeom prst="rect">
            <a:avLst/>
          </a:prstGeom>
          <a:noFill/>
        </p:spPr>
        <p:txBody>
          <a:bodyPr wrap="square" lIns="0" tIns="0" rIns="0" bIns="0" anchor="ctr">
            <a:spAutoFit/>
          </a:bodyPr>
          <a:lstStyle/>
          <a:p>
            <a:pPr algn="r"/>
            <a:r>
              <a:rPr lang="en-US" sz="1050" dirty="0"/>
              <a:t>&lt;18</a:t>
            </a:r>
          </a:p>
        </p:txBody>
      </p:sp>
      <p:sp>
        <p:nvSpPr>
          <p:cNvPr id="34" name="TextBox 33">
            <a:extLst>
              <a:ext uri="{FF2B5EF4-FFF2-40B4-BE49-F238E27FC236}">
                <a16:creationId xmlns:a16="http://schemas.microsoft.com/office/drawing/2014/main" id="{256290D4-F23D-714B-9EBB-59B87C48E7CD}"/>
              </a:ext>
            </a:extLst>
          </p:cNvPr>
          <p:cNvSpPr txBox="1"/>
          <p:nvPr/>
        </p:nvSpPr>
        <p:spPr>
          <a:xfrm>
            <a:off x="4182429" y="3710069"/>
            <a:ext cx="304913" cy="161583"/>
          </a:xfrm>
          <a:prstGeom prst="rect">
            <a:avLst/>
          </a:prstGeom>
          <a:noFill/>
        </p:spPr>
        <p:txBody>
          <a:bodyPr wrap="square" lIns="0" tIns="0" rIns="0" bIns="0" anchor="ctr">
            <a:spAutoFit/>
          </a:bodyPr>
          <a:lstStyle/>
          <a:p>
            <a:r>
              <a:rPr lang="en-US" sz="1050" dirty="0"/>
              <a:t>&lt;2</a:t>
            </a:r>
          </a:p>
        </p:txBody>
      </p:sp>
      <p:sp>
        <p:nvSpPr>
          <p:cNvPr id="35" name="Rounded Rectangle 75">
            <a:extLst>
              <a:ext uri="{FF2B5EF4-FFF2-40B4-BE49-F238E27FC236}">
                <a16:creationId xmlns:a16="http://schemas.microsoft.com/office/drawing/2014/main" id="{3C2A2BF4-0141-0463-1A4E-D824067DAD45}"/>
              </a:ext>
            </a:extLst>
          </p:cNvPr>
          <p:cNvSpPr/>
          <p:nvPr/>
        </p:nvSpPr>
        <p:spPr>
          <a:xfrm>
            <a:off x="4511376" y="3919760"/>
            <a:ext cx="1003809" cy="2033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 = 259</a:t>
            </a:r>
          </a:p>
        </p:txBody>
      </p:sp>
      <p:sp>
        <p:nvSpPr>
          <p:cNvPr id="46" name="Freeform 45">
            <a:extLst>
              <a:ext uri="{FF2B5EF4-FFF2-40B4-BE49-F238E27FC236}">
                <a16:creationId xmlns:a16="http://schemas.microsoft.com/office/drawing/2014/main" id="{ADC98EDA-71C9-4B5F-E6C7-1404A978D415}"/>
              </a:ext>
            </a:extLst>
          </p:cNvPr>
          <p:cNvSpPr/>
          <p:nvPr/>
        </p:nvSpPr>
        <p:spPr>
          <a:xfrm>
            <a:off x="4185259" y="3552081"/>
            <a:ext cx="1620455" cy="133890"/>
          </a:xfrm>
          <a:custGeom>
            <a:avLst/>
            <a:gdLst>
              <a:gd name="connsiteX0" fmla="*/ 66945 w 1620455"/>
              <a:gd name="connsiteY0" fmla="*/ 0 h 133890"/>
              <a:gd name="connsiteX1" fmla="*/ 374751 w 1620455"/>
              <a:gd name="connsiteY1" fmla="*/ 0 h 133890"/>
              <a:gd name="connsiteX2" fmla="*/ 432809 w 1620455"/>
              <a:gd name="connsiteY2" fmla="*/ 0 h 133890"/>
              <a:gd name="connsiteX3" fmla="*/ 1620455 w 1620455"/>
              <a:gd name="connsiteY3" fmla="*/ 0 h 133890"/>
              <a:gd name="connsiteX4" fmla="*/ 1620455 w 1620455"/>
              <a:gd name="connsiteY4" fmla="*/ 125896 h 133890"/>
              <a:gd name="connsiteX5" fmla="*/ 432809 w 1620455"/>
              <a:gd name="connsiteY5" fmla="*/ 125896 h 133890"/>
              <a:gd name="connsiteX6" fmla="*/ 432809 w 1620455"/>
              <a:gd name="connsiteY6" fmla="*/ 133890 h 133890"/>
              <a:gd name="connsiteX7" fmla="*/ 66945 w 1620455"/>
              <a:gd name="connsiteY7" fmla="*/ 133890 h 133890"/>
              <a:gd name="connsiteX8" fmla="*/ 0 w 1620455"/>
              <a:gd name="connsiteY8" fmla="*/ 66945 h 133890"/>
              <a:gd name="connsiteX9" fmla="*/ 66945 w 1620455"/>
              <a:gd name="connsiteY9" fmla="*/ 0 h 1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55" h="133890">
                <a:moveTo>
                  <a:pt x="66945" y="0"/>
                </a:moveTo>
                <a:lnTo>
                  <a:pt x="374751" y="0"/>
                </a:lnTo>
                <a:lnTo>
                  <a:pt x="432809" y="0"/>
                </a:lnTo>
                <a:lnTo>
                  <a:pt x="1620455" y="0"/>
                </a:lnTo>
                <a:lnTo>
                  <a:pt x="1620455" y="125896"/>
                </a:lnTo>
                <a:lnTo>
                  <a:pt x="432809" y="125896"/>
                </a:lnTo>
                <a:lnTo>
                  <a:pt x="432809" y="133890"/>
                </a:lnTo>
                <a:lnTo>
                  <a:pt x="66945" y="133890"/>
                </a:lnTo>
                <a:cubicBezTo>
                  <a:pt x="29972" y="133890"/>
                  <a:pt x="0" y="103918"/>
                  <a:pt x="0" y="66945"/>
                </a:cubicBezTo>
                <a:cubicBezTo>
                  <a:pt x="0" y="29972"/>
                  <a:pt x="29972" y="0"/>
                  <a:pt x="6694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757731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0A30620-99C2-BA5A-78BF-47B8B61EF1EF}"/>
              </a:ext>
            </a:extLst>
          </p:cNvPr>
          <p:cNvSpPr>
            <a:spLocks noGrp="1"/>
          </p:cNvSpPr>
          <p:nvPr>
            <p:ph sz="quarter" idx="22"/>
          </p:nvPr>
        </p:nvSpPr>
        <p:spPr/>
        <p:txBody>
          <a:bodyPr/>
          <a:lstStyle/>
          <a:p>
            <a:r>
              <a:rPr lang="en-US" noProof="0" dirty="0"/>
              <a:t>A multidisciplinary working group along with patient advocacy groups in Europe developed a data set for patients with achondroplasia. The information was incorporated into an existing patient registry platform called CrescNet</a:t>
            </a:r>
            <a:r>
              <a:rPr lang="en-US" baseline="30000" noProof="0" dirty="0"/>
              <a:t>®</a:t>
            </a:r>
            <a:r>
              <a:rPr lang="en-US" noProof="0" dirty="0"/>
              <a:t>, established at the University of Leipzig for children with various conditions. So far, the registry has data for hundreds of children with achondroplasia.  </a:t>
            </a:r>
          </a:p>
          <a:p>
            <a:r>
              <a:rPr lang="en-US" noProof="0" dirty="0"/>
              <a:t>CrescNet can be used to evaluate long-term outcomes by monitoring several parameters, such as the frequency of multisystem complications and the use of health care resources over time.</a:t>
            </a:r>
          </a:p>
        </p:txBody>
      </p:sp>
      <p:sp>
        <p:nvSpPr>
          <p:cNvPr id="5" name="Title 4">
            <a:extLst>
              <a:ext uri="{FF2B5EF4-FFF2-40B4-BE49-F238E27FC236}">
                <a16:creationId xmlns:a16="http://schemas.microsoft.com/office/drawing/2014/main" id="{1DE3EFA3-1112-C26E-A082-A1AFB4158634}"/>
              </a:ext>
            </a:extLst>
          </p:cNvPr>
          <p:cNvSpPr>
            <a:spLocks noGrp="1"/>
          </p:cNvSpPr>
          <p:nvPr>
            <p:ph type="title"/>
          </p:nvPr>
        </p:nvSpPr>
        <p:spPr/>
        <p:txBody>
          <a:bodyPr/>
          <a:lstStyle/>
          <a:p>
            <a:r>
              <a:rPr lang="en-US" noProof="0" dirty="0">
                <a:solidFill>
                  <a:schemeClr val="accent6"/>
                </a:solidFill>
              </a:rPr>
              <a:t>CrescNet Database</a:t>
            </a:r>
          </a:p>
        </p:txBody>
      </p:sp>
      <p:sp>
        <p:nvSpPr>
          <p:cNvPr id="7" name="Text Placeholder 6">
            <a:extLst>
              <a:ext uri="{FF2B5EF4-FFF2-40B4-BE49-F238E27FC236}">
                <a16:creationId xmlns:a16="http://schemas.microsoft.com/office/drawing/2014/main" id="{3617C16E-729A-77A7-C3FF-21200D99A523}"/>
              </a:ext>
            </a:extLst>
          </p:cNvPr>
          <p:cNvSpPr>
            <a:spLocks noGrp="1"/>
          </p:cNvSpPr>
          <p:nvPr>
            <p:ph type="body" sz="quarter" idx="23"/>
          </p:nvPr>
        </p:nvSpPr>
        <p:spPr/>
        <p:txBody>
          <a:bodyPr/>
          <a:lstStyle/>
          <a:p>
            <a:r>
              <a:rPr lang="en-US" noProof="0" dirty="0">
                <a:solidFill>
                  <a:schemeClr val="accent6"/>
                </a:solidFill>
              </a:rPr>
              <a:t>Kunkel et al. Presented at ESPE 2023. </a:t>
            </a:r>
          </a:p>
        </p:txBody>
      </p:sp>
      <p:grpSp>
        <p:nvGrpSpPr>
          <p:cNvPr id="11" name="Group 10" hidden="1">
            <a:extLst>
              <a:ext uri="{FF2B5EF4-FFF2-40B4-BE49-F238E27FC236}">
                <a16:creationId xmlns:a16="http://schemas.microsoft.com/office/drawing/2014/main" id="{EC2F5D6C-25F9-AE3C-A8E5-6DE8A785903F}"/>
              </a:ext>
            </a:extLst>
          </p:cNvPr>
          <p:cNvGrpSpPr/>
          <p:nvPr/>
        </p:nvGrpSpPr>
        <p:grpSpPr>
          <a:xfrm>
            <a:off x="1921213" y="502920"/>
            <a:ext cx="5383898" cy="5644449"/>
            <a:chOff x="1921213" y="502920"/>
            <a:chExt cx="5383898" cy="5644449"/>
          </a:xfrm>
        </p:grpSpPr>
        <p:sp>
          <p:nvSpPr>
            <p:cNvPr id="8" name="TextBox 7">
              <a:extLst>
                <a:ext uri="{FF2B5EF4-FFF2-40B4-BE49-F238E27FC236}">
                  <a16:creationId xmlns:a16="http://schemas.microsoft.com/office/drawing/2014/main" id="{E96125A9-9137-3D4C-5510-2B0BA1E80271}"/>
                </a:ext>
              </a:extLst>
            </p:cNvPr>
            <p:cNvSpPr txBox="1"/>
            <p:nvPr/>
          </p:nvSpPr>
          <p:spPr>
            <a:xfrm>
              <a:off x="4517966" y="502920"/>
              <a:ext cx="2787145" cy="369332"/>
            </a:xfrm>
            <a:prstGeom prst="rect">
              <a:avLst/>
            </a:prstGeom>
            <a:noFill/>
          </p:spPr>
          <p:txBody>
            <a:bodyPr wrap="square" rtlCol="0">
              <a:spAutoFit/>
            </a:bodyPr>
            <a:lstStyle/>
            <a:p>
              <a:r>
                <a:rPr lang="en-US" dirty="0">
                  <a:highlight>
                    <a:srgbClr val="FFFF00"/>
                  </a:highlight>
                </a:rPr>
                <a:t>Crescnet slider 1</a:t>
              </a:r>
            </a:p>
          </p:txBody>
        </p:sp>
        <p:sp>
          <p:nvSpPr>
            <p:cNvPr id="9" name="TextBox 8">
              <a:extLst>
                <a:ext uri="{FF2B5EF4-FFF2-40B4-BE49-F238E27FC236}">
                  <a16:creationId xmlns:a16="http://schemas.microsoft.com/office/drawing/2014/main" id="{2E6D212C-8318-24BD-6C37-BA293A2544A7}"/>
                </a:ext>
              </a:extLst>
            </p:cNvPr>
            <p:cNvSpPr txBox="1"/>
            <p:nvPr/>
          </p:nvSpPr>
          <p:spPr>
            <a:xfrm>
              <a:off x="1921213" y="5885759"/>
              <a:ext cx="1964987" cy="261610"/>
            </a:xfrm>
            <a:prstGeom prst="rect">
              <a:avLst/>
            </a:prstGeom>
            <a:noFill/>
          </p:spPr>
          <p:txBody>
            <a:bodyPr wrap="square" rtlCol="0">
              <a:spAutoFit/>
            </a:bodyPr>
            <a:lstStyle/>
            <a:p>
              <a:r>
                <a:rPr lang="en-US" sz="1100" dirty="0">
                  <a:solidFill>
                    <a:srgbClr val="FF0000"/>
                  </a:solidFill>
                </a:rPr>
                <a:t>[Kunkel: 2023 p1A, B, 2A]</a:t>
              </a:r>
            </a:p>
          </p:txBody>
        </p:sp>
      </p:grpSp>
      <p:sp>
        <p:nvSpPr>
          <p:cNvPr id="13" name="Rectangle 12">
            <a:extLst>
              <a:ext uri="{FF2B5EF4-FFF2-40B4-BE49-F238E27FC236}">
                <a16:creationId xmlns:a16="http://schemas.microsoft.com/office/drawing/2014/main" id="{FA6AC6FD-484E-611C-3A74-615CBB2EA135}"/>
              </a:ext>
            </a:extLst>
          </p:cNvPr>
          <p:cNvSpPr/>
          <p:nvPr/>
        </p:nvSpPr>
        <p:spPr>
          <a:xfrm>
            <a:off x="6807200" y="4711700"/>
            <a:ext cx="431800"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9DC768E-EFCF-8F9E-ACDA-90B23A6AFD03}"/>
              </a:ext>
            </a:extLst>
          </p:cNvPr>
          <p:cNvSpPr/>
          <p:nvPr/>
        </p:nvSpPr>
        <p:spPr>
          <a:xfrm>
            <a:off x="520700" y="4597400"/>
            <a:ext cx="431800" cy="736600"/>
          </a:xfrm>
          <a:prstGeom prst="rect">
            <a:avLst/>
          </a:prstGeom>
          <a:solidFill>
            <a:srgbClr val="3F3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AA9BC566-3273-7E55-15AE-40A4EEFAA7B4}"/>
              </a:ext>
            </a:extLst>
          </p:cNvPr>
          <p:cNvGrpSpPr/>
          <p:nvPr/>
        </p:nvGrpSpPr>
        <p:grpSpPr>
          <a:xfrm rot="2700000">
            <a:off x="6881132" y="1479604"/>
            <a:ext cx="291261" cy="291261"/>
            <a:chOff x="314875" y="7984519"/>
            <a:chExt cx="180850" cy="180850"/>
          </a:xfrm>
        </p:grpSpPr>
        <p:cxnSp>
          <p:nvCxnSpPr>
            <p:cNvPr id="4" name="Straight Connector 3">
              <a:extLst>
                <a:ext uri="{FF2B5EF4-FFF2-40B4-BE49-F238E27FC236}">
                  <a16:creationId xmlns:a16="http://schemas.microsoft.com/office/drawing/2014/main" id="{BC81EC50-0E1C-2614-3B6B-C22A798E80B1}"/>
                </a:ext>
              </a:extLst>
            </p:cNvPr>
            <p:cNvCxnSpPr>
              <a:cxnSpLocks/>
            </p:cNvCxnSpPr>
            <p:nvPr/>
          </p:nvCxnSpPr>
          <p:spPr>
            <a:xfrm>
              <a:off x="405300" y="7984519"/>
              <a:ext cx="0" cy="18085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29D196-6D3B-BF99-59C4-D3ED908E66EC}"/>
                </a:ext>
              </a:extLst>
            </p:cNvPr>
            <p:cNvCxnSpPr>
              <a:cxnSpLocks/>
            </p:cNvCxnSpPr>
            <p:nvPr/>
          </p:nvCxnSpPr>
          <p:spPr>
            <a:xfrm rot="16200000">
              <a:off x="405300" y="7984519"/>
              <a:ext cx="0" cy="18085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Close Button Hyperlink">
            <a:hlinkClick r:id="rId3" action="ppaction://hlinksldjump"/>
            <a:extLst>
              <a:ext uri="{FF2B5EF4-FFF2-40B4-BE49-F238E27FC236}">
                <a16:creationId xmlns:a16="http://schemas.microsoft.com/office/drawing/2014/main" id="{7F3DBF64-DC89-FD85-0039-88F697786753}"/>
              </a:ext>
            </a:extLst>
          </p:cNvPr>
          <p:cNvSpPr/>
          <p:nvPr/>
        </p:nvSpPr>
        <p:spPr>
          <a:xfrm>
            <a:off x="6807200" y="1409700"/>
            <a:ext cx="419100" cy="419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30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4CA6-1B6B-717A-2F03-76324BE53D3B}"/>
              </a:ext>
            </a:extLst>
          </p:cNvPr>
          <p:cNvSpPr>
            <a:spLocks noGrp="1"/>
          </p:cNvSpPr>
          <p:nvPr>
            <p:ph type="title"/>
          </p:nvPr>
        </p:nvSpPr>
        <p:spPr/>
        <p:txBody>
          <a:bodyPr/>
          <a:lstStyle/>
          <a:p>
            <a:r>
              <a:rPr lang="en-US" noProof="0" dirty="0"/>
              <a:t>References</a:t>
            </a:r>
          </a:p>
        </p:txBody>
      </p:sp>
      <p:sp>
        <p:nvSpPr>
          <p:cNvPr id="3" name="Content Placeholder 2">
            <a:extLst>
              <a:ext uri="{FF2B5EF4-FFF2-40B4-BE49-F238E27FC236}">
                <a16:creationId xmlns:a16="http://schemas.microsoft.com/office/drawing/2014/main" id="{A17C7B19-CEF8-F44C-400C-7728A2C08F7B}"/>
              </a:ext>
            </a:extLst>
          </p:cNvPr>
          <p:cNvSpPr>
            <a:spLocks noGrp="1"/>
          </p:cNvSpPr>
          <p:nvPr>
            <p:ph idx="1"/>
          </p:nvPr>
        </p:nvSpPr>
        <p:spPr/>
        <p:txBody>
          <a:bodyPr/>
          <a:lstStyle/>
          <a:p>
            <a:pPr marL="228600" lvl="0" indent="-228600">
              <a:buFont typeface="+mj-lt"/>
              <a:buAutoNum type="arabicPeriod"/>
            </a:pPr>
            <a:r>
              <a:rPr lang="en-US" noProof="0" dirty="0"/>
              <a:t>Cormier-</a:t>
            </a:r>
            <a:r>
              <a:rPr lang="en-US" noProof="0" dirty="0" err="1"/>
              <a:t>Daire</a:t>
            </a:r>
            <a:r>
              <a:rPr lang="en-US" noProof="0" dirty="0"/>
              <a:t> V, Edouard T, Isidor B, et al. Real-world safety and effectiveness of vosoritide: </a:t>
            </a:r>
            <a:br>
              <a:rPr lang="en-US" noProof="0" dirty="0"/>
            </a:br>
            <a:r>
              <a:rPr lang="en-US" noProof="0" dirty="0"/>
              <a:t>results from an early access program in France. Poster presented at the 2023 ESPE European Society for Paediatric Endocrinology. September 21-23, 2023. The Hague, Netherlands. </a:t>
            </a:r>
          </a:p>
          <a:p>
            <a:pPr marL="228600" lvl="0" indent="-228600">
              <a:buFont typeface="+mj-lt"/>
              <a:buAutoNum type="arabicPeriod"/>
            </a:pPr>
            <a:r>
              <a:rPr lang="en-US" noProof="0" dirty="0"/>
              <a:t>A Phase 2 Study of BMN 111 to Evaluate Safety, Tolerability, and Efficacy in Children With Achondroplasia. NCT02055157. Accessed March 26, 2024. https://clinicaltrials.gov/study/ NCT02055157</a:t>
            </a:r>
          </a:p>
          <a:p>
            <a:pPr marL="228600" indent="-228600">
              <a:buFont typeface="+mj-lt"/>
              <a:buAutoNum type="arabicPeriod"/>
            </a:pPr>
            <a:r>
              <a:rPr lang="en-US" noProof="0" dirty="0"/>
              <a:t>A Study to Evaluate Long-Term Safety, Tolerability, &amp; Efficacy of BMN 111 in Children With Achondroplasia. NCT02724228: Accessed March 11, 2024. https://clinicaltrials.gov/study/NCT02724228. </a:t>
            </a:r>
          </a:p>
          <a:p>
            <a:pPr marL="228600" indent="-228600">
              <a:buFont typeface="+mj-lt"/>
              <a:buAutoNum type="arabicPeriod"/>
            </a:pPr>
            <a:r>
              <a:rPr lang="en-US" noProof="0" dirty="0"/>
              <a:t>A Clinical Trial to Evaluate the Safety and Efficacy of BMN 111 in Infants and Young Children With Achondroplasia. NCT03583697. Accessed March 9, 2024. https://clinicaltrials.gov/study/NCT03583697</a:t>
            </a:r>
          </a:p>
          <a:p>
            <a:pPr marL="228600" indent="-228600">
              <a:buFont typeface="+mj-lt"/>
              <a:buAutoNum type="arabicPeriod"/>
            </a:pPr>
            <a:r>
              <a:rPr lang="en-US" noProof="0" dirty="0"/>
              <a:t>A Clinical Trial to Evaluate Safety of Vosoritide in At-risk Infants With Achondroplasia. NCT04554940. Accessed March 9, 2024. https://clinicaltrials.gov/study/NCT04554940</a:t>
            </a:r>
          </a:p>
          <a:p>
            <a:pPr marL="228600" indent="-228600">
              <a:buFont typeface="+mj-lt"/>
              <a:buAutoNum type="arabicPeriod"/>
            </a:pPr>
            <a:r>
              <a:rPr lang="en-US" noProof="0" dirty="0"/>
              <a:t>A Study to Evaluate the Efficacy and Safety of BMN 111 in Children With Achondroplasia. NCT03197766. Accessed March 9, 2024. https://clinicaltrials.gov/study/NCT03197766</a:t>
            </a:r>
          </a:p>
          <a:p>
            <a:pPr marL="228600" indent="-228600">
              <a:buFont typeface="+mj-lt"/>
              <a:buAutoNum type="arabicPeriod"/>
            </a:pPr>
            <a:r>
              <a:rPr lang="en-US" noProof="0" dirty="0"/>
              <a:t>Hoover-Fong J, Alade, AY, Hashmi SS, et al. Achondroplasia Natural History Study (CLARITY): </a:t>
            </a:r>
            <a:br>
              <a:rPr lang="en-US" noProof="0" dirty="0"/>
            </a:br>
            <a:r>
              <a:rPr lang="en-US" noProof="0" dirty="0"/>
              <a:t>a multicenter retrospective cohort study of achondroplasia in the United States. </a:t>
            </a:r>
            <a:r>
              <a:rPr lang="en-US" i="1" noProof="0" dirty="0"/>
              <a:t>Genet Med. </a:t>
            </a:r>
            <a:r>
              <a:rPr lang="en-US" noProof="0" dirty="0"/>
              <a:t>2021;23(8):1498-1505. doi:10.1038/s41436-021-01165-2</a:t>
            </a:r>
          </a:p>
          <a:p>
            <a:pPr marL="228600" indent="-228600">
              <a:buFont typeface="+mj-lt"/>
              <a:buAutoNum type="arabicPeriod"/>
            </a:pPr>
            <a:r>
              <a:rPr lang="en-US" noProof="0" dirty="0"/>
              <a:t>Hoover-Fong JE, Irving M, Cacino CA, et al Persistence of Growth-Promoting Effects in Children With Achondroplasia: Update from a Phase 2 Extension Study With Vosoritide. Poster presented at the 2024 ACMG Annual Clinical Genetics Meeting. March 12-16, 2024. Toronto, ON, Canada.</a:t>
            </a:r>
          </a:p>
          <a:p>
            <a:pPr marL="228600" indent="-228600">
              <a:buFont typeface="+mj-lt"/>
              <a:buAutoNum type="arabicPeriod"/>
            </a:pPr>
            <a:r>
              <a:rPr lang="en-US" noProof="0" dirty="0"/>
              <a:t>Hoover-Fong JE, Schulze KJ, McGready J, Barnes H, Scott CI. Age-appropriate body mass index in children with achondroplasia: interpretation in relation to indexes of height. </a:t>
            </a:r>
            <a:r>
              <a:rPr lang="en-US" i="1" noProof="0" dirty="0"/>
              <a:t>Am J Clin Nutr.</a:t>
            </a:r>
            <a:r>
              <a:rPr lang="en-US" noProof="0" dirty="0"/>
              <a:t> 2008;88:364–371.</a:t>
            </a:r>
          </a:p>
          <a:p>
            <a:pPr marL="228600" lvl="0" indent="-228600">
              <a:buFont typeface="+mj-lt"/>
              <a:buAutoNum type="arabicPeriod"/>
            </a:pPr>
            <a:r>
              <a:rPr lang="en-US" noProof="0" dirty="0"/>
              <a:t>Kunkel P, Al Halak M, Bechthold-Dalla Pozza S, et al. Multidisciplinary approach in achondroplasia – real world experience after drug approval of vosoritide. Presented at: 2023 ESPE European Society </a:t>
            </a:r>
            <a:br>
              <a:rPr lang="en-US" noProof="0" dirty="0"/>
            </a:br>
            <a:r>
              <a:rPr lang="en-US" noProof="0" dirty="0"/>
              <a:t>for Paediatric Endocrinology; 21–23 September 2023; The Hague, Netherlands.</a:t>
            </a:r>
          </a:p>
          <a:p>
            <a:pPr marL="228600" indent="-228600">
              <a:buFont typeface="+mj-lt"/>
              <a:buAutoNum type="arabicPeriod"/>
            </a:pPr>
            <a:r>
              <a:rPr lang="en-US" noProof="0" dirty="0" err="1"/>
              <a:t>Savarirayan</a:t>
            </a:r>
            <a:r>
              <a:rPr lang="en-US" noProof="0" dirty="0"/>
              <a:t> R, </a:t>
            </a:r>
            <a:r>
              <a:rPr lang="en-US" noProof="0" dirty="0" err="1"/>
              <a:t>Tofts</a:t>
            </a:r>
            <a:r>
              <a:rPr lang="en-US" noProof="0" dirty="0"/>
              <a:t> L, Irving M, et al. Safe and persistent growth-promoting effects of vosoritide in children with achondroplasia: 2-year results from an open-label, phase 3 extension study. </a:t>
            </a:r>
            <a:r>
              <a:rPr lang="en-US" i="1" noProof="0" dirty="0"/>
              <a:t>Genet Med. </a:t>
            </a:r>
            <a:r>
              <a:rPr lang="en-US" noProof="0" dirty="0"/>
              <a:t>2021;23(12):2443-2447. doi:10.1038/s41436-021-01287-7</a:t>
            </a:r>
          </a:p>
          <a:p>
            <a:pPr marL="228600" lvl="0" indent="-228600">
              <a:buFont typeface="+mj-lt"/>
              <a:buAutoNum type="arabicPeriod"/>
            </a:pPr>
            <a:endParaRPr lang="en-US" noProof="0" dirty="0"/>
          </a:p>
          <a:p>
            <a:pPr lvl="0"/>
            <a:endParaRPr lang="en-US" noProof="0" dirty="0"/>
          </a:p>
        </p:txBody>
      </p:sp>
      <p:grpSp>
        <p:nvGrpSpPr>
          <p:cNvPr id="4" name="Group 3">
            <a:extLst>
              <a:ext uri="{FF2B5EF4-FFF2-40B4-BE49-F238E27FC236}">
                <a16:creationId xmlns:a16="http://schemas.microsoft.com/office/drawing/2014/main" id="{78487B1C-820D-75B5-1E55-6DBB50A1740C}"/>
              </a:ext>
            </a:extLst>
          </p:cNvPr>
          <p:cNvGrpSpPr/>
          <p:nvPr/>
        </p:nvGrpSpPr>
        <p:grpSpPr>
          <a:xfrm>
            <a:off x="6891291" y="8713973"/>
            <a:ext cx="291261" cy="354957"/>
            <a:chOff x="8770891" y="3450283"/>
            <a:chExt cx="291261" cy="354957"/>
          </a:xfrm>
        </p:grpSpPr>
        <p:cxnSp>
          <p:nvCxnSpPr>
            <p:cNvPr id="5" name="Straight Connector 4">
              <a:extLst>
                <a:ext uri="{FF2B5EF4-FFF2-40B4-BE49-F238E27FC236}">
                  <a16:creationId xmlns:a16="http://schemas.microsoft.com/office/drawing/2014/main" id="{8E463689-3E2E-7E87-F397-88E09A9BCCE2}"/>
                </a:ext>
              </a:extLst>
            </p:cNvPr>
            <p:cNvCxnSpPr>
              <a:cxnSpLocks/>
            </p:cNvCxnSpPr>
            <p:nvPr/>
          </p:nvCxnSpPr>
          <p:spPr>
            <a:xfrm rot="2700000">
              <a:off x="8916522" y="3659609"/>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AC3ADB9-6CF7-1AF5-8B3B-0BEDBE871B90}"/>
                </a:ext>
              </a:extLst>
            </p:cNvPr>
            <p:cNvCxnSpPr>
              <a:cxnSpLocks/>
            </p:cNvCxnSpPr>
            <p:nvPr/>
          </p:nvCxnSpPr>
          <p:spPr>
            <a:xfrm rot="18900000">
              <a:off x="8912263" y="3450283"/>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Forward Arrow Hyperlink">
            <a:hlinkClick r:id="" action="ppaction://hlinkshowjump?jump=nextslide"/>
            <a:extLst>
              <a:ext uri="{FF2B5EF4-FFF2-40B4-BE49-F238E27FC236}">
                <a16:creationId xmlns:a16="http://schemas.microsoft.com/office/drawing/2014/main" id="{406384FE-A2E3-87E3-7DF9-DF5389B92570}"/>
              </a:ext>
            </a:extLst>
          </p:cNvPr>
          <p:cNvSpPr/>
          <p:nvPr/>
        </p:nvSpPr>
        <p:spPr>
          <a:xfrm>
            <a:off x="6881812" y="8596312"/>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81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4CA6-1B6B-717A-2F03-76324BE53D3B}"/>
              </a:ext>
            </a:extLst>
          </p:cNvPr>
          <p:cNvSpPr>
            <a:spLocks noGrp="1"/>
          </p:cNvSpPr>
          <p:nvPr>
            <p:ph type="title"/>
          </p:nvPr>
        </p:nvSpPr>
        <p:spPr/>
        <p:txBody>
          <a:bodyPr/>
          <a:lstStyle/>
          <a:p>
            <a:r>
              <a:rPr lang="en-US" noProof="0" dirty="0"/>
              <a:t>References</a:t>
            </a:r>
          </a:p>
        </p:txBody>
      </p:sp>
      <p:sp>
        <p:nvSpPr>
          <p:cNvPr id="3" name="Content Placeholder 2">
            <a:extLst>
              <a:ext uri="{FF2B5EF4-FFF2-40B4-BE49-F238E27FC236}">
                <a16:creationId xmlns:a16="http://schemas.microsoft.com/office/drawing/2014/main" id="{A17C7B19-CEF8-F44C-400C-7728A2C08F7B}"/>
              </a:ext>
            </a:extLst>
          </p:cNvPr>
          <p:cNvSpPr>
            <a:spLocks noGrp="1"/>
          </p:cNvSpPr>
          <p:nvPr>
            <p:ph idx="1"/>
          </p:nvPr>
        </p:nvSpPr>
        <p:spPr/>
        <p:txBody>
          <a:bodyPr/>
          <a:lstStyle/>
          <a:p>
            <a:pPr marL="228600" indent="-228600">
              <a:buFont typeface="+mj-lt"/>
              <a:buAutoNum type="arabicPeriod" startAt="12"/>
            </a:pPr>
            <a:r>
              <a:rPr lang="en-US" noProof="0" dirty="0" err="1"/>
              <a:t>Savarirayan</a:t>
            </a:r>
            <a:r>
              <a:rPr lang="en-US" noProof="0" dirty="0"/>
              <a:t> R, Tofts L, Irving M, et al. Persistent Growth-Promoting Effects of Vosoritide in Children With Achondroplasia is Accompanied By Improvement in Physical Aspects of Quality of Life. Poster presented at the 2024 ACMG Annual Clinical Genetics Meeting. March 12-16, 2024. Toronto, ON, Canada.</a:t>
            </a:r>
          </a:p>
          <a:p>
            <a:pPr marL="228600" indent="-228600">
              <a:buFont typeface="+mj-lt"/>
              <a:buAutoNum type="arabicPeriod" startAt="13"/>
            </a:pPr>
            <a:r>
              <a:rPr lang="en-US" noProof="0" dirty="0" err="1"/>
              <a:t>Savarirayan</a:t>
            </a:r>
            <a:r>
              <a:rPr lang="en-US" noProof="0" dirty="0"/>
              <a:t> R, Tofts L, Irving M, et al. Persistent Growth-Promoting Effects of Vosoritide in Children With Achondroplasia for Up to 4 Years: Update from Phase 3 Extension Study. Poster presented at the 2024 ACMG Annual Clinical Genetics Meeting. </a:t>
            </a:r>
            <a:br>
              <a:rPr lang="en-US" noProof="0" dirty="0"/>
            </a:br>
            <a:r>
              <a:rPr lang="en-US" noProof="0" dirty="0"/>
              <a:t>March 12-16, 2024. Toronto, ON, Canada.</a:t>
            </a:r>
          </a:p>
          <a:p>
            <a:pPr marL="228600" lvl="0" indent="-228600">
              <a:buFont typeface="+mj-lt"/>
              <a:buAutoNum type="arabicPeriod" startAt="13"/>
            </a:pPr>
            <a:r>
              <a:rPr lang="en-US" noProof="0" dirty="0" err="1"/>
              <a:t>Savarirayan</a:t>
            </a:r>
            <a:r>
              <a:rPr lang="en-US" noProof="0" dirty="0"/>
              <a:t> R, Irving M, Bacino CA, et al. C-type natriuretic peptide analogue therapy in children with achondroplasia. </a:t>
            </a:r>
            <a:r>
              <a:rPr lang="en-US" i="1" noProof="0" dirty="0"/>
              <a:t>N Engl J Med. </a:t>
            </a:r>
            <a:r>
              <a:rPr lang="en-US" noProof="0" dirty="0"/>
              <a:t>2019;381(1):25–35. doi: 10.1056/NEJMoa1813446.</a:t>
            </a:r>
          </a:p>
          <a:p>
            <a:pPr marL="228600" indent="-228600">
              <a:buFont typeface="+mj-lt"/>
              <a:buAutoNum type="arabicPeriod" startAt="13"/>
            </a:pPr>
            <a:r>
              <a:rPr lang="en-US" noProof="0" dirty="0" err="1"/>
              <a:t>Savarirayan</a:t>
            </a:r>
            <a:r>
              <a:rPr lang="en-US" noProof="0" dirty="0"/>
              <a:t> R, Irving M, Harmatz P, et al. Growth parameters in children </a:t>
            </a:r>
            <a:br>
              <a:rPr lang="en-US" noProof="0" dirty="0"/>
            </a:br>
            <a:r>
              <a:rPr lang="en-US" noProof="0" dirty="0"/>
              <a:t>with achondroplasia: A 7-year, prospective, multinational, observational study. </a:t>
            </a:r>
            <a:r>
              <a:rPr lang="en-US" i="1" noProof="0" dirty="0"/>
              <a:t>Genet Med. </a:t>
            </a:r>
            <a:r>
              <a:rPr lang="en-US" noProof="0" dirty="0"/>
              <a:t>2022;24(12):2444-2452. doi:10.1016/j.gim.2022.08.015</a:t>
            </a:r>
          </a:p>
          <a:p>
            <a:pPr marL="228600" indent="-228600">
              <a:buFont typeface="+mj-lt"/>
              <a:buAutoNum type="arabicPeriod" startAt="13"/>
            </a:pPr>
            <a:r>
              <a:rPr lang="en-US" noProof="0" dirty="0" err="1"/>
              <a:t>Savarirayan</a:t>
            </a:r>
            <a:r>
              <a:rPr lang="en-US" noProof="0" dirty="0"/>
              <a:t> R, Irving M, Maixner W, et al. Rationale, design, and methods of a randomized, controlled, open-label clinical trial with open-label extension to investigate the safety of vosoritide in infants, and young children with achondroplasia at risk of requiring cervicomedullary decompression surgery. </a:t>
            </a:r>
            <a:r>
              <a:rPr lang="en-US" i="1" noProof="0" dirty="0"/>
              <a:t>Sci Prog. </a:t>
            </a:r>
            <a:r>
              <a:rPr lang="en-US" noProof="0" dirty="0"/>
              <a:t>2021;104(1):368504211003782. doi:10.1177/00368504211003782</a:t>
            </a:r>
          </a:p>
          <a:p>
            <a:pPr marL="228600" indent="-228600">
              <a:buFont typeface="+mj-lt"/>
              <a:buAutoNum type="arabicPeriod" startAt="13"/>
            </a:pPr>
            <a:r>
              <a:rPr lang="en-US" noProof="0" dirty="0" err="1"/>
              <a:t>Savarirayan</a:t>
            </a:r>
            <a:r>
              <a:rPr lang="en-US" noProof="0" dirty="0"/>
              <a:t> R, Tofts L, Irving M, et al. Once-daily, subcutaneous vosoritide therapy in children with achondroplasia: a randomised, double-blind, phase 3, placebo-controlled, multicentre trial [published correction appears in Lancet. 2020 Oct 10;396(10257):1070]. </a:t>
            </a:r>
            <a:r>
              <a:rPr lang="en-US" i="1" noProof="0" dirty="0"/>
              <a:t>Lancet. </a:t>
            </a:r>
            <a:r>
              <a:rPr lang="en-US" noProof="0" dirty="0"/>
              <a:t>2020;396(10252):684-692. doi:10.1016/S0140-6736(20)31541-5</a:t>
            </a:r>
          </a:p>
          <a:p>
            <a:pPr marL="228600" indent="-228600">
              <a:buFont typeface="+mj-lt"/>
              <a:buAutoNum type="arabicPeriod" startAt="13"/>
            </a:pPr>
            <a:r>
              <a:rPr lang="en-US" noProof="0" dirty="0" err="1"/>
              <a:t>Savarirayan</a:t>
            </a:r>
            <a:r>
              <a:rPr lang="en-US" noProof="0" dirty="0"/>
              <a:t> R, Wilcox WR, Harmatz P, et al Persistence of Growth Promoting Effects in Infants and Toddlers With Achondroplasia: Results From a Phase II Extension Study With Vosoritide. Poster presented at the 2024 ACMG Annual Clinical Genetics Meeting. March 12-16, 2024. Toronto, ON, Canada.</a:t>
            </a:r>
          </a:p>
          <a:p>
            <a:pPr marL="228600" indent="-228600">
              <a:buFont typeface="+mj-lt"/>
              <a:buAutoNum type="arabicPeriod" startAt="13"/>
            </a:pPr>
            <a:r>
              <a:rPr lang="en-US" noProof="0" dirty="0" err="1"/>
              <a:t>Savarirayan</a:t>
            </a:r>
            <a:r>
              <a:rPr lang="en-US" noProof="0" dirty="0"/>
              <a:t> R, Wilcox WR, Harmatz P, et al. Vosoritide therapy in children with achondroplasia aged 3-59 months: a multinational, randomised, double-blind, placebo-controlled, phase 2 trial. </a:t>
            </a:r>
            <a:r>
              <a:rPr lang="en-US" i="1" noProof="0" dirty="0"/>
              <a:t>Lancet Child Adolesc Health</a:t>
            </a:r>
            <a:r>
              <a:rPr lang="en-US" noProof="0" dirty="0"/>
              <a:t>. 2024;8(1):40-50. doi: 10.1016/S2352-4642(23)00265-1. Epub 2023 Nov 18. </a:t>
            </a:r>
          </a:p>
          <a:p>
            <a:endParaRPr lang="en-US" noProof="0" dirty="0"/>
          </a:p>
        </p:txBody>
      </p:sp>
      <p:grpSp>
        <p:nvGrpSpPr>
          <p:cNvPr id="4" name="Group 3">
            <a:extLst>
              <a:ext uri="{FF2B5EF4-FFF2-40B4-BE49-F238E27FC236}">
                <a16:creationId xmlns:a16="http://schemas.microsoft.com/office/drawing/2014/main" id="{8248B43A-7C26-5D4D-D0B8-F7D457AC5B2A}"/>
              </a:ext>
            </a:extLst>
          </p:cNvPr>
          <p:cNvGrpSpPr/>
          <p:nvPr/>
        </p:nvGrpSpPr>
        <p:grpSpPr>
          <a:xfrm rot="10800000">
            <a:off x="541291" y="8866371"/>
            <a:ext cx="291261" cy="354957"/>
            <a:chOff x="8770891" y="3450283"/>
            <a:chExt cx="291261" cy="354957"/>
          </a:xfrm>
        </p:grpSpPr>
        <p:cxnSp>
          <p:nvCxnSpPr>
            <p:cNvPr id="5" name="Straight Connector 4">
              <a:extLst>
                <a:ext uri="{FF2B5EF4-FFF2-40B4-BE49-F238E27FC236}">
                  <a16:creationId xmlns:a16="http://schemas.microsoft.com/office/drawing/2014/main" id="{C3699307-8B21-5A17-2564-A8B55AC64105}"/>
                </a:ext>
              </a:extLst>
            </p:cNvPr>
            <p:cNvCxnSpPr>
              <a:cxnSpLocks/>
            </p:cNvCxnSpPr>
            <p:nvPr/>
          </p:nvCxnSpPr>
          <p:spPr>
            <a:xfrm rot="2700000">
              <a:off x="8916522" y="3659609"/>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ADBB818-87C6-F467-00A2-0BA80F5395DE}"/>
                </a:ext>
              </a:extLst>
            </p:cNvPr>
            <p:cNvCxnSpPr>
              <a:cxnSpLocks/>
            </p:cNvCxnSpPr>
            <p:nvPr/>
          </p:nvCxnSpPr>
          <p:spPr>
            <a:xfrm rot="18900000">
              <a:off x="8912263" y="3450283"/>
              <a:ext cx="0" cy="291261"/>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 name="Back Arrow Hyperlink">
            <a:hlinkClick r:id="" action="ppaction://hlinkshowjump?jump=previousslide"/>
            <a:extLst>
              <a:ext uri="{FF2B5EF4-FFF2-40B4-BE49-F238E27FC236}">
                <a16:creationId xmlns:a16="http://schemas.microsoft.com/office/drawing/2014/main" id="{92BC21EF-12E5-2A4A-4418-D235820B7E43}"/>
              </a:ext>
            </a:extLst>
          </p:cNvPr>
          <p:cNvSpPr/>
          <p:nvPr/>
        </p:nvSpPr>
        <p:spPr>
          <a:xfrm>
            <a:off x="557212" y="8658225"/>
            <a:ext cx="328612"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03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UPDATE" val="True"/>
  <p:tag name="MIO_FALLBACK_LAYOUT" val="1"/>
  <p:tag name="MIO_SHOW_DATE" val="True"/>
  <p:tag name="MIO_SHOW_FOOTER" val="True"/>
  <p:tag name="MIO_SHOW_PAGENUMBER" val="True"/>
  <p:tag name="MIO_AVOID_BLANK_LAYOUT" val="True"/>
  <p:tag name="MIO_CD_LAYOUT_VALID_AREA" val="False"/>
  <p:tag name="MIO_EMBED_FONT" val="False"/>
  <p:tag name="MIO_MATCH_COLOR_SCHEME" val="False"/>
  <p:tag name="MIO_NUMBER_OF_VALID_LAYOUTS" val="29"/>
  <p:tag name="MIO_EKGUID" val="d38fab31-6a81-497e-9c53-a09760820094"/>
  <p:tag name="MIO_VERSION" val="03.02.2023 19:36:02"/>
  <p:tag name="MIO_DBID" val="4438007E-2214-4C17-8548-E16BE9149E27"/>
  <p:tag name="MIO_OBJECTNAME" val="Global Medical Affairs Master Corporate PPT"/>
  <p:tag name="MIO_LASTDOWNLOADED" val="30.06.2023 11:21:54.161"/>
  <p:tag name="MIO_CDID" val="63e3c21b-2f79-428b-8f86-7c647b832f97"/>
</p:tagLst>
</file>

<file path=ppt/theme/theme1.xml><?xml version="1.0" encoding="utf-8"?>
<a:theme xmlns:a="http://schemas.openxmlformats.org/drawingml/2006/main" name="2_Office Theme">
  <a:themeElements>
    <a:clrScheme name="Custom 28">
      <a:dk1>
        <a:srgbClr val="505050"/>
      </a:dk1>
      <a:lt1>
        <a:srgbClr val="FFFFFF"/>
      </a:lt1>
      <a:dk2>
        <a:srgbClr val="28509C"/>
      </a:dk2>
      <a:lt2>
        <a:srgbClr val="A0A0A0"/>
      </a:lt2>
      <a:accent1>
        <a:srgbClr val="A9208E"/>
      </a:accent1>
      <a:accent2>
        <a:srgbClr val="ED037C"/>
      </a:accent2>
      <a:accent3>
        <a:srgbClr val="F26530"/>
      </a:accent3>
      <a:accent4>
        <a:srgbClr val="ED1849"/>
      </a:accent4>
      <a:accent5>
        <a:srgbClr val="343C98"/>
      </a:accent5>
      <a:accent6>
        <a:srgbClr val="002E56"/>
      </a:accent6>
      <a:hlink>
        <a:srgbClr val="343C98"/>
      </a:hlink>
      <a:folHlink>
        <a:srgbClr val="A920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524B53B368AC46B69BF7ED5FA13903" ma:contentTypeVersion="13" ma:contentTypeDescription="Create a new document." ma:contentTypeScope="" ma:versionID="a0e0f869268910fa2bac067dcd44160d">
  <xsd:schema xmlns:xsd="http://www.w3.org/2001/XMLSchema" xmlns:xs="http://www.w3.org/2001/XMLSchema" xmlns:p="http://schemas.microsoft.com/office/2006/metadata/properties" xmlns:ns2="baa65c55-f613-4698-bb92-02a0b1d895d4" xmlns:ns3="b28c7460-0e1b-40dd-a388-74528d42722f" targetNamespace="http://schemas.microsoft.com/office/2006/metadata/properties" ma:root="true" ma:fieldsID="8e59f4bd6cede4277ace424738e61a8f" ns2:_="" ns3:_="">
    <xsd:import namespace="baa65c55-f613-4698-bb92-02a0b1d895d4"/>
    <xsd:import namespace="b28c7460-0e1b-40dd-a388-74528d42722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a65c55-f613-4698-bb92-02a0b1d895d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668fdb91-f43b-4722-9c05-5e0fe670541a}" ma:internalName="TaxCatchAll" ma:showField="CatchAllData" ma:web="baa65c55-f613-4698-bb92-02a0b1d895d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28c7460-0e1b-40dd-a388-74528d4272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cb7d77c-34a4-4a0d-a366-e2532a90cb2a"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20553-A1FB-482D-B1B7-86787E09FFF2}">
  <ds:schemaRefs>
    <ds:schemaRef ds:uri="b28c7460-0e1b-40dd-a388-74528d42722f"/>
    <ds:schemaRef ds:uri="baa65c55-f613-4698-bb92-02a0b1d895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70F2C5-66C8-4E65-BBA2-129F0CFA5D5B}">
  <ds:schemaRefs>
    <ds:schemaRef ds:uri="http://schemas.microsoft.com/sharepoint/events"/>
  </ds:schemaRefs>
</ds:datastoreItem>
</file>

<file path=customXml/itemProps3.xml><?xml version="1.0" encoding="utf-8"?>
<ds:datastoreItem xmlns:ds="http://schemas.openxmlformats.org/officeDocument/2006/customXml" ds:itemID="{FD85CE43-B645-45AE-A0C7-09F38D73A9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8925</TotalTime>
  <Words>13419</Words>
  <Application>Microsoft Macintosh PowerPoint</Application>
  <PresentationFormat>Custom</PresentationFormat>
  <Paragraphs>1668</Paragraphs>
  <Slides>99</Slides>
  <Notes>99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99</vt:i4>
      </vt:variant>
    </vt:vector>
  </HeadingPairs>
  <TitlesOfParts>
    <vt:vector size="106" baseType="lpstr">
      <vt:lpstr>Arial</vt:lpstr>
      <vt:lpstr>Calibri</vt:lpstr>
      <vt:lpstr>Cambria Math</vt:lpstr>
      <vt:lpstr>Helvetica Neue</vt:lpstr>
      <vt:lpstr>System Font Regular</vt:lpstr>
      <vt:lpstr>Trebuchet MS</vt:lpstr>
      <vt:lpstr>2_Office Theme</vt:lpstr>
      <vt:lpstr>Achondroplasia Clinical Binder</vt:lpstr>
      <vt:lpstr>PowerPoint Presentation</vt:lpstr>
      <vt:lpstr>Study 901</vt:lpstr>
      <vt:lpstr>PowerPoint Presentation</vt:lpstr>
      <vt:lpstr>Study 202/205</vt:lpstr>
      <vt:lpstr>Inclusion Criteria </vt:lpstr>
      <vt:lpstr>Exclusion Criteria </vt:lpstr>
      <vt:lpstr>Participant Baseline Characteristics  Across All Cohorts</vt:lpstr>
      <vt:lpstr>Age Group at Screening by Cohort</vt:lpstr>
      <vt:lpstr>Dose-Finding Phase</vt:lpstr>
      <vt:lpstr>24-Month Treatment Phase</vt:lpstr>
      <vt:lpstr>Extension Study</vt:lpstr>
      <vt:lpstr>Safety Outcomes</vt:lpstr>
      <vt:lpstr>Efficacy Outcomes</vt:lpstr>
      <vt:lpstr>What Is AGV?</vt:lpstr>
      <vt:lpstr>AGV at 6 Months by Cohort</vt:lpstr>
      <vt:lpstr>AGV Up to 42 Months in Study 202/205</vt:lpstr>
      <vt:lpstr>Biomarker Results</vt:lpstr>
      <vt:lpstr>Further Analysis of Study Data Using Comparator Populations</vt:lpstr>
      <vt:lpstr>Height Gain Over 60 Months vs  Natural History Data From CLARITY</vt:lpstr>
      <vt:lpstr>Mean 12-Month Interval AGV With Vosoritide vs Comparator Populations Over 7 Years in Females</vt:lpstr>
      <vt:lpstr>Mean 12-Month Interval AGV With Vosoritide vs Comparator Populations Over 7 Years in Males</vt:lpstr>
      <vt:lpstr>What are height z scores?</vt:lpstr>
      <vt:lpstr>Height Z Scores Over 7 Years Versus Comparators</vt:lpstr>
      <vt:lpstr>Upper to Lower Body Segment Ratio Over  7 Years</vt:lpstr>
      <vt:lpstr>Most Common AEs During Treatment Periods By Cohort</vt:lpstr>
      <vt:lpstr>Most Common AEs (≥20%) During Treatment Periods By Cohort</vt:lpstr>
      <vt:lpstr>Summary of Vosoritide Safety and Tolerability</vt:lpstr>
      <vt:lpstr>PowerPoint Presentation</vt:lpstr>
      <vt:lpstr>Study 301/302</vt:lpstr>
      <vt:lpstr>Inclusion Criteria </vt:lpstr>
      <vt:lpstr>Exclusion Criteria</vt:lpstr>
      <vt:lpstr>Participant Baseline Characteristics</vt:lpstr>
      <vt:lpstr>Participant Baseline Characteristics </vt:lpstr>
      <vt:lpstr>Age Group at Screening/First Dose</vt:lpstr>
      <vt:lpstr>Treatment Period</vt:lpstr>
      <vt:lpstr>Extension Study</vt:lpstr>
      <vt:lpstr>Efficacy Outcomes</vt:lpstr>
      <vt:lpstr>Safety End Points</vt:lpstr>
      <vt:lpstr>Box and Whisker Plot for Mean AGV Over 52 Weeks for Both Treatment Arms</vt:lpstr>
      <vt:lpstr>Key Secondary Outcomes at 52 Weeks</vt:lpstr>
      <vt:lpstr>Mean AGV With Vosoritide vs Placebo Over 3 Years</vt:lpstr>
      <vt:lpstr>12-Month Interval AGV Over 4 Years in Females Treated With Vosoritide vs Untreated Comparators</vt:lpstr>
      <vt:lpstr>12-Month Interval AGV Over 4 Years in Males Treated With Vosoritide vs Untreated Comparators</vt:lpstr>
      <vt:lpstr>Mean Change in Height Z Scores Over 6 Years</vt:lpstr>
      <vt:lpstr>Body segment proportionality</vt:lpstr>
      <vt:lpstr>Change in Upper to Lower Body Segment Ratio in the Overall Population and in Younger Subset </vt:lpstr>
      <vt:lpstr>HRQoL</vt:lpstr>
      <vt:lpstr>Change from Baseline in Self-reported QoLISSY  scores at Year 3 in the Treated Population</vt:lpstr>
      <vt:lpstr>Change from Baseline in Caregiver reported QoLISSY scores at Year 3 in the Treated Population</vt:lpstr>
      <vt:lpstr>Injection-site reactions were the most common AE</vt:lpstr>
      <vt:lpstr>Most Common AEs (≥10%) In the  Full Safety Population</vt:lpstr>
      <vt:lpstr>PowerPoint Presentation</vt:lpstr>
      <vt:lpstr>Study 206/208</vt:lpstr>
      <vt:lpstr>Inclusion Criteria </vt:lpstr>
      <vt:lpstr>Exclusion Criteria</vt:lpstr>
      <vt:lpstr>Participant Baseline Characteristics</vt:lpstr>
      <vt:lpstr>Participant Baseline Characteristics </vt:lpstr>
      <vt:lpstr>Sentinel Subjects</vt:lpstr>
      <vt:lpstr>Treatment Period</vt:lpstr>
      <vt:lpstr>Extension Study</vt:lpstr>
      <vt:lpstr>Safety End Points</vt:lpstr>
      <vt:lpstr>Efficacy Outcomes</vt:lpstr>
      <vt:lpstr>Dosing in Study 206</vt:lpstr>
      <vt:lpstr>Changes in Height Z Score After 1 Year in Children &lt;5 Years of Age</vt:lpstr>
      <vt:lpstr>Statistical Analyses</vt:lpstr>
      <vt:lpstr>Statistical Analyses</vt:lpstr>
      <vt:lpstr>Height Z Scores vs Comparators Among Older Children (≥2 years of age) </vt:lpstr>
      <vt:lpstr>Height Gain vs Comparators Among Older Children (≥2 years of age) </vt:lpstr>
      <vt:lpstr>Comparative Height Restoration Among Older Children (≥2 years of age) </vt:lpstr>
      <vt:lpstr>Height Z Scores vs Comparators Among Younger Children (&lt;2 years of age)</vt:lpstr>
      <vt:lpstr>Height Gain vs Comparators Among Younger Children (&lt;2 years of age)</vt:lpstr>
      <vt:lpstr>Comparative Height Restoration Among Younger Children (&lt;2 years of age)</vt:lpstr>
      <vt:lpstr>Most Common AEs During Treatment Phase</vt:lpstr>
      <vt:lpstr>Study 206: Incidence of TEAEs Reported With &gt;5% Higher Frequency in Vosoritide vs Placebo</vt:lpstr>
      <vt:lpstr>PowerPoint Presentation</vt:lpstr>
      <vt:lpstr>Study 209</vt:lpstr>
      <vt:lpstr>Inclusion Criteria </vt:lpstr>
      <vt:lpstr>Exclusion Criteria</vt:lpstr>
      <vt:lpstr>Study Design: Eligibility </vt:lpstr>
      <vt:lpstr>AFMS</vt:lpstr>
      <vt:lpstr>Study Design: Randomized Treatment Phase</vt:lpstr>
      <vt:lpstr>Study Design: Open-Label Extension Phase</vt:lpstr>
      <vt:lpstr>Efficacy Outcomes</vt:lpstr>
      <vt:lpstr>Safety End Points</vt:lpstr>
      <vt:lpstr>PowerPoint Presentation</vt:lpstr>
      <vt:lpstr>France ATU: Real World Access Program</vt:lpstr>
      <vt:lpstr>Participant Baseline Characteristics </vt:lpstr>
      <vt:lpstr>Study Design: Early Access</vt:lpstr>
      <vt:lpstr>Study Design: Follow Up</vt:lpstr>
      <vt:lpstr>Data Collected At Each Visit</vt:lpstr>
      <vt:lpstr>Height Z Scores of Patients Treated for  12 Months vs Untreated Children</vt:lpstr>
      <vt:lpstr>With Vosoritide for 12 Months Change from Baseline in Height in Patients</vt:lpstr>
      <vt:lpstr>AGV in Patients Treated for 12 Months</vt:lpstr>
      <vt:lpstr>Most Common AEs Among Patients</vt:lpstr>
      <vt:lpstr>PowerPoint Presentation</vt:lpstr>
      <vt:lpstr>CrescNet Database</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Trials Valoctocogene Roxaparvovec  for Hemophilia A</dc:title>
  <dc:creator>Mitch Bailey</dc:creator>
  <cp:lastModifiedBy>Tim Neff</cp:lastModifiedBy>
  <cp:revision>180</cp:revision>
  <dcterms:created xsi:type="dcterms:W3CDTF">2021-11-30T00:01:35Z</dcterms:created>
  <dcterms:modified xsi:type="dcterms:W3CDTF">2024-07-28T22:37:47Z</dcterms:modified>
</cp:coreProperties>
</file>