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handoutMasterIdLst>
    <p:handoutMasterId r:id="rId23"/>
  </p:handoutMasterIdLst>
  <p:sldIdLst>
    <p:sldId id="256" r:id="rId2"/>
    <p:sldId id="257" r:id="rId3"/>
    <p:sldId id="258" r:id="rId4"/>
    <p:sldId id="259" r:id="rId5"/>
    <p:sldId id="260" r:id="rId6"/>
    <p:sldId id="261" r:id="rId7"/>
    <p:sldId id="262" r:id="rId8"/>
    <p:sldId id="263" r:id="rId9"/>
    <p:sldId id="264" r:id="rId10"/>
    <p:sldId id="271" r:id="rId11"/>
    <p:sldId id="272" r:id="rId12"/>
    <p:sldId id="273" r:id="rId13"/>
    <p:sldId id="274" r:id="rId14"/>
    <p:sldId id="275" r:id="rId15"/>
    <p:sldId id="270" r:id="rId16"/>
    <p:sldId id="269" r:id="rId17"/>
    <p:sldId id="265" r:id="rId18"/>
    <p:sldId id="266" r:id="rId19"/>
    <p:sldId id="267" r:id="rId20"/>
    <p:sldId id="268"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914DBA4-B75D-92D7-A5BD-162880AD7B42}" name="Tim Neff" initials="TN" userId="S::tneff@educationalresource.com::53b940ed-a5bd-432c-b910-2dcc9786126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61111"/>
    <a:srgbClr val="A61133"/>
    <a:srgbClr val="FF0000"/>
    <a:srgbClr val="FF681F"/>
    <a:srgbClr val="EFE8EC"/>
    <a:srgbClr val="E41C4C"/>
    <a:srgbClr val="95257D"/>
    <a:srgbClr val="C067B9"/>
    <a:srgbClr val="FC532A"/>
    <a:srgbClr val="D0C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065"/>
    <p:restoredTop sz="95853"/>
  </p:normalViewPr>
  <p:slideViewPr>
    <p:cSldViewPr snapToGrid="0">
      <p:cViewPr varScale="1">
        <p:scale>
          <a:sx n="112" d="100"/>
          <a:sy n="112" d="100"/>
        </p:scale>
        <p:origin x="208" y="896"/>
      </p:cViewPr>
      <p:guideLst/>
    </p:cSldViewPr>
  </p:slideViewPr>
  <p:notesTextViewPr>
    <p:cViewPr>
      <p:scale>
        <a:sx n="1" d="1"/>
        <a:sy n="1" d="1"/>
      </p:scale>
      <p:origin x="0" y="0"/>
    </p:cViewPr>
  </p:notesTextViewPr>
  <p:notesViewPr>
    <p:cSldViewPr snapToGrid="0">
      <p:cViewPr varScale="1">
        <p:scale>
          <a:sx n="158" d="100"/>
          <a:sy n="158" d="100"/>
        </p:scale>
        <p:origin x="808"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7C53CB5-92B0-844F-78F8-1D7FA138965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8EB8AEB-65FA-9681-707E-1EE458F87C9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5682171-39D0-C449-B403-AFF513C92423}" type="datetimeFigureOut">
              <a:rPr lang="en-US" smtClean="0"/>
              <a:t>7/6/23</a:t>
            </a:fld>
            <a:endParaRPr lang="en-US"/>
          </a:p>
        </p:txBody>
      </p:sp>
      <p:sp>
        <p:nvSpPr>
          <p:cNvPr id="4" name="Footer Placeholder 3">
            <a:extLst>
              <a:ext uri="{FF2B5EF4-FFF2-40B4-BE49-F238E27FC236}">
                <a16:creationId xmlns:a16="http://schemas.microsoft.com/office/drawing/2014/main" id="{FE8DABDF-A8E3-57EC-00A5-267AE061A7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3907BD4-612C-3D10-522A-0180398E1B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68CF78-DF56-3544-B0A6-76479F607F67}" type="slidenum">
              <a:rPr lang="en-US" smtClean="0"/>
              <a:t>‹#›</a:t>
            </a:fld>
            <a:endParaRPr lang="en-US"/>
          </a:p>
        </p:txBody>
      </p:sp>
    </p:spTree>
    <p:extLst>
      <p:ext uri="{BB962C8B-B14F-4D97-AF65-F5344CB8AC3E}">
        <p14:creationId xmlns:p14="http://schemas.microsoft.com/office/powerpoint/2010/main" val="18211094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EDE82E-D226-D644-B881-2404AB4B853D}" type="datetimeFigureOut">
              <a:rPr lang="en-US" smtClean="0"/>
              <a:t>7/6/23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41F840-253F-324E-A727-15BABF8F1B98}" type="slidenum">
              <a:rPr lang="en-US" smtClean="0"/>
              <a:t>‹#›</a:t>
            </a:fld>
            <a:endParaRPr lang="en-US"/>
          </a:p>
        </p:txBody>
      </p:sp>
    </p:spTree>
    <p:extLst>
      <p:ext uri="{BB962C8B-B14F-4D97-AF65-F5344CB8AC3E}">
        <p14:creationId xmlns:p14="http://schemas.microsoft.com/office/powerpoint/2010/main" val="3561712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41F840-253F-324E-A727-15BABF8F1B98}" type="slidenum">
              <a:rPr lang="en-US" smtClean="0"/>
              <a:t>1</a:t>
            </a:fld>
            <a:endParaRPr lang="en-US"/>
          </a:p>
        </p:txBody>
      </p:sp>
    </p:spTree>
    <p:extLst>
      <p:ext uri="{BB962C8B-B14F-4D97-AF65-F5344CB8AC3E}">
        <p14:creationId xmlns:p14="http://schemas.microsoft.com/office/powerpoint/2010/main" val="3823360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41F840-253F-324E-A727-15BABF8F1B98}" type="slidenum">
              <a:rPr lang="en-US" smtClean="0"/>
              <a:t>2</a:t>
            </a:fld>
            <a:endParaRPr lang="en-US"/>
          </a:p>
        </p:txBody>
      </p:sp>
    </p:spTree>
    <p:extLst>
      <p:ext uri="{BB962C8B-B14F-4D97-AF65-F5344CB8AC3E}">
        <p14:creationId xmlns:p14="http://schemas.microsoft.com/office/powerpoint/2010/main" val="1121116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41F840-253F-324E-A727-15BABF8F1B98}" type="slidenum">
              <a:rPr lang="en-US" smtClean="0"/>
              <a:t>7</a:t>
            </a:fld>
            <a:endParaRPr lang="en-US"/>
          </a:p>
        </p:txBody>
      </p:sp>
    </p:spTree>
    <p:extLst>
      <p:ext uri="{BB962C8B-B14F-4D97-AF65-F5344CB8AC3E}">
        <p14:creationId xmlns:p14="http://schemas.microsoft.com/office/powerpoint/2010/main" val="11415582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hyperlink" Target="https://www.youtube.com/watch?v=njvVCIM_R-0" TargetMode="External"/><Relationship Id="rId5" Type="http://schemas.openxmlformats.org/officeDocument/2006/relationships/slide" Target="../slides/slide3.xml"/><Relationship Id="rId4" Type="http://schemas.openxmlformats.org/officeDocument/2006/relationships/image" Target="../media/image9.svg"/><Relationship Id="rId9"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2.jpg"/><Relationship Id="rId7" Type="http://schemas.openxmlformats.org/officeDocument/2006/relationships/image" Target="../media/image16.sv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s/slide3.xml"/><Relationship Id="rId7" Type="http://schemas.openxmlformats.org/officeDocument/2006/relationships/image" Target="../media/image19.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hyperlink" Target="https://link.springer.com/article/10.1007/s12094-019-02218-4" TargetMode="External"/><Relationship Id="rId4" Type="http://schemas.openxmlformats.org/officeDocument/2006/relationships/hyperlink" Target="https://creativecommons.org/licenses/by/4.0/)"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pic>
        <p:nvPicPr>
          <p:cNvPr id="8" name="Picture 7" descr="A picture containing screenshot, colorfulness, orange, red&#10;&#10;Description automatically generated">
            <a:extLst>
              <a:ext uri="{FF2B5EF4-FFF2-40B4-BE49-F238E27FC236}">
                <a16:creationId xmlns:a16="http://schemas.microsoft.com/office/drawing/2014/main" id="{32030A4C-3D8F-E2B7-5713-FA8C924D1FC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7" name="Rectangle 6">
            <a:extLst>
              <a:ext uri="{FF2B5EF4-FFF2-40B4-BE49-F238E27FC236}">
                <a16:creationId xmlns:a16="http://schemas.microsoft.com/office/drawing/2014/main" id="{74891FF1-53D7-3584-91C7-8072D4F46885}"/>
              </a:ext>
            </a:extLst>
          </p:cNvPr>
          <p:cNvSpPr/>
          <p:nvPr userDrawn="1"/>
        </p:nvSpPr>
        <p:spPr>
          <a:xfrm>
            <a:off x="0" y="6291072"/>
            <a:ext cx="9144000" cy="5669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93776" y="2075688"/>
            <a:ext cx="8247888" cy="1335024"/>
          </a:xfrm>
        </p:spPr>
        <p:txBody>
          <a:bodyPr anchor="b"/>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93776" y="3602736"/>
            <a:ext cx="8247888" cy="338328"/>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a:xfrm>
            <a:off x="4645152" y="6355080"/>
            <a:ext cx="4224528" cy="411480"/>
          </a:xfrm>
        </p:spPr>
        <p:txBody>
          <a:bodyPr rIns="0"/>
          <a:lstStyle>
            <a:lvl1pPr algn="r">
              <a:defRPr sz="700">
                <a:solidFill>
                  <a:schemeClr val="tx1">
                    <a:lumMod val="75000"/>
                    <a:lumOff val="25000"/>
                  </a:schemeClr>
                </a:solidFill>
              </a:defRPr>
            </a:lvl1pPr>
          </a:lstStyle>
          <a:p>
            <a:r>
              <a:rPr lang="en-US" dirty="0"/>
              <a:t>CONFIDENTIAL. FOR INTERNAL USE ONLY. THE INFORMATION CONTAINED IN THIS TRAINING</a:t>
            </a:r>
          </a:p>
          <a:p>
            <a:r>
              <a:rPr lang="en-US" dirty="0"/>
              <a:t>IS FOR INTERNAL, EDUCATIONAL PURPOSES ONLY. DO NOT COPY OR DISTRIBUTE OUTSIDE</a:t>
            </a:r>
          </a:p>
          <a:p>
            <a:r>
              <a:rPr lang="en-US" dirty="0"/>
              <a:t>OF SANOFI OR USE IN PROMOTION. MAT-US-2304693-V1.0 06/2023</a:t>
            </a:r>
          </a:p>
        </p:txBody>
      </p:sp>
      <p:sp>
        <p:nvSpPr>
          <p:cNvPr id="6" name="Slide Number Placeholder 5" hidden="1"/>
          <p:cNvSpPr>
            <a:spLocks noGrp="1"/>
          </p:cNvSpPr>
          <p:nvPr>
            <p:ph type="sldNum" sz="quarter" idx="12"/>
          </p:nvPr>
        </p:nvSpPr>
        <p:spPr/>
        <p:txBody>
          <a:bodyPr/>
          <a:lstStyle/>
          <a:p>
            <a:fld id="{A4D380FA-7BEA-B14C-AC49-6E7235AF6C26}" type="slidenum">
              <a:rPr lang="en-US" smtClean="0"/>
              <a:t>‹#›</a:t>
            </a:fld>
            <a:endParaRPr lang="en-US"/>
          </a:p>
        </p:txBody>
      </p:sp>
      <p:pic>
        <p:nvPicPr>
          <p:cNvPr id="4" name="Picture 3">
            <a:extLst>
              <a:ext uri="{FF2B5EF4-FFF2-40B4-BE49-F238E27FC236}">
                <a16:creationId xmlns:a16="http://schemas.microsoft.com/office/drawing/2014/main" id="{89F7C033-6886-4E4F-CFE1-A7FF8A367929}"/>
              </a:ext>
            </a:extLst>
          </p:cNvPr>
          <p:cNvPicPr>
            <a:picLocks noChangeAspect="1"/>
          </p:cNvPicPr>
          <p:nvPr userDrawn="1"/>
        </p:nvPicPr>
        <p:blipFill>
          <a:blip r:embed="rId3"/>
          <a:srcRect/>
          <a:stretch/>
        </p:blipFill>
        <p:spPr>
          <a:xfrm>
            <a:off x="374904" y="6291072"/>
            <a:ext cx="1051560" cy="484923"/>
          </a:xfrm>
          <a:prstGeom prst="rect">
            <a:avLst/>
          </a:prstGeom>
        </p:spPr>
      </p:pic>
    </p:spTree>
    <p:extLst>
      <p:ext uri="{BB962C8B-B14F-4D97-AF65-F5344CB8AC3E}">
        <p14:creationId xmlns:p14="http://schemas.microsoft.com/office/powerpoint/2010/main" val="1311654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line Subhead 1 Chart">
    <p:spTree>
      <p:nvGrpSpPr>
        <p:cNvPr id="1" name=""/>
        <p:cNvGrpSpPr/>
        <p:nvPr/>
      </p:nvGrpSpPr>
      <p:grpSpPr>
        <a:xfrm>
          <a:off x="0" y="0"/>
          <a:ext cx="0" cy="0"/>
          <a:chOff x="0" y="0"/>
          <a:chExt cx="0" cy="0"/>
        </a:xfrm>
      </p:grpSpPr>
      <p:sp>
        <p:nvSpPr>
          <p:cNvPr id="2" name="Title 1"/>
          <p:cNvSpPr>
            <a:spLocks noGrp="1"/>
          </p:cNvSpPr>
          <p:nvPr>
            <p:ph type="title"/>
          </p:nvPr>
        </p:nvSpPr>
        <p:spPr>
          <a:xfrm>
            <a:off x="420625" y="192024"/>
            <a:ext cx="7295268" cy="438912"/>
          </a:xfrm>
        </p:spPr>
        <p:txBody>
          <a:bodyPr/>
          <a:lstStyle/>
          <a:p>
            <a:r>
              <a:rPr lang="en-US" dirty="0"/>
              <a:t>Click to edit Master title style</a:t>
            </a:r>
          </a:p>
        </p:txBody>
      </p:sp>
      <p:sp>
        <p:nvSpPr>
          <p:cNvPr id="3" name="Text Placeholder 2"/>
          <p:cNvSpPr>
            <a:spLocks noGrp="1"/>
          </p:cNvSpPr>
          <p:nvPr>
            <p:ph type="body" idx="1"/>
          </p:nvPr>
        </p:nvSpPr>
        <p:spPr>
          <a:xfrm>
            <a:off x="420624" y="914400"/>
            <a:ext cx="8302752" cy="338328"/>
          </a:xfrm>
        </p:spPr>
        <p:txBody>
          <a:bodyPr anchor="b">
            <a:norm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Slide Number Placeholder 8"/>
          <p:cNvSpPr>
            <a:spLocks noGrp="1"/>
          </p:cNvSpPr>
          <p:nvPr>
            <p:ph type="sldNum" sz="quarter" idx="12"/>
          </p:nvPr>
        </p:nvSpPr>
        <p:spPr/>
        <p:txBody>
          <a:bodyPr/>
          <a:lstStyle/>
          <a:p>
            <a:fld id="{A4D380FA-7BEA-B14C-AC49-6E7235AF6C26}" type="slidenum">
              <a:rPr lang="en-US" smtClean="0"/>
              <a:t>‹#›</a:t>
            </a:fld>
            <a:endParaRPr lang="en-US" dirty="0"/>
          </a:p>
        </p:txBody>
      </p:sp>
      <p:cxnSp>
        <p:nvCxnSpPr>
          <p:cNvPr id="11" name="Straight Connector 10">
            <a:extLst>
              <a:ext uri="{FF2B5EF4-FFF2-40B4-BE49-F238E27FC236}">
                <a16:creationId xmlns:a16="http://schemas.microsoft.com/office/drawing/2014/main" id="{E55499FF-0560-0BF1-AA4E-77C7996EF915}"/>
              </a:ext>
            </a:extLst>
          </p:cNvPr>
          <p:cNvCxnSpPr/>
          <p:nvPr userDrawn="1"/>
        </p:nvCxnSpPr>
        <p:spPr>
          <a:xfrm>
            <a:off x="420623" y="1234440"/>
            <a:ext cx="559612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61DBE163-71EC-B364-5E60-DC094B9AC0C3}"/>
              </a:ext>
            </a:extLst>
          </p:cNvPr>
          <p:cNvSpPr>
            <a:spLocks noGrp="1"/>
          </p:cNvSpPr>
          <p:nvPr>
            <p:ph type="body" sz="quarter" idx="15"/>
          </p:nvPr>
        </p:nvSpPr>
        <p:spPr>
          <a:xfrm>
            <a:off x="420624" y="5861304"/>
            <a:ext cx="8302752" cy="192024"/>
          </a:xfrm>
        </p:spPr>
        <p:txBody>
          <a:bodyPr>
            <a:normAutofit/>
          </a:bodyPr>
          <a:lstStyle>
            <a:lvl1pPr marL="0" indent="0">
              <a:buNone/>
              <a:defRPr sz="700"/>
            </a:lvl1pPr>
          </a:lstStyle>
          <a:p>
            <a:pPr lvl="0"/>
            <a:r>
              <a:rPr lang="en-US" dirty="0"/>
              <a:t>Click to edit Master text styles</a:t>
            </a:r>
          </a:p>
        </p:txBody>
      </p:sp>
      <p:sp>
        <p:nvSpPr>
          <p:cNvPr id="15" name="Chart Placeholder 14">
            <a:extLst>
              <a:ext uri="{FF2B5EF4-FFF2-40B4-BE49-F238E27FC236}">
                <a16:creationId xmlns:a16="http://schemas.microsoft.com/office/drawing/2014/main" id="{0F4D8B0F-A6E2-1826-5C7F-DEFFC57D9328}"/>
              </a:ext>
            </a:extLst>
          </p:cNvPr>
          <p:cNvSpPr>
            <a:spLocks noGrp="1"/>
          </p:cNvSpPr>
          <p:nvPr>
            <p:ph type="chart" sz="quarter" idx="16"/>
          </p:nvPr>
        </p:nvSpPr>
        <p:spPr>
          <a:xfrm>
            <a:off x="420624" y="1636776"/>
            <a:ext cx="8302752" cy="3703320"/>
          </a:xfrm>
        </p:spPr>
        <p:txBody>
          <a:bodyPr/>
          <a:lstStyle/>
          <a:p>
            <a:endParaRPr lang="en-US"/>
          </a:p>
        </p:txBody>
      </p:sp>
      <p:sp>
        <p:nvSpPr>
          <p:cNvPr id="4" name="Footer Placeholder 4">
            <a:extLst>
              <a:ext uri="{FF2B5EF4-FFF2-40B4-BE49-F238E27FC236}">
                <a16:creationId xmlns:a16="http://schemas.microsoft.com/office/drawing/2014/main" id="{9005552B-3A39-307A-B03E-BAF5FFB31F4D}"/>
              </a:ext>
            </a:extLst>
          </p:cNvPr>
          <p:cNvSpPr>
            <a:spLocks noGrp="1"/>
          </p:cNvSpPr>
          <p:nvPr>
            <p:ph type="ftr" sz="quarter" idx="11"/>
          </p:nvPr>
        </p:nvSpPr>
        <p:spPr>
          <a:xfrm>
            <a:off x="2404872" y="6355080"/>
            <a:ext cx="4343400" cy="411480"/>
          </a:xfrm>
        </p:spPr>
        <p:txBody>
          <a:bodyPr rIns="0"/>
          <a:lstStyle>
            <a:lvl1pPr algn="ctr">
              <a:defRPr sz="700">
                <a:solidFill>
                  <a:schemeClr val="tx1">
                    <a:lumMod val="75000"/>
                    <a:lumOff val="25000"/>
                  </a:schemeClr>
                </a:solidFill>
              </a:defRPr>
            </a:lvl1pPr>
          </a:lstStyle>
          <a:p>
            <a:r>
              <a:rPr lang="en-US" dirty="0"/>
              <a:t>CONFIDENTIAL. FOR INTERNAL USE ONLY. THE INFORMATION CONTAINED IN THIS TRAINING IS FOR INTERNAL, EDUCATIONAL PURPOSES ONLY. DO NOT COPY OR DISTRIBUTE OUTSIDE</a:t>
            </a:r>
          </a:p>
          <a:p>
            <a:r>
              <a:rPr lang="en-US" dirty="0"/>
              <a:t>OF SANOFI OR USE IN PROMOTION. MAT-US-2304693-V1.0 06/2023</a:t>
            </a:r>
          </a:p>
        </p:txBody>
      </p:sp>
    </p:spTree>
    <p:extLst>
      <p:ext uri="{BB962C8B-B14F-4D97-AF65-F5344CB8AC3E}">
        <p14:creationId xmlns:p14="http://schemas.microsoft.com/office/powerpoint/2010/main" val="4173317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9" name="Picture 8" descr="A white circle on a colorful background&#10;&#10;Description automatically generated with low confidence">
            <a:extLst>
              <a:ext uri="{FF2B5EF4-FFF2-40B4-BE49-F238E27FC236}">
                <a16:creationId xmlns:a16="http://schemas.microsoft.com/office/drawing/2014/main" id="{576F516D-BAD1-CDB4-4C78-C74293A7742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hasCustomPrompt="1"/>
          </p:nvPr>
        </p:nvSpPr>
        <p:spPr>
          <a:xfrm>
            <a:off x="1719072" y="2816352"/>
            <a:ext cx="5705856" cy="795528"/>
          </a:xfrm>
        </p:spPr>
        <p:txBody>
          <a:bodyPr anchor="ctr"/>
          <a:lstStyle>
            <a:lvl1pPr algn="ctr">
              <a:defRPr sz="5400">
                <a:gradFill>
                  <a:gsLst>
                    <a:gs pos="100000">
                      <a:srgbClr val="FF671D"/>
                    </a:gs>
                    <a:gs pos="0">
                      <a:srgbClr val="E4004C"/>
                    </a:gs>
                  </a:gsLst>
                  <a:lin ang="10800000" scaled="0"/>
                </a:gradFill>
              </a:defRPr>
            </a:lvl1pPr>
          </a:lstStyle>
          <a:p>
            <a:r>
              <a:rPr lang="en-US" dirty="0"/>
              <a:t>APPENDIX</a:t>
            </a:r>
          </a:p>
        </p:txBody>
      </p:sp>
      <p:sp>
        <p:nvSpPr>
          <p:cNvPr id="3" name="Text Placeholder 2" hidden="1"/>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1B2508EA-F3F7-3AD4-05A3-6E8085D66DD8}"/>
              </a:ext>
            </a:extLst>
          </p:cNvPr>
          <p:cNvPicPr>
            <a:picLocks noChangeAspect="1"/>
          </p:cNvPicPr>
          <p:nvPr userDrawn="1"/>
        </p:nvPicPr>
        <p:blipFill>
          <a:blip r:embed="rId3"/>
          <a:srcRect/>
          <a:stretch/>
        </p:blipFill>
        <p:spPr>
          <a:xfrm>
            <a:off x="374904" y="6291072"/>
            <a:ext cx="1051560" cy="484923"/>
          </a:xfrm>
          <a:prstGeom prst="rect">
            <a:avLst/>
          </a:prstGeom>
        </p:spPr>
      </p:pic>
      <p:sp>
        <p:nvSpPr>
          <p:cNvPr id="8" name="Footer Placeholder 4">
            <a:extLst>
              <a:ext uri="{FF2B5EF4-FFF2-40B4-BE49-F238E27FC236}">
                <a16:creationId xmlns:a16="http://schemas.microsoft.com/office/drawing/2014/main" id="{45E39595-C176-9FA4-4DA8-FBA1817ACC99}"/>
              </a:ext>
            </a:extLst>
          </p:cNvPr>
          <p:cNvSpPr>
            <a:spLocks noGrp="1"/>
          </p:cNvSpPr>
          <p:nvPr>
            <p:ph type="ftr" sz="quarter" idx="11"/>
          </p:nvPr>
        </p:nvSpPr>
        <p:spPr>
          <a:xfrm>
            <a:off x="4645152" y="6355080"/>
            <a:ext cx="4224528" cy="411480"/>
          </a:xfrm>
        </p:spPr>
        <p:txBody>
          <a:bodyPr rIns="0"/>
          <a:lstStyle>
            <a:lvl1pPr algn="r">
              <a:defRPr sz="700">
                <a:solidFill>
                  <a:schemeClr val="bg1"/>
                </a:solidFill>
              </a:defRPr>
            </a:lvl1pPr>
          </a:lstStyle>
          <a:p>
            <a:r>
              <a:rPr lang="en-US" dirty="0"/>
              <a:t>CONFIDENTIAL. FOR INTERNAL USE ONLY. THE INFORMATION CONTAINED IN THIS TRAINING</a:t>
            </a:r>
          </a:p>
          <a:p>
            <a:r>
              <a:rPr lang="en-US" dirty="0"/>
              <a:t>IS FOR INTERNAL, EDUCATIONAL PURPOSES ONLY. DO NOT COPY OR DISTRIBUTE OUTSIDE</a:t>
            </a:r>
          </a:p>
          <a:p>
            <a:r>
              <a:rPr lang="en-US" dirty="0"/>
              <a:t>OF SANOFI OR USE IN PROMOTION. MAT-US-2304693-V1.0 06/2023</a:t>
            </a:r>
          </a:p>
        </p:txBody>
      </p:sp>
    </p:spTree>
    <p:extLst>
      <p:ext uri="{BB962C8B-B14F-4D97-AF65-F5344CB8AC3E}">
        <p14:creationId xmlns:p14="http://schemas.microsoft.com/office/powerpoint/2010/main" val="180528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opup_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91FF82A-C488-77A9-0422-D10DD9CE63A8}"/>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0" name="Slide Number Placeholder 5">
            <a:extLst>
              <a:ext uri="{FF2B5EF4-FFF2-40B4-BE49-F238E27FC236}">
                <a16:creationId xmlns:a16="http://schemas.microsoft.com/office/drawing/2014/main" id="{FE749B60-1E9E-9E58-D4E8-8E271555B7C6}"/>
              </a:ext>
            </a:extLst>
          </p:cNvPr>
          <p:cNvSpPr>
            <a:spLocks noGrp="1"/>
          </p:cNvSpPr>
          <p:nvPr>
            <p:ph type="sldNum" sz="quarter" idx="4"/>
          </p:nvPr>
        </p:nvSpPr>
        <p:spPr>
          <a:xfrm>
            <a:off x="8531352" y="6345936"/>
            <a:ext cx="621792" cy="438912"/>
          </a:xfrm>
          <a:prstGeom prst="rect">
            <a:avLst/>
          </a:prstGeom>
        </p:spPr>
        <p:txBody>
          <a:bodyPr vert="horz" lIns="91440" tIns="45720" rIns="91440" bIns="45720" rtlCol="0" anchor="ctr"/>
          <a:lstStyle>
            <a:lvl1pPr algn="ctr">
              <a:defRPr sz="900">
                <a:solidFill>
                  <a:schemeClr val="accent1"/>
                </a:solidFill>
                <a:latin typeface="Arial" panose="020B0604020202020204" pitchFamily="34" charset="0"/>
                <a:cs typeface="Arial" panose="020B0604020202020204" pitchFamily="34" charset="0"/>
              </a:defRPr>
            </a:lvl1pPr>
          </a:lstStyle>
          <a:p>
            <a:fld id="{A4D380FA-7BEA-B14C-AC49-6E7235AF6C26}" type="slidenum">
              <a:rPr lang="en-US" smtClean="0"/>
              <a:pPr/>
              <a:t>‹#›</a:t>
            </a:fld>
            <a:endParaRPr lang="en-US" dirty="0"/>
          </a:p>
        </p:txBody>
      </p:sp>
      <p:sp>
        <p:nvSpPr>
          <p:cNvPr id="17" name="Content Placeholder 2">
            <a:extLst>
              <a:ext uri="{FF2B5EF4-FFF2-40B4-BE49-F238E27FC236}">
                <a16:creationId xmlns:a16="http://schemas.microsoft.com/office/drawing/2014/main" id="{A078D4E8-1401-ED05-DEBB-49223285AC25}"/>
              </a:ext>
            </a:extLst>
          </p:cNvPr>
          <p:cNvSpPr txBox="1">
            <a:spLocks/>
          </p:cNvSpPr>
          <p:nvPr userDrawn="1"/>
        </p:nvSpPr>
        <p:spPr>
          <a:xfrm>
            <a:off x="420624" y="868680"/>
            <a:ext cx="8229600" cy="786384"/>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90000"/>
              </a:lnSpc>
              <a:spcBef>
                <a:spcPts val="1000"/>
              </a:spcBef>
              <a:spcAft>
                <a:spcPts val="0"/>
              </a:spcAft>
              <a:buNone/>
            </a:pPr>
            <a:r>
              <a:rPr lang="en-US" sz="1200" dirty="0"/>
              <a:t>Biopsy tissues follow a defined pathway from patient to pathology lab and back to the treating clinician, who makes the decision to use specific therapies. The timeline below, outlined by the National Cancer Institute, is an ideal-case scenario for newly diagnosed NSCLC, however, it is important to recognize that real-world pathways may vary dramatically from the scheme shown below, and are not consistent among healthcare systems.</a:t>
            </a:r>
            <a:endParaRPr lang="en-US" sz="1050" b="1" dirty="0">
              <a:effectLst/>
            </a:endParaRPr>
          </a:p>
        </p:txBody>
      </p:sp>
      <p:sp>
        <p:nvSpPr>
          <p:cNvPr id="11" name="Title 1">
            <a:extLst>
              <a:ext uri="{FF2B5EF4-FFF2-40B4-BE49-F238E27FC236}">
                <a16:creationId xmlns:a16="http://schemas.microsoft.com/office/drawing/2014/main" id="{1FB24AEC-D097-6DE1-6D74-73193F2BD5FA}"/>
              </a:ext>
            </a:extLst>
          </p:cNvPr>
          <p:cNvSpPr txBox="1">
            <a:spLocks/>
          </p:cNvSpPr>
          <p:nvPr userDrawn="1"/>
        </p:nvSpPr>
        <p:spPr>
          <a:xfrm>
            <a:off x="1170432" y="192024"/>
            <a:ext cx="6537960" cy="438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chemeClr val="accent1"/>
                </a:solidFill>
                <a:latin typeface="Arial" panose="020B0604020202020204" pitchFamily="34" charset="0"/>
                <a:ea typeface="+mj-ea"/>
                <a:cs typeface="Arial" panose="020B0604020202020204" pitchFamily="34" charset="0"/>
              </a:defRPr>
            </a:lvl1pPr>
          </a:lstStyle>
          <a:p>
            <a:r>
              <a:rPr lang="en-US"/>
              <a:t>The NSCLC Tissue Diagnostic Pathway</a:t>
            </a:r>
            <a:endParaRPr lang="en-US" dirty="0"/>
          </a:p>
        </p:txBody>
      </p:sp>
      <p:sp>
        <p:nvSpPr>
          <p:cNvPr id="4" name="Footer Placeholder 4">
            <a:extLst>
              <a:ext uri="{FF2B5EF4-FFF2-40B4-BE49-F238E27FC236}">
                <a16:creationId xmlns:a16="http://schemas.microsoft.com/office/drawing/2014/main" id="{5B10E11D-B597-782B-7313-0C68C8BE3D50}"/>
              </a:ext>
            </a:extLst>
          </p:cNvPr>
          <p:cNvSpPr>
            <a:spLocks noGrp="1"/>
          </p:cNvSpPr>
          <p:nvPr>
            <p:ph type="ftr" sz="quarter" idx="11"/>
          </p:nvPr>
        </p:nvSpPr>
        <p:spPr>
          <a:xfrm>
            <a:off x="2404872" y="6355080"/>
            <a:ext cx="4343400" cy="411480"/>
          </a:xfrm>
        </p:spPr>
        <p:txBody>
          <a:bodyPr rIns="0"/>
          <a:lstStyle>
            <a:lvl1pPr algn="ctr">
              <a:defRPr sz="700">
                <a:solidFill>
                  <a:schemeClr val="tx1">
                    <a:lumMod val="75000"/>
                    <a:lumOff val="25000"/>
                  </a:schemeClr>
                </a:solidFill>
              </a:defRPr>
            </a:lvl1pPr>
          </a:lstStyle>
          <a:p>
            <a:r>
              <a:rPr lang="en-US" dirty="0"/>
              <a:t>CONFIDENTIAL. FOR INTERNAL USE ONLY. THE INFORMATION CONTAINED IN THIS TRAINING IS FOR INTERNAL, EDUCATIONAL PURPOSES ONLY. DO NOT COPY OR DISTRIBUTE OUTSIDE</a:t>
            </a:r>
          </a:p>
          <a:p>
            <a:r>
              <a:rPr lang="en-US" dirty="0"/>
              <a:t>OF SANOFI OR USE IN PROMOTION. MAT-US-2304693-V1.0 06/2023</a:t>
            </a:r>
          </a:p>
        </p:txBody>
      </p:sp>
      <p:pic>
        <p:nvPicPr>
          <p:cNvPr id="15" name="Graphic 14">
            <a:extLst>
              <a:ext uri="{FF2B5EF4-FFF2-40B4-BE49-F238E27FC236}">
                <a16:creationId xmlns:a16="http://schemas.microsoft.com/office/drawing/2014/main" id="{0B8D09E6-1CFE-028F-51C6-DACE894D08D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5800" y="192024"/>
            <a:ext cx="475488" cy="411233"/>
          </a:xfrm>
          <a:prstGeom prst="rect">
            <a:avLst/>
          </a:prstGeom>
        </p:spPr>
      </p:pic>
      <p:sp>
        <p:nvSpPr>
          <p:cNvPr id="20" name="Rounded Rectangle 19">
            <a:hlinkClick r:id="rId5" action="ppaction://hlinksldjump"/>
            <a:extLst>
              <a:ext uri="{FF2B5EF4-FFF2-40B4-BE49-F238E27FC236}">
                <a16:creationId xmlns:a16="http://schemas.microsoft.com/office/drawing/2014/main" id="{C8BE4E31-C6DE-7134-DEC8-EB8362646A01}"/>
              </a:ext>
            </a:extLst>
          </p:cNvPr>
          <p:cNvSpPr/>
          <p:nvPr userDrawn="1"/>
        </p:nvSpPr>
        <p:spPr>
          <a:xfrm>
            <a:off x="438912" y="3236976"/>
            <a:ext cx="1271016" cy="512064"/>
          </a:xfrm>
          <a:prstGeom prst="roundRect">
            <a:avLst>
              <a:gd name="adj" fmla="val 18629"/>
            </a:avLst>
          </a:prstGeom>
          <a:solidFill>
            <a:schemeClr val="accent2"/>
          </a:solidFill>
          <a:ln>
            <a:noFill/>
          </a:ln>
          <a:effectLst>
            <a:outerShdw dist="25400" dir="7560000" sx="101000" sy="101000" algn="ctr" rotWithShape="0">
              <a:schemeClr val="accent2">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rgbClr val="FFFFFF"/>
                </a:solidFill>
                <a:effectLst/>
                <a:latin typeface="Arial" panose="020B0604020202020204" pitchFamily="34" charset="0"/>
                <a:cs typeface="Arial" panose="020B0604020202020204" pitchFamily="34" charset="0"/>
              </a:rPr>
              <a:t>When is Tissue</a:t>
            </a:r>
          </a:p>
          <a:p>
            <a:pPr algn="ctr"/>
            <a:r>
              <a:rPr lang="en-US" sz="1050" b="1" dirty="0">
                <a:solidFill>
                  <a:srgbClr val="FFFFFF"/>
                </a:solidFill>
                <a:effectLst/>
                <a:latin typeface="Arial" panose="020B0604020202020204" pitchFamily="34" charset="0"/>
                <a:cs typeface="Arial" panose="020B0604020202020204" pitchFamily="34" charset="0"/>
              </a:rPr>
              <a:t>Sent for Biomarker</a:t>
            </a:r>
          </a:p>
          <a:p>
            <a:pPr algn="ctr"/>
            <a:r>
              <a:rPr lang="en-US" sz="1050" b="1" dirty="0">
                <a:solidFill>
                  <a:srgbClr val="FFFFFF"/>
                </a:solidFill>
                <a:effectLst/>
                <a:latin typeface="Arial" panose="020B0604020202020204" pitchFamily="34" charset="0"/>
                <a:cs typeface="Arial" panose="020B0604020202020204" pitchFamily="34" charset="0"/>
              </a:rPr>
              <a:t>Testing?</a:t>
            </a:r>
          </a:p>
        </p:txBody>
      </p:sp>
      <p:sp>
        <p:nvSpPr>
          <p:cNvPr id="21" name="Rounded Rectangle 20">
            <a:hlinkClick r:id="rId5" action="ppaction://hlinksldjump"/>
            <a:extLst>
              <a:ext uri="{FF2B5EF4-FFF2-40B4-BE49-F238E27FC236}">
                <a16:creationId xmlns:a16="http://schemas.microsoft.com/office/drawing/2014/main" id="{7BAF76C0-9767-6447-A72C-B509A5070B86}"/>
              </a:ext>
            </a:extLst>
          </p:cNvPr>
          <p:cNvSpPr/>
          <p:nvPr userDrawn="1"/>
        </p:nvSpPr>
        <p:spPr>
          <a:xfrm>
            <a:off x="7543800" y="3236976"/>
            <a:ext cx="1271016" cy="457200"/>
          </a:xfrm>
          <a:prstGeom prst="roundRect">
            <a:avLst>
              <a:gd name="adj" fmla="val 18629"/>
            </a:avLst>
          </a:prstGeom>
          <a:solidFill>
            <a:schemeClr val="accent2"/>
          </a:solidFill>
          <a:ln>
            <a:noFill/>
          </a:ln>
          <a:effectLst>
            <a:outerShdw dist="25400" dir="7560000" sx="101000" sy="101000" algn="ctr" rotWithShape="0">
              <a:schemeClr val="accent2">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rgbClr val="FFFFFF"/>
                </a:solidFill>
                <a:effectLst/>
                <a:latin typeface="Arial" panose="020B0604020202020204" pitchFamily="34" charset="0"/>
                <a:cs typeface="Arial" panose="020B0604020202020204" pitchFamily="34" charset="0"/>
              </a:rPr>
              <a:t>Barriers to Biomarker Testing</a:t>
            </a:r>
          </a:p>
        </p:txBody>
      </p:sp>
      <p:sp>
        <p:nvSpPr>
          <p:cNvPr id="22" name="Content Placeholder 2">
            <a:extLst>
              <a:ext uri="{FF2B5EF4-FFF2-40B4-BE49-F238E27FC236}">
                <a16:creationId xmlns:a16="http://schemas.microsoft.com/office/drawing/2014/main" id="{CA2A41EC-F434-8740-E951-A71FADBEEB24}"/>
              </a:ext>
            </a:extLst>
          </p:cNvPr>
          <p:cNvSpPr txBox="1">
            <a:spLocks/>
          </p:cNvSpPr>
          <p:nvPr userDrawn="1"/>
        </p:nvSpPr>
        <p:spPr>
          <a:xfrm>
            <a:off x="356616" y="3950208"/>
            <a:ext cx="3355848" cy="2231136"/>
          </a:xfrm>
          <a:prstGeom prst="rect">
            <a:avLst/>
          </a:prstGeom>
        </p:spPr>
        <p:txBody>
          <a:bodyPr vert="horz" lIns="45720" tIns="45720" rIns="4572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7744" indent="0">
              <a:lnSpc>
                <a:spcPct val="100000"/>
              </a:lnSpc>
              <a:spcBef>
                <a:spcPts val="0"/>
              </a:spcBef>
              <a:spcAft>
                <a:spcPts val="300"/>
              </a:spcAft>
              <a:buNone/>
            </a:pPr>
            <a:r>
              <a:rPr lang="en-US" sz="1050" b="1" dirty="0">
                <a:solidFill>
                  <a:srgbClr val="FF0000"/>
                </a:solidFill>
                <a:effectLst/>
              </a:rPr>
              <a:t>BIOMARKER TESTING SITES</a:t>
            </a:r>
          </a:p>
          <a:p>
            <a:pPr marL="0" indent="0">
              <a:lnSpc>
                <a:spcPct val="100000"/>
              </a:lnSpc>
              <a:spcBef>
                <a:spcPts val="0"/>
              </a:spcBef>
              <a:spcAft>
                <a:spcPts val="300"/>
              </a:spcAft>
              <a:buNone/>
            </a:pPr>
            <a:r>
              <a:rPr lang="en-US" sz="1050" b="1" dirty="0">
                <a:effectLst/>
              </a:rPr>
              <a:t>Samples can be tested locally or remotely:</a:t>
            </a:r>
          </a:p>
          <a:p>
            <a:pPr marL="182880" indent="-173736">
              <a:lnSpc>
                <a:spcPct val="100000"/>
              </a:lnSpc>
              <a:spcBef>
                <a:spcPts val="0"/>
              </a:spcBef>
            </a:pPr>
            <a:r>
              <a:rPr lang="en-US" sz="1050" b="1" dirty="0">
                <a:effectLst/>
              </a:rPr>
              <a:t>The majority of hospitals have an </a:t>
            </a:r>
            <a:br>
              <a:rPr lang="en-US" sz="1050" b="1" dirty="0">
                <a:effectLst/>
              </a:rPr>
            </a:br>
            <a:r>
              <a:rPr lang="en-US" sz="1050" b="1" dirty="0">
                <a:effectLst/>
              </a:rPr>
              <a:t>in-house laboratory </a:t>
            </a:r>
            <a:r>
              <a:rPr lang="en-US" sz="1050" dirty="0">
                <a:effectLst/>
              </a:rPr>
              <a:t>with varying capabilities; </a:t>
            </a:r>
            <a:br>
              <a:rPr lang="en-US" sz="1050" dirty="0">
                <a:effectLst/>
              </a:rPr>
            </a:br>
            <a:r>
              <a:rPr lang="en-US" sz="1050" dirty="0">
                <a:effectLst/>
              </a:rPr>
              <a:t>many biomarker analyses can be performed </a:t>
            </a:r>
            <a:br>
              <a:rPr lang="en-US" sz="1050" dirty="0">
                <a:effectLst/>
              </a:rPr>
            </a:br>
            <a:r>
              <a:rPr lang="en-US" sz="1050" dirty="0">
                <a:effectLst/>
              </a:rPr>
              <a:t>in-house but </a:t>
            </a:r>
            <a:r>
              <a:rPr lang="en-US" sz="1050" b="1" dirty="0">
                <a:effectLst/>
              </a:rPr>
              <a:t>others may be sent to a </a:t>
            </a:r>
            <a:br>
              <a:rPr lang="en-US" sz="1050" b="1" dirty="0">
                <a:effectLst/>
              </a:rPr>
            </a:br>
            <a:r>
              <a:rPr lang="en-US" sz="1050" b="1" dirty="0">
                <a:effectLst/>
              </a:rPr>
              <a:t>reference laboratory</a:t>
            </a:r>
          </a:p>
          <a:p>
            <a:pPr marL="182880" indent="-173736">
              <a:lnSpc>
                <a:spcPct val="100000"/>
              </a:lnSpc>
              <a:spcBef>
                <a:spcPts val="0"/>
              </a:spcBef>
            </a:pPr>
            <a:r>
              <a:rPr lang="en-US" sz="1050" b="1" dirty="0">
                <a:effectLst/>
              </a:rPr>
              <a:t>Independent reference labs </a:t>
            </a:r>
            <a:r>
              <a:rPr lang="en-US" sz="1050" dirty="0">
                <a:effectLst/>
              </a:rPr>
              <a:t>are usually private commercial facilities that do </a:t>
            </a:r>
            <a:r>
              <a:rPr lang="en-US" sz="1050" b="1" dirty="0">
                <a:effectLst/>
              </a:rPr>
              <a:t>high-volume and specialty testing</a:t>
            </a:r>
          </a:p>
          <a:p>
            <a:pPr marL="182880" indent="-173736">
              <a:lnSpc>
                <a:spcPct val="100000"/>
              </a:lnSpc>
              <a:spcBef>
                <a:spcPts val="0"/>
              </a:spcBef>
            </a:pPr>
            <a:r>
              <a:rPr lang="en-US" sz="1050" dirty="0">
                <a:effectLst/>
              </a:rPr>
              <a:t>Outside of academic medical centers, </a:t>
            </a:r>
            <a:r>
              <a:rPr lang="en-US" sz="1050" b="1" dirty="0">
                <a:effectLst/>
              </a:rPr>
              <a:t>most specialty/advanced biomarker testing is not </a:t>
            </a:r>
            <a:br>
              <a:rPr lang="en-US" sz="1050" b="1" dirty="0">
                <a:effectLst/>
              </a:rPr>
            </a:br>
            <a:r>
              <a:rPr lang="en-US" sz="1050" b="1" dirty="0">
                <a:effectLst/>
              </a:rPr>
              <a:t>done in local or in-house laboratories</a:t>
            </a:r>
          </a:p>
        </p:txBody>
      </p:sp>
      <p:sp>
        <p:nvSpPr>
          <p:cNvPr id="23" name="Content Placeholder 2">
            <a:extLst>
              <a:ext uri="{FF2B5EF4-FFF2-40B4-BE49-F238E27FC236}">
                <a16:creationId xmlns:a16="http://schemas.microsoft.com/office/drawing/2014/main" id="{6B338042-36A0-5D01-A9FC-74FA18365D65}"/>
              </a:ext>
            </a:extLst>
          </p:cNvPr>
          <p:cNvSpPr txBox="1">
            <a:spLocks/>
          </p:cNvSpPr>
          <p:nvPr userDrawn="1"/>
        </p:nvSpPr>
        <p:spPr>
          <a:xfrm>
            <a:off x="5715000" y="3950208"/>
            <a:ext cx="3108960" cy="2130552"/>
          </a:xfrm>
          <a:prstGeom prst="rect">
            <a:avLst/>
          </a:prstGeom>
        </p:spPr>
        <p:txBody>
          <a:bodyPr vert="horz" lIns="45720" tIns="45720" rIns="4572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5528" indent="0">
              <a:lnSpc>
                <a:spcPct val="95000"/>
              </a:lnSpc>
              <a:spcBef>
                <a:spcPts val="0"/>
              </a:spcBef>
              <a:spcAft>
                <a:spcPts val="300"/>
              </a:spcAft>
              <a:buNone/>
            </a:pPr>
            <a:r>
              <a:rPr lang="en-US" sz="1050" b="1" dirty="0">
                <a:solidFill>
                  <a:srgbClr val="FF0000"/>
                </a:solidFill>
                <a:effectLst/>
              </a:rPr>
              <a:t>REFLEX TESTING</a:t>
            </a:r>
          </a:p>
          <a:p>
            <a:pPr marL="0" indent="0">
              <a:lnSpc>
                <a:spcPct val="95000"/>
              </a:lnSpc>
              <a:spcBef>
                <a:spcPts val="0"/>
              </a:spcBef>
              <a:buFont typeface="Arial" panose="020B0604020202020204" pitchFamily="34" charset="0"/>
              <a:buNone/>
            </a:pPr>
            <a:r>
              <a:rPr lang="en-US" sz="1050" dirty="0"/>
              <a:t>Biomarker testing may be requested only after consultation with an oncologist, prolonging initiation of testing and delaying selection of targeted therapies. </a:t>
            </a:r>
            <a:r>
              <a:rPr lang="en-US" sz="1050" b="1" dirty="0"/>
              <a:t>Reflex testing involves ordering a </a:t>
            </a:r>
            <a:r>
              <a:rPr lang="en-US" sz="1050" b="1" i="1" dirty="0"/>
              <a:t>preapproved</a:t>
            </a:r>
            <a:r>
              <a:rPr lang="en-US" sz="1050" b="1" dirty="0"/>
              <a:t> set of biomarkers at initial diagnosis, dramatically reducing time from diagnosis to delivery of clinically actionable results. </a:t>
            </a:r>
            <a:r>
              <a:rPr lang="en-US" sz="1050" dirty="0"/>
              <a:t>Preapproved panels eliminate </a:t>
            </a:r>
            <a:r>
              <a:rPr lang="en-US" sz="1050" dirty="0" err="1"/>
              <a:t>interprovider</a:t>
            </a:r>
            <a:r>
              <a:rPr lang="en-US" sz="1050" dirty="0"/>
              <a:t> variation and accelerate testing, but </a:t>
            </a:r>
            <a:r>
              <a:rPr lang="en-US" sz="1050" b="1" dirty="0"/>
              <a:t>require institutional planning and agreement, including decisions about workflow and testing facility or vendor.</a:t>
            </a:r>
          </a:p>
        </p:txBody>
      </p:sp>
      <p:sp>
        <p:nvSpPr>
          <p:cNvPr id="24" name="Rectangle 23">
            <a:extLst>
              <a:ext uri="{FF2B5EF4-FFF2-40B4-BE49-F238E27FC236}">
                <a16:creationId xmlns:a16="http://schemas.microsoft.com/office/drawing/2014/main" id="{3DCA74D3-B1A5-C961-BF7E-CB876E0573C6}"/>
              </a:ext>
            </a:extLst>
          </p:cNvPr>
          <p:cNvSpPr/>
          <p:nvPr userDrawn="1"/>
        </p:nvSpPr>
        <p:spPr>
          <a:xfrm>
            <a:off x="3557016" y="4224528"/>
            <a:ext cx="2039112" cy="122529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50" b="1" dirty="0">
                <a:solidFill>
                  <a:srgbClr val="FFFFFF"/>
                </a:solidFill>
                <a:effectLst/>
                <a:latin typeface="Arial" panose="020B0604020202020204" pitchFamily="34" charset="0"/>
                <a:cs typeface="Arial" panose="020B0604020202020204" pitchFamily="34" charset="0"/>
              </a:rPr>
              <a:t>Equipment, experience, and</a:t>
            </a:r>
          </a:p>
          <a:p>
            <a:pPr algn="ctr"/>
            <a:r>
              <a:rPr lang="en-US" sz="1050" b="1" dirty="0">
                <a:solidFill>
                  <a:srgbClr val="FFFFFF"/>
                </a:solidFill>
                <a:effectLst/>
                <a:latin typeface="Arial" panose="020B0604020202020204" pitchFamily="34" charset="0"/>
                <a:cs typeface="Arial" panose="020B0604020202020204" pitchFamily="34" charset="0"/>
              </a:rPr>
              <a:t>available testing platforms</a:t>
            </a:r>
          </a:p>
          <a:p>
            <a:pPr algn="ctr"/>
            <a:r>
              <a:rPr lang="en-US" sz="1050" b="1" dirty="0">
                <a:solidFill>
                  <a:srgbClr val="FFFFFF"/>
                </a:solidFill>
                <a:effectLst/>
                <a:latin typeface="Arial" panose="020B0604020202020204" pitchFamily="34" charset="0"/>
                <a:cs typeface="Arial" panose="020B0604020202020204" pitchFamily="34" charset="0"/>
              </a:rPr>
              <a:t>vary among hospitals; some</a:t>
            </a:r>
          </a:p>
          <a:p>
            <a:pPr algn="ctr"/>
            <a:r>
              <a:rPr lang="en-US" sz="1050" b="1" dirty="0">
                <a:solidFill>
                  <a:srgbClr val="FFFFFF"/>
                </a:solidFill>
                <a:effectLst/>
                <a:latin typeface="Arial" panose="020B0604020202020204" pitchFamily="34" charset="0"/>
                <a:cs typeface="Arial" panose="020B0604020202020204" pitchFamily="34" charset="0"/>
              </a:rPr>
              <a:t>may use independent</a:t>
            </a:r>
          </a:p>
          <a:p>
            <a:pPr algn="ctr"/>
            <a:r>
              <a:rPr lang="en-US" sz="1050" b="1" dirty="0">
                <a:solidFill>
                  <a:srgbClr val="FFFFFF"/>
                </a:solidFill>
                <a:effectLst/>
                <a:latin typeface="Arial" panose="020B0604020202020204" pitchFamily="34" charset="0"/>
                <a:cs typeface="Arial" panose="020B0604020202020204" pitchFamily="34" charset="0"/>
              </a:rPr>
              <a:t>reference labs for lower-volume or specialized</a:t>
            </a:r>
          </a:p>
          <a:p>
            <a:pPr algn="ctr"/>
            <a:r>
              <a:rPr lang="en-US" sz="1050" b="1" dirty="0">
                <a:solidFill>
                  <a:srgbClr val="FFFFFF"/>
                </a:solidFill>
                <a:effectLst/>
                <a:latin typeface="Arial" panose="020B0604020202020204" pitchFamily="34" charset="0"/>
                <a:cs typeface="Arial" panose="020B0604020202020204" pitchFamily="34" charset="0"/>
              </a:rPr>
              <a:t>biomarker tests.</a:t>
            </a:r>
          </a:p>
        </p:txBody>
      </p:sp>
      <p:sp>
        <p:nvSpPr>
          <p:cNvPr id="25" name="Content Placeholder 2">
            <a:extLst>
              <a:ext uri="{FF2B5EF4-FFF2-40B4-BE49-F238E27FC236}">
                <a16:creationId xmlns:a16="http://schemas.microsoft.com/office/drawing/2014/main" id="{CA76EF10-36F9-420E-38BB-B3458F99F58A}"/>
              </a:ext>
            </a:extLst>
          </p:cNvPr>
          <p:cNvSpPr txBox="1">
            <a:spLocks/>
          </p:cNvSpPr>
          <p:nvPr userDrawn="1"/>
        </p:nvSpPr>
        <p:spPr>
          <a:xfrm>
            <a:off x="4178808" y="5541264"/>
            <a:ext cx="1435608" cy="603504"/>
          </a:xfrm>
          <a:prstGeom prst="rect">
            <a:avLst/>
          </a:prstGeom>
        </p:spPr>
        <p:txBody>
          <a:bodyPr vert="horz" lIns="45720" tIns="45720" rIns="4572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b="1" u="sng" dirty="0">
                <a:hlinkClick r:id="rId6">
                  <a:extLst>
                    <a:ext uri="{A12FA001-AC4F-418D-AE19-62706E023703}">
                      <ahyp:hlinkClr xmlns:ahyp="http://schemas.microsoft.com/office/drawing/2018/hyperlinkcolor" val="tx"/>
                    </a:ext>
                  </a:extLst>
                </a:hlinkClick>
              </a:rPr>
              <a:t>Watch a video on biomarker testing considerations</a:t>
            </a:r>
            <a:endParaRPr lang="en-US" sz="1100" b="1" u="sng" dirty="0"/>
          </a:p>
        </p:txBody>
      </p:sp>
      <p:grpSp>
        <p:nvGrpSpPr>
          <p:cNvPr id="26" name="Group 25">
            <a:extLst>
              <a:ext uri="{FF2B5EF4-FFF2-40B4-BE49-F238E27FC236}">
                <a16:creationId xmlns:a16="http://schemas.microsoft.com/office/drawing/2014/main" id="{C69A4802-277D-B2DE-17DF-5510FF617148}"/>
              </a:ext>
            </a:extLst>
          </p:cNvPr>
          <p:cNvGrpSpPr/>
          <p:nvPr userDrawn="1"/>
        </p:nvGrpSpPr>
        <p:grpSpPr>
          <a:xfrm>
            <a:off x="3593592" y="5586984"/>
            <a:ext cx="548640" cy="548640"/>
            <a:chOff x="3593592" y="5586984"/>
            <a:chExt cx="548640" cy="548640"/>
          </a:xfrm>
        </p:grpSpPr>
        <p:sp>
          <p:nvSpPr>
            <p:cNvPr id="27" name="Oval 26">
              <a:extLst>
                <a:ext uri="{FF2B5EF4-FFF2-40B4-BE49-F238E27FC236}">
                  <a16:creationId xmlns:a16="http://schemas.microsoft.com/office/drawing/2014/main" id="{24B5407D-6B36-4B97-BB43-34FD6F3BD753}"/>
                </a:ext>
              </a:extLst>
            </p:cNvPr>
            <p:cNvSpPr/>
            <p:nvPr/>
          </p:nvSpPr>
          <p:spPr>
            <a:xfrm>
              <a:off x="3593592" y="5586984"/>
              <a:ext cx="548640" cy="5486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DF510227-67AC-9C6E-00BE-6EC22D2C7A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74574" y="5740047"/>
              <a:ext cx="381000" cy="292100"/>
            </a:xfrm>
            <a:prstGeom prst="rect">
              <a:avLst/>
            </a:prstGeom>
          </p:spPr>
        </p:pic>
      </p:grpSp>
      <p:grpSp>
        <p:nvGrpSpPr>
          <p:cNvPr id="29" name="Group 28">
            <a:extLst>
              <a:ext uri="{FF2B5EF4-FFF2-40B4-BE49-F238E27FC236}">
                <a16:creationId xmlns:a16="http://schemas.microsoft.com/office/drawing/2014/main" id="{15F8E92B-CF0A-E4BE-207B-0CB496F3B3D6}"/>
              </a:ext>
            </a:extLst>
          </p:cNvPr>
          <p:cNvGrpSpPr/>
          <p:nvPr userDrawn="1"/>
        </p:nvGrpSpPr>
        <p:grpSpPr>
          <a:xfrm>
            <a:off x="2798064" y="3694176"/>
            <a:ext cx="2953512" cy="429768"/>
            <a:chOff x="2798064" y="3694176"/>
            <a:chExt cx="2953512" cy="429768"/>
          </a:xfrm>
        </p:grpSpPr>
        <p:cxnSp>
          <p:nvCxnSpPr>
            <p:cNvPr id="30" name="Straight Connector 29">
              <a:extLst>
                <a:ext uri="{FF2B5EF4-FFF2-40B4-BE49-F238E27FC236}">
                  <a16:creationId xmlns:a16="http://schemas.microsoft.com/office/drawing/2014/main" id="{12A76CE3-32DF-B54F-DC4C-0F205BFB4573}"/>
                </a:ext>
              </a:extLst>
            </p:cNvPr>
            <p:cNvCxnSpPr/>
            <p:nvPr/>
          </p:nvCxnSpPr>
          <p:spPr>
            <a:xfrm flipH="1">
              <a:off x="5751576" y="3694176"/>
              <a:ext cx="0" cy="384048"/>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AC3C484-F399-E8C3-8F67-DE0CD5441C0F}"/>
                </a:ext>
              </a:extLst>
            </p:cNvPr>
            <p:cNvCxnSpPr>
              <a:cxnSpLocks/>
            </p:cNvCxnSpPr>
            <p:nvPr/>
          </p:nvCxnSpPr>
          <p:spPr>
            <a:xfrm flipH="1">
              <a:off x="2840402" y="4069080"/>
              <a:ext cx="2907792" cy="0"/>
            </a:xfrm>
            <a:prstGeom prst="line">
              <a:avLst/>
            </a:prstGeom>
            <a:ln w="12700">
              <a:solidFill>
                <a:srgbClr val="FF681F"/>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75662DBC-82B8-B53A-9631-04E08DCBEB4C}"/>
                </a:ext>
              </a:extLst>
            </p:cNvPr>
            <p:cNvSpPr/>
            <p:nvPr/>
          </p:nvSpPr>
          <p:spPr>
            <a:xfrm>
              <a:off x="2798064" y="4032504"/>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CD0FCDDD-ED13-B7C8-5D98-FF423892D360}"/>
              </a:ext>
            </a:extLst>
          </p:cNvPr>
          <p:cNvGrpSpPr/>
          <p:nvPr userDrawn="1"/>
        </p:nvGrpSpPr>
        <p:grpSpPr>
          <a:xfrm>
            <a:off x="6108192" y="3694176"/>
            <a:ext cx="320040" cy="420624"/>
            <a:chOff x="6108192" y="3694176"/>
            <a:chExt cx="320040" cy="420624"/>
          </a:xfrm>
        </p:grpSpPr>
        <p:cxnSp>
          <p:nvCxnSpPr>
            <p:cNvPr id="34" name="Straight Connector 33">
              <a:extLst>
                <a:ext uri="{FF2B5EF4-FFF2-40B4-BE49-F238E27FC236}">
                  <a16:creationId xmlns:a16="http://schemas.microsoft.com/office/drawing/2014/main" id="{31F729FF-1821-8D75-AB54-7F5B6C98E29A}"/>
                </a:ext>
              </a:extLst>
            </p:cNvPr>
            <p:cNvCxnSpPr/>
            <p:nvPr/>
          </p:nvCxnSpPr>
          <p:spPr>
            <a:xfrm flipH="1">
              <a:off x="6117336" y="3694176"/>
              <a:ext cx="0" cy="384048"/>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1E2B5FA-D20E-9BCD-A29B-49D9408FDD43}"/>
                </a:ext>
              </a:extLst>
            </p:cNvPr>
            <p:cNvCxnSpPr/>
            <p:nvPr/>
          </p:nvCxnSpPr>
          <p:spPr>
            <a:xfrm flipH="1">
              <a:off x="6108192" y="4069080"/>
              <a:ext cx="246888"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0708E68C-71EB-7BDD-8FAC-2B4B874FB95D}"/>
                </a:ext>
              </a:extLst>
            </p:cNvPr>
            <p:cNvSpPr/>
            <p:nvPr/>
          </p:nvSpPr>
          <p:spPr>
            <a:xfrm>
              <a:off x="6336792" y="4023360"/>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a:extLst>
              <a:ext uri="{FF2B5EF4-FFF2-40B4-BE49-F238E27FC236}">
                <a16:creationId xmlns:a16="http://schemas.microsoft.com/office/drawing/2014/main" id="{0305BAF8-B8B2-91B6-32D5-549DB899C878}"/>
              </a:ext>
            </a:extLst>
          </p:cNvPr>
          <p:cNvGrpSpPr/>
          <p:nvPr userDrawn="1"/>
        </p:nvGrpSpPr>
        <p:grpSpPr>
          <a:xfrm>
            <a:off x="7571232" y="5943600"/>
            <a:ext cx="758952" cy="292608"/>
            <a:chOff x="7571232" y="5943600"/>
            <a:chExt cx="758952" cy="292608"/>
          </a:xfrm>
        </p:grpSpPr>
        <p:sp>
          <p:nvSpPr>
            <p:cNvPr id="38" name="Rounded Rectangle 37">
              <a:hlinkClick r:id="rId5" action="ppaction://hlinksldjump"/>
              <a:extLst>
                <a:ext uri="{FF2B5EF4-FFF2-40B4-BE49-F238E27FC236}">
                  <a16:creationId xmlns:a16="http://schemas.microsoft.com/office/drawing/2014/main" id="{70E82FD4-88F5-0177-DF69-6D22CAFE099B}"/>
                </a:ext>
              </a:extLst>
            </p:cNvPr>
            <p:cNvSpPr/>
            <p:nvPr/>
          </p:nvSpPr>
          <p:spPr>
            <a:xfrm>
              <a:off x="7571232" y="5943600"/>
              <a:ext cx="758952" cy="292608"/>
            </a:xfrm>
            <a:prstGeom prst="roundRect">
              <a:avLst>
                <a:gd name="adj" fmla="val 35752"/>
              </a:avLst>
            </a:prstGeom>
            <a:ln>
              <a:noFill/>
            </a:ln>
            <a:effectLst>
              <a:outerShdw dist="25400" dir="7560000" sx="101000" sy="101000" algn="ctr" rotWithShape="0">
                <a:schemeClr val="accent1">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r>
                <a:rPr lang="en-US" sz="1050" b="1" dirty="0">
                  <a:latin typeface="Arial" panose="020B0604020202020204" pitchFamily="34" charset="0"/>
                  <a:cs typeface="Arial" panose="020B0604020202020204" pitchFamily="34" charset="0"/>
                </a:rPr>
                <a:t>NEXT</a:t>
              </a:r>
            </a:p>
          </p:txBody>
        </p:sp>
        <p:sp>
          <p:nvSpPr>
            <p:cNvPr id="39" name="Triangle 6">
              <a:extLst>
                <a:ext uri="{FF2B5EF4-FFF2-40B4-BE49-F238E27FC236}">
                  <a16:creationId xmlns:a16="http://schemas.microsoft.com/office/drawing/2014/main" id="{EDFB39FE-36F5-AECA-9E4D-681484D6FC3B}"/>
                </a:ext>
              </a:extLst>
            </p:cNvPr>
            <p:cNvSpPr/>
            <p:nvPr/>
          </p:nvSpPr>
          <p:spPr>
            <a:xfrm rot="5400000">
              <a:off x="8133046" y="6051417"/>
              <a:ext cx="125786" cy="8269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7" dirty="0">
                <a:solidFill>
                  <a:schemeClr val="bg1"/>
                </a:solidFill>
              </a:endParaRPr>
            </a:p>
          </p:txBody>
        </p:sp>
      </p:grpSp>
      <p:sp>
        <p:nvSpPr>
          <p:cNvPr id="5" name="Rectangle 4">
            <a:extLst>
              <a:ext uri="{FF2B5EF4-FFF2-40B4-BE49-F238E27FC236}">
                <a16:creationId xmlns:a16="http://schemas.microsoft.com/office/drawing/2014/main" id="{B171E0B7-C7B5-F584-1C4A-3D29B7A25A4C}"/>
              </a:ext>
            </a:extLst>
          </p:cNvPr>
          <p:cNvSpPr/>
          <p:nvPr userDrawn="1"/>
        </p:nvSpPr>
        <p:spPr>
          <a:xfrm>
            <a:off x="0" y="0"/>
            <a:ext cx="9144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876AF41-71BF-DD7F-F512-AE6AC973203C}"/>
              </a:ext>
            </a:extLst>
          </p:cNvPr>
          <p:cNvSpPr/>
          <p:nvPr userDrawn="1"/>
        </p:nvSpPr>
        <p:spPr>
          <a:xfrm>
            <a:off x="786384" y="585216"/>
            <a:ext cx="7562088" cy="5678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D647E673-B616-276C-0EC7-61F98963F2F7}"/>
              </a:ext>
            </a:extLst>
          </p:cNvPr>
          <p:cNvSpPr>
            <a:spLocks noGrp="1"/>
          </p:cNvSpPr>
          <p:nvPr>
            <p:ph type="body" sz="quarter" idx="16"/>
          </p:nvPr>
        </p:nvSpPr>
        <p:spPr>
          <a:xfrm>
            <a:off x="1014984" y="722376"/>
            <a:ext cx="6739128" cy="338328"/>
          </a:xfrm>
        </p:spPr>
        <p:txBody>
          <a:bodyPr>
            <a:normAutofit/>
          </a:bodyPr>
          <a:lstStyle>
            <a:lvl1pPr marL="0" indent="0">
              <a:buNone/>
              <a:defRPr sz="1800" b="1">
                <a:solidFill>
                  <a:srgbClr val="E41C4C"/>
                </a:solidFill>
              </a:defRPr>
            </a:lvl1pPr>
          </a:lstStyle>
          <a:p>
            <a:pPr lvl="0"/>
            <a:r>
              <a:rPr lang="en-US" dirty="0"/>
              <a:t>Click to edit Master text styles</a:t>
            </a:r>
          </a:p>
        </p:txBody>
      </p:sp>
      <p:sp>
        <p:nvSpPr>
          <p:cNvPr id="12" name="Text Placeholder 11">
            <a:extLst>
              <a:ext uri="{FF2B5EF4-FFF2-40B4-BE49-F238E27FC236}">
                <a16:creationId xmlns:a16="http://schemas.microsoft.com/office/drawing/2014/main" id="{B09E2F55-F529-AC38-EAEC-EA58FAD53579}"/>
              </a:ext>
            </a:extLst>
          </p:cNvPr>
          <p:cNvSpPr>
            <a:spLocks noGrp="1"/>
          </p:cNvSpPr>
          <p:nvPr>
            <p:ph type="body" sz="quarter" idx="17"/>
          </p:nvPr>
        </p:nvSpPr>
        <p:spPr>
          <a:xfrm>
            <a:off x="1014413" y="1216152"/>
            <a:ext cx="6967728" cy="4773168"/>
          </a:xfrm>
        </p:spPr>
        <p:txBody>
          <a:bodyPr/>
          <a:lstStyle>
            <a:lvl1pPr>
              <a:defRPr sz="1600"/>
            </a:lvl1pPr>
            <a:lvl2pPr>
              <a:defRPr sz="1400"/>
            </a:lvl2pPr>
            <a:lvl3pPr>
              <a:defRPr sz="1200"/>
            </a:lvl3pPr>
            <a:lvl4pPr>
              <a:defRPr sz="11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A black and orange background with a white circle&#10;&#10;Description automatically generated with low confidence">
            <a:extLst>
              <a:ext uri="{FF2B5EF4-FFF2-40B4-BE49-F238E27FC236}">
                <a16:creationId xmlns:a16="http://schemas.microsoft.com/office/drawing/2014/main" id="{CA2D3FFF-93F7-0889-A7F6-FA1B189F93E1}"/>
              </a:ext>
            </a:extLst>
          </p:cNvPr>
          <p:cNvPicPr>
            <a:picLocks noChangeAspect="1"/>
          </p:cNvPicPr>
          <p:nvPr userDrawn="1"/>
        </p:nvPicPr>
        <p:blipFill rotWithShape="1">
          <a:blip r:embed="rId9"/>
          <a:srcRect l="25523" t="20852"/>
          <a:stretch/>
        </p:blipFill>
        <p:spPr>
          <a:xfrm rot="16200000">
            <a:off x="7399909" y="694563"/>
            <a:ext cx="1060704" cy="832736"/>
          </a:xfrm>
          <a:prstGeom prst="rect">
            <a:avLst/>
          </a:prstGeom>
        </p:spPr>
      </p:pic>
      <p:grpSp>
        <p:nvGrpSpPr>
          <p:cNvPr id="7" name="Group 6">
            <a:extLst>
              <a:ext uri="{FF2B5EF4-FFF2-40B4-BE49-F238E27FC236}">
                <a16:creationId xmlns:a16="http://schemas.microsoft.com/office/drawing/2014/main" id="{127A53E8-EFFD-79F7-6CFC-4CF76F3A470D}"/>
              </a:ext>
            </a:extLst>
          </p:cNvPr>
          <p:cNvGrpSpPr/>
          <p:nvPr userDrawn="1"/>
        </p:nvGrpSpPr>
        <p:grpSpPr>
          <a:xfrm>
            <a:off x="7807120" y="657044"/>
            <a:ext cx="465020" cy="465020"/>
            <a:chOff x="7807120" y="657044"/>
            <a:chExt cx="465020" cy="465020"/>
          </a:xfrm>
        </p:grpSpPr>
        <p:cxnSp>
          <p:nvCxnSpPr>
            <p:cNvPr id="16" name="Straight Connector 15">
              <a:extLst>
                <a:ext uri="{FF2B5EF4-FFF2-40B4-BE49-F238E27FC236}">
                  <a16:creationId xmlns:a16="http://schemas.microsoft.com/office/drawing/2014/main" id="{053C859B-1A23-EF0E-F5B9-39BFDD6F784D}"/>
                </a:ext>
              </a:extLst>
            </p:cNvPr>
            <p:cNvCxnSpPr>
              <a:cxnSpLocks/>
            </p:cNvCxnSpPr>
            <p:nvPr userDrawn="1"/>
          </p:nvCxnSpPr>
          <p:spPr>
            <a:xfrm rot="18900000">
              <a:off x="8055864" y="786384"/>
              <a:ext cx="0" cy="219456"/>
            </a:xfrm>
            <a:prstGeom prst="line">
              <a:avLst/>
            </a:prstGeom>
            <a:ln w="2222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B43C49E-052F-5092-50AB-04FCA63D91A6}"/>
                </a:ext>
              </a:extLst>
            </p:cNvPr>
            <p:cNvCxnSpPr>
              <a:cxnSpLocks/>
            </p:cNvCxnSpPr>
            <p:nvPr userDrawn="1"/>
          </p:nvCxnSpPr>
          <p:spPr>
            <a:xfrm rot="2700000">
              <a:off x="8055864" y="786384"/>
              <a:ext cx="0" cy="219456"/>
            </a:xfrm>
            <a:prstGeom prst="line">
              <a:avLst/>
            </a:prstGeom>
            <a:ln w="2222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Oval 18">
              <a:hlinkClick r:id="" action="ppaction://hlinkshowjump?jump=previousslide"/>
              <a:extLst>
                <a:ext uri="{FF2B5EF4-FFF2-40B4-BE49-F238E27FC236}">
                  <a16:creationId xmlns:a16="http://schemas.microsoft.com/office/drawing/2014/main" id="{608B4B4D-D5C1-0CC5-8AA1-F650E629EF68}"/>
                </a:ext>
              </a:extLst>
            </p:cNvPr>
            <p:cNvSpPr/>
            <p:nvPr userDrawn="1"/>
          </p:nvSpPr>
          <p:spPr>
            <a:xfrm>
              <a:off x="7807120" y="657044"/>
              <a:ext cx="465020" cy="4650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76178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opup_2">
    <p:spTree>
      <p:nvGrpSpPr>
        <p:cNvPr id="1" name=""/>
        <p:cNvGrpSpPr/>
        <p:nvPr/>
      </p:nvGrpSpPr>
      <p:grpSpPr>
        <a:xfrm>
          <a:off x="0" y="0"/>
          <a:ext cx="0" cy="0"/>
          <a:chOff x="0" y="0"/>
          <a:chExt cx="0" cy="0"/>
        </a:xfrm>
      </p:grpSpPr>
      <p:sp>
        <p:nvSpPr>
          <p:cNvPr id="38" name="Slide Number Placeholder 5">
            <a:extLst>
              <a:ext uri="{FF2B5EF4-FFF2-40B4-BE49-F238E27FC236}">
                <a16:creationId xmlns:a16="http://schemas.microsoft.com/office/drawing/2014/main" id="{B916CC87-1ACA-1029-902F-0AAE2DA12052}"/>
              </a:ext>
            </a:extLst>
          </p:cNvPr>
          <p:cNvSpPr>
            <a:spLocks noGrp="1"/>
          </p:cNvSpPr>
          <p:nvPr>
            <p:ph type="sldNum" sz="quarter" idx="4"/>
          </p:nvPr>
        </p:nvSpPr>
        <p:spPr>
          <a:xfrm>
            <a:off x="8531352" y="6345936"/>
            <a:ext cx="621792" cy="438912"/>
          </a:xfrm>
          <a:prstGeom prst="rect">
            <a:avLst/>
          </a:prstGeom>
        </p:spPr>
        <p:txBody>
          <a:bodyPr vert="horz" lIns="91440" tIns="45720" rIns="91440" bIns="45720" rtlCol="0" anchor="ctr"/>
          <a:lstStyle>
            <a:lvl1pPr algn="ctr">
              <a:defRPr sz="900">
                <a:solidFill>
                  <a:schemeClr val="accent1"/>
                </a:solidFill>
                <a:latin typeface="Arial" panose="020B0604020202020204" pitchFamily="34" charset="0"/>
                <a:cs typeface="Arial" panose="020B0604020202020204" pitchFamily="34" charset="0"/>
              </a:defRPr>
            </a:lvl1pPr>
          </a:lstStyle>
          <a:p>
            <a:fld id="{A4D380FA-7BEA-B14C-AC49-6E7235AF6C26}" type="slidenum">
              <a:rPr lang="en-US" smtClean="0"/>
              <a:pPr/>
              <a:t>‹#›</a:t>
            </a:fld>
            <a:endParaRPr lang="en-US" dirty="0"/>
          </a:p>
        </p:txBody>
      </p:sp>
      <p:sp>
        <p:nvSpPr>
          <p:cNvPr id="4" name="Footer Placeholder 4">
            <a:extLst>
              <a:ext uri="{FF2B5EF4-FFF2-40B4-BE49-F238E27FC236}">
                <a16:creationId xmlns:a16="http://schemas.microsoft.com/office/drawing/2014/main" id="{5B10E11D-B597-782B-7313-0C68C8BE3D50}"/>
              </a:ext>
            </a:extLst>
          </p:cNvPr>
          <p:cNvSpPr>
            <a:spLocks noGrp="1"/>
          </p:cNvSpPr>
          <p:nvPr>
            <p:ph type="ftr" sz="quarter" idx="11"/>
          </p:nvPr>
        </p:nvSpPr>
        <p:spPr>
          <a:xfrm>
            <a:off x="2404872" y="6355080"/>
            <a:ext cx="4343400" cy="411480"/>
          </a:xfrm>
        </p:spPr>
        <p:txBody>
          <a:bodyPr rIns="0"/>
          <a:lstStyle>
            <a:lvl1pPr algn="ctr">
              <a:defRPr sz="700">
                <a:solidFill>
                  <a:schemeClr val="tx1">
                    <a:lumMod val="75000"/>
                    <a:lumOff val="25000"/>
                  </a:schemeClr>
                </a:solidFill>
              </a:defRPr>
            </a:lvl1pPr>
          </a:lstStyle>
          <a:p>
            <a:r>
              <a:rPr lang="en-US" dirty="0"/>
              <a:t>CONFIDENTIAL. FOR INTERNAL USE ONLY. THE INFORMATION CONTAINED IN THIS TRAINING IS FOR INTERNAL, EDUCATIONAL PURPOSES ONLY. DO NOT COPY OR DISTRIBUTE OUTSIDE</a:t>
            </a:r>
          </a:p>
          <a:p>
            <a:r>
              <a:rPr lang="en-US" dirty="0"/>
              <a:t>OF SANOFI OR USE IN PROMOTION. MAT-US-2304693-V1.0 06/2023</a:t>
            </a:r>
          </a:p>
        </p:txBody>
      </p:sp>
      <p:sp>
        <p:nvSpPr>
          <p:cNvPr id="11" name="Title 1">
            <a:extLst>
              <a:ext uri="{FF2B5EF4-FFF2-40B4-BE49-F238E27FC236}">
                <a16:creationId xmlns:a16="http://schemas.microsoft.com/office/drawing/2014/main" id="{9D9E633E-C3EE-1DE1-85F0-62713256D7E6}"/>
              </a:ext>
            </a:extLst>
          </p:cNvPr>
          <p:cNvSpPr txBox="1">
            <a:spLocks/>
          </p:cNvSpPr>
          <p:nvPr userDrawn="1"/>
        </p:nvSpPr>
        <p:spPr>
          <a:xfrm>
            <a:off x="1170432" y="192024"/>
            <a:ext cx="6537960" cy="438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chemeClr val="accent1"/>
                </a:solidFill>
                <a:latin typeface="Arial" panose="020B0604020202020204" pitchFamily="34" charset="0"/>
                <a:ea typeface="+mj-ea"/>
                <a:cs typeface="Arial" panose="020B0604020202020204" pitchFamily="34" charset="0"/>
              </a:defRPr>
            </a:lvl1pPr>
          </a:lstStyle>
          <a:p>
            <a:r>
              <a:rPr lang="en-US"/>
              <a:t>NSCLS Biopsy Tissues</a:t>
            </a:r>
            <a:endParaRPr lang="en-US" dirty="0"/>
          </a:p>
        </p:txBody>
      </p:sp>
      <p:grpSp>
        <p:nvGrpSpPr>
          <p:cNvPr id="14" name="Group 13">
            <a:extLst>
              <a:ext uri="{FF2B5EF4-FFF2-40B4-BE49-F238E27FC236}">
                <a16:creationId xmlns:a16="http://schemas.microsoft.com/office/drawing/2014/main" id="{7486953A-BB17-D679-5DDE-8F9BCE0B882B}"/>
              </a:ext>
            </a:extLst>
          </p:cNvPr>
          <p:cNvGrpSpPr/>
          <p:nvPr userDrawn="1"/>
        </p:nvGrpSpPr>
        <p:grpSpPr>
          <a:xfrm>
            <a:off x="7571232" y="5943600"/>
            <a:ext cx="758952" cy="292608"/>
            <a:chOff x="7571232" y="5943600"/>
            <a:chExt cx="758952" cy="292608"/>
          </a:xfrm>
        </p:grpSpPr>
        <p:sp>
          <p:nvSpPr>
            <p:cNvPr id="15" name="Rounded Rectangle 14">
              <a:hlinkClick r:id="rId2" action="ppaction://hlinksldjump"/>
              <a:extLst>
                <a:ext uri="{FF2B5EF4-FFF2-40B4-BE49-F238E27FC236}">
                  <a16:creationId xmlns:a16="http://schemas.microsoft.com/office/drawing/2014/main" id="{43E280DB-9F44-0750-A6A5-4054BD105D75}"/>
                </a:ext>
              </a:extLst>
            </p:cNvPr>
            <p:cNvSpPr/>
            <p:nvPr/>
          </p:nvSpPr>
          <p:spPr>
            <a:xfrm>
              <a:off x="7571232" y="5943600"/>
              <a:ext cx="758952" cy="292608"/>
            </a:xfrm>
            <a:prstGeom prst="roundRect">
              <a:avLst>
                <a:gd name="adj" fmla="val 35752"/>
              </a:avLst>
            </a:prstGeom>
            <a:ln>
              <a:noFill/>
            </a:ln>
            <a:effectLst>
              <a:outerShdw dist="25400" dir="7560000" sx="101000" sy="101000" algn="ctr" rotWithShape="0">
                <a:schemeClr val="accent1">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r>
                <a:rPr lang="en-US" sz="1050" b="1" dirty="0">
                  <a:latin typeface="Arial" panose="020B0604020202020204" pitchFamily="34" charset="0"/>
                  <a:cs typeface="Arial" panose="020B0604020202020204" pitchFamily="34" charset="0"/>
                </a:rPr>
                <a:t>NEXT</a:t>
              </a:r>
            </a:p>
          </p:txBody>
        </p:sp>
        <p:sp>
          <p:nvSpPr>
            <p:cNvPr id="19" name="Triangle 6">
              <a:extLst>
                <a:ext uri="{FF2B5EF4-FFF2-40B4-BE49-F238E27FC236}">
                  <a16:creationId xmlns:a16="http://schemas.microsoft.com/office/drawing/2014/main" id="{A055FB19-5769-E2A1-FCB6-30648BFDF3D5}"/>
                </a:ext>
              </a:extLst>
            </p:cNvPr>
            <p:cNvSpPr/>
            <p:nvPr/>
          </p:nvSpPr>
          <p:spPr>
            <a:xfrm rot="5400000">
              <a:off x="8133046" y="6051417"/>
              <a:ext cx="125786" cy="8269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7" dirty="0">
                <a:solidFill>
                  <a:schemeClr val="bg1"/>
                </a:solidFill>
              </a:endParaRPr>
            </a:p>
          </p:txBody>
        </p:sp>
      </p:grpSp>
      <p:sp>
        <p:nvSpPr>
          <p:cNvPr id="20" name="Rounded Rectangle 19">
            <a:hlinkClick r:id="rId2" action="ppaction://hlinksldjump"/>
            <a:extLst>
              <a:ext uri="{FF2B5EF4-FFF2-40B4-BE49-F238E27FC236}">
                <a16:creationId xmlns:a16="http://schemas.microsoft.com/office/drawing/2014/main" id="{B02E6B33-B0BD-AA49-9644-0A62F4167F49}"/>
              </a:ext>
            </a:extLst>
          </p:cNvPr>
          <p:cNvSpPr/>
          <p:nvPr userDrawn="1"/>
        </p:nvSpPr>
        <p:spPr>
          <a:xfrm>
            <a:off x="7571232" y="5266944"/>
            <a:ext cx="1271016" cy="457200"/>
          </a:xfrm>
          <a:prstGeom prst="roundRect">
            <a:avLst>
              <a:gd name="adj" fmla="val 18629"/>
            </a:avLst>
          </a:prstGeom>
          <a:solidFill>
            <a:schemeClr val="accent2"/>
          </a:solidFill>
          <a:ln>
            <a:noFill/>
          </a:ln>
          <a:effectLst>
            <a:outerShdw dist="25400" dir="7560000" sx="101000" sy="101000" algn="ctr" rotWithShape="0">
              <a:schemeClr val="accent2">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rgbClr val="FFFFFF"/>
                </a:solidFill>
                <a:effectLst/>
                <a:latin typeface="Arial" panose="020B0604020202020204" pitchFamily="34" charset="0"/>
                <a:cs typeface="Arial" panose="020B0604020202020204" pitchFamily="34" charset="0"/>
              </a:rPr>
              <a:t>Biopsy Modalities</a:t>
            </a:r>
          </a:p>
        </p:txBody>
      </p:sp>
      <p:sp>
        <p:nvSpPr>
          <p:cNvPr id="21" name="Rectangle 20">
            <a:extLst>
              <a:ext uri="{FF2B5EF4-FFF2-40B4-BE49-F238E27FC236}">
                <a16:creationId xmlns:a16="http://schemas.microsoft.com/office/drawing/2014/main" id="{00E51011-D87D-BD8F-682B-7020383AD64B}"/>
              </a:ext>
            </a:extLst>
          </p:cNvPr>
          <p:cNvSpPr/>
          <p:nvPr userDrawn="1"/>
        </p:nvSpPr>
        <p:spPr>
          <a:xfrm>
            <a:off x="448056" y="5266944"/>
            <a:ext cx="6757416" cy="96926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tIns="91440" bIns="91440" numCol="1" spcCol="91440" rtlCol="0" anchor="ctr"/>
          <a:lstStyle/>
          <a:p>
            <a:pPr marL="228600" indent="-228600">
              <a:spcBef>
                <a:spcPts val="600"/>
              </a:spcBef>
              <a:buFont typeface="Arial" panose="020B0604020202020204" pitchFamily="34" charset="0"/>
              <a:buChar char="•"/>
            </a:pPr>
            <a:r>
              <a:rPr lang="en-US" sz="1050" b="1" dirty="0">
                <a:solidFill>
                  <a:srgbClr val="FFFFFF"/>
                </a:solidFill>
                <a:effectLst/>
                <a:latin typeface="Arial" panose="020B0604020202020204" pitchFamily="34" charset="0"/>
                <a:cs typeface="Arial" panose="020B0604020202020204" pitchFamily="34" charset="0"/>
              </a:rPr>
              <a:t>Most patients with NSCLC present with advanced-stage unresectable disease, thus, treatment determining</a:t>
            </a:r>
            <a:r>
              <a:rPr lang="en-US" sz="1050" b="1" dirty="0">
                <a:solidFill>
                  <a:srgbClr val="FFFFFF"/>
                </a:solidFill>
                <a:latin typeface="Arial" panose="020B0604020202020204" pitchFamily="34" charset="0"/>
                <a:cs typeface="Arial" panose="020B0604020202020204" pitchFamily="34" charset="0"/>
              </a:rPr>
              <a:t> </a:t>
            </a:r>
            <a:r>
              <a:rPr lang="en-US" sz="1050" b="1" dirty="0">
                <a:solidFill>
                  <a:srgbClr val="FFFFFF"/>
                </a:solidFill>
                <a:effectLst/>
                <a:latin typeface="Arial" panose="020B0604020202020204" pitchFamily="34" charset="0"/>
                <a:cs typeface="Arial" panose="020B0604020202020204" pitchFamily="34" charset="0"/>
              </a:rPr>
              <a:t>diagnoses must often be made using very limited tissue</a:t>
            </a:r>
          </a:p>
          <a:p>
            <a:pPr marL="228600" indent="-228600">
              <a:spcBef>
                <a:spcPts val="600"/>
              </a:spcBef>
              <a:buFont typeface="Arial" panose="020B0604020202020204" pitchFamily="34" charset="0"/>
              <a:buChar char="•"/>
            </a:pPr>
            <a:r>
              <a:rPr lang="en-US" sz="1050" b="1" dirty="0">
                <a:solidFill>
                  <a:srgbClr val="FFFFFF"/>
                </a:solidFill>
                <a:effectLst/>
                <a:latin typeface="Arial" panose="020B0604020202020204" pitchFamily="34" charset="0"/>
                <a:cs typeface="Arial" panose="020B0604020202020204" pitchFamily="34" charset="0"/>
              </a:rPr>
              <a:t>Limited tissue availability is a critical issue in NSCLC, and samples must be obtained and handled in a way to ensure that adequate tissue is available for all likely diagnostic testing</a:t>
            </a:r>
          </a:p>
        </p:txBody>
      </p:sp>
      <p:sp>
        <p:nvSpPr>
          <p:cNvPr id="22" name="Rounded Rectangle 21">
            <a:extLst>
              <a:ext uri="{FF2B5EF4-FFF2-40B4-BE49-F238E27FC236}">
                <a16:creationId xmlns:a16="http://schemas.microsoft.com/office/drawing/2014/main" id="{BE9356A3-1DED-32F6-424F-6DD6B5C252DC}"/>
              </a:ext>
            </a:extLst>
          </p:cNvPr>
          <p:cNvSpPr/>
          <p:nvPr userDrawn="1"/>
        </p:nvSpPr>
        <p:spPr>
          <a:xfrm>
            <a:off x="448056" y="1069848"/>
            <a:ext cx="3246120" cy="1645920"/>
          </a:xfrm>
          <a:prstGeom prst="roundRect">
            <a:avLst>
              <a:gd name="adj" fmla="val 10887"/>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algn="ctr">
              <a:lnSpc>
                <a:spcPct val="95000"/>
              </a:lnSpc>
              <a:spcBef>
                <a:spcPts val="600"/>
              </a:spcBef>
            </a:pPr>
            <a:r>
              <a:rPr lang="en-US" sz="1400" dirty="0">
                <a:solidFill>
                  <a:schemeClr val="tx1"/>
                </a:solidFill>
                <a:effectLst/>
                <a:latin typeface="Arial" panose="020B0604020202020204" pitchFamily="34" charset="0"/>
                <a:cs typeface="Arial" panose="020B0604020202020204" pitchFamily="34" charset="0"/>
              </a:rPr>
              <a:t>Per the FDA, </a:t>
            </a:r>
            <a:r>
              <a:rPr lang="en-US" sz="1400" dirty="0" err="1">
                <a:solidFill>
                  <a:schemeClr val="tx1"/>
                </a:solidFill>
                <a:effectLst/>
                <a:latin typeface="Arial" panose="020B0604020202020204" pitchFamily="34" charset="0"/>
                <a:cs typeface="Arial" panose="020B0604020202020204" pitchFamily="34" charset="0"/>
              </a:rPr>
              <a:t>CDx</a:t>
            </a:r>
            <a:r>
              <a:rPr lang="en-US" sz="1400" dirty="0">
                <a:solidFill>
                  <a:schemeClr val="tx1"/>
                </a:solidFill>
                <a:effectLst/>
                <a:latin typeface="Arial" panose="020B0604020202020204" pitchFamily="34" charset="0"/>
                <a:cs typeface="Arial" panose="020B0604020202020204" pitchFamily="34" charset="0"/>
              </a:rPr>
              <a:t> are medical devices that provide information that is essential for the safe and effective use of a corresponding drug or biologic product. </a:t>
            </a:r>
            <a:r>
              <a:rPr lang="en-US" sz="1400" b="1" dirty="0" err="1">
                <a:solidFill>
                  <a:schemeClr val="tx1"/>
                </a:solidFill>
                <a:effectLst/>
                <a:latin typeface="Arial" panose="020B0604020202020204" pitchFamily="34" charset="0"/>
                <a:cs typeface="Arial" panose="020B0604020202020204" pitchFamily="34" charset="0"/>
              </a:rPr>
              <a:t>CDx</a:t>
            </a:r>
            <a:r>
              <a:rPr lang="en-US" sz="1400" b="1" dirty="0">
                <a:solidFill>
                  <a:schemeClr val="tx1"/>
                </a:solidFill>
                <a:effectLst/>
                <a:latin typeface="Arial" panose="020B0604020202020204" pitchFamily="34" charset="0"/>
                <a:cs typeface="Arial" panose="020B0604020202020204" pitchFamily="34" charset="0"/>
              </a:rPr>
              <a:t> must demonstrate clinical validity with a defined cutoff value in trials.</a:t>
            </a:r>
          </a:p>
        </p:txBody>
      </p:sp>
      <p:sp>
        <p:nvSpPr>
          <p:cNvPr id="23" name="Rounded Rectangle 22">
            <a:extLst>
              <a:ext uri="{FF2B5EF4-FFF2-40B4-BE49-F238E27FC236}">
                <a16:creationId xmlns:a16="http://schemas.microsoft.com/office/drawing/2014/main" id="{28E9CD66-5867-6B2C-711A-58B268687484}"/>
              </a:ext>
            </a:extLst>
          </p:cNvPr>
          <p:cNvSpPr/>
          <p:nvPr userDrawn="1"/>
        </p:nvSpPr>
        <p:spPr>
          <a:xfrm>
            <a:off x="448056" y="3557016"/>
            <a:ext cx="3246120" cy="1453896"/>
          </a:xfrm>
          <a:prstGeom prst="roundRect">
            <a:avLst>
              <a:gd name="adj" fmla="val 10887"/>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algn="ctr">
              <a:lnSpc>
                <a:spcPct val="95000"/>
              </a:lnSpc>
              <a:spcBef>
                <a:spcPts val="600"/>
              </a:spcBef>
            </a:pPr>
            <a:r>
              <a:rPr lang="en-US" sz="1400" dirty="0">
                <a:solidFill>
                  <a:schemeClr val="tx1"/>
                </a:solidFill>
                <a:effectLst/>
                <a:latin typeface="Arial" panose="020B0604020202020204" pitchFamily="34" charset="0"/>
                <a:cs typeface="Arial" panose="020B0604020202020204" pitchFamily="34" charset="0"/>
              </a:rPr>
              <a:t>Per the FDA, </a:t>
            </a:r>
            <a:r>
              <a:rPr lang="en-US" sz="1400" dirty="0" err="1">
                <a:solidFill>
                  <a:schemeClr val="tx1"/>
                </a:solidFill>
                <a:effectLst/>
                <a:latin typeface="Arial" panose="020B0604020202020204" pitchFamily="34" charset="0"/>
                <a:cs typeface="Arial" panose="020B0604020202020204" pitchFamily="34" charset="0"/>
              </a:rPr>
              <a:t>CDx</a:t>
            </a:r>
            <a:r>
              <a:rPr lang="en-US" sz="1400" dirty="0">
                <a:solidFill>
                  <a:schemeClr val="tx1"/>
                </a:solidFill>
                <a:effectLst/>
                <a:latin typeface="Arial" panose="020B0604020202020204" pitchFamily="34" charset="0"/>
                <a:cs typeface="Arial" panose="020B0604020202020204" pitchFamily="34" charset="0"/>
              </a:rPr>
              <a:t> are medical devices that provide information that is essential for the safe and effective use of a corresponding drug or biologic product. </a:t>
            </a:r>
            <a:r>
              <a:rPr lang="en-US" sz="1400" b="1" dirty="0" err="1">
                <a:solidFill>
                  <a:schemeClr val="tx1"/>
                </a:solidFill>
                <a:effectLst/>
                <a:latin typeface="Arial" panose="020B0604020202020204" pitchFamily="34" charset="0"/>
                <a:cs typeface="Arial" panose="020B0604020202020204" pitchFamily="34" charset="0"/>
              </a:rPr>
              <a:t>CDx</a:t>
            </a:r>
            <a:r>
              <a:rPr lang="en-US" sz="1400" b="1" dirty="0">
                <a:solidFill>
                  <a:schemeClr val="tx1"/>
                </a:solidFill>
                <a:effectLst/>
                <a:latin typeface="Arial" panose="020B0604020202020204" pitchFamily="34" charset="0"/>
                <a:cs typeface="Arial" panose="020B0604020202020204" pitchFamily="34" charset="0"/>
              </a:rPr>
              <a:t> must demonstrate clinical validity with a defined cutoff value in trials.</a:t>
            </a:r>
          </a:p>
        </p:txBody>
      </p:sp>
      <p:sp>
        <p:nvSpPr>
          <p:cNvPr id="24" name="Content Placeholder 2">
            <a:extLst>
              <a:ext uri="{FF2B5EF4-FFF2-40B4-BE49-F238E27FC236}">
                <a16:creationId xmlns:a16="http://schemas.microsoft.com/office/drawing/2014/main" id="{F42D5F5B-043A-1CBD-7FEF-B78216807AA4}"/>
              </a:ext>
            </a:extLst>
          </p:cNvPr>
          <p:cNvSpPr txBox="1">
            <a:spLocks/>
          </p:cNvSpPr>
          <p:nvPr userDrawn="1"/>
        </p:nvSpPr>
        <p:spPr>
          <a:xfrm>
            <a:off x="5897880" y="1234440"/>
            <a:ext cx="2798064" cy="832104"/>
          </a:xfrm>
          <a:prstGeom prst="rect">
            <a:avLst/>
          </a:prstGeom>
        </p:spPr>
        <p:txBody>
          <a:bodyPr vert="horz" lIns="45720" tIns="45720" rIns="4572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200" dirty="0"/>
              <a:t>Smear of tissue placed on slide for</a:t>
            </a:r>
          </a:p>
          <a:p>
            <a:pPr marL="0" indent="0">
              <a:lnSpc>
                <a:spcPct val="100000"/>
              </a:lnSpc>
              <a:spcBef>
                <a:spcPts val="0"/>
              </a:spcBef>
              <a:buFont typeface="Arial" panose="020B0604020202020204" pitchFamily="34" charset="0"/>
              <a:buNone/>
            </a:pPr>
            <a:r>
              <a:rPr lang="en-US" sz="1200" dirty="0"/>
              <a:t>staining. A few specialty labs can</a:t>
            </a:r>
          </a:p>
          <a:p>
            <a:pPr marL="0" indent="0">
              <a:lnSpc>
                <a:spcPct val="100000"/>
              </a:lnSpc>
              <a:spcBef>
                <a:spcPts val="0"/>
              </a:spcBef>
              <a:buFont typeface="Arial" panose="020B0604020202020204" pitchFamily="34" charset="0"/>
              <a:buNone/>
            </a:pPr>
            <a:r>
              <a:rPr lang="en-US" sz="1200" dirty="0"/>
              <a:t>perform NGS on these samples.</a:t>
            </a:r>
          </a:p>
          <a:p>
            <a:pPr marL="0" indent="0">
              <a:lnSpc>
                <a:spcPct val="100000"/>
              </a:lnSpc>
              <a:spcBef>
                <a:spcPts val="0"/>
              </a:spcBef>
              <a:buFont typeface="Arial" panose="020B0604020202020204" pitchFamily="34" charset="0"/>
              <a:buNone/>
            </a:pPr>
            <a:r>
              <a:rPr lang="en-US" sz="1200" dirty="0"/>
              <a:t>Not suitable for IHC.</a:t>
            </a:r>
            <a:endParaRPr lang="en-US" sz="1200" b="1" dirty="0"/>
          </a:p>
        </p:txBody>
      </p:sp>
      <p:sp>
        <p:nvSpPr>
          <p:cNvPr id="25" name="Content Placeholder 2">
            <a:extLst>
              <a:ext uri="{FF2B5EF4-FFF2-40B4-BE49-F238E27FC236}">
                <a16:creationId xmlns:a16="http://schemas.microsoft.com/office/drawing/2014/main" id="{AC52F367-485B-4D97-1D0F-9C56BF25503A}"/>
              </a:ext>
            </a:extLst>
          </p:cNvPr>
          <p:cNvSpPr txBox="1">
            <a:spLocks/>
          </p:cNvSpPr>
          <p:nvPr userDrawn="1"/>
        </p:nvSpPr>
        <p:spPr>
          <a:xfrm>
            <a:off x="5897880" y="2706624"/>
            <a:ext cx="2798064" cy="832104"/>
          </a:xfrm>
          <a:prstGeom prst="rect">
            <a:avLst/>
          </a:prstGeom>
        </p:spPr>
        <p:txBody>
          <a:bodyPr vert="horz" lIns="45720" tIns="45720" rIns="4572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200" dirty="0"/>
              <a:t>Cytologic samples spun down in a</a:t>
            </a:r>
          </a:p>
          <a:p>
            <a:pPr marL="0" indent="0">
              <a:lnSpc>
                <a:spcPct val="100000"/>
              </a:lnSpc>
              <a:spcBef>
                <a:spcPts val="0"/>
              </a:spcBef>
              <a:buFont typeface="Arial" panose="020B0604020202020204" pitchFamily="34" charset="0"/>
              <a:buNone/>
            </a:pPr>
            <a:r>
              <a:rPr lang="en-US" sz="1200" dirty="0"/>
              <a:t>centrifuge to form a pellet that can</a:t>
            </a:r>
          </a:p>
          <a:p>
            <a:pPr marL="0" indent="0">
              <a:lnSpc>
                <a:spcPct val="100000"/>
              </a:lnSpc>
              <a:spcBef>
                <a:spcPts val="0"/>
              </a:spcBef>
              <a:buFont typeface="Arial" panose="020B0604020202020204" pitchFamily="34" charset="0"/>
              <a:buNone/>
            </a:pPr>
            <a:r>
              <a:rPr lang="en-US" sz="1200" dirty="0"/>
              <a:t>be fixed and embedded in paraffin</a:t>
            </a:r>
          </a:p>
          <a:p>
            <a:pPr marL="0" indent="0">
              <a:lnSpc>
                <a:spcPct val="100000"/>
              </a:lnSpc>
              <a:spcBef>
                <a:spcPts val="0"/>
              </a:spcBef>
              <a:buFont typeface="Arial" panose="020B0604020202020204" pitchFamily="34" charset="0"/>
              <a:buNone/>
            </a:pPr>
            <a:r>
              <a:rPr lang="en-US" sz="1200" dirty="0"/>
              <a:t>for sectioning.</a:t>
            </a:r>
            <a:endParaRPr lang="en-US" sz="1200" b="1" dirty="0"/>
          </a:p>
        </p:txBody>
      </p:sp>
      <p:sp>
        <p:nvSpPr>
          <p:cNvPr id="26" name="Content Placeholder 2">
            <a:extLst>
              <a:ext uri="{FF2B5EF4-FFF2-40B4-BE49-F238E27FC236}">
                <a16:creationId xmlns:a16="http://schemas.microsoft.com/office/drawing/2014/main" id="{0DB0EA7D-00BD-EE58-A472-04CDD4201DB1}"/>
              </a:ext>
            </a:extLst>
          </p:cNvPr>
          <p:cNvSpPr txBox="1">
            <a:spLocks/>
          </p:cNvSpPr>
          <p:nvPr userDrawn="1"/>
        </p:nvSpPr>
        <p:spPr>
          <a:xfrm>
            <a:off x="5897880" y="3995928"/>
            <a:ext cx="2798064" cy="649224"/>
          </a:xfrm>
          <a:prstGeom prst="rect">
            <a:avLst/>
          </a:prstGeom>
        </p:spPr>
        <p:txBody>
          <a:bodyPr vert="horz" lIns="45720" tIns="45720" rIns="4572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200" dirty="0"/>
              <a:t>Larger samples that are embedded,</a:t>
            </a:r>
          </a:p>
          <a:p>
            <a:pPr marL="0" indent="0">
              <a:lnSpc>
                <a:spcPct val="100000"/>
              </a:lnSpc>
              <a:spcBef>
                <a:spcPts val="0"/>
              </a:spcBef>
              <a:buFont typeface="Arial" panose="020B0604020202020204" pitchFamily="34" charset="0"/>
              <a:buNone/>
            </a:pPr>
            <a:r>
              <a:rPr lang="en-US" sz="1200" dirty="0"/>
              <a:t>fixed, and sectioned. Allows for IHC</a:t>
            </a:r>
          </a:p>
          <a:p>
            <a:pPr marL="0" indent="0">
              <a:lnSpc>
                <a:spcPct val="100000"/>
              </a:lnSpc>
              <a:spcBef>
                <a:spcPts val="0"/>
              </a:spcBef>
              <a:buFont typeface="Arial" panose="020B0604020202020204" pitchFamily="34" charset="0"/>
              <a:buNone/>
            </a:pPr>
            <a:r>
              <a:rPr lang="en-US" sz="1200" dirty="0"/>
              <a:t>and NGS.</a:t>
            </a:r>
            <a:endParaRPr lang="en-US" sz="1200" b="1" dirty="0"/>
          </a:p>
        </p:txBody>
      </p:sp>
      <p:sp>
        <p:nvSpPr>
          <p:cNvPr id="27" name="Content Placeholder 2">
            <a:extLst>
              <a:ext uri="{FF2B5EF4-FFF2-40B4-BE49-F238E27FC236}">
                <a16:creationId xmlns:a16="http://schemas.microsoft.com/office/drawing/2014/main" id="{DEFF7E59-6C4B-23A3-B446-552D6AC68B51}"/>
              </a:ext>
            </a:extLst>
          </p:cNvPr>
          <p:cNvSpPr txBox="1">
            <a:spLocks/>
          </p:cNvSpPr>
          <p:nvPr userDrawn="1"/>
        </p:nvSpPr>
        <p:spPr>
          <a:xfrm>
            <a:off x="4581144" y="786384"/>
            <a:ext cx="1161288" cy="274320"/>
          </a:xfrm>
          <a:prstGeom prst="rect">
            <a:avLst/>
          </a:prstGeom>
        </p:spPr>
        <p:txBody>
          <a:bodyPr vert="horz" lIns="45720" tIns="45720" rIns="4572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200" b="1" dirty="0"/>
              <a:t>Slides/smears</a:t>
            </a:r>
          </a:p>
        </p:txBody>
      </p:sp>
      <p:sp>
        <p:nvSpPr>
          <p:cNvPr id="28" name="Content Placeholder 2">
            <a:extLst>
              <a:ext uri="{FF2B5EF4-FFF2-40B4-BE49-F238E27FC236}">
                <a16:creationId xmlns:a16="http://schemas.microsoft.com/office/drawing/2014/main" id="{A76069D8-ED9B-68F3-D874-0C401BF3D290}"/>
              </a:ext>
            </a:extLst>
          </p:cNvPr>
          <p:cNvSpPr txBox="1">
            <a:spLocks/>
          </p:cNvSpPr>
          <p:nvPr userDrawn="1"/>
        </p:nvSpPr>
        <p:spPr>
          <a:xfrm>
            <a:off x="4581144" y="2267712"/>
            <a:ext cx="1161288" cy="274320"/>
          </a:xfrm>
          <a:prstGeom prst="rect">
            <a:avLst/>
          </a:prstGeom>
        </p:spPr>
        <p:txBody>
          <a:bodyPr vert="horz" lIns="45720" tIns="45720" rIns="4572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200" b="1" dirty="0"/>
              <a:t>Cell block</a:t>
            </a:r>
          </a:p>
        </p:txBody>
      </p:sp>
      <p:sp>
        <p:nvSpPr>
          <p:cNvPr id="29" name="Rectangle 28">
            <a:extLst>
              <a:ext uri="{FF2B5EF4-FFF2-40B4-BE49-F238E27FC236}">
                <a16:creationId xmlns:a16="http://schemas.microsoft.com/office/drawing/2014/main" id="{54388A03-508C-3775-9ADB-9534D278D340}"/>
              </a:ext>
            </a:extLst>
          </p:cNvPr>
          <p:cNvSpPr/>
          <p:nvPr userDrawn="1"/>
        </p:nvSpPr>
        <p:spPr>
          <a:xfrm>
            <a:off x="3694176" y="1828800"/>
            <a:ext cx="393192" cy="1737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endParaRPr lang="en-US"/>
          </a:p>
        </p:txBody>
      </p:sp>
      <p:sp>
        <p:nvSpPr>
          <p:cNvPr id="30" name="Right Arrow 29">
            <a:extLst>
              <a:ext uri="{FF2B5EF4-FFF2-40B4-BE49-F238E27FC236}">
                <a16:creationId xmlns:a16="http://schemas.microsoft.com/office/drawing/2014/main" id="{7F609E50-5B36-27F0-0A4E-0A8E4424D346}"/>
              </a:ext>
            </a:extLst>
          </p:cNvPr>
          <p:cNvSpPr/>
          <p:nvPr userDrawn="1"/>
        </p:nvSpPr>
        <p:spPr>
          <a:xfrm>
            <a:off x="3694176" y="4114800"/>
            <a:ext cx="749808" cy="34747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endParaRPr lang="en-US"/>
          </a:p>
        </p:txBody>
      </p:sp>
      <p:sp>
        <p:nvSpPr>
          <p:cNvPr id="31" name="Rectangle 30">
            <a:extLst>
              <a:ext uri="{FF2B5EF4-FFF2-40B4-BE49-F238E27FC236}">
                <a16:creationId xmlns:a16="http://schemas.microsoft.com/office/drawing/2014/main" id="{F6C5B5EF-7107-0ECC-930C-E110243BA3BA}"/>
              </a:ext>
            </a:extLst>
          </p:cNvPr>
          <p:cNvSpPr/>
          <p:nvPr userDrawn="1"/>
        </p:nvSpPr>
        <p:spPr>
          <a:xfrm rot="16200000">
            <a:off x="3200400" y="1901952"/>
            <a:ext cx="1645920" cy="1737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endParaRPr lang="en-US"/>
          </a:p>
        </p:txBody>
      </p:sp>
      <p:sp>
        <p:nvSpPr>
          <p:cNvPr id="32" name="Right Arrow 31">
            <a:extLst>
              <a:ext uri="{FF2B5EF4-FFF2-40B4-BE49-F238E27FC236}">
                <a16:creationId xmlns:a16="http://schemas.microsoft.com/office/drawing/2014/main" id="{884A4E49-EB8B-6576-92E4-AF0A4F24DA6A}"/>
              </a:ext>
            </a:extLst>
          </p:cNvPr>
          <p:cNvSpPr/>
          <p:nvPr userDrawn="1"/>
        </p:nvSpPr>
        <p:spPr>
          <a:xfrm>
            <a:off x="3936492" y="1042416"/>
            <a:ext cx="580644" cy="34747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endParaRPr lang="en-US"/>
          </a:p>
        </p:txBody>
      </p:sp>
      <p:sp>
        <p:nvSpPr>
          <p:cNvPr id="33" name="Right Arrow 32">
            <a:extLst>
              <a:ext uri="{FF2B5EF4-FFF2-40B4-BE49-F238E27FC236}">
                <a16:creationId xmlns:a16="http://schemas.microsoft.com/office/drawing/2014/main" id="{2FFED841-002F-8C64-DB21-49A9718486A6}"/>
              </a:ext>
            </a:extLst>
          </p:cNvPr>
          <p:cNvSpPr/>
          <p:nvPr userDrawn="1"/>
        </p:nvSpPr>
        <p:spPr>
          <a:xfrm>
            <a:off x="3936492" y="2554224"/>
            <a:ext cx="580644" cy="34747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endParaRPr lang="en-US"/>
          </a:p>
        </p:txBody>
      </p:sp>
      <p:pic>
        <p:nvPicPr>
          <p:cNvPr id="34" name="Picture 33">
            <a:extLst>
              <a:ext uri="{FF2B5EF4-FFF2-40B4-BE49-F238E27FC236}">
                <a16:creationId xmlns:a16="http://schemas.microsoft.com/office/drawing/2014/main" id="{138527B7-4E2A-4C43-D4C7-86BC3537F406}"/>
              </a:ext>
            </a:extLst>
          </p:cNvPr>
          <p:cNvPicPr>
            <a:picLocks noChangeAspect="1"/>
          </p:cNvPicPr>
          <p:nvPr userDrawn="1"/>
        </p:nvPicPr>
        <p:blipFill rotWithShape="1">
          <a:blip r:embed="rId3"/>
          <a:srcRect l="16074" t="66" r="15542" b="-66"/>
          <a:stretch/>
        </p:blipFill>
        <p:spPr>
          <a:xfrm>
            <a:off x="4590288" y="1069848"/>
            <a:ext cx="1161288" cy="1161288"/>
          </a:xfrm>
          <a:prstGeom prst="rect">
            <a:avLst/>
          </a:prstGeom>
          <a:ln>
            <a:solidFill>
              <a:schemeClr val="accent1"/>
            </a:solidFill>
          </a:ln>
        </p:spPr>
      </p:pic>
      <p:pic>
        <p:nvPicPr>
          <p:cNvPr id="35" name="Picture 34">
            <a:extLst>
              <a:ext uri="{FF2B5EF4-FFF2-40B4-BE49-F238E27FC236}">
                <a16:creationId xmlns:a16="http://schemas.microsoft.com/office/drawing/2014/main" id="{BD39334E-95DD-5E76-F9BA-EEEEC458DDF3}"/>
              </a:ext>
            </a:extLst>
          </p:cNvPr>
          <p:cNvPicPr>
            <a:picLocks noChangeAspect="1"/>
          </p:cNvPicPr>
          <p:nvPr userDrawn="1"/>
        </p:nvPicPr>
        <p:blipFill rotWithShape="1">
          <a:blip r:embed="rId4"/>
          <a:srcRect l="16980" r="16431" b="48"/>
          <a:stretch/>
        </p:blipFill>
        <p:spPr>
          <a:xfrm>
            <a:off x="4590288" y="2542032"/>
            <a:ext cx="1161288" cy="1161288"/>
          </a:xfrm>
          <a:prstGeom prst="rect">
            <a:avLst/>
          </a:prstGeom>
          <a:ln>
            <a:solidFill>
              <a:schemeClr val="accent1"/>
            </a:solidFill>
          </a:ln>
        </p:spPr>
      </p:pic>
      <p:pic>
        <p:nvPicPr>
          <p:cNvPr id="36" name="Picture 35">
            <a:extLst>
              <a:ext uri="{FF2B5EF4-FFF2-40B4-BE49-F238E27FC236}">
                <a16:creationId xmlns:a16="http://schemas.microsoft.com/office/drawing/2014/main" id="{F7EF8CDD-7BAC-A233-95F3-70669350A602}"/>
              </a:ext>
            </a:extLst>
          </p:cNvPr>
          <p:cNvPicPr>
            <a:picLocks noChangeAspect="1"/>
          </p:cNvPicPr>
          <p:nvPr userDrawn="1"/>
        </p:nvPicPr>
        <p:blipFill rotWithShape="1">
          <a:blip r:embed="rId5"/>
          <a:srcRect l="17049" t="-1" r="16262" b="49"/>
          <a:stretch/>
        </p:blipFill>
        <p:spPr>
          <a:xfrm>
            <a:off x="4590288" y="3767328"/>
            <a:ext cx="1161288" cy="1161288"/>
          </a:xfrm>
          <a:prstGeom prst="rect">
            <a:avLst/>
          </a:prstGeom>
          <a:ln>
            <a:solidFill>
              <a:schemeClr val="accent1"/>
            </a:solidFill>
          </a:ln>
        </p:spPr>
      </p:pic>
      <p:pic>
        <p:nvPicPr>
          <p:cNvPr id="37" name="Graphic 36">
            <a:extLst>
              <a:ext uri="{FF2B5EF4-FFF2-40B4-BE49-F238E27FC236}">
                <a16:creationId xmlns:a16="http://schemas.microsoft.com/office/drawing/2014/main" id="{F37D169A-7F73-2FB1-3EE1-3129C95EEAC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0936" y="146304"/>
            <a:ext cx="519684" cy="502920"/>
          </a:xfrm>
          <a:prstGeom prst="rect">
            <a:avLst/>
          </a:prstGeom>
        </p:spPr>
      </p:pic>
      <p:sp>
        <p:nvSpPr>
          <p:cNvPr id="5" name="Rectangle 4">
            <a:extLst>
              <a:ext uri="{FF2B5EF4-FFF2-40B4-BE49-F238E27FC236}">
                <a16:creationId xmlns:a16="http://schemas.microsoft.com/office/drawing/2014/main" id="{B171E0B7-C7B5-F584-1C4A-3D29B7A25A4C}"/>
              </a:ext>
            </a:extLst>
          </p:cNvPr>
          <p:cNvSpPr/>
          <p:nvPr userDrawn="1"/>
        </p:nvSpPr>
        <p:spPr>
          <a:xfrm>
            <a:off x="0" y="0"/>
            <a:ext cx="9153144"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876AF41-71BF-DD7F-F512-AE6AC973203C}"/>
              </a:ext>
            </a:extLst>
          </p:cNvPr>
          <p:cNvSpPr/>
          <p:nvPr userDrawn="1"/>
        </p:nvSpPr>
        <p:spPr>
          <a:xfrm>
            <a:off x="786384" y="585216"/>
            <a:ext cx="7562088" cy="5678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D647E673-B616-276C-0EC7-61F98963F2F7}"/>
              </a:ext>
            </a:extLst>
          </p:cNvPr>
          <p:cNvSpPr>
            <a:spLocks noGrp="1"/>
          </p:cNvSpPr>
          <p:nvPr>
            <p:ph type="body" sz="quarter" idx="16"/>
          </p:nvPr>
        </p:nvSpPr>
        <p:spPr>
          <a:xfrm>
            <a:off x="1014984" y="722376"/>
            <a:ext cx="6739128" cy="338328"/>
          </a:xfrm>
        </p:spPr>
        <p:txBody>
          <a:bodyPr>
            <a:normAutofit/>
          </a:bodyPr>
          <a:lstStyle>
            <a:lvl1pPr marL="0" indent="0">
              <a:buNone/>
              <a:defRPr sz="1800" b="1">
                <a:solidFill>
                  <a:srgbClr val="E41C4C"/>
                </a:solidFill>
              </a:defRPr>
            </a:lvl1pPr>
          </a:lstStyle>
          <a:p>
            <a:pPr lvl="0"/>
            <a:r>
              <a:rPr lang="en-US" dirty="0"/>
              <a:t>Click to edit Master text styles</a:t>
            </a:r>
          </a:p>
        </p:txBody>
      </p:sp>
      <p:sp>
        <p:nvSpPr>
          <p:cNvPr id="12" name="Text Placeholder 11">
            <a:extLst>
              <a:ext uri="{FF2B5EF4-FFF2-40B4-BE49-F238E27FC236}">
                <a16:creationId xmlns:a16="http://schemas.microsoft.com/office/drawing/2014/main" id="{B09E2F55-F529-AC38-EAEC-EA58FAD53579}"/>
              </a:ext>
            </a:extLst>
          </p:cNvPr>
          <p:cNvSpPr>
            <a:spLocks noGrp="1"/>
          </p:cNvSpPr>
          <p:nvPr>
            <p:ph type="body" sz="quarter" idx="17"/>
          </p:nvPr>
        </p:nvSpPr>
        <p:spPr>
          <a:xfrm>
            <a:off x="1014413" y="1216152"/>
            <a:ext cx="6967728" cy="4773168"/>
          </a:xfrm>
        </p:spPr>
        <p:txBody>
          <a:bodyPr/>
          <a:lstStyle>
            <a:lvl1pPr>
              <a:defRPr sz="1600"/>
            </a:lvl1pPr>
            <a:lvl2pPr>
              <a:defRPr sz="1400"/>
            </a:lvl2pPr>
            <a:lvl3pPr>
              <a:defRPr sz="1200"/>
            </a:lvl3pPr>
            <a:lvl4pPr>
              <a:defRPr sz="11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A black and orange background with a white circle&#10;&#10;Description automatically generated with low confidence">
            <a:extLst>
              <a:ext uri="{FF2B5EF4-FFF2-40B4-BE49-F238E27FC236}">
                <a16:creationId xmlns:a16="http://schemas.microsoft.com/office/drawing/2014/main" id="{CA2D3FFF-93F7-0889-A7F6-FA1B189F93E1}"/>
              </a:ext>
            </a:extLst>
          </p:cNvPr>
          <p:cNvPicPr>
            <a:picLocks noChangeAspect="1"/>
          </p:cNvPicPr>
          <p:nvPr userDrawn="1"/>
        </p:nvPicPr>
        <p:blipFill rotWithShape="1">
          <a:blip r:embed="rId8"/>
          <a:srcRect l="25523" t="20852"/>
          <a:stretch/>
        </p:blipFill>
        <p:spPr>
          <a:xfrm rot="16200000">
            <a:off x="7399909" y="694563"/>
            <a:ext cx="1060704" cy="832736"/>
          </a:xfrm>
          <a:prstGeom prst="rect">
            <a:avLst/>
          </a:prstGeom>
        </p:spPr>
      </p:pic>
      <p:grpSp>
        <p:nvGrpSpPr>
          <p:cNvPr id="10" name="Group 9">
            <a:extLst>
              <a:ext uri="{FF2B5EF4-FFF2-40B4-BE49-F238E27FC236}">
                <a16:creationId xmlns:a16="http://schemas.microsoft.com/office/drawing/2014/main" id="{1D5FE0B2-DE96-FF89-0ACB-9E231D969D9B}"/>
              </a:ext>
            </a:extLst>
          </p:cNvPr>
          <p:cNvGrpSpPr/>
          <p:nvPr userDrawn="1"/>
        </p:nvGrpSpPr>
        <p:grpSpPr>
          <a:xfrm>
            <a:off x="7807120" y="657044"/>
            <a:ext cx="465020" cy="465020"/>
            <a:chOff x="7807120" y="657044"/>
            <a:chExt cx="465020" cy="465020"/>
          </a:xfrm>
        </p:grpSpPr>
        <p:cxnSp>
          <p:nvCxnSpPr>
            <p:cNvPr id="16" name="Straight Connector 15">
              <a:extLst>
                <a:ext uri="{FF2B5EF4-FFF2-40B4-BE49-F238E27FC236}">
                  <a16:creationId xmlns:a16="http://schemas.microsoft.com/office/drawing/2014/main" id="{053C859B-1A23-EF0E-F5B9-39BFDD6F784D}"/>
                </a:ext>
              </a:extLst>
            </p:cNvPr>
            <p:cNvCxnSpPr>
              <a:cxnSpLocks/>
            </p:cNvCxnSpPr>
            <p:nvPr userDrawn="1"/>
          </p:nvCxnSpPr>
          <p:spPr>
            <a:xfrm rot="18900000">
              <a:off x="8055864" y="786384"/>
              <a:ext cx="0" cy="219456"/>
            </a:xfrm>
            <a:prstGeom prst="line">
              <a:avLst/>
            </a:prstGeom>
            <a:ln w="2222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B43C49E-052F-5092-50AB-04FCA63D91A6}"/>
                </a:ext>
              </a:extLst>
            </p:cNvPr>
            <p:cNvCxnSpPr>
              <a:cxnSpLocks/>
            </p:cNvCxnSpPr>
            <p:nvPr userDrawn="1"/>
          </p:nvCxnSpPr>
          <p:spPr>
            <a:xfrm rot="2700000">
              <a:off x="8055864" y="786384"/>
              <a:ext cx="0" cy="219456"/>
            </a:xfrm>
            <a:prstGeom prst="line">
              <a:avLst/>
            </a:prstGeom>
            <a:ln w="2222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Oval 6">
              <a:hlinkClick r:id="" action="ppaction://hlinkshowjump?jump=previousslide"/>
              <a:extLst>
                <a:ext uri="{FF2B5EF4-FFF2-40B4-BE49-F238E27FC236}">
                  <a16:creationId xmlns:a16="http://schemas.microsoft.com/office/drawing/2014/main" id="{0CC75534-F3A3-9995-04B5-0EB7BF84967A}"/>
                </a:ext>
              </a:extLst>
            </p:cNvPr>
            <p:cNvSpPr/>
            <p:nvPr userDrawn="1"/>
          </p:nvSpPr>
          <p:spPr>
            <a:xfrm>
              <a:off x="7807120" y="657044"/>
              <a:ext cx="465020" cy="4650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30145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opup_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6FD9F1-704E-0434-119F-0137F3297EB7}"/>
              </a:ext>
            </a:extLst>
          </p:cNvPr>
          <p:cNvSpPr txBox="1">
            <a:spLocks/>
          </p:cNvSpPr>
          <p:nvPr userDrawn="1"/>
        </p:nvSpPr>
        <p:spPr>
          <a:xfrm>
            <a:off x="420623" y="960120"/>
            <a:ext cx="8339327" cy="402336"/>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effectLst/>
              </a:rPr>
              <a:t>Tissue availability is a critical consideration in NSCLC biomarker testing, particularly given the ever-expanding number of targetable molecular alterations. Tissue processing is not standardized, and local requirements for the amount of tissue needed for comprehensive testing vary. Depending on a number of local variables, the same tissue sample could be deemed adequate or inadequate for comprehensive testing.</a:t>
            </a:r>
          </a:p>
        </p:txBody>
      </p:sp>
      <p:pic>
        <p:nvPicPr>
          <p:cNvPr id="22" name="Picture 21">
            <a:extLst>
              <a:ext uri="{FF2B5EF4-FFF2-40B4-BE49-F238E27FC236}">
                <a16:creationId xmlns:a16="http://schemas.microsoft.com/office/drawing/2014/main" id="{0316EDE6-86A0-90ED-92B4-7FB7C5A7CD0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Footer Placeholder 4">
            <a:extLst>
              <a:ext uri="{FF2B5EF4-FFF2-40B4-BE49-F238E27FC236}">
                <a16:creationId xmlns:a16="http://schemas.microsoft.com/office/drawing/2014/main" id="{5B10E11D-B597-782B-7313-0C68C8BE3D50}"/>
              </a:ext>
            </a:extLst>
          </p:cNvPr>
          <p:cNvSpPr>
            <a:spLocks noGrp="1"/>
          </p:cNvSpPr>
          <p:nvPr>
            <p:ph type="ftr" sz="quarter" idx="11"/>
          </p:nvPr>
        </p:nvSpPr>
        <p:spPr>
          <a:xfrm>
            <a:off x="2404872" y="6355080"/>
            <a:ext cx="4343400" cy="411480"/>
          </a:xfrm>
        </p:spPr>
        <p:txBody>
          <a:bodyPr rIns="0"/>
          <a:lstStyle>
            <a:lvl1pPr algn="ctr">
              <a:defRPr sz="700">
                <a:solidFill>
                  <a:schemeClr val="tx1">
                    <a:lumMod val="75000"/>
                    <a:lumOff val="25000"/>
                  </a:schemeClr>
                </a:solidFill>
              </a:defRPr>
            </a:lvl1pPr>
          </a:lstStyle>
          <a:p>
            <a:r>
              <a:rPr lang="en-US" dirty="0"/>
              <a:t>CONFIDENTIAL. FOR INTERNAL USE ONLY. THE INFORMATION CONTAINED IN THIS TRAINING IS FOR INTERNAL, EDUCATIONAL PURPOSES ONLY. DO NOT COPY OR DISTRIBUTE OUTSIDE</a:t>
            </a:r>
          </a:p>
          <a:p>
            <a:r>
              <a:rPr lang="en-US" dirty="0"/>
              <a:t>OF SANOFI OR USE IN PROMOTION. MAT-US-2304693-V1.0 06/2023</a:t>
            </a:r>
          </a:p>
        </p:txBody>
      </p:sp>
      <p:sp>
        <p:nvSpPr>
          <p:cNvPr id="10" name="Slide Number Placeholder 5">
            <a:extLst>
              <a:ext uri="{FF2B5EF4-FFF2-40B4-BE49-F238E27FC236}">
                <a16:creationId xmlns:a16="http://schemas.microsoft.com/office/drawing/2014/main" id="{004DA1D1-8F6A-7AED-937D-D02760F72970}"/>
              </a:ext>
            </a:extLst>
          </p:cNvPr>
          <p:cNvSpPr>
            <a:spLocks noGrp="1"/>
          </p:cNvSpPr>
          <p:nvPr>
            <p:ph type="sldNum" sz="quarter" idx="4"/>
          </p:nvPr>
        </p:nvSpPr>
        <p:spPr>
          <a:xfrm>
            <a:off x="8531352" y="6345936"/>
            <a:ext cx="621792" cy="438912"/>
          </a:xfrm>
          <a:prstGeom prst="rect">
            <a:avLst/>
          </a:prstGeom>
        </p:spPr>
        <p:txBody>
          <a:bodyPr vert="horz" lIns="91440" tIns="45720" rIns="91440" bIns="45720" rtlCol="0" anchor="ctr"/>
          <a:lstStyle>
            <a:lvl1pPr algn="ctr">
              <a:defRPr sz="900">
                <a:solidFill>
                  <a:schemeClr val="accent1"/>
                </a:solidFill>
                <a:latin typeface="Arial" panose="020B0604020202020204" pitchFamily="34" charset="0"/>
                <a:cs typeface="Arial" panose="020B0604020202020204" pitchFamily="34" charset="0"/>
              </a:defRPr>
            </a:lvl1pPr>
          </a:lstStyle>
          <a:p>
            <a:fld id="{A4D380FA-7BEA-B14C-AC49-6E7235AF6C26}" type="slidenum">
              <a:rPr lang="en-US" smtClean="0"/>
              <a:pPr/>
              <a:t>‹#›</a:t>
            </a:fld>
            <a:endParaRPr lang="en-US" dirty="0"/>
          </a:p>
        </p:txBody>
      </p:sp>
      <p:sp>
        <p:nvSpPr>
          <p:cNvPr id="11" name="Title 1">
            <a:extLst>
              <a:ext uri="{FF2B5EF4-FFF2-40B4-BE49-F238E27FC236}">
                <a16:creationId xmlns:a16="http://schemas.microsoft.com/office/drawing/2014/main" id="{0FA0926B-DAF7-6296-4D39-A987677BF80C}"/>
              </a:ext>
            </a:extLst>
          </p:cNvPr>
          <p:cNvSpPr txBox="1">
            <a:spLocks/>
          </p:cNvSpPr>
          <p:nvPr userDrawn="1"/>
        </p:nvSpPr>
        <p:spPr>
          <a:xfrm>
            <a:off x="1170432" y="192024"/>
            <a:ext cx="6537960" cy="438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chemeClr val="accent1"/>
                </a:solidFill>
                <a:latin typeface="Arial" panose="020B0604020202020204" pitchFamily="34" charset="0"/>
                <a:ea typeface="+mj-ea"/>
                <a:cs typeface="Arial" panose="020B0604020202020204" pitchFamily="34" charset="0"/>
              </a:defRPr>
            </a:lvl1pPr>
          </a:lstStyle>
          <a:p>
            <a:r>
              <a:rPr lang="en-US"/>
              <a:t>Tissue Requirements for Comprehensive Biomarker Analyses </a:t>
            </a:r>
            <a:endParaRPr lang="en-US" dirty="0"/>
          </a:p>
        </p:txBody>
      </p:sp>
      <p:sp>
        <p:nvSpPr>
          <p:cNvPr id="15" name="Rounded Rectangle 14">
            <a:hlinkClick r:id="rId3" action="ppaction://hlinksldjump"/>
            <a:extLst>
              <a:ext uri="{FF2B5EF4-FFF2-40B4-BE49-F238E27FC236}">
                <a16:creationId xmlns:a16="http://schemas.microsoft.com/office/drawing/2014/main" id="{5A7BD93B-B59D-EF0C-DC40-324B5E016541}"/>
              </a:ext>
            </a:extLst>
          </p:cNvPr>
          <p:cNvSpPr/>
          <p:nvPr userDrawn="1"/>
        </p:nvSpPr>
        <p:spPr>
          <a:xfrm>
            <a:off x="320040" y="5010912"/>
            <a:ext cx="1865376" cy="457200"/>
          </a:xfrm>
          <a:prstGeom prst="roundRect">
            <a:avLst>
              <a:gd name="adj" fmla="val 18629"/>
            </a:avLst>
          </a:prstGeom>
          <a:solidFill>
            <a:schemeClr val="accent2"/>
          </a:solidFill>
          <a:ln>
            <a:noFill/>
          </a:ln>
          <a:effectLst>
            <a:outerShdw dist="25400" dir="7560000" sx="101000" sy="101000" algn="ctr" rotWithShape="0">
              <a:schemeClr val="accent2">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rgbClr val="FFFFFF"/>
                </a:solidFill>
                <a:effectLst/>
                <a:latin typeface="Arial" panose="020B0604020202020204" pitchFamily="34" charset="0"/>
                <a:cs typeface="Arial" panose="020B0604020202020204" pitchFamily="34" charset="0"/>
              </a:rPr>
              <a:t>NCCN Biomarker Analysis Recommendations</a:t>
            </a:r>
          </a:p>
        </p:txBody>
      </p:sp>
      <p:sp>
        <p:nvSpPr>
          <p:cNvPr id="19" name="Rectangle 18">
            <a:extLst>
              <a:ext uri="{FF2B5EF4-FFF2-40B4-BE49-F238E27FC236}">
                <a16:creationId xmlns:a16="http://schemas.microsoft.com/office/drawing/2014/main" id="{B2D74C7A-C9C5-2C04-B9DD-B9F079FB1D38}"/>
              </a:ext>
            </a:extLst>
          </p:cNvPr>
          <p:cNvSpPr/>
          <p:nvPr userDrawn="1"/>
        </p:nvSpPr>
        <p:spPr>
          <a:xfrm>
            <a:off x="6574536" y="3630168"/>
            <a:ext cx="2295144" cy="186537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tIns="45720" bIns="45720" rtlCol="0" anchor="ctr"/>
          <a:lstStyle/>
          <a:p>
            <a:r>
              <a:rPr lang="en-US" sz="1100" b="1" dirty="0">
                <a:solidFill>
                  <a:srgbClr val="FFFFFF"/>
                </a:solidFill>
                <a:effectLst/>
                <a:latin typeface="Arial" panose="020B0604020202020204" pitchFamily="34" charset="0"/>
                <a:cs typeface="Arial" panose="020B0604020202020204" pitchFamily="34" charset="0"/>
              </a:rPr>
              <a:t>A typical sequential</a:t>
            </a:r>
          </a:p>
          <a:p>
            <a:r>
              <a:rPr lang="en-US" sz="1100" b="1" dirty="0">
                <a:solidFill>
                  <a:srgbClr val="FFFFFF"/>
                </a:solidFill>
                <a:effectLst/>
                <a:latin typeface="Arial" panose="020B0604020202020204" pitchFamily="34" charset="0"/>
                <a:cs typeface="Arial" panose="020B0604020202020204" pitchFamily="34" charset="0"/>
              </a:rPr>
              <a:t>assessment pathway requires</a:t>
            </a:r>
          </a:p>
          <a:p>
            <a:r>
              <a:rPr lang="en-US" sz="1100" b="1" dirty="0">
                <a:solidFill>
                  <a:srgbClr val="FFFFFF"/>
                </a:solidFill>
                <a:effectLst/>
                <a:latin typeface="Arial" panose="020B0604020202020204" pitchFamily="34" charset="0"/>
                <a:cs typeface="Arial" panose="020B0604020202020204" pitchFamily="34" charset="0"/>
              </a:rPr>
              <a:t>substantial tissue for nucleic</a:t>
            </a:r>
          </a:p>
          <a:p>
            <a:r>
              <a:rPr lang="en-US" sz="1100" b="1" dirty="0">
                <a:solidFill>
                  <a:srgbClr val="FFFFFF"/>
                </a:solidFill>
                <a:effectLst/>
                <a:latin typeface="Arial" panose="020B0604020202020204" pitchFamily="34" charset="0"/>
                <a:cs typeface="Arial" panose="020B0604020202020204" pitchFamily="34" charset="0"/>
              </a:rPr>
              <a:t>acid extraction, IHC, and FISH.</a:t>
            </a:r>
          </a:p>
          <a:p>
            <a:r>
              <a:rPr lang="en-US" sz="1100" b="1" dirty="0">
                <a:solidFill>
                  <a:srgbClr val="FFFFFF"/>
                </a:solidFill>
                <a:effectLst/>
                <a:latin typeface="Arial" panose="020B0604020202020204" pitchFamily="34" charset="0"/>
                <a:cs typeface="Arial" panose="020B0604020202020204" pitchFamily="34" charset="0"/>
              </a:rPr>
              <a:t>Adequate tissue availability is a</a:t>
            </a:r>
          </a:p>
          <a:p>
            <a:r>
              <a:rPr lang="en-US" sz="1100" b="1" dirty="0">
                <a:solidFill>
                  <a:srgbClr val="FFFFFF"/>
                </a:solidFill>
                <a:effectLst/>
                <a:latin typeface="Arial" panose="020B0604020202020204" pitchFamily="34" charset="0"/>
                <a:cs typeface="Arial" panose="020B0604020202020204" pitchFamily="34" charset="0"/>
              </a:rPr>
              <a:t>major issue in biomarker</a:t>
            </a:r>
          </a:p>
          <a:p>
            <a:r>
              <a:rPr lang="en-US" sz="1100" b="1" dirty="0">
                <a:solidFill>
                  <a:srgbClr val="FFFFFF"/>
                </a:solidFill>
                <a:effectLst/>
                <a:latin typeface="Arial" panose="020B0604020202020204" pitchFamily="34" charset="0"/>
                <a:cs typeface="Arial" panose="020B0604020202020204" pitchFamily="34" charset="0"/>
              </a:rPr>
              <a:t>testing in NSCLC, and if the</a:t>
            </a:r>
          </a:p>
          <a:p>
            <a:r>
              <a:rPr lang="en-US" sz="1100" b="1" dirty="0">
                <a:solidFill>
                  <a:srgbClr val="FFFFFF"/>
                </a:solidFill>
                <a:effectLst/>
                <a:latin typeface="Arial" panose="020B0604020202020204" pitchFamily="34" charset="0"/>
                <a:cs typeface="Arial" panose="020B0604020202020204" pitchFamily="34" charset="0"/>
              </a:rPr>
              <a:t>biopsy sample is small,</a:t>
            </a:r>
          </a:p>
          <a:p>
            <a:r>
              <a:rPr lang="en-US" sz="1100" b="1" dirty="0">
                <a:solidFill>
                  <a:srgbClr val="FFFFFF"/>
                </a:solidFill>
                <a:effectLst/>
                <a:latin typeface="Arial" panose="020B0604020202020204" pitchFamily="34" charset="0"/>
                <a:cs typeface="Arial" panose="020B0604020202020204" pitchFamily="34" charset="0"/>
              </a:rPr>
              <a:t>decisions may need to be made</a:t>
            </a:r>
          </a:p>
          <a:p>
            <a:r>
              <a:rPr lang="en-US" sz="1100" b="1" dirty="0">
                <a:solidFill>
                  <a:srgbClr val="FFFFFF"/>
                </a:solidFill>
                <a:effectLst/>
                <a:latin typeface="Arial" panose="020B0604020202020204" pitchFamily="34" charset="0"/>
                <a:cs typeface="Arial" panose="020B0604020202020204" pitchFamily="34" charset="0"/>
              </a:rPr>
              <a:t>on prioritizing specific assays.</a:t>
            </a:r>
            <a:endParaRPr lang="en-US" sz="1050" b="1" dirty="0">
              <a:solidFill>
                <a:srgbClr val="FFFFFF"/>
              </a:solidFill>
              <a:effectLst/>
              <a:latin typeface="Arial" panose="020B0604020202020204" pitchFamily="34" charset="0"/>
              <a:cs typeface="Arial" panose="020B0604020202020204" pitchFamily="34" charset="0"/>
            </a:endParaRPr>
          </a:p>
        </p:txBody>
      </p:sp>
      <p:sp>
        <p:nvSpPr>
          <p:cNvPr id="20" name="Content Placeholder 2">
            <a:extLst>
              <a:ext uri="{FF2B5EF4-FFF2-40B4-BE49-F238E27FC236}">
                <a16:creationId xmlns:a16="http://schemas.microsoft.com/office/drawing/2014/main" id="{8AEFB6E3-5A6B-5B19-DEFC-5B7379572F2E}"/>
              </a:ext>
            </a:extLst>
          </p:cNvPr>
          <p:cNvSpPr txBox="1">
            <a:spLocks/>
          </p:cNvSpPr>
          <p:nvPr userDrawn="1"/>
        </p:nvSpPr>
        <p:spPr>
          <a:xfrm>
            <a:off x="420624" y="5614416"/>
            <a:ext cx="7360920" cy="402336"/>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700" dirty="0"/>
              <a:t>AC, adenocarcinoma; FISH, fluorescence in situ hybridization; H&amp;E, hematoxylin and eosin; IHC, immunohistochemistry; NCCN, National Comprehensive Cancer Network</a:t>
            </a:r>
            <a:r>
              <a:rPr lang="en-US" sz="700" baseline="30000" dirty="0"/>
              <a:t>®</a:t>
            </a:r>
            <a:r>
              <a:rPr lang="en-US" sz="700" dirty="0"/>
              <a:t>;</a:t>
            </a:r>
          </a:p>
          <a:p>
            <a:pPr marL="0" indent="0">
              <a:lnSpc>
                <a:spcPct val="100000"/>
              </a:lnSpc>
              <a:spcBef>
                <a:spcPts val="0"/>
              </a:spcBef>
              <a:buFont typeface="Arial" panose="020B0604020202020204" pitchFamily="34" charset="0"/>
              <a:buNone/>
            </a:pPr>
            <a:r>
              <a:rPr lang="en-US" sz="700" dirty="0"/>
              <a:t>NOS, not otherwise specified; PCR, polymerase chain reaction. Purple text indicates number of sections required for a test. n, number of sections vary depending on testing provider.</a:t>
            </a:r>
            <a:endParaRPr lang="en-US" sz="700" b="1" dirty="0"/>
          </a:p>
        </p:txBody>
      </p:sp>
      <p:sp>
        <p:nvSpPr>
          <p:cNvPr id="21" name="Content Placeholder 2">
            <a:extLst>
              <a:ext uri="{FF2B5EF4-FFF2-40B4-BE49-F238E27FC236}">
                <a16:creationId xmlns:a16="http://schemas.microsoft.com/office/drawing/2014/main" id="{A5CB72ED-CC44-437D-A4FB-960AC9824C1F}"/>
              </a:ext>
            </a:extLst>
          </p:cNvPr>
          <p:cNvSpPr txBox="1">
            <a:spLocks/>
          </p:cNvSpPr>
          <p:nvPr userDrawn="1"/>
        </p:nvSpPr>
        <p:spPr>
          <a:xfrm>
            <a:off x="420624" y="5879592"/>
            <a:ext cx="6537960" cy="411480"/>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700" dirty="0"/>
              <a:t>Image reproduced courtesy of Garrido P, Conde E, de Castro J, et al. Updated guidelines for predictive biomarker testing in advanced non-small-cell lung cancer: A</a:t>
            </a:r>
          </a:p>
          <a:p>
            <a:pPr marL="0" indent="0">
              <a:lnSpc>
                <a:spcPct val="100000"/>
              </a:lnSpc>
              <a:spcBef>
                <a:spcPts val="0"/>
              </a:spcBef>
              <a:buFont typeface="Arial" panose="020B0604020202020204" pitchFamily="34" charset="0"/>
              <a:buNone/>
            </a:pPr>
            <a:r>
              <a:rPr lang="en-US" sz="700" dirty="0"/>
              <a:t>National Consensus of the Spanish Society of Pathology and the Spanish Society of Medical Oncology. Clin </a:t>
            </a:r>
            <a:r>
              <a:rPr lang="en-US" sz="700" dirty="0" err="1"/>
              <a:t>Transl</a:t>
            </a:r>
            <a:r>
              <a:rPr lang="en-US" sz="700" dirty="0"/>
              <a:t> Oncol. 2020;22:989-1003. [CC BY 4.0</a:t>
            </a:r>
          </a:p>
          <a:p>
            <a:pPr marL="0" indent="0">
              <a:lnSpc>
                <a:spcPct val="100000"/>
              </a:lnSpc>
              <a:spcBef>
                <a:spcPts val="0"/>
              </a:spcBef>
              <a:buFont typeface="Arial" panose="020B0604020202020204" pitchFamily="34" charset="0"/>
              <a:buNone/>
            </a:pPr>
            <a:r>
              <a:rPr lang="en-US" sz="700" dirty="0"/>
              <a:t>(</a:t>
            </a:r>
            <a:r>
              <a:rPr lang="en-US" sz="700" dirty="0">
                <a:hlinkClick r:id="rId4">
                  <a:extLst>
                    <a:ext uri="{A12FA001-AC4F-418D-AE19-62706E023703}">
                      <ahyp:hlinkClr xmlns:ahyp="http://schemas.microsoft.com/office/drawing/2018/hyperlinkcolor" val="tx"/>
                    </a:ext>
                  </a:extLst>
                </a:hlinkClick>
              </a:rPr>
              <a:t>https://</a:t>
            </a:r>
            <a:r>
              <a:rPr lang="en-US" sz="700" dirty="0" err="1">
                <a:hlinkClick r:id="rId4">
                  <a:extLst>
                    <a:ext uri="{A12FA001-AC4F-418D-AE19-62706E023703}">
                      <ahyp:hlinkClr xmlns:ahyp="http://schemas.microsoft.com/office/drawing/2018/hyperlinkcolor" val="tx"/>
                    </a:ext>
                  </a:extLst>
                </a:hlinkClick>
              </a:rPr>
              <a:t>creativecommons.org</a:t>
            </a:r>
            <a:r>
              <a:rPr lang="en-US" sz="700" dirty="0">
                <a:hlinkClick r:id="rId4">
                  <a:extLst>
                    <a:ext uri="{A12FA001-AC4F-418D-AE19-62706E023703}">
                      <ahyp:hlinkClr xmlns:ahyp="http://schemas.microsoft.com/office/drawing/2018/hyperlinkcolor" val="tx"/>
                    </a:ext>
                  </a:extLst>
                </a:hlinkClick>
              </a:rPr>
              <a:t>/licenses/by/4.0/)</a:t>
            </a:r>
            <a:r>
              <a:rPr lang="en-US" sz="700" dirty="0"/>
              <a:t>]. Available at </a:t>
            </a:r>
            <a:r>
              <a:rPr lang="en-US" sz="700" dirty="0">
                <a:hlinkClick r:id="rId5">
                  <a:extLst>
                    <a:ext uri="{A12FA001-AC4F-418D-AE19-62706E023703}">
                      <ahyp:hlinkClr xmlns:ahyp="http://schemas.microsoft.com/office/drawing/2018/hyperlinkcolor" val="tx"/>
                    </a:ext>
                  </a:extLst>
                </a:hlinkClick>
              </a:rPr>
              <a:t>https://</a:t>
            </a:r>
            <a:r>
              <a:rPr lang="en-US" sz="700" dirty="0" err="1">
                <a:hlinkClick r:id="rId5">
                  <a:extLst>
                    <a:ext uri="{A12FA001-AC4F-418D-AE19-62706E023703}">
                      <ahyp:hlinkClr xmlns:ahyp="http://schemas.microsoft.com/office/drawing/2018/hyperlinkcolor" val="tx"/>
                    </a:ext>
                  </a:extLst>
                </a:hlinkClick>
              </a:rPr>
              <a:t>link.springer.com</a:t>
            </a:r>
            <a:r>
              <a:rPr lang="en-US" sz="700" dirty="0">
                <a:hlinkClick r:id="rId5">
                  <a:extLst>
                    <a:ext uri="{A12FA001-AC4F-418D-AE19-62706E023703}">
                      <ahyp:hlinkClr xmlns:ahyp="http://schemas.microsoft.com/office/drawing/2018/hyperlinkcolor" val="tx"/>
                    </a:ext>
                  </a:extLst>
                </a:hlinkClick>
              </a:rPr>
              <a:t>/article/10.1007/s12094-019-02218-4</a:t>
            </a:r>
            <a:r>
              <a:rPr lang="en-US" sz="700" dirty="0"/>
              <a:t>.</a:t>
            </a:r>
            <a:endParaRPr lang="en-US" sz="700" b="1" dirty="0"/>
          </a:p>
        </p:txBody>
      </p:sp>
      <p:pic>
        <p:nvPicPr>
          <p:cNvPr id="23" name="Graphic 22">
            <a:extLst>
              <a:ext uri="{FF2B5EF4-FFF2-40B4-BE49-F238E27FC236}">
                <a16:creationId xmlns:a16="http://schemas.microsoft.com/office/drawing/2014/main" id="{5A03E8CC-BA2F-B33C-A62A-2E167145A57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76656" y="164592"/>
            <a:ext cx="518160" cy="466344"/>
          </a:xfrm>
          <a:prstGeom prst="rect">
            <a:avLst/>
          </a:prstGeom>
        </p:spPr>
      </p:pic>
      <p:grpSp>
        <p:nvGrpSpPr>
          <p:cNvPr id="24" name="Group 23">
            <a:extLst>
              <a:ext uri="{FF2B5EF4-FFF2-40B4-BE49-F238E27FC236}">
                <a16:creationId xmlns:a16="http://schemas.microsoft.com/office/drawing/2014/main" id="{93F9BFCD-DA1E-EB42-24CB-11794AA60B35}"/>
              </a:ext>
            </a:extLst>
          </p:cNvPr>
          <p:cNvGrpSpPr/>
          <p:nvPr userDrawn="1"/>
        </p:nvGrpSpPr>
        <p:grpSpPr>
          <a:xfrm>
            <a:off x="7571232" y="5943600"/>
            <a:ext cx="758952" cy="292608"/>
            <a:chOff x="7571232" y="5943600"/>
            <a:chExt cx="758952" cy="292608"/>
          </a:xfrm>
        </p:grpSpPr>
        <p:sp>
          <p:nvSpPr>
            <p:cNvPr id="25" name="Rounded Rectangle 24">
              <a:hlinkClick r:id="rId3" action="ppaction://hlinksldjump"/>
              <a:extLst>
                <a:ext uri="{FF2B5EF4-FFF2-40B4-BE49-F238E27FC236}">
                  <a16:creationId xmlns:a16="http://schemas.microsoft.com/office/drawing/2014/main" id="{0D59AB80-D29D-9D95-9E2A-10F72D1402EE}"/>
                </a:ext>
              </a:extLst>
            </p:cNvPr>
            <p:cNvSpPr/>
            <p:nvPr/>
          </p:nvSpPr>
          <p:spPr>
            <a:xfrm>
              <a:off x="7571232" y="5943600"/>
              <a:ext cx="758952" cy="292608"/>
            </a:xfrm>
            <a:prstGeom prst="roundRect">
              <a:avLst>
                <a:gd name="adj" fmla="val 35752"/>
              </a:avLst>
            </a:prstGeom>
            <a:ln>
              <a:noFill/>
            </a:ln>
            <a:effectLst>
              <a:outerShdw dist="25400" dir="7560000" sx="101000" sy="101000" algn="ctr" rotWithShape="0">
                <a:schemeClr val="accent1">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r>
                <a:rPr lang="en-US" sz="1050" b="1" dirty="0">
                  <a:latin typeface="Arial" panose="020B0604020202020204" pitchFamily="34" charset="0"/>
                  <a:cs typeface="Arial" panose="020B0604020202020204" pitchFamily="34" charset="0"/>
                </a:rPr>
                <a:t>NEXT</a:t>
              </a:r>
            </a:p>
          </p:txBody>
        </p:sp>
        <p:sp>
          <p:nvSpPr>
            <p:cNvPr id="26" name="Triangle 6">
              <a:extLst>
                <a:ext uri="{FF2B5EF4-FFF2-40B4-BE49-F238E27FC236}">
                  <a16:creationId xmlns:a16="http://schemas.microsoft.com/office/drawing/2014/main" id="{2F633F3F-26A0-2412-C726-C48187D09A28}"/>
                </a:ext>
              </a:extLst>
            </p:cNvPr>
            <p:cNvSpPr/>
            <p:nvPr/>
          </p:nvSpPr>
          <p:spPr>
            <a:xfrm rot="5400000">
              <a:off x="8133046" y="6051417"/>
              <a:ext cx="125786" cy="8269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7" dirty="0">
                <a:solidFill>
                  <a:schemeClr val="bg1"/>
                </a:solidFill>
              </a:endParaRPr>
            </a:p>
          </p:txBody>
        </p:sp>
      </p:grpSp>
      <p:sp>
        <p:nvSpPr>
          <p:cNvPr id="5" name="Rectangle 4">
            <a:extLst>
              <a:ext uri="{FF2B5EF4-FFF2-40B4-BE49-F238E27FC236}">
                <a16:creationId xmlns:a16="http://schemas.microsoft.com/office/drawing/2014/main" id="{B171E0B7-C7B5-F584-1C4A-3D29B7A25A4C}"/>
              </a:ext>
            </a:extLst>
          </p:cNvPr>
          <p:cNvSpPr/>
          <p:nvPr userDrawn="1"/>
        </p:nvSpPr>
        <p:spPr>
          <a:xfrm>
            <a:off x="0" y="0"/>
            <a:ext cx="9153144"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876AF41-71BF-DD7F-F512-AE6AC973203C}"/>
              </a:ext>
            </a:extLst>
          </p:cNvPr>
          <p:cNvSpPr/>
          <p:nvPr userDrawn="1"/>
        </p:nvSpPr>
        <p:spPr>
          <a:xfrm>
            <a:off x="786384" y="585216"/>
            <a:ext cx="7562088" cy="5678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D647E673-B616-276C-0EC7-61F98963F2F7}"/>
              </a:ext>
            </a:extLst>
          </p:cNvPr>
          <p:cNvSpPr>
            <a:spLocks noGrp="1"/>
          </p:cNvSpPr>
          <p:nvPr>
            <p:ph type="body" sz="quarter" idx="16"/>
          </p:nvPr>
        </p:nvSpPr>
        <p:spPr>
          <a:xfrm>
            <a:off x="1014984" y="722376"/>
            <a:ext cx="6739128" cy="338328"/>
          </a:xfrm>
        </p:spPr>
        <p:txBody>
          <a:bodyPr>
            <a:normAutofit/>
          </a:bodyPr>
          <a:lstStyle>
            <a:lvl1pPr marL="0" indent="0">
              <a:buNone/>
              <a:defRPr sz="1800" b="1">
                <a:solidFill>
                  <a:srgbClr val="E41C4C"/>
                </a:solidFill>
              </a:defRPr>
            </a:lvl1pPr>
          </a:lstStyle>
          <a:p>
            <a:pPr lvl="0"/>
            <a:r>
              <a:rPr lang="en-US" dirty="0"/>
              <a:t>Click to edit Master text styles</a:t>
            </a:r>
          </a:p>
        </p:txBody>
      </p:sp>
      <p:sp>
        <p:nvSpPr>
          <p:cNvPr id="12" name="Text Placeholder 11">
            <a:extLst>
              <a:ext uri="{FF2B5EF4-FFF2-40B4-BE49-F238E27FC236}">
                <a16:creationId xmlns:a16="http://schemas.microsoft.com/office/drawing/2014/main" id="{B09E2F55-F529-AC38-EAEC-EA58FAD53579}"/>
              </a:ext>
            </a:extLst>
          </p:cNvPr>
          <p:cNvSpPr>
            <a:spLocks noGrp="1"/>
          </p:cNvSpPr>
          <p:nvPr>
            <p:ph type="body" sz="quarter" idx="17"/>
          </p:nvPr>
        </p:nvSpPr>
        <p:spPr>
          <a:xfrm>
            <a:off x="1014413" y="1216152"/>
            <a:ext cx="6967728" cy="4773168"/>
          </a:xfrm>
        </p:spPr>
        <p:txBody>
          <a:bodyPr/>
          <a:lstStyle>
            <a:lvl1pPr>
              <a:defRPr sz="1600"/>
            </a:lvl1pPr>
            <a:lvl2pPr>
              <a:defRPr sz="1400"/>
            </a:lvl2pPr>
            <a:lvl3pPr>
              <a:defRPr sz="1200"/>
            </a:lvl3pPr>
            <a:lvl4pPr>
              <a:defRPr sz="11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A black and orange background with a white circle&#10;&#10;Description automatically generated with low confidence">
            <a:extLst>
              <a:ext uri="{FF2B5EF4-FFF2-40B4-BE49-F238E27FC236}">
                <a16:creationId xmlns:a16="http://schemas.microsoft.com/office/drawing/2014/main" id="{CA2D3FFF-93F7-0889-A7F6-FA1B189F93E1}"/>
              </a:ext>
            </a:extLst>
          </p:cNvPr>
          <p:cNvPicPr>
            <a:picLocks noChangeAspect="1"/>
          </p:cNvPicPr>
          <p:nvPr userDrawn="1"/>
        </p:nvPicPr>
        <p:blipFill rotWithShape="1">
          <a:blip r:embed="rId8"/>
          <a:srcRect l="25523" t="20852"/>
          <a:stretch/>
        </p:blipFill>
        <p:spPr>
          <a:xfrm rot="16200000">
            <a:off x="7399909" y="694563"/>
            <a:ext cx="1060704" cy="832736"/>
          </a:xfrm>
          <a:prstGeom prst="rect">
            <a:avLst/>
          </a:prstGeom>
        </p:spPr>
      </p:pic>
      <p:grpSp>
        <p:nvGrpSpPr>
          <p:cNvPr id="27" name="Group 26">
            <a:extLst>
              <a:ext uri="{FF2B5EF4-FFF2-40B4-BE49-F238E27FC236}">
                <a16:creationId xmlns:a16="http://schemas.microsoft.com/office/drawing/2014/main" id="{642C4C5F-4D42-8A74-04BA-6A196AB1CEBF}"/>
              </a:ext>
            </a:extLst>
          </p:cNvPr>
          <p:cNvGrpSpPr/>
          <p:nvPr userDrawn="1"/>
        </p:nvGrpSpPr>
        <p:grpSpPr>
          <a:xfrm>
            <a:off x="7807120" y="657044"/>
            <a:ext cx="465020" cy="465020"/>
            <a:chOff x="7807120" y="657044"/>
            <a:chExt cx="465020" cy="465020"/>
          </a:xfrm>
        </p:grpSpPr>
        <p:cxnSp>
          <p:nvCxnSpPr>
            <p:cNvPr id="16" name="Straight Connector 15">
              <a:extLst>
                <a:ext uri="{FF2B5EF4-FFF2-40B4-BE49-F238E27FC236}">
                  <a16:creationId xmlns:a16="http://schemas.microsoft.com/office/drawing/2014/main" id="{053C859B-1A23-EF0E-F5B9-39BFDD6F784D}"/>
                </a:ext>
              </a:extLst>
            </p:cNvPr>
            <p:cNvCxnSpPr>
              <a:cxnSpLocks/>
            </p:cNvCxnSpPr>
            <p:nvPr userDrawn="1"/>
          </p:nvCxnSpPr>
          <p:spPr>
            <a:xfrm rot="18900000">
              <a:off x="8055864" y="786384"/>
              <a:ext cx="0" cy="219456"/>
            </a:xfrm>
            <a:prstGeom prst="line">
              <a:avLst/>
            </a:prstGeom>
            <a:ln w="2222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B43C49E-052F-5092-50AB-04FCA63D91A6}"/>
                </a:ext>
              </a:extLst>
            </p:cNvPr>
            <p:cNvCxnSpPr>
              <a:cxnSpLocks/>
            </p:cNvCxnSpPr>
            <p:nvPr userDrawn="1"/>
          </p:nvCxnSpPr>
          <p:spPr>
            <a:xfrm rot="2700000">
              <a:off x="8055864" y="786384"/>
              <a:ext cx="0" cy="219456"/>
            </a:xfrm>
            <a:prstGeom prst="line">
              <a:avLst/>
            </a:prstGeom>
            <a:ln w="2222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Oval 6">
              <a:hlinkClick r:id="" action="ppaction://hlinkshowjump?jump=previousslide"/>
              <a:extLst>
                <a:ext uri="{FF2B5EF4-FFF2-40B4-BE49-F238E27FC236}">
                  <a16:creationId xmlns:a16="http://schemas.microsoft.com/office/drawing/2014/main" id="{CD8F9DC9-B425-5F16-D3C2-1328BF87B0FD}"/>
                </a:ext>
              </a:extLst>
            </p:cNvPr>
            <p:cNvSpPr/>
            <p:nvPr userDrawn="1"/>
          </p:nvSpPr>
          <p:spPr>
            <a:xfrm>
              <a:off x="7807120" y="657044"/>
              <a:ext cx="465020" cy="4650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58020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Headline Bullet - no graphic">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4D380FA-7BEA-B14C-AC49-6E7235AF6C26}" type="slidenum">
              <a:rPr lang="en-US" smtClean="0"/>
              <a:t>‹#›</a:t>
            </a:fld>
            <a:endParaRPr lang="en-US"/>
          </a:p>
        </p:txBody>
      </p:sp>
      <p:sp>
        <p:nvSpPr>
          <p:cNvPr id="8" name="Text Placeholder 7">
            <a:extLst>
              <a:ext uri="{FF2B5EF4-FFF2-40B4-BE49-F238E27FC236}">
                <a16:creationId xmlns:a16="http://schemas.microsoft.com/office/drawing/2014/main" id="{D6DDF624-50EF-D794-7018-5A6AF0AA78D4}"/>
              </a:ext>
            </a:extLst>
          </p:cNvPr>
          <p:cNvSpPr>
            <a:spLocks noGrp="1"/>
          </p:cNvSpPr>
          <p:nvPr>
            <p:ph type="body" sz="quarter" idx="13"/>
          </p:nvPr>
        </p:nvSpPr>
        <p:spPr>
          <a:xfrm>
            <a:off x="420624" y="960120"/>
            <a:ext cx="8339327" cy="14813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a:extLst>
              <a:ext uri="{FF2B5EF4-FFF2-40B4-BE49-F238E27FC236}">
                <a16:creationId xmlns:a16="http://schemas.microsoft.com/office/drawing/2014/main" id="{D7F0BCD4-FD49-2C81-2C78-1A3F22A34E26}"/>
              </a:ext>
            </a:extLst>
          </p:cNvPr>
          <p:cNvSpPr>
            <a:spLocks noGrp="1"/>
          </p:cNvSpPr>
          <p:nvPr>
            <p:ph type="title"/>
          </p:nvPr>
        </p:nvSpPr>
        <p:spPr>
          <a:xfrm>
            <a:off x="420624" y="192024"/>
            <a:ext cx="7295268" cy="438912"/>
          </a:xfrm>
        </p:spPr>
        <p:txBody>
          <a:bodyPr/>
          <a:lstStyle/>
          <a:p>
            <a:r>
              <a:rPr lang="en-US"/>
              <a:t>Click to edit Master title style</a:t>
            </a:r>
          </a:p>
        </p:txBody>
      </p:sp>
      <p:sp>
        <p:nvSpPr>
          <p:cNvPr id="2" name="Footer Placeholder 4">
            <a:extLst>
              <a:ext uri="{FF2B5EF4-FFF2-40B4-BE49-F238E27FC236}">
                <a16:creationId xmlns:a16="http://schemas.microsoft.com/office/drawing/2014/main" id="{3C689F67-F7CA-83AE-0A96-AD39D21609E2}"/>
              </a:ext>
            </a:extLst>
          </p:cNvPr>
          <p:cNvSpPr>
            <a:spLocks noGrp="1"/>
          </p:cNvSpPr>
          <p:nvPr>
            <p:ph type="ftr" sz="quarter" idx="11"/>
          </p:nvPr>
        </p:nvSpPr>
        <p:spPr>
          <a:xfrm>
            <a:off x="2404872" y="6355080"/>
            <a:ext cx="4343400" cy="411480"/>
          </a:xfrm>
        </p:spPr>
        <p:txBody>
          <a:bodyPr rIns="0"/>
          <a:lstStyle>
            <a:lvl1pPr algn="ctr">
              <a:defRPr sz="700">
                <a:solidFill>
                  <a:schemeClr val="tx1">
                    <a:lumMod val="75000"/>
                    <a:lumOff val="25000"/>
                  </a:schemeClr>
                </a:solidFill>
              </a:defRPr>
            </a:lvl1pPr>
          </a:lstStyle>
          <a:p>
            <a:r>
              <a:rPr lang="en-US" dirty="0"/>
              <a:t>CONFIDENTIAL. FOR INTERNAL USE ONLY. THE INFORMATION CONTAINED IN THIS TRAINING IS FOR INTERNAL, EDUCATIONAL PURPOSES ONLY. DO NOT COPY OR DISTRIBUTE OUTSIDE</a:t>
            </a:r>
          </a:p>
          <a:p>
            <a:r>
              <a:rPr lang="en-US" dirty="0"/>
              <a:t>OF SANOFI OR USE IN PROMOTION. MAT-US-2304693-V1.0 06/2023</a:t>
            </a:r>
          </a:p>
        </p:txBody>
      </p:sp>
    </p:spTree>
    <p:extLst>
      <p:ext uri="{BB962C8B-B14F-4D97-AF65-F5344CB8AC3E}">
        <p14:creationId xmlns:p14="http://schemas.microsoft.com/office/powerpoint/2010/main" val="2060132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83CBDE-07FD-2EE7-8832-69ABC36FBF50}"/>
              </a:ext>
            </a:extLst>
          </p:cNvPr>
          <p:cNvSpPr/>
          <p:nvPr userDrawn="1"/>
        </p:nvSpPr>
        <p:spPr>
          <a:xfrm>
            <a:off x="0" y="5981047"/>
            <a:ext cx="9144000" cy="8869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EF10CA1-FB71-577D-D637-D8B49794A960}"/>
              </a:ext>
            </a:extLst>
          </p:cNvPr>
          <p:cNvSpPr/>
          <p:nvPr userDrawn="1"/>
        </p:nvSpPr>
        <p:spPr>
          <a:xfrm>
            <a:off x="0" y="6291072"/>
            <a:ext cx="3028950" cy="566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EDB0164-0A38-1EC1-F655-A6F8C87701BD}"/>
              </a:ext>
            </a:extLst>
          </p:cNvPr>
          <p:cNvPicPr>
            <a:picLocks noChangeAspect="1"/>
          </p:cNvPicPr>
          <p:nvPr userDrawn="1"/>
        </p:nvPicPr>
        <p:blipFill>
          <a:blip r:embed="rId2"/>
          <a:srcRect/>
          <a:stretch/>
        </p:blipFill>
        <p:spPr>
          <a:xfrm>
            <a:off x="1444752" y="6291072"/>
            <a:ext cx="1051560" cy="484923"/>
          </a:xfrm>
          <a:prstGeom prst="rect">
            <a:avLst/>
          </a:prstGeom>
        </p:spPr>
      </p:pic>
      <p:pic>
        <p:nvPicPr>
          <p:cNvPr id="4" name="Picture 3" descr="Shape&#10;&#10;Description automatically generated">
            <a:extLst>
              <a:ext uri="{FF2B5EF4-FFF2-40B4-BE49-F238E27FC236}">
                <a16:creationId xmlns:a16="http://schemas.microsoft.com/office/drawing/2014/main" id="{1BDCCCED-7EFF-CA97-7E1F-8C90D19D94C9}"/>
              </a:ext>
            </a:extLst>
          </p:cNvPr>
          <p:cNvPicPr>
            <a:picLocks noChangeAspect="1"/>
          </p:cNvPicPr>
          <p:nvPr userDrawn="1"/>
        </p:nvPicPr>
        <p:blipFill rotWithShape="1">
          <a:blip r:embed="rId3"/>
          <a:srcRect r="75329"/>
          <a:stretch/>
        </p:blipFill>
        <p:spPr>
          <a:xfrm>
            <a:off x="0" y="0"/>
            <a:ext cx="3028950" cy="6858000"/>
          </a:xfrm>
          <a:prstGeom prst="rect">
            <a:avLst/>
          </a:prstGeom>
        </p:spPr>
      </p:pic>
      <p:sp>
        <p:nvSpPr>
          <p:cNvPr id="6" name="Slide Number Placeholder 5" hidden="1"/>
          <p:cNvSpPr>
            <a:spLocks noGrp="1"/>
          </p:cNvSpPr>
          <p:nvPr>
            <p:ph type="sldNum" sz="quarter" idx="12"/>
          </p:nvPr>
        </p:nvSpPr>
        <p:spPr/>
        <p:txBody>
          <a:bodyPr/>
          <a:lstStyle/>
          <a:p>
            <a:fld id="{A4D380FA-7BEA-B14C-AC49-6E7235AF6C26}" type="slidenum">
              <a:rPr lang="en-US" smtClean="0"/>
              <a:t>‹#›</a:t>
            </a:fld>
            <a:endParaRPr lang="en-US"/>
          </a:p>
        </p:txBody>
      </p:sp>
      <p:sp>
        <p:nvSpPr>
          <p:cNvPr id="2" name="Title 1"/>
          <p:cNvSpPr>
            <a:spLocks noGrp="1"/>
          </p:cNvSpPr>
          <p:nvPr>
            <p:ph type="title"/>
          </p:nvPr>
        </p:nvSpPr>
        <p:spPr>
          <a:xfrm>
            <a:off x="1399032" y="192024"/>
            <a:ext cx="6275764" cy="438912"/>
          </a:xfrm>
        </p:spPr>
        <p:txBody>
          <a:bodyPr/>
          <a:lstStyle/>
          <a:p>
            <a:r>
              <a:rPr lang="en-US" dirty="0"/>
              <a:t>Click to edit Master title style</a:t>
            </a:r>
          </a:p>
        </p:txBody>
      </p:sp>
      <p:sp>
        <p:nvSpPr>
          <p:cNvPr id="3" name="Content Placeholder 2"/>
          <p:cNvSpPr>
            <a:spLocks noGrp="1"/>
          </p:cNvSpPr>
          <p:nvPr>
            <p:ph idx="1"/>
          </p:nvPr>
        </p:nvSpPr>
        <p:spPr>
          <a:xfrm>
            <a:off x="1399032" y="960120"/>
            <a:ext cx="7443216" cy="338328"/>
          </a:xfrm>
        </p:spPr>
        <p:txBody>
          <a:bodyPr>
            <a:normAutofit/>
          </a:bodyPr>
          <a:lstStyle>
            <a:lvl1pPr marL="256032" indent="-256032">
              <a:buClr>
                <a:schemeClr val="accent1"/>
              </a:buClr>
              <a:buFont typeface="Courier New" panose="02070309020205020404" pitchFamily="49" charset="0"/>
              <a:buChar char="o"/>
              <a:defRPr sz="1800" b="1">
                <a:solidFill>
                  <a:schemeClr val="tx1">
                    <a:lumMod val="65000"/>
                    <a:lumOff val="35000"/>
                  </a:schemeClr>
                </a:solidFill>
              </a:defRPr>
            </a:lvl1pPr>
            <a:lvl2pPr marL="457200" indent="0">
              <a:buNone/>
              <a:defRPr/>
            </a:lvl2pPr>
          </a:lstStyle>
          <a:p>
            <a:pPr lvl="0"/>
            <a:r>
              <a:rPr lang="en-US" dirty="0"/>
              <a:t>Click to edit Master text styles</a:t>
            </a:r>
          </a:p>
        </p:txBody>
      </p:sp>
      <p:sp>
        <p:nvSpPr>
          <p:cNvPr id="11" name="Text Placeholder 10">
            <a:extLst>
              <a:ext uri="{FF2B5EF4-FFF2-40B4-BE49-F238E27FC236}">
                <a16:creationId xmlns:a16="http://schemas.microsoft.com/office/drawing/2014/main" id="{360F5A74-3C5C-9948-DA32-FA70239085C1}"/>
              </a:ext>
            </a:extLst>
          </p:cNvPr>
          <p:cNvSpPr>
            <a:spLocks noGrp="1"/>
          </p:cNvSpPr>
          <p:nvPr>
            <p:ph type="body" sz="quarter" idx="13"/>
          </p:nvPr>
        </p:nvSpPr>
        <p:spPr>
          <a:xfrm>
            <a:off x="1664208" y="1261872"/>
            <a:ext cx="6519672" cy="338328"/>
          </a:xfrm>
        </p:spPr>
        <p:txBody>
          <a:bodyPr>
            <a:normAutofit/>
          </a:bodyPr>
          <a:lstStyle>
            <a:lvl1pPr marL="0" indent="0">
              <a:buNone/>
              <a:defRPr sz="1200" b="0">
                <a:solidFill>
                  <a:schemeClr val="tx1">
                    <a:lumMod val="65000"/>
                    <a:lumOff val="35000"/>
                  </a:schemeClr>
                </a:solidFill>
              </a:defRPr>
            </a:lvl1pPr>
          </a:lstStyle>
          <a:p>
            <a:pPr lvl="0"/>
            <a:r>
              <a:rPr lang="en-US" dirty="0"/>
              <a:t>Click to edit Master text styles</a:t>
            </a:r>
          </a:p>
        </p:txBody>
      </p:sp>
      <p:sp>
        <p:nvSpPr>
          <p:cNvPr id="13" name="Content Placeholder 2">
            <a:extLst>
              <a:ext uri="{FF2B5EF4-FFF2-40B4-BE49-F238E27FC236}">
                <a16:creationId xmlns:a16="http://schemas.microsoft.com/office/drawing/2014/main" id="{2D604037-7CA9-52BF-063F-C86CE3C2CCB1}"/>
              </a:ext>
            </a:extLst>
          </p:cNvPr>
          <p:cNvSpPr>
            <a:spLocks noGrp="1"/>
          </p:cNvSpPr>
          <p:nvPr>
            <p:ph idx="14"/>
          </p:nvPr>
        </p:nvSpPr>
        <p:spPr>
          <a:xfrm>
            <a:off x="1399032" y="1810512"/>
            <a:ext cx="7461504" cy="365760"/>
          </a:xfrm>
        </p:spPr>
        <p:txBody>
          <a:bodyPr>
            <a:normAutofit/>
          </a:bodyPr>
          <a:lstStyle>
            <a:lvl1pPr marL="256032" indent="-256032">
              <a:buClr>
                <a:schemeClr val="accent1"/>
              </a:buClr>
              <a:buFont typeface="Courier New" panose="02070309020205020404" pitchFamily="49" charset="0"/>
              <a:buChar char="o"/>
              <a:defRPr sz="1800" b="1">
                <a:solidFill>
                  <a:schemeClr val="tx1">
                    <a:lumMod val="65000"/>
                    <a:lumOff val="35000"/>
                  </a:schemeClr>
                </a:solidFill>
              </a:defRPr>
            </a:lvl1pPr>
            <a:lvl2pPr marL="457200" indent="0">
              <a:buNone/>
              <a:defRPr/>
            </a:lvl2pPr>
          </a:lstStyle>
          <a:p>
            <a:pPr lvl="0"/>
            <a:r>
              <a:rPr lang="en-US" dirty="0"/>
              <a:t>Click to edit Master text styles</a:t>
            </a:r>
          </a:p>
        </p:txBody>
      </p:sp>
      <p:sp>
        <p:nvSpPr>
          <p:cNvPr id="14" name="Text Placeholder 10">
            <a:extLst>
              <a:ext uri="{FF2B5EF4-FFF2-40B4-BE49-F238E27FC236}">
                <a16:creationId xmlns:a16="http://schemas.microsoft.com/office/drawing/2014/main" id="{5BCB3957-5DBE-8395-02F0-6EFC7CF3FDE2}"/>
              </a:ext>
            </a:extLst>
          </p:cNvPr>
          <p:cNvSpPr>
            <a:spLocks noGrp="1"/>
          </p:cNvSpPr>
          <p:nvPr>
            <p:ph type="body" sz="quarter" idx="15"/>
          </p:nvPr>
        </p:nvSpPr>
        <p:spPr>
          <a:xfrm>
            <a:off x="1664208" y="2139696"/>
            <a:ext cx="6519672" cy="338328"/>
          </a:xfrm>
        </p:spPr>
        <p:txBody>
          <a:bodyPr>
            <a:normAutofit/>
          </a:bodyPr>
          <a:lstStyle>
            <a:lvl1pPr marL="0" indent="0">
              <a:buNone/>
              <a:defRPr sz="1200" b="0">
                <a:solidFill>
                  <a:schemeClr val="tx1">
                    <a:lumMod val="65000"/>
                    <a:lumOff val="35000"/>
                  </a:schemeClr>
                </a:solidFill>
              </a:defRPr>
            </a:lvl1pPr>
          </a:lstStyle>
          <a:p>
            <a:pPr lvl="0"/>
            <a:r>
              <a:rPr lang="en-US" dirty="0"/>
              <a:t>Click to edit Master text styles</a:t>
            </a:r>
          </a:p>
        </p:txBody>
      </p:sp>
      <p:sp>
        <p:nvSpPr>
          <p:cNvPr id="15" name="Content Placeholder 2">
            <a:extLst>
              <a:ext uri="{FF2B5EF4-FFF2-40B4-BE49-F238E27FC236}">
                <a16:creationId xmlns:a16="http://schemas.microsoft.com/office/drawing/2014/main" id="{B29D36A5-BC54-BA23-98A8-E80271BCC3D1}"/>
              </a:ext>
            </a:extLst>
          </p:cNvPr>
          <p:cNvSpPr>
            <a:spLocks noGrp="1"/>
          </p:cNvSpPr>
          <p:nvPr>
            <p:ph idx="16"/>
          </p:nvPr>
        </p:nvSpPr>
        <p:spPr>
          <a:xfrm>
            <a:off x="1399032" y="2679192"/>
            <a:ext cx="7461504" cy="365760"/>
          </a:xfrm>
        </p:spPr>
        <p:txBody>
          <a:bodyPr>
            <a:normAutofit/>
          </a:bodyPr>
          <a:lstStyle>
            <a:lvl1pPr marL="256032" indent="-256032">
              <a:buClr>
                <a:schemeClr val="accent1"/>
              </a:buClr>
              <a:buFont typeface="Courier New" panose="02070309020205020404" pitchFamily="49" charset="0"/>
              <a:buChar char="o"/>
              <a:defRPr sz="1800" b="1">
                <a:solidFill>
                  <a:schemeClr val="tx1">
                    <a:lumMod val="65000"/>
                    <a:lumOff val="35000"/>
                  </a:schemeClr>
                </a:solidFill>
              </a:defRPr>
            </a:lvl1pPr>
            <a:lvl2pPr marL="457200" indent="0">
              <a:buNone/>
              <a:defRPr/>
            </a:lvl2pPr>
          </a:lstStyle>
          <a:p>
            <a:pPr lvl="0"/>
            <a:r>
              <a:rPr lang="en-US" dirty="0"/>
              <a:t>Click to edit Master text styles</a:t>
            </a:r>
          </a:p>
        </p:txBody>
      </p:sp>
      <p:sp>
        <p:nvSpPr>
          <p:cNvPr id="16" name="Text Placeholder 10">
            <a:extLst>
              <a:ext uri="{FF2B5EF4-FFF2-40B4-BE49-F238E27FC236}">
                <a16:creationId xmlns:a16="http://schemas.microsoft.com/office/drawing/2014/main" id="{36DE1980-3079-F19C-E46D-A4FC0AA299BD}"/>
              </a:ext>
            </a:extLst>
          </p:cNvPr>
          <p:cNvSpPr>
            <a:spLocks noGrp="1"/>
          </p:cNvSpPr>
          <p:nvPr>
            <p:ph type="body" sz="quarter" idx="17"/>
          </p:nvPr>
        </p:nvSpPr>
        <p:spPr>
          <a:xfrm>
            <a:off x="1664208" y="3008376"/>
            <a:ext cx="6519672" cy="338328"/>
          </a:xfrm>
        </p:spPr>
        <p:txBody>
          <a:bodyPr>
            <a:normAutofit/>
          </a:bodyPr>
          <a:lstStyle>
            <a:lvl1pPr marL="0" indent="0">
              <a:buNone/>
              <a:defRPr sz="1200" b="0">
                <a:solidFill>
                  <a:schemeClr val="tx1">
                    <a:lumMod val="65000"/>
                    <a:lumOff val="35000"/>
                  </a:schemeClr>
                </a:solidFill>
              </a:defRPr>
            </a:lvl1pPr>
          </a:lstStyle>
          <a:p>
            <a:pPr lvl="0"/>
            <a:r>
              <a:rPr lang="en-US" dirty="0"/>
              <a:t>Click to edit Master text styles</a:t>
            </a:r>
          </a:p>
        </p:txBody>
      </p:sp>
      <p:sp>
        <p:nvSpPr>
          <p:cNvPr id="17" name="Content Placeholder 2">
            <a:extLst>
              <a:ext uri="{FF2B5EF4-FFF2-40B4-BE49-F238E27FC236}">
                <a16:creationId xmlns:a16="http://schemas.microsoft.com/office/drawing/2014/main" id="{D9528402-E7AB-6039-2519-D458554EB109}"/>
              </a:ext>
            </a:extLst>
          </p:cNvPr>
          <p:cNvSpPr>
            <a:spLocks noGrp="1"/>
          </p:cNvSpPr>
          <p:nvPr>
            <p:ph idx="18"/>
          </p:nvPr>
        </p:nvSpPr>
        <p:spPr>
          <a:xfrm>
            <a:off x="1399032" y="3547872"/>
            <a:ext cx="7461504" cy="365760"/>
          </a:xfrm>
        </p:spPr>
        <p:txBody>
          <a:bodyPr>
            <a:normAutofit/>
          </a:bodyPr>
          <a:lstStyle>
            <a:lvl1pPr marL="256032" indent="-256032">
              <a:buClr>
                <a:schemeClr val="accent1"/>
              </a:buClr>
              <a:buFont typeface="Courier New" panose="02070309020205020404" pitchFamily="49" charset="0"/>
              <a:buChar char="o"/>
              <a:defRPr sz="1800" b="1">
                <a:solidFill>
                  <a:schemeClr val="tx1">
                    <a:lumMod val="65000"/>
                    <a:lumOff val="35000"/>
                  </a:schemeClr>
                </a:solidFill>
              </a:defRPr>
            </a:lvl1pPr>
            <a:lvl2pPr marL="457200" indent="0">
              <a:buNone/>
              <a:defRPr/>
            </a:lvl2pPr>
          </a:lstStyle>
          <a:p>
            <a:pPr lvl="0"/>
            <a:r>
              <a:rPr lang="en-US" dirty="0"/>
              <a:t>Click to edit Master text styles</a:t>
            </a:r>
          </a:p>
        </p:txBody>
      </p:sp>
      <p:sp>
        <p:nvSpPr>
          <p:cNvPr id="18" name="Text Placeholder 10">
            <a:extLst>
              <a:ext uri="{FF2B5EF4-FFF2-40B4-BE49-F238E27FC236}">
                <a16:creationId xmlns:a16="http://schemas.microsoft.com/office/drawing/2014/main" id="{B8D1A586-5E3F-6312-FAD9-B0BC6328D413}"/>
              </a:ext>
            </a:extLst>
          </p:cNvPr>
          <p:cNvSpPr>
            <a:spLocks noGrp="1"/>
          </p:cNvSpPr>
          <p:nvPr>
            <p:ph type="body" sz="quarter" idx="19"/>
          </p:nvPr>
        </p:nvSpPr>
        <p:spPr>
          <a:xfrm>
            <a:off x="1664208" y="3877056"/>
            <a:ext cx="6519672" cy="338328"/>
          </a:xfrm>
        </p:spPr>
        <p:txBody>
          <a:bodyPr>
            <a:normAutofit/>
          </a:bodyPr>
          <a:lstStyle>
            <a:lvl1pPr marL="0" indent="0">
              <a:buNone/>
              <a:defRPr sz="1200" b="0">
                <a:solidFill>
                  <a:schemeClr val="tx1">
                    <a:lumMod val="65000"/>
                    <a:lumOff val="35000"/>
                  </a:schemeClr>
                </a:solidFill>
              </a:defRPr>
            </a:lvl1pPr>
          </a:lstStyle>
          <a:p>
            <a:pPr lvl="0"/>
            <a:r>
              <a:rPr lang="en-US" dirty="0"/>
              <a:t>Click to edit Master text styles</a:t>
            </a:r>
          </a:p>
        </p:txBody>
      </p:sp>
      <p:sp>
        <p:nvSpPr>
          <p:cNvPr id="19" name="Content Placeholder 2">
            <a:extLst>
              <a:ext uri="{FF2B5EF4-FFF2-40B4-BE49-F238E27FC236}">
                <a16:creationId xmlns:a16="http://schemas.microsoft.com/office/drawing/2014/main" id="{BA0561E2-D030-9C48-3CCA-9FAFAA4BF3AD}"/>
              </a:ext>
            </a:extLst>
          </p:cNvPr>
          <p:cNvSpPr>
            <a:spLocks noGrp="1"/>
          </p:cNvSpPr>
          <p:nvPr>
            <p:ph idx="20"/>
          </p:nvPr>
        </p:nvSpPr>
        <p:spPr>
          <a:xfrm>
            <a:off x="1399032" y="4416552"/>
            <a:ext cx="7461504" cy="365760"/>
          </a:xfrm>
        </p:spPr>
        <p:txBody>
          <a:bodyPr>
            <a:normAutofit/>
          </a:bodyPr>
          <a:lstStyle>
            <a:lvl1pPr marL="256032" indent="-256032">
              <a:buClr>
                <a:schemeClr val="accent1"/>
              </a:buClr>
              <a:buFont typeface="Courier New" panose="02070309020205020404" pitchFamily="49" charset="0"/>
              <a:buChar char="o"/>
              <a:defRPr sz="1800" b="1">
                <a:solidFill>
                  <a:schemeClr val="tx1">
                    <a:lumMod val="65000"/>
                    <a:lumOff val="35000"/>
                  </a:schemeClr>
                </a:solidFill>
              </a:defRPr>
            </a:lvl1pPr>
            <a:lvl2pPr marL="457200" indent="0">
              <a:buNone/>
              <a:defRPr/>
            </a:lvl2pPr>
          </a:lstStyle>
          <a:p>
            <a:pPr lvl="0"/>
            <a:r>
              <a:rPr lang="en-US" dirty="0"/>
              <a:t>Click to edit Master text styles</a:t>
            </a:r>
          </a:p>
        </p:txBody>
      </p:sp>
      <p:sp>
        <p:nvSpPr>
          <p:cNvPr id="20" name="Text Placeholder 10">
            <a:extLst>
              <a:ext uri="{FF2B5EF4-FFF2-40B4-BE49-F238E27FC236}">
                <a16:creationId xmlns:a16="http://schemas.microsoft.com/office/drawing/2014/main" id="{E3C9D27A-38FB-6AB3-1DE5-983632856B77}"/>
              </a:ext>
            </a:extLst>
          </p:cNvPr>
          <p:cNvSpPr>
            <a:spLocks noGrp="1"/>
          </p:cNvSpPr>
          <p:nvPr>
            <p:ph type="body" sz="quarter" idx="21"/>
          </p:nvPr>
        </p:nvSpPr>
        <p:spPr>
          <a:xfrm>
            <a:off x="1664208" y="4745736"/>
            <a:ext cx="6519672" cy="338328"/>
          </a:xfrm>
        </p:spPr>
        <p:txBody>
          <a:bodyPr>
            <a:normAutofit/>
          </a:bodyPr>
          <a:lstStyle>
            <a:lvl1pPr marL="0" indent="0">
              <a:buNone/>
              <a:defRPr sz="1200" b="0">
                <a:solidFill>
                  <a:schemeClr val="tx1">
                    <a:lumMod val="65000"/>
                    <a:lumOff val="35000"/>
                  </a:schemeClr>
                </a:solidFill>
              </a:defRPr>
            </a:lvl1pPr>
          </a:lstStyle>
          <a:p>
            <a:pPr lvl="0"/>
            <a:r>
              <a:rPr lang="en-US" dirty="0"/>
              <a:t>Click to edit Master text styles</a:t>
            </a:r>
          </a:p>
        </p:txBody>
      </p:sp>
      <p:sp>
        <p:nvSpPr>
          <p:cNvPr id="21" name="Content Placeholder 2">
            <a:extLst>
              <a:ext uri="{FF2B5EF4-FFF2-40B4-BE49-F238E27FC236}">
                <a16:creationId xmlns:a16="http://schemas.microsoft.com/office/drawing/2014/main" id="{92C2AD80-ACE2-7199-6E69-98A51CEFCA04}"/>
              </a:ext>
            </a:extLst>
          </p:cNvPr>
          <p:cNvSpPr>
            <a:spLocks noGrp="1"/>
          </p:cNvSpPr>
          <p:nvPr>
            <p:ph idx="22"/>
          </p:nvPr>
        </p:nvSpPr>
        <p:spPr>
          <a:xfrm>
            <a:off x="1399032" y="5285232"/>
            <a:ext cx="7461504" cy="365760"/>
          </a:xfrm>
        </p:spPr>
        <p:txBody>
          <a:bodyPr>
            <a:normAutofit/>
          </a:bodyPr>
          <a:lstStyle>
            <a:lvl1pPr marL="256032" indent="-256032">
              <a:buClr>
                <a:schemeClr val="accent1"/>
              </a:buClr>
              <a:buFont typeface="Courier New" panose="02070309020205020404" pitchFamily="49" charset="0"/>
              <a:buChar char="o"/>
              <a:defRPr sz="1800" b="1">
                <a:solidFill>
                  <a:schemeClr val="tx1">
                    <a:lumMod val="65000"/>
                    <a:lumOff val="35000"/>
                  </a:schemeClr>
                </a:solidFill>
              </a:defRPr>
            </a:lvl1pPr>
            <a:lvl2pPr marL="457200" indent="0">
              <a:buNone/>
              <a:defRPr/>
            </a:lvl2pPr>
          </a:lstStyle>
          <a:p>
            <a:pPr lvl="0"/>
            <a:r>
              <a:rPr lang="en-US" dirty="0"/>
              <a:t>Click to edit Master text styles</a:t>
            </a:r>
          </a:p>
        </p:txBody>
      </p:sp>
      <p:sp>
        <p:nvSpPr>
          <p:cNvPr id="22" name="Text Placeholder 10">
            <a:extLst>
              <a:ext uri="{FF2B5EF4-FFF2-40B4-BE49-F238E27FC236}">
                <a16:creationId xmlns:a16="http://schemas.microsoft.com/office/drawing/2014/main" id="{69296E85-D085-875F-1BA6-BF25F943B533}"/>
              </a:ext>
            </a:extLst>
          </p:cNvPr>
          <p:cNvSpPr>
            <a:spLocks noGrp="1"/>
          </p:cNvSpPr>
          <p:nvPr>
            <p:ph type="body" sz="quarter" idx="23"/>
          </p:nvPr>
        </p:nvSpPr>
        <p:spPr>
          <a:xfrm>
            <a:off x="1664208" y="5605272"/>
            <a:ext cx="6519672" cy="338328"/>
          </a:xfrm>
        </p:spPr>
        <p:txBody>
          <a:bodyPr>
            <a:normAutofit/>
          </a:bodyPr>
          <a:lstStyle>
            <a:lvl1pPr marL="0" indent="0">
              <a:buNone/>
              <a:defRPr sz="1200" b="0">
                <a:solidFill>
                  <a:schemeClr val="tx1">
                    <a:lumMod val="65000"/>
                    <a:lumOff val="35000"/>
                  </a:schemeClr>
                </a:solidFill>
              </a:defRPr>
            </a:lvl1pPr>
          </a:lstStyle>
          <a:p>
            <a:pPr lvl="0"/>
            <a:r>
              <a:rPr lang="en-US" dirty="0"/>
              <a:t>Click to edit Master text styles</a:t>
            </a:r>
          </a:p>
        </p:txBody>
      </p:sp>
      <p:sp>
        <p:nvSpPr>
          <p:cNvPr id="10" name="Footer Placeholder 4">
            <a:extLst>
              <a:ext uri="{FF2B5EF4-FFF2-40B4-BE49-F238E27FC236}">
                <a16:creationId xmlns:a16="http://schemas.microsoft.com/office/drawing/2014/main" id="{A01CF4E8-7D5F-E93B-607B-D650B6F2B255}"/>
              </a:ext>
            </a:extLst>
          </p:cNvPr>
          <p:cNvSpPr>
            <a:spLocks noGrp="1"/>
          </p:cNvSpPr>
          <p:nvPr>
            <p:ph type="ftr" sz="quarter" idx="11"/>
          </p:nvPr>
        </p:nvSpPr>
        <p:spPr>
          <a:xfrm>
            <a:off x="4645152" y="6355080"/>
            <a:ext cx="4224528" cy="411480"/>
          </a:xfrm>
        </p:spPr>
        <p:txBody>
          <a:bodyPr rIns="0"/>
          <a:lstStyle>
            <a:lvl1pPr algn="r">
              <a:defRPr sz="700">
                <a:solidFill>
                  <a:schemeClr val="tx1">
                    <a:lumMod val="75000"/>
                    <a:lumOff val="25000"/>
                  </a:schemeClr>
                </a:solidFill>
              </a:defRPr>
            </a:lvl1pPr>
          </a:lstStyle>
          <a:p>
            <a:r>
              <a:rPr lang="en-US" dirty="0"/>
              <a:t>CONFIDENTIAL. FOR INTERNAL USE ONLY. THE INFORMATION CONTAINED IN THIS TRAINING</a:t>
            </a:r>
          </a:p>
          <a:p>
            <a:r>
              <a:rPr lang="en-US" dirty="0"/>
              <a:t>IS FOR INTERNAL, EDUCATIONAL PURPOSES ONLY. DO NOT COPY OR DISTRIBUTE OUTSIDE</a:t>
            </a:r>
          </a:p>
          <a:p>
            <a:r>
              <a:rPr lang="en-US" dirty="0"/>
              <a:t>OF SANOFI OR USE IN PROMOTION. MAT-US-2304693-V1.0 06/2023</a:t>
            </a:r>
          </a:p>
        </p:txBody>
      </p:sp>
    </p:spTree>
    <p:extLst>
      <p:ext uri="{BB962C8B-B14F-4D97-AF65-F5344CB8AC3E}">
        <p14:creationId xmlns:p14="http://schemas.microsoft.com/office/powerpoint/2010/main" val="3466851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reaker (Title only)">
    <p:spTree>
      <p:nvGrpSpPr>
        <p:cNvPr id="1" name=""/>
        <p:cNvGrpSpPr/>
        <p:nvPr/>
      </p:nvGrpSpPr>
      <p:grpSpPr>
        <a:xfrm>
          <a:off x="0" y="0"/>
          <a:ext cx="0" cy="0"/>
          <a:chOff x="0" y="0"/>
          <a:chExt cx="0" cy="0"/>
        </a:xfrm>
      </p:grpSpPr>
      <p:pic>
        <p:nvPicPr>
          <p:cNvPr id="8" name="Picture 7" descr="A picture containing circle, graphics, colorfulness, design&#10;&#10;Description automatically generated">
            <a:extLst>
              <a:ext uri="{FF2B5EF4-FFF2-40B4-BE49-F238E27FC236}">
                <a16:creationId xmlns:a16="http://schemas.microsoft.com/office/drawing/2014/main" id="{A0556729-BDD8-CD9B-8A1E-BD44F290C235}"/>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hasCustomPrompt="1"/>
          </p:nvPr>
        </p:nvSpPr>
        <p:spPr>
          <a:xfrm>
            <a:off x="420624" y="2386584"/>
            <a:ext cx="7882127" cy="1335024"/>
          </a:xfrm>
        </p:spPr>
        <p:txBody>
          <a:bodyPr anchor="b"/>
          <a:lstStyle>
            <a:lvl1pPr>
              <a:defRPr sz="3600">
                <a:gradFill>
                  <a:gsLst>
                    <a:gs pos="100000">
                      <a:srgbClr val="FF671D"/>
                    </a:gs>
                    <a:gs pos="0">
                      <a:srgbClr val="E4004C"/>
                    </a:gs>
                  </a:gsLst>
                  <a:lin ang="10800000" scaled="0"/>
                </a:gradFill>
              </a:defRPr>
            </a:lvl1pPr>
          </a:lstStyle>
          <a:p>
            <a:r>
              <a:rPr lang="en-US" dirty="0"/>
              <a:t>CLICK TO EDIT MASTER </a:t>
            </a:r>
            <a:br>
              <a:rPr lang="en-US" dirty="0"/>
            </a:br>
            <a:r>
              <a:rPr lang="en-US" dirty="0"/>
              <a:t>TITLE STYLE</a:t>
            </a:r>
          </a:p>
        </p:txBody>
      </p:sp>
      <p:sp>
        <p:nvSpPr>
          <p:cNvPr id="3" name="Text Placeholder 2" hidden="1"/>
          <p:cNvSpPr>
            <a:spLocks noGrp="1"/>
          </p:cNvSpPr>
          <p:nvPr>
            <p:ph type="body" idx="1"/>
          </p:nvPr>
        </p:nvSpPr>
        <p:spPr>
          <a:xfrm>
            <a:off x="420624" y="3900842"/>
            <a:ext cx="788212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hidden="1"/>
          <p:cNvSpPr>
            <a:spLocks noGrp="1"/>
          </p:cNvSpPr>
          <p:nvPr>
            <p:ph type="sldNum" sz="quarter" idx="12"/>
          </p:nvPr>
        </p:nvSpPr>
        <p:spPr/>
        <p:txBody>
          <a:bodyPr/>
          <a:lstStyle/>
          <a:p>
            <a:fld id="{A4D380FA-7BEA-B14C-AC49-6E7235AF6C26}" type="slidenum">
              <a:rPr lang="en-US" smtClean="0"/>
              <a:t>‹#›</a:t>
            </a:fld>
            <a:endParaRPr lang="en-US"/>
          </a:p>
        </p:txBody>
      </p:sp>
      <p:pic>
        <p:nvPicPr>
          <p:cNvPr id="4" name="Picture 3">
            <a:extLst>
              <a:ext uri="{FF2B5EF4-FFF2-40B4-BE49-F238E27FC236}">
                <a16:creationId xmlns:a16="http://schemas.microsoft.com/office/drawing/2014/main" id="{D4059060-0CB1-2BCD-374D-42577B6974FD}"/>
              </a:ext>
            </a:extLst>
          </p:cNvPr>
          <p:cNvPicPr>
            <a:picLocks noChangeAspect="1"/>
          </p:cNvPicPr>
          <p:nvPr userDrawn="1"/>
        </p:nvPicPr>
        <p:blipFill>
          <a:blip r:embed="rId3"/>
          <a:srcRect/>
          <a:stretch/>
        </p:blipFill>
        <p:spPr>
          <a:xfrm>
            <a:off x="374904" y="6291072"/>
            <a:ext cx="1051560" cy="484923"/>
          </a:xfrm>
          <a:prstGeom prst="rect">
            <a:avLst/>
          </a:prstGeom>
        </p:spPr>
      </p:pic>
      <p:sp>
        <p:nvSpPr>
          <p:cNvPr id="7" name="Footer Placeholder 4">
            <a:extLst>
              <a:ext uri="{FF2B5EF4-FFF2-40B4-BE49-F238E27FC236}">
                <a16:creationId xmlns:a16="http://schemas.microsoft.com/office/drawing/2014/main" id="{53AC4D34-23A3-B130-FA4C-4186C21BA79E}"/>
              </a:ext>
            </a:extLst>
          </p:cNvPr>
          <p:cNvSpPr>
            <a:spLocks noGrp="1"/>
          </p:cNvSpPr>
          <p:nvPr>
            <p:ph type="ftr" sz="quarter" idx="11"/>
          </p:nvPr>
        </p:nvSpPr>
        <p:spPr>
          <a:xfrm>
            <a:off x="2404872" y="6355080"/>
            <a:ext cx="4343400" cy="411480"/>
          </a:xfrm>
        </p:spPr>
        <p:txBody>
          <a:bodyPr rIns="0"/>
          <a:lstStyle>
            <a:lvl1pPr algn="ctr">
              <a:defRPr sz="700">
                <a:solidFill>
                  <a:schemeClr val="tx1">
                    <a:lumMod val="75000"/>
                    <a:lumOff val="25000"/>
                  </a:schemeClr>
                </a:solidFill>
              </a:defRPr>
            </a:lvl1pPr>
          </a:lstStyle>
          <a:p>
            <a:r>
              <a:rPr lang="en-US" dirty="0"/>
              <a:t>CONFIDENTIAL. FOR INTERNAL USE ONLY. THE INFORMATION CONTAINED IN THIS TRAINING IS FOR INTERNAL, EDUCATIONAL PURPOSES ONLY. DO NOT COPY OR DISTRIBUTE OUTSIDE</a:t>
            </a:r>
          </a:p>
          <a:p>
            <a:r>
              <a:rPr lang="en-US" dirty="0"/>
              <a:t>OF SANOFI OR USE IN PROMOTION. MAT-US-2304693-V1.0 06/2023</a:t>
            </a:r>
          </a:p>
        </p:txBody>
      </p:sp>
    </p:spTree>
    <p:extLst>
      <p:ext uri="{BB962C8B-B14F-4D97-AF65-F5344CB8AC3E}">
        <p14:creationId xmlns:p14="http://schemas.microsoft.com/office/powerpoint/2010/main" val="1522873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Breaker (Title/ Sub-title)">
    <p:spTree>
      <p:nvGrpSpPr>
        <p:cNvPr id="1" name=""/>
        <p:cNvGrpSpPr/>
        <p:nvPr/>
      </p:nvGrpSpPr>
      <p:grpSpPr>
        <a:xfrm>
          <a:off x="0" y="0"/>
          <a:ext cx="0" cy="0"/>
          <a:chOff x="0" y="0"/>
          <a:chExt cx="0" cy="0"/>
        </a:xfrm>
      </p:grpSpPr>
      <p:pic>
        <p:nvPicPr>
          <p:cNvPr id="8" name="Picture 7" descr="A picture containing circle, graphics, colorfulness, design&#10;&#10;Description automatically generated">
            <a:extLst>
              <a:ext uri="{FF2B5EF4-FFF2-40B4-BE49-F238E27FC236}">
                <a16:creationId xmlns:a16="http://schemas.microsoft.com/office/drawing/2014/main" id="{A0556729-BDD8-CD9B-8A1E-BD44F290C235}"/>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hasCustomPrompt="1"/>
          </p:nvPr>
        </p:nvSpPr>
        <p:spPr>
          <a:xfrm>
            <a:off x="420624" y="2386584"/>
            <a:ext cx="7882127" cy="1335024"/>
          </a:xfrm>
        </p:spPr>
        <p:txBody>
          <a:bodyPr anchor="b"/>
          <a:lstStyle>
            <a:lvl1pPr>
              <a:defRPr sz="3600">
                <a:gradFill>
                  <a:gsLst>
                    <a:gs pos="100000">
                      <a:srgbClr val="FF671D"/>
                    </a:gs>
                    <a:gs pos="0">
                      <a:srgbClr val="E4004C"/>
                    </a:gs>
                  </a:gsLst>
                  <a:lin ang="10800000" scaled="0"/>
                </a:gradFill>
              </a:defRPr>
            </a:lvl1pPr>
          </a:lstStyle>
          <a:p>
            <a:r>
              <a:rPr lang="en-US" dirty="0"/>
              <a:t>CLICK TO EDIT MASTER </a:t>
            </a:r>
            <a:br>
              <a:rPr lang="en-US" dirty="0"/>
            </a:br>
            <a:r>
              <a:rPr lang="en-US" dirty="0"/>
              <a:t>TITLE STYLE</a:t>
            </a:r>
          </a:p>
        </p:txBody>
      </p:sp>
      <p:sp>
        <p:nvSpPr>
          <p:cNvPr id="3" name="Text Placeholder 2"/>
          <p:cNvSpPr>
            <a:spLocks noGrp="1"/>
          </p:cNvSpPr>
          <p:nvPr>
            <p:ph type="body" idx="1"/>
          </p:nvPr>
        </p:nvSpPr>
        <p:spPr>
          <a:xfrm>
            <a:off x="420624" y="3986784"/>
            <a:ext cx="7882127" cy="338328"/>
          </a:xfrm>
        </p:spPr>
        <p:txBody>
          <a:bodyPr>
            <a:normAutofit/>
          </a:bodyPr>
          <a:lstStyle>
            <a:lvl1pPr marL="0" indent="0">
              <a:buNone/>
              <a:defRPr sz="1800">
                <a:gradFill>
                  <a:gsLst>
                    <a:gs pos="100000">
                      <a:srgbClr val="FF671D"/>
                    </a:gs>
                    <a:gs pos="0">
                      <a:srgbClr val="E4004C"/>
                    </a:gs>
                  </a:gsLst>
                  <a:lin ang="10800000" scaled="0"/>
                </a:gra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4" name="Picture 3">
            <a:extLst>
              <a:ext uri="{FF2B5EF4-FFF2-40B4-BE49-F238E27FC236}">
                <a16:creationId xmlns:a16="http://schemas.microsoft.com/office/drawing/2014/main" id="{D4059060-0CB1-2BCD-374D-42577B6974FD}"/>
              </a:ext>
            </a:extLst>
          </p:cNvPr>
          <p:cNvPicPr>
            <a:picLocks noChangeAspect="1"/>
          </p:cNvPicPr>
          <p:nvPr userDrawn="1"/>
        </p:nvPicPr>
        <p:blipFill>
          <a:blip r:embed="rId3"/>
          <a:srcRect/>
          <a:stretch/>
        </p:blipFill>
        <p:spPr>
          <a:xfrm>
            <a:off x="374904" y="6291072"/>
            <a:ext cx="1051560" cy="484923"/>
          </a:xfrm>
          <a:prstGeom prst="rect">
            <a:avLst/>
          </a:prstGeom>
        </p:spPr>
      </p:pic>
      <p:sp>
        <p:nvSpPr>
          <p:cNvPr id="7" name="Footer Placeholder 4">
            <a:extLst>
              <a:ext uri="{FF2B5EF4-FFF2-40B4-BE49-F238E27FC236}">
                <a16:creationId xmlns:a16="http://schemas.microsoft.com/office/drawing/2014/main" id="{CBC1019C-78B4-ADC5-57EA-F9BE728999F6}"/>
              </a:ext>
            </a:extLst>
          </p:cNvPr>
          <p:cNvSpPr>
            <a:spLocks noGrp="1"/>
          </p:cNvSpPr>
          <p:nvPr>
            <p:ph type="ftr" sz="quarter" idx="11"/>
          </p:nvPr>
        </p:nvSpPr>
        <p:spPr>
          <a:xfrm>
            <a:off x="2404872" y="6355080"/>
            <a:ext cx="4343400" cy="411480"/>
          </a:xfrm>
        </p:spPr>
        <p:txBody>
          <a:bodyPr rIns="0"/>
          <a:lstStyle>
            <a:lvl1pPr algn="ctr">
              <a:defRPr sz="700">
                <a:solidFill>
                  <a:schemeClr val="tx1">
                    <a:lumMod val="75000"/>
                    <a:lumOff val="25000"/>
                  </a:schemeClr>
                </a:solidFill>
              </a:defRPr>
            </a:lvl1pPr>
          </a:lstStyle>
          <a:p>
            <a:r>
              <a:rPr lang="en-US" dirty="0"/>
              <a:t>CONFIDENTIAL. FOR INTERNAL USE ONLY. THE INFORMATION CONTAINED IN THIS TRAINING IS FOR INTERNAL, EDUCATIONAL PURPOSES ONLY. DO NOT COPY OR DISTRIBUTE OUTSIDE</a:t>
            </a:r>
          </a:p>
          <a:p>
            <a:r>
              <a:rPr lang="en-US" dirty="0"/>
              <a:t>OF SANOFI OR USE IN PROMOTION. MAT-US-2304693-V1.0 06/2023</a:t>
            </a:r>
          </a:p>
        </p:txBody>
      </p:sp>
    </p:spTree>
    <p:extLst>
      <p:ext uri="{BB962C8B-B14F-4D97-AF65-F5344CB8AC3E}">
        <p14:creationId xmlns:p14="http://schemas.microsoft.com/office/powerpoint/2010/main" val="2894937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Headlin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281FFD4D-CA60-EB60-7A92-90F8B45D54F6}"/>
              </a:ext>
            </a:extLst>
          </p:cNvPr>
          <p:cNvSpPr>
            <a:spLocks noGrp="1"/>
          </p:cNvSpPr>
          <p:nvPr>
            <p:ph type="sldNum" sz="quarter" idx="4"/>
          </p:nvPr>
        </p:nvSpPr>
        <p:spPr>
          <a:xfrm>
            <a:off x="8531352" y="6345936"/>
            <a:ext cx="621792" cy="438912"/>
          </a:xfrm>
          <a:prstGeom prst="rect">
            <a:avLst/>
          </a:prstGeom>
        </p:spPr>
        <p:txBody>
          <a:bodyPr vert="horz" lIns="91440" tIns="45720" rIns="91440" bIns="45720" rtlCol="0" anchor="ctr"/>
          <a:lstStyle>
            <a:lvl1pPr algn="ctr">
              <a:defRPr sz="900">
                <a:solidFill>
                  <a:schemeClr val="accent1"/>
                </a:solidFill>
                <a:latin typeface="Arial" panose="020B0604020202020204" pitchFamily="34" charset="0"/>
                <a:cs typeface="Arial" panose="020B0604020202020204" pitchFamily="34" charset="0"/>
              </a:defRPr>
            </a:lvl1pPr>
          </a:lstStyle>
          <a:p>
            <a:fld id="{A4D380FA-7BEA-B14C-AC49-6E7235AF6C26}" type="slidenum">
              <a:rPr lang="en-US" smtClean="0"/>
              <a:pPr/>
              <a:t>‹#›</a:t>
            </a:fld>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6" name="Footer Placeholder 4">
            <a:extLst>
              <a:ext uri="{FF2B5EF4-FFF2-40B4-BE49-F238E27FC236}">
                <a16:creationId xmlns:a16="http://schemas.microsoft.com/office/drawing/2014/main" id="{E84CCA98-4FAE-5E27-FD47-383E19823043}"/>
              </a:ext>
            </a:extLst>
          </p:cNvPr>
          <p:cNvSpPr>
            <a:spLocks noGrp="1"/>
          </p:cNvSpPr>
          <p:nvPr>
            <p:ph type="ftr" sz="quarter" idx="11"/>
          </p:nvPr>
        </p:nvSpPr>
        <p:spPr>
          <a:xfrm>
            <a:off x="2404872" y="6355080"/>
            <a:ext cx="4343400" cy="411480"/>
          </a:xfrm>
        </p:spPr>
        <p:txBody>
          <a:bodyPr rIns="0"/>
          <a:lstStyle>
            <a:lvl1pPr algn="ctr">
              <a:defRPr sz="700">
                <a:solidFill>
                  <a:schemeClr val="tx1">
                    <a:lumMod val="75000"/>
                    <a:lumOff val="25000"/>
                  </a:schemeClr>
                </a:solidFill>
              </a:defRPr>
            </a:lvl1pPr>
          </a:lstStyle>
          <a:p>
            <a:r>
              <a:rPr lang="en-US" dirty="0"/>
              <a:t>CONFIDENTIAL. FOR INTERNAL USE ONLY. THE INFORMATION CONTAINED IN THIS TRAINING IS FOR INTERNAL, EDUCATIONAL PURPOSES ONLY. DO NOT COPY OR DISTRIBUTE OUTSIDE</a:t>
            </a:r>
          </a:p>
          <a:p>
            <a:r>
              <a:rPr lang="en-US" dirty="0"/>
              <a:t>OF SANOFI OR USE IN PROMOTION. MAT-US-2304693-V1.0 06/2023</a:t>
            </a:r>
          </a:p>
        </p:txBody>
      </p:sp>
    </p:spTree>
    <p:extLst>
      <p:ext uri="{BB962C8B-B14F-4D97-AF65-F5344CB8AC3E}">
        <p14:creationId xmlns:p14="http://schemas.microsoft.com/office/powerpoint/2010/main" val="4130945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Headline Bulle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9E155DB-DF0A-8A26-DFF2-179D71DCB41B}"/>
              </a:ext>
            </a:extLst>
          </p:cNvPr>
          <p:cNvSpPr>
            <a:spLocks noGrp="1"/>
          </p:cNvSpPr>
          <p:nvPr>
            <p:ph type="sldNum" sz="quarter" idx="4"/>
          </p:nvPr>
        </p:nvSpPr>
        <p:spPr>
          <a:xfrm>
            <a:off x="8531352" y="6345936"/>
            <a:ext cx="621792" cy="438912"/>
          </a:xfrm>
          <a:prstGeom prst="rect">
            <a:avLst/>
          </a:prstGeom>
        </p:spPr>
        <p:txBody>
          <a:bodyPr vert="horz" lIns="91440" tIns="45720" rIns="91440" bIns="45720" rtlCol="0" anchor="ctr"/>
          <a:lstStyle>
            <a:lvl1pPr algn="ctr">
              <a:defRPr sz="900">
                <a:solidFill>
                  <a:schemeClr val="accent1"/>
                </a:solidFill>
                <a:latin typeface="Arial" panose="020B0604020202020204" pitchFamily="34" charset="0"/>
                <a:cs typeface="Arial" panose="020B0604020202020204" pitchFamily="34" charset="0"/>
              </a:defRPr>
            </a:lvl1pPr>
          </a:lstStyle>
          <a:p>
            <a:fld id="{A4D380FA-7BEA-B14C-AC49-6E7235AF6C26}" type="slidenum">
              <a:rPr lang="en-US" smtClean="0"/>
              <a:pPr/>
              <a:t>‹#›</a:t>
            </a:fld>
            <a:endParaRPr lang="en-US" dirty="0"/>
          </a:p>
        </p:txBody>
      </p:sp>
      <p:sp>
        <p:nvSpPr>
          <p:cNvPr id="2" name="Title 1"/>
          <p:cNvSpPr>
            <a:spLocks noGrp="1"/>
          </p:cNvSpPr>
          <p:nvPr>
            <p:ph type="title"/>
          </p:nvPr>
        </p:nvSpPr>
        <p:spPr>
          <a:xfrm>
            <a:off x="1170432" y="192024"/>
            <a:ext cx="6537960" cy="438912"/>
          </a:xfrm>
        </p:spPr>
        <p:txBody>
          <a:bodyPr/>
          <a:lstStyle/>
          <a:p>
            <a:r>
              <a:rPr lang="en-US" dirty="0"/>
              <a:t>Click to edit Master title style</a:t>
            </a:r>
          </a:p>
        </p:txBody>
      </p:sp>
      <p:sp>
        <p:nvSpPr>
          <p:cNvPr id="3" name="Content Placeholder 2"/>
          <p:cNvSpPr>
            <a:spLocks noGrp="1"/>
          </p:cNvSpPr>
          <p:nvPr>
            <p:ph idx="1"/>
          </p:nvPr>
        </p:nvSpPr>
        <p:spPr>
          <a:xfrm>
            <a:off x="420624" y="960120"/>
            <a:ext cx="8339327" cy="14813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D8708478-CCC3-24A8-1E9B-703F1B89B89F}"/>
              </a:ext>
            </a:extLst>
          </p:cNvPr>
          <p:cNvSpPr>
            <a:spLocks noGrp="1"/>
          </p:cNvSpPr>
          <p:nvPr>
            <p:ph type="ftr" sz="quarter" idx="11"/>
          </p:nvPr>
        </p:nvSpPr>
        <p:spPr>
          <a:xfrm>
            <a:off x="2404872" y="6355080"/>
            <a:ext cx="4343400" cy="411480"/>
          </a:xfrm>
        </p:spPr>
        <p:txBody>
          <a:bodyPr rIns="0"/>
          <a:lstStyle>
            <a:lvl1pPr algn="ctr">
              <a:defRPr sz="700">
                <a:solidFill>
                  <a:schemeClr val="tx1">
                    <a:lumMod val="75000"/>
                    <a:lumOff val="25000"/>
                  </a:schemeClr>
                </a:solidFill>
              </a:defRPr>
            </a:lvl1pPr>
          </a:lstStyle>
          <a:p>
            <a:r>
              <a:rPr lang="en-US" dirty="0"/>
              <a:t>CONFIDENTIAL. FOR INTERNAL USE ONLY. THE INFORMATION CONTAINED IN THIS TRAINING IS FOR INTERNAL, EDUCATIONAL PURPOSES ONLY. DO NOT COPY OR DISTRIBUTE OUTSIDE</a:t>
            </a:r>
          </a:p>
          <a:p>
            <a:r>
              <a:rPr lang="en-US" dirty="0"/>
              <a:t>OF SANOFI OR USE IN PROMOTION. MAT-US-2304693-V1.0 06/2023</a:t>
            </a:r>
          </a:p>
        </p:txBody>
      </p:sp>
      <p:sp>
        <p:nvSpPr>
          <p:cNvPr id="5" name="hyperlink">
            <a:hlinkClick r:id="rId2" action="ppaction://hlinksldjump"/>
            <a:extLst>
              <a:ext uri="{FF2B5EF4-FFF2-40B4-BE49-F238E27FC236}">
                <a16:creationId xmlns:a16="http://schemas.microsoft.com/office/drawing/2014/main" id="{A46923A0-1B38-463D-71B4-335B487019C8}"/>
              </a:ext>
            </a:extLst>
          </p:cNvPr>
          <p:cNvSpPr/>
          <p:nvPr userDrawn="1"/>
        </p:nvSpPr>
        <p:spPr>
          <a:xfrm>
            <a:off x="7729187" y="235204"/>
            <a:ext cx="1018064" cy="298196"/>
          </a:xfrm>
          <a:prstGeom prst="roundRect">
            <a:avLst>
              <a:gd name="adj" fmla="val 34512"/>
            </a:avLst>
          </a:prstGeom>
          <a:noFill/>
          <a:ln w="3175">
            <a:noFill/>
          </a:ln>
          <a:effectLst>
            <a:outerShdw dist="28000" dir="7543159" sx="101319" sy="101319" algn="tr" rotWithShape="0">
              <a:schemeClr val="accent1">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91440" bIns="0" rtlCol="0" anchor="ctr"/>
          <a:lstStyle/>
          <a:p>
            <a:pPr algn="r"/>
            <a:endParaRPr lang="en-US" sz="105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5651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Headline Bullet no graphic">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FDDF73B-12AE-8168-F4A0-4FB03C82E51D}"/>
              </a:ext>
            </a:extLst>
          </p:cNvPr>
          <p:cNvSpPr>
            <a:spLocks noGrp="1"/>
          </p:cNvSpPr>
          <p:nvPr>
            <p:ph type="sldNum" sz="quarter" idx="4"/>
          </p:nvPr>
        </p:nvSpPr>
        <p:spPr>
          <a:xfrm>
            <a:off x="8531352" y="6345936"/>
            <a:ext cx="621792" cy="438912"/>
          </a:xfrm>
          <a:prstGeom prst="rect">
            <a:avLst/>
          </a:prstGeom>
        </p:spPr>
        <p:txBody>
          <a:bodyPr vert="horz" lIns="91440" tIns="45720" rIns="91440" bIns="45720" rtlCol="0" anchor="ctr"/>
          <a:lstStyle>
            <a:lvl1pPr algn="ctr">
              <a:defRPr sz="900">
                <a:solidFill>
                  <a:schemeClr val="accent1"/>
                </a:solidFill>
                <a:latin typeface="Arial" panose="020B0604020202020204" pitchFamily="34" charset="0"/>
                <a:cs typeface="Arial" panose="020B0604020202020204" pitchFamily="34" charset="0"/>
              </a:defRPr>
            </a:lvl1pPr>
          </a:lstStyle>
          <a:p>
            <a:fld id="{A4D380FA-7BEA-B14C-AC49-6E7235AF6C26}" type="slidenum">
              <a:rPr lang="en-US" smtClean="0"/>
              <a:pPr/>
              <a:t>‹#›</a:t>
            </a:fld>
            <a:endParaRPr lang="en-US" dirty="0"/>
          </a:p>
        </p:txBody>
      </p:sp>
      <p:sp>
        <p:nvSpPr>
          <p:cNvPr id="2" name="Title 1"/>
          <p:cNvSpPr>
            <a:spLocks noGrp="1"/>
          </p:cNvSpPr>
          <p:nvPr>
            <p:ph type="title"/>
          </p:nvPr>
        </p:nvSpPr>
        <p:spPr>
          <a:xfrm>
            <a:off x="420624" y="192024"/>
            <a:ext cx="7243897" cy="438912"/>
          </a:xfrm>
        </p:spPr>
        <p:txBody>
          <a:bodyPr/>
          <a:lstStyle/>
          <a:p>
            <a:r>
              <a:rPr lang="en-US" dirty="0"/>
              <a:t>Click to edit Master title style</a:t>
            </a:r>
          </a:p>
        </p:txBody>
      </p:sp>
      <p:sp>
        <p:nvSpPr>
          <p:cNvPr id="3" name="Content Placeholder 2"/>
          <p:cNvSpPr>
            <a:spLocks noGrp="1"/>
          </p:cNvSpPr>
          <p:nvPr>
            <p:ph idx="1"/>
          </p:nvPr>
        </p:nvSpPr>
        <p:spPr>
          <a:xfrm>
            <a:off x="420624" y="960120"/>
            <a:ext cx="8339327" cy="14813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D8708478-CCC3-24A8-1E9B-703F1B89B89F}"/>
              </a:ext>
            </a:extLst>
          </p:cNvPr>
          <p:cNvSpPr>
            <a:spLocks noGrp="1"/>
          </p:cNvSpPr>
          <p:nvPr>
            <p:ph type="ftr" sz="quarter" idx="11"/>
          </p:nvPr>
        </p:nvSpPr>
        <p:spPr>
          <a:xfrm>
            <a:off x="2404872" y="6355080"/>
            <a:ext cx="4343400" cy="411480"/>
          </a:xfrm>
        </p:spPr>
        <p:txBody>
          <a:bodyPr rIns="0"/>
          <a:lstStyle>
            <a:lvl1pPr algn="ctr">
              <a:defRPr sz="700">
                <a:solidFill>
                  <a:schemeClr val="tx1">
                    <a:lumMod val="75000"/>
                    <a:lumOff val="25000"/>
                  </a:schemeClr>
                </a:solidFill>
              </a:defRPr>
            </a:lvl1pPr>
          </a:lstStyle>
          <a:p>
            <a:r>
              <a:rPr lang="en-US" dirty="0"/>
              <a:t>CONFIDENTIAL. FOR INTERNAL USE ONLY. THE INFORMATION CONTAINED IN THIS TRAINING IS FOR INTERNAL, EDUCATIONAL PURPOSES ONLY. DO NOT COPY OR DISTRIBUTE OUTSIDE</a:t>
            </a:r>
          </a:p>
          <a:p>
            <a:r>
              <a:rPr lang="en-US" dirty="0"/>
              <a:t>OF SANOFI OR USE IN PROMOTION. MAT-US-2304693-V1.0 06/2023</a:t>
            </a:r>
          </a:p>
        </p:txBody>
      </p:sp>
    </p:spTree>
    <p:extLst>
      <p:ext uri="{BB962C8B-B14F-4D97-AF65-F5344CB8AC3E}">
        <p14:creationId xmlns:p14="http://schemas.microsoft.com/office/powerpoint/2010/main" val="2004305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Chart Content">
    <p:spTree>
      <p:nvGrpSpPr>
        <p:cNvPr id="1" name=""/>
        <p:cNvGrpSpPr/>
        <p:nvPr/>
      </p:nvGrpSpPr>
      <p:grpSpPr>
        <a:xfrm>
          <a:off x="0" y="0"/>
          <a:ext cx="0" cy="0"/>
          <a:chOff x="0" y="0"/>
          <a:chExt cx="0" cy="0"/>
        </a:xfrm>
      </p:grpSpPr>
      <p:sp>
        <p:nvSpPr>
          <p:cNvPr id="2" name="Title 1"/>
          <p:cNvSpPr>
            <a:spLocks noGrp="1"/>
          </p:cNvSpPr>
          <p:nvPr>
            <p:ph type="title"/>
          </p:nvPr>
        </p:nvSpPr>
        <p:spPr>
          <a:xfrm>
            <a:off x="420625" y="192024"/>
            <a:ext cx="7264446" cy="438912"/>
          </a:xfrm>
        </p:spPr>
        <p:txBody>
          <a:bodyPr/>
          <a:lstStyle/>
          <a:p>
            <a:r>
              <a:rPr lang="en-US" dirty="0"/>
              <a:t>Click to edit Master title style</a:t>
            </a:r>
          </a:p>
        </p:txBody>
      </p:sp>
      <p:sp>
        <p:nvSpPr>
          <p:cNvPr id="3" name="Text Placeholder 2"/>
          <p:cNvSpPr>
            <a:spLocks noGrp="1"/>
          </p:cNvSpPr>
          <p:nvPr>
            <p:ph type="body" idx="1"/>
          </p:nvPr>
        </p:nvSpPr>
        <p:spPr>
          <a:xfrm>
            <a:off x="420624" y="914400"/>
            <a:ext cx="4041648" cy="338328"/>
          </a:xfrm>
        </p:spPr>
        <p:txBody>
          <a:bodyPr anchor="b">
            <a:norm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992624" y="1636776"/>
            <a:ext cx="3721608" cy="1024128"/>
          </a:xfrm>
        </p:spPr>
        <p:txBody>
          <a:bodyPr/>
          <a:lstStyle>
            <a:lvl1pPr marL="173736" indent="-173736">
              <a:defRPr sz="1200"/>
            </a:lvl1pPr>
            <a:lvl2pPr>
              <a:defRPr sz="1050"/>
            </a:lvl2pPr>
            <a:lvl3pPr>
              <a:defRPr sz="1000"/>
            </a:lvl3pPr>
            <a:lvl4pPr>
              <a:defRPr sz="900"/>
            </a:lvl4pPr>
            <a:lvl5pP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992624" y="4507992"/>
            <a:ext cx="3721608" cy="1024128"/>
          </a:xfrm>
        </p:spPr>
        <p:txBody>
          <a:bodyPr/>
          <a:lstStyle>
            <a:lvl1pPr marL="173736" indent="-173736">
              <a:defRPr sz="1200"/>
            </a:lvl1pPr>
            <a:lvl2pPr>
              <a:defRPr sz="1050"/>
            </a:lvl2pPr>
            <a:lvl3pPr>
              <a:defRPr sz="1000"/>
            </a:lvl3pPr>
            <a:lvl4pPr>
              <a:defRPr sz="900"/>
            </a:lvl4pPr>
            <a:lvl5pP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A4D380FA-7BEA-B14C-AC49-6E7235AF6C26}" type="slidenum">
              <a:rPr lang="en-US" smtClean="0"/>
              <a:t>‹#›</a:t>
            </a:fld>
            <a:endParaRPr lang="en-US"/>
          </a:p>
        </p:txBody>
      </p:sp>
      <p:cxnSp>
        <p:nvCxnSpPr>
          <p:cNvPr id="11" name="Straight Connector 10">
            <a:extLst>
              <a:ext uri="{FF2B5EF4-FFF2-40B4-BE49-F238E27FC236}">
                <a16:creationId xmlns:a16="http://schemas.microsoft.com/office/drawing/2014/main" id="{E55499FF-0560-0BF1-AA4E-77C7996EF915}"/>
              </a:ext>
            </a:extLst>
          </p:cNvPr>
          <p:cNvCxnSpPr/>
          <p:nvPr userDrawn="1"/>
        </p:nvCxnSpPr>
        <p:spPr>
          <a:xfrm>
            <a:off x="420624" y="1234440"/>
            <a:ext cx="405079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727A3D46-423A-65E9-0C15-A69905ABF483}"/>
              </a:ext>
            </a:extLst>
          </p:cNvPr>
          <p:cNvSpPr>
            <a:spLocks noGrp="1"/>
          </p:cNvSpPr>
          <p:nvPr>
            <p:ph type="body" idx="13"/>
          </p:nvPr>
        </p:nvSpPr>
        <p:spPr>
          <a:xfrm>
            <a:off x="4992624" y="914400"/>
            <a:ext cx="3721608" cy="338328"/>
          </a:xfrm>
        </p:spPr>
        <p:txBody>
          <a:bodyPr anchor="b">
            <a:norm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3" name="Straight Connector 12">
            <a:extLst>
              <a:ext uri="{FF2B5EF4-FFF2-40B4-BE49-F238E27FC236}">
                <a16:creationId xmlns:a16="http://schemas.microsoft.com/office/drawing/2014/main" id="{B898F402-1E0E-75C7-6C87-30978A168B80}"/>
              </a:ext>
            </a:extLst>
          </p:cNvPr>
          <p:cNvCxnSpPr/>
          <p:nvPr userDrawn="1"/>
        </p:nvCxnSpPr>
        <p:spPr>
          <a:xfrm>
            <a:off x="5010912" y="1234440"/>
            <a:ext cx="370332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Content Placeholder 3">
            <a:extLst>
              <a:ext uri="{FF2B5EF4-FFF2-40B4-BE49-F238E27FC236}">
                <a16:creationId xmlns:a16="http://schemas.microsoft.com/office/drawing/2014/main" id="{707304B7-E16B-68BC-5788-1548809FF9B1}"/>
              </a:ext>
            </a:extLst>
          </p:cNvPr>
          <p:cNvSpPr>
            <a:spLocks noGrp="1"/>
          </p:cNvSpPr>
          <p:nvPr>
            <p:ph sz="half" idx="14"/>
          </p:nvPr>
        </p:nvSpPr>
        <p:spPr>
          <a:xfrm>
            <a:off x="4992624" y="3072384"/>
            <a:ext cx="3721608" cy="1024128"/>
          </a:xfrm>
        </p:spPr>
        <p:txBody>
          <a:bodyPr/>
          <a:lstStyle>
            <a:lvl1pPr marL="173736" indent="-173736">
              <a:defRPr sz="1200"/>
            </a:lvl1pPr>
            <a:lvl2pPr>
              <a:defRPr sz="1050"/>
            </a:lvl2pPr>
            <a:lvl3pPr>
              <a:defRPr sz="1000"/>
            </a:lvl3pPr>
            <a:lvl4pPr>
              <a:defRPr sz="900"/>
            </a:lvl4pPr>
            <a:lvl5pP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a:extLst>
              <a:ext uri="{FF2B5EF4-FFF2-40B4-BE49-F238E27FC236}">
                <a16:creationId xmlns:a16="http://schemas.microsoft.com/office/drawing/2014/main" id="{61DBE163-71EC-B364-5E60-DC094B9AC0C3}"/>
              </a:ext>
            </a:extLst>
          </p:cNvPr>
          <p:cNvSpPr>
            <a:spLocks noGrp="1"/>
          </p:cNvSpPr>
          <p:nvPr>
            <p:ph type="body" sz="quarter" idx="15"/>
          </p:nvPr>
        </p:nvSpPr>
        <p:spPr>
          <a:xfrm>
            <a:off x="420624" y="5861304"/>
            <a:ext cx="8302752" cy="192024"/>
          </a:xfrm>
        </p:spPr>
        <p:txBody>
          <a:bodyPr>
            <a:normAutofit/>
          </a:bodyPr>
          <a:lstStyle>
            <a:lvl1pPr marL="0" indent="0">
              <a:buNone/>
              <a:defRPr sz="700"/>
            </a:lvl1pPr>
          </a:lstStyle>
          <a:p>
            <a:pPr lvl="0"/>
            <a:r>
              <a:rPr lang="en-US" dirty="0"/>
              <a:t>Click to edit Master text styles</a:t>
            </a:r>
          </a:p>
        </p:txBody>
      </p:sp>
      <p:sp>
        <p:nvSpPr>
          <p:cNvPr id="15" name="Chart Placeholder 14">
            <a:extLst>
              <a:ext uri="{FF2B5EF4-FFF2-40B4-BE49-F238E27FC236}">
                <a16:creationId xmlns:a16="http://schemas.microsoft.com/office/drawing/2014/main" id="{0F4D8B0F-A6E2-1826-5C7F-DEFFC57D9328}"/>
              </a:ext>
            </a:extLst>
          </p:cNvPr>
          <p:cNvSpPr>
            <a:spLocks noGrp="1"/>
          </p:cNvSpPr>
          <p:nvPr>
            <p:ph type="chart" sz="quarter" idx="16"/>
          </p:nvPr>
        </p:nvSpPr>
        <p:spPr>
          <a:xfrm>
            <a:off x="420624" y="1636776"/>
            <a:ext cx="4041648" cy="3703320"/>
          </a:xfrm>
        </p:spPr>
        <p:txBody>
          <a:bodyPr/>
          <a:lstStyle/>
          <a:p>
            <a:endParaRPr lang="en-US"/>
          </a:p>
        </p:txBody>
      </p:sp>
      <p:sp>
        <p:nvSpPr>
          <p:cNvPr id="7" name="Footer Placeholder 4">
            <a:extLst>
              <a:ext uri="{FF2B5EF4-FFF2-40B4-BE49-F238E27FC236}">
                <a16:creationId xmlns:a16="http://schemas.microsoft.com/office/drawing/2014/main" id="{30A60753-28EA-A307-2306-A34553D51828}"/>
              </a:ext>
            </a:extLst>
          </p:cNvPr>
          <p:cNvSpPr>
            <a:spLocks noGrp="1"/>
          </p:cNvSpPr>
          <p:nvPr>
            <p:ph type="ftr" sz="quarter" idx="11"/>
          </p:nvPr>
        </p:nvSpPr>
        <p:spPr>
          <a:xfrm>
            <a:off x="2404872" y="6355080"/>
            <a:ext cx="4343400" cy="411480"/>
          </a:xfrm>
        </p:spPr>
        <p:txBody>
          <a:bodyPr rIns="0"/>
          <a:lstStyle>
            <a:lvl1pPr algn="ctr">
              <a:defRPr sz="700">
                <a:solidFill>
                  <a:schemeClr val="tx1">
                    <a:lumMod val="75000"/>
                    <a:lumOff val="25000"/>
                  </a:schemeClr>
                </a:solidFill>
              </a:defRPr>
            </a:lvl1pPr>
          </a:lstStyle>
          <a:p>
            <a:r>
              <a:rPr lang="en-US" dirty="0"/>
              <a:t>CONFIDENTIAL. FOR INTERNAL USE ONLY. THE INFORMATION CONTAINED IN THIS TRAINING IS FOR INTERNAL, EDUCATIONAL PURPOSES ONLY. DO NOT COPY OR DISTRIBUTE OUTSIDE</a:t>
            </a:r>
          </a:p>
          <a:p>
            <a:r>
              <a:rPr lang="en-US" dirty="0"/>
              <a:t>OF SANOFI OR USE IN PROMOTION. MAT-US-2304693-V1.0 06/2023</a:t>
            </a:r>
          </a:p>
        </p:txBody>
      </p:sp>
    </p:spTree>
    <p:extLst>
      <p:ext uri="{BB962C8B-B14F-4D97-AF65-F5344CB8AC3E}">
        <p14:creationId xmlns:p14="http://schemas.microsoft.com/office/powerpoint/2010/main" val="4034996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Subhead 2 Charts">
    <p:spTree>
      <p:nvGrpSpPr>
        <p:cNvPr id="1" name=""/>
        <p:cNvGrpSpPr/>
        <p:nvPr/>
      </p:nvGrpSpPr>
      <p:grpSpPr>
        <a:xfrm>
          <a:off x="0" y="0"/>
          <a:ext cx="0" cy="0"/>
          <a:chOff x="0" y="0"/>
          <a:chExt cx="0" cy="0"/>
        </a:xfrm>
      </p:grpSpPr>
      <p:sp>
        <p:nvSpPr>
          <p:cNvPr id="2" name="Title 1"/>
          <p:cNvSpPr>
            <a:spLocks noGrp="1"/>
          </p:cNvSpPr>
          <p:nvPr>
            <p:ph type="title"/>
          </p:nvPr>
        </p:nvSpPr>
        <p:spPr>
          <a:xfrm>
            <a:off x="420624" y="192024"/>
            <a:ext cx="7243897" cy="438912"/>
          </a:xfrm>
        </p:spPr>
        <p:txBody>
          <a:bodyPr/>
          <a:lstStyle/>
          <a:p>
            <a:r>
              <a:rPr lang="en-US" dirty="0"/>
              <a:t>Click to edit Master title style</a:t>
            </a:r>
          </a:p>
        </p:txBody>
      </p:sp>
      <p:sp>
        <p:nvSpPr>
          <p:cNvPr id="3" name="Text Placeholder 2"/>
          <p:cNvSpPr>
            <a:spLocks noGrp="1"/>
          </p:cNvSpPr>
          <p:nvPr>
            <p:ph type="body" idx="1"/>
          </p:nvPr>
        </p:nvSpPr>
        <p:spPr>
          <a:xfrm>
            <a:off x="420624" y="914400"/>
            <a:ext cx="3867912" cy="338328"/>
          </a:xfrm>
        </p:spPr>
        <p:txBody>
          <a:bodyPr anchor="b">
            <a:norm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Slide Number Placeholder 8"/>
          <p:cNvSpPr>
            <a:spLocks noGrp="1"/>
          </p:cNvSpPr>
          <p:nvPr>
            <p:ph type="sldNum" sz="quarter" idx="12"/>
          </p:nvPr>
        </p:nvSpPr>
        <p:spPr/>
        <p:txBody>
          <a:bodyPr/>
          <a:lstStyle/>
          <a:p>
            <a:fld id="{A4D380FA-7BEA-B14C-AC49-6E7235AF6C26}" type="slidenum">
              <a:rPr lang="en-US" smtClean="0"/>
              <a:t>‹#›</a:t>
            </a:fld>
            <a:endParaRPr lang="en-US"/>
          </a:p>
        </p:txBody>
      </p:sp>
      <p:cxnSp>
        <p:nvCxnSpPr>
          <p:cNvPr id="11" name="Straight Connector 10">
            <a:extLst>
              <a:ext uri="{FF2B5EF4-FFF2-40B4-BE49-F238E27FC236}">
                <a16:creationId xmlns:a16="http://schemas.microsoft.com/office/drawing/2014/main" id="{E55499FF-0560-0BF1-AA4E-77C7996EF915}"/>
              </a:ext>
            </a:extLst>
          </p:cNvPr>
          <p:cNvCxnSpPr/>
          <p:nvPr userDrawn="1"/>
        </p:nvCxnSpPr>
        <p:spPr>
          <a:xfrm>
            <a:off x="420624" y="1234440"/>
            <a:ext cx="386791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727A3D46-423A-65E9-0C15-A69905ABF483}"/>
              </a:ext>
            </a:extLst>
          </p:cNvPr>
          <p:cNvSpPr>
            <a:spLocks noGrp="1"/>
          </p:cNvSpPr>
          <p:nvPr>
            <p:ph type="body" idx="13"/>
          </p:nvPr>
        </p:nvSpPr>
        <p:spPr>
          <a:xfrm>
            <a:off x="4855464" y="914400"/>
            <a:ext cx="3867912" cy="338328"/>
          </a:xfrm>
        </p:spPr>
        <p:txBody>
          <a:bodyPr anchor="b">
            <a:norm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3" name="Straight Connector 12">
            <a:extLst>
              <a:ext uri="{FF2B5EF4-FFF2-40B4-BE49-F238E27FC236}">
                <a16:creationId xmlns:a16="http://schemas.microsoft.com/office/drawing/2014/main" id="{B898F402-1E0E-75C7-6C87-30978A168B80}"/>
              </a:ext>
            </a:extLst>
          </p:cNvPr>
          <p:cNvCxnSpPr/>
          <p:nvPr userDrawn="1"/>
        </p:nvCxnSpPr>
        <p:spPr>
          <a:xfrm>
            <a:off x="4864608" y="1234440"/>
            <a:ext cx="386791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61DBE163-71EC-B364-5E60-DC094B9AC0C3}"/>
              </a:ext>
            </a:extLst>
          </p:cNvPr>
          <p:cNvSpPr>
            <a:spLocks noGrp="1"/>
          </p:cNvSpPr>
          <p:nvPr>
            <p:ph type="body" sz="quarter" idx="15"/>
          </p:nvPr>
        </p:nvSpPr>
        <p:spPr>
          <a:xfrm>
            <a:off x="420624" y="5861304"/>
            <a:ext cx="8302752" cy="192024"/>
          </a:xfrm>
        </p:spPr>
        <p:txBody>
          <a:bodyPr>
            <a:normAutofit/>
          </a:bodyPr>
          <a:lstStyle>
            <a:lvl1pPr marL="0" indent="0">
              <a:buNone/>
              <a:defRPr sz="700"/>
            </a:lvl1pPr>
          </a:lstStyle>
          <a:p>
            <a:pPr lvl="0"/>
            <a:r>
              <a:rPr lang="en-US" dirty="0"/>
              <a:t>Click to edit Master text styles</a:t>
            </a:r>
          </a:p>
        </p:txBody>
      </p:sp>
      <p:sp>
        <p:nvSpPr>
          <p:cNvPr id="15" name="Chart Placeholder 14">
            <a:extLst>
              <a:ext uri="{FF2B5EF4-FFF2-40B4-BE49-F238E27FC236}">
                <a16:creationId xmlns:a16="http://schemas.microsoft.com/office/drawing/2014/main" id="{0F4D8B0F-A6E2-1826-5C7F-DEFFC57D9328}"/>
              </a:ext>
            </a:extLst>
          </p:cNvPr>
          <p:cNvSpPr>
            <a:spLocks noGrp="1"/>
          </p:cNvSpPr>
          <p:nvPr>
            <p:ph type="chart" sz="quarter" idx="16"/>
          </p:nvPr>
        </p:nvSpPr>
        <p:spPr>
          <a:xfrm>
            <a:off x="420624" y="1636776"/>
            <a:ext cx="3867912" cy="3703320"/>
          </a:xfrm>
        </p:spPr>
        <p:txBody>
          <a:bodyPr/>
          <a:lstStyle/>
          <a:p>
            <a:endParaRPr lang="en-US"/>
          </a:p>
        </p:txBody>
      </p:sp>
      <p:sp>
        <p:nvSpPr>
          <p:cNvPr id="5" name="Chart Placeholder 14">
            <a:extLst>
              <a:ext uri="{FF2B5EF4-FFF2-40B4-BE49-F238E27FC236}">
                <a16:creationId xmlns:a16="http://schemas.microsoft.com/office/drawing/2014/main" id="{E8212A0F-0AFD-8B41-CBC2-94C1947E82C0}"/>
              </a:ext>
            </a:extLst>
          </p:cNvPr>
          <p:cNvSpPr>
            <a:spLocks noGrp="1"/>
          </p:cNvSpPr>
          <p:nvPr>
            <p:ph type="chart" sz="quarter" idx="17"/>
          </p:nvPr>
        </p:nvSpPr>
        <p:spPr>
          <a:xfrm>
            <a:off x="4855464" y="1636776"/>
            <a:ext cx="3867912" cy="3703320"/>
          </a:xfrm>
        </p:spPr>
        <p:txBody>
          <a:bodyPr/>
          <a:lstStyle/>
          <a:p>
            <a:endParaRPr lang="en-US"/>
          </a:p>
        </p:txBody>
      </p:sp>
      <p:sp>
        <p:nvSpPr>
          <p:cNvPr id="4" name="Footer Placeholder 4">
            <a:extLst>
              <a:ext uri="{FF2B5EF4-FFF2-40B4-BE49-F238E27FC236}">
                <a16:creationId xmlns:a16="http://schemas.microsoft.com/office/drawing/2014/main" id="{2B1AF288-3AA3-DA77-28FA-CE6EC6A55849}"/>
              </a:ext>
            </a:extLst>
          </p:cNvPr>
          <p:cNvSpPr>
            <a:spLocks noGrp="1"/>
          </p:cNvSpPr>
          <p:nvPr>
            <p:ph type="ftr" sz="quarter" idx="11"/>
          </p:nvPr>
        </p:nvSpPr>
        <p:spPr>
          <a:xfrm>
            <a:off x="2404872" y="6355080"/>
            <a:ext cx="4343400" cy="411480"/>
          </a:xfrm>
        </p:spPr>
        <p:txBody>
          <a:bodyPr rIns="0"/>
          <a:lstStyle>
            <a:lvl1pPr algn="ctr">
              <a:defRPr sz="700">
                <a:solidFill>
                  <a:schemeClr val="tx1">
                    <a:lumMod val="75000"/>
                    <a:lumOff val="25000"/>
                  </a:schemeClr>
                </a:solidFill>
              </a:defRPr>
            </a:lvl1pPr>
          </a:lstStyle>
          <a:p>
            <a:r>
              <a:rPr lang="en-US" dirty="0"/>
              <a:t>CONFIDENTIAL. FOR INTERNAL USE ONLY. THE INFORMATION CONTAINED IN THIS TRAINING IS FOR INTERNAL, EDUCATIONAL PURPOSES ONLY. DO NOT COPY OR DISTRIBUTE OUTSIDE</a:t>
            </a:r>
          </a:p>
          <a:p>
            <a:r>
              <a:rPr lang="en-US" dirty="0"/>
              <a:t>OF SANOFI OR USE IN PROMOTION. MAT-US-2304693-V1.0 06/2023</a:t>
            </a:r>
          </a:p>
        </p:txBody>
      </p:sp>
    </p:spTree>
    <p:extLst>
      <p:ext uri="{BB962C8B-B14F-4D97-AF65-F5344CB8AC3E}">
        <p14:creationId xmlns:p14="http://schemas.microsoft.com/office/powerpoint/2010/main" val="2517472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 Target="../slides/slide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9631D6-917C-A0A6-1C29-8411ABEF20B1}"/>
              </a:ext>
            </a:extLst>
          </p:cNvPr>
          <p:cNvPicPr>
            <a:picLocks noChangeAspect="1"/>
          </p:cNvPicPr>
          <p:nvPr userDrawn="1"/>
        </p:nvPicPr>
        <p:blipFill>
          <a:blip r:embed="rId17"/>
          <a:srcRect/>
          <a:stretch/>
        </p:blipFill>
        <p:spPr>
          <a:xfrm>
            <a:off x="374904" y="6291072"/>
            <a:ext cx="1051560" cy="484923"/>
          </a:xfrm>
          <a:prstGeom prst="rect">
            <a:avLst/>
          </a:prstGeom>
        </p:spPr>
      </p:pic>
      <p:sp>
        <p:nvSpPr>
          <p:cNvPr id="5" name="Footer Placeholder 4"/>
          <p:cNvSpPr>
            <a:spLocks noGrp="1"/>
          </p:cNvSpPr>
          <p:nvPr>
            <p:ph type="ftr" sz="quarter" idx="3"/>
          </p:nvPr>
        </p:nvSpPr>
        <p:spPr>
          <a:xfrm>
            <a:off x="2404872" y="6355080"/>
            <a:ext cx="4343400" cy="365125"/>
          </a:xfrm>
          <a:prstGeom prst="rect">
            <a:avLst/>
          </a:prstGeom>
        </p:spPr>
        <p:txBody>
          <a:bodyPr vert="horz" lIns="91440" tIns="45720" rIns="91440" bIns="45720" rtlCol="0" anchor="ctr"/>
          <a:lstStyle>
            <a:lvl1pPr algn="ctr">
              <a:defRPr sz="70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CONFIDENTIAL. FOR INTERNAL USE ONLY. THE INFORMATION CONTAINED IN THIS TRAINING IS FOR INTERNAL, EDUCATIONAL PURPOSES ONLY. DO NOT COPY OR DISTRIBUTE OUTSIDE OF SANOFI OR USE IN PROMOTION. MAT-US-2304693-V1.0 06/2023</a:t>
            </a:r>
          </a:p>
        </p:txBody>
      </p:sp>
      <p:sp>
        <p:nvSpPr>
          <p:cNvPr id="2" name="Title Placeholder 1"/>
          <p:cNvSpPr>
            <a:spLocks noGrp="1"/>
          </p:cNvSpPr>
          <p:nvPr>
            <p:ph type="title"/>
          </p:nvPr>
        </p:nvSpPr>
        <p:spPr>
          <a:xfrm>
            <a:off x="420622" y="192024"/>
            <a:ext cx="7313677" cy="43891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20624" y="1371599"/>
            <a:ext cx="8339327" cy="176670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26EDD375-1F01-B217-2D74-9E93E495DD22}"/>
              </a:ext>
            </a:extLst>
          </p:cNvPr>
          <p:cNvCxnSpPr/>
          <p:nvPr userDrawn="1"/>
        </p:nvCxnSpPr>
        <p:spPr>
          <a:xfrm>
            <a:off x="0" y="777240"/>
            <a:ext cx="9144000" cy="0"/>
          </a:xfrm>
          <a:prstGeom prst="line">
            <a:avLst/>
          </a:prstGeom>
          <a:ln w="34925">
            <a:gradFill>
              <a:gsLst>
                <a:gs pos="0">
                  <a:schemeClr val="accent2"/>
                </a:gs>
                <a:gs pos="51000">
                  <a:schemeClr val="accent4"/>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descr="A black and orange background with a white circle&#10;&#10;Description automatically generated with low confidence">
            <a:extLst>
              <a:ext uri="{FF2B5EF4-FFF2-40B4-BE49-F238E27FC236}">
                <a16:creationId xmlns:a16="http://schemas.microsoft.com/office/drawing/2014/main" id="{31CD64F3-F6E9-D94E-EF41-D4FA5371EB1E}"/>
              </a:ext>
            </a:extLst>
          </p:cNvPr>
          <p:cNvPicPr>
            <a:picLocks noChangeAspect="1"/>
          </p:cNvPicPr>
          <p:nvPr userDrawn="1"/>
        </p:nvPicPr>
        <p:blipFill>
          <a:blip r:embed="rId18"/>
          <a:stretch>
            <a:fillRect/>
          </a:stretch>
        </p:blipFill>
        <p:spPr>
          <a:xfrm>
            <a:off x="7734300" y="5816600"/>
            <a:ext cx="1409700" cy="1041400"/>
          </a:xfrm>
          <a:prstGeom prst="rect">
            <a:avLst/>
          </a:prstGeom>
        </p:spPr>
      </p:pic>
      <p:sp>
        <p:nvSpPr>
          <p:cNvPr id="6" name="Slide Number Placeholder 5"/>
          <p:cNvSpPr>
            <a:spLocks noGrp="1"/>
          </p:cNvSpPr>
          <p:nvPr>
            <p:ph type="sldNum" sz="quarter" idx="4"/>
          </p:nvPr>
        </p:nvSpPr>
        <p:spPr>
          <a:xfrm>
            <a:off x="8531352" y="6345936"/>
            <a:ext cx="621792" cy="438912"/>
          </a:xfrm>
          <a:prstGeom prst="rect">
            <a:avLst/>
          </a:prstGeom>
        </p:spPr>
        <p:txBody>
          <a:bodyPr vert="horz" lIns="91440" tIns="45720" rIns="91440" bIns="45720" rtlCol="0" anchor="ctr"/>
          <a:lstStyle>
            <a:lvl1pPr algn="ctr">
              <a:defRPr sz="900">
                <a:solidFill>
                  <a:schemeClr val="accent1"/>
                </a:solidFill>
                <a:latin typeface="Arial" panose="020B0604020202020204" pitchFamily="34" charset="0"/>
                <a:cs typeface="Arial" panose="020B0604020202020204" pitchFamily="34" charset="0"/>
              </a:defRPr>
            </a:lvl1pPr>
          </a:lstStyle>
          <a:p>
            <a:fld id="{A4D380FA-7BEA-B14C-AC49-6E7235AF6C26}" type="slidenum">
              <a:rPr lang="en-US" smtClean="0"/>
              <a:pPr/>
              <a:t>‹#›</a:t>
            </a:fld>
            <a:endParaRPr lang="en-US" dirty="0"/>
          </a:p>
        </p:txBody>
      </p:sp>
      <p:sp>
        <p:nvSpPr>
          <p:cNvPr id="9" name="Rounded Rectangle 8">
            <a:hlinkClick r:id="rId19" action="ppaction://hlinksldjump"/>
            <a:extLst>
              <a:ext uri="{FF2B5EF4-FFF2-40B4-BE49-F238E27FC236}">
                <a16:creationId xmlns:a16="http://schemas.microsoft.com/office/drawing/2014/main" id="{293CD7AC-587D-05E8-5D61-0845B204D6C8}"/>
              </a:ext>
            </a:extLst>
          </p:cNvPr>
          <p:cNvSpPr/>
          <p:nvPr userDrawn="1"/>
        </p:nvSpPr>
        <p:spPr>
          <a:xfrm>
            <a:off x="7772400" y="246888"/>
            <a:ext cx="950976" cy="292608"/>
          </a:xfrm>
          <a:prstGeom prst="roundRect">
            <a:avLst>
              <a:gd name="adj" fmla="val 35752"/>
            </a:avLst>
          </a:prstGeom>
          <a:ln>
            <a:noFill/>
          </a:ln>
          <a:effectLst>
            <a:outerShdw dist="25400" dir="7560000" sx="101000" sy="101000" algn="ctr" rotWithShape="0">
              <a:schemeClr val="accent1">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91440" bIns="0" rtlCol="0" anchor="ctr"/>
          <a:lstStyle/>
          <a:p>
            <a:pPr algn="r"/>
            <a:r>
              <a:rPr lang="en-US" sz="1050" b="1" dirty="0">
                <a:latin typeface="Arial" panose="020B0604020202020204" pitchFamily="34" charset="0"/>
                <a:cs typeface="Arial" panose="020B0604020202020204" pitchFamily="34" charset="0"/>
              </a:rPr>
              <a:t>HOME</a:t>
            </a:r>
          </a:p>
        </p:txBody>
      </p:sp>
      <p:sp>
        <p:nvSpPr>
          <p:cNvPr id="11" name="Freeform 10">
            <a:extLst>
              <a:ext uri="{FF2B5EF4-FFF2-40B4-BE49-F238E27FC236}">
                <a16:creationId xmlns:a16="http://schemas.microsoft.com/office/drawing/2014/main" id="{02470BF9-627C-1D3F-213E-35DC9D666535}"/>
              </a:ext>
            </a:extLst>
          </p:cNvPr>
          <p:cNvSpPr/>
          <p:nvPr userDrawn="1"/>
        </p:nvSpPr>
        <p:spPr>
          <a:xfrm>
            <a:off x="7870499" y="301752"/>
            <a:ext cx="177660" cy="185509"/>
          </a:xfrm>
          <a:custGeom>
            <a:avLst/>
            <a:gdLst>
              <a:gd name="connsiteX0" fmla="*/ 88795 w 177660"/>
              <a:gd name="connsiteY0" fmla="*/ 12055 h 185509"/>
              <a:gd name="connsiteX1" fmla="*/ 90918 w 177660"/>
              <a:gd name="connsiteY1" fmla="*/ 12816 h 185509"/>
              <a:gd name="connsiteX2" fmla="*/ 117511 w 177660"/>
              <a:gd name="connsiteY2" fmla="*/ 34082 h 185509"/>
              <a:gd name="connsiteX3" fmla="*/ 119073 w 177660"/>
              <a:gd name="connsiteY3" fmla="*/ 34643 h 185509"/>
              <a:gd name="connsiteX4" fmla="*/ 121596 w 177660"/>
              <a:gd name="connsiteY4" fmla="*/ 32120 h 185509"/>
              <a:gd name="connsiteX5" fmla="*/ 121596 w 177660"/>
              <a:gd name="connsiteY5" fmla="*/ 18142 h 185509"/>
              <a:gd name="connsiteX6" fmla="*/ 125320 w 177660"/>
              <a:gd name="connsiteY6" fmla="*/ 14418 h 185509"/>
              <a:gd name="connsiteX7" fmla="*/ 139778 w 177660"/>
              <a:gd name="connsiteY7" fmla="*/ 14418 h 185509"/>
              <a:gd name="connsiteX8" fmla="*/ 143503 w 177660"/>
              <a:gd name="connsiteY8" fmla="*/ 18142 h 185509"/>
              <a:gd name="connsiteX9" fmla="*/ 143503 w 177660"/>
              <a:gd name="connsiteY9" fmla="*/ 51944 h 185509"/>
              <a:gd name="connsiteX10" fmla="*/ 145826 w 177660"/>
              <a:gd name="connsiteY10" fmla="*/ 56790 h 185509"/>
              <a:gd name="connsiteX11" fmla="*/ 164329 w 177660"/>
              <a:gd name="connsiteY11" fmla="*/ 71608 h 185509"/>
              <a:gd name="connsiteX12" fmla="*/ 164849 w 177660"/>
              <a:gd name="connsiteY12" fmla="*/ 76414 h 185509"/>
              <a:gd name="connsiteX13" fmla="*/ 162166 w 177660"/>
              <a:gd name="connsiteY13" fmla="*/ 77696 h 185509"/>
              <a:gd name="connsiteX14" fmla="*/ 160043 w 177660"/>
              <a:gd name="connsiteY14" fmla="*/ 76935 h 185509"/>
              <a:gd name="connsiteX15" fmla="*/ 159923 w 177660"/>
              <a:gd name="connsiteY15" fmla="*/ 76815 h 185509"/>
              <a:gd name="connsiteX16" fmla="*/ 158361 w 177660"/>
              <a:gd name="connsiteY16" fmla="*/ 76254 h 185509"/>
              <a:gd name="connsiteX17" fmla="*/ 155838 w 177660"/>
              <a:gd name="connsiteY17" fmla="*/ 78777 h 185509"/>
              <a:gd name="connsiteX18" fmla="*/ 155838 w 177660"/>
              <a:gd name="connsiteY18" fmla="*/ 170130 h 185509"/>
              <a:gd name="connsiteX19" fmla="*/ 152434 w 177660"/>
              <a:gd name="connsiteY19" fmla="*/ 173534 h 185509"/>
              <a:gd name="connsiteX20" fmla="*/ 113025 w 177660"/>
              <a:gd name="connsiteY20" fmla="*/ 173534 h 185509"/>
              <a:gd name="connsiteX21" fmla="*/ 109180 w 177660"/>
              <a:gd name="connsiteY21" fmla="*/ 169690 h 185509"/>
              <a:gd name="connsiteX22" fmla="*/ 109180 w 177660"/>
              <a:gd name="connsiteY22" fmla="*/ 111458 h 185509"/>
              <a:gd name="connsiteX23" fmla="*/ 105336 w 177660"/>
              <a:gd name="connsiteY23" fmla="*/ 107613 h 185509"/>
              <a:gd name="connsiteX24" fmla="*/ 72295 w 177660"/>
              <a:gd name="connsiteY24" fmla="*/ 107613 h 185509"/>
              <a:gd name="connsiteX25" fmla="*/ 68450 w 177660"/>
              <a:gd name="connsiteY25" fmla="*/ 111458 h 185509"/>
              <a:gd name="connsiteX26" fmla="*/ 68450 w 177660"/>
              <a:gd name="connsiteY26" fmla="*/ 169690 h 185509"/>
              <a:gd name="connsiteX27" fmla="*/ 64605 w 177660"/>
              <a:gd name="connsiteY27" fmla="*/ 173534 h 185509"/>
              <a:gd name="connsiteX28" fmla="*/ 25197 w 177660"/>
              <a:gd name="connsiteY28" fmla="*/ 173534 h 185509"/>
              <a:gd name="connsiteX29" fmla="*/ 21793 w 177660"/>
              <a:gd name="connsiteY29" fmla="*/ 170130 h 185509"/>
              <a:gd name="connsiteX30" fmla="*/ 21793 w 177660"/>
              <a:gd name="connsiteY30" fmla="*/ 78777 h 185509"/>
              <a:gd name="connsiteX31" fmla="*/ 19269 w 177660"/>
              <a:gd name="connsiteY31" fmla="*/ 76254 h 185509"/>
              <a:gd name="connsiteX32" fmla="*/ 17707 w 177660"/>
              <a:gd name="connsiteY32" fmla="*/ 76815 h 185509"/>
              <a:gd name="connsiteX33" fmla="*/ 15385 w 177660"/>
              <a:gd name="connsiteY33" fmla="*/ 77656 h 185509"/>
              <a:gd name="connsiteX34" fmla="*/ 13142 w 177660"/>
              <a:gd name="connsiteY34" fmla="*/ 76815 h 185509"/>
              <a:gd name="connsiteX35" fmla="*/ 13302 w 177660"/>
              <a:gd name="connsiteY35" fmla="*/ 71568 h 185509"/>
              <a:gd name="connsiteX36" fmla="*/ 86753 w 177660"/>
              <a:gd name="connsiteY36" fmla="*/ 12816 h 185509"/>
              <a:gd name="connsiteX37" fmla="*/ 88875 w 177660"/>
              <a:gd name="connsiteY37" fmla="*/ 12055 h 185509"/>
              <a:gd name="connsiteX38" fmla="*/ 88875 w 177660"/>
              <a:gd name="connsiteY38" fmla="*/ 40 h 185509"/>
              <a:gd name="connsiteX39" fmla="*/ 79304 w 177660"/>
              <a:gd name="connsiteY39" fmla="*/ 3364 h 185509"/>
              <a:gd name="connsiteX40" fmla="*/ 5813 w 177660"/>
              <a:gd name="connsiteY40" fmla="*/ 62157 h 185509"/>
              <a:gd name="connsiteX41" fmla="*/ 6 w 177660"/>
              <a:gd name="connsiteY41" fmla="*/ 73731 h 185509"/>
              <a:gd name="connsiteX42" fmla="*/ 5052 w 177660"/>
              <a:gd name="connsiteY42" fmla="*/ 85626 h 185509"/>
              <a:gd name="connsiteX43" fmla="*/ 9778 w 177660"/>
              <a:gd name="connsiteY43" fmla="*/ 88549 h 185509"/>
              <a:gd name="connsiteX44" fmla="*/ 9778 w 177660"/>
              <a:gd name="connsiteY44" fmla="*/ 170090 h 185509"/>
              <a:gd name="connsiteX45" fmla="*/ 25197 w 177660"/>
              <a:gd name="connsiteY45" fmla="*/ 185509 h 185509"/>
              <a:gd name="connsiteX46" fmla="*/ 64605 w 177660"/>
              <a:gd name="connsiteY46" fmla="*/ 185509 h 185509"/>
              <a:gd name="connsiteX47" fmla="*/ 80465 w 177660"/>
              <a:gd name="connsiteY47" fmla="*/ 169650 h 185509"/>
              <a:gd name="connsiteX48" fmla="*/ 80465 w 177660"/>
              <a:gd name="connsiteY48" fmla="*/ 119588 h 185509"/>
              <a:gd name="connsiteX49" fmla="*/ 97206 w 177660"/>
              <a:gd name="connsiteY49" fmla="*/ 119588 h 185509"/>
              <a:gd name="connsiteX50" fmla="*/ 97206 w 177660"/>
              <a:gd name="connsiteY50" fmla="*/ 169650 h 185509"/>
              <a:gd name="connsiteX51" fmla="*/ 113065 w 177660"/>
              <a:gd name="connsiteY51" fmla="*/ 185509 h 185509"/>
              <a:gd name="connsiteX52" fmla="*/ 152474 w 177660"/>
              <a:gd name="connsiteY52" fmla="*/ 185509 h 185509"/>
              <a:gd name="connsiteX53" fmla="*/ 167893 w 177660"/>
              <a:gd name="connsiteY53" fmla="*/ 170090 h 185509"/>
              <a:gd name="connsiteX54" fmla="*/ 167893 w 177660"/>
              <a:gd name="connsiteY54" fmla="*/ 88549 h 185509"/>
              <a:gd name="connsiteX55" fmla="*/ 174261 w 177660"/>
              <a:gd name="connsiteY55" fmla="*/ 83864 h 185509"/>
              <a:gd name="connsiteX56" fmla="*/ 171898 w 177660"/>
              <a:gd name="connsiteY56" fmla="*/ 62157 h 185509"/>
              <a:gd name="connsiteX57" fmla="*/ 155558 w 177660"/>
              <a:gd name="connsiteY57" fmla="*/ 49061 h 185509"/>
              <a:gd name="connsiteX58" fmla="*/ 155558 w 177660"/>
              <a:gd name="connsiteY58" fmla="*/ 18062 h 185509"/>
              <a:gd name="connsiteX59" fmla="*/ 139818 w 177660"/>
              <a:gd name="connsiteY59" fmla="*/ 2323 h 185509"/>
              <a:gd name="connsiteX60" fmla="*/ 125360 w 177660"/>
              <a:gd name="connsiteY60" fmla="*/ 2323 h 185509"/>
              <a:gd name="connsiteX61" fmla="*/ 110462 w 177660"/>
              <a:gd name="connsiteY61" fmla="*/ 12976 h 185509"/>
              <a:gd name="connsiteX62" fmla="*/ 98447 w 177660"/>
              <a:gd name="connsiteY62" fmla="*/ 3364 h 185509"/>
              <a:gd name="connsiteX63" fmla="*/ 88795 w 177660"/>
              <a:gd name="connsiteY63" fmla="*/ 0 h 185509"/>
              <a:gd name="connsiteX64" fmla="*/ 88795 w 177660"/>
              <a:gd name="connsiteY64" fmla="*/ 0 h 18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660" h="185509">
                <a:moveTo>
                  <a:pt x="88795" y="12055"/>
                </a:moveTo>
                <a:cubicBezTo>
                  <a:pt x="89556" y="12055"/>
                  <a:pt x="90317" y="12295"/>
                  <a:pt x="90918" y="12816"/>
                </a:cubicBezTo>
                <a:lnTo>
                  <a:pt x="117511" y="34082"/>
                </a:lnTo>
                <a:cubicBezTo>
                  <a:pt x="117991" y="34483"/>
                  <a:pt x="118552" y="34643"/>
                  <a:pt x="119073" y="34643"/>
                </a:cubicBezTo>
                <a:cubicBezTo>
                  <a:pt x="120394" y="34643"/>
                  <a:pt x="121596" y="33601"/>
                  <a:pt x="121596" y="32120"/>
                </a:cubicBezTo>
                <a:lnTo>
                  <a:pt x="121596" y="18142"/>
                </a:lnTo>
                <a:cubicBezTo>
                  <a:pt x="121596" y="16100"/>
                  <a:pt x="123278" y="14418"/>
                  <a:pt x="125320" y="14418"/>
                </a:cubicBezTo>
                <a:lnTo>
                  <a:pt x="139778" y="14418"/>
                </a:lnTo>
                <a:cubicBezTo>
                  <a:pt x="141821" y="14418"/>
                  <a:pt x="143503" y="16100"/>
                  <a:pt x="143503" y="18142"/>
                </a:cubicBezTo>
                <a:lnTo>
                  <a:pt x="143503" y="51944"/>
                </a:lnTo>
                <a:cubicBezTo>
                  <a:pt x="143503" y="53826"/>
                  <a:pt x="144344" y="55589"/>
                  <a:pt x="145826" y="56790"/>
                </a:cubicBezTo>
                <a:lnTo>
                  <a:pt x="164329" y="71608"/>
                </a:lnTo>
                <a:cubicBezTo>
                  <a:pt x="165810" y="72810"/>
                  <a:pt x="166051" y="74933"/>
                  <a:pt x="164849" y="76414"/>
                </a:cubicBezTo>
                <a:cubicBezTo>
                  <a:pt x="164168" y="77255"/>
                  <a:pt x="163167" y="77696"/>
                  <a:pt x="162166" y="77696"/>
                </a:cubicBezTo>
                <a:cubicBezTo>
                  <a:pt x="161405" y="77696"/>
                  <a:pt x="160644" y="77456"/>
                  <a:pt x="160043" y="76935"/>
                </a:cubicBezTo>
                <a:lnTo>
                  <a:pt x="159923" y="76815"/>
                </a:lnTo>
                <a:cubicBezTo>
                  <a:pt x="159443" y="76414"/>
                  <a:pt x="158882" y="76254"/>
                  <a:pt x="158361" y="76254"/>
                </a:cubicBezTo>
                <a:cubicBezTo>
                  <a:pt x="157040" y="76254"/>
                  <a:pt x="155838" y="77295"/>
                  <a:pt x="155838" y="78777"/>
                </a:cubicBezTo>
                <a:lnTo>
                  <a:pt x="155838" y="170130"/>
                </a:lnTo>
                <a:cubicBezTo>
                  <a:pt x="155838" y="172012"/>
                  <a:pt x="154316" y="173534"/>
                  <a:pt x="152434" y="173534"/>
                </a:cubicBezTo>
                <a:lnTo>
                  <a:pt x="113025" y="173534"/>
                </a:lnTo>
                <a:cubicBezTo>
                  <a:pt x="110903" y="173534"/>
                  <a:pt x="109180" y="171812"/>
                  <a:pt x="109180" y="169690"/>
                </a:cubicBezTo>
                <a:lnTo>
                  <a:pt x="109180" y="111458"/>
                </a:lnTo>
                <a:cubicBezTo>
                  <a:pt x="109180" y="109335"/>
                  <a:pt x="107458" y="107613"/>
                  <a:pt x="105336" y="107613"/>
                </a:cubicBezTo>
                <a:lnTo>
                  <a:pt x="72295" y="107613"/>
                </a:lnTo>
                <a:cubicBezTo>
                  <a:pt x="70172" y="107613"/>
                  <a:pt x="68450" y="109335"/>
                  <a:pt x="68450" y="111458"/>
                </a:cubicBezTo>
                <a:lnTo>
                  <a:pt x="68450" y="169690"/>
                </a:lnTo>
                <a:cubicBezTo>
                  <a:pt x="68450" y="171812"/>
                  <a:pt x="66728" y="173534"/>
                  <a:pt x="64605" y="173534"/>
                </a:cubicBezTo>
                <a:lnTo>
                  <a:pt x="25197" y="173534"/>
                </a:lnTo>
                <a:cubicBezTo>
                  <a:pt x="23314" y="173534"/>
                  <a:pt x="21793" y="172012"/>
                  <a:pt x="21793" y="170130"/>
                </a:cubicBezTo>
                <a:lnTo>
                  <a:pt x="21793" y="78777"/>
                </a:lnTo>
                <a:cubicBezTo>
                  <a:pt x="21793" y="77295"/>
                  <a:pt x="20551" y="76254"/>
                  <a:pt x="19269" y="76254"/>
                </a:cubicBezTo>
                <a:cubicBezTo>
                  <a:pt x="18749" y="76254"/>
                  <a:pt x="18188" y="76414"/>
                  <a:pt x="17707" y="76815"/>
                </a:cubicBezTo>
                <a:cubicBezTo>
                  <a:pt x="17027" y="77376"/>
                  <a:pt x="16186" y="77656"/>
                  <a:pt x="15385" y="77656"/>
                </a:cubicBezTo>
                <a:cubicBezTo>
                  <a:pt x="14584" y="77656"/>
                  <a:pt x="13783" y="77376"/>
                  <a:pt x="13142" y="76815"/>
                </a:cubicBezTo>
                <a:cubicBezTo>
                  <a:pt x="11540" y="75333"/>
                  <a:pt x="11660" y="72890"/>
                  <a:pt x="13302" y="71568"/>
                </a:cubicBezTo>
                <a:lnTo>
                  <a:pt x="86753" y="12816"/>
                </a:lnTo>
                <a:cubicBezTo>
                  <a:pt x="87394" y="12335"/>
                  <a:pt x="88154" y="12055"/>
                  <a:pt x="88875" y="12055"/>
                </a:cubicBezTo>
                <a:moveTo>
                  <a:pt x="88875" y="40"/>
                </a:moveTo>
                <a:cubicBezTo>
                  <a:pt x="85431" y="40"/>
                  <a:pt x="82027" y="1201"/>
                  <a:pt x="79304" y="3364"/>
                </a:cubicBezTo>
                <a:lnTo>
                  <a:pt x="5813" y="62157"/>
                </a:lnTo>
                <a:cubicBezTo>
                  <a:pt x="2248" y="65000"/>
                  <a:pt x="166" y="69246"/>
                  <a:pt x="6" y="73731"/>
                </a:cubicBezTo>
                <a:cubicBezTo>
                  <a:pt x="-115" y="78257"/>
                  <a:pt x="1688" y="82582"/>
                  <a:pt x="5052" y="85626"/>
                </a:cubicBezTo>
                <a:cubicBezTo>
                  <a:pt x="6454" y="86907"/>
                  <a:pt x="8056" y="87909"/>
                  <a:pt x="9778" y="88549"/>
                </a:cubicBezTo>
                <a:lnTo>
                  <a:pt x="9778" y="170090"/>
                </a:lnTo>
                <a:cubicBezTo>
                  <a:pt x="9778" y="178621"/>
                  <a:pt x="16706" y="185509"/>
                  <a:pt x="25197" y="185509"/>
                </a:cubicBezTo>
                <a:lnTo>
                  <a:pt x="64605" y="185509"/>
                </a:lnTo>
                <a:cubicBezTo>
                  <a:pt x="73376" y="185509"/>
                  <a:pt x="80465" y="178380"/>
                  <a:pt x="80465" y="169650"/>
                </a:cubicBezTo>
                <a:lnTo>
                  <a:pt x="80465" y="119588"/>
                </a:lnTo>
                <a:lnTo>
                  <a:pt x="97206" y="119588"/>
                </a:lnTo>
                <a:lnTo>
                  <a:pt x="97206" y="169650"/>
                </a:lnTo>
                <a:cubicBezTo>
                  <a:pt x="97206" y="178420"/>
                  <a:pt x="104334" y="185509"/>
                  <a:pt x="113065" y="185509"/>
                </a:cubicBezTo>
                <a:lnTo>
                  <a:pt x="152474" y="185509"/>
                </a:lnTo>
                <a:cubicBezTo>
                  <a:pt x="161004" y="185509"/>
                  <a:pt x="167893" y="178581"/>
                  <a:pt x="167893" y="170090"/>
                </a:cubicBezTo>
                <a:lnTo>
                  <a:pt x="167893" y="88549"/>
                </a:lnTo>
                <a:cubicBezTo>
                  <a:pt x="170376" y="87588"/>
                  <a:pt x="172539" y="85986"/>
                  <a:pt x="174261" y="83864"/>
                </a:cubicBezTo>
                <a:cubicBezTo>
                  <a:pt x="179587" y="77175"/>
                  <a:pt x="178546" y="67483"/>
                  <a:pt x="171898" y="62157"/>
                </a:cubicBezTo>
                <a:lnTo>
                  <a:pt x="155558" y="49061"/>
                </a:lnTo>
                <a:lnTo>
                  <a:pt x="155558" y="18062"/>
                </a:lnTo>
                <a:cubicBezTo>
                  <a:pt x="155558" y="9372"/>
                  <a:pt x="148509" y="2323"/>
                  <a:pt x="139818" y="2323"/>
                </a:cubicBezTo>
                <a:lnTo>
                  <a:pt x="125360" y="2323"/>
                </a:lnTo>
                <a:cubicBezTo>
                  <a:pt x="118472" y="2323"/>
                  <a:pt x="112585" y="6768"/>
                  <a:pt x="110462" y="12976"/>
                </a:cubicBezTo>
                <a:lnTo>
                  <a:pt x="98447" y="3364"/>
                </a:lnTo>
                <a:cubicBezTo>
                  <a:pt x="95644" y="1161"/>
                  <a:pt x="92240" y="0"/>
                  <a:pt x="88795" y="0"/>
                </a:cubicBezTo>
                <a:lnTo>
                  <a:pt x="88795" y="0"/>
                </a:lnTo>
                <a:close/>
              </a:path>
            </a:pathLst>
          </a:custGeom>
          <a:solidFill>
            <a:schemeClr val="bg1"/>
          </a:solidFill>
          <a:ln w="3934" cap="flat">
            <a:noFill/>
            <a:prstDash val="solid"/>
            <a:miter/>
          </a:ln>
        </p:spPr>
        <p:txBody>
          <a:bodyPr rtlCol="0" anchor="ctr"/>
          <a:lstStyle/>
          <a:p>
            <a:endParaRPr lang="en-US" dirty="0"/>
          </a:p>
        </p:txBody>
      </p:sp>
    </p:spTree>
    <p:extLst>
      <p:ext uri="{BB962C8B-B14F-4D97-AF65-F5344CB8AC3E}">
        <p14:creationId xmlns:p14="http://schemas.microsoft.com/office/powerpoint/2010/main" val="934753598"/>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63" r:id="rId3"/>
    <p:sldLayoutId id="2147483675" r:id="rId4"/>
    <p:sldLayoutId id="2147483666" r:id="rId5"/>
    <p:sldLayoutId id="2147483683" r:id="rId6"/>
    <p:sldLayoutId id="2147483662" r:id="rId7"/>
    <p:sldLayoutId id="2147483665" r:id="rId8"/>
    <p:sldLayoutId id="2147483676" r:id="rId9"/>
    <p:sldLayoutId id="2147483677" r:id="rId10"/>
    <p:sldLayoutId id="2147483673" r:id="rId11"/>
    <p:sldLayoutId id="2147483680" r:id="rId12"/>
    <p:sldLayoutId id="2147483684" r:id="rId13"/>
    <p:sldLayoutId id="2147483685" r:id="rId14"/>
    <p:sldLayoutId id="2147483671" r:id="rId15"/>
  </p:sldLayoutIdLst>
  <p:hf hdr="0" dt="0"/>
  <p:txStyles>
    <p:titleStyle>
      <a:lvl1pPr algn="l" defTabSz="914400" rtl="0" eaLnBrk="1" latinLnBrk="0" hangingPunct="1">
        <a:lnSpc>
          <a:spcPct val="90000"/>
        </a:lnSpc>
        <a:spcBef>
          <a:spcPct val="0"/>
        </a:spcBef>
        <a:buNone/>
        <a:defRPr sz="2400" b="1"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slide" Target="slide11.xml"/><Relationship Id="rId7" Type="http://schemas.openxmlformats.org/officeDocument/2006/relationships/image" Target="../media/image15.png"/><Relationship Id="rId2" Type="http://schemas.openxmlformats.org/officeDocument/2006/relationships/slide" Target="slide12.xml"/><Relationship Id="rId1" Type="http://schemas.openxmlformats.org/officeDocument/2006/relationships/slideLayout" Target="../slideLayouts/slideLayout6.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1.svg"/><Relationship Id="rId7"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hyperlink" Target="https://www.youtube.com/watch?v=dPS6QZ-eoAA" TargetMode="External"/><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14.xml"/><Relationship Id="rId7" Type="http://schemas.openxmlformats.org/officeDocument/2006/relationships/image" Target="../media/image19.sv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hyperlink" Target="https://link.springer.com/article/10.1007/s12094-019-02218-4" TargetMode="External"/><Relationship Id="rId4" Type="http://schemas.openxmlformats.org/officeDocument/2006/relationships/hyperlink" Target="https://creativecommons.org/licenses/by/4.0/)"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sv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16.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5.xml"/><Relationship Id="rId7" Type="http://schemas.openxmlformats.org/officeDocument/2006/relationships/slide" Target="slide12.xml"/><Relationship Id="rId12" Type="http://schemas.openxmlformats.org/officeDocument/2006/relationships/slide" Target="slide18.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slide" Target="slide17.xml"/><Relationship Id="rId5" Type="http://schemas.openxmlformats.org/officeDocument/2006/relationships/slide" Target="slide7.xml"/><Relationship Id="rId10" Type="http://schemas.openxmlformats.org/officeDocument/2006/relationships/slide" Target="slide16.xml"/><Relationship Id="rId4" Type="http://schemas.openxmlformats.org/officeDocument/2006/relationships/slide" Target="slide6.xml"/><Relationship Id="rId9" Type="http://schemas.openxmlformats.org/officeDocument/2006/relationships/slide" Target="slide15.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svg"/></Relationships>
</file>

<file path=ppt/slides/_rels/slide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hyperlink" Target="https://www.youtube.com/watch?v=njvVCIM_R-0" TargetMode="External"/><Relationship Id="rId3" Type="http://schemas.openxmlformats.org/officeDocument/2006/relationships/image" Target="../media/image7.png"/><Relationship Id="rId7" Type="http://schemas.openxmlformats.org/officeDocument/2006/relationships/slide" Target="slide9.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slide" Target="slide8.xml"/><Relationship Id="rId11" Type="http://schemas.openxmlformats.org/officeDocument/2006/relationships/slide" Target="slide10.xml"/><Relationship Id="rId5" Type="http://schemas.openxmlformats.org/officeDocument/2006/relationships/image" Target="../media/image9.svg"/><Relationship Id="rId10" Type="http://schemas.openxmlformats.org/officeDocument/2006/relationships/image" Target="../media/image11.svg"/><Relationship Id="rId4" Type="http://schemas.openxmlformats.org/officeDocument/2006/relationships/image" Target="../media/image8.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slide" Target="slide7.xml"/><Relationship Id="rId4" Type="http://schemas.openxmlformats.org/officeDocument/2006/relationships/hyperlink" Target="https://www.onclive.com/view/addressing-barriers-to-adequate-biomarker-testing-in-cancer-car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32B31-B809-B9D4-2D02-8763BB81FAB8}"/>
              </a:ext>
            </a:extLst>
          </p:cNvPr>
          <p:cNvSpPr>
            <a:spLocks noGrp="1"/>
          </p:cNvSpPr>
          <p:nvPr>
            <p:ph type="ctrTitle"/>
          </p:nvPr>
        </p:nvSpPr>
        <p:spPr/>
        <p:txBody>
          <a:bodyPr/>
          <a:lstStyle/>
          <a:p>
            <a:r>
              <a:rPr lang="en-US" dirty="0"/>
              <a:t>The Pathology Lab</a:t>
            </a:r>
          </a:p>
        </p:txBody>
      </p:sp>
      <p:sp>
        <p:nvSpPr>
          <p:cNvPr id="3" name="Subtitle 2">
            <a:extLst>
              <a:ext uri="{FF2B5EF4-FFF2-40B4-BE49-F238E27FC236}">
                <a16:creationId xmlns:a16="http://schemas.microsoft.com/office/drawing/2014/main" id="{9B3D1805-0245-2C31-72B9-2A95F14AA7E4}"/>
              </a:ext>
            </a:extLst>
          </p:cNvPr>
          <p:cNvSpPr>
            <a:spLocks noGrp="1"/>
          </p:cNvSpPr>
          <p:nvPr>
            <p:ph type="subTitle" idx="1"/>
          </p:nvPr>
        </p:nvSpPr>
        <p:spPr/>
        <p:txBody>
          <a:bodyPr>
            <a:normAutofit/>
          </a:bodyPr>
          <a:lstStyle/>
          <a:p>
            <a:r>
              <a:rPr lang="en-US" dirty="0">
                <a:solidFill>
                  <a:srgbClr val="FFFFFF"/>
                </a:solidFill>
                <a:effectLst/>
              </a:rPr>
              <a:t>Personnel, Structure, and Key Concepts</a:t>
            </a:r>
          </a:p>
        </p:txBody>
      </p:sp>
      <p:sp>
        <p:nvSpPr>
          <p:cNvPr id="6" name="Footer Placeholder 4">
            <a:extLst>
              <a:ext uri="{FF2B5EF4-FFF2-40B4-BE49-F238E27FC236}">
                <a16:creationId xmlns:a16="http://schemas.microsoft.com/office/drawing/2014/main" id="{A1A1C171-395B-ECEA-8EF0-EA1059FA60FF}"/>
              </a:ext>
            </a:extLst>
          </p:cNvPr>
          <p:cNvSpPr>
            <a:spLocks noGrp="1"/>
          </p:cNvSpPr>
          <p:nvPr>
            <p:ph type="ftr" sz="quarter" idx="11"/>
          </p:nvPr>
        </p:nvSpPr>
        <p:spPr/>
        <p:txBody>
          <a:bodyPr rIns="0"/>
          <a:lstStyle>
            <a:lvl1pPr algn="ctr">
              <a:defRPr sz="700">
                <a:solidFill>
                  <a:schemeClr val="tx1">
                    <a:lumMod val="75000"/>
                    <a:lumOff val="25000"/>
                  </a:schemeClr>
                </a:solidFill>
              </a:defRPr>
            </a:lvl1pPr>
          </a:lstStyle>
          <a:p>
            <a:pPr algn="r"/>
            <a:r>
              <a:rPr lang="en-US" dirty="0"/>
              <a:t>CONFIDENTIAL. FOR INTERNAL USE ONLY. THE INFORMATION CONTAINED IN THIS TRAINING IS FOR INTERNAL, EDUCATIONAL PURPOSES ONLY. DO NOT COPY OR DISTRIBUTE OUTSIDE</a:t>
            </a:r>
          </a:p>
          <a:p>
            <a:pPr algn="r"/>
            <a:r>
              <a:rPr lang="en-US" dirty="0"/>
              <a:t>OF SANOFI OR USE IN PROMOTION. MAT-US-2304693-V1.0 06/2023</a:t>
            </a:r>
          </a:p>
        </p:txBody>
      </p:sp>
    </p:spTree>
    <p:extLst>
      <p:ext uri="{BB962C8B-B14F-4D97-AF65-F5344CB8AC3E}">
        <p14:creationId xmlns:p14="http://schemas.microsoft.com/office/powerpoint/2010/main" val="15613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DFAC6-0AAD-A4B2-729A-F4407E507903}"/>
              </a:ext>
            </a:extLst>
          </p:cNvPr>
          <p:cNvSpPr>
            <a:spLocks noGrp="1"/>
          </p:cNvSpPr>
          <p:nvPr>
            <p:ph type="title"/>
          </p:nvPr>
        </p:nvSpPr>
        <p:spPr/>
        <p:txBody>
          <a:bodyPr/>
          <a:lstStyle/>
          <a:p>
            <a:r>
              <a:rPr lang="en-US" dirty="0"/>
              <a:t>NSCLS Biopsy Tissues</a:t>
            </a:r>
          </a:p>
        </p:txBody>
      </p:sp>
      <p:sp>
        <p:nvSpPr>
          <p:cNvPr id="4" name="Slide Number Placeholder 3">
            <a:extLst>
              <a:ext uri="{FF2B5EF4-FFF2-40B4-BE49-F238E27FC236}">
                <a16:creationId xmlns:a16="http://schemas.microsoft.com/office/drawing/2014/main" id="{B07E2B0B-A845-509C-9CEF-32D045D5C1A0}"/>
              </a:ext>
            </a:extLst>
          </p:cNvPr>
          <p:cNvSpPr>
            <a:spLocks noGrp="1"/>
          </p:cNvSpPr>
          <p:nvPr>
            <p:ph type="sldNum" sz="quarter" idx="4"/>
          </p:nvPr>
        </p:nvSpPr>
        <p:spPr>
          <a:xfrm>
            <a:off x="8668987" y="6442364"/>
            <a:ext cx="334043" cy="229896"/>
          </a:xfrm>
        </p:spPr>
        <p:txBody>
          <a:bodyPr/>
          <a:lstStyle/>
          <a:p>
            <a:fld id="{A4D380FA-7BEA-B14C-AC49-6E7235AF6C26}" type="slidenum">
              <a:rPr lang="en-US" smtClean="0"/>
              <a:pPr/>
              <a:t>10</a:t>
            </a:fld>
            <a:endParaRPr lang="en-US" dirty="0"/>
          </a:p>
        </p:txBody>
      </p:sp>
      <p:sp>
        <p:nvSpPr>
          <p:cNvPr id="5" name="Footer Placeholder 4">
            <a:extLst>
              <a:ext uri="{FF2B5EF4-FFF2-40B4-BE49-F238E27FC236}">
                <a16:creationId xmlns:a16="http://schemas.microsoft.com/office/drawing/2014/main" id="{0788A64E-744F-90D4-C5CC-5991C5B3DCF0}"/>
              </a:ext>
            </a:extLst>
          </p:cNvPr>
          <p:cNvSpPr>
            <a:spLocks noGrp="1"/>
          </p:cNvSpPr>
          <p:nvPr>
            <p:ph type="ftr" sz="quarter" idx="11"/>
          </p:nvPr>
        </p:nvSpPr>
        <p:spPr/>
        <p:txBody>
          <a:bodyPr/>
          <a:lstStyle/>
          <a:p>
            <a:r>
              <a:rPr lang="en-US"/>
              <a:t>CONFIDENTIAL. FOR INTERNAL USE ONLY. THE INFORMATION CONTAINED IN THIS TRAINING IS FOR INTERNAL, EDUCATIONAL PURPOSES ONLY. DO NOT COPY OR DISTRIBUTE OUTSIDE</a:t>
            </a:r>
          </a:p>
          <a:p>
            <a:r>
              <a:rPr lang="en-US"/>
              <a:t>OF SANOFI OR USE IN PROMOTION. MAT-US-2304693-V1.0 06/2023</a:t>
            </a:r>
            <a:endParaRPr lang="en-US" dirty="0"/>
          </a:p>
        </p:txBody>
      </p:sp>
      <p:grpSp>
        <p:nvGrpSpPr>
          <p:cNvPr id="6" name="Group 5">
            <a:extLst>
              <a:ext uri="{FF2B5EF4-FFF2-40B4-BE49-F238E27FC236}">
                <a16:creationId xmlns:a16="http://schemas.microsoft.com/office/drawing/2014/main" id="{93B60725-ED0B-A5BE-19A3-99809C4936F3}"/>
              </a:ext>
            </a:extLst>
          </p:cNvPr>
          <p:cNvGrpSpPr/>
          <p:nvPr/>
        </p:nvGrpSpPr>
        <p:grpSpPr>
          <a:xfrm>
            <a:off x="7571232" y="5943600"/>
            <a:ext cx="758952" cy="292608"/>
            <a:chOff x="7571232" y="5943600"/>
            <a:chExt cx="758952" cy="292608"/>
          </a:xfrm>
        </p:grpSpPr>
        <p:sp>
          <p:nvSpPr>
            <p:cNvPr id="7" name="Rounded Rectangle 6">
              <a:hlinkClick r:id="rId2" action="ppaction://hlinksldjump"/>
              <a:extLst>
                <a:ext uri="{FF2B5EF4-FFF2-40B4-BE49-F238E27FC236}">
                  <a16:creationId xmlns:a16="http://schemas.microsoft.com/office/drawing/2014/main" id="{187FFF13-954C-6D00-0076-8F47DF4D5B71}"/>
                </a:ext>
              </a:extLst>
            </p:cNvPr>
            <p:cNvSpPr/>
            <p:nvPr/>
          </p:nvSpPr>
          <p:spPr>
            <a:xfrm>
              <a:off x="7571232" y="5943600"/>
              <a:ext cx="758952" cy="292608"/>
            </a:xfrm>
            <a:prstGeom prst="roundRect">
              <a:avLst>
                <a:gd name="adj" fmla="val 35752"/>
              </a:avLst>
            </a:prstGeom>
            <a:ln>
              <a:noFill/>
            </a:ln>
            <a:effectLst>
              <a:outerShdw dist="25400" dir="7560000" sx="101000" sy="101000" algn="ctr" rotWithShape="0">
                <a:schemeClr val="accent1">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r>
                <a:rPr lang="en-US" sz="1050" b="1" dirty="0">
                  <a:latin typeface="Arial" panose="020B0604020202020204" pitchFamily="34" charset="0"/>
                  <a:cs typeface="Arial" panose="020B0604020202020204" pitchFamily="34" charset="0"/>
                </a:rPr>
                <a:t>NEXT</a:t>
              </a:r>
            </a:p>
          </p:txBody>
        </p:sp>
        <p:sp>
          <p:nvSpPr>
            <p:cNvPr id="8" name="Triangle 6">
              <a:extLst>
                <a:ext uri="{FF2B5EF4-FFF2-40B4-BE49-F238E27FC236}">
                  <a16:creationId xmlns:a16="http://schemas.microsoft.com/office/drawing/2014/main" id="{CB8FB8B5-E2C6-AEC0-203E-4E4389F168E1}"/>
                </a:ext>
              </a:extLst>
            </p:cNvPr>
            <p:cNvSpPr/>
            <p:nvPr/>
          </p:nvSpPr>
          <p:spPr>
            <a:xfrm rot="5400000">
              <a:off x="8133046" y="6051417"/>
              <a:ext cx="125786" cy="8269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7" dirty="0">
                <a:solidFill>
                  <a:schemeClr val="bg1"/>
                </a:solidFill>
              </a:endParaRPr>
            </a:p>
          </p:txBody>
        </p:sp>
      </p:grpSp>
      <p:sp>
        <p:nvSpPr>
          <p:cNvPr id="9" name="Rounded Rectangle 8">
            <a:hlinkClick r:id="rId3" action="ppaction://hlinksldjump"/>
            <a:extLst>
              <a:ext uri="{FF2B5EF4-FFF2-40B4-BE49-F238E27FC236}">
                <a16:creationId xmlns:a16="http://schemas.microsoft.com/office/drawing/2014/main" id="{EB4F6116-E7B1-8D37-71B4-0E59BAEE1435}"/>
              </a:ext>
            </a:extLst>
          </p:cNvPr>
          <p:cNvSpPr/>
          <p:nvPr/>
        </p:nvSpPr>
        <p:spPr>
          <a:xfrm>
            <a:off x="7571232" y="5266944"/>
            <a:ext cx="1271016" cy="457200"/>
          </a:xfrm>
          <a:prstGeom prst="roundRect">
            <a:avLst>
              <a:gd name="adj" fmla="val 18629"/>
            </a:avLst>
          </a:prstGeom>
          <a:solidFill>
            <a:schemeClr val="accent2"/>
          </a:solidFill>
          <a:ln>
            <a:noFill/>
          </a:ln>
          <a:effectLst>
            <a:outerShdw dist="25400" dir="7560000" sx="101000" sy="101000" algn="ctr" rotWithShape="0">
              <a:schemeClr val="accent2">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rgbClr val="FFFFFF"/>
                </a:solidFill>
                <a:effectLst/>
                <a:latin typeface="Arial" panose="020B0604020202020204" pitchFamily="34" charset="0"/>
                <a:cs typeface="Arial" panose="020B0604020202020204" pitchFamily="34" charset="0"/>
              </a:rPr>
              <a:t>Biopsy Modalities</a:t>
            </a:r>
          </a:p>
        </p:txBody>
      </p:sp>
      <p:sp>
        <p:nvSpPr>
          <p:cNvPr id="10" name="Rectangle 9">
            <a:extLst>
              <a:ext uri="{FF2B5EF4-FFF2-40B4-BE49-F238E27FC236}">
                <a16:creationId xmlns:a16="http://schemas.microsoft.com/office/drawing/2014/main" id="{AF5C190D-EA58-679A-ADC2-35C5EA0534EC}"/>
              </a:ext>
            </a:extLst>
          </p:cNvPr>
          <p:cNvSpPr/>
          <p:nvPr/>
        </p:nvSpPr>
        <p:spPr>
          <a:xfrm>
            <a:off x="448056" y="5266944"/>
            <a:ext cx="6757416" cy="96926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tIns="91440" bIns="91440" numCol="1" spcCol="91440" rtlCol="0" anchor="ctr"/>
          <a:lstStyle/>
          <a:p>
            <a:pPr marL="228600" indent="-228600">
              <a:spcBef>
                <a:spcPts val="600"/>
              </a:spcBef>
              <a:buFont typeface="Arial" panose="020B0604020202020204" pitchFamily="34" charset="0"/>
              <a:buChar char="•"/>
            </a:pPr>
            <a:r>
              <a:rPr lang="en-US" sz="1050" b="1" dirty="0">
                <a:solidFill>
                  <a:srgbClr val="FFFFFF"/>
                </a:solidFill>
                <a:effectLst/>
                <a:latin typeface="Arial" panose="020B0604020202020204" pitchFamily="34" charset="0"/>
                <a:cs typeface="Arial" panose="020B0604020202020204" pitchFamily="34" charset="0"/>
              </a:rPr>
              <a:t>Most patients with NSCLC present with advanced-stage unresectable disease, thus, treatment determining</a:t>
            </a:r>
            <a:r>
              <a:rPr lang="en-US" sz="1050" b="1" dirty="0">
                <a:solidFill>
                  <a:srgbClr val="FFFFFF"/>
                </a:solidFill>
                <a:latin typeface="Arial" panose="020B0604020202020204" pitchFamily="34" charset="0"/>
                <a:cs typeface="Arial" panose="020B0604020202020204" pitchFamily="34" charset="0"/>
              </a:rPr>
              <a:t> </a:t>
            </a:r>
            <a:r>
              <a:rPr lang="en-US" sz="1050" b="1" dirty="0">
                <a:solidFill>
                  <a:srgbClr val="FFFFFF"/>
                </a:solidFill>
                <a:effectLst/>
                <a:latin typeface="Arial" panose="020B0604020202020204" pitchFamily="34" charset="0"/>
                <a:cs typeface="Arial" panose="020B0604020202020204" pitchFamily="34" charset="0"/>
              </a:rPr>
              <a:t>diagnoses must often be made using very limited tissue</a:t>
            </a:r>
          </a:p>
          <a:p>
            <a:pPr marL="228600" indent="-228600">
              <a:spcBef>
                <a:spcPts val="600"/>
              </a:spcBef>
              <a:buFont typeface="Arial" panose="020B0604020202020204" pitchFamily="34" charset="0"/>
              <a:buChar char="•"/>
            </a:pPr>
            <a:r>
              <a:rPr lang="en-US" sz="1050" b="1" dirty="0">
                <a:solidFill>
                  <a:srgbClr val="FFFFFF"/>
                </a:solidFill>
                <a:effectLst/>
                <a:latin typeface="Arial" panose="020B0604020202020204" pitchFamily="34" charset="0"/>
                <a:cs typeface="Arial" panose="020B0604020202020204" pitchFamily="34" charset="0"/>
              </a:rPr>
              <a:t>Limited tissue availability is a critical issue in NSCLC, and samples must be obtained and handled in a way to ensure that adequate tissue is available for all likely diagnostic testing</a:t>
            </a:r>
          </a:p>
        </p:txBody>
      </p:sp>
      <p:sp>
        <p:nvSpPr>
          <p:cNvPr id="11" name="Rounded Rectangle 10">
            <a:extLst>
              <a:ext uri="{FF2B5EF4-FFF2-40B4-BE49-F238E27FC236}">
                <a16:creationId xmlns:a16="http://schemas.microsoft.com/office/drawing/2014/main" id="{1B107050-78BC-F234-64A5-897A5FAA423B}"/>
              </a:ext>
            </a:extLst>
          </p:cNvPr>
          <p:cNvSpPr/>
          <p:nvPr/>
        </p:nvSpPr>
        <p:spPr>
          <a:xfrm>
            <a:off x="448056" y="1069848"/>
            <a:ext cx="3246120" cy="1645920"/>
          </a:xfrm>
          <a:prstGeom prst="roundRect">
            <a:avLst>
              <a:gd name="adj" fmla="val 10887"/>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algn="ctr">
              <a:lnSpc>
                <a:spcPct val="95000"/>
              </a:lnSpc>
              <a:spcBef>
                <a:spcPts val="600"/>
              </a:spcBef>
            </a:pPr>
            <a:r>
              <a:rPr lang="en-US" sz="1400" dirty="0">
                <a:solidFill>
                  <a:schemeClr val="tx1"/>
                </a:solidFill>
                <a:effectLst/>
                <a:latin typeface="Arial" panose="020B0604020202020204" pitchFamily="34" charset="0"/>
                <a:cs typeface="Arial" panose="020B0604020202020204" pitchFamily="34" charset="0"/>
              </a:rPr>
              <a:t>Per the FDA, </a:t>
            </a:r>
            <a:r>
              <a:rPr lang="en-US" sz="1400" dirty="0" err="1">
                <a:solidFill>
                  <a:schemeClr val="tx1"/>
                </a:solidFill>
                <a:effectLst/>
                <a:latin typeface="Arial" panose="020B0604020202020204" pitchFamily="34" charset="0"/>
                <a:cs typeface="Arial" panose="020B0604020202020204" pitchFamily="34" charset="0"/>
              </a:rPr>
              <a:t>CDx</a:t>
            </a:r>
            <a:r>
              <a:rPr lang="en-US" sz="1400" dirty="0">
                <a:solidFill>
                  <a:schemeClr val="tx1"/>
                </a:solidFill>
                <a:effectLst/>
                <a:latin typeface="Arial" panose="020B0604020202020204" pitchFamily="34" charset="0"/>
                <a:cs typeface="Arial" panose="020B0604020202020204" pitchFamily="34" charset="0"/>
              </a:rPr>
              <a:t> are medical devices that provide information that is essential for the safe and effective use of a corresponding drug or biologic product. </a:t>
            </a:r>
            <a:r>
              <a:rPr lang="en-US" sz="1400" b="1" dirty="0" err="1">
                <a:solidFill>
                  <a:schemeClr val="tx1"/>
                </a:solidFill>
                <a:effectLst/>
                <a:latin typeface="Arial" panose="020B0604020202020204" pitchFamily="34" charset="0"/>
                <a:cs typeface="Arial" panose="020B0604020202020204" pitchFamily="34" charset="0"/>
              </a:rPr>
              <a:t>CDx</a:t>
            </a:r>
            <a:r>
              <a:rPr lang="en-US" sz="1400" b="1" dirty="0">
                <a:solidFill>
                  <a:schemeClr val="tx1"/>
                </a:solidFill>
                <a:effectLst/>
                <a:latin typeface="Arial" panose="020B0604020202020204" pitchFamily="34" charset="0"/>
                <a:cs typeface="Arial" panose="020B0604020202020204" pitchFamily="34" charset="0"/>
              </a:rPr>
              <a:t> must demonstrate clinical validity with a defined cutoff value in trials.</a:t>
            </a:r>
          </a:p>
        </p:txBody>
      </p:sp>
      <p:sp>
        <p:nvSpPr>
          <p:cNvPr id="13" name="Rounded Rectangle 12">
            <a:extLst>
              <a:ext uri="{FF2B5EF4-FFF2-40B4-BE49-F238E27FC236}">
                <a16:creationId xmlns:a16="http://schemas.microsoft.com/office/drawing/2014/main" id="{FF13142E-1C61-969B-D72F-7AEA48B1720C}"/>
              </a:ext>
            </a:extLst>
          </p:cNvPr>
          <p:cNvSpPr/>
          <p:nvPr/>
        </p:nvSpPr>
        <p:spPr>
          <a:xfrm>
            <a:off x="448056" y="3557016"/>
            <a:ext cx="3246120" cy="1453896"/>
          </a:xfrm>
          <a:prstGeom prst="roundRect">
            <a:avLst>
              <a:gd name="adj" fmla="val 10887"/>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algn="ctr">
              <a:lnSpc>
                <a:spcPct val="95000"/>
              </a:lnSpc>
              <a:spcBef>
                <a:spcPts val="600"/>
              </a:spcBef>
            </a:pPr>
            <a:r>
              <a:rPr lang="en-US" sz="1400" dirty="0">
                <a:solidFill>
                  <a:schemeClr val="tx1"/>
                </a:solidFill>
                <a:effectLst/>
                <a:latin typeface="Arial" panose="020B0604020202020204" pitchFamily="34" charset="0"/>
                <a:cs typeface="Arial" panose="020B0604020202020204" pitchFamily="34" charset="0"/>
              </a:rPr>
              <a:t>Per the FDA, </a:t>
            </a:r>
            <a:r>
              <a:rPr lang="en-US" sz="1400" dirty="0" err="1">
                <a:solidFill>
                  <a:schemeClr val="tx1"/>
                </a:solidFill>
                <a:effectLst/>
                <a:latin typeface="Arial" panose="020B0604020202020204" pitchFamily="34" charset="0"/>
                <a:cs typeface="Arial" panose="020B0604020202020204" pitchFamily="34" charset="0"/>
              </a:rPr>
              <a:t>CDx</a:t>
            </a:r>
            <a:r>
              <a:rPr lang="en-US" sz="1400" dirty="0">
                <a:solidFill>
                  <a:schemeClr val="tx1"/>
                </a:solidFill>
                <a:effectLst/>
                <a:latin typeface="Arial" panose="020B0604020202020204" pitchFamily="34" charset="0"/>
                <a:cs typeface="Arial" panose="020B0604020202020204" pitchFamily="34" charset="0"/>
              </a:rPr>
              <a:t> are medical devices that provide information that is essential for the safe and effective use of a corresponding drug or biologic product. </a:t>
            </a:r>
            <a:r>
              <a:rPr lang="en-US" sz="1400" b="1" dirty="0" err="1">
                <a:solidFill>
                  <a:schemeClr val="tx1"/>
                </a:solidFill>
                <a:effectLst/>
                <a:latin typeface="Arial" panose="020B0604020202020204" pitchFamily="34" charset="0"/>
                <a:cs typeface="Arial" panose="020B0604020202020204" pitchFamily="34" charset="0"/>
              </a:rPr>
              <a:t>CDx</a:t>
            </a:r>
            <a:r>
              <a:rPr lang="en-US" sz="1400" b="1" dirty="0">
                <a:solidFill>
                  <a:schemeClr val="tx1"/>
                </a:solidFill>
                <a:effectLst/>
                <a:latin typeface="Arial" panose="020B0604020202020204" pitchFamily="34" charset="0"/>
                <a:cs typeface="Arial" panose="020B0604020202020204" pitchFamily="34" charset="0"/>
              </a:rPr>
              <a:t> must demonstrate clinical validity with a defined cutoff value in trials.</a:t>
            </a:r>
          </a:p>
        </p:txBody>
      </p:sp>
      <p:sp>
        <p:nvSpPr>
          <p:cNvPr id="14" name="Content Placeholder 2">
            <a:extLst>
              <a:ext uri="{FF2B5EF4-FFF2-40B4-BE49-F238E27FC236}">
                <a16:creationId xmlns:a16="http://schemas.microsoft.com/office/drawing/2014/main" id="{0F28CF72-427C-0715-2892-9D4A3D7401E5}"/>
              </a:ext>
            </a:extLst>
          </p:cNvPr>
          <p:cNvSpPr txBox="1">
            <a:spLocks/>
          </p:cNvSpPr>
          <p:nvPr/>
        </p:nvSpPr>
        <p:spPr>
          <a:xfrm>
            <a:off x="5897880" y="1234440"/>
            <a:ext cx="2798064" cy="832104"/>
          </a:xfrm>
          <a:prstGeom prst="rect">
            <a:avLst/>
          </a:prstGeom>
        </p:spPr>
        <p:txBody>
          <a:bodyPr vert="horz" lIns="45720" tIns="45720" rIns="4572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200" dirty="0"/>
              <a:t>Smear of tissue placed on slide for</a:t>
            </a:r>
          </a:p>
          <a:p>
            <a:pPr marL="0" indent="0">
              <a:lnSpc>
                <a:spcPct val="100000"/>
              </a:lnSpc>
              <a:spcBef>
                <a:spcPts val="0"/>
              </a:spcBef>
              <a:buFont typeface="Arial" panose="020B0604020202020204" pitchFamily="34" charset="0"/>
              <a:buNone/>
            </a:pPr>
            <a:r>
              <a:rPr lang="en-US" sz="1200" dirty="0"/>
              <a:t>staining. A few specialty labs can</a:t>
            </a:r>
          </a:p>
          <a:p>
            <a:pPr marL="0" indent="0">
              <a:lnSpc>
                <a:spcPct val="100000"/>
              </a:lnSpc>
              <a:spcBef>
                <a:spcPts val="0"/>
              </a:spcBef>
              <a:buFont typeface="Arial" panose="020B0604020202020204" pitchFamily="34" charset="0"/>
              <a:buNone/>
            </a:pPr>
            <a:r>
              <a:rPr lang="en-US" sz="1200" dirty="0"/>
              <a:t>perform NGS on these samples.</a:t>
            </a:r>
          </a:p>
          <a:p>
            <a:pPr marL="0" indent="0">
              <a:lnSpc>
                <a:spcPct val="100000"/>
              </a:lnSpc>
              <a:spcBef>
                <a:spcPts val="0"/>
              </a:spcBef>
              <a:buFont typeface="Arial" panose="020B0604020202020204" pitchFamily="34" charset="0"/>
              <a:buNone/>
            </a:pPr>
            <a:r>
              <a:rPr lang="en-US" sz="1200" dirty="0"/>
              <a:t>Not suitable for IHC.</a:t>
            </a:r>
            <a:endParaRPr lang="en-US" sz="1200" b="1" dirty="0"/>
          </a:p>
        </p:txBody>
      </p:sp>
      <p:sp>
        <p:nvSpPr>
          <p:cNvPr id="15" name="Content Placeholder 2">
            <a:extLst>
              <a:ext uri="{FF2B5EF4-FFF2-40B4-BE49-F238E27FC236}">
                <a16:creationId xmlns:a16="http://schemas.microsoft.com/office/drawing/2014/main" id="{8EE8AAE6-099A-8BAA-41C3-F6C9F7D1F144}"/>
              </a:ext>
            </a:extLst>
          </p:cNvPr>
          <p:cNvSpPr txBox="1">
            <a:spLocks/>
          </p:cNvSpPr>
          <p:nvPr/>
        </p:nvSpPr>
        <p:spPr>
          <a:xfrm>
            <a:off x="5897880" y="2706624"/>
            <a:ext cx="2798064" cy="832104"/>
          </a:xfrm>
          <a:prstGeom prst="rect">
            <a:avLst/>
          </a:prstGeom>
        </p:spPr>
        <p:txBody>
          <a:bodyPr vert="horz" lIns="45720" tIns="45720" rIns="4572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200" dirty="0"/>
              <a:t>Cytologic samples spun down in a</a:t>
            </a:r>
          </a:p>
          <a:p>
            <a:pPr marL="0" indent="0">
              <a:lnSpc>
                <a:spcPct val="100000"/>
              </a:lnSpc>
              <a:spcBef>
                <a:spcPts val="0"/>
              </a:spcBef>
              <a:buFont typeface="Arial" panose="020B0604020202020204" pitchFamily="34" charset="0"/>
              <a:buNone/>
            </a:pPr>
            <a:r>
              <a:rPr lang="en-US" sz="1200" dirty="0"/>
              <a:t>centrifuge to form a pellet that can</a:t>
            </a:r>
          </a:p>
          <a:p>
            <a:pPr marL="0" indent="0">
              <a:lnSpc>
                <a:spcPct val="100000"/>
              </a:lnSpc>
              <a:spcBef>
                <a:spcPts val="0"/>
              </a:spcBef>
              <a:buFont typeface="Arial" panose="020B0604020202020204" pitchFamily="34" charset="0"/>
              <a:buNone/>
            </a:pPr>
            <a:r>
              <a:rPr lang="en-US" sz="1200" dirty="0"/>
              <a:t>be fixed and embedded in paraffin</a:t>
            </a:r>
          </a:p>
          <a:p>
            <a:pPr marL="0" indent="0">
              <a:lnSpc>
                <a:spcPct val="100000"/>
              </a:lnSpc>
              <a:spcBef>
                <a:spcPts val="0"/>
              </a:spcBef>
              <a:buFont typeface="Arial" panose="020B0604020202020204" pitchFamily="34" charset="0"/>
              <a:buNone/>
            </a:pPr>
            <a:r>
              <a:rPr lang="en-US" sz="1200" dirty="0"/>
              <a:t>for sectioning.</a:t>
            </a:r>
            <a:endParaRPr lang="en-US" sz="1200" b="1" dirty="0"/>
          </a:p>
        </p:txBody>
      </p:sp>
      <p:sp>
        <p:nvSpPr>
          <p:cNvPr id="16" name="Content Placeholder 2">
            <a:extLst>
              <a:ext uri="{FF2B5EF4-FFF2-40B4-BE49-F238E27FC236}">
                <a16:creationId xmlns:a16="http://schemas.microsoft.com/office/drawing/2014/main" id="{A9435E7E-7DE9-B2B1-A7B3-7CDAE09915BB}"/>
              </a:ext>
            </a:extLst>
          </p:cNvPr>
          <p:cNvSpPr txBox="1">
            <a:spLocks/>
          </p:cNvSpPr>
          <p:nvPr/>
        </p:nvSpPr>
        <p:spPr>
          <a:xfrm>
            <a:off x="5897880" y="3995928"/>
            <a:ext cx="2798064" cy="649224"/>
          </a:xfrm>
          <a:prstGeom prst="rect">
            <a:avLst/>
          </a:prstGeom>
        </p:spPr>
        <p:txBody>
          <a:bodyPr vert="horz" lIns="45720" tIns="45720" rIns="4572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200" dirty="0"/>
              <a:t>Larger samples that are embedded,</a:t>
            </a:r>
          </a:p>
          <a:p>
            <a:pPr marL="0" indent="0">
              <a:lnSpc>
                <a:spcPct val="100000"/>
              </a:lnSpc>
              <a:spcBef>
                <a:spcPts val="0"/>
              </a:spcBef>
              <a:buFont typeface="Arial" panose="020B0604020202020204" pitchFamily="34" charset="0"/>
              <a:buNone/>
            </a:pPr>
            <a:r>
              <a:rPr lang="en-US" sz="1200" dirty="0"/>
              <a:t>fixed, and sectioned. Allows for IHC</a:t>
            </a:r>
          </a:p>
          <a:p>
            <a:pPr marL="0" indent="0">
              <a:lnSpc>
                <a:spcPct val="100000"/>
              </a:lnSpc>
              <a:spcBef>
                <a:spcPts val="0"/>
              </a:spcBef>
              <a:buFont typeface="Arial" panose="020B0604020202020204" pitchFamily="34" charset="0"/>
              <a:buNone/>
            </a:pPr>
            <a:r>
              <a:rPr lang="en-US" sz="1200" dirty="0"/>
              <a:t>and NGS.</a:t>
            </a:r>
            <a:endParaRPr lang="en-US" sz="1200" b="1" dirty="0"/>
          </a:p>
        </p:txBody>
      </p:sp>
      <p:sp>
        <p:nvSpPr>
          <p:cNvPr id="17" name="Content Placeholder 2">
            <a:extLst>
              <a:ext uri="{FF2B5EF4-FFF2-40B4-BE49-F238E27FC236}">
                <a16:creationId xmlns:a16="http://schemas.microsoft.com/office/drawing/2014/main" id="{2E8AEBF9-0E4E-2814-7C42-B87AE38AD6BA}"/>
              </a:ext>
            </a:extLst>
          </p:cNvPr>
          <p:cNvSpPr txBox="1">
            <a:spLocks/>
          </p:cNvSpPr>
          <p:nvPr/>
        </p:nvSpPr>
        <p:spPr>
          <a:xfrm>
            <a:off x="4581144" y="786384"/>
            <a:ext cx="1161288" cy="274320"/>
          </a:xfrm>
          <a:prstGeom prst="rect">
            <a:avLst/>
          </a:prstGeom>
        </p:spPr>
        <p:txBody>
          <a:bodyPr vert="horz" lIns="45720" tIns="45720" rIns="4572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200" b="1" dirty="0"/>
              <a:t>Slides/smears</a:t>
            </a:r>
          </a:p>
        </p:txBody>
      </p:sp>
      <p:sp>
        <p:nvSpPr>
          <p:cNvPr id="18" name="Content Placeholder 2">
            <a:extLst>
              <a:ext uri="{FF2B5EF4-FFF2-40B4-BE49-F238E27FC236}">
                <a16:creationId xmlns:a16="http://schemas.microsoft.com/office/drawing/2014/main" id="{092713B9-748A-B4B7-1ECF-37076E066572}"/>
              </a:ext>
            </a:extLst>
          </p:cNvPr>
          <p:cNvSpPr txBox="1">
            <a:spLocks/>
          </p:cNvSpPr>
          <p:nvPr/>
        </p:nvSpPr>
        <p:spPr>
          <a:xfrm>
            <a:off x="4581144" y="2267712"/>
            <a:ext cx="1161288" cy="274320"/>
          </a:xfrm>
          <a:prstGeom prst="rect">
            <a:avLst/>
          </a:prstGeom>
        </p:spPr>
        <p:txBody>
          <a:bodyPr vert="horz" lIns="45720" tIns="45720" rIns="4572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200" b="1" dirty="0"/>
              <a:t>Cell block</a:t>
            </a:r>
          </a:p>
        </p:txBody>
      </p:sp>
      <p:sp>
        <p:nvSpPr>
          <p:cNvPr id="19" name="Rectangle 18">
            <a:extLst>
              <a:ext uri="{FF2B5EF4-FFF2-40B4-BE49-F238E27FC236}">
                <a16:creationId xmlns:a16="http://schemas.microsoft.com/office/drawing/2014/main" id="{79A237BC-D0DB-B69D-2260-6A494311E219}"/>
              </a:ext>
            </a:extLst>
          </p:cNvPr>
          <p:cNvSpPr/>
          <p:nvPr/>
        </p:nvSpPr>
        <p:spPr>
          <a:xfrm>
            <a:off x="3694176" y="1828800"/>
            <a:ext cx="393192" cy="1737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endParaRPr lang="en-US"/>
          </a:p>
        </p:txBody>
      </p:sp>
      <p:sp>
        <p:nvSpPr>
          <p:cNvPr id="20" name="Right Arrow 19">
            <a:extLst>
              <a:ext uri="{FF2B5EF4-FFF2-40B4-BE49-F238E27FC236}">
                <a16:creationId xmlns:a16="http://schemas.microsoft.com/office/drawing/2014/main" id="{E505B1B3-EB35-1300-0746-D514E34F7FFE}"/>
              </a:ext>
            </a:extLst>
          </p:cNvPr>
          <p:cNvSpPr/>
          <p:nvPr/>
        </p:nvSpPr>
        <p:spPr>
          <a:xfrm>
            <a:off x="3694176" y="4114800"/>
            <a:ext cx="749808" cy="34747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endParaRPr lang="en-US"/>
          </a:p>
        </p:txBody>
      </p:sp>
      <p:sp>
        <p:nvSpPr>
          <p:cNvPr id="21" name="Rectangle 20">
            <a:extLst>
              <a:ext uri="{FF2B5EF4-FFF2-40B4-BE49-F238E27FC236}">
                <a16:creationId xmlns:a16="http://schemas.microsoft.com/office/drawing/2014/main" id="{85F54E4F-3BB1-8BC1-2C58-5DE3824E8EA5}"/>
              </a:ext>
            </a:extLst>
          </p:cNvPr>
          <p:cNvSpPr/>
          <p:nvPr/>
        </p:nvSpPr>
        <p:spPr>
          <a:xfrm rot="16200000">
            <a:off x="3200400" y="1901952"/>
            <a:ext cx="1645920" cy="1737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endParaRPr lang="en-US"/>
          </a:p>
        </p:txBody>
      </p:sp>
      <p:sp>
        <p:nvSpPr>
          <p:cNvPr id="22" name="Right Arrow 21">
            <a:extLst>
              <a:ext uri="{FF2B5EF4-FFF2-40B4-BE49-F238E27FC236}">
                <a16:creationId xmlns:a16="http://schemas.microsoft.com/office/drawing/2014/main" id="{5E0B7BF2-F379-B7FB-FE27-9031E9C77B19}"/>
              </a:ext>
            </a:extLst>
          </p:cNvPr>
          <p:cNvSpPr/>
          <p:nvPr/>
        </p:nvSpPr>
        <p:spPr>
          <a:xfrm>
            <a:off x="3936492" y="1042416"/>
            <a:ext cx="580644" cy="34747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endParaRPr lang="en-US"/>
          </a:p>
        </p:txBody>
      </p:sp>
      <p:sp>
        <p:nvSpPr>
          <p:cNvPr id="23" name="Right Arrow 22">
            <a:extLst>
              <a:ext uri="{FF2B5EF4-FFF2-40B4-BE49-F238E27FC236}">
                <a16:creationId xmlns:a16="http://schemas.microsoft.com/office/drawing/2014/main" id="{0A6344B4-FB7F-6A57-43CD-877EDA2B674A}"/>
              </a:ext>
            </a:extLst>
          </p:cNvPr>
          <p:cNvSpPr/>
          <p:nvPr/>
        </p:nvSpPr>
        <p:spPr>
          <a:xfrm>
            <a:off x="3936492" y="2554224"/>
            <a:ext cx="580644" cy="34747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endParaRPr lang="en-US"/>
          </a:p>
        </p:txBody>
      </p:sp>
      <p:pic>
        <p:nvPicPr>
          <p:cNvPr id="25" name="Picture 24">
            <a:extLst>
              <a:ext uri="{FF2B5EF4-FFF2-40B4-BE49-F238E27FC236}">
                <a16:creationId xmlns:a16="http://schemas.microsoft.com/office/drawing/2014/main" id="{53C726B0-311C-3043-AFDF-293083ABEE21}"/>
              </a:ext>
            </a:extLst>
          </p:cNvPr>
          <p:cNvPicPr>
            <a:picLocks noChangeAspect="1"/>
          </p:cNvPicPr>
          <p:nvPr/>
        </p:nvPicPr>
        <p:blipFill rotWithShape="1">
          <a:blip r:embed="rId4"/>
          <a:srcRect l="16074" t="66" r="15542" b="-66"/>
          <a:stretch/>
        </p:blipFill>
        <p:spPr>
          <a:xfrm>
            <a:off x="4590288" y="1069848"/>
            <a:ext cx="1161288" cy="1161288"/>
          </a:xfrm>
          <a:prstGeom prst="rect">
            <a:avLst/>
          </a:prstGeom>
          <a:ln>
            <a:solidFill>
              <a:schemeClr val="accent1"/>
            </a:solidFill>
          </a:ln>
        </p:spPr>
      </p:pic>
      <p:pic>
        <p:nvPicPr>
          <p:cNvPr id="27" name="Picture 26">
            <a:extLst>
              <a:ext uri="{FF2B5EF4-FFF2-40B4-BE49-F238E27FC236}">
                <a16:creationId xmlns:a16="http://schemas.microsoft.com/office/drawing/2014/main" id="{530B5561-2036-CCF1-692B-97956B9E0DC6}"/>
              </a:ext>
            </a:extLst>
          </p:cNvPr>
          <p:cNvPicPr>
            <a:picLocks noChangeAspect="1"/>
          </p:cNvPicPr>
          <p:nvPr/>
        </p:nvPicPr>
        <p:blipFill rotWithShape="1">
          <a:blip r:embed="rId5"/>
          <a:srcRect l="16980" r="16431" b="48"/>
          <a:stretch/>
        </p:blipFill>
        <p:spPr>
          <a:xfrm>
            <a:off x="4590288" y="2542032"/>
            <a:ext cx="1161288" cy="1161288"/>
          </a:xfrm>
          <a:prstGeom prst="rect">
            <a:avLst/>
          </a:prstGeom>
          <a:ln>
            <a:solidFill>
              <a:schemeClr val="accent1"/>
            </a:solidFill>
          </a:ln>
        </p:spPr>
      </p:pic>
      <p:pic>
        <p:nvPicPr>
          <p:cNvPr id="29" name="Picture 28">
            <a:extLst>
              <a:ext uri="{FF2B5EF4-FFF2-40B4-BE49-F238E27FC236}">
                <a16:creationId xmlns:a16="http://schemas.microsoft.com/office/drawing/2014/main" id="{22DCD742-2F54-4FA5-0155-480F207E8D47}"/>
              </a:ext>
            </a:extLst>
          </p:cNvPr>
          <p:cNvPicPr>
            <a:picLocks noChangeAspect="1"/>
          </p:cNvPicPr>
          <p:nvPr/>
        </p:nvPicPr>
        <p:blipFill rotWithShape="1">
          <a:blip r:embed="rId6"/>
          <a:srcRect l="17049" t="-1" r="16262" b="49"/>
          <a:stretch/>
        </p:blipFill>
        <p:spPr>
          <a:xfrm>
            <a:off x="4590288" y="3767328"/>
            <a:ext cx="1161288" cy="1161288"/>
          </a:xfrm>
          <a:prstGeom prst="rect">
            <a:avLst/>
          </a:prstGeom>
          <a:ln>
            <a:solidFill>
              <a:schemeClr val="accent1"/>
            </a:solidFill>
          </a:ln>
        </p:spPr>
      </p:pic>
      <p:pic>
        <p:nvPicPr>
          <p:cNvPr id="31" name="Graphic 30">
            <a:extLst>
              <a:ext uri="{FF2B5EF4-FFF2-40B4-BE49-F238E27FC236}">
                <a16:creationId xmlns:a16="http://schemas.microsoft.com/office/drawing/2014/main" id="{20D38566-89EA-563D-6CC1-8735CCB13B2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0936" y="146304"/>
            <a:ext cx="519684" cy="502920"/>
          </a:xfrm>
          <a:prstGeom prst="rect">
            <a:avLst/>
          </a:prstGeom>
        </p:spPr>
      </p:pic>
      <p:grpSp>
        <p:nvGrpSpPr>
          <p:cNvPr id="3" name="REFS | ART ID" hidden="1">
            <a:extLst>
              <a:ext uri="{FF2B5EF4-FFF2-40B4-BE49-F238E27FC236}">
                <a16:creationId xmlns:a16="http://schemas.microsoft.com/office/drawing/2014/main" id="{E0C074C6-FA2E-5DE5-FBBC-CF0A809F0B78}"/>
              </a:ext>
            </a:extLst>
          </p:cNvPr>
          <p:cNvGrpSpPr/>
          <p:nvPr/>
        </p:nvGrpSpPr>
        <p:grpSpPr>
          <a:xfrm>
            <a:off x="1168488" y="1157468"/>
            <a:ext cx="9204252" cy="5327983"/>
            <a:chOff x="1168488" y="1157468"/>
            <a:chExt cx="9204252" cy="5327983"/>
          </a:xfrm>
        </p:grpSpPr>
        <p:sp>
          <p:nvSpPr>
            <p:cNvPr id="12" name="TextBox 11">
              <a:extLst>
                <a:ext uri="{FF2B5EF4-FFF2-40B4-BE49-F238E27FC236}">
                  <a16:creationId xmlns:a16="http://schemas.microsoft.com/office/drawing/2014/main" id="{40F58F60-D19B-5CCE-62CB-2D54B4AFE90C}"/>
                </a:ext>
              </a:extLst>
            </p:cNvPr>
            <p:cNvSpPr txBox="1"/>
            <p:nvPr/>
          </p:nvSpPr>
          <p:spPr>
            <a:xfrm>
              <a:off x="9213448" y="1157468"/>
              <a:ext cx="1159292" cy="369332"/>
            </a:xfrm>
            <a:prstGeom prst="rect">
              <a:avLst/>
            </a:prstGeom>
            <a:noFill/>
          </p:spPr>
          <p:txBody>
            <a:bodyPr wrap="none" rtlCol="0">
              <a:spAutoFit/>
            </a:bodyPr>
            <a:lstStyle/>
            <a:p>
              <a:r>
                <a:rPr lang="en-US" b="1" dirty="0">
                  <a:solidFill>
                    <a:srgbClr val="FF0000"/>
                  </a:solidFill>
                  <a:latin typeface="Arial" panose="020B0604020202020204" pitchFamily="34" charset="0"/>
                </a:rPr>
                <a:t>PLB_004</a:t>
              </a:r>
            </a:p>
          </p:txBody>
        </p:sp>
        <p:sp>
          <p:nvSpPr>
            <p:cNvPr id="24" name="TextBox 23">
              <a:extLst>
                <a:ext uri="{FF2B5EF4-FFF2-40B4-BE49-F238E27FC236}">
                  <a16:creationId xmlns:a16="http://schemas.microsoft.com/office/drawing/2014/main" id="{C57069C2-1E80-F32B-8723-DD8FE03D4C69}"/>
                </a:ext>
              </a:extLst>
            </p:cNvPr>
            <p:cNvSpPr txBox="1"/>
            <p:nvPr/>
          </p:nvSpPr>
          <p:spPr>
            <a:xfrm>
              <a:off x="1168488" y="6239230"/>
              <a:ext cx="2280863" cy="246221"/>
            </a:xfrm>
            <a:prstGeom prst="rect">
              <a:avLst/>
            </a:prstGeom>
            <a:noFill/>
          </p:spPr>
          <p:txBody>
            <a:bodyPr wrap="square" rtlCol="0">
              <a:spAutoFit/>
            </a:bodyPr>
            <a:lstStyle/>
            <a:p>
              <a:r>
                <a:rPr lang="en-US" sz="1000" dirty="0">
                  <a:solidFill>
                    <a:srgbClr val="FF0000"/>
                  </a:solidFill>
                  <a:latin typeface="Arial" panose="020B0604020202020204" pitchFamily="34" charset="0"/>
                  <a:cs typeface="Arial" panose="020B0604020202020204" pitchFamily="34" charset="0"/>
                </a:rPr>
                <a:t>[Planchard 2018, p 2A]</a:t>
              </a:r>
            </a:p>
          </p:txBody>
        </p:sp>
        <p:sp>
          <p:nvSpPr>
            <p:cNvPr id="26" name="TextBox 25">
              <a:extLst>
                <a:ext uri="{FF2B5EF4-FFF2-40B4-BE49-F238E27FC236}">
                  <a16:creationId xmlns:a16="http://schemas.microsoft.com/office/drawing/2014/main" id="{B4FCF20D-AF85-423C-A2A6-8FF8E1299CCF}"/>
                </a:ext>
              </a:extLst>
            </p:cNvPr>
            <p:cNvSpPr txBox="1"/>
            <p:nvPr/>
          </p:nvSpPr>
          <p:spPr>
            <a:xfrm>
              <a:off x="1406885" y="2742041"/>
              <a:ext cx="2280863" cy="246221"/>
            </a:xfrm>
            <a:prstGeom prst="rect">
              <a:avLst/>
            </a:prstGeom>
            <a:noFill/>
          </p:spPr>
          <p:txBody>
            <a:bodyPr wrap="square" rtlCol="0">
              <a:spAutoFit/>
            </a:bodyPr>
            <a:lstStyle/>
            <a:p>
              <a:r>
                <a:rPr lang="en-US" sz="1000" dirty="0">
                  <a:solidFill>
                    <a:srgbClr val="FF0000"/>
                  </a:solidFill>
                  <a:latin typeface="Arial" panose="020B0604020202020204" pitchFamily="34" charset="0"/>
                  <a:cs typeface="Arial" panose="020B0604020202020204" pitchFamily="34" charset="0"/>
                </a:rPr>
                <a:t>[Fox 2023, p 6A]</a:t>
              </a:r>
            </a:p>
          </p:txBody>
        </p:sp>
      </p:grpSp>
    </p:spTree>
    <p:extLst>
      <p:ext uri="{BB962C8B-B14F-4D97-AF65-F5344CB8AC3E}">
        <p14:creationId xmlns:p14="http://schemas.microsoft.com/office/powerpoint/2010/main" val="383035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82EC15-3B44-F5A8-CDDB-7BAAF697D694}"/>
              </a:ext>
            </a:extLst>
          </p:cNvPr>
          <p:cNvSpPr>
            <a:spLocks noGrp="1"/>
          </p:cNvSpPr>
          <p:nvPr>
            <p:ph type="sldNum" sz="quarter" idx="4"/>
          </p:nvPr>
        </p:nvSpPr>
        <p:spPr>
          <a:xfrm>
            <a:off x="8524726" y="6338252"/>
            <a:ext cx="621792" cy="438912"/>
          </a:xfrm>
        </p:spPr>
        <p:txBody>
          <a:bodyPr/>
          <a:lstStyle/>
          <a:p>
            <a:fld id="{A4D380FA-7BEA-B14C-AC49-6E7235AF6C26}" type="slidenum">
              <a:rPr lang="en-US" smtClean="0">
                <a:solidFill>
                  <a:srgbClr val="A61111"/>
                </a:solidFill>
              </a:rPr>
              <a:pPr/>
              <a:t>11</a:t>
            </a:fld>
            <a:endParaRPr lang="en-US" dirty="0">
              <a:solidFill>
                <a:srgbClr val="A61111"/>
              </a:solidFill>
            </a:endParaRPr>
          </a:p>
        </p:txBody>
      </p:sp>
      <p:sp>
        <p:nvSpPr>
          <p:cNvPr id="5" name="Footer Placeholder 4">
            <a:extLst>
              <a:ext uri="{FF2B5EF4-FFF2-40B4-BE49-F238E27FC236}">
                <a16:creationId xmlns:a16="http://schemas.microsoft.com/office/drawing/2014/main" id="{CE6B3EAF-103F-772A-DC1C-A35B92E4C6CC}"/>
              </a:ext>
            </a:extLst>
          </p:cNvPr>
          <p:cNvSpPr>
            <a:spLocks noGrp="1"/>
          </p:cNvSpPr>
          <p:nvPr>
            <p:ph type="ftr" sz="quarter" idx="11"/>
          </p:nvPr>
        </p:nvSpPr>
        <p:spPr/>
        <p:txBody>
          <a:bodyPr/>
          <a:lstStyle/>
          <a:p>
            <a:r>
              <a:rPr lang="en-US"/>
              <a:t>CONFIDENTIAL. FOR INTERNAL USE ONLY. THE INFORMATION CONTAINED IN THIS TRAINING IS FOR INTERNAL, EDUCATIONAL PURPOSES ONLY. DO NOT COPY OR DISTRIBUTE OUTSIDE</a:t>
            </a:r>
          </a:p>
          <a:p>
            <a:r>
              <a:rPr lang="en-US"/>
              <a:t>OF SANOFI OR USE IN PROMOTION. MAT-US-2304693-V1.0 06/2023</a:t>
            </a:r>
            <a:endParaRPr lang="en-US" dirty="0"/>
          </a:p>
        </p:txBody>
      </p:sp>
      <p:sp>
        <p:nvSpPr>
          <p:cNvPr id="6" name="Text Placeholder 5">
            <a:extLst>
              <a:ext uri="{FF2B5EF4-FFF2-40B4-BE49-F238E27FC236}">
                <a16:creationId xmlns:a16="http://schemas.microsoft.com/office/drawing/2014/main" id="{C38F4115-7696-AF5E-335E-EDEE7DEEC371}"/>
              </a:ext>
            </a:extLst>
          </p:cNvPr>
          <p:cNvSpPr>
            <a:spLocks noGrp="1"/>
          </p:cNvSpPr>
          <p:nvPr>
            <p:ph type="body" sz="quarter" idx="16"/>
          </p:nvPr>
        </p:nvSpPr>
        <p:spPr/>
        <p:txBody>
          <a:bodyPr/>
          <a:lstStyle/>
          <a:p>
            <a:r>
              <a:rPr lang="en-US" dirty="0"/>
              <a:t>Biopsy Modalities</a:t>
            </a:r>
          </a:p>
        </p:txBody>
      </p:sp>
      <p:sp>
        <p:nvSpPr>
          <p:cNvPr id="9" name="Right Arrow 8">
            <a:extLst>
              <a:ext uri="{FF2B5EF4-FFF2-40B4-BE49-F238E27FC236}">
                <a16:creationId xmlns:a16="http://schemas.microsoft.com/office/drawing/2014/main" id="{5D56388F-EAF1-70B5-4D23-58AB7463A0C6}"/>
              </a:ext>
            </a:extLst>
          </p:cNvPr>
          <p:cNvSpPr/>
          <p:nvPr/>
        </p:nvSpPr>
        <p:spPr>
          <a:xfrm rot="16200000">
            <a:off x="-932688" y="3392424"/>
            <a:ext cx="4389120" cy="658368"/>
          </a:xfrm>
          <a:prstGeom prst="rightArrow">
            <a:avLst/>
          </a:prstGeom>
          <a:solidFill>
            <a:schemeClr val="accent1"/>
          </a:solidFill>
          <a:ln>
            <a:solidFill>
              <a:srgbClr val="A61133"/>
            </a:solidFill>
          </a:ln>
        </p:spPr>
        <p:style>
          <a:lnRef idx="2">
            <a:schemeClr val="accent1">
              <a:shade val="50000"/>
            </a:schemeClr>
          </a:lnRef>
          <a:fillRef idx="1">
            <a:schemeClr val="accent1"/>
          </a:fillRef>
          <a:effectRef idx="0">
            <a:schemeClr val="accent1"/>
          </a:effectRef>
          <a:fontRef idx="minor">
            <a:schemeClr val="lt1"/>
          </a:fontRef>
        </p:style>
        <p:txBody>
          <a:bodyPr lIns="0" tIns="45720" rtlCol="0" anchor="ctr"/>
          <a:lstStyle/>
          <a:p>
            <a:pPr algn="ctr"/>
            <a:r>
              <a:rPr lang="en-US" dirty="0">
                <a:solidFill>
                  <a:srgbClr val="FFFFFF"/>
                </a:solidFill>
                <a:effectLst/>
                <a:latin typeface="Arial" panose="020B0604020202020204" pitchFamily="34" charset="0"/>
                <a:cs typeface="Arial" panose="020B0604020202020204" pitchFamily="34" charset="0"/>
              </a:rPr>
              <a:t>Generally increasing tissue yield</a:t>
            </a:r>
          </a:p>
        </p:txBody>
      </p:sp>
      <p:sp>
        <p:nvSpPr>
          <p:cNvPr id="12" name="Content Placeholder 2">
            <a:extLst>
              <a:ext uri="{FF2B5EF4-FFF2-40B4-BE49-F238E27FC236}">
                <a16:creationId xmlns:a16="http://schemas.microsoft.com/office/drawing/2014/main" id="{2B202AC3-AA66-1F7F-0131-7C01C96667FD}"/>
              </a:ext>
            </a:extLst>
          </p:cNvPr>
          <p:cNvSpPr txBox="1">
            <a:spLocks/>
          </p:cNvSpPr>
          <p:nvPr/>
        </p:nvSpPr>
        <p:spPr>
          <a:xfrm>
            <a:off x="1773936" y="1426464"/>
            <a:ext cx="3557016" cy="1298448"/>
          </a:xfrm>
          <a:prstGeom prst="rect">
            <a:avLst/>
          </a:prstGeom>
          <a:solidFill>
            <a:schemeClr val="bg1"/>
          </a:solidFill>
          <a:ln w="12700">
            <a:solidFill>
              <a:srgbClr val="A61133"/>
            </a:solidFill>
          </a:ln>
        </p:spPr>
        <p:txBody>
          <a:bodyPr vert="horz" lIns="73152" tIns="45720" rIns="4572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5000"/>
              </a:lnSpc>
              <a:spcBef>
                <a:spcPts val="300"/>
              </a:spcBef>
              <a:buNone/>
            </a:pPr>
            <a:r>
              <a:rPr lang="en-US" sz="1200" b="1" dirty="0">
                <a:effectLst/>
              </a:rPr>
              <a:t>Open surgical biopsy</a:t>
            </a:r>
          </a:p>
          <a:p>
            <a:pPr marL="0" indent="0">
              <a:lnSpc>
                <a:spcPct val="95000"/>
              </a:lnSpc>
              <a:spcBef>
                <a:spcPts val="300"/>
              </a:spcBef>
              <a:buNone/>
            </a:pPr>
            <a:r>
              <a:rPr lang="en-US" sz="1050" dirty="0">
                <a:effectLst/>
              </a:rPr>
              <a:t>Usually performed during surgery for primary tumor; </a:t>
            </a:r>
            <a:br>
              <a:rPr lang="en-US" sz="1050" dirty="0">
                <a:effectLst/>
              </a:rPr>
            </a:br>
            <a:r>
              <a:rPr lang="en-US" sz="1050" dirty="0">
                <a:effectLst/>
              </a:rPr>
              <a:t>allows for extraction of large amounts of tumor tissue</a:t>
            </a:r>
          </a:p>
          <a:p>
            <a:pPr marL="173736" indent="-173736">
              <a:lnSpc>
                <a:spcPct val="95000"/>
              </a:lnSpc>
              <a:spcBef>
                <a:spcPts val="300"/>
              </a:spcBef>
            </a:pPr>
            <a:r>
              <a:rPr lang="en-US" sz="1050" dirty="0">
                <a:effectLst/>
              </a:rPr>
              <a:t>Incisional biopsies remove parts of abnormal tissue (similar to core biopsies) but with greater yield</a:t>
            </a:r>
          </a:p>
          <a:p>
            <a:pPr marL="173736" indent="-173736">
              <a:lnSpc>
                <a:spcPct val="95000"/>
              </a:lnSpc>
              <a:spcBef>
                <a:spcPts val="300"/>
              </a:spcBef>
            </a:pPr>
            <a:r>
              <a:rPr lang="en-US" sz="1050" dirty="0">
                <a:effectLst/>
              </a:rPr>
              <a:t>Excisional biopsies remove all abnormal tissue and </a:t>
            </a:r>
            <a:br>
              <a:rPr lang="en-US" sz="1050" dirty="0">
                <a:effectLst/>
              </a:rPr>
            </a:br>
            <a:r>
              <a:rPr lang="en-US" sz="1050" dirty="0">
                <a:effectLst/>
              </a:rPr>
              <a:t>parts of surrounding tissue</a:t>
            </a:r>
          </a:p>
        </p:txBody>
      </p:sp>
      <p:sp>
        <p:nvSpPr>
          <p:cNvPr id="13" name="Content Placeholder 2">
            <a:extLst>
              <a:ext uri="{FF2B5EF4-FFF2-40B4-BE49-F238E27FC236}">
                <a16:creationId xmlns:a16="http://schemas.microsoft.com/office/drawing/2014/main" id="{1D92D67E-4071-1C08-8CE3-5C30E22F4151}"/>
              </a:ext>
            </a:extLst>
          </p:cNvPr>
          <p:cNvSpPr txBox="1">
            <a:spLocks/>
          </p:cNvSpPr>
          <p:nvPr/>
        </p:nvSpPr>
        <p:spPr>
          <a:xfrm>
            <a:off x="1764792" y="3026664"/>
            <a:ext cx="1709928" cy="777240"/>
          </a:xfrm>
          <a:prstGeom prst="rect">
            <a:avLst/>
          </a:prstGeom>
          <a:solidFill>
            <a:schemeClr val="bg1"/>
          </a:solidFill>
          <a:ln w="12700">
            <a:solidFill>
              <a:srgbClr val="A61133"/>
            </a:solidFill>
          </a:ln>
        </p:spPr>
        <p:txBody>
          <a:bodyPr vert="horz" lIns="73152" tIns="45720" rIns="4572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5000"/>
              </a:lnSpc>
              <a:spcBef>
                <a:spcPts val="300"/>
              </a:spcBef>
              <a:buNone/>
            </a:pPr>
            <a:r>
              <a:rPr lang="en-US" sz="1100" b="1" dirty="0">
                <a:effectLst/>
              </a:rPr>
              <a:t>Thoracoscopic Surgery</a:t>
            </a:r>
          </a:p>
          <a:p>
            <a:pPr marL="0" indent="0">
              <a:lnSpc>
                <a:spcPct val="95000"/>
              </a:lnSpc>
              <a:spcBef>
                <a:spcPts val="300"/>
              </a:spcBef>
              <a:buNone/>
            </a:pPr>
            <a:r>
              <a:rPr lang="en-US" sz="1050" dirty="0">
                <a:effectLst/>
              </a:rPr>
              <a:t>Endoscopic removal of tissue through a small incision in the chest wall</a:t>
            </a:r>
            <a:endParaRPr lang="en-US" sz="1100" b="1" dirty="0"/>
          </a:p>
        </p:txBody>
      </p:sp>
      <p:sp>
        <p:nvSpPr>
          <p:cNvPr id="14" name="Content Placeholder 2">
            <a:extLst>
              <a:ext uri="{FF2B5EF4-FFF2-40B4-BE49-F238E27FC236}">
                <a16:creationId xmlns:a16="http://schemas.microsoft.com/office/drawing/2014/main" id="{42B3603B-309D-FC36-2A52-892EA7D7B292}"/>
              </a:ext>
            </a:extLst>
          </p:cNvPr>
          <p:cNvSpPr txBox="1">
            <a:spLocks/>
          </p:cNvSpPr>
          <p:nvPr/>
        </p:nvSpPr>
        <p:spPr>
          <a:xfrm>
            <a:off x="3547872" y="3035808"/>
            <a:ext cx="1783080" cy="768096"/>
          </a:xfrm>
          <a:prstGeom prst="rect">
            <a:avLst/>
          </a:prstGeom>
          <a:solidFill>
            <a:schemeClr val="bg1"/>
          </a:solidFill>
          <a:ln w="12700">
            <a:solidFill>
              <a:srgbClr val="A61133"/>
            </a:solidFill>
          </a:ln>
        </p:spPr>
        <p:txBody>
          <a:bodyPr vert="horz" lIns="73152" tIns="45720" rIns="4572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5000"/>
              </a:lnSpc>
              <a:spcBef>
                <a:spcPts val="300"/>
              </a:spcBef>
              <a:buNone/>
            </a:pPr>
            <a:r>
              <a:rPr lang="en-US" sz="1100" b="1" dirty="0">
                <a:effectLst/>
              </a:rPr>
              <a:t>Transbronchial Biopsy</a:t>
            </a:r>
          </a:p>
          <a:p>
            <a:pPr marL="0" indent="0">
              <a:lnSpc>
                <a:spcPct val="95000"/>
              </a:lnSpc>
              <a:spcBef>
                <a:spcPts val="300"/>
              </a:spcBef>
              <a:buNone/>
            </a:pPr>
            <a:r>
              <a:rPr lang="en-US" sz="1050" dirty="0">
                <a:effectLst/>
              </a:rPr>
              <a:t>Uses flexible bronchoscope through nose or mouth to biopsy central lesions</a:t>
            </a:r>
          </a:p>
        </p:txBody>
      </p:sp>
      <p:sp>
        <p:nvSpPr>
          <p:cNvPr id="15" name="Content Placeholder 2">
            <a:extLst>
              <a:ext uri="{FF2B5EF4-FFF2-40B4-BE49-F238E27FC236}">
                <a16:creationId xmlns:a16="http://schemas.microsoft.com/office/drawing/2014/main" id="{809F865B-58C8-7245-620E-E616D264495B}"/>
              </a:ext>
            </a:extLst>
          </p:cNvPr>
          <p:cNvSpPr txBox="1">
            <a:spLocks/>
          </p:cNvSpPr>
          <p:nvPr/>
        </p:nvSpPr>
        <p:spPr>
          <a:xfrm>
            <a:off x="1764792" y="4133088"/>
            <a:ext cx="3566160" cy="676656"/>
          </a:xfrm>
          <a:prstGeom prst="rect">
            <a:avLst/>
          </a:prstGeom>
          <a:solidFill>
            <a:schemeClr val="bg1"/>
          </a:solidFill>
          <a:ln w="12700">
            <a:solidFill>
              <a:srgbClr val="A61133"/>
            </a:solidFill>
          </a:ln>
        </p:spPr>
        <p:txBody>
          <a:bodyPr vert="horz" lIns="73152" tIns="45720" rIns="4572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5000"/>
              </a:lnSpc>
              <a:spcBef>
                <a:spcPts val="300"/>
              </a:spcBef>
              <a:buNone/>
            </a:pPr>
            <a:r>
              <a:rPr lang="en-US" sz="1100" b="1" dirty="0">
                <a:effectLst/>
              </a:rPr>
              <a:t>Percutaneous Core Needle Biopsy</a:t>
            </a:r>
          </a:p>
          <a:p>
            <a:pPr marL="0" indent="0">
              <a:lnSpc>
                <a:spcPct val="95000"/>
              </a:lnSpc>
              <a:spcBef>
                <a:spcPts val="300"/>
              </a:spcBef>
              <a:buNone/>
            </a:pPr>
            <a:r>
              <a:rPr lang="en-US" sz="1050" dirty="0">
                <a:effectLst/>
              </a:rPr>
              <a:t>Large needle is inserted to remove a small cylinder of tissue (~1/16 inch in diameter and 1/2 inch in length)</a:t>
            </a:r>
          </a:p>
        </p:txBody>
      </p:sp>
      <p:sp>
        <p:nvSpPr>
          <p:cNvPr id="16" name="Content Placeholder 2">
            <a:extLst>
              <a:ext uri="{FF2B5EF4-FFF2-40B4-BE49-F238E27FC236}">
                <a16:creationId xmlns:a16="http://schemas.microsoft.com/office/drawing/2014/main" id="{A603B2D3-AB67-DDB9-C8B0-D76025332579}"/>
              </a:ext>
            </a:extLst>
          </p:cNvPr>
          <p:cNvSpPr txBox="1">
            <a:spLocks/>
          </p:cNvSpPr>
          <p:nvPr/>
        </p:nvSpPr>
        <p:spPr>
          <a:xfrm>
            <a:off x="1764792" y="5248656"/>
            <a:ext cx="3566160" cy="676656"/>
          </a:xfrm>
          <a:prstGeom prst="rect">
            <a:avLst/>
          </a:prstGeom>
          <a:solidFill>
            <a:schemeClr val="bg1"/>
          </a:solidFill>
          <a:ln w="12700">
            <a:solidFill>
              <a:srgbClr val="A61133"/>
            </a:solidFill>
          </a:ln>
        </p:spPr>
        <p:txBody>
          <a:bodyPr vert="horz" lIns="73152" tIns="45720" rIns="4572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5000"/>
              </a:lnSpc>
              <a:spcBef>
                <a:spcPts val="300"/>
              </a:spcBef>
              <a:buNone/>
            </a:pPr>
            <a:r>
              <a:rPr lang="en-US" sz="1100" b="1" dirty="0">
                <a:effectLst/>
              </a:rPr>
              <a:t>Percutaneous Fine-Needle Aspiration</a:t>
            </a:r>
          </a:p>
          <a:p>
            <a:pPr marL="0" indent="0">
              <a:lnSpc>
                <a:spcPct val="95000"/>
              </a:lnSpc>
              <a:spcBef>
                <a:spcPts val="300"/>
              </a:spcBef>
              <a:buNone/>
            </a:pPr>
            <a:r>
              <a:rPr lang="en-US" sz="1050" dirty="0">
                <a:effectLst/>
              </a:rPr>
              <a:t>Fine needle inserted into site of the tumor, allowing for </a:t>
            </a:r>
            <a:br>
              <a:rPr lang="en-US" sz="1050" dirty="0">
                <a:effectLst/>
              </a:rPr>
            </a:br>
            <a:r>
              <a:rPr lang="en-US" sz="1050" dirty="0">
                <a:effectLst/>
              </a:rPr>
              <a:t>the aspiration of a small tumor sample</a:t>
            </a:r>
          </a:p>
        </p:txBody>
      </p:sp>
      <p:sp>
        <p:nvSpPr>
          <p:cNvPr id="17" name="Content Placeholder 2">
            <a:extLst>
              <a:ext uri="{FF2B5EF4-FFF2-40B4-BE49-F238E27FC236}">
                <a16:creationId xmlns:a16="http://schemas.microsoft.com/office/drawing/2014/main" id="{BE13428E-92CC-3F27-486B-0563BBE507B7}"/>
              </a:ext>
            </a:extLst>
          </p:cNvPr>
          <p:cNvSpPr txBox="1">
            <a:spLocks/>
          </p:cNvSpPr>
          <p:nvPr/>
        </p:nvSpPr>
        <p:spPr>
          <a:xfrm>
            <a:off x="5605272" y="4133088"/>
            <a:ext cx="2221992" cy="1792224"/>
          </a:xfrm>
          <a:prstGeom prst="rect">
            <a:avLst/>
          </a:prstGeom>
          <a:solidFill>
            <a:schemeClr val="bg1"/>
          </a:solidFill>
          <a:ln w="12700">
            <a:solidFill>
              <a:schemeClr val="tx1"/>
            </a:solidFill>
          </a:ln>
        </p:spPr>
        <p:txBody>
          <a:bodyPr vert="horz" lIns="73152" tIns="45720" rIns="4572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5000"/>
              </a:lnSpc>
              <a:spcBef>
                <a:spcPts val="300"/>
              </a:spcBef>
              <a:buNone/>
            </a:pPr>
            <a:r>
              <a:rPr lang="en-US" sz="1100" b="1" dirty="0">
                <a:effectLst/>
              </a:rPr>
              <a:t>Liquid Biopsy</a:t>
            </a:r>
          </a:p>
          <a:p>
            <a:pPr marL="0" indent="0">
              <a:lnSpc>
                <a:spcPct val="95000"/>
              </a:lnSpc>
              <a:spcBef>
                <a:spcPts val="300"/>
              </a:spcBef>
              <a:buNone/>
            </a:pPr>
            <a:r>
              <a:rPr lang="en-US" sz="1050" dirty="0">
                <a:effectLst/>
              </a:rPr>
              <a:t>Minimally invasive biopsy modality to detect shed tumor cells and free tumor DNA for molecular genetic analysis. Examples include the Guardant 360 </a:t>
            </a:r>
            <a:r>
              <a:rPr lang="en-US" sz="1050" dirty="0" err="1">
                <a:effectLst/>
              </a:rPr>
              <a:t>CDx</a:t>
            </a:r>
            <a:r>
              <a:rPr lang="en-US" sz="1050" dirty="0">
                <a:effectLst/>
              </a:rPr>
              <a:t>, </a:t>
            </a:r>
            <a:r>
              <a:rPr lang="en-US" sz="1050" dirty="0" err="1">
                <a:effectLst/>
              </a:rPr>
              <a:t>FoundationOne</a:t>
            </a:r>
            <a:r>
              <a:rPr lang="en-US" sz="1050" dirty="0">
                <a:effectLst/>
              </a:rPr>
              <a:t> Liquid </a:t>
            </a:r>
            <a:r>
              <a:rPr lang="en-US" sz="1050" dirty="0" err="1">
                <a:effectLst/>
              </a:rPr>
              <a:t>CDx</a:t>
            </a:r>
            <a:r>
              <a:rPr lang="en-US" sz="1050" dirty="0">
                <a:effectLst/>
              </a:rPr>
              <a:t>, and </a:t>
            </a:r>
            <a:r>
              <a:rPr lang="en-US" sz="1050" dirty="0" err="1">
                <a:effectLst/>
              </a:rPr>
              <a:t>cobas</a:t>
            </a:r>
            <a:r>
              <a:rPr lang="en-US" sz="1050" dirty="0">
                <a:effectLst/>
              </a:rPr>
              <a:t> EGFR Mutation Test V2. Does not provide tissue suitable </a:t>
            </a:r>
            <a:br>
              <a:rPr lang="en-US" sz="1050" dirty="0">
                <a:effectLst/>
              </a:rPr>
            </a:br>
            <a:r>
              <a:rPr lang="en-US" sz="1050" dirty="0">
                <a:effectLst/>
              </a:rPr>
              <a:t>for IHC.</a:t>
            </a:r>
          </a:p>
        </p:txBody>
      </p:sp>
      <p:pic>
        <p:nvPicPr>
          <p:cNvPr id="20" name="Picture 19">
            <a:extLst>
              <a:ext uri="{FF2B5EF4-FFF2-40B4-BE49-F238E27FC236}">
                <a16:creationId xmlns:a16="http://schemas.microsoft.com/office/drawing/2014/main" id="{0A30F178-0EA9-AD15-5457-6B2AAB40FD11}"/>
              </a:ext>
            </a:extLst>
          </p:cNvPr>
          <p:cNvPicPr>
            <a:picLocks noChangeAspect="1"/>
          </p:cNvPicPr>
          <p:nvPr/>
        </p:nvPicPr>
        <p:blipFill>
          <a:blip r:embed="rId2"/>
          <a:stretch>
            <a:fillRect/>
          </a:stretch>
        </p:blipFill>
        <p:spPr>
          <a:xfrm>
            <a:off x="5404825" y="1334574"/>
            <a:ext cx="2786083" cy="1972171"/>
          </a:xfrm>
          <a:prstGeom prst="rect">
            <a:avLst/>
          </a:prstGeom>
        </p:spPr>
      </p:pic>
      <p:grpSp>
        <p:nvGrpSpPr>
          <p:cNvPr id="2" name="REFS | ART ID" hidden="1">
            <a:extLst>
              <a:ext uri="{FF2B5EF4-FFF2-40B4-BE49-F238E27FC236}">
                <a16:creationId xmlns:a16="http://schemas.microsoft.com/office/drawing/2014/main" id="{E088C906-267B-1770-5642-16807EB57829}"/>
              </a:ext>
            </a:extLst>
          </p:cNvPr>
          <p:cNvGrpSpPr/>
          <p:nvPr/>
        </p:nvGrpSpPr>
        <p:grpSpPr>
          <a:xfrm>
            <a:off x="1967836" y="1157468"/>
            <a:ext cx="9148697" cy="5020837"/>
            <a:chOff x="1967836" y="1157468"/>
            <a:chExt cx="9148697" cy="5020837"/>
          </a:xfrm>
        </p:grpSpPr>
        <p:sp>
          <p:nvSpPr>
            <p:cNvPr id="3" name="TextBox 2">
              <a:extLst>
                <a:ext uri="{FF2B5EF4-FFF2-40B4-BE49-F238E27FC236}">
                  <a16:creationId xmlns:a16="http://schemas.microsoft.com/office/drawing/2014/main" id="{474216C3-4F16-F57C-C6DB-2C286977EB9E}"/>
                </a:ext>
              </a:extLst>
            </p:cNvPr>
            <p:cNvSpPr txBox="1"/>
            <p:nvPr/>
          </p:nvSpPr>
          <p:spPr>
            <a:xfrm>
              <a:off x="1967836" y="3779402"/>
              <a:ext cx="925997" cy="200055"/>
            </a:xfrm>
            <a:prstGeom prst="rect">
              <a:avLst/>
            </a:prstGeom>
            <a:noFill/>
          </p:spPr>
          <p:txBody>
            <a:bodyPr wrap="square" rtlCol="0">
              <a:spAutoFit/>
            </a:bodyPr>
            <a:lstStyle/>
            <a:p>
              <a:r>
                <a:rPr lang="en-US" sz="700" dirty="0">
                  <a:solidFill>
                    <a:srgbClr val="FF0000"/>
                  </a:solidFill>
                </a:rPr>
                <a:t>[Modi 2023, p 1A]</a:t>
              </a:r>
            </a:p>
          </p:txBody>
        </p:sp>
        <p:sp>
          <p:nvSpPr>
            <p:cNvPr id="7" name="TextBox 6">
              <a:extLst>
                <a:ext uri="{FF2B5EF4-FFF2-40B4-BE49-F238E27FC236}">
                  <a16:creationId xmlns:a16="http://schemas.microsoft.com/office/drawing/2014/main" id="{CAD78E7A-ABA6-73B3-3B57-54450285C537}"/>
                </a:ext>
              </a:extLst>
            </p:cNvPr>
            <p:cNvSpPr txBox="1"/>
            <p:nvPr/>
          </p:nvSpPr>
          <p:spPr>
            <a:xfrm>
              <a:off x="3837964" y="3786476"/>
              <a:ext cx="925997" cy="200055"/>
            </a:xfrm>
            <a:prstGeom prst="rect">
              <a:avLst/>
            </a:prstGeom>
            <a:noFill/>
          </p:spPr>
          <p:txBody>
            <a:bodyPr wrap="square" rtlCol="0">
              <a:spAutoFit/>
            </a:bodyPr>
            <a:lstStyle/>
            <a:p>
              <a:r>
                <a:rPr lang="en-US" sz="700" dirty="0">
                  <a:solidFill>
                    <a:srgbClr val="FF0000"/>
                  </a:solidFill>
                </a:rPr>
                <a:t>[Modi 2023, p 1B]</a:t>
              </a:r>
            </a:p>
          </p:txBody>
        </p:sp>
        <p:sp>
          <p:nvSpPr>
            <p:cNvPr id="8" name="TextBox 7">
              <a:extLst>
                <a:ext uri="{FF2B5EF4-FFF2-40B4-BE49-F238E27FC236}">
                  <a16:creationId xmlns:a16="http://schemas.microsoft.com/office/drawing/2014/main" id="{148B9F4A-4BC6-B015-CC6B-9B600AF59359}"/>
                </a:ext>
              </a:extLst>
            </p:cNvPr>
            <p:cNvSpPr txBox="1"/>
            <p:nvPr/>
          </p:nvSpPr>
          <p:spPr>
            <a:xfrm>
              <a:off x="3244926" y="2685476"/>
              <a:ext cx="925997" cy="200055"/>
            </a:xfrm>
            <a:prstGeom prst="rect">
              <a:avLst/>
            </a:prstGeom>
            <a:noFill/>
          </p:spPr>
          <p:txBody>
            <a:bodyPr wrap="square" rtlCol="0">
              <a:spAutoFit/>
            </a:bodyPr>
            <a:lstStyle/>
            <a:p>
              <a:r>
                <a:rPr lang="en-US" sz="700" dirty="0">
                  <a:solidFill>
                    <a:srgbClr val="FF0000"/>
                  </a:solidFill>
                </a:rPr>
                <a:t>[ACS 2019, p 2A]</a:t>
              </a:r>
            </a:p>
          </p:txBody>
        </p:sp>
        <p:sp>
          <p:nvSpPr>
            <p:cNvPr id="10" name="TextBox 9">
              <a:extLst>
                <a:ext uri="{FF2B5EF4-FFF2-40B4-BE49-F238E27FC236}">
                  <a16:creationId xmlns:a16="http://schemas.microsoft.com/office/drawing/2014/main" id="{EA55FECD-1798-850B-4D22-5B128A1A878C}"/>
                </a:ext>
              </a:extLst>
            </p:cNvPr>
            <p:cNvSpPr txBox="1"/>
            <p:nvPr/>
          </p:nvSpPr>
          <p:spPr>
            <a:xfrm>
              <a:off x="2911967" y="4873764"/>
              <a:ext cx="925997" cy="200055"/>
            </a:xfrm>
            <a:prstGeom prst="rect">
              <a:avLst/>
            </a:prstGeom>
            <a:noFill/>
          </p:spPr>
          <p:txBody>
            <a:bodyPr wrap="square" rtlCol="0">
              <a:spAutoFit/>
            </a:bodyPr>
            <a:lstStyle/>
            <a:p>
              <a:r>
                <a:rPr lang="en-US" sz="700" dirty="0">
                  <a:solidFill>
                    <a:srgbClr val="FF0000"/>
                  </a:solidFill>
                </a:rPr>
                <a:t>[ACS 2019, p 2B]</a:t>
              </a:r>
            </a:p>
          </p:txBody>
        </p:sp>
        <p:sp>
          <p:nvSpPr>
            <p:cNvPr id="11" name="TextBox 10">
              <a:extLst>
                <a:ext uri="{FF2B5EF4-FFF2-40B4-BE49-F238E27FC236}">
                  <a16:creationId xmlns:a16="http://schemas.microsoft.com/office/drawing/2014/main" id="{19E0BF1D-79D1-E236-FE88-DC9ABDFC8074}"/>
                </a:ext>
              </a:extLst>
            </p:cNvPr>
            <p:cNvSpPr txBox="1"/>
            <p:nvPr/>
          </p:nvSpPr>
          <p:spPr>
            <a:xfrm>
              <a:off x="2886516" y="5884198"/>
              <a:ext cx="925997" cy="200055"/>
            </a:xfrm>
            <a:prstGeom prst="rect">
              <a:avLst/>
            </a:prstGeom>
            <a:noFill/>
          </p:spPr>
          <p:txBody>
            <a:bodyPr wrap="square" rtlCol="0">
              <a:spAutoFit/>
            </a:bodyPr>
            <a:lstStyle/>
            <a:p>
              <a:r>
                <a:rPr lang="en-US" sz="700" dirty="0">
                  <a:solidFill>
                    <a:srgbClr val="FF0000"/>
                  </a:solidFill>
                </a:rPr>
                <a:t>[ACS 2019, p 1A]</a:t>
              </a:r>
            </a:p>
          </p:txBody>
        </p:sp>
        <p:sp>
          <p:nvSpPr>
            <p:cNvPr id="18" name="TextBox 17">
              <a:extLst>
                <a:ext uri="{FF2B5EF4-FFF2-40B4-BE49-F238E27FC236}">
                  <a16:creationId xmlns:a16="http://schemas.microsoft.com/office/drawing/2014/main" id="{6889AD57-03F7-6F4C-F5A6-DE33625E5358}"/>
                </a:ext>
              </a:extLst>
            </p:cNvPr>
            <p:cNvSpPr txBox="1"/>
            <p:nvPr/>
          </p:nvSpPr>
          <p:spPr>
            <a:xfrm>
              <a:off x="6400884" y="5978250"/>
              <a:ext cx="1153072" cy="200055"/>
            </a:xfrm>
            <a:prstGeom prst="rect">
              <a:avLst/>
            </a:prstGeom>
            <a:noFill/>
          </p:spPr>
          <p:txBody>
            <a:bodyPr wrap="square" rtlCol="0">
              <a:spAutoFit/>
            </a:bodyPr>
            <a:lstStyle/>
            <a:p>
              <a:r>
                <a:rPr lang="en-US" sz="700" dirty="0">
                  <a:solidFill>
                    <a:srgbClr val="FF0000"/>
                  </a:solidFill>
                </a:rPr>
                <a:t>[ASCO 2023, p 1A; p 2A]</a:t>
              </a:r>
            </a:p>
          </p:txBody>
        </p:sp>
        <p:sp>
          <p:nvSpPr>
            <p:cNvPr id="19" name="TextBox 18">
              <a:extLst>
                <a:ext uri="{FF2B5EF4-FFF2-40B4-BE49-F238E27FC236}">
                  <a16:creationId xmlns:a16="http://schemas.microsoft.com/office/drawing/2014/main" id="{A73AE6EF-9EA1-383D-35AC-B102D1EE0311}"/>
                </a:ext>
              </a:extLst>
            </p:cNvPr>
            <p:cNvSpPr txBox="1"/>
            <p:nvPr/>
          </p:nvSpPr>
          <p:spPr>
            <a:xfrm>
              <a:off x="9213448" y="1157468"/>
              <a:ext cx="1903085" cy="369332"/>
            </a:xfrm>
            <a:prstGeom prst="rect">
              <a:avLst/>
            </a:prstGeom>
            <a:noFill/>
          </p:spPr>
          <p:txBody>
            <a:bodyPr wrap="none" rtlCol="0">
              <a:spAutoFit/>
            </a:bodyPr>
            <a:lstStyle/>
            <a:p>
              <a:r>
                <a:rPr lang="en-US" b="1" dirty="0">
                  <a:solidFill>
                    <a:srgbClr val="FF0000"/>
                  </a:solidFill>
                  <a:latin typeface="Arial" panose="020B0604020202020204" pitchFamily="34" charset="0"/>
                </a:rPr>
                <a:t>PLB_008-image</a:t>
              </a:r>
            </a:p>
          </p:txBody>
        </p:sp>
      </p:grpSp>
    </p:spTree>
    <p:extLst>
      <p:ext uri="{BB962C8B-B14F-4D97-AF65-F5344CB8AC3E}">
        <p14:creationId xmlns:p14="http://schemas.microsoft.com/office/powerpoint/2010/main" val="543113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DBF4D-EB43-BBA4-9C04-70B8D45528DB}"/>
              </a:ext>
            </a:extLst>
          </p:cNvPr>
          <p:cNvSpPr>
            <a:spLocks noGrp="1"/>
          </p:cNvSpPr>
          <p:nvPr>
            <p:ph type="title"/>
          </p:nvPr>
        </p:nvSpPr>
        <p:spPr/>
        <p:txBody>
          <a:bodyPr/>
          <a:lstStyle/>
          <a:p>
            <a:r>
              <a:rPr lang="en-US" dirty="0">
                <a:solidFill>
                  <a:srgbClr val="E51C4C"/>
                </a:solidFill>
                <a:effectLst/>
                <a:latin typeface="Helvetica" pitchFamily="2" charset="0"/>
              </a:rPr>
              <a:t>Processing Tissues for Biomarker Analysis</a:t>
            </a:r>
            <a:endParaRPr lang="en-US" dirty="0"/>
          </a:p>
        </p:txBody>
      </p:sp>
      <p:sp>
        <p:nvSpPr>
          <p:cNvPr id="3" name="Content Placeholder 2">
            <a:extLst>
              <a:ext uri="{FF2B5EF4-FFF2-40B4-BE49-F238E27FC236}">
                <a16:creationId xmlns:a16="http://schemas.microsoft.com/office/drawing/2014/main" id="{13E0F4A3-2A9F-0A67-615C-7785FADD89B0}"/>
              </a:ext>
            </a:extLst>
          </p:cNvPr>
          <p:cNvSpPr>
            <a:spLocks noGrp="1"/>
          </p:cNvSpPr>
          <p:nvPr>
            <p:ph idx="1"/>
          </p:nvPr>
        </p:nvSpPr>
        <p:spPr>
          <a:xfrm>
            <a:off x="420624" y="960120"/>
            <a:ext cx="8458200" cy="448056"/>
          </a:xfrm>
        </p:spPr>
        <p:txBody>
          <a:bodyPr lIns="0">
            <a:normAutofit/>
          </a:bodyPr>
          <a:lstStyle/>
          <a:p>
            <a:pPr marL="0" indent="0">
              <a:buNone/>
            </a:pPr>
            <a:r>
              <a:rPr lang="en-US" sz="1300" dirty="0">
                <a:effectLst/>
              </a:rPr>
              <a:t>Biopsy tissues are processed in the pathology lab in a manner that allows them to be used for comprehensive biomarker testing, which may include a range of testing methodologies, including IHC and NGS.</a:t>
            </a:r>
          </a:p>
          <a:p>
            <a:endParaRPr lang="en-US" sz="1300" dirty="0"/>
          </a:p>
        </p:txBody>
      </p:sp>
      <p:sp>
        <p:nvSpPr>
          <p:cNvPr id="4" name="Slide Number Placeholder 3">
            <a:extLst>
              <a:ext uri="{FF2B5EF4-FFF2-40B4-BE49-F238E27FC236}">
                <a16:creationId xmlns:a16="http://schemas.microsoft.com/office/drawing/2014/main" id="{014755E7-64F0-2BD2-5616-1C88E9B60047}"/>
              </a:ext>
            </a:extLst>
          </p:cNvPr>
          <p:cNvSpPr>
            <a:spLocks noGrp="1"/>
          </p:cNvSpPr>
          <p:nvPr>
            <p:ph type="sldNum" sz="quarter" idx="4"/>
          </p:nvPr>
        </p:nvSpPr>
        <p:spPr>
          <a:xfrm>
            <a:off x="8668987" y="6442364"/>
            <a:ext cx="334043" cy="229896"/>
          </a:xfrm>
        </p:spPr>
        <p:txBody>
          <a:bodyPr/>
          <a:lstStyle/>
          <a:p>
            <a:fld id="{A4D380FA-7BEA-B14C-AC49-6E7235AF6C26}" type="slidenum">
              <a:rPr lang="en-US" smtClean="0"/>
              <a:pPr/>
              <a:t>12</a:t>
            </a:fld>
            <a:endParaRPr lang="en-US" dirty="0"/>
          </a:p>
        </p:txBody>
      </p:sp>
      <p:sp>
        <p:nvSpPr>
          <p:cNvPr id="5" name="Footer Placeholder 4">
            <a:extLst>
              <a:ext uri="{FF2B5EF4-FFF2-40B4-BE49-F238E27FC236}">
                <a16:creationId xmlns:a16="http://schemas.microsoft.com/office/drawing/2014/main" id="{524720FD-A549-C4D9-6FB4-8F27D84F2BED}"/>
              </a:ext>
            </a:extLst>
          </p:cNvPr>
          <p:cNvSpPr>
            <a:spLocks noGrp="1"/>
          </p:cNvSpPr>
          <p:nvPr>
            <p:ph type="ftr" sz="quarter" idx="11"/>
          </p:nvPr>
        </p:nvSpPr>
        <p:spPr/>
        <p:txBody>
          <a:bodyPr/>
          <a:lstStyle/>
          <a:p>
            <a:r>
              <a:rPr lang="en-US"/>
              <a:t>CONFIDENTIAL. FOR INTERNAL USE ONLY. THE INFORMATION CONTAINED IN THIS TRAINING IS FOR INTERNAL, EDUCATIONAL PURPOSES ONLY. DO NOT COPY OR DISTRIBUTE OUTSIDE</a:t>
            </a:r>
          </a:p>
          <a:p>
            <a:r>
              <a:rPr lang="en-US"/>
              <a:t>OF SANOFI OR USE IN PROMOTION. MAT-US-2304693-V1.0 06/2023</a:t>
            </a:r>
            <a:endParaRPr lang="en-US" dirty="0"/>
          </a:p>
        </p:txBody>
      </p:sp>
      <p:grpSp>
        <p:nvGrpSpPr>
          <p:cNvPr id="6" name="Group 5">
            <a:extLst>
              <a:ext uri="{FF2B5EF4-FFF2-40B4-BE49-F238E27FC236}">
                <a16:creationId xmlns:a16="http://schemas.microsoft.com/office/drawing/2014/main" id="{0428BD18-CAED-51BF-513C-B52891CC7025}"/>
              </a:ext>
            </a:extLst>
          </p:cNvPr>
          <p:cNvGrpSpPr/>
          <p:nvPr/>
        </p:nvGrpSpPr>
        <p:grpSpPr>
          <a:xfrm>
            <a:off x="1408176" y="5833872"/>
            <a:ext cx="548640" cy="548640"/>
            <a:chOff x="1408176" y="5833872"/>
            <a:chExt cx="548640" cy="548640"/>
          </a:xfrm>
        </p:grpSpPr>
        <p:sp>
          <p:nvSpPr>
            <p:cNvPr id="7" name="Oval 6">
              <a:extLst>
                <a:ext uri="{FF2B5EF4-FFF2-40B4-BE49-F238E27FC236}">
                  <a16:creationId xmlns:a16="http://schemas.microsoft.com/office/drawing/2014/main" id="{27C47560-D416-CECA-4E50-90A632335931}"/>
                </a:ext>
              </a:extLst>
            </p:cNvPr>
            <p:cNvSpPr/>
            <p:nvPr/>
          </p:nvSpPr>
          <p:spPr>
            <a:xfrm>
              <a:off x="1408176" y="5833872"/>
              <a:ext cx="548640" cy="5486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CFBA87C-CED4-45AD-C062-2B78BBB707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90472" y="5989320"/>
              <a:ext cx="381000" cy="292100"/>
            </a:xfrm>
            <a:prstGeom prst="rect">
              <a:avLst/>
            </a:prstGeom>
          </p:spPr>
        </p:pic>
      </p:grpSp>
      <p:sp>
        <p:nvSpPr>
          <p:cNvPr id="9" name="Content Placeholder 2">
            <a:extLst>
              <a:ext uri="{FF2B5EF4-FFF2-40B4-BE49-F238E27FC236}">
                <a16:creationId xmlns:a16="http://schemas.microsoft.com/office/drawing/2014/main" id="{3F6F3A0A-87FC-3A6D-5C73-012D05FAECB6}"/>
              </a:ext>
            </a:extLst>
          </p:cNvPr>
          <p:cNvSpPr txBox="1">
            <a:spLocks/>
          </p:cNvSpPr>
          <p:nvPr/>
        </p:nvSpPr>
        <p:spPr>
          <a:xfrm>
            <a:off x="2048256" y="5965210"/>
            <a:ext cx="5687568" cy="258532"/>
          </a:xfrm>
          <a:prstGeom prst="rect">
            <a:avLst/>
          </a:prstGeom>
        </p:spPr>
        <p:txBody>
          <a:bodyPr vert="horz" lIns="91440" tIns="45720" rIns="91440" bIns="4572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b="1" u="sng" dirty="0">
                <a:hlinkClick r:id="rId4">
                  <a:extLst>
                    <a:ext uri="{A12FA001-AC4F-418D-AE19-62706E023703}">
                      <ahyp:hlinkClr xmlns:ahyp="http://schemas.microsoft.com/office/drawing/2018/hyperlinkcolor" val="tx"/>
                    </a:ext>
                  </a:extLst>
                </a:hlinkClick>
              </a:rPr>
              <a:t>Watch a video describing the tissue processing pathway</a:t>
            </a:r>
            <a:endParaRPr lang="en-US" sz="1200" b="1" u="sng" dirty="0"/>
          </a:p>
        </p:txBody>
      </p:sp>
      <p:sp>
        <p:nvSpPr>
          <p:cNvPr id="11" name="TextBox 10">
            <a:extLst>
              <a:ext uri="{FF2B5EF4-FFF2-40B4-BE49-F238E27FC236}">
                <a16:creationId xmlns:a16="http://schemas.microsoft.com/office/drawing/2014/main" id="{330B11B7-328A-0EA5-6717-A07890E6D5E5}"/>
              </a:ext>
            </a:extLst>
          </p:cNvPr>
          <p:cNvSpPr txBox="1"/>
          <p:nvPr/>
        </p:nvSpPr>
        <p:spPr>
          <a:xfrm>
            <a:off x="2304288" y="1431036"/>
            <a:ext cx="5943600" cy="1059244"/>
          </a:xfrm>
          <a:prstGeom prst="rect">
            <a:avLst/>
          </a:prstGeom>
          <a:noFill/>
          <a:ln>
            <a:solidFill>
              <a:schemeClr val="accent4"/>
            </a:solidFill>
          </a:ln>
        </p:spPr>
        <p:txBody>
          <a:bodyPr wrap="square" anchor="ctr">
            <a:noAutofit/>
          </a:bodyPr>
          <a:lstStyle/>
          <a:p>
            <a:r>
              <a:rPr lang="en-US" sz="1400" dirty="0">
                <a:effectLst/>
                <a:latin typeface="Arial" panose="020B0604020202020204" pitchFamily="34" charset="0"/>
                <a:cs typeface="Arial" panose="020B0604020202020204" pitchFamily="34" charset="0"/>
              </a:rPr>
              <a:t>Fresh tissue is “fixed” by immersing it in a solution of fixative (usually</a:t>
            </a:r>
          </a:p>
          <a:p>
            <a:r>
              <a:rPr lang="en-US" sz="1400" dirty="0">
                <a:effectLst/>
                <a:latin typeface="Arial" panose="020B0604020202020204" pitchFamily="34" charset="0"/>
                <a:cs typeface="Arial" panose="020B0604020202020204" pitchFamily="34" charset="0"/>
              </a:rPr>
              <a:t>formalin). Fixation prevents tissue from degrading, hardens the tissue to</a:t>
            </a:r>
          </a:p>
          <a:p>
            <a:r>
              <a:rPr lang="en-US" sz="1400" dirty="0">
                <a:effectLst/>
                <a:latin typeface="Arial" panose="020B0604020202020204" pitchFamily="34" charset="0"/>
                <a:cs typeface="Arial" panose="020B0604020202020204" pitchFamily="34" charset="0"/>
              </a:rPr>
              <a:t>assist in sectioning, and enhances its ability to take up dyes.</a:t>
            </a:r>
          </a:p>
        </p:txBody>
      </p:sp>
      <p:sp>
        <p:nvSpPr>
          <p:cNvPr id="12" name="TextBox 11">
            <a:extLst>
              <a:ext uri="{FF2B5EF4-FFF2-40B4-BE49-F238E27FC236}">
                <a16:creationId xmlns:a16="http://schemas.microsoft.com/office/drawing/2014/main" id="{5F1387A7-6AB4-86FE-6E6D-1E70464F3B10}"/>
              </a:ext>
            </a:extLst>
          </p:cNvPr>
          <p:cNvSpPr txBox="1"/>
          <p:nvPr/>
        </p:nvSpPr>
        <p:spPr>
          <a:xfrm>
            <a:off x="2304288" y="2525140"/>
            <a:ext cx="5943600" cy="1058231"/>
          </a:xfrm>
          <a:prstGeom prst="rect">
            <a:avLst/>
          </a:prstGeom>
          <a:noFill/>
          <a:ln>
            <a:solidFill>
              <a:schemeClr val="accent4"/>
            </a:solidFill>
          </a:ln>
        </p:spPr>
        <p:txBody>
          <a:bodyPr wrap="square" anchor="ctr">
            <a:noAutofit/>
          </a:bodyPr>
          <a:lstStyle/>
          <a:p>
            <a:r>
              <a:rPr lang="en-US" sz="1400" dirty="0">
                <a:effectLst/>
                <a:latin typeface="Arial" panose="020B0604020202020204" pitchFamily="34" charset="0"/>
                <a:cs typeface="Arial" panose="020B0604020202020204" pitchFamily="34" charset="0"/>
              </a:rPr>
              <a:t>The tissue is dehydrated and infiltrated with paraffin wax, resulting in a</a:t>
            </a:r>
          </a:p>
          <a:p>
            <a:r>
              <a:rPr lang="en-US" sz="1400" dirty="0">
                <a:effectLst/>
                <a:latin typeface="Arial" panose="020B0604020202020204" pitchFamily="34" charset="0"/>
                <a:cs typeface="Arial" panose="020B0604020202020204" pitchFamily="34" charset="0"/>
              </a:rPr>
              <a:t>formalin-fixed, paraffin-embedded (FFPE) block. If adequate tissue is</a:t>
            </a:r>
          </a:p>
          <a:p>
            <a:r>
              <a:rPr lang="en-US" sz="1400" dirty="0">
                <a:effectLst/>
                <a:latin typeface="Arial" panose="020B0604020202020204" pitchFamily="34" charset="0"/>
                <a:cs typeface="Arial" panose="020B0604020202020204" pitchFamily="34" charset="0"/>
              </a:rPr>
              <a:t>available, a block may be archived for reanalysis at a later date.</a:t>
            </a:r>
          </a:p>
        </p:txBody>
      </p:sp>
      <p:sp>
        <p:nvSpPr>
          <p:cNvPr id="13" name="TextBox 12">
            <a:extLst>
              <a:ext uri="{FF2B5EF4-FFF2-40B4-BE49-F238E27FC236}">
                <a16:creationId xmlns:a16="http://schemas.microsoft.com/office/drawing/2014/main" id="{D0BD64A5-E498-6173-B852-9666542FE2F3}"/>
              </a:ext>
            </a:extLst>
          </p:cNvPr>
          <p:cNvSpPr txBox="1"/>
          <p:nvPr/>
        </p:nvSpPr>
        <p:spPr>
          <a:xfrm>
            <a:off x="2304288" y="3616452"/>
            <a:ext cx="5943600" cy="1064260"/>
          </a:xfrm>
          <a:prstGeom prst="rect">
            <a:avLst/>
          </a:prstGeom>
          <a:noFill/>
          <a:ln>
            <a:solidFill>
              <a:schemeClr val="accent4"/>
            </a:solidFill>
          </a:ln>
        </p:spPr>
        <p:txBody>
          <a:bodyPr wrap="square" anchor="ctr">
            <a:noAutofit/>
          </a:bodyPr>
          <a:lstStyle/>
          <a:p>
            <a:r>
              <a:rPr lang="en-US" sz="1400" dirty="0">
                <a:effectLst/>
                <a:latin typeface="Arial" panose="020B0604020202020204" pitchFamily="34" charset="0"/>
                <a:cs typeface="Arial" panose="020B0604020202020204" pitchFamily="34" charset="0"/>
              </a:rPr>
              <a:t>The block is placed in a microtome and sliced thinly (0.4-0.5 </a:t>
            </a:r>
            <a:r>
              <a:rPr lang="el-GR" sz="1400" dirty="0">
                <a:effectLst/>
                <a:latin typeface="Arial" panose="020B0604020202020204" pitchFamily="34" charset="0"/>
                <a:cs typeface="Arial" panose="020B0604020202020204" pitchFamily="34" charset="0"/>
              </a:rPr>
              <a:t>μ</a:t>
            </a:r>
            <a:r>
              <a:rPr lang="en-US" sz="1400" dirty="0">
                <a:effectLst/>
                <a:latin typeface="Arial" panose="020B0604020202020204" pitchFamily="34" charset="0"/>
                <a:cs typeface="Arial" panose="020B0604020202020204" pitchFamily="34" charset="0"/>
              </a:rPr>
              <a:t>M).</a:t>
            </a:r>
          </a:p>
        </p:txBody>
      </p:sp>
      <p:sp>
        <p:nvSpPr>
          <p:cNvPr id="14" name="TextBox 13">
            <a:extLst>
              <a:ext uri="{FF2B5EF4-FFF2-40B4-BE49-F238E27FC236}">
                <a16:creationId xmlns:a16="http://schemas.microsoft.com/office/drawing/2014/main" id="{61449E89-94D7-611E-26D0-47B7B03F32B2}"/>
              </a:ext>
            </a:extLst>
          </p:cNvPr>
          <p:cNvSpPr txBox="1"/>
          <p:nvPr/>
        </p:nvSpPr>
        <p:spPr>
          <a:xfrm>
            <a:off x="2304288" y="4718304"/>
            <a:ext cx="5943600" cy="1069848"/>
          </a:xfrm>
          <a:prstGeom prst="rect">
            <a:avLst/>
          </a:prstGeom>
          <a:noFill/>
          <a:ln>
            <a:solidFill>
              <a:schemeClr val="accent4"/>
            </a:solidFill>
          </a:ln>
        </p:spPr>
        <p:txBody>
          <a:bodyPr wrap="square" anchor="ctr">
            <a:noAutofit/>
          </a:bodyPr>
          <a:lstStyle/>
          <a:p>
            <a:r>
              <a:rPr lang="en-US" sz="1400" dirty="0">
                <a:effectLst/>
                <a:latin typeface="Arial" panose="020B0604020202020204" pitchFamily="34" charset="0"/>
                <a:cs typeface="Arial" panose="020B0604020202020204" pitchFamily="34" charset="0"/>
              </a:rPr>
              <a:t>Tissue sections are placed on a slide. Some are stained for pathologic</a:t>
            </a:r>
          </a:p>
          <a:p>
            <a:r>
              <a:rPr lang="en-US" sz="1400" dirty="0">
                <a:effectLst/>
                <a:latin typeface="Arial" panose="020B0604020202020204" pitchFamily="34" charset="0"/>
                <a:cs typeface="Arial" panose="020B0604020202020204" pitchFamily="34" charset="0"/>
              </a:rPr>
              <a:t>assessment and others are left unstained for further analyses, including</a:t>
            </a:r>
          </a:p>
          <a:p>
            <a:r>
              <a:rPr lang="en-US" sz="1400" dirty="0">
                <a:effectLst/>
                <a:latin typeface="Arial" panose="020B0604020202020204" pitchFamily="34" charset="0"/>
                <a:cs typeface="Arial" panose="020B0604020202020204" pitchFamily="34" charset="0"/>
              </a:rPr>
              <a:t>genomic testing and IHC. The most common stain is hematoxylin and</a:t>
            </a:r>
          </a:p>
          <a:p>
            <a:r>
              <a:rPr lang="en-US" sz="1400" dirty="0">
                <a:effectLst/>
                <a:latin typeface="Arial" panose="020B0604020202020204" pitchFamily="34" charset="0"/>
                <a:cs typeface="Arial" panose="020B0604020202020204" pitchFamily="34" charset="0"/>
              </a:rPr>
              <a:t>eosin (H&amp;E).</a:t>
            </a:r>
          </a:p>
        </p:txBody>
      </p:sp>
      <p:sp>
        <p:nvSpPr>
          <p:cNvPr id="15" name="Rectangle 14">
            <a:extLst>
              <a:ext uri="{FF2B5EF4-FFF2-40B4-BE49-F238E27FC236}">
                <a16:creationId xmlns:a16="http://schemas.microsoft.com/office/drawing/2014/main" id="{0550A1AF-D690-E026-EC4B-3B8E46152083}"/>
              </a:ext>
            </a:extLst>
          </p:cNvPr>
          <p:cNvSpPr/>
          <p:nvPr/>
        </p:nvSpPr>
        <p:spPr>
          <a:xfrm rot="16200000">
            <a:off x="1559782" y="1741202"/>
            <a:ext cx="1059244" cy="438912"/>
          </a:xfrm>
          <a:prstGeom prst="rect">
            <a:avLst/>
          </a:pr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r>
              <a:rPr lang="en-US" sz="1300" b="1" dirty="0">
                <a:latin typeface="Arial" panose="020B0604020202020204" pitchFamily="34" charset="0"/>
                <a:cs typeface="Arial" panose="020B0604020202020204" pitchFamily="34" charset="0"/>
              </a:rPr>
              <a:t>Fixation</a:t>
            </a:r>
          </a:p>
        </p:txBody>
      </p:sp>
      <p:sp>
        <p:nvSpPr>
          <p:cNvPr id="16" name="Rectangle 15">
            <a:extLst>
              <a:ext uri="{FF2B5EF4-FFF2-40B4-BE49-F238E27FC236}">
                <a16:creationId xmlns:a16="http://schemas.microsoft.com/office/drawing/2014/main" id="{68FEA8AE-9758-B09D-F2B1-50E06C6CB13C}"/>
              </a:ext>
            </a:extLst>
          </p:cNvPr>
          <p:cNvSpPr/>
          <p:nvPr/>
        </p:nvSpPr>
        <p:spPr>
          <a:xfrm rot="16200000">
            <a:off x="1562066" y="2836579"/>
            <a:ext cx="1054673" cy="438912"/>
          </a:xfrm>
          <a:prstGeom prst="rect">
            <a:avLst/>
          </a:pr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r>
              <a:rPr lang="en-US" sz="1300" b="1" dirty="0">
                <a:latin typeface="Arial" panose="020B0604020202020204" pitchFamily="34" charset="0"/>
                <a:cs typeface="Arial" panose="020B0604020202020204" pitchFamily="34" charset="0"/>
              </a:rPr>
              <a:t>Embedding</a:t>
            </a:r>
          </a:p>
        </p:txBody>
      </p:sp>
      <p:sp>
        <p:nvSpPr>
          <p:cNvPr id="17" name="Rectangle 16">
            <a:extLst>
              <a:ext uri="{FF2B5EF4-FFF2-40B4-BE49-F238E27FC236}">
                <a16:creationId xmlns:a16="http://schemas.microsoft.com/office/drawing/2014/main" id="{483F22E4-26B7-B2AA-E4AC-6FC21EFF596C}"/>
              </a:ext>
            </a:extLst>
          </p:cNvPr>
          <p:cNvSpPr/>
          <p:nvPr/>
        </p:nvSpPr>
        <p:spPr>
          <a:xfrm rot="16200000">
            <a:off x="1559052" y="3930904"/>
            <a:ext cx="1060704" cy="438912"/>
          </a:xfrm>
          <a:prstGeom prst="rect">
            <a:avLst/>
          </a:pr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r>
              <a:rPr lang="en-US" sz="1300" b="1" dirty="0">
                <a:latin typeface="Arial" panose="020B0604020202020204" pitchFamily="34" charset="0"/>
                <a:cs typeface="Arial" panose="020B0604020202020204" pitchFamily="34" charset="0"/>
              </a:rPr>
              <a:t>Sectioning</a:t>
            </a:r>
          </a:p>
        </p:txBody>
      </p:sp>
      <p:sp>
        <p:nvSpPr>
          <p:cNvPr id="18" name="Rectangle 17">
            <a:extLst>
              <a:ext uri="{FF2B5EF4-FFF2-40B4-BE49-F238E27FC236}">
                <a16:creationId xmlns:a16="http://schemas.microsoft.com/office/drawing/2014/main" id="{59A6C7A4-B837-84FA-3FDA-9EDFE429298A}"/>
              </a:ext>
            </a:extLst>
          </p:cNvPr>
          <p:cNvSpPr/>
          <p:nvPr/>
        </p:nvSpPr>
        <p:spPr>
          <a:xfrm rot="16200000">
            <a:off x="1555369" y="5034661"/>
            <a:ext cx="1068070" cy="438912"/>
          </a:xfrm>
          <a:prstGeom prst="rect">
            <a:avLst/>
          </a:pr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r>
              <a:rPr lang="en-US" sz="1300" b="1" dirty="0">
                <a:latin typeface="Arial" panose="020B0604020202020204" pitchFamily="34" charset="0"/>
                <a:cs typeface="Arial" panose="020B0604020202020204" pitchFamily="34" charset="0"/>
              </a:rPr>
              <a:t>Staining</a:t>
            </a:r>
          </a:p>
        </p:txBody>
      </p:sp>
      <p:pic>
        <p:nvPicPr>
          <p:cNvPr id="20" name="Graphic 19">
            <a:extLst>
              <a:ext uri="{FF2B5EF4-FFF2-40B4-BE49-F238E27FC236}">
                <a16:creationId xmlns:a16="http://schemas.microsoft.com/office/drawing/2014/main" id="{AD7A6EC8-86E4-5D6A-48F2-2C13A7767E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6656" y="137160"/>
            <a:ext cx="459125" cy="484632"/>
          </a:xfrm>
          <a:prstGeom prst="rect">
            <a:avLst/>
          </a:prstGeom>
        </p:spPr>
      </p:pic>
      <p:pic>
        <p:nvPicPr>
          <p:cNvPr id="22" name="Picture 21">
            <a:extLst>
              <a:ext uri="{FF2B5EF4-FFF2-40B4-BE49-F238E27FC236}">
                <a16:creationId xmlns:a16="http://schemas.microsoft.com/office/drawing/2014/main" id="{205D6D4B-3C1F-6B87-623F-1C03B703D073}"/>
              </a:ext>
            </a:extLst>
          </p:cNvPr>
          <p:cNvPicPr>
            <a:picLocks noChangeAspect="1"/>
          </p:cNvPicPr>
          <p:nvPr/>
        </p:nvPicPr>
        <p:blipFill>
          <a:blip r:embed="rId7"/>
          <a:stretch>
            <a:fillRect/>
          </a:stretch>
        </p:blipFill>
        <p:spPr>
          <a:xfrm>
            <a:off x="438912" y="1431036"/>
            <a:ext cx="1371600" cy="1051560"/>
          </a:xfrm>
          <a:prstGeom prst="rect">
            <a:avLst/>
          </a:prstGeom>
          <a:ln>
            <a:solidFill>
              <a:schemeClr val="accent4"/>
            </a:solidFill>
          </a:ln>
        </p:spPr>
      </p:pic>
      <p:pic>
        <p:nvPicPr>
          <p:cNvPr id="24" name="Picture 23">
            <a:extLst>
              <a:ext uri="{FF2B5EF4-FFF2-40B4-BE49-F238E27FC236}">
                <a16:creationId xmlns:a16="http://schemas.microsoft.com/office/drawing/2014/main" id="{41A7159C-E2B8-26BA-1BFC-619C948D98A8}"/>
              </a:ext>
            </a:extLst>
          </p:cNvPr>
          <p:cNvPicPr>
            <a:picLocks noChangeAspect="1"/>
          </p:cNvPicPr>
          <p:nvPr/>
        </p:nvPicPr>
        <p:blipFill>
          <a:blip r:embed="rId8"/>
          <a:stretch>
            <a:fillRect/>
          </a:stretch>
        </p:blipFill>
        <p:spPr>
          <a:xfrm>
            <a:off x="438912" y="3621023"/>
            <a:ext cx="1371599" cy="1056133"/>
          </a:xfrm>
          <a:prstGeom prst="rect">
            <a:avLst/>
          </a:prstGeom>
          <a:ln>
            <a:solidFill>
              <a:schemeClr val="accent4"/>
            </a:solidFill>
          </a:ln>
        </p:spPr>
      </p:pic>
      <p:pic>
        <p:nvPicPr>
          <p:cNvPr id="26" name="Picture 25">
            <a:extLst>
              <a:ext uri="{FF2B5EF4-FFF2-40B4-BE49-F238E27FC236}">
                <a16:creationId xmlns:a16="http://schemas.microsoft.com/office/drawing/2014/main" id="{68DF4B81-A157-4694-4347-789E17395A0F}"/>
              </a:ext>
            </a:extLst>
          </p:cNvPr>
          <p:cNvPicPr>
            <a:picLocks noChangeAspect="1"/>
          </p:cNvPicPr>
          <p:nvPr/>
        </p:nvPicPr>
        <p:blipFill>
          <a:blip r:embed="rId9"/>
          <a:stretch>
            <a:fillRect/>
          </a:stretch>
        </p:blipFill>
        <p:spPr>
          <a:xfrm>
            <a:off x="438912" y="2531700"/>
            <a:ext cx="1371600" cy="1046989"/>
          </a:xfrm>
          <a:prstGeom prst="rect">
            <a:avLst/>
          </a:prstGeom>
          <a:ln>
            <a:solidFill>
              <a:schemeClr val="accent4"/>
            </a:solidFill>
          </a:ln>
        </p:spPr>
      </p:pic>
      <p:pic>
        <p:nvPicPr>
          <p:cNvPr id="30" name="Picture 29">
            <a:extLst>
              <a:ext uri="{FF2B5EF4-FFF2-40B4-BE49-F238E27FC236}">
                <a16:creationId xmlns:a16="http://schemas.microsoft.com/office/drawing/2014/main" id="{5DA17B0D-5D11-62BE-A032-A6CA360B4D2B}"/>
              </a:ext>
            </a:extLst>
          </p:cNvPr>
          <p:cNvPicPr>
            <a:picLocks noChangeAspect="1"/>
          </p:cNvPicPr>
          <p:nvPr/>
        </p:nvPicPr>
        <p:blipFill>
          <a:blip r:embed="rId10"/>
          <a:stretch>
            <a:fillRect/>
          </a:stretch>
        </p:blipFill>
        <p:spPr>
          <a:xfrm>
            <a:off x="438911" y="4725988"/>
            <a:ext cx="1371600" cy="1051996"/>
          </a:xfrm>
          <a:prstGeom prst="rect">
            <a:avLst/>
          </a:prstGeom>
          <a:ln>
            <a:solidFill>
              <a:schemeClr val="accent4"/>
            </a:solidFill>
          </a:ln>
        </p:spPr>
      </p:pic>
      <p:grpSp>
        <p:nvGrpSpPr>
          <p:cNvPr id="10" name="REFS | ART ID" hidden="1">
            <a:extLst>
              <a:ext uri="{FF2B5EF4-FFF2-40B4-BE49-F238E27FC236}">
                <a16:creationId xmlns:a16="http://schemas.microsoft.com/office/drawing/2014/main" id="{92FEEC66-7DDE-722D-8082-59E9B2288ECB}"/>
              </a:ext>
            </a:extLst>
          </p:cNvPr>
          <p:cNvGrpSpPr/>
          <p:nvPr/>
        </p:nvGrpSpPr>
        <p:grpSpPr>
          <a:xfrm>
            <a:off x="3438674" y="983839"/>
            <a:ext cx="6934066" cy="4692220"/>
            <a:chOff x="3438674" y="1157468"/>
            <a:chExt cx="6934066" cy="4692220"/>
          </a:xfrm>
        </p:grpSpPr>
        <p:sp>
          <p:nvSpPr>
            <p:cNvPr id="19" name="TextBox 18">
              <a:extLst>
                <a:ext uri="{FF2B5EF4-FFF2-40B4-BE49-F238E27FC236}">
                  <a16:creationId xmlns:a16="http://schemas.microsoft.com/office/drawing/2014/main" id="{24993A7D-E3F5-B47A-EAED-55E4BEE5BAAB}"/>
                </a:ext>
              </a:extLst>
            </p:cNvPr>
            <p:cNvSpPr txBox="1"/>
            <p:nvPr/>
          </p:nvSpPr>
          <p:spPr>
            <a:xfrm>
              <a:off x="9213448" y="1157468"/>
              <a:ext cx="1159292" cy="369332"/>
            </a:xfrm>
            <a:prstGeom prst="rect">
              <a:avLst/>
            </a:prstGeom>
            <a:noFill/>
          </p:spPr>
          <p:txBody>
            <a:bodyPr wrap="none" rtlCol="0">
              <a:spAutoFit/>
            </a:bodyPr>
            <a:lstStyle/>
            <a:p>
              <a:r>
                <a:rPr lang="en-US" b="1" dirty="0">
                  <a:solidFill>
                    <a:srgbClr val="FF0000"/>
                  </a:solidFill>
                  <a:latin typeface="Arial" panose="020B0604020202020204" pitchFamily="34" charset="0"/>
                  <a:cs typeface="Arial" panose="020B0604020202020204" pitchFamily="34" charset="0"/>
                </a:rPr>
                <a:t>PLB_005</a:t>
              </a:r>
            </a:p>
          </p:txBody>
        </p:sp>
        <p:sp>
          <p:nvSpPr>
            <p:cNvPr id="21" name="TextBox 20">
              <a:extLst>
                <a:ext uri="{FF2B5EF4-FFF2-40B4-BE49-F238E27FC236}">
                  <a16:creationId xmlns:a16="http://schemas.microsoft.com/office/drawing/2014/main" id="{86166AB8-37F4-C7CC-8217-8AAC070F9F54}"/>
                </a:ext>
              </a:extLst>
            </p:cNvPr>
            <p:cNvSpPr txBox="1"/>
            <p:nvPr/>
          </p:nvSpPr>
          <p:spPr>
            <a:xfrm>
              <a:off x="5857539" y="2437761"/>
              <a:ext cx="2103120" cy="246221"/>
            </a:xfrm>
            <a:prstGeom prst="rect">
              <a:avLst/>
            </a:prstGeom>
            <a:noFill/>
          </p:spPr>
          <p:txBody>
            <a:bodyPr wrap="square">
              <a:spAutoFit/>
            </a:bodyPr>
            <a:lstStyle/>
            <a:p>
              <a:r>
                <a:rPr lang="en-US" sz="1000" dirty="0">
                  <a:solidFill>
                    <a:srgbClr val="FF0000"/>
                  </a:solidFill>
                  <a:latin typeface="Arial" panose="020B0604020202020204" pitchFamily="34" charset="0"/>
                  <a:cs typeface="Arial" panose="020B0604020202020204" pitchFamily="34" charset="0"/>
                </a:rPr>
                <a:t>[Healio 2022, p 11A]</a:t>
              </a:r>
              <a:endParaRPr lang="en-US" sz="10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979430E7-0B3C-34AC-B2B3-C110A5BCDE89}"/>
                </a:ext>
              </a:extLst>
            </p:cNvPr>
            <p:cNvSpPr txBox="1"/>
            <p:nvPr/>
          </p:nvSpPr>
          <p:spPr>
            <a:xfrm>
              <a:off x="5533396" y="3507256"/>
              <a:ext cx="2103120" cy="246221"/>
            </a:xfrm>
            <a:prstGeom prst="rect">
              <a:avLst/>
            </a:prstGeom>
            <a:noFill/>
          </p:spPr>
          <p:txBody>
            <a:bodyPr wrap="square">
              <a:spAutoFit/>
            </a:bodyPr>
            <a:lstStyle/>
            <a:p>
              <a:r>
                <a:rPr lang="en-US" sz="1000" dirty="0">
                  <a:solidFill>
                    <a:srgbClr val="FF0000"/>
                  </a:solidFill>
                  <a:latin typeface="Arial" panose="020B0604020202020204" pitchFamily="34" charset="0"/>
                  <a:cs typeface="Arial" panose="020B0604020202020204" pitchFamily="34" charset="0"/>
                </a:rPr>
                <a:t>[Healio 2022, p 12A]</a:t>
              </a:r>
              <a:endParaRPr lang="en-US" sz="10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770A3F37-140D-A111-E69E-DBA1F3F4A967}"/>
                </a:ext>
              </a:extLst>
            </p:cNvPr>
            <p:cNvSpPr txBox="1"/>
            <p:nvPr/>
          </p:nvSpPr>
          <p:spPr>
            <a:xfrm>
              <a:off x="6297830" y="4382874"/>
              <a:ext cx="2103120" cy="246221"/>
            </a:xfrm>
            <a:prstGeom prst="rect">
              <a:avLst/>
            </a:prstGeom>
            <a:noFill/>
          </p:spPr>
          <p:txBody>
            <a:bodyPr wrap="square">
              <a:spAutoFit/>
            </a:bodyPr>
            <a:lstStyle/>
            <a:p>
              <a:r>
                <a:rPr lang="en-US" sz="1000" dirty="0">
                  <a:solidFill>
                    <a:srgbClr val="FF0000"/>
                  </a:solidFill>
                  <a:latin typeface="Arial" panose="020B0604020202020204" pitchFamily="34" charset="0"/>
                  <a:cs typeface="Arial" panose="020B0604020202020204" pitchFamily="34" charset="0"/>
                </a:rPr>
                <a:t>[Healio 2022, p 12A]</a:t>
              </a:r>
            </a:p>
          </p:txBody>
        </p:sp>
        <p:sp>
          <p:nvSpPr>
            <p:cNvPr id="27" name="TextBox 26">
              <a:extLst>
                <a:ext uri="{FF2B5EF4-FFF2-40B4-BE49-F238E27FC236}">
                  <a16:creationId xmlns:a16="http://schemas.microsoft.com/office/drawing/2014/main" id="{1DBA5119-196A-13FB-CCD4-78D19E5ED44F}"/>
                </a:ext>
              </a:extLst>
            </p:cNvPr>
            <p:cNvSpPr txBox="1"/>
            <p:nvPr/>
          </p:nvSpPr>
          <p:spPr>
            <a:xfrm>
              <a:off x="3438674" y="5603467"/>
              <a:ext cx="2103120" cy="246221"/>
            </a:xfrm>
            <a:prstGeom prst="rect">
              <a:avLst/>
            </a:prstGeom>
            <a:noFill/>
          </p:spPr>
          <p:txBody>
            <a:bodyPr wrap="square">
              <a:spAutoFit/>
            </a:bodyPr>
            <a:lstStyle/>
            <a:p>
              <a:r>
                <a:rPr lang="en-US" sz="1000" dirty="0">
                  <a:solidFill>
                    <a:srgbClr val="FF0000"/>
                  </a:solidFill>
                  <a:latin typeface="Arial" panose="020B0604020202020204" pitchFamily="34" charset="0"/>
                  <a:cs typeface="Arial" panose="020B0604020202020204" pitchFamily="34" charset="0"/>
                </a:rPr>
                <a:t>[Healio 2022, p 13A]</a:t>
              </a:r>
              <a:endParaRPr lang="en-US" sz="1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33853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B42D045-392A-5963-AC53-70CD2C4ECAFD}"/>
              </a:ext>
            </a:extLst>
          </p:cNvPr>
          <p:cNvPicPr>
            <a:picLocks noChangeAspect="1"/>
          </p:cNvPicPr>
          <p:nvPr/>
        </p:nvPicPr>
        <p:blipFill rotWithShape="1">
          <a:blip r:embed="rId2"/>
          <a:srcRect t="12267"/>
          <a:stretch/>
        </p:blipFill>
        <p:spPr>
          <a:xfrm>
            <a:off x="0" y="841248"/>
            <a:ext cx="9144000" cy="6016752"/>
          </a:xfrm>
          <a:prstGeom prst="rect">
            <a:avLst/>
          </a:prstGeom>
        </p:spPr>
      </p:pic>
      <p:sp>
        <p:nvSpPr>
          <p:cNvPr id="2" name="Title 1">
            <a:extLst>
              <a:ext uri="{FF2B5EF4-FFF2-40B4-BE49-F238E27FC236}">
                <a16:creationId xmlns:a16="http://schemas.microsoft.com/office/drawing/2014/main" id="{DBDC2299-D286-2DCB-7E64-A755CCBE0BBF}"/>
              </a:ext>
            </a:extLst>
          </p:cNvPr>
          <p:cNvSpPr>
            <a:spLocks noGrp="1"/>
          </p:cNvSpPr>
          <p:nvPr>
            <p:ph type="title"/>
          </p:nvPr>
        </p:nvSpPr>
        <p:spPr/>
        <p:txBody>
          <a:bodyPr/>
          <a:lstStyle/>
          <a:p>
            <a:r>
              <a:rPr lang="en-US" dirty="0"/>
              <a:t>Tissue Requirements for Comprehensive Biomarker Analyses </a:t>
            </a:r>
          </a:p>
        </p:txBody>
      </p:sp>
      <p:sp>
        <p:nvSpPr>
          <p:cNvPr id="4" name="Slide Number Placeholder 3">
            <a:extLst>
              <a:ext uri="{FF2B5EF4-FFF2-40B4-BE49-F238E27FC236}">
                <a16:creationId xmlns:a16="http://schemas.microsoft.com/office/drawing/2014/main" id="{43BD5A3A-DB86-64DC-BF9E-5DF413D7B106}"/>
              </a:ext>
            </a:extLst>
          </p:cNvPr>
          <p:cNvSpPr>
            <a:spLocks noGrp="1"/>
          </p:cNvSpPr>
          <p:nvPr>
            <p:ph type="sldNum" sz="quarter" idx="4"/>
          </p:nvPr>
        </p:nvSpPr>
        <p:spPr>
          <a:xfrm>
            <a:off x="8668987" y="6442364"/>
            <a:ext cx="334043" cy="229896"/>
          </a:xfrm>
        </p:spPr>
        <p:txBody>
          <a:bodyPr/>
          <a:lstStyle/>
          <a:p>
            <a:fld id="{A4D380FA-7BEA-B14C-AC49-6E7235AF6C26}" type="slidenum">
              <a:rPr lang="en-US" smtClean="0"/>
              <a:pPr/>
              <a:t>13</a:t>
            </a:fld>
            <a:endParaRPr lang="en-US" dirty="0"/>
          </a:p>
        </p:txBody>
      </p:sp>
      <p:sp>
        <p:nvSpPr>
          <p:cNvPr id="5" name="Footer Placeholder 4">
            <a:extLst>
              <a:ext uri="{FF2B5EF4-FFF2-40B4-BE49-F238E27FC236}">
                <a16:creationId xmlns:a16="http://schemas.microsoft.com/office/drawing/2014/main" id="{FC57DE77-C376-8447-F439-679BD0B58E09}"/>
              </a:ext>
            </a:extLst>
          </p:cNvPr>
          <p:cNvSpPr>
            <a:spLocks noGrp="1"/>
          </p:cNvSpPr>
          <p:nvPr>
            <p:ph type="ftr" sz="quarter" idx="11"/>
          </p:nvPr>
        </p:nvSpPr>
        <p:spPr/>
        <p:txBody>
          <a:bodyPr/>
          <a:lstStyle/>
          <a:p>
            <a:r>
              <a:rPr lang="en-US"/>
              <a:t>CONFIDENTIAL. FOR INTERNAL USE ONLY. THE INFORMATION CONTAINED IN THIS TRAINING IS FOR INTERNAL, EDUCATIONAL PURPOSES ONLY. DO NOT COPY OR DISTRIBUTE OUTSIDE</a:t>
            </a:r>
          </a:p>
          <a:p>
            <a:r>
              <a:rPr lang="en-US"/>
              <a:t>OF SANOFI OR USE IN PROMOTION. MAT-US-2304693-V1.0 06/2023</a:t>
            </a:r>
            <a:endParaRPr lang="en-US" dirty="0"/>
          </a:p>
        </p:txBody>
      </p:sp>
      <p:sp>
        <p:nvSpPr>
          <p:cNvPr id="9" name="Content Placeholder 8">
            <a:extLst>
              <a:ext uri="{FF2B5EF4-FFF2-40B4-BE49-F238E27FC236}">
                <a16:creationId xmlns:a16="http://schemas.microsoft.com/office/drawing/2014/main" id="{C973DBD4-E63A-8609-DE87-1D9D2A69D10D}"/>
              </a:ext>
            </a:extLst>
          </p:cNvPr>
          <p:cNvSpPr>
            <a:spLocks noGrp="1"/>
          </p:cNvSpPr>
          <p:nvPr>
            <p:ph idx="1"/>
          </p:nvPr>
        </p:nvSpPr>
        <p:spPr>
          <a:xfrm>
            <a:off x="420624" y="960120"/>
            <a:ext cx="8339327" cy="758952"/>
          </a:xfrm>
        </p:spPr>
        <p:txBody>
          <a:bodyPr lIns="0">
            <a:noAutofit/>
          </a:bodyPr>
          <a:lstStyle/>
          <a:p>
            <a:pPr marL="0" indent="0">
              <a:buNone/>
            </a:pPr>
            <a:r>
              <a:rPr lang="en-US" sz="1200" dirty="0">
                <a:effectLst/>
              </a:rPr>
              <a:t>Tissue availability is a critical consideration in NSCLC biomarker testing, particularly given the ever-expanding number of targetable molecular alterations. Tissue processing is not standardized, and local requirements for the amount of tissue needed for comprehensive testing vary. Depending on a number of local variables, the same tissue sample could be deemed adequate or inadequate for comprehensive testing.</a:t>
            </a:r>
          </a:p>
          <a:p>
            <a:endParaRPr lang="en-US" sz="1200" dirty="0"/>
          </a:p>
        </p:txBody>
      </p:sp>
      <p:sp>
        <p:nvSpPr>
          <p:cNvPr id="10" name="Rounded Rectangle 9">
            <a:hlinkClick r:id="rId3" action="ppaction://hlinksldjump"/>
            <a:extLst>
              <a:ext uri="{FF2B5EF4-FFF2-40B4-BE49-F238E27FC236}">
                <a16:creationId xmlns:a16="http://schemas.microsoft.com/office/drawing/2014/main" id="{4E9D77DE-E5F7-88AC-32BB-02457EFD1A2C}"/>
              </a:ext>
            </a:extLst>
          </p:cNvPr>
          <p:cNvSpPr/>
          <p:nvPr/>
        </p:nvSpPr>
        <p:spPr>
          <a:xfrm>
            <a:off x="320040" y="5010912"/>
            <a:ext cx="1865376" cy="457200"/>
          </a:xfrm>
          <a:prstGeom prst="roundRect">
            <a:avLst>
              <a:gd name="adj" fmla="val 18629"/>
            </a:avLst>
          </a:prstGeom>
          <a:solidFill>
            <a:schemeClr val="accent2"/>
          </a:solidFill>
          <a:ln>
            <a:noFill/>
          </a:ln>
          <a:effectLst>
            <a:outerShdw dist="25400" dir="7560000" sx="101000" sy="101000" algn="ctr" rotWithShape="0">
              <a:schemeClr val="accent2">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rgbClr val="FFFFFF"/>
                </a:solidFill>
                <a:effectLst/>
                <a:latin typeface="Arial" panose="020B0604020202020204" pitchFamily="34" charset="0"/>
                <a:cs typeface="Arial" panose="020B0604020202020204" pitchFamily="34" charset="0"/>
              </a:rPr>
              <a:t>NCCN Biomarker Analysis Recommendations</a:t>
            </a:r>
          </a:p>
        </p:txBody>
      </p:sp>
      <p:sp>
        <p:nvSpPr>
          <p:cNvPr id="11" name="Rectangle 10">
            <a:extLst>
              <a:ext uri="{FF2B5EF4-FFF2-40B4-BE49-F238E27FC236}">
                <a16:creationId xmlns:a16="http://schemas.microsoft.com/office/drawing/2014/main" id="{C5DF92C9-02E7-4F60-2A7B-30B203E4F48E}"/>
              </a:ext>
            </a:extLst>
          </p:cNvPr>
          <p:cNvSpPr/>
          <p:nvPr/>
        </p:nvSpPr>
        <p:spPr>
          <a:xfrm>
            <a:off x="6574536" y="3630168"/>
            <a:ext cx="2295144" cy="186537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tIns="45720" bIns="45720" rtlCol="0" anchor="ctr"/>
          <a:lstStyle/>
          <a:p>
            <a:r>
              <a:rPr lang="en-US" sz="1100" b="1" dirty="0">
                <a:solidFill>
                  <a:srgbClr val="FFFFFF"/>
                </a:solidFill>
                <a:effectLst/>
                <a:latin typeface="Arial" panose="020B0604020202020204" pitchFamily="34" charset="0"/>
                <a:cs typeface="Arial" panose="020B0604020202020204" pitchFamily="34" charset="0"/>
              </a:rPr>
              <a:t>A typical sequential</a:t>
            </a:r>
          </a:p>
          <a:p>
            <a:r>
              <a:rPr lang="en-US" sz="1100" b="1" dirty="0">
                <a:solidFill>
                  <a:srgbClr val="FFFFFF"/>
                </a:solidFill>
                <a:effectLst/>
                <a:latin typeface="Arial" panose="020B0604020202020204" pitchFamily="34" charset="0"/>
                <a:cs typeface="Arial" panose="020B0604020202020204" pitchFamily="34" charset="0"/>
              </a:rPr>
              <a:t>assessment pathway requires</a:t>
            </a:r>
          </a:p>
          <a:p>
            <a:r>
              <a:rPr lang="en-US" sz="1100" b="1" dirty="0">
                <a:solidFill>
                  <a:srgbClr val="FFFFFF"/>
                </a:solidFill>
                <a:effectLst/>
                <a:latin typeface="Arial" panose="020B0604020202020204" pitchFamily="34" charset="0"/>
                <a:cs typeface="Arial" panose="020B0604020202020204" pitchFamily="34" charset="0"/>
              </a:rPr>
              <a:t>substantial tissue for nucleic</a:t>
            </a:r>
          </a:p>
          <a:p>
            <a:r>
              <a:rPr lang="en-US" sz="1100" b="1" dirty="0">
                <a:solidFill>
                  <a:srgbClr val="FFFFFF"/>
                </a:solidFill>
                <a:effectLst/>
                <a:latin typeface="Arial" panose="020B0604020202020204" pitchFamily="34" charset="0"/>
                <a:cs typeface="Arial" panose="020B0604020202020204" pitchFamily="34" charset="0"/>
              </a:rPr>
              <a:t>acid extraction, IHC, and FISH.</a:t>
            </a:r>
          </a:p>
          <a:p>
            <a:r>
              <a:rPr lang="en-US" sz="1100" b="1" dirty="0">
                <a:solidFill>
                  <a:srgbClr val="FFFFFF"/>
                </a:solidFill>
                <a:effectLst/>
                <a:latin typeface="Arial" panose="020B0604020202020204" pitchFamily="34" charset="0"/>
                <a:cs typeface="Arial" panose="020B0604020202020204" pitchFamily="34" charset="0"/>
              </a:rPr>
              <a:t>Adequate tissue availability is a</a:t>
            </a:r>
          </a:p>
          <a:p>
            <a:r>
              <a:rPr lang="en-US" sz="1100" b="1" dirty="0">
                <a:solidFill>
                  <a:srgbClr val="FFFFFF"/>
                </a:solidFill>
                <a:effectLst/>
                <a:latin typeface="Arial" panose="020B0604020202020204" pitchFamily="34" charset="0"/>
                <a:cs typeface="Arial" panose="020B0604020202020204" pitchFamily="34" charset="0"/>
              </a:rPr>
              <a:t>major issue in biomarker</a:t>
            </a:r>
          </a:p>
          <a:p>
            <a:r>
              <a:rPr lang="en-US" sz="1100" b="1" dirty="0">
                <a:solidFill>
                  <a:srgbClr val="FFFFFF"/>
                </a:solidFill>
                <a:effectLst/>
                <a:latin typeface="Arial" panose="020B0604020202020204" pitchFamily="34" charset="0"/>
                <a:cs typeface="Arial" panose="020B0604020202020204" pitchFamily="34" charset="0"/>
              </a:rPr>
              <a:t>testing in NSCLC, and if the</a:t>
            </a:r>
          </a:p>
          <a:p>
            <a:r>
              <a:rPr lang="en-US" sz="1100" b="1" dirty="0">
                <a:solidFill>
                  <a:srgbClr val="FFFFFF"/>
                </a:solidFill>
                <a:effectLst/>
                <a:latin typeface="Arial" panose="020B0604020202020204" pitchFamily="34" charset="0"/>
                <a:cs typeface="Arial" panose="020B0604020202020204" pitchFamily="34" charset="0"/>
              </a:rPr>
              <a:t>biopsy sample is small,</a:t>
            </a:r>
          </a:p>
          <a:p>
            <a:r>
              <a:rPr lang="en-US" sz="1100" b="1" dirty="0">
                <a:solidFill>
                  <a:srgbClr val="FFFFFF"/>
                </a:solidFill>
                <a:effectLst/>
                <a:latin typeface="Arial" panose="020B0604020202020204" pitchFamily="34" charset="0"/>
                <a:cs typeface="Arial" panose="020B0604020202020204" pitchFamily="34" charset="0"/>
              </a:rPr>
              <a:t>decisions may need to be made</a:t>
            </a:r>
          </a:p>
          <a:p>
            <a:r>
              <a:rPr lang="en-US" sz="1100" b="1" dirty="0">
                <a:solidFill>
                  <a:srgbClr val="FFFFFF"/>
                </a:solidFill>
                <a:effectLst/>
                <a:latin typeface="Arial" panose="020B0604020202020204" pitchFamily="34" charset="0"/>
                <a:cs typeface="Arial" panose="020B0604020202020204" pitchFamily="34" charset="0"/>
              </a:rPr>
              <a:t>on prioritizing specific assays.</a:t>
            </a:r>
            <a:endParaRPr lang="en-US" sz="1050" b="1" dirty="0">
              <a:solidFill>
                <a:srgbClr val="FFFFFF"/>
              </a:solidFill>
              <a:effectLst/>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0466D3B8-A524-C201-C18C-90CE5D82C242}"/>
              </a:ext>
            </a:extLst>
          </p:cNvPr>
          <p:cNvSpPr txBox="1">
            <a:spLocks/>
          </p:cNvSpPr>
          <p:nvPr/>
        </p:nvSpPr>
        <p:spPr>
          <a:xfrm>
            <a:off x="420624" y="5614416"/>
            <a:ext cx="7360920" cy="402336"/>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700" dirty="0"/>
              <a:t>AC, adenocarcinoma; FISH, fluorescence in situ hybridization; H&amp;E, hematoxylin and eosin; IHC, immunohistochemistry; NCCN, National Comprehensive Cancer Network</a:t>
            </a:r>
            <a:r>
              <a:rPr lang="en-US" sz="700" baseline="30000" dirty="0"/>
              <a:t>®</a:t>
            </a:r>
            <a:r>
              <a:rPr lang="en-US" sz="700" dirty="0"/>
              <a:t>;</a:t>
            </a:r>
          </a:p>
          <a:p>
            <a:pPr marL="0" indent="0">
              <a:lnSpc>
                <a:spcPct val="100000"/>
              </a:lnSpc>
              <a:spcBef>
                <a:spcPts val="0"/>
              </a:spcBef>
              <a:buFont typeface="Arial" panose="020B0604020202020204" pitchFamily="34" charset="0"/>
              <a:buNone/>
            </a:pPr>
            <a:r>
              <a:rPr lang="en-US" sz="700" dirty="0"/>
              <a:t>NOS, not otherwise specified; PCR, polymerase chain reaction. Purple text indicates number of sections required for a test. n, number of sections vary depending on testing provider.</a:t>
            </a:r>
            <a:endParaRPr lang="en-US" sz="700" b="1" dirty="0"/>
          </a:p>
        </p:txBody>
      </p:sp>
      <p:sp>
        <p:nvSpPr>
          <p:cNvPr id="15" name="Content Placeholder 2">
            <a:extLst>
              <a:ext uri="{FF2B5EF4-FFF2-40B4-BE49-F238E27FC236}">
                <a16:creationId xmlns:a16="http://schemas.microsoft.com/office/drawing/2014/main" id="{92F2D823-58E2-01E7-7302-F03BDF952BB7}"/>
              </a:ext>
            </a:extLst>
          </p:cNvPr>
          <p:cNvSpPr txBox="1">
            <a:spLocks/>
          </p:cNvSpPr>
          <p:nvPr/>
        </p:nvSpPr>
        <p:spPr>
          <a:xfrm>
            <a:off x="420624" y="5879592"/>
            <a:ext cx="6537960" cy="411480"/>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700" dirty="0"/>
              <a:t>Image reproduced courtesy of Garrido P, Conde E, de Castro J, et al. Updated guidelines for predictive biomarker testing in advanced non-small-cell lung cancer: A</a:t>
            </a:r>
          </a:p>
          <a:p>
            <a:pPr marL="0" indent="0">
              <a:lnSpc>
                <a:spcPct val="100000"/>
              </a:lnSpc>
              <a:spcBef>
                <a:spcPts val="0"/>
              </a:spcBef>
              <a:buFont typeface="Arial" panose="020B0604020202020204" pitchFamily="34" charset="0"/>
              <a:buNone/>
            </a:pPr>
            <a:r>
              <a:rPr lang="en-US" sz="700" dirty="0"/>
              <a:t>National Consensus of the Spanish Society of Pathology and the Spanish Society of Medical Oncology. Clin </a:t>
            </a:r>
            <a:r>
              <a:rPr lang="en-US" sz="700" dirty="0" err="1"/>
              <a:t>Transl</a:t>
            </a:r>
            <a:r>
              <a:rPr lang="en-US" sz="700" dirty="0"/>
              <a:t> Oncol. 2020;22:989-1003. [CC BY 4.0</a:t>
            </a:r>
          </a:p>
          <a:p>
            <a:pPr marL="0" indent="0">
              <a:lnSpc>
                <a:spcPct val="100000"/>
              </a:lnSpc>
              <a:spcBef>
                <a:spcPts val="0"/>
              </a:spcBef>
              <a:buFont typeface="Arial" panose="020B0604020202020204" pitchFamily="34" charset="0"/>
              <a:buNone/>
            </a:pPr>
            <a:r>
              <a:rPr lang="en-US" sz="700" dirty="0"/>
              <a:t>(</a:t>
            </a:r>
            <a:r>
              <a:rPr lang="en-US" sz="700" dirty="0">
                <a:hlinkClick r:id="rId4">
                  <a:extLst>
                    <a:ext uri="{A12FA001-AC4F-418D-AE19-62706E023703}">
                      <ahyp:hlinkClr xmlns:ahyp="http://schemas.microsoft.com/office/drawing/2018/hyperlinkcolor" val="tx"/>
                    </a:ext>
                  </a:extLst>
                </a:hlinkClick>
              </a:rPr>
              <a:t>https://</a:t>
            </a:r>
            <a:r>
              <a:rPr lang="en-US" sz="700" dirty="0" err="1">
                <a:hlinkClick r:id="rId4">
                  <a:extLst>
                    <a:ext uri="{A12FA001-AC4F-418D-AE19-62706E023703}">
                      <ahyp:hlinkClr xmlns:ahyp="http://schemas.microsoft.com/office/drawing/2018/hyperlinkcolor" val="tx"/>
                    </a:ext>
                  </a:extLst>
                </a:hlinkClick>
              </a:rPr>
              <a:t>creativecommons.org</a:t>
            </a:r>
            <a:r>
              <a:rPr lang="en-US" sz="700" dirty="0">
                <a:hlinkClick r:id="rId4">
                  <a:extLst>
                    <a:ext uri="{A12FA001-AC4F-418D-AE19-62706E023703}">
                      <ahyp:hlinkClr xmlns:ahyp="http://schemas.microsoft.com/office/drawing/2018/hyperlinkcolor" val="tx"/>
                    </a:ext>
                  </a:extLst>
                </a:hlinkClick>
              </a:rPr>
              <a:t>/licenses/by/4.0/)</a:t>
            </a:r>
            <a:r>
              <a:rPr lang="en-US" sz="700" dirty="0"/>
              <a:t>]. Available at </a:t>
            </a:r>
            <a:r>
              <a:rPr lang="en-US" sz="700" dirty="0">
                <a:hlinkClick r:id="rId5">
                  <a:extLst>
                    <a:ext uri="{A12FA001-AC4F-418D-AE19-62706E023703}">
                      <ahyp:hlinkClr xmlns:ahyp="http://schemas.microsoft.com/office/drawing/2018/hyperlinkcolor" val="tx"/>
                    </a:ext>
                  </a:extLst>
                </a:hlinkClick>
              </a:rPr>
              <a:t>https://</a:t>
            </a:r>
            <a:r>
              <a:rPr lang="en-US" sz="700" dirty="0" err="1">
                <a:hlinkClick r:id="rId5">
                  <a:extLst>
                    <a:ext uri="{A12FA001-AC4F-418D-AE19-62706E023703}">
                      <ahyp:hlinkClr xmlns:ahyp="http://schemas.microsoft.com/office/drawing/2018/hyperlinkcolor" val="tx"/>
                    </a:ext>
                  </a:extLst>
                </a:hlinkClick>
              </a:rPr>
              <a:t>link.springer.com</a:t>
            </a:r>
            <a:r>
              <a:rPr lang="en-US" sz="700" dirty="0">
                <a:hlinkClick r:id="rId5">
                  <a:extLst>
                    <a:ext uri="{A12FA001-AC4F-418D-AE19-62706E023703}">
                      <ahyp:hlinkClr xmlns:ahyp="http://schemas.microsoft.com/office/drawing/2018/hyperlinkcolor" val="tx"/>
                    </a:ext>
                  </a:extLst>
                </a:hlinkClick>
              </a:rPr>
              <a:t>/article/10.1007/s12094-019-02218-4</a:t>
            </a:r>
            <a:r>
              <a:rPr lang="en-US" sz="700" dirty="0"/>
              <a:t>.</a:t>
            </a:r>
            <a:endParaRPr lang="en-US" sz="700" b="1" dirty="0"/>
          </a:p>
        </p:txBody>
      </p:sp>
      <p:pic>
        <p:nvPicPr>
          <p:cNvPr id="21" name="Graphic 20">
            <a:extLst>
              <a:ext uri="{FF2B5EF4-FFF2-40B4-BE49-F238E27FC236}">
                <a16:creationId xmlns:a16="http://schemas.microsoft.com/office/drawing/2014/main" id="{24B3B3DA-FCB1-FF0F-6C30-B1349CBA37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6656" y="164592"/>
            <a:ext cx="518160" cy="466344"/>
          </a:xfrm>
          <a:prstGeom prst="rect">
            <a:avLst/>
          </a:prstGeom>
        </p:spPr>
      </p:pic>
      <p:grpSp>
        <p:nvGrpSpPr>
          <p:cNvPr id="22" name="Group 21">
            <a:extLst>
              <a:ext uri="{FF2B5EF4-FFF2-40B4-BE49-F238E27FC236}">
                <a16:creationId xmlns:a16="http://schemas.microsoft.com/office/drawing/2014/main" id="{F67A950A-7B8B-177F-C3C8-B78C11C09F84}"/>
              </a:ext>
            </a:extLst>
          </p:cNvPr>
          <p:cNvGrpSpPr/>
          <p:nvPr/>
        </p:nvGrpSpPr>
        <p:grpSpPr>
          <a:xfrm>
            <a:off x="7571232" y="5943600"/>
            <a:ext cx="758952" cy="292608"/>
            <a:chOff x="7571232" y="5943600"/>
            <a:chExt cx="758952" cy="292608"/>
          </a:xfrm>
        </p:grpSpPr>
        <p:sp>
          <p:nvSpPr>
            <p:cNvPr id="23" name="Rounded Rectangle 22">
              <a:hlinkClick r:id="rId8" action="ppaction://hlinksldjump"/>
              <a:extLst>
                <a:ext uri="{FF2B5EF4-FFF2-40B4-BE49-F238E27FC236}">
                  <a16:creationId xmlns:a16="http://schemas.microsoft.com/office/drawing/2014/main" id="{0489CC1E-503E-43B7-A971-E8A10A0A0D12}"/>
                </a:ext>
              </a:extLst>
            </p:cNvPr>
            <p:cNvSpPr/>
            <p:nvPr/>
          </p:nvSpPr>
          <p:spPr>
            <a:xfrm>
              <a:off x="7571232" y="5943600"/>
              <a:ext cx="758952" cy="292608"/>
            </a:xfrm>
            <a:prstGeom prst="roundRect">
              <a:avLst>
                <a:gd name="adj" fmla="val 35752"/>
              </a:avLst>
            </a:prstGeom>
            <a:ln>
              <a:noFill/>
            </a:ln>
            <a:effectLst>
              <a:outerShdw dist="25400" dir="7560000" sx="101000" sy="101000" algn="ctr" rotWithShape="0">
                <a:schemeClr val="accent1">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r>
                <a:rPr lang="en-US" sz="1050" b="1" dirty="0">
                  <a:latin typeface="Arial" panose="020B0604020202020204" pitchFamily="34" charset="0"/>
                  <a:cs typeface="Arial" panose="020B0604020202020204" pitchFamily="34" charset="0"/>
                </a:rPr>
                <a:t>NEXT</a:t>
              </a:r>
            </a:p>
          </p:txBody>
        </p:sp>
        <p:sp>
          <p:nvSpPr>
            <p:cNvPr id="24" name="Triangle 6">
              <a:extLst>
                <a:ext uri="{FF2B5EF4-FFF2-40B4-BE49-F238E27FC236}">
                  <a16:creationId xmlns:a16="http://schemas.microsoft.com/office/drawing/2014/main" id="{568C8C5D-82D0-ECF4-2F8E-7E17E14A5556}"/>
                </a:ext>
              </a:extLst>
            </p:cNvPr>
            <p:cNvSpPr/>
            <p:nvPr/>
          </p:nvSpPr>
          <p:spPr>
            <a:xfrm rot="5400000">
              <a:off x="8133046" y="6051417"/>
              <a:ext cx="125786" cy="8269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7" dirty="0">
                <a:solidFill>
                  <a:schemeClr val="bg1"/>
                </a:solidFill>
              </a:endParaRPr>
            </a:p>
          </p:txBody>
        </p:sp>
      </p:grpSp>
      <p:grpSp>
        <p:nvGrpSpPr>
          <p:cNvPr id="3" name="REFS | ART ID" hidden="1">
            <a:extLst>
              <a:ext uri="{FF2B5EF4-FFF2-40B4-BE49-F238E27FC236}">
                <a16:creationId xmlns:a16="http://schemas.microsoft.com/office/drawing/2014/main" id="{7EB17369-FBAC-F972-2B45-E007BDBAA29F}"/>
              </a:ext>
            </a:extLst>
          </p:cNvPr>
          <p:cNvGrpSpPr/>
          <p:nvPr/>
        </p:nvGrpSpPr>
        <p:grpSpPr>
          <a:xfrm>
            <a:off x="2254827" y="1439724"/>
            <a:ext cx="8682170" cy="4277520"/>
            <a:chOff x="2254827" y="1002756"/>
            <a:chExt cx="8682170" cy="4277520"/>
          </a:xfrm>
        </p:grpSpPr>
        <p:sp>
          <p:nvSpPr>
            <p:cNvPr id="6" name="TextBox 5">
              <a:extLst>
                <a:ext uri="{FF2B5EF4-FFF2-40B4-BE49-F238E27FC236}">
                  <a16:creationId xmlns:a16="http://schemas.microsoft.com/office/drawing/2014/main" id="{7190DB86-E506-51FC-CC68-7BA2052CDB23}"/>
                </a:ext>
              </a:extLst>
            </p:cNvPr>
            <p:cNvSpPr txBox="1"/>
            <p:nvPr/>
          </p:nvSpPr>
          <p:spPr>
            <a:xfrm>
              <a:off x="2254827" y="4699595"/>
              <a:ext cx="2057400" cy="246221"/>
            </a:xfrm>
            <a:prstGeom prst="rect">
              <a:avLst/>
            </a:prstGeom>
            <a:noFill/>
          </p:spPr>
          <p:txBody>
            <a:bodyPr wrap="square" rtlCol="0">
              <a:spAutoFit/>
            </a:bodyPr>
            <a:lstStyle/>
            <a:p>
              <a:r>
                <a:rPr lang="en-US" sz="1000" dirty="0">
                  <a:solidFill>
                    <a:srgbClr val="FF0000"/>
                  </a:solidFill>
                  <a:latin typeface="Arial" panose="020B0604020202020204" pitchFamily="34" charset="0"/>
                  <a:cs typeface="Arial" panose="020B0604020202020204" pitchFamily="34" charset="0"/>
                </a:rPr>
                <a:t>[Garrido 2020, p 996A]</a:t>
              </a:r>
            </a:p>
          </p:txBody>
        </p:sp>
        <p:sp>
          <p:nvSpPr>
            <p:cNvPr id="7" name="TextBox 6">
              <a:extLst>
                <a:ext uri="{FF2B5EF4-FFF2-40B4-BE49-F238E27FC236}">
                  <a16:creationId xmlns:a16="http://schemas.microsoft.com/office/drawing/2014/main" id="{D8B61077-1ACE-8A12-61F1-065E3B87AC2F}"/>
                </a:ext>
              </a:extLst>
            </p:cNvPr>
            <p:cNvSpPr txBox="1"/>
            <p:nvPr/>
          </p:nvSpPr>
          <p:spPr>
            <a:xfrm>
              <a:off x="7156048" y="5034055"/>
              <a:ext cx="2057400" cy="246221"/>
            </a:xfrm>
            <a:prstGeom prst="rect">
              <a:avLst/>
            </a:prstGeom>
            <a:noFill/>
          </p:spPr>
          <p:txBody>
            <a:bodyPr wrap="square" rtlCol="0">
              <a:spAutoFit/>
            </a:bodyPr>
            <a:lstStyle/>
            <a:p>
              <a:r>
                <a:rPr lang="en-US" sz="1000" dirty="0">
                  <a:solidFill>
                    <a:srgbClr val="FF0000"/>
                  </a:solidFill>
                  <a:latin typeface="Arial" panose="020B0604020202020204" pitchFamily="34" charset="0"/>
                  <a:cs typeface="Arial" panose="020B0604020202020204" pitchFamily="34" charset="0"/>
                </a:rPr>
                <a:t>[Garrido 2020, p 996B]</a:t>
              </a:r>
            </a:p>
          </p:txBody>
        </p:sp>
        <p:sp>
          <p:nvSpPr>
            <p:cNvPr id="8" name="TextBox 7">
              <a:extLst>
                <a:ext uri="{FF2B5EF4-FFF2-40B4-BE49-F238E27FC236}">
                  <a16:creationId xmlns:a16="http://schemas.microsoft.com/office/drawing/2014/main" id="{9F691A48-3445-894C-13EB-20A0C44E4A49}"/>
                </a:ext>
              </a:extLst>
            </p:cNvPr>
            <p:cNvSpPr txBox="1"/>
            <p:nvPr/>
          </p:nvSpPr>
          <p:spPr>
            <a:xfrm>
              <a:off x="9213448" y="1157468"/>
              <a:ext cx="1723549" cy="369332"/>
            </a:xfrm>
            <a:prstGeom prst="rect">
              <a:avLst/>
            </a:prstGeom>
            <a:noFill/>
          </p:spPr>
          <p:txBody>
            <a:bodyPr wrap="none" rtlCol="0">
              <a:spAutoFit/>
            </a:bodyPr>
            <a:lstStyle/>
            <a:p>
              <a:r>
                <a:rPr lang="en-US" b="1" dirty="0">
                  <a:solidFill>
                    <a:srgbClr val="FF0000"/>
                  </a:solidFill>
                  <a:latin typeface="Arial" panose="020B0604020202020204" pitchFamily="34" charset="0"/>
                </a:rPr>
                <a:t>PLB_006a &amp; b</a:t>
              </a:r>
            </a:p>
          </p:txBody>
        </p:sp>
        <p:sp>
          <p:nvSpPr>
            <p:cNvPr id="12" name="TextBox 11">
              <a:extLst>
                <a:ext uri="{FF2B5EF4-FFF2-40B4-BE49-F238E27FC236}">
                  <a16:creationId xmlns:a16="http://schemas.microsoft.com/office/drawing/2014/main" id="{8CAC0D88-9AC3-DE82-7071-51C9E15CC22D}"/>
                </a:ext>
              </a:extLst>
            </p:cNvPr>
            <p:cNvSpPr txBox="1"/>
            <p:nvPr/>
          </p:nvSpPr>
          <p:spPr>
            <a:xfrm>
              <a:off x="4517967" y="1002756"/>
              <a:ext cx="2057400" cy="246221"/>
            </a:xfrm>
            <a:prstGeom prst="rect">
              <a:avLst/>
            </a:prstGeom>
            <a:noFill/>
          </p:spPr>
          <p:txBody>
            <a:bodyPr wrap="square">
              <a:spAutoFit/>
            </a:bodyPr>
            <a:lstStyle/>
            <a:p>
              <a:r>
                <a:rPr lang="en-US" sz="1000" dirty="0">
                  <a:solidFill>
                    <a:srgbClr val="FF0000"/>
                  </a:solidFill>
                  <a:latin typeface="Arial" panose="020B0604020202020204" pitchFamily="34" charset="0"/>
                  <a:cs typeface="Arial" panose="020B0604020202020204" pitchFamily="34" charset="0"/>
                </a:rPr>
                <a:t>[Fox 2023, p 4A]</a:t>
              </a:r>
            </a:p>
          </p:txBody>
        </p:sp>
      </p:grpSp>
    </p:spTree>
    <p:extLst>
      <p:ext uri="{BB962C8B-B14F-4D97-AF65-F5344CB8AC3E}">
        <p14:creationId xmlns:p14="http://schemas.microsoft.com/office/powerpoint/2010/main" val="1862931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0E8EF67-8494-FF87-E506-3DF8ACCFA8A3}"/>
              </a:ext>
            </a:extLst>
          </p:cNvPr>
          <p:cNvSpPr>
            <a:spLocks noGrp="1"/>
          </p:cNvSpPr>
          <p:nvPr>
            <p:ph type="ftr" sz="quarter" idx="11"/>
          </p:nvPr>
        </p:nvSpPr>
        <p:spPr/>
        <p:txBody>
          <a:bodyPr/>
          <a:lstStyle/>
          <a:p>
            <a:r>
              <a:rPr lang="en-US"/>
              <a:t>CONFIDENTIAL. FOR INTERNAL USE ONLY. THE INFORMATION CONTAINED IN THIS TRAINING IS FOR INTERNAL, EDUCATIONAL PURPOSES ONLY. DO NOT COPY OR DISTRIBUTE OUTSIDE</a:t>
            </a:r>
          </a:p>
          <a:p>
            <a:r>
              <a:rPr lang="en-US"/>
              <a:t>OF SANOFI OR USE IN PROMOTION. MAT-US-2304693-V1.0 06/2023</a:t>
            </a:r>
            <a:endParaRPr lang="en-US" dirty="0"/>
          </a:p>
        </p:txBody>
      </p:sp>
      <p:sp>
        <p:nvSpPr>
          <p:cNvPr id="3" name="Slide Number Placeholder 2">
            <a:extLst>
              <a:ext uri="{FF2B5EF4-FFF2-40B4-BE49-F238E27FC236}">
                <a16:creationId xmlns:a16="http://schemas.microsoft.com/office/drawing/2014/main" id="{6D49920F-86C7-59AD-E24D-0A5408741D9D}"/>
              </a:ext>
            </a:extLst>
          </p:cNvPr>
          <p:cNvSpPr>
            <a:spLocks noGrp="1"/>
          </p:cNvSpPr>
          <p:nvPr>
            <p:ph type="sldNum" sz="quarter" idx="4"/>
          </p:nvPr>
        </p:nvSpPr>
        <p:spPr>
          <a:xfrm>
            <a:off x="8524726" y="6339310"/>
            <a:ext cx="621792" cy="438912"/>
          </a:xfrm>
        </p:spPr>
        <p:txBody>
          <a:bodyPr/>
          <a:lstStyle/>
          <a:p>
            <a:fld id="{A4D380FA-7BEA-B14C-AC49-6E7235AF6C26}" type="slidenum">
              <a:rPr lang="en-US" smtClean="0">
                <a:solidFill>
                  <a:srgbClr val="A61111"/>
                </a:solidFill>
              </a:rPr>
              <a:pPr/>
              <a:t>14</a:t>
            </a:fld>
            <a:endParaRPr lang="en-US" dirty="0">
              <a:solidFill>
                <a:srgbClr val="A61111"/>
              </a:solidFill>
            </a:endParaRPr>
          </a:p>
        </p:txBody>
      </p:sp>
      <p:sp>
        <p:nvSpPr>
          <p:cNvPr id="8" name="Text Placeholder 7">
            <a:extLst>
              <a:ext uri="{FF2B5EF4-FFF2-40B4-BE49-F238E27FC236}">
                <a16:creationId xmlns:a16="http://schemas.microsoft.com/office/drawing/2014/main" id="{12F0B243-7574-878B-B5E7-B38EF6F7F8E9}"/>
              </a:ext>
            </a:extLst>
          </p:cNvPr>
          <p:cNvSpPr>
            <a:spLocks noGrp="1"/>
          </p:cNvSpPr>
          <p:nvPr>
            <p:ph type="body" sz="quarter" idx="16"/>
          </p:nvPr>
        </p:nvSpPr>
        <p:spPr/>
        <p:txBody>
          <a:bodyPr/>
          <a:lstStyle/>
          <a:p>
            <a:r>
              <a:rPr lang="en-US" dirty="0"/>
              <a:t>NCCN Biomarker Analysis Recommendations	</a:t>
            </a:r>
          </a:p>
        </p:txBody>
      </p:sp>
      <p:sp>
        <p:nvSpPr>
          <p:cNvPr id="9" name="Text Placeholder 8">
            <a:extLst>
              <a:ext uri="{FF2B5EF4-FFF2-40B4-BE49-F238E27FC236}">
                <a16:creationId xmlns:a16="http://schemas.microsoft.com/office/drawing/2014/main" id="{B0418656-6C50-B130-9B3C-D7BF954D31A1}"/>
              </a:ext>
            </a:extLst>
          </p:cNvPr>
          <p:cNvSpPr>
            <a:spLocks noGrp="1"/>
          </p:cNvSpPr>
          <p:nvPr>
            <p:ph type="body" sz="quarter" idx="17"/>
          </p:nvPr>
        </p:nvSpPr>
        <p:spPr>
          <a:xfrm>
            <a:off x="1014984" y="1197864"/>
            <a:ext cx="6995160" cy="4773168"/>
          </a:xfrm>
        </p:spPr>
        <p:txBody>
          <a:bodyPr lIns="0">
            <a:noAutofit/>
          </a:bodyPr>
          <a:lstStyle/>
          <a:p>
            <a:pPr marL="0" indent="0">
              <a:buNone/>
            </a:pPr>
            <a:r>
              <a:rPr lang="en-US" sz="1400" dirty="0">
                <a:effectLst/>
              </a:rPr>
              <a:t>At present (mid-2023), NCCN NSCLC guidelines recommend PD-L1 testing plus molecular testing that includes </a:t>
            </a:r>
            <a:r>
              <a:rPr lang="en-US" sz="1400" i="1" dirty="0">
                <a:effectLst/>
              </a:rPr>
              <a:t>EGFR, KRAS, ROS1, BRAF, NTRK1/2/3, MET, RET, and ERBB2 (HER2)</a:t>
            </a:r>
            <a:r>
              <a:rPr lang="en-US" sz="1400" dirty="0">
                <a:effectLst/>
              </a:rPr>
              <a:t>. </a:t>
            </a:r>
          </a:p>
          <a:p>
            <a:pPr marL="0" indent="0">
              <a:buNone/>
            </a:pPr>
            <a:r>
              <a:rPr lang="en-US" sz="1400" dirty="0">
                <a:effectLst/>
              </a:rPr>
              <a:t>The NCCN guidelines strongly advise broader molecular profiling with the goal of identifying rare driver mutations for which effective drugs may be available or to counsel patients regarding the availability of clinical trials. Broad molecular profiling is defined in the guidelines as molecular testing that identifies all targetable biomarkers in </a:t>
            </a:r>
            <a:r>
              <a:rPr lang="en-US" sz="1400" b="1" dirty="0">
                <a:effectLst/>
              </a:rPr>
              <a:t>either a single assay or a combination of a limited number of assays</a:t>
            </a:r>
            <a:r>
              <a:rPr lang="en-US" sz="1400" dirty="0">
                <a:effectLst/>
              </a:rPr>
              <a:t>,</a:t>
            </a:r>
            <a:r>
              <a:rPr lang="en-US" sz="1400" b="1" dirty="0">
                <a:effectLst/>
              </a:rPr>
              <a:t> </a:t>
            </a:r>
            <a:r>
              <a:rPr lang="en-US" sz="1400" dirty="0">
                <a:effectLst/>
              </a:rPr>
              <a:t>and optimally also identifies emerging biomarkers. However, the guidelines acknowledge that a tiered (sequential) approach based on low prevalence of certain co-occurring biomarkers is also acceptable.</a:t>
            </a:r>
          </a:p>
          <a:p>
            <a:pPr marL="0" indent="0">
              <a:buNone/>
            </a:pPr>
            <a:r>
              <a:rPr lang="en-US" sz="1400" dirty="0">
                <a:effectLst/>
              </a:rPr>
              <a:t>The guidelines also note that if there is insufficient tissue available to test for </a:t>
            </a:r>
            <a:r>
              <a:rPr lang="en-US" sz="1400" i="1" dirty="0">
                <a:effectLst/>
              </a:rPr>
              <a:t>EGFR, KRAS, ROS1, BRAF, NTRK1/2/3, MET, RET, and ERBB2 (HER2)</a:t>
            </a:r>
            <a:r>
              <a:rPr lang="en-US" sz="1400" dirty="0">
                <a:effectLst/>
              </a:rPr>
              <a:t>, repeat biopsy and/or plasma testing should ideally be done. If neither a repeat biopsy nor liquid biopsy is feasible, treatment is guided by available results. If results are unknown, patients are treated as though they do not have driver oncogenes.</a:t>
            </a:r>
          </a:p>
        </p:txBody>
      </p:sp>
      <p:grpSp>
        <p:nvGrpSpPr>
          <p:cNvPr id="4" name="REFS" hidden="1">
            <a:extLst>
              <a:ext uri="{FF2B5EF4-FFF2-40B4-BE49-F238E27FC236}">
                <a16:creationId xmlns:a16="http://schemas.microsoft.com/office/drawing/2014/main" id="{784CA696-A274-AB89-8971-644660F76E74}"/>
              </a:ext>
            </a:extLst>
          </p:cNvPr>
          <p:cNvGrpSpPr/>
          <p:nvPr/>
        </p:nvGrpSpPr>
        <p:grpSpPr>
          <a:xfrm>
            <a:off x="2444620" y="1630139"/>
            <a:ext cx="5766319" cy="2999901"/>
            <a:chOff x="2444620" y="1630139"/>
            <a:chExt cx="5766319" cy="2999901"/>
          </a:xfrm>
        </p:grpSpPr>
        <p:sp>
          <p:nvSpPr>
            <p:cNvPr id="5" name="TextBox 4">
              <a:extLst>
                <a:ext uri="{FF2B5EF4-FFF2-40B4-BE49-F238E27FC236}">
                  <a16:creationId xmlns:a16="http://schemas.microsoft.com/office/drawing/2014/main" id="{0FECCFCC-9BA0-1A61-3B6A-D706264F1219}"/>
                </a:ext>
              </a:extLst>
            </p:cNvPr>
            <p:cNvSpPr txBox="1"/>
            <p:nvPr/>
          </p:nvSpPr>
          <p:spPr>
            <a:xfrm>
              <a:off x="2663890" y="1630139"/>
              <a:ext cx="4581330" cy="246221"/>
            </a:xfrm>
            <a:prstGeom prst="rect">
              <a:avLst/>
            </a:prstGeom>
            <a:noFill/>
          </p:spPr>
          <p:txBody>
            <a:bodyPr wrap="square">
              <a:spAutoFit/>
            </a:bodyPr>
            <a:lstStyle/>
            <a:p>
              <a:pPr marL="0" indent="0">
                <a:buNone/>
              </a:pPr>
              <a:r>
                <a:rPr lang="en-US" sz="1000" dirty="0">
                  <a:solidFill>
                    <a:srgbClr val="FF0000"/>
                  </a:solidFill>
                  <a:latin typeface="Arial" panose="020B0604020202020204" pitchFamily="34" charset="0"/>
                  <a:cs typeface="Arial" panose="020B0604020202020204" pitchFamily="34" charset="0"/>
                </a:rPr>
                <a:t>[NCCN NSCLC Guidelines V3 2023, p 36]</a:t>
              </a:r>
              <a:endParaRPr lang="en-US" sz="1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DF25EDB-1EB1-C39F-0E3B-765AABDFBFA5}"/>
                </a:ext>
              </a:extLst>
            </p:cNvPr>
            <p:cNvSpPr txBox="1"/>
            <p:nvPr/>
          </p:nvSpPr>
          <p:spPr>
            <a:xfrm>
              <a:off x="2444620" y="3265680"/>
              <a:ext cx="5383763" cy="246221"/>
            </a:xfrm>
            <a:prstGeom prst="rect">
              <a:avLst/>
            </a:prstGeom>
            <a:noFill/>
          </p:spPr>
          <p:txBody>
            <a:bodyPr wrap="square">
              <a:spAutoFit/>
            </a:bodyPr>
            <a:lstStyle/>
            <a:p>
              <a:r>
                <a:rPr lang="en-US" sz="1000" dirty="0">
                  <a:solidFill>
                    <a:srgbClr val="FF0000"/>
                  </a:solidFill>
                  <a:latin typeface="Arial" panose="020B0604020202020204" pitchFamily="34" charset="0"/>
                  <a:cs typeface="Arial" panose="020B0604020202020204" pitchFamily="34" charset="0"/>
                </a:rPr>
                <a:t>[NCCN NSCLC Guidelines V3 2023, p 36]</a:t>
              </a:r>
              <a:endParaRPr lang="en-US" sz="10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8A6635B-7FC4-B396-EE6A-A84B5EA7E938}"/>
                </a:ext>
              </a:extLst>
            </p:cNvPr>
            <p:cNvSpPr txBox="1"/>
            <p:nvPr/>
          </p:nvSpPr>
          <p:spPr>
            <a:xfrm>
              <a:off x="5296227" y="4383819"/>
              <a:ext cx="2914712" cy="246221"/>
            </a:xfrm>
            <a:prstGeom prst="rect">
              <a:avLst/>
            </a:prstGeom>
            <a:noFill/>
          </p:spPr>
          <p:txBody>
            <a:bodyPr wrap="square">
              <a:spAutoFit/>
            </a:bodyPr>
            <a:lstStyle/>
            <a:p>
              <a:r>
                <a:rPr lang="en-US" sz="1000" dirty="0">
                  <a:solidFill>
                    <a:srgbClr val="FF0000"/>
                  </a:solidFill>
                  <a:latin typeface="Arial" panose="020B0604020202020204" pitchFamily="34" charset="0"/>
                  <a:cs typeface="Arial" panose="020B0604020202020204" pitchFamily="34" charset="0"/>
                </a:rPr>
                <a:t>[NCCN NSCLC Guidelines V3 2023, p 36]</a:t>
              </a:r>
              <a:endParaRPr lang="en-US" sz="1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67659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37A73-9190-982B-ECF4-C815A4BA1246}"/>
              </a:ext>
            </a:extLst>
          </p:cNvPr>
          <p:cNvSpPr>
            <a:spLocks noGrp="1"/>
          </p:cNvSpPr>
          <p:nvPr>
            <p:ph type="title"/>
          </p:nvPr>
        </p:nvSpPr>
        <p:spPr/>
        <p:txBody>
          <a:bodyPr/>
          <a:lstStyle/>
          <a:p>
            <a:r>
              <a:rPr lang="en-US" dirty="0"/>
              <a:t>Biomarker Testing Considerations</a:t>
            </a:r>
          </a:p>
        </p:txBody>
      </p:sp>
      <p:sp>
        <p:nvSpPr>
          <p:cNvPr id="3" name="Content Placeholder 2">
            <a:extLst>
              <a:ext uri="{FF2B5EF4-FFF2-40B4-BE49-F238E27FC236}">
                <a16:creationId xmlns:a16="http://schemas.microsoft.com/office/drawing/2014/main" id="{F3AC11C4-8A97-AF72-157E-396E770D4BAE}"/>
              </a:ext>
            </a:extLst>
          </p:cNvPr>
          <p:cNvSpPr>
            <a:spLocks noGrp="1"/>
          </p:cNvSpPr>
          <p:nvPr>
            <p:ph idx="1"/>
          </p:nvPr>
        </p:nvSpPr>
        <p:spPr>
          <a:xfrm>
            <a:off x="420624" y="960120"/>
            <a:ext cx="8339327" cy="676656"/>
          </a:xfrm>
        </p:spPr>
        <p:txBody>
          <a:bodyPr lIns="0">
            <a:noAutofit/>
          </a:bodyPr>
          <a:lstStyle/>
          <a:p>
            <a:pPr marL="0" indent="0">
              <a:buNone/>
            </a:pPr>
            <a:r>
              <a:rPr lang="en-US" sz="1400" dirty="0">
                <a:effectLst/>
              </a:rPr>
              <a:t>The term “predictive diagnostics” is a catchall term for testing used to identify patients likely to benefit from specific treatments or therapies. Predictive diagnostics fall into 2 broad categories: companion diagnostics and laboratory-developed tests</a:t>
            </a:r>
            <a:r>
              <a:rPr lang="en-US" sz="1400" dirty="0">
                <a:latin typeface="Helvetica" pitchFamily="2" charset="0"/>
              </a:rPr>
              <a:t>.</a:t>
            </a:r>
            <a:endParaRPr lang="en-US" dirty="0">
              <a:effectLst/>
              <a:latin typeface="Helvetica" pitchFamily="2" charset="0"/>
            </a:endParaRPr>
          </a:p>
        </p:txBody>
      </p:sp>
      <p:sp>
        <p:nvSpPr>
          <p:cNvPr id="4" name="Slide Number Placeholder 3">
            <a:extLst>
              <a:ext uri="{FF2B5EF4-FFF2-40B4-BE49-F238E27FC236}">
                <a16:creationId xmlns:a16="http://schemas.microsoft.com/office/drawing/2014/main" id="{CD300FF2-A6BA-DC1F-9075-CEE6D5EB382C}"/>
              </a:ext>
            </a:extLst>
          </p:cNvPr>
          <p:cNvSpPr>
            <a:spLocks noGrp="1"/>
          </p:cNvSpPr>
          <p:nvPr>
            <p:ph type="sldNum" sz="quarter" idx="4"/>
          </p:nvPr>
        </p:nvSpPr>
        <p:spPr>
          <a:xfrm>
            <a:off x="8668987" y="6442364"/>
            <a:ext cx="334043" cy="229896"/>
          </a:xfrm>
        </p:spPr>
        <p:txBody>
          <a:bodyPr/>
          <a:lstStyle/>
          <a:p>
            <a:fld id="{A4D380FA-7BEA-B14C-AC49-6E7235AF6C26}" type="slidenum">
              <a:rPr lang="en-US" smtClean="0"/>
              <a:pPr/>
              <a:t>15</a:t>
            </a:fld>
            <a:endParaRPr lang="en-US" dirty="0"/>
          </a:p>
        </p:txBody>
      </p:sp>
      <p:sp>
        <p:nvSpPr>
          <p:cNvPr id="5" name="Footer Placeholder 4">
            <a:extLst>
              <a:ext uri="{FF2B5EF4-FFF2-40B4-BE49-F238E27FC236}">
                <a16:creationId xmlns:a16="http://schemas.microsoft.com/office/drawing/2014/main" id="{7750B3F1-36AF-1326-FE9E-0F43AB011E5D}"/>
              </a:ext>
            </a:extLst>
          </p:cNvPr>
          <p:cNvSpPr>
            <a:spLocks noGrp="1"/>
          </p:cNvSpPr>
          <p:nvPr>
            <p:ph type="ftr" sz="quarter" idx="11"/>
          </p:nvPr>
        </p:nvSpPr>
        <p:spPr/>
        <p:txBody>
          <a:bodyPr/>
          <a:lstStyle/>
          <a:p>
            <a:r>
              <a:rPr lang="en-US"/>
              <a:t>CONFIDENTIAL. FOR INTERNAL USE ONLY. THE INFORMATION CONTAINED IN THIS TRAINING IS FOR INTERNAL, EDUCATIONAL PURPOSES ONLY. DO NOT COPY OR DISTRIBUTE OUTSIDE</a:t>
            </a:r>
          </a:p>
          <a:p>
            <a:r>
              <a:rPr lang="en-US"/>
              <a:t>OF SANOFI OR USE IN PROMOTION. MAT-US-2304693-V1.0 06/2023</a:t>
            </a:r>
            <a:endParaRPr lang="en-US" dirty="0"/>
          </a:p>
        </p:txBody>
      </p:sp>
      <p:pic>
        <p:nvPicPr>
          <p:cNvPr id="7" name="Graphic 6">
            <a:extLst>
              <a:ext uri="{FF2B5EF4-FFF2-40B4-BE49-F238E27FC236}">
                <a16:creationId xmlns:a16="http://schemas.microsoft.com/office/drawing/2014/main" id="{FE4FC761-0135-B9F5-08D8-B3EBA70949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6656" y="164592"/>
            <a:ext cx="521207" cy="469086"/>
          </a:xfrm>
          <a:prstGeom prst="rect">
            <a:avLst/>
          </a:prstGeom>
        </p:spPr>
      </p:pic>
      <p:sp>
        <p:nvSpPr>
          <p:cNvPr id="9" name="Rounded Rectangle 8">
            <a:extLst>
              <a:ext uri="{FF2B5EF4-FFF2-40B4-BE49-F238E27FC236}">
                <a16:creationId xmlns:a16="http://schemas.microsoft.com/office/drawing/2014/main" id="{8C0DF817-E0C1-8DC4-EBE8-CD6AAD590988}"/>
              </a:ext>
            </a:extLst>
          </p:cNvPr>
          <p:cNvSpPr/>
          <p:nvPr/>
        </p:nvSpPr>
        <p:spPr>
          <a:xfrm>
            <a:off x="438912" y="1773936"/>
            <a:ext cx="3931920" cy="3108960"/>
          </a:xfrm>
          <a:prstGeom prst="roundRect">
            <a:avLst>
              <a:gd name="adj" fmla="val 10887"/>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algn="ctr">
              <a:lnSpc>
                <a:spcPct val="95000"/>
              </a:lnSpc>
              <a:spcBef>
                <a:spcPts val="600"/>
              </a:spcBef>
            </a:pPr>
            <a:r>
              <a:rPr lang="en-US" sz="1400" b="1" dirty="0">
                <a:solidFill>
                  <a:srgbClr val="FF0000"/>
                </a:solidFill>
                <a:effectLst/>
                <a:latin typeface="Helvetica" pitchFamily="2" charset="0"/>
              </a:rPr>
              <a:t>Companion Diagnostics (</a:t>
            </a:r>
            <a:r>
              <a:rPr lang="en-US" sz="1400" b="1" dirty="0" err="1">
                <a:solidFill>
                  <a:srgbClr val="FF0000"/>
                </a:solidFill>
                <a:effectLst/>
                <a:latin typeface="Helvetica" pitchFamily="2" charset="0"/>
              </a:rPr>
              <a:t>CDx</a:t>
            </a:r>
            <a:r>
              <a:rPr lang="en-US" sz="1400" b="1" dirty="0">
                <a:solidFill>
                  <a:srgbClr val="FF0000"/>
                </a:solidFill>
                <a:effectLst/>
                <a:latin typeface="Helvetica" pitchFamily="2" charset="0"/>
              </a:rPr>
              <a:t>)</a:t>
            </a:r>
            <a:endParaRPr lang="en-US" sz="1400" b="1" dirty="0">
              <a:solidFill>
                <a:schemeClr val="tx1"/>
              </a:solidFill>
              <a:effectLst/>
              <a:latin typeface="Arial" panose="020B0604020202020204" pitchFamily="34" charset="0"/>
              <a:cs typeface="Arial" panose="020B0604020202020204" pitchFamily="34" charset="0"/>
            </a:endParaRPr>
          </a:p>
          <a:p>
            <a:pPr>
              <a:lnSpc>
                <a:spcPct val="95000"/>
              </a:lnSpc>
              <a:spcBef>
                <a:spcPts val="600"/>
              </a:spcBef>
            </a:pPr>
            <a:r>
              <a:rPr lang="en-US" sz="1400" dirty="0">
                <a:solidFill>
                  <a:schemeClr val="tx1"/>
                </a:solidFill>
                <a:effectLst/>
                <a:latin typeface="Arial" panose="020B0604020202020204" pitchFamily="34" charset="0"/>
                <a:cs typeface="Arial" panose="020B0604020202020204" pitchFamily="34" charset="0"/>
              </a:rPr>
              <a:t>Per the FDA, </a:t>
            </a:r>
            <a:r>
              <a:rPr lang="en-US" sz="1400" dirty="0" err="1">
                <a:solidFill>
                  <a:schemeClr val="tx1"/>
                </a:solidFill>
                <a:effectLst/>
                <a:latin typeface="Arial" panose="020B0604020202020204" pitchFamily="34" charset="0"/>
                <a:cs typeface="Arial" panose="020B0604020202020204" pitchFamily="34" charset="0"/>
              </a:rPr>
              <a:t>CDx</a:t>
            </a:r>
            <a:r>
              <a:rPr lang="en-US" sz="1400" dirty="0">
                <a:solidFill>
                  <a:schemeClr val="tx1"/>
                </a:solidFill>
                <a:effectLst/>
                <a:latin typeface="Arial" panose="020B0604020202020204" pitchFamily="34" charset="0"/>
                <a:cs typeface="Arial" panose="020B0604020202020204" pitchFamily="34" charset="0"/>
              </a:rPr>
              <a:t> are medical devices that provide information that is essential for the safe and effective use of a corresponding drug or biologic product. </a:t>
            </a:r>
            <a:r>
              <a:rPr lang="en-US" sz="1400" b="1" dirty="0" err="1">
                <a:solidFill>
                  <a:schemeClr val="tx1"/>
                </a:solidFill>
                <a:effectLst/>
                <a:latin typeface="Arial" panose="020B0604020202020204" pitchFamily="34" charset="0"/>
                <a:cs typeface="Arial" panose="020B0604020202020204" pitchFamily="34" charset="0"/>
              </a:rPr>
              <a:t>CDx</a:t>
            </a:r>
            <a:r>
              <a:rPr lang="en-US" sz="1400" b="1" dirty="0">
                <a:solidFill>
                  <a:schemeClr val="tx1"/>
                </a:solidFill>
                <a:effectLst/>
                <a:latin typeface="Arial" panose="020B0604020202020204" pitchFamily="34" charset="0"/>
                <a:cs typeface="Arial" panose="020B0604020202020204" pitchFamily="34" charset="0"/>
              </a:rPr>
              <a:t> must demonstrate clinical validity with a defined cutoff value in trials.</a:t>
            </a:r>
          </a:p>
          <a:p>
            <a:pPr>
              <a:lnSpc>
                <a:spcPct val="95000"/>
              </a:lnSpc>
              <a:spcBef>
                <a:spcPts val="600"/>
              </a:spcBef>
            </a:pPr>
            <a:r>
              <a:rPr lang="en-US" sz="1400" dirty="0" err="1">
                <a:solidFill>
                  <a:schemeClr val="tx1"/>
                </a:solidFill>
                <a:effectLst/>
                <a:latin typeface="Arial" panose="020B0604020202020204" pitchFamily="34" charset="0"/>
                <a:cs typeface="Arial" panose="020B0604020202020204" pitchFamily="34" charset="0"/>
              </a:rPr>
              <a:t>CDx</a:t>
            </a:r>
            <a:r>
              <a:rPr lang="en-US" sz="1400" dirty="0">
                <a:solidFill>
                  <a:schemeClr val="tx1"/>
                </a:solidFill>
                <a:effectLst/>
                <a:latin typeface="Arial" panose="020B0604020202020204" pitchFamily="34" charset="0"/>
                <a:cs typeface="Arial" panose="020B0604020202020204" pitchFamily="34" charset="0"/>
              </a:rPr>
              <a:t> are often codeveloped with new drugs. </a:t>
            </a:r>
            <a:r>
              <a:rPr lang="en-US" sz="1400" b="1" dirty="0">
                <a:solidFill>
                  <a:schemeClr val="tx1"/>
                </a:solidFill>
                <a:effectLst/>
                <a:latin typeface="Arial" panose="020B0604020202020204" pitchFamily="34" charset="0"/>
                <a:cs typeface="Arial" panose="020B0604020202020204" pitchFamily="34" charset="0"/>
              </a:rPr>
              <a:t>They are reviewed in conjunction with their corresponding therapeutic product and are approved under the device authorities of the Federal Food, Drug, and Cosmetic Act.</a:t>
            </a:r>
          </a:p>
        </p:txBody>
      </p:sp>
      <p:sp>
        <p:nvSpPr>
          <p:cNvPr id="10" name="Rounded Rectangle 9">
            <a:extLst>
              <a:ext uri="{FF2B5EF4-FFF2-40B4-BE49-F238E27FC236}">
                <a16:creationId xmlns:a16="http://schemas.microsoft.com/office/drawing/2014/main" id="{3BA93B7D-AA36-9221-67EE-362225F5A57C}"/>
              </a:ext>
            </a:extLst>
          </p:cNvPr>
          <p:cNvSpPr/>
          <p:nvPr/>
        </p:nvSpPr>
        <p:spPr>
          <a:xfrm>
            <a:off x="4736592" y="1773936"/>
            <a:ext cx="3931920" cy="3108960"/>
          </a:xfrm>
          <a:prstGeom prst="roundRect">
            <a:avLst>
              <a:gd name="adj" fmla="val 10887"/>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algn="ctr">
              <a:lnSpc>
                <a:spcPct val="95000"/>
              </a:lnSpc>
              <a:spcBef>
                <a:spcPts val="600"/>
              </a:spcBef>
            </a:pPr>
            <a:r>
              <a:rPr lang="en-US" sz="1400" b="1" dirty="0">
                <a:solidFill>
                  <a:srgbClr val="FF0000"/>
                </a:solidFill>
                <a:effectLst/>
                <a:latin typeface="Helvetica" pitchFamily="2" charset="0"/>
              </a:rPr>
              <a:t>Laboratory-Developed Tests (LDTs)</a:t>
            </a:r>
            <a:endParaRPr lang="en-US" sz="1400" b="1" dirty="0">
              <a:solidFill>
                <a:schemeClr val="tx1"/>
              </a:solidFill>
              <a:effectLst/>
              <a:latin typeface="Arial" panose="020B0604020202020204" pitchFamily="34" charset="0"/>
              <a:cs typeface="Arial" panose="020B0604020202020204" pitchFamily="34" charset="0"/>
            </a:endParaRPr>
          </a:p>
          <a:p>
            <a:pPr>
              <a:lnSpc>
                <a:spcPct val="95000"/>
              </a:lnSpc>
              <a:spcBef>
                <a:spcPts val="600"/>
              </a:spcBef>
            </a:pPr>
            <a:r>
              <a:rPr lang="en-US" sz="1400" dirty="0">
                <a:solidFill>
                  <a:schemeClr val="tx1"/>
                </a:solidFill>
                <a:effectLst/>
                <a:latin typeface="Arial" panose="020B0604020202020204" pitchFamily="34" charset="0"/>
                <a:cs typeface="Arial" panose="020B0604020202020204" pitchFamily="34" charset="0"/>
              </a:rPr>
              <a:t>A laboratory-developed test is a type of in vitro diagnostic test that is </a:t>
            </a:r>
            <a:r>
              <a:rPr lang="en-US" sz="1400" b="1" dirty="0">
                <a:solidFill>
                  <a:schemeClr val="tx1"/>
                </a:solidFill>
                <a:effectLst/>
                <a:latin typeface="Arial" panose="020B0604020202020204" pitchFamily="34" charset="0"/>
                <a:cs typeface="Arial" panose="020B0604020202020204" pitchFamily="34" charset="0"/>
              </a:rPr>
              <a:t>designed, manufactured, and used within a single laboratory.</a:t>
            </a:r>
            <a:r>
              <a:rPr lang="en-US" sz="1400" dirty="0">
                <a:solidFill>
                  <a:schemeClr val="tx1"/>
                </a:solidFill>
                <a:effectLst/>
                <a:latin typeface="Arial" panose="020B0604020202020204" pitchFamily="34" charset="0"/>
                <a:cs typeface="Arial" panose="020B0604020202020204" pitchFamily="34" charset="0"/>
              </a:rPr>
              <a:t> LDTs are analytically validated (and sometimes clinically validated) by the laboratory in which they are used. </a:t>
            </a:r>
            <a:r>
              <a:rPr lang="en-US" sz="1400" b="1" dirty="0">
                <a:solidFill>
                  <a:schemeClr val="tx1"/>
                </a:solidFill>
                <a:effectLst/>
                <a:latin typeface="Arial" panose="020B0604020202020204" pitchFamily="34" charset="0"/>
                <a:cs typeface="Arial" panose="020B0604020202020204" pitchFamily="34" charset="0"/>
              </a:rPr>
              <a:t>The uses of such tests are often the same as for FDA-cleared or approved tests, but some labs may choose to offer their own tests.</a:t>
            </a:r>
          </a:p>
        </p:txBody>
      </p:sp>
      <p:sp>
        <p:nvSpPr>
          <p:cNvPr id="11" name="Rectangle 10">
            <a:extLst>
              <a:ext uri="{FF2B5EF4-FFF2-40B4-BE49-F238E27FC236}">
                <a16:creationId xmlns:a16="http://schemas.microsoft.com/office/drawing/2014/main" id="{37EA0AD8-45CD-4324-016F-A9735E1975B2}"/>
              </a:ext>
            </a:extLst>
          </p:cNvPr>
          <p:cNvSpPr/>
          <p:nvPr/>
        </p:nvSpPr>
        <p:spPr>
          <a:xfrm>
            <a:off x="438912" y="5020056"/>
            <a:ext cx="8229600" cy="111556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numCol="1" spcCol="91440" rtlCol="0" anchor="ctr"/>
          <a:lstStyle/>
          <a:p>
            <a:pPr marL="173736" indent="-173736"/>
            <a:r>
              <a:rPr lang="en-US" sz="1200" b="1" dirty="0">
                <a:solidFill>
                  <a:srgbClr val="FFFFFF"/>
                </a:solidFill>
                <a:effectLst/>
                <a:latin typeface="Arial" panose="020B0604020202020204" pitchFamily="34" charset="0"/>
                <a:cs typeface="Arial" panose="020B0604020202020204" pitchFamily="34" charset="0"/>
              </a:rPr>
              <a:t>Testing platforms available to specific hospitals may vary:</a:t>
            </a:r>
          </a:p>
          <a:p>
            <a:pPr marL="228600" indent="-228600">
              <a:buFont typeface="Arial" panose="020B0604020202020204" pitchFamily="34" charset="0"/>
              <a:buChar char="•"/>
            </a:pPr>
            <a:r>
              <a:rPr lang="en-US" sz="1200" dirty="0">
                <a:solidFill>
                  <a:srgbClr val="FFFFFF"/>
                </a:solidFill>
                <a:effectLst/>
                <a:latin typeface="Arial" panose="020B0604020202020204" pitchFamily="34" charset="0"/>
                <a:cs typeface="Arial" panose="020B0604020202020204" pitchFamily="34" charset="0"/>
              </a:rPr>
              <a:t>Some hospitals may use assays that are approved as </a:t>
            </a:r>
            <a:r>
              <a:rPr lang="en-US" sz="1200" dirty="0" err="1">
                <a:solidFill>
                  <a:srgbClr val="FFFFFF"/>
                </a:solidFill>
                <a:effectLst/>
                <a:latin typeface="Arial" panose="020B0604020202020204" pitchFamily="34" charset="0"/>
                <a:cs typeface="Arial" panose="020B0604020202020204" pitchFamily="34" charset="0"/>
              </a:rPr>
              <a:t>CDx</a:t>
            </a:r>
            <a:r>
              <a:rPr lang="en-US" sz="1200" dirty="0">
                <a:solidFill>
                  <a:srgbClr val="FFFFFF"/>
                </a:solidFill>
                <a:effectLst/>
                <a:latin typeface="Arial" panose="020B0604020202020204" pitchFamily="34" charset="0"/>
                <a:cs typeface="Arial" panose="020B0604020202020204" pitchFamily="34" charset="0"/>
              </a:rPr>
              <a:t>; others may use LDTs. Even in hospitals that use external reference laboratories, contracted external labs may not use the assay that is approved as a </a:t>
            </a:r>
            <a:r>
              <a:rPr lang="en-US" sz="1200" dirty="0" err="1">
                <a:solidFill>
                  <a:srgbClr val="FFFFFF"/>
                </a:solidFill>
                <a:effectLst/>
                <a:latin typeface="Arial" panose="020B0604020202020204" pitchFamily="34" charset="0"/>
                <a:cs typeface="Arial" panose="020B0604020202020204" pitchFamily="34" charset="0"/>
              </a:rPr>
              <a:t>CDx</a:t>
            </a:r>
            <a:endParaRPr lang="en-US" sz="1200" dirty="0">
              <a:solidFill>
                <a:srgbClr val="FFFFFF"/>
              </a:solidFill>
              <a:effectLst/>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n-US" sz="1200" dirty="0">
                <a:solidFill>
                  <a:srgbClr val="FFFFFF"/>
                </a:solidFill>
                <a:effectLst/>
                <a:latin typeface="Arial" panose="020B0604020202020204" pitchFamily="34" charset="0"/>
                <a:cs typeface="Arial" panose="020B0604020202020204" pitchFamily="34" charset="0"/>
              </a:rPr>
              <a:t>The use of approved </a:t>
            </a:r>
            <a:r>
              <a:rPr lang="en-US" sz="1200" dirty="0" err="1">
                <a:solidFill>
                  <a:srgbClr val="FFFFFF"/>
                </a:solidFill>
                <a:effectLst/>
                <a:latin typeface="Arial" panose="020B0604020202020204" pitchFamily="34" charset="0"/>
                <a:cs typeface="Arial" panose="020B0604020202020204" pitchFamily="34" charset="0"/>
              </a:rPr>
              <a:t>CDx</a:t>
            </a:r>
            <a:r>
              <a:rPr lang="en-US" sz="1200" dirty="0">
                <a:solidFill>
                  <a:srgbClr val="FFFFFF"/>
                </a:solidFill>
                <a:effectLst/>
                <a:latin typeface="Arial" panose="020B0604020202020204" pitchFamily="34" charset="0"/>
                <a:cs typeface="Arial" panose="020B0604020202020204" pitchFamily="34" charset="0"/>
              </a:rPr>
              <a:t> depends on the availability of equipment in a specific lab and whether the approved </a:t>
            </a:r>
            <a:r>
              <a:rPr lang="en-US" sz="1200" dirty="0" err="1">
                <a:solidFill>
                  <a:srgbClr val="FFFFFF"/>
                </a:solidFill>
                <a:effectLst/>
                <a:latin typeface="Arial" panose="020B0604020202020204" pitchFamily="34" charset="0"/>
                <a:cs typeface="Arial" panose="020B0604020202020204" pitchFamily="34" charset="0"/>
              </a:rPr>
              <a:t>CDx</a:t>
            </a:r>
            <a:r>
              <a:rPr lang="en-US" sz="1200" dirty="0">
                <a:solidFill>
                  <a:srgbClr val="FFFFFF"/>
                </a:solidFill>
                <a:latin typeface="Arial" panose="020B0604020202020204" pitchFamily="34" charset="0"/>
                <a:cs typeface="Arial" panose="020B0604020202020204" pitchFamily="34" charset="0"/>
              </a:rPr>
              <a:t> </a:t>
            </a:r>
            <a:r>
              <a:rPr lang="en-US" sz="1200" dirty="0">
                <a:solidFill>
                  <a:srgbClr val="FFFFFF"/>
                </a:solidFill>
                <a:effectLst/>
                <a:latin typeface="Arial" panose="020B0604020202020204" pitchFamily="34" charset="0"/>
                <a:cs typeface="Arial" panose="020B0604020202020204" pitchFamily="34" charset="0"/>
              </a:rPr>
              <a:t>can easily fit into the lab’s workflow, as well as on cost</a:t>
            </a:r>
          </a:p>
        </p:txBody>
      </p:sp>
      <p:grpSp>
        <p:nvGrpSpPr>
          <p:cNvPr id="6" name="REFS" hidden="1">
            <a:extLst>
              <a:ext uri="{FF2B5EF4-FFF2-40B4-BE49-F238E27FC236}">
                <a16:creationId xmlns:a16="http://schemas.microsoft.com/office/drawing/2014/main" id="{564EFBFC-F8FD-02FA-B343-1B6912A803AC}"/>
              </a:ext>
            </a:extLst>
          </p:cNvPr>
          <p:cNvGrpSpPr/>
          <p:nvPr/>
        </p:nvGrpSpPr>
        <p:grpSpPr>
          <a:xfrm>
            <a:off x="1756168" y="2678306"/>
            <a:ext cx="7172679" cy="2045210"/>
            <a:chOff x="1756168" y="2635774"/>
            <a:chExt cx="7172679" cy="2045210"/>
          </a:xfrm>
        </p:grpSpPr>
        <p:sp>
          <p:nvSpPr>
            <p:cNvPr id="8" name="TextBox 7">
              <a:extLst>
                <a:ext uri="{FF2B5EF4-FFF2-40B4-BE49-F238E27FC236}">
                  <a16:creationId xmlns:a16="http://schemas.microsoft.com/office/drawing/2014/main" id="{FEEEE5E9-36B4-BDEB-5057-46CEEC2B1135}"/>
                </a:ext>
              </a:extLst>
            </p:cNvPr>
            <p:cNvSpPr txBox="1"/>
            <p:nvPr/>
          </p:nvSpPr>
          <p:spPr>
            <a:xfrm>
              <a:off x="2102463" y="2636832"/>
              <a:ext cx="2651760" cy="230832"/>
            </a:xfrm>
            <a:prstGeom prst="rect">
              <a:avLst/>
            </a:prstGeom>
            <a:noFill/>
          </p:spPr>
          <p:txBody>
            <a:bodyPr wrap="square">
              <a:spAutoFit/>
            </a:bodyPr>
            <a:lstStyle/>
            <a:p>
              <a:r>
                <a:rPr lang="en-US" sz="900" dirty="0">
                  <a:solidFill>
                    <a:srgbClr val="FF0000"/>
                  </a:solidFill>
                  <a:latin typeface="Arial" panose="020B0604020202020204" pitchFamily="34" charset="0"/>
                  <a:cs typeface="Arial" panose="020B0604020202020204" pitchFamily="34" charset="0"/>
                </a:rPr>
                <a:t>[FDA (Companion Diagnostics) 2023, p 1A] </a:t>
              </a:r>
              <a:endParaRPr lang="en-US" sz="900" dirty="0">
                <a:solidFill>
                  <a:srgbClr val="FF0000"/>
                </a:solidFill>
                <a:latin typeface="Arial" panose="020B0604020202020204" pitchFamily="34" charset="0"/>
              </a:endParaRPr>
            </a:p>
          </p:txBody>
        </p:sp>
        <p:sp>
          <p:nvSpPr>
            <p:cNvPr id="12" name="TextBox 11">
              <a:extLst>
                <a:ext uri="{FF2B5EF4-FFF2-40B4-BE49-F238E27FC236}">
                  <a16:creationId xmlns:a16="http://schemas.microsoft.com/office/drawing/2014/main" id="{A9724B38-6E30-6E08-6ED1-75B2013DFD11}"/>
                </a:ext>
              </a:extLst>
            </p:cNvPr>
            <p:cNvSpPr txBox="1"/>
            <p:nvPr/>
          </p:nvSpPr>
          <p:spPr>
            <a:xfrm>
              <a:off x="2978540" y="3140247"/>
              <a:ext cx="1288660" cy="230832"/>
            </a:xfrm>
            <a:prstGeom prst="rect">
              <a:avLst/>
            </a:prstGeom>
            <a:noFill/>
          </p:spPr>
          <p:txBody>
            <a:bodyPr wrap="square">
              <a:spAutoFit/>
            </a:bodyPr>
            <a:lstStyle/>
            <a:p>
              <a:r>
                <a:rPr lang="en-US" sz="900" dirty="0">
                  <a:solidFill>
                    <a:srgbClr val="FF0000"/>
                  </a:solidFill>
                  <a:latin typeface="Arial" panose="020B0604020202020204" pitchFamily="34" charset="0"/>
                  <a:cs typeface="Arial" panose="020B0604020202020204" pitchFamily="34" charset="0"/>
                </a:rPr>
                <a:t>[FDA 2018, p 10A]</a:t>
              </a:r>
            </a:p>
          </p:txBody>
        </p:sp>
        <p:sp>
          <p:nvSpPr>
            <p:cNvPr id="13" name="TextBox 12">
              <a:extLst>
                <a:ext uri="{FF2B5EF4-FFF2-40B4-BE49-F238E27FC236}">
                  <a16:creationId xmlns:a16="http://schemas.microsoft.com/office/drawing/2014/main" id="{E0D6CDD3-8EC4-CCD3-911D-5A4F47E6A8EA}"/>
                </a:ext>
              </a:extLst>
            </p:cNvPr>
            <p:cNvSpPr txBox="1"/>
            <p:nvPr/>
          </p:nvSpPr>
          <p:spPr>
            <a:xfrm>
              <a:off x="2401213" y="3546176"/>
              <a:ext cx="2651760" cy="230832"/>
            </a:xfrm>
            <a:prstGeom prst="rect">
              <a:avLst/>
            </a:prstGeom>
            <a:noFill/>
          </p:spPr>
          <p:txBody>
            <a:bodyPr wrap="square">
              <a:spAutoFit/>
            </a:bodyPr>
            <a:lstStyle/>
            <a:p>
              <a:r>
                <a:rPr lang="en-US" sz="900" dirty="0">
                  <a:solidFill>
                    <a:srgbClr val="FF0000"/>
                  </a:solidFill>
                  <a:latin typeface="Arial" panose="020B0604020202020204" pitchFamily="34" charset="0"/>
                  <a:cs typeface="Arial" panose="020B0604020202020204" pitchFamily="34" charset="0"/>
                </a:rPr>
                <a:t>[FDA (Companion Diagnostics) 2023, p 1B] </a:t>
              </a:r>
              <a:endParaRPr lang="en-US" sz="900" dirty="0">
                <a:solidFill>
                  <a:srgbClr val="FF0000"/>
                </a:solidFill>
                <a:latin typeface="Arial" panose="020B0604020202020204" pitchFamily="34" charset="0"/>
              </a:endParaRPr>
            </a:p>
          </p:txBody>
        </p:sp>
        <p:sp>
          <p:nvSpPr>
            <p:cNvPr id="14" name="TextBox 13">
              <a:extLst>
                <a:ext uri="{FF2B5EF4-FFF2-40B4-BE49-F238E27FC236}">
                  <a16:creationId xmlns:a16="http://schemas.microsoft.com/office/drawing/2014/main" id="{23EA0743-6CF4-BE2D-0FA5-1418A59A1A02}"/>
                </a:ext>
              </a:extLst>
            </p:cNvPr>
            <p:cNvSpPr txBox="1"/>
            <p:nvPr/>
          </p:nvSpPr>
          <p:spPr>
            <a:xfrm>
              <a:off x="1756168" y="4450152"/>
              <a:ext cx="2651760" cy="230832"/>
            </a:xfrm>
            <a:prstGeom prst="rect">
              <a:avLst/>
            </a:prstGeom>
            <a:noFill/>
          </p:spPr>
          <p:txBody>
            <a:bodyPr wrap="square">
              <a:spAutoFit/>
            </a:bodyPr>
            <a:lstStyle/>
            <a:p>
              <a:r>
                <a:rPr lang="en-US" sz="900" dirty="0">
                  <a:solidFill>
                    <a:srgbClr val="FF0000"/>
                  </a:solidFill>
                  <a:latin typeface="Arial" panose="020B0604020202020204" pitchFamily="34" charset="0"/>
                  <a:cs typeface="Arial" panose="020B0604020202020204" pitchFamily="34" charset="0"/>
                </a:rPr>
                <a:t>[FDA 2014, p 8A]</a:t>
              </a:r>
              <a:endParaRPr lang="en-US" sz="900" dirty="0">
                <a:solidFill>
                  <a:srgbClr val="FF0000"/>
                </a:solidFill>
                <a:latin typeface="Arial" panose="020B0604020202020204" pitchFamily="34" charset="0"/>
              </a:endParaRPr>
            </a:p>
          </p:txBody>
        </p:sp>
        <p:sp>
          <p:nvSpPr>
            <p:cNvPr id="15" name="TextBox 14">
              <a:extLst>
                <a:ext uri="{FF2B5EF4-FFF2-40B4-BE49-F238E27FC236}">
                  <a16:creationId xmlns:a16="http://schemas.microsoft.com/office/drawing/2014/main" id="{47D9E125-3C15-8014-47FF-009CC822643C}"/>
                </a:ext>
              </a:extLst>
            </p:cNvPr>
            <p:cNvSpPr txBox="1"/>
            <p:nvPr/>
          </p:nvSpPr>
          <p:spPr>
            <a:xfrm>
              <a:off x="5738773" y="2635774"/>
              <a:ext cx="2468880" cy="230832"/>
            </a:xfrm>
            <a:prstGeom prst="rect">
              <a:avLst/>
            </a:prstGeom>
            <a:noFill/>
          </p:spPr>
          <p:txBody>
            <a:bodyPr wrap="square">
              <a:spAutoFit/>
            </a:bodyPr>
            <a:lstStyle/>
            <a:p>
              <a:r>
                <a:rPr lang="en-US" sz="900" dirty="0">
                  <a:solidFill>
                    <a:srgbClr val="FF0000"/>
                  </a:solidFill>
                  <a:latin typeface="Arial" panose="020B0604020202020204" pitchFamily="34" charset="0"/>
                  <a:cs typeface="Arial" panose="020B0604020202020204" pitchFamily="34" charset="0"/>
                </a:rPr>
                <a:t>[FDA (LDTs) 2023, p 1A] </a:t>
              </a:r>
              <a:endParaRPr lang="en-US" sz="900" dirty="0">
                <a:solidFill>
                  <a:srgbClr val="FF0000"/>
                </a:solidFill>
                <a:latin typeface="Arial" panose="020B0604020202020204" pitchFamily="34" charset="0"/>
              </a:endParaRPr>
            </a:p>
          </p:txBody>
        </p:sp>
        <p:sp>
          <p:nvSpPr>
            <p:cNvPr id="16" name="TextBox 15">
              <a:extLst>
                <a:ext uri="{FF2B5EF4-FFF2-40B4-BE49-F238E27FC236}">
                  <a16:creationId xmlns:a16="http://schemas.microsoft.com/office/drawing/2014/main" id="{09073C62-8374-BB47-5D7C-31D04ED421C2}"/>
                </a:ext>
              </a:extLst>
            </p:cNvPr>
            <p:cNvSpPr txBox="1"/>
            <p:nvPr/>
          </p:nvSpPr>
          <p:spPr>
            <a:xfrm>
              <a:off x="6742133" y="3245580"/>
              <a:ext cx="2186714" cy="230832"/>
            </a:xfrm>
            <a:prstGeom prst="rect">
              <a:avLst/>
            </a:prstGeom>
            <a:noFill/>
          </p:spPr>
          <p:txBody>
            <a:bodyPr wrap="square">
              <a:spAutoFit/>
            </a:bodyPr>
            <a:lstStyle/>
            <a:p>
              <a:r>
                <a:rPr lang="en-US" sz="900" dirty="0">
                  <a:solidFill>
                    <a:srgbClr val="FF0000"/>
                  </a:solidFill>
                  <a:latin typeface="Arial" panose="020B0604020202020204" pitchFamily="34" charset="0"/>
                  <a:cs typeface="Arial" panose="020B0604020202020204" pitchFamily="34" charset="0"/>
                </a:rPr>
                <a:t>[AACC (Oversight) 2023, p 3A, 4B] </a:t>
              </a:r>
              <a:endParaRPr lang="en-US" sz="900" dirty="0">
                <a:solidFill>
                  <a:srgbClr val="FF0000"/>
                </a:solidFill>
                <a:latin typeface="Arial" panose="020B0604020202020204" pitchFamily="34" charset="0"/>
              </a:endParaRPr>
            </a:p>
          </p:txBody>
        </p:sp>
        <p:sp>
          <p:nvSpPr>
            <p:cNvPr id="17" name="TextBox 16">
              <a:extLst>
                <a:ext uri="{FF2B5EF4-FFF2-40B4-BE49-F238E27FC236}">
                  <a16:creationId xmlns:a16="http://schemas.microsoft.com/office/drawing/2014/main" id="{8F353DDA-FC7F-9FBA-24B6-09B731C7908E}"/>
                </a:ext>
              </a:extLst>
            </p:cNvPr>
            <p:cNvSpPr txBox="1"/>
            <p:nvPr/>
          </p:nvSpPr>
          <p:spPr>
            <a:xfrm>
              <a:off x="4864964" y="3949180"/>
              <a:ext cx="2468880" cy="230832"/>
            </a:xfrm>
            <a:prstGeom prst="rect">
              <a:avLst/>
            </a:prstGeom>
            <a:noFill/>
          </p:spPr>
          <p:txBody>
            <a:bodyPr wrap="square">
              <a:spAutoFit/>
            </a:bodyPr>
            <a:lstStyle/>
            <a:p>
              <a:r>
                <a:rPr lang="en-US" sz="900" dirty="0">
                  <a:solidFill>
                    <a:srgbClr val="FF0000"/>
                  </a:solidFill>
                  <a:latin typeface="Arial" panose="020B0604020202020204" pitchFamily="34" charset="0"/>
                  <a:cs typeface="Arial" panose="020B0604020202020204" pitchFamily="34" charset="0"/>
                </a:rPr>
                <a:t>[FDA (LDTs) 2023, p 1E] </a:t>
              </a:r>
            </a:p>
          </p:txBody>
        </p:sp>
      </p:grpSp>
    </p:spTree>
    <p:extLst>
      <p:ext uri="{BB962C8B-B14F-4D97-AF65-F5344CB8AC3E}">
        <p14:creationId xmlns:p14="http://schemas.microsoft.com/office/powerpoint/2010/main" val="3531041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8BEA0-F335-6F1F-F110-72F820D7F59D}"/>
              </a:ext>
            </a:extLst>
          </p:cNvPr>
          <p:cNvSpPr>
            <a:spLocks noGrp="1"/>
          </p:cNvSpPr>
          <p:nvPr>
            <p:ph type="title"/>
          </p:nvPr>
        </p:nvSpPr>
        <p:spPr/>
        <p:txBody>
          <a:bodyPr/>
          <a:lstStyle/>
          <a:p>
            <a:r>
              <a:rPr lang="en-US" dirty="0"/>
              <a:t>Reporting Biomarker Results</a:t>
            </a:r>
          </a:p>
        </p:txBody>
      </p:sp>
      <p:sp>
        <p:nvSpPr>
          <p:cNvPr id="3" name="Content Placeholder 2">
            <a:extLst>
              <a:ext uri="{FF2B5EF4-FFF2-40B4-BE49-F238E27FC236}">
                <a16:creationId xmlns:a16="http://schemas.microsoft.com/office/drawing/2014/main" id="{6B2ED2DE-F86B-EFF9-9E91-45F2A4701658}"/>
              </a:ext>
            </a:extLst>
          </p:cNvPr>
          <p:cNvSpPr>
            <a:spLocks noGrp="1"/>
          </p:cNvSpPr>
          <p:nvPr>
            <p:ph idx="1"/>
          </p:nvPr>
        </p:nvSpPr>
        <p:spPr/>
        <p:txBody>
          <a:bodyPr lIns="0">
            <a:noAutofit/>
          </a:bodyPr>
          <a:lstStyle/>
          <a:p>
            <a:pPr marL="0" indent="0">
              <a:buNone/>
            </a:pPr>
            <a:r>
              <a:rPr lang="en-US" sz="1400" dirty="0">
                <a:effectLst/>
              </a:rPr>
              <a:t>This figure shows an example of a biomarker report (in this case, from Caris). The primary section of all such reports identify the results for FDA-approved therapies. Many reports also include a broad range of additional markers with less clear treatment or prognostic implications, including some biomarkers that may have utility in ongoing clinical trials</a:t>
            </a:r>
          </a:p>
          <a:p>
            <a:pPr marL="0" indent="0">
              <a:buNone/>
            </a:pPr>
            <a:endParaRPr lang="en-US" sz="1400" dirty="0"/>
          </a:p>
        </p:txBody>
      </p:sp>
      <p:pic>
        <p:nvPicPr>
          <p:cNvPr id="14" name="Picture 13">
            <a:extLst>
              <a:ext uri="{FF2B5EF4-FFF2-40B4-BE49-F238E27FC236}">
                <a16:creationId xmlns:a16="http://schemas.microsoft.com/office/drawing/2014/main" id="{DECC1DE8-179B-39D3-F3CD-E8136401EDC0}"/>
              </a:ext>
            </a:extLst>
          </p:cNvPr>
          <p:cNvPicPr>
            <a:picLocks noChangeAspect="1"/>
          </p:cNvPicPr>
          <p:nvPr/>
        </p:nvPicPr>
        <p:blipFill>
          <a:blip r:embed="rId2"/>
          <a:stretch>
            <a:fillRect/>
          </a:stretch>
        </p:blipFill>
        <p:spPr>
          <a:xfrm>
            <a:off x="2281311" y="2324431"/>
            <a:ext cx="4191856" cy="4054936"/>
          </a:xfrm>
          <a:prstGeom prst="rect">
            <a:avLst/>
          </a:prstGeom>
          <a:solidFill>
            <a:srgbClr val="E41C4C"/>
          </a:solidFill>
          <a:ln>
            <a:solidFill>
              <a:schemeClr val="tx1"/>
            </a:solidFill>
          </a:ln>
        </p:spPr>
      </p:pic>
      <p:sp>
        <p:nvSpPr>
          <p:cNvPr id="4" name="Slide Number Placeholder 3">
            <a:extLst>
              <a:ext uri="{FF2B5EF4-FFF2-40B4-BE49-F238E27FC236}">
                <a16:creationId xmlns:a16="http://schemas.microsoft.com/office/drawing/2014/main" id="{518CB899-8CCB-DE1C-5D57-ED76B2ED17D8}"/>
              </a:ext>
            </a:extLst>
          </p:cNvPr>
          <p:cNvSpPr>
            <a:spLocks noGrp="1"/>
          </p:cNvSpPr>
          <p:nvPr>
            <p:ph type="sldNum" sz="quarter" idx="4"/>
          </p:nvPr>
        </p:nvSpPr>
        <p:spPr>
          <a:xfrm>
            <a:off x="8668987" y="6442364"/>
            <a:ext cx="334043" cy="229896"/>
          </a:xfrm>
        </p:spPr>
        <p:txBody>
          <a:bodyPr/>
          <a:lstStyle/>
          <a:p>
            <a:fld id="{A4D380FA-7BEA-B14C-AC49-6E7235AF6C26}" type="slidenum">
              <a:rPr lang="en-US" smtClean="0"/>
              <a:pPr/>
              <a:t>16</a:t>
            </a:fld>
            <a:endParaRPr lang="en-US" dirty="0"/>
          </a:p>
        </p:txBody>
      </p:sp>
      <p:sp>
        <p:nvSpPr>
          <p:cNvPr id="5" name="Footer Placeholder 4">
            <a:extLst>
              <a:ext uri="{FF2B5EF4-FFF2-40B4-BE49-F238E27FC236}">
                <a16:creationId xmlns:a16="http://schemas.microsoft.com/office/drawing/2014/main" id="{70BC70FC-A1C0-C6F9-0714-D2023ADA1EDB}"/>
              </a:ext>
            </a:extLst>
          </p:cNvPr>
          <p:cNvSpPr>
            <a:spLocks noGrp="1"/>
          </p:cNvSpPr>
          <p:nvPr>
            <p:ph type="ftr" sz="quarter" idx="11"/>
          </p:nvPr>
        </p:nvSpPr>
        <p:spPr/>
        <p:txBody>
          <a:bodyPr/>
          <a:lstStyle/>
          <a:p>
            <a:r>
              <a:rPr lang="en-US"/>
              <a:t>CONFIDENTIAL. FOR INTERNAL USE ONLY. THE INFORMATION CONTAINED IN THIS TRAINING IS FOR INTERNAL, EDUCATIONAL PURPOSES ONLY. DO NOT COPY OR DISTRIBUTE OUTSIDE</a:t>
            </a:r>
          </a:p>
          <a:p>
            <a:r>
              <a:rPr lang="en-US"/>
              <a:t>OF SANOFI OR USE IN PROMOTION. MAT-US-2304693-V1.0 06/2023</a:t>
            </a:r>
            <a:endParaRPr lang="en-US" dirty="0"/>
          </a:p>
        </p:txBody>
      </p:sp>
      <p:sp>
        <p:nvSpPr>
          <p:cNvPr id="8" name="Rectangle 7">
            <a:extLst>
              <a:ext uri="{FF2B5EF4-FFF2-40B4-BE49-F238E27FC236}">
                <a16:creationId xmlns:a16="http://schemas.microsoft.com/office/drawing/2014/main" id="{D2795B1F-D510-69A5-5F8C-D24787A15AAA}"/>
              </a:ext>
            </a:extLst>
          </p:cNvPr>
          <p:cNvSpPr/>
          <p:nvPr/>
        </p:nvSpPr>
        <p:spPr>
          <a:xfrm>
            <a:off x="1289304" y="1810512"/>
            <a:ext cx="1929384" cy="438912"/>
          </a:xfrm>
          <a:prstGeom prst="rect">
            <a:avLst/>
          </a:pr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27432" tIns="27432" rIns="27432" bIns="27432" rtlCol="0" anchor="ctr"/>
          <a:lstStyle/>
          <a:p>
            <a:pPr algn="ctr"/>
            <a:r>
              <a:rPr lang="en-US" sz="1200" dirty="0">
                <a:solidFill>
                  <a:srgbClr val="FFFFFF"/>
                </a:solidFill>
                <a:effectLst/>
                <a:latin typeface="Arial" panose="020B0604020202020204" pitchFamily="34" charset="0"/>
                <a:cs typeface="Arial" panose="020B0604020202020204" pitchFamily="34" charset="0"/>
              </a:rPr>
              <a:t>Analyte (protein, tumor</a:t>
            </a:r>
          </a:p>
          <a:p>
            <a:pPr algn="ctr"/>
            <a:r>
              <a:rPr lang="en-US" sz="1200" dirty="0">
                <a:solidFill>
                  <a:srgbClr val="FFFFFF"/>
                </a:solidFill>
                <a:effectLst/>
                <a:latin typeface="Arial" panose="020B0604020202020204" pitchFamily="34" charset="0"/>
                <a:cs typeface="Arial" panose="020B0604020202020204" pitchFamily="34" charset="0"/>
              </a:rPr>
              <a:t>DNA, tumor RNA)</a:t>
            </a:r>
          </a:p>
        </p:txBody>
      </p:sp>
      <p:sp>
        <p:nvSpPr>
          <p:cNvPr id="9" name="Rectangle 8">
            <a:extLst>
              <a:ext uri="{FF2B5EF4-FFF2-40B4-BE49-F238E27FC236}">
                <a16:creationId xmlns:a16="http://schemas.microsoft.com/office/drawing/2014/main" id="{C687CBFE-D61A-8114-DC69-20EDA36C2375}"/>
              </a:ext>
            </a:extLst>
          </p:cNvPr>
          <p:cNvSpPr/>
          <p:nvPr/>
        </p:nvSpPr>
        <p:spPr>
          <a:xfrm>
            <a:off x="3683508" y="1810512"/>
            <a:ext cx="2011680" cy="438912"/>
          </a:xfrm>
          <a:prstGeom prst="rect">
            <a:avLst/>
          </a:pr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27432" tIns="27432" rIns="27432" bIns="27432" rtlCol="0" anchor="ctr"/>
          <a:lstStyle/>
          <a:p>
            <a:pPr algn="ctr"/>
            <a:r>
              <a:rPr lang="en-US" sz="1200" dirty="0">
                <a:solidFill>
                  <a:srgbClr val="FFFFFF"/>
                </a:solidFill>
                <a:effectLst/>
                <a:latin typeface="Arial" panose="020B0604020202020204" pitchFamily="34" charset="0"/>
                <a:cs typeface="Arial" panose="020B0604020202020204" pitchFamily="34" charset="0"/>
              </a:rPr>
              <a:t>Result (positive, negative,</a:t>
            </a:r>
          </a:p>
          <a:p>
            <a:pPr algn="ctr"/>
            <a:r>
              <a:rPr lang="en-US" sz="1200" dirty="0">
                <a:solidFill>
                  <a:srgbClr val="FFFFFF"/>
                </a:solidFill>
                <a:effectLst/>
                <a:latin typeface="Arial" panose="020B0604020202020204" pitchFamily="34" charset="0"/>
                <a:cs typeface="Arial" panose="020B0604020202020204" pitchFamily="34" charset="0"/>
              </a:rPr>
              <a:t>not detected)</a:t>
            </a:r>
          </a:p>
        </p:txBody>
      </p:sp>
      <p:sp>
        <p:nvSpPr>
          <p:cNvPr id="10" name="Rectangle 9">
            <a:extLst>
              <a:ext uri="{FF2B5EF4-FFF2-40B4-BE49-F238E27FC236}">
                <a16:creationId xmlns:a16="http://schemas.microsoft.com/office/drawing/2014/main" id="{64ED0D44-EA0F-1290-CC3D-16B54AE53D9D}"/>
              </a:ext>
            </a:extLst>
          </p:cNvPr>
          <p:cNvSpPr/>
          <p:nvPr/>
        </p:nvSpPr>
        <p:spPr>
          <a:xfrm>
            <a:off x="617222" y="2313432"/>
            <a:ext cx="2253994" cy="438912"/>
          </a:xfrm>
          <a:prstGeom prst="rect">
            <a:avLst/>
          </a:pr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27432" tIns="27432" rIns="27432" bIns="27432" rtlCol="0" anchor="ctr"/>
          <a:lstStyle/>
          <a:p>
            <a:pPr algn="ctr"/>
            <a:r>
              <a:rPr lang="en-US" sz="1200" dirty="0">
                <a:solidFill>
                  <a:srgbClr val="FFFFFF"/>
                </a:solidFill>
                <a:effectLst/>
                <a:latin typeface="Arial" panose="020B0604020202020204" pitchFamily="34" charset="0"/>
                <a:cs typeface="Arial" panose="020B0604020202020204" pitchFamily="34" charset="0"/>
              </a:rPr>
              <a:t>Method (IHC, sequencing, copy</a:t>
            </a:r>
          </a:p>
          <a:p>
            <a:pPr algn="ctr"/>
            <a:r>
              <a:rPr lang="en-US" sz="1200" dirty="0">
                <a:solidFill>
                  <a:srgbClr val="FFFFFF"/>
                </a:solidFill>
                <a:effectLst/>
                <a:latin typeface="Arial" panose="020B0604020202020204" pitchFamily="34" charset="0"/>
                <a:cs typeface="Arial" panose="020B0604020202020204" pitchFamily="34" charset="0"/>
              </a:rPr>
              <a:t>number alterations [CNA])</a:t>
            </a:r>
          </a:p>
        </p:txBody>
      </p:sp>
      <p:sp>
        <p:nvSpPr>
          <p:cNvPr id="11" name="Rectangle 10">
            <a:extLst>
              <a:ext uri="{FF2B5EF4-FFF2-40B4-BE49-F238E27FC236}">
                <a16:creationId xmlns:a16="http://schemas.microsoft.com/office/drawing/2014/main" id="{1B15FC13-9F5A-0BF6-96D5-BF4DDEDA5900}"/>
              </a:ext>
            </a:extLst>
          </p:cNvPr>
          <p:cNvSpPr/>
          <p:nvPr/>
        </p:nvSpPr>
        <p:spPr>
          <a:xfrm>
            <a:off x="4343399" y="2313432"/>
            <a:ext cx="2404861" cy="438912"/>
          </a:xfrm>
          <a:prstGeom prst="rect">
            <a:avLst/>
          </a:pr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27432" tIns="27432" rIns="27432" bIns="27432" rtlCol="0" anchor="ctr"/>
          <a:lstStyle/>
          <a:p>
            <a:pPr algn="ctr"/>
            <a:r>
              <a:rPr lang="en-US" sz="1200" dirty="0">
                <a:solidFill>
                  <a:srgbClr val="FFFFFF"/>
                </a:solidFill>
                <a:effectLst/>
                <a:latin typeface="Arial" panose="020B0604020202020204" pitchFamily="34" charset="0"/>
                <a:cs typeface="Arial" panose="020B0604020202020204" pitchFamily="34" charset="0"/>
              </a:rPr>
              <a:t>Benefit/lack of benefit associated</a:t>
            </a:r>
          </a:p>
          <a:p>
            <a:pPr algn="ctr"/>
            <a:r>
              <a:rPr lang="en-US" sz="1200" dirty="0">
                <a:solidFill>
                  <a:srgbClr val="FFFFFF"/>
                </a:solidFill>
                <a:effectLst/>
                <a:latin typeface="Arial" panose="020B0604020202020204" pitchFamily="34" charset="0"/>
                <a:cs typeface="Arial" panose="020B0604020202020204" pitchFamily="34" charset="0"/>
              </a:rPr>
              <a:t>with approved therapies</a:t>
            </a:r>
          </a:p>
        </p:txBody>
      </p:sp>
      <p:sp>
        <p:nvSpPr>
          <p:cNvPr id="12" name="Rectangle 11">
            <a:extLst>
              <a:ext uri="{FF2B5EF4-FFF2-40B4-BE49-F238E27FC236}">
                <a16:creationId xmlns:a16="http://schemas.microsoft.com/office/drawing/2014/main" id="{5448E363-FA6C-EFEE-1BDF-0BD70799D1E1}"/>
              </a:ext>
            </a:extLst>
          </p:cNvPr>
          <p:cNvSpPr/>
          <p:nvPr/>
        </p:nvSpPr>
        <p:spPr>
          <a:xfrm>
            <a:off x="1289304" y="2825496"/>
            <a:ext cx="1051560" cy="438912"/>
          </a:xfrm>
          <a:prstGeom prst="rect">
            <a:avLst/>
          </a:pr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27432" tIns="27432" rIns="27432" bIns="27432" rtlCol="0" anchor="ctr"/>
          <a:lstStyle/>
          <a:p>
            <a:pPr algn="ctr"/>
            <a:r>
              <a:rPr lang="en-US" sz="1200" dirty="0">
                <a:solidFill>
                  <a:srgbClr val="FFFFFF"/>
                </a:solidFill>
                <a:effectLst/>
                <a:latin typeface="Arial" panose="020B0604020202020204" pitchFamily="34" charset="0"/>
                <a:cs typeface="Arial" panose="020B0604020202020204" pitchFamily="34" charset="0"/>
              </a:rPr>
              <a:t>Actionable</a:t>
            </a:r>
          </a:p>
          <a:p>
            <a:pPr algn="ctr"/>
            <a:r>
              <a:rPr lang="en-US" sz="1200" dirty="0">
                <a:solidFill>
                  <a:srgbClr val="FFFFFF"/>
                </a:solidFill>
                <a:effectLst/>
                <a:latin typeface="Arial" panose="020B0604020202020204" pitchFamily="34" charset="0"/>
                <a:cs typeface="Arial" panose="020B0604020202020204" pitchFamily="34" charset="0"/>
              </a:rPr>
              <a:t>biomarkers</a:t>
            </a:r>
          </a:p>
        </p:txBody>
      </p:sp>
      <p:sp>
        <p:nvSpPr>
          <p:cNvPr id="13" name="Rectangle 12">
            <a:extLst>
              <a:ext uri="{FF2B5EF4-FFF2-40B4-BE49-F238E27FC236}">
                <a16:creationId xmlns:a16="http://schemas.microsoft.com/office/drawing/2014/main" id="{15F70C77-54D7-740B-E78F-D5D12158F71D}"/>
              </a:ext>
            </a:extLst>
          </p:cNvPr>
          <p:cNvSpPr/>
          <p:nvPr/>
        </p:nvSpPr>
        <p:spPr>
          <a:xfrm>
            <a:off x="6473952" y="3099816"/>
            <a:ext cx="2286000" cy="1993392"/>
          </a:xfrm>
          <a:prstGeom prst="rect">
            <a:avLst/>
          </a:pr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r>
              <a:rPr lang="en-US" sz="1200" dirty="0">
                <a:solidFill>
                  <a:srgbClr val="FFFFFF"/>
                </a:solidFill>
                <a:effectLst/>
                <a:latin typeface="Arial" panose="020B0604020202020204" pitchFamily="34" charset="0"/>
                <a:cs typeface="Arial" panose="020B0604020202020204" pitchFamily="34" charset="0"/>
              </a:rPr>
              <a:t>“Level” refers to the level of</a:t>
            </a:r>
          </a:p>
          <a:p>
            <a:r>
              <a:rPr lang="en-US" sz="1200" dirty="0">
                <a:solidFill>
                  <a:srgbClr val="FFFFFF"/>
                </a:solidFill>
                <a:effectLst/>
                <a:latin typeface="Arial" panose="020B0604020202020204" pitchFamily="34" charset="0"/>
                <a:cs typeface="Arial" panose="020B0604020202020204" pitchFamily="34" charset="0"/>
              </a:rPr>
              <a:t>evidence for a biomarker:</a:t>
            </a:r>
          </a:p>
          <a:p>
            <a:pPr marL="182880" indent="-182880">
              <a:buFont typeface="Arial" panose="020B0604020202020204" pitchFamily="34" charset="0"/>
              <a:buChar char="•"/>
            </a:pPr>
            <a:r>
              <a:rPr lang="en-US" sz="1200" b="1" dirty="0">
                <a:solidFill>
                  <a:srgbClr val="FFFFFF"/>
                </a:solidFill>
                <a:effectLst/>
                <a:latin typeface="Arial" panose="020B0604020202020204" pitchFamily="34" charset="0"/>
                <a:cs typeface="Arial" panose="020B0604020202020204" pitchFamily="34" charset="0"/>
              </a:rPr>
              <a:t>Level 1:</a:t>
            </a:r>
            <a:br>
              <a:rPr lang="en-US" sz="1200" dirty="0">
                <a:solidFill>
                  <a:srgbClr val="FFFFFF"/>
                </a:solidFill>
                <a:effectLst/>
                <a:latin typeface="Arial" panose="020B0604020202020204" pitchFamily="34" charset="0"/>
                <a:cs typeface="Arial" panose="020B0604020202020204" pitchFamily="34" charset="0"/>
              </a:rPr>
            </a:br>
            <a:r>
              <a:rPr lang="en-US" sz="1200" dirty="0">
                <a:solidFill>
                  <a:srgbClr val="FFFFFF"/>
                </a:solidFill>
                <a:effectLst/>
                <a:latin typeface="Arial" panose="020B0604020202020204" pitchFamily="34" charset="0"/>
                <a:cs typeface="Arial" panose="020B0604020202020204" pitchFamily="34" charset="0"/>
              </a:rPr>
              <a:t>Companion diagnostic</a:t>
            </a:r>
          </a:p>
          <a:p>
            <a:pPr marL="182880" indent="-182880">
              <a:buFont typeface="Arial" panose="020B0604020202020204" pitchFamily="34" charset="0"/>
              <a:buChar char="•"/>
            </a:pPr>
            <a:r>
              <a:rPr lang="en-US" sz="1200" b="1" dirty="0">
                <a:solidFill>
                  <a:srgbClr val="FFFFFF"/>
                </a:solidFill>
                <a:effectLst/>
                <a:latin typeface="Arial" panose="020B0604020202020204" pitchFamily="34" charset="0"/>
                <a:cs typeface="Arial" panose="020B0604020202020204" pitchFamily="34" charset="0"/>
              </a:rPr>
              <a:t>Level 2:</a:t>
            </a:r>
            <a:br>
              <a:rPr lang="en-US" sz="1200" dirty="0">
                <a:solidFill>
                  <a:srgbClr val="FFFFFF"/>
                </a:solidFill>
                <a:effectLst/>
                <a:latin typeface="Arial" panose="020B0604020202020204" pitchFamily="34" charset="0"/>
                <a:cs typeface="Arial" panose="020B0604020202020204" pitchFamily="34" charset="0"/>
              </a:rPr>
            </a:br>
            <a:r>
              <a:rPr lang="en-US" sz="1200" dirty="0">
                <a:solidFill>
                  <a:srgbClr val="FFFFFF"/>
                </a:solidFill>
                <a:effectLst/>
                <a:latin typeface="Arial" panose="020B0604020202020204" pitchFamily="34" charset="0"/>
                <a:cs typeface="Arial" panose="020B0604020202020204" pitchFamily="34" charset="0"/>
              </a:rPr>
              <a:t>Strong evidence of clinical significance or endorsed </a:t>
            </a:r>
            <a:br>
              <a:rPr lang="en-US" sz="1200" dirty="0">
                <a:solidFill>
                  <a:srgbClr val="FFFFFF"/>
                </a:solidFill>
                <a:effectLst/>
                <a:latin typeface="Arial" panose="020B0604020202020204" pitchFamily="34" charset="0"/>
                <a:cs typeface="Arial" panose="020B0604020202020204" pitchFamily="34" charset="0"/>
              </a:rPr>
            </a:br>
            <a:r>
              <a:rPr lang="en-US" sz="1200" dirty="0">
                <a:solidFill>
                  <a:srgbClr val="FFFFFF"/>
                </a:solidFill>
                <a:effectLst/>
                <a:latin typeface="Arial" panose="020B0604020202020204" pitchFamily="34" charset="0"/>
                <a:cs typeface="Arial" panose="020B0604020202020204" pitchFamily="34" charset="0"/>
              </a:rPr>
              <a:t>by guidelines</a:t>
            </a:r>
          </a:p>
          <a:p>
            <a:pPr marL="182880" indent="-182880">
              <a:buFont typeface="Arial" panose="020B0604020202020204" pitchFamily="34" charset="0"/>
              <a:buChar char="•"/>
            </a:pPr>
            <a:r>
              <a:rPr lang="en-US" sz="1200" b="1" dirty="0">
                <a:solidFill>
                  <a:srgbClr val="FFFFFF"/>
                </a:solidFill>
                <a:effectLst/>
                <a:latin typeface="Arial" panose="020B0604020202020204" pitchFamily="34" charset="0"/>
                <a:cs typeface="Arial" panose="020B0604020202020204" pitchFamily="34" charset="0"/>
              </a:rPr>
              <a:t>Level 3:</a:t>
            </a:r>
            <a:br>
              <a:rPr lang="en-US" sz="1200" dirty="0">
                <a:solidFill>
                  <a:srgbClr val="FFFFFF"/>
                </a:solidFill>
                <a:effectLst/>
                <a:latin typeface="Arial" panose="020B0604020202020204" pitchFamily="34" charset="0"/>
                <a:cs typeface="Arial" panose="020B0604020202020204" pitchFamily="34" charset="0"/>
              </a:rPr>
            </a:br>
            <a:r>
              <a:rPr lang="en-US" sz="1200" dirty="0">
                <a:solidFill>
                  <a:srgbClr val="FFFFFF"/>
                </a:solidFill>
                <a:effectLst/>
                <a:latin typeface="Arial" panose="020B0604020202020204" pitchFamily="34" charset="0"/>
                <a:cs typeface="Arial" panose="020B0604020202020204" pitchFamily="34" charset="0"/>
              </a:rPr>
              <a:t>Potential clinical significance</a:t>
            </a:r>
          </a:p>
        </p:txBody>
      </p:sp>
      <p:sp>
        <p:nvSpPr>
          <p:cNvPr id="15" name="Content Placeholder 2">
            <a:extLst>
              <a:ext uri="{FF2B5EF4-FFF2-40B4-BE49-F238E27FC236}">
                <a16:creationId xmlns:a16="http://schemas.microsoft.com/office/drawing/2014/main" id="{B9C4F825-FA71-F766-5E2E-6E1D98E326BC}"/>
              </a:ext>
            </a:extLst>
          </p:cNvPr>
          <p:cNvSpPr txBox="1">
            <a:spLocks/>
          </p:cNvSpPr>
          <p:nvPr/>
        </p:nvSpPr>
        <p:spPr>
          <a:xfrm>
            <a:off x="219456" y="3502152"/>
            <a:ext cx="1737360" cy="1444752"/>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None/>
            </a:pPr>
            <a:r>
              <a:rPr lang="en-US" sz="1100" dirty="0">
                <a:solidFill>
                  <a:srgbClr val="E31C49"/>
                </a:solidFill>
                <a:effectLst/>
              </a:rPr>
              <a:t>Multiple companion diagnostic assays were used to assess PD-L1 expression, due to differences in the approved companion diagnostic for different agents in this class.</a:t>
            </a:r>
          </a:p>
        </p:txBody>
      </p:sp>
      <p:cxnSp>
        <p:nvCxnSpPr>
          <p:cNvPr id="23" name="Straight Connector 22">
            <a:extLst>
              <a:ext uri="{FF2B5EF4-FFF2-40B4-BE49-F238E27FC236}">
                <a16:creationId xmlns:a16="http://schemas.microsoft.com/office/drawing/2014/main" id="{74B731FF-6EAE-61B8-8AC2-7CF173B4A982}"/>
              </a:ext>
            </a:extLst>
          </p:cNvPr>
          <p:cNvCxnSpPr>
            <a:cxnSpLocks/>
          </p:cNvCxnSpPr>
          <p:nvPr/>
        </p:nvCxnSpPr>
        <p:spPr>
          <a:xfrm>
            <a:off x="5934456" y="3099816"/>
            <a:ext cx="557784"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Left Brace 26">
            <a:extLst>
              <a:ext uri="{FF2B5EF4-FFF2-40B4-BE49-F238E27FC236}">
                <a16:creationId xmlns:a16="http://schemas.microsoft.com/office/drawing/2014/main" id="{A6DB6365-54EA-10D0-C90A-7C4EE5595AFB}"/>
              </a:ext>
            </a:extLst>
          </p:cNvPr>
          <p:cNvSpPr/>
          <p:nvPr/>
        </p:nvSpPr>
        <p:spPr>
          <a:xfrm>
            <a:off x="2276856" y="3566160"/>
            <a:ext cx="91440" cy="384048"/>
          </a:xfrm>
          <a:prstGeom prst="leftBrace">
            <a:avLst/>
          </a:pr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3C3F4B36-0FD9-A9AB-D205-1CB48C28B449}"/>
              </a:ext>
            </a:extLst>
          </p:cNvPr>
          <p:cNvCxnSpPr>
            <a:cxnSpLocks/>
          </p:cNvCxnSpPr>
          <p:nvPr/>
        </p:nvCxnSpPr>
        <p:spPr>
          <a:xfrm rot="5400000">
            <a:off x="2203704" y="3319272"/>
            <a:ext cx="265176" cy="0"/>
          </a:xfrm>
          <a:prstGeom prst="straightConnector1">
            <a:avLst/>
          </a:prstGeom>
          <a:ln w="15875">
            <a:tailEnd type="ova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6ED2DFA-6CF4-A5B7-D6B5-191B1A66E740}"/>
              </a:ext>
            </a:extLst>
          </p:cNvPr>
          <p:cNvCxnSpPr>
            <a:cxnSpLocks/>
          </p:cNvCxnSpPr>
          <p:nvPr/>
        </p:nvCxnSpPr>
        <p:spPr>
          <a:xfrm>
            <a:off x="2862072" y="2679192"/>
            <a:ext cx="0" cy="777240"/>
          </a:xfrm>
          <a:prstGeom prst="straightConnector1">
            <a:avLst/>
          </a:prstGeom>
          <a:ln w="15875">
            <a:tailEnd type="ova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98082ED-FAFA-A13C-5B6C-4E0A3FB3E414}"/>
              </a:ext>
            </a:extLst>
          </p:cNvPr>
          <p:cNvCxnSpPr>
            <a:cxnSpLocks/>
          </p:cNvCxnSpPr>
          <p:nvPr/>
        </p:nvCxnSpPr>
        <p:spPr>
          <a:xfrm>
            <a:off x="3218688" y="2176272"/>
            <a:ext cx="0" cy="1280160"/>
          </a:xfrm>
          <a:prstGeom prst="straightConnector1">
            <a:avLst/>
          </a:prstGeom>
          <a:ln w="15875">
            <a:tailEnd type="ova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6FD6D7A-E51B-4262-205D-159147274911}"/>
              </a:ext>
            </a:extLst>
          </p:cNvPr>
          <p:cNvCxnSpPr>
            <a:cxnSpLocks/>
          </p:cNvCxnSpPr>
          <p:nvPr/>
        </p:nvCxnSpPr>
        <p:spPr>
          <a:xfrm>
            <a:off x="3677412" y="2176272"/>
            <a:ext cx="0" cy="1280160"/>
          </a:xfrm>
          <a:prstGeom prst="straightConnector1">
            <a:avLst/>
          </a:prstGeom>
          <a:ln w="15875">
            <a:tailEnd type="ova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F95D6C0-C763-8509-23CA-D2554FA82F1D}"/>
              </a:ext>
            </a:extLst>
          </p:cNvPr>
          <p:cNvCxnSpPr>
            <a:cxnSpLocks/>
          </p:cNvCxnSpPr>
          <p:nvPr/>
        </p:nvCxnSpPr>
        <p:spPr>
          <a:xfrm>
            <a:off x="4343400" y="2450592"/>
            <a:ext cx="0" cy="1005840"/>
          </a:xfrm>
          <a:prstGeom prst="straightConnector1">
            <a:avLst/>
          </a:prstGeom>
          <a:ln w="15875">
            <a:tailEnd type="ova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BB6FF3D-6BBF-0D7F-8AF7-9423C9DD5E52}"/>
              </a:ext>
            </a:extLst>
          </p:cNvPr>
          <p:cNvCxnSpPr>
            <a:cxnSpLocks/>
          </p:cNvCxnSpPr>
          <p:nvPr/>
        </p:nvCxnSpPr>
        <p:spPr>
          <a:xfrm>
            <a:off x="5934456" y="3090672"/>
            <a:ext cx="0" cy="365760"/>
          </a:xfrm>
          <a:prstGeom prst="straightConnector1">
            <a:avLst/>
          </a:prstGeom>
          <a:ln w="15875">
            <a:tailEnd type="ova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B066A32-1D5D-93DF-573B-A55183599C99}"/>
              </a:ext>
            </a:extLst>
          </p:cNvPr>
          <p:cNvCxnSpPr>
            <a:cxnSpLocks/>
          </p:cNvCxnSpPr>
          <p:nvPr/>
        </p:nvCxnSpPr>
        <p:spPr>
          <a:xfrm>
            <a:off x="1956816" y="3749040"/>
            <a:ext cx="365760" cy="0"/>
          </a:xfrm>
          <a:prstGeom prst="straightConnector1">
            <a:avLst/>
          </a:prstGeom>
          <a:ln w="15875">
            <a:tailEnd type="oval"/>
          </a:ln>
        </p:spPr>
        <p:style>
          <a:lnRef idx="1">
            <a:schemeClr val="accent1"/>
          </a:lnRef>
          <a:fillRef idx="0">
            <a:schemeClr val="accent1"/>
          </a:fillRef>
          <a:effectRef idx="0">
            <a:schemeClr val="accent1"/>
          </a:effectRef>
          <a:fontRef idx="minor">
            <a:schemeClr val="tx1"/>
          </a:fontRef>
        </p:style>
      </p:cxnSp>
      <p:pic>
        <p:nvPicPr>
          <p:cNvPr id="39" name="Graphic 38">
            <a:extLst>
              <a:ext uri="{FF2B5EF4-FFF2-40B4-BE49-F238E27FC236}">
                <a16:creationId xmlns:a16="http://schemas.microsoft.com/office/drawing/2014/main" id="{C0FD9CFC-5536-1718-0F9F-DEA0716EB0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2376" y="128016"/>
            <a:ext cx="365760" cy="533400"/>
          </a:xfrm>
          <a:prstGeom prst="rect">
            <a:avLst/>
          </a:prstGeom>
        </p:spPr>
      </p:pic>
      <p:grpSp>
        <p:nvGrpSpPr>
          <p:cNvPr id="18" name="REFS/ARTID" hidden="1">
            <a:extLst>
              <a:ext uri="{FF2B5EF4-FFF2-40B4-BE49-F238E27FC236}">
                <a16:creationId xmlns:a16="http://schemas.microsoft.com/office/drawing/2014/main" id="{E70037C1-2879-586B-ADC6-C34055804DB1}"/>
              </a:ext>
            </a:extLst>
          </p:cNvPr>
          <p:cNvGrpSpPr/>
          <p:nvPr/>
        </p:nvGrpSpPr>
        <p:grpSpPr>
          <a:xfrm>
            <a:off x="3544863" y="771079"/>
            <a:ext cx="6886669" cy="1026451"/>
            <a:chOff x="3544863" y="771079"/>
            <a:chExt cx="6886669" cy="1026451"/>
          </a:xfrm>
        </p:grpSpPr>
        <p:sp>
          <p:nvSpPr>
            <p:cNvPr id="7" name="TextBox 6">
              <a:extLst>
                <a:ext uri="{FF2B5EF4-FFF2-40B4-BE49-F238E27FC236}">
                  <a16:creationId xmlns:a16="http://schemas.microsoft.com/office/drawing/2014/main" id="{C5131DAA-E400-B1A6-7F43-04ECDD5D3D86}"/>
                </a:ext>
              </a:extLst>
            </p:cNvPr>
            <p:cNvSpPr txBox="1"/>
            <p:nvPr/>
          </p:nvSpPr>
          <p:spPr>
            <a:xfrm>
              <a:off x="5830863" y="771079"/>
              <a:ext cx="2286000" cy="246221"/>
            </a:xfrm>
            <a:prstGeom prst="rect">
              <a:avLst/>
            </a:prstGeom>
            <a:noFill/>
          </p:spPr>
          <p:txBody>
            <a:bodyPr wrap="square">
              <a:spAutoFit/>
            </a:bodyPr>
            <a:lstStyle/>
            <a:p>
              <a:r>
                <a:rPr lang="en-US" sz="1000" dirty="0">
                  <a:solidFill>
                    <a:srgbClr val="FF0000"/>
                  </a:solidFill>
                  <a:latin typeface="Arial" panose="020B0604020202020204" pitchFamily="34" charset="0"/>
                  <a:cs typeface="Arial" panose="020B0604020202020204" pitchFamily="34" charset="0"/>
                </a:rPr>
                <a:t>[Fox 2023, p 4A] </a:t>
              </a:r>
              <a:endParaRPr lang="en-US" sz="1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E22A26E-ED67-AE12-9404-00B3DCE46339}"/>
                </a:ext>
              </a:extLst>
            </p:cNvPr>
            <p:cNvSpPr txBox="1"/>
            <p:nvPr/>
          </p:nvSpPr>
          <p:spPr>
            <a:xfrm>
              <a:off x="3544863" y="1551309"/>
              <a:ext cx="2286000" cy="246221"/>
            </a:xfrm>
            <a:prstGeom prst="rect">
              <a:avLst/>
            </a:prstGeom>
            <a:noFill/>
          </p:spPr>
          <p:txBody>
            <a:bodyPr wrap="square">
              <a:spAutoFit/>
            </a:bodyPr>
            <a:lstStyle/>
            <a:p>
              <a:r>
                <a:rPr lang="en-US" sz="1000" dirty="0">
                  <a:solidFill>
                    <a:schemeClr val="accent1"/>
                  </a:solidFill>
                  <a:latin typeface="Arial" panose="020B0604020202020204" pitchFamily="34" charset="0"/>
                  <a:cs typeface="Arial" panose="020B0604020202020204" pitchFamily="34" charset="0"/>
                </a:rPr>
                <a:t>[Caris 2023, p 1, p 7]</a:t>
              </a:r>
              <a:endParaRPr lang="en-US" sz="10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A0A9DD8-75C5-FC2F-AE3E-3D85ABCBC2A5}"/>
                </a:ext>
              </a:extLst>
            </p:cNvPr>
            <p:cNvSpPr txBox="1"/>
            <p:nvPr/>
          </p:nvSpPr>
          <p:spPr>
            <a:xfrm>
              <a:off x="9144000" y="1143821"/>
              <a:ext cx="1287532" cy="369332"/>
            </a:xfrm>
            <a:prstGeom prst="rect">
              <a:avLst/>
            </a:prstGeom>
            <a:noFill/>
          </p:spPr>
          <p:txBody>
            <a:bodyPr wrap="none" rtlCol="0">
              <a:spAutoFit/>
            </a:bodyPr>
            <a:lstStyle/>
            <a:p>
              <a:r>
                <a:rPr lang="en-US" b="1" dirty="0">
                  <a:solidFill>
                    <a:srgbClr val="FF0000"/>
                  </a:solidFill>
                  <a:latin typeface="Arial" panose="020B0604020202020204" pitchFamily="34" charset="0"/>
                </a:rPr>
                <a:t>PLB_006c</a:t>
              </a:r>
            </a:p>
          </p:txBody>
        </p:sp>
      </p:grpSp>
    </p:spTree>
    <p:extLst>
      <p:ext uri="{BB962C8B-B14F-4D97-AF65-F5344CB8AC3E}">
        <p14:creationId xmlns:p14="http://schemas.microsoft.com/office/powerpoint/2010/main" val="3577284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72E6F79-3A7E-0489-400A-5088F130CE32}"/>
              </a:ext>
            </a:extLst>
          </p:cNvPr>
          <p:cNvSpPr>
            <a:spLocks noGrp="1"/>
          </p:cNvSpPr>
          <p:nvPr>
            <p:ph type="ftr" sz="quarter" idx="11"/>
          </p:nvPr>
        </p:nvSpPr>
        <p:spPr/>
        <p:txBody>
          <a:bodyPr/>
          <a:lstStyle/>
          <a:p>
            <a:r>
              <a:rPr lang="en-US"/>
              <a:t>CONFIDENTIAL. FOR INTERNAL USE ONLY. THE INFORMATION CONTAINED IN THIS TRAINING IS FOR INTERNAL, EDUCATIONAL PURPOSES ONLY. DO NOT COPY OR DISTRIBUTE OUTSIDE</a:t>
            </a:r>
          </a:p>
          <a:p>
            <a:r>
              <a:rPr lang="en-US"/>
              <a:t>OF SANOFI OR USE IN PROMOTION. MAT-US-2304693-V1.0 06/2023</a:t>
            </a:r>
            <a:endParaRPr lang="en-US" dirty="0"/>
          </a:p>
        </p:txBody>
      </p:sp>
      <p:sp>
        <p:nvSpPr>
          <p:cNvPr id="2" name="Title 1">
            <a:extLst>
              <a:ext uri="{FF2B5EF4-FFF2-40B4-BE49-F238E27FC236}">
                <a16:creationId xmlns:a16="http://schemas.microsoft.com/office/drawing/2014/main" id="{841C6584-07ED-7030-C4C7-8E1869E32DE9}"/>
              </a:ext>
            </a:extLst>
          </p:cNvPr>
          <p:cNvSpPr>
            <a:spLocks noGrp="1"/>
          </p:cNvSpPr>
          <p:nvPr>
            <p:ph type="title"/>
          </p:nvPr>
        </p:nvSpPr>
        <p:spPr/>
        <p:txBody>
          <a:bodyPr/>
          <a:lstStyle/>
          <a:p>
            <a:r>
              <a:rPr lang="en-US" dirty="0"/>
              <a:t>Key Points and Implications</a:t>
            </a:r>
          </a:p>
        </p:txBody>
      </p:sp>
      <p:sp>
        <p:nvSpPr>
          <p:cNvPr id="4" name="Slide Number Placeholder 3">
            <a:extLst>
              <a:ext uri="{FF2B5EF4-FFF2-40B4-BE49-F238E27FC236}">
                <a16:creationId xmlns:a16="http://schemas.microsoft.com/office/drawing/2014/main" id="{BCF31161-C200-1428-DC57-802083769C57}"/>
              </a:ext>
            </a:extLst>
          </p:cNvPr>
          <p:cNvSpPr>
            <a:spLocks noGrp="1"/>
          </p:cNvSpPr>
          <p:nvPr>
            <p:ph type="sldNum" sz="quarter" idx="4"/>
          </p:nvPr>
        </p:nvSpPr>
        <p:spPr>
          <a:xfrm>
            <a:off x="8668987" y="6442364"/>
            <a:ext cx="334043" cy="229896"/>
          </a:xfrm>
        </p:spPr>
        <p:txBody>
          <a:bodyPr/>
          <a:lstStyle/>
          <a:p>
            <a:fld id="{A4D380FA-7BEA-B14C-AC49-6E7235AF6C26}" type="slidenum">
              <a:rPr lang="en-US" smtClean="0"/>
              <a:pPr/>
              <a:t>17</a:t>
            </a:fld>
            <a:endParaRPr lang="en-US" dirty="0"/>
          </a:p>
        </p:txBody>
      </p:sp>
      <p:sp>
        <p:nvSpPr>
          <p:cNvPr id="8" name="Rounded Rectangle 7">
            <a:extLst>
              <a:ext uri="{FF2B5EF4-FFF2-40B4-BE49-F238E27FC236}">
                <a16:creationId xmlns:a16="http://schemas.microsoft.com/office/drawing/2014/main" id="{6638E4CF-785C-53D7-5E9B-FA2A88451186}"/>
              </a:ext>
            </a:extLst>
          </p:cNvPr>
          <p:cNvSpPr/>
          <p:nvPr/>
        </p:nvSpPr>
        <p:spPr>
          <a:xfrm>
            <a:off x="429768" y="1014984"/>
            <a:ext cx="4114800" cy="3017520"/>
          </a:xfrm>
          <a:prstGeom prst="roundRect">
            <a:avLst>
              <a:gd name="adj" fmla="val 11686"/>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27432" rIns="27432" rtlCol="0" anchor="t"/>
          <a:lstStyle/>
          <a:p>
            <a:pPr algn="ctr">
              <a:lnSpc>
                <a:spcPct val="95000"/>
              </a:lnSpc>
              <a:spcBef>
                <a:spcPts val="300"/>
              </a:spcBef>
            </a:pPr>
            <a:r>
              <a:rPr lang="en-US" sz="1600" b="1" dirty="0">
                <a:solidFill>
                  <a:srgbClr val="FF0000"/>
                </a:solidFill>
                <a:effectLst/>
                <a:latin typeface="Arial" panose="020B0604020202020204" pitchFamily="34" charset="0"/>
                <a:cs typeface="Arial" panose="020B0604020202020204" pitchFamily="34" charset="0"/>
              </a:rPr>
              <a:t>The Pathology Lab</a:t>
            </a:r>
          </a:p>
          <a:p>
            <a:pPr marL="228600" indent="-228600">
              <a:lnSpc>
                <a:spcPct val="95000"/>
              </a:lnSpc>
              <a:spcBef>
                <a:spcPts val="300"/>
              </a:spcBef>
              <a:buFont typeface="Arial" panose="020B0604020202020204" pitchFamily="34" charset="0"/>
              <a:buChar char="•"/>
            </a:pPr>
            <a:r>
              <a:rPr lang="en-US" sz="1400" dirty="0">
                <a:solidFill>
                  <a:schemeClr val="tx1"/>
                </a:solidFill>
                <a:effectLst/>
                <a:latin typeface="Arial" panose="020B0604020202020204" pitchFamily="34" charset="0"/>
                <a:cs typeface="Arial" panose="020B0604020202020204" pitchFamily="34" charset="0"/>
              </a:rPr>
              <a:t>Pathology labs are staffed with a diverse array of professionals, some of whom are key stakeholders in implementing new biomarkers</a:t>
            </a:r>
          </a:p>
          <a:p>
            <a:pPr marL="228600" indent="-228600">
              <a:lnSpc>
                <a:spcPct val="95000"/>
              </a:lnSpc>
              <a:spcBef>
                <a:spcPts val="300"/>
              </a:spcBef>
              <a:buFont typeface="Arial" panose="020B0604020202020204" pitchFamily="34" charset="0"/>
              <a:buChar char="•"/>
            </a:pPr>
            <a:r>
              <a:rPr lang="en-US" sz="1400" dirty="0">
                <a:solidFill>
                  <a:schemeClr val="tx1"/>
                </a:solidFill>
                <a:effectLst/>
                <a:latin typeface="Arial" panose="020B0604020202020204" pitchFamily="34" charset="0"/>
                <a:cs typeface="Arial" panose="020B0604020202020204" pitchFamily="34" charset="0"/>
              </a:rPr>
              <a:t>Laboratory directors, department directors, technical and general supervisors, and to </a:t>
            </a:r>
            <a:br>
              <a:rPr lang="en-US" sz="1400" dirty="0">
                <a:solidFill>
                  <a:schemeClr val="tx1"/>
                </a:solidFill>
                <a:effectLst/>
                <a:latin typeface="Arial" panose="020B0604020202020204" pitchFamily="34" charset="0"/>
                <a:cs typeface="Arial" panose="020B0604020202020204" pitchFamily="34" charset="0"/>
              </a:rPr>
            </a:br>
            <a:r>
              <a:rPr lang="en-US" sz="1400" dirty="0">
                <a:solidFill>
                  <a:schemeClr val="tx1"/>
                </a:solidFill>
                <a:effectLst/>
                <a:latin typeface="Arial" panose="020B0604020202020204" pitchFamily="34" charset="0"/>
                <a:cs typeface="Arial" panose="020B0604020202020204" pitchFamily="34" charset="0"/>
              </a:rPr>
              <a:t>a lesser extent medical laboratory scientists, medical technologists, and clinical </a:t>
            </a:r>
            <a:br>
              <a:rPr lang="en-US" sz="1400" dirty="0">
                <a:solidFill>
                  <a:schemeClr val="tx1"/>
                </a:solidFill>
                <a:effectLst/>
                <a:latin typeface="Arial" panose="020B0604020202020204" pitchFamily="34" charset="0"/>
                <a:cs typeface="Arial" panose="020B0604020202020204" pitchFamily="34" charset="0"/>
              </a:rPr>
            </a:br>
            <a:r>
              <a:rPr lang="en-US" sz="1400" dirty="0">
                <a:solidFill>
                  <a:schemeClr val="tx1"/>
                </a:solidFill>
                <a:effectLst/>
                <a:latin typeface="Arial" panose="020B0604020202020204" pitchFamily="34" charset="0"/>
                <a:cs typeface="Arial" panose="020B0604020202020204" pitchFamily="34" charset="0"/>
              </a:rPr>
              <a:t>laboratory scientists all have input into biomarker protocols</a:t>
            </a:r>
          </a:p>
        </p:txBody>
      </p:sp>
      <p:sp>
        <p:nvSpPr>
          <p:cNvPr id="14" name="Rectangle 13">
            <a:extLst>
              <a:ext uri="{FF2B5EF4-FFF2-40B4-BE49-F238E27FC236}">
                <a16:creationId xmlns:a16="http://schemas.microsoft.com/office/drawing/2014/main" id="{C0390D49-4F49-E804-B222-2D043089AC61}"/>
              </a:ext>
            </a:extLst>
          </p:cNvPr>
          <p:cNvSpPr/>
          <p:nvPr/>
        </p:nvSpPr>
        <p:spPr>
          <a:xfrm>
            <a:off x="228600" y="813816"/>
            <a:ext cx="585216" cy="585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7CF0450D-AB66-6D3A-665E-90E3FBF5E0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9768" y="841248"/>
            <a:ext cx="347472" cy="463296"/>
          </a:xfrm>
          <a:prstGeom prst="rect">
            <a:avLst/>
          </a:prstGeom>
        </p:spPr>
      </p:pic>
      <p:pic>
        <p:nvPicPr>
          <p:cNvPr id="10" name="Graphic 9">
            <a:extLst>
              <a:ext uri="{FF2B5EF4-FFF2-40B4-BE49-F238E27FC236}">
                <a16:creationId xmlns:a16="http://schemas.microsoft.com/office/drawing/2014/main" id="{98C33191-5D79-6A4D-177D-72FD66B901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4360" y="219456"/>
            <a:ext cx="548640" cy="396240"/>
          </a:xfrm>
          <a:prstGeom prst="rect">
            <a:avLst/>
          </a:prstGeom>
        </p:spPr>
      </p:pic>
      <p:sp>
        <p:nvSpPr>
          <p:cNvPr id="15" name="Rounded Rectangle 14">
            <a:extLst>
              <a:ext uri="{FF2B5EF4-FFF2-40B4-BE49-F238E27FC236}">
                <a16:creationId xmlns:a16="http://schemas.microsoft.com/office/drawing/2014/main" id="{B76A27CF-D030-2FE3-899A-C78E83B00C86}"/>
              </a:ext>
            </a:extLst>
          </p:cNvPr>
          <p:cNvSpPr/>
          <p:nvPr/>
        </p:nvSpPr>
        <p:spPr>
          <a:xfrm>
            <a:off x="4617720" y="1014984"/>
            <a:ext cx="4114800" cy="3017520"/>
          </a:xfrm>
          <a:prstGeom prst="roundRect">
            <a:avLst>
              <a:gd name="adj" fmla="val 11686"/>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27432" rIns="27432" rtlCol="0" anchor="t"/>
          <a:lstStyle/>
          <a:p>
            <a:pPr algn="ctr">
              <a:lnSpc>
                <a:spcPct val="95000"/>
              </a:lnSpc>
              <a:spcBef>
                <a:spcPts val="300"/>
              </a:spcBef>
            </a:pPr>
            <a:r>
              <a:rPr lang="en-US" sz="1600" b="1" dirty="0">
                <a:solidFill>
                  <a:srgbClr val="FF0000"/>
                </a:solidFill>
                <a:effectLst/>
                <a:latin typeface="Arial" panose="020B0604020202020204" pitchFamily="34" charset="0"/>
                <a:cs typeface="Arial" panose="020B0604020202020204" pitchFamily="34" charset="0"/>
              </a:rPr>
              <a:t>Biomarker Testing</a:t>
            </a:r>
          </a:p>
          <a:p>
            <a:pPr marL="228600" indent="-228600">
              <a:lnSpc>
                <a:spcPct val="95000"/>
              </a:lnSpc>
              <a:spcBef>
                <a:spcPts val="300"/>
              </a:spcBef>
              <a:buFont typeface="Arial" panose="020B0604020202020204" pitchFamily="34" charset="0"/>
              <a:buChar char="•"/>
            </a:pPr>
            <a:r>
              <a:rPr lang="en-US" sz="1400" dirty="0">
                <a:solidFill>
                  <a:schemeClr val="tx1"/>
                </a:solidFill>
                <a:effectLst/>
                <a:latin typeface="Arial" panose="020B0604020202020204" pitchFamily="34" charset="0"/>
                <a:cs typeface="Arial" panose="020B0604020202020204" pitchFamily="34" charset="0"/>
              </a:rPr>
              <a:t>Reflex testing is desirable to accelerate biomarker testing and reduce inter-provider variability; decisions about markers to include are made at the institutional/facility level</a:t>
            </a:r>
          </a:p>
          <a:p>
            <a:pPr marL="228600" indent="-228600">
              <a:lnSpc>
                <a:spcPct val="95000"/>
              </a:lnSpc>
              <a:spcBef>
                <a:spcPts val="300"/>
              </a:spcBef>
              <a:buFont typeface="Arial" panose="020B0604020202020204" pitchFamily="34" charset="0"/>
              <a:buChar char="•"/>
            </a:pPr>
            <a:r>
              <a:rPr lang="en-US" sz="1400" dirty="0">
                <a:solidFill>
                  <a:schemeClr val="tx1"/>
                </a:solidFill>
                <a:effectLst/>
                <a:latin typeface="Arial" panose="020B0604020202020204" pitchFamily="34" charset="0"/>
                <a:cs typeface="Arial" panose="020B0604020202020204" pitchFamily="34" charset="0"/>
              </a:rPr>
              <a:t>Biomarkers may be assessed on site at </a:t>
            </a:r>
            <a:br>
              <a:rPr lang="en-US" sz="1400" dirty="0">
                <a:solidFill>
                  <a:schemeClr val="tx1"/>
                </a:solidFill>
                <a:effectLst/>
                <a:latin typeface="Arial" panose="020B0604020202020204" pitchFamily="34" charset="0"/>
                <a:cs typeface="Arial" panose="020B0604020202020204" pitchFamily="34" charset="0"/>
              </a:rPr>
            </a:br>
            <a:r>
              <a:rPr lang="en-US" sz="1400" dirty="0">
                <a:solidFill>
                  <a:schemeClr val="tx1"/>
                </a:solidFill>
                <a:effectLst/>
                <a:latin typeface="Arial" panose="020B0604020202020204" pitchFamily="34" charset="0"/>
                <a:cs typeface="Arial" panose="020B0604020202020204" pitchFamily="34" charset="0"/>
              </a:rPr>
              <a:t>in-house laboratories or at an independent reference lab; lower-volume or specialized biomarker tests are more likely to be outsourced</a:t>
            </a:r>
          </a:p>
          <a:p>
            <a:pPr marL="228600" indent="-228600">
              <a:lnSpc>
                <a:spcPct val="95000"/>
              </a:lnSpc>
              <a:spcBef>
                <a:spcPts val="300"/>
              </a:spcBef>
              <a:buFont typeface="Arial" panose="020B0604020202020204" pitchFamily="34" charset="0"/>
              <a:buChar char="•"/>
            </a:pPr>
            <a:r>
              <a:rPr lang="en-US" sz="1400" dirty="0">
                <a:solidFill>
                  <a:schemeClr val="tx1"/>
                </a:solidFill>
                <a:effectLst/>
                <a:latin typeface="Arial" panose="020B0604020202020204" pitchFamily="34" charset="0"/>
                <a:cs typeface="Arial" panose="020B0604020202020204" pitchFamily="34" charset="0"/>
              </a:rPr>
              <a:t>The use of </a:t>
            </a:r>
            <a:r>
              <a:rPr lang="en-US" sz="1400" dirty="0" err="1">
                <a:solidFill>
                  <a:schemeClr val="tx1"/>
                </a:solidFill>
                <a:effectLst/>
                <a:latin typeface="Arial" panose="020B0604020202020204" pitchFamily="34" charset="0"/>
                <a:cs typeface="Arial" panose="020B0604020202020204" pitchFamily="34" charset="0"/>
              </a:rPr>
              <a:t>CDx</a:t>
            </a:r>
            <a:r>
              <a:rPr lang="en-US" sz="1400" dirty="0">
                <a:solidFill>
                  <a:schemeClr val="tx1"/>
                </a:solidFill>
                <a:effectLst/>
                <a:latin typeface="Arial" panose="020B0604020202020204" pitchFamily="34" charset="0"/>
                <a:cs typeface="Arial" panose="020B0604020202020204" pitchFamily="34" charset="0"/>
              </a:rPr>
              <a:t> vs LDTs varies; even in cases where a </a:t>
            </a:r>
            <a:r>
              <a:rPr lang="en-US" sz="1400" dirty="0" err="1">
                <a:solidFill>
                  <a:schemeClr val="tx1"/>
                </a:solidFill>
                <a:effectLst/>
                <a:latin typeface="Arial" panose="020B0604020202020204" pitchFamily="34" charset="0"/>
                <a:cs typeface="Arial" panose="020B0604020202020204" pitchFamily="34" charset="0"/>
              </a:rPr>
              <a:t>CDx</a:t>
            </a:r>
            <a:r>
              <a:rPr lang="en-US" sz="1400" dirty="0">
                <a:solidFill>
                  <a:schemeClr val="tx1"/>
                </a:solidFill>
                <a:effectLst/>
                <a:latin typeface="Arial" panose="020B0604020202020204" pitchFamily="34" charset="0"/>
                <a:cs typeface="Arial" panose="020B0604020202020204" pitchFamily="34" charset="0"/>
              </a:rPr>
              <a:t> is available, a lab may choose to use an LDT</a:t>
            </a:r>
          </a:p>
        </p:txBody>
      </p:sp>
      <p:sp>
        <p:nvSpPr>
          <p:cNvPr id="16" name="Rectangle 15">
            <a:extLst>
              <a:ext uri="{FF2B5EF4-FFF2-40B4-BE49-F238E27FC236}">
                <a16:creationId xmlns:a16="http://schemas.microsoft.com/office/drawing/2014/main" id="{CE767A30-3D83-BB9E-2C13-284733BE0C3D}"/>
              </a:ext>
            </a:extLst>
          </p:cNvPr>
          <p:cNvSpPr/>
          <p:nvPr/>
        </p:nvSpPr>
        <p:spPr>
          <a:xfrm>
            <a:off x="4572000" y="813816"/>
            <a:ext cx="548640" cy="585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DE767BC0-498E-F1B3-E66E-FC246A1B7F11}"/>
              </a:ext>
            </a:extLst>
          </p:cNvPr>
          <p:cNvSpPr/>
          <p:nvPr/>
        </p:nvSpPr>
        <p:spPr>
          <a:xfrm>
            <a:off x="2377440" y="4142232"/>
            <a:ext cx="4389120" cy="2194560"/>
          </a:xfrm>
          <a:prstGeom prst="roundRect">
            <a:avLst>
              <a:gd name="adj" fmla="val 11686"/>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27432" rIns="27432" rtlCol="0" anchor="t"/>
          <a:lstStyle/>
          <a:p>
            <a:pPr algn="ctr">
              <a:lnSpc>
                <a:spcPct val="95000"/>
              </a:lnSpc>
              <a:spcBef>
                <a:spcPts val="300"/>
              </a:spcBef>
            </a:pPr>
            <a:r>
              <a:rPr lang="en-US" sz="1600" b="1" dirty="0">
                <a:solidFill>
                  <a:srgbClr val="FF0000"/>
                </a:solidFill>
                <a:effectLst/>
                <a:latin typeface="Arial" panose="020B0604020202020204" pitchFamily="34" charset="0"/>
                <a:cs typeface="Arial" panose="020B0604020202020204" pitchFamily="34" charset="0"/>
              </a:rPr>
              <a:t>Biopsies and Tissue Requirements</a:t>
            </a:r>
          </a:p>
          <a:p>
            <a:pPr marL="228600" indent="-228600">
              <a:lnSpc>
                <a:spcPct val="95000"/>
              </a:lnSpc>
              <a:spcBef>
                <a:spcPts val="300"/>
              </a:spcBef>
              <a:buFont typeface="Arial" panose="020B0604020202020204" pitchFamily="34" charset="0"/>
              <a:buChar char="•"/>
            </a:pPr>
            <a:r>
              <a:rPr lang="en-US" sz="1400" dirty="0">
                <a:solidFill>
                  <a:schemeClr val="tx1"/>
                </a:solidFill>
                <a:effectLst/>
                <a:latin typeface="Arial" panose="020B0604020202020204" pitchFamily="34" charset="0"/>
                <a:cs typeface="Arial" panose="020B0604020202020204" pitchFamily="34" charset="0"/>
              </a:rPr>
              <a:t>Large biopsy samples (such as core needle biopsies or resections) are desirable to provide adequate tissue for testing</a:t>
            </a:r>
          </a:p>
          <a:p>
            <a:pPr marL="228600" indent="-228600">
              <a:lnSpc>
                <a:spcPct val="95000"/>
              </a:lnSpc>
              <a:spcBef>
                <a:spcPts val="300"/>
              </a:spcBef>
              <a:buFont typeface="Arial" panose="020B0604020202020204" pitchFamily="34" charset="0"/>
              <a:buChar char="•"/>
            </a:pPr>
            <a:r>
              <a:rPr lang="en-US" sz="1400" dirty="0">
                <a:solidFill>
                  <a:schemeClr val="tx1"/>
                </a:solidFill>
                <a:effectLst/>
                <a:latin typeface="Arial" panose="020B0604020202020204" pitchFamily="34" charset="0"/>
                <a:cs typeface="Arial" panose="020B0604020202020204" pitchFamily="34" charset="0"/>
              </a:rPr>
              <a:t>Often, only limited tissue can be obtained from patients with NSCLC and samples may not be adequate for all tests</a:t>
            </a:r>
          </a:p>
          <a:p>
            <a:pPr marL="228600" indent="-228600">
              <a:lnSpc>
                <a:spcPct val="95000"/>
              </a:lnSpc>
              <a:spcBef>
                <a:spcPts val="300"/>
              </a:spcBef>
              <a:buFont typeface="Arial" panose="020B0604020202020204" pitchFamily="34" charset="0"/>
              <a:buChar char="•"/>
            </a:pPr>
            <a:r>
              <a:rPr lang="en-US" sz="1400" dirty="0">
                <a:solidFill>
                  <a:schemeClr val="tx1"/>
                </a:solidFill>
                <a:effectLst/>
                <a:latin typeface="Arial" panose="020B0604020202020204" pitchFamily="34" charset="0"/>
                <a:cs typeface="Arial" panose="020B0604020202020204" pitchFamily="34" charset="0"/>
              </a:rPr>
              <a:t>In cases of limited tissue availability, clinicians must make choices regarding prioritization of tests</a:t>
            </a:r>
          </a:p>
        </p:txBody>
      </p:sp>
      <p:sp>
        <p:nvSpPr>
          <p:cNvPr id="19" name="Rectangle 18">
            <a:extLst>
              <a:ext uri="{FF2B5EF4-FFF2-40B4-BE49-F238E27FC236}">
                <a16:creationId xmlns:a16="http://schemas.microsoft.com/office/drawing/2014/main" id="{CD5DE138-D442-E241-2465-1EB93055DD84}"/>
              </a:ext>
            </a:extLst>
          </p:cNvPr>
          <p:cNvSpPr/>
          <p:nvPr/>
        </p:nvSpPr>
        <p:spPr>
          <a:xfrm>
            <a:off x="2240280" y="4050792"/>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29012840-3187-22C2-35C8-6D2BD5D0AB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99432" y="886968"/>
            <a:ext cx="457200" cy="406400"/>
          </a:xfrm>
          <a:prstGeom prst="rect">
            <a:avLst/>
          </a:prstGeom>
        </p:spPr>
      </p:pic>
      <p:pic>
        <p:nvPicPr>
          <p:cNvPr id="23" name="Graphic 22">
            <a:extLst>
              <a:ext uri="{FF2B5EF4-FFF2-40B4-BE49-F238E27FC236}">
                <a16:creationId xmlns:a16="http://schemas.microsoft.com/office/drawing/2014/main" id="{D9070DD4-678E-4C13-542C-2A8C9C792D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31720" y="4059936"/>
            <a:ext cx="393700" cy="381000"/>
          </a:xfrm>
          <a:prstGeom prst="rect">
            <a:avLst/>
          </a:prstGeom>
        </p:spPr>
      </p:pic>
      <p:grpSp>
        <p:nvGrpSpPr>
          <p:cNvPr id="3" name="REFS | ART ID" hidden="1">
            <a:extLst>
              <a:ext uri="{FF2B5EF4-FFF2-40B4-BE49-F238E27FC236}">
                <a16:creationId xmlns:a16="http://schemas.microsoft.com/office/drawing/2014/main" id="{10C9E707-AC16-27E7-6642-346D1279B2C1}"/>
              </a:ext>
            </a:extLst>
          </p:cNvPr>
          <p:cNvGrpSpPr/>
          <p:nvPr/>
        </p:nvGrpSpPr>
        <p:grpSpPr>
          <a:xfrm>
            <a:off x="4741910" y="972273"/>
            <a:ext cx="5630830" cy="5410904"/>
            <a:chOff x="4741910" y="972273"/>
            <a:chExt cx="5630830" cy="5410904"/>
          </a:xfrm>
        </p:grpSpPr>
        <p:sp>
          <p:nvSpPr>
            <p:cNvPr id="6" name="TextBox 5">
              <a:extLst>
                <a:ext uri="{FF2B5EF4-FFF2-40B4-BE49-F238E27FC236}">
                  <a16:creationId xmlns:a16="http://schemas.microsoft.com/office/drawing/2014/main" id="{7800F04A-98AA-9932-ECF8-648FACE49632}"/>
                </a:ext>
              </a:extLst>
            </p:cNvPr>
            <p:cNvSpPr txBox="1"/>
            <p:nvPr/>
          </p:nvSpPr>
          <p:spPr>
            <a:xfrm>
              <a:off x="9213448" y="972273"/>
              <a:ext cx="1159292" cy="369332"/>
            </a:xfrm>
            <a:prstGeom prst="rect">
              <a:avLst/>
            </a:prstGeom>
            <a:noFill/>
          </p:spPr>
          <p:txBody>
            <a:bodyPr wrap="none" rtlCol="0">
              <a:spAutoFit/>
            </a:bodyPr>
            <a:lstStyle/>
            <a:p>
              <a:r>
                <a:rPr lang="en-US" b="1" dirty="0">
                  <a:solidFill>
                    <a:srgbClr val="FF0000"/>
                  </a:solidFill>
                  <a:latin typeface="Arial" panose="020B0604020202020204" pitchFamily="34" charset="0"/>
                </a:rPr>
                <a:t>PLB_007</a:t>
              </a:r>
            </a:p>
          </p:txBody>
        </p:sp>
        <p:sp>
          <p:nvSpPr>
            <p:cNvPr id="7" name="TextBox 6">
              <a:extLst>
                <a:ext uri="{FF2B5EF4-FFF2-40B4-BE49-F238E27FC236}">
                  <a16:creationId xmlns:a16="http://schemas.microsoft.com/office/drawing/2014/main" id="{F0573240-3FA8-BC46-5B53-FED2FE7B72EC}"/>
                </a:ext>
              </a:extLst>
            </p:cNvPr>
            <p:cNvSpPr txBox="1"/>
            <p:nvPr/>
          </p:nvSpPr>
          <p:spPr>
            <a:xfrm>
              <a:off x="6420580" y="2146971"/>
              <a:ext cx="2552187" cy="246221"/>
            </a:xfrm>
            <a:prstGeom prst="rect">
              <a:avLst/>
            </a:prstGeom>
            <a:noFill/>
          </p:spPr>
          <p:txBody>
            <a:bodyPr wrap="square">
              <a:spAutoFit/>
            </a:bodyPr>
            <a:lstStyle/>
            <a:p>
              <a:r>
                <a:rPr lang="en-US" sz="1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[Anand 2020, p 438A; Fox 2023, p 4A]</a:t>
              </a:r>
              <a:endParaRPr lang="en-US" sz="1000" dirty="0">
                <a:latin typeface="Arial" panose="020B0604020202020204" pitchFamily="34" charset="0"/>
              </a:endParaRPr>
            </a:p>
          </p:txBody>
        </p:sp>
        <p:sp>
          <p:nvSpPr>
            <p:cNvPr id="9" name="TextBox 8">
              <a:extLst>
                <a:ext uri="{FF2B5EF4-FFF2-40B4-BE49-F238E27FC236}">
                  <a16:creationId xmlns:a16="http://schemas.microsoft.com/office/drawing/2014/main" id="{7D069A53-4DFE-B999-48EC-DDB8F330A65E}"/>
                </a:ext>
              </a:extLst>
            </p:cNvPr>
            <p:cNvSpPr txBox="1"/>
            <p:nvPr/>
          </p:nvSpPr>
          <p:spPr>
            <a:xfrm>
              <a:off x="5848351" y="3067043"/>
              <a:ext cx="2468880" cy="246221"/>
            </a:xfrm>
            <a:prstGeom prst="rect">
              <a:avLst/>
            </a:prstGeom>
            <a:noFill/>
          </p:spPr>
          <p:txBody>
            <a:bodyPr wrap="square">
              <a:spAutoFit/>
            </a:bodyPr>
            <a:lstStyle/>
            <a:p>
              <a:r>
                <a:rPr lang="en-US" sz="1000" dirty="0">
                  <a:solidFill>
                    <a:srgbClr val="FF0000"/>
                  </a:solidFill>
                  <a:latin typeface="Arial" panose="020B0604020202020204" pitchFamily="34" charset="0"/>
                  <a:ea typeface="Calibri" panose="020F0502020204030204" pitchFamily="34" charset="0"/>
                  <a:cs typeface="Arial" panose="020B0604020202020204" pitchFamily="34" charset="0"/>
                </a:rPr>
                <a:t>[AACC (Locations) 2023, p 1A, 2A; p 2B]</a:t>
              </a:r>
              <a:endParaRPr lang="en-US" sz="1000" dirty="0">
                <a:latin typeface="Arial" panose="020B0604020202020204" pitchFamily="34" charset="0"/>
              </a:endParaRPr>
            </a:p>
          </p:txBody>
        </p:sp>
        <p:sp>
          <p:nvSpPr>
            <p:cNvPr id="11" name="TextBox 10">
              <a:extLst>
                <a:ext uri="{FF2B5EF4-FFF2-40B4-BE49-F238E27FC236}">
                  <a16:creationId xmlns:a16="http://schemas.microsoft.com/office/drawing/2014/main" id="{C3EA1CCF-802A-1969-B2C1-777669E0E86B}"/>
                </a:ext>
              </a:extLst>
            </p:cNvPr>
            <p:cNvSpPr txBox="1"/>
            <p:nvPr/>
          </p:nvSpPr>
          <p:spPr>
            <a:xfrm>
              <a:off x="4741910" y="4916386"/>
              <a:ext cx="2468880" cy="246221"/>
            </a:xfrm>
            <a:prstGeom prst="rect">
              <a:avLst/>
            </a:prstGeom>
            <a:noFill/>
          </p:spPr>
          <p:txBody>
            <a:bodyPr wrap="square">
              <a:spAutoFit/>
            </a:bodyPr>
            <a:lstStyle/>
            <a:p>
              <a:r>
                <a:rPr lang="en-US" sz="1000" dirty="0">
                  <a:solidFill>
                    <a:srgbClr val="FF0000"/>
                  </a:solidFill>
                  <a:latin typeface="Arial" panose="020B0604020202020204" pitchFamily="34" charset="0"/>
                  <a:cs typeface="Arial" panose="020B0604020202020204" pitchFamily="34" charset="0"/>
                </a:rPr>
                <a:t>[Fox 2023, p 6A]</a:t>
              </a:r>
            </a:p>
          </p:txBody>
        </p:sp>
        <p:sp>
          <p:nvSpPr>
            <p:cNvPr id="13" name="TextBox 12">
              <a:extLst>
                <a:ext uri="{FF2B5EF4-FFF2-40B4-BE49-F238E27FC236}">
                  <a16:creationId xmlns:a16="http://schemas.microsoft.com/office/drawing/2014/main" id="{FB523073-16D8-578B-252C-31BD9E25C0F3}"/>
                </a:ext>
              </a:extLst>
            </p:cNvPr>
            <p:cNvSpPr txBox="1"/>
            <p:nvPr/>
          </p:nvSpPr>
          <p:spPr>
            <a:xfrm>
              <a:off x="4741910" y="5550008"/>
              <a:ext cx="2468880" cy="246221"/>
            </a:xfrm>
            <a:prstGeom prst="rect">
              <a:avLst/>
            </a:prstGeom>
            <a:noFill/>
          </p:spPr>
          <p:txBody>
            <a:bodyPr wrap="square">
              <a:spAutoFit/>
            </a:bodyPr>
            <a:lstStyle/>
            <a:p>
              <a:r>
                <a:rPr lang="en-US" sz="1000" dirty="0">
                  <a:solidFill>
                    <a:srgbClr val="FF0000"/>
                  </a:solidFill>
                  <a:latin typeface="Arial" panose="020B0604020202020204" pitchFamily="34" charset="0"/>
                  <a:cs typeface="Arial" panose="020B0604020202020204" pitchFamily="34" charset="0"/>
                </a:rPr>
                <a:t>[Planchard 2018, p 2A]</a:t>
              </a:r>
            </a:p>
          </p:txBody>
        </p:sp>
        <p:sp>
          <p:nvSpPr>
            <p:cNvPr id="17" name="TextBox 16">
              <a:extLst>
                <a:ext uri="{FF2B5EF4-FFF2-40B4-BE49-F238E27FC236}">
                  <a16:creationId xmlns:a16="http://schemas.microsoft.com/office/drawing/2014/main" id="{0763402D-A30D-F020-C168-129AD0062FDE}"/>
                </a:ext>
              </a:extLst>
            </p:cNvPr>
            <p:cNvSpPr txBox="1"/>
            <p:nvPr/>
          </p:nvSpPr>
          <p:spPr>
            <a:xfrm>
              <a:off x="5186140" y="6136956"/>
              <a:ext cx="2468880" cy="246221"/>
            </a:xfrm>
            <a:prstGeom prst="rect">
              <a:avLst/>
            </a:prstGeom>
            <a:noFill/>
          </p:spPr>
          <p:txBody>
            <a:bodyPr wrap="square">
              <a:spAutoFit/>
            </a:bodyPr>
            <a:lstStyle/>
            <a:p>
              <a:r>
                <a:rPr lang="en-US" sz="1000" dirty="0">
                  <a:solidFill>
                    <a:srgbClr val="FF0000"/>
                  </a:solidFill>
                  <a:latin typeface="Arial" panose="020B0604020202020204" pitchFamily="34" charset="0"/>
                  <a:cs typeface="Arial" panose="020B0604020202020204" pitchFamily="34" charset="0"/>
                </a:rPr>
                <a:t>[Garrido 2020, p 996B]</a:t>
              </a:r>
              <a:endParaRPr lang="en-US" sz="1000" dirty="0">
                <a:latin typeface="Arial" panose="020B0604020202020204" pitchFamily="34" charset="0"/>
              </a:endParaRPr>
            </a:p>
          </p:txBody>
        </p:sp>
      </p:grpSp>
    </p:spTree>
    <p:extLst>
      <p:ext uri="{BB962C8B-B14F-4D97-AF65-F5344CB8AC3E}">
        <p14:creationId xmlns:p14="http://schemas.microsoft.com/office/powerpoint/2010/main" val="3654301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D1FF25-4C92-ABC7-B976-D9708EC477B5}"/>
              </a:ext>
            </a:extLst>
          </p:cNvPr>
          <p:cNvSpPr>
            <a:spLocks noGrp="1"/>
          </p:cNvSpPr>
          <p:nvPr>
            <p:ph type="sldNum" sz="quarter" idx="12"/>
          </p:nvPr>
        </p:nvSpPr>
        <p:spPr>
          <a:xfrm>
            <a:off x="8524628" y="6339212"/>
            <a:ext cx="621792" cy="438912"/>
          </a:xfrm>
        </p:spPr>
        <p:txBody>
          <a:bodyPr/>
          <a:lstStyle/>
          <a:p>
            <a:fld id="{A4D380FA-7BEA-B14C-AC49-6E7235AF6C26}" type="slidenum">
              <a:rPr lang="en-US" smtClean="0"/>
              <a:t>18</a:t>
            </a:fld>
            <a:endParaRPr lang="en-US" dirty="0"/>
          </a:p>
        </p:txBody>
      </p:sp>
      <p:sp>
        <p:nvSpPr>
          <p:cNvPr id="3" name="Text Placeholder 2">
            <a:extLst>
              <a:ext uri="{FF2B5EF4-FFF2-40B4-BE49-F238E27FC236}">
                <a16:creationId xmlns:a16="http://schemas.microsoft.com/office/drawing/2014/main" id="{806CC9AE-AF04-1978-BAD3-3659F7A30CD1}"/>
              </a:ext>
            </a:extLst>
          </p:cNvPr>
          <p:cNvSpPr>
            <a:spLocks noGrp="1"/>
          </p:cNvSpPr>
          <p:nvPr>
            <p:ph type="body" sz="quarter" idx="13"/>
          </p:nvPr>
        </p:nvSpPr>
        <p:spPr>
          <a:xfrm>
            <a:off x="420624" y="960120"/>
            <a:ext cx="8339327" cy="4672584"/>
          </a:xfrm>
        </p:spPr>
        <p:txBody>
          <a:bodyPr lIns="0">
            <a:noAutofit/>
          </a:bodyPr>
          <a:lstStyle/>
          <a:p>
            <a:pPr marL="0" indent="0">
              <a:buNone/>
            </a:pPr>
            <a:r>
              <a:rPr lang="en-US" sz="1400" dirty="0"/>
              <a:t>American Board of Pathology. Certification Requirements. Accessed May 11, 2023. https://</a:t>
            </a:r>
            <a:r>
              <a:rPr lang="en-US" sz="1400" dirty="0" err="1"/>
              <a:t>www.abpath.org</a:t>
            </a:r>
            <a:r>
              <a:rPr lang="en-US" sz="1400" dirty="0"/>
              <a:t>/</a:t>
            </a:r>
            <a:r>
              <a:rPr lang="en-US" sz="1400" dirty="0" err="1"/>
              <a:t>index.php</a:t>
            </a:r>
            <a:r>
              <a:rPr lang="en-US" sz="1400" dirty="0"/>
              <a:t>/to-become-certified/requirements-for-certification</a:t>
            </a:r>
          </a:p>
          <a:p>
            <a:pPr marL="0" indent="0">
              <a:buNone/>
            </a:pPr>
            <a:r>
              <a:rPr lang="en-US" sz="1400" dirty="0"/>
              <a:t>American Association of Clinical Chemistry. Anatomic Pathology. Accessed May 11, 2023. https://</a:t>
            </a:r>
            <a:r>
              <a:rPr lang="en-US" sz="1400" dirty="0" err="1"/>
              <a:t>www.testing.com</a:t>
            </a:r>
            <a:r>
              <a:rPr lang="en-US" sz="1400" dirty="0"/>
              <a:t>/articles/anatomic-pathology/</a:t>
            </a:r>
          </a:p>
          <a:p>
            <a:pPr marL="0" indent="0">
              <a:buNone/>
            </a:pPr>
            <a:r>
              <a:rPr lang="en-US" sz="1400" dirty="0"/>
              <a:t>American Association of Clinical Chemistry. Medical Laboratory Professionals: Who’s Who in the Lab. Accessed May 11, 2023. https://</a:t>
            </a:r>
            <a:r>
              <a:rPr lang="en-US" sz="1400" dirty="0" err="1"/>
              <a:t>www.testing.com</a:t>
            </a:r>
            <a:r>
              <a:rPr lang="en-US" sz="1400" dirty="0"/>
              <a:t>/articles/medical-laboratory-professionals/</a:t>
            </a:r>
          </a:p>
          <a:p>
            <a:pPr marL="0" indent="0">
              <a:buNone/>
            </a:pPr>
            <a:r>
              <a:rPr lang="en-US" sz="1400" dirty="0"/>
              <a:t>American Association of Clinical Chemistry. Oversight of laboratory developed tests. Accessed </a:t>
            </a:r>
            <a:br>
              <a:rPr lang="en-US" sz="1400" dirty="0"/>
            </a:br>
            <a:r>
              <a:rPr lang="en-US" sz="1400" dirty="0"/>
              <a:t>May 12, 2023. https://</a:t>
            </a:r>
            <a:r>
              <a:rPr lang="en-US" sz="1400" dirty="0" err="1"/>
              <a:t>www.aacc.org</a:t>
            </a:r>
            <a:r>
              <a:rPr lang="en-US" sz="1400" dirty="0"/>
              <a:t>/advocacy-and-outreach/position-statements/2017/oversight-of-laboratory-developed-tests</a:t>
            </a:r>
          </a:p>
          <a:p>
            <a:pPr marL="0" indent="0">
              <a:buNone/>
            </a:pPr>
            <a:r>
              <a:rPr lang="en-US" sz="1400" dirty="0"/>
              <a:t>American Cancer Society. Types of Biopsies Used to Look for Cancer. Accessed May 27, 2023. https://</a:t>
            </a:r>
            <a:r>
              <a:rPr lang="en-US" sz="1400" dirty="0" err="1"/>
              <a:t>www.cancer.org</a:t>
            </a:r>
            <a:r>
              <a:rPr lang="en-US" sz="1400" dirty="0"/>
              <a:t>/treatment/understanding-your-diagnosis/tests/testing-biopsy-and-cytology-specimens-for-cancer/biopsy-</a:t>
            </a:r>
            <a:r>
              <a:rPr lang="en-US" sz="1400" dirty="0" err="1"/>
              <a:t>types.html</a:t>
            </a:r>
            <a:endParaRPr lang="en-US" sz="1400" dirty="0"/>
          </a:p>
          <a:p>
            <a:pPr marL="0" indent="0">
              <a:buNone/>
            </a:pPr>
            <a:r>
              <a:rPr lang="en-US" sz="1400" dirty="0"/>
              <a:t>American Society of Clinical Oncology. Liquid Biopsies for Cancer: What to Know and What to Expect. Accessed May 27, 2023. https://</a:t>
            </a:r>
            <a:r>
              <a:rPr lang="en-US" sz="1400" dirty="0" err="1"/>
              <a:t>www.cancer.net</a:t>
            </a:r>
            <a:r>
              <a:rPr lang="en-US" sz="1400" dirty="0"/>
              <a:t>/blog/2022-11/liquid-biopsies-cancer-what-know-and-what-expect</a:t>
            </a:r>
          </a:p>
          <a:p>
            <a:pPr marL="0" indent="0">
              <a:buNone/>
            </a:pPr>
            <a:r>
              <a:rPr lang="en-US" sz="1400" dirty="0"/>
              <a:t>Brigham and Women’s Hospital. Molecular Genetic Pathology Fellowship. Accessed May 27, 2023. https://</a:t>
            </a:r>
            <a:r>
              <a:rPr lang="en-US" sz="1400" dirty="0" err="1"/>
              <a:t>www.brighamandwomens.org</a:t>
            </a:r>
            <a:r>
              <a:rPr lang="en-US" sz="1400" dirty="0"/>
              <a:t>/pathology/fellowship-programs/molecular-genetic pathology-fellowship</a:t>
            </a:r>
          </a:p>
          <a:p>
            <a:pPr marL="0" indent="0">
              <a:buNone/>
            </a:pPr>
            <a:r>
              <a:rPr lang="en-US" sz="1400" dirty="0"/>
              <a:t>Caris. Sample Report. 2023.</a:t>
            </a:r>
          </a:p>
        </p:txBody>
      </p:sp>
      <p:sp>
        <p:nvSpPr>
          <p:cNvPr id="4" name="Title 3">
            <a:extLst>
              <a:ext uri="{FF2B5EF4-FFF2-40B4-BE49-F238E27FC236}">
                <a16:creationId xmlns:a16="http://schemas.microsoft.com/office/drawing/2014/main" id="{B622E756-FC35-6E89-A568-A51673A64B86}"/>
              </a:ext>
            </a:extLst>
          </p:cNvPr>
          <p:cNvSpPr>
            <a:spLocks noGrp="1"/>
          </p:cNvSpPr>
          <p:nvPr>
            <p:ph type="title"/>
          </p:nvPr>
        </p:nvSpPr>
        <p:spPr/>
        <p:txBody>
          <a:bodyPr/>
          <a:lstStyle/>
          <a:p>
            <a:r>
              <a:rPr lang="en-US" dirty="0"/>
              <a:t>References</a:t>
            </a:r>
          </a:p>
        </p:txBody>
      </p:sp>
      <p:sp>
        <p:nvSpPr>
          <p:cNvPr id="5" name="Footer Placeholder 4">
            <a:extLst>
              <a:ext uri="{FF2B5EF4-FFF2-40B4-BE49-F238E27FC236}">
                <a16:creationId xmlns:a16="http://schemas.microsoft.com/office/drawing/2014/main" id="{EDD8E597-26FE-6DDA-224C-DE36D74E751C}"/>
              </a:ext>
            </a:extLst>
          </p:cNvPr>
          <p:cNvSpPr>
            <a:spLocks noGrp="1"/>
          </p:cNvSpPr>
          <p:nvPr>
            <p:ph type="ftr" sz="quarter" idx="11"/>
          </p:nvPr>
        </p:nvSpPr>
        <p:spPr/>
        <p:txBody>
          <a:bodyPr/>
          <a:lstStyle/>
          <a:p>
            <a:r>
              <a:rPr lang="en-US"/>
              <a:t>CONFIDENTIAL. FOR INTERNAL USE ONLY. THE INFORMATION CONTAINED IN THIS TRAINING IS FOR INTERNAL, EDUCATIONAL PURPOSES ONLY. DO NOT COPY OR DISTRIBUTE OUTSIDE</a:t>
            </a:r>
          </a:p>
          <a:p>
            <a:r>
              <a:rPr lang="en-US"/>
              <a:t>OF SANOFI OR USE IN PROMOTION. MAT-US-2304693-V1.0 06/2023</a:t>
            </a:r>
            <a:endParaRPr lang="en-US" dirty="0"/>
          </a:p>
        </p:txBody>
      </p:sp>
      <p:grpSp>
        <p:nvGrpSpPr>
          <p:cNvPr id="6" name="REFS" hidden="1">
            <a:extLst>
              <a:ext uri="{FF2B5EF4-FFF2-40B4-BE49-F238E27FC236}">
                <a16:creationId xmlns:a16="http://schemas.microsoft.com/office/drawing/2014/main" id="{545D18B3-7637-DDE4-F045-C03D18271292}"/>
              </a:ext>
            </a:extLst>
          </p:cNvPr>
          <p:cNvGrpSpPr/>
          <p:nvPr/>
        </p:nvGrpSpPr>
        <p:grpSpPr>
          <a:xfrm>
            <a:off x="1274954" y="1140602"/>
            <a:ext cx="7582527" cy="4470677"/>
            <a:chOff x="1274954" y="1140602"/>
            <a:chExt cx="7582527" cy="4470677"/>
          </a:xfrm>
        </p:grpSpPr>
        <p:sp>
          <p:nvSpPr>
            <p:cNvPr id="7" name="TextBox 6">
              <a:extLst>
                <a:ext uri="{FF2B5EF4-FFF2-40B4-BE49-F238E27FC236}">
                  <a16:creationId xmlns:a16="http://schemas.microsoft.com/office/drawing/2014/main" id="{F2BB5671-8778-42C9-6A26-66425BC68E70}"/>
                </a:ext>
              </a:extLst>
            </p:cNvPr>
            <p:cNvSpPr txBox="1"/>
            <p:nvPr/>
          </p:nvSpPr>
          <p:spPr>
            <a:xfrm>
              <a:off x="6964327" y="1140602"/>
              <a:ext cx="1339796" cy="276999"/>
            </a:xfrm>
            <a:prstGeom prst="rect">
              <a:avLst/>
            </a:prstGeom>
            <a:noFill/>
          </p:spPr>
          <p:txBody>
            <a:bodyPr wrap="square">
              <a:spAutoFit/>
            </a:bodyPr>
            <a:lstStyle/>
            <a:p>
              <a:pPr marL="0" indent="0">
                <a:buNone/>
              </a:pPr>
              <a:r>
                <a:rPr lang="en-US" sz="1200" dirty="0">
                  <a:solidFill>
                    <a:srgbClr val="FF0000"/>
                  </a:solidFill>
                  <a:latin typeface="Arial" panose="020B0604020202020204" pitchFamily="34" charset="0"/>
                  <a:cs typeface="Arial" panose="020B0604020202020204" pitchFamily="34" charset="0"/>
                </a:rPr>
                <a:t>[ABP 2023]</a:t>
              </a:r>
              <a:endParaRPr lang="en-US" sz="12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1E0E5E1-D316-862A-BB70-BCFE6BB43FFD}"/>
                </a:ext>
              </a:extLst>
            </p:cNvPr>
            <p:cNvSpPr txBox="1"/>
            <p:nvPr/>
          </p:nvSpPr>
          <p:spPr>
            <a:xfrm>
              <a:off x="4585384" y="1708149"/>
              <a:ext cx="2468880" cy="276999"/>
            </a:xfrm>
            <a:prstGeom prst="rect">
              <a:avLst/>
            </a:prstGeom>
            <a:noFill/>
          </p:spPr>
          <p:txBody>
            <a:bodyPr wrap="square">
              <a:spAutoFit/>
            </a:bodyPr>
            <a:lstStyle/>
            <a:p>
              <a:pPr marL="0" indent="0">
                <a:buNone/>
              </a:pPr>
              <a:r>
                <a:rPr lang="en-US" sz="1200" dirty="0">
                  <a:solidFill>
                    <a:srgbClr val="FF0000"/>
                  </a:solidFill>
                  <a:latin typeface="Arial" panose="020B0604020202020204" pitchFamily="34" charset="0"/>
                  <a:cs typeface="Arial" panose="020B0604020202020204" pitchFamily="34" charset="0"/>
                </a:rPr>
                <a:t>[AACC 2023]</a:t>
              </a:r>
              <a:endParaRPr lang="en-US" sz="1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942ECF6-0A1B-C57C-B6DF-C9883C14FDFC}"/>
                </a:ext>
              </a:extLst>
            </p:cNvPr>
            <p:cNvSpPr txBox="1"/>
            <p:nvPr/>
          </p:nvSpPr>
          <p:spPr>
            <a:xfrm>
              <a:off x="6388601" y="2338914"/>
              <a:ext cx="2468880" cy="276999"/>
            </a:xfrm>
            <a:prstGeom prst="rect">
              <a:avLst/>
            </a:prstGeom>
            <a:noFill/>
          </p:spPr>
          <p:txBody>
            <a:bodyPr wrap="square">
              <a:spAutoFit/>
            </a:bodyPr>
            <a:lstStyle/>
            <a:p>
              <a:pPr marL="0" indent="0">
                <a:buNone/>
              </a:pPr>
              <a:r>
                <a:rPr lang="en-US" sz="1200" dirty="0">
                  <a:solidFill>
                    <a:srgbClr val="FF0000"/>
                  </a:solidFill>
                  <a:latin typeface="Arial" panose="020B0604020202020204" pitchFamily="34" charset="0"/>
                  <a:cs typeface="Arial" panose="020B0604020202020204" pitchFamily="34" charset="0"/>
                </a:rPr>
                <a:t>[AACC (Lab Pros) 2023] </a:t>
              </a:r>
              <a:endParaRPr lang="en-US" sz="12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6819BE8-1932-F383-D210-8A0ECC4B954B}"/>
                </a:ext>
              </a:extLst>
            </p:cNvPr>
            <p:cNvSpPr txBox="1"/>
            <p:nvPr/>
          </p:nvSpPr>
          <p:spPr>
            <a:xfrm>
              <a:off x="2509394" y="2901707"/>
              <a:ext cx="2468880" cy="276999"/>
            </a:xfrm>
            <a:prstGeom prst="rect">
              <a:avLst/>
            </a:prstGeom>
            <a:noFill/>
          </p:spPr>
          <p:txBody>
            <a:bodyPr wrap="square">
              <a:spAutoFit/>
            </a:bodyPr>
            <a:lstStyle/>
            <a:p>
              <a:r>
                <a:rPr lang="en-US" sz="1200" dirty="0">
                  <a:solidFill>
                    <a:srgbClr val="FF0000"/>
                  </a:solidFill>
                  <a:latin typeface="Arial" panose="020B0604020202020204" pitchFamily="34" charset="0"/>
                  <a:ea typeface="Calibri" panose="020F0502020204030204" pitchFamily="34" charset="0"/>
                  <a:cs typeface="Arial" panose="020B0604020202020204" pitchFamily="34" charset="0"/>
                </a:rPr>
                <a:t>[AACC (Oversight) 2023]</a:t>
              </a:r>
              <a:endParaRPr lang="en-US" sz="1200" dirty="0">
                <a:solidFill>
                  <a:srgbClr val="FF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F6AAA1A-6DE9-021D-EF98-B1FF094AB9A4}"/>
                </a:ext>
              </a:extLst>
            </p:cNvPr>
            <p:cNvSpPr txBox="1"/>
            <p:nvPr/>
          </p:nvSpPr>
          <p:spPr>
            <a:xfrm>
              <a:off x="3630063" y="3612420"/>
              <a:ext cx="2468880" cy="276999"/>
            </a:xfrm>
            <a:prstGeom prst="rect">
              <a:avLst/>
            </a:prstGeom>
            <a:noFill/>
          </p:spPr>
          <p:txBody>
            <a:bodyPr wrap="square">
              <a:spAutoFit/>
            </a:bodyPr>
            <a:lstStyle/>
            <a:p>
              <a:pPr marL="0" indent="0">
                <a:buNone/>
              </a:pPr>
              <a:r>
                <a:rPr lang="en-US" sz="1200" dirty="0">
                  <a:solidFill>
                    <a:srgbClr val="FF0000"/>
                  </a:solidFill>
                  <a:latin typeface="Arial" panose="020B0604020202020204" pitchFamily="34" charset="0"/>
                  <a:cs typeface="Arial" panose="020B0604020202020204" pitchFamily="34" charset="0"/>
                </a:rPr>
                <a:t>[ACS 2019]</a:t>
              </a:r>
            </a:p>
          </p:txBody>
        </p:sp>
        <p:sp>
          <p:nvSpPr>
            <p:cNvPr id="12" name="TextBox 11">
              <a:extLst>
                <a:ext uri="{FF2B5EF4-FFF2-40B4-BE49-F238E27FC236}">
                  <a16:creationId xmlns:a16="http://schemas.microsoft.com/office/drawing/2014/main" id="{5B6E69E8-7167-4C0C-CEFC-9D9E78FBD963}"/>
                </a:ext>
              </a:extLst>
            </p:cNvPr>
            <p:cNvSpPr txBox="1"/>
            <p:nvPr/>
          </p:nvSpPr>
          <p:spPr>
            <a:xfrm>
              <a:off x="1379267" y="4286068"/>
              <a:ext cx="2468880" cy="276999"/>
            </a:xfrm>
            <a:prstGeom prst="rect">
              <a:avLst/>
            </a:prstGeom>
            <a:noFill/>
          </p:spPr>
          <p:txBody>
            <a:bodyPr wrap="square">
              <a:spAutoFit/>
            </a:bodyPr>
            <a:lstStyle/>
            <a:p>
              <a:r>
                <a:rPr lang="en-US" sz="1200" dirty="0">
                  <a:solidFill>
                    <a:srgbClr val="FF0000"/>
                  </a:solidFill>
                  <a:latin typeface="Arial" panose="020B0604020202020204" pitchFamily="34" charset="0"/>
                  <a:cs typeface="Arial" panose="020B0604020202020204" pitchFamily="34" charset="0"/>
                </a:rPr>
                <a:t>[ASCO 2023]</a:t>
              </a:r>
            </a:p>
          </p:txBody>
        </p:sp>
        <p:sp>
          <p:nvSpPr>
            <p:cNvPr id="13" name="TextBox 12">
              <a:extLst>
                <a:ext uri="{FF2B5EF4-FFF2-40B4-BE49-F238E27FC236}">
                  <a16:creationId xmlns:a16="http://schemas.microsoft.com/office/drawing/2014/main" id="{9CFF8C1E-D65C-1678-18EE-58AF3AB75B9F}"/>
                </a:ext>
              </a:extLst>
            </p:cNvPr>
            <p:cNvSpPr txBox="1"/>
            <p:nvPr/>
          </p:nvSpPr>
          <p:spPr>
            <a:xfrm>
              <a:off x="1274954" y="5013815"/>
              <a:ext cx="2468880" cy="276999"/>
            </a:xfrm>
            <a:prstGeom prst="rect">
              <a:avLst/>
            </a:prstGeom>
            <a:noFill/>
          </p:spPr>
          <p:txBody>
            <a:bodyPr wrap="square">
              <a:spAutoFit/>
            </a:bodyPr>
            <a:lstStyle/>
            <a:p>
              <a:pPr marL="0" indent="0">
                <a:buNone/>
              </a:pPr>
              <a:r>
                <a:rPr lang="en-US" sz="1200" dirty="0">
                  <a:solidFill>
                    <a:srgbClr val="FF0000"/>
                  </a:solidFill>
                  <a:latin typeface="Arial" panose="020B0604020202020204" pitchFamily="34" charset="0"/>
                  <a:cs typeface="Arial" panose="020B0604020202020204" pitchFamily="34" charset="0"/>
                </a:rPr>
                <a:t>[Brigham 2023, p 1A, B, C]</a:t>
              </a:r>
            </a:p>
          </p:txBody>
        </p:sp>
        <p:sp>
          <p:nvSpPr>
            <p:cNvPr id="14" name="TextBox 13">
              <a:extLst>
                <a:ext uri="{FF2B5EF4-FFF2-40B4-BE49-F238E27FC236}">
                  <a16:creationId xmlns:a16="http://schemas.microsoft.com/office/drawing/2014/main" id="{6D001D89-28D3-E3A5-08B4-5C436D2C30AE}"/>
                </a:ext>
              </a:extLst>
            </p:cNvPr>
            <p:cNvSpPr txBox="1"/>
            <p:nvPr/>
          </p:nvSpPr>
          <p:spPr>
            <a:xfrm>
              <a:off x="2749074" y="5334280"/>
              <a:ext cx="2468880" cy="276999"/>
            </a:xfrm>
            <a:prstGeom prst="rect">
              <a:avLst/>
            </a:prstGeom>
            <a:noFill/>
          </p:spPr>
          <p:txBody>
            <a:bodyPr wrap="square">
              <a:spAutoFit/>
            </a:bodyPr>
            <a:lstStyle/>
            <a:p>
              <a:pPr marL="0" indent="0">
                <a:buNone/>
              </a:pPr>
              <a:r>
                <a:rPr lang="en-US" sz="1200" dirty="0">
                  <a:solidFill>
                    <a:srgbClr val="FF0000"/>
                  </a:solidFill>
                  <a:latin typeface="Arial" panose="020B0604020202020204" pitchFamily="34" charset="0"/>
                  <a:cs typeface="Arial" panose="020B0604020202020204" pitchFamily="34" charset="0"/>
                </a:rPr>
                <a:t>[Caris 2023]</a:t>
              </a:r>
            </a:p>
          </p:txBody>
        </p:sp>
      </p:grpSp>
    </p:spTree>
    <p:extLst>
      <p:ext uri="{BB962C8B-B14F-4D97-AF65-F5344CB8AC3E}">
        <p14:creationId xmlns:p14="http://schemas.microsoft.com/office/powerpoint/2010/main" val="3217151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9A972A-9650-C7C1-3569-288775D00B7A}"/>
              </a:ext>
            </a:extLst>
          </p:cNvPr>
          <p:cNvSpPr>
            <a:spLocks noGrp="1"/>
          </p:cNvSpPr>
          <p:nvPr>
            <p:ph type="sldNum" sz="quarter" idx="12"/>
          </p:nvPr>
        </p:nvSpPr>
        <p:spPr>
          <a:xfrm>
            <a:off x="8524628" y="6339212"/>
            <a:ext cx="621792" cy="438912"/>
          </a:xfrm>
        </p:spPr>
        <p:txBody>
          <a:bodyPr/>
          <a:lstStyle/>
          <a:p>
            <a:fld id="{A4D380FA-7BEA-B14C-AC49-6E7235AF6C26}" type="slidenum">
              <a:rPr lang="en-US" smtClean="0"/>
              <a:t>19</a:t>
            </a:fld>
            <a:endParaRPr lang="en-US" dirty="0"/>
          </a:p>
        </p:txBody>
      </p:sp>
      <p:sp>
        <p:nvSpPr>
          <p:cNvPr id="4" name="Title 3">
            <a:extLst>
              <a:ext uri="{FF2B5EF4-FFF2-40B4-BE49-F238E27FC236}">
                <a16:creationId xmlns:a16="http://schemas.microsoft.com/office/drawing/2014/main" id="{7FE229B7-9FBE-A0B2-FD10-43B56AE80FC8}"/>
              </a:ext>
            </a:extLst>
          </p:cNvPr>
          <p:cNvSpPr>
            <a:spLocks noGrp="1"/>
          </p:cNvSpPr>
          <p:nvPr>
            <p:ph type="title"/>
          </p:nvPr>
        </p:nvSpPr>
        <p:spPr/>
        <p:txBody>
          <a:bodyPr/>
          <a:lstStyle/>
          <a:p>
            <a:r>
              <a:rPr lang="en-US" dirty="0"/>
              <a:t>References</a:t>
            </a:r>
          </a:p>
        </p:txBody>
      </p:sp>
      <p:sp>
        <p:nvSpPr>
          <p:cNvPr id="5" name="Footer Placeholder 4">
            <a:extLst>
              <a:ext uri="{FF2B5EF4-FFF2-40B4-BE49-F238E27FC236}">
                <a16:creationId xmlns:a16="http://schemas.microsoft.com/office/drawing/2014/main" id="{4E48C7F1-A610-FF09-B841-11A3B8D17843}"/>
              </a:ext>
            </a:extLst>
          </p:cNvPr>
          <p:cNvSpPr>
            <a:spLocks noGrp="1"/>
          </p:cNvSpPr>
          <p:nvPr>
            <p:ph type="ftr" sz="quarter" idx="11"/>
          </p:nvPr>
        </p:nvSpPr>
        <p:spPr/>
        <p:txBody>
          <a:bodyPr/>
          <a:lstStyle/>
          <a:p>
            <a:r>
              <a:rPr lang="en-US"/>
              <a:t>CONFIDENTIAL. FOR INTERNAL USE ONLY. THE INFORMATION CONTAINED IN THIS TRAINING IS FOR INTERNAL, EDUCATIONAL PURPOSES ONLY. DO NOT COPY OR DISTRIBUTE OUTSIDE</a:t>
            </a:r>
          </a:p>
          <a:p>
            <a:r>
              <a:rPr lang="en-US"/>
              <a:t>OF SANOFI OR USE IN PROMOTION. MAT-US-2304693-V1.0 06/2023</a:t>
            </a:r>
            <a:endParaRPr lang="en-US" dirty="0"/>
          </a:p>
        </p:txBody>
      </p:sp>
      <p:sp>
        <p:nvSpPr>
          <p:cNvPr id="6" name="Text Placeholder 2">
            <a:extLst>
              <a:ext uri="{FF2B5EF4-FFF2-40B4-BE49-F238E27FC236}">
                <a16:creationId xmlns:a16="http://schemas.microsoft.com/office/drawing/2014/main" id="{3022C260-19CD-7C76-95B7-24AEDEB5138B}"/>
              </a:ext>
            </a:extLst>
          </p:cNvPr>
          <p:cNvSpPr>
            <a:spLocks noGrp="1"/>
          </p:cNvSpPr>
          <p:nvPr>
            <p:ph type="body" sz="quarter" idx="13"/>
          </p:nvPr>
        </p:nvSpPr>
        <p:spPr>
          <a:xfrm>
            <a:off x="420624" y="960120"/>
            <a:ext cx="8339327" cy="4672584"/>
          </a:xfrm>
        </p:spPr>
        <p:txBody>
          <a:bodyPr lIns="0">
            <a:noAutofit/>
          </a:bodyPr>
          <a:lstStyle/>
          <a:p>
            <a:pPr marL="0" indent="0">
              <a:buNone/>
            </a:pPr>
            <a:r>
              <a:rPr lang="en-US" sz="1400" dirty="0"/>
              <a:t>Dark Intelligence Group. Clinical Pathology. Accessed May 11, 2023. https://</a:t>
            </a:r>
            <a:r>
              <a:rPr lang="en-US" sz="1400" dirty="0" err="1"/>
              <a:t>www.darkintelligencegroup.com</a:t>
            </a:r>
            <a:r>
              <a:rPr lang="en-US" sz="1400" dirty="0"/>
              <a:t>/tag/clinical-pathology/</a:t>
            </a:r>
          </a:p>
          <a:p>
            <a:pPr marL="0" indent="0">
              <a:buNone/>
            </a:pPr>
            <a:r>
              <a:rPr lang="en-US" sz="1400" dirty="0"/>
              <a:t>Fox AH, Nishino M, </a:t>
            </a:r>
            <a:r>
              <a:rPr lang="en-US" sz="1400" dirty="0" err="1"/>
              <a:t>Osarogiagbon</a:t>
            </a:r>
            <a:r>
              <a:rPr lang="en-US" sz="1400" dirty="0"/>
              <a:t> RU, et al. Acquiring tissue for advanced lung cancer diagnosis and comprehensive biomarker testing: A National Lung Cancer Roundtable best-practice guide. </a:t>
            </a:r>
            <a:r>
              <a:rPr lang="en-US" sz="1400" i="1" dirty="0"/>
              <a:t>CA Cancer </a:t>
            </a:r>
            <a:br>
              <a:rPr lang="en-US" sz="1400" i="1" dirty="0"/>
            </a:br>
            <a:r>
              <a:rPr lang="en-US" sz="1400" i="1" dirty="0"/>
              <a:t>J Clin</a:t>
            </a:r>
            <a:r>
              <a:rPr lang="en-US" sz="1400" dirty="0"/>
              <a:t>. 2023;1-18.</a:t>
            </a:r>
          </a:p>
          <a:p>
            <a:pPr marL="0" indent="0">
              <a:buNone/>
            </a:pPr>
            <a:r>
              <a:rPr lang="en-US" sz="1400" dirty="0"/>
              <a:t>Garrido P, Conde E, de Castro J, et al. Updated guidelines for predictive biomarker testing in advanced non-small-cell lung cancer: A National Consensus of the Spanish Society of Pathology and the Spanish Society of Medical Oncology. </a:t>
            </a:r>
            <a:r>
              <a:rPr lang="en-US" sz="1400" i="1" dirty="0"/>
              <a:t>Clin </a:t>
            </a:r>
            <a:r>
              <a:rPr lang="en-US" sz="1400" i="1" dirty="0" err="1"/>
              <a:t>Transl</a:t>
            </a:r>
            <a:r>
              <a:rPr lang="en-US" sz="1400" i="1" dirty="0"/>
              <a:t> Oncol</a:t>
            </a:r>
            <a:r>
              <a:rPr lang="en-US" sz="1400" dirty="0"/>
              <a:t>. 2020;22:989-1003.</a:t>
            </a:r>
          </a:p>
          <a:p>
            <a:pPr marL="0" indent="0">
              <a:buNone/>
            </a:pPr>
            <a:r>
              <a:rPr lang="en-US" sz="1400" dirty="0"/>
              <a:t>Healio. Learn Genomics. Accessed September 7, 2022. https://</a:t>
            </a:r>
            <a:r>
              <a:rPr lang="en-US" sz="1400" dirty="0" err="1"/>
              <a:t>www.healio.com</a:t>
            </a:r>
            <a:r>
              <a:rPr lang="en-US" sz="1400" dirty="0"/>
              <a:t>/hematology-oncology/learn-genomics/pathology-assessment-of-</a:t>
            </a:r>
            <a:r>
              <a:rPr lang="en-US" sz="1400" dirty="0" err="1"/>
              <a:t>tumortissue</a:t>
            </a:r>
            <a:r>
              <a:rPr lang="en-US" sz="1400" dirty="0"/>
              <a:t>/initial-pathology-assessment</a:t>
            </a:r>
          </a:p>
          <a:p>
            <a:pPr marL="0" indent="0">
              <a:buNone/>
            </a:pPr>
            <a:r>
              <a:rPr lang="en-US" sz="1400" dirty="0"/>
              <a:t>Modi P, </a:t>
            </a:r>
            <a:r>
              <a:rPr lang="en-US" sz="1400" dirty="0" err="1"/>
              <a:t>Uppe</a:t>
            </a:r>
            <a:r>
              <a:rPr lang="en-US" sz="1400" dirty="0"/>
              <a:t> A. Lung biopsy techniques and clinical significance. </a:t>
            </a:r>
            <a:r>
              <a:rPr lang="en-US" sz="1400" i="1" dirty="0" err="1"/>
              <a:t>StatPearls</a:t>
            </a:r>
            <a:r>
              <a:rPr lang="en-US" sz="1400" i="1" dirty="0"/>
              <a:t> [Internet]</a:t>
            </a:r>
            <a:r>
              <a:rPr lang="en-US" sz="1400" dirty="0"/>
              <a:t>. </a:t>
            </a:r>
            <a:r>
              <a:rPr lang="en-US" sz="1400" dirty="0" err="1"/>
              <a:t>StatPearls</a:t>
            </a:r>
            <a:r>
              <a:rPr lang="en-US" sz="1400" dirty="0"/>
              <a:t> Publishing; 2023.</a:t>
            </a:r>
          </a:p>
          <a:p>
            <a:pPr marL="0" indent="0">
              <a:buNone/>
            </a:pPr>
            <a:r>
              <a:rPr lang="en-US" sz="1400" dirty="0"/>
              <a:t>National Comprehensive Cancer Network. NCCN Clinical Practice Guidelines in Oncology. Non-Small Cell Lung Cancer. Version 3.2023—April 13, 2023. Accessed May 31, 2023. Available at: </a:t>
            </a:r>
            <a:r>
              <a:rPr lang="en-US" sz="1400" dirty="0" err="1"/>
              <a:t>www.nccn.org</a:t>
            </a:r>
            <a:endParaRPr lang="en-US" sz="1400" dirty="0"/>
          </a:p>
          <a:p>
            <a:pPr marL="0" indent="0">
              <a:buNone/>
            </a:pPr>
            <a:r>
              <a:rPr lang="en-US" sz="1400" dirty="0" err="1"/>
              <a:t>Planchard</a:t>
            </a:r>
            <a:r>
              <a:rPr lang="en-US" sz="1400" dirty="0"/>
              <a:t> D, </a:t>
            </a:r>
            <a:r>
              <a:rPr lang="en-US" sz="1400" dirty="0" err="1"/>
              <a:t>Popat</a:t>
            </a:r>
            <a:r>
              <a:rPr lang="en-US" sz="1400" dirty="0"/>
              <a:t> S, Kerr K, et al. Metastatic non-small cell lung cancers: ESMO Clinical Practice Guidelines for diagnosis, treatment and follow-up. </a:t>
            </a:r>
            <a:r>
              <a:rPr lang="en-US" sz="1400" i="1" dirty="0"/>
              <a:t>Ann Oncol</a:t>
            </a:r>
            <a:r>
              <a:rPr lang="en-US" sz="1400" dirty="0"/>
              <a:t>. 2018;29(Suppl 4):iv192-iv297.</a:t>
            </a:r>
          </a:p>
          <a:p>
            <a:pPr marL="0" indent="0">
              <a:buNone/>
            </a:pPr>
            <a:r>
              <a:rPr lang="en-US" sz="1400" dirty="0" err="1"/>
              <a:t>Sadik</a:t>
            </a:r>
            <a:r>
              <a:rPr lang="en-US" sz="1400" dirty="0"/>
              <a:t> H, Pritchard D, Keeling D-M, et al. Impact of clinical practice gaps on the implementation of personalized medicine in advanced non-small-cell lung cancer. </a:t>
            </a:r>
            <a:r>
              <a:rPr lang="en-US" sz="1400" i="1" dirty="0"/>
              <a:t>JCO </a:t>
            </a:r>
            <a:r>
              <a:rPr lang="en-US" sz="1400" i="1" dirty="0" err="1"/>
              <a:t>Prec</a:t>
            </a:r>
            <a:r>
              <a:rPr lang="en-US" sz="1400" i="1" dirty="0"/>
              <a:t> Oncol</a:t>
            </a:r>
            <a:r>
              <a:rPr lang="en-US" sz="1400" dirty="0"/>
              <a:t>. 2022;6:e2200246.</a:t>
            </a:r>
          </a:p>
        </p:txBody>
      </p:sp>
      <p:grpSp>
        <p:nvGrpSpPr>
          <p:cNvPr id="3" name="REFS" hidden="1">
            <a:extLst>
              <a:ext uri="{FF2B5EF4-FFF2-40B4-BE49-F238E27FC236}">
                <a16:creationId xmlns:a16="http://schemas.microsoft.com/office/drawing/2014/main" id="{8442B8C2-60CF-C2E0-594D-AB3768E8A846}"/>
              </a:ext>
            </a:extLst>
          </p:cNvPr>
          <p:cNvGrpSpPr/>
          <p:nvPr/>
        </p:nvGrpSpPr>
        <p:grpSpPr>
          <a:xfrm>
            <a:off x="1811806" y="1166555"/>
            <a:ext cx="7485986" cy="4440923"/>
            <a:chOff x="3213784" y="880033"/>
            <a:chExt cx="7485986" cy="4440923"/>
          </a:xfrm>
        </p:grpSpPr>
        <p:sp>
          <p:nvSpPr>
            <p:cNvPr id="7" name="TextBox 6">
              <a:extLst>
                <a:ext uri="{FF2B5EF4-FFF2-40B4-BE49-F238E27FC236}">
                  <a16:creationId xmlns:a16="http://schemas.microsoft.com/office/drawing/2014/main" id="{83157635-3934-0330-FF2C-FC88C23D617C}"/>
                </a:ext>
              </a:extLst>
            </p:cNvPr>
            <p:cNvSpPr txBox="1"/>
            <p:nvPr/>
          </p:nvSpPr>
          <p:spPr>
            <a:xfrm>
              <a:off x="6616917" y="880033"/>
              <a:ext cx="2357436" cy="276999"/>
            </a:xfrm>
            <a:prstGeom prst="rect">
              <a:avLst/>
            </a:prstGeom>
            <a:noFill/>
          </p:spPr>
          <p:txBody>
            <a:bodyPr wrap="square">
              <a:spAutoFit/>
            </a:bodyPr>
            <a:lstStyle/>
            <a:p>
              <a:pPr marL="0" indent="0">
                <a:buNone/>
              </a:pPr>
              <a:r>
                <a:rPr lang="en-US" sz="1200" dirty="0">
                  <a:solidFill>
                    <a:srgbClr val="FF0000"/>
                  </a:solidFill>
                  <a:latin typeface="Arial" panose="020B0604020202020204" pitchFamily="34" charset="0"/>
                  <a:cs typeface="Arial" panose="020B0604020202020204" pitchFamily="34" charset="0"/>
                </a:rPr>
                <a:t>[Dark Intelligence Group 2023]</a:t>
              </a:r>
              <a:endParaRPr lang="en-US" sz="12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BBDFE97-2AA1-36B8-BBCA-391F7C3BEAAF}"/>
                </a:ext>
              </a:extLst>
            </p:cNvPr>
            <p:cNvSpPr txBox="1"/>
            <p:nvPr/>
          </p:nvSpPr>
          <p:spPr>
            <a:xfrm>
              <a:off x="3213784" y="1560980"/>
              <a:ext cx="2468880" cy="276999"/>
            </a:xfrm>
            <a:prstGeom prst="rect">
              <a:avLst/>
            </a:prstGeom>
            <a:noFill/>
          </p:spPr>
          <p:txBody>
            <a:bodyPr wrap="square">
              <a:spAutoFit/>
            </a:bodyPr>
            <a:lstStyle/>
            <a:p>
              <a:pPr marL="0" indent="0">
                <a:buNone/>
              </a:pPr>
              <a:r>
                <a:rPr lang="en-US" sz="1200" dirty="0">
                  <a:solidFill>
                    <a:srgbClr val="FF0000"/>
                  </a:solidFill>
                  <a:latin typeface="Arial" panose="020B0604020202020204" pitchFamily="34" charset="0"/>
                  <a:cs typeface="Arial" panose="020B0604020202020204" pitchFamily="34" charset="0"/>
                </a:rPr>
                <a:t>[Fox 2023]</a:t>
              </a:r>
              <a:endParaRPr lang="en-US" sz="1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62E7ED3-4AF2-7296-C366-F810988ABFA4}"/>
                </a:ext>
              </a:extLst>
            </p:cNvPr>
            <p:cNvSpPr txBox="1"/>
            <p:nvPr/>
          </p:nvSpPr>
          <p:spPr>
            <a:xfrm>
              <a:off x="7066836" y="2203320"/>
              <a:ext cx="2468880" cy="276999"/>
            </a:xfrm>
            <a:prstGeom prst="rect">
              <a:avLst/>
            </a:prstGeom>
            <a:noFill/>
          </p:spPr>
          <p:txBody>
            <a:bodyPr wrap="square">
              <a:spAutoFit/>
            </a:bodyPr>
            <a:lstStyle/>
            <a:p>
              <a:pPr marL="0" indent="0">
                <a:buNone/>
              </a:pPr>
              <a:r>
                <a:rPr lang="en-US" sz="1200" dirty="0">
                  <a:solidFill>
                    <a:srgbClr val="FF0000"/>
                  </a:solidFill>
                  <a:latin typeface="Arial" panose="020B0604020202020204" pitchFamily="34" charset="0"/>
                  <a:cs typeface="Arial" panose="020B0604020202020204" pitchFamily="34" charset="0"/>
                </a:rPr>
                <a:t>[Garrido 2020] </a:t>
              </a:r>
              <a:endParaRPr lang="en-US" sz="12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B38B035-7054-5BDD-B945-BDEBE023558D}"/>
                </a:ext>
              </a:extLst>
            </p:cNvPr>
            <p:cNvSpPr txBox="1"/>
            <p:nvPr/>
          </p:nvSpPr>
          <p:spPr>
            <a:xfrm>
              <a:off x="8696528" y="2937597"/>
              <a:ext cx="1458618" cy="276999"/>
            </a:xfrm>
            <a:prstGeom prst="rect">
              <a:avLst/>
            </a:prstGeom>
            <a:noFill/>
          </p:spPr>
          <p:txBody>
            <a:bodyPr wrap="square">
              <a:spAutoFit/>
            </a:bodyPr>
            <a:lstStyle/>
            <a:p>
              <a:r>
                <a:rPr lang="en-US" sz="1200" dirty="0">
                  <a:solidFill>
                    <a:srgbClr val="FF0000"/>
                  </a:solidFill>
                  <a:latin typeface="Arial" panose="020B0604020202020204" pitchFamily="34" charset="0"/>
                  <a:ea typeface="Calibri" panose="020F0502020204030204" pitchFamily="34" charset="0"/>
                  <a:cs typeface="Arial" panose="020B0604020202020204" pitchFamily="34" charset="0"/>
                </a:rPr>
                <a:t>[</a:t>
              </a:r>
              <a:r>
                <a:rPr lang="en-US" sz="1200" i="0" dirty="0">
                  <a:solidFill>
                    <a:srgbClr val="FF0000"/>
                  </a:solidFill>
                  <a:latin typeface="Arial" panose="020B0604020202020204" pitchFamily="34" charset="0"/>
                  <a:cs typeface="Arial" panose="020B0604020202020204" pitchFamily="34" charset="0"/>
                </a:rPr>
                <a:t>Healio</a:t>
              </a:r>
              <a:r>
                <a:rPr lang="en-US" sz="1200" dirty="0">
                  <a:solidFill>
                    <a:srgbClr val="FF0000"/>
                  </a:solidFill>
                  <a:latin typeface="Arial" panose="020B0604020202020204" pitchFamily="34" charset="0"/>
                  <a:cs typeface="Arial" panose="020B0604020202020204" pitchFamily="34" charset="0"/>
                </a:rPr>
                <a:t> 2022</a:t>
              </a:r>
              <a:r>
                <a:rPr lang="en-US" sz="1200"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1200" dirty="0">
                <a:solidFill>
                  <a:srgbClr val="FF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7F4BECE-30BA-E7B6-0B84-A79551546881}"/>
                </a:ext>
              </a:extLst>
            </p:cNvPr>
            <p:cNvSpPr txBox="1"/>
            <p:nvPr/>
          </p:nvSpPr>
          <p:spPr>
            <a:xfrm>
              <a:off x="3213784" y="3314565"/>
              <a:ext cx="2468880" cy="276999"/>
            </a:xfrm>
            <a:prstGeom prst="rect">
              <a:avLst/>
            </a:prstGeom>
            <a:noFill/>
          </p:spPr>
          <p:txBody>
            <a:bodyPr wrap="square">
              <a:spAutoFit/>
            </a:bodyPr>
            <a:lstStyle/>
            <a:p>
              <a:pPr marL="0" indent="0">
                <a:buNone/>
              </a:pPr>
              <a:r>
                <a:rPr lang="en-US" sz="1200" dirty="0">
                  <a:solidFill>
                    <a:srgbClr val="FF0000"/>
                  </a:solidFill>
                  <a:latin typeface="Arial" panose="020B0604020202020204" pitchFamily="34" charset="0"/>
                  <a:cs typeface="Arial" panose="020B0604020202020204" pitchFamily="34" charset="0"/>
                </a:rPr>
                <a:t>[Modi 2023]</a:t>
              </a:r>
            </a:p>
          </p:txBody>
        </p:sp>
        <p:sp>
          <p:nvSpPr>
            <p:cNvPr id="12" name="TextBox 11">
              <a:extLst>
                <a:ext uri="{FF2B5EF4-FFF2-40B4-BE49-F238E27FC236}">
                  <a16:creationId xmlns:a16="http://schemas.microsoft.com/office/drawing/2014/main" id="{2205DF38-E649-F685-55A0-B31378D73D6F}"/>
                </a:ext>
              </a:extLst>
            </p:cNvPr>
            <p:cNvSpPr txBox="1"/>
            <p:nvPr/>
          </p:nvSpPr>
          <p:spPr>
            <a:xfrm>
              <a:off x="7719548" y="3990777"/>
              <a:ext cx="2980222" cy="276999"/>
            </a:xfrm>
            <a:prstGeom prst="rect">
              <a:avLst/>
            </a:prstGeom>
            <a:noFill/>
          </p:spPr>
          <p:txBody>
            <a:bodyPr wrap="square">
              <a:spAutoFit/>
            </a:bodyPr>
            <a:lstStyle/>
            <a:p>
              <a:r>
                <a:rPr lang="en-US" sz="1200" dirty="0">
                  <a:solidFill>
                    <a:srgbClr val="FF0000"/>
                  </a:solidFill>
                  <a:latin typeface="Arial" panose="020B0604020202020204" pitchFamily="34" charset="0"/>
                  <a:cs typeface="Arial" panose="020B0604020202020204" pitchFamily="34" charset="0"/>
                </a:rPr>
                <a:t>[NCCN NSCLC Guidelines V3 2023]</a:t>
              </a:r>
            </a:p>
          </p:txBody>
        </p:sp>
        <p:sp>
          <p:nvSpPr>
            <p:cNvPr id="13" name="TextBox 12">
              <a:extLst>
                <a:ext uri="{FF2B5EF4-FFF2-40B4-BE49-F238E27FC236}">
                  <a16:creationId xmlns:a16="http://schemas.microsoft.com/office/drawing/2014/main" id="{714E329B-ED85-F697-3CA3-EE3E00BF801B}"/>
                </a:ext>
              </a:extLst>
            </p:cNvPr>
            <p:cNvSpPr txBox="1"/>
            <p:nvPr/>
          </p:nvSpPr>
          <p:spPr>
            <a:xfrm>
              <a:off x="8081169" y="4459556"/>
              <a:ext cx="2468880" cy="276999"/>
            </a:xfrm>
            <a:prstGeom prst="rect">
              <a:avLst/>
            </a:prstGeom>
            <a:noFill/>
          </p:spPr>
          <p:txBody>
            <a:bodyPr wrap="square">
              <a:spAutoFit/>
            </a:bodyPr>
            <a:lstStyle/>
            <a:p>
              <a:pPr marL="0" indent="0">
                <a:buNone/>
              </a:pPr>
              <a:r>
                <a:rPr lang="en-US" sz="1200" dirty="0">
                  <a:solidFill>
                    <a:srgbClr val="FF0000"/>
                  </a:solidFill>
                  <a:latin typeface="Arial" panose="020B0604020202020204" pitchFamily="34" charset="0"/>
                  <a:cs typeface="Arial" panose="020B0604020202020204" pitchFamily="34" charset="0"/>
                </a:rPr>
                <a:t>[</a:t>
              </a:r>
              <a:r>
                <a:rPr lang="en-US" sz="1200" dirty="0" err="1">
                  <a:solidFill>
                    <a:srgbClr val="FF0000"/>
                  </a:solidFill>
                  <a:latin typeface="Arial" panose="020B0604020202020204" pitchFamily="34" charset="0"/>
                  <a:cs typeface="Arial" panose="020B0604020202020204" pitchFamily="34" charset="0"/>
                </a:rPr>
                <a:t>Planchard</a:t>
              </a:r>
              <a:r>
                <a:rPr lang="en-US" sz="1200" dirty="0">
                  <a:solidFill>
                    <a:srgbClr val="FF0000"/>
                  </a:solidFill>
                  <a:latin typeface="Arial" panose="020B0604020202020204" pitchFamily="34" charset="0"/>
                  <a:cs typeface="Arial" panose="020B0604020202020204" pitchFamily="34" charset="0"/>
                </a:rPr>
                <a:t> 2018]</a:t>
              </a:r>
            </a:p>
          </p:txBody>
        </p:sp>
        <p:sp>
          <p:nvSpPr>
            <p:cNvPr id="14" name="TextBox 13">
              <a:extLst>
                <a:ext uri="{FF2B5EF4-FFF2-40B4-BE49-F238E27FC236}">
                  <a16:creationId xmlns:a16="http://schemas.microsoft.com/office/drawing/2014/main" id="{A2177BD7-F674-F8E4-8AE7-78902782C89F}"/>
                </a:ext>
              </a:extLst>
            </p:cNvPr>
            <p:cNvSpPr txBox="1"/>
            <p:nvPr/>
          </p:nvSpPr>
          <p:spPr>
            <a:xfrm>
              <a:off x="8077098" y="5043957"/>
              <a:ext cx="2468880" cy="276999"/>
            </a:xfrm>
            <a:prstGeom prst="rect">
              <a:avLst/>
            </a:prstGeom>
            <a:noFill/>
          </p:spPr>
          <p:txBody>
            <a:bodyPr wrap="square">
              <a:spAutoFit/>
            </a:bodyPr>
            <a:lstStyle/>
            <a:p>
              <a:pPr marL="0" indent="0">
                <a:buNone/>
              </a:pPr>
              <a:r>
                <a:rPr lang="en-US" sz="1200" dirty="0">
                  <a:solidFill>
                    <a:srgbClr val="FF0000"/>
                  </a:solidFill>
                  <a:latin typeface="Arial" panose="020B0604020202020204" pitchFamily="34" charset="0"/>
                  <a:cs typeface="Arial" panose="020B0604020202020204" pitchFamily="34" charset="0"/>
                </a:rPr>
                <a:t>[</a:t>
              </a:r>
              <a:r>
                <a:rPr lang="en-US" sz="12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Sadik</a:t>
              </a:r>
              <a:r>
                <a:rPr lang="en-US" sz="1200" dirty="0">
                  <a:solidFill>
                    <a:srgbClr val="FF0000"/>
                  </a:solidFill>
                  <a:effectLst/>
                  <a:latin typeface="Arial" panose="020B0604020202020204" pitchFamily="34" charset="0"/>
                  <a:ea typeface="Calibri" panose="020F0502020204030204" pitchFamily="34" charset="0"/>
                  <a:cs typeface="Arial" panose="020B0604020202020204" pitchFamily="34" charset="0"/>
                </a:rPr>
                <a:t> 2022</a:t>
              </a:r>
              <a:r>
                <a:rPr lang="en-US" sz="1200" dirty="0">
                  <a:solidFill>
                    <a:srgbClr val="FF0000"/>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1452470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0AC488F-3464-94CB-182C-1DBF5BF90954}"/>
              </a:ext>
            </a:extLst>
          </p:cNvPr>
          <p:cNvSpPr>
            <a:spLocks noGrp="1"/>
          </p:cNvSpPr>
          <p:nvPr>
            <p:ph type="sldNum" sz="quarter" idx="12"/>
          </p:nvPr>
        </p:nvSpPr>
        <p:spPr/>
        <p:txBody>
          <a:bodyPr/>
          <a:lstStyle/>
          <a:p>
            <a:fld id="{A4D380FA-7BEA-B14C-AC49-6E7235AF6C26}" type="slidenum">
              <a:rPr lang="en-US" smtClean="0"/>
              <a:t>2</a:t>
            </a:fld>
            <a:endParaRPr lang="en-US" dirty="0"/>
          </a:p>
        </p:txBody>
      </p:sp>
      <p:sp>
        <p:nvSpPr>
          <p:cNvPr id="7" name="Text Placeholder 6">
            <a:extLst>
              <a:ext uri="{FF2B5EF4-FFF2-40B4-BE49-F238E27FC236}">
                <a16:creationId xmlns:a16="http://schemas.microsoft.com/office/drawing/2014/main" id="{DD3B8550-3677-CE13-7A3B-162DBA92868F}"/>
              </a:ext>
            </a:extLst>
          </p:cNvPr>
          <p:cNvSpPr>
            <a:spLocks noGrp="1"/>
          </p:cNvSpPr>
          <p:nvPr>
            <p:ph type="body" sz="quarter" idx="13"/>
          </p:nvPr>
        </p:nvSpPr>
        <p:spPr>
          <a:xfrm>
            <a:off x="420624" y="960120"/>
            <a:ext cx="8287947" cy="3392424"/>
          </a:xfrm>
        </p:spPr>
        <p:txBody>
          <a:bodyPr lIns="0">
            <a:noAutofit/>
          </a:bodyPr>
          <a:lstStyle/>
          <a:p>
            <a:r>
              <a:rPr lang="en-US" b="1" dirty="0"/>
              <a:t>This background information </a:t>
            </a:r>
            <a:r>
              <a:rPr lang="en-US" dirty="0"/>
              <a:t>MUST NOT be used in promotion or distributed outside Sanofi. Please remember that when you are discussing Sanofi products with our customers, this discussion must be completely consistent with approved labeling, applicable law, </a:t>
            </a:r>
            <a:br>
              <a:rPr lang="en-US" dirty="0"/>
            </a:br>
            <a:r>
              <a:rPr lang="en-US" dirty="0"/>
              <a:t>FDA regulations, and Sanofi policies.</a:t>
            </a:r>
          </a:p>
          <a:p>
            <a:r>
              <a:rPr lang="en-US" dirty="0"/>
              <a:t>You are only permitted to use review committee-approved materials in your communications with customers.</a:t>
            </a:r>
          </a:p>
          <a:p>
            <a:r>
              <a:rPr lang="en-US" dirty="0"/>
              <a:t>All off-label inquiries must be referred to your local MSL or to Medical Information. If you have any questions about the materials, messaging, or scientific communications you may use with any customer or patients, please ask your manager.</a:t>
            </a:r>
          </a:p>
        </p:txBody>
      </p:sp>
      <p:sp>
        <p:nvSpPr>
          <p:cNvPr id="6" name="Title 5">
            <a:extLst>
              <a:ext uri="{FF2B5EF4-FFF2-40B4-BE49-F238E27FC236}">
                <a16:creationId xmlns:a16="http://schemas.microsoft.com/office/drawing/2014/main" id="{E939D32C-EF63-8017-624D-89097D4E7509}"/>
              </a:ext>
            </a:extLst>
          </p:cNvPr>
          <p:cNvSpPr>
            <a:spLocks noGrp="1"/>
          </p:cNvSpPr>
          <p:nvPr>
            <p:ph type="title"/>
          </p:nvPr>
        </p:nvSpPr>
        <p:spPr/>
        <p:txBody>
          <a:bodyPr/>
          <a:lstStyle/>
          <a:p>
            <a:r>
              <a:rPr lang="en-US" dirty="0">
                <a:solidFill>
                  <a:srgbClr val="E51C4C"/>
                </a:solidFill>
                <a:effectLst/>
                <a:latin typeface="Helvetica" pitchFamily="2" charset="0"/>
              </a:rPr>
              <a:t>Important Information</a:t>
            </a:r>
            <a:endParaRPr lang="en-US" dirty="0"/>
          </a:p>
        </p:txBody>
      </p:sp>
      <p:sp>
        <p:nvSpPr>
          <p:cNvPr id="4" name="Footer Placeholder 3">
            <a:extLst>
              <a:ext uri="{FF2B5EF4-FFF2-40B4-BE49-F238E27FC236}">
                <a16:creationId xmlns:a16="http://schemas.microsoft.com/office/drawing/2014/main" id="{1E61763C-53AE-5971-6E55-BCFE0F7F865D}"/>
              </a:ext>
            </a:extLst>
          </p:cNvPr>
          <p:cNvSpPr>
            <a:spLocks noGrp="1"/>
          </p:cNvSpPr>
          <p:nvPr>
            <p:ph type="ftr" sz="quarter" idx="11"/>
          </p:nvPr>
        </p:nvSpPr>
        <p:spPr/>
        <p:txBody>
          <a:bodyPr/>
          <a:lstStyle/>
          <a:p>
            <a:r>
              <a:rPr lang="en-US" dirty="0"/>
              <a:t>CONFIDENTIAL. FOR INTERNAL USE ONLY. THE INFORMATION CONTAINED IN THIS TRAINING IS FOR INTERNAL, EDUCATIONAL PURPOSES ONLY. DO NOT COPY OR DISTRIBUTE OUTSIDE</a:t>
            </a:r>
          </a:p>
          <a:p>
            <a:r>
              <a:rPr lang="en-US" dirty="0"/>
              <a:t>OF SANOFI OR USE IN PROMOTION. MAT-US-2304693-V1.0 06/2023</a:t>
            </a:r>
          </a:p>
        </p:txBody>
      </p:sp>
    </p:spTree>
    <p:extLst>
      <p:ext uri="{BB962C8B-B14F-4D97-AF65-F5344CB8AC3E}">
        <p14:creationId xmlns:p14="http://schemas.microsoft.com/office/powerpoint/2010/main" val="3689019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4104B1-A91C-B5E4-1898-442B74E26141}"/>
              </a:ext>
            </a:extLst>
          </p:cNvPr>
          <p:cNvSpPr>
            <a:spLocks noGrp="1"/>
          </p:cNvSpPr>
          <p:nvPr>
            <p:ph type="sldNum" sz="quarter" idx="12"/>
          </p:nvPr>
        </p:nvSpPr>
        <p:spPr>
          <a:xfrm>
            <a:off x="8531352" y="6339212"/>
            <a:ext cx="621792" cy="438912"/>
          </a:xfrm>
        </p:spPr>
        <p:txBody>
          <a:bodyPr/>
          <a:lstStyle/>
          <a:p>
            <a:fld id="{A4D380FA-7BEA-B14C-AC49-6E7235AF6C26}" type="slidenum">
              <a:rPr lang="en-US" smtClean="0"/>
              <a:t>20</a:t>
            </a:fld>
            <a:endParaRPr lang="en-US" dirty="0"/>
          </a:p>
        </p:txBody>
      </p:sp>
      <p:sp>
        <p:nvSpPr>
          <p:cNvPr id="4" name="Title 3">
            <a:extLst>
              <a:ext uri="{FF2B5EF4-FFF2-40B4-BE49-F238E27FC236}">
                <a16:creationId xmlns:a16="http://schemas.microsoft.com/office/drawing/2014/main" id="{98D87296-813E-AACA-28CC-E73C7D275E17}"/>
              </a:ext>
            </a:extLst>
          </p:cNvPr>
          <p:cNvSpPr>
            <a:spLocks noGrp="1"/>
          </p:cNvSpPr>
          <p:nvPr>
            <p:ph type="title"/>
          </p:nvPr>
        </p:nvSpPr>
        <p:spPr/>
        <p:txBody>
          <a:bodyPr/>
          <a:lstStyle/>
          <a:p>
            <a:r>
              <a:rPr lang="en-US" dirty="0"/>
              <a:t>References</a:t>
            </a:r>
          </a:p>
        </p:txBody>
      </p:sp>
      <p:sp>
        <p:nvSpPr>
          <p:cNvPr id="5" name="Footer Placeholder 4">
            <a:extLst>
              <a:ext uri="{FF2B5EF4-FFF2-40B4-BE49-F238E27FC236}">
                <a16:creationId xmlns:a16="http://schemas.microsoft.com/office/drawing/2014/main" id="{3E0578F2-402D-4B37-4999-FEC24E214C1F}"/>
              </a:ext>
            </a:extLst>
          </p:cNvPr>
          <p:cNvSpPr>
            <a:spLocks noGrp="1"/>
          </p:cNvSpPr>
          <p:nvPr>
            <p:ph type="ftr" sz="quarter" idx="11"/>
          </p:nvPr>
        </p:nvSpPr>
        <p:spPr/>
        <p:txBody>
          <a:bodyPr/>
          <a:lstStyle/>
          <a:p>
            <a:r>
              <a:rPr lang="en-US"/>
              <a:t>CONFIDENTIAL. FOR INTERNAL USE ONLY. THE INFORMATION CONTAINED IN THIS TRAINING IS FOR INTERNAL, EDUCATIONAL PURPOSES ONLY. DO NOT COPY OR DISTRIBUTE OUTSIDE</a:t>
            </a:r>
          </a:p>
          <a:p>
            <a:r>
              <a:rPr lang="en-US"/>
              <a:t>OF SANOFI OR USE IN PROMOTION. MAT-US-2304693-V1.0 06/2023</a:t>
            </a:r>
            <a:endParaRPr lang="en-US" dirty="0"/>
          </a:p>
        </p:txBody>
      </p:sp>
      <p:sp>
        <p:nvSpPr>
          <p:cNvPr id="6" name="Text Placeholder 2">
            <a:extLst>
              <a:ext uri="{FF2B5EF4-FFF2-40B4-BE49-F238E27FC236}">
                <a16:creationId xmlns:a16="http://schemas.microsoft.com/office/drawing/2014/main" id="{9F819011-5D0A-B169-B228-162DEBEACE2C}"/>
              </a:ext>
            </a:extLst>
          </p:cNvPr>
          <p:cNvSpPr>
            <a:spLocks noGrp="1"/>
          </p:cNvSpPr>
          <p:nvPr>
            <p:ph type="body" sz="quarter" idx="13"/>
          </p:nvPr>
        </p:nvSpPr>
        <p:spPr>
          <a:xfrm>
            <a:off x="420624" y="960120"/>
            <a:ext cx="8339327" cy="4672584"/>
          </a:xfrm>
        </p:spPr>
        <p:txBody>
          <a:bodyPr lIns="0">
            <a:noAutofit/>
          </a:bodyPr>
          <a:lstStyle/>
          <a:p>
            <a:pPr marL="0" indent="0">
              <a:buNone/>
            </a:pPr>
            <a:r>
              <a:rPr lang="en-US" sz="1400" dirty="0"/>
              <a:t>United States Food and Drug Administration. Companion Diagnostics. Accessed May 12, 2023. https://</a:t>
            </a:r>
            <a:r>
              <a:rPr lang="en-US" sz="1400" dirty="0" err="1"/>
              <a:t>www.fda.gov</a:t>
            </a:r>
            <a:r>
              <a:rPr lang="en-US" sz="1400" dirty="0"/>
              <a:t>/</a:t>
            </a:r>
            <a:r>
              <a:rPr lang="en-US" sz="1400" dirty="0" err="1"/>
              <a:t>medicaldevices</a:t>
            </a:r>
            <a:r>
              <a:rPr lang="en-US" sz="1400" dirty="0"/>
              <a:t>/</a:t>
            </a:r>
            <a:r>
              <a:rPr lang="en-US" sz="1400" dirty="0" err="1"/>
              <a:t>productsandmedicalprocedures</a:t>
            </a:r>
            <a:r>
              <a:rPr lang="en-US" sz="1400" dirty="0"/>
              <a:t>/</a:t>
            </a:r>
            <a:r>
              <a:rPr lang="en-US" sz="1400" dirty="0" err="1"/>
              <a:t>invitrodiagnostics</a:t>
            </a:r>
            <a:r>
              <a:rPr lang="en-US" sz="1400" dirty="0"/>
              <a:t>/ucm407297.htm.</a:t>
            </a:r>
          </a:p>
          <a:p>
            <a:pPr marL="0" indent="0">
              <a:buNone/>
            </a:pPr>
            <a:r>
              <a:rPr lang="en-US" sz="1400" dirty="0"/>
              <a:t>United States Food and Drug Administration. In vitro companion diagnostic devices.</a:t>
            </a:r>
            <a:br>
              <a:rPr lang="en-US" sz="1400" dirty="0"/>
            </a:br>
            <a:r>
              <a:rPr lang="en-US" sz="1400" dirty="0"/>
              <a:t>Accessed May 12, 2023. https://</a:t>
            </a:r>
            <a:r>
              <a:rPr lang="en-US" sz="1400" dirty="0" err="1"/>
              <a:t>www.fda.gov</a:t>
            </a:r>
            <a:r>
              <a:rPr lang="en-US" sz="1400" dirty="0"/>
              <a:t>/media/81309/download</a:t>
            </a:r>
          </a:p>
          <a:p>
            <a:pPr marL="0" indent="0">
              <a:buNone/>
            </a:pPr>
            <a:r>
              <a:rPr lang="en-US" sz="1400" dirty="0"/>
              <a:t>United States Food and Drug Administration. Laboratory Developed Tests. Accessed May 12, 2023. https://</a:t>
            </a:r>
            <a:r>
              <a:rPr lang="en-US" sz="1400" dirty="0" err="1"/>
              <a:t>www.fda.gov</a:t>
            </a:r>
            <a:r>
              <a:rPr lang="en-US" sz="1400" dirty="0"/>
              <a:t>/medical-devices/in-vitro-diagnostics/laboratory-developed-tests</a:t>
            </a:r>
          </a:p>
        </p:txBody>
      </p:sp>
      <p:grpSp>
        <p:nvGrpSpPr>
          <p:cNvPr id="3" name="REFS" hidden="1">
            <a:extLst>
              <a:ext uri="{FF2B5EF4-FFF2-40B4-BE49-F238E27FC236}">
                <a16:creationId xmlns:a16="http://schemas.microsoft.com/office/drawing/2014/main" id="{16011DB3-A023-E962-4D88-FF2516B78B98}"/>
              </a:ext>
            </a:extLst>
          </p:cNvPr>
          <p:cNvGrpSpPr/>
          <p:nvPr/>
        </p:nvGrpSpPr>
        <p:grpSpPr>
          <a:xfrm>
            <a:off x="5836889" y="1313839"/>
            <a:ext cx="2928797" cy="1406819"/>
            <a:chOff x="7975219" y="-877089"/>
            <a:chExt cx="2928797" cy="1406819"/>
          </a:xfrm>
        </p:grpSpPr>
        <p:sp>
          <p:nvSpPr>
            <p:cNvPr id="7" name="TextBox 6">
              <a:extLst>
                <a:ext uri="{FF2B5EF4-FFF2-40B4-BE49-F238E27FC236}">
                  <a16:creationId xmlns:a16="http://schemas.microsoft.com/office/drawing/2014/main" id="{1F027FF6-386C-3F43-2DA0-C382043A94B7}"/>
                </a:ext>
              </a:extLst>
            </p:cNvPr>
            <p:cNvSpPr txBox="1"/>
            <p:nvPr/>
          </p:nvSpPr>
          <p:spPr>
            <a:xfrm>
              <a:off x="8167415" y="-877089"/>
              <a:ext cx="2736601" cy="276999"/>
            </a:xfrm>
            <a:prstGeom prst="rect">
              <a:avLst/>
            </a:prstGeom>
            <a:noFill/>
          </p:spPr>
          <p:txBody>
            <a:bodyPr wrap="square">
              <a:spAutoFit/>
            </a:bodyPr>
            <a:lstStyle/>
            <a:p>
              <a:pPr marL="0" indent="0">
                <a:buNone/>
              </a:pPr>
              <a:r>
                <a:rPr lang="en-US" sz="1200" dirty="0">
                  <a:solidFill>
                    <a:srgbClr val="FF0000"/>
                  </a:solidFill>
                  <a:latin typeface="Arial" panose="020B0604020202020204" pitchFamily="34" charset="0"/>
                  <a:cs typeface="Arial" panose="020B0604020202020204" pitchFamily="34" charset="0"/>
                </a:rPr>
                <a:t>[</a:t>
              </a:r>
              <a:r>
                <a:rPr lang="en-US" sz="1200" dirty="0">
                  <a:solidFill>
                    <a:srgbClr val="FF0000"/>
                  </a:solidFill>
                  <a:effectLst/>
                  <a:latin typeface="Arial" panose="020B0604020202020204" pitchFamily="34" charset="0"/>
                  <a:ea typeface="Calibri" panose="020F0502020204030204" pitchFamily="34" charset="0"/>
                  <a:cs typeface="Arial" panose="020B0604020202020204" pitchFamily="34" charset="0"/>
                </a:rPr>
                <a:t>FDA (Companion Diagnostics) 2023</a:t>
              </a:r>
              <a:r>
                <a:rPr lang="en-US" sz="1200" dirty="0">
                  <a:solidFill>
                    <a:srgbClr val="FF0000"/>
                  </a:solidFill>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89BFC4C-A8C6-0473-9598-1FCF728F4AFA}"/>
                </a:ext>
              </a:extLst>
            </p:cNvPr>
            <p:cNvSpPr txBox="1"/>
            <p:nvPr/>
          </p:nvSpPr>
          <p:spPr>
            <a:xfrm>
              <a:off x="7975219" y="-488999"/>
              <a:ext cx="2468880" cy="276999"/>
            </a:xfrm>
            <a:prstGeom prst="rect">
              <a:avLst/>
            </a:prstGeom>
            <a:noFill/>
          </p:spPr>
          <p:txBody>
            <a:bodyPr wrap="square">
              <a:spAutoFit/>
            </a:bodyPr>
            <a:lstStyle/>
            <a:p>
              <a:pPr marL="0" indent="0">
                <a:buNone/>
              </a:pPr>
              <a:r>
                <a:rPr lang="en-US" sz="1200" dirty="0">
                  <a:solidFill>
                    <a:srgbClr val="FF0000"/>
                  </a:solidFill>
                  <a:latin typeface="Arial" panose="020B0604020202020204" pitchFamily="34" charset="0"/>
                  <a:cs typeface="Arial" panose="020B0604020202020204" pitchFamily="34" charset="0"/>
                </a:rPr>
                <a:t>[FDA 2014]</a:t>
              </a:r>
              <a:endParaRPr lang="en-US" sz="1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7F833F7-9C64-D76A-6AF9-1B0C5B2FCD2F}"/>
                </a:ext>
              </a:extLst>
            </p:cNvPr>
            <p:cNvSpPr txBox="1"/>
            <p:nvPr/>
          </p:nvSpPr>
          <p:spPr>
            <a:xfrm>
              <a:off x="8422618" y="252731"/>
              <a:ext cx="2468880" cy="276999"/>
            </a:xfrm>
            <a:prstGeom prst="rect">
              <a:avLst/>
            </a:prstGeom>
            <a:noFill/>
          </p:spPr>
          <p:txBody>
            <a:bodyPr wrap="square">
              <a:spAutoFit/>
            </a:bodyPr>
            <a:lstStyle/>
            <a:p>
              <a:pPr marL="0" indent="0">
                <a:buNone/>
              </a:pPr>
              <a:r>
                <a:rPr lang="en-US" sz="1200" dirty="0">
                  <a:solidFill>
                    <a:srgbClr val="FF0000"/>
                  </a:solidFill>
                  <a:latin typeface="Arial" panose="020B0604020202020204" pitchFamily="34" charset="0"/>
                  <a:cs typeface="Arial" panose="020B0604020202020204" pitchFamily="34" charset="0"/>
                </a:rPr>
                <a:t>[</a:t>
              </a:r>
              <a:r>
                <a:rPr lang="en-US" sz="1200" dirty="0">
                  <a:solidFill>
                    <a:srgbClr val="FF0000"/>
                  </a:solidFill>
                  <a:effectLst/>
                  <a:latin typeface="Arial" panose="020B0604020202020204" pitchFamily="34" charset="0"/>
                  <a:ea typeface="Calibri" panose="020F0502020204030204" pitchFamily="34" charset="0"/>
                  <a:cs typeface="Arial" panose="020B0604020202020204" pitchFamily="34" charset="0"/>
                </a:rPr>
                <a:t>FDA (LDTs) 2023</a:t>
              </a:r>
              <a:r>
                <a:rPr lang="en-US" sz="1200" dirty="0">
                  <a:solidFill>
                    <a:srgbClr val="FF0000"/>
                  </a:solidFill>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34030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E51D98-B0A5-D459-CE04-C679B46CEAAE}"/>
              </a:ext>
            </a:extLst>
          </p:cNvPr>
          <p:cNvSpPr>
            <a:spLocks noGrp="1"/>
          </p:cNvSpPr>
          <p:nvPr>
            <p:ph type="title"/>
          </p:nvPr>
        </p:nvSpPr>
        <p:spPr>
          <a:xfrm>
            <a:off x="1399032" y="192024"/>
            <a:ext cx="6147077" cy="438912"/>
          </a:xfrm>
        </p:spPr>
        <p:txBody>
          <a:bodyPr/>
          <a:lstStyle/>
          <a:p>
            <a:r>
              <a:rPr lang="en-US" dirty="0"/>
              <a:t>Contents	</a:t>
            </a:r>
          </a:p>
        </p:txBody>
      </p:sp>
      <p:sp>
        <p:nvSpPr>
          <p:cNvPr id="12" name="Content Placeholder 11">
            <a:extLst>
              <a:ext uri="{FF2B5EF4-FFF2-40B4-BE49-F238E27FC236}">
                <a16:creationId xmlns:a16="http://schemas.microsoft.com/office/drawing/2014/main" id="{55AC76FF-E521-C748-D7FA-422659A200AA}"/>
              </a:ext>
            </a:extLst>
          </p:cNvPr>
          <p:cNvSpPr>
            <a:spLocks noGrp="1"/>
          </p:cNvSpPr>
          <p:nvPr>
            <p:ph idx="20"/>
          </p:nvPr>
        </p:nvSpPr>
        <p:spPr>
          <a:xfrm>
            <a:off x="1399032" y="3282696"/>
            <a:ext cx="5458968" cy="365760"/>
          </a:xfrm>
        </p:spPr>
        <p:txBody>
          <a:bodyPr/>
          <a:lstStyle/>
          <a:p>
            <a:r>
              <a:rPr lang="en-US" dirty="0"/>
              <a:t>Processing Tissues for Biomarker Analyses</a:t>
            </a:r>
          </a:p>
        </p:txBody>
      </p:sp>
      <p:sp>
        <p:nvSpPr>
          <p:cNvPr id="14" name="Content Placeholder 13">
            <a:extLst>
              <a:ext uri="{FF2B5EF4-FFF2-40B4-BE49-F238E27FC236}">
                <a16:creationId xmlns:a16="http://schemas.microsoft.com/office/drawing/2014/main" id="{63418220-36BC-C5E3-E8DC-FF9CD59FC009}"/>
              </a:ext>
            </a:extLst>
          </p:cNvPr>
          <p:cNvSpPr>
            <a:spLocks noGrp="1"/>
          </p:cNvSpPr>
          <p:nvPr>
            <p:ph idx="22"/>
          </p:nvPr>
        </p:nvSpPr>
        <p:spPr>
          <a:xfrm>
            <a:off x="1399032" y="3749040"/>
            <a:ext cx="5458968" cy="365760"/>
          </a:xfrm>
        </p:spPr>
        <p:txBody>
          <a:bodyPr/>
          <a:lstStyle/>
          <a:p>
            <a:r>
              <a:rPr lang="en-US" dirty="0"/>
              <a:t>Tissue Requirements for Biomarker Analyses</a:t>
            </a:r>
          </a:p>
        </p:txBody>
      </p:sp>
      <p:sp>
        <p:nvSpPr>
          <p:cNvPr id="16" name="Footer Placeholder 15">
            <a:extLst>
              <a:ext uri="{FF2B5EF4-FFF2-40B4-BE49-F238E27FC236}">
                <a16:creationId xmlns:a16="http://schemas.microsoft.com/office/drawing/2014/main" id="{214B9FEA-87BA-12B3-BDBC-DB2941770AB7}"/>
              </a:ext>
            </a:extLst>
          </p:cNvPr>
          <p:cNvSpPr>
            <a:spLocks noGrp="1"/>
          </p:cNvSpPr>
          <p:nvPr>
            <p:ph type="ftr" sz="quarter" idx="11"/>
          </p:nvPr>
        </p:nvSpPr>
        <p:spPr/>
        <p:txBody>
          <a:bodyPr/>
          <a:lstStyle/>
          <a:p>
            <a:r>
              <a:rPr lang="en-US" dirty="0"/>
              <a:t>CONFIDENTIAL. FOR INTERNAL USE ONLY. THE INFORMATION CONTAINED IN THIS TRAINING</a:t>
            </a:r>
          </a:p>
          <a:p>
            <a:r>
              <a:rPr lang="en-US" dirty="0"/>
              <a:t>IS FOR INTERNAL, EDUCATIONAL PURPOSES ONLY. DO NOT COPY OR DISTRIBUTE OUTSIDE</a:t>
            </a:r>
          </a:p>
          <a:p>
            <a:r>
              <a:rPr lang="en-US" dirty="0"/>
              <a:t>OF SANOFI OR USE IN PROMOTION. MAT-US-2304693-V1.0 06/2023</a:t>
            </a:r>
          </a:p>
        </p:txBody>
      </p:sp>
      <p:sp>
        <p:nvSpPr>
          <p:cNvPr id="2" name="Content Placeholder 7">
            <a:extLst>
              <a:ext uri="{FF2B5EF4-FFF2-40B4-BE49-F238E27FC236}">
                <a16:creationId xmlns:a16="http://schemas.microsoft.com/office/drawing/2014/main" id="{7099B2EB-BD10-E937-DB90-7120B54C1981}"/>
              </a:ext>
            </a:extLst>
          </p:cNvPr>
          <p:cNvSpPr txBox="1">
            <a:spLocks/>
          </p:cNvSpPr>
          <p:nvPr/>
        </p:nvSpPr>
        <p:spPr>
          <a:xfrm>
            <a:off x="1399032" y="4197096"/>
            <a:ext cx="5458968" cy="365760"/>
          </a:xfrm>
          <a:prstGeom prst="rect">
            <a:avLst/>
          </a:prstGeom>
        </p:spPr>
        <p:txBody>
          <a:bodyPr vert="horz" lIns="91440" tIns="45720" rIns="91440" bIns="45720" rtlCol="0">
            <a:normAutofit/>
          </a:bodyPr>
          <a:lstStyle>
            <a:lvl1pPr marL="256032" indent="-256032" algn="l" defTabSz="914400" rtl="0" eaLnBrk="1" latinLnBrk="0" hangingPunct="1">
              <a:lnSpc>
                <a:spcPct val="90000"/>
              </a:lnSpc>
              <a:spcBef>
                <a:spcPts val="1000"/>
              </a:spcBef>
              <a:buClr>
                <a:schemeClr val="accent1"/>
              </a:buClr>
              <a:buFont typeface="Courier New" panose="02070309020205020404" pitchFamily="49" charset="0"/>
              <a:buChar char="o"/>
              <a:defRPr sz="1800" b="1"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Biomarker Testing Considerations</a:t>
            </a:r>
          </a:p>
        </p:txBody>
      </p:sp>
      <p:sp>
        <p:nvSpPr>
          <p:cNvPr id="17" name="Content Placeholder 9">
            <a:extLst>
              <a:ext uri="{FF2B5EF4-FFF2-40B4-BE49-F238E27FC236}">
                <a16:creationId xmlns:a16="http://schemas.microsoft.com/office/drawing/2014/main" id="{BB493382-37E0-2504-AE23-A9C003ACDB79}"/>
              </a:ext>
            </a:extLst>
          </p:cNvPr>
          <p:cNvSpPr txBox="1">
            <a:spLocks/>
          </p:cNvSpPr>
          <p:nvPr/>
        </p:nvSpPr>
        <p:spPr>
          <a:xfrm>
            <a:off x="1399032" y="4645152"/>
            <a:ext cx="5458968" cy="365760"/>
          </a:xfrm>
          <a:prstGeom prst="rect">
            <a:avLst/>
          </a:prstGeom>
        </p:spPr>
        <p:txBody>
          <a:bodyPr vert="horz" lIns="91440" tIns="45720" rIns="91440" bIns="45720" rtlCol="0">
            <a:normAutofit/>
          </a:bodyPr>
          <a:lstStyle>
            <a:lvl1pPr marL="256032" indent="-256032" algn="l" defTabSz="914400" rtl="0" eaLnBrk="1" latinLnBrk="0" hangingPunct="1">
              <a:lnSpc>
                <a:spcPct val="90000"/>
              </a:lnSpc>
              <a:spcBef>
                <a:spcPts val="1000"/>
              </a:spcBef>
              <a:buClr>
                <a:schemeClr val="accent1"/>
              </a:buClr>
              <a:buFont typeface="Courier New" panose="02070309020205020404" pitchFamily="49" charset="0"/>
              <a:buChar char="o"/>
              <a:defRPr sz="1800" b="1"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Reporting Biomarker Results</a:t>
            </a:r>
          </a:p>
        </p:txBody>
      </p:sp>
      <p:sp>
        <p:nvSpPr>
          <p:cNvPr id="18" name="Content Placeholder 11">
            <a:extLst>
              <a:ext uri="{FF2B5EF4-FFF2-40B4-BE49-F238E27FC236}">
                <a16:creationId xmlns:a16="http://schemas.microsoft.com/office/drawing/2014/main" id="{5BCCD54A-CDEE-0F7D-FBC0-9EA6C3F3F0FB}"/>
              </a:ext>
            </a:extLst>
          </p:cNvPr>
          <p:cNvSpPr txBox="1">
            <a:spLocks/>
          </p:cNvSpPr>
          <p:nvPr/>
        </p:nvSpPr>
        <p:spPr>
          <a:xfrm>
            <a:off x="1399032" y="5102352"/>
            <a:ext cx="3892815" cy="329184"/>
          </a:xfrm>
          <a:prstGeom prst="rect">
            <a:avLst/>
          </a:prstGeom>
        </p:spPr>
        <p:txBody>
          <a:bodyPr vert="horz" lIns="91440" tIns="45720" rIns="91440" bIns="45720" rtlCol="0">
            <a:normAutofit lnSpcReduction="10000"/>
          </a:bodyPr>
          <a:lstStyle>
            <a:lvl1pPr marL="256032" indent="-256032" algn="l" defTabSz="914400" rtl="0" eaLnBrk="1" latinLnBrk="0" hangingPunct="1">
              <a:lnSpc>
                <a:spcPct val="90000"/>
              </a:lnSpc>
              <a:spcBef>
                <a:spcPts val="1000"/>
              </a:spcBef>
              <a:buClr>
                <a:schemeClr val="accent1"/>
              </a:buClr>
              <a:buFont typeface="Courier New" panose="02070309020205020404" pitchFamily="49" charset="0"/>
              <a:buChar char="o"/>
              <a:defRPr sz="1800" b="1"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Key Points and Implications</a:t>
            </a:r>
          </a:p>
        </p:txBody>
      </p:sp>
      <p:sp>
        <p:nvSpPr>
          <p:cNvPr id="19" name="Content Placeholder 13">
            <a:extLst>
              <a:ext uri="{FF2B5EF4-FFF2-40B4-BE49-F238E27FC236}">
                <a16:creationId xmlns:a16="http://schemas.microsoft.com/office/drawing/2014/main" id="{90D857E5-7C3A-2A10-61C8-264AF1A57704}"/>
              </a:ext>
            </a:extLst>
          </p:cNvPr>
          <p:cNvSpPr txBox="1">
            <a:spLocks/>
          </p:cNvSpPr>
          <p:nvPr/>
        </p:nvSpPr>
        <p:spPr>
          <a:xfrm>
            <a:off x="1399032" y="5550408"/>
            <a:ext cx="2141836" cy="347472"/>
          </a:xfrm>
          <a:prstGeom prst="rect">
            <a:avLst/>
          </a:prstGeom>
        </p:spPr>
        <p:txBody>
          <a:bodyPr vert="horz" lIns="91440" tIns="45720" rIns="91440" bIns="45720" rtlCol="0">
            <a:normAutofit/>
          </a:bodyPr>
          <a:lstStyle>
            <a:lvl1pPr marL="256032" indent="-256032" algn="l" defTabSz="914400" rtl="0" eaLnBrk="1" latinLnBrk="0" hangingPunct="1">
              <a:lnSpc>
                <a:spcPct val="90000"/>
              </a:lnSpc>
              <a:spcBef>
                <a:spcPts val="1000"/>
              </a:spcBef>
              <a:buClr>
                <a:schemeClr val="accent1"/>
              </a:buClr>
              <a:buFont typeface="Courier New" panose="02070309020205020404" pitchFamily="49" charset="0"/>
              <a:buChar char="o"/>
              <a:defRPr sz="1800" b="1"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References</a:t>
            </a:r>
          </a:p>
        </p:txBody>
      </p:sp>
      <p:sp>
        <p:nvSpPr>
          <p:cNvPr id="20" name="Content Placeholder 5">
            <a:extLst>
              <a:ext uri="{FF2B5EF4-FFF2-40B4-BE49-F238E27FC236}">
                <a16:creationId xmlns:a16="http://schemas.microsoft.com/office/drawing/2014/main" id="{626550FC-86EC-4420-27E8-D066EDD6C2F4}"/>
              </a:ext>
            </a:extLst>
          </p:cNvPr>
          <p:cNvSpPr txBox="1">
            <a:spLocks/>
          </p:cNvSpPr>
          <p:nvPr/>
        </p:nvSpPr>
        <p:spPr>
          <a:xfrm>
            <a:off x="1399032" y="2825496"/>
            <a:ext cx="5458968" cy="365760"/>
          </a:xfrm>
          <a:prstGeom prst="rect">
            <a:avLst/>
          </a:prstGeom>
        </p:spPr>
        <p:txBody>
          <a:bodyPr vert="horz" lIns="91440" tIns="45720" rIns="91440" bIns="45720" rtlCol="0">
            <a:normAutofit/>
          </a:bodyPr>
          <a:lstStyle>
            <a:lvl1pPr marL="256032" indent="-256032" algn="l" defTabSz="914400" rtl="0" eaLnBrk="1" latinLnBrk="0" hangingPunct="1">
              <a:lnSpc>
                <a:spcPct val="90000"/>
              </a:lnSpc>
              <a:spcBef>
                <a:spcPts val="1000"/>
              </a:spcBef>
              <a:buClr>
                <a:schemeClr val="accent1"/>
              </a:buClr>
              <a:buFont typeface="Courier New" panose="02070309020205020404" pitchFamily="49" charset="0"/>
              <a:buChar char="o"/>
              <a:defRPr sz="1800" b="1"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NSCLC Biopsy Tissues</a:t>
            </a:r>
          </a:p>
        </p:txBody>
      </p:sp>
      <p:sp>
        <p:nvSpPr>
          <p:cNvPr id="10" name="Content Placeholder 4">
            <a:extLst>
              <a:ext uri="{FF2B5EF4-FFF2-40B4-BE49-F238E27FC236}">
                <a16:creationId xmlns:a16="http://schemas.microsoft.com/office/drawing/2014/main" id="{FDB3E6DC-88AD-05E3-95CF-BF3949E8023E}"/>
              </a:ext>
            </a:extLst>
          </p:cNvPr>
          <p:cNvSpPr>
            <a:spLocks noGrp="1"/>
          </p:cNvSpPr>
          <p:nvPr>
            <p:ph idx="18"/>
          </p:nvPr>
        </p:nvSpPr>
        <p:spPr>
          <a:xfrm>
            <a:off x="1399032" y="2350008"/>
            <a:ext cx="5458968" cy="365760"/>
          </a:xfrm>
        </p:spPr>
        <p:txBody>
          <a:bodyPr/>
          <a:lstStyle/>
          <a:p>
            <a:r>
              <a:rPr lang="en-US" dirty="0"/>
              <a:t>The NSCLC Diagnostic Tissue Pathway</a:t>
            </a:r>
          </a:p>
        </p:txBody>
      </p:sp>
      <p:sp>
        <p:nvSpPr>
          <p:cNvPr id="8" name="Content Placeholder 3">
            <a:extLst>
              <a:ext uri="{FF2B5EF4-FFF2-40B4-BE49-F238E27FC236}">
                <a16:creationId xmlns:a16="http://schemas.microsoft.com/office/drawing/2014/main" id="{148DEDB6-67E9-6BB5-43B4-7F537EE63599}"/>
              </a:ext>
            </a:extLst>
          </p:cNvPr>
          <p:cNvSpPr>
            <a:spLocks noGrp="1"/>
          </p:cNvSpPr>
          <p:nvPr>
            <p:ph idx="16"/>
          </p:nvPr>
        </p:nvSpPr>
        <p:spPr>
          <a:xfrm>
            <a:off x="1399032" y="1892808"/>
            <a:ext cx="5458968" cy="365760"/>
          </a:xfrm>
        </p:spPr>
        <p:txBody>
          <a:bodyPr/>
          <a:lstStyle/>
          <a:p>
            <a:r>
              <a:rPr lang="en-US" dirty="0"/>
              <a:t>Members of the Pathology Lab Team</a:t>
            </a:r>
          </a:p>
        </p:txBody>
      </p:sp>
      <p:sp>
        <p:nvSpPr>
          <p:cNvPr id="6" name="Content Placeholder 2">
            <a:extLst>
              <a:ext uri="{FF2B5EF4-FFF2-40B4-BE49-F238E27FC236}">
                <a16:creationId xmlns:a16="http://schemas.microsoft.com/office/drawing/2014/main" id="{1AA9186B-093B-6625-0090-10913D4054B1}"/>
              </a:ext>
            </a:extLst>
          </p:cNvPr>
          <p:cNvSpPr>
            <a:spLocks noGrp="1"/>
          </p:cNvSpPr>
          <p:nvPr>
            <p:ph idx="14"/>
          </p:nvPr>
        </p:nvSpPr>
        <p:spPr>
          <a:xfrm>
            <a:off x="1399032" y="1426464"/>
            <a:ext cx="5458968" cy="365760"/>
          </a:xfrm>
        </p:spPr>
        <p:txBody>
          <a:bodyPr/>
          <a:lstStyle/>
          <a:p>
            <a:r>
              <a:rPr lang="en-US" dirty="0"/>
              <a:t>The Pathology Specialty</a:t>
            </a:r>
          </a:p>
        </p:txBody>
      </p:sp>
      <p:sp>
        <p:nvSpPr>
          <p:cNvPr id="4" name="Content Placeholder 1">
            <a:extLst>
              <a:ext uri="{FF2B5EF4-FFF2-40B4-BE49-F238E27FC236}">
                <a16:creationId xmlns:a16="http://schemas.microsoft.com/office/drawing/2014/main" id="{203B252A-16C8-E869-8CD9-61BE1498BE27}"/>
              </a:ext>
            </a:extLst>
          </p:cNvPr>
          <p:cNvSpPr>
            <a:spLocks noGrp="1"/>
          </p:cNvSpPr>
          <p:nvPr>
            <p:ph idx="1"/>
          </p:nvPr>
        </p:nvSpPr>
        <p:spPr>
          <a:xfrm>
            <a:off x="1399032" y="960120"/>
            <a:ext cx="5458968" cy="365760"/>
          </a:xfrm>
        </p:spPr>
        <p:txBody>
          <a:bodyPr/>
          <a:lstStyle/>
          <a:p>
            <a:r>
              <a:rPr lang="en-US" dirty="0"/>
              <a:t>Introduction</a:t>
            </a:r>
          </a:p>
        </p:txBody>
      </p:sp>
      <p:sp>
        <p:nvSpPr>
          <p:cNvPr id="9" name="hyperlink">
            <a:hlinkClick r:id="rId2" action="ppaction://hlinksldjump"/>
            <a:extLst>
              <a:ext uri="{FF2B5EF4-FFF2-40B4-BE49-F238E27FC236}">
                <a16:creationId xmlns:a16="http://schemas.microsoft.com/office/drawing/2014/main" id="{09F9EA8D-03C2-5899-F8F8-B059D65E7C1B}"/>
              </a:ext>
            </a:extLst>
          </p:cNvPr>
          <p:cNvSpPr/>
          <p:nvPr/>
        </p:nvSpPr>
        <p:spPr>
          <a:xfrm>
            <a:off x="1371600" y="980440"/>
            <a:ext cx="5486400" cy="276352"/>
          </a:xfrm>
          <a:prstGeom prst="roundRect">
            <a:avLst>
              <a:gd name="adj" fmla="val 34512"/>
            </a:avLst>
          </a:prstGeom>
          <a:noFill/>
          <a:ln w="3175">
            <a:noFill/>
          </a:ln>
          <a:effectLst>
            <a:outerShdw dist="28000" dir="7543159" sx="101319" sy="101319" algn="tr" rotWithShape="0">
              <a:schemeClr val="accent1">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91440" bIns="0" rtlCol="0" anchor="ctr"/>
          <a:lstStyle/>
          <a:p>
            <a:pPr algn="r"/>
            <a:endParaRPr lang="en-US" sz="1050" b="1" dirty="0">
              <a:solidFill>
                <a:schemeClr val="bg1"/>
              </a:solidFill>
              <a:latin typeface="Arial" panose="020B0604020202020204" pitchFamily="34" charset="0"/>
              <a:cs typeface="Arial" panose="020B0604020202020204" pitchFamily="34" charset="0"/>
            </a:endParaRPr>
          </a:p>
        </p:txBody>
      </p:sp>
      <p:sp>
        <p:nvSpPr>
          <p:cNvPr id="11" name="hyperlink">
            <a:hlinkClick r:id="rId3" action="ppaction://hlinksldjump"/>
            <a:extLst>
              <a:ext uri="{FF2B5EF4-FFF2-40B4-BE49-F238E27FC236}">
                <a16:creationId xmlns:a16="http://schemas.microsoft.com/office/drawing/2014/main" id="{A479DF14-BB26-7CB0-5C30-675041F36B24}"/>
              </a:ext>
            </a:extLst>
          </p:cNvPr>
          <p:cNvSpPr/>
          <p:nvPr/>
        </p:nvSpPr>
        <p:spPr>
          <a:xfrm>
            <a:off x="1371600" y="1447292"/>
            <a:ext cx="5486400" cy="276352"/>
          </a:xfrm>
          <a:prstGeom prst="roundRect">
            <a:avLst>
              <a:gd name="adj" fmla="val 34512"/>
            </a:avLst>
          </a:prstGeom>
          <a:noFill/>
          <a:ln w="3175">
            <a:noFill/>
          </a:ln>
          <a:effectLst>
            <a:outerShdw dist="28000" dir="7543159" sx="101319" sy="101319" algn="tr" rotWithShape="0">
              <a:schemeClr val="accent1">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91440" bIns="0" rtlCol="0" anchor="ctr"/>
          <a:lstStyle/>
          <a:p>
            <a:pPr algn="r"/>
            <a:endParaRPr lang="en-US" sz="1050" b="1" dirty="0">
              <a:solidFill>
                <a:schemeClr val="bg1"/>
              </a:solidFill>
              <a:latin typeface="Arial" panose="020B0604020202020204" pitchFamily="34" charset="0"/>
              <a:cs typeface="Arial" panose="020B0604020202020204" pitchFamily="34" charset="0"/>
            </a:endParaRPr>
          </a:p>
        </p:txBody>
      </p:sp>
      <p:sp>
        <p:nvSpPr>
          <p:cNvPr id="13" name="hyperlink">
            <a:hlinkClick r:id="rId4" action="ppaction://hlinksldjump"/>
            <a:extLst>
              <a:ext uri="{FF2B5EF4-FFF2-40B4-BE49-F238E27FC236}">
                <a16:creationId xmlns:a16="http://schemas.microsoft.com/office/drawing/2014/main" id="{78F432A5-4C28-CE9B-346A-A22AACFE7CF4}"/>
              </a:ext>
            </a:extLst>
          </p:cNvPr>
          <p:cNvSpPr/>
          <p:nvPr/>
        </p:nvSpPr>
        <p:spPr>
          <a:xfrm>
            <a:off x="1399032" y="1904238"/>
            <a:ext cx="5486400" cy="276352"/>
          </a:xfrm>
          <a:prstGeom prst="roundRect">
            <a:avLst>
              <a:gd name="adj" fmla="val 34512"/>
            </a:avLst>
          </a:prstGeom>
          <a:noFill/>
          <a:ln w="3175">
            <a:noFill/>
          </a:ln>
          <a:effectLst>
            <a:outerShdw dist="28000" dir="7543159" sx="101319" sy="101319" algn="tr" rotWithShape="0">
              <a:schemeClr val="accent1">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91440" bIns="0" rtlCol="0" anchor="ctr"/>
          <a:lstStyle/>
          <a:p>
            <a:pPr algn="r"/>
            <a:endParaRPr lang="en-US" sz="1050" b="1" dirty="0">
              <a:solidFill>
                <a:schemeClr val="bg1"/>
              </a:solidFill>
              <a:latin typeface="Arial" panose="020B0604020202020204" pitchFamily="34" charset="0"/>
              <a:cs typeface="Arial" panose="020B0604020202020204" pitchFamily="34" charset="0"/>
            </a:endParaRPr>
          </a:p>
        </p:txBody>
      </p:sp>
      <p:sp>
        <p:nvSpPr>
          <p:cNvPr id="15" name="hyperlink">
            <a:hlinkClick r:id="rId5" action="ppaction://hlinksldjump"/>
            <a:extLst>
              <a:ext uri="{FF2B5EF4-FFF2-40B4-BE49-F238E27FC236}">
                <a16:creationId xmlns:a16="http://schemas.microsoft.com/office/drawing/2014/main" id="{6D8842D4-C86B-3669-AAAF-28457140A729}"/>
              </a:ext>
            </a:extLst>
          </p:cNvPr>
          <p:cNvSpPr/>
          <p:nvPr/>
        </p:nvSpPr>
        <p:spPr>
          <a:xfrm>
            <a:off x="1399032" y="2371090"/>
            <a:ext cx="5486400" cy="276352"/>
          </a:xfrm>
          <a:prstGeom prst="roundRect">
            <a:avLst>
              <a:gd name="adj" fmla="val 34512"/>
            </a:avLst>
          </a:prstGeom>
          <a:noFill/>
          <a:ln w="3175">
            <a:noFill/>
          </a:ln>
          <a:effectLst>
            <a:outerShdw dist="28000" dir="7543159" sx="101319" sy="101319" algn="tr" rotWithShape="0">
              <a:schemeClr val="accent1">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91440" bIns="0" rtlCol="0" anchor="ctr"/>
          <a:lstStyle/>
          <a:p>
            <a:pPr algn="r"/>
            <a:endParaRPr lang="en-US" sz="1050" b="1" dirty="0">
              <a:solidFill>
                <a:schemeClr val="bg1"/>
              </a:solidFill>
              <a:latin typeface="Arial" panose="020B0604020202020204" pitchFamily="34" charset="0"/>
              <a:cs typeface="Arial" panose="020B0604020202020204" pitchFamily="34" charset="0"/>
            </a:endParaRPr>
          </a:p>
        </p:txBody>
      </p:sp>
      <p:sp>
        <p:nvSpPr>
          <p:cNvPr id="21" name="hyperlink">
            <a:hlinkClick r:id="rId6" action="ppaction://hlinksldjump"/>
            <a:extLst>
              <a:ext uri="{FF2B5EF4-FFF2-40B4-BE49-F238E27FC236}">
                <a16:creationId xmlns:a16="http://schemas.microsoft.com/office/drawing/2014/main" id="{083C19D3-5076-E1BE-8B3B-E3130CA5D3FC}"/>
              </a:ext>
            </a:extLst>
          </p:cNvPr>
          <p:cNvSpPr/>
          <p:nvPr/>
        </p:nvSpPr>
        <p:spPr>
          <a:xfrm>
            <a:off x="1371600" y="2837053"/>
            <a:ext cx="5486400" cy="276352"/>
          </a:xfrm>
          <a:prstGeom prst="roundRect">
            <a:avLst>
              <a:gd name="adj" fmla="val 34512"/>
            </a:avLst>
          </a:prstGeom>
          <a:noFill/>
          <a:ln w="3175">
            <a:noFill/>
          </a:ln>
          <a:effectLst>
            <a:outerShdw dist="28000" dir="7543159" sx="101319" sy="101319" algn="tr" rotWithShape="0">
              <a:schemeClr val="accent1">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91440" bIns="0" rtlCol="0" anchor="ctr"/>
          <a:lstStyle/>
          <a:p>
            <a:pPr algn="r"/>
            <a:endParaRPr lang="en-US" sz="1050" b="1" dirty="0">
              <a:solidFill>
                <a:schemeClr val="bg1"/>
              </a:solidFill>
              <a:latin typeface="Arial" panose="020B0604020202020204" pitchFamily="34" charset="0"/>
              <a:cs typeface="Arial" panose="020B0604020202020204" pitchFamily="34" charset="0"/>
            </a:endParaRPr>
          </a:p>
        </p:txBody>
      </p:sp>
      <p:sp>
        <p:nvSpPr>
          <p:cNvPr id="22" name="hyperlink">
            <a:hlinkClick r:id="rId7" action="ppaction://hlinksldjump"/>
            <a:extLst>
              <a:ext uri="{FF2B5EF4-FFF2-40B4-BE49-F238E27FC236}">
                <a16:creationId xmlns:a16="http://schemas.microsoft.com/office/drawing/2014/main" id="{EB07FE5C-A8B5-AC7F-D9A5-E83154E6A626}"/>
              </a:ext>
            </a:extLst>
          </p:cNvPr>
          <p:cNvSpPr/>
          <p:nvPr/>
        </p:nvSpPr>
        <p:spPr>
          <a:xfrm>
            <a:off x="1371600" y="3303905"/>
            <a:ext cx="5486400" cy="276352"/>
          </a:xfrm>
          <a:prstGeom prst="roundRect">
            <a:avLst>
              <a:gd name="adj" fmla="val 34512"/>
            </a:avLst>
          </a:prstGeom>
          <a:noFill/>
          <a:ln w="3175">
            <a:noFill/>
          </a:ln>
          <a:effectLst>
            <a:outerShdw dist="28000" dir="7543159" sx="101319" sy="101319" algn="tr" rotWithShape="0">
              <a:schemeClr val="accent1">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91440" bIns="0" rtlCol="0" anchor="ctr"/>
          <a:lstStyle/>
          <a:p>
            <a:pPr algn="r"/>
            <a:endParaRPr lang="en-US" sz="1050" b="1" dirty="0">
              <a:solidFill>
                <a:schemeClr val="bg1"/>
              </a:solidFill>
              <a:latin typeface="Arial" panose="020B0604020202020204" pitchFamily="34" charset="0"/>
              <a:cs typeface="Arial" panose="020B0604020202020204" pitchFamily="34" charset="0"/>
            </a:endParaRPr>
          </a:p>
        </p:txBody>
      </p:sp>
      <p:sp>
        <p:nvSpPr>
          <p:cNvPr id="23" name="hyperlink">
            <a:hlinkClick r:id="rId8" action="ppaction://hlinksldjump"/>
            <a:extLst>
              <a:ext uri="{FF2B5EF4-FFF2-40B4-BE49-F238E27FC236}">
                <a16:creationId xmlns:a16="http://schemas.microsoft.com/office/drawing/2014/main" id="{E0815D9A-10B0-CB3B-063F-95F45F28D7D1}"/>
              </a:ext>
            </a:extLst>
          </p:cNvPr>
          <p:cNvSpPr/>
          <p:nvPr/>
        </p:nvSpPr>
        <p:spPr>
          <a:xfrm>
            <a:off x="1399032" y="3760851"/>
            <a:ext cx="5486400" cy="276352"/>
          </a:xfrm>
          <a:prstGeom prst="roundRect">
            <a:avLst>
              <a:gd name="adj" fmla="val 34512"/>
            </a:avLst>
          </a:prstGeom>
          <a:noFill/>
          <a:ln w="3175">
            <a:noFill/>
          </a:ln>
          <a:effectLst>
            <a:outerShdw dist="28000" dir="7543159" sx="101319" sy="101319" algn="tr" rotWithShape="0">
              <a:schemeClr val="accent1">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91440" bIns="0" rtlCol="0" anchor="ctr"/>
          <a:lstStyle/>
          <a:p>
            <a:pPr algn="r"/>
            <a:endParaRPr lang="en-US" sz="1050" b="1" dirty="0">
              <a:solidFill>
                <a:schemeClr val="bg1"/>
              </a:solidFill>
              <a:latin typeface="Arial" panose="020B0604020202020204" pitchFamily="34" charset="0"/>
              <a:cs typeface="Arial" panose="020B0604020202020204" pitchFamily="34" charset="0"/>
            </a:endParaRPr>
          </a:p>
        </p:txBody>
      </p:sp>
      <p:sp>
        <p:nvSpPr>
          <p:cNvPr id="24" name="hyperlink">
            <a:hlinkClick r:id="rId9" action="ppaction://hlinksldjump"/>
            <a:extLst>
              <a:ext uri="{FF2B5EF4-FFF2-40B4-BE49-F238E27FC236}">
                <a16:creationId xmlns:a16="http://schemas.microsoft.com/office/drawing/2014/main" id="{C98E0E5E-961A-C08D-1D41-24ABBCE01D6F}"/>
              </a:ext>
            </a:extLst>
          </p:cNvPr>
          <p:cNvSpPr/>
          <p:nvPr/>
        </p:nvSpPr>
        <p:spPr>
          <a:xfrm>
            <a:off x="1399032" y="4227703"/>
            <a:ext cx="5486400" cy="276352"/>
          </a:xfrm>
          <a:prstGeom prst="roundRect">
            <a:avLst>
              <a:gd name="adj" fmla="val 34512"/>
            </a:avLst>
          </a:prstGeom>
          <a:noFill/>
          <a:ln w="3175">
            <a:noFill/>
          </a:ln>
          <a:effectLst>
            <a:outerShdw dist="28000" dir="7543159" sx="101319" sy="101319" algn="tr" rotWithShape="0">
              <a:schemeClr val="accent1">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91440" bIns="0" rtlCol="0" anchor="ctr"/>
          <a:lstStyle/>
          <a:p>
            <a:pPr algn="r"/>
            <a:endParaRPr lang="en-US" sz="1050" b="1" dirty="0">
              <a:solidFill>
                <a:schemeClr val="bg1"/>
              </a:solidFill>
              <a:latin typeface="Arial" panose="020B0604020202020204" pitchFamily="34" charset="0"/>
              <a:cs typeface="Arial" panose="020B0604020202020204" pitchFamily="34" charset="0"/>
            </a:endParaRPr>
          </a:p>
        </p:txBody>
      </p:sp>
      <p:sp>
        <p:nvSpPr>
          <p:cNvPr id="25" name="hyperlink">
            <a:hlinkClick r:id="rId10" action="ppaction://hlinksldjump"/>
            <a:extLst>
              <a:ext uri="{FF2B5EF4-FFF2-40B4-BE49-F238E27FC236}">
                <a16:creationId xmlns:a16="http://schemas.microsoft.com/office/drawing/2014/main" id="{4D6F00DB-2778-BB5D-9AEE-2366CB24417F}"/>
              </a:ext>
            </a:extLst>
          </p:cNvPr>
          <p:cNvSpPr/>
          <p:nvPr/>
        </p:nvSpPr>
        <p:spPr>
          <a:xfrm>
            <a:off x="1399032" y="4667250"/>
            <a:ext cx="5486400" cy="276352"/>
          </a:xfrm>
          <a:prstGeom prst="roundRect">
            <a:avLst>
              <a:gd name="adj" fmla="val 34512"/>
            </a:avLst>
          </a:prstGeom>
          <a:noFill/>
          <a:ln w="3175">
            <a:noFill/>
          </a:ln>
          <a:effectLst>
            <a:outerShdw dist="28000" dir="7543159" sx="101319" sy="101319" algn="tr" rotWithShape="0">
              <a:schemeClr val="accent1">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91440" bIns="0" rtlCol="0" anchor="ctr"/>
          <a:lstStyle/>
          <a:p>
            <a:pPr algn="r"/>
            <a:endParaRPr lang="en-US" sz="1050" b="1" dirty="0">
              <a:solidFill>
                <a:schemeClr val="bg1"/>
              </a:solidFill>
              <a:latin typeface="Arial" panose="020B0604020202020204" pitchFamily="34" charset="0"/>
              <a:cs typeface="Arial" panose="020B0604020202020204" pitchFamily="34" charset="0"/>
            </a:endParaRPr>
          </a:p>
        </p:txBody>
      </p:sp>
      <p:sp>
        <p:nvSpPr>
          <p:cNvPr id="26" name="hyperlink">
            <a:hlinkClick r:id="rId11" action="ppaction://hlinksldjump"/>
            <a:extLst>
              <a:ext uri="{FF2B5EF4-FFF2-40B4-BE49-F238E27FC236}">
                <a16:creationId xmlns:a16="http://schemas.microsoft.com/office/drawing/2014/main" id="{F219A882-7CE2-E851-C61D-96E3695F6B0D}"/>
              </a:ext>
            </a:extLst>
          </p:cNvPr>
          <p:cNvSpPr/>
          <p:nvPr/>
        </p:nvSpPr>
        <p:spPr>
          <a:xfrm>
            <a:off x="1426464" y="5124196"/>
            <a:ext cx="5486400" cy="276352"/>
          </a:xfrm>
          <a:prstGeom prst="roundRect">
            <a:avLst>
              <a:gd name="adj" fmla="val 34512"/>
            </a:avLst>
          </a:prstGeom>
          <a:noFill/>
          <a:ln w="3175">
            <a:noFill/>
          </a:ln>
          <a:effectLst>
            <a:outerShdw dist="28000" dir="7543159" sx="101319" sy="101319" algn="tr" rotWithShape="0">
              <a:schemeClr val="accent1">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91440" bIns="0" rtlCol="0" anchor="ctr"/>
          <a:lstStyle/>
          <a:p>
            <a:pPr algn="r"/>
            <a:endParaRPr lang="en-US" sz="1050" b="1" dirty="0">
              <a:solidFill>
                <a:schemeClr val="bg1"/>
              </a:solidFill>
              <a:latin typeface="Arial" panose="020B0604020202020204" pitchFamily="34" charset="0"/>
              <a:cs typeface="Arial" panose="020B0604020202020204" pitchFamily="34" charset="0"/>
            </a:endParaRPr>
          </a:p>
        </p:txBody>
      </p:sp>
      <p:sp>
        <p:nvSpPr>
          <p:cNvPr id="27" name="hyperlink">
            <a:hlinkClick r:id="rId12" action="ppaction://hlinksldjump"/>
            <a:extLst>
              <a:ext uri="{FF2B5EF4-FFF2-40B4-BE49-F238E27FC236}">
                <a16:creationId xmlns:a16="http://schemas.microsoft.com/office/drawing/2014/main" id="{ED4B7EC8-B03D-B2D2-C72E-6DD23FFD8A68}"/>
              </a:ext>
            </a:extLst>
          </p:cNvPr>
          <p:cNvSpPr/>
          <p:nvPr/>
        </p:nvSpPr>
        <p:spPr>
          <a:xfrm>
            <a:off x="1426464" y="5591048"/>
            <a:ext cx="5486400" cy="276352"/>
          </a:xfrm>
          <a:prstGeom prst="roundRect">
            <a:avLst>
              <a:gd name="adj" fmla="val 34512"/>
            </a:avLst>
          </a:prstGeom>
          <a:noFill/>
          <a:ln w="3175">
            <a:noFill/>
          </a:ln>
          <a:effectLst>
            <a:outerShdw dist="28000" dir="7543159" sx="101319" sy="101319" algn="tr" rotWithShape="0">
              <a:schemeClr val="accent1">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91440" bIns="0" rtlCol="0" anchor="ctr"/>
          <a:lstStyle/>
          <a:p>
            <a:pPr algn="r"/>
            <a:endParaRPr lang="en-US" sz="105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2005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29A14BE-7E17-0FA0-7D83-1A41602AEA43}"/>
              </a:ext>
            </a:extLst>
          </p:cNvPr>
          <p:cNvPicPr>
            <a:picLocks noChangeAspect="1"/>
          </p:cNvPicPr>
          <p:nvPr/>
        </p:nvPicPr>
        <p:blipFill>
          <a:blip r:embed="rId2"/>
          <a:stretch>
            <a:fillRect/>
          </a:stretch>
        </p:blipFill>
        <p:spPr>
          <a:xfrm>
            <a:off x="3611880" y="950976"/>
            <a:ext cx="5532120" cy="3684347"/>
          </a:xfrm>
          <a:prstGeom prst="rect">
            <a:avLst/>
          </a:prstGeom>
        </p:spPr>
      </p:pic>
      <p:sp>
        <p:nvSpPr>
          <p:cNvPr id="21" name="Rectangle 20">
            <a:extLst>
              <a:ext uri="{FF2B5EF4-FFF2-40B4-BE49-F238E27FC236}">
                <a16:creationId xmlns:a16="http://schemas.microsoft.com/office/drawing/2014/main" id="{19CAFA26-6498-E319-2829-5C0420F91659}"/>
              </a:ext>
            </a:extLst>
          </p:cNvPr>
          <p:cNvSpPr/>
          <p:nvPr/>
        </p:nvSpPr>
        <p:spPr>
          <a:xfrm rot="5400000">
            <a:off x="5321808" y="1408176"/>
            <a:ext cx="1133856" cy="7050024"/>
          </a:xfrm>
          <a:prstGeom prst="rect">
            <a:avLst/>
          </a:prstGeom>
          <a:gradFill>
            <a:gsLst>
              <a:gs pos="0">
                <a:schemeClr val="bg1"/>
              </a:gs>
              <a:gs pos="75000">
                <a:srgbClr val="FFFFFF"/>
              </a:gs>
              <a:gs pos="50000">
                <a:schemeClr val="bg1"/>
              </a:gs>
              <a:gs pos="100000">
                <a:schemeClr val="bg1">
                  <a:shade val="100000"/>
                  <a:satMod val="115000"/>
                  <a:alpha val="39000"/>
                </a:schemeClr>
              </a:gs>
            </a:gsLst>
            <a:path path="rect">
              <a:fillToRect l="100000" b="100000"/>
            </a:path>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5A47858-69D3-3F16-78C2-2059F4F27979}"/>
              </a:ext>
            </a:extLst>
          </p:cNvPr>
          <p:cNvSpPr/>
          <p:nvPr/>
        </p:nvSpPr>
        <p:spPr>
          <a:xfrm>
            <a:off x="2112264" y="777240"/>
            <a:ext cx="2478024" cy="5193792"/>
          </a:xfrm>
          <a:prstGeom prst="rect">
            <a:avLst/>
          </a:prstGeom>
          <a:gradFill>
            <a:gsLst>
              <a:gs pos="0">
                <a:schemeClr val="bg1"/>
              </a:gs>
              <a:gs pos="75000">
                <a:srgbClr val="FFFFFF"/>
              </a:gs>
              <a:gs pos="50000">
                <a:schemeClr val="bg1"/>
              </a:gs>
              <a:gs pos="100000">
                <a:schemeClr val="bg1">
                  <a:shade val="100000"/>
                  <a:satMod val="115000"/>
                  <a:alpha val="39000"/>
                </a:schemeClr>
              </a:gs>
            </a:gsLst>
            <a:path path="rect">
              <a:fillToRect l="100000" b="100000"/>
            </a:path>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862EEB-01AE-0A1A-164F-200B49D83A4F}"/>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89062B43-DCDA-5A26-DD53-49E77ADC04E0}"/>
              </a:ext>
            </a:extLst>
          </p:cNvPr>
          <p:cNvSpPr>
            <a:spLocks noGrp="1"/>
          </p:cNvSpPr>
          <p:nvPr>
            <p:ph idx="1"/>
          </p:nvPr>
        </p:nvSpPr>
        <p:spPr>
          <a:xfrm>
            <a:off x="420624" y="960120"/>
            <a:ext cx="8339327" cy="4233672"/>
          </a:xfrm>
        </p:spPr>
        <p:txBody>
          <a:bodyPr lIns="0">
            <a:noAutofit/>
          </a:bodyPr>
          <a:lstStyle/>
          <a:p>
            <a:pPr>
              <a:lnSpc>
                <a:spcPct val="93000"/>
              </a:lnSpc>
            </a:pPr>
            <a:r>
              <a:rPr lang="en-US" sz="1300" dirty="0">
                <a:effectLst/>
              </a:rPr>
              <a:t>Cancer care is multidisciplinary. In non-small-cell lung cancer (NSCLC), </a:t>
            </a:r>
            <a:br>
              <a:rPr lang="en-US" sz="1300" dirty="0">
                <a:effectLst/>
              </a:rPr>
            </a:br>
            <a:r>
              <a:rPr lang="en-US" sz="1300" dirty="0">
                <a:effectLst/>
              </a:rPr>
              <a:t>for example, the management of the disease can involve surgical </a:t>
            </a:r>
            <a:br>
              <a:rPr lang="en-US" sz="1300" dirty="0">
                <a:effectLst/>
              </a:rPr>
            </a:br>
            <a:r>
              <a:rPr lang="en-US" sz="1300" dirty="0">
                <a:effectLst/>
              </a:rPr>
              <a:t>oncologists, interventional radiologists, radiation oncologists, medical </a:t>
            </a:r>
            <a:br>
              <a:rPr lang="en-US" sz="1300" dirty="0">
                <a:effectLst/>
              </a:rPr>
            </a:br>
            <a:r>
              <a:rPr lang="en-US" sz="1300" dirty="0">
                <a:effectLst/>
              </a:rPr>
              <a:t>oncologists, pulmonologists, and the patient’s primary care provider, </a:t>
            </a:r>
            <a:br>
              <a:rPr lang="en-US" sz="1300" dirty="0">
                <a:effectLst/>
              </a:rPr>
            </a:br>
            <a:r>
              <a:rPr lang="en-US" sz="1300" dirty="0">
                <a:effectLst/>
              </a:rPr>
              <a:t>along with a broad range of support staff. Pathologists are also an </a:t>
            </a:r>
            <a:br>
              <a:rPr lang="en-US" sz="1300" dirty="0">
                <a:effectLst/>
              </a:rPr>
            </a:br>
            <a:r>
              <a:rPr lang="en-US" sz="1300" dirty="0">
                <a:effectLst/>
              </a:rPr>
              <a:t>integral part of this multidisciplinary team and—in fact—are often the </a:t>
            </a:r>
            <a:br>
              <a:rPr lang="en-US" sz="1300" dirty="0">
                <a:effectLst/>
              </a:rPr>
            </a:br>
            <a:r>
              <a:rPr lang="en-US" sz="1300" dirty="0">
                <a:effectLst/>
              </a:rPr>
              <a:t>first to confirm a cancer diagnosis when samples are seen in the lab. </a:t>
            </a:r>
            <a:br>
              <a:rPr lang="en-US" sz="1300" dirty="0">
                <a:effectLst/>
              </a:rPr>
            </a:br>
            <a:r>
              <a:rPr lang="en-US" sz="1300" dirty="0">
                <a:effectLst/>
              </a:rPr>
              <a:t>Pathologists can provide deeper insights into the genomics and </a:t>
            </a:r>
            <a:br>
              <a:rPr lang="en-US" sz="1300" dirty="0">
                <a:effectLst/>
              </a:rPr>
            </a:br>
            <a:r>
              <a:rPr lang="en-US" sz="1300" dirty="0">
                <a:effectLst/>
              </a:rPr>
              <a:t>protein expression patterns of specific tumors and are </a:t>
            </a:r>
            <a:br>
              <a:rPr lang="en-US" sz="1300" dirty="0">
                <a:effectLst/>
              </a:rPr>
            </a:br>
            <a:r>
              <a:rPr lang="en-US" sz="1300" dirty="0">
                <a:effectLst/>
              </a:rPr>
              <a:t>critical members of molecular tumor boards—</a:t>
            </a:r>
            <a:br>
              <a:rPr lang="en-US" sz="1300" dirty="0">
                <a:effectLst/>
              </a:rPr>
            </a:br>
            <a:r>
              <a:rPr lang="en-US" sz="1300" dirty="0">
                <a:effectLst/>
              </a:rPr>
              <a:t>multidisciplinary panels that help guide treatment </a:t>
            </a:r>
            <a:br>
              <a:rPr lang="en-US" sz="1300" dirty="0">
                <a:effectLst/>
              </a:rPr>
            </a:br>
            <a:r>
              <a:rPr lang="en-US" sz="1300" dirty="0">
                <a:effectLst/>
              </a:rPr>
              <a:t>decisions based on molecular analysis of tumors.</a:t>
            </a:r>
          </a:p>
          <a:p>
            <a:pPr>
              <a:lnSpc>
                <a:spcPct val="93000"/>
              </a:lnSpc>
            </a:pPr>
            <a:r>
              <a:rPr lang="en-US" sz="1300" dirty="0">
                <a:effectLst/>
              </a:rPr>
              <a:t>The treatment of tumors with targetable alterations </a:t>
            </a:r>
            <a:br>
              <a:rPr lang="en-US" sz="1300" dirty="0">
                <a:effectLst/>
              </a:rPr>
            </a:br>
            <a:r>
              <a:rPr lang="en-US" sz="1300" dirty="0">
                <a:effectLst/>
              </a:rPr>
              <a:t>relies on the analysis of tumor tissue and </a:t>
            </a:r>
            <a:br>
              <a:rPr lang="en-US" sz="1300" dirty="0">
                <a:effectLst/>
              </a:rPr>
            </a:br>
            <a:r>
              <a:rPr lang="en-US" sz="1300" dirty="0">
                <a:effectLst/>
              </a:rPr>
              <a:t>identification of a biomarker. This ensures that </a:t>
            </a:r>
            <a:br>
              <a:rPr lang="en-US" sz="1300" dirty="0">
                <a:effectLst/>
              </a:rPr>
            </a:br>
            <a:r>
              <a:rPr lang="en-US" sz="1300" dirty="0">
                <a:effectLst/>
              </a:rPr>
              <a:t>patients are receiving therapy that is potentially </a:t>
            </a:r>
            <a:br>
              <a:rPr lang="en-US" sz="1300" dirty="0">
                <a:effectLst/>
              </a:rPr>
            </a:br>
            <a:r>
              <a:rPr lang="en-US" sz="1300" dirty="0">
                <a:effectLst/>
              </a:rPr>
              <a:t>effective and that patients are not inappropriately </a:t>
            </a:r>
            <a:br>
              <a:rPr lang="en-US" sz="1300" dirty="0">
                <a:effectLst/>
              </a:rPr>
            </a:br>
            <a:r>
              <a:rPr lang="en-US" sz="1300" dirty="0">
                <a:effectLst/>
              </a:rPr>
              <a:t>exposed to a therapy that would not be expected </a:t>
            </a:r>
            <a:br>
              <a:rPr lang="en-US" sz="1300" dirty="0">
                <a:effectLst/>
              </a:rPr>
            </a:br>
            <a:r>
              <a:rPr lang="en-US" sz="1300" dirty="0">
                <a:effectLst/>
              </a:rPr>
              <a:t>to provide benefit.</a:t>
            </a:r>
          </a:p>
          <a:p>
            <a:pPr>
              <a:lnSpc>
                <a:spcPct val="93000"/>
              </a:lnSpc>
            </a:pPr>
            <a:r>
              <a:rPr lang="en-US" sz="1300" dirty="0">
                <a:effectLst/>
              </a:rPr>
              <a:t>Given the importance of biomarker testing in advanced NSCLC, and the potential role of treatments that target CEACAM5-expressing tumors, it is critical to understand and engage with pathology lab stakeholders.</a:t>
            </a:r>
          </a:p>
          <a:p>
            <a:endParaRPr lang="en-US" sz="1300" dirty="0"/>
          </a:p>
        </p:txBody>
      </p:sp>
      <p:sp>
        <p:nvSpPr>
          <p:cNvPr id="4" name="Slide Number Placeholder 3">
            <a:extLst>
              <a:ext uri="{FF2B5EF4-FFF2-40B4-BE49-F238E27FC236}">
                <a16:creationId xmlns:a16="http://schemas.microsoft.com/office/drawing/2014/main" id="{2DC33619-05C4-82B0-EA61-7104348AA9C3}"/>
              </a:ext>
            </a:extLst>
          </p:cNvPr>
          <p:cNvSpPr>
            <a:spLocks noGrp="1"/>
          </p:cNvSpPr>
          <p:nvPr>
            <p:ph type="sldNum" sz="quarter" idx="4"/>
          </p:nvPr>
        </p:nvSpPr>
        <p:spPr>
          <a:xfrm>
            <a:off x="8668987" y="6442364"/>
            <a:ext cx="334043" cy="229896"/>
          </a:xfrm>
        </p:spPr>
        <p:txBody>
          <a:bodyPr/>
          <a:lstStyle/>
          <a:p>
            <a:fld id="{A4D380FA-7BEA-B14C-AC49-6E7235AF6C26}" type="slidenum">
              <a:rPr lang="en-US" smtClean="0"/>
              <a:pPr/>
              <a:t>4</a:t>
            </a:fld>
            <a:endParaRPr lang="en-US" dirty="0"/>
          </a:p>
        </p:txBody>
      </p:sp>
      <p:sp>
        <p:nvSpPr>
          <p:cNvPr id="5" name="Footer Placeholder 4">
            <a:extLst>
              <a:ext uri="{FF2B5EF4-FFF2-40B4-BE49-F238E27FC236}">
                <a16:creationId xmlns:a16="http://schemas.microsoft.com/office/drawing/2014/main" id="{3A7963F5-CCE9-1481-D153-039CA3773A0D}"/>
              </a:ext>
            </a:extLst>
          </p:cNvPr>
          <p:cNvSpPr>
            <a:spLocks noGrp="1"/>
          </p:cNvSpPr>
          <p:nvPr>
            <p:ph type="ftr" sz="quarter" idx="11"/>
          </p:nvPr>
        </p:nvSpPr>
        <p:spPr/>
        <p:txBody>
          <a:bodyPr/>
          <a:lstStyle/>
          <a:p>
            <a:r>
              <a:rPr lang="en-US"/>
              <a:t>CONFIDENTIAL. FOR INTERNAL USE ONLY. THE INFORMATION CONTAINED IN THIS TRAINING IS FOR INTERNAL, EDUCATIONAL PURPOSES ONLY. DO NOT COPY OR DISTRIBUTE OUTSIDE</a:t>
            </a:r>
          </a:p>
          <a:p>
            <a:r>
              <a:rPr lang="en-US"/>
              <a:t>OF SANOFI OR USE IN PROMOTION. MAT-US-2304693-V1.0 06/2023</a:t>
            </a:r>
            <a:endParaRPr lang="en-US" dirty="0"/>
          </a:p>
        </p:txBody>
      </p:sp>
      <p:sp>
        <p:nvSpPr>
          <p:cNvPr id="22" name="Rectangle 21">
            <a:extLst>
              <a:ext uri="{FF2B5EF4-FFF2-40B4-BE49-F238E27FC236}">
                <a16:creationId xmlns:a16="http://schemas.microsoft.com/office/drawing/2014/main" id="{A2AB8B8F-F2A8-D44F-F0AE-F6A24354EE0B}"/>
              </a:ext>
            </a:extLst>
          </p:cNvPr>
          <p:cNvSpPr/>
          <p:nvPr/>
        </p:nvSpPr>
        <p:spPr>
          <a:xfrm>
            <a:off x="457200" y="5193792"/>
            <a:ext cx="8229600" cy="103327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numCol="2" spcCol="91440" rtlCol="0" anchor="ctr"/>
          <a:lstStyle/>
          <a:p>
            <a:pPr marL="173736" indent="-173736"/>
            <a:r>
              <a:rPr lang="en-US" sz="1400" b="1" dirty="0">
                <a:solidFill>
                  <a:srgbClr val="FFFFFF"/>
                </a:solidFill>
                <a:effectLst/>
                <a:latin typeface="Arial" panose="020B0604020202020204" pitchFamily="34" charset="0"/>
                <a:cs typeface="Arial" panose="020B0604020202020204" pitchFamily="34" charset="0"/>
              </a:rPr>
              <a:t>This backgrounder will:</a:t>
            </a:r>
          </a:p>
          <a:p>
            <a:pPr marL="173736" indent="-173736">
              <a:buFont typeface="Arial" panose="020B0604020202020204" pitchFamily="34" charset="0"/>
              <a:buChar char="•"/>
            </a:pPr>
            <a:r>
              <a:rPr lang="en-US" sz="1300" dirty="0">
                <a:solidFill>
                  <a:srgbClr val="FFFFFF"/>
                </a:solidFill>
                <a:effectLst/>
                <a:latin typeface="Arial" panose="020B0604020202020204" pitchFamily="34" charset="0"/>
                <a:cs typeface="Arial" panose="020B0604020202020204" pitchFamily="34" charset="0"/>
              </a:rPr>
              <a:t>Explore the structure of pathology labs</a:t>
            </a:r>
          </a:p>
          <a:p>
            <a:pPr marL="173736" indent="-173736">
              <a:buFont typeface="Arial" panose="020B0604020202020204" pitchFamily="34" charset="0"/>
              <a:buChar char="•"/>
            </a:pPr>
            <a:r>
              <a:rPr lang="en-US" sz="1300" dirty="0">
                <a:solidFill>
                  <a:srgbClr val="FFFFFF"/>
                </a:solidFill>
                <a:effectLst/>
                <a:latin typeface="Arial" panose="020B0604020202020204" pitchFamily="34" charset="0"/>
                <a:cs typeface="Arial" panose="020B0604020202020204" pitchFamily="34" charset="0"/>
              </a:rPr>
              <a:t>Identify key personnel in pathology labs </a:t>
            </a:r>
            <a:br>
              <a:rPr lang="en-US" sz="1300" dirty="0">
                <a:solidFill>
                  <a:srgbClr val="FFFFFF"/>
                </a:solidFill>
                <a:effectLst/>
                <a:latin typeface="Arial" panose="020B0604020202020204" pitchFamily="34" charset="0"/>
                <a:cs typeface="Arial" panose="020B0604020202020204" pitchFamily="34" charset="0"/>
              </a:rPr>
            </a:br>
            <a:r>
              <a:rPr lang="en-US" sz="1300" dirty="0">
                <a:solidFill>
                  <a:srgbClr val="FFFFFF"/>
                </a:solidFill>
                <a:effectLst/>
                <a:latin typeface="Arial" panose="020B0604020202020204" pitchFamily="34" charset="0"/>
                <a:cs typeface="Arial" panose="020B0604020202020204" pitchFamily="34" charset="0"/>
              </a:rPr>
              <a:t>and their roles</a:t>
            </a:r>
          </a:p>
          <a:p>
            <a:pPr marL="173736" indent="-173736">
              <a:buFont typeface="Arial" panose="020B0604020202020204" pitchFamily="34" charset="0"/>
              <a:buChar char="•"/>
            </a:pPr>
            <a:endParaRPr lang="en-US" sz="1300" dirty="0">
              <a:solidFill>
                <a:srgbClr val="FFFFFF"/>
              </a:solidFill>
              <a:effectLst/>
              <a:latin typeface="Arial" panose="020B0604020202020204" pitchFamily="34" charset="0"/>
              <a:cs typeface="Arial" panose="020B0604020202020204" pitchFamily="34" charset="0"/>
            </a:endParaRPr>
          </a:p>
          <a:p>
            <a:pPr marL="173736" indent="-173736">
              <a:buFont typeface="Arial" panose="020B0604020202020204" pitchFamily="34" charset="0"/>
              <a:buChar char="•"/>
            </a:pPr>
            <a:r>
              <a:rPr lang="en-US" sz="1300" dirty="0">
                <a:solidFill>
                  <a:srgbClr val="FFFFFF"/>
                </a:solidFill>
                <a:effectLst/>
                <a:latin typeface="Arial" panose="020B0604020202020204" pitchFamily="34" charset="0"/>
                <a:cs typeface="Arial" panose="020B0604020202020204" pitchFamily="34" charset="0"/>
              </a:rPr>
              <a:t>Review key concepts in obtaining and processing tissue for biomarker analysis</a:t>
            </a:r>
          </a:p>
          <a:p>
            <a:pPr marL="173736" indent="-173736">
              <a:buFont typeface="Arial" panose="020B0604020202020204" pitchFamily="34" charset="0"/>
              <a:buChar char="•"/>
            </a:pPr>
            <a:r>
              <a:rPr lang="en-US" sz="1300" dirty="0">
                <a:solidFill>
                  <a:srgbClr val="FFFFFF"/>
                </a:solidFill>
                <a:effectLst/>
                <a:latin typeface="Arial" panose="020B0604020202020204" pitchFamily="34" charset="0"/>
                <a:cs typeface="Arial" panose="020B0604020202020204" pitchFamily="34" charset="0"/>
              </a:rPr>
              <a:t>Examine the reporting of biomarker results</a:t>
            </a:r>
          </a:p>
        </p:txBody>
      </p:sp>
      <p:pic>
        <p:nvPicPr>
          <p:cNvPr id="24" name="Graphic 23">
            <a:extLst>
              <a:ext uri="{FF2B5EF4-FFF2-40B4-BE49-F238E27FC236}">
                <a16:creationId xmlns:a16="http://schemas.microsoft.com/office/drawing/2014/main" id="{3ED6AE6D-D2AF-523D-0E89-88FE712D5D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8096" y="54864"/>
            <a:ext cx="342900" cy="609600"/>
          </a:xfrm>
          <a:prstGeom prst="rect">
            <a:avLst/>
          </a:prstGeom>
        </p:spPr>
      </p:pic>
      <p:sp>
        <p:nvSpPr>
          <p:cNvPr id="6" name="ART ID" hidden="1">
            <a:extLst>
              <a:ext uri="{FF2B5EF4-FFF2-40B4-BE49-F238E27FC236}">
                <a16:creationId xmlns:a16="http://schemas.microsoft.com/office/drawing/2014/main" id="{CCB835BB-2CD4-2F59-EC32-525F337025A3}"/>
              </a:ext>
            </a:extLst>
          </p:cNvPr>
          <p:cNvSpPr txBox="1"/>
          <p:nvPr/>
        </p:nvSpPr>
        <p:spPr>
          <a:xfrm>
            <a:off x="9410496" y="931625"/>
            <a:ext cx="1159292" cy="369332"/>
          </a:xfrm>
          <a:prstGeom prst="rect">
            <a:avLst/>
          </a:prstGeom>
          <a:noFill/>
        </p:spPr>
        <p:txBody>
          <a:bodyPr wrap="none" rtlCol="0">
            <a:spAutoFit/>
          </a:bodyPr>
          <a:lstStyle/>
          <a:p>
            <a:r>
              <a:rPr lang="en-US" b="1" dirty="0">
                <a:solidFill>
                  <a:srgbClr val="FF0000"/>
                </a:solidFill>
                <a:latin typeface="Arial" panose="020B0604020202020204" pitchFamily="34" charset="0"/>
              </a:rPr>
              <a:t>PLB_001</a:t>
            </a:r>
          </a:p>
        </p:txBody>
      </p:sp>
    </p:spTree>
    <p:extLst>
      <p:ext uri="{BB962C8B-B14F-4D97-AF65-F5344CB8AC3E}">
        <p14:creationId xmlns:p14="http://schemas.microsoft.com/office/powerpoint/2010/main" val="3840097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40490-580A-9273-3438-CFA8748D9012}"/>
              </a:ext>
            </a:extLst>
          </p:cNvPr>
          <p:cNvSpPr>
            <a:spLocks noGrp="1"/>
          </p:cNvSpPr>
          <p:nvPr>
            <p:ph type="title"/>
          </p:nvPr>
        </p:nvSpPr>
        <p:spPr/>
        <p:txBody>
          <a:bodyPr/>
          <a:lstStyle/>
          <a:p>
            <a:r>
              <a:rPr lang="en-US" dirty="0"/>
              <a:t>The Pathology Specialty</a:t>
            </a:r>
          </a:p>
        </p:txBody>
      </p:sp>
      <p:sp>
        <p:nvSpPr>
          <p:cNvPr id="3" name="Content Placeholder 2">
            <a:extLst>
              <a:ext uri="{FF2B5EF4-FFF2-40B4-BE49-F238E27FC236}">
                <a16:creationId xmlns:a16="http://schemas.microsoft.com/office/drawing/2014/main" id="{F91F7C42-5CBE-BE64-7F76-BBCB7115FBB1}"/>
              </a:ext>
            </a:extLst>
          </p:cNvPr>
          <p:cNvSpPr>
            <a:spLocks noGrp="1"/>
          </p:cNvSpPr>
          <p:nvPr>
            <p:ph idx="1"/>
          </p:nvPr>
        </p:nvSpPr>
        <p:spPr>
          <a:xfrm>
            <a:off x="420624" y="960120"/>
            <a:ext cx="8101583" cy="1554480"/>
          </a:xfrm>
        </p:spPr>
        <p:txBody>
          <a:bodyPr lIns="0" rIns="182880">
            <a:noAutofit/>
          </a:bodyPr>
          <a:lstStyle/>
          <a:p>
            <a:pPr marL="0" indent="0">
              <a:buNone/>
            </a:pPr>
            <a:r>
              <a:rPr lang="en-US" sz="1200" dirty="0">
                <a:effectLst/>
              </a:rPr>
              <a:t>Pathologists are integral members of the multidisciplinary team. They are responsible for assessing samples derived from tumor tissue and are involved not only in determining the tumor histology (for example, squamous or </a:t>
            </a:r>
            <a:r>
              <a:rPr lang="en-US" sz="1200" dirty="0" err="1">
                <a:effectLst/>
              </a:rPr>
              <a:t>nonsquamous</a:t>
            </a:r>
            <a:r>
              <a:rPr lang="en-US" sz="1200" dirty="0">
                <a:effectLst/>
              </a:rPr>
              <a:t> NSCLC), but also lead the comprehensive biomarker testing and analysis process to identify actionable biomarkers.</a:t>
            </a:r>
          </a:p>
          <a:p>
            <a:pPr marL="0" indent="0">
              <a:buNone/>
            </a:pPr>
            <a:r>
              <a:rPr lang="en-US" sz="1200" dirty="0">
                <a:effectLst/>
              </a:rPr>
              <a:t>Anatomic and clinical pathology are 2 of the major primary certifications offered by the American Board of Pathology. Pathologists may be certified in one or both of these specialties. Molecular pathology is one of many subspecialty certifications that can be obtained; these clinicians are often directly involved in many aspects of molecular testing, ranging from performing the tests through developing and troubleshooting new assays.</a:t>
            </a:r>
          </a:p>
          <a:p>
            <a:pPr marL="0" indent="0">
              <a:buNone/>
            </a:pPr>
            <a:endParaRPr lang="en-US" sz="1200" dirty="0"/>
          </a:p>
        </p:txBody>
      </p:sp>
      <p:sp>
        <p:nvSpPr>
          <p:cNvPr id="4" name="Slide Number Placeholder 3">
            <a:extLst>
              <a:ext uri="{FF2B5EF4-FFF2-40B4-BE49-F238E27FC236}">
                <a16:creationId xmlns:a16="http://schemas.microsoft.com/office/drawing/2014/main" id="{D87878B7-6038-E3C8-9CEB-15ADA072F7AD}"/>
              </a:ext>
            </a:extLst>
          </p:cNvPr>
          <p:cNvSpPr>
            <a:spLocks noGrp="1"/>
          </p:cNvSpPr>
          <p:nvPr>
            <p:ph type="sldNum" sz="quarter" idx="4"/>
          </p:nvPr>
        </p:nvSpPr>
        <p:spPr>
          <a:xfrm>
            <a:off x="8668987" y="6442364"/>
            <a:ext cx="334043" cy="229896"/>
          </a:xfrm>
        </p:spPr>
        <p:txBody>
          <a:bodyPr/>
          <a:lstStyle/>
          <a:p>
            <a:fld id="{A4D380FA-7BEA-B14C-AC49-6E7235AF6C26}" type="slidenum">
              <a:rPr lang="en-US" smtClean="0"/>
              <a:pPr/>
              <a:t>5</a:t>
            </a:fld>
            <a:endParaRPr lang="en-US" dirty="0"/>
          </a:p>
        </p:txBody>
      </p:sp>
      <p:sp>
        <p:nvSpPr>
          <p:cNvPr id="5" name="Footer Placeholder 4">
            <a:extLst>
              <a:ext uri="{FF2B5EF4-FFF2-40B4-BE49-F238E27FC236}">
                <a16:creationId xmlns:a16="http://schemas.microsoft.com/office/drawing/2014/main" id="{D333311F-DA24-F16E-5FAF-6FF102A38E84}"/>
              </a:ext>
            </a:extLst>
          </p:cNvPr>
          <p:cNvSpPr>
            <a:spLocks noGrp="1"/>
          </p:cNvSpPr>
          <p:nvPr>
            <p:ph type="ftr" sz="quarter" idx="11"/>
          </p:nvPr>
        </p:nvSpPr>
        <p:spPr/>
        <p:txBody>
          <a:bodyPr/>
          <a:lstStyle/>
          <a:p>
            <a:r>
              <a:rPr lang="en-US"/>
              <a:t>CONFIDENTIAL. FOR INTERNAL USE ONLY. THE INFORMATION CONTAINED IN THIS TRAINING IS FOR INTERNAL, EDUCATIONAL PURPOSES ONLY. DO NOT COPY OR DISTRIBUTE OUTSIDE</a:t>
            </a:r>
          </a:p>
          <a:p>
            <a:r>
              <a:rPr lang="en-US"/>
              <a:t>OF SANOFI OR USE IN PROMOTION. MAT-US-2304693-V1.0 06/2023</a:t>
            </a:r>
            <a:endParaRPr lang="en-US" dirty="0"/>
          </a:p>
        </p:txBody>
      </p:sp>
      <p:sp>
        <p:nvSpPr>
          <p:cNvPr id="11" name="Rectangle 10">
            <a:extLst>
              <a:ext uri="{FF2B5EF4-FFF2-40B4-BE49-F238E27FC236}">
                <a16:creationId xmlns:a16="http://schemas.microsoft.com/office/drawing/2014/main" id="{5436664D-0B31-2E95-4051-6DEB9D0B6A74}"/>
              </a:ext>
            </a:extLst>
          </p:cNvPr>
          <p:cNvSpPr/>
          <p:nvPr/>
        </p:nvSpPr>
        <p:spPr>
          <a:xfrm>
            <a:off x="448056" y="5577840"/>
            <a:ext cx="8229600" cy="6858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numCol="1" spcCol="91440" rtlCol="0" anchor="ctr"/>
          <a:lstStyle/>
          <a:p>
            <a:pPr marL="173736" indent="-173736" algn="ctr"/>
            <a:r>
              <a:rPr lang="en-US" sz="1400" b="1" dirty="0">
                <a:solidFill>
                  <a:srgbClr val="FFFFFF"/>
                </a:solidFill>
                <a:effectLst/>
                <a:latin typeface="Arial" panose="020B0604020202020204" pitchFamily="34" charset="0"/>
                <a:cs typeface="Arial" panose="020B0604020202020204" pitchFamily="34" charset="0"/>
              </a:rPr>
              <a:t>Pathology directors are major stakeholders in determining whether and how</a:t>
            </a:r>
          </a:p>
          <a:p>
            <a:pPr marL="173736" indent="-173736" algn="ctr"/>
            <a:r>
              <a:rPr lang="en-US" sz="1400" b="1" dirty="0">
                <a:solidFill>
                  <a:srgbClr val="FFFFFF"/>
                </a:solidFill>
                <a:effectLst/>
                <a:latin typeface="Arial" panose="020B0604020202020204" pitchFamily="34" charset="0"/>
                <a:cs typeface="Arial" panose="020B0604020202020204" pitchFamily="34" charset="0"/>
              </a:rPr>
              <a:t>a new biomarker test may be implemented within the lab or externally.</a:t>
            </a:r>
          </a:p>
        </p:txBody>
      </p:sp>
      <p:sp>
        <p:nvSpPr>
          <p:cNvPr id="12" name="Rounded Rectangle 11">
            <a:extLst>
              <a:ext uri="{FF2B5EF4-FFF2-40B4-BE49-F238E27FC236}">
                <a16:creationId xmlns:a16="http://schemas.microsoft.com/office/drawing/2014/main" id="{1301A9FB-C7BE-27BF-2AD5-109C9CD47C8F}"/>
              </a:ext>
            </a:extLst>
          </p:cNvPr>
          <p:cNvSpPr/>
          <p:nvPr/>
        </p:nvSpPr>
        <p:spPr>
          <a:xfrm>
            <a:off x="292608" y="2670048"/>
            <a:ext cx="2560320" cy="2706624"/>
          </a:xfrm>
          <a:prstGeom prst="roundRect">
            <a:avLst>
              <a:gd name="adj" fmla="val 10887"/>
            </a:avLst>
          </a:prstGeom>
          <a:solidFill>
            <a:schemeClr val="bg1"/>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rIns="45720" rtlCol="0" anchor="t"/>
          <a:lstStyle/>
          <a:p>
            <a:pPr algn="ctr"/>
            <a:r>
              <a:rPr lang="en-US" sz="1200" b="1" dirty="0">
                <a:solidFill>
                  <a:srgbClr val="FF0000"/>
                </a:solidFill>
                <a:effectLst/>
                <a:latin typeface="Helvetica" pitchFamily="2" charset="0"/>
              </a:rPr>
              <a:t>Anatomic Pathology</a:t>
            </a:r>
            <a:endParaRPr lang="en-US" sz="1200" b="1" dirty="0">
              <a:solidFill>
                <a:schemeClr val="tx1"/>
              </a:solidFill>
              <a:effectLst/>
              <a:latin typeface="Arial" panose="020B0604020202020204" pitchFamily="34" charset="0"/>
              <a:cs typeface="Arial" panose="020B0604020202020204" pitchFamily="34" charset="0"/>
            </a:endParaRPr>
          </a:p>
          <a:p>
            <a:pPr>
              <a:spcBef>
                <a:spcPts val="600"/>
              </a:spcBef>
            </a:pPr>
            <a:r>
              <a:rPr lang="en-US" sz="1050" dirty="0">
                <a:solidFill>
                  <a:schemeClr val="tx1"/>
                </a:solidFill>
                <a:effectLst/>
                <a:latin typeface="Arial" panose="020B0604020202020204" pitchFamily="34" charset="0"/>
                <a:cs typeface="Arial" panose="020B0604020202020204" pitchFamily="34" charset="0"/>
              </a:rPr>
              <a:t>Anatomic pathologists study the effects of disease on tissues, both as a whole (grossly) and microscopically.</a:t>
            </a:r>
          </a:p>
          <a:p>
            <a:pPr marL="228600" indent="-228600">
              <a:buFont typeface="Arial" panose="020B0604020202020204" pitchFamily="34" charset="0"/>
              <a:buChar char="•"/>
            </a:pPr>
            <a:r>
              <a:rPr lang="en-US" sz="1050" b="1" dirty="0">
                <a:solidFill>
                  <a:schemeClr val="tx1"/>
                </a:solidFill>
                <a:effectLst/>
                <a:latin typeface="Arial" panose="020B0604020202020204" pitchFamily="34" charset="0"/>
                <a:cs typeface="Arial" panose="020B0604020202020204" pitchFamily="34" charset="0"/>
              </a:rPr>
              <a:t>Histopathology</a:t>
            </a:r>
            <a:r>
              <a:rPr lang="en-US" sz="1050" dirty="0">
                <a:solidFill>
                  <a:schemeClr val="tx1"/>
                </a:solidFill>
                <a:effectLst/>
                <a:latin typeface="Arial" panose="020B0604020202020204" pitchFamily="34" charset="0"/>
                <a:cs typeface="Arial" panose="020B0604020202020204" pitchFamily="34" charset="0"/>
              </a:rPr>
              <a:t> involves the microscopic examination of intact biopsy tissue, often using staining techniques such as immunohistochemistry</a:t>
            </a:r>
          </a:p>
          <a:p>
            <a:pPr marL="228600" indent="-228600">
              <a:buFont typeface="Arial" panose="020B0604020202020204" pitchFamily="34" charset="0"/>
              <a:buChar char="•"/>
            </a:pPr>
            <a:r>
              <a:rPr lang="en-US" sz="1050" b="1" dirty="0">
                <a:solidFill>
                  <a:schemeClr val="tx1"/>
                </a:solidFill>
                <a:effectLst/>
                <a:latin typeface="Arial" panose="020B0604020202020204" pitchFamily="34" charset="0"/>
                <a:cs typeface="Arial" panose="020B0604020202020204" pitchFamily="34" charset="0"/>
              </a:rPr>
              <a:t>Cytopathology</a:t>
            </a:r>
            <a:r>
              <a:rPr lang="en-US" sz="1050" dirty="0">
                <a:solidFill>
                  <a:schemeClr val="tx1"/>
                </a:solidFill>
                <a:effectLst/>
                <a:latin typeface="Arial" panose="020B0604020202020204" pitchFamily="34" charset="0"/>
                <a:cs typeface="Arial" panose="020B0604020202020204" pitchFamily="34" charset="0"/>
              </a:rPr>
              <a:t> involves the examination of single cells or groups of cells (as in a cervical Pap smear)</a:t>
            </a:r>
          </a:p>
        </p:txBody>
      </p:sp>
      <p:sp>
        <p:nvSpPr>
          <p:cNvPr id="13" name="Rounded Rectangle 12">
            <a:extLst>
              <a:ext uri="{FF2B5EF4-FFF2-40B4-BE49-F238E27FC236}">
                <a16:creationId xmlns:a16="http://schemas.microsoft.com/office/drawing/2014/main" id="{54D9301D-D149-3661-2E64-D4D86FB3217E}"/>
              </a:ext>
            </a:extLst>
          </p:cNvPr>
          <p:cNvSpPr/>
          <p:nvPr/>
        </p:nvSpPr>
        <p:spPr>
          <a:xfrm>
            <a:off x="3108960" y="2670048"/>
            <a:ext cx="2560320" cy="2706624"/>
          </a:xfrm>
          <a:prstGeom prst="roundRect">
            <a:avLst>
              <a:gd name="adj" fmla="val 10887"/>
            </a:avLst>
          </a:prstGeom>
          <a:solidFill>
            <a:schemeClr val="bg1"/>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rIns="0" rtlCol="0" anchor="t"/>
          <a:lstStyle/>
          <a:p>
            <a:pPr algn="ctr"/>
            <a:r>
              <a:rPr lang="en-US" sz="1200" b="1" dirty="0">
                <a:solidFill>
                  <a:srgbClr val="FF0000"/>
                </a:solidFill>
                <a:effectLst/>
                <a:latin typeface="Helvetica" pitchFamily="2" charset="0"/>
              </a:rPr>
              <a:t>Clinical Pathology</a:t>
            </a:r>
            <a:endParaRPr lang="en-US" sz="1200" b="1" dirty="0">
              <a:solidFill>
                <a:schemeClr val="tx1"/>
              </a:solidFill>
              <a:effectLst/>
              <a:latin typeface="Arial" panose="020B0604020202020204" pitchFamily="34" charset="0"/>
              <a:cs typeface="Arial" panose="020B0604020202020204" pitchFamily="34" charset="0"/>
            </a:endParaRPr>
          </a:p>
          <a:p>
            <a:pPr>
              <a:spcBef>
                <a:spcPts val="600"/>
              </a:spcBef>
            </a:pPr>
            <a:r>
              <a:rPr lang="en-US" sz="1050" dirty="0">
                <a:solidFill>
                  <a:schemeClr val="tx1"/>
                </a:solidFill>
                <a:effectLst/>
                <a:latin typeface="Arial" panose="020B0604020202020204" pitchFamily="34" charset="0"/>
                <a:cs typeface="Arial" panose="020B0604020202020204" pitchFamily="34" charset="0"/>
              </a:rPr>
              <a:t>Clinical pathologists diagnose disease based on laboratory analyses of body fluids. Clinical pathology includes a range of subspecialties, including, but not limited to:</a:t>
            </a:r>
          </a:p>
          <a:p>
            <a:pPr marL="228600" indent="-228600">
              <a:buFont typeface="Arial" panose="020B0604020202020204" pitchFamily="34" charset="0"/>
              <a:buChar char="•"/>
            </a:pPr>
            <a:r>
              <a:rPr lang="en-US" sz="1050" dirty="0">
                <a:solidFill>
                  <a:schemeClr val="tx1"/>
                </a:solidFill>
                <a:effectLst/>
                <a:latin typeface="Arial" panose="020B0604020202020204" pitchFamily="34" charset="0"/>
                <a:cs typeface="Arial" panose="020B0604020202020204" pitchFamily="34" charset="0"/>
              </a:rPr>
              <a:t>Clinical chemistry</a:t>
            </a:r>
          </a:p>
          <a:p>
            <a:pPr marL="228600" indent="-228600">
              <a:buFont typeface="Arial" panose="020B0604020202020204" pitchFamily="34" charset="0"/>
              <a:buChar char="•"/>
            </a:pPr>
            <a:r>
              <a:rPr lang="en-US" sz="1050" dirty="0">
                <a:solidFill>
                  <a:schemeClr val="tx1"/>
                </a:solidFill>
                <a:effectLst/>
                <a:latin typeface="Arial" panose="020B0604020202020204" pitchFamily="34" charset="0"/>
                <a:cs typeface="Arial" panose="020B0604020202020204" pitchFamily="34" charset="0"/>
              </a:rPr>
              <a:t>Hematopathology</a:t>
            </a:r>
          </a:p>
          <a:p>
            <a:pPr marL="228600" indent="-228600">
              <a:buFont typeface="Arial" panose="020B0604020202020204" pitchFamily="34" charset="0"/>
              <a:buChar char="•"/>
            </a:pPr>
            <a:r>
              <a:rPr lang="en-US" sz="1050" dirty="0">
                <a:solidFill>
                  <a:schemeClr val="tx1"/>
                </a:solidFill>
                <a:effectLst/>
                <a:latin typeface="Arial" panose="020B0604020202020204" pitchFamily="34" charset="0"/>
                <a:cs typeface="Arial" panose="020B0604020202020204" pitchFamily="34" charset="0"/>
              </a:rPr>
              <a:t>Cytogenetics</a:t>
            </a:r>
          </a:p>
          <a:p>
            <a:pPr marL="228600" indent="-228600">
              <a:buFont typeface="Arial" panose="020B0604020202020204" pitchFamily="34" charset="0"/>
              <a:buChar char="•"/>
            </a:pPr>
            <a:r>
              <a:rPr lang="en-US" sz="1050" dirty="0">
                <a:solidFill>
                  <a:schemeClr val="tx1"/>
                </a:solidFill>
                <a:effectLst/>
                <a:latin typeface="Arial" panose="020B0604020202020204" pitchFamily="34" charset="0"/>
                <a:cs typeface="Arial" panose="020B0604020202020204" pitchFamily="34" charset="0"/>
              </a:rPr>
              <a:t>Molecular genetics</a:t>
            </a:r>
          </a:p>
          <a:p>
            <a:pPr marL="228600" indent="-228600">
              <a:buFont typeface="Arial" panose="020B0604020202020204" pitchFamily="34" charset="0"/>
              <a:buChar char="•"/>
            </a:pPr>
            <a:r>
              <a:rPr lang="en-US" sz="1050" dirty="0">
                <a:solidFill>
                  <a:schemeClr val="tx1"/>
                </a:solidFill>
                <a:effectLst/>
                <a:latin typeface="Arial" panose="020B0604020202020204" pitchFamily="34" charset="0"/>
                <a:cs typeface="Arial" panose="020B0604020202020204" pitchFamily="34" charset="0"/>
              </a:rPr>
              <a:t>Blood banking/transfusion medicine</a:t>
            </a:r>
          </a:p>
        </p:txBody>
      </p:sp>
      <p:sp>
        <p:nvSpPr>
          <p:cNvPr id="14" name="Rounded Rectangle 13">
            <a:extLst>
              <a:ext uri="{FF2B5EF4-FFF2-40B4-BE49-F238E27FC236}">
                <a16:creationId xmlns:a16="http://schemas.microsoft.com/office/drawing/2014/main" id="{82C9991F-DC7B-B261-612E-5AEF0DF9F70F}"/>
              </a:ext>
            </a:extLst>
          </p:cNvPr>
          <p:cNvSpPr/>
          <p:nvPr/>
        </p:nvSpPr>
        <p:spPr>
          <a:xfrm>
            <a:off x="5916168" y="2660904"/>
            <a:ext cx="3008376" cy="2706624"/>
          </a:xfrm>
          <a:prstGeom prst="roundRect">
            <a:avLst>
              <a:gd name="adj" fmla="val 10887"/>
            </a:avLst>
          </a:prstGeom>
          <a:solidFill>
            <a:schemeClr val="bg1"/>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rIns="45720" rtlCol="0" anchor="t"/>
          <a:lstStyle/>
          <a:p>
            <a:pPr algn="ctr"/>
            <a:r>
              <a:rPr lang="en-US" sz="1200" b="1" dirty="0">
                <a:solidFill>
                  <a:srgbClr val="FF0000"/>
                </a:solidFill>
                <a:effectLst/>
                <a:latin typeface="Helvetica" pitchFamily="2" charset="0"/>
              </a:rPr>
              <a:t>Molecular Pathology</a:t>
            </a:r>
            <a:endParaRPr lang="en-US" sz="1200" b="1" dirty="0">
              <a:solidFill>
                <a:schemeClr val="tx1"/>
              </a:solidFill>
              <a:effectLst/>
              <a:latin typeface="Arial" panose="020B0604020202020204" pitchFamily="34" charset="0"/>
              <a:cs typeface="Arial" panose="020B0604020202020204" pitchFamily="34" charset="0"/>
            </a:endParaRPr>
          </a:p>
          <a:p>
            <a:pPr>
              <a:spcBef>
                <a:spcPts val="600"/>
              </a:spcBef>
            </a:pPr>
            <a:r>
              <a:rPr lang="en-US" sz="1050" dirty="0">
                <a:solidFill>
                  <a:schemeClr val="tx1"/>
                </a:solidFill>
                <a:effectLst/>
                <a:latin typeface="Arial" panose="020B0604020202020204" pitchFamily="34" charset="0"/>
                <a:cs typeface="Arial" panose="020B0604020202020204" pitchFamily="34" charset="0"/>
              </a:rPr>
              <a:t>Molecular pathology is a subspecialty that uses molecular techniques to help diagnose and determine prognoses for a range of diseases, including malignant disease. </a:t>
            </a:r>
          </a:p>
          <a:p>
            <a:pPr>
              <a:spcBef>
                <a:spcPts val="600"/>
              </a:spcBef>
            </a:pPr>
            <a:r>
              <a:rPr lang="en-US" sz="1050" dirty="0">
                <a:solidFill>
                  <a:schemeClr val="tx1"/>
                </a:solidFill>
                <a:effectLst/>
                <a:latin typeface="Arial" panose="020B0604020202020204" pitchFamily="34" charset="0"/>
                <a:cs typeface="Arial" panose="020B0604020202020204" pitchFamily="34" charset="0"/>
              </a:rPr>
              <a:t>These clinicians have extensive, specific training in a wide spectrum of molecular, cytogenetic, and biochemical laboratory tests. They are also trained in lab management, quality assurance, troubleshooting of molecular tests,</a:t>
            </a:r>
            <a:br>
              <a:rPr lang="en-US" sz="1050" dirty="0">
                <a:solidFill>
                  <a:schemeClr val="tx1"/>
                </a:solidFill>
                <a:effectLst/>
                <a:latin typeface="Arial" panose="020B0604020202020204" pitchFamily="34" charset="0"/>
                <a:cs typeface="Arial" panose="020B0604020202020204" pitchFamily="34" charset="0"/>
              </a:rPr>
            </a:br>
            <a:r>
              <a:rPr lang="en-US" sz="1050" dirty="0">
                <a:solidFill>
                  <a:schemeClr val="tx1"/>
                </a:solidFill>
                <a:effectLst/>
                <a:latin typeface="Arial" panose="020B0604020202020204" pitchFamily="34" charset="0"/>
                <a:cs typeface="Arial" panose="020B0604020202020204" pitchFamily="34" charset="0"/>
              </a:rPr>
              <a:t> assay development and evaluation, and instrument evaluation.</a:t>
            </a:r>
          </a:p>
        </p:txBody>
      </p:sp>
      <p:pic>
        <p:nvPicPr>
          <p:cNvPr id="16" name="Graphic 15">
            <a:extLst>
              <a:ext uri="{FF2B5EF4-FFF2-40B4-BE49-F238E27FC236}">
                <a16:creationId xmlns:a16="http://schemas.microsoft.com/office/drawing/2014/main" id="{9342BB3F-2F6A-C948-7A26-BDF097413D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2376" y="109728"/>
            <a:ext cx="402336" cy="528066"/>
          </a:xfrm>
          <a:prstGeom prst="rect">
            <a:avLst/>
          </a:prstGeom>
        </p:spPr>
      </p:pic>
      <p:grpSp>
        <p:nvGrpSpPr>
          <p:cNvPr id="6" name="REFS | ART ID" hidden="1">
            <a:extLst>
              <a:ext uri="{FF2B5EF4-FFF2-40B4-BE49-F238E27FC236}">
                <a16:creationId xmlns:a16="http://schemas.microsoft.com/office/drawing/2014/main" id="{BF4C5CE7-3EA1-E27F-A8AA-780337D93421}"/>
              </a:ext>
            </a:extLst>
          </p:cNvPr>
          <p:cNvGrpSpPr/>
          <p:nvPr/>
        </p:nvGrpSpPr>
        <p:grpSpPr>
          <a:xfrm>
            <a:off x="435924" y="1157468"/>
            <a:ext cx="9449503" cy="4216725"/>
            <a:chOff x="435924" y="1157468"/>
            <a:chExt cx="9449503" cy="4216725"/>
          </a:xfrm>
        </p:grpSpPr>
        <p:sp>
          <p:nvSpPr>
            <p:cNvPr id="7" name="TextBox 6">
              <a:extLst>
                <a:ext uri="{FF2B5EF4-FFF2-40B4-BE49-F238E27FC236}">
                  <a16:creationId xmlns:a16="http://schemas.microsoft.com/office/drawing/2014/main" id="{9738BB16-5C92-C7DD-5D46-9B003B281036}"/>
                </a:ext>
              </a:extLst>
            </p:cNvPr>
            <p:cNvSpPr txBox="1"/>
            <p:nvPr/>
          </p:nvSpPr>
          <p:spPr>
            <a:xfrm>
              <a:off x="9213448" y="1157468"/>
              <a:ext cx="671979" cy="230832"/>
            </a:xfrm>
            <a:prstGeom prst="rect">
              <a:avLst/>
            </a:prstGeom>
            <a:noFill/>
          </p:spPr>
          <p:txBody>
            <a:bodyPr wrap="none" rtlCol="0">
              <a:spAutoFit/>
            </a:bodyPr>
            <a:lstStyle/>
            <a:p>
              <a:r>
                <a:rPr lang="en-US" sz="900" b="1" dirty="0">
                  <a:solidFill>
                    <a:srgbClr val="FF0000"/>
                  </a:solidFill>
                  <a:latin typeface="Arial" panose="020B0604020202020204" pitchFamily="34" charset="0"/>
                </a:rPr>
                <a:t>PLB_002</a:t>
              </a:r>
            </a:p>
          </p:txBody>
        </p:sp>
        <p:sp>
          <p:nvSpPr>
            <p:cNvPr id="8" name="TextBox 7">
              <a:extLst>
                <a:ext uri="{FF2B5EF4-FFF2-40B4-BE49-F238E27FC236}">
                  <a16:creationId xmlns:a16="http://schemas.microsoft.com/office/drawing/2014/main" id="{9F0091BF-1A8D-3936-5DF5-8896F59187E2}"/>
                </a:ext>
              </a:extLst>
            </p:cNvPr>
            <p:cNvSpPr txBox="1"/>
            <p:nvPr/>
          </p:nvSpPr>
          <p:spPr>
            <a:xfrm>
              <a:off x="3341746" y="5143361"/>
              <a:ext cx="2253287" cy="230832"/>
            </a:xfrm>
            <a:prstGeom prst="rect">
              <a:avLst/>
            </a:prstGeom>
            <a:noFill/>
          </p:spPr>
          <p:txBody>
            <a:bodyPr wrap="square" rtlCol="0">
              <a:spAutoFit/>
            </a:bodyPr>
            <a:lstStyle/>
            <a:p>
              <a:pPr algn="ctr"/>
              <a:r>
                <a:rPr lang="en-US" sz="900" dirty="0">
                  <a:solidFill>
                    <a:srgbClr val="FF0000"/>
                  </a:solidFill>
                  <a:latin typeface="Arial" panose="020B0604020202020204" pitchFamily="34" charset="0"/>
                  <a:cs typeface="Arial" panose="020B0604020202020204" pitchFamily="34" charset="0"/>
                </a:rPr>
                <a:t>[Dark Intelligence Group 2023, pp 1-2A]</a:t>
              </a:r>
            </a:p>
          </p:txBody>
        </p:sp>
        <p:sp>
          <p:nvSpPr>
            <p:cNvPr id="9" name="TextBox 8">
              <a:extLst>
                <a:ext uri="{FF2B5EF4-FFF2-40B4-BE49-F238E27FC236}">
                  <a16:creationId xmlns:a16="http://schemas.microsoft.com/office/drawing/2014/main" id="{3CE47540-912B-6654-819B-627370797D9C}"/>
                </a:ext>
              </a:extLst>
            </p:cNvPr>
            <p:cNvSpPr txBox="1"/>
            <p:nvPr/>
          </p:nvSpPr>
          <p:spPr>
            <a:xfrm>
              <a:off x="435924" y="5139430"/>
              <a:ext cx="2280863" cy="230832"/>
            </a:xfrm>
            <a:prstGeom prst="rect">
              <a:avLst/>
            </a:prstGeom>
            <a:noFill/>
          </p:spPr>
          <p:txBody>
            <a:bodyPr wrap="square" rtlCol="0">
              <a:spAutoFit/>
            </a:bodyPr>
            <a:lstStyle/>
            <a:p>
              <a:pPr algn="ctr"/>
              <a:r>
                <a:rPr lang="en-US" sz="900" dirty="0">
                  <a:solidFill>
                    <a:srgbClr val="FF0000"/>
                  </a:solidFill>
                  <a:latin typeface="Arial" panose="020B0604020202020204" pitchFamily="34" charset="0"/>
                  <a:cs typeface="Arial" panose="020B0604020202020204" pitchFamily="34" charset="0"/>
                </a:rPr>
                <a:t>[AACC 2023, p 1A, p 2A]</a:t>
              </a:r>
            </a:p>
          </p:txBody>
        </p:sp>
        <p:sp>
          <p:nvSpPr>
            <p:cNvPr id="10" name="TextBox 9">
              <a:extLst>
                <a:ext uri="{FF2B5EF4-FFF2-40B4-BE49-F238E27FC236}">
                  <a16:creationId xmlns:a16="http://schemas.microsoft.com/office/drawing/2014/main" id="{41606DF0-3A61-B9A0-8DB8-078970C234DB}"/>
                </a:ext>
              </a:extLst>
            </p:cNvPr>
            <p:cNvSpPr txBox="1"/>
            <p:nvPr/>
          </p:nvSpPr>
          <p:spPr>
            <a:xfrm>
              <a:off x="6504121" y="5135441"/>
              <a:ext cx="1832552" cy="230832"/>
            </a:xfrm>
            <a:prstGeom prst="rect">
              <a:avLst/>
            </a:prstGeom>
            <a:noFill/>
          </p:spPr>
          <p:txBody>
            <a:bodyPr wrap="square" rtlCol="0">
              <a:spAutoFit/>
            </a:bodyPr>
            <a:lstStyle/>
            <a:p>
              <a:pPr algn="ctr"/>
              <a:r>
                <a:rPr lang="en-US" sz="900" dirty="0">
                  <a:solidFill>
                    <a:srgbClr val="FF0000"/>
                  </a:solidFill>
                  <a:latin typeface="Arial" panose="020B0604020202020204" pitchFamily="34" charset="0"/>
                  <a:cs typeface="Arial" panose="020B0604020202020204" pitchFamily="34" charset="0"/>
                </a:rPr>
                <a:t>[Brigham 2023, p 1A, B, C]</a:t>
              </a:r>
            </a:p>
          </p:txBody>
        </p:sp>
        <p:sp>
          <p:nvSpPr>
            <p:cNvPr id="15" name="TextBox 14">
              <a:extLst>
                <a:ext uri="{FF2B5EF4-FFF2-40B4-BE49-F238E27FC236}">
                  <a16:creationId xmlns:a16="http://schemas.microsoft.com/office/drawing/2014/main" id="{3F483672-DA2D-6F8D-E30F-A2FD6830CD4E}"/>
                </a:ext>
              </a:extLst>
            </p:cNvPr>
            <p:cNvSpPr txBox="1"/>
            <p:nvPr/>
          </p:nvSpPr>
          <p:spPr>
            <a:xfrm>
              <a:off x="4565733" y="1865574"/>
              <a:ext cx="1100285" cy="230832"/>
            </a:xfrm>
            <a:prstGeom prst="rect">
              <a:avLst/>
            </a:prstGeom>
            <a:noFill/>
          </p:spPr>
          <p:txBody>
            <a:bodyPr wrap="square">
              <a:spAutoFit/>
            </a:bodyPr>
            <a:lstStyle/>
            <a:p>
              <a:r>
                <a:rPr lang="en-US" sz="900" dirty="0">
                  <a:solidFill>
                    <a:srgbClr val="FF0000"/>
                  </a:solidFill>
                  <a:latin typeface="Arial" panose="020B0604020202020204" pitchFamily="34" charset="0"/>
                  <a:cs typeface="Arial" panose="020B0604020202020204" pitchFamily="34" charset="0"/>
                </a:rPr>
                <a:t>[ABP 2023, p 3A]</a:t>
              </a:r>
              <a:r>
                <a:rPr lang="en-US" sz="900" dirty="0">
                  <a:latin typeface="Arial" panose="020B0604020202020204" pitchFamily="34" charset="0"/>
                  <a:cs typeface="Arial" panose="020B0604020202020204" pitchFamily="34" charset="0"/>
                </a:rPr>
                <a:t> </a:t>
              </a:r>
              <a:endParaRPr lang="en-US" sz="900" dirty="0"/>
            </a:p>
          </p:txBody>
        </p:sp>
        <p:sp>
          <p:nvSpPr>
            <p:cNvPr id="17" name="TextBox 16">
              <a:extLst>
                <a:ext uri="{FF2B5EF4-FFF2-40B4-BE49-F238E27FC236}">
                  <a16:creationId xmlns:a16="http://schemas.microsoft.com/office/drawing/2014/main" id="{2BC43E87-D693-3ED1-58F9-C59F2574BF96}"/>
                </a:ext>
              </a:extLst>
            </p:cNvPr>
            <p:cNvSpPr txBox="1"/>
            <p:nvPr/>
          </p:nvSpPr>
          <p:spPr>
            <a:xfrm>
              <a:off x="6232864" y="2271640"/>
              <a:ext cx="2447670" cy="230832"/>
            </a:xfrm>
            <a:prstGeom prst="rect">
              <a:avLst/>
            </a:prstGeom>
            <a:noFill/>
          </p:spPr>
          <p:txBody>
            <a:bodyPr wrap="square">
              <a:spAutoFit/>
            </a:bodyPr>
            <a:lstStyle/>
            <a:p>
              <a:pPr marL="0" indent="0">
                <a:buNone/>
              </a:pPr>
              <a:r>
                <a:rPr lang="en-US" sz="900" dirty="0">
                  <a:solidFill>
                    <a:srgbClr val="FF0000"/>
                  </a:solidFill>
                  <a:latin typeface="Arial" panose="020B0604020202020204" pitchFamily="34" charset="0"/>
                  <a:cs typeface="Arial" panose="020B0604020202020204" pitchFamily="34" charset="0"/>
                </a:rPr>
                <a:t>[ABP 2023, p 3B; Brigham 2023, p 1A, B, C]</a:t>
              </a:r>
              <a:endParaRPr lang="en-US" sz="9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22796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F88B9-66E3-DD75-C079-1016303A6FB3}"/>
              </a:ext>
            </a:extLst>
          </p:cNvPr>
          <p:cNvSpPr>
            <a:spLocks noGrp="1"/>
          </p:cNvSpPr>
          <p:nvPr>
            <p:ph type="title"/>
          </p:nvPr>
        </p:nvSpPr>
        <p:spPr/>
        <p:txBody>
          <a:bodyPr/>
          <a:lstStyle/>
          <a:p>
            <a:r>
              <a:rPr lang="en-US" dirty="0"/>
              <a:t>Roles Within the Pathology Lab Team</a:t>
            </a:r>
          </a:p>
        </p:txBody>
      </p:sp>
      <p:sp>
        <p:nvSpPr>
          <p:cNvPr id="3" name="Content Placeholder 2">
            <a:extLst>
              <a:ext uri="{FF2B5EF4-FFF2-40B4-BE49-F238E27FC236}">
                <a16:creationId xmlns:a16="http://schemas.microsoft.com/office/drawing/2014/main" id="{7B47A5C1-BD5D-E8D6-350F-D4C05A94CBBF}"/>
              </a:ext>
            </a:extLst>
          </p:cNvPr>
          <p:cNvSpPr>
            <a:spLocks noGrp="1"/>
          </p:cNvSpPr>
          <p:nvPr>
            <p:ph idx="1"/>
          </p:nvPr>
        </p:nvSpPr>
        <p:spPr>
          <a:xfrm>
            <a:off x="420624" y="960120"/>
            <a:ext cx="8101583" cy="868680"/>
          </a:xfrm>
        </p:spPr>
        <p:txBody>
          <a:bodyPr lIns="0">
            <a:normAutofit/>
          </a:bodyPr>
          <a:lstStyle/>
          <a:p>
            <a:pPr marL="0" indent="0">
              <a:buNone/>
            </a:pPr>
            <a:r>
              <a:rPr lang="en-US" sz="1400" dirty="0">
                <a:effectLst/>
              </a:rPr>
              <a:t>Although not all pathology labs are structured similarly, pathology labs may include a broad array of MDs and PhDs in leadership or other positions, staff pathologists, and support staff. It is important to understand the roles of pathology lab staff, as many are key stakeholders in determining whether and how a new biomarker test may be implemented within the lab or externally.</a:t>
            </a:r>
          </a:p>
          <a:p>
            <a:pPr marL="0" indent="0">
              <a:buNone/>
            </a:pPr>
            <a:endParaRPr lang="en-US" sz="1400" dirty="0"/>
          </a:p>
        </p:txBody>
      </p:sp>
      <p:sp>
        <p:nvSpPr>
          <p:cNvPr id="4" name="Slide Number Placeholder 3">
            <a:extLst>
              <a:ext uri="{FF2B5EF4-FFF2-40B4-BE49-F238E27FC236}">
                <a16:creationId xmlns:a16="http://schemas.microsoft.com/office/drawing/2014/main" id="{9A818BA7-57DB-0233-F619-BC3743B24C28}"/>
              </a:ext>
            </a:extLst>
          </p:cNvPr>
          <p:cNvSpPr>
            <a:spLocks noGrp="1"/>
          </p:cNvSpPr>
          <p:nvPr>
            <p:ph type="sldNum" sz="quarter" idx="4"/>
          </p:nvPr>
        </p:nvSpPr>
        <p:spPr>
          <a:xfrm>
            <a:off x="8668987" y="6442364"/>
            <a:ext cx="334043" cy="229896"/>
          </a:xfrm>
        </p:spPr>
        <p:txBody>
          <a:bodyPr/>
          <a:lstStyle/>
          <a:p>
            <a:fld id="{A4D380FA-7BEA-B14C-AC49-6E7235AF6C26}" type="slidenum">
              <a:rPr lang="en-US" smtClean="0"/>
              <a:pPr/>
              <a:t>6</a:t>
            </a:fld>
            <a:endParaRPr lang="en-US" dirty="0"/>
          </a:p>
        </p:txBody>
      </p:sp>
      <p:sp>
        <p:nvSpPr>
          <p:cNvPr id="5" name="Footer Placeholder 4">
            <a:extLst>
              <a:ext uri="{FF2B5EF4-FFF2-40B4-BE49-F238E27FC236}">
                <a16:creationId xmlns:a16="http://schemas.microsoft.com/office/drawing/2014/main" id="{762A84E5-2738-8AF7-35F1-460B5D0DF5EE}"/>
              </a:ext>
            </a:extLst>
          </p:cNvPr>
          <p:cNvSpPr>
            <a:spLocks noGrp="1"/>
          </p:cNvSpPr>
          <p:nvPr>
            <p:ph type="ftr" sz="quarter" idx="11"/>
          </p:nvPr>
        </p:nvSpPr>
        <p:spPr/>
        <p:txBody>
          <a:bodyPr/>
          <a:lstStyle/>
          <a:p>
            <a:r>
              <a:rPr lang="en-US"/>
              <a:t>CONFIDENTIAL. FOR INTERNAL USE ONLY. THE INFORMATION CONTAINED IN THIS TRAINING IS FOR INTERNAL, EDUCATIONAL PURPOSES ONLY. DO NOT COPY OR DISTRIBUTE OUTSIDE</a:t>
            </a:r>
          </a:p>
          <a:p>
            <a:r>
              <a:rPr lang="en-US"/>
              <a:t>OF SANOFI OR USE IN PROMOTION. MAT-US-2304693-V1.0 06/2023</a:t>
            </a:r>
            <a:endParaRPr lang="en-US" dirty="0"/>
          </a:p>
        </p:txBody>
      </p:sp>
      <p:pic>
        <p:nvPicPr>
          <p:cNvPr id="8" name="Graphic 7">
            <a:extLst>
              <a:ext uri="{FF2B5EF4-FFF2-40B4-BE49-F238E27FC236}">
                <a16:creationId xmlns:a16="http://schemas.microsoft.com/office/drawing/2014/main" id="{072963AE-652A-D4D7-C9AC-7CEE8A9440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2376" y="109728"/>
            <a:ext cx="402336" cy="528066"/>
          </a:xfrm>
          <a:prstGeom prst="rect">
            <a:avLst/>
          </a:prstGeom>
        </p:spPr>
      </p:pic>
      <p:graphicFrame>
        <p:nvGraphicFramePr>
          <p:cNvPr id="9" name="Table 9">
            <a:extLst>
              <a:ext uri="{FF2B5EF4-FFF2-40B4-BE49-F238E27FC236}">
                <a16:creationId xmlns:a16="http://schemas.microsoft.com/office/drawing/2014/main" id="{90B6D076-0708-64D4-D178-90AE50A225B7}"/>
              </a:ext>
            </a:extLst>
          </p:cNvPr>
          <p:cNvGraphicFramePr>
            <a:graphicFrameLocks noGrp="1"/>
          </p:cNvGraphicFramePr>
          <p:nvPr>
            <p:extLst>
              <p:ext uri="{D42A27DB-BD31-4B8C-83A1-F6EECF244321}">
                <p14:modId xmlns:p14="http://schemas.microsoft.com/office/powerpoint/2010/main" val="2435900738"/>
              </p:ext>
            </p:extLst>
          </p:nvPr>
        </p:nvGraphicFramePr>
        <p:xfrm>
          <a:off x="420624" y="1874520"/>
          <a:ext cx="8266176" cy="4379976"/>
        </p:xfrm>
        <a:graphic>
          <a:graphicData uri="http://schemas.openxmlformats.org/drawingml/2006/table">
            <a:tbl>
              <a:tblPr firstRow="1" bandRow="1">
                <a:tableStyleId>{5C22544A-7EE6-4342-B048-85BDC9FD1C3A}</a:tableStyleId>
              </a:tblPr>
              <a:tblGrid>
                <a:gridCol w="1755648">
                  <a:extLst>
                    <a:ext uri="{9D8B030D-6E8A-4147-A177-3AD203B41FA5}">
                      <a16:colId xmlns:a16="http://schemas.microsoft.com/office/drawing/2014/main" val="2439608168"/>
                    </a:ext>
                  </a:extLst>
                </a:gridCol>
                <a:gridCol w="1371600">
                  <a:extLst>
                    <a:ext uri="{9D8B030D-6E8A-4147-A177-3AD203B41FA5}">
                      <a16:colId xmlns:a16="http://schemas.microsoft.com/office/drawing/2014/main" val="410237277"/>
                    </a:ext>
                  </a:extLst>
                </a:gridCol>
                <a:gridCol w="5138928">
                  <a:extLst>
                    <a:ext uri="{9D8B030D-6E8A-4147-A177-3AD203B41FA5}">
                      <a16:colId xmlns:a16="http://schemas.microsoft.com/office/drawing/2014/main" val="3773627569"/>
                    </a:ext>
                  </a:extLst>
                </a:gridCol>
              </a:tblGrid>
              <a:tr h="457111">
                <a:tc>
                  <a:txBody>
                    <a:bodyPr/>
                    <a:lstStyle/>
                    <a:p>
                      <a:r>
                        <a:rPr lang="en-US" sz="1200" dirty="0">
                          <a:latin typeface="Arial" panose="020B0604020202020204" pitchFamily="34" charset="0"/>
                          <a:cs typeface="Arial" panose="020B0604020202020204" pitchFamily="34" charset="0"/>
                        </a:rPr>
                        <a:t>Title</a:t>
                      </a:r>
                    </a:p>
                  </a:txBody>
                  <a:tcPr anchor="ctr">
                    <a:solidFill>
                      <a:schemeClr val="accent3"/>
                    </a:solidFill>
                  </a:tcPr>
                </a:tc>
                <a:tc>
                  <a:txBody>
                    <a:bodyPr/>
                    <a:lstStyle/>
                    <a:p>
                      <a:r>
                        <a:rPr lang="en-US" sz="1200" dirty="0">
                          <a:latin typeface="Arial" panose="020B0604020202020204" pitchFamily="34" charset="0"/>
                          <a:cs typeface="Arial" panose="020B0604020202020204" pitchFamily="34" charset="0"/>
                        </a:rPr>
                        <a:t>Stakeholder for New Tests?</a:t>
                      </a:r>
                    </a:p>
                  </a:txBody>
                  <a:tcPr anchor="ctr">
                    <a:solidFill>
                      <a:schemeClr val="accent3"/>
                    </a:solidFill>
                  </a:tcPr>
                </a:tc>
                <a:tc>
                  <a:txBody>
                    <a:bodyPr/>
                    <a:lstStyle/>
                    <a:p>
                      <a:r>
                        <a:rPr lang="en-US" sz="1200" dirty="0">
                          <a:latin typeface="Arial" panose="020B0604020202020204" pitchFamily="34" charset="0"/>
                          <a:cs typeface="Arial" panose="020B0604020202020204" pitchFamily="34" charset="0"/>
                        </a:rPr>
                        <a:t>Description</a:t>
                      </a:r>
                    </a:p>
                  </a:txBody>
                  <a:tcPr anchor="ctr">
                    <a:solidFill>
                      <a:schemeClr val="accent3"/>
                    </a:solidFill>
                  </a:tcPr>
                </a:tc>
                <a:extLst>
                  <a:ext uri="{0D108BD9-81ED-4DB2-BD59-A6C34878D82A}">
                    <a16:rowId xmlns:a16="http://schemas.microsoft.com/office/drawing/2014/main" val="3528323575"/>
                  </a:ext>
                </a:extLst>
              </a:tr>
              <a:tr h="8961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kern="1200" dirty="0">
                          <a:solidFill>
                            <a:schemeClr val="dk1"/>
                          </a:solidFill>
                          <a:effectLst/>
                          <a:latin typeface="Arial" panose="020B0604020202020204" pitchFamily="34" charset="0"/>
                          <a:ea typeface="+mn-ea"/>
                          <a:cs typeface="Arial" panose="020B0604020202020204" pitchFamily="34" charset="0"/>
                        </a:rPr>
                        <a:t>Laboratory Director</a:t>
                      </a:r>
                    </a:p>
                  </a:txBody>
                  <a:tcPr anchor="ctr">
                    <a:solidFill>
                      <a:srgbClr val="EFE8EC"/>
                    </a:solidFill>
                  </a:tcPr>
                </a:tc>
                <a:tc>
                  <a:txBody>
                    <a:bodyPr/>
                    <a:lstStyle/>
                    <a:p>
                      <a:pPr algn="ctr"/>
                      <a:r>
                        <a:rPr lang="en-US" sz="1050" b="1" kern="1200" dirty="0">
                          <a:solidFill>
                            <a:schemeClr val="dk1"/>
                          </a:solidFill>
                          <a:effectLst/>
                          <a:latin typeface="Arial" panose="020B0604020202020204" pitchFamily="34" charset="0"/>
                          <a:ea typeface="+mn-ea"/>
                          <a:cs typeface="Arial" panose="020B0604020202020204" pitchFamily="34" charset="0"/>
                        </a:rPr>
                        <a:t>+++</a:t>
                      </a:r>
                      <a:endParaRPr lang="en-US" sz="1050" dirty="0">
                        <a:latin typeface="Arial" panose="020B0604020202020204" pitchFamily="34" charset="0"/>
                        <a:cs typeface="Arial" panose="020B0604020202020204" pitchFamily="34" charset="0"/>
                      </a:endParaRPr>
                    </a:p>
                  </a:txBody>
                  <a:tcPr anchor="ctr">
                    <a:solidFill>
                      <a:srgbClr val="EFE8EC"/>
                    </a:solidFill>
                  </a:tcPr>
                </a:tc>
                <a:tc>
                  <a:txBody>
                    <a:bodyPr/>
                    <a:lstStyle/>
                    <a:p>
                      <a:pPr marL="228600" indent="-228600">
                        <a:buFont typeface="Arial" panose="020B0604020202020204" pitchFamily="34" charset="0"/>
                        <a:buChar char="•"/>
                      </a:pPr>
                      <a:r>
                        <a:rPr lang="en-US" sz="1050" kern="1200" dirty="0">
                          <a:solidFill>
                            <a:schemeClr val="dk1"/>
                          </a:solidFill>
                          <a:effectLst/>
                          <a:latin typeface="Arial" panose="020B0604020202020204" pitchFamily="34" charset="0"/>
                          <a:ea typeface="+mn-ea"/>
                          <a:cs typeface="Arial" panose="020B0604020202020204" pitchFamily="34" charset="0"/>
                        </a:rPr>
                        <a:t>Board-certified MD, PhD, or medical laboratory scientist</a:t>
                      </a:r>
                    </a:p>
                    <a:p>
                      <a:pPr marL="228600" indent="-228600">
                        <a:buFont typeface="Arial" panose="020B0604020202020204" pitchFamily="34" charset="0"/>
                        <a:buChar char="•"/>
                      </a:pPr>
                      <a:r>
                        <a:rPr lang="en-US" sz="1050" kern="1200" dirty="0">
                          <a:solidFill>
                            <a:schemeClr val="dk1"/>
                          </a:solidFill>
                          <a:effectLst/>
                          <a:latin typeface="Arial" panose="020B0604020202020204" pitchFamily="34" charset="0"/>
                          <a:ea typeface="+mn-ea"/>
                          <a:cs typeface="Arial" panose="020B0604020202020204" pitchFamily="34" charset="0"/>
                        </a:rPr>
                        <a:t>Most are pathologists; if the lab director is not a pathologist a consulting pathologist may be retained to interpret test results</a:t>
                      </a:r>
                    </a:p>
                    <a:p>
                      <a:pPr marL="228600" indent="-228600">
                        <a:buFont typeface="Arial" panose="020B0604020202020204" pitchFamily="34" charset="0"/>
                        <a:buChar char="•"/>
                      </a:pPr>
                      <a:r>
                        <a:rPr lang="en-US" sz="1050" kern="1200" dirty="0">
                          <a:solidFill>
                            <a:schemeClr val="dk1"/>
                          </a:solidFill>
                          <a:effectLst/>
                          <a:latin typeface="Arial" panose="020B0604020202020204" pitchFamily="34" charset="0"/>
                          <a:ea typeface="+mn-ea"/>
                          <a:cs typeface="Arial" panose="020B0604020202020204" pitchFamily="34" charset="0"/>
                        </a:rPr>
                        <a:t>Responsible for managing overall operations, including maintaining accreditation standards</a:t>
                      </a:r>
                    </a:p>
                  </a:txBody>
                  <a:tcPr anchor="ctr">
                    <a:solidFill>
                      <a:srgbClr val="EFE8EC"/>
                    </a:solidFill>
                  </a:tcPr>
                </a:tc>
                <a:extLst>
                  <a:ext uri="{0D108BD9-81ED-4DB2-BD59-A6C34878D82A}">
                    <a16:rowId xmlns:a16="http://schemas.microsoft.com/office/drawing/2014/main" val="1883764022"/>
                  </a:ext>
                </a:extLst>
              </a:tr>
              <a:tr h="5760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kern="1200" dirty="0">
                          <a:solidFill>
                            <a:schemeClr val="dk1"/>
                          </a:solidFill>
                          <a:effectLst/>
                          <a:latin typeface="Arial" panose="020B0604020202020204" pitchFamily="34" charset="0"/>
                          <a:ea typeface="+mn-ea"/>
                          <a:cs typeface="Arial" panose="020B0604020202020204" pitchFamily="34" charset="0"/>
                        </a:rPr>
                        <a:t>Department Directors</a:t>
                      </a:r>
                    </a:p>
                  </a:txBody>
                  <a:tcPr anchor="ctr">
                    <a:solidFill>
                      <a:schemeClr val="bg1"/>
                    </a:solidFill>
                  </a:tcPr>
                </a:tc>
                <a:tc>
                  <a:txBody>
                    <a:bodyPr/>
                    <a:lstStyle/>
                    <a:p>
                      <a:pPr algn="ctr"/>
                      <a:r>
                        <a:rPr lang="en-US" sz="1050" b="1" kern="1200" dirty="0">
                          <a:solidFill>
                            <a:schemeClr val="dk1"/>
                          </a:solidFill>
                          <a:effectLst/>
                          <a:latin typeface="Arial" panose="020B0604020202020204" pitchFamily="34" charset="0"/>
                          <a:ea typeface="+mn-ea"/>
                          <a:cs typeface="Arial" panose="020B0604020202020204" pitchFamily="34" charset="0"/>
                        </a:rPr>
                        <a:t>+++</a:t>
                      </a:r>
                      <a:endParaRPr lang="en-US" sz="1050" dirty="0">
                        <a:latin typeface="Arial" panose="020B0604020202020204" pitchFamily="34" charset="0"/>
                        <a:cs typeface="Arial" panose="020B0604020202020204" pitchFamily="34" charset="0"/>
                      </a:endParaRPr>
                    </a:p>
                  </a:txBody>
                  <a:tcPr anchor="ctr">
                    <a:solidFill>
                      <a:schemeClr val="bg1"/>
                    </a:solidFill>
                  </a:tcPr>
                </a:tc>
                <a:tc>
                  <a:txBody>
                    <a:bodyPr/>
                    <a:lstStyle/>
                    <a:p>
                      <a:pPr marL="228600" indent="-228600">
                        <a:buFont typeface="Arial" panose="020B0604020202020204" pitchFamily="34" charset="0"/>
                        <a:buChar char="•"/>
                      </a:pPr>
                      <a:r>
                        <a:rPr lang="en-US" sz="1050" kern="1200" dirty="0">
                          <a:solidFill>
                            <a:schemeClr val="dk1"/>
                          </a:solidFill>
                          <a:effectLst/>
                          <a:latin typeface="Arial" panose="020B0604020202020204" pitchFamily="34" charset="0"/>
                          <a:ea typeface="+mn-ea"/>
                          <a:cs typeface="Arial" panose="020B0604020202020204" pitchFamily="34" charset="0"/>
                        </a:rPr>
                        <a:t>Board-certified MDs, PhDs, or medical laboratory scientists</a:t>
                      </a:r>
                    </a:p>
                    <a:p>
                      <a:pPr marL="228600" indent="-228600">
                        <a:buFont typeface="Arial" panose="020B0604020202020204" pitchFamily="34" charset="0"/>
                        <a:buChar char="•"/>
                      </a:pPr>
                      <a:r>
                        <a:rPr lang="en-US" sz="1050" kern="1200" dirty="0">
                          <a:solidFill>
                            <a:schemeClr val="dk1"/>
                          </a:solidFill>
                          <a:effectLst/>
                          <a:latin typeface="Arial" panose="020B0604020202020204" pitchFamily="34" charset="0"/>
                          <a:ea typeface="+mn-ea"/>
                          <a:cs typeface="Arial" panose="020B0604020202020204" pitchFamily="34" charset="0"/>
                        </a:rPr>
                        <a:t>Direct departments within the pathology laboratory, such as immunohistochemistry (IHC), thoracic, and molecular pathology</a:t>
                      </a:r>
                    </a:p>
                  </a:txBody>
                  <a:tcPr anchor="ctr">
                    <a:solidFill>
                      <a:schemeClr val="bg1"/>
                    </a:solidFill>
                  </a:tcPr>
                </a:tc>
                <a:extLst>
                  <a:ext uri="{0D108BD9-81ED-4DB2-BD59-A6C34878D82A}">
                    <a16:rowId xmlns:a16="http://schemas.microsoft.com/office/drawing/2014/main" val="1667818003"/>
                  </a:ext>
                </a:extLst>
              </a:tr>
              <a:tr h="640080">
                <a:tc>
                  <a:txBody>
                    <a:bodyPr/>
                    <a:lstStyle/>
                    <a:p>
                      <a:r>
                        <a:rPr lang="en-US" sz="1050" b="1" kern="1200" dirty="0">
                          <a:solidFill>
                            <a:schemeClr val="dk1"/>
                          </a:solidFill>
                          <a:effectLst/>
                          <a:latin typeface="Arial" panose="020B0604020202020204" pitchFamily="34" charset="0"/>
                          <a:ea typeface="+mn-ea"/>
                          <a:cs typeface="Arial" panose="020B0604020202020204" pitchFamily="34" charset="0"/>
                        </a:rPr>
                        <a:t>Technical and General</a:t>
                      </a:r>
                    </a:p>
                    <a:p>
                      <a:r>
                        <a:rPr lang="en-US" sz="1050" b="1" kern="1200" dirty="0">
                          <a:solidFill>
                            <a:schemeClr val="dk1"/>
                          </a:solidFill>
                          <a:effectLst/>
                          <a:latin typeface="Arial" panose="020B0604020202020204" pitchFamily="34" charset="0"/>
                          <a:ea typeface="+mn-ea"/>
                          <a:cs typeface="Arial" panose="020B0604020202020204" pitchFamily="34" charset="0"/>
                        </a:rPr>
                        <a:t>Supervisors</a:t>
                      </a:r>
                    </a:p>
                  </a:txBody>
                  <a:tcPr anchor="ctr">
                    <a:solidFill>
                      <a:srgbClr val="EFE8EC"/>
                    </a:solidFill>
                  </a:tcPr>
                </a:tc>
                <a:tc>
                  <a:txBody>
                    <a:bodyPr/>
                    <a:lstStyle/>
                    <a:p>
                      <a:pPr algn="ctr"/>
                      <a:r>
                        <a:rPr lang="en-US" sz="1050" b="1" kern="1200" dirty="0">
                          <a:solidFill>
                            <a:schemeClr val="dk1"/>
                          </a:solidFill>
                          <a:effectLst/>
                          <a:latin typeface="Arial" panose="020B0604020202020204" pitchFamily="34" charset="0"/>
                          <a:ea typeface="+mn-ea"/>
                          <a:cs typeface="Arial" panose="020B0604020202020204" pitchFamily="34" charset="0"/>
                        </a:rPr>
                        <a:t>++</a:t>
                      </a:r>
                      <a:endParaRPr lang="en-US" sz="1050" dirty="0">
                        <a:latin typeface="Arial" panose="020B0604020202020204" pitchFamily="34" charset="0"/>
                        <a:cs typeface="Arial" panose="020B0604020202020204" pitchFamily="34" charset="0"/>
                      </a:endParaRPr>
                    </a:p>
                  </a:txBody>
                  <a:tcPr anchor="ctr">
                    <a:solidFill>
                      <a:srgbClr val="EFE8EC"/>
                    </a:solidFill>
                  </a:tcPr>
                </a:tc>
                <a:tc>
                  <a:txBody>
                    <a:bodyPr/>
                    <a:lstStyle/>
                    <a:p>
                      <a:pPr marL="228600" indent="-228600">
                        <a:buFont typeface="Arial" panose="020B0604020202020204" pitchFamily="34" charset="0"/>
                        <a:buChar char="•"/>
                      </a:pPr>
                      <a:r>
                        <a:rPr lang="en-US" sz="1050" kern="1200" dirty="0">
                          <a:solidFill>
                            <a:schemeClr val="dk1"/>
                          </a:solidFill>
                          <a:effectLst/>
                          <a:latin typeface="Arial" panose="020B0604020202020204" pitchFamily="34" charset="0"/>
                          <a:ea typeface="+mn-ea"/>
                          <a:cs typeface="Arial" panose="020B0604020202020204" pitchFamily="34" charset="0"/>
                        </a:rPr>
                        <a:t>General supervisors (also known as lab managers) are often an MD or DO pathologist; sometimes may have lower degrees plus appropriate </a:t>
                      </a:r>
                      <a:br>
                        <a:rPr lang="en-US" sz="1050" kern="1200" dirty="0">
                          <a:solidFill>
                            <a:schemeClr val="dk1"/>
                          </a:solidFill>
                          <a:effectLst/>
                          <a:latin typeface="Arial" panose="020B0604020202020204" pitchFamily="34" charset="0"/>
                          <a:ea typeface="+mn-ea"/>
                          <a:cs typeface="Arial" panose="020B0604020202020204" pitchFamily="34" charset="0"/>
                        </a:rPr>
                      </a:br>
                      <a:r>
                        <a:rPr lang="en-US" sz="1050" kern="1200" dirty="0">
                          <a:solidFill>
                            <a:schemeClr val="dk1"/>
                          </a:solidFill>
                          <a:effectLst/>
                          <a:latin typeface="Arial" panose="020B0604020202020204" pitchFamily="34" charset="0"/>
                          <a:ea typeface="+mn-ea"/>
                          <a:cs typeface="Arial" panose="020B0604020202020204" pitchFamily="34" charset="0"/>
                        </a:rPr>
                        <a:t>lab experience</a:t>
                      </a:r>
                    </a:p>
                    <a:p>
                      <a:pPr marL="228600" indent="-228600">
                        <a:buFont typeface="Arial" panose="020B0604020202020204" pitchFamily="34" charset="0"/>
                        <a:buChar char="•"/>
                      </a:pPr>
                      <a:r>
                        <a:rPr lang="en-US" sz="1050" kern="1200" dirty="0">
                          <a:solidFill>
                            <a:schemeClr val="dk1"/>
                          </a:solidFill>
                          <a:effectLst/>
                          <a:latin typeface="Arial" panose="020B0604020202020204" pitchFamily="34" charset="0"/>
                          <a:ea typeface="+mn-ea"/>
                          <a:cs typeface="Arial" panose="020B0604020202020204" pitchFamily="34" charset="0"/>
                        </a:rPr>
                        <a:t>Responsible for oversight of day-to-day lab operations and personnel</a:t>
                      </a:r>
                    </a:p>
                  </a:txBody>
                  <a:tcPr anchor="ctr">
                    <a:solidFill>
                      <a:srgbClr val="EFE8EC"/>
                    </a:solidFill>
                  </a:tcPr>
                </a:tc>
                <a:extLst>
                  <a:ext uri="{0D108BD9-81ED-4DB2-BD59-A6C34878D82A}">
                    <a16:rowId xmlns:a16="http://schemas.microsoft.com/office/drawing/2014/main" val="746727713"/>
                  </a:ext>
                </a:extLst>
              </a:tr>
              <a:tr h="640080">
                <a:tc>
                  <a:txBody>
                    <a:bodyPr/>
                    <a:lstStyle/>
                    <a:p>
                      <a:r>
                        <a:rPr lang="en-US" sz="1050" b="1" kern="1200" dirty="0">
                          <a:solidFill>
                            <a:schemeClr val="dk1"/>
                          </a:solidFill>
                          <a:effectLst/>
                          <a:latin typeface="Arial" panose="020B0604020202020204" pitchFamily="34" charset="0"/>
                          <a:ea typeface="+mn-ea"/>
                          <a:cs typeface="Arial" panose="020B0604020202020204" pitchFamily="34" charset="0"/>
                        </a:rPr>
                        <a:t>Medical Laboratory</a:t>
                      </a:r>
                    </a:p>
                    <a:p>
                      <a:r>
                        <a:rPr lang="en-US" sz="1050" b="1" kern="1200" dirty="0">
                          <a:solidFill>
                            <a:schemeClr val="dk1"/>
                          </a:solidFill>
                          <a:effectLst/>
                          <a:latin typeface="Arial" panose="020B0604020202020204" pitchFamily="34" charset="0"/>
                          <a:ea typeface="+mn-ea"/>
                          <a:cs typeface="Arial" panose="020B0604020202020204" pitchFamily="34" charset="0"/>
                        </a:rPr>
                        <a:t>Scientists, Medical</a:t>
                      </a:r>
                    </a:p>
                    <a:p>
                      <a:r>
                        <a:rPr lang="en-US" sz="1050" b="1" kern="1200" dirty="0">
                          <a:solidFill>
                            <a:schemeClr val="dk1"/>
                          </a:solidFill>
                          <a:effectLst/>
                          <a:latin typeface="Arial" panose="020B0604020202020204" pitchFamily="34" charset="0"/>
                          <a:ea typeface="+mn-ea"/>
                          <a:cs typeface="Arial" panose="020B0604020202020204" pitchFamily="34" charset="0"/>
                        </a:rPr>
                        <a:t>Technologists, Clinical</a:t>
                      </a:r>
                    </a:p>
                    <a:p>
                      <a:r>
                        <a:rPr lang="en-US" sz="1050" b="1" kern="1200" dirty="0">
                          <a:solidFill>
                            <a:schemeClr val="dk1"/>
                          </a:solidFill>
                          <a:effectLst/>
                          <a:latin typeface="Arial" panose="020B0604020202020204" pitchFamily="34" charset="0"/>
                          <a:ea typeface="+mn-ea"/>
                          <a:cs typeface="Arial" panose="020B0604020202020204" pitchFamily="34" charset="0"/>
                        </a:rPr>
                        <a:t>Laboratory Scientists</a:t>
                      </a:r>
                    </a:p>
                  </a:txBody>
                  <a:tcPr anchor="ctr">
                    <a:solidFill>
                      <a:schemeClr val="bg1"/>
                    </a:solidFill>
                  </a:tcPr>
                </a:tc>
                <a:tc>
                  <a:txBody>
                    <a:bodyPr/>
                    <a:lstStyle/>
                    <a:p>
                      <a:pPr algn="ctr"/>
                      <a:r>
                        <a:rPr lang="en-US" sz="1050" b="1" kern="1200" dirty="0">
                          <a:solidFill>
                            <a:schemeClr val="dk1"/>
                          </a:solidFill>
                          <a:effectLst/>
                          <a:latin typeface="Arial" panose="020B0604020202020204" pitchFamily="34" charset="0"/>
                          <a:ea typeface="+mn-ea"/>
                          <a:cs typeface="Arial" panose="020B0604020202020204" pitchFamily="34" charset="0"/>
                        </a:rPr>
                        <a:t>++</a:t>
                      </a:r>
                      <a:endParaRPr lang="en-US" sz="1050" dirty="0">
                        <a:latin typeface="Arial" panose="020B0604020202020204" pitchFamily="34" charset="0"/>
                        <a:cs typeface="Arial" panose="020B0604020202020204" pitchFamily="34" charset="0"/>
                      </a:endParaRPr>
                    </a:p>
                  </a:txBody>
                  <a:tcPr anchor="ctr">
                    <a:solidFill>
                      <a:schemeClr val="bg1"/>
                    </a:solidFill>
                  </a:tcPr>
                </a:tc>
                <a:tc>
                  <a:txBody>
                    <a:bodyPr/>
                    <a:lstStyle/>
                    <a:p>
                      <a:pPr marL="228600" indent="-228600">
                        <a:buFont typeface="Arial" panose="020B0604020202020204" pitchFamily="34" charset="0"/>
                        <a:buChar char="•"/>
                      </a:pPr>
                      <a:r>
                        <a:rPr lang="en-US" sz="1050" kern="1200" dirty="0">
                          <a:solidFill>
                            <a:schemeClr val="dk1"/>
                          </a:solidFill>
                          <a:effectLst/>
                          <a:latin typeface="Arial" panose="020B0604020202020204" pitchFamily="34" charset="0"/>
                          <a:ea typeface="+mn-ea"/>
                          <a:cs typeface="Arial" panose="020B0604020202020204" pitchFamily="34" charset="0"/>
                        </a:rPr>
                        <a:t>Responsible for performing routine and specialized tests</a:t>
                      </a:r>
                    </a:p>
                    <a:p>
                      <a:pPr marL="228600" indent="-228600">
                        <a:buFont typeface="Arial" panose="020B0604020202020204" pitchFamily="34" charset="0"/>
                        <a:buChar char="•"/>
                      </a:pPr>
                      <a:r>
                        <a:rPr lang="en-US" sz="1050" kern="1200" dirty="0">
                          <a:solidFill>
                            <a:schemeClr val="dk1"/>
                          </a:solidFill>
                          <a:effectLst/>
                          <a:latin typeface="Arial" panose="020B0604020202020204" pitchFamily="34" charset="0"/>
                          <a:ea typeface="+mn-ea"/>
                          <a:cs typeface="Arial" panose="020B0604020202020204" pitchFamily="34" charset="0"/>
                        </a:rPr>
                        <a:t>Communicate results to pathologist</a:t>
                      </a:r>
                    </a:p>
                    <a:p>
                      <a:pPr marL="228600" indent="-228600">
                        <a:buFont typeface="Arial" panose="020B0604020202020204" pitchFamily="34" charset="0"/>
                        <a:buChar char="•"/>
                      </a:pPr>
                      <a:r>
                        <a:rPr lang="en-US" sz="1050" kern="1200" dirty="0">
                          <a:solidFill>
                            <a:schemeClr val="dk1"/>
                          </a:solidFill>
                          <a:effectLst/>
                          <a:latin typeface="Arial" panose="020B0604020202020204" pitchFamily="34" charset="0"/>
                          <a:ea typeface="+mn-ea"/>
                          <a:cs typeface="Arial" panose="020B0604020202020204" pitchFamily="34" charset="0"/>
                        </a:rPr>
                        <a:t>Involved in quality control, evaluating new instruments, and implementing new test procedures</a:t>
                      </a:r>
                    </a:p>
                  </a:txBody>
                  <a:tcPr anchor="ctr">
                    <a:solidFill>
                      <a:schemeClr val="bg1"/>
                    </a:solidFill>
                  </a:tcPr>
                </a:tc>
                <a:extLst>
                  <a:ext uri="{0D108BD9-81ED-4DB2-BD59-A6C34878D82A}">
                    <a16:rowId xmlns:a16="http://schemas.microsoft.com/office/drawing/2014/main" val="2852130097"/>
                  </a:ext>
                </a:extLst>
              </a:tr>
              <a:tr h="365760">
                <a:tc>
                  <a:txBody>
                    <a:bodyPr/>
                    <a:lstStyle/>
                    <a:p>
                      <a:r>
                        <a:rPr lang="en-US" sz="1050" b="1" kern="1200" dirty="0">
                          <a:solidFill>
                            <a:schemeClr val="dk1"/>
                          </a:solidFill>
                          <a:effectLst/>
                          <a:latin typeface="Arial" panose="020B0604020202020204" pitchFamily="34" charset="0"/>
                          <a:ea typeface="+mn-ea"/>
                          <a:cs typeface="Arial" panose="020B0604020202020204" pitchFamily="34" charset="0"/>
                        </a:rPr>
                        <a:t>Clinical and Medical</a:t>
                      </a:r>
                    </a:p>
                    <a:p>
                      <a:r>
                        <a:rPr lang="en-US" sz="1050" b="1" kern="1200" dirty="0">
                          <a:solidFill>
                            <a:schemeClr val="dk1"/>
                          </a:solidFill>
                          <a:effectLst/>
                          <a:latin typeface="Arial" panose="020B0604020202020204" pitchFamily="34" charset="0"/>
                          <a:ea typeface="+mn-ea"/>
                          <a:cs typeface="Arial" panose="020B0604020202020204" pitchFamily="34" charset="0"/>
                        </a:rPr>
                        <a:t>Laboratory Technicians</a:t>
                      </a:r>
                    </a:p>
                  </a:txBody>
                  <a:tcPr anchor="ctr">
                    <a:solidFill>
                      <a:srgbClr val="EFE8EC"/>
                    </a:solidFill>
                  </a:tcPr>
                </a:tc>
                <a:tc>
                  <a:txBody>
                    <a:bodyPr/>
                    <a:lstStyle/>
                    <a:p>
                      <a:endParaRPr lang="en-US" sz="1050" dirty="0">
                        <a:latin typeface="Arial" panose="020B0604020202020204" pitchFamily="34" charset="0"/>
                        <a:cs typeface="Arial" panose="020B0604020202020204" pitchFamily="34" charset="0"/>
                      </a:endParaRPr>
                    </a:p>
                  </a:txBody>
                  <a:tcPr anchor="ctr">
                    <a:solidFill>
                      <a:srgbClr val="EFE8EC"/>
                    </a:solidFill>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1200" dirty="0">
                          <a:solidFill>
                            <a:schemeClr val="dk1"/>
                          </a:solidFill>
                          <a:effectLst/>
                          <a:latin typeface="Arial" panose="020B0604020202020204" pitchFamily="34" charset="0"/>
                          <a:ea typeface="+mn-ea"/>
                          <a:cs typeface="Arial" panose="020B0604020202020204" pitchFamily="34" charset="0"/>
                        </a:rPr>
                        <a:t>Perform routine tests</a:t>
                      </a:r>
                    </a:p>
                    <a:p>
                      <a:endParaRPr lang="en-US" sz="1050" dirty="0">
                        <a:latin typeface="Arial" panose="020B0604020202020204" pitchFamily="34" charset="0"/>
                        <a:cs typeface="Arial" panose="020B0604020202020204" pitchFamily="34" charset="0"/>
                      </a:endParaRPr>
                    </a:p>
                  </a:txBody>
                  <a:tcPr anchor="ctr">
                    <a:solidFill>
                      <a:srgbClr val="EFE8EC"/>
                    </a:solidFill>
                  </a:tcPr>
                </a:tc>
                <a:extLst>
                  <a:ext uri="{0D108BD9-81ED-4DB2-BD59-A6C34878D82A}">
                    <a16:rowId xmlns:a16="http://schemas.microsoft.com/office/drawing/2014/main" val="2373506409"/>
                  </a:ext>
                </a:extLst>
              </a:tr>
              <a:tr h="5760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kern="1200" dirty="0">
                          <a:solidFill>
                            <a:schemeClr val="dk1"/>
                          </a:solidFill>
                          <a:effectLst/>
                          <a:latin typeface="Arial" panose="020B0604020202020204" pitchFamily="34" charset="0"/>
                          <a:ea typeface="+mn-ea"/>
                          <a:cs typeface="Arial" panose="020B0604020202020204" pitchFamily="34" charset="0"/>
                        </a:rPr>
                        <a:t>Specialized Roles</a:t>
                      </a:r>
                    </a:p>
                  </a:txBody>
                  <a:tcPr anchor="ctr">
                    <a:lnB w="19050" cap="flat" cmpd="sng" algn="ctr">
                      <a:solidFill>
                        <a:schemeClr val="accent6"/>
                      </a:solidFill>
                      <a:prstDash val="solid"/>
                      <a:round/>
                      <a:headEnd type="none" w="med" len="med"/>
                      <a:tailEnd type="none" w="med" len="med"/>
                    </a:lnB>
                    <a:solidFill>
                      <a:schemeClr val="bg1"/>
                    </a:solidFill>
                  </a:tcPr>
                </a:tc>
                <a:tc>
                  <a:txBody>
                    <a:bodyPr/>
                    <a:lstStyle/>
                    <a:p>
                      <a:endParaRPr lang="en-US" sz="1050" dirty="0">
                        <a:latin typeface="Arial" panose="020B0604020202020204" pitchFamily="34" charset="0"/>
                        <a:cs typeface="Arial" panose="020B0604020202020204" pitchFamily="34" charset="0"/>
                      </a:endParaRPr>
                    </a:p>
                  </a:txBody>
                  <a:tcPr anchor="ctr">
                    <a:lnB w="19050" cap="flat" cmpd="sng" algn="ctr">
                      <a:solidFill>
                        <a:schemeClr val="accent6"/>
                      </a:solidFill>
                      <a:prstDash val="solid"/>
                      <a:round/>
                      <a:headEnd type="none" w="med" len="med"/>
                      <a:tailEnd type="none" w="med" len="med"/>
                    </a:lnB>
                    <a:solidFill>
                      <a:schemeClr val="bg1"/>
                    </a:solidFill>
                  </a:tcPr>
                </a:tc>
                <a:tc>
                  <a:txBody>
                    <a:bodyPr/>
                    <a:lstStyle/>
                    <a:p>
                      <a:pPr marL="228600" indent="-228600">
                        <a:buFont typeface="Arial" panose="020B0604020202020204" pitchFamily="34" charset="0"/>
                        <a:buChar char="•"/>
                      </a:pPr>
                      <a:r>
                        <a:rPr lang="en-US" sz="1050" kern="1200" dirty="0">
                          <a:solidFill>
                            <a:schemeClr val="dk1"/>
                          </a:solidFill>
                          <a:effectLst/>
                          <a:latin typeface="Arial" panose="020B0604020202020204" pitchFamily="34" charset="0"/>
                          <a:ea typeface="+mn-ea"/>
                          <a:cs typeface="Arial" panose="020B0604020202020204" pitchFamily="34" charset="0"/>
                        </a:rPr>
                        <a:t>Pathology assistants conduct gross examination and dissection of </a:t>
                      </a:r>
                      <a:br>
                        <a:rPr lang="en-US" sz="1050" kern="1200" dirty="0">
                          <a:solidFill>
                            <a:schemeClr val="dk1"/>
                          </a:solidFill>
                          <a:effectLst/>
                          <a:latin typeface="Arial" panose="020B0604020202020204" pitchFamily="34" charset="0"/>
                          <a:ea typeface="+mn-ea"/>
                          <a:cs typeface="Arial" panose="020B0604020202020204" pitchFamily="34" charset="0"/>
                        </a:rPr>
                      </a:br>
                      <a:r>
                        <a:rPr lang="en-US" sz="1050" kern="1200" dirty="0">
                          <a:solidFill>
                            <a:schemeClr val="dk1"/>
                          </a:solidFill>
                          <a:effectLst/>
                          <a:latin typeface="Arial" panose="020B0604020202020204" pitchFamily="34" charset="0"/>
                          <a:ea typeface="+mn-ea"/>
                          <a:cs typeface="Arial" panose="020B0604020202020204" pitchFamily="34" charset="0"/>
                        </a:rPr>
                        <a:t>anatomic samples</a:t>
                      </a:r>
                    </a:p>
                    <a:p>
                      <a:pPr marL="228600" indent="-228600">
                        <a:buFont typeface="Arial" panose="020B0604020202020204" pitchFamily="34" charset="0"/>
                        <a:buChar char="•"/>
                      </a:pPr>
                      <a:r>
                        <a:rPr lang="en-US" sz="1050" kern="1200" dirty="0">
                          <a:solidFill>
                            <a:schemeClr val="dk1"/>
                          </a:solidFill>
                          <a:effectLst/>
                          <a:latin typeface="Arial" panose="020B0604020202020204" pitchFamily="34" charset="0"/>
                          <a:ea typeface="+mn-ea"/>
                          <a:cs typeface="Arial" panose="020B0604020202020204" pitchFamily="34" charset="0"/>
                        </a:rPr>
                        <a:t>Histotechnologists prepare tissue samples used to diagnose disease</a:t>
                      </a:r>
                    </a:p>
                  </a:txBody>
                  <a:tcPr anchor="ctr">
                    <a:lnB w="1905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583512000"/>
                  </a:ext>
                </a:extLst>
              </a:tr>
            </a:tbl>
          </a:graphicData>
        </a:graphic>
      </p:graphicFrame>
      <p:grpSp>
        <p:nvGrpSpPr>
          <p:cNvPr id="6" name="REFS" hidden="1">
            <a:extLst>
              <a:ext uri="{FF2B5EF4-FFF2-40B4-BE49-F238E27FC236}">
                <a16:creationId xmlns:a16="http://schemas.microsoft.com/office/drawing/2014/main" id="{8144F0EE-F104-631D-0521-FAB52C2A49EC}"/>
              </a:ext>
            </a:extLst>
          </p:cNvPr>
          <p:cNvGrpSpPr/>
          <p:nvPr/>
        </p:nvGrpSpPr>
        <p:grpSpPr>
          <a:xfrm>
            <a:off x="4775611" y="3021561"/>
            <a:ext cx="4632974" cy="2461042"/>
            <a:chOff x="4800940" y="3003440"/>
            <a:chExt cx="4632974" cy="2461042"/>
          </a:xfrm>
        </p:grpSpPr>
        <p:sp>
          <p:nvSpPr>
            <p:cNvPr id="7" name="TextBox 6">
              <a:extLst>
                <a:ext uri="{FF2B5EF4-FFF2-40B4-BE49-F238E27FC236}">
                  <a16:creationId xmlns:a16="http://schemas.microsoft.com/office/drawing/2014/main" id="{D28E0FF5-A7DB-9DB9-66CB-143B839B730A}"/>
                </a:ext>
              </a:extLst>
            </p:cNvPr>
            <p:cNvSpPr txBox="1"/>
            <p:nvPr/>
          </p:nvSpPr>
          <p:spPr>
            <a:xfrm>
              <a:off x="5471082" y="3003440"/>
              <a:ext cx="2286000" cy="215444"/>
            </a:xfrm>
            <a:prstGeom prst="rect">
              <a:avLst/>
            </a:prstGeom>
            <a:noFill/>
          </p:spPr>
          <p:txBody>
            <a:bodyPr wrap="square">
              <a:spAutoFit/>
            </a:bodyPr>
            <a:lstStyle/>
            <a:p>
              <a:r>
                <a:rPr lang="en-US" sz="800" dirty="0">
                  <a:solidFill>
                    <a:srgbClr val="FF0000"/>
                  </a:solidFill>
                  <a:latin typeface="Arial" panose="020B0604020202020204" pitchFamily="34" charset="0"/>
                  <a:cs typeface="Arial" panose="020B0604020202020204" pitchFamily="34" charset="0"/>
                </a:rPr>
                <a:t>[AACC (Lab Pros) 2023, p 3A]</a:t>
              </a:r>
              <a:endParaRPr lang="en-US" sz="800" dirty="0">
                <a:latin typeface="Arial" panose="020B0604020202020204" pitchFamily="34" charset="0"/>
              </a:endParaRPr>
            </a:p>
          </p:txBody>
        </p:sp>
        <p:sp>
          <p:nvSpPr>
            <p:cNvPr id="10" name="TextBox 9">
              <a:extLst>
                <a:ext uri="{FF2B5EF4-FFF2-40B4-BE49-F238E27FC236}">
                  <a16:creationId xmlns:a16="http://schemas.microsoft.com/office/drawing/2014/main" id="{1643A9A1-3C99-C671-6FF9-5DC8E5BBFC00}"/>
                </a:ext>
              </a:extLst>
            </p:cNvPr>
            <p:cNvSpPr txBox="1"/>
            <p:nvPr/>
          </p:nvSpPr>
          <p:spPr>
            <a:xfrm>
              <a:off x="4949290" y="4120230"/>
              <a:ext cx="1989299" cy="215444"/>
            </a:xfrm>
            <a:prstGeom prst="rect">
              <a:avLst/>
            </a:prstGeom>
            <a:noFill/>
          </p:spPr>
          <p:txBody>
            <a:bodyPr wrap="square">
              <a:spAutoFit/>
            </a:bodyPr>
            <a:lstStyle/>
            <a:p>
              <a:r>
                <a:rPr lang="en-US" sz="800" dirty="0">
                  <a:solidFill>
                    <a:srgbClr val="FF0000"/>
                  </a:solidFill>
                  <a:latin typeface="Arial" panose="020B0604020202020204" pitchFamily="34" charset="0"/>
                  <a:cs typeface="Arial" panose="020B0604020202020204" pitchFamily="34" charset="0"/>
                </a:rPr>
                <a:t>[AACC (Lab Pros) 2023, p 4-5A]</a:t>
              </a:r>
              <a:endParaRPr lang="en-US" sz="800" dirty="0">
                <a:latin typeface="Arial" panose="020B0604020202020204" pitchFamily="34" charset="0"/>
              </a:endParaRPr>
            </a:p>
          </p:txBody>
        </p:sp>
        <p:sp>
          <p:nvSpPr>
            <p:cNvPr id="11" name="TextBox 10">
              <a:extLst>
                <a:ext uri="{FF2B5EF4-FFF2-40B4-BE49-F238E27FC236}">
                  <a16:creationId xmlns:a16="http://schemas.microsoft.com/office/drawing/2014/main" id="{11D21F6C-561F-BCE3-B8B7-BEDF2459A36F}"/>
                </a:ext>
              </a:extLst>
            </p:cNvPr>
            <p:cNvSpPr txBox="1"/>
            <p:nvPr/>
          </p:nvSpPr>
          <p:spPr>
            <a:xfrm>
              <a:off x="7147914" y="4529783"/>
              <a:ext cx="2286000" cy="215444"/>
            </a:xfrm>
            <a:prstGeom prst="rect">
              <a:avLst/>
            </a:prstGeom>
            <a:noFill/>
          </p:spPr>
          <p:txBody>
            <a:bodyPr wrap="square">
              <a:spAutoFit/>
            </a:bodyPr>
            <a:lstStyle/>
            <a:p>
              <a:r>
                <a:rPr lang="en-US" sz="800" b="0" dirty="0">
                  <a:solidFill>
                    <a:srgbClr val="FF0000"/>
                  </a:solidFill>
                  <a:latin typeface="Arial" panose="020B0604020202020204" pitchFamily="34" charset="0"/>
                  <a:cs typeface="Arial" panose="020B0604020202020204" pitchFamily="34" charset="0"/>
                </a:rPr>
                <a:t>[AACC (Lab Pros) 2023, p 5B]</a:t>
              </a:r>
              <a:endParaRPr lang="en-US" sz="800" dirty="0">
                <a:latin typeface="Arial" panose="020B0604020202020204" pitchFamily="34" charset="0"/>
              </a:endParaRPr>
            </a:p>
          </p:txBody>
        </p:sp>
        <p:sp>
          <p:nvSpPr>
            <p:cNvPr id="12" name="TextBox 11">
              <a:extLst>
                <a:ext uri="{FF2B5EF4-FFF2-40B4-BE49-F238E27FC236}">
                  <a16:creationId xmlns:a16="http://schemas.microsoft.com/office/drawing/2014/main" id="{71EE8491-9050-655B-1685-8FA71D9C130F}"/>
                </a:ext>
              </a:extLst>
            </p:cNvPr>
            <p:cNvSpPr txBox="1"/>
            <p:nvPr/>
          </p:nvSpPr>
          <p:spPr>
            <a:xfrm>
              <a:off x="4800940" y="4979024"/>
              <a:ext cx="2286000" cy="215444"/>
            </a:xfrm>
            <a:prstGeom prst="rect">
              <a:avLst/>
            </a:prstGeom>
            <a:noFill/>
          </p:spPr>
          <p:txBody>
            <a:bodyPr wrap="square">
              <a:spAutoFit/>
            </a:bodyPr>
            <a:lstStyle/>
            <a:p>
              <a:r>
                <a:rPr lang="en-US" sz="800" b="0" dirty="0">
                  <a:solidFill>
                    <a:srgbClr val="FF0000"/>
                  </a:solidFill>
                  <a:latin typeface="Arial" panose="020B0604020202020204" pitchFamily="34" charset="0"/>
                  <a:cs typeface="Arial" panose="020B0604020202020204" pitchFamily="34" charset="0"/>
                </a:rPr>
                <a:t>[AACC (Lab Pros) 2023, p 6A]</a:t>
              </a:r>
              <a:endParaRPr lang="en-US" sz="800" dirty="0">
                <a:latin typeface="Arial" panose="020B0604020202020204" pitchFamily="34" charset="0"/>
              </a:endParaRPr>
            </a:p>
          </p:txBody>
        </p:sp>
        <p:sp>
          <p:nvSpPr>
            <p:cNvPr id="13" name="TextBox 12">
              <a:extLst>
                <a:ext uri="{FF2B5EF4-FFF2-40B4-BE49-F238E27FC236}">
                  <a16:creationId xmlns:a16="http://schemas.microsoft.com/office/drawing/2014/main" id="{E2D726E5-2B92-8C36-D32D-BA1A1FED16E7}"/>
                </a:ext>
              </a:extLst>
            </p:cNvPr>
            <p:cNvSpPr txBox="1"/>
            <p:nvPr/>
          </p:nvSpPr>
          <p:spPr>
            <a:xfrm>
              <a:off x="5168607" y="5249038"/>
              <a:ext cx="2474945" cy="215444"/>
            </a:xfrm>
            <a:prstGeom prst="rect">
              <a:avLst/>
            </a:prstGeom>
            <a:noFill/>
          </p:spPr>
          <p:txBody>
            <a:bodyPr wrap="square">
              <a:spAutoFit/>
            </a:bodyPr>
            <a:lstStyle/>
            <a:p>
              <a:pPr marL="0" indent="0">
                <a:buFont typeface="Arial" panose="020B0604020202020204" pitchFamily="34" charset="0"/>
                <a:buNone/>
              </a:pPr>
              <a:r>
                <a:rPr lang="en-US" sz="800" b="0" dirty="0">
                  <a:solidFill>
                    <a:srgbClr val="FF0000"/>
                  </a:solidFill>
                  <a:latin typeface="Arial" panose="020B0604020202020204" pitchFamily="34" charset="0"/>
                  <a:cs typeface="Arial" panose="020B0604020202020204" pitchFamily="34" charset="0"/>
                </a:rPr>
                <a:t>[AACC (Lab Pros) 2023, p 7A, B; p 8A]</a:t>
              </a:r>
            </a:p>
          </p:txBody>
        </p:sp>
      </p:grpSp>
    </p:spTree>
    <p:extLst>
      <p:ext uri="{BB962C8B-B14F-4D97-AF65-F5344CB8AC3E}">
        <p14:creationId xmlns:p14="http://schemas.microsoft.com/office/powerpoint/2010/main" val="3311941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2D4E920-E0E9-4223-62C2-DB9DCB37F576}"/>
              </a:ext>
            </a:extLst>
          </p:cNvPr>
          <p:cNvPicPr>
            <a:picLocks noChangeAspect="1"/>
          </p:cNvPicPr>
          <p:nvPr/>
        </p:nvPicPr>
        <p:blipFill rotWithShape="1">
          <a:blip r:embed="rId3"/>
          <a:srcRect t="11333"/>
          <a:stretch/>
        </p:blipFill>
        <p:spPr>
          <a:xfrm>
            <a:off x="0" y="777240"/>
            <a:ext cx="9144000" cy="6080760"/>
          </a:xfrm>
          <a:prstGeom prst="rect">
            <a:avLst/>
          </a:prstGeom>
        </p:spPr>
      </p:pic>
      <p:sp>
        <p:nvSpPr>
          <p:cNvPr id="2" name="Title 1">
            <a:extLst>
              <a:ext uri="{FF2B5EF4-FFF2-40B4-BE49-F238E27FC236}">
                <a16:creationId xmlns:a16="http://schemas.microsoft.com/office/drawing/2014/main" id="{A6A02AFC-05C5-729A-93A2-3615DBD2C3F8}"/>
              </a:ext>
            </a:extLst>
          </p:cNvPr>
          <p:cNvSpPr>
            <a:spLocks noGrp="1"/>
          </p:cNvSpPr>
          <p:nvPr>
            <p:ph type="title"/>
          </p:nvPr>
        </p:nvSpPr>
        <p:spPr/>
        <p:txBody>
          <a:bodyPr/>
          <a:lstStyle/>
          <a:p>
            <a:r>
              <a:rPr lang="en-US" dirty="0"/>
              <a:t>The NSCLC Tissue Diagnostic Pathway</a:t>
            </a:r>
          </a:p>
        </p:txBody>
      </p:sp>
      <p:sp>
        <p:nvSpPr>
          <p:cNvPr id="3" name="Content Placeholder 2">
            <a:extLst>
              <a:ext uri="{FF2B5EF4-FFF2-40B4-BE49-F238E27FC236}">
                <a16:creationId xmlns:a16="http://schemas.microsoft.com/office/drawing/2014/main" id="{EC18D533-AC5E-3087-E2A8-DD615DB7FD56}"/>
              </a:ext>
            </a:extLst>
          </p:cNvPr>
          <p:cNvSpPr>
            <a:spLocks noGrp="1"/>
          </p:cNvSpPr>
          <p:nvPr>
            <p:ph idx="1"/>
          </p:nvPr>
        </p:nvSpPr>
        <p:spPr>
          <a:xfrm>
            <a:off x="420624" y="868680"/>
            <a:ext cx="8229600" cy="786384"/>
          </a:xfrm>
        </p:spPr>
        <p:txBody>
          <a:bodyPr lIns="0">
            <a:noAutofit/>
          </a:bodyPr>
          <a:lstStyle/>
          <a:p>
            <a:pPr marL="0" indent="0">
              <a:buNone/>
            </a:pPr>
            <a:r>
              <a:rPr lang="en-US" sz="1200" dirty="0"/>
              <a:t>Biopsy tissues follow a defined pathway from patient to pathology lab and back to the treating clinician, who makes the decision to use specific therapies. The timeline below, outlined by the National Cancer Institute, is an ideal-case scenario for newly diagnosed NSCLC, however, it is important to recognize that real-world pathways may vary dramatically from the scheme shown below, and are not consistent among healthcare systems.</a:t>
            </a:r>
          </a:p>
        </p:txBody>
      </p:sp>
      <p:sp>
        <p:nvSpPr>
          <p:cNvPr id="4" name="Slide Number Placeholder 3">
            <a:extLst>
              <a:ext uri="{FF2B5EF4-FFF2-40B4-BE49-F238E27FC236}">
                <a16:creationId xmlns:a16="http://schemas.microsoft.com/office/drawing/2014/main" id="{37688E45-4FDB-5542-DA9E-D18BB38D5C1A}"/>
              </a:ext>
            </a:extLst>
          </p:cNvPr>
          <p:cNvSpPr>
            <a:spLocks noGrp="1"/>
          </p:cNvSpPr>
          <p:nvPr>
            <p:ph type="sldNum" sz="quarter" idx="4"/>
          </p:nvPr>
        </p:nvSpPr>
        <p:spPr>
          <a:xfrm>
            <a:off x="8668987" y="6442364"/>
            <a:ext cx="334043" cy="229896"/>
          </a:xfrm>
        </p:spPr>
        <p:txBody>
          <a:bodyPr/>
          <a:lstStyle/>
          <a:p>
            <a:fld id="{A4D380FA-7BEA-B14C-AC49-6E7235AF6C26}" type="slidenum">
              <a:rPr lang="en-US" smtClean="0"/>
              <a:pPr/>
              <a:t>7</a:t>
            </a:fld>
            <a:endParaRPr lang="en-US" dirty="0"/>
          </a:p>
        </p:txBody>
      </p:sp>
      <p:sp>
        <p:nvSpPr>
          <p:cNvPr id="5" name="Footer Placeholder 4">
            <a:extLst>
              <a:ext uri="{FF2B5EF4-FFF2-40B4-BE49-F238E27FC236}">
                <a16:creationId xmlns:a16="http://schemas.microsoft.com/office/drawing/2014/main" id="{8E90C0E1-4B41-EC21-F73E-8FAD859C6851}"/>
              </a:ext>
            </a:extLst>
          </p:cNvPr>
          <p:cNvSpPr>
            <a:spLocks noGrp="1"/>
          </p:cNvSpPr>
          <p:nvPr>
            <p:ph type="ftr" sz="quarter" idx="11"/>
          </p:nvPr>
        </p:nvSpPr>
        <p:spPr/>
        <p:txBody>
          <a:bodyPr/>
          <a:lstStyle/>
          <a:p>
            <a:r>
              <a:rPr lang="en-US"/>
              <a:t>CONFIDENTIAL. FOR INTERNAL USE ONLY. THE INFORMATION CONTAINED IN THIS TRAINING IS FOR INTERNAL, EDUCATIONAL PURPOSES ONLY. DO NOT COPY OR DISTRIBUTE OUTSIDE</a:t>
            </a:r>
          </a:p>
          <a:p>
            <a:r>
              <a:rPr lang="en-US"/>
              <a:t>OF SANOFI OR USE IN PROMOTION. MAT-US-2304693-V1.0 06/2023</a:t>
            </a:r>
            <a:endParaRPr lang="en-US" dirty="0"/>
          </a:p>
        </p:txBody>
      </p:sp>
      <p:pic>
        <p:nvPicPr>
          <p:cNvPr id="7" name="Graphic 6">
            <a:extLst>
              <a:ext uri="{FF2B5EF4-FFF2-40B4-BE49-F238E27FC236}">
                <a16:creationId xmlns:a16="http://schemas.microsoft.com/office/drawing/2014/main" id="{C0F36A1F-02E2-A321-9BBB-455CDCCAD1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5800" y="192024"/>
            <a:ext cx="475488" cy="411233"/>
          </a:xfrm>
          <a:prstGeom prst="rect">
            <a:avLst/>
          </a:prstGeom>
        </p:spPr>
      </p:pic>
      <p:sp>
        <p:nvSpPr>
          <p:cNvPr id="10" name="Rounded Rectangle 9">
            <a:hlinkClick r:id="rId6" action="ppaction://hlinksldjump"/>
            <a:extLst>
              <a:ext uri="{FF2B5EF4-FFF2-40B4-BE49-F238E27FC236}">
                <a16:creationId xmlns:a16="http://schemas.microsoft.com/office/drawing/2014/main" id="{1C98B21A-4B5F-4A91-9CD4-DCE8C21B357D}"/>
              </a:ext>
            </a:extLst>
          </p:cNvPr>
          <p:cNvSpPr/>
          <p:nvPr/>
        </p:nvSpPr>
        <p:spPr>
          <a:xfrm>
            <a:off x="438912" y="3236976"/>
            <a:ext cx="1271016" cy="512064"/>
          </a:xfrm>
          <a:prstGeom prst="roundRect">
            <a:avLst>
              <a:gd name="adj" fmla="val 18629"/>
            </a:avLst>
          </a:prstGeom>
          <a:solidFill>
            <a:schemeClr val="accent2"/>
          </a:solidFill>
          <a:ln>
            <a:noFill/>
          </a:ln>
          <a:effectLst>
            <a:outerShdw dist="25400" dir="7560000" sx="101000" sy="101000" algn="ctr" rotWithShape="0">
              <a:schemeClr val="accent2">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rgbClr val="FFFFFF"/>
                </a:solidFill>
                <a:effectLst/>
                <a:latin typeface="Arial" panose="020B0604020202020204" pitchFamily="34" charset="0"/>
                <a:cs typeface="Arial" panose="020B0604020202020204" pitchFamily="34" charset="0"/>
              </a:rPr>
              <a:t>When is Tissue</a:t>
            </a:r>
          </a:p>
          <a:p>
            <a:pPr algn="ctr"/>
            <a:r>
              <a:rPr lang="en-US" sz="1050" b="1" dirty="0">
                <a:solidFill>
                  <a:srgbClr val="FFFFFF"/>
                </a:solidFill>
                <a:effectLst/>
                <a:latin typeface="Arial" panose="020B0604020202020204" pitchFamily="34" charset="0"/>
                <a:cs typeface="Arial" panose="020B0604020202020204" pitchFamily="34" charset="0"/>
              </a:rPr>
              <a:t>Sent for Biomarker</a:t>
            </a:r>
          </a:p>
          <a:p>
            <a:pPr algn="ctr"/>
            <a:r>
              <a:rPr lang="en-US" sz="1050" b="1" dirty="0">
                <a:solidFill>
                  <a:srgbClr val="FFFFFF"/>
                </a:solidFill>
                <a:effectLst/>
                <a:latin typeface="Arial" panose="020B0604020202020204" pitchFamily="34" charset="0"/>
                <a:cs typeface="Arial" panose="020B0604020202020204" pitchFamily="34" charset="0"/>
              </a:rPr>
              <a:t>Testing?</a:t>
            </a:r>
          </a:p>
        </p:txBody>
      </p:sp>
      <p:sp>
        <p:nvSpPr>
          <p:cNvPr id="11" name="Rounded Rectangle 10">
            <a:hlinkClick r:id="rId7" action="ppaction://hlinksldjump"/>
            <a:extLst>
              <a:ext uri="{FF2B5EF4-FFF2-40B4-BE49-F238E27FC236}">
                <a16:creationId xmlns:a16="http://schemas.microsoft.com/office/drawing/2014/main" id="{F24F177F-838B-CCE1-D7C5-B29D2272698C}"/>
              </a:ext>
            </a:extLst>
          </p:cNvPr>
          <p:cNvSpPr/>
          <p:nvPr/>
        </p:nvSpPr>
        <p:spPr>
          <a:xfrm>
            <a:off x="7543800" y="3236976"/>
            <a:ext cx="1271016" cy="457200"/>
          </a:xfrm>
          <a:prstGeom prst="roundRect">
            <a:avLst>
              <a:gd name="adj" fmla="val 18629"/>
            </a:avLst>
          </a:prstGeom>
          <a:solidFill>
            <a:schemeClr val="accent2"/>
          </a:solidFill>
          <a:ln>
            <a:noFill/>
          </a:ln>
          <a:effectLst>
            <a:outerShdw dist="25400" dir="7560000" sx="101000" sy="101000" algn="ctr" rotWithShape="0">
              <a:schemeClr val="accent2">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rgbClr val="FFFFFF"/>
                </a:solidFill>
                <a:effectLst/>
                <a:latin typeface="Arial" panose="020B0604020202020204" pitchFamily="34" charset="0"/>
                <a:cs typeface="Arial" panose="020B0604020202020204" pitchFamily="34" charset="0"/>
              </a:rPr>
              <a:t>Barriers to Biomarker Testing</a:t>
            </a:r>
          </a:p>
        </p:txBody>
      </p:sp>
      <p:sp>
        <p:nvSpPr>
          <p:cNvPr id="14" name="Content Placeholder 2">
            <a:extLst>
              <a:ext uri="{FF2B5EF4-FFF2-40B4-BE49-F238E27FC236}">
                <a16:creationId xmlns:a16="http://schemas.microsoft.com/office/drawing/2014/main" id="{C13633B7-BFB0-A996-D351-035F8B16FF86}"/>
              </a:ext>
            </a:extLst>
          </p:cNvPr>
          <p:cNvSpPr txBox="1">
            <a:spLocks/>
          </p:cNvSpPr>
          <p:nvPr/>
        </p:nvSpPr>
        <p:spPr>
          <a:xfrm>
            <a:off x="356616" y="3950208"/>
            <a:ext cx="3355848" cy="2231136"/>
          </a:xfrm>
          <a:prstGeom prst="rect">
            <a:avLst/>
          </a:prstGeom>
        </p:spPr>
        <p:txBody>
          <a:bodyPr vert="horz" lIns="45720" tIns="45720" rIns="4572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7744" indent="0">
              <a:lnSpc>
                <a:spcPct val="100000"/>
              </a:lnSpc>
              <a:spcBef>
                <a:spcPts val="0"/>
              </a:spcBef>
              <a:spcAft>
                <a:spcPts val="300"/>
              </a:spcAft>
              <a:buNone/>
            </a:pPr>
            <a:r>
              <a:rPr lang="en-US" sz="1050" b="1" dirty="0">
                <a:solidFill>
                  <a:srgbClr val="FF0000"/>
                </a:solidFill>
                <a:effectLst/>
              </a:rPr>
              <a:t>BIOMARKER TESTING SITES</a:t>
            </a:r>
          </a:p>
          <a:p>
            <a:pPr marL="0" indent="0">
              <a:lnSpc>
                <a:spcPct val="100000"/>
              </a:lnSpc>
              <a:spcBef>
                <a:spcPts val="0"/>
              </a:spcBef>
              <a:spcAft>
                <a:spcPts val="300"/>
              </a:spcAft>
              <a:buNone/>
            </a:pPr>
            <a:r>
              <a:rPr lang="en-US" sz="1050" b="1" dirty="0">
                <a:effectLst/>
              </a:rPr>
              <a:t>Samples can be tested locally or remotely:</a:t>
            </a:r>
          </a:p>
          <a:p>
            <a:pPr marL="182880" indent="-173736">
              <a:lnSpc>
                <a:spcPct val="100000"/>
              </a:lnSpc>
              <a:spcBef>
                <a:spcPts val="0"/>
              </a:spcBef>
            </a:pPr>
            <a:r>
              <a:rPr lang="en-US" sz="1050" b="1" dirty="0">
                <a:effectLst/>
              </a:rPr>
              <a:t>The majority of hospitals have an </a:t>
            </a:r>
            <a:br>
              <a:rPr lang="en-US" sz="1050" b="1" dirty="0">
                <a:effectLst/>
              </a:rPr>
            </a:br>
            <a:r>
              <a:rPr lang="en-US" sz="1050" b="1" dirty="0">
                <a:effectLst/>
              </a:rPr>
              <a:t>in-house laboratory </a:t>
            </a:r>
            <a:r>
              <a:rPr lang="en-US" sz="1050" dirty="0">
                <a:effectLst/>
              </a:rPr>
              <a:t>with varying capabilities; </a:t>
            </a:r>
            <a:br>
              <a:rPr lang="en-US" sz="1050" dirty="0">
                <a:effectLst/>
              </a:rPr>
            </a:br>
            <a:r>
              <a:rPr lang="en-US" sz="1050" dirty="0">
                <a:effectLst/>
              </a:rPr>
              <a:t>many biomarker analyses can be performed </a:t>
            </a:r>
            <a:br>
              <a:rPr lang="en-US" sz="1050" dirty="0">
                <a:effectLst/>
              </a:rPr>
            </a:br>
            <a:r>
              <a:rPr lang="en-US" sz="1050" dirty="0">
                <a:effectLst/>
              </a:rPr>
              <a:t>in-house but </a:t>
            </a:r>
            <a:r>
              <a:rPr lang="en-US" sz="1050" b="1" dirty="0">
                <a:effectLst/>
              </a:rPr>
              <a:t>others may be sent to a </a:t>
            </a:r>
            <a:br>
              <a:rPr lang="en-US" sz="1050" b="1" dirty="0">
                <a:effectLst/>
              </a:rPr>
            </a:br>
            <a:r>
              <a:rPr lang="en-US" sz="1050" b="1" dirty="0">
                <a:effectLst/>
              </a:rPr>
              <a:t>reference laboratory</a:t>
            </a:r>
          </a:p>
          <a:p>
            <a:pPr marL="182880" indent="-173736">
              <a:lnSpc>
                <a:spcPct val="100000"/>
              </a:lnSpc>
              <a:spcBef>
                <a:spcPts val="0"/>
              </a:spcBef>
            </a:pPr>
            <a:r>
              <a:rPr lang="en-US" sz="1050" b="1" dirty="0">
                <a:effectLst/>
              </a:rPr>
              <a:t>Independent reference labs </a:t>
            </a:r>
            <a:r>
              <a:rPr lang="en-US" sz="1050" dirty="0">
                <a:effectLst/>
              </a:rPr>
              <a:t>are usually private commercial facilities that do </a:t>
            </a:r>
            <a:r>
              <a:rPr lang="en-US" sz="1050" b="1" dirty="0">
                <a:effectLst/>
              </a:rPr>
              <a:t>high-volume and specialty testing</a:t>
            </a:r>
          </a:p>
          <a:p>
            <a:pPr marL="182880" indent="-173736">
              <a:lnSpc>
                <a:spcPct val="100000"/>
              </a:lnSpc>
              <a:spcBef>
                <a:spcPts val="0"/>
              </a:spcBef>
            </a:pPr>
            <a:r>
              <a:rPr lang="en-US" sz="1050" dirty="0">
                <a:effectLst/>
              </a:rPr>
              <a:t>Outside of academic medical centers, </a:t>
            </a:r>
            <a:r>
              <a:rPr lang="en-US" sz="1050" b="1" dirty="0">
                <a:effectLst/>
              </a:rPr>
              <a:t>most specialty/advanced biomarker testing is not </a:t>
            </a:r>
            <a:br>
              <a:rPr lang="en-US" sz="1050" b="1" dirty="0">
                <a:effectLst/>
              </a:rPr>
            </a:br>
            <a:r>
              <a:rPr lang="en-US" sz="1050" b="1" dirty="0">
                <a:effectLst/>
              </a:rPr>
              <a:t>done in local or in-house laboratories</a:t>
            </a:r>
          </a:p>
        </p:txBody>
      </p:sp>
      <p:sp>
        <p:nvSpPr>
          <p:cNvPr id="15" name="Content Placeholder 2">
            <a:extLst>
              <a:ext uri="{FF2B5EF4-FFF2-40B4-BE49-F238E27FC236}">
                <a16:creationId xmlns:a16="http://schemas.microsoft.com/office/drawing/2014/main" id="{B9A690CF-3DA5-F69F-B923-E1CBE1CC65C5}"/>
              </a:ext>
            </a:extLst>
          </p:cNvPr>
          <p:cNvSpPr txBox="1">
            <a:spLocks/>
          </p:cNvSpPr>
          <p:nvPr/>
        </p:nvSpPr>
        <p:spPr>
          <a:xfrm>
            <a:off x="5715000" y="3950208"/>
            <a:ext cx="3108960" cy="2130552"/>
          </a:xfrm>
          <a:prstGeom prst="rect">
            <a:avLst/>
          </a:prstGeom>
        </p:spPr>
        <p:txBody>
          <a:bodyPr vert="horz" lIns="45720" tIns="45720" rIns="4572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5528" indent="0">
              <a:lnSpc>
                <a:spcPct val="95000"/>
              </a:lnSpc>
              <a:spcBef>
                <a:spcPts val="0"/>
              </a:spcBef>
              <a:spcAft>
                <a:spcPts val="300"/>
              </a:spcAft>
              <a:buNone/>
            </a:pPr>
            <a:r>
              <a:rPr lang="en-US" sz="1050" b="1" dirty="0">
                <a:solidFill>
                  <a:srgbClr val="FF0000"/>
                </a:solidFill>
                <a:effectLst/>
              </a:rPr>
              <a:t>REFLEX TESTING</a:t>
            </a:r>
          </a:p>
          <a:p>
            <a:pPr marL="0" indent="0">
              <a:lnSpc>
                <a:spcPct val="95000"/>
              </a:lnSpc>
              <a:spcBef>
                <a:spcPts val="0"/>
              </a:spcBef>
              <a:buFont typeface="Arial" panose="020B0604020202020204" pitchFamily="34" charset="0"/>
              <a:buNone/>
            </a:pPr>
            <a:r>
              <a:rPr lang="en-US" sz="1050" dirty="0"/>
              <a:t>Biomarker testing may be requested only after consultation with an oncologist, prolonging initiation of testing and delaying selection of targeted therapies. </a:t>
            </a:r>
            <a:r>
              <a:rPr lang="en-US" sz="1050" b="1" dirty="0"/>
              <a:t>Reflex testing involves ordering a </a:t>
            </a:r>
            <a:r>
              <a:rPr lang="en-US" sz="1050" b="1" i="1" dirty="0"/>
              <a:t>preapproved</a:t>
            </a:r>
            <a:r>
              <a:rPr lang="en-US" sz="1050" b="1" dirty="0"/>
              <a:t> set of biomarkers at initial diagnosis, dramatically reducing time from diagnosis to delivery of clinically actionable results. </a:t>
            </a:r>
            <a:r>
              <a:rPr lang="en-US" sz="1050" dirty="0"/>
              <a:t>Preapproved panels eliminate </a:t>
            </a:r>
            <a:r>
              <a:rPr lang="en-US" sz="1050" dirty="0" err="1"/>
              <a:t>interprovider</a:t>
            </a:r>
            <a:r>
              <a:rPr lang="en-US" sz="1050" dirty="0"/>
              <a:t> variation and accelerate testing, but </a:t>
            </a:r>
            <a:r>
              <a:rPr lang="en-US" sz="1050" b="1" dirty="0"/>
              <a:t>require institutional planning and agreement, including decisions about workflow and testing facility or vendor.</a:t>
            </a:r>
          </a:p>
        </p:txBody>
      </p:sp>
      <p:sp>
        <p:nvSpPr>
          <p:cNvPr id="16" name="Rectangle 15">
            <a:extLst>
              <a:ext uri="{FF2B5EF4-FFF2-40B4-BE49-F238E27FC236}">
                <a16:creationId xmlns:a16="http://schemas.microsoft.com/office/drawing/2014/main" id="{7A560BA4-6699-6FD5-9F6A-DC22389C2D1F}"/>
              </a:ext>
            </a:extLst>
          </p:cNvPr>
          <p:cNvSpPr/>
          <p:nvPr/>
        </p:nvSpPr>
        <p:spPr>
          <a:xfrm>
            <a:off x="3557016" y="4224528"/>
            <a:ext cx="2039112" cy="122529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50" b="1" dirty="0">
                <a:solidFill>
                  <a:srgbClr val="FFFFFF"/>
                </a:solidFill>
                <a:effectLst/>
                <a:latin typeface="Arial" panose="020B0604020202020204" pitchFamily="34" charset="0"/>
                <a:cs typeface="Arial" panose="020B0604020202020204" pitchFamily="34" charset="0"/>
              </a:rPr>
              <a:t>Equipment, experience, and</a:t>
            </a:r>
          </a:p>
          <a:p>
            <a:pPr algn="ctr"/>
            <a:r>
              <a:rPr lang="en-US" sz="1050" b="1" dirty="0">
                <a:solidFill>
                  <a:srgbClr val="FFFFFF"/>
                </a:solidFill>
                <a:effectLst/>
                <a:latin typeface="Arial" panose="020B0604020202020204" pitchFamily="34" charset="0"/>
                <a:cs typeface="Arial" panose="020B0604020202020204" pitchFamily="34" charset="0"/>
              </a:rPr>
              <a:t>available testing platforms</a:t>
            </a:r>
          </a:p>
          <a:p>
            <a:pPr algn="ctr"/>
            <a:r>
              <a:rPr lang="en-US" sz="1050" b="1" dirty="0">
                <a:solidFill>
                  <a:srgbClr val="FFFFFF"/>
                </a:solidFill>
                <a:effectLst/>
                <a:latin typeface="Arial" panose="020B0604020202020204" pitchFamily="34" charset="0"/>
                <a:cs typeface="Arial" panose="020B0604020202020204" pitchFamily="34" charset="0"/>
              </a:rPr>
              <a:t>vary among hospitals; some</a:t>
            </a:r>
          </a:p>
          <a:p>
            <a:pPr algn="ctr"/>
            <a:r>
              <a:rPr lang="en-US" sz="1050" b="1" dirty="0">
                <a:solidFill>
                  <a:srgbClr val="FFFFFF"/>
                </a:solidFill>
                <a:effectLst/>
                <a:latin typeface="Arial" panose="020B0604020202020204" pitchFamily="34" charset="0"/>
                <a:cs typeface="Arial" panose="020B0604020202020204" pitchFamily="34" charset="0"/>
              </a:rPr>
              <a:t>may use independent</a:t>
            </a:r>
          </a:p>
          <a:p>
            <a:pPr algn="ctr"/>
            <a:r>
              <a:rPr lang="en-US" sz="1050" b="1" dirty="0">
                <a:solidFill>
                  <a:srgbClr val="FFFFFF"/>
                </a:solidFill>
                <a:effectLst/>
                <a:latin typeface="Arial" panose="020B0604020202020204" pitchFamily="34" charset="0"/>
                <a:cs typeface="Arial" panose="020B0604020202020204" pitchFamily="34" charset="0"/>
              </a:rPr>
              <a:t>reference labs for lower-volume or specialized</a:t>
            </a:r>
          </a:p>
          <a:p>
            <a:pPr algn="ctr"/>
            <a:r>
              <a:rPr lang="en-US" sz="1050" b="1" dirty="0">
                <a:solidFill>
                  <a:srgbClr val="FFFFFF"/>
                </a:solidFill>
                <a:effectLst/>
                <a:latin typeface="Arial" panose="020B0604020202020204" pitchFamily="34" charset="0"/>
                <a:cs typeface="Arial" panose="020B0604020202020204" pitchFamily="34" charset="0"/>
              </a:rPr>
              <a:t>biomarker tests.</a:t>
            </a:r>
          </a:p>
        </p:txBody>
      </p:sp>
      <p:sp>
        <p:nvSpPr>
          <p:cNvPr id="17" name="Content Placeholder 2">
            <a:extLst>
              <a:ext uri="{FF2B5EF4-FFF2-40B4-BE49-F238E27FC236}">
                <a16:creationId xmlns:a16="http://schemas.microsoft.com/office/drawing/2014/main" id="{C2A334DD-44DA-BC59-3768-D9BC38FC69AB}"/>
              </a:ext>
            </a:extLst>
          </p:cNvPr>
          <p:cNvSpPr txBox="1">
            <a:spLocks/>
          </p:cNvSpPr>
          <p:nvPr/>
        </p:nvSpPr>
        <p:spPr>
          <a:xfrm>
            <a:off x="4178808" y="5541264"/>
            <a:ext cx="1435608" cy="603504"/>
          </a:xfrm>
          <a:prstGeom prst="rect">
            <a:avLst/>
          </a:prstGeom>
        </p:spPr>
        <p:txBody>
          <a:bodyPr vert="horz" lIns="45720" tIns="45720" rIns="4572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b="1" u="sng" dirty="0">
                <a:hlinkClick r:id="rId8">
                  <a:extLst>
                    <a:ext uri="{A12FA001-AC4F-418D-AE19-62706E023703}">
                      <ahyp:hlinkClr xmlns:ahyp="http://schemas.microsoft.com/office/drawing/2018/hyperlinkcolor" val="tx"/>
                    </a:ext>
                  </a:extLst>
                </a:hlinkClick>
              </a:rPr>
              <a:t>Watch a video on biomarker testing considerations</a:t>
            </a:r>
            <a:endParaRPr lang="en-US" sz="1100" b="1" u="sng" dirty="0"/>
          </a:p>
        </p:txBody>
      </p:sp>
      <p:grpSp>
        <p:nvGrpSpPr>
          <p:cNvPr id="33" name="Group 32">
            <a:extLst>
              <a:ext uri="{FF2B5EF4-FFF2-40B4-BE49-F238E27FC236}">
                <a16:creationId xmlns:a16="http://schemas.microsoft.com/office/drawing/2014/main" id="{18EF49D8-DB2E-54AE-592C-B37C43DB312D}"/>
              </a:ext>
            </a:extLst>
          </p:cNvPr>
          <p:cNvGrpSpPr/>
          <p:nvPr/>
        </p:nvGrpSpPr>
        <p:grpSpPr>
          <a:xfrm>
            <a:off x="3593592" y="5586984"/>
            <a:ext cx="548640" cy="548640"/>
            <a:chOff x="3593592" y="5586984"/>
            <a:chExt cx="548640" cy="548640"/>
          </a:xfrm>
        </p:grpSpPr>
        <p:sp>
          <p:nvSpPr>
            <p:cNvPr id="18" name="Oval 17">
              <a:extLst>
                <a:ext uri="{FF2B5EF4-FFF2-40B4-BE49-F238E27FC236}">
                  <a16:creationId xmlns:a16="http://schemas.microsoft.com/office/drawing/2014/main" id="{7F01C923-799A-0CE5-9014-272CF16AEBC7}"/>
                </a:ext>
              </a:extLst>
            </p:cNvPr>
            <p:cNvSpPr/>
            <p:nvPr/>
          </p:nvSpPr>
          <p:spPr>
            <a:xfrm>
              <a:off x="3593592" y="5586984"/>
              <a:ext cx="548640" cy="5486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097EEF01-7FF6-D051-EF46-03DBB40D5C2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74574" y="5740047"/>
              <a:ext cx="381000" cy="292100"/>
            </a:xfrm>
            <a:prstGeom prst="rect">
              <a:avLst/>
            </a:prstGeom>
          </p:spPr>
        </p:pic>
      </p:grpSp>
      <p:grpSp>
        <p:nvGrpSpPr>
          <p:cNvPr id="28" name="Group 27">
            <a:extLst>
              <a:ext uri="{FF2B5EF4-FFF2-40B4-BE49-F238E27FC236}">
                <a16:creationId xmlns:a16="http://schemas.microsoft.com/office/drawing/2014/main" id="{D1FE0F0A-4875-DBF4-95D8-8BEA8365CEBA}"/>
              </a:ext>
            </a:extLst>
          </p:cNvPr>
          <p:cNvGrpSpPr/>
          <p:nvPr/>
        </p:nvGrpSpPr>
        <p:grpSpPr>
          <a:xfrm>
            <a:off x="2798064" y="3694176"/>
            <a:ext cx="2953512" cy="429768"/>
            <a:chOff x="2798064" y="3694176"/>
            <a:chExt cx="2953512" cy="429768"/>
          </a:xfrm>
        </p:grpSpPr>
        <p:cxnSp>
          <p:nvCxnSpPr>
            <p:cNvPr id="21" name="Straight Connector 20">
              <a:extLst>
                <a:ext uri="{FF2B5EF4-FFF2-40B4-BE49-F238E27FC236}">
                  <a16:creationId xmlns:a16="http://schemas.microsoft.com/office/drawing/2014/main" id="{D6FDF052-8438-77A8-A4FC-53C08869114F}"/>
                </a:ext>
              </a:extLst>
            </p:cNvPr>
            <p:cNvCxnSpPr/>
            <p:nvPr/>
          </p:nvCxnSpPr>
          <p:spPr>
            <a:xfrm flipH="1">
              <a:off x="5751576" y="3694176"/>
              <a:ext cx="0" cy="384048"/>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EB2C383-4B36-46CE-9DD1-F06C6FAE6533}"/>
                </a:ext>
              </a:extLst>
            </p:cNvPr>
            <p:cNvCxnSpPr>
              <a:cxnSpLocks/>
            </p:cNvCxnSpPr>
            <p:nvPr/>
          </p:nvCxnSpPr>
          <p:spPr>
            <a:xfrm flipH="1">
              <a:off x="2840402" y="4069080"/>
              <a:ext cx="2907792" cy="0"/>
            </a:xfrm>
            <a:prstGeom prst="line">
              <a:avLst/>
            </a:prstGeom>
            <a:ln w="12700">
              <a:solidFill>
                <a:srgbClr val="FF681F"/>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DD96850B-3AFF-1B4A-1764-F5F45D8D3B6A}"/>
                </a:ext>
              </a:extLst>
            </p:cNvPr>
            <p:cNvSpPr/>
            <p:nvPr/>
          </p:nvSpPr>
          <p:spPr>
            <a:xfrm>
              <a:off x="2798064" y="4032504"/>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C5490A78-94AF-127D-C805-6EE5BD2AA735}"/>
              </a:ext>
            </a:extLst>
          </p:cNvPr>
          <p:cNvGrpSpPr/>
          <p:nvPr/>
        </p:nvGrpSpPr>
        <p:grpSpPr>
          <a:xfrm>
            <a:off x="6108192" y="3694176"/>
            <a:ext cx="320040" cy="420624"/>
            <a:chOff x="6108192" y="3694176"/>
            <a:chExt cx="320040" cy="420624"/>
          </a:xfrm>
        </p:grpSpPr>
        <p:cxnSp>
          <p:nvCxnSpPr>
            <p:cNvPr id="23" name="Straight Connector 22">
              <a:extLst>
                <a:ext uri="{FF2B5EF4-FFF2-40B4-BE49-F238E27FC236}">
                  <a16:creationId xmlns:a16="http://schemas.microsoft.com/office/drawing/2014/main" id="{05126C83-12BE-D724-722F-E8A450156D8A}"/>
                </a:ext>
              </a:extLst>
            </p:cNvPr>
            <p:cNvCxnSpPr/>
            <p:nvPr/>
          </p:nvCxnSpPr>
          <p:spPr>
            <a:xfrm flipH="1">
              <a:off x="6117336" y="3694176"/>
              <a:ext cx="0" cy="384048"/>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4091898-4186-02A9-D2CA-639D9061AC96}"/>
                </a:ext>
              </a:extLst>
            </p:cNvPr>
            <p:cNvCxnSpPr/>
            <p:nvPr/>
          </p:nvCxnSpPr>
          <p:spPr>
            <a:xfrm flipH="1">
              <a:off x="6108192" y="4069080"/>
              <a:ext cx="246888"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3BFF18F3-79F4-3657-7EF5-4E5D737CE2FE}"/>
                </a:ext>
              </a:extLst>
            </p:cNvPr>
            <p:cNvSpPr/>
            <p:nvPr/>
          </p:nvSpPr>
          <p:spPr>
            <a:xfrm>
              <a:off x="6336792" y="4023360"/>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a:extLst>
              <a:ext uri="{FF2B5EF4-FFF2-40B4-BE49-F238E27FC236}">
                <a16:creationId xmlns:a16="http://schemas.microsoft.com/office/drawing/2014/main" id="{AA3A2E4B-5BF2-409D-6B94-F54497FA677C}"/>
              </a:ext>
            </a:extLst>
          </p:cNvPr>
          <p:cNvGrpSpPr/>
          <p:nvPr/>
        </p:nvGrpSpPr>
        <p:grpSpPr>
          <a:xfrm>
            <a:off x="7571232" y="5943600"/>
            <a:ext cx="758952" cy="292608"/>
            <a:chOff x="7571232" y="5943600"/>
            <a:chExt cx="758952" cy="292608"/>
          </a:xfrm>
        </p:grpSpPr>
        <p:sp>
          <p:nvSpPr>
            <p:cNvPr id="30" name="Rounded Rectangle 29">
              <a:hlinkClick r:id="rId11" action="ppaction://hlinksldjump"/>
              <a:extLst>
                <a:ext uri="{FF2B5EF4-FFF2-40B4-BE49-F238E27FC236}">
                  <a16:creationId xmlns:a16="http://schemas.microsoft.com/office/drawing/2014/main" id="{37FCF34C-A6C3-9E13-3308-24C1D1B73542}"/>
                </a:ext>
              </a:extLst>
            </p:cNvPr>
            <p:cNvSpPr/>
            <p:nvPr/>
          </p:nvSpPr>
          <p:spPr>
            <a:xfrm>
              <a:off x="7571232" y="5943600"/>
              <a:ext cx="758952" cy="292608"/>
            </a:xfrm>
            <a:prstGeom prst="roundRect">
              <a:avLst>
                <a:gd name="adj" fmla="val 35752"/>
              </a:avLst>
            </a:prstGeom>
            <a:ln>
              <a:noFill/>
            </a:ln>
            <a:effectLst>
              <a:outerShdw dist="25400" dir="7560000" sx="101000" sy="101000" algn="ctr" rotWithShape="0">
                <a:schemeClr val="accent1">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r>
                <a:rPr lang="en-US" sz="1050" b="1" dirty="0">
                  <a:latin typeface="Arial" panose="020B0604020202020204" pitchFamily="34" charset="0"/>
                  <a:cs typeface="Arial" panose="020B0604020202020204" pitchFamily="34" charset="0"/>
                </a:rPr>
                <a:t>NEXT</a:t>
              </a:r>
            </a:p>
          </p:txBody>
        </p:sp>
        <p:sp>
          <p:nvSpPr>
            <p:cNvPr id="31" name="Triangle 6">
              <a:extLst>
                <a:ext uri="{FF2B5EF4-FFF2-40B4-BE49-F238E27FC236}">
                  <a16:creationId xmlns:a16="http://schemas.microsoft.com/office/drawing/2014/main" id="{93C644CE-FC63-506A-6C97-A6C2903347E7}"/>
                </a:ext>
              </a:extLst>
            </p:cNvPr>
            <p:cNvSpPr/>
            <p:nvPr/>
          </p:nvSpPr>
          <p:spPr>
            <a:xfrm rot="5400000">
              <a:off x="8133046" y="6051417"/>
              <a:ext cx="125786" cy="8269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7" dirty="0">
                <a:solidFill>
                  <a:schemeClr val="bg1"/>
                </a:solidFill>
              </a:endParaRPr>
            </a:p>
          </p:txBody>
        </p:sp>
      </p:grpSp>
      <p:grpSp>
        <p:nvGrpSpPr>
          <p:cNvPr id="6" name="REFS | ART ID" hidden="1">
            <a:extLst>
              <a:ext uri="{FF2B5EF4-FFF2-40B4-BE49-F238E27FC236}">
                <a16:creationId xmlns:a16="http://schemas.microsoft.com/office/drawing/2014/main" id="{641AAF4A-20C5-037D-60D3-755C0C83EC24}"/>
              </a:ext>
            </a:extLst>
          </p:cNvPr>
          <p:cNvGrpSpPr/>
          <p:nvPr/>
        </p:nvGrpSpPr>
        <p:grpSpPr>
          <a:xfrm>
            <a:off x="1864722" y="1157468"/>
            <a:ext cx="8508018" cy="5178319"/>
            <a:chOff x="1864722" y="1157468"/>
            <a:chExt cx="8508018" cy="5178319"/>
          </a:xfrm>
        </p:grpSpPr>
        <p:sp>
          <p:nvSpPr>
            <p:cNvPr id="8" name="TextBox 7">
              <a:extLst>
                <a:ext uri="{FF2B5EF4-FFF2-40B4-BE49-F238E27FC236}">
                  <a16:creationId xmlns:a16="http://schemas.microsoft.com/office/drawing/2014/main" id="{6D2973C6-0162-686A-5144-06652669585F}"/>
                </a:ext>
              </a:extLst>
            </p:cNvPr>
            <p:cNvSpPr txBox="1"/>
            <p:nvPr/>
          </p:nvSpPr>
          <p:spPr>
            <a:xfrm>
              <a:off x="9213448" y="1157468"/>
              <a:ext cx="1159292" cy="369332"/>
            </a:xfrm>
            <a:prstGeom prst="rect">
              <a:avLst/>
            </a:prstGeom>
            <a:noFill/>
          </p:spPr>
          <p:txBody>
            <a:bodyPr wrap="none" rtlCol="0">
              <a:spAutoFit/>
            </a:bodyPr>
            <a:lstStyle/>
            <a:p>
              <a:r>
                <a:rPr lang="en-US" b="1" dirty="0">
                  <a:solidFill>
                    <a:srgbClr val="FF0000"/>
                  </a:solidFill>
                  <a:latin typeface="Arial" panose="020B0604020202020204" pitchFamily="34" charset="0"/>
                </a:rPr>
                <a:t>PLB_003</a:t>
              </a:r>
            </a:p>
          </p:txBody>
        </p:sp>
        <p:sp>
          <p:nvSpPr>
            <p:cNvPr id="9" name="TextBox 8">
              <a:extLst>
                <a:ext uri="{FF2B5EF4-FFF2-40B4-BE49-F238E27FC236}">
                  <a16:creationId xmlns:a16="http://schemas.microsoft.com/office/drawing/2014/main" id="{11761141-4C5C-C903-7223-0A2D183C6CBE}"/>
                </a:ext>
              </a:extLst>
            </p:cNvPr>
            <p:cNvSpPr txBox="1"/>
            <p:nvPr/>
          </p:nvSpPr>
          <p:spPr>
            <a:xfrm>
              <a:off x="1864722" y="4963918"/>
              <a:ext cx="1809852" cy="200055"/>
            </a:xfrm>
            <a:prstGeom prst="rect">
              <a:avLst/>
            </a:prstGeom>
            <a:noFill/>
          </p:spPr>
          <p:txBody>
            <a:bodyPr wrap="square">
              <a:spAutoFit/>
            </a:bodyPr>
            <a:lstStyle/>
            <a:p>
              <a:r>
                <a:rPr lang="en-US" sz="700" dirty="0">
                  <a:solidFill>
                    <a:srgbClr val="FF0000"/>
                  </a:solidFill>
                  <a:latin typeface="Arial" panose="020B0604020202020204" pitchFamily="34" charset="0"/>
                  <a:ea typeface="Calibri" panose="020F0502020204030204" pitchFamily="34" charset="0"/>
                  <a:cs typeface="Arial" panose="020B0604020202020204" pitchFamily="34" charset="0"/>
                </a:rPr>
                <a:t>[AACC (Locations) 2023, p 1A, 2A; p 2B]</a:t>
              </a:r>
            </a:p>
          </p:txBody>
        </p:sp>
        <p:sp>
          <p:nvSpPr>
            <p:cNvPr id="12" name="TextBox 11">
              <a:extLst>
                <a:ext uri="{FF2B5EF4-FFF2-40B4-BE49-F238E27FC236}">
                  <a16:creationId xmlns:a16="http://schemas.microsoft.com/office/drawing/2014/main" id="{2F117974-BCC1-7E44-FBCE-FFA62477E0C9}"/>
                </a:ext>
              </a:extLst>
            </p:cNvPr>
            <p:cNvSpPr txBox="1"/>
            <p:nvPr/>
          </p:nvSpPr>
          <p:spPr>
            <a:xfrm>
              <a:off x="5768405" y="5935677"/>
              <a:ext cx="1608315" cy="400110"/>
            </a:xfrm>
            <a:prstGeom prst="rect">
              <a:avLst/>
            </a:prstGeom>
            <a:noFill/>
          </p:spPr>
          <p:txBody>
            <a:bodyPr wrap="square">
              <a:spAutoFit/>
            </a:bodyPr>
            <a:lstStyle/>
            <a:p>
              <a:r>
                <a:rPr lang="en-US" sz="1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[Anand 2020, p 438A; Fox 2023, p 4A]</a:t>
              </a:r>
              <a:endParaRPr lang="en-US" sz="1000" dirty="0">
                <a:latin typeface="Arial" panose="020B0604020202020204" pitchFamily="34" charset="0"/>
              </a:endParaRPr>
            </a:p>
          </p:txBody>
        </p:sp>
        <p:sp>
          <p:nvSpPr>
            <p:cNvPr id="20" name="TextBox 19">
              <a:extLst>
                <a:ext uri="{FF2B5EF4-FFF2-40B4-BE49-F238E27FC236}">
                  <a16:creationId xmlns:a16="http://schemas.microsoft.com/office/drawing/2014/main" id="{8260F5DC-0495-9245-E1D9-3B20EA0C1A2B}"/>
                </a:ext>
              </a:extLst>
            </p:cNvPr>
            <p:cNvSpPr txBox="1"/>
            <p:nvPr/>
          </p:nvSpPr>
          <p:spPr>
            <a:xfrm>
              <a:off x="5599133" y="1385893"/>
              <a:ext cx="2286000" cy="246221"/>
            </a:xfrm>
            <a:prstGeom prst="rect">
              <a:avLst/>
            </a:prstGeom>
            <a:noFill/>
          </p:spPr>
          <p:txBody>
            <a:bodyPr wrap="square">
              <a:spAutoFit/>
            </a:bodyPr>
            <a:lstStyle/>
            <a:p>
              <a:r>
                <a:rPr lang="en-US" sz="1000" dirty="0">
                  <a:solidFill>
                    <a:srgbClr val="FF0000"/>
                  </a:solidFill>
                  <a:latin typeface="Arial" panose="020B0604020202020204" pitchFamily="34" charset="0"/>
                  <a:cs typeface="Arial" panose="020B0604020202020204" pitchFamily="34" charset="0"/>
                </a:rPr>
                <a:t>[Fox 2023, p 5A]</a:t>
              </a:r>
            </a:p>
          </p:txBody>
        </p:sp>
      </p:grpSp>
    </p:spTree>
    <p:extLst>
      <p:ext uri="{BB962C8B-B14F-4D97-AF65-F5344CB8AC3E}">
        <p14:creationId xmlns:p14="http://schemas.microsoft.com/office/powerpoint/2010/main" val="1364454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8A84CF-3724-CA5B-8902-816FD4311DDF}"/>
              </a:ext>
            </a:extLst>
          </p:cNvPr>
          <p:cNvSpPr>
            <a:spLocks noGrp="1"/>
          </p:cNvSpPr>
          <p:nvPr>
            <p:ph type="sldNum" sz="quarter" idx="4"/>
          </p:nvPr>
        </p:nvSpPr>
        <p:spPr>
          <a:xfrm>
            <a:off x="8524726" y="6339310"/>
            <a:ext cx="621792" cy="438912"/>
          </a:xfrm>
        </p:spPr>
        <p:txBody>
          <a:bodyPr/>
          <a:lstStyle/>
          <a:p>
            <a:fld id="{A4D380FA-7BEA-B14C-AC49-6E7235AF6C26}" type="slidenum">
              <a:rPr lang="en-US" smtClean="0">
                <a:solidFill>
                  <a:srgbClr val="A61111"/>
                </a:solidFill>
              </a:rPr>
              <a:pPr/>
              <a:t>8</a:t>
            </a:fld>
            <a:endParaRPr lang="en-US" dirty="0">
              <a:solidFill>
                <a:srgbClr val="A61111"/>
              </a:solidFill>
            </a:endParaRPr>
          </a:p>
        </p:txBody>
      </p:sp>
      <p:sp>
        <p:nvSpPr>
          <p:cNvPr id="3" name="Footer Placeholder 2">
            <a:extLst>
              <a:ext uri="{FF2B5EF4-FFF2-40B4-BE49-F238E27FC236}">
                <a16:creationId xmlns:a16="http://schemas.microsoft.com/office/drawing/2014/main" id="{E8647ED1-5BEC-103B-2016-977A21ADD67E}"/>
              </a:ext>
            </a:extLst>
          </p:cNvPr>
          <p:cNvSpPr>
            <a:spLocks noGrp="1"/>
          </p:cNvSpPr>
          <p:nvPr>
            <p:ph type="ftr" sz="quarter" idx="11"/>
          </p:nvPr>
        </p:nvSpPr>
        <p:spPr/>
        <p:txBody>
          <a:bodyPr/>
          <a:lstStyle/>
          <a:p>
            <a:r>
              <a:rPr lang="en-US"/>
              <a:t>CONFIDENTIAL. FOR INTERNAL USE ONLY. THE INFORMATION CONTAINED IN THIS TRAINING IS FOR INTERNAL, EDUCATIONAL PURPOSES ONLY. DO NOT COPY OR DISTRIBUTE OUTSIDE</a:t>
            </a:r>
          </a:p>
          <a:p>
            <a:r>
              <a:rPr lang="en-US"/>
              <a:t>OF SANOFI OR USE IN PROMOTION. MAT-US-2304693-V1.0 06/2023</a:t>
            </a:r>
            <a:endParaRPr lang="en-US" dirty="0"/>
          </a:p>
        </p:txBody>
      </p:sp>
      <p:sp>
        <p:nvSpPr>
          <p:cNvPr id="5" name="Text Placeholder 4">
            <a:extLst>
              <a:ext uri="{FF2B5EF4-FFF2-40B4-BE49-F238E27FC236}">
                <a16:creationId xmlns:a16="http://schemas.microsoft.com/office/drawing/2014/main" id="{4A493B2F-D0D3-0651-109E-B30A7CB96A73}"/>
              </a:ext>
            </a:extLst>
          </p:cNvPr>
          <p:cNvSpPr>
            <a:spLocks noGrp="1"/>
          </p:cNvSpPr>
          <p:nvPr>
            <p:ph type="body" sz="quarter" idx="16"/>
          </p:nvPr>
        </p:nvSpPr>
        <p:spPr/>
        <p:txBody>
          <a:bodyPr/>
          <a:lstStyle/>
          <a:p>
            <a:r>
              <a:rPr lang="en-US" dirty="0"/>
              <a:t>When Is Tissue Sent for Biomarker Testing?</a:t>
            </a:r>
          </a:p>
        </p:txBody>
      </p:sp>
      <p:sp>
        <p:nvSpPr>
          <p:cNvPr id="6" name="Text Placeholder 5">
            <a:extLst>
              <a:ext uri="{FF2B5EF4-FFF2-40B4-BE49-F238E27FC236}">
                <a16:creationId xmlns:a16="http://schemas.microsoft.com/office/drawing/2014/main" id="{DBB3D409-FFB6-AB0F-8BC1-1DDDF4EA6F08}"/>
              </a:ext>
            </a:extLst>
          </p:cNvPr>
          <p:cNvSpPr>
            <a:spLocks noGrp="1"/>
          </p:cNvSpPr>
          <p:nvPr>
            <p:ph type="body" sz="quarter" idx="17"/>
          </p:nvPr>
        </p:nvSpPr>
        <p:spPr/>
        <p:txBody>
          <a:bodyPr/>
          <a:lstStyle/>
          <a:p>
            <a:r>
              <a:rPr lang="en-US" dirty="0"/>
              <a:t>Biomarkers may be assessed at 1 or more timepoints during the treatment journey of the typical patient with NSCLC.</a:t>
            </a:r>
          </a:p>
        </p:txBody>
      </p:sp>
      <p:sp>
        <p:nvSpPr>
          <p:cNvPr id="7" name="Text Placeholder 5">
            <a:extLst>
              <a:ext uri="{FF2B5EF4-FFF2-40B4-BE49-F238E27FC236}">
                <a16:creationId xmlns:a16="http://schemas.microsoft.com/office/drawing/2014/main" id="{189812EE-5E6A-893E-5600-B88CDF5611CC}"/>
              </a:ext>
            </a:extLst>
          </p:cNvPr>
          <p:cNvSpPr txBox="1">
            <a:spLocks/>
          </p:cNvSpPr>
          <p:nvPr/>
        </p:nvSpPr>
        <p:spPr>
          <a:xfrm>
            <a:off x="1682496" y="2743200"/>
            <a:ext cx="1655064" cy="740664"/>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t>After initial </a:t>
            </a:r>
            <a:r>
              <a:rPr lang="en-US" sz="1400" dirty="0"/>
              <a:t>definitive diagnosis of NSCLC</a:t>
            </a:r>
            <a:endParaRPr lang="en-US" sz="1400" b="1" dirty="0"/>
          </a:p>
        </p:txBody>
      </p:sp>
      <p:sp>
        <p:nvSpPr>
          <p:cNvPr id="8" name="Text Placeholder 5">
            <a:extLst>
              <a:ext uri="{FF2B5EF4-FFF2-40B4-BE49-F238E27FC236}">
                <a16:creationId xmlns:a16="http://schemas.microsoft.com/office/drawing/2014/main" id="{F65731B2-0378-9C8A-5E13-6354BAEE6E6C}"/>
              </a:ext>
            </a:extLst>
          </p:cNvPr>
          <p:cNvSpPr txBox="1">
            <a:spLocks/>
          </p:cNvSpPr>
          <p:nvPr/>
        </p:nvSpPr>
        <p:spPr>
          <a:xfrm>
            <a:off x="3739896" y="2743200"/>
            <a:ext cx="1655064" cy="7406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t>Prior to making </a:t>
            </a:r>
            <a:br>
              <a:rPr lang="en-US" sz="1400" b="1" dirty="0"/>
            </a:br>
            <a:r>
              <a:rPr lang="en-US" sz="1400" dirty="0"/>
              <a:t>1L metastatic treatment decision</a:t>
            </a:r>
          </a:p>
        </p:txBody>
      </p:sp>
      <p:sp>
        <p:nvSpPr>
          <p:cNvPr id="9" name="Text Placeholder 5">
            <a:extLst>
              <a:ext uri="{FF2B5EF4-FFF2-40B4-BE49-F238E27FC236}">
                <a16:creationId xmlns:a16="http://schemas.microsoft.com/office/drawing/2014/main" id="{7B84E399-0E3B-129C-BB7E-9D80264AE97D}"/>
              </a:ext>
            </a:extLst>
          </p:cNvPr>
          <p:cNvSpPr txBox="1">
            <a:spLocks/>
          </p:cNvSpPr>
          <p:nvPr/>
        </p:nvSpPr>
        <p:spPr>
          <a:xfrm>
            <a:off x="5751576" y="2743200"/>
            <a:ext cx="1773936" cy="9509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t>After progression </a:t>
            </a:r>
            <a:r>
              <a:rPr lang="en-US" sz="1400" dirty="0"/>
              <a:t>on standard-of-care 1L metastatic NSCLC therapy</a:t>
            </a:r>
            <a:endParaRPr lang="en-US" sz="1400" b="1" dirty="0"/>
          </a:p>
        </p:txBody>
      </p:sp>
      <p:pic>
        <p:nvPicPr>
          <p:cNvPr id="11" name="Graphic 10">
            <a:extLst>
              <a:ext uri="{FF2B5EF4-FFF2-40B4-BE49-F238E27FC236}">
                <a16:creationId xmlns:a16="http://schemas.microsoft.com/office/drawing/2014/main" id="{112E125F-7014-4EB9-AD0E-62788053D2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39696" y="1920240"/>
            <a:ext cx="731520" cy="731520"/>
          </a:xfrm>
          <a:prstGeom prst="rect">
            <a:avLst/>
          </a:prstGeom>
        </p:spPr>
      </p:pic>
      <p:pic>
        <p:nvPicPr>
          <p:cNvPr id="13" name="Graphic 12">
            <a:extLst>
              <a:ext uri="{FF2B5EF4-FFF2-40B4-BE49-F238E27FC236}">
                <a16:creationId xmlns:a16="http://schemas.microsoft.com/office/drawing/2014/main" id="{7A36CD9C-9499-4533-BAF3-E15E0A0DF1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06240" y="1920240"/>
            <a:ext cx="731520" cy="731520"/>
          </a:xfrm>
          <a:prstGeom prst="rect">
            <a:avLst/>
          </a:prstGeom>
        </p:spPr>
      </p:pic>
      <p:pic>
        <p:nvPicPr>
          <p:cNvPr id="15" name="Graphic 14">
            <a:extLst>
              <a:ext uri="{FF2B5EF4-FFF2-40B4-BE49-F238E27FC236}">
                <a16:creationId xmlns:a16="http://schemas.microsoft.com/office/drawing/2014/main" id="{49D6BAC8-A8E3-5279-D521-5D05E2565E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72784" y="1920240"/>
            <a:ext cx="731520" cy="731520"/>
          </a:xfrm>
          <a:prstGeom prst="rect">
            <a:avLst/>
          </a:prstGeom>
        </p:spPr>
      </p:pic>
      <p:sp>
        <p:nvSpPr>
          <p:cNvPr id="12" name="ARTIDS" hidden="1">
            <a:extLst>
              <a:ext uri="{FF2B5EF4-FFF2-40B4-BE49-F238E27FC236}">
                <a16:creationId xmlns:a16="http://schemas.microsoft.com/office/drawing/2014/main" id="{7767205A-D068-E60E-DEDD-917C2D63B5EF}"/>
              </a:ext>
            </a:extLst>
          </p:cNvPr>
          <p:cNvSpPr txBox="1"/>
          <p:nvPr/>
        </p:nvSpPr>
        <p:spPr>
          <a:xfrm>
            <a:off x="9213448" y="1157468"/>
            <a:ext cx="1762021" cy="369332"/>
          </a:xfrm>
          <a:prstGeom prst="rect">
            <a:avLst/>
          </a:prstGeom>
          <a:noFill/>
        </p:spPr>
        <p:txBody>
          <a:bodyPr wrap="none" rtlCol="0">
            <a:spAutoFit/>
          </a:bodyPr>
          <a:lstStyle/>
          <a:p>
            <a:r>
              <a:rPr lang="en-US" b="1" dirty="0">
                <a:solidFill>
                  <a:srgbClr val="FF0000"/>
                </a:solidFill>
                <a:latin typeface="Arial" panose="020B0604020202020204" pitchFamily="34" charset="0"/>
              </a:rPr>
              <a:t>PLB_003b_1-4</a:t>
            </a:r>
          </a:p>
        </p:txBody>
      </p:sp>
    </p:spTree>
    <p:extLst>
      <p:ext uri="{BB962C8B-B14F-4D97-AF65-F5344CB8AC3E}">
        <p14:creationId xmlns:p14="http://schemas.microsoft.com/office/powerpoint/2010/main" val="3807266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BB3D409-FFB6-AB0F-8BC1-1DDDF4EA6F08}"/>
              </a:ext>
            </a:extLst>
          </p:cNvPr>
          <p:cNvSpPr>
            <a:spLocks noGrp="1"/>
          </p:cNvSpPr>
          <p:nvPr>
            <p:ph type="body" sz="quarter" idx="17"/>
          </p:nvPr>
        </p:nvSpPr>
        <p:spPr>
          <a:xfrm>
            <a:off x="1014984" y="1216152"/>
            <a:ext cx="6848856" cy="923544"/>
          </a:xfrm>
        </p:spPr>
        <p:txBody>
          <a:bodyPr lIns="0">
            <a:noAutofit/>
          </a:bodyPr>
          <a:lstStyle/>
          <a:p>
            <a:pPr marL="0" indent="0">
              <a:buNone/>
            </a:pPr>
            <a:r>
              <a:rPr lang="en-US" sz="1400" dirty="0"/>
              <a:t>Biopsy for comprehensive biomarker analysis is crucial for identifying appropriate treatments in NSCLC. Nevertheless, a number of clinical practice gaps can prevent patients from receiving the most effective personalized treatments. The clinical practice gaps that may be addressable by pathology labs are shown in red.</a:t>
            </a:r>
          </a:p>
        </p:txBody>
      </p:sp>
      <p:sp>
        <p:nvSpPr>
          <p:cNvPr id="2" name="Slide Number Placeholder 1">
            <a:extLst>
              <a:ext uri="{FF2B5EF4-FFF2-40B4-BE49-F238E27FC236}">
                <a16:creationId xmlns:a16="http://schemas.microsoft.com/office/drawing/2014/main" id="{DB8A84CF-3724-CA5B-8902-816FD4311DDF}"/>
              </a:ext>
            </a:extLst>
          </p:cNvPr>
          <p:cNvSpPr>
            <a:spLocks noGrp="1"/>
          </p:cNvSpPr>
          <p:nvPr>
            <p:ph type="sldNum" sz="quarter" idx="4"/>
          </p:nvPr>
        </p:nvSpPr>
        <p:spPr>
          <a:xfrm>
            <a:off x="8524726" y="6339310"/>
            <a:ext cx="621792" cy="438912"/>
          </a:xfrm>
        </p:spPr>
        <p:txBody>
          <a:bodyPr/>
          <a:lstStyle/>
          <a:p>
            <a:fld id="{A4D380FA-7BEA-B14C-AC49-6E7235AF6C26}" type="slidenum">
              <a:rPr lang="en-US" smtClean="0">
                <a:solidFill>
                  <a:srgbClr val="A61111"/>
                </a:solidFill>
              </a:rPr>
              <a:t>9</a:t>
            </a:fld>
            <a:endParaRPr lang="en-US" dirty="0">
              <a:solidFill>
                <a:srgbClr val="A61111"/>
              </a:solidFill>
            </a:endParaRPr>
          </a:p>
        </p:txBody>
      </p:sp>
      <p:sp>
        <p:nvSpPr>
          <p:cNvPr id="3" name="Footer Placeholder 2">
            <a:extLst>
              <a:ext uri="{FF2B5EF4-FFF2-40B4-BE49-F238E27FC236}">
                <a16:creationId xmlns:a16="http://schemas.microsoft.com/office/drawing/2014/main" id="{E8647ED1-5BEC-103B-2016-977A21ADD67E}"/>
              </a:ext>
            </a:extLst>
          </p:cNvPr>
          <p:cNvSpPr>
            <a:spLocks noGrp="1"/>
          </p:cNvSpPr>
          <p:nvPr>
            <p:ph type="ftr" sz="quarter" idx="11"/>
          </p:nvPr>
        </p:nvSpPr>
        <p:spPr/>
        <p:txBody>
          <a:bodyPr/>
          <a:lstStyle/>
          <a:p>
            <a:r>
              <a:rPr lang="en-US"/>
              <a:t>CONFIDENTIAL. FOR INTERNAL USE ONLY. THE INFORMATION CONTAINED IN THIS TRAINING IS FOR INTERNAL, EDUCATIONAL PURPOSES ONLY. DO NOT COPY OR DISTRIBUTE OUTSIDE</a:t>
            </a:r>
          </a:p>
          <a:p>
            <a:r>
              <a:rPr lang="en-US"/>
              <a:t>OF SANOFI OR USE IN PROMOTION. MAT-US-2304693-V1.0 06/2023</a:t>
            </a:r>
            <a:endParaRPr lang="en-US" dirty="0"/>
          </a:p>
        </p:txBody>
      </p:sp>
      <p:sp>
        <p:nvSpPr>
          <p:cNvPr id="5" name="Text Placeholder 4">
            <a:extLst>
              <a:ext uri="{FF2B5EF4-FFF2-40B4-BE49-F238E27FC236}">
                <a16:creationId xmlns:a16="http://schemas.microsoft.com/office/drawing/2014/main" id="{4A493B2F-D0D3-0651-109E-B30A7CB96A73}"/>
              </a:ext>
            </a:extLst>
          </p:cNvPr>
          <p:cNvSpPr>
            <a:spLocks noGrp="1"/>
          </p:cNvSpPr>
          <p:nvPr>
            <p:ph type="body" sz="quarter" idx="16"/>
          </p:nvPr>
        </p:nvSpPr>
        <p:spPr/>
        <p:txBody>
          <a:bodyPr/>
          <a:lstStyle/>
          <a:p>
            <a:r>
              <a:rPr lang="en-US" dirty="0"/>
              <a:t>Barriers to Biomarker Testing</a:t>
            </a:r>
          </a:p>
        </p:txBody>
      </p:sp>
      <p:sp>
        <p:nvSpPr>
          <p:cNvPr id="22" name="Rectangle 21">
            <a:extLst>
              <a:ext uri="{FF2B5EF4-FFF2-40B4-BE49-F238E27FC236}">
                <a16:creationId xmlns:a16="http://schemas.microsoft.com/office/drawing/2014/main" id="{B106BEA9-12E4-FA54-AD97-A38956BCB8E9}"/>
              </a:ext>
            </a:extLst>
          </p:cNvPr>
          <p:cNvSpPr/>
          <p:nvPr/>
        </p:nvSpPr>
        <p:spPr>
          <a:xfrm rot="5400000">
            <a:off x="6400800" y="3675888"/>
            <a:ext cx="1353312" cy="82296"/>
          </a:xfrm>
          <a:prstGeom prst="rect">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endParaRPr lang="en-US"/>
          </a:p>
        </p:txBody>
      </p:sp>
      <p:sp>
        <p:nvSpPr>
          <p:cNvPr id="16" name="Rectangle 15">
            <a:extLst>
              <a:ext uri="{FF2B5EF4-FFF2-40B4-BE49-F238E27FC236}">
                <a16:creationId xmlns:a16="http://schemas.microsoft.com/office/drawing/2014/main" id="{F584CC02-FA8B-0D88-A04A-142197DAB040}"/>
              </a:ext>
            </a:extLst>
          </p:cNvPr>
          <p:cNvSpPr/>
          <p:nvPr/>
        </p:nvSpPr>
        <p:spPr>
          <a:xfrm>
            <a:off x="2057400" y="4398264"/>
            <a:ext cx="4992624" cy="100584"/>
          </a:xfrm>
          <a:prstGeom prst="rect">
            <a:avLst/>
          </a:prstGeom>
          <a:solidFill>
            <a:schemeClr val="tx2">
              <a:lumMod val="60000"/>
              <a:lumOff val="40000"/>
            </a:schemeClr>
          </a:solidFill>
          <a:ln>
            <a:solidFill>
              <a:schemeClr val="tx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endParaRPr lang="en-US"/>
          </a:p>
        </p:txBody>
      </p:sp>
      <p:sp>
        <p:nvSpPr>
          <p:cNvPr id="21" name="Rectangle 20">
            <a:extLst>
              <a:ext uri="{FF2B5EF4-FFF2-40B4-BE49-F238E27FC236}">
                <a16:creationId xmlns:a16="http://schemas.microsoft.com/office/drawing/2014/main" id="{6FA36081-3725-511E-E803-0AA453F1EE4A}"/>
              </a:ext>
            </a:extLst>
          </p:cNvPr>
          <p:cNvSpPr/>
          <p:nvPr/>
        </p:nvSpPr>
        <p:spPr>
          <a:xfrm>
            <a:off x="2130552" y="2852928"/>
            <a:ext cx="4992624" cy="100584"/>
          </a:xfrm>
          <a:prstGeom prst="rect">
            <a:avLst/>
          </a:prstGeom>
          <a:solidFill>
            <a:schemeClr val="tx2">
              <a:lumMod val="60000"/>
              <a:lumOff val="40000"/>
            </a:schemeClr>
          </a:solidFill>
          <a:ln>
            <a:solidFill>
              <a:schemeClr val="tx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endParaRPr lang="en-US"/>
          </a:p>
        </p:txBody>
      </p:sp>
      <p:sp>
        <p:nvSpPr>
          <p:cNvPr id="4" name="Rectangle 3">
            <a:extLst>
              <a:ext uri="{FF2B5EF4-FFF2-40B4-BE49-F238E27FC236}">
                <a16:creationId xmlns:a16="http://schemas.microsoft.com/office/drawing/2014/main" id="{460CB906-35EA-8E06-89A1-07C13EF1C9A4}"/>
              </a:ext>
            </a:extLst>
          </p:cNvPr>
          <p:cNvSpPr/>
          <p:nvPr/>
        </p:nvSpPr>
        <p:spPr>
          <a:xfrm>
            <a:off x="1024128" y="2340864"/>
            <a:ext cx="1673352" cy="1170432"/>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lnSpc>
                <a:spcPct val="90000"/>
              </a:lnSpc>
              <a:spcBef>
                <a:spcPts val="600"/>
              </a:spcBef>
            </a:pPr>
            <a:r>
              <a:rPr lang="en-US" sz="1100" b="1" dirty="0">
                <a:solidFill>
                  <a:srgbClr val="FFFFFF"/>
                </a:solidFill>
                <a:effectLst/>
                <a:latin typeface="Arial" panose="020B0604020202020204" pitchFamily="34" charset="0"/>
                <a:cs typeface="Arial" panose="020B0604020202020204" pitchFamily="34" charset="0"/>
              </a:rPr>
              <a:t>Biopsy Referral</a:t>
            </a:r>
          </a:p>
          <a:p>
            <a:pPr algn="ctr">
              <a:lnSpc>
                <a:spcPct val="90000"/>
              </a:lnSpc>
              <a:spcBef>
                <a:spcPts val="600"/>
              </a:spcBef>
            </a:pPr>
            <a:r>
              <a:rPr lang="en-US" sz="1100" dirty="0">
                <a:solidFill>
                  <a:srgbClr val="FFFFFF"/>
                </a:solidFill>
                <a:effectLst/>
                <a:latin typeface="Arial" panose="020B0604020202020204" pitchFamily="34" charset="0"/>
                <a:cs typeface="Arial" panose="020B0604020202020204" pitchFamily="34" charset="0"/>
              </a:rPr>
              <a:t>Initial solid or liquid</a:t>
            </a:r>
          </a:p>
          <a:p>
            <a:pPr algn="ctr"/>
            <a:r>
              <a:rPr lang="en-US" sz="1100" dirty="0">
                <a:solidFill>
                  <a:srgbClr val="FFFFFF"/>
                </a:solidFill>
                <a:effectLst/>
                <a:latin typeface="Arial" panose="020B0604020202020204" pitchFamily="34" charset="0"/>
                <a:cs typeface="Arial" panose="020B0604020202020204" pitchFamily="34" charset="0"/>
              </a:rPr>
              <a:t>biopsy never performed</a:t>
            </a:r>
          </a:p>
        </p:txBody>
      </p:sp>
      <p:sp>
        <p:nvSpPr>
          <p:cNvPr id="10" name="Rectangle 9">
            <a:extLst>
              <a:ext uri="{FF2B5EF4-FFF2-40B4-BE49-F238E27FC236}">
                <a16:creationId xmlns:a16="http://schemas.microsoft.com/office/drawing/2014/main" id="{096DFBD7-0BE3-ACD7-63BF-241F18CDDDC6}"/>
              </a:ext>
            </a:extLst>
          </p:cNvPr>
          <p:cNvSpPr/>
          <p:nvPr/>
        </p:nvSpPr>
        <p:spPr>
          <a:xfrm>
            <a:off x="2834640" y="2340864"/>
            <a:ext cx="1673352" cy="1170432"/>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lnSpc>
                <a:spcPct val="90000"/>
              </a:lnSpc>
              <a:spcBef>
                <a:spcPts val="600"/>
              </a:spcBef>
            </a:pPr>
            <a:r>
              <a:rPr lang="en-US" sz="1100" b="1" dirty="0">
                <a:solidFill>
                  <a:srgbClr val="FFFFFF"/>
                </a:solidFill>
                <a:effectLst/>
                <a:latin typeface="Arial" panose="020B0604020202020204" pitchFamily="34" charset="0"/>
                <a:cs typeface="Arial" panose="020B0604020202020204" pitchFamily="34" charset="0"/>
              </a:rPr>
              <a:t>Biopsy</a:t>
            </a:r>
          </a:p>
          <a:p>
            <a:pPr algn="ctr">
              <a:lnSpc>
                <a:spcPct val="90000"/>
              </a:lnSpc>
              <a:spcBef>
                <a:spcPts val="600"/>
              </a:spcBef>
            </a:pPr>
            <a:r>
              <a:rPr lang="en-US" sz="1100" dirty="0">
                <a:solidFill>
                  <a:srgbClr val="FFFFFF"/>
                </a:solidFill>
                <a:effectLst/>
                <a:latin typeface="Arial" panose="020B0604020202020204" pitchFamily="34" charset="0"/>
                <a:cs typeface="Arial" panose="020B0604020202020204" pitchFamily="34" charset="0"/>
              </a:rPr>
              <a:t>Insufficient tissue or tumor cell content in initial or repeat biopsy</a:t>
            </a:r>
          </a:p>
        </p:txBody>
      </p:sp>
      <p:sp>
        <p:nvSpPr>
          <p:cNvPr id="12" name="Rectangle 11">
            <a:extLst>
              <a:ext uri="{FF2B5EF4-FFF2-40B4-BE49-F238E27FC236}">
                <a16:creationId xmlns:a16="http://schemas.microsoft.com/office/drawing/2014/main" id="{79BE9BC0-93B3-C5A2-E20C-5B39E5926E4E}"/>
              </a:ext>
            </a:extLst>
          </p:cNvPr>
          <p:cNvSpPr/>
          <p:nvPr/>
        </p:nvSpPr>
        <p:spPr>
          <a:xfrm>
            <a:off x="4645152" y="2340864"/>
            <a:ext cx="1673352" cy="1170432"/>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lnSpc>
                <a:spcPct val="90000"/>
              </a:lnSpc>
              <a:spcBef>
                <a:spcPts val="600"/>
              </a:spcBef>
            </a:pPr>
            <a:r>
              <a:rPr lang="en-US" sz="1100" b="1" dirty="0">
                <a:solidFill>
                  <a:srgbClr val="FFFFFF"/>
                </a:solidFill>
                <a:effectLst/>
                <a:latin typeface="Arial" panose="020B0604020202020204" pitchFamily="34" charset="0"/>
                <a:cs typeface="Arial" panose="020B0604020202020204" pitchFamily="34" charset="0"/>
              </a:rPr>
              <a:t>Test Ordering</a:t>
            </a:r>
          </a:p>
          <a:p>
            <a:pPr algn="ctr">
              <a:lnSpc>
                <a:spcPct val="90000"/>
              </a:lnSpc>
              <a:spcBef>
                <a:spcPts val="600"/>
              </a:spcBef>
            </a:pPr>
            <a:r>
              <a:rPr lang="en-US" sz="1100" dirty="0">
                <a:solidFill>
                  <a:srgbClr val="FFFFFF"/>
                </a:solidFill>
                <a:effectLst/>
                <a:latin typeface="Arial" panose="020B0604020202020204" pitchFamily="34" charset="0"/>
                <a:cs typeface="Arial" panose="020B0604020202020204" pitchFamily="34" charset="0"/>
              </a:rPr>
              <a:t>Appropriate testing </a:t>
            </a:r>
            <a:br>
              <a:rPr lang="en-US" sz="1100" dirty="0">
                <a:solidFill>
                  <a:srgbClr val="FFFFFF"/>
                </a:solidFill>
                <a:effectLst/>
                <a:latin typeface="Arial" panose="020B0604020202020204" pitchFamily="34" charset="0"/>
                <a:cs typeface="Arial" panose="020B0604020202020204" pitchFamily="34" charset="0"/>
              </a:rPr>
            </a:br>
            <a:r>
              <a:rPr lang="en-US" sz="1100" dirty="0">
                <a:solidFill>
                  <a:srgbClr val="FFFFFF"/>
                </a:solidFill>
                <a:effectLst/>
                <a:latin typeface="Arial" panose="020B0604020202020204" pitchFamily="34" charset="0"/>
                <a:cs typeface="Arial" panose="020B0604020202020204" pitchFamily="34" charset="0"/>
              </a:rPr>
              <a:t>not ordered, or treatment started before testing ordered</a:t>
            </a:r>
          </a:p>
        </p:txBody>
      </p:sp>
      <p:sp>
        <p:nvSpPr>
          <p:cNvPr id="14" name="Rectangle 13">
            <a:extLst>
              <a:ext uri="{FF2B5EF4-FFF2-40B4-BE49-F238E27FC236}">
                <a16:creationId xmlns:a16="http://schemas.microsoft.com/office/drawing/2014/main" id="{A5E1B24E-97C6-0D20-0200-6F1CD0E7C114}"/>
              </a:ext>
            </a:extLst>
          </p:cNvPr>
          <p:cNvSpPr/>
          <p:nvPr/>
        </p:nvSpPr>
        <p:spPr>
          <a:xfrm>
            <a:off x="6455664" y="2340864"/>
            <a:ext cx="1673352" cy="1170432"/>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lnSpc>
                <a:spcPct val="90000"/>
              </a:lnSpc>
              <a:spcBef>
                <a:spcPts val="600"/>
              </a:spcBef>
            </a:pPr>
            <a:r>
              <a:rPr lang="en-US" sz="1100" b="1" dirty="0">
                <a:solidFill>
                  <a:srgbClr val="FFFFFF"/>
                </a:solidFill>
                <a:effectLst/>
                <a:latin typeface="Arial" panose="020B0604020202020204" pitchFamily="34" charset="0"/>
                <a:cs typeface="Arial" panose="020B0604020202020204" pitchFamily="34" charset="0"/>
              </a:rPr>
              <a:t>Insufficient Tissue</a:t>
            </a:r>
          </a:p>
          <a:p>
            <a:pPr algn="ctr">
              <a:lnSpc>
                <a:spcPct val="90000"/>
              </a:lnSpc>
              <a:spcBef>
                <a:spcPts val="600"/>
              </a:spcBef>
            </a:pPr>
            <a:r>
              <a:rPr lang="en-US" sz="1100" dirty="0">
                <a:solidFill>
                  <a:srgbClr val="FFFFFF"/>
                </a:solidFill>
                <a:effectLst/>
                <a:latin typeface="Arial" panose="020B0604020202020204" pitchFamily="34" charset="0"/>
                <a:cs typeface="Arial" panose="020B0604020202020204" pitchFamily="34" charset="0"/>
              </a:rPr>
              <a:t>Tumor cell content of biopsy overestimated</a:t>
            </a:r>
          </a:p>
        </p:txBody>
      </p:sp>
      <p:sp>
        <p:nvSpPr>
          <p:cNvPr id="17" name="Rectangle 16">
            <a:extLst>
              <a:ext uri="{FF2B5EF4-FFF2-40B4-BE49-F238E27FC236}">
                <a16:creationId xmlns:a16="http://schemas.microsoft.com/office/drawing/2014/main" id="{DA30B567-E761-6004-AF0C-EACB82AE7BB3}"/>
              </a:ext>
            </a:extLst>
          </p:cNvPr>
          <p:cNvSpPr/>
          <p:nvPr/>
        </p:nvSpPr>
        <p:spPr>
          <a:xfrm>
            <a:off x="1005840" y="3831336"/>
            <a:ext cx="1673352" cy="1170432"/>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lnSpc>
                <a:spcPct val="90000"/>
              </a:lnSpc>
              <a:spcBef>
                <a:spcPts val="600"/>
              </a:spcBef>
            </a:pPr>
            <a:r>
              <a:rPr lang="en-US" sz="1200" b="1" dirty="0">
                <a:solidFill>
                  <a:srgbClr val="FFFFFF"/>
                </a:solidFill>
                <a:effectLst/>
                <a:latin typeface="Arial" panose="020B0604020202020204" pitchFamily="34" charset="0"/>
                <a:cs typeface="Arial" panose="020B0604020202020204" pitchFamily="34" charset="0"/>
              </a:rPr>
              <a:t>Treatment Decision</a:t>
            </a:r>
          </a:p>
          <a:p>
            <a:pPr algn="ctr">
              <a:lnSpc>
                <a:spcPct val="90000"/>
              </a:lnSpc>
              <a:spcBef>
                <a:spcPts val="600"/>
              </a:spcBef>
            </a:pPr>
            <a:r>
              <a:rPr lang="en-US" sz="1100" dirty="0">
                <a:solidFill>
                  <a:srgbClr val="FFFFFF"/>
                </a:solidFill>
                <a:effectLst/>
                <a:latin typeface="Arial" panose="020B0604020202020204" pitchFamily="34" charset="0"/>
                <a:cs typeface="Arial" panose="020B0604020202020204" pitchFamily="34" charset="0"/>
              </a:rPr>
              <a:t>Targeted treatment for selected dispute positive test results</a:t>
            </a:r>
          </a:p>
        </p:txBody>
      </p:sp>
      <p:sp>
        <p:nvSpPr>
          <p:cNvPr id="18" name="Rectangle 17">
            <a:extLst>
              <a:ext uri="{FF2B5EF4-FFF2-40B4-BE49-F238E27FC236}">
                <a16:creationId xmlns:a16="http://schemas.microsoft.com/office/drawing/2014/main" id="{81E2AA7D-EFBA-2A3D-47CC-4F69B5B6057E}"/>
              </a:ext>
            </a:extLst>
          </p:cNvPr>
          <p:cNvSpPr/>
          <p:nvPr/>
        </p:nvSpPr>
        <p:spPr>
          <a:xfrm>
            <a:off x="2816352" y="3831336"/>
            <a:ext cx="1673352" cy="1170432"/>
          </a:xfrm>
          <a:prstGeom prst="rect">
            <a:avLst/>
          </a:prstGeom>
          <a:solidFill>
            <a:schemeClr val="accent1"/>
          </a:solidFill>
          <a:ln>
            <a:solidFill>
              <a:srgbClr val="A61133"/>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lnSpc>
                <a:spcPct val="90000"/>
              </a:lnSpc>
              <a:spcBef>
                <a:spcPts val="600"/>
              </a:spcBef>
            </a:pPr>
            <a:r>
              <a:rPr lang="en-US" sz="1200" b="1" dirty="0">
                <a:solidFill>
                  <a:srgbClr val="FFFFFF"/>
                </a:solidFill>
                <a:effectLst/>
                <a:latin typeface="Arial" panose="020B0604020202020204" pitchFamily="34" charset="0"/>
                <a:cs typeface="Arial" panose="020B0604020202020204" pitchFamily="34" charset="0"/>
              </a:rPr>
              <a:t>Reporting</a:t>
            </a:r>
          </a:p>
          <a:p>
            <a:pPr algn="ctr">
              <a:lnSpc>
                <a:spcPct val="90000"/>
              </a:lnSpc>
              <a:spcBef>
                <a:spcPts val="600"/>
              </a:spcBef>
            </a:pPr>
            <a:r>
              <a:rPr lang="en-US" sz="1100" dirty="0">
                <a:solidFill>
                  <a:srgbClr val="FFFFFF"/>
                </a:solidFill>
                <a:effectLst/>
                <a:latin typeface="Arial" panose="020B0604020202020204" pitchFamily="34" charset="0"/>
                <a:cs typeface="Arial" panose="020B0604020202020204" pitchFamily="34" charset="0"/>
              </a:rPr>
              <a:t>Extended turnaround time delays result in treatment being </a:t>
            </a:r>
            <a:br>
              <a:rPr lang="en-US" sz="1100" dirty="0">
                <a:solidFill>
                  <a:srgbClr val="FFFFFF"/>
                </a:solidFill>
                <a:effectLst/>
                <a:latin typeface="Arial" panose="020B0604020202020204" pitchFamily="34" charset="0"/>
                <a:cs typeface="Arial" panose="020B0604020202020204" pitchFamily="34" charset="0"/>
              </a:rPr>
            </a:br>
            <a:r>
              <a:rPr lang="en-US" sz="1100" dirty="0">
                <a:solidFill>
                  <a:srgbClr val="FFFFFF"/>
                </a:solidFill>
                <a:effectLst/>
                <a:latin typeface="Arial" panose="020B0604020202020204" pitchFamily="34" charset="0"/>
                <a:cs typeface="Arial" panose="020B0604020202020204" pitchFamily="34" charset="0"/>
              </a:rPr>
              <a:t>initiated prior to availability of results</a:t>
            </a:r>
            <a:endParaRPr lang="en-US" sz="1100" dirty="0"/>
          </a:p>
        </p:txBody>
      </p:sp>
      <p:sp>
        <p:nvSpPr>
          <p:cNvPr id="19" name="Rectangle 18">
            <a:extLst>
              <a:ext uri="{FF2B5EF4-FFF2-40B4-BE49-F238E27FC236}">
                <a16:creationId xmlns:a16="http://schemas.microsoft.com/office/drawing/2014/main" id="{9B5146ED-63BF-02F5-C19A-782EEAA74FFC}"/>
              </a:ext>
            </a:extLst>
          </p:cNvPr>
          <p:cNvSpPr/>
          <p:nvPr/>
        </p:nvSpPr>
        <p:spPr>
          <a:xfrm>
            <a:off x="4617720" y="3831336"/>
            <a:ext cx="1673352" cy="1170432"/>
          </a:xfrm>
          <a:prstGeom prst="rect">
            <a:avLst/>
          </a:prstGeom>
          <a:solidFill>
            <a:schemeClr val="accent1"/>
          </a:solidFill>
          <a:ln>
            <a:solidFill>
              <a:srgbClr val="A61133"/>
            </a:solidFill>
          </a:ln>
        </p:spPr>
        <p:style>
          <a:lnRef idx="2">
            <a:schemeClr val="accent1">
              <a:shade val="50000"/>
            </a:schemeClr>
          </a:lnRef>
          <a:fillRef idx="1">
            <a:schemeClr val="accent1"/>
          </a:fillRef>
          <a:effectRef idx="0">
            <a:schemeClr val="accent1"/>
          </a:effectRef>
          <a:fontRef idx="minor">
            <a:schemeClr val="lt1"/>
          </a:fontRef>
        </p:style>
        <p:txBody>
          <a:bodyPr lIns="45720" tIns="91440" rIns="45720" rtlCol="0" anchor="t"/>
          <a:lstStyle/>
          <a:p>
            <a:pPr algn="ctr">
              <a:lnSpc>
                <a:spcPct val="90000"/>
              </a:lnSpc>
              <a:spcBef>
                <a:spcPts val="600"/>
              </a:spcBef>
            </a:pPr>
            <a:r>
              <a:rPr lang="en-US" sz="1200" b="1" dirty="0">
                <a:solidFill>
                  <a:srgbClr val="FFFFFF"/>
                </a:solidFill>
                <a:effectLst/>
                <a:latin typeface="Arial" panose="020B0604020202020204" pitchFamily="34" charset="0"/>
                <a:cs typeface="Arial" panose="020B0604020202020204" pitchFamily="34" charset="0"/>
              </a:rPr>
              <a:t>Testing Performance</a:t>
            </a:r>
          </a:p>
          <a:p>
            <a:pPr algn="ctr">
              <a:lnSpc>
                <a:spcPct val="90000"/>
              </a:lnSpc>
              <a:spcBef>
                <a:spcPts val="600"/>
              </a:spcBef>
            </a:pPr>
            <a:r>
              <a:rPr lang="en-US" sz="1100" dirty="0">
                <a:solidFill>
                  <a:srgbClr val="FFFFFF"/>
                </a:solidFill>
                <a:effectLst/>
                <a:latin typeface="Arial" panose="020B0604020202020204" pitchFamily="34" charset="0"/>
                <a:cs typeface="Arial" panose="020B0604020202020204" pitchFamily="34" charset="0"/>
              </a:rPr>
              <a:t>Inconclusive or false-negative results</a:t>
            </a:r>
            <a:endParaRPr lang="en-US" sz="1100" dirty="0"/>
          </a:p>
        </p:txBody>
      </p:sp>
      <p:sp>
        <p:nvSpPr>
          <p:cNvPr id="20" name="Rectangle 19">
            <a:extLst>
              <a:ext uri="{FF2B5EF4-FFF2-40B4-BE49-F238E27FC236}">
                <a16:creationId xmlns:a16="http://schemas.microsoft.com/office/drawing/2014/main" id="{01850718-3D68-1873-BB88-C6C345CA18C8}"/>
              </a:ext>
            </a:extLst>
          </p:cNvPr>
          <p:cNvSpPr/>
          <p:nvPr/>
        </p:nvSpPr>
        <p:spPr>
          <a:xfrm>
            <a:off x="6464808" y="3831336"/>
            <a:ext cx="1673352" cy="1170432"/>
          </a:xfrm>
          <a:prstGeom prst="rect">
            <a:avLst/>
          </a:prstGeom>
          <a:solidFill>
            <a:schemeClr val="accent1"/>
          </a:solidFill>
          <a:ln>
            <a:solidFill>
              <a:srgbClr val="A61133"/>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lnSpc>
                <a:spcPct val="90000"/>
              </a:lnSpc>
              <a:spcBef>
                <a:spcPts val="600"/>
              </a:spcBef>
            </a:pPr>
            <a:r>
              <a:rPr lang="en-US" sz="1200" b="1" dirty="0">
                <a:solidFill>
                  <a:srgbClr val="FFFFFF"/>
                </a:solidFill>
                <a:effectLst/>
                <a:latin typeface="Arial" panose="020B0604020202020204" pitchFamily="34" charset="0"/>
                <a:cs typeface="Arial" panose="020B0604020202020204" pitchFamily="34" charset="0"/>
              </a:rPr>
              <a:t>Assay/Equipment</a:t>
            </a:r>
          </a:p>
          <a:p>
            <a:pPr algn="ctr">
              <a:lnSpc>
                <a:spcPct val="90000"/>
              </a:lnSpc>
              <a:spcBef>
                <a:spcPts val="600"/>
              </a:spcBef>
            </a:pPr>
            <a:r>
              <a:rPr lang="en-US" sz="1100" dirty="0">
                <a:solidFill>
                  <a:srgbClr val="FFFFFF"/>
                </a:solidFill>
                <a:effectLst/>
                <a:latin typeface="Arial" panose="020B0604020202020204" pitchFamily="34" charset="0"/>
                <a:cs typeface="Arial" panose="020B0604020202020204" pitchFamily="34" charset="0"/>
              </a:rPr>
              <a:t>May not be available in a particular lab or may not be able to be sent out to reference lab in </a:t>
            </a:r>
            <a:br>
              <a:rPr lang="en-US" sz="1100" dirty="0">
                <a:solidFill>
                  <a:srgbClr val="FFFFFF"/>
                </a:solidFill>
                <a:effectLst/>
                <a:latin typeface="Arial" panose="020B0604020202020204" pitchFamily="34" charset="0"/>
                <a:cs typeface="Arial" panose="020B0604020202020204" pitchFamily="34" charset="0"/>
              </a:rPr>
            </a:br>
            <a:r>
              <a:rPr lang="en-US" sz="1100" dirty="0">
                <a:solidFill>
                  <a:srgbClr val="FFFFFF"/>
                </a:solidFill>
                <a:effectLst/>
                <a:latin typeface="Arial" panose="020B0604020202020204" pitchFamily="34" charset="0"/>
                <a:cs typeface="Arial" panose="020B0604020202020204" pitchFamily="34" charset="0"/>
              </a:rPr>
              <a:t>a timely manner</a:t>
            </a:r>
            <a:endParaRPr lang="en-US" sz="1100" dirty="0"/>
          </a:p>
        </p:txBody>
      </p:sp>
      <p:grpSp>
        <p:nvGrpSpPr>
          <p:cNvPr id="24" name="Group 23">
            <a:extLst>
              <a:ext uri="{FF2B5EF4-FFF2-40B4-BE49-F238E27FC236}">
                <a16:creationId xmlns:a16="http://schemas.microsoft.com/office/drawing/2014/main" id="{59DD45E3-8AD7-27CB-006F-FE0EF25C0353}"/>
              </a:ext>
            </a:extLst>
          </p:cNvPr>
          <p:cNvGrpSpPr/>
          <p:nvPr/>
        </p:nvGrpSpPr>
        <p:grpSpPr>
          <a:xfrm>
            <a:off x="2532888" y="5422392"/>
            <a:ext cx="548640" cy="548640"/>
            <a:chOff x="2532888" y="5422392"/>
            <a:chExt cx="548640" cy="548640"/>
          </a:xfrm>
        </p:grpSpPr>
        <p:sp>
          <p:nvSpPr>
            <p:cNvPr id="25" name="Oval 24">
              <a:extLst>
                <a:ext uri="{FF2B5EF4-FFF2-40B4-BE49-F238E27FC236}">
                  <a16:creationId xmlns:a16="http://schemas.microsoft.com/office/drawing/2014/main" id="{2E8D242C-8E21-EDFC-8E44-AED72EAAD868}"/>
                </a:ext>
              </a:extLst>
            </p:cNvPr>
            <p:cNvSpPr/>
            <p:nvPr/>
          </p:nvSpPr>
          <p:spPr>
            <a:xfrm>
              <a:off x="2532888" y="5422392"/>
              <a:ext cx="548640" cy="5486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AB3D2D04-E15A-2E9F-0F6A-5F23E58627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15184" y="5568696"/>
              <a:ext cx="381000" cy="292100"/>
            </a:xfrm>
            <a:prstGeom prst="rect">
              <a:avLst/>
            </a:prstGeom>
          </p:spPr>
        </p:pic>
      </p:grpSp>
      <p:sp>
        <p:nvSpPr>
          <p:cNvPr id="27" name="Content Placeholder 2">
            <a:extLst>
              <a:ext uri="{FF2B5EF4-FFF2-40B4-BE49-F238E27FC236}">
                <a16:creationId xmlns:a16="http://schemas.microsoft.com/office/drawing/2014/main" id="{C07CF85D-D3CA-0E05-ADF8-8E35D250A159}"/>
              </a:ext>
            </a:extLst>
          </p:cNvPr>
          <p:cNvSpPr txBox="1">
            <a:spLocks/>
          </p:cNvSpPr>
          <p:nvPr/>
        </p:nvSpPr>
        <p:spPr>
          <a:xfrm>
            <a:off x="3108960" y="5449824"/>
            <a:ext cx="3493008" cy="457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b="1" u="sng" dirty="0">
                <a:hlinkClick r:id="rId4">
                  <a:extLst>
                    <a:ext uri="{A12FA001-AC4F-418D-AE19-62706E023703}">
                      <ahyp:hlinkClr xmlns:ahyp="http://schemas.microsoft.com/office/drawing/2018/hyperlinkcolor" val="tx"/>
                    </a:ext>
                  </a:extLst>
                </a:hlinkClick>
              </a:rPr>
              <a:t>Watch a video describing barriers to adequate biomarker testing in cancer care.</a:t>
            </a:r>
            <a:endParaRPr lang="en-US" sz="1200" b="1" u="sng" dirty="0"/>
          </a:p>
        </p:txBody>
      </p:sp>
      <p:sp>
        <p:nvSpPr>
          <p:cNvPr id="7" name="REF" hidden="1">
            <a:extLst>
              <a:ext uri="{FF2B5EF4-FFF2-40B4-BE49-F238E27FC236}">
                <a16:creationId xmlns:a16="http://schemas.microsoft.com/office/drawing/2014/main" id="{96DEEB1A-E3E6-9ED8-7607-C1FC3E051621}"/>
              </a:ext>
            </a:extLst>
          </p:cNvPr>
          <p:cNvSpPr txBox="1"/>
          <p:nvPr/>
        </p:nvSpPr>
        <p:spPr>
          <a:xfrm>
            <a:off x="6396558" y="2020824"/>
            <a:ext cx="1809852" cy="200055"/>
          </a:xfrm>
          <a:prstGeom prst="rect">
            <a:avLst/>
          </a:prstGeom>
          <a:noFill/>
        </p:spPr>
        <p:txBody>
          <a:bodyPr wrap="square">
            <a:spAutoFit/>
          </a:bodyPr>
          <a:lstStyle/>
          <a:p>
            <a:r>
              <a:rPr lang="en-US" sz="700" dirty="0">
                <a:solidFill>
                  <a:srgbClr val="FF0000"/>
                </a:solidFill>
                <a:latin typeface="Arial" panose="020B0604020202020204" pitchFamily="34" charset="0"/>
                <a:ea typeface="Calibri" panose="020F0502020204030204" pitchFamily="34" charset="0"/>
                <a:cs typeface="Arial" panose="020B0604020202020204" pitchFamily="34" charset="0"/>
              </a:rPr>
              <a:t>[Sadik 2022, p 2A]</a:t>
            </a:r>
          </a:p>
        </p:txBody>
      </p:sp>
      <p:sp>
        <p:nvSpPr>
          <p:cNvPr id="8" name="hyperlink">
            <a:hlinkClick r:id="rId5" action="ppaction://hlinksldjump"/>
            <a:extLst>
              <a:ext uri="{FF2B5EF4-FFF2-40B4-BE49-F238E27FC236}">
                <a16:creationId xmlns:a16="http://schemas.microsoft.com/office/drawing/2014/main" id="{F6DEAD4B-3CA3-8661-66B2-948E50F37622}"/>
              </a:ext>
            </a:extLst>
          </p:cNvPr>
          <p:cNvSpPr/>
          <p:nvPr/>
        </p:nvSpPr>
        <p:spPr>
          <a:xfrm>
            <a:off x="7804912" y="681228"/>
            <a:ext cx="475488" cy="402674"/>
          </a:xfrm>
          <a:prstGeom prst="ellipse">
            <a:avLst/>
          </a:prstGeom>
          <a:noFill/>
          <a:ln w="3175">
            <a:noFill/>
          </a:ln>
          <a:effectLst>
            <a:outerShdw dist="28000" dir="7543159" sx="101319" sy="101319" algn="tr" rotWithShape="0">
              <a:schemeClr val="accent1">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91440" bIns="0" rtlCol="0" anchor="ctr"/>
          <a:lstStyle/>
          <a:p>
            <a:pPr algn="r"/>
            <a:endParaRPr lang="en-US" sz="105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0884500"/>
      </p:ext>
    </p:extLst>
  </p:cSld>
  <p:clrMapOvr>
    <a:masterClrMapping/>
  </p:clrMapOvr>
</p:sld>
</file>

<file path=ppt/theme/theme1.xml><?xml version="1.0" encoding="utf-8"?>
<a:theme xmlns:a="http://schemas.openxmlformats.org/drawingml/2006/main" name="Office Theme">
  <a:themeElements>
    <a:clrScheme name="SAN">
      <a:dk1>
        <a:srgbClr val="000000"/>
      </a:dk1>
      <a:lt1>
        <a:srgbClr val="FFFFFF"/>
      </a:lt1>
      <a:dk2>
        <a:srgbClr val="545454"/>
      </a:dk2>
      <a:lt2>
        <a:srgbClr val="E7E6E5"/>
      </a:lt2>
      <a:accent1>
        <a:srgbClr val="E12948"/>
      </a:accent1>
      <a:accent2>
        <a:srgbClr val="FB5229"/>
      </a:accent2>
      <a:accent3>
        <a:srgbClr val="94247D"/>
      </a:accent3>
      <a:accent4>
        <a:srgbClr val="E02948"/>
      </a:accent4>
      <a:accent5>
        <a:srgbClr val="FCAB8A"/>
      </a:accent5>
      <a:accent6>
        <a:srgbClr val="BF67B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994</TotalTime>
  <Words>5140</Words>
  <Application>Microsoft Macintosh PowerPoint</Application>
  <PresentationFormat>On-screen Show (4:3)</PresentationFormat>
  <Paragraphs>402</Paragraphs>
  <Slides>20</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Courier New</vt:lpstr>
      <vt:lpstr>Helvetica</vt:lpstr>
      <vt:lpstr>Office Theme</vt:lpstr>
      <vt:lpstr>The Pathology Lab</vt:lpstr>
      <vt:lpstr>Important Information</vt:lpstr>
      <vt:lpstr>Contents </vt:lpstr>
      <vt:lpstr>Introduction</vt:lpstr>
      <vt:lpstr>The Pathology Specialty</vt:lpstr>
      <vt:lpstr>Roles Within the Pathology Lab Team</vt:lpstr>
      <vt:lpstr>The NSCLC Tissue Diagnostic Pathway</vt:lpstr>
      <vt:lpstr>PowerPoint Presentation</vt:lpstr>
      <vt:lpstr>PowerPoint Presentation</vt:lpstr>
      <vt:lpstr>NSCLS Biopsy Tissues</vt:lpstr>
      <vt:lpstr>PowerPoint Presentation</vt:lpstr>
      <vt:lpstr>Processing Tissues for Biomarker Analysis</vt:lpstr>
      <vt:lpstr>Tissue Requirements for Comprehensive Biomarker Analyses </vt:lpstr>
      <vt:lpstr>PowerPoint Presentation</vt:lpstr>
      <vt:lpstr>Biomarker Testing Considerations</vt:lpstr>
      <vt:lpstr>Reporting Biomarker Results</vt:lpstr>
      <vt:lpstr>Key Points and Implications</vt:lpstr>
      <vt:lpstr>References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Kyra Gonzalez</dc:creator>
  <cp:lastModifiedBy>Michelle Daoud</cp:lastModifiedBy>
  <cp:revision>28</cp:revision>
  <dcterms:created xsi:type="dcterms:W3CDTF">2023-06-30T19:03:05Z</dcterms:created>
  <dcterms:modified xsi:type="dcterms:W3CDTF">2023-07-06T20:59:24Z</dcterms:modified>
</cp:coreProperties>
</file>