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4"/>
  </p:sldMasterIdLst>
  <p:notesMasterIdLst>
    <p:notesMasterId r:id="rId33"/>
  </p:notesMasterIdLst>
  <p:handoutMasterIdLst>
    <p:handoutMasterId r:id="rId34"/>
  </p:handoutMasterIdLst>
  <p:sldIdLst>
    <p:sldId id="258" r:id="rId5"/>
    <p:sldId id="264" r:id="rId6"/>
    <p:sldId id="266" r:id="rId7"/>
    <p:sldId id="265" r:id="rId8"/>
    <p:sldId id="267" r:id="rId9"/>
    <p:sldId id="309" r:id="rId10"/>
    <p:sldId id="269" r:id="rId11"/>
    <p:sldId id="293" r:id="rId12"/>
    <p:sldId id="310" r:id="rId13"/>
    <p:sldId id="272" r:id="rId14"/>
    <p:sldId id="296" r:id="rId15"/>
    <p:sldId id="308" r:id="rId16"/>
    <p:sldId id="275" r:id="rId17"/>
    <p:sldId id="299" r:id="rId18"/>
    <p:sldId id="300" r:id="rId19"/>
    <p:sldId id="278" r:id="rId20"/>
    <p:sldId id="279" r:id="rId21"/>
    <p:sldId id="280" r:id="rId22"/>
    <p:sldId id="281" r:id="rId23"/>
    <p:sldId id="302" r:id="rId24"/>
    <p:sldId id="304" r:id="rId25"/>
    <p:sldId id="292" r:id="rId26"/>
    <p:sldId id="306" r:id="rId27"/>
    <p:sldId id="307" r:id="rId28"/>
    <p:sldId id="284" r:id="rId29"/>
    <p:sldId id="285" r:id="rId30"/>
    <p:sldId id="311" r:id="rId31"/>
    <p:sldId id="31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orient="horz" pos="3192" userDrawn="1">
          <p15:clr>
            <a:srgbClr val="A4A3A4"/>
          </p15:clr>
        </p15:guide>
        <p15:guide id="3" pos="2880">
          <p15:clr>
            <a:srgbClr val="A4A3A4"/>
          </p15:clr>
        </p15:guide>
        <p15:guide id="4"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6A301-490E-1022-F81B-53947DD27ADC}" name="Toni Voltolina" initials="TV" userId="S::tvoltolina@educationalresource.com::e2930bf7-d7f6-434c-bb45-7cb0e36f6ee0" providerId="AD"/>
  <p188:author id="{3A0BA922-8A97-87B5-3FDC-9E5091D1BBFB}" name="Ian Matonti" initials="IM" userId="S::imatonti@educationalresource.com::00165f9c-ef80-4427-b7fd-f5e5fbd1bfe7" providerId="AD"/>
  <p188:author id="{CC267B35-C471-98C7-9B75-47559462B2CB}" name="Emily Hertler" initials="EH" userId="S::ehertler@educationalresource.com::eb09bf52-0430-43e5-933e-1ce90c22c7f0" providerId="AD"/>
  <p188:author id="{885CFC3B-EEBA-D6B0-7123-FDE464732B62}" name="Kyra Gonzalez" initials="KG" userId="S::kgonzalez@educationalresource.com::502b7aa2-270c-4c67-996f-6d3651f7687e" providerId="AD"/>
  <p188:author id="{BBAFAA43-B540-E9D1-DC20-858772934B83}" name="Helene Gomes" initials="HG" userId="S::hgomes@educationalresource.com::0b1cecfc-ce6c-46c9-aeee-45fabc207ec5" providerId="AD"/>
  <p188:author id="{B5024A58-B9C9-CAA3-4BF2-A1B6DE974CC6}" name="Andrea Zelanko" initials="AZ" userId="S::azelanko@educationalresource.com::0160dc6d-44be-4aa0-8e92-0215f9607bf6" providerId="AD"/>
  <p188:author id="{7F877E5C-7049-0600-3EAD-AF0D72EC27A1}" name="Ryan Obringer" initials="RO" userId="S::robringer@educationalresource.com::1c79441a-3b13-4ee7-8fe9-db365d1816d2" providerId="AD"/>
  <p188:author id="{53BF7F5F-7627-52FE-F299-0ADE58F06D95}" name="Leslie Nicholson" initials="LN" userId="S::lnicholson@educationalresource.com::2f30969a-174d-4e34-b04a-e3b00dc13bf3" providerId="AD"/>
  <p188:author id="{AB6F6593-5C9C-C295-5508-BF97DF133DB8}" name="Erin Frye" initials="EF" userId="S::efrye@educationalresource.com::fc2cf91f-5f1a-4833-8e46-91d8b5c21564" providerId="AD"/>
  <p188:author id="{CF318794-4218-229C-FBA4-0DDC9E5C7BF6}" name="Wendy Clubb" initials="WC" userId="S::wclubb@educationalresource.com::79fe6174-22dd-4a32-8f8a-2cdff9170464" providerId="AD"/>
  <p188:author id="{156CCFA4-72FF-8CD5-A656-47D55AFA09F0}" name="Dana Cullen" initials="DC" userId="S::dcullen@educationalresource.com::5ded6347-ee79-413e-8057-91246bc027f0" providerId="AD"/>
  <p188:author id="{F914DBA4-B75D-92D7-A5BD-162880AD7B42}" name="Tim Neff" initials="TN" userId="S::tneff@educationalresource.com::53b940ed-a5bd-432c-b910-2dcc97861262" providerId="AD"/>
  <p188:author id="{CCE463B8-19EF-E069-C69F-4298F3B0BE1E}" name="Lori Lonczak" initials="LL" userId="4ead502e1ed8bef2" providerId="Windows Live"/>
  <p188:author id="{40BF88DE-23A6-403E-9686-317367F1EB7D}" name="Patrycja Wojcik" initials="PW" userId="S::pwojcik@educationalresource.com::33fa3d09-94da-4aff-964b-b13787d9225c" providerId="AD"/>
  <p188:author id="{C0D00BE5-E11B-E292-9D78-01091A4B933C}" name="Michael Felice Di Ioia" initials="MFDI" userId="S::mdiioia@educationalresource.com::f297c683-3cb0-4339-9606-1168c45a5a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E0F6E7"/>
    <a:srgbClr val="FBE2DC"/>
    <a:srgbClr val="B057FF"/>
    <a:srgbClr val="000000"/>
    <a:srgbClr val="23004C"/>
    <a:srgbClr val="F4EBFD"/>
    <a:srgbClr val="E9E6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800B559-55DF-4324-A70D-7A5FB1BD5379}">
  <a:tblStyle styleId="{F800B559-55DF-4324-A70D-7A5FB1BD5379}" styleName="Sanofi">
    <a:wholeTbl>
      <a:tcTxStyle>
        <a:fontRef idx="minor">
          <a:schemeClr val="dk1"/>
        </a:fontRef>
        <a:schemeClr val="dk1"/>
      </a:tcTxStyle>
      <a:tcStyle>
        <a:tcBdr>
          <a:left>
            <a:ln w="2500" cmpd="sng">
              <a:solidFill>
                <a:schemeClr val="lt2"/>
              </a:solidFill>
            </a:ln>
          </a:left>
          <a:right>
            <a:ln w="2500" cmpd="sng">
              <a:solidFill>
                <a:schemeClr val="lt2"/>
              </a:solidFill>
            </a:ln>
          </a:right>
          <a:top>
            <a:ln w="2500" cmpd="sng">
              <a:solidFill>
                <a:schemeClr val="lt2"/>
              </a:solidFill>
            </a:ln>
          </a:top>
          <a:bottom>
            <a:ln w="2500" cmpd="sng">
              <a:solidFill>
                <a:schemeClr val="lt2"/>
              </a:solidFill>
            </a:ln>
          </a:bottom>
          <a:insideH>
            <a:ln w="2500" cmpd="sng">
              <a:solidFill>
                <a:schemeClr val="lt2"/>
              </a:solidFill>
            </a:ln>
          </a:insideH>
          <a:insideV>
            <a:ln w="2500" cmpd="sng">
              <a:solidFill>
                <a:schemeClr val="lt2"/>
              </a:solidFill>
            </a:ln>
          </a:insideV>
        </a:tcBdr>
        <a:fill>
          <a:solidFill>
            <a:schemeClr val="lt1"/>
          </a:solidFill>
        </a:fill>
      </a:tcStyle>
    </a:wholeTbl>
    <a:band1H>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H>
    <a:band2H>
      <a:tcStyle>
        <a:tcBdr/>
      </a:tcStyle>
    </a:band2H>
    <a:band1V>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V>
    <a:band2V>
      <a:tcStyle>
        <a:tcBdr/>
      </a:tcStyle>
    </a:band2V>
    <a:lastCol>
      <a:tcTxStyle b="off">
        <a:fontRef idx="minor">
          <a:schemeClr val="dk1"/>
        </a:fontRef>
        <a:schemeClr val="dk1"/>
      </a:tcTxStyle>
      <a:tcStyle>
        <a:tcBdr/>
        <a:fill>
          <a:solidFill>
            <a:schemeClr val="dk2"/>
          </a:solidFill>
        </a:fill>
      </a:tcStyle>
    </a:lastCol>
    <a:firstCol>
      <a:tcTxStyle b="off">
        <a:fontRef idx="minor">
          <a:schemeClr val="dk1"/>
        </a:fontRef>
        <a:schemeClr val="dk1"/>
      </a:tcTxStyle>
      <a:tcStyle>
        <a:tcBdr/>
        <a:fill>
          <a:solidFill>
            <a:schemeClr val="dk2"/>
          </a:solidFill>
        </a:fill>
      </a:tcStyle>
    </a:firstCol>
    <a:lastRow>
      <a:tcTxStyle b="on">
        <a:fontRef idx="major">
          <a:schemeClr val="dk1"/>
        </a:fontRef>
        <a:schemeClr val="dk1"/>
      </a:tcTxStyle>
      <a:tcStyle>
        <a:tcBdr/>
        <a:fill>
          <a:solidFill>
            <a:schemeClr val="dk2"/>
          </a:solidFill>
        </a:fill>
      </a:tcStyle>
    </a:lastRow>
    <a:firstRow>
      <a:tcTxStyle b="off">
        <a:fontRef idx="major">
          <a:schemeClr val="lt2"/>
        </a:fontRef>
        <a:schemeClr val="lt2"/>
      </a:tcTxStyle>
      <a:tcStyle>
        <a:tcBdr>
          <a:bottom>
            <a:ln w="36000" cmpd="sng">
              <a:solidFill>
                <a:schemeClr val="accent2"/>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lt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28" autoAdjust="0"/>
    <p:restoredTop sz="92256" autoAdjust="0"/>
  </p:normalViewPr>
  <p:slideViewPr>
    <p:cSldViewPr snapToGrid="0" showGuides="1">
      <p:cViewPr varScale="1">
        <p:scale>
          <a:sx n="171" d="100"/>
          <a:sy n="171" d="100"/>
        </p:scale>
        <p:origin x="2376" y="168"/>
      </p:cViewPr>
      <p:guideLst>
        <p:guide orient="horz" pos="1320"/>
        <p:guide orient="horz" pos="3192"/>
        <p:guide pos="2880"/>
        <p:guide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howGuides="1">
      <p:cViewPr varScale="1">
        <p:scale>
          <a:sx n="141" d="100"/>
          <a:sy n="141" d="100"/>
        </p:scale>
        <p:origin x="385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C5A8E8-CFFD-8244-99C5-C59695B7B5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42097A3-5546-824A-82FF-3390AD25DF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95986D-8BE5-CF41-BDD9-ABAFDA2F44C7}" type="datetimeFigureOut">
              <a:rPr lang="fr-FR" smtClean="0"/>
              <a:t>10/03/2023</a:t>
            </a:fld>
            <a:endParaRPr lang="fr-FR"/>
          </a:p>
        </p:txBody>
      </p:sp>
      <p:sp>
        <p:nvSpPr>
          <p:cNvPr id="4" name="Espace réservé du pied de page 3">
            <a:extLst>
              <a:ext uri="{FF2B5EF4-FFF2-40B4-BE49-F238E27FC236}">
                <a16:creationId xmlns:a16="http://schemas.microsoft.com/office/drawing/2014/main" id="{D0FF6B0C-B1BA-F042-9223-AFA5A1E54C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D5FA54A-F961-0E49-BD8F-3E49E88675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FDA78-543E-4D49-948C-0112778612F3}" type="slidenum">
              <a:rPr lang="fr-FR" smtClean="0"/>
              <a:t>‹#›</a:t>
            </a:fld>
            <a:endParaRPr lang="fr-FR"/>
          </a:p>
        </p:txBody>
      </p:sp>
    </p:spTree>
    <p:extLst>
      <p:ext uri="{BB962C8B-B14F-4D97-AF65-F5344CB8AC3E}">
        <p14:creationId xmlns:p14="http://schemas.microsoft.com/office/powerpoint/2010/main" val="402438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C6454-8C49-4AFA-8B67-E69B53E09A31}" type="datetimeFigureOut">
              <a:rPr lang="fr-FR" smtClean="0"/>
              <a:t>10/03/2023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76107-2EC1-4836-BBE2-B29C7F5CEAC4}" type="slidenum">
              <a:rPr lang="fr-FR" smtClean="0"/>
              <a:t>‹#›</a:t>
            </a:fld>
            <a:endParaRPr lang="fr-FR"/>
          </a:p>
        </p:txBody>
      </p:sp>
    </p:spTree>
    <p:extLst>
      <p:ext uri="{BB962C8B-B14F-4D97-AF65-F5344CB8AC3E}">
        <p14:creationId xmlns:p14="http://schemas.microsoft.com/office/powerpoint/2010/main" val="347747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IMAGE:</a:t>
            </a:r>
          </a:p>
          <a:p>
            <a:endParaRPr lang="en-US" sz="1200" dirty="0"/>
          </a:p>
          <a:p>
            <a:r>
              <a:rPr lang="en-US" sz="1200" dirty="0"/>
              <a:t>https://</a:t>
            </a:r>
            <a:r>
              <a:rPr lang="en-US" sz="1200" dirty="0" err="1"/>
              <a:t>www.shutterstock.com</a:t>
            </a:r>
            <a:r>
              <a:rPr lang="en-US" sz="1200" dirty="0"/>
              <a:t>/image-illustration/acute-lymphoblastic-leukemia-bone-marrow-smear-1213902283</a:t>
            </a:r>
          </a:p>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a:t>
            </a:fld>
            <a:endParaRPr lang="fr-FR"/>
          </a:p>
        </p:txBody>
      </p:sp>
    </p:spTree>
    <p:extLst>
      <p:ext uri="{BB962C8B-B14F-4D97-AF65-F5344CB8AC3E}">
        <p14:creationId xmlns:p14="http://schemas.microsoft.com/office/powerpoint/2010/main" val="209749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10</a:t>
            </a:fld>
            <a:endParaRPr lang="fr-FR"/>
          </a:p>
        </p:txBody>
      </p:sp>
    </p:spTree>
    <p:extLst>
      <p:ext uri="{BB962C8B-B14F-4D97-AF65-F5344CB8AC3E}">
        <p14:creationId xmlns:p14="http://schemas.microsoft.com/office/powerpoint/2010/main" val="358311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11</a:t>
            </a:fld>
            <a:endParaRPr lang="fr-FR"/>
          </a:p>
        </p:txBody>
      </p:sp>
    </p:spTree>
    <p:extLst>
      <p:ext uri="{BB962C8B-B14F-4D97-AF65-F5344CB8AC3E}">
        <p14:creationId xmlns:p14="http://schemas.microsoft.com/office/powerpoint/2010/main" val="148356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12</a:t>
            </a:fld>
            <a:endParaRPr lang="fr-FR"/>
          </a:p>
        </p:txBody>
      </p:sp>
    </p:spTree>
    <p:extLst>
      <p:ext uri="{BB962C8B-B14F-4D97-AF65-F5344CB8AC3E}">
        <p14:creationId xmlns:p14="http://schemas.microsoft.com/office/powerpoint/2010/main" val="3901933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13</a:t>
            </a:fld>
            <a:endParaRPr lang="fr-FR"/>
          </a:p>
        </p:txBody>
      </p:sp>
    </p:spTree>
    <p:extLst>
      <p:ext uri="{BB962C8B-B14F-4D97-AF65-F5344CB8AC3E}">
        <p14:creationId xmlns:p14="http://schemas.microsoft.com/office/powerpoint/2010/main" val="187043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14</a:t>
            </a:fld>
            <a:endParaRPr lang="fr-FR"/>
          </a:p>
        </p:txBody>
      </p:sp>
    </p:spTree>
    <p:extLst>
      <p:ext uri="{BB962C8B-B14F-4D97-AF65-F5344CB8AC3E}">
        <p14:creationId xmlns:p14="http://schemas.microsoft.com/office/powerpoint/2010/main" val="388287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15</a:t>
            </a:fld>
            <a:endParaRPr lang="fr-FR"/>
          </a:p>
        </p:txBody>
      </p:sp>
    </p:spTree>
    <p:extLst>
      <p:ext uri="{BB962C8B-B14F-4D97-AF65-F5344CB8AC3E}">
        <p14:creationId xmlns:p14="http://schemas.microsoft.com/office/powerpoint/2010/main" val="1437219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16</a:t>
            </a:fld>
            <a:endParaRPr lang="fr-FR"/>
          </a:p>
        </p:txBody>
      </p:sp>
    </p:spTree>
    <p:extLst>
      <p:ext uri="{BB962C8B-B14F-4D97-AF65-F5344CB8AC3E}">
        <p14:creationId xmlns:p14="http://schemas.microsoft.com/office/powerpoint/2010/main" val="399267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17</a:t>
            </a:fld>
            <a:endParaRPr lang="fr-FR"/>
          </a:p>
        </p:txBody>
      </p:sp>
    </p:spTree>
    <p:extLst>
      <p:ext uri="{BB962C8B-B14F-4D97-AF65-F5344CB8AC3E}">
        <p14:creationId xmlns:p14="http://schemas.microsoft.com/office/powerpoint/2010/main" val="4661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18</a:t>
            </a:fld>
            <a:endParaRPr lang="fr-FR"/>
          </a:p>
        </p:txBody>
      </p:sp>
    </p:spTree>
    <p:extLst>
      <p:ext uri="{BB962C8B-B14F-4D97-AF65-F5344CB8AC3E}">
        <p14:creationId xmlns:p14="http://schemas.microsoft.com/office/powerpoint/2010/main" val="55968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19</a:t>
            </a:fld>
            <a:endParaRPr lang="fr-FR"/>
          </a:p>
        </p:txBody>
      </p:sp>
    </p:spTree>
    <p:extLst>
      <p:ext uri="{BB962C8B-B14F-4D97-AF65-F5344CB8AC3E}">
        <p14:creationId xmlns:p14="http://schemas.microsoft.com/office/powerpoint/2010/main" val="133374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a:t>
            </a:fld>
            <a:endParaRPr lang="fr-FR"/>
          </a:p>
        </p:txBody>
      </p:sp>
    </p:spTree>
    <p:extLst>
      <p:ext uri="{BB962C8B-B14F-4D97-AF65-F5344CB8AC3E}">
        <p14:creationId xmlns:p14="http://schemas.microsoft.com/office/powerpoint/2010/main" val="353985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20</a:t>
            </a:fld>
            <a:endParaRPr lang="fr-FR"/>
          </a:p>
        </p:txBody>
      </p:sp>
    </p:spTree>
    <p:extLst>
      <p:ext uri="{BB962C8B-B14F-4D97-AF65-F5344CB8AC3E}">
        <p14:creationId xmlns:p14="http://schemas.microsoft.com/office/powerpoint/2010/main" val="153152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21</a:t>
            </a:fld>
            <a:endParaRPr lang="fr-FR"/>
          </a:p>
        </p:txBody>
      </p:sp>
    </p:spTree>
    <p:extLst>
      <p:ext uri="{BB962C8B-B14F-4D97-AF65-F5344CB8AC3E}">
        <p14:creationId xmlns:p14="http://schemas.microsoft.com/office/powerpoint/2010/main" val="1879535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22</a:t>
            </a:fld>
            <a:endParaRPr lang="fr-FR"/>
          </a:p>
        </p:txBody>
      </p:sp>
    </p:spTree>
    <p:extLst>
      <p:ext uri="{BB962C8B-B14F-4D97-AF65-F5344CB8AC3E}">
        <p14:creationId xmlns:p14="http://schemas.microsoft.com/office/powerpoint/2010/main" val="2635359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23</a:t>
            </a:fld>
            <a:endParaRPr lang="fr-FR"/>
          </a:p>
        </p:txBody>
      </p:sp>
    </p:spTree>
    <p:extLst>
      <p:ext uri="{BB962C8B-B14F-4D97-AF65-F5344CB8AC3E}">
        <p14:creationId xmlns:p14="http://schemas.microsoft.com/office/powerpoint/2010/main" val="2087602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24</a:t>
            </a:fld>
            <a:endParaRPr lang="fr-FR"/>
          </a:p>
        </p:txBody>
      </p:sp>
    </p:spTree>
    <p:extLst>
      <p:ext uri="{BB962C8B-B14F-4D97-AF65-F5344CB8AC3E}">
        <p14:creationId xmlns:p14="http://schemas.microsoft.com/office/powerpoint/2010/main" val="1673680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25</a:t>
            </a:fld>
            <a:endParaRPr lang="fr-FR"/>
          </a:p>
        </p:txBody>
      </p:sp>
    </p:spTree>
    <p:extLst>
      <p:ext uri="{BB962C8B-B14F-4D97-AF65-F5344CB8AC3E}">
        <p14:creationId xmlns:p14="http://schemas.microsoft.com/office/powerpoint/2010/main" val="3957413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26</a:t>
            </a:fld>
            <a:endParaRPr lang="fr-FR"/>
          </a:p>
        </p:txBody>
      </p:sp>
    </p:spTree>
    <p:extLst>
      <p:ext uri="{BB962C8B-B14F-4D97-AF65-F5344CB8AC3E}">
        <p14:creationId xmlns:p14="http://schemas.microsoft.com/office/powerpoint/2010/main" val="1246185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27</a:t>
            </a:fld>
            <a:endParaRPr lang="fr-FR"/>
          </a:p>
        </p:txBody>
      </p:sp>
    </p:spTree>
    <p:extLst>
      <p:ext uri="{BB962C8B-B14F-4D97-AF65-F5344CB8AC3E}">
        <p14:creationId xmlns:p14="http://schemas.microsoft.com/office/powerpoint/2010/main" val="2471943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28</a:t>
            </a:fld>
            <a:endParaRPr lang="fr-FR"/>
          </a:p>
        </p:txBody>
      </p:sp>
    </p:spTree>
    <p:extLst>
      <p:ext uri="{BB962C8B-B14F-4D97-AF65-F5344CB8AC3E}">
        <p14:creationId xmlns:p14="http://schemas.microsoft.com/office/powerpoint/2010/main" val="137283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IMAGE:</a:t>
            </a:r>
            <a:br>
              <a:rPr lang="en-US" sz="1200" dirty="0"/>
            </a:br>
            <a:endParaRPr lang="en-US" sz="1200" dirty="0"/>
          </a:p>
          <a:p>
            <a:r>
              <a:rPr lang="en-US" sz="1200" dirty="0"/>
              <a:t>https://</a:t>
            </a:r>
            <a:r>
              <a:rPr lang="en-US" sz="1200" dirty="0" err="1"/>
              <a:t>www.shutterstock.com</a:t>
            </a:r>
            <a:r>
              <a:rPr lang="en-US" sz="1200" dirty="0"/>
              <a:t>/image-illustration/monocyte-left-lymphocyte-right-surrounded-by-1187307604</a:t>
            </a:r>
          </a:p>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3</a:t>
            </a:fld>
            <a:endParaRPr lang="fr-FR"/>
          </a:p>
        </p:txBody>
      </p:sp>
    </p:spTree>
    <p:extLst>
      <p:ext uri="{BB962C8B-B14F-4D97-AF65-F5344CB8AC3E}">
        <p14:creationId xmlns:p14="http://schemas.microsoft.com/office/powerpoint/2010/main" val="208599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4</a:t>
            </a:fld>
            <a:endParaRPr lang="fr-FR"/>
          </a:p>
        </p:txBody>
      </p:sp>
    </p:spTree>
    <p:extLst>
      <p:ext uri="{BB962C8B-B14F-4D97-AF65-F5344CB8AC3E}">
        <p14:creationId xmlns:p14="http://schemas.microsoft.com/office/powerpoint/2010/main" val="384213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5</a:t>
            </a:fld>
            <a:endParaRPr lang="fr-FR"/>
          </a:p>
        </p:txBody>
      </p:sp>
    </p:spTree>
    <p:extLst>
      <p:ext uri="{BB962C8B-B14F-4D97-AF65-F5344CB8AC3E}">
        <p14:creationId xmlns:p14="http://schemas.microsoft.com/office/powerpoint/2010/main" val="152039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6</a:t>
            </a:fld>
            <a:endParaRPr lang="fr-FR"/>
          </a:p>
        </p:txBody>
      </p:sp>
    </p:spTree>
    <p:extLst>
      <p:ext uri="{BB962C8B-B14F-4D97-AF65-F5344CB8AC3E}">
        <p14:creationId xmlns:p14="http://schemas.microsoft.com/office/powerpoint/2010/main" val="308899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7</a:t>
            </a:fld>
            <a:endParaRPr lang="fr-FR"/>
          </a:p>
        </p:txBody>
      </p:sp>
    </p:spTree>
    <p:extLst>
      <p:ext uri="{BB962C8B-B14F-4D97-AF65-F5344CB8AC3E}">
        <p14:creationId xmlns:p14="http://schemas.microsoft.com/office/powerpoint/2010/main" val="228776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t>8</a:t>
            </a:fld>
            <a:endParaRPr lang="fr-FR"/>
          </a:p>
        </p:txBody>
      </p:sp>
    </p:spTree>
    <p:extLst>
      <p:ext uri="{BB962C8B-B14F-4D97-AF65-F5344CB8AC3E}">
        <p14:creationId xmlns:p14="http://schemas.microsoft.com/office/powerpoint/2010/main" val="233236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9</a:t>
            </a:fld>
            <a:endParaRPr lang="fr-FR"/>
          </a:p>
        </p:txBody>
      </p:sp>
    </p:spTree>
    <p:extLst>
      <p:ext uri="{BB962C8B-B14F-4D97-AF65-F5344CB8AC3E}">
        <p14:creationId xmlns:p14="http://schemas.microsoft.com/office/powerpoint/2010/main" val="372298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9.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9.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 name="Espace réservé du texte 5">
            <a:extLst>
              <a:ext uri="{FF2B5EF4-FFF2-40B4-BE49-F238E27FC236}">
                <a16:creationId xmlns:a16="http://schemas.microsoft.com/office/drawing/2014/main" id="{BD46F4C2-C54D-A876-D5CA-C4ABD496B36A}"/>
              </a:ext>
            </a:extLst>
          </p:cNvPr>
          <p:cNvSpPr>
            <a:spLocks noGrp="1"/>
          </p:cNvSpPr>
          <p:nvPr>
            <p:ph type="body" sz="quarter" idx="23"/>
          </p:nvPr>
        </p:nvSpPr>
        <p:spPr>
          <a:xfrm>
            <a:off x="4964343" y="4452444"/>
            <a:ext cx="3772395" cy="862042"/>
          </a:xfrm>
        </p:spPr>
        <p:txBody>
          <a:bodyPr anchor="t">
            <a:noAutofit/>
          </a:bodyPr>
          <a:lstStyle>
            <a:lvl1pPr algn="ctr">
              <a:lnSpc>
                <a:spcPct val="96000"/>
              </a:lnSpc>
              <a:spcAft>
                <a:spcPts val="1333"/>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dirty="0"/>
              <a:t>Click to edit Master text styles</a:t>
            </a:r>
          </a:p>
        </p:txBody>
      </p:sp>
      <p:sp>
        <p:nvSpPr>
          <p:cNvPr id="21" name="Espace réservé du texte 5">
            <a:extLst>
              <a:ext uri="{FF2B5EF4-FFF2-40B4-BE49-F238E27FC236}">
                <a16:creationId xmlns:a16="http://schemas.microsoft.com/office/drawing/2014/main" id="{CBA419B6-C502-79F2-B733-A703644C78A3}"/>
              </a:ext>
            </a:extLst>
          </p:cNvPr>
          <p:cNvSpPr>
            <a:spLocks noGrp="1"/>
          </p:cNvSpPr>
          <p:nvPr>
            <p:ph type="body" sz="quarter" idx="21"/>
          </p:nvPr>
        </p:nvSpPr>
        <p:spPr>
          <a:xfrm>
            <a:off x="4964343" y="2043745"/>
            <a:ext cx="3772395" cy="1824248"/>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dirty="0"/>
              <a:t>Click to edit Master text styles</a:t>
            </a:r>
          </a:p>
        </p:txBody>
      </p:sp>
      <p:sp>
        <p:nvSpPr>
          <p:cNvPr id="22" name="Espace réservé du texte 5">
            <a:extLst>
              <a:ext uri="{FF2B5EF4-FFF2-40B4-BE49-F238E27FC236}">
                <a16:creationId xmlns:a16="http://schemas.microsoft.com/office/drawing/2014/main" id="{68D298A2-AB5F-87D8-22E1-4CF05A4F4B61}"/>
              </a:ext>
            </a:extLst>
          </p:cNvPr>
          <p:cNvSpPr>
            <a:spLocks noGrp="1"/>
          </p:cNvSpPr>
          <p:nvPr>
            <p:ph type="body" sz="quarter" idx="22"/>
          </p:nvPr>
        </p:nvSpPr>
        <p:spPr>
          <a:xfrm>
            <a:off x="4964343" y="3875601"/>
            <a:ext cx="3772395" cy="537959"/>
          </a:xfrm>
        </p:spPr>
        <p:txBody>
          <a:bodyPr anchor="ctr">
            <a:noAutofit/>
          </a:bodyPr>
          <a:lstStyle>
            <a:lvl1pPr algn="ctr">
              <a:lnSpc>
                <a:spcPct val="96000"/>
              </a:lnSpc>
              <a:spcAft>
                <a:spcPts val="1333"/>
              </a:spcAft>
              <a:defRPr lang="en-US" sz="12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5"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dirty="0"/>
              <a:t>Click to edit Master text styles</a:t>
            </a:r>
          </a:p>
        </p:txBody>
      </p:sp>
      <p:sp>
        <p:nvSpPr>
          <p:cNvPr id="2" name="Rounded Rectangle 30">
            <a:hlinkClick r:id="" action="ppaction://hlinkshowjump?jump=nextslide"/>
            <a:extLst>
              <a:ext uri="{FF2B5EF4-FFF2-40B4-BE49-F238E27FC236}">
                <a16:creationId xmlns:a16="http://schemas.microsoft.com/office/drawing/2014/main" id="{2AD38B01-441E-A4C6-EF4A-D66C962474A8}"/>
              </a:ext>
            </a:extLst>
          </p:cNvPr>
          <p:cNvSpPr/>
          <p:nvPr userDrawn="1"/>
        </p:nvSpPr>
        <p:spPr>
          <a:xfrm>
            <a:off x="6383027" y="5898937"/>
            <a:ext cx="924559" cy="292935"/>
          </a:xfrm>
          <a:prstGeom prst="roundRect">
            <a:avLst>
              <a:gd name="adj" fmla="val 50000"/>
            </a:avLst>
          </a:prstGeom>
          <a:solidFill>
            <a:schemeClr val="accent2"/>
          </a:solidFill>
          <a:ln w="12700" cap="flat" cmpd="sng" algn="ctr">
            <a:solidFill>
              <a:schemeClr val="accent2"/>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rPr>
              <a:t>ENTER</a:t>
            </a:r>
          </a:p>
        </p:txBody>
      </p:sp>
      <p:grpSp>
        <p:nvGrpSpPr>
          <p:cNvPr id="3" name="Graphique 7">
            <a:extLst>
              <a:ext uri="{FF2B5EF4-FFF2-40B4-BE49-F238E27FC236}">
                <a16:creationId xmlns:a16="http://schemas.microsoft.com/office/drawing/2014/main" id="{31BA5D51-9437-117E-A6BD-43FCEFB054CC}"/>
              </a:ext>
            </a:extLst>
          </p:cNvPr>
          <p:cNvGrpSpPr>
            <a:grpSpLocks noChangeAspect="1"/>
          </p:cNvGrpSpPr>
          <p:nvPr userDrawn="1"/>
        </p:nvGrpSpPr>
        <p:grpSpPr>
          <a:xfrm>
            <a:off x="6309875" y="387185"/>
            <a:ext cx="851011" cy="219091"/>
            <a:chOff x="4767702" y="-472136"/>
            <a:chExt cx="745525" cy="191931"/>
          </a:xfrm>
          <a:solidFill>
            <a:srgbClr val="FFFFFF"/>
          </a:solidFill>
        </p:grpSpPr>
        <p:sp>
          <p:nvSpPr>
            <p:cNvPr id="4" name="Forme libre : forme 13">
              <a:extLst>
                <a:ext uri="{FF2B5EF4-FFF2-40B4-BE49-F238E27FC236}">
                  <a16:creationId xmlns:a16="http://schemas.microsoft.com/office/drawing/2014/main" id="{C8F0FEC4-0FED-9F2B-A2F1-8E976D6DB254}"/>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5" name="Forme libre : forme 14">
              <a:extLst>
                <a:ext uri="{FF2B5EF4-FFF2-40B4-BE49-F238E27FC236}">
                  <a16:creationId xmlns:a16="http://schemas.microsoft.com/office/drawing/2014/main" id="{AAED8560-CA48-01D6-506C-A08282E68E1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6" name="Forme libre : forme 17">
              <a:extLst>
                <a:ext uri="{FF2B5EF4-FFF2-40B4-BE49-F238E27FC236}">
                  <a16:creationId xmlns:a16="http://schemas.microsoft.com/office/drawing/2014/main" id="{86F2E5D4-813B-20C4-6E87-19950E63283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7" name="Espace réservé du graphique SmartArt 11">
            <a:extLst>
              <a:ext uri="{FF2B5EF4-FFF2-40B4-BE49-F238E27FC236}">
                <a16:creationId xmlns:a16="http://schemas.microsoft.com/office/drawing/2014/main" id="{77D417B1-EAC8-44A1-FC9D-704BE28AFCD3}"/>
              </a:ext>
            </a:extLst>
          </p:cNvPr>
          <p:cNvSpPr>
            <a:spLocks noGrp="1" noChangeAspect="1"/>
          </p:cNvSpPr>
          <p:nvPr>
            <p:ph type="dgm" sz="quarter" idx="14"/>
          </p:nvPr>
        </p:nvSpPr>
        <p:spPr>
          <a:xfrm>
            <a:off x="6794140" y="182573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dirty="0"/>
              <a:t>Click icon to add SmartArt graphic</a:t>
            </a:r>
            <a:endParaRPr lang="fr-FR" dirty="0"/>
          </a:p>
        </p:txBody>
      </p:sp>
      <p:sp>
        <p:nvSpPr>
          <p:cNvPr id="8" name="Espace réservé du graphique SmartArt 11">
            <a:extLst>
              <a:ext uri="{FF2B5EF4-FFF2-40B4-BE49-F238E27FC236}">
                <a16:creationId xmlns:a16="http://schemas.microsoft.com/office/drawing/2014/main" id="{941F9B3C-8D7E-9B42-B038-15D9C9915752}"/>
              </a:ext>
            </a:extLst>
          </p:cNvPr>
          <p:cNvSpPr>
            <a:spLocks noGrp="1" noChangeAspect="1"/>
          </p:cNvSpPr>
          <p:nvPr>
            <p:ph type="dgm" sz="quarter" idx="24"/>
          </p:nvPr>
        </p:nvSpPr>
        <p:spPr>
          <a:xfrm>
            <a:off x="6794140" y="5388846"/>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dirty="0"/>
              <a:t>Click icon to add SmartArt graphic</a:t>
            </a:r>
            <a:endParaRPr lang="fr-FR" dirty="0"/>
          </a:p>
        </p:txBody>
      </p:sp>
      <p:sp>
        <p:nvSpPr>
          <p:cNvPr id="10" name="Rectangle 9" hidden="1">
            <a:extLst>
              <a:ext uri="{FF2B5EF4-FFF2-40B4-BE49-F238E27FC236}">
                <a16:creationId xmlns:a16="http://schemas.microsoft.com/office/drawing/2014/main" id="{87236245-A9C2-FA55-EE71-7B50D3227862}"/>
              </a:ext>
            </a:extLst>
          </p:cNvPr>
          <p:cNvSpPr/>
          <p:nvPr userDrawn="1"/>
        </p:nvSpPr>
        <p:spPr>
          <a:xfrm>
            <a:off x="4562857" y="0"/>
            <a:ext cx="457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6FAA259B-740B-866D-1E51-D973A3A2FE01}"/>
              </a:ext>
            </a:extLst>
          </p:cNvPr>
          <p:cNvSpPr>
            <a:spLocks noGrp="1"/>
          </p:cNvSpPr>
          <p:nvPr>
            <p:ph type="pic" sz="quarter" idx="25"/>
          </p:nvPr>
        </p:nvSpPr>
        <p:spPr>
          <a:xfrm>
            <a:off x="0" y="6350"/>
            <a:ext cx="4569214" cy="6858000"/>
          </a:xfrm>
          <a:solidFill>
            <a:schemeClr val="accent1">
              <a:lumMod val="10000"/>
              <a:lumOff val="90000"/>
            </a:schemeClr>
          </a:solidFill>
          <a:effectLst>
            <a:innerShdw blurRad="541324" dist="122837">
              <a:prstClr val="black">
                <a:alpha val="32315"/>
              </a:prstClr>
            </a:innerShdw>
          </a:effectLst>
        </p:spPr>
        <p:txBody>
          <a:bodyPr/>
          <a:lstStyle/>
          <a:p>
            <a:endParaRPr lang="en-US"/>
          </a:p>
        </p:txBody>
      </p:sp>
      <p:sp>
        <p:nvSpPr>
          <p:cNvPr id="13" name="Picture Placeholder 13">
            <a:extLst>
              <a:ext uri="{FF2B5EF4-FFF2-40B4-BE49-F238E27FC236}">
                <a16:creationId xmlns:a16="http://schemas.microsoft.com/office/drawing/2014/main" id="{172FDC26-2912-5F77-5838-634EFBFFEFC6}"/>
              </a:ext>
            </a:extLst>
          </p:cNvPr>
          <p:cNvSpPr>
            <a:spLocks noGrp="1"/>
          </p:cNvSpPr>
          <p:nvPr>
            <p:ph type="pic" sz="quarter" idx="26" hasCustomPrompt="1"/>
          </p:nvPr>
        </p:nvSpPr>
        <p:spPr>
          <a:xfrm>
            <a:off x="374650" y="6399213"/>
            <a:ext cx="801688" cy="206375"/>
          </a:xfrm>
        </p:spPr>
        <p:txBody>
          <a:bodyPr/>
          <a:lstStyle>
            <a:lvl1pPr>
              <a:defRPr/>
            </a:lvl1pPr>
          </a:lstStyle>
          <a:p>
            <a:r>
              <a:rPr lang="en-US" dirty="0"/>
              <a:t>Logo here</a:t>
            </a:r>
          </a:p>
        </p:txBody>
      </p:sp>
    </p:spTree>
    <p:extLst>
      <p:ext uri="{BB962C8B-B14F-4D97-AF65-F5344CB8AC3E}">
        <p14:creationId xmlns:p14="http://schemas.microsoft.com/office/powerpoint/2010/main" val="260264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ab 2 layout 1">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019E1067-FC0C-1842-8AB6-6FF73D2A6CFD}"/>
              </a:ext>
            </a:extLst>
          </p:cNvPr>
          <p:cNvSpPr/>
          <p:nvPr userDrawn="1"/>
        </p:nvSpPr>
        <p:spPr>
          <a:xfrm rot="16200000">
            <a:off x="2017929" y="-476386"/>
            <a:ext cx="56895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E866AF9A-C732-F140-E183-8E57306350F8}"/>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79D7BA3F-86A6-E2BC-FE89-76BDE3111120}"/>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AD65192C-C73A-E597-787F-A9A9790319D5}"/>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2D6F345-DEF6-ACC3-516E-20BF699C0FDF}"/>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7" name="Rectangle 6">
            <a:extLst>
              <a:ext uri="{FF2B5EF4-FFF2-40B4-BE49-F238E27FC236}">
                <a16:creationId xmlns:a16="http://schemas.microsoft.com/office/drawing/2014/main" id="{9D3C4C0D-F4DB-A4EE-FC0F-DD2AA6CF1E98}"/>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3" name="Content Placeholder 41">
            <a:extLst>
              <a:ext uri="{FF2B5EF4-FFF2-40B4-BE49-F238E27FC236}">
                <a16:creationId xmlns:a16="http://schemas.microsoft.com/office/drawing/2014/main" id="{6E853620-BD5A-A39F-D15B-AEFC3F6CB848}"/>
              </a:ext>
            </a:extLst>
          </p:cNvPr>
          <p:cNvSpPr>
            <a:spLocks noGrp="1"/>
          </p:cNvSpPr>
          <p:nvPr>
            <p:ph sz="quarter" idx="65"/>
          </p:nvPr>
        </p:nvSpPr>
        <p:spPr>
          <a:xfrm>
            <a:off x="324969" y="1706838"/>
            <a:ext cx="4114800" cy="1463040"/>
          </a:xfrm>
          <a:solidFill>
            <a:schemeClr val="accent6">
              <a:lumMod val="20000"/>
              <a:lumOff val="80000"/>
            </a:schemeClr>
          </a:solidFill>
          <a:ln>
            <a:noFill/>
          </a:ln>
          <a:effectLst>
            <a:outerShdw dist="114047" dir="19140000" algn="bl" rotWithShape="0">
              <a:schemeClr val="accent2"/>
            </a:outerShdw>
          </a:effectLst>
        </p:spPr>
        <p:txBody>
          <a:bodyPr lIns="91440" tIns="0" rIns="91440" bIns="0" anchor="ctr"/>
          <a:lstStyle>
            <a:lvl1pPr algn="ctr">
              <a:spcAft>
                <a:spcPts val="0"/>
              </a:spcAft>
              <a:defRPr sz="1100">
                <a:solidFill>
                  <a:schemeClr val="accent2">
                    <a:lumMod val="75000"/>
                  </a:schemeClr>
                </a:solidFill>
              </a:defRPr>
            </a:lvl1pPr>
            <a:lvl2pPr algn="ctr">
              <a:spcAft>
                <a:spcPts val="0"/>
              </a:spcAft>
              <a:defRPr sz="1100">
                <a:solidFill>
                  <a:schemeClr val="accent2">
                    <a:lumMod val="75000"/>
                  </a:schemeClr>
                </a:solidFill>
              </a:defRPr>
            </a:lvl2pPr>
            <a:lvl3pPr algn="ctr">
              <a:spcAft>
                <a:spcPts val="0"/>
              </a:spcAft>
              <a:defRPr sz="1100">
                <a:solidFill>
                  <a:schemeClr val="accent2">
                    <a:lumMod val="75000"/>
                  </a:schemeClr>
                </a:solidFill>
              </a:defRPr>
            </a:lvl3pPr>
            <a:lvl4pPr algn="ctr">
              <a:spcAft>
                <a:spcPts val="0"/>
              </a:spcAft>
              <a:defRPr sz="1100">
                <a:solidFill>
                  <a:schemeClr val="accent2">
                    <a:lumMod val="75000"/>
                  </a:schemeClr>
                </a:solidFill>
              </a:defRPr>
            </a:lvl4pPr>
            <a:lvl5pPr algn="ctr">
              <a:spcAft>
                <a:spcPts val="0"/>
              </a:spcAft>
              <a:defRPr sz="1100">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069422F4-49EB-F9A6-5E70-EE731BB46EDD}"/>
              </a:ext>
            </a:extLst>
          </p:cNvPr>
          <p:cNvSpPr txBox="1"/>
          <p:nvPr userDrawn="1"/>
        </p:nvSpPr>
        <p:spPr>
          <a:xfrm>
            <a:off x="1586133" y="156672"/>
            <a:ext cx="1426464" cy="276999"/>
          </a:xfrm>
          <a:prstGeom prst="rect">
            <a:avLst/>
          </a:prstGeom>
          <a:noFill/>
        </p:spPr>
        <p:txBody>
          <a:bodyPr wrap="square" rtlCol="0">
            <a:spAutoFit/>
          </a:bodyPr>
          <a:lstStyle/>
          <a:p>
            <a:pPr lvl="0" algn="ctr"/>
            <a:r>
              <a:rPr lang="en-US" sz="1200" b="1" dirty="0">
                <a:solidFill>
                  <a:schemeClr val="bg1"/>
                </a:solidFill>
              </a:rPr>
              <a:t>CLL</a:t>
            </a:r>
          </a:p>
        </p:txBody>
      </p:sp>
      <p:sp>
        <p:nvSpPr>
          <p:cNvPr id="12" name="TextBox 11">
            <a:extLst>
              <a:ext uri="{FF2B5EF4-FFF2-40B4-BE49-F238E27FC236}">
                <a16:creationId xmlns:a16="http://schemas.microsoft.com/office/drawing/2014/main" id="{75538E49-A88B-C197-E344-0E776B93FA1C}"/>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1" name="TextBox 30">
            <a:extLst>
              <a:ext uri="{FF2B5EF4-FFF2-40B4-BE49-F238E27FC236}">
                <a16:creationId xmlns:a16="http://schemas.microsoft.com/office/drawing/2014/main" id="{C630B9ED-B239-939A-833D-6FADC8102E6E}"/>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32" name="TextBox 31">
            <a:extLst>
              <a:ext uri="{FF2B5EF4-FFF2-40B4-BE49-F238E27FC236}">
                <a16:creationId xmlns:a16="http://schemas.microsoft.com/office/drawing/2014/main" id="{FAB9768D-F0BF-3719-47B1-0492CBF00A78}"/>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33" name="TextBox 32">
            <a:extLst>
              <a:ext uri="{FF2B5EF4-FFF2-40B4-BE49-F238E27FC236}">
                <a16:creationId xmlns:a16="http://schemas.microsoft.com/office/drawing/2014/main" id="{6518FC79-97BF-4D4C-8A89-79CDE67BBCDD}"/>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34" name="TextBox 33">
            <a:extLst>
              <a:ext uri="{FF2B5EF4-FFF2-40B4-BE49-F238E27FC236}">
                <a16:creationId xmlns:a16="http://schemas.microsoft.com/office/drawing/2014/main" id="{62D3CA6C-D505-E974-36C9-736AAC6EBAEC}"/>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5" name="Content Placeholder 41">
            <a:extLst>
              <a:ext uri="{FF2B5EF4-FFF2-40B4-BE49-F238E27FC236}">
                <a16:creationId xmlns:a16="http://schemas.microsoft.com/office/drawing/2014/main" id="{307743D1-59D8-83C7-2B1D-A2420E9A147F}"/>
              </a:ext>
            </a:extLst>
          </p:cNvPr>
          <p:cNvSpPr>
            <a:spLocks noGrp="1"/>
          </p:cNvSpPr>
          <p:nvPr>
            <p:ph sz="quarter" idx="56"/>
          </p:nvPr>
        </p:nvSpPr>
        <p:spPr>
          <a:xfrm>
            <a:off x="4663439" y="3493007"/>
            <a:ext cx="4114800" cy="2148840"/>
          </a:xfrm>
          <a:solidFill>
            <a:schemeClr val="bg1">
              <a:lumMod val="95000"/>
            </a:schemeClr>
          </a:solidFill>
          <a:ln>
            <a:no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2"/>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defRPr sz="1100"/>
            </a:lvl3pPr>
            <a:lvl4pPr>
              <a:lnSpc>
                <a:spcPct val="100000"/>
              </a:lnSpc>
              <a:spcBef>
                <a:spcPts val="600"/>
              </a:spcBef>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41">
            <a:extLst>
              <a:ext uri="{FF2B5EF4-FFF2-40B4-BE49-F238E27FC236}">
                <a16:creationId xmlns:a16="http://schemas.microsoft.com/office/drawing/2014/main" id="{A45AF2E1-1072-B6BE-1A1D-2B9D1CD851ED}"/>
              </a:ext>
            </a:extLst>
          </p:cNvPr>
          <p:cNvSpPr>
            <a:spLocks noGrp="1"/>
          </p:cNvSpPr>
          <p:nvPr>
            <p:ph sz="quarter" idx="32"/>
          </p:nvPr>
        </p:nvSpPr>
        <p:spPr>
          <a:xfrm>
            <a:off x="329184" y="3493008"/>
            <a:ext cx="4169663" cy="2148840"/>
          </a:xfrm>
          <a:ln>
            <a:solidFill>
              <a:schemeClr val="accent2"/>
            </a:solid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2"/>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defRPr sz="1100"/>
            </a:lvl3pPr>
            <a:lvl4pPr>
              <a:lnSpc>
                <a:spcPct val="100000"/>
              </a:lnSpc>
              <a:spcBef>
                <a:spcPts val="600"/>
              </a:spcBef>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Invisible link CLL">
            <a:hlinkClick r:id="rId2" action="ppaction://hlinksldjump"/>
            <a:extLst>
              <a:ext uri="{FF2B5EF4-FFF2-40B4-BE49-F238E27FC236}">
                <a16:creationId xmlns:a16="http://schemas.microsoft.com/office/drawing/2014/main" id="{D2CDBB14-858C-6042-1463-A1B5FB8682E3}"/>
              </a:ext>
            </a:extLst>
          </p:cNvPr>
          <p:cNvSpPr/>
          <p:nvPr userDrawn="1"/>
        </p:nvSpPr>
        <p:spPr>
          <a:xfrm>
            <a:off x="1532505" y="-592"/>
            <a:ext cx="1520215"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DLBCL">
            <a:hlinkClick r:id="rId3" action="ppaction://hlinksldjump"/>
            <a:extLst>
              <a:ext uri="{FF2B5EF4-FFF2-40B4-BE49-F238E27FC236}">
                <a16:creationId xmlns:a16="http://schemas.microsoft.com/office/drawing/2014/main" id="{3DF9AF63-5709-3198-715D-FD2D696D390D}"/>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AML">
            <a:hlinkClick r:id="rId4" action="ppaction://hlinksldjump"/>
            <a:extLst>
              <a:ext uri="{FF2B5EF4-FFF2-40B4-BE49-F238E27FC236}">
                <a16:creationId xmlns:a16="http://schemas.microsoft.com/office/drawing/2014/main" id="{4DE124A3-0298-9267-DE31-E2DDF5F3CE46}"/>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nvisible link BL">
            <a:hlinkClick r:id="rId5" action="ppaction://hlinksldjump"/>
            <a:extLst>
              <a:ext uri="{FF2B5EF4-FFF2-40B4-BE49-F238E27FC236}">
                <a16:creationId xmlns:a16="http://schemas.microsoft.com/office/drawing/2014/main" id="{C64CB04C-2192-5B28-6236-71AC1DE64F13}"/>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link CML">
            <a:hlinkClick r:id="rId6" action="ppaction://hlinksldjump"/>
            <a:extLst>
              <a:ext uri="{FF2B5EF4-FFF2-40B4-BE49-F238E27FC236}">
                <a16:creationId xmlns:a16="http://schemas.microsoft.com/office/drawing/2014/main" id="{D8A4CEB4-8289-1654-AD1D-8C6520283629}"/>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ALL">
            <a:hlinkClick r:id="rId7" action="ppaction://hlinksldjump"/>
            <a:extLst>
              <a:ext uri="{FF2B5EF4-FFF2-40B4-BE49-F238E27FC236}">
                <a16:creationId xmlns:a16="http://schemas.microsoft.com/office/drawing/2014/main" id="{D1A45288-E94F-70E8-3CA9-D609C48CC8A6}"/>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681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 2 layout 3">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019E1067-FC0C-1842-8AB6-6FF73D2A6CFD}"/>
              </a:ext>
            </a:extLst>
          </p:cNvPr>
          <p:cNvSpPr/>
          <p:nvPr userDrawn="1"/>
        </p:nvSpPr>
        <p:spPr>
          <a:xfrm rot="16200000">
            <a:off x="2017929" y="-476386"/>
            <a:ext cx="56895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E866AF9A-C732-F140-E183-8E57306350F8}"/>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79D7BA3F-86A6-E2BC-FE89-76BDE3111120}"/>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AD65192C-C73A-E597-787F-A9A9790319D5}"/>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2D6F345-DEF6-ACC3-516E-20BF699C0FDF}"/>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7" name="Rectangle 6">
            <a:extLst>
              <a:ext uri="{FF2B5EF4-FFF2-40B4-BE49-F238E27FC236}">
                <a16:creationId xmlns:a16="http://schemas.microsoft.com/office/drawing/2014/main" id="{9D3C4C0D-F4DB-A4EE-FC0F-DD2AA6CF1E98}"/>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0" name="Content Placeholder 41">
            <a:extLst>
              <a:ext uri="{FF2B5EF4-FFF2-40B4-BE49-F238E27FC236}">
                <a16:creationId xmlns:a16="http://schemas.microsoft.com/office/drawing/2014/main" id="{90949E26-2D9F-C96D-315B-C85DF9DA450A}"/>
              </a:ext>
            </a:extLst>
          </p:cNvPr>
          <p:cNvSpPr>
            <a:spLocks noGrp="1"/>
          </p:cNvSpPr>
          <p:nvPr>
            <p:ph sz="quarter" idx="65"/>
          </p:nvPr>
        </p:nvSpPr>
        <p:spPr>
          <a:xfrm>
            <a:off x="3200400" y="1508760"/>
            <a:ext cx="2743200" cy="4133087"/>
          </a:xfrm>
          <a:ln>
            <a:solidFill>
              <a:schemeClr val="accent2"/>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Aft>
                <a:spcPts val="600"/>
              </a:spcAft>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Aft>
                <a:spcPts val="600"/>
              </a:spcAft>
              <a:defRPr sz="1100"/>
            </a:lvl3pPr>
            <a:lvl4pPr>
              <a:lnSpc>
                <a:spcPct val="100000"/>
              </a:lnSpc>
              <a:spcAft>
                <a:spcPts val="600"/>
              </a:spcAft>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1">
            <a:extLst>
              <a:ext uri="{FF2B5EF4-FFF2-40B4-BE49-F238E27FC236}">
                <a16:creationId xmlns:a16="http://schemas.microsoft.com/office/drawing/2014/main" id="{B5148DC3-AE8F-6448-FCBF-8869B3CD4171}"/>
              </a:ext>
            </a:extLst>
          </p:cNvPr>
          <p:cNvSpPr>
            <a:spLocks noGrp="1"/>
          </p:cNvSpPr>
          <p:nvPr>
            <p:ph sz="quarter" idx="66"/>
          </p:nvPr>
        </p:nvSpPr>
        <p:spPr>
          <a:xfrm>
            <a:off x="331194" y="1508760"/>
            <a:ext cx="2743200" cy="4133087"/>
          </a:xfrm>
          <a:solidFill>
            <a:schemeClr val="accent6">
              <a:lumMod val="20000"/>
              <a:lumOff val="80000"/>
            </a:schemeClr>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Aft>
                <a:spcPts val="600"/>
              </a:spcAft>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Aft>
                <a:spcPts val="600"/>
              </a:spcAft>
              <a:defRPr sz="1100"/>
            </a:lvl3pPr>
            <a:lvl4pPr>
              <a:lnSpc>
                <a:spcPct val="100000"/>
              </a:lnSpc>
              <a:spcAft>
                <a:spcPts val="600"/>
              </a:spcAft>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6DE75934-7725-A891-0544-75B8A6ADC8EE}"/>
              </a:ext>
            </a:extLst>
          </p:cNvPr>
          <p:cNvSpPr txBox="1"/>
          <p:nvPr userDrawn="1"/>
        </p:nvSpPr>
        <p:spPr>
          <a:xfrm>
            <a:off x="1586133" y="156672"/>
            <a:ext cx="1426464" cy="276999"/>
          </a:xfrm>
          <a:prstGeom prst="rect">
            <a:avLst/>
          </a:prstGeom>
          <a:noFill/>
        </p:spPr>
        <p:txBody>
          <a:bodyPr wrap="square" rtlCol="0">
            <a:spAutoFit/>
          </a:bodyPr>
          <a:lstStyle/>
          <a:p>
            <a:pPr lvl="0" algn="ctr"/>
            <a:r>
              <a:rPr lang="en-US" sz="1200" b="1" dirty="0">
                <a:solidFill>
                  <a:schemeClr val="bg1"/>
                </a:solidFill>
              </a:rPr>
              <a:t>CLL</a:t>
            </a:r>
          </a:p>
        </p:txBody>
      </p:sp>
      <p:sp>
        <p:nvSpPr>
          <p:cNvPr id="14" name="TextBox 13">
            <a:extLst>
              <a:ext uri="{FF2B5EF4-FFF2-40B4-BE49-F238E27FC236}">
                <a16:creationId xmlns:a16="http://schemas.microsoft.com/office/drawing/2014/main" id="{B2FBB569-6789-5D94-7626-21E9C6DB04B2}"/>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15" name="TextBox 14">
            <a:extLst>
              <a:ext uri="{FF2B5EF4-FFF2-40B4-BE49-F238E27FC236}">
                <a16:creationId xmlns:a16="http://schemas.microsoft.com/office/drawing/2014/main" id="{1ED2DBE3-902C-A4AF-26D7-B1763AB91FCB}"/>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18" name="TextBox 17">
            <a:extLst>
              <a:ext uri="{FF2B5EF4-FFF2-40B4-BE49-F238E27FC236}">
                <a16:creationId xmlns:a16="http://schemas.microsoft.com/office/drawing/2014/main" id="{84E0F619-CA7A-E00C-4C3E-14B50029A2ED}"/>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25" name="TextBox 24">
            <a:extLst>
              <a:ext uri="{FF2B5EF4-FFF2-40B4-BE49-F238E27FC236}">
                <a16:creationId xmlns:a16="http://schemas.microsoft.com/office/drawing/2014/main" id="{ADBB3C98-286A-D2CC-5B93-02F3DFE977A5}"/>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26" name="TextBox 25">
            <a:extLst>
              <a:ext uri="{FF2B5EF4-FFF2-40B4-BE49-F238E27FC236}">
                <a16:creationId xmlns:a16="http://schemas.microsoft.com/office/drawing/2014/main" id="{FF10C3DA-1116-0B1B-3FF2-DEB2FCF81822}"/>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24" name="Text Placeholder 7">
            <a:extLst>
              <a:ext uri="{FF2B5EF4-FFF2-40B4-BE49-F238E27FC236}">
                <a16:creationId xmlns:a16="http://schemas.microsoft.com/office/drawing/2014/main" id="{989D1215-00D3-98FA-55F4-EB554D2969D0}"/>
              </a:ext>
            </a:extLst>
          </p:cNvPr>
          <p:cNvSpPr>
            <a:spLocks noGrp="1"/>
          </p:cNvSpPr>
          <p:nvPr>
            <p:ph type="body" sz="quarter" idx="68"/>
          </p:nvPr>
        </p:nvSpPr>
        <p:spPr>
          <a:xfrm>
            <a:off x="6052178" y="1508760"/>
            <a:ext cx="2743200" cy="4133087"/>
          </a:xfrm>
          <a:solidFill>
            <a:srgbClr val="F2F2F2"/>
          </a:solidFill>
        </p:spPr>
        <p:txBody>
          <a:bodyPr lIns="137160" tIns="91440" rIns="91440" bIns="45720"/>
          <a:lstStyle>
            <a:lvl1pPr>
              <a:lnSpc>
                <a:spcPct val="100000"/>
              </a:lnSpc>
              <a:spcAft>
                <a:spcPts val="600"/>
              </a:spcAft>
              <a:defRPr sz="1100" b="1">
                <a:latin typeface="+mn-lt"/>
              </a:defRPr>
            </a:lvl1pPr>
            <a:lvl2pPr marL="302396" indent="-302396">
              <a:lnSpc>
                <a:spcPct val="100000"/>
              </a:lnSpc>
              <a:spcAft>
                <a:spcPts val="600"/>
              </a:spcAft>
              <a:buClr>
                <a:schemeClr val="accent2"/>
              </a:buClr>
              <a:buSzPct val="150000"/>
              <a:buFont typeface="Verdana" panose="020B0604030504040204" pitchFamily="34" charset="0"/>
              <a:buChar char="●"/>
              <a:defRPr sz="1100">
                <a:latin typeface="+mn-lt"/>
              </a:defRPr>
            </a:lvl2pPr>
            <a:lvl3pPr marL="609593" indent="-302396">
              <a:lnSpc>
                <a:spcPct val="100000"/>
              </a:lnSpc>
              <a:spcAft>
                <a:spcPts val="600"/>
              </a:spcAft>
              <a:buClr>
                <a:schemeClr val="accent2"/>
              </a:buClr>
              <a:buSzPct val="150000"/>
              <a:buFont typeface="Verdana" panose="020B0604030504040204" pitchFamily="34" charset="0"/>
              <a:buChar char="●"/>
              <a:defRPr sz="1100">
                <a:latin typeface="+mn-lt"/>
              </a:defRPr>
            </a:lvl3pPr>
            <a:lvl4pPr marL="911988" indent="-302396">
              <a:lnSpc>
                <a:spcPct val="100000"/>
              </a:lnSpc>
              <a:spcAft>
                <a:spcPts val="600"/>
              </a:spcAft>
              <a:buClr>
                <a:schemeClr val="accent2"/>
              </a:buClr>
              <a:buSzPct val="150000"/>
              <a:buFont typeface="Verdana" panose="020B0604030504040204" pitchFamily="34" charset="0"/>
              <a:buChar char="●"/>
              <a:defRPr sz="1100">
                <a:latin typeface="+mn-lt"/>
              </a:defRPr>
            </a:lvl4pPr>
            <a:lvl5pPr>
              <a:lnSpc>
                <a:spcPct val="100000"/>
              </a:lnSpc>
              <a:spcAft>
                <a:spcPts val="600"/>
              </a:spcAft>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Invisible link CLL">
            <a:hlinkClick r:id="rId2" action="ppaction://hlinksldjump"/>
            <a:extLst>
              <a:ext uri="{FF2B5EF4-FFF2-40B4-BE49-F238E27FC236}">
                <a16:creationId xmlns:a16="http://schemas.microsoft.com/office/drawing/2014/main" id="{3C607B25-518F-ED5D-EC72-0671D67D1F73}"/>
              </a:ext>
            </a:extLst>
          </p:cNvPr>
          <p:cNvSpPr/>
          <p:nvPr userDrawn="1"/>
        </p:nvSpPr>
        <p:spPr>
          <a:xfrm>
            <a:off x="1532505" y="-592"/>
            <a:ext cx="1520215"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DLBCL">
            <a:hlinkClick r:id="rId3" action="ppaction://hlinksldjump"/>
            <a:extLst>
              <a:ext uri="{FF2B5EF4-FFF2-40B4-BE49-F238E27FC236}">
                <a16:creationId xmlns:a16="http://schemas.microsoft.com/office/drawing/2014/main" id="{6CC74D87-92A1-8F52-D890-2C8EF7462022}"/>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AML">
            <a:hlinkClick r:id="rId4" action="ppaction://hlinksldjump"/>
            <a:extLst>
              <a:ext uri="{FF2B5EF4-FFF2-40B4-BE49-F238E27FC236}">
                <a16:creationId xmlns:a16="http://schemas.microsoft.com/office/drawing/2014/main" id="{6CAD4F47-39A7-6685-867D-4C7DE2495EC4}"/>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visible link BL">
            <a:hlinkClick r:id="rId5" action="ppaction://hlinksldjump"/>
            <a:extLst>
              <a:ext uri="{FF2B5EF4-FFF2-40B4-BE49-F238E27FC236}">
                <a16:creationId xmlns:a16="http://schemas.microsoft.com/office/drawing/2014/main" id="{B8D4C2A0-81BA-DF76-5DBF-4F2D8D09CEC4}"/>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nvisible link CML">
            <a:hlinkClick r:id="rId6" action="ppaction://hlinksldjump"/>
            <a:extLst>
              <a:ext uri="{FF2B5EF4-FFF2-40B4-BE49-F238E27FC236}">
                <a16:creationId xmlns:a16="http://schemas.microsoft.com/office/drawing/2014/main" id="{B8AF75EC-18C9-0C82-BD2B-3BC16ED00BE4}"/>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nvisible link ALL">
            <a:hlinkClick r:id="rId7" action="ppaction://hlinksldjump"/>
            <a:extLst>
              <a:ext uri="{FF2B5EF4-FFF2-40B4-BE49-F238E27FC236}">
                <a16:creationId xmlns:a16="http://schemas.microsoft.com/office/drawing/2014/main" id="{2471E0E6-E14A-879D-ABFF-84CF896AADCA}"/>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37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 3 layout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160F7B-B707-9630-CEFC-01EB705110BF}"/>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1F0A5658-6C4B-949B-CA3E-D083CB429167}"/>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sp>
        <p:nvSpPr>
          <p:cNvPr id="37" name="Content Placeholder 41">
            <a:extLst>
              <a:ext uri="{FF2B5EF4-FFF2-40B4-BE49-F238E27FC236}">
                <a16:creationId xmlns:a16="http://schemas.microsoft.com/office/drawing/2014/main" id="{5BACDDE6-CC66-4AAB-B00E-34F61C2FD446}"/>
              </a:ext>
            </a:extLst>
          </p:cNvPr>
          <p:cNvSpPr>
            <a:spLocks noGrp="1"/>
          </p:cNvSpPr>
          <p:nvPr>
            <p:ph sz="quarter" idx="32"/>
          </p:nvPr>
        </p:nvSpPr>
        <p:spPr>
          <a:xfrm>
            <a:off x="368801" y="1508166"/>
            <a:ext cx="4169663" cy="4133087"/>
          </a:xfrm>
          <a:ln>
            <a:solidFill>
              <a:schemeClr val="accent3"/>
            </a:solidFill>
          </a:ln>
        </p:spPr>
        <p:txBody>
          <a:bodyPr lIns="137160" tIns="91440" rIns="13716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3"/>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3"/>
              </a:buClr>
              <a:buSzPct val="150000"/>
              <a:buFont typeface="Verdana" panose="020B0604030504040204" pitchFamily="34" charset="0"/>
              <a:buChar char="●"/>
              <a:defRPr sz="1100"/>
            </a:lvl3pPr>
            <a:lvl4pPr marL="911988" indent="-302396">
              <a:lnSpc>
                <a:spcPct val="100000"/>
              </a:lnSpc>
              <a:spcAft>
                <a:spcPts val="600"/>
              </a:spcAft>
              <a:buClr>
                <a:schemeClr val="accent3"/>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60" name="Content Placeholder 41">
            <a:extLst>
              <a:ext uri="{FF2B5EF4-FFF2-40B4-BE49-F238E27FC236}">
                <a16:creationId xmlns:a16="http://schemas.microsoft.com/office/drawing/2014/main" id="{20EB63B7-A277-A85D-53BA-28F57032A7BA}"/>
              </a:ext>
            </a:extLst>
          </p:cNvPr>
          <p:cNvSpPr>
            <a:spLocks noGrp="1"/>
          </p:cNvSpPr>
          <p:nvPr>
            <p:ph sz="quarter" idx="56"/>
          </p:nvPr>
        </p:nvSpPr>
        <p:spPr>
          <a:xfrm>
            <a:off x="4663439" y="1508166"/>
            <a:ext cx="4114800" cy="4133087"/>
          </a:xfrm>
          <a:solidFill>
            <a:srgbClr val="FBE2DC"/>
          </a:solidFill>
        </p:spPr>
        <p:txBody>
          <a:bodyPr lIns="137160" tIns="91440" rIns="13716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3"/>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3"/>
              </a:buClr>
              <a:buSzPct val="150000"/>
              <a:buFont typeface="Verdana" panose="020B0604030504040204" pitchFamily="34" charset="0"/>
              <a:buChar char="●"/>
              <a:defRPr sz="1100"/>
            </a:lvl3pPr>
            <a:lvl4pPr marL="911988" indent="-302396">
              <a:lnSpc>
                <a:spcPct val="100000"/>
              </a:lnSpc>
              <a:spcAft>
                <a:spcPts val="600"/>
              </a:spcAft>
              <a:buClr>
                <a:schemeClr val="accent3"/>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hlinkClick r:id="" action="ppaction://noaction"/>
            <a:extLst>
              <a:ext uri="{FF2B5EF4-FFF2-40B4-BE49-F238E27FC236}">
                <a16:creationId xmlns:a16="http://schemas.microsoft.com/office/drawing/2014/main" id="{1ED80E4C-5D65-FD3D-041D-7BF4C3800742}"/>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1" name="Rectangle 20">
            <a:extLst>
              <a:ext uri="{FF2B5EF4-FFF2-40B4-BE49-F238E27FC236}">
                <a16:creationId xmlns:a16="http://schemas.microsoft.com/office/drawing/2014/main" id="{C23C5111-BF5D-5AEE-8E67-0C61CAEA4C72}"/>
              </a:ext>
            </a:extLst>
          </p:cNvPr>
          <p:cNvSpPr/>
          <p:nvPr userDrawn="1"/>
        </p:nvSpPr>
        <p:spPr>
          <a:xfrm rot="16200000">
            <a:off x="3538313" y="-476222"/>
            <a:ext cx="568957"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2" name="Rectangle 21">
            <a:extLst>
              <a:ext uri="{FF2B5EF4-FFF2-40B4-BE49-F238E27FC236}">
                <a16:creationId xmlns:a16="http://schemas.microsoft.com/office/drawing/2014/main" id="{9713A6D3-C973-63BD-02DC-D19F19E749B0}"/>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23" name="Rectangle 22">
            <a:extLst>
              <a:ext uri="{FF2B5EF4-FFF2-40B4-BE49-F238E27FC236}">
                <a16:creationId xmlns:a16="http://schemas.microsoft.com/office/drawing/2014/main" id="{2B0DCBAB-7DC1-A367-AC16-9BB99D898D92}"/>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TextBox 4">
            <a:extLst>
              <a:ext uri="{FF2B5EF4-FFF2-40B4-BE49-F238E27FC236}">
                <a16:creationId xmlns:a16="http://schemas.microsoft.com/office/drawing/2014/main" id="{4FE8818F-02A8-6A80-B289-1E186153CF89}"/>
              </a:ext>
            </a:extLst>
          </p:cNvPr>
          <p:cNvSpPr txBox="1"/>
          <p:nvPr userDrawn="1"/>
        </p:nvSpPr>
        <p:spPr>
          <a:xfrm>
            <a:off x="3105443" y="131288"/>
            <a:ext cx="1426464" cy="276999"/>
          </a:xfrm>
          <a:prstGeom prst="rect">
            <a:avLst/>
          </a:prstGeom>
          <a:noFill/>
        </p:spPr>
        <p:txBody>
          <a:bodyPr wrap="square" rtlCol="0">
            <a:spAutoFit/>
          </a:bodyPr>
          <a:lstStyle/>
          <a:p>
            <a:pPr lvl="0" algn="ctr"/>
            <a:r>
              <a:rPr lang="en-US" sz="1200" b="1" dirty="0">
                <a:solidFill>
                  <a:schemeClr val="bg1"/>
                </a:solidFill>
              </a:rPr>
              <a:t>AML</a:t>
            </a:r>
          </a:p>
        </p:txBody>
      </p:sp>
      <p:sp>
        <p:nvSpPr>
          <p:cNvPr id="6" name="TextBox 5">
            <a:extLst>
              <a:ext uri="{FF2B5EF4-FFF2-40B4-BE49-F238E27FC236}">
                <a16:creationId xmlns:a16="http://schemas.microsoft.com/office/drawing/2014/main" id="{A15B9110-4D83-F322-447F-337C49BE0F49}"/>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7" name="TextBox 6">
            <a:extLst>
              <a:ext uri="{FF2B5EF4-FFF2-40B4-BE49-F238E27FC236}">
                <a16:creationId xmlns:a16="http://schemas.microsoft.com/office/drawing/2014/main" id="{E1396328-D86F-A7A7-0BE3-51A5F5E534C7}"/>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8" name="TextBox 7">
            <a:extLst>
              <a:ext uri="{FF2B5EF4-FFF2-40B4-BE49-F238E27FC236}">
                <a16:creationId xmlns:a16="http://schemas.microsoft.com/office/drawing/2014/main" id="{63CC97BB-CC53-F8E5-2776-CEB937D932EE}"/>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9" name="TextBox 8">
            <a:extLst>
              <a:ext uri="{FF2B5EF4-FFF2-40B4-BE49-F238E27FC236}">
                <a16:creationId xmlns:a16="http://schemas.microsoft.com/office/drawing/2014/main" id="{79F2A3E1-A1BA-DEC0-D7D9-1EA9D5D28F6B}"/>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3" name="TextBox 32">
            <a:extLst>
              <a:ext uri="{FF2B5EF4-FFF2-40B4-BE49-F238E27FC236}">
                <a16:creationId xmlns:a16="http://schemas.microsoft.com/office/drawing/2014/main" id="{D42AF1D4-A650-8E78-5643-75D124CED798}"/>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4" name="Invisible link CLL">
            <a:hlinkClick r:id="rId2" action="ppaction://hlinksldjump"/>
            <a:extLst>
              <a:ext uri="{FF2B5EF4-FFF2-40B4-BE49-F238E27FC236}">
                <a16:creationId xmlns:a16="http://schemas.microsoft.com/office/drawing/2014/main" id="{9CFA2908-F978-AA15-5B3D-3A2049A09471}"/>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DLBCL">
            <a:hlinkClick r:id="rId3" action="ppaction://hlinksldjump"/>
            <a:extLst>
              <a:ext uri="{FF2B5EF4-FFF2-40B4-BE49-F238E27FC236}">
                <a16:creationId xmlns:a16="http://schemas.microsoft.com/office/drawing/2014/main" id="{07E98561-9F84-06DC-AE83-AF724DB4471A}"/>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AML">
            <a:hlinkClick r:id="rId4" action="ppaction://hlinksldjump"/>
            <a:extLst>
              <a:ext uri="{FF2B5EF4-FFF2-40B4-BE49-F238E27FC236}">
                <a16:creationId xmlns:a16="http://schemas.microsoft.com/office/drawing/2014/main" id="{4CD1B1F1-27C0-BAAF-1516-BD4E0C01BBA2}"/>
              </a:ext>
            </a:extLst>
          </p:cNvPr>
          <p:cNvSpPr/>
          <p:nvPr userDrawn="1"/>
        </p:nvSpPr>
        <p:spPr>
          <a:xfrm>
            <a:off x="3071004" y="-163"/>
            <a:ext cx="1506420" cy="56852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BL">
            <a:hlinkClick r:id="rId5" action="ppaction://hlinksldjump"/>
            <a:extLst>
              <a:ext uri="{FF2B5EF4-FFF2-40B4-BE49-F238E27FC236}">
                <a16:creationId xmlns:a16="http://schemas.microsoft.com/office/drawing/2014/main" id="{42EBF83E-861B-1898-D004-806ACC3D8EEC}"/>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CML">
            <a:hlinkClick r:id="rId6" action="ppaction://hlinksldjump"/>
            <a:extLst>
              <a:ext uri="{FF2B5EF4-FFF2-40B4-BE49-F238E27FC236}">
                <a16:creationId xmlns:a16="http://schemas.microsoft.com/office/drawing/2014/main" id="{E5C9355C-496B-EA55-DAD5-A9E785C28ABB}"/>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link ALL">
            <a:hlinkClick r:id="rId7" action="ppaction://hlinksldjump"/>
            <a:extLst>
              <a:ext uri="{FF2B5EF4-FFF2-40B4-BE49-F238E27FC236}">
                <a16:creationId xmlns:a16="http://schemas.microsoft.com/office/drawing/2014/main" id="{77BB4BC7-BFD3-F6F1-CB57-A343D5D0F7BF}"/>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885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ab 3 layout 1">
    <p:bg>
      <p:bgPr>
        <a:solidFill>
          <a:schemeClr val="bg1"/>
        </a:solidFill>
        <a:effectLst/>
      </p:bgPr>
    </p:bg>
    <p:spTree>
      <p:nvGrpSpPr>
        <p:cNvPr id="1" name=""/>
        <p:cNvGrpSpPr/>
        <p:nvPr/>
      </p:nvGrpSpPr>
      <p:grpSpPr>
        <a:xfrm>
          <a:off x="0" y="0"/>
          <a:ext cx="0" cy="0"/>
          <a:chOff x="0" y="0"/>
          <a:chExt cx="0" cy="0"/>
        </a:xfrm>
      </p:grpSpPr>
      <p:sp>
        <p:nvSpPr>
          <p:cNvPr id="24" name="Content Placeholder 41">
            <a:extLst>
              <a:ext uri="{FF2B5EF4-FFF2-40B4-BE49-F238E27FC236}">
                <a16:creationId xmlns:a16="http://schemas.microsoft.com/office/drawing/2014/main" id="{03438B6E-C1CD-363C-5947-6B3F4C6F6101}"/>
              </a:ext>
            </a:extLst>
          </p:cNvPr>
          <p:cNvSpPr>
            <a:spLocks noGrp="1"/>
          </p:cNvSpPr>
          <p:nvPr>
            <p:ph sz="quarter" idx="56"/>
          </p:nvPr>
        </p:nvSpPr>
        <p:spPr>
          <a:xfrm>
            <a:off x="4663440" y="3495038"/>
            <a:ext cx="4111759" cy="2148840"/>
          </a:xfrm>
          <a:solidFill>
            <a:schemeClr val="bg1">
              <a:lumMod val="95000"/>
            </a:schemeClr>
          </a:solidFill>
          <a:ln>
            <a:no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3"/>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3"/>
              </a:buClr>
              <a:buSzPct val="150000"/>
              <a:buFont typeface="Verdana" panose="020B0604030504040204" pitchFamily="34" charset="0"/>
              <a:buChar char="●"/>
              <a:defRPr sz="1100"/>
            </a:lvl3pPr>
            <a:lvl4pPr marL="911988" indent="-302396">
              <a:lnSpc>
                <a:spcPct val="100000"/>
              </a:lnSpc>
              <a:spcBef>
                <a:spcPts val="600"/>
              </a:spcBef>
              <a:buClr>
                <a:schemeClr val="accent3"/>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1">
            <a:extLst>
              <a:ext uri="{FF2B5EF4-FFF2-40B4-BE49-F238E27FC236}">
                <a16:creationId xmlns:a16="http://schemas.microsoft.com/office/drawing/2014/main" id="{C96582AF-0B9B-67D0-D403-9A4C9914E165}"/>
              </a:ext>
            </a:extLst>
          </p:cNvPr>
          <p:cNvSpPr>
            <a:spLocks noGrp="1"/>
          </p:cNvSpPr>
          <p:nvPr>
            <p:ph sz="quarter" idx="32"/>
          </p:nvPr>
        </p:nvSpPr>
        <p:spPr>
          <a:xfrm>
            <a:off x="329184" y="3495039"/>
            <a:ext cx="4169663" cy="2148840"/>
          </a:xfrm>
          <a:ln>
            <a:solidFill>
              <a:schemeClr val="accent3"/>
            </a:solid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3"/>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3"/>
              </a:buClr>
              <a:buSzPct val="150000"/>
              <a:buFont typeface="Verdana" panose="020B0604030504040204" pitchFamily="34" charset="0"/>
              <a:buChar char="●"/>
              <a:defRPr sz="1100"/>
            </a:lvl3pPr>
            <a:lvl4pPr marL="911988" indent="-302396">
              <a:lnSpc>
                <a:spcPct val="100000"/>
              </a:lnSpc>
              <a:spcBef>
                <a:spcPts val="600"/>
              </a:spcBef>
              <a:buClr>
                <a:schemeClr val="accent3"/>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D160F7B-B707-9630-CEFC-01EB705110BF}"/>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1F0A5658-6C4B-949B-CA3E-D083CB429167}"/>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15" name="Rectangle 14">
            <a:hlinkClick r:id="" action="ppaction://noaction"/>
            <a:extLst>
              <a:ext uri="{FF2B5EF4-FFF2-40B4-BE49-F238E27FC236}">
                <a16:creationId xmlns:a16="http://schemas.microsoft.com/office/drawing/2014/main" id="{1ED80E4C-5D65-FD3D-041D-7BF4C3800742}"/>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1" name="Rectangle 20">
            <a:extLst>
              <a:ext uri="{FF2B5EF4-FFF2-40B4-BE49-F238E27FC236}">
                <a16:creationId xmlns:a16="http://schemas.microsoft.com/office/drawing/2014/main" id="{C23C5111-BF5D-5AEE-8E67-0C61CAEA4C72}"/>
              </a:ext>
            </a:extLst>
          </p:cNvPr>
          <p:cNvSpPr/>
          <p:nvPr userDrawn="1"/>
        </p:nvSpPr>
        <p:spPr>
          <a:xfrm rot="16200000">
            <a:off x="3538313" y="-476222"/>
            <a:ext cx="568957"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2" name="Rectangle 21">
            <a:extLst>
              <a:ext uri="{FF2B5EF4-FFF2-40B4-BE49-F238E27FC236}">
                <a16:creationId xmlns:a16="http://schemas.microsoft.com/office/drawing/2014/main" id="{9713A6D3-C973-63BD-02DC-D19F19E749B0}"/>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23" name="Rectangle 22">
            <a:extLst>
              <a:ext uri="{FF2B5EF4-FFF2-40B4-BE49-F238E27FC236}">
                <a16:creationId xmlns:a16="http://schemas.microsoft.com/office/drawing/2014/main" id="{2B0DCBAB-7DC1-A367-AC16-9BB99D898D92}"/>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6" name="Content Placeholder 41">
            <a:extLst>
              <a:ext uri="{FF2B5EF4-FFF2-40B4-BE49-F238E27FC236}">
                <a16:creationId xmlns:a16="http://schemas.microsoft.com/office/drawing/2014/main" id="{E3BB4FBF-2B77-2355-67E6-1671FD61DE6E}"/>
              </a:ext>
            </a:extLst>
          </p:cNvPr>
          <p:cNvSpPr>
            <a:spLocks noGrp="1"/>
          </p:cNvSpPr>
          <p:nvPr>
            <p:ph sz="quarter" idx="63"/>
          </p:nvPr>
        </p:nvSpPr>
        <p:spPr>
          <a:xfrm>
            <a:off x="324969" y="1706838"/>
            <a:ext cx="4114800" cy="1463040"/>
          </a:xfrm>
          <a:solidFill>
            <a:schemeClr val="accent3">
              <a:lumMod val="20000"/>
              <a:lumOff val="80000"/>
            </a:schemeClr>
          </a:solidFill>
          <a:ln>
            <a:noFill/>
          </a:ln>
          <a:effectLst>
            <a:outerShdw dist="114047" dir="19140000" algn="bl" rotWithShape="0">
              <a:schemeClr val="accent3"/>
            </a:outerShdw>
          </a:effectLst>
        </p:spPr>
        <p:txBody>
          <a:bodyPr lIns="91440" tIns="0" rIns="91440" bIns="0" anchor="ctr"/>
          <a:lstStyle>
            <a:lvl1pPr algn="ctr">
              <a:spcAft>
                <a:spcPts val="0"/>
              </a:spcAft>
              <a:defRPr sz="1100">
                <a:solidFill>
                  <a:schemeClr val="accent3">
                    <a:lumMod val="75000"/>
                  </a:schemeClr>
                </a:solidFill>
              </a:defRPr>
            </a:lvl1pPr>
            <a:lvl2pPr marL="302396" indent="-302396" algn="ctr">
              <a:spcAft>
                <a:spcPts val="0"/>
              </a:spcAft>
              <a:buClr>
                <a:schemeClr val="accent3"/>
              </a:buClr>
              <a:buSzPct val="150000"/>
              <a:buFont typeface="Verdana" panose="020B0604030504040204" pitchFamily="34" charset="0"/>
              <a:buChar char="●"/>
              <a:defRPr sz="1100">
                <a:solidFill>
                  <a:schemeClr val="accent3">
                    <a:lumMod val="75000"/>
                  </a:schemeClr>
                </a:solidFill>
              </a:defRPr>
            </a:lvl2pPr>
            <a:lvl3pPr marL="609593" indent="-302396" algn="ctr">
              <a:spcAft>
                <a:spcPts val="0"/>
              </a:spcAft>
              <a:buClr>
                <a:schemeClr val="accent3"/>
              </a:buClr>
              <a:buSzPct val="150000"/>
              <a:buFont typeface="Verdana" panose="020B0604030504040204" pitchFamily="34" charset="0"/>
              <a:buChar char="●"/>
              <a:defRPr sz="1100">
                <a:solidFill>
                  <a:schemeClr val="accent3">
                    <a:lumMod val="75000"/>
                  </a:schemeClr>
                </a:solidFill>
              </a:defRPr>
            </a:lvl3pPr>
            <a:lvl4pPr marL="911988" indent="-302396" algn="ctr">
              <a:spcAft>
                <a:spcPts val="0"/>
              </a:spcAft>
              <a:buClr>
                <a:schemeClr val="accent3"/>
              </a:buClr>
              <a:buSzPct val="150000"/>
              <a:buFont typeface="Verdana" panose="020B0604030504040204" pitchFamily="34" charset="0"/>
              <a:buChar char="●"/>
              <a:defRPr sz="1100">
                <a:solidFill>
                  <a:schemeClr val="accent3">
                    <a:lumMod val="75000"/>
                  </a:schemeClr>
                </a:solidFill>
              </a:defRPr>
            </a:lvl4pPr>
            <a:lvl5pPr algn="ctr">
              <a:spcAft>
                <a:spcPts val="0"/>
              </a:spcAft>
              <a:defRPr sz="1100">
                <a:solidFill>
                  <a:schemeClr val="accent3">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6CD3EF58-22A3-62C0-54B8-CEFCD9CFAD8B}"/>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7" name="TextBox 6">
            <a:extLst>
              <a:ext uri="{FF2B5EF4-FFF2-40B4-BE49-F238E27FC236}">
                <a16:creationId xmlns:a16="http://schemas.microsoft.com/office/drawing/2014/main" id="{237E0F8B-286B-1480-E53A-49297DF0172F}"/>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8" name="TextBox 7">
            <a:extLst>
              <a:ext uri="{FF2B5EF4-FFF2-40B4-BE49-F238E27FC236}">
                <a16:creationId xmlns:a16="http://schemas.microsoft.com/office/drawing/2014/main" id="{8D8C8190-7DE4-FD13-EDD2-0D7615A75B7F}"/>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9" name="TextBox 8">
            <a:extLst>
              <a:ext uri="{FF2B5EF4-FFF2-40B4-BE49-F238E27FC236}">
                <a16:creationId xmlns:a16="http://schemas.microsoft.com/office/drawing/2014/main" id="{294C5DA9-ED6F-CF37-D4AC-705549EA54EE}"/>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10" name="TextBox 9">
            <a:extLst>
              <a:ext uri="{FF2B5EF4-FFF2-40B4-BE49-F238E27FC236}">
                <a16:creationId xmlns:a16="http://schemas.microsoft.com/office/drawing/2014/main" id="{2C3261E9-FC38-E485-02A9-BDB8A507B437}"/>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28" name="TextBox 27">
            <a:extLst>
              <a:ext uri="{FF2B5EF4-FFF2-40B4-BE49-F238E27FC236}">
                <a16:creationId xmlns:a16="http://schemas.microsoft.com/office/drawing/2014/main" id="{F00F2B80-C385-F98F-FCD7-1A670851C7D0}"/>
              </a:ext>
            </a:extLst>
          </p:cNvPr>
          <p:cNvSpPr txBox="1"/>
          <p:nvPr userDrawn="1"/>
        </p:nvSpPr>
        <p:spPr>
          <a:xfrm>
            <a:off x="3105443" y="131288"/>
            <a:ext cx="1426464" cy="276999"/>
          </a:xfrm>
          <a:prstGeom prst="rect">
            <a:avLst/>
          </a:prstGeom>
          <a:noFill/>
        </p:spPr>
        <p:txBody>
          <a:bodyPr wrap="square" rtlCol="0">
            <a:spAutoFit/>
          </a:bodyPr>
          <a:lstStyle/>
          <a:p>
            <a:pPr lvl="0" algn="ctr"/>
            <a:r>
              <a:rPr lang="en-US" sz="1200" b="1" dirty="0">
                <a:solidFill>
                  <a:schemeClr val="bg1"/>
                </a:solidFill>
              </a:rPr>
              <a:t>AML</a:t>
            </a:r>
          </a:p>
        </p:txBody>
      </p:sp>
      <p:sp>
        <p:nvSpPr>
          <p:cNvPr id="12" name="Invisible link CLL">
            <a:hlinkClick r:id="rId2" action="ppaction://hlinksldjump"/>
            <a:extLst>
              <a:ext uri="{FF2B5EF4-FFF2-40B4-BE49-F238E27FC236}">
                <a16:creationId xmlns:a16="http://schemas.microsoft.com/office/drawing/2014/main" id="{7430BE5F-E3DB-CA3F-47FC-04452306992F}"/>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DLBCL">
            <a:hlinkClick r:id="rId3" action="ppaction://hlinksldjump"/>
            <a:extLst>
              <a:ext uri="{FF2B5EF4-FFF2-40B4-BE49-F238E27FC236}">
                <a16:creationId xmlns:a16="http://schemas.microsoft.com/office/drawing/2014/main" id="{31CBE00D-CE54-B34A-0967-80D3DC4F5446}"/>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AML">
            <a:hlinkClick r:id="rId4" action="ppaction://hlinksldjump"/>
            <a:extLst>
              <a:ext uri="{FF2B5EF4-FFF2-40B4-BE49-F238E27FC236}">
                <a16:creationId xmlns:a16="http://schemas.microsoft.com/office/drawing/2014/main" id="{14F2CA88-8E46-29A9-4F52-FD9BB9637109}"/>
              </a:ext>
            </a:extLst>
          </p:cNvPr>
          <p:cNvSpPr/>
          <p:nvPr userDrawn="1"/>
        </p:nvSpPr>
        <p:spPr>
          <a:xfrm>
            <a:off x="3071004" y="-163"/>
            <a:ext cx="1506420" cy="56852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nvisible link BL">
            <a:hlinkClick r:id="rId5" action="ppaction://hlinksldjump"/>
            <a:extLst>
              <a:ext uri="{FF2B5EF4-FFF2-40B4-BE49-F238E27FC236}">
                <a16:creationId xmlns:a16="http://schemas.microsoft.com/office/drawing/2014/main" id="{D64C9EC2-0BC9-3581-E171-EFB5D72C0883}"/>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nvisible link CML">
            <a:hlinkClick r:id="rId6" action="ppaction://hlinksldjump"/>
            <a:extLst>
              <a:ext uri="{FF2B5EF4-FFF2-40B4-BE49-F238E27FC236}">
                <a16:creationId xmlns:a16="http://schemas.microsoft.com/office/drawing/2014/main" id="{571C01E5-B66D-E7F8-FAC6-1DBBCEDA6CAF}"/>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nvisible link ALL">
            <a:hlinkClick r:id="rId7" action="ppaction://hlinksldjump"/>
            <a:extLst>
              <a:ext uri="{FF2B5EF4-FFF2-40B4-BE49-F238E27FC236}">
                <a16:creationId xmlns:a16="http://schemas.microsoft.com/office/drawing/2014/main" id="{1E1082A3-5587-88DA-FF1B-AE4E7D75F6ED}"/>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96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 3 layout 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160F7B-B707-9630-CEFC-01EB705110BF}"/>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1F0A5658-6C4B-949B-CA3E-D083CB429167}"/>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15" name="Rectangle 14">
            <a:hlinkClick r:id="" action="ppaction://noaction"/>
            <a:extLst>
              <a:ext uri="{FF2B5EF4-FFF2-40B4-BE49-F238E27FC236}">
                <a16:creationId xmlns:a16="http://schemas.microsoft.com/office/drawing/2014/main" id="{1ED80E4C-5D65-FD3D-041D-7BF4C3800742}"/>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1" name="Rectangle 20">
            <a:extLst>
              <a:ext uri="{FF2B5EF4-FFF2-40B4-BE49-F238E27FC236}">
                <a16:creationId xmlns:a16="http://schemas.microsoft.com/office/drawing/2014/main" id="{C23C5111-BF5D-5AEE-8E67-0C61CAEA4C72}"/>
              </a:ext>
            </a:extLst>
          </p:cNvPr>
          <p:cNvSpPr/>
          <p:nvPr userDrawn="1"/>
        </p:nvSpPr>
        <p:spPr>
          <a:xfrm rot="16200000">
            <a:off x="3538313" y="-476222"/>
            <a:ext cx="568957"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2" name="Rectangle 21">
            <a:extLst>
              <a:ext uri="{FF2B5EF4-FFF2-40B4-BE49-F238E27FC236}">
                <a16:creationId xmlns:a16="http://schemas.microsoft.com/office/drawing/2014/main" id="{9713A6D3-C973-63BD-02DC-D19F19E749B0}"/>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23" name="Rectangle 22">
            <a:extLst>
              <a:ext uri="{FF2B5EF4-FFF2-40B4-BE49-F238E27FC236}">
                <a16:creationId xmlns:a16="http://schemas.microsoft.com/office/drawing/2014/main" id="{2B0DCBAB-7DC1-A367-AC16-9BB99D898D92}"/>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TextBox 4">
            <a:extLst>
              <a:ext uri="{FF2B5EF4-FFF2-40B4-BE49-F238E27FC236}">
                <a16:creationId xmlns:a16="http://schemas.microsoft.com/office/drawing/2014/main" id="{6CD3EF58-22A3-62C0-54B8-CEFCD9CFAD8B}"/>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7" name="TextBox 6">
            <a:extLst>
              <a:ext uri="{FF2B5EF4-FFF2-40B4-BE49-F238E27FC236}">
                <a16:creationId xmlns:a16="http://schemas.microsoft.com/office/drawing/2014/main" id="{237E0F8B-286B-1480-E53A-49297DF0172F}"/>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8" name="TextBox 7">
            <a:extLst>
              <a:ext uri="{FF2B5EF4-FFF2-40B4-BE49-F238E27FC236}">
                <a16:creationId xmlns:a16="http://schemas.microsoft.com/office/drawing/2014/main" id="{8D8C8190-7DE4-FD13-EDD2-0D7615A75B7F}"/>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9" name="TextBox 8">
            <a:extLst>
              <a:ext uri="{FF2B5EF4-FFF2-40B4-BE49-F238E27FC236}">
                <a16:creationId xmlns:a16="http://schemas.microsoft.com/office/drawing/2014/main" id="{294C5DA9-ED6F-CF37-D4AC-705549EA54EE}"/>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10" name="TextBox 9">
            <a:extLst>
              <a:ext uri="{FF2B5EF4-FFF2-40B4-BE49-F238E27FC236}">
                <a16:creationId xmlns:a16="http://schemas.microsoft.com/office/drawing/2014/main" id="{2C3261E9-FC38-E485-02A9-BDB8A507B437}"/>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28" name="TextBox 27">
            <a:extLst>
              <a:ext uri="{FF2B5EF4-FFF2-40B4-BE49-F238E27FC236}">
                <a16:creationId xmlns:a16="http://schemas.microsoft.com/office/drawing/2014/main" id="{687E79EF-55E6-C5AC-26C2-E4135F7DF83C}"/>
              </a:ext>
            </a:extLst>
          </p:cNvPr>
          <p:cNvSpPr txBox="1"/>
          <p:nvPr userDrawn="1"/>
        </p:nvSpPr>
        <p:spPr>
          <a:xfrm>
            <a:off x="3105443" y="131288"/>
            <a:ext cx="1426464" cy="276999"/>
          </a:xfrm>
          <a:prstGeom prst="rect">
            <a:avLst/>
          </a:prstGeom>
          <a:noFill/>
        </p:spPr>
        <p:txBody>
          <a:bodyPr wrap="square" rtlCol="0">
            <a:spAutoFit/>
          </a:bodyPr>
          <a:lstStyle/>
          <a:p>
            <a:pPr lvl="0" algn="ctr"/>
            <a:r>
              <a:rPr lang="en-US" sz="1200" b="1" dirty="0">
                <a:solidFill>
                  <a:schemeClr val="bg1"/>
                </a:solidFill>
              </a:rPr>
              <a:t>AML</a:t>
            </a:r>
          </a:p>
        </p:txBody>
      </p:sp>
      <p:sp>
        <p:nvSpPr>
          <p:cNvPr id="12" name="Content Placeholder 41">
            <a:extLst>
              <a:ext uri="{FF2B5EF4-FFF2-40B4-BE49-F238E27FC236}">
                <a16:creationId xmlns:a16="http://schemas.microsoft.com/office/drawing/2014/main" id="{A17BF22D-E401-C011-2CF3-9A311F81213D}"/>
              </a:ext>
            </a:extLst>
          </p:cNvPr>
          <p:cNvSpPr>
            <a:spLocks noGrp="1"/>
          </p:cNvSpPr>
          <p:nvPr>
            <p:ph sz="quarter" idx="66"/>
          </p:nvPr>
        </p:nvSpPr>
        <p:spPr>
          <a:xfrm>
            <a:off x="331199" y="1508760"/>
            <a:ext cx="2743200" cy="4133087"/>
          </a:xfrm>
          <a:solidFill>
            <a:srgbClr val="FBE2DC"/>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3"/>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3"/>
              </a:buClr>
              <a:buSzPct val="150000"/>
              <a:buFont typeface="Verdana" panose="020B0604030504040204" pitchFamily="34" charset="0"/>
              <a:buChar char="●"/>
              <a:defRPr sz="1100"/>
            </a:lvl3pPr>
            <a:lvl4pPr marL="911988" indent="-302396">
              <a:lnSpc>
                <a:spcPct val="100000"/>
              </a:lnSpc>
              <a:spcAft>
                <a:spcPts val="600"/>
              </a:spcAft>
              <a:buClr>
                <a:schemeClr val="accent3"/>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1">
            <a:extLst>
              <a:ext uri="{FF2B5EF4-FFF2-40B4-BE49-F238E27FC236}">
                <a16:creationId xmlns:a16="http://schemas.microsoft.com/office/drawing/2014/main" id="{5783B62A-E53A-530A-01F1-72C21FA2F1EF}"/>
              </a:ext>
            </a:extLst>
          </p:cNvPr>
          <p:cNvSpPr>
            <a:spLocks noGrp="1"/>
          </p:cNvSpPr>
          <p:nvPr>
            <p:ph sz="quarter" idx="65"/>
          </p:nvPr>
        </p:nvSpPr>
        <p:spPr>
          <a:xfrm>
            <a:off x="3200400" y="1508760"/>
            <a:ext cx="2743200" cy="4133087"/>
          </a:xfrm>
          <a:ln>
            <a:solidFill>
              <a:schemeClr val="accent3"/>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3"/>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3"/>
              </a:buClr>
              <a:buSzPct val="150000"/>
              <a:buFont typeface="Verdana" panose="020B0604030504040204" pitchFamily="34" charset="0"/>
              <a:buChar char="●"/>
              <a:defRPr sz="1100"/>
            </a:lvl3pPr>
            <a:lvl4pPr marL="911988" indent="-302396">
              <a:lnSpc>
                <a:spcPct val="100000"/>
              </a:lnSpc>
              <a:spcAft>
                <a:spcPts val="600"/>
              </a:spcAft>
              <a:buClr>
                <a:schemeClr val="accent3"/>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7E08EB23-97FB-7FC1-326E-B5F44F2F5534}"/>
              </a:ext>
            </a:extLst>
          </p:cNvPr>
          <p:cNvSpPr>
            <a:spLocks noGrp="1"/>
          </p:cNvSpPr>
          <p:nvPr>
            <p:ph type="body" sz="quarter" idx="68"/>
          </p:nvPr>
        </p:nvSpPr>
        <p:spPr>
          <a:xfrm>
            <a:off x="6052178" y="1508760"/>
            <a:ext cx="2743200" cy="4133087"/>
          </a:xfrm>
          <a:solidFill>
            <a:srgbClr val="F2F2F2"/>
          </a:solidFill>
        </p:spPr>
        <p:txBody>
          <a:bodyPr lIns="137160" tIns="91440" rIns="91440" bIns="45720"/>
          <a:lstStyle>
            <a:lvl1pPr>
              <a:lnSpc>
                <a:spcPct val="100000"/>
              </a:lnSpc>
              <a:spcAft>
                <a:spcPts val="600"/>
              </a:spcAft>
              <a:defRPr sz="1100" b="1">
                <a:latin typeface="+mn-lt"/>
              </a:defRPr>
            </a:lvl1pPr>
            <a:lvl2pPr marL="302396" indent="-302396">
              <a:lnSpc>
                <a:spcPct val="100000"/>
              </a:lnSpc>
              <a:spcAft>
                <a:spcPts val="600"/>
              </a:spcAft>
              <a:buClr>
                <a:schemeClr val="accent3"/>
              </a:buClr>
              <a:buSzPct val="150000"/>
              <a:buFont typeface="Verdana" panose="020B0604030504040204" pitchFamily="34" charset="0"/>
              <a:buChar char="●"/>
              <a:defRPr sz="1100">
                <a:latin typeface="+mn-lt"/>
              </a:defRPr>
            </a:lvl2pPr>
            <a:lvl3pPr marL="609593" indent="-302396">
              <a:lnSpc>
                <a:spcPct val="100000"/>
              </a:lnSpc>
              <a:spcAft>
                <a:spcPts val="600"/>
              </a:spcAft>
              <a:buClr>
                <a:schemeClr val="accent3"/>
              </a:buClr>
              <a:buSzPct val="150000"/>
              <a:buFont typeface="Verdana" panose="020B0604030504040204" pitchFamily="34" charset="0"/>
              <a:buChar char="●"/>
              <a:defRPr sz="1100">
                <a:latin typeface="+mn-lt"/>
              </a:defRPr>
            </a:lvl3pPr>
            <a:lvl4pPr marL="911988" indent="-302396">
              <a:lnSpc>
                <a:spcPct val="100000"/>
              </a:lnSpc>
              <a:spcAft>
                <a:spcPts val="600"/>
              </a:spcAft>
              <a:buClr>
                <a:schemeClr val="accent3"/>
              </a:buClr>
              <a:buSzPct val="150000"/>
              <a:buFont typeface="Verdana" panose="020B0604030504040204" pitchFamily="34" charset="0"/>
              <a:buChar char="●"/>
              <a:defRPr sz="1100">
                <a:latin typeface="+mn-lt"/>
              </a:defRPr>
            </a:lvl4pPr>
            <a:lvl5pPr>
              <a:lnSpc>
                <a:spcPct val="100000"/>
              </a:lnSpc>
              <a:spcAft>
                <a:spcPts val="600"/>
              </a:spcAft>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Invisible link CLL">
            <a:hlinkClick r:id="rId2" action="ppaction://hlinksldjump"/>
            <a:extLst>
              <a:ext uri="{FF2B5EF4-FFF2-40B4-BE49-F238E27FC236}">
                <a16:creationId xmlns:a16="http://schemas.microsoft.com/office/drawing/2014/main" id="{1F327072-E7B7-8551-9460-33B10686A75C}"/>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link DLBCL">
            <a:hlinkClick r:id="rId3" action="ppaction://hlinksldjump"/>
            <a:extLst>
              <a:ext uri="{FF2B5EF4-FFF2-40B4-BE49-F238E27FC236}">
                <a16:creationId xmlns:a16="http://schemas.microsoft.com/office/drawing/2014/main" id="{67282FA6-FF14-E01C-1541-DFDCF5A726E4}"/>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nvisible link AML">
            <a:hlinkClick r:id="rId4" action="ppaction://hlinksldjump"/>
            <a:extLst>
              <a:ext uri="{FF2B5EF4-FFF2-40B4-BE49-F238E27FC236}">
                <a16:creationId xmlns:a16="http://schemas.microsoft.com/office/drawing/2014/main" id="{A9C98EE7-60CF-29E6-8A58-964B1A189B87}"/>
              </a:ext>
            </a:extLst>
          </p:cNvPr>
          <p:cNvSpPr/>
          <p:nvPr userDrawn="1"/>
        </p:nvSpPr>
        <p:spPr>
          <a:xfrm>
            <a:off x="3071004" y="-163"/>
            <a:ext cx="1506420" cy="56852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nvisible link BL">
            <a:hlinkClick r:id="rId5" action="ppaction://hlinksldjump"/>
            <a:extLst>
              <a:ext uri="{FF2B5EF4-FFF2-40B4-BE49-F238E27FC236}">
                <a16:creationId xmlns:a16="http://schemas.microsoft.com/office/drawing/2014/main" id="{ADA3C520-036A-E99B-A94F-94428585375D}"/>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nvisible link CML">
            <a:hlinkClick r:id="rId6" action="ppaction://hlinksldjump"/>
            <a:extLst>
              <a:ext uri="{FF2B5EF4-FFF2-40B4-BE49-F238E27FC236}">
                <a16:creationId xmlns:a16="http://schemas.microsoft.com/office/drawing/2014/main" id="{2AD91910-3046-A7CB-BEC9-EE41E64BB0C3}"/>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nvisible link ALL">
            <a:hlinkClick r:id="rId7" action="ppaction://hlinksldjump"/>
            <a:extLst>
              <a:ext uri="{FF2B5EF4-FFF2-40B4-BE49-F238E27FC236}">
                <a16:creationId xmlns:a16="http://schemas.microsoft.com/office/drawing/2014/main" id="{F0B29581-FD58-EC8F-CED3-D18C8B322376}"/>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14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 4 layout 1">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EBD7C7-99C3-2F0E-1294-702EBF3965D2}"/>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8" name="Rectangle 17">
            <a:extLst>
              <a:ext uri="{FF2B5EF4-FFF2-40B4-BE49-F238E27FC236}">
                <a16:creationId xmlns:a16="http://schemas.microsoft.com/office/drawing/2014/main" id="{18E2A4D5-EED5-E626-1FBD-8F249BD55250}"/>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0FD085F3-9EBA-AC21-8E83-C0AD2E2C0C3F}"/>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8FCEB908-FF7D-8B06-8B1B-B166D1484C97}"/>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179DDC7A-AF84-2B36-A853-A89E197F0916}"/>
              </a:ext>
            </a:extLst>
          </p:cNvPr>
          <p:cNvSpPr/>
          <p:nvPr userDrawn="1"/>
        </p:nvSpPr>
        <p:spPr>
          <a:xfrm rot="16200000">
            <a:off x="5058034" y="-476388"/>
            <a:ext cx="568955"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86D8C83-FAB1-04A9-90EF-43B81479241A}"/>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Content Placeholder 41">
            <a:extLst>
              <a:ext uri="{FF2B5EF4-FFF2-40B4-BE49-F238E27FC236}">
                <a16:creationId xmlns:a16="http://schemas.microsoft.com/office/drawing/2014/main" id="{2081B323-178D-1C40-ACB8-308757B7580B}"/>
              </a:ext>
            </a:extLst>
          </p:cNvPr>
          <p:cNvSpPr>
            <a:spLocks noGrp="1"/>
          </p:cNvSpPr>
          <p:nvPr>
            <p:ph sz="quarter" idx="32"/>
          </p:nvPr>
        </p:nvSpPr>
        <p:spPr>
          <a:xfrm>
            <a:off x="329184" y="1508166"/>
            <a:ext cx="4169663" cy="4133087"/>
          </a:xfrm>
          <a:ln>
            <a:solidFill>
              <a:schemeClr val="accent4"/>
            </a:solidFill>
          </a:ln>
        </p:spPr>
        <p:txBody>
          <a:bodyPr lIns="137160" tIns="91440" rIns="13716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4"/>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4"/>
              </a:buClr>
              <a:buSzPct val="150000"/>
              <a:buFont typeface="System Font Regular"/>
              <a:buChar char="●"/>
              <a:defRPr sz="1100"/>
            </a:lvl3pPr>
            <a:lvl4pPr marL="911988" indent="-302396">
              <a:lnSpc>
                <a:spcPct val="100000"/>
              </a:lnSpc>
              <a:spcAft>
                <a:spcPts val="600"/>
              </a:spcAft>
              <a:buClr>
                <a:schemeClr val="accent4"/>
              </a:buClr>
              <a:buSzPct val="150000"/>
              <a:buFont typeface="System Font Regular"/>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1">
            <a:extLst>
              <a:ext uri="{FF2B5EF4-FFF2-40B4-BE49-F238E27FC236}">
                <a16:creationId xmlns:a16="http://schemas.microsoft.com/office/drawing/2014/main" id="{0A7E2243-0489-AD26-8A8A-54A93CA61482}"/>
              </a:ext>
            </a:extLst>
          </p:cNvPr>
          <p:cNvSpPr>
            <a:spLocks noGrp="1"/>
          </p:cNvSpPr>
          <p:nvPr>
            <p:ph sz="quarter" idx="56"/>
          </p:nvPr>
        </p:nvSpPr>
        <p:spPr>
          <a:xfrm>
            <a:off x="4663439" y="1508166"/>
            <a:ext cx="4114800" cy="4133087"/>
          </a:xfrm>
          <a:solidFill>
            <a:schemeClr val="accent4">
              <a:lumMod val="20000"/>
              <a:lumOff val="80000"/>
            </a:schemeClr>
          </a:solidFill>
        </p:spPr>
        <p:txBody>
          <a:bodyPr lIns="137160" tIns="91440" rIns="13716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4"/>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4"/>
              </a:buClr>
              <a:buSzPct val="150000"/>
              <a:buFont typeface="System Font Regular"/>
              <a:buChar char="●"/>
              <a:defRPr sz="1100"/>
            </a:lvl3pPr>
            <a:lvl4pPr marL="911988" indent="-302396">
              <a:lnSpc>
                <a:spcPct val="100000"/>
              </a:lnSpc>
              <a:spcAft>
                <a:spcPts val="600"/>
              </a:spcAft>
              <a:buClr>
                <a:schemeClr val="accent4"/>
              </a:buClr>
              <a:buSzPct val="150000"/>
              <a:buFont typeface="System Font Regular"/>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Box 22">
            <a:extLst>
              <a:ext uri="{FF2B5EF4-FFF2-40B4-BE49-F238E27FC236}">
                <a16:creationId xmlns:a16="http://schemas.microsoft.com/office/drawing/2014/main" id="{9E763865-EAC8-A361-EE2D-4E0792685B38}"/>
              </a:ext>
            </a:extLst>
          </p:cNvPr>
          <p:cNvSpPr txBox="1"/>
          <p:nvPr userDrawn="1"/>
        </p:nvSpPr>
        <p:spPr>
          <a:xfrm>
            <a:off x="4634340" y="165793"/>
            <a:ext cx="1426464" cy="276999"/>
          </a:xfrm>
          <a:prstGeom prst="rect">
            <a:avLst/>
          </a:prstGeom>
          <a:noFill/>
        </p:spPr>
        <p:txBody>
          <a:bodyPr wrap="square" rtlCol="0">
            <a:spAutoFit/>
          </a:bodyPr>
          <a:lstStyle/>
          <a:p>
            <a:pPr lvl="0" algn="ctr"/>
            <a:r>
              <a:rPr lang="en-US" sz="1200" b="1" dirty="0">
                <a:solidFill>
                  <a:schemeClr val="bg1"/>
                </a:solidFill>
              </a:rPr>
              <a:t>BL</a:t>
            </a:r>
          </a:p>
        </p:txBody>
      </p:sp>
      <p:sp>
        <p:nvSpPr>
          <p:cNvPr id="24" name="TextBox 23">
            <a:extLst>
              <a:ext uri="{FF2B5EF4-FFF2-40B4-BE49-F238E27FC236}">
                <a16:creationId xmlns:a16="http://schemas.microsoft.com/office/drawing/2014/main" id="{E2E3A143-BA86-6367-4770-707281263DA5}"/>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27" name="TextBox 26">
            <a:extLst>
              <a:ext uri="{FF2B5EF4-FFF2-40B4-BE49-F238E27FC236}">
                <a16:creationId xmlns:a16="http://schemas.microsoft.com/office/drawing/2014/main" id="{081BB23A-ECE8-80C4-A7DC-F4B5108D9900}"/>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28" name="TextBox 27">
            <a:extLst>
              <a:ext uri="{FF2B5EF4-FFF2-40B4-BE49-F238E27FC236}">
                <a16:creationId xmlns:a16="http://schemas.microsoft.com/office/drawing/2014/main" id="{F78B8D4E-053D-810B-EB7A-D61C4D5687C8}"/>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2" name="TextBox 31">
            <a:extLst>
              <a:ext uri="{FF2B5EF4-FFF2-40B4-BE49-F238E27FC236}">
                <a16:creationId xmlns:a16="http://schemas.microsoft.com/office/drawing/2014/main" id="{EF4749CD-C77A-AE7B-EA35-468CAAC65E64}"/>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3" name="TextBox 32">
            <a:extLst>
              <a:ext uri="{FF2B5EF4-FFF2-40B4-BE49-F238E27FC236}">
                <a16:creationId xmlns:a16="http://schemas.microsoft.com/office/drawing/2014/main" id="{1BFC85F5-8AE0-5B9D-599B-B8C11A698DFB}"/>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8" name="Invisible link CLL">
            <a:hlinkClick r:id="rId2" action="ppaction://hlinksldjump"/>
            <a:extLst>
              <a:ext uri="{FF2B5EF4-FFF2-40B4-BE49-F238E27FC236}">
                <a16:creationId xmlns:a16="http://schemas.microsoft.com/office/drawing/2014/main" id="{280D6EE3-1CC1-66D4-560B-3AFE85209566}"/>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DLBCL">
            <a:hlinkClick r:id="rId3" action="ppaction://hlinksldjump"/>
            <a:extLst>
              <a:ext uri="{FF2B5EF4-FFF2-40B4-BE49-F238E27FC236}">
                <a16:creationId xmlns:a16="http://schemas.microsoft.com/office/drawing/2014/main" id="{4D347F22-3495-5492-4096-9B5C14EB8102}"/>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AML">
            <a:hlinkClick r:id="rId4" action="ppaction://hlinksldjump"/>
            <a:extLst>
              <a:ext uri="{FF2B5EF4-FFF2-40B4-BE49-F238E27FC236}">
                <a16:creationId xmlns:a16="http://schemas.microsoft.com/office/drawing/2014/main" id="{96599BBA-16DB-ED88-5EBF-701AB17CB614}"/>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BL">
            <a:hlinkClick r:id="rId5" action="ppaction://hlinksldjump"/>
            <a:extLst>
              <a:ext uri="{FF2B5EF4-FFF2-40B4-BE49-F238E27FC236}">
                <a16:creationId xmlns:a16="http://schemas.microsoft.com/office/drawing/2014/main" id="{E21C857B-4EFD-47ED-81B3-B793681D53A0}"/>
              </a:ext>
            </a:extLst>
          </p:cNvPr>
          <p:cNvSpPr/>
          <p:nvPr userDrawn="1"/>
        </p:nvSpPr>
        <p:spPr>
          <a:xfrm>
            <a:off x="4577424" y="-10451"/>
            <a:ext cx="1506420"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CML">
            <a:hlinkClick r:id="rId6" action="ppaction://hlinksldjump"/>
            <a:extLst>
              <a:ext uri="{FF2B5EF4-FFF2-40B4-BE49-F238E27FC236}">
                <a16:creationId xmlns:a16="http://schemas.microsoft.com/office/drawing/2014/main" id="{06257D3B-9CD1-F7DC-E546-4DB885D2C857}"/>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ALL">
            <a:hlinkClick r:id="rId7" action="ppaction://hlinksldjump"/>
            <a:extLst>
              <a:ext uri="{FF2B5EF4-FFF2-40B4-BE49-F238E27FC236}">
                <a16:creationId xmlns:a16="http://schemas.microsoft.com/office/drawing/2014/main" id="{A0A4B9B2-7D22-9B50-8D50-0B5C43952B57}"/>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003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b 4 layout 1">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EBD7C7-99C3-2F0E-1294-702EBF3965D2}"/>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8" name="Rectangle 17">
            <a:extLst>
              <a:ext uri="{FF2B5EF4-FFF2-40B4-BE49-F238E27FC236}">
                <a16:creationId xmlns:a16="http://schemas.microsoft.com/office/drawing/2014/main" id="{18E2A4D5-EED5-E626-1FBD-8F249BD55250}"/>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7" name="Espace réservé du texte 4">
            <a:extLst>
              <a:ext uri="{FF2B5EF4-FFF2-40B4-BE49-F238E27FC236}">
                <a16:creationId xmlns:a16="http://schemas.microsoft.com/office/drawing/2014/main" id="{263AAE15-49DA-CE9C-40E9-9E9657086CD5}"/>
              </a:ext>
            </a:extLst>
          </p:cNvPr>
          <p:cNvSpPr>
            <a:spLocks noGrp="1"/>
          </p:cNvSpPr>
          <p:nvPr>
            <p:ph type="body" sz="quarter" idx="22"/>
          </p:nvPr>
        </p:nvSpPr>
        <p:spPr>
          <a:xfrm>
            <a:off x="333732" y="1258102"/>
            <a:ext cx="8443532"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0FD085F3-9EBA-AC21-8E83-C0AD2E2C0C3F}"/>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8FCEB908-FF7D-8B06-8B1B-B166D1484C97}"/>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179DDC7A-AF84-2B36-A853-A89E197F0916}"/>
              </a:ext>
            </a:extLst>
          </p:cNvPr>
          <p:cNvSpPr/>
          <p:nvPr userDrawn="1"/>
        </p:nvSpPr>
        <p:spPr>
          <a:xfrm rot="16200000">
            <a:off x="5058034" y="-476388"/>
            <a:ext cx="568955"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86D8C83-FAB1-04A9-90EF-43B81479241A}"/>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8" name="Content Placeholder 41">
            <a:extLst>
              <a:ext uri="{FF2B5EF4-FFF2-40B4-BE49-F238E27FC236}">
                <a16:creationId xmlns:a16="http://schemas.microsoft.com/office/drawing/2014/main" id="{EEC024DF-6215-CFA8-FB52-CC78EC873A72}"/>
              </a:ext>
            </a:extLst>
          </p:cNvPr>
          <p:cNvSpPr>
            <a:spLocks noGrp="1"/>
          </p:cNvSpPr>
          <p:nvPr>
            <p:ph sz="quarter" idx="58"/>
          </p:nvPr>
        </p:nvSpPr>
        <p:spPr>
          <a:xfrm>
            <a:off x="324969" y="1706838"/>
            <a:ext cx="4114800" cy="1463040"/>
          </a:xfrm>
          <a:solidFill>
            <a:schemeClr val="accent4">
              <a:lumMod val="20000"/>
              <a:lumOff val="80000"/>
            </a:schemeClr>
          </a:solidFill>
          <a:ln>
            <a:noFill/>
          </a:ln>
          <a:effectLst>
            <a:outerShdw dist="114047" dir="19140000" algn="bl" rotWithShape="0">
              <a:schemeClr val="accent4">
                <a:lumMod val="50000"/>
              </a:schemeClr>
            </a:outerShdw>
          </a:effectLst>
        </p:spPr>
        <p:txBody>
          <a:bodyPr lIns="91440" tIns="0" rIns="91440" bIns="0" anchor="ctr"/>
          <a:lstStyle>
            <a:lvl1pPr algn="ctr">
              <a:spcAft>
                <a:spcPts val="0"/>
              </a:spcAft>
              <a:defRPr sz="1100">
                <a:solidFill>
                  <a:srgbClr val="215B3F"/>
                </a:solidFill>
              </a:defRPr>
            </a:lvl1pPr>
            <a:lvl2pPr marL="302396" indent="-302396" algn="ctr">
              <a:spcAft>
                <a:spcPts val="0"/>
              </a:spcAft>
              <a:buClr>
                <a:schemeClr val="accent4">
                  <a:lumMod val="75000"/>
                </a:schemeClr>
              </a:buClr>
              <a:buSzPct val="150000"/>
              <a:buFont typeface="Verdana" panose="020B0604030504040204" pitchFamily="34" charset="0"/>
              <a:buChar char="●"/>
              <a:defRPr sz="1100">
                <a:solidFill>
                  <a:srgbClr val="215B3F"/>
                </a:solidFill>
              </a:defRPr>
            </a:lvl2pPr>
            <a:lvl3pPr marL="609593" indent="-302396" algn="ctr">
              <a:spcAft>
                <a:spcPts val="0"/>
              </a:spcAft>
              <a:buClr>
                <a:schemeClr val="accent4">
                  <a:lumMod val="75000"/>
                </a:schemeClr>
              </a:buClr>
              <a:buSzPct val="150000"/>
              <a:buFont typeface="Verdana" panose="020B0604030504040204" pitchFamily="34" charset="0"/>
              <a:buChar char="●"/>
              <a:defRPr sz="1100">
                <a:solidFill>
                  <a:srgbClr val="215B3F"/>
                </a:solidFill>
              </a:defRPr>
            </a:lvl3pPr>
            <a:lvl4pPr marL="911988" indent="-302396" algn="ctr">
              <a:spcAft>
                <a:spcPts val="0"/>
              </a:spcAft>
              <a:buClr>
                <a:schemeClr val="accent4">
                  <a:lumMod val="75000"/>
                </a:schemeClr>
              </a:buClr>
              <a:buSzPct val="150000"/>
              <a:buFont typeface="Verdana" panose="020B0604030504040204" pitchFamily="34" charset="0"/>
              <a:buChar char="●"/>
              <a:defRPr sz="1100">
                <a:solidFill>
                  <a:srgbClr val="215B3F"/>
                </a:solidFill>
              </a:defRPr>
            </a:lvl4pPr>
            <a:lvl5pPr algn="ctr">
              <a:spcAft>
                <a:spcPts val="0"/>
              </a:spcAft>
              <a:defRPr sz="1100">
                <a:solidFill>
                  <a:srgbClr val="215B3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C90B11A-DE7B-976C-9D0E-9844885FC5FF}"/>
              </a:ext>
            </a:extLst>
          </p:cNvPr>
          <p:cNvSpPr txBox="1"/>
          <p:nvPr userDrawn="1"/>
        </p:nvSpPr>
        <p:spPr>
          <a:xfrm>
            <a:off x="4634340" y="165793"/>
            <a:ext cx="1426464" cy="276999"/>
          </a:xfrm>
          <a:prstGeom prst="rect">
            <a:avLst/>
          </a:prstGeom>
          <a:noFill/>
        </p:spPr>
        <p:txBody>
          <a:bodyPr wrap="square" rtlCol="0">
            <a:spAutoFit/>
          </a:bodyPr>
          <a:lstStyle/>
          <a:p>
            <a:pPr lvl="0" algn="ctr"/>
            <a:r>
              <a:rPr lang="en-US" sz="1200" b="1" dirty="0">
                <a:solidFill>
                  <a:schemeClr val="bg1"/>
                </a:solidFill>
              </a:rPr>
              <a:t>BL</a:t>
            </a:r>
          </a:p>
        </p:txBody>
      </p:sp>
      <p:sp>
        <p:nvSpPr>
          <p:cNvPr id="7" name="TextBox 6">
            <a:extLst>
              <a:ext uri="{FF2B5EF4-FFF2-40B4-BE49-F238E27FC236}">
                <a16:creationId xmlns:a16="http://schemas.microsoft.com/office/drawing/2014/main" id="{B588087E-6F7A-303B-4C86-695E5FAA65A6}"/>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28" name="TextBox 27">
            <a:extLst>
              <a:ext uri="{FF2B5EF4-FFF2-40B4-BE49-F238E27FC236}">
                <a16:creationId xmlns:a16="http://schemas.microsoft.com/office/drawing/2014/main" id="{19AB0D82-D859-0E22-5BF9-D668E3DE2B36}"/>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32" name="TextBox 31">
            <a:extLst>
              <a:ext uri="{FF2B5EF4-FFF2-40B4-BE49-F238E27FC236}">
                <a16:creationId xmlns:a16="http://schemas.microsoft.com/office/drawing/2014/main" id="{D659A48B-0510-72C2-1C10-78BAC554A27A}"/>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3" name="TextBox 32">
            <a:extLst>
              <a:ext uri="{FF2B5EF4-FFF2-40B4-BE49-F238E27FC236}">
                <a16:creationId xmlns:a16="http://schemas.microsoft.com/office/drawing/2014/main" id="{2B2B2818-EA04-A92D-4AFB-7A0332EB49DB}"/>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4" name="TextBox 33">
            <a:extLst>
              <a:ext uri="{FF2B5EF4-FFF2-40B4-BE49-F238E27FC236}">
                <a16:creationId xmlns:a16="http://schemas.microsoft.com/office/drawing/2014/main" id="{00CB682D-408F-EAF2-356B-EC714B777DBD}"/>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5" name="Content Placeholder 41">
            <a:extLst>
              <a:ext uri="{FF2B5EF4-FFF2-40B4-BE49-F238E27FC236}">
                <a16:creationId xmlns:a16="http://schemas.microsoft.com/office/drawing/2014/main" id="{D5BD7E14-1D34-36D1-9BC8-74FFCE9F8B88}"/>
              </a:ext>
            </a:extLst>
          </p:cNvPr>
          <p:cNvSpPr>
            <a:spLocks noGrp="1"/>
          </p:cNvSpPr>
          <p:nvPr>
            <p:ph sz="quarter" idx="56"/>
          </p:nvPr>
        </p:nvSpPr>
        <p:spPr>
          <a:xfrm>
            <a:off x="4663439" y="3495038"/>
            <a:ext cx="4114800" cy="2148840"/>
          </a:xfrm>
          <a:solidFill>
            <a:schemeClr val="bg1">
              <a:lumMod val="95000"/>
            </a:schemeClr>
          </a:solidFill>
          <a:ln>
            <a:no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4"/>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4"/>
              </a:buClr>
              <a:buSzPct val="150000"/>
              <a:buFont typeface="Verdana" panose="020B0604030504040204" pitchFamily="34" charset="0"/>
              <a:buChar char="●"/>
              <a:defRPr sz="1100"/>
            </a:lvl3pPr>
            <a:lvl4pPr marL="911988" indent="-302396">
              <a:lnSpc>
                <a:spcPct val="100000"/>
              </a:lnSpc>
              <a:spcBef>
                <a:spcPts val="600"/>
              </a:spcBef>
              <a:buClr>
                <a:schemeClr val="accent4"/>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41">
            <a:extLst>
              <a:ext uri="{FF2B5EF4-FFF2-40B4-BE49-F238E27FC236}">
                <a16:creationId xmlns:a16="http://schemas.microsoft.com/office/drawing/2014/main" id="{5A19EDA8-D2D8-6A28-6A2F-5284B93059E9}"/>
              </a:ext>
            </a:extLst>
          </p:cNvPr>
          <p:cNvSpPr>
            <a:spLocks noGrp="1"/>
          </p:cNvSpPr>
          <p:nvPr>
            <p:ph sz="quarter" idx="32"/>
          </p:nvPr>
        </p:nvSpPr>
        <p:spPr>
          <a:xfrm>
            <a:off x="329184" y="3495039"/>
            <a:ext cx="4169663" cy="2148840"/>
          </a:xfrm>
          <a:ln>
            <a:solidFill>
              <a:schemeClr val="accent4"/>
            </a:solid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4"/>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4"/>
              </a:buClr>
              <a:buSzPct val="150000"/>
              <a:buFont typeface="Verdana" panose="020B0604030504040204" pitchFamily="34" charset="0"/>
              <a:buChar char="●"/>
              <a:defRPr sz="1100"/>
            </a:lvl3pPr>
            <a:lvl4pPr marL="911988" indent="-302396">
              <a:lnSpc>
                <a:spcPct val="100000"/>
              </a:lnSpc>
              <a:spcBef>
                <a:spcPts val="600"/>
              </a:spcBef>
              <a:buClr>
                <a:schemeClr val="accent4"/>
              </a:buClr>
              <a:buSzPct val="150000"/>
              <a:buFont typeface="Verdana" panose="020B0604030504040204" pitchFamily="34" charset="0"/>
              <a:buChar char="●"/>
              <a:defRPr sz="1100"/>
            </a:lvl4pPr>
            <a:lvl5pPr marL="0" indent="0">
              <a:lnSpc>
                <a:spcPct val="100000"/>
              </a:lnSpc>
              <a:spcBef>
                <a:spcPts val="600"/>
              </a:spcBef>
              <a:buClr>
                <a:schemeClr val="accent4"/>
              </a:buClr>
              <a:buSzPct val="150000"/>
              <a:buFont typeface="Verdana" panose="020B060403050404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Invisible link CLL">
            <a:hlinkClick r:id="rId2" action="ppaction://hlinksldjump"/>
            <a:extLst>
              <a:ext uri="{FF2B5EF4-FFF2-40B4-BE49-F238E27FC236}">
                <a16:creationId xmlns:a16="http://schemas.microsoft.com/office/drawing/2014/main" id="{AA5D6D8A-66C7-D71C-9662-07A8975216F6}"/>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DLBCL">
            <a:hlinkClick r:id="rId3" action="ppaction://hlinksldjump"/>
            <a:extLst>
              <a:ext uri="{FF2B5EF4-FFF2-40B4-BE49-F238E27FC236}">
                <a16:creationId xmlns:a16="http://schemas.microsoft.com/office/drawing/2014/main" id="{E41C4C49-FBD5-8C8D-E3F5-13F8570E93CC}"/>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AML">
            <a:hlinkClick r:id="rId4" action="ppaction://hlinksldjump"/>
            <a:extLst>
              <a:ext uri="{FF2B5EF4-FFF2-40B4-BE49-F238E27FC236}">
                <a16:creationId xmlns:a16="http://schemas.microsoft.com/office/drawing/2014/main" id="{B9C567A9-B50C-20DD-D249-A935460FF3CE}"/>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BL">
            <a:hlinkClick r:id="rId5" action="ppaction://hlinksldjump"/>
            <a:extLst>
              <a:ext uri="{FF2B5EF4-FFF2-40B4-BE49-F238E27FC236}">
                <a16:creationId xmlns:a16="http://schemas.microsoft.com/office/drawing/2014/main" id="{5A5D2B63-AA93-2C13-6E5F-F107234E5A5D}"/>
              </a:ext>
            </a:extLst>
          </p:cNvPr>
          <p:cNvSpPr/>
          <p:nvPr userDrawn="1"/>
        </p:nvSpPr>
        <p:spPr>
          <a:xfrm>
            <a:off x="4577424" y="-10451"/>
            <a:ext cx="1506420"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CML">
            <a:hlinkClick r:id="rId6" action="ppaction://hlinksldjump"/>
            <a:extLst>
              <a:ext uri="{FF2B5EF4-FFF2-40B4-BE49-F238E27FC236}">
                <a16:creationId xmlns:a16="http://schemas.microsoft.com/office/drawing/2014/main" id="{462162F3-62C3-889F-E317-21445BFB47FA}"/>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ALL">
            <a:hlinkClick r:id="rId7" action="ppaction://hlinksldjump"/>
            <a:extLst>
              <a:ext uri="{FF2B5EF4-FFF2-40B4-BE49-F238E27FC236}">
                <a16:creationId xmlns:a16="http://schemas.microsoft.com/office/drawing/2014/main" id="{B5F416F1-0E50-8C93-8D50-7363DC3B02FB}"/>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6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 4 layout 3">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EBD7C7-99C3-2F0E-1294-702EBF3965D2}"/>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8" name="Rectangle 17">
            <a:extLst>
              <a:ext uri="{FF2B5EF4-FFF2-40B4-BE49-F238E27FC236}">
                <a16:creationId xmlns:a16="http://schemas.microsoft.com/office/drawing/2014/main" id="{18E2A4D5-EED5-E626-1FBD-8F249BD55250}"/>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1"/>
            <a:ext cx="4572000" cy="210312"/>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0FD085F3-9EBA-AC21-8E83-C0AD2E2C0C3F}"/>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8FCEB908-FF7D-8B06-8B1B-B166D1484C97}"/>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179DDC7A-AF84-2B36-A853-A89E197F0916}"/>
              </a:ext>
            </a:extLst>
          </p:cNvPr>
          <p:cNvSpPr/>
          <p:nvPr userDrawn="1"/>
        </p:nvSpPr>
        <p:spPr>
          <a:xfrm rot="16200000">
            <a:off x="5058034" y="-476388"/>
            <a:ext cx="568955"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86D8C83-FAB1-04A9-90EF-43B81479241A}"/>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TextBox 2">
            <a:extLst>
              <a:ext uri="{FF2B5EF4-FFF2-40B4-BE49-F238E27FC236}">
                <a16:creationId xmlns:a16="http://schemas.microsoft.com/office/drawing/2014/main" id="{BC90B11A-DE7B-976C-9D0E-9844885FC5FF}"/>
              </a:ext>
            </a:extLst>
          </p:cNvPr>
          <p:cNvSpPr txBox="1"/>
          <p:nvPr userDrawn="1"/>
        </p:nvSpPr>
        <p:spPr>
          <a:xfrm>
            <a:off x="4634340" y="165793"/>
            <a:ext cx="1426464" cy="276999"/>
          </a:xfrm>
          <a:prstGeom prst="rect">
            <a:avLst/>
          </a:prstGeom>
          <a:noFill/>
        </p:spPr>
        <p:txBody>
          <a:bodyPr wrap="square" rtlCol="0">
            <a:spAutoFit/>
          </a:bodyPr>
          <a:lstStyle/>
          <a:p>
            <a:pPr lvl="0" algn="ctr"/>
            <a:r>
              <a:rPr lang="en-US" sz="1200" b="1" dirty="0">
                <a:solidFill>
                  <a:schemeClr val="bg1"/>
                </a:solidFill>
              </a:rPr>
              <a:t>BL</a:t>
            </a:r>
          </a:p>
        </p:txBody>
      </p:sp>
      <p:sp>
        <p:nvSpPr>
          <p:cNvPr id="7" name="TextBox 6">
            <a:extLst>
              <a:ext uri="{FF2B5EF4-FFF2-40B4-BE49-F238E27FC236}">
                <a16:creationId xmlns:a16="http://schemas.microsoft.com/office/drawing/2014/main" id="{B588087E-6F7A-303B-4C86-695E5FAA65A6}"/>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28" name="TextBox 27">
            <a:extLst>
              <a:ext uri="{FF2B5EF4-FFF2-40B4-BE49-F238E27FC236}">
                <a16:creationId xmlns:a16="http://schemas.microsoft.com/office/drawing/2014/main" id="{19AB0D82-D859-0E22-5BF9-D668E3DE2B36}"/>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32" name="TextBox 31">
            <a:extLst>
              <a:ext uri="{FF2B5EF4-FFF2-40B4-BE49-F238E27FC236}">
                <a16:creationId xmlns:a16="http://schemas.microsoft.com/office/drawing/2014/main" id="{D659A48B-0510-72C2-1C10-78BAC554A27A}"/>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3" name="TextBox 32">
            <a:extLst>
              <a:ext uri="{FF2B5EF4-FFF2-40B4-BE49-F238E27FC236}">
                <a16:creationId xmlns:a16="http://schemas.microsoft.com/office/drawing/2014/main" id="{2B2B2818-EA04-A92D-4AFB-7A0332EB49DB}"/>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4" name="TextBox 33">
            <a:extLst>
              <a:ext uri="{FF2B5EF4-FFF2-40B4-BE49-F238E27FC236}">
                <a16:creationId xmlns:a16="http://schemas.microsoft.com/office/drawing/2014/main" id="{00CB682D-408F-EAF2-356B-EC714B777DBD}"/>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9" name="Content Placeholder 41">
            <a:extLst>
              <a:ext uri="{FF2B5EF4-FFF2-40B4-BE49-F238E27FC236}">
                <a16:creationId xmlns:a16="http://schemas.microsoft.com/office/drawing/2014/main" id="{0CB7DC3E-2D63-A49C-4684-35F219A93BCE}"/>
              </a:ext>
            </a:extLst>
          </p:cNvPr>
          <p:cNvSpPr>
            <a:spLocks noGrp="1"/>
          </p:cNvSpPr>
          <p:nvPr>
            <p:ph sz="quarter" idx="65"/>
          </p:nvPr>
        </p:nvSpPr>
        <p:spPr>
          <a:xfrm>
            <a:off x="3200400" y="1508760"/>
            <a:ext cx="2743200" cy="4133087"/>
          </a:xfrm>
          <a:ln>
            <a:solidFill>
              <a:schemeClr val="accent4"/>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4"/>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4"/>
              </a:buClr>
              <a:buSzPct val="150000"/>
              <a:buFont typeface="Verdana" panose="020B0604030504040204" pitchFamily="34" charset="0"/>
              <a:buChar char="●"/>
              <a:defRPr sz="1100"/>
            </a:lvl3pPr>
            <a:lvl4pPr marL="911988" indent="-302396">
              <a:lnSpc>
                <a:spcPct val="100000"/>
              </a:lnSpc>
              <a:spcAft>
                <a:spcPts val="600"/>
              </a:spcAft>
              <a:buClr>
                <a:schemeClr val="accent4"/>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1">
            <a:extLst>
              <a:ext uri="{FF2B5EF4-FFF2-40B4-BE49-F238E27FC236}">
                <a16:creationId xmlns:a16="http://schemas.microsoft.com/office/drawing/2014/main" id="{7F1013AA-EAAE-15E3-E4B1-03CF9ADF6C1B}"/>
              </a:ext>
            </a:extLst>
          </p:cNvPr>
          <p:cNvSpPr>
            <a:spLocks noGrp="1"/>
          </p:cNvSpPr>
          <p:nvPr>
            <p:ph sz="quarter" idx="66"/>
          </p:nvPr>
        </p:nvSpPr>
        <p:spPr>
          <a:xfrm>
            <a:off x="331194" y="1508760"/>
            <a:ext cx="2743200" cy="4133087"/>
          </a:xfrm>
          <a:solidFill>
            <a:srgbClr val="E0F6E7"/>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4"/>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4"/>
              </a:buClr>
              <a:buSzPct val="150000"/>
              <a:buFont typeface="Verdana" panose="020B0604030504040204" pitchFamily="34" charset="0"/>
              <a:buChar char="●"/>
              <a:defRPr sz="1100"/>
            </a:lvl3pPr>
            <a:lvl4pPr marL="911988" indent="-302396">
              <a:lnSpc>
                <a:spcPct val="100000"/>
              </a:lnSpc>
              <a:spcAft>
                <a:spcPts val="600"/>
              </a:spcAft>
              <a:buClr>
                <a:schemeClr val="accent4"/>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AD02EC0F-A92B-439D-DCFC-312D4BD0A33A}"/>
              </a:ext>
            </a:extLst>
          </p:cNvPr>
          <p:cNvSpPr>
            <a:spLocks noGrp="1"/>
          </p:cNvSpPr>
          <p:nvPr>
            <p:ph type="body" sz="quarter" idx="68"/>
          </p:nvPr>
        </p:nvSpPr>
        <p:spPr>
          <a:xfrm>
            <a:off x="6052178" y="1508760"/>
            <a:ext cx="2743200" cy="4133087"/>
          </a:xfrm>
          <a:solidFill>
            <a:srgbClr val="F2F2F2"/>
          </a:solidFill>
        </p:spPr>
        <p:txBody>
          <a:bodyPr lIns="137160" tIns="91440" rIns="91440" bIns="45720"/>
          <a:lstStyle>
            <a:lvl1pPr>
              <a:lnSpc>
                <a:spcPct val="100000"/>
              </a:lnSpc>
              <a:spcAft>
                <a:spcPts val="600"/>
              </a:spcAft>
              <a:defRPr sz="1100" b="1">
                <a:latin typeface="+mn-lt"/>
              </a:defRPr>
            </a:lvl1pPr>
            <a:lvl2pPr marL="302396" indent="-302396">
              <a:lnSpc>
                <a:spcPct val="100000"/>
              </a:lnSpc>
              <a:spcAft>
                <a:spcPts val="600"/>
              </a:spcAft>
              <a:buClr>
                <a:schemeClr val="accent4"/>
              </a:buClr>
              <a:buSzPct val="150000"/>
              <a:buFont typeface="Verdana" panose="020B0604030504040204" pitchFamily="34" charset="0"/>
              <a:buChar char="●"/>
              <a:defRPr sz="1100">
                <a:latin typeface="+mn-lt"/>
              </a:defRPr>
            </a:lvl2pPr>
            <a:lvl3pPr marL="609593" indent="-302396">
              <a:lnSpc>
                <a:spcPct val="100000"/>
              </a:lnSpc>
              <a:spcAft>
                <a:spcPts val="600"/>
              </a:spcAft>
              <a:buClr>
                <a:schemeClr val="accent4"/>
              </a:buClr>
              <a:buSzPct val="150000"/>
              <a:buFont typeface="Verdana" panose="020B0604030504040204" pitchFamily="34" charset="0"/>
              <a:buChar char="●"/>
              <a:defRPr sz="1100">
                <a:latin typeface="+mn-lt"/>
              </a:defRPr>
            </a:lvl3pPr>
            <a:lvl4pPr marL="911988" indent="-302396">
              <a:lnSpc>
                <a:spcPct val="100000"/>
              </a:lnSpc>
              <a:spcAft>
                <a:spcPts val="600"/>
              </a:spcAft>
              <a:buClr>
                <a:schemeClr val="accent4"/>
              </a:buClr>
              <a:buSzPct val="150000"/>
              <a:buFont typeface="Verdana" panose="020B0604030504040204" pitchFamily="34" charset="0"/>
              <a:buChar char="●"/>
              <a:defRPr sz="1100">
                <a:latin typeface="+mn-lt"/>
              </a:defRPr>
            </a:lvl4pPr>
            <a:lvl5pPr>
              <a:lnSpc>
                <a:spcPct val="100000"/>
              </a:lnSpc>
              <a:spcAft>
                <a:spcPts val="600"/>
              </a:spcAft>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Invisible link CLL">
            <a:hlinkClick r:id="rId2" action="ppaction://hlinksldjump"/>
            <a:extLst>
              <a:ext uri="{FF2B5EF4-FFF2-40B4-BE49-F238E27FC236}">
                <a16:creationId xmlns:a16="http://schemas.microsoft.com/office/drawing/2014/main" id="{49019512-9F14-4E3B-1EF6-410342C937EB}"/>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DLBCL">
            <a:hlinkClick r:id="rId3" action="ppaction://hlinksldjump"/>
            <a:extLst>
              <a:ext uri="{FF2B5EF4-FFF2-40B4-BE49-F238E27FC236}">
                <a16:creationId xmlns:a16="http://schemas.microsoft.com/office/drawing/2014/main" id="{BCBAE9A9-8D8B-CDB4-38EA-0CCB519EAFBB}"/>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AML">
            <a:hlinkClick r:id="rId4" action="ppaction://hlinksldjump"/>
            <a:extLst>
              <a:ext uri="{FF2B5EF4-FFF2-40B4-BE49-F238E27FC236}">
                <a16:creationId xmlns:a16="http://schemas.microsoft.com/office/drawing/2014/main" id="{715F7712-D7E1-49A9-123A-639FC8C6D7D1}"/>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BL">
            <a:hlinkClick r:id="rId5" action="ppaction://hlinksldjump"/>
            <a:extLst>
              <a:ext uri="{FF2B5EF4-FFF2-40B4-BE49-F238E27FC236}">
                <a16:creationId xmlns:a16="http://schemas.microsoft.com/office/drawing/2014/main" id="{0A2AF65A-4827-3956-F34B-B8E3DDC514DF}"/>
              </a:ext>
            </a:extLst>
          </p:cNvPr>
          <p:cNvSpPr/>
          <p:nvPr userDrawn="1"/>
        </p:nvSpPr>
        <p:spPr>
          <a:xfrm>
            <a:off x="4577424" y="-10451"/>
            <a:ext cx="1506420"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visible link CML">
            <a:hlinkClick r:id="rId6" action="ppaction://hlinksldjump"/>
            <a:extLst>
              <a:ext uri="{FF2B5EF4-FFF2-40B4-BE49-F238E27FC236}">
                <a16:creationId xmlns:a16="http://schemas.microsoft.com/office/drawing/2014/main" id="{0FC947EF-28F6-6F60-FEB9-675EF2563E0C}"/>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nvisible link ALL">
            <a:hlinkClick r:id="rId7" action="ppaction://hlinksldjump"/>
            <a:extLst>
              <a:ext uri="{FF2B5EF4-FFF2-40B4-BE49-F238E27FC236}">
                <a16:creationId xmlns:a16="http://schemas.microsoft.com/office/drawing/2014/main" id="{106F372C-5E99-4A86-C8DB-B7B113E337F4}"/>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4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 5 layout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BDCEB-49E1-5276-11DA-4C48CD8A5E06}"/>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820E0964-20E2-5054-4492-E9A12C344C79}"/>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1"/>
            <a:ext cx="4572000" cy="210312"/>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15" name="Rectangle 14">
            <a:hlinkClick r:id="" action="ppaction://noaction"/>
            <a:extLst>
              <a:ext uri="{FF2B5EF4-FFF2-40B4-BE49-F238E27FC236}">
                <a16:creationId xmlns:a16="http://schemas.microsoft.com/office/drawing/2014/main" id="{19D0AD7C-C920-93FF-2FAE-5BB4E779F168}"/>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1" name="Rectangle 20">
            <a:extLst>
              <a:ext uri="{FF2B5EF4-FFF2-40B4-BE49-F238E27FC236}">
                <a16:creationId xmlns:a16="http://schemas.microsoft.com/office/drawing/2014/main" id="{8A280924-3142-95BC-3412-DB51AFC48E3E}"/>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2" name="Rectangle 21">
            <a:extLst>
              <a:ext uri="{FF2B5EF4-FFF2-40B4-BE49-F238E27FC236}">
                <a16:creationId xmlns:a16="http://schemas.microsoft.com/office/drawing/2014/main" id="{957EBDA0-E7C3-7B60-29C7-4AFD383B4817}"/>
              </a:ext>
            </a:extLst>
          </p:cNvPr>
          <p:cNvSpPr/>
          <p:nvPr userDrawn="1"/>
        </p:nvSpPr>
        <p:spPr>
          <a:xfrm rot="16200000">
            <a:off x="5189558" y="-607913"/>
            <a:ext cx="305907"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23" name="Rectangle 22">
            <a:extLst>
              <a:ext uri="{FF2B5EF4-FFF2-40B4-BE49-F238E27FC236}">
                <a16:creationId xmlns:a16="http://schemas.microsoft.com/office/drawing/2014/main" id="{76DEB7F2-6049-AB56-200A-E419732A88C5}"/>
              </a:ext>
            </a:extLst>
          </p:cNvPr>
          <p:cNvSpPr/>
          <p:nvPr userDrawn="1"/>
        </p:nvSpPr>
        <p:spPr>
          <a:xfrm rot="16200000">
            <a:off x="6578087" y="-476224"/>
            <a:ext cx="568953"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Content Placeholder 41">
            <a:extLst>
              <a:ext uri="{FF2B5EF4-FFF2-40B4-BE49-F238E27FC236}">
                <a16:creationId xmlns:a16="http://schemas.microsoft.com/office/drawing/2014/main" id="{CFC12296-0A8E-4787-5D08-4CA3F8493D67}"/>
              </a:ext>
            </a:extLst>
          </p:cNvPr>
          <p:cNvSpPr>
            <a:spLocks noGrp="1"/>
          </p:cNvSpPr>
          <p:nvPr>
            <p:ph sz="quarter" idx="32"/>
          </p:nvPr>
        </p:nvSpPr>
        <p:spPr>
          <a:xfrm>
            <a:off x="329184" y="1508166"/>
            <a:ext cx="4169663" cy="4133087"/>
          </a:xfrm>
          <a:ln>
            <a:solidFill>
              <a:schemeClr val="accent5"/>
            </a:solidFill>
          </a:ln>
        </p:spPr>
        <p:txBody>
          <a:bodyPr lIns="137160" tIns="91440" rIns="13716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5"/>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5"/>
              </a:buClr>
              <a:buSzPct val="150000"/>
              <a:buFont typeface="System Font Regular"/>
              <a:buChar char="●"/>
              <a:defRPr sz="1100"/>
            </a:lvl3pPr>
            <a:lvl4pPr marL="911988" indent="-302396">
              <a:lnSpc>
                <a:spcPct val="100000"/>
              </a:lnSpc>
              <a:spcAft>
                <a:spcPts val="600"/>
              </a:spcAft>
              <a:buClr>
                <a:schemeClr val="accent5"/>
              </a:buClr>
              <a:buSzPct val="150000"/>
              <a:buFont typeface="System Font Regular"/>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1">
            <a:extLst>
              <a:ext uri="{FF2B5EF4-FFF2-40B4-BE49-F238E27FC236}">
                <a16:creationId xmlns:a16="http://schemas.microsoft.com/office/drawing/2014/main" id="{3AD14476-C20A-B6DF-6832-BC213ACF22E2}"/>
              </a:ext>
            </a:extLst>
          </p:cNvPr>
          <p:cNvSpPr>
            <a:spLocks noGrp="1"/>
          </p:cNvSpPr>
          <p:nvPr>
            <p:ph sz="quarter" idx="56"/>
          </p:nvPr>
        </p:nvSpPr>
        <p:spPr>
          <a:xfrm>
            <a:off x="4663439" y="1508166"/>
            <a:ext cx="4114800" cy="4133087"/>
          </a:xfrm>
          <a:solidFill>
            <a:schemeClr val="accent5">
              <a:lumMod val="20000"/>
              <a:lumOff val="80000"/>
            </a:schemeClr>
          </a:solidFill>
        </p:spPr>
        <p:txBody>
          <a:bodyPr lIns="137160" tIns="91440" rIns="13716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5"/>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5"/>
              </a:buClr>
              <a:buSzPct val="150000"/>
              <a:buFont typeface="System Font Regular"/>
              <a:buChar char="●"/>
              <a:defRPr sz="1100"/>
            </a:lvl3pPr>
            <a:lvl4pPr marL="911988" indent="-302396">
              <a:lnSpc>
                <a:spcPct val="100000"/>
              </a:lnSpc>
              <a:spcAft>
                <a:spcPts val="600"/>
              </a:spcAft>
              <a:buClr>
                <a:schemeClr val="accent5"/>
              </a:buClr>
              <a:buSzPct val="150000"/>
              <a:buFont typeface="System Font Regular"/>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a:extLst>
              <a:ext uri="{FF2B5EF4-FFF2-40B4-BE49-F238E27FC236}">
                <a16:creationId xmlns:a16="http://schemas.microsoft.com/office/drawing/2014/main" id="{B1FAF375-3984-FA3F-5244-054AB15F8DD5}"/>
              </a:ext>
            </a:extLst>
          </p:cNvPr>
          <p:cNvSpPr txBox="1"/>
          <p:nvPr userDrawn="1"/>
        </p:nvSpPr>
        <p:spPr>
          <a:xfrm>
            <a:off x="6148960" y="162050"/>
            <a:ext cx="1426464" cy="276999"/>
          </a:xfrm>
          <a:prstGeom prst="rect">
            <a:avLst/>
          </a:prstGeom>
          <a:noFill/>
        </p:spPr>
        <p:txBody>
          <a:bodyPr wrap="square" rtlCol="0">
            <a:spAutoFit/>
          </a:bodyPr>
          <a:lstStyle/>
          <a:p>
            <a:pPr lvl="0" algn="ctr"/>
            <a:r>
              <a:rPr lang="en-US" sz="1200" b="1" dirty="0">
                <a:solidFill>
                  <a:schemeClr val="bg1"/>
                </a:solidFill>
              </a:rPr>
              <a:t>CML</a:t>
            </a:r>
          </a:p>
        </p:txBody>
      </p:sp>
      <p:sp>
        <p:nvSpPr>
          <p:cNvPr id="27" name="TextBox 26">
            <a:extLst>
              <a:ext uri="{FF2B5EF4-FFF2-40B4-BE49-F238E27FC236}">
                <a16:creationId xmlns:a16="http://schemas.microsoft.com/office/drawing/2014/main" id="{6DBDA3A8-74FD-84C7-1FD6-86B3A52E8A97}"/>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30" name="TextBox 29">
            <a:extLst>
              <a:ext uri="{FF2B5EF4-FFF2-40B4-BE49-F238E27FC236}">
                <a16:creationId xmlns:a16="http://schemas.microsoft.com/office/drawing/2014/main" id="{BE3FFC71-D22B-82EA-8AE2-25B6F1043676}"/>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1" name="TextBox 30">
            <a:extLst>
              <a:ext uri="{FF2B5EF4-FFF2-40B4-BE49-F238E27FC236}">
                <a16:creationId xmlns:a16="http://schemas.microsoft.com/office/drawing/2014/main" id="{A78107C1-E75B-FB50-6944-4A3B6A6B358F}"/>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2" name="TextBox 31">
            <a:extLst>
              <a:ext uri="{FF2B5EF4-FFF2-40B4-BE49-F238E27FC236}">
                <a16:creationId xmlns:a16="http://schemas.microsoft.com/office/drawing/2014/main" id="{B523CEE5-152B-4D13-F382-4C440BC7D081}"/>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3" name="TextBox 32">
            <a:extLst>
              <a:ext uri="{FF2B5EF4-FFF2-40B4-BE49-F238E27FC236}">
                <a16:creationId xmlns:a16="http://schemas.microsoft.com/office/drawing/2014/main" id="{E87FB104-916F-FB18-ED61-1C9CE770E01F}"/>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5" name="Invisible link CLL">
            <a:hlinkClick r:id="rId2" action="ppaction://hlinksldjump"/>
            <a:extLst>
              <a:ext uri="{FF2B5EF4-FFF2-40B4-BE49-F238E27FC236}">
                <a16:creationId xmlns:a16="http://schemas.microsoft.com/office/drawing/2014/main" id="{1EAE77EC-A395-EFFC-E026-99DD1DE86E80}"/>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nvisible link DLBCL">
            <a:hlinkClick r:id="rId3" action="ppaction://hlinksldjump"/>
            <a:extLst>
              <a:ext uri="{FF2B5EF4-FFF2-40B4-BE49-F238E27FC236}">
                <a16:creationId xmlns:a16="http://schemas.microsoft.com/office/drawing/2014/main" id="{6BB3040E-F812-2B76-AEF9-9319865D0AB0}"/>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nvisible link AML">
            <a:hlinkClick r:id="rId4" action="ppaction://hlinksldjump"/>
            <a:extLst>
              <a:ext uri="{FF2B5EF4-FFF2-40B4-BE49-F238E27FC236}">
                <a16:creationId xmlns:a16="http://schemas.microsoft.com/office/drawing/2014/main" id="{1DCDC648-706C-A222-9DC9-210B184BBFD0}"/>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BL">
            <a:hlinkClick r:id="rId5" action="ppaction://hlinksldjump"/>
            <a:extLst>
              <a:ext uri="{FF2B5EF4-FFF2-40B4-BE49-F238E27FC236}">
                <a16:creationId xmlns:a16="http://schemas.microsoft.com/office/drawing/2014/main" id="{D6D4050D-A205-2AD6-C1E5-72E553F57A17}"/>
              </a:ext>
            </a:extLst>
          </p:cNvPr>
          <p:cNvSpPr/>
          <p:nvPr userDrawn="1"/>
        </p:nvSpPr>
        <p:spPr>
          <a:xfrm>
            <a:off x="4577424" y="-10451"/>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CML">
            <a:hlinkClick r:id="rId6" action="ppaction://hlinksldjump"/>
            <a:extLst>
              <a:ext uri="{FF2B5EF4-FFF2-40B4-BE49-F238E27FC236}">
                <a16:creationId xmlns:a16="http://schemas.microsoft.com/office/drawing/2014/main" id="{00010F87-6440-1A93-C930-AC69C92D1BBB}"/>
              </a:ext>
            </a:extLst>
          </p:cNvPr>
          <p:cNvSpPr/>
          <p:nvPr userDrawn="1"/>
        </p:nvSpPr>
        <p:spPr>
          <a:xfrm>
            <a:off x="6110042" y="-4693"/>
            <a:ext cx="1506420" cy="56895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ALL">
            <a:hlinkClick r:id="rId7" action="ppaction://hlinksldjump"/>
            <a:extLst>
              <a:ext uri="{FF2B5EF4-FFF2-40B4-BE49-F238E27FC236}">
                <a16:creationId xmlns:a16="http://schemas.microsoft.com/office/drawing/2014/main" id="{5A466E23-BD36-0029-9699-CD3753F2E1D0}"/>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 5 layout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BDCEB-49E1-5276-11DA-4C48CD8A5E06}"/>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820E0964-20E2-5054-4492-E9A12C344C79}"/>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7" name="Espace réservé du texte 4">
            <a:extLst>
              <a:ext uri="{FF2B5EF4-FFF2-40B4-BE49-F238E27FC236}">
                <a16:creationId xmlns:a16="http://schemas.microsoft.com/office/drawing/2014/main" id="{263AAE15-49DA-CE9C-40E9-9E9657086CD5}"/>
              </a:ext>
            </a:extLst>
          </p:cNvPr>
          <p:cNvSpPr>
            <a:spLocks noGrp="1"/>
          </p:cNvSpPr>
          <p:nvPr>
            <p:ph type="body" sz="quarter" idx="22"/>
          </p:nvPr>
        </p:nvSpPr>
        <p:spPr>
          <a:xfrm>
            <a:off x="333732" y="1258102"/>
            <a:ext cx="8443532"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15" name="Rectangle 14">
            <a:hlinkClick r:id="" action="ppaction://noaction"/>
            <a:extLst>
              <a:ext uri="{FF2B5EF4-FFF2-40B4-BE49-F238E27FC236}">
                <a16:creationId xmlns:a16="http://schemas.microsoft.com/office/drawing/2014/main" id="{19D0AD7C-C920-93FF-2FAE-5BB4E779F168}"/>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1" name="Rectangle 20">
            <a:extLst>
              <a:ext uri="{FF2B5EF4-FFF2-40B4-BE49-F238E27FC236}">
                <a16:creationId xmlns:a16="http://schemas.microsoft.com/office/drawing/2014/main" id="{8A280924-3142-95BC-3412-DB51AFC48E3E}"/>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2" name="Rectangle 21">
            <a:extLst>
              <a:ext uri="{FF2B5EF4-FFF2-40B4-BE49-F238E27FC236}">
                <a16:creationId xmlns:a16="http://schemas.microsoft.com/office/drawing/2014/main" id="{957EBDA0-E7C3-7B60-29C7-4AFD383B4817}"/>
              </a:ext>
            </a:extLst>
          </p:cNvPr>
          <p:cNvSpPr/>
          <p:nvPr userDrawn="1"/>
        </p:nvSpPr>
        <p:spPr>
          <a:xfrm rot="16200000">
            <a:off x="5189558" y="-607913"/>
            <a:ext cx="305907"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23" name="Rectangle 22">
            <a:extLst>
              <a:ext uri="{FF2B5EF4-FFF2-40B4-BE49-F238E27FC236}">
                <a16:creationId xmlns:a16="http://schemas.microsoft.com/office/drawing/2014/main" id="{76DEB7F2-6049-AB56-200A-E419732A88C5}"/>
              </a:ext>
            </a:extLst>
          </p:cNvPr>
          <p:cNvSpPr/>
          <p:nvPr userDrawn="1"/>
        </p:nvSpPr>
        <p:spPr>
          <a:xfrm rot="16200000">
            <a:off x="6578087" y="-476224"/>
            <a:ext cx="568953"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0" name="Content Placeholder 41">
            <a:extLst>
              <a:ext uri="{FF2B5EF4-FFF2-40B4-BE49-F238E27FC236}">
                <a16:creationId xmlns:a16="http://schemas.microsoft.com/office/drawing/2014/main" id="{E11A7427-1802-0EA2-2760-50A1C86C6161}"/>
              </a:ext>
            </a:extLst>
          </p:cNvPr>
          <p:cNvSpPr>
            <a:spLocks noGrp="1"/>
          </p:cNvSpPr>
          <p:nvPr>
            <p:ph sz="quarter" idx="58"/>
          </p:nvPr>
        </p:nvSpPr>
        <p:spPr>
          <a:xfrm>
            <a:off x="324969" y="1706838"/>
            <a:ext cx="4114800" cy="1463040"/>
          </a:xfrm>
          <a:solidFill>
            <a:schemeClr val="accent5">
              <a:lumMod val="20000"/>
              <a:lumOff val="80000"/>
            </a:schemeClr>
          </a:solidFill>
          <a:ln>
            <a:noFill/>
          </a:ln>
          <a:effectLst>
            <a:outerShdw dist="114047" dir="19140000" algn="bl" rotWithShape="0">
              <a:schemeClr val="accent5">
                <a:lumMod val="75000"/>
              </a:schemeClr>
            </a:outerShdw>
          </a:effectLst>
        </p:spPr>
        <p:txBody>
          <a:bodyPr lIns="91440" tIns="0" rIns="91440" bIns="0" anchor="ctr"/>
          <a:lstStyle>
            <a:lvl1pPr algn="ctr">
              <a:spcAft>
                <a:spcPts val="0"/>
              </a:spcAft>
              <a:defRPr sz="1100">
                <a:solidFill>
                  <a:schemeClr val="accent5">
                    <a:lumMod val="50000"/>
                  </a:schemeClr>
                </a:solidFill>
              </a:defRPr>
            </a:lvl1pPr>
            <a:lvl2pPr marL="302396" indent="-302396" algn="ctr">
              <a:spcAft>
                <a:spcPts val="0"/>
              </a:spcAft>
              <a:buClr>
                <a:schemeClr val="accent5"/>
              </a:buClr>
              <a:buSzPct val="150000"/>
              <a:buFont typeface="Verdana" panose="020B0604030504040204" pitchFamily="34" charset="0"/>
              <a:buChar char="●"/>
              <a:defRPr sz="1100">
                <a:solidFill>
                  <a:schemeClr val="accent5">
                    <a:lumMod val="50000"/>
                  </a:schemeClr>
                </a:solidFill>
              </a:defRPr>
            </a:lvl2pPr>
            <a:lvl3pPr marL="609593" indent="-302396" algn="ctr">
              <a:spcAft>
                <a:spcPts val="0"/>
              </a:spcAft>
              <a:buClr>
                <a:schemeClr val="accent5"/>
              </a:buClr>
              <a:buSzPct val="150000"/>
              <a:buFont typeface="Verdana" panose="020B0604030504040204" pitchFamily="34" charset="0"/>
              <a:buChar char="●"/>
              <a:defRPr sz="1100">
                <a:solidFill>
                  <a:schemeClr val="accent5">
                    <a:lumMod val="50000"/>
                  </a:schemeClr>
                </a:solidFill>
              </a:defRPr>
            </a:lvl3pPr>
            <a:lvl4pPr marL="911988" indent="-302396" algn="ctr">
              <a:spcAft>
                <a:spcPts val="0"/>
              </a:spcAft>
              <a:buClr>
                <a:schemeClr val="accent5"/>
              </a:buClr>
              <a:buSzPct val="150000"/>
              <a:buFont typeface="Verdana" panose="020B0604030504040204" pitchFamily="34" charset="0"/>
              <a:buChar char="●"/>
              <a:defRPr sz="1100">
                <a:solidFill>
                  <a:schemeClr val="accent5">
                    <a:lumMod val="50000"/>
                  </a:schemeClr>
                </a:solidFill>
              </a:defRPr>
            </a:lvl4pPr>
            <a:lvl5pPr algn="ctr">
              <a:spcAft>
                <a:spcPts val="0"/>
              </a:spcAft>
              <a:defRPr sz="1100">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C8235B06-E456-32A6-318B-FB6FF62DAE17}"/>
              </a:ext>
            </a:extLst>
          </p:cNvPr>
          <p:cNvSpPr txBox="1"/>
          <p:nvPr userDrawn="1"/>
        </p:nvSpPr>
        <p:spPr>
          <a:xfrm>
            <a:off x="6148960" y="162050"/>
            <a:ext cx="1426464" cy="276999"/>
          </a:xfrm>
          <a:prstGeom prst="rect">
            <a:avLst/>
          </a:prstGeom>
          <a:noFill/>
        </p:spPr>
        <p:txBody>
          <a:bodyPr wrap="square" rtlCol="0">
            <a:spAutoFit/>
          </a:bodyPr>
          <a:lstStyle/>
          <a:p>
            <a:pPr lvl="0" algn="ctr"/>
            <a:r>
              <a:rPr lang="en-US" sz="1200" b="1" dirty="0">
                <a:solidFill>
                  <a:schemeClr val="bg1"/>
                </a:solidFill>
              </a:rPr>
              <a:t>CML</a:t>
            </a:r>
          </a:p>
        </p:txBody>
      </p:sp>
      <p:sp>
        <p:nvSpPr>
          <p:cNvPr id="7" name="TextBox 6">
            <a:extLst>
              <a:ext uri="{FF2B5EF4-FFF2-40B4-BE49-F238E27FC236}">
                <a16:creationId xmlns:a16="http://schemas.microsoft.com/office/drawing/2014/main" id="{2681D8DC-8D48-697F-88FE-F03E6FCB6A52}"/>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31" name="TextBox 30">
            <a:extLst>
              <a:ext uri="{FF2B5EF4-FFF2-40B4-BE49-F238E27FC236}">
                <a16:creationId xmlns:a16="http://schemas.microsoft.com/office/drawing/2014/main" id="{4A43DBDC-3209-1F84-182C-636DDD6201FB}"/>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2" name="TextBox 31">
            <a:extLst>
              <a:ext uri="{FF2B5EF4-FFF2-40B4-BE49-F238E27FC236}">
                <a16:creationId xmlns:a16="http://schemas.microsoft.com/office/drawing/2014/main" id="{016564D1-7716-2746-84ED-90A144CB1176}"/>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3" name="TextBox 32">
            <a:extLst>
              <a:ext uri="{FF2B5EF4-FFF2-40B4-BE49-F238E27FC236}">
                <a16:creationId xmlns:a16="http://schemas.microsoft.com/office/drawing/2014/main" id="{1D64FF19-0725-7111-47E0-C09499B57C12}"/>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4" name="TextBox 33">
            <a:extLst>
              <a:ext uri="{FF2B5EF4-FFF2-40B4-BE49-F238E27FC236}">
                <a16:creationId xmlns:a16="http://schemas.microsoft.com/office/drawing/2014/main" id="{2688389F-9FC1-295B-F205-AF9D7A140CBC}"/>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35" name="Content Placeholder 41">
            <a:extLst>
              <a:ext uri="{FF2B5EF4-FFF2-40B4-BE49-F238E27FC236}">
                <a16:creationId xmlns:a16="http://schemas.microsoft.com/office/drawing/2014/main" id="{E40C79C5-B8C3-192C-5553-19643174E659}"/>
              </a:ext>
            </a:extLst>
          </p:cNvPr>
          <p:cNvSpPr>
            <a:spLocks noGrp="1"/>
          </p:cNvSpPr>
          <p:nvPr>
            <p:ph sz="quarter" idx="56"/>
          </p:nvPr>
        </p:nvSpPr>
        <p:spPr>
          <a:xfrm>
            <a:off x="4663439" y="3495038"/>
            <a:ext cx="4114800" cy="2148840"/>
          </a:xfrm>
          <a:solidFill>
            <a:schemeClr val="bg1">
              <a:lumMod val="95000"/>
            </a:schemeClr>
          </a:solidFill>
          <a:ln>
            <a:no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5"/>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5"/>
              </a:buClr>
              <a:buSzPct val="150000"/>
              <a:buFont typeface="Verdana" panose="020B0604030504040204" pitchFamily="34" charset="0"/>
              <a:buChar char="●"/>
              <a:defRPr sz="1100"/>
            </a:lvl3pPr>
            <a:lvl4pPr marL="911988" indent="-302396">
              <a:lnSpc>
                <a:spcPct val="100000"/>
              </a:lnSpc>
              <a:spcBef>
                <a:spcPts val="600"/>
              </a:spcBef>
              <a:buClr>
                <a:schemeClr val="accent5"/>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41">
            <a:extLst>
              <a:ext uri="{FF2B5EF4-FFF2-40B4-BE49-F238E27FC236}">
                <a16:creationId xmlns:a16="http://schemas.microsoft.com/office/drawing/2014/main" id="{DF170F9A-461D-112B-9576-4337DD5093E3}"/>
              </a:ext>
            </a:extLst>
          </p:cNvPr>
          <p:cNvSpPr>
            <a:spLocks noGrp="1"/>
          </p:cNvSpPr>
          <p:nvPr>
            <p:ph sz="quarter" idx="32"/>
          </p:nvPr>
        </p:nvSpPr>
        <p:spPr>
          <a:xfrm>
            <a:off x="329184" y="3495039"/>
            <a:ext cx="4169663" cy="2148840"/>
          </a:xfrm>
          <a:ln>
            <a:solidFill>
              <a:schemeClr val="accent5">
                <a:lumMod val="75000"/>
              </a:schemeClr>
            </a:solid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5"/>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5"/>
              </a:buClr>
              <a:buSzPct val="150000"/>
              <a:buFont typeface="Verdana" panose="020B0604030504040204" pitchFamily="34" charset="0"/>
              <a:buChar char="●"/>
              <a:defRPr sz="1100"/>
            </a:lvl3pPr>
            <a:lvl4pPr marL="911988" indent="-302396">
              <a:lnSpc>
                <a:spcPct val="100000"/>
              </a:lnSpc>
              <a:spcBef>
                <a:spcPts val="600"/>
              </a:spcBef>
              <a:buClr>
                <a:schemeClr val="accent5"/>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Invisible link CLL">
            <a:hlinkClick r:id="rId2" action="ppaction://hlinksldjump"/>
            <a:extLst>
              <a:ext uri="{FF2B5EF4-FFF2-40B4-BE49-F238E27FC236}">
                <a16:creationId xmlns:a16="http://schemas.microsoft.com/office/drawing/2014/main" id="{B713F1B4-B936-18D5-0A27-369C5090FF44}"/>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nvisible link DLBCL">
            <a:hlinkClick r:id="rId3" action="ppaction://hlinksldjump"/>
            <a:extLst>
              <a:ext uri="{FF2B5EF4-FFF2-40B4-BE49-F238E27FC236}">
                <a16:creationId xmlns:a16="http://schemas.microsoft.com/office/drawing/2014/main" id="{B76D1F7B-DB84-E4B0-6CE4-F026184062F9}"/>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nvisible link AML">
            <a:hlinkClick r:id="rId4" action="ppaction://hlinksldjump"/>
            <a:extLst>
              <a:ext uri="{FF2B5EF4-FFF2-40B4-BE49-F238E27FC236}">
                <a16:creationId xmlns:a16="http://schemas.microsoft.com/office/drawing/2014/main" id="{8C7203A2-C472-D7A5-0E30-CBE00E9CD48B}"/>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BL">
            <a:hlinkClick r:id="rId5" action="ppaction://hlinksldjump"/>
            <a:extLst>
              <a:ext uri="{FF2B5EF4-FFF2-40B4-BE49-F238E27FC236}">
                <a16:creationId xmlns:a16="http://schemas.microsoft.com/office/drawing/2014/main" id="{A77F1363-DC85-A006-3070-A0A78B5A3B4D}"/>
              </a:ext>
            </a:extLst>
          </p:cNvPr>
          <p:cNvSpPr/>
          <p:nvPr userDrawn="1"/>
        </p:nvSpPr>
        <p:spPr>
          <a:xfrm>
            <a:off x="4577424" y="-10451"/>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CML">
            <a:hlinkClick r:id="rId6" action="ppaction://hlinksldjump"/>
            <a:extLst>
              <a:ext uri="{FF2B5EF4-FFF2-40B4-BE49-F238E27FC236}">
                <a16:creationId xmlns:a16="http://schemas.microsoft.com/office/drawing/2014/main" id="{FDA16A90-552F-D3BF-7935-3E1B0FB609B2}"/>
              </a:ext>
            </a:extLst>
          </p:cNvPr>
          <p:cNvSpPr/>
          <p:nvPr userDrawn="1"/>
        </p:nvSpPr>
        <p:spPr>
          <a:xfrm>
            <a:off x="6110042" y="-4693"/>
            <a:ext cx="1506420" cy="56895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ALL">
            <a:hlinkClick r:id="rId7" action="ppaction://hlinksldjump"/>
            <a:extLst>
              <a:ext uri="{FF2B5EF4-FFF2-40B4-BE49-F238E27FC236}">
                <a16:creationId xmlns:a16="http://schemas.microsoft.com/office/drawing/2014/main" id="{1BEF47BB-AF4F-8E30-CAC7-65ABE04B4E54}"/>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6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ortant_notice">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2752" y="6400800"/>
            <a:ext cx="476251" cy="274324"/>
          </a:xfrm>
        </p:spPr>
        <p:txBody>
          <a:bodyPr/>
          <a:lstStyle>
            <a:lvl1pPr>
              <a:defRPr sz="700"/>
            </a:lvl1pPr>
          </a:lstStyle>
          <a:p>
            <a:fld id="{6B54B0F7-55DD-40D6-B7F4-70B586885C0B}" type="slidenum">
              <a:rPr lang="en-US" smtClean="0"/>
              <a:pPr/>
              <a:t>‹#›</a:t>
            </a:fld>
            <a:endParaRPr lang="en-US" dirty="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1" y="425183"/>
            <a:ext cx="7898075"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74" algn="l"/>
              </a:tabLst>
              <a:defRPr sz="533"/>
            </a:lvl3pPr>
          </a:lstStyle>
          <a:p>
            <a:pPr lvl="0"/>
            <a:r>
              <a:rPr lang="en-US" noProof="0" dirty="0"/>
              <a:t>Click to edit Master text styles</a:t>
            </a:r>
          </a:p>
        </p:txBody>
      </p:sp>
      <p:sp>
        <p:nvSpPr>
          <p:cNvPr id="14" name="Footer Placeholder 4">
            <a:extLst>
              <a:ext uri="{FF2B5EF4-FFF2-40B4-BE49-F238E27FC236}">
                <a16:creationId xmlns:a16="http://schemas.microsoft.com/office/drawing/2014/main" id="{64451431-290B-B501-5B1B-2C0DC2CFCA6E}"/>
              </a:ext>
            </a:extLst>
          </p:cNvPr>
          <p:cNvSpPr>
            <a:spLocks noGrp="1"/>
          </p:cNvSpPr>
          <p:nvPr>
            <p:ph type="ftr" sz="quarter" idx="3"/>
          </p:nvPr>
        </p:nvSpPr>
        <p:spPr>
          <a:xfrm>
            <a:off x="2286000" y="6483096"/>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9" name="Rectangle 8">
            <a:extLst>
              <a:ext uri="{FF2B5EF4-FFF2-40B4-BE49-F238E27FC236}">
                <a16:creationId xmlns:a16="http://schemas.microsoft.com/office/drawing/2014/main" id="{5E053B49-131E-764F-7C15-92151BE0C5F4}"/>
              </a:ext>
            </a:extLst>
          </p:cNvPr>
          <p:cNvSpPr/>
          <p:nvPr userDrawn="1"/>
        </p:nvSpPr>
        <p:spPr>
          <a:xfrm>
            <a:off x="0" y="1290918"/>
            <a:ext cx="9144000" cy="423686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space réservé du texte 4">
            <a:extLst>
              <a:ext uri="{FF2B5EF4-FFF2-40B4-BE49-F238E27FC236}">
                <a16:creationId xmlns:a16="http://schemas.microsoft.com/office/drawing/2014/main" id="{D21B6FFE-42B6-7F9E-2F0B-CFF7128F620D}"/>
              </a:ext>
            </a:extLst>
          </p:cNvPr>
          <p:cNvSpPr>
            <a:spLocks noGrp="1"/>
          </p:cNvSpPr>
          <p:nvPr>
            <p:ph type="body" sz="quarter" idx="22"/>
          </p:nvPr>
        </p:nvSpPr>
        <p:spPr>
          <a:xfrm>
            <a:off x="333731" y="1488882"/>
            <a:ext cx="5938607"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12" name="Title 1">
            <a:extLst>
              <a:ext uri="{FF2B5EF4-FFF2-40B4-BE49-F238E27FC236}">
                <a16:creationId xmlns:a16="http://schemas.microsoft.com/office/drawing/2014/main" id="{0D11CF37-CA88-B9EA-45B9-E05869AE1815}"/>
              </a:ext>
            </a:extLst>
          </p:cNvPr>
          <p:cNvSpPr>
            <a:spLocks noGrp="1"/>
          </p:cNvSpPr>
          <p:nvPr>
            <p:ph type="title" hasCustomPrompt="1"/>
          </p:nvPr>
        </p:nvSpPr>
        <p:spPr>
          <a:xfrm>
            <a:off x="331200" y="600363"/>
            <a:ext cx="8349812" cy="568104"/>
          </a:xfrm>
        </p:spPr>
        <p:txBody>
          <a:bodyPr anchor="b"/>
          <a:lstStyle/>
          <a:p>
            <a:r>
              <a:rPr lang="en-US" dirty="0"/>
              <a:t>Click to edit master title style</a:t>
            </a:r>
          </a:p>
        </p:txBody>
      </p:sp>
      <p:sp>
        <p:nvSpPr>
          <p:cNvPr id="13" name="Content Placeholder 41">
            <a:extLst>
              <a:ext uri="{FF2B5EF4-FFF2-40B4-BE49-F238E27FC236}">
                <a16:creationId xmlns:a16="http://schemas.microsoft.com/office/drawing/2014/main" id="{910A5386-82AF-8956-704A-33809D3489B8}"/>
              </a:ext>
            </a:extLst>
          </p:cNvPr>
          <p:cNvSpPr>
            <a:spLocks noGrp="1"/>
          </p:cNvSpPr>
          <p:nvPr>
            <p:ph sz="quarter" idx="32"/>
          </p:nvPr>
        </p:nvSpPr>
        <p:spPr>
          <a:xfrm>
            <a:off x="331200" y="1852927"/>
            <a:ext cx="5942278" cy="3516192"/>
          </a:xfrm>
        </p:spPr>
        <p:txBody>
          <a:bodyPr/>
          <a:lstStyle>
            <a:lvl1pPr marL="0" indent="-302396">
              <a:spcAft>
                <a:spcPts val="600"/>
              </a:spcAft>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Aft>
                <a:spcPts val="600"/>
              </a:spcAft>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spcAft>
                <a:spcPts val="600"/>
              </a:spcAft>
              <a:defRPr sz="1400"/>
            </a:lvl3pPr>
            <a:lvl4pPr>
              <a:spcAft>
                <a:spcPts val="600"/>
              </a:spcAft>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1">
            <a:extLst>
              <a:ext uri="{FF2B5EF4-FFF2-40B4-BE49-F238E27FC236}">
                <a16:creationId xmlns:a16="http://schemas.microsoft.com/office/drawing/2014/main" id="{F3F18D17-3458-4447-DDA1-06EA12E85EFF}"/>
              </a:ext>
            </a:extLst>
          </p:cNvPr>
          <p:cNvSpPr>
            <a:spLocks noGrp="1"/>
          </p:cNvSpPr>
          <p:nvPr>
            <p:ph sz="quarter" idx="35"/>
          </p:nvPr>
        </p:nvSpPr>
        <p:spPr>
          <a:xfrm>
            <a:off x="331199" y="5834006"/>
            <a:ext cx="473834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pic>
        <p:nvPicPr>
          <p:cNvPr id="2" name="Content Placeholder 9">
            <a:extLst>
              <a:ext uri="{FF2B5EF4-FFF2-40B4-BE49-F238E27FC236}">
                <a16:creationId xmlns:a16="http://schemas.microsoft.com/office/drawing/2014/main" id="{08184A18-D538-4EED-CBB8-65CA593045B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96" r="-4596"/>
          <a:stretch/>
        </p:blipFill>
        <p:spPr>
          <a:xfrm>
            <a:off x="6828898" y="2471655"/>
            <a:ext cx="1560903" cy="1837919"/>
          </a:xfrm>
          <a:prstGeom prst="rect">
            <a:avLst/>
          </a:prstGeom>
        </p:spPr>
      </p:pic>
    </p:spTree>
    <p:extLst>
      <p:ext uri="{BB962C8B-B14F-4D97-AF65-F5344CB8AC3E}">
        <p14:creationId xmlns:p14="http://schemas.microsoft.com/office/powerpoint/2010/main" val="368529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 5 layout 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BDCEB-49E1-5276-11DA-4C48CD8A5E06}"/>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820E0964-20E2-5054-4492-E9A12C344C79}"/>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15" name="Rectangle 14">
            <a:hlinkClick r:id="" action="ppaction://noaction"/>
            <a:extLst>
              <a:ext uri="{FF2B5EF4-FFF2-40B4-BE49-F238E27FC236}">
                <a16:creationId xmlns:a16="http://schemas.microsoft.com/office/drawing/2014/main" id="{19D0AD7C-C920-93FF-2FAE-5BB4E779F168}"/>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1" name="Rectangle 20">
            <a:extLst>
              <a:ext uri="{FF2B5EF4-FFF2-40B4-BE49-F238E27FC236}">
                <a16:creationId xmlns:a16="http://schemas.microsoft.com/office/drawing/2014/main" id="{8A280924-3142-95BC-3412-DB51AFC48E3E}"/>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2" name="Rectangle 21">
            <a:extLst>
              <a:ext uri="{FF2B5EF4-FFF2-40B4-BE49-F238E27FC236}">
                <a16:creationId xmlns:a16="http://schemas.microsoft.com/office/drawing/2014/main" id="{957EBDA0-E7C3-7B60-29C7-4AFD383B4817}"/>
              </a:ext>
            </a:extLst>
          </p:cNvPr>
          <p:cNvSpPr/>
          <p:nvPr userDrawn="1"/>
        </p:nvSpPr>
        <p:spPr>
          <a:xfrm rot="16200000">
            <a:off x="5189558" y="-607913"/>
            <a:ext cx="305907"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23" name="Rectangle 22">
            <a:extLst>
              <a:ext uri="{FF2B5EF4-FFF2-40B4-BE49-F238E27FC236}">
                <a16:creationId xmlns:a16="http://schemas.microsoft.com/office/drawing/2014/main" id="{76DEB7F2-6049-AB56-200A-E419732A88C5}"/>
              </a:ext>
            </a:extLst>
          </p:cNvPr>
          <p:cNvSpPr/>
          <p:nvPr userDrawn="1"/>
        </p:nvSpPr>
        <p:spPr>
          <a:xfrm rot="16200000">
            <a:off x="6578087" y="-476224"/>
            <a:ext cx="568953"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TextBox 3">
            <a:extLst>
              <a:ext uri="{FF2B5EF4-FFF2-40B4-BE49-F238E27FC236}">
                <a16:creationId xmlns:a16="http://schemas.microsoft.com/office/drawing/2014/main" id="{C8235B06-E456-32A6-318B-FB6FF62DAE17}"/>
              </a:ext>
            </a:extLst>
          </p:cNvPr>
          <p:cNvSpPr txBox="1"/>
          <p:nvPr userDrawn="1"/>
        </p:nvSpPr>
        <p:spPr>
          <a:xfrm>
            <a:off x="6148960" y="162050"/>
            <a:ext cx="1426464" cy="276999"/>
          </a:xfrm>
          <a:prstGeom prst="rect">
            <a:avLst/>
          </a:prstGeom>
          <a:noFill/>
        </p:spPr>
        <p:txBody>
          <a:bodyPr wrap="square" rtlCol="0">
            <a:spAutoFit/>
          </a:bodyPr>
          <a:lstStyle/>
          <a:p>
            <a:pPr lvl="0" algn="ctr"/>
            <a:r>
              <a:rPr lang="en-US" sz="1200" b="1" dirty="0">
                <a:solidFill>
                  <a:schemeClr val="bg1"/>
                </a:solidFill>
              </a:rPr>
              <a:t>CML</a:t>
            </a:r>
          </a:p>
        </p:txBody>
      </p:sp>
      <p:sp>
        <p:nvSpPr>
          <p:cNvPr id="7" name="TextBox 6">
            <a:extLst>
              <a:ext uri="{FF2B5EF4-FFF2-40B4-BE49-F238E27FC236}">
                <a16:creationId xmlns:a16="http://schemas.microsoft.com/office/drawing/2014/main" id="{2681D8DC-8D48-697F-88FE-F03E6FCB6A52}"/>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31" name="TextBox 30">
            <a:extLst>
              <a:ext uri="{FF2B5EF4-FFF2-40B4-BE49-F238E27FC236}">
                <a16:creationId xmlns:a16="http://schemas.microsoft.com/office/drawing/2014/main" id="{4A43DBDC-3209-1F84-182C-636DDD6201FB}"/>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2" name="TextBox 31">
            <a:extLst>
              <a:ext uri="{FF2B5EF4-FFF2-40B4-BE49-F238E27FC236}">
                <a16:creationId xmlns:a16="http://schemas.microsoft.com/office/drawing/2014/main" id="{016564D1-7716-2746-84ED-90A144CB1176}"/>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3" name="TextBox 32">
            <a:extLst>
              <a:ext uri="{FF2B5EF4-FFF2-40B4-BE49-F238E27FC236}">
                <a16:creationId xmlns:a16="http://schemas.microsoft.com/office/drawing/2014/main" id="{1D64FF19-0725-7111-47E0-C09499B57C12}"/>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4" name="TextBox 33">
            <a:extLst>
              <a:ext uri="{FF2B5EF4-FFF2-40B4-BE49-F238E27FC236}">
                <a16:creationId xmlns:a16="http://schemas.microsoft.com/office/drawing/2014/main" id="{2688389F-9FC1-295B-F205-AF9D7A140CBC}"/>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5" name="Content Placeholder 41">
            <a:extLst>
              <a:ext uri="{FF2B5EF4-FFF2-40B4-BE49-F238E27FC236}">
                <a16:creationId xmlns:a16="http://schemas.microsoft.com/office/drawing/2014/main" id="{CC29FBAE-044F-B0D0-0EFD-3D9C1B132D7E}"/>
              </a:ext>
            </a:extLst>
          </p:cNvPr>
          <p:cNvSpPr>
            <a:spLocks noGrp="1"/>
          </p:cNvSpPr>
          <p:nvPr>
            <p:ph sz="quarter" idx="65"/>
          </p:nvPr>
        </p:nvSpPr>
        <p:spPr>
          <a:xfrm>
            <a:off x="3200400" y="1508760"/>
            <a:ext cx="2743200" cy="4133087"/>
          </a:xfrm>
          <a:ln>
            <a:solidFill>
              <a:schemeClr val="accent5"/>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5"/>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5"/>
              </a:buClr>
              <a:buSzPct val="150000"/>
              <a:buFont typeface="Verdana" panose="020B0604030504040204" pitchFamily="34" charset="0"/>
              <a:buChar char="●"/>
              <a:defRPr sz="1100"/>
            </a:lvl3pPr>
            <a:lvl4pPr marL="911988" indent="-302396">
              <a:lnSpc>
                <a:spcPct val="100000"/>
              </a:lnSpc>
              <a:spcAft>
                <a:spcPts val="600"/>
              </a:spcAft>
              <a:buClr>
                <a:schemeClr val="accent5"/>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1">
            <a:extLst>
              <a:ext uri="{FF2B5EF4-FFF2-40B4-BE49-F238E27FC236}">
                <a16:creationId xmlns:a16="http://schemas.microsoft.com/office/drawing/2014/main" id="{2D041603-0715-CAA1-2558-B4CBA65A71B9}"/>
              </a:ext>
            </a:extLst>
          </p:cNvPr>
          <p:cNvSpPr>
            <a:spLocks noGrp="1"/>
          </p:cNvSpPr>
          <p:nvPr>
            <p:ph sz="quarter" idx="66"/>
          </p:nvPr>
        </p:nvSpPr>
        <p:spPr>
          <a:xfrm>
            <a:off x="331194" y="1508760"/>
            <a:ext cx="2743200" cy="4133087"/>
          </a:xfrm>
          <a:solidFill>
            <a:schemeClr val="accent5">
              <a:lumMod val="20000"/>
              <a:lumOff val="80000"/>
            </a:schemeClr>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5"/>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5"/>
              </a:buClr>
              <a:buSzPct val="150000"/>
              <a:buFont typeface="Verdana" panose="020B0604030504040204" pitchFamily="34" charset="0"/>
              <a:buChar char="●"/>
              <a:defRPr sz="1100"/>
            </a:lvl3pPr>
            <a:lvl4pPr marL="911988" indent="-302396">
              <a:lnSpc>
                <a:spcPct val="100000"/>
              </a:lnSpc>
              <a:spcAft>
                <a:spcPts val="600"/>
              </a:spcAft>
              <a:buClr>
                <a:schemeClr val="accent5"/>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9184A7C-9742-3CDE-722B-8B2ACAF04766}"/>
              </a:ext>
            </a:extLst>
          </p:cNvPr>
          <p:cNvSpPr>
            <a:spLocks noGrp="1"/>
          </p:cNvSpPr>
          <p:nvPr>
            <p:ph type="body" sz="quarter" idx="68"/>
          </p:nvPr>
        </p:nvSpPr>
        <p:spPr>
          <a:xfrm>
            <a:off x="6052178" y="1508760"/>
            <a:ext cx="2743200" cy="4133087"/>
          </a:xfrm>
          <a:solidFill>
            <a:srgbClr val="F2F2F2"/>
          </a:solidFill>
        </p:spPr>
        <p:txBody>
          <a:bodyPr lIns="137160" tIns="91440" rIns="91440" bIns="45720"/>
          <a:lstStyle>
            <a:lvl1pPr>
              <a:lnSpc>
                <a:spcPct val="100000"/>
              </a:lnSpc>
              <a:spcAft>
                <a:spcPts val="600"/>
              </a:spcAft>
              <a:defRPr sz="1100" b="1">
                <a:latin typeface="+mn-lt"/>
              </a:defRPr>
            </a:lvl1pPr>
            <a:lvl2pPr marL="302396" indent="-302396">
              <a:lnSpc>
                <a:spcPct val="100000"/>
              </a:lnSpc>
              <a:spcAft>
                <a:spcPts val="600"/>
              </a:spcAft>
              <a:buClr>
                <a:schemeClr val="accent5"/>
              </a:buClr>
              <a:buSzPct val="150000"/>
              <a:buFont typeface="Verdana" panose="020B0604030504040204" pitchFamily="34" charset="0"/>
              <a:buChar char="●"/>
              <a:defRPr sz="1100">
                <a:latin typeface="+mn-lt"/>
              </a:defRPr>
            </a:lvl2pPr>
            <a:lvl3pPr marL="609593" indent="-302396">
              <a:lnSpc>
                <a:spcPct val="100000"/>
              </a:lnSpc>
              <a:spcAft>
                <a:spcPts val="600"/>
              </a:spcAft>
              <a:buClr>
                <a:schemeClr val="accent5"/>
              </a:buClr>
              <a:buSzPct val="150000"/>
              <a:buFont typeface="Verdana" panose="020B0604030504040204" pitchFamily="34" charset="0"/>
              <a:buChar char="●"/>
              <a:defRPr sz="1100">
                <a:latin typeface="+mn-lt"/>
              </a:defRPr>
            </a:lvl3pPr>
            <a:lvl4pPr marL="911988" indent="-302396">
              <a:lnSpc>
                <a:spcPct val="100000"/>
              </a:lnSpc>
              <a:spcAft>
                <a:spcPts val="600"/>
              </a:spcAft>
              <a:buClr>
                <a:schemeClr val="accent5"/>
              </a:buClr>
              <a:buSzPct val="150000"/>
              <a:buFont typeface="Verdana" panose="020B0604030504040204" pitchFamily="34" charset="0"/>
              <a:buChar char="●"/>
              <a:defRPr sz="1100">
                <a:latin typeface="+mn-lt"/>
              </a:defRPr>
            </a:lvl4pPr>
            <a:lvl5pPr>
              <a:lnSpc>
                <a:spcPct val="100000"/>
              </a:lnSpc>
              <a:spcAft>
                <a:spcPts val="600"/>
              </a:spcAft>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Invisible link CLL">
            <a:hlinkClick r:id="rId2" action="ppaction://hlinksldjump"/>
            <a:extLst>
              <a:ext uri="{FF2B5EF4-FFF2-40B4-BE49-F238E27FC236}">
                <a16:creationId xmlns:a16="http://schemas.microsoft.com/office/drawing/2014/main" id="{BFEDD0CB-81C4-7E99-62AF-F2ADD9A947FB}"/>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DLBCL">
            <a:hlinkClick r:id="rId3" action="ppaction://hlinksldjump"/>
            <a:extLst>
              <a:ext uri="{FF2B5EF4-FFF2-40B4-BE49-F238E27FC236}">
                <a16:creationId xmlns:a16="http://schemas.microsoft.com/office/drawing/2014/main" id="{23C59C0D-AA0A-A087-DDC7-C916930CE324}"/>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AML">
            <a:hlinkClick r:id="rId4" action="ppaction://hlinksldjump"/>
            <a:extLst>
              <a:ext uri="{FF2B5EF4-FFF2-40B4-BE49-F238E27FC236}">
                <a16:creationId xmlns:a16="http://schemas.microsoft.com/office/drawing/2014/main" id="{7EDBAA7B-1819-FB40-71EE-896871B0E131}"/>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BL">
            <a:hlinkClick r:id="rId5" action="ppaction://hlinksldjump"/>
            <a:extLst>
              <a:ext uri="{FF2B5EF4-FFF2-40B4-BE49-F238E27FC236}">
                <a16:creationId xmlns:a16="http://schemas.microsoft.com/office/drawing/2014/main" id="{F4FDC8CE-9617-F021-9207-57A761616993}"/>
              </a:ext>
            </a:extLst>
          </p:cNvPr>
          <p:cNvSpPr/>
          <p:nvPr userDrawn="1"/>
        </p:nvSpPr>
        <p:spPr>
          <a:xfrm>
            <a:off x="4577424" y="-10451"/>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CML">
            <a:hlinkClick r:id="rId6" action="ppaction://hlinksldjump"/>
            <a:extLst>
              <a:ext uri="{FF2B5EF4-FFF2-40B4-BE49-F238E27FC236}">
                <a16:creationId xmlns:a16="http://schemas.microsoft.com/office/drawing/2014/main" id="{25E2E15D-86EF-188A-2BA5-55B20E723A30}"/>
              </a:ext>
            </a:extLst>
          </p:cNvPr>
          <p:cNvSpPr/>
          <p:nvPr userDrawn="1"/>
        </p:nvSpPr>
        <p:spPr>
          <a:xfrm>
            <a:off x="6110042" y="-4693"/>
            <a:ext cx="1506420" cy="56895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link ALL">
            <a:hlinkClick r:id="rId7" action="ppaction://hlinksldjump"/>
            <a:extLst>
              <a:ext uri="{FF2B5EF4-FFF2-40B4-BE49-F238E27FC236}">
                <a16:creationId xmlns:a16="http://schemas.microsoft.com/office/drawing/2014/main" id="{C056DBFD-F225-A353-0087-8396F35A326D}"/>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461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 6 layout 1">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FC5C6972-5E26-1FAC-F151-23ECC072E89A}"/>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48CCF8EC-7131-54DD-EE5F-4002BBAE4296}"/>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3108A78A-D9EA-895F-D366-2C400273ED8D}"/>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183E1080-37C6-28A7-151F-4B14AA7E5341}"/>
              </a:ext>
            </a:extLst>
          </p:cNvPr>
          <p:cNvSpPr/>
          <p:nvPr userDrawn="1"/>
        </p:nvSpPr>
        <p:spPr>
          <a:xfrm rot="16200000">
            <a:off x="5189558" y="-607913"/>
            <a:ext cx="305907"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7ECDDA4-9754-19B6-150F-D6381FF90EDA}"/>
              </a:ext>
            </a:extLst>
          </p:cNvPr>
          <p:cNvSpPr/>
          <p:nvPr userDrawn="1"/>
        </p:nvSpPr>
        <p:spPr>
          <a:xfrm rot="16200000">
            <a:off x="6709611" y="-607748"/>
            <a:ext cx="305906"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7" name="Rectangle 6">
            <a:extLst>
              <a:ext uri="{FF2B5EF4-FFF2-40B4-BE49-F238E27FC236}">
                <a16:creationId xmlns:a16="http://schemas.microsoft.com/office/drawing/2014/main" id="{6E6826FD-6A11-C500-2B76-1910DFCC5687}"/>
              </a:ext>
            </a:extLst>
          </p:cNvPr>
          <p:cNvSpPr/>
          <p:nvPr userDrawn="1"/>
        </p:nvSpPr>
        <p:spPr>
          <a:xfrm rot="16200000">
            <a:off x="8109266" y="-487516"/>
            <a:ext cx="568951"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8" name="Content Placeholder 41">
            <a:extLst>
              <a:ext uri="{FF2B5EF4-FFF2-40B4-BE49-F238E27FC236}">
                <a16:creationId xmlns:a16="http://schemas.microsoft.com/office/drawing/2014/main" id="{BCACDCAA-8187-D13F-CBCC-682FB11333BA}"/>
              </a:ext>
            </a:extLst>
          </p:cNvPr>
          <p:cNvSpPr>
            <a:spLocks noGrp="1"/>
          </p:cNvSpPr>
          <p:nvPr>
            <p:ph sz="quarter" idx="32"/>
          </p:nvPr>
        </p:nvSpPr>
        <p:spPr>
          <a:xfrm>
            <a:off x="329184" y="1508166"/>
            <a:ext cx="4169663" cy="4133087"/>
          </a:xfrm>
          <a:ln>
            <a:solidFill>
              <a:schemeClr val="accent6">
                <a:lumMod val="75000"/>
              </a:schemeClr>
            </a:solidFill>
          </a:ln>
        </p:spPr>
        <p:txBody>
          <a:bodyPr lIns="137160" tIns="91440" rIns="137160" bIns="45720"/>
          <a:lstStyle>
            <a:lvl1pPr marL="0" indent="0">
              <a:lnSpc>
                <a:spcPct val="100000"/>
              </a:lnSpc>
              <a:spcAft>
                <a:spcPts val="600"/>
              </a:spcAft>
              <a:buClr>
                <a:schemeClr val="accent6">
                  <a:lumMod val="75000"/>
                </a:schemeClr>
              </a:buClr>
              <a:buSzPct val="150000"/>
              <a:buFont typeface="System Font Regular"/>
              <a:buNone/>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6">
                  <a:lumMod val="75000"/>
                </a:schemeClr>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6">
                  <a:lumMod val="75000"/>
                </a:schemeClr>
              </a:buClr>
              <a:buSzPct val="150000"/>
              <a:buFont typeface="System Font Regular"/>
              <a:buChar char="●"/>
              <a:defRPr sz="1100"/>
            </a:lvl3pPr>
            <a:lvl4pPr marL="911988" indent="-302396">
              <a:lnSpc>
                <a:spcPct val="100000"/>
              </a:lnSpc>
              <a:spcAft>
                <a:spcPts val="600"/>
              </a:spcAft>
              <a:buClr>
                <a:schemeClr val="accent6">
                  <a:lumMod val="75000"/>
                </a:schemeClr>
              </a:buClr>
              <a:buSzPct val="150000"/>
              <a:buFont typeface="System Font Regular"/>
              <a:buChar char="●"/>
              <a:defRPr sz="1100"/>
            </a:lvl4pPr>
            <a:lvl5pPr marL="0" indent="0">
              <a:lnSpc>
                <a:spcPct val="100000"/>
              </a:lnSpc>
              <a:spcAft>
                <a:spcPts val="600"/>
              </a:spcAft>
              <a:buClr>
                <a:schemeClr val="accent6">
                  <a:lumMod val="75000"/>
                </a:schemeClr>
              </a:buClr>
              <a:buSzPct val="150000"/>
              <a:buFont typeface="System Font Regular"/>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1">
            <a:extLst>
              <a:ext uri="{FF2B5EF4-FFF2-40B4-BE49-F238E27FC236}">
                <a16:creationId xmlns:a16="http://schemas.microsoft.com/office/drawing/2014/main" id="{89C97B97-1A7F-F39A-F0EC-FC844B77CBB1}"/>
              </a:ext>
            </a:extLst>
          </p:cNvPr>
          <p:cNvSpPr>
            <a:spLocks noGrp="1"/>
          </p:cNvSpPr>
          <p:nvPr>
            <p:ph sz="quarter" idx="56"/>
          </p:nvPr>
        </p:nvSpPr>
        <p:spPr>
          <a:xfrm>
            <a:off x="4663439" y="1508166"/>
            <a:ext cx="4114800" cy="4133087"/>
          </a:xfrm>
          <a:solidFill>
            <a:schemeClr val="accent6">
              <a:lumMod val="20000"/>
              <a:lumOff val="80000"/>
            </a:schemeClr>
          </a:solidFill>
        </p:spPr>
        <p:txBody>
          <a:bodyPr lIns="137160" tIns="91440" rIns="137160" bIns="45720"/>
          <a:lstStyle>
            <a:lvl1pPr marL="0" indent="0">
              <a:lnSpc>
                <a:spcPct val="100000"/>
              </a:lnSpc>
              <a:spcAft>
                <a:spcPts val="600"/>
              </a:spcAft>
              <a:buClr>
                <a:schemeClr val="accent6">
                  <a:lumMod val="75000"/>
                </a:schemeClr>
              </a:buClr>
              <a:buSzPct val="150000"/>
              <a:buFont typeface="System Font Regular"/>
              <a:buNone/>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6">
                  <a:lumMod val="75000"/>
                </a:schemeClr>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6">
                  <a:lumMod val="75000"/>
                </a:schemeClr>
              </a:buClr>
              <a:buSzPct val="150000"/>
              <a:buFont typeface="System Font Regular"/>
              <a:buChar char="●"/>
              <a:defRPr sz="1100"/>
            </a:lvl3pPr>
            <a:lvl4pPr marL="911988" indent="-302396">
              <a:lnSpc>
                <a:spcPct val="100000"/>
              </a:lnSpc>
              <a:spcAft>
                <a:spcPts val="600"/>
              </a:spcAft>
              <a:buClr>
                <a:schemeClr val="accent6">
                  <a:lumMod val="75000"/>
                </a:schemeClr>
              </a:buClr>
              <a:buSzPct val="150000"/>
              <a:buFont typeface="System Font Regular"/>
              <a:buChar char="●"/>
              <a:defRPr sz="1100"/>
            </a:lvl4pPr>
            <a:lvl5pPr marL="0" indent="0">
              <a:lnSpc>
                <a:spcPct val="100000"/>
              </a:lnSpc>
              <a:spcAft>
                <a:spcPts val="600"/>
              </a:spcAft>
              <a:buClr>
                <a:schemeClr val="accent6">
                  <a:lumMod val="75000"/>
                </a:schemeClr>
              </a:buClr>
              <a:buSzPct val="150000"/>
              <a:buFont typeface="System Font Regular"/>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D453E1A8-4DDE-AB28-22E2-E37694A8F510}"/>
              </a:ext>
            </a:extLst>
          </p:cNvPr>
          <p:cNvSpPr txBox="1"/>
          <p:nvPr userDrawn="1"/>
        </p:nvSpPr>
        <p:spPr>
          <a:xfrm>
            <a:off x="7674378" y="165793"/>
            <a:ext cx="1426464" cy="276999"/>
          </a:xfrm>
          <a:prstGeom prst="rect">
            <a:avLst/>
          </a:prstGeom>
          <a:noFill/>
        </p:spPr>
        <p:txBody>
          <a:bodyPr wrap="square" rtlCol="0">
            <a:spAutoFit/>
          </a:bodyPr>
          <a:lstStyle/>
          <a:p>
            <a:pPr lvl="0" algn="ctr"/>
            <a:r>
              <a:rPr lang="en-US" sz="1200" b="1" dirty="0">
                <a:solidFill>
                  <a:schemeClr val="bg1"/>
                </a:solidFill>
              </a:rPr>
              <a:t>ALL</a:t>
            </a:r>
          </a:p>
        </p:txBody>
      </p:sp>
      <p:sp>
        <p:nvSpPr>
          <p:cNvPr id="12" name="TextBox 11">
            <a:extLst>
              <a:ext uri="{FF2B5EF4-FFF2-40B4-BE49-F238E27FC236}">
                <a16:creationId xmlns:a16="http://schemas.microsoft.com/office/drawing/2014/main" id="{69A6E4C0-553B-9CDB-FC91-DECC26AF875A}"/>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18" name="TextBox 17">
            <a:extLst>
              <a:ext uri="{FF2B5EF4-FFF2-40B4-BE49-F238E27FC236}">
                <a16:creationId xmlns:a16="http://schemas.microsoft.com/office/drawing/2014/main" id="{E15D22E5-1FD6-8D48-90A8-BA70C080E747}"/>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23" name="TextBox 22">
            <a:extLst>
              <a:ext uri="{FF2B5EF4-FFF2-40B4-BE49-F238E27FC236}">
                <a16:creationId xmlns:a16="http://schemas.microsoft.com/office/drawing/2014/main" id="{2D56EB24-6B47-D162-C40D-954479A0D0C9}"/>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25" name="TextBox 24">
            <a:extLst>
              <a:ext uri="{FF2B5EF4-FFF2-40B4-BE49-F238E27FC236}">
                <a16:creationId xmlns:a16="http://schemas.microsoft.com/office/drawing/2014/main" id="{BBA528AA-EBFD-9920-DACD-CDE4059FC0FE}"/>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26" name="TextBox 25">
            <a:extLst>
              <a:ext uri="{FF2B5EF4-FFF2-40B4-BE49-F238E27FC236}">
                <a16:creationId xmlns:a16="http://schemas.microsoft.com/office/drawing/2014/main" id="{E4122B5A-1E5A-34E9-FA1F-7B508F39986F}"/>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13" name="Invisible link CLL">
            <a:hlinkClick r:id="rId2" action="ppaction://hlinksldjump"/>
            <a:extLst>
              <a:ext uri="{FF2B5EF4-FFF2-40B4-BE49-F238E27FC236}">
                <a16:creationId xmlns:a16="http://schemas.microsoft.com/office/drawing/2014/main" id="{8D476AB8-3C92-EE35-E59A-8832C390698A}"/>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DLBCL">
            <a:hlinkClick r:id="rId3" action="ppaction://hlinksldjump"/>
            <a:extLst>
              <a:ext uri="{FF2B5EF4-FFF2-40B4-BE49-F238E27FC236}">
                <a16:creationId xmlns:a16="http://schemas.microsoft.com/office/drawing/2014/main" id="{9A9B223F-90AB-0B6E-7028-4F54E49AED82}"/>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nvisible link AML">
            <a:hlinkClick r:id="rId4" action="ppaction://hlinksldjump"/>
            <a:extLst>
              <a:ext uri="{FF2B5EF4-FFF2-40B4-BE49-F238E27FC236}">
                <a16:creationId xmlns:a16="http://schemas.microsoft.com/office/drawing/2014/main" id="{E2926E92-E727-6124-82E3-14BE795D9851}"/>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BL">
            <a:hlinkClick r:id="rId5" action="ppaction://hlinksldjump"/>
            <a:extLst>
              <a:ext uri="{FF2B5EF4-FFF2-40B4-BE49-F238E27FC236}">
                <a16:creationId xmlns:a16="http://schemas.microsoft.com/office/drawing/2014/main" id="{FA04FB20-DE34-01FA-A753-E1C467679078}"/>
              </a:ext>
            </a:extLst>
          </p:cNvPr>
          <p:cNvSpPr/>
          <p:nvPr userDrawn="1"/>
        </p:nvSpPr>
        <p:spPr>
          <a:xfrm>
            <a:off x="4577424" y="-10451"/>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visible link CML">
            <a:hlinkClick r:id="rId6" action="ppaction://hlinksldjump"/>
            <a:extLst>
              <a:ext uri="{FF2B5EF4-FFF2-40B4-BE49-F238E27FC236}">
                <a16:creationId xmlns:a16="http://schemas.microsoft.com/office/drawing/2014/main" id="{1A6416A0-1E9B-74A5-7B28-040B786B1882}"/>
              </a:ext>
            </a:extLst>
          </p:cNvPr>
          <p:cNvSpPr/>
          <p:nvPr userDrawn="1"/>
        </p:nvSpPr>
        <p:spPr>
          <a:xfrm>
            <a:off x="6110042" y="-4693"/>
            <a:ext cx="1506420" cy="31000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nvisible link ALL">
            <a:hlinkClick r:id="rId7" action="ppaction://hlinksldjump"/>
            <a:extLst>
              <a:ext uri="{FF2B5EF4-FFF2-40B4-BE49-F238E27FC236}">
                <a16:creationId xmlns:a16="http://schemas.microsoft.com/office/drawing/2014/main" id="{9DF54830-C8B8-F662-69AD-79314F3B7B7E}"/>
              </a:ext>
            </a:extLst>
          </p:cNvPr>
          <p:cNvSpPr/>
          <p:nvPr userDrawn="1"/>
        </p:nvSpPr>
        <p:spPr>
          <a:xfrm>
            <a:off x="7650094" y="10272"/>
            <a:ext cx="1506420" cy="5580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73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 6 layout 1">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7" name="Espace réservé du texte 4">
            <a:extLst>
              <a:ext uri="{FF2B5EF4-FFF2-40B4-BE49-F238E27FC236}">
                <a16:creationId xmlns:a16="http://schemas.microsoft.com/office/drawing/2014/main" id="{263AAE15-49DA-CE9C-40E9-9E9657086CD5}"/>
              </a:ext>
            </a:extLst>
          </p:cNvPr>
          <p:cNvSpPr>
            <a:spLocks noGrp="1"/>
          </p:cNvSpPr>
          <p:nvPr>
            <p:ph type="body" sz="quarter" idx="22"/>
          </p:nvPr>
        </p:nvSpPr>
        <p:spPr>
          <a:xfrm>
            <a:off x="333732" y="1258102"/>
            <a:ext cx="8443532"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FC5C6972-5E26-1FAC-F151-23ECC072E89A}"/>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48CCF8EC-7131-54DD-EE5F-4002BBAE4296}"/>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3108A78A-D9EA-895F-D366-2C400273ED8D}"/>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183E1080-37C6-28A7-151F-4B14AA7E5341}"/>
              </a:ext>
            </a:extLst>
          </p:cNvPr>
          <p:cNvSpPr/>
          <p:nvPr userDrawn="1"/>
        </p:nvSpPr>
        <p:spPr>
          <a:xfrm rot="16200000">
            <a:off x="5189558" y="-607913"/>
            <a:ext cx="305907"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7ECDDA4-9754-19B6-150F-D6381FF90EDA}"/>
              </a:ext>
            </a:extLst>
          </p:cNvPr>
          <p:cNvSpPr/>
          <p:nvPr userDrawn="1"/>
        </p:nvSpPr>
        <p:spPr>
          <a:xfrm rot="16200000">
            <a:off x="6709611" y="-607748"/>
            <a:ext cx="305906"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7" name="Rectangle 6">
            <a:extLst>
              <a:ext uri="{FF2B5EF4-FFF2-40B4-BE49-F238E27FC236}">
                <a16:creationId xmlns:a16="http://schemas.microsoft.com/office/drawing/2014/main" id="{6E6826FD-6A11-C500-2B76-1910DFCC5687}"/>
              </a:ext>
            </a:extLst>
          </p:cNvPr>
          <p:cNvSpPr/>
          <p:nvPr userDrawn="1"/>
        </p:nvSpPr>
        <p:spPr>
          <a:xfrm rot="16200000">
            <a:off x="8109266" y="-487516"/>
            <a:ext cx="568951"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0" name="Content Placeholder 41">
            <a:extLst>
              <a:ext uri="{FF2B5EF4-FFF2-40B4-BE49-F238E27FC236}">
                <a16:creationId xmlns:a16="http://schemas.microsoft.com/office/drawing/2014/main" id="{ED1DA8CA-A710-35A8-52C6-47F186B539B6}"/>
              </a:ext>
            </a:extLst>
          </p:cNvPr>
          <p:cNvSpPr>
            <a:spLocks noGrp="1"/>
          </p:cNvSpPr>
          <p:nvPr>
            <p:ph sz="quarter" idx="58"/>
          </p:nvPr>
        </p:nvSpPr>
        <p:spPr>
          <a:xfrm>
            <a:off x="324969" y="1706838"/>
            <a:ext cx="4114800" cy="1463040"/>
          </a:xfrm>
          <a:solidFill>
            <a:schemeClr val="accent6">
              <a:lumMod val="20000"/>
              <a:lumOff val="80000"/>
            </a:schemeClr>
          </a:solidFill>
          <a:ln>
            <a:noFill/>
          </a:ln>
          <a:effectLst>
            <a:outerShdw dist="114047" dir="19140000" algn="bl" rotWithShape="0">
              <a:schemeClr val="accent6">
                <a:lumMod val="75000"/>
              </a:schemeClr>
            </a:outerShdw>
          </a:effectLst>
        </p:spPr>
        <p:txBody>
          <a:bodyPr lIns="91440" tIns="0" rIns="91440" bIns="0" anchor="ctr"/>
          <a:lstStyle>
            <a:lvl1pPr algn="ctr">
              <a:spcAft>
                <a:spcPts val="0"/>
              </a:spcAft>
              <a:defRPr sz="1100">
                <a:solidFill>
                  <a:schemeClr val="accent6">
                    <a:lumMod val="50000"/>
                  </a:schemeClr>
                </a:solidFill>
              </a:defRPr>
            </a:lvl1pPr>
            <a:lvl2pPr marL="302396" indent="-302396" algn="ctr">
              <a:spcAft>
                <a:spcPts val="0"/>
              </a:spcAft>
              <a:buClr>
                <a:schemeClr val="accent6">
                  <a:lumMod val="75000"/>
                </a:schemeClr>
              </a:buClr>
              <a:buSzPct val="150000"/>
              <a:buFont typeface="Verdana" panose="020B0604030504040204" pitchFamily="34" charset="0"/>
              <a:buChar char="●"/>
              <a:defRPr sz="1100">
                <a:solidFill>
                  <a:schemeClr val="accent6">
                    <a:lumMod val="50000"/>
                  </a:schemeClr>
                </a:solidFill>
              </a:defRPr>
            </a:lvl2pPr>
            <a:lvl3pPr marL="609593" indent="-302396" algn="ctr">
              <a:spcAft>
                <a:spcPts val="0"/>
              </a:spcAft>
              <a:buClr>
                <a:schemeClr val="accent6">
                  <a:lumMod val="75000"/>
                </a:schemeClr>
              </a:buClr>
              <a:buSzPct val="150000"/>
              <a:buFont typeface="Verdana" panose="020B0604030504040204" pitchFamily="34" charset="0"/>
              <a:buChar char="●"/>
              <a:defRPr sz="1100">
                <a:solidFill>
                  <a:schemeClr val="accent6">
                    <a:lumMod val="50000"/>
                  </a:schemeClr>
                </a:solidFill>
              </a:defRPr>
            </a:lvl3pPr>
            <a:lvl4pPr marL="911988" indent="-302396" algn="ctr">
              <a:spcAft>
                <a:spcPts val="0"/>
              </a:spcAft>
              <a:buClr>
                <a:schemeClr val="accent6">
                  <a:lumMod val="75000"/>
                </a:schemeClr>
              </a:buClr>
              <a:buSzPct val="150000"/>
              <a:buFont typeface="Verdana" panose="020B0604030504040204" pitchFamily="34" charset="0"/>
              <a:buChar char="●"/>
              <a:defRPr sz="1100">
                <a:solidFill>
                  <a:schemeClr val="accent6">
                    <a:lumMod val="50000"/>
                  </a:schemeClr>
                </a:solidFill>
              </a:defRPr>
            </a:lvl4pPr>
            <a:lvl5pPr algn="ctr">
              <a:spcAft>
                <a:spcPts val="0"/>
              </a:spcAft>
              <a:defRPr sz="1100">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E2D93F20-5B90-BD40-1F0A-C8C5D261F9AF}"/>
              </a:ext>
            </a:extLst>
          </p:cNvPr>
          <p:cNvSpPr txBox="1"/>
          <p:nvPr userDrawn="1"/>
        </p:nvSpPr>
        <p:spPr>
          <a:xfrm>
            <a:off x="7674378" y="165793"/>
            <a:ext cx="1426464" cy="276999"/>
          </a:xfrm>
          <a:prstGeom prst="rect">
            <a:avLst/>
          </a:prstGeom>
          <a:noFill/>
        </p:spPr>
        <p:txBody>
          <a:bodyPr wrap="square" rtlCol="0">
            <a:spAutoFit/>
          </a:bodyPr>
          <a:lstStyle/>
          <a:p>
            <a:pPr lvl="0" algn="ctr"/>
            <a:r>
              <a:rPr lang="en-US" sz="1200" b="1" dirty="0">
                <a:solidFill>
                  <a:schemeClr val="bg1"/>
                </a:solidFill>
              </a:rPr>
              <a:t>ALL</a:t>
            </a:r>
          </a:p>
        </p:txBody>
      </p:sp>
      <p:sp>
        <p:nvSpPr>
          <p:cNvPr id="31" name="TextBox 30">
            <a:extLst>
              <a:ext uri="{FF2B5EF4-FFF2-40B4-BE49-F238E27FC236}">
                <a16:creationId xmlns:a16="http://schemas.microsoft.com/office/drawing/2014/main" id="{9F009362-1E37-2DA1-5F23-A10B7D52450B}"/>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2" name="TextBox 31">
            <a:extLst>
              <a:ext uri="{FF2B5EF4-FFF2-40B4-BE49-F238E27FC236}">
                <a16:creationId xmlns:a16="http://schemas.microsoft.com/office/drawing/2014/main" id="{274E2FB3-943F-FE8A-2829-9DCC81C261D6}"/>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3" name="TextBox 32">
            <a:extLst>
              <a:ext uri="{FF2B5EF4-FFF2-40B4-BE49-F238E27FC236}">
                <a16:creationId xmlns:a16="http://schemas.microsoft.com/office/drawing/2014/main" id="{2751DEBD-6C17-9EE6-9AB7-B1D116829153}"/>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4" name="TextBox 33">
            <a:extLst>
              <a:ext uri="{FF2B5EF4-FFF2-40B4-BE49-F238E27FC236}">
                <a16:creationId xmlns:a16="http://schemas.microsoft.com/office/drawing/2014/main" id="{6709FC87-477A-018F-83E1-D547B36A54C6}"/>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35" name="TextBox 34">
            <a:extLst>
              <a:ext uri="{FF2B5EF4-FFF2-40B4-BE49-F238E27FC236}">
                <a16:creationId xmlns:a16="http://schemas.microsoft.com/office/drawing/2014/main" id="{79693BCD-A345-A698-00A6-27458A569699}"/>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36" name="Content Placeholder 41">
            <a:extLst>
              <a:ext uri="{FF2B5EF4-FFF2-40B4-BE49-F238E27FC236}">
                <a16:creationId xmlns:a16="http://schemas.microsoft.com/office/drawing/2014/main" id="{BCC4684F-0144-471F-00A8-53512FD9FAA5}"/>
              </a:ext>
            </a:extLst>
          </p:cNvPr>
          <p:cNvSpPr>
            <a:spLocks noGrp="1"/>
          </p:cNvSpPr>
          <p:nvPr>
            <p:ph sz="quarter" idx="56"/>
          </p:nvPr>
        </p:nvSpPr>
        <p:spPr>
          <a:xfrm>
            <a:off x="4663439" y="3495038"/>
            <a:ext cx="4114800" cy="2148840"/>
          </a:xfrm>
          <a:solidFill>
            <a:schemeClr val="bg1">
              <a:lumMod val="95000"/>
            </a:schemeClr>
          </a:solidFill>
          <a:ln>
            <a:no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6">
                  <a:lumMod val="75000"/>
                </a:schemeClr>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6">
                  <a:lumMod val="75000"/>
                </a:schemeClr>
              </a:buClr>
              <a:buSzPct val="150000"/>
              <a:buFont typeface="Verdana" panose="020B0604030504040204" pitchFamily="34" charset="0"/>
              <a:buChar char="●"/>
              <a:defRPr sz="1100"/>
            </a:lvl3pPr>
            <a:lvl4pPr marL="911988" indent="-302396">
              <a:lnSpc>
                <a:spcPct val="100000"/>
              </a:lnSpc>
              <a:spcBef>
                <a:spcPts val="600"/>
              </a:spcBef>
              <a:buClr>
                <a:schemeClr val="accent6">
                  <a:lumMod val="75000"/>
                </a:schemeClr>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41">
            <a:extLst>
              <a:ext uri="{FF2B5EF4-FFF2-40B4-BE49-F238E27FC236}">
                <a16:creationId xmlns:a16="http://schemas.microsoft.com/office/drawing/2014/main" id="{E33A1813-5689-9F05-725F-053E486BB9CB}"/>
              </a:ext>
            </a:extLst>
          </p:cNvPr>
          <p:cNvSpPr>
            <a:spLocks noGrp="1"/>
          </p:cNvSpPr>
          <p:nvPr>
            <p:ph sz="quarter" idx="32"/>
          </p:nvPr>
        </p:nvSpPr>
        <p:spPr>
          <a:xfrm>
            <a:off x="329184" y="3493008"/>
            <a:ext cx="4169663" cy="2148840"/>
          </a:xfrm>
          <a:ln>
            <a:solidFill>
              <a:schemeClr val="accent6">
                <a:lumMod val="75000"/>
              </a:schemeClr>
            </a:solidFill>
          </a:ln>
        </p:spPr>
        <p:txBody>
          <a:bodyPr lIns="137160" tIns="91440" rIns="45720" bIns="45720"/>
          <a:lstStyle>
            <a:lvl1pPr marL="866775" indent="-857250">
              <a:lnSpc>
                <a:spcPct val="100000"/>
              </a:lnSpc>
              <a:spcBef>
                <a:spcPts val="600"/>
              </a:spcBef>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6">
                  <a:lumMod val="75000"/>
                </a:schemeClr>
              </a:buClr>
              <a:buSzPct val="150000"/>
              <a:buFont typeface="System Font Regular"/>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6">
                  <a:lumMod val="75000"/>
                </a:schemeClr>
              </a:buClr>
              <a:buSzPct val="150000"/>
              <a:buFont typeface="Verdana" panose="020B0604030504040204" pitchFamily="34" charset="0"/>
              <a:buChar char="●"/>
              <a:defRPr sz="1100"/>
            </a:lvl3pPr>
            <a:lvl4pPr marL="911988" indent="-302396">
              <a:lnSpc>
                <a:spcPct val="100000"/>
              </a:lnSpc>
              <a:spcBef>
                <a:spcPts val="600"/>
              </a:spcBef>
              <a:buClr>
                <a:schemeClr val="accent6">
                  <a:lumMod val="75000"/>
                </a:schemeClr>
              </a:buClr>
              <a:buSzPct val="150000"/>
              <a:buFont typeface="Verdana" panose="020B0604030504040204" pitchFamily="34" charset="0"/>
              <a:buChar char="●"/>
              <a:defRPr sz="1100"/>
            </a:lvl4pPr>
            <a:lvl5pPr>
              <a:lnSpc>
                <a:spcPct val="100000"/>
              </a:lnSpc>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Invisible link CLL">
            <a:hlinkClick r:id="rId2" action="ppaction://hlinksldjump"/>
            <a:extLst>
              <a:ext uri="{FF2B5EF4-FFF2-40B4-BE49-F238E27FC236}">
                <a16:creationId xmlns:a16="http://schemas.microsoft.com/office/drawing/2014/main" id="{BB6E627C-6B5A-8EBA-AECA-4853CB704C8A}"/>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DLBCL">
            <a:hlinkClick r:id="rId3" action="ppaction://hlinksldjump"/>
            <a:extLst>
              <a:ext uri="{FF2B5EF4-FFF2-40B4-BE49-F238E27FC236}">
                <a16:creationId xmlns:a16="http://schemas.microsoft.com/office/drawing/2014/main" id="{5A8192A4-6953-45FE-C591-A49DD94D84F2}"/>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AML">
            <a:hlinkClick r:id="rId4" action="ppaction://hlinksldjump"/>
            <a:extLst>
              <a:ext uri="{FF2B5EF4-FFF2-40B4-BE49-F238E27FC236}">
                <a16:creationId xmlns:a16="http://schemas.microsoft.com/office/drawing/2014/main" id="{E78DD21F-BFB7-67DB-33CE-9A4FD7ECCCBD}"/>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BL">
            <a:hlinkClick r:id="rId5" action="ppaction://hlinksldjump"/>
            <a:extLst>
              <a:ext uri="{FF2B5EF4-FFF2-40B4-BE49-F238E27FC236}">
                <a16:creationId xmlns:a16="http://schemas.microsoft.com/office/drawing/2014/main" id="{B5C6C287-C56D-3E8D-3925-197B531822B3}"/>
              </a:ext>
            </a:extLst>
          </p:cNvPr>
          <p:cNvSpPr/>
          <p:nvPr userDrawn="1"/>
        </p:nvSpPr>
        <p:spPr>
          <a:xfrm>
            <a:off x="4577424" y="-10451"/>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nvisible link CML">
            <a:hlinkClick r:id="rId6" action="ppaction://hlinksldjump"/>
            <a:extLst>
              <a:ext uri="{FF2B5EF4-FFF2-40B4-BE49-F238E27FC236}">
                <a16:creationId xmlns:a16="http://schemas.microsoft.com/office/drawing/2014/main" id="{8D897978-C9B2-B32C-1C0D-60521412EA41}"/>
              </a:ext>
            </a:extLst>
          </p:cNvPr>
          <p:cNvSpPr/>
          <p:nvPr userDrawn="1"/>
        </p:nvSpPr>
        <p:spPr>
          <a:xfrm>
            <a:off x="6110042" y="-4693"/>
            <a:ext cx="1506420" cy="31000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link ALL">
            <a:hlinkClick r:id="rId7" action="ppaction://hlinksldjump"/>
            <a:extLst>
              <a:ext uri="{FF2B5EF4-FFF2-40B4-BE49-F238E27FC236}">
                <a16:creationId xmlns:a16="http://schemas.microsoft.com/office/drawing/2014/main" id="{340DFA25-3FA9-1D57-A843-D955A25D7586}"/>
              </a:ext>
            </a:extLst>
          </p:cNvPr>
          <p:cNvSpPr/>
          <p:nvPr userDrawn="1"/>
        </p:nvSpPr>
        <p:spPr>
          <a:xfrm>
            <a:off x="7650094" y="10272"/>
            <a:ext cx="1506420" cy="5580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146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 6 layout 3">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FC5C6972-5E26-1FAC-F151-23ECC072E89A}"/>
              </a:ext>
            </a:extLst>
          </p:cNvPr>
          <p:cNvSpPr/>
          <p:nvPr userDrawn="1"/>
        </p:nvSpPr>
        <p:spPr>
          <a:xfrm rot="16200000">
            <a:off x="2149455" y="-607912"/>
            <a:ext cx="305908"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48CCF8EC-7131-54DD-EE5F-4002BBAE4296}"/>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3108A78A-D9EA-895F-D366-2C400273ED8D}"/>
              </a:ext>
            </a:extLst>
          </p:cNvPr>
          <p:cNvSpPr/>
          <p:nvPr userDrawn="1"/>
        </p:nvSpPr>
        <p:spPr>
          <a:xfrm rot="16200000">
            <a:off x="3669838" y="-607747"/>
            <a:ext cx="305908"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183E1080-37C6-28A7-151F-4B14AA7E5341}"/>
              </a:ext>
            </a:extLst>
          </p:cNvPr>
          <p:cNvSpPr/>
          <p:nvPr userDrawn="1"/>
        </p:nvSpPr>
        <p:spPr>
          <a:xfrm rot="16200000">
            <a:off x="5189558" y="-607913"/>
            <a:ext cx="305907"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7ECDDA4-9754-19B6-150F-D6381FF90EDA}"/>
              </a:ext>
            </a:extLst>
          </p:cNvPr>
          <p:cNvSpPr/>
          <p:nvPr userDrawn="1"/>
        </p:nvSpPr>
        <p:spPr>
          <a:xfrm rot="16200000">
            <a:off x="6709611" y="-607748"/>
            <a:ext cx="305906"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7" name="Rectangle 6">
            <a:extLst>
              <a:ext uri="{FF2B5EF4-FFF2-40B4-BE49-F238E27FC236}">
                <a16:creationId xmlns:a16="http://schemas.microsoft.com/office/drawing/2014/main" id="{6E6826FD-6A11-C500-2B76-1910DFCC5687}"/>
              </a:ext>
            </a:extLst>
          </p:cNvPr>
          <p:cNvSpPr/>
          <p:nvPr userDrawn="1"/>
        </p:nvSpPr>
        <p:spPr>
          <a:xfrm rot="16200000">
            <a:off x="8109266" y="-487516"/>
            <a:ext cx="568951" cy="1542797"/>
          </a:xfrm>
          <a:prstGeom prst="rect">
            <a:avLst/>
          </a:prstGeom>
          <a:solidFill>
            <a:srgbClr val="B05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9" name="TextBox 8">
            <a:extLst>
              <a:ext uri="{FF2B5EF4-FFF2-40B4-BE49-F238E27FC236}">
                <a16:creationId xmlns:a16="http://schemas.microsoft.com/office/drawing/2014/main" id="{E2D93F20-5B90-BD40-1F0A-C8C5D261F9AF}"/>
              </a:ext>
            </a:extLst>
          </p:cNvPr>
          <p:cNvSpPr txBox="1"/>
          <p:nvPr userDrawn="1"/>
        </p:nvSpPr>
        <p:spPr>
          <a:xfrm>
            <a:off x="7674378" y="165793"/>
            <a:ext cx="1426464" cy="276999"/>
          </a:xfrm>
          <a:prstGeom prst="rect">
            <a:avLst/>
          </a:prstGeom>
          <a:noFill/>
        </p:spPr>
        <p:txBody>
          <a:bodyPr wrap="square" rtlCol="0">
            <a:spAutoFit/>
          </a:bodyPr>
          <a:lstStyle/>
          <a:p>
            <a:pPr lvl="0" algn="ctr"/>
            <a:r>
              <a:rPr lang="en-US" sz="1200" b="1" dirty="0">
                <a:solidFill>
                  <a:schemeClr val="bg1"/>
                </a:solidFill>
              </a:rPr>
              <a:t>ALL</a:t>
            </a:r>
          </a:p>
        </p:txBody>
      </p:sp>
      <p:sp>
        <p:nvSpPr>
          <p:cNvPr id="31" name="TextBox 30">
            <a:extLst>
              <a:ext uri="{FF2B5EF4-FFF2-40B4-BE49-F238E27FC236}">
                <a16:creationId xmlns:a16="http://schemas.microsoft.com/office/drawing/2014/main" id="{9F009362-1E37-2DA1-5F23-A10B7D52450B}"/>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32" name="TextBox 31">
            <a:extLst>
              <a:ext uri="{FF2B5EF4-FFF2-40B4-BE49-F238E27FC236}">
                <a16:creationId xmlns:a16="http://schemas.microsoft.com/office/drawing/2014/main" id="{274E2FB3-943F-FE8A-2829-9DCC81C261D6}"/>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33" name="TextBox 32">
            <a:extLst>
              <a:ext uri="{FF2B5EF4-FFF2-40B4-BE49-F238E27FC236}">
                <a16:creationId xmlns:a16="http://schemas.microsoft.com/office/drawing/2014/main" id="{2751DEBD-6C17-9EE6-9AB7-B1D116829153}"/>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4" name="TextBox 33">
            <a:extLst>
              <a:ext uri="{FF2B5EF4-FFF2-40B4-BE49-F238E27FC236}">
                <a16:creationId xmlns:a16="http://schemas.microsoft.com/office/drawing/2014/main" id="{6709FC87-477A-018F-83E1-D547B36A54C6}"/>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35" name="TextBox 34">
            <a:extLst>
              <a:ext uri="{FF2B5EF4-FFF2-40B4-BE49-F238E27FC236}">
                <a16:creationId xmlns:a16="http://schemas.microsoft.com/office/drawing/2014/main" id="{79693BCD-A345-A698-00A6-27458A569699}"/>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8" name="Content Placeholder 41">
            <a:extLst>
              <a:ext uri="{FF2B5EF4-FFF2-40B4-BE49-F238E27FC236}">
                <a16:creationId xmlns:a16="http://schemas.microsoft.com/office/drawing/2014/main" id="{52DB2B29-3537-32DE-EA76-9FF5B74DB905}"/>
              </a:ext>
            </a:extLst>
          </p:cNvPr>
          <p:cNvSpPr>
            <a:spLocks noGrp="1"/>
          </p:cNvSpPr>
          <p:nvPr>
            <p:ph sz="quarter" idx="65"/>
          </p:nvPr>
        </p:nvSpPr>
        <p:spPr>
          <a:xfrm>
            <a:off x="3200400" y="1508760"/>
            <a:ext cx="2743200" cy="4133087"/>
          </a:xfrm>
          <a:ln>
            <a:solidFill>
              <a:srgbClr val="B057FF"/>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rgbClr val="B057FF"/>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rgbClr val="B057FF"/>
              </a:buClr>
              <a:buSzPct val="150000"/>
              <a:buFont typeface="Verdana" panose="020B0604030504040204" pitchFamily="34" charset="0"/>
              <a:buChar char="●"/>
              <a:defRPr sz="1100"/>
            </a:lvl3pPr>
            <a:lvl4pPr marL="911988" indent="-302396">
              <a:lnSpc>
                <a:spcPct val="100000"/>
              </a:lnSpc>
              <a:spcAft>
                <a:spcPts val="600"/>
              </a:spcAft>
              <a:buClr>
                <a:srgbClr val="B057FF"/>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1">
            <a:extLst>
              <a:ext uri="{FF2B5EF4-FFF2-40B4-BE49-F238E27FC236}">
                <a16:creationId xmlns:a16="http://schemas.microsoft.com/office/drawing/2014/main" id="{F5C28DE0-39F4-170E-BC45-65ADAA1076F2}"/>
              </a:ext>
            </a:extLst>
          </p:cNvPr>
          <p:cNvSpPr>
            <a:spLocks noGrp="1"/>
          </p:cNvSpPr>
          <p:nvPr>
            <p:ph sz="quarter" idx="66"/>
          </p:nvPr>
        </p:nvSpPr>
        <p:spPr>
          <a:xfrm>
            <a:off x="331194" y="1508759"/>
            <a:ext cx="2743200" cy="4133087"/>
          </a:xfrm>
          <a:solidFill>
            <a:srgbClr val="F4EBFD"/>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rgbClr val="B057FF"/>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rgbClr val="B057FF"/>
              </a:buClr>
              <a:buSzPct val="150000"/>
              <a:buFont typeface="Verdana" panose="020B0604030504040204" pitchFamily="34" charset="0"/>
              <a:buChar char="●"/>
              <a:defRPr sz="1100"/>
            </a:lvl3pPr>
            <a:lvl4pPr marL="911988" indent="-302396">
              <a:lnSpc>
                <a:spcPct val="100000"/>
              </a:lnSpc>
              <a:spcAft>
                <a:spcPts val="600"/>
              </a:spcAft>
              <a:buClr>
                <a:srgbClr val="B057FF"/>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C3576323-E854-0D29-B6D5-B717FFA80ECD}"/>
              </a:ext>
            </a:extLst>
          </p:cNvPr>
          <p:cNvSpPr>
            <a:spLocks noGrp="1"/>
          </p:cNvSpPr>
          <p:nvPr>
            <p:ph type="body" sz="quarter" idx="68"/>
          </p:nvPr>
        </p:nvSpPr>
        <p:spPr>
          <a:xfrm>
            <a:off x="6052178" y="1508760"/>
            <a:ext cx="2743200" cy="4133087"/>
          </a:xfrm>
          <a:solidFill>
            <a:srgbClr val="F2F2F2"/>
          </a:solidFill>
        </p:spPr>
        <p:txBody>
          <a:bodyPr lIns="137160" tIns="91440" rIns="91440" bIns="45720"/>
          <a:lstStyle>
            <a:lvl1pPr>
              <a:lnSpc>
                <a:spcPct val="100000"/>
              </a:lnSpc>
              <a:spcAft>
                <a:spcPts val="600"/>
              </a:spcAft>
              <a:defRPr sz="1100" b="1">
                <a:latin typeface="+mn-lt"/>
              </a:defRPr>
            </a:lvl1pPr>
            <a:lvl2pPr marL="302396" indent="-302396">
              <a:lnSpc>
                <a:spcPct val="100000"/>
              </a:lnSpc>
              <a:spcAft>
                <a:spcPts val="600"/>
              </a:spcAft>
              <a:buClr>
                <a:srgbClr val="B057FF"/>
              </a:buClr>
              <a:buSzPct val="150000"/>
              <a:buFont typeface="Verdana" panose="020B0604030504040204" pitchFamily="34" charset="0"/>
              <a:buChar char="●"/>
              <a:defRPr sz="1100">
                <a:latin typeface="+mn-lt"/>
              </a:defRPr>
            </a:lvl2pPr>
            <a:lvl3pPr marL="609593" indent="-302396">
              <a:lnSpc>
                <a:spcPct val="100000"/>
              </a:lnSpc>
              <a:spcAft>
                <a:spcPts val="600"/>
              </a:spcAft>
              <a:buClr>
                <a:srgbClr val="B057FF"/>
              </a:buClr>
              <a:buSzPct val="150000"/>
              <a:buFont typeface="Verdana" panose="020B0604030504040204" pitchFamily="34" charset="0"/>
              <a:buChar char="●"/>
              <a:defRPr sz="1100">
                <a:latin typeface="+mn-lt"/>
              </a:defRPr>
            </a:lvl3pPr>
            <a:lvl4pPr marL="911988" indent="-302396">
              <a:lnSpc>
                <a:spcPct val="100000"/>
              </a:lnSpc>
              <a:spcAft>
                <a:spcPts val="600"/>
              </a:spcAft>
              <a:buClr>
                <a:srgbClr val="B057FF"/>
              </a:buClr>
              <a:buSzPct val="150000"/>
              <a:buFont typeface="Verdana" panose="020B0604030504040204" pitchFamily="34" charset="0"/>
              <a:buChar char="●"/>
              <a:defRPr sz="1100">
                <a:latin typeface="+mn-lt"/>
              </a:defRPr>
            </a:lvl4pPr>
            <a:lvl5pPr>
              <a:lnSpc>
                <a:spcPct val="100000"/>
              </a:lnSpc>
              <a:spcAft>
                <a:spcPts val="600"/>
              </a:spcAft>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nvisible link CLL">
            <a:hlinkClick r:id="rId2" action="ppaction://hlinksldjump"/>
            <a:extLst>
              <a:ext uri="{FF2B5EF4-FFF2-40B4-BE49-F238E27FC236}">
                <a16:creationId xmlns:a16="http://schemas.microsoft.com/office/drawing/2014/main" id="{2F19A0DC-1EDA-E4C6-8586-3FD272A23632}"/>
              </a:ext>
            </a:extLst>
          </p:cNvPr>
          <p:cNvSpPr/>
          <p:nvPr userDrawn="1"/>
        </p:nvSpPr>
        <p:spPr>
          <a:xfrm>
            <a:off x="1532505"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link DLBCL">
            <a:hlinkClick r:id="rId3" action="ppaction://hlinksldjump"/>
            <a:extLst>
              <a:ext uri="{FF2B5EF4-FFF2-40B4-BE49-F238E27FC236}">
                <a16:creationId xmlns:a16="http://schemas.microsoft.com/office/drawing/2014/main" id="{5D42C489-01D4-F34B-E708-74E862070DDA}"/>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nvisible link AML">
            <a:hlinkClick r:id="rId4" action="ppaction://hlinksldjump"/>
            <a:extLst>
              <a:ext uri="{FF2B5EF4-FFF2-40B4-BE49-F238E27FC236}">
                <a16:creationId xmlns:a16="http://schemas.microsoft.com/office/drawing/2014/main" id="{733F0AF6-CF9A-B855-CA72-539DE78D5BBB}"/>
              </a:ext>
            </a:extLst>
          </p:cNvPr>
          <p:cNvSpPr/>
          <p:nvPr userDrawn="1"/>
        </p:nvSpPr>
        <p:spPr>
          <a:xfrm>
            <a:off x="3071004" y="-163"/>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link BL">
            <a:hlinkClick r:id="rId5" action="ppaction://hlinksldjump"/>
            <a:extLst>
              <a:ext uri="{FF2B5EF4-FFF2-40B4-BE49-F238E27FC236}">
                <a16:creationId xmlns:a16="http://schemas.microsoft.com/office/drawing/2014/main" id="{B7B41B18-83A7-2ADB-4F63-AA3F87853E61}"/>
              </a:ext>
            </a:extLst>
          </p:cNvPr>
          <p:cNvSpPr/>
          <p:nvPr userDrawn="1"/>
        </p:nvSpPr>
        <p:spPr>
          <a:xfrm>
            <a:off x="4577424" y="-10451"/>
            <a:ext cx="1506420" cy="305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CML">
            <a:hlinkClick r:id="rId6" action="ppaction://hlinksldjump"/>
            <a:extLst>
              <a:ext uri="{FF2B5EF4-FFF2-40B4-BE49-F238E27FC236}">
                <a16:creationId xmlns:a16="http://schemas.microsoft.com/office/drawing/2014/main" id="{9FF22EAC-39F8-1A51-73C4-8F5B604E3F91}"/>
              </a:ext>
            </a:extLst>
          </p:cNvPr>
          <p:cNvSpPr/>
          <p:nvPr userDrawn="1"/>
        </p:nvSpPr>
        <p:spPr>
          <a:xfrm>
            <a:off x="6110042" y="-4693"/>
            <a:ext cx="1506420" cy="31000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visible link ALL">
            <a:hlinkClick r:id="rId7" action="ppaction://hlinksldjump"/>
            <a:extLst>
              <a:ext uri="{FF2B5EF4-FFF2-40B4-BE49-F238E27FC236}">
                <a16:creationId xmlns:a16="http://schemas.microsoft.com/office/drawing/2014/main" id="{25934951-72E2-03E1-51DF-ED0811ED1EFC}"/>
              </a:ext>
            </a:extLst>
          </p:cNvPr>
          <p:cNvSpPr/>
          <p:nvPr userDrawn="1"/>
        </p:nvSpPr>
        <p:spPr>
          <a:xfrm>
            <a:off x="7650094" y="10272"/>
            <a:ext cx="1506420" cy="5580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18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_Risk">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2752" y="6400800"/>
            <a:ext cx="476251" cy="274324"/>
          </a:xfrm>
        </p:spPr>
        <p:txBody>
          <a:bodyPr/>
          <a:lstStyle>
            <a:lvl1pPr>
              <a:defRPr sz="700"/>
            </a:lvl1pPr>
          </a:lstStyle>
          <a:p>
            <a:fld id="{6B54B0F7-55DD-40D6-B7F4-70B586885C0B}" type="slidenum">
              <a:rPr lang="en-US" smtClean="0"/>
              <a:pPr/>
              <a:t>‹#›</a:t>
            </a:fld>
            <a:endParaRPr lang="en-US" dirty="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1" y="425183"/>
            <a:ext cx="7898075"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74" algn="l"/>
              </a:tabLst>
              <a:defRPr sz="533"/>
            </a:lvl3pPr>
          </a:lstStyle>
          <a:p>
            <a:pPr lvl="0"/>
            <a:r>
              <a:rPr lang="en-US" noProof="0" dirty="0"/>
              <a:t>Click to edit Master text styles</a:t>
            </a:r>
          </a:p>
        </p:txBody>
      </p:sp>
      <p:sp>
        <p:nvSpPr>
          <p:cNvPr id="14" name="Footer Placeholder 4">
            <a:extLst>
              <a:ext uri="{FF2B5EF4-FFF2-40B4-BE49-F238E27FC236}">
                <a16:creationId xmlns:a16="http://schemas.microsoft.com/office/drawing/2014/main" id="{64451431-290B-B501-5B1B-2C0DC2CFCA6E}"/>
              </a:ext>
            </a:extLst>
          </p:cNvPr>
          <p:cNvSpPr>
            <a:spLocks noGrp="1"/>
          </p:cNvSpPr>
          <p:nvPr>
            <p:ph type="ftr" sz="quarter" idx="3"/>
          </p:nvPr>
        </p:nvSpPr>
        <p:spPr>
          <a:xfrm>
            <a:off x="2286000" y="6483096"/>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9" name="Rectangle 8">
            <a:extLst>
              <a:ext uri="{FF2B5EF4-FFF2-40B4-BE49-F238E27FC236}">
                <a16:creationId xmlns:a16="http://schemas.microsoft.com/office/drawing/2014/main" id="{5E053B49-131E-764F-7C15-92151BE0C5F4}"/>
              </a:ext>
            </a:extLst>
          </p:cNvPr>
          <p:cNvSpPr/>
          <p:nvPr userDrawn="1"/>
        </p:nvSpPr>
        <p:spPr>
          <a:xfrm>
            <a:off x="0" y="1290918"/>
            <a:ext cx="9144000" cy="423686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space réservé du texte 4">
            <a:extLst>
              <a:ext uri="{FF2B5EF4-FFF2-40B4-BE49-F238E27FC236}">
                <a16:creationId xmlns:a16="http://schemas.microsoft.com/office/drawing/2014/main" id="{D21B6FFE-42B6-7F9E-2F0B-CFF7128F620D}"/>
              </a:ext>
            </a:extLst>
          </p:cNvPr>
          <p:cNvSpPr>
            <a:spLocks noGrp="1"/>
          </p:cNvSpPr>
          <p:nvPr>
            <p:ph type="body" sz="quarter" idx="22"/>
          </p:nvPr>
        </p:nvSpPr>
        <p:spPr>
          <a:xfrm>
            <a:off x="333731" y="1488882"/>
            <a:ext cx="5938607"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12" name="Title 1">
            <a:extLst>
              <a:ext uri="{FF2B5EF4-FFF2-40B4-BE49-F238E27FC236}">
                <a16:creationId xmlns:a16="http://schemas.microsoft.com/office/drawing/2014/main" id="{0D11CF37-CA88-B9EA-45B9-E05869AE1815}"/>
              </a:ext>
            </a:extLst>
          </p:cNvPr>
          <p:cNvSpPr>
            <a:spLocks noGrp="1"/>
          </p:cNvSpPr>
          <p:nvPr>
            <p:ph type="title" hasCustomPrompt="1"/>
          </p:nvPr>
        </p:nvSpPr>
        <p:spPr>
          <a:xfrm>
            <a:off x="331200" y="600363"/>
            <a:ext cx="8349812" cy="568104"/>
          </a:xfrm>
        </p:spPr>
        <p:txBody>
          <a:bodyPr anchor="b"/>
          <a:lstStyle/>
          <a:p>
            <a:r>
              <a:rPr lang="en-US" dirty="0"/>
              <a:t>Click to edit master title style</a:t>
            </a:r>
          </a:p>
        </p:txBody>
      </p:sp>
      <p:sp>
        <p:nvSpPr>
          <p:cNvPr id="13" name="Content Placeholder 41">
            <a:extLst>
              <a:ext uri="{FF2B5EF4-FFF2-40B4-BE49-F238E27FC236}">
                <a16:creationId xmlns:a16="http://schemas.microsoft.com/office/drawing/2014/main" id="{910A5386-82AF-8956-704A-33809D3489B8}"/>
              </a:ext>
            </a:extLst>
          </p:cNvPr>
          <p:cNvSpPr>
            <a:spLocks noGrp="1"/>
          </p:cNvSpPr>
          <p:nvPr>
            <p:ph sz="quarter" idx="32"/>
          </p:nvPr>
        </p:nvSpPr>
        <p:spPr>
          <a:xfrm>
            <a:off x="331200" y="1852927"/>
            <a:ext cx="8349812" cy="2170433"/>
          </a:xfrm>
        </p:spPr>
        <p:txBody>
          <a:bodyPr/>
          <a:lstStyle>
            <a:lvl1pPr marL="0" indent="-302396">
              <a:spcAft>
                <a:spcPts val="600"/>
              </a:spcAft>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Aft>
                <a:spcPts val="600"/>
              </a:spcAft>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spcAft>
                <a:spcPts val="600"/>
              </a:spcAft>
              <a:defRPr sz="1400"/>
            </a:lvl3pPr>
            <a:lvl4pPr>
              <a:spcAft>
                <a:spcPts val="600"/>
              </a:spcAft>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1">
            <a:extLst>
              <a:ext uri="{FF2B5EF4-FFF2-40B4-BE49-F238E27FC236}">
                <a16:creationId xmlns:a16="http://schemas.microsoft.com/office/drawing/2014/main" id="{F3F18D17-3458-4447-DDA1-06EA12E85EFF}"/>
              </a:ext>
            </a:extLst>
          </p:cNvPr>
          <p:cNvSpPr>
            <a:spLocks noGrp="1"/>
          </p:cNvSpPr>
          <p:nvPr>
            <p:ph sz="quarter" idx="35"/>
          </p:nvPr>
        </p:nvSpPr>
        <p:spPr>
          <a:xfrm>
            <a:off x="331199" y="5834006"/>
            <a:ext cx="473834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398579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igh_Risk">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2752" y="6400800"/>
            <a:ext cx="476251" cy="274324"/>
          </a:xfrm>
        </p:spPr>
        <p:txBody>
          <a:bodyPr/>
          <a:lstStyle>
            <a:lvl1pPr>
              <a:defRPr sz="700"/>
            </a:lvl1pPr>
          </a:lstStyle>
          <a:p>
            <a:fld id="{6B54B0F7-55DD-40D6-B7F4-70B586885C0B}" type="slidenum">
              <a:rPr lang="en-US" smtClean="0"/>
              <a:pPr/>
              <a:t>‹#›</a:t>
            </a:fld>
            <a:endParaRPr lang="en-US" dirty="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1" y="425183"/>
            <a:ext cx="7898075"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74" algn="l"/>
              </a:tabLst>
              <a:defRPr sz="533"/>
            </a:lvl3pPr>
          </a:lstStyle>
          <a:p>
            <a:pPr lvl="0"/>
            <a:r>
              <a:rPr lang="en-US" noProof="0" dirty="0"/>
              <a:t>Click to edit Master text styles</a:t>
            </a:r>
          </a:p>
        </p:txBody>
      </p:sp>
      <p:sp>
        <p:nvSpPr>
          <p:cNvPr id="14" name="Footer Placeholder 4">
            <a:extLst>
              <a:ext uri="{FF2B5EF4-FFF2-40B4-BE49-F238E27FC236}">
                <a16:creationId xmlns:a16="http://schemas.microsoft.com/office/drawing/2014/main" id="{64451431-290B-B501-5B1B-2C0DC2CFCA6E}"/>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12" name="Title 1">
            <a:extLst>
              <a:ext uri="{FF2B5EF4-FFF2-40B4-BE49-F238E27FC236}">
                <a16:creationId xmlns:a16="http://schemas.microsoft.com/office/drawing/2014/main" id="{0D11CF37-CA88-B9EA-45B9-E05869AE1815}"/>
              </a:ext>
            </a:extLst>
          </p:cNvPr>
          <p:cNvSpPr>
            <a:spLocks noGrp="1"/>
          </p:cNvSpPr>
          <p:nvPr>
            <p:ph type="title" hasCustomPrompt="1"/>
          </p:nvPr>
        </p:nvSpPr>
        <p:spPr>
          <a:xfrm>
            <a:off x="331200" y="600363"/>
            <a:ext cx="8349812" cy="568104"/>
          </a:xfrm>
        </p:spPr>
        <p:txBody>
          <a:bodyPr anchor="b"/>
          <a:lstStyle/>
          <a:p>
            <a:r>
              <a:rPr lang="en-US" dirty="0"/>
              <a:t>Click to edit master title style</a:t>
            </a:r>
          </a:p>
        </p:txBody>
      </p:sp>
      <p:sp>
        <p:nvSpPr>
          <p:cNvPr id="13" name="Content Placeholder 41">
            <a:extLst>
              <a:ext uri="{FF2B5EF4-FFF2-40B4-BE49-F238E27FC236}">
                <a16:creationId xmlns:a16="http://schemas.microsoft.com/office/drawing/2014/main" id="{910A5386-82AF-8956-704A-33809D3489B8}"/>
              </a:ext>
            </a:extLst>
          </p:cNvPr>
          <p:cNvSpPr>
            <a:spLocks noGrp="1"/>
          </p:cNvSpPr>
          <p:nvPr>
            <p:ph sz="quarter" idx="32"/>
          </p:nvPr>
        </p:nvSpPr>
        <p:spPr>
          <a:xfrm>
            <a:off x="331199" y="1282700"/>
            <a:ext cx="8349812" cy="4086419"/>
          </a:xfrm>
        </p:spPr>
        <p:txBody>
          <a:bodyPr/>
          <a:lstStyle>
            <a:lvl1pPr marL="0" indent="-302396">
              <a:spcAft>
                <a:spcPts val="600"/>
              </a:spcAft>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Aft>
                <a:spcPts val="600"/>
              </a:spcAft>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spcAft>
                <a:spcPts val="600"/>
              </a:spcAft>
              <a:defRPr sz="1400"/>
            </a:lvl3pPr>
            <a:lvl4pPr>
              <a:spcAft>
                <a:spcPts val="600"/>
              </a:spcAft>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1">
            <a:extLst>
              <a:ext uri="{FF2B5EF4-FFF2-40B4-BE49-F238E27FC236}">
                <a16:creationId xmlns:a16="http://schemas.microsoft.com/office/drawing/2014/main" id="{F3F18D17-3458-4447-DDA1-06EA12E85EFF}"/>
              </a:ext>
            </a:extLst>
          </p:cNvPr>
          <p:cNvSpPr>
            <a:spLocks noGrp="1"/>
          </p:cNvSpPr>
          <p:nvPr>
            <p:ph sz="quarter" idx="35"/>
          </p:nvPr>
        </p:nvSpPr>
        <p:spPr>
          <a:xfrm>
            <a:off x="331199" y="5834006"/>
            <a:ext cx="473834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276011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 1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9CD18E-0097-1857-2457-B9EA53A14F40}"/>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2752"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89" name="Rectangle 88">
            <a:hlinkClick r:id="" action="ppaction://noaction"/>
            <a:extLst>
              <a:ext uri="{FF2B5EF4-FFF2-40B4-BE49-F238E27FC236}">
                <a16:creationId xmlns:a16="http://schemas.microsoft.com/office/drawing/2014/main" id="{730ABF29-6BF9-22A4-21B2-B4FF1E748E31}"/>
              </a:ext>
            </a:extLst>
          </p:cNvPr>
          <p:cNvSpPr/>
          <p:nvPr userDrawn="1"/>
        </p:nvSpPr>
        <p:spPr>
          <a:xfrm rot="16200000">
            <a:off x="2149454" y="-607910"/>
            <a:ext cx="30590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91" name="Rectangle 90">
            <a:extLst>
              <a:ext uri="{FF2B5EF4-FFF2-40B4-BE49-F238E27FC236}">
                <a16:creationId xmlns:a16="http://schemas.microsoft.com/office/drawing/2014/main" id="{0E14904D-BA74-F7F4-7DA2-A252AE268F32}"/>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92" name="Rectangle 91">
            <a:extLst>
              <a:ext uri="{FF2B5EF4-FFF2-40B4-BE49-F238E27FC236}">
                <a16:creationId xmlns:a16="http://schemas.microsoft.com/office/drawing/2014/main" id="{D6B8BC7B-F85D-E5C0-733A-C56BE4E2233F}"/>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93" name="Rectangle 92">
            <a:extLst>
              <a:ext uri="{FF2B5EF4-FFF2-40B4-BE49-F238E27FC236}">
                <a16:creationId xmlns:a16="http://schemas.microsoft.com/office/drawing/2014/main" id="{303CFC2D-8BF9-5BBA-1CD6-0BC883696455}"/>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6" name="Content Placeholder 41">
            <a:extLst>
              <a:ext uri="{FF2B5EF4-FFF2-40B4-BE49-F238E27FC236}">
                <a16:creationId xmlns:a16="http://schemas.microsoft.com/office/drawing/2014/main" id="{6DAE7799-40CE-28DC-553F-6A6C03B3B976}"/>
              </a:ext>
            </a:extLst>
          </p:cNvPr>
          <p:cNvSpPr>
            <a:spLocks noGrp="1"/>
          </p:cNvSpPr>
          <p:nvPr>
            <p:ph sz="quarter" idx="64"/>
          </p:nvPr>
        </p:nvSpPr>
        <p:spPr>
          <a:xfrm>
            <a:off x="331199" y="1508760"/>
            <a:ext cx="4169663" cy="4133087"/>
          </a:xfrm>
          <a:ln>
            <a:solidFill>
              <a:schemeClr val="accent1"/>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1"/>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1"/>
              </a:buClr>
              <a:buSzPct val="150000"/>
              <a:buFont typeface="Verdana" panose="020B0604030504040204" pitchFamily="34" charset="0"/>
              <a:buChar char="●"/>
              <a:defRPr sz="1100"/>
            </a:lvl3pPr>
            <a:lvl4pPr marL="911988" indent="-302396">
              <a:lnSpc>
                <a:spcPct val="100000"/>
              </a:lnSpc>
              <a:spcAft>
                <a:spcPts val="600"/>
              </a:spcAft>
              <a:buClr>
                <a:schemeClr val="accent1"/>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1">
            <a:extLst>
              <a:ext uri="{FF2B5EF4-FFF2-40B4-BE49-F238E27FC236}">
                <a16:creationId xmlns:a16="http://schemas.microsoft.com/office/drawing/2014/main" id="{EDC6EE81-1ECE-58E7-C12F-01F39A2BEDAE}"/>
              </a:ext>
            </a:extLst>
          </p:cNvPr>
          <p:cNvSpPr>
            <a:spLocks noGrp="1"/>
          </p:cNvSpPr>
          <p:nvPr>
            <p:ph sz="quarter" idx="65"/>
          </p:nvPr>
        </p:nvSpPr>
        <p:spPr>
          <a:xfrm>
            <a:off x="4663439" y="1508166"/>
            <a:ext cx="4114800" cy="4133087"/>
          </a:xfrm>
          <a:solidFill>
            <a:srgbClr val="E9E6EE"/>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1"/>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1"/>
              </a:buClr>
              <a:buSzPct val="150000"/>
              <a:buFont typeface="Verdana" panose="020B0604030504040204" pitchFamily="34" charset="0"/>
              <a:buChar char="●"/>
              <a:defRPr sz="1100"/>
            </a:lvl3pPr>
            <a:lvl4pPr marL="911988" indent="-302396">
              <a:lnSpc>
                <a:spcPct val="100000"/>
              </a:lnSpc>
              <a:spcAft>
                <a:spcPts val="600"/>
              </a:spcAft>
              <a:buClr>
                <a:schemeClr val="accent1"/>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5923754-A0BE-09A1-A0A8-2CBD17CB02D1}"/>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12" name="TextBox 11">
            <a:extLst>
              <a:ext uri="{FF2B5EF4-FFF2-40B4-BE49-F238E27FC236}">
                <a16:creationId xmlns:a16="http://schemas.microsoft.com/office/drawing/2014/main" id="{B212739D-74DF-BFD6-EDBA-FB1E072C8604}"/>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13" name="TextBox 12">
            <a:extLst>
              <a:ext uri="{FF2B5EF4-FFF2-40B4-BE49-F238E27FC236}">
                <a16:creationId xmlns:a16="http://schemas.microsoft.com/office/drawing/2014/main" id="{1E944C75-8AF0-6E72-F430-186D7CB9DDAD}"/>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14" name="TextBox 13">
            <a:extLst>
              <a:ext uri="{FF2B5EF4-FFF2-40B4-BE49-F238E27FC236}">
                <a16:creationId xmlns:a16="http://schemas.microsoft.com/office/drawing/2014/main" id="{D2CB1A69-E19B-C7FB-DEDB-83CBED7A35A4}"/>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15" name="TextBox 14">
            <a:extLst>
              <a:ext uri="{FF2B5EF4-FFF2-40B4-BE49-F238E27FC236}">
                <a16:creationId xmlns:a16="http://schemas.microsoft.com/office/drawing/2014/main" id="{4BDBD9F1-831A-763A-F04A-7E1EA64B767C}"/>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grpSp>
        <p:nvGrpSpPr>
          <p:cNvPr id="2" name="Group 1">
            <a:extLst>
              <a:ext uri="{FF2B5EF4-FFF2-40B4-BE49-F238E27FC236}">
                <a16:creationId xmlns:a16="http://schemas.microsoft.com/office/drawing/2014/main" id="{3B646A5B-0EB0-8D77-769B-F8F4179D63EC}"/>
              </a:ext>
            </a:extLst>
          </p:cNvPr>
          <p:cNvGrpSpPr/>
          <p:nvPr userDrawn="1"/>
        </p:nvGrpSpPr>
        <p:grpSpPr>
          <a:xfrm>
            <a:off x="1" y="-591"/>
            <a:ext cx="1542795" cy="568960"/>
            <a:chOff x="1" y="-591"/>
            <a:chExt cx="1542795" cy="568960"/>
          </a:xfrm>
        </p:grpSpPr>
        <p:sp>
          <p:nvSpPr>
            <p:cNvPr id="90" name="Rectangle 89">
              <a:extLst>
                <a:ext uri="{FF2B5EF4-FFF2-40B4-BE49-F238E27FC236}">
                  <a16:creationId xmlns:a16="http://schemas.microsoft.com/office/drawing/2014/main" id="{AEFDEAC2-48A6-41E0-B8BB-70766A22A849}"/>
                </a:ext>
              </a:extLst>
            </p:cNvPr>
            <p:cNvSpPr/>
            <p:nvPr userDrawn="1"/>
          </p:nvSpPr>
          <p:spPr>
            <a:xfrm rot="16200000">
              <a:off x="486919" y="-487509"/>
              <a:ext cx="568960" cy="1542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8" name="TextBox 17">
              <a:extLst>
                <a:ext uri="{FF2B5EF4-FFF2-40B4-BE49-F238E27FC236}">
                  <a16:creationId xmlns:a16="http://schemas.microsoft.com/office/drawing/2014/main" id="{9968370D-A3C3-B9B9-06DF-62CEBD10F618}"/>
                </a:ext>
              </a:extLst>
            </p:cNvPr>
            <p:cNvSpPr txBox="1"/>
            <p:nvPr userDrawn="1"/>
          </p:nvSpPr>
          <p:spPr>
            <a:xfrm>
              <a:off x="68354" y="158621"/>
              <a:ext cx="1426464" cy="276999"/>
            </a:xfrm>
            <a:prstGeom prst="rect">
              <a:avLst/>
            </a:prstGeom>
            <a:noFill/>
          </p:spPr>
          <p:txBody>
            <a:bodyPr wrap="square" rtlCol="0">
              <a:spAutoFit/>
            </a:bodyPr>
            <a:lstStyle/>
            <a:p>
              <a:pPr lvl="0" algn="ctr"/>
              <a:r>
                <a:rPr lang="en-US" sz="1200" b="1" dirty="0">
                  <a:solidFill>
                    <a:schemeClr val="bg1"/>
                  </a:solidFill>
                </a:rPr>
                <a:t>DLBCL</a:t>
              </a:r>
            </a:p>
          </p:txBody>
        </p:sp>
      </p:grpSp>
      <p:sp>
        <p:nvSpPr>
          <p:cNvPr id="4" name="Invisible link DLBCL">
            <a:hlinkClick r:id="rId2" action="ppaction://hlinksldjump"/>
            <a:extLst>
              <a:ext uri="{FF2B5EF4-FFF2-40B4-BE49-F238E27FC236}">
                <a16:creationId xmlns:a16="http://schemas.microsoft.com/office/drawing/2014/main" id="{C0E4E4BC-19DB-D567-74F2-2F89A44162F4}"/>
              </a:ext>
            </a:extLst>
          </p:cNvPr>
          <p:cNvSpPr/>
          <p:nvPr userDrawn="1"/>
        </p:nvSpPr>
        <p:spPr>
          <a:xfrm>
            <a:off x="0" y="-592"/>
            <a:ext cx="1520215"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nvisible link CLL">
            <a:hlinkClick r:id="rId3" action="ppaction://hlinksldjump"/>
            <a:extLst>
              <a:ext uri="{FF2B5EF4-FFF2-40B4-BE49-F238E27FC236}">
                <a16:creationId xmlns:a16="http://schemas.microsoft.com/office/drawing/2014/main" id="{6CC9DBB7-880A-3F33-BC78-3009CA9573E8}"/>
              </a:ext>
            </a:extLst>
          </p:cNvPr>
          <p:cNvSpPr/>
          <p:nvPr userDrawn="1"/>
        </p:nvSpPr>
        <p:spPr>
          <a:xfrm>
            <a:off x="1532505" y="-592"/>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nvisible link AML">
            <a:hlinkClick r:id="rId4" action="ppaction://hlinksldjump"/>
            <a:extLst>
              <a:ext uri="{FF2B5EF4-FFF2-40B4-BE49-F238E27FC236}">
                <a16:creationId xmlns:a16="http://schemas.microsoft.com/office/drawing/2014/main" id="{30117DD5-ED05-ECCC-ABF2-6EEEF895D977}"/>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BL">
            <a:hlinkClick r:id="rId5" action="ppaction://hlinksldjump"/>
            <a:extLst>
              <a:ext uri="{FF2B5EF4-FFF2-40B4-BE49-F238E27FC236}">
                <a16:creationId xmlns:a16="http://schemas.microsoft.com/office/drawing/2014/main" id="{F3AD1CE4-A21A-D64F-C9D6-CDA643B5FB2B}"/>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ALL">
            <a:hlinkClick r:id="rId6" action="ppaction://hlinksldjump"/>
            <a:extLst>
              <a:ext uri="{FF2B5EF4-FFF2-40B4-BE49-F238E27FC236}">
                <a16:creationId xmlns:a16="http://schemas.microsoft.com/office/drawing/2014/main" id="{E180F07C-ACC0-0298-6DF5-CB06203EC88C}"/>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69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 1 layout 3 boxe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9CD18E-0097-1857-2457-B9EA53A14F40}"/>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89" name="Rectangle 88">
            <a:hlinkClick r:id="" action="ppaction://noaction"/>
            <a:extLst>
              <a:ext uri="{FF2B5EF4-FFF2-40B4-BE49-F238E27FC236}">
                <a16:creationId xmlns:a16="http://schemas.microsoft.com/office/drawing/2014/main" id="{730ABF29-6BF9-22A4-21B2-B4FF1E748E31}"/>
              </a:ext>
            </a:extLst>
          </p:cNvPr>
          <p:cNvSpPr/>
          <p:nvPr userDrawn="1"/>
        </p:nvSpPr>
        <p:spPr>
          <a:xfrm rot="16200000">
            <a:off x="2149454" y="-607910"/>
            <a:ext cx="30590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90" name="Rectangle 89">
            <a:extLst>
              <a:ext uri="{FF2B5EF4-FFF2-40B4-BE49-F238E27FC236}">
                <a16:creationId xmlns:a16="http://schemas.microsoft.com/office/drawing/2014/main" id="{AEFDEAC2-48A6-41E0-B8BB-70766A22A849}"/>
              </a:ext>
            </a:extLst>
          </p:cNvPr>
          <p:cNvSpPr/>
          <p:nvPr userDrawn="1"/>
        </p:nvSpPr>
        <p:spPr>
          <a:xfrm rot="16200000">
            <a:off x="486919" y="-487509"/>
            <a:ext cx="568960" cy="1542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91" name="Rectangle 90">
            <a:extLst>
              <a:ext uri="{FF2B5EF4-FFF2-40B4-BE49-F238E27FC236}">
                <a16:creationId xmlns:a16="http://schemas.microsoft.com/office/drawing/2014/main" id="{0E14904D-BA74-F7F4-7DA2-A252AE268F32}"/>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92" name="Rectangle 91">
            <a:extLst>
              <a:ext uri="{FF2B5EF4-FFF2-40B4-BE49-F238E27FC236}">
                <a16:creationId xmlns:a16="http://schemas.microsoft.com/office/drawing/2014/main" id="{D6B8BC7B-F85D-E5C0-733A-C56BE4E2233F}"/>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93" name="Rectangle 92">
            <a:extLst>
              <a:ext uri="{FF2B5EF4-FFF2-40B4-BE49-F238E27FC236}">
                <a16:creationId xmlns:a16="http://schemas.microsoft.com/office/drawing/2014/main" id="{303CFC2D-8BF9-5BBA-1CD6-0BC883696455}"/>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0" name="TextBox 9">
            <a:extLst>
              <a:ext uri="{FF2B5EF4-FFF2-40B4-BE49-F238E27FC236}">
                <a16:creationId xmlns:a16="http://schemas.microsoft.com/office/drawing/2014/main" id="{65923754-A0BE-09A1-A0A8-2CBD17CB02D1}"/>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12" name="TextBox 11">
            <a:extLst>
              <a:ext uri="{FF2B5EF4-FFF2-40B4-BE49-F238E27FC236}">
                <a16:creationId xmlns:a16="http://schemas.microsoft.com/office/drawing/2014/main" id="{B212739D-74DF-BFD6-EDBA-FB1E072C8604}"/>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13" name="TextBox 12">
            <a:extLst>
              <a:ext uri="{FF2B5EF4-FFF2-40B4-BE49-F238E27FC236}">
                <a16:creationId xmlns:a16="http://schemas.microsoft.com/office/drawing/2014/main" id="{1E944C75-8AF0-6E72-F430-186D7CB9DDAD}"/>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14" name="TextBox 13">
            <a:extLst>
              <a:ext uri="{FF2B5EF4-FFF2-40B4-BE49-F238E27FC236}">
                <a16:creationId xmlns:a16="http://schemas.microsoft.com/office/drawing/2014/main" id="{D2CB1A69-E19B-C7FB-DEDB-83CBED7A35A4}"/>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15" name="TextBox 14">
            <a:extLst>
              <a:ext uri="{FF2B5EF4-FFF2-40B4-BE49-F238E27FC236}">
                <a16:creationId xmlns:a16="http://schemas.microsoft.com/office/drawing/2014/main" id="{4BDBD9F1-831A-763A-F04A-7E1EA64B767C}"/>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18" name="TextBox 17">
            <a:extLst>
              <a:ext uri="{FF2B5EF4-FFF2-40B4-BE49-F238E27FC236}">
                <a16:creationId xmlns:a16="http://schemas.microsoft.com/office/drawing/2014/main" id="{9968370D-A3C3-B9B9-06DF-62CEBD10F618}"/>
              </a:ext>
            </a:extLst>
          </p:cNvPr>
          <p:cNvSpPr txBox="1"/>
          <p:nvPr userDrawn="1"/>
        </p:nvSpPr>
        <p:spPr>
          <a:xfrm>
            <a:off x="68354" y="158621"/>
            <a:ext cx="1426464" cy="276999"/>
          </a:xfrm>
          <a:prstGeom prst="rect">
            <a:avLst/>
          </a:prstGeom>
          <a:noFill/>
        </p:spPr>
        <p:txBody>
          <a:bodyPr wrap="square" rtlCol="0">
            <a:spAutoFit/>
          </a:bodyPr>
          <a:lstStyle/>
          <a:p>
            <a:pPr lvl="0" algn="ctr"/>
            <a:r>
              <a:rPr lang="en-US" sz="1200" b="1" dirty="0">
                <a:solidFill>
                  <a:schemeClr val="bg1"/>
                </a:solidFill>
              </a:rPr>
              <a:t>DLBCL</a:t>
            </a:r>
          </a:p>
        </p:txBody>
      </p:sp>
      <p:sp>
        <p:nvSpPr>
          <p:cNvPr id="2" name="Invisible link DLBCL">
            <a:hlinkClick r:id="rId2" action="ppaction://hlinksldjump"/>
            <a:extLst>
              <a:ext uri="{FF2B5EF4-FFF2-40B4-BE49-F238E27FC236}">
                <a16:creationId xmlns:a16="http://schemas.microsoft.com/office/drawing/2014/main" id="{6C087A3F-8259-4B80-DF43-CDD4C2D18FB5}"/>
              </a:ext>
            </a:extLst>
          </p:cNvPr>
          <p:cNvSpPr/>
          <p:nvPr userDrawn="1"/>
        </p:nvSpPr>
        <p:spPr>
          <a:xfrm>
            <a:off x="0" y="-592"/>
            <a:ext cx="1520215"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nvisible link CLL">
            <a:hlinkClick r:id="rId3" action="ppaction://hlinksldjump"/>
            <a:extLst>
              <a:ext uri="{FF2B5EF4-FFF2-40B4-BE49-F238E27FC236}">
                <a16:creationId xmlns:a16="http://schemas.microsoft.com/office/drawing/2014/main" id="{97DF8E9D-583A-87B1-AED5-F30CD9D6BD9B}"/>
              </a:ext>
            </a:extLst>
          </p:cNvPr>
          <p:cNvSpPr/>
          <p:nvPr userDrawn="1"/>
        </p:nvSpPr>
        <p:spPr>
          <a:xfrm>
            <a:off x="1532505" y="-592"/>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nvisible link AML">
            <a:hlinkClick r:id="rId4" action="ppaction://hlinksldjump"/>
            <a:extLst>
              <a:ext uri="{FF2B5EF4-FFF2-40B4-BE49-F238E27FC236}">
                <a16:creationId xmlns:a16="http://schemas.microsoft.com/office/drawing/2014/main" id="{D1EDF685-C1BD-D6F0-D44E-E6BA061918EA}"/>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nvisible link BL">
            <a:hlinkClick r:id="rId5" action="ppaction://hlinksldjump"/>
            <a:extLst>
              <a:ext uri="{FF2B5EF4-FFF2-40B4-BE49-F238E27FC236}">
                <a16:creationId xmlns:a16="http://schemas.microsoft.com/office/drawing/2014/main" id="{320421AB-3280-80C9-F189-956A31515995}"/>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nvisible link ALL">
            <a:hlinkClick r:id="rId6" action="ppaction://hlinksldjump"/>
            <a:extLst>
              <a:ext uri="{FF2B5EF4-FFF2-40B4-BE49-F238E27FC236}">
                <a16:creationId xmlns:a16="http://schemas.microsoft.com/office/drawing/2014/main" id="{50BE7B85-DB53-A545-9281-560FEBFD00B0}"/>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99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 1 layout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FA659A-3996-3CF3-64AB-6576C1AA04B8}"/>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5" name="Content Placeholder 41">
            <a:extLst>
              <a:ext uri="{FF2B5EF4-FFF2-40B4-BE49-F238E27FC236}">
                <a16:creationId xmlns:a16="http://schemas.microsoft.com/office/drawing/2014/main" id="{6DEDFF74-9501-2D53-F497-33928AD3F7A8}"/>
              </a:ext>
            </a:extLst>
          </p:cNvPr>
          <p:cNvSpPr>
            <a:spLocks noGrp="1"/>
          </p:cNvSpPr>
          <p:nvPr>
            <p:ph sz="quarter" idx="58"/>
          </p:nvPr>
        </p:nvSpPr>
        <p:spPr>
          <a:xfrm>
            <a:off x="324969" y="1706838"/>
            <a:ext cx="4114800" cy="1463040"/>
          </a:xfrm>
          <a:solidFill>
            <a:srgbClr val="E9E6EE"/>
          </a:solidFill>
          <a:ln>
            <a:noFill/>
          </a:ln>
          <a:effectLst>
            <a:outerShdw dist="114047" dir="19140000" algn="bl" rotWithShape="0">
              <a:schemeClr val="accent1"/>
            </a:outerShdw>
          </a:effectLst>
        </p:spPr>
        <p:txBody>
          <a:bodyPr lIns="91440" tIns="0" rIns="91440" bIns="0" anchor="ctr"/>
          <a:lstStyle>
            <a:lvl1pPr algn="ctr">
              <a:spcAft>
                <a:spcPts val="0"/>
              </a:spcAft>
              <a:defRPr sz="1100">
                <a:solidFill>
                  <a:schemeClr val="accent1"/>
                </a:solidFill>
              </a:defRPr>
            </a:lvl1pPr>
            <a:lvl2pPr marL="302396" indent="-302396" algn="ctr">
              <a:spcAft>
                <a:spcPts val="0"/>
              </a:spcAft>
              <a:buClr>
                <a:schemeClr val="accent1"/>
              </a:buClr>
              <a:buSzPct val="150000"/>
              <a:buFont typeface="Verdana" panose="020B0604030504040204" pitchFamily="34" charset="0"/>
              <a:buChar char="●"/>
              <a:defRPr sz="1100">
                <a:solidFill>
                  <a:schemeClr val="accent1"/>
                </a:solidFill>
              </a:defRPr>
            </a:lvl2pPr>
            <a:lvl3pPr marL="609593" indent="-302396" algn="ctr">
              <a:spcAft>
                <a:spcPts val="0"/>
              </a:spcAft>
              <a:buClr>
                <a:schemeClr val="accent1"/>
              </a:buClr>
              <a:buSzPct val="150000"/>
              <a:buFont typeface="Verdana" panose="020B0604030504040204" pitchFamily="34" charset="0"/>
              <a:buChar char="●"/>
              <a:defRPr sz="1100">
                <a:solidFill>
                  <a:schemeClr val="accent1"/>
                </a:solidFill>
              </a:defRPr>
            </a:lvl3pPr>
            <a:lvl4pPr marL="911988" indent="-302396" algn="ctr">
              <a:spcAft>
                <a:spcPts val="0"/>
              </a:spcAft>
              <a:buClr>
                <a:schemeClr val="accent1"/>
              </a:buClr>
              <a:buSzPct val="150000"/>
              <a:buFont typeface="Verdana" panose="020B0604030504040204" pitchFamily="34" charset="0"/>
              <a:buChar char="●"/>
              <a:defRPr sz="1100">
                <a:solidFill>
                  <a:schemeClr val="accent1"/>
                </a:solidFill>
              </a:defRPr>
            </a:lvl4pPr>
            <a:lvl5pPr algn="ctr">
              <a:spcAft>
                <a:spcPts val="0"/>
              </a:spcAft>
              <a:defRPr sz="11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Rectangle 46">
            <a:hlinkClick r:id="" action="ppaction://noaction"/>
            <a:extLst>
              <a:ext uri="{FF2B5EF4-FFF2-40B4-BE49-F238E27FC236}">
                <a16:creationId xmlns:a16="http://schemas.microsoft.com/office/drawing/2014/main" id="{858649CD-0390-AA08-4C15-4B5054EDEC81}"/>
              </a:ext>
            </a:extLst>
          </p:cNvPr>
          <p:cNvSpPr/>
          <p:nvPr userDrawn="1"/>
        </p:nvSpPr>
        <p:spPr>
          <a:xfrm rot="16200000">
            <a:off x="2149454" y="-607910"/>
            <a:ext cx="30590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0" name="Rectangle 49">
            <a:extLst>
              <a:ext uri="{FF2B5EF4-FFF2-40B4-BE49-F238E27FC236}">
                <a16:creationId xmlns:a16="http://schemas.microsoft.com/office/drawing/2014/main" id="{FFC58CD4-CC89-7812-92C5-253818D2615B}"/>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1" name="Rectangle 50">
            <a:extLst>
              <a:ext uri="{FF2B5EF4-FFF2-40B4-BE49-F238E27FC236}">
                <a16:creationId xmlns:a16="http://schemas.microsoft.com/office/drawing/2014/main" id="{1A0D59DB-5C34-1EB9-85CE-488326FE463E}"/>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52" name="Rectangle 51">
            <a:extLst>
              <a:ext uri="{FF2B5EF4-FFF2-40B4-BE49-F238E27FC236}">
                <a16:creationId xmlns:a16="http://schemas.microsoft.com/office/drawing/2014/main" id="{7A935F83-80FB-3736-69BD-68F99FB0797B}"/>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8" name="TextBox 27">
            <a:extLst>
              <a:ext uri="{FF2B5EF4-FFF2-40B4-BE49-F238E27FC236}">
                <a16:creationId xmlns:a16="http://schemas.microsoft.com/office/drawing/2014/main" id="{6A294A72-9CBB-2356-D1BE-CC5D7AED1D01}"/>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29" name="TextBox 28">
            <a:extLst>
              <a:ext uri="{FF2B5EF4-FFF2-40B4-BE49-F238E27FC236}">
                <a16:creationId xmlns:a16="http://schemas.microsoft.com/office/drawing/2014/main" id="{4649292F-4C7E-075C-A49F-79754F4D7BF2}"/>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0" name="TextBox 29">
            <a:extLst>
              <a:ext uri="{FF2B5EF4-FFF2-40B4-BE49-F238E27FC236}">
                <a16:creationId xmlns:a16="http://schemas.microsoft.com/office/drawing/2014/main" id="{EFDFDC68-E7B1-4D5E-BF9C-07CCBD402648}"/>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31" name="TextBox 30">
            <a:extLst>
              <a:ext uri="{FF2B5EF4-FFF2-40B4-BE49-F238E27FC236}">
                <a16:creationId xmlns:a16="http://schemas.microsoft.com/office/drawing/2014/main" id="{DD2A5B91-BAE0-78C6-DC4E-5B25ED978AA5}"/>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32" name="TextBox 31">
            <a:extLst>
              <a:ext uri="{FF2B5EF4-FFF2-40B4-BE49-F238E27FC236}">
                <a16:creationId xmlns:a16="http://schemas.microsoft.com/office/drawing/2014/main" id="{60AD663A-E441-18B1-6FCB-EE5D13C0FB93}"/>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48" name="Rectangle 47">
            <a:extLst>
              <a:ext uri="{FF2B5EF4-FFF2-40B4-BE49-F238E27FC236}">
                <a16:creationId xmlns:a16="http://schemas.microsoft.com/office/drawing/2014/main" id="{A81F8E69-9FC3-3514-AB27-123114350FF0}"/>
              </a:ext>
            </a:extLst>
          </p:cNvPr>
          <p:cNvSpPr/>
          <p:nvPr userDrawn="1"/>
        </p:nvSpPr>
        <p:spPr>
          <a:xfrm rot="16200000">
            <a:off x="486587" y="-503839"/>
            <a:ext cx="568960" cy="1542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3" name="TextBox 32">
            <a:extLst>
              <a:ext uri="{FF2B5EF4-FFF2-40B4-BE49-F238E27FC236}">
                <a16:creationId xmlns:a16="http://schemas.microsoft.com/office/drawing/2014/main" id="{ED749C16-2389-A85F-8382-E81D94D6000E}"/>
              </a:ext>
            </a:extLst>
          </p:cNvPr>
          <p:cNvSpPr txBox="1"/>
          <p:nvPr userDrawn="1"/>
        </p:nvSpPr>
        <p:spPr>
          <a:xfrm>
            <a:off x="68354" y="158621"/>
            <a:ext cx="1426464" cy="276999"/>
          </a:xfrm>
          <a:prstGeom prst="rect">
            <a:avLst/>
          </a:prstGeom>
          <a:noFill/>
        </p:spPr>
        <p:txBody>
          <a:bodyPr wrap="square" rtlCol="0">
            <a:spAutoFit/>
          </a:bodyPr>
          <a:lstStyle/>
          <a:p>
            <a:pPr lvl="0" algn="ctr"/>
            <a:r>
              <a:rPr lang="en-US" sz="1200" b="1" dirty="0">
                <a:solidFill>
                  <a:schemeClr val="bg1"/>
                </a:solidFill>
              </a:rPr>
              <a:t>DLBCL</a:t>
            </a:r>
          </a:p>
        </p:txBody>
      </p:sp>
      <p:sp>
        <p:nvSpPr>
          <p:cNvPr id="34" name="Content Placeholder 41">
            <a:extLst>
              <a:ext uri="{FF2B5EF4-FFF2-40B4-BE49-F238E27FC236}">
                <a16:creationId xmlns:a16="http://schemas.microsoft.com/office/drawing/2014/main" id="{5BBF955D-A5AA-05A6-8861-BF7302F36FF7}"/>
              </a:ext>
            </a:extLst>
          </p:cNvPr>
          <p:cNvSpPr>
            <a:spLocks noGrp="1"/>
          </p:cNvSpPr>
          <p:nvPr userDrawn="1">
            <p:ph sz="quarter" idx="56"/>
          </p:nvPr>
        </p:nvSpPr>
        <p:spPr>
          <a:xfrm>
            <a:off x="4663440" y="3493008"/>
            <a:ext cx="4111759" cy="2148840"/>
          </a:xfrm>
          <a:solidFill>
            <a:schemeClr val="bg1">
              <a:lumMod val="95000"/>
            </a:schemeClr>
          </a:solidFill>
          <a:ln>
            <a:noFill/>
          </a:ln>
        </p:spPr>
        <p:txBody>
          <a:bodyPr lIns="137160" tIns="91440" rIns="45720" bIns="45720"/>
          <a:lstStyle>
            <a:lvl1pPr marL="866775" indent="-857250">
              <a:lnSpc>
                <a:spcPct val="100000"/>
              </a:lnSpc>
              <a:spcBef>
                <a:spcPts val="600"/>
              </a:spcBef>
              <a:buClr>
                <a:schemeClr val="accent2"/>
              </a:buClr>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1"/>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1"/>
              </a:buClr>
              <a:buSzPct val="150000"/>
              <a:buFont typeface="Verdana" panose="020B0604030504040204" pitchFamily="34" charset="0"/>
              <a:buChar char="●"/>
              <a:defRPr sz="1100"/>
            </a:lvl3pPr>
            <a:lvl4pPr marL="911988" indent="-302396">
              <a:lnSpc>
                <a:spcPct val="100000"/>
              </a:lnSpc>
              <a:spcBef>
                <a:spcPts val="600"/>
              </a:spcBef>
              <a:buClr>
                <a:schemeClr val="accent1"/>
              </a:buClr>
              <a:buSzPct val="150000"/>
              <a:buFont typeface="Verdana" panose="020B0604030504040204" pitchFamily="34" charset="0"/>
              <a:buChar char="●"/>
              <a:defRPr sz="1100"/>
            </a:lvl4pPr>
            <a:lvl5pPr>
              <a:lnSpc>
                <a:spcPct val="100000"/>
              </a:lnSpc>
              <a:spcBef>
                <a:spcPts val="600"/>
              </a:spcBef>
              <a:buClr>
                <a:schemeClr val="accent2"/>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41">
            <a:extLst>
              <a:ext uri="{FF2B5EF4-FFF2-40B4-BE49-F238E27FC236}">
                <a16:creationId xmlns:a16="http://schemas.microsoft.com/office/drawing/2014/main" id="{7247B945-C18F-99F9-DD7A-52B2DB55B5E4}"/>
              </a:ext>
            </a:extLst>
          </p:cNvPr>
          <p:cNvSpPr>
            <a:spLocks noGrp="1"/>
          </p:cNvSpPr>
          <p:nvPr userDrawn="1">
            <p:ph sz="quarter" idx="32"/>
          </p:nvPr>
        </p:nvSpPr>
        <p:spPr>
          <a:xfrm>
            <a:off x="329184" y="3493008"/>
            <a:ext cx="4165600" cy="2148840"/>
          </a:xfrm>
          <a:ln>
            <a:solidFill>
              <a:schemeClr val="accent1"/>
            </a:solidFill>
          </a:ln>
        </p:spPr>
        <p:txBody>
          <a:bodyPr lIns="137160" tIns="91440" rIns="45720" bIns="45720"/>
          <a:lstStyle>
            <a:lvl1pPr marL="866775" indent="-857250">
              <a:lnSpc>
                <a:spcPct val="100000"/>
              </a:lnSpc>
              <a:spcBef>
                <a:spcPts val="600"/>
              </a:spcBef>
              <a:buClr>
                <a:schemeClr val="accent2"/>
              </a:buClr>
              <a:tabLs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Bef>
                <a:spcPts val="600"/>
              </a:spcBef>
              <a:buClr>
                <a:schemeClr val="accent1"/>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Bef>
                <a:spcPts val="600"/>
              </a:spcBef>
              <a:buClr>
                <a:schemeClr val="accent1"/>
              </a:buClr>
              <a:buSzPct val="150000"/>
              <a:buFont typeface="Verdana" panose="020B0604030504040204" pitchFamily="34" charset="0"/>
              <a:buChar char="●"/>
              <a:defRPr sz="1100"/>
            </a:lvl3pPr>
            <a:lvl4pPr marL="911988" indent="-302396">
              <a:lnSpc>
                <a:spcPct val="100000"/>
              </a:lnSpc>
              <a:spcBef>
                <a:spcPts val="600"/>
              </a:spcBef>
              <a:buClr>
                <a:schemeClr val="accent1"/>
              </a:buClr>
              <a:buSzPct val="150000"/>
              <a:buFont typeface="Verdana" panose="020B0604030504040204" pitchFamily="34" charset="0"/>
              <a:buChar char="●"/>
              <a:defRPr sz="1100"/>
            </a:lvl4pPr>
            <a:lvl5pPr>
              <a:lnSpc>
                <a:spcPct val="100000"/>
              </a:lnSpc>
              <a:spcBef>
                <a:spcPts val="600"/>
              </a:spcBef>
              <a:buClr>
                <a:schemeClr val="accent2"/>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Invisible link DLBCL">
            <a:hlinkClick r:id="rId2" action="ppaction://hlinksldjump"/>
            <a:extLst>
              <a:ext uri="{FF2B5EF4-FFF2-40B4-BE49-F238E27FC236}">
                <a16:creationId xmlns:a16="http://schemas.microsoft.com/office/drawing/2014/main" id="{6C5E1C36-76EE-E805-A218-090A5451486C}"/>
              </a:ext>
            </a:extLst>
          </p:cNvPr>
          <p:cNvSpPr/>
          <p:nvPr userDrawn="1"/>
        </p:nvSpPr>
        <p:spPr>
          <a:xfrm>
            <a:off x="0" y="-593"/>
            <a:ext cx="1520215" cy="5689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nvisible link CLL">
            <a:hlinkClick r:id="rId3" action="ppaction://hlinksldjump"/>
            <a:extLst>
              <a:ext uri="{FF2B5EF4-FFF2-40B4-BE49-F238E27FC236}">
                <a16:creationId xmlns:a16="http://schemas.microsoft.com/office/drawing/2014/main" id="{CFE511E0-11CC-81E6-1877-8A8B513EDB39}"/>
              </a:ext>
            </a:extLst>
          </p:cNvPr>
          <p:cNvSpPr/>
          <p:nvPr userDrawn="1"/>
        </p:nvSpPr>
        <p:spPr>
          <a:xfrm>
            <a:off x="1532505" y="-592"/>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nvisible link AML">
            <a:hlinkClick r:id="rId4" action="ppaction://hlinksldjump"/>
            <a:extLst>
              <a:ext uri="{FF2B5EF4-FFF2-40B4-BE49-F238E27FC236}">
                <a16:creationId xmlns:a16="http://schemas.microsoft.com/office/drawing/2014/main" id="{03AAB3FB-B5A8-ED51-AF91-A2FE4425A04B}"/>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BL">
            <a:hlinkClick r:id="rId5" action="ppaction://hlinksldjump"/>
            <a:extLst>
              <a:ext uri="{FF2B5EF4-FFF2-40B4-BE49-F238E27FC236}">
                <a16:creationId xmlns:a16="http://schemas.microsoft.com/office/drawing/2014/main" id="{C42B5040-38C7-6AC4-4671-184C761EDDE2}"/>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CML">
            <a:hlinkClick r:id="rId6" action="ppaction://hlinksldjump"/>
            <a:extLst>
              <a:ext uri="{FF2B5EF4-FFF2-40B4-BE49-F238E27FC236}">
                <a16:creationId xmlns:a16="http://schemas.microsoft.com/office/drawing/2014/main" id="{6DD4D5BF-79C5-5A6B-C889-7A4191E05D06}"/>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ALL">
            <a:hlinkClick r:id="rId7" action="ppaction://hlinksldjump"/>
            <a:extLst>
              <a:ext uri="{FF2B5EF4-FFF2-40B4-BE49-F238E27FC236}">
                <a16:creationId xmlns:a16="http://schemas.microsoft.com/office/drawing/2014/main" id="{A177690D-C204-D0DE-7DDB-FD39CE9376B2}"/>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877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 1 layout 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FA659A-3996-3CF3-64AB-6576C1AA04B8}"/>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47" name="Rectangle 46">
            <a:hlinkClick r:id="" action="ppaction://noaction"/>
            <a:extLst>
              <a:ext uri="{FF2B5EF4-FFF2-40B4-BE49-F238E27FC236}">
                <a16:creationId xmlns:a16="http://schemas.microsoft.com/office/drawing/2014/main" id="{858649CD-0390-AA08-4C15-4B5054EDEC81}"/>
              </a:ext>
            </a:extLst>
          </p:cNvPr>
          <p:cNvSpPr/>
          <p:nvPr userDrawn="1"/>
        </p:nvSpPr>
        <p:spPr>
          <a:xfrm rot="16200000">
            <a:off x="2149454" y="-607910"/>
            <a:ext cx="30590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0" name="Rectangle 49">
            <a:extLst>
              <a:ext uri="{FF2B5EF4-FFF2-40B4-BE49-F238E27FC236}">
                <a16:creationId xmlns:a16="http://schemas.microsoft.com/office/drawing/2014/main" id="{FFC58CD4-CC89-7812-92C5-253818D2615B}"/>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1" name="Rectangle 50">
            <a:extLst>
              <a:ext uri="{FF2B5EF4-FFF2-40B4-BE49-F238E27FC236}">
                <a16:creationId xmlns:a16="http://schemas.microsoft.com/office/drawing/2014/main" id="{1A0D59DB-5C34-1EB9-85CE-488326FE463E}"/>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52" name="Rectangle 51">
            <a:extLst>
              <a:ext uri="{FF2B5EF4-FFF2-40B4-BE49-F238E27FC236}">
                <a16:creationId xmlns:a16="http://schemas.microsoft.com/office/drawing/2014/main" id="{7A935F83-80FB-3736-69BD-68F99FB0797B}"/>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8" name="TextBox 27">
            <a:extLst>
              <a:ext uri="{FF2B5EF4-FFF2-40B4-BE49-F238E27FC236}">
                <a16:creationId xmlns:a16="http://schemas.microsoft.com/office/drawing/2014/main" id="{6A294A72-9CBB-2356-D1BE-CC5D7AED1D01}"/>
              </a:ext>
            </a:extLst>
          </p:cNvPr>
          <p:cNvSpPr txBox="1"/>
          <p:nvPr userDrawn="1"/>
        </p:nvSpPr>
        <p:spPr>
          <a:xfrm>
            <a:off x="1586133" y="35371"/>
            <a:ext cx="1426464" cy="237744"/>
          </a:xfrm>
          <a:prstGeom prst="rect">
            <a:avLst/>
          </a:prstGeom>
          <a:noFill/>
        </p:spPr>
        <p:txBody>
          <a:bodyPr wrap="square" rtlCol="0">
            <a:spAutoFit/>
          </a:bodyPr>
          <a:lstStyle/>
          <a:p>
            <a:pPr lvl="0" algn="ctr"/>
            <a:r>
              <a:rPr lang="en-US" sz="1000" b="1" dirty="0">
                <a:solidFill>
                  <a:schemeClr val="bg1"/>
                </a:solidFill>
              </a:rPr>
              <a:t>CLL</a:t>
            </a:r>
          </a:p>
        </p:txBody>
      </p:sp>
      <p:sp>
        <p:nvSpPr>
          <p:cNvPr id="29" name="TextBox 28">
            <a:extLst>
              <a:ext uri="{FF2B5EF4-FFF2-40B4-BE49-F238E27FC236}">
                <a16:creationId xmlns:a16="http://schemas.microsoft.com/office/drawing/2014/main" id="{4649292F-4C7E-075C-A49F-79754F4D7BF2}"/>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30" name="TextBox 29">
            <a:extLst>
              <a:ext uri="{FF2B5EF4-FFF2-40B4-BE49-F238E27FC236}">
                <a16:creationId xmlns:a16="http://schemas.microsoft.com/office/drawing/2014/main" id="{EFDFDC68-E7B1-4D5E-BF9C-07CCBD402648}"/>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31" name="TextBox 30">
            <a:extLst>
              <a:ext uri="{FF2B5EF4-FFF2-40B4-BE49-F238E27FC236}">
                <a16:creationId xmlns:a16="http://schemas.microsoft.com/office/drawing/2014/main" id="{DD2A5B91-BAE0-78C6-DC4E-5B25ED978AA5}"/>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32" name="TextBox 31">
            <a:extLst>
              <a:ext uri="{FF2B5EF4-FFF2-40B4-BE49-F238E27FC236}">
                <a16:creationId xmlns:a16="http://schemas.microsoft.com/office/drawing/2014/main" id="{60AD663A-E441-18B1-6FCB-EE5D13C0FB93}"/>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grpSp>
        <p:nvGrpSpPr>
          <p:cNvPr id="3" name="Group 2">
            <a:extLst>
              <a:ext uri="{FF2B5EF4-FFF2-40B4-BE49-F238E27FC236}">
                <a16:creationId xmlns:a16="http://schemas.microsoft.com/office/drawing/2014/main" id="{F37646C0-4130-A586-4EA0-89CFF5BB9047}"/>
              </a:ext>
            </a:extLst>
          </p:cNvPr>
          <p:cNvGrpSpPr/>
          <p:nvPr userDrawn="1"/>
        </p:nvGrpSpPr>
        <p:grpSpPr>
          <a:xfrm>
            <a:off x="1" y="1"/>
            <a:ext cx="1542133" cy="568960"/>
            <a:chOff x="1" y="1"/>
            <a:chExt cx="1542133" cy="568960"/>
          </a:xfrm>
        </p:grpSpPr>
        <p:sp>
          <p:nvSpPr>
            <p:cNvPr id="48" name="Rectangle 47">
              <a:extLst>
                <a:ext uri="{FF2B5EF4-FFF2-40B4-BE49-F238E27FC236}">
                  <a16:creationId xmlns:a16="http://schemas.microsoft.com/office/drawing/2014/main" id="{A81F8E69-9FC3-3514-AB27-123114350FF0}"/>
                </a:ext>
              </a:extLst>
            </p:cNvPr>
            <p:cNvSpPr/>
            <p:nvPr userDrawn="1"/>
          </p:nvSpPr>
          <p:spPr>
            <a:xfrm rot="16200000">
              <a:off x="486588" y="-486586"/>
              <a:ext cx="568960" cy="1542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3" name="TextBox 32">
              <a:extLst>
                <a:ext uri="{FF2B5EF4-FFF2-40B4-BE49-F238E27FC236}">
                  <a16:creationId xmlns:a16="http://schemas.microsoft.com/office/drawing/2014/main" id="{ED749C16-2389-A85F-8382-E81D94D6000E}"/>
                </a:ext>
              </a:extLst>
            </p:cNvPr>
            <p:cNvSpPr txBox="1"/>
            <p:nvPr userDrawn="1"/>
          </p:nvSpPr>
          <p:spPr>
            <a:xfrm>
              <a:off x="68354" y="158621"/>
              <a:ext cx="1426464" cy="276999"/>
            </a:xfrm>
            <a:prstGeom prst="rect">
              <a:avLst/>
            </a:prstGeom>
            <a:noFill/>
          </p:spPr>
          <p:txBody>
            <a:bodyPr wrap="square" rtlCol="0">
              <a:spAutoFit/>
            </a:bodyPr>
            <a:lstStyle/>
            <a:p>
              <a:pPr lvl="0" algn="ctr"/>
              <a:r>
                <a:rPr lang="en-US" sz="1200" b="1" dirty="0">
                  <a:solidFill>
                    <a:schemeClr val="bg1"/>
                  </a:solidFill>
                </a:rPr>
                <a:t>DLBCL</a:t>
              </a:r>
            </a:p>
          </p:txBody>
        </p:sp>
      </p:grpSp>
      <p:sp>
        <p:nvSpPr>
          <p:cNvPr id="6" name="Content Placeholder 41">
            <a:extLst>
              <a:ext uri="{FF2B5EF4-FFF2-40B4-BE49-F238E27FC236}">
                <a16:creationId xmlns:a16="http://schemas.microsoft.com/office/drawing/2014/main" id="{1BA3F423-80F9-6409-C5AA-E58BEDE67397}"/>
              </a:ext>
            </a:extLst>
          </p:cNvPr>
          <p:cNvSpPr>
            <a:spLocks noGrp="1"/>
          </p:cNvSpPr>
          <p:nvPr>
            <p:ph sz="quarter" idx="66"/>
          </p:nvPr>
        </p:nvSpPr>
        <p:spPr>
          <a:xfrm>
            <a:off x="331194" y="1508760"/>
            <a:ext cx="2743200" cy="4133087"/>
          </a:xfrm>
          <a:solidFill>
            <a:srgbClr val="E9E6EE"/>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1"/>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1"/>
              </a:buClr>
              <a:buSzPct val="150000"/>
              <a:buFont typeface="Verdana" panose="020B0604030504040204" pitchFamily="34" charset="0"/>
              <a:buChar char="●"/>
              <a:defRPr sz="1100"/>
            </a:lvl3pPr>
            <a:lvl4pPr marL="911988" indent="-302396">
              <a:lnSpc>
                <a:spcPct val="100000"/>
              </a:lnSpc>
              <a:spcAft>
                <a:spcPts val="600"/>
              </a:spcAft>
              <a:buClr>
                <a:schemeClr val="accent1"/>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1">
            <a:extLst>
              <a:ext uri="{FF2B5EF4-FFF2-40B4-BE49-F238E27FC236}">
                <a16:creationId xmlns:a16="http://schemas.microsoft.com/office/drawing/2014/main" id="{BAA9B9A8-110E-C865-01AE-F5B40B4ED7EB}"/>
              </a:ext>
            </a:extLst>
          </p:cNvPr>
          <p:cNvSpPr>
            <a:spLocks noGrp="1"/>
          </p:cNvSpPr>
          <p:nvPr>
            <p:ph sz="quarter" idx="65"/>
          </p:nvPr>
        </p:nvSpPr>
        <p:spPr>
          <a:xfrm>
            <a:off x="3200400" y="1508760"/>
            <a:ext cx="2743200" cy="4133087"/>
          </a:xfrm>
          <a:ln>
            <a:solidFill>
              <a:schemeClr val="accent1"/>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nSpc>
                <a:spcPct val="100000"/>
              </a:lnSpc>
              <a:spcAft>
                <a:spcPts val="600"/>
              </a:spcAft>
              <a:buClr>
                <a:schemeClr val="accent1"/>
              </a:buClr>
              <a:buSzPct val="150000"/>
              <a:buFont typeface="Verdana" panose="020B0604030504040204" pitchFamily="34" charset="0"/>
              <a:buChar char="●"/>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nSpc>
                <a:spcPct val="100000"/>
              </a:lnSpc>
              <a:spcAft>
                <a:spcPts val="600"/>
              </a:spcAft>
              <a:buClr>
                <a:schemeClr val="accent1"/>
              </a:buClr>
              <a:buSzPct val="150000"/>
              <a:buFont typeface="Verdana" panose="020B0604030504040204" pitchFamily="34" charset="0"/>
              <a:buChar char="●"/>
              <a:defRPr sz="1100"/>
            </a:lvl3pPr>
            <a:lvl4pPr marL="911988" indent="-302396">
              <a:lnSpc>
                <a:spcPct val="100000"/>
              </a:lnSpc>
              <a:spcAft>
                <a:spcPts val="600"/>
              </a:spcAft>
              <a:buClr>
                <a:schemeClr val="accent1"/>
              </a:buClr>
              <a:buSzPct val="150000"/>
              <a:buFont typeface="Verdana" panose="020B0604030504040204" pitchFamily="34" charset="0"/>
              <a:buChar char="●"/>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8CD9346-105E-CA3A-861F-07C325F90148}"/>
              </a:ext>
            </a:extLst>
          </p:cNvPr>
          <p:cNvSpPr>
            <a:spLocks noGrp="1"/>
          </p:cNvSpPr>
          <p:nvPr>
            <p:ph type="body" sz="quarter" idx="68"/>
          </p:nvPr>
        </p:nvSpPr>
        <p:spPr>
          <a:xfrm>
            <a:off x="6052178" y="1508760"/>
            <a:ext cx="2743200" cy="4133087"/>
          </a:xfrm>
          <a:solidFill>
            <a:srgbClr val="F2F2F2"/>
          </a:solidFill>
        </p:spPr>
        <p:txBody>
          <a:bodyPr lIns="137160" tIns="91440" rIns="91440" bIns="45720"/>
          <a:lstStyle>
            <a:lvl1pPr>
              <a:spcAft>
                <a:spcPts val="600"/>
              </a:spcAft>
              <a:defRPr sz="1100" b="1">
                <a:latin typeface="+mn-lt"/>
              </a:defRPr>
            </a:lvl1pPr>
            <a:lvl2pPr marL="302396" indent="-302396">
              <a:lnSpc>
                <a:spcPct val="100000"/>
              </a:lnSpc>
              <a:spcAft>
                <a:spcPts val="600"/>
              </a:spcAft>
              <a:buClr>
                <a:schemeClr val="accent1"/>
              </a:buClr>
              <a:buSzPct val="150000"/>
              <a:buFont typeface="Verdana" panose="020B0604030504040204" pitchFamily="34" charset="0"/>
              <a:buChar char="●"/>
              <a:defRPr sz="1100">
                <a:latin typeface="+mn-lt"/>
              </a:defRPr>
            </a:lvl2pPr>
            <a:lvl3pPr marL="609593" indent="-302396">
              <a:lnSpc>
                <a:spcPct val="100000"/>
              </a:lnSpc>
              <a:spcAft>
                <a:spcPts val="600"/>
              </a:spcAft>
              <a:buClr>
                <a:schemeClr val="accent1"/>
              </a:buClr>
              <a:buSzPct val="150000"/>
              <a:buFont typeface="Verdana" panose="020B0604030504040204" pitchFamily="34" charset="0"/>
              <a:buChar char="●"/>
              <a:defRPr sz="1100">
                <a:latin typeface="+mn-lt"/>
              </a:defRPr>
            </a:lvl3pPr>
            <a:lvl4pPr marL="911988" indent="-302396">
              <a:lnSpc>
                <a:spcPct val="100000"/>
              </a:lnSpc>
              <a:spcAft>
                <a:spcPts val="600"/>
              </a:spcAft>
              <a:buClr>
                <a:schemeClr val="accent1"/>
              </a:buClr>
              <a:buSzPct val="150000"/>
              <a:buFont typeface="Verdana" panose="020B0604030504040204" pitchFamily="34" charset="0"/>
              <a:buChar char="●"/>
              <a:defRPr sz="1100">
                <a:latin typeface="+mn-lt"/>
              </a:defRPr>
            </a:lvl4pPr>
            <a:lvl5pPr>
              <a:lnSpc>
                <a:spcPct val="100000"/>
              </a:lnSpc>
              <a:spcAft>
                <a:spcPts val="600"/>
              </a:spcAft>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Invisible link DLBCL">
            <a:hlinkClick r:id="rId2" action="ppaction://hlinksldjump"/>
            <a:extLst>
              <a:ext uri="{FF2B5EF4-FFF2-40B4-BE49-F238E27FC236}">
                <a16:creationId xmlns:a16="http://schemas.microsoft.com/office/drawing/2014/main" id="{84315689-96E3-F7D0-7813-FB7EC8380106}"/>
              </a:ext>
            </a:extLst>
          </p:cNvPr>
          <p:cNvSpPr/>
          <p:nvPr userDrawn="1"/>
        </p:nvSpPr>
        <p:spPr>
          <a:xfrm>
            <a:off x="0" y="-592"/>
            <a:ext cx="1520215"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nvisible link CLL">
            <a:hlinkClick r:id="rId3" action="ppaction://hlinksldjump"/>
            <a:extLst>
              <a:ext uri="{FF2B5EF4-FFF2-40B4-BE49-F238E27FC236}">
                <a16:creationId xmlns:a16="http://schemas.microsoft.com/office/drawing/2014/main" id="{1DE446F9-469F-0162-60CF-8EDC61BE7EA7}"/>
              </a:ext>
            </a:extLst>
          </p:cNvPr>
          <p:cNvSpPr/>
          <p:nvPr userDrawn="1"/>
        </p:nvSpPr>
        <p:spPr>
          <a:xfrm>
            <a:off x="1532505" y="-592"/>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AML">
            <a:hlinkClick r:id="rId4" action="ppaction://hlinksldjump"/>
            <a:extLst>
              <a:ext uri="{FF2B5EF4-FFF2-40B4-BE49-F238E27FC236}">
                <a16:creationId xmlns:a16="http://schemas.microsoft.com/office/drawing/2014/main" id="{620FFF7E-9725-A82D-E235-3E90B12F7D52}"/>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nvisible link BL">
            <a:hlinkClick r:id="rId5" action="ppaction://hlinksldjump"/>
            <a:extLst>
              <a:ext uri="{FF2B5EF4-FFF2-40B4-BE49-F238E27FC236}">
                <a16:creationId xmlns:a16="http://schemas.microsoft.com/office/drawing/2014/main" id="{4AF49DAA-8580-B5C7-6609-E07E28D21DD6}"/>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nvisible link CML">
            <a:hlinkClick r:id="rId6" action="ppaction://hlinksldjump"/>
            <a:extLst>
              <a:ext uri="{FF2B5EF4-FFF2-40B4-BE49-F238E27FC236}">
                <a16:creationId xmlns:a16="http://schemas.microsoft.com/office/drawing/2014/main" id="{086FE6E0-FF2C-1FC7-D4B6-AEF8F501BF64}"/>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nvisible link ALL">
            <a:hlinkClick r:id="rId7" action="ppaction://hlinksldjump"/>
            <a:extLst>
              <a:ext uri="{FF2B5EF4-FFF2-40B4-BE49-F238E27FC236}">
                <a16:creationId xmlns:a16="http://schemas.microsoft.com/office/drawing/2014/main" id="{9DC15066-60AC-182B-1FD8-88C3867F1478}"/>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41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 2 layout 1">
    <p:bg>
      <p:bgPr>
        <a:solidFill>
          <a:schemeClr val="bg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01013" y="6397183"/>
            <a:ext cx="476251" cy="274324"/>
          </a:xfrm>
        </p:spPr>
        <p:txBody>
          <a:bodyPr/>
          <a:lstStyle>
            <a:lvl1pPr>
              <a:defRPr sz="700"/>
            </a:lvl1pPr>
          </a:lstStyle>
          <a:p>
            <a:fld id="{6B54B0F7-55DD-40D6-B7F4-70B586885C0B}" type="slidenum">
              <a:rPr lang="en-US" smtClean="0"/>
              <a:pPr/>
              <a:t>‹#›</a:t>
            </a:fld>
            <a:endParaRPr lang="en-US" dirty="0"/>
          </a:p>
        </p:txBody>
      </p:sp>
      <p:sp>
        <p:nvSpPr>
          <p:cNvPr id="78" name="Title 1">
            <a:extLst>
              <a:ext uri="{FF2B5EF4-FFF2-40B4-BE49-F238E27FC236}">
                <a16:creationId xmlns:a16="http://schemas.microsoft.com/office/drawing/2014/main" id="{E1D58F05-ECA7-D592-40EE-BD5BC9191DCA}"/>
              </a:ext>
            </a:extLst>
          </p:cNvPr>
          <p:cNvSpPr>
            <a:spLocks noGrp="1"/>
          </p:cNvSpPr>
          <p:nvPr>
            <p:ph type="title" hasCustomPrompt="1"/>
          </p:nvPr>
        </p:nvSpPr>
        <p:spPr>
          <a:xfrm>
            <a:off x="331200" y="600363"/>
            <a:ext cx="8446064" cy="560236"/>
          </a:xfrm>
        </p:spPr>
        <p:txBody>
          <a:bodyPr anchor="b"/>
          <a:lstStyle/>
          <a:p>
            <a:r>
              <a:rPr lang="en-US" dirty="0"/>
              <a:t>Click to edit master title style</a:t>
            </a:r>
          </a:p>
        </p:txBody>
      </p:sp>
      <p:grpSp>
        <p:nvGrpSpPr>
          <p:cNvPr id="16" name="Graphique 7">
            <a:extLst>
              <a:ext uri="{FF2B5EF4-FFF2-40B4-BE49-F238E27FC236}">
                <a16:creationId xmlns:a16="http://schemas.microsoft.com/office/drawing/2014/main" id="{7B0410A1-5540-4490-7ADB-9A7C511F5091}"/>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7" name="Forme libre : forme 9">
              <a:extLst>
                <a:ext uri="{FF2B5EF4-FFF2-40B4-BE49-F238E27FC236}">
                  <a16:creationId xmlns:a16="http://schemas.microsoft.com/office/drawing/2014/main" id="{98265DF4-0992-A9B5-55E3-F3334C089234}"/>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9" name="Forme libre : forme 10">
              <a:extLst>
                <a:ext uri="{FF2B5EF4-FFF2-40B4-BE49-F238E27FC236}">
                  <a16:creationId xmlns:a16="http://schemas.microsoft.com/office/drawing/2014/main" id="{0D65486E-A029-A3FA-A5C0-FE893496C0F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0" name="Forme libre : forme 11">
              <a:extLst>
                <a:ext uri="{FF2B5EF4-FFF2-40B4-BE49-F238E27FC236}">
                  <a16:creationId xmlns:a16="http://schemas.microsoft.com/office/drawing/2014/main" id="{CFEA3E86-6788-1375-8585-5B7C476E21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43" name="Content Placeholder 41">
            <a:extLst>
              <a:ext uri="{FF2B5EF4-FFF2-40B4-BE49-F238E27FC236}">
                <a16:creationId xmlns:a16="http://schemas.microsoft.com/office/drawing/2014/main" id="{889D47BC-B996-B955-0CD4-706FEFE60F52}"/>
              </a:ext>
            </a:extLst>
          </p:cNvPr>
          <p:cNvSpPr>
            <a:spLocks noGrp="1"/>
          </p:cNvSpPr>
          <p:nvPr>
            <p:ph sz="quarter" idx="35"/>
          </p:nvPr>
        </p:nvSpPr>
        <p:spPr>
          <a:xfrm>
            <a:off x="331199" y="5834006"/>
            <a:ext cx="5260131" cy="379717"/>
          </a:xfrm>
        </p:spPr>
        <p:txBody>
          <a:bodyPr anchor="b"/>
          <a:lstStyle>
            <a:lvl1pPr marL="0" indent="-302396">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lang="en-US" sz="14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400"/>
            </a:lvl3pPr>
            <a:lvl4pPr>
              <a:defRPr sz="1400"/>
            </a:lvl4pPr>
            <a:lvl5pPr>
              <a:defRPr sz="1400"/>
            </a:lvl5pPr>
          </a:lstStyle>
          <a:p>
            <a:pPr lvl="0"/>
            <a:r>
              <a:rPr lang="en-US" dirty="0"/>
              <a:t>Click to edit Master text styles</a:t>
            </a:r>
          </a:p>
        </p:txBody>
      </p:sp>
      <p:sp>
        <p:nvSpPr>
          <p:cNvPr id="55" name="Footer Placeholder 4">
            <a:extLst>
              <a:ext uri="{FF2B5EF4-FFF2-40B4-BE49-F238E27FC236}">
                <a16:creationId xmlns:a16="http://schemas.microsoft.com/office/drawing/2014/main" id="{9015A00F-412B-DDC9-25B5-B6918553D442}"/>
              </a:ext>
            </a:extLst>
          </p:cNvPr>
          <p:cNvSpPr>
            <a:spLocks noGrp="1"/>
          </p:cNvSpPr>
          <p:nvPr>
            <p:ph type="ftr" sz="quarter" idx="3"/>
          </p:nvPr>
        </p:nvSpPr>
        <p:spPr>
          <a:xfrm>
            <a:off x="228600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2" name="Rectangle 1">
            <a:hlinkClick r:id="" action="ppaction://noaction"/>
            <a:extLst>
              <a:ext uri="{FF2B5EF4-FFF2-40B4-BE49-F238E27FC236}">
                <a16:creationId xmlns:a16="http://schemas.microsoft.com/office/drawing/2014/main" id="{019E1067-FC0C-1842-8AB6-6FF73D2A6CFD}"/>
              </a:ext>
            </a:extLst>
          </p:cNvPr>
          <p:cNvSpPr/>
          <p:nvPr userDrawn="1"/>
        </p:nvSpPr>
        <p:spPr>
          <a:xfrm rot="16200000">
            <a:off x="2017929" y="-476386"/>
            <a:ext cx="568959" cy="1520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Rectangle 2">
            <a:extLst>
              <a:ext uri="{FF2B5EF4-FFF2-40B4-BE49-F238E27FC236}">
                <a16:creationId xmlns:a16="http://schemas.microsoft.com/office/drawing/2014/main" id="{E866AF9A-C732-F140-E183-8E57306350F8}"/>
              </a:ext>
            </a:extLst>
          </p:cNvPr>
          <p:cNvSpPr/>
          <p:nvPr userDrawn="1"/>
        </p:nvSpPr>
        <p:spPr>
          <a:xfrm rot="16200000">
            <a:off x="618445" y="-619036"/>
            <a:ext cx="305907" cy="1542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4" name="Rectangle 3">
            <a:extLst>
              <a:ext uri="{FF2B5EF4-FFF2-40B4-BE49-F238E27FC236}">
                <a16:creationId xmlns:a16="http://schemas.microsoft.com/office/drawing/2014/main" id="{79D7BA3F-86A6-E2BC-FE89-76BDE3111120}"/>
              </a:ext>
            </a:extLst>
          </p:cNvPr>
          <p:cNvSpPr/>
          <p:nvPr userDrawn="1"/>
        </p:nvSpPr>
        <p:spPr>
          <a:xfrm rot="16200000">
            <a:off x="3669837" y="-607745"/>
            <a:ext cx="305909" cy="1520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5" name="Rectangle 4">
            <a:extLst>
              <a:ext uri="{FF2B5EF4-FFF2-40B4-BE49-F238E27FC236}">
                <a16:creationId xmlns:a16="http://schemas.microsoft.com/office/drawing/2014/main" id="{AD65192C-C73A-E597-787F-A9A9790319D5}"/>
              </a:ext>
            </a:extLst>
          </p:cNvPr>
          <p:cNvSpPr/>
          <p:nvPr userDrawn="1"/>
        </p:nvSpPr>
        <p:spPr>
          <a:xfrm rot="16200000">
            <a:off x="5189557" y="-607910"/>
            <a:ext cx="305909" cy="1520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mn-lt"/>
            </a:endParaRPr>
          </a:p>
        </p:txBody>
      </p:sp>
      <p:sp>
        <p:nvSpPr>
          <p:cNvPr id="6" name="Rectangle 5">
            <a:extLst>
              <a:ext uri="{FF2B5EF4-FFF2-40B4-BE49-F238E27FC236}">
                <a16:creationId xmlns:a16="http://schemas.microsoft.com/office/drawing/2014/main" id="{52D6F345-DEF6-ACC3-516E-20BF699C0FDF}"/>
              </a:ext>
            </a:extLst>
          </p:cNvPr>
          <p:cNvSpPr/>
          <p:nvPr userDrawn="1"/>
        </p:nvSpPr>
        <p:spPr>
          <a:xfrm rot="16200000">
            <a:off x="6709609" y="-607745"/>
            <a:ext cx="305909" cy="1520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7" name="Rectangle 6">
            <a:extLst>
              <a:ext uri="{FF2B5EF4-FFF2-40B4-BE49-F238E27FC236}">
                <a16:creationId xmlns:a16="http://schemas.microsoft.com/office/drawing/2014/main" id="{9D3C4C0D-F4DB-A4EE-FC0F-DD2AA6CF1E98}"/>
              </a:ext>
            </a:extLst>
          </p:cNvPr>
          <p:cNvSpPr/>
          <p:nvPr userDrawn="1"/>
        </p:nvSpPr>
        <p:spPr>
          <a:xfrm rot="16200000">
            <a:off x="8240787" y="-619036"/>
            <a:ext cx="305909" cy="15427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10" name="Content Placeholder 41">
            <a:extLst>
              <a:ext uri="{FF2B5EF4-FFF2-40B4-BE49-F238E27FC236}">
                <a16:creationId xmlns:a16="http://schemas.microsoft.com/office/drawing/2014/main" id="{90949E26-2D9F-C96D-315B-C85DF9DA450A}"/>
              </a:ext>
            </a:extLst>
          </p:cNvPr>
          <p:cNvSpPr>
            <a:spLocks noGrp="1"/>
          </p:cNvSpPr>
          <p:nvPr>
            <p:ph sz="quarter" idx="65"/>
          </p:nvPr>
        </p:nvSpPr>
        <p:spPr>
          <a:xfrm>
            <a:off x="331199" y="1508166"/>
            <a:ext cx="4169663" cy="4133087"/>
          </a:xfrm>
          <a:ln>
            <a:solidFill>
              <a:schemeClr val="accent2"/>
            </a:solid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Aft>
                <a:spcPts val="600"/>
              </a:spcAft>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Aft>
                <a:spcPts val="600"/>
              </a:spcAft>
              <a:defRPr sz="1100"/>
            </a:lvl3pPr>
            <a:lvl4pPr>
              <a:lnSpc>
                <a:spcPct val="100000"/>
              </a:lnSpc>
              <a:spcAft>
                <a:spcPts val="600"/>
              </a:spcAft>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1">
            <a:extLst>
              <a:ext uri="{FF2B5EF4-FFF2-40B4-BE49-F238E27FC236}">
                <a16:creationId xmlns:a16="http://schemas.microsoft.com/office/drawing/2014/main" id="{B5148DC3-AE8F-6448-FCBF-8869B3CD4171}"/>
              </a:ext>
            </a:extLst>
          </p:cNvPr>
          <p:cNvSpPr>
            <a:spLocks noGrp="1"/>
          </p:cNvSpPr>
          <p:nvPr>
            <p:ph sz="quarter" idx="66"/>
          </p:nvPr>
        </p:nvSpPr>
        <p:spPr>
          <a:xfrm>
            <a:off x="4663439" y="1508166"/>
            <a:ext cx="4114800" cy="4133087"/>
          </a:xfrm>
          <a:solidFill>
            <a:schemeClr val="accent6">
              <a:lumMod val="20000"/>
              <a:lumOff val="80000"/>
            </a:schemeClr>
          </a:solidFill>
          <a:ln>
            <a:noFill/>
          </a:ln>
        </p:spPr>
        <p:txBody>
          <a:bodyPr lIns="137160" tIns="91440" rIns="91440" bIns="45720"/>
          <a:lstStyle>
            <a:lvl1pPr marL="0" indent="-302396">
              <a:lnSpc>
                <a:spcPct val="100000"/>
              </a:lnSpc>
              <a:spcAft>
                <a:spcPts val="600"/>
              </a:spcAft>
              <a:defRPr lang="en-US" sz="1100" b="1"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Aft>
                <a:spcPts val="600"/>
              </a:spcAft>
              <a:defRPr lang="en-US" sz="11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Aft>
                <a:spcPts val="600"/>
              </a:spcAft>
              <a:defRPr sz="1100"/>
            </a:lvl3pPr>
            <a:lvl4pPr>
              <a:lnSpc>
                <a:spcPct val="100000"/>
              </a:lnSpc>
              <a:spcAft>
                <a:spcPts val="600"/>
              </a:spcAft>
              <a:defRPr sz="11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6DE75934-7725-A891-0544-75B8A6ADC8EE}"/>
              </a:ext>
            </a:extLst>
          </p:cNvPr>
          <p:cNvSpPr txBox="1"/>
          <p:nvPr userDrawn="1"/>
        </p:nvSpPr>
        <p:spPr>
          <a:xfrm>
            <a:off x="1586133" y="156672"/>
            <a:ext cx="1426464" cy="276999"/>
          </a:xfrm>
          <a:prstGeom prst="rect">
            <a:avLst/>
          </a:prstGeom>
          <a:noFill/>
        </p:spPr>
        <p:txBody>
          <a:bodyPr wrap="square" rtlCol="0">
            <a:spAutoFit/>
          </a:bodyPr>
          <a:lstStyle/>
          <a:p>
            <a:pPr lvl="0" algn="ctr"/>
            <a:r>
              <a:rPr lang="en-US" sz="1200" b="1" dirty="0">
                <a:solidFill>
                  <a:schemeClr val="bg1"/>
                </a:solidFill>
              </a:rPr>
              <a:t>CLL</a:t>
            </a:r>
          </a:p>
        </p:txBody>
      </p:sp>
      <p:sp>
        <p:nvSpPr>
          <p:cNvPr id="14" name="TextBox 13">
            <a:extLst>
              <a:ext uri="{FF2B5EF4-FFF2-40B4-BE49-F238E27FC236}">
                <a16:creationId xmlns:a16="http://schemas.microsoft.com/office/drawing/2014/main" id="{B2FBB569-6789-5D94-7626-21E9C6DB04B2}"/>
              </a:ext>
            </a:extLst>
          </p:cNvPr>
          <p:cNvSpPr txBox="1"/>
          <p:nvPr userDrawn="1"/>
        </p:nvSpPr>
        <p:spPr>
          <a:xfrm>
            <a:off x="3105443" y="26894"/>
            <a:ext cx="1426464" cy="246221"/>
          </a:xfrm>
          <a:prstGeom prst="rect">
            <a:avLst/>
          </a:prstGeom>
          <a:noFill/>
        </p:spPr>
        <p:txBody>
          <a:bodyPr wrap="square" rtlCol="0">
            <a:spAutoFit/>
          </a:bodyPr>
          <a:lstStyle/>
          <a:p>
            <a:pPr lvl="0" algn="ctr"/>
            <a:r>
              <a:rPr lang="en-US" sz="1000" b="1" dirty="0">
                <a:solidFill>
                  <a:schemeClr val="bg1"/>
                </a:solidFill>
              </a:rPr>
              <a:t>AML</a:t>
            </a:r>
          </a:p>
        </p:txBody>
      </p:sp>
      <p:sp>
        <p:nvSpPr>
          <p:cNvPr id="15" name="TextBox 14">
            <a:extLst>
              <a:ext uri="{FF2B5EF4-FFF2-40B4-BE49-F238E27FC236}">
                <a16:creationId xmlns:a16="http://schemas.microsoft.com/office/drawing/2014/main" id="{1ED2DBE3-902C-A4AF-26D7-B1763AB91FCB}"/>
              </a:ext>
            </a:extLst>
          </p:cNvPr>
          <p:cNvSpPr txBox="1"/>
          <p:nvPr userDrawn="1"/>
        </p:nvSpPr>
        <p:spPr>
          <a:xfrm>
            <a:off x="4634340" y="26894"/>
            <a:ext cx="1426464" cy="246221"/>
          </a:xfrm>
          <a:prstGeom prst="rect">
            <a:avLst/>
          </a:prstGeom>
          <a:noFill/>
        </p:spPr>
        <p:txBody>
          <a:bodyPr wrap="square" rtlCol="0">
            <a:spAutoFit/>
          </a:bodyPr>
          <a:lstStyle/>
          <a:p>
            <a:pPr lvl="0" algn="ctr"/>
            <a:r>
              <a:rPr lang="en-US" sz="1000" b="1" dirty="0">
                <a:solidFill>
                  <a:schemeClr val="bg1"/>
                </a:solidFill>
              </a:rPr>
              <a:t>BL</a:t>
            </a:r>
          </a:p>
        </p:txBody>
      </p:sp>
      <p:sp>
        <p:nvSpPr>
          <p:cNvPr id="18" name="TextBox 17">
            <a:extLst>
              <a:ext uri="{FF2B5EF4-FFF2-40B4-BE49-F238E27FC236}">
                <a16:creationId xmlns:a16="http://schemas.microsoft.com/office/drawing/2014/main" id="{84E0F619-CA7A-E00C-4C3E-14B50029A2ED}"/>
              </a:ext>
            </a:extLst>
          </p:cNvPr>
          <p:cNvSpPr txBox="1"/>
          <p:nvPr userDrawn="1"/>
        </p:nvSpPr>
        <p:spPr>
          <a:xfrm>
            <a:off x="6148961" y="26894"/>
            <a:ext cx="1426464" cy="246221"/>
          </a:xfrm>
          <a:prstGeom prst="rect">
            <a:avLst/>
          </a:prstGeom>
          <a:noFill/>
        </p:spPr>
        <p:txBody>
          <a:bodyPr wrap="square" rtlCol="0">
            <a:spAutoFit/>
          </a:bodyPr>
          <a:lstStyle/>
          <a:p>
            <a:pPr lvl="0" algn="ctr"/>
            <a:r>
              <a:rPr lang="en-US" sz="1000" b="1" dirty="0">
                <a:solidFill>
                  <a:schemeClr val="bg1"/>
                </a:solidFill>
              </a:rPr>
              <a:t>CML</a:t>
            </a:r>
          </a:p>
        </p:txBody>
      </p:sp>
      <p:sp>
        <p:nvSpPr>
          <p:cNvPr id="25" name="TextBox 24">
            <a:extLst>
              <a:ext uri="{FF2B5EF4-FFF2-40B4-BE49-F238E27FC236}">
                <a16:creationId xmlns:a16="http://schemas.microsoft.com/office/drawing/2014/main" id="{ADBB3C98-286A-D2CC-5B93-02F3DFE977A5}"/>
              </a:ext>
            </a:extLst>
          </p:cNvPr>
          <p:cNvSpPr txBox="1"/>
          <p:nvPr userDrawn="1"/>
        </p:nvSpPr>
        <p:spPr>
          <a:xfrm>
            <a:off x="7685953" y="26894"/>
            <a:ext cx="1426464" cy="246221"/>
          </a:xfrm>
          <a:prstGeom prst="rect">
            <a:avLst/>
          </a:prstGeom>
          <a:noFill/>
        </p:spPr>
        <p:txBody>
          <a:bodyPr wrap="square" rtlCol="0">
            <a:spAutoFit/>
          </a:bodyPr>
          <a:lstStyle/>
          <a:p>
            <a:pPr lvl="0" algn="ctr"/>
            <a:r>
              <a:rPr lang="en-US" sz="1000" b="1" dirty="0">
                <a:solidFill>
                  <a:schemeClr val="bg1"/>
                </a:solidFill>
              </a:rPr>
              <a:t>ALL</a:t>
            </a:r>
          </a:p>
        </p:txBody>
      </p:sp>
      <p:sp>
        <p:nvSpPr>
          <p:cNvPr id="26" name="TextBox 25">
            <a:extLst>
              <a:ext uri="{FF2B5EF4-FFF2-40B4-BE49-F238E27FC236}">
                <a16:creationId xmlns:a16="http://schemas.microsoft.com/office/drawing/2014/main" id="{FF10C3DA-1116-0B1B-3FF2-DEB2FCF81822}"/>
              </a:ext>
            </a:extLst>
          </p:cNvPr>
          <p:cNvSpPr txBox="1"/>
          <p:nvPr userDrawn="1"/>
        </p:nvSpPr>
        <p:spPr>
          <a:xfrm>
            <a:off x="58678" y="27989"/>
            <a:ext cx="1426464" cy="246221"/>
          </a:xfrm>
          <a:prstGeom prst="rect">
            <a:avLst/>
          </a:prstGeom>
          <a:noFill/>
        </p:spPr>
        <p:txBody>
          <a:bodyPr wrap="square" rtlCol="0">
            <a:spAutoFit/>
          </a:bodyPr>
          <a:lstStyle/>
          <a:p>
            <a:pPr lvl="0" algn="ctr"/>
            <a:r>
              <a:rPr lang="en-US" sz="1000" b="1" dirty="0">
                <a:solidFill>
                  <a:schemeClr val="bg1"/>
                </a:solidFill>
              </a:rPr>
              <a:t>DLBCL</a:t>
            </a:r>
          </a:p>
        </p:txBody>
      </p:sp>
      <p:sp>
        <p:nvSpPr>
          <p:cNvPr id="8" name="Invisible link CLL">
            <a:hlinkClick r:id="rId2" action="ppaction://hlinksldjump"/>
            <a:extLst>
              <a:ext uri="{FF2B5EF4-FFF2-40B4-BE49-F238E27FC236}">
                <a16:creationId xmlns:a16="http://schemas.microsoft.com/office/drawing/2014/main" id="{BB31A0CF-66F6-99A3-DE9F-8F3221E6AFF8}"/>
              </a:ext>
            </a:extLst>
          </p:cNvPr>
          <p:cNvSpPr/>
          <p:nvPr userDrawn="1"/>
        </p:nvSpPr>
        <p:spPr>
          <a:xfrm>
            <a:off x="1532505" y="-592"/>
            <a:ext cx="1520215" cy="56023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visible link DLBCL">
            <a:hlinkClick r:id="rId3" action="ppaction://hlinksldjump"/>
            <a:extLst>
              <a:ext uri="{FF2B5EF4-FFF2-40B4-BE49-F238E27FC236}">
                <a16:creationId xmlns:a16="http://schemas.microsoft.com/office/drawing/2014/main" id="{A0D1A1D6-08CF-C09C-BDE0-A72C01C7DBFC}"/>
              </a:ext>
            </a:extLst>
          </p:cNvPr>
          <p:cNvSpPr/>
          <p:nvPr userDrawn="1"/>
        </p:nvSpPr>
        <p:spPr>
          <a:xfrm>
            <a:off x="8626" y="-592"/>
            <a:ext cx="1520215"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link AML">
            <a:hlinkClick r:id="rId4" action="ppaction://hlinksldjump"/>
            <a:extLst>
              <a:ext uri="{FF2B5EF4-FFF2-40B4-BE49-F238E27FC236}">
                <a16:creationId xmlns:a16="http://schemas.microsoft.com/office/drawing/2014/main" id="{97383D13-EB5F-35A2-1BC8-A19E6683D340}"/>
              </a:ext>
            </a:extLst>
          </p:cNvPr>
          <p:cNvSpPr/>
          <p:nvPr userDrawn="1"/>
        </p:nvSpPr>
        <p:spPr>
          <a:xfrm>
            <a:off x="3057209" y="-163"/>
            <a:ext cx="1520215" cy="30590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visible link BL">
            <a:hlinkClick r:id="rId5" action="ppaction://hlinksldjump"/>
            <a:extLst>
              <a:ext uri="{FF2B5EF4-FFF2-40B4-BE49-F238E27FC236}">
                <a16:creationId xmlns:a16="http://schemas.microsoft.com/office/drawing/2014/main" id="{09E5711E-1F41-649A-DBB9-7B46057A19FA}"/>
              </a:ext>
            </a:extLst>
          </p:cNvPr>
          <p:cNvSpPr/>
          <p:nvPr userDrawn="1"/>
        </p:nvSpPr>
        <p:spPr>
          <a:xfrm>
            <a:off x="4577424" y="-10451"/>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nvisible link CML">
            <a:hlinkClick r:id="rId6" action="ppaction://hlinksldjump"/>
            <a:extLst>
              <a:ext uri="{FF2B5EF4-FFF2-40B4-BE49-F238E27FC236}">
                <a16:creationId xmlns:a16="http://schemas.microsoft.com/office/drawing/2014/main" id="{A6E2BCCE-B78D-91EC-9B1E-78F4FECC2232}"/>
              </a:ext>
            </a:extLst>
          </p:cNvPr>
          <p:cNvSpPr/>
          <p:nvPr userDrawn="1"/>
        </p:nvSpPr>
        <p:spPr>
          <a:xfrm>
            <a:off x="6110042" y="-4693"/>
            <a:ext cx="1506420" cy="30590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nvisible link ALL">
            <a:hlinkClick r:id="rId7" action="ppaction://hlinksldjump"/>
            <a:extLst>
              <a:ext uri="{FF2B5EF4-FFF2-40B4-BE49-F238E27FC236}">
                <a16:creationId xmlns:a16="http://schemas.microsoft.com/office/drawing/2014/main" id="{B3A2FED6-7503-27AE-9F86-9B0C03F9AAF1}"/>
              </a:ext>
            </a:extLst>
          </p:cNvPr>
          <p:cNvSpPr/>
          <p:nvPr userDrawn="1"/>
        </p:nvSpPr>
        <p:spPr>
          <a:xfrm>
            <a:off x="7650094" y="10272"/>
            <a:ext cx="1506420" cy="29504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55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 Target="../slides/slide2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 Target="../slides/slide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200" y="710402"/>
            <a:ext cx="84852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331200" y="1944000"/>
            <a:ext cx="8478000" cy="389689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3150" y="6479322"/>
            <a:ext cx="4572000" cy="206283"/>
          </a:xfrm>
          <a:prstGeom prst="rect">
            <a:avLst/>
          </a:prstGeom>
        </p:spPr>
        <p:txBody>
          <a:bodyPr vert="horz" lIns="0" tIns="0" rIns="0" bIns="0" rtlCol="0" anchor="ctr"/>
          <a:lstStyle>
            <a:lvl1pPr algn="ctr">
              <a:defRPr sz="7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a:t>
            </a:r>
            <a:br>
              <a:rPr lang="en-US" dirty="0"/>
            </a:br>
            <a:r>
              <a:rPr lang="en-US" dirty="0"/>
              <a:t>is for internal, educational purposes only. Do not copy or distribute </a:t>
            </a:r>
            <a:br>
              <a:rPr lang="en-US" dirty="0"/>
            </a:br>
            <a:r>
              <a:rPr lang="en-US" dirty="0"/>
              <a:t>outside of Sanofi or use in promotion. MAT-US-2301078-V1.0 02/2023</a:t>
            </a:r>
          </a:p>
        </p:txBody>
      </p:sp>
      <p:sp>
        <p:nvSpPr>
          <p:cNvPr id="6" name="Slide Number Placeholder 5"/>
          <p:cNvSpPr>
            <a:spLocks noGrp="1"/>
          </p:cNvSpPr>
          <p:nvPr userDrawn="1">
            <p:ph type="sldNum" sz="quarter" idx="4"/>
          </p:nvPr>
        </p:nvSpPr>
        <p:spPr>
          <a:xfrm>
            <a:off x="8336226" y="6427329"/>
            <a:ext cx="476251" cy="274324"/>
          </a:xfrm>
          <a:prstGeom prst="rect">
            <a:avLst/>
          </a:prstGeom>
        </p:spPr>
        <p:txBody>
          <a:bodyPr vert="horz" lIns="0" tIns="0" rIns="0" bIns="0" rtlCol="0" anchor="ctr"/>
          <a:lstStyle>
            <a:lvl1pPr algn="r">
              <a:defRPr sz="7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smtClean="0"/>
              <a:pPr/>
              <a:t>‹#›</a:t>
            </a:fld>
            <a:endParaRPr lang="en-US" dirty="0"/>
          </a:p>
        </p:txBody>
      </p:sp>
      <p:grpSp>
        <p:nvGrpSpPr>
          <p:cNvPr id="11" name="Graphique 7">
            <a:extLst>
              <a:ext uri="{FF2B5EF4-FFF2-40B4-BE49-F238E27FC236}">
                <a16:creationId xmlns:a16="http://schemas.microsoft.com/office/drawing/2014/main" id="{3349963B-6BEC-A413-E73C-44FB7EAF8BA7}"/>
              </a:ext>
            </a:extLst>
          </p:cNvPr>
          <p:cNvGrpSpPr>
            <a:grpSpLocks noChangeAspect="1"/>
          </p:cNvGrpSpPr>
          <p:nvPr userDrawn="1"/>
        </p:nvGrpSpPr>
        <p:grpSpPr>
          <a:xfrm>
            <a:off x="374296" y="6399161"/>
            <a:ext cx="803890" cy="206313"/>
            <a:chOff x="4768103" y="-471733"/>
            <a:chExt cx="744723" cy="191124"/>
          </a:xfrm>
          <a:solidFill>
            <a:srgbClr val="FFFFFF"/>
          </a:solidFill>
        </p:grpSpPr>
        <p:sp>
          <p:nvSpPr>
            <p:cNvPr id="12" name="Forme libre : forme 9">
              <a:extLst>
                <a:ext uri="{FF2B5EF4-FFF2-40B4-BE49-F238E27FC236}">
                  <a16:creationId xmlns:a16="http://schemas.microsoft.com/office/drawing/2014/main" id="{C60C7987-038D-B8C0-F116-2F1F4B1FEAA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6" name="Forme libre : forme 10">
              <a:extLst>
                <a:ext uri="{FF2B5EF4-FFF2-40B4-BE49-F238E27FC236}">
                  <a16:creationId xmlns:a16="http://schemas.microsoft.com/office/drawing/2014/main" id="{BA2CEBC7-4A1B-3D69-1944-C2D1DBD9CFF4}"/>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17" name="Forme libre : forme 11">
              <a:extLst>
                <a:ext uri="{FF2B5EF4-FFF2-40B4-BE49-F238E27FC236}">
                  <a16:creationId xmlns:a16="http://schemas.microsoft.com/office/drawing/2014/main" id="{2C210C15-9F3E-3F13-52B0-45EAE2903E3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18" name="Rectangle 17">
            <a:hlinkClick r:id="" action="ppaction://hlinkshowjump?jump=previousslide"/>
            <a:extLst>
              <a:ext uri="{FF2B5EF4-FFF2-40B4-BE49-F238E27FC236}">
                <a16:creationId xmlns:a16="http://schemas.microsoft.com/office/drawing/2014/main" id="{CA5BEF54-8CB6-443C-DEE7-458C06F8B661}"/>
              </a:ext>
            </a:extLst>
          </p:cNvPr>
          <p:cNvSpPr/>
          <p:nvPr userDrawn="1"/>
        </p:nvSpPr>
        <p:spPr>
          <a:xfrm>
            <a:off x="7078674" y="5891858"/>
            <a:ext cx="818697" cy="29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 action="ppaction://hlinkshowjump?jump=nextslide"/>
            <a:extLst>
              <a:ext uri="{FF2B5EF4-FFF2-40B4-BE49-F238E27FC236}">
                <a16:creationId xmlns:a16="http://schemas.microsoft.com/office/drawing/2014/main" id="{057FE110-3965-544A-94D2-E4FA970B6F38}"/>
              </a:ext>
            </a:extLst>
          </p:cNvPr>
          <p:cNvSpPr/>
          <p:nvPr userDrawn="1"/>
        </p:nvSpPr>
        <p:spPr>
          <a:xfrm>
            <a:off x="7990503" y="5889190"/>
            <a:ext cx="818697" cy="29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hlinkClick r:id="" action="ppaction://noaction"/>
            <a:extLst>
              <a:ext uri="{FF2B5EF4-FFF2-40B4-BE49-F238E27FC236}">
                <a16:creationId xmlns:a16="http://schemas.microsoft.com/office/drawing/2014/main" id="{D009A5E3-FC42-66B5-E6C6-6901B4A8AE95}"/>
              </a:ext>
            </a:extLst>
          </p:cNvPr>
          <p:cNvSpPr/>
          <p:nvPr userDrawn="1"/>
        </p:nvSpPr>
        <p:spPr>
          <a:xfrm>
            <a:off x="5842977" y="5891858"/>
            <a:ext cx="954593" cy="29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Home">
            <a:extLst>
              <a:ext uri="{FF2B5EF4-FFF2-40B4-BE49-F238E27FC236}">
                <a16:creationId xmlns:a16="http://schemas.microsoft.com/office/drawing/2014/main" id="{36B45A20-8111-4993-2AD3-D594460D4FAC}"/>
              </a:ext>
            </a:extLst>
          </p:cNvPr>
          <p:cNvGrpSpPr/>
          <p:nvPr userDrawn="1"/>
        </p:nvGrpSpPr>
        <p:grpSpPr>
          <a:xfrm>
            <a:off x="5846059" y="5896674"/>
            <a:ext cx="954593" cy="292935"/>
            <a:chOff x="7275007" y="132248"/>
            <a:chExt cx="954593" cy="292935"/>
          </a:xfrm>
        </p:grpSpPr>
        <p:sp>
          <p:nvSpPr>
            <p:cNvPr id="22" name="Rounded Rectangle 31">
              <a:hlinkClick r:id="rId25" action="ppaction://hlinksldjump"/>
              <a:extLst>
                <a:ext uri="{FF2B5EF4-FFF2-40B4-BE49-F238E27FC236}">
                  <a16:creationId xmlns:a16="http://schemas.microsoft.com/office/drawing/2014/main" id="{78325F1C-03AA-9657-2967-C5B83F1622B9}"/>
                </a:ext>
              </a:extLst>
            </p:cNvPr>
            <p:cNvSpPr/>
            <p:nvPr userDrawn="1"/>
          </p:nvSpPr>
          <p:spPr>
            <a:xfrm>
              <a:off x="7275007" y="132248"/>
              <a:ext cx="954593" cy="292935"/>
            </a:xfrm>
            <a:prstGeom prst="roundRect">
              <a:avLst>
                <a:gd name="adj" fmla="val 50000"/>
              </a:avLst>
            </a:prstGeom>
            <a:solidFill>
              <a:schemeClr val="accent2"/>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rPr>
                <a:t>HOME</a:t>
              </a:r>
            </a:p>
          </p:txBody>
        </p:sp>
        <p:sp>
          <p:nvSpPr>
            <p:cNvPr id="23" name="Freeform 22">
              <a:extLst>
                <a:ext uri="{FF2B5EF4-FFF2-40B4-BE49-F238E27FC236}">
                  <a16:creationId xmlns:a16="http://schemas.microsoft.com/office/drawing/2014/main" id="{6159356F-27E1-07E1-A6F3-D4F0A8F3D4D5}"/>
                </a:ext>
              </a:extLst>
            </p:cNvPr>
            <p:cNvSpPr/>
            <p:nvPr/>
          </p:nvSpPr>
          <p:spPr>
            <a:xfrm>
              <a:off x="7376890" y="183746"/>
              <a:ext cx="177660" cy="185509"/>
            </a:xfrm>
            <a:custGeom>
              <a:avLst/>
              <a:gdLst>
                <a:gd name="connsiteX0" fmla="*/ 88795 w 177660"/>
                <a:gd name="connsiteY0" fmla="*/ 12055 h 185509"/>
                <a:gd name="connsiteX1" fmla="*/ 90918 w 177660"/>
                <a:gd name="connsiteY1" fmla="*/ 12816 h 185509"/>
                <a:gd name="connsiteX2" fmla="*/ 117511 w 177660"/>
                <a:gd name="connsiteY2" fmla="*/ 34082 h 185509"/>
                <a:gd name="connsiteX3" fmla="*/ 119073 w 177660"/>
                <a:gd name="connsiteY3" fmla="*/ 34643 h 185509"/>
                <a:gd name="connsiteX4" fmla="*/ 121596 w 177660"/>
                <a:gd name="connsiteY4" fmla="*/ 32120 h 185509"/>
                <a:gd name="connsiteX5" fmla="*/ 121596 w 177660"/>
                <a:gd name="connsiteY5" fmla="*/ 18142 h 185509"/>
                <a:gd name="connsiteX6" fmla="*/ 125320 w 177660"/>
                <a:gd name="connsiteY6" fmla="*/ 14418 h 185509"/>
                <a:gd name="connsiteX7" fmla="*/ 139778 w 177660"/>
                <a:gd name="connsiteY7" fmla="*/ 14418 h 185509"/>
                <a:gd name="connsiteX8" fmla="*/ 143503 w 177660"/>
                <a:gd name="connsiteY8" fmla="*/ 18142 h 185509"/>
                <a:gd name="connsiteX9" fmla="*/ 143503 w 177660"/>
                <a:gd name="connsiteY9" fmla="*/ 51944 h 185509"/>
                <a:gd name="connsiteX10" fmla="*/ 145826 w 177660"/>
                <a:gd name="connsiteY10" fmla="*/ 56790 h 185509"/>
                <a:gd name="connsiteX11" fmla="*/ 164329 w 177660"/>
                <a:gd name="connsiteY11" fmla="*/ 71608 h 185509"/>
                <a:gd name="connsiteX12" fmla="*/ 164849 w 177660"/>
                <a:gd name="connsiteY12" fmla="*/ 76414 h 185509"/>
                <a:gd name="connsiteX13" fmla="*/ 162166 w 177660"/>
                <a:gd name="connsiteY13" fmla="*/ 77696 h 185509"/>
                <a:gd name="connsiteX14" fmla="*/ 160043 w 177660"/>
                <a:gd name="connsiteY14" fmla="*/ 76935 h 185509"/>
                <a:gd name="connsiteX15" fmla="*/ 159923 w 177660"/>
                <a:gd name="connsiteY15" fmla="*/ 76815 h 185509"/>
                <a:gd name="connsiteX16" fmla="*/ 158361 w 177660"/>
                <a:gd name="connsiteY16" fmla="*/ 76254 h 185509"/>
                <a:gd name="connsiteX17" fmla="*/ 155838 w 177660"/>
                <a:gd name="connsiteY17" fmla="*/ 78777 h 185509"/>
                <a:gd name="connsiteX18" fmla="*/ 155838 w 177660"/>
                <a:gd name="connsiteY18" fmla="*/ 170130 h 185509"/>
                <a:gd name="connsiteX19" fmla="*/ 152434 w 177660"/>
                <a:gd name="connsiteY19" fmla="*/ 173534 h 185509"/>
                <a:gd name="connsiteX20" fmla="*/ 113025 w 177660"/>
                <a:gd name="connsiteY20" fmla="*/ 173534 h 185509"/>
                <a:gd name="connsiteX21" fmla="*/ 109180 w 177660"/>
                <a:gd name="connsiteY21" fmla="*/ 169690 h 185509"/>
                <a:gd name="connsiteX22" fmla="*/ 109180 w 177660"/>
                <a:gd name="connsiteY22" fmla="*/ 111458 h 185509"/>
                <a:gd name="connsiteX23" fmla="*/ 105336 w 177660"/>
                <a:gd name="connsiteY23" fmla="*/ 107613 h 185509"/>
                <a:gd name="connsiteX24" fmla="*/ 72295 w 177660"/>
                <a:gd name="connsiteY24" fmla="*/ 107613 h 185509"/>
                <a:gd name="connsiteX25" fmla="*/ 68450 w 177660"/>
                <a:gd name="connsiteY25" fmla="*/ 111458 h 185509"/>
                <a:gd name="connsiteX26" fmla="*/ 68450 w 177660"/>
                <a:gd name="connsiteY26" fmla="*/ 169690 h 185509"/>
                <a:gd name="connsiteX27" fmla="*/ 64605 w 177660"/>
                <a:gd name="connsiteY27" fmla="*/ 173534 h 185509"/>
                <a:gd name="connsiteX28" fmla="*/ 25197 w 177660"/>
                <a:gd name="connsiteY28" fmla="*/ 173534 h 185509"/>
                <a:gd name="connsiteX29" fmla="*/ 21793 w 177660"/>
                <a:gd name="connsiteY29" fmla="*/ 170130 h 185509"/>
                <a:gd name="connsiteX30" fmla="*/ 21793 w 177660"/>
                <a:gd name="connsiteY30" fmla="*/ 78777 h 185509"/>
                <a:gd name="connsiteX31" fmla="*/ 19269 w 177660"/>
                <a:gd name="connsiteY31" fmla="*/ 76254 h 185509"/>
                <a:gd name="connsiteX32" fmla="*/ 17707 w 177660"/>
                <a:gd name="connsiteY32" fmla="*/ 76815 h 185509"/>
                <a:gd name="connsiteX33" fmla="*/ 15385 w 177660"/>
                <a:gd name="connsiteY33" fmla="*/ 77656 h 185509"/>
                <a:gd name="connsiteX34" fmla="*/ 13142 w 177660"/>
                <a:gd name="connsiteY34" fmla="*/ 76815 h 185509"/>
                <a:gd name="connsiteX35" fmla="*/ 13302 w 177660"/>
                <a:gd name="connsiteY35" fmla="*/ 71568 h 185509"/>
                <a:gd name="connsiteX36" fmla="*/ 86753 w 177660"/>
                <a:gd name="connsiteY36" fmla="*/ 12816 h 185509"/>
                <a:gd name="connsiteX37" fmla="*/ 88875 w 177660"/>
                <a:gd name="connsiteY37" fmla="*/ 12055 h 185509"/>
                <a:gd name="connsiteX38" fmla="*/ 88875 w 177660"/>
                <a:gd name="connsiteY38" fmla="*/ 40 h 185509"/>
                <a:gd name="connsiteX39" fmla="*/ 79304 w 177660"/>
                <a:gd name="connsiteY39" fmla="*/ 3364 h 185509"/>
                <a:gd name="connsiteX40" fmla="*/ 5813 w 177660"/>
                <a:gd name="connsiteY40" fmla="*/ 62157 h 185509"/>
                <a:gd name="connsiteX41" fmla="*/ 6 w 177660"/>
                <a:gd name="connsiteY41" fmla="*/ 73731 h 185509"/>
                <a:gd name="connsiteX42" fmla="*/ 5052 w 177660"/>
                <a:gd name="connsiteY42" fmla="*/ 85626 h 185509"/>
                <a:gd name="connsiteX43" fmla="*/ 9778 w 177660"/>
                <a:gd name="connsiteY43" fmla="*/ 88549 h 185509"/>
                <a:gd name="connsiteX44" fmla="*/ 9778 w 177660"/>
                <a:gd name="connsiteY44" fmla="*/ 170090 h 185509"/>
                <a:gd name="connsiteX45" fmla="*/ 25197 w 177660"/>
                <a:gd name="connsiteY45" fmla="*/ 185509 h 185509"/>
                <a:gd name="connsiteX46" fmla="*/ 64605 w 177660"/>
                <a:gd name="connsiteY46" fmla="*/ 185509 h 185509"/>
                <a:gd name="connsiteX47" fmla="*/ 80465 w 177660"/>
                <a:gd name="connsiteY47" fmla="*/ 169650 h 185509"/>
                <a:gd name="connsiteX48" fmla="*/ 80465 w 177660"/>
                <a:gd name="connsiteY48" fmla="*/ 119588 h 185509"/>
                <a:gd name="connsiteX49" fmla="*/ 97206 w 177660"/>
                <a:gd name="connsiteY49" fmla="*/ 119588 h 185509"/>
                <a:gd name="connsiteX50" fmla="*/ 97206 w 177660"/>
                <a:gd name="connsiteY50" fmla="*/ 169650 h 185509"/>
                <a:gd name="connsiteX51" fmla="*/ 113065 w 177660"/>
                <a:gd name="connsiteY51" fmla="*/ 185509 h 185509"/>
                <a:gd name="connsiteX52" fmla="*/ 152474 w 177660"/>
                <a:gd name="connsiteY52" fmla="*/ 185509 h 185509"/>
                <a:gd name="connsiteX53" fmla="*/ 167893 w 177660"/>
                <a:gd name="connsiteY53" fmla="*/ 170090 h 185509"/>
                <a:gd name="connsiteX54" fmla="*/ 167893 w 177660"/>
                <a:gd name="connsiteY54" fmla="*/ 88549 h 185509"/>
                <a:gd name="connsiteX55" fmla="*/ 174261 w 177660"/>
                <a:gd name="connsiteY55" fmla="*/ 83864 h 185509"/>
                <a:gd name="connsiteX56" fmla="*/ 171898 w 177660"/>
                <a:gd name="connsiteY56" fmla="*/ 62157 h 185509"/>
                <a:gd name="connsiteX57" fmla="*/ 155558 w 177660"/>
                <a:gd name="connsiteY57" fmla="*/ 49061 h 185509"/>
                <a:gd name="connsiteX58" fmla="*/ 155558 w 177660"/>
                <a:gd name="connsiteY58" fmla="*/ 18062 h 185509"/>
                <a:gd name="connsiteX59" fmla="*/ 139818 w 177660"/>
                <a:gd name="connsiteY59" fmla="*/ 2323 h 185509"/>
                <a:gd name="connsiteX60" fmla="*/ 125360 w 177660"/>
                <a:gd name="connsiteY60" fmla="*/ 2323 h 185509"/>
                <a:gd name="connsiteX61" fmla="*/ 110462 w 177660"/>
                <a:gd name="connsiteY61" fmla="*/ 12976 h 185509"/>
                <a:gd name="connsiteX62" fmla="*/ 98447 w 177660"/>
                <a:gd name="connsiteY62" fmla="*/ 3364 h 185509"/>
                <a:gd name="connsiteX63" fmla="*/ 88795 w 177660"/>
                <a:gd name="connsiteY63" fmla="*/ 0 h 185509"/>
                <a:gd name="connsiteX64" fmla="*/ 88795 w 177660"/>
                <a:gd name="connsiteY64" fmla="*/ 0 h 18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660" h="185509">
                  <a:moveTo>
                    <a:pt x="88795" y="12055"/>
                  </a:moveTo>
                  <a:cubicBezTo>
                    <a:pt x="89556" y="12055"/>
                    <a:pt x="90317" y="12295"/>
                    <a:pt x="90918" y="12816"/>
                  </a:cubicBezTo>
                  <a:lnTo>
                    <a:pt x="117511" y="34082"/>
                  </a:lnTo>
                  <a:cubicBezTo>
                    <a:pt x="117991" y="34483"/>
                    <a:pt x="118552" y="34643"/>
                    <a:pt x="119073" y="34643"/>
                  </a:cubicBezTo>
                  <a:cubicBezTo>
                    <a:pt x="120394" y="34643"/>
                    <a:pt x="121596" y="33601"/>
                    <a:pt x="121596" y="32120"/>
                  </a:cubicBezTo>
                  <a:lnTo>
                    <a:pt x="121596" y="18142"/>
                  </a:lnTo>
                  <a:cubicBezTo>
                    <a:pt x="121596" y="16100"/>
                    <a:pt x="123278" y="14418"/>
                    <a:pt x="125320" y="14418"/>
                  </a:cubicBezTo>
                  <a:lnTo>
                    <a:pt x="139778" y="14418"/>
                  </a:lnTo>
                  <a:cubicBezTo>
                    <a:pt x="141821" y="14418"/>
                    <a:pt x="143503" y="16100"/>
                    <a:pt x="143503" y="18142"/>
                  </a:cubicBezTo>
                  <a:lnTo>
                    <a:pt x="143503" y="51944"/>
                  </a:lnTo>
                  <a:cubicBezTo>
                    <a:pt x="143503" y="53826"/>
                    <a:pt x="144344" y="55589"/>
                    <a:pt x="145826" y="56790"/>
                  </a:cubicBezTo>
                  <a:lnTo>
                    <a:pt x="164329" y="71608"/>
                  </a:lnTo>
                  <a:cubicBezTo>
                    <a:pt x="165810" y="72810"/>
                    <a:pt x="166051" y="74933"/>
                    <a:pt x="164849" y="76414"/>
                  </a:cubicBezTo>
                  <a:cubicBezTo>
                    <a:pt x="164168" y="77255"/>
                    <a:pt x="163167" y="77696"/>
                    <a:pt x="162166" y="77696"/>
                  </a:cubicBezTo>
                  <a:cubicBezTo>
                    <a:pt x="161405" y="77696"/>
                    <a:pt x="160644" y="77456"/>
                    <a:pt x="160043" y="76935"/>
                  </a:cubicBezTo>
                  <a:lnTo>
                    <a:pt x="159923" y="76815"/>
                  </a:lnTo>
                  <a:cubicBezTo>
                    <a:pt x="159443" y="76414"/>
                    <a:pt x="158882" y="76254"/>
                    <a:pt x="158361" y="76254"/>
                  </a:cubicBezTo>
                  <a:cubicBezTo>
                    <a:pt x="157040" y="76254"/>
                    <a:pt x="155838" y="77295"/>
                    <a:pt x="155838" y="78777"/>
                  </a:cubicBezTo>
                  <a:lnTo>
                    <a:pt x="155838" y="170130"/>
                  </a:lnTo>
                  <a:cubicBezTo>
                    <a:pt x="155838" y="172012"/>
                    <a:pt x="154316" y="173534"/>
                    <a:pt x="152434" y="173534"/>
                  </a:cubicBezTo>
                  <a:lnTo>
                    <a:pt x="113025" y="173534"/>
                  </a:lnTo>
                  <a:cubicBezTo>
                    <a:pt x="110903" y="173534"/>
                    <a:pt x="109180" y="171812"/>
                    <a:pt x="109180" y="169690"/>
                  </a:cubicBezTo>
                  <a:lnTo>
                    <a:pt x="109180" y="111458"/>
                  </a:lnTo>
                  <a:cubicBezTo>
                    <a:pt x="109180" y="109335"/>
                    <a:pt x="107458" y="107613"/>
                    <a:pt x="105336" y="107613"/>
                  </a:cubicBezTo>
                  <a:lnTo>
                    <a:pt x="72295" y="107613"/>
                  </a:lnTo>
                  <a:cubicBezTo>
                    <a:pt x="70172" y="107613"/>
                    <a:pt x="68450" y="109335"/>
                    <a:pt x="68450" y="111458"/>
                  </a:cubicBezTo>
                  <a:lnTo>
                    <a:pt x="68450" y="169690"/>
                  </a:lnTo>
                  <a:cubicBezTo>
                    <a:pt x="68450" y="171812"/>
                    <a:pt x="66728" y="173534"/>
                    <a:pt x="64605" y="173534"/>
                  </a:cubicBezTo>
                  <a:lnTo>
                    <a:pt x="25197" y="173534"/>
                  </a:lnTo>
                  <a:cubicBezTo>
                    <a:pt x="23314" y="173534"/>
                    <a:pt x="21793" y="172012"/>
                    <a:pt x="21793" y="170130"/>
                  </a:cubicBezTo>
                  <a:lnTo>
                    <a:pt x="21793" y="78777"/>
                  </a:lnTo>
                  <a:cubicBezTo>
                    <a:pt x="21793" y="77295"/>
                    <a:pt x="20551" y="76254"/>
                    <a:pt x="19269" y="76254"/>
                  </a:cubicBezTo>
                  <a:cubicBezTo>
                    <a:pt x="18749" y="76254"/>
                    <a:pt x="18188" y="76414"/>
                    <a:pt x="17707" y="76815"/>
                  </a:cubicBezTo>
                  <a:cubicBezTo>
                    <a:pt x="17027" y="77376"/>
                    <a:pt x="16186" y="77656"/>
                    <a:pt x="15385" y="77656"/>
                  </a:cubicBezTo>
                  <a:cubicBezTo>
                    <a:pt x="14584" y="77656"/>
                    <a:pt x="13783" y="77376"/>
                    <a:pt x="13142" y="76815"/>
                  </a:cubicBezTo>
                  <a:cubicBezTo>
                    <a:pt x="11540" y="75333"/>
                    <a:pt x="11660" y="72890"/>
                    <a:pt x="13302" y="71568"/>
                  </a:cubicBezTo>
                  <a:lnTo>
                    <a:pt x="86753" y="12816"/>
                  </a:lnTo>
                  <a:cubicBezTo>
                    <a:pt x="87394" y="12335"/>
                    <a:pt x="88154" y="12055"/>
                    <a:pt x="88875" y="12055"/>
                  </a:cubicBezTo>
                  <a:moveTo>
                    <a:pt x="88875" y="40"/>
                  </a:moveTo>
                  <a:cubicBezTo>
                    <a:pt x="85431" y="40"/>
                    <a:pt x="82027" y="1201"/>
                    <a:pt x="79304" y="3364"/>
                  </a:cubicBezTo>
                  <a:lnTo>
                    <a:pt x="5813" y="62157"/>
                  </a:lnTo>
                  <a:cubicBezTo>
                    <a:pt x="2248" y="65000"/>
                    <a:pt x="166" y="69246"/>
                    <a:pt x="6" y="73731"/>
                  </a:cubicBezTo>
                  <a:cubicBezTo>
                    <a:pt x="-115" y="78257"/>
                    <a:pt x="1688" y="82582"/>
                    <a:pt x="5052" y="85626"/>
                  </a:cubicBezTo>
                  <a:cubicBezTo>
                    <a:pt x="6454" y="86907"/>
                    <a:pt x="8056" y="87909"/>
                    <a:pt x="9778" y="88549"/>
                  </a:cubicBezTo>
                  <a:lnTo>
                    <a:pt x="9778" y="170090"/>
                  </a:lnTo>
                  <a:cubicBezTo>
                    <a:pt x="9778" y="178621"/>
                    <a:pt x="16706" y="185509"/>
                    <a:pt x="25197" y="185509"/>
                  </a:cubicBezTo>
                  <a:lnTo>
                    <a:pt x="64605" y="185509"/>
                  </a:lnTo>
                  <a:cubicBezTo>
                    <a:pt x="73376" y="185509"/>
                    <a:pt x="80465" y="178380"/>
                    <a:pt x="80465" y="169650"/>
                  </a:cubicBezTo>
                  <a:lnTo>
                    <a:pt x="80465" y="119588"/>
                  </a:lnTo>
                  <a:lnTo>
                    <a:pt x="97206" y="119588"/>
                  </a:lnTo>
                  <a:lnTo>
                    <a:pt x="97206" y="169650"/>
                  </a:lnTo>
                  <a:cubicBezTo>
                    <a:pt x="97206" y="178420"/>
                    <a:pt x="104334" y="185509"/>
                    <a:pt x="113065" y="185509"/>
                  </a:cubicBezTo>
                  <a:lnTo>
                    <a:pt x="152474" y="185509"/>
                  </a:lnTo>
                  <a:cubicBezTo>
                    <a:pt x="161004" y="185509"/>
                    <a:pt x="167893" y="178581"/>
                    <a:pt x="167893" y="170090"/>
                  </a:cubicBezTo>
                  <a:lnTo>
                    <a:pt x="167893" y="88549"/>
                  </a:lnTo>
                  <a:cubicBezTo>
                    <a:pt x="170376" y="87588"/>
                    <a:pt x="172539" y="85986"/>
                    <a:pt x="174261" y="83864"/>
                  </a:cubicBezTo>
                  <a:cubicBezTo>
                    <a:pt x="179587" y="77175"/>
                    <a:pt x="178546" y="67483"/>
                    <a:pt x="171898" y="62157"/>
                  </a:cubicBezTo>
                  <a:lnTo>
                    <a:pt x="155558" y="49061"/>
                  </a:lnTo>
                  <a:lnTo>
                    <a:pt x="155558" y="18062"/>
                  </a:lnTo>
                  <a:cubicBezTo>
                    <a:pt x="155558" y="9372"/>
                    <a:pt x="148509" y="2323"/>
                    <a:pt x="139818" y="2323"/>
                  </a:cubicBezTo>
                  <a:lnTo>
                    <a:pt x="125360" y="2323"/>
                  </a:lnTo>
                  <a:cubicBezTo>
                    <a:pt x="118472" y="2323"/>
                    <a:pt x="112585" y="6768"/>
                    <a:pt x="110462" y="12976"/>
                  </a:cubicBezTo>
                  <a:lnTo>
                    <a:pt x="98447" y="3364"/>
                  </a:lnTo>
                  <a:cubicBezTo>
                    <a:pt x="95644" y="1161"/>
                    <a:pt x="92240" y="0"/>
                    <a:pt x="88795" y="0"/>
                  </a:cubicBezTo>
                  <a:lnTo>
                    <a:pt x="88795" y="0"/>
                  </a:lnTo>
                  <a:close/>
                </a:path>
              </a:pathLst>
            </a:custGeom>
            <a:solidFill>
              <a:schemeClr val="bg1"/>
            </a:solidFill>
            <a:ln w="3934" cap="flat">
              <a:noFill/>
              <a:prstDash val="solid"/>
              <a:miter/>
            </a:ln>
          </p:spPr>
          <p:txBody>
            <a:bodyPr rtlCol="0" anchor="ctr"/>
            <a:lstStyle/>
            <a:p>
              <a:endParaRPr lang="en-US"/>
            </a:p>
          </p:txBody>
        </p:sp>
      </p:grpSp>
      <p:grpSp>
        <p:nvGrpSpPr>
          <p:cNvPr id="24" name="Next">
            <a:extLst>
              <a:ext uri="{FF2B5EF4-FFF2-40B4-BE49-F238E27FC236}">
                <a16:creationId xmlns:a16="http://schemas.microsoft.com/office/drawing/2014/main" id="{E3CD31DA-9006-2595-6EDD-3D9D0A647462}"/>
              </a:ext>
            </a:extLst>
          </p:cNvPr>
          <p:cNvGrpSpPr/>
          <p:nvPr userDrawn="1"/>
        </p:nvGrpSpPr>
        <p:grpSpPr>
          <a:xfrm>
            <a:off x="7975435" y="5896674"/>
            <a:ext cx="818697" cy="292935"/>
            <a:chOff x="7410903" y="6027367"/>
            <a:chExt cx="818697" cy="292935"/>
          </a:xfrm>
        </p:grpSpPr>
        <p:sp>
          <p:nvSpPr>
            <p:cNvPr id="25" name="Rounded Rectangle 31">
              <a:hlinkClick r:id="" action="ppaction://hlinkshowjump?jump=nextslide"/>
              <a:extLst>
                <a:ext uri="{FF2B5EF4-FFF2-40B4-BE49-F238E27FC236}">
                  <a16:creationId xmlns:a16="http://schemas.microsoft.com/office/drawing/2014/main" id="{13B1DEA5-EAB6-20A4-8581-354A792588F0}"/>
                </a:ext>
              </a:extLst>
            </p:cNvPr>
            <p:cNvSpPr/>
            <p:nvPr userDrawn="1"/>
          </p:nvSpPr>
          <p:spPr>
            <a:xfrm>
              <a:off x="7410903" y="6027367"/>
              <a:ext cx="818697" cy="292935"/>
            </a:xfrm>
            <a:prstGeom prst="roundRect">
              <a:avLst>
                <a:gd name="adj" fmla="val 50000"/>
              </a:avLst>
            </a:prstGeom>
            <a:solidFill>
              <a:schemeClr val="accent2"/>
            </a:solidFill>
            <a:ln w="12700" cap="flat" cmpd="sng" algn="ctr">
              <a:solidFill>
                <a:schemeClr val="accent2"/>
              </a:solidFill>
              <a:prstDash val="solid"/>
              <a:miter lim="800000"/>
            </a:ln>
            <a:effectLst/>
          </p:spPr>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rPr>
                <a:t>NEXT</a:t>
              </a:r>
            </a:p>
          </p:txBody>
        </p:sp>
        <p:sp>
          <p:nvSpPr>
            <p:cNvPr id="26" name="Triangle 6">
              <a:extLst>
                <a:ext uri="{FF2B5EF4-FFF2-40B4-BE49-F238E27FC236}">
                  <a16:creationId xmlns:a16="http://schemas.microsoft.com/office/drawing/2014/main" id="{9C69A2FC-715E-3F84-F76E-8625F5F7E859}"/>
                </a:ext>
              </a:extLst>
            </p:cNvPr>
            <p:cNvSpPr/>
            <p:nvPr userDrawn="1"/>
          </p:nvSpPr>
          <p:spPr>
            <a:xfrm rot="5400000">
              <a:off x="8024165" y="6128697"/>
              <a:ext cx="137323" cy="9027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solidFill>
                  <a:schemeClr val="bg1"/>
                </a:solidFill>
              </a:endParaRPr>
            </a:p>
          </p:txBody>
        </p:sp>
      </p:grpSp>
      <p:grpSp>
        <p:nvGrpSpPr>
          <p:cNvPr id="27" name="Back">
            <a:extLst>
              <a:ext uri="{FF2B5EF4-FFF2-40B4-BE49-F238E27FC236}">
                <a16:creationId xmlns:a16="http://schemas.microsoft.com/office/drawing/2014/main" id="{98F11BF6-5E81-9D10-2840-919278497269}"/>
              </a:ext>
            </a:extLst>
          </p:cNvPr>
          <p:cNvGrpSpPr/>
          <p:nvPr userDrawn="1"/>
        </p:nvGrpSpPr>
        <p:grpSpPr>
          <a:xfrm>
            <a:off x="7063605" y="5896674"/>
            <a:ext cx="818697" cy="292935"/>
            <a:chOff x="6499073" y="6027367"/>
            <a:chExt cx="818697" cy="292935"/>
          </a:xfrm>
        </p:grpSpPr>
        <p:sp>
          <p:nvSpPr>
            <p:cNvPr id="28" name="Rounded Rectangle 30">
              <a:hlinkClick r:id="" action="ppaction://hlinkshowjump?jump=previousslide"/>
              <a:extLst>
                <a:ext uri="{FF2B5EF4-FFF2-40B4-BE49-F238E27FC236}">
                  <a16:creationId xmlns:a16="http://schemas.microsoft.com/office/drawing/2014/main" id="{3224322E-9730-59AF-4F09-A687BD806001}"/>
                </a:ext>
              </a:extLst>
            </p:cNvPr>
            <p:cNvSpPr/>
            <p:nvPr userDrawn="1"/>
          </p:nvSpPr>
          <p:spPr>
            <a:xfrm>
              <a:off x="6499073" y="6027367"/>
              <a:ext cx="818697" cy="292935"/>
            </a:xfrm>
            <a:prstGeom prst="roundRect">
              <a:avLst>
                <a:gd name="adj" fmla="val 50000"/>
              </a:avLst>
            </a:prstGeom>
            <a:solidFill>
              <a:schemeClr val="accent2"/>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rPr>
                <a:t>BACK</a:t>
              </a:r>
            </a:p>
          </p:txBody>
        </p:sp>
        <p:sp>
          <p:nvSpPr>
            <p:cNvPr id="29" name="Triangle 11">
              <a:extLst>
                <a:ext uri="{FF2B5EF4-FFF2-40B4-BE49-F238E27FC236}">
                  <a16:creationId xmlns:a16="http://schemas.microsoft.com/office/drawing/2014/main" id="{D78717EB-6B04-F5C4-106A-C4DB81590AA0}"/>
                </a:ext>
              </a:extLst>
            </p:cNvPr>
            <p:cNvSpPr/>
            <p:nvPr userDrawn="1"/>
          </p:nvSpPr>
          <p:spPr>
            <a:xfrm rot="16200000">
              <a:off x="6553797" y="6128696"/>
              <a:ext cx="137324" cy="902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grpSp>
      <p:sp>
        <p:nvSpPr>
          <p:cNvPr id="7" name="Rounded Rectangle 31">
            <a:hlinkClick r:id="rId26" action="ppaction://hlinksldjump"/>
            <a:extLst>
              <a:ext uri="{FF2B5EF4-FFF2-40B4-BE49-F238E27FC236}">
                <a16:creationId xmlns:a16="http://schemas.microsoft.com/office/drawing/2014/main" id="{5A08C668-FAC3-F61C-D55F-C1FE0B76DE16}"/>
              </a:ext>
            </a:extLst>
          </p:cNvPr>
          <p:cNvSpPr/>
          <p:nvPr userDrawn="1"/>
        </p:nvSpPr>
        <p:spPr>
          <a:xfrm>
            <a:off x="4701247" y="5909967"/>
            <a:ext cx="954593" cy="292935"/>
          </a:xfrm>
          <a:prstGeom prst="roundRect">
            <a:avLst>
              <a:gd name="adj" fmla="val 50000"/>
            </a:avLst>
          </a:prstGeom>
          <a:solidFill>
            <a:schemeClr val="accent2"/>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rPr>
              <a:t>Glossary</a:t>
            </a:r>
          </a:p>
        </p:txBody>
      </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766" r:id="rId1"/>
    <p:sldLayoutId id="2147483769" r:id="rId2"/>
    <p:sldLayoutId id="2147483812" r:id="rId3"/>
    <p:sldLayoutId id="2147483813" r:id="rId4"/>
    <p:sldLayoutId id="2147483761" r:id="rId5"/>
    <p:sldLayoutId id="2147483821" r:id="rId6"/>
    <p:sldLayoutId id="2147483784" r:id="rId7"/>
    <p:sldLayoutId id="2147483822" r:id="rId8"/>
    <p:sldLayoutId id="2147483797" r:id="rId9"/>
    <p:sldLayoutId id="2147483815" r:id="rId10"/>
    <p:sldLayoutId id="2147483820" r:id="rId11"/>
    <p:sldLayoutId id="2147483800" r:id="rId12"/>
    <p:sldLayoutId id="2147483816" r:id="rId13"/>
    <p:sldLayoutId id="2147483823" r:id="rId14"/>
    <p:sldLayoutId id="2147483803" r:id="rId15"/>
    <p:sldLayoutId id="2147483817" r:id="rId16"/>
    <p:sldLayoutId id="2147483824" r:id="rId17"/>
    <p:sldLayoutId id="2147483806" r:id="rId18"/>
    <p:sldLayoutId id="2147483818" r:id="rId19"/>
    <p:sldLayoutId id="2147483825" r:id="rId20"/>
    <p:sldLayoutId id="2147483809" r:id="rId21"/>
    <p:sldLayoutId id="2147483819" r:id="rId22"/>
    <p:sldLayoutId id="214748382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88"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302396" algn="l" defTabSz="914388"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27"/>
        </a:buBlip>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27"/>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27"/>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5"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7" algn="l" defTabSz="914388" rtl="0" eaLnBrk="1" latinLnBrk="0" hangingPunct="1">
        <a:defRPr sz="1800" kern="1200">
          <a:solidFill>
            <a:schemeClr val="tx1"/>
          </a:solidFill>
          <a:latin typeface="+mn-lt"/>
          <a:ea typeface="+mn-ea"/>
          <a:cs typeface="+mn-cs"/>
        </a:defRPr>
      </a:lvl5pPr>
      <a:lvl6pPr marL="2285971" algn="l" defTabSz="914388" rtl="0" eaLnBrk="1" latinLnBrk="0" hangingPunct="1">
        <a:defRPr sz="1800" kern="1200">
          <a:solidFill>
            <a:schemeClr val="tx1"/>
          </a:solidFill>
          <a:latin typeface="+mn-lt"/>
          <a:ea typeface="+mn-ea"/>
          <a:cs typeface="+mn-cs"/>
        </a:defRPr>
      </a:lvl6pPr>
      <a:lvl7pPr marL="2743166" algn="l" defTabSz="914388" rtl="0" eaLnBrk="1" latinLnBrk="0" hangingPunct="1">
        <a:defRPr sz="1800" kern="1200">
          <a:solidFill>
            <a:schemeClr val="tx1"/>
          </a:solidFill>
          <a:latin typeface="+mn-lt"/>
          <a:ea typeface="+mn-ea"/>
          <a:cs typeface="+mn-cs"/>
        </a:defRPr>
      </a:lvl7pPr>
      <a:lvl8pPr marL="3200360" algn="l" defTabSz="914388" rtl="0" eaLnBrk="1" latinLnBrk="0" hangingPunct="1">
        <a:defRPr sz="1800" kern="1200">
          <a:solidFill>
            <a:schemeClr val="tx1"/>
          </a:solidFill>
          <a:latin typeface="+mn-lt"/>
          <a:ea typeface="+mn-ea"/>
          <a:cs typeface="+mn-cs"/>
        </a:defRPr>
      </a:lvl8pPr>
      <a:lvl9pPr marL="3657554" algn="l" defTabSz="9143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slide" Target="slide22.xml"/></Relationships>
</file>

<file path=ppt/slides/_rels/slide11.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18" Type="http://schemas.openxmlformats.org/officeDocument/2006/relationships/image" Target="../media/image78.sv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76.svg"/><Relationship Id="rId1" Type="http://schemas.openxmlformats.org/officeDocument/2006/relationships/slideLayout" Target="../slideLayouts/slideLayout12.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svg"/><Relationship Id="rId19" Type="http://schemas.openxmlformats.org/officeDocument/2006/relationships/slide" Target="slide22.xml"/><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4.sv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2.png"/><Relationship Id="rId5" Type="http://schemas.openxmlformats.org/officeDocument/2006/relationships/image" Target="../media/image81.svg"/><Relationship Id="rId10" Type="http://schemas.openxmlformats.org/officeDocument/2006/relationships/slide" Target="slide22.xml"/><Relationship Id="rId4" Type="http://schemas.openxmlformats.org/officeDocument/2006/relationships/image" Target="../media/image80.png"/><Relationship Id="rId9" Type="http://schemas.openxmlformats.org/officeDocument/2006/relationships/image" Target="../media/image85.svg"/></Relationships>
</file>

<file path=ppt/slides/_rels/slide1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slide" Target="slide22.xml"/><Relationship Id="rId4" Type="http://schemas.openxmlformats.org/officeDocument/2006/relationships/image" Target="../media/image87.sv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92.pn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95.svg"/><Relationship Id="rId5" Type="http://schemas.openxmlformats.org/officeDocument/2006/relationships/image" Target="../media/image94.png"/><Relationship Id="rId10" Type="http://schemas.openxmlformats.org/officeDocument/2006/relationships/slide" Target="slide22.xml"/><Relationship Id="rId4" Type="http://schemas.openxmlformats.org/officeDocument/2006/relationships/image" Target="../media/image93.svg"/><Relationship Id="rId9"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99.svg"/><Relationship Id="rId5" Type="http://schemas.openxmlformats.org/officeDocument/2006/relationships/image" Target="../media/image98.png"/><Relationship Id="rId10" Type="http://schemas.openxmlformats.org/officeDocument/2006/relationships/slide" Target="slide23.xml"/><Relationship Id="rId4" Type="http://schemas.openxmlformats.org/officeDocument/2006/relationships/image" Target="../media/image97.sv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05.svg"/><Relationship Id="rId5" Type="http://schemas.openxmlformats.org/officeDocument/2006/relationships/image" Target="../media/image104.png"/><Relationship Id="rId10" Type="http://schemas.openxmlformats.org/officeDocument/2006/relationships/slide" Target="slide24.xml"/><Relationship Id="rId4" Type="http://schemas.openxmlformats.org/officeDocument/2006/relationships/image" Target="../media/image103.sv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8.png"/><Relationship Id="rId18" Type="http://schemas.openxmlformats.org/officeDocument/2006/relationships/image" Target="../media/image123.svg"/><Relationship Id="rId3" Type="http://schemas.openxmlformats.org/officeDocument/2006/relationships/image" Target="../media/image108.png"/><Relationship Id="rId21" Type="http://schemas.openxmlformats.org/officeDocument/2006/relationships/slide" Target="slide24.xml"/><Relationship Id="rId7" Type="http://schemas.openxmlformats.org/officeDocument/2006/relationships/image" Target="../media/image112.png"/><Relationship Id="rId12" Type="http://schemas.openxmlformats.org/officeDocument/2006/relationships/image" Target="../media/image117.svg"/><Relationship Id="rId17" Type="http://schemas.openxmlformats.org/officeDocument/2006/relationships/image" Target="../media/image122.png"/><Relationship Id="rId2" Type="http://schemas.openxmlformats.org/officeDocument/2006/relationships/notesSlide" Target="../notesSlides/notesSlide17.xml"/><Relationship Id="rId16" Type="http://schemas.openxmlformats.org/officeDocument/2006/relationships/image" Target="../media/image121.svg"/><Relationship Id="rId20" Type="http://schemas.openxmlformats.org/officeDocument/2006/relationships/image" Target="../media/image125.svg"/><Relationship Id="rId1" Type="http://schemas.openxmlformats.org/officeDocument/2006/relationships/slideLayout" Target="../slideLayouts/slideLayout18.xml"/><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svg"/><Relationship Id="rId19" Type="http://schemas.openxmlformats.org/officeDocument/2006/relationships/image" Target="../media/image124.png"/><Relationship Id="rId4" Type="http://schemas.openxmlformats.org/officeDocument/2006/relationships/image" Target="../media/image109.svg"/><Relationship Id="rId9" Type="http://schemas.openxmlformats.org/officeDocument/2006/relationships/image" Target="../media/image114.png"/><Relationship Id="rId14" Type="http://schemas.openxmlformats.org/officeDocument/2006/relationships/image" Target="../media/image119.svg"/></Relationships>
</file>

<file path=ppt/slides/_rels/slide18.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19.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slide" Target="slide22.xml"/><Relationship Id="rId4" Type="http://schemas.openxmlformats.org/officeDocument/2006/relationships/image" Target="../media/image133.svg"/><Relationship Id="rId9" Type="http://schemas.openxmlformats.org/officeDocument/2006/relationships/slide" Target="slide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3.svg"/><Relationship Id="rId13" Type="http://schemas.openxmlformats.org/officeDocument/2006/relationships/slide" Target="slide23.xml"/><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47.sv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141.svg"/><Relationship Id="rId11" Type="http://schemas.openxmlformats.org/officeDocument/2006/relationships/image" Target="../media/image146.png"/><Relationship Id="rId5" Type="http://schemas.openxmlformats.org/officeDocument/2006/relationships/image" Target="../media/image140.png"/><Relationship Id="rId10" Type="http://schemas.openxmlformats.org/officeDocument/2006/relationships/image" Target="../media/image145.svg"/><Relationship Id="rId4" Type="http://schemas.openxmlformats.org/officeDocument/2006/relationships/image" Target="../media/image139.svg"/><Relationship Id="rId9" Type="http://schemas.openxmlformats.org/officeDocument/2006/relationships/image" Target="../media/image144.png"/><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151.svg"/><Relationship Id="rId5" Type="http://schemas.openxmlformats.org/officeDocument/2006/relationships/image" Target="../media/image150.png"/><Relationship Id="rId4" Type="http://schemas.openxmlformats.org/officeDocument/2006/relationships/image" Target="../media/image149.svg"/></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 Id="rId9"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slide" Target="slide23.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slide" Target="slide23.xml"/><Relationship Id="rId2" Type="http://schemas.openxmlformats.org/officeDocument/2006/relationships/notesSlide" Target="../notesSlides/notesSlide8.xml"/><Relationship Id="rId16" Type="http://schemas.openxmlformats.org/officeDocument/2006/relationships/image" Target="../media/image49.svg"/><Relationship Id="rId1" Type="http://schemas.openxmlformats.org/officeDocument/2006/relationships/slideLayout" Target="../slideLayouts/slideLayout9.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C92F8E7-D233-91A4-BC1C-DF4E9A9FE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50" b="27650"/>
          <a:stretch/>
        </p:blipFill>
        <p:spPr bwMode="auto">
          <a:xfrm rot="5400000">
            <a:off x="-1179463" y="1146403"/>
            <a:ext cx="6853981" cy="45692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a:extLst>
              <a:ext uri="{FF2B5EF4-FFF2-40B4-BE49-F238E27FC236}">
                <a16:creationId xmlns:a16="http://schemas.microsoft.com/office/drawing/2014/main" id="{6B44D928-E1B5-C12A-FEDF-DD08F914D403}"/>
              </a:ext>
            </a:extLst>
          </p:cNvPr>
          <p:cNvSpPr>
            <a:spLocks noGrp="1"/>
          </p:cNvSpPr>
          <p:nvPr>
            <p:ph type="body" sz="quarter" idx="21"/>
          </p:nvPr>
        </p:nvSpPr>
        <p:spPr>
          <a:xfrm>
            <a:off x="4807602" y="2478307"/>
            <a:ext cx="4085878" cy="2324222"/>
          </a:xfrm>
        </p:spPr>
        <p:txBody>
          <a:bodyPr/>
          <a:lstStyle/>
          <a:p>
            <a:r>
              <a:rPr lang="en-US" dirty="0"/>
              <a:t>Hematologic Malignancies Associated with </a:t>
            </a:r>
            <a:br>
              <a:rPr lang="en-US" dirty="0"/>
            </a:br>
            <a:r>
              <a:rPr lang="en-US" dirty="0"/>
              <a:t>Tumor Lysis Syndrome </a:t>
            </a:r>
          </a:p>
        </p:txBody>
      </p:sp>
      <p:sp>
        <p:nvSpPr>
          <p:cNvPr id="33" name="SmartArt Placeholder 32">
            <a:extLst>
              <a:ext uri="{FF2B5EF4-FFF2-40B4-BE49-F238E27FC236}">
                <a16:creationId xmlns:a16="http://schemas.microsoft.com/office/drawing/2014/main" id="{6CD2DC52-500F-4C81-7267-3F326E5DB12A}"/>
              </a:ext>
            </a:extLst>
          </p:cNvPr>
          <p:cNvSpPr>
            <a:spLocks noGrp="1"/>
          </p:cNvSpPr>
          <p:nvPr>
            <p:ph type="dgm" sz="quarter" idx="14"/>
          </p:nvPr>
        </p:nvSpPr>
        <p:spPr/>
      </p:sp>
      <p:sp>
        <p:nvSpPr>
          <p:cNvPr id="34" name="SmartArt Placeholder 33">
            <a:extLst>
              <a:ext uri="{FF2B5EF4-FFF2-40B4-BE49-F238E27FC236}">
                <a16:creationId xmlns:a16="http://schemas.microsoft.com/office/drawing/2014/main" id="{1BD255DF-93EC-01C6-D241-8E7C273D7855}"/>
              </a:ext>
            </a:extLst>
          </p:cNvPr>
          <p:cNvSpPr>
            <a:spLocks noGrp="1"/>
          </p:cNvSpPr>
          <p:nvPr>
            <p:ph type="dgm" sz="quarter" idx="24"/>
          </p:nvPr>
        </p:nvSpPr>
        <p:spPr/>
      </p:sp>
      <p:pic>
        <p:nvPicPr>
          <p:cNvPr id="68" name="Picture Placeholder 67">
            <a:extLst>
              <a:ext uri="{FF2B5EF4-FFF2-40B4-BE49-F238E27FC236}">
                <a16:creationId xmlns:a16="http://schemas.microsoft.com/office/drawing/2014/main" id="{37CD3C13-0770-592E-8950-1141FD25A1AF}"/>
              </a:ext>
            </a:extLst>
          </p:cNvPr>
          <p:cNvPicPr>
            <a:picLocks noGrp="1" noChangeAspect="1"/>
          </p:cNvPicPr>
          <p:nvPr>
            <p:ph type="pic" sz="quarter" idx="26"/>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95" b="495"/>
          <a:stretch>
            <a:fillRect/>
          </a:stretch>
        </p:blipFill>
        <p:spPr/>
      </p:pic>
      <p:sp>
        <p:nvSpPr>
          <p:cNvPr id="5" name="TextBox 4">
            <a:extLst>
              <a:ext uri="{FF2B5EF4-FFF2-40B4-BE49-F238E27FC236}">
                <a16:creationId xmlns:a16="http://schemas.microsoft.com/office/drawing/2014/main" id="{76BCCDC5-E0D9-9F8E-F390-E8491E48B510}"/>
              </a:ext>
            </a:extLst>
          </p:cNvPr>
          <p:cNvSpPr txBox="1"/>
          <p:nvPr/>
        </p:nvSpPr>
        <p:spPr>
          <a:xfrm>
            <a:off x="4560699" y="6399213"/>
            <a:ext cx="4569213" cy="4154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Confidential. For internal use only. The information contained in this training is for internal, educational purposes only. Do not copy or </a:t>
            </a:r>
            <a:r>
              <a:rPr lang="en-US" sz="700" cap="all" dirty="0">
                <a:solidFill>
                  <a:prstClr val="black"/>
                </a:solidFill>
                <a:latin typeface="Verdana" panose="020B0604030504040204" pitchFamily="34" charset="0"/>
                <a:ea typeface="Verdana" panose="020B0604030504040204" pitchFamily="34" charset="0"/>
              </a:rPr>
              <a:t> </a:t>
            </a:r>
            <a:r>
              <a:rPr kumimoji="0" lang="en-US" sz="700" b="0"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distribute </a:t>
            </a:r>
            <a:br>
              <a:rPr kumimoji="0" lang="en-US" sz="700" b="0"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r>
              <a:rPr kumimoji="0" lang="en-US" sz="700" b="0"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outside of Sanofi or use in promotion. MAT-US-2301078-V1.0 02/2023</a:t>
            </a:r>
          </a:p>
        </p:txBody>
      </p:sp>
    </p:spTree>
    <p:extLst>
      <p:ext uri="{BB962C8B-B14F-4D97-AF65-F5344CB8AC3E}">
        <p14:creationId xmlns:p14="http://schemas.microsoft.com/office/powerpoint/2010/main" val="39070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0F98F706-D0CA-9CB8-07A2-7F2CE02024CC}"/>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57" name="Content Placeholder 56">
            <a:extLst>
              <a:ext uri="{FF2B5EF4-FFF2-40B4-BE49-F238E27FC236}">
                <a16:creationId xmlns:a16="http://schemas.microsoft.com/office/drawing/2014/main" id="{50427994-35E7-6754-A90C-0017045C5C62}"/>
              </a:ext>
            </a:extLst>
          </p:cNvPr>
          <p:cNvSpPr>
            <a:spLocks noGrp="1"/>
          </p:cNvSpPr>
          <p:nvPr>
            <p:ph sz="quarter" idx="56"/>
          </p:nvPr>
        </p:nvSpPr>
        <p:spPr>
          <a:xfrm>
            <a:off x="4663440" y="3495040"/>
            <a:ext cx="4111759" cy="2148840"/>
          </a:xfrm>
        </p:spPr>
        <p:txBody>
          <a:bodyPr/>
          <a:lstStyle/>
          <a:p>
            <a:r>
              <a:rPr lang="en-US" dirty="0"/>
              <a:t>Demographic</a:t>
            </a:r>
          </a:p>
          <a:p>
            <a:pPr lvl="1"/>
            <a:r>
              <a:rPr lang="en-US" sz="1000" dirty="0"/>
              <a:t>The median age of diagnosis is 68 years old in the US</a:t>
            </a:r>
          </a:p>
          <a:p>
            <a:pPr lvl="1"/>
            <a:r>
              <a:rPr lang="en-US" sz="1000" dirty="0"/>
              <a:t>Whites have the highest incidence of new cases of AML in the US (3.6-5.4 per 100,000 new cases) followed by:</a:t>
            </a:r>
          </a:p>
          <a:p>
            <a:pPr lvl="2"/>
            <a:r>
              <a:rPr lang="en-US" sz="1000" dirty="0"/>
              <a:t>Blacks (3.3-4.2 per 100,000 new cases)</a:t>
            </a:r>
          </a:p>
          <a:p>
            <a:pPr lvl="2"/>
            <a:r>
              <a:rPr lang="en-US" sz="1000" dirty="0"/>
              <a:t>Hispanics (3.0-4.0 per 100,000 new cases)</a:t>
            </a:r>
          </a:p>
          <a:p>
            <a:pPr lvl="2"/>
            <a:r>
              <a:rPr lang="en-US" sz="1000" dirty="0"/>
              <a:t>Asians/Pacific Islanders (2.9-4.3 per 100,000 </a:t>
            </a:r>
            <a:br>
              <a:rPr lang="en-US" sz="1000" dirty="0"/>
            </a:br>
            <a:r>
              <a:rPr lang="en-US" sz="1000" dirty="0"/>
              <a:t>new cases)</a:t>
            </a:r>
          </a:p>
          <a:p>
            <a:pPr lvl="1"/>
            <a:r>
              <a:rPr lang="en-US" sz="1000" dirty="0"/>
              <a:t>Males (5.1 per 100,000 new cases) are more frequently affected than females (3.4 per 100,000 new cases)</a:t>
            </a:r>
          </a:p>
        </p:txBody>
      </p:sp>
      <p:sp>
        <p:nvSpPr>
          <p:cNvPr id="29" name="Content Placeholder 17">
            <a:extLst>
              <a:ext uri="{FF2B5EF4-FFF2-40B4-BE49-F238E27FC236}">
                <a16:creationId xmlns:a16="http://schemas.microsoft.com/office/drawing/2014/main" id="{9D1DC79B-9BE3-2787-83AD-F77F0B858814}"/>
              </a:ext>
            </a:extLst>
          </p:cNvPr>
          <p:cNvSpPr>
            <a:spLocks noGrp="1"/>
          </p:cNvSpPr>
          <p:nvPr>
            <p:ph sz="quarter" idx="32"/>
          </p:nvPr>
        </p:nvSpPr>
        <p:spPr>
          <a:xfrm>
            <a:off x="329184" y="3495039"/>
            <a:ext cx="4169663" cy="2148840"/>
          </a:xfrm>
        </p:spPr>
        <p:txBody>
          <a:bodyPr/>
          <a:lstStyle/>
          <a:p>
            <a:r>
              <a:rPr lang="en-US" dirty="0"/>
              <a:t>Prevalence/Incidence</a:t>
            </a:r>
          </a:p>
          <a:p>
            <a:pPr lvl="1"/>
            <a:r>
              <a:rPr lang="en-US" dirty="0"/>
              <a:t>The incidence of new cases of AML in the </a:t>
            </a:r>
            <a:br>
              <a:rPr lang="en-US" dirty="0"/>
            </a:br>
            <a:r>
              <a:rPr lang="en-US" dirty="0"/>
              <a:t>US is 4.1 per 100,000 per year (based on </a:t>
            </a:r>
            <a:br>
              <a:rPr lang="en-US" dirty="0"/>
            </a:br>
            <a:r>
              <a:rPr lang="en-US" dirty="0"/>
              <a:t>2015-2019 cases)</a:t>
            </a:r>
          </a:p>
          <a:p>
            <a:pPr lvl="1"/>
            <a:r>
              <a:rPr lang="en-US" dirty="0"/>
              <a:t>In the US in 2019, there were nearly 70,000 </a:t>
            </a:r>
            <a:br>
              <a:rPr lang="en-US" dirty="0"/>
            </a:br>
            <a:r>
              <a:rPr lang="en-US" dirty="0"/>
              <a:t>people living with AML</a:t>
            </a:r>
          </a:p>
          <a:p>
            <a:pPr lvl="1"/>
            <a:r>
              <a:rPr lang="en-US" dirty="0"/>
              <a:t>The US incidence increases with age, with 65- to </a:t>
            </a:r>
            <a:br>
              <a:rPr lang="en-US" dirty="0"/>
            </a:br>
            <a:r>
              <a:rPr lang="en-US" dirty="0"/>
              <a:t>74-year-olds having the highest incidence of new cases (26.0%) (based on 2015-2019 cases)</a:t>
            </a:r>
          </a:p>
          <a:p>
            <a:pPr lvl="1"/>
            <a:endParaRPr lang="en-US" dirty="0">
              <a:highlight>
                <a:srgbClr val="FFFF00"/>
              </a:highlight>
            </a:endParaRPr>
          </a:p>
        </p:txBody>
      </p:sp>
      <p:sp>
        <p:nvSpPr>
          <p:cNvPr id="2" name="Slide Number Placeholder 1">
            <a:extLst>
              <a:ext uri="{FF2B5EF4-FFF2-40B4-BE49-F238E27FC236}">
                <a16:creationId xmlns:a16="http://schemas.microsoft.com/office/drawing/2014/main" id="{31842166-AC41-8A5C-4D1A-77D73FC7420E}"/>
              </a:ext>
            </a:extLst>
          </p:cNvPr>
          <p:cNvSpPr>
            <a:spLocks noGrp="1"/>
          </p:cNvSpPr>
          <p:nvPr>
            <p:ph type="sldNum" sz="quarter" idx="16"/>
          </p:nvPr>
        </p:nvSpPr>
        <p:spPr/>
        <p:txBody>
          <a:bodyPr/>
          <a:lstStyle/>
          <a:p>
            <a:fld id="{6B54B0F7-55DD-40D6-B7F4-70B586885C0B}" type="slidenum">
              <a:rPr lang="en-US" smtClean="0"/>
              <a:pPr/>
              <a:t>10</a:t>
            </a:fld>
            <a:endParaRPr lang="en-US" dirty="0"/>
          </a:p>
        </p:txBody>
      </p:sp>
      <p:sp>
        <p:nvSpPr>
          <p:cNvPr id="15" name="Title 14">
            <a:extLst>
              <a:ext uri="{FF2B5EF4-FFF2-40B4-BE49-F238E27FC236}">
                <a16:creationId xmlns:a16="http://schemas.microsoft.com/office/drawing/2014/main" id="{95BDEC39-3611-302C-57DB-EF244C3AFA0C}"/>
              </a:ext>
            </a:extLst>
          </p:cNvPr>
          <p:cNvSpPr>
            <a:spLocks noGrp="1"/>
          </p:cNvSpPr>
          <p:nvPr>
            <p:ph type="title"/>
          </p:nvPr>
        </p:nvSpPr>
        <p:spPr/>
        <p:txBody>
          <a:bodyPr/>
          <a:lstStyle/>
          <a:p>
            <a:r>
              <a:rPr lang="en-US" dirty="0"/>
              <a:t>Acute Myeloid Leukemia (AML)</a:t>
            </a:r>
          </a:p>
        </p:txBody>
      </p:sp>
      <p:sp>
        <p:nvSpPr>
          <p:cNvPr id="14" name="Content Placeholder 13">
            <a:extLst>
              <a:ext uri="{FF2B5EF4-FFF2-40B4-BE49-F238E27FC236}">
                <a16:creationId xmlns:a16="http://schemas.microsoft.com/office/drawing/2014/main" id="{61AE4E69-DBE4-2F35-7632-668749624FD0}"/>
              </a:ext>
            </a:extLst>
          </p:cNvPr>
          <p:cNvSpPr>
            <a:spLocks noGrp="1"/>
          </p:cNvSpPr>
          <p:nvPr>
            <p:ph sz="quarter" idx="63"/>
          </p:nvPr>
        </p:nvSpPr>
        <p:spPr>
          <a:xfrm>
            <a:off x="324969" y="1706838"/>
            <a:ext cx="4114800" cy="1463040"/>
          </a:xfrm>
        </p:spPr>
        <p:txBody>
          <a:bodyPr/>
          <a:lstStyle/>
          <a:p>
            <a:r>
              <a:rPr lang="en-US" dirty="0"/>
              <a:t>AML is one of the most common types of leukemia in adults. Characteristics of AML include ineffective </a:t>
            </a:r>
            <a:r>
              <a:rPr lang="en-US" b="1" dirty="0">
                <a:solidFill>
                  <a:schemeClr val="accent2"/>
                </a:solidFill>
              </a:rPr>
              <a:t>erythropoiesis</a:t>
            </a:r>
            <a:r>
              <a:rPr lang="en-US" dirty="0"/>
              <a:t> and bone marrow failure due to the clonal expansion of immature blast cells in the peripheral blood and bone marrow. </a:t>
            </a:r>
          </a:p>
        </p:txBody>
      </p:sp>
      <p:grpSp>
        <p:nvGrpSpPr>
          <p:cNvPr id="90" name="Group 89">
            <a:extLst>
              <a:ext uri="{FF2B5EF4-FFF2-40B4-BE49-F238E27FC236}">
                <a16:creationId xmlns:a16="http://schemas.microsoft.com/office/drawing/2014/main" id="{E29AFC4B-938B-D98F-49F5-6233DD09D130}"/>
              </a:ext>
            </a:extLst>
          </p:cNvPr>
          <p:cNvGrpSpPr/>
          <p:nvPr/>
        </p:nvGrpSpPr>
        <p:grpSpPr>
          <a:xfrm>
            <a:off x="8092440" y="3236976"/>
            <a:ext cx="578302" cy="576758"/>
            <a:chOff x="4558146" y="3358738"/>
            <a:chExt cx="578302" cy="576758"/>
          </a:xfrm>
        </p:grpSpPr>
        <p:sp>
          <p:nvSpPr>
            <p:cNvPr id="91" name="Oval 90">
              <a:extLst>
                <a:ext uri="{FF2B5EF4-FFF2-40B4-BE49-F238E27FC236}">
                  <a16:creationId xmlns:a16="http://schemas.microsoft.com/office/drawing/2014/main" id="{B17C7238-C953-B33D-6BAA-2B4AFB3F716D}"/>
                </a:ext>
              </a:extLst>
            </p:cNvPr>
            <p:cNvSpPr/>
            <p:nvPr/>
          </p:nvSpPr>
          <p:spPr>
            <a:xfrm>
              <a:off x="4558146" y="335873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Content Placeholder 20">
              <a:extLst>
                <a:ext uri="{FF2B5EF4-FFF2-40B4-BE49-F238E27FC236}">
                  <a16:creationId xmlns:a16="http://schemas.microsoft.com/office/drawing/2014/main" id="{E047B929-2FD6-5624-9E2D-2BFBBAB46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4948" y="3363996"/>
              <a:ext cx="571500" cy="571500"/>
            </a:xfrm>
            <a:prstGeom prst="rect">
              <a:avLst/>
            </a:prstGeom>
          </p:spPr>
        </p:pic>
      </p:grpSp>
      <p:pic>
        <p:nvPicPr>
          <p:cNvPr id="11" name="Content Placeholder 4">
            <a:extLst>
              <a:ext uri="{FF2B5EF4-FFF2-40B4-BE49-F238E27FC236}">
                <a16:creationId xmlns:a16="http://schemas.microsoft.com/office/drawing/2014/main" id="{B21AABB9-2841-304C-20A7-299091B02D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73623" y="1628553"/>
            <a:ext cx="2582754" cy="1355946"/>
          </a:xfrm>
          <a:prstGeom prst="rect">
            <a:avLst/>
          </a:prstGeom>
        </p:spPr>
      </p:pic>
      <p:grpSp>
        <p:nvGrpSpPr>
          <p:cNvPr id="4" name="Group 3">
            <a:extLst>
              <a:ext uri="{FF2B5EF4-FFF2-40B4-BE49-F238E27FC236}">
                <a16:creationId xmlns:a16="http://schemas.microsoft.com/office/drawing/2014/main" id="{83453C0C-848E-C33D-4613-511C843F1F94}"/>
              </a:ext>
            </a:extLst>
          </p:cNvPr>
          <p:cNvGrpSpPr/>
          <p:nvPr/>
        </p:nvGrpSpPr>
        <p:grpSpPr>
          <a:xfrm>
            <a:off x="3840480" y="3246120"/>
            <a:ext cx="571500" cy="571500"/>
            <a:chOff x="3834345" y="3343676"/>
            <a:chExt cx="571500" cy="571500"/>
          </a:xfrm>
        </p:grpSpPr>
        <p:sp>
          <p:nvSpPr>
            <p:cNvPr id="5" name="Rectangle 4">
              <a:extLst>
                <a:ext uri="{FF2B5EF4-FFF2-40B4-BE49-F238E27FC236}">
                  <a16:creationId xmlns:a16="http://schemas.microsoft.com/office/drawing/2014/main" id="{9085D614-4AA7-68C6-F499-3FC56962EA0E}"/>
                </a:ext>
              </a:extLst>
            </p:cNvPr>
            <p:cNvSpPr/>
            <p:nvPr/>
          </p:nvSpPr>
          <p:spPr>
            <a:xfrm>
              <a:off x="3886200" y="3438144"/>
              <a:ext cx="429768"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20">
              <a:extLst>
                <a:ext uri="{FF2B5EF4-FFF2-40B4-BE49-F238E27FC236}">
                  <a16:creationId xmlns:a16="http://schemas.microsoft.com/office/drawing/2014/main" id="{983EA832-8679-CBCD-0EFF-78E0CFABA7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34345" y="3343676"/>
              <a:ext cx="571500" cy="571500"/>
            </a:xfrm>
            <a:prstGeom prst="rect">
              <a:avLst/>
            </a:prstGeom>
          </p:spPr>
        </p:pic>
      </p:grpSp>
      <p:grpSp>
        <p:nvGrpSpPr>
          <p:cNvPr id="13" name="REFS/ART ID" hidden="1">
            <a:extLst>
              <a:ext uri="{FF2B5EF4-FFF2-40B4-BE49-F238E27FC236}">
                <a16:creationId xmlns:a16="http://schemas.microsoft.com/office/drawing/2014/main" id="{D6BA438F-3DA5-015B-C68D-141648AC3BCD}"/>
              </a:ext>
            </a:extLst>
          </p:cNvPr>
          <p:cNvGrpSpPr/>
          <p:nvPr/>
        </p:nvGrpSpPr>
        <p:grpSpPr>
          <a:xfrm>
            <a:off x="1833109" y="622175"/>
            <a:ext cx="8731527" cy="4993637"/>
            <a:chOff x="1833109" y="622175"/>
            <a:chExt cx="8731527" cy="4993637"/>
          </a:xfrm>
        </p:grpSpPr>
        <p:sp>
          <p:nvSpPr>
            <p:cNvPr id="3" name="TextBox 2">
              <a:extLst>
                <a:ext uri="{FF2B5EF4-FFF2-40B4-BE49-F238E27FC236}">
                  <a16:creationId xmlns:a16="http://schemas.microsoft.com/office/drawing/2014/main" id="{4A8A4460-01F9-1D5A-BF56-7906C4D29EF7}"/>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AHB_011</a:t>
              </a:r>
            </a:p>
          </p:txBody>
        </p:sp>
        <p:sp>
          <p:nvSpPr>
            <p:cNvPr id="9" name="TextBox 8">
              <a:extLst>
                <a:ext uri="{FF2B5EF4-FFF2-40B4-BE49-F238E27FC236}">
                  <a16:creationId xmlns:a16="http://schemas.microsoft.com/office/drawing/2014/main" id="{AE515083-573A-5B6A-0DA0-FDC3F78676D1}"/>
                </a:ext>
              </a:extLst>
            </p:cNvPr>
            <p:cNvSpPr txBox="1"/>
            <p:nvPr/>
          </p:nvSpPr>
          <p:spPr>
            <a:xfrm>
              <a:off x="2006842" y="4142577"/>
              <a:ext cx="2100377"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p2A]</a:t>
              </a:r>
            </a:p>
          </p:txBody>
        </p:sp>
        <p:sp>
          <p:nvSpPr>
            <p:cNvPr id="12" name="TextBox 11">
              <a:extLst>
                <a:ext uri="{FF2B5EF4-FFF2-40B4-BE49-F238E27FC236}">
                  <a16:creationId xmlns:a16="http://schemas.microsoft.com/office/drawing/2014/main" id="{BD4F2453-9D5B-65F3-7856-4CF117411414}"/>
                </a:ext>
              </a:extLst>
            </p:cNvPr>
            <p:cNvSpPr txBox="1"/>
            <p:nvPr/>
          </p:nvSpPr>
          <p:spPr>
            <a:xfrm>
              <a:off x="2221726" y="5384980"/>
              <a:ext cx="2100377"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p6A]</a:t>
              </a:r>
            </a:p>
          </p:txBody>
        </p:sp>
        <p:sp>
          <p:nvSpPr>
            <p:cNvPr id="18" name="TextBox 17">
              <a:extLst>
                <a:ext uri="{FF2B5EF4-FFF2-40B4-BE49-F238E27FC236}">
                  <a16:creationId xmlns:a16="http://schemas.microsoft.com/office/drawing/2014/main" id="{D1B28F9D-6D6C-6E11-0EB9-A53D5570059A}"/>
                </a:ext>
              </a:extLst>
            </p:cNvPr>
            <p:cNvSpPr txBox="1"/>
            <p:nvPr/>
          </p:nvSpPr>
          <p:spPr>
            <a:xfrm>
              <a:off x="6215204" y="3555205"/>
              <a:ext cx="1990042"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p6B]</a:t>
              </a:r>
            </a:p>
          </p:txBody>
        </p:sp>
        <p:sp>
          <p:nvSpPr>
            <p:cNvPr id="17" name="TextBox 16">
              <a:extLst>
                <a:ext uri="{FF2B5EF4-FFF2-40B4-BE49-F238E27FC236}">
                  <a16:creationId xmlns:a16="http://schemas.microsoft.com/office/drawing/2014/main" id="{99D17BD2-0009-8713-51CA-BF0A5AB4AE77}"/>
                </a:ext>
              </a:extLst>
            </p:cNvPr>
            <p:cNvSpPr txBox="1"/>
            <p:nvPr/>
          </p:nvSpPr>
          <p:spPr>
            <a:xfrm>
              <a:off x="1833109" y="2900277"/>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p1A]</a:t>
              </a:r>
            </a:p>
          </p:txBody>
        </p:sp>
        <p:sp>
          <p:nvSpPr>
            <p:cNvPr id="32" name="TextBox 31">
              <a:extLst>
                <a:ext uri="{FF2B5EF4-FFF2-40B4-BE49-F238E27FC236}">
                  <a16:creationId xmlns:a16="http://schemas.microsoft.com/office/drawing/2014/main" id="{ECAE175A-79E2-1182-56B4-569467587FE4}"/>
                </a:ext>
              </a:extLst>
            </p:cNvPr>
            <p:cNvSpPr txBox="1"/>
            <p:nvPr/>
          </p:nvSpPr>
          <p:spPr>
            <a:xfrm>
              <a:off x="2221726" y="4556711"/>
              <a:ext cx="2100377"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p2B]</a:t>
              </a:r>
            </a:p>
          </p:txBody>
        </p:sp>
        <p:sp>
          <p:nvSpPr>
            <p:cNvPr id="36" name="TextBox 35">
              <a:extLst>
                <a:ext uri="{FF2B5EF4-FFF2-40B4-BE49-F238E27FC236}">
                  <a16:creationId xmlns:a16="http://schemas.microsoft.com/office/drawing/2014/main" id="{35766DE4-71ED-2305-6B44-C9424F20F635}"/>
                </a:ext>
              </a:extLst>
            </p:cNvPr>
            <p:cNvSpPr txBox="1"/>
            <p:nvPr/>
          </p:nvSpPr>
          <p:spPr>
            <a:xfrm>
              <a:off x="6839909" y="5090418"/>
              <a:ext cx="1990041"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p5A]</a:t>
              </a:r>
            </a:p>
          </p:txBody>
        </p:sp>
        <p:sp>
          <p:nvSpPr>
            <p:cNvPr id="10" name="TextBox 9">
              <a:extLst>
                <a:ext uri="{FF2B5EF4-FFF2-40B4-BE49-F238E27FC236}">
                  <a16:creationId xmlns:a16="http://schemas.microsoft.com/office/drawing/2014/main" id="{8A87E280-658D-647E-45C1-429A5F2FE7C2}"/>
                </a:ext>
              </a:extLst>
            </p:cNvPr>
            <p:cNvSpPr txBox="1"/>
            <p:nvPr/>
          </p:nvSpPr>
          <p:spPr>
            <a:xfrm>
              <a:off x="7780178" y="4274946"/>
              <a:ext cx="1320210" cy="3693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p5A]</a:t>
              </a:r>
            </a:p>
          </p:txBody>
        </p:sp>
      </p:grpSp>
      <p:sp>
        <p:nvSpPr>
          <p:cNvPr id="7" name="Content Placeholder 51">
            <a:extLst>
              <a:ext uri="{FF2B5EF4-FFF2-40B4-BE49-F238E27FC236}">
                <a16:creationId xmlns:a16="http://schemas.microsoft.com/office/drawing/2014/main" id="{2B904929-7BAF-3DEE-6774-5DE327FD1389}"/>
              </a:ext>
            </a:extLst>
          </p:cNvPr>
          <p:cNvSpPr>
            <a:spLocks noGrp="1"/>
          </p:cNvSpPr>
          <p:nvPr>
            <p:ph sz="quarter" idx="35"/>
          </p:nvPr>
        </p:nvSpPr>
        <p:spPr>
          <a:xfrm>
            <a:off x="331199" y="5834006"/>
            <a:ext cx="4332241"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6" name="Invisible hyperlink">
            <a:hlinkClick r:id="rId9" action="ppaction://hlinksldjump"/>
            <a:extLst>
              <a:ext uri="{FF2B5EF4-FFF2-40B4-BE49-F238E27FC236}">
                <a16:creationId xmlns:a16="http://schemas.microsoft.com/office/drawing/2014/main" id="{531A47B4-462F-E25B-0122-ED5B96983304}"/>
              </a:ext>
            </a:extLst>
          </p:cNvPr>
          <p:cNvSpPr/>
          <p:nvPr/>
        </p:nvSpPr>
        <p:spPr>
          <a:xfrm>
            <a:off x="487781" y="2387346"/>
            <a:ext cx="1207669" cy="1367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68972B0-5C87-C95E-D6B6-51CAF24E79B6}"/>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31842166-AC41-8A5C-4D1A-77D73FC7420E}"/>
              </a:ext>
            </a:extLst>
          </p:cNvPr>
          <p:cNvSpPr>
            <a:spLocks noGrp="1"/>
          </p:cNvSpPr>
          <p:nvPr>
            <p:ph type="sldNum" sz="quarter" idx="16"/>
          </p:nvPr>
        </p:nvSpPr>
        <p:spPr/>
        <p:txBody>
          <a:bodyPr/>
          <a:lstStyle/>
          <a:p>
            <a:fld id="{6B54B0F7-55DD-40D6-B7F4-70B586885C0B}" type="slidenum">
              <a:rPr lang="en-US" smtClean="0"/>
              <a:pPr/>
              <a:t>11</a:t>
            </a:fld>
            <a:endParaRPr lang="en-US" dirty="0"/>
          </a:p>
        </p:txBody>
      </p:sp>
      <p:sp>
        <p:nvSpPr>
          <p:cNvPr id="15" name="Title 14">
            <a:extLst>
              <a:ext uri="{FF2B5EF4-FFF2-40B4-BE49-F238E27FC236}">
                <a16:creationId xmlns:a16="http://schemas.microsoft.com/office/drawing/2014/main" id="{95BDEC39-3611-302C-57DB-EF244C3AFA0C}"/>
              </a:ext>
            </a:extLst>
          </p:cNvPr>
          <p:cNvSpPr>
            <a:spLocks noGrp="1"/>
          </p:cNvSpPr>
          <p:nvPr>
            <p:ph type="title"/>
          </p:nvPr>
        </p:nvSpPr>
        <p:spPr/>
        <p:txBody>
          <a:bodyPr/>
          <a:lstStyle/>
          <a:p>
            <a:r>
              <a:rPr lang="en-US" dirty="0"/>
              <a:t>Acute Myeloid Leukemia (AML)</a:t>
            </a:r>
          </a:p>
        </p:txBody>
      </p:sp>
      <p:sp>
        <p:nvSpPr>
          <p:cNvPr id="55" name="Content Placeholder 54">
            <a:extLst>
              <a:ext uri="{FF2B5EF4-FFF2-40B4-BE49-F238E27FC236}">
                <a16:creationId xmlns:a16="http://schemas.microsoft.com/office/drawing/2014/main" id="{02DD8F79-536F-4D12-ED6C-BE8B2DD6A001}"/>
              </a:ext>
            </a:extLst>
          </p:cNvPr>
          <p:cNvSpPr>
            <a:spLocks noGrp="1"/>
          </p:cNvSpPr>
          <p:nvPr>
            <p:ph sz="quarter" idx="32"/>
          </p:nvPr>
        </p:nvSpPr>
        <p:spPr>
          <a:xfrm>
            <a:off x="329184" y="1508166"/>
            <a:ext cx="4169663" cy="4133087"/>
          </a:xfrm>
        </p:spPr>
        <p:txBody>
          <a:bodyPr/>
          <a:lstStyle/>
          <a:p>
            <a:r>
              <a:rPr lang="en-US" b="1" dirty="0"/>
              <a:t>Signs and Symptoms</a:t>
            </a:r>
          </a:p>
          <a:p>
            <a:pPr lvl="1" indent="-301752"/>
            <a:r>
              <a:rPr lang="en-US" dirty="0"/>
              <a:t>Characteristic symptoms of AML include </a:t>
            </a:r>
            <a:br>
              <a:rPr lang="en-US" dirty="0"/>
            </a:br>
            <a:r>
              <a:rPr lang="en-US" dirty="0"/>
              <a:t>but are not limited to:</a:t>
            </a:r>
          </a:p>
          <a:p>
            <a:pPr indent="0">
              <a:buClr>
                <a:schemeClr val="accent2"/>
              </a:buClr>
              <a:buSzPct val="110000"/>
            </a:pPr>
            <a:endParaRPr lang="en-US" dirty="0"/>
          </a:p>
          <a:p>
            <a:pPr indent="0">
              <a:buClr>
                <a:schemeClr val="accent2"/>
              </a:buClr>
              <a:buSzPct val="110000"/>
            </a:pPr>
            <a:endParaRPr lang="en-US" dirty="0"/>
          </a:p>
          <a:p>
            <a:pPr indent="0">
              <a:buClr>
                <a:schemeClr val="accent2"/>
              </a:buClr>
              <a:buSzPct val="110000"/>
            </a:pPr>
            <a:endParaRPr lang="en-US" dirty="0"/>
          </a:p>
          <a:p>
            <a:pPr indent="0">
              <a:buClr>
                <a:schemeClr val="accent2"/>
              </a:buClr>
              <a:buSzPct val="110000"/>
            </a:pPr>
            <a:endParaRPr lang="en-US" dirty="0"/>
          </a:p>
          <a:p>
            <a:pPr indent="0">
              <a:buClr>
                <a:schemeClr val="accent2"/>
              </a:buClr>
              <a:buSzPct val="110000"/>
            </a:pPr>
            <a:endParaRPr lang="en-US" dirty="0"/>
          </a:p>
          <a:p>
            <a:pPr indent="0">
              <a:buClr>
                <a:schemeClr val="accent2"/>
              </a:buClr>
              <a:buSzPct val="110000"/>
            </a:pPr>
            <a:endParaRPr lang="en-US" dirty="0"/>
          </a:p>
          <a:p>
            <a:pPr indent="0">
              <a:buClr>
                <a:schemeClr val="accent2"/>
              </a:buClr>
              <a:buSzPct val="110000"/>
            </a:pPr>
            <a:endParaRPr lang="en-US" dirty="0"/>
          </a:p>
          <a:p>
            <a:pPr indent="0">
              <a:buClr>
                <a:schemeClr val="accent2"/>
              </a:buClr>
              <a:buSzPct val="110000"/>
            </a:pPr>
            <a:endParaRPr lang="en-US" dirty="0"/>
          </a:p>
          <a:p>
            <a:pPr marL="644" lvl="1" indent="0">
              <a:buSzPct val="110000"/>
              <a:buNone/>
            </a:pPr>
            <a:endParaRPr lang="en-US" dirty="0"/>
          </a:p>
          <a:p>
            <a:pPr marL="644" lvl="1" indent="0">
              <a:spcAft>
                <a:spcPts val="0"/>
              </a:spcAft>
              <a:buSzPct val="110000"/>
              <a:buNone/>
            </a:pPr>
            <a:endParaRPr lang="en-US" dirty="0"/>
          </a:p>
          <a:p>
            <a:pPr lvl="1" indent="-301752"/>
            <a:r>
              <a:rPr lang="en-US" dirty="0"/>
              <a:t>Depending on the severity of anemia, individuals can also experience symptoms such as, generalized weakness, fatigue, shortness of breath, and chest tightness</a:t>
            </a:r>
          </a:p>
          <a:p>
            <a:endParaRPr lang="en-US" b="1" dirty="0"/>
          </a:p>
          <a:p>
            <a:endParaRPr lang="en-US" dirty="0"/>
          </a:p>
        </p:txBody>
      </p:sp>
      <p:sp>
        <p:nvSpPr>
          <p:cNvPr id="57" name="Content Placeholder 56">
            <a:extLst>
              <a:ext uri="{FF2B5EF4-FFF2-40B4-BE49-F238E27FC236}">
                <a16:creationId xmlns:a16="http://schemas.microsoft.com/office/drawing/2014/main" id="{D9141BB0-6D6B-8EE6-4EBA-7998A5ECA1D4}"/>
              </a:ext>
            </a:extLst>
          </p:cNvPr>
          <p:cNvSpPr>
            <a:spLocks noGrp="1"/>
          </p:cNvSpPr>
          <p:nvPr>
            <p:ph sz="quarter" idx="56"/>
          </p:nvPr>
        </p:nvSpPr>
        <p:spPr>
          <a:xfrm>
            <a:off x="4663439" y="1508166"/>
            <a:ext cx="4114800" cy="4133087"/>
          </a:xfrm>
        </p:spPr>
        <p:txBody>
          <a:bodyPr/>
          <a:lstStyle/>
          <a:p>
            <a:r>
              <a:rPr lang="en-US" sz="1050" b="1" dirty="0"/>
              <a:t>Testing and Diagnosis</a:t>
            </a:r>
          </a:p>
          <a:p>
            <a:pPr lvl="1" indent="-301752"/>
            <a:r>
              <a:rPr lang="en-US" sz="1050" dirty="0"/>
              <a:t>AML can result from chromosomal translocations, genetic mutations, or changes in molecular levels</a:t>
            </a:r>
          </a:p>
          <a:p>
            <a:pPr lvl="2" indent="-301752"/>
            <a:r>
              <a:rPr lang="en-US" sz="1050" dirty="0"/>
              <a:t>Mutations of the genes involved in </a:t>
            </a:r>
            <a:r>
              <a:rPr lang="en-US" sz="1050" b="1" dirty="0">
                <a:solidFill>
                  <a:schemeClr val="accent2"/>
                </a:solidFill>
              </a:rPr>
              <a:t>hematopoiesis</a:t>
            </a:r>
            <a:r>
              <a:rPr lang="en-US" sz="1050" dirty="0"/>
              <a:t> are characteristic of AML</a:t>
            </a:r>
          </a:p>
          <a:p>
            <a:pPr lvl="1" indent="-301752"/>
            <a:r>
              <a:rPr lang="en-US" sz="1050" dirty="0"/>
              <a:t>AML should be suspected in anyone with a decreased cell count of white blood cells, hemoglobin, or platelets, the presence of circulating blast cells in the peripheral blood, easy bruising or bleeding, or recurrent infections</a:t>
            </a:r>
          </a:p>
          <a:p>
            <a:pPr lvl="1" indent="-301752"/>
            <a:r>
              <a:rPr lang="en-US" sz="1050" dirty="0"/>
              <a:t>The diagnosis of AML includes the presence </a:t>
            </a:r>
            <a:br>
              <a:rPr lang="en-US" sz="1050" dirty="0"/>
            </a:br>
            <a:r>
              <a:rPr lang="en-US" sz="1050" dirty="0"/>
              <a:t>of at least 20% blasts in the bone marrow or peripheral blood</a:t>
            </a:r>
          </a:p>
          <a:p>
            <a:pPr lvl="1" indent="-301752"/>
            <a:r>
              <a:rPr lang="en-US" sz="1050" dirty="0"/>
              <a:t>Diagnostic methods include:</a:t>
            </a:r>
          </a:p>
          <a:p>
            <a:pPr lvl="2" indent="-301752"/>
            <a:r>
              <a:rPr lang="en-US" sz="1050" dirty="0"/>
              <a:t>Complete blood count and peripheral </a:t>
            </a:r>
            <a:br>
              <a:rPr lang="en-US" sz="1050" dirty="0"/>
            </a:br>
            <a:r>
              <a:rPr lang="en-US" sz="1050" dirty="0"/>
              <a:t>blood smear</a:t>
            </a:r>
          </a:p>
          <a:p>
            <a:pPr lvl="2" indent="-301752"/>
            <a:r>
              <a:rPr lang="en-US" sz="1050" dirty="0"/>
              <a:t>Bone marrow samples</a:t>
            </a:r>
          </a:p>
          <a:p>
            <a:pPr lvl="2" indent="-301752"/>
            <a:r>
              <a:rPr lang="en-US" sz="1050" dirty="0"/>
              <a:t>Routine cell exams by microscope</a:t>
            </a:r>
          </a:p>
          <a:p>
            <a:pPr lvl="2" indent="-301752"/>
            <a:r>
              <a:rPr lang="en-US" sz="1050" dirty="0"/>
              <a:t>Computed tomography (CT) scans</a:t>
            </a:r>
          </a:p>
          <a:p>
            <a:pPr lvl="2" indent="-301752"/>
            <a:endParaRPr lang="en-US" sz="1050" dirty="0"/>
          </a:p>
          <a:p>
            <a:endParaRPr lang="en-US" sz="1050" dirty="0"/>
          </a:p>
        </p:txBody>
      </p:sp>
      <p:grpSp>
        <p:nvGrpSpPr>
          <p:cNvPr id="34" name="Group 33">
            <a:extLst>
              <a:ext uri="{FF2B5EF4-FFF2-40B4-BE49-F238E27FC236}">
                <a16:creationId xmlns:a16="http://schemas.microsoft.com/office/drawing/2014/main" id="{23175CA5-29D2-6CB4-E244-5E50D29BC71F}"/>
              </a:ext>
            </a:extLst>
          </p:cNvPr>
          <p:cNvGrpSpPr/>
          <p:nvPr/>
        </p:nvGrpSpPr>
        <p:grpSpPr>
          <a:xfrm>
            <a:off x="545784" y="2322285"/>
            <a:ext cx="3548544" cy="2159103"/>
            <a:chOff x="545784" y="2286000"/>
            <a:chExt cx="3548544" cy="2159103"/>
          </a:xfrm>
        </p:grpSpPr>
        <p:sp>
          <p:nvSpPr>
            <p:cNvPr id="13" name="TextBox 12">
              <a:extLst>
                <a:ext uri="{FF2B5EF4-FFF2-40B4-BE49-F238E27FC236}">
                  <a16:creationId xmlns:a16="http://schemas.microsoft.com/office/drawing/2014/main" id="{B8C310F0-571D-E665-0484-7BE37A51B208}"/>
                </a:ext>
              </a:extLst>
            </p:cNvPr>
            <p:cNvSpPr txBox="1"/>
            <p:nvPr/>
          </p:nvSpPr>
          <p:spPr>
            <a:xfrm>
              <a:off x="545784" y="2915042"/>
              <a:ext cx="1133061" cy="430887"/>
            </a:xfrm>
            <a:prstGeom prst="rect">
              <a:avLst/>
            </a:prstGeom>
            <a:noFill/>
          </p:spPr>
          <p:txBody>
            <a:bodyPr wrap="square" rtlCol="0">
              <a:spAutoFit/>
            </a:bodyPr>
            <a:lstStyle/>
            <a:p>
              <a:pPr algn="ctr"/>
              <a:r>
                <a:rPr lang="en-US" sz="1100" dirty="0">
                  <a:solidFill>
                    <a:schemeClr val="accent3"/>
                  </a:solidFill>
                </a:rPr>
                <a:t>Recurrent infections</a:t>
              </a:r>
            </a:p>
          </p:txBody>
        </p:sp>
        <p:sp>
          <p:nvSpPr>
            <p:cNvPr id="16" name="TextBox 15">
              <a:extLst>
                <a:ext uri="{FF2B5EF4-FFF2-40B4-BE49-F238E27FC236}">
                  <a16:creationId xmlns:a16="http://schemas.microsoft.com/office/drawing/2014/main" id="{6CB4D4B9-3D9C-FBA9-2FFD-5B556B575264}"/>
                </a:ext>
              </a:extLst>
            </p:cNvPr>
            <p:cNvSpPr txBox="1"/>
            <p:nvPr/>
          </p:nvSpPr>
          <p:spPr>
            <a:xfrm>
              <a:off x="1747586" y="2926080"/>
              <a:ext cx="1133061" cy="261610"/>
            </a:xfrm>
            <a:prstGeom prst="rect">
              <a:avLst/>
            </a:prstGeom>
            <a:noFill/>
          </p:spPr>
          <p:txBody>
            <a:bodyPr wrap="square" rtlCol="0">
              <a:spAutoFit/>
            </a:bodyPr>
            <a:lstStyle/>
            <a:p>
              <a:pPr algn="ctr"/>
              <a:r>
                <a:rPr lang="en-US" sz="1100" dirty="0">
                  <a:solidFill>
                    <a:schemeClr val="accent3"/>
                  </a:solidFill>
                </a:rPr>
                <a:t>Anemia</a:t>
              </a:r>
            </a:p>
          </p:txBody>
        </p:sp>
        <p:sp>
          <p:nvSpPr>
            <p:cNvPr id="18" name="TextBox 17">
              <a:extLst>
                <a:ext uri="{FF2B5EF4-FFF2-40B4-BE49-F238E27FC236}">
                  <a16:creationId xmlns:a16="http://schemas.microsoft.com/office/drawing/2014/main" id="{4A757D58-F6CA-7EBB-AE1E-D304690AD851}"/>
                </a:ext>
              </a:extLst>
            </p:cNvPr>
            <p:cNvSpPr txBox="1"/>
            <p:nvPr/>
          </p:nvSpPr>
          <p:spPr>
            <a:xfrm>
              <a:off x="2949386" y="2926080"/>
              <a:ext cx="1133615" cy="261610"/>
            </a:xfrm>
            <a:prstGeom prst="rect">
              <a:avLst/>
            </a:prstGeom>
            <a:noFill/>
          </p:spPr>
          <p:txBody>
            <a:bodyPr wrap="square" rtlCol="0">
              <a:spAutoFit/>
            </a:bodyPr>
            <a:lstStyle/>
            <a:p>
              <a:pPr algn="ctr"/>
              <a:r>
                <a:rPr lang="en-US" sz="1100" dirty="0">
                  <a:solidFill>
                    <a:schemeClr val="accent3"/>
                  </a:solidFill>
                </a:rPr>
                <a:t>Easy bruising</a:t>
              </a:r>
            </a:p>
          </p:txBody>
        </p:sp>
        <p:sp>
          <p:nvSpPr>
            <p:cNvPr id="21" name="TextBox 20">
              <a:extLst>
                <a:ext uri="{FF2B5EF4-FFF2-40B4-BE49-F238E27FC236}">
                  <a16:creationId xmlns:a16="http://schemas.microsoft.com/office/drawing/2014/main" id="{C3C20E74-DD86-219E-7333-9A4A7F21D3DA}"/>
                </a:ext>
              </a:extLst>
            </p:cNvPr>
            <p:cNvSpPr txBox="1"/>
            <p:nvPr/>
          </p:nvSpPr>
          <p:spPr>
            <a:xfrm>
              <a:off x="545784" y="4014216"/>
              <a:ext cx="1133061" cy="430887"/>
            </a:xfrm>
            <a:prstGeom prst="rect">
              <a:avLst/>
            </a:prstGeom>
            <a:noFill/>
          </p:spPr>
          <p:txBody>
            <a:bodyPr wrap="square" rtlCol="0">
              <a:spAutoFit/>
            </a:bodyPr>
            <a:lstStyle/>
            <a:p>
              <a:pPr algn="ctr"/>
              <a:r>
                <a:rPr lang="en-US" sz="1100" dirty="0">
                  <a:solidFill>
                    <a:schemeClr val="accent3"/>
                  </a:solidFill>
                </a:rPr>
                <a:t>Excessive bleeding</a:t>
              </a:r>
            </a:p>
          </p:txBody>
        </p:sp>
        <p:sp>
          <p:nvSpPr>
            <p:cNvPr id="27" name="TextBox 26">
              <a:extLst>
                <a:ext uri="{FF2B5EF4-FFF2-40B4-BE49-F238E27FC236}">
                  <a16:creationId xmlns:a16="http://schemas.microsoft.com/office/drawing/2014/main" id="{9BE63DFC-0BB6-E9E1-FD18-D9811A5460F5}"/>
                </a:ext>
              </a:extLst>
            </p:cNvPr>
            <p:cNvSpPr txBox="1"/>
            <p:nvPr/>
          </p:nvSpPr>
          <p:spPr>
            <a:xfrm>
              <a:off x="1747586" y="4020927"/>
              <a:ext cx="1133061" cy="261610"/>
            </a:xfrm>
            <a:prstGeom prst="rect">
              <a:avLst/>
            </a:prstGeom>
            <a:noFill/>
          </p:spPr>
          <p:txBody>
            <a:bodyPr wrap="square" rtlCol="0">
              <a:spAutoFit/>
            </a:bodyPr>
            <a:lstStyle/>
            <a:p>
              <a:pPr algn="ctr"/>
              <a:r>
                <a:rPr lang="en-US" sz="1100" dirty="0">
                  <a:solidFill>
                    <a:schemeClr val="accent3"/>
                  </a:solidFill>
                </a:rPr>
                <a:t>Headaches</a:t>
              </a:r>
            </a:p>
          </p:txBody>
        </p:sp>
        <p:sp>
          <p:nvSpPr>
            <p:cNvPr id="31" name="TextBox 30">
              <a:extLst>
                <a:ext uri="{FF2B5EF4-FFF2-40B4-BE49-F238E27FC236}">
                  <a16:creationId xmlns:a16="http://schemas.microsoft.com/office/drawing/2014/main" id="{FE0DCDF4-7D58-A396-6A93-07D1BCBAF9D1}"/>
                </a:ext>
              </a:extLst>
            </p:cNvPr>
            <p:cNvSpPr txBox="1"/>
            <p:nvPr/>
          </p:nvSpPr>
          <p:spPr>
            <a:xfrm>
              <a:off x="2961267" y="4020435"/>
              <a:ext cx="1133061" cy="261610"/>
            </a:xfrm>
            <a:prstGeom prst="rect">
              <a:avLst/>
            </a:prstGeom>
            <a:noFill/>
          </p:spPr>
          <p:txBody>
            <a:bodyPr wrap="square" rtlCol="0">
              <a:spAutoFit/>
            </a:bodyPr>
            <a:lstStyle/>
            <a:p>
              <a:pPr algn="ctr"/>
              <a:r>
                <a:rPr lang="en-US" sz="1100" dirty="0">
                  <a:solidFill>
                    <a:schemeClr val="accent3"/>
                  </a:solidFill>
                </a:rPr>
                <a:t>Bone pain</a:t>
              </a:r>
            </a:p>
          </p:txBody>
        </p:sp>
        <p:pic>
          <p:nvPicPr>
            <p:cNvPr id="39" name="Content Placeholder 7">
              <a:extLst>
                <a:ext uri="{FF2B5EF4-FFF2-40B4-BE49-F238E27FC236}">
                  <a16:creationId xmlns:a16="http://schemas.microsoft.com/office/drawing/2014/main" id="{3FBA9959-6744-FA4C-F62E-BB43B14A0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6564" y="2286000"/>
              <a:ext cx="571500" cy="571500"/>
            </a:xfrm>
            <a:prstGeom prst="rect">
              <a:avLst/>
            </a:prstGeom>
          </p:spPr>
        </p:pic>
        <p:pic>
          <p:nvPicPr>
            <p:cNvPr id="40" name="Content Placeholder 7">
              <a:extLst>
                <a:ext uri="{FF2B5EF4-FFF2-40B4-BE49-F238E27FC236}">
                  <a16:creationId xmlns:a16="http://schemas.microsoft.com/office/drawing/2014/main" id="{B4A71184-0743-AB60-302A-7B78160317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028366" y="2286000"/>
              <a:ext cx="571500" cy="571500"/>
            </a:xfrm>
            <a:prstGeom prst="rect">
              <a:avLst/>
            </a:prstGeom>
          </p:spPr>
        </p:pic>
        <p:pic>
          <p:nvPicPr>
            <p:cNvPr id="41" name="Content Placeholder 7">
              <a:extLst>
                <a:ext uri="{FF2B5EF4-FFF2-40B4-BE49-F238E27FC236}">
                  <a16:creationId xmlns:a16="http://schemas.microsoft.com/office/drawing/2014/main" id="{33A32C37-9029-5C5F-C47C-68D8FAB8D0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230168" y="2286000"/>
              <a:ext cx="571500" cy="571500"/>
            </a:xfrm>
            <a:prstGeom prst="rect">
              <a:avLst/>
            </a:prstGeom>
          </p:spPr>
        </p:pic>
        <p:pic>
          <p:nvPicPr>
            <p:cNvPr id="42" name="Content Placeholder 7">
              <a:extLst>
                <a:ext uri="{FF2B5EF4-FFF2-40B4-BE49-F238E27FC236}">
                  <a16:creationId xmlns:a16="http://schemas.microsoft.com/office/drawing/2014/main" id="{6666F5E9-CE72-4DCB-789D-9DC58A1694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9879" y="3383280"/>
              <a:ext cx="571500" cy="571500"/>
            </a:xfrm>
            <a:prstGeom prst="rect">
              <a:avLst/>
            </a:prstGeom>
          </p:spPr>
        </p:pic>
        <p:pic>
          <p:nvPicPr>
            <p:cNvPr id="43" name="Content Placeholder 7">
              <a:extLst>
                <a:ext uri="{FF2B5EF4-FFF2-40B4-BE49-F238E27FC236}">
                  <a16:creationId xmlns:a16="http://schemas.microsoft.com/office/drawing/2014/main" id="{2A47FB8F-CA6E-A12D-E444-DE41FB1167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031681" y="3383280"/>
              <a:ext cx="571500" cy="571500"/>
            </a:xfrm>
            <a:prstGeom prst="rect">
              <a:avLst/>
            </a:prstGeom>
          </p:spPr>
        </p:pic>
        <p:pic>
          <p:nvPicPr>
            <p:cNvPr id="44" name="Content Placeholder 7">
              <a:extLst>
                <a:ext uri="{FF2B5EF4-FFF2-40B4-BE49-F238E27FC236}">
                  <a16:creationId xmlns:a16="http://schemas.microsoft.com/office/drawing/2014/main" id="{BC76E17F-6A9E-FD85-F49E-E0C4CA47266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233483" y="3383280"/>
              <a:ext cx="571500" cy="571500"/>
            </a:xfrm>
            <a:prstGeom prst="rect">
              <a:avLst/>
            </a:prstGeom>
          </p:spPr>
        </p:pic>
      </p:grpSp>
      <p:grpSp>
        <p:nvGrpSpPr>
          <p:cNvPr id="111" name="Group 110">
            <a:extLst>
              <a:ext uri="{FF2B5EF4-FFF2-40B4-BE49-F238E27FC236}">
                <a16:creationId xmlns:a16="http://schemas.microsoft.com/office/drawing/2014/main" id="{26D9EC77-3D18-38B6-22EB-C145B36F6D69}"/>
              </a:ext>
            </a:extLst>
          </p:cNvPr>
          <p:cNvGrpSpPr/>
          <p:nvPr/>
        </p:nvGrpSpPr>
        <p:grpSpPr>
          <a:xfrm>
            <a:off x="8092440" y="1261872"/>
            <a:ext cx="571500" cy="574777"/>
            <a:chOff x="8074478" y="1341388"/>
            <a:chExt cx="571500" cy="574777"/>
          </a:xfrm>
        </p:grpSpPr>
        <p:sp>
          <p:nvSpPr>
            <p:cNvPr id="93" name="Oval 92">
              <a:extLst>
                <a:ext uri="{FF2B5EF4-FFF2-40B4-BE49-F238E27FC236}">
                  <a16:creationId xmlns:a16="http://schemas.microsoft.com/office/drawing/2014/main" id="{D5277466-B487-6B09-E1EE-386992C25C5A}"/>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 name="Content Placeholder 101">
              <a:extLst>
                <a:ext uri="{FF2B5EF4-FFF2-40B4-BE49-F238E27FC236}">
                  <a16:creationId xmlns:a16="http://schemas.microsoft.com/office/drawing/2014/main" id="{CACAC312-5169-27B1-8019-B4D23087DB4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74478" y="1344665"/>
              <a:ext cx="571500" cy="571500"/>
            </a:xfrm>
            <a:prstGeom prst="rect">
              <a:avLst/>
            </a:prstGeom>
          </p:spPr>
        </p:pic>
      </p:grpSp>
      <p:grpSp>
        <p:nvGrpSpPr>
          <p:cNvPr id="6" name="Group 5">
            <a:extLst>
              <a:ext uri="{FF2B5EF4-FFF2-40B4-BE49-F238E27FC236}">
                <a16:creationId xmlns:a16="http://schemas.microsoft.com/office/drawing/2014/main" id="{CE14A3F6-0809-F228-4D7B-C197F01A6216}"/>
              </a:ext>
            </a:extLst>
          </p:cNvPr>
          <p:cNvGrpSpPr/>
          <p:nvPr/>
        </p:nvGrpSpPr>
        <p:grpSpPr>
          <a:xfrm>
            <a:off x="3767328" y="1152144"/>
            <a:ext cx="711200" cy="787400"/>
            <a:chOff x="3667760" y="1238773"/>
            <a:chExt cx="711200" cy="787400"/>
          </a:xfrm>
        </p:grpSpPr>
        <p:sp>
          <p:nvSpPr>
            <p:cNvPr id="8" name="Rectangle 7">
              <a:extLst>
                <a:ext uri="{FF2B5EF4-FFF2-40B4-BE49-F238E27FC236}">
                  <a16:creationId xmlns:a16="http://schemas.microsoft.com/office/drawing/2014/main" id="{4D3D57CE-960D-40B7-6190-401586F8F908}"/>
                </a:ext>
              </a:extLst>
            </p:cNvPr>
            <p:cNvSpPr/>
            <p:nvPr/>
          </p:nvSpPr>
          <p:spPr>
            <a:xfrm>
              <a:off x="3851238" y="1452282"/>
              <a:ext cx="279698" cy="15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91EA320-58D2-2A13-D50A-E81899003D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67760" y="1238773"/>
              <a:ext cx="711200" cy="787400"/>
            </a:xfrm>
            <a:prstGeom prst="rect">
              <a:avLst/>
            </a:prstGeom>
          </p:spPr>
        </p:pic>
      </p:grpSp>
      <p:grpSp>
        <p:nvGrpSpPr>
          <p:cNvPr id="4" name="REFS/ART ID" hidden="1">
            <a:extLst>
              <a:ext uri="{FF2B5EF4-FFF2-40B4-BE49-F238E27FC236}">
                <a16:creationId xmlns:a16="http://schemas.microsoft.com/office/drawing/2014/main" id="{4DFE5DEA-D1AC-583C-0559-DE6E4D917091}"/>
              </a:ext>
            </a:extLst>
          </p:cNvPr>
          <p:cNvGrpSpPr/>
          <p:nvPr/>
        </p:nvGrpSpPr>
        <p:grpSpPr>
          <a:xfrm>
            <a:off x="2039456" y="645925"/>
            <a:ext cx="8525180" cy="4782760"/>
            <a:chOff x="2039456" y="645925"/>
            <a:chExt cx="8525180" cy="4782760"/>
          </a:xfrm>
        </p:grpSpPr>
        <p:sp>
          <p:nvSpPr>
            <p:cNvPr id="51" name="TextBox 50">
              <a:extLst>
                <a:ext uri="{FF2B5EF4-FFF2-40B4-BE49-F238E27FC236}">
                  <a16:creationId xmlns:a16="http://schemas.microsoft.com/office/drawing/2014/main" id="{7B24439A-E842-1E88-AEFD-9DD290CDCC9B}"/>
                </a:ext>
              </a:extLst>
            </p:cNvPr>
            <p:cNvSpPr txBox="1"/>
            <p:nvPr/>
          </p:nvSpPr>
          <p:spPr>
            <a:xfrm>
              <a:off x="9176114" y="645925"/>
              <a:ext cx="1388522" cy="369332"/>
            </a:xfrm>
            <a:prstGeom prst="rect">
              <a:avLst/>
            </a:prstGeom>
            <a:noFill/>
          </p:spPr>
          <p:txBody>
            <a:bodyPr wrap="none" rtlCol="0">
              <a:spAutoFit/>
            </a:bodyPr>
            <a:lstStyle/>
            <a:p>
              <a:r>
                <a:rPr lang="en-US" b="1" dirty="0">
                  <a:solidFill>
                    <a:srgbClr val="FF0000"/>
                  </a:solidFill>
                </a:rPr>
                <a:t>AHB_008</a:t>
              </a:r>
            </a:p>
          </p:txBody>
        </p:sp>
        <p:sp>
          <p:nvSpPr>
            <p:cNvPr id="37" name="TextBox 36">
              <a:extLst>
                <a:ext uri="{FF2B5EF4-FFF2-40B4-BE49-F238E27FC236}">
                  <a16:creationId xmlns:a16="http://schemas.microsoft.com/office/drawing/2014/main" id="{10BD8412-723C-DDAE-D399-439B0CC600BB}"/>
                </a:ext>
              </a:extLst>
            </p:cNvPr>
            <p:cNvSpPr txBox="1"/>
            <p:nvPr/>
          </p:nvSpPr>
          <p:spPr>
            <a:xfrm>
              <a:off x="2039456" y="1970106"/>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p3A]</a:t>
              </a:r>
            </a:p>
          </p:txBody>
        </p:sp>
        <p:sp>
          <p:nvSpPr>
            <p:cNvPr id="38" name="TextBox 37">
              <a:extLst>
                <a:ext uri="{FF2B5EF4-FFF2-40B4-BE49-F238E27FC236}">
                  <a16:creationId xmlns:a16="http://schemas.microsoft.com/office/drawing/2014/main" id="{2536F806-6A9E-6678-C827-2A9AF0E7C93B}"/>
                </a:ext>
              </a:extLst>
            </p:cNvPr>
            <p:cNvSpPr txBox="1"/>
            <p:nvPr/>
          </p:nvSpPr>
          <p:spPr>
            <a:xfrm>
              <a:off x="2486528" y="5197853"/>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p3A]</a:t>
              </a:r>
            </a:p>
          </p:txBody>
        </p:sp>
        <p:sp>
          <p:nvSpPr>
            <p:cNvPr id="47" name="TextBox 46">
              <a:extLst>
                <a:ext uri="{FF2B5EF4-FFF2-40B4-BE49-F238E27FC236}">
                  <a16:creationId xmlns:a16="http://schemas.microsoft.com/office/drawing/2014/main" id="{B729C199-F86A-C9FE-54B1-C599776B4CEB}"/>
                </a:ext>
              </a:extLst>
            </p:cNvPr>
            <p:cNvSpPr txBox="1"/>
            <p:nvPr/>
          </p:nvSpPr>
          <p:spPr>
            <a:xfrm>
              <a:off x="7394920" y="2206869"/>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p2C]</a:t>
              </a:r>
            </a:p>
          </p:txBody>
        </p:sp>
        <p:sp>
          <p:nvSpPr>
            <p:cNvPr id="48" name="TextBox 47">
              <a:extLst>
                <a:ext uri="{FF2B5EF4-FFF2-40B4-BE49-F238E27FC236}">
                  <a16:creationId xmlns:a16="http://schemas.microsoft.com/office/drawing/2014/main" id="{7F480810-E896-1A69-7255-82A0472ECC0E}"/>
                </a:ext>
              </a:extLst>
            </p:cNvPr>
            <p:cNvSpPr txBox="1"/>
            <p:nvPr/>
          </p:nvSpPr>
          <p:spPr>
            <a:xfrm>
              <a:off x="7169924" y="2055165"/>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p2D]</a:t>
              </a:r>
            </a:p>
          </p:txBody>
        </p:sp>
        <p:sp>
          <p:nvSpPr>
            <p:cNvPr id="49" name="TextBox 48">
              <a:extLst>
                <a:ext uri="{FF2B5EF4-FFF2-40B4-BE49-F238E27FC236}">
                  <a16:creationId xmlns:a16="http://schemas.microsoft.com/office/drawing/2014/main" id="{658F0039-3E82-F09A-DF23-0820D5058AF5}"/>
                </a:ext>
              </a:extLst>
            </p:cNvPr>
            <p:cNvSpPr txBox="1"/>
            <p:nvPr/>
          </p:nvSpPr>
          <p:spPr>
            <a:xfrm>
              <a:off x="7097799" y="3223975"/>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p3B]</a:t>
              </a:r>
            </a:p>
          </p:txBody>
        </p:sp>
        <p:sp>
          <p:nvSpPr>
            <p:cNvPr id="50" name="TextBox 49">
              <a:extLst>
                <a:ext uri="{FF2B5EF4-FFF2-40B4-BE49-F238E27FC236}">
                  <a16:creationId xmlns:a16="http://schemas.microsoft.com/office/drawing/2014/main" id="{5EE721D6-00AC-4048-F82B-F37BC68128DE}"/>
                </a:ext>
              </a:extLst>
            </p:cNvPr>
            <p:cNvSpPr txBox="1"/>
            <p:nvPr/>
          </p:nvSpPr>
          <p:spPr>
            <a:xfrm>
              <a:off x="5935249" y="3770974"/>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p3C]</a:t>
              </a:r>
            </a:p>
          </p:txBody>
        </p:sp>
        <p:sp>
          <p:nvSpPr>
            <p:cNvPr id="3" name="TextBox 2">
              <a:extLst>
                <a:ext uri="{FF2B5EF4-FFF2-40B4-BE49-F238E27FC236}">
                  <a16:creationId xmlns:a16="http://schemas.microsoft.com/office/drawing/2014/main" id="{8F4FFF4B-35DD-B9CF-5F3A-531989C3FF63}"/>
                </a:ext>
              </a:extLst>
            </p:cNvPr>
            <p:cNvSpPr txBox="1"/>
            <p:nvPr/>
          </p:nvSpPr>
          <p:spPr>
            <a:xfrm>
              <a:off x="6969784" y="3991065"/>
              <a:ext cx="1845032" cy="230832"/>
            </a:xfrm>
            <a:prstGeom prst="rect">
              <a:avLst/>
            </a:prstGeom>
            <a:noFill/>
          </p:spPr>
          <p:txBody>
            <a:bodyPr wrap="square" rtlCol="0">
              <a:spAutoFit/>
            </a:bodyPr>
            <a:lstStyle/>
            <a:p>
              <a:pPr algn="ctr"/>
              <a:r>
                <a:rPr lang="en-US" sz="900" dirty="0">
                  <a:solidFill>
                    <a:srgbClr val="FF0000"/>
                  </a:solidFill>
                </a:rPr>
                <a:t>[ACS_AML, p1B, 2A, 3A, 4A]</a:t>
              </a:r>
            </a:p>
          </p:txBody>
        </p:sp>
      </p:grpSp>
      <p:sp>
        <p:nvSpPr>
          <p:cNvPr id="7" name="Content Placeholder 51">
            <a:extLst>
              <a:ext uri="{FF2B5EF4-FFF2-40B4-BE49-F238E27FC236}">
                <a16:creationId xmlns:a16="http://schemas.microsoft.com/office/drawing/2014/main" id="{69AEDA29-6BCB-29E3-94E4-11720A049575}"/>
              </a:ext>
            </a:extLst>
          </p:cNvPr>
          <p:cNvSpPr>
            <a:spLocks noGrp="1"/>
          </p:cNvSpPr>
          <p:nvPr>
            <p:ph sz="quarter" idx="35"/>
          </p:nvPr>
        </p:nvSpPr>
        <p:spPr>
          <a:xfrm>
            <a:off x="331200" y="5834006"/>
            <a:ext cx="4332240"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0" name="Invisible hyperlink">
            <a:hlinkClick r:id="rId19" action="ppaction://hlinksldjump"/>
            <a:extLst>
              <a:ext uri="{FF2B5EF4-FFF2-40B4-BE49-F238E27FC236}">
                <a16:creationId xmlns:a16="http://schemas.microsoft.com/office/drawing/2014/main" id="{F86944E0-4CA4-2AAF-294E-E984F0AACDE9}"/>
              </a:ext>
            </a:extLst>
          </p:cNvPr>
          <p:cNvSpPr/>
          <p:nvPr/>
        </p:nvSpPr>
        <p:spPr>
          <a:xfrm>
            <a:off x="5336006" y="2415352"/>
            <a:ext cx="1207669" cy="1367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1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F47C3-E67B-E3B3-98A3-97BE97DE4AEE}"/>
              </a:ext>
            </a:extLst>
          </p:cNvPr>
          <p:cNvPicPr>
            <a:picLocks noChangeAspect="1"/>
          </p:cNvPicPr>
          <p:nvPr/>
        </p:nvPicPr>
        <p:blipFill rotWithShape="1">
          <a:blip r:embed="rId3">
            <a:extLst>
              <a:ext uri="{28A0092B-C50C-407E-A947-70E740481C1C}">
                <a14:useLocalDpi xmlns:a14="http://schemas.microsoft.com/office/drawing/2010/main" val="0"/>
              </a:ext>
            </a:extLst>
          </a:blip>
          <a:srcRect t="16937" b="10187"/>
          <a:stretch/>
        </p:blipFill>
        <p:spPr>
          <a:xfrm>
            <a:off x="283806" y="1152143"/>
            <a:ext cx="8331322" cy="4553711"/>
          </a:xfrm>
          <a:prstGeom prst="rect">
            <a:avLst/>
          </a:prstGeom>
        </p:spPr>
      </p:pic>
      <p:sp>
        <p:nvSpPr>
          <p:cNvPr id="10" name="Footer Placeholder 3">
            <a:extLst>
              <a:ext uri="{FF2B5EF4-FFF2-40B4-BE49-F238E27FC236}">
                <a16:creationId xmlns:a16="http://schemas.microsoft.com/office/drawing/2014/main" id="{4C0D0410-2D44-A561-24BB-205195914A53}"/>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31842166-AC41-8A5C-4D1A-77D73FC7420E}"/>
              </a:ext>
            </a:extLst>
          </p:cNvPr>
          <p:cNvSpPr>
            <a:spLocks noGrp="1"/>
          </p:cNvSpPr>
          <p:nvPr>
            <p:ph type="sldNum" sz="quarter" idx="16"/>
          </p:nvPr>
        </p:nvSpPr>
        <p:spPr/>
        <p:txBody>
          <a:bodyPr/>
          <a:lstStyle/>
          <a:p>
            <a:fld id="{6B54B0F7-55DD-40D6-B7F4-70B586885C0B}" type="slidenum">
              <a:rPr lang="en-US" smtClean="0"/>
              <a:pPr/>
              <a:t>12</a:t>
            </a:fld>
            <a:endParaRPr lang="en-US" dirty="0"/>
          </a:p>
        </p:txBody>
      </p:sp>
      <p:sp>
        <p:nvSpPr>
          <p:cNvPr id="15" name="Title 14">
            <a:extLst>
              <a:ext uri="{FF2B5EF4-FFF2-40B4-BE49-F238E27FC236}">
                <a16:creationId xmlns:a16="http://schemas.microsoft.com/office/drawing/2014/main" id="{95BDEC39-3611-302C-57DB-EF244C3AFA0C}"/>
              </a:ext>
            </a:extLst>
          </p:cNvPr>
          <p:cNvSpPr>
            <a:spLocks noGrp="1"/>
          </p:cNvSpPr>
          <p:nvPr>
            <p:ph type="title"/>
          </p:nvPr>
        </p:nvSpPr>
        <p:spPr/>
        <p:txBody>
          <a:bodyPr/>
          <a:lstStyle/>
          <a:p>
            <a:r>
              <a:rPr lang="en-US" dirty="0"/>
              <a:t>Acute Myeloid Leukemia (AML)</a:t>
            </a:r>
          </a:p>
        </p:txBody>
      </p:sp>
      <p:sp>
        <p:nvSpPr>
          <p:cNvPr id="18" name="Content Placeholder 17">
            <a:extLst>
              <a:ext uri="{FF2B5EF4-FFF2-40B4-BE49-F238E27FC236}">
                <a16:creationId xmlns:a16="http://schemas.microsoft.com/office/drawing/2014/main" id="{0DE15FE0-57A5-28DC-499C-477F895E1FA3}"/>
              </a:ext>
            </a:extLst>
          </p:cNvPr>
          <p:cNvSpPr>
            <a:spLocks noGrp="1"/>
          </p:cNvSpPr>
          <p:nvPr>
            <p:ph sz="quarter" idx="66"/>
          </p:nvPr>
        </p:nvSpPr>
        <p:spPr>
          <a:xfrm>
            <a:off x="331199" y="1508760"/>
            <a:ext cx="2004988" cy="4133087"/>
          </a:xfrm>
        </p:spPr>
        <p:txBody>
          <a:bodyPr/>
          <a:lstStyle/>
          <a:p>
            <a:r>
              <a:rPr lang="en-US" dirty="0"/>
              <a:t>Grading and </a:t>
            </a:r>
            <a:br>
              <a:rPr lang="en-US" dirty="0"/>
            </a:br>
            <a:r>
              <a:rPr lang="en-US" dirty="0"/>
              <a:t>Staging</a:t>
            </a:r>
          </a:p>
          <a:p>
            <a:pPr marL="0" lvl="1" indent="0">
              <a:buNone/>
            </a:pPr>
            <a:r>
              <a:rPr lang="en-US" sz="1050" dirty="0"/>
              <a:t>In 2016, the World Health Organization (WHO) categorized a revised classification system:</a:t>
            </a:r>
          </a:p>
          <a:p>
            <a:pPr lvl="1"/>
            <a:r>
              <a:rPr lang="en-US" sz="1050" dirty="0"/>
              <a:t>AML with recurrent genetic abnormalities</a:t>
            </a:r>
          </a:p>
          <a:p>
            <a:pPr lvl="1"/>
            <a:r>
              <a:rPr lang="en-US" sz="1050" dirty="0"/>
              <a:t>AML with myelodysplasia-related changes</a:t>
            </a:r>
          </a:p>
          <a:p>
            <a:pPr lvl="1"/>
            <a:r>
              <a:rPr lang="en-US" sz="1050" dirty="0"/>
              <a:t>Therapy-related myeloid neoplasms</a:t>
            </a:r>
          </a:p>
          <a:p>
            <a:pPr lvl="1"/>
            <a:r>
              <a:rPr lang="en-US" sz="1050" dirty="0"/>
              <a:t>AML not otherwise specified (NOS)</a:t>
            </a:r>
          </a:p>
          <a:p>
            <a:pPr lvl="1"/>
            <a:r>
              <a:rPr lang="en-US" sz="1050" dirty="0"/>
              <a:t>Myeloid sarcoma</a:t>
            </a:r>
          </a:p>
          <a:p>
            <a:pPr lvl="1"/>
            <a:r>
              <a:rPr lang="en-US" sz="1050" dirty="0"/>
              <a:t>Myeloid proliferations related to Down syndrome</a:t>
            </a:r>
          </a:p>
          <a:p>
            <a:endParaRPr lang="en-US" dirty="0"/>
          </a:p>
        </p:txBody>
      </p:sp>
      <p:sp>
        <p:nvSpPr>
          <p:cNvPr id="4" name="Content Placeholder 19">
            <a:extLst>
              <a:ext uri="{FF2B5EF4-FFF2-40B4-BE49-F238E27FC236}">
                <a16:creationId xmlns:a16="http://schemas.microsoft.com/office/drawing/2014/main" id="{A82441CB-D43D-E40F-3E76-8E0F3119731E}"/>
              </a:ext>
            </a:extLst>
          </p:cNvPr>
          <p:cNvSpPr>
            <a:spLocks noGrp="1"/>
          </p:cNvSpPr>
          <p:nvPr>
            <p:ph sz="quarter" idx="65"/>
          </p:nvPr>
        </p:nvSpPr>
        <p:spPr>
          <a:xfrm>
            <a:off x="2435945" y="1508760"/>
            <a:ext cx="4229055" cy="4133087"/>
          </a:xfrm>
        </p:spPr>
        <p:txBody>
          <a:bodyPr/>
          <a:lstStyle/>
          <a:p>
            <a:r>
              <a:rPr lang="en-US" dirty="0"/>
              <a:t>Treatment</a:t>
            </a:r>
          </a:p>
          <a:p>
            <a:endParaRPr lang="en-US" dirty="0"/>
          </a:p>
        </p:txBody>
      </p:sp>
      <p:sp>
        <p:nvSpPr>
          <p:cNvPr id="19" name="Text Placeholder 18">
            <a:extLst>
              <a:ext uri="{FF2B5EF4-FFF2-40B4-BE49-F238E27FC236}">
                <a16:creationId xmlns:a16="http://schemas.microsoft.com/office/drawing/2014/main" id="{A81BF2E3-7B58-B092-874E-B61B14740AA0}"/>
              </a:ext>
            </a:extLst>
          </p:cNvPr>
          <p:cNvSpPr>
            <a:spLocks noGrp="1"/>
          </p:cNvSpPr>
          <p:nvPr>
            <p:ph type="body" sz="quarter" idx="68"/>
          </p:nvPr>
        </p:nvSpPr>
        <p:spPr>
          <a:xfrm>
            <a:off x="6772650" y="1508760"/>
            <a:ext cx="2021032" cy="4133087"/>
          </a:xfrm>
        </p:spPr>
        <p:txBody>
          <a:bodyPr/>
          <a:lstStyle/>
          <a:p>
            <a:pPr>
              <a:lnSpc>
                <a:spcPct val="100000"/>
              </a:lnSpc>
              <a:spcAft>
                <a:spcPts val="600"/>
              </a:spcAft>
            </a:pPr>
            <a:r>
              <a:rPr lang="en-US" sz="1100" b="1" dirty="0">
                <a:solidFill>
                  <a:schemeClr val="tx1"/>
                </a:solidFill>
              </a:rPr>
              <a:t>Prognosis and Survival</a:t>
            </a:r>
          </a:p>
          <a:p>
            <a:pPr marL="279400" lvl="1" indent="-279400">
              <a:spcAft>
                <a:spcPts val="600"/>
              </a:spcAft>
              <a:buClr>
                <a:schemeClr val="accent3"/>
              </a:buClr>
              <a:buSzPct val="150000"/>
              <a:buFont typeface="System Font Regular"/>
              <a:buChar char="●"/>
            </a:pPr>
            <a:r>
              <a:rPr lang="en-US" sz="1050" dirty="0"/>
              <a:t>AML is a h</a:t>
            </a:r>
            <a:r>
              <a:rPr lang="en-US" sz="1050" dirty="0">
                <a:solidFill>
                  <a:schemeClr val="tx1"/>
                </a:solidFill>
              </a:rPr>
              <a:t>ighly </a:t>
            </a:r>
            <a:r>
              <a:rPr lang="en-US" sz="1050" b="1" dirty="0">
                <a:solidFill>
                  <a:schemeClr val="accent2"/>
                </a:solidFill>
              </a:rPr>
              <a:t>heterogeneous</a:t>
            </a:r>
            <a:r>
              <a:rPr lang="en-US" sz="1050" dirty="0"/>
              <a:t> </a:t>
            </a:r>
            <a:r>
              <a:rPr lang="en-US" sz="1050" dirty="0">
                <a:solidFill>
                  <a:schemeClr val="tx1"/>
                </a:solidFill>
              </a:rPr>
              <a:t>disease with variable prognosis</a:t>
            </a:r>
          </a:p>
          <a:p>
            <a:pPr marL="279400" lvl="1" indent="-279400">
              <a:spcAft>
                <a:spcPts val="600"/>
              </a:spcAft>
              <a:buClr>
                <a:schemeClr val="accent3"/>
              </a:buClr>
              <a:buSzPct val="150000"/>
              <a:buFont typeface="System Font Regular"/>
              <a:buChar char="●"/>
            </a:pPr>
            <a:r>
              <a:rPr lang="en-US" sz="1050" dirty="0">
                <a:solidFill>
                  <a:schemeClr val="tx1"/>
                </a:solidFill>
              </a:rPr>
              <a:t>Poor prognosis in the elderly population</a:t>
            </a:r>
          </a:p>
          <a:p>
            <a:pPr marL="586597" lvl="2" indent="-279400">
              <a:buFont typeface="System Font Regular"/>
              <a:buChar char="●"/>
            </a:pPr>
            <a:r>
              <a:rPr lang="en-US" sz="1050" dirty="0">
                <a:solidFill>
                  <a:schemeClr val="tx1"/>
                </a:solidFill>
              </a:rPr>
              <a:t>Elderly patients usually present with unfavorable cytogenetics, express multidrug resistance, and respond poorly to chemotherapy compared with younger patients</a:t>
            </a:r>
          </a:p>
          <a:p>
            <a:pPr marL="279400" lvl="1" indent="-279400">
              <a:spcAft>
                <a:spcPts val="600"/>
              </a:spcAft>
              <a:buClr>
                <a:schemeClr val="accent3"/>
              </a:buClr>
              <a:buSzPct val="150000"/>
              <a:buFont typeface="System Font Regular"/>
              <a:buChar char="●"/>
            </a:pPr>
            <a:r>
              <a:rPr lang="en-US" sz="1050" dirty="0">
                <a:solidFill>
                  <a:prstClr val="black"/>
                </a:solidFill>
              </a:rPr>
              <a:t>The 2012 to 2018 5‑year relative survival was 30.5% </a:t>
            </a:r>
            <a:br>
              <a:rPr lang="en-US" sz="1050" dirty="0">
                <a:solidFill>
                  <a:prstClr val="black"/>
                </a:solidFill>
              </a:rPr>
            </a:br>
            <a:r>
              <a:rPr lang="en-US" sz="1050" dirty="0">
                <a:solidFill>
                  <a:prstClr val="black"/>
                </a:solidFill>
              </a:rPr>
              <a:t>in the US</a:t>
            </a:r>
            <a:endParaRPr kumimoji="0" lang="en-US" sz="1050" b="0" i="0" u="none" strike="noStrike" kern="1200" cap="none" spc="0" normalizeH="0" baseline="0" noProof="0" dirty="0">
              <a:ln>
                <a:noFill/>
              </a:ln>
              <a:solidFill>
                <a:prstClr val="black"/>
              </a:solidFill>
              <a:effectLst/>
              <a:uLnTx/>
              <a:uFillTx/>
              <a:ea typeface="+mn-ea"/>
              <a:cs typeface="+mn-cs"/>
            </a:endParaRPr>
          </a:p>
        </p:txBody>
      </p:sp>
      <p:grpSp>
        <p:nvGrpSpPr>
          <p:cNvPr id="27" name="Group 26">
            <a:extLst>
              <a:ext uri="{FF2B5EF4-FFF2-40B4-BE49-F238E27FC236}">
                <a16:creationId xmlns:a16="http://schemas.microsoft.com/office/drawing/2014/main" id="{9ADAD8E6-6B2B-B3FC-3714-5160FBDCF4A4}"/>
              </a:ext>
            </a:extLst>
          </p:cNvPr>
          <p:cNvGrpSpPr/>
          <p:nvPr/>
        </p:nvGrpSpPr>
        <p:grpSpPr>
          <a:xfrm>
            <a:off x="5239512" y="1152144"/>
            <a:ext cx="711200" cy="787400"/>
            <a:chOff x="9144000" y="537151"/>
            <a:chExt cx="711200" cy="787400"/>
          </a:xfrm>
        </p:grpSpPr>
        <p:sp>
          <p:nvSpPr>
            <p:cNvPr id="26" name="Flowchart: Connector 25">
              <a:extLst>
                <a:ext uri="{FF2B5EF4-FFF2-40B4-BE49-F238E27FC236}">
                  <a16:creationId xmlns:a16="http://schemas.microsoft.com/office/drawing/2014/main" id="{8D215EC1-0A08-6A04-4FAA-B934CEB64327}"/>
                </a:ext>
              </a:extLst>
            </p:cNvPr>
            <p:cNvSpPr/>
            <p:nvPr/>
          </p:nvSpPr>
          <p:spPr>
            <a:xfrm>
              <a:off x="9296174" y="689657"/>
              <a:ext cx="406851" cy="41764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3E214B61-9ECE-6CF9-835F-4358A9E23F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000" y="537151"/>
              <a:ext cx="711200" cy="787400"/>
            </a:xfrm>
            <a:prstGeom prst="rect">
              <a:avLst/>
            </a:prstGeom>
          </p:spPr>
        </p:pic>
      </p:grpSp>
      <p:cxnSp>
        <p:nvCxnSpPr>
          <p:cNvPr id="20" name="Straight Connector 19">
            <a:extLst>
              <a:ext uri="{FF2B5EF4-FFF2-40B4-BE49-F238E27FC236}">
                <a16:creationId xmlns:a16="http://schemas.microsoft.com/office/drawing/2014/main" id="{937C7B72-AA85-59FC-8511-6C97BF411B8D}"/>
              </a:ext>
            </a:extLst>
          </p:cNvPr>
          <p:cNvCxnSpPr>
            <a:cxnSpLocks/>
          </p:cNvCxnSpPr>
          <p:nvPr/>
        </p:nvCxnSpPr>
        <p:spPr>
          <a:xfrm>
            <a:off x="6772650" y="1508760"/>
            <a:ext cx="201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7FE0F5-4A4C-229E-2567-C4EE2E0A042C}"/>
              </a:ext>
            </a:extLst>
          </p:cNvPr>
          <p:cNvCxnSpPr>
            <a:cxnSpLocks/>
          </p:cNvCxnSpPr>
          <p:nvPr/>
        </p:nvCxnSpPr>
        <p:spPr>
          <a:xfrm flipV="1">
            <a:off x="6779556" y="5641848"/>
            <a:ext cx="2007003" cy="914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Content Placeholder 4">
            <a:extLst>
              <a:ext uri="{FF2B5EF4-FFF2-40B4-BE49-F238E27FC236}">
                <a16:creationId xmlns:a16="http://schemas.microsoft.com/office/drawing/2014/main" id="{2DDBFA0D-1F54-9160-973F-E39934E5FF46}"/>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5892" t="92193" r="51524" b="614"/>
          <a:stretch/>
        </p:blipFill>
        <p:spPr>
          <a:xfrm>
            <a:off x="7424928" y="1463040"/>
            <a:ext cx="1716922" cy="1716922"/>
          </a:xfrm>
          <a:prstGeom prst="ellipse">
            <a:avLst/>
          </a:prstGeom>
        </p:spPr>
      </p:pic>
      <p:cxnSp>
        <p:nvCxnSpPr>
          <p:cNvPr id="21" name="Straight Connector 20">
            <a:extLst>
              <a:ext uri="{FF2B5EF4-FFF2-40B4-BE49-F238E27FC236}">
                <a16:creationId xmlns:a16="http://schemas.microsoft.com/office/drawing/2014/main" id="{5276387D-5A13-C9AF-BE58-EBE98F8B6245}"/>
              </a:ext>
            </a:extLst>
          </p:cNvPr>
          <p:cNvCxnSpPr>
            <a:cxnSpLocks/>
          </p:cNvCxnSpPr>
          <p:nvPr/>
        </p:nvCxnSpPr>
        <p:spPr>
          <a:xfrm>
            <a:off x="329184" y="5632704"/>
            <a:ext cx="2007003" cy="91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CDE99C-C160-1FB6-C016-B578D4485E17}"/>
              </a:ext>
            </a:extLst>
          </p:cNvPr>
          <p:cNvCxnSpPr>
            <a:cxnSpLocks/>
          </p:cNvCxnSpPr>
          <p:nvPr/>
        </p:nvCxnSpPr>
        <p:spPr>
          <a:xfrm>
            <a:off x="329184" y="1506552"/>
            <a:ext cx="200700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C1ED2493-07AD-0A92-AD9B-2BBB36CB544E}"/>
              </a:ext>
            </a:extLst>
          </p:cNvPr>
          <p:cNvGrpSpPr/>
          <p:nvPr/>
        </p:nvGrpSpPr>
        <p:grpSpPr>
          <a:xfrm>
            <a:off x="1624210" y="1258455"/>
            <a:ext cx="571500" cy="574777"/>
            <a:chOff x="8074478" y="1341388"/>
            <a:chExt cx="571500" cy="574777"/>
          </a:xfrm>
        </p:grpSpPr>
        <p:sp>
          <p:nvSpPr>
            <p:cNvPr id="42" name="Oval 41">
              <a:extLst>
                <a:ext uri="{FF2B5EF4-FFF2-40B4-BE49-F238E27FC236}">
                  <a16:creationId xmlns:a16="http://schemas.microsoft.com/office/drawing/2014/main" id="{65F53E38-A085-A096-E3B2-9BCBA40BDAE1}"/>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Content Placeholder 101">
              <a:extLst>
                <a:ext uri="{FF2B5EF4-FFF2-40B4-BE49-F238E27FC236}">
                  <a16:creationId xmlns:a16="http://schemas.microsoft.com/office/drawing/2014/main" id="{A2CFCB30-BB42-BCF2-E7D5-489C3C8AEB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74478" y="1344665"/>
              <a:ext cx="571500" cy="571500"/>
            </a:xfrm>
            <a:prstGeom prst="rect">
              <a:avLst/>
            </a:prstGeom>
          </p:spPr>
        </p:pic>
      </p:grpSp>
      <p:sp>
        <p:nvSpPr>
          <p:cNvPr id="7" name="TextBox 6">
            <a:extLst>
              <a:ext uri="{FF2B5EF4-FFF2-40B4-BE49-F238E27FC236}">
                <a16:creationId xmlns:a16="http://schemas.microsoft.com/office/drawing/2014/main" id="{00F84BBA-9FB0-44C5-61D1-60FEBDFB1EF4}"/>
              </a:ext>
            </a:extLst>
          </p:cNvPr>
          <p:cNvSpPr txBox="1"/>
          <p:nvPr/>
        </p:nvSpPr>
        <p:spPr>
          <a:xfrm>
            <a:off x="2522059" y="5030670"/>
            <a:ext cx="3696976" cy="441146"/>
          </a:xfrm>
          <a:prstGeom prst="rect">
            <a:avLst/>
          </a:prstGeom>
          <a:noFill/>
        </p:spPr>
        <p:txBody>
          <a:bodyPr wrap="square" rtlCol="0">
            <a:spAutoFit/>
          </a:bodyPr>
          <a:lstStyle/>
          <a:p>
            <a:r>
              <a:rPr lang="en-US" sz="700" dirty="0" err="1"/>
              <a:t>sAML</a:t>
            </a:r>
            <a:r>
              <a:rPr lang="en-US" sz="700" dirty="0"/>
              <a:t>: secondary AML t-AML: therapy related AML</a:t>
            </a:r>
          </a:p>
          <a:p>
            <a:pPr>
              <a:spcBef>
                <a:spcPts val="200"/>
              </a:spcBef>
            </a:pPr>
            <a:r>
              <a:rPr lang="en-US" sz="700" baseline="30000" dirty="0"/>
              <a:t>a</a:t>
            </a:r>
            <a:r>
              <a:rPr lang="en-US" sz="700" dirty="0"/>
              <a:t>CPX-351 is a dual-drug liposomal formulation of cytarabine and daunorubicin in a 5:1 molar ratio</a:t>
            </a:r>
          </a:p>
        </p:txBody>
      </p:sp>
      <p:sp>
        <p:nvSpPr>
          <p:cNvPr id="29" name="TextBox 28">
            <a:extLst>
              <a:ext uri="{FF2B5EF4-FFF2-40B4-BE49-F238E27FC236}">
                <a16:creationId xmlns:a16="http://schemas.microsoft.com/office/drawing/2014/main" id="{2052A04B-50D3-8469-6B44-BF381FB86715}"/>
              </a:ext>
            </a:extLst>
          </p:cNvPr>
          <p:cNvSpPr txBox="1"/>
          <p:nvPr/>
        </p:nvSpPr>
        <p:spPr>
          <a:xfrm>
            <a:off x="2522058" y="5399604"/>
            <a:ext cx="3653919" cy="230832"/>
          </a:xfrm>
          <a:prstGeom prst="rect">
            <a:avLst/>
          </a:prstGeom>
          <a:noFill/>
        </p:spPr>
        <p:txBody>
          <a:bodyPr wrap="square" rtlCol="0">
            <a:spAutoFit/>
          </a:bodyPr>
          <a:lstStyle/>
          <a:p>
            <a:r>
              <a:rPr lang="en-US" sz="900" dirty="0"/>
              <a:t>Figure: Approach to newly diagnosed AML</a:t>
            </a:r>
          </a:p>
        </p:txBody>
      </p:sp>
      <p:grpSp>
        <p:nvGrpSpPr>
          <p:cNvPr id="5" name="REFS/ART ID" hidden="1">
            <a:extLst>
              <a:ext uri="{FF2B5EF4-FFF2-40B4-BE49-F238E27FC236}">
                <a16:creationId xmlns:a16="http://schemas.microsoft.com/office/drawing/2014/main" id="{D6CAC032-09BB-B44A-5B61-ECE7C78F34F2}"/>
              </a:ext>
            </a:extLst>
          </p:cNvPr>
          <p:cNvGrpSpPr/>
          <p:nvPr/>
        </p:nvGrpSpPr>
        <p:grpSpPr>
          <a:xfrm>
            <a:off x="779964" y="645925"/>
            <a:ext cx="9784672" cy="5384698"/>
            <a:chOff x="779964" y="645925"/>
            <a:chExt cx="9784672" cy="5384698"/>
          </a:xfrm>
        </p:grpSpPr>
        <p:sp>
          <p:nvSpPr>
            <p:cNvPr id="14" name="TextBox 13">
              <a:extLst>
                <a:ext uri="{FF2B5EF4-FFF2-40B4-BE49-F238E27FC236}">
                  <a16:creationId xmlns:a16="http://schemas.microsoft.com/office/drawing/2014/main" id="{346C63F0-AFDD-202E-E793-730E4CA59325}"/>
                </a:ext>
              </a:extLst>
            </p:cNvPr>
            <p:cNvSpPr txBox="1"/>
            <p:nvPr/>
          </p:nvSpPr>
          <p:spPr>
            <a:xfrm>
              <a:off x="6562747" y="5630436"/>
              <a:ext cx="251814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Facts_AML</a:t>
              </a:r>
              <a:r>
                <a:rPr lang="en-US" sz="900" dirty="0">
                  <a:solidFill>
                    <a:srgbClr val="FF0000"/>
                  </a:solidFill>
                </a:rPr>
                <a:t>, p3A]</a:t>
              </a:r>
            </a:p>
          </p:txBody>
        </p:sp>
        <p:sp>
          <p:nvSpPr>
            <p:cNvPr id="8" name="TextBox 7">
              <a:extLst>
                <a:ext uri="{FF2B5EF4-FFF2-40B4-BE49-F238E27FC236}">
                  <a16:creationId xmlns:a16="http://schemas.microsoft.com/office/drawing/2014/main" id="{4900F31D-ED88-E328-4453-2261C7740901}"/>
                </a:ext>
              </a:extLst>
            </p:cNvPr>
            <p:cNvSpPr txBox="1"/>
            <p:nvPr/>
          </p:nvSpPr>
          <p:spPr>
            <a:xfrm>
              <a:off x="779964" y="1769135"/>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p5A]</a:t>
              </a:r>
            </a:p>
          </p:txBody>
        </p:sp>
        <p:sp>
          <p:nvSpPr>
            <p:cNvPr id="11" name="TextBox 10">
              <a:extLst>
                <a:ext uri="{FF2B5EF4-FFF2-40B4-BE49-F238E27FC236}">
                  <a16:creationId xmlns:a16="http://schemas.microsoft.com/office/drawing/2014/main" id="{662B093D-F451-71E9-4173-16005F17ACD4}"/>
                </a:ext>
              </a:extLst>
            </p:cNvPr>
            <p:cNvSpPr txBox="1"/>
            <p:nvPr/>
          </p:nvSpPr>
          <p:spPr>
            <a:xfrm>
              <a:off x="7761790" y="1999967"/>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p1A]</a:t>
              </a:r>
            </a:p>
          </p:txBody>
        </p:sp>
        <p:sp>
          <p:nvSpPr>
            <p:cNvPr id="13" name="TextBox 12">
              <a:extLst>
                <a:ext uri="{FF2B5EF4-FFF2-40B4-BE49-F238E27FC236}">
                  <a16:creationId xmlns:a16="http://schemas.microsoft.com/office/drawing/2014/main" id="{293CBD6C-FBE2-F96C-815B-572C94F1FD51}"/>
                </a:ext>
              </a:extLst>
            </p:cNvPr>
            <p:cNvSpPr txBox="1"/>
            <p:nvPr/>
          </p:nvSpPr>
          <p:spPr>
            <a:xfrm>
              <a:off x="7535027" y="2533240"/>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Vakiti</a:t>
              </a:r>
              <a:r>
                <a:rPr lang="en-US" sz="900" dirty="0">
                  <a:solidFill>
                    <a:srgbClr val="FF0000"/>
                  </a:solidFill>
                </a:rPr>
                <a:t> 2022, P1A, 2D]</a:t>
              </a:r>
            </a:p>
          </p:txBody>
        </p:sp>
        <p:sp>
          <p:nvSpPr>
            <p:cNvPr id="9" name="TextBox 8">
              <a:extLst>
                <a:ext uri="{FF2B5EF4-FFF2-40B4-BE49-F238E27FC236}">
                  <a16:creationId xmlns:a16="http://schemas.microsoft.com/office/drawing/2014/main" id="{032A3D02-31A0-7AF8-D319-FA1BE360677F}"/>
                </a:ext>
              </a:extLst>
            </p:cNvPr>
            <p:cNvSpPr txBox="1"/>
            <p:nvPr/>
          </p:nvSpPr>
          <p:spPr>
            <a:xfrm>
              <a:off x="8158375" y="3102701"/>
              <a:ext cx="1845032"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Laribi</a:t>
              </a:r>
              <a:r>
                <a:rPr lang="en-US" sz="900" dirty="0">
                  <a:solidFill>
                    <a:srgbClr val="FF0000"/>
                  </a:solidFill>
                </a:rPr>
                <a:t> 2021, p1A]</a:t>
              </a:r>
            </a:p>
          </p:txBody>
        </p:sp>
        <p:sp>
          <p:nvSpPr>
            <p:cNvPr id="30" name="TextBox 29">
              <a:extLst>
                <a:ext uri="{FF2B5EF4-FFF2-40B4-BE49-F238E27FC236}">
                  <a16:creationId xmlns:a16="http://schemas.microsoft.com/office/drawing/2014/main" id="{B94D665F-A554-F6A4-5D44-BDFC1750C1CF}"/>
                </a:ext>
              </a:extLst>
            </p:cNvPr>
            <p:cNvSpPr txBox="1"/>
            <p:nvPr/>
          </p:nvSpPr>
          <p:spPr>
            <a:xfrm>
              <a:off x="2337517" y="5661291"/>
              <a:ext cx="2604347" cy="369332"/>
            </a:xfrm>
            <a:prstGeom prst="rect">
              <a:avLst/>
            </a:prstGeom>
            <a:noFill/>
          </p:spPr>
          <p:txBody>
            <a:bodyPr wrap="square" rtlCol="0">
              <a:spAutoFit/>
            </a:bodyPr>
            <a:lstStyle/>
            <a:p>
              <a:pPr algn="ctr"/>
              <a:r>
                <a:rPr lang="en-US" sz="900" dirty="0">
                  <a:solidFill>
                    <a:srgbClr val="FF0000"/>
                  </a:solidFill>
                </a:rPr>
                <a:t>[NCCN </a:t>
              </a:r>
              <a:r>
                <a:rPr lang="en-US" sz="900" dirty="0" err="1">
                  <a:solidFill>
                    <a:srgbClr val="FF0000"/>
                  </a:solidFill>
                </a:rPr>
                <a:t>Guidelines_AML</a:t>
              </a:r>
              <a:r>
                <a:rPr lang="en-US" sz="900" dirty="0">
                  <a:solidFill>
                    <a:srgbClr val="FF0000"/>
                  </a:solidFill>
                </a:rPr>
                <a:t>: p20A, 97A, 107A, B, C, 111A]</a:t>
              </a:r>
            </a:p>
          </p:txBody>
        </p:sp>
        <p:sp>
          <p:nvSpPr>
            <p:cNvPr id="3" name="TextBox 2">
              <a:extLst>
                <a:ext uri="{FF2B5EF4-FFF2-40B4-BE49-F238E27FC236}">
                  <a16:creationId xmlns:a16="http://schemas.microsoft.com/office/drawing/2014/main" id="{91633874-10EB-55A3-268F-FAC1C70AC250}"/>
                </a:ext>
              </a:extLst>
            </p:cNvPr>
            <p:cNvSpPr txBox="1"/>
            <p:nvPr/>
          </p:nvSpPr>
          <p:spPr>
            <a:xfrm>
              <a:off x="9176114" y="645925"/>
              <a:ext cx="1388522" cy="369332"/>
            </a:xfrm>
            <a:prstGeom prst="rect">
              <a:avLst/>
            </a:prstGeom>
            <a:noFill/>
          </p:spPr>
          <p:txBody>
            <a:bodyPr wrap="none" rtlCol="0">
              <a:spAutoFit/>
            </a:bodyPr>
            <a:lstStyle/>
            <a:p>
              <a:r>
                <a:rPr lang="en-US" b="1" dirty="0">
                  <a:solidFill>
                    <a:srgbClr val="FF0000"/>
                  </a:solidFill>
                </a:rPr>
                <a:t>AHB_015</a:t>
              </a:r>
            </a:p>
          </p:txBody>
        </p:sp>
      </p:grpSp>
      <p:sp>
        <p:nvSpPr>
          <p:cNvPr id="12" name="Content Placeholder 51">
            <a:extLst>
              <a:ext uri="{FF2B5EF4-FFF2-40B4-BE49-F238E27FC236}">
                <a16:creationId xmlns:a16="http://schemas.microsoft.com/office/drawing/2014/main" id="{8D3068AB-716D-63B5-FE7B-ABEAF42AC387}"/>
              </a:ext>
            </a:extLst>
          </p:cNvPr>
          <p:cNvSpPr>
            <a:spLocks noGrp="1"/>
          </p:cNvSpPr>
          <p:nvPr>
            <p:ph sz="quarter" idx="35"/>
          </p:nvPr>
        </p:nvSpPr>
        <p:spPr>
          <a:xfrm>
            <a:off x="331200" y="5834006"/>
            <a:ext cx="4326526"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6" name="Invisible hyperlink">
            <a:hlinkClick r:id="rId10" action="ppaction://hlinksldjump"/>
            <a:extLst>
              <a:ext uri="{FF2B5EF4-FFF2-40B4-BE49-F238E27FC236}">
                <a16:creationId xmlns:a16="http://schemas.microsoft.com/office/drawing/2014/main" id="{B243E6E7-97E6-2566-B0E4-4EAA7F60A270}"/>
              </a:ext>
            </a:extLst>
          </p:cNvPr>
          <p:cNvSpPr/>
          <p:nvPr/>
        </p:nvSpPr>
        <p:spPr>
          <a:xfrm>
            <a:off x="7148456" y="2187919"/>
            <a:ext cx="1207669" cy="1367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616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5E5924-A592-A8A7-E80D-C3B898F3FF6B}"/>
              </a:ext>
            </a:extLst>
          </p:cNvPr>
          <p:cNvSpPr>
            <a:spLocks noGrp="1"/>
          </p:cNvSpPr>
          <p:nvPr>
            <p:ph type="sldNum" sz="quarter" idx="16"/>
          </p:nvPr>
        </p:nvSpPr>
        <p:spPr/>
        <p:txBody>
          <a:bodyPr/>
          <a:lstStyle/>
          <a:p>
            <a:fld id="{6B54B0F7-55DD-40D6-B7F4-70B586885C0B}" type="slidenum">
              <a:rPr lang="en-US" smtClean="0"/>
              <a:pPr/>
              <a:t>13</a:t>
            </a:fld>
            <a:endParaRPr lang="en-US" dirty="0"/>
          </a:p>
        </p:txBody>
      </p:sp>
      <p:sp>
        <p:nvSpPr>
          <p:cNvPr id="15" name="Title 14">
            <a:extLst>
              <a:ext uri="{FF2B5EF4-FFF2-40B4-BE49-F238E27FC236}">
                <a16:creationId xmlns:a16="http://schemas.microsoft.com/office/drawing/2014/main" id="{9C4281EE-BCF8-C0A6-6763-7B0DE9412BCE}"/>
              </a:ext>
            </a:extLst>
          </p:cNvPr>
          <p:cNvSpPr>
            <a:spLocks noGrp="1"/>
          </p:cNvSpPr>
          <p:nvPr>
            <p:ph type="title"/>
          </p:nvPr>
        </p:nvSpPr>
        <p:spPr/>
        <p:txBody>
          <a:bodyPr/>
          <a:lstStyle/>
          <a:p>
            <a:r>
              <a:rPr lang="en-US" dirty="0"/>
              <a:t>Burkitt Lymphoma (BL)</a:t>
            </a:r>
          </a:p>
        </p:txBody>
      </p:sp>
      <p:pic>
        <p:nvPicPr>
          <p:cNvPr id="23" name="Content Placeholder 22">
            <a:extLst>
              <a:ext uri="{FF2B5EF4-FFF2-40B4-BE49-F238E27FC236}">
                <a16:creationId xmlns:a16="http://schemas.microsoft.com/office/drawing/2014/main" id="{759C7705-4D2F-7F2F-CD03-8760B96E2ADB}"/>
              </a:ext>
            </a:extLst>
          </p:cNvPr>
          <p:cNvPicPr>
            <a:picLocks noGrp="1" noChangeAspect="1"/>
          </p:cNvPicPr>
          <p:nvPr>
            <p:ph sz="quarter"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6408" y="1809828"/>
            <a:ext cx="3559365" cy="1142185"/>
          </a:xfrm>
        </p:spPr>
      </p:pic>
      <p:sp>
        <p:nvSpPr>
          <p:cNvPr id="4" name="Footer Placeholder 3">
            <a:extLst>
              <a:ext uri="{FF2B5EF4-FFF2-40B4-BE49-F238E27FC236}">
                <a16:creationId xmlns:a16="http://schemas.microsoft.com/office/drawing/2014/main" id="{7FD92BF1-B6C1-0DE1-22CD-279101B64E6D}"/>
              </a:ext>
            </a:extLst>
          </p:cNvPr>
          <p:cNvSpPr>
            <a:spLocks noGrp="1"/>
          </p:cNvSpPr>
          <p:nvPr>
            <p:ph type="ftr" sz="quarter" idx="3"/>
          </p:nvPr>
        </p:nvSpPr>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19" name="Content Placeholder 18">
            <a:extLst>
              <a:ext uri="{FF2B5EF4-FFF2-40B4-BE49-F238E27FC236}">
                <a16:creationId xmlns:a16="http://schemas.microsoft.com/office/drawing/2014/main" id="{85272295-865F-D53D-0244-57D6228F365C}"/>
              </a:ext>
            </a:extLst>
          </p:cNvPr>
          <p:cNvSpPr>
            <a:spLocks noGrp="1"/>
          </p:cNvSpPr>
          <p:nvPr>
            <p:ph sz="quarter" idx="58"/>
          </p:nvPr>
        </p:nvSpPr>
        <p:spPr/>
        <p:txBody>
          <a:bodyPr lIns="137160" rIns="137160"/>
          <a:lstStyle/>
          <a:p>
            <a:r>
              <a:rPr lang="en-US" dirty="0"/>
              <a:t>BL is an aggressive NHL that is </a:t>
            </a:r>
            <a:br>
              <a:rPr lang="en-US" dirty="0"/>
            </a:br>
            <a:r>
              <a:rPr lang="en-US" dirty="0"/>
              <a:t>associated with the </a:t>
            </a:r>
            <a:r>
              <a:rPr lang="en-US" b="1" dirty="0">
                <a:solidFill>
                  <a:schemeClr val="accent2"/>
                </a:solidFill>
              </a:rPr>
              <a:t>Epstein-Barr virus (EBV)</a:t>
            </a:r>
            <a:r>
              <a:rPr lang="en-US" dirty="0"/>
              <a:t>. BL is a cancer of the lymphatic system and is characterized by the development of abnormal B lymphocytes.</a:t>
            </a:r>
          </a:p>
        </p:txBody>
      </p:sp>
      <p:sp>
        <p:nvSpPr>
          <p:cNvPr id="5" name="Content Placeholder 4">
            <a:extLst>
              <a:ext uri="{FF2B5EF4-FFF2-40B4-BE49-F238E27FC236}">
                <a16:creationId xmlns:a16="http://schemas.microsoft.com/office/drawing/2014/main" id="{F24671BE-C1FF-D2C4-469F-9837F938E48C}"/>
              </a:ext>
            </a:extLst>
          </p:cNvPr>
          <p:cNvSpPr>
            <a:spLocks noGrp="1"/>
          </p:cNvSpPr>
          <p:nvPr>
            <p:ph sz="quarter" idx="56"/>
          </p:nvPr>
        </p:nvSpPr>
        <p:spPr/>
        <p:txBody>
          <a:bodyPr/>
          <a:lstStyle/>
          <a:p>
            <a:r>
              <a:rPr lang="en-US" b="1" dirty="0"/>
              <a:t>Demographic</a:t>
            </a:r>
          </a:p>
          <a:p>
            <a:pPr lvl="1">
              <a:spcBef>
                <a:spcPts val="500"/>
              </a:spcBef>
            </a:pPr>
            <a:r>
              <a:rPr lang="en-US" dirty="0"/>
              <a:t>The sporadic form is localized to North America and Europe with a median age of diagnosis of 45</a:t>
            </a:r>
          </a:p>
          <a:p>
            <a:pPr lvl="1">
              <a:spcBef>
                <a:spcPts val="500"/>
              </a:spcBef>
            </a:pPr>
            <a:r>
              <a:rPr lang="en-US" dirty="0"/>
              <a:t>Whites have the highest incidence of new cases of BL in the US (3.19 per million person-years) followed by:</a:t>
            </a:r>
          </a:p>
          <a:p>
            <a:pPr lvl="2">
              <a:spcBef>
                <a:spcPts val="500"/>
              </a:spcBef>
            </a:pPr>
            <a:r>
              <a:rPr lang="en-US" dirty="0"/>
              <a:t>Blacks (2.68 per million person-years)</a:t>
            </a:r>
          </a:p>
          <a:p>
            <a:pPr lvl="1">
              <a:spcBef>
                <a:spcPts val="500"/>
              </a:spcBef>
            </a:pPr>
            <a:r>
              <a:rPr lang="en-US" dirty="0"/>
              <a:t>BL is more prevalent in males (3.6 per million cases) than in females (0.6 per million cases) (based on 2019 US cases)</a:t>
            </a:r>
          </a:p>
          <a:p>
            <a:endParaRPr lang="en-US" sz="900" dirty="0"/>
          </a:p>
        </p:txBody>
      </p:sp>
      <p:sp>
        <p:nvSpPr>
          <p:cNvPr id="34" name="Content Placeholder 17">
            <a:extLst>
              <a:ext uri="{FF2B5EF4-FFF2-40B4-BE49-F238E27FC236}">
                <a16:creationId xmlns:a16="http://schemas.microsoft.com/office/drawing/2014/main" id="{30A497A3-6CFD-CCAA-5C0B-8CA2078C201E}"/>
              </a:ext>
            </a:extLst>
          </p:cNvPr>
          <p:cNvSpPr>
            <a:spLocks noGrp="1"/>
          </p:cNvSpPr>
          <p:nvPr>
            <p:ph sz="quarter" idx="32"/>
          </p:nvPr>
        </p:nvSpPr>
        <p:spPr/>
        <p:txBody>
          <a:bodyPr/>
          <a:lstStyle/>
          <a:p>
            <a:r>
              <a:rPr lang="en-US" dirty="0"/>
              <a:t>Prevalence/Incidence</a:t>
            </a:r>
          </a:p>
          <a:p>
            <a:pPr lvl="1"/>
            <a:r>
              <a:rPr lang="en-US" dirty="0"/>
              <a:t>BL accounts for approximately 1% to 5% </a:t>
            </a:r>
            <a:br>
              <a:rPr lang="en-US" dirty="0"/>
            </a:br>
            <a:r>
              <a:rPr lang="en-US" dirty="0"/>
              <a:t>of all NHLs</a:t>
            </a:r>
          </a:p>
          <a:p>
            <a:pPr lvl="1"/>
            <a:r>
              <a:rPr lang="en-US" dirty="0"/>
              <a:t>Sporadic BL has an incidence of 4 in 1 million </a:t>
            </a:r>
            <a:br>
              <a:rPr lang="en-US" dirty="0"/>
            </a:br>
            <a:r>
              <a:rPr lang="en-US" dirty="0"/>
              <a:t>for children under the age of 16 in </a:t>
            </a:r>
            <a:r>
              <a:rPr lang="en-US"/>
              <a:t>North </a:t>
            </a:r>
            <a:br>
              <a:rPr lang="en-US"/>
            </a:br>
            <a:r>
              <a:rPr lang="en-US"/>
              <a:t>America </a:t>
            </a:r>
            <a:r>
              <a:rPr lang="en-US" dirty="0"/>
              <a:t>and Europe</a:t>
            </a:r>
          </a:p>
        </p:txBody>
      </p:sp>
      <p:grpSp>
        <p:nvGrpSpPr>
          <p:cNvPr id="10" name="Group 9">
            <a:extLst>
              <a:ext uri="{FF2B5EF4-FFF2-40B4-BE49-F238E27FC236}">
                <a16:creationId xmlns:a16="http://schemas.microsoft.com/office/drawing/2014/main" id="{526114EB-36D2-B82D-4F60-3A3C87A0FA3A}"/>
              </a:ext>
            </a:extLst>
          </p:cNvPr>
          <p:cNvGrpSpPr/>
          <p:nvPr/>
        </p:nvGrpSpPr>
        <p:grpSpPr>
          <a:xfrm>
            <a:off x="8092440" y="3236976"/>
            <a:ext cx="578302" cy="576758"/>
            <a:chOff x="4558146" y="3358738"/>
            <a:chExt cx="578302" cy="576758"/>
          </a:xfrm>
        </p:grpSpPr>
        <p:sp>
          <p:nvSpPr>
            <p:cNvPr id="11" name="Oval 10">
              <a:extLst>
                <a:ext uri="{FF2B5EF4-FFF2-40B4-BE49-F238E27FC236}">
                  <a16:creationId xmlns:a16="http://schemas.microsoft.com/office/drawing/2014/main" id="{E1682D28-5E9D-9FB4-4439-47B8595A34BB}"/>
                </a:ext>
              </a:extLst>
            </p:cNvPr>
            <p:cNvSpPr/>
            <p:nvPr/>
          </p:nvSpPr>
          <p:spPr>
            <a:xfrm>
              <a:off x="4558146" y="335873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20">
              <a:extLst>
                <a:ext uri="{FF2B5EF4-FFF2-40B4-BE49-F238E27FC236}">
                  <a16:creationId xmlns:a16="http://schemas.microsoft.com/office/drawing/2014/main" id="{5A8EDF98-5540-BD3A-97C6-1FCD145004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4948" y="3363996"/>
              <a:ext cx="571500" cy="571500"/>
            </a:xfrm>
            <a:prstGeom prst="rect">
              <a:avLst/>
            </a:prstGeom>
          </p:spPr>
        </p:pic>
      </p:grpSp>
      <p:grpSp>
        <p:nvGrpSpPr>
          <p:cNvPr id="6" name="Group 5">
            <a:extLst>
              <a:ext uri="{FF2B5EF4-FFF2-40B4-BE49-F238E27FC236}">
                <a16:creationId xmlns:a16="http://schemas.microsoft.com/office/drawing/2014/main" id="{76CB4062-D205-651C-E399-B21BB538BE2B}"/>
              </a:ext>
            </a:extLst>
          </p:cNvPr>
          <p:cNvGrpSpPr/>
          <p:nvPr/>
        </p:nvGrpSpPr>
        <p:grpSpPr>
          <a:xfrm>
            <a:off x="3840480" y="3246120"/>
            <a:ext cx="571500" cy="571500"/>
            <a:chOff x="3834345" y="3343676"/>
            <a:chExt cx="571500" cy="571500"/>
          </a:xfrm>
        </p:grpSpPr>
        <p:sp>
          <p:nvSpPr>
            <p:cNvPr id="8" name="Rectangle 7">
              <a:extLst>
                <a:ext uri="{FF2B5EF4-FFF2-40B4-BE49-F238E27FC236}">
                  <a16:creationId xmlns:a16="http://schemas.microsoft.com/office/drawing/2014/main" id="{4D857C6B-F71D-574F-4E18-19458807B98B}"/>
                </a:ext>
              </a:extLst>
            </p:cNvPr>
            <p:cNvSpPr/>
            <p:nvPr/>
          </p:nvSpPr>
          <p:spPr>
            <a:xfrm>
              <a:off x="3886200" y="3438144"/>
              <a:ext cx="429768"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20">
              <a:extLst>
                <a:ext uri="{FF2B5EF4-FFF2-40B4-BE49-F238E27FC236}">
                  <a16:creationId xmlns:a16="http://schemas.microsoft.com/office/drawing/2014/main" id="{AB73DB01-BC8E-CAD8-88CC-4EF0C32A90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34345" y="3343676"/>
              <a:ext cx="571500" cy="571500"/>
            </a:xfrm>
            <a:prstGeom prst="rect">
              <a:avLst/>
            </a:prstGeom>
          </p:spPr>
        </p:pic>
      </p:grpSp>
      <p:grpSp>
        <p:nvGrpSpPr>
          <p:cNvPr id="7" name="REFS/ARTIDS" hidden="1">
            <a:extLst>
              <a:ext uri="{FF2B5EF4-FFF2-40B4-BE49-F238E27FC236}">
                <a16:creationId xmlns:a16="http://schemas.microsoft.com/office/drawing/2014/main" id="{BD7ED364-AB2F-2CCD-CB93-09F544623593}"/>
              </a:ext>
            </a:extLst>
          </p:cNvPr>
          <p:cNvGrpSpPr/>
          <p:nvPr/>
        </p:nvGrpSpPr>
        <p:grpSpPr>
          <a:xfrm>
            <a:off x="1508400" y="622175"/>
            <a:ext cx="9056236" cy="5014661"/>
            <a:chOff x="1508400" y="622175"/>
            <a:chExt cx="9056236" cy="5014661"/>
          </a:xfrm>
        </p:grpSpPr>
        <p:sp>
          <p:nvSpPr>
            <p:cNvPr id="3" name="TextBox 2">
              <a:extLst>
                <a:ext uri="{FF2B5EF4-FFF2-40B4-BE49-F238E27FC236}">
                  <a16:creationId xmlns:a16="http://schemas.microsoft.com/office/drawing/2014/main" id="{0B1F3C46-4DE2-2415-C739-01FDFC51BA3F}"/>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AHB_012</a:t>
              </a:r>
            </a:p>
          </p:txBody>
        </p:sp>
        <p:sp>
          <p:nvSpPr>
            <p:cNvPr id="26" name="TextBox 25">
              <a:extLst>
                <a:ext uri="{FF2B5EF4-FFF2-40B4-BE49-F238E27FC236}">
                  <a16:creationId xmlns:a16="http://schemas.microsoft.com/office/drawing/2014/main" id="{2819396E-4B72-C977-157B-BC8597774C1A}"/>
                </a:ext>
              </a:extLst>
            </p:cNvPr>
            <p:cNvSpPr txBox="1"/>
            <p:nvPr/>
          </p:nvSpPr>
          <p:spPr>
            <a:xfrm>
              <a:off x="1537839" y="4005038"/>
              <a:ext cx="1618735" cy="230832"/>
            </a:xfrm>
            <a:prstGeom prst="rect">
              <a:avLst/>
            </a:prstGeom>
            <a:noFill/>
          </p:spPr>
          <p:txBody>
            <a:bodyPr wrap="square" rtlCol="0">
              <a:spAutoFit/>
            </a:bodyPr>
            <a:lstStyle/>
            <a:p>
              <a:pPr algn="ctr"/>
              <a:r>
                <a:rPr lang="en-US" sz="900" dirty="0">
                  <a:solidFill>
                    <a:srgbClr val="FF0000"/>
                  </a:solidFill>
                </a:rPr>
                <a:t>[Graham 2022, p2A]</a:t>
              </a:r>
            </a:p>
          </p:txBody>
        </p:sp>
        <p:sp>
          <p:nvSpPr>
            <p:cNvPr id="27" name="TextBox 26">
              <a:extLst>
                <a:ext uri="{FF2B5EF4-FFF2-40B4-BE49-F238E27FC236}">
                  <a16:creationId xmlns:a16="http://schemas.microsoft.com/office/drawing/2014/main" id="{C8E8066A-69C3-A963-6310-11982F2B4390}"/>
                </a:ext>
              </a:extLst>
            </p:cNvPr>
            <p:cNvSpPr txBox="1"/>
            <p:nvPr/>
          </p:nvSpPr>
          <p:spPr>
            <a:xfrm>
              <a:off x="1508400" y="4644067"/>
              <a:ext cx="1618735" cy="230832"/>
            </a:xfrm>
            <a:prstGeom prst="rect">
              <a:avLst/>
            </a:prstGeom>
            <a:noFill/>
          </p:spPr>
          <p:txBody>
            <a:bodyPr wrap="square" rtlCol="0">
              <a:spAutoFit/>
            </a:bodyPr>
            <a:lstStyle/>
            <a:p>
              <a:pPr algn="ctr"/>
              <a:r>
                <a:rPr lang="en-US" sz="900" dirty="0">
                  <a:solidFill>
                    <a:srgbClr val="FF0000"/>
                  </a:solidFill>
                </a:rPr>
                <a:t>[Graham 2022, p2A]</a:t>
              </a:r>
            </a:p>
          </p:txBody>
        </p:sp>
        <p:sp>
          <p:nvSpPr>
            <p:cNvPr id="28" name="TextBox 27">
              <a:extLst>
                <a:ext uri="{FF2B5EF4-FFF2-40B4-BE49-F238E27FC236}">
                  <a16:creationId xmlns:a16="http://schemas.microsoft.com/office/drawing/2014/main" id="{65BA426A-A590-C83B-4689-492877420FD8}"/>
                </a:ext>
              </a:extLst>
            </p:cNvPr>
            <p:cNvSpPr txBox="1"/>
            <p:nvPr/>
          </p:nvSpPr>
          <p:spPr>
            <a:xfrm>
              <a:off x="2744805" y="3263077"/>
              <a:ext cx="1618735" cy="230832"/>
            </a:xfrm>
            <a:prstGeom prst="rect">
              <a:avLst/>
            </a:prstGeom>
            <a:noFill/>
          </p:spPr>
          <p:txBody>
            <a:bodyPr wrap="square" rtlCol="0">
              <a:spAutoFit/>
            </a:bodyPr>
            <a:lstStyle/>
            <a:p>
              <a:pPr algn="ctr"/>
              <a:r>
                <a:rPr lang="en-US" sz="900" dirty="0">
                  <a:solidFill>
                    <a:srgbClr val="FF0000"/>
                  </a:solidFill>
                </a:rPr>
                <a:t>[CR UK_BL, p1A]</a:t>
              </a:r>
            </a:p>
          </p:txBody>
        </p:sp>
        <p:sp>
          <p:nvSpPr>
            <p:cNvPr id="30" name="TextBox 29">
              <a:extLst>
                <a:ext uri="{FF2B5EF4-FFF2-40B4-BE49-F238E27FC236}">
                  <a16:creationId xmlns:a16="http://schemas.microsoft.com/office/drawing/2014/main" id="{E24CAF0C-0A34-782F-9A07-BC12F02B3E90}"/>
                </a:ext>
              </a:extLst>
            </p:cNvPr>
            <p:cNvSpPr txBox="1"/>
            <p:nvPr/>
          </p:nvSpPr>
          <p:spPr>
            <a:xfrm>
              <a:off x="2817171" y="3053898"/>
              <a:ext cx="1618735" cy="230832"/>
            </a:xfrm>
            <a:prstGeom prst="rect">
              <a:avLst/>
            </a:prstGeom>
            <a:noFill/>
          </p:spPr>
          <p:txBody>
            <a:bodyPr wrap="square" rtlCol="0">
              <a:spAutoFit/>
            </a:bodyPr>
            <a:lstStyle/>
            <a:p>
              <a:pPr algn="ctr"/>
              <a:r>
                <a:rPr lang="en-US" sz="900" dirty="0">
                  <a:solidFill>
                    <a:srgbClr val="FF0000"/>
                  </a:solidFill>
                </a:rPr>
                <a:t>[Graham 2022, p1A]</a:t>
              </a:r>
            </a:p>
          </p:txBody>
        </p:sp>
        <p:sp>
          <p:nvSpPr>
            <p:cNvPr id="31" name="TextBox 30">
              <a:extLst>
                <a:ext uri="{FF2B5EF4-FFF2-40B4-BE49-F238E27FC236}">
                  <a16:creationId xmlns:a16="http://schemas.microsoft.com/office/drawing/2014/main" id="{652117D2-2178-20EE-B6A4-E255802B7D31}"/>
                </a:ext>
              </a:extLst>
            </p:cNvPr>
            <p:cNvSpPr txBox="1"/>
            <p:nvPr/>
          </p:nvSpPr>
          <p:spPr>
            <a:xfrm>
              <a:off x="7156464" y="4120454"/>
              <a:ext cx="1618735" cy="230832"/>
            </a:xfrm>
            <a:prstGeom prst="rect">
              <a:avLst/>
            </a:prstGeom>
            <a:noFill/>
          </p:spPr>
          <p:txBody>
            <a:bodyPr wrap="square" rtlCol="0">
              <a:spAutoFit/>
            </a:bodyPr>
            <a:lstStyle/>
            <a:p>
              <a:pPr algn="ctr"/>
              <a:r>
                <a:rPr lang="en-US" sz="900" dirty="0">
                  <a:solidFill>
                    <a:srgbClr val="FF0000"/>
                  </a:solidFill>
                </a:rPr>
                <a:t>[Graham 2022, p2A]</a:t>
              </a:r>
            </a:p>
          </p:txBody>
        </p:sp>
        <p:sp>
          <p:nvSpPr>
            <p:cNvPr id="32" name="TextBox 31">
              <a:extLst>
                <a:ext uri="{FF2B5EF4-FFF2-40B4-BE49-F238E27FC236}">
                  <a16:creationId xmlns:a16="http://schemas.microsoft.com/office/drawing/2014/main" id="{E573BB3E-5CB5-0532-5130-E7AD5A797976}"/>
                </a:ext>
              </a:extLst>
            </p:cNvPr>
            <p:cNvSpPr txBox="1"/>
            <p:nvPr/>
          </p:nvSpPr>
          <p:spPr>
            <a:xfrm>
              <a:off x="5929049" y="4614343"/>
              <a:ext cx="1799927"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Mbulaiteye</a:t>
              </a:r>
              <a:r>
                <a:rPr lang="en-US" sz="900" dirty="0">
                  <a:solidFill>
                    <a:srgbClr val="FF0000"/>
                  </a:solidFill>
                </a:rPr>
                <a:t> 2022, p4A, 6A]</a:t>
              </a:r>
            </a:p>
          </p:txBody>
        </p:sp>
        <p:sp>
          <p:nvSpPr>
            <p:cNvPr id="33" name="TextBox 32">
              <a:extLst>
                <a:ext uri="{FF2B5EF4-FFF2-40B4-BE49-F238E27FC236}">
                  <a16:creationId xmlns:a16="http://schemas.microsoft.com/office/drawing/2014/main" id="{38D2795A-CCC1-E380-3B13-18160A5F6B72}"/>
                </a:ext>
              </a:extLst>
            </p:cNvPr>
            <p:cNvSpPr txBox="1"/>
            <p:nvPr/>
          </p:nvSpPr>
          <p:spPr>
            <a:xfrm>
              <a:off x="6711688" y="5406004"/>
              <a:ext cx="1618735" cy="230832"/>
            </a:xfrm>
            <a:prstGeom prst="rect">
              <a:avLst/>
            </a:prstGeom>
            <a:noFill/>
          </p:spPr>
          <p:txBody>
            <a:bodyPr wrap="square" rtlCol="0">
              <a:spAutoFit/>
            </a:bodyPr>
            <a:lstStyle/>
            <a:p>
              <a:pPr algn="ctr"/>
              <a:r>
                <a:rPr lang="en-US" sz="900" dirty="0">
                  <a:solidFill>
                    <a:srgbClr val="FF0000"/>
                  </a:solidFill>
                </a:rPr>
                <a:t>[NCCR_BL, p1A]</a:t>
              </a:r>
            </a:p>
          </p:txBody>
        </p:sp>
      </p:grpSp>
      <p:sp>
        <p:nvSpPr>
          <p:cNvPr id="12" name="Content Placeholder 51">
            <a:extLst>
              <a:ext uri="{FF2B5EF4-FFF2-40B4-BE49-F238E27FC236}">
                <a16:creationId xmlns:a16="http://schemas.microsoft.com/office/drawing/2014/main" id="{7633AEAC-944C-B288-A744-796317629B04}"/>
              </a:ext>
            </a:extLst>
          </p:cNvPr>
          <p:cNvSpPr txBox="1">
            <a:spLocks/>
          </p:cNvSpPr>
          <p:nvPr/>
        </p:nvSpPr>
        <p:spPr>
          <a:xfrm>
            <a:off x="331199" y="5834006"/>
            <a:ext cx="4332241" cy="379717"/>
          </a:xfrm>
          <a:prstGeom prst="rect">
            <a:avLst/>
          </a:prstGeom>
        </p:spPr>
        <p:txBody>
          <a:bodyPr vert="horz" lIns="0" tIns="0" rIns="0" bIns="0" rtlCol="0" anchor="b">
            <a:noAutofit/>
          </a:bodyPr>
          <a:lstStyle>
            <a:lvl1pPr marL="0" indent="-302396" algn="l" defTabSz="914388" rtl="0" eaLnBrk="1" latinLnBrk="0" hangingPunct="1">
              <a:lnSpc>
                <a:spcPct val="125000"/>
              </a:lnSpc>
              <a:spcBef>
                <a:spcPts val="0"/>
              </a:spcBef>
              <a:buFont typeface="Arial" panose="020B0604020202020204" pitchFamily="34" charset="0"/>
              <a:buNone/>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9"/>
              </a:buBlip>
              <a:defRPr lang="en-US" sz="14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9"/>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9"/>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4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4" name="Invisible hyperlink">
            <a:hlinkClick r:id="rId10" action="ppaction://hlinksldjump"/>
            <a:extLst>
              <a:ext uri="{FF2B5EF4-FFF2-40B4-BE49-F238E27FC236}">
                <a16:creationId xmlns:a16="http://schemas.microsoft.com/office/drawing/2014/main" id="{CC079903-493C-640D-5FCE-96DA9FBB9A72}"/>
              </a:ext>
            </a:extLst>
          </p:cNvPr>
          <p:cNvSpPr/>
          <p:nvPr/>
        </p:nvSpPr>
        <p:spPr>
          <a:xfrm>
            <a:off x="1876855" y="2249394"/>
            <a:ext cx="1963625" cy="18964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95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3">
            <a:extLst>
              <a:ext uri="{FF2B5EF4-FFF2-40B4-BE49-F238E27FC236}">
                <a16:creationId xmlns:a16="http://schemas.microsoft.com/office/drawing/2014/main" id="{9642E6F0-63C2-6629-E6B0-488E801F0520}"/>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11" name="Content Placeholder 17" hidden="1">
            <a:extLst>
              <a:ext uri="{FF2B5EF4-FFF2-40B4-BE49-F238E27FC236}">
                <a16:creationId xmlns:a16="http://schemas.microsoft.com/office/drawing/2014/main" id="{48B793D6-BAFA-B475-E0E2-0F55DA70544A}"/>
              </a:ext>
            </a:extLst>
          </p:cNvPr>
          <p:cNvSpPr>
            <a:spLocks noGrp="1"/>
          </p:cNvSpPr>
          <p:nvPr>
            <p:ph sz="quarter" idx="35"/>
          </p:nvPr>
        </p:nvSpPr>
        <p:spPr>
          <a:xfrm>
            <a:off x="331199" y="5834006"/>
            <a:ext cx="5260131" cy="379717"/>
          </a:xfrm>
        </p:spPr>
        <p:txBody>
          <a:bodyPr/>
          <a:lstStyle/>
          <a:p>
            <a:endParaRPr lang="en-US" dirty="0"/>
          </a:p>
        </p:txBody>
      </p:sp>
      <p:sp>
        <p:nvSpPr>
          <p:cNvPr id="2" name="Slide Number Placeholder 1">
            <a:extLst>
              <a:ext uri="{FF2B5EF4-FFF2-40B4-BE49-F238E27FC236}">
                <a16:creationId xmlns:a16="http://schemas.microsoft.com/office/drawing/2014/main" id="{AF5E5924-A592-A8A7-E80D-C3B898F3FF6B}"/>
              </a:ext>
            </a:extLst>
          </p:cNvPr>
          <p:cNvSpPr>
            <a:spLocks noGrp="1"/>
          </p:cNvSpPr>
          <p:nvPr>
            <p:ph type="sldNum" sz="quarter" idx="16"/>
          </p:nvPr>
        </p:nvSpPr>
        <p:spPr/>
        <p:txBody>
          <a:bodyPr/>
          <a:lstStyle/>
          <a:p>
            <a:fld id="{6B54B0F7-55DD-40D6-B7F4-70B586885C0B}" type="slidenum">
              <a:rPr lang="en-US" smtClean="0"/>
              <a:pPr/>
              <a:t>14</a:t>
            </a:fld>
            <a:endParaRPr lang="en-US" dirty="0"/>
          </a:p>
        </p:txBody>
      </p:sp>
      <p:sp>
        <p:nvSpPr>
          <p:cNvPr id="15" name="Title 14">
            <a:extLst>
              <a:ext uri="{FF2B5EF4-FFF2-40B4-BE49-F238E27FC236}">
                <a16:creationId xmlns:a16="http://schemas.microsoft.com/office/drawing/2014/main" id="{9C4281EE-BCF8-C0A6-6763-7B0DE9412BCE}"/>
              </a:ext>
            </a:extLst>
          </p:cNvPr>
          <p:cNvSpPr>
            <a:spLocks noGrp="1"/>
          </p:cNvSpPr>
          <p:nvPr>
            <p:ph type="title"/>
          </p:nvPr>
        </p:nvSpPr>
        <p:spPr/>
        <p:txBody>
          <a:bodyPr/>
          <a:lstStyle/>
          <a:p>
            <a:r>
              <a:rPr lang="en-US" dirty="0"/>
              <a:t>Burkitt Lymphoma (BL)</a:t>
            </a:r>
          </a:p>
        </p:txBody>
      </p:sp>
      <p:sp>
        <p:nvSpPr>
          <p:cNvPr id="39" name="Content Placeholder 38">
            <a:extLst>
              <a:ext uri="{FF2B5EF4-FFF2-40B4-BE49-F238E27FC236}">
                <a16:creationId xmlns:a16="http://schemas.microsoft.com/office/drawing/2014/main" id="{350A7477-F464-6A88-9CF6-26BA73422603}"/>
              </a:ext>
            </a:extLst>
          </p:cNvPr>
          <p:cNvSpPr>
            <a:spLocks noGrp="1"/>
          </p:cNvSpPr>
          <p:nvPr>
            <p:ph sz="quarter" idx="32"/>
          </p:nvPr>
        </p:nvSpPr>
        <p:spPr>
          <a:xfrm>
            <a:off x="329184" y="1508166"/>
            <a:ext cx="4169663" cy="4133087"/>
          </a:xfrm>
        </p:spPr>
        <p:txBody>
          <a:bodyPr/>
          <a:lstStyle/>
          <a:p>
            <a:r>
              <a:rPr lang="en-US" sz="1050" dirty="0"/>
              <a:t>Signs and Symptoms</a:t>
            </a:r>
          </a:p>
          <a:p>
            <a:pPr lvl="1"/>
            <a:r>
              <a:rPr lang="en-US" sz="1050" dirty="0"/>
              <a:t>Due to the tumors rapid doubling time, </a:t>
            </a:r>
            <a:br>
              <a:rPr lang="en-US" sz="1050" dirty="0"/>
            </a:br>
            <a:r>
              <a:rPr lang="en-US" sz="1050" dirty="0"/>
              <a:t>patients often present with a rapidly growing mass, elevated LDH, and increased uric acid levels </a:t>
            </a:r>
          </a:p>
          <a:p>
            <a:pPr lvl="1"/>
            <a:r>
              <a:rPr lang="en-US" sz="1050" dirty="0"/>
              <a:t>Patients present with symptoms such as:</a:t>
            </a:r>
          </a:p>
          <a:p>
            <a:pPr lvl="2"/>
            <a:r>
              <a:rPr lang="en-US" sz="1050" dirty="0"/>
              <a:t>Abdominal pain secondary to </a:t>
            </a:r>
            <a:r>
              <a:rPr lang="en-US" sz="1050" b="1" dirty="0">
                <a:solidFill>
                  <a:schemeClr val="accent2"/>
                </a:solidFill>
              </a:rPr>
              <a:t>ileocecal disease</a:t>
            </a:r>
          </a:p>
          <a:p>
            <a:pPr lvl="2"/>
            <a:r>
              <a:rPr lang="en-US" sz="1050" dirty="0"/>
              <a:t>Abdominal distention</a:t>
            </a:r>
          </a:p>
          <a:p>
            <a:pPr lvl="2"/>
            <a:r>
              <a:rPr lang="en-US" sz="1050" dirty="0"/>
              <a:t>Nausea</a:t>
            </a:r>
          </a:p>
          <a:p>
            <a:pPr lvl="2"/>
            <a:r>
              <a:rPr lang="en-US" sz="1050" dirty="0"/>
              <a:t>Vomiting</a:t>
            </a:r>
          </a:p>
          <a:p>
            <a:pPr lvl="2"/>
            <a:r>
              <a:rPr lang="en-US" sz="1050" dirty="0"/>
              <a:t>Gastrointestinal (GI) bleeding</a:t>
            </a:r>
          </a:p>
          <a:p>
            <a:pPr lvl="1"/>
            <a:r>
              <a:rPr lang="en-US" sz="1050" dirty="0"/>
              <a:t>Adult patients are more likely to present with fever, weight loss, and night sweats</a:t>
            </a:r>
          </a:p>
          <a:p>
            <a:pPr lvl="1"/>
            <a:r>
              <a:rPr lang="en-US" sz="1050" dirty="0"/>
              <a:t>Enlarging jaw lesion, </a:t>
            </a:r>
            <a:r>
              <a:rPr lang="en-US" sz="1050" b="1" dirty="0">
                <a:solidFill>
                  <a:schemeClr val="accent2"/>
                </a:solidFill>
              </a:rPr>
              <a:t>periorbital</a:t>
            </a:r>
            <a:r>
              <a:rPr lang="en-US" sz="1050" dirty="0"/>
              <a:t> swelling, or </a:t>
            </a:r>
            <a:r>
              <a:rPr lang="en-US" sz="1050" b="1" dirty="0">
                <a:solidFill>
                  <a:schemeClr val="accent2"/>
                </a:solidFill>
              </a:rPr>
              <a:t>genitourinary</a:t>
            </a:r>
            <a:r>
              <a:rPr lang="en-US" sz="1050" dirty="0"/>
              <a:t> involvement are characteristic of endemic BL (observed in children in sub-Saharan Africa)</a:t>
            </a:r>
          </a:p>
          <a:p>
            <a:pPr lvl="1"/>
            <a:r>
              <a:rPr lang="en-US" sz="1050" dirty="0"/>
              <a:t>In sporadic BL (localized to North America and Europe), the primary site is typically the abdomen, but can include the head and neck as well</a:t>
            </a:r>
          </a:p>
        </p:txBody>
      </p:sp>
      <p:sp>
        <p:nvSpPr>
          <p:cNvPr id="40" name="Content Placeholder 39">
            <a:extLst>
              <a:ext uri="{FF2B5EF4-FFF2-40B4-BE49-F238E27FC236}">
                <a16:creationId xmlns:a16="http://schemas.microsoft.com/office/drawing/2014/main" id="{8E3F2C15-49A3-4CD3-7320-13144C62F32F}"/>
              </a:ext>
            </a:extLst>
          </p:cNvPr>
          <p:cNvSpPr>
            <a:spLocks noGrp="1"/>
          </p:cNvSpPr>
          <p:nvPr>
            <p:ph sz="quarter" idx="56"/>
          </p:nvPr>
        </p:nvSpPr>
        <p:spPr>
          <a:xfrm>
            <a:off x="4663439" y="1508166"/>
            <a:ext cx="4114800" cy="4133087"/>
          </a:xfrm>
        </p:spPr>
        <p:txBody>
          <a:bodyPr/>
          <a:lstStyle/>
          <a:p>
            <a:r>
              <a:rPr lang="en-US" sz="1050" dirty="0"/>
              <a:t>Testing and Diagnosis</a:t>
            </a:r>
          </a:p>
          <a:p>
            <a:pPr lvl="1"/>
            <a:r>
              <a:rPr lang="en-US" sz="1050" dirty="0"/>
              <a:t>The World Health Organization (WHO) </a:t>
            </a:r>
            <a:br>
              <a:rPr lang="en-US" sz="1050" dirty="0"/>
            </a:br>
            <a:r>
              <a:rPr lang="en-US" sz="1050" dirty="0"/>
              <a:t>classifies BL into 3 clinical groups for diagnosis:</a:t>
            </a:r>
          </a:p>
          <a:p>
            <a:pPr lvl="2"/>
            <a:r>
              <a:rPr lang="en-US" sz="1050" dirty="0"/>
              <a:t>Endemic (linked to malaria and EBV)</a:t>
            </a:r>
          </a:p>
          <a:p>
            <a:pPr lvl="2"/>
            <a:r>
              <a:rPr lang="en-US" sz="1050" dirty="0"/>
              <a:t>Sporadic</a:t>
            </a:r>
          </a:p>
          <a:p>
            <a:pPr lvl="2"/>
            <a:r>
              <a:rPr lang="en-US" sz="1050" dirty="0"/>
              <a:t>Immunodeficiency-related (associated with HIV and organ transplantation)</a:t>
            </a:r>
          </a:p>
          <a:p>
            <a:pPr lvl="1"/>
            <a:r>
              <a:rPr lang="en-US" sz="1050" dirty="0"/>
              <a:t>Definitive diagnostic methods include:</a:t>
            </a:r>
          </a:p>
          <a:p>
            <a:pPr lvl="2"/>
            <a:r>
              <a:rPr lang="en-US" sz="1050" dirty="0"/>
              <a:t>Bone marrow biopsy</a:t>
            </a:r>
          </a:p>
          <a:p>
            <a:pPr lvl="2"/>
            <a:r>
              <a:rPr lang="en-US" sz="1050" dirty="0"/>
              <a:t>Fluorescence in situ hybridization (FISH)</a:t>
            </a:r>
          </a:p>
          <a:p>
            <a:pPr lvl="2"/>
            <a:r>
              <a:rPr lang="en-US" sz="1050" dirty="0"/>
              <a:t>Genetic testing</a:t>
            </a:r>
          </a:p>
          <a:p>
            <a:pPr lvl="2"/>
            <a:r>
              <a:rPr lang="en-US" sz="1050" dirty="0"/>
              <a:t>Histologic confirmation</a:t>
            </a:r>
          </a:p>
          <a:p>
            <a:pPr lvl="2"/>
            <a:r>
              <a:rPr lang="en-US" sz="1050" dirty="0"/>
              <a:t>Immunophenotyping </a:t>
            </a:r>
          </a:p>
          <a:p>
            <a:pPr lvl="1"/>
            <a:r>
              <a:rPr lang="en-US" sz="1050" dirty="0"/>
              <a:t>What is seen during testing and diagnosis:</a:t>
            </a:r>
          </a:p>
          <a:p>
            <a:pPr lvl="2"/>
            <a:r>
              <a:rPr lang="en-US" sz="1050" dirty="0"/>
              <a:t>Malignant B-cells express surface IgM</a:t>
            </a:r>
          </a:p>
          <a:p>
            <a:pPr lvl="2"/>
            <a:r>
              <a:rPr lang="en-US" sz="1050" dirty="0"/>
              <a:t>Cells are positive for B-cell markers CD19, CD20, CD79a, and PAX5 </a:t>
            </a:r>
          </a:p>
          <a:p>
            <a:endParaRPr lang="en-US" sz="1050" dirty="0"/>
          </a:p>
        </p:txBody>
      </p:sp>
      <p:grpSp>
        <p:nvGrpSpPr>
          <p:cNvPr id="57" name="Group 56">
            <a:extLst>
              <a:ext uri="{FF2B5EF4-FFF2-40B4-BE49-F238E27FC236}">
                <a16:creationId xmlns:a16="http://schemas.microsoft.com/office/drawing/2014/main" id="{DCB006C6-2BA3-D6A7-92B2-07A8A945EFBD}"/>
              </a:ext>
            </a:extLst>
          </p:cNvPr>
          <p:cNvGrpSpPr/>
          <p:nvPr/>
        </p:nvGrpSpPr>
        <p:grpSpPr>
          <a:xfrm>
            <a:off x="8092440" y="1261872"/>
            <a:ext cx="571500" cy="574777"/>
            <a:chOff x="8074478" y="1341388"/>
            <a:chExt cx="571500" cy="574777"/>
          </a:xfrm>
        </p:grpSpPr>
        <p:sp>
          <p:nvSpPr>
            <p:cNvPr id="58" name="Oval 57">
              <a:extLst>
                <a:ext uri="{FF2B5EF4-FFF2-40B4-BE49-F238E27FC236}">
                  <a16:creationId xmlns:a16="http://schemas.microsoft.com/office/drawing/2014/main" id="{6AD09BC0-9B3E-3E59-1039-BD223DC099CD}"/>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Content Placeholder 101">
              <a:extLst>
                <a:ext uri="{FF2B5EF4-FFF2-40B4-BE49-F238E27FC236}">
                  <a16:creationId xmlns:a16="http://schemas.microsoft.com/office/drawing/2014/main" id="{347507D0-7023-CFD8-53F2-017D398B40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4478" y="1344665"/>
              <a:ext cx="571500" cy="571500"/>
            </a:xfrm>
            <a:prstGeom prst="rect">
              <a:avLst/>
            </a:prstGeom>
          </p:spPr>
        </p:pic>
      </p:grpSp>
      <p:grpSp>
        <p:nvGrpSpPr>
          <p:cNvPr id="64" name="Group 63">
            <a:extLst>
              <a:ext uri="{FF2B5EF4-FFF2-40B4-BE49-F238E27FC236}">
                <a16:creationId xmlns:a16="http://schemas.microsoft.com/office/drawing/2014/main" id="{A8E4026C-AF48-48F4-1898-B39F766A659F}"/>
              </a:ext>
            </a:extLst>
          </p:cNvPr>
          <p:cNvGrpSpPr/>
          <p:nvPr/>
        </p:nvGrpSpPr>
        <p:grpSpPr>
          <a:xfrm>
            <a:off x="3767328" y="1152144"/>
            <a:ext cx="711200" cy="787400"/>
            <a:chOff x="3667760" y="1238773"/>
            <a:chExt cx="711200" cy="787400"/>
          </a:xfrm>
        </p:grpSpPr>
        <p:sp>
          <p:nvSpPr>
            <p:cNvPr id="65" name="Rectangle 64">
              <a:extLst>
                <a:ext uri="{FF2B5EF4-FFF2-40B4-BE49-F238E27FC236}">
                  <a16:creationId xmlns:a16="http://schemas.microsoft.com/office/drawing/2014/main" id="{63E30D7F-306E-D30E-AD1F-60851D04B2F3}"/>
                </a:ext>
              </a:extLst>
            </p:cNvPr>
            <p:cNvSpPr/>
            <p:nvPr/>
          </p:nvSpPr>
          <p:spPr>
            <a:xfrm>
              <a:off x="3851238" y="1452282"/>
              <a:ext cx="279698" cy="15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C85F1D69-2EBA-BCAF-593A-5C8F0CEA8C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67760" y="1238773"/>
              <a:ext cx="711200" cy="787400"/>
            </a:xfrm>
            <a:prstGeom prst="rect">
              <a:avLst/>
            </a:prstGeom>
          </p:spPr>
        </p:pic>
      </p:grpSp>
      <p:grpSp>
        <p:nvGrpSpPr>
          <p:cNvPr id="17" name="Refs/ART ID" hidden="1">
            <a:extLst>
              <a:ext uri="{FF2B5EF4-FFF2-40B4-BE49-F238E27FC236}">
                <a16:creationId xmlns:a16="http://schemas.microsoft.com/office/drawing/2014/main" id="{04030B7C-E921-BFF6-11CC-D29F4D130B79}"/>
              </a:ext>
            </a:extLst>
          </p:cNvPr>
          <p:cNvGrpSpPr/>
          <p:nvPr/>
        </p:nvGrpSpPr>
        <p:grpSpPr>
          <a:xfrm>
            <a:off x="1077122" y="622175"/>
            <a:ext cx="9487514" cy="5006848"/>
            <a:chOff x="1077122" y="622175"/>
            <a:chExt cx="9487514" cy="5006848"/>
          </a:xfrm>
        </p:grpSpPr>
        <p:sp>
          <p:nvSpPr>
            <p:cNvPr id="30" name="TextBox 29">
              <a:extLst>
                <a:ext uri="{FF2B5EF4-FFF2-40B4-BE49-F238E27FC236}">
                  <a16:creationId xmlns:a16="http://schemas.microsoft.com/office/drawing/2014/main" id="{D65F8D76-5C8E-5D34-9039-A4CC20D0F0EA}"/>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AHB_003</a:t>
              </a:r>
            </a:p>
          </p:txBody>
        </p:sp>
        <p:sp>
          <p:nvSpPr>
            <p:cNvPr id="5" name="TextBox 4">
              <a:extLst>
                <a:ext uri="{FF2B5EF4-FFF2-40B4-BE49-F238E27FC236}">
                  <a16:creationId xmlns:a16="http://schemas.microsoft.com/office/drawing/2014/main" id="{0400A1CB-905B-ABD3-D35B-4F73E5AC917B}"/>
                </a:ext>
              </a:extLst>
            </p:cNvPr>
            <p:cNvSpPr txBox="1"/>
            <p:nvPr/>
          </p:nvSpPr>
          <p:spPr>
            <a:xfrm>
              <a:off x="1971630" y="1650884"/>
              <a:ext cx="1618735" cy="230832"/>
            </a:xfrm>
            <a:prstGeom prst="rect">
              <a:avLst/>
            </a:prstGeom>
            <a:noFill/>
          </p:spPr>
          <p:txBody>
            <a:bodyPr wrap="square" rtlCol="0">
              <a:spAutoFit/>
            </a:bodyPr>
            <a:lstStyle/>
            <a:p>
              <a:pPr algn="ctr"/>
              <a:r>
                <a:rPr lang="en-US" sz="900" dirty="0">
                  <a:solidFill>
                    <a:srgbClr val="FF0000"/>
                  </a:solidFill>
                </a:rPr>
                <a:t>[Graham 2022, p3C]</a:t>
              </a:r>
            </a:p>
          </p:txBody>
        </p:sp>
        <p:sp>
          <p:nvSpPr>
            <p:cNvPr id="6" name="TextBox 5">
              <a:extLst>
                <a:ext uri="{FF2B5EF4-FFF2-40B4-BE49-F238E27FC236}">
                  <a16:creationId xmlns:a16="http://schemas.microsoft.com/office/drawing/2014/main" id="{B5E7A0B3-6EA4-0C53-E00E-924581510074}"/>
                </a:ext>
              </a:extLst>
            </p:cNvPr>
            <p:cNvSpPr txBox="1"/>
            <p:nvPr/>
          </p:nvSpPr>
          <p:spPr>
            <a:xfrm>
              <a:off x="2935497" y="2837512"/>
              <a:ext cx="1618735" cy="230832"/>
            </a:xfrm>
            <a:prstGeom prst="rect">
              <a:avLst/>
            </a:prstGeom>
            <a:noFill/>
          </p:spPr>
          <p:txBody>
            <a:bodyPr wrap="square" rtlCol="0">
              <a:spAutoFit/>
            </a:bodyPr>
            <a:lstStyle/>
            <a:p>
              <a:pPr algn="ctr"/>
              <a:r>
                <a:rPr lang="en-US" sz="900" dirty="0">
                  <a:solidFill>
                    <a:srgbClr val="FF0000"/>
                  </a:solidFill>
                </a:rPr>
                <a:t>[Graham 2022, p3C]</a:t>
              </a:r>
            </a:p>
          </p:txBody>
        </p:sp>
        <p:sp>
          <p:nvSpPr>
            <p:cNvPr id="8" name="TextBox 7">
              <a:extLst>
                <a:ext uri="{FF2B5EF4-FFF2-40B4-BE49-F238E27FC236}">
                  <a16:creationId xmlns:a16="http://schemas.microsoft.com/office/drawing/2014/main" id="{BFCDBBEF-5F5A-A308-5006-6B86A81BA6D2}"/>
                </a:ext>
              </a:extLst>
            </p:cNvPr>
            <p:cNvSpPr txBox="1"/>
            <p:nvPr/>
          </p:nvSpPr>
          <p:spPr>
            <a:xfrm>
              <a:off x="2611769" y="3966312"/>
              <a:ext cx="1618735" cy="230832"/>
            </a:xfrm>
            <a:prstGeom prst="rect">
              <a:avLst/>
            </a:prstGeom>
            <a:noFill/>
          </p:spPr>
          <p:txBody>
            <a:bodyPr wrap="square" rtlCol="0">
              <a:spAutoFit/>
            </a:bodyPr>
            <a:lstStyle/>
            <a:p>
              <a:pPr algn="ctr"/>
              <a:r>
                <a:rPr lang="en-US" sz="900" dirty="0">
                  <a:solidFill>
                    <a:srgbClr val="FF0000"/>
                  </a:solidFill>
                </a:rPr>
                <a:t>[Graham 2022, p3C]</a:t>
              </a:r>
            </a:p>
          </p:txBody>
        </p:sp>
        <p:sp>
          <p:nvSpPr>
            <p:cNvPr id="9" name="TextBox 8">
              <a:extLst>
                <a:ext uri="{FF2B5EF4-FFF2-40B4-BE49-F238E27FC236}">
                  <a16:creationId xmlns:a16="http://schemas.microsoft.com/office/drawing/2014/main" id="{0D0F6204-D298-825A-C416-563475087A4A}"/>
                </a:ext>
              </a:extLst>
            </p:cNvPr>
            <p:cNvSpPr txBox="1"/>
            <p:nvPr/>
          </p:nvSpPr>
          <p:spPr>
            <a:xfrm>
              <a:off x="1077122" y="4666506"/>
              <a:ext cx="1618735" cy="230832"/>
            </a:xfrm>
            <a:prstGeom prst="rect">
              <a:avLst/>
            </a:prstGeom>
            <a:noFill/>
          </p:spPr>
          <p:txBody>
            <a:bodyPr wrap="square" rtlCol="0">
              <a:spAutoFit/>
            </a:bodyPr>
            <a:lstStyle/>
            <a:p>
              <a:pPr algn="ctr"/>
              <a:r>
                <a:rPr lang="en-US" sz="900" dirty="0">
                  <a:solidFill>
                    <a:srgbClr val="FF0000"/>
                  </a:solidFill>
                </a:rPr>
                <a:t>[Graham 2022, p3C]</a:t>
              </a:r>
            </a:p>
          </p:txBody>
        </p:sp>
        <p:sp>
          <p:nvSpPr>
            <p:cNvPr id="10" name="TextBox 9">
              <a:extLst>
                <a:ext uri="{FF2B5EF4-FFF2-40B4-BE49-F238E27FC236}">
                  <a16:creationId xmlns:a16="http://schemas.microsoft.com/office/drawing/2014/main" id="{32B9DBC3-CAFA-EF36-C711-9B38C16159EC}"/>
                </a:ext>
              </a:extLst>
            </p:cNvPr>
            <p:cNvSpPr txBox="1"/>
            <p:nvPr/>
          </p:nvSpPr>
          <p:spPr>
            <a:xfrm>
              <a:off x="3442798" y="5241674"/>
              <a:ext cx="1618735" cy="230832"/>
            </a:xfrm>
            <a:prstGeom prst="rect">
              <a:avLst/>
            </a:prstGeom>
            <a:noFill/>
          </p:spPr>
          <p:txBody>
            <a:bodyPr wrap="square" rtlCol="0">
              <a:spAutoFit/>
            </a:bodyPr>
            <a:lstStyle/>
            <a:p>
              <a:pPr algn="ctr"/>
              <a:r>
                <a:rPr lang="en-US" sz="900" dirty="0">
                  <a:solidFill>
                    <a:srgbClr val="FF0000"/>
                  </a:solidFill>
                </a:rPr>
                <a:t>[Graham 2022, p3C]</a:t>
              </a:r>
            </a:p>
          </p:txBody>
        </p:sp>
        <p:sp>
          <p:nvSpPr>
            <p:cNvPr id="12" name="TextBox 11">
              <a:extLst>
                <a:ext uri="{FF2B5EF4-FFF2-40B4-BE49-F238E27FC236}">
                  <a16:creationId xmlns:a16="http://schemas.microsoft.com/office/drawing/2014/main" id="{3CFC568B-31F4-9E8A-0E36-679EE61BDCCE}"/>
                </a:ext>
              </a:extLst>
            </p:cNvPr>
            <p:cNvSpPr txBox="1"/>
            <p:nvPr/>
          </p:nvSpPr>
          <p:spPr>
            <a:xfrm>
              <a:off x="7650303" y="1805484"/>
              <a:ext cx="1618735" cy="230832"/>
            </a:xfrm>
            <a:prstGeom prst="rect">
              <a:avLst/>
            </a:prstGeom>
            <a:noFill/>
          </p:spPr>
          <p:txBody>
            <a:bodyPr wrap="square" rtlCol="0">
              <a:spAutoFit/>
            </a:bodyPr>
            <a:lstStyle/>
            <a:p>
              <a:pPr algn="ctr"/>
              <a:r>
                <a:rPr lang="en-US" sz="900" dirty="0">
                  <a:solidFill>
                    <a:srgbClr val="FF0000"/>
                  </a:solidFill>
                </a:rPr>
                <a:t>[Graham 2022, p1A]</a:t>
              </a:r>
            </a:p>
          </p:txBody>
        </p:sp>
        <p:sp>
          <p:nvSpPr>
            <p:cNvPr id="3" name="TextBox 2">
              <a:extLst>
                <a:ext uri="{FF2B5EF4-FFF2-40B4-BE49-F238E27FC236}">
                  <a16:creationId xmlns:a16="http://schemas.microsoft.com/office/drawing/2014/main" id="{FA95F39A-3D34-A7C2-9CA0-D8538A536D0F}"/>
                </a:ext>
              </a:extLst>
            </p:cNvPr>
            <p:cNvSpPr txBox="1"/>
            <p:nvPr/>
          </p:nvSpPr>
          <p:spPr>
            <a:xfrm>
              <a:off x="7729770" y="3135732"/>
              <a:ext cx="1618735" cy="230832"/>
            </a:xfrm>
            <a:prstGeom prst="rect">
              <a:avLst/>
            </a:prstGeom>
            <a:noFill/>
          </p:spPr>
          <p:txBody>
            <a:bodyPr wrap="square" rtlCol="0">
              <a:spAutoFit/>
            </a:bodyPr>
            <a:lstStyle/>
            <a:p>
              <a:pPr algn="ctr"/>
              <a:r>
                <a:rPr lang="en-US" sz="900" dirty="0">
                  <a:solidFill>
                    <a:srgbClr val="FF0000"/>
                  </a:solidFill>
                </a:rPr>
                <a:t>[NIH_BL, p4A]</a:t>
              </a:r>
            </a:p>
          </p:txBody>
        </p:sp>
        <p:sp>
          <p:nvSpPr>
            <p:cNvPr id="13" name="TextBox 12">
              <a:extLst>
                <a:ext uri="{FF2B5EF4-FFF2-40B4-BE49-F238E27FC236}">
                  <a16:creationId xmlns:a16="http://schemas.microsoft.com/office/drawing/2014/main" id="{1E5048A1-508A-B8D2-8E72-3C810A3AAA41}"/>
                </a:ext>
              </a:extLst>
            </p:cNvPr>
            <p:cNvSpPr txBox="1"/>
            <p:nvPr/>
          </p:nvSpPr>
          <p:spPr>
            <a:xfrm>
              <a:off x="2363899" y="4663275"/>
              <a:ext cx="1618735" cy="230832"/>
            </a:xfrm>
            <a:prstGeom prst="rect">
              <a:avLst/>
            </a:prstGeom>
            <a:noFill/>
          </p:spPr>
          <p:txBody>
            <a:bodyPr wrap="square" rtlCol="0">
              <a:spAutoFit/>
            </a:bodyPr>
            <a:lstStyle/>
            <a:p>
              <a:pPr algn="ctr"/>
              <a:r>
                <a:rPr lang="en-US" sz="900" dirty="0">
                  <a:solidFill>
                    <a:srgbClr val="FF0000"/>
                  </a:solidFill>
                </a:rPr>
                <a:t>[Coffey 2015, p1A]</a:t>
              </a:r>
            </a:p>
          </p:txBody>
        </p:sp>
        <p:sp>
          <p:nvSpPr>
            <p:cNvPr id="14" name="TextBox 13">
              <a:extLst>
                <a:ext uri="{FF2B5EF4-FFF2-40B4-BE49-F238E27FC236}">
                  <a16:creationId xmlns:a16="http://schemas.microsoft.com/office/drawing/2014/main" id="{B6A215A8-8AFD-5A8D-B0C3-C748F2D70B31}"/>
                </a:ext>
              </a:extLst>
            </p:cNvPr>
            <p:cNvSpPr txBox="1"/>
            <p:nvPr/>
          </p:nvSpPr>
          <p:spPr>
            <a:xfrm>
              <a:off x="2729458" y="5398191"/>
              <a:ext cx="1618735" cy="230832"/>
            </a:xfrm>
            <a:prstGeom prst="rect">
              <a:avLst/>
            </a:prstGeom>
            <a:noFill/>
          </p:spPr>
          <p:txBody>
            <a:bodyPr wrap="square" rtlCol="0">
              <a:spAutoFit/>
            </a:bodyPr>
            <a:lstStyle/>
            <a:p>
              <a:pPr algn="ctr"/>
              <a:r>
                <a:rPr lang="en-US" sz="900" dirty="0">
                  <a:solidFill>
                    <a:srgbClr val="FF0000"/>
                  </a:solidFill>
                </a:rPr>
                <a:t>[Coffey 2015, p1A]</a:t>
              </a:r>
            </a:p>
          </p:txBody>
        </p:sp>
        <p:sp>
          <p:nvSpPr>
            <p:cNvPr id="4" name="TextBox 3">
              <a:extLst>
                <a:ext uri="{FF2B5EF4-FFF2-40B4-BE49-F238E27FC236}">
                  <a16:creationId xmlns:a16="http://schemas.microsoft.com/office/drawing/2014/main" id="{DF9335AB-045F-DA31-4B50-5D4B712DC667}"/>
                </a:ext>
              </a:extLst>
            </p:cNvPr>
            <p:cNvSpPr txBox="1"/>
            <p:nvPr/>
          </p:nvSpPr>
          <p:spPr>
            <a:xfrm>
              <a:off x="6953585" y="5234418"/>
              <a:ext cx="1618735" cy="230832"/>
            </a:xfrm>
            <a:prstGeom prst="rect">
              <a:avLst/>
            </a:prstGeom>
            <a:noFill/>
          </p:spPr>
          <p:txBody>
            <a:bodyPr wrap="square" rtlCol="0">
              <a:spAutoFit/>
            </a:bodyPr>
            <a:lstStyle/>
            <a:p>
              <a:pPr algn="ctr"/>
              <a:r>
                <a:rPr lang="en-US" sz="900" dirty="0">
                  <a:solidFill>
                    <a:srgbClr val="FF0000"/>
                  </a:solidFill>
                </a:rPr>
                <a:t>[Graham 2022, p3B]</a:t>
              </a:r>
            </a:p>
          </p:txBody>
        </p:sp>
      </p:grpSp>
      <p:sp>
        <p:nvSpPr>
          <p:cNvPr id="7" name="Content Placeholder 51">
            <a:extLst>
              <a:ext uri="{FF2B5EF4-FFF2-40B4-BE49-F238E27FC236}">
                <a16:creationId xmlns:a16="http://schemas.microsoft.com/office/drawing/2014/main" id="{CB2B6815-D320-1262-ED81-18A427D82323}"/>
              </a:ext>
            </a:extLst>
          </p:cNvPr>
          <p:cNvSpPr txBox="1">
            <a:spLocks/>
          </p:cNvSpPr>
          <p:nvPr/>
        </p:nvSpPr>
        <p:spPr>
          <a:xfrm>
            <a:off x="331199" y="5834006"/>
            <a:ext cx="4332241" cy="379717"/>
          </a:xfrm>
          <a:prstGeom prst="rect">
            <a:avLst/>
          </a:prstGeom>
        </p:spPr>
        <p:txBody>
          <a:bodyPr vert="horz" lIns="0" tIns="0" rIns="0" bIns="0" rtlCol="0" anchor="b">
            <a:noAutofit/>
          </a:bodyPr>
          <a:lstStyle>
            <a:lvl1pPr marL="0" indent="-302396" algn="l" defTabSz="914388" rtl="0" eaLnBrk="1" latinLnBrk="0" hangingPunct="1">
              <a:lnSpc>
                <a:spcPct val="125000"/>
              </a:lnSpc>
              <a:spcBef>
                <a:spcPts val="0"/>
              </a:spcBef>
              <a:buFont typeface="Arial" panose="020B0604020202020204" pitchFamily="34" charset="0"/>
              <a:buNone/>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7"/>
              </a:buBlip>
              <a:defRPr lang="en-US" sz="14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7"/>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7"/>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4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8" name="Flowchart: Terminator 17">
            <a:hlinkClick r:id="rId8" action="ppaction://hlinksldjump"/>
            <a:extLst>
              <a:ext uri="{FF2B5EF4-FFF2-40B4-BE49-F238E27FC236}">
                <a16:creationId xmlns:a16="http://schemas.microsoft.com/office/drawing/2014/main" id="{0DA44ACF-E591-1921-BC38-B9E0730EC84F}"/>
              </a:ext>
            </a:extLst>
          </p:cNvPr>
          <p:cNvSpPr/>
          <p:nvPr/>
        </p:nvSpPr>
        <p:spPr>
          <a:xfrm>
            <a:off x="4730114" y="5898527"/>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nvisible hyperlink">
            <a:hlinkClick r:id="rId8" action="ppaction://hlinksldjump"/>
            <a:extLst>
              <a:ext uri="{FF2B5EF4-FFF2-40B4-BE49-F238E27FC236}">
                <a16:creationId xmlns:a16="http://schemas.microsoft.com/office/drawing/2014/main" id="{AB02F8ED-69A7-FAD5-E930-A18A57B2A764}"/>
              </a:ext>
            </a:extLst>
          </p:cNvPr>
          <p:cNvSpPr/>
          <p:nvPr/>
        </p:nvSpPr>
        <p:spPr>
          <a:xfrm>
            <a:off x="3048000" y="2626653"/>
            <a:ext cx="1300193" cy="1885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nvisible hyperlink">
            <a:hlinkClick r:id="rId9" action="ppaction://hlinksldjump"/>
            <a:extLst>
              <a:ext uri="{FF2B5EF4-FFF2-40B4-BE49-F238E27FC236}">
                <a16:creationId xmlns:a16="http://schemas.microsoft.com/office/drawing/2014/main" id="{ADBE6E66-0C5B-9E3E-3CE0-E070564F15A0}"/>
              </a:ext>
            </a:extLst>
          </p:cNvPr>
          <p:cNvSpPr/>
          <p:nvPr/>
        </p:nvSpPr>
        <p:spPr>
          <a:xfrm>
            <a:off x="2171700" y="4221419"/>
            <a:ext cx="87630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hyperlink">
            <a:hlinkClick r:id="rId10" action="ppaction://hlinksldjump"/>
            <a:extLst>
              <a:ext uri="{FF2B5EF4-FFF2-40B4-BE49-F238E27FC236}">
                <a16:creationId xmlns:a16="http://schemas.microsoft.com/office/drawing/2014/main" id="{23705507-6375-A3A6-EDBD-1755FBAC38CD}"/>
              </a:ext>
            </a:extLst>
          </p:cNvPr>
          <p:cNvSpPr/>
          <p:nvPr/>
        </p:nvSpPr>
        <p:spPr>
          <a:xfrm>
            <a:off x="738136" y="4357713"/>
            <a:ext cx="1097280" cy="1885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048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a:extLst>
              <a:ext uri="{FF2B5EF4-FFF2-40B4-BE49-F238E27FC236}">
                <a16:creationId xmlns:a16="http://schemas.microsoft.com/office/drawing/2014/main" id="{FBC636A5-4588-6CD6-FB0B-F06B1CD37761}"/>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AF5E5924-A592-A8A7-E80D-C3B898F3FF6B}"/>
              </a:ext>
            </a:extLst>
          </p:cNvPr>
          <p:cNvSpPr>
            <a:spLocks noGrp="1"/>
          </p:cNvSpPr>
          <p:nvPr>
            <p:ph type="sldNum" sz="quarter" idx="16"/>
          </p:nvPr>
        </p:nvSpPr>
        <p:spPr/>
        <p:txBody>
          <a:bodyPr/>
          <a:lstStyle/>
          <a:p>
            <a:fld id="{6B54B0F7-55DD-40D6-B7F4-70B586885C0B}" type="slidenum">
              <a:rPr lang="en-US" smtClean="0"/>
              <a:pPr/>
              <a:t>15</a:t>
            </a:fld>
            <a:endParaRPr lang="en-US" dirty="0"/>
          </a:p>
        </p:txBody>
      </p:sp>
      <p:sp>
        <p:nvSpPr>
          <p:cNvPr id="15" name="Title 14">
            <a:extLst>
              <a:ext uri="{FF2B5EF4-FFF2-40B4-BE49-F238E27FC236}">
                <a16:creationId xmlns:a16="http://schemas.microsoft.com/office/drawing/2014/main" id="{9C4281EE-BCF8-C0A6-6763-7B0DE9412BCE}"/>
              </a:ext>
            </a:extLst>
          </p:cNvPr>
          <p:cNvSpPr>
            <a:spLocks noGrp="1"/>
          </p:cNvSpPr>
          <p:nvPr>
            <p:ph type="title"/>
          </p:nvPr>
        </p:nvSpPr>
        <p:spPr/>
        <p:txBody>
          <a:bodyPr/>
          <a:lstStyle/>
          <a:p>
            <a:r>
              <a:rPr lang="en-US" dirty="0"/>
              <a:t>Burkitt Lymphoma (BL)</a:t>
            </a:r>
          </a:p>
        </p:txBody>
      </p:sp>
      <p:sp>
        <p:nvSpPr>
          <p:cNvPr id="13" name="Content Placeholder 12" hidden="1">
            <a:extLst>
              <a:ext uri="{FF2B5EF4-FFF2-40B4-BE49-F238E27FC236}">
                <a16:creationId xmlns:a16="http://schemas.microsoft.com/office/drawing/2014/main" id="{25B2D58F-0C68-2C31-D60C-6DBF14666E4F}"/>
              </a:ext>
            </a:extLst>
          </p:cNvPr>
          <p:cNvSpPr>
            <a:spLocks noGrp="1"/>
          </p:cNvSpPr>
          <p:nvPr>
            <p:ph sz="quarter" idx="35"/>
          </p:nvPr>
        </p:nvSpPr>
        <p:spPr/>
        <p:txBody>
          <a:bodyPr/>
          <a:lstStyle/>
          <a:p>
            <a:endParaRPr lang="en-US" dirty="0"/>
          </a:p>
          <a:p>
            <a:endParaRPr lang="en-US" dirty="0"/>
          </a:p>
          <a:p>
            <a:endParaRPr lang="en-US" dirty="0"/>
          </a:p>
        </p:txBody>
      </p:sp>
      <p:sp>
        <p:nvSpPr>
          <p:cNvPr id="22" name="Content Placeholder 21">
            <a:extLst>
              <a:ext uri="{FF2B5EF4-FFF2-40B4-BE49-F238E27FC236}">
                <a16:creationId xmlns:a16="http://schemas.microsoft.com/office/drawing/2014/main" id="{3804EFFE-4DC3-110E-7708-7724D7822919}"/>
              </a:ext>
            </a:extLst>
          </p:cNvPr>
          <p:cNvSpPr>
            <a:spLocks noGrp="1"/>
          </p:cNvSpPr>
          <p:nvPr>
            <p:ph sz="quarter" idx="65"/>
          </p:nvPr>
        </p:nvSpPr>
        <p:spPr/>
        <p:txBody>
          <a:bodyPr/>
          <a:lstStyle/>
          <a:p>
            <a:r>
              <a:rPr lang="en-US" dirty="0"/>
              <a:t>Treatment</a:t>
            </a:r>
          </a:p>
          <a:p>
            <a:pPr lvl="1">
              <a:spcAft>
                <a:spcPts val="500"/>
              </a:spcAft>
            </a:pPr>
            <a:r>
              <a:rPr lang="en-US" sz="950" dirty="0"/>
              <a:t>Treatment is stratified based on patient age and stage</a:t>
            </a:r>
          </a:p>
          <a:p>
            <a:pPr lvl="1">
              <a:spcAft>
                <a:spcPts val="500"/>
              </a:spcAft>
            </a:pPr>
            <a:r>
              <a:rPr lang="en-US" sz="950" dirty="0"/>
              <a:t>In adult BL, standard chemotherapy regimens (</a:t>
            </a:r>
            <a:r>
              <a:rPr lang="en-US" sz="950" dirty="0" err="1"/>
              <a:t>ie</a:t>
            </a:r>
            <a:r>
              <a:rPr lang="en-US" sz="950" dirty="0"/>
              <a:t>, CHOP) are inadequate</a:t>
            </a:r>
          </a:p>
          <a:p>
            <a:pPr lvl="2">
              <a:spcAft>
                <a:spcPts val="500"/>
              </a:spcAft>
            </a:pPr>
            <a:r>
              <a:rPr lang="en-US" sz="950" dirty="0"/>
              <a:t>The National Comprehensive Cancer Network (NCCN) recommends multiagent regimens with CNS prophylaxis</a:t>
            </a:r>
          </a:p>
          <a:p>
            <a:pPr lvl="1">
              <a:spcAft>
                <a:spcPts val="500"/>
              </a:spcAft>
            </a:pPr>
            <a:r>
              <a:rPr lang="en-US" sz="950" dirty="0"/>
              <a:t>Pediatric patients that have complete surgical resection of disease are recommended to receive 2 cycles of moderate-intensity chemotherapy</a:t>
            </a:r>
          </a:p>
          <a:p>
            <a:pPr lvl="1">
              <a:spcAft>
                <a:spcPts val="500"/>
              </a:spcAft>
            </a:pPr>
            <a:r>
              <a:rPr lang="en-US" sz="950" dirty="0"/>
              <a:t>In children with residual or stage III disease, 4 cycles of dose-intensive chemotherapy (</a:t>
            </a:r>
            <a:r>
              <a:rPr lang="en-US" sz="950" dirty="0" err="1"/>
              <a:t>ie</a:t>
            </a:r>
            <a:r>
              <a:rPr lang="en-US" sz="950" dirty="0"/>
              <a:t>, 2 cycles of cyclophosphamide, vincristine, prednisolone, doxorubicin, and </a:t>
            </a:r>
            <a:br>
              <a:rPr lang="en-US" sz="950" dirty="0"/>
            </a:br>
            <a:r>
              <a:rPr lang="en-US" sz="950" dirty="0"/>
              <a:t>high-dose methotrexate) are recommended, after which 2 cycles </a:t>
            </a:r>
            <a:br>
              <a:rPr lang="en-US" sz="950" dirty="0"/>
            </a:br>
            <a:r>
              <a:rPr lang="en-US" sz="950" dirty="0"/>
              <a:t>of cytarabine and high-dose methotrexate are initiated </a:t>
            </a:r>
          </a:p>
          <a:p>
            <a:endParaRPr lang="en-US" sz="900" dirty="0"/>
          </a:p>
        </p:txBody>
      </p:sp>
      <p:sp>
        <p:nvSpPr>
          <p:cNvPr id="5" name="Content Placeholder 19">
            <a:extLst>
              <a:ext uri="{FF2B5EF4-FFF2-40B4-BE49-F238E27FC236}">
                <a16:creationId xmlns:a16="http://schemas.microsoft.com/office/drawing/2014/main" id="{A6B70A7B-3C2B-39A4-BCA5-FDC7CB522078}"/>
              </a:ext>
            </a:extLst>
          </p:cNvPr>
          <p:cNvSpPr>
            <a:spLocks noGrp="1"/>
          </p:cNvSpPr>
          <p:nvPr>
            <p:ph sz="quarter" idx="66"/>
          </p:nvPr>
        </p:nvSpPr>
        <p:spPr/>
        <p:txBody>
          <a:bodyPr/>
          <a:lstStyle/>
          <a:p>
            <a:r>
              <a:rPr lang="en-US" dirty="0"/>
              <a:t>Grading and Staging</a:t>
            </a:r>
          </a:p>
          <a:p>
            <a:pPr lvl="1"/>
            <a:r>
              <a:rPr lang="en-US" sz="950" dirty="0"/>
              <a:t>For pediatric patients, </a:t>
            </a:r>
            <a:br>
              <a:rPr lang="en-US" sz="950" dirty="0"/>
            </a:br>
            <a:r>
              <a:rPr lang="en-US" sz="950" dirty="0"/>
              <a:t>the St. Jude staging system </a:t>
            </a:r>
            <a:br>
              <a:rPr lang="en-US" sz="950" dirty="0"/>
            </a:br>
            <a:r>
              <a:rPr lang="en-US" sz="950" dirty="0"/>
              <a:t>is used</a:t>
            </a:r>
          </a:p>
          <a:p>
            <a:pPr lvl="1"/>
            <a:r>
              <a:rPr lang="en-US" sz="950" dirty="0"/>
              <a:t>In adult patients, the Ann Arbor and Murphy staging systems are used</a:t>
            </a:r>
          </a:p>
          <a:p>
            <a:pPr lvl="1"/>
            <a:r>
              <a:rPr lang="en-US" sz="950" dirty="0"/>
              <a:t>Staging is based on the number and position of affected lymph nodes or other organs</a:t>
            </a:r>
          </a:p>
        </p:txBody>
      </p:sp>
      <p:sp>
        <p:nvSpPr>
          <p:cNvPr id="23" name="Text Placeholder 22">
            <a:extLst>
              <a:ext uri="{FF2B5EF4-FFF2-40B4-BE49-F238E27FC236}">
                <a16:creationId xmlns:a16="http://schemas.microsoft.com/office/drawing/2014/main" id="{FF376DF4-C38C-177E-2E57-B6095852EC0A}"/>
              </a:ext>
            </a:extLst>
          </p:cNvPr>
          <p:cNvSpPr>
            <a:spLocks noGrp="1"/>
          </p:cNvSpPr>
          <p:nvPr>
            <p:ph type="body" sz="quarter" idx="68"/>
          </p:nvPr>
        </p:nvSpPr>
        <p:spPr>
          <a:xfrm>
            <a:off x="6052178" y="1508760"/>
            <a:ext cx="2743200" cy="4133087"/>
          </a:xfrm>
        </p:spPr>
        <p:txBody>
          <a:bodyPr/>
          <a:lstStyle/>
          <a:p>
            <a:pPr>
              <a:lnSpc>
                <a:spcPct val="100000"/>
              </a:lnSpc>
              <a:spcAft>
                <a:spcPts val="600"/>
              </a:spcAft>
            </a:pPr>
            <a:r>
              <a:rPr lang="en-US" b="1" dirty="0">
                <a:solidFill>
                  <a:schemeClr val="tx1"/>
                </a:solidFill>
              </a:rPr>
              <a:t>Prognosis and Survival</a:t>
            </a:r>
          </a:p>
          <a:p>
            <a:pPr marL="302396" marR="0" lvl="1" indent="-302396" algn="l" defTabSz="914388" rtl="0" eaLnBrk="1" fontAlgn="auto" latinLnBrk="0" hangingPunct="1">
              <a:lnSpc>
                <a:spcPct val="100000"/>
              </a:lnSpc>
              <a:spcBef>
                <a:spcPts val="0"/>
              </a:spcBef>
              <a:spcAft>
                <a:spcPts val="600"/>
              </a:spcAft>
              <a:buClr>
                <a:schemeClr val="accent4"/>
              </a:buClr>
              <a:buSzPct val="150000"/>
              <a:buFont typeface="System Font Regular"/>
              <a:buChar char="●"/>
              <a:tabLst/>
              <a:defRPr/>
            </a:pP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Clinical and </a:t>
            </a:r>
            <a:r>
              <a:rPr kumimoji="0" lang="en-US" sz="950" b="1" i="0" u="none" strike="noStrike" kern="1200" cap="none" spc="0" normalizeH="0" baseline="0" noProof="0" dirty="0">
                <a:ln>
                  <a:noFill/>
                </a:ln>
                <a:solidFill>
                  <a:schemeClr val="accent2"/>
                </a:solidFill>
                <a:effectLst/>
                <a:uLnTx/>
                <a:uFillTx/>
                <a:ea typeface="Verdana" panose="020B0604030504040204" pitchFamily="34" charset="0"/>
                <a:cs typeface="Verdana" panose="020B0604030504040204" pitchFamily="34" charset="0"/>
              </a:rPr>
              <a:t>histopathologic</a:t>
            </a: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staging predict prognosis in BL</a:t>
            </a:r>
          </a:p>
          <a:p>
            <a:pPr marL="302396" marR="0" lvl="1" indent="-302396" algn="l" defTabSz="914388" rtl="0" eaLnBrk="1" fontAlgn="auto" latinLnBrk="0" hangingPunct="1">
              <a:lnSpc>
                <a:spcPct val="100000"/>
              </a:lnSpc>
              <a:spcBef>
                <a:spcPts val="0"/>
              </a:spcBef>
              <a:spcAft>
                <a:spcPts val="600"/>
              </a:spcAft>
              <a:buClr>
                <a:schemeClr val="accent4"/>
              </a:buClr>
              <a:buSzPct val="150000"/>
              <a:buFont typeface="System Font Regular"/>
              <a:buChar char="●"/>
              <a:tabLst/>
              <a:defRPr/>
            </a:pP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The US </a:t>
            </a:r>
            <a:r>
              <a:rPr lang="en-US" sz="950" dirty="0">
                <a:solidFill>
                  <a:prstClr val="black"/>
                </a:solidFill>
              </a:rPr>
              <a:t>5-year relative survival is 90%, 48%, and 29% in children, adults, and the elderly, respectively (based on 2000-2013 cases)</a:t>
            </a:r>
            <a:endPar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a:p>
            <a:pPr lvl="1">
              <a:buFont typeface="System Font Regular"/>
              <a:buChar char="●"/>
              <a:defRPr/>
            </a:pPr>
            <a:r>
              <a:rPr lang="en-US" sz="950" dirty="0">
                <a:solidFill>
                  <a:prstClr val="black"/>
                </a:solidFill>
              </a:rPr>
              <a:t>With intense chemotherapy treatment, disease prognosis is excellent in children but poor </a:t>
            </a:r>
            <a:br>
              <a:rPr lang="en-US" sz="950" dirty="0">
                <a:solidFill>
                  <a:prstClr val="black"/>
                </a:solidFill>
              </a:rPr>
            </a:br>
            <a:r>
              <a:rPr lang="en-US" sz="950" dirty="0">
                <a:solidFill>
                  <a:prstClr val="black"/>
                </a:solidFill>
              </a:rPr>
              <a:t>in adults</a:t>
            </a:r>
          </a:p>
          <a:p>
            <a:pPr marL="302396" marR="0" lvl="1" indent="-302396" algn="l" defTabSz="914388" rtl="0" eaLnBrk="1" fontAlgn="auto" latinLnBrk="0" hangingPunct="1">
              <a:lnSpc>
                <a:spcPct val="100000"/>
              </a:lnSpc>
              <a:spcBef>
                <a:spcPts val="0"/>
              </a:spcBef>
              <a:spcAft>
                <a:spcPts val="600"/>
              </a:spcAft>
              <a:buClr>
                <a:schemeClr val="accent4"/>
              </a:buClr>
              <a:buSzPct val="150000"/>
              <a:buFont typeface="System Font Regular"/>
              <a:buChar char="●"/>
              <a:tabLst/>
              <a:defRPr/>
            </a:pP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Poor prognostic indicators include: </a:t>
            </a:r>
          </a:p>
          <a:p>
            <a:pPr marL="508000" marR="0" lvl="2" indent="-201613" algn="l" defTabSz="914388" rtl="0" eaLnBrk="1" fontAlgn="auto" latinLnBrk="0" hangingPunct="1">
              <a:lnSpc>
                <a:spcPct val="100000"/>
              </a:lnSpc>
              <a:spcBef>
                <a:spcPts val="0"/>
              </a:spcBef>
              <a:spcAft>
                <a:spcPts val="600"/>
              </a:spcAft>
              <a:buClr>
                <a:schemeClr val="accent4"/>
              </a:buClr>
              <a:buSzPct val="150000"/>
              <a:buFont typeface="System Font Regular"/>
              <a:buChar char="●"/>
              <a:defRPr/>
            </a:pP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Poor response to cyclophosphamide, prednisolone, and vincristine</a:t>
            </a:r>
          </a:p>
          <a:p>
            <a:pPr marL="508000" marR="0" lvl="2" indent="-201613" algn="l" defTabSz="914388" rtl="0" eaLnBrk="1" fontAlgn="auto" latinLnBrk="0" hangingPunct="1">
              <a:lnSpc>
                <a:spcPct val="100000"/>
              </a:lnSpc>
              <a:spcBef>
                <a:spcPts val="0"/>
              </a:spcBef>
              <a:spcAft>
                <a:spcPts val="600"/>
              </a:spcAft>
              <a:buClr>
                <a:schemeClr val="accent4"/>
              </a:buClr>
              <a:buSzPct val="150000"/>
              <a:buFont typeface="System Font Regular"/>
              <a:buChar char="●"/>
              <a:defRPr/>
            </a:pP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Detection of central nervous system (CNS) disease at presentation</a:t>
            </a:r>
          </a:p>
          <a:p>
            <a:pPr marL="508000" marR="0" lvl="2" indent="-201613" algn="l" defTabSz="914388" rtl="0" eaLnBrk="1" fontAlgn="auto" latinLnBrk="0" hangingPunct="1">
              <a:lnSpc>
                <a:spcPct val="100000"/>
              </a:lnSpc>
              <a:spcBef>
                <a:spcPts val="0"/>
              </a:spcBef>
              <a:spcAft>
                <a:spcPts val="600"/>
              </a:spcAft>
              <a:buClr>
                <a:schemeClr val="accent4"/>
              </a:buClr>
              <a:buSzPct val="150000"/>
              <a:buFont typeface="System Font Regular"/>
              <a:buChar char="●"/>
              <a:defRPr/>
            </a:pPr>
            <a:r>
              <a:rPr kumimoji="0" lang="en-US" sz="9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Elevated lactose dehydrogenase (LDH) concentrations (twice the upper limit of normal)</a:t>
            </a:r>
          </a:p>
          <a:p>
            <a:endParaRPr lang="en-US" dirty="0"/>
          </a:p>
        </p:txBody>
      </p:sp>
      <p:pic>
        <p:nvPicPr>
          <p:cNvPr id="82" name="Content Placeholder 4">
            <a:extLst>
              <a:ext uri="{FF2B5EF4-FFF2-40B4-BE49-F238E27FC236}">
                <a16:creationId xmlns:a16="http://schemas.microsoft.com/office/drawing/2014/main" id="{B3263308-FAEE-FFBB-87BE-CFA6FA3CE8A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5892" t="92193" r="51524" b="614"/>
          <a:stretch/>
        </p:blipFill>
        <p:spPr>
          <a:xfrm>
            <a:off x="7424928" y="1463040"/>
            <a:ext cx="1716922" cy="1716922"/>
          </a:xfrm>
          <a:prstGeom prst="ellipse">
            <a:avLst/>
          </a:prstGeom>
        </p:spPr>
      </p:pic>
      <p:cxnSp>
        <p:nvCxnSpPr>
          <p:cNvPr id="26" name="Straight Connector 25">
            <a:extLst>
              <a:ext uri="{FF2B5EF4-FFF2-40B4-BE49-F238E27FC236}">
                <a16:creationId xmlns:a16="http://schemas.microsoft.com/office/drawing/2014/main" id="{C5A59A14-5A25-EC4E-235F-072DC9AB3CEB}"/>
              </a:ext>
            </a:extLst>
          </p:cNvPr>
          <p:cNvCxnSpPr>
            <a:cxnSpLocks/>
          </p:cNvCxnSpPr>
          <p:nvPr/>
        </p:nvCxnSpPr>
        <p:spPr>
          <a:xfrm>
            <a:off x="6052178" y="1508760"/>
            <a:ext cx="274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3EBBA4-125E-DB1F-5C14-84ACB056F9DF}"/>
              </a:ext>
            </a:extLst>
          </p:cNvPr>
          <p:cNvCxnSpPr>
            <a:cxnSpLocks/>
          </p:cNvCxnSpPr>
          <p:nvPr/>
        </p:nvCxnSpPr>
        <p:spPr>
          <a:xfrm>
            <a:off x="6050793" y="5641848"/>
            <a:ext cx="274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71EF9F-0EEA-CB76-224B-060FF2FF28BC}"/>
              </a:ext>
            </a:extLst>
          </p:cNvPr>
          <p:cNvCxnSpPr>
            <a:cxnSpLocks/>
          </p:cNvCxnSpPr>
          <p:nvPr/>
        </p:nvCxnSpPr>
        <p:spPr>
          <a:xfrm>
            <a:off x="329184" y="5632704"/>
            <a:ext cx="274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3904E4-5829-696D-1839-223EDE1C692C}"/>
              </a:ext>
            </a:extLst>
          </p:cNvPr>
          <p:cNvCxnSpPr>
            <a:cxnSpLocks/>
          </p:cNvCxnSpPr>
          <p:nvPr/>
        </p:nvCxnSpPr>
        <p:spPr>
          <a:xfrm>
            <a:off x="329184" y="1506552"/>
            <a:ext cx="274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FE4E4AF-45AC-528B-A62C-BCCC5DACEBBA}"/>
              </a:ext>
            </a:extLst>
          </p:cNvPr>
          <p:cNvGrpSpPr/>
          <p:nvPr/>
        </p:nvGrpSpPr>
        <p:grpSpPr>
          <a:xfrm>
            <a:off x="5239512" y="1152144"/>
            <a:ext cx="711200" cy="787400"/>
            <a:chOff x="10153004" y="-635753"/>
            <a:chExt cx="711200" cy="787400"/>
          </a:xfrm>
        </p:grpSpPr>
        <p:sp>
          <p:nvSpPr>
            <p:cNvPr id="84" name="Flowchart: Connector 83">
              <a:extLst>
                <a:ext uri="{FF2B5EF4-FFF2-40B4-BE49-F238E27FC236}">
                  <a16:creationId xmlns:a16="http://schemas.microsoft.com/office/drawing/2014/main" id="{E4EDB4EE-5580-CF46-437C-4B2FC4F0AE39}"/>
                </a:ext>
              </a:extLst>
            </p:cNvPr>
            <p:cNvSpPr/>
            <p:nvPr/>
          </p:nvSpPr>
          <p:spPr>
            <a:xfrm>
              <a:off x="10273332" y="-494468"/>
              <a:ext cx="470543" cy="44516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Graphic 84">
              <a:extLst>
                <a:ext uri="{FF2B5EF4-FFF2-40B4-BE49-F238E27FC236}">
                  <a16:creationId xmlns:a16="http://schemas.microsoft.com/office/drawing/2014/main" id="{AE661B7E-1DA3-A0F5-CD61-3C37546A5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3004" y="-635753"/>
              <a:ext cx="711200" cy="787400"/>
            </a:xfrm>
            <a:prstGeom prst="rect">
              <a:avLst/>
            </a:prstGeom>
          </p:spPr>
        </p:pic>
      </p:grpSp>
      <p:grpSp>
        <p:nvGrpSpPr>
          <p:cNvPr id="40" name="Group 39">
            <a:extLst>
              <a:ext uri="{FF2B5EF4-FFF2-40B4-BE49-F238E27FC236}">
                <a16:creationId xmlns:a16="http://schemas.microsoft.com/office/drawing/2014/main" id="{010EBBCD-DC31-5439-88E4-EEDD48FC5FA8}"/>
              </a:ext>
            </a:extLst>
          </p:cNvPr>
          <p:cNvGrpSpPr/>
          <p:nvPr/>
        </p:nvGrpSpPr>
        <p:grpSpPr>
          <a:xfrm>
            <a:off x="2404872" y="1243584"/>
            <a:ext cx="571500" cy="574777"/>
            <a:chOff x="8074478" y="1341388"/>
            <a:chExt cx="571500" cy="574777"/>
          </a:xfrm>
        </p:grpSpPr>
        <p:sp>
          <p:nvSpPr>
            <p:cNvPr id="41" name="Oval 40">
              <a:extLst>
                <a:ext uri="{FF2B5EF4-FFF2-40B4-BE49-F238E27FC236}">
                  <a16:creationId xmlns:a16="http://schemas.microsoft.com/office/drawing/2014/main" id="{5C19DE4B-65FF-0739-4EDA-259478C93AA4}"/>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Content Placeholder 101">
              <a:extLst>
                <a:ext uri="{FF2B5EF4-FFF2-40B4-BE49-F238E27FC236}">
                  <a16:creationId xmlns:a16="http://schemas.microsoft.com/office/drawing/2014/main" id="{2DD96A9D-136C-0CD6-BA4E-CFFF8FEDCE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074478" y="1344665"/>
              <a:ext cx="571500" cy="571500"/>
            </a:xfrm>
            <a:prstGeom prst="rect">
              <a:avLst/>
            </a:prstGeom>
          </p:spPr>
        </p:pic>
      </p:grpSp>
      <p:grpSp>
        <p:nvGrpSpPr>
          <p:cNvPr id="20" name="REFS" hidden="1">
            <a:extLst>
              <a:ext uri="{FF2B5EF4-FFF2-40B4-BE49-F238E27FC236}">
                <a16:creationId xmlns:a16="http://schemas.microsoft.com/office/drawing/2014/main" id="{BEE4E5AD-406F-7818-DF1B-3984660736B7}"/>
              </a:ext>
            </a:extLst>
          </p:cNvPr>
          <p:cNvGrpSpPr/>
          <p:nvPr/>
        </p:nvGrpSpPr>
        <p:grpSpPr>
          <a:xfrm>
            <a:off x="1453649" y="1774194"/>
            <a:ext cx="7778489" cy="3723054"/>
            <a:chOff x="1453649" y="1774194"/>
            <a:chExt cx="7778489" cy="3723054"/>
          </a:xfrm>
        </p:grpSpPr>
        <p:sp>
          <p:nvSpPr>
            <p:cNvPr id="3" name="TextBox 2">
              <a:extLst>
                <a:ext uri="{FF2B5EF4-FFF2-40B4-BE49-F238E27FC236}">
                  <a16:creationId xmlns:a16="http://schemas.microsoft.com/office/drawing/2014/main" id="{AEC4A285-8CF7-81DA-D229-996CDC389B15}"/>
                </a:ext>
              </a:extLst>
            </p:cNvPr>
            <p:cNvSpPr txBox="1"/>
            <p:nvPr/>
          </p:nvSpPr>
          <p:spPr>
            <a:xfrm>
              <a:off x="7334639" y="2729881"/>
              <a:ext cx="1897499" cy="230832"/>
            </a:xfrm>
            <a:prstGeom prst="rect">
              <a:avLst/>
            </a:prstGeom>
            <a:noFill/>
          </p:spPr>
          <p:txBody>
            <a:bodyPr wrap="square" rtlCol="0">
              <a:spAutoFit/>
            </a:bodyPr>
            <a:lstStyle/>
            <a:p>
              <a:pPr algn="ctr"/>
              <a:r>
                <a:rPr lang="en-US" sz="900" dirty="0">
                  <a:solidFill>
                    <a:srgbClr val="FF0000"/>
                  </a:solidFill>
                </a:rPr>
                <a:t>[Mukhtar 2017, p1A, 3A, B]</a:t>
              </a:r>
            </a:p>
          </p:txBody>
        </p:sp>
        <p:sp>
          <p:nvSpPr>
            <p:cNvPr id="6" name="TextBox 5">
              <a:extLst>
                <a:ext uri="{FF2B5EF4-FFF2-40B4-BE49-F238E27FC236}">
                  <a16:creationId xmlns:a16="http://schemas.microsoft.com/office/drawing/2014/main" id="{F31709C6-CB99-C114-CD9B-50DB339AC959}"/>
                </a:ext>
              </a:extLst>
            </p:cNvPr>
            <p:cNvSpPr txBox="1"/>
            <p:nvPr/>
          </p:nvSpPr>
          <p:spPr>
            <a:xfrm>
              <a:off x="4658827" y="1998563"/>
              <a:ext cx="1618735" cy="230832"/>
            </a:xfrm>
            <a:prstGeom prst="rect">
              <a:avLst/>
            </a:prstGeom>
            <a:noFill/>
          </p:spPr>
          <p:txBody>
            <a:bodyPr wrap="square" rtlCol="0">
              <a:spAutoFit/>
            </a:bodyPr>
            <a:lstStyle/>
            <a:p>
              <a:pPr algn="ctr"/>
              <a:r>
                <a:rPr lang="en-US" sz="900" dirty="0">
                  <a:solidFill>
                    <a:srgbClr val="FF0000"/>
                  </a:solidFill>
                </a:rPr>
                <a:t>[Graham 2022, p3D]</a:t>
              </a:r>
            </a:p>
          </p:txBody>
        </p:sp>
        <p:sp>
          <p:nvSpPr>
            <p:cNvPr id="8" name="TextBox 7">
              <a:extLst>
                <a:ext uri="{FF2B5EF4-FFF2-40B4-BE49-F238E27FC236}">
                  <a16:creationId xmlns:a16="http://schemas.microsoft.com/office/drawing/2014/main" id="{A5B92631-A5FA-B361-6EB6-6F2D51458578}"/>
                </a:ext>
              </a:extLst>
            </p:cNvPr>
            <p:cNvSpPr txBox="1"/>
            <p:nvPr/>
          </p:nvSpPr>
          <p:spPr>
            <a:xfrm>
              <a:off x="4658827" y="2372712"/>
              <a:ext cx="1618735" cy="230832"/>
            </a:xfrm>
            <a:prstGeom prst="rect">
              <a:avLst/>
            </a:prstGeom>
            <a:noFill/>
          </p:spPr>
          <p:txBody>
            <a:bodyPr wrap="square" rtlCol="0">
              <a:spAutoFit/>
            </a:bodyPr>
            <a:lstStyle/>
            <a:p>
              <a:pPr algn="ctr"/>
              <a:r>
                <a:rPr lang="en-US" sz="900" dirty="0">
                  <a:solidFill>
                    <a:srgbClr val="FF0000"/>
                  </a:solidFill>
                </a:rPr>
                <a:t>[Graham 2022, p4A]</a:t>
              </a:r>
            </a:p>
          </p:txBody>
        </p:sp>
        <p:sp>
          <p:nvSpPr>
            <p:cNvPr id="9" name="TextBox 8">
              <a:extLst>
                <a:ext uri="{FF2B5EF4-FFF2-40B4-BE49-F238E27FC236}">
                  <a16:creationId xmlns:a16="http://schemas.microsoft.com/office/drawing/2014/main" id="{E459A668-D804-FA0F-D2E1-B80A683E7BB9}"/>
                </a:ext>
              </a:extLst>
            </p:cNvPr>
            <p:cNvSpPr txBox="1"/>
            <p:nvPr/>
          </p:nvSpPr>
          <p:spPr>
            <a:xfrm>
              <a:off x="4550472" y="3801655"/>
              <a:ext cx="1618735" cy="230832"/>
            </a:xfrm>
            <a:prstGeom prst="rect">
              <a:avLst/>
            </a:prstGeom>
            <a:noFill/>
          </p:spPr>
          <p:txBody>
            <a:bodyPr wrap="square" rtlCol="0">
              <a:spAutoFit/>
            </a:bodyPr>
            <a:lstStyle/>
            <a:p>
              <a:pPr algn="ctr"/>
              <a:r>
                <a:rPr lang="en-US" sz="900" dirty="0">
                  <a:solidFill>
                    <a:srgbClr val="FF0000"/>
                  </a:solidFill>
                </a:rPr>
                <a:t>[Graham 2022, p3D]</a:t>
              </a:r>
            </a:p>
          </p:txBody>
        </p:sp>
        <p:sp>
          <p:nvSpPr>
            <p:cNvPr id="10" name="TextBox 9">
              <a:extLst>
                <a:ext uri="{FF2B5EF4-FFF2-40B4-BE49-F238E27FC236}">
                  <a16:creationId xmlns:a16="http://schemas.microsoft.com/office/drawing/2014/main" id="{97908DAC-C41C-AD7C-98B1-92E83B77D7FB}"/>
                </a:ext>
              </a:extLst>
            </p:cNvPr>
            <p:cNvSpPr txBox="1"/>
            <p:nvPr/>
          </p:nvSpPr>
          <p:spPr>
            <a:xfrm>
              <a:off x="4211648" y="5266416"/>
              <a:ext cx="1618735" cy="230832"/>
            </a:xfrm>
            <a:prstGeom prst="rect">
              <a:avLst/>
            </a:prstGeom>
            <a:noFill/>
          </p:spPr>
          <p:txBody>
            <a:bodyPr wrap="square" rtlCol="0">
              <a:spAutoFit/>
            </a:bodyPr>
            <a:lstStyle/>
            <a:p>
              <a:pPr algn="ctr"/>
              <a:r>
                <a:rPr lang="en-US" sz="900" dirty="0">
                  <a:solidFill>
                    <a:srgbClr val="FF0000"/>
                  </a:solidFill>
                </a:rPr>
                <a:t>[Graham 2022, p3D]</a:t>
              </a:r>
            </a:p>
          </p:txBody>
        </p:sp>
        <p:sp>
          <p:nvSpPr>
            <p:cNvPr id="11" name="TextBox 10">
              <a:extLst>
                <a:ext uri="{FF2B5EF4-FFF2-40B4-BE49-F238E27FC236}">
                  <a16:creationId xmlns:a16="http://schemas.microsoft.com/office/drawing/2014/main" id="{3CDC7BE0-07EF-EC92-8823-4BBA14B70F75}"/>
                </a:ext>
              </a:extLst>
            </p:cNvPr>
            <p:cNvSpPr txBox="1"/>
            <p:nvPr/>
          </p:nvSpPr>
          <p:spPr>
            <a:xfrm>
              <a:off x="1956528" y="1774194"/>
              <a:ext cx="1618735" cy="230832"/>
            </a:xfrm>
            <a:prstGeom prst="rect">
              <a:avLst/>
            </a:prstGeom>
            <a:noFill/>
          </p:spPr>
          <p:txBody>
            <a:bodyPr wrap="square" rtlCol="0">
              <a:spAutoFit/>
            </a:bodyPr>
            <a:lstStyle/>
            <a:p>
              <a:pPr algn="ctr"/>
              <a:r>
                <a:rPr lang="en-US" sz="900" dirty="0">
                  <a:solidFill>
                    <a:srgbClr val="FF0000"/>
                  </a:solidFill>
                </a:rPr>
                <a:t>[Graham 2022, p5A]</a:t>
              </a:r>
            </a:p>
          </p:txBody>
        </p:sp>
        <p:sp>
          <p:nvSpPr>
            <p:cNvPr id="12" name="TextBox 11">
              <a:extLst>
                <a:ext uri="{FF2B5EF4-FFF2-40B4-BE49-F238E27FC236}">
                  <a16:creationId xmlns:a16="http://schemas.microsoft.com/office/drawing/2014/main" id="{87792179-3E45-DCDD-5201-38EBAD230BB5}"/>
                </a:ext>
              </a:extLst>
            </p:cNvPr>
            <p:cNvSpPr txBox="1"/>
            <p:nvPr/>
          </p:nvSpPr>
          <p:spPr>
            <a:xfrm>
              <a:off x="1500803" y="2159553"/>
              <a:ext cx="1618735" cy="230832"/>
            </a:xfrm>
            <a:prstGeom prst="rect">
              <a:avLst/>
            </a:prstGeom>
            <a:noFill/>
          </p:spPr>
          <p:txBody>
            <a:bodyPr wrap="square" rtlCol="0">
              <a:spAutoFit/>
            </a:bodyPr>
            <a:lstStyle/>
            <a:p>
              <a:pPr algn="ctr"/>
              <a:r>
                <a:rPr lang="en-US" sz="900" dirty="0">
                  <a:solidFill>
                    <a:srgbClr val="FF0000"/>
                  </a:solidFill>
                </a:rPr>
                <a:t>[Graham 2022, p5A]</a:t>
              </a:r>
            </a:p>
          </p:txBody>
        </p:sp>
        <p:sp>
          <p:nvSpPr>
            <p:cNvPr id="35" name="TextBox 34">
              <a:extLst>
                <a:ext uri="{FF2B5EF4-FFF2-40B4-BE49-F238E27FC236}">
                  <a16:creationId xmlns:a16="http://schemas.microsoft.com/office/drawing/2014/main" id="{074B04A6-B1B4-1876-55B5-C3F60A136601}"/>
                </a:ext>
              </a:extLst>
            </p:cNvPr>
            <p:cNvSpPr txBox="1"/>
            <p:nvPr/>
          </p:nvSpPr>
          <p:spPr>
            <a:xfrm>
              <a:off x="6920403" y="3292566"/>
              <a:ext cx="1618735" cy="230832"/>
            </a:xfrm>
            <a:prstGeom prst="rect">
              <a:avLst/>
            </a:prstGeom>
            <a:noFill/>
          </p:spPr>
          <p:txBody>
            <a:bodyPr wrap="square" rtlCol="0">
              <a:spAutoFit/>
            </a:bodyPr>
            <a:lstStyle/>
            <a:p>
              <a:pPr algn="ctr"/>
              <a:r>
                <a:rPr lang="en-US" sz="900" dirty="0">
                  <a:solidFill>
                    <a:srgbClr val="FF0000"/>
                  </a:solidFill>
                </a:rPr>
                <a:t>[Graham 2022, p6C]</a:t>
              </a:r>
            </a:p>
          </p:txBody>
        </p:sp>
        <p:sp>
          <p:nvSpPr>
            <p:cNvPr id="36" name="TextBox 35">
              <a:extLst>
                <a:ext uri="{FF2B5EF4-FFF2-40B4-BE49-F238E27FC236}">
                  <a16:creationId xmlns:a16="http://schemas.microsoft.com/office/drawing/2014/main" id="{BAD97B17-2A5B-A67E-A7BF-79A803720772}"/>
                </a:ext>
              </a:extLst>
            </p:cNvPr>
            <p:cNvSpPr txBox="1"/>
            <p:nvPr/>
          </p:nvSpPr>
          <p:spPr>
            <a:xfrm>
              <a:off x="7525333" y="2060758"/>
              <a:ext cx="1618735" cy="230832"/>
            </a:xfrm>
            <a:prstGeom prst="rect">
              <a:avLst/>
            </a:prstGeom>
            <a:noFill/>
          </p:spPr>
          <p:txBody>
            <a:bodyPr wrap="square" rtlCol="0">
              <a:spAutoFit/>
            </a:bodyPr>
            <a:lstStyle/>
            <a:p>
              <a:pPr algn="ctr"/>
              <a:r>
                <a:rPr lang="en-US" sz="900" dirty="0">
                  <a:solidFill>
                    <a:srgbClr val="FF0000"/>
                  </a:solidFill>
                </a:rPr>
                <a:t>[Graham 2022, p1A, 6C]</a:t>
              </a:r>
            </a:p>
          </p:txBody>
        </p:sp>
        <p:sp>
          <p:nvSpPr>
            <p:cNvPr id="37" name="TextBox 36">
              <a:extLst>
                <a:ext uri="{FF2B5EF4-FFF2-40B4-BE49-F238E27FC236}">
                  <a16:creationId xmlns:a16="http://schemas.microsoft.com/office/drawing/2014/main" id="{26750D8D-D7F6-15A5-AA82-9BAE809F2AF0}"/>
                </a:ext>
              </a:extLst>
            </p:cNvPr>
            <p:cNvSpPr txBox="1"/>
            <p:nvPr/>
          </p:nvSpPr>
          <p:spPr>
            <a:xfrm>
              <a:off x="7474020" y="4075395"/>
              <a:ext cx="1618735" cy="230832"/>
            </a:xfrm>
            <a:prstGeom prst="rect">
              <a:avLst/>
            </a:prstGeom>
            <a:noFill/>
          </p:spPr>
          <p:txBody>
            <a:bodyPr wrap="square" rtlCol="0">
              <a:spAutoFit/>
            </a:bodyPr>
            <a:lstStyle/>
            <a:p>
              <a:pPr algn="ctr"/>
              <a:r>
                <a:rPr lang="en-US" sz="900" dirty="0">
                  <a:solidFill>
                    <a:srgbClr val="FF0000"/>
                  </a:solidFill>
                </a:rPr>
                <a:t>[Graham 2022, p6D]</a:t>
              </a:r>
            </a:p>
          </p:txBody>
        </p:sp>
        <p:sp>
          <p:nvSpPr>
            <p:cNvPr id="38" name="TextBox 37">
              <a:extLst>
                <a:ext uri="{FF2B5EF4-FFF2-40B4-BE49-F238E27FC236}">
                  <a16:creationId xmlns:a16="http://schemas.microsoft.com/office/drawing/2014/main" id="{9848AC51-5073-D46F-CF7B-4160D7042F96}"/>
                </a:ext>
              </a:extLst>
            </p:cNvPr>
            <p:cNvSpPr txBox="1"/>
            <p:nvPr/>
          </p:nvSpPr>
          <p:spPr>
            <a:xfrm>
              <a:off x="7158529" y="5206077"/>
              <a:ext cx="1618735" cy="230832"/>
            </a:xfrm>
            <a:prstGeom prst="rect">
              <a:avLst/>
            </a:prstGeom>
            <a:noFill/>
          </p:spPr>
          <p:txBody>
            <a:bodyPr wrap="square" rtlCol="0">
              <a:spAutoFit/>
            </a:bodyPr>
            <a:lstStyle/>
            <a:p>
              <a:pPr algn="ctr"/>
              <a:r>
                <a:rPr lang="en-US" sz="900" dirty="0">
                  <a:solidFill>
                    <a:srgbClr val="FF0000"/>
                  </a:solidFill>
                </a:rPr>
                <a:t>[Graham 2022, p6D]</a:t>
              </a:r>
            </a:p>
          </p:txBody>
        </p:sp>
        <p:sp>
          <p:nvSpPr>
            <p:cNvPr id="39" name="TextBox 38">
              <a:extLst>
                <a:ext uri="{FF2B5EF4-FFF2-40B4-BE49-F238E27FC236}">
                  <a16:creationId xmlns:a16="http://schemas.microsoft.com/office/drawing/2014/main" id="{A5899DC1-183F-69E7-4F82-79F8015CDB4F}"/>
                </a:ext>
              </a:extLst>
            </p:cNvPr>
            <p:cNvSpPr txBox="1"/>
            <p:nvPr/>
          </p:nvSpPr>
          <p:spPr>
            <a:xfrm>
              <a:off x="7302649" y="4516399"/>
              <a:ext cx="1618735" cy="230832"/>
            </a:xfrm>
            <a:prstGeom prst="rect">
              <a:avLst/>
            </a:prstGeom>
            <a:noFill/>
          </p:spPr>
          <p:txBody>
            <a:bodyPr wrap="square" rtlCol="0">
              <a:spAutoFit/>
            </a:bodyPr>
            <a:lstStyle/>
            <a:p>
              <a:pPr algn="ctr"/>
              <a:r>
                <a:rPr lang="en-US" sz="900" dirty="0">
                  <a:solidFill>
                    <a:srgbClr val="FF0000"/>
                  </a:solidFill>
                </a:rPr>
                <a:t>[Graham 2022, p6D]</a:t>
              </a:r>
            </a:p>
          </p:txBody>
        </p:sp>
        <p:sp>
          <p:nvSpPr>
            <p:cNvPr id="4" name="TextBox 3">
              <a:extLst>
                <a:ext uri="{FF2B5EF4-FFF2-40B4-BE49-F238E27FC236}">
                  <a16:creationId xmlns:a16="http://schemas.microsoft.com/office/drawing/2014/main" id="{09F8277D-67BE-DBBB-1F52-9594B282B8EA}"/>
                </a:ext>
              </a:extLst>
            </p:cNvPr>
            <p:cNvSpPr txBox="1"/>
            <p:nvPr/>
          </p:nvSpPr>
          <p:spPr>
            <a:xfrm>
              <a:off x="5183726" y="2717156"/>
              <a:ext cx="1618735" cy="230832"/>
            </a:xfrm>
            <a:prstGeom prst="rect">
              <a:avLst/>
            </a:prstGeom>
            <a:noFill/>
          </p:spPr>
          <p:txBody>
            <a:bodyPr wrap="square" rtlCol="0">
              <a:spAutoFit/>
            </a:bodyPr>
            <a:lstStyle/>
            <a:p>
              <a:pPr algn="ctr"/>
              <a:r>
                <a:rPr lang="en-US" sz="900" dirty="0">
                  <a:solidFill>
                    <a:srgbClr val="FF0000"/>
                  </a:solidFill>
                </a:rPr>
                <a:t>[Graham 2022, p4A]</a:t>
              </a:r>
            </a:p>
          </p:txBody>
        </p:sp>
        <p:sp>
          <p:nvSpPr>
            <p:cNvPr id="19" name="TextBox 18">
              <a:extLst>
                <a:ext uri="{FF2B5EF4-FFF2-40B4-BE49-F238E27FC236}">
                  <a16:creationId xmlns:a16="http://schemas.microsoft.com/office/drawing/2014/main" id="{22947AFD-2070-D9BD-F5CC-5CF81DADD62A}"/>
                </a:ext>
              </a:extLst>
            </p:cNvPr>
            <p:cNvSpPr txBox="1"/>
            <p:nvPr/>
          </p:nvSpPr>
          <p:spPr>
            <a:xfrm>
              <a:off x="1453649" y="2978715"/>
              <a:ext cx="1618735" cy="230832"/>
            </a:xfrm>
            <a:prstGeom prst="rect">
              <a:avLst/>
            </a:prstGeom>
            <a:noFill/>
          </p:spPr>
          <p:txBody>
            <a:bodyPr wrap="square" rtlCol="0">
              <a:spAutoFit/>
            </a:bodyPr>
            <a:lstStyle/>
            <a:p>
              <a:pPr algn="ctr"/>
              <a:r>
                <a:rPr lang="en-US" sz="900" dirty="0">
                  <a:solidFill>
                    <a:srgbClr val="FF0000"/>
                  </a:solidFill>
                </a:rPr>
                <a:t>[CR UK_BL, p4A]</a:t>
              </a:r>
            </a:p>
          </p:txBody>
        </p:sp>
      </p:grpSp>
      <p:sp>
        <p:nvSpPr>
          <p:cNvPr id="7" name="Content Placeholder 51">
            <a:extLst>
              <a:ext uri="{FF2B5EF4-FFF2-40B4-BE49-F238E27FC236}">
                <a16:creationId xmlns:a16="http://schemas.microsoft.com/office/drawing/2014/main" id="{AB05D522-099E-2A6F-7299-2592E501405D}"/>
              </a:ext>
            </a:extLst>
          </p:cNvPr>
          <p:cNvSpPr txBox="1">
            <a:spLocks/>
          </p:cNvSpPr>
          <p:nvPr/>
        </p:nvSpPr>
        <p:spPr>
          <a:xfrm>
            <a:off x="331199" y="5834006"/>
            <a:ext cx="4332241" cy="379717"/>
          </a:xfrm>
          <a:prstGeom prst="rect">
            <a:avLst/>
          </a:prstGeom>
        </p:spPr>
        <p:txBody>
          <a:bodyPr vert="horz" lIns="0" tIns="0" rIns="0" bIns="0" rtlCol="0" anchor="b">
            <a:noAutofit/>
          </a:bodyPr>
          <a:lstStyle>
            <a:lvl1pPr marL="0" indent="-302396" algn="l" defTabSz="914388" rtl="0" eaLnBrk="1" latinLnBrk="0" hangingPunct="1">
              <a:lnSpc>
                <a:spcPct val="125000"/>
              </a:lnSpc>
              <a:spcBef>
                <a:spcPts val="0"/>
              </a:spcBef>
              <a:buFont typeface="Arial" panose="020B0604020202020204" pitchFamily="34" charset="0"/>
              <a:buNone/>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9"/>
              </a:buBlip>
              <a:defRPr lang="en-US" sz="14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9"/>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9"/>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4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21" name="Flowchart: Terminator 20">
            <a:hlinkClick r:id="rId10" action="ppaction://hlinksldjump"/>
            <a:extLst>
              <a:ext uri="{FF2B5EF4-FFF2-40B4-BE49-F238E27FC236}">
                <a16:creationId xmlns:a16="http://schemas.microsoft.com/office/drawing/2014/main" id="{B391CC07-BC91-4A11-D1B3-874EA6823E39}"/>
              </a:ext>
            </a:extLst>
          </p:cNvPr>
          <p:cNvSpPr/>
          <p:nvPr/>
        </p:nvSpPr>
        <p:spPr>
          <a:xfrm>
            <a:off x="4730114" y="5898527"/>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nvisible hyperlink">
            <a:hlinkClick r:id="rId10" action="ppaction://hlinksldjump"/>
            <a:extLst>
              <a:ext uri="{FF2B5EF4-FFF2-40B4-BE49-F238E27FC236}">
                <a16:creationId xmlns:a16="http://schemas.microsoft.com/office/drawing/2014/main" id="{2449E80C-4AD6-8D84-1EEC-186CA62B7A74}"/>
              </a:ext>
            </a:extLst>
          </p:cNvPr>
          <p:cNvSpPr/>
          <p:nvPr/>
        </p:nvSpPr>
        <p:spPr>
          <a:xfrm>
            <a:off x="7214448" y="1826929"/>
            <a:ext cx="1097280" cy="1885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55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CB393F10-B8ED-D28A-4693-C3D583DF4E32}"/>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16</a:t>
            </a:fld>
            <a:endParaRPr lang="en-US" dirty="0"/>
          </a:p>
        </p:txBody>
      </p:sp>
      <p:sp>
        <p:nvSpPr>
          <p:cNvPr id="13" name="Footer Placeholder 3">
            <a:extLst>
              <a:ext uri="{FF2B5EF4-FFF2-40B4-BE49-F238E27FC236}">
                <a16:creationId xmlns:a16="http://schemas.microsoft.com/office/drawing/2014/main" id="{4F2A6C7A-C609-3335-0D9B-6F4E45E193BE}"/>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15" name="Title 14">
            <a:extLst>
              <a:ext uri="{FF2B5EF4-FFF2-40B4-BE49-F238E27FC236}">
                <a16:creationId xmlns:a16="http://schemas.microsoft.com/office/drawing/2014/main" id="{BCE3E26B-16C1-B4B9-36FC-159B275DED5F}"/>
              </a:ext>
            </a:extLst>
          </p:cNvPr>
          <p:cNvSpPr>
            <a:spLocks noGrp="1"/>
          </p:cNvSpPr>
          <p:nvPr>
            <p:ph type="title"/>
          </p:nvPr>
        </p:nvSpPr>
        <p:spPr/>
        <p:txBody>
          <a:bodyPr/>
          <a:lstStyle/>
          <a:p>
            <a:r>
              <a:rPr lang="en-US" dirty="0"/>
              <a:t>Chronic Myeloid Leukemia (CML) </a:t>
            </a:r>
          </a:p>
        </p:txBody>
      </p:sp>
      <p:sp>
        <p:nvSpPr>
          <p:cNvPr id="21" name="Content Placeholder 20">
            <a:extLst>
              <a:ext uri="{FF2B5EF4-FFF2-40B4-BE49-F238E27FC236}">
                <a16:creationId xmlns:a16="http://schemas.microsoft.com/office/drawing/2014/main" id="{2807B143-75DA-4C74-DA77-4B708F5E0F02}"/>
              </a:ext>
            </a:extLst>
          </p:cNvPr>
          <p:cNvSpPr>
            <a:spLocks noGrp="1"/>
          </p:cNvSpPr>
          <p:nvPr>
            <p:ph sz="quarter" idx="58"/>
          </p:nvPr>
        </p:nvSpPr>
        <p:spPr>
          <a:xfrm>
            <a:off x="324969" y="1706838"/>
            <a:ext cx="4114800" cy="1463040"/>
          </a:xfrm>
        </p:spPr>
        <p:txBody>
          <a:bodyPr/>
          <a:lstStyle/>
          <a:p>
            <a:r>
              <a:rPr lang="en-US" dirty="0">
                <a:solidFill>
                  <a:schemeClr val="accent5">
                    <a:lumMod val="75000"/>
                  </a:schemeClr>
                </a:solidFill>
              </a:rPr>
              <a:t>CML is classified as a </a:t>
            </a:r>
            <a:r>
              <a:rPr lang="en-US" b="1" dirty="0">
                <a:solidFill>
                  <a:schemeClr val="accent2"/>
                </a:solidFill>
              </a:rPr>
              <a:t>myeloproliferative </a:t>
            </a:r>
            <a:br>
              <a:rPr lang="en-US" b="1" dirty="0">
                <a:solidFill>
                  <a:schemeClr val="accent2"/>
                </a:solidFill>
              </a:rPr>
            </a:br>
            <a:r>
              <a:rPr lang="en-US" b="1" dirty="0">
                <a:solidFill>
                  <a:schemeClr val="accent2"/>
                </a:solidFill>
              </a:rPr>
              <a:t>neoplasm</a:t>
            </a:r>
            <a:r>
              <a:rPr lang="en-US" b="1" dirty="0">
                <a:solidFill>
                  <a:schemeClr val="accent5">
                    <a:lumMod val="75000"/>
                  </a:schemeClr>
                </a:solidFill>
              </a:rPr>
              <a:t> </a:t>
            </a:r>
            <a:r>
              <a:rPr lang="en-US" dirty="0">
                <a:solidFill>
                  <a:schemeClr val="accent5">
                    <a:lumMod val="75000"/>
                  </a:schemeClr>
                </a:solidFill>
              </a:rPr>
              <a:t>that affects both the peripheral blood and bone marrow. It is characterized by having the </a:t>
            </a:r>
            <a:r>
              <a:rPr lang="en-US" b="1" dirty="0">
                <a:solidFill>
                  <a:schemeClr val="accent2"/>
                </a:solidFill>
              </a:rPr>
              <a:t>Philadelphia chromosome</a:t>
            </a:r>
            <a:r>
              <a:rPr lang="en-US" dirty="0">
                <a:solidFill>
                  <a:schemeClr val="accent5">
                    <a:lumMod val="75000"/>
                  </a:schemeClr>
                </a:solidFill>
              </a:rPr>
              <a:t> and is predominantly composed of proliferating granulocytes.</a:t>
            </a:r>
          </a:p>
        </p:txBody>
      </p:sp>
      <p:sp>
        <p:nvSpPr>
          <p:cNvPr id="4" name="Content Placeholder 3">
            <a:extLst>
              <a:ext uri="{FF2B5EF4-FFF2-40B4-BE49-F238E27FC236}">
                <a16:creationId xmlns:a16="http://schemas.microsoft.com/office/drawing/2014/main" id="{BC7AA6DB-2D27-5C4F-79BA-A6E4DC6E05D9}"/>
              </a:ext>
            </a:extLst>
          </p:cNvPr>
          <p:cNvSpPr>
            <a:spLocks noGrp="1"/>
          </p:cNvSpPr>
          <p:nvPr>
            <p:ph sz="quarter" idx="56"/>
          </p:nvPr>
        </p:nvSpPr>
        <p:spPr>
          <a:xfrm>
            <a:off x="4663440" y="3495038"/>
            <a:ext cx="4111759" cy="2148840"/>
          </a:xfrm>
        </p:spPr>
        <p:txBody>
          <a:bodyPr/>
          <a:lstStyle/>
          <a:p>
            <a:r>
              <a:rPr lang="en-US" dirty="0"/>
              <a:t>Demographic</a:t>
            </a:r>
          </a:p>
          <a:p>
            <a:pPr lvl="1"/>
            <a:r>
              <a:rPr lang="en-US" sz="1000" dirty="0"/>
              <a:t>The median age of diagnosis is 65 years old in the US</a:t>
            </a:r>
          </a:p>
          <a:p>
            <a:pPr lvl="1"/>
            <a:r>
              <a:rPr lang="en-US" sz="1000" dirty="0"/>
              <a:t>Whites have the highest incidence of new cases of CML in the US (1.6-2.6 per 100,000 new cases) followed by:</a:t>
            </a:r>
          </a:p>
          <a:p>
            <a:pPr lvl="2"/>
            <a:r>
              <a:rPr lang="en-US" sz="1000" dirty="0"/>
              <a:t>Blacks (1.5-2.3 per 100,000 new cases)</a:t>
            </a:r>
          </a:p>
          <a:p>
            <a:pPr lvl="2">
              <a:spcBef>
                <a:spcPts val="300"/>
              </a:spcBef>
            </a:pPr>
            <a:r>
              <a:rPr lang="en-US" sz="1000" dirty="0"/>
              <a:t>Hispanics (1.3-2.0 per 100,000 new cases)</a:t>
            </a:r>
          </a:p>
          <a:p>
            <a:pPr lvl="2">
              <a:spcBef>
                <a:spcPts val="300"/>
              </a:spcBef>
            </a:pPr>
            <a:r>
              <a:rPr lang="en-US" sz="1000" dirty="0"/>
              <a:t>Asians/Pacific Islanders (0.9-1.6 per 100,000 </a:t>
            </a:r>
            <a:br>
              <a:rPr lang="en-US" sz="1000" dirty="0"/>
            </a:br>
            <a:r>
              <a:rPr lang="en-US" sz="1000" dirty="0"/>
              <a:t>new cases)</a:t>
            </a:r>
          </a:p>
          <a:p>
            <a:pPr lvl="1">
              <a:spcBef>
                <a:spcPts val="300"/>
              </a:spcBef>
            </a:pPr>
            <a:r>
              <a:rPr lang="en-US" sz="1000" dirty="0"/>
              <a:t>CML occurs more frequently in males (2.5 per </a:t>
            </a:r>
            <a:br>
              <a:rPr lang="en-US" sz="1000" dirty="0"/>
            </a:br>
            <a:r>
              <a:rPr lang="en-US" sz="1000" dirty="0"/>
              <a:t>100,000 new cases) than in females (1.5 per 100,000 new cases) </a:t>
            </a:r>
          </a:p>
          <a:p>
            <a:endParaRPr lang="en-US" dirty="0"/>
          </a:p>
        </p:txBody>
      </p:sp>
      <p:sp>
        <p:nvSpPr>
          <p:cNvPr id="44" name="Content Placeholder 17">
            <a:extLst>
              <a:ext uri="{FF2B5EF4-FFF2-40B4-BE49-F238E27FC236}">
                <a16:creationId xmlns:a16="http://schemas.microsoft.com/office/drawing/2014/main" id="{50D7AC21-6E0F-BA51-1CE6-A441586E80A7}"/>
              </a:ext>
            </a:extLst>
          </p:cNvPr>
          <p:cNvSpPr>
            <a:spLocks noGrp="1"/>
          </p:cNvSpPr>
          <p:nvPr>
            <p:ph sz="quarter" idx="32"/>
          </p:nvPr>
        </p:nvSpPr>
        <p:spPr>
          <a:xfrm>
            <a:off x="329184" y="3495039"/>
            <a:ext cx="4169663" cy="2148839"/>
          </a:xfrm>
        </p:spPr>
        <p:txBody>
          <a:bodyPr/>
          <a:lstStyle/>
          <a:p>
            <a:r>
              <a:rPr lang="en-US" dirty="0"/>
              <a:t>Prevalence/Incidence</a:t>
            </a:r>
          </a:p>
          <a:p>
            <a:pPr lvl="1"/>
            <a:r>
              <a:rPr lang="en-US" sz="1000" dirty="0"/>
              <a:t>The incidence of new cases of CML in the US is </a:t>
            </a:r>
            <a:br>
              <a:rPr lang="en-US" sz="1000" dirty="0"/>
            </a:br>
            <a:r>
              <a:rPr lang="en-US" sz="1000" dirty="0"/>
              <a:t>1.9 per 100,000 per year (based on 2015-2019 cases)</a:t>
            </a:r>
          </a:p>
          <a:p>
            <a:pPr lvl="1"/>
            <a:r>
              <a:rPr lang="en-US" sz="1000" dirty="0"/>
              <a:t>CML has a worldwide annual incidence </a:t>
            </a:r>
            <a:br>
              <a:rPr lang="en-US" sz="1000" dirty="0"/>
            </a:br>
            <a:r>
              <a:rPr lang="en-US" sz="1000" dirty="0"/>
              <a:t>rate of 0.87 people per 100,000, increasing </a:t>
            </a:r>
            <a:br>
              <a:rPr lang="en-US" sz="1000" dirty="0"/>
            </a:br>
            <a:r>
              <a:rPr lang="en-US" sz="1000" dirty="0"/>
              <a:t>with age up to 1.52 in patients &gt;70 years</a:t>
            </a:r>
          </a:p>
          <a:p>
            <a:pPr lvl="1"/>
            <a:r>
              <a:rPr lang="en-US" sz="1000" dirty="0"/>
              <a:t>In the US in 2019, there were an estimated 63,000 people living with CML</a:t>
            </a:r>
          </a:p>
          <a:p>
            <a:pPr lvl="1"/>
            <a:r>
              <a:rPr lang="en-US" sz="1000" dirty="0"/>
              <a:t>The US incidence increases with age with 65- to </a:t>
            </a:r>
            <a:br>
              <a:rPr lang="en-US" sz="1000" dirty="0"/>
            </a:br>
            <a:r>
              <a:rPr lang="en-US" sz="1000" dirty="0"/>
              <a:t>74-year-olds having the highest incidence of new </a:t>
            </a:r>
            <a:br>
              <a:rPr lang="en-US" sz="1000" dirty="0"/>
            </a:br>
            <a:r>
              <a:rPr lang="en-US" sz="1000" dirty="0"/>
              <a:t>cases (22.1%) (based on 2015-2019 cases)</a:t>
            </a:r>
            <a:endParaRPr lang="en-US" dirty="0"/>
          </a:p>
        </p:txBody>
      </p:sp>
      <p:pic>
        <p:nvPicPr>
          <p:cNvPr id="8" name="Content Placeholder 7">
            <a:extLst>
              <a:ext uri="{FF2B5EF4-FFF2-40B4-BE49-F238E27FC236}">
                <a16:creationId xmlns:a16="http://schemas.microsoft.com/office/drawing/2014/main" id="{A3FA131F-D961-9DEF-DAE3-7EFBC86A83D1}"/>
              </a:ext>
            </a:extLst>
          </p:cNvPr>
          <p:cNvPicPr>
            <a:picLocks noGrp="1" noChangeAspect="1"/>
          </p:cNvPicPr>
          <p:nvPr>
            <p:ph sz="quarter"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03324" y="1718918"/>
            <a:ext cx="2808601" cy="1365293"/>
          </a:xfrm>
        </p:spPr>
      </p:pic>
      <p:grpSp>
        <p:nvGrpSpPr>
          <p:cNvPr id="9" name="Group 8">
            <a:extLst>
              <a:ext uri="{FF2B5EF4-FFF2-40B4-BE49-F238E27FC236}">
                <a16:creationId xmlns:a16="http://schemas.microsoft.com/office/drawing/2014/main" id="{5358C538-9400-5DBC-11EE-F1EF6A14A856}"/>
              </a:ext>
            </a:extLst>
          </p:cNvPr>
          <p:cNvGrpSpPr/>
          <p:nvPr/>
        </p:nvGrpSpPr>
        <p:grpSpPr>
          <a:xfrm>
            <a:off x="8092440" y="3236976"/>
            <a:ext cx="578302" cy="576758"/>
            <a:chOff x="4558146" y="3358738"/>
            <a:chExt cx="578302" cy="576758"/>
          </a:xfrm>
        </p:grpSpPr>
        <p:sp>
          <p:nvSpPr>
            <p:cNvPr id="10" name="Oval 9">
              <a:extLst>
                <a:ext uri="{FF2B5EF4-FFF2-40B4-BE49-F238E27FC236}">
                  <a16:creationId xmlns:a16="http://schemas.microsoft.com/office/drawing/2014/main" id="{650F64F4-9A2C-011F-1CB5-30F43B5A59FB}"/>
                </a:ext>
              </a:extLst>
            </p:cNvPr>
            <p:cNvSpPr/>
            <p:nvPr/>
          </p:nvSpPr>
          <p:spPr>
            <a:xfrm>
              <a:off x="4558146" y="335873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20">
              <a:extLst>
                <a:ext uri="{FF2B5EF4-FFF2-40B4-BE49-F238E27FC236}">
                  <a16:creationId xmlns:a16="http://schemas.microsoft.com/office/drawing/2014/main" id="{F1261E94-ABC0-0163-6C67-BB3331C0F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4948" y="3363996"/>
              <a:ext cx="571500" cy="571500"/>
            </a:xfrm>
            <a:prstGeom prst="rect">
              <a:avLst/>
            </a:prstGeom>
          </p:spPr>
        </p:pic>
      </p:grpSp>
      <p:grpSp>
        <p:nvGrpSpPr>
          <p:cNvPr id="5" name="Group 4">
            <a:extLst>
              <a:ext uri="{FF2B5EF4-FFF2-40B4-BE49-F238E27FC236}">
                <a16:creationId xmlns:a16="http://schemas.microsoft.com/office/drawing/2014/main" id="{0ED1985F-095A-5C88-2107-7D63C7587DCF}"/>
              </a:ext>
            </a:extLst>
          </p:cNvPr>
          <p:cNvGrpSpPr/>
          <p:nvPr/>
        </p:nvGrpSpPr>
        <p:grpSpPr>
          <a:xfrm>
            <a:off x="3840480" y="3246120"/>
            <a:ext cx="571500" cy="571500"/>
            <a:chOff x="3834345" y="3343676"/>
            <a:chExt cx="571500" cy="571500"/>
          </a:xfrm>
        </p:grpSpPr>
        <p:sp>
          <p:nvSpPr>
            <p:cNvPr id="29" name="Rectangle 28">
              <a:extLst>
                <a:ext uri="{FF2B5EF4-FFF2-40B4-BE49-F238E27FC236}">
                  <a16:creationId xmlns:a16="http://schemas.microsoft.com/office/drawing/2014/main" id="{DB835C1B-AE31-AEE9-0942-EE33381A2FEB}"/>
                </a:ext>
              </a:extLst>
            </p:cNvPr>
            <p:cNvSpPr/>
            <p:nvPr/>
          </p:nvSpPr>
          <p:spPr>
            <a:xfrm>
              <a:off x="3886200" y="3438144"/>
              <a:ext cx="429768"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0">
              <a:extLst>
                <a:ext uri="{FF2B5EF4-FFF2-40B4-BE49-F238E27FC236}">
                  <a16:creationId xmlns:a16="http://schemas.microsoft.com/office/drawing/2014/main" id="{CB7068DA-782F-0EF3-FBDA-2CF18D901D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34345" y="3343676"/>
              <a:ext cx="571500" cy="571500"/>
            </a:xfrm>
            <a:prstGeom prst="rect">
              <a:avLst/>
            </a:prstGeom>
          </p:spPr>
        </p:pic>
      </p:grpSp>
      <p:grpSp>
        <p:nvGrpSpPr>
          <p:cNvPr id="7" name="REFS/ART ID" hidden="1">
            <a:extLst>
              <a:ext uri="{FF2B5EF4-FFF2-40B4-BE49-F238E27FC236}">
                <a16:creationId xmlns:a16="http://schemas.microsoft.com/office/drawing/2014/main" id="{464F86B5-FEDE-F1F9-AAD0-FDE4F5A39848}"/>
              </a:ext>
            </a:extLst>
          </p:cNvPr>
          <p:cNvGrpSpPr/>
          <p:nvPr/>
        </p:nvGrpSpPr>
        <p:grpSpPr>
          <a:xfrm>
            <a:off x="1882908" y="622175"/>
            <a:ext cx="8681728" cy="5203424"/>
            <a:chOff x="1882908" y="622175"/>
            <a:chExt cx="8681728" cy="5203424"/>
          </a:xfrm>
        </p:grpSpPr>
        <p:sp>
          <p:nvSpPr>
            <p:cNvPr id="2" name="TextBox 1">
              <a:extLst>
                <a:ext uri="{FF2B5EF4-FFF2-40B4-BE49-F238E27FC236}">
                  <a16:creationId xmlns:a16="http://schemas.microsoft.com/office/drawing/2014/main" id="{1729616E-E3AC-1037-F9EC-880C0C5C8071}"/>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AHB_013</a:t>
              </a:r>
            </a:p>
          </p:txBody>
        </p:sp>
        <p:sp>
          <p:nvSpPr>
            <p:cNvPr id="27" name="TextBox 26">
              <a:extLst>
                <a:ext uri="{FF2B5EF4-FFF2-40B4-BE49-F238E27FC236}">
                  <a16:creationId xmlns:a16="http://schemas.microsoft.com/office/drawing/2014/main" id="{13776E58-13CB-177A-78CD-0D0696BC0840}"/>
                </a:ext>
              </a:extLst>
            </p:cNvPr>
            <p:cNvSpPr txBox="1"/>
            <p:nvPr/>
          </p:nvSpPr>
          <p:spPr>
            <a:xfrm>
              <a:off x="2681509" y="2928743"/>
              <a:ext cx="1845032" cy="230832"/>
            </a:xfrm>
            <a:prstGeom prst="rect">
              <a:avLst/>
            </a:prstGeom>
            <a:noFill/>
          </p:spPr>
          <p:txBody>
            <a:bodyPr wrap="square" rtlCol="0">
              <a:spAutoFit/>
            </a:bodyPr>
            <a:lstStyle/>
            <a:p>
              <a:pPr algn="ctr"/>
              <a:r>
                <a:rPr lang="en-US" sz="900" dirty="0">
                  <a:solidFill>
                    <a:srgbClr val="FF0000"/>
                  </a:solidFill>
                </a:rPr>
                <a:t>[Eden 2022, p1A]</a:t>
              </a:r>
            </a:p>
          </p:txBody>
        </p:sp>
        <p:sp>
          <p:nvSpPr>
            <p:cNvPr id="47" name="TextBox 46">
              <a:extLst>
                <a:ext uri="{FF2B5EF4-FFF2-40B4-BE49-F238E27FC236}">
                  <a16:creationId xmlns:a16="http://schemas.microsoft.com/office/drawing/2014/main" id="{B666AAC1-38CC-8C6E-9113-5F82CD575BA6}"/>
                </a:ext>
              </a:extLst>
            </p:cNvPr>
            <p:cNvSpPr txBox="1"/>
            <p:nvPr/>
          </p:nvSpPr>
          <p:spPr>
            <a:xfrm>
              <a:off x="7057519" y="3604224"/>
              <a:ext cx="2118595"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Facts_CML</a:t>
              </a:r>
              <a:r>
                <a:rPr lang="en-US" sz="900" dirty="0">
                  <a:solidFill>
                    <a:srgbClr val="FF0000"/>
                  </a:solidFill>
                </a:rPr>
                <a:t>, p6A]</a:t>
              </a:r>
            </a:p>
          </p:txBody>
        </p:sp>
        <p:sp>
          <p:nvSpPr>
            <p:cNvPr id="49" name="TextBox 48">
              <a:extLst>
                <a:ext uri="{FF2B5EF4-FFF2-40B4-BE49-F238E27FC236}">
                  <a16:creationId xmlns:a16="http://schemas.microsoft.com/office/drawing/2014/main" id="{BEA0A85F-2A60-B013-9AAE-C9400EA0F020}"/>
                </a:ext>
              </a:extLst>
            </p:cNvPr>
            <p:cNvSpPr txBox="1"/>
            <p:nvPr/>
          </p:nvSpPr>
          <p:spPr>
            <a:xfrm>
              <a:off x="3077108" y="4095163"/>
              <a:ext cx="1845032" cy="230832"/>
            </a:xfrm>
            <a:prstGeom prst="rect">
              <a:avLst/>
            </a:prstGeom>
            <a:noFill/>
          </p:spPr>
          <p:txBody>
            <a:bodyPr wrap="square" rtlCol="0">
              <a:spAutoFit/>
            </a:bodyPr>
            <a:lstStyle/>
            <a:p>
              <a:pPr algn="ctr"/>
              <a:r>
                <a:rPr lang="en-US" sz="900" dirty="0">
                  <a:solidFill>
                    <a:srgbClr val="FF0000"/>
                  </a:solidFill>
                </a:rPr>
                <a:t>[Eden 2022, p1B]</a:t>
              </a:r>
            </a:p>
          </p:txBody>
        </p:sp>
        <p:sp>
          <p:nvSpPr>
            <p:cNvPr id="50" name="TextBox 49">
              <a:extLst>
                <a:ext uri="{FF2B5EF4-FFF2-40B4-BE49-F238E27FC236}">
                  <a16:creationId xmlns:a16="http://schemas.microsoft.com/office/drawing/2014/main" id="{535A949C-F9EA-741D-F627-F7E1A5DAF027}"/>
                </a:ext>
              </a:extLst>
            </p:cNvPr>
            <p:cNvSpPr txBox="1"/>
            <p:nvPr/>
          </p:nvSpPr>
          <p:spPr>
            <a:xfrm>
              <a:off x="2575944" y="4596079"/>
              <a:ext cx="2529072" cy="230832"/>
            </a:xfrm>
            <a:prstGeom prst="rect">
              <a:avLst/>
            </a:prstGeom>
            <a:noFill/>
          </p:spPr>
          <p:txBody>
            <a:bodyPr wrap="square" rtlCol="0">
              <a:spAutoFit/>
            </a:bodyPr>
            <a:lstStyle/>
            <a:p>
              <a:pPr algn="ctr"/>
              <a:r>
                <a:rPr lang="en-US" sz="900" dirty="0">
                  <a:solidFill>
                    <a:srgbClr val="FF0000"/>
                  </a:solidFill>
                </a:rPr>
                <a:t>[Eden 2022, p1B]</a:t>
              </a:r>
            </a:p>
          </p:txBody>
        </p:sp>
        <p:sp>
          <p:nvSpPr>
            <p:cNvPr id="20" name="TextBox 19">
              <a:extLst>
                <a:ext uri="{FF2B5EF4-FFF2-40B4-BE49-F238E27FC236}">
                  <a16:creationId xmlns:a16="http://schemas.microsoft.com/office/drawing/2014/main" id="{269E9AD7-0698-7F85-6F34-891E7E94D780}"/>
                </a:ext>
              </a:extLst>
            </p:cNvPr>
            <p:cNvSpPr txBox="1"/>
            <p:nvPr/>
          </p:nvSpPr>
          <p:spPr>
            <a:xfrm>
              <a:off x="2131635" y="5594767"/>
              <a:ext cx="2031618"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Facts_CML</a:t>
              </a:r>
              <a:r>
                <a:rPr lang="en-US" sz="900" dirty="0">
                  <a:solidFill>
                    <a:srgbClr val="FF0000"/>
                  </a:solidFill>
                </a:rPr>
                <a:t>, p6B]</a:t>
              </a:r>
            </a:p>
          </p:txBody>
        </p:sp>
        <p:sp>
          <p:nvSpPr>
            <p:cNvPr id="22" name="TextBox 21">
              <a:extLst>
                <a:ext uri="{FF2B5EF4-FFF2-40B4-BE49-F238E27FC236}">
                  <a16:creationId xmlns:a16="http://schemas.microsoft.com/office/drawing/2014/main" id="{AFA0FF49-F1ED-1689-6A3C-F925EC54F408}"/>
                </a:ext>
              </a:extLst>
            </p:cNvPr>
            <p:cNvSpPr txBox="1"/>
            <p:nvPr/>
          </p:nvSpPr>
          <p:spPr>
            <a:xfrm>
              <a:off x="7057519" y="3928851"/>
              <a:ext cx="2118595"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Facts_CML</a:t>
              </a:r>
              <a:r>
                <a:rPr lang="en-US" sz="900" dirty="0">
                  <a:solidFill>
                    <a:srgbClr val="FF0000"/>
                  </a:solidFill>
                </a:rPr>
                <a:t>, p5A]</a:t>
              </a:r>
            </a:p>
          </p:txBody>
        </p:sp>
        <p:sp>
          <p:nvSpPr>
            <p:cNvPr id="23" name="TextBox 22">
              <a:extLst>
                <a:ext uri="{FF2B5EF4-FFF2-40B4-BE49-F238E27FC236}">
                  <a16:creationId xmlns:a16="http://schemas.microsoft.com/office/drawing/2014/main" id="{3B012FC5-3D14-9E2F-97BE-A77581938D6A}"/>
                </a:ext>
              </a:extLst>
            </p:cNvPr>
            <p:cNvSpPr txBox="1"/>
            <p:nvPr/>
          </p:nvSpPr>
          <p:spPr>
            <a:xfrm>
              <a:off x="7018045" y="5479351"/>
              <a:ext cx="2118595"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Facts_CML</a:t>
              </a:r>
              <a:r>
                <a:rPr lang="en-US" sz="900" dirty="0">
                  <a:solidFill>
                    <a:srgbClr val="FF0000"/>
                  </a:solidFill>
                </a:rPr>
                <a:t>, p5A]</a:t>
              </a:r>
            </a:p>
          </p:txBody>
        </p:sp>
        <p:sp>
          <p:nvSpPr>
            <p:cNvPr id="24" name="TextBox 23">
              <a:extLst>
                <a:ext uri="{FF2B5EF4-FFF2-40B4-BE49-F238E27FC236}">
                  <a16:creationId xmlns:a16="http://schemas.microsoft.com/office/drawing/2014/main" id="{A2C6AFD0-DCDF-E6C4-493F-75E77B4BAC72}"/>
                </a:ext>
              </a:extLst>
            </p:cNvPr>
            <p:cNvSpPr txBox="1"/>
            <p:nvPr/>
          </p:nvSpPr>
          <p:spPr>
            <a:xfrm>
              <a:off x="1882908" y="4879227"/>
              <a:ext cx="2529072"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Facts_CML</a:t>
              </a:r>
              <a:r>
                <a:rPr lang="en-US" sz="900" dirty="0">
                  <a:solidFill>
                    <a:srgbClr val="FF0000"/>
                  </a:solidFill>
                </a:rPr>
                <a:t>, p2A]</a:t>
              </a:r>
            </a:p>
          </p:txBody>
        </p:sp>
      </p:grpSp>
      <p:sp>
        <p:nvSpPr>
          <p:cNvPr id="6" name="Content Placeholder 51">
            <a:extLst>
              <a:ext uri="{FF2B5EF4-FFF2-40B4-BE49-F238E27FC236}">
                <a16:creationId xmlns:a16="http://schemas.microsoft.com/office/drawing/2014/main" id="{BB7572A1-B519-A531-6845-BE93FE2E77A5}"/>
              </a:ext>
            </a:extLst>
          </p:cNvPr>
          <p:cNvSpPr txBox="1">
            <a:spLocks/>
          </p:cNvSpPr>
          <p:nvPr/>
        </p:nvSpPr>
        <p:spPr>
          <a:xfrm>
            <a:off x="331199" y="5834006"/>
            <a:ext cx="4332241" cy="379717"/>
          </a:xfrm>
          <a:prstGeom prst="rect">
            <a:avLst/>
          </a:prstGeom>
        </p:spPr>
        <p:txBody>
          <a:bodyPr vert="horz" lIns="0" tIns="0" rIns="0" bIns="0" rtlCol="0" anchor="b">
            <a:noAutofit/>
          </a:bodyPr>
          <a:lstStyle>
            <a:lvl1pPr marL="0" indent="-302396" algn="l" defTabSz="914388" rtl="0" eaLnBrk="1" latinLnBrk="0" hangingPunct="1">
              <a:lnSpc>
                <a:spcPct val="125000"/>
              </a:lnSpc>
              <a:spcBef>
                <a:spcPts val="0"/>
              </a:spcBef>
              <a:buFont typeface="Arial" panose="020B0604020202020204" pitchFamily="34" charset="0"/>
              <a:buNone/>
              <a:defRPr lang="en-US" sz="7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9"/>
              </a:buBlip>
              <a:defRPr lang="en-US" sz="14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9"/>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9"/>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4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4" name="Flowchart: Terminator 13">
            <a:hlinkClick r:id="rId10" action="ppaction://hlinksldjump"/>
            <a:extLst>
              <a:ext uri="{FF2B5EF4-FFF2-40B4-BE49-F238E27FC236}">
                <a16:creationId xmlns:a16="http://schemas.microsoft.com/office/drawing/2014/main" id="{71BAEAEF-B95D-E727-28A9-C72A7C8A89E4}"/>
              </a:ext>
            </a:extLst>
          </p:cNvPr>
          <p:cNvSpPr/>
          <p:nvPr/>
        </p:nvSpPr>
        <p:spPr>
          <a:xfrm>
            <a:off x="4730114" y="5898527"/>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nvisible hyperlink">
            <a:hlinkClick r:id="rId10" action="ppaction://hlinksldjump"/>
            <a:extLst>
              <a:ext uri="{FF2B5EF4-FFF2-40B4-BE49-F238E27FC236}">
                <a16:creationId xmlns:a16="http://schemas.microsoft.com/office/drawing/2014/main" id="{C3EEC02D-3C6A-2E7A-AC4A-5D8C6737AF89}"/>
              </a:ext>
            </a:extLst>
          </p:cNvPr>
          <p:cNvSpPr/>
          <p:nvPr/>
        </p:nvSpPr>
        <p:spPr>
          <a:xfrm>
            <a:off x="2419883" y="1963203"/>
            <a:ext cx="146304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nvisible hyperlink">
            <a:hlinkClick r:id="rId10" action="ppaction://hlinksldjump"/>
            <a:extLst>
              <a:ext uri="{FF2B5EF4-FFF2-40B4-BE49-F238E27FC236}">
                <a16:creationId xmlns:a16="http://schemas.microsoft.com/office/drawing/2014/main" id="{9FA219B2-4271-4EE9-4FF2-42AB849D81A0}"/>
              </a:ext>
            </a:extLst>
          </p:cNvPr>
          <p:cNvSpPr/>
          <p:nvPr/>
        </p:nvSpPr>
        <p:spPr>
          <a:xfrm>
            <a:off x="515469" y="2178390"/>
            <a:ext cx="77724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hyperlink">
            <a:hlinkClick r:id="rId10" action="ppaction://hlinksldjump"/>
            <a:extLst>
              <a:ext uri="{FF2B5EF4-FFF2-40B4-BE49-F238E27FC236}">
                <a16:creationId xmlns:a16="http://schemas.microsoft.com/office/drawing/2014/main" id="{1C4A17F0-C6C1-168B-6177-EB5413BFFBCF}"/>
              </a:ext>
            </a:extLst>
          </p:cNvPr>
          <p:cNvSpPr/>
          <p:nvPr/>
        </p:nvSpPr>
        <p:spPr>
          <a:xfrm>
            <a:off x="592255" y="2587526"/>
            <a:ext cx="210312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971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DC9C7955-F7B9-2643-F946-1C022DBDBF05}"/>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8325147A-0830-6A31-8FA1-AB054E775379}"/>
              </a:ext>
            </a:extLst>
          </p:cNvPr>
          <p:cNvSpPr>
            <a:spLocks noGrp="1"/>
          </p:cNvSpPr>
          <p:nvPr>
            <p:ph type="sldNum" sz="quarter" idx="16"/>
          </p:nvPr>
        </p:nvSpPr>
        <p:spPr/>
        <p:txBody>
          <a:bodyPr/>
          <a:lstStyle/>
          <a:p>
            <a:fld id="{6B54B0F7-55DD-40D6-B7F4-70B586885C0B}" type="slidenum">
              <a:rPr lang="en-US" smtClean="0"/>
              <a:pPr/>
              <a:t>17</a:t>
            </a:fld>
            <a:endParaRPr lang="en-US" dirty="0"/>
          </a:p>
        </p:txBody>
      </p:sp>
      <p:sp>
        <p:nvSpPr>
          <p:cNvPr id="16" name="Title 15">
            <a:extLst>
              <a:ext uri="{FF2B5EF4-FFF2-40B4-BE49-F238E27FC236}">
                <a16:creationId xmlns:a16="http://schemas.microsoft.com/office/drawing/2014/main" id="{F4334E2B-30FD-A334-D94E-182C753BDF4D}"/>
              </a:ext>
            </a:extLst>
          </p:cNvPr>
          <p:cNvSpPr>
            <a:spLocks noGrp="1"/>
          </p:cNvSpPr>
          <p:nvPr>
            <p:ph type="title"/>
          </p:nvPr>
        </p:nvSpPr>
        <p:spPr/>
        <p:txBody>
          <a:bodyPr/>
          <a:lstStyle/>
          <a:p>
            <a:r>
              <a:rPr lang="en-US" dirty="0"/>
              <a:t>Chronic Myeloid Leukemia (CML) </a:t>
            </a:r>
          </a:p>
        </p:txBody>
      </p:sp>
      <p:sp>
        <p:nvSpPr>
          <p:cNvPr id="36" name="Content Placeholder 35">
            <a:extLst>
              <a:ext uri="{FF2B5EF4-FFF2-40B4-BE49-F238E27FC236}">
                <a16:creationId xmlns:a16="http://schemas.microsoft.com/office/drawing/2014/main" id="{EAD8006E-8B36-1DA5-3C9C-E34C5E6EF3BA}"/>
              </a:ext>
            </a:extLst>
          </p:cNvPr>
          <p:cNvSpPr>
            <a:spLocks noGrp="1"/>
          </p:cNvSpPr>
          <p:nvPr>
            <p:ph sz="quarter" idx="32"/>
          </p:nvPr>
        </p:nvSpPr>
        <p:spPr>
          <a:xfrm>
            <a:off x="329184" y="1508166"/>
            <a:ext cx="4169663" cy="4133087"/>
          </a:xfrm>
          <a:ln>
            <a:solidFill>
              <a:schemeClr val="accent5">
                <a:lumMod val="75000"/>
              </a:schemeClr>
            </a:solidFill>
          </a:ln>
        </p:spPr>
        <p:txBody>
          <a:bodyPr/>
          <a:lstStyle/>
          <a:p>
            <a:r>
              <a:rPr lang="en-US" dirty="0"/>
              <a:t>Signs and Symptoms</a:t>
            </a:r>
          </a:p>
          <a:p>
            <a:pPr lvl="1"/>
            <a:r>
              <a:rPr lang="en-US" dirty="0"/>
              <a:t>In the chronic phase, CML most often shows symptoms related to anemia and </a:t>
            </a:r>
            <a:r>
              <a:rPr lang="en-US" b="1" dirty="0">
                <a:solidFill>
                  <a:schemeClr val="accent2"/>
                </a:solidFill>
              </a:rPr>
              <a:t>splenomegaly</a:t>
            </a:r>
          </a:p>
          <a:p>
            <a:pPr lvl="2"/>
            <a:r>
              <a:rPr lang="en-US" dirty="0"/>
              <a:t>Fatigue and malaise are commonly associated with symptomatic anemia</a:t>
            </a:r>
          </a:p>
          <a:p>
            <a:pPr lvl="1"/>
            <a:r>
              <a:rPr lang="en-US" b="1" dirty="0">
                <a:solidFill>
                  <a:schemeClr val="accent2"/>
                </a:solidFill>
              </a:rPr>
              <a:t>Platelet </a:t>
            </a:r>
            <a:r>
              <a:rPr lang="en-US" dirty="0"/>
              <a:t>dysfunction or </a:t>
            </a:r>
            <a:r>
              <a:rPr lang="en-US" b="1" dirty="0">
                <a:solidFill>
                  <a:schemeClr val="accent2"/>
                </a:solidFill>
              </a:rPr>
              <a:t>thrombocytopenia</a:t>
            </a:r>
            <a:r>
              <a:rPr lang="en-US" dirty="0"/>
              <a:t> may also result from CML </a:t>
            </a:r>
          </a:p>
          <a:p>
            <a:pPr lvl="1"/>
            <a:r>
              <a:rPr lang="en-US" dirty="0"/>
              <a:t>Once CML progresses to the accelerated or blast faces, the following symptoms may be present:</a:t>
            </a:r>
          </a:p>
          <a:p>
            <a:endParaRPr lang="en-US" dirty="0"/>
          </a:p>
        </p:txBody>
      </p:sp>
      <p:sp>
        <p:nvSpPr>
          <p:cNvPr id="4" name="Content Placeholder 3">
            <a:extLst>
              <a:ext uri="{FF2B5EF4-FFF2-40B4-BE49-F238E27FC236}">
                <a16:creationId xmlns:a16="http://schemas.microsoft.com/office/drawing/2014/main" id="{D17B2F8E-C172-ED2F-451A-933CE083970D}"/>
              </a:ext>
            </a:extLst>
          </p:cNvPr>
          <p:cNvSpPr>
            <a:spLocks noGrp="1"/>
          </p:cNvSpPr>
          <p:nvPr>
            <p:ph sz="quarter" idx="56"/>
          </p:nvPr>
        </p:nvSpPr>
        <p:spPr>
          <a:xfrm>
            <a:off x="4663439" y="1508166"/>
            <a:ext cx="4114800" cy="4133087"/>
          </a:xfrm>
        </p:spPr>
        <p:txBody>
          <a:bodyPr/>
          <a:lstStyle/>
          <a:p>
            <a:pPr>
              <a:spcAft>
                <a:spcPts val="400"/>
              </a:spcAft>
            </a:pPr>
            <a:r>
              <a:rPr lang="en-US" sz="1000" dirty="0"/>
              <a:t>Testing and Diagnosis</a:t>
            </a:r>
          </a:p>
          <a:p>
            <a:pPr>
              <a:spcAft>
                <a:spcPts val="400"/>
              </a:spcAft>
            </a:pPr>
            <a:r>
              <a:rPr lang="en-US" sz="800" dirty="0"/>
              <a:t>Chronic phase</a:t>
            </a:r>
          </a:p>
          <a:p>
            <a:pPr marL="228600" lvl="1" indent="-228600">
              <a:spcAft>
                <a:spcPts val="400"/>
              </a:spcAft>
            </a:pPr>
            <a:r>
              <a:rPr lang="en-US" sz="800" dirty="0"/>
              <a:t>Less than 10% blasts, asymptomatic to mild symptoms, and responds to tyrosine kinase inhibitor therapy</a:t>
            </a:r>
          </a:p>
          <a:p>
            <a:pPr>
              <a:spcAft>
                <a:spcPts val="400"/>
              </a:spcAft>
            </a:pPr>
            <a:r>
              <a:rPr lang="en-US" sz="800" dirty="0"/>
              <a:t>Accelerated phase</a:t>
            </a:r>
          </a:p>
          <a:p>
            <a:pPr marL="228600" lvl="1" indent="-228600">
              <a:spcAft>
                <a:spcPts val="400"/>
              </a:spcAft>
            </a:pPr>
            <a:r>
              <a:rPr lang="en-US" sz="800" dirty="0"/>
              <a:t>Persistent or increasing high white blood cell count, splenomegaly, and thrombocytosis unresponsive to therapy</a:t>
            </a:r>
          </a:p>
          <a:p>
            <a:pPr marL="228600" lvl="1" indent="-228600">
              <a:spcAft>
                <a:spcPts val="400"/>
              </a:spcAft>
            </a:pPr>
            <a:r>
              <a:rPr lang="en-US" sz="800" dirty="0"/>
              <a:t>Persistent thrombocytopenia (less than 100 x 10</a:t>
            </a:r>
            <a:r>
              <a:rPr lang="en-US" sz="800" baseline="30000" dirty="0"/>
              <a:t>9</a:t>
            </a:r>
            <a:r>
              <a:rPr lang="en-US" sz="800" dirty="0"/>
              <a:t>/L)</a:t>
            </a:r>
          </a:p>
          <a:p>
            <a:pPr marL="228600" lvl="1" indent="-228600">
              <a:spcAft>
                <a:spcPts val="400"/>
              </a:spcAft>
            </a:pPr>
            <a:r>
              <a:rPr lang="en-US" sz="800" dirty="0"/>
              <a:t>Greater than or equal to 20% basophils in peripheral blood</a:t>
            </a:r>
          </a:p>
          <a:p>
            <a:pPr marL="228600" lvl="1" indent="-228600">
              <a:spcAft>
                <a:spcPts val="400"/>
              </a:spcAft>
            </a:pPr>
            <a:r>
              <a:rPr lang="en-US" sz="800" dirty="0"/>
              <a:t>10%-19% blasts in peripheral blood or bone marrow (without extramedullary blast proliferation)</a:t>
            </a:r>
          </a:p>
          <a:p>
            <a:pPr marL="228600" lvl="1" indent="-228600">
              <a:spcAft>
                <a:spcPts val="400"/>
              </a:spcAft>
            </a:pPr>
            <a:r>
              <a:rPr lang="en-US" sz="800" dirty="0"/>
              <a:t>Additional chromosomal abnormalities in Philadelphia chromosome-positive cells at diagnosis</a:t>
            </a:r>
          </a:p>
          <a:p>
            <a:pPr marL="228600" lvl="1" indent="-228600">
              <a:spcAft>
                <a:spcPts val="400"/>
              </a:spcAft>
            </a:pPr>
            <a:r>
              <a:rPr lang="en-US" sz="800" dirty="0"/>
              <a:t>Any new clonal chromosomal abnormality in Philadelphia chromosome-positive cells during therapy</a:t>
            </a:r>
          </a:p>
          <a:p>
            <a:pPr>
              <a:spcAft>
                <a:spcPts val="400"/>
              </a:spcAft>
            </a:pPr>
            <a:r>
              <a:rPr lang="en-US" sz="800" dirty="0"/>
              <a:t>Blast phase</a:t>
            </a:r>
          </a:p>
          <a:p>
            <a:pPr marL="228600" lvl="1" indent="-228600">
              <a:spcAft>
                <a:spcPts val="400"/>
              </a:spcAft>
            </a:pPr>
            <a:r>
              <a:rPr lang="en-US" sz="800" dirty="0"/>
              <a:t>Greater than or equal to 20% blasts in the peripheral blood and/or bone marrow or extramedullary blast proliferation </a:t>
            </a:r>
            <a:endParaRPr lang="en-US" sz="800" b="0" dirty="0"/>
          </a:p>
          <a:p>
            <a:pPr marL="0" lvl="1" indent="0">
              <a:spcAft>
                <a:spcPts val="400"/>
              </a:spcAft>
              <a:buNone/>
            </a:pPr>
            <a:r>
              <a:rPr lang="en-US" sz="800" b="1" dirty="0"/>
              <a:t>Diagnostic methods include:</a:t>
            </a:r>
          </a:p>
          <a:p>
            <a:pPr marL="228600" lvl="1" indent="-228600">
              <a:spcAft>
                <a:spcPts val="400"/>
              </a:spcAft>
            </a:pPr>
            <a:r>
              <a:rPr lang="en-US" sz="800" dirty="0"/>
              <a:t>Complete blood count</a:t>
            </a:r>
          </a:p>
          <a:p>
            <a:pPr marL="228600" lvl="1" indent="-228600">
              <a:spcAft>
                <a:spcPts val="400"/>
              </a:spcAft>
            </a:pPr>
            <a:r>
              <a:rPr lang="en-US" sz="800" dirty="0"/>
              <a:t>Bone marrow samples</a:t>
            </a:r>
          </a:p>
          <a:p>
            <a:pPr marL="228600" lvl="1" indent="-228600">
              <a:spcAft>
                <a:spcPts val="400"/>
              </a:spcAft>
            </a:pPr>
            <a:r>
              <a:rPr lang="en-US" sz="800" dirty="0"/>
              <a:t>FISH</a:t>
            </a:r>
          </a:p>
          <a:p>
            <a:pPr marL="228600" lvl="1" indent="-228600">
              <a:spcAft>
                <a:spcPts val="400"/>
              </a:spcAft>
            </a:pPr>
            <a:r>
              <a:rPr lang="en-US" sz="800" dirty="0"/>
              <a:t>Polymerase chain reaction (PCR)</a:t>
            </a:r>
          </a:p>
          <a:p>
            <a:pPr marL="228600" lvl="1" indent="-228600">
              <a:spcAft>
                <a:spcPts val="400"/>
              </a:spcAft>
            </a:pPr>
            <a:r>
              <a:rPr lang="en-US" sz="800" dirty="0"/>
              <a:t>CT scans</a:t>
            </a:r>
          </a:p>
        </p:txBody>
      </p:sp>
      <p:grpSp>
        <p:nvGrpSpPr>
          <p:cNvPr id="3" name="Group 2">
            <a:extLst>
              <a:ext uri="{FF2B5EF4-FFF2-40B4-BE49-F238E27FC236}">
                <a16:creationId xmlns:a16="http://schemas.microsoft.com/office/drawing/2014/main" id="{2B92F607-7C7A-F1A6-D0B1-CB2D6F91F882}"/>
              </a:ext>
            </a:extLst>
          </p:cNvPr>
          <p:cNvGrpSpPr/>
          <p:nvPr/>
        </p:nvGrpSpPr>
        <p:grpSpPr>
          <a:xfrm>
            <a:off x="350155" y="3590832"/>
            <a:ext cx="3930284" cy="1907530"/>
            <a:chOff x="350155" y="3474720"/>
            <a:chExt cx="3930284" cy="1907530"/>
          </a:xfrm>
        </p:grpSpPr>
        <p:sp>
          <p:nvSpPr>
            <p:cNvPr id="11" name="TextBox 10">
              <a:extLst>
                <a:ext uri="{FF2B5EF4-FFF2-40B4-BE49-F238E27FC236}">
                  <a16:creationId xmlns:a16="http://schemas.microsoft.com/office/drawing/2014/main" id="{8B2A4510-4CC5-0681-BF8C-236B246A499C}"/>
                </a:ext>
              </a:extLst>
            </p:cNvPr>
            <p:cNvSpPr txBox="1"/>
            <p:nvPr/>
          </p:nvSpPr>
          <p:spPr>
            <a:xfrm>
              <a:off x="350155" y="4114800"/>
              <a:ext cx="1133061" cy="261610"/>
            </a:xfrm>
            <a:prstGeom prst="rect">
              <a:avLst/>
            </a:prstGeom>
            <a:noFill/>
          </p:spPr>
          <p:txBody>
            <a:bodyPr wrap="square" rtlCol="0">
              <a:spAutoFit/>
            </a:bodyPr>
            <a:lstStyle/>
            <a:p>
              <a:pPr algn="ctr"/>
              <a:r>
                <a:rPr lang="en-US" sz="1100" dirty="0">
                  <a:solidFill>
                    <a:schemeClr val="accent5">
                      <a:lumMod val="75000"/>
                    </a:schemeClr>
                  </a:solidFill>
                </a:rPr>
                <a:t>Headache</a:t>
              </a:r>
            </a:p>
          </p:txBody>
        </p:sp>
        <p:sp>
          <p:nvSpPr>
            <p:cNvPr id="12" name="TextBox 11">
              <a:extLst>
                <a:ext uri="{FF2B5EF4-FFF2-40B4-BE49-F238E27FC236}">
                  <a16:creationId xmlns:a16="http://schemas.microsoft.com/office/drawing/2014/main" id="{AE2C2CDE-F065-7A8C-1BEB-535B8C4253FD}"/>
                </a:ext>
              </a:extLst>
            </p:cNvPr>
            <p:cNvSpPr txBox="1"/>
            <p:nvPr/>
          </p:nvSpPr>
          <p:spPr>
            <a:xfrm>
              <a:off x="1345603" y="4111761"/>
              <a:ext cx="1133061" cy="261610"/>
            </a:xfrm>
            <a:prstGeom prst="rect">
              <a:avLst/>
            </a:prstGeom>
            <a:noFill/>
          </p:spPr>
          <p:txBody>
            <a:bodyPr wrap="square" rtlCol="0">
              <a:spAutoFit/>
            </a:bodyPr>
            <a:lstStyle/>
            <a:p>
              <a:pPr algn="ctr"/>
              <a:r>
                <a:rPr lang="en-US" sz="1100" dirty="0">
                  <a:solidFill>
                    <a:schemeClr val="accent5">
                      <a:lumMod val="75000"/>
                    </a:schemeClr>
                  </a:solidFill>
                </a:rPr>
                <a:t>Bone pain</a:t>
              </a:r>
            </a:p>
          </p:txBody>
        </p:sp>
        <p:sp>
          <p:nvSpPr>
            <p:cNvPr id="13" name="TextBox 12">
              <a:extLst>
                <a:ext uri="{FF2B5EF4-FFF2-40B4-BE49-F238E27FC236}">
                  <a16:creationId xmlns:a16="http://schemas.microsoft.com/office/drawing/2014/main" id="{BB4D8A99-14B0-29DE-EF50-C5B3FBE5D242}"/>
                </a:ext>
              </a:extLst>
            </p:cNvPr>
            <p:cNvSpPr txBox="1"/>
            <p:nvPr/>
          </p:nvSpPr>
          <p:spPr>
            <a:xfrm>
              <a:off x="2314814" y="4114800"/>
              <a:ext cx="1062511" cy="261610"/>
            </a:xfrm>
            <a:prstGeom prst="rect">
              <a:avLst/>
            </a:prstGeom>
            <a:noFill/>
          </p:spPr>
          <p:txBody>
            <a:bodyPr wrap="square" rtlCol="0">
              <a:spAutoFit/>
            </a:bodyPr>
            <a:lstStyle/>
            <a:p>
              <a:pPr algn="ctr"/>
              <a:r>
                <a:rPr lang="en-US" sz="1100" dirty="0">
                  <a:solidFill>
                    <a:schemeClr val="accent5">
                      <a:lumMod val="75000"/>
                    </a:schemeClr>
                  </a:solidFill>
                </a:rPr>
                <a:t>Fever</a:t>
              </a:r>
            </a:p>
          </p:txBody>
        </p:sp>
        <p:sp>
          <p:nvSpPr>
            <p:cNvPr id="14" name="TextBox 13">
              <a:extLst>
                <a:ext uri="{FF2B5EF4-FFF2-40B4-BE49-F238E27FC236}">
                  <a16:creationId xmlns:a16="http://schemas.microsoft.com/office/drawing/2014/main" id="{4FC7A927-C876-715B-83B4-B434A044D267}"/>
                </a:ext>
              </a:extLst>
            </p:cNvPr>
            <p:cNvSpPr txBox="1"/>
            <p:nvPr/>
          </p:nvSpPr>
          <p:spPr>
            <a:xfrm>
              <a:off x="3147378" y="4114800"/>
              <a:ext cx="1133061" cy="261610"/>
            </a:xfrm>
            <a:prstGeom prst="rect">
              <a:avLst/>
            </a:prstGeom>
            <a:noFill/>
          </p:spPr>
          <p:txBody>
            <a:bodyPr wrap="square" rtlCol="0">
              <a:spAutoFit/>
            </a:bodyPr>
            <a:lstStyle/>
            <a:p>
              <a:pPr algn="ctr"/>
              <a:r>
                <a:rPr lang="en-US" sz="1100" dirty="0">
                  <a:solidFill>
                    <a:schemeClr val="accent5">
                      <a:lumMod val="75000"/>
                    </a:schemeClr>
                  </a:solidFill>
                </a:rPr>
                <a:t>Joint pain</a:t>
              </a:r>
            </a:p>
          </p:txBody>
        </p:sp>
        <p:sp>
          <p:nvSpPr>
            <p:cNvPr id="15" name="TextBox 14">
              <a:extLst>
                <a:ext uri="{FF2B5EF4-FFF2-40B4-BE49-F238E27FC236}">
                  <a16:creationId xmlns:a16="http://schemas.microsoft.com/office/drawing/2014/main" id="{241AC9D0-F722-AD5F-F45E-0FA008716788}"/>
                </a:ext>
              </a:extLst>
            </p:cNvPr>
            <p:cNvSpPr txBox="1"/>
            <p:nvPr/>
          </p:nvSpPr>
          <p:spPr>
            <a:xfrm>
              <a:off x="761544" y="5117543"/>
              <a:ext cx="789601" cy="261610"/>
            </a:xfrm>
            <a:prstGeom prst="rect">
              <a:avLst/>
            </a:prstGeom>
            <a:noFill/>
          </p:spPr>
          <p:txBody>
            <a:bodyPr wrap="square" rtlCol="0">
              <a:spAutoFit/>
            </a:bodyPr>
            <a:lstStyle/>
            <a:p>
              <a:pPr algn="ctr"/>
              <a:r>
                <a:rPr lang="en-US" sz="1100" dirty="0">
                  <a:solidFill>
                    <a:schemeClr val="accent5">
                      <a:lumMod val="75000"/>
                    </a:schemeClr>
                  </a:solidFill>
                </a:rPr>
                <a:t>Bleeding</a:t>
              </a:r>
            </a:p>
          </p:txBody>
        </p:sp>
        <p:sp>
          <p:nvSpPr>
            <p:cNvPr id="17" name="TextBox 16">
              <a:extLst>
                <a:ext uri="{FF2B5EF4-FFF2-40B4-BE49-F238E27FC236}">
                  <a16:creationId xmlns:a16="http://schemas.microsoft.com/office/drawing/2014/main" id="{CE5B7969-158F-6D2C-E6E0-066C6D535091}"/>
                </a:ext>
              </a:extLst>
            </p:cNvPr>
            <p:cNvSpPr txBox="1"/>
            <p:nvPr/>
          </p:nvSpPr>
          <p:spPr>
            <a:xfrm>
              <a:off x="1780251" y="5120640"/>
              <a:ext cx="922256" cy="261610"/>
            </a:xfrm>
            <a:prstGeom prst="rect">
              <a:avLst/>
            </a:prstGeom>
            <a:noFill/>
          </p:spPr>
          <p:txBody>
            <a:bodyPr wrap="square" rtlCol="0">
              <a:spAutoFit/>
            </a:bodyPr>
            <a:lstStyle/>
            <a:p>
              <a:pPr algn="ctr"/>
              <a:r>
                <a:rPr lang="en-US" sz="1100" dirty="0">
                  <a:solidFill>
                    <a:schemeClr val="accent5">
                      <a:lumMod val="75000"/>
                    </a:schemeClr>
                  </a:solidFill>
                </a:rPr>
                <a:t>Infections</a:t>
              </a:r>
            </a:p>
          </p:txBody>
        </p:sp>
        <p:sp>
          <p:nvSpPr>
            <p:cNvPr id="19" name="TextBox 18">
              <a:extLst>
                <a:ext uri="{FF2B5EF4-FFF2-40B4-BE49-F238E27FC236}">
                  <a16:creationId xmlns:a16="http://schemas.microsoft.com/office/drawing/2014/main" id="{183DCA1A-9BCC-31B8-574B-952C197C9035}"/>
                </a:ext>
              </a:extLst>
            </p:cNvPr>
            <p:cNvSpPr txBox="1"/>
            <p:nvPr/>
          </p:nvSpPr>
          <p:spPr>
            <a:xfrm>
              <a:off x="2729202" y="5117543"/>
              <a:ext cx="1499224" cy="261610"/>
            </a:xfrm>
            <a:prstGeom prst="rect">
              <a:avLst/>
            </a:prstGeom>
            <a:noFill/>
          </p:spPr>
          <p:txBody>
            <a:bodyPr wrap="square" rtlCol="0">
              <a:spAutoFit/>
            </a:bodyPr>
            <a:lstStyle/>
            <a:p>
              <a:pPr algn="ctr"/>
              <a:r>
                <a:rPr lang="en-US" sz="1100" dirty="0">
                  <a:solidFill>
                    <a:schemeClr val="accent5">
                      <a:lumMod val="75000"/>
                    </a:schemeClr>
                  </a:solidFill>
                </a:rPr>
                <a:t>Lymphadenopathy</a:t>
              </a:r>
            </a:p>
          </p:txBody>
        </p:sp>
        <p:pic>
          <p:nvPicPr>
            <p:cNvPr id="27" name="Content Placeholder 7">
              <a:extLst>
                <a:ext uri="{FF2B5EF4-FFF2-40B4-BE49-F238E27FC236}">
                  <a16:creationId xmlns:a16="http://schemas.microsoft.com/office/drawing/2014/main" id="{A6BE232C-D5A9-61C3-C414-598C16878C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0936" y="3474720"/>
              <a:ext cx="571500" cy="571500"/>
            </a:xfrm>
            <a:prstGeom prst="rect">
              <a:avLst/>
            </a:prstGeom>
          </p:spPr>
        </p:pic>
        <p:pic>
          <p:nvPicPr>
            <p:cNvPr id="28" name="Content Placeholder 7">
              <a:extLst>
                <a:ext uri="{FF2B5EF4-FFF2-40B4-BE49-F238E27FC236}">
                  <a16:creationId xmlns:a16="http://schemas.microsoft.com/office/drawing/2014/main" id="{5048996D-C23C-AB9E-5F24-A1BC947BD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24370" y="3474720"/>
              <a:ext cx="571500" cy="571500"/>
            </a:xfrm>
            <a:prstGeom prst="rect">
              <a:avLst/>
            </a:prstGeom>
          </p:spPr>
        </p:pic>
        <p:pic>
          <p:nvPicPr>
            <p:cNvPr id="29" name="Content Placeholder 7">
              <a:extLst>
                <a:ext uri="{FF2B5EF4-FFF2-40B4-BE49-F238E27FC236}">
                  <a16:creationId xmlns:a16="http://schemas.microsoft.com/office/drawing/2014/main" id="{74FC8BF1-7A2D-AD9F-2946-3A6C306D8F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560320" y="3474720"/>
              <a:ext cx="571500" cy="571500"/>
            </a:xfrm>
            <a:prstGeom prst="rect">
              <a:avLst/>
            </a:prstGeom>
          </p:spPr>
        </p:pic>
        <p:pic>
          <p:nvPicPr>
            <p:cNvPr id="37" name="Content Placeholder 7">
              <a:extLst>
                <a:ext uri="{FF2B5EF4-FFF2-40B4-BE49-F238E27FC236}">
                  <a16:creationId xmlns:a16="http://schemas.microsoft.com/office/drawing/2014/main" id="{35583835-8806-73E4-873E-D97E5166A9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28159" y="3474720"/>
              <a:ext cx="571500" cy="571500"/>
            </a:xfrm>
            <a:prstGeom prst="rect">
              <a:avLst/>
            </a:prstGeom>
          </p:spPr>
        </p:pic>
        <p:pic>
          <p:nvPicPr>
            <p:cNvPr id="38" name="Content Placeholder 7">
              <a:extLst>
                <a:ext uri="{FF2B5EF4-FFF2-40B4-BE49-F238E27FC236}">
                  <a16:creationId xmlns:a16="http://schemas.microsoft.com/office/drawing/2014/main" id="{57BA916C-9718-4FB9-4EF3-87E238B18E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70594" y="4480560"/>
              <a:ext cx="571500" cy="571500"/>
            </a:xfrm>
            <a:prstGeom prst="rect">
              <a:avLst/>
            </a:prstGeom>
          </p:spPr>
        </p:pic>
        <p:pic>
          <p:nvPicPr>
            <p:cNvPr id="39" name="Content Placeholder 7">
              <a:extLst>
                <a:ext uri="{FF2B5EF4-FFF2-40B4-BE49-F238E27FC236}">
                  <a16:creationId xmlns:a16="http://schemas.microsoft.com/office/drawing/2014/main" id="{CD814A49-97D8-043C-4322-951AC6D79B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955629" y="4480560"/>
              <a:ext cx="571500" cy="571500"/>
            </a:xfrm>
            <a:prstGeom prst="rect">
              <a:avLst/>
            </a:prstGeom>
          </p:spPr>
        </p:pic>
        <p:pic>
          <p:nvPicPr>
            <p:cNvPr id="40" name="Content Placeholder 7">
              <a:extLst>
                <a:ext uri="{FF2B5EF4-FFF2-40B4-BE49-F238E27FC236}">
                  <a16:creationId xmlns:a16="http://schemas.microsoft.com/office/drawing/2014/main" id="{7BBF55CB-4719-3BFF-76CD-F668A6775C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193064" y="4480560"/>
              <a:ext cx="571500" cy="571500"/>
            </a:xfrm>
            <a:prstGeom prst="rect">
              <a:avLst/>
            </a:prstGeom>
          </p:spPr>
        </p:pic>
      </p:grpSp>
      <p:grpSp>
        <p:nvGrpSpPr>
          <p:cNvPr id="62" name="Group 61">
            <a:extLst>
              <a:ext uri="{FF2B5EF4-FFF2-40B4-BE49-F238E27FC236}">
                <a16:creationId xmlns:a16="http://schemas.microsoft.com/office/drawing/2014/main" id="{A31323E3-2EDC-E7A4-A30E-C93A478E9B6E}"/>
              </a:ext>
            </a:extLst>
          </p:cNvPr>
          <p:cNvGrpSpPr/>
          <p:nvPr/>
        </p:nvGrpSpPr>
        <p:grpSpPr>
          <a:xfrm>
            <a:off x="8092440" y="1261872"/>
            <a:ext cx="571500" cy="574777"/>
            <a:chOff x="8074478" y="1341388"/>
            <a:chExt cx="571500" cy="574777"/>
          </a:xfrm>
        </p:grpSpPr>
        <p:sp>
          <p:nvSpPr>
            <p:cNvPr id="63" name="Oval 62">
              <a:extLst>
                <a:ext uri="{FF2B5EF4-FFF2-40B4-BE49-F238E27FC236}">
                  <a16:creationId xmlns:a16="http://schemas.microsoft.com/office/drawing/2014/main" id="{7A9CD045-9BE9-8722-BA6D-C2D32FF0CAD7}"/>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Content Placeholder 101">
              <a:extLst>
                <a:ext uri="{FF2B5EF4-FFF2-40B4-BE49-F238E27FC236}">
                  <a16:creationId xmlns:a16="http://schemas.microsoft.com/office/drawing/2014/main" id="{1882B86B-FE7B-BE67-E611-20E9C867CEB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74478" y="1344665"/>
              <a:ext cx="571500" cy="571500"/>
            </a:xfrm>
            <a:prstGeom prst="rect">
              <a:avLst/>
            </a:prstGeom>
          </p:spPr>
        </p:pic>
      </p:grpSp>
      <p:grpSp>
        <p:nvGrpSpPr>
          <p:cNvPr id="69" name="Group 68">
            <a:extLst>
              <a:ext uri="{FF2B5EF4-FFF2-40B4-BE49-F238E27FC236}">
                <a16:creationId xmlns:a16="http://schemas.microsoft.com/office/drawing/2014/main" id="{8FAB2FD5-F401-81B9-C7FD-AB05D7AFFFD9}"/>
              </a:ext>
            </a:extLst>
          </p:cNvPr>
          <p:cNvGrpSpPr/>
          <p:nvPr/>
        </p:nvGrpSpPr>
        <p:grpSpPr>
          <a:xfrm>
            <a:off x="3767328" y="1152144"/>
            <a:ext cx="711200" cy="787400"/>
            <a:chOff x="3667760" y="1238773"/>
            <a:chExt cx="711200" cy="787400"/>
          </a:xfrm>
        </p:grpSpPr>
        <p:sp>
          <p:nvSpPr>
            <p:cNvPr id="70" name="Rectangle 69">
              <a:extLst>
                <a:ext uri="{FF2B5EF4-FFF2-40B4-BE49-F238E27FC236}">
                  <a16:creationId xmlns:a16="http://schemas.microsoft.com/office/drawing/2014/main" id="{47B758ED-213C-5223-1CBD-A5B6E53DF69F}"/>
                </a:ext>
              </a:extLst>
            </p:cNvPr>
            <p:cNvSpPr/>
            <p:nvPr/>
          </p:nvSpPr>
          <p:spPr>
            <a:xfrm>
              <a:off x="3851238" y="1452282"/>
              <a:ext cx="279698" cy="15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Graphic 70">
              <a:extLst>
                <a:ext uri="{FF2B5EF4-FFF2-40B4-BE49-F238E27FC236}">
                  <a16:creationId xmlns:a16="http://schemas.microsoft.com/office/drawing/2014/main" id="{0BD0F65D-7491-39DC-3EA0-DF76B9B95C1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67760" y="1238773"/>
              <a:ext cx="711200" cy="787400"/>
            </a:xfrm>
            <a:prstGeom prst="rect">
              <a:avLst/>
            </a:prstGeom>
          </p:spPr>
        </p:pic>
      </p:grpSp>
      <p:grpSp>
        <p:nvGrpSpPr>
          <p:cNvPr id="6" name="REFS/ART ID" hidden="1">
            <a:extLst>
              <a:ext uri="{FF2B5EF4-FFF2-40B4-BE49-F238E27FC236}">
                <a16:creationId xmlns:a16="http://schemas.microsoft.com/office/drawing/2014/main" id="{0595A059-D2D5-54B8-9943-A9EC6661D6C8}"/>
              </a:ext>
            </a:extLst>
          </p:cNvPr>
          <p:cNvGrpSpPr/>
          <p:nvPr/>
        </p:nvGrpSpPr>
        <p:grpSpPr>
          <a:xfrm>
            <a:off x="1827492" y="634050"/>
            <a:ext cx="8737144" cy="4197426"/>
            <a:chOff x="1827492" y="634050"/>
            <a:chExt cx="8737144" cy="4197426"/>
          </a:xfrm>
        </p:grpSpPr>
        <p:sp>
          <p:nvSpPr>
            <p:cNvPr id="45" name="TextBox 44">
              <a:extLst>
                <a:ext uri="{FF2B5EF4-FFF2-40B4-BE49-F238E27FC236}">
                  <a16:creationId xmlns:a16="http://schemas.microsoft.com/office/drawing/2014/main" id="{31E3A436-65AD-4DAE-E9B8-E11D4B938A16}"/>
                </a:ext>
              </a:extLst>
            </p:cNvPr>
            <p:cNvSpPr txBox="1"/>
            <p:nvPr/>
          </p:nvSpPr>
          <p:spPr>
            <a:xfrm>
              <a:off x="9176114" y="634050"/>
              <a:ext cx="1388522" cy="369332"/>
            </a:xfrm>
            <a:prstGeom prst="rect">
              <a:avLst/>
            </a:prstGeom>
            <a:noFill/>
          </p:spPr>
          <p:txBody>
            <a:bodyPr wrap="none" rtlCol="0">
              <a:spAutoFit/>
            </a:bodyPr>
            <a:lstStyle/>
            <a:p>
              <a:r>
                <a:rPr lang="en-US" b="1" dirty="0">
                  <a:solidFill>
                    <a:srgbClr val="FF0000"/>
                  </a:solidFill>
                </a:rPr>
                <a:t>AHB_007</a:t>
              </a:r>
            </a:p>
          </p:txBody>
        </p:sp>
        <p:sp>
          <p:nvSpPr>
            <p:cNvPr id="10" name="TextBox 9">
              <a:extLst>
                <a:ext uri="{FF2B5EF4-FFF2-40B4-BE49-F238E27FC236}">
                  <a16:creationId xmlns:a16="http://schemas.microsoft.com/office/drawing/2014/main" id="{DB510C0D-8FE6-A633-36FE-BDEA6D53C3E1}"/>
                </a:ext>
              </a:extLst>
            </p:cNvPr>
            <p:cNvSpPr txBox="1"/>
            <p:nvPr/>
          </p:nvSpPr>
          <p:spPr>
            <a:xfrm>
              <a:off x="1827492" y="1599305"/>
              <a:ext cx="1845032" cy="230832"/>
            </a:xfrm>
            <a:prstGeom prst="rect">
              <a:avLst/>
            </a:prstGeom>
            <a:noFill/>
          </p:spPr>
          <p:txBody>
            <a:bodyPr wrap="square" rtlCol="0">
              <a:spAutoFit/>
            </a:bodyPr>
            <a:lstStyle/>
            <a:p>
              <a:pPr algn="ctr"/>
              <a:r>
                <a:rPr lang="en-US" sz="900" dirty="0">
                  <a:solidFill>
                    <a:srgbClr val="FF0000"/>
                  </a:solidFill>
                </a:rPr>
                <a:t>[Eden 2022, p3A]</a:t>
              </a:r>
            </a:p>
          </p:txBody>
        </p:sp>
        <p:sp>
          <p:nvSpPr>
            <p:cNvPr id="42" name="TextBox 41">
              <a:extLst>
                <a:ext uri="{FF2B5EF4-FFF2-40B4-BE49-F238E27FC236}">
                  <a16:creationId xmlns:a16="http://schemas.microsoft.com/office/drawing/2014/main" id="{451F8710-1AAB-FF45-A91B-F0BA32F1C599}"/>
                </a:ext>
              </a:extLst>
            </p:cNvPr>
            <p:cNvSpPr txBox="1"/>
            <p:nvPr/>
          </p:nvSpPr>
          <p:spPr>
            <a:xfrm>
              <a:off x="5491829" y="1727587"/>
              <a:ext cx="1845032" cy="230832"/>
            </a:xfrm>
            <a:prstGeom prst="rect">
              <a:avLst/>
            </a:prstGeom>
            <a:noFill/>
          </p:spPr>
          <p:txBody>
            <a:bodyPr wrap="square" rtlCol="0">
              <a:spAutoFit/>
            </a:bodyPr>
            <a:lstStyle/>
            <a:p>
              <a:pPr algn="ctr"/>
              <a:r>
                <a:rPr lang="en-US" sz="900" dirty="0">
                  <a:solidFill>
                    <a:srgbClr val="FF0000"/>
                  </a:solidFill>
                </a:rPr>
                <a:t>[Eden 2022, p8B]</a:t>
              </a:r>
            </a:p>
          </p:txBody>
        </p:sp>
        <p:sp>
          <p:nvSpPr>
            <p:cNvPr id="43" name="TextBox 42">
              <a:extLst>
                <a:ext uri="{FF2B5EF4-FFF2-40B4-BE49-F238E27FC236}">
                  <a16:creationId xmlns:a16="http://schemas.microsoft.com/office/drawing/2014/main" id="{C0CC9FD8-AF6A-E26C-8812-0C859AE64082}"/>
                </a:ext>
              </a:extLst>
            </p:cNvPr>
            <p:cNvSpPr txBox="1"/>
            <p:nvPr/>
          </p:nvSpPr>
          <p:spPr>
            <a:xfrm>
              <a:off x="5645575" y="2222815"/>
              <a:ext cx="1845032" cy="230832"/>
            </a:xfrm>
            <a:prstGeom prst="rect">
              <a:avLst/>
            </a:prstGeom>
            <a:noFill/>
          </p:spPr>
          <p:txBody>
            <a:bodyPr wrap="square" rtlCol="0">
              <a:spAutoFit/>
            </a:bodyPr>
            <a:lstStyle/>
            <a:p>
              <a:pPr algn="ctr"/>
              <a:r>
                <a:rPr lang="en-US" sz="900" dirty="0">
                  <a:solidFill>
                    <a:srgbClr val="FF0000"/>
                  </a:solidFill>
                </a:rPr>
                <a:t>[Eden 2022, p8C, 9A]</a:t>
              </a:r>
            </a:p>
          </p:txBody>
        </p:sp>
        <p:sp>
          <p:nvSpPr>
            <p:cNvPr id="44" name="TextBox 43">
              <a:extLst>
                <a:ext uri="{FF2B5EF4-FFF2-40B4-BE49-F238E27FC236}">
                  <a16:creationId xmlns:a16="http://schemas.microsoft.com/office/drawing/2014/main" id="{87788738-6D98-13EC-06ED-DCA31963C798}"/>
                </a:ext>
              </a:extLst>
            </p:cNvPr>
            <p:cNvSpPr txBox="1"/>
            <p:nvPr/>
          </p:nvSpPr>
          <p:spPr>
            <a:xfrm>
              <a:off x="7284224" y="4179678"/>
              <a:ext cx="1845032" cy="230832"/>
            </a:xfrm>
            <a:prstGeom prst="rect">
              <a:avLst/>
            </a:prstGeom>
            <a:noFill/>
          </p:spPr>
          <p:txBody>
            <a:bodyPr wrap="square" rtlCol="0">
              <a:spAutoFit/>
            </a:bodyPr>
            <a:lstStyle/>
            <a:p>
              <a:pPr algn="ctr"/>
              <a:r>
                <a:rPr lang="en-US" sz="900" dirty="0">
                  <a:solidFill>
                    <a:srgbClr val="FF0000"/>
                  </a:solidFill>
                </a:rPr>
                <a:t>[Eden 2022, p9B]</a:t>
              </a:r>
            </a:p>
          </p:txBody>
        </p:sp>
        <p:sp>
          <p:nvSpPr>
            <p:cNvPr id="5" name="TextBox 4">
              <a:extLst>
                <a:ext uri="{FF2B5EF4-FFF2-40B4-BE49-F238E27FC236}">
                  <a16:creationId xmlns:a16="http://schemas.microsoft.com/office/drawing/2014/main" id="{4546A1B8-40EA-EA33-811A-A65EA45E4225}"/>
                </a:ext>
              </a:extLst>
            </p:cNvPr>
            <p:cNvSpPr txBox="1"/>
            <p:nvPr/>
          </p:nvSpPr>
          <p:spPr>
            <a:xfrm>
              <a:off x="6213807" y="4600644"/>
              <a:ext cx="2087206" cy="230832"/>
            </a:xfrm>
            <a:prstGeom prst="rect">
              <a:avLst/>
            </a:prstGeom>
            <a:noFill/>
          </p:spPr>
          <p:txBody>
            <a:bodyPr wrap="square" rtlCol="0">
              <a:spAutoFit/>
            </a:bodyPr>
            <a:lstStyle/>
            <a:p>
              <a:pPr algn="ctr"/>
              <a:r>
                <a:rPr lang="en-US" sz="900" dirty="0">
                  <a:solidFill>
                    <a:srgbClr val="FF0000"/>
                  </a:solidFill>
                </a:rPr>
                <a:t>[ACS_CML, p1A, B, 2B, 3A, B]</a:t>
              </a:r>
            </a:p>
          </p:txBody>
        </p:sp>
      </p:grpSp>
      <p:sp>
        <p:nvSpPr>
          <p:cNvPr id="7" name="Content Placeholder 51">
            <a:extLst>
              <a:ext uri="{FF2B5EF4-FFF2-40B4-BE49-F238E27FC236}">
                <a16:creationId xmlns:a16="http://schemas.microsoft.com/office/drawing/2014/main" id="{76165F5C-FB7D-6FAC-AD6C-2BF62637D818}"/>
              </a:ext>
            </a:extLst>
          </p:cNvPr>
          <p:cNvSpPr>
            <a:spLocks noGrp="1"/>
          </p:cNvSpPr>
          <p:nvPr>
            <p:ph sz="quarter" idx="35"/>
          </p:nvPr>
        </p:nvSpPr>
        <p:spPr>
          <a:xfrm>
            <a:off x="331199" y="5834006"/>
            <a:ext cx="4332241"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9" name="Flowchart: Terminator 8">
            <a:hlinkClick r:id="rId21" action="ppaction://hlinksldjump"/>
            <a:extLst>
              <a:ext uri="{FF2B5EF4-FFF2-40B4-BE49-F238E27FC236}">
                <a16:creationId xmlns:a16="http://schemas.microsoft.com/office/drawing/2014/main" id="{B2927AC4-6FA3-2FA6-58FF-02834BE0A605}"/>
              </a:ext>
            </a:extLst>
          </p:cNvPr>
          <p:cNvSpPr/>
          <p:nvPr/>
        </p:nvSpPr>
        <p:spPr>
          <a:xfrm>
            <a:off x="4730114" y="5898527"/>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hyperlink">
            <a:hlinkClick r:id="rId21" action="ppaction://hlinksldjump"/>
            <a:extLst>
              <a:ext uri="{FF2B5EF4-FFF2-40B4-BE49-F238E27FC236}">
                <a16:creationId xmlns:a16="http://schemas.microsoft.com/office/drawing/2014/main" id="{DC4E63CD-50F0-1F69-E530-D5796641B6BA}"/>
              </a:ext>
            </a:extLst>
          </p:cNvPr>
          <p:cNvSpPr/>
          <p:nvPr/>
        </p:nvSpPr>
        <p:spPr>
          <a:xfrm>
            <a:off x="3144392" y="2025082"/>
            <a:ext cx="109728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nvisible hyperlink">
            <a:hlinkClick r:id="rId21" action="ppaction://hlinksldjump"/>
            <a:extLst>
              <a:ext uri="{FF2B5EF4-FFF2-40B4-BE49-F238E27FC236}">
                <a16:creationId xmlns:a16="http://schemas.microsoft.com/office/drawing/2014/main" id="{800742F8-BBE8-386A-96BE-86C6AF965A9D}"/>
              </a:ext>
            </a:extLst>
          </p:cNvPr>
          <p:cNvSpPr/>
          <p:nvPr/>
        </p:nvSpPr>
        <p:spPr>
          <a:xfrm>
            <a:off x="2449067" y="2682307"/>
            <a:ext cx="146304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hyperlink">
            <a:hlinkClick r:id="rId21" action="ppaction://hlinksldjump"/>
            <a:extLst>
              <a:ext uri="{FF2B5EF4-FFF2-40B4-BE49-F238E27FC236}">
                <a16:creationId xmlns:a16="http://schemas.microsoft.com/office/drawing/2014/main" id="{BD004E49-B8EB-FA04-C8C0-CBCF19F2B34E}"/>
              </a:ext>
            </a:extLst>
          </p:cNvPr>
          <p:cNvSpPr/>
          <p:nvPr/>
        </p:nvSpPr>
        <p:spPr>
          <a:xfrm>
            <a:off x="749646" y="2680849"/>
            <a:ext cx="64008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3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D461257-EFA4-7157-B96D-2542B819CCC9}"/>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8325147A-0830-6A31-8FA1-AB054E775379}"/>
              </a:ext>
            </a:extLst>
          </p:cNvPr>
          <p:cNvSpPr>
            <a:spLocks noGrp="1"/>
          </p:cNvSpPr>
          <p:nvPr>
            <p:ph type="sldNum" sz="quarter" idx="16"/>
          </p:nvPr>
        </p:nvSpPr>
        <p:spPr/>
        <p:txBody>
          <a:bodyPr/>
          <a:lstStyle/>
          <a:p>
            <a:fld id="{6B54B0F7-55DD-40D6-B7F4-70B586885C0B}" type="slidenum">
              <a:rPr lang="en-US" smtClean="0"/>
              <a:pPr/>
              <a:t>18</a:t>
            </a:fld>
            <a:endParaRPr lang="en-US" dirty="0"/>
          </a:p>
        </p:txBody>
      </p:sp>
      <p:sp>
        <p:nvSpPr>
          <p:cNvPr id="16" name="Title 15">
            <a:extLst>
              <a:ext uri="{FF2B5EF4-FFF2-40B4-BE49-F238E27FC236}">
                <a16:creationId xmlns:a16="http://schemas.microsoft.com/office/drawing/2014/main" id="{F4334E2B-30FD-A334-D94E-182C753BDF4D}"/>
              </a:ext>
            </a:extLst>
          </p:cNvPr>
          <p:cNvSpPr>
            <a:spLocks noGrp="1"/>
          </p:cNvSpPr>
          <p:nvPr>
            <p:ph type="title"/>
          </p:nvPr>
        </p:nvSpPr>
        <p:spPr/>
        <p:txBody>
          <a:bodyPr/>
          <a:lstStyle/>
          <a:p>
            <a:r>
              <a:rPr lang="en-US" dirty="0"/>
              <a:t>Chronic Myeloid Leukemia (CML) </a:t>
            </a:r>
          </a:p>
        </p:txBody>
      </p:sp>
      <p:sp>
        <p:nvSpPr>
          <p:cNvPr id="6" name="Content Placeholder 5">
            <a:extLst>
              <a:ext uri="{FF2B5EF4-FFF2-40B4-BE49-F238E27FC236}">
                <a16:creationId xmlns:a16="http://schemas.microsoft.com/office/drawing/2014/main" id="{314FF7F7-A6D6-D8D8-DBEA-3E41EF143EFA}"/>
              </a:ext>
            </a:extLst>
          </p:cNvPr>
          <p:cNvSpPr>
            <a:spLocks noGrp="1"/>
          </p:cNvSpPr>
          <p:nvPr>
            <p:ph sz="quarter" idx="66"/>
          </p:nvPr>
        </p:nvSpPr>
        <p:spPr/>
        <p:txBody>
          <a:bodyPr/>
          <a:lstStyle/>
          <a:p>
            <a:r>
              <a:rPr lang="en-US" dirty="0"/>
              <a:t>Grading and Staging</a:t>
            </a:r>
          </a:p>
          <a:p>
            <a:pPr lvl="1"/>
            <a:r>
              <a:rPr lang="en-US" dirty="0"/>
              <a:t>CML staging is determined based on disease phase (chronic phase, accelerated phase, and blast phase)</a:t>
            </a:r>
          </a:p>
          <a:p>
            <a:endParaRPr lang="en-US" dirty="0"/>
          </a:p>
        </p:txBody>
      </p:sp>
      <p:sp>
        <p:nvSpPr>
          <p:cNvPr id="8" name="Text Placeholder 7">
            <a:extLst>
              <a:ext uri="{FF2B5EF4-FFF2-40B4-BE49-F238E27FC236}">
                <a16:creationId xmlns:a16="http://schemas.microsoft.com/office/drawing/2014/main" id="{A81E2A34-391A-2C51-D9DD-2C682FE6F673}"/>
              </a:ext>
            </a:extLst>
          </p:cNvPr>
          <p:cNvSpPr>
            <a:spLocks noGrp="1"/>
          </p:cNvSpPr>
          <p:nvPr>
            <p:ph type="body" sz="quarter" idx="4294967295"/>
          </p:nvPr>
        </p:nvSpPr>
        <p:spPr>
          <a:xfrm>
            <a:off x="6052178" y="1508760"/>
            <a:ext cx="2743200" cy="4133087"/>
          </a:xfrm>
          <a:solidFill>
            <a:schemeClr val="accent5">
              <a:lumMod val="20000"/>
              <a:lumOff val="80000"/>
              <a:alpha val="25000"/>
            </a:schemeClr>
          </a:solidFill>
        </p:spPr>
        <p:txBody>
          <a:bodyPr lIns="137160" tIns="91440" rIns="91440" bIns="45720"/>
          <a:lstStyle/>
          <a:p>
            <a:pPr>
              <a:lnSpc>
                <a:spcPct val="100000"/>
              </a:lnSpc>
              <a:spcAft>
                <a:spcPts val="600"/>
              </a:spcAft>
            </a:pPr>
            <a:r>
              <a:rPr lang="en-US" sz="1100" b="1" dirty="0">
                <a:solidFill>
                  <a:schemeClr val="tx1"/>
                </a:solidFill>
              </a:rPr>
              <a:t>Prognosis and Survival</a:t>
            </a:r>
          </a:p>
          <a:p>
            <a:pPr marL="279400" indent="-279400">
              <a:lnSpc>
                <a:spcPct val="100000"/>
              </a:lnSpc>
              <a:spcAft>
                <a:spcPts val="600"/>
              </a:spcAft>
              <a:buClr>
                <a:schemeClr val="accent5"/>
              </a:buClr>
              <a:buSzPct val="150000"/>
              <a:buFont typeface="System Font Regular"/>
              <a:buChar char="●"/>
            </a:pPr>
            <a:r>
              <a:rPr lang="en-US" sz="1100" b="0" dirty="0">
                <a:solidFill>
                  <a:schemeClr val="tx1"/>
                </a:solidFill>
              </a:rPr>
              <a:t>Without treatment, most CML cases progress to the blast phase and death occurs in under 5 years</a:t>
            </a:r>
          </a:p>
          <a:p>
            <a:pPr marL="622300" lvl="3" indent="-279400">
              <a:lnSpc>
                <a:spcPct val="100000"/>
              </a:lnSpc>
              <a:spcAft>
                <a:spcPts val="600"/>
              </a:spcAft>
              <a:buClr>
                <a:schemeClr val="accent5"/>
              </a:buClr>
              <a:buSzPct val="150000"/>
              <a:buFont typeface="System Font Regular"/>
              <a:buChar char="●"/>
            </a:pPr>
            <a:r>
              <a:rPr lang="en-US" sz="1100" dirty="0">
                <a:solidFill>
                  <a:schemeClr val="tx1"/>
                </a:solidFill>
              </a:rPr>
              <a:t>With treatment, individuals diagnosed with chronic phase CML are expected to reach near-normal life expectancy</a:t>
            </a:r>
          </a:p>
          <a:p>
            <a:pPr marL="279400" lvl="1" indent="-279400">
              <a:lnSpc>
                <a:spcPct val="100000"/>
              </a:lnSpc>
              <a:spcAft>
                <a:spcPts val="600"/>
              </a:spcAft>
              <a:buClr>
                <a:schemeClr val="accent5"/>
              </a:buClr>
              <a:buSzPct val="150000"/>
              <a:buFont typeface="System Font Regular"/>
              <a:buChar char="●"/>
            </a:pPr>
            <a:r>
              <a:rPr lang="en-US" sz="1100" dirty="0">
                <a:solidFill>
                  <a:prstClr val="black"/>
                </a:solidFill>
              </a:rPr>
              <a:t>The 2012 to 2018 5-year relative survival was 70.4% in the US</a:t>
            </a:r>
            <a:endParaRPr kumimoji="0" lang="en-US" sz="1100" i="0" u="none" strike="noStrike" kern="1200" cap="none" spc="0" normalizeH="0" baseline="0" noProof="0" dirty="0">
              <a:ln>
                <a:noFill/>
              </a:ln>
              <a:solidFill>
                <a:prstClr val="black"/>
              </a:solidFill>
              <a:effectLst/>
              <a:uLnTx/>
              <a:uFillTx/>
              <a:ea typeface="+mn-ea"/>
              <a:cs typeface="+mn-cs"/>
            </a:endParaRPr>
          </a:p>
          <a:p>
            <a:pPr marL="279400" indent="-279400">
              <a:lnSpc>
                <a:spcPct val="100000"/>
              </a:lnSpc>
              <a:spcAft>
                <a:spcPts val="600"/>
              </a:spcAft>
              <a:buClr>
                <a:schemeClr val="accent5"/>
              </a:buClr>
              <a:buSzPct val="150000"/>
              <a:buFont typeface="System Font Regular"/>
              <a:buChar char="●"/>
            </a:pPr>
            <a:r>
              <a:rPr lang="en-US" sz="1100" b="0" dirty="0">
                <a:solidFill>
                  <a:schemeClr val="tx1"/>
                </a:solidFill>
              </a:rPr>
              <a:t>Poor prognostic indicators are seen in the presence of 2 or more additional chromosomal abnormalities or a single additional chromosomal abnormality involving specific changes to chromosomes 17, 7, and 3</a:t>
            </a:r>
          </a:p>
        </p:txBody>
      </p:sp>
      <p:pic>
        <p:nvPicPr>
          <p:cNvPr id="54" name="Content Placeholder 4">
            <a:extLst>
              <a:ext uri="{FF2B5EF4-FFF2-40B4-BE49-F238E27FC236}">
                <a16:creationId xmlns:a16="http://schemas.microsoft.com/office/drawing/2014/main" id="{95A926B2-D91C-025C-DA5F-7C869F1B32B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5892" t="92193" r="51524" b="614"/>
          <a:stretch/>
        </p:blipFill>
        <p:spPr>
          <a:xfrm>
            <a:off x="7424928" y="1463040"/>
            <a:ext cx="1716922" cy="1716922"/>
          </a:xfrm>
          <a:prstGeom prst="ellipse">
            <a:avLst/>
          </a:prstGeom>
        </p:spPr>
      </p:pic>
      <p:cxnSp>
        <p:nvCxnSpPr>
          <p:cNvPr id="14" name="Straight Connector 13">
            <a:extLst>
              <a:ext uri="{FF2B5EF4-FFF2-40B4-BE49-F238E27FC236}">
                <a16:creationId xmlns:a16="http://schemas.microsoft.com/office/drawing/2014/main" id="{1B075ADC-C140-6DC2-0D5F-30E4A4257AE5}"/>
              </a:ext>
            </a:extLst>
          </p:cNvPr>
          <p:cNvCxnSpPr>
            <a:cxnSpLocks/>
          </p:cNvCxnSpPr>
          <p:nvPr/>
        </p:nvCxnSpPr>
        <p:spPr>
          <a:xfrm>
            <a:off x="6052178" y="1508760"/>
            <a:ext cx="274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D1CAD0-AE6E-04F1-8DA7-3F3EFADEDB49}"/>
              </a:ext>
            </a:extLst>
          </p:cNvPr>
          <p:cNvCxnSpPr>
            <a:cxnSpLocks/>
          </p:cNvCxnSpPr>
          <p:nvPr/>
        </p:nvCxnSpPr>
        <p:spPr>
          <a:xfrm>
            <a:off x="6043359" y="5641848"/>
            <a:ext cx="274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75ED1C-DFD0-CBD6-E07E-038F560C3A71}"/>
              </a:ext>
            </a:extLst>
          </p:cNvPr>
          <p:cNvCxnSpPr>
            <a:cxnSpLocks/>
          </p:cNvCxnSpPr>
          <p:nvPr/>
        </p:nvCxnSpPr>
        <p:spPr>
          <a:xfrm>
            <a:off x="329184" y="5632704"/>
            <a:ext cx="274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E8A263-4044-25BC-971D-B7FDC462D827}"/>
              </a:ext>
            </a:extLst>
          </p:cNvPr>
          <p:cNvCxnSpPr>
            <a:cxnSpLocks/>
          </p:cNvCxnSpPr>
          <p:nvPr/>
        </p:nvCxnSpPr>
        <p:spPr>
          <a:xfrm>
            <a:off x="329184" y="1506552"/>
            <a:ext cx="274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Content Placeholder 21">
            <a:extLst>
              <a:ext uri="{FF2B5EF4-FFF2-40B4-BE49-F238E27FC236}">
                <a16:creationId xmlns:a16="http://schemas.microsoft.com/office/drawing/2014/main" id="{E70B0D1F-424E-5F78-A1FA-3A638048918C}"/>
              </a:ext>
            </a:extLst>
          </p:cNvPr>
          <p:cNvSpPr>
            <a:spLocks noGrp="1"/>
          </p:cNvSpPr>
          <p:nvPr>
            <p:ph sz="quarter" idx="65"/>
          </p:nvPr>
        </p:nvSpPr>
        <p:spPr>
          <a:xfrm>
            <a:off x="3200400" y="1508760"/>
            <a:ext cx="2743200" cy="4133087"/>
          </a:xfrm>
        </p:spPr>
        <p:txBody>
          <a:bodyPr/>
          <a:lstStyle/>
          <a:p>
            <a:r>
              <a:rPr lang="en-US" dirty="0"/>
              <a:t>Treatment</a:t>
            </a:r>
          </a:p>
          <a:p>
            <a:pPr lvl="1">
              <a:spcAft>
                <a:spcPts val="500"/>
              </a:spcAft>
            </a:pPr>
            <a:r>
              <a:rPr lang="en-US" sz="1000" dirty="0"/>
              <a:t>There are 4 available </a:t>
            </a:r>
            <a:br>
              <a:rPr lang="en-US" sz="1000" dirty="0"/>
            </a:br>
            <a:r>
              <a:rPr lang="en-US" sz="1000" dirty="0"/>
              <a:t>first-line treatments that are </a:t>
            </a:r>
            <a:br>
              <a:rPr lang="en-US" sz="1000" dirty="0"/>
            </a:br>
            <a:r>
              <a:rPr lang="en-US" sz="1000" dirty="0"/>
              <a:t>FDA-approved for treatment </a:t>
            </a:r>
            <a:br>
              <a:rPr lang="en-US" sz="1000" dirty="0"/>
            </a:br>
            <a:r>
              <a:rPr lang="en-US" sz="1000" dirty="0"/>
              <a:t>of chronic phase CML:</a:t>
            </a:r>
          </a:p>
          <a:p>
            <a:pPr marL="612648" lvl="1">
              <a:spcAft>
                <a:spcPts val="500"/>
              </a:spcAft>
            </a:pPr>
            <a:r>
              <a:rPr lang="en-US" sz="1000" dirty="0"/>
              <a:t>Imatinib </a:t>
            </a:r>
            <a:br>
              <a:rPr lang="en-US" sz="1000" dirty="0"/>
            </a:br>
            <a:r>
              <a:rPr lang="en-US" sz="1000" dirty="0"/>
              <a:t>(first-generation)</a:t>
            </a:r>
          </a:p>
          <a:p>
            <a:pPr marL="612648" lvl="1">
              <a:spcAft>
                <a:spcPts val="500"/>
              </a:spcAft>
            </a:pPr>
            <a:r>
              <a:rPr lang="en-US" sz="1000" dirty="0" err="1"/>
              <a:t>Dasatinib</a:t>
            </a:r>
            <a:r>
              <a:rPr lang="en-US" sz="1000" dirty="0"/>
              <a:t> </a:t>
            </a:r>
            <a:br>
              <a:rPr lang="en-US" sz="1000" dirty="0"/>
            </a:br>
            <a:r>
              <a:rPr lang="en-US" sz="1000" dirty="0"/>
              <a:t>(second-generation)</a:t>
            </a:r>
          </a:p>
          <a:p>
            <a:pPr marL="612648" lvl="1">
              <a:spcAft>
                <a:spcPts val="500"/>
              </a:spcAft>
            </a:pPr>
            <a:r>
              <a:rPr lang="en-US" sz="1000" dirty="0"/>
              <a:t>Nilotinib </a:t>
            </a:r>
            <a:br>
              <a:rPr lang="en-US" sz="1000" dirty="0"/>
            </a:br>
            <a:r>
              <a:rPr lang="en-US" sz="1000" dirty="0"/>
              <a:t>(second-generation)</a:t>
            </a:r>
          </a:p>
          <a:p>
            <a:pPr marL="612648" lvl="1">
              <a:spcAft>
                <a:spcPts val="500"/>
              </a:spcAft>
            </a:pPr>
            <a:r>
              <a:rPr lang="en-US" sz="1000" dirty="0"/>
              <a:t>Bosutinib </a:t>
            </a:r>
            <a:br>
              <a:rPr lang="en-US" sz="1000" dirty="0"/>
            </a:br>
            <a:r>
              <a:rPr lang="en-US" sz="1000" dirty="0"/>
              <a:t>(second-generation) </a:t>
            </a:r>
          </a:p>
          <a:p>
            <a:pPr lvl="1">
              <a:spcAft>
                <a:spcPts val="500"/>
              </a:spcAft>
            </a:pPr>
            <a:r>
              <a:rPr lang="en-US" sz="1000" dirty="0"/>
              <a:t>For accelerated and blast phase, second- or third-generation tyrosine kinase inhibitors (TKIs) should be started</a:t>
            </a:r>
          </a:p>
          <a:p>
            <a:pPr lvl="2">
              <a:spcAft>
                <a:spcPts val="500"/>
              </a:spcAft>
            </a:pPr>
            <a:r>
              <a:rPr lang="en-US" sz="1000" dirty="0"/>
              <a:t>Patients in the accelerated and blast phase should also be considered for early allogenic hematopoietic stem cell transplant (HSCT)</a:t>
            </a:r>
          </a:p>
          <a:p>
            <a:endParaRPr lang="en-US" dirty="0"/>
          </a:p>
        </p:txBody>
      </p:sp>
      <p:grpSp>
        <p:nvGrpSpPr>
          <p:cNvPr id="38" name="Group 37">
            <a:extLst>
              <a:ext uri="{FF2B5EF4-FFF2-40B4-BE49-F238E27FC236}">
                <a16:creationId xmlns:a16="http://schemas.microsoft.com/office/drawing/2014/main" id="{DCBD961C-926E-D890-6F10-55014794F373}"/>
              </a:ext>
            </a:extLst>
          </p:cNvPr>
          <p:cNvGrpSpPr/>
          <p:nvPr/>
        </p:nvGrpSpPr>
        <p:grpSpPr>
          <a:xfrm>
            <a:off x="2404872" y="1243584"/>
            <a:ext cx="571500" cy="574777"/>
            <a:chOff x="8074478" y="1341388"/>
            <a:chExt cx="571500" cy="574777"/>
          </a:xfrm>
        </p:grpSpPr>
        <p:sp>
          <p:nvSpPr>
            <p:cNvPr id="39" name="Oval 38">
              <a:extLst>
                <a:ext uri="{FF2B5EF4-FFF2-40B4-BE49-F238E27FC236}">
                  <a16:creationId xmlns:a16="http://schemas.microsoft.com/office/drawing/2014/main" id="{FE01A37B-35F4-EFB5-C47C-14F83DA4A68C}"/>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Content Placeholder 101">
              <a:extLst>
                <a:ext uri="{FF2B5EF4-FFF2-40B4-BE49-F238E27FC236}">
                  <a16:creationId xmlns:a16="http://schemas.microsoft.com/office/drawing/2014/main" id="{9EF3BCBE-D3E9-BE85-9459-98B1F43C5E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74478" y="1344665"/>
              <a:ext cx="571500" cy="571500"/>
            </a:xfrm>
            <a:prstGeom prst="rect">
              <a:avLst/>
            </a:prstGeom>
          </p:spPr>
        </p:pic>
      </p:grpSp>
      <p:grpSp>
        <p:nvGrpSpPr>
          <p:cNvPr id="11" name="Group 10">
            <a:extLst>
              <a:ext uri="{FF2B5EF4-FFF2-40B4-BE49-F238E27FC236}">
                <a16:creationId xmlns:a16="http://schemas.microsoft.com/office/drawing/2014/main" id="{0C0BBD24-6E65-7FB5-AF48-EBD3386E718C}"/>
              </a:ext>
            </a:extLst>
          </p:cNvPr>
          <p:cNvGrpSpPr/>
          <p:nvPr/>
        </p:nvGrpSpPr>
        <p:grpSpPr>
          <a:xfrm>
            <a:off x="5239512" y="1152144"/>
            <a:ext cx="711200" cy="787400"/>
            <a:chOff x="9947594" y="-1201115"/>
            <a:chExt cx="711200" cy="787400"/>
          </a:xfrm>
        </p:grpSpPr>
        <p:sp>
          <p:nvSpPr>
            <p:cNvPr id="9" name="Flowchart: Connector 8">
              <a:extLst>
                <a:ext uri="{FF2B5EF4-FFF2-40B4-BE49-F238E27FC236}">
                  <a16:creationId xmlns:a16="http://schemas.microsoft.com/office/drawing/2014/main" id="{C948E9CB-9D3B-9F43-CD4B-9241EEE02D52}"/>
                </a:ext>
              </a:extLst>
            </p:cNvPr>
            <p:cNvSpPr/>
            <p:nvPr/>
          </p:nvSpPr>
          <p:spPr>
            <a:xfrm>
              <a:off x="10074594" y="-1036015"/>
              <a:ext cx="457200" cy="4572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Graphic 56">
              <a:extLst>
                <a:ext uri="{FF2B5EF4-FFF2-40B4-BE49-F238E27FC236}">
                  <a16:creationId xmlns:a16="http://schemas.microsoft.com/office/drawing/2014/main" id="{B038386F-0606-7C1A-B209-0B47CA79D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47594" y="-1201115"/>
              <a:ext cx="711200" cy="787400"/>
            </a:xfrm>
            <a:prstGeom prst="rect">
              <a:avLst/>
            </a:prstGeom>
          </p:spPr>
        </p:pic>
      </p:grpSp>
      <p:grpSp>
        <p:nvGrpSpPr>
          <p:cNvPr id="15" name="REFS" hidden="1">
            <a:extLst>
              <a:ext uri="{FF2B5EF4-FFF2-40B4-BE49-F238E27FC236}">
                <a16:creationId xmlns:a16="http://schemas.microsoft.com/office/drawing/2014/main" id="{4EFAFC7E-9B4A-B3A7-0E2A-FBA022C7B80F}"/>
              </a:ext>
            </a:extLst>
          </p:cNvPr>
          <p:cNvGrpSpPr/>
          <p:nvPr/>
        </p:nvGrpSpPr>
        <p:grpSpPr>
          <a:xfrm>
            <a:off x="1253902" y="1558661"/>
            <a:ext cx="8152315" cy="4097511"/>
            <a:chOff x="1253902" y="1558661"/>
            <a:chExt cx="8152315" cy="4097511"/>
          </a:xfrm>
        </p:grpSpPr>
        <p:sp>
          <p:nvSpPr>
            <p:cNvPr id="12" name="TextBox 11">
              <a:extLst>
                <a:ext uri="{FF2B5EF4-FFF2-40B4-BE49-F238E27FC236}">
                  <a16:creationId xmlns:a16="http://schemas.microsoft.com/office/drawing/2014/main" id="{AEBCD3A7-C7B7-2E2D-816F-D4AFC4705AA8}"/>
                </a:ext>
              </a:extLst>
            </p:cNvPr>
            <p:cNvSpPr txBox="1"/>
            <p:nvPr/>
          </p:nvSpPr>
          <p:spPr>
            <a:xfrm>
              <a:off x="3777029" y="1558661"/>
              <a:ext cx="1845032" cy="230832"/>
            </a:xfrm>
            <a:prstGeom prst="rect">
              <a:avLst/>
            </a:prstGeom>
            <a:noFill/>
          </p:spPr>
          <p:txBody>
            <a:bodyPr wrap="square" rtlCol="0">
              <a:spAutoFit/>
            </a:bodyPr>
            <a:lstStyle/>
            <a:p>
              <a:pPr algn="ctr"/>
              <a:r>
                <a:rPr lang="en-US" sz="900" dirty="0">
                  <a:solidFill>
                    <a:srgbClr val="FF0000"/>
                  </a:solidFill>
                </a:rPr>
                <a:t>[Eden 2022, p4A]</a:t>
              </a:r>
            </a:p>
          </p:txBody>
        </p:sp>
        <p:sp>
          <p:nvSpPr>
            <p:cNvPr id="13" name="TextBox 12">
              <a:extLst>
                <a:ext uri="{FF2B5EF4-FFF2-40B4-BE49-F238E27FC236}">
                  <a16:creationId xmlns:a16="http://schemas.microsoft.com/office/drawing/2014/main" id="{75388262-4782-12A3-19C0-03DAADCF6856}"/>
                </a:ext>
              </a:extLst>
            </p:cNvPr>
            <p:cNvSpPr txBox="1"/>
            <p:nvPr/>
          </p:nvSpPr>
          <p:spPr>
            <a:xfrm>
              <a:off x="1253902" y="1698712"/>
              <a:ext cx="1845032" cy="230832"/>
            </a:xfrm>
            <a:prstGeom prst="rect">
              <a:avLst/>
            </a:prstGeom>
            <a:noFill/>
          </p:spPr>
          <p:txBody>
            <a:bodyPr wrap="square" rtlCol="0">
              <a:spAutoFit/>
            </a:bodyPr>
            <a:lstStyle/>
            <a:p>
              <a:pPr algn="ctr"/>
              <a:r>
                <a:rPr lang="en-US" sz="900" dirty="0">
                  <a:solidFill>
                    <a:srgbClr val="FF0000"/>
                  </a:solidFill>
                </a:rPr>
                <a:t>[Eden 2022, p8A]</a:t>
              </a:r>
            </a:p>
          </p:txBody>
        </p:sp>
        <p:sp>
          <p:nvSpPr>
            <p:cNvPr id="34" name="TextBox 33">
              <a:extLst>
                <a:ext uri="{FF2B5EF4-FFF2-40B4-BE49-F238E27FC236}">
                  <a16:creationId xmlns:a16="http://schemas.microsoft.com/office/drawing/2014/main" id="{BDBFD0D2-35A4-66FC-41B7-78FA792D497F}"/>
                </a:ext>
              </a:extLst>
            </p:cNvPr>
            <p:cNvSpPr txBox="1"/>
            <p:nvPr/>
          </p:nvSpPr>
          <p:spPr>
            <a:xfrm>
              <a:off x="7561185" y="1676253"/>
              <a:ext cx="1845032" cy="230832"/>
            </a:xfrm>
            <a:prstGeom prst="rect">
              <a:avLst/>
            </a:prstGeom>
            <a:noFill/>
          </p:spPr>
          <p:txBody>
            <a:bodyPr wrap="square" rtlCol="0">
              <a:spAutoFit/>
            </a:bodyPr>
            <a:lstStyle/>
            <a:p>
              <a:pPr algn="ctr"/>
              <a:r>
                <a:rPr lang="en-US" sz="900" dirty="0">
                  <a:solidFill>
                    <a:srgbClr val="FF0000"/>
                  </a:solidFill>
                </a:rPr>
                <a:t>[Eden 2022, p9C]</a:t>
              </a:r>
            </a:p>
          </p:txBody>
        </p:sp>
        <p:sp>
          <p:nvSpPr>
            <p:cNvPr id="35" name="TextBox 34">
              <a:extLst>
                <a:ext uri="{FF2B5EF4-FFF2-40B4-BE49-F238E27FC236}">
                  <a16:creationId xmlns:a16="http://schemas.microsoft.com/office/drawing/2014/main" id="{B0F59562-211D-A9BD-0FAD-21FA9AFB11B1}"/>
                </a:ext>
              </a:extLst>
            </p:cNvPr>
            <p:cNvSpPr txBox="1"/>
            <p:nvPr/>
          </p:nvSpPr>
          <p:spPr>
            <a:xfrm>
              <a:off x="7446612" y="3331653"/>
              <a:ext cx="1845032" cy="230832"/>
            </a:xfrm>
            <a:prstGeom prst="rect">
              <a:avLst/>
            </a:prstGeom>
            <a:noFill/>
          </p:spPr>
          <p:txBody>
            <a:bodyPr wrap="square" rtlCol="0">
              <a:spAutoFit/>
            </a:bodyPr>
            <a:lstStyle/>
            <a:p>
              <a:pPr algn="ctr"/>
              <a:r>
                <a:rPr lang="en-US" sz="900" dirty="0">
                  <a:solidFill>
                    <a:srgbClr val="FF0000"/>
                  </a:solidFill>
                </a:rPr>
                <a:t>[Eden 2022, p9C]</a:t>
              </a:r>
            </a:p>
          </p:txBody>
        </p:sp>
        <p:sp>
          <p:nvSpPr>
            <p:cNvPr id="37" name="TextBox 36">
              <a:extLst>
                <a:ext uri="{FF2B5EF4-FFF2-40B4-BE49-F238E27FC236}">
                  <a16:creationId xmlns:a16="http://schemas.microsoft.com/office/drawing/2014/main" id="{D8FB348F-3E66-8D5C-84BF-A83FE794157A}"/>
                </a:ext>
              </a:extLst>
            </p:cNvPr>
            <p:cNvSpPr txBox="1"/>
            <p:nvPr/>
          </p:nvSpPr>
          <p:spPr>
            <a:xfrm>
              <a:off x="6694106" y="5233824"/>
              <a:ext cx="1845032" cy="230832"/>
            </a:xfrm>
            <a:prstGeom prst="rect">
              <a:avLst/>
            </a:prstGeom>
            <a:noFill/>
          </p:spPr>
          <p:txBody>
            <a:bodyPr wrap="square" rtlCol="0">
              <a:spAutoFit/>
            </a:bodyPr>
            <a:lstStyle/>
            <a:p>
              <a:pPr algn="ctr"/>
              <a:r>
                <a:rPr lang="en-US" sz="900" dirty="0">
                  <a:solidFill>
                    <a:srgbClr val="FF0000"/>
                  </a:solidFill>
                </a:rPr>
                <a:t>[Eden 2022, p9D]</a:t>
              </a:r>
            </a:p>
          </p:txBody>
        </p:sp>
        <p:sp>
          <p:nvSpPr>
            <p:cNvPr id="4" name="TextBox 3">
              <a:extLst>
                <a:ext uri="{FF2B5EF4-FFF2-40B4-BE49-F238E27FC236}">
                  <a16:creationId xmlns:a16="http://schemas.microsoft.com/office/drawing/2014/main" id="{680F0BB1-A395-0ADF-60DA-6575BAEFDE44}"/>
                </a:ext>
              </a:extLst>
            </p:cNvPr>
            <p:cNvSpPr txBox="1"/>
            <p:nvPr/>
          </p:nvSpPr>
          <p:spPr>
            <a:xfrm>
              <a:off x="6959462" y="3860645"/>
              <a:ext cx="2009152" cy="230832"/>
            </a:xfrm>
            <a:prstGeom prst="rect">
              <a:avLst/>
            </a:prstGeom>
            <a:noFill/>
          </p:spPr>
          <p:txBody>
            <a:bodyPr wrap="square" rtlCol="0">
              <a:spAutoFit/>
            </a:bodyPr>
            <a:lstStyle/>
            <a:p>
              <a:r>
                <a:rPr lang="en-US" sz="900" dirty="0">
                  <a:solidFill>
                    <a:srgbClr val="FF0000"/>
                  </a:solidFill>
                </a:rPr>
                <a:t>[Cancer Stat </a:t>
              </a:r>
              <a:r>
                <a:rPr lang="en-US" sz="900" dirty="0" err="1">
                  <a:solidFill>
                    <a:srgbClr val="FF0000"/>
                  </a:solidFill>
                </a:rPr>
                <a:t>Facts_CML</a:t>
              </a:r>
              <a:r>
                <a:rPr lang="en-US" sz="900" dirty="0">
                  <a:solidFill>
                    <a:srgbClr val="FF0000"/>
                  </a:solidFill>
                </a:rPr>
                <a:t>, p3A]</a:t>
              </a:r>
            </a:p>
          </p:txBody>
        </p:sp>
        <p:sp>
          <p:nvSpPr>
            <p:cNvPr id="3" name="TextBox 2">
              <a:extLst>
                <a:ext uri="{FF2B5EF4-FFF2-40B4-BE49-F238E27FC236}">
                  <a16:creationId xmlns:a16="http://schemas.microsoft.com/office/drawing/2014/main" id="{EC394E4E-1956-F128-3BEA-77602739B871}"/>
                </a:ext>
              </a:extLst>
            </p:cNvPr>
            <p:cNvSpPr txBox="1"/>
            <p:nvPr/>
          </p:nvSpPr>
          <p:spPr>
            <a:xfrm>
              <a:off x="4443996" y="4415563"/>
              <a:ext cx="1845032" cy="230832"/>
            </a:xfrm>
            <a:prstGeom prst="rect">
              <a:avLst/>
            </a:prstGeom>
            <a:noFill/>
          </p:spPr>
          <p:txBody>
            <a:bodyPr wrap="square" rtlCol="0">
              <a:spAutoFit/>
            </a:bodyPr>
            <a:lstStyle/>
            <a:p>
              <a:pPr algn="ctr"/>
              <a:r>
                <a:rPr lang="en-US" sz="900" dirty="0">
                  <a:solidFill>
                    <a:srgbClr val="FF0000"/>
                  </a:solidFill>
                </a:rPr>
                <a:t>[Eden 2022, p4B]</a:t>
              </a:r>
            </a:p>
          </p:txBody>
        </p:sp>
        <p:sp>
          <p:nvSpPr>
            <p:cNvPr id="10" name="TextBox 9">
              <a:extLst>
                <a:ext uri="{FF2B5EF4-FFF2-40B4-BE49-F238E27FC236}">
                  <a16:creationId xmlns:a16="http://schemas.microsoft.com/office/drawing/2014/main" id="{2BCE6F19-F8C9-31CC-5DA0-8B358306AA33}"/>
                </a:ext>
              </a:extLst>
            </p:cNvPr>
            <p:cNvSpPr txBox="1"/>
            <p:nvPr/>
          </p:nvSpPr>
          <p:spPr>
            <a:xfrm>
              <a:off x="4502602" y="5425340"/>
              <a:ext cx="1845032" cy="230832"/>
            </a:xfrm>
            <a:prstGeom prst="rect">
              <a:avLst/>
            </a:prstGeom>
            <a:noFill/>
          </p:spPr>
          <p:txBody>
            <a:bodyPr wrap="square" rtlCol="0">
              <a:spAutoFit/>
            </a:bodyPr>
            <a:lstStyle/>
            <a:p>
              <a:pPr algn="ctr"/>
              <a:r>
                <a:rPr lang="en-US" sz="900" dirty="0">
                  <a:solidFill>
                    <a:srgbClr val="FF0000"/>
                  </a:solidFill>
                </a:rPr>
                <a:t>[Eden 2022, p4B]</a:t>
              </a:r>
            </a:p>
          </p:txBody>
        </p:sp>
      </p:grpSp>
    </p:spTree>
    <p:extLst>
      <p:ext uri="{BB962C8B-B14F-4D97-AF65-F5344CB8AC3E}">
        <p14:creationId xmlns:p14="http://schemas.microsoft.com/office/powerpoint/2010/main" val="394617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7315249A-EF82-6651-0E68-924A4BE104AF}"/>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pic>
        <p:nvPicPr>
          <p:cNvPr id="31" name="Content Placeholder 26">
            <a:extLst>
              <a:ext uri="{FF2B5EF4-FFF2-40B4-BE49-F238E27FC236}">
                <a16:creationId xmlns:a16="http://schemas.microsoft.com/office/drawing/2014/main" id="{827F96ED-5FC5-C990-3783-A7E72D7E839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2" r="-232"/>
          <a:stretch/>
        </p:blipFill>
        <p:spPr>
          <a:xfrm>
            <a:off x="5128369" y="1514502"/>
            <a:ext cx="3073261" cy="1606016"/>
          </a:xfrm>
          <a:prstGeom prst="rect">
            <a:avLst/>
          </a:prstGeom>
        </p:spPr>
      </p:pic>
      <p:sp>
        <p:nvSpPr>
          <p:cNvPr id="2" name="Slide Number Placeholder 1">
            <a:extLst>
              <a:ext uri="{FF2B5EF4-FFF2-40B4-BE49-F238E27FC236}">
                <a16:creationId xmlns:a16="http://schemas.microsoft.com/office/drawing/2014/main" id="{9B18FD8A-7959-EA14-E621-17342E4D44CA}"/>
              </a:ext>
            </a:extLst>
          </p:cNvPr>
          <p:cNvSpPr>
            <a:spLocks noGrp="1"/>
          </p:cNvSpPr>
          <p:nvPr>
            <p:ph type="sldNum" sz="quarter" idx="16"/>
          </p:nvPr>
        </p:nvSpPr>
        <p:spPr/>
        <p:txBody>
          <a:bodyPr/>
          <a:lstStyle/>
          <a:p>
            <a:fld id="{6B54B0F7-55DD-40D6-B7F4-70B586885C0B}" type="slidenum">
              <a:rPr lang="en-US" smtClean="0"/>
              <a:pPr/>
              <a:t>19</a:t>
            </a:fld>
            <a:endParaRPr lang="en-US" dirty="0"/>
          </a:p>
        </p:txBody>
      </p:sp>
      <p:sp>
        <p:nvSpPr>
          <p:cNvPr id="15" name="Title 14">
            <a:extLst>
              <a:ext uri="{FF2B5EF4-FFF2-40B4-BE49-F238E27FC236}">
                <a16:creationId xmlns:a16="http://schemas.microsoft.com/office/drawing/2014/main" id="{02B5615D-C687-F3DD-696A-2A702DD185D5}"/>
              </a:ext>
            </a:extLst>
          </p:cNvPr>
          <p:cNvSpPr>
            <a:spLocks noGrp="1"/>
          </p:cNvSpPr>
          <p:nvPr>
            <p:ph type="title"/>
          </p:nvPr>
        </p:nvSpPr>
        <p:spPr/>
        <p:txBody>
          <a:bodyPr/>
          <a:lstStyle/>
          <a:p>
            <a:r>
              <a:rPr lang="en-US" dirty="0"/>
              <a:t>Acute Lymphocytic Leukemia (ALL) </a:t>
            </a:r>
          </a:p>
        </p:txBody>
      </p:sp>
      <p:sp>
        <p:nvSpPr>
          <p:cNvPr id="17" name="Content Placeholder 16">
            <a:extLst>
              <a:ext uri="{FF2B5EF4-FFF2-40B4-BE49-F238E27FC236}">
                <a16:creationId xmlns:a16="http://schemas.microsoft.com/office/drawing/2014/main" id="{A51C13C6-387D-817D-FB3F-C6B70DDA6D03}"/>
              </a:ext>
            </a:extLst>
          </p:cNvPr>
          <p:cNvSpPr>
            <a:spLocks noGrp="1"/>
          </p:cNvSpPr>
          <p:nvPr>
            <p:ph sz="quarter" idx="58"/>
          </p:nvPr>
        </p:nvSpPr>
        <p:spPr>
          <a:xfrm>
            <a:off x="324969" y="1706838"/>
            <a:ext cx="4114800" cy="1463040"/>
          </a:xfrm>
        </p:spPr>
        <p:txBody>
          <a:bodyPr/>
          <a:lstStyle/>
          <a:p>
            <a:r>
              <a:rPr lang="en-US" dirty="0"/>
              <a:t>ALL is characterized by a malignancy </a:t>
            </a:r>
            <a:br>
              <a:rPr lang="en-US" dirty="0"/>
            </a:br>
            <a:r>
              <a:rPr lang="en-US" dirty="0"/>
              <a:t>of B or T lymphocytes that result in </a:t>
            </a:r>
            <a:br>
              <a:rPr lang="en-US" dirty="0"/>
            </a:br>
            <a:r>
              <a:rPr lang="en-US" dirty="0"/>
              <a:t>the uncontrolled division of irregular </a:t>
            </a:r>
            <a:br>
              <a:rPr lang="en-US" dirty="0"/>
            </a:br>
            <a:r>
              <a:rPr lang="en-US" dirty="0"/>
              <a:t>lymphocytes and their progenitors</a:t>
            </a:r>
          </a:p>
        </p:txBody>
      </p:sp>
      <p:sp>
        <p:nvSpPr>
          <p:cNvPr id="5" name="Content Placeholder 4">
            <a:extLst>
              <a:ext uri="{FF2B5EF4-FFF2-40B4-BE49-F238E27FC236}">
                <a16:creationId xmlns:a16="http://schemas.microsoft.com/office/drawing/2014/main" id="{36799079-D5BE-0106-2999-6A49D92C82BB}"/>
              </a:ext>
            </a:extLst>
          </p:cNvPr>
          <p:cNvSpPr>
            <a:spLocks noGrp="1"/>
          </p:cNvSpPr>
          <p:nvPr>
            <p:ph sz="quarter" idx="56"/>
          </p:nvPr>
        </p:nvSpPr>
        <p:spPr>
          <a:xfrm>
            <a:off x="4663440" y="3493008"/>
            <a:ext cx="4111759" cy="2148840"/>
          </a:xfrm>
        </p:spPr>
        <p:txBody>
          <a:bodyPr lIns="137160" rIns="91440"/>
          <a:lstStyle/>
          <a:p>
            <a:r>
              <a:rPr lang="en-US" dirty="0"/>
              <a:t>Demographic</a:t>
            </a:r>
          </a:p>
          <a:p>
            <a:pPr lvl="1">
              <a:spcBef>
                <a:spcPts val="500"/>
              </a:spcBef>
              <a:buClr>
                <a:srgbClr val="B057FF"/>
              </a:buClr>
            </a:pPr>
            <a:r>
              <a:rPr lang="en-US" sz="800" dirty="0"/>
              <a:t>The median age of diagnosis is 17 years old in the US</a:t>
            </a:r>
          </a:p>
          <a:p>
            <a:pPr lvl="1">
              <a:spcBef>
                <a:spcPts val="500"/>
              </a:spcBef>
              <a:buClr>
                <a:srgbClr val="B057FF"/>
              </a:buClr>
            </a:pPr>
            <a:r>
              <a:rPr lang="en-US" sz="800" dirty="0"/>
              <a:t>Hispanics have the highest incidence of new cases of ALL in the US (2.3-2.9 per 100,000 new cases) followed by:</a:t>
            </a:r>
          </a:p>
          <a:p>
            <a:pPr lvl="2">
              <a:spcBef>
                <a:spcPts val="500"/>
              </a:spcBef>
              <a:buClr>
                <a:srgbClr val="B057FF"/>
              </a:buClr>
            </a:pPr>
            <a:r>
              <a:rPr lang="en-US" sz="800" dirty="0"/>
              <a:t>Whites (1.4-1.8 per 100,000 new cases)</a:t>
            </a:r>
          </a:p>
          <a:p>
            <a:pPr lvl="2">
              <a:spcBef>
                <a:spcPts val="500"/>
              </a:spcBef>
              <a:buClr>
                <a:srgbClr val="B057FF"/>
              </a:buClr>
            </a:pPr>
            <a:r>
              <a:rPr lang="en-US" sz="800" dirty="0"/>
              <a:t>Asians/Pacific Islanders (1.4-1.7 per 100,000 new cases)</a:t>
            </a:r>
          </a:p>
          <a:p>
            <a:pPr lvl="2">
              <a:spcBef>
                <a:spcPts val="500"/>
              </a:spcBef>
              <a:buClr>
                <a:srgbClr val="B057FF"/>
              </a:buClr>
            </a:pPr>
            <a:r>
              <a:rPr lang="en-US" sz="800" dirty="0"/>
              <a:t>Blacks (0.9-1.1 per 100,000 new cases)</a:t>
            </a:r>
          </a:p>
          <a:p>
            <a:pPr lvl="1">
              <a:spcBef>
                <a:spcPts val="500"/>
              </a:spcBef>
              <a:buClr>
                <a:srgbClr val="B057FF"/>
              </a:buClr>
            </a:pPr>
            <a:r>
              <a:rPr lang="en-US" sz="800" dirty="0"/>
              <a:t>ALL is more common in children with Down syndrome, Bloom syndrome, </a:t>
            </a:r>
            <a:r>
              <a:rPr lang="en-US" sz="800" b="1" dirty="0">
                <a:solidFill>
                  <a:schemeClr val="accent2"/>
                </a:solidFill>
              </a:rPr>
              <a:t>neurofibromatosis type 1 (NF1)</a:t>
            </a:r>
            <a:r>
              <a:rPr lang="en-US" sz="800" dirty="0">
                <a:solidFill>
                  <a:srgbClr val="B057FF"/>
                </a:solidFill>
              </a:rPr>
              <a:t>,</a:t>
            </a:r>
            <a:r>
              <a:rPr lang="en-US" sz="800" b="1" dirty="0">
                <a:solidFill>
                  <a:srgbClr val="B057FF"/>
                </a:solidFill>
              </a:rPr>
              <a:t> </a:t>
            </a:r>
            <a:r>
              <a:rPr lang="en-US" sz="800" dirty="0"/>
              <a:t>and </a:t>
            </a:r>
            <a:r>
              <a:rPr lang="en-US" sz="800" b="1" dirty="0">
                <a:solidFill>
                  <a:schemeClr val="accent2"/>
                </a:solidFill>
              </a:rPr>
              <a:t>ataxia telangiectasia</a:t>
            </a:r>
          </a:p>
          <a:p>
            <a:pPr lvl="1">
              <a:spcBef>
                <a:spcPts val="500"/>
              </a:spcBef>
              <a:buClr>
                <a:srgbClr val="B057FF"/>
              </a:buClr>
            </a:pPr>
            <a:r>
              <a:rPr lang="en-US" sz="800" dirty="0"/>
              <a:t>Occurs more frequently in males (2.1 per 100,000 new cases) than in females (1.6 per 100,000 new cases)</a:t>
            </a:r>
            <a:endParaRPr lang="en-US" sz="900" dirty="0"/>
          </a:p>
        </p:txBody>
      </p:sp>
      <p:sp>
        <p:nvSpPr>
          <p:cNvPr id="29" name="Content Placeholder 17">
            <a:extLst>
              <a:ext uri="{FF2B5EF4-FFF2-40B4-BE49-F238E27FC236}">
                <a16:creationId xmlns:a16="http://schemas.microsoft.com/office/drawing/2014/main" id="{9CE08837-42E9-2D1E-AC68-EB14DA9B1653}"/>
              </a:ext>
            </a:extLst>
          </p:cNvPr>
          <p:cNvSpPr>
            <a:spLocks noGrp="1"/>
          </p:cNvSpPr>
          <p:nvPr>
            <p:ph sz="quarter" idx="32"/>
          </p:nvPr>
        </p:nvSpPr>
        <p:spPr>
          <a:xfrm>
            <a:off x="329184" y="3493008"/>
            <a:ext cx="4169663" cy="2148840"/>
          </a:xfrm>
        </p:spPr>
        <p:txBody>
          <a:bodyPr/>
          <a:lstStyle/>
          <a:p>
            <a:r>
              <a:rPr lang="en-US" dirty="0"/>
              <a:t>Prevalence/Incidence</a:t>
            </a:r>
          </a:p>
          <a:p>
            <a:pPr lvl="1">
              <a:buClr>
                <a:srgbClr val="B057FF"/>
              </a:buClr>
            </a:pPr>
            <a:r>
              <a:rPr lang="en-US" dirty="0"/>
              <a:t>The incidence of new cases of ALL in the </a:t>
            </a:r>
            <a:br>
              <a:rPr lang="en-US" dirty="0"/>
            </a:br>
            <a:r>
              <a:rPr lang="en-US" dirty="0"/>
              <a:t>US is 1.8 per 100,000 per year (based on </a:t>
            </a:r>
            <a:br>
              <a:rPr lang="en-US" dirty="0"/>
            </a:br>
            <a:r>
              <a:rPr lang="en-US" dirty="0"/>
              <a:t>2015-2019 cases)</a:t>
            </a:r>
          </a:p>
          <a:p>
            <a:pPr lvl="1">
              <a:buClr>
                <a:srgbClr val="B057FF"/>
              </a:buClr>
            </a:pPr>
            <a:r>
              <a:rPr lang="en-US" dirty="0"/>
              <a:t>In the US in 2019, there were an estimated 107,600 people living with ALL</a:t>
            </a:r>
          </a:p>
          <a:p>
            <a:pPr lvl="1">
              <a:buClr>
                <a:srgbClr val="B057FF"/>
              </a:buClr>
            </a:pPr>
            <a:r>
              <a:rPr lang="en-US" dirty="0"/>
              <a:t>The US incidence is highest in the &lt;20 years old age group (53.9%) (based on 2015-2019 cases)</a:t>
            </a:r>
          </a:p>
          <a:p>
            <a:endParaRPr lang="en-US" dirty="0"/>
          </a:p>
        </p:txBody>
      </p:sp>
      <p:grpSp>
        <p:nvGrpSpPr>
          <p:cNvPr id="13" name="Group 12">
            <a:extLst>
              <a:ext uri="{FF2B5EF4-FFF2-40B4-BE49-F238E27FC236}">
                <a16:creationId xmlns:a16="http://schemas.microsoft.com/office/drawing/2014/main" id="{2ADF45C5-3D0D-8B39-3B4C-A37A4D85BDBB}"/>
              </a:ext>
            </a:extLst>
          </p:cNvPr>
          <p:cNvGrpSpPr/>
          <p:nvPr/>
        </p:nvGrpSpPr>
        <p:grpSpPr>
          <a:xfrm>
            <a:off x="8092440" y="3236976"/>
            <a:ext cx="578302" cy="576758"/>
            <a:chOff x="4558146" y="3358738"/>
            <a:chExt cx="578302" cy="576758"/>
          </a:xfrm>
        </p:grpSpPr>
        <p:sp>
          <p:nvSpPr>
            <p:cNvPr id="14" name="Oval 13">
              <a:extLst>
                <a:ext uri="{FF2B5EF4-FFF2-40B4-BE49-F238E27FC236}">
                  <a16:creationId xmlns:a16="http://schemas.microsoft.com/office/drawing/2014/main" id="{F670F1BA-36FC-E9F7-E74C-5BA2E4567545}"/>
                </a:ext>
              </a:extLst>
            </p:cNvPr>
            <p:cNvSpPr/>
            <p:nvPr/>
          </p:nvSpPr>
          <p:spPr>
            <a:xfrm>
              <a:off x="4558146" y="335873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20">
              <a:extLst>
                <a:ext uri="{FF2B5EF4-FFF2-40B4-BE49-F238E27FC236}">
                  <a16:creationId xmlns:a16="http://schemas.microsoft.com/office/drawing/2014/main" id="{879FA15F-978F-EF9F-308B-8B5B76B394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4948" y="3363996"/>
              <a:ext cx="571500" cy="571500"/>
            </a:xfrm>
            <a:prstGeom prst="rect">
              <a:avLst/>
            </a:prstGeom>
          </p:spPr>
        </p:pic>
      </p:grpSp>
      <p:grpSp>
        <p:nvGrpSpPr>
          <p:cNvPr id="6" name="Group 5">
            <a:extLst>
              <a:ext uri="{FF2B5EF4-FFF2-40B4-BE49-F238E27FC236}">
                <a16:creationId xmlns:a16="http://schemas.microsoft.com/office/drawing/2014/main" id="{366CCDFC-6E8B-E511-F1BA-319F0640E8FA}"/>
              </a:ext>
            </a:extLst>
          </p:cNvPr>
          <p:cNvGrpSpPr/>
          <p:nvPr/>
        </p:nvGrpSpPr>
        <p:grpSpPr>
          <a:xfrm>
            <a:off x="3840480" y="3246120"/>
            <a:ext cx="571500" cy="571500"/>
            <a:chOff x="3834345" y="3343676"/>
            <a:chExt cx="571500" cy="571500"/>
          </a:xfrm>
        </p:grpSpPr>
        <p:sp>
          <p:nvSpPr>
            <p:cNvPr id="8" name="Rectangle 7">
              <a:extLst>
                <a:ext uri="{FF2B5EF4-FFF2-40B4-BE49-F238E27FC236}">
                  <a16:creationId xmlns:a16="http://schemas.microsoft.com/office/drawing/2014/main" id="{6DBC010F-3D74-9AAB-35C7-896C5D6E6C8B}"/>
                </a:ext>
              </a:extLst>
            </p:cNvPr>
            <p:cNvSpPr/>
            <p:nvPr/>
          </p:nvSpPr>
          <p:spPr>
            <a:xfrm>
              <a:off x="3886200" y="3438144"/>
              <a:ext cx="429768"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20">
              <a:extLst>
                <a:ext uri="{FF2B5EF4-FFF2-40B4-BE49-F238E27FC236}">
                  <a16:creationId xmlns:a16="http://schemas.microsoft.com/office/drawing/2014/main" id="{C31172B7-BFF2-9731-766B-9D64295144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34345" y="3343676"/>
              <a:ext cx="571500" cy="571500"/>
            </a:xfrm>
            <a:prstGeom prst="rect">
              <a:avLst/>
            </a:prstGeom>
          </p:spPr>
        </p:pic>
      </p:grpSp>
      <p:grpSp>
        <p:nvGrpSpPr>
          <p:cNvPr id="4" name="REFS/ART ID" hidden="1">
            <a:extLst>
              <a:ext uri="{FF2B5EF4-FFF2-40B4-BE49-F238E27FC236}">
                <a16:creationId xmlns:a16="http://schemas.microsoft.com/office/drawing/2014/main" id="{E64418C1-5297-C5B8-C6F0-2F1CC3BCD60F}"/>
              </a:ext>
            </a:extLst>
          </p:cNvPr>
          <p:cNvGrpSpPr/>
          <p:nvPr/>
        </p:nvGrpSpPr>
        <p:grpSpPr>
          <a:xfrm>
            <a:off x="1891857" y="622175"/>
            <a:ext cx="8672779" cy="5166514"/>
            <a:chOff x="1891857" y="622175"/>
            <a:chExt cx="8672779" cy="5166514"/>
          </a:xfrm>
        </p:grpSpPr>
        <p:sp>
          <p:nvSpPr>
            <p:cNvPr id="3" name="TextBox 2">
              <a:extLst>
                <a:ext uri="{FF2B5EF4-FFF2-40B4-BE49-F238E27FC236}">
                  <a16:creationId xmlns:a16="http://schemas.microsoft.com/office/drawing/2014/main" id="{DB3A0FB5-2460-A2E1-4186-9A91E7DB6EC8}"/>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AHB_014</a:t>
              </a:r>
            </a:p>
          </p:txBody>
        </p:sp>
        <p:sp>
          <p:nvSpPr>
            <p:cNvPr id="20" name="TextBox 19">
              <a:extLst>
                <a:ext uri="{FF2B5EF4-FFF2-40B4-BE49-F238E27FC236}">
                  <a16:creationId xmlns:a16="http://schemas.microsoft.com/office/drawing/2014/main" id="{1B3D9C76-789B-0AF8-B561-3179C26F05E4}"/>
                </a:ext>
              </a:extLst>
            </p:cNvPr>
            <p:cNvSpPr txBox="1"/>
            <p:nvPr/>
          </p:nvSpPr>
          <p:spPr>
            <a:xfrm>
              <a:off x="1891857" y="4170999"/>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p2A]</a:t>
              </a:r>
            </a:p>
          </p:txBody>
        </p:sp>
        <p:sp>
          <p:nvSpPr>
            <p:cNvPr id="21" name="TextBox 20">
              <a:extLst>
                <a:ext uri="{FF2B5EF4-FFF2-40B4-BE49-F238E27FC236}">
                  <a16:creationId xmlns:a16="http://schemas.microsoft.com/office/drawing/2014/main" id="{C0E43789-E5E7-353D-E328-62DB4D02FCC9}"/>
                </a:ext>
              </a:extLst>
            </p:cNvPr>
            <p:cNvSpPr txBox="1"/>
            <p:nvPr/>
          </p:nvSpPr>
          <p:spPr>
            <a:xfrm>
              <a:off x="2807008" y="4554251"/>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p2A]</a:t>
              </a:r>
            </a:p>
          </p:txBody>
        </p:sp>
        <p:sp>
          <p:nvSpPr>
            <p:cNvPr id="18" name="TextBox 17">
              <a:extLst>
                <a:ext uri="{FF2B5EF4-FFF2-40B4-BE49-F238E27FC236}">
                  <a16:creationId xmlns:a16="http://schemas.microsoft.com/office/drawing/2014/main" id="{399B8CD8-2436-4C1F-6F7E-14C9BB940192}"/>
                </a:ext>
              </a:extLst>
            </p:cNvPr>
            <p:cNvSpPr txBox="1"/>
            <p:nvPr/>
          </p:nvSpPr>
          <p:spPr>
            <a:xfrm>
              <a:off x="2409657" y="2874979"/>
              <a:ext cx="1845032" cy="230832"/>
            </a:xfrm>
            <a:prstGeom prst="rect">
              <a:avLst/>
            </a:prstGeom>
            <a:noFill/>
          </p:spPr>
          <p:txBody>
            <a:bodyPr wrap="square" rtlCol="0">
              <a:spAutoFit/>
            </a:bodyPr>
            <a:lstStyle/>
            <a:p>
              <a:pPr algn="ctr"/>
              <a:r>
                <a:rPr lang="en-US" sz="900" dirty="0">
                  <a:solidFill>
                    <a:srgbClr val="FF0000"/>
                  </a:solidFill>
                </a:rPr>
                <a:t>[Puckett 2022, p1A]</a:t>
              </a:r>
            </a:p>
          </p:txBody>
        </p:sp>
        <p:sp>
          <p:nvSpPr>
            <p:cNvPr id="35" name="TextBox 34">
              <a:extLst>
                <a:ext uri="{FF2B5EF4-FFF2-40B4-BE49-F238E27FC236}">
                  <a16:creationId xmlns:a16="http://schemas.microsoft.com/office/drawing/2014/main" id="{4C712A5B-5A37-F0CC-9402-45FEBE322BEF}"/>
                </a:ext>
              </a:extLst>
            </p:cNvPr>
            <p:cNvSpPr txBox="1"/>
            <p:nvPr/>
          </p:nvSpPr>
          <p:spPr>
            <a:xfrm>
              <a:off x="5667551" y="5083593"/>
              <a:ext cx="1845032" cy="230832"/>
            </a:xfrm>
            <a:prstGeom prst="rect">
              <a:avLst/>
            </a:prstGeom>
            <a:noFill/>
          </p:spPr>
          <p:txBody>
            <a:bodyPr wrap="square" rtlCol="0">
              <a:spAutoFit/>
            </a:bodyPr>
            <a:lstStyle/>
            <a:p>
              <a:pPr algn="ctr"/>
              <a:r>
                <a:rPr lang="en-US" sz="900" dirty="0">
                  <a:solidFill>
                    <a:srgbClr val="FF0000"/>
                  </a:solidFill>
                </a:rPr>
                <a:t>[Puckett 2022, p2B]</a:t>
              </a:r>
            </a:p>
          </p:txBody>
        </p:sp>
        <p:sp>
          <p:nvSpPr>
            <p:cNvPr id="43" name="TextBox 42">
              <a:extLst>
                <a:ext uri="{FF2B5EF4-FFF2-40B4-BE49-F238E27FC236}">
                  <a16:creationId xmlns:a16="http://schemas.microsoft.com/office/drawing/2014/main" id="{D37F2D65-6244-4F8E-50C6-A9F88C8473D5}"/>
                </a:ext>
              </a:extLst>
            </p:cNvPr>
            <p:cNvSpPr txBox="1"/>
            <p:nvPr/>
          </p:nvSpPr>
          <p:spPr>
            <a:xfrm>
              <a:off x="2420404" y="5142380"/>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p6A]</a:t>
              </a:r>
            </a:p>
          </p:txBody>
        </p:sp>
        <p:sp>
          <p:nvSpPr>
            <p:cNvPr id="22" name="TextBox 21">
              <a:extLst>
                <a:ext uri="{FF2B5EF4-FFF2-40B4-BE49-F238E27FC236}">
                  <a16:creationId xmlns:a16="http://schemas.microsoft.com/office/drawing/2014/main" id="{D1AABD10-A3C4-77D5-8144-59CB03AE0D53}"/>
                </a:ext>
              </a:extLst>
            </p:cNvPr>
            <p:cNvSpPr txBox="1"/>
            <p:nvPr/>
          </p:nvSpPr>
          <p:spPr>
            <a:xfrm>
              <a:off x="7267541" y="4160821"/>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p5A]</a:t>
              </a:r>
            </a:p>
          </p:txBody>
        </p:sp>
        <p:sp>
          <p:nvSpPr>
            <p:cNvPr id="23" name="TextBox 22">
              <a:extLst>
                <a:ext uri="{FF2B5EF4-FFF2-40B4-BE49-F238E27FC236}">
                  <a16:creationId xmlns:a16="http://schemas.microsoft.com/office/drawing/2014/main" id="{4CFA52A9-7960-9FF7-BE71-C1A2264600EE}"/>
                </a:ext>
              </a:extLst>
            </p:cNvPr>
            <p:cNvSpPr txBox="1"/>
            <p:nvPr/>
          </p:nvSpPr>
          <p:spPr>
            <a:xfrm>
              <a:off x="6176919" y="3638849"/>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p6B]</a:t>
              </a:r>
            </a:p>
          </p:txBody>
        </p:sp>
        <p:sp>
          <p:nvSpPr>
            <p:cNvPr id="24" name="TextBox 23">
              <a:extLst>
                <a:ext uri="{FF2B5EF4-FFF2-40B4-BE49-F238E27FC236}">
                  <a16:creationId xmlns:a16="http://schemas.microsoft.com/office/drawing/2014/main" id="{BD0A79E2-C0F5-BA5E-3B73-2C805C1E4DAC}"/>
                </a:ext>
              </a:extLst>
            </p:cNvPr>
            <p:cNvSpPr txBox="1"/>
            <p:nvPr/>
          </p:nvSpPr>
          <p:spPr>
            <a:xfrm>
              <a:off x="6827197" y="5557857"/>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p5A]</a:t>
              </a:r>
            </a:p>
          </p:txBody>
        </p:sp>
      </p:grpSp>
      <p:sp>
        <p:nvSpPr>
          <p:cNvPr id="12" name="Content Placeholder 11">
            <a:extLst>
              <a:ext uri="{FF2B5EF4-FFF2-40B4-BE49-F238E27FC236}">
                <a16:creationId xmlns:a16="http://schemas.microsoft.com/office/drawing/2014/main" id="{95060FC2-D24F-D94F-CC19-8B1E75DD6F3A}"/>
              </a:ext>
            </a:extLst>
          </p:cNvPr>
          <p:cNvSpPr>
            <a:spLocks noGrp="1"/>
          </p:cNvSpPr>
          <p:nvPr>
            <p:ph sz="quarter" idx="35"/>
          </p:nvPr>
        </p:nvSpPr>
        <p:spPr>
          <a:xfrm>
            <a:off x="331199" y="5834006"/>
            <a:ext cx="4332241" cy="379717"/>
          </a:xfrm>
        </p:spPr>
        <p:txBody>
          <a:bodyPr/>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25" name="Invisible hyperlink">
            <a:hlinkClick r:id="rId9" action="ppaction://hlinksldjump"/>
            <a:extLst>
              <a:ext uri="{FF2B5EF4-FFF2-40B4-BE49-F238E27FC236}">
                <a16:creationId xmlns:a16="http://schemas.microsoft.com/office/drawing/2014/main" id="{DDFCA5AE-12B0-F17E-AB3B-580D97B9689E}"/>
              </a:ext>
            </a:extLst>
          </p:cNvPr>
          <p:cNvSpPr/>
          <p:nvPr/>
        </p:nvSpPr>
        <p:spPr>
          <a:xfrm>
            <a:off x="5676163" y="4975501"/>
            <a:ext cx="1828800" cy="15544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nvisible hyperlink">
            <a:hlinkClick r:id="rId10" action="ppaction://hlinksldjump"/>
            <a:extLst>
              <a:ext uri="{FF2B5EF4-FFF2-40B4-BE49-F238E27FC236}">
                <a16:creationId xmlns:a16="http://schemas.microsoft.com/office/drawing/2014/main" id="{69FF17B7-6DBE-62CC-EE81-BB1411A15F22}"/>
              </a:ext>
            </a:extLst>
          </p:cNvPr>
          <p:cNvSpPr/>
          <p:nvPr/>
        </p:nvSpPr>
        <p:spPr>
          <a:xfrm>
            <a:off x="5057775" y="5105400"/>
            <a:ext cx="895350" cy="13364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nvisible hyperlink">
            <a:hlinkClick r:id="rId10" action="ppaction://hlinksldjump"/>
            <a:extLst>
              <a:ext uri="{FF2B5EF4-FFF2-40B4-BE49-F238E27FC236}">
                <a16:creationId xmlns:a16="http://schemas.microsoft.com/office/drawing/2014/main" id="{C355637F-4CE6-DE67-5613-FA16D9BC107D}"/>
              </a:ext>
            </a:extLst>
          </p:cNvPr>
          <p:cNvSpPr/>
          <p:nvPr/>
        </p:nvSpPr>
        <p:spPr>
          <a:xfrm>
            <a:off x="7794442" y="4987172"/>
            <a:ext cx="365760" cy="13364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75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559A5A-7B7E-975E-5D0D-96186D35C459}"/>
              </a:ext>
            </a:extLst>
          </p:cNvPr>
          <p:cNvSpPr>
            <a:spLocks noGrp="1"/>
          </p:cNvSpPr>
          <p:nvPr>
            <p:ph type="ftr" sz="quarter" idx="3"/>
          </p:nvPr>
        </p:nvSpPr>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3" name="Slide Number Placeholder 1">
            <a:extLst>
              <a:ext uri="{FF2B5EF4-FFF2-40B4-BE49-F238E27FC236}">
                <a16:creationId xmlns:a16="http://schemas.microsoft.com/office/drawing/2014/main" id="{8AFD5AED-92F3-4543-D33C-BAC6E15DDB8D}"/>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a:t>
            </a:fld>
            <a:endParaRPr lang="en-US" dirty="0"/>
          </a:p>
        </p:txBody>
      </p:sp>
      <p:sp>
        <p:nvSpPr>
          <p:cNvPr id="5" name="Text Placeholder 4">
            <a:extLst>
              <a:ext uri="{FF2B5EF4-FFF2-40B4-BE49-F238E27FC236}">
                <a16:creationId xmlns:a16="http://schemas.microsoft.com/office/drawing/2014/main" id="{26F680C0-DC31-7F9F-5781-C8699CCAF1B4}"/>
              </a:ext>
            </a:extLst>
          </p:cNvPr>
          <p:cNvSpPr>
            <a:spLocks noGrp="1"/>
          </p:cNvSpPr>
          <p:nvPr>
            <p:ph type="body" sz="quarter" idx="22"/>
          </p:nvPr>
        </p:nvSpPr>
        <p:spPr/>
        <p:txBody>
          <a:bodyPr/>
          <a:lstStyle/>
          <a:p>
            <a:r>
              <a:rPr lang="en-US" dirty="0"/>
              <a:t>Notice:</a:t>
            </a:r>
          </a:p>
        </p:txBody>
      </p:sp>
      <p:sp>
        <p:nvSpPr>
          <p:cNvPr id="7" name="Content Placeholder 6">
            <a:extLst>
              <a:ext uri="{FF2B5EF4-FFF2-40B4-BE49-F238E27FC236}">
                <a16:creationId xmlns:a16="http://schemas.microsoft.com/office/drawing/2014/main" id="{6A204DC0-CBD5-BCC6-F7BE-C608E7DB63E2}"/>
              </a:ext>
            </a:extLst>
          </p:cNvPr>
          <p:cNvSpPr>
            <a:spLocks noGrp="1"/>
          </p:cNvSpPr>
          <p:nvPr>
            <p:ph sz="quarter" idx="32"/>
          </p:nvPr>
        </p:nvSpPr>
        <p:spPr/>
        <p:txBody>
          <a:bodyPr/>
          <a:lstStyle/>
          <a:p>
            <a:pPr lvl="1"/>
            <a:r>
              <a:rPr lang="en-US" dirty="0"/>
              <a:t>These materials MUST NOT be used in promotion or distributed outside Sanofi. Please remember that when you are discussing Sanofi products with our customers, this discussion must be completely consistent with approved labeling, applicable law, FDA regulations, and Sanofi policies.</a:t>
            </a:r>
          </a:p>
          <a:p>
            <a:pPr lvl="1"/>
            <a:r>
              <a:rPr lang="en-US" dirty="0"/>
              <a:t>You are only permitted to use review committee-approved materials in your communications with customer.</a:t>
            </a:r>
          </a:p>
          <a:p>
            <a:pPr lvl="1"/>
            <a:r>
              <a:rPr lang="en-US" dirty="0"/>
              <a:t>All off-label inquiries must be referred to your local MSL or </a:t>
            </a:r>
            <a:br>
              <a:rPr lang="en-US" dirty="0"/>
            </a:br>
            <a:r>
              <a:rPr lang="en-US" dirty="0"/>
              <a:t>to Medical Information. If you have any questions about the materials, messaging, or scientific communications you may use with any customer or patients, please ask your manager.</a:t>
            </a:r>
          </a:p>
        </p:txBody>
      </p:sp>
      <p:sp>
        <p:nvSpPr>
          <p:cNvPr id="6" name="Title 5">
            <a:extLst>
              <a:ext uri="{FF2B5EF4-FFF2-40B4-BE49-F238E27FC236}">
                <a16:creationId xmlns:a16="http://schemas.microsoft.com/office/drawing/2014/main" id="{FE9EC672-4F7E-E3AA-E47C-FCD2D07CC40D}"/>
              </a:ext>
            </a:extLst>
          </p:cNvPr>
          <p:cNvSpPr>
            <a:spLocks noGrp="1"/>
          </p:cNvSpPr>
          <p:nvPr>
            <p:ph type="title"/>
          </p:nvPr>
        </p:nvSpPr>
        <p:spPr/>
        <p:txBody>
          <a:bodyPr/>
          <a:lstStyle/>
          <a:p>
            <a:r>
              <a:rPr lang="en-US" dirty="0"/>
              <a:t>Important Information</a:t>
            </a:r>
          </a:p>
        </p:txBody>
      </p:sp>
    </p:spTree>
    <p:extLst>
      <p:ext uri="{BB962C8B-B14F-4D97-AF65-F5344CB8AC3E}">
        <p14:creationId xmlns:p14="http://schemas.microsoft.com/office/powerpoint/2010/main" val="368593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3">
            <a:extLst>
              <a:ext uri="{FF2B5EF4-FFF2-40B4-BE49-F238E27FC236}">
                <a16:creationId xmlns:a16="http://schemas.microsoft.com/office/drawing/2014/main" id="{32DEA7D3-79AA-B79E-1433-2415BEE70F36}"/>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7" name="Content Placeholder 26">
            <a:extLst>
              <a:ext uri="{FF2B5EF4-FFF2-40B4-BE49-F238E27FC236}">
                <a16:creationId xmlns:a16="http://schemas.microsoft.com/office/drawing/2014/main" id="{C242524A-404A-77E3-6047-2948A8BD7CB1}"/>
              </a:ext>
            </a:extLst>
          </p:cNvPr>
          <p:cNvSpPr>
            <a:spLocks noGrp="1"/>
          </p:cNvSpPr>
          <p:nvPr>
            <p:ph sz="quarter" idx="32"/>
          </p:nvPr>
        </p:nvSpPr>
        <p:spPr>
          <a:xfrm>
            <a:off x="329184" y="1508760"/>
            <a:ext cx="4169663" cy="4133087"/>
          </a:xfrm>
        </p:spPr>
        <p:txBody>
          <a:bodyPr/>
          <a:lstStyle/>
          <a:p>
            <a:r>
              <a:rPr lang="en-US" b="1" dirty="0"/>
              <a:t>Signs and Symptoms</a:t>
            </a:r>
          </a:p>
          <a:p>
            <a:pPr lvl="1" indent="-301752">
              <a:buClr>
                <a:srgbClr val="B057FF"/>
              </a:buClr>
            </a:pPr>
            <a:r>
              <a:rPr lang="en-US" dirty="0"/>
              <a:t>Due to the replacement of the bone marrow </a:t>
            </a:r>
            <a:br>
              <a:rPr lang="en-US" dirty="0"/>
            </a:br>
            <a:r>
              <a:rPr lang="en-US" dirty="0"/>
              <a:t>with the tumor, ALL has symptoms related to anemia, thrombocytopenia, and neutropenia</a:t>
            </a:r>
          </a:p>
          <a:p>
            <a:pPr lvl="1" indent="-301752">
              <a:buClr>
                <a:srgbClr val="B057FF"/>
              </a:buClr>
            </a:pPr>
            <a:r>
              <a:rPr lang="en-US" dirty="0"/>
              <a:t>Symptoms can include:</a:t>
            </a:r>
          </a:p>
          <a:p>
            <a:endParaRPr lang="en-US" dirty="0"/>
          </a:p>
        </p:txBody>
      </p:sp>
      <p:sp>
        <p:nvSpPr>
          <p:cNvPr id="2" name="Slide Number Placeholder 1">
            <a:extLst>
              <a:ext uri="{FF2B5EF4-FFF2-40B4-BE49-F238E27FC236}">
                <a16:creationId xmlns:a16="http://schemas.microsoft.com/office/drawing/2014/main" id="{9B18FD8A-7959-EA14-E621-17342E4D44CA}"/>
              </a:ext>
            </a:extLst>
          </p:cNvPr>
          <p:cNvSpPr>
            <a:spLocks noGrp="1"/>
          </p:cNvSpPr>
          <p:nvPr>
            <p:ph type="sldNum" sz="quarter" idx="16"/>
          </p:nvPr>
        </p:nvSpPr>
        <p:spPr/>
        <p:txBody>
          <a:bodyPr/>
          <a:lstStyle/>
          <a:p>
            <a:fld id="{6B54B0F7-55DD-40D6-B7F4-70B586885C0B}" type="slidenum">
              <a:rPr lang="en-US" smtClean="0"/>
              <a:pPr/>
              <a:t>20</a:t>
            </a:fld>
            <a:endParaRPr lang="en-US" dirty="0"/>
          </a:p>
        </p:txBody>
      </p:sp>
      <p:sp>
        <p:nvSpPr>
          <p:cNvPr id="15" name="Title 14">
            <a:extLst>
              <a:ext uri="{FF2B5EF4-FFF2-40B4-BE49-F238E27FC236}">
                <a16:creationId xmlns:a16="http://schemas.microsoft.com/office/drawing/2014/main" id="{02B5615D-C687-F3DD-696A-2A702DD185D5}"/>
              </a:ext>
            </a:extLst>
          </p:cNvPr>
          <p:cNvSpPr>
            <a:spLocks noGrp="1"/>
          </p:cNvSpPr>
          <p:nvPr>
            <p:ph type="title"/>
          </p:nvPr>
        </p:nvSpPr>
        <p:spPr/>
        <p:txBody>
          <a:bodyPr>
            <a:normAutofit/>
          </a:bodyPr>
          <a:lstStyle/>
          <a:p>
            <a:r>
              <a:rPr lang="en-US" dirty="0"/>
              <a:t>Acute Lymphocytic Leukemia (ALL) </a:t>
            </a:r>
          </a:p>
        </p:txBody>
      </p:sp>
      <p:sp>
        <p:nvSpPr>
          <p:cNvPr id="28" name="Content Placeholder 27">
            <a:extLst>
              <a:ext uri="{FF2B5EF4-FFF2-40B4-BE49-F238E27FC236}">
                <a16:creationId xmlns:a16="http://schemas.microsoft.com/office/drawing/2014/main" id="{AF8FD196-468C-59D9-FCD0-E2224F822DA9}"/>
              </a:ext>
            </a:extLst>
          </p:cNvPr>
          <p:cNvSpPr>
            <a:spLocks noGrp="1"/>
          </p:cNvSpPr>
          <p:nvPr>
            <p:ph sz="quarter" idx="56"/>
          </p:nvPr>
        </p:nvSpPr>
        <p:spPr>
          <a:xfrm>
            <a:off x="4663439" y="1508760"/>
            <a:ext cx="4114800" cy="4133087"/>
          </a:xfrm>
        </p:spPr>
        <p:txBody>
          <a:bodyPr/>
          <a:lstStyle/>
          <a:p>
            <a:r>
              <a:rPr lang="en-US" b="1" dirty="0"/>
              <a:t>Testing and Diagnosis</a:t>
            </a:r>
          </a:p>
          <a:p>
            <a:pPr lvl="1" indent="-301752">
              <a:buClr>
                <a:srgbClr val="B057FF"/>
              </a:buClr>
            </a:pPr>
            <a:r>
              <a:rPr lang="en-US" dirty="0"/>
              <a:t>Once ALL is diagnosed it should be followed-up with a laboratory evaluation consisting of a CBC, electrolyte and renal panel, and LDH level</a:t>
            </a:r>
          </a:p>
          <a:p>
            <a:pPr lvl="1" indent="-301752">
              <a:buClr>
                <a:srgbClr val="B057FF"/>
              </a:buClr>
            </a:pPr>
            <a:r>
              <a:rPr lang="en-US" dirty="0"/>
              <a:t>National Comprehensive Cancer Network (NCCN) diagnosis guidelines:</a:t>
            </a:r>
          </a:p>
          <a:p>
            <a:pPr lvl="2" indent="-301752">
              <a:buClr>
                <a:srgbClr val="B057FF"/>
              </a:buClr>
            </a:pPr>
            <a:r>
              <a:rPr lang="en-US" dirty="0"/>
              <a:t>Have presence of more than 20% bone marrow </a:t>
            </a:r>
            <a:r>
              <a:rPr lang="en-US" b="1" dirty="0">
                <a:solidFill>
                  <a:schemeClr val="accent2"/>
                </a:solidFill>
              </a:rPr>
              <a:t>lymphoblasts</a:t>
            </a:r>
          </a:p>
          <a:p>
            <a:pPr lvl="2" indent="-301752">
              <a:buClr>
                <a:srgbClr val="B057FF"/>
              </a:buClr>
            </a:pPr>
            <a:r>
              <a:rPr lang="en-US" b="1" dirty="0">
                <a:solidFill>
                  <a:schemeClr val="accent2"/>
                </a:solidFill>
              </a:rPr>
              <a:t>Hematoxylin and eosin-stained </a:t>
            </a:r>
            <a:r>
              <a:rPr lang="en-US" dirty="0"/>
              <a:t>bone marrow clot and biopsy sections</a:t>
            </a:r>
          </a:p>
          <a:p>
            <a:pPr lvl="2" indent="-301752">
              <a:buClr>
                <a:srgbClr val="B057FF"/>
              </a:buClr>
            </a:pPr>
            <a:r>
              <a:rPr lang="en-US" dirty="0"/>
              <a:t>Morphology of bone marrow aspirate assessed with Wright/Giemsa</a:t>
            </a:r>
          </a:p>
          <a:p>
            <a:pPr lvl="2" indent="-301752">
              <a:buClr>
                <a:srgbClr val="B057FF"/>
              </a:buClr>
            </a:pPr>
            <a:r>
              <a:rPr lang="en-US" dirty="0"/>
              <a:t>Complete flow cytometric </a:t>
            </a:r>
            <a:r>
              <a:rPr lang="en-US" b="1" dirty="0">
                <a:solidFill>
                  <a:schemeClr val="accent2"/>
                </a:solidFill>
              </a:rPr>
              <a:t>immunophenotyping</a:t>
            </a:r>
          </a:p>
          <a:p>
            <a:pPr lvl="2" indent="-301752">
              <a:buClr>
                <a:srgbClr val="B057FF"/>
              </a:buClr>
            </a:pPr>
            <a:r>
              <a:rPr lang="en-US" dirty="0"/>
              <a:t>Baseline evaluation of the leukemic clone</a:t>
            </a:r>
          </a:p>
        </p:txBody>
      </p:sp>
      <p:grpSp>
        <p:nvGrpSpPr>
          <p:cNvPr id="4" name="Group 3">
            <a:extLst>
              <a:ext uri="{FF2B5EF4-FFF2-40B4-BE49-F238E27FC236}">
                <a16:creationId xmlns:a16="http://schemas.microsoft.com/office/drawing/2014/main" id="{D1B8569D-9C9E-90C3-7B47-C08AEE3B50ED}"/>
              </a:ext>
            </a:extLst>
          </p:cNvPr>
          <p:cNvGrpSpPr/>
          <p:nvPr/>
        </p:nvGrpSpPr>
        <p:grpSpPr>
          <a:xfrm>
            <a:off x="560612" y="2750457"/>
            <a:ext cx="3487223" cy="1070967"/>
            <a:chOff x="560612" y="2743200"/>
            <a:chExt cx="3487223" cy="1070967"/>
          </a:xfrm>
        </p:grpSpPr>
        <p:pic>
          <p:nvPicPr>
            <p:cNvPr id="3" name="Content Placeholder 7">
              <a:extLst>
                <a:ext uri="{FF2B5EF4-FFF2-40B4-BE49-F238E27FC236}">
                  <a16:creationId xmlns:a16="http://schemas.microsoft.com/office/drawing/2014/main" id="{BCC7DB0A-E71B-C766-433B-AAEFA1C30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 y="2743200"/>
              <a:ext cx="571500" cy="571500"/>
            </a:xfrm>
            <a:prstGeom prst="rect">
              <a:avLst/>
            </a:prstGeom>
          </p:spPr>
        </p:pic>
        <p:sp>
          <p:nvSpPr>
            <p:cNvPr id="8" name="TextBox 7">
              <a:extLst>
                <a:ext uri="{FF2B5EF4-FFF2-40B4-BE49-F238E27FC236}">
                  <a16:creationId xmlns:a16="http://schemas.microsoft.com/office/drawing/2014/main" id="{510F95D1-E205-1CEC-069C-9BDAADB302A6}"/>
                </a:ext>
              </a:extLst>
            </p:cNvPr>
            <p:cNvSpPr txBox="1"/>
            <p:nvPr/>
          </p:nvSpPr>
          <p:spPr>
            <a:xfrm>
              <a:off x="560612" y="3386578"/>
              <a:ext cx="1133061" cy="261610"/>
            </a:xfrm>
            <a:prstGeom prst="rect">
              <a:avLst/>
            </a:prstGeom>
            <a:noFill/>
          </p:spPr>
          <p:txBody>
            <a:bodyPr wrap="square" rtlCol="0">
              <a:spAutoFit/>
            </a:bodyPr>
            <a:lstStyle/>
            <a:p>
              <a:pPr algn="ctr"/>
              <a:r>
                <a:rPr lang="en-US" sz="1100" dirty="0">
                  <a:solidFill>
                    <a:srgbClr val="B057FF"/>
                  </a:solidFill>
                </a:rPr>
                <a:t>Fatigue</a:t>
              </a:r>
            </a:p>
          </p:txBody>
        </p:sp>
        <p:sp>
          <p:nvSpPr>
            <p:cNvPr id="9" name="TextBox 8">
              <a:extLst>
                <a:ext uri="{FF2B5EF4-FFF2-40B4-BE49-F238E27FC236}">
                  <a16:creationId xmlns:a16="http://schemas.microsoft.com/office/drawing/2014/main" id="{B09F5032-5C95-5896-5085-39031A3380F0}"/>
                </a:ext>
              </a:extLst>
            </p:cNvPr>
            <p:cNvSpPr txBox="1"/>
            <p:nvPr/>
          </p:nvSpPr>
          <p:spPr>
            <a:xfrm>
              <a:off x="1656429" y="3383280"/>
              <a:ext cx="1246447" cy="430887"/>
            </a:xfrm>
            <a:prstGeom prst="rect">
              <a:avLst/>
            </a:prstGeom>
            <a:noFill/>
          </p:spPr>
          <p:txBody>
            <a:bodyPr wrap="square" rtlCol="0">
              <a:spAutoFit/>
            </a:bodyPr>
            <a:lstStyle/>
            <a:p>
              <a:pPr algn="ctr"/>
              <a:r>
                <a:rPr lang="en-US" sz="1100" dirty="0">
                  <a:solidFill>
                    <a:srgbClr val="B057FF"/>
                  </a:solidFill>
                </a:rPr>
                <a:t>Easy bruising/</a:t>
              </a:r>
            </a:p>
            <a:p>
              <a:pPr algn="ctr"/>
              <a:r>
                <a:rPr lang="en-US" sz="1100" dirty="0">
                  <a:solidFill>
                    <a:srgbClr val="B057FF"/>
                  </a:solidFill>
                </a:rPr>
                <a:t>bleeding</a:t>
              </a:r>
            </a:p>
          </p:txBody>
        </p:sp>
        <p:sp>
          <p:nvSpPr>
            <p:cNvPr id="10" name="TextBox 9">
              <a:extLst>
                <a:ext uri="{FF2B5EF4-FFF2-40B4-BE49-F238E27FC236}">
                  <a16:creationId xmlns:a16="http://schemas.microsoft.com/office/drawing/2014/main" id="{94698E08-7365-DA3F-A444-BE5D30475C2C}"/>
                </a:ext>
              </a:extLst>
            </p:cNvPr>
            <p:cNvSpPr txBox="1"/>
            <p:nvPr/>
          </p:nvSpPr>
          <p:spPr>
            <a:xfrm>
              <a:off x="2914774" y="3383280"/>
              <a:ext cx="1133061" cy="261610"/>
            </a:xfrm>
            <a:prstGeom prst="rect">
              <a:avLst/>
            </a:prstGeom>
            <a:noFill/>
          </p:spPr>
          <p:txBody>
            <a:bodyPr wrap="square" rtlCol="0">
              <a:spAutoFit/>
            </a:bodyPr>
            <a:lstStyle/>
            <a:p>
              <a:pPr algn="ctr"/>
              <a:r>
                <a:rPr lang="en-US" sz="1100" dirty="0">
                  <a:solidFill>
                    <a:srgbClr val="B057FF"/>
                  </a:solidFill>
                </a:rPr>
                <a:t>Infections</a:t>
              </a:r>
            </a:p>
          </p:txBody>
        </p:sp>
        <p:pic>
          <p:nvPicPr>
            <p:cNvPr id="13" name="Content Placeholder 7">
              <a:extLst>
                <a:ext uri="{FF2B5EF4-FFF2-40B4-BE49-F238E27FC236}">
                  <a16:creationId xmlns:a16="http://schemas.microsoft.com/office/drawing/2014/main" id="{BD1BB9E9-1E51-0096-9123-FD2F24B938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93903" y="2743200"/>
              <a:ext cx="571500" cy="571500"/>
            </a:xfrm>
            <a:prstGeom prst="rect">
              <a:avLst/>
            </a:prstGeom>
          </p:spPr>
        </p:pic>
        <p:pic>
          <p:nvPicPr>
            <p:cNvPr id="14" name="Content Placeholder 7">
              <a:extLst>
                <a:ext uri="{FF2B5EF4-FFF2-40B4-BE49-F238E27FC236}">
                  <a16:creationId xmlns:a16="http://schemas.microsoft.com/office/drawing/2014/main" id="{6D05521C-1159-B877-0081-1003A179B7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195555" y="2743200"/>
              <a:ext cx="571500" cy="571500"/>
            </a:xfrm>
            <a:prstGeom prst="rect">
              <a:avLst/>
            </a:prstGeom>
          </p:spPr>
        </p:pic>
      </p:grpSp>
      <p:grpSp>
        <p:nvGrpSpPr>
          <p:cNvPr id="33" name="Group 32">
            <a:extLst>
              <a:ext uri="{FF2B5EF4-FFF2-40B4-BE49-F238E27FC236}">
                <a16:creationId xmlns:a16="http://schemas.microsoft.com/office/drawing/2014/main" id="{5077191C-4FFF-3470-B5E0-3EC9483F6AB4}"/>
              </a:ext>
            </a:extLst>
          </p:cNvPr>
          <p:cNvGrpSpPr/>
          <p:nvPr/>
        </p:nvGrpSpPr>
        <p:grpSpPr>
          <a:xfrm>
            <a:off x="8092440" y="1261872"/>
            <a:ext cx="571500" cy="574777"/>
            <a:chOff x="8074478" y="1341388"/>
            <a:chExt cx="571500" cy="574777"/>
          </a:xfrm>
        </p:grpSpPr>
        <p:sp>
          <p:nvSpPr>
            <p:cNvPr id="34" name="Oval 33">
              <a:extLst>
                <a:ext uri="{FF2B5EF4-FFF2-40B4-BE49-F238E27FC236}">
                  <a16:creationId xmlns:a16="http://schemas.microsoft.com/office/drawing/2014/main" id="{F9D059C4-20C0-8D97-C21E-8A77C22C5C2E}"/>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Content Placeholder 101">
              <a:extLst>
                <a:ext uri="{FF2B5EF4-FFF2-40B4-BE49-F238E27FC236}">
                  <a16:creationId xmlns:a16="http://schemas.microsoft.com/office/drawing/2014/main" id="{DDE490C1-EB03-90E2-46D2-B7949F6020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4478" y="1344665"/>
              <a:ext cx="571500" cy="571500"/>
            </a:xfrm>
            <a:prstGeom prst="rect">
              <a:avLst/>
            </a:prstGeom>
          </p:spPr>
        </p:pic>
      </p:grpSp>
      <p:grpSp>
        <p:nvGrpSpPr>
          <p:cNvPr id="5" name="Group 4">
            <a:extLst>
              <a:ext uri="{FF2B5EF4-FFF2-40B4-BE49-F238E27FC236}">
                <a16:creationId xmlns:a16="http://schemas.microsoft.com/office/drawing/2014/main" id="{B62E4E28-4F6D-2BCA-F8FC-10D41DFB3EF1}"/>
              </a:ext>
            </a:extLst>
          </p:cNvPr>
          <p:cNvGrpSpPr/>
          <p:nvPr/>
        </p:nvGrpSpPr>
        <p:grpSpPr>
          <a:xfrm>
            <a:off x="3767328" y="1152144"/>
            <a:ext cx="711200" cy="787400"/>
            <a:chOff x="3670674" y="1146285"/>
            <a:chExt cx="711200" cy="787400"/>
          </a:xfrm>
        </p:grpSpPr>
        <p:sp>
          <p:nvSpPr>
            <p:cNvPr id="40" name="Rectangle 39">
              <a:extLst>
                <a:ext uri="{FF2B5EF4-FFF2-40B4-BE49-F238E27FC236}">
                  <a16:creationId xmlns:a16="http://schemas.microsoft.com/office/drawing/2014/main" id="{3A2FF316-501A-F4F6-EA0E-5005C769DB94}"/>
                </a:ext>
              </a:extLst>
            </p:cNvPr>
            <p:cNvSpPr/>
            <p:nvPr/>
          </p:nvSpPr>
          <p:spPr>
            <a:xfrm>
              <a:off x="3886425" y="1429139"/>
              <a:ext cx="279698" cy="15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a:extLst>
                <a:ext uri="{FF2B5EF4-FFF2-40B4-BE49-F238E27FC236}">
                  <a16:creationId xmlns:a16="http://schemas.microsoft.com/office/drawing/2014/main" id="{0845F6DF-35DB-124F-6918-D26F5D3EA8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70674" y="1146285"/>
              <a:ext cx="711200" cy="787400"/>
            </a:xfrm>
            <a:prstGeom prst="rect">
              <a:avLst/>
            </a:prstGeom>
          </p:spPr>
        </p:pic>
      </p:grpSp>
      <p:grpSp>
        <p:nvGrpSpPr>
          <p:cNvPr id="6" name="REFS/ART ID" hidden="1">
            <a:extLst>
              <a:ext uri="{FF2B5EF4-FFF2-40B4-BE49-F238E27FC236}">
                <a16:creationId xmlns:a16="http://schemas.microsoft.com/office/drawing/2014/main" id="{6DA6EB3D-0B5B-F230-B89A-796A5F0960A5}"/>
              </a:ext>
            </a:extLst>
          </p:cNvPr>
          <p:cNvGrpSpPr/>
          <p:nvPr/>
        </p:nvGrpSpPr>
        <p:grpSpPr>
          <a:xfrm>
            <a:off x="1957809" y="622175"/>
            <a:ext cx="8606827" cy="2173611"/>
            <a:chOff x="1957809" y="622175"/>
            <a:chExt cx="8606827" cy="2173611"/>
          </a:xfrm>
        </p:grpSpPr>
        <p:sp>
          <p:nvSpPr>
            <p:cNvPr id="21" name="TextBox 20">
              <a:extLst>
                <a:ext uri="{FF2B5EF4-FFF2-40B4-BE49-F238E27FC236}">
                  <a16:creationId xmlns:a16="http://schemas.microsoft.com/office/drawing/2014/main" id="{2C4E9A04-AF55-2A60-3010-F59B2F3EDDB3}"/>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AHB_006</a:t>
              </a:r>
            </a:p>
          </p:txBody>
        </p:sp>
        <p:sp>
          <p:nvSpPr>
            <p:cNvPr id="11" name="TextBox 10">
              <a:extLst>
                <a:ext uri="{FF2B5EF4-FFF2-40B4-BE49-F238E27FC236}">
                  <a16:creationId xmlns:a16="http://schemas.microsoft.com/office/drawing/2014/main" id="{E149721B-4A88-460D-418F-4E8313E84555}"/>
                </a:ext>
              </a:extLst>
            </p:cNvPr>
            <p:cNvSpPr txBox="1"/>
            <p:nvPr/>
          </p:nvSpPr>
          <p:spPr>
            <a:xfrm>
              <a:off x="1957809" y="1662469"/>
              <a:ext cx="1845032" cy="230832"/>
            </a:xfrm>
            <a:prstGeom prst="rect">
              <a:avLst/>
            </a:prstGeom>
            <a:noFill/>
          </p:spPr>
          <p:txBody>
            <a:bodyPr wrap="square" rtlCol="0">
              <a:spAutoFit/>
            </a:bodyPr>
            <a:lstStyle/>
            <a:p>
              <a:pPr algn="ctr"/>
              <a:r>
                <a:rPr lang="en-US" sz="900" dirty="0">
                  <a:solidFill>
                    <a:srgbClr val="FF0000"/>
                  </a:solidFill>
                </a:rPr>
                <a:t>[Puckett 2022, p1A, 2A]</a:t>
              </a:r>
            </a:p>
          </p:txBody>
        </p:sp>
        <p:sp>
          <p:nvSpPr>
            <p:cNvPr id="12" name="TextBox 11">
              <a:extLst>
                <a:ext uri="{FF2B5EF4-FFF2-40B4-BE49-F238E27FC236}">
                  <a16:creationId xmlns:a16="http://schemas.microsoft.com/office/drawing/2014/main" id="{4D734DC2-FEBB-71C8-0532-AFF913C748A6}"/>
                </a:ext>
              </a:extLst>
            </p:cNvPr>
            <p:cNvSpPr txBox="1"/>
            <p:nvPr/>
          </p:nvSpPr>
          <p:spPr>
            <a:xfrm>
              <a:off x="2181242" y="2564954"/>
              <a:ext cx="1845032" cy="230832"/>
            </a:xfrm>
            <a:prstGeom prst="rect">
              <a:avLst/>
            </a:prstGeom>
            <a:noFill/>
          </p:spPr>
          <p:txBody>
            <a:bodyPr wrap="square" rtlCol="0">
              <a:spAutoFit/>
            </a:bodyPr>
            <a:lstStyle/>
            <a:p>
              <a:pPr algn="ctr"/>
              <a:r>
                <a:rPr lang="en-US" sz="900" dirty="0">
                  <a:solidFill>
                    <a:srgbClr val="FF0000"/>
                  </a:solidFill>
                </a:rPr>
                <a:t>[Puckett 2022, p2A]</a:t>
              </a:r>
            </a:p>
          </p:txBody>
        </p:sp>
        <p:sp>
          <p:nvSpPr>
            <p:cNvPr id="18" name="TextBox 17">
              <a:extLst>
                <a:ext uri="{FF2B5EF4-FFF2-40B4-BE49-F238E27FC236}">
                  <a16:creationId xmlns:a16="http://schemas.microsoft.com/office/drawing/2014/main" id="{957F238F-ADCE-E0FB-DC95-E56081E34B8C}"/>
                </a:ext>
              </a:extLst>
            </p:cNvPr>
            <p:cNvSpPr txBox="1"/>
            <p:nvPr/>
          </p:nvSpPr>
          <p:spPr>
            <a:xfrm>
              <a:off x="7616622" y="2250389"/>
              <a:ext cx="1845032" cy="230832"/>
            </a:xfrm>
            <a:prstGeom prst="rect">
              <a:avLst/>
            </a:prstGeom>
            <a:noFill/>
          </p:spPr>
          <p:txBody>
            <a:bodyPr wrap="square" rtlCol="0">
              <a:spAutoFit/>
            </a:bodyPr>
            <a:lstStyle/>
            <a:p>
              <a:pPr algn="ctr"/>
              <a:r>
                <a:rPr lang="en-US" sz="900" dirty="0">
                  <a:solidFill>
                    <a:srgbClr val="FF0000"/>
                  </a:solidFill>
                </a:rPr>
                <a:t>[Puckett 2022, p3A]</a:t>
              </a:r>
            </a:p>
          </p:txBody>
        </p:sp>
        <p:sp>
          <p:nvSpPr>
            <p:cNvPr id="19" name="TextBox 18">
              <a:extLst>
                <a:ext uri="{FF2B5EF4-FFF2-40B4-BE49-F238E27FC236}">
                  <a16:creationId xmlns:a16="http://schemas.microsoft.com/office/drawing/2014/main" id="{38140B24-B822-5FD5-7DD9-DF5BCB0800D0}"/>
                </a:ext>
              </a:extLst>
            </p:cNvPr>
            <p:cNvSpPr txBox="1"/>
            <p:nvPr/>
          </p:nvSpPr>
          <p:spPr>
            <a:xfrm>
              <a:off x="6962758" y="2542304"/>
              <a:ext cx="1845032" cy="230832"/>
            </a:xfrm>
            <a:prstGeom prst="rect">
              <a:avLst/>
            </a:prstGeom>
            <a:noFill/>
          </p:spPr>
          <p:txBody>
            <a:bodyPr wrap="square" rtlCol="0">
              <a:spAutoFit/>
            </a:bodyPr>
            <a:lstStyle/>
            <a:p>
              <a:pPr algn="ctr"/>
              <a:r>
                <a:rPr lang="en-US" sz="900" dirty="0">
                  <a:solidFill>
                    <a:srgbClr val="FF0000"/>
                  </a:solidFill>
                </a:rPr>
                <a:t>[Puckett 2022, p3B]</a:t>
              </a:r>
            </a:p>
          </p:txBody>
        </p:sp>
      </p:grpSp>
      <p:sp>
        <p:nvSpPr>
          <p:cNvPr id="7" name="Content Placeholder 51">
            <a:extLst>
              <a:ext uri="{FF2B5EF4-FFF2-40B4-BE49-F238E27FC236}">
                <a16:creationId xmlns:a16="http://schemas.microsoft.com/office/drawing/2014/main" id="{6950CE96-59C9-1EAC-B378-B4FBF293526C}"/>
              </a:ext>
            </a:extLst>
          </p:cNvPr>
          <p:cNvSpPr>
            <a:spLocks noGrp="1"/>
          </p:cNvSpPr>
          <p:nvPr>
            <p:ph sz="quarter" idx="35"/>
          </p:nvPr>
        </p:nvSpPr>
        <p:spPr>
          <a:xfrm>
            <a:off x="331199" y="5834006"/>
            <a:ext cx="4332241"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7" name="Flowchart: Terminator 16">
            <a:hlinkClick r:id="rId13" action="ppaction://hlinksldjump"/>
            <a:extLst>
              <a:ext uri="{FF2B5EF4-FFF2-40B4-BE49-F238E27FC236}">
                <a16:creationId xmlns:a16="http://schemas.microsoft.com/office/drawing/2014/main" id="{8B34168C-948F-6FFC-2DFB-C9F1EF92652F}"/>
              </a:ext>
            </a:extLst>
          </p:cNvPr>
          <p:cNvSpPr/>
          <p:nvPr/>
        </p:nvSpPr>
        <p:spPr>
          <a:xfrm>
            <a:off x="4730114" y="5898527"/>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nvisible hyperlink">
            <a:hlinkClick r:id="rId13" action="ppaction://hlinksldjump"/>
            <a:extLst>
              <a:ext uri="{FF2B5EF4-FFF2-40B4-BE49-F238E27FC236}">
                <a16:creationId xmlns:a16="http://schemas.microsoft.com/office/drawing/2014/main" id="{A238B9F3-5442-B644-893B-A94D95A4B39F}"/>
              </a:ext>
            </a:extLst>
          </p:cNvPr>
          <p:cNvSpPr/>
          <p:nvPr/>
        </p:nvSpPr>
        <p:spPr>
          <a:xfrm>
            <a:off x="5983037" y="2990550"/>
            <a:ext cx="1149346" cy="18375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nvisible hyperlink">
            <a:hlinkClick r:id="rId14" action="ppaction://hlinksldjump"/>
            <a:extLst>
              <a:ext uri="{FF2B5EF4-FFF2-40B4-BE49-F238E27FC236}">
                <a16:creationId xmlns:a16="http://schemas.microsoft.com/office/drawing/2014/main" id="{B513EABF-60E7-32E9-D320-993173CB1B0B}"/>
              </a:ext>
            </a:extLst>
          </p:cNvPr>
          <p:cNvSpPr/>
          <p:nvPr/>
        </p:nvSpPr>
        <p:spPr>
          <a:xfrm>
            <a:off x="5391150" y="3258401"/>
            <a:ext cx="246888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nvisible hyperlink">
            <a:hlinkClick r:id="rId13" action="ppaction://hlinksldjump"/>
            <a:extLst>
              <a:ext uri="{FF2B5EF4-FFF2-40B4-BE49-F238E27FC236}">
                <a16:creationId xmlns:a16="http://schemas.microsoft.com/office/drawing/2014/main" id="{045CDB97-52A7-1A8B-C61E-9A2A57C07A77}"/>
              </a:ext>
            </a:extLst>
          </p:cNvPr>
          <p:cNvSpPr/>
          <p:nvPr/>
        </p:nvSpPr>
        <p:spPr>
          <a:xfrm>
            <a:off x="5390645" y="4245101"/>
            <a:ext cx="1707511" cy="16847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77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21FD289F-1FDF-D277-4767-51A7F8CE8873}"/>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9B18FD8A-7959-EA14-E621-17342E4D44CA}"/>
              </a:ext>
            </a:extLst>
          </p:cNvPr>
          <p:cNvSpPr>
            <a:spLocks noGrp="1"/>
          </p:cNvSpPr>
          <p:nvPr>
            <p:ph type="sldNum" sz="quarter" idx="16"/>
          </p:nvPr>
        </p:nvSpPr>
        <p:spPr/>
        <p:txBody>
          <a:bodyPr/>
          <a:lstStyle/>
          <a:p>
            <a:fld id="{6B54B0F7-55DD-40D6-B7F4-70B586885C0B}" type="slidenum">
              <a:rPr lang="en-US" smtClean="0"/>
              <a:pPr/>
              <a:t>21</a:t>
            </a:fld>
            <a:endParaRPr lang="en-US" dirty="0"/>
          </a:p>
        </p:txBody>
      </p:sp>
      <p:sp>
        <p:nvSpPr>
          <p:cNvPr id="15" name="Title 14">
            <a:extLst>
              <a:ext uri="{FF2B5EF4-FFF2-40B4-BE49-F238E27FC236}">
                <a16:creationId xmlns:a16="http://schemas.microsoft.com/office/drawing/2014/main" id="{02B5615D-C687-F3DD-696A-2A702DD185D5}"/>
              </a:ext>
            </a:extLst>
          </p:cNvPr>
          <p:cNvSpPr>
            <a:spLocks noGrp="1"/>
          </p:cNvSpPr>
          <p:nvPr>
            <p:ph type="title"/>
          </p:nvPr>
        </p:nvSpPr>
        <p:spPr/>
        <p:txBody>
          <a:bodyPr/>
          <a:lstStyle/>
          <a:p>
            <a:r>
              <a:rPr lang="en-US" dirty="0"/>
              <a:t>Acute Lymphocytic Leukemia (ALL) </a:t>
            </a:r>
          </a:p>
        </p:txBody>
      </p:sp>
      <p:sp>
        <p:nvSpPr>
          <p:cNvPr id="36" name="Content Placeholder 35">
            <a:extLst>
              <a:ext uri="{FF2B5EF4-FFF2-40B4-BE49-F238E27FC236}">
                <a16:creationId xmlns:a16="http://schemas.microsoft.com/office/drawing/2014/main" id="{EFCD9580-6BD7-DDBF-62A0-81FEC0C997C2}"/>
              </a:ext>
            </a:extLst>
          </p:cNvPr>
          <p:cNvSpPr>
            <a:spLocks noGrp="1"/>
          </p:cNvSpPr>
          <p:nvPr>
            <p:ph sz="quarter" idx="65"/>
          </p:nvPr>
        </p:nvSpPr>
        <p:spPr>
          <a:xfrm>
            <a:off x="2971800" y="1508760"/>
            <a:ext cx="3200400" cy="4133087"/>
          </a:xfrm>
        </p:spPr>
        <p:txBody>
          <a:bodyPr rIns="91440"/>
          <a:lstStyle/>
          <a:p>
            <a:r>
              <a:rPr lang="en-US" dirty="0"/>
              <a:t>Treatment</a:t>
            </a:r>
          </a:p>
          <a:p>
            <a:pPr lvl="1"/>
            <a:r>
              <a:rPr lang="en-US" dirty="0"/>
              <a:t>Successful treatment ALL in </a:t>
            </a:r>
            <a:br>
              <a:rPr lang="en-US" dirty="0"/>
            </a:br>
            <a:r>
              <a:rPr lang="en-US" dirty="0"/>
              <a:t>children involves administration of a multidrug regimen that is divided into </a:t>
            </a:r>
            <a:br>
              <a:rPr lang="en-US" dirty="0"/>
            </a:br>
            <a:r>
              <a:rPr lang="en-US" dirty="0"/>
              <a:t>3 key phases:</a:t>
            </a:r>
          </a:p>
          <a:p>
            <a:pPr marL="576072" lvl="2" indent="-274320"/>
            <a:r>
              <a:rPr lang="en-US" dirty="0"/>
              <a:t>Induction</a:t>
            </a:r>
          </a:p>
          <a:p>
            <a:pPr marL="731520" lvl="3" indent="-182880"/>
            <a:r>
              <a:rPr lang="en-US" dirty="0"/>
              <a:t>Anthracycline, vincristine, </a:t>
            </a:r>
            <a:br>
              <a:rPr lang="en-US" dirty="0"/>
            </a:br>
            <a:r>
              <a:rPr lang="en-US" dirty="0"/>
              <a:t>1-asparaginase, and a corticosteroid</a:t>
            </a:r>
          </a:p>
          <a:p>
            <a:pPr marL="576072" lvl="2" indent="-274320"/>
            <a:r>
              <a:rPr lang="en-US" dirty="0"/>
              <a:t>Consolidation</a:t>
            </a:r>
          </a:p>
          <a:p>
            <a:pPr marL="731520" lvl="3" indent="-182880"/>
            <a:r>
              <a:rPr lang="en-US" dirty="0"/>
              <a:t>Includes therapy with a variety of chemotherapeutic drugs </a:t>
            </a:r>
          </a:p>
          <a:p>
            <a:pPr marL="576072" lvl="2" indent="-274320"/>
            <a:r>
              <a:rPr lang="en-US" dirty="0"/>
              <a:t>Maintenance</a:t>
            </a:r>
          </a:p>
          <a:p>
            <a:pPr marL="731520" lvl="3" indent="-182880"/>
            <a:r>
              <a:rPr lang="en-US" dirty="0"/>
              <a:t>Uses oral 6-mercaptopurine or methotrexate delivered once weekly or once monthly </a:t>
            </a:r>
          </a:p>
          <a:p>
            <a:pPr lvl="1"/>
            <a:r>
              <a:rPr lang="en-US" dirty="0"/>
              <a:t>Treatment of ALL in the adult population can include targeted therapy such as TKIs imatinib mesylate, </a:t>
            </a:r>
            <a:r>
              <a:rPr lang="en-US" dirty="0" err="1"/>
              <a:t>dasatinib</a:t>
            </a:r>
            <a:r>
              <a:rPr lang="en-US" dirty="0"/>
              <a:t>, and nilotinib</a:t>
            </a:r>
          </a:p>
        </p:txBody>
      </p:sp>
      <p:sp>
        <p:nvSpPr>
          <p:cNvPr id="6" name="Content Placeholder 19">
            <a:extLst>
              <a:ext uri="{FF2B5EF4-FFF2-40B4-BE49-F238E27FC236}">
                <a16:creationId xmlns:a16="http://schemas.microsoft.com/office/drawing/2014/main" id="{38A6DA98-0260-A9F1-98ED-6CE1CB0B633C}"/>
              </a:ext>
            </a:extLst>
          </p:cNvPr>
          <p:cNvSpPr>
            <a:spLocks noGrp="1"/>
          </p:cNvSpPr>
          <p:nvPr>
            <p:ph sz="quarter" idx="66"/>
          </p:nvPr>
        </p:nvSpPr>
        <p:spPr>
          <a:xfrm>
            <a:off x="331194" y="1508759"/>
            <a:ext cx="2468880" cy="4133087"/>
          </a:xfrm>
        </p:spPr>
        <p:txBody>
          <a:bodyPr/>
          <a:lstStyle/>
          <a:p>
            <a:r>
              <a:rPr lang="en-US" dirty="0"/>
              <a:t>Grading and Staging</a:t>
            </a:r>
          </a:p>
          <a:p>
            <a:pPr lvl="1"/>
            <a:r>
              <a:rPr lang="en-US" dirty="0"/>
              <a:t>The WHO has many </a:t>
            </a:r>
            <a:br>
              <a:rPr lang="en-US" dirty="0"/>
            </a:br>
            <a:r>
              <a:rPr lang="en-US" dirty="0"/>
              <a:t>staging classifications of ALL based on the chromosomal rearrangements and </a:t>
            </a:r>
            <a:br>
              <a:rPr lang="en-US" dirty="0"/>
            </a:br>
            <a:r>
              <a:rPr lang="en-US" dirty="0"/>
              <a:t>genes affected</a:t>
            </a:r>
          </a:p>
          <a:p>
            <a:pPr lvl="1"/>
            <a:r>
              <a:rPr lang="en-US" dirty="0"/>
              <a:t>The WHO classifies ALL as: </a:t>
            </a:r>
          </a:p>
          <a:p>
            <a:pPr lvl="2"/>
            <a:r>
              <a:rPr lang="en-US" dirty="0"/>
              <a:t>B-lymphoblastic leukemia/lymphoma</a:t>
            </a:r>
          </a:p>
          <a:p>
            <a:pPr lvl="2"/>
            <a:r>
              <a:rPr lang="en-US" dirty="0"/>
              <a:t>T-lymphoblastic leukemia/lymphoma </a:t>
            </a:r>
          </a:p>
          <a:p>
            <a:pPr lvl="2"/>
            <a:endParaRPr lang="en-US" dirty="0"/>
          </a:p>
          <a:p>
            <a:endParaRPr lang="en-US" dirty="0"/>
          </a:p>
        </p:txBody>
      </p:sp>
      <p:sp>
        <p:nvSpPr>
          <p:cNvPr id="37" name="Text Placeholder 36">
            <a:extLst>
              <a:ext uri="{FF2B5EF4-FFF2-40B4-BE49-F238E27FC236}">
                <a16:creationId xmlns:a16="http://schemas.microsoft.com/office/drawing/2014/main" id="{3498AA7C-1798-DFD9-0702-3325F94E02DB}"/>
              </a:ext>
            </a:extLst>
          </p:cNvPr>
          <p:cNvSpPr>
            <a:spLocks noGrp="1"/>
          </p:cNvSpPr>
          <p:nvPr>
            <p:ph type="body" sz="quarter" idx="68"/>
          </p:nvPr>
        </p:nvSpPr>
        <p:spPr>
          <a:xfrm>
            <a:off x="6322037" y="1508760"/>
            <a:ext cx="2468880" cy="4133087"/>
          </a:xfrm>
        </p:spPr>
        <p:txBody>
          <a:bodyPr/>
          <a:lstStyle/>
          <a:p>
            <a:r>
              <a:rPr lang="en-US" b="1" dirty="0">
                <a:solidFill>
                  <a:schemeClr val="accent1"/>
                </a:solidFill>
              </a:rPr>
              <a:t>Prognosis and Survival</a:t>
            </a:r>
          </a:p>
          <a:p>
            <a:pPr marL="302396" marR="0" lvl="1" indent="-302396" algn="l" defTabSz="914388" rtl="0" eaLnBrk="1" fontAlgn="auto" latinLnBrk="0" hangingPunct="1">
              <a:spcBef>
                <a:spcPts val="0"/>
              </a:spcBef>
              <a:buSzPct val="150000"/>
              <a:buFont typeface="System Font Regular"/>
              <a:buChar char="●"/>
              <a:tabLst/>
              <a:defRPr/>
            </a:pPr>
            <a:r>
              <a:rPr kumimoji="0" lang="en-US" i="0" u="none" strike="noStrike" kern="1200" cap="none" spc="0" normalizeH="0" baseline="0" noProof="0" dirty="0">
                <a:ln>
                  <a:noFill/>
                </a:ln>
                <a:effectLst/>
                <a:uLnTx/>
                <a:uFillTx/>
                <a:ea typeface="Verdana" panose="020B0604030504040204" pitchFamily="34" charset="0"/>
                <a:cs typeface="Verdana" panose="020B0604030504040204" pitchFamily="34" charset="0"/>
              </a:rPr>
              <a:t>Prognosis is diminished in: </a:t>
            </a:r>
          </a:p>
          <a:p>
            <a:pPr marL="609593" marR="0" lvl="2" indent="-302396" algn="l" defTabSz="914388" rtl="0" eaLnBrk="1" fontAlgn="auto" latinLnBrk="0" hangingPunct="1">
              <a:spcBef>
                <a:spcPts val="0"/>
              </a:spcBef>
              <a:buSzPct val="150000"/>
              <a:buFont typeface="System Font Regular"/>
              <a:buChar char="●"/>
              <a:tabLst/>
              <a:defRPr/>
            </a:pPr>
            <a:r>
              <a:rPr kumimoji="0" lang="en-US" i="0" u="none" strike="noStrike" kern="1200" cap="none" spc="0" normalizeH="0" baseline="0" noProof="0" dirty="0">
                <a:ln>
                  <a:noFill/>
                </a:ln>
                <a:effectLst/>
                <a:uLnTx/>
                <a:uFillTx/>
                <a:ea typeface="Verdana" panose="020B0604030504040204" pitchFamily="34" charset="0"/>
                <a:cs typeface="Verdana" panose="020B0604030504040204" pitchFamily="34" charset="0"/>
              </a:rPr>
              <a:t>Infants &lt;1 year of age</a:t>
            </a:r>
          </a:p>
          <a:p>
            <a:pPr marL="609593" marR="0" lvl="2" indent="-302396" algn="l" defTabSz="914388" rtl="0" eaLnBrk="1" fontAlgn="auto" latinLnBrk="0" hangingPunct="1">
              <a:spcBef>
                <a:spcPts val="0"/>
              </a:spcBef>
              <a:buSzPct val="150000"/>
              <a:buFont typeface="System Font Regular"/>
              <a:buChar char="●"/>
              <a:tabLst/>
              <a:defRPr/>
            </a:pPr>
            <a:r>
              <a:rPr kumimoji="0" lang="en-US" i="0" u="none" strike="noStrike" kern="1200" cap="none" spc="0" normalizeH="0" baseline="0" noProof="0" dirty="0">
                <a:ln>
                  <a:noFill/>
                </a:ln>
                <a:effectLst/>
                <a:uLnTx/>
                <a:uFillTx/>
                <a:ea typeface="Verdana" panose="020B0604030504040204" pitchFamily="34" charset="0"/>
                <a:cs typeface="Verdana" panose="020B0604030504040204" pitchFamily="34" charset="0"/>
              </a:rPr>
              <a:t>Adults aged &gt;60</a:t>
            </a:r>
          </a:p>
          <a:p>
            <a:pPr marL="279400" indent="-279400">
              <a:buClr>
                <a:srgbClr val="B057FF"/>
              </a:buClr>
              <a:buSzPct val="150000"/>
              <a:buFont typeface="System Font Regular"/>
              <a:buChar char="●"/>
              <a:defRPr/>
            </a:pPr>
            <a:r>
              <a:rPr lang="en-US" b="0" dirty="0"/>
              <a:t>Association of the </a:t>
            </a:r>
            <a:r>
              <a:rPr lang="en-US" b="0" i="1" dirty="0"/>
              <a:t>MLL </a:t>
            </a:r>
            <a:r>
              <a:rPr lang="en-US" b="0" dirty="0"/>
              <a:t>gene</a:t>
            </a:r>
            <a:r>
              <a:rPr lang="en-US" b="0" i="1" dirty="0"/>
              <a:t> </a:t>
            </a:r>
            <a:r>
              <a:rPr lang="en-US" b="0" dirty="0"/>
              <a:t>(chromosomal location 11q23) is also associated with a poor prognosis </a:t>
            </a:r>
            <a:br>
              <a:rPr lang="en-US" b="0" dirty="0"/>
            </a:br>
            <a:r>
              <a:rPr lang="en-US" b="0" dirty="0"/>
              <a:t>in children</a:t>
            </a:r>
          </a:p>
          <a:p>
            <a:pPr marL="279400" indent="-279400">
              <a:lnSpc>
                <a:spcPct val="100000"/>
              </a:lnSpc>
              <a:spcAft>
                <a:spcPts val="600"/>
              </a:spcAft>
              <a:buClr>
                <a:srgbClr val="B057FF"/>
              </a:buClr>
              <a:buSzPct val="150000"/>
              <a:buFont typeface="System Font Regular"/>
              <a:buChar char="●"/>
              <a:defRPr/>
            </a:pPr>
            <a:r>
              <a:rPr lang="en-US" b="0" dirty="0">
                <a:solidFill>
                  <a:prstClr val="black"/>
                </a:solidFill>
              </a:rPr>
              <a:t>The 2012 to 2018 5-year relative survival was 70.8% in the US</a:t>
            </a:r>
            <a:endParaRPr kumimoji="0" lang="en-US" b="0" i="0" u="none" strike="noStrike" kern="1200" cap="none" spc="0" normalizeH="0" baseline="0" noProof="0" dirty="0">
              <a:ln>
                <a:noFill/>
              </a:ln>
              <a:solidFill>
                <a:prstClr val="black"/>
              </a:solidFill>
              <a:effectLst/>
              <a:uLnTx/>
              <a:uFillTx/>
              <a:ea typeface="+mn-ea"/>
              <a:cs typeface="+mn-cs"/>
            </a:endParaRPr>
          </a:p>
          <a:p>
            <a:endParaRPr lang="en-US" dirty="0"/>
          </a:p>
        </p:txBody>
      </p:sp>
      <p:pic>
        <p:nvPicPr>
          <p:cNvPr id="54" name="Content Placeholder 4">
            <a:extLst>
              <a:ext uri="{FF2B5EF4-FFF2-40B4-BE49-F238E27FC236}">
                <a16:creationId xmlns:a16="http://schemas.microsoft.com/office/drawing/2014/main" id="{21EB389F-D4DE-7285-F084-195735962C6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5892" t="92193" r="51524" b="614"/>
          <a:stretch/>
        </p:blipFill>
        <p:spPr>
          <a:xfrm>
            <a:off x="7494597" y="1463040"/>
            <a:ext cx="1716922" cy="1716922"/>
          </a:xfrm>
          <a:prstGeom prst="ellipse">
            <a:avLst/>
          </a:prstGeom>
        </p:spPr>
      </p:pic>
      <p:cxnSp>
        <p:nvCxnSpPr>
          <p:cNvPr id="42" name="Straight Connector 41">
            <a:extLst>
              <a:ext uri="{FF2B5EF4-FFF2-40B4-BE49-F238E27FC236}">
                <a16:creationId xmlns:a16="http://schemas.microsoft.com/office/drawing/2014/main" id="{DACEEAFC-001E-8A0C-D0E6-546BD512379E}"/>
              </a:ext>
            </a:extLst>
          </p:cNvPr>
          <p:cNvCxnSpPr>
            <a:cxnSpLocks/>
          </p:cNvCxnSpPr>
          <p:nvPr/>
        </p:nvCxnSpPr>
        <p:spPr>
          <a:xfrm>
            <a:off x="6322037" y="1508760"/>
            <a:ext cx="2468880" cy="0"/>
          </a:xfrm>
          <a:prstGeom prst="line">
            <a:avLst/>
          </a:prstGeom>
          <a:ln w="28575">
            <a:solidFill>
              <a:srgbClr val="B057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C43B33-A7C3-42E5-46EE-9706F5BA048D}"/>
              </a:ext>
            </a:extLst>
          </p:cNvPr>
          <p:cNvCxnSpPr>
            <a:cxnSpLocks/>
          </p:cNvCxnSpPr>
          <p:nvPr/>
        </p:nvCxnSpPr>
        <p:spPr>
          <a:xfrm>
            <a:off x="6322037" y="5641848"/>
            <a:ext cx="2468880" cy="0"/>
          </a:xfrm>
          <a:prstGeom prst="line">
            <a:avLst/>
          </a:prstGeom>
          <a:ln w="28575">
            <a:solidFill>
              <a:srgbClr val="B057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3C406F-1D90-64B1-DF5A-C98283575656}"/>
              </a:ext>
            </a:extLst>
          </p:cNvPr>
          <p:cNvCxnSpPr>
            <a:cxnSpLocks/>
          </p:cNvCxnSpPr>
          <p:nvPr/>
        </p:nvCxnSpPr>
        <p:spPr>
          <a:xfrm>
            <a:off x="329184" y="5632704"/>
            <a:ext cx="2468880" cy="0"/>
          </a:xfrm>
          <a:prstGeom prst="line">
            <a:avLst/>
          </a:prstGeom>
          <a:ln w="28575">
            <a:solidFill>
              <a:srgbClr val="B057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FF5208-3663-1E52-0123-7D2F90FCC76E}"/>
              </a:ext>
            </a:extLst>
          </p:cNvPr>
          <p:cNvCxnSpPr>
            <a:cxnSpLocks/>
          </p:cNvCxnSpPr>
          <p:nvPr/>
        </p:nvCxnSpPr>
        <p:spPr>
          <a:xfrm>
            <a:off x="329184" y="1506552"/>
            <a:ext cx="2468880" cy="0"/>
          </a:xfrm>
          <a:prstGeom prst="line">
            <a:avLst/>
          </a:prstGeom>
          <a:ln w="28575">
            <a:solidFill>
              <a:srgbClr val="B057FF"/>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13D1D398-B1ED-64A0-A968-A2D0880FF114}"/>
              </a:ext>
            </a:extLst>
          </p:cNvPr>
          <p:cNvGrpSpPr/>
          <p:nvPr/>
        </p:nvGrpSpPr>
        <p:grpSpPr>
          <a:xfrm>
            <a:off x="5404978" y="1152144"/>
            <a:ext cx="711200" cy="787400"/>
            <a:chOff x="9762582" y="206663"/>
            <a:chExt cx="711200" cy="787400"/>
          </a:xfrm>
        </p:grpSpPr>
        <p:sp>
          <p:nvSpPr>
            <p:cNvPr id="40" name="Flowchart: Connector 39">
              <a:extLst>
                <a:ext uri="{FF2B5EF4-FFF2-40B4-BE49-F238E27FC236}">
                  <a16:creationId xmlns:a16="http://schemas.microsoft.com/office/drawing/2014/main" id="{48DB393E-38BE-53F4-D4C5-28B97EE3B24F}"/>
                </a:ext>
              </a:extLst>
            </p:cNvPr>
            <p:cNvSpPr/>
            <p:nvPr/>
          </p:nvSpPr>
          <p:spPr>
            <a:xfrm>
              <a:off x="9877927" y="365747"/>
              <a:ext cx="443867" cy="46923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Graphic 56">
              <a:extLst>
                <a:ext uri="{FF2B5EF4-FFF2-40B4-BE49-F238E27FC236}">
                  <a16:creationId xmlns:a16="http://schemas.microsoft.com/office/drawing/2014/main" id="{900CAF1C-CA7D-9E93-9B72-48C5EC078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2582" y="206663"/>
              <a:ext cx="711200" cy="787400"/>
            </a:xfrm>
            <a:prstGeom prst="rect">
              <a:avLst/>
            </a:prstGeom>
          </p:spPr>
        </p:pic>
      </p:grpSp>
      <p:grpSp>
        <p:nvGrpSpPr>
          <p:cNvPr id="19" name="Group 18">
            <a:extLst>
              <a:ext uri="{FF2B5EF4-FFF2-40B4-BE49-F238E27FC236}">
                <a16:creationId xmlns:a16="http://schemas.microsoft.com/office/drawing/2014/main" id="{86CABCF0-4ECD-9AE4-4460-B463A75839AF}"/>
              </a:ext>
            </a:extLst>
          </p:cNvPr>
          <p:cNvGrpSpPr/>
          <p:nvPr/>
        </p:nvGrpSpPr>
        <p:grpSpPr>
          <a:xfrm>
            <a:off x="2117486" y="1243584"/>
            <a:ext cx="571500" cy="574777"/>
            <a:chOff x="8074478" y="1341388"/>
            <a:chExt cx="571500" cy="574777"/>
          </a:xfrm>
        </p:grpSpPr>
        <p:sp>
          <p:nvSpPr>
            <p:cNvPr id="21" name="Oval 20">
              <a:extLst>
                <a:ext uri="{FF2B5EF4-FFF2-40B4-BE49-F238E27FC236}">
                  <a16:creationId xmlns:a16="http://schemas.microsoft.com/office/drawing/2014/main" id="{E2ED45AB-5E20-E644-8608-E82B7CB4F545}"/>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101">
              <a:extLst>
                <a:ext uri="{FF2B5EF4-FFF2-40B4-BE49-F238E27FC236}">
                  <a16:creationId xmlns:a16="http://schemas.microsoft.com/office/drawing/2014/main" id="{1D438EF5-3A64-4984-0C96-740B366017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074478" y="1344665"/>
              <a:ext cx="571500" cy="571500"/>
            </a:xfrm>
            <a:prstGeom prst="rect">
              <a:avLst/>
            </a:prstGeom>
          </p:spPr>
        </p:pic>
      </p:grpSp>
      <p:grpSp>
        <p:nvGrpSpPr>
          <p:cNvPr id="14" name="REFS" hidden="1">
            <a:extLst>
              <a:ext uri="{FF2B5EF4-FFF2-40B4-BE49-F238E27FC236}">
                <a16:creationId xmlns:a16="http://schemas.microsoft.com/office/drawing/2014/main" id="{E0435998-F335-2ABE-DDCE-C72BC27C1663}"/>
              </a:ext>
            </a:extLst>
          </p:cNvPr>
          <p:cNvGrpSpPr/>
          <p:nvPr/>
        </p:nvGrpSpPr>
        <p:grpSpPr>
          <a:xfrm>
            <a:off x="896076" y="1647118"/>
            <a:ext cx="8504323" cy="4271773"/>
            <a:chOff x="896076" y="1647118"/>
            <a:chExt cx="8504323" cy="4271773"/>
          </a:xfrm>
        </p:grpSpPr>
        <p:sp>
          <p:nvSpPr>
            <p:cNvPr id="8" name="TextBox 7">
              <a:extLst>
                <a:ext uri="{FF2B5EF4-FFF2-40B4-BE49-F238E27FC236}">
                  <a16:creationId xmlns:a16="http://schemas.microsoft.com/office/drawing/2014/main" id="{885733E3-60F4-D393-D63E-88EADA5BF1FF}"/>
                </a:ext>
              </a:extLst>
            </p:cNvPr>
            <p:cNvSpPr txBox="1"/>
            <p:nvPr/>
          </p:nvSpPr>
          <p:spPr>
            <a:xfrm>
              <a:off x="896076" y="1707516"/>
              <a:ext cx="1845032" cy="230832"/>
            </a:xfrm>
            <a:prstGeom prst="rect">
              <a:avLst/>
            </a:prstGeom>
            <a:noFill/>
          </p:spPr>
          <p:txBody>
            <a:bodyPr wrap="square" rtlCol="0">
              <a:spAutoFit/>
            </a:bodyPr>
            <a:lstStyle/>
            <a:p>
              <a:pPr algn="ctr"/>
              <a:r>
                <a:rPr lang="en-US" sz="900" dirty="0">
                  <a:solidFill>
                    <a:srgbClr val="FF0000"/>
                  </a:solidFill>
                </a:rPr>
                <a:t>[Puckett 2022, p4A]</a:t>
              </a:r>
            </a:p>
          </p:txBody>
        </p:sp>
        <p:sp>
          <p:nvSpPr>
            <p:cNvPr id="9" name="TextBox 8">
              <a:extLst>
                <a:ext uri="{FF2B5EF4-FFF2-40B4-BE49-F238E27FC236}">
                  <a16:creationId xmlns:a16="http://schemas.microsoft.com/office/drawing/2014/main" id="{9A0A8F03-1BC4-A911-2E61-C3C2E3821477}"/>
                </a:ext>
              </a:extLst>
            </p:cNvPr>
            <p:cNvSpPr txBox="1"/>
            <p:nvPr/>
          </p:nvSpPr>
          <p:spPr>
            <a:xfrm>
              <a:off x="953032" y="3007483"/>
              <a:ext cx="1845032" cy="230832"/>
            </a:xfrm>
            <a:prstGeom prst="rect">
              <a:avLst/>
            </a:prstGeom>
            <a:noFill/>
          </p:spPr>
          <p:txBody>
            <a:bodyPr wrap="square" rtlCol="0">
              <a:spAutoFit/>
            </a:bodyPr>
            <a:lstStyle/>
            <a:p>
              <a:pPr algn="ctr"/>
              <a:r>
                <a:rPr lang="en-US" sz="900" dirty="0">
                  <a:solidFill>
                    <a:srgbClr val="FF0000"/>
                  </a:solidFill>
                </a:rPr>
                <a:t>[Puckett 2022, p4A, p5B]</a:t>
              </a:r>
            </a:p>
          </p:txBody>
        </p:sp>
        <p:sp>
          <p:nvSpPr>
            <p:cNvPr id="10" name="TextBox 9">
              <a:extLst>
                <a:ext uri="{FF2B5EF4-FFF2-40B4-BE49-F238E27FC236}">
                  <a16:creationId xmlns:a16="http://schemas.microsoft.com/office/drawing/2014/main" id="{83A2263B-4917-90B6-AA75-215B82B1E63D}"/>
                </a:ext>
              </a:extLst>
            </p:cNvPr>
            <p:cNvSpPr txBox="1"/>
            <p:nvPr/>
          </p:nvSpPr>
          <p:spPr>
            <a:xfrm>
              <a:off x="3810972" y="1647118"/>
              <a:ext cx="1845032" cy="230832"/>
            </a:xfrm>
            <a:prstGeom prst="rect">
              <a:avLst/>
            </a:prstGeom>
            <a:noFill/>
          </p:spPr>
          <p:txBody>
            <a:bodyPr wrap="square" rtlCol="0">
              <a:spAutoFit/>
            </a:bodyPr>
            <a:lstStyle/>
            <a:p>
              <a:pPr algn="ctr"/>
              <a:r>
                <a:rPr lang="en-US" sz="900" dirty="0">
                  <a:solidFill>
                    <a:srgbClr val="FF0000"/>
                  </a:solidFill>
                </a:rPr>
                <a:t>[Puckett 2022, p3E]</a:t>
              </a:r>
            </a:p>
          </p:txBody>
        </p:sp>
        <p:sp>
          <p:nvSpPr>
            <p:cNvPr id="11" name="TextBox 10">
              <a:extLst>
                <a:ext uri="{FF2B5EF4-FFF2-40B4-BE49-F238E27FC236}">
                  <a16:creationId xmlns:a16="http://schemas.microsoft.com/office/drawing/2014/main" id="{8D5C3D64-09F0-1C9E-AFE1-562C74D18D3E}"/>
                </a:ext>
              </a:extLst>
            </p:cNvPr>
            <p:cNvSpPr txBox="1"/>
            <p:nvPr/>
          </p:nvSpPr>
          <p:spPr>
            <a:xfrm>
              <a:off x="4277977" y="2589357"/>
              <a:ext cx="1845032" cy="230832"/>
            </a:xfrm>
            <a:prstGeom prst="rect">
              <a:avLst/>
            </a:prstGeom>
            <a:noFill/>
          </p:spPr>
          <p:txBody>
            <a:bodyPr wrap="square" rtlCol="0">
              <a:spAutoFit/>
            </a:bodyPr>
            <a:lstStyle/>
            <a:p>
              <a:pPr algn="ctr"/>
              <a:r>
                <a:rPr lang="en-US" sz="900" dirty="0">
                  <a:solidFill>
                    <a:srgbClr val="FF0000"/>
                  </a:solidFill>
                </a:rPr>
                <a:t>[Puckett 2022, p3C]</a:t>
              </a:r>
            </a:p>
          </p:txBody>
        </p:sp>
        <p:sp>
          <p:nvSpPr>
            <p:cNvPr id="12" name="TextBox 11">
              <a:extLst>
                <a:ext uri="{FF2B5EF4-FFF2-40B4-BE49-F238E27FC236}">
                  <a16:creationId xmlns:a16="http://schemas.microsoft.com/office/drawing/2014/main" id="{C84203E4-7945-0AF4-530A-BAFF4A7F5D43}"/>
                </a:ext>
              </a:extLst>
            </p:cNvPr>
            <p:cNvSpPr txBox="1"/>
            <p:nvPr/>
          </p:nvSpPr>
          <p:spPr>
            <a:xfrm>
              <a:off x="4536835" y="3331063"/>
              <a:ext cx="1845032" cy="230832"/>
            </a:xfrm>
            <a:prstGeom prst="rect">
              <a:avLst/>
            </a:prstGeom>
            <a:noFill/>
          </p:spPr>
          <p:txBody>
            <a:bodyPr wrap="square" rtlCol="0">
              <a:spAutoFit/>
            </a:bodyPr>
            <a:lstStyle/>
            <a:p>
              <a:pPr algn="ctr"/>
              <a:r>
                <a:rPr lang="en-US" sz="900" dirty="0">
                  <a:solidFill>
                    <a:srgbClr val="FF0000"/>
                  </a:solidFill>
                </a:rPr>
                <a:t>[Puckett 2022, p3D]</a:t>
              </a:r>
            </a:p>
          </p:txBody>
        </p:sp>
        <p:sp>
          <p:nvSpPr>
            <p:cNvPr id="13" name="TextBox 12">
              <a:extLst>
                <a:ext uri="{FF2B5EF4-FFF2-40B4-BE49-F238E27FC236}">
                  <a16:creationId xmlns:a16="http://schemas.microsoft.com/office/drawing/2014/main" id="{D16506C2-EDCA-E58C-B257-6D8EECB5D646}"/>
                </a:ext>
              </a:extLst>
            </p:cNvPr>
            <p:cNvSpPr txBox="1"/>
            <p:nvPr/>
          </p:nvSpPr>
          <p:spPr>
            <a:xfrm>
              <a:off x="4536835" y="4066594"/>
              <a:ext cx="1845032" cy="230832"/>
            </a:xfrm>
            <a:prstGeom prst="rect">
              <a:avLst/>
            </a:prstGeom>
            <a:noFill/>
          </p:spPr>
          <p:txBody>
            <a:bodyPr wrap="square" rtlCol="0">
              <a:spAutoFit/>
            </a:bodyPr>
            <a:lstStyle/>
            <a:p>
              <a:pPr algn="ctr"/>
              <a:r>
                <a:rPr lang="en-US" sz="900" dirty="0">
                  <a:solidFill>
                    <a:srgbClr val="FF0000"/>
                  </a:solidFill>
                </a:rPr>
                <a:t>[Puckett 2022, p3E]</a:t>
              </a:r>
            </a:p>
          </p:txBody>
        </p:sp>
        <p:sp>
          <p:nvSpPr>
            <p:cNvPr id="17" name="TextBox 16">
              <a:extLst>
                <a:ext uri="{FF2B5EF4-FFF2-40B4-BE49-F238E27FC236}">
                  <a16:creationId xmlns:a16="http://schemas.microsoft.com/office/drawing/2014/main" id="{CF9ED6BE-F772-375B-9895-4574BF88E709}"/>
                </a:ext>
              </a:extLst>
            </p:cNvPr>
            <p:cNvSpPr txBox="1"/>
            <p:nvPr/>
          </p:nvSpPr>
          <p:spPr>
            <a:xfrm>
              <a:off x="7298968" y="3271754"/>
              <a:ext cx="1845032" cy="230832"/>
            </a:xfrm>
            <a:prstGeom prst="rect">
              <a:avLst/>
            </a:prstGeom>
            <a:noFill/>
          </p:spPr>
          <p:txBody>
            <a:bodyPr wrap="square" rtlCol="0">
              <a:spAutoFit/>
            </a:bodyPr>
            <a:lstStyle/>
            <a:p>
              <a:pPr algn="ctr"/>
              <a:r>
                <a:rPr lang="en-US" sz="900" dirty="0">
                  <a:solidFill>
                    <a:srgbClr val="FF0000"/>
                  </a:solidFill>
                </a:rPr>
                <a:t>[Puckett 2022, p2B, 5A]</a:t>
              </a:r>
            </a:p>
          </p:txBody>
        </p:sp>
        <p:sp>
          <p:nvSpPr>
            <p:cNvPr id="18" name="TextBox 17">
              <a:extLst>
                <a:ext uri="{FF2B5EF4-FFF2-40B4-BE49-F238E27FC236}">
                  <a16:creationId xmlns:a16="http://schemas.microsoft.com/office/drawing/2014/main" id="{014311AB-B3DF-3012-B0FD-E19C2D5B35A4}"/>
                </a:ext>
              </a:extLst>
            </p:cNvPr>
            <p:cNvSpPr txBox="1"/>
            <p:nvPr/>
          </p:nvSpPr>
          <p:spPr>
            <a:xfrm>
              <a:off x="7555367" y="1915238"/>
              <a:ext cx="1845032" cy="230832"/>
            </a:xfrm>
            <a:prstGeom prst="rect">
              <a:avLst/>
            </a:prstGeom>
            <a:noFill/>
          </p:spPr>
          <p:txBody>
            <a:bodyPr wrap="square" rtlCol="0">
              <a:spAutoFit/>
            </a:bodyPr>
            <a:lstStyle/>
            <a:p>
              <a:pPr algn="ctr"/>
              <a:r>
                <a:rPr lang="en-US" sz="900" dirty="0">
                  <a:solidFill>
                    <a:srgbClr val="FF0000"/>
                  </a:solidFill>
                </a:rPr>
                <a:t>[Puckett 2022, p2B]</a:t>
              </a:r>
            </a:p>
          </p:txBody>
        </p:sp>
        <p:sp>
          <p:nvSpPr>
            <p:cNvPr id="3" name="TextBox 2">
              <a:extLst>
                <a:ext uri="{FF2B5EF4-FFF2-40B4-BE49-F238E27FC236}">
                  <a16:creationId xmlns:a16="http://schemas.microsoft.com/office/drawing/2014/main" id="{164635BD-AEDF-8D8C-ED04-E2D43EDBB10F}"/>
                </a:ext>
              </a:extLst>
            </p:cNvPr>
            <p:cNvSpPr txBox="1"/>
            <p:nvPr/>
          </p:nvSpPr>
          <p:spPr>
            <a:xfrm>
              <a:off x="6968142" y="3951178"/>
              <a:ext cx="212409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Facts_ALL</a:t>
              </a:r>
              <a:r>
                <a:rPr lang="en-US" sz="900" dirty="0">
                  <a:solidFill>
                    <a:srgbClr val="FF0000"/>
                  </a:solidFill>
                </a:rPr>
                <a:t>, p3A]</a:t>
              </a:r>
            </a:p>
          </p:txBody>
        </p:sp>
        <p:sp>
          <p:nvSpPr>
            <p:cNvPr id="4" name="TextBox 3">
              <a:extLst>
                <a:ext uri="{FF2B5EF4-FFF2-40B4-BE49-F238E27FC236}">
                  <a16:creationId xmlns:a16="http://schemas.microsoft.com/office/drawing/2014/main" id="{CF729754-2327-A01B-38E7-FA5F6500DCB7}"/>
                </a:ext>
              </a:extLst>
            </p:cNvPr>
            <p:cNvSpPr txBox="1"/>
            <p:nvPr/>
          </p:nvSpPr>
          <p:spPr>
            <a:xfrm>
              <a:off x="3313652" y="5688059"/>
              <a:ext cx="1845032" cy="230832"/>
            </a:xfrm>
            <a:prstGeom prst="rect">
              <a:avLst/>
            </a:prstGeom>
            <a:noFill/>
          </p:spPr>
          <p:txBody>
            <a:bodyPr wrap="square" rtlCol="0">
              <a:spAutoFit/>
            </a:bodyPr>
            <a:lstStyle/>
            <a:p>
              <a:pPr algn="ctr"/>
              <a:r>
                <a:rPr lang="en-US" sz="900" dirty="0">
                  <a:solidFill>
                    <a:srgbClr val="FF0000"/>
                  </a:solidFill>
                </a:rPr>
                <a:t>[NIH_ALL, p14A, p15A]</a:t>
              </a:r>
            </a:p>
          </p:txBody>
        </p:sp>
      </p:grpSp>
    </p:spTree>
    <p:extLst>
      <p:ext uri="{BB962C8B-B14F-4D97-AF65-F5344CB8AC3E}">
        <p14:creationId xmlns:p14="http://schemas.microsoft.com/office/powerpoint/2010/main" val="27311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DD48A51-D3F0-07F1-9C14-B82E8BF17A4E}"/>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4" name="Slide Number Placeholder 1">
            <a:extLst>
              <a:ext uri="{FF2B5EF4-FFF2-40B4-BE49-F238E27FC236}">
                <a16:creationId xmlns:a16="http://schemas.microsoft.com/office/drawing/2014/main" id="{96B551DC-5A7E-F99F-5DD8-0EB26E3CD65C}"/>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22</a:t>
            </a:fld>
            <a:endParaRPr lang="en-US" dirty="0"/>
          </a:p>
        </p:txBody>
      </p:sp>
      <p:sp>
        <p:nvSpPr>
          <p:cNvPr id="17" name="Content Placeholder 16">
            <a:extLst>
              <a:ext uri="{FF2B5EF4-FFF2-40B4-BE49-F238E27FC236}">
                <a16:creationId xmlns:a16="http://schemas.microsoft.com/office/drawing/2014/main" id="{48A1ABC1-13A9-FFB7-C12B-5AFF99849A08}"/>
              </a:ext>
            </a:extLst>
          </p:cNvPr>
          <p:cNvSpPr>
            <a:spLocks noGrp="1"/>
          </p:cNvSpPr>
          <p:nvPr>
            <p:ph sz="quarter" idx="32"/>
          </p:nvPr>
        </p:nvSpPr>
        <p:spPr/>
        <p:txBody>
          <a:bodyPr/>
          <a:lstStyle/>
          <a:p>
            <a:r>
              <a:rPr lang="en-US" sz="1100" b="1" i="1" dirty="0">
                <a:solidFill>
                  <a:schemeClr val="accent1"/>
                </a:solidFill>
              </a:rPr>
              <a:t>Click on the same glossary term to return to the page you were on.</a:t>
            </a:r>
            <a:endParaRPr lang="en-US" sz="1100" b="1" dirty="0">
              <a:solidFill>
                <a:schemeClr val="accent2"/>
              </a:solidFill>
            </a:endParaRPr>
          </a:p>
          <a:p>
            <a:r>
              <a:rPr lang="en-US" sz="1100" b="1" dirty="0">
                <a:solidFill>
                  <a:schemeClr val="accent2"/>
                </a:solidFill>
              </a:rPr>
              <a:t>Ataxia telangiectasia: </a:t>
            </a:r>
            <a:r>
              <a:rPr lang="en-US" sz="1100" dirty="0"/>
              <a:t>A neurological disorder that causes degeneration in the brain that controls motor movements and speech.</a:t>
            </a:r>
          </a:p>
          <a:p>
            <a:r>
              <a:rPr lang="en-US" sz="1100" b="1" dirty="0">
                <a:solidFill>
                  <a:schemeClr val="accent2"/>
                </a:solidFill>
              </a:rPr>
              <a:t>Basophilic: </a:t>
            </a:r>
            <a:r>
              <a:rPr lang="en-US" sz="1100" dirty="0"/>
              <a:t>A term used in the histological staining of cells. Basophilic refers to components stained with basic dyes.</a:t>
            </a:r>
          </a:p>
          <a:p>
            <a:r>
              <a:rPr lang="en-US" sz="1100" b="1" dirty="0">
                <a:solidFill>
                  <a:schemeClr val="accent2"/>
                </a:solidFill>
              </a:rPr>
              <a:t>Epstein-Barr virus (EBV): </a:t>
            </a:r>
            <a:r>
              <a:rPr lang="en-US" sz="1100" dirty="0"/>
              <a:t>A common dormant virus that causes infectious mononucleosis and has been associated with certain cancers.</a:t>
            </a:r>
          </a:p>
          <a:p>
            <a:r>
              <a:rPr lang="en-US" sz="1100" b="1" dirty="0">
                <a:solidFill>
                  <a:schemeClr val="accent2"/>
                </a:solidFill>
              </a:rPr>
              <a:t>Erythropoiesis: </a:t>
            </a:r>
            <a:r>
              <a:rPr lang="en-US" sz="1100" dirty="0"/>
              <a:t>The production of red bloods cells in the bone marrow. A type of hematopoiesis. </a:t>
            </a:r>
          </a:p>
          <a:p>
            <a:r>
              <a:rPr lang="en-US" sz="1100" b="1" dirty="0">
                <a:solidFill>
                  <a:schemeClr val="accent2"/>
                </a:solidFill>
              </a:rPr>
              <a:t>Genitourinary: </a:t>
            </a:r>
            <a:r>
              <a:rPr lang="en-US" sz="1100" dirty="0"/>
              <a:t>A system involved in reproduction and getting rid of waste products in the form of urine.</a:t>
            </a:r>
          </a:p>
          <a:p>
            <a:r>
              <a:rPr lang="en-US" sz="1100" b="1" dirty="0">
                <a:solidFill>
                  <a:schemeClr val="accent2"/>
                </a:solidFill>
              </a:rPr>
              <a:t>Hematopoiesis: </a:t>
            </a:r>
            <a:r>
              <a:rPr lang="en-US" sz="1100" dirty="0"/>
              <a:t>The formation of new blood cells.</a:t>
            </a:r>
          </a:p>
          <a:p>
            <a:r>
              <a:rPr lang="en-US" sz="1100" b="1" dirty="0">
                <a:solidFill>
                  <a:schemeClr val="accent2"/>
                </a:solidFill>
              </a:rPr>
              <a:t>Hematoxylin and eosin-staining: </a:t>
            </a:r>
            <a:r>
              <a:rPr lang="en-US" sz="1100" dirty="0"/>
              <a:t>Also called H and E staining, is a common laboratory method that utilizes hematoxylin and eosin dyes to help visualize different parts of the cell under the microscope.</a:t>
            </a:r>
            <a:endParaRPr lang="en-US" sz="1100" b="1" dirty="0">
              <a:solidFill>
                <a:schemeClr val="accent2"/>
              </a:solidFill>
            </a:endParaRPr>
          </a:p>
          <a:p>
            <a:r>
              <a:rPr lang="en-US" sz="1100" b="1" dirty="0">
                <a:solidFill>
                  <a:schemeClr val="accent2"/>
                </a:solidFill>
              </a:rPr>
              <a:t>Heterogeneous: </a:t>
            </a:r>
            <a:r>
              <a:rPr lang="en-US" sz="1100" dirty="0"/>
              <a:t>Diverse in character or content. Can also mean derived from a different source or species.</a:t>
            </a:r>
          </a:p>
        </p:txBody>
      </p:sp>
      <p:sp>
        <p:nvSpPr>
          <p:cNvPr id="15" name="Title 14">
            <a:extLst>
              <a:ext uri="{FF2B5EF4-FFF2-40B4-BE49-F238E27FC236}">
                <a16:creationId xmlns:a16="http://schemas.microsoft.com/office/drawing/2014/main" id="{2819A6BA-F6FF-69B5-5235-7E26D157B21A}"/>
              </a:ext>
            </a:extLst>
          </p:cNvPr>
          <p:cNvSpPr>
            <a:spLocks noGrp="1"/>
          </p:cNvSpPr>
          <p:nvPr>
            <p:ph type="title"/>
          </p:nvPr>
        </p:nvSpPr>
        <p:spPr/>
        <p:txBody>
          <a:bodyPr/>
          <a:lstStyle/>
          <a:p>
            <a:r>
              <a:rPr lang="en-US" dirty="0"/>
              <a:t>Glossary</a:t>
            </a:r>
          </a:p>
        </p:txBody>
      </p:sp>
      <p:grpSp>
        <p:nvGrpSpPr>
          <p:cNvPr id="3" name="REFS" hidden="1">
            <a:extLst>
              <a:ext uri="{FF2B5EF4-FFF2-40B4-BE49-F238E27FC236}">
                <a16:creationId xmlns:a16="http://schemas.microsoft.com/office/drawing/2014/main" id="{ED693605-BC20-4DA0-BEA1-DFF52EB95F11}"/>
              </a:ext>
            </a:extLst>
          </p:cNvPr>
          <p:cNvGrpSpPr/>
          <p:nvPr/>
        </p:nvGrpSpPr>
        <p:grpSpPr>
          <a:xfrm>
            <a:off x="1162879" y="1774631"/>
            <a:ext cx="7862090" cy="2807332"/>
            <a:chOff x="1162879" y="1488881"/>
            <a:chExt cx="7862090" cy="2807332"/>
          </a:xfrm>
        </p:grpSpPr>
        <p:sp>
          <p:nvSpPr>
            <p:cNvPr id="9" name="TextBox 8">
              <a:extLst>
                <a:ext uri="{FF2B5EF4-FFF2-40B4-BE49-F238E27FC236}">
                  <a16:creationId xmlns:a16="http://schemas.microsoft.com/office/drawing/2014/main" id="{268BFDB9-B30E-1D83-F956-979AFE579AB8}"/>
                </a:ext>
              </a:extLst>
            </p:cNvPr>
            <p:cNvSpPr txBox="1"/>
            <p:nvPr/>
          </p:nvSpPr>
          <p:spPr>
            <a:xfrm>
              <a:off x="1162879" y="1488881"/>
              <a:ext cx="2216426" cy="230832"/>
            </a:xfrm>
            <a:prstGeom prst="rect">
              <a:avLst/>
            </a:prstGeom>
            <a:noFill/>
          </p:spPr>
          <p:txBody>
            <a:bodyPr wrap="square" rtlCol="0">
              <a:spAutoFit/>
            </a:bodyPr>
            <a:lstStyle/>
            <a:p>
              <a:r>
                <a:rPr lang="en-US" sz="900" dirty="0">
                  <a:solidFill>
                    <a:srgbClr val="FF0000"/>
                  </a:solidFill>
                </a:rPr>
                <a:t>[Ataxia Telangiectasia _ NIH, p1A]</a:t>
              </a:r>
            </a:p>
          </p:txBody>
        </p:sp>
        <p:sp>
          <p:nvSpPr>
            <p:cNvPr id="10" name="TextBox 9">
              <a:extLst>
                <a:ext uri="{FF2B5EF4-FFF2-40B4-BE49-F238E27FC236}">
                  <a16:creationId xmlns:a16="http://schemas.microsoft.com/office/drawing/2014/main" id="{57085622-AA8C-68EF-FD96-5D20D28E6C2A}"/>
                </a:ext>
              </a:extLst>
            </p:cNvPr>
            <p:cNvSpPr txBox="1"/>
            <p:nvPr/>
          </p:nvSpPr>
          <p:spPr>
            <a:xfrm>
              <a:off x="7002356" y="1891323"/>
              <a:ext cx="2022613" cy="230832"/>
            </a:xfrm>
            <a:prstGeom prst="rect">
              <a:avLst/>
            </a:prstGeom>
            <a:noFill/>
          </p:spPr>
          <p:txBody>
            <a:bodyPr wrap="square" rtlCol="0">
              <a:spAutoFit/>
            </a:bodyPr>
            <a:lstStyle/>
            <a:p>
              <a:r>
                <a:rPr lang="en-US" sz="900" dirty="0">
                  <a:solidFill>
                    <a:srgbClr val="FF0000"/>
                  </a:solidFill>
                </a:rPr>
                <a:t>[Basophilic_ </a:t>
              </a:r>
              <a:r>
                <a:rPr lang="en-US" sz="900" dirty="0" err="1">
                  <a:solidFill>
                    <a:srgbClr val="FF0000"/>
                  </a:solidFill>
                </a:rPr>
                <a:t>UofLeeds</a:t>
              </a:r>
              <a:r>
                <a:rPr lang="en-US" sz="900" dirty="0">
                  <a:solidFill>
                    <a:srgbClr val="FF0000"/>
                  </a:solidFill>
                </a:rPr>
                <a:t>, p1A]</a:t>
              </a:r>
            </a:p>
          </p:txBody>
        </p:sp>
        <p:sp>
          <p:nvSpPr>
            <p:cNvPr id="12" name="TextBox 11">
              <a:extLst>
                <a:ext uri="{FF2B5EF4-FFF2-40B4-BE49-F238E27FC236}">
                  <a16:creationId xmlns:a16="http://schemas.microsoft.com/office/drawing/2014/main" id="{FF2C8CB0-79A4-4DFB-2464-567917EA1B98}"/>
                </a:ext>
              </a:extLst>
            </p:cNvPr>
            <p:cNvSpPr txBox="1"/>
            <p:nvPr/>
          </p:nvSpPr>
          <p:spPr>
            <a:xfrm>
              <a:off x="1767863" y="2278670"/>
              <a:ext cx="1828800" cy="230832"/>
            </a:xfrm>
            <a:prstGeom prst="rect">
              <a:avLst/>
            </a:prstGeom>
            <a:noFill/>
          </p:spPr>
          <p:txBody>
            <a:bodyPr wrap="square" rtlCol="0">
              <a:spAutoFit/>
            </a:bodyPr>
            <a:lstStyle/>
            <a:p>
              <a:r>
                <a:rPr lang="en-US" sz="900" dirty="0">
                  <a:solidFill>
                    <a:srgbClr val="FF0000"/>
                  </a:solidFill>
                </a:rPr>
                <a:t>[NCI Definitions, p6A]</a:t>
              </a:r>
            </a:p>
          </p:txBody>
        </p:sp>
        <p:sp>
          <p:nvSpPr>
            <p:cNvPr id="13" name="TextBox 12">
              <a:extLst>
                <a:ext uri="{FF2B5EF4-FFF2-40B4-BE49-F238E27FC236}">
                  <a16:creationId xmlns:a16="http://schemas.microsoft.com/office/drawing/2014/main" id="{0B8F2668-DE95-7326-7FBC-98CB237999DF}"/>
                </a:ext>
              </a:extLst>
            </p:cNvPr>
            <p:cNvSpPr txBox="1"/>
            <p:nvPr/>
          </p:nvSpPr>
          <p:spPr>
            <a:xfrm>
              <a:off x="7196169" y="2560598"/>
              <a:ext cx="1828800" cy="230832"/>
            </a:xfrm>
            <a:prstGeom prst="rect">
              <a:avLst/>
            </a:prstGeom>
            <a:noFill/>
          </p:spPr>
          <p:txBody>
            <a:bodyPr wrap="square" rtlCol="0">
              <a:spAutoFit/>
            </a:bodyPr>
            <a:lstStyle/>
            <a:p>
              <a:r>
                <a:rPr lang="en-US" sz="900" dirty="0">
                  <a:solidFill>
                    <a:srgbClr val="FF0000"/>
                  </a:solidFill>
                </a:rPr>
                <a:t>[NCI Definitions, p7A]</a:t>
              </a:r>
            </a:p>
          </p:txBody>
        </p:sp>
        <p:sp>
          <p:nvSpPr>
            <p:cNvPr id="19" name="TextBox 18">
              <a:extLst>
                <a:ext uri="{FF2B5EF4-FFF2-40B4-BE49-F238E27FC236}">
                  <a16:creationId xmlns:a16="http://schemas.microsoft.com/office/drawing/2014/main" id="{8AFEA774-9CC0-992E-C926-B7668123FAC6}"/>
                </a:ext>
              </a:extLst>
            </p:cNvPr>
            <p:cNvSpPr txBox="1"/>
            <p:nvPr/>
          </p:nvSpPr>
          <p:spPr>
            <a:xfrm>
              <a:off x="7196169" y="2974365"/>
              <a:ext cx="1828800" cy="230832"/>
            </a:xfrm>
            <a:prstGeom prst="rect">
              <a:avLst/>
            </a:prstGeom>
            <a:noFill/>
          </p:spPr>
          <p:txBody>
            <a:bodyPr wrap="square" rtlCol="0">
              <a:spAutoFit/>
            </a:bodyPr>
            <a:lstStyle/>
            <a:p>
              <a:r>
                <a:rPr lang="en-US" sz="900" dirty="0">
                  <a:solidFill>
                    <a:srgbClr val="FF0000"/>
                  </a:solidFill>
                </a:rPr>
                <a:t>[NCI Definitions, p9A]</a:t>
              </a:r>
            </a:p>
          </p:txBody>
        </p:sp>
        <p:sp>
          <p:nvSpPr>
            <p:cNvPr id="20" name="TextBox 19">
              <a:extLst>
                <a:ext uri="{FF2B5EF4-FFF2-40B4-BE49-F238E27FC236}">
                  <a16:creationId xmlns:a16="http://schemas.microsoft.com/office/drawing/2014/main" id="{360FE33B-FE8F-0022-BFE0-BD64D1D4DAAA}"/>
                </a:ext>
              </a:extLst>
            </p:cNvPr>
            <p:cNvSpPr txBox="1"/>
            <p:nvPr/>
          </p:nvSpPr>
          <p:spPr>
            <a:xfrm>
              <a:off x="3866036" y="3096884"/>
              <a:ext cx="1828800" cy="230832"/>
            </a:xfrm>
            <a:prstGeom prst="rect">
              <a:avLst/>
            </a:prstGeom>
            <a:noFill/>
          </p:spPr>
          <p:txBody>
            <a:bodyPr wrap="square" rtlCol="0">
              <a:spAutoFit/>
            </a:bodyPr>
            <a:lstStyle/>
            <a:p>
              <a:r>
                <a:rPr lang="en-US" sz="900" dirty="0">
                  <a:solidFill>
                    <a:srgbClr val="FF0000"/>
                  </a:solidFill>
                </a:rPr>
                <a:t>[NCI Definitions, p10A]</a:t>
              </a:r>
            </a:p>
          </p:txBody>
        </p:sp>
        <p:sp>
          <p:nvSpPr>
            <p:cNvPr id="21" name="TextBox 20">
              <a:extLst>
                <a:ext uri="{FF2B5EF4-FFF2-40B4-BE49-F238E27FC236}">
                  <a16:creationId xmlns:a16="http://schemas.microsoft.com/office/drawing/2014/main" id="{0AC67B31-E006-41AB-1097-08BB740C1097}"/>
                </a:ext>
              </a:extLst>
            </p:cNvPr>
            <p:cNvSpPr txBox="1"/>
            <p:nvPr/>
          </p:nvSpPr>
          <p:spPr>
            <a:xfrm>
              <a:off x="6829896" y="3597451"/>
              <a:ext cx="1828800" cy="230832"/>
            </a:xfrm>
            <a:prstGeom prst="rect">
              <a:avLst/>
            </a:prstGeom>
            <a:noFill/>
          </p:spPr>
          <p:txBody>
            <a:bodyPr wrap="square" rtlCol="0">
              <a:spAutoFit/>
            </a:bodyPr>
            <a:lstStyle/>
            <a:p>
              <a:r>
                <a:rPr lang="en-US" sz="900" dirty="0">
                  <a:solidFill>
                    <a:srgbClr val="FF0000"/>
                  </a:solidFill>
                </a:rPr>
                <a:t>[NCI Definitions, p1A]</a:t>
              </a:r>
            </a:p>
          </p:txBody>
        </p:sp>
        <p:sp>
          <p:nvSpPr>
            <p:cNvPr id="22" name="TextBox 21">
              <a:extLst>
                <a:ext uri="{FF2B5EF4-FFF2-40B4-BE49-F238E27FC236}">
                  <a16:creationId xmlns:a16="http://schemas.microsoft.com/office/drawing/2014/main" id="{3E09E88C-2F48-B4CE-73A5-F8EB62FAA04B}"/>
                </a:ext>
              </a:extLst>
            </p:cNvPr>
            <p:cNvSpPr txBox="1"/>
            <p:nvPr/>
          </p:nvSpPr>
          <p:spPr>
            <a:xfrm>
              <a:off x="7077074" y="4065381"/>
              <a:ext cx="1828800" cy="230832"/>
            </a:xfrm>
            <a:prstGeom prst="rect">
              <a:avLst/>
            </a:prstGeom>
            <a:noFill/>
          </p:spPr>
          <p:txBody>
            <a:bodyPr wrap="square" rtlCol="0">
              <a:spAutoFit/>
            </a:bodyPr>
            <a:lstStyle/>
            <a:p>
              <a:r>
                <a:rPr lang="en-US" sz="900" dirty="0">
                  <a:solidFill>
                    <a:srgbClr val="FF0000"/>
                  </a:solidFill>
                </a:rPr>
                <a:t>[NCI Definitions, p11A]</a:t>
              </a:r>
            </a:p>
          </p:txBody>
        </p:sp>
      </p:grpSp>
      <p:sp>
        <p:nvSpPr>
          <p:cNvPr id="5" name="Invisible hyperlink">
            <a:hlinkClick r:id="rId3" action="ppaction://hlinksldjump"/>
            <a:extLst>
              <a:ext uri="{FF2B5EF4-FFF2-40B4-BE49-F238E27FC236}">
                <a16:creationId xmlns:a16="http://schemas.microsoft.com/office/drawing/2014/main" id="{D871269F-1320-123D-A493-D2076DF120FF}"/>
              </a:ext>
            </a:extLst>
          </p:cNvPr>
          <p:cNvSpPr/>
          <p:nvPr/>
        </p:nvSpPr>
        <p:spPr>
          <a:xfrm>
            <a:off x="321674" y="2882869"/>
            <a:ext cx="1202326" cy="1847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nvisible hyperlink">
            <a:hlinkClick r:id="rId4" action="ppaction://hlinksldjump"/>
            <a:extLst>
              <a:ext uri="{FF2B5EF4-FFF2-40B4-BE49-F238E27FC236}">
                <a16:creationId xmlns:a16="http://schemas.microsoft.com/office/drawing/2014/main" id="{E2E696F2-EFBD-9D54-A4B4-38BCAE842499}"/>
              </a:ext>
            </a:extLst>
          </p:cNvPr>
          <p:cNvSpPr/>
          <p:nvPr/>
        </p:nvSpPr>
        <p:spPr>
          <a:xfrm>
            <a:off x="331199" y="3458180"/>
            <a:ext cx="1202326" cy="1847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nvisible hyperlink">
            <a:hlinkClick r:id="rId5" action="ppaction://hlinksldjump"/>
            <a:extLst>
              <a:ext uri="{FF2B5EF4-FFF2-40B4-BE49-F238E27FC236}">
                <a16:creationId xmlns:a16="http://schemas.microsoft.com/office/drawing/2014/main" id="{5BF8AB85-C778-5056-E97A-9B46E0492A2E}"/>
              </a:ext>
            </a:extLst>
          </p:cNvPr>
          <p:cNvSpPr/>
          <p:nvPr/>
        </p:nvSpPr>
        <p:spPr>
          <a:xfrm>
            <a:off x="302623" y="4228863"/>
            <a:ext cx="1307102" cy="1847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nvisible hyperlink">
            <a:hlinkClick r:id="rId6" action="ppaction://hlinksldjump"/>
            <a:extLst>
              <a:ext uri="{FF2B5EF4-FFF2-40B4-BE49-F238E27FC236}">
                <a16:creationId xmlns:a16="http://schemas.microsoft.com/office/drawing/2014/main" id="{60D3DBEC-44AD-D052-2D33-BCA8708FA2E4}"/>
              </a:ext>
            </a:extLst>
          </p:cNvPr>
          <p:cNvSpPr/>
          <p:nvPr/>
        </p:nvSpPr>
        <p:spPr>
          <a:xfrm>
            <a:off x="322648" y="2379634"/>
            <a:ext cx="2011680" cy="1847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nvisible hyperlink">
            <a:hlinkClick r:id="rId7" action="ppaction://hlinksldjump"/>
            <a:extLst>
              <a:ext uri="{FF2B5EF4-FFF2-40B4-BE49-F238E27FC236}">
                <a16:creationId xmlns:a16="http://schemas.microsoft.com/office/drawing/2014/main" id="{C8DC2F7B-75F2-AC6F-2448-961E7326BFD8}"/>
              </a:ext>
            </a:extLst>
          </p:cNvPr>
          <p:cNvSpPr/>
          <p:nvPr/>
        </p:nvSpPr>
        <p:spPr>
          <a:xfrm>
            <a:off x="293099" y="3159813"/>
            <a:ext cx="1202326" cy="1847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hyperlink">
            <a:hlinkClick r:id="rId8" action="ppaction://hlinksldjump"/>
            <a:extLst>
              <a:ext uri="{FF2B5EF4-FFF2-40B4-BE49-F238E27FC236}">
                <a16:creationId xmlns:a16="http://schemas.microsoft.com/office/drawing/2014/main" id="{F7C2F2B9-1220-D609-DB00-C20696DAB7CF}"/>
              </a:ext>
            </a:extLst>
          </p:cNvPr>
          <p:cNvSpPr/>
          <p:nvPr/>
        </p:nvSpPr>
        <p:spPr>
          <a:xfrm>
            <a:off x="315886" y="1606095"/>
            <a:ext cx="1737360" cy="16847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nvisible hyperlink">
            <a:hlinkClick r:id="rId9" action="ppaction://hlinksldjump"/>
            <a:extLst>
              <a:ext uri="{FF2B5EF4-FFF2-40B4-BE49-F238E27FC236}">
                <a16:creationId xmlns:a16="http://schemas.microsoft.com/office/drawing/2014/main" id="{682474C7-3804-2FF0-D1A4-E780EB3624AF}"/>
              </a:ext>
            </a:extLst>
          </p:cNvPr>
          <p:cNvSpPr/>
          <p:nvPr/>
        </p:nvSpPr>
        <p:spPr>
          <a:xfrm>
            <a:off x="319806" y="3717531"/>
            <a:ext cx="2560320" cy="18478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31">
            <a:extLst>
              <a:ext uri="{FF2B5EF4-FFF2-40B4-BE49-F238E27FC236}">
                <a16:creationId xmlns:a16="http://schemas.microsoft.com/office/drawing/2014/main" id="{BC738576-8D37-2C97-5D1C-AC6EE6DE3233}"/>
              </a:ext>
            </a:extLst>
          </p:cNvPr>
          <p:cNvSpPr/>
          <p:nvPr/>
        </p:nvSpPr>
        <p:spPr>
          <a:xfrm>
            <a:off x="4700486" y="5912654"/>
            <a:ext cx="954593" cy="292935"/>
          </a:xfrm>
          <a:prstGeom prst="roundRect">
            <a:avLst>
              <a:gd name="adj" fmla="val 50000"/>
            </a:avLst>
          </a:prstGeom>
          <a:solidFill>
            <a:schemeClr val="bg1">
              <a:lumMod val="65000"/>
              <a:alpha val="74118"/>
            </a:schemeClr>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32429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75781A0-B14E-FE6E-14CA-74266CBA0482}"/>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12" name="Slide Number Placeholder 1">
            <a:extLst>
              <a:ext uri="{FF2B5EF4-FFF2-40B4-BE49-F238E27FC236}">
                <a16:creationId xmlns:a16="http://schemas.microsoft.com/office/drawing/2014/main" id="{20E5DAF3-5D4C-5ACF-6843-B99EA0504B66}"/>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23</a:t>
            </a:fld>
            <a:endParaRPr lang="en-US" dirty="0"/>
          </a:p>
        </p:txBody>
      </p:sp>
      <p:sp>
        <p:nvSpPr>
          <p:cNvPr id="17" name="Content Placeholder 16">
            <a:extLst>
              <a:ext uri="{FF2B5EF4-FFF2-40B4-BE49-F238E27FC236}">
                <a16:creationId xmlns:a16="http://schemas.microsoft.com/office/drawing/2014/main" id="{48A1ABC1-13A9-FFB7-C12B-5AFF99849A08}"/>
              </a:ext>
            </a:extLst>
          </p:cNvPr>
          <p:cNvSpPr>
            <a:spLocks noGrp="1"/>
          </p:cNvSpPr>
          <p:nvPr>
            <p:ph sz="quarter" idx="32"/>
          </p:nvPr>
        </p:nvSpPr>
        <p:spPr/>
        <p:txBody>
          <a:bodyPr/>
          <a:lstStyle/>
          <a:p>
            <a:r>
              <a:rPr lang="en-US" sz="1100" b="1" i="1" dirty="0">
                <a:solidFill>
                  <a:schemeClr val="accent1"/>
                </a:solidFill>
              </a:rPr>
              <a:t>Click on the same glossary term to return to the page you were on.</a:t>
            </a:r>
            <a:endParaRPr lang="en-US" sz="1100" b="1" dirty="0">
              <a:solidFill>
                <a:schemeClr val="accent2"/>
              </a:solidFill>
            </a:endParaRPr>
          </a:p>
          <a:p>
            <a:r>
              <a:rPr lang="en-US" sz="1100" b="1" dirty="0">
                <a:solidFill>
                  <a:schemeClr val="accent2"/>
                </a:solidFill>
              </a:rPr>
              <a:t>Histopathologic: </a:t>
            </a:r>
            <a:r>
              <a:rPr lang="en-US" sz="1100" dirty="0"/>
              <a:t>The study of diseased cells and tissues using a microscope.</a:t>
            </a:r>
          </a:p>
          <a:p>
            <a:r>
              <a:rPr lang="en-US" sz="1100" b="1" dirty="0">
                <a:solidFill>
                  <a:schemeClr val="accent2"/>
                </a:solidFill>
              </a:rPr>
              <a:t>Ileocecal disease: </a:t>
            </a:r>
            <a:r>
              <a:rPr lang="en-US" sz="1100" dirty="0"/>
              <a:t>Also known as neutropenic enterocolitis or typhlitis, a syndrome marked by inflammation of the cecum, usually accompanied by neutropenia.</a:t>
            </a:r>
          </a:p>
          <a:p>
            <a:r>
              <a:rPr lang="en-US" sz="1100" b="1" dirty="0">
                <a:solidFill>
                  <a:schemeClr val="accent2"/>
                </a:solidFill>
              </a:rPr>
              <a:t>Immunoglobulin: </a:t>
            </a:r>
            <a:r>
              <a:rPr lang="en-US" sz="1100" dirty="0"/>
              <a:t>A protein made by white blood cells that helps the body fight infections.</a:t>
            </a:r>
          </a:p>
          <a:p>
            <a:r>
              <a:rPr lang="en-US" sz="1100" b="1" dirty="0">
                <a:solidFill>
                  <a:schemeClr val="accent2"/>
                </a:solidFill>
              </a:rPr>
              <a:t>Immunophenotyping: </a:t>
            </a:r>
            <a:r>
              <a:rPr lang="en-US" sz="1100" dirty="0"/>
              <a:t>A method that uses antibodies to help classify cells based on the markers present on the </a:t>
            </a:r>
            <a:br>
              <a:rPr lang="en-US" sz="1100" dirty="0"/>
            </a:br>
            <a:r>
              <a:rPr lang="en-US" sz="1100" dirty="0"/>
              <a:t>cell surfaces.</a:t>
            </a:r>
          </a:p>
          <a:p>
            <a:r>
              <a:rPr lang="en-US" sz="1100" b="1" dirty="0">
                <a:solidFill>
                  <a:schemeClr val="accent2"/>
                </a:solidFill>
              </a:rPr>
              <a:t>Lymphocyte: </a:t>
            </a:r>
            <a:r>
              <a:rPr lang="en-US" sz="1100" dirty="0"/>
              <a:t>A type of white blood cell that is made in the bone marrow and found in the blood and lymph tissue.</a:t>
            </a:r>
          </a:p>
          <a:p>
            <a:r>
              <a:rPr lang="en-US" sz="1100" b="1" dirty="0">
                <a:solidFill>
                  <a:schemeClr val="accent2"/>
                </a:solidFill>
              </a:rPr>
              <a:t>Lymphocytosis: </a:t>
            </a:r>
            <a:r>
              <a:rPr lang="en-US" sz="1100" dirty="0"/>
              <a:t>An increase in white blood cells called lymphocytes.</a:t>
            </a:r>
          </a:p>
          <a:p>
            <a:r>
              <a:rPr lang="en-US" sz="1100" b="1" dirty="0">
                <a:solidFill>
                  <a:schemeClr val="accent2"/>
                </a:solidFill>
              </a:rPr>
              <a:t>Lymphoblast: </a:t>
            </a:r>
            <a:r>
              <a:rPr lang="en-US" sz="1100" dirty="0"/>
              <a:t>An immature white blood cell that gives rise to a type of immune cell known as a lymphocyte.</a:t>
            </a:r>
          </a:p>
        </p:txBody>
      </p:sp>
      <p:sp>
        <p:nvSpPr>
          <p:cNvPr id="15" name="Title 14">
            <a:extLst>
              <a:ext uri="{FF2B5EF4-FFF2-40B4-BE49-F238E27FC236}">
                <a16:creationId xmlns:a16="http://schemas.microsoft.com/office/drawing/2014/main" id="{2819A6BA-F6FF-69B5-5235-7E26D157B21A}"/>
              </a:ext>
            </a:extLst>
          </p:cNvPr>
          <p:cNvSpPr>
            <a:spLocks noGrp="1"/>
          </p:cNvSpPr>
          <p:nvPr>
            <p:ph type="title"/>
          </p:nvPr>
        </p:nvSpPr>
        <p:spPr/>
        <p:txBody>
          <a:bodyPr/>
          <a:lstStyle/>
          <a:p>
            <a:r>
              <a:rPr lang="en-US" dirty="0"/>
              <a:t>Glossary</a:t>
            </a:r>
          </a:p>
        </p:txBody>
      </p:sp>
      <p:grpSp>
        <p:nvGrpSpPr>
          <p:cNvPr id="8" name="REFS" hidden="1">
            <a:extLst>
              <a:ext uri="{FF2B5EF4-FFF2-40B4-BE49-F238E27FC236}">
                <a16:creationId xmlns:a16="http://schemas.microsoft.com/office/drawing/2014/main" id="{D80964B2-4143-CB4C-6EEE-4DA050423151}"/>
              </a:ext>
            </a:extLst>
          </p:cNvPr>
          <p:cNvGrpSpPr/>
          <p:nvPr/>
        </p:nvGrpSpPr>
        <p:grpSpPr>
          <a:xfrm>
            <a:off x="1238540" y="1574540"/>
            <a:ext cx="7854701" cy="2487994"/>
            <a:chOff x="1238540" y="1260215"/>
            <a:chExt cx="7854701" cy="2487994"/>
          </a:xfrm>
        </p:grpSpPr>
        <p:sp>
          <p:nvSpPr>
            <p:cNvPr id="3" name="TextBox 2">
              <a:extLst>
                <a:ext uri="{FF2B5EF4-FFF2-40B4-BE49-F238E27FC236}">
                  <a16:creationId xmlns:a16="http://schemas.microsoft.com/office/drawing/2014/main" id="{FB5FF498-EB2C-6F9F-31F8-C65AA407A5C5}"/>
                </a:ext>
              </a:extLst>
            </p:cNvPr>
            <p:cNvSpPr txBox="1"/>
            <p:nvPr/>
          </p:nvSpPr>
          <p:spPr>
            <a:xfrm>
              <a:off x="5788075" y="1260215"/>
              <a:ext cx="1828800" cy="230832"/>
            </a:xfrm>
            <a:prstGeom prst="rect">
              <a:avLst/>
            </a:prstGeom>
            <a:noFill/>
          </p:spPr>
          <p:txBody>
            <a:bodyPr wrap="square" rtlCol="0">
              <a:spAutoFit/>
            </a:bodyPr>
            <a:lstStyle/>
            <a:p>
              <a:r>
                <a:rPr lang="en-US" sz="900" dirty="0">
                  <a:solidFill>
                    <a:srgbClr val="FF0000"/>
                  </a:solidFill>
                </a:rPr>
                <a:t>[NCI Definitions, p12A]</a:t>
              </a:r>
            </a:p>
          </p:txBody>
        </p:sp>
        <p:sp>
          <p:nvSpPr>
            <p:cNvPr id="4" name="TextBox 3">
              <a:extLst>
                <a:ext uri="{FF2B5EF4-FFF2-40B4-BE49-F238E27FC236}">
                  <a16:creationId xmlns:a16="http://schemas.microsoft.com/office/drawing/2014/main" id="{BC6CA155-477D-3926-DFD3-F3855D293F80}"/>
                </a:ext>
              </a:extLst>
            </p:cNvPr>
            <p:cNvSpPr txBox="1"/>
            <p:nvPr/>
          </p:nvSpPr>
          <p:spPr>
            <a:xfrm>
              <a:off x="3463514" y="1761116"/>
              <a:ext cx="1828800" cy="230832"/>
            </a:xfrm>
            <a:prstGeom prst="rect">
              <a:avLst/>
            </a:prstGeom>
            <a:noFill/>
          </p:spPr>
          <p:txBody>
            <a:bodyPr wrap="square" rtlCol="0">
              <a:spAutoFit/>
            </a:bodyPr>
            <a:lstStyle/>
            <a:p>
              <a:r>
                <a:rPr lang="en-US" sz="900" dirty="0">
                  <a:solidFill>
                    <a:srgbClr val="FF0000"/>
                  </a:solidFill>
                </a:rPr>
                <a:t>[NCI Thesaurus, p1A]</a:t>
              </a:r>
            </a:p>
          </p:txBody>
        </p:sp>
        <p:sp>
          <p:nvSpPr>
            <p:cNvPr id="5" name="TextBox 4">
              <a:extLst>
                <a:ext uri="{FF2B5EF4-FFF2-40B4-BE49-F238E27FC236}">
                  <a16:creationId xmlns:a16="http://schemas.microsoft.com/office/drawing/2014/main" id="{35F32875-5DEC-BFF5-9386-866AB0CE0B0F}"/>
                </a:ext>
              </a:extLst>
            </p:cNvPr>
            <p:cNvSpPr txBox="1"/>
            <p:nvPr/>
          </p:nvSpPr>
          <p:spPr>
            <a:xfrm>
              <a:off x="6757765" y="2055479"/>
              <a:ext cx="1828800" cy="230832"/>
            </a:xfrm>
            <a:prstGeom prst="rect">
              <a:avLst/>
            </a:prstGeom>
            <a:noFill/>
          </p:spPr>
          <p:txBody>
            <a:bodyPr wrap="square" rtlCol="0">
              <a:spAutoFit/>
            </a:bodyPr>
            <a:lstStyle/>
            <a:p>
              <a:r>
                <a:rPr lang="en-US" sz="900" dirty="0">
                  <a:solidFill>
                    <a:srgbClr val="FF0000"/>
                  </a:solidFill>
                </a:rPr>
                <a:t>[NCI Definitions, p13A]</a:t>
              </a:r>
            </a:p>
          </p:txBody>
        </p:sp>
        <p:sp>
          <p:nvSpPr>
            <p:cNvPr id="6" name="TextBox 5">
              <a:extLst>
                <a:ext uri="{FF2B5EF4-FFF2-40B4-BE49-F238E27FC236}">
                  <a16:creationId xmlns:a16="http://schemas.microsoft.com/office/drawing/2014/main" id="{A8340C11-A715-1AE0-B612-27513B230EDF}"/>
                </a:ext>
              </a:extLst>
            </p:cNvPr>
            <p:cNvSpPr txBox="1"/>
            <p:nvPr/>
          </p:nvSpPr>
          <p:spPr>
            <a:xfrm>
              <a:off x="1238540" y="2550801"/>
              <a:ext cx="1828800" cy="230832"/>
            </a:xfrm>
            <a:prstGeom prst="rect">
              <a:avLst/>
            </a:prstGeom>
            <a:noFill/>
          </p:spPr>
          <p:txBody>
            <a:bodyPr wrap="square" rtlCol="0">
              <a:spAutoFit/>
            </a:bodyPr>
            <a:lstStyle/>
            <a:p>
              <a:r>
                <a:rPr lang="en-US" sz="900" dirty="0">
                  <a:solidFill>
                    <a:srgbClr val="FF0000"/>
                  </a:solidFill>
                </a:rPr>
                <a:t>[NCI Definitions, p2A]</a:t>
              </a:r>
            </a:p>
          </p:txBody>
        </p:sp>
        <p:sp>
          <p:nvSpPr>
            <p:cNvPr id="9" name="TextBox 8">
              <a:extLst>
                <a:ext uri="{FF2B5EF4-FFF2-40B4-BE49-F238E27FC236}">
                  <a16:creationId xmlns:a16="http://schemas.microsoft.com/office/drawing/2014/main" id="{65C83F4F-92EA-6DAE-3C16-01644EE10EB0}"/>
                </a:ext>
              </a:extLst>
            </p:cNvPr>
            <p:cNvSpPr txBox="1"/>
            <p:nvPr/>
          </p:nvSpPr>
          <p:spPr>
            <a:xfrm>
              <a:off x="7264441" y="2994376"/>
              <a:ext cx="1828800" cy="230832"/>
            </a:xfrm>
            <a:prstGeom prst="rect">
              <a:avLst/>
            </a:prstGeom>
            <a:noFill/>
          </p:spPr>
          <p:txBody>
            <a:bodyPr wrap="square" rtlCol="0">
              <a:spAutoFit/>
            </a:bodyPr>
            <a:lstStyle/>
            <a:p>
              <a:r>
                <a:rPr lang="en-US" sz="900" dirty="0">
                  <a:solidFill>
                    <a:srgbClr val="FF0000"/>
                  </a:solidFill>
                </a:rPr>
                <a:t>[NCI Definitions, p14A]</a:t>
              </a:r>
            </a:p>
          </p:txBody>
        </p:sp>
        <p:sp>
          <p:nvSpPr>
            <p:cNvPr id="10" name="TextBox 9">
              <a:extLst>
                <a:ext uri="{FF2B5EF4-FFF2-40B4-BE49-F238E27FC236}">
                  <a16:creationId xmlns:a16="http://schemas.microsoft.com/office/drawing/2014/main" id="{F0124B9B-4F3B-E0B1-76BB-799A524C2040}"/>
                </a:ext>
              </a:extLst>
            </p:cNvPr>
            <p:cNvSpPr txBox="1"/>
            <p:nvPr/>
          </p:nvSpPr>
          <p:spPr>
            <a:xfrm>
              <a:off x="5170029" y="3109792"/>
              <a:ext cx="1828800" cy="230832"/>
            </a:xfrm>
            <a:prstGeom prst="rect">
              <a:avLst/>
            </a:prstGeom>
            <a:noFill/>
          </p:spPr>
          <p:txBody>
            <a:bodyPr wrap="square" rtlCol="0">
              <a:spAutoFit/>
            </a:bodyPr>
            <a:lstStyle/>
            <a:p>
              <a:r>
                <a:rPr lang="en-US" sz="900" dirty="0">
                  <a:solidFill>
                    <a:srgbClr val="FF0000"/>
                  </a:solidFill>
                </a:rPr>
                <a:t>[NCI Definitions, p14A]</a:t>
              </a:r>
            </a:p>
          </p:txBody>
        </p:sp>
        <p:sp>
          <p:nvSpPr>
            <p:cNvPr id="11" name="TextBox 10">
              <a:extLst>
                <a:ext uri="{FF2B5EF4-FFF2-40B4-BE49-F238E27FC236}">
                  <a16:creationId xmlns:a16="http://schemas.microsoft.com/office/drawing/2014/main" id="{5F10D72D-7754-0DD9-D8EB-973ABCE7AE34}"/>
                </a:ext>
              </a:extLst>
            </p:cNvPr>
            <p:cNvSpPr txBox="1"/>
            <p:nvPr/>
          </p:nvSpPr>
          <p:spPr>
            <a:xfrm>
              <a:off x="7264441" y="3517377"/>
              <a:ext cx="1828800" cy="230832"/>
            </a:xfrm>
            <a:prstGeom prst="rect">
              <a:avLst/>
            </a:prstGeom>
            <a:noFill/>
          </p:spPr>
          <p:txBody>
            <a:bodyPr wrap="square" rtlCol="0">
              <a:spAutoFit/>
            </a:bodyPr>
            <a:lstStyle/>
            <a:p>
              <a:r>
                <a:rPr lang="en-US" sz="900" dirty="0">
                  <a:solidFill>
                    <a:srgbClr val="FF0000"/>
                  </a:solidFill>
                </a:rPr>
                <a:t>[NCI Definitions, p3A]</a:t>
              </a:r>
            </a:p>
          </p:txBody>
        </p:sp>
      </p:grpSp>
      <p:sp>
        <p:nvSpPr>
          <p:cNvPr id="7" name="invisible hyperlink">
            <a:hlinkClick r:id="rId3" action="ppaction://hlinksldjump"/>
            <a:extLst>
              <a:ext uri="{FF2B5EF4-FFF2-40B4-BE49-F238E27FC236}">
                <a16:creationId xmlns:a16="http://schemas.microsoft.com/office/drawing/2014/main" id="{27B44251-CDDC-166C-E657-77BBCA1810E6}"/>
              </a:ext>
            </a:extLst>
          </p:cNvPr>
          <p:cNvSpPr/>
          <p:nvPr/>
        </p:nvSpPr>
        <p:spPr>
          <a:xfrm>
            <a:off x="331199" y="3200400"/>
            <a:ext cx="1030876"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hyperlink">
            <a:hlinkClick r:id="rId4" action="ppaction://hlinksldjump"/>
            <a:extLst>
              <a:ext uri="{FF2B5EF4-FFF2-40B4-BE49-F238E27FC236}">
                <a16:creationId xmlns:a16="http://schemas.microsoft.com/office/drawing/2014/main" id="{3979B09F-F5DA-2979-231F-69D168106470}"/>
              </a:ext>
            </a:extLst>
          </p:cNvPr>
          <p:cNvSpPr/>
          <p:nvPr/>
        </p:nvSpPr>
        <p:spPr>
          <a:xfrm>
            <a:off x="331199" y="3487834"/>
            <a:ext cx="1240426"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nvisible hyperlink">
            <a:hlinkClick r:id="rId4" action="ppaction://hlinksldjump"/>
            <a:extLst>
              <a:ext uri="{FF2B5EF4-FFF2-40B4-BE49-F238E27FC236}">
                <a16:creationId xmlns:a16="http://schemas.microsoft.com/office/drawing/2014/main" id="{CD5CCF12-F073-A54C-A518-9FFD86136D17}"/>
              </a:ext>
            </a:extLst>
          </p:cNvPr>
          <p:cNvSpPr/>
          <p:nvPr/>
        </p:nvSpPr>
        <p:spPr>
          <a:xfrm>
            <a:off x="331199" y="2410240"/>
            <a:ext cx="1383301"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hyperlink">
            <a:hlinkClick r:id="rId5" action="ppaction://hlinksldjump"/>
            <a:extLst>
              <a:ext uri="{FF2B5EF4-FFF2-40B4-BE49-F238E27FC236}">
                <a16:creationId xmlns:a16="http://schemas.microsoft.com/office/drawing/2014/main" id="{CC7C412A-DB1B-3A13-358C-889780DC4A9D}"/>
              </a:ext>
            </a:extLst>
          </p:cNvPr>
          <p:cNvSpPr/>
          <p:nvPr/>
        </p:nvSpPr>
        <p:spPr>
          <a:xfrm>
            <a:off x="331199" y="1888496"/>
            <a:ext cx="1463040" cy="18964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nvisible hyperlink">
            <a:hlinkClick r:id="rId6" action="ppaction://hlinksldjump"/>
            <a:extLst>
              <a:ext uri="{FF2B5EF4-FFF2-40B4-BE49-F238E27FC236}">
                <a16:creationId xmlns:a16="http://schemas.microsoft.com/office/drawing/2014/main" id="{129F6202-3E71-D775-012B-7D1D6F5A6E2D}"/>
              </a:ext>
            </a:extLst>
          </p:cNvPr>
          <p:cNvSpPr/>
          <p:nvPr/>
        </p:nvSpPr>
        <p:spPr>
          <a:xfrm>
            <a:off x="335570" y="1600738"/>
            <a:ext cx="1280160" cy="18964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nvisible hyperlink">
            <a:hlinkClick r:id="rId7" action="ppaction://hlinksldjump"/>
            <a:extLst>
              <a:ext uri="{FF2B5EF4-FFF2-40B4-BE49-F238E27FC236}">
                <a16:creationId xmlns:a16="http://schemas.microsoft.com/office/drawing/2014/main" id="{3CED59FA-94C7-608E-71D8-95DDA3D0AE26}"/>
              </a:ext>
            </a:extLst>
          </p:cNvPr>
          <p:cNvSpPr/>
          <p:nvPr/>
        </p:nvSpPr>
        <p:spPr>
          <a:xfrm>
            <a:off x="331199" y="3762376"/>
            <a:ext cx="1083418"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hyperlink">
            <a:hlinkClick r:id="rId7" action="ppaction://hlinksldjump"/>
            <a:extLst>
              <a:ext uri="{FF2B5EF4-FFF2-40B4-BE49-F238E27FC236}">
                <a16:creationId xmlns:a16="http://schemas.microsoft.com/office/drawing/2014/main" id="{56E894D9-D84E-F385-99CE-C0D061BB2D06}"/>
              </a:ext>
            </a:extLst>
          </p:cNvPr>
          <p:cNvSpPr/>
          <p:nvPr/>
        </p:nvSpPr>
        <p:spPr>
          <a:xfrm>
            <a:off x="321672" y="2707759"/>
            <a:ext cx="1737360"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31">
            <a:extLst>
              <a:ext uri="{FF2B5EF4-FFF2-40B4-BE49-F238E27FC236}">
                <a16:creationId xmlns:a16="http://schemas.microsoft.com/office/drawing/2014/main" id="{625A8F6D-30EC-49DF-341D-CA045FB39BF4}"/>
              </a:ext>
            </a:extLst>
          </p:cNvPr>
          <p:cNvSpPr/>
          <p:nvPr/>
        </p:nvSpPr>
        <p:spPr>
          <a:xfrm>
            <a:off x="4700486" y="5912654"/>
            <a:ext cx="954593" cy="292935"/>
          </a:xfrm>
          <a:prstGeom prst="roundRect">
            <a:avLst>
              <a:gd name="adj" fmla="val 50000"/>
            </a:avLst>
          </a:prstGeom>
          <a:solidFill>
            <a:schemeClr val="bg1">
              <a:lumMod val="65000"/>
              <a:alpha val="74118"/>
            </a:schemeClr>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16704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BC7582F-551D-7A89-3335-084CFBD48863}"/>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11" name="Slide Number Placeholder 1">
            <a:extLst>
              <a:ext uri="{FF2B5EF4-FFF2-40B4-BE49-F238E27FC236}">
                <a16:creationId xmlns:a16="http://schemas.microsoft.com/office/drawing/2014/main" id="{67E69F0B-95C7-48C0-BFC8-9025F8643F57}"/>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24</a:t>
            </a:fld>
            <a:endParaRPr lang="en-US" dirty="0"/>
          </a:p>
        </p:txBody>
      </p:sp>
      <p:sp>
        <p:nvSpPr>
          <p:cNvPr id="17" name="Content Placeholder 16">
            <a:extLst>
              <a:ext uri="{FF2B5EF4-FFF2-40B4-BE49-F238E27FC236}">
                <a16:creationId xmlns:a16="http://schemas.microsoft.com/office/drawing/2014/main" id="{48A1ABC1-13A9-FFB7-C12B-5AFF99849A08}"/>
              </a:ext>
            </a:extLst>
          </p:cNvPr>
          <p:cNvSpPr>
            <a:spLocks noGrp="1"/>
          </p:cNvSpPr>
          <p:nvPr>
            <p:ph sz="quarter" idx="32"/>
          </p:nvPr>
        </p:nvSpPr>
        <p:spPr/>
        <p:txBody>
          <a:bodyPr/>
          <a:lstStyle/>
          <a:p>
            <a:r>
              <a:rPr lang="en-US" sz="1100" b="1" i="1" dirty="0">
                <a:solidFill>
                  <a:schemeClr val="accent1"/>
                </a:solidFill>
              </a:rPr>
              <a:t>Click on the same glossary term to return to the page you were on.</a:t>
            </a:r>
            <a:endParaRPr lang="en-US" sz="1100" b="1" dirty="0">
              <a:solidFill>
                <a:schemeClr val="accent2"/>
              </a:solidFill>
            </a:endParaRPr>
          </a:p>
          <a:p>
            <a:r>
              <a:rPr lang="en-US" sz="1100" b="1" dirty="0">
                <a:solidFill>
                  <a:schemeClr val="accent2"/>
                </a:solidFill>
              </a:rPr>
              <a:t>Myeloproliferative neoplasm: </a:t>
            </a:r>
            <a:r>
              <a:rPr lang="en-US" sz="1100" dirty="0"/>
              <a:t>A type of disease in which the bone marrow makes too many red blood cells, platelets, or certain white blood cells.</a:t>
            </a:r>
            <a:endParaRPr lang="en-US" sz="1100" b="1" dirty="0">
              <a:solidFill>
                <a:schemeClr val="accent2"/>
              </a:solidFill>
            </a:endParaRPr>
          </a:p>
          <a:p>
            <a:r>
              <a:rPr lang="en-US" sz="1100" b="1" dirty="0">
                <a:solidFill>
                  <a:schemeClr val="accent2"/>
                </a:solidFill>
              </a:rPr>
              <a:t>Neurofibromatosis type 1 (NF1): </a:t>
            </a:r>
            <a:r>
              <a:rPr lang="en-US" sz="1100" dirty="0"/>
              <a:t>A rare genetic condition that causes tumors on the nerves, and developmental changes in the nervous system, muscles, bone, and skin.</a:t>
            </a:r>
          </a:p>
          <a:p>
            <a:r>
              <a:rPr lang="en-US" sz="1100" b="1" dirty="0">
                <a:solidFill>
                  <a:schemeClr val="accent2"/>
                </a:solidFill>
              </a:rPr>
              <a:t>Periorbital: </a:t>
            </a:r>
            <a:r>
              <a:rPr lang="en-US" sz="1100" dirty="0"/>
              <a:t>Tissues surrounding or lining the orbit of the eye. </a:t>
            </a:r>
          </a:p>
          <a:p>
            <a:r>
              <a:rPr lang="en-US" sz="1100" b="1" dirty="0">
                <a:solidFill>
                  <a:schemeClr val="accent2"/>
                </a:solidFill>
              </a:rPr>
              <a:t>Philadelphia chromosome: </a:t>
            </a:r>
            <a:r>
              <a:rPr lang="en-US" sz="1100" dirty="0"/>
              <a:t>Forms when pieces of chromosome 9 and 22 break off and trade places. Also called </a:t>
            </a:r>
            <a:br>
              <a:rPr lang="en-US" sz="1100" dirty="0"/>
            </a:br>
            <a:r>
              <a:rPr lang="en-US" sz="1100" dirty="0"/>
              <a:t>an BCR-ABL fusion gene.</a:t>
            </a:r>
          </a:p>
          <a:p>
            <a:r>
              <a:rPr lang="en-US" sz="1100" b="1" dirty="0">
                <a:solidFill>
                  <a:schemeClr val="accent2"/>
                </a:solidFill>
              </a:rPr>
              <a:t>Platelet: </a:t>
            </a:r>
            <a:r>
              <a:rPr lang="en-US" sz="1100" dirty="0"/>
              <a:t>Small disk-shaped cell fragments found in the blood that are involved in clotting.</a:t>
            </a:r>
          </a:p>
          <a:p>
            <a:r>
              <a:rPr lang="en-US" sz="1100" b="1" dirty="0">
                <a:solidFill>
                  <a:schemeClr val="accent2"/>
                </a:solidFill>
              </a:rPr>
              <a:t>Splenomegaly: </a:t>
            </a:r>
            <a:r>
              <a:rPr lang="en-US" sz="1100" dirty="0"/>
              <a:t>Enlarged spleen. </a:t>
            </a:r>
          </a:p>
          <a:p>
            <a:r>
              <a:rPr lang="en-US" sz="1100" b="1" dirty="0">
                <a:solidFill>
                  <a:schemeClr val="accent2"/>
                </a:solidFill>
              </a:rPr>
              <a:t>Thrombocytopenia: </a:t>
            </a:r>
            <a:r>
              <a:rPr lang="en-US" sz="1100" dirty="0"/>
              <a:t>A condition where there is a deficiency of platelets in the blood.</a:t>
            </a:r>
          </a:p>
        </p:txBody>
      </p:sp>
      <p:sp>
        <p:nvSpPr>
          <p:cNvPr id="15" name="Title 14">
            <a:extLst>
              <a:ext uri="{FF2B5EF4-FFF2-40B4-BE49-F238E27FC236}">
                <a16:creationId xmlns:a16="http://schemas.microsoft.com/office/drawing/2014/main" id="{2819A6BA-F6FF-69B5-5235-7E26D157B21A}"/>
              </a:ext>
            </a:extLst>
          </p:cNvPr>
          <p:cNvSpPr>
            <a:spLocks noGrp="1"/>
          </p:cNvSpPr>
          <p:nvPr>
            <p:ph type="title"/>
          </p:nvPr>
        </p:nvSpPr>
        <p:spPr/>
        <p:txBody>
          <a:bodyPr/>
          <a:lstStyle/>
          <a:p>
            <a:r>
              <a:rPr lang="en-US" dirty="0"/>
              <a:t>Glossary</a:t>
            </a:r>
          </a:p>
        </p:txBody>
      </p:sp>
      <p:grpSp>
        <p:nvGrpSpPr>
          <p:cNvPr id="12" name="refs" hidden="1">
            <a:extLst>
              <a:ext uri="{FF2B5EF4-FFF2-40B4-BE49-F238E27FC236}">
                <a16:creationId xmlns:a16="http://schemas.microsoft.com/office/drawing/2014/main" id="{D52181CD-2437-7740-6156-5E918A76E359}"/>
              </a:ext>
            </a:extLst>
          </p:cNvPr>
          <p:cNvGrpSpPr/>
          <p:nvPr/>
        </p:nvGrpSpPr>
        <p:grpSpPr>
          <a:xfrm>
            <a:off x="2010742" y="1786540"/>
            <a:ext cx="6483058" cy="2371824"/>
            <a:chOff x="2010742" y="1491265"/>
            <a:chExt cx="6483058" cy="2371824"/>
          </a:xfrm>
        </p:grpSpPr>
        <p:sp>
          <p:nvSpPr>
            <p:cNvPr id="3" name="TextBox 2">
              <a:extLst>
                <a:ext uri="{FF2B5EF4-FFF2-40B4-BE49-F238E27FC236}">
                  <a16:creationId xmlns:a16="http://schemas.microsoft.com/office/drawing/2014/main" id="{1D4DA26F-C982-96EC-A3CA-EF086065AC79}"/>
                </a:ext>
              </a:extLst>
            </p:cNvPr>
            <p:cNvSpPr txBox="1"/>
            <p:nvPr/>
          </p:nvSpPr>
          <p:spPr>
            <a:xfrm>
              <a:off x="4342729" y="1995125"/>
              <a:ext cx="1828800" cy="230832"/>
            </a:xfrm>
            <a:prstGeom prst="rect">
              <a:avLst/>
            </a:prstGeom>
            <a:noFill/>
          </p:spPr>
          <p:txBody>
            <a:bodyPr wrap="square" rtlCol="0">
              <a:spAutoFit/>
            </a:bodyPr>
            <a:lstStyle/>
            <a:p>
              <a:r>
                <a:rPr lang="en-US" sz="900" dirty="0">
                  <a:solidFill>
                    <a:srgbClr val="FF0000"/>
                  </a:solidFill>
                </a:rPr>
                <a:t>[NCI Definitions, p17A]</a:t>
              </a:r>
            </a:p>
          </p:txBody>
        </p:sp>
        <p:sp>
          <p:nvSpPr>
            <p:cNvPr id="4" name="TextBox 3">
              <a:extLst>
                <a:ext uri="{FF2B5EF4-FFF2-40B4-BE49-F238E27FC236}">
                  <a16:creationId xmlns:a16="http://schemas.microsoft.com/office/drawing/2014/main" id="{3987F985-2B9B-3FBF-6BE7-2B2794D460A8}"/>
                </a:ext>
              </a:extLst>
            </p:cNvPr>
            <p:cNvSpPr txBox="1"/>
            <p:nvPr/>
          </p:nvSpPr>
          <p:spPr>
            <a:xfrm>
              <a:off x="4723403" y="2284470"/>
              <a:ext cx="3237840" cy="230832"/>
            </a:xfrm>
            <a:prstGeom prst="rect">
              <a:avLst/>
            </a:prstGeom>
            <a:noFill/>
          </p:spPr>
          <p:txBody>
            <a:bodyPr wrap="square" rtlCol="0">
              <a:spAutoFit/>
            </a:bodyPr>
            <a:lstStyle/>
            <a:p>
              <a:r>
                <a:rPr lang="en-US" sz="900" dirty="0">
                  <a:solidFill>
                    <a:srgbClr val="FF0000"/>
                  </a:solidFill>
                </a:rPr>
                <a:t>[</a:t>
              </a:r>
              <a:r>
                <a:rPr lang="en-US" sz="900" dirty="0" err="1">
                  <a:solidFill>
                    <a:srgbClr val="FF0000"/>
                  </a:solidFill>
                </a:rPr>
                <a:t>Periorbital_Merriam</a:t>
              </a:r>
              <a:r>
                <a:rPr lang="en-US" sz="900" dirty="0">
                  <a:solidFill>
                    <a:srgbClr val="FF0000"/>
                  </a:solidFill>
                </a:rPr>
                <a:t>-Webster Medical, p3A]</a:t>
              </a:r>
            </a:p>
          </p:txBody>
        </p:sp>
        <p:sp>
          <p:nvSpPr>
            <p:cNvPr id="5" name="TextBox 4">
              <a:extLst>
                <a:ext uri="{FF2B5EF4-FFF2-40B4-BE49-F238E27FC236}">
                  <a16:creationId xmlns:a16="http://schemas.microsoft.com/office/drawing/2014/main" id="{45AE91E8-CCD5-BFDC-3D53-DF7DC97EAFF6}"/>
                </a:ext>
              </a:extLst>
            </p:cNvPr>
            <p:cNvSpPr txBox="1"/>
            <p:nvPr/>
          </p:nvSpPr>
          <p:spPr>
            <a:xfrm>
              <a:off x="6665000" y="3050632"/>
              <a:ext cx="1828800" cy="230832"/>
            </a:xfrm>
            <a:prstGeom prst="rect">
              <a:avLst/>
            </a:prstGeom>
            <a:noFill/>
          </p:spPr>
          <p:txBody>
            <a:bodyPr wrap="square" rtlCol="0">
              <a:spAutoFit/>
            </a:bodyPr>
            <a:lstStyle/>
            <a:p>
              <a:r>
                <a:rPr lang="en-US" sz="900" dirty="0">
                  <a:solidFill>
                    <a:srgbClr val="FF0000"/>
                  </a:solidFill>
                </a:rPr>
                <a:t>[NCI Definitions, p18A]</a:t>
              </a:r>
            </a:p>
          </p:txBody>
        </p:sp>
        <p:sp>
          <p:nvSpPr>
            <p:cNvPr id="6" name="TextBox 5">
              <a:extLst>
                <a:ext uri="{FF2B5EF4-FFF2-40B4-BE49-F238E27FC236}">
                  <a16:creationId xmlns:a16="http://schemas.microsoft.com/office/drawing/2014/main" id="{ABF2C64D-A28D-9886-16E2-4BD402B7CC6A}"/>
                </a:ext>
              </a:extLst>
            </p:cNvPr>
            <p:cNvSpPr txBox="1"/>
            <p:nvPr/>
          </p:nvSpPr>
          <p:spPr>
            <a:xfrm>
              <a:off x="2677305" y="3339077"/>
              <a:ext cx="1828800" cy="230832"/>
            </a:xfrm>
            <a:prstGeom prst="rect">
              <a:avLst/>
            </a:prstGeom>
            <a:noFill/>
          </p:spPr>
          <p:txBody>
            <a:bodyPr wrap="square" rtlCol="0">
              <a:spAutoFit/>
            </a:bodyPr>
            <a:lstStyle/>
            <a:p>
              <a:r>
                <a:rPr lang="en-US" sz="900" dirty="0">
                  <a:solidFill>
                    <a:srgbClr val="FF0000"/>
                  </a:solidFill>
                </a:rPr>
                <a:t>[NCI Definitions, p19A]</a:t>
              </a:r>
            </a:p>
          </p:txBody>
        </p:sp>
        <p:sp>
          <p:nvSpPr>
            <p:cNvPr id="8" name="TextBox 7">
              <a:extLst>
                <a:ext uri="{FF2B5EF4-FFF2-40B4-BE49-F238E27FC236}">
                  <a16:creationId xmlns:a16="http://schemas.microsoft.com/office/drawing/2014/main" id="{E8768B6F-1C7E-92D4-6063-020786710098}"/>
                </a:ext>
              </a:extLst>
            </p:cNvPr>
            <p:cNvSpPr txBox="1"/>
            <p:nvPr/>
          </p:nvSpPr>
          <p:spPr>
            <a:xfrm>
              <a:off x="6342323" y="3632257"/>
              <a:ext cx="1828800" cy="230832"/>
            </a:xfrm>
            <a:prstGeom prst="rect">
              <a:avLst/>
            </a:prstGeom>
            <a:noFill/>
          </p:spPr>
          <p:txBody>
            <a:bodyPr wrap="square" rtlCol="0">
              <a:spAutoFit/>
            </a:bodyPr>
            <a:lstStyle/>
            <a:p>
              <a:r>
                <a:rPr lang="en-US" sz="900" dirty="0">
                  <a:solidFill>
                    <a:srgbClr val="FF0000"/>
                  </a:solidFill>
                </a:rPr>
                <a:t>[NCI Definitions, p20A]</a:t>
              </a:r>
            </a:p>
          </p:txBody>
        </p:sp>
        <p:sp>
          <p:nvSpPr>
            <p:cNvPr id="9" name="TextBox 8">
              <a:extLst>
                <a:ext uri="{FF2B5EF4-FFF2-40B4-BE49-F238E27FC236}">
                  <a16:creationId xmlns:a16="http://schemas.microsoft.com/office/drawing/2014/main" id="{2B8AA74A-21C4-14BB-0DE8-157BF176CDA0}"/>
                </a:ext>
              </a:extLst>
            </p:cNvPr>
            <p:cNvSpPr txBox="1"/>
            <p:nvPr/>
          </p:nvSpPr>
          <p:spPr>
            <a:xfrm>
              <a:off x="2010742" y="2793020"/>
              <a:ext cx="1828800" cy="230832"/>
            </a:xfrm>
            <a:prstGeom prst="rect">
              <a:avLst/>
            </a:prstGeom>
            <a:noFill/>
          </p:spPr>
          <p:txBody>
            <a:bodyPr wrap="square" rtlCol="0">
              <a:spAutoFit/>
            </a:bodyPr>
            <a:lstStyle/>
            <a:p>
              <a:r>
                <a:rPr lang="en-US" sz="900" dirty="0">
                  <a:solidFill>
                    <a:srgbClr val="FF0000"/>
                  </a:solidFill>
                </a:rPr>
                <a:t>[NCI Definitions, p4A]</a:t>
              </a:r>
            </a:p>
          </p:txBody>
        </p:sp>
        <p:sp>
          <p:nvSpPr>
            <p:cNvPr id="7" name="TextBox 6">
              <a:extLst>
                <a:ext uri="{FF2B5EF4-FFF2-40B4-BE49-F238E27FC236}">
                  <a16:creationId xmlns:a16="http://schemas.microsoft.com/office/drawing/2014/main" id="{842745B1-E6C7-2636-B5F1-0764E10BC24A}"/>
                </a:ext>
              </a:extLst>
            </p:cNvPr>
            <p:cNvSpPr txBox="1"/>
            <p:nvPr/>
          </p:nvSpPr>
          <p:spPr>
            <a:xfrm>
              <a:off x="3053783" y="1491265"/>
              <a:ext cx="1828800" cy="230832"/>
            </a:xfrm>
            <a:prstGeom prst="rect">
              <a:avLst/>
            </a:prstGeom>
            <a:noFill/>
          </p:spPr>
          <p:txBody>
            <a:bodyPr wrap="square" rtlCol="0">
              <a:spAutoFit/>
            </a:bodyPr>
            <a:lstStyle/>
            <a:p>
              <a:r>
                <a:rPr lang="en-US" sz="900" dirty="0">
                  <a:solidFill>
                    <a:srgbClr val="FF0000"/>
                  </a:solidFill>
                </a:rPr>
                <a:t>[NCI Definitions, p16A]</a:t>
              </a:r>
            </a:p>
          </p:txBody>
        </p:sp>
      </p:grpSp>
      <p:sp>
        <p:nvSpPr>
          <p:cNvPr id="13" name="Invisible hyperlink">
            <a:hlinkClick r:id="rId3" action="ppaction://hlinksldjump"/>
            <a:extLst>
              <a:ext uri="{FF2B5EF4-FFF2-40B4-BE49-F238E27FC236}">
                <a16:creationId xmlns:a16="http://schemas.microsoft.com/office/drawing/2014/main" id="{A8B2164D-41C0-C0B2-A3FE-0C1DEAD413F9}"/>
              </a:ext>
            </a:extLst>
          </p:cNvPr>
          <p:cNvSpPr/>
          <p:nvPr/>
        </p:nvSpPr>
        <p:spPr>
          <a:xfrm>
            <a:off x="340724" y="2571762"/>
            <a:ext cx="851558" cy="21024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hyperlink">
            <a:hlinkClick r:id="rId4" action="ppaction://hlinksldjump"/>
            <a:extLst>
              <a:ext uri="{FF2B5EF4-FFF2-40B4-BE49-F238E27FC236}">
                <a16:creationId xmlns:a16="http://schemas.microsoft.com/office/drawing/2014/main" id="{A05E251B-561C-1882-5FA9-2BC8F57F7C03}"/>
              </a:ext>
            </a:extLst>
          </p:cNvPr>
          <p:cNvSpPr/>
          <p:nvPr/>
        </p:nvSpPr>
        <p:spPr>
          <a:xfrm>
            <a:off x="340723" y="1597794"/>
            <a:ext cx="2259601" cy="20541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nvisible hyperlink">
            <a:hlinkClick r:id="rId4" action="ppaction://hlinksldjump"/>
            <a:extLst>
              <a:ext uri="{FF2B5EF4-FFF2-40B4-BE49-F238E27FC236}">
                <a16:creationId xmlns:a16="http://schemas.microsoft.com/office/drawing/2014/main" id="{EA8BE8F5-8325-099E-FDC1-43F92ED6D83A}"/>
              </a:ext>
            </a:extLst>
          </p:cNvPr>
          <p:cNvSpPr/>
          <p:nvPr/>
        </p:nvSpPr>
        <p:spPr>
          <a:xfrm>
            <a:off x="321673" y="2858135"/>
            <a:ext cx="2103120" cy="20541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nvisible hyperlink">
            <a:hlinkClick r:id="rId5" action="ppaction://hlinksldjump"/>
            <a:extLst>
              <a:ext uri="{FF2B5EF4-FFF2-40B4-BE49-F238E27FC236}">
                <a16:creationId xmlns:a16="http://schemas.microsoft.com/office/drawing/2014/main" id="{B1D6F399-DC2A-9BD5-5103-7857B8EF0AC6}"/>
              </a:ext>
            </a:extLst>
          </p:cNvPr>
          <p:cNvSpPr/>
          <p:nvPr/>
        </p:nvSpPr>
        <p:spPr>
          <a:xfrm>
            <a:off x="331199" y="3355432"/>
            <a:ext cx="678451" cy="20541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nvisible hyperlink">
            <a:hlinkClick r:id="rId5" action="ppaction://hlinksldjump"/>
            <a:extLst>
              <a:ext uri="{FF2B5EF4-FFF2-40B4-BE49-F238E27FC236}">
                <a16:creationId xmlns:a16="http://schemas.microsoft.com/office/drawing/2014/main" id="{39D47C79-ABA3-7F1A-DC46-00BA4484979D}"/>
              </a:ext>
            </a:extLst>
          </p:cNvPr>
          <p:cNvSpPr/>
          <p:nvPr/>
        </p:nvSpPr>
        <p:spPr>
          <a:xfrm>
            <a:off x="322501" y="3629521"/>
            <a:ext cx="1188720" cy="20541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nvisible hyperlink">
            <a:hlinkClick r:id="rId5" action="ppaction://hlinksldjump"/>
            <a:extLst>
              <a:ext uri="{FF2B5EF4-FFF2-40B4-BE49-F238E27FC236}">
                <a16:creationId xmlns:a16="http://schemas.microsoft.com/office/drawing/2014/main" id="{588CCCB3-04B2-04D0-29FE-559525D1E656}"/>
              </a:ext>
            </a:extLst>
          </p:cNvPr>
          <p:cNvSpPr/>
          <p:nvPr/>
        </p:nvSpPr>
        <p:spPr>
          <a:xfrm>
            <a:off x="320040" y="3922660"/>
            <a:ext cx="1554480" cy="20541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nvisible hyperlink">
            <a:hlinkClick r:id="rId6" action="ppaction://hlinksldjump"/>
            <a:extLst>
              <a:ext uri="{FF2B5EF4-FFF2-40B4-BE49-F238E27FC236}">
                <a16:creationId xmlns:a16="http://schemas.microsoft.com/office/drawing/2014/main" id="{3C48ECD2-CDF4-242D-D6A9-FF6326DCFBF2}"/>
              </a:ext>
            </a:extLst>
          </p:cNvPr>
          <p:cNvSpPr/>
          <p:nvPr/>
        </p:nvSpPr>
        <p:spPr>
          <a:xfrm>
            <a:off x="319768" y="2077633"/>
            <a:ext cx="2560320" cy="20541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31">
            <a:extLst>
              <a:ext uri="{FF2B5EF4-FFF2-40B4-BE49-F238E27FC236}">
                <a16:creationId xmlns:a16="http://schemas.microsoft.com/office/drawing/2014/main" id="{9ED5BCCA-EB8C-1845-F490-8C0B0EF7A47A}"/>
              </a:ext>
            </a:extLst>
          </p:cNvPr>
          <p:cNvSpPr/>
          <p:nvPr/>
        </p:nvSpPr>
        <p:spPr>
          <a:xfrm>
            <a:off x="4700486" y="5912654"/>
            <a:ext cx="954593" cy="292935"/>
          </a:xfrm>
          <a:prstGeom prst="roundRect">
            <a:avLst>
              <a:gd name="adj" fmla="val 50000"/>
            </a:avLst>
          </a:prstGeom>
          <a:solidFill>
            <a:schemeClr val="bg1">
              <a:lumMod val="65000"/>
              <a:alpha val="74118"/>
            </a:schemeClr>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130181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C3BC3A3-C9FC-9B25-551E-DF261C93C669}"/>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3" name="Slide Number Placeholder 1">
            <a:extLst>
              <a:ext uri="{FF2B5EF4-FFF2-40B4-BE49-F238E27FC236}">
                <a16:creationId xmlns:a16="http://schemas.microsoft.com/office/drawing/2014/main" id="{9CA2B773-B585-3F3F-20CA-4334493ED05C}"/>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25</a:t>
            </a:fld>
            <a:endParaRPr lang="en-US" dirty="0"/>
          </a:p>
        </p:txBody>
      </p:sp>
      <p:sp>
        <p:nvSpPr>
          <p:cNvPr id="17" name="Content Placeholder 16">
            <a:extLst>
              <a:ext uri="{FF2B5EF4-FFF2-40B4-BE49-F238E27FC236}">
                <a16:creationId xmlns:a16="http://schemas.microsoft.com/office/drawing/2014/main" id="{E380680D-9393-CCE3-6A05-9981A0AC6769}"/>
              </a:ext>
            </a:extLst>
          </p:cNvPr>
          <p:cNvSpPr>
            <a:spLocks noGrp="1"/>
          </p:cNvSpPr>
          <p:nvPr>
            <p:ph sz="quarter" idx="32"/>
          </p:nvPr>
        </p:nvSpPr>
        <p:spPr>
          <a:xfrm>
            <a:off x="331199" y="1282700"/>
            <a:ext cx="8349812" cy="4263858"/>
          </a:xfrm>
        </p:spPr>
        <p:txBody>
          <a:bodyPr/>
          <a:lstStyle/>
          <a:p>
            <a:pPr lvl="1">
              <a:buSzPct val="150000"/>
              <a:buFont typeface="Verdana" panose="020B0604030504040204" pitchFamily="34" charset="0"/>
              <a:buChar char="●"/>
            </a:pPr>
            <a:r>
              <a:rPr lang="en-US" sz="800" dirty="0"/>
              <a:t>American Cancer Society. Tests for Acute Myeloid Leukemia (AML) Updated 2018. Accessed January 27, 2021. https://www.cancer.org/cancer/acute-myeloid-leukemia/detection-diagnosis-staging/how-diagnosed.html</a:t>
            </a:r>
          </a:p>
          <a:p>
            <a:pPr lvl="1">
              <a:buSzPct val="150000"/>
              <a:buFont typeface="Verdana" panose="020B0604030504040204" pitchFamily="34" charset="0"/>
              <a:buChar char="●"/>
            </a:pPr>
            <a:r>
              <a:rPr lang="en-US" sz="800" dirty="0"/>
              <a:t>American Cancer Society. Tests for Chronic Myeloid Leukemia (CML) Updated 2021. Accessed January 27, 2021. https://www.cancer.org/cancer/acute-myeloid-leukemia/detection-diagnosis-staging/how-diagnosed.html</a:t>
            </a:r>
          </a:p>
          <a:p>
            <a:pPr lvl="1">
              <a:buSzPct val="150000"/>
              <a:buFont typeface="Verdana" panose="020B0604030504040204" pitchFamily="34" charset="0"/>
              <a:buChar char="●"/>
            </a:pPr>
            <a:r>
              <a:rPr lang="en-US" sz="800" dirty="0" err="1"/>
              <a:t>Bispo</a:t>
            </a:r>
            <a:r>
              <a:rPr lang="en-US" sz="800" dirty="0"/>
              <a:t> JAB, Pinheiro PS, </a:t>
            </a:r>
            <a:r>
              <a:rPr lang="en-US" sz="800" dirty="0" err="1"/>
              <a:t>Kobetz</a:t>
            </a:r>
            <a:r>
              <a:rPr lang="en-US" sz="800" dirty="0"/>
              <a:t> EK. Epidemiology and etiology of leukemia and lymphoma. </a:t>
            </a:r>
            <a:r>
              <a:rPr lang="en-US" sz="800" i="1" dirty="0"/>
              <a:t>Cold Spring </a:t>
            </a:r>
            <a:r>
              <a:rPr lang="en-US" sz="800" i="1" dirty="0" err="1"/>
              <a:t>Harb</a:t>
            </a:r>
            <a:r>
              <a:rPr lang="en-US" sz="800" i="1" dirty="0"/>
              <a:t> </a:t>
            </a:r>
            <a:r>
              <a:rPr lang="en-US" sz="800" i="1" dirty="0" err="1"/>
              <a:t>Perspect</a:t>
            </a:r>
            <a:r>
              <a:rPr lang="en-US" sz="800" i="1" dirty="0"/>
              <a:t> Med</a:t>
            </a:r>
            <a:r>
              <a:rPr lang="en-US" sz="800" dirty="0"/>
              <a:t>. 2020; </a:t>
            </a:r>
            <a:br>
              <a:rPr lang="en-US" sz="800" dirty="0"/>
            </a:br>
            <a:r>
              <a:rPr lang="en-US" sz="800" dirty="0"/>
              <a:t>10: a034819.</a:t>
            </a:r>
          </a:p>
          <a:p>
            <a:pPr lvl="1">
              <a:buSzPct val="150000"/>
              <a:buFont typeface="Verdana" panose="020B0604030504040204" pitchFamily="34" charset="0"/>
              <a:buChar char="●"/>
            </a:pPr>
            <a:r>
              <a:rPr lang="en-US" sz="800" dirty="0" err="1"/>
              <a:t>Blansky</a:t>
            </a:r>
            <a:r>
              <a:rPr lang="en-US" sz="800" dirty="0"/>
              <a:t> D, </a:t>
            </a:r>
            <a:r>
              <a:rPr lang="en-US" sz="800" dirty="0" err="1"/>
              <a:t>Mantzaris</a:t>
            </a:r>
            <a:r>
              <a:rPr lang="en-US" sz="800" dirty="0"/>
              <a:t> I, Rohan T, et al. Influence of Rurality, Race, and Ethnicity on Non-Hodgkin Lymphoma Incidence. </a:t>
            </a:r>
            <a:br>
              <a:rPr lang="en-US" sz="800" dirty="0"/>
            </a:br>
            <a:r>
              <a:rPr lang="pt-BR" sz="800" i="1" dirty="0"/>
              <a:t>Clinical Lymphoma, Myeloma &amp; Leukemia</a:t>
            </a:r>
            <a:r>
              <a:rPr lang="pt-BR" sz="800" dirty="0"/>
              <a:t>. 2020; 20(10): 668–676.</a:t>
            </a:r>
            <a:endParaRPr lang="en-US" sz="800" dirty="0"/>
          </a:p>
          <a:p>
            <a:pPr lvl="1">
              <a:buSzPct val="150000"/>
              <a:buFont typeface="Verdana" panose="020B0604030504040204" pitchFamily="34" charset="0"/>
              <a:buChar char="●"/>
            </a:pPr>
            <a:r>
              <a:rPr lang="en-US" sz="800" dirty="0"/>
              <a:t>Burkitt lymphoma. National Cancer Institute, National Childhood Cancer Registry Explorer. Updated 2023. Accessed January 17, 2023. https://nccrexplorer.ccdi.cancer.gov/application.html?site=207&amp;data_type=1&amp;graph_type=2&amp;compareBy=sex&amp;chk_sex_3=3&amp;chk_sex_2=2&amp;race=1&amp;age_range=1&amp;advopt_precision=1&amp;advopt_show_ci=on&amp;advopt_display=1</a:t>
            </a:r>
          </a:p>
          <a:p>
            <a:pPr lvl="1">
              <a:buSzPct val="150000"/>
              <a:buFont typeface="Verdana" panose="020B0604030504040204" pitchFamily="34" charset="0"/>
              <a:buChar char="●"/>
            </a:pPr>
            <a:r>
              <a:rPr lang="en-US" sz="800" dirty="0"/>
              <a:t>Burkitt lymphoma. National Cancer Institute, National Institutes of Health. Updated 2023. Accessed January 13, 2023. https://</a:t>
            </a:r>
            <a:r>
              <a:rPr lang="en-US" sz="800" dirty="0" err="1"/>
              <a:t>seer.cancer.gov</a:t>
            </a:r>
            <a:r>
              <a:rPr lang="en-US" sz="800" dirty="0"/>
              <a:t>/</a:t>
            </a:r>
            <a:r>
              <a:rPr lang="en-US" sz="800" dirty="0" err="1"/>
              <a:t>seertools</a:t>
            </a:r>
            <a:r>
              <a:rPr lang="en-US" sz="800" dirty="0"/>
              <a:t>/</a:t>
            </a:r>
            <a:r>
              <a:rPr lang="en-US" sz="800" dirty="0" err="1"/>
              <a:t>hemelymph</a:t>
            </a:r>
            <a:r>
              <a:rPr lang="en-US" sz="800" dirty="0"/>
              <a:t>/51f6cf57e3e27c3994bd5324/</a:t>
            </a:r>
          </a:p>
          <a:p>
            <a:pPr lvl="1">
              <a:buSzPct val="150000"/>
              <a:buFont typeface="Verdana" panose="020B0604030504040204" pitchFamily="34" charset="0"/>
              <a:buChar char="●"/>
            </a:pPr>
            <a:r>
              <a:rPr lang="en-US" sz="800" dirty="0"/>
              <a:t>Canadian Cancer Society. Complete blood count (CBC). Updated 2023. Accessed January 11, 2023. https://</a:t>
            </a:r>
            <a:r>
              <a:rPr lang="en-US" sz="800" dirty="0" err="1"/>
              <a:t>cancer.ca</a:t>
            </a:r>
            <a:r>
              <a:rPr lang="en-US" sz="800" dirty="0"/>
              <a:t>/</a:t>
            </a:r>
            <a:r>
              <a:rPr lang="en-US" sz="800" dirty="0" err="1"/>
              <a:t>en</a:t>
            </a:r>
            <a:r>
              <a:rPr lang="en-US" sz="800" dirty="0"/>
              <a:t>/treatments/tests-and-procedures/complete-blood-count-cbc#ci_complete_blood_count_cbc_89_3950_00</a:t>
            </a:r>
          </a:p>
          <a:p>
            <a:pPr lvl="1">
              <a:buSzPct val="150000"/>
              <a:buFont typeface="Verdana" panose="020B0604030504040204" pitchFamily="34" charset="0"/>
              <a:buChar char="●"/>
            </a:pPr>
            <a:r>
              <a:rPr lang="en-US" sz="800" dirty="0"/>
              <a:t>Canadian Cancer Society. Diagnosis of leukemia. Updated 2023. Accessed January 9, 2023. https://</a:t>
            </a:r>
            <a:r>
              <a:rPr lang="en-US" sz="800" dirty="0" err="1"/>
              <a:t>cancer.ca</a:t>
            </a:r>
            <a:r>
              <a:rPr lang="en-US" sz="800" dirty="0"/>
              <a:t>/</a:t>
            </a:r>
            <a:r>
              <a:rPr lang="en-US" sz="800" dirty="0" err="1"/>
              <a:t>en</a:t>
            </a:r>
            <a:r>
              <a:rPr lang="en-US" sz="800" dirty="0"/>
              <a:t>/cancer-information/cancer-types/chronic-lymphocytic-leukemia-</a:t>
            </a:r>
            <a:r>
              <a:rPr lang="en-US" sz="800" dirty="0" err="1"/>
              <a:t>cll</a:t>
            </a:r>
            <a:r>
              <a:rPr lang="en-US" sz="800" dirty="0"/>
              <a:t>/diagnosis</a:t>
            </a:r>
          </a:p>
          <a:p>
            <a:pPr lvl="1">
              <a:buSzPct val="150000"/>
              <a:buFont typeface="Verdana" panose="020B0604030504040204" pitchFamily="34" charset="0"/>
              <a:buChar char="●"/>
            </a:pPr>
            <a:r>
              <a:rPr lang="en-US" sz="800" dirty="0"/>
              <a:t>Canadian Cancer Society. Diagnosis of non-Hodgkin lymphoma. Updated 2023. Accessed January 10, 2023. https://</a:t>
            </a:r>
            <a:r>
              <a:rPr lang="en-US" sz="800" dirty="0" err="1"/>
              <a:t>cancer.ca</a:t>
            </a:r>
            <a:r>
              <a:rPr lang="en-US" sz="800" dirty="0"/>
              <a:t>/</a:t>
            </a:r>
            <a:r>
              <a:rPr lang="en-US" sz="800" dirty="0" err="1"/>
              <a:t>en</a:t>
            </a:r>
            <a:r>
              <a:rPr lang="en-US" sz="800" dirty="0"/>
              <a:t>/cancer-information/cancer-types/non-</a:t>
            </a:r>
            <a:r>
              <a:rPr lang="en-US" sz="800" dirty="0" err="1"/>
              <a:t>hodgkin</a:t>
            </a:r>
            <a:r>
              <a:rPr lang="en-US" sz="800" dirty="0"/>
              <a:t>-lymphoma/diagnosis</a:t>
            </a:r>
          </a:p>
          <a:p>
            <a:pPr lvl="1">
              <a:buSzPct val="150000"/>
              <a:buFont typeface="Verdana" panose="020B0604030504040204" pitchFamily="34" charset="0"/>
              <a:buChar char="●"/>
            </a:pPr>
            <a:r>
              <a:rPr lang="en-US" sz="800" dirty="0"/>
              <a:t>Canadian Cancer Society. Diffuse large B-cell lymphoma. Updated 2023. Accessed January 9, 2023. https://</a:t>
            </a:r>
            <a:r>
              <a:rPr lang="en-US" sz="800" dirty="0" err="1"/>
              <a:t>cancer.ca</a:t>
            </a:r>
            <a:r>
              <a:rPr lang="en-US" sz="800" dirty="0"/>
              <a:t>/</a:t>
            </a:r>
            <a:r>
              <a:rPr lang="en-US" sz="800" dirty="0" err="1"/>
              <a:t>en</a:t>
            </a:r>
            <a:r>
              <a:rPr lang="en-US" sz="800" dirty="0"/>
              <a:t>/cancer-information/cancer-types/non-</a:t>
            </a:r>
            <a:r>
              <a:rPr lang="en-US" sz="800" dirty="0" err="1"/>
              <a:t>hodgkin</a:t>
            </a:r>
            <a:r>
              <a:rPr lang="en-US" sz="800" dirty="0"/>
              <a:t>-lymphoma/what-is-non-</a:t>
            </a:r>
            <a:r>
              <a:rPr lang="en-US" sz="800" dirty="0" err="1"/>
              <a:t>hodgkin</a:t>
            </a:r>
            <a:r>
              <a:rPr lang="en-US" sz="800" dirty="0"/>
              <a:t>-lymphoma/diffuse-large-b-cell-lymphoma</a:t>
            </a:r>
          </a:p>
          <a:p>
            <a:pPr lvl="1">
              <a:buSzPct val="150000"/>
              <a:buFont typeface="Verdana" panose="020B0604030504040204" pitchFamily="34" charset="0"/>
              <a:buChar char="●"/>
            </a:pPr>
            <a:r>
              <a:rPr lang="en-US" sz="800" dirty="0"/>
              <a:t>Canadian Cancer Society. Stages of chronic lymphocytic leukemia (CLL). Updated 2023. Accessed January 9, 2023. https://</a:t>
            </a:r>
            <a:r>
              <a:rPr lang="en-US" sz="800" dirty="0" err="1"/>
              <a:t>cancer.ca</a:t>
            </a:r>
            <a:r>
              <a:rPr lang="en-US" sz="800" dirty="0"/>
              <a:t>/</a:t>
            </a:r>
            <a:r>
              <a:rPr lang="en-US" sz="800" dirty="0" err="1"/>
              <a:t>en</a:t>
            </a:r>
            <a:r>
              <a:rPr lang="en-US" sz="800" dirty="0"/>
              <a:t>/cancer-information/cancer-types/chronic-lymphocytic-leukemia-</a:t>
            </a:r>
            <a:r>
              <a:rPr lang="en-US" sz="800" dirty="0" err="1"/>
              <a:t>cll</a:t>
            </a:r>
            <a:r>
              <a:rPr lang="en-US" sz="800" dirty="0"/>
              <a:t>/staging</a:t>
            </a:r>
          </a:p>
        </p:txBody>
      </p:sp>
      <p:sp>
        <p:nvSpPr>
          <p:cNvPr id="15" name="Title 14">
            <a:extLst>
              <a:ext uri="{FF2B5EF4-FFF2-40B4-BE49-F238E27FC236}">
                <a16:creationId xmlns:a16="http://schemas.microsoft.com/office/drawing/2014/main" id="{B2E17EE5-3D6A-D459-A5F4-33A07C2A2551}"/>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19669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2165500-9C3B-E550-E57E-CC4B99800AD7}"/>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3" name="Slide Number Placeholder 1">
            <a:extLst>
              <a:ext uri="{FF2B5EF4-FFF2-40B4-BE49-F238E27FC236}">
                <a16:creationId xmlns:a16="http://schemas.microsoft.com/office/drawing/2014/main" id="{86F3782B-63CF-3A96-674A-5B32917B244D}"/>
              </a:ext>
            </a:extLst>
          </p:cNvPr>
          <p:cNvSpPr txBox="1">
            <a:spLocks/>
          </p:cNvSpPr>
          <p:nvPr/>
        </p:nvSpPr>
        <p:spPr>
          <a:xfrm>
            <a:off x="8301013" y="6397183"/>
            <a:ext cx="476251" cy="274324"/>
          </a:xfrm>
          <a:prstGeom prst="rect">
            <a:avLst/>
          </a:prstGeom>
        </p:spPr>
        <p:txBody>
          <a:bodyPr vert="horz" lIns="0" tIns="0" rIns="0" bIns="0" rtlCol="0" anchor="ctr"/>
          <a:lstStyle>
            <a:defPPr>
              <a:defRPr lang="en-US"/>
            </a:defPPr>
            <a:lvl1pPr marL="0" algn="r" defTabSz="457200" rtl="0" eaLnBrk="1" latinLnBrk="0" hangingPunct="1">
              <a:defRPr sz="7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54B0F7-55DD-40D6-B7F4-70B586885C0B}" type="slidenum">
              <a:rPr lang="en-US" smtClean="0"/>
              <a:pPr/>
              <a:t>26</a:t>
            </a:fld>
            <a:endParaRPr lang="en-US" dirty="0"/>
          </a:p>
        </p:txBody>
      </p:sp>
      <p:sp>
        <p:nvSpPr>
          <p:cNvPr id="17" name="Content Placeholder 16">
            <a:extLst>
              <a:ext uri="{FF2B5EF4-FFF2-40B4-BE49-F238E27FC236}">
                <a16:creationId xmlns:a16="http://schemas.microsoft.com/office/drawing/2014/main" id="{E380680D-9393-CCE3-6A05-9981A0AC6769}"/>
              </a:ext>
            </a:extLst>
          </p:cNvPr>
          <p:cNvSpPr>
            <a:spLocks noGrp="1"/>
          </p:cNvSpPr>
          <p:nvPr>
            <p:ph sz="quarter" idx="32"/>
          </p:nvPr>
        </p:nvSpPr>
        <p:spPr>
          <a:xfrm>
            <a:off x="331199" y="1282700"/>
            <a:ext cx="8349812" cy="4117731"/>
          </a:xfrm>
        </p:spPr>
        <p:txBody>
          <a:bodyPr/>
          <a:lstStyle/>
          <a:p>
            <a:pPr lvl="1">
              <a:buSzPct val="150000"/>
              <a:buFont typeface="Verdana" panose="020B0604030504040204" pitchFamily="34" charset="0"/>
              <a:buChar char="●"/>
            </a:pPr>
            <a:r>
              <a:rPr lang="en-US" sz="800" dirty="0"/>
              <a:t>Canadian Cancer Society. Symptoms of leukemia. Updated 2023. Accessed January 9, 2023. </a:t>
            </a:r>
            <a:br>
              <a:rPr lang="en-US" sz="800" dirty="0"/>
            </a:br>
            <a:r>
              <a:rPr lang="en-US" sz="800" dirty="0"/>
              <a:t>https://</a:t>
            </a:r>
            <a:r>
              <a:rPr lang="en-US" sz="800" dirty="0" err="1"/>
              <a:t>cancer.ca</a:t>
            </a:r>
            <a:r>
              <a:rPr lang="en-US" sz="800" dirty="0"/>
              <a:t>/</a:t>
            </a:r>
            <a:r>
              <a:rPr lang="en-US" sz="800" dirty="0" err="1"/>
              <a:t>en</a:t>
            </a:r>
            <a:r>
              <a:rPr lang="en-US" sz="800" dirty="0"/>
              <a:t>/cancer-information/cancer-types/chronic-lymphocytic-leukemia-</a:t>
            </a:r>
            <a:r>
              <a:rPr lang="en-US" sz="800" dirty="0" err="1"/>
              <a:t>cll</a:t>
            </a:r>
            <a:r>
              <a:rPr lang="en-US" sz="800" dirty="0"/>
              <a:t>/signs-and-symptoms</a:t>
            </a:r>
          </a:p>
          <a:p>
            <a:pPr lvl="1">
              <a:buSzPct val="150000"/>
              <a:buFont typeface="Verdana" panose="020B0604030504040204" pitchFamily="34" charset="0"/>
              <a:buChar char="●"/>
            </a:pPr>
            <a:r>
              <a:rPr lang="en-US" sz="800" dirty="0"/>
              <a:t>Canadian Cancer Society. What is chronic lymphocytic leukemia? Updated 2023. Accessed January 9, 2023. </a:t>
            </a:r>
            <a:br>
              <a:rPr lang="en-US" sz="800" dirty="0"/>
            </a:br>
            <a:r>
              <a:rPr lang="en-US" sz="800" dirty="0"/>
              <a:t>https://</a:t>
            </a:r>
            <a:r>
              <a:rPr lang="en-US" sz="800" dirty="0" err="1"/>
              <a:t>cancer.ca</a:t>
            </a:r>
            <a:r>
              <a:rPr lang="en-US" sz="800" dirty="0"/>
              <a:t>/</a:t>
            </a:r>
            <a:r>
              <a:rPr lang="en-US" sz="800" dirty="0" err="1"/>
              <a:t>en</a:t>
            </a:r>
            <a:r>
              <a:rPr lang="en-US" sz="800" dirty="0"/>
              <a:t>/cancer-information/cancer-types/chronic-lymphocytic-leukemia-</a:t>
            </a:r>
            <a:r>
              <a:rPr lang="en-US" sz="800" dirty="0" err="1"/>
              <a:t>cll</a:t>
            </a:r>
            <a:r>
              <a:rPr lang="en-US" sz="800" dirty="0"/>
              <a:t>/what-is-chronic-lymphocytic-leukemia</a:t>
            </a:r>
          </a:p>
          <a:p>
            <a:pPr lvl="1">
              <a:buSzPct val="150000"/>
              <a:buFont typeface="Verdana" panose="020B0604030504040204" pitchFamily="34" charset="0"/>
              <a:buChar char="●"/>
            </a:pPr>
            <a:r>
              <a:rPr lang="en-US" sz="800" dirty="0"/>
              <a:t>Cancer Stat Facts: Leukemia – Acute Lymphocytic Leukemia (ALL). National Cancer Institute, National Institutes of Health. Updated 2023. </a:t>
            </a:r>
            <a:br>
              <a:rPr lang="en-US" sz="800" dirty="0"/>
            </a:br>
            <a:r>
              <a:rPr lang="en-US" sz="800" dirty="0"/>
              <a:t>Accessed January 16, 2023. https://</a:t>
            </a:r>
            <a:r>
              <a:rPr lang="en-US" sz="800" dirty="0" err="1"/>
              <a:t>seer.cancer.gov</a:t>
            </a:r>
            <a:r>
              <a:rPr lang="en-US" sz="800" dirty="0"/>
              <a:t>/</a:t>
            </a:r>
            <a:r>
              <a:rPr lang="en-US" sz="800" dirty="0" err="1"/>
              <a:t>statfacts</a:t>
            </a:r>
            <a:r>
              <a:rPr lang="en-US" sz="800" dirty="0"/>
              <a:t>/html/</a:t>
            </a:r>
            <a:r>
              <a:rPr lang="en-US" sz="800" dirty="0" err="1"/>
              <a:t>alyl.html</a:t>
            </a:r>
            <a:endParaRPr lang="en-US" sz="800" dirty="0"/>
          </a:p>
          <a:p>
            <a:pPr lvl="1">
              <a:buSzPct val="150000"/>
              <a:buFont typeface="Verdana" panose="020B0604030504040204" pitchFamily="34" charset="0"/>
              <a:buChar char="●"/>
            </a:pPr>
            <a:r>
              <a:rPr lang="en-US" sz="800" dirty="0"/>
              <a:t>Cancer Stat Facts: Leukemia — Acute Myeloid Leukemia (AML). National Cancer Institute, National Institutes of Health. Updated 2023. </a:t>
            </a:r>
            <a:br>
              <a:rPr lang="en-US" sz="800" dirty="0"/>
            </a:br>
            <a:r>
              <a:rPr lang="en-US" sz="800" dirty="0"/>
              <a:t>Accessed January 13, 2023. https://</a:t>
            </a:r>
            <a:r>
              <a:rPr lang="en-US" sz="800" dirty="0" err="1"/>
              <a:t>seer.cancer.gov</a:t>
            </a:r>
            <a:r>
              <a:rPr lang="en-US" sz="800" dirty="0"/>
              <a:t>/</a:t>
            </a:r>
            <a:r>
              <a:rPr lang="en-US" sz="800" dirty="0" err="1"/>
              <a:t>statfacts</a:t>
            </a:r>
            <a:r>
              <a:rPr lang="en-US" sz="800" dirty="0"/>
              <a:t>/html/</a:t>
            </a:r>
            <a:r>
              <a:rPr lang="en-US" sz="800" dirty="0" err="1"/>
              <a:t>amyl.html</a:t>
            </a:r>
            <a:endParaRPr lang="en-US" sz="800" dirty="0"/>
          </a:p>
          <a:p>
            <a:pPr lvl="1">
              <a:buSzPct val="150000"/>
              <a:buFont typeface="Verdana" panose="020B0604030504040204" pitchFamily="34" charset="0"/>
              <a:buChar char="●"/>
            </a:pPr>
            <a:r>
              <a:rPr lang="en-US" sz="800" dirty="0"/>
              <a:t>Cancer Stat Facts: Leukemia — Chronic Lymphocytic Leukemia (CLL). National Cancer Institute, National Institutes of Health. </a:t>
            </a:r>
            <a:br>
              <a:rPr lang="en-US" sz="800" dirty="0"/>
            </a:br>
            <a:r>
              <a:rPr lang="en-US" sz="800" dirty="0"/>
              <a:t>Updated 2023. Accessed January 9, 2023. https://</a:t>
            </a:r>
            <a:r>
              <a:rPr lang="en-US" sz="800" dirty="0" err="1"/>
              <a:t>seer.cancer.gov</a:t>
            </a:r>
            <a:r>
              <a:rPr lang="en-US" sz="800" dirty="0"/>
              <a:t>/</a:t>
            </a:r>
            <a:r>
              <a:rPr lang="en-US" sz="800" dirty="0" err="1"/>
              <a:t>statfacts</a:t>
            </a:r>
            <a:r>
              <a:rPr lang="en-US" sz="800" dirty="0"/>
              <a:t>/html/</a:t>
            </a:r>
            <a:r>
              <a:rPr lang="en-US" sz="800" dirty="0" err="1"/>
              <a:t>clyl.html</a:t>
            </a:r>
            <a:r>
              <a:rPr lang="en-US" sz="800" dirty="0"/>
              <a:t> </a:t>
            </a:r>
          </a:p>
          <a:p>
            <a:pPr lvl="1">
              <a:buSzPct val="150000"/>
              <a:buFont typeface="Verdana" panose="020B0604030504040204" pitchFamily="34" charset="0"/>
              <a:buChar char="●"/>
            </a:pPr>
            <a:r>
              <a:rPr lang="en-US" sz="800" dirty="0"/>
              <a:t>Cancer Stat Facts: Leukemia — Chronic Myeloid Leukemia (CML). National Cancer Institute, National Institutes of Health. Updated 2023. </a:t>
            </a:r>
            <a:br>
              <a:rPr lang="en-US" sz="800" dirty="0"/>
            </a:br>
            <a:r>
              <a:rPr lang="en-US" sz="800" dirty="0"/>
              <a:t>Accessed January 16, 2023. https://</a:t>
            </a:r>
            <a:r>
              <a:rPr lang="en-US" sz="800" dirty="0" err="1"/>
              <a:t>seer.cancer.gov</a:t>
            </a:r>
            <a:r>
              <a:rPr lang="en-US" sz="800" dirty="0"/>
              <a:t>/</a:t>
            </a:r>
            <a:r>
              <a:rPr lang="en-US" sz="800" dirty="0" err="1"/>
              <a:t>statfacts</a:t>
            </a:r>
            <a:r>
              <a:rPr lang="en-US" sz="800" dirty="0"/>
              <a:t>/html/</a:t>
            </a:r>
            <a:r>
              <a:rPr lang="en-US" sz="800" dirty="0" err="1"/>
              <a:t>cmyl.html</a:t>
            </a:r>
            <a:endParaRPr lang="en-US" sz="800" dirty="0"/>
          </a:p>
          <a:p>
            <a:pPr lvl="1">
              <a:buSzPct val="150000"/>
              <a:buFont typeface="Verdana" panose="020B0604030504040204" pitchFamily="34" charset="0"/>
              <a:buChar char="●"/>
            </a:pPr>
            <a:r>
              <a:rPr lang="en-US" sz="800" dirty="0"/>
              <a:t>Cancer Stat Facts: NHL – Diffuse Large B-Cell Lymphoma (DLBCL). National Cancer Institute, National Institutes of Health. Updated 2023. </a:t>
            </a:r>
            <a:br>
              <a:rPr lang="en-US" sz="800" dirty="0"/>
            </a:br>
            <a:r>
              <a:rPr lang="en-US" sz="800" dirty="0"/>
              <a:t>Accessed January 5, 2023. https://</a:t>
            </a:r>
            <a:r>
              <a:rPr lang="en-US" sz="800" dirty="0" err="1"/>
              <a:t>seer.cancer.gov</a:t>
            </a:r>
            <a:r>
              <a:rPr lang="en-US" sz="800" dirty="0"/>
              <a:t>/</a:t>
            </a:r>
            <a:r>
              <a:rPr lang="en-US" sz="800" dirty="0" err="1"/>
              <a:t>statfacts</a:t>
            </a:r>
            <a:r>
              <a:rPr lang="en-US" sz="800" dirty="0"/>
              <a:t>/html/</a:t>
            </a:r>
            <a:r>
              <a:rPr lang="en-US" sz="800" dirty="0" err="1"/>
              <a:t>dlbcl.html</a:t>
            </a:r>
            <a:endParaRPr lang="en-US" sz="800" dirty="0"/>
          </a:p>
          <a:p>
            <a:pPr lvl="1">
              <a:buSzPct val="150000"/>
              <a:buFont typeface="Verdana" panose="020B0604030504040204" pitchFamily="34" charset="0"/>
              <a:buChar char="●"/>
            </a:pPr>
            <a:r>
              <a:rPr lang="en-US" sz="800" dirty="0"/>
              <a:t>Cancer Research UK. Burkitt Lymphoma. Updated 2020. Accessed January 30, 2023. https://www.cancerresearchuk.org/about-cancer/non-hodgkin-lymphoma/types/burkitt-lymphoma </a:t>
            </a:r>
          </a:p>
          <a:p>
            <a:pPr lvl="1">
              <a:buSzPct val="150000"/>
              <a:buFont typeface="Verdana" panose="020B0604030504040204" pitchFamily="34" charset="0"/>
              <a:buChar char="●"/>
            </a:pPr>
            <a:r>
              <a:rPr lang="en-US" sz="800" dirty="0"/>
              <a:t>Coffey DG, Lombardo KA, </a:t>
            </a:r>
            <a:r>
              <a:rPr lang="en-US" sz="800" dirty="0" err="1"/>
              <a:t>Towlerton</a:t>
            </a:r>
            <a:r>
              <a:rPr lang="en-US" sz="800" dirty="0"/>
              <a:t> AMH, et al. Comparative analysis of endemic and sporadic Burkitt lymphoma by RNA sequencing. </a:t>
            </a:r>
            <a:r>
              <a:rPr lang="en-US" sz="800" i="1" dirty="0"/>
              <a:t>Blood</a:t>
            </a:r>
            <a:r>
              <a:rPr lang="en-US" sz="800" dirty="0"/>
              <a:t>. 2015; 126(23):3896.</a:t>
            </a:r>
          </a:p>
          <a:p>
            <a:pPr lvl="1">
              <a:buSzPct val="150000"/>
              <a:buFont typeface="Verdana" panose="020B0604030504040204" pitchFamily="34" charset="0"/>
              <a:buChar char="●"/>
            </a:pPr>
            <a:r>
              <a:rPr lang="en-US" sz="800" dirty="0"/>
              <a:t>DiNardo CD, Jonas BA, </a:t>
            </a:r>
            <a:r>
              <a:rPr lang="en-US" sz="800" dirty="0" err="1"/>
              <a:t>Pullarkat</a:t>
            </a:r>
            <a:r>
              <a:rPr lang="en-US" sz="800" dirty="0"/>
              <a:t> V, et al. </a:t>
            </a:r>
            <a:r>
              <a:rPr lang="en-US" sz="800" dirty="0" err="1"/>
              <a:t>Azacitidne</a:t>
            </a:r>
            <a:r>
              <a:rPr lang="en-US" sz="800" dirty="0"/>
              <a:t> and </a:t>
            </a:r>
            <a:r>
              <a:rPr lang="en-US" sz="800" dirty="0" err="1"/>
              <a:t>Venetoclax</a:t>
            </a:r>
            <a:r>
              <a:rPr lang="en-US" sz="800" dirty="0"/>
              <a:t> in Previously untreated acute myeloid </a:t>
            </a:r>
            <a:r>
              <a:rPr lang="en-US" sz="800" dirty="0" err="1"/>
              <a:t>luekemia</a:t>
            </a:r>
            <a:r>
              <a:rPr lang="en-US" sz="800" dirty="0"/>
              <a:t>. </a:t>
            </a:r>
            <a:r>
              <a:rPr lang="en-US" sz="800" i="1" dirty="0"/>
              <a:t>NEJM. </a:t>
            </a:r>
            <a:r>
              <a:rPr lang="en-US" sz="800" dirty="0"/>
              <a:t>2020; 383(7): 617-629.</a:t>
            </a:r>
          </a:p>
          <a:p>
            <a:pPr lvl="1">
              <a:buSzPct val="150000"/>
              <a:buFont typeface="Verdana" panose="020B0604030504040204" pitchFamily="34" charset="0"/>
              <a:buChar char="●"/>
            </a:pPr>
            <a:r>
              <a:rPr lang="en-US" sz="800" dirty="0"/>
              <a:t>Eden RE, </a:t>
            </a:r>
            <a:r>
              <a:rPr lang="en-US" sz="800" dirty="0" err="1"/>
              <a:t>Coviello</a:t>
            </a:r>
            <a:r>
              <a:rPr lang="en-US" sz="800" dirty="0"/>
              <a:t> JM. Chronic Myelogenous Leukemia. </a:t>
            </a:r>
            <a:r>
              <a:rPr lang="en-US" sz="800" dirty="0" err="1"/>
              <a:t>StatPearls</a:t>
            </a:r>
            <a:r>
              <a:rPr lang="en-US" sz="800" dirty="0"/>
              <a:t>. </a:t>
            </a:r>
            <a:r>
              <a:rPr lang="en-US" sz="800" dirty="0" err="1"/>
              <a:t>StatPearls</a:t>
            </a:r>
            <a:r>
              <a:rPr lang="en-US" sz="800" dirty="0"/>
              <a:t> Publishing; 2022. https://</a:t>
            </a:r>
            <a:r>
              <a:rPr lang="en-US" sz="800" dirty="0" err="1"/>
              <a:t>www.ncbi.nlm.nih.gov</a:t>
            </a:r>
            <a:r>
              <a:rPr lang="en-US" sz="800" dirty="0"/>
              <a:t>/books/NBK531459/</a:t>
            </a:r>
          </a:p>
          <a:p>
            <a:pPr lvl="1">
              <a:buSzPct val="150000"/>
              <a:buFont typeface="Verdana" panose="020B0604030504040204" pitchFamily="34" charset="0"/>
              <a:buChar char="●"/>
            </a:pPr>
            <a:r>
              <a:rPr lang="en-US" sz="800" dirty="0"/>
              <a:t>Faculty of Biological Sciences. What is H&amp;E? University of Leeds. Updated 2022. Accessed December 13, 2022. https://www.histology.leeds.ac.uk/what-is-histology/</a:t>
            </a:r>
            <a:r>
              <a:rPr lang="en-US" sz="800" dirty="0" err="1"/>
              <a:t>H_and_E.php</a:t>
            </a:r>
            <a:endParaRPr lang="en-US" sz="800" dirty="0"/>
          </a:p>
        </p:txBody>
      </p:sp>
      <p:sp>
        <p:nvSpPr>
          <p:cNvPr id="15" name="Title 14">
            <a:extLst>
              <a:ext uri="{FF2B5EF4-FFF2-40B4-BE49-F238E27FC236}">
                <a16:creationId xmlns:a16="http://schemas.microsoft.com/office/drawing/2014/main" id="{B2E17EE5-3D6A-D459-A5F4-33A07C2A2551}"/>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18717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9F1B43D-EFA6-8C36-D993-6AFB305E8C0C}"/>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3" name="Slide Number Placeholder 1">
            <a:extLst>
              <a:ext uri="{FF2B5EF4-FFF2-40B4-BE49-F238E27FC236}">
                <a16:creationId xmlns:a16="http://schemas.microsoft.com/office/drawing/2014/main" id="{23BE1B1A-CC40-1BC5-DA9F-2E506A5E8ED1}"/>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27</a:t>
            </a:fld>
            <a:endParaRPr lang="en-US" dirty="0"/>
          </a:p>
        </p:txBody>
      </p:sp>
      <p:sp>
        <p:nvSpPr>
          <p:cNvPr id="17" name="Content Placeholder 16">
            <a:extLst>
              <a:ext uri="{FF2B5EF4-FFF2-40B4-BE49-F238E27FC236}">
                <a16:creationId xmlns:a16="http://schemas.microsoft.com/office/drawing/2014/main" id="{E380680D-9393-CCE3-6A05-9981A0AC6769}"/>
              </a:ext>
            </a:extLst>
          </p:cNvPr>
          <p:cNvSpPr>
            <a:spLocks noGrp="1"/>
          </p:cNvSpPr>
          <p:nvPr>
            <p:ph sz="quarter" idx="32"/>
          </p:nvPr>
        </p:nvSpPr>
        <p:spPr>
          <a:xfrm>
            <a:off x="331199" y="1282700"/>
            <a:ext cx="8349812" cy="4348079"/>
          </a:xfrm>
        </p:spPr>
        <p:txBody>
          <a:bodyPr/>
          <a:lstStyle/>
          <a:p>
            <a:pPr lvl="1">
              <a:buSzPct val="150000"/>
              <a:buFont typeface="Verdana" panose="020B0604030504040204" pitchFamily="34" charset="0"/>
              <a:buChar char="●"/>
            </a:pPr>
            <a:r>
              <a:rPr lang="en-US" sz="800" dirty="0"/>
              <a:t>Graham BS, Lynch DT. Burkitt Lymphoma. </a:t>
            </a:r>
            <a:r>
              <a:rPr lang="en-US" sz="800" dirty="0" err="1"/>
              <a:t>StatPearls</a:t>
            </a:r>
            <a:r>
              <a:rPr lang="en-US" sz="800" dirty="0"/>
              <a:t>. </a:t>
            </a:r>
            <a:r>
              <a:rPr lang="en-US" sz="800" dirty="0" err="1"/>
              <a:t>StatPearls</a:t>
            </a:r>
            <a:r>
              <a:rPr lang="en-US" sz="800" dirty="0"/>
              <a:t> Publishing; 2022. https://</a:t>
            </a:r>
            <a:r>
              <a:rPr lang="en-US" sz="800" dirty="0" err="1"/>
              <a:t>www.ncbi.nlm.nih.gov</a:t>
            </a:r>
            <a:r>
              <a:rPr lang="en-US" sz="800" dirty="0"/>
              <a:t>/books/NBK538148/</a:t>
            </a:r>
          </a:p>
          <a:p>
            <a:pPr lvl="1">
              <a:buSzPct val="150000"/>
              <a:buFont typeface="Verdana" panose="020B0604030504040204" pitchFamily="34" charset="0"/>
              <a:buChar char="●"/>
            </a:pPr>
            <a:r>
              <a:rPr lang="en-US" sz="800" dirty="0"/>
              <a:t>Harris LJ, Patel K, Martin M. Novel therapies for relapsed or refractory diffuse large B-cell lymphoma</a:t>
            </a:r>
            <a:r>
              <a:rPr lang="en-US" sz="800" i="1" dirty="0"/>
              <a:t>. Int. J. Mol. Sci</a:t>
            </a:r>
            <a:r>
              <a:rPr lang="en-US" sz="800" dirty="0"/>
              <a:t>. 2020; 21: 8553</a:t>
            </a:r>
          </a:p>
          <a:p>
            <a:pPr lvl="1">
              <a:buSzPct val="150000"/>
              <a:buFont typeface="Verdana" panose="020B0604030504040204" pitchFamily="34" charset="0"/>
              <a:buChar char="●"/>
            </a:pPr>
            <a:r>
              <a:rPr lang="en-US" sz="800" dirty="0"/>
              <a:t>Kanas G, Ge W, Quek RGW, et al. Epidemiology of diffuse large B-cell lymphoma (DLBCL) and follicular lymphoma (FL) in the </a:t>
            </a:r>
            <a:br>
              <a:rPr lang="en-US" sz="800" dirty="0"/>
            </a:br>
            <a:r>
              <a:rPr lang="en-US" sz="800" dirty="0"/>
              <a:t>United States and Western Europe: population-level projections for 2020–2025. </a:t>
            </a:r>
            <a:r>
              <a:rPr lang="en-US" sz="800" i="1" dirty="0"/>
              <a:t>Leuk Lymphoma</a:t>
            </a:r>
            <a:r>
              <a:rPr lang="en-US" sz="800" dirty="0"/>
              <a:t>. 2022; 63(1): 54–63.</a:t>
            </a:r>
          </a:p>
          <a:p>
            <a:pPr lvl="1">
              <a:buSzPct val="150000"/>
              <a:buFont typeface="Verdana" panose="020B0604030504040204" pitchFamily="34" charset="0"/>
              <a:buChar char="●"/>
            </a:pPr>
            <a:r>
              <a:rPr lang="en-US" sz="800" dirty="0"/>
              <a:t>Khan AB, Barrington SF, </a:t>
            </a:r>
            <a:r>
              <a:rPr lang="en-US" sz="800" dirty="0" err="1"/>
              <a:t>Mikhaeel</a:t>
            </a:r>
            <a:r>
              <a:rPr lang="en-US" sz="800" dirty="0"/>
              <a:t> NG. PET-CT staging of DLBCL accurately identifies and provides new insight into the clinical significance of bone </a:t>
            </a:r>
            <a:br>
              <a:rPr lang="en-US" sz="800" dirty="0"/>
            </a:br>
            <a:r>
              <a:rPr lang="en-US" sz="800" dirty="0"/>
              <a:t>marrow involvement. </a:t>
            </a:r>
            <a:r>
              <a:rPr lang="en-US" sz="800" i="1" dirty="0"/>
              <a:t>Blood</a:t>
            </a:r>
            <a:r>
              <a:rPr lang="en-US" sz="800" dirty="0"/>
              <a:t>. 2013; 122(1): 61-67.</a:t>
            </a:r>
          </a:p>
          <a:p>
            <a:pPr lvl="1">
              <a:buSzPct val="150000"/>
              <a:buFont typeface="Verdana" panose="020B0604030504040204" pitchFamily="34" charset="0"/>
              <a:buChar char="●"/>
            </a:pPr>
            <a:r>
              <a:rPr lang="en-US" sz="800" dirty="0" err="1"/>
              <a:t>Laribi</a:t>
            </a:r>
            <a:r>
              <a:rPr lang="en-US" sz="800" dirty="0"/>
              <a:t> K, </a:t>
            </a:r>
            <a:r>
              <a:rPr lang="en-US" sz="800" dirty="0" err="1"/>
              <a:t>Sobh</a:t>
            </a:r>
            <a:r>
              <a:rPr lang="en-US" sz="800" dirty="0"/>
              <a:t> M, </a:t>
            </a:r>
            <a:r>
              <a:rPr lang="en-US" sz="800" dirty="0" err="1"/>
              <a:t>Ghez</a:t>
            </a:r>
            <a:r>
              <a:rPr lang="en-US" sz="800" dirty="0"/>
              <a:t> D. Impact of age, functional status, and comorbidities on quality of life and outcomes in elderly patients with AML: </a:t>
            </a:r>
            <a:br>
              <a:rPr lang="en-US" sz="800" dirty="0"/>
            </a:br>
            <a:r>
              <a:rPr lang="en-US" sz="800" dirty="0"/>
              <a:t>review. </a:t>
            </a:r>
            <a:r>
              <a:rPr lang="en-US" sz="800" i="1" dirty="0"/>
              <a:t>Annals of Hematology. </a:t>
            </a:r>
            <a:r>
              <a:rPr lang="en-US" sz="800" dirty="0"/>
              <a:t>2021; 100: 1359–1376.</a:t>
            </a:r>
          </a:p>
          <a:p>
            <a:pPr lvl="1">
              <a:buSzPct val="150000"/>
              <a:buFont typeface="Verdana" panose="020B0604030504040204" pitchFamily="34" charset="0"/>
              <a:buChar char="●"/>
            </a:pPr>
            <a:r>
              <a:rPr lang="en-US" sz="800" dirty="0"/>
              <a:t>Liu Y, </a:t>
            </a:r>
            <a:r>
              <a:rPr lang="en-US" sz="800" dirty="0" err="1"/>
              <a:t>Barta</a:t>
            </a:r>
            <a:r>
              <a:rPr lang="en-US" sz="800" dirty="0"/>
              <a:t> SK. Diffuse large B-cell lymphoma: 2019 update on diagnosis, risk stratification, and treatment. </a:t>
            </a:r>
            <a:r>
              <a:rPr lang="en-US" sz="800" i="1" dirty="0"/>
              <a:t>Am J </a:t>
            </a:r>
            <a:r>
              <a:rPr lang="en-US" sz="800" i="1" dirty="0" err="1"/>
              <a:t>Hematol</a:t>
            </a:r>
            <a:r>
              <a:rPr lang="en-US" sz="800" dirty="0"/>
              <a:t>. </a:t>
            </a:r>
            <a:br>
              <a:rPr lang="en-US" sz="800" dirty="0"/>
            </a:br>
            <a:r>
              <a:rPr lang="en-US" sz="800" dirty="0"/>
              <a:t>2019; 94: 604–616.</a:t>
            </a:r>
          </a:p>
          <a:p>
            <a:pPr lvl="1">
              <a:buSzPct val="150000"/>
              <a:buFont typeface="Verdana" panose="020B0604030504040204" pitchFamily="34" charset="0"/>
              <a:buChar char="●"/>
            </a:pPr>
            <a:r>
              <a:rPr lang="en-US" sz="800" dirty="0" err="1"/>
              <a:t>Mbulaiteye</a:t>
            </a:r>
            <a:r>
              <a:rPr lang="en-US" sz="800" dirty="0"/>
              <a:t> SM, </a:t>
            </a:r>
            <a:r>
              <a:rPr lang="en-US" sz="800" dirty="0" err="1"/>
              <a:t>Devesa</a:t>
            </a:r>
            <a:r>
              <a:rPr lang="en-US" sz="800" dirty="0"/>
              <a:t> SS. Burkitt lymphoma incidence in five continents.</a:t>
            </a:r>
            <a:r>
              <a:rPr lang="en-US" sz="800" i="1" dirty="0"/>
              <a:t> </a:t>
            </a:r>
            <a:r>
              <a:rPr lang="en-US" sz="800" i="1" dirty="0" err="1"/>
              <a:t>Hemato</a:t>
            </a:r>
            <a:r>
              <a:rPr lang="en-US" sz="800" dirty="0"/>
              <a:t>. 2022; 3: 434–453.</a:t>
            </a:r>
          </a:p>
          <a:p>
            <a:pPr lvl="1">
              <a:buSzPct val="150000"/>
              <a:buFont typeface="Verdana" panose="020B0604030504040204" pitchFamily="34" charset="0"/>
              <a:buChar char="●"/>
            </a:pPr>
            <a:r>
              <a:rPr lang="en-US" sz="800" dirty="0"/>
              <a:t>Merriam-Webster Dictionary. Accessed Dec 13, 2022. https://</a:t>
            </a:r>
            <a:r>
              <a:rPr lang="en-US" sz="800" dirty="0" err="1"/>
              <a:t>www.merriam-webster.com</a:t>
            </a:r>
            <a:r>
              <a:rPr lang="en-US" sz="800" dirty="0"/>
              <a:t>/</a:t>
            </a:r>
          </a:p>
          <a:p>
            <a:pPr lvl="1">
              <a:buSzPct val="150000"/>
              <a:buFont typeface="Verdana" panose="020B0604030504040204" pitchFamily="34" charset="0"/>
              <a:buChar char="●"/>
            </a:pPr>
            <a:r>
              <a:rPr lang="en-US" sz="800" dirty="0" err="1"/>
              <a:t>Mondello</a:t>
            </a:r>
            <a:r>
              <a:rPr lang="en-US" sz="800" dirty="0"/>
              <a:t> P, Nowakowski GS. Treatment of aggressive B cell lymphomas: Updates in 2019. </a:t>
            </a:r>
            <a:r>
              <a:rPr lang="en-US" sz="800" i="1" dirty="0" err="1"/>
              <a:t>Curr</a:t>
            </a:r>
            <a:r>
              <a:rPr lang="en-US" sz="800" i="1" dirty="0"/>
              <a:t> Hematol </a:t>
            </a:r>
            <a:r>
              <a:rPr lang="en-US" sz="800" i="1" dirty="0" err="1"/>
              <a:t>Malig</a:t>
            </a:r>
            <a:r>
              <a:rPr lang="en-US" sz="800" i="1" dirty="0"/>
              <a:t> Rep. </a:t>
            </a:r>
            <a:r>
              <a:rPr lang="en-US" sz="800" dirty="0"/>
              <a:t>2020; 15: 225–234.</a:t>
            </a:r>
          </a:p>
          <a:p>
            <a:pPr lvl="1">
              <a:buSzPct val="150000"/>
              <a:buFont typeface="Verdana" panose="020B0604030504040204" pitchFamily="34" charset="0"/>
              <a:buChar char="●"/>
            </a:pPr>
            <a:r>
              <a:rPr lang="en-US" sz="800" dirty="0"/>
              <a:t>Mukhtar F, </a:t>
            </a:r>
            <a:r>
              <a:rPr lang="en-US" sz="800" dirty="0" err="1"/>
              <a:t>Boffetta</a:t>
            </a:r>
            <a:r>
              <a:rPr lang="en-US" sz="800" dirty="0"/>
              <a:t> P, </a:t>
            </a:r>
            <a:r>
              <a:rPr lang="en-US" sz="800" dirty="0" err="1"/>
              <a:t>Risch</a:t>
            </a:r>
            <a:r>
              <a:rPr lang="en-US" sz="800" dirty="0"/>
              <a:t> HA. Survival predictors of Burkitt’s lymphoma in children, adults and elderly in the United States during 2000–2013. </a:t>
            </a:r>
            <a:br>
              <a:rPr lang="en-US" sz="800" dirty="0"/>
            </a:br>
            <a:r>
              <a:rPr lang="en-US" sz="800" i="1" dirty="0"/>
              <a:t>Int. J. Cancer. </a:t>
            </a:r>
            <a:r>
              <a:rPr lang="en-US" sz="800" dirty="0"/>
              <a:t>2017; 140: 1494-1502.</a:t>
            </a:r>
          </a:p>
          <a:p>
            <a:pPr lvl="1">
              <a:buSzPct val="150000"/>
              <a:buFont typeface="Verdana" panose="020B0604030504040204" pitchFamily="34" charset="0"/>
              <a:buChar char="●"/>
            </a:pPr>
            <a:r>
              <a:rPr lang="en-US" sz="800" dirty="0" err="1"/>
              <a:t>Mukkamalla</a:t>
            </a:r>
            <a:r>
              <a:rPr lang="en-US" sz="800" dirty="0"/>
              <a:t> SKR, Taneja A, </a:t>
            </a:r>
            <a:r>
              <a:rPr lang="en-US" sz="800" dirty="0" err="1"/>
              <a:t>Malipeddi</a:t>
            </a:r>
            <a:r>
              <a:rPr lang="en-US" sz="800" dirty="0"/>
              <a:t> D, et al. Chronic Lymphocytic Leukemia. </a:t>
            </a:r>
            <a:r>
              <a:rPr lang="en-US" sz="800" dirty="0" err="1"/>
              <a:t>StatPearls</a:t>
            </a:r>
            <a:r>
              <a:rPr lang="en-US" sz="800" dirty="0"/>
              <a:t>. </a:t>
            </a:r>
            <a:r>
              <a:rPr lang="en-US" sz="800" dirty="0" err="1"/>
              <a:t>StatPearls</a:t>
            </a:r>
            <a:r>
              <a:rPr lang="en-US" sz="800" dirty="0"/>
              <a:t> Publishing; 2022. https://www.ncbi.nlm.nih.gov/books/NBK470433/</a:t>
            </a:r>
          </a:p>
          <a:p>
            <a:pPr lvl="1">
              <a:buSzPct val="150000"/>
              <a:buFont typeface="Verdana" panose="020B0604030504040204" pitchFamily="34" charset="0"/>
              <a:buChar char="●"/>
            </a:pPr>
            <a:r>
              <a:rPr lang="en-US" sz="800" dirty="0"/>
              <a:t>National Comprehensive Cancer Network. Acute Myeloid Leukemia (Version 3.2022). Accessed March 1, 2023. https://www.nccn.org/professionals/physician_gls/pdf/aml.pdf</a:t>
            </a:r>
          </a:p>
          <a:p>
            <a:pPr lvl="1">
              <a:buSzPct val="150000"/>
              <a:buFont typeface="Verdana" panose="020B0604030504040204" pitchFamily="34" charset="0"/>
              <a:buChar char="●"/>
            </a:pPr>
            <a:r>
              <a:rPr lang="en-US" sz="800" dirty="0"/>
              <a:t>National Comprehensive Cancer Network. Chronic Lymphocytic Leukemia/Small Lymphocytic Lymphoma (Version 2.2023). Accessed March 1, 2023. https://www.nccn.org/professionals/physician_gls/pdf/cll.pdf </a:t>
            </a:r>
          </a:p>
        </p:txBody>
      </p:sp>
      <p:sp>
        <p:nvSpPr>
          <p:cNvPr id="15" name="Title 14">
            <a:extLst>
              <a:ext uri="{FF2B5EF4-FFF2-40B4-BE49-F238E27FC236}">
                <a16:creationId xmlns:a16="http://schemas.microsoft.com/office/drawing/2014/main" id="{B2E17EE5-3D6A-D459-A5F4-33A07C2A2551}"/>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27914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F05BE95-83E7-5A1C-1C17-694AA3EABA6A}"/>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3" name="Slide Number Placeholder 1">
            <a:extLst>
              <a:ext uri="{FF2B5EF4-FFF2-40B4-BE49-F238E27FC236}">
                <a16:creationId xmlns:a16="http://schemas.microsoft.com/office/drawing/2014/main" id="{7CF26A63-6A00-680D-DE2F-C1183A8CE200}"/>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28</a:t>
            </a:fld>
            <a:endParaRPr lang="en-US" dirty="0"/>
          </a:p>
        </p:txBody>
      </p:sp>
      <p:sp>
        <p:nvSpPr>
          <p:cNvPr id="17" name="Content Placeholder 16">
            <a:extLst>
              <a:ext uri="{FF2B5EF4-FFF2-40B4-BE49-F238E27FC236}">
                <a16:creationId xmlns:a16="http://schemas.microsoft.com/office/drawing/2014/main" id="{E380680D-9393-CCE3-6A05-9981A0AC6769}"/>
              </a:ext>
            </a:extLst>
          </p:cNvPr>
          <p:cNvSpPr>
            <a:spLocks noGrp="1"/>
          </p:cNvSpPr>
          <p:nvPr>
            <p:ph sz="quarter" idx="32"/>
          </p:nvPr>
        </p:nvSpPr>
        <p:spPr/>
        <p:txBody>
          <a:bodyPr/>
          <a:lstStyle/>
          <a:p>
            <a:pPr lvl="1">
              <a:buSzPct val="150000"/>
              <a:buFont typeface="Verdana" panose="020B0604030504040204" pitchFamily="34" charset="0"/>
              <a:buChar char="●"/>
            </a:pPr>
            <a:r>
              <a:rPr lang="en-US" sz="800" dirty="0"/>
              <a:t>National Institutes of Health. Adult Lymphoblastic Leukemia Treatment (PDQ</a:t>
            </a:r>
            <a:r>
              <a:rPr lang="en-US" sz="800" baseline="30000" dirty="0"/>
              <a:t>®</a:t>
            </a:r>
            <a:r>
              <a:rPr lang="en-US" sz="800" dirty="0"/>
              <a:t>) - Patient Version. Updated 2021. Accessed January 27, 2023. https://www.cancer.gov/types/leukemia/patient/adult-all-treatment-pdq</a:t>
            </a:r>
          </a:p>
          <a:p>
            <a:pPr lvl="1">
              <a:buSzPct val="150000"/>
              <a:buFont typeface="Verdana" panose="020B0604030504040204" pitchFamily="34" charset="0"/>
              <a:buChar char="●"/>
            </a:pPr>
            <a:r>
              <a:rPr lang="en-US" sz="800" dirty="0"/>
              <a:t>National Institutes of Health. Ataxia Telangiectasia. Updated 2022. Accessed Dec 13, 2022. https://www.ninds.nih.gov/health-information/disorders/ataxia-telangiectasia#:~:text=Ataxia%2Dtelangiectasia%20is%20a%20rare,first%20five%20years%20of%20life</a:t>
            </a:r>
          </a:p>
          <a:p>
            <a:pPr lvl="1">
              <a:buSzPct val="150000"/>
              <a:buFont typeface="Verdana" panose="020B0604030504040204" pitchFamily="34" charset="0"/>
              <a:buChar char="●"/>
            </a:pPr>
            <a:r>
              <a:rPr lang="en-US" sz="800" dirty="0"/>
              <a:t>NCI Thesaurus. National Cancer Institute. National Institutes of Health. Accessed Dec 13, 2022. https://thesaurus.cancer.gov/ncitbrowser/pages/home.jsf?version=22.11d</a:t>
            </a:r>
          </a:p>
          <a:p>
            <a:pPr lvl="1">
              <a:buSzPct val="150000"/>
              <a:buFont typeface="Verdana" panose="020B0604030504040204" pitchFamily="34" charset="0"/>
              <a:buChar char="●"/>
            </a:pPr>
            <a:r>
              <a:rPr lang="en-US" sz="800" dirty="0"/>
              <a:t>NCI Dictionary of Cancer Terms. National Cancer Institute, National Institutes of Health. Updated 2022. Accessed December 12, 2022. https://www.cancer.gov/publications/dictionaries/cancer-terms</a:t>
            </a:r>
          </a:p>
          <a:p>
            <a:pPr lvl="1">
              <a:buSzPct val="150000"/>
              <a:buFont typeface="Verdana" panose="020B0604030504040204" pitchFamily="34" charset="0"/>
              <a:buChar char="●"/>
            </a:pPr>
            <a:r>
              <a:rPr lang="en-US" sz="800" dirty="0" err="1"/>
              <a:t>Padala</a:t>
            </a:r>
            <a:r>
              <a:rPr lang="en-US" sz="800" dirty="0"/>
              <a:t> SA, </a:t>
            </a:r>
            <a:r>
              <a:rPr lang="en-US" sz="800" dirty="0" err="1"/>
              <a:t>Kallam</a:t>
            </a:r>
            <a:r>
              <a:rPr lang="en-US" sz="800" dirty="0"/>
              <a:t> A. Diffuse Large B Cell Lymphoma. </a:t>
            </a:r>
            <a:r>
              <a:rPr lang="en-US" sz="800" dirty="0" err="1"/>
              <a:t>StatPearls</a:t>
            </a:r>
            <a:r>
              <a:rPr lang="en-US" sz="800" dirty="0"/>
              <a:t>. </a:t>
            </a:r>
            <a:r>
              <a:rPr lang="en-US" sz="800" dirty="0" err="1"/>
              <a:t>StatPearls</a:t>
            </a:r>
            <a:r>
              <a:rPr lang="en-US" sz="800" dirty="0"/>
              <a:t> Publishing; 2022. https://</a:t>
            </a:r>
            <a:r>
              <a:rPr lang="en-US" sz="800" dirty="0" err="1"/>
              <a:t>www.ncbi.nlm.nih.gov</a:t>
            </a:r>
            <a:r>
              <a:rPr lang="en-US" sz="800" dirty="0"/>
              <a:t>/books/NBK557796/</a:t>
            </a:r>
          </a:p>
          <a:p>
            <a:pPr lvl="1">
              <a:buSzPct val="150000"/>
              <a:buFont typeface="Verdana" panose="020B0604030504040204" pitchFamily="34" charset="0"/>
              <a:buChar char="●"/>
            </a:pPr>
            <a:r>
              <a:rPr lang="en-US" sz="800" dirty="0"/>
              <a:t>Puckett Y, Chan O. Acute Lymphocytic Leukemia. </a:t>
            </a:r>
            <a:r>
              <a:rPr lang="en-US" sz="800" dirty="0" err="1"/>
              <a:t>StatPearls</a:t>
            </a:r>
            <a:r>
              <a:rPr lang="en-US" sz="800" dirty="0"/>
              <a:t>. </a:t>
            </a:r>
            <a:r>
              <a:rPr lang="en-US" sz="800" dirty="0" err="1"/>
              <a:t>StatPearls</a:t>
            </a:r>
            <a:r>
              <a:rPr lang="en-US" sz="800" dirty="0"/>
              <a:t> Publishing; 2022. https://</a:t>
            </a:r>
            <a:r>
              <a:rPr lang="en-US" sz="800" dirty="0" err="1"/>
              <a:t>www.ncbi.nlm.nih.gov</a:t>
            </a:r>
            <a:r>
              <a:rPr lang="en-US" sz="800" dirty="0"/>
              <a:t>/books/NBK459149/</a:t>
            </a:r>
          </a:p>
          <a:p>
            <a:pPr lvl="1">
              <a:buSzPct val="150000"/>
              <a:buFont typeface="Verdana" panose="020B0604030504040204" pitchFamily="34" charset="0"/>
              <a:buChar char="●"/>
            </a:pPr>
            <a:r>
              <a:rPr lang="en-US" sz="800" dirty="0"/>
              <a:t>Strati P, Jain N, O’Brien S. Chronic lymphocytic leukemia: diagnosis and treatment. Thematic Review Series On Neoplastic Hematology And Medical Oncology. 2018; 93(5): 651–664.</a:t>
            </a:r>
          </a:p>
          <a:p>
            <a:pPr lvl="1">
              <a:buSzPct val="150000"/>
              <a:buFont typeface="Verdana" panose="020B0604030504040204" pitchFamily="34" charset="0"/>
              <a:buChar char="●"/>
            </a:pPr>
            <a:r>
              <a:rPr lang="en-US" sz="800" dirty="0"/>
              <a:t>Sung H, </a:t>
            </a:r>
            <a:r>
              <a:rPr lang="en-US" sz="800" dirty="0" err="1"/>
              <a:t>Ferlay</a:t>
            </a:r>
            <a:r>
              <a:rPr lang="en-US" sz="800" dirty="0"/>
              <a:t> J, Siegel RL, et al. Global cancer statistics 2020: GLOBOCAN estimates of incidence and mortality worldwide for </a:t>
            </a:r>
            <a:br>
              <a:rPr lang="en-US" sz="800" dirty="0"/>
            </a:br>
            <a:r>
              <a:rPr lang="en-US" sz="800" dirty="0"/>
              <a:t>36 cancers in 185 countries. </a:t>
            </a:r>
            <a:r>
              <a:rPr lang="pt-BR" sz="800" i="1" dirty="0"/>
              <a:t>CA </a:t>
            </a:r>
            <a:r>
              <a:rPr lang="pt-BR" sz="800" i="1" dirty="0" err="1"/>
              <a:t>Cancer</a:t>
            </a:r>
            <a:r>
              <a:rPr lang="pt-BR" sz="800" i="1" dirty="0"/>
              <a:t> J </a:t>
            </a:r>
            <a:r>
              <a:rPr lang="pt-BR" sz="800" i="1" dirty="0" err="1"/>
              <a:t>Clin</a:t>
            </a:r>
            <a:r>
              <a:rPr lang="pt-BR" sz="800" dirty="0"/>
              <a:t>. 2021; 71: 209–249.</a:t>
            </a:r>
            <a:endParaRPr lang="en-US" sz="800" dirty="0"/>
          </a:p>
          <a:p>
            <a:pPr lvl="1">
              <a:buSzPct val="150000"/>
              <a:buFont typeface="Verdana" panose="020B0604030504040204" pitchFamily="34" charset="0"/>
              <a:buChar char="●"/>
            </a:pPr>
            <a:r>
              <a:rPr lang="en-US" sz="800" dirty="0" err="1"/>
              <a:t>Vakiti</a:t>
            </a:r>
            <a:r>
              <a:rPr lang="en-US" sz="800" dirty="0"/>
              <a:t> A, </a:t>
            </a:r>
            <a:r>
              <a:rPr lang="en-US" sz="800" dirty="0" err="1"/>
              <a:t>Mewawalla</a:t>
            </a:r>
            <a:r>
              <a:rPr lang="en-US" sz="800" dirty="0"/>
              <a:t> P. Acute Myeloid Leukemia. StatPearls. StatPearls Publishing; 2022. https://www.ncbi.nlm.nih.gov/books/NBK507875/</a:t>
            </a:r>
          </a:p>
          <a:p>
            <a:pPr lvl="1">
              <a:buFont typeface="Arial" panose="020B0604020202020204" pitchFamily="34" charset="0"/>
              <a:buChar char="•"/>
            </a:pPr>
            <a:endParaRPr lang="en-US" sz="800" dirty="0">
              <a:highlight>
                <a:srgbClr val="FFFF00"/>
              </a:highlight>
            </a:endParaRPr>
          </a:p>
          <a:p>
            <a:pPr marL="171450" indent="-171450">
              <a:buFont typeface="Arial" panose="020B0604020202020204" pitchFamily="34" charset="0"/>
              <a:buChar char="•"/>
            </a:pPr>
            <a:endParaRPr lang="en-US" sz="1000" dirty="0"/>
          </a:p>
        </p:txBody>
      </p:sp>
      <p:sp>
        <p:nvSpPr>
          <p:cNvPr id="15" name="Title 14">
            <a:extLst>
              <a:ext uri="{FF2B5EF4-FFF2-40B4-BE49-F238E27FC236}">
                <a16:creationId xmlns:a16="http://schemas.microsoft.com/office/drawing/2014/main" id="{B2E17EE5-3D6A-D459-A5F4-33A07C2A2551}"/>
              </a:ext>
            </a:extLst>
          </p:cNvPr>
          <p:cNvSpPr>
            <a:spLocks noGrp="1"/>
          </p:cNvSpPr>
          <p:nvPr>
            <p:ph type="title"/>
          </p:nvPr>
        </p:nvSpPr>
        <p:spPr/>
        <p:txBody>
          <a:bodyPr/>
          <a:lstStyle/>
          <a:p>
            <a:r>
              <a:rPr lang="en-US" dirty="0"/>
              <a:t>References</a:t>
            </a:r>
          </a:p>
        </p:txBody>
      </p:sp>
      <p:sp>
        <p:nvSpPr>
          <p:cNvPr id="4" name="Rounded Rectangle 31">
            <a:extLst>
              <a:ext uri="{FF2B5EF4-FFF2-40B4-BE49-F238E27FC236}">
                <a16:creationId xmlns:a16="http://schemas.microsoft.com/office/drawing/2014/main" id="{AC861E43-9817-9910-4672-7BCD17324BF4}"/>
              </a:ext>
            </a:extLst>
          </p:cNvPr>
          <p:cNvSpPr/>
          <p:nvPr/>
        </p:nvSpPr>
        <p:spPr>
          <a:xfrm>
            <a:off x="7970736" y="5899954"/>
            <a:ext cx="822960" cy="292935"/>
          </a:xfrm>
          <a:prstGeom prst="roundRect">
            <a:avLst>
              <a:gd name="adj" fmla="val 50000"/>
            </a:avLst>
          </a:prstGeom>
          <a:solidFill>
            <a:schemeClr val="bg1">
              <a:lumMod val="65000"/>
              <a:alpha val="74118"/>
            </a:schemeClr>
          </a:solidFill>
          <a:ln w="12700" cap="flat" cmpd="sng" algn="ctr">
            <a:solidFill>
              <a:schemeClr val="accent2"/>
            </a:solidFill>
            <a:prstDash val="solid"/>
            <a:miter lim="800000"/>
          </a:ln>
          <a:effectLst/>
        </p:spPr>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u="none" strike="noStrike" kern="0" cap="none" spc="0"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72584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7C80B38E-C6BA-E994-3CC3-D15ADEF8E681}"/>
              </a:ext>
            </a:extLst>
          </p:cNvPr>
          <p:cNvSpPr>
            <a:spLocks noGrp="1"/>
          </p:cNvSpPr>
          <p:nvPr>
            <p:ph type="sldNum" sz="quarter" idx="16"/>
          </p:nvPr>
        </p:nvSpPr>
        <p:spPr>
          <a:xfrm>
            <a:off x="8301013" y="6397183"/>
            <a:ext cx="476251" cy="274324"/>
          </a:xfrm>
        </p:spPr>
        <p:txBody>
          <a:bodyPr/>
          <a:lstStyle/>
          <a:p>
            <a:fld id="{6B54B0F7-55DD-40D6-B7F4-70B586885C0B}" type="slidenum">
              <a:rPr lang="en-US" smtClean="0"/>
              <a:pPr/>
              <a:t>3</a:t>
            </a:fld>
            <a:endParaRPr lang="en-US" dirty="0"/>
          </a:p>
        </p:txBody>
      </p:sp>
      <p:sp>
        <p:nvSpPr>
          <p:cNvPr id="2" name="Footer Placeholder 3">
            <a:extLst>
              <a:ext uri="{FF2B5EF4-FFF2-40B4-BE49-F238E27FC236}">
                <a16:creationId xmlns:a16="http://schemas.microsoft.com/office/drawing/2014/main" id="{D13758D4-C4B2-A1BD-6895-27615871B554}"/>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11" name="Text Placeholder 10">
            <a:extLst>
              <a:ext uri="{FF2B5EF4-FFF2-40B4-BE49-F238E27FC236}">
                <a16:creationId xmlns:a16="http://schemas.microsoft.com/office/drawing/2014/main" id="{218E765A-6E2E-9EB3-0002-3D5ADB823DF9}"/>
              </a:ext>
            </a:extLst>
          </p:cNvPr>
          <p:cNvSpPr>
            <a:spLocks noGrp="1"/>
          </p:cNvSpPr>
          <p:nvPr>
            <p:ph type="body" sz="quarter" idx="22"/>
          </p:nvPr>
        </p:nvSpPr>
        <p:spPr/>
        <p:txBody>
          <a:bodyPr/>
          <a:lstStyle/>
          <a:p>
            <a:r>
              <a:rPr lang="en-US" dirty="0"/>
              <a:t>Risk in Leukemia and Lymphoma Patients</a:t>
            </a:r>
          </a:p>
        </p:txBody>
      </p:sp>
      <p:sp>
        <p:nvSpPr>
          <p:cNvPr id="9" name="Title 8">
            <a:extLst>
              <a:ext uri="{FF2B5EF4-FFF2-40B4-BE49-F238E27FC236}">
                <a16:creationId xmlns:a16="http://schemas.microsoft.com/office/drawing/2014/main" id="{EA6272C4-CA6D-55DD-9A3F-58E49324E7EF}"/>
              </a:ext>
            </a:extLst>
          </p:cNvPr>
          <p:cNvSpPr>
            <a:spLocks noGrp="1"/>
          </p:cNvSpPr>
          <p:nvPr>
            <p:ph type="title"/>
          </p:nvPr>
        </p:nvSpPr>
        <p:spPr/>
        <p:txBody>
          <a:bodyPr/>
          <a:lstStyle/>
          <a:p>
            <a:r>
              <a:rPr lang="en-US" dirty="0"/>
              <a:t>Overview</a:t>
            </a:r>
          </a:p>
        </p:txBody>
      </p:sp>
      <p:sp>
        <p:nvSpPr>
          <p:cNvPr id="12" name="Content Placeholder 11">
            <a:extLst>
              <a:ext uri="{FF2B5EF4-FFF2-40B4-BE49-F238E27FC236}">
                <a16:creationId xmlns:a16="http://schemas.microsoft.com/office/drawing/2014/main" id="{52708A06-DA6D-5FF8-90F1-DC9B7248AC36}"/>
              </a:ext>
            </a:extLst>
          </p:cNvPr>
          <p:cNvSpPr>
            <a:spLocks noGrp="1"/>
          </p:cNvSpPr>
          <p:nvPr>
            <p:ph sz="quarter" idx="32"/>
          </p:nvPr>
        </p:nvSpPr>
        <p:spPr>
          <a:xfrm>
            <a:off x="331200" y="1852927"/>
            <a:ext cx="5234713" cy="3480623"/>
          </a:xfrm>
        </p:spPr>
        <p:txBody>
          <a:bodyPr/>
          <a:lstStyle/>
          <a:p>
            <a:r>
              <a:rPr lang="en-US" sz="1300" dirty="0"/>
              <a:t>According to worldwide statistics, in 2018, leukemia was the 15th-most frequently diagnosed cancer and the 11th-leading cause of cancer mortality. In 2018, leukemia accounted for approximately 437,000 new cancer diagnoses and over 300,000 cancer deaths globally. Leukemia also has higher mortality in more developed countries.</a:t>
            </a:r>
          </a:p>
          <a:p>
            <a:r>
              <a:rPr lang="en-US" sz="1300" dirty="0"/>
              <a:t>According to the global cancer statistics, non-Hodgkin lymphomas accounted for about 545,000 new cases and nearly 260,000 new associated deaths in 2020.</a:t>
            </a:r>
          </a:p>
          <a:p>
            <a:r>
              <a:rPr lang="en-US" sz="1300" dirty="0"/>
              <a:t>Patients with risk factors such as exposure to radiation, chemotherapy, chemicals, and smoking, as well as those with family history and genetic abnormalities, are at greater risk of developing leukemia and lymphoma.</a:t>
            </a:r>
          </a:p>
        </p:txBody>
      </p:sp>
      <p:pic>
        <p:nvPicPr>
          <p:cNvPr id="17" name="Content Placeholder 13">
            <a:extLst>
              <a:ext uri="{FF2B5EF4-FFF2-40B4-BE49-F238E27FC236}">
                <a16:creationId xmlns:a16="http://schemas.microsoft.com/office/drawing/2014/main" id="{F6090D52-442C-5025-B378-E593B57DCF31}"/>
              </a:ext>
            </a:extLst>
          </p:cNvPr>
          <p:cNvPicPr>
            <a:picLocks noChangeAspect="1"/>
          </p:cNvPicPr>
          <p:nvPr/>
        </p:nvPicPr>
        <p:blipFill>
          <a:blip r:embed="rId3">
            <a:extLst>
              <a:ext uri="{28A0092B-C50C-407E-A947-70E740481C1C}">
                <a14:useLocalDpi xmlns:a14="http://schemas.microsoft.com/office/drawing/2010/main" val="0"/>
              </a:ext>
            </a:extLst>
          </a:blip>
          <a:srcRect l="9017" r="9017"/>
          <a:stretch/>
        </p:blipFill>
        <p:spPr>
          <a:xfrm>
            <a:off x="5667374" y="1286691"/>
            <a:ext cx="3476625" cy="4235450"/>
          </a:xfrm>
          <a:prstGeom prst="rect">
            <a:avLst/>
          </a:prstGeom>
        </p:spPr>
      </p:pic>
      <p:grpSp>
        <p:nvGrpSpPr>
          <p:cNvPr id="7" name="REFS/ART ID" hidden="1">
            <a:extLst>
              <a:ext uri="{FF2B5EF4-FFF2-40B4-BE49-F238E27FC236}">
                <a16:creationId xmlns:a16="http://schemas.microsoft.com/office/drawing/2014/main" id="{87E82659-EAD3-9317-8B4E-D9BDFB6116DE}"/>
              </a:ext>
            </a:extLst>
          </p:cNvPr>
          <p:cNvGrpSpPr/>
          <p:nvPr/>
        </p:nvGrpSpPr>
        <p:grpSpPr>
          <a:xfrm>
            <a:off x="3303034" y="297873"/>
            <a:ext cx="7229488" cy="4915888"/>
            <a:chOff x="3303034" y="297873"/>
            <a:chExt cx="7229488" cy="4915888"/>
          </a:xfrm>
        </p:grpSpPr>
        <p:sp>
          <p:nvSpPr>
            <p:cNvPr id="5" name="TextBox 4">
              <a:extLst>
                <a:ext uri="{FF2B5EF4-FFF2-40B4-BE49-F238E27FC236}">
                  <a16:creationId xmlns:a16="http://schemas.microsoft.com/office/drawing/2014/main" id="{413C06A1-98BA-8AA6-A3A3-C8361633DE72}"/>
                </a:ext>
              </a:extLst>
            </p:cNvPr>
            <p:cNvSpPr txBox="1"/>
            <p:nvPr/>
          </p:nvSpPr>
          <p:spPr>
            <a:xfrm>
              <a:off x="9144000" y="297873"/>
              <a:ext cx="1388522" cy="369332"/>
            </a:xfrm>
            <a:prstGeom prst="rect">
              <a:avLst/>
            </a:prstGeom>
            <a:noFill/>
          </p:spPr>
          <p:txBody>
            <a:bodyPr wrap="none" rtlCol="0">
              <a:spAutoFit/>
            </a:bodyPr>
            <a:lstStyle/>
            <a:p>
              <a:r>
                <a:rPr lang="en-US" b="1" dirty="0">
                  <a:solidFill>
                    <a:srgbClr val="FF0000"/>
                  </a:solidFill>
                </a:rPr>
                <a:t>AHB_009</a:t>
              </a:r>
            </a:p>
          </p:txBody>
        </p:sp>
        <p:sp>
          <p:nvSpPr>
            <p:cNvPr id="3" name="TextBox 2">
              <a:extLst>
                <a:ext uri="{FF2B5EF4-FFF2-40B4-BE49-F238E27FC236}">
                  <a16:creationId xmlns:a16="http://schemas.microsoft.com/office/drawing/2014/main" id="{F03BA135-0900-3C5A-B1ED-C6EAB277F52A}"/>
                </a:ext>
              </a:extLst>
            </p:cNvPr>
            <p:cNvSpPr txBox="1"/>
            <p:nvPr/>
          </p:nvSpPr>
          <p:spPr>
            <a:xfrm>
              <a:off x="3473400" y="3072662"/>
              <a:ext cx="1618735" cy="230832"/>
            </a:xfrm>
            <a:prstGeom prst="rect">
              <a:avLst/>
            </a:prstGeom>
            <a:noFill/>
          </p:spPr>
          <p:txBody>
            <a:bodyPr wrap="square" rtlCol="0">
              <a:spAutoFit/>
            </a:bodyPr>
            <a:lstStyle/>
            <a:p>
              <a:pPr algn="ctr"/>
              <a:r>
                <a:rPr lang="en-US" sz="900" dirty="0">
                  <a:solidFill>
                    <a:srgbClr val="FF0000"/>
                  </a:solidFill>
                </a:rPr>
                <a:t>[Bispo 2020, p2A, 2B]</a:t>
              </a:r>
            </a:p>
          </p:txBody>
        </p:sp>
        <p:sp>
          <p:nvSpPr>
            <p:cNvPr id="6" name="TextBox 5">
              <a:extLst>
                <a:ext uri="{FF2B5EF4-FFF2-40B4-BE49-F238E27FC236}">
                  <a16:creationId xmlns:a16="http://schemas.microsoft.com/office/drawing/2014/main" id="{338045DA-0989-0472-A9B6-4A30AED5CF6E}"/>
                </a:ext>
              </a:extLst>
            </p:cNvPr>
            <p:cNvSpPr txBox="1"/>
            <p:nvPr/>
          </p:nvSpPr>
          <p:spPr>
            <a:xfrm>
              <a:off x="3303034" y="4982929"/>
              <a:ext cx="1618735" cy="230832"/>
            </a:xfrm>
            <a:prstGeom prst="rect">
              <a:avLst/>
            </a:prstGeom>
            <a:noFill/>
          </p:spPr>
          <p:txBody>
            <a:bodyPr wrap="square" rtlCol="0">
              <a:spAutoFit/>
            </a:bodyPr>
            <a:lstStyle/>
            <a:p>
              <a:pPr algn="ctr"/>
              <a:r>
                <a:rPr lang="en-US" sz="900" dirty="0">
                  <a:solidFill>
                    <a:srgbClr val="FF0000"/>
                  </a:solidFill>
                </a:rPr>
                <a:t>[Bispo 2020, p5A]</a:t>
              </a:r>
            </a:p>
          </p:txBody>
        </p:sp>
        <p:sp>
          <p:nvSpPr>
            <p:cNvPr id="8" name="TextBox 7">
              <a:extLst>
                <a:ext uri="{FF2B5EF4-FFF2-40B4-BE49-F238E27FC236}">
                  <a16:creationId xmlns:a16="http://schemas.microsoft.com/office/drawing/2014/main" id="{9DC760CA-3622-AA77-34D0-3710C5FCFDF0}"/>
                </a:ext>
              </a:extLst>
            </p:cNvPr>
            <p:cNvSpPr txBox="1"/>
            <p:nvPr/>
          </p:nvSpPr>
          <p:spPr>
            <a:xfrm>
              <a:off x="4112401" y="3922980"/>
              <a:ext cx="1618735" cy="230832"/>
            </a:xfrm>
            <a:prstGeom prst="rect">
              <a:avLst/>
            </a:prstGeom>
            <a:noFill/>
          </p:spPr>
          <p:txBody>
            <a:bodyPr wrap="square" rtlCol="0">
              <a:spAutoFit/>
            </a:bodyPr>
            <a:lstStyle/>
            <a:p>
              <a:pPr algn="ctr"/>
              <a:r>
                <a:rPr lang="en-US" sz="900" dirty="0">
                  <a:solidFill>
                    <a:srgbClr val="FF0000"/>
                  </a:solidFill>
                </a:rPr>
                <a:t>[Sung 2021, p4A]</a:t>
              </a:r>
            </a:p>
          </p:txBody>
        </p:sp>
      </p:grpSp>
    </p:spTree>
    <p:extLst>
      <p:ext uri="{BB962C8B-B14F-4D97-AF65-F5344CB8AC3E}">
        <p14:creationId xmlns:p14="http://schemas.microsoft.com/office/powerpoint/2010/main" val="42488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CB224EBF-1E6A-DFAD-44D4-49FC45E92421}"/>
              </a:ext>
            </a:extLst>
          </p:cNvPr>
          <p:cNvSpPr>
            <a:spLocks noGrp="1"/>
          </p:cNvSpPr>
          <p:nvPr>
            <p:ph sz="quarter" idx="56"/>
          </p:nvPr>
        </p:nvSpPr>
        <p:spPr>
          <a:xfrm>
            <a:off x="4663440" y="3493008"/>
            <a:ext cx="4343915" cy="2148840"/>
          </a:xfrm>
        </p:spPr>
        <p:txBody>
          <a:bodyPr>
            <a:noAutofit/>
          </a:bodyPr>
          <a:lstStyle/>
          <a:p>
            <a:r>
              <a:rPr lang="en-US" dirty="0"/>
              <a:t>Demographic</a:t>
            </a:r>
          </a:p>
          <a:p>
            <a:pPr lvl="1"/>
            <a:r>
              <a:rPr lang="en-US" sz="900" dirty="0"/>
              <a:t>Median age of diagnosis is 66 years in the US</a:t>
            </a:r>
          </a:p>
          <a:p>
            <a:pPr lvl="1"/>
            <a:r>
              <a:rPr lang="en-US" sz="900" dirty="0"/>
              <a:t>Hispanics have the highest incidence of new cases </a:t>
            </a:r>
            <a:br>
              <a:rPr lang="en-US" sz="900" dirty="0"/>
            </a:br>
            <a:r>
              <a:rPr lang="en-US" sz="900" dirty="0"/>
              <a:t>of DLBCL in the US (5.4-7.3 per 100,000 new cases) followed by:</a:t>
            </a:r>
          </a:p>
          <a:p>
            <a:pPr lvl="2">
              <a:spcBef>
                <a:spcPts val="500"/>
              </a:spcBef>
            </a:pPr>
            <a:r>
              <a:rPr lang="en-US" sz="800" dirty="0"/>
              <a:t>Whites (4.5-6.9 per 100,000 new cases)</a:t>
            </a:r>
          </a:p>
          <a:p>
            <a:pPr lvl="2">
              <a:spcBef>
                <a:spcPts val="500"/>
              </a:spcBef>
            </a:pPr>
            <a:r>
              <a:rPr lang="en-US" sz="800" dirty="0"/>
              <a:t>Asians/Pacific Islanders (4.5-6.3 per 100,00 new cases)</a:t>
            </a:r>
          </a:p>
          <a:p>
            <a:pPr lvl="2">
              <a:spcBef>
                <a:spcPts val="500"/>
              </a:spcBef>
            </a:pPr>
            <a:r>
              <a:rPr lang="en-US" sz="800" dirty="0"/>
              <a:t>Blacks (3.5-5.0 per 100,000 new cases)</a:t>
            </a:r>
          </a:p>
          <a:p>
            <a:pPr lvl="1"/>
            <a:r>
              <a:rPr lang="en-US" sz="900" dirty="0"/>
              <a:t>DLBCL occurs more frequently in males (6.7 per 100,000 new cases) than females (4.6 per 100,000 new cases) </a:t>
            </a:r>
          </a:p>
          <a:p>
            <a:pPr lvl="1"/>
            <a:r>
              <a:rPr lang="en-US" sz="900" dirty="0"/>
              <a:t>In the US, the highest rates of new DLBCL cases are seen in 65‑74-year-olds (26.2%)</a:t>
            </a:r>
          </a:p>
        </p:txBody>
      </p:sp>
      <p:sp>
        <p:nvSpPr>
          <p:cNvPr id="59" name="Content Placeholder 58">
            <a:extLst>
              <a:ext uri="{FF2B5EF4-FFF2-40B4-BE49-F238E27FC236}">
                <a16:creationId xmlns:a16="http://schemas.microsoft.com/office/drawing/2014/main" id="{2E3E8CB8-172A-3FD2-7DBD-9647C792564B}"/>
              </a:ext>
            </a:extLst>
          </p:cNvPr>
          <p:cNvSpPr>
            <a:spLocks noGrp="1"/>
          </p:cNvSpPr>
          <p:nvPr>
            <p:ph sz="quarter" idx="32"/>
          </p:nvPr>
        </p:nvSpPr>
        <p:spPr>
          <a:xfrm>
            <a:off x="329184" y="3493008"/>
            <a:ext cx="4165600" cy="2148840"/>
          </a:xfrm>
        </p:spPr>
        <p:txBody>
          <a:bodyPr rIns="91440"/>
          <a:lstStyle/>
          <a:p>
            <a:pPr lvl="0"/>
            <a:r>
              <a:rPr lang="en-US" noProof="0" dirty="0"/>
              <a:t>Prevalence/Incidence</a:t>
            </a:r>
          </a:p>
          <a:p>
            <a:pPr lvl="1"/>
            <a:r>
              <a:rPr lang="en-US" noProof="0" dirty="0"/>
              <a:t>DLBCL accounts for about 25% to 30% of </a:t>
            </a:r>
            <a:br>
              <a:rPr lang="en-US" noProof="0" dirty="0"/>
            </a:br>
            <a:r>
              <a:rPr lang="en-US" noProof="0" dirty="0"/>
              <a:t>all new NHLs cases worldwide</a:t>
            </a:r>
          </a:p>
          <a:p>
            <a:pPr lvl="1"/>
            <a:r>
              <a:rPr lang="en-US" dirty="0"/>
              <a:t>The incidence of new cases of DLBCL in the </a:t>
            </a:r>
            <a:br>
              <a:rPr lang="en-US" dirty="0"/>
            </a:br>
            <a:r>
              <a:rPr lang="en-US" dirty="0"/>
              <a:t>US is 5.6 per 100,000 per year (based on </a:t>
            </a:r>
            <a:br>
              <a:rPr lang="en-US" dirty="0"/>
            </a:br>
            <a:r>
              <a:rPr lang="en-US" dirty="0"/>
              <a:t>2015-2019 cases)</a:t>
            </a:r>
          </a:p>
          <a:p>
            <a:pPr lvl="1"/>
            <a:r>
              <a:rPr lang="en-US" dirty="0"/>
              <a:t>The</a:t>
            </a:r>
            <a:r>
              <a:rPr lang="en-US" noProof="0" dirty="0"/>
              <a:t> incidence rates of newly diagnosed cases of DLBCL are projected to increase by 11% over </a:t>
            </a:r>
            <a:br>
              <a:rPr lang="en-US" noProof="0" dirty="0"/>
            </a:br>
            <a:r>
              <a:rPr lang="en-US" dirty="0"/>
              <a:t>2020 to 2025</a:t>
            </a:r>
            <a:r>
              <a:rPr lang="en-US" noProof="0" dirty="0"/>
              <a:t> in the US</a:t>
            </a:r>
          </a:p>
          <a:p>
            <a:endParaRPr lang="en-US" sz="1050" dirty="0"/>
          </a:p>
        </p:txBody>
      </p:sp>
      <p:sp>
        <p:nvSpPr>
          <p:cNvPr id="9" name="Footer Placeholder 3">
            <a:extLst>
              <a:ext uri="{FF2B5EF4-FFF2-40B4-BE49-F238E27FC236}">
                <a16:creationId xmlns:a16="http://schemas.microsoft.com/office/drawing/2014/main" id="{8DBED3D1-23CE-6111-EA8A-4AEB768ADBFE}"/>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2537C62D-3119-F578-9E3A-02EE17DC4D8B}"/>
              </a:ext>
            </a:extLst>
          </p:cNvPr>
          <p:cNvSpPr>
            <a:spLocks noGrp="1"/>
          </p:cNvSpPr>
          <p:nvPr>
            <p:ph type="sldNum" sz="quarter" idx="16"/>
          </p:nvPr>
        </p:nvSpPr>
        <p:spPr/>
        <p:txBody>
          <a:bodyPr/>
          <a:lstStyle/>
          <a:p>
            <a:fld id="{6B54B0F7-55DD-40D6-B7F4-70B586885C0B}" type="slidenum">
              <a:rPr lang="en-US" smtClean="0"/>
              <a:pPr/>
              <a:t>4</a:t>
            </a:fld>
            <a:endParaRPr lang="en-US" dirty="0"/>
          </a:p>
        </p:txBody>
      </p:sp>
      <p:sp>
        <p:nvSpPr>
          <p:cNvPr id="3" name="Title 2">
            <a:extLst>
              <a:ext uri="{FF2B5EF4-FFF2-40B4-BE49-F238E27FC236}">
                <a16:creationId xmlns:a16="http://schemas.microsoft.com/office/drawing/2014/main" id="{675DB5BB-2B17-81CE-1F37-CEEDEE764C2C}"/>
              </a:ext>
            </a:extLst>
          </p:cNvPr>
          <p:cNvSpPr>
            <a:spLocks noGrp="1"/>
          </p:cNvSpPr>
          <p:nvPr>
            <p:ph type="title"/>
          </p:nvPr>
        </p:nvSpPr>
        <p:spPr/>
        <p:txBody>
          <a:bodyPr/>
          <a:lstStyle/>
          <a:p>
            <a:r>
              <a:rPr lang="en-US" dirty="0"/>
              <a:t>Diffuse Large B-Cell Lymphoma (DLBCL)</a:t>
            </a:r>
          </a:p>
        </p:txBody>
      </p:sp>
      <p:grpSp>
        <p:nvGrpSpPr>
          <p:cNvPr id="18" name="Group 17">
            <a:extLst>
              <a:ext uri="{FF2B5EF4-FFF2-40B4-BE49-F238E27FC236}">
                <a16:creationId xmlns:a16="http://schemas.microsoft.com/office/drawing/2014/main" id="{1322FB04-AB69-0FCC-0159-BDC355BC3EE1}"/>
              </a:ext>
            </a:extLst>
          </p:cNvPr>
          <p:cNvGrpSpPr/>
          <p:nvPr/>
        </p:nvGrpSpPr>
        <p:grpSpPr>
          <a:xfrm>
            <a:off x="8092440" y="3236976"/>
            <a:ext cx="578302" cy="576758"/>
            <a:chOff x="4558146" y="3358738"/>
            <a:chExt cx="578302" cy="576758"/>
          </a:xfrm>
        </p:grpSpPr>
        <p:sp>
          <p:nvSpPr>
            <p:cNvPr id="20" name="Oval 19">
              <a:extLst>
                <a:ext uri="{FF2B5EF4-FFF2-40B4-BE49-F238E27FC236}">
                  <a16:creationId xmlns:a16="http://schemas.microsoft.com/office/drawing/2014/main" id="{8E582A57-9FD8-2E9B-A9DD-7CDA05CBB824}"/>
                </a:ext>
              </a:extLst>
            </p:cNvPr>
            <p:cNvSpPr/>
            <p:nvPr/>
          </p:nvSpPr>
          <p:spPr>
            <a:xfrm>
              <a:off x="4558146" y="335873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Content Placeholder 20">
              <a:extLst>
                <a:ext uri="{FF2B5EF4-FFF2-40B4-BE49-F238E27FC236}">
                  <a16:creationId xmlns:a16="http://schemas.microsoft.com/office/drawing/2014/main" id="{774599AF-7436-DE89-3A87-256BF51BB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4948" y="3363996"/>
              <a:ext cx="571500" cy="571500"/>
            </a:xfrm>
            <a:prstGeom prst="rect">
              <a:avLst/>
            </a:prstGeom>
          </p:spPr>
        </p:pic>
      </p:grpSp>
      <p:pic>
        <p:nvPicPr>
          <p:cNvPr id="13" name="Content Placeholder 12">
            <a:extLst>
              <a:ext uri="{FF2B5EF4-FFF2-40B4-BE49-F238E27FC236}">
                <a16:creationId xmlns:a16="http://schemas.microsoft.com/office/drawing/2014/main" id="{97B7B2F7-7794-1840-6B5E-584C19043B5B}"/>
              </a:ext>
            </a:extLst>
          </p:cNvPr>
          <p:cNvPicPr>
            <a:picLocks noGrp="1" noChangeAspect="1"/>
          </p:cNvPicPr>
          <p:nvPr>
            <p:ph sz="quarter" idx="3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37760" y="1828800"/>
            <a:ext cx="3383280" cy="1154612"/>
          </a:xfrm>
        </p:spPr>
      </p:pic>
      <p:grpSp>
        <p:nvGrpSpPr>
          <p:cNvPr id="6" name="Group 5">
            <a:extLst>
              <a:ext uri="{FF2B5EF4-FFF2-40B4-BE49-F238E27FC236}">
                <a16:creationId xmlns:a16="http://schemas.microsoft.com/office/drawing/2014/main" id="{29A0E411-8078-D20A-84AA-84D186807C50}"/>
              </a:ext>
            </a:extLst>
          </p:cNvPr>
          <p:cNvGrpSpPr/>
          <p:nvPr/>
        </p:nvGrpSpPr>
        <p:grpSpPr>
          <a:xfrm>
            <a:off x="3840480" y="3241050"/>
            <a:ext cx="571500" cy="571500"/>
            <a:chOff x="3834345" y="3343676"/>
            <a:chExt cx="571500" cy="571500"/>
          </a:xfrm>
        </p:grpSpPr>
        <p:sp>
          <p:nvSpPr>
            <p:cNvPr id="7" name="Rectangle 6">
              <a:extLst>
                <a:ext uri="{FF2B5EF4-FFF2-40B4-BE49-F238E27FC236}">
                  <a16:creationId xmlns:a16="http://schemas.microsoft.com/office/drawing/2014/main" id="{8A7BFA5F-E3AA-4B01-4B2D-94B24F660089}"/>
                </a:ext>
              </a:extLst>
            </p:cNvPr>
            <p:cNvSpPr/>
            <p:nvPr/>
          </p:nvSpPr>
          <p:spPr>
            <a:xfrm>
              <a:off x="3886200" y="3438144"/>
              <a:ext cx="429768"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20">
              <a:extLst>
                <a:ext uri="{FF2B5EF4-FFF2-40B4-BE49-F238E27FC236}">
                  <a16:creationId xmlns:a16="http://schemas.microsoft.com/office/drawing/2014/main" id="{023DA1D7-1C46-0D0B-881C-7AB03C94D5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34345" y="3343676"/>
              <a:ext cx="571500" cy="571500"/>
            </a:xfrm>
            <a:prstGeom prst="rect">
              <a:avLst/>
            </a:prstGeom>
          </p:spPr>
        </p:pic>
      </p:grpSp>
      <p:sp>
        <p:nvSpPr>
          <p:cNvPr id="10" name="Content Placeholder 9">
            <a:extLst>
              <a:ext uri="{FF2B5EF4-FFF2-40B4-BE49-F238E27FC236}">
                <a16:creationId xmlns:a16="http://schemas.microsoft.com/office/drawing/2014/main" id="{8A52CE5D-2A26-2FF2-1D62-931872A5F0E2}"/>
              </a:ext>
            </a:extLst>
          </p:cNvPr>
          <p:cNvSpPr>
            <a:spLocks noGrp="1"/>
          </p:cNvSpPr>
          <p:nvPr>
            <p:ph sz="quarter" idx="58"/>
          </p:nvPr>
        </p:nvSpPr>
        <p:spPr>
          <a:xfrm>
            <a:off x="324969" y="1706838"/>
            <a:ext cx="4114800" cy="1463040"/>
          </a:xfrm>
        </p:spPr>
        <p:txBody>
          <a:bodyPr/>
          <a:lstStyle/>
          <a:p>
            <a:r>
              <a:rPr lang="en-US" dirty="0"/>
              <a:t>DLBCL is the most common type of non-Hodgkin lymphoma (NHL) in the US. </a:t>
            </a:r>
            <a:r>
              <a:rPr lang="en-US" sz="1100" dirty="0"/>
              <a:t>It is characterized by the proliferation of malignant B cells</a:t>
            </a:r>
            <a:r>
              <a:rPr lang="en-US" dirty="0"/>
              <a:t> that </a:t>
            </a:r>
            <a:r>
              <a:rPr lang="en-US" sz="1100" dirty="0"/>
              <a:t>accumulate in the involved lymph node and destroy its structure.</a:t>
            </a:r>
          </a:p>
        </p:txBody>
      </p:sp>
      <p:grpSp>
        <p:nvGrpSpPr>
          <p:cNvPr id="11" name="REFS\ART ID" hidden="1">
            <a:extLst>
              <a:ext uri="{FF2B5EF4-FFF2-40B4-BE49-F238E27FC236}">
                <a16:creationId xmlns:a16="http://schemas.microsoft.com/office/drawing/2014/main" id="{26978996-3B63-6DEA-2299-F4644142ECDD}"/>
              </a:ext>
            </a:extLst>
          </p:cNvPr>
          <p:cNvGrpSpPr/>
          <p:nvPr/>
        </p:nvGrpSpPr>
        <p:grpSpPr>
          <a:xfrm>
            <a:off x="1920324" y="254330"/>
            <a:ext cx="8766086" cy="5355378"/>
            <a:chOff x="1920324" y="254330"/>
            <a:chExt cx="8766086" cy="5355378"/>
          </a:xfrm>
        </p:grpSpPr>
        <p:sp>
          <p:nvSpPr>
            <p:cNvPr id="5" name="art ID">
              <a:extLst>
                <a:ext uri="{FF2B5EF4-FFF2-40B4-BE49-F238E27FC236}">
                  <a16:creationId xmlns:a16="http://schemas.microsoft.com/office/drawing/2014/main" id="{A195C25F-17B2-A1FB-B3B2-77A7E85C4704}"/>
                </a:ext>
              </a:extLst>
            </p:cNvPr>
            <p:cNvSpPr txBox="1"/>
            <p:nvPr/>
          </p:nvSpPr>
          <p:spPr>
            <a:xfrm>
              <a:off x="9144000" y="254330"/>
              <a:ext cx="1542410" cy="369332"/>
            </a:xfrm>
            <a:prstGeom prst="rect">
              <a:avLst/>
            </a:prstGeom>
            <a:noFill/>
          </p:spPr>
          <p:txBody>
            <a:bodyPr wrap="none" rtlCol="0">
              <a:spAutoFit/>
            </a:bodyPr>
            <a:lstStyle/>
            <a:p>
              <a:r>
                <a:rPr lang="en-US" b="1" dirty="0">
                  <a:solidFill>
                    <a:srgbClr val="FF0000"/>
                  </a:solidFill>
                </a:rPr>
                <a:t>AHB_002a</a:t>
              </a:r>
            </a:p>
          </p:txBody>
        </p:sp>
        <p:sp>
          <p:nvSpPr>
            <p:cNvPr id="16" name="TextBox 15">
              <a:extLst>
                <a:ext uri="{FF2B5EF4-FFF2-40B4-BE49-F238E27FC236}">
                  <a16:creationId xmlns:a16="http://schemas.microsoft.com/office/drawing/2014/main" id="{D97B3EEB-7704-7EBE-8E2B-70276BE126FB}"/>
                </a:ext>
              </a:extLst>
            </p:cNvPr>
            <p:cNvSpPr txBox="1"/>
            <p:nvPr/>
          </p:nvSpPr>
          <p:spPr>
            <a:xfrm>
              <a:off x="2776926" y="2842391"/>
              <a:ext cx="1618735" cy="230832"/>
            </a:xfrm>
            <a:prstGeom prst="rect">
              <a:avLst/>
            </a:prstGeom>
            <a:noFill/>
          </p:spPr>
          <p:txBody>
            <a:bodyPr wrap="square" rtlCol="0">
              <a:spAutoFit/>
            </a:bodyPr>
            <a:lstStyle/>
            <a:p>
              <a:pPr algn="ctr"/>
              <a:r>
                <a:rPr lang="en-US" sz="900" dirty="0">
                  <a:solidFill>
                    <a:srgbClr val="FF0000"/>
                  </a:solidFill>
                </a:rPr>
                <a:t>[Padala 2022, p1A, 1B]</a:t>
              </a:r>
            </a:p>
          </p:txBody>
        </p:sp>
        <p:sp>
          <p:nvSpPr>
            <p:cNvPr id="17" name="TextBox 16">
              <a:extLst>
                <a:ext uri="{FF2B5EF4-FFF2-40B4-BE49-F238E27FC236}">
                  <a16:creationId xmlns:a16="http://schemas.microsoft.com/office/drawing/2014/main" id="{C5BAD484-062F-1B5C-4AEC-6A57CC13F9FC}"/>
                </a:ext>
              </a:extLst>
            </p:cNvPr>
            <p:cNvSpPr txBox="1"/>
            <p:nvPr/>
          </p:nvSpPr>
          <p:spPr>
            <a:xfrm>
              <a:off x="2676914" y="2992959"/>
              <a:ext cx="1618735" cy="230832"/>
            </a:xfrm>
            <a:prstGeom prst="rect">
              <a:avLst/>
            </a:prstGeom>
            <a:noFill/>
          </p:spPr>
          <p:txBody>
            <a:bodyPr wrap="square" rtlCol="0">
              <a:spAutoFit/>
            </a:bodyPr>
            <a:lstStyle/>
            <a:p>
              <a:pPr algn="ctr"/>
              <a:r>
                <a:rPr lang="en-US" sz="900" dirty="0">
                  <a:solidFill>
                    <a:srgbClr val="FF0000"/>
                  </a:solidFill>
                </a:rPr>
                <a:t>[Liu 2019, p3A]</a:t>
              </a:r>
            </a:p>
          </p:txBody>
        </p:sp>
        <p:sp>
          <p:nvSpPr>
            <p:cNvPr id="46" name="TextBox 45">
              <a:extLst>
                <a:ext uri="{FF2B5EF4-FFF2-40B4-BE49-F238E27FC236}">
                  <a16:creationId xmlns:a16="http://schemas.microsoft.com/office/drawing/2014/main" id="{BD791115-088D-2D26-2798-2A4E476E0CBD}"/>
                </a:ext>
              </a:extLst>
            </p:cNvPr>
            <p:cNvSpPr txBox="1"/>
            <p:nvPr/>
          </p:nvSpPr>
          <p:spPr>
            <a:xfrm>
              <a:off x="2708368" y="3900790"/>
              <a:ext cx="1618735" cy="230832"/>
            </a:xfrm>
            <a:prstGeom prst="rect">
              <a:avLst/>
            </a:prstGeom>
            <a:noFill/>
          </p:spPr>
          <p:txBody>
            <a:bodyPr wrap="square" rtlCol="0">
              <a:spAutoFit/>
            </a:bodyPr>
            <a:lstStyle/>
            <a:p>
              <a:pPr algn="ctr"/>
              <a:r>
                <a:rPr lang="en-US" sz="900" dirty="0">
                  <a:solidFill>
                    <a:srgbClr val="FF0000"/>
                  </a:solidFill>
                </a:rPr>
                <a:t>[Padala 2022, p1A, 2A]</a:t>
              </a:r>
            </a:p>
          </p:txBody>
        </p:sp>
        <p:sp>
          <p:nvSpPr>
            <p:cNvPr id="47" name="TextBox 46">
              <a:extLst>
                <a:ext uri="{FF2B5EF4-FFF2-40B4-BE49-F238E27FC236}">
                  <a16:creationId xmlns:a16="http://schemas.microsoft.com/office/drawing/2014/main" id="{0098D08A-1042-A60C-BA50-2505FA59D5AF}"/>
                </a:ext>
              </a:extLst>
            </p:cNvPr>
            <p:cNvSpPr txBox="1"/>
            <p:nvPr/>
          </p:nvSpPr>
          <p:spPr>
            <a:xfrm>
              <a:off x="2286000" y="5174800"/>
              <a:ext cx="1618735" cy="230832"/>
            </a:xfrm>
            <a:prstGeom prst="rect">
              <a:avLst/>
            </a:prstGeom>
            <a:noFill/>
          </p:spPr>
          <p:txBody>
            <a:bodyPr wrap="square" rtlCol="0">
              <a:spAutoFit/>
            </a:bodyPr>
            <a:lstStyle/>
            <a:p>
              <a:pPr algn="ctr"/>
              <a:r>
                <a:rPr lang="en-US" sz="900" dirty="0">
                  <a:solidFill>
                    <a:srgbClr val="FF0000"/>
                  </a:solidFill>
                </a:rPr>
                <a:t>[Kanas 2022, p4A, B]</a:t>
              </a:r>
            </a:p>
          </p:txBody>
        </p:sp>
        <p:sp>
          <p:nvSpPr>
            <p:cNvPr id="23" name="TextBox 22">
              <a:extLst>
                <a:ext uri="{FF2B5EF4-FFF2-40B4-BE49-F238E27FC236}">
                  <a16:creationId xmlns:a16="http://schemas.microsoft.com/office/drawing/2014/main" id="{4625348C-2289-C61E-4927-50548D0AF435}"/>
                </a:ext>
              </a:extLst>
            </p:cNvPr>
            <p:cNvSpPr txBox="1"/>
            <p:nvPr/>
          </p:nvSpPr>
          <p:spPr>
            <a:xfrm>
              <a:off x="7338248" y="4570080"/>
              <a:ext cx="1669107" cy="3693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Facts_DLBCL</a:t>
              </a:r>
              <a:r>
                <a:rPr lang="en-US" sz="900" dirty="0">
                  <a:solidFill>
                    <a:srgbClr val="FF0000"/>
                  </a:solidFill>
                </a:rPr>
                <a:t>, p7A]</a:t>
              </a:r>
            </a:p>
          </p:txBody>
        </p:sp>
        <p:sp>
          <p:nvSpPr>
            <p:cNvPr id="24" name="TextBox 23">
              <a:extLst>
                <a:ext uri="{FF2B5EF4-FFF2-40B4-BE49-F238E27FC236}">
                  <a16:creationId xmlns:a16="http://schemas.microsoft.com/office/drawing/2014/main" id="{8E89F5C3-A5F7-816B-71A3-7F7F034C8470}"/>
                </a:ext>
              </a:extLst>
            </p:cNvPr>
            <p:cNvSpPr txBox="1"/>
            <p:nvPr/>
          </p:nvSpPr>
          <p:spPr>
            <a:xfrm>
              <a:off x="6891550" y="5100230"/>
              <a:ext cx="2401779"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Facts_DLBCL</a:t>
              </a:r>
              <a:r>
                <a:rPr lang="en-US" sz="900" dirty="0">
                  <a:solidFill>
                    <a:srgbClr val="FF0000"/>
                  </a:solidFill>
                </a:rPr>
                <a:t>, p7A]</a:t>
              </a:r>
            </a:p>
          </p:txBody>
        </p:sp>
        <p:sp>
          <p:nvSpPr>
            <p:cNvPr id="30" name="TextBox 29">
              <a:extLst>
                <a:ext uri="{FF2B5EF4-FFF2-40B4-BE49-F238E27FC236}">
                  <a16:creationId xmlns:a16="http://schemas.microsoft.com/office/drawing/2014/main" id="{5B3A23DA-9E77-3D8E-49D8-5AD0EF798585}"/>
                </a:ext>
              </a:extLst>
            </p:cNvPr>
            <p:cNvSpPr txBox="1"/>
            <p:nvPr/>
          </p:nvSpPr>
          <p:spPr>
            <a:xfrm>
              <a:off x="1920324" y="4523914"/>
              <a:ext cx="2401779"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Facts_DLBCL</a:t>
              </a:r>
              <a:r>
                <a:rPr lang="en-US" sz="900" dirty="0">
                  <a:solidFill>
                    <a:srgbClr val="FF0000"/>
                  </a:solidFill>
                </a:rPr>
                <a:t>, p2B]</a:t>
              </a:r>
            </a:p>
          </p:txBody>
        </p:sp>
        <p:sp>
          <p:nvSpPr>
            <p:cNvPr id="32" name="TextBox 31">
              <a:extLst>
                <a:ext uri="{FF2B5EF4-FFF2-40B4-BE49-F238E27FC236}">
                  <a16:creationId xmlns:a16="http://schemas.microsoft.com/office/drawing/2014/main" id="{D0CAF40E-F666-D1F0-EDED-911B997799AA}"/>
                </a:ext>
              </a:extLst>
            </p:cNvPr>
            <p:cNvSpPr txBox="1"/>
            <p:nvPr/>
          </p:nvSpPr>
          <p:spPr>
            <a:xfrm>
              <a:off x="5887318" y="3580431"/>
              <a:ext cx="2401779"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Facts_DLBCL</a:t>
              </a:r>
              <a:r>
                <a:rPr lang="en-US" sz="900" dirty="0">
                  <a:solidFill>
                    <a:srgbClr val="FF0000"/>
                  </a:solidFill>
                </a:rPr>
                <a:t>, p8A]</a:t>
              </a:r>
            </a:p>
          </p:txBody>
        </p:sp>
        <p:sp>
          <p:nvSpPr>
            <p:cNvPr id="33" name="TextBox 32">
              <a:extLst>
                <a:ext uri="{FF2B5EF4-FFF2-40B4-BE49-F238E27FC236}">
                  <a16:creationId xmlns:a16="http://schemas.microsoft.com/office/drawing/2014/main" id="{6DECE73E-E3FE-9EA9-30E1-06B856F22B5F}"/>
                </a:ext>
              </a:extLst>
            </p:cNvPr>
            <p:cNvSpPr txBox="1"/>
            <p:nvPr/>
          </p:nvSpPr>
          <p:spPr>
            <a:xfrm>
              <a:off x="6494518" y="5378876"/>
              <a:ext cx="2401779"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Facts_DLBCL</a:t>
              </a:r>
              <a:r>
                <a:rPr lang="en-US" sz="900" dirty="0">
                  <a:solidFill>
                    <a:srgbClr val="FF0000"/>
                  </a:solidFill>
                </a:rPr>
                <a:t>, p8B]</a:t>
              </a:r>
            </a:p>
          </p:txBody>
        </p:sp>
        <p:sp>
          <p:nvSpPr>
            <p:cNvPr id="40" name="TextBox 39">
              <a:extLst>
                <a:ext uri="{FF2B5EF4-FFF2-40B4-BE49-F238E27FC236}">
                  <a16:creationId xmlns:a16="http://schemas.microsoft.com/office/drawing/2014/main" id="{BB62FD62-AE93-AA8B-A8CB-D51E4FD4731B}"/>
                </a:ext>
              </a:extLst>
            </p:cNvPr>
            <p:cNvSpPr txBox="1"/>
            <p:nvPr/>
          </p:nvSpPr>
          <p:spPr>
            <a:xfrm>
              <a:off x="2758731" y="4031924"/>
              <a:ext cx="1618735"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Mondello</a:t>
              </a:r>
              <a:r>
                <a:rPr lang="en-US" sz="900" dirty="0">
                  <a:solidFill>
                    <a:srgbClr val="FF0000"/>
                  </a:solidFill>
                </a:rPr>
                <a:t> 2022, p1A]</a:t>
              </a:r>
            </a:p>
          </p:txBody>
        </p:sp>
      </p:grpSp>
    </p:spTree>
    <p:extLst>
      <p:ext uri="{BB962C8B-B14F-4D97-AF65-F5344CB8AC3E}">
        <p14:creationId xmlns:p14="http://schemas.microsoft.com/office/powerpoint/2010/main" val="381480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CDCB3259-96BB-8800-E58F-55512F5A65BB}"/>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2A0B087F-3096-8AD8-9295-E79E81521394}"/>
              </a:ext>
            </a:extLst>
          </p:cNvPr>
          <p:cNvSpPr>
            <a:spLocks noGrp="1"/>
          </p:cNvSpPr>
          <p:nvPr>
            <p:ph type="sldNum" sz="quarter" idx="16"/>
          </p:nvPr>
        </p:nvSpPr>
        <p:spPr/>
        <p:txBody>
          <a:bodyPr/>
          <a:lstStyle/>
          <a:p>
            <a:fld id="{6B54B0F7-55DD-40D6-B7F4-70B586885C0B}" type="slidenum">
              <a:rPr lang="en-US" smtClean="0"/>
              <a:pPr/>
              <a:t>5</a:t>
            </a:fld>
            <a:endParaRPr lang="en-US" dirty="0"/>
          </a:p>
        </p:txBody>
      </p:sp>
      <p:sp>
        <p:nvSpPr>
          <p:cNvPr id="21" name="Title 20">
            <a:extLst>
              <a:ext uri="{FF2B5EF4-FFF2-40B4-BE49-F238E27FC236}">
                <a16:creationId xmlns:a16="http://schemas.microsoft.com/office/drawing/2014/main" id="{BD8A051F-AC3A-421B-F266-EC49141B1CE4}"/>
              </a:ext>
            </a:extLst>
          </p:cNvPr>
          <p:cNvSpPr>
            <a:spLocks noGrp="1"/>
          </p:cNvSpPr>
          <p:nvPr>
            <p:ph type="title"/>
          </p:nvPr>
        </p:nvSpPr>
        <p:spPr/>
        <p:txBody>
          <a:bodyPr anchor="b"/>
          <a:lstStyle/>
          <a:p>
            <a:r>
              <a:rPr lang="en-US" dirty="0"/>
              <a:t>Diffuse Large B-Cell Lymphoma (DLBCL)</a:t>
            </a:r>
          </a:p>
        </p:txBody>
      </p:sp>
      <p:sp>
        <p:nvSpPr>
          <p:cNvPr id="6" name="Content Placeholder 5">
            <a:extLst>
              <a:ext uri="{FF2B5EF4-FFF2-40B4-BE49-F238E27FC236}">
                <a16:creationId xmlns:a16="http://schemas.microsoft.com/office/drawing/2014/main" id="{06556617-BC61-7321-871F-02FA81CDCD4C}"/>
              </a:ext>
            </a:extLst>
          </p:cNvPr>
          <p:cNvSpPr>
            <a:spLocks noGrp="1"/>
          </p:cNvSpPr>
          <p:nvPr>
            <p:ph sz="quarter" idx="64"/>
          </p:nvPr>
        </p:nvSpPr>
        <p:spPr>
          <a:xfrm>
            <a:off x="329184" y="1508760"/>
            <a:ext cx="4169663" cy="4133087"/>
          </a:xfrm>
        </p:spPr>
        <p:txBody>
          <a:bodyPr/>
          <a:lstStyle/>
          <a:p>
            <a:r>
              <a:rPr lang="en-US" b="1" dirty="0"/>
              <a:t>Signs and Symptoms</a:t>
            </a:r>
          </a:p>
          <a:p>
            <a:pPr lvl="1"/>
            <a:r>
              <a:rPr lang="en-US" dirty="0"/>
              <a:t>DLBCL typically starts in the lymph nodes </a:t>
            </a:r>
            <a:br>
              <a:rPr lang="en-US" dirty="0"/>
            </a:br>
            <a:r>
              <a:rPr lang="en-US" dirty="0"/>
              <a:t>but can also start in organs and tissues </a:t>
            </a:r>
            <a:br>
              <a:rPr lang="en-US" dirty="0"/>
            </a:br>
            <a:r>
              <a:rPr lang="en-US" dirty="0"/>
              <a:t>outside the lymph nodes (</a:t>
            </a:r>
            <a:r>
              <a:rPr lang="en-US" dirty="0" err="1"/>
              <a:t>eg</a:t>
            </a:r>
            <a:r>
              <a:rPr lang="en-US" dirty="0"/>
              <a:t>, bones, brain or spinal cord, gastrointestinal tract)</a:t>
            </a:r>
          </a:p>
          <a:p>
            <a:pPr lvl="1"/>
            <a:r>
              <a:rPr lang="en-US" dirty="0"/>
              <a:t>Enlarged lymph nodes are commonly seen in patients with DLBCL </a:t>
            </a:r>
          </a:p>
          <a:p>
            <a:pPr lvl="1"/>
            <a:r>
              <a:rPr lang="en-US" dirty="0"/>
              <a:t>B symptoms are seen in 30% of patients and </a:t>
            </a:r>
            <a:br>
              <a:rPr lang="en-US" dirty="0"/>
            </a:br>
            <a:r>
              <a:rPr lang="en-US" dirty="0"/>
              <a:t>can include:</a:t>
            </a:r>
          </a:p>
          <a:p>
            <a:pPr lvl="1"/>
            <a:endParaRPr lang="en-US" dirty="0"/>
          </a:p>
          <a:p>
            <a:pPr lvl="1"/>
            <a:endParaRPr lang="en-US" dirty="0"/>
          </a:p>
          <a:p>
            <a:pPr lvl="1"/>
            <a:endParaRPr lang="en-US" dirty="0"/>
          </a:p>
          <a:p>
            <a:pPr marL="0" lvl="1" indent="0">
              <a:buNone/>
            </a:pPr>
            <a:endParaRPr lang="en-US" dirty="0"/>
          </a:p>
          <a:p>
            <a:pPr lvl="1"/>
            <a:endParaRPr lang="en-US" dirty="0"/>
          </a:p>
          <a:p>
            <a:pPr lvl="1"/>
            <a:endParaRPr lang="en-US" dirty="0"/>
          </a:p>
          <a:p>
            <a:pPr lvl="1"/>
            <a:endParaRPr lang="en-US" dirty="0"/>
          </a:p>
          <a:p>
            <a:pPr lvl="1"/>
            <a:endParaRPr lang="en-US" dirty="0"/>
          </a:p>
        </p:txBody>
      </p:sp>
      <p:sp>
        <p:nvSpPr>
          <p:cNvPr id="8" name="Content Placeholder 7">
            <a:extLst>
              <a:ext uri="{FF2B5EF4-FFF2-40B4-BE49-F238E27FC236}">
                <a16:creationId xmlns:a16="http://schemas.microsoft.com/office/drawing/2014/main" id="{D5DA4DCB-CA2C-C958-169E-84E044474EAF}"/>
              </a:ext>
            </a:extLst>
          </p:cNvPr>
          <p:cNvSpPr>
            <a:spLocks noGrp="1"/>
          </p:cNvSpPr>
          <p:nvPr>
            <p:ph sz="quarter" idx="65"/>
          </p:nvPr>
        </p:nvSpPr>
        <p:spPr>
          <a:xfrm>
            <a:off x="4663439" y="1508166"/>
            <a:ext cx="4114800" cy="4137305"/>
          </a:xfrm>
        </p:spPr>
        <p:txBody>
          <a:bodyPr/>
          <a:lstStyle/>
          <a:p>
            <a:r>
              <a:rPr lang="en-US" b="1" dirty="0"/>
              <a:t>Testing and Diagnosis</a:t>
            </a:r>
            <a:endParaRPr lang="en-US" dirty="0"/>
          </a:p>
          <a:p>
            <a:pPr marL="301752" lvl="1" indent="-301752"/>
            <a:r>
              <a:rPr lang="en-US" dirty="0"/>
              <a:t>Diagnosis can be made using the following </a:t>
            </a:r>
            <a:br>
              <a:rPr lang="en-US" dirty="0"/>
            </a:br>
            <a:r>
              <a:rPr lang="en-US" dirty="0"/>
              <a:t>tests and procedures:</a:t>
            </a:r>
          </a:p>
          <a:p>
            <a:pPr marL="608949" lvl="2" indent="-301752"/>
            <a:r>
              <a:rPr lang="en-US" dirty="0"/>
              <a:t>Excisional biopsy </a:t>
            </a:r>
          </a:p>
          <a:p>
            <a:pPr marL="608949" lvl="2" indent="-301752"/>
            <a:r>
              <a:rPr lang="en-US" dirty="0"/>
              <a:t>Complete blood count (CBC)</a:t>
            </a:r>
          </a:p>
          <a:p>
            <a:pPr marL="608949" lvl="2" indent="-301752"/>
            <a:r>
              <a:rPr lang="en-US" dirty="0"/>
              <a:t>Positron emission tomography (PET)</a:t>
            </a:r>
          </a:p>
          <a:p>
            <a:pPr marL="301752" lvl="1" indent="-301752"/>
            <a:r>
              <a:rPr lang="en-US" dirty="0"/>
              <a:t>Diagnosis is made using an excisional biopsy of </a:t>
            </a:r>
            <a:br>
              <a:rPr lang="en-US" dirty="0"/>
            </a:br>
            <a:r>
              <a:rPr lang="en-US" dirty="0"/>
              <a:t>an enlarged, abnormal-looking lymph node</a:t>
            </a:r>
          </a:p>
          <a:p>
            <a:pPr marL="608949" lvl="2" indent="-301752"/>
            <a:r>
              <a:rPr lang="en-US" dirty="0"/>
              <a:t>Lymph node biopsy selection is based on </a:t>
            </a:r>
            <a:br>
              <a:rPr lang="en-US" dirty="0"/>
            </a:br>
            <a:r>
              <a:rPr lang="en-US" dirty="0"/>
              <a:t>PET scan and lymph node location</a:t>
            </a:r>
          </a:p>
          <a:p>
            <a:pPr marL="608949" lvl="2" indent="-301752"/>
            <a:r>
              <a:rPr lang="en-US" dirty="0"/>
              <a:t>When observed, the lymphoma cells are dispersed throughout the affected tissue </a:t>
            </a:r>
            <a:br>
              <a:rPr lang="en-US" dirty="0"/>
            </a:br>
            <a:r>
              <a:rPr lang="en-US" dirty="0"/>
              <a:t>and look bigger than the neighboring </a:t>
            </a:r>
            <a:r>
              <a:rPr lang="en-US" b="1" dirty="0">
                <a:solidFill>
                  <a:schemeClr val="accent2"/>
                </a:solidFill>
              </a:rPr>
              <a:t>lymphocytes</a:t>
            </a:r>
          </a:p>
          <a:p>
            <a:pPr marL="0" lvl="1" indent="0">
              <a:buSzPct val="110000"/>
              <a:buNone/>
            </a:pPr>
            <a:endParaRPr lang="en-US" b="1" dirty="0">
              <a:solidFill>
                <a:schemeClr val="accent2"/>
              </a:solidFill>
            </a:endParaRPr>
          </a:p>
        </p:txBody>
      </p:sp>
      <p:pic>
        <p:nvPicPr>
          <p:cNvPr id="32" name="Content Placeholder 6">
            <a:extLst>
              <a:ext uri="{FF2B5EF4-FFF2-40B4-BE49-F238E27FC236}">
                <a16:creationId xmlns:a16="http://schemas.microsoft.com/office/drawing/2014/main" id="{C96CC453-CE2D-6A8C-FE84-55C9C1DF76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027" y="3469669"/>
            <a:ext cx="571500" cy="571500"/>
          </a:xfrm>
          <a:prstGeom prst="rect">
            <a:avLst/>
          </a:prstGeom>
        </p:spPr>
      </p:pic>
      <p:sp>
        <p:nvSpPr>
          <p:cNvPr id="33" name="TextBox 32">
            <a:extLst>
              <a:ext uri="{FF2B5EF4-FFF2-40B4-BE49-F238E27FC236}">
                <a16:creationId xmlns:a16="http://schemas.microsoft.com/office/drawing/2014/main" id="{663E2804-184D-F359-E6EB-1E04E42900A6}"/>
              </a:ext>
            </a:extLst>
          </p:cNvPr>
          <p:cNvSpPr txBox="1"/>
          <p:nvPr/>
        </p:nvSpPr>
        <p:spPr>
          <a:xfrm>
            <a:off x="422247" y="4100920"/>
            <a:ext cx="1133061" cy="261610"/>
          </a:xfrm>
          <a:prstGeom prst="rect">
            <a:avLst/>
          </a:prstGeom>
          <a:noFill/>
        </p:spPr>
        <p:txBody>
          <a:bodyPr wrap="square" rtlCol="0">
            <a:spAutoFit/>
          </a:bodyPr>
          <a:lstStyle/>
          <a:p>
            <a:pPr algn="ctr"/>
            <a:r>
              <a:rPr lang="en-US" sz="1100" dirty="0">
                <a:solidFill>
                  <a:schemeClr val="accent1"/>
                </a:solidFill>
              </a:rPr>
              <a:t>Fever</a:t>
            </a:r>
          </a:p>
        </p:txBody>
      </p:sp>
      <p:sp>
        <p:nvSpPr>
          <p:cNvPr id="37" name="TextBox 36">
            <a:extLst>
              <a:ext uri="{FF2B5EF4-FFF2-40B4-BE49-F238E27FC236}">
                <a16:creationId xmlns:a16="http://schemas.microsoft.com/office/drawing/2014/main" id="{01A0A0A2-D775-2751-3C13-53FEB983B720}"/>
              </a:ext>
            </a:extLst>
          </p:cNvPr>
          <p:cNvSpPr txBox="1"/>
          <p:nvPr/>
        </p:nvSpPr>
        <p:spPr>
          <a:xfrm>
            <a:off x="1741463" y="4100920"/>
            <a:ext cx="1133061" cy="261610"/>
          </a:xfrm>
          <a:prstGeom prst="rect">
            <a:avLst/>
          </a:prstGeom>
          <a:noFill/>
        </p:spPr>
        <p:txBody>
          <a:bodyPr wrap="square" rtlCol="0">
            <a:spAutoFit/>
          </a:bodyPr>
          <a:lstStyle/>
          <a:p>
            <a:pPr algn="ctr"/>
            <a:r>
              <a:rPr lang="en-US" sz="1100" dirty="0">
                <a:solidFill>
                  <a:schemeClr val="accent1"/>
                </a:solidFill>
              </a:rPr>
              <a:t>Night sweats</a:t>
            </a:r>
          </a:p>
        </p:txBody>
      </p:sp>
      <p:sp>
        <p:nvSpPr>
          <p:cNvPr id="39" name="TextBox 38">
            <a:extLst>
              <a:ext uri="{FF2B5EF4-FFF2-40B4-BE49-F238E27FC236}">
                <a16:creationId xmlns:a16="http://schemas.microsoft.com/office/drawing/2014/main" id="{9CCAD279-34E8-B588-8799-7425E460FC60}"/>
              </a:ext>
            </a:extLst>
          </p:cNvPr>
          <p:cNvSpPr txBox="1"/>
          <p:nvPr/>
        </p:nvSpPr>
        <p:spPr>
          <a:xfrm>
            <a:off x="3066600" y="4100920"/>
            <a:ext cx="1133061" cy="261610"/>
          </a:xfrm>
          <a:prstGeom prst="rect">
            <a:avLst/>
          </a:prstGeom>
          <a:noFill/>
        </p:spPr>
        <p:txBody>
          <a:bodyPr wrap="square" rtlCol="0">
            <a:spAutoFit/>
          </a:bodyPr>
          <a:lstStyle/>
          <a:p>
            <a:pPr algn="ctr"/>
            <a:r>
              <a:rPr lang="en-US" sz="1100" dirty="0">
                <a:solidFill>
                  <a:schemeClr val="accent1"/>
                </a:solidFill>
              </a:rPr>
              <a:t>Weight loss</a:t>
            </a:r>
          </a:p>
        </p:txBody>
      </p:sp>
      <p:pic>
        <p:nvPicPr>
          <p:cNvPr id="49" name="Graphic 48">
            <a:extLst>
              <a:ext uri="{FF2B5EF4-FFF2-40B4-BE49-F238E27FC236}">
                <a16:creationId xmlns:a16="http://schemas.microsoft.com/office/drawing/2014/main" id="{4D9BC62B-E2F8-7D8F-4AB0-81A60E9802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7380" y="3469669"/>
            <a:ext cx="571500" cy="571500"/>
          </a:xfrm>
          <a:prstGeom prst="rect">
            <a:avLst/>
          </a:prstGeom>
        </p:spPr>
      </p:pic>
      <p:grpSp>
        <p:nvGrpSpPr>
          <p:cNvPr id="29" name="Group 28">
            <a:extLst>
              <a:ext uri="{FF2B5EF4-FFF2-40B4-BE49-F238E27FC236}">
                <a16:creationId xmlns:a16="http://schemas.microsoft.com/office/drawing/2014/main" id="{D535CDB7-8CD9-8F0F-9C12-2EE2E9BFEC1B}"/>
              </a:ext>
            </a:extLst>
          </p:cNvPr>
          <p:cNvGrpSpPr/>
          <p:nvPr/>
        </p:nvGrpSpPr>
        <p:grpSpPr>
          <a:xfrm>
            <a:off x="8092440" y="1261872"/>
            <a:ext cx="571500" cy="574777"/>
            <a:chOff x="8074478" y="1341388"/>
            <a:chExt cx="571500" cy="574777"/>
          </a:xfrm>
        </p:grpSpPr>
        <p:sp>
          <p:nvSpPr>
            <p:cNvPr id="30" name="Oval 29">
              <a:extLst>
                <a:ext uri="{FF2B5EF4-FFF2-40B4-BE49-F238E27FC236}">
                  <a16:creationId xmlns:a16="http://schemas.microsoft.com/office/drawing/2014/main" id="{226A1C53-B932-A999-B654-E924C21E91AC}"/>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Content Placeholder 101">
              <a:extLst>
                <a:ext uri="{FF2B5EF4-FFF2-40B4-BE49-F238E27FC236}">
                  <a16:creationId xmlns:a16="http://schemas.microsoft.com/office/drawing/2014/main" id="{535201BA-E3EC-6333-E5B2-BA1797B190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4478" y="1344665"/>
              <a:ext cx="571500" cy="571500"/>
            </a:xfrm>
            <a:prstGeom prst="rect">
              <a:avLst/>
            </a:prstGeom>
          </p:spPr>
        </p:pic>
      </p:grpSp>
      <p:pic>
        <p:nvPicPr>
          <p:cNvPr id="43" name="Content Placeholder 35">
            <a:extLst>
              <a:ext uri="{FF2B5EF4-FFF2-40B4-BE49-F238E27FC236}">
                <a16:creationId xmlns:a16="http://schemas.microsoft.com/office/drawing/2014/main" id="{09535CD1-573F-14DC-AA76-D5D4BCCCEB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22243" y="3469669"/>
            <a:ext cx="571500" cy="571500"/>
          </a:xfrm>
          <a:prstGeom prst="rect">
            <a:avLst/>
          </a:prstGeom>
        </p:spPr>
      </p:pic>
      <p:grpSp>
        <p:nvGrpSpPr>
          <p:cNvPr id="19" name="Group 18">
            <a:extLst>
              <a:ext uri="{FF2B5EF4-FFF2-40B4-BE49-F238E27FC236}">
                <a16:creationId xmlns:a16="http://schemas.microsoft.com/office/drawing/2014/main" id="{336A05F0-A65E-ECC7-F667-1BFEDC24B3D6}"/>
              </a:ext>
            </a:extLst>
          </p:cNvPr>
          <p:cNvGrpSpPr/>
          <p:nvPr/>
        </p:nvGrpSpPr>
        <p:grpSpPr>
          <a:xfrm>
            <a:off x="3767328" y="1152144"/>
            <a:ext cx="711200" cy="787400"/>
            <a:chOff x="3649375" y="1135409"/>
            <a:chExt cx="711200" cy="787400"/>
          </a:xfrm>
        </p:grpSpPr>
        <p:sp>
          <p:nvSpPr>
            <p:cNvPr id="22" name="Oval 21">
              <a:extLst>
                <a:ext uri="{FF2B5EF4-FFF2-40B4-BE49-F238E27FC236}">
                  <a16:creationId xmlns:a16="http://schemas.microsoft.com/office/drawing/2014/main" id="{7B5EEFD3-D30C-61FA-F8FF-493E55828258}"/>
                </a:ext>
              </a:extLst>
            </p:cNvPr>
            <p:cNvSpPr/>
            <p:nvPr/>
          </p:nvSpPr>
          <p:spPr>
            <a:xfrm>
              <a:off x="3714732" y="1244101"/>
              <a:ext cx="557121"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76C7CE2-02AB-24DF-920C-383F785B877A}"/>
                </a:ext>
              </a:extLst>
            </p:cNvPr>
            <p:cNvGrpSpPr/>
            <p:nvPr/>
          </p:nvGrpSpPr>
          <p:grpSpPr>
            <a:xfrm>
              <a:off x="3649375" y="1135409"/>
              <a:ext cx="711200" cy="787400"/>
              <a:chOff x="3667760" y="1238773"/>
              <a:chExt cx="711200" cy="787400"/>
            </a:xfrm>
          </p:grpSpPr>
          <p:sp>
            <p:nvSpPr>
              <p:cNvPr id="24" name="Rectangle 23">
                <a:extLst>
                  <a:ext uri="{FF2B5EF4-FFF2-40B4-BE49-F238E27FC236}">
                    <a16:creationId xmlns:a16="http://schemas.microsoft.com/office/drawing/2014/main" id="{0F6566DF-DDA5-24AD-D47A-46E4F5E43355}"/>
                  </a:ext>
                </a:extLst>
              </p:cNvPr>
              <p:cNvSpPr/>
              <p:nvPr/>
            </p:nvSpPr>
            <p:spPr>
              <a:xfrm>
                <a:off x="3851238" y="1452282"/>
                <a:ext cx="279698" cy="15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C9EAE2B1-72EC-2FDE-4D7F-89958BF360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67760" y="1238773"/>
                <a:ext cx="711200" cy="787400"/>
              </a:xfrm>
              <a:prstGeom prst="rect">
                <a:avLst/>
              </a:prstGeom>
            </p:spPr>
          </p:pic>
        </p:grpSp>
      </p:grpSp>
      <p:grpSp>
        <p:nvGrpSpPr>
          <p:cNvPr id="11" name="REFS/ART ID" hidden="1">
            <a:extLst>
              <a:ext uri="{FF2B5EF4-FFF2-40B4-BE49-F238E27FC236}">
                <a16:creationId xmlns:a16="http://schemas.microsoft.com/office/drawing/2014/main" id="{E1E029AC-1295-BD77-08F4-68B92740B68A}"/>
              </a:ext>
            </a:extLst>
          </p:cNvPr>
          <p:cNvGrpSpPr/>
          <p:nvPr/>
        </p:nvGrpSpPr>
        <p:grpSpPr>
          <a:xfrm>
            <a:off x="2012884" y="254331"/>
            <a:ext cx="8519638" cy="4784792"/>
            <a:chOff x="2012884" y="254331"/>
            <a:chExt cx="8519638" cy="4784792"/>
          </a:xfrm>
        </p:grpSpPr>
        <p:sp>
          <p:nvSpPr>
            <p:cNvPr id="59" name="TextBox 58">
              <a:extLst>
                <a:ext uri="{FF2B5EF4-FFF2-40B4-BE49-F238E27FC236}">
                  <a16:creationId xmlns:a16="http://schemas.microsoft.com/office/drawing/2014/main" id="{BF488FC5-ED78-CA85-F050-71028941358C}"/>
                </a:ext>
              </a:extLst>
            </p:cNvPr>
            <p:cNvSpPr txBox="1"/>
            <p:nvPr/>
          </p:nvSpPr>
          <p:spPr>
            <a:xfrm>
              <a:off x="9144000" y="254331"/>
              <a:ext cx="1388522" cy="369332"/>
            </a:xfrm>
            <a:prstGeom prst="rect">
              <a:avLst/>
            </a:prstGeom>
            <a:noFill/>
          </p:spPr>
          <p:txBody>
            <a:bodyPr wrap="none" rtlCol="0">
              <a:spAutoFit/>
            </a:bodyPr>
            <a:lstStyle/>
            <a:p>
              <a:r>
                <a:rPr lang="en-US" b="1" dirty="0">
                  <a:solidFill>
                    <a:srgbClr val="FF0000"/>
                  </a:solidFill>
                </a:rPr>
                <a:t>AHB_001</a:t>
              </a:r>
            </a:p>
          </p:txBody>
        </p:sp>
        <p:sp>
          <p:nvSpPr>
            <p:cNvPr id="9" name="TextBox 8">
              <a:extLst>
                <a:ext uri="{FF2B5EF4-FFF2-40B4-BE49-F238E27FC236}">
                  <a16:creationId xmlns:a16="http://schemas.microsoft.com/office/drawing/2014/main" id="{D6C2C6CF-9FA1-3A89-B66B-D4A2BBC229E0}"/>
                </a:ext>
              </a:extLst>
            </p:cNvPr>
            <p:cNvSpPr txBox="1"/>
            <p:nvPr/>
          </p:nvSpPr>
          <p:spPr>
            <a:xfrm>
              <a:off x="7232580" y="3625477"/>
              <a:ext cx="1830791" cy="230832"/>
            </a:xfrm>
            <a:prstGeom prst="rect">
              <a:avLst/>
            </a:prstGeom>
            <a:noFill/>
          </p:spPr>
          <p:txBody>
            <a:bodyPr wrap="square" rtlCol="0">
              <a:spAutoFit/>
            </a:bodyPr>
            <a:lstStyle/>
            <a:p>
              <a:pPr algn="ctr"/>
              <a:r>
                <a:rPr lang="en-US" sz="900" dirty="0">
                  <a:solidFill>
                    <a:srgbClr val="FF0000"/>
                  </a:solidFill>
                </a:rPr>
                <a:t>[CCS_DLBCL_2, p2B, 6B]</a:t>
              </a:r>
            </a:p>
          </p:txBody>
        </p:sp>
        <p:sp>
          <p:nvSpPr>
            <p:cNvPr id="46" name="TextBox 45">
              <a:extLst>
                <a:ext uri="{FF2B5EF4-FFF2-40B4-BE49-F238E27FC236}">
                  <a16:creationId xmlns:a16="http://schemas.microsoft.com/office/drawing/2014/main" id="{9A7399FF-5A2C-7844-6375-6D03DF12A179}"/>
                </a:ext>
              </a:extLst>
            </p:cNvPr>
            <p:cNvSpPr txBox="1"/>
            <p:nvPr/>
          </p:nvSpPr>
          <p:spPr>
            <a:xfrm>
              <a:off x="2998984" y="3113957"/>
              <a:ext cx="1618735" cy="230832"/>
            </a:xfrm>
            <a:prstGeom prst="rect">
              <a:avLst/>
            </a:prstGeom>
            <a:noFill/>
          </p:spPr>
          <p:txBody>
            <a:bodyPr wrap="square" rtlCol="0">
              <a:spAutoFit/>
            </a:bodyPr>
            <a:lstStyle/>
            <a:p>
              <a:pPr algn="ctr"/>
              <a:r>
                <a:rPr lang="en-US" sz="900" dirty="0">
                  <a:solidFill>
                    <a:srgbClr val="FF0000"/>
                  </a:solidFill>
                </a:rPr>
                <a:t>[Padala 2022, p3B]</a:t>
              </a:r>
            </a:p>
          </p:txBody>
        </p:sp>
        <p:sp>
          <p:nvSpPr>
            <p:cNvPr id="52" name="TextBox 51">
              <a:extLst>
                <a:ext uri="{FF2B5EF4-FFF2-40B4-BE49-F238E27FC236}">
                  <a16:creationId xmlns:a16="http://schemas.microsoft.com/office/drawing/2014/main" id="{062F1FD0-D9C0-AE52-74AB-1BCAECCA8010}"/>
                </a:ext>
              </a:extLst>
            </p:cNvPr>
            <p:cNvSpPr txBox="1"/>
            <p:nvPr/>
          </p:nvSpPr>
          <p:spPr>
            <a:xfrm>
              <a:off x="7525265" y="3510061"/>
              <a:ext cx="1618735" cy="230832"/>
            </a:xfrm>
            <a:prstGeom prst="rect">
              <a:avLst/>
            </a:prstGeom>
            <a:noFill/>
          </p:spPr>
          <p:txBody>
            <a:bodyPr wrap="square" rtlCol="0">
              <a:spAutoFit/>
            </a:bodyPr>
            <a:lstStyle/>
            <a:p>
              <a:pPr algn="ctr"/>
              <a:r>
                <a:rPr lang="en-US" sz="900" dirty="0">
                  <a:solidFill>
                    <a:srgbClr val="FF0000"/>
                  </a:solidFill>
                </a:rPr>
                <a:t>[Liu 2019, p3A]</a:t>
              </a:r>
            </a:p>
          </p:txBody>
        </p:sp>
        <p:sp>
          <p:nvSpPr>
            <p:cNvPr id="3" name="TextBox 2">
              <a:extLst>
                <a:ext uri="{FF2B5EF4-FFF2-40B4-BE49-F238E27FC236}">
                  <a16:creationId xmlns:a16="http://schemas.microsoft.com/office/drawing/2014/main" id="{C01DFAC4-5FAF-5E26-267F-5FC51AEF486F}"/>
                </a:ext>
              </a:extLst>
            </p:cNvPr>
            <p:cNvSpPr txBox="1"/>
            <p:nvPr/>
          </p:nvSpPr>
          <p:spPr>
            <a:xfrm>
              <a:off x="2953265" y="2299051"/>
              <a:ext cx="1618735" cy="230832"/>
            </a:xfrm>
            <a:prstGeom prst="rect">
              <a:avLst/>
            </a:prstGeom>
            <a:noFill/>
          </p:spPr>
          <p:txBody>
            <a:bodyPr wrap="square" rtlCol="0">
              <a:spAutoFit/>
            </a:bodyPr>
            <a:lstStyle/>
            <a:p>
              <a:pPr algn="ctr"/>
              <a:r>
                <a:rPr lang="en-US" sz="900" dirty="0">
                  <a:solidFill>
                    <a:srgbClr val="FF0000"/>
                  </a:solidFill>
                </a:rPr>
                <a:t>[CCS_DLBCL, p1A]</a:t>
              </a:r>
            </a:p>
          </p:txBody>
        </p:sp>
        <p:sp>
          <p:nvSpPr>
            <p:cNvPr id="4" name="TextBox 3">
              <a:extLst>
                <a:ext uri="{FF2B5EF4-FFF2-40B4-BE49-F238E27FC236}">
                  <a16:creationId xmlns:a16="http://schemas.microsoft.com/office/drawing/2014/main" id="{6DCA544E-D587-3C81-2E99-032F2AA51939}"/>
                </a:ext>
              </a:extLst>
            </p:cNvPr>
            <p:cNvSpPr txBox="1"/>
            <p:nvPr/>
          </p:nvSpPr>
          <p:spPr>
            <a:xfrm>
              <a:off x="6364394" y="4808291"/>
              <a:ext cx="1618735" cy="230832"/>
            </a:xfrm>
            <a:prstGeom prst="rect">
              <a:avLst/>
            </a:prstGeom>
            <a:noFill/>
          </p:spPr>
          <p:txBody>
            <a:bodyPr wrap="square" rtlCol="0">
              <a:spAutoFit/>
            </a:bodyPr>
            <a:lstStyle/>
            <a:p>
              <a:pPr algn="ctr"/>
              <a:r>
                <a:rPr lang="en-US" sz="900" dirty="0">
                  <a:solidFill>
                    <a:srgbClr val="FF0000"/>
                  </a:solidFill>
                </a:rPr>
                <a:t>[CCS_DLBCL, p1B]</a:t>
              </a:r>
            </a:p>
          </p:txBody>
        </p:sp>
        <p:sp>
          <p:nvSpPr>
            <p:cNvPr id="14" name="TextBox 13">
              <a:extLst>
                <a:ext uri="{FF2B5EF4-FFF2-40B4-BE49-F238E27FC236}">
                  <a16:creationId xmlns:a16="http://schemas.microsoft.com/office/drawing/2014/main" id="{D2A83712-CC3D-D940-8D39-71265AD7816D}"/>
                </a:ext>
              </a:extLst>
            </p:cNvPr>
            <p:cNvSpPr txBox="1"/>
            <p:nvPr/>
          </p:nvSpPr>
          <p:spPr>
            <a:xfrm>
              <a:off x="6920402" y="2174275"/>
              <a:ext cx="1935954" cy="230832"/>
            </a:xfrm>
            <a:prstGeom prst="rect">
              <a:avLst/>
            </a:prstGeom>
            <a:noFill/>
          </p:spPr>
          <p:txBody>
            <a:bodyPr wrap="square" rtlCol="0">
              <a:spAutoFit/>
            </a:bodyPr>
            <a:lstStyle/>
            <a:p>
              <a:pPr algn="ctr"/>
              <a:r>
                <a:rPr lang="en-US" sz="900" dirty="0">
                  <a:solidFill>
                    <a:srgbClr val="FF0000"/>
                  </a:solidFill>
                </a:rPr>
                <a:t>[CCS_DLBCL_2, p2A, 4A, 6A]</a:t>
              </a:r>
            </a:p>
          </p:txBody>
        </p:sp>
        <p:sp>
          <p:nvSpPr>
            <p:cNvPr id="5" name="TextBox 4">
              <a:extLst>
                <a:ext uri="{FF2B5EF4-FFF2-40B4-BE49-F238E27FC236}">
                  <a16:creationId xmlns:a16="http://schemas.microsoft.com/office/drawing/2014/main" id="{85264CC0-7BB4-46C8-6F83-232F2AA166A2}"/>
                </a:ext>
              </a:extLst>
            </p:cNvPr>
            <p:cNvSpPr txBox="1"/>
            <p:nvPr/>
          </p:nvSpPr>
          <p:spPr>
            <a:xfrm>
              <a:off x="7237621" y="2414467"/>
              <a:ext cx="1618735" cy="230832"/>
            </a:xfrm>
            <a:prstGeom prst="rect">
              <a:avLst/>
            </a:prstGeom>
            <a:noFill/>
          </p:spPr>
          <p:txBody>
            <a:bodyPr wrap="square" rtlCol="0">
              <a:spAutoFit/>
            </a:bodyPr>
            <a:lstStyle/>
            <a:p>
              <a:pPr algn="ctr"/>
              <a:r>
                <a:rPr lang="en-US" sz="900" dirty="0">
                  <a:solidFill>
                    <a:srgbClr val="FF0000"/>
                  </a:solidFill>
                </a:rPr>
                <a:t>[CCS_CBC, p1A, 3A]</a:t>
              </a:r>
            </a:p>
          </p:txBody>
        </p:sp>
        <p:sp>
          <p:nvSpPr>
            <p:cNvPr id="10" name="TextBox 9">
              <a:extLst>
                <a:ext uri="{FF2B5EF4-FFF2-40B4-BE49-F238E27FC236}">
                  <a16:creationId xmlns:a16="http://schemas.microsoft.com/office/drawing/2014/main" id="{B17A10B7-20AB-1BBA-1DE6-1D0DED8A28FF}"/>
                </a:ext>
              </a:extLst>
            </p:cNvPr>
            <p:cNvSpPr txBox="1"/>
            <p:nvPr/>
          </p:nvSpPr>
          <p:spPr>
            <a:xfrm>
              <a:off x="2012884" y="2682459"/>
              <a:ext cx="1618735" cy="230832"/>
            </a:xfrm>
            <a:prstGeom prst="rect">
              <a:avLst/>
            </a:prstGeom>
            <a:noFill/>
          </p:spPr>
          <p:txBody>
            <a:bodyPr wrap="square" rtlCol="0">
              <a:spAutoFit/>
            </a:bodyPr>
            <a:lstStyle/>
            <a:p>
              <a:pPr algn="ctr"/>
              <a:r>
                <a:rPr lang="en-US" sz="900" dirty="0">
                  <a:solidFill>
                    <a:srgbClr val="FF0000"/>
                  </a:solidFill>
                </a:rPr>
                <a:t>[Padala 2022, p3B]</a:t>
              </a:r>
            </a:p>
          </p:txBody>
        </p:sp>
      </p:grpSp>
      <p:sp>
        <p:nvSpPr>
          <p:cNvPr id="7" name="Invisible hyperlink">
            <a:hlinkClick r:id="rId13" action="ppaction://hlinksldjump"/>
            <a:extLst>
              <a:ext uri="{FF2B5EF4-FFF2-40B4-BE49-F238E27FC236}">
                <a16:creationId xmlns:a16="http://schemas.microsoft.com/office/drawing/2014/main" id="{E792E0A1-9D5A-6F4E-0340-7D9AFE9B0C47}"/>
              </a:ext>
            </a:extLst>
          </p:cNvPr>
          <p:cNvSpPr/>
          <p:nvPr/>
        </p:nvSpPr>
        <p:spPr>
          <a:xfrm>
            <a:off x="5391150" y="4337086"/>
            <a:ext cx="1133475"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51">
            <a:extLst>
              <a:ext uri="{FF2B5EF4-FFF2-40B4-BE49-F238E27FC236}">
                <a16:creationId xmlns:a16="http://schemas.microsoft.com/office/drawing/2014/main" id="{961A7A12-B93F-AA5D-67E9-00CA99333256}"/>
              </a:ext>
            </a:extLst>
          </p:cNvPr>
          <p:cNvSpPr>
            <a:spLocks noGrp="1"/>
          </p:cNvSpPr>
          <p:nvPr>
            <p:ph sz="quarter" idx="35"/>
          </p:nvPr>
        </p:nvSpPr>
        <p:spPr>
          <a:xfrm>
            <a:off x="331200" y="5834006"/>
            <a:ext cx="4332240"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17" name="Flowchart: Terminator 16">
            <a:hlinkClick r:id="rId13" action="ppaction://hlinksldjump"/>
            <a:extLst>
              <a:ext uri="{FF2B5EF4-FFF2-40B4-BE49-F238E27FC236}">
                <a16:creationId xmlns:a16="http://schemas.microsoft.com/office/drawing/2014/main" id="{F1D90409-816E-1B32-9B24-2E38B8606773}"/>
              </a:ext>
            </a:extLst>
          </p:cNvPr>
          <p:cNvSpPr/>
          <p:nvPr/>
        </p:nvSpPr>
        <p:spPr>
          <a:xfrm>
            <a:off x="4733924" y="5895975"/>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554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31DFEE07-75C3-DB79-23B6-4C4AE2B47BB9}"/>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2A0B087F-3096-8AD8-9295-E79E81521394}"/>
              </a:ext>
            </a:extLst>
          </p:cNvPr>
          <p:cNvSpPr>
            <a:spLocks noGrp="1"/>
          </p:cNvSpPr>
          <p:nvPr>
            <p:ph type="sldNum" sz="quarter" idx="16"/>
          </p:nvPr>
        </p:nvSpPr>
        <p:spPr/>
        <p:txBody>
          <a:bodyPr/>
          <a:lstStyle/>
          <a:p>
            <a:fld id="{6B54B0F7-55DD-40D6-B7F4-70B586885C0B}" type="slidenum">
              <a:rPr lang="en-US" smtClean="0"/>
              <a:pPr/>
              <a:t>6</a:t>
            </a:fld>
            <a:endParaRPr lang="en-US" dirty="0"/>
          </a:p>
        </p:txBody>
      </p:sp>
      <p:sp>
        <p:nvSpPr>
          <p:cNvPr id="29" name="Content Placeholder 24" hidden="1">
            <a:extLst>
              <a:ext uri="{FF2B5EF4-FFF2-40B4-BE49-F238E27FC236}">
                <a16:creationId xmlns:a16="http://schemas.microsoft.com/office/drawing/2014/main" id="{D95CBFDE-2A5C-B960-8CDE-24BA71AC6401}"/>
              </a:ext>
            </a:extLst>
          </p:cNvPr>
          <p:cNvSpPr>
            <a:spLocks noGrp="1"/>
          </p:cNvSpPr>
          <p:nvPr>
            <p:ph sz="quarter" idx="35"/>
          </p:nvPr>
        </p:nvSpPr>
        <p:spPr/>
        <p:txBody>
          <a:bodyPr/>
          <a:lstStyle/>
          <a:p>
            <a:pPr lvl="0"/>
            <a:endParaRPr lang="en-US" noProof="0" dirty="0"/>
          </a:p>
        </p:txBody>
      </p:sp>
      <p:sp>
        <p:nvSpPr>
          <p:cNvPr id="30" name="Content Placeholder 4">
            <a:extLst>
              <a:ext uri="{FF2B5EF4-FFF2-40B4-BE49-F238E27FC236}">
                <a16:creationId xmlns:a16="http://schemas.microsoft.com/office/drawing/2014/main" id="{3A8EA488-FC8A-4379-C7C4-40E0D958A468}"/>
              </a:ext>
            </a:extLst>
          </p:cNvPr>
          <p:cNvSpPr>
            <a:spLocks noGrp="1"/>
          </p:cNvSpPr>
          <p:nvPr>
            <p:ph sz="quarter" idx="65"/>
          </p:nvPr>
        </p:nvSpPr>
        <p:spPr>
          <a:xfrm>
            <a:off x="2945257" y="1508760"/>
            <a:ext cx="3534604" cy="4135213"/>
          </a:xfrm>
        </p:spPr>
        <p:txBody>
          <a:bodyPr bIns="0"/>
          <a:lstStyle/>
          <a:p>
            <a:pPr marL="0" lvl="1" indent="0">
              <a:buNone/>
            </a:pPr>
            <a:r>
              <a:rPr lang="en-US" b="1" dirty="0"/>
              <a:t>Treatment</a:t>
            </a:r>
          </a:p>
          <a:p>
            <a:pPr lvl="1">
              <a:spcAft>
                <a:spcPts val="300"/>
              </a:spcAft>
            </a:pPr>
            <a:r>
              <a:rPr lang="en-US" sz="1050" noProof="0" dirty="0"/>
              <a:t>6 cycles of R-CHOP (rituximab, cyclophosphamide, doxorubicin, vincristine, prednisone) is the first-line standard of care for DLBCL </a:t>
            </a:r>
          </a:p>
          <a:p>
            <a:pPr lvl="2">
              <a:spcAft>
                <a:spcPts val="300"/>
              </a:spcAft>
            </a:pPr>
            <a:r>
              <a:rPr lang="en-US" sz="1050" dirty="0"/>
              <a:t>Based on patient disease characteristics, 4 cycles of R-CHOP plus 2 cycles of rituximab monotherapy can also be used</a:t>
            </a:r>
            <a:endParaRPr lang="en-US" sz="1050" noProof="0" dirty="0"/>
          </a:p>
          <a:p>
            <a:pPr lvl="1">
              <a:spcAft>
                <a:spcPts val="300"/>
              </a:spcAft>
            </a:pPr>
            <a:r>
              <a:rPr lang="en-US" sz="1050" noProof="0" dirty="0"/>
              <a:t>Response to treatment is monitored by clinical examination, laboratory values, and imaging studies</a:t>
            </a:r>
          </a:p>
          <a:p>
            <a:pPr lvl="1">
              <a:spcAft>
                <a:spcPts val="300"/>
              </a:spcAft>
            </a:pPr>
            <a:r>
              <a:rPr lang="en-US" sz="1050" noProof="0" dirty="0"/>
              <a:t>Relapse/refractory (RR) to first-line treatment occurs in about 20% to 50% of patients, allowing them to become eligible for second-line and subsequent treatment</a:t>
            </a:r>
          </a:p>
          <a:p>
            <a:pPr lvl="1">
              <a:spcAft>
                <a:spcPts val="300"/>
              </a:spcAft>
            </a:pPr>
            <a:r>
              <a:rPr lang="en-US" sz="1050" noProof="0" dirty="0"/>
              <a:t>Treatment options in the relapsed setting includes 3 CAR (chimeric antigen receptor)-T therapies (</a:t>
            </a:r>
            <a:r>
              <a:rPr lang="en-US" sz="1050" noProof="0" dirty="0" err="1"/>
              <a:t>axicabtagene</a:t>
            </a:r>
            <a:r>
              <a:rPr lang="en-US" sz="1050" noProof="0" dirty="0"/>
              <a:t> </a:t>
            </a:r>
            <a:r>
              <a:rPr lang="en-US" sz="1050" noProof="0" dirty="0" err="1"/>
              <a:t>ciloleucel</a:t>
            </a:r>
            <a:r>
              <a:rPr lang="en-US" sz="1050" noProof="0" dirty="0"/>
              <a:t>, </a:t>
            </a:r>
            <a:r>
              <a:rPr lang="en-US" sz="1050" noProof="0" dirty="0" err="1"/>
              <a:t>tisagenlecleucel</a:t>
            </a:r>
            <a:r>
              <a:rPr lang="en-US" sz="1050" noProof="0" dirty="0"/>
              <a:t>, </a:t>
            </a:r>
            <a:r>
              <a:rPr lang="en-US" sz="1050" noProof="0" dirty="0" err="1"/>
              <a:t>lisocabtagene</a:t>
            </a:r>
            <a:r>
              <a:rPr lang="en-US" sz="1050" noProof="0" dirty="0"/>
              <a:t> </a:t>
            </a:r>
            <a:r>
              <a:rPr lang="en-US" sz="1050" noProof="0" dirty="0" err="1"/>
              <a:t>maraleucel</a:t>
            </a:r>
            <a:r>
              <a:rPr lang="en-US" sz="1050" noProof="0" dirty="0"/>
              <a:t>), </a:t>
            </a:r>
            <a:r>
              <a:rPr lang="en-US" sz="1050" noProof="0" dirty="0" err="1"/>
              <a:t>tafasitamab</a:t>
            </a:r>
            <a:r>
              <a:rPr lang="en-US" sz="1050" noProof="0" dirty="0"/>
              <a:t>-cxix, and </a:t>
            </a:r>
            <a:r>
              <a:rPr lang="en-US" sz="1050" noProof="0" dirty="0" err="1"/>
              <a:t>selinexor</a:t>
            </a:r>
            <a:r>
              <a:rPr lang="en-US" sz="1050" noProof="0" dirty="0"/>
              <a:t> treatment </a:t>
            </a:r>
          </a:p>
          <a:p>
            <a:pPr lvl="2">
              <a:spcAft>
                <a:spcPts val="300"/>
              </a:spcAft>
            </a:pPr>
            <a:r>
              <a:rPr lang="en-US" sz="1050" noProof="0" dirty="0"/>
              <a:t>Anti-CD19 CAR-T cells are potentially curative in the third line and beyond</a:t>
            </a:r>
          </a:p>
        </p:txBody>
      </p:sp>
      <p:sp>
        <p:nvSpPr>
          <p:cNvPr id="80" name="Content Placeholder 79">
            <a:extLst>
              <a:ext uri="{FF2B5EF4-FFF2-40B4-BE49-F238E27FC236}">
                <a16:creationId xmlns:a16="http://schemas.microsoft.com/office/drawing/2014/main" id="{E52405E8-074D-FC7F-018F-AB339829EDEB}"/>
              </a:ext>
            </a:extLst>
          </p:cNvPr>
          <p:cNvSpPr>
            <a:spLocks noGrp="1"/>
          </p:cNvSpPr>
          <p:nvPr>
            <p:ph sz="quarter" idx="66"/>
          </p:nvPr>
        </p:nvSpPr>
        <p:spPr>
          <a:xfrm>
            <a:off x="329184" y="1506634"/>
            <a:ext cx="2440142" cy="2222262"/>
          </a:xfrm>
        </p:spPr>
        <p:txBody>
          <a:bodyPr/>
          <a:lstStyle/>
          <a:p>
            <a:r>
              <a:rPr lang="en-US" dirty="0"/>
              <a:t>Grading and Staging</a:t>
            </a:r>
          </a:p>
          <a:p>
            <a:pPr lvl="1"/>
            <a:r>
              <a:rPr lang="en-US" sz="1000" dirty="0"/>
              <a:t>The current Lugano classification is based on </a:t>
            </a:r>
            <a:br>
              <a:rPr lang="en-US" sz="1000" dirty="0"/>
            </a:br>
            <a:r>
              <a:rPr lang="en-US" sz="1000" dirty="0"/>
              <a:t>the Ann Arbor classification</a:t>
            </a:r>
          </a:p>
          <a:p>
            <a:pPr lvl="1"/>
            <a:r>
              <a:rPr lang="en-US" sz="1000" dirty="0"/>
              <a:t>Staging is assessed at </a:t>
            </a:r>
            <a:br>
              <a:rPr lang="en-US" sz="1000" dirty="0"/>
            </a:br>
            <a:r>
              <a:rPr lang="en-US" sz="1000" dirty="0"/>
              <a:t>the time of diagnosis </a:t>
            </a:r>
            <a:br>
              <a:rPr lang="en-US" sz="1000" dirty="0"/>
            </a:br>
            <a:r>
              <a:rPr lang="en-US" sz="1000" dirty="0"/>
              <a:t>using an iliac crest bone marrow biopsy</a:t>
            </a:r>
          </a:p>
          <a:p>
            <a:pPr lvl="1"/>
            <a:r>
              <a:rPr lang="en-US" sz="1000" dirty="0"/>
              <a:t>Staging is based on the location and extent of </a:t>
            </a:r>
            <a:r>
              <a:rPr lang="en-US" sz="1000" dirty="0" err="1"/>
              <a:t>extranodal</a:t>
            </a:r>
            <a:r>
              <a:rPr lang="en-US" sz="1000" dirty="0"/>
              <a:t> site involvement </a:t>
            </a:r>
          </a:p>
        </p:txBody>
      </p:sp>
      <p:sp>
        <p:nvSpPr>
          <p:cNvPr id="21" name="Title 20">
            <a:extLst>
              <a:ext uri="{FF2B5EF4-FFF2-40B4-BE49-F238E27FC236}">
                <a16:creationId xmlns:a16="http://schemas.microsoft.com/office/drawing/2014/main" id="{BD8A051F-AC3A-421B-F266-EC49141B1CE4}"/>
              </a:ext>
            </a:extLst>
          </p:cNvPr>
          <p:cNvSpPr>
            <a:spLocks noGrp="1"/>
          </p:cNvSpPr>
          <p:nvPr>
            <p:ph type="title"/>
          </p:nvPr>
        </p:nvSpPr>
        <p:spPr/>
        <p:txBody>
          <a:bodyPr/>
          <a:lstStyle/>
          <a:p>
            <a:r>
              <a:rPr lang="en-US" dirty="0"/>
              <a:t>Diffuse Large B-Cell Lymphoma (DLBCL)</a:t>
            </a:r>
          </a:p>
        </p:txBody>
      </p:sp>
      <p:sp>
        <p:nvSpPr>
          <p:cNvPr id="82" name="Text Placeholder 81">
            <a:extLst>
              <a:ext uri="{FF2B5EF4-FFF2-40B4-BE49-F238E27FC236}">
                <a16:creationId xmlns:a16="http://schemas.microsoft.com/office/drawing/2014/main" id="{5E78EE9B-B694-EB6B-3B09-89F8CCAC48AC}"/>
              </a:ext>
            </a:extLst>
          </p:cNvPr>
          <p:cNvSpPr>
            <a:spLocks noGrp="1"/>
          </p:cNvSpPr>
          <p:nvPr>
            <p:ph type="body" sz="quarter" idx="68"/>
          </p:nvPr>
        </p:nvSpPr>
        <p:spPr>
          <a:xfrm>
            <a:off x="6634836" y="1506792"/>
            <a:ext cx="2164819" cy="4142455"/>
          </a:xfrm>
        </p:spPr>
        <p:txBody>
          <a:bodyPr/>
          <a:lstStyle/>
          <a:p>
            <a:pPr marL="0" marR="0" lvl="0" indent="0" algn="l" defTabSz="457200" rtl="0" eaLnBrk="1" fontAlgn="auto" latinLnBrk="0" hangingPunct="1">
              <a:lnSpc>
                <a:spcPct val="110000"/>
              </a:lnSpc>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Verdana"/>
                <a:ea typeface="+mn-ea"/>
                <a:cs typeface="+mn-cs"/>
              </a:rPr>
              <a:t>Prognosis and Survival</a:t>
            </a:r>
            <a:endParaRPr kumimoji="0" lang="en-US" sz="1100" b="0" i="0" u="none" strike="noStrike" kern="1200" cap="none" spc="0" normalizeH="0" baseline="0" noProof="0" dirty="0">
              <a:ln>
                <a:noFill/>
              </a:ln>
              <a:solidFill>
                <a:prstClr val="black"/>
              </a:solidFill>
              <a:effectLst/>
              <a:highlight>
                <a:srgbClr val="FFFF00"/>
              </a:highlight>
              <a:uLnTx/>
              <a:uFillTx/>
              <a:latin typeface="Verdana"/>
              <a:ea typeface="+mn-ea"/>
              <a:cs typeface="+mn-cs"/>
            </a:endParaRPr>
          </a:p>
          <a:p>
            <a:pPr marL="292100" indent="-292100">
              <a:lnSpc>
                <a:spcPct val="100000"/>
              </a:lnSpc>
              <a:spcAft>
                <a:spcPts val="600"/>
              </a:spcAft>
              <a:buClr>
                <a:schemeClr val="accent1"/>
              </a:buClr>
              <a:buSzPct val="150000"/>
              <a:buFont typeface="System Font Regular"/>
              <a:buChar char="●"/>
              <a:defRPr/>
            </a:pPr>
            <a:r>
              <a:rPr lang="en-US" sz="1000" b="0" dirty="0">
                <a:solidFill>
                  <a:prstClr val="black"/>
                </a:solidFill>
              </a:rPr>
              <a:t>The 2012 to 2018 </a:t>
            </a:r>
            <a:br>
              <a:rPr lang="en-US" sz="1000" b="0" dirty="0">
                <a:solidFill>
                  <a:prstClr val="black"/>
                </a:solidFill>
              </a:rPr>
            </a:br>
            <a:r>
              <a:rPr lang="en-US" sz="1000" b="0" dirty="0">
                <a:solidFill>
                  <a:prstClr val="black"/>
                </a:solidFill>
              </a:rPr>
              <a:t>5-year relative survival </a:t>
            </a:r>
            <a:br>
              <a:rPr lang="en-US" sz="1000" b="0" dirty="0">
                <a:solidFill>
                  <a:prstClr val="black"/>
                </a:solidFill>
              </a:rPr>
            </a:br>
            <a:r>
              <a:rPr lang="en-US" sz="1000" b="0" dirty="0">
                <a:solidFill>
                  <a:prstClr val="black"/>
                </a:solidFill>
              </a:rPr>
              <a:t>was 64.6% in the US</a:t>
            </a:r>
          </a:p>
          <a:p>
            <a:pPr marL="292100" indent="-292100">
              <a:lnSpc>
                <a:spcPct val="100000"/>
              </a:lnSpc>
              <a:spcAft>
                <a:spcPts val="600"/>
              </a:spcAft>
              <a:buClr>
                <a:schemeClr val="accent1"/>
              </a:buClr>
              <a:buSzPct val="150000"/>
              <a:buFont typeface="System Font Regular"/>
              <a:buChar char="●"/>
              <a:defRPr/>
            </a:pPr>
            <a:r>
              <a:rPr kumimoji="0" lang="en-US" sz="1000" b="0" i="0" u="none" strike="noStrike" kern="1200" cap="none" spc="0" normalizeH="0" baseline="0" noProof="0" dirty="0">
                <a:ln>
                  <a:noFill/>
                </a:ln>
                <a:solidFill>
                  <a:prstClr val="black"/>
                </a:solidFill>
                <a:effectLst/>
                <a:uLnTx/>
                <a:uFillTx/>
                <a:ea typeface="+mn-ea"/>
                <a:cs typeface="+mn-cs"/>
              </a:rPr>
              <a:t>Once third-line treatments have been explored, few treatment options remain, and overall survival is </a:t>
            </a:r>
            <a:br>
              <a:rPr kumimoji="0" lang="en-US" sz="1000" b="0" i="0" u="none" strike="noStrike" kern="1200" cap="none" spc="0" normalizeH="0" baseline="0" noProof="0" dirty="0">
                <a:ln>
                  <a:noFill/>
                </a:ln>
                <a:solidFill>
                  <a:prstClr val="black"/>
                </a:solidFill>
                <a:effectLst/>
                <a:uLnTx/>
                <a:uFillTx/>
                <a:ea typeface="+mn-ea"/>
                <a:cs typeface="+mn-cs"/>
              </a:rPr>
            </a:br>
            <a:r>
              <a:rPr kumimoji="0" lang="en-US" sz="1000" b="0" i="0" u="none" strike="noStrike" kern="1200" cap="none" spc="0" normalizeH="0" baseline="0" noProof="0" dirty="0">
                <a:ln>
                  <a:noFill/>
                </a:ln>
                <a:solidFill>
                  <a:prstClr val="black"/>
                </a:solidFill>
                <a:effectLst/>
                <a:uLnTx/>
                <a:uFillTx/>
                <a:ea typeface="+mn-ea"/>
                <a:cs typeface="+mn-cs"/>
              </a:rPr>
              <a:t>≤7 months</a:t>
            </a:r>
            <a:endParaRPr lang="en-US" sz="1000" dirty="0"/>
          </a:p>
        </p:txBody>
      </p:sp>
      <p:cxnSp>
        <p:nvCxnSpPr>
          <p:cNvPr id="71" name="Straight Connector 70">
            <a:extLst>
              <a:ext uri="{FF2B5EF4-FFF2-40B4-BE49-F238E27FC236}">
                <a16:creationId xmlns:a16="http://schemas.microsoft.com/office/drawing/2014/main" id="{8D6958FE-659A-A971-FA57-CE3DD15899BD}"/>
              </a:ext>
            </a:extLst>
          </p:cNvPr>
          <p:cNvCxnSpPr>
            <a:cxnSpLocks/>
          </p:cNvCxnSpPr>
          <p:nvPr/>
        </p:nvCxnSpPr>
        <p:spPr>
          <a:xfrm>
            <a:off x="331200" y="3734821"/>
            <a:ext cx="24414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Content Placeholder 41">
            <a:extLst>
              <a:ext uri="{FF2B5EF4-FFF2-40B4-BE49-F238E27FC236}">
                <a16:creationId xmlns:a16="http://schemas.microsoft.com/office/drawing/2014/main" id="{95726487-D5FD-32EF-4A60-C31B9251C066}"/>
              </a:ext>
            </a:extLst>
          </p:cNvPr>
          <p:cNvSpPr txBox="1">
            <a:spLocks/>
          </p:cNvSpPr>
          <p:nvPr/>
        </p:nvSpPr>
        <p:spPr>
          <a:xfrm>
            <a:off x="331195" y="3737178"/>
            <a:ext cx="2438131" cy="1898718"/>
          </a:xfrm>
          <a:prstGeom prst="rect">
            <a:avLst/>
          </a:prstGeom>
          <a:noFill/>
          <a:ln>
            <a:noFill/>
          </a:ln>
          <a:effectLst/>
        </p:spPr>
        <p:txBody>
          <a:bodyPr lIns="91440" tIns="0" rIns="91440" bIns="0" anchor="ctr"/>
          <a:lstStyle>
            <a:lvl1pPr marL="0" indent="-302396" algn="ctr" defTabSz="914388" rtl="0" eaLnBrk="1" latinLnBrk="0" hangingPunct="1">
              <a:lnSpc>
                <a:spcPct val="125000"/>
              </a:lnSpc>
              <a:spcBef>
                <a:spcPts val="0"/>
              </a:spcBef>
              <a:spcAft>
                <a:spcPts val="0"/>
              </a:spcAft>
              <a:buFont typeface="Arial" panose="020B0604020202020204" pitchFamily="34" charset="0"/>
              <a:buNone/>
              <a:defRPr sz="11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ctr" defTabSz="914388" rtl="0" eaLnBrk="1" latinLnBrk="0" hangingPunct="1">
              <a:lnSpc>
                <a:spcPct val="125000"/>
              </a:lnSpc>
              <a:spcBef>
                <a:spcPts val="0"/>
              </a:spcBef>
              <a:spcAft>
                <a:spcPts val="0"/>
              </a:spcAft>
              <a:buClr>
                <a:schemeClr val="accent2"/>
              </a:buClr>
              <a:buFontTx/>
              <a:buBlip>
                <a:blip r:embed="rId3"/>
              </a:buBlip>
              <a:defRPr lang="en-US" sz="1100" b="0" i="0" kern="1200" noProof="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ctr" defTabSz="914388" rtl="0" eaLnBrk="1" latinLnBrk="0" hangingPunct="1">
              <a:lnSpc>
                <a:spcPct val="125000"/>
              </a:lnSpc>
              <a:spcBef>
                <a:spcPts val="0"/>
              </a:spcBef>
              <a:spcAft>
                <a:spcPts val="0"/>
              </a:spcAft>
              <a:buFontTx/>
              <a:buBlip>
                <a:blip r:embed="rId3"/>
              </a:buBlip>
              <a:defRPr sz="11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ctr" defTabSz="914388" rtl="0" eaLnBrk="1" latinLnBrk="0" hangingPunct="1">
              <a:lnSpc>
                <a:spcPct val="125000"/>
              </a:lnSpc>
              <a:spcBef>
                <a:spcPts val="0"/>
              </a:spcBef>
              <a:spcAft>
                <a:spcPts val="0"/>
              </a:spcAft>
              <a:buFontTx/>
              <a:buBlip>
                <a:blip r:embed="rId3"/>
              </a:buBlip>
              <a:defRPr sz="11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0" indent="0" algn="ctr" defTabSz="914388" rtl="0" eaLnBrk="1" latinLnBrk="0" hangingPunct="1">
              <a:lnSpc>
                <a:spcPct val="125000"/>
              </a:lnSpc>
              <a:spcBef>
                <a:spcPts val="0"/>
              </a:spcBef>
              <a:spcAft>
                <a:spcPts val="0"/>
              </a:spcAft>
              <a:buFont typeface="Arial" panose="020B0604020202020204" pitchFamily="34" charset="0"/>
              <a:buNone/>
              <a:defRPr sz="11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Verdana"/>
                <a:ea typeface="+mn-ea"/>
                <a:cs typeface="+mn-cs"/>
              </a:rPr>
              <a:t>In RR DLBCL, </a:t>
            </a:r>
            <a:br>
              <a:rPr kumimoji="0" lang="en-US" sz="1400" b="1" i="0" u="none" strike="noStrike" kern="1200" cap="none" spc="0" normalizeH="0" baseline="0" noProof="0" dirty="0">
                <a:ln>
                  <a:noFill/>
                </a:ln>
                <a:effectLst/>
                <a:uLnTx/>
                <a:uFillTx/>
                <a:latin typeface="Verdana"/>
                <a:ea typeface="+mn-ea"/>
                <a:cs typeface="+mn-cs"/>
              </a:rPr>
            </a:br>
            <a:r>
              <a:rPr kumimoji="0" lang="en-US" sz="1400" b="1" i="0" u="none" strike="noStrike" kern="1200" cap="none" spc="0" normalizeH="0" baseline="0" noProof="0" dirty="0">
                <a:ln>
                  <a:noFill/>
                </a:ln>
                <a:effectLst/>
                <a:uLnTx/>
                <a:uFillTx/>
                <a:latin typeface="Verdana"/>
                <a:ea typeface="+mn-ea"/>
                <a:cs typeface="+mn-cs"/>
              </a:rPr>
              <a:t>allogeneic stem cell transplant remains a potential curative treatment option.</a:t>
            </a:r>
          </a:p>
        </p:txBody>
      </p:sp>
      <p:cxnSp>
        <p:nvCxnSpPr>
          <p:cNvPr id="72" name="Straight Connector 71">
            <a:extLst>
              <a:ext uri="{FF2B5EF4-FFF2-40B4-BE49-F238E27FC236}">
                <a16:creationId xmlns:a16="http://schemas.microsoft.com/office/drawing/2014/main" id="{4C27CC10-7134-5AC8-5AB5-9D3AB17F6E96}"/>
              </a:ext>
            </a:extLst>
          </p:cNvPr>
          <p:cNvCxnSpPr>
            <a:cxnSpLocks/>
          </p:cNvCxnSpPr>
          <p:nvPr/>
        </p:nvCxnSpPr>
        <p:spPr>
          <a:xfrm>
            <a:off x="329184" y="5632704"/>
            <a:ext cx="2441448"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E170B255-EB14-2DC6-3A55-C720B4402FA0}"/>
              </a:ext>
            </a:extLst>
          </p:cNvPr>
          <p:cNvGrpSpPr/>
          <p:nvPr/>
        </p:nvGrpSpPr>
        <p:grpSpPr>
          <a:xfrm>
            <a:off x="5423864" y="1152144"/>
            <a:ext cx="711200" cy="787400"/>
            <a:chOff x="9349923" y="409268"/>
            <a:chExt cx="711200" cy="787400"/>
          </a:xfrm>
        </p:grpSpPr>
        <p:sp>
          <p:nvSpPr>
            <p:cNvPr id="86" name="Flowchart: Connector 85">
              <a:extLst>
                <a:ext uri="{FF2B5EF4-FFF2-40B4-BE49-F238E27FC236}">
                  <a16:creationId xmlns:a16="http://schemas.microsoft.com/office/drawing/2014/main" id="{9288E26C-0476-283D-7119-B554540E9B9D}"/>
                </a:ext>
              </a:extLst>
            </p:cNvPr>
            <p:cNvSpPr/>
            <p:nvPr/>
          </p:nvSpPr>
          <p:spPr>
            <a:xfrm>
              <a:off x="9451343" y="563301"/>
              <a:ext cx="502555" cy="50255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27F46FF1-D495-6B2C-BCB7-F0F23D202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9923" y="409268"/>
              <a:ext cx="711200" cy="787400"/>
            </a:xfrm>
            <a:prstGeom prst="rect">
              <a:avLst/>
            </a:prstGeom>
          </p:spPr>
        </p:pic>
      </p:grpSp>
      <p:cxnSp>
        <p:nvCxnSpPr>
          <p:cNvPr id="90" name="Straight Connector 89">
            <a:extLst>
              <a:ext uri="{FF2B5EF4-FFF2-40B4-BE49-F238E27FC236}">
                <a16:creationId xmlns:a16="http://schemas.microsoft.com/office/drawing/2014/main" id="{F85BD8BF-C5D9-BCAF-7699-19DF8CA0CB15}"/>
              </a:ext>
            </a:extLst>
          </p:cNvPr>
          <p:cNvCxnSpPr>
            <a:cxnSpLocks/>
          </p:cNvCxnSpPr>
          <p:nvPr/>
        </p:nvCxnSpPr>
        <p:spPr>
          <a:xfrm>
            <a:off x="6638544" y="1506552"/>
            <a:ext cx="2167060" cy="20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2A5F461-A4BF-6517-54AD-16E9162AFE9E}"/>
              </a:ext>
            </a:extLst>
          </p:cNvPr>
          <p:cNvCxnSpPr>
            <a:cxnSpLocks/>
          </p:cNvCxnSpPr>
          <p:nvPr/>
        </p:nvCxnSpPr>
        <p:spPr>
          <a:xfrm>
            <a:off x="6634836" y="5632704"/>
            <a:ext cx="216705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2" name="Content Placeholder 4">
            <a:extLst>
              <a:ext uri="{FF2B5EF4-FFF2-40B4-BE49-F238E27FC236}">
                <a16:creationId xmlns:a16="http://schemas.microsoft.com/office/drawing/2014/main" id="{629A6456-2384-FDF6-FBD2-20B2F6B4446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5892" t="92193" r="51524" b="614"/>
          <a:stretch/>
        </p:blipFill>
        <p:spPr>
          <a:xfrm>
            <a:off x="7427176" y="1463040"/>
            <a:ext cx="1716922" cy="1716922"/>
          </a:xfrm>
          <a:prstGeom prst="ellipse">
            <a:avLst/>
          </a:prstGeom>
        </p:spPr>
      </p:pic>
      <p:cxnSp>
        <p:nvCxnSpPr>
          <p:cNvPr id="5" name="Straight Connector 4">
            <a:extLst>
              <a:ext uri="{FF2B5EF4-FFF2-40B4-BE49-F238E27FC236}">
                <a16:creationId xmlns:a16="http://schemas.microsoft.com/office/drawing/2014/main" id="{8E60CD17-4617-21B5-69C3-1330883C9EE9}"/>
              </a:ext>
            </a:extLst>
          </p:cNvPr>
          <p:cNvCxnSpPr>
            <a:cxnSpLocks/>
          </p:cNvCxnSpPr>
          <p:nvPr/>
        </p:nvCxnSpPr>
        <p:spPr>
          <a:xfrm>
            <a:off x="329184" y="1506552"/>
            <a:ext cx="24414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6FF57D8B-6DBB-A3E9-AF96-531163DF24B6}"/>
              </a:ext>
            </a:extLst>
          </p:cNvPr>
          <p:cNvGrpSpPr/>
          <p:nvPr/>
        </p:nvGrpSpPr>
        <p:grpSpPr>
          <a:xfrm>
            <a:off x="2129074" y="1243584"/>
            <a:ext cx="571500" cy="574777"/>
            <a:chOff x="8074478" y="1341388"/>
            <a:chExt cx="571500" cy="574777"/>
          </a:xfrm>
        </p:grpSpPr>
        <p:sp>
          <p:nvSpPr>
            <p:cNvPr id="63" name="Oval 62">
              <a:extLst>
                <a:ext uri="{FF2B5EF4-FFF2-40B4-BE49-F238E27FC236}">
                  <a16:creationId xmlns:a16="http://schemas.microsoft.com/office/drawing/2014/main" id="{81AB320D-EDDE-A896-A639-2ABF338AF309}"/>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Content Placeholder 101">
              <a:extLst>
                <a:ext uri="{FF2B5EF4-FFF2-40B4-BE49-F238E27FC236}">
                  <a16:creationId xmlns:a16="http://schemas.microsoft.com/office/drawing/2014/main" id="{336D3E4F-94D2-F9C8-646A-9D245BDC5D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74478" y="1344665"/>
              <a:ext cx="571500" cy="571500"/>
            </a:xfrm>
            <a:prstGeom prst="rect">
              <a:avLst/>
            </a:prstGeom>
          </p:spPr>
        </p:pic>
      </p:grpSp>
      <p:grpSp>
        <p:nvGrpSpPr>
          <p:cNvPr id="14" name="refs" hidden="1">
            <a:extLst>
              <a:ext uri="{FF2B5EF4-FFF2-40B4-BE49-F238E27FC236}">
                <a16:creationId xmlns:a16="http://schemas.microsoft.com/office/drawing/2014/main" id="{B1BBF4FF-2DBC-E2A3-79EB-F95BD143FE41}"/>
              </a:ext>
            </a:extLst>
          </p:cNvPr>
          <p:cNvGrpSpPr/>
          <p:nvPr/>
        </p:nvGrpSpPr>
        <p:grpSpPr>
          <a:xfrm>
            <a:off x="1151244" y="1571969"/>
            <a:ext cx="8473792" cy="3923344"/>
            <a:chOff x="1151244" y="1571969"/>
            <a:chExt cx="8473792" cy="3923344"/>
          </a:xfrm>
        </p:grpSpPr>
        <p:sp>
          <p:nvSpPr>
            <p:cNvPr id="4" name="TextBox 3">
              <a:extLst>
                <a:ext uri="{FF2B5EF4-FFF2-40B4-BE49-F238E27FC236}">
                  <a16:creationId xmlns:a16="http://schemas.microsoft.com/office/drawing/2014/main" id="{2040B41A-F766-9B2D-CB2A-C0E5DBEE0C28}"/>
                </a:ext>
              </a:extLst>
            </p:cNvPr>
            <p:cNvSpPr txBox="1"/>
            <p:nvPr/>
          </p:nvSpPr>
          <p:spPr>
            <a:xfrm>
              <a:off x="3877155" y="1571969"/>
              <a:ext cx="1618735"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Mondello</a:t>
              </a:r>
              <a:r>
                <a:rPr lang="en-US" sz="900" dirty="0">
                  <a:solidFill>
                    <a:srgbClr val="FF0000"/>
                  </a:solidFill>
                </a:rPr>
                <a:t> 2020, p2A]</a:t>
              </a:r>
            </a:p>
          </p:txBody>
        </p:sp>
        <p:sp>
          <p:nvSpPr>
            <p:cNvPr id="8" name="TextBox 7">
              <a:extLst>
                <a:ext uri="{FF2B5EF4-FFF2-40B4-BE49-F238E27FC236}">
                  <a16:creationId xmlns:a16="http://schemas.microsoft.com/office/drawing/2014/main" id="{7E48E6F6-A502-79C6-E56A-06A321FC238F}"/>
                </a:ext>
              </a:extLst>
            </p:cNvPr>
            <p:cNvSpPr txBox="1"/>
            <p:nvPr/>
          </p:nvSpPr>
          <p:spPr>
            <a:xfrm>
              <a:off x="4766215" y="2956333"/>
              <a:ext cx="1618735" cy="230832"/>
            </a:xfrm>
            <a:prstGeom prst="rect">
              <a:avLst/>
            </a:prstGeom>
            <a:noFill/>
          </p:spPr>
          <p:txBody>
            <a:bodyPr wrap="square" rtlCol="0">
              <a:spAutoFit/>
            </a:bodyPr>
            <a:lstStyle/>
            <a:p>
              <a:pPr algn="ctr"/>
              <a:r>
                <a:rPr lang="en-US" sz="900" dirty="0">
                  <a:solidFill>
                    <a:srgbClr val="FF0000"/>
                  </a:solidFill>
                </a:rPr>
                <a:t>[</a:t>
              </a:r>
              <a:r>
                <a:rPr lang="en-US" sz="900" dirty="0" err="1">
                  <a:solidFill>
                    <a:srgbClr val="FF0000"/>
                  </a:solidFill>
                </a:rPr>
                <a:t>Mondello</a:t>
              </a:r>
              <a:r>
                <a:rPr lang="en-US" sz="900" dirty="0">
                  <a:solidFill>
                    <a:srgbClr val="FF0000"/>
                  </a:solidFill>
                </a:rPr>
                <a:t> 2020, p2A]</a:t>
              </a:r>
            </a:p>
          </p:txBody>
        </p:sp>
        <p:sp>
          <p:nvSpPr>
            <p:cNvPr id="31" name="TextBox 30">
              <a:extLst>
                <a:ext uri="{FF2B5EF4-FFF2-40B4-BE49-F238E27FC236}">
                  <a16:creationId xmlns:a16="http://schemas.microsoft.com/office/drawing/2014/main" id="{0F587829-8352-8F15-6105-ECDA55B5327E}"/>
                </a:ext>
              </a:extLst>
            </p:cNvPr>
            <p:cNvSpPr txBox="1"/>
            <p:nvPr/>
          </p:nvSpPr>
          <p:spPr>
            <a:xfrm>
              <a:off x="6560103" y="1680163"/>
              <a:ext cx="1618735" cy="230832"/>
            </a:xfrm>
            <a:prstGeom prst="rect">
              <a:avLst/>
            </a:prstGeom>
            <a:noFill/>
          </p:spPr>
          <p:txBody>
            <a:bodyPr wrap="square" rtlCol="0">
              <a:spAutoFit/>
            </a:bodyPr>
            <a:lstStyle/>
            <a:p>
              <a:pPr algn="ctr"/>
              <a:r>
                <a:rPr lang="en-US" sz="900" dirty="0">
                  <a:solidFill>
                    <a:srgbClr val="FF0000"/>
                  </a:solidFill>
                </a:rPr>
                <a:t>[Kanas 2022, p1A]</a:t>
              </a:r>
            </a:p>
          </p:txBody>
        </p:sp>
        <p:sp>
          <p:nvSpPr>
            <p:cNvPr id="32" name="TextBox 31">
              <a:extLst>
                <a:ext uri="{FF2B5EF4-FFF2-40B4-BE49-F238E27FC236}">
                  <a16:creationId xmlns:a16="http://schemas.microsoft.com/office/drawing/2014/main" id="{8800920E-269B-52B5-5737-4EDB8F0AE512}"/>
                </a:ext>
              </a:extLst>
            </p:cNvPr>
            <p:cNvSpPr txBox="1"/>
            <p:nvPr/>
          </p:nvSpPr>
          <p:spPr>
            <a:xfrm>
              <a:off x="1516169" y="2207374"/>
              <a:ext cx="1618735" cy="230832"/>
            </a:xfrm>
            <a:prstGeom prst="rect">
              <a:avLst/>
            </a:prstGeom>
            <a:noFill/>
          </p:spPr>
          <p:txBody>
            <a:bodyPr wrap="square" rtlCol="0">
              <a:spAutoFit/>
            </a:bodyPr>
            <a:lstStyle/>
            <a:p>
              <a:pPr algn="ctr"/>
              <a:r>
                <a:rPr lang="en-US" sz="900" dirty="0">
                  <a:solidFill>
                    <a:srgbClr val="FF0000"/>
                  </a:solidFill>
                </a:rPr>
                <a:t>[Padala 2022, p5A]</a:t>
              </a:r>
            </a:p>
          </p:txBody>
        </p:sp>
        <p:sp>
          <p:nvSpPr>
            <p:cNvPr id="34" name="TextBox 33">
              <a:extLst>
                <a:ext uri="{FF2B5EF4-FFF2-40B4-BE49-F238E27FC236}">
                  <a16:creationId xmlns:a16="http://schemas.microsoft.com/office/drawing/2014/main" id="{05CCFE62-435B-8196-8609-4834063F2614}"/>
                </a:ext>
              </a:extLst>
            </p:cNvPr>
            <p:cNvSpPr txBox="1"/>
            <p:nvPr/>
          </p:nvSpPr>
          <p:spPr>
            <a:xfrm>
              <a:off x="4370802" y="3469032"/>
              <a:ext cx="1520821" cy="230832"/>
            </a:xfrm>
            <a:prstGeom prst="rect">
              <a:avLst/>
            </a:prstGeom>
            <a:noFill/>
          </p:spPr>
          <p:txBody>
            <a:bodyPr wrap="square" rtlCol="0">
              <a:spAutoFit/>
            </a:bodyPr>
            <a:lstStyle/>
            <a:p>
              <a:r>
                <a:rPr lang="en-US" sz="900" dirty="0">
                  <a:solidFill>
                    <a:srgbClr val="FF0000"/>
                  </a:solidFill>
                </a:rPr>
                <a:t>[Padala 2022, p5B]</a:t>
              </a:r>
            </a:p>
          </p:txBody>
        </p:sp>
        <p:sp>
          <p:nvSpPr>
            <p:cNvPr id="36" name="TextBox 35">
              <a:extLst>
                <a:ext uri="{FF2B5EF4-FFF2-40B4-BE49-F238E27FC236}">
                  <a16:creationId xmlns:a16="http://schemas.microsoft.com/office/drawing/2014/main" id="{A0063AAF-3288-8597-C57A-6EB710CB35E9}"/>
                </a:ext>
              </a:extLst>
            </p:cNvPr>
            <p:cNvSpPr txBox="1"/>
            <p:nvPr/>
          </p:nvSpPr>
          <p:spPr>
            <a:xfrm>
              <a:off x="5582027" y="3642628"/>
              <a:ext cx="1618735" cy="230832"/>
            </a:xfrm>
            <a:prstGeom prst="rect">
              <a:avLst/>
            </a:prstGeom>
            <a:noFill/>
          </p:spPr>
          <p:txBody>
            <a:bodyPr wrap="square" rtlCol="0">
              <a:spAutoFit/>
            </a:bodyPr>
            <a:lstStyle/>
            <a:p>
              <a:pPr algn="ctr"/>
              <a:r>
                <a:rPr lang="en-US" sz="900" dirty="0">
                  <a:solidFill>
                    <a:srgbClr val="FF0000"/>
                  </a:solidFill>
                </a:rPr>
                <a:t>[Kanas 2022, p1A]</a:t>
              </a:r>
            </a:p>
          </p:txBody>
        </p:sp>
        <p:sp>
          <p:nvSpPr>
            <p:cNvPr id="37" name="TextBox 36">
              <a:extLst>
                <a:ext uri="{FF2B5EF4-FFF2-40B4-BE49-F238E27FC236}">
                  <a16:creationId xmlns:a16="http://schemas.microsoft.com/office/drawing/2014/main" id="{9214C1A6-0348-069E-0D01-7A550DC916CD}"/>
                </a:ext>
              </a:extLst>
            </p:cNvPr>
            <p:cNvSpPr txBox="1"/>
            <p:nvPr/>
          </p:nvSpPr>
          <p:spPr>
            <a:xfrm>
              <a:off x="6135064" y="4347105"/>
              <a:ext cx="1618735" cy="215444"/>
            </a:xfrm>
            <a:prstGeom prst="rect">
              <a:avLst/>
            </a:prstGeom>
            <a:noFill/>
          </p:spPr>
          <p:txBody>
            <a:bodyPr wrap="square" rtlCol="0">
              <a:spAutoFit/>
            </a:bodyPr>
            <a:lstStyle/>
            <a:p>
              <a:pPr algn="ctr"/>
              <a:r>
                <a:rPr lang="en-US" sz="800" dirty="0">
                  <a:solidFill>
                    <a:srgbClr val="FF0000"/>
                  </a:solidFill>
                </a:rPr>
                <a:t>[Kanas 2022, p1A, 1B]</a:t>
              </a:r>
            </a:p>
          </p:txBody>
        </p:sp>
        <p:sp>
          <p:nvSpPr>
            <p:cNvPr id="81" name="TextBox 80">
              <a:extLst>
                <a:ext uri="{FF2B5EF4-FFF2-40B4-BE49-F238E27FC236}">
                  <a16:creationId xmlns:a16="http://schemas.microsoft.com/office/drawing/2014/main" id="{B1A97DDE-96F4-A001-CFB9-5B2D1B24E094}"/>
                </a:ext>
              </a:extLst>
            </p:cNvPr>
            <p:cNvSpPr txBox="1"/>
            <p:nvPr/>
          </p:nvSpPr>
          <p:spPr>
            <a:xfrm>
              <a:off x="7525265" y="3146218"/>
              <a:ext cx="1618735" cy="230832"/>
            </a:xfrm>
            <a:prstGeom prst="rect">
              <a:avLst/>
            </a:prstGeom>
            <a:noFill/>
          </p:spPr>
          <p:txBody>
            <a:bodyPr wrap="square" rtlCol="0">
              <a:spAutoFit/>
            </a:bodyPr>
            <a:lstStyle/>
            <a:p>
              <a:pPr algn="ctr"/>
              <a:r>
                <a:rPr lang="en-US" sz="900" dirty="0">
                  <a:solidFill>
                    <a:srgbClr val="FF0000"/>
                  </a:solidFill>
                </a:rPr>
                <a:t>[Kanas 2022, p1A]</a:t>
              </a:r>
            </a:p>
          </p:txBody>
        </p:sp>
        <p:sp>
          <p:nvSpPr>
            <p:cNvPr id="3" name="TextBox 2">
              <a:extLst>
                <a:ext uri="{FF2B5EF4-FFF2-40B4-BE49-F238E27FC236}">
                  <a16:creationId xmlns:a16="http://schemas.microsoft.com/office/drawing/2014/main" id="{06124F94-2F13-5815-5510-4FBC6DC8A1E5}"/>
                </a:ext>
              </a:extLst>
            </p:cNvPr>
            <p:cNvSpPr txBox="1"/>
            <p:nvPr/>
          </p:nvSpPr>
          <p:spPr>
            <a:xfrm>
              <a:off x="8334632" y="2109934"/>
              <a:ext cx="1290404" cy="507831"/>
            </a:xfrm>
            <a:prstGeom prst="rect">
              <a:avLst/>
            </a:prstGeom>
            <a:noFill/>
          </p:spPr>
          <p:txBody>
            <a:bodyPr wrap="square" rtlCol="0">
              <a:spAutoFit/>
            </a:bodyPr>
            <a:lstStyle/>
            <a:p>
              <a:r>
                <a:rPr lang="en-US" sz="900" dirty="0">
                  <a:solidFill>
                    <a:srgbClr val="FF0000"/>
                  </a:solidFill>
                </a:rPr>
                <a:t>[Cancer Stat </a:t>
              </a:r>
              <a:r>
                <a:rPr lang="en-US" sz="900" dirty="0" err="1">
                  <a:solidFill>
                    <a:srgbClr val="FF0000"/>
                  </a:solidFill>
                </a:rPr>
                <a:t>Facts_DLBCL</a:t>
              </a:r>
              <a:r>
                <a:rPr lang="en-US" sz="900" dirty="0">
                  <a:solidFill>
                    <a:srgbClr val="FF0000"/>
                  </a:solidFill>
                </a:rPr>
                <a:t> 2022, p2A]</a:t>
              </a:r>
            </a:p>
          </p:txBody>
        </p:sp>
        <p:sp>
          <p:nvSpPr>
            <p:cNvPr id="33" name="TextBox 32">
              <a:extLst>
                <a:ext uri="{FF2B5EF4-FFF2-40B4-BE49-F238E27FC236}">
                  <a16:creationId xmlns:a16="http://schemas.microsoft.com/office/drawing/2014/main" id="{61A66137-7CB1-C3C9-34E4-8C7A925B8C73}"/>
                </a:ext>
              </a:extLst>
            </p:cNvPr>
            <p:cNvSpPr txBox="1"/>
            <p:nvPr/>
          </p:nvSpPr>
          <p:spPr>
            <a:xfrm>
              <a:off x="1624122" y="5264481"/>
              <a:ext cx="1618735" cy="230832"/>
            </a:xfrm>
            <a:prstGeom prst="rect">
              <a:avLst/>
            </a:prstGeom>
            <a:noFill/>
          </p:spPr>
          <p:txBody>
            <a:bodyPr wrap="square" rtlCol="0">
              <a:spAutoFit/>
            </a:bodyPr>
            <a:lstStyle/>
            <a:p>
              <a:pPr algn="ctr"/>
              <a:r>
                <a:rPr lang="en-US" sz="900" dirty="0">
                  <a:solidFill>
                    <a:srgbClr val="FF0000"/>
                  </a:solidFill>
                </a:rPr>
                <a:t>[Liu 2019, p8A]</a:t>
              </a:r>
            </a:p>
          </p:txBody>
        </p:sp>
        <p:sp>
          <p:nvSpPr>
            <p:cNvPr id="6" name="TextBox 5">
              <a:extLst>
                <a:ext uri="{FF2B5EF4-FFF2-40B4-BE49-F238E27FC236}">
                  <a16:creationId xmlns:a16="http://schemas.microsoft.com/office/drawing/2014/main" id="{480B56FA-6F7F-D1E9-85AE-3BB67ECAF294}"/>
                </a:ext>
              </a:extLst>
            </p:cNvPr>
            <p:cNvSpPr txBox="1"/>
            <p:nvPr/>
          </p:nvSpPr>
          <p:spPr>
            <a:xfrm>
              <a:off x="1427634" y="2816681"/>
              <a:ext cx="1618735" cy="230832"/>
            </a:xfrm>
            <a:prstGeom prst="rect">
              <a:avLst/>
            </a:prstGeom>
            <a:noFill/>
          </p:spPr>
          <p:txBody>
            <a:bodyPr wrap="square" rtlCol="0">
              <a:spAutoFit/>
            </a:bodyPr>
            <a:lstStyle/>
            <a:p>
              <a:pPr algn="ctr"/>
              <a:r>
                <a:rPr lang="en-US" sz="900" dirty="0">
                  <a:solidFill>
                    <a:srgbClr val="FF0000"/>
                  </a:solidFill>
                </a:rPr>
                <a:t>[Khan 2013, p1A]</a:t>
              </a:r>
            </a:p>
          </p:txBody>
        </p:sp>
        <p:sp>
          <p:nvSpPr>
            <p:cNvPr id="12" name="TextBox 11">
              <a:extLst>
                <a:ext uri="{FF2B5EF4-FFF2-40B4-BE49-F238E27FC236}">
                  <a16:creationId xmlns:a16="http://schemas.microsoft.com/office/drawing/2014/main" id="{E7E56DC2-BE53-E682-6BBE-759DE1D41AC8}"/>
                </a:ext>
              </a:extLst>
            </p:cNvPr>
            <p:cNvSpPr txBox="1"/>
            <p:nvPr/>
          </p:nvSpPr>
          <p:spPr>
            <a:xfrm>
              <a:off x="5962436" y="5185182"/>
              <a:ext cx="1618735" cy="215444"/>
            </a:xfrm>
            <a:prstGeom prst="rect">
              <a:avLst/>
            </a:prstGeom>
            <a:noFill/>
          </p:spPr>
          <p:txBody>
            <a:bodyPr wrap="square" rtlCol="0">
              <a:spAutoFit/>
            </a:bodyPr>
            <a:lstStyle/>
            <a:p>
              <a:pPr algn="ctr"/>
              <a:r>
                <a:rPr lang="en-US" sz="800" dirty="0">
                  <a:solidFill>
                    <a:srgbClr val="FF0000"/>
                  </a:solidFill>
                </a:rPr>
                <a:t>[Harris 2020, p1A]</a:t>
              </a:r>
            </a:p>
          </p:txBody>
        </p:sp>
        <p:sp>
          <p:nvSpPr>
            <p:cNvPr id="11" name="TextBox 10">
              <a:extLst>
                <a:ext uri="{FF2B5EF4-FFF2-40B4-BE49-F238E27FC236}">
                  <a16:creationId xmlns:a16="http://schemas.microsoft.com/office/drawing/2014/main" id="{60BD6A27-B4E0-1D56-C4F6-E1FE61658443}"/>
                </a:ext>
              </a:extLst>
            </p:cNvPr>
            <p:cNvSpPr txBox="1"/>
            <p:nvPr/>
          </p:nvSpPr>
          <p:spPr>
            <a:xfrm>
              <a:off x="1151244" y="3499660"/>
              <a:ext cx="1618735" cy="230832"/>
            </a:xfrm>
            <a:prstGeom prst="rect">
              <a:avLst/>
            </a:prstGeom>
            <a:noFill/>
          </p:spPr>
          <p:txBody>
            <a:bodyPr wrap="square" rtlCol="0">
              <a:spAutoFit/>
            </a:bodyPr>
            <a:lstStyle/>
            <a:p>
              <a:pPr algn="ctr"/>
              <a:r>
                <a:rPr lang="en-US" sz="900" dirty="0">
                  <a:solidFill>
                    <a:srgbClr val="FF0000"/>
                  </a:solidFill>
                </a:rPr>
                <a:t>[Khan 2013, p1B]</a:t>
              </a:r>
            </a:p>
          </p:txBody>
        </p:sp>
      </p:grpSp>
    </p:spTree>
    <p:extLst>
      <p:ext uri="{BB962C8B-B14F-4D97-AF65-F5344CB8AC3E}">
        <p14:creationId xmlns:p14="http://schemas.microsoft.com/office/powerpoint/2010/main" val="41627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C71F1122-D579-DC39-6F0F-CB38073F9093}"/>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9EB1C9F6-2999-90DF-5DA4-66DF3A6E418E}"/>
              </a:ext>
            </a:extLst>
          </p:cNvPr>
          <p:cNvSpPr>
            <a:spLocks noGrp="1"/>
          </p:cNvSpPr>
          <p:nvPr>
            <p:ph type="sldNum" sz="quarter" idx="16"/>
          </p:nvPr>
        </p:nvSpPr>
        <p:spPr/>
        <p:txBody>
          <a:bodyPr/>
          <a:lstStyle/>
          <a:p>
            <a:fld id="{6B54B0F7-55DD-40D6-B7F4-70B586885C0B}" type="slidenum">
              <a:rPr lang="en-US" smtClean="0"/>
              <a:pPr/>
              <a:t>7</a:t>
            </a:fld>
            <a:endParaRPr lang="en-US" dirty="0"/>
          </a:p>
        </p:txBody>
      </p:sp>
      <p:pic>
        <p:nvPicPr>
          <p:cNvPr id="25" name="Graphic 24">
            <a:extLst>
              <a:ext uri="{FF2B5EF4-FFF2-40B4-BE49-F238E27FC236}">
                <a16:creationId xmlns:a16="http://schemas.microsoft.com/office/drawing/2014/main" id="{B25C0020-150C-31FD-338A-723028183A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37758" y="1848967"/>
            <a:ext cx="3724697" cy="1156404"/>
          </a:xfrm>
          <a:prstGeom prst="rect">
            <a:avLst/>
          </a:prstGeom>
        </p:spPr>
      </p:pic>
      <p:sp>
        <p:nvSpPr>
          <p:cNvPr id="19" name="Content Placeholder 18" hidden="1">
            <a:extLst>
              <a:ext uri="{FF2B5EF4-FFF2-40B4-BE49-F238E27FC236}">
                <a16:creationId xmlns:a16="http://schemas.microsoft.com/office/drawing/2014/main" id="{DB22EED0-6522-9B49-8BBA-A5F18FC6A174}"/>
              </a:ext>
            </a:extLst>
          </p:cNvPr>
          <p:cNvSpPr>
            <a:spLocks noGrp="1"/>
          </p:cNvSpPr>
          <p:nvPr>
            <p:ph sz="quarter" idx="35"/>
          </p:nvPr>
        </p:nvSpPr>
        <p:spPr/>
        <p:txBody>
          <a:bodyPr/>
          <a:lstStyle/>
          <a:p>
            <a:endParaRPr lang="en-US" dirty="0"/>
          </a:p>
        </p:txBody>
      </p:sp>
      <p:sp>
        <p:nvSpPr>
          <p:cNvPr id="56" name="Content Placeholder 17">
            <a:extLst>
              <a:ext uri="{FF2B5EF4-FFF2-40B4-BE49-F238E27FC236}">
                <a16:creationId xmlns:a16="http://schemas.microsoft.com/office/drawing/2014/main" id="{D8BF490D-1122-50A7-3566-AFAFA18B2046}"/>
              </a:ext>
            </a:extLst>
          </p:cNvPr>
          <p:cNvSpPr>
            <a:spLocks noGrp="1"/>
          </p:cNvSpPr>
          <p:nvPr>
            <p:ph sz="quarter" idx="32"/>
          </p:nvPr>
        </p:nvSpPr>
        <p:spPr>
          <a:xfrm>
            <a:off x="329184" y="3493008"/>
            <a:ext cx="4169663" cy="2148840"/>
          </a:xfrm>
        </p:spPr>
        <p:txBody>
          <a:bodyPr/>
          <a:lstStyle/>
          <a:p>
            <a:r>
              <a:rPr lang="en-US" dirty="0"/>
              <a:t>Prevalence/Incidence</a:t>
            </a:r>
          </a:p>
          <a:p>
            <a:pPr lvl="1">
              <a:buFont typeface="Verdana" panose="020B0604030504040204" pitchFamily="34" charset="0"/>
              <a:buChar char="●"/>
            </a:pPr>
            <a:r>
              <a:rPr lang="en-US" dirty="0"/>
              <a:t>CLL accounts for 25% to 30% of total </a:t>
            </a:r>
            <a:br>
              <a:rPr lang="en-US" dirty="0"/>
            </a:br>
            <a:r>
              <a:rPr lang="en-US" dirty="0"/>
              <a:t>leukemia population in the US</a:t>
            </a:r>
          </a:p>
          <a:p>
            <a:pPr lvl="1"/>
            <a:r>
              <a:rPr lang="en-US" dirty="0"/>
              <a:t>The incidence of new cases of CLL in the US is 4.7 per 100,000 per year (based on 2015-2019 cases)</a:t>
            </a:r>
          </a:p>
          <a:p>
            <a:pPr lvl="1"/>
            <a:r>
              <a:rPr lang="en-US" dirty="0"/>
              <a:t>The US incidence increases with age with 65- to </a:t>
            </a:r>
            <a:br>
              <a:rPr lang="en-US" dirty="0"/>
            </a:br>
            <a:r>
              <a:rPr lang="en-US" dirty="0"/>
              <a:t>74-year-olds having the highest incidence of new cases (31.1%) (based on 2015-2019 cases)</a:t>
            </a:r>
          </a:p>
          <a:p>
            <a:pPr lvl="1"/>
            <a:r>
              <a:rPr lang="en-US" dirty="0"/>
              <a:t>In 2019, the prevalence of CLL in the US was an estimated 200,000 cases </a:t>
            </a:r>
          </a:p>
        </p:txBody>
      </p:sp>
      <p:grpSp>
        <p:nvGrpSpPr>
          <p:cNvPr id="5" name="Group 4">
            <a:extLst>
              <a:ext uri="{FF2B5EF4-FFF2-40B4-BE49-F238E27FC236}">
                <a16:creationId xmlns:a16="http://schemas.microsoft.com/office/drawing/2014/main" id="{AFA798DC-8FD2-2DBA-0987-5B7797BB95AD}"/>
              </a:ext>
            </a:extLst>
          </p:cNvPr>
          <p:cNvGrpSpPr/>
          <p:nvPr/>
        </p:nvGrpSpPr>
        <p:grpSpPr>
          <a:xfrm>
            <a:off x="3840480" y="3246120"/>
            <a:ext cx="571500" cy="571500"/>
            <a:chOff x="3834345" y="3343676"/>
            <a:chExt cx="571500" cy="571500"/>
          </a:xfrm>
        </p:grpSpPr>
        <p:sp>
          <p:nvSpPr>
            <p:cNvPr id="6" name="Rectangle 5">
              <a:extLst>
                <a:ext uri="{FF2B5EF4-FFF2-40B4-BE49-F238E27FC236}">
                  <a16:creationId xmlns:a16="http://schemas.microsoft.com/office/drawing/2014/main" id="{3CD58A2D-F825-C0B7-4B9D-D73D25810197}"/>
                </a:ext>
              </a:extLst>
            </p:cNvPr>
            <p:cNvSpPr/>
            <p:nvPr/>
          </p:nvSpPr>
          <p:spPr>
            <a:xfrm>
              <a:off x="3886200" y="3438144"/>
              <a:ext cx="429768"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20">
              <a:extLst>
                <a:ext uri="{FF2B5EF4-FFF2-40B4-BE49-F238E27FC236}">
                  <a16:creationId xmlns:a16="http://schemas.microsoft.com/office/drawing/2014/main" id="{09D076CF-BFCF-1B43-CEE6-9406596ACA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34345" y="3343676"/>
              <a:ext cx="571500" cy="571500"/>
            </a:xfrm>
            <a:prstGeom prst="rect">
              <a:avLst/>
            </a:prstGeom>
          </p:spPr>
        </p:pic>
      </p:grpSp>
      <p:sp>
        <p:nvSpPr>
          <p:cNvPr id="52" name="Content Placeholder 51">
            <a:extLst>
              <a:ext uri="{FF2B5EF4-FFF2-40B4-BE49-F238E27FC236}">
                <a16:creationId xmlns:a16="http://schemas.microsoft.com/office/drawing/2014/main" id="{97D08128-A572-FC27-140C-D3FBCE5E42F4}"/>
              </a:ext>
            </a:extLst>
          </p:cNvPr>
          <p:cNvSpPr>
            <a:spLocks noGrp="1"/>
          </p:cNvSpPr>
          <p:nvPr>
            <p:ph sz="quarter" idx="65"/>
          </p:nvPr>
        </p:nvSpPr>
        <p:spPr>
          <a:xfrm>
            <a:off x="324969" y="1706838"/>
            <a:ext cx="4114800" cy="1463040"/>
          </a:xfrm>
          <a:solidFill>
            <a:schemeClr val="accent6">
              <a:lumMod val="20000"/>
              <a:lumOff val="80000"/>
            </a:schemeClr>
          </a:solidFill>
        </p:spPr>
        <p:txBody>
          <a:bodyPr/>
          <a:lstStyle/>
          <a:p>
            <a:r>
              <a:rPr lang="en-US" dirty="0">
                <a:solidFill>
                  <a:schemeClr val="accent2">
                    <a:lumMod val="50000"/>
                  </a:schemeClr>
                </a:solidFill>
              </a:rPr>
              <a:t>CLL is a cancer that begins in the blood stem cells. </a:t>
            </a:r>
            <a:br>
              <a:rPr lang="en-US" dirty="0">
                <a:solidFill>
                  <a:schemeClr val="accent2">
                    <a:lumMod val="50000"/>
                  </a:schemeClr>
                </a:solidFill>
              </a:rPr>
            </a:br>
            <a:r>
              <a:rPr lang="en-US" dirty="0">
                <a:solidFill>
                  <a:schemeClr val="accent2">
                    <a:lumMod val="50000"/>
                  </a:schemeClr>
                </a:solidFill>
              </a:rPr>
              <a:t>It is a malignancy characterized by increased production of mature but dysfunctional B lymphocytes.</a:t>
            </a:r>
          </a:p>
        </p:txBody>
      </p:sp>
      <p:sp>
        <p:nvSpPr>
          <p:cNvPr id="15" name="Title 14">
            <a:extLst>
              <a:ext uri="{FF2B5EF4-FFF2-40B4-BE49-F238E27FC236}">
                <a16:creationId xmlns:a16="http://schemas.microsoft.com/office/drawing/2014/main" id="{852BE48C-C02B-2C2C-F7A9-9313D63ABF4A}"/>
              </a:ext>
            </a:extLst>
          </p:cNvPr>
          <p:cNvSpPr>
            <a:spLocks noGrp="1"/>
          </p:cNvSpPr>
          <p:nvPr>
            <p:ph type="title"/>
          </p:nvPr>
        </p:nvSpPr>
        <p:spPr/>
        <p:txBody>
          <a:bodyPr/>
          <a:lstStyle/>
          <a:p>
            <a:r>
              <a:rPr lang="en-US" dirty="0"/>
              <a:t>Chronic Lymphocytic Leukemia (CLL) </a:t>
            </a:r>
          </a:p>
        </p:txBody>
      </p:sp>
      <p:sp>
        <p:nvSpPr>
          <p:cNvPr id="4" name="Content Placeholder 3">
            <a:extLst>
              <a:ext uri="{FF2B5EF4-FFF2-40B4-BE49-F238E27FC236}">
                <a16:creationId xmlns:a16="http://schemas.microsoft.com/office/drawing/2014/main" id="{50A199F1-2D67-337D-8047-5724F5B3E084}"/>
              </a:ext>
            </a:extLst>
          </p:cNvPr>
          <p:cNvSpPr>
            <a:spLocks noGrp="1"/>
          </p:cNvSpPr>
          <p:nvPr>
            <p:ph sz="quarter" idx="56"/>
          </p:nvPr>
        </p:nvSpPr>
        <p:spPr>
          <a:xfrm>
            <a:off x="4663440" y="3493008"/>
            <a:ext cx="4111759" cy="2148493"/>
          </a:xfrm>
        </p:spPr>
        <p:txBody>
          <a:bodyPr>
            <a:noAutofit/>
          </a:bodyPr>
          <a:lstStyle/>
          <a:p>
            <a:r>
              <a:rPr lang="en-US" dirty="0"/>
              <a:t>Demographic</a:t>
            </a:r>
            <a:endParaRPr lang="en-US" sz="900" dirty="0"/>
          </a:p>
          <a:p>
            <a:pPr lvl="1"/>
            <a:r>
              <a:rPr lang="en-US" sz="1050" dirty="0"/>
              <a:t>In the US, CLL most commonly occurs in the elderly, with a median age at diagnosis of 70 years old </a:t>
            </a:r>
          </a:p>
          <a:p>
            <a:pPr lvl="1">
              <a:spcBef>
                <a:spcPts val="300"/>
              </a:spcBef>
            </a:pPr>
            <a:r>
              <a:rPr lang="en-US" sz="1050" dirty="0"/>
              <a:t>Whites have the highest incidence of new cases of CLL in the US (4.1-7.7 per 100,000 new cases) followed by:</a:t>
            </a:r>
          </a:p>
          <a:p>
            <a:pPr marL="576072" lvl="2" indent="-274320">
              <a:spcBef>
                <a:spcPts val="300"/>
              </a:spcBef>
            </a:pPr>
            <a:r>
              <a:rPr lang="en-US" sz="1050" dirty="0"/>
              <a:t>Blacks (2.3-4.7 per 100,000 new cases)</a:t>
            </a:r>
          </a:p>
          <a:p>
            <a:pPr marL="576072" lvl="2" indent="-274320">
              <a:spcBef>
                <a:spcPts val="300"/>
              </a:spcBef>
            </a:pPr>
            <a:r>
              <a:rPr lang="en-US" sz="1050" dirty="0"/>
              <a:t>Asians/Pacific Islanders (0.8-1.6 per 100,000 new cases)</a:t>
            </a:r>
          </a:p>
          <a:p>
            <a:pPr lvl="1">
              <a:spcBef>
                <a:spcPts val="300"/>
              </a:spcBef>
            </a:pPr>
            <a:r>
              <a:rPr lang="en-US" sz="1050" dirty="0"/>
              <a:t>More males (6.4 per 100,000 new cases) than females (3.4 per 100,000 new cases) are affected</a:t>
            </a:r>
          </a:p>
        </p:txBody>
      </p:sp>
      <p:grpSp>
        <p:nvGrpSpPr>
          <p:cNvPr id="33" name="Group 32">
            <a:extLst>
              <a:ext uri="{FF2B5EF4-FFF2-40B4-BE49-F238E27FC236}">
                <a16:creationId xmlns:a16="http://schemas.microsoft.com/office/drawing/2014/main" id="{CD6E4191-034B-BBA3-B612-D61DE2F5B8FA}"/>
              </a:ext>
            </a:extLst>
          </p:cNvPr>
          <p:cNvGrpSpPr/>
          <p:nvPr/>
        </p:nvGrpSpPr>
        <p:grpSpPr>
          <a:xfrm>
            <a:off x="8092440" y="3236976"/>
            <a:ext cx="578302" cy="576758"/>
            <a:chOff x="4558146" y="3358738"/>
            <a:chExt cx="578302" cy="576758"/>
          </a:xfrm>
        </p:grpSpPr>
        <p:sp>
          <p:nvSpPr>
            <p:cNvPr id="34" name="Oval 33">
              <a:extLst>
                <a:ext uri="{FF2B5EF4-FFF2-40B4-BE49-F238E27FC236}">
                  <a16:creationId xmlns:a16="http://schemas.microsoft.com/office/drawing/2014/main" id="{5108BF5D-0A9A-6E69-B91B-041021D429FE}"/>
                </a:ext>
              </a:extLst>
            </p:cNvPr>
            <p:cNvSpPr/>
            <p:nvPr/>
          </p:nvSpPr>
          <p:spPr>
            <a:xfrm>
              <a:off x="4558146" y="335873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Content Placeholder 20">
              <a:extLst>
                <a:ext uri="{FF2B5EF4-FFF2-40B4-BE49-F238E27FC236}">
                  <a16:creationId xmlns:a16="http://schemas.microsoft.com/office/drawing/2014/main" id="{089CEF67-6910-3910-5F77-371170F71F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64948" y="3363996"/>
              <a:ext cx="571500" cy="571500"/>
            </a:xfrm>
            <a:prstGeom prst="rect">
              <a:avLst/>
            </a:prstGeom>
          </p:spPr>
        </p:pic>
      </p:grpSp>
      <p:grpSp>
        <p:nvGrpSpPr>
          <p:cNvPr id="3" name="REFS\ART ID" hidden="1">
            <a:extLst>
              <a:ext uri="{FF2B5EF4-FFF2-40B4-BE49-F238E27FC236}">
                <a16:creationId xmlns:a16="http://schemas.microsoft.com/office/drawing/2014/main" id="{F9DCE300-BA24-5763-219B-18CF0413CD36}"/>
              </a:ext>
            </a:extLst>
          </p:cNvPr>
          <p:cNvGrpSpPr/>
          <p:nvPr/>
        </p:nvGrpSpPr>
        <p:grpSpPr>
          <a:xfrm>
            <a:off x="2343331" y="297873"/>
            <a:ext cx="8351093" cy="5343628"/>
            <a:chOff x="2343331" y="297873"/>
            <a:chExt cx="8351093" cy="5343628"/>
          </a:xfrm>
        </p:grpSpPr>
        <p:sp>
          <p:nvSpPr>
            <p:cNvPr id="10" name="TextBox 9">
              <a:extLst>
                <a:ext uri="{FF2B5EF4-FFF2-40B4-BE49-F238E27FC236}">
                  <a16:creationId xmlns:a16="http://schemas.microsoft.com/office/drawing/2014/main" id="{F01C2EAA-2D08-7515-3F33-0401A92165EA}"/>
                </a:ext>
              </a:extLst>
            </p:cNvPr>
            <p:cNvSpPr txBox="1"/>
            <p:nvPr/>
          </p:nvSpPr>
          <p:spPr>
            <a:xfrm>
              <a:off x="9144000" y="297873"/>
              <a:ext cx="1550424" cy="369332"/>
            </a:xfrm>
            <a:prstGeom prst="rect">
              <a:avLst/>
            </a:prstGeom>
            <a:noFill/>
          </p:spPr>
          <p:txBody>
            <a:bodyPr wrap="none" rtlCol="0">
              <a:spAutoFit/>
            </a:bodyPr>
            <a:lstStyle/>
            <a:p>
              <a:r>
                <a:rPr lang="en-US" b="1" dirty="0">
                  <a:solidFill>
                    <a:srgbClr val="FF0000"/>
                  </a:solidFill>
                </a:rPr>
                <a:t>AHB_002b</a:t>
              </a:r>
            </a:p>
          </p:txBody>
        </p:sp>
        <p:sp>
          <p:nvSpPr>
            <p:cNvPr id="53" name="TextBox 52">
              <a:extLst>
                <a:ext uri="{FF2B5EF4-FFF2-40B4-BE49-F238E27FC236}">
                  <a16:creationId xmlns:a16="http://schemas.microsoft.com/office/drawing/2014/main" id="{C56D5D7E-036D-8E2C-02DD-685C50BDBB33}"/>
                </a:ext>
              </a:extLst>
            </p:cNvPr>
            <p:cNvSpPr txBox="1"/>
            <p:nvPr/>
          </p:nvSpPr>
          <p:spPr>
            <a:xfrm>
              <a:off x="2410669" y="2793485"/>
              <a:ext cx="1845032" cy="230832"/>
            </a:xfrm>
            <a:prstGeom prst="rect">
              <a:avLst/>
            </a:prstGeom>
            <a:noFill/>
          </p:spPr>
          <p:txBody>
            <a:bodyPr wrap="square" rtlCol="0">
              <a:spAutoFit/>
            </a:bodyPr>
            <a:lstStyle/>
            <a:p>
              <a:pPr algn="ctr"/>
              <a:r>
                <a:rPr lang="en-US" sz="900" dirty="0">
                  <a:solidFill>
                    <a:srgbClr val="FF0000"/>
                  </a:solidFill>
                </a:rPr>
                <a:t>[Mukkamalla 2022, p1A]</a:t>
              </a:r>
            </a:p>
          </p:txBody>
        </p:sp>
        <p:sp>
          <p:nvSpPr>
            <p:cNvPr id="58" name="TextBox 57">
              <a:extLst>
                <a:ext uri="{FF2B5EF4-FFF2-40B4-BE49-F238E27FC236}">
                  <a16:creationId xmlns:a16="http://schemas.microsoft.com/office/drawing/2014/main" id="{475A4769-D179-1345-FBC8-39B4F23CAAF9}"/>
                </a:ext>
              </a:extLst>
            </p:cNvPr>
            <p:cNvSpPr txBox="1"/>
            <p:nvPr/>
          </p:nvSpPr>
          <p:spPr>
            <a:xfrm>
              <a:off x="5938976" y="3635959"/>
              <a:ext cx="2090669"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p6B]</a:t>
              </a:r>
            </a:p>
          </p:txBody>
        </p:sp>
        <p:sp>
          <p:nvSpPr>
            <p:cNvPr id="61" name="TextBox 60">
              <a:extLst>
                <a:ext uri="{FF2B5EF4-FFF2-40B4-BE49-F238E27FC236}">
                  <a16:creationId xmlns:a16="http://schemas.microsoft.com/office/drawing/2014/main" id="{1A956091-3940-FCAC-94AD-207A416EA39F}"/>
                </a:ext>
              </a:extLst>
            </p:cNvPr>
            <p:cNvSpPr txBox="1"/>
            <p:nvPr/>
          </p:nvSpPr>
          <p:spPr>
            <a:xfrm>
              <a:off x="2818408" y="3975202"/>
              <a:ext cx="1845032" cy="230832"/>
            </a:xfrm>
            <a:prstGeom prst="rect">
              <a:avLst/>
            </a:prstGeom>
            <a:noFill/>
          </p:spPr>
          <p:txBody>
            <a:bodyPr wrap="square" rtlCol="0">
              <a:spAutoFit/>
            </a:bodyPr>
            <a:lstStyle/>
            <a:p>
              <a:pPr algn="ctr"/>
              <a:r>
                <a:rPr lang="en-US" sz="900" dirty="0">
                  <a:solidFill>
                    <a:srgbClr val="FF0000"/>
                  </a:solidFill>
                </a:rPr>
                <a:t>[Mukkamalla 2022, p2A]</a:t>
              </a:r>
            </a:p>
          </p:txBody>
        </p:sp>
        <p:sp>
          <p:nvSpPr>
            <p:cNvPr id="62" name="TextBox 61">
              <a:extLst>
                <a:ext uri="{FF2B5EF4-FFF2-40B4-BE49-F238E27FC236}">
                  <a16:creationId xmlns:a16="http://schemas.microsoft.com/office/drawing/2014/main" id="{69837CD8-CBC1-6DB7-6CF2-E169A5319068}"/>
                </a:ext>
              </a:extLst>
            </p:cNvPr>
            <p:cNvSpPr txBox="1"/>
            <p:nvPr/>
          </p:nvSpPr>
          <p:spPr>
            <a:xfrm>
              <a:off x="2611241" y="4503054"/>
              <a:ext cx="2064390"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p2A]</a:t>
              </a:r>
            </a:p>
          </p:txBody>
        </p:sp>
        <p:sp>
          <p:nvSpPr>
            <p:cNvPr id="63" name="TextBox 62">
              <a:extLst>
                <a:ext uri="{FF2B5EF4-FFF2-40B4-BE49-F238E27FC236}">
                  <a16:creationId xmlns:a16="http://schemas.microsoft.com/office/drawing/2014/main" id="{E2678B7E-6674-A7A8-B880-CE5CD8EF19E9}"/>
                </a:ext>
              </a:extLst>
            </p:cNvPr>
            <p:cNvSpPr txBox="1"/>
            <p:nvPr/>
          </p:nvSpPr>
          <p:spPr>
            <a:xfrm>
              <a:off x="2689095" y="5072451"/>
              <a:ext cx="2064390"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p6A]</a:t>
              </a:r>
            </a:p>
          </p:txBody>
        </p:sp>
        <p:sp>
          <p:nvSpPr>
            <p:cNvPr id="12" name="TextBox 11">
              <a:extLst>
                <a:ext uri="{FF2B5EF4-FFF2-40B4-BE49-F238E27FC236}">
                  <a16:creationId xmlns:a16="http://schemas.microsoft.com/office/drawing/2014/main" id="{AF178FCF-5960-45F4-D084-1A501EA658F3}"/>
                </a:ext>
              </a:extLst>
            </p:cNvPr>
            <p:cNvSpPr txBox="1"/>
            <p:nvPr/>
          </p:nvSpPr>
          <p:spPr>
            <a:xfrm>
              <a:off x="2343331" y="5410669"/>
              <a:ext cx="2180916"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p2C]</a:t>
              </a:r>
            </a:p>
          </p:txBody>
        </p:sp>
        <p:sp>
          <p:nvSpPr>
            <p:cNvPr id="14" name="TextBox 13">
              <a:extLst>
                <a:ext uri="{FF2B5EF4-FFF2-40B4-BE49-F238E27FC236}">
                  <a16:creationId xmlns:a16="http://schemas.microsoft.com/office/drawing/2014/main" id="{7A55CA36-D0B6-F856-8388-74710DA3FDD5}"/>
                </a:ext>
              </a:extLst>
            </p:cNvPr>
            <p:cNvSpPr txBox="1"/>
            <p:nvPr/>
          </p:nvSpPr>
          <p:spPr>
            <a:xfrm>
              <a:off x="2416876" y="2956135"/>
              <a:ext cx="1845032" cy="230832"/>
            </a:xfrm>
            <a:prstGeom prst="rect">
              <a:avLst/>
            </a:prstGeom>
            <a:noFill/>
          </p:spPr>
          <p:txBody>
            <a:bodyPr wrap="square" rtlCol="0">
              <a:spAutoFit/>
            </a:bodyPr>
            <a:lstStyle/>
            <a:p>
              <a:pPr algn="ctr"/>
              <a:r>
                <a:rPr lang="en-US" sz="900" dirty="0">
                  <a:solidFill>
                    <a:srgbClr val="FF0000"/>
                  </a:solidFill>
                </a:rPr>
                <a:t>[CCS_CLL, p1A]</a:t>
              </a:r>
            </a:p>
          </p:txBody>
        </p:sp>
        <p:sp>
          <p:nvSpPr>
            <p:cNvPr id="16" name="TextBox 15">
              <a:extLst>
                <a:ext uri="{FF2B5EF4-FFF2-40B4-BE49-F238E27FC236}">
                  <a16:creationId xmlns:a16="http://schemas.microsoft.com/office/drawing/2014/main" id="{DD9A298A-0E15-0098-9839-5934B211BA8A}"/>
                </a:ext>
              </a:extLst>
            </p:cNvPr>
            <p:cNvSpPr txBox="1"/>
            <p:nvPr/>
          </p:nvSpPr>
          <p:spPr>
            <a:xfrm>
              <a:off x="7038875" y="5122652"/>
              <a:ext cx="2120734"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p5A]</a:t>
              </a:r>
            </a:p>
          </p:txBody>
        </p:sp>
        <p:sp>
          <p:nvSpPr>
            <p:cNvPr id="17" name="TextBox 16">
              <a:extLst>
                <a:ext uri="{FF2B5EF4-FFF2-40B4-BE49-F238E27FC236}">
                  <a16:creationId xmlns:a16="http://schemas.microsoft.com/office/drawing/2014/main" id="{88CB6AE2-DAC1-B15C-DB96-F03C08C4A26C}"/>
                </a:ext>
              </a:extLst>
            </p:cNvPr>
            <p:cNvSpPr txBox="1"/>
            <p:nvPr/>
          </p:nvSpPr>
          <p:spPr>
            <a:xfrm>
              <a:off x="6606749" y="4519599"/>
              <a:ext cx="2055706" cy="2308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p5A]</a:t>
              </a:r>
            </a:p>
          </p:txBody>
        </p:sp>
      </p:grpSp>
    </p:spTree>
    <p:extLst>
      <p:ext uri="{BB962C8B-B14F-4D97-AF65-F5344CB8AC3E}">
        <p14:creationId xmlns:p14="http://schemas.microsoft.com/office/powerpoint/2010/main" val="41093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BD8C4455-43AA-DB57-A316-63155BF23A48}"/>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sp>
        <p:nvSpPr>
          <p:cNvPr id="2" name="Slide Number Placeholder 1">
            <a:extLst>
              <a:ext uri="{FF2B5EF4-FFF2-40B4-BE49-F238E27FC236}">
                <a16:creationId xmlns:a16="http://schemas.microsoft.com/office/drawing/2014/main" id="{9EB1C9F6-2999-90DF-5DA4-66DF3A6E418E}"/>
              </a:ext>
            </a:extLst>
          </p:cNvPr>
          <p:cNvSpPr>
            <a:spLocks noGrp="1"/>
          </p:cNvSpPr>
          <p:nvPr>
            <p:ph type="sldNum" sz="quarter" idx="16"/>
          </p:nvPr>
        </p:nvSpPr>
        <p:spPr/>
        <p:txBody>
          <a:bodyPr/>
          <a:lstStyle/>
          <a:p>
            <a:fld id="{6B54B0F7-55DD-40D6-B7F4-70B586885C0B}" type="slidenum">
              <a:rPr lang="en-US" smtClean="0"/>
              <a:pPr/>
              <a:t>8</a:t>
            </a:fld>
            <a:endParaRPr lang="en-US" dirty="0"/>
          </a:p>
        </p:txBody>
      </p:sp>
      <p:sp>
        <p:nvSpPr>
          <p:cNvPr id="15" name="Title 14">
            <a:extLst>
              <a:ext uri="{FF2B5EF4-FFF2-40B4-BE49-F238E27FC236}">
                <a16:creationId xmlns:a16="http://schemas.microsoft.com/office/drawing/2014/main" id="{852BE48C-C02B-2C2C-F7A9-9313D63ABF4A}"/>
              </a:ext>
            </a:extLst>
          </p:cNvPr>
          <p:cNvSpPr>
            <a:spLocks noGrp="1"/>
          </p:cNvSpPr>
          <p:nvPr>
            <p:ph type="title"/>
          </p:nvPr>
        </p:nvSpPr>
        <p:spPr/>
        <p:txBody>
          <a:bodyPr/>
          <a:lstStyle/>
          <a:p>
            <a:r>
              <a:rPr lang="en-US" dirty="0"/>
              <a:t>Chronic Lymphocytic Leukemia (CLL) </a:t>
            </a:r>
          </a:p>
        </p:txBody>
      </p:sp>
      <p:sp>
        <p:nvSpPr>
          <p:cNvPr id="33" name="Content Placeholder 32">
            <a:extLst>
              <a:ext uri="{FF2B5EF4-FFF2-40B4-BE49-F238E27FC236}">
                <a16:creationId xmlns:a16="http://schemas.microsoft.com/office/drawing/2014/main" id="{B6CCCC04-7FDB-0A7A-C211-D2739CB0F04E}"/>
              </a:ext>
            </a:extLst>
          </p:cNvPr>
          <p:cNvSpPr>
            <a:spLocks noGrp="1"/>
          </p:cNvSpPr>
          <p:nvPr>
            <p:ph sz="quarter" idx="65"/>
          </p:nvPr>
        </p:nvSpPr>
        <p:spPr>
          <a:xfrm>
            <a:off x="329184" y="1508760"/>
            <a:ext cx="4169663" cy="4133087"/>
          </a:xfrm>
        </p:spPr>
        <p:txBody>
          <a:bodyPr/>
          <a:lstStyle/>
          <a:p>
            <a:r>
              <a:rPr lang="en-US" dirty="0"/>
              <a:t>Signs and Symptoms</a:t>
            </a:r>
          </a:p>
          <a:p>
            <a:pPr lvl="1"/>
            <a:r>
              <a:rPr lang="en-US" dirty="0"/>
              <a:t>In chronic leukemia, signs and symptoms </a:t>
            </a:r>
            <a:br>
              <a:rPr lang="en-US" dirty="0"/>
            </a:br>
            <a:r>
              <a:rPr lang="en-US" dirty="0"/>
              <a:t>usually develop gradually over time. Patients may present with few symptoms or be completely asymptomatic</a:t>
            </a:r>
          </a:p>
          <a:p>
            <a:pPr lvl="1"/>
            <a:r>
              <a:rPr lang="en-US" dirty="0"/>
              <a:t>Some symptoms that patients may present </a:t>
            </a:r>
            <a:br>
              <a:rPr lang="en-US" dirty="0"/>
            </a:br>
            <a:r>
              <a:rPr lang="en-US" dirty="0"/>
              <a:t>with include:</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46" name="Content Placeholder 45">
            <a:extLst>
              <a:ext uri="{FF2B5EF4-FFF2-40B4-BE49-F238E27FC236}">
                <a16:creationId xmlns:a16="http://schemas.microsoft.com/office/drawing/2014/main" id="{D2B17BCC-1E3B-3D70-1265-40AC5EA49F6D}"/>
              </a:ext>
            </a:extLst>
          </p:cNvPr>
          <p:cNvSpPr>
            <a:spLocks noGrp="1"/>
          </p:cNvSpPr>
          <p:nvPr>
            <p:ph sz="quarter" idx="66"/>
          </p:nvPr>
        </p:nvSpPr>
        <p:spPr>
          <a:xfrm>
            <a:off x="4663439" y="1508762"/>
            <a:ext cx="4114800" cy="4133086"/>
          </a:xfrm>
        </p:spPr>
        <p:txBody>
          <a:bodyPr/>
          <a:lstStyle/>
          <a:p>
            <a:r>
              <a:rPr lang="en-US" dirty="0"/>
              <a:t>Testing and Diagnosis</a:t>
            </a:r>
          </a:p>
          <a:p>
            <a:pPr lvl="1"/>
            <a:r>
              <a:rPr lang="en-US" dirty="0"/>
              <a:t>Diagnosis is made from routine blood work that reveals abnormal </a:t>
            </a:r>
            <a:r>
              <a:rPr lang="en-US" b="1" dirty="0">
                <a:solidFill>
                  <a:schemeClr val="accent2"/>
                </a:solidFill>
              </a:rPr>
              <a:t>lymphocytosis</a:t>
            </a:r>
          </a:p>
          <a:p>
            <a:pPr lvl="1"/>
            <a:r>
              <a:rPr lang="en-US" dirty="0"/>
              <a:t>Diagnosis of CLL requires the following:</a:t>
            </a:r>
          </a:p>
          <a:p>
            <a:pPr lvl="2"/>
            <a:r>
              <a:rPr lang="en-US" dirty="0"/>
              <a:t>Presence of at least 5 x 10</a:t>
            </a:r>
            <a:r>
              <a:rPr lang="en-US" baseline="30000" dirty="0"/>
              <a:t>9</a:t>
            </a:r>
            <a:r>
              <a:rPr lang="en-US" dirty="0"/>
              <a:t>/L B lymphocytes in the peripheral blood and of a clonal </a:t>
            </a:r>
            <a:br>
              <a:rPr lang="en-US" dirty="0"/>
            </a:br>
            <a:r>
              <a:rPr lang="en-US" dirty="0"/>
              <a:t>B-cell population</a:t>
            </a:r>
          </a:p>
          <a:p>
            <a:pPr lvl="2"/>
            <a:r>
              <a:rPr lang="en-US" dirty="0"/>
              <a:t>Positive for light chain restriction, </a:t>
            </a:r>
            <a:br>
              <a:rPr lang="en-US" dirty="0"/>
            </a:br>
            <a:r>
              <a:rPr lang="en-US" dirty="0"/>
              <a:t>CD5, CD23, CD79b, and surface </a:t>
            </a:r>
            <a:r>
              <a:rPr lang="en-US" b="1" dirty="0">
                <a:solidFill>
                  <a:schemeClr val="accent2"/>
                </a:solidFill>
              </a:rPr>
              <a:t>immunoglobulin</a:t>
            </a:r>
            <a:r>
              <a:rPr lang="en-US" dirty="0"/>
              <a:t> expression</a:t>
            </a:r>
          </a:p>
          <a:p>
            <a:pPr lvl="2"/>
            <a:r>
              <a:rPr lang="en-US" dirty="0"/>
              <a:t>Low levels of CD20 under microscope examination</a:t>
            </a:r>
          </a:p>
          <a:p>
            <a:endParaRPr lang="en-US" dirty="0"/>
          </a:p>
        </p:txBody>
      </p:sp>
      <p:grpSp>
        <p:nvGrpSpPr>
          <p:cNvPr id="34" name="Group 33">
            <a:extLst>
              <a:ext uri="{FF2B5EF4-FFF2-40B4-BE49-F238E27FC236}">
                <a16:creationId xmlns:a16="http://schemas.microsoft.com/office/drawing/2014/main" id="{1CC62332-651C-D3CD-5AEB-AFEF43CF2267}"/>
              </a:ext>
            </a:extLst>
          </p:cNvPr>
          <p:cNvGrpSpPr/>
          <p:nvPr/>
        </p:nvGrpSpPr>
        <p:grpSpPr>
          <a:xfrm>
            <a:off x="517018" y="3194563"/>
            <a:ext cx="3748546" cy="1996424"/>
            <a:chOff x="480646" y="3020066"/>
            <a:chExt cx="3748546" cy="1996424"/>
          </a:xfrm>
        </p:grpSpPr>
        <p:pic>
          <p:nvPicPr>
            <p:cNvPr id="6" name="Content Placeholder 4">
              <a:extLst>
                <a:ext uri="{FF2B5EF4-FFF2-40B4-BE49-F238E27FC236}">
                  <a16:creationId xmlns:a16="http://schemas.microsoft.com/office/drawing/2014/main" id="{B15545EE-D761-59BC-CFBB-F67A6E582F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427" y="3020066"/>
              <a:ext cx="571500" cy="571500"/>
            </a:xfrm>
            <a:prstGeom prst="rect">
              <a:avLst/>
            </a:prstGeom>
          </p:spPr>
        </p:pic>
        <p:sp>
          <p:nvSpPr>
            <p:cNvPr id="8" name="TextBox 7">
              <a:extLst>
                <a:ext uri="{FF2B5EF4-FFF2-40B4-BE49-F238E27FC236}">
                  <a16:creationId xmlns:a16="http://schemas.microsoft.com/office/drawing/2014/main" id="{86F308A6-56F9-E429-9FEB-31B641E9CC1F}"/>
                </a:ext>
              </a:extLst>
            </p:cNvPr>
            <p:cNvSpPr txBox="1"/>
            <p:nvPr/>
          </p:nvSpPr>
          <p:spPr>
            <a:xfrm>
              <a:off x="480646" y="3657600"/>
              <a:ext cx="1133061" cy="261610"/>
            </a:xfrm>
            <a:prstGeom prst="rect">
              <a:avLst/>
            </a:prstGeom>
            <a:noFill/>
          </p:spPr>
          <p:txBody>
            <a:bodyPr wrap="square" rtlCol="0">
              <a:spAutoFit/>
            </a:bodyPr>
            <a:lstStyle/>
            <a:p>
              <a:pPr algn="ctr"/>
              <a:r>
                <a:rPr lang="en-US" sz="1100" dirty="0">
                  <a:solidFill>
                    <a:schemeClr val="accent2"/>
                  </a:solidFill>
                </a:rPr>
                <a:t>Fever</a:t>
              </a:r>
            </a:p>
          </p:txBody>
        </p:sp>
        <p:sp>
          <p:nvSpPr>
            <p:cNvPr id="9" name="TextBox 8">
              <a:extLst>
                <a:ext uri="{FF2B5EF4-FFF2-40B4-BE49-F238E27FC236}">
                  <a16:creationId xmlns:a16="http://schemas.microsoft.com/office/drawing/2014/main" id="{1FE4B4C4-817D-DE40-2DE6-37BBE616A212}"/>
                </a:ext>
              </a:extLst>
            </p:cNvPr>
            <p:cNvSpPr txBox="1"/>
            <p:nvPr/>
          </p:nvSpPr>
          <p:spPr>
            <a:xfrm>
              <a:off x="1799274" y="3657600"/>
              <a:ext cx="1133061" cy="261610"/>
            </a:xfrm>
            <a:prstGeom prst="rect">
              <a:avLst/>
            </a:prstGeom>
            <a:noFill/>
          </p:spPr>
          <p:txBody>
            <a:bodyPr wrap="square" rtlCol="0">
              <a:spAutoFit/>
            </a:bodyPr>
            <a:lstStyle/>
            <a:p>
              <a:pPr algn="ctr"/>
              <a:r>
                <a:rPr lang="en-US" sz="1100" dirty="0">
                  <a:solidFill>
                    <a:schemeClr val="accent2"/>
                  </a:solidFill>
                </a:rPr>
                <a:t>Night sweats</a:t>
              </a:r>
            </a:p>
          </p:txBody>
        </p:sp>
        <p:sp>
          <p:nvSpPr>
            <p:cNvPr id="10" name="TextBox 9">
              <a:extLst>
                <a:ext uri="{FF2B5EF4-FFF2-40B4-BE49-F238E27FC236}">
                  <a16:creationId xmlns:a16="http://schemas.microsoft.com/office/drawing/2014/main" id="{8541266A-173E-5C9C-CC2D-277D81480644}"/>
                </a:ext>
              </a:extLst>
            </p:cNvPr>
            <p:cNvSpPr txBox="1"/>
            <p:nvPr/>
          </p:nvSpPr>
          <p:spPr>
            <a:xfrm>
              <a:off x="3096131" y="3657596"/>
              <a:ext cx="1133061" cy="261610"/>
            </a:xfrm>
            <a:prstGeom prst="rect">
              <a:avLst/>
            </a:prstGeom>
            <a:noFill/>
          </p:spPr>
          <p:txBody>
            <a:bodyPr wrap="square" rtlCol="0">
              <a:spAutoFit/>
            </a:bodyPr>
            <a:lstStyle/>
            <a:p>
              <a:pPr algn="ctr"/>
              <a:r>
                <a:rPr lang="en-US" sz="1100" dirty="0">
                  <a:solidFill>
                    <a:schemeClr val="accent2"/>
                  </a:solidFill>
                </a:rPr>
                <a:t>Weight loss</a:t>
              </a:r>
            </a:p>
          </p:txBody>
        </p:sp>
        <p:sp>
          <p:nvSpPr>
            <p:cNvPr id="11" name="TextBox 10">
              <a:extLst>
                <a:ext uri="{FF2B5EF4-FFF2-40B4-BE49-F238E27FC236}">
                  <a16:creationId xmlns:a16="http://schemas.microsoft.com/office/drawing/2014/main" id="{48ADFDA0-7DAC-6660-F54A-86D9A3086E31}"/>
                </a:ext>
              </a:extLst>
            </p:cNvPr>
            <p:cNvSpPr txBox="1"/>
            <p:nvPr/>
          </p:nvSpPr>
          <p:spPr>
            <a:xfrm>
              <a:off x="1008864" y="4754880"/>
              <a:ext cx="1133061" cy="261610"/>
            </a:xfrm>
            <a:prstGeom prst="rect">
              <a:avLst/>
            </a:prstGeom>
            <a:noFill/>
          </p:spPr>
          <p:txBody>
            <a:bodyPr wrap="square" rtlCol="0">
              <a:spAutoFit/>
            </a:bodyPr>
            <a:lstStyle/>
            <a:p>
              <a:pPr algn="ctr"/>
              <a:r>
                <a:rPr lang="en-US" sz="1100" dirty="0">
                  <a:solidFill>
                    <a:schemeClr val="accent2"/>
                  </a:solidFill>
                </a:rPr>
                <a:t>Fatigue</a:t>
              </a:r>
            </a:p>
          </p:txBody>
        </p:sp>
        <p:sp>
          <p:nvSpPr>
            <p:cNvPr id="12" name="TextBox 11">
              <a:extLst>
                <a:ext uri="{FF2B5EF4-FFF2-40B4-BE49-F238E27FC236}">
                  <a16:creationId xmlns:a16="http://schemas.microsoft.com/office/drawing/2014/main" id="{3983A702-76DF-C674-832F-8E791C6237EE}"/>
                </a:ext>
              </a:extLst>
            </p:cNvPr>
            <p:cNvSpPr txBox="1"/>
            <p:nvPr/>
          </p:nvSpPr>
          <p:spPr>
            <a:xfrm>
              <a:off x="2466635" y="4754880"/>
              <a:ext cx="1133061" cy="261610"/>
            </a:xfrm>
            <a:prstGeom prst="rect">
              <a:avLst/>
            </a:prstGeom>
            <a:noFill/>
          </p:spPr>
          <p:txBody>
            <a:bodyPr wrap="square" rtlCol="0">
              <a:spAutoFit/>
            </a:bodyPr>
            <a:lstStyle/>
            <a:p>
              <a:pPr algn="ctr"/>
              <a:r>
                <a:rPr lang="en-US" sz="1100" dirty="0">
                  <a:solidFill>
                    <a:schemeClr val="accent2"/>
                  </a:solidFill>
                </a:rPr>
                <a:t>Early satiety</a:t>
              </a:r>
            </a:p>
          </p:txBody>
        </p:sp>
        <p:pic>
          <p:nvPicPr>
            <p:cNvPr id="17" name="Content Placeholder 4">
              <a:extLst>
                <a:ext uri="{FF2B5EF4-FFF2-40B4-BE49-F238E27FC236}">
                  <a16:creationId xmlns:a16="http://schemas.microsoft.com/office/drawing/2014/main" id="{4A9F07D2-E0DE-554F-C4B6-F4A23F1E28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080054" y="3020066"/>
              <a:ext cx="571500" cy="571500"/>
            </a:xfrm>
            <a:prstGeom prst="rect">
              <a:avLst/>
            </a:prstGeom>
          </p:spPr>
        </p:pic>
        <p:pic>
          <p:nvPicPr>
            <p:cNvPr id="18" name="Content Placeholder 4">
              <a:extLst>
                <a:ext uri="{FF2B5EF4-FFF2-40B4-BE49-F238E27FC236}">
                  <a16:creationId xmlns:a16="http://schemas.microsoft.com/office/drawing/2014/main" id="{E28093D0-83A9-7F13-015F-1CCCA953F8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398679" y="3020066"/>
              <a:ext cx="571500" cy="571500"/>
            </a:xfrm>
            <a:prstGeom prst="rect">
              <a:avLst/>
            </a:prstGeom>
          </p:spPr>
        </p:pic>
        <p:pic>
          <p:nvPicPr>
            <p:cNvPr id="19" name="Content Placeholder 4">
              <a:extLst>
                <a:ext uri="{FF2B5EF4-FFF2-40B4-BE49-F238E27FC236}">
                  <a16:creationId xmlns:a16="http://schemas.microsoft.com/office/drawing/2014/main" id="{B100B29A-CE7B-72F2-115C-162D220155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89645" y="4114800"/>
              <a:ext cx="571500" cy="571500"/>
            </a:xfrm>
            <a:prstGeom prst="rect">
              <a:avLst/>
            </a:prstGeom>
          </p:spPr>
        </p:pic>
        <p:pic>
          <p:nvPicPr>
            <p:cNvPr id="21" name="Content Placeholder 4">
              <a:extLst>
                <a:ext uri="{FF2B5EF4-FFF2-40B4-BE49-F238E27FC236}">
                  <a16:creationId xmlns:a16="http://schemas.microsoft.com/office/drawing/2014/main" id="{AED1E31A-2CC9-9493-A2D9-D7F515241E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747416" y="4114800"/>
              <a:ext cx="571500" cy="571500"/>
            </a:xfrm>
            <a:prstGeom prst="rect">
              <a:avLst/>
            </a:prstGeom>
          </p:spPr>
        </p:pic>
      </p:grpSp>
      <p:grpSp>
        <p:nvGrpSpPr>
          <p:cNvPr id="62" name="Group 61">
            <a:extLst>
              <a:ext uri="{FF2B5EF4-FFF2-40B4-BE49-F238E27FC236}">
                <a16:creationId xmlns:a16="http://schemas.microsoft.com/office/drawing/2014/main" id="{96A0B7CC-F772-62FD-5654-57E8C4250A2C}"/>
              </a:ext>
            </a:extLst>
          </p:cNvPr>
          <p:cNvGrpSpPr/>
          <p:nvPr/>
        </p:nvGrpSpPr>
        <p:grpSpPr>
          <a:xfrm>
            <a:off x="8092440" y="1261872"/>
            <a:ext cx="571500" cy="574777"/>
            <a:chOff x="8074478" y="1341388"/>
            <a:chExt cx="571500" cy="574777"/>
          </a:xfrm>
        </p:grpSpPr>
        <p:sp>
          <p:nvSpPr>
            <p:cNvPr id="63" name="Oval 62">
              <a:extLst>
                <a:ext uri="{FF2B5EF4-FFF2-40B4-BE49-F238E27FC236}">
                  <a16:creationId xmlns:a16="http://schemas.microsoft.com/office/drawing/2014/main" id="{220E462A-3605-8A57-9B69-C0433BE093D2}"/>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Content Placeholder 101">
              <a:extLst>
                <a:ext uri="{FF2B5EF4-FFF2-40B4-BE49-F238E27FC236}">
                  <a16:creationId xmlns:a16="http://schemas.microsoft.com/office/drawing/2014/main" id="{C2ED866C-FCD7-F6DA-E975-E2CCBE9F5C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74478" y="1344665"/>
              <a:ext cx="571500" cy="571500"/>
            </a:xfrm>
            <a:prstGeom prst="rect">
              <a:avLst/>
            </a:prstGeom>
          </p:spPr>
        </p:pic>
      </p:grpSp>
      <p:grpSp>
        <p:nvGrpSpPr>
          <p:cNvPr id="24" name="Group 23">
            <a:extLst>
              <a:ext uri="{FF2B5EF4-FFF2-40B4-BE49-F238E27FC236}">
                <a16:creationId xmlns:a16="http://schemas.microsoft.com/office/drawing/2014/main" id="{A141C94A-9ED3-936E-6DBE-3CBAC4F82C27}"/>
              </a:ext>
            </a:extLst>
          </p:cNvPr>
          <p:cNvGrpSpPr/>
          <p:nvPr/>
        </p:nvGrpSpPr>
        <p:grpSpPr>
          <a:xfrm>
            <a:off x="3767328" y="1152144"/>
            <a:ext cx="711200" cy="787400"/>
            <a:chOff x="3649375" y="1135409"/>
            <a:chExt cx="711200" cy="787400"/>
          </a:xfrm>
        </p:grpSpPr>
        <p:sp>
          <p:nvSpPr>
            <p:cNvPr id="25" name="Oval 24">
              <a:extLst>
                <a:ext uri="{FF2B5EF4-FFF2-40B4-BE49-F238E27FC236}">
                  <a16:creationId xmlns:a16="http://schemas.microsoft.com/office/drawing/2014/main" id="{2B9ACBD1-5AA5-9B17-B749-B52195330AE0}"/>
                </a:ext>
              </a:extLst>
            </p:cNvPr>
            <p:cNvSpPr/>
            <p:nvPr/>
          </p:nvSpPr>
          <p:spPr>
            <a:xfrm>
              <a:off x="3714732" y="1244101"/>
              <a:ext cx="557121"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4798BFBE-9342-585B-05DE-94FCA4A50102}"/>
                </a:ext>
              </a:extLst>
            </p:cNvPr>
            <p:cNvGrpSpPr/>
            <p:nvPr/>
          </p:nvGrpSpPr>
          <p:grpSpPr>
            <a:xfrm>
              <a:off x="3649375" y="1135409"/>
              <a:ext cx="711200" cy="787400"/>
              <a:chOff x="3667760" y="1238773"/>
              <a:chExt cx="711200" cy="787400"/>
            </a:xfrm>
          </p:grpSpPr>
          <p:sp>
            <p:nvSpPr>
              <p:cNvPr id="27" name="Rectangle 26">
                <a:extLst>
                  <a:ext uri="{FF2B5EF4-FFF2-40B4-BE49-F238E27FC236}">
                    <a16:creationId xmlns:a16="http://schemas.microsoft.com/office/drawing/2014/main" id="{A392DF82-015F-956B-E864-3596D93F9858}"/>
                  </a:ext>
                </a:extLst>
              </p:cNvPr>
              <p:cNvSpPr/>
              <p:nvPr/>
            </p:nvSpPr>
            <p:spPr>
              <a:xfrm>
                <a:off x="3851238" y="1452282"/>
                <a:ext cx="279698" cy="15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5D8BEDBF-328B-E9AE-2FD8-50C5EAA9B1F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67760" y="1238773"/>
                <a:ext cx="711200" cy="787400"/>
              </a:xfrm>
              <a:prstGeom prst="rect">
                <a:avLst/>
              </a:prstGeom>
            </p:spPr>
          </p:pic>
        </p:grpSp>
      </p:grpSp>
      <p:grpSp>
        <p:nvGrpSpPr>
          <p:cNvPr id="5" name="REF/ART ID" hidden="1">
            <a:extLst>
              <a:ext uri="{FF2B5EF4-FFF2-40B4-BE49-F238E27FC236}">
                <a16:creationId xmlns:a16="http://schemas.microsoft.com/office/drawing/2014/main" id="{86B1141B-2DB2-C91C-4F51-6A7E4D12A368}"/>
              </a:ext>
            </a:extLst>
          </p:cNvPr>
          <p:cNvGrpSpPr/>
          <p:nvPr/>
        </p:nvGrpSpPr>
        <p:grpSpPr>
          <a:xfrm>
            <a:off x="1650079" y="600363"/>
            <a:ext cx="8914557" cy="2388850"/>
            <a:chOff x="1650079" y="600363"/>
            <a:chExt cx="8914557" cy="2388850"/>
          </a:xfrm>
        </p:grpSpPr>
        <p:sp>
          <p:nvSpPr>
            <p:cNvPr id="31" name="TextBox 30">
              <a:extLst>
                <a:ext uri="{FF2B5EF4-FFF2-40B4-BE49-F238E27FC236}">
                  <a16:creationId xmlns:a16="http://schemas.microsoft.com/office/drawing/2014/main" id="{77E263B2-4A87-2423-76E6-18B1013AAAFE}"/>
                </a:ext>
              </a:extLst>
            </p:cNvPr>
            <p:cNvSpPr txBox="1"/>
            <p:nvPr/>
          </p:nvSpPr>
          <p:spPr>
            <a:xfrm>
              <a:off x="9176114" y="600363"/>
              <a:ext cx="1388522" cy="369332"/>
            </a:xfrm>
            <a:prstGeom prst="rect">
              <a:avLst/>
            </a:prstGeom>
            <a:noFill/>
          </p:spPr>
          <p:txBody>
            <a:bodyPr wrap="none" rtlCol="0">
              <a:spAutoFit/>
            </a:bodyPr>
            <a:lstStyle/>
            <a:p>
              <a:r>
                <a:rPr lang="en-US" b="1" dirty="0">
                  <a:solidFill>
                    <a:srgbClr val="FF0000"/>
                  </a:solidFill>
                </a:rPr>
                <a:t>AHB_004</a:t>
              </a:r>
            </a:p>
          </p:txBody>
        </p:sp>
        <p:sp>
          <p:nvSpPr>
            <p:cNvPr id="13" name="TextBox 12">
              <a:extLst>
                <a:ext uri="{FF2B5EF4-FFF2-40B4-BE49-F238E27FC236}">
                  <a16:creationId xmlns:a16="http://schemas.microsoft.com/office/drawing/2014/main" id="{5ACCC659-B2C3-10AA-3ACD-8C9115600F8A}"/>
                </a:ext>
              </a:extLst>
            </p:cNvPr>
            <p:cNvSpPr txBox="1"/>
            <p:nvPr/>
          </p:nvSpPr>
          <p:spPr>
            <a:xfrm>
              <a:off x="1650079" y="2758381"/>
              <a:ext cx="1845032" cy="230832"/>
            </a:xfrm>
            <a:prstGeom prst="rect">
              <a:avLst/>
            </a:prstGeom>
            <a:noFill/>
          </p:spPr>
          <p:txBody>
            <a:bodyPr wrap="square" rtlCol="0">
              <a:spAutoFit/>
            </a:bodyPr>
            <a:lstStyle/>
            <a:p>
              <a:r>
                <a:rPr lang="en-US" sz="900" dirty="0">
                  <a:solidFill>
                    <a:srgbClr val="FF0000"/>
                  </a:solidFill>
                </a:rPr>
                <a:t>[Mukkamalla 2022, p3A]</a:t>
              </a:r>
            </a:p>
          </p:txBody>
        </p:sp>
        <p:sp>
          <p:nvSpPr>
            <p:cNvPr id="29" name="TextBox 28">
              <a:extLst>
                <a:ext uri="{FF2B5EF4-FFF2-40B4-BE49-F238E27FC236}">
                  <a16:creationId xmlns:a16="http://schemas.microsoft.com/office/drawing/2014/main" id="{B00E7BFC-01EC-70E4-AA5C-3599E719FC15}"/>
                </a:ext>
              </a:extLst>
            </p:cNvPr>
            <p:cNvSpPr txBox="1"/>
            <p:nvPr/>
          </p:nvSpPr>
          <p:spPr>
            <a:xfrm>
              <a:off x="7331082" y="1978723"/>
              <a:ext cx="1845032" cy="230832"/>
            </a:xfrm>
            <a:prstGeom prst="rect">
              <a:avLst/>
            </a:prstGeom>
            <a:noFill/>
          </p:spPr>
          <p:txBody>
            <a:bodyPr wrap="square" rtlCol="0">
              <a:spAutoFit/>
            </a:bodyPr>
            <a:lstStyle/>
            <a:p>
              <a:pPr algn="ctr"/>
              <a:r>
                <a:rPr lang="en-US" sz="900" dirty="0">
                  <a:solidFill>
                    <a:srgbClr val="FF0000"/>
                  </a:solidFill>
                </a:rPr>
                <a:t>[Mukkamalla 2022, p4A]</a:t>
              </a:r>
            </a:p>
          </p:txBody>
        </p:sp>
        <p:sp>
          <p:nvSpPr>
            <p:cNvPr id="30" name="TextBox 29">
              <a:extLst>
                <a:ext uri="{FF2B5EF4-FFF2-40B4-BE49-F238E27FC236}">
                  <a16:creationId xmlns:a16="http://schemas.microsoft.com/office/drawing/2014/main" id="{BB456D19-5442-43E4-393F-5586574F817F}"/>
                </a:ext>
              </a:extLst>
            </p:cNvPr>
            <p:cNvSpPr txBox="1"/>
            <p:nvPr/>
          </p:nvSpPr>
          <p:spPr>
            <a:xfrm>
              <a:off x="7298968" y="2345267"/>
              <a:ext cx="1845032" cy="230832"/>
            </a:xfrm>
            <a:prstGeom prst="rect">
              <a:avLst/>
            </a:prstGeom>
            <a:noFill/>
          </p:spPr>
          <p:txBody>
            <a:bodyPr wrap="square" rtlCol="0">
              <a:spAutoFit/>
            </a:bodyPr>
            <a:lstStyle/>
            <a:p>
              <a:pPr algn="ctr"/>
              <a:r>
                <a:rPr lang="en-US" sz="900" dirty="0">
                  <a:solidFill>
                    <a:srgbClr val="FF0000"/>
                  </a:solidFill>
                </a:rPr>
                <a:t>[Strati 2018, p2A]</a:t>
              </a:r>
            </a:p>
          </p:txBody>
        </p:sp>
        <p:sp>
          <p:nvSpPr>
            <p:cNvPr id="4" name="TextBox 3">
              <a:extLst>
                <a:ext uri="{FF2B5EF4-FFF2-40B4-BE49-F238E27FC236}">
                  <a16:creationId xmlns:a16="http://schemas.microsoft.com/office/drawing/2014/main" id="{EBD5B394-4C90-82EB-6F41-3C287626D6D9}"/>
                </a:ext>
              </a:extLst>
            </p:cNvPr>
            <p:cNvSpPr txBox="1"/>
            <p:nvPr/>
          </p:nvSpPr>
          <p:spPr>
            <a:xfrm>
              <a:off x="1973069" y="2345267"/>
              <a:ext cx="1845032" cy="230832"/>
            </a:xfrm>
            <a:prstGeom prst="rect">
              <a:avLst/>
            </a:prstGeom>
            <a:noFill/>
          </p:spPr>
          <p:txBody>
            <a:bodyPr wrap="square" rtlCol="0">
              <a:spAutoFit/>
            </a:bodyPr>
            <a:lstStyle/>
            <a:p>
              <a:r>
                <a:rPr lang="en-US" sz="900" dirty="0">
                  <a:solidFill>
                    <a:srgbClr val="FF0000"/>
                  </a:solidFill>
                </a:rPr>
                <a:t>[CCS_CLL_2, p1A]</a:t>
              </a:r>
            </a:p>
          </p:txBody>
        </p:sp>
      </p:grpSp>
      <p:sp>
        <p:nvSpPr>
          <p:cNvPr id="7" name="Invisible hyperlink">
            <a:hlinkClick r:id="rId17" action="ppaction://hlinksldjump"/>
            <a:extLst>
              <a:ext uri="{FF2B5EF4-FFF2-40B4-BE49-F238E27FC236}">
                <a16:creationId xmlns:a16="http://schemas.microsoft.com/office/drawing/2014/main" id="{437986FE-B993-578C-87AE-4DAC951E8645}"/>
              </a:ext>
            </a:extLst>
          </p:cNvPr>
          <p:cNvSpPr/>
          <p:nvPr/>
        </p:nvSpPr>
        <p:spPr>
          <a:xfrm>
            <a:off x="6367462" y="2044609"/>
            <a:ext cx="1133475"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nvisible hyperlink">
            <a:hlinkClick r:id="rId17" action="ppaction://hlinksldjump"/>
            <a:extLst>
              <a:ext uri="{FF2B5EF4-FFF2-40B4-BE49-F238E27FC236}">
                <a16:creationId xmlns:a16="http://schemas.microsoft.com/office/drawing/2014/main" id="{4444CAEA-55BE-E107-1460-DFDFB4E69362}"/>
              </a:ext>
            </a:extLst>
          </p:cNvPr>
          <p:cNvSpPr/>
          <p:nvPr/>
        </p:nvSpPr>
        <p:spPr>
          <a:xfrm>
            <a:off x="5388847" y="3451738"/>
            <a:ext cx="1345328" cy="13716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51">
            <a:extLst>
              <a:ext uri="{FF2B5EF4-FFF2-40B4-BE49-F238E27FC236}">
                <a16:creationId xmlns:a16="http://schemas.microsoft.com/office/drawing/2014/main" id="{8B34F448-EBF9-1325-A696-998D3ADD80EF}"/>
              </a:ext>
            </a:extLst>
          </p:cNvPr>
          <p:cNvSpPr>
            <a:spLocks noGrp="1"/>
          </p:cNvSpPr>
          <p:nvPr>
            <p:ph sz="quarter" idx="35"/>
          </p:nvPr>
        </p:nvSpPr>
        <p:spPr>
          <a:xfrm>
            <a:off x="331200" y="5834006"/>
            <a:ext cx="4332240" cy="379717"/>
          </a:xfrm>
        </p:spPr>
        <p:txBody>
          <a:bodyPr anchor="b"/>
          <a:lstStyle/>
          <a:p>
            <a:r>
              <a:rPr lang="en-US" dirty="0"/>
              <a:t>Glossary terms are </a:t>
            </a:r>
            <a:r>
              <a:rPr lang="en-US" b="1" dirty="0">
                <a:solidFill>
                  <a:schemeClr val="accent2"/>
                </a:solidFill>
              </a:rPr>
              <a:t>bolded text</a:t>
            </a:r>
            <a:r>
              <a:rPr lang="en-US" dirty="0"/>
              <a:t> on this page. </a:t>
            </a:r>
            <a:br>
              <a:rPr lang="en-US" dirty="0"/>
            </a:br>
            <a:r>
              <a:rPr lang="en-US" dirty="0"/>
              <a:t>Click on these terms for formal definitions.</a:t>
            </a:r>
          </a:p>
        </p:txBody>
      </p:sp>
      <p:sp>
        <p:nvSpPr>
          <p:cNvPr id="20" name="Flowchart: Terminator 19">
            <a:hlinkClick r:id="rId17" action="ppaction://hlinksldjump"/>
            <a:extLst>
              <a:ext uri="{FF2B5EF4-FFF2-40B4-BE49-F238E27FC236}">
                <a16:creationId xmlns:a16="http://schemas.microsoft.com/office/drawing/2014/main" id="{635DE9EB-3AE9-D03F-DDF7-5D12947EB497}"/>
              </a:ext>
            </a:extLst>
          </p:cNvPr>
          <p:cNvSpPr/>
          <p:nvPr/>
        </p:nvSpPr>
        <p:spPr>
          <a:xfrm>
            <a:off x="4730114" y="5898527"/>
            <a:ext cx="933449" cy="327890"/>
          </a:xfrm>
          <a:prstGeom prst="flowChartTermina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108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6B97525-8089-7F1B-EA0B-80B434C8A96D}"/>
              </a:ext>
            </a:extLst>
          </p:cNvPr>
          <p:cNvSpPr>
            <a:spLocks noGrp="1"/>
          </p:cNvSpPr>
          <p:nvPr>
            <p:ph type="ftr" sz="quarter" idx="3"/>
          </p:nvPr>
        </p:nvSpPr>
        <p:spPr>
          <a:xfrm>
            <a:off x="2286000" y="6483096"/>
            <a:ext cx="4572000" cy="206283"/>
          </a:xfrm>
        </p:spPr>
        <p:txBody>
          <a:bodyPr/>
          <a:lstStyle/>
          <a:p>
            <a:r>
              <a:rPr lang="en-US" dirty="0"/>
              <a:t>Confidential. For internal use only. The information contained in this training </a:t>
            </a:r>
            <a:br>
              <a:rPr lang="en-US" dirty="0"/>
            </a:br>
            <a:r>
              <a:rPr lang="en-US" dirty="0"/>
              <a:t>is for internal, educational purposes only. Do not copy or distribute </a:t>
            </a:r>
          </a:p>
          <a:p>
            <a:r>
              <a:rPr lang="en-US" dirty="0"/>
              <a:t>outside of Sanofi or use in promotion. MAT-US-2301078-V1.0 02/2023</a:t>
            </a:r>
          </a:p>
        </p:txBody>
      </p:sp>
      <p:pic>
        <p:nvPicPr>
          <p:cNvPr id="21" name="Picture 20">
            <a:extLst>
              <a:ext uri="{FF2B5EF4-FFF2-40B4-BE49-F238E27FC236}">
                <a16:creationId xmlns:a16="http://schemas.microsoft.com/office/drawing/2014/main" id="{199B47D3-6E99-87A1-DC86-C032E83D07E5}"/>
              </a:ext>
            </a:extLst>
          </p:cNvPr>
          <p:cNvPicPr>
            <a:picLocks noChangeAspect="1"/>
          </p:cNvPicPr>
          <p:nvPr/>
        </p:nvPicPr>
        <p:blipFill rotWithShape="1">
          <a:blip r:embed="rId3">
            <a:extLst>
              <a:ext uri="{28A0092B-C50C-407E-A947-70E740481C1C}">
                <a14:useLocalDpi xmlns:a14="http://schemas.microsoft.com/office/drawing/2010/main" val="0"/>
              </a:ext>
            </a:extLst>
          </a:blip>
          <a:srcRect t="12799" b="13072"/>
          <a:stretch/>
        </p:blipFill>
        <p:spPr>
          <a:xfrm>
            <a:off x="0" y="622175"/>
            <a:ext cx="9144000" cy="5083681"/>
          </a:xfrm>
          <a:prstGeom prst="rect">
            <a:avLst/>
          </a:prstGeom>
        </p:spPr>
      </p:pic>
      <p:sp>
        <p:nvSpPr>
          <p:cNvPr id="2" name="Slide Number Placeholder 1">
            <a:extLst>
              <a:ext uri="{FF2B5EF4-FFF2-40B4-BE49-F238E27FC236}">
                <a16:creationId xmlns:a16="http://schemas.microsoft.com/office/drawing/2014/main" id="{9EB1C9F6-2999-90DF-5DA4-66DF3A6E418E}"/>
              </a:ext>
            </a:extLst>
          </p:cNvPr>
          <p:cNvSpPr>
            <a:spLocks noGrp="1"/>
          </p:cNvSpPr>
          <p:nvPr>
            <p:ph type="sldNum" sz="quarter" idx="16"/>
          </p:nvPr>
        </p:nvSpPr>
        <p:spPr/>
        <p:txBody>
          <a:bodyPr/>
          <a:lstStyle/>
          <a:p>
            <a:fld id="{6B54B0F7-55DD-40D6-B7F4-70B586885C0B}" type="slidenum">
              <a:rPr lang="en-US" smtClean="0"/>
              <a:pPr/>
              <a:t>9</a:t>
            </a:fld>
            <a:endParaRPr lang="en-US" dirty="0"/>
          </a:p>
        </p:txBody>
      </p:sp>
      <p:sp>
        <p:nvSpPr>
          <p:cNvPr id="15" name="Title 14">
            <a:extLst>
              <a:ext uri="{FF2B5EF4-FFF2-40B4-BE49-F238E27FC236}">
                <a16:creationId xmlns:a16="http://schemas.microsoft.com/office/drawing/2014/main" id="{852BE48C-C02B-2C2C-F7A9-9313D63ABF4A}"/>
              </a:ext>
            </a:extLst>
          </p:cNvPr>
          <p:cNvSpPr>
            <a:spLocks noGrp="1"/>
          </p:cNvSpPr>
          <p:nvPr>
            <p:ph type="title"/>
          </p:nvPr>
        </p:nvSpPr>
        <p:spPr/>
        <p:txBody>
          <a:bodyPr/>
          <a:lstStyle/>
          <a:p>
            <a:r>
              <a:rPr lang="en-US" dirty="0"/>
              <a:t>Chronic Lymphocytic Leukemia (CLL) </a:t>
            </a:r>
          </a:p>
        </p:txBody>
      </p:sp>
      <p:sp>
        <p:nvSpPr>
          <p:cNvPr id="6" name="Content Placeholder 4">
            <a:extLst>
              <a:ext uri="{FF2B5EF4-FFF2-40B4-BE49-F238E27FC236}">
                <a16:creationId xmlns:a16="http://schemas.microsoft.com/office/drawing/2014/main" id="{B301C26C-6F4F-515E-A320-B1268D08AB24}"/>
              </a:ext>
            </a:extLst>
          </p:cNvPr>
          <p:cNvSpPr>
            <a:spLocks noGrp="1"/>
          </p:cNvSpPr>
          <p:nvPr>
            <p:ph sz="quarter" idx="65"/>
          </p:nvPr>
        </p:nvSpPr>
        <p:spPr>
          <a:xfrm>
            <a:off x="2635217" y="1508758"/>
            <a:ext cx="3944403" cy="4128401"/>
          </a:xfrm>
        </p:spPr>
        <p:txBody>
          <a:bodyPr/>
          <a:lstStyle/>
          <a:p>
            <a:r>
              <a:rPr lang="en-US" dirty="0"/>
              <a:t>Treatment</a:t>
            </a:r>
          </a:p>
          <a:p>
            <a:pPr lvl="1"/>
            <a:r>
              <a:rPr lang="en-US" dirty="0"/>
              <a:t>Optimal frontline therapy for patients with </a:t>
            </a:r>
            <a:br>
              <a:rPr lang="en-US" dirty="0"/>
            </a:br>
            <a:r>
              <a:rPr lang="en-US" dirty="0"/>
              <a:t>CLL is based on both the patient’s fitness and disease biological features </a:t>
            </a:r>
          </a:p>
        </p:txBody>
      </p:sp>
      <p:sp>
        <p:nvSpPr>
          <p:cNvPr id="8" name="Content Placeholder 7">
            <a:extLst>
              <a:ext uri="{FF2B5EF4-FFF2-40B4-BE49-F238E27FC236}">
                <a16:creationId xmlns:a16="http://schemas.microsoft.com/office/drawing/2014/main" id="{A784AFC8-E2AE-73E5-1CE5-4B8FE518087B}"/>
              </a:ext>
            </a:extLst>
          </p:cNvPr>
          <p:cNvSpPr>
            <a:spLocks noGrp="1"/>
          </p:cNvSpPr>
          <p:nvPr>
            <p:ph sz="quarter" idx="66"/>
          </p:nvPr>
        </p:nvSpPr>
        <p:spPr>
          <a:xfrm>
            <a:off x="331194" y="1508759"/>
            <a:ext cx="2231136" cy="4131107"/>
          </a:xfrm>
        </p:spPr>
        <p:txBody>
          <a:bodyPr rIns="91440"/>
          <a:lstStyle/>
          <a:p>
            <a:r>
              <a:rPr lang="en-US" dirty="0"/>
              <a:t>Grading and </a:t>
            </a:r>
            <a:br>
              <a:rPr lang="en-US" dirty="0"/>
            </a:br>
            <a:r>
              <a:rPr lang="en-US" dirty="0"/>
              <a:t>Staging</a:t>
            </a:r>
          </a:p>
          <a:p>
            <a:pPr lvl="1"/>
            <a:r>
              <a:rPr lang="en-US" dirty="0"/>
              <a:t>In the US, the modified Rai-</a:t>
            </a:r>
            <a:r>
              <a:rPr lang="en-US" dirty="0" err="1"/>
              <a:t>Sawitsky</a:t>
            </a:r>
            <a:r>
              <a:rPr lang="en-US" dirty="0"/>
              <a:t> staging </a:t>
            </a:r>
            <a:br>
              <a:rPr lang="en-US" dirty="0"/>
            </a:br>
            <a:r>
              <a:rPr lang="en-US" dirty="0"/>
              <a:t>is used</a:t>
            </a:r>
          </a:p>
          <a:p>
            <a:pPr lvl="1"/>
            <a:r>
              <a:rPr lang="en-US" dirty="0"/>
              <a:t>There are 5 stages of CLL – stage 0 followed by stages 1 to 4</a:t>
            </a:r>
          </a:p>
          <a:p>
            <a:pPr marL="548640" lvl="2" indent="-274320"/>
            <a:r>
              <a:rPr lang="en-US" dirty="0"/>
              <a:t>Staging is based upon lymphocyte count, number </a:t>
            </a:r>
            <a:br>
              <a:rPr lang="en-US" dirty="0"/>
            </a:br>
            <a:r>
              <a:rPr lang="en-US" dirty="0"/>
              <a:t>of red blood cells and platelets, as well as the presence of an enlarged spleen, liver, and lymph nodes </a:t>
            </a:r>
          </a:p>
          <a:p>
            <a:endParaRPr lang="en-US" dirty="0"/>
          </a:p>
        </p:txBody>
      </p:sp>
      <p:sp>
        <p:nvSpPr>
          <p:cNvPr id="59" name="Text Placeholder 58">
            <a:extLst>
              <a:ext uri="{FF2B5EF4-FFF2-40B4-BE49-F238E27FC236}">
                <a16:creationId xmlns:a16="http://schemas.microsoft.com/office/drawing/2014/main" id="{925AE162-52D4-A8F3-0ECA-873FC189C001}"/>
              </a:ext>
            </a:extLst>
          </p:cNvPr>
          <p:cNvSpPr>
            <a:spLocks noGrp="1"/>
          </p:cNvSpPr>
          <p:nvPr>
            <p:ph type="body" sz="quarter" idx="68"/>
          </p:nvPr>
        </p:nvSpPr>
        <p:spPr>
          <a:xfrm>
            <a:off x="6647688" y="1508759"/>
            <a:ext cx="2128567" cy="4128401"/>
          </a:xfrm>
        </p:spPr>
        <p:txBody>
          <a:bodyPr rIns="45720"/>
          <a:lstStyle/>
          <a:p>
            <a:pPr>
              <a:lnSpc>
                <a:spcPct val="100000"/>
              </a:lnSpc>
              <a:spcAft>
                <a:spcPts val="600"/>
              </a:spcAft>
            </a:pPr>
            <a:r>
              <a:rPr lang="en-US" b="1" dirty="0">
                <a:solidFill>
                  <a:schemeClr val="tx1"/>
                </a:solidFill>
              </a:rPr>
              <a:t>Prognosis and Survival</a:t>
            </a:r>
          </a:p>
          <a:p>
            <a:pPr marL="302396" marR="0" lvl="1" indent="-302396" algn="l" defTabSz="914388" rtl="0" eaLnBrk="1" fontAlgn="auto" latinLnBrk="0" hangingPunct="1">
              <a:lnSpc>
                <a:spcPct val="100000"/>
              </a:lnSpc>
              <a:spcAft>
                <a:spcPts val="600"/>
              </a:spcAft>
              <a:buClr>
                <a:schemeClr val="accent2"/>
              </a:buClr>
              <a:buSzPct val="150000"/>
              <a:buFont typeface="System Font Regular"/>
              <a:buChar char="●"/>
              <a:tabLst/>
              <a:defRPr/>
            </a:pPr>
            <a:r>
              <a:rPr kumimoji="0" lang="en-US" sz="900" b="0" i="0" u="none" strike="noStrike" kern="1200" cap="none" spc="0" normalizeH="0" baseline="0" noProof="0" dirty="0">
                <a:ln>
                  <a:noFill/>
                </a:ln>
                <a:solidFill>
                  <a:schemeClr val="tx1"/>
                </a:solidFill>
                <a:effectLst/>
                <a:uLnTx/>
                <a:uFillTx/>
                <a:ea typeface="Verdana" panose="020B0604030504040204" pitchFamily="34" charset="0"/>
                <a:cs typeface="Verdana" panose="020B0604030504040204" pitchFamily="34" charset="0"/>
              </a:rPr>
              <a:t>Survival with CLL ranges from 2 to &gt;20 years </a:t>
            </a:r>
          </a:p>
          <a:p>
            <a:pPr marL="576072" lvl="2" indent="-274320" defTabSz="914388">
              <a:lnSpc>
                <a:spcPct val="100000"/>
              </a:lnSpc>
              <a:spcAft>
                <a:spcPts val="600"/>
              </a:spcAft>
              <a:buClr>
                <a:schemeClr val="accent2"/>
              </a:buClr>
              <a:buSzPct val="150000"/>
              <a:buFont typeface="System Font Regular"/>
              <a:buChar char="●"/>
              <a:defRPr/>
            </a:pPr>
            <a:r>
              <a:rPr lang="en-US" sz="900" dirty="0">
                <a:solidFill>
                  <a:schemeClr val="tx1"/>
                </a:solidFill>
                <a:ea typeface="Verdana" panose="020B0604030504040204" pitchFamily="34" charset="0"/>
                <a:cs typeface="Verdana" panose="020B0604030504040204" pitchFamily="34" charset="0"/>
              </a:rPr>
              <a:t>Patients with Rai staging 0 to 2 can survive up to 20 years with no treatment</a:t>
            </a:r>
            <a:endParaRPr kumimoji="0" lang="en-US" sz="900" b="0" i="0" u="none" strike="noStrike" kern="1200" cap="none" spc="0" normalizeH="0" baseline="0" noProof="0" dirty="0">
              <a:ln>
                <a:noFill/>
              </a:ln>
              <a:solidFill>
                <a:schemeClr val="tx1"/>
              </a:solidFill>
              <a:effectLst/>
              <a:uLnTx/>
              <a:uFillTx/>
              <a:ea typeface="Verdana" panose="020B0604030504040204" pitchFamily="34" charset="0"/>
              <a:cs typeface="Verdana" panose="020B0604030504040204" pitchFamily="34" charset="0"/>
            </a:endParaRPr>
          </a:p>
          <a:p>
            <a:pPr marL="293688" lvl="1" indent="-285750" defTabSz="914388">
              <a:lnSpc>
                <a:spcPct val="100000"/>
              </a:lnSpc>
              <a:spcAft>
                <a:spcPts val="600"/>
              </a:spcAft>
              <a:buClr>
                <a:schemeClr val="accent2"/>
              </a:buClr>
              <a:buSzPct val="150000"/>
              <a:buFont typeface="System Font Regular"/>
              <a:buChar char="●"/>
              <a:defRPr/>
            </a:pPr>
            <a:r>
              <a:rPr kumimoji="0" lang="en-US" sz="900" b="0" i="0" u="none" strike="noStrike" kern="1200" cap="none" spc="0" normalizeH="0" baseline="0" noProof="0" dirty="0">
                <a:ln>
                  <a:noFill/>
                </a:ln>
                <a:solidFill>
                  <a:schemeClr val="tx1"/>
                </a:solidFill>
                <a:effectLst/>
                <a:uLnTx/>
                <a:uFillTx/>
                <a:ea typeface="Verdana" panose="020B0604030504040204" pitchFamily="34" charset="0"/>
                <a:cs typeface="Verdana" panose="020B0604030504040204" pitchFamily="34" charset="0"/>
              </a:rPr>
              <a:t>Unfavorable prognostic favors include genetic alterations such as 17p and 11q deletions</a:t>
            </a:r>
            <a:endParaRPr lang="en-US" sz="900" dirty="0">
              <a:solidFill>
                <a:schemeClr val="tx1"/>
              </a:solidFill>
            </a:endParaRPr>
          </a:p>
          <a:p>
            <a:pPr marL="293688" lvl="1" indent="-285750" defTabSz="914388">
              <a:lnSpc>
                <a:spcPct val="100000"/>
              </a:lnSpc>
              <a:spcAft>
                <a:spcPts val="600"/>
              </a:spcAft>
              <a:buClr>
                <a:schemeClr val="accent2"/>
              </a:buClr>
              <a:buSzPct val="150000"/>
              <a:buFont typeface="System Font Regular"/>
              <a:buChar char="●"/>
              <a:defRPr/>
            </a:pPr>
            <a:r>
              <a:rPr lang="en-US" sz="900" dirty="0">
                <a:solidFill>
                  <a:schemeClr val="tx1"/>
                </a:solidFill>
              </a:rPr>
              <a:t>CLL has a median survival of 10 years</a:t>
            </a:r>
          </a:p>
          <a:p>
            <a:pPr marL="293688" lvl="1" indent="-285750" defTabSz="914388">
              <a:lnSpc>
                <a:spcPct val="100000"/>
              </a:lnSpc>
              <a:spcAft>
                <a:spcPts val="600"/>
              </a:spcAft>
              <a:buClr>
                <a:schemeClr val="accent2"/>
              </a:buClr>
              <a:buSzPct val="150000"/>
              <a:buFont typeface="System Font Regular"/>
              <a:buChar char="●"/>
              <a:defRPr/>
            </a:pPr>
            <a:r>
              <a:rPr lang="en-US" sz="900" dirty="0">
                <a:solidFill>
                  <a:schemeClr val="tx1"/>
                </a:solidFill>
              </a:rPr>
              <a:t>CD38 and ZAP70 </a:t>
            </a:r>
            <a:r>
              <a:rPr kumimoji="0" lang="en-US" sz="900" b="0" i="0" u="none" strike="noStrike" kern="1200" cap="none" spc="0" normalizeH="0" baseline="0" noProof="0" dirty="0">
                <a:ln>
                  <a:noFill/>
                </a:ln>
                <a:solidFill>
                  <a:schemeClr val="tx1"/>
                </a:solidFill>
                <a:effectLst/>
                <a:uLnTx/>
                <a:uFillTx/>
                <a:ea typeface="Verdana" panose="020B0604030504040204" pitchFamily="34" charset="0"/>
                <a:cs typeface="Verdana" panose="020B0604030504040204" pitchFamily="34" charset="0"/>
              </a:rPr>
              <a:t>(involved in B-cell receptor signaling)</a:t>
            </a:r>
            <a:r>
              <a:rPr lang="en-US" sz="900" dirty="0">
                <a:solidFill>
                  <a:schemeClr val="tx1"/>
                </a:solidFill>
              </a:rPr>
              <a:t>, and CD49d </a:t>
            </a:r>
            <a:r>
              <a:rPr kumimoji="0" lang="en-US" sz="900" b="0" i="0" u="none" strike="noStrike" kern="1200" cap="none" spc="0" normalizeH="0" baseline="0" noProof="0" dirty="0">
                <a:ln>
                  <a:noFill/>
                </a:ln>
                <a:solidFill>
                  <a:schemeClr val="tx1"/>
                </a:solidFill>
                <a:effectLst/>
                <a:uLnTx/>
                <a:uFillTx/>
                <a:ea typeface="Verdana" panose="020B0604030504040204" pitchFamily="34" charset="0"/>
                <a:cs typeface="Verdana" panose="020B0604030504040204" pitchFamily="34" charset="0"/>
              </a:rPr>
              <a:t>(a surface integrin)</a:t>
            </a:r>
            <a:r>
              <a:rPr kumimoji="0" lang="en-US" sz="900" b="0" i="0" u="none" strike="noStrike" kern="1200" cap="none" spc="0" normalizeH="0" baseline="0" noProof="0" dirty="0">
                <a:ln>
                  <a:noFill/>
                </a:ln>
                <a:effectLst/>
                <a:uLnTx/>
                <a:uFillTx/>
                <a:ea typeface="Verdana" panose="020B0604030504040204" pitchFamily="34" charset="0"/>
                <a:cs typeface="Verdana" panose="020B0604030504040204" pitchFamily="34" charset="0"/>
              </a:rPr>
              <a:t> </a:t>
            </a:r>
            <a:r>
              <a:rPr lang="en-US" sz="900" dirty="0">
                <a:solidFill>
                  <a:schemeClr val="tx1"/>
                </a:solidFill>
              </a:rPr>
              <a:t>expression on CLL cells is associated with shorter survival </a:t>
            </a:r>
          </a:p>
          <a:p>
            <a:pPr marL="293688" lvl="1" indent="-285750" defTabSz="914388">
              <a:lnSpc>
                <a:spcPct val="100000"/>
              </a:lnSpc>
              <a:spcAft>
                <a:spcPts val="600"/>
              </a:spcAft>
              <a:buClr>
                <a:schemeClr val="accent2"/>
              </a:buClr>
              <a:buSzPct val="150000"/>
              <a:buFont typeface="System Font Regular"/>
              <a:buChar char="●"/>
              <a:defRPr/>
            </a:pPr>
            <a:r>
              <a:rPr lang="en-US" sz="900" dirty="0">
                <a:solidFill>
                  <a:prstClr val="black"/>
                </a:solidFill>
              </a:rPr>
              <a:t>The 2012 to 2018 5-year relative survival was 87.9% in the US</a:t>
            </a:r>
            <a:endParaRPr kumimoji="0" lang="en-US" sz="900" b="0" i="0" u="none" strike="noStrike" kern="1200" cap="none" spc="0" normalizeH="0" baseline="0" noProof="0" dirty="0">
              <a:ln>
                <a:noFill/>
              </a:ln>
              <a:solidFill>
                <a:prstClr val="black"/>
              </a:solidFill>
              <a:effectLst/>
              <a:uLnTx/>
              <a:uFillTx/>
              <a:ea typeface="+mn-ea"/>
              <a:cs typeface="+mn-cs"/>
            </a:endParaRPr>
          </a:p>
          <a:p>
            <a:endParaRPr lang="en-US" dirty="0"/>
          </a:p>
        </p:txBody>
      </p:sp>
      <p:sp>
        <p:nvSpPr>
          <p:cNvPr id="9" name="TextBox 8">
            <a:extLst>
              <a:ext uri="{FF2B5EF4-FFF2-40B4-BE49-F238E27FC236}">
                <a16:creationId xmlns:a16="http://schemas.microsoft.com/office/drawing/2014/main" id="{F094A455-BE6C-C33E-7917-FB5A6DB89A5A}"/>
              </a:ext>
            </a:extLst>
          </p:cNvPr>
          <p:cNvSpPr txBox="1"/>
          <p:nvPr/>
        </p:nvSpPr>
        <p:spPr>
          <a:xfrm>
            <a:off x="2688290" y="4846320"/>
            <a:ext cx="3696976" cy="430887"/>
          </a:xfrm>
          <a:prstGeom prst="rect">
            <a:avLst/>
          </a:prstGeom>
          <a:noFill/>
        </p:spPr>
        <p:txBody>
          <a:bodyPr wrap="square" rtlCol="0">
            <a:spAutoFit/>
          </a:bodyPr>
          <a:lstStyle/>
          <a:p>
            <a:r>
              <a:rPr lang="en-US" sz="1100" dirty="0"/>
              <a:t>Figure: Treatment strategy flow chart for chronic lymphocytic leukemia</a:t>
            </a:r>
          </a:p>
        </p:txBody>
      </p:sp>
      <p:pic>
        <p:nvPicPr>
          <p:cNvPr id="46" name="Content Placeholder 4">
            <a:extLst>
              <a:ext uri="{FF2B5EF4-FFF2-40B4-BE49-F238E27FC236}">
                <a16:creationId xmlns:a16="http://schemas.microsoft.com/office/drawing/2014/main" id="{C98595D5-CC3D-2C48-D0F9-AB4FB8E7E0D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892" t="92193" r="51524" b="614"/>
          <a:stretch/>
        </p:blipFill>
        <p:spPr>
          <a:xfrm>
            <a:off x="7424928" y="1463040"/>
            <a:ext cx="1716922" cy="1716922"/>
          </a:xfrm>
          <a:prstGeom prst="ellipse">
            <a:avLst/>
          </a:prstGeom>
        </p:spPr>
      </p:pic>
      <p:cxnSp>
        <p:nvCxnSpPr>
          <p:cNvPr id="47" name="Straight Connector 46">
            <a:extLst>
              <a:ext uri="{FF2B5EF4-FFF2-40B4-BE49-F238E27FC236}">
                <a16:creationId xmlns:a16="http://schemas.microsoft.com/office/drawing/2014/main" id="{BE6096D3-E41E-5C61-16A7-757DD03E0FC9}"/>
              </a:ext>
            </a:extLst>
          </p:cNvPr>
          <p:cNvCxnSpPr>
            <a:cxnSpLocks/>
          </p:cNvCxnSpPr>
          <p:nvPr/>
        </p:nvCxnSpPr>
        <p:spPr>
          <a:xfrm>
            <a:off x="6647688" y="1508760"/>
            <a:ext cx="213055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59E6AB-4CC3-201C-B5BE-9441647BAB58}"/>
              </a:ext>
            </a:extLst>
          </p:cNvPr>
          <p:cNvCxnSpPr>
            <a:cxnSpLocks/>
          </p:cNvCxnSpPr>
          <p:nvPr/>
        </p:nvCxnSpPr>
        <p:spPr>
          <a:xfrm>
            <a:off x="6647688" y="5621970"/>
            <a:ext cx="213055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C3064C27-50B2-6499-49BF-D6EBA0D9A410}"/>
              </a:ext>
            </a:extLst>
          </p:cNvPr>
          <p:cNvGrpSpPr/>
          <p:nvPr/>
        </p:nvGrpSpPr>
        <p:grpSpPr>
          <a:xfrm>
            <a:off x="5865386" y="1152144"/>
            <a:ext cx="711200" cy="787400"/>
            <a:chOff x="3655586" y="1106162"/>
            <a:chExt cx="711200" cy="787400"/>
          </a:xfrm>
        </p:grpSpPr>
        <p:sp>
          <p:nvSpPr>
            <p:cNvPr id="54" name="Flowchart: Connector 53">
              <a:extLst>
                <a:ext uri="{FF2B5EF4-FFF2-40B4-BE49-F238E27FC236}">
                  <a16:creationId xmlns:a16="http://schemas.microsoft.com/office/drawing/2014/main" id="{DF22B058-ED75-54DA-E946-8B75F64D2357}"/>
                </a:ext>
              </a:extLst>
            </p:cNvPr>
            <p:cNvSpPr/>
            <p:nvPr/>
          </p:nvSpPr>
          <p:spPr>
            <a:xfrm>
              <a:off x="3780664" y="1281253"/>
              <a:ext cx="442992" cy="4112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B7261E31-B2C7-5323-EAEB-73163DBDDF96}"/>
                </a:ext>
              </a:extLst>
            </p:cNvPr>
            <p:cNvGrpSpPr/>
            <p:nvPr/>
          </p:nvGrpSpPr>
          <p:grpSpPr>
            <a:xfrm>
              <a:off x="3655586" y="1106162"/>
              <a:ext cx="711200" cy="787400"/>
              <a:chOff x="3667760" y="1260288"/>
              <a:chExt cx="711200" cy="787400"/>
            </a:xfrm>
          </p:grpSpPr>
          <p:sp>
            <p:nvSpPr>
              <p:cNvPr id="69" name="Rectangle 68">
                <a:extLst>
                  <a:ext uri="{FF2B5EF4-FFF2-40B4-BE49-F238E27FC236}">
                    <a16:creationId xmlns:a16="http://schemas.microsoft.com/office/drawing/2014/main" id="{33AF9A71-8FB4-DA6F-D7C3-75FAC0935685}"/>
                  </a:ext>
                </a:extLst>
              </p:cNvPr>
              <p:cNvSpPr/>
              <p:nvPr/>
            </p:nvSpPr>
            <p:spPr>
              <a:xfrm>
                <a:off x="3818965" y="1409252"/>
                <a:ext cx="344244" cy="193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a:extLst>
                  <a:ext uri="{FF2B5EF4-FFF2-40B4-BE49-F238E27FC236}">
                    <a16:creationId xmlns:a16="http://schemas.microsoft.com/office/drawing/2014/main" id="{5602486F-7607-4305-3B96-D32DF8A85C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7760" y="1260288"/>
                <a:ext cx="711200" cy="787400"/>
              </a:xfrm>
              <a:prstGeom prst="rect">
                <a:avLst/>
              </a:prstGeom>
            </p:spPr>
          </p:pic>
        </p:grpSp>
      </p:grpSp>
      <p:cxnSp>
        <p:nvCxnSpPr>
          <p:cNvPr id="26" name="Straight Connector 25">
            <a:extLst>
              <a:ext uri="{FF2B5EF4-FFF2-40B4-BE49-F238E27FC236}">
                <a16:creationId xmlns:a16="http://schemas.microsoft.com/office/drawing/2014/main" id="{59354F0F-57F1-8500-E442-BF171134AC97}"/>
              </a:ext>
            </a:extLst>
          </p:cNvPr>
          <p:cNvCxnSpPr>
            <a:cxnSpLocks/>
          </p:cNvCxnSpPr>
          <p:nvPr/>
        </p:nvCxnSpPr>
        <p:spPr>
          <a:xfrm>
            <a:off x="329184" y="1508760"/>
            <a:ext cx="22311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D82D71-1D15-9C1D-511D-9545BB5CC409}"/>
              </a:ext>
            </a:extLst>
          </p:cNvPr>
          <p:cNvCxnSpPr>
            <a:cxnSpLocks/>
          </p:cNvCxnSpPr>
          <p:nvPr/>
        </p:nvCxnSpPr>
        <p:spPr>
          <a:xfrm>
            <a:off x="329184" y="5621970"/>
            <a:ext cx="22311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71B3303-D36C-A4A0-204F-7B94B90B29A5}"/>
              </a:ext>
            </a:extLst>
          </p:cNvPr>
          <p:cNvGrpSpPr/>
          <p:nvPr/>
        </p:nvGrpSpPr>
        <p:grpSpPr>
          <a:xfrm>
            <a:off x="1895866" y="1222634"/>
            <a:ext cx="571500" cy="574777"/>
            <a:chOff x="8074478" y="1341388"/>
            <a:chExt cx="571500" cy="574777"/>
          </a:xfrm>
        </p:grpSpPr>
        <p:sp>
          <p:nvSpPr>
            <p:cNvPr id="51" name="Oval 50">
              <a:extLst>
                <a:ext uri="{FF2B5EF4-FFF2-40B4-BE49-F238E27FC236}">
                  <a16:creationId xmlns:a16="http://schemas.microsoft.com/office/drawing/2014/main" id="{D5D0D9BA-4CFE-A7A9-75EE-EF889D2C7578}"/>
                </a:ext>
              </a:extLst>
            </p:cNvPr>
            <p:cNvSpPr/>
            <p:nvPr/>
          </p:nvSpPr>
          <p:spPr>
            <a:xfrm>
              <a:off x="8075220" y="1341388"/>
              <a:ext cx="570016" cy="570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Content Placeholder 101">
              <a:extLst>
                <a:ext uri="{FF2B5EF4-FFF2-40B4-BE49-F238E27FC236}">
                  <a16:creationId xmlns:a16="http://schemas.microsoft.com/office/drawing/2014/main" id="{48E701B7-85F0-11C6-48B6-038920CF08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74478" y="1344665"/>
              <a:ext cx="571500" cy="571500"/>
            </a:xfrm>
            <a:prstGeom prst="rect">
              <a:avLst/>
            </a:prstGeom>
          </p:spPr>
        </p:pic>
      </p:grpSp>
      <p:grpSp>
        <p:nvGrpSpPr>
          <p:cNvPr id="17" name="REFs/ART ID" hidden="1">
            <a:extLst>
              <a:ext uri="{FF2B5EF4-FFF2-40B4-BE49-F238E27FC236}">
                <a16:creationId xmlns:a16="http://schemas.microsoft.com/office/drawing/2014/main" id="{688CBBE2-858A-39A9-1355-19DDA345EABD}"/>
              </a:ext>
            </a:extLst>
          </p:cNvPr>
          <p:cNvGrpSpPr/>
          <p:nvPr/>
        </p:nvGrpSpPr>
        <p:grpSpPr>
          <a:xfrm>
            <a:off x="777692" y="622175"/>
            <a:ext cx="9786944" cy="4900066"/>
            <a:chOff x="777692" y="622175"/>
            <a:chExt cx="9786944" cy="4900066"/>
          </a:xfrm>
        </p:grpSpPr>
        <p:sp>
          <p:nvSpPr>
            <p:cNvPr id="13" name="TextBox 12">
              <a:extLst>
                <a:ext uri="{FF2B5EF4-FFF2-40B4-BE49-F238E27FC236}">
                  <a16:creationId xmlns:a16="http://schemas.microsoft.com/office/drawing/2014/main" id="{4AEAD667-8734-A0CF-ABAE-F080B1A58E65}"/>
                </a:ext>
              </a:extLst>
            </p:cNvPr>
            <p:cNvSpPr txBox="1"/>
            <p:nvPr/>
          </p:nvSpPr>
          <p:spPr>
            <a:xfrm>
              <a:off x="9176114" y="622175"/>
              <a:ext cx="1388522" cy="369332"/>
            </a:xfrm>
            <a:prstGeom prst="rect">
              <a:avLst/>
            </a:prstGeom>
            <a:noFill/>
          </p:spPr>
          <p:txBody>
            <a:bodyPr wrap="none" rtlCol="0">
              <a:spAutoFit/>
            </a:bodyPr>
            <a:lstStyle/>
            <a:p>
              <a:r>
                <a:rPr lang="en-US" b="1" dirty="0">
                  <a:solidFill>
                    <a:srgbClr val="FF0000"/>
                  </a:solidFill>
                </a:rPr>
                <a:t>AHB_005</a:t>
              </a:r>
            </a:p>
          </p:txBody>
        </p:sp>
        <p:sp>
          <p:nvSpPr>
            <p:cNvPr id="10" name="TextBox 9">
              <a:extLst>
                <a:ext uri="{FF2B5EF4-FFF2-40B4-BE49-F238E27FC236}">
                  <a16:creationId xmlns:a16="http://schemas.microsoft.com/office/drawing/2014/main" id="{6F6BE952-8CA6-712D-8036-F7757259BEB2}"/>
                </a:ext>
              </a:extLst>
            </p:cNvPr>
            <p:cNvSpPr txBox="1"/>
            <p:nvPr/>
          </p:nvSpPr>
          <p:spPr>
            <a:xfrm>
              <a:off x="4738728" y="2121223"/>
              <a:ext cx="1458391" cy="230832"/>
            </a:xfrm>
            <a:prstGeom prst="rect">
              <a:avLst/>
            </a:prstGeom>
            <a:noFill/>
          </p:spPr>
          <p:txBody>
            <a:bodyPr wrap="square" rtlCol="0">
              <a:spAutoFit/>
            </a:bodyPr>
            <a:lstStyle/>
            <a:p>
              <a:pPr algn="ctr"/>
              <a:r>
                <a:rPr lang="en-US" sz="900" dirty="0">
                  <a:solidFill>
                    <a:srgbClr val="FF0000"/>
                  </a:solidFill>
                </a:rPr>
                <a:t>[Strati 2018, p6A]</a:t>
              </a:r>
            </a:p>
          </p:txBody>
        </p:sp>
        <p:sp>
          <p:nvSpPr>
            <p:cNvPr id="11" name="TextBox 10">
              <a:extLst>
                <a:ext uri="{FF2B5EF4-FFF2-40B4-BE49-F238E27FC236}">
                  <a16:creationId xmlns:a16="http://schemas.microsoft.com/office/drawing/2014/main" id="{94774088-03F2-0D09-CCB4-1A5AC126EA98}"/>
                </a:ext>
              </a:extLst>
            </p:cNvPr>
            <p:cNvSpPr txBox="1"/>
            <p:nvPr/>
          </p:nvSpPr>
          <p:spPr>
            <a:xfrm>
              <a:off x="4276592" y="5047603"/>
              <a:ext cx="2395537" cy="369332"/>
            </a:xfrm>
            <a:prstGeom prst="rect">
              <a:avLst/>
            </a:prstGeom>
            <a:noFill/>
          </p:spPr>
          <p:txBody>
            <a:bodyPr wrap="square" rtlCol="0">
              <a:spAutoFit/>
            </a:bodyPr>
            <a:lstStyle/>
            <a:p>
              <a:pPr algn="ctr"/>
              <a:r>
                <a:rPr lang="en-US" sz="900" dirty="0">
                  <a:solidFill>
                    <a:srgbClr val="FF0000"/>
                  </a:solidFill>
                </a:rPr>
                <a:t>[NCCN </a:t>
              </a:r>
              <a:r>
                <a:rPr lang="en-US" sz="900" dirty="0" err="1">
                  <a:solidFill>
                    <a:srgbClr val="FF0000"/>
                  </a:solidFill>
                </a:rPr>
                <a:t>Guidelines_CLL</a:t>
              </a:r>
              <a:r>
                <a:rPr lang="en-US" sz="900" dirty="0">
                  <a:solidFill>
                    <a:srgbClr val="FF0000"/>
                  </a:solidFill>
                </a:rPr>
                <a:t>-SLL: p11A, 13A, 22A, 24A]</a:t>
              </a:r>
            </a:p>
          </p:txBody>
        </p:sp>
        <p:sp>
          <p:nvSpPr>
            <p:cNvPr id="12" name="TextBox 11">
              <a:extLst>
                <a:ext uri="{FF2B5EF4-FFF2-40B4-BE49-F238E27FC236}">
                  <a16:creationId xmlns:a16="http://schemas.microsoft.com/office/drawing/2014/main" id="{A5A85A70-BED6-7AE3-497A-FC9E08C103CE}"/>
                </a:ext>
              </a:extLst>
            </p:cNvPr>
            <p:cNvSpPr txBox="1"/>
            <p:nvPr/>
          </p:nvSpPr>
          <p:spPr>
            <a:xfrm>
              <a:off x="941081" y="2051007"/>
              <a:ext cx="1932745" cy="230832"/>
            </a:xfrm>
            <a:prstGeom prst="rect">
              <a:avLst/>
            </a:prstGeom>
            <a:noFill/>
          </p:spPr>
          <p:txBody>
            <a:bodyPr wrap="square" rtlCol="0">
              <a:spAutoFit/>
            </a:bodyPr>
            <a:lstStyle/>
            <a:p>
              <a:pPr algn="ctr"/>
              <a:r>
                <a:rPr lang="en-US" sz="900" dirty="0">
                  <a:solidFill>
                    <a:srgbClr val="FF0000"/>
                  </a:solidFill>
                </a:rPr>
                <a:t>[Mukkamalla 2022, p11A]</a:t>
              </a:r>
            </a:p>
          </p:txBody>
        </p:sp>
        <p:sp>
          <p:nvSpPr>
            <p:cNvPr id="37" name="TextBox 36">
              <a:extLst>
                <a:ext uri="{FF2B5EF4-FFF2-40B4-BE49-F238E27FC236}">
                  <a16:creationId xmlns:a16="http://schemas.microsoft.com/office/drawing/2014/main" id="{B8191A49-EAC9-66C8-1C7A-F16126303A0A}"/>
                </a:ext>
              </a:extLst>
            </p:cNvPr>
            <p:cNvSpPr txBox="1"/>
            <p:nvPr/>
          </p:nvSpPr>
          <p:spPr>
            <a:xfrm>
              <a:off x="7427078" y="2641917"/>
              <a:ext cx="1716922" cy="230832"/>
            </a:xfrm>
            <a:prstGeom prst="rect">
              <a:avLst/>
            </a:prstGeom>
            <a:noFill/>
          </p:spPr>
          <p:txBody>
            <a:bodyPr wrap="square" rtlCol="0">
              <a:spAutoFit/>
            </a:bodyPr>
            <a:lstStyle/>
            <a:p>
              <a:pPr algn="ctr"/>
              <a:r>
                <a:rPr lang="en-US" sz="900" dirty="0">
                  <a:solidFill>
                    <a:srgbClr val="FF0000"/>
                  </a:solidFill>
                </a:rPr>
                <a:t>[Mukkamalla 2022, p12C]</a:t>
              </a:r>
            </a:p>
          </p:txBody>
        </p:sp>
        <p:sp>
          <p:nvSpPr>
            <p:cNvPr id="39" name="TextBox 38">
              <a:extLst>
                <a:ext uri="{FF2B5EF4-FFF2-40B4-BE49-F238E27FC236}">
                  <a16:creationId xmlns:a16="http://schemas.microsoft.com/office/drawing/2014/main" id="{8790EEF3-0C83-64E6-DB93-8C6EB0D9FEE8}"/>
                </a:ext>
              </a:extLst>
            </p:cNvPr>
            <p:cNvSpPr txBox="1"/>
            <p:nvPr/>
          </p:nvSpPr>
          <p:spPr>
            <a:xfrm>
              <a:off x="7698804" y="4993898"/>
              <a:ext cx="1494274" cy="230832"/>
            </a:xfrm>
            <a:prstGeom prst="rect">
              <a:avLst/>
            </a:prstGeom>
            <a:noFill/>
          </p:spPr>
          <p:txBody>
            <a:bodyPr wrap="square" rtlCol="0">
              <a:spAutoFit/>
            </a:bodyPr>
            <a:lstStyle/>
            <a:p>
              <a:pPr algn="ctr"/>
              <a:r>
                <a:rPr lang="en-US" sz="900" dirty="0">
                  <a:solidFill>
                    <a:srgbClr val="FF0000"/>
                  </a:solidFill>
                </a:rPr>
                <a:t>[Strati 2018, p3A]</a:t>
              </a:r>
            </a:p>
          </p:txBody>
        </p:sp>
        <p:sp>
          <p:nvSpPr>
            <p:cNvPr id="3" name="TextBox 2">
              <a:extLst>
                <a:ext uri="{FF2B5EF4-FFF2-40B4-BE49-F238E27FC236}">
                  <a16:creationId xmlns:a16="http://schemas.microsoft.com/office/drawing/2014/main" id="{F80F0154-AE90-7F89-953D-4FEEBD918EB2}"/>
                </a:ext>
              </a:extLst>
            </p:cNvPr>
            <p:cNvSpPr txBox="1"/>
            <p:nvPr/>
          </p:nvSpPr>
          <p:spPr>
            <a:xfrm>
              <a:off x="7575950" y="5152909"/>
              <a:ext cx="1303478" cy="369332"/>
            </a:xfrm>
            <a:prstGeom prst="rect">
              <a:avLst/>
            </a:prstGeom>
            <a:noFill/>
          </p:spPr>
          <p:txBody>
            <a:bodyPr wrap="square" rtlCol="0">
              <a:spAutoFit/>
            </a:bodyPr>
            <a:lstStyle/>
            <a:p>
              <a:pPr algn="ctr"/>
              <a:r>
                <a:rPr lang="en-US" sz="900" dirty="0">
                  <a:solidFill>
                    <a:srgbClr val="FF0000"/>
                  </a:solidFill>
                </a:rPr>
                <a:t>[Cancer Stat </a:t>
              </a:r>
              <a:r>
                <a:rPr lang="en-US" sz="900" dirty="0" err="1">
                  <a:solidFill>
                    <a:srgbClr val="FF0000"/>
                  </a:solidFill>
                </a:rPr>
                <a:t>Facts_CLL</a:t>
              </a:r>
              <a:r>
                <a:rPr lang="en-US" sz="900" dirty="0">
                  <a:solidFill>
                    <a:srgbClr val="FF0000"/>
                  </a:solidFill>
                </a:rPr>
                <a:t>, p3A]</a:t>
              </a:r>
            </a:p>
          </p:txBody>
        </p:sp>
        <p:sp>
          <p:nvSpPr>
            <p:cNvPr id="4" name="TextBox 3">
              <a:extLst>
                <a:ext uri="{FF2B5EF4-FFF2-40B4-BE49-F238E27FC236}">
                  <a16:creationId xmlns:a16="http://schemas.microsoft.com/office/drawing/2014/main" id="{694261E4-A269-222D-7A83-395251D24157}"/>
                </a:ext>
              </a:extLst>
            </p:cNvPr>
            <p:cNvSpPr txBox="1"/>
            <p:nvPr/>
          </p:nvSpPr>
          <p:spPr>
            <a:xfrm>
              <a:off x="1038078" y="3028508"/>
              <a:ext cx="1505333" cy="230832"/>
            </a:xfrm>
            <a:prstGeom prst="rect">
              <a:avLst/>
            </a:prstGeom>
            <a:noFill/>
          </p:spPr>
          <p:txBody>
            <a:bodyPr wrap="square" rtlCol="0">
              <a:spAutoFit/>
            </a:bodyPr>
            <a:lstStyle/>
            <a:p>
              <a:r>
                <a:rPr lang="en-US" sz="900" dirty="0">
                  <a:solidFill>
                    <a:srgbClr val="FF0000"/>
                  </a:solidFill>
                </a:rPr>
                <a:t>[CCS_CLL_3, p1A]</a:t>
              </a:r>
            </a:p>
          </p:txBody>
        </p:sp>
        <p:sp>
          <p:nvSpPr>
            <p:cNvPr id="16" name="TextBox 15">
              <a:extLst>
                <a:ext uri="{FF2B5EF4-FFF2-40B4-BE49-F238E27FC236}">
                  <a16:creationId xmlns:a16="http://schemas.microsoft.com/office/drawing/2014/main" id="{C7F44BD2-B0F6-9387-3611-106C39F3FB5C}"/>
                </a:ext>
              </a:extLst>
            </p:cNvPr>
            <p:cNvSpPr txBox="1"/>
            <p:nvPr/>
          </p:nvSpPr>
          <p:spPr>
            <a:xfrm>
              <a:off x="7476156" y="3280924"/>
              <a:ext cx="1716922" cy="230832"/>
            </a:xfrm>
            <a:prstGeom prst="rect">
              <a:avLst/>
            </a:prstGeom>
            <a:noFill/>
          </p:spPr>
          <p:txBody>
            <a:bodyPr wrap="square" rtlCol="0">
              <a:spAutoFit/>
            </a:bodyPr>
            <a:lstStyle/>
            <a:p>
              <a:pPr algn="ctr"/>
              <a:r>
                <a:rPr lang="en-US" sz="900" dirty="0">
                  <a:solidFill>
                    <a:srgbClr val="FF0000"/>
                  </a:solidFill>
                </a:rPr>
                <a:t>[Mukkamalla 2022, p12C]</a:t>
              </a:r>
            </a:p>
          </p:txBody>
        </p:sp>
        <p:sp>
          <p:nvSpPr>
            <p:cNvPr id="14" name="TextBox 13">
              <a:extLst>
                <a:ext uri="{FF2B5EF4-FFF2-40B4-BE49-F238E27FC236}">
                  <a16:creationId xmlns:a16="http://schemas.microsoft.com/office/drawing/2014/main" id="{1D4DEA2C-2F31-CDCF-A101-8F568EA54024}"/>
                </a:ext>
              </a:extLst>
            </p:cNvPr>
            <p:cNvSpPr txBox="1"/>
            <p:nvPr/>
          </p:nvSpPr>
          <p:spPr>
            <a:xfrm>
              <a:off x="777692" y="4644375"/>
              <a:ext cx="1728341" cy="230832"/>
            </a:xfrm>
            <a:prstGeom prst="rect">
              <a:avLst/>
            </a:prstGeom>
            <a:noFill/>
          </p:spPr>
          <p:txBody>
            <a:bodyPr wrap="square" rtlCol="0">
              <a:spAutoFit/>
            </a:bodyPr>
            <a:lstStyle/>
            <a:p>
              <a:pPr algn="ctr"/>
              <a:r>
                <a:rPr lang="en-US" sz="900" dirty="0">
                  <a:solidFill>
                    <a:srgbClr val="FF0000"/>
                  </a:solidFill>
                </a:rPr>
                <a:t>[CCS_CLL_3, p1A]</a:t>
              </a:r>
            </a:p>
          </p:txBody>
        </p:sp>
        <p:sp>
          <p:nvSpPr>
            <p:cNvPr id="19" name="TextBox 18">
              <a:extLst>
                <a:ext uri="{FF2B5EF4-FFF2-40B4-BE49-F238E27FC236}">
                  <a16:creationId xmlns:a16="http://schemas.microsoft.com/office/drawing/2014/main" id="{09C14AC1-3275-8DA2-3F16-9ACE0EFB573D}"/>
                </a:ext>
              </a:extLst>
            </p:cNvPr>
            <p:cNvSpPr txBox="1"/>
            <p:nvPr/>
          </p:nvSpPr>
          <p:spPr>
            <a:xfrm>
              <a:off x="7575950" y="3590132"/>
              <a:ext cx="1855432" cy="230832"/>
            </a:xfrm>
            <a:prstGeom prst="rect">
              <a:avLst/>
            </a:prstGeom>
            <a:noFill/>
          </p:spPr>
          <p:txBody>
            <a:bodyPr wrap="square" rtlCol="0">
              <a:spAutoFit/>
            </a:bodyPr>
            <a:lstStyle/>
            <a:p>
              <a:pPr algn="ctr"/>
              <a:r>
                <a:rPr lang="en-US" sz="900" dirty="0">
                  <a:solidFill>
                    <a:srgbClr val="FF0000"/>
                  </a:solidFill>
                </a:rPr>
                <a:t>[Mukkamalla 2022, p12C]</a:t>
              </a:r>
            </a:p>
          </p:txBody>
        </p:sp>
        <p:sp>
          <p:nvSpPr>
            <p:cNvPr id="20" name="TextBox 19">
              <a:extLst>
                <a:ext uri="{FF2B5EF4-FFF2-40B4-BE49-F238E27FC236}">
                  <a16:creationId xmlns:a16="http://schemas.microsoft.com/office/drawing/2014/main" id="{67FCCE7E-0D41-7CF0-04C0-E1443E0F8EE9}"/>
                </a:ext>
              </a:extLst>
            </p:cNvPr>
            <p:cNvSpPr txBox="1"/>
            <p:nvPr/>
          </p:nvSpPr>
          <p:spPr>
            <a:xfrm>
              <a:off x="7286418" y="4511907"/>
              <a:ext cx="1855432" cy="230832"/>
            </a:xfrm>
            <a:prstGeom prst="rect">
              <a:avLst/>
            </a:prstGeom>
            <a:noFill/>
          </p:spPr>
          <p:txBody>
            <a:bodyPr wrap="square" rtlCol="0">
              <a:spAutoFit/>
            </a:bodyPr>
            <a:lstStyle/>
            <a:p>
              <a:pPr algn="ctr"/>
              <a:r>
                <a:rPr lang="en-US" sz="900" dirty="0">
                  <a:solidFill>
                    <a:srgbClr val="FF0000"/>
                  </a:solidFill>
                </a:rPr>
                <a:t>[Mukkamalla 2022, p12C]</a:t>
              </a:r>
            </a:p>
          </p:txBody>
        </p:sp>
      </p:grpSp>
    </p:spTree>
    <p:extLst>
      <p:ext uri="{BB962C8B-B14F-4D97-AF65-F5344CB8AC3E}">
        <p14:creationId xmlns:p14="http://schemas.microsoft.com/office/powerpoint/2010/main" val="20447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04B6C2635AC498D8E06F45E9DAC0B" ma:contentTypeVersion="12" ma:contentTypeDescription="Create a new document." ma:contentTypeScope="" ma:versionID="e12b012da6d9ce87e7831aa08bd72bd3">
  <xsd:schema xmlns:xsd="http://www.w3.org/2001/XMLSchema" xmlns:xs="http://www.w3.org/2001/XMLSchema" xmlns:p="http://schemas.microsoft.com/office/2006/metadata/properties" xmlns:ns2="55085e5e-144a-4a84-ae32-5e7910ba3a79" xmlns:ns3="2e25fd53-5e3f-4d8b-9b6b-fb4a7e2f39d4" targetNamespace="http://schemas.microsoft.com/office/2006/metadata/properties" ma:root="true" ma:fieldsID="b77d402e5348c1a8dca86f5e9fff4151" ns2:_="" ns3:_="">
    <xsd:import namespace="55085e5e-144a-4a84-ae32-5e7910ba3a79"/>
    <xsd:import namespace="2e25fd53-5e3f-4d8b-9b6b-fb4a7e2f39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085e5e-144a-4a84-ae32-5e7910ba3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25fd53-5e3f-4d8b-9b6b-fb4a7e2f39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B58BE-5C3A-4840-A409-4EB32649CC53}">
  <ds:schemaRefs>
    <ds:schemaRef ds:uri="http://schemas.microsoft.com/office/2006/metadata/properties"/>
    <ds:schemaRef ds:uri="http://schemas.microsoft.com/office/2006/documentManagement/types"/>
    <ds:schemaRef ds:uri="2e25fd53-5e3f-4d8b-9b6b-fb4a7e2f39d4"/>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55085e5e-144a-4a84-ae32-5e7910ba3a79"/>
    <ds:schemaRef ds:uri="http://purl.org/dc/dcmitype/"/>
  </ds:schemaRefs>
</ds:datastoreItem>
</file>

<file path=customXml/itemProps2.xml><?xml version="1.0" encoding="utf-8"?>
<ds:datastoreItem xmlns:ds="http://schemas.openxmlformats.org/officeDocument/2006/customXml" ds:itemID="{68D289C8-FCBD-47D6-A28B-8CD4E8BB355D}">
  <ds:schemaRefs>
    <ds:schemaRef ds:uri="http://schemas.microsoft.com/sharepoint/v3/contenttype/forms"/>
  </ds:schemaRefs>
</ds:datastoreItem>
</file>

<file path=customXml/itemProps3.xml><?xml version="1.0" encoding="utf-8"?>
<ds:datastoreItem xmlns:ds="http://schemas.openxmlformats.org/officeDocument/2006/customXml" ds:itemID="{65E5C1B7-9FBE-4B4F-BE7C-EBA10C921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085e5e-144a-4a84-ae32-5e7910ba3a79"/>
    <ds:schemaRef ds:uri="2e25fd53-5e3f-4d8b-9b6b-fb4a7e2f39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39437</TotalTime>
  <Words>8411</Words>
  <Application>Microsoft Macintosh PowerPoint</Application>
  <PresentationFormat>On-screen Show (4:3)</PresentationFormat>
  <Paragraphs>736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Georgia</vt:lpstr>
      <vt:lpstr>Sanofi Sans 3 Regular</vt:lpstr>
      <vt:lpstr>System Font Regular</vt:lpstr>
      <vt:lpstr>Verdana</vt:lpstr>
      <vt:lpstr>Sanofi</vt:lpstr>
      <vt:lpstr>PowerPoint Presentation</vt:lpstr>
      <vt:lpstr>Important Information</vt:lpstr>
      <vt:lpstr>Overview</vt:lpstr>
      <vt:lpstr>Diffuse Large B-Cell Lymphoma (DLBCL)</vt:lpstr>
      <vt:lpstr>Diffuse Large B-Cell Lymphoma (DLBCL)</vt:lpstr>
      <vt:lpstr>Diffuse Large B-Cell Lymphoma (DLBCL)</vt:lpstr>
      <vt:lpstr>Chronic Lymphocytic Leukemia (CLL) </vt:lpstr>
      <vt:lpstr>Chronic Lymphocytic Leukemia (CLL) </vt:lpstr>
      <vt:lpstr>Chronic Lymphocytic Leukemia (CLL) </vt:lpstr>
      <vt:lpstr>Acute Myeloid Leukemia (AML)</vt:lpstr>
      <vt:lpstr>Acute Myeloid Leukemia (AML)</vt:lpstr>
      <vt:lpstr>Acute Myeloid Leukemia (AML)</vt:lpstr>
      <vt:lpstr>Burkitt Lymphoma (BL)</vt:lpstr>
      <vt:lpstr>Burkitt Lymphoma (BL)</vt:lpstr>
      <vt:lpstr>Burkitt Lymphoma (BL)</vt:lpstr>
      <vt:lpstr>Chronic Myeloid Leukemia (CML) </vt:lpstr>
      <vt:lpstr>Chronic Myeloid Leukemia (CML) </vt:lpstr>
      <vt:lpstr>Chronic Myeloid Leukemia (CML) </vt:lpstr>
      <vt:lpstr>Acute Lymphocytic Leukemia (ALL) </vt:lpstr>
      <vt:lpstr>Acute Lymphocytic Leukemia (ALL) </vt:lpstr>
      <vt:lpstr>Acute Lymphocytic Leukemia (ALL) </vt:lpstr>
      <vt:lpstr>Glossary</vt:lpstr>
      <vt:lpstr>Glossary</vt:lpstr>
      <vt:lpstr>Glossary</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Solimine, Dianna /US</dc:creator>
  <cp:lastModifiedBy>Michael Felice Di Ioia</cp:lastModifiedBy>
  <cp:revision>482</cp:revision>
  <dcterms:created xsi:type="dcterms:W3CDTF">2022-03-17T17:18:09Z</dcterms:created>
  <dcterms:modified xsi:type="dcterms:W3CDTF">2023-03-10T21:38:00Z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0x0101004E804B6C2635AC498D8E06F45E9DAC0B</vt:lpwstr>
  </property>
</Properties>
</file>