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2"/>
  </p:notesMasterIdLst>
  <p:handoutMasterIdLst>
    <p:handoutMasterId r:id="rId23"/>
  </p:handoutMasterIdLst>
  <p:sldIdLst>
    <p:sldId id="256" r:id="rId5"/>
    <p:sldId id="288" r:id="rId6"/>
    <p:sldId id="282" r:id="rId7"/>
    <p:sldId id="283" r:id="rId8"/>
    <p:sldId id="261" r:id="rId9"/>
    <p:sldId id="263" r:id="rId10"/>
    <p:sldId id="265" r:id="rId11"/>
    <p:sldId id="267" r:id="rId12"/>
    <p:sldId id="269" r:id="rId13"/>
    <p:sldId id="271" r:id="rId14"/>
    <p:sldId id="260" r:id="rId15"/>
    <p:sldId id="274" r:id="rId16"/>
    <p:sldId id="276" r:id="rId17"/>
    <p:sldId id="278" r:id="rId18"/>
    <p:sldId id="280" r:id="rId19"/>
    <p:sldId id="285"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216" userDrawn="1">
          <p15:clr>
            <a:srgbClr val="A4A3A4"/>
          </p15:clr>
        </p15:guide>
        <p15:guide id="3" orient="horz" pos="1968" userDrawn="1">
          <p15:clr>
            <a:srgbClr val="A4A3A4"/>
          </p15:clr>
        </p15:guide>
        <p15:guide id="4" pos="54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8C5333-20C8-5AF8-A3C8-3E284ECB8065}" name="Emily Hertler" initials="EH" userId="Emily Hertler" providerId="None"/>
  <p188:author id="{CC267B35-C471-98C7-9B75-47559462B2CB}" name="Emily Hertler" initials="EH" userId="S::ehertler@educationalresource.com::eb09bf52-0430-43e5-933e-1ce90c22c7f0" providerId="AD"/>
  <p188:author id="{BBAFAA43-B540-E9D1-DC20-858772934B83}" name="Helene Gomes" initials="HG" userId="S::hgomes@educationalresource.com::0b1cecfc-ce6c-46c9-aeee-45fabc207ec5" providerId="AD"/>
  <p188:author id="{2E3E6C6B-2519-FB70-AE62-9844F709D2FA}" name="John Ferguson" initials="JF" userId="adc3e2729e52cdb2" providerId="Windows Live"/>
  <p188:author id="{AB6F6593-5C9C-C295-5508-BF97DF133DB8}" name="Erin Frye" initials="EF" userId="S::efrye@educationalresource.com::fc2cf91f-5f1a-4833-8e46-91d8b5c21564" providerId="AD"/>
  <p188:author id="{CF318794-4218-229C-FBA4-0DDC9E5C7BF6}" name="Wendy Clubb" initials="WC" userId="S::wclubb@educationalresource.com::79fe6174-22dd-4a32-8f8a-2cdff9170464" providerId="AD"/>
  <p188:author id="{7DC5D996-48BC-398A-ADBD-D0BAD68FF282}" name="Karen Ward" initials="KW" userId="S::kward@educationalresource.com::2c0d96a1-7ed9-416c-9b9f-f92c831747fa" providerId="AD"/>
  <p188:author id="{F914DBA4-B75D-92D7-A5BD-162880AD7B42}" name="Tim Neff" initials="TN" userId="S::tneff@educationalresource.com::53b940ed-a5bd-432c-b910-2dcc97861262" providerId="AD"/>
  <p188:author id="{C0D00BE5-E11B-E292-9D78-01091A4B933C}" name="Michael Felice Di Ioia" initials="MFDI" userId="S::mdiioia@educationalresource.com::f297c683-3cb0-4339-9606-1168c45a5a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E6"/>
    <a:srgbClr val="F5F5F5"/>
    <a:srgbClr val="FFFFFF"/>
    <a:srgbClr val="23004C"/>
    <a:srgbClr val="FBE2DC"/>
    <a:srgbClr val="F5F3F8"/>
    <a:srgbClr val="E9E6ED"/>
    <a:srgbClr val="FFF3CF"/>
    <a:srgbClr val="FFE6A0"/>
    <a:srgbClr val="FFD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800B559-55DF-4324-A70D-7A5FB1BD5379}">
  <a:tblStyle styleId="{F800B559-55DF-4324-A70D-7A5FB1BD5379}" styleName="Sanofi">
    <a:wholeTbl>
      <a:tcTxStyle>
        <a:fontRef idx="minor">
          <a:schemeClr val="dk1"/>
        </a:fontRef>
        <a:schemeClr val="dk1"/>
      </a:tcTxStyle>
      <a:tcStyle>
        <a:tcBdr>
          <a:left>
            <a:ln w="2500" cmpd="sng">
              <a:solidFill>
                <a:schemeClr val="lt2"/>
              </a:solidFill>
            </a:ln>
          </a:left>
          <a:right>
            <a:ln w="2500" cmpd="sng">
              <a:solidFill>
                <a:schemeClr val="lt2"/>
              </a:solidFill>
            </a:ln>
          </a:right>
          <a:top>
            <a:ln w="2500" cmpd="sng">
              <a:solidFill>
                <a:schemeClr val="lt2"/>
              </a:solidFill>
            </a:ln>
          </a:top>
          <a:bottom>
            <a:ln w="2500" cmpd="sng">
              <a:solidFill>
                <a:schemeClr val="lt2"/>
              </a:solidFill>
            </a:ln>
          </a:bottom>
          <a:insideH>
            <a:ln w="2500" cmpd="sng">
              <a:solidFill>
                <a:schemeClr val="lt2"/>
              </a:solidFill>
            </a:ln>
          </a:insideH>
          <a:insideV>
            <a:ln w="2500" cmpd="sng">
              <a:solidFill>
                <a:schemeClr val="lt2"/>
              </a:solidFill>
            </a:ln>
          </a:insideV>
        </a:tcBdr>
        <a:fill>
          <a:solidFill>
            <a:schemeClr val="lt1"/>
          </a:solidFill>
        </a:fill>
      </a:tcStyle>
    </a:wholeTbl>
    <a:band1H>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H>
    <a:band2H>
      <a:tcStyle>
        <a:tcBdr/>
      </a:tcStyle>
    </a:band2H>
    <a:band1V>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V>
    <a:band2V>
      <a:tcStyle>
        <a:tcBdr/>
      </a:tcStyle>
    </a:band2V>
    <a:lastCol>
      <a:tcTxStyle b="off">
        <a:fontRef idx="minor">
          <a:schemeClr val="dk1"/>
        </a:fontRef>
        <a:schemeClr val="dk1"/>
      </a:tcTxStyle>
      <a:tcStyle>
        <a:tcBdr/>
        <a:fill>
          <a:solidFill>
            <a:schemeClr val="dk2"/>
          </a:solidFill>
        </a:fill>
      </a:tcStyle>
    </a:lastCol>
    <a:firstCol>
      <a:tcTxStyle b="off">
        <a:fontRef idx="minor">
          <a:schemeClr val="dk1"/>
        </a:fontRef>
        <a:schemeClr val="dk1"/>
      </a:tcTxStyle>
      <a:tcStyle>
        <a:tcBdr/>
        <a:fill>
          <a:solidFill>
            <a:schemeClr val="dk2"/>
          </a:solidFill>
        </a:fill>
      </a:tcStyle>
    </a:firstCol>
    <a:lastRow>
      <a:tcTxStyle b="on">
        <a:fontRef idx="major">
          <a:schemeClr val="dk1"/>
        </a:fontRef>
        <a:schemeClr val="dk1"/>
      </a:tcTxStyle>
      <a:tcStyle>
        <a:tcBdr/>
        <a:fill>
          <a:solidFill>
            <a:schemeClr val="dk2"/>
          </a:solidFill>
        </a:fill>
      </a:tcStyle>
    </a:lastRow>
    <a:firstRow>
      <a:tcTxStyle b="off">
        <a:fontRef idx="major">
          <a:schemeClr val="lt2"/>
        </a:fontRef>
        <a:schemeClr val="lt2"/>
      </a:tcTxStyle>
      <a:tcStyle>
        <a:tcBdr>
          <a:bottom>
            <a:ln w="36000" cmpd="sng">
              <a:solidFill>
                <a:schemeClr val="accent2"/>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lt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1" autoAdjust="0"/>
    <p:restoredTop sz="86996" autoAdjust="0"/>
  </p:normalViewPr>
  <p:slideViewPr>
    <p:cSldViewPr snapToGrid="0" showGuides="1">
      <p:cViewPr varScale="1">
        <p:scale>
          <a:sx n="58" d="100"/>
          <a:sy n="58" d="100"/>
        </p:scale>
        <p:origin x="1296" y="44"/>
      </p:cViewPr>
      <p:guideLst>
        <p:guide orient="horz" pos="864"/>
        <p:guide pos="3216"/>
        <p:guide orient="horz" pos="196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1" d="100"/>
          <a:sy n="101" d="100"/>
        </p:scale>
        <p:origin x="585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C5A8E8-CFFD-8244-99C5-C59695B7B5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242097A3-5546-824A-82FF-3390AD25DF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5986D-8BE5-CF41-BDD9-ABAFDA2F44C7}" type="datetimeFigureOut">
              <a:rPr lang="fr-FR" smtClean="0"/>
              <a:t>04/11/2022</a:t>
            </a:fld>
            <a:endParaRPr lang="fr-FR" dirty="0"/>
          </a:p>
        </p:txBody>
      </p:sp>
      <p:sp>
        <p:nvSpPr>
          <p:cNvPr id="4" name="Espace réservé du pied de page 3">
            <a:extLst>
              <a:ext uri="{FF2B5EF4-FFF2-40B4-BE49-F238E27FC236}">
                <a16:creationId xmlns:a16="http://schemas.microsoft.com/office/drawing/2014/main" id="{D0FF6B0C-B1BA-F042-9223-AFA5A1E54C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FD5FA54A-F961-0E49-BD8F-3E49E88675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FDA78-543E-4D49-948C-0112778612F3}" type="slidenum">
              <a:rPr lang="fr-FR" smtClean="0"/>
              <a:t>‹#›</a:t>
            </a:fld>
            <a:endParaRPr lang="fr-FR" dirty="0"/>
          </a:p>
        </p:txBody>
      </p:sp>
    </p:spTree>
    <p:extLst>
      <p:ext uri="{BB962C8B-B14F-4D97-AF65-F5344CB8AC3E}">
        <p14:creationId xmlns:p14="http://schemas.microsoft.com/office/powerpoint/2010/main" val="402438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6454-8C49-4AFA-8B67-E69B53E09A31}" type="datetimeFigureOut">
              <a:rPr lang="fr-FR" smtClean="0"/>
              <a:t>04/11/2022</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76107-2EC1-4836-BBE2-B29C7F5CEAC4}" type="slidenum">
              <a:rPr lang="fr-FR" smtClean="0"/>
              <a:t>‹#›</a:t>
            </a:fld>
            <a:endParaRPr lang="fr-FR" dirty="0"/>
          </a:p>
        </p:txBody>
      </p:sp>
    </p:spTree>
    <p:extLst>
      <p:ext uri="{BB962C8B-B14F-4D97-AF65-F5344CB8AC3E}">
        <p14:creationId xmlns:p14="http://schemas.microsoft.com/office/powerpoint/2010/main" val="347747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a:t>
            </a:fld>
            <a:endParaRPr lang="fr-FR" dirty="0"/>
          </a:p>
        </p:txBody>
      </p:sp>
    </p:spTree>
    <p:extLst>
      <p:ext uri="{BB962C8B-B14F-4D97-AF65-F5344CB8AC3E}">
        <p14:creationId xmlns:p14="http://schemas.microsoft.com/office/powerpoint/2010/main" val="123167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10</a:t>
            </a:fld>
            <a:endParaRPr lang="fr-FR" dirty="0"/>
          </a:p>
        </p:txBody>
      </p:sp>
    </p:spTree>
    <p:extLst>
      <p:ext uri="{BB962C8B-B14F-4D97-AF65-F5344CB8AC3E}">
        <p14:creationId xmlns:p14="http://schemas.microsoft.com/office/powerpoint/2010/main" val="303470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11</a:t>
            </a:fld>
            <a:endParaRPr lang="fr-FR" dirty="0"/>
          </a:p>
        </p:txBody>
      </p:sp>
    </p:spTree>
    <p:extLst>
      <p:ext uri="{BB962C8B-B14F-4D97-AF65-F5344CB8AC3E}">
        <p14:creationId xmlns:p14="http://schemas.microsoft.com/office/powerpoint/2010/main" val="171688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12</a:t>
            </a:fld>
            <a:endParaRPr lang="fr-FR" dirty="0"/>
          </a:p>
        </p:txBody>
      </p:sp>
    </p:spTree>
    <p:extLst>
      <p:ext uri="{BB962C8B-B14F-4D97-AF65-F5344CB8AC3E}">
        <p14:creationId xmlns:p14="http://schemas.microsoft.com/office/powerpoint/2010/main" val="308829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13</a:t>
            </a:fld>
            <a:endParaRPr lang="fr-FR" dirty="0"/>
          </a:p>
        </p:txBody>
      </p:sp>
    </p:spTree>
    <p:extLst>
      <p:ext uri="{BB962C8B-B14F-4D97-AF65-F5344CB8AC3E}">
        <p14:creationId xmlns:p14="http://schemas.microsoft.com/office/powerpoint/2010/main" val="276928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14</a:t>
            </a:fld>
            <a:endParaRPr lang="fr-FR" dirty="0"/>
          </a:p>
        </p:txBody>
      </p:sp>
    </p:spTree>
    <p:extLst>
      <p:ext uri="{BB962C8B-B14F-4D97-AF65-F5344CB8AC3E}">
        <p14:creationId xmlns:p14="http://schemas.microsoft.com/office/powerpoint/2010/main" val="181520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15</a:t>
            </a:fld>
            <a:endParaRPr lang="fr-FR" dirty="0"/>
          </a:p>
        </p:txBody>
      </p:sp>
    </p:spTree>
    <p:extLst>
      <p:ext uri="{BB962C8B-B14F-4D97-AF65-F5344CB8AC3E}">
        <p14:creationId xmlns:p14="http://schemas.microsoft.com/office/powerpoint/2010/main" val="345403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16</a:t>
            </a:fld>
            <a:endParaRPr lang="fr-FR" dirty="0"/>
          </a:p>
        </p:txBody>
      </p:sp>
    </p:spTree>
    <p:extLst>
      <p:ext uri="{BB962C8B-B14F-4D97-AF65-F5344CB8AC3E}">
        <p14:creationId xmlns:p14="http://schemas.microsoft.com/office/powerpoint/2010/main" val="120592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17</a:t>
            </a:fld>
            <a:endParaRPr lang="fr-FR" dirty="0"/>
          </a:p>
        </p:txBody>
      </p:sp>
    </p:spTree>
    <p:extLst>
      <p:ext uri="{BB962C8B-B14F-4D97-AF65-F5344CB8AC3E}">
        <p14:creationId xmlns:p14="http://schemas.microsoft.com/office/powerpoint/2010/main" val="337903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2</a:t>
            </a:fld>
            <a:endParaRPr lang="fr-FR" dirty="0"/>
          </a:p>
        </p:txBody>
      </p:sp>
    </p:spTree>
    <p:extLst>
      <p:ext uri="{BB962C8B-B14F-4D97-AF65-F5344CB8AC3E}">
        <p14:creationId xmlns:p14="http://schemas.microsoft.com/office/powerpoint/2010/main" val="86421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3</a:t>
            </a:fld>
            <a:endParaRPr lang="fr-FR" dirty="0"/>
          </a:p>
        </p:txBody>
      </p:sp>
    </p:spTree>
    <p:extLst>
      <p:ext uri="{BB962C8B-B14F-4D97-AF65-F5344CB8AC3E}">
        <p14:creationId xmlns:p14="http://schemas.microsoft.com/office/powerpoint/2010/main" val="193117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4</a:t>
            </a:fld>
            <a:endParaRPr lang="fr-FR" dirty="0"/>
          </a:p>
        </p:txBody>
      </p:sp>
    </p:spTree>
    <p:extLst>
      <p:ext uri="{BB962C8B-B14F-4D97-AF65-F5344CB8AC3E}">
        <p14:creationId xmlns:p14="http://schemas.microsoft.com/office/powerpoint/2010/main" val="87665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5</a:t>
            </a:fld>
            <a:endParaRPr lang="fr-FR" dirty="0"/>
          </a:p>
        </p:txBody>
      </p:sp>
    </p:spTree>
    <p:extLst>
      <p:ext uri="{BB962C8B-B14F-4D97-AF65-F5344CB8AC3E}">
        <p14:creationId xmlns:p14="http://schemas.microsoft.com/office/powerpoint/2010/main" val="334729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6</a:t>
            </a:fld>
            <a:endParaRPr lang="fr-FR" dirty="0"/>
          </a:p>
        </p:txBody>
      </p:sp>
    </p:spTree>
    <p:extLst>
      <p:ext uri="{BB962C8B-B14F-4D97-AF65-F5344CB8AC3E}">
        <p14:creationId xmlns:p14="http://schemas.microsoft.com/office/powerpoint/2010/main" val="38009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7</a:t>
            </a:fld>
            <a:endParaRPr lang="fr-FR" dirty="0"/>
          </a:p>
        </p:txBody>
      </p:sp>
    </p:spTree>
    <p:extLst>
      <p:ext uri="{BB962C8B-B14F-4D97-AF65-F5344CB8AC3E}">
        <p14:creationId xmlns:p14="http://schemas.microsoft.com/office/powerpoint/2010/main" val="179808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8</a:t>
            </a:fld>
            <a:endParaRPr lang="fr-FR" dirty="0"/>
          </a:p>
        </p:txBody>
      </p:sp>
    </p:spTree>
    <p:extLst>
      <p:ext uri="{BB962C8B-B14F-4D97-AF65-F5344CB8AC3E}">
        <p14:creationId xmlns:p14="http://schemas.microsoft.com/office/powerpoint/2010/main" val="121589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107-2EC1-4836-BBE2-B29C7F5CEAC4}" type="slidenum">
              <a:rPr lang="fr-FR" smtClean="0"/>
              <a:t>9</a:t>
            </a:fld>
            <a:endParaRPr lang="fr-FR" dirty="0"/>
          </a:p>
        </p:txBody>
      </p:sp>
    </p:spTree>
    <p:extLst>
      <p:ext uri="{BB962C8B-B14F-4D97-AF65-F5344CB8AC3E}">
        <p14:creationId xmlns:p14="http://schemas.microsoft.com/office/powerpoint/2010/main" val="1307290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solidFill>
          <a:schemeClr val="bg1"/>
        </a:solidFill>
        <a:effectLst/>
      </p:bgPr>
    </p:bg>
    <p:spTree>
      <p:nvGrpSpPr>
        <p:cNvPr id="1" name=""/>
        <p:cNvGrpSpPr/>
        <p:nvPr/>
      </p:nvGrpSpPr>
      <p:grpSpPr>
        <a:xfrm>
          <a:off x="0" y="0"/>
          <a:ext cx="0" cy="0"/>
          <a:chOff x="0" y="0"/>
          <a:chExt cx="0" cy="0"/>
        </a:xfrm>
      </p:grpSpPr>
      <p:grpSp>
        <p:nvGrpSpPr>
          <p:cNvPr id="3" name="Group 2" hidden="1">
            <a:extLst>
              <a:ext uri="{FF2B5EF4-FFF2-40B4-BE49-F238E27FC236}">
                <a16:creationId xmlns:a16="http://schemas.microsoft.com/office/drawing/2014/main" id="{52557FAB-6350-0E7E-6CDE-B81537E8A1E5}"/>
              </a:ext>
            </a:extLst>
          </p:cNvPr>
          <p:cNvGrpSpPr/>
          <p:nvPr userDrawn="1"/>
        </p:nvGrpSpPr>
        <p:grpSpPr>
          <a:xfrm>
            <a:off x="0" y="0"/>
            <a:ext cx="9144000" cy="6858000"/>
            <a:chOff x="0" y="0"/>
            <a:chExt cx="9144000" cy="6858000"/>
          </a:xfrm>
        </p:grpSpPr>
        <p:pic>
          <p:nvPicPr>
            <p:cNvPr id="4" name="main picture">
              <a:extLst>
                <a:ext uri="{FF2B5EF4-FFF2-40B4-BE49-F238E27FC236}">
                  <a16:creationId xmlns:a16="http://schemas.microsoft.com/office/drawing/2014/main" id="{780864C1-8773-0AD6-F6AF-5E3B585BCF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5" name="montage">
              <a:extLst>
                <a:ext uri="{FF2B5EF4-FFF2-40B4-BE49-F238E27FC236}">
                  <a16:creationId xmlns:a16="http://schemas.microsoft.com/office/drawing/2014/main" id="{C753A8DC-3672-1D9D-914E-354C7C1687E5}"/>
                </a:ext>
              </a:extLst>
            </p:cNvPr>
            <p:cNvPicPr>
              <a:picLocks noChangeAspect="1"/>
            </p:cNvPicPr>
            <p:nvPr/>
          </p:nvPicPr>
          <p:blipFill>
            <a:blip r:embed="rId3">
              <a:alphaModFix amt="55000"/>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6" name="cut out">
              <a:extLst>
                <a:ext uri="{FF2B5EF4-FFF2-40B4-BE49-F238E27FC236}">
                  <a16:creationId xmlns:a16="http://schemas.microsoft.com/office/drawing/2014/main" id="{0D6B6E46-CD0E-9622-7DE7-9BCF7B9FCB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9144000" cy="6858000"/>
            </a:xfrm>
            <a:prstGeom prst="rect">
              <a:avLst/>
            </a:prstGeom>
          </p:spPr>
        </p:pic>
      </p:grpSp>
      <p:sp>
        <p:nvSpPr>
          <p:cNvPr id="7" name="purple overlay" hidden="1">
            <a:extLst>
              <a:ext uri="{FF2B5EF4-FFF2-40B4-BE49-F238E27FC236}">
                <a16:creationId xmlns:a16="http://schemas.microsoft.com/office/drawing/2014/main" id="{C915B553-9A83-2360-A257-0ACC22BBB719}"/>
              </a:ext>
            </a:extLst>
          </p:cNvPr>
          <p:cNvSpPr/>
          <p:nvPr userDrawn="1"/>
        </p:nvSpPr>
        <p:spPr>
          <a:xfrm>
            <a:off x="0" y="0"/>
            <a:ext cx="5026379" cy="6858000"/>
          </a:xfrm>
          <a:prstGeom prst="rect">
            <a:avLst/>
          </a:prstGeom>
          <a:solidFill>
            <a:schemeClr val="accent2">
              <a:alpha val="386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hidden="1">
            <a:extLst>
              <a:ext uri="{FF2B5EF4-FFF2-40B4-BE49-F238E27FC236}">
                <a16:creationId xmlns:a16="http://schemas.microsoft.com/office/drawing/2014/main" id="{AA6F7DB7-912D-8027-0D92-9C161F55CE1D}"/>
              </a:ext>
            </a:extLst>
          </p:cNvPr>
          <p:cNvSpPr/>
          <p:nvPr/>
        </p:nvSpPr>
        <p:spPr>
          <a:xfrm rot="10726353" flipV="1">
            <a:off x="4037767" y="-49318"/>
            <a:ext cx="4846347" cy="6956877"/>
          </a:xfrm>
          <a:custGeom>
            <a:avLst/>
            <a:gdLst>
              <a:gd name="connsiteX0" fmla="*/ 4688159 w 4846347"/>
              <a:gd name="connsiteY0" fmla="*/ 0 h 6956877"/>
              <a:gd name="connsiteX1" fmla="*/ 0 w 4846347"/>
              <a:gd name="connsiteY1" fmla="*/ 100450 h 6956877"/>
              <a:gd name="connsiteX2" fmla="*/ 146908 w 4846347"/>
              <a:gd name="connsiteY2" fmla="*/ 6956877 h 6956877"/>
              <a:gd name="connsiteX3" fmla="*/ 4846347 w 4846347"/>
              <a:gd name="connsiteY3" fmla="*/ 6856185 h 6956877"/>
              <a:gd name="connsiteX4" fmla="*/ 4701451 w 4846347"/>
              <a:gd name="connsiteY4" fmla="*/ 6627783 h 6956877"/>
              <a:gd name="connsiteX5" fmla="*/ 3853556 w 4846347"/>
              <a:gd name="connsiteY5" fmla="*/ 3446446 h 6956877"/>
              <a:gd name="connsiteX6" fmla="*/ 4573969 w 4846347"/>
              <a:gd name="connsiteY6" fmla="*/ 193791 h 6956877"/>
              <a:gd name="connsiteX7" fmla="*/ 4688159 w 4846347"/>
              <a:gd name="connsiteY7" fmla="*/ 0 h 695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347" h="6956877">
                <a:moveTo>
                  <a:pt x="4688159" y="0"/>
                </a:moveTo>
                <a:lnTo>
                  <a:pt x="0" y="100450"/>
                </a:lnTo>
                <a:lnTo>
                  <a:pt x="146908" y="6956877"/>
                </a:lnTo>
                <a:lnTo>
                  <a:pt x="4846347" y="6856185"/>
                </a:lnTo>
                <a:lnTo>
                  <a:pt x="4701451" y="6627783"/>
                </a:lnTo>
                <a:cubicBezTo>
                  <a:pt x="4179838" y="5755694"/>
                  <a:pt x="3879918" y="4683180"/>
                  <a:pt x="3853556" y="3446446"/>
                </a:cubicBezTo>
                <a:cubicBezTo>
                  <a:pt x="3826450" y="2180863"/>
                  <a:pt x="4079997" y="1087281"/>
                  <a:pt x="4573969" y="193791"/>
                </a:cubicBezTo>
                <a:lnTo>
                  <a:pt x="4688159" y="0"/>
                </a:lnTo>
                <a:close/>
              </a:path>
            </a:pathLst>
          </a:custGeom>
          <a:solidFill>
            <a:schemeClr val="bg1"/>
          </a:solidFill>
          <a:ln w="723390" cap="flat">
            <a:noFill/>
            <a:prstDash val="solid"/>
            <a:round/>
          </a:ln>
        </p:spPr>
        <p:txBody>
          <a:bodyPr rtlCol="0" anchor="ctr"/>
          <a:lstStyle/>
          <a:p>
            <a:endParaRPr lang="en-US" dirty="0"/>
          </a:p>
        </p:txBody>
      </p:sp>
      <p:pic>
        <p:nvPicPr>
          <p:cNvPr id="30" name="bg" descr="A picture containing circle&#10;&#10;Description automatically generated">
            <a:extLst>
              <a:ext uri="{FF2B5EF4-FFF2-40B4-BE49-F238E27FC236}">
                <a16:creationId xmlns:a16="http://schemas.microsoft.com/office/drawing/2014/main" id="{15809BAC-A580-0A84-0116-7EAC18B8E7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a:extLst>
              <a:ext uri="{FF2B5EF4-FFF2-40B4-BE49-F238E27FC236}">
                <a16:creationId xmlns:a16="http://schemas.microsoft.com/office/drawing/2014/main" id="{9A9B5200-F91C-EFDD-D05E-042CC30CAF6B}"/>
              </a:ext>
            </a:extLst>
          </p:cNvPr>
          <p:cNvSpPr/>
          <p:nvPr userDrawn="1"/>
        </p:nvSpPr>
        <p:spPr>
          <a:xfrm>
            <a:off x="310869" y="238729"/>
            <a:ext cx="8522264" cy="6380544"/>
          </a:xfrm>
          <a:prstGeom prst="roundRect">
            <a:avLst>
              <a:gd name="adj" fmla="val 3270"/>
            </a:avLst>
          </a:prstGeom>
          <a:ln>
            <a:noFill/>
          </a:ln>
          <a:effectLst>
            <a:outerShdw blurRad="381000" sx="101000" sy="101000" algn="ctr" rotWithShape="0">
              <a:schemeClr val="accent1">
                <a:alpha val="52957"/>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image" descr="A picture containing text, x-ray film&#10;&#10;Description automatically generated">
            <a:extLst>
              <a:ext uri="{FF2B5EF4-FFF2-40B4-BE49-F238E27FC236}">
                <a16:creationId xmlns:a16="http://schemas.microsoft.com/office/drawing/2014/main" id="{182B88B1-47F5-0E0A-04A0-C017066ECFA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 t="7272" r="29707" b="6225"/>
          <a:stretch/>
        </p:blipFill>
        <p:spPr>
          <a:xfrm>
            <a:off x="2685328" y="238728"/>
            <a:ext cx="6147806" cy="5704644"/>
          </a:xfrm>
          <a:prstGeom prst="round1Rect">
            <a:avLst>
              <a:gd name="adj" fmla="val 3596"/>
            </a:avLst>
          </a:prstGeom>
        </p:spPr>
      </p:pic>
      <p:sp>
        <p:nvSpPr>
          <p:cNvPr id="33" name="gradient overlay">
            <a:extLst>
              <a:ext uri="{FF2B5EF4-FFF2-40B4-BE49-F238E27FC236}">
                <a16:creationId xmlns:a16="http://schemas.microsoft.com/office/drawing/2014/main" id="{941105AA-5A97-A0C4-339F-E91A4067F236}"/>
              </a:ext>
            </a:extLst>
          </p:cNvPr>
          <p:cNvSpPr/>
          <p:nvPr userDrawn="1"/>
        </p:nvSpPr>
        <p:spPr>
          <a:xfrm>
            <a:off x="2640217" y="238728"/>
            <a:ext cx="3966896" cy="6380544"/>
          </a:xfrm>
          <a:prstGeom prst="roundRect">
            <a:avLst>
              <a:gd name="adj" fmla="val 2182"/>
            </a:avLst>
          </a:prstGeom>
          <a:gradFill>
            <a:gsLst>
              <a:gs pos="41000">
                <a:srgbClr val="23004C">
                  <a:alpha val="19549"/>
                </a:srgbClr>
              </a:gs>
              <a:gs pos="71000">
                <a:schemeClr val="accent1">
                  <a:alpha val="0"/>
                </a:schemeClr>
              </a:gs>
              <a:gs pos="7000">
                <a:schemeClr val="accent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aphique 7">
            <a:extLst>
              <a:ext uri="{FF2B5EF4-FFF2-40B4-BE49-F238E27FC236}">
                <a16:creationId xmlns:a16="http://schemas.microsoft.com/office/drawing/2014/main" id="{567E024A-F66C-12AE-2054-F2F1A79EF1FB}"/>
              </a:ext>
            </a:extLst>
          </p:cNvPr>
          <p:cNvGrpSpPr>
            <a:grpSpLocks noChangeAspect="1"/>
          </p:cNvGrpSpPr>
          <p:nvPr userDrawn="1"/>
        </p:nvGrpSpPr>
        <p:grpSpPr>
          <a:xfrm>
            <a:off x="447139" y="6089478"/>
            <a:ext cx="1151083" cy="297013"/>
            <a:chOff x="4768103" y="-471733"/>
            <a:chExt cx="744723" cy="191124"/>
          </a:xfrm>
          <a:solidFill>
            <a:schemeClr val="bg1"/>
          </a:solidFill>
        </p:grpSpPr>
        <p:sp>
          <p:nvSpPr>
            <p:cNvPr id="19" name="Forme libre : forme 9">
              <a:extLst>
                <a:ext uri="{FF2B5EF4-FFF2-40B4-BE49-F238E27FC236}">
                  <a16:creationId xmlns:a16="http://schemas.microsoft.com/office/drawing/2014/main" id="{45196331-24C3-1FE1-A7C3-C72CC0D4A81F}"/>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dirty="0"/>
            </a:p>
          </p:txBody>
        </p:sp>
        <p:sp>
          <p:nvSpPr>
            <p:cNvPr id="20" name="Forme libre : forme 10">
              <a:extLst>
                <a:ext uri="{FF2B5EF4-FFF2-40B4-BE49-F238E27FC236}">
                  <a16:creationId xmlns:a16="http://schemas.microsoft.com/office/drawing/2014/main" id="{CFDEFF0F-4B6B-1049-1300-135AEFF97DF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dirty="0">
                <a:solidFill>
                  <a:schemeClr val="accent2"/>
                </a:solidFill>
              </a:endParaRPr>
            </a:p>
          </p:txBody>
        </p:sp>
        <p:sp>
          <p:nvSpPr>
            <p:cNvPr id="21" name="Forme libre : forme 11">
              <a:extLst>
                <a:ext uri="{FF2B5EF4-FFF2-40B4-BE49-F238E27FC236}">
                  <a16:creationId xmlns:a16="http://schemas.microsoft.com/office/drawing/2014/main" id="{843372A5-C1C6-47FE-E949-0D1CDF91A92D}"/>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dirty="0"/>
            </a:p>
          </p:txBody>
        </p:sp>
      </p:grpSp>
      <p:sp>
        <p:nvSpPr>
          <p:cNvPr id="28" name="Espace réservé du pied de page 9">
            <a:extLst>
              <a:ext uri="{FF2B5EF4-FFF2-40B4-BE49-F238E27FC236}">
                <a16:creationId xmlns:a16="http://schemas.microsoft.com/office/drawing/2014/main" id="{E08D2532-94DB-BB45-F61F-63F7331ADCA0}"/>
              </a:ext>
            </a:extLst>
          </p:cNvPr>
          <p:cNvSpPr>
            <a:spLocks noGrp="1"/>
          </p:cNvSpPr>
          <p:nvPr userDrawn="1">
            <p:ph type="ftr" sz="quarter" idx="15"/>
          </p:nvPr>
        </p:nvSpPr>
        <p:spPr>
          <a:xfrm>
            <a:off x="1734405" y="6186841"/>
            <a:ext cx="6848877" cy="208258"/>
          </a:xfrm>
        </p:spPr>
        <p:txBody>
          <a:bodyPr/>
          <a:lstStyle>
            <a:lvl1pPr>
              <a:defRPr>
                <a:solidFill>
                  <a:schemeClr val="bg1"/>
                </a:solidFill>
              </a:defRPr>
            </a:lvl1p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p:txBody>
      </p:sp>
      <p:sp>
        <p:nvSpPr>
          <p:cNvPr id="12" name="Espace réservé du texte 5">
            <a:extLst>
              <a:ext uri="{FF2B5EF4-FFF2-40B4-BE49-F238E27FC236}">
                <a16:creationId xmlns:a16="http://schemas.microsoft.com/office/drawing/2014/main" id="{3D182657-1892-ABD7-EAD6-657E81B60B23}"/>
              </a:ext>
            </a:extLst>
          </p:cNvPr>
          <p:cNvSpPr>
            <a:spLocks noGrp="1"/>
          </p:cNvSpPr>
          <p:nvPr>
            <p:ph type="body" sz="quarter" idx="21"/>
          </p:nvPr>
        </p:nvSpPr>
        <p:spPr>
          <a:xfrm>
            <a:off x="706455" y="3159846"/>
            <a:ext cx="3101613" cy="1658148"/>
          </a:xfrm>
        </p:spPr>
        <p:txBody>
          <a:bodyPr anchor="b">
            <a:noAutofit/>
          </a:bodyPr>
          <a:lstStyle>
            <a:lvl1pPr algn="l">
              <a:lnSpc>
                <a:spcPct val="96000"/>
              </a:lnSpc>
              <a:spcAft>
                <a:spcPts val="1333"/>
              </a:spcAft>
              <a:defRPr lang="fr-FR" sz="32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dirty="0"/>
              <a:t>Click to edit Master text styles</a:t>
            </a:r>
          </a:p>
        </p:txBody>
      </p:sp>
      <p:sp>
        <p:nvSpPr>
          <p:cNvPr id="13" name="Espace réservé du texte 5">
            <a:extLst>
              <a:ext uri="{FF2B5EF4-FFF2-40B4-BE49-F238E27FC236}">
                <a16:creationId xmlns:a16="http://schemas.microsoft.com/office/drawing/2014/main" id="{BF0A83A6-7BA6-E89C-BDDE-0A97DFC9085D}"/>
              </a:ext>
            </a:extLst>
          </p:cNvPr>
          <p:cNvSpPr>
            <a:spLocks noGrp="1"/>
          </p:cNvSpPr>
          <p:nvPr>
            <p:ph type="body" sz="quarter" idx="22"/>
          </p:nvPr>
        </p:nvSpPr>
        <p:spPr>
          <a:xfrm>
            <a:off x="706455" y="4991702"/>
            <a:ext cx="3101613" cy="537959"/>
          </a:xfrm>
        </p:spPr>
        <p:txBody>
          <a:bodyPr anchor="ctr">
            <a:noAutofit/>
          </a:bodyPr>
          <a:lstStyle>
            <a:lvl1pPr algn="l">
              <a:lnSpc>
                <a:spcPct val="96000"/>
              </a:lnSpc>
              <a:spcAft>
                <a:spcPts val="1333"/>
              </a:spcAft>
              <a:defRPr lang="en-US" sz="1200"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5"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dirty="0"/>
              <a:t>Click to edit Master text styles</a:t>
            </a:r>
          </a:p>
        </p:txBody>
      </p:sp>
    </p:spTree>
    <p:extLst>
      <p:ext uri="{BB962C8B-B14F-4D97-AF65-F5344CB8AC3E}">
        <p14:creationId xmlns:p14="http://schemas.microsoft.com/office/powerpoint/2010/main" val="5405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FEAC-CCC0-8783-5111-2C26F05EA6A9}"/>
              </a:ext>
            </a:extLst>
          </p:cNvPr>
          <p:cNvSpPr>
            <a:spLocks noGrp="1"/>
          </p:cNvSpPr>
          <p:nvPr>
            <p:ph type="title"/>
          </p:nvPr>
        </p:nvSpPr>
        <p:spPr>
          <a:xfrm>
            <a:off x="331200" y="43571"/>
            <a:ext cx="6043721" cy="67405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6F4DF94-D9E1-0C89-1083-1B3C2C83F96B}"/>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p:txBody>
      </p:sp>
      <p:sp>
        <p:nvSpPr>
          <p:cNvPr id="4" name="Slide Number Placeholder 3">
            <a:extLst>
              <a:ext uri="{FF2B5EF4-FFF2-40B4-BE49-F238E27FC236}">
                <a16:creationId xmlns:a16="http://schemas.microsoft.com/office/drawing/2014/main" id="{89B8A40B-9620-248C-CA6A-3334D13FBCE4}"/>
              </a:ext>
            </a:extLst>
          </p:cNvPr>
          <p:cNvSpPr>
            <a:spLocks noGrp="1"/>
          </p:cNvSpPr>
          <p:nvPr>
            <p:ph type="sldNum" sz="quarter" idx="11"/>
          </p:nvPr>
        </p:nvSpPr>
        <p:spPr>
          <a:xfrm>
            <a:off x="8336226" y="5939549"/>
            <a:ext cx="476251" cy="274324"/>
          </a:xfrm>
        </p:spPr>
        <p:txBody>
          <a:bodyPr/>
          <a:lstStyle/>
          <a:p>
            <a:fld id="{6B54B0F7-55DD-40D6-B7F4-70B586885C0B}" type="slidenum">
              <a:rPr lang="en-US" noProof="0" smtClean="0"/>
              <a:pPr/>
              <a:t>‹#›</a:t>
            </a:fld>
            <a:endParaRPr lang="en-US" noProof="0" dirty="0"/>
          </a:p>
        </p:txBody>
      </p:sp>
      <p:sp>
        <p:nvSpPr>
          <p:cNvPr id="6" name="Espace réservé du texte 4">
            <a:extLst>
              <a:ext uri="{FF2B5EF4-FFF2-40B4-BE49-F238E27FC236}">
                <a16:creationId xmlns:a16="http://schemas.microsoft.com/office/drawing/2014/main" id="{35FAEC7D-126C-9980-30AA-3CC95CD8E6FE}"/>
              </a:ext>
            </a:extLst>
          </p:cNvPr>
          <p:cNvSpPr>
            <a:spLocks noGrp="1"/>
          </p:cNvSpPr>
          <p:nvPr>
            <p:ph type="body" sz="quarter" idx="22"/>
          </p:nvPr>
        </p:nvSpPr>
        <p:spPr>
          <a:xfrm>
            <a:off x="333731" y="883097"/>
            <a:ext cx="8213035"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8" name="Text Placeholder 2">
            <a:extLst>
              <a:ext uri="{FF2B5EF4-FFF2-40B4-BE49-F238E27FC236}">
                <a16:creationId xmlns:a16="http://schemas.microsoft.com/office/drawing/2014/main" id="{25C6A12C-C155-E1E6-51F8-BAEC0D223079}"/>
              </a:ext>
            </a:extLst>
          </p:cNvPr>
          <p:cNvSpPr>
            <a:spLocks noGrp="1"/>
          </p:cNvSpPr>
          <p:nvPr>
            <p:ph type="body" sz="quarter" idx="26"/>
          </p:nvPr>
        </p:nvSpPr>
        <p:spPr>
          <a:xfrm>
            <a:off x="331525" y="1294786"/>
            <a:ext cx="8480952" cy="4538856"/>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5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two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FEAC-CCC0-8783-5111-2C26F05EA6A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6F4DF94-D9E1-0C89-1083-1B3C2C83F96B}"/>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p:txBody>
      </p:sp>
      <p:sp>
        <p:nvSpPr>
          <p:cNvPr id="4" name="Slide Number Placeholder 3">
            <a:extLst>
              <a:ext uri="{FF2B5EF4-FFF2-40B4-BE49-F238E27FC236}">
                <a16:creationId xmlns:a16="http://schemas.microsoft.com/office/drawing/2014/main" id="{89B8A40B-9620-248C-CA6A-3334D13FBCE4}"/>
              </a:ext>
            </a:extLst>
          </p:cNvPr>
          <p:cNvSpPr>
            <a:spLocks noGrp="1"/>
          </p:cNvSpPr>
          <p:nvPr>
            <p:ph type="sldNum" sz="quarter" idx="11"/>
          </p:nvPr>
        </p:nvSpPr>
        <p:spPr>
          <a:xfrm>
            <a:off x="8336226" y="5939549"/>
            <a:ext cx="476251" cy="274324"/>
          </a:xfrm>
        </p:spPr>
        <p:txBody>
          <a:bodyPr/>
          <a:lstStyle/>
          <a:p>
            <a:fld id="{6B54B0F7-55DD-40D6-B7F4-70B586885C0B}" type="slidenum">
              <a:rPr lang="en-US" noProof="0" smtClean="0"/>
              <a:pPr/>
              <a:t>‹#›</a:t>
            </a:fld>
            <a:endParaRPr lang="en-US" noProof="0" dirty="0"/>
          </a:p>
        </p:txBody>
      </p:sp>
      <p:sp>
        <p:nvSpPr>
          <p:cNvPr id="6" name="Espace réservé du texte 4">
            <a:extLst>
              <a:ext uri="{FF2B5EF4-FFF2-40B4-BE49-F238E27FC236}">
                <a16:creationId xmlns:a16="http://schemas.microsoft.com/office/drawing/2014/main" id="{35FAEC7D-126C-9980-30AA-3CC95CD8E6FE}"/>
              </a:ext>
            </a:extLst>
          </p:cNvPr>
          <p:cNvSpPr>
            <a:spLocks noGrp="1"/>
          </p:cNvSpPr>
          <p:nvPr>
            <p:ph type="body" sz="quarter" idx="22"/>
          </p:nvPr>
        </p:nvSpPr>
        <p:spPr>
          <a:xfrm>
            <a:off x="333731" y="883097"/>
            <a:ext cx="8213035"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5" name="Text Placeholder 2">
            <a:extLst>
              <a:ext uri="{FF2B5EF4-FFF2-40B4-BE49-F238E27FC236}">
                <a16:creationId xmlns:a16="http://schemas.microsoft.com/office/drawing/2014/main" id="{41BCD009-60EF-53C1-1F57-56CB8F5788EA}"/>
              </a:ext>
            </a:extLst>
          </p:cNvPr>
          <p:cNvSpPr>
            <a:spLocks noGrp="1"/>
          </p:cNvSpPr>
          <p:nvPr>
            <p:ph type="body" sz="quarter" idx="21"/>
          </p:nvPr>
        </p:nvSpPr>
        <p:spPr>
          <a:xfrm>
            <a:off x="331525" y="1294785"/>
            <a:ext cx="4117101" cy="4550691"/>
          </a:xfrm>
        </p:spPr>
        <p:txBody>
          <a:bodyPr rIns="18288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54C1E13D-9C9B-8728-AECC-BAEFF3602E74}"/>
              </a:ext>
            </a:extLst>
          </p:cNvPr>
          <p:cNvSpPr>
            <a:spLocks noGrp="1"/>
          </p:cNvSpPr>
          <p:nvPr>
            <p:ph type="body" sz="quarter" idx="23"/>
          </p:nvPr>
        </p:nvSpPr>
        <p:spPr>
          <a:xfrm>
            <a:off x="4695376" y="1294785"/>
            <a:ext cx="4117101" cy="4550691"/>
          </a:xfrm>
        </p:spPr>
        <p:txBody>
          <a:bodyPr lIns="18288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96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two column">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3BB167-C5A3-94BA-1817-F949B41F658C}"/>
              </a:ext>
            </a:extLst>
          </p:cNvPr>
          <p:cNvSpPr>
            <a:spLocks noGrp="1"/>
          </p:cNvSpPr>
          <p:nvPr>
            <p:ph type="pic" sz="quarter" idx="23"/>
          </p:nvPr>
        </p:nvSpPr>
        <p:spPr>
          <a:xfrm>
            <a:off x="4572000" y="1294785"/>
            <a:ext cx="4240475" cy="4550691"/>
          </a:xfrm>
          <a:solidFill>
            <a:schemeClr val="accent2">
              <a:lumMod val="20000"/>
              <a:lumOff val="80000"/>
            </a:schemeClr>
          </a:solidFill>
          <a:effectLst>
            <a:outerShdw dist="88900" dir="3120000" algn="tl" rotWithShape="0">
              <a:schemeClr val="accent2"/>
            </a:outerShdw>
          </a:effectLst>
        </p:spPr>
        <p:txBody>
          <a:bodyPr/>
          <a:lstStyle/>
          <a:p>
            <a:endParaRPr lang="en-US" dirty="0"/>
          </a:p>
        </p:txBody>
      </p:sp>
      <p:sp>
        <p:nvSpPr>
          <p:cNvPr id="2" name="Title 1">
            <a:extLst>
              <a:ext uri="{FF2B5EF4-FFF2-40B4-BE49-F238E27FC236}">
                <a16:creationId xmlns:a16="http://schemas.microsoft.com/office/drawing/2014/main" id="{FD54FEAC-CCC0-8783-5111-2C26F05EA6A9}"/>
              </a:ext>
            </a:extLst>
          </p:cNvPr>
          <p:cNvSpPr>
            <a:spLocks noGrp="1"/>
          </p:cNvSpPr>
          <p:nvPr>
            <p:ph type="title"/>
          </p:nvPr>
        </p:nvSpPr>
        <p:spPr>
          <a:xfrm>
            <a:off x="331200" y="43571"/>
            <a:ext cx="6086853" cy="674059"/>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6F4DF94-D9E1-0C89-1083-1B3C2C83F96B}"/>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p:txBody>
      </p:sp>
      <p:sp>
        <p:nvSpPr>
          <p:cNvPr id="4" name="Slide Number Placeholder 3">
            <a:extLst>
              <a:ext uri="{FF2B5EF4-FFF2-40B4-BE49-F238E27FC236}">
                <a16:creationId xmlns:a16="http://schemas.microsoft.com/office/drawing/2014/main" id="{89B8A40B-9620-248C-CA6A-3334D13FBCE4}"/>
              </a:ext>
            </a:extLst>
          </p:cNvPr>
          <p:cNvSpPr>
            <a:spLocks noGrp="1"/>
          </p:cNvSpPr>
          <p:nvPr>
            <p:ph type="sldNum" sz="quarter" idx="11"/>
          </p:nvPr>
        </p:nvSpPr>
        <p:spPr>
          <a:xfrm>
            <a:off x="8336226" y="5939549"/>
            <a:ext cx="476251" cy="274324"/>
          </a:xfrm>
        </p:spPr>
        <p:txBody>
          <a:bodyPr/>
          <a:lstStyle>
            <a:lvl1pPr>
              <a:defRPr>
                <a:solidFill>
                  <a:schemeClr val="tx1"/>
                </a:solidFill>
              </a:defRPr>
            </a:lvl1pPr>
          </a:lstStyle>
          <a:p>
            <a:fld id="{6B54B0F7-55DD-40D6-B7F4-70B586885C0B}" type="slidenum">
              <a:rPr lang="en-US" smtClean="0"/>
              <a:pPr/>
              <a:t>‹#›</a:t>
            </a:fld>
            <a:endParaRPr lang="en-US" dirty="0"/>
          </a:p>
        </p:txBody>
      </p:sp>
      <p:sp>
        <p:nvSpPr>
          <p:cNvPr id="6" name="Espace réservé du texte 4">
            <a:extLst>
              <a:ext uri="{FF2B5EF4-FFF2-40B4-BE49-F238E27FC236}">
                <a16:creationId xmlns:a16="http://schemas.microsoft.com/office/drawing/2014/main" id="{35FAEC7D-126C-9980-30AA-3CC95CD8E6FE}"/>
              </a:ext>
            </a:extLst>
          </p:cNvPr>
          <p:cNvSpPr>
            <a:spLocks noGrp="1"/>
          </p:cNvSpPr>
          <p:nvPr>
            <p:ph type="body" sz="quarter" idx="22"/>
          </p:nvPr>
        </p:nvSpPr>
        <p:spPr>
          <a:xfrm>
            <a:off x="333731" y="883097"/>
            <a:ext cx="4114895" cy="246221"/>
          </a:xfrm>
        </p:spPr>
        <p:txBody>
          <a:bodyPr wrap="square">
            <a:spAutoFit/>
          </a:bodyPr>
          <a:lstStyle>
            <a:lvl1pPr>
              <a:lnSpc>
                <a:spcPct val="100000"/>
              </a:lnSpc>
              <a:spcAft>
                <a:spcPts val="0"/>
              </a:spcAft>
              <a:defRPr sz="16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Click to edit Master text styles</a:t>
            </a:r>
          </a:p>
        </p:txBody>
      </p:sp>
      <p:sp>
        <p:nvSpPr>
          <p:cNvPr id="5" name="Text Placeholder 2">
            <a:extLst>
              <a:ext uri="{FF2B5EF4-FFF2-40B4-BE49-F238E27FC236}">
                <a16:creationId xmlns:a16="http://schemas.microsoft.com/office/drawing/2014/main" id="{41BCD009-60EF-53C1-1F57-56CB8F5788EA}"/>
              </a:ext>
            </a:extLst>
          </p:cNvPr>
          <p:cNvSpPr>
            <a:spLocks noGrp="1"/>
          </p:cNvSpPr>
          <p:nvPr>
            <p:ph type="body" sz="quarter" idx="21"/>
          </p:nvPr>
        </p:nvSpPr>
        <p:spPr>
          <a:xfrm>
            <a:off x="331525" y="1294785"/>
            <a:ext cx="4117101" cy="4550691"/>
          </a:xfrm>
        </p:spPr>
        <p:txBody>
          <a:bodyPr rIns="18288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26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slide" Target="../slides/slide4.xml"/><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g">
            <a:extLst>
              <a:ext uri="{FF2B5EF4-FFF2-40B4-BE49-F238E27FC236}">
                <a16:creationId xmlns:a16="http://schemas.microsoft.com/office/drawing/2014/main" id="{80580C1A-E897-037B-C40B-2EE270CA73C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2192" y="-14460"/>
            <a:ext cx="9171432" cy="6878574"/>
          </a:xfrm>
          <a:prstGeom prst="rect">
            <a:avLst/>
          </a:prstGeom>
        </p:spPr>
      </p:pic>
      <p:sp>
        <p:nvSpPr>
          <p:cNvPr id="2" name="Title Placeholder 1"/>
          <p:cNvSpPr>
            <a:spLocks noGrp="1"/>
          </p:cNvSpPr>
          <p:nvPr>
            <p:ph type="title"/>
          </p:nvPr>
        </p:nvSpPr>
        <p:spPr>
          <a:xfrm>
            <a:off x="331200" y="43571"/>
            <a:ext cx="6116615" cy="674059"/>
          </a:xfrm>
          <a:prstGeom prst="rect">
            <a:avLst/>
          </a:prstGeom>
        </p:spPr>
        <p:txBody>
          <a:bodyPr vert="horz" lIns="0" tIns="0" rIns="0" bIns="0" rtlCol="0" anchor="ctr">
            <a:normAutofit/>
          </a:bodyPr>
          <a:lstStyle/>
          <a:p>
            <a:endParaRPr lang="en-US" noProof="0" dirty="0"/>
          </a:p>
        </p:txBody>
      </p:sp>
      <p:sp>
        <p:nvSpPr>
          <p:cNvPr id="3" name="Text Placeholder 2"/>
          <p:cNvSpPr>
            <a:spLocks noGrp="1"/>
          </p:cNvSpPr>
          <p:nvPr>
            <p:ph type="body" idx="1"/>
          </p:nvPr>
        </p:nvSpPr>
        <p:spPr>
          <a:xfrm>
            <a:off x="331200" y="1099596"/>
            <a:ext cx="8478000" cy="469932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userDrawn="1">
            <p:ph type="sldNum" sz="quarter" idx="4"/>
          </p:nvPr>
        </p:nvSpPr>
        <p:spPr>
          <a:xfrm>
            <a:off x="8336226" y="5916399"/>
            <a:ext cx="476251"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grpSp>
        <p:nvGrpSpPr>
          <p:cNvPr id="14" name="Graphique 7">
            <a:extLst>
              <a:ext uri="{FF2B5EF4-FFF2-40B4-BE49-F238E27FC236}">
                <a16:creationId xmlns:a16="http://schemas.microsoft.com/office/drawing/2014/main" id="{8D60DF6E-08E0-20C2-C774-3518F3C586E5}"/>
              </a:ext>
            </a:extLst>
          </p:cNvPr>
          <p:cNvGrpSpPr>
            <a:grpSpLocks noChangeAspect="1"/>
          </p:cNvGrpSpPr>
          <p:nvPr userDrawn="1"/>
        </p:nvGrpSpPr>
        <p:grpSpPr>
          <a:xfrm>
            <a:off x="178440" y="6424312"/>
            <a:ext cx="1092375" cy="280351"/>
            <a:chOff x="4768103" y="-471733"/>
            <a:chExt cx="744723" cy="191124"/>
          </a:xfrm>
          <a:solidFill>
            <a:schemeClr val="bg1"/>
          </a:solidFill>
        </p:grpSpPr>
        <p:sp>
          <p:nvSpPr>
            <p:cNvPr id="15" name="Forme libre : forme 9">
              <a:extLst>
                <a:ext uri="{FF2B5EF4-FFF2-40B4-BE49-F238E27FC236}">
                  <a16:creationId xmlns:a16="http://schemas.microsoft.com/office/drawing/2014/main" id="{B8AF017F-BBCD-F2A4-70B3-FC9359DF5C6E}"/>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dirty="0"/>
            </a:p>
          </p:txBody>
        </p:sp>
        <p:sp>
          <p:nvSpPr>
            <p:cNvPr id="18" name="Forme libre : forme 10">
              <a:extLst>
                <a:ext uri="{FF2B5EF4-FFF2-40B4-BE49-F238E27FC236}">
                  <a16:creationId xmlns:a16="http://schemas.microsoft.com/office/drawing/2014/main" id="{6D1E3BFB-EA72-7021-8872-72F354DCD31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dirty="0">
                <a:solidFill>
                  <a:schemeClr val="accent2"/>
                </a:solidFill>
              </a:endParaRPr>
            </a:p>
          </p:txBody>
        </p:sp>
        <p:sp>
          <p:nvSpPr>
            <p:cNvPr id="19" name="Forme libre : forme 11">
              <a:extLst>
                <a:ext uri="{FF2B5EF4-FFF2-40B4-BE49-F238E27FC236}">
                  <a16:creationId xmlns:a16="http://schemas.microsoft.com/office/drawing/2014/main" id="{776E66B2-A879-4B17-5E35-EA15154794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dirty="0"/>
            </a:p>
          </p:txBody>
        </p:sp>
      </p:grpSp>
      <p:sp>
        <p:nvSpPr>
          <p:cNvPr id="5" name="Footer Placeholder 4"/>
          <p:cNvSpPr>
            <a:spLocks noGrp="1"/>
          </p:cNvSpPr>
          <p:nvPr>
            <p:ph type="ftr" sz="quarter" idx="3"/>
          </p:nvPr>
        </p:nvSpPr>
        <p:spPr>
          <a:xfrm>
            <a:off x="1267108" y="6455606"/>
            <a:ext cx="7549292" cy="280309"/>
          </a:xfrm>
          <a:prstGeom prst="rect">
            <a:avLst/>
          </a:prstGeom>
        </p:spPr>
        <p:txBody>
          <a:bodyPr vert="horz" lIns="0" tIns="0" rIns="0" bIns="0" rtlCol="0" anchor="ctr"/>
          <a:lstStyle>
            <a:lvl1pPr algn="ctr">
              <a:defRPr sz="800" b="0" i="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p:txBody>
      </p:sp>
      <p:grpSp>
        <p:nvGrpSpPr>
          <p:cNvPr id="10" name="Group 9">
            <a:extLst>
              <a:ext uri="{FF2B5EF4-FFF2-40B4-BE49-F238E27FC236}">
                <a16:creationId xmlns:a16="http://schemas.microsoft.com/office/drawing/2014/main" id="{F80C331E-E2B8-3216-195D-3094F6D59BFF}"/>
              </a:ext>
            </a:extLst>
          </p:cNvPr>
          <p:cNvGrpSpPr/>
          <p:nvPr userDrawn="1"/>
        </p:nvGrpSpPr>
        <p:grpSpPr>
          <a:xfrm>
            <a:off x="8155591" y="60440"/>
            <a:ext cx="609266" cy="610104"/>
            <a:chOff x="8123652" y="79579"/>
            <a:chExt cx="609266" cy="610104"/>
          </a:xfrm>
        </p:grpSpPr>
        <p:sp>
          <p:nvSpPr>
            <p:cNvPr id="11" name="Freeform 80">
              <a:extLst>
                <a:ext uri="{FF2B5EF4-FFF2-40B4-BE49-F238E27FC236}">
                  <a16:creationId xmlns:a16="http://schemas.microsoft.com/office/drawing/2014/main" id="{596DE583-DB1B-4A70-18C0-DFCCB09E3744}"/>
                </a:ext>
              </a:extLst>
            </p:cNvPr>
            <p:cNvSpPr/>
            <p:nvPr/>
          </p:nvSpPr>
          <p:spPr>
            <a:xfrm>
              <a:off x="8123652" y="79579"/>
              <a:ext cx="609266" cy="610104"/>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12" name="Graphic 11">
              <a:extLst>
                <a:ext uri="{FF2B5EF4-FFF2-40B4-BE49-F238E27FC236}">
                  <a16:creationId xmlns:a16="http://schemas.microsoft.com/office/drawing/2014/main" id="{B80077C8-4CDA-3E93-8EB0-AD9D248F9F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42535" y="98881"/>
              <a:ext cx="571500" cy="571500"/>
            </a:xfrm>
            <a:prstGeom prst="rect">
              <a:avLst/>
            </a:prstGeom>
          </p:spPr>
        </p:pic>
      </p:grpSp>
      <p:grpSp>
        <p:nvGrpSpPr>
          <p:cNvPr id="13" name="Group 12">
            <a:extLst>
              <a:ext uri="{FF2B5EF4-FFF2-40B4-BE49-F238E27FC236}">
                <a16:creationId xmlns:a16="http://schemas.microsoft.com/office/drawing/2014/main" id="{81BBDE03-4920-95EB-22D1-9BC4DBE74CA1}"/>
              </a:ext>
            </a:extLst>
          </p:cNvPr>
          <p:cNvGrpSpPr/>
          <p:nvPr userDrawn="1"/>
        </p:nvGrpSpPr>
        <p:grpSpPr>
          <a:xfrm>
            <a:off x="7200851" y="60440"/>
            <a:ext cx="609266" cy="610104"/>
            <a:chOff x="8123652" y="79579"/>
            <a:chExt cx="609266" cy="610104"/>
          </a:xfrm>
        </p:grpSpPr>
        <p:sp>
          <p:nvSpPr>
            <p:cNvPr id="16" name="Freeform 83">
              <a:extLst>
                <a:ext uri="{FF2B5EF4-FFF2-40B4-BE49-F238E27FC236}">
                  <a16:creationId xmlns:a16="http://schemas.microsoft.com/office/drawing/2014/main" id="{5B624B61-63C3-8CD6-7D44-776530B8BB56}"/>
                </a:ext>
              </a:extLst>
            </p:cNvPr>
            <p:cNvSpPr/>
            <p:nvPr/>
          </p:nvSpPr>
          <p:spPr>
            <a:xfrm>
              <a:off x="8123652" y="79579"/>
              <a:ext cx="609266" cy="610104"/>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17" name="Graphic 16">
              <a:extLst>
                <a:ext uri="{FF2B5EF4-FFF2-40B4-BE49-F238E27FC236}">
                  <a16:creationId xmlns:a16="http://schemas.microsoft.com/office/drawing/2014/main" id="{46AD11B2-3367-6F11-256B-6D29B045BA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142535" y="98881"/>
              <a:ext cx="571500" cy="571500"/>
            </a:xfrm>
            <a:prstGeom prst="rect">
              <a:avLst/>
            </a:prstGeom>
          </p:spPr>
        </p:pic>
      </p:grpSp>
      <p:grpSp>
        <p:nvGrpSpPr>
          <p:cNvPr id="20" name="Group 19">
            <a:extLst>
              <a:ext uri="{FF2B5EF4-FFF2-40B4-BE49-F238E27FC236}">
                <a16:creationId xmlns:a16="http://schemas.microsoft.com/office/drawing/2014/main" id="{E35F5A72-C3BE-B96B-D673-E989FFED3B4A}"/>
              </a:ext>
            </a:extLst>
          </p:cNvPr>
          <p:cNvGrpSpPr/>
          <p:nvPr userDrawn="1"/>
        </p:nvGrpSpPr>
        <p:grpSpPr>
          <a:xfrm>
            <a:off x="6447815" y="60440"/>
            <a:ext cx="609266" cy="610104"/>
            <a:chOff x="8123652" y="79579"/>
            <a:chExt cx="609266" cy="610104"/>
          </a:xfrm>
        </p:grpSpPr>
        <p:sp>
          <p:nvSpPr>
            <p:cNvPr id="21" name="Freeform 86">
              <a:extLst>
                <a:ext uri="{FF2B5EF4-FFF2-40B4-BE49-F238E27FC236}">
                  <a16:creationId xmlns:a16="http://schemas.microsoft.com/office/drawing/2014/main" id="{55CB28A0-1EAE-2C60-4863-AE765F0D6EE6}"/>
                </a:ext>
              </a:extLst>
            </p:cNvPr>
            <p:cNvSpPr/>
            <p:nvPr/>
          </p:nvSpPr>
          <p:spPr>
            <a:xfrm>
              <a:off x="8123652" y="79579"/>
              <a:ext cx="609266" cy="610104"/>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22" name="Graphic 21">
              <a:extLst>
                <a:ext uri="{FF2B5EF4-FFF2-40B4-BE49-F238E27FC236}">
                  <a16:creationId xmlns:a16="http://schemas.microsoft.com/office/drawing/2014/main" id="{D00D6E48-9352-F2CB-7C60-970BA383E6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142535" y="98881"/>
              <a:ext cx="571500" cy="571500"/>
            </a:xfrm>
            <a:prstGeom prst="rect">
              <a:avLst/>
            </a:prstGeom>
          </p:spPr>
        </p:pic>
      </p:grpSp>
      <p:sp>
        <p:nvSpPr>
          <p:cNvPr id="4" name="PREV hyperlink">
            <a:hlinkClick r:id="" action="ppaction://hlinkshowjump?jump=previousslide"/>
            <a:extLst>
              <a:ext uri="{FF2B5EF4-FFF2-40B4-BE49-F238E27FC236}">
                <a16:creationId xmlns:a16="http://schemas.microsoft.com/office/drawing/2014/main" id="{5829D2EE-CC4D-69E9-85F4-F09705417AF6}"/>
              </a:ext>
            </a:extLst>
          </p:cNvPr>
          <p:cNvSpPr>
            <a:spLocks noChangeAspect="1"/>
          </p:cNvSpPr>
          <p:nvPr userDrawn="1"/>
        </p:nvSpPr>
        <p:spPr>
          <a:xfrm>
            <a:off x="6432408" y="43571"/>
            <a:ext cx="640080" cy="636248"/>
          </a:xfrm>
          <a:prstGeom prst="flowChartConnec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EXT hyperlink">
            <a:hlinkClick r:id="" action="ppaction://hlinkshowjump?jump=nextslide"/>
            <a:extLst>
              <a:ext uri="{FF2B5EF4-FFF2-40B4-BE49-F238E27FC236}">
                <a16:creationId xmlns:a16="http://schemas.microsoft.com/office/drawing/2014/main" id="{97738F63-9DB1-073C-4165-2E3EA2C6DB1E}"/>
              </a:ext>
            </a:extLst>
          </p:cNvPr>
          <p:cNvSpPr>
            <a:spLocks noChangeAspect="1"/>
          </p:cNvSpPr>
          <p:nvPr userDrawn="1"/>
        </p:nvSpPr>
        <p:spPr>
          <a:xfrm>
            <a:off x="7200851" y="43571"/>
            <a:ext cx="640080" cy="636248"/>
          </a:xfrm>
          <a:prstGeom prst="flowChartConnec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OME hyperlink">
            <a:hlinkClick r:id="rId13" action="ppaction://hlinksldjump"/>
            <a:extLst>
              <a:ext uri="{FF2B5EF4-FFF2-40B4-BE49-F238E27FC236}">
                <a16:creationId xmlns:a16="http://schemas.microsoft.com/office/drawing/2014/main" id="{6AEFE1E8-656D-66A7-A4A3-8A293F972C36}"/>
              </a:ext>
            </a:extLst>
          </p:cNvPr>
          <p:cNvSpPr>
            <a:spLocks noChangeAspect="1"/>
          </p:cNvSpPr>
          <p:nvPr userDrawn="1"/>
        </p:nvSpPr>
        <p:spPr>
          <a:xfrm>
            <a:off x="8155591" y="19431"/>
            <a:ext cx="640080" cy="636248"/>
          </a:xfrm>
          <a:prstGeom prst="flowChartConnector">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2" r:id="rId3"/>
    <p:sldLayoutId id="214748375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88" rtl="0" eaLnBrk="1" latinLnBrk="0" hangingPunct="1">
        <a:lnSpc>
          <a:spcPct val="90000"/>
        </a:lnSpc>
        <a:spcBef>
          <a:spcPct val="0"/>
        </a:spcBef>
        <a:buNone/>
        <a:defRPr lang="fr-FR" sz="2933" b="0" i="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88"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1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1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1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5"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7" algn="l" defTabSz="914388" rtl="0" eaLnBrk="1" latinLnBrk="0" hangingPunct="1">
        <a:defRPr sz="1800" kern="1200">
          <a:solidFill>
            <a:schemeClr val="tx1"/>
          </a:solidFill>
          <a:latin typeface="+mn-lt"/>
          <a:ea typeface="+mn-ea"/>
          <a:cs typeface="+mn-cs"/>
        </a:defRPr>
      </a:lvl5pPr>
      <a:lvl6pPr marL="2285971" algn="l" defTabSz="914388" rtl="0" eaLnBrk="1" latinLnBrk="0" hangingPunct="1">
        <a:defRPr sz="1800" kern="1200">
          <a:solidFill>
            <a:schemeClr val="tx1"/>
          </a:solidFill>
          <a:latin typeface="+mn-lt"/>
          <a:ea typeface="+mn-ea"/>
          <a:cs typeface="+mn-cs"/>
        </a:defRPr>
      </a:lvl6pPr>
      <a:lvl7pPr marL="2743166" algn="l" defTabSz="914388" rtl="0" eaLnBrk="1" latinLnBrk="0" hangingPunct="1">
        <a:defRPr sz="1800" kern="1200">
          <a:solidFill>
            <a:schemeClr val="tx1"/>
          </a:solidFill>
          <a:latin typeface="+mn-lt"/>
          <a:ea typeface="+mn-ea"/>
          <a:cs typeface="+mn-cs"/>
        </a:defRPr>
      </a:lvl7pPr>
      <a:lvl8pPr marL="3200360" algn="l" defTabSz="914388" rtl="0" eaLnBrk="1" latinLnBrk="0" hangingPunct="1">
        <a:defRPr sz="1800" kern="1200">
          <a:solidFill>
            <a:schemeClr val="tx1"/>
          </a:solidFill>
          <a:latin typeface="+mn-lt"/>
          <a:ea typeface="+mn-ea"/>
          <a:cs typeface="+mn-cs"/>
        </a:defRPr>
      </a:lvl8pPr>
      <a:lvl9pPr marL="3657554" algn="l" defTabSz="9143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researchadvocacy.org/sites/default/files/resources/Liquid_Biopsy_Tutorial_Final11_26.pdf" TargetMode="External"/><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youtube.com/watch?v=_QjQTkheRHE" TargetMode="External"/><Relationship Id="rId7" Type="http://schemas.openxmlformats.org/officeDocument/2006/relationships/image" Target="../media/image42.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hyperlink" Target="https://ascopubs.org/doi/pdf/10.1200/EDBK_237863" TargetMode="External"/><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podcasts.apple.com/us/podcast/biomarkers-for-nsclc-what-you-need-to-know-part-1/id1574041278?i=1000576381487" TargetMode="External"/><Relationship Id="rId7" Type="http://schemas.openxmlformats.org/officeDocument/2006/relationships/image" Target="../media/image42.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hyperlink" Target="https://ascopubs.org/doi/abs/10.1200/JCO.2021.39.15_suppl.e21030" TargetMode="External"/><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onclive.com/view/ceacam5-joins-a-growing-menu-of-emerging-lung-cancer-targets" TargetMode="External"/><Relationship Id="rId7" Type="http://schemas.openxmlformats.org/officeDocument/2006/relationships/image" Target="../media/image49.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14.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slide" Target="slide5.xml"/><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cancer.gov/about-cancer/treatment/types/biomarker-testing-cancer-treatment" TargetMode="External"/><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targetedonc.com/view/david-berz-md-phd-and-philip-bonomi-md-discuss-molecular-diagnostics-in-nsclc" TargetMode="External"/><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researchadvocacy.org/sites/default/files/resources/MolecularDiagnosticsTutorialFinal.pdf" TargetMode="External"/><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hyperlink" Target="https://www.thermofisher.com/us/en/home/life-science/protein-biology/protein-biology-learning-center/protein-biology-resource-library/pierce-protein-methods/ihc-immunodetection.html" TargetMode="External"/><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old.abmgood.com/marketing/knowledge_base/next_generation_sequencing_introduction.php" TargetMode="External"/><Relationship Id="rId7" Type="http://schemas.openxmlformats.org/officeDocument/2006/relationships/image" Target="../media/image34.png"/><Relationship Id="rId12"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8.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24F41F-D600-90D0-5055-7FCF7F0D696B}"/>
              </a:ext>
            </a:extLst>
          </p:cNvPr>
          <p:cNvSpPr>
            <a:spLocks noGrp="1"/>
          </p:cNvSpPr>
          <p:nvPr>
            <p:ph type="body" sz="quarter" idx="21"/>
          </p:nvPr>
        </p:nvSpPr>
        <p:spPr>
          <a:xfrm>
            <a:off x="558402" y="374466"/>
            <a:ext cx="3101613" cy="3398497"/>
          </a:xfrm>
        </p:spPr>
        <p:txBody>
          <a:bodyPr/>
          <a:lstStyle/>
          <a:p>
            <a:pPr marL="0" marR="0" algn="ctr">
              <a:lnSpc>
                <a:spcPct val="107000"/>
              </a:lnSpc>
              <a:spcBef>
                <a:spcPts val="0"/>
              </a:spcBef>
              <a:spcAft>
                <a:spcPts val="800"/>
              </a:spcAft>
            </a:pPr>
            <a:r>
              <a:rPr lang="en-US" dirty="0">
                <a:effectLst/>
                <a:cs typeface="Times New Roman" panose="02020603050405020304" pitchFamily="18" charset="0"/>
              </a:rPr>
              <a:t>Biomarkers in Non-Small Cell Lung Cancer: </a:t>
            </a:r>
            <a:r>
              <a:rPr lang="en-US" b="1" dirty="0">
                <a:effectLst/>
                <a:cs typeface="Times New Roman" panose="02020603050405020304" pitchFamily="18" charset="0"/>
              </a:rPr>
              <a:t>Resource Guide</a:t>
            </a:r>
            <a:endParaRPr lang="en-US" dirty="0">
              <a:effectLst/>
              <a:cs typeface="Times New Roman" panose="02020603050405020304" pitchFamily="18" charset="0"/>
            </a:endParaRPr>
          </a:p>
        </p:txBody>
      </p:sp>
      <p:sp>
        <p:nvSpPr>
          <p:cNvPr id="16" name="Text Placeholder 15">
            <a:extLst>
              <a:ext uri="{FF2B5EF4-FFF2-40B4-BE49-F238E27FC236}">
                <a16:creationId xmlns:a16="http://schemas.microsoft.com/office/drawing/2014/main" id="{2C428D6C-0904-24BF-B62F-0ACE064A69AD}"/>
              </a:ext>
            </a:extLst>
          </p:cNvPr>
          <p:cNvSpPr>
            <a:spLocks noGrp="1"/>
          </p:cNvSpPr>
          <p:nvPr>
            <p:ph type="body" sz="quarter" idx="22"/>
          </p:nvPr>
        </p:nvSpPr>
        <p:spPr/>
        <p:txBody>
          <a:bodyPr/>
          <a:lstStyle/>
          <a:p>
            <a:endParaRPr lang="en-US" dirty="0"/>
          </a:p>
        </p:txBody>
      </p:sp>
      <p:sp>
        <p:nvSpPr>
          <p:cNvPr id="4" name="Footer Placeholder 3">
            <a:extLst>
              <a:ext uri="{FF2B5EF4-FFF2-40B4-BE49-F238E27FC236}">
                <a16:creationId xmlns:a16="http://schemas.microsoft.com/office/drawing/2014/main" id="{9680BAE7-006A-ABB8-2EA2-F1F4A492D0D3}"/>
              </a:ext>
            </a:extLst>
          </p:cNvPr>
          <p:cNvSpPr>
            <a:spLocks noGrp="1"/>
          </p:cNvSpPr>
          <p:nvPr>
            <p:ph type="ftr" sz="quarter" idx="15"/>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grpSp>
        <p:nvGrpSpPr>
          <p:cNvPr id="10" name="Group 9">
            <a:extLst>
              <a:ext uri="{FF2B5EF4-FFF2-40B4-BE49-F238E27FC236}">
                <a16:creationId xmlns:a16="http://schemas.microsoft.com/office/drawing/2014/main" id="{511756C0-21F1-7C9C-2BA0-3D7A142A1DBE}"/>
              </a:ext>
            </a:extLst>
          </p:cNvPr>
          <p:cNvGrpSpPr/>
          <p:nvPr/>
        </p:nvGrpSpPr>
        <p:grpSpPr>
          <a:xfrm>
            <a:off x="1600200" y="4078224"/>
            <a:ext cx="1011928" cy="365760"/>
            <a:chOff x="1640839" y="4123170"/>
            <a:chExt cx="1011928" cy="365760"/>
          </a:xfrm>
        </p:grpSpPr>
        <p:sp>
          <p:nvSpPr>
            <p:cNvPr id="2" name="Rounded Rectangle 30">
              <a:hlinkClick r:id="" action="ppaction://hlinkshowjump?jump=previousslide"/>
              <a:extLst>
                <a:ext uri="{FF2B5EF4-FFF2-40B4-BE49-F238E27FC236}">
                  <a16:creationId xmlns:a16="http://schemas.microsoft.com/office/drawing/2014/main" id="{D4855E3F-0E16-AF1F-C29D-574A9FDCC0CB}"/>
                </a:ext>
              </a:extLst>
            </p:cNvPr>
            <p:cNvSpPr/>
            <p:nvPr/>
          </p:nvSpPr>
          <p:spPr>
            <a:xfrm>
              <a:off x="1640839" y="4123170"/>
              <a:ext cx="1011928" cy="365760"/>
            </a:xfrm>
            <a:prstGeom prst="roundRect">
              <a:avLst>
                <a:gd name="adj" fmla="val 50000"/>
              </a:avLst>
            </a:prstGeom>
            <a:solidFill>
              <a:schemeClr val="bg1"/>
            </a:solidFill>
            <a:ln w="12700"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solidFill>
                    <a:schemeClr val="bg1"/>
                  </a:solidFill>
                  <a:effectLst/>
                  <a:uLnTx/>
                  <a:uFillTx/>
                  <a:latin typeface="+mj-lt"/>
                  <a:cs typeface="Arial" panose="020B0604020202020204" pitchFamily="34" charset="0"/>
                </a:rPr>
                <a:t>ENTER</a:t>
              </a:r>
            </a:p>
          </p:txBody>
        </p:sp>
        <p:sp>
          <p:nvSpPr>
            <p:cNvPr id="9" name="Rounded Rectangle 30">
              <a:hlinkClick r:id="" action="ppaction://hlinkshowjump?jump=previousslide"/>
              <a:extLst>
                <a:ext uri="{FF2B5EF4-FFF2-40B4-BE49-F238E27FC236}">
                  <a16:creationId xmlns:a16="http://schemas.microsoft.com/office/drawing/2014/main" id="{3E695CA5-F12A-744E-9794-BFFF043581CA}"/>
                </a:ext>
              </a:extLst>
            </p:cNvPr>
            <p:cNvSpPr/>
            <p:nvPr/>
          </p:nvSpPr>
          <p:spPr>
            <a:xfrm>
              <a:off x="1687567" y="4159746"/>
              <a:ext cx="924559" cy="292935"/>
            </a:xfrm>
            <a:prstGeom prst="roundRect">
              <a:avLst>
                <a:gd name="adj" fmla="val 50000"/>
              </a:avLst>
            </a:prstGeom>
            <a:solidFill>
              <a:schemeClr val="bg1"/>
            </a:solidFill>
            <a:ln w="12700" cap="flat" cmpd="sng" algn="ctr">
              <a:solidFill>
                <a:schemeClr val="accent2"/>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solidFill>
                    <a:schemeClr val="accent2"/>
                  </a:solidFill>
                  <a:effectLst/>
                  <a:uLnTx/>
                  <a:uFillTx/>
                  <a:latin typeface="+mj-lt"/>
                  <a:cs typeface="Arial" panose="020B0604020202020204" pitchFamily="34" charset="0"/>
                </a:rPr>
                <a:t>ENTER</a:t>
              </a:r>
            </a:p>
          </p:txBody>
        </p:sp>
      </p:grpSp>
      <p:sp>
        <p:nvSpPr>
          <p:cNvPr id="5" name="invisible hyperlink">
            <a:hlinkClick r:id="" action="ppaction://hlinkshowjump?jump=nextslide"/>
            <a:extLst>
              <a:ext uri="{FF2B5EF4-FFF2-40B4-BE49-F238E27FC236}">
                <a16:creationId xmlns:a16="http://schemas.microsoft.com/office/drawing/2014/main" id="{CFBC3924-DFB7-1384-6CEF-502F962BA262}"/>
              </a:ext>
            </a:extLst>
          </p:cNvPr>
          <p:cNvSpPr/>
          <p:nvPr/>
        </p:nvSpPr>
        <p:spPr>
          <a:xfrm>
            <a:off x="1600146" y="4078224"/>
            <a:ext cx="1011928" cy="365760"/>
          </a:xfrm>
          <a:prstGeom prst="roundRect">
            <a:avLst>
              <a:gd name="adj" fmla="val 50000"/>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23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II. Biomarker Assays</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p:txBody>
          <a:bodyPr/>
          <a:lstStyle/>
          <a:p>
            <a:pPr lvl="0"/>
            <a:r>
              <a:rPr lang="en-US" dirty="0">
                <a:solidFill>
                  <a:schemeClr val="accent3"/>
                </a:solidFill>
              </a:rPr>
              <a:t>D. Liquid Biopsy</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4786"/>
            <a:ext cx="8367304" cy="2109296"/>
          </a:xfrm>
        </p:spPr>
        <p:txBody>
          <a:bodyPr/>
          <a:lstStyle/>
          <a:p>
            <a:pPr marL="625475">
              <a:spcBef>
                <a:spcPts val="1200"/>
              </a:spcBef>
            </a:pPr>
            <a:r>
              <a:rPr lang="en-US" dirty="0"/>
              <a:t>Liquid biopsy is a noninvasive methodology for evaluating for the presence of nucleic acid alterations that may act as drivers in cancer and assist in the selection of treatment. The test, which is primarily conducted using NGS (although other methods may be used) evaluates tumor DNA or cells that have been shed into the bloodstream, where they can be collected with a simple blood draw. Pages 1-9 of this resource, developed by the Research Advocacy Network, provide an overview of how liquid biopsy works. </a:t>
            </a:r>
          </a:p>
          <a:p>
            <a:pPr marL="625475">
              <a:spcBef>
                <a:spcPts val="1200"/>
              </a:spcBef>
            </a:pPr>
            <a:r>
              <a:rPr lang="en-US" dirty="0">
                <a:hlinkClick r:id="rId3">
                  <a:extLst>
                    <a:ext uri="{A12FA001-AC4F-418D-AE19-62706E023703}">
                      <ahyp:hlinkClr xmlns:ahyp="http://schemas.microsoft.com/office/drawing/2018/hyperlinkcolor" val="tx"/>
                    </a:ext>
                  </a:extLst>
                </a:hlinkClick>
              </a:rPr>
              <a:t>https://researchadvocacy.org/sites/default/files/resources/Liquid_Biopsy_Tutorial_Final11_26.pdf</a:t>
            </a:r>
            <a:endParaRPr lang="en-US" dirty="0"/>
          </a:p>
          <a:p>
            <a:pPr marL="625475">
              <a:spcBef>
                <a:spcPts val="1200"/>
              </a:spcBef>
            </a:pPr>
            <a:endParaRPr lang="en-US" dirty="0"/>
          </a:p>
        </p:txBody>
      </p:sp>
      <p:pic>
        <p:nvPicPr>
          <p:cNvPr id="8" name="Graphic 7">
            <a:extLst>
              <a:ext uri="{FF2B5EF4-FFF2-40B4-BE49-F238E27FC236}">
                <a16:creationId xmlns:a16="http://schemas.microsoft.com/office/drawing/2014/main" id="{A91F6891-A433-DE90-F41F-C399E0D3E3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59" y="3179982"/>
            <a:ext cx="571500" cy="571500"/>
          </a:xfrm>
          <a:prstGeom prst="rect">
            <a:avLst/>
          </a:prstGeom>
        </p:spPr>
      </p:pic>
      <p:pic>
        <p:nvPicPr>
          <p:cNvPr id="9" name="Graphic 8">
            <a:extLst>
              <a:ext uri="{FF2B5EF4-FFF2-40B4-BE49-F238E27FC236}">
                <a16:creationId xmlns:a16="http://schemas.microsoft.com/office/drawing/2014/main" id="{B3DB520E-FA61-18EB-BB39-D4E29970B5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1176106"/>
            <a:ext cx="571500" cy="571500"/>
          </a:xfrm>
          <a:prstGeom prst="rect">
            <a:avLst/>
          </a:prstGeom>
        </p:spPr>
      </p:pic>
      <p:sp>
        <p:nvSpPr>
          <p:cNvPr id="10" name="Rectangle: Rounded Corners 10">
            <a:extLst>
              <a:ext uri="{FF2B5EF4-FFF2-40B4-BE49-F238E27FC236}">
                <a16:creationId xmlns:a16="http://schemas.microsoft.com/office/drawing/2014/main" id="{A607B7A2-4528-B919-0812-0A845084BB78}"/>
              </a:ext>
            </a:extLst>
          </p:cNvPr>
          <p:cNvSpPr/>
          <p:nvPr/>
        </p:nvSpPr>
        <p:spPr>
          <a:xfrm>
            <a:off x="445171" y="4110905"/>
            <a:ext cx="8253659" cy="1188704"/>
          </a:xfrm>
          <a:prstGeom prst="roundRect">
            <a:avLst>
              <a:gd name="adj" fmla="val 0"/>
            </a:avLst>
          </a:prstGeom>
          <a:solidFill>
            <a:srgbClr val="FBE2DC"/>
          </a:solidFill>
          <a:ln w="12700">
            <a:noFill/>
          </a:ln>
          <a:effectLst>
            <a:outerShdw dist="94714" dir="3000000" sx="100114" sy="100114" algn="tl"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600"/>
              </a:spcBef>
            </a:pPr>
            <a:r>
              <a:rPr lang="en-US" sz="1400" dirty="0">
                <a:solidFill>
                  <a:schemeClr val="tx1"/>
                </a:solidFill>
                <a:latin typeface="+mn-lt"/>
              </a:rPr>
              <a:t>What are the main applications of liquid biopsy in cancer? </a:t>
            </a:r>
          </a:p>
          <a:p>
            <a:pPr marL="509588">
              <a:lnSpc>
                <a:spcPct val="125000"/>
              </a:lnSpc>
              <a:spcBef>
                <a:spcPts val="300"/>
              </a:spcBef>
            </a:pPr>
            <a:r>
              <a:rPr lang="en-US" sz="1400" dirty="0">
                <a:solidFill>
                  <a:schemeClr val="tx1"/>
                </a:solidFill>
                <a:latin typeface="+mn-lt"/>
              </a:rPr>
              <a:t>What advantages and disadvantages might liquid biopsy have as compared with conventional biopsy modalities in NSCLC? </a:t>
            </a:r>
          </a:p>
          <a:p>
            <a:pPr marL="509588">
              <a:lnSpc>
                <a:spcPct val="125000"/>
              </a:lnSpc>
              <a:spcBef>
                <a:spcPts val="600"/>
              </a:spcBef>
            </a:pPr>
            <a:r>
              <a:rPr lang="en-US" sz="1400" dirty="0">
                <a:solidFill>
                  <a:schemeClr val="tx1"/>
                </a:solidFill>
                <a:latin typeface="+mn-lt"/>
              </a:rPr>
              <a:t>Would IHC be feasible on a liquid biopsy sample?</a:t>
            </a:r>
          </a:p>
        </p:txBody>
      </p:sp>
      <p:grpSp>
        <p:nvGrpSpPr>
          <p:cNvPr id="12" name="Group 11">
            <a:extLst>
              <a:ext uri="{FF2B5EF4-FFF2-40B4-BE49-F238E27FC236}">
                <a16:creationId xmlns:a16="http://schemas.microsoft.com/office/drawing/2014/main" id="{9E1EF165-4968-476B-01BB-56C7CF6C297B}"/>
              </a:ext>
            </a:extLst>
          </p:cNvPr>
          <p:cNvGrpSpPr/>
          <p:nvPr/>
        </p:nvGrpSpPr>
        <p:grpSpPr>
          <a:xfrm>
            <a:off x="324587" y="3948859"/>
            <a:ext cx="576072" cy="576072"/>
            <a:chOff x="4853184" y="1189402"/>
            <a:chExt cx="576072" cy="576072"/>
          </a:xfrm>
        </p:grpSpPr>
        <p:sp>
          <p:nvSpPr>
            <p:cNvPr id="13" name="Flowchart: Connector 12">
              <a:extLst>
                <a:ext uri="{FF2B5EF4-FFF2-40B4-BE49-F238E27FC236}">
                  <a16:creationId xmlns:a16="http://schemas.microsoft.com/office/drawing/2014/main" id="{4EA10CF4-8E11-A0E1-FC86-A1A91384226F}"/>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49191395-EC39-77EA-B32A-6CFB2E70EB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
        <p:nvSpPr>
          <p:cNvPr id="18" name="Rectangle 17">
            <a:extLst>
              <a:ext uri="{FF2B5EF4-FFF2-40B4-BE49-F238E27FC236}">
                <a16:creationId xmlns:a16="http://schemas.microsoft.com/office/drawing/2014/main" id="{3D6D069F-7805-6915-09BA-71C72FB0C871}"/>
              </a:ext>
            </a:extLst>
          </p:cNvPr>
          <p:cNvSpPr/>
          <p:nvPr/>
        </p:nvSpPr>
        <p:spPr>
          <a:xfrm>
            <a:off x="445171" y="5486399"/>
            <a:ext cx="4126830" cy="632571"/>
          </a:xfrm>
          <a:prstGeom prst="rect">
            <a:avLst/>
          </a:prstGeom>
          <a:solidFill>
            <a:schemeClr val="accent3"/>
          </a:solidFill>
          <a:ln>
            <a:noFill/>
          </a:ln>
          <a:effectLst>
            <a:outerShdw dist="63500" dir="3120000" algn="tl"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Research Advocacy Network</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Section of PDF (15 minutes)</a:t>
            </a:r>
          </a:p>
          <a:p>
            <a:pPr>
              <a:lnSpc>
                <a:spcPct val="95000"/>
              </a:lnSpc>
              <a:spcAft>
                <a:spcPts val="2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Files:</a:t>
            </a:r>
            <a:r>
              <a:rPr lang="en-US" sz="1000" dirty="0">
                <a:effectLst/>
                <a:latin typeface="Calibri" panose="020F0502020204030204" pitchFamily="34" charset="0"/>
                <a:ea typeface="Calibri" panose="020F0502020204030204" pitchFamily="34" charset="0"/>
                <a:cs typeface="Times New Roman" panose="02020603050405020304" pitchFamily="18" charset="0"/>
              </a:rPr>
              <a:t> RAN (Liquid Biopsy) 2022</a:t>
            </a:r>
            <a:endParaRPr lang="en-US" sz="1000" dirty="0">
              <a:solidFill>
                <a:schemeClr val="bg1"/>
              </a:solidFill>
            </a:endParaRPr>
          </a:p>
        </p:txBody>
      </p:sp>
      <p:sp>
        <p:nvSpPr>
          <p:cNvPr id="2" name="Footer Placeholder 1">
            <a:extLst>
              <a:ext uri="{FF2B5EF4-FFF2-40B4-BE49-F238E27FC236}">
                <a16:creationId xmlns:a16="http://schemas.microsoft.com/office/drawing/2014/main" id="{0592B10A-6F92-5506-4850-DBC822D97A22}"/>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1" name="Slide Number Placeholder 10">
            <a:extLst>
              <a:ext uri="{FF2B5EF4-FFF2-40B4-BE49-F238E27FC236}">
                <a16:creationId xmlns:a16="http://schemas.microsoft.com/office/drawing/2014/main" id="{80F0FFB2-DCD8-86D9-B1D5-75F343F1549D}"/>
              </a:ext>
            </a:extLst>
          </p:cNvPr>
          <p:cNvSpPr>
            <a:spLocks noGrp="1"/>
          </p:cNvSpPr>
          <p:nvPr>
            <p:ph type="sldNum" sz="quarter" idx="11"/>
          </p:nvPr>
        </p:nvSpPr>
        <p:spPr/>
        <p:txBody>
          <a:bodyPr/>
          <a:lstStyle/>
          <a:p>
            <a:fld id="{6B54B0F7-55DD-40D6-B7F4-70B586885C0B}" type="slidenum">
              <a:rPr lang="en-US" smtClean="0"/>
              <a:pPr/>
              <a:t>10</a:t>
            </a:fld>
            <a:endParaRPr lang="en-US" dirty="0"/>
          </a:p>
        </p:txBody>
      </p:sp>
    </p:spTree>
    <p:extLst>
      <p:ext uri="{BB962C8B-B14F-4D97-AF65-F5344CB8AC3E}">
        <p14:creationId xmlns:p14="http://schemas.microsoft.com/office/powerpoint/2010/main" val="104087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a:xfrm>
            <a:off x="331200" y="43571"/>
            <a:ext cx="6091902" cy="674059"/>
          </a:xfrm>
        </p:spPr>
        <p:txBody>
          <a:bodyPr>
            <a:normAutofit/>
          </a:bodyPr>
          <a:lstStyle/>
          <a:p>
            <a:r>
              <a:rPr lang="en-US" sz="1900" dirty="0"/>
              <a:t>III. Overview of the NSCLC Biomarker Landscape</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6328326" cy="246221"/>
          </a:xfrm>
        </p:spPr>
        <p:txBody>
          <a:bodyPr/>
          <a:lstStyle/>
          <a:p>
            <a:r>
              <a:rPr lang="en-US" dirty="0">
                <a:solidFill>
                  <a:schemeClr val="accent4">
                    <a:lumMod val="50000"/>
                  </a:schemeClr>
                </a:solidFill>
              </a:rPr>
              <a:t>A. How to Test for Lung Cancer Biomarkers</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4785"/>
            <a:ext cx="8367303" cy="1546344"/>
          </a:xfrm>
        </p:spPr>
        <p:txBody>
          <a:bodyPr/>
          <a:lstStyle/>
          <a:p>
            <a:pPr marL="625475">
              <a:tabLst>
                <a:tab pos="625475" algn="l"/>
              </a:tabLst>
            </a:pPr>
            <a:r>
              <a:rPr lang="en-US" dirty="0"/>
              <a:t>Dr Heather Wakelee explains the 	different types of lung cancer biomarker tests,</a:t>
            </a:r>
            <a:br>
              <a:rPr lang="en-US" dirty="0"/>
            </a:br>
            <a:r>
              <a:rPr lang="en-US" dirty="0"/>
              <a:t>including immunohistochemistry, NGS, and FISH testing, and discusses the role of liquid biopsy in biomarker testing.</a:t>
            </a:r>
          </a:p>
          <a:p>
            <a:pPr indent="625475">
              <a:tabLst>
                <a:tab pos="625475" algn="l"/>
              </a:tabLst>
            </a:pPr>
            <a:endParaRPr lang="en-US" dirty="0"/>
          </a:p>
          <a:p>
            <a:pPr indent="625475">
              <a:tabLst>
                <a:tab pos="625475" algn="l"/>
              </a:tabLst>
            </a:pPr>
            <a:r>
              <a:rPr lang="en-US" dirty="0">
                <a:hlinkClick r:id="rId3">
                  <a:extLst>
                    <a:ext uri="{A12FA001-AC4F-418D-AE19-62706E023703}">
                      <ahyp:hlinkClr xmlns:ahyp="http://schemas.microsoft.com/office/drawing/2018/hyperlinkcolor" val="tx"/>
                    </a:ext>
                  </a:extLst>
                </a:hlinkClick>
              </a:rPr>
              <a:t>https://www.youtube.com/watch?v=_QjQTkheRHE</a:t>
            </a:r>
            <a:endParaRPr lang="en-US" dirty="0"/>
          </a:p>
          <a:p>
            <a:endParaRPr lang="en-US" dirty="0"/>
          </a:p>
        </p:txBody>
      </p:sp>
      <p:pic>
        <p:nvPicPr>
          <p:cNvPr id="12" name="Graphic 11">
            <a:extLst>
              <a:ext uri="{FF2B5EF4-FFF2-40B4-BE49-F238E27FC236}">
                <a16:creationId xmlns:a16="http://schemas.microsoft.com/office/drawing/2014/main" id="{303642B4-B8E8-0BE3-996A-ECD89B1D56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59" y="2184561"/>
            <a:ext cx="571500" cy="571500"/>
          </a:xfrm>
          <a:prstGeom prst="rect">
            <a:avLst/>
          </a:prstGeom>
        </p:spPr>
      </p:pic>
      <p:pic>
        <p:nvPicPr>
          <p:cNvPr id="13" name="Graphic 12">
            <a:extLst>
              <a:ext uri="{FF2B5EF4-FFF2-40B4-BE49-F238E27FC236}">
                <a16:creationId xmlns:a16="http://schemas.microsoft.com/office/drawing/2014/main" id="{3968FCD7-CA33-C2C9-D078-95272B12BF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1176106"/>
            <a:ext cx="571500" cy="571500"/>
          </a:xfrm>
          <a:prstGeom prst="rect">
            <a:avLst/>
          </a:prstGeom>
        </p:spPr>
      </p:pic>
      <p:sp>
        <p:nvSpPr>
          <p:cNvPr id="14" name="Rectangle 13">
            <a:extLst>
              <a:ext uri="{FF2B5EF4-FFF2-40B4-BE49-F238E27FC236}">
                <a16:creationId xmlns:a16="http://schemas.microsoft.com/office/drawing/2014/main" id="{07BE4EB9-3F80-C1B3-DD0F-C0577E2EC581}"/>
              </a:ext>
            </a:extLst>
          </p:cNvPr>
          <p:cNvSpPr/>
          <p:nvPr/>
        </p:nvSpPr>
        <p:spPr>
          <a:xfrm>
            <a:off x="445171" y="5486400"/>
            <a:ext cx="4126830" cy="632570"/>
          </a:xfrm>
          <a:prstGeom prst="rect">
            <a:avLst/>
          </a:prstGeom>
          <a:solidFill>
            <a:schemeClr val="accent4">
              <a:lumMod val="50000"/>
            </a:schemeClr>
          </a:solidFill>
          <a:ln>
            <a:noFill/>
          </a:ln>
          <a:effectLst>
            <a:outerShdw dist="63500" dir="3120000" algn="tl"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American Lung Association</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Video (2.5 minutes)</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Online</a:t>
            </a:r>
            <a:endParaRPr lang="en-US" sz="1000" dirty="0">
              <a:solidFill>
                <a:schemeClr val="bg1"/>
              </a:solidFill>
            </a:endParaRPr>
          </a:p>
        </p:txBody>
      </p:sp>
      <p:sp>
        <p:nvSpPr>
          <p:cNvPr id="22" name="Rectangle: Rounded Corners 10">
            <a:extLst>
              <a:ext uri="{FF2B5EF4-FFF2-40B4-BE49-F238E27FC236}">
                <a16:creationId xmlns:a16="http://schemas.microsoft.com/office/drawing/2014/main" id="{69361F65-3EE0-7E99-279D-5744C939DAF4}"/>
              </a:ext>
            </a:extLst>
          </p:cNvPr>
          <p:cNvSpPr/>
          <p:nvPr/>
        </p:nvSpPr>
        <p:spPr>
          <a:xfrm>
            <a:off x="445169" y="3052896"/>
            <a:ext cx="8289527" cy="1797778"/>
          </a:xfrm>
          <a:prstGeom prst="roundRect">
            <a:avLst>
              <a:gd name="adj" fmla="val 0"/>
            </a:avLst>
          </a:prstGeom>
          <a:solidFill>
            <a:schemeClr val="accent4">
              <a:lumMod val="20000"/>
              <a:lumOff val="80000"/>
            </a:schemeClr>
          </a:solidFill>
          <a:ln w="12700">
            <a:noFill/>
          </a:ln>
          <a:effectLst>
            <a:outerShdw dist="94714" dir="3000000" sx="100114" sy="100114" algn="tl" rotWithShape="0">
              <a:schemeClr val="accent4">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600"/>
              </a:spcBef>
            </a:pPr>
            <a:r>
              <a:rPr lang="en-US" sz="1400" dirty="0">
                <a:solidFill>
                  <a:schemeClr val="tx1"/>
                </a:solidFill>
                <a:latin typeface="+mn-lt"/>
              </a:rPr>
              <a:t>What are the options for testing for DNA alterations?</a:t>
            </a:r>
          </a:p>
          <a:p>
            <a:pPr marL="509588">
              <a:lnSpc>
                <a:spcPct val="125000"/>
              </a:lnSpc>
              <a:spcBef>
                <a:spcPts val="600"/>
              </a:spcBef>
            </a:pPr>
            <a:r>
              <a:rPr lang="en-US" sz="1400" dirty="0">
                <a:solidFill>
                  <a:schemeClr val="tx1"/>
                </a:solidFill>
                <a:latin typeface="+mn-lt"/>
              </a:rPr>
              <a:t>What is the main test used for evaluating protein expression alterations?</a:t>
            </a:r>
          </a:p>
          <a:p>
            <a:pPr marL="509588">
              <a:lnSpc>
                <a:spcPct val="125000"/>
              </a:lnSpc>
              <a:spcBef>
                <a:spcPts val="600"/>
              </a:spcBef>
            </a:pPr>
            <a:r>
              <a:rPr lang="en-US" sz="1400" dirty="0">
                <a:solidFill>
                  <a:schemeClr val="tx1"/>
                </a:solidFill>
              </a:rPr>
              <a:t>What distinguishes </a:t>
            </a:r>
            <a:r>
              <a:rPr lang="en-US" sz="1400" dirty="0">
                <a:solidFill>
                  <a:schemeClr val="tx1"/>
                </a:solidFill>
                <a:latin typeface="+mn-lt"/>
              </a:rPr>
              <a:t>single-analyte tests from comprehensive biomarker tests?</a:t>
            </a:r>
          </a:p>
          <a:p>
            <a:pPr marL="509588">
              <a:lnSpc>
                <a:spcPct val="125000"/>
              </a:lnSpc>
              <a:spcBef>
                <a:spcPts val="600"/>
              </a:spcBef>
            </a:pPr>
            <a:r>
              <a:rPr lang="en-US" sz="1400" dirty="0">
                <a:solidFill>
                  <a:schemeClr val="tx1"/>
                </a:solidFill>
                <a:latin typeface="+mn-lt"/>
              </a:rPr>
              <a:t>Are protein analyses single-analyte or comprehensive tests? </a:t>
            </a:r>
          </a:p>
        </p:txBody>
      </p:sp>
      <p:grpSp>
        <p:nvGrpSpPr>
          <p:cNvPr id="23" name="Group 22">
            <a:extLst>
              <a:ext uri="{FF2B5EF4-FFF2-40B4-BE49-F238E27FC236}">
                <a16:creationId xmlns:a16="http://schemas.microsoft.com/office/drawing/2014/main" id="{5DBA8119-4DD9-EE59-809C-33335A03F54F}"/>
              </a:ext>
            </a:extLst>
          </p:cNvPr>
          <p:cNvGrpSpPr/>
          <p:nvPr/>
        </p:nvGrpSpPr>
        <p:grpSpPr>
          <a:xfrm>
            <a:off x="336133" y="2936915"/>
            <a:ext cx="576072" cy="576072"/>
            <a:chOff x="4853184" y="1189402"/>
            <a:chExt cx="576072" cy="576072"/>
          </a:xfrm>
        </p:grpSpPr>
        <p:sp>
          <p:nvSpPr>
            <p:cNvPr id="24" name="Flowchart: Connector 23">
              <a:extLst>
                <a:ext uri="{FF2B5EF4-FFF2-40B4-BE49-F238E27FC236}">
                  <a16:creationId xmlns:a16="http://schemas.microsoft.com/office/drawing/2014/main" id="{07AA876B-EA40-52C0-22CB-C39411E85C9D}"/>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AA8D069D-5B43-2451-4A08-95479B745B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
        <p:nvSpPr>
          <p:cNvPr id="2" name="Footer Placeholder 1">
            <a:extLst>
              <a:ext uri="{FF2B5EF4-FFF2-40B4-BE49-F238E27FC236}">
                <a16:creationId xmlns:a16="http://schemas.microsoft.com/office/drawing/2014/main" id="{973F74C2-21C6-1E52-9E9B-635608BC2871}"/>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8" name="Slide Number Placeholder 7">
            <a:extLst>
              <a:ext uri="{FF2B5EF4-FFF2-40B4-BE49-F238E27FC236}">
                <a16:creationId xmlns:a16="http://schemas.microsoft.com/office/drawing/2014/main" id="{B638A834-97E1-5857-BBBA-F50E69EB8FEA}"/>
              </a:ext>
            </a:extLst>
          </p:cNvPr>
          <p:cNvSpPr>
            <a:spLocks noGrp="1"/>
          </p:cNvSpPr>
          <p:nvPr>
            <p:ph type="sldNum" sz="quarter" idx="11"/>
          </p:nvPr>
        </p:nvSpPr>
        <p:spPr/>
        <p:txBody>
          <a:bodyPr/>
          <a:lstStyle/>
          <a:p>
            <a:fld id="{6B54B0F7-55DD-40D6-B7F4-70B586885C0B}" type="slidenum">
              <a:rPr lang="en-US" smtClean="0"/>
              <a:pPr/>
              <a:t>11</a:t>
            </a:fld>
            <a:endParaRPr lang="en-US" dirty="0"/>
          </a:p>
        </p:txBody>
      </p:sp>
    </p:spTree>
    <p:extLst>
      <p:ext uri="{BB962C8B-B14F-4D97-AF65-F5344CB8AC3E}">
        <p14:creationId xmlns:p14="http://schemas.microsoft.com/office/powerpoint/2010/main" val="256618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a:xfrm>
            <a:off x="331200" y="43571"/>
            <a:ext cx="6105814" cy="674059"/>
          </a:xfrm>
        </p:spPr>
        <p:txBody>
          <a:bodyPr>
            <a:normAutofit/>
          </a:bodyPr>
          <a:lstStyle/>
          <a:p>
            <a:r>
              <a:rPr lang="en-US" sz="1900" dirty="0"/>
              <a:t>III. Overview of the NSCLC Biomarker Landscape</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2"/>
          </p:nvPr>
        </p:nvSpPr>
        <p:spPr>
          <a:xfrm>
            <a:off x="333731" y="883097"/>
            <a:ext cx="8213035" cy="492443"/>
          </a:xfrm>
        </p:spPr>
        <p:txBody>
          <a:bodyPr/>
          <a:lstStyle/>
          <a:p>
            <a:pPr marL="282575" indent="-282575"/>
            <a:r>
              <a:rPr lang="en-US" dirty="0">
                <a:solidFill>
                  <a:schemeClr val="accent4">
                    <a:lumMod val="50000"/>
                  </a:schemeClr>
                </a:solidFill>
              </a:rPr>
              <a:t>B. Biomarker Testing For Patients With Advanced Non-Small Cell Lung Cancer: Real-world Issues and Tough Choices</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6"/>
          </p:nvPr>
        </p:nvSpPr>
        <p:spPr>
          <a:xfrm>
            <a:off x="331525" y="1541007"/>
            <a:ext cx="8480952" cy="1341090"/>
          </a:xfrm>
        </p:spPr>
        <p:txBody>
          <a:bodyPr/>
          <a:lstStyle/>
          <a:p>
            <a:pPr marL="625475">
              <a:tabLst>
                <a:tab pos="625475" algn="l"/>
              </a:tabLst>
            </a:pPr>
            <a:r>
              <a:rPr lang="en-US" dirty="0"/>
              <a:t>This resource offers an advanced review of the major guidelines recommending biomarker testing in NSCLC and the logistical challenges to applying those guidelines to patients with NSCLC. </a:t>
            </a:r>
            <a:br>
              <a:rPr lang="en-US" dirty="0"/>
            </a:br>
            <a:r>
              <a:rPr lang="en-US" dirty="0"/>
              <a:t>The techniques commonly used for biomarker testing are discussed, both for tissue- and blood-based biomarkers. The authors also discuss the challenge of interpreting the results of biomarker testing and using these results to guide treatment decisions.</a:t>
            </a:r>
          </a:p>
        </p:txBody>
      </p:sp>
      <p:pic>
        <p:nvPicPr>
          <p:cNvPr id="8" name="Graphic 7">
            <a:extLst>
              <a:ext uri="{FF2B5EF4-FFF2-40B4-BE49-F238E27FC236}">
                <a16:creationId xmlns:a16="http://schemas.microsoft.com/office/drawing/2014/main" id="{3B839621-38D7-9D17-28F3-B6CF6DA234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159" y="3167902"/>
            <a:ext cx="571500" cy="571500"/>
          </a:xfrm>
          <a:prstGeom prst="rect">
            <a:avLst/>
          </a:prstGeom>
        </p:spPr>
      </p:pic>
      <p:pic>
        <p:nvPicPr>
          <p:cNvPr id="9" name="Graphic 8">
            <a:extLst>
              <a:ext uri="{FF2B5EF4-FFF2-40B4-BE49-F238E27FC236}">
                <a16:creationId xmlns:a16="http://schemas.microsoft.com/office/drawing/2014/main" id="{001851E8-1671-83E1-D63F-5A50E5840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159" y="1396027"/>
            <a:ext cx="571500" cy="571500"/>
          </a:xfrm>
          <a:prstGeom prst="rect">
            <a:avLst/>
          </a:prstGeom>
        </p:spPr>
      </p:pic>
      <p:sp>
        <p:nvSpPr>
          <p:cNvPr id="10" name="Text Placeholder 6">
            <a:extLst>
              <a:ext uri="{FF2B5EF4-FFF2-40B4-BE49-F238E27FC236}">
                <a16:creationId xmlns:a16="http://schemas.microsoft.com/office/drawing/2014/main" id="{7CB601FF-DD23-5238-49ED-FC52BAA20DD7}"/>
              </a:ext>
            </a:extLst>
          </p:cNvPr>
          <p:cNvSpPr txBox="1">
            <a:spLocks/>
          </p:cNvSpPr>
          <p:nvPr/>
        </p:nvSpPr>
        <p:spPr>
          <a:xfrm>
            <a:off x="333454" y="3286701"/>
            <a:ext cx="8365376" cy="1715238"/>
          </a:xfrm>
          <a:prstGeom prst="rect">
            <a:avLst/>
          </a:prstGeom>
        </p:spPr>
        <p:txBody>
          <a:bodyPr vert="horz" lIns="0" tIns="0" rIns="182880" bIns="0" rtlCol="0">
            <a:noAutofit/>
          </a:bodyPr>
          <a:lstStyle>
            <a:lvl1pPr marL="0" indent="0" algn="l" defTabSz="914388" rtl="0" eaLnBrk="1" latinLnBrk="0" hangingPunct="1">
              <a:lnSpc>
                <a:spcPct val="125000"/>
              </a:lnSpc>
              <a:spcBef>
                <a:spcPts val="0"/>
              </a:spcBef>
              <a:buFont typeface="Arial" panose="020B0604020202020204" pitchFamily="34" charset="0"/>
              <a:buNone/>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7"/>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7"/>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7"/>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a:r>
              <a:rPr lang="en-US" dirty="0">
                <a:hlinkClick r:id="rId8">
                  <a:extLst>
                    <a:ext uri="{A12FA001-AC4F-418D-AE19-62706E023703}">
                      <ahyp:hlinkClr xmlns:ahyp="http://schemas.microsoft.com/office/drawing/2018/hyperlinkcolor" val="tx"/>
                    </a:ext>
                  </a:extLst>
                </a:hlinkClick>
              </a:rPr>
              <a:t>https://ascopubs.org/doi/pdf/10.1200/EDBK_237863</a:t>
            </a:r>
            <a:endParaRPr lang="en-US" dirty="0"/>
          </a:p>
          <a:p>
            <a:endParaRPr lang="en-US" dirty="0"/>
          </a:p>
          <a:p>
            <a:endParaRPr lang="en-US" dirty="0"/>
          </a:p>
        </p:txBody>
      </p:sp>
      <p:sp>
        <p:nvSpPr>
          <p:cNvPr id="11" name="Rectangle 10">
            <a:extLst>
              <a:ext uri="{FF2B5EF4-FFF2-40B4-BE49-F238E27FC236}">
                <a16:creationId xmlns:a16="http://schemas.microsoft.com/office/drawing/2014/main" id="{884A94A7-46A4-1638-13E7-97249FC45CD0}"/>
              </a:ext>
            </a:extLst>
          </p:cNvPr>
          <p:cNvSpPr/>
          <p:nvPr/>
        </p:nvSpPr>
        <p:spPr>
          <a:xfrm>
            <a:off x="445171" y="5486400"/>
            <a:ext cx="4126830" cy="632570"/>
          </a:xfrm>
          <a:prstGeom prst="rect">
            <a:avLst/>
          </a:prstGeom>
          <a:solidFill>
            <a:schemeClr val="accent4">
              <a:lumMod val="50000"/>
            </a:schemeClr>
          </a:solidFill>
          <a:ln>
            <a:noFill/>
          </a:ln>
          <a:effectLst>
            <a:outerShdw dist="63500" dir="3120000" algn="tl"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American Society of Clinical Oncologists (45 min reading time)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Review publication</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Pennell 2019</a:t>
            </a:r>
          </a:p>
        </p:txBody>
      </p:sp>
      <p:sp>
        <p:nvSpPr>
          <p:cNvPr id="12" name="Rectangle: Rounded Corners 10">
            <a:extLst>
              <a:ext uri="{FF2B5EF4-FFF2-40B4-BE49-F238E27FC236}">
                <a16:creationId xmlns:a16="http://schemas.microsoft.com/office/drawing/2014/main" id="{EE05017E-CDA8-7636-F555-C5F118A2455F}"/>
              </a:ext>
            </a:extLst>
          </p:cNvPr>
          <p:cNvSpPr/>
          <p:nvPr/>
        </p:nvSpPr>
        <p:spPr>
          <a:xfrm>
            <a:off x="445170" y="4082472"/>
            <a:ext cx="8289526" cy="1147154"/>
          </a:xfrm>
          <a:prstGeom prst="roundRect">
            <a:avLst>
              <a:gd name="adj" fmla="val 0"/>
            </a:avLst>
          </a:prstGeom>
          <a:solidFill>
            <a:schemeClr val="accent4">
              <a:lumMod val="20000"/>
              <a:lumOff val="80000"/>
            </a:schemeClr>
          </a:solidFill>
          <a:ln w="12700">
            <a:noFill/>
          </a:ln>
          <a:effectLst>
            <a:outerShdw dist="94714" dir="3000000" sx="100114" sy="100114" algn="tl" rotWithShape="0">
              <a:schemeClr val="accent4">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600"/>
              </a:spcBef>
            </a:pPr>
            <a:r>
              <a:rPr lang="en-US" sz="1400" dirty="0">
                <a:solidFill>
                  <a:schemeClr val="tx1"/>
                </a:solidFill>
                <a:latin typeface="+mn-lt"/>
              </a:rPr>
              <a:t>What are the main barriers to adequate biomarker testing in NSCLC?</a:t>
            </a:r>
          </a:p>
          <a:p>
            <a:pPr marL="509588">
              <a:lnSpc>
                <a:spcPct val="125000"/>
              </a:lnSpc>
              <a:spcBef>
                <a:spcPts val="600"/>
              </a:spcBef>
            </a:pPr>
            <a:r>
              <a:rPr lang="en-US" sz="1400" dirty="0">
                <a:solidFill>
                  <a:schemeClr val="tx1"/>
                </a:solidFill>
                <a:latin typeface="+mn-lt"/>
              </a:rPr>
              <a:t>How is a plan of action developed from biomarker testing?</a:t>
            </a:r>
          </a:p>
        </p:txBody>
      </p:sp>
      <p:grpSp>
        <p:nvGrpSpPr>
          <p:cNvPr id="13" name="Group 12">
            <a:extLst>
              <a:ext uri="{FF2B5EF4-FFF2-40B4-BE49-F238E27FC236}">
                <a16:creationId xmlns:a16="http://schemas.microsoft.com/office/drawing/2014/main" id="{A69A3423-616E-CFD8-3473-55B9313C3A9D}"/>
              </a:ext>
            </a:extLst>
          </p:cNvPr>
          <p:cNvGrpSpPr/>
          <p:nvPr/>
        </p:nvGrpSpPr>
        <p:grpSpPr>
          <a:xfrm>
            <a:off x="327080" y="4019839"/>
            <a:ext cx="576072" cy="576072"/>
            <a:chOff x="4853184" y="1189402"/>
            <a:chExt cx="576072" cy="576072"/>
          </a:xfrm>
        </p:grpSpPr>
        <p:sp>
          <p:nvSpPr>
            <p:cNvPr id="14" name="Flowchart: Connector 13">
              <a:extLst>
                <a:ext uri="{FF2B5EF4-FFF2-40B4-BE49-F238E27FC236}">
                  <a16:creationId xmlns:a16="http://schemas.microsoft.com/office/drawing/2014/main" id="{50147A9A-48C8-8271-C760-F16C4D6AE3F3}"/>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FE49F1FF-1DAD-60EE-E561-564AA6EC17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53184" y="1189402"/>
              <a:ext cx="571500" cy="571500"/>
            </a:xfrm>
            <a:prstGeom prst="rect">
              <a:avLst/>
            </a:prstGeom>
          </p:spPr>
        </p:pic>
      </p:grpSp>
      <p:sp>
        <p:nvSpPr>
          <p:cNvPr id="16" name="Footer Placeholder 15">
            <a:extLst>
              <a:ext uri="{FF2B5EF4-FFF2-40B4-BE49-F238E27FC236}">
                <a16:creationId xmlns:a16="http://schemas.microsoft.com/office/drawing/2014/main" id="{018F3D3C-F41A-A743-3FF1-DF26585930C2}"/>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8" name="Slide Number Placeholder 17">
            <a:extLst>
              <a:ext uri="{FF2B5EF4-FFF2-40B4-BE49-F238E27FC236}">
                <a16:creationId xmlns:a16="http://schemas.microsoft.com/office/drawing/2014/main" id="{4383E109-D1C4-0A03-3CC1-97705677369F}"/>
              </a:ext>
            </a:extLst>
          </p:cNvPr>
          <p:cNvSpPr>
            <a:spLocks noGrp="1"/>
          </p:cNvSpPr>
          <p:nvPr>
            <p:ph type="sldNum" sz="quarter" idx="11"/>
          </p:nvPr>
        </p:nvSpPr>
        <p:spPr/>
        <p:txBody>
          <a:bodyPr/>
          <a:lstStyle/>
          <a:p>
            <a:fld id="{6B54B0F7-55DD-40D6-B7F4-70B586885C0B}" type="slidenum">
              <a:rPr lang="en-US" noProof="0" smtClean="0"/>
              <a:pPr/>
              <a:t>12</a:t>
            </a:fld>
            <a:endParaRPr lang="en-US" noProof="0" dirty="0"/>
          </a:p>
        </p:txBody>
      </p:sp>
    </p:spTree>
    <p:extLst>
      <p:ext uri="{BB962C8B-B14F-4D97-AF65-F5344CB8AC3E}">
        <p14:creationId xmlns:p14="http://schemas.microsoft.com/office/powerpoint/2010/main" val="8216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normAutofit/>
          </a:bodyPr>
          <a:lstStyle/>
          <a:p>
            <a:r>
              <a:rPr lang="en-US" sz="1900" dirty="0"/>
              <a:t>III. Overview of the NSCLC Biomarker Landscape</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8478744" cy="246221"/>
          </a:xfrm>
        </p:spPr>
        <p:txBody>
          <a:bodyPr/>
          <a:lstStyle/>
          <a:p>
            <a:r>
              <a:rPr lang="en-US" dirty="0">
                <a:solidFill>
                  <a:schemeClr val="accent4">
                    <a:lumMod val="50000"/>
                  </a:schemeClr>
                </a:solidFill>
              </a:rPr>
              <a:t>C. Biomarkers for NSCLC: What You Need to Know: Part 1</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4" y="1294785"/>
            <a:ext cx="8367305" cy="2127509"/>
          </a:xfrm>
        </p:spPr>
        <p:txBody>
          <a:bodyPr/>
          <a:lstStyle/>
          <a:p>
            <a:pPr marL="625475">
              <a:tabLst>
                <a:tab pos="625475" algn="l"/>
              </a:tabLst>
            </a:pPr>
            <a:r>
              <a:rPr lang="en-US" dirty="0"/>
              <a:t>This podcast focuses on clinically relevant cancer biomarkers as targets for therapy, as well as potential new targets for drug development. The hosts speak with </a:t>
            </a:r>
            <a:br>
              <a:rPr lang="en-US" dirty="0"/>
            </a:br>
            <a:r>
              <a:rPr lang="en-US" dirty="0"/>
              <a:t>Dr David M. Waterhouse at Dana Farber Cancer Institute/Harvard Cancer Center about actionable biomarkers and how these biomarkers are used in academic versus community hospitals. </a:t>
            </a:r>
          </a:p>
          <a:p>
            <a:pPr marL="625475">
              <a:spcBef>
                <a:spcPts val="1200"/>
              </a:spcBef>
              <a:tabLst>
                <a:tab pos="625475" algn="l"/>
              </a:tabLst>
            </a:pPr>
            <a:r>
              <a:rPr lang="en-US" dirty="0">
                <a:hlinkClick r:id="rId3">
                  <a:extLst>
                    <a:ext uri="{A12FA001-AC4F-418D-AE19-62706E023703}">
                      <ahyp:hlinkClr xmlns:ahyp="http://schemas.microsoft.com/office/drawing/2018/hyperlinkcolor" val="tx"/>
                    </a:ext>
                  </a:extLst>
                </a:hlinkClick>
              </a:rPr>
              <a:t>https://podcasts.apple.com/us/podcast/biomarkers-for-nsclc-what-you-need-to-know-part-1/id1574041278?i=1000576381487</a:t>
            </a:r>
            <a:endParaRPr lang="en-US" dirty="0"/>
          </a:p>
          <a:p>
            <a:pPr indent="625475">
              <a:tabLst>
                <a:tab pos="625475" algn="l"/>
              </a:tabLst>
            </a:pPr>
            <a:endParaRPr lang="en-US" dirty="0"/>
          </a:p>
        </p:txBody>
      </p:sp>
      <p:pic>
        <p:nvPicPr>
          <p:cNvPr id="10" name="Graphic 9">
            <a:extLst>
              <a:ext uri="{FF2B5EF4-FFF2-40B4-BE49-F238E27FC236}">
                <a16:creationId xmlns:a16="http://schemas.microsoft.com/office/drawing/2014/main" id="{274C6E0A-CEC0-99D7-CD1B-90882596F4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59" y="2659120"/>
            <a:ext cx="571500" cy="571500"/>
          </a:xfrm>
          <a:prstGeom prst="rect">
            <a:avLst/>
          </a:prstGeom>
        </p:spPr>
      </p:pic>
      <p:pic>
        <p:nvPicPr>
          <p:cNvPr id="11" name="Graphic 10">
            <a:extLst>
              <a:ext uri="{FF2B5EF4-FFF2-40B4-BE49-F238E27FC236}">
                <a16:creationId xmlns:a16="http://schemas.microsoft.com/office/drawing/2014/main" id="{FA1C0A8C-7821-0768-6B50-278B747A97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1176106"/>
            <a:ext cx="571500" cy="571500"/>
          </a:xfrm>
          <a:prstGeom prst="rect">
            <a:avLst/>
          </a:prstGeom>
        </p:spPr>
      </p:pic>
      <p:sp>
        <p:nvSpPr>
          <p:cNvPr id="12" name="Rectangle: Rounded Corners 10">
            <a:extLst>
              <a:ext uri="{FF2B5EF4-FFF2-40B4-BE49-F238E27FC236}">
                <a16:creationId xmlns:a16="http://schemas.microsoft.com/office/drawing/2014/main" id="{6074609F-3EB8-F91F-E207-0EDFC557F99D}"/>
              </a:ext>
            </a:extLst>
          </p:cNvPr>
          <p:cNvSpPr/>
          <p:nvPr/>
        </p:nvSpPr>
        <p:spPr>
          <a:xfrm>
            <a:off x="445171" y="3591461"/>
            <a:ext cx="8253658" cy="1617147"/>
          </a:xfrm>
          <a:prstGeom prst="roundRect">
            <a:avLst>
              <a:gd name="adj" fmla="val 0"/>
            </a:avLst>
          </a:prstGeom>
          <a:solidFill>
            <a:schemeClr val="accent4">
              <a:lumMod val="20000"/>
              <a:lumOff val="80000"/>
            </a:schemeClr>
          </a:solidFill>
          <a:ln w="12700">
            <a:noFill/>
          </a:ln>
          <a:effectLst>
            <a:outerShdw dist="94714" dir="3000000" sx="100114" sy="100114" algn="tl" rotWithShape="0">
              <a:schemeClr val="accent4">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300"/>
              </a:spcBef>
            </a:pPr>
            <a:r>
              <a:rPr lang="en-US" sz="1400" dirty="0">
                <a:solidFill>
                  <a:schemeClr val="tx1"/>
                </a:solidFill>
                <a:latin typeface="+mn-lt"/>
              </a:rPr>
              <a:t>What are some of the unmet needs of doctors in utilizing biomarker technology?</a:t>
            </a:r>
          </a:p>
          <a:p>
            <a:pPr marL="509588">
              <a:lnSpc>
                <a:spcPct val="125000"/>
              </a:lnSpc>
              <a:spcBef>
                <a:spcPts val="300"/>
              </a:spcBef>
            </a:pPr>
            <a:r>
              <a:rPr lang="en-US" sz="1400" dirty="0">
                <a:solidFill>
                  <a:schemeClr val="tx1"/>
                </a:solidFill>
                <a:latin typeface="+mn-lt"/>
              </a:rPr>
              <a:t>What are the challenges for the patient and doctors once a diagnosis of cancer has been received? </a:t>
            </a:r>
          </a:p>
          <a:p>
            <a:pPr marL="509588">
              <a:lnSpc>
                <a:spcPct val="125000"/>
              </a:lnSpc>
              <a:spcBef>
                <a:spcPts val="300"/>
              </a:spcBef>
            </a:pPr>
            <a:r>
              <a:rPr lang="en-US" sz="1400" dirty="0">
                <a:solidFill>
                  <a:schemeClr val="tx1"/>
                </a:solidFill>
                <a:latin typeface="+mn-lt"/>
              </a:rPr>
              <a:t>What are the differences between how biomarkers are used in academic vs community hospitals?</a:t>
            </a:r>
          </a:p>
        </p:txBody>
      </p:sp>
      <p:grpSp>
        <p:nvGrpSpPr>
          <p:cNvPr id="13" name="Group 12">
            <a:extLst>
              <a:ext uri="{FF2B5EF4-FFF2-40B4-BE49-F238E27FC236}">
                <a16:creationId xmlns:a16="http://schemas.microsoft.com/office/drawing/2014/main" id="{19D0C2F0-2CD0-02D6-B68F-8A0449DC39A7}"/>
              </a:ext>
            </a:extLst>
          </p:cNvPr>
          <p:cNvGrpSpPr/>
          <p:nvPr/>
        </p:nvGrpSpPr>
        <p:grpSpPr>
          <a:xfrm>
            <a:off x="329159" y="3527110"/>
            <a:ext cx="576072" cy="576072"/>
            <a:chOff x="4853184" y="1189402"/>
            <a:chExt cx="576072" cy="576072"/>
          </a:xfrm>
        </p:grpSpPr>
        <p:sp>
          <p:nvSpPr>
            <p:cNvPr id="14" name="Flowchart: Connector 13">
              <a:extLst>
                <a:ext uri="{FF2B5EF4-FFF2-40B4-BE49-F238E27FC236}">
                  <a16:creationId xmlns:a16="http://schemas.microsoft.com/office/drawing/2014/main" id="{DBB8A530-4257-18B8-5FE0-712C5AB7AB5C}"/>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9F50934D-C4E0-A882-A2CC-DF31CFF97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
        <p:nvSpPr>
          <p:cNvPr id="18" name="Rectangle 17">
            <a:extLst>
              <a:ext uri="{FF2B5EF4-FFF2-40B4-BE49-F238E27FC236}">
                <a16:creationId xmlns:a16="http://schemas.microsoft.com/office/drawing/2014/main" id="{21D7BECD-F9B7-0DF5-20C2-79972BD71F05}"/>
              </a:ext>
            </a:extLst>
          </p:cNvPr>
          <p:cNvSpPr/>
          <p:nvPr/>
        </p:nvSpPr>
        <p:spPr>
          <a:xfrm>
            <a:off x="445171" y="5486400"/>
            <a:ext cx="4126830" cy="632570"/>
          </a:xfrm>
          <a:prstGeom prst="rect">
            <a:avLst/>
          </a:prstGeom>
          <a:solidFill>
            <a:schemeClr val="accent4">
              <a:lumMod val="50000"/>
            </a:schemeClr>
          </a:solidFill>
          <a:ln>
            <a:noFill/>
          </a:ln>
          <a:effectLst>
            <a:outerShdw dist="63500" dir="3120000" algn="tl"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Physician’s Weekly Podcast (16 min listening time)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Podcast</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None</a:t>
            </a:r>
          </a:p>
        </p:txBody>
      </p:sp>
      <p:sp>
        <p:nvSpPr>
          <p:cNvPr id="2" name="Footer Placeholder 1">
            <a:extLst>
              <a:ext uri="{FF2B5EF4-FFF2-40B4-BE49-F238E27FC236}">
                <a16:creationId xmlns:a16="http://schemas.microsoft.com/office/drawing/2014/main" id="{F6074FCB-7224-8E9A-5D38-F00F38A6826A}"/>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8" name="Slide Number Placeholder 7">
            <a:extLst>
              <a:ext uri="{FF2B5EF4-FFF2-40B4-BE49-F238E27FC236}">
                <a16:creationId xmlns:a16="http://schemas.microsoft.com/office/drawing/2014/main" id="{945AB950-6805-8964-F7BD-25D3EC2956EE}"/>
              </a:ext>
            </a:extLst>
          </p:cNvPr>
          <p:cNvSpPr>
            <a:spLocks noGrp="1"/>
          </p:cNvSpPr>
          <p:nvPr>
            <p:ph type="sldNum" sz="quarter" idx="11"/>
          </p:nvPr>
        </p:nvSpPr>
        <p:spPr/>
        <p:txBody>
          <a:bodyPr/>
          <a:lstStyle/>
          <a:p>
            <a:fld id="{6B54B0F7-55DD-40D6-B7F4-70B586885C0B}" type="slidenum">
              <a:rPr lang="en-US" smtClean="0"/>
              <a:pPr/>
              <a:t>13</a:t>
            </a:fld>
            <a:endParaRPr lang="en-US" dirty="0"/>
          </a:p>
        </p:txBody>
      </p:sp>
    </p:spTree>
    <p:extLst>
      <p:ext uri="{BB962C8B-B14F-4D97-AF65-F5344CB8AC3E}">
        <p14:creationId xmlns:p14="http://schemas.microsoft.com/office/powerpoint/2010/main" val="26659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0">
            <a:extLst>
              <a:ext uri="{FF2B5EF4-FFF2-40B4-BE49-F238E27FC236}">
                <a16:creationId xmlns:a16="http://schemas.microsoft.com/office/drawing/2014/main" id="{AB54783F-84FB-A357-5708-D142F7AFE818}"/>
              </a:ext>
            </a:extLst>
          </p:cNvPr>
          <p:cNvSpPr/>
          <p:nvPr/>
        </p:nvSpPr>
        <p:spPr>
          <a:xfrm>
            <a:off x="5092862" y="4320779"/>
            <a:ext cx="3605968" cy="955069"/>
          </a:xfrm>
          <a:prstGeom prst="roundRect">
            <a:avLst>
              <a:gd name="adj" fmla="val 0"/>
            </a:avLst>
          </a:prstGeom>
          <a:solidFill>
            <a:schemeClr val="accent5">
              <a:lumMod val="40000"/>
              <a:lumOff val="60000"/>
            </a:schemeClr>
          </a:solidFill>
          <a:ln w="12700">
            <a:noFill/>
          </a:ln>
          <a:effectLst>
            <a:outerShdw dist="94714" dir="3000000" sx="100114" sy="100114"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rtlCol="0" anchor="ctr"/>
          <a:lstStyle/>
          <a:p>
            <a:pPr>
              <a:lnSpc>
                <a:spcPct val="125000"/>
              </a:lnSpc>
              <a:spcBef>
                <a:spcPts val="600"/>
              </a:spcBef>
            </a:pPr>
            <a:r>
              <a:rPr lang="en-US" sz="1400" dirty="0">
                <a:solidFill>
                  <a:schemeClr val="tx1"/>
                </a:solidFill>
                <a:latin typeface="+mn-lt"/>
              </a:rPr>
              <a:t>Discuss the methods, results, and conclusions of the study.</a:t>
            </a:r>
          </a:p>
        </p:txBody>
      </p:sp>
      <p:pic>
        <p:nvPicPr>
          <p:cNvPr id="9" name="Picture Placeholder 8">
            <a:extLst>
              <a:ext uri="{FF2B5EF4-FFF2-40B4-BE49-F238E27FC236}">
                <a16:creationId xmlns:a16="http://schemas.microsoft.com/office/drawing/2014/main" id="{74A6F6F6-9B4D-C9B5-7F79-353498003EC6}"/>
              </a:ext>
            </a:extLst>
          </p:cNvPr>
          <p:cNvPicPr>
            <a:picLocks noGrp="1" noChangeAspect="1"/>
          </p:cNvPicPr>
          <p:nvPr>
            <p:ph type="pic" sz="quarter" idx="23"/>
          </p:nvPr>
        </p:nvPicPr>
        <p:blipFill rotWithShape="1">
          <a:blip r:embed="rId3">
            <a:extLst>
              <a:ext uri="{28A0092B-C50C-407E-A947-70E740481C1C}">
                <a14:useLocalDpi xmlns:a14="http://schemas.microsoft.com/office/drawing/2010/main" val="0"/>
              </a:ext>
            </a:extLst>
          </a:blip>
          <a:srcRect l="7379" r="7379"/>
          <a:stretch/>
        </p:blipFill>
        <p:spPr>
          <a:xfrm>
            <a:off x="5105399" y="1371599"/>
            <a:ext cx="3607797" cy="2585892"/>
          </a:xfrm>
          <a:effectLst>
            <a:outerShdw dist="88900" dir="3120000" algn="tl" rotWithShape="0">
              <a:schemeClr val="accent5"/>
            </a:outerShdw>
          </a:effectLst>
        </p:spPr>
      </p:pic>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IV. CEACAM5</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8485200" cy="246221"/>
          </a:xfrm>
        </p:spPr>
        <p:txBody>
          <a:bodyPr/>
          <a:lstStyle/>
          <a:p>
            <a:r>
              <a:rPr lang="en-US" dirty="0">
                <a:solidFill>
                  <a:schemeClr val="accent5">
                    <a:lumMod val="75000"/>
                  </a:schemeClr>
                </a:solidFill>
              </a:rPr>
              <a:t>A. Abstract: Validation of a CEACAM5 Immunohistochemical Assay</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4785"/>
            <a:ext cx="4240475" cy="2134215"/>
          </a:xfrm>
        </p:spPr>
        <p:txBody>
          <a:bodyPr/>
          <a:lstStyle/>
          <a:p>
            <a:pPr marL="625475">
              <a:tabLst>
                <a:tab pos="625475" algn="l"/>
              </a:tabLst>
            </a:pPr>
            <a:r>
              <a:rPr lang="en-US" dirty="0"/>
              <a:t>This abstract reports on the</a:t>
            </a:r>
            <a:br>
              <a:rPr lang="en-US" dirty="0"/>
            </a:br>
            <a:r>
              <a:rPr lang="en-US" dirty="0"/>
              <a:t>development of an IHC assay for CEACAM5 with potential utility as a molecular diagnostic tool. </a:t>
            </a:r>
          </a:p>
          <a:p>
            <a:pPr indent="625475">
              <a:tabLst>
                <a:tab pos="625475" algn="l"/>
              </a:tabLst>
            </a:pPr>
            <a:endParaRPr lang="en-US" dirty="0">
              <a:hlinkClick r:id="rId4">
                <a:extLst>
                  <a:ext uri="{A12FA001-AC4F-418D-AE19-62706E023703}">
                    <ahyp:hlinkClr xmlns:ahyp="http://schemas.microsoft.com/office/drawing/2018/hyperlinkcolor" val="tx"/>
                  </a:ext>
                </a:extLst>
              </a:hlinkClick>
            </a:endParaRPr>
          </a:p>
          <a:p>
            <a:pPr marL="625475"/>
            <a:r>
              <a:rPr lang="en-US" dirty="0">
                <a:hlinkClick r:id="rId4">
                  <a:extLst>
                    <a:ext uri="{A12FA001-AC4F-418D-AE19-62706E023703}">
                      <ahyp:hlinkClr xmlns:ahyp="http://schemas.microsoft.com/office/drawing/2018/hyperlinkcolor" val="tx"/>
                    </a:ext>
                  </a:extLst>
                </a:hlinkClick>
              </a:rPr>
              <a:t>https://ascopubs.org/doi/abs/10.1200/JCO.2021.39.15_suppl.e21030</a:t>
            </a:r>
            <a:endParaRPr lang="en-US" dirty="0"/>
          </a:p>
          <a:p>
            <a:endParaRPr lang="en-US" dirty="0"/>
          </a:p>
        </p:txBody>
      </p:sp>
      <p:pic>
        <p:nvPicPr>
          <p:cNvPr id="8" name="Graphic 7">
            <a:extLst>
              <a:ext uri="{FF2B5EF4-FFF2-40B4-BE49-F238E27FC236}">
                <a16:creationId xmlns:a16="http://schemas.microsoft.com/office/drawing/2014/main" id="{3B263E1A-BA4A-9A04-FACA-CE17445076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159" y="2508655"/>
            <a:ext cx="571500" cy="571500"/>
          </a:xfrm>
          <a:prstGeom prst="rect">
            <a:avLst/>
          </a:prstGeom>
        </p:spPr>
      </p:pic>
      <p:pic>
        <p:nvPicPr>
          <p:cNvPr id="10" name="Graphic 9">
            <a:extLst>
              <a:ext uri="{FF2B5EF4-FFF2-40B4-BE49-F238E27FC236}">
                <a16:creationId xmlns:a16="http://schemas.microsoft.com/office/drawing/2014/main" id="{9C1BD3CC-765F-ED7C-7212-B02FF0F5D9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159" y="1176106"/>
            <a:ext cx="571500" cy="571500"/>
          </a:xfrm>
          <a:prstGeom prst="rect">
            <a:avLst/>
          </a:prstGeom>
        </p:spPr>
      </p:pic>
      <p:sp>
        <p:nvSpPr>
          <p:cNvPr id="17" name="Rectangle 16">
            <a:extLst>
              <a:ext uri="{FF2B5EF4-FFF2-40B4-BE49-F238E27FC236}">
                <a16:creationId xmlns:a16="http://schemas.microsoft.com/office/drawing/2014/main" id="{DBE92AF3-4F3F-0E4B-CD4B-BB228406230D}"/>
              </a:ext>
            </a:extLst>
          </p:cNvPr>
          <p:cNvSpPr/>
          <p:nvPr/>
        </p:nvSpPr>
        <p:spPr>
          <a:xfrm>
            <a:off x="445171" y="3803078"/>
            <a:ext cx="4126830" cy="955069"/>
          </a:xfrm>
          <a:prstGeom prst="rect">
            <a:avLst/>
          </a:prstGeom>
          <a:ln w="1905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404813">
              <a:lnSpc>
                <a:spcPct val="125000"/>
              </a:lnSpc>
            </a:pPr>
            <a:r>
              <a:rPr lang="en-US" sz="1400" b="0" i="0" dirty="0">
                <a:effectLst/>
              </a:rPr>
              <a:t>CEACAM5 (carcinoembryonic antigen-related cell adhesion molecule 5) </a:t>
            </a:r>
            <a:br>
              <a:rPr lang="en-US" sz="1400" b="0" i="0" dirty="0">
                <a:effectLst/>
              </a:rPr>
            </a:br>
            <a:r>
              <a:rPr lang="en-US" sz="1400" b="0" i="0" dirty="0">
                <a:effectLst/>
              </a:rPr>
              <a:t>is a glycoprotein.</a:t>
            </a:r>
          </a:p>
        </p:txBody>
      </p:sp>
      <p:grpSp>
        <p:nvGrpSpPr>
          <p:cNvPr id="18" name="Group 17">
            <a:extLst>
              <a:ext uri="{FF2B5EF4-FFF2-40B4-BE49-F238E27FC236}">
                <a16:creationId xmlns:a16="http://schemas.microsoft.com/office/drawing/2014/main" id="{F21F38A1-A9DA-F5F5-A2A1-69249D81FFCA}"/>
              </a:ext>
            </a:extLst>
          </p:cNvPr>
          <p:cNvGrpSpPr/>
          <p:nvPr/>
        </p:nvGrpSpPr>
        <p:grpSpPr>
          <a:xfrm>
            <a:off x="329159" y="3610251"/>
            <a:ext cx="576072" cy="576072"/>
            <a:chOff x="319625" y="4333998"/>
            <a:chExt cx="576072" cy="576072"/>
          </a:xfrm>
        </p:grpSpPr>
        <p:sp>
          <p:nvSpPr>
            <p:cNvPr id="19" name="Flowchart: Connector 18">
              <a:extLst>
                <a:ext uri="{FF2B5EF4-FFF2-40B4-BE49-F238E27FC236}">
                  <a16:creationId xmlns:a16="http://schemas.microsoft.com/office/drawing/2014/main" id="{3EA5BA00-5D15-10D1-CEB2-13BD0AE08CF6}"/>
                </a:ext>
              </a:extLst>
            </p:cNvPr>
            <p:cNvSpPr/>
            <p:nvPr/>
          </p:nvSpPr>
          <p:spPr>
            <a:xfrm>
              <a:off x="319625" y="4333998"/>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573BD8F3-DF3D-A5EA-F048-722996EF90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9625" y="4333998"/>
              <a:ext cx="571500" cy="571500"/>
            </a:xfrm>
            <a:prstGeom prst="rect">
              <a:avLst/>
            </a:prstGeom>
          </p:spPr>
        </p:pic>
      </p:grpSp>
      <p:sp>
        <p:nvSpPr>
          <p:cNvPr id="22" name="Rectangle 21">
            <a:extLst>
              <a:ext uri="{FF2B5EF4-FFF2-40B4-BE49-F238E27FC236}">
                <a16:creationId xmlns:a16="http://schemas.microsoft.com/office/drawing/2014/main" id="{35CEEFEE-28BD-8D71-82EA-9DE015E5F69B}"/>
              </a:ext>
            </a:extLst>
          </p:cNvPr>
          <p:cNvSpPr/>
          <p:nvPr/>
        </p:nvSpPr>
        <p:spPr>
          <a:xfrm>
            <a:off x="445171" y="5325947"/>
            <a:ext cx="4126830" cy="793023"/>
          </a:xfrm>
          <a:prstGeom prst="rect">
            <a:avLst/>
          </a:prstGeom>
          <a:solidFill>
            <a:schemeClr val="accent5">
              <a:lumMod val="75000"/>
            </a:schemeClr>
          </a:solidFill>
          <a:ln>
            <a:noFill/>
          </a:ln>
          <a:effectLst>
            <a:outerShdw dist="63500" dir="3120000" algn="tl" rotWithShape="0">
              <a:schemeClr val="accent5">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American Society of Clinical Oncologists Annual Meeting 2021 </a:t>
            </a:r>
            <a:b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min reading time)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Abstract</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LaPointe 2021</a:t>
            </a:r>
          </a:p>
        </p:txBody>
      </p:sp>
      <p:sp>
        <p:nvSpPr>
          <p:cNvPr id="12" name="Footer Placeholder 11">
            <a:extLst>
              <a:ext uri="{FF2B5EF4-FFF2-40B4-BE49-F238E27FC236}">
                <a16:creationId xmlns:a16="http://schemas.microsoft.com/office/drawing/2014/main" id="{A078827D-CF6E-5EB6-8CAF-1A3DB17F2C2B}"/>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6" name="Slide Number Placeholder 15">
            <a:extLst>
              <a:ext uri="{FF2B5EF4-FFF2-40B4-BE49-F238E27FC236}">
                <a16:creationId xmlns:a16="http://schemas.microsoft.com/office/drawing/2014/main" id="{5957FEB8-FD0C-EBC8-131C-8F5E4490DBC0}"/>
              </a:ext>
            </a:extLst>
          </p:cNvPr>
          <p:cNvSpPr>
            <a:spLocks noGrp="1"/>
          </p:cNvSpPr>
          <p:nvPr>
            <p:ph type="sldNum" sz="quarter" idx="11"/>
          </p:nvPr>
        </p:nvSpPr>
        <p:spPr/>
        <p:txBody>
          <a:bodyPr/>
          <a:lstStyle/>
          <a:p>
            <a:fld id="{6B54B0F7-55DD-40D6-B7F4-70B586885C0B}" type="slidenum">
              <a:rPr lang="en-US" smtClean="0"/>
              <a:pPr/>
              <a:t>14</a:t>
            </a:fld>
            <a:endParaRPr lang="en-US" dirty="0"/>
          </a:p>
        </p:txBody>
      </p:sp>
      <p:grpSp>
        <p:nvGrpSpPr>
          <p:cNvPr id="4" name="Group 3">
            <a:extLst>
              <a:ext uri="{FF2B5EF4-FFF2-40B4-BE49-F238E27FC236}">
                <a16:creationId xmlns:a16="http://schemas.microsoft.com/office/drawing/2014/main" id="{E54866EB-DA28-27E7-8BB7-99A1DB71EC26}"/>
              </a:ext>
            </a:extLst>
          </p:cNvPr>
          <p:cNvGrpSpPr/>
          <p:nvPr/>
        </p:nvGrpSpPr>
        <p:grpSpPr>
          <a:xfrm>
            <a:off x="4770540" y="4151711"/>
            <a:ext cx="576072" cy="576072"/>
            <a:chOff x="4853184" y="1189402"/>
            <a:chExt cx="576072" cy="576072"/>
          </a:xfrm>
        </p:grpSpPr>
        <p:sp>
          <p:nvSpPr>
            <p:cNvPr id="5" name="Flowchart: Connector 4">
              <a:extLst>
                <a:ext uri="{FF2B5EF4-FFF2-40B4-BE49-F238E27FC236}">
                  <a16:creationId xmlns:a16="http://schemas.microsoft.com/office/drawing/2014/main" id="{5EF20BCC-2C1F-E028-EE24-F895F4690239}"/>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ED55D502-A88B-3E5C-092B-B787D7D1AE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53184" y="1189402"/>
              <a:ext cx="571500" cy="571500"/>
            </a:xfrm>
            <a:prstGeom prst="rect">
              <a:avLst/>
            </a:prstGeom>
          </p:spPr>
        </p:pic>
      </p:grpSp>
    </p:spTree>
    <p:extLst>
      <p:ext uri="{BB962C8B-B14F-4D97-AF65-F5344CB8AC3E}">
        <p14:creationId xmlns:p14="http://schemas.microsoft.com/office/powerpoint/2010/main" val="55241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IV. CEACAM5</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8636098" cy="246221"/>
          </a:xfrm>
        </p:spPr>
        <p:txBody>
          <a:bodyPr/>
          <a:lstStyle/>
          <a:p>
            <a:r>
              <a:rPr lang="en-US" dirty="0">
                <a:solidFill>
                  <a:schemeClr val="accent5">
                    <a:lumMod val="75000"/>
                  </a:schemeClr>
                </a:solidFill>
              </a:rPr>
              <a:t>B. CEACAM5 Joins a Growing Menu of Emerging Potential Lung Cancer Targets</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4785"/>
            <a:ext cx="8361062" cy="4550691"/>
          </a:xfrm>
        </p:spPr>
        <p:txBody>
          <a:bodyPr/>
          <a:lstStyle/>
          <a:p>
            <a:pPr marL="625475">
              <a:spcBef>
                <a:spcPts val="1200"/>
              </a:spcBef>
            </a:pPr>
            <a:r>
              <a:rPr lang="en-US" dirty="0"/>
              <a:t>This resource provides an overview of the history of CEACAM5 and its potential utility as a therapeutic target.</a:t>
            </a:r>
          </a:p>
          <a:p>
            <a:pPr marL="625475">
              <a:spcBef>
                <a:spcPts val="1800"/>
              </a:spcBef>
            </a:pPr>
            <a:r>
              <a:rPr lang="en-US" dirty="0">
                <a:hlinkClick r:id="rId3">
                  <a:extLst>
                    <a:ext uri="{A12FA001-AC4F-418D-AE19-62706E023703}">
                      <ahyp:hlinkClr xmlns:ahyp="http://schemas.microsoft.com/office/drawing/2018/hyperlinkcolor" val="tx"/>
                    </a:ext>
                  </a:extLst>
                </a:hlinkClick>
              </a:rPr>
              <a:t>https://www.onclive.com/view/ceacam5-joins-a-growing-menu-of-emerging-lung-cancer-targets</a:t>
            </a:r>
            <a:endParaRPr lang="en-US" dirty="0"/>
          </a:p>
          <a:p>
            <a:pPr>
              <a:spcBef>
                <a:spcPts val="1200"/>
              </a:spcBef>
            </a:pPr>
            <a:endParaRPr lang="en-US" dirty="0"/>
          </a:p>
          <a:p>
            <a:pPr>
              <a:spcBef>
                <a:spcPts val="1200"/>
              </a:spcBef>
            </a:pPr>
            <a:r>
              <a:rPr lang="en-US" dirty="0"/>
              <a:t> </a:t>
            </a:r>
          </a:p>
          <a:p>
            <a:pPr>
              <a:spcBef>
                <a:spcPts val="1200"/>
              </a:spcBef>
            </a:pPr>
            <a:endParaRPr lang="en-US" dirty="0"/>
          </a:p>
          <a:p>
            <a:pPr>
              <a:spcBef>
                <a:spcPts val="1200"/>
              </a:spcBef>
            </a:pPr>
            <a:endParaRPr lang="en-US" dirty="0"/>
          </a:p>
        </p:txBody>
      </p:sp>
      <p:pic>
        <p:nvPicPr>
          <p:cNvPr id="12" name="Graphic 11">
            <a:extLst>
              <a:ext uri="{FF2B5EF4-FFF2-40B4-BE49-F238E27FC236}">
                <a16:creationId xmlns:a16="http://schemas.microsoft.com/office/drawing/2014/main" id="{3FD76BA6-4B80-4E5E-D981-13D22C988A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59" y="1935458"/>
            <a:ext cx="571500" cy="571500"/>
          </a:xfrm>
          <a:prstGeom prst="rect">
            <a:avLst/>
          </a:prstGeom>
        </p:spPr>
      </p:pic>
      <p:pic>
        <p:nvPicPr>
          <p:cNvPr id="13" name="Graphic 12">
            <a:extLst>
              <a:ext uri="{FF2B5EF4-FFF2-40B4-BE49-F238E27FC236}">
                <a16:creationId xmlns:a16="http://schemas.microsoft.com/office/drawing/2014/main" id="{3D296890-B78D-EDE9-E7E4-559170ED8F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1176106"/>
            <a:ext cx="571500" cy="571500"/>
          </a:xfrm>
          <a:prstGeom prst="rect">
            <a:avLst/>
          </a:prstGeom>
        </p:spPr>
      </p:pic>
      <p:sp>
        <p:nvSpPr>
          <p:cNvPr id="14" name="Rectangle: Rounded Corners 10">
            <a:extLst>
              <a:ext uri="{FF2B5EF4-FFF2-40B4-BE49-F238E27FC236}">
                <a16:creationId xmlns:a16="http://schemas.microsoft.com/office/drawing/2014/main" id="{AFCD79E7-82A0-E902-CAE5-F9401CA2F207}"/>
              </a:ext>
            </a:extLst>
          </p:cNvPr>
          <p:cNvSpPr/>
          <p:nvPr/>
        </p:nvSpPr>
        <p:spPr>
          <a:xfrm>
            <a:off x="445171" y="2737596"/>
            <a:ext cx="8253658" cy="562146"/>
          </a:xfrm>
          <a:prstGeom prst="roundRect">
            <a:avLst>
              <a:gd name="adj" fmla="val 0"/>
            </a:avLst>
          </a:prstGeom>
          <a:solidFill>
            <a:schemeClr val="accent5">
              <a:lumMod val="40000"/>
              <a:lumOff val="60000"/>
            </a:schemeClr>
          </a:solidFill>
          <a:ln w="12700">
            <a:noFill/>
          </a:ln>
          <a:effectLst>
            <a:outerShdw dist="94714" dir="3000000" sx="100114" sy="100114"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300"/>
              </a:spcBef>
            </a:pPr>
            <a:r>
              <a:rPr lang="en-US" sz="1400" dirty="0">
                <a:solidFill>
                  <a:schemeClr val="tx1"/>
                </a:solidFill>
                <a:latin typeface="+mn-lt"/>
              </a:rPr>
              <a:t>Why is CEACAM5 a potentially attractive therapeutic target?</a:t>
            </a:r>
            <a:endParaRPr lang="en-US" sz="1400" dirty="0">
              <a:solidFill>
                <a:schemeClr val="tx1"/>
              </a:solidFill>
              <a:highlight>
                <a:srgbClr val="FFFF00"/>
              </a:highlight>
              <a:latin typeface="+mn-lt"/>
            </a:endParaRPr>
          </a:p>
        </p:txBody>
      </p:sp>
      <p:grpSp>
        <p:nvGrpSpPr>
          <p:cNvPr id="15" name="Group 14">
            <a:extLst>
              <a:ext uri="{FF2B5EF4-FFF2-40B4-BE49-F238E27FC236}">
                <a16:creationId xmlns:a16="http://schemas.microsoft.com/office/drawing/2014/main" id="{187E0796-64AB-BDD2-E89D-37F73DB86EA1}"/>
              </a:ext>
            </a:extLst>
          </p:cNvPr>
          <p:cNvGrpSpPr/>
          <p:nvPr/>
        </p:nvGrpSpPr>
        <p:grpSpPr>
          <a:xfrm>
            <a:off x="329159" y="2647119"/>
            <a:ext cx="576072" cy="576072"/>
            <a:chOff x="4853184" y="1189402"/>
            <a:chExt cx="576072" cy="576072"/>
          </a:xfrm>
        </p:grpSpPr>
        <p:sp>
          <p:nvSpPr>
            <p:cNvPr id="16" name="Flowchart: Connector 15">
              <a:extLst>
                <a:ext uri="{FF2B5EF4-FFF2-40B4-BE49-F238E27FC236}">
                  <a16:creationId xmlns:a16="http://schemas.microsoft.com/office/drawing/2014/main" id="{CAE782EB-102D-35D9-4911-BBE9F97EB37C}"/>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96970D65-B9F5-00F1-90D5-8CB89E2A20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
        <p:nvSpPr>
          <p:cNvPr id="18" name="Rectangle 17">
            <a:extLst>
              <a:ext uri="{FF2B5EF4-FFF2-40B4-BE49-F238E27FC236}">
                <a16:creationId xmlns:a16="http://schemas.microsoft.com/office/drawing/2014/main" id="{DFAB83E1-0940-0693-528B-06EAC2FC0B8B}"/>
              </a:ext>
            </a:extLst>
          </p:cNvPr>
          <p:cNvSpPr/>
          <p:nvPr/>
        </p:nvSpPr>
        <p:spPr>
          <a:xfrm>
            <a:off x="445171" y="5325947"/>
            <a:ext cx="4126830" cy="793023"/>
          </a:xfrm>
          <a:prstGeom prst="rect">
            <a:avLst/>
          </a:prstGeom>
          <a:solidFill>
            <a:schemeClr val="accent5">
              <a:lumMod val="75000"/>
            </a:schemeClr>
          </a:solidFill>
          <a:ln>
            <a:noFill/>
          </a:ln>
          <a:effectLst>
            <a:outerShdw dist="63500" dir="3120000" algn="tl" rotWithShape="0">
              <a:schemeClr val="accent5">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American Society of Clinical Oncologists Annual Meeting 2021 </a:t>
            </a:r>
            <a:b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min reading time)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Abstract</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LaPointe 2021</a:t>
            </a:r>
          </a:p>
        </p:txBody>
      </p:sp>
      <p:sp>
        <p:nvSpPr>
          <p:cNvPr id="19" name="Rectangle: Rounded Corners 10">
            <a:extLst>
              <a:ext uri="{FF2B5EF4-FFF2-40B4-BE49-F238E27FC236}">
                <a16:creationId xmlns:a16="http://schemas.microsoft.com/office/drawing/2014/main" id="{92D7BBB4-22E6-C4E6-1061-8867E4034836}"/>
              </a:ext>
            </a:extLst>
          </p:cNvPr>
          <p:cNvSpPr/>
          <p:nvPr/>
        </p:nvSpPr>
        <p:spPr>
          <a:xfrm>
            <a:off x="447100" y="3501989"/>
            <a:ext cx="8253658" cy="1675504"/>
          </a:xfrm>
          <a:prstGeom prst="roundRect">
            <a:avLst>
              <a:gd name="adj" fmla="val 0"/>
            </a:avLst>
          </a:prstGeom>
          <a:solidFill>
            <a:schemeClr val="accent5">
              <a:lumMod val="40000"/>
              <a:lumOff val="60000"/>
            </a:schemeClr>
          </a:solidFill>
          <a:ln w="12700">
            <a:noFill/>
          </a:ln>
          <a:effectLst>
            <a:outerShdw dist="94714" dir="3000000" sx="100114" sy="100114"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25000"/>
              </a:lnSpc>
              <a:spcBef>
                <a:spcPts val="300"/>
              </a:spcBef>
            </a:pPr>
            <a:r>
              <a:rPr lang="en-US" sz="1400" dirty="0">
                <a:solidFill>
                  <a:schemeClr val="tx1"/>
                </a:solidFill>
                <a:latin typeface="+mn-lt"/>
              </a:rPr>
              <a:t>Discuss how targeted biomarkers can be oncogenic drivers and/or simply targets </a:t>
            </a:r>
            <a:br>
              <a:rPr lang="en-US" sz="1400" dirty="0">
                <a:solidFill>
                  <a:schemeClr val="tx1"/>
                </a:solidFill>
                <a:latin typeface="+mn-lt"/>
              </a:rPr>
            </a:br>
            <a:r>
              <a:rPr lang="en-US" sz="1400" dirty="0">
                <a:solidFill>
                  <a:schemeClr val="tx1"/>
                </a:solidFill>
                <a:latin typeface="+mn-lt"/>
              </a:rPr>
              <a:t>of treatment.</a:t>
            </a:r>
          </a:p>
          <a:p>
            <a:pPr marL="509588">
              <a:lnSpc>
                <a:spcPct val="125000"/>
              </a:lnSpc>
              <a:spcBef>
                <a:spcPts val="300"/>
              </a:spcBef>
            </a:pPr>
            <a:r>
              <a:rPr lang="en-US" sz="1400" dirty="0">
                <a:solidFill>
                  <a:schemeClr val="tx1"/>
                </a:solidFill>
                <a:latin typeface="+mn-lt"/>
              </a:rPr>
              <a:t>Discuss the section called “CEACAM5 as a Therapeutic Target.”</a:t>
            </a:r>
          </a:p>
          <a:p>
            <a:pPr marL="795338" indent="-285750">
              <a:lnSpc>
                <a:spcPct val="125000"/>
              </a:lnSpc>
              <a:buFont typeface="Arial" panose="020B0604020202020204" pitchFamily="34" charset="0"/>
              <a:buChar char="•"/>
            </a:pPr>
            <a:r>
              <a:rPr lang="en-US" sz="1400" dirty="0">
                <a:solidFill>
                  <a:schemeClr val="tx1"/>
                </a:solidFill>
                <a:latin typeface="+mn-lt"/>
              </a:rPr>
              <a:t>What studies are being done?</a:t>
            </a:r>
          </a:p>
          <a:p>
            <a:pPr marL="795338" indent="-285750">
              <a:lnSpc>
                <a:spcPct val="125000"/>
              </a:lnSpc>
              <a:buFont typeface="Arial" panose="020B0604020202020204" pitchFamily="34" charset="0"/>
              <a:buChar char="•"/>
            </a:pPr>
            <a:r>
              <a:rPr lang="en-US" sz="1400" dirty="0">
                <a:solidFill>
                  <a:schemeClr val="tx1"/>
                </a:solidFill>
                <a:latin typeface="+mn-lt"/>
              </a:rPr>
              <a:t>What agents are gaining traction in the industry?</a:t>
            </a:r>
          </a:p>
        </p:txBody>
      </p:sp>
      <p:sp>
        <p:nvSpPr>
          <p:cNvPr id="2" name="Footer Placeholder 1">
            <a:extLst>
              <a:ext uri="{FF2B5EF4-FFF2-40B4-BE49-F238E27FC236}">
                <a16:creationId xmlns:a16="http://schemas.microsoft.com/office/drawing/2014/main" id="{A539174D-F4D6-DC8F-B564-7E5E12A5F2A2}"/>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8" name="Slide Number Placeholder 7">
            <a:extLst>
              <a:ext uri="{FF2B5EF4-FFF2-40B4-BE49-F238E27FC236}">
                <a16:creationId xmlns:a16="http://schemas.microsoft.com/office/drawing/2014/main" id="{CCCFB704-F34D-EC10-448C-44CF635C1ADE}"/>
              </a:ext>
            </a:extLst>
          </p:cNvPr>
          <p:cNvSpPr>
            <a:spLocks noGrp="1"/>
          </p:cNvSpPr>
          <p:nvPr>
            <p:ph type="sldNum" sz="quarter" idx="11"/>
          </p:nvPr>
        </p:nvSpPr>
        <p:spPr/>
        <p:txBody>
          <a:bodyPr/>
          <a:lstStyle/>
          <a:p>
            <a:fld id="{6B54B0F7-55DD-40D6-B7F4-70B586885C0B}" type="slidenum">
              <a:rPr lang="en-US" smtClean="0"/>
              <a:pPr/>
              <a:t>15</a:t>
            </a:fld>
            <a:endParaRPr lang="en-US" dirty="0"/>
          </a:p>
        </p:txBody>
      </p:sp>
      <p:grpSp>
        <p:nvGrpSpPr>
          <p:cNvPr id="4" name="Group 3">
            <a:extLst>
              <a:ext uri="{FF2B5EF4-FFF2-40B4-BE49-F238E27FC236}">
                <a16:creationId xmlns:a16="http://schemas.microsoft.com/office/drawing/2014/main" id="{64FDAA16-9CB5-0679-D754-096C677FFAB3}"/>
              </a:ext>
            </a:extLst>
          </p:cNvPr>
          <p:cNvGrpSpPr/>
          <p:nvPr/>
        </p:nvGrpSpPr>
        <p:grpSpPr>
          <a:xfrm>
            <a:off x="324818" y="3436377"/>
            <a:ext cx="576072" cy="576072"/>
            <a:chOff x="4853184" y="1189402"/>
            <a:chExt cx="576072" cy="576072"/>
          </a:xfrm>
        </p:grpSpPr>
        <p:sp>
          <p:nvSpPr>
            <p:cNvPr id="5" name="Flowchart: Connector 4">
              <a:extLst>
                <a:ext uri="{FF2B5EF4-FFF2-40B4-BE49-F238E27FC236}">
                  <a16:creationId xmlns:a16="http://schemas.microsoft.com/office/drawing/2014/main" id="{6A66665B-1FD8-82B9-FDC8-638F64624EB9}"/>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0F65F1FC-1FF8-3B69-0FF1-E42E5CE6D5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Tree>
    <p:extLst>
      <p:ext uri="{BB962C8B-B14F-4D97-AF65-F5344CB8AC3E}">
        <p14:creationId xmlns:p14="http://schemas.microsoft.com/office/powerpoint/2010/main" val="27292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8B808-D665-5984-6798-151BEEAC0D8B}"/>
              </a:ext>
            </a:extLst>
          </p:cNvPr>
          <p:cNvSpPr>
            <a:spLocks noGrp="1"/>
          </p:cNvSpPr>
          <p:nvPr>
            <p:ph type="title"/>
          </p:nvPr>
        </p:nvSpPr>
        <p:spPr>
          <a:xfrm>
            <a:off x="331200" y="43571"/>
            <a:ext cx="5545493" cy="674059"/>
          </a:xfrm>
        </p:spPr>
        <p:txBody>
          <a:bodyPr/>
          <a:lstStyle/>
          <a:p>
            <a:r>
              <a:rPr lang="en-US" dirty="0"/>
              <a:t>References</a:t>
            </a:r>
          </a:p>
        </p:txBody>
      </p:sp>
      <p:sp>
        <p:nvSpPr>
          <p:cNvPr id="4" name="Footer Placeholder 3">
            <a:extLst>
              <a:ext uri="{FF2B5EF4-FFF2-40B4-BE49-F238E27FC236}">
                <a16:creationId xmlns:a16="http://schemas.microsoft.com/office/drawing/2014/main" id="{8E714C74-ACA2-97C8-6F88-708AD9638403}"/>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5" name="Slide Number Placeholder 4">
            <a:extLst>
              <a:ext uri="{FF2B5EF4-FFF2-40B4-BE49-F238E27FC236}">
                <a16:creationId xmlns:a16="http://schemas.microsoft.com/office/drawing/2014/main" id="{1245483A-61C4-EE0B-1B18-981BD76A00CD}"/>
              </a:ext>
            </a:extLst>
          </p:cNvPr>
          <p:cNvSpPr>
            <a:spLocks noGrp="1"/>
          </p:cNvSpPr>
          <p:nvPr>
            <p:ph type="sldNum" sz="quarter" idx="11"/>
          </p:nvPr>
        </p:nvSpPr>
        <p:spPr/>
        <p:txBody>
          <a:bodyPr/>
          <a:lstStyle/>
          <a:p>
            <a:fld id="{6B54B0F7-55DD-40D6-B7F4-70B586885C0B}" type="slidenum">
              <a:rPr lang="en-US" smtClean="0"/>
              <a:pPr/>
              <a:t>16</a:t>
            </a:fld>
            <a:endParaRPr lang="en-US" dirty="0"/>
          </a:p>
        </p:txBody>
      </p:sp>
      <p:sp>
        <p:nvSpPr>
          <p:cNvPr id="35" name="Text Placeholder 34" hidden="1">
            <a:extLst>
              <a:ext uri="{FF2B5EF4-FFF2-40B4-BE49-F238E27FC236}">
                <a16:creationId xmlns:a16="http://schemas.microsoft.com/office/drawing/2014/main" id="{B5365051-D5C1-263F-6301-810CE8D560B2}"/>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19D89096-A04E-3422-4EE1-105A79F20F6B}"/>
              </a:ext>
            </a:extLst>
          </p:cNvPr>
          <p:cNvSpPr>
            <a:spLocks noGrp="1"/>
          </p:cNvSpPr>
          <p:nvPr>
            <p:ph type="body" sz="quarter" idx="26"/>
          </p:nvPr>
        </p:nvSpPr>
        <p:spPr>
          <a:xfrm>
            <a:off x="331525" y="883097"/>
            <a:ext cx="8480952" cy="4950545"/>
          </a:xfrm>
        </p:spPr>
        <p:txBody>
          <a:bodyPr/>
          <a:lstStyle/>
          <a:p>
            <a:pPr>
              <a:spcBef>
                <a:spcPts val="600"/>
              </a:spcBef>
            </a:pPr>
            <a:r>
              <a:rPr lang="en-US" sz="1200" dirty="0"/>
              <a:t>Next Generation Sequencing (NGS) An Introduction. ABM Inc. Updated 2022. Accessed October 14, 2022. https://old.abmgood.com/marketing/knowledge_base/next_generation_sequencing_introduction.php</a:t>
            </a:r>
          </a:p>
          <a:p>
            <a:pPr>
              <a:spcBef>
                <a:spcPts val="600"/>
              </a:spcBef>
            </a:pPr>
            <a:r>
              <a:rPr lang="en-US" sz="1200" dirty="0"/>
              <a:t>American Lung Association. How to test for lung cancer biomarkers [Video]. YouTube. https://www.youtube.com/watch?v=_QjQTkheRHE. Published January 13, 2021. Accessed October 14, 2022.</a:t>
            </a:r>
          </a:p>
          <a:p>
            <a:pPr>
              <a:spcBef>
                <a:spcPts val="600"/>
              </a:spcBef>
            </a:pPr>
            <a:r>
              <a:rPr lang="en-US" sz="1200" dirty="0"/>
              <a:t>Azari F, Kennedy GT, Chang A, et al. Glycoprotein Receptor CEACAM5-Targeted Intraoperative Molecular Imaging Tracer in Non-Small Cell Lung Cancer. Ann </a:t>
            </a:r>
            <a:r>
              <a:rPr lang="en-US" sz="1200" dirty="0" err="1"/>
              <a:t>Thorac</a:t>
            </a:r>
            <a:r>
              <a:rPr lang="en-US" sz="1200" dirty="0"/>
              <a:t> Surg. 2022. </a:t>
            </a:r>
            <a:br>
              <a:rPr lang="en-US" sz="1200" dirty="0"/>
            </a:br>
            <a:r>
              <a:rPr lang="en-US" sz="1200" dirty="0" err="1"/>
              <a:t>doi</a:t>
            </a:r>
            <a:r>
              <a:rPr lang="en-US" sz="1200" dirty="0"/>
              <a:t>: 10.1016/j.athoracsur.2022.05.019.</a:t>
            </a:r>
          </a:p>
          <a:p>
            <a:pPr>
              <a:spcBef>
                <a:spcPts val="600"/>
              </a:spcBef>
            </a:pPr>
            <a:r>
              <a:rPr lang="en-US" sz="1200" dirty="0"/>
              <a:t>Biomarkers for NSCLC: What You Need to Know - Part 1. Physician’s Weekly Podcast. Updated 2022. Accessed October 14, 2022. https://podcasts.apple.com/us/podcast/biomarkers-for-nsclc-what-you-need-to-know-part-1/id1574041278?i=1000576381487</a:t>
            </a:r>
          </a:p>
          <a:p>
            <a:pPr>
              <a:spcBef>
                <a:spcPts val="600"/>
              </a:spcBef>
            </a:pPr>
            <a:r>
              <a:rPr lang="en-US" sz="1200" dirty="0"/>
              <a:t>Henry NL, Hayes DF. Cancer biomarkers. </a:t>
            </a:r>
            <a:r>
              <a:rPr lang="en-US" sz="1200" i="1" dirty="0"/>
              <a:t>Federation of European Biochemical Societies.</a:t>
            </a:r>
            <a:r>
              <a:rPr lang="en-US" sz="1200" dirty="0"/>
              <a:t> 2012: 1-7. </a:t>
            </a:r>
            <a:r>
              <a:rPr lang="fr-FR" sz="1200" dirty="0"/>
              <a:t>DOI:10.1016/j.molonc.2012.01.010</a:t>
            </a:r>
            <a:endParaRPr lang="en-US" sz="1200" dirty="0"/>
          </a:p>
          <a:p>
            <a:pPr>
              <a:spcBef>
                <a:spcPts val="600"/>
              </a:spcBef>
            </a:pPr>
            <a:r>
              <a:rPr lang="en-US" sz="1200" dirty="0"/>
              <a:t>LaPointe  N, </a:t>
            </a:r>
            <a:r>
              <a:rPr lang="en-US" sz="1200" dirty="0" err="1"/>
              <a:t>Hertle</a:t>
            </a:r>
            <a:r>
              <a:rPr lang="en-US" sz="1200" dirty="0"/>
              <a:t> N, Hsu SC, et al. Validation of an immunohistochemical assay, CEACAM5 IHC 769, </a:t>
            </a:r>
            <a:br>
              <a:rPr lang="en-US" sz="1200" dirty="0"/>
            </a:br>
            <a:r>
              <a:rPr lang="en-US" sz="1200" dirty="0"/>
              <a:t>under development for use with the antibody-drug conjugate </a:t>
            </a:r>
            <a:r>
              <a:rPr lang="en-US" sz="1200" dirty="0" err="1"/>
              <a:t>tusamitamab</a:t>
            </a:r>
            <a:r>
              <a:rPr lang="en-US" sz="1200" dirty="0"/>
              <a:t> </a:t>
            </a:r>
            <a:r>
              <a:rPr lang="en-US" sz="1200" dirty="0" err="1"/>
              <a:t>ravtansine</a:t>
            </a:r>
            <a:r>
              <a:rPr lang="en-US" sz="1200" dirty="0"/>
              <a:t> (SAR408701). </a:t>
            </a:r>
            <a:br>
              <a:rPr lang="en-US" sz="1200" dirty="0"/>
            </a:br>
            <a:r>
              <a:rPr lang="en-US" sz="1200" i="1" dirty="0"/>
              <a:t>Journal of Clinical Oncology. </a:t>
            </a:r>
            <a:r>
              <a:rPr lang="en-US" sz="1200" dirty="0"/>
              <a:t>2021; 39(15): 1-4. DOI: 10.1200/JCO.2021.39.15_suppl.e21030</a:t>
            </a:r>
          </a:p>
          <a:p>
            <a:pPr>
              <a:spcBef>
                <a:spcPts val="600"/>
              </a:spcBef>
            </a:pPr>
            <a:r>
              <a:rPr lang="en-US" sz="1200" dirty="0"/>
              <a:t>Molecular Diagnostics in Cancer. Research Advocacy Network. Accessed October 13, 2022. https://researchadvocacy.org/sites/default/files/resources/MolecularDiagnosticsTutorialFinal.pdf</a:t>
            </a:r>
          </a:p>
          <a:p>
            <a:pPr>
              <a:spcBef>
                <a:spcPts val="600"/>
              </a:spcBef>
            </a:pPr>
            <a:r>
              <a:rPr lang="en-US" sz="1200" dirty="0"/>
              <a:t>Biomarker Testing for Cancer Treatment. National Cancer Institute. Updated December 14, 2021. </a:t>
            </a:r>
            <a:br>
              <a:rPr lang="en-US" sz="1200" dirty="0"/>
            </a:br>
            <a:r>
              <a:rPr lang="en-US" sz="1200" dirty="0"/>
              <a:t>Accessed October 13, 2022. https://www.cancer.gov/about-cancer/treatment/types/biomarker-testing-cancer-treatment</a:t>
            </a:r>
          </a:p>
          <a:p>
            <a:pPr>
              <a:spcBef>
                <a:spcPts val="600"/>
              </a:spcBef>
            </a:pPr>
            <a:endParaRPr lang="en-US" sz="1200" dirty="0"/>
          </a:p>
        </p:txBody>
      </p:sp>
    </p:spTree>
    <p:extLst>
      <p:ext uri="{BB962C8B-B14F-4D97-AF65-F5344CB8AC3E}">
        <p14:creationId xmlns:p14="http://schemas.microsoft.com/office/powerpoint/2010/main" val="20856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8B808-D665-5984-6798-151BEEAC0D8B}"/>
              </a:ext>
            </a:extLst>
          </p:cNvPr>
          <p:cNvSpPr>
            <a:spLocks noGrp="1"/>
          </p:cNvSpPr>
          <p:nvPr>
            <p:ph type="title"/>
          </p:nvPr>
        </p:nvSpPr>
        <p:spPr>
          <a:xfrm>
            <a:off x="331200" y="43571"/>
            <a:ext cx="5835424" cy="674059"/>
          </a:xfrm>
        </p:spPr>
        <p:txBody>
          <a:bodyPr/>
          <a:lstStyle/>
          <a:p>
            <a:r>
              <a:rPr lang="en-US" dirty="0"/>
              <a:t>References</a:t>
            </a:r>
          </a:p>
        </p:txBody>
      </p:sp>
      <p:sp>
        <p:nvSpPr>
          <p:cNvPr id="4" name="Footer Placeholder 3">
            <a:extLst>
              <a:ext uri="{FF2B5EF4-FFF2-40B4-BE49-F238E27FC236}">
                <a16:creationId xmlns:a16="http://schemas.microsoft.com/office/drawing/2014/main" id="{8E714C74-ACA2-97C8-6F88-708AD9638403}"/>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5" name="Slide Number Placeholder 4">
            <a:extLst>
              <a:ext uri="{FF2B5EF4-FFF2-40B4-BE49-F238E27FC236}">
                <a16:creationId xmlns:a16="http://schemas.microsoft.com/office/drawing/2014/main" id="{1245483A-61C4-EE0B-1B18-981BD76A00CD}"/>
              </a:ext>
            </a:extLst>
          </p:cNvPr>
          <p:cNvSpPr>
            <a:spLocks noGrp="1"/>
          </p:cNvSpPr>
          <p:nvPr>
            <p:ph type="sldNum" sz="quarter" idx="11"/>
          </p:nvPr>
        </p:nvSpPr>
        <p:spPr/>
        <p:txBody>
          <a:bodyPr/>
          <a:lstStyle/>
          <a:p>
            <a:fld id="{6B54B0F7-55DD-40D6-B7F4-70B586885C0B}" type="slidenum">
              <a:rPr lang="en-US" smtClean="0"/>
              <a:pPr/>
              <a:t>17</a:t>
            </a:fld>
            <a:endParaRPr lang="en-US" dirty="0"/>
          </a:p>
        </p:txBody>
      </p:sp>
      <p:sp>
        <p:nvSpPr>
          <p:cNvPr id="20" name="Text Placeholder 19" hidden="1">
            <a:extLst>
              <a:ext uri="{FF2B5EF4-FFF2-40B4-BE49-F238E27FC236}">
                <a16:creationId xmlns:a16="http://schemas.microsoft.com/office/drawing/2014/main" id="{FEBC1CDC-3B42-E648-D4E6-14912194B1EC}"/>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19D89096-A04E-3422-4EE1-105A79F20F6B}"/>
              </a:ext>
            </a:extLst>
          </p:cNvPr>
          <p:cNvSpPr>
            <a:spLocks noGrp="1"/>
          </p:cNvSpPr>
          <p:nvPr>
            <p:ph type="body" sz="quarter" idx="26"/>
          </p:nvPr>
        </p:nvSpPr>
        <p:spPr>
          <a:xfrm>
            <a:off x="331525" y="883097"/>
            <a:ext cx="8480952" cy="4950545"/>
          </a:xfrm>
        </p:spPr>
        <p:txBody>
          <a:bodyPr/>
          <a:lstStyle/>
          <a:p>
            <a:pPr>
              <a:spcBef>
                <a:spcPts val="600"/>
              </a:spcBef>
            </a:pPr>
            <a:r>
              <a:rPr lang="en-US" sz="1200" dirty="0"/>
              <a:t>Targeted Therapy to Treat Cancer. National Cancer Institute. Updated May 31, 2022. </a:t>
            </a:r>
            <a:br>
              <a:rPr lang="en-US" sz="1200" dirty="0"/>
            </a:br>
            <a:r>
              <a:rPr lang="en-US" sz="1200" dirty="0"/>
              <a:t>Accessed October 14, 2022. https://www.cancer.gov/about-cancer/treatment/types/targeted-therapies</a:t>
            </a:r>
          </a:p>
          <a:p>
            <a:pPr>
              <a:spcBef>
                <a:spcPts val="600"/>
              </a:spcBef>
            </a:pPr>
            <a:r>
              <a:rPr lang="en-US" sz="1200" dirty="0"/>
              <a:t>Tumor Markers. National Cancer Institute. Updated May 11, 2021. Accessed October 14, 2022. https://www.cancer.gov/about-cancer/diagnosis-staging/diagnosis/tumor-markers-fact-sheet#:~:text=A%20tumor%20marker%20is%20anything,it%20is%20responding%20to%20treatment.</a:t>
            </a:r>
          </a:p>
          <a:p>
            <a:pPr>
              <a:spcBef>
                <a:spcPts val="600"/>
              </a:spcBef>
            </a:pPr>
            <a:r>
              <a:rPr lang="en-US" sz="1200" dirty="0"/>
              <a:t>Pennell NA, </a:t>
            </a:r>
            <a:r>
              <a:rPr lang="en-US" sz="1200" dirty="0" err="1"/>
              <a:t>Arcila</a:t>
            </a:r>
            <a:r>
              <a:rPr lang="en-US" sz="1200" dirty="0"/>
              <a:t> ME, Gandara DR, et al. Biomarker Testing for Patients With Advanced Non–Small Cell </a:t>
            </a:r>
            <a:br>
              <a:rPr lang="en-US" sz="1200" dirty="0"/>
            </a:br>
            <a:r>
              <a:rPr lang="en-US" sz="1200" dirty="0"/>
              <a:t>Lung Cancer: Real-World Issues and Tough Choices. American Society of Clinical Oncology. 2019: 1-12. </a:t>
            </a:r>
            <a:br>
              <a:rPr lang="en-US" sz="1200" dirty="0"/>
            </a:br>
            <a:r>
              <a:rPr lang="pt-BR" sz="1200" dirty="0"/>
              <a:t>DOI https://doi.org/10.1200/EDBK_237863</a:t>
            </a:r>
          </a:p>
          <a:p>
            <a:pPr>
              <a:spcBef>
                <a:spcPts val="600"/>
              </a:spcBef>
            </a:pPr>
            <a:r>
              <a:rPr lang="en-US" sz="1200" dirty="0"/>
              <a:t>Liquid Biopsy Tutorial for Research Advocates. Research Advocacy Network. Accessed October 14, 2022. https://researchadvocacy.org/sites/default/files/resources/Liquid_Biopsy_Tutorial_Final11_26.pdf</a:t>
            </a:r>
          </a:p>
          <a:p>
            <a:pPr>
              <a:spcBef>
                <a:spcPts val="600"/>
              </a:spcBef>
            </a:pPr>
            <a:r>
              <a:rPr lang="en-US" sz="1200" dirty="0"/>
              <a:t>Shaffer AT. CEACAM5 Joins a Growing Menu of Emerging Lung Cancer Targets. </a:t>
            </a:r>
            <a:r>
              <a:rPr lang="en-US" sz="1200" dirty="0" err="1"/>
              <a:t>OncologyLive</a:t>
            </a:r>
            <a:r>
              <a:rPr lang="en-US" sz="1200" dirty="0"/>
              <a:t>. 2021; </a:t>
            </a:r>
            <a:br>
              <a:rPr lang="en-US" sz="1200" dirty="0"/>
            </a:br>
            <a:r>
              <a:rPr lang="en-US" sz="1200" dirty="0"/>
              <a:t>22(15): 1-7.</a:t>
            </a:r>
          </a:p>
          <a:p>
            <a:pPr>
              <a:spcBef>
                <a:spcPts val="600"/>
              </a:spcBef>
            </a:pPr>
            <a:r>
              <a:rPr lang="en-US" sz="1200" dirty="0"/>
              <a:t>Molecular Diagnostics in NSCLC with David </a:t>
            </a:r>
            <a:r>
              <a:rPr lang="en-US" sz="1200" dirty="0" err="1"/>
              <a:t>Berz</a:t>
            </a:r>
            <a:r>
              <a:rPr lang="en-US" sz="1200" dirty="0"/>
              <a:t>, MD, PhD, and Philip Bonomi, MD - Episode 1. </a:t>
            </a:r>
            <a:br>
              <a:rPr lang="en-US" sz="1200" dirty="0"/>
            </a:br>
            <a:r>
              <a:rPr lang="en-US" sz="1200" dirty="0"/>
              <a:t>Targeted Oncology. Updated March 12, 2016. Accessed October 13, 2022. https://www.targetedonc.com/view/david-berz-md-phd-and-philip-bonomi-md-discuss-molecular-diagnostics-in-nsclc</a:t>
            </a:r>
          </a:p>
          <a:p>
            <a:pPr>
              <a:spcBef>
                <a:spcPts val="600"/>
              </a:spcBef>
            </a:pPr>
            <a:r>
              <a:rPr lang="en-US" sz="1200" dirty="0"/>
              <a:t>IHC Immunodetection (Staining). </a:t>
            </a:r>
            <a:r>
              <a:rPr lang="en-US" sz="1200" dirty="0" err="1"/>
              <a:t>Thermo</a:t>
            </a:r>
            <a:r>
              <a:rPr lang="en-US" sz="1200" dirty="0"/>
              <a:t> Fisher Scientific. Updated 2022. Accessed October 14, 2022. https://www.thermofisher.com/ca/en/home/life-science/protein-biology/protein-biology-learning-center/protein-biology-resource-library/pierce-protein-methods/ihc-immunodetection.html</a:t>
            </a:r>
          </a:p>
          <a:p>
            <a:pPr>
              <a:spcBef>
                <a:spcPts val="600"/>
              </a:spcBef>
            </a:pPr>
            <a:endParaRPr lang="en-US" sz="1200" dirty="0"/>
          </a:p>
          <a:p>
            <a:pPr>
              <a:spcBef>
                <a:spcPts val="600"/>
              </a:spcBef>
            </a:pPr>
            <a:endParaRPr lang="en-US" sz="1200" dirty="0"/>
          </a:p>
        </p:txBody>
      </p:sp>
      <p:sp>
        <p:nvSpPr>
          <p:cNvPr id="2" name="HOME hyperlink">
            <a:extLst>
              <a:ext uri="{FF2B5EF4-FFF2-40B4-BE49-F238E27FC236}">
                <a16:creationId xmlns:a16="http://schemas.microsoft.com/office/drawing/2014/main" id="{3BD3E160-65AB-0306-C010-92FBD5DE7132}"/>
              </a:ext>
            </a:extLst>
          </p:cNvPr>
          <p:cNvSpPr>
            <a:spLocks noChangeAspect="1"/>
          </p:cNvSpPr>
          <p:nvPr/>
        </p:nvSpPr>
        <p:spPr>
          <a:xfrm>
            <a:off x="7321577" y="174196"/>
            <a:ext cx="367963" cy="365760"/>
          </a:xfrm>
          <a:prstGeom prst="flowChartConnector">
            <a:avLst/>
          </a:prstGeom>
          <a:solidFill>
            <a:schemeClr val="bg1">
              <a:alpha val="9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3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11ED7334-42EA-655E-458F-24CECDFFEAED}"/>
              </a:ext>
            </a:extLst>
          </p:cNvPr>
          <p:cNvSpPr>
            <a:spLocks noGrp="1"/>
          </p:cNvSpPr>
          <p:nvPr>
            <p:ph type="title"/>
          </p:nvPr>
        </p:nvSpPr>
        <p:spPr>
          <a:xfrm>
            <a:off x="331200" y="43571"/>
            <a:ext cx="5032537" cy="674059"/>
          </a:xfrm>
        </p:spPr>
        <p:txBody>
          <a:bodyPr/>
          <a:lstStyle/>
          <a:p>
            <a:endParaRPr lang="en-US" dirty="0"/>
          </a:p>
        </p:txBody>
      </p:sp>
      <p:sp>
        <p:nvSpPr>
          <p:cNvPr id="2" name="Footer Placeholder 1">
            <a:extLst>
              <a:ext uri="{FF2B5EF4-FFF2-40B4-BE49-F238E27FC236}">
                <a16:creationId xmlns:a16="http://schemas.microsoft.com/office/drawing/2014/main" id="{72F807A5-BCC8-E592-D1CA-5F45AD89B9CF}"/>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7" name="Slide Number Placeholder 6">
            <a:extLst>
              <a:ext uri="{FF2B5EF4-FFF2-40B4-BE49-F238E27FC236}">
                <a16:creationId xmlns:a16="http://schemas.microsoft.com/office/drawing/2014/main" id="{E814FF10-AC77-6640-88C1-8B7A7F128FC4}"/>
              </a:ext>
            </a:extLst>
          </p:cNvPr>
          <p:cNvSpPr>
            <a:spLocks noGrp="1"/>
          </p:cNvSpPr>
          <p:nvPr>
            <p:ph type="sldNum" sz="quarter" idx="11"/>
          </p:nvPr>
        </p:nvSpPr>
        <p:spPr/>
        <p:txBody>
          <a:bodyPr/>
          <a:lstStyle/>
          <a:p>
            <a:fld id="{6B54B0F7-55DD-40D6-B7F4-70B586885C0B}" type="slidenum">
              <a:rPr lang="en-US" noProof="0" smtClean="0"/>
              <a:pPr/>
              <a:t>2</a:t>
            </a:fld>
            <a:endParaRPr lang="en-US" noProof="0" dirty="0"/>
          </a:p>
        </p:txBody>
      </p:sp>
      <p:sp>
        <p:nvSpPr>
          <p:cNvPr id="16" name="Text Placeholder 15" hidden="1">
            <a:extLst>
              <a:ext uri="{FF2B5EF4-FFF2-40B4-BE49-F238E27FC236}">
                <a16:creationId xmlns:a16="http://schemas.microsoft.com/office/drawing/2014/main" id="{68613911-C6A5-D428-1755-8C4F592E7B93}"/>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DF0F59E8-B394-A5E2-34F2-0E5EB420E7E7}"/>
              </a:ext>
            </a:extLst>
          </p:cNvPr>
          <p:cNvSpPr>
            <a:spLocks noGrp="1"/>
          </p:cNvSpPr>
          <p:nvPr>
            <p:ph type="body" sz="quarter" idx="26"/>
          </p:nvPr>
        </p:nvSpPr>
        <p:spPr/>
        <p:txBody>
          <a:bodyPr/>
          <a:lstStyle/>
          <a:p>
            <a:pPr>
              <a:lnSpc>
                <a:spcPct val="100000"/>
              </a:lnSpc>
              <a:spcBef>
                <a:spcPts val="1200"/>
              </a:spcBef>
            </a:pPr>
            <a:r>
              <a:rPr lang="en-US" sz="2800" dirty="0">
                <a:solidFill>
                  <a:srgbClr val="23004C"/>
                </a:solidFill>
              </a:rPr>
              <a:t>Notice:</a:t>
            </a:r>
          </a:p>
          <a:p>
            <a:pPr lvl="1">
              <a:lnSpc>
                <a:spcPct val="100000"/>
              </a:lnSpc>
              <a:spcBef>
                <a:spcPts val="1200"/>
              </a:spcBef>
              <a:buFont typeface="Arial" panose="020B0604020202020204" pitchFamily="34" charset="0"/>
              <a:buChar char="•"/>
            </a:pPr>
            <a:r>
              <a:rPr lang="en-US" sz="1600" dirty="0"/>
              <a:t>This background information MUST NOT be used in promotion or distributed outside Sanofi. Please remember that when you are discussing Sanofi products with our customers, this discussion must be completely consistent with approved labeling, applicable law, FDA regulations, and Sanofi policies.</a:t>
            </a:r>
          </a:p>
          <a:p>
            <a:pPr lvl="1">
              <a:lnSpc>
                <a:spcPct val="100000"/>
              </a:lnSpc>
              <a:spcBef>
                <a:spcPts val="1200"/>
              </a:spcBef>
              <a:buFont typeface="Arial" panose="020B0604020202020204" pitchFamily="34" charset="0"/>
              <a:buChar char="•"/>
            </a:pPr>
            <a:r>
              <a:rPr lang="en-US" sz="1600" dirty="0"/>
              <a:t>You are only permitted to use review committee-approved materials in your communications with customers.</a:t>
            </a:r>
          </a:p>
          <a:p>
            <a:pPr lvl="1">
              <a:lnSpc>
                <a:spcPct val="100000"/>
              </a:lnSpc>
              <a:spcBef>
                <a:spcPts val="1200"/>
              </a:spcBef>
              <a:buFont typeface="Arial" panose="020B0604020202020204" pitchFamily="34" charset="0"/>
              <a:buChar char="•"/>
            </a:pPr>
            <a:r>
              <a:rPr lang="en-US" sz="1600" dirty="0"/>
              <a:t>All off-label inquiries must be referred to your local MSL or to Medical Information. If you have any questions about the materials, messaging, or scientific communications you may use with any customer or patients, please ask your manager.</a:t>
            </a:r>
          </a:p>
          <a:p>
            <a:pPr lvl="1">
              <a:lnSpc>
                <a:spcPct val="100000"/>
              </a:lnSpc>
              <a:spcBef>
                <a:spcPts val="1200"/>
              </a:spcBef>
              <a:buFont typeface="Arial" panose="020B0604020202020204" pitchFamily="34" charset="0"/>
              <a:buChar char="•"/>
            </a:pPr>
            <a:endParaRPr lang="en-US" sz="1600" dirty="0"/>
          </a:p>
          <a:p>
            <a:pPr lvl="1">
              <a:lnSpc>
                <a:spcPct val="100000"/>
              </a:lnSpc>
              <a:spcBef>
                <a:spcPts val="12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32359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11ED7334-42EA-655E-458F-24CECDFFEAED}"/>
              </a:ext>
            </a:extLst>
          </p:cNvPr>
          <p:cNvSpPr>
            <a:spLocks noGrp="1"/>
          </p:cNvSpPr>
          <p:nvPr>
            <p:ph type="title"/>
          </p:nvPr>
        </p:nvSpPr>
        <p:spPr>
          <a:xfrm>
            <a:off x="331200" y="43571"/>
            <a:ext cx="4330010" cy="674059"/>
          </a:xfrm>
        </p:spPr>
        <p:txBody>
          <a:bodyPr/>
          <a:lstStyle/>
          <a:p>
            <a:r>
              <a:rPr lang="en-US" dirty="0"/>
              <a:t>Overview</a:t>
            </a:r>
          </a:p>
        </p:txBody>
      </p:sp>
      <p:sp>
        <p:nvSpPr>
          <p:cNvPr id="2" name="Footer Placeholder 1">
            <a:extLst>
              <a:ext uri="{FF2B5EF4-FFF2-40B4-BE49-F238E27FC236}">
                <a16:creationId xmlns:a16="http://schemas.microsoft.com/office/drawing/2014/main" id="{72F807A5-BCC8-E592-D1CA-5F45AD89B9CF}"/>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7" name="Slide Number Placeholder 6">
            <a:extLst>
              <a:ext uri="{FF2B5EF4-FFF2-40B4-BE49-F238E27FC236}">
                <a16:creationId xmlns:a16="http://schemas.microsoft.com/office/drawing/2014/main" id="{E814FF10-AC77-6640-88C1-8B7A7F128FC4}"/>
              </a:ext>
            </a:extLst>
          </p:cNvPr>
          <p:cNvSpPr>
            <a:spLocks noGrp="1"/>
          </p:cNvSpPr>
          <p:nvPr>
            <p:ph type="sldNum" sz="quarter" idx="11"/>
          </p:nvPr>
        </p:nvSpPr>
        <p:spPr/>
        <p:txBody>
          <a:bodyPr/>
          <a:lstStyle/>
          <a:p>
            <a:fld id="{6B54B0F7-55DD-40D6-B7F4-70B586885C0B}" type="slidenum">
              <a:rPr lang="en-US" noProof="0" smtClean="0"/>
              <a:pPr/>
              <a:t>3</a:t>
            </a:fld>
            <a:endParaRPr lang="en-US" noProof="0" dirty="0"/>
          </a:p>
        </p:txBody>
      </p:sp>
      <p:sp>
        <p:nvSpPr>
          <p:cNvPr id="35" name="Text Placeholder 34" hidden="1">
            <a:extLst>
              <a:ext uri="{FF2B5EF4-FFF2-40B4-BE49-F238E27FC236}">
                <a16:creationId xmlns:a16="http://schemas.microsoft.com/office/drawing/2014/main" id="{E363A2AC-A153-10C1-C6B5-373FF1C650E8}"/>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DF0F59E8-B394-A5E2-34F2-0E5EB420E7E7}"/>
              </a:ext>
            </a:extLst>
          </p:cNvPr>
          <p:cNvSpPr>
            <a:spLocks noGrp="1"/>
          </p:cNvSpPr>
          <p:nvPr>
            <p:ph type="body" sz="quarter" idx="26"/>
          </p:nvPr>
        </p:nvSpPr>
        <p:spPr/>
        <p:txBody>
          <a:bodyPr/>
          <a:lstStyle/>
          <a:p>
            <a:pPr>
              <a:lnSpc>
                <a:spcPct val="100000"/>
              </a:lnSpc>
              <a:spcBef>
                <a:spcPts val="1200"/>
              </a:spcBef>
            </a:pPr>
            <a:r>
              <a:rPr lang="en-US" dirty="0"/>
              <a:t>Cancer biomarkers are molecules produced by cancer cells at different levels compared to noncancer cells, or that are uniquely expressed on cancer cells. Biomarkers have a broad range of applications; identification of a biomarker might have broad medical implications, such as screening and diagnosis, estimating prognosis, and predicting response to targeted therapies, which have become critically important in a broad range of cancers. At present, non-small cell lung cancer (NSCLC) has arguably the greatest number of targeted therapies available for the management of appropriate patients.</a:t>
            </a:r>
          </a:p>
          <a:p>
            <a:pPr>
              <a:lnSpc>
                <a:spcPct val="100000"/>
              </a:lnSpc>
              <a:spcBef>
                <a:spcPts val="1200"/>
              </a:spcBef>
            </a:pPr>
            <a:r>
              <a:rPr lang="en-US" dirty="0"/>
              <a:t>Targeted therapies, by definition, require the presence of the target in cancer cells to </a:t>
            </a:r>
            <a:br>
              <a:rPr lang="en-US" dirty="0"/>
            </a:br>
            <a:r>
              <a:rPr lang="en-US" dirty="0"/>
              <a:t>be effective.</a:t>
            </a:r>
          </a:p>
          <a:p>
            <a:pPr>
              <a:lnSpc>
                <a:spcPct val="100000"/>
              </a:lnSpc>
              <a:spcBef>
                <a:spcPts val="1200"/>
              </a:spcBef>
            </a:pPr>
            <a:r>
              <a:rPr lang="en-US" dirty="0"/>
              <a:t>Biomarker testing is the process by which these targets are identified in tumor tissue or </a:t>
            </a:r>
            <a:br>
              <a:rPr lang="en-US" dirty="0"/>
            </a:br>
            <a:r>
              <a:rPr lang="en-US" dirty="0"/>
              <a:t>in plasma.</a:t>
            </a:r>
          </a:p>
          <a:p>
            <a:pPr>
              <a:lnSpc>
                <a:spcPct val="100000"/>
              </a:lnSpc>
              <a:spcBef>
                <a:spcPts val="1200"/>
              </a:spcBef>
            </a:pPr>
            <a:r>
              <a:rPr lang="en-US" dirty="0"/>
              <a:t>This guide summarizes several valuable online resources that will enhance your knowledge of biomarker testing in general, specific biomarker assays, and biomarker testing in NSCLC. Several available resources on CEACAM5 are also included here as background information.</a:t>
            </a:r>
          </a:p>
        </p:txBody>
      </p:sp>
    </p:spTree>
    <p:extLst>
      <p:ext uri="{BB962C8B-B14F-4D97-AF65-F5344CB8AC3E}">
        <p14:creationId xmlns:p14="http://schemas.microsoft.com/office/powerpoint/2010/main" val="8377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11ED7334-42EA-655E-458F-24CECDFFEAED}"/>
              </a:ext>
            </a:extLst>
          </p:cNvPr>
          <p:cNvSpPr>
            <a:spLocks noGrp="1"/>
          </p:cNvSpPr>
          <p:nvPr>
            <p:ph type="title"/>
          </p:nvPr>
        </p:nvSpPr>
        <p:spPr>
          <a:xfrm>
            <a:off x="331200" y="43571"/>
            <a:ext cx="4943327" cy="674059"/>
          </a:xfrm>
        </p:spPr>
        <p:txBody>
          <a:bodyPr>
            <a:normAutofit/>
          </a:bodyPr>
          <a:lstStyle/>
          <a:p>
            <a:r>
              <a:rPr lang="en-US" dirty="0"/>
              <a:t>Table of Contents</a:t>
            </a:r>
          </a:p>
        </p:txBody>
      </p:sp>
      <p:sp>
        <p:nvSpPr>
          <p:cNvPr id="5" name="Text Placeholder 4" hidden="1">
            <a:extLst>
              <a:ext uri="{FF2B5EF4-FFF2-40B4-BE49-F238E27FC236}">
                <a16:creationId xmlns:a16="http://schemas.microsoft.com/office/drawing/2014/main" id="{44D698AB-09D1-9C3D-70DB-43147B2D12C2}"/>
              </a:ext>
            </a:extLst>
          </p:cNvPr>
          <p:cNvSpPr>
            <a:spLocks noGrp="1"/>
          </p:cNvSpPr>
          <p:nvPr>
            <p:ph type="body" sz="quarter" idx="22"/>
          </p:nvPr>
        </p:nvSpPr>
        <p:spPr/>
        <p:txBody>
          <a:bodyPr/>
          <a:lstStyle/>
          <a:p>
            <a:endParaRPr lang="en-US" dirty="0">
              <a:solidFill>
                <a:schemeClr val="accent1"/>
              </a:solidFill>
            </a:endParaRPr>
          </a:p>
        </p:txBody>
      </p:sp>
      <p:sp>
        <p:nvSpPr>
          <p:cNvPr id="2" name="Footer Placeholder 1">
            <a:extLst>
              <a:ext uri="{FF2B5EF4-FFF2-40B4-BE49-F238E27FC236}">
                <a16:creationId xmlns:a16="http://schemas.microsoft.com/office/drawing/2014/main" id="{56B2CDA2-68D9-5FF0-0851-3CD8FF46B956}"/>
              </a:ext>
            </a:extLst>
          </p:cNvPr>
          <p:cNvSpPr>
            <a:spLocks noGrp="1"/>
          </p:cNvSpPr>
          <p:nvPr>
            <p:ph type="ftr" sz="quarter" idx="10"/>
          </p:nvPr>
        </p:nvSpPr>
        <p:spPr>
          <a:xfrm>
            <a:off x="797354" y="6363068"/>
            <a:ext cx="7538872" cy="467010"/>
          </a:xfrm>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p:txBody>
      </p:sp>
      <p:sp>
        <p:nvSpPr>
          <p:cNvPr id="7" name="Slide Number Placeholder 6">
            <a:extLst>
              <a:ext uri="{FF2B5EF4-FFF2-40B4-BE49-F238E27FC236}">
                <a16:creationId xmlns:a16="http://schemas.microsoft.com/office/drawing/2014/main" id="{334172E4-627A-5BE3-01C2-4E49A732DACD}"/>
              </a:ext>
            </a:extLst>
          </p:cNvPr>
          <p:cNvSpPr>
            <a:spLocks noGrp="1"/>
          </p:cNvSpPr>
          <p:nvPr>
            <p:ph type="sldNum" sz="quarter" idx="11"/>
          </p:nvPr>
        </p:nvSpPr>
        <p:spPr/>
        <p:txBody>
          <a:bodyPr/>
          <a:lstStyle/>
          <a:p>
            <a:fld id="{6B54B0F7-55DD-40D6-B7F4-70B586885C0B}" type="slidenum">
              <a:rPr lang="en-US" noProof="0" smtClean="0"/>
              <a:pPr/>
              <a:t>4</a:t>
            </a:fld>
            <a:endParaRPr lang="en-US" noProof="0" dirty="0"/>
          </a:p>
        </p:txBody>
      </p:sp>
      <p:sp>
        <p:nvSpPr>
          <p:cNvPr id="38" name="Rectangle: Rounded Corners 10">
            <a:extLst>
              <a:ext uri="{FF2B5EF4-FFF2-40B4-BE49-F238E27FC236}">
                <a16:creationId xmlns:a16="http://schemas.microsoft.com/office/drawing/2014/main" id="{65E8DE2C-221F-9025-2678-87B25B8779BA}"/>
              </a:ext>
            </a:extLst>
          </p:cNvPr>
          <p:cNvSpPr/>
          <p:nvPr/>
        </p:nvSpPr>
        <p:spPr>
          <a:xfrm>
            <a:off x="740181" y="1884509"/>
            <a:ext cx="3165929" cy="976405"/>
          </a:xfrm>
          <a:prstGeom prst="roundRect">
            <a:avLst>
              <a:gd name="adj" fmla="val 0"/>
            </a:avLst>
          </a:prstGeom>
          <a:solidFill>
            <a:schemeClr val="accent6">
              <a:lumMod val="20000"/>
              <a:lumOff val="80000"/>
            </a:schemeClr>
          </a:solidFill>
          <a:ln w="12700">
            <a:noFill/>
          </a:ln>
          <a:effectLst>
            <a:outerShdw dist="94714" dir="3000000" sx="100114" sy="100114"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91440" rIns="0" bIns="91440" rtlCol="0" anchor="ctr"/>
          <a:lstStyle/>
          <a:p>
            <a:pPr>
              <a:spcBef>
                <a:spcPts val="3000"/>
              </a:spcBef>
            </a:pPr>
            <a:r>
              <a:rPr lang="en-US" sz="1600" dirty="0">
                <a:solidFill>
                  <a:schemeClr val="tx1"/>
                </a:solidFill>
              </a:rPr>
              <a:t>Overview of </a:t>
            </a:r>
            <a:br>
              <a:rPr lang="en-US" sz="1600" dirty="0">
                <a:solidFill>
                  <a:schemeClr val="tx1"/>
                </a:solidFill>
              </a:rPr>
            </a:br>
            <a:r>
              <a:rPr lang="en-US" sz="1600" dirty="0">
                <a:solidFill>
                  <a:schemeClr val="tx1"/>
                </a:solidFill>
              </a:rPr>
              <a:t>Biomarker Testing</a:t>
            </a:r>
          </a:p>
        </p:txBody>
      </p:sp>
      <p:grpSp>
        <p:nvGrpSpPr>
          <p:cNvPr id="39" name="Group 38">
            <a:extLst>
              <a:ext uri="{FF2B5EF4-FFF2-40B4-BE49-F238E27FC236}">
                <a16:creationId xmlns:a16="http://schemas.microsoft.com/office/drawing/2014/main" id="{85BE569F-A85A-0697-44AE-C362A537D448}"/>
              </a:ext>
            </a:extLst>
          </p:cNvPr>
          <p:cNvGrpSpPr/>
          <p:nvPr/>
        </p:nvGrpSpPr>
        <p:grpSpPr>
          <a:xfrm>
            <a:off x="425857" y="2047725"/>
            <a:ext cx="628650" cy="628650"/>
            <a:chOff x="6417846" y="3904389"/>
            <a:chExt cx="628650" cy="628650"/>
          </a:xfrm>
        </p:grpSpPr>
        <p:sp>
          <p:nvSpPr>
            <p:cNvPr id="40" name="Freeform 39">
              <a:extLst>
                <a:ext uri="{FF2B5EF4-FFF2-40B4-BE49-F238E27FC236}">
                  <a16:creationId xmlns:a16="http://schemas.microsoft.com/office/drawing/2014/main" id="{DC28DDC3-A5EA-B0FB-F971-E84A3CAE03C2}"/>
                </a:ext>
              </a:extLst>
            </p:cNvPr>
            <p:cNvSpPr/>
            <p:nvPr/>
          </p:nvSpPr>
          <p:spPr>
            <a:xfrm>
              <a:off x="6422195" y="3904389"/>
              <a:ext cx="624301" cy="628650"/>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41" name="Graphic 40">
              <a:extLst>
                <a:ext uri="{FF2B5EF4-FFF2-40B4-BE49-F238E27FC236}">
                  <a16:creationId xmlns:a16="http://schemas.microsoft.com/office/drawing/2014/main" id="{B43104DC-4176-985C-1734-CCF46B9DD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17846" y="3904389"/>
              <a:ext cx="628650" cy="628650"/>
            </a:xfrm>
            <a:prstGeom prst="rect">
              <a:avLst/>
            </a:prstGeom>
          </p:spPr>
        </p:pic>
      </p:grpSp>
      <p:sp>
        <p:nvSpPr>
          <p:cNvPr id="42" name="Rectangle: Rounded Corners 10">
            <a:extLst>
              <a:ext uri="{FF2B5EF4-FFF2-40B4-BE49-F238E27FC236}">
                <a16:creationId xmlns:a16="http://schemas.microsoft.com/office/drawing/2014/main" id="{A0D1D32C-3DBE-432D-7DBD-D61810489796}"/>
              </a:ext>
            </a:extLst>
          </p:cNvPr>
          <p:cNvSpPr/>
          <p:nvPr/>
        </p:nvSpPr>
        <p:spPr>
          <a:xfrm>
            <a:off x="5065348" y="1884511"/>
            <a:ext cx="3165929" cy="976405"/>
          </a:xfrm>
          <a:prstGeom prst="roundRect">
            <a:avLst>
              <a:gd name="adj" fmla="val 0"/>
            </a:avLst>
          </a:prstGeom>
          <a:solidFill>
            <a:schemeClr val="accent3">
              <a:lumMod val="20000"/>
              <a:lumOff val="80000"/>
            </a:schemeClr>
          </a:solidFill>
          <a:ln w="12700">
            <a:noFill/>
          </a:ln>
          <a:effectLst>
            <a:outerShdw dist="94714" dir="3000000" sx="100114" sy="100114" algn="tl"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91440" rIns="0" bIns="91440" rtlCol="0" anchor="ctr"/>
          <a:lstStyle/>
          <a:p>
            <a:pPr>
              <a:spcBef>
                <a:spcPts val="3000"/>
              </a:spcBef>
            </a:pPr>
            <a:r>
              <a:rPr lang="en-US" sz="1600" dirty="0">
                <a:solidFill>
                  <a:schemeClr val="tx1"/>
                </a:solidFill>
              </a:rPr>
              <a:t>Biomarker Assays</a:t>
            </a:r>
          </a:p>
        </p:txBody>
      </p:sp>
      <p:grpSp>
        <p:nvGrpSpPr>
          <p:cNvPr id="43" name="Group 42">
            <a:extLst>
              <a:ext uri="{FF2B5EF4-FFF2-40B4-BE49-F238E27FC236}">
                <a16:creationId xmlns:a16="http://schemas.microsoft.com/office/drawing/2014/main" id="{AD73EED5-FCB2-BA3D-55D1-0CAD091C31AE}"/>
              </a:ext>
            </a:extLst>
          </p:cNvPr>
          <p:cNvGrpSpPr/>
          <p:nvPr/>
        </p:nvGrpSpPr>
        <p:grpSpPr>
          <a:xfrm>
            <a:off x="4751024" y="2047727"/>
            <a:ext cx="628650" cy="628650"/>
            <a:chOff x="6417846" y="3904389"/>
            <a:chExt cx="628650" cy="628650"/>
          </a:xfrm>
        </p:grpSpPr>
        <p:sp>
          <p:nvSpPr>
            <p:cNvPr id="44" name="Freeform 43">
              <a:extLst>
                <a:ext uri="{FF2B5EF4-FFF2-40B4-BE49-F238E27FC236}">
                  <a16:creationId xmlns:a16="http://schemas.microsoft.com/office/drawing/2014/main" id="{E3E69CA4-80C1-083A-FD72-56AAAE8ADA79}"/>
                </a:ext>
              </a:extLst>
            </p:cNvPr>
            <p:cNvSpPr/>
            <p:nvPr/>
          </p:nvSpPr>
          <p:spPr>
            <a:xfrm>
              <a:off x="6422195" y="3904389"/>
              <a:ext cx="624301" cy="628650"/>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45" name="Graphic 44">
              <a:extLst>
                <a:ext uri="{FF2B5EF4-FFF2-40B4-BE49-F238E27FC236}">
                  <a16:creationId xmlns:a16="http://schemas.microsoft.com/office/drawing/2014/main" id="{F81EF941-52D5-B9B9-32B8-4E2EC8845A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417846" y="3904389"/>
              <a:ext cx="628650" cy="628650"/>
            </a:xfrm>
            <a:prstGeom prst="rect">
              <a:avLst/>
            </a:prstGeom>
          </p:spPr>
        </p:pic>
      </p:grpSp>
      <p:sp>
        <p:nvSpPr>
          <p:cNvPr id="50" name="Rectangle: Rounded Corners 10">
            <a:extLst>
              <a:ext uri="{FF2B5EF4-FFF2-40B4-BE49-F238E27FC236}">
                <a16:creationId xmlns:a16="http://schemas.microsoft.com/office/drawing/2014/main" id="{DA2A19E6-6BD4-7BBB-8E03-7040273D24DB}"/>
              </a:ext>
            </a:extLst>
          </p:cNvPr>
          <p:cNvSpPr/>
          <p:nvPr/>
        </p:nvSpPr>
        <p:spPr>
          <a:xfrm>
            <a:off x="5065344" y="3991101"/>
            <a:ext cx="3165929" cy="976405"/>
          </a:xfrm>
          <a:prstGeom prst="roundRect">
            <a:avLst>
              <a:gd name="adj" fmla="val 0"/>
            </a:avLst>
          </a:prstGeom>
          <a:solidFill>
            <a:schemeClr val="accent5">
              <a:lumMod val="20000"/>
              <a:lumOff val="80000"/>
            </a:schemeClr>
          </a:solidFill>
          <a:ln w="12700">
            <a:noFill/>
          </a:ln>
          <a:effectLst>
            <a:outerShdw dist="94714" dir="3000000" sx="100114" sy="100114"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91440" rIns="0" bIns="91440" rtlCol="0" anchor="ctr"/>
          <a:lstStyle/>
          <a:p>
            <a:pPr>
              <a:spcBef>
                <a:spcPts val="3000"/>
              </a:spcBef>
            </a:pPr>
            <a:r>
              <a:rPr lang="en-US" sz="1600" dirty="0">
                <a:solidFill>
                  <a:schemeClr val="tx1"/>
                </a:solidFill>
              </a:rPr>
              <a:t>CEACAM5</a:t>
            </a:r>
          </a:p>
        </p:txBody>
      </p:sp>
      <p:grpSp>
        <p:nvGrpSpPr>
          <p:cNvPr id="51" name="Group 50">
            <a:extLst>
              <a:ext uri="{FF2B5EF4-FFF2-40B4-BE49-F238E27FC236}">
                <a16:creationId xmlns:a16="http://schemas.microsoft.com/office/drawing/2014/main" id="{AEA5780F-3E03-3B8D-21E3-BD76B480D7FE}"/>
              </a:ext>
            </a:extLst>
          </p:cNvPr>
          <p:cNvGrpSpPr/>
          <p:nvPr/>
        </p:nvGrpSpPr>
        <p:grpSpPr>
          <a:xfrm>
            <a:off x="4751020" y="4154317"/>
            <a:ext cx="628650" cy="628650"/>
            <a:chOff x="6417846" y="3904389"/>
            <a:chExt cx="628650" cy="628650"/>
          </a:xfrm>
        </p:grpSpPr>
        <p:sp>
          <p:nvSpPr>
            <p:cNvPr id="52" name="Freeform 51">
              <a:extLst>
                <a:ext uri="{FF2B5EF4-FFF2-40B4-BE49-F238E27FC236}">
                  <a16:creationId xmlns:a16="http://schemas.microsoft.com/office/drawing/2014/main" id="{A35E39E4-00DB-83E0-8123-79C16DB95F91}"/>
                </a:ext>
              </a:extLst>
            </p:cNvPr>
            <p:cNvSpPr/>
            <p:nvPr/>
          </p:nvSpPr>
          <p:spPr>
            <a:xfrm>
              <a:off x="6422195" y="3911320"/>
              <a:ext cx="624301" cy="621719"/>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54" name="Graphic 53">
              <a:extLst>
                <a:ext uri="{FF2B5EF4-FFF2-40B4-BE49-F238E27FC236}">
                  <a16:creationId xmlns:a16="http://schemas.microsoft.com/office/drawing/2014/main" id="{8C7E9D56-7F41-39F9-D8B0-0B88C7856F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17846" y="3904389"/>
              <a:ext cx="628650" cy="628650"/>
            </a:xfrm>
            <a:prstGeom prst="rect">
              <a:avLst/>
            </a:prstGeom>
          </p:spPr>
        </p:pic>
      </p:grpSp>
      <p:sp>
        <p:nvSpPr>
          <p:cNvPr id="72" name="Rectangle: Rounded Corners 10">
            <a:extLst>
              <a:ext uri="{FF2B5EF4-FFF2-40B4-BE49-F238E27FC236}">
                <a16:creationId xmlns:a16="http://schemas.microsoft.com/office/drawing/2014/main" id="{AE15FA81-24F0-C938-41CF-09171EC0290E}"/>
              </a:ext>
            </a:extLst>
          </p:cNvPr>
          <p:cNvSpPr/>
          <p:nvPr/>
        </p:nvSpPr>
        <p:spPr>
          <a:xfrm>
            <a:off x="740697" y="3989746"/>
            <a:ext cx="3165929" cy="976405"/>
          </a:xfrm>
          <a:prstGeom prst="roundRect">
            <a:avLst>
              <a:gd name="adj" fmla="val 0"/>
            </a:avLst>
          </a:prstGeom>
          <a:solidFill>
            <a:schemeClr val="accent4">
              <a:lumMod val="20000"/>
              <a:lumOff val="80000"/>
            </a:schemeClr>
          </a:solidFill>
          <a:ln w="12700">
            <a:noFill/>
          </a:ln>
          <a:effectLst>
            <a:outerShdw dist="94714" dir="3000000" sx="100114" sy="100114" algn="tl" rotWithShape="0">
              <a:schemeClr val="accent4">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91440" rIns="0" bIns="91440" rtlCol="0" anchor="ctr"/>
          <a:lstStyle/>
          <a:p>
            <a:pPr>
              <a:spcBef>
                <a:spcPts val="3000"/>
              </a:spcBef>
            </a:pPr>
            <a:r>
              <a:rPr lang="en-US" sz="1600" dirty="0">
                <a:solidFill>
                  <a:schemeClr val="tx1"/>
                </a:solidFill>
              </a:rPr>
              <a:t>Overview of the NSCLC Biomarker Landscape</a:t>
            </a:r>
          </a:p>
        </p:txBody>
      </p:sp>
      <p:grpSp>
        <p:nvGrpSpPr>
          <p:cNvPr id="73" name="Group 72">
            <a:extLst>
              <a:ext uri="{FF2B5EF4-FFF2-40B4-BE49-F238E27FC236}">
                <a16:creationId xmlns:a16="http://schemas.microsoft.com/office/drawing/2014/main" id="{316E7630-BB93-8D2E-A6B8-0C214B71FBDD}"/>
              </a:ext>
            </a:extLst>
          </p:cNvPr>
          <p:cNvGrpSpPr/>
          <p:nvPr/>
        </p:nvGrpSpPr>
        <p:grpSpPr>
          <a:xfrm>
            <a:off x="426373" y="4152962"/>
            <a:ext cx="628650" cy="628650"/>
            <a:chOff x="6417846" y="3904389"/>
            <a:chExt cx="628650" cy="628650"/>
          </a:xfrm>
        </p:grpSpPr>
        <p:sp>
          <p:nvSpPr>
            <p:cNvPr id="74" name="Freeform 73">
              <a:extLst>
                <a:ext uri="{FF2B5EF4-FFF2-40B4-BE49-F238E27FC236}">
                  <a16:creationId xmlns:a16="http://schemas.microsoft.com/office/drawing/2014/main" id="{68F6960E-E2B4-7654-6DCF-4BAEAE0FB5FC}"/>
                </a:ext>
              </a:extLst>
            </p:cNvPr>
            <p:cNvSpPr/>
            <p:nvPr/>
          </p:nvSpPr>
          <p:spPr>
            <a:xfrm>
              <a:off x="6422195" y="3904389"/>
              <a:ext cx="624301" cy="628650"/>
            </a:xfrm>
            <a:custGeom>
              <a:avLst/>
              <a:gdLst>
                <a:gd name="connsiteX0" fmla="*/ 270986 w 553878"/>
                <a:gd name="connsiteY0" fmla="*/ 0 h 554640"/>
                <a:gd name="connsiteX1" fmla="*/ 0 w 553878"/>
                <a:gd name="connsiteY1" fmla="*/ 277273 h 554640"/>
                <a:gd name="connsiteX2" fmla="*/ 282988 w 553878"/>
                <a:gd name="connsiteY2" fmla="*/ 554641 h 554640"/>
                <a:gd name="connsiteX3" fmla="*/ 553879 w 553878"/>
                <a:gd name="connsiteY3" fmla="*/ 277273 h 554640"/>
                <a:gd name="connsiteX4" fmla="*/ 270986 w 553878"/>
                <a:gd name="connsiteY4" fmla="*/ 0 h 5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8" h="554640">
                  <a:moveTo>
                    <a:pt x="270986" y="0"/>
                  </a:moveTo>
                  <a:cubicBezTo>
                    <a:pt x="107633" y="0"/>
                    <a:pt x="0" y="104489"/>
                    <a:pt x="0" y="277273"/>
                  </a:cubicBezTo>
                  <a:cubicBezTo>
                    <a:pt x="0" y="450056"/>
                    <a:pt x="107633" y="554641"/>
                    <a:pt x="282988" y="554641"/>
                  </a:cubicBezTo>
                  <a:cubicBezTo>
                    <a:pt x="446246" y="554641"/>
                    <a:pt x="553879" y="446151"/>
                    <a:pt x="553879" y="277273"/>
                  </a:cubicBezTo>
                  <a:cubicBezTo>
                    <a:pt x="553879" y="108395"/>
                    <a:pt x="446246" y="0"/>
                    <a:pt x="270986" y="0"/>
                  </a:cubicBezTo>
                </a:path>
              </a:pathLst>
            </a:custGeom>
            <a:solidFill>
              <a:schemeClr val="bg1"/>
            </a:solidFill>
            <a:ln w="14288" cap="flat">
              <a:noFill/>
              <a:prstDash val="solid"/>
              <a:miter/>
            </a:ln>
          </p:spPr>
          <p:txBody>
            <a:bodyPr rtlCol="0" anchor="ctr"/>
            <a:lstStyle/>
            <a:p>
              <a:endParaRPr lang="en-US" dirty="0"/>
            </a:p>
          </p:txBody>
        </p:sp>
        <p:pic>
          <p:nvPicPr>
            <p:cNvPr id="75" name="Graphic 74">
              <a:extLst>
                <a:ext uri="{FF2B5EF4-FFF2-40B4-BE49-F238E27FC236}">
                  <a16:creationId xmlns:a16="http://schemas.microsoft.com/office/drawing/2014/main" id="{BC63440A-1150-F9E2-3CDE-9F13D0ACBE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417846" y="3904389"/>
              <a:ext cx="628650" cy="628650"/>
            </a:xfrm>
            <a:prstGeom prst="rect">
              <a:avLst/>
            </a:prstGeom>
          </p:spPr>
        </p:pic>
      </p:grpSp>
      <p:sp>
        <p:nvSpPr>
          <p:cNvPr id="3" name="Section I hyperlink">
            <a:hlinkClick r:id="rId11" action="ppaction://hlinksldjump"/>
            <a:extLst>
              <a:ext uri="{FF2B5EF4-FFF2-40B4-BE49-F238E27FC236}">
                <a16:creationId xmlns:a16="http://schemas.microsoft.com/office/drawing/2014/main" id="{5B7B1EB8-1E87-7C5D-4476-17B71BD4C94D}"/>
              </a:ext>
            </a:extLst>
          </p:cNvPr>
          <p:cNvSpPr/>
          <p:nvPr/>
        </p:nvSpPr>
        <p:spPr>
          <a:xfrm>
            <a:off x="425857" y="1884509"/>
            <a:ext cx="3557668" cy="105786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ection II  hyperlink">
            <a:hlinkClick r:id="rId12" action="ppaction://hlinksldjump"/>
            <a:extLst>
              <a:ext uri="{FF2B5EF4-FFF2-40B4-BE49-F238E27FC236}">
                <a16:creationId xmlns:a16="http://schemas.microsoft.com/office/drawing/2014/main" id="{88DB9C01-188E-372B-9CC3-16782388B1D1}"/>
              </a:ext>
            </a:extLst>
          </p:cNvPr>
          <p:cNvSpPr/>
          <p:nvPr/>
        </p:nvSpPr>
        <p:spPr>
          <a:xfrm>
            <a:off x="4742346" y="1884509"/>
            <a:ext cx="3557668" cy="105786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ection III hyperlink">
            <a:hlinkClick r:id="rId13" action="ppaction://hlinksldjump"/>
            <a:extLst>
              <a:ext uri="{FF2B5EF4-FFF2-40B4-BE49-F238E27FC236}">
                <a16:creationId xmlns:a16="http://schemas.microsoft.com/office/drawing/2014/main" id="{78DE6A27-96C6-DB92-DC00-1DF161FB456E}"/>
              </a:ext>
            </a:extLst>
          </p:cNvPr>
          <p:cNvSpPr/>
          <p:nvPr/>
        </p:nvSpPr>
        <p:spPr>
          <a:xfrm>
            <a:off x="4751020" y="3993537"/>
            <a:ext cx="3557668" cy="105786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ection IV hyperlink">
            <a:hlinkClick r:id="rId14" action="ppaction://hlinksldjump"/>
            <a:extLst>
              <a:ext uri="{FF2B5EF4-FFF2-40B4-BE49-F238E27FC236}">
                <a16:creationId xmlns:a16="http://schemas.microsoft.com/office/drawing/2014/main" id="{37797A41-542F-BDD1-2C51-8A6BED13B766}"/>
              </a:ext>
            </a:extLst>
          </p:cNvPr>
          <p:cNvSpPr/>
          <p:nvPr/>
        </p:nvSpPr>
        <p:spPr>
          <a:xfrm>
            <a:off x="425857" y="3981174"/>
            <a:ext cx="3557668" cy="105786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2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F988E7-61E1-814A-3C1A-4A908262AD17}"/>
              </a:ext>
            </a:extLst>
          </p:cNvPr>
          <p:cNvSpPr/>
          <p:nvPr/>
        </p:nvSpPr>
        <p:spPr>
          <a:xfrm>
            <a:off x="444845" y="3882249"/>
            <a:ext cx="4127155" cy="1419126"/>
          </a:xfrm>
          <a:prstGeom prst="rect">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404813" indent="-4763">
              <a:lnSpc>
                <a:spcPct val="95000"/>
              </a:lnSpc>
              <a:spcBef>
                <a:spcPts val="300"/>
              </a:spcBef>
            </a:pPr>
            <a:r>
              <a:rPr lang="en-US" sz="1000" b="1" dirty="0">
                <a:solidFill>
                  <a:schemeClr val="accent2"/>
                </a:solidFill>
                <a:latin typeface="+mn-lt"/>
              </a:rPr>
              <a:t>Cancer biomarkers</a:t>
            </a:r>
            <a:r>
              <a:rPr lang="en-US" sz="1000" dirty="0">
                <a:latin typeface="+mn-lt"/>
              </a:rPr>
              <a:t> </a:t>
            </a:r>
            <a:r>
              <a:rPr lang="en-US" sz="1000" dirty="0">
                <a:latin typeface="+mn-lt"/>
                <a:ea typeface="Calibri" panose="020F0502020204030204" pitchFamily="34" charset="0"/>
                <a:cs typeface="Times New Roman" panose="02020603050405020304" pitchFamily="18" charset="0"/>
              </a:rPr>
              <a:t>are substances produced by cancer cells at higher or lower levels than normal cells or are unique to cancer cells. </a:t>
            </a:r>
            <a:endParaRPr lang="en-US" sz="1000" dirty="0">
              <a:latin typeface="+mn-lt"/>
            </a:endParaRPr>
          </a:p>
          <a:p>
            <a:pPr>
              <a:lnSpc>
                <a:spcPct val="95000"/>
              </a:lnSpc>
              <a:spcBef>
                <a:spcPts val="300"/>
              </a:spcBef>
            </a:pPr>
            <a:r>
              <a:rPr lang="en-US" sz="1000" b="1" dirty="0">
                <a:solidFill>
                  <a:schemeClr val="accent2"/>
                </a:solidFill>
                <a:latin typeface="+mn-lt"/>
              </a:rPr>
              <a:t>Biomarker testing</a:t>
            </a:r>
            <a:r>
              <a:rPr lang="en-US" sz="1000" dirty="0">
                <a:latin typeface="+mn-lt"/>
              </a:rPr>
              <a:t> is the process by which these targets are identified in tumor tissue or in plasma.</a:t>
            </a:r>
            <a:endParaRPr lang="en-US" sz="1000" b="1" dirty="0">
              <a:latin typeface="+mn-lt"/>
            </a:endParaRPr>
          </a:p>
          <a:p>
            <a:pPr>
              <a:lnSpc>
                <a:spcPct val="95000"/>
              </a:lnSpc>
              <a:spcBef>
                <a:spcPts val="300"/>
              </a:spcBef>
            </a:pPr>
            <a:r>
              <a:rPr lang="en-US" sz="1000" b="1" dirty="0">
                <a:solidFill>
                  <a:schemeClr val="accent2"/>
                </a:solidFill>
                <a:latin typeface="+mn-lt"/>
              </a:rPr>
              <a:t>Targeted therapy </a:t>
            </a:r>
            <a:r>
              <a:rPr lang="en-US" sz="1000" dirty="0">
                <a:solidFill>
                  <a:schemeClr val="tx1"/>
                </a:solidFill>
              </a:rPr>
              <a:t>is</a:t>
            </a:r>
            <a:r>
              <a:rPr lang="en-US" sz="1000" dirty="0">
                <a:latin typeface="+mn-lt"/>
              </a:rPr>
              <a:t> a type of cancer treatment that uses drugs to target specific genes and proteins (identified as biomarkers) that help cancer cells survive and grow.  </a:t>
            </a:r>
          </a:p>
        </p:txBody>
      </p:sp>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normAutofit fontScale="90000"/>
          </a:bodyPr>
          <a:lstStyle/>
          <a:p>
            <a:r>
              <a:rPr lang="en-US" dirty="0"/>
              <a:t>I. Overview of Biomarker Testing</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6513383" cy="246221"/>
          </a:xfrm>
        </p:spPr>
        <p:txBody>
          <a:bodyPr/>
          <a:lstStyle/>
          <a:p>
            <a:r>
              <a:rPr lang="en-US" dirty="0"/>
              <a:t>A. Biomarker Testing for Cancer Treatment</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8448"/>
            <a:ext cx="8480952" cy="1818575"/>
          </a:xfrm>
        </p:spPr>
        <p:txBody>
          <a:bodyPr/>
          <a:lstStyle/>
          <a:p>
            <a:pPr indent="628650">
              <a:spcBef>
                <a:spcPts val="1200"/>
              </a:spcBef>
              <a:tabLst>
                <a:tab pos="628650" algn="l"/>
              </a:tabLst>
            </a:pPr>
            <a:r>
              <a:rPr lang="en-US" dirty="0"/>
              <a:t>The National Cancer Institute provides a broad overview on the basics of biomarker</a:t>
            </a:r>
            <a:br>
              <a:rPr lang="en-US" dirty="0"/>
            </a:br>
            <a:r>
              <a:rPr lang="en-US" dirty="0"/>
              <a:t>	testing for cancer treatment, including definitions, utility in selecting treatment, and the importance of biomarker testing in the management paradigm for many cancers. This overview also provides information on the different types of biomarker tests.</a:t>
            </a:r>
          </a:p>
          <a:p>
            <a:pPr marL="628650" indent="-7938">
              <a:spcBef>
                <a:spcPts val="1200"/>
              </a:spcBef>
              <a:tabLst>
                <a:tab pos="628650" algn="l"/>
              </a:tabLst>
            </a:pPr>
            <a:r>
              <a:rPr lang="en-US" sz="1300" dirty="0">
                <a:hlinkClick r:id="rId3">
                  <a:extLst>
                    <a:ext uri="{A12FA001-AC4F-418D-AE19-62706E023703}">
                      <ahyp:hlinkClr xmlns:ahyp="http://schemas.microsoft.com/office/drawing/2018/hyperlinkcolor" val="tx"/>
                    </a:ext>
                  </a:extLst>
                </a:hlinkClick>
              </a:rPr>
              <a:t>https://www.cancer.gov/about-cancer/treatment/types/biomarker-testing-cancer-treatment</a:t>
            </a:r>
            <a:endParaRPr lang="en-US" sz="1300" dirty="0"/>
          </a:p>
        </p:txBody>
      </p:sp>
      <p:pic>
        <p:nvPicPr>
          <p:cNvPr id="17" name="Graphic 16">
            <a:extLst>
              <a:ext uri="{FF2B5EF4-FFF2-40B4-BE49-F238E27FC236}">
                <a16:creationId xmlns:a16="http://schemas.microsoft.com/office/drawing/2014/main" id="{848738E1-D156-5851-DFF1-0036B19021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59" y="2406385"/>
            <a:ext cx="571500" cy="571500"/>
          </a:xfrm>
          <a:prstGeom prst="rect">
            <a:avLst/>
          </a:prstGeom>
        </p:spPr>
      </p:pic>
      <p:pic>
        <p:nvPicPr>
          <p:cNvPr id="25" name="Graphic 24">
            <a:extLst>
              <a:ext uri="{FF2B5EF4-FFF2-40B4-BE49-F238E27FC236}">
                <a16:creationId xmlns:a16="http://schemas.microsoft.com/office/drawing/2014/main" id="{C12CE7C6-2D11-6C24-1BA0-3228637B74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1176106"/>
            <a:ext cx="571500" cy="571500"/>
          </a:xfrm>
          <a:prstGeom prst="rect">
            <a:avLst/>
          </a:prstGeom>
        </p:spPr>
      </p:pic>
      <p:sp>
        <p:nvSpPr>
          <p:cNvPr id="30" name="Rectangle: Rounded Corners 10">
            <a:extLst>
              <a:ext uri="{FF2B5EF4-FFF2-40B4-BE49-F238E27FC236}">
                <a16:creationId xmlns:a16="http://schemas.microsoft.com/office/drawing/2014/main" id="{10763A65-2566-41CA-1256-B8BEF391D3E5}"/>
              </a:ext>
            </a:extLst>
          </p:cNvPr>
          <p:cNvSpPr/>
          <p:nvPr/>
        </p:nvSpPr>
        <p:spPr>
          <a:xfrm>
            <a:off x="444845" y="3127849"/>
            <a:ext cx="4127156" cy="433793"/>
          </a:xfrm>
          <a:prstGeom prst="roundRect">
            <a:avLst>
              <a:gd name="adj" fmla="val 0"/>
            </a:avLst>
          </a:prstGeom>
          <a:solidFill>
            <a:schemeClr val="accent6">
              <a:lumMod val="20000"/>
              <a:lumOff val="80000"/>
            </a:schemeClr>
          </a:solidFill>
          <a:ln w="12700">
            <a:noFill/>
          </a:ln>
          <a:effectLst>
            <a:outerShdw dist="94714" dir="3000000" sx="100114" sy="100114"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509588">
              <a:lnSpc>
                <a:spcPct val="110000"/>
              </a:lnSpc>
            </a:pPr>
            <a:r>
              <a:rPr lang="en-US" sz="1400" dirty="0">
                <a:solidFill>
                  <a:schemeClr val="tx1"/>
                </a:solidFill>
                <a:latin typeface="+mn-lt"/>
              </a:rPr>
              <a:t>Why should biomarker testing be done?</a:t>
            </a:r>
          </a:p>
        </p:txBody>
      </p:sp>
      <p:sp>
        <p:nvSpPr>
          <p:cNvPr id="31" name="Rectangle: Rounded Corners 10">
            <a:extLst>
              <a:ext uri="{FF2B5EF4-FFF2-40B4-BE49-F238E27FC236}">
                <a16:creationId xmlns:a16="http://schemas.microsoft.com/office/drawing/2014/main" id="{17CBA438-9F24-189D-A25F-E6DA2F0893FA}"/>
              </a:ext>
            </a:extLst>
          </p:cNvPr>
          <p:cNvSpPr/>
          <p:nvPr/>
        </p:nvSpPr>
        <p:spPr>
          <a:xfrm>
            <a:off x="5105400" y="3123140"/>
            <a:ext cx="3605968" cy="1821656"/>
          </a:xfrm>
          <a:prstGeom prst="roundRect">
            <a:avLst>
              <a:gd name="adj" fmla="val 0"/>
            </a:avLst>
          </a:prstGeom>
          <a:solidFill>
            <a:schemeClr val="accent6">
              <a:lumMod val="20000"/>
              <a:lumOff val="80000"/>
            </a:schemeClr>
          </a:solidFill>
          <a:ln w="12700">
            <a:noFill/>
          </a:ln>
          <a:effectLst>
            <a:outerShdw dist="94714" dir="3000000" sx="100114" sy="100114"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288925">
              <a:spcAft>
                <a:spcPts val="600"/>
              </a:spcAft>
            </a:pPr>
            <a:r>
              <a:rPr lang="en-US" sz="1400" dirty="0">
                <a:solidFill>
                  <a:schemeClr val="tx1"/>
                </a:solidFill>
                <a:latin typeface="+mn-lt"/>
              </a:rPr>
              <a:t>Discuss precision medicine.</a:t>
            </a:r>
          </a:p>
          <a:p>
            <a:pPr marL="566738" indent="-277813">
              <a:spcAft>
                <a:spcPts val="600"/>
              </a:spcAft>
              <a:buFont typeface="Arial" panose="020B0604020202020204" pitchFamily="34" charset="0"/>
              <a:buChar char="•"/>
            </a:pPr>
            <a:r>
              <a:rPr lang="en-US" sz="1400" dirty="0">
                <a:solidFill>
                  <a:schemeClr val="tx1"/>
                </a:solidFill>
                <a:latin typeface="+mn-lt"/>
              </a:rPr>
              <a:t>What is it?  </a:t>
            </a:r>
          </a:p>
          <a:p>
            <a:pPr marL="566738" indent="-277813">
              <a:spcAft>
                <a:spcPts val="600"/>
              </a:spcAft>
              <a:buFont typeface="Arial" panose="020B0604020202020204" pitchFamily="34" charset="0"/>
              <a:buChar char="•"/>
            </a:pPr>
            <a:r>
              <a:rPr lang="en-US" sz="1400" dirty="0">
                <a:solidFill>
                  <a:schemeClr val="tx1"/>
                </a:solidFill>
                <a:latin typeface="+mn-lt"/>
              </a:rPr>
              <a:t>Why is it important?</a:t>
            </a:r>
          </a:p>
          <a:p>
            <a:pPr marL="566738" indent="-277813">
              <a:spcAft>
                <a:spcPts val="600"/>
              </a:spcAft>
              <a:buFont typeface="Arial" panose="020B0604020202020204" pitchFamily="34" charset="0"/>
              <a:buChar char="•"/>
            </a:pPr>
            <a:r>
              <a:rPr lang="en-US" sz="1400" dirty="0">
                <a:solidFill>
                  <a:schemeClr val="tx1"/>
                </a:solidFill>
                <a:latin typeface="+mn-lt"/>
              </a:rPr>
              <a:t>How does biomarker testing play a part in precision medicine? </a:t>
            </a:r>
          </a:p>
        </p:txBody>
      </p:sp>
      <p:grpSp>
        <p:nvGrpSpPr>
          <p:cNvPr id="33" name="Group 32">
            <a:extLst>
              <a:ext uri="{FF2B5EF4-FFF2-40B4-BE49-F238E27FC236}">
                <a16:creationId xmlns:a16="http://schemas.microsoft.com/office/drawing/2014/main" id="{ACB9C6F2-560D-01CD-D547-4C6825F38216}"/>
              </a:ext>
            </a:extLst>
          </p:cNvPr>
          <p:cNvGrpSpPr/>
          <p:nvPr/>
        </p:nvGrpSpPr>
        <p:grpSpPr>
          <a:xfrm>
            <a:off x="311231" y="3070993"/>
            <a:ext cx="576072" cy="576072"/>
            <a:chOff x="4853184" y="1189402"/>
            <a:chExt cx="576072" cy="576072"/>
          </a:xfrm>
        </p:grpSpPr>
        <p:sp>
          <p:nvSpPr>
            <p:cNvPr id="32" name="Flowchart: Connector 31">
              <a:extLst>
                <a:ext uri="{FF2B5EF4-FFF2-40B4-BE49-F238E27FC236}">
                  <a16:creationId xmlns:a16="http://schemas.microsoft.com/office/drawing/2014/main" id="{93F0E277-6278-26F4-5F01-DCA08D52C01B}"/>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FC5E7B2E-9C46-0F6F-FC12-D83E455E85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grpSp>
        <p:nvGrpSpPr>
          <p:cNvPr id="34" name="Group 33">
            <a:extLst>
              <a:ext uri="{FF2B5EF4-FFF2-40B4-BE49-F238E27FC236}">
                <a16:creationId xmlns:a16="http://schemas.microsoft.com/office/drawing/2014/main" id="{5A88546A-F2A7-AF1B-376A-FD027EAE9F19}"/>
              </a:ext>
            </a:extLst>
          </p:cNvPr>
          <p:cNvGrpSpPr/>
          <p:nvPr/>
        </p:nvGrpSpPr>
        <p:grpSpPr>
          <a:xfrm>
            <a:off x="329159" y="3785457"/>
            <a:ext cx="576072" cy="576072"/>
            <a:chOff x="319625" y="4333998"/>
            <a:chExt cx="576072" cy="576072"/>
          </a:xfrm>
        </p:grpSpPr>
        <p:sp>
          <p:nvSpPr>
            <p:cNvPr id="28" name="Flowchart: Connector 27">
              <a:extLst>
                <a:ext uri="{FF2B5EF4-FFF2-40B4-BE49-F238E27FC236}">
                  <a16:creationId xmlns:a16="http://schemas.microsoft.com/office/drawing/2014/main" id="{2D736E00-C373-3877-0852-4E3B174B2852}"/>
                </a:ext>
              </a:extLst>
            </p:cNvPr>
            <p:cNvSpPr/>
            <p:nvPr/>
          </p:nvSpPr>
          <p:spPr>
            <a:xfrm>
              <a:off x="319625" y="4333998"/>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457DCBA-63A9-3987-297B-1EA94D1F3D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9625" y="4333998"/>
              <a:ext cx="571500" cy="571500"/>
            </a:xfrm>
            <a:prstGeom prst="rect">
              <a:avLst/>
            </a:prstGeom>
          </p:spPr>
        </p:pic>
      </p:grpSp>
      <p:sp>
        <p:nvSpPr>
          <p:cNvPr id="57" name="Rectangle 56">
            <a:extLst>
              <a:ext uri="{FF2B5EF4-FFF2-40B4-BE49-F238E27FC236}">
                <a16:creationId xmlns:a16="http://schemas.microsoft.com/office/drawing/2014/main" id="{F61A4901-838B-9A4B-C18F-27B3BA4212E1}"/>
              </a:ext>
            </a:extLst>
          </p:cNvPr>
          <p:cNvSpPr/>
          <p:nvPr/>
        </p:nvSpPr>
        <p:spPr>
          <a:xfrm>
            <a:off x="445171" y="5478890"/>
            <a:ext cx="4126829" cy="640080"/>
          </a:xfrm>
          <a:prstGeom prst="rect">
            <a:avLst/>
          </a:prstGeom>
          <a:solidFill>
            <a:schemeClr val="accent2"/>
          </a:solidFill>
          <a:ln>
            <a:noFill/>
          </a:ln>
          <a:effectLst>
            <a:outerShdw dist="63500" dir="3120000" algn="tl" rotWithShape="0">
              <a:schemeClr val="accent2">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National Cancer Institute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Webpage (15 min reading time)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NCI 2019</a:t>
            </a:r>
            <a:endParaRPr lang="en-US" sz="1000" dirty="0">
              <a:solidFill>
                <a:schemeClr val="bg1"/>
              </a:solidFill>
            </a:endParaRPr>
          </a:p>
        </p:txBody>
      </p:sp>
      <p:sp>
        <p:nvSpPr>
          <p:cNvPr id="2" name="Footer Placeholder 1">
            <a:extLst>
              <a:ext uri="{FF2B5EF4-FFF2-40B4-BE49-F238E27FC236}">
                <a16:creationId xmlns:a16="http://schemas.microsoft.com/office/drawing/2014/main" id="{7E1E8665-1A4A-B9B1-6703-96F8A239EF22}"/>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8" name="Slide Number Placeholder 7">
            <a:extLst>
              <a:ext uri="{FF2B5EF4-FFF2-40B4-BE49-F238E27FC236}">
                <a16:creationId xmlns:a16="http://schemas.microsoft.com/office/drawing/2014/main" id="{2CB9CCE1-086D-7038-8988-351F450330BB}"/>
              </a:ext>
            </a:extLst>
          </p:cNvPr>
          <p:cNvSpPr>
            <a:spLocks noGrp="1"/>
          </p:cNvSpPr>
          <p:nvPr>
            <p:ph type="sldNum" sz="quarter" idx="11"/>
          </p:nvPr>
        </p:nvSpPr>
        <p:spPr/>
        <p:txBody>
          <a:bodyPr/>
          <a:lstStyle/>
          <a:p>
            <a:fld id="{6B54B0F7-55DD-40D6-B7F4-70B586885C0B}" type="slidenum">
              <a:rPr lang="en-US" smtClean="0"/>
              <a:pPr/>
              <a:t>5</a:t>
            </a:fld>
            <a:endParaRPr lang="en-US" dirty="0"/>
          </a:p>
        </p:txBody>
      </p:sp>
      <p:grpSp>
        <p:nvGrpSpPr>
          <p:cNvPr id="4" name="Group 3">
            <a:extLst>
              <a:ext uri="{FF2B5EF4-FFF2-40B4-BE49-F238E27FC236}">
                <a16:creationId xmlns:a16="http://schemas.microsoft.com/office/drawing/2014/main" id="{0D7C9779-C1A7-9E21-80D3-6D55966D127B}"/>
              </a:ext>
            </a:extLst>
          </p:cNvPr>
          <p:cNvGrpSpPr/>
          <p:nvPr/>
        </p:nvGrpSpPr>
        <p:grpSpPr>
          <a:xfrm>
            <a:off x="4784622" y="3053061"/>
            <a:ext cx="576072" cy="576072"/>
            <a:chOff x="4853184" y="1189402"/>
            <a:chExt cx="576072" cy="576072"/>
          </a:xfrm>
        </p:grpSpPr>
        <p:sp>
          <p:nvSpPr>
            <p:cNvPr id="5" name="Flowchart: Connector 4">
              <a:extLst>
                <a:ext uri="{FF2B5EF4-FFF2-40B4-BE49-F238E27FC236}">
                  <a16:creationId xmlns:a16="http://schemas.microsoft.com/office/drawing/2014/main" id="{94BCBB62-BC86-CA12-983B-C5BEA1739D6B}"/>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7029587-4046-07AA-ABEE-EE2F782FC2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3184" y="1189402"/>
              <a:ext cx="571500" cy="571500"/>
            </a:xfrm>
            <a:prstGeom prst="rect">
              <a:avLst/>
            </a:prstGeom>
          </p:spPr>
        </p:pic>
      </p:grpSp>
    </p:spTree>
    <p:extLst>
      <p:ext uri="{BB962C8B-B14F-4D97-AF65-F5344CB8AC3E}">
        <p14:creationId xmlns:p14="http://schemas.microsoft.com/office/powerpoint/2010/main" val="212665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EC0B204-B0E2-6F4F-0AA7-319CCDAFA20C}"/>
              </a:ext>
            </a:extLst>
          </p:cNvPr>
          <p:cNvSpPr>
            <a:spLocks noGrp="1"/>
          </p:cNvSpPr>
          <p:nvPr>
            <p:ph type="body" sz="quarter" idx="21"/>
          </p:nvPr>
        </p:nvSpPr>
        <p:spPr>
          <a:xfrm>
            <a:off x="331525" y="1298448"/>
            <a:ext cx="8476538" cy="3960121"/>
          </a:xfrm>
        </p:spPr>
        <p:txBody>
          <a:bodyPr/>
          <a:lstStyle/>
          <a:p>
            <a:pPr marL="625475" indent="1588">
              <a:tabLst>
                <a:tab pos="627063" algn="l"/>
              </a:tabLst>
            </a:pPr>
            <a:r>
              <a:rPr lang="en-US" sz="1400" dirty="0"/>
              <a:t>Dr David Berz and Dr Philip Bonomi discuss the history and importance of molecular diagnostics for NSCLC.</a:t>
            </a:r>
          </a:p>
          <a:p>
            <a:pPr marL="627063">
              <a:spcBef>
                <a:spcPts val="1200"/>
              </a:spcBef>
              <a:tabLst>
                <a:tab pos="53975" algn="l"/>
              </a:tabLst>
            </a:pPr>
            <a:r>
              <a:rPr lang="en-US" sz="1400" dirty="0">
                <a:hlinkClick r:id="rId3">
                  <a:extLst>
                    <a:ext uri="{A12FA001-AC4F-418D-AE19-62706E023703}">
                      <ahyp:hlinkClr xmlns:ahyp="http://schemas.microsoft.com/office/drawing/2018/hyperlinkcolor" val="tx"/>
                    </a:ext>
                  </a:extLst>
                </a:hlinkClick>
              </a:rPr>
              <a:t>https://www.targetedonc.com/view/david-berz-md-phd-and-philip-bonomi-md-discuss-molecular-diagnostics-in-nsclc</a:t>
            </a:r>
            <a:endParaRPr lang="en-US" sz="1400" dirty="0"/>
          </a:p>
          <a:p>
            <a:endParaRPr lang="en-US" dirty="0"/>
          </a:p>
        </p:txBody>
      </p:sp>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normAutofit fontScale="90000"/>
          </a:bodyPr>
          <a:lstStyle/>
          <a:p>
            <a:r>
              <a:rPr lang="en-US" dirty="0"/>
              <a:t>I. Overview of Biomarker Testing</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a:xfrm>
            <a:off x="333731" y="883097"/>
            <a:ext cx="8476538" cy="317615"/>
          </a:xfrm>
        </p:spPr>
        <p:txBody>
          <a:bodyPr/>
          <a:lstStyle/>
          <a:p>
            <a:r>
              <a:rPr lang="en-US" dirty="0"/>
              <a:t>B. History and Importance of Molecular Diagnostics in NSCLC</a:t>
            </a:r>
          </a:p>
        </p:txBody>
      </p:sp>
      <p:sp>
        <p:nvSpPr>
          <p:cNvPr id="9" name="Rectangle: Rounded Corners 10">
            <a:extLst>
              <a:ext uri="{FF2B5EF4-FFF2-40B4-BE49-F238E27FC236}">
                <a16:creationId xmlns:a16="http://schemas.microsoft.com/office/drawing/2014/main" id="{5BDFCBF6-56ED-580E-867D-66977C222A09}"/>
              </a:ext>
            </a:extLst>
          </p:cNvPr>
          <p:cNvSpPr/>
          <p:nvPr/>
        </p:nvSpPr>
        <p:spPr>
          <a:xfrm>
            <a:off x="445171" y="2992586"/>
            <a:ext cx="8253659" cy="1220599"/>
          </a:xfrm>
          <a:prstGeom prst="roundRect">
            <a:avLst>
              <a:gd name="adj" fmla="val 0"/>
            </a:avLst>
          </a:prstGeom>
          <a:solidFill>
            <a:schemeClr val="accent6">
              <a:lumMod val="20000"/>
              <a:lumOff val="80000"/>
            </a:schemeClr>
          </a:solidFill>
          <a:ln w="12700">
            <a:noFill/>
          </a:ln>
          <a:effectLst>
            <a:outerShdw dist="94714" dir="3000000" sx="100114" sy="100114"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pPr marL="509588">
              <a:lnSpc>
                <a:spcPct val="125000"/>
              </a:lnSpc>
              <a:spcBef>
                <a:spcPts val="1200"/>
              </a:spcBef>
            </a:pPr>
            <a:r>
              <a:rPr lang="en-US" sz="1400" dirty="0">
                <a:solidFill>
                  <a:schemeClr val="tx1"/>
                </a:solidFill>
                <a:latin typeface="+mn-lt"/>
              </a:rPr>
              <a:t>What do you think the speakers meant when they talked about a cell being “addicted” to a particular biochemical pathway?</a:t>
            </a:r>
          </a:p>
          <a:p>
            <a:pPr marL="509588">
              <a:lnSpc>
                <a:spcPct val="125000"/>
              </a:lnSpc>
              <a:spcBef>
                <a:spcPts val="1200"/>
              </a:spcBef>
            </a:pPr>
            <a:r>
              <a:rPr lang="en-US" sz="1400" dirty="0">
                <a:solidFill>
                  <a:schemeClr val="tx1"/>
                </a:solidFill>
                <a:latin typeface="+mn-lt"/>
              </a:rPr>
              <a:t>What are some considerations when choosing targeted therapy vs chemotherapy?</a:t>
            </a:r>
          </a:p>
        </p:txBody>
      </p:sp>
      <p:grpSp>
        <p:nvGrpSpPr>
          <p:cNvPr id="7" name="Group 6">
            <a:extLst>
              <a:ext uri="{FF2B5EF4-FFF2-40B4-BE49-F238E27FC236}">
                <a16:creationId xmlns:a16="http://schemas.microsoft.com/office/drawing/2014/main" id="{6D3A07BD-3FAC-DEEE-742A-FB9B6A22AD8C}"/>
              </a:ext>
            </a:extLst>
          </p:cNvPr>
          <p:cNvGrpSpPr/>
          <p:nvPr/>
        </p:nvGrpSpPr>
        <p:grpSpPr>
          <a:xfrm>
            <a:off x="324587" y="2842860"/>
            <a:ext cx="576072" cy="576072"/>
            <a:chOff x="324587" y="2842860"/>
            <a:chExt cx="576072" cy="576072"/>
          </a:xfrm>
        </p:grpSpPr>
        <p:sp>
          <p:nvSpPr>
            <p:cNvPr id="12" name="Flowchart: Connector 11">
              <a:extLst>
                <a:ext uri="{FF2B5EF4-FFF2-40B4-BE49-F238E27FC236}">
                  <a16:creationId xmlns:a16="http://schemas.microsoft.com/office/drawing/2014/main" id="{8907CB04-18AC-0C20-724D-3F42D59C508E}"/>
                </a:ext>
              </a:extLst>
            </p:cNvPr>
            <p:cNvSpPr/>
            <p:nvPr/>
          </p:nvSpPr>
          <p:spPr>
            <a:xfrm>
              <a:off x="324587" y="2842860"/>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D226E58D-0A0B-81A7-5781-288B5BB1B0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587" y="2842860"/>
              <a:ext cx="571500" cy="571500"/>
            </a:xfrm>
            <a:prstGeom prst="rect">
              <a:avLst/>
            </a:prstGeom>
          </p:spPr>
        </p:pic>
      </p:grpSp>
      <p:pic>
        <p:nvPicPr>
          <p:cNvPr id="23" name="Graphic 22">
            <a:extLst>
              <a:ext uri="{FF2B5EF4-FFF2-40B4-BE49-F238E27FC236}">
                <a16:creationId xmlns:a16="http://schemas.microsoft.com/office/drawing/2014/main" id="{CE094B32-57E7-1035-5F6F-ED1C3CDA8A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587" y="1984170"/>
            <a:ext cx="571500" cy="571500"/>
          </a:xfrm>
          <a:prstGeom prst="rect">
            <a:avLst/>
          </a:prstGeom>
        </p:spPr>
      </p:pic>
      <p:sp>
        <p:nvSpPr>
          <p:cNvPr id="27" name="Rectangle 26">
            <a:extLst>
              <a:ext uri="{FF2B5EF4-FFF2-40B4-BE49-F238E27FC236}">
                <a16:creationId xmlns:a16="http://schemas.microsoft.com/office/drawing/2014/main" id="{6A3847AC-E439-D2DC-CE52-8828ECC910C9}"/>
              </a:ext>
            </a:extLst>
          </p:cNvPr>
          <p:cNvSpPr/>
          <p:nvPr/>
        </p:nvSpPr>
        <p:spPr>
          <a:xfrm>
            <a:off x="445171" y="5478890"/>
            <a:ext cx="4126830" cy="640080"/>
          </a:xfrm>
          <a:prstGeom prst="rect">
            <a:avLst/>
          </a:prstGeom>
          <a:solidFill>
            <a:schemeClr val="accent2"/>
          </a:solidFill>
          <a:ln>
            <a:noFill/>
          </a:ln>
          <a:effectLst>
            <a:outerShdw dist="63500" dir="3120000" algn="tl" rotWithShape="0">
              <a:schemeClr val="accent2">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Targetedonc.com</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Video (3 minutes)</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Description: File: Online</a:t>
            </a:r>
            <a:endParaRPr lang="en-US" sz="1000" dirty="0">
              <a:solidFill>
                <a:schemeClr val="bg1"/>
              </a:solidFill>
            </a:endParaRPr>
          </a:p>
        </p:txBody>
      </p:sp>
      <p:sp>
        <p:nvSpPr>
          <p:cNvPr id="8" name="Footer Placeholder 7">
            <a:extLst>
              <a:ext uri="{FF2B5EF4-FFF2-40B4-BE49-F238E27FC236}">
                <a16:creationId xmlns:a16="http://schemas.microsoft.com/office/drawing/2014/main" id="{EFAC2A28-E303-AD76-77CE-775C995D95DA}"/>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0" name="Slide Number Placeholder 9">
            <a:extLst>
              <a:ext uri="{FF2B5EF4-FFF2-40B4-BE49-F238E27FC236}">
                <a16:creationId xmlns:a16="http://schemas.microsoft.com/office/drawing/2014/main" id="{74272B88-8350-1954-0A92-02AD50B428CF}"/>
              </a:ext>
            </a:extLst>
          </p:cNvPr>
          <p:cNvSpPr>
            <a:spLocks noGrp="1"/>
          </p:cNvSpPr>
          <p:nvPr>
            <p:ph type="sldNum" sz="quarter" idx="11"/>
          </p:nvPr>
        </p:nvSpPr>
        <p:spPr/>
        <p:txBody>
          <a:bodyPr/>
          <a:lstStyle/>
          <a:p>
            <a:fld id="{6B54B0F7-55DD-40D6-B7F4-70B586885C0B}" type="slidenum">
              <a:rPr lang="en-US" smtClean="0"/>
              <a:pPr/>
              <a:t>6</a:t>
            </a:fld>
            <a:endParaRPr lang="en-US" dirty="0"/>
          </a:p>
        </p:txBody>
      </p:sp>
      <p:pic>
        <p:nvPicPr>
          <p:cNvPr id="4" name="Graphic 3">
            <a:extLst>
              <a:ext uri="{FF2B5EF4-FFF2-40B4-BE49-F238E27FC236}">
                <a16:creationId xmlns:a16="http://schemas.microsoft.com/office/drawing/2014/main" id="{8F82862C-7E75-E01A-1BD7-44D3FBB0C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9159" y="1176106"/>
            <a:ext cx="571500" cy="571500"/>
          </a:xfrm>
          <a:prstGeom prst="rect">
            <a:avLst/>
          </a:prstGeom>
        </p:spPr>
      </p:pic>
    </p:spTree>
    <p:extLst>
      <p:ext uri="{BB962C8B-B14F-4D97-AF65-F5344CB8AC3E}">
        <p14:creationId xmlns:p14="http://schemas.microsoft.com/office/powerpoint/2010/main" val="34975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II. Biomarker Assays</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p:txBody>
          <a:bodyPr/>
          <a:lstStyle/>
          <a:p>
            <a:pPr lvl="0"/>
            <a:r>
              <a:rPr lang="en-US" dirty="0">
                <a:solidFill>
                  <a:schemeClr val="accent3"/>
                </a:solidFill>
              </a:rPr>
              <a:t>A. Overview of Biomarker Assays</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2627" y="1298448"/>
            <a:ext cx="4239373" cy="3942633"/>
          </a:xfrm>
        </p:spPr>
        <p:txBody>
          <a:bodyPr/>
          <a:lstStyle/>
          <a:p>
            <a:pPr indent="627063">
              <a:tabLst>
                <a:tab pos="627063" algn="l"/>
              </a:tabLst>
            </a:pPr>
            <a:r>
              <a:rPr lang="en-US" dirty="0"/>
              <a:t>This resource, developed by the 	Research Advocacy Network, provides an overview of key methods in molecular diagnostics, including methods to detect DNA/RNA alterations and quantifications (cytogenetics, fluorescence in-situ hybridization [FISH], polymerase chain reaction [PCR], real-time [RT]-PCR, and sequencing) and methods used to detect the presence and the quantification of proteins (immunohistochemistry). Read pages 23-32.</a:t>
            </a:r>
          </a:p>
          <a:p>
            <a:pPr marL="627063"/>
            <a:r>
              <a:rPr lang="en-US" dirty="0">
                <a:solidFill>
                  <a:schemeClr val="accent3"/>
                </a:solidFill>
              </a:rPr>
              <a:t> </a:t>
            </a:r>
            <a:r>
              <a:rPr lang="en-US" dirty="0">
                <a:hlinkClick r:id="rId3">
                  <a:extLst>
                    <a:ext uri="{A12FA001-AC4F-418D-AE19-62706E023703}">
                      <ahyp:hlinkClr xmlns:ahyp="http://schemas.microsoft.com/office/drawing/2018/hyperlinkcolor" val="tx"/>
                    </a:ext>
                  </a:extLst>
                </a:hlinkClick>
              </a:rPr>
              <a:t>https://researchadvocacy.org/sites/default/files/resources/MolecularDiagnosticsTutorialFinal.pdf</a:t>
            </a:r>
            <a:endParaRPr lang="en-US" dirty="0"/>
          </a:p>
          <a:p>
            <a:endParaRPr lang="en-US" dirty="0"/>
          </a:p>
          <a:p>
            <a:endParaRPr lang="en-US" dirty="0"/>
          </a:p>
        </p:txBody>
      </p:sp>
      <p:sp>
        <p:nvSpPr>
          <p:cNvPr id="10" name="Rectangle: Rounded Corners 10">
            <a:extLst>
              <a:ext uri="{FF2B5EF4-FFF2-40B4-BE49-F238E27FC236}">
                <a16:creationId xmlns:a16="http://schemas.microsoft.com/office/drawing/2014/main" id="{EB1E1814-5EAD-19F3-E6F8-8B03538AE0DB}"/>
              </a:ext>
            </a:extLst>
          </p:cNvPr>
          <p:cNvSpPr/>
          <p:nvPr/>
        </p:nvSpPr>
        <p:spPr>
          <a:xfrm>
            <a:off x="5092862" y="1372811"/>
            <a:ext cx="3605968" cy="4454173"/>
          </a:xfrm>
          <a:prstGeom prst="roundRect">
            <a:avLst>
              <a:gd name="adj" fmla="val 0"/>
            </a:avLst>
          </a:prstGeom>
          <a:solidFill>
            <a:srgbClr val="FBE2DC"/>
          </a:solidFill>
          <a:ln w="12700">
            <a:noFill/>
          </a:ln>
          <a:effectLst>
            <a:outerShdw dist="94714" dir="3000000" sx="100114" sy="100114" algn="tl"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nchorCtr="0"/>
          <a:lstStyle/>
          <a:p>
            <a:pPr>
              <a:lnSpc>
                <a:spcPct val="110000"/>
              </a:lnSpc>
            </a:pPr>
            <a:r>
              <a:rPr lang="en-US" sz="1200" dirty="0">
                <a:solidFill>
                  <a:schemeClr val="tx1"/>
                </a:solidFill>
              </a:rPr>
              <a:t>Explain what m</a:t>
            </a:r>
            <a:r>
              <a:rPr lang="en-US" sz="1200" dirty="0">
                <a:solidFill>
                  <a:schemeClr val="tx1"/>
                </a:solidFill>
                <a:latin typeface="+mn-lt"/>
              </a:rPr>
              <a:t>olecular diagnostics </a:t>
            </a:r>
            <a:r>
              <a:rPr lang="en-US" sz="1200" dirty="0">
                <a:solidFill>
                  <a:schemeClr val="tx1"/>
                </a:solidFill>
              </a:rPr>
              <a:t>is used for</a:t>
            </a:r>
            <a:r>
              <a:rPr lang="en-US" sz="1200" dirty="0">
                <a:solidFill>
                  <a:schemeClr val="tx1"/>
                </a:solidFill>
                <a:latin typeface="+mn-lt"/>
              </a:rPr>
              <a:t> and why it is important.</a:t>
            </a:r>
          </a:p>
          <a:p>
            <a:pPr>
              <a:lnSpc>
                <a:spcPct val="110000"/>
              </a:lnSpc>
              <a:spcBef>
                <a:spcPts val="600"/>
              </a:spcBef>
            </a:pPr>
            <a:r>
              <a:rPr lang="en-US" sz="1200" dirty="0">
                <a:solidFill>
                  <a:schemeClr val="tx1"/>
                </a:solidFill>
              </a:rPr>
              <a:t>What are the sample types that are used for in vitro diagnostics?</a:t>
            </a:r>
          </a:p>
          <a:p>
            <a:pPr>
              <a:lnSpc>
                <a:spcPct val="110000"/>
              </a:lnSpc>
              <a:spcBef>
                <a:spcPts val="300"/>
              </a:spcBef>
            </a:pPr>
            <a:r>
              <a:rPr lang="en-US" sz="1200" dirty="0">
                <a:solidFill>
                  <a:schemeClr val="tx1"/>
                </a:solidFill>
              </a:rPr>
              <a:t>Do all variants have clinical significance?</a:t>
            </a:r>
          </a:p>
          <a:p>
            <a:pPr>
              <a:lnSpc>
                <a:spcPct val="110000"/>
              </a:lnSpc>
              <a:spcBef>
                <a:spcPts val="300"/>
              </a:spcBef>
            </a:pPr>
            <a:r>
              <a:rPr lang="en-US" sz="1200" dirty="0">
                <a:solidFill>
                  <a:schemeClr val="tx1"/>
                </a:solidFill>
              </a:rPr>
              <a:t>Discuss methods used to detect DNA/RNA alterations and quantifications.</a:t>
            </a:r>
            <a:endParaRPr lang="en-US" sz="1200" dirty="0">
              <a:solidFill>
                <a:schemeClr val="tx1"/>
              </a:solidFill>
              <a:latin typeface="+mn-lt"/>
            </a:endParaRPr>
          </a:p>
          <a:p>
            <a:pPr marL="228600" indent="-228600">
              <a:lnSpc>
                <a:spcPct val="110000"/>
              </a:lnSpc>
              <a:spcBef>
                <a:spcPts val="200"/>
              </a:spcBef>
              <a:buFont typeface="Arial" panose="020B0604020202020204" pitchFamily="34" charset="0"/>
              <a:buChar char="•"/>
            </a:pPr>
            <a:r>
              <a:rPr lang="en-US" sz="1150" dirty="0">
                <a:solidFill>
                  <a:schemeClr val="tx1"/>
                </a:solidFill>
              </a:rPr>
              <a:t>Cytogenetics</a:t>
            </a:r>
          </a:p>
          <a:p>
            <a:pPr marL="228600" indent="-228600">
              <a:lnSpc>
                <a:spcPct val="110000"/>
              </a:lnSpc>
              <a:buFont typeface="Arial" panose="020B0604020202020204" pitchFamily="34" charset="0"/>
              <a:buChar char="•"/>
            </a:pPr>
            <a:r>
              <a:rPr lang="en-US" sz="1150" dirty="0">
                <a:solidFill>
                  <a:schemeClr val="tx1"/>
                </a:solidFill>
                <a:latin typeface="+mn-lt"/>
              </a:rPr>
              <a:t>FISH</a:t>
            </a:r>
          </a:p>
          <a:p>
            <a:pPr marL="228600" indent="-228600">
              <a:lnSpc>
                <a:spcPct val="110000"/>
              </a:lnSpc>
              <a:buFont typeface="Arial" panose="020B0604020202020204" pitchFamily="34" charset="0"/>
              <a:buChar char="•"/>
            </a:pPr>
            <a:r>
              <a:rPr lang="en-US" sz="1150" dirty="0">
                <a:solidFill>
                  <a:schemeClr val="tx1"/>
                </a:solidFill>
              </a:rPr>
              <a:t>PCR</a:t>
            </a:r>
          </a:p>
          <a:p>
            <a:pPr marL="228600" indent="-228600">
              <a:lnSpc>
                <a:spcPct val="110000"/>
              </a:lnSpc>
              <a:buFont typeface="Arial" panose="020B0604020202020204" pitchFamily="34" charset="0"/>
              <a:buChar char="•"/>
            </a:pPr>
            <a:r>
              <a:rPr lang="en-US" sz="1150" dirty="0">
                <a:solidFill>
                  <a:schemeClr val="tx1"/>
                </a:solidFill>
              </a:rPr>
              <a:t>Sequencing</a:t>
            </a:r>
          </a:p>
          <a:p>
            <a:pPr>
              <a:lnSpc>
                <a:spcPct val="110000"/>
              </a:lnSpc>
              <a:spcBef>
                <a:spcPts val="600"/>
              </a:spcBef>
            </a:pPr>
            <a:r>
              <a:rPr lang="en-US" sz="1200" dirty="0">
                <a:solidFill>
                  <a:schemeClr val="tx1"/>
                </a:solidFill>
              </a:rPr>
              <a:t>Describe the methods used to detect </a:t>
            </a:r>
            <a:br>
              <a:rPr lang="en-US" sz="1200" dirty="0">
                <a:solidFill>
                  <a:schemeClr val="tx1"/>
                </a:solidFill>
              </a:rPr>
            </a:br>
            <a:r>
              <a:rPr lang="en-US" sz="1200" dirty="0">
                <a:solidFill>
                  <a:schemeClr val="tx1"/>
                </a:solidFill>
              </a:rPr>
              <a:t>the presence and the quantification </a:t>
            </a:r>
            <a:br>
              <a:rPr lang="en-US" sz="1200" dirty="0">
                <a:solidFill>
                  <a:schemeClr val="tx1"/>
                </a:solidFill>
              </a:rPr>
            </a:br>
            <a:r>
              <a:rPr lang="en-US" sz="1200" dirty="0">
                <a:solidFill>
                  <a:schemeClr val="tx1"/>
                </a:solidFill>
              </a:rPr>
              <a:t>of proteins.</a:t>
            </a:r>
          </a:p>
          <a:p>
            <a:pPr>
              <a:lnSpc>
                <a:spcPct val="110000"/>
              </a:lnSpc>
              <a:spcBef>
                <a:spcPts val="300"/>
              </a:spcBef>
            </a:pPr>
            <a:r>
              <a:rPr lang="en-US" sz="1200" dirty="0">
                <a:solidFill>
                  <a:schemeClr val="tx1"/>
                </a:solidFill>
              </a:rPr>
              <a:t>Which test(s) would be useful for </a:t>
            </a:r>
            <a:br>
              <a:rPr lang="en-US" sz="1200" dirty="0">
                <a:solidFill>
                  <a:schemeClr val="tx1"/>
                </a:solidFill>
              </a:rPr>
            </a:br>
            <a:r>
              <a:rPr lang="en-US" sz="1200" dirty="0">
                <a:solidFill>
                  <a:schemeClr val="tx1"/>
                </a:solidFill>
              </a:rPr>
              <a:t>the following:</a:t>
            </a:r>
          </a:p>
          <a:p>
            <a:pPr marL="228600" indent="-228600">
              <a:lnSpc>
                <a:spcPct val="110000"/>
              </a:lnSpc>
              <a:spcBef>
                <a:spcPts val="200"/>
              </a:spcBef>
              <a:buFont typeface="Arial" panose="020B0604020202020204" pitchFamily="34" charset="0"/>
              <a:buChar char="•"/>
            </a:pPr>
            <a:r>
              <a:rPr lang="en-US" sz="1150" dirty="0">
                <a:solidFill>
                  <a:schemeClr val="tx1"/>
                </a:solidFill>
              </a:rPr>
              <a:t>Large-scale chromosomal alterations?</a:t>
            </a:r>
          </a:p>
          <a:p>
            <a:pPr marL="228600" indent="-228600">
              <a:lnSpc>
                <a:spcPct val="110000"/>
              </a:lnSpc>
              <a:buFont typeface="Arial" panose="020B0604020202020204" pitchFamily="34" charset="0"/>
              <a:buChar char="•"/>
            </a:pPr>
            <a:r>
              <a:rPr lang="en-US" sz="1150" dirty="0">
                <a:solidFill>
                  <a:schemeClr val="tx1"/>
                </a:solidFill>
              </a:rPr>
              <a:t>Small mutations, insertions, and deletions in DNA?</a:t>
            </a:r>
          </a:p>
          <a:p>
            <a:pPr marL="228600" indent="-228600">
              <a:lnSpc>
                <a:spcPct val="110000"/>
              </a:lnSpc>
              <a:buFont typeface="Arial" panose="020B0604020202020204" pitchFamily="34" charset="0"/>
              <a:buChar char="•"/>
            </a:pPr>
            <a:r>
              <a:rPr lang="en-US" sz="1150" dirty="0">
                <a:solidFill>
                  <a:schemeClr val="tx1"/>
                </a:solidFill>
              </a:rPr>
              <a:t>Elevated expression of a tumor marker?</a:t>
            </a:r>
          </a:p>
        </p:txBody>
      </p:sp>
      <p:grpSp>
        <p:nvGrpSpPr>
          <p:cNvPr id="13" name="Group 12">
            <a:extLst>
              <a:ext uri="{FF2B5EF4-FFF2-40B4-BE49-F238E27FC236}">
                <a16:creationId xmlns:a16="http://schemas.microsoft.com/office/drawing/2014/main" id="{229DF41E-0D37-19A1-96BB-860FA1682F9D}"/>
              </a:ext>
            </a:extLst>
          </p:cNvPr>
          <p:cNvGrpSpPr/>
          <p:nvPr/>
        </p:nvGrpSpPr>
        <p:grpSpPr>
          <a:xfrm>
            <a:off x="4722938" y="1176106"/>
            <a:ext cx="576072" cy="576072"/>
            <a:chOff x="4853184" y="1189402"/>
            <a:chExt cx="576072" cy="576072"/>
          </a:xfrm>
        </p:grpSpPr>
        <p:sp>
          <p:nvSpPr>
            <p:cNvPr id="14" name="Flowchart: Connector 13">
              <a:extLst>
                <a:ext uri="{FF2B5EF4-FFF2-40B4-BE49-F238E27FC236}">
                  <a16:creationId xmlns:a16="http://schemas.microsoft.com/office/drawing/2014/main" id="{3083C240-9D3C-072C-E2D7-E1B567A246ED}"/>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1C659269-16CB-72ED-EBDE-234D6054A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3184" y="1189402"/>
              <a:ext cx="571500" cy="571500"/>
            </a:xfrm>
            <a:prstGeom prst="rect">
              <a:avLst/>
            </a:prstGeom>
          </p:spPr>
        </p:pic>
      </p:grpSp>
      <p:pic>
        <p:nvPicPr>
          <p:cNvPr id="23" name="Graphic 22">
            <a:extLst>
              <a:ext uri="{FF2B5EF4-FFF2-40B4-BE49-F238E27FC236}">
                <a16:creationId xmlns:a16="http://schemas.microsoft.com/office/drawing/2014/main" id="{D3CF0DB4-F964-2A88-F867-761161F116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59" y="4405831"/>
            <a:ext cx="571500" cy="571500"/>
          </a:xfrm>
          <a:prstGeom prst="rect">
            <a:avLst/>
          </a:prstGeom>
        </p:spPr>
      </p:pic>
      <p:pic>
        <p:nvPicPr>
          <p:cNvPr id="24" name="Graphic 23">
            <a:extLst>
              <a:ext uri="{FF2B5EF4-FFF2-40B4-BE49-F238E27FC236}">
                <a16:creationId xmlns:a16="http://schemas.microsoft.com/office/drawing/2014/main" id="{E0B5EC66-D278-A5E1-2D4F-B5114C5FEC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9159" y="1176106"/>
            <a:ext cx="571500" cy="571500"/>
          </a:xfrm>
          <a:prstGeom prst="rect">
            <a:avLst/>
          </a:prstGeom>
        </p:spPr>
      </p:pic>
      <p:sp>
        <p:nvSpPr>
          <p:cNvPr id="27" name="Rectangle 26">
            <a:extLst>
              <a:ext uri="{FF2B5EF4-FFF2-40B4-BE49-F238E27FC236}">
                <a16:creationId xmlns:a16="http://schemas.microsoft.com/office/drawing/2014/main" id="{D36ED324-27F9-2C40-5350-7C249A27DAC7}"/>
              </a:ext>
            </a:extLst>
          </p:cNvPr>
          <p:cNvSpPr/>
          <p:nvPr/>
        </p:nvSpPr>
        <p:spPr>
          <a:xfrm>
            <a:off x="445171" y="5478890"/>
            <a:ext cx="4126830" cy="640080"/>
          </a:xfrm>
          <a:prstGeom prst="rect">
            <a:avLst/>
          </a:prstGeom>
          <a:solidFill>
            <a:schemeClr val="accent3"/>
          </a:solidFill>
          <a:ln>
            <a:noFill/>
          </a:ln>
          <a:effectLst>
            <a:outerShdw dist="63500" dir="3120000" algn="tl"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Research Advocacy Network</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Chapter in PDF (30 minutes)</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 RAN (Molecular Diagnostics) 2022</a:t>
            </a:r>
            <a:endParaRPr lang="en-US" sz="1000" dirty="0">
              <a:solidFill>
                <a:schemeClr val="bg1"/>
              </a:solidFill>
            </a:endParaRPr>
          </a:p>
        </p:txBody>
      </p:sp>
      <p:sp>
        <p:nvSpPr>
          <p:cNvPr id="2" name="Footer Placeholder 1">
            <a:extLst>
              <a:ext uri="{FF2B5EF4-FFF2-40B4-BE49-F238E27FC236}">
                <a16:creationId xmlns:a16="http://schemas.microsoft.com/office/drawing/2014/main" id="{79B2F7E2-5BD5-DD51-4042-0D585803B6FC}"/>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8" name="Slide Number Placeholder 7">
            <a:extLst>
              <a:ext uri="{FF2B5EF4-FFF2-40B4-BE49-F238E27FC236}">
                <a16:creationId xmlns:a16="http://schemas.microsoft.com/office/drawing/2014/main" id="{42EF042F-A3BD-F934-89CE-C5E317077A1F}"/>
              </a:ext>
            </a:extLst>
          </p:cNvPr>
          <p:cNvSpPr>
            <a:spLocks noGrp="1"/>
          </p:cNvSpPr>
          <p:nvPr>
            <p:ph type="sldNum" sz="quarter" idx="11"/>
          </p:nvPr>
        </p:nvSpPr>
        <p:spPr/>
        <p:txBody>
          <a:bodyPr/>
          <a:lstStyle/>
          <a:p>
            <a:fld id="{6B54B0F7-55DD-40D6-B7F4-70B586885C0B}" type="slidenum">
              <a:rPr lang="en-US" smtClean="0"/>
              <a:pPr/>
              <a:t>7</a:t>
            </a:fld>
            <a:endParaRPr lang="en-US" dirty="0"/>
          </a:p>
        </p:txBody>
      </p:sp>
    </p:spTree>
    <p:extLst>
      <p:ext uri="{BB962C8B-B14F-4D97-AF65-F5344CB8AC3E}">
        <p14:creationId xmlns:p14="http://schemas.microsoft.com/office/powerpoint/2010/main" val="9333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II. Biomarker Assays</a:t>
            </a:r>
          </a:p>
        </p:txBody>
      </p:sp>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8448"/>
            <a:ext cx="4240476" cy="4550691"/>
          </a:xfrm>
        </p:spPr>
        <p:txBody>
          <a:bodyPr/>
          <a:lstStyle/>
          <a:p>
            <a:pPr indent="627063">
              <a:tabLst>
                <a:tab pos="627063" algn="l"/>
              </a:tabLst>
            </a:pPr>
            <a:r>
              <a:rPr lang="en-US" dirty="0"/>
              <a:t>This web page, developed by a 	supplier of reagents and molecular diagnostic tests, provides insight on the history, applications, and methodology of immunohistochemistry.</a:t>
            </a:r>
          </a:p>
        </p:txBody>
      </p:sp>
      <p:sp>
        <p:nvSpPr>
          <p:cNvPr id="29" name="Text Placeholder 6">
            <a:extLst>
              <a:ext uri="{FF2B5EF4-FFF2-40B4-BE49-F238E27FC236}">
                <a16:creationId xmlns:a16="http://schemas.microsoft.com/office/drawing/2014/main" id="{EFE3A8C0-C563-4B5A-F500-C823F5265F23}"/>
              </a:ext>
            </a:extLst>
          </p:cNvPr>
          <p:cNvSpPr txBox="1">
            <a:spLocks/>
          </p:cNvSpPr>
          <p:nvPr/>
        </p:nvSpPr>
        <p:spPr>
          <a:xfrm>
            <a:off x="331200" y="2548018"/>
            <a:ext cx="3998737" cy="2500598"/>
          </a:xfrm>
          <a:prstGeom prst="rect">
            <a:avLst/>
          </a:prstGeom>
        </p:spPr>
        <p:txBody>
          <a:bodyPr vert="horz" lIns="0" tIns="0" rIns="182880" bIns="0" rtlCol="0">
            <a:noAutofit/>
          </a:bodyPr>
          <a:lstStyle>
            <a:lvl1pPr marL="0" indent="0" algn="l" defTabSz="914388" rtl="0" eaLnBrk="1" latinLnBrk="0" hangingPunct="1">
              <a:lnSpc>
                <a:spcPct val="125000"/>
              </a:lnSpc>
              <a:spcBef>
                <a:spcPts val="0"/>
              </a:spcBef>
              <a:buFont typeface="Arial" panose="020B0604020202020204" pitchFamily="34" charset="0"/>
              <a:buNone/>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6" indent="-302396" algn="l" defTabSz="914388" rtl="0" eaLnBrk="1" latinLnBrk="0" hangingPunct="1">
              <a:lnSpc>
                <a:spcPct val="125000"/>
              </a:lnSpc>
              <a:spcBef>
                <a:spcPts val="0"/>
              </a:spcBef>
              <a:buClr>
                <a:schemeClr val="accent2"/>
              </a:buClr>
              <a:buFontTx/>
              <a:buBlip>
                <a:blip r:embed="rId3"/>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93" indent="-302396" algn="l" defTabSz="914388" rtl="0" eaLnBrk="1" latinLnBrk="0" hangingPunct="1">
              <a:lnSpc>
                <a:spcPct val="125000"/>
              </a:lnSpc>
              <a:spcBef>
                <a:spcPts val="0"/>
              </a:spcBef>
              <a:buFontTx/>
              <a:buBlip>
                <a:blip r:embed="rId3"/>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88" indent="-302396" algn="l" defTabSz="914388" rtl="0" eaLnBrk="1" latinLnBrk="0" hangingPunct="1">
              <a:lnSpc>
                <a:spcPct val="125000"/>
              </a:lnSpc>
              <a:spcBef>
                <a:spcPts val="0"/>
              </a:spcBef>
              <a:buFontTx/>
              <a:buBlip>
                <a:blip r:embed="rId3"/>
              </a:buBlip>
              <a:defRPr sz="1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88" rtl="0" eaLnBrk="1" latinLnBrk="0" hangingPunct="1">
              <a:lnSpc>
                <a:spcPct val="125000"/>
              </a:lnSpc>
              <a:spcBef>
                <a:spcPts val="0"/>
              </a:spcBef>
              <a:buFont typeface="Arial" panose="020B0604020202020204" pitchFamily="34" charset="0"/>
              <a:buNone/>
              <a:defRPr sz="1400" b="1" i="0" kern="1200">
                <a:solidFill>
                  <a:schemeClr val="accent1"/>
                </a:solidFill>
                <a:latin typeface="+mj-lt"/>
                <a:ea typeface="Verdana" panose="020B0604030504040204" pitchFamily="34" charset="0"/>
                <a:cs typeface="Georgia" panose="02040502050405020303" pitchFamily="18" charset="0"/>
              </a:defRPr>
            </a:lvl5pPr>
            <a:lvl6pPr marL="251456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627063"/>
            <a:r>
              <a:rPr lang="en-US" dirty="0">
                <a:hlinkClick r:id="rId4">
                  <a:extLst>
                    <a:ext uri="{A12FA001-AC4F-418D-AE19-62706E023703}">
                      <ahyp:hlinkClr xmlns:ahyp="http://schemas.microsoft.com/office/drawing/2018/hyperlinkcolor" val="tx"/>
                    </a:ext>
                  </a:extLst>
                </a:hlinkClick>
              </a:rPr>
              <a:t>https://www.thermofisher.com/us/en/home/life-science/protein-biology/protein-biology-learning-center/protein-biology-resource-library/pierce-protein-methods/ihc-immunodetection.html</a:t>
            </a:r>
            <a:endParaRPr lang="en-US" dirty="0"/>
          </a:p>
          <a:p>
            <a:endParaRPr lang="en-US" dirty="0"/>
          </a:p>
        </p:txBody>
      </p:sp>
      <p:sp>
        <p:nvSpPr>
          <p:cNvPr id="31" name="Text Placeholder 30">
            <a:extLst>
              <a:ext uri="{FF2B5EF4-FFF2-40B4-BE49-F238E27FC236}">
                <a16:creationId xmlns:a16="http://schemas.microsoft.com/office/drawing/2014/main" id="{21F39E7D-2293-917D-EC1A-D3AB7E80EF36}"/>
              </a:ext>
            </a:extLst>
          </p:cNvPr>
          <p:cNvSpPr>
            <a:spLocks noGrp="1"/>
          </p:cNvSpPr>
          <p:nvPr>
            <p:ph type="body" sz="quarter" idx="22"/>
          </p:nvPr>
        </p:nvSpPr>
        <p:spPr>
          <a:xfrm>
            <a:off x="333731" y="883097"/>
            <a:ext cx="4114895" cy="246221"/>
          </a:xfrm>
        </p:spPr>
        <p:txBody>
          <a:bodyPr/>
          <a:lstStyle/>
          <a:p>
            <a:r>
              <a:rPr lang="en-US" dirty="0">
                <a:solidFill>
                  <a:schemeClr val="accent3"/>
                </a:solidFill>
              </a:rPr>
              <a:t>B. Overview of Immunohistochemistry</a:t>
            </a:r>
            <a:endParaRPr lang="en-US" dirty="0"/>
          </a:p>
        </p:txBody>
      </p:sp>
      <p:sp>
        <p:nvSpPr>
          <p:cNvPr id="9" name="Rectangle: Rounded Corners 10">
            <a:extLst>
              <a:ext uri="{FF2B5EF4-FFF2-40B4-BE49-F238E27FC236}">
                <a16:creationId xmlns:a16="http://schemas.microsoft.com/office/drawing/2014/main" id="{AFD762C7-E96A-80EF-1F50-44C79E934A52}"/>
              </a:ext>
            </a:extLst>
          </p:cNvPr>
          <p:cNvSpPr/>
          <p:nvPr/>
        </p:nvSpPr>
        <p:spPr>
          <a:xfrm>
            <a:off x="5092862" y="1372810"/>
            <a:ext cx="3605968" cy="2511213"/>
          </a:xfrm>
          <a:prstGeom prst="roundRect">
            <a:avLst>
              <a:gd name="adj" fmla="val 0"/>
            </a:avLst>
          </a:prstGeom>
          <a:solidFill>
            <a:srgbClr val="FBE2DC"/>
          </a:solidFill>
          <a:ln w="12700">
            <a:noFill/>
          </a:ln>
          <a:effectLst>
            <a:outerShdw dist="94714" dir="3000000" sx="100114" sy="100114" algn="tl"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rtlCol="0" anchor="ctr"/>
          <a:lstStyle/>
          <a:p>
            <a:pPr>
              <a:lnSpc>
                <a:spcPct val="125000"/>
              </a:lnSpc>
            </a:pPr>
            <a:r>
              <a:rPr lang="en-US" sz="1400" dirty="0">
                <a:solidFill>
                  <a:schemeClr val="tx1"/>
                </a:solidFill>
              </a:rPr>
              <a:t>Describe each of the following points about IHC.</a:t>
            </a:r>
          </a:p>
          <a:p>
            <a:pPr marL="228600" lvl="1" indent="-228600">
              <a:lnSpc>
                <a:spcPct val="125000"/>
              </a:lnSpc>
              <a:buFont typeface="Arial" panose="020B0604020202020204" pitchFamily="34" charset="0"/>
              <a:buChar char="•"/>
            </a:pPr>
            <a:r>
              <a:rPr lang="en-US" sz="1400" dirty="0">
                <a:solidFill>
                  <a:schemeClr val="tx1"/>
                </a:solidFill>
              </a:rPr>
              <a:t>The overall process to conduct an IHC test</a:t>
            </a:r>
          </a:p>
          <a:p>
            <a:pPr marL="228600" lvl="1" indent="-228600">
              <a:lnSpc>
                <a:spcPct val="125000"/>
              </a:lnSpc>
              <a:buFont typeface="Arial" panose="020B0604020202020204" pitchFamily="34" charset="0"/>
              <a:buChar char="•"/>
            </a:pPr>
            <a:r>
              <a:rPr lang="en-US" sz="1400" dirty="0">
                <a:solidFill>
                  <a:schemeClr val="tx1"/>
                </a:solidFill>
              </a:rPr>
              <a:t>Visual results from different types of reporters (chromogenic vs fluorescent)</a:t>
            </a:r>
          </a:p>
          <a:p>
            <a:pPr marL="228600" lvl="1" indent="-228600">
              <a:lnSpc>
                <a:spcPct val="125000"/>
              </a:lnSpc>
              <a:buFont typeface="Arial" panose="020B0604020202020204" pitchFamily="34" charset="0"/>
              <a:buChar char="•"/>
            </a:pPr>
            <a:r>
              <a:rPr lang="en-US" sz="1400" dirty="0">
                <a:solidFill>
                  <a:schemeClr val="tx1"/>
                </a:solidFill>
              </a:rPr>
              <a:t>Direct vs indirect staining</a:t>
            </a:r>
            <a:endParaRPr lang="en-US" sz="1400" dirty="0">
              <a:solidFill>
                <a:schemeClr val="tx1"/>
              </a:solidFill>
              <a:latin typeface="+mn-lt"/>
            </a:endParaRPr>
          </a:p>
        </p:txBody>
      </p:sp>
      <p:grpSp>
        <p:nvGrpSpPr>
          <p:cNvPr id="11" name="Group 10">
            <a:extLst>
              <a:ext uri="{FF2B5EF4-FFF2-40B4-BE49-F238E27FC236}">
                <a16:creationId xmlns:a16="http://schemas.microsoft.com/office/drawing/2014/main" id="{F9F78F1E-07F5-F077-44A0-89EE77438857}"/>
              </a:ext>
            </a:extLst>
          </p:cNvPr>
          <p:cNvGrpSpPr/>
          <p:nvPr/>
        </p:nvGrpSpPr>
        <p:grpSpPr>
          <a:xfrm>
            <a:off x="4722938" y="1176106"/>
            <a:ext cx="576072" cy="576072"/>
            <a:chOff x="4853184" y="1189402"/>
            <a:chExt cx="576072" cy="576072"/>
          </a:xfrm>
        </p:grpSpPr>
        <p:sp>
          <p:nvSpPr>
            <p:cNvPr id="12" name="Flowchart: Connector 11">
              <a:extLst>
                <a:ext uri="{FF2B5EF4-FFF2-40B4-BE49-F238E27FC236}">
                  <a16:creationId xmlns:a16="http://schemas.microsoft.com/office/drawing/2014/main" id="{51C325E7-96EF-0D1D-2751-0F9AEA074DA3}"/>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5A6C6C5-94EE-11F4-500C-84363452D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3184" y="1189402"/>
              <a:ext cx="571500" cy="571500"/>
            </a:xfrm>
            <a:prstGeom prst="rect">
              <a:avLst/>
            </a:prstGeom>
          </p:spPr>
        </p:pic>
      </p:grpSp>
      <p:pic>
        <p:nvPicPr>
          <p:cNvPr id="16" name="Graphic 15">
            <a:extLst>
              <a:ext uri="{FF2B5EF4-FFF2-40B4-BE49-F238E27FC236}">
                <a16:creationId xmlns:a16="http://schemas.microsoft.com/office/drawing/2014/main" id="{C86C9052-3378-94D8-2374-40E17D89DF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159" y="2671217"/>
            <a:ext cx="571500" cy="571500"/>
          </a:xfrm>
          <a:prstGeom prst="rect">
            <a:avLst/>
          </a:prstGeom>
        </p:spPr>
      </p:pic>
      <p:pic>
        <p:nvPicPr>
          <p:cNvPr id="17" name="Graphic 16">
            <a:extLst>
              <a:ext uri="{FF2B5EF4-FFF2-40B4-BE49-F238E27FC236}">
                <a16:creationId xmlns:a16="http://schemas.microsoft.com/office/drawing/2014/main" id="{7DD778C3-8493-687F-0BC9-29CDC591A6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159" y="1176106"/>
            <a:ext cx="571500" cy="571500"/>
          </a:xfrm>
          <a:prstGeom prst="rect">
            <a:avLst/>
          </a:prstGeom>
        </p:spPr>
      </p:pic>
      <p:sp>
        <p:nvSpPr>
          <p:cNvPr id="18" name="Rectangle 17">
            <a:extLst>
              <a:ext uri="{FF2B5EF4-FFF2-40B4-BE49-F238E27FC236}">
                <a16:creationId xmlns:a16="http://schemas.microsoft.com/office/drawing/2014/main" id="{5BFBC402-97C7-937A-542B-A71144D5DCDE}"/>
              </a:ext>
            </a:extLst>
          </p:cNvPr>
          <p:cNvSpPr/>
          <p:nvPr/>
        </p:nvSpPr>
        <p:spPr>
          <a:xfrm>
            <a:off x="445171" y="4666678"/>
            <a:ext cx="4126830" cy="742762"/>
          </a:xfrm>
          <a:prstGeom prst="rect">
            <a:avLst/>
          </a:prstGeom>
          <a:ln w="19050">
            <a:solidFill>
              <a:schemeClr val="accent3"/>
            </a:solidFill>
          </a:ln>
        </p:spPr>
        <p:style>
          <a:lnRef idx="2">
            <a:schemeClr val="accent1"/>
          </a:lnRef>
          <a:fillRef idx="1">
            <a:schemeClr val="lt1"/>
          </a:fillRef>
          <a:effectRef idx="0">
            <a:schemeClr val="accent1"/>
          </a:effectRef>
          <a:fontRef idx="minor">
            <a:schemeClr val="dk1"/>
          </a:fontRef>
        </p:style>
        <p:txBody>
          <a:bodyPr rIns="45720" rtlCol="0" anchor="ctr"/>
          <a:lstStyle/>
          <a:p>
            <a:pPr marL="404813" indent="-4763"/>
            <a:r>
              <a:rPr lang="en-US" sz="1400" b="0" i="0" dirty="0">
                <a:solidFill>
                  <a:schemeClr val="tx1"/>
                </a:solidFill>
                <a:effectLst/>
              </a:rPr>
              <a:t>Immunohistochemistry uses tagged antibodies to detect </a:t>
            </a:r>
            <a:r>
              <a:rPr lang="en-US" sz="1400" dirty="0"/>
              <a:t>protein expression.</a:t>
            </a:r>
            <a:endParaRPr lang="en-US" sz="1400" dirty="0">
              <a:latin typeface="+mn-lt"/>
            </a:endParaRPr>
          </a:p>
        </p:txBody>
      </p:sp>
      <p:grpSp>
        <p:nvGrpSpPr>
          <p:cNvPr id="19" name="Group 18">
            <a:extLst>
              <a:ext uri="{FF2B5EF4-FFF2-40B4-BE49-F238E27FC236}">
                <a16:creationId xmlns:a16="http://schemas.microsoft.com/office/drawing/2014/main" id="{F320D48B-D802-7732-CDBD-F144149CF7B9}"/>
              </a:ext>
            </a:extLst>
          </p:cNvPr>
          <p:cNvGrpSpPr/>
          <p:nvPr/>
        </p:nvGrpSpPr>
        <p:grpSpPr>
          <a:xfrm>
            <a:off x="329159" y="4383882"/>
            <a:ext cx="576072" cy="576072"/>
            <a:chOff x="319625" y="4333998"/>
            <a:chExt cx="576072" cy="576072"/>
          </a:xfrm>
        </p:grpSpPr>
        <p:sp>
          <p:nvSpPr>
            <p:cNvPr id="20" name="Flowchart: Connector 19">
              <a:extLst>
                <a:ext uri="{FF2B5EF4-FFF2-40B4-BE49-F238E27FC236}">
                  <a16:creationId xmlns:a16="http://schemas.microsoft.com/office/drawing/2014/main" id="{56B96057-DA41-A67B-3EF7-077CA82A7964}"/>
                </a:ext>
              </a:extLst>
            </p:cNvPr>
            <p:cNvSpPr/>
            <p:nvPr/>
          </p:nvSpPr>
          <p:spPr>
            <a:xfrm>
              <a:off x="319625" y="4333998"/>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85AE41CC-B81A-8038-2868-06036071BF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9625" y="4333998"/>
              <a:ext cx="571500" cy="571500"/>
            </a:xfrm>
            <a:prstGeom prst="rect">
              <a:avLst/>
            </a:prstGeom>
          </p:spPr>
        </p:pic>
      </p:grpSp>
      <p:sp>
        <p:nvSpPr>
          <p:cNvPr id="22" name="Rectangle 21">
            <a:extLst>
              <a:ext uri="{FF2B5EF4-FFF2-40B4-BE49-F238E27FC236}">
                <a16:creationId xmlns:a16="http://schemas.microsoft.com/office/drawing/2014/main" id="{04A3732E-D68C-8148-ECF5-B39634C9382E}"/>
              </a:ext>
            </a:extLst>
          </p:cNvPr>
          <p:cNvSpPr/>
          <p:nvPr/>
        </p:nvSpPr>
        <p:spPr>
          <a:xfrm>
            <a:off x="445171" y="5478890"/>
            <a:ext cx="4126830" cy="640080"/>
          </a:xfrm>
          <a:prstGeom prst="rect">
            <a:avLst/>
          </a:prstGeom>
          <a:solidFill>
            <a:schemeClr val="accent3"/>
          </a:solidFill>
          <a:ln>
            <a:noFill/>
          </a:ln>
          <a:effectLst>
            <a:outerShdw dist="63500" dir="3120000" algn="tl"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ThermoFisher</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Web Page (15 minutes)</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Files: ThermoFisher (ICH Immunodetection) 2022</a:t>
            </a:r>
            <a:endParaRPr lang="en-US" sz="1000" dirty="0">
              <a:solidFill>
                <a:schemeClr val="bg1"/>
              </a:solidFill>
            </a:endParaRPr>
          </a:p>
        </p:txBody>
      </p:sp>
      <p:sp>
        <p:nvSpPr>
          <p:cNvPr id="10" name="Footer Placeholder 9">
            <a:extLst>
              <a:ext uri="{FF2B5EF4-FFF2-40B4-BE49-F238E27FC236}">
                <a16:creationId xmlns:a16="http://schemas.microsoft.com/office/drawing/2014/main" id="{11C5DC4B-EEA4-AE9C-8271-380C017B913A}"/>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3" name="Slide Number Placeholder 12">
            <a:extLst>
              <a:ext uri="{FF2B5EF4-FFF2-40B4-BE49-F238E27FC236}">
                <a16:creationId xmlns:a16="http://schemas.microsoft.com/office/drawing/2014/main" id="{66D1483B-719F-57F7-8CC6-B129D923F50D}"/>
              </a:ext>
            </a:extLst>
          </p:cNvPr>
          <p:cNvSpPr>
            <a:spLocks noGrp="1"/>
          </p:cNvSpPr>
          <p:nvPr>
            <p:ph type="sldNum" sz="quarter" idx="11"/>
          </p:nvPr>
        </p:nvSpPr>
        <p:spPr/>
        <p:txBody>
          <a:bodyPr/>
          <a:lstStyle/>
          <a:p>
            <a:fld id="{6B54B0F7-55DD-40D6-B7F4-70B586885C0B}" type="slidenum">
              <a:rPr lang="en-US" smtClean="0"/>
              <a:pPr/>
              <a:t>8</a:t>
            </a:fld>
            <a:endParaRPr lang="en-US" dirty="0"/>
          </a:p>
        </p:txBody>
      </p:sp>
    </p:spTree>
    <p:extLst>
      <p:ext uri="{BB962C8B-B14F-4D97-AF65-F5344CB8AC3E}">
        <p14:creationId xmlns:p14="http://schemas.microsoft.com/office/powerpoint/2010/main" val="3094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CB0E98B-5FEE-54A4-DA53-1F65728456C3}"/>
              </a:ext>
            </a:extLst>
          </p:cNvPr>
          <p:cNvSpPr>
            <a:spLocks noGrp="1"/>
          </p:cNvSpPr>
          <p:nvPr>
            <p:ph type="body" sz="quarter" idx="21"/>
          </p:nvPr>
        </p:nvSpPr>
        <p:spPr>
          <a:xfrm>
            <a:off x="331525" y="1298448"/>
            <a:ext cx="4240475" cy="2785896"/>
          </a:xfrm>
        </p:spPr>
        <p:txBody>
          <a:bodyPr/>
          <a:lstStyle/>
          <a:p>
            <a:pPr indent="627063">
              <a:tabLst>
                <a:tab pos="627063" algn="l"/>
              </a:tabLst>
            </a:pPr>
            <a:r>
              <a:rPr lang="en-US" dirty="0"/>
              <a:t>This video and accompanying web 	page were developed by a supplier of sequencing to show how next-generation sequencing (NGS) works.</a:t>
            </a:r>
          </a:p>
          <a:p>
            <a:pPr marL="627063">
              <a:spcBef>
                <a:spcPts val="1200"/>
              </a:spcBef>
            </a:pPr>
            <a:r>
              <a:rPr lang="en-US" dirty="0">
                <a:hlinkClick r:id="rId3">
                  <a:extLst>
                    <a:ext uri="{A12FA001-AC4F-418D-AE19-62706E023703}">
                      <ahyp:hlinkClr xmlns:ahyp="http://schemas.microsoft.com/office/drawing/2018/hyperlinkcolor" val="tx"/>
                    </a:ext>
                  </a:extLst>
                </a:hlinkClick>
              </a:rPr>
              <a:t>https://old.abmgood.com/marketing/knowledge_base/next_generation_sequencing_introduction.php</a:t>
            </a:r>
            <a:endParaRPr lang="en-US" dirty="0"/>
          </a:p>
          <a:p>
            <a:endParaRPr lang="en-US" dirty="0"/>
          </a:p>
        </p:txBody>
      </p:sp>
      <p:pic>
        <p:nvPicPr>
          <p:cNvPr id="9" name="Picture Placeholder 8">
            <a:extLst>
              <a:ext uri="{FF2B5EF4-FFF2-40B4-BE49-F238E27FC236}">
                <a16:creationId xmlns:a16="http://schemas.microsoft.com/office/drawing/2014/main" id="{9E5EC17B-3F59-F096-D86E-968895245D86}"/>
              </a:ext>
            </a:extLst>
          </p:cNvPr>
          <p:cNvPicPr>
            <a:picLocks noGrp="1" noChangeAspect="1"/>
          </p:cNvPicPr>
          <p:nvPr>
            <p:ph type="pic" sz="quarter" idx="23"/>
          </p:nvPr>
        </p:nvPicPr>
        <p:blipFill rotWithShape="1">
          <a:blip r:embed="rId4">
            <a:extLst>
              <a:ext uri="{28A0092B-C50C-407E-A947-70E740481C1C}">
                <a14:useLocalDpi xmlns:a14="http://schemas.microsoft.com/office/drawing/2010/main" val="0"/>
              </a:ext>
            </a:extLst>
          </a:blip>
          <a:srcRect t="6781" b="6781"/>
          <a:stretch/>
        </p:blipFill>
        <p:spPr>
          <a:xfrm>
            <a:off x="5121220" y="1389286"/>
            <a:ext cx="3566160" cy="2051763"/>
          </a:xfrm>
          <a:effectLst>
            <a:outerShdw dist="88900" dir="3120000" algn="tl" rotWithShape="0">
              <a:schemeClr val="accent3"/>
            </a:outerShdw>
          </a:effectLst>
        </p:spPr>
      </p:pic>
      <p:sp>
        <p:nvSpPr>
          <p:cNvPr id="3" name="Title 2">
            <a:extLst>
              <a:ext uri="{FF2B5EF4-FFF2-40B4-BE49-F238E27FC236}">
                <a16:creationId xmlns:a16="http://schemas.microsoft.com/office/drawing/2014/main" id="{497AC7D5-81CF-5334-2977-ECAA6F30A125}"/>
              </a:ext>
            </a:extLst>
          </p:cNvPr>
          <p:cNvSpPr>
            <a:spLocks noGrp="1"/>
          </p:cNvSpPr>
          <p:nvPr>
            <p:ph type="title"/>
          </p:nvPr>
        </p:nvSpPr>
        <p:spPr/>
        <p:txBody>
          <a:bodyPr/>
          <a:lstStyle/>
          <a:p>
            <a:r>
              <a:rPr lang="en-US" dirty="0"/>
              <a:t>II. Biomarker Assays</a:t>
            </a:r>
          </a:p>
        </p:txBody>
      </p:sp>
      <p:sp>
        <p:nvSpPr>
          <p:cNvPr id="6" name="Text Placeholder 5">
            <a:extLst>
              <a:ext uri="{FF2B5EF4-FFF2-40B4-BE49-F238E27FC236}">
                <a16:creationId xmlns:a16="http://schemas.microsoft.com/office/drawing/2014/main" id="{FFA6A2D7-C9B2-3F31-4B68-933112616652}"/>
              </a:ext>
            </a:extLst>
          </p:cNvPr>
          <p:cNvSpPr>
            <a:spLocks noGrp="1"/>
          </p:cNvSpPr>
          <p:nvPr>
            <p:ph type="body" sz="quarter" idx="22"/>
          </p:nvPr>
        </p:nvSpPr>
        <p:spPr/>
        <p:txBody>
          <a:bodyPr/>
          <a:lstStyle/>
          <a:p>
            <a:pPr lvl="0"/>
            <a:r>
              <a:rPr lang="en-US" dirty="0">
                <a:solidFill>
                  <a:schemeClr val="accent3"/>
                </a:solidFill>
              </a:rPr>
              <a:t>C. Next-generation Sequencing</a:t>
            </a:r>
          </a:p>
        </p:txBody>
      </p:sp>
      <p:sp>
        <p:nvSpPr>
          <p:cNvPr id="8" name="Slide Number Placeholder 4">
            <a:extLst>
              <a:ext uri="{FF2B5EF4-FFF2-40B4-BE49-F238E27FC236}">
                <a16:creationId xmlns:a16="http://schemas.microsoft.com/office/drawing/2014/main" id="{84EE6081-5315-B5D1-2F1D-D28B85863BCC}"/>
              </a:ext>
            </a:extLst>
          </p:cNvPr>
          <p:cNvSpPr txBox="1">
            <a:spLocks/>
          </p:cNvSpPr>
          <p:nvPr/>
        </p:nvSpPr>
        <p:spPr>
          <a:xfrm>
            <a:off x="8336226" y="5939549"/>
            <a:ext cx="476251" cy="274324"/>
          </a:xfrm>
          <a:prstGeom prst="rect">
            <a:avLst/>
          </a:prstGeom>
        </p:spPr>
        <p:txBody>
          <a:bodyPr vert="horz" lIns="0" tIns="0" rIns="0" bIns="0" rtlCol="0" anchor="ctr"/>
          <a:lstStyle>
            <a:defPPr>
              <a:defRPr lang="en-US"/>
            </a:defPPr>
            <a:lvl1pPr marL="0" algn="r" defTabSz="4572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54B0F7-55DD-40D6-B7F4-70B586885C0B}" type="slidenum">
              <a:rPr lang="en-US" smtClean="0"/>
              <a:pPr/>
              <a:t>9</a:t>
            </a:fld>
            <a:endParaRPr lang="en-US" dirty="0"/>
          </a:p>
        </p:txBody>
      </p:sp>
      <p:sp>
        <p:nvSpPr>
          <p:cNvPr id="10" name="Rectangle: Rounded Corners 10">
            <a:extLst>
              <a:ext uri="{FF2B5EF4-FFF2-40B4-BE49-F238E27FC236}">
                <a16:creationId xmlns:a16="http://schemas.microsoft.com/office/drawing/2014/main" id="{45CBB423-E94A-A720-38BD-D82FEB9AB710}"/>
              </a:ext>
            </a:extLst>
          </p:cNvPr>
          <p:cNvSpPr/>
          <p:nvPr/>
        </p:nvSpPr>
        <p:spPr>
          <a:xfrm>
            <a:off x="5092862" y="3849490"/>
            <a:ext cx="3605968" cy="1676823"/>
          </a:xfrm>
          <a:prstGeom prst="roundRect">
            <a:avLst>
              <a:gd name="adj" fmla="val 0"/>
            </a:avLst>
          </a:prstGeom>
          <a:solidFill>
            <a:srgbClr val="FBE2DC"/>
          </a:solidFill>
          <a:ln w="12700">
            <a:noFill/>
          </a:ln>
          <a:effectLst>
            <a:outerShdw dist="94714" dir="3000000" sx="100114" sy="100114" algn="tl"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ctr"/>
          <a:lstStyle/>
          <a:p>
            <a:pPr>
              <a:lnSpc>
                <a:spcPct val="125000"/>
              </a:lnSpc>
            </a:pPr>
            <a:r>
              <a:rPr lang="en-US" sz="1400" dirty="0">
                <a:solidFill>
                  <a:schemeClr val="tx1"/>
                </a:solidFill>
              </a:rPr>
              <a:t>Describe the overall process that is used to conduct NGS.</a:t>
            </a:r>
          </a:p>
          <a:p>
            <a:pPr>
              <a:lnSpc>
                <a:spcPct val="125000"/>
              </a:lnSpc>
            </a:pPr>
            <a:r>
              <a:rPr lang="en-US" sz="1400" dirty="0">
                <a:solidFill>
                  <a:schemeClr val="tx1"/>
                </a:solidFill>
              </a:rPr>
              <a:t>How does NGS work?</a:t>
            </a:r>
          </a:p>
          <a:p>
            <a:pPr>
              <a:lnSpc>
                <a:spcPct val="125000"/>
              </a:lnSpc>
            </a:pPr>
            <a:r>
              <a:rPr lang="en-US" sz="1400" dirty="0">
                <a:solidFill>
                  <a:schemeClr val="tx1"/>
                </a:solidFill>
              </a:rPr>
              <a:t>What might its strengths and limitations include?</a:t>
            </a:r>
            <a:endParaRPr lang="en-US" sz="1400" dirty="0">
              <a:solidFill>
                <a:schemeClr val="tx1"/>
              </a:solidFill>
              <a:latin typeface="+mn-lt"/>
            </a:endParaRPr>
          </a:p>
        </p:txBody>
      </p:sp>
      <p:pic>
        <p:nvPicPr>
          <p:cNvPr id="16" name="Graphic 15">
            <a:extLst>
              <a:ext uri="{FF2B5EF4-FFF2-40B4-BE49-F238E27FC236}">
                <a16:creationId xmlns:a16="http://schemas.microsoft.com/office/drawing/2014/main" id="{F4D71C28-D402-EB44-56EF-F8B1EAD252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159" y="2485505"/>
            <a:ext cx="571500" cy="571500"/>
          </a:xfrm>
          <a:prstGeom prst="rect">
            <a:avLst/>
          </a:prstGeom>
        </p:spPr>
      </p:pic>
      <p:pic>
        <p:nvPicPr>
          <p:cNvPr id="17" name="Graphic 16">
            <a:extLst>
              <a:ext uri="{FF2B5EF4-FFF2-40B4-BE49-F238E27FC236}">
                <a16:creationId xmlns:a16="http://schemas.microsoft.com/office/drawing/2014/main" id="{A9143DA2-446F-0A51-B4F9-1E030DF7E5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159" y="1176106"/>
            <a:ext cx="571500" cy="571500"/>
          </a:xfrm>
          <a:prstGeom prst="rect">
            <a:avLst/>
          </a:prstGeom>
        </p:spPr>
      </p:pic>
      <p:sp>
        <p:nvSpPr>
          <p:cNvPr id="18" name="Rectangle 17">
            <a:extLst>
              <a:ext uri="{FF2B5EF4-FFF2-40B4-BE49-F238E27FC236}">
                <a16:creationId xmlns:a16="http://schemas.microsoft.com/office/drawing/2014/main" id="{2413517E-5411-BD7D-5A00-8628CB840E85}"/>
              </a:ext>
            </a:extLst>
          </p:cNvPr>
          <p:cNvSpPr/>
          <p:nvPr/>
        </p:nvSpPr>
        <p:spPr>
          <a:xfrm>
            <a:off x="445170" y="3675755"/>
            <a:ext cx="4126831" cy="1217041"/>
          </a:xfrm>
          <a:prstGeom prst="rect">
            <a:avLst/>
          </a:prstGeom>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404813">
              <a:lnSpc>
                <a:spcPct val="125000"/>
              </a:lnSpc>
            </a:pPr>
            <a:r>
              <a:rPr lang="en-US" sz="1400" b="0" i="0" dirty="0">
                <a:effectLst/>
              </a:rPr>
              <a:t>NGS is a powerful platform that has enabled the sequencing of thousands to millions of DNA molecules simultaneously. </a:t>
            </a:r>
          </a:p>
        </p:txBody>
      </p:sp>
      <p:grpSp>
        <p:nvGrpSpPr>
          <p:cNvPr id="19" name="Group 18">
            <a:extLst>
              <a:ext uri="{FF2B5EF4-FFF2-40B4-BE49-F238E27FC236}">
                <a16:creationId xmlns:a16="http://schemas.microsoft.com/office/drawing/2014/main" id="{B4DD3C12-AB07-00FD-EB3C-F67858E9FCB2}"/>
              </a:ext>
            </a:extLst>
          </p:cNvPr>
          <p:cNvGrpSpPr/>
          <p:nvPr/>
        </p:nvGrpSpPr>
        <p:grpSpPr>
          <a:xfrm>
            <a:off x="329159" y="3482928"/>
            <a:ext cx="576072" cy="576072"/>
            <a:chOff x="319625" y="4333998"/>
            <a:chExt cx="576072" cy="576072"/>
          </a:xfrm>
        </p:grpSpPr>
        <p:sp>
          <p:nvSpPr>
            <p:cNvPr id="20" name="Flowchart: Connector 19">
              <a:extLst>
                <a:ext uri="{FF2B5EF4-FFF2-40B4-BE49-F238E27FC236}">
                  <a16:creationId xmlns:a16="http://schemas.microsoft.com/office/drawing/2014/main" id="{DB111B31-67E9-00B3-1DC7-5A4CA4C7D19D}"/>
                </a:ext>
              </a:extLst>
            </p:cNvPr>
            <p:cNvSpPr/>
            <p:nvPr/>
          </p:nvSpPr>
          <p:spPr>
            <a:xfrm>
              <a:off x="319625" y="4333998"/>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50E0221-A5AF-F33C-DBD3-4823BA96F6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9625" y="4333998"/>
              <a:ext cx="571500" cy="571500"/>
            </a:xfrm>
            <a:prstGeom prst="rect">
              <a:avLst/>
            </a:prstGeom>
          </p:spPr>
        </p:pic>
      </p:grpSp>
      <p:sp>
        <p:nvSpPr>
          <p:cNvPr id="22" name="Rectangle 21">
            <a:extLst>
              <a:ext uri="{FF2B5EF4-FFF2-40B4-BE49-F238E27FC236}">
                <a16:creationId xmlns:a16="http://schemas.microsoft.com/office/drawing/2014/main" id="{D27F9D6F-0B53-73B2-BB0E-3220425E7EC8}"/>
              </a:ext>
            </a:extLst>
          </p:cNvPr>
          <p:cNvSpPr/>
          <p:nvPr/>
        </p:nvSpPr>
        <p:spPr>
          <a:xfrm>
            <a:off x="445171" y="5483461"/>
            <a:ext cx="4126830" cy="635509"/>
          </a:xfrm>
          <a:prstGeom prst="rect">
            <a:avLst/>
          </a:prstGeom>
          <a:solidFill>
            <a:schemeClr val="accent3"/>
          </a:solidFill>
          <a:ln>
            <a:noFill/>
          </a:ln>
          <a:effectLst>
            <a:outerShdw dist="63500" dir="3120000" algn="tl"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Applied Biological Materials</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type: Video (9 minutes) or Website</a:t>
            </a:r>
          </a:p>
          <a:p>
            <a:pPr marL="0" marR="0">
              <a:lnSpc>
                <a:spcPct val="95000"/>
              </a:lnSpc>
              <a:spcBef>
                <a:spcPts val="0"/>
              </a:spcBef>
              <a:spcAft>
                <a:spcPts val="2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Video:  Files: Website printout: ABM (NGS) 2022</a:t>
            </a:r>
            <a:endParaRPr lang="en-US" sz="1000" dirty="0">
              <a:solidFill>
                <a:schemeClr val="bg1"/>
              </a:solidFill>
            </a:endParaRPr>
          </a:p>
        </p:txBody>
      </p:sp>
      <p:grpSp>
        <p:nvGrpSpPr>
          <p:cNvPr id="25" name="Group 24">
            <a:extLst>
              <a:ext uri="{FF2B5EF4-FFF2-40B4-BE49-F238E27FC236}">
                <a16:creationId xmlns:a16="http://schemas.microsoft.com/office/drawing/2014/main" id="{8E028E47-8394-FE31-D67D-D292A5DB03E8}"/>
              </a:ext>
            </a:extLst>
          </p:cNvPr>
          <p:cNvGrpSpPr/>
          <p:nvPr/>
        </p:nvGrpSpPr>
        <p:grpSpPr>
          <a:xfrm>
            <a:off x="4722938" y="3575526"/>
            <a:ext cx="576072" cy="576072"/>
            <a:chOff x="4853184" y="1189402"/>
            <a:chExt cx="576072" cy="576072"/>
          </a:xfrm>
        </p:grpSpPr>
        <p:sp>
          <p:nvSpPr>
            <p:cNvPr id="26" name="Flowchart: Connector 25">
              <a:extLst>
                <a:ext uri="{FF2B5EF4-FFF2-40B4-BE49-F238E27FC236}">
                  <a16:creationId xmlns:a16="http://schemas.microsoft.com/office/drawing/2014/main" id="{40CFBF1A-8D12-A3E9-3B3B-E952ECF609C7}"/>
                </a:ext>
              </a:extLst>
            </p:cNvPr>
            <p:cNvSpPr/>
            <p:nvPr/>
          </p:nvSpPr>
          <p:spPr>
            <a:xfrm>
              <a:off x="4853184" y="1189402"/>
              <a:ext cx="576072" cy="5760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DCEC4157-7D03-5907-8527-9E3C46E7B2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53184" y="1189402"/>
              <a:ext cx="571500" cy="571500"/>
            </a:xfrm>
            <a:prstGeom prst="rect">
              <a:avLst/>
            </a:prstGeom>
          </p:spPr>
        </p:pic>
      </p:grpSp>
      <p:sp>
        <p:nvSpPr>
          <p:cNvPr id="14" name="Footer Placeholder 13">
            <a:extLst>
              <a:ext uri="{FF2B5EF4-FFF2-40B4-BE49-F238E27FC236}">
                <a16:creationId xmlns:a16="http://schemas.microsoft.com/office/drawing/2014/main" id="{771EF175-52C7-C4B4-D19D-1FAB3BA787E2}"/>
              </a:ext>
            </a:extLst>
          </p:cNvPr>
          <p:cNvSpPr>
            <a:spLocks noGrp="1"/>
          </p:cNvSpPr>
          <p:nvPr>
            <p:ph type="ftr" sz="quarter" idx="10"/>
          </p:nvPr>
        </p:nvSpPr>
        <p:spPr/>
        <p:txBody>
          <a:bodyPr/>
          <a:lstStyle/>
          <a:p>
            <a:r>
              <a:rPr lang="en-US" dirty="0"/>
              <a:t>Confidential. For internal use only. The information contained in this training is for internal, </a:t>
            </a:r>
            <a:br>
              <a:rPr lang="en-US" dirty="0"/>
            </a:br>
            <a:r>
              <a:rPr lang="en-US" dirty="0"/>
              <a:t>educational purposes only. Do not copy or distribute outside of Sanofi or use in promotion.</a:t>
            </a:r>
          </a:p>
          <a:p>
            <a:r>
              <a:rPr lang="en-US" dirty="0"/>
              <a:t>MAT-US-2208400-V1.0 10/2022</a:t>
            </a:r>
          </a:p>
          <a:p>
            <a:endParaRPr lang="en-US" dirty="0"/>
          </a:p>
        </p:txBody>
      </p:sp>
      <p:sp>
        <p:nvSpPr>
          <p:cNvPr id="15" name="Slide Number Placeholder 14">
            <a:extLst>
              <a:ext uri="{FF2B5EF4-FFF2-40B4-BE49-F238E27FC236}">
                <a16:creationId xmlns:a16="http://schemas.microsoft.com/office/drawing/2014/main" id="{95BC204A-6A15-2BBF-232F-E6E6DD985CAA}"/>
              </a:ext>
            </a:extLst>
          </p:cNvPr>
          <p:cNvSpPr>
            <a:spLocks noGrp="1"/>
          </p:cNvSpPr>
          <p:nvPr>
            <p:ph type="sldNum" sz="quarter" idx="11"/>
          </p:nvPr>
        </p:nvSpPr>
        <p:spPr/>
        <p:txBody>
          <a:bodyPr/>
          <a:lstStyle/>
          <a:p>
            <a:fld id="{6B54B0F7-55DD-40D6-B7F4-70B586885C0B}" type="slidenum">
              <a:rPr lang="en-US" smtClean="0"/>
              <a:pPr/>
              <a:t>9</a:t>
            </a:fld>
            <a:endParaRPr lang="en-US" dirty="0"/>
          </a:p>
        </p:txBody>
      </p:sp>
    </p:spTree>
    <p:extLst>
      <p:ext uri="{BB962C8B-B14F-4D97-AF65-F5344CB8AC3E}">
        <p14:creationId xmlns:p14="http://schemas.microsoft.com/office/powerpoint/2010/main" val="54469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804B6C2635AC498D8E06F45E9DAC0B" ma:contentTypeVersion="12" ma:contentTypeDescription="Create a new document." ma:contentTypeScope="" ma:versionID="e12b012da6d9ce87e7831aa08bd72bd3">
  <xsd:schema xmlns:xsd="http://www.w3.org/2001/XMLSchema" xmlns:xs="http://www.w3.org/2001/XMLSchema" xmlns:p="http://schemas.microsoft.com/office/2006/metadata/properties" xmlns:ns2="55085e5e-144a-4a84-ae32-5e7910ba3a79" xmlns:ns3="2e25fd53-5e3f-4d8b-9b6b-fb4a7e2f39d4" targetNamespace="http://schemas.microsoft.com/office/2006/metadata/properties" ma:root="true" ma:fieldsID="b77d402e5348c1a8dca86f5e9fff4151" ns2:_="" ns3:_="">
    <xsd:import namespace="55085e5e-144a-4a84-ae32-5e7910ba3a79"/>
    <xsd:import namespace="2e25fd53-5e3f-4d8b-9b6b-fb4a7e2f39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85e5e-144a-4a84-ae32-5e7910ba3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5fd53-5e3f-4d8b-9b6b-fb4a7e2f39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289C8-FCBD-47D6-A28B-8CD4E8BB355D}">
  <ds:schemaRefs>
    <ds:schemaRef ds:uri="http://schemas.microsoft.com/sharepoint/v3/contenttype/forms"/>
  </ds:schemaRefs>
</ds:datastoreItem>
</file>

<file path=customXml/itemProps2.xml><?xml version="1.0" encoding="utf-8"?>
<ds:datastoreItem xmlns:ds="http://schemas.openxmlformats.org/officeDocument/2006/customXml" ds:itemID="{65E5C1B7-9FBE-4B4F-BE7C-EBA10C921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085e5e-144a-4a84-ae32-5e7910ba3a79"/>
    <ds:schemaRef ds:uri="2e25fd53-5e3f-4d8b-9b6b-fb4a7e2f3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7B58BE-5C3A-4840-A409-4EB32649CC53}">
  <ds:schemaRef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2e25fd53-5e3f-4d8b-9b6b-fb4a7e2f39d4"/>
    <ds:schemaRef ds:uri="http://schemas.openxmlformats.org/package/2006/metadata/core-properties"/>
    <ds:schemaRef ds:uri="55085e5e-144a-4a84-ae32-5e7910ba3a79"/>
  </ds:schemaRefs>
</ds:datastoreItem>
</file>

<file path=docProps/app.xml><?xml version="1.0" encoding="utf-8"?>
<Properties xmlns="http://schemas.openxmlformats.org/officeDocument/2006/extended-properties" xmlns:vt="http://schemas.openxmlformats.org/officeDocument/2006/docPropsVTypes">
  <Template/>
  <TotalTime>7142</TotalTime>
  <Words>3242</Words>
  <Application>Microsoft Office PowerPoint</Application>
  <PresentationFormat>On-screen Show (4:3)</PresentationFormat>
  <Paragraphs>235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Sanofi Sans 3 Regular</vt:lpstr>
      <vt:lpstr>Verdana</vt:lpstr>
      <vt:lpstr>Sanofi</vt:lpstr>
      <vt:lpstr>PowerPoint Presentation</vt:lpstr>
      <vt:lpstr>PowerPoint Presentation</vt:lpstr>
      <vt:lpstr>Overview</vt:lpstr>
      <vt:lpstr>Table of Contents</vt:lpstr>
      <vt:lpstr>I. Overview of Biomarker Testing</vt:lpstr>
      <vt:lpstr>I. Overview of Biomarker Testing</vt:lpstr>
      <vt:lpstr>II. Biomarker Assays</vt:lpstr>
      <vt:lpstr>II. Biomarker Assays</vt:lpstr>
      <vt:lpstr>II. Biomarker Assays</vt:lpstr>
      <vt:lpstr>II. Biomarker Assays</vt:lpstr>
      <vt:lpstr>III. Overview of the NSCLC Biomarker Landscape</vt:lpstr>
      <vt:lpstr>III. Overview of the NSCLC Biomarker Landscape</vt:lpstr>
      <vt:lpstr>III. Overview of the NSCLC Biomarker Landscape</vt:lpstr>
      <vt:lpstr>IV. CEACAM5</vt:lpstr>
      <vt:lpstr>IV. CEACAM5</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Solimine, Dianna /US</dc:creator>
  <cp:lastModifiedBy>Wendy Clubb</cp:lastModifiedBy>
  <cp:revision>144</cp:revision>
  <dcterms:created xsi:type="dcterms:W3CDTF">2022-03-17T17:18:09Z</dcterms:created>
  <dcterms:modified xsi:type="dcterms:W3CDTF">2022-11-04T13:38:34Z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0x0101004E804B6C2635AC498D8E06F45E9DAC0B</vt:lpwstr>
  </property>
</Properties>
</file>