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63"/>
  </p:notesMasterIdLst>
  <p:sldIdLst>
    <p:sldId id="257" r:id="rId5"/>
    <p:sldId id="2141411646" r:id="rId6"/>
    <p:sldId id="2141411651" r:id="rId7"/>
    <p:sldId id="2141411652" r:id="rId8"/>
    <p:sldId id="2141411653" r:id="rId9"/>
    <p:sldId id="2141411654" r:id="rId10"/>
    <p:sldId id="2141411655" r:id="rId11"/>
    <p:sldId id="2141411656" r:id="rId12"/>
    <p:sldId id="2141411468" r:id="rId13"/>
    <p:sldId id="2141411640" r:id="rId14"/>
    <p:sldId id="2141411642" r:id="rId15"/>
    <p:sldId id="2141411643" r:id="rId16"/>
    <p:sldId id="2141411644" r:id="rId17"/>
    <p:sldId id="2141411641" r:id="rId18"/>
    <p:sldId id="2141411585" r:id="rId19"/>
    <p:sldId id="2141411586" r:id="rId20"/>
    <p:sldId id="2141411588" r:id="rId21"/>
    <p:sldId id="2141411647" r:id="rId22"/>
    <p:sldId id="2141411589" r:id="rId23"/>
    <p:sldId id="2141411591" r:id="rId24"/>
    <p:sldId id="2141411592" r:id="rId25"/>
    <p:sldId id="2141411593" r:id="rId26"/>
    <p:sldId id="2141411594" r:id="rId27"/>
    <p:sldId id="2141411595" r:id="rId28"/>
    <p:sldId id="2141411596" r:id="rId29"/>
    <p:sldId id="2141411597" r:id="rId30"/>
    <p:sldId id="2141411598" r:id="rId31"/>
    <p:sldId id="2141411599" r:id="rId32"/>
    <p:sldId id="2141411600" r:id="rId33"/>
    <p:sldId id="2141411601" r:id="rId34"/>
    <p:sldId id="2141411602" r:id="rId35"/>
    <p:sldId id="2141411603" r:id="rId36"/>
    <p:sldId id="2141411604" r:id="rId37"/>
    <p:sldId id="2141411605" r:id="rId38"/>
    <p:sldId id="2141411606" r:id="rId39"/>
    <p:sldId id="2141411607" r:id="rId40"/>
    <p:sldId id="2141411608" r:id="rId41"/>
    <p:sldId id="2141411609" r:id="rId42"/>
    <p:sldId id="2141411610" r:id="rId43"/>
    <p:sldId id="2141411590" r:id="rId44"/>
    <p:sldId id="2141411580" r:id="rId45"/>
    <p:sldId id="2141411581" r:id="rId46"/>
    <p:sldId id="2141411582" r:id="rId47"/>
    <p:sldId id="2141411583" r:id="rId48"/>
    <p:sldId id="2141411616" r:id="rId49"/>
    <p:sldId id="2141411617" r:id="rId50"/>
    <p:sldId id="2141411618" r:id="rId51"/>
    <p:sldId id="2141411619" r:id="rId52"/>
    <p:sldId id="2141411620" r:id="rId53"/>
    <p:sldId id="2141411621" r:id="rId54"/>
    <p:sldId id="2141411622" r:id="rId55"/>
    <p:sldId id="2141411623" r:id="rId56"/>
    <p:sldId id="2141411649" r:id="rId57"/>
    <p:sldId id="2141411624" r:id="rId58"/>
    <p:sldId id="2141411626" r:id="rId59"/>
    <p:sldId id="2141411627" r:id="rId60"/>
    <p:sldId id="2141411650" r:id="rId61"/>
    <p:sldId id="214141163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tis, Karen [JANUS]" initials="GK[" lastIdx="60" clrIdx="0">
    <p:extLst>
      <p:ext uri="{19B8F6BF-5375-455C-9EA6-DF929625EA0E}">
        <p15:presenceInfo xmlns:p15="http://schemas.microsoft.com/office/powerpoint/2012/main" userId="S::KGiotis@its.jnj.com::0f6c069b-e810-4b78-aa6b-b2b339b631c8" providerId="AD"/>
      </p:ext>
    </p:extLst>
  </p:cmAuthor>
  <p:cmAuthor id="2" name="Falk, Brittany [JANUS]" initials="FB[" lastIdx="63" clrIdx="1">
    <p:extLst>
      <p:ext uri="{19B8F6BF-5375-455C-9EA6-DF929625EA0E}">
        <p15:presenceInfo xmlns:p15="http://schemas.microsoft.com/office/powerpoint/2012/main" userId="S::BMicele@its.jnj.com::bf08201c-1f7c-4334-8704-f2b8855345c7" providerId="AD"/>
      </p:ext>
    </p:extLst>
  </p:cmAuthor>
  <p:cmAuthor id="3" name="Koubi, Irit [JANUS]" initials="KI[" lastIdx="67" clrIdx="2">
    <p:extLst>
      <p:ext uri="{19B8F6BF-5375-455C-9EA6-DF929625EA0E}">
        <p15:presenceInfo xmlns:p15="http://schemas.microsoft.com/office/powerpoint/2012/main" userId="S::ikoubi@its.jnj.com::8948e7d1-d4e2-4f7e-8ffa-eb91af7beca5" providerId="AD"/>
      </p:ext>
    </p:extLst>
  </p:cmAuthor>
  <p:cmAuthor id="4" name="D'Uva, Michael [CNTUS]" initials="DM[" lastIdx="41" clrIdx="3">
    <p:extLst>
      <p:ext uri="{19B8F6BF-5375-455C-9EA6-DF929625EA0E}">
        <p15:presenceInfo xmlns:p15="http://schemas.microsoft.com/office/powerpoint/2012/main" userId="S::MDuva2@its.jnj.com::47846532-9903-4814-b2e6-a61721913700" providerId="AD"/>
      </p:ext>
    </p:extLst>
  </p:cmAuthor>
  <p:cmAuthor id="5" name="Deem-Eshleman, Kimberly [JAN]" initials="D[" lastIdx="1" clrIdx="4">
    <p:extLst>
      <p:ext uri="{19B8F6BF-5375-455C-9EA6-DF929625EA0E}">
        <p15:presenceInfo xmlns:p15="http://schemas.microsoft.com/office/powerpoint/2012/main" userId="S::kdeemesh@its.jnj.com::ee7c1898-5bee-490d-a3f3-90e814fa07e7" providerId="AD"/>
      </p:ext>
    </p:extLst>
  </p:cmAuthor>
  <p:cmAuthor id="6" name="ELLA" initials="E" lastIdx="2" clrIdx="5">
    <p:extLst>
      <p:ext uri="{19B8F6BF-5375-455C-9EA6-DF929625EA0E}">
        <p15:presenceInfo xmlns:p15="http://schemas.microsoft.com/office/powerpoint/2012/main" userId="S::EDaly2@its.jnj.com::3f17e60f-f060-4867-82d5-4fc05b7bf141" providerId="AD"/>
      </p:ext>
    </p:extLst>
  </p:cmAuthor>
  <p:cmAuthor id="7" name="Susan Dias" initials="SD" lastIdx="81" clrIdx="6">
    <p:extLst>
      <p:ext uri="{19B8F6BF-5375-455C-9EA6-DF929625EA0E}">
        <p15:presenceInfo xmlns:p15="http://schemas.microsoft.com/office/powerpoint/2012/main" userId="0aa0e22f60abf29c" providerId="Windows Live"/>
      </p:ext>
    </p:extLst>
  </p:cmAuthor>
  <p:cmAuthor id="8" name="Andrea Zelanko" initials="AZ" lastIdx="13" clrIdx="7">
    <p:extLst>
      <p:ext uri="{19B8F6BF-5375-455C-9EA6-DF929625EA0E}">
        <p15:presenceInfo xmlns:p15="http://schemas.microsoft.com/office/powerpoint/2012/main" userId="S::azelanko@educationalresource.com::0160dc6d-44be-4aa0-8e92-0215f9607bf6" providerId="AD"/>
      </p:ext>
    </p:extLst>
  </p:cmAuthor>
  <p:cmAuthor id="9" name="Timothy Neff" initials="TN" lastIdx="16" clrIdx="8">
    <p:extLst>
      <p:ext uri="{19B8F6BF-5375-455C-9EA6-DF929625EA0E}">
        <p15:presenceInfo xmlns:p15="http://schemas.microsoft.com/office/powerpoint/2012/main" userId="9fb3803bbd643dcc" providerId="Windows Live"/>
      </p:ext>
    </p:extLst>
  </p:cmAuthor>
  <p:cmAuthor id="10" name="Charles Collins" initials="CC" lastIdx="51" clrIdx="9">
    <p:extLst>
      <p:ext uri="{19B8F6BF-5375-455C-9EA6-DF929625EA0E}">
        <p15:presenceInfo xmlns:p15="http://schemas.microsoft.com/office/powerpoint/2012/main" userId="aadf2bbc69b07408" providerId="Windows Live"/>
      </p:ext>
    </p:extLst>
  </p:cmAuthor>
  <p:cmAuthor id="11" name="Kelly Walton" initials="KW" lastIdx="9" clrIdx="10">
    <p:extLst>
      <p:ext uri="{19B8F6BF-5375-455C-9EA6-DF929625EA0E}">
        <p15:presenceInfo xmlns:p15="http://schemas.microsoft.com/office/powerpoint/2012/main" userId="Kelly Walton" providerId="None"/>
      </p:ext>
    </p:extLst>
  </p:cmAuthor>
  <p:cmAuthor id="12" name="Kristen Miller" initials="KM" lastIdx="112" clrIdx="11">
    <p:extLst>
      <p:ext uri="{19B8F6BF-5375-455C-9EA6-DF929625EA0E}">
        <p15:presenceInfo xmlns:p15="http://schemas.microsoft.com/office/powerpoint/2012/main" userId="S::kmiller@educationalresource.com::b1deca55-7ca9-4612-b5a4-76eac84d1b05" providerId="AD"/>
      </p:ext>
    </p:extLst>
  </p:cmAuthor>
  <p:cmAuthor id="13" name="James'" initials="J" lastIdx="5" clrIdx="12"/>
  <p:cmAuthor id="14" name="Tim Neff" initials="TN" lastIdx="22" clrIdx="13">
    <p:extLst>
      <p:ext uri="{19B8F6BF-5375-455C-9EA6-DF929625EA0E}">
        <p15:presenceInfo xmlns:p15="http://schemas.microsoft.com/office/powerpoint/2012/main" userId="S::tneff@educationalresource.com::53b940ed-a5bd-432c-b910-2dcc97861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E5F"/>
    <a:srgbClr val="BDEC1F"/>
    <a:srgbClr val="5B8F9A"/>
    <a:srgbClr val="11212F"/>
    <a:srgbClr val="012439"/>
    <a:srgbClr val="1A4065"/>
    <a:srgbClr val="83C832"/>
    <a:srgbClr val="245D68"/>
    <a:srgbClr val="BCEC1F"/>
    <a:srgbClr val="1C5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7" autoAdjust="0"/>
    <p:restoredTop sz="96327" autoAdjust="0"/>
  </p:normalViewPr>
  <p:slideViewPr>
    <p:cSldViewPr snapToGrid="0">
      <p:cViewPr varScale="1">
        <p:scale>
          <a:sx n="114" d="100"/>
          <a:sy n="114" d="100"/>
        </p:scale>
        <p:origin x="2052" y="102"/>
      </p:cViewPr>
      <p:guideLst>
        <p:guide orient="horz" pos="2160"/>
        <p:guide pos="2880"/>
      </p:guideLst>
    </p:cSldViewPr>
  </p:slideViewPr>
  <p:notesTextViewPr>
    <p:cViewPr>
      <p:scale>
        <a:sx n="3" d="2"/>
        <a:sy n="3" d="2"/>
      </p:scale>
      <p:origin x="0" y="0"/>
    </p:cViewPr>
  </p:notesTextViewPr>
  <p:sorterViewPr>
    <p:cViewPr>
      <p:scale>
        <a:sx n="100" d="100"/>
        <a:sy n="100" d="100"/>
      </p:scale>
      <p:origin x="0" y="-5476"/>
    </p:cViewPr>
  </p:sorterViewPr>
  <p:notesViewPr>
    <p:cSldViewPr snapToGrid="0">
      <p:cViewPr>
        <p:scale>
          <a:sx n="80" d="100"/>
          <a:sy n="80" d="100"/>
        </p:scale>
        <p:origin x="3960" y="2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6A007D-AF2F-4EB2-8535-860C64C8BB92}" type="datetimeFigureOut">
              <a:rPr lang="en-US" smtClean="0"/>
              <a:pPr/>
              <a:t>3/26/2021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7A9A89-2EE4-4340-BFAA-526D1F2459C2}" type="slidenum">
              <a:rPr lang="en-US" smtClean="0"/>
              <a:pPr/>
              <a:t>‹#›</a:t>
            </a:fld>
            <a:endParaRPr lang="en-US" dirty="0"/>
          </a:p>
        </p:txBody>
      </p:sp>
      <p:sp>
        <p:nvSpPr>
          <p:cNvPr id="8" name="TextBox 7">
            <a:extLst>
              <a:ext uri="{FF2B5EF4-FFF2-40B4-BE49-F238E27FC236}">
                <a16:creationId xmlns:a16="http://schemas.microsoft.com/office/drawing/2014/main" id="{D06D901B-07B0-41EF-BD65-209C143CECD7}"/>
              </a:ext>
            </a:extLst>
          </p:cNvPr>
          <p:cNvSpPr txBox="1"/>
          <p:nvPr/>
        </p:nvSpPr>
        <p:spPr>
          <a:xfrm>
            <a:off x="-408471" y="9004012"/>
            <a:ext cx="7827341" cy="292388"/>
          </a:xfrm>
          <a:prstGeom prst="rect">
            <a:avLst/>
          </a:prstGeom>
          <a:noFill/>
          <a:effectLst/>
        </p:spPr>
        <p:txBody>
          <a:bodyPr wrap="square" rtlCol="0">
            <a:spAutoFit/>
          </a:bodyPr>
          <a:lstStyle/>
          <a:p>
            <a:pPr algn="ctr" defTabSz="171408">
              <a:defRPr/>
            </a:pPr>
            <a:r>
              <a:rPr lang="en-US" sz="650" b="1" dirty="0">
                <a:solidFill>
                  <a:srgbClr val="636466">
                    <a:lumMod val="50000"/>
                  </a:srgbClr>
                </a:solidFill>
                <a:latin typeface="Arial"/>
              </a:rPr>
              <a:t>THIS MATERIAL IS BEING PROVIDED FOR INTERNAL EDUCATIONAL AND BACKGROUND PURPOSES ONLY AND IS NOT FOR PROMOTIONAL USE. </a:t>
            </a:r>
          </a:p>
          <a:p>
            <a:pPr algn="ctr" defTabSz="171408">
              <a:defRPr/>
            </a:pPr>
            <a:r>
              <a:rPr lang="en-US" sz="650" b="1" dirty="0">
                <a:solidFill>
                  <a:srgbClr val="636466">
                    <a:lumMod val="50000"/>
                  </a:srgbClr>
                </a:solidFill>
                <a:latin typeface="Arial"/>
              </a:rPr>
              <a:t>DO NOT COPY, DISTRIBUTE, OR SHARE WITH HEALTHCARE PROFESSIONALS, STAFF, OR PATIENTS.     ©Janssen Pharmaceuticals, Inc      02/2021    </a:t>
            </a:r>
            <a:r>
              <a:rPr lang="en-US" sz="650" b="1" dirty="0">
                <a:solidFill>
                  <a:srgbClr val="636466">
                    <a:lumMod val="50000"/>
                  </a:srgbClr>
                </a:solidFill>
                <a:latin typeface="Arial" panose="020B0604020202020204" pitchFamily="34" charset="0"/>
              </a:rPr>
              <a:t>em-52856v1</a:t>
            </a:r>
            <a:r>
              <a:rPr lang="en-US" sz="650" dirty="0">
                <a:solidFill>
                  <a:srgbClr val="636466">
                    <a:lumMod val="50000"/>
                  </a:srgbClr>
                </a:solidFill>
                <a:latin typeface="Arial"/>
              </a:rPr>
              <a:t> </a:t>
            </a:r>
            <a:endParaRPr lang="en-US" sz="650" b="1" dirty="0">
              <a:solidFill>
                <a:srgbClr val="636466">
                  <a:lumMod val="50000"/>
                </a:srgbClr>
              </a:solidFill>
              <a:latin typeface="Arial"/>
            </a:endParaRPr>
          </a:p>
        </p:txBody>
      </p:sp>
    </p:spTree>
    <p:extLst>
      <p:ext uri="{BB962C8B-B14F-4D97-AF65-F5344CB8AC3E}">
        <p14:creationId xmlns:p14="http://schemas.microsoft.com/office/powerpoint/2010/main" val="313944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657A9A89-2EE4-4340-BFAA-526D1F2459C2}" type="slidenum">
              <a:rPr lang="en-US" smtClean="0"/>
              <a:pPr/>
              <a:t>1</a:t>
            </a:fld>
            <a:endParaRPr lang="en-US" dirty="0"/>
          </a:p>
        </p:txBody>
      </p:sp>
      <p:sp>
        <p:nvSpPr>
          <p:cNvPr id="7" name="Slide Image Placeholder 6">
            <a:extLst>
              <a:ext uri="{FF2B5EF4-FFF2-40B4-BE49-F238E27FC236}">
                <a16:creationId xmlns:a16="http://schemas.microsoft.com/office/drawing/2014/main" id="{8E63D28E-E261-44F2-848C-7BBEFBC2FA19}"/>
              </a:ext>
            </a:extLst>
          </p:cNvPr>
          <p:cNvSpPr>
            <a:spLocks noGrp="1" noRot="1" noChangeAspect="1"/>
          </p:cNvSpPr>
          <p:nvPr>
            <p:ph type="sldImg"/>
          </p:nvPr>
        </p:nvSpPr>
        <p:spPr>
          <a:xfrm>
            <a:off x="1414463" y="1162050"/>
            <a:ext cx="4181475" cy="3136900"/>
          </a:xfrm>
        </p:spPr>
      </p:sp>
    </p:spTree>
    <p:extLst>
      <p:ext uri="{BB962C8B-B14F-4D97-AF65-F5344CB8AC3E}">
        <p14:creationId xmlns:p14="http://schemas.microsoft.com/office/powerpoint/2010/main" val="253333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10</a:t>
            </a:fld>
            <a:endParaRPr lang="en-US" dirty="0"/>
          </a:p>
        </p:txBody>
      </p:sp>
    </p:spTree>
    <p:extLst>
      <p:ext uri="{BB962C8B-B14F-4D97-AF65-F5344CB8AC3E}">
        <p14:creationId xmlns:p14="http://schemas.microsoft.com/office/powerpoint/2010/main" val="291169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11</a:t>
            </a:fld>
            <a:endParaRPr lang="en-US" dirty="0"/>
          </a:p>
        </p:txBody>
      </p:sp>
    </p:spTree>
    <p:extLst>
      <p:ext uri="{BB962C8B-B14F-4D97-AF65-F5344CB8AC3E}">
        <p14:creationId xmlns:p14="http://schemas.microsoft.com/office/powerpoint/2010/main" val="137019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12</a:t>
            </a:fld>
            <a:endParaRPr lang="en-US" dirty="0"/>
          </a:p>
        </p:txBody>
      </p:sp>
    </p:spTree>
    <p:extLst>
      <p:ext uri="{BB962C8B-B14F-4D97-AF65-F5344CB8AC3E}">
        <p14:creationId xmlns:p14="http://schemas.microsoft.com/office/powerpoint/2010/main" val="40607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13</a:t>
            </a:fld>
            <a:endParaRPr lang="en-US" dirty="0"/>
          </a:p>
        </p:txBody>
      </p:sp>
    </p:spTree>
    <p:extLst>
      <p:ext uri="{BB962C8B-B14F-4D97-AF65-F5344CB8AC3E}">
        <p14:creationId xmlns:p14="http://schemas.microsoft.com/office/powerpoint/2010/main" val="8286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14</a:t>
            </a:fld>
            <a:endParaRPr lang="en-US" dirty="0"/>
          </a:p>
        </p:txBody>
      </p:sp>
    </p:spTree>
    <p:extLst>
      <p:ext uri="{BB962C8B-B14F-4D97-AF65-F5344CB8AC3E}">
        <p14:creationId xmlns:p14="http://schemas.microsoft.com/office/powerpoint/2010/main" val="49072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15</a:t>
            </a:fld>
            <a:endParaRPr lang="en-US" dirty="0"/>
          </a:p>
        </p:txBody>
      </p:sp>
    </p:spTree>
    <p:extLst>
      <p:ext uri="{BB962C8B-B14F-4D97-AF65-F5344CB8AC3E}">
        <p14:creationId xmlns:p14="http://schemas.microsoft.com/office/powerpoint/2010/main" val="381224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16</a:t>
            </a:fld>
            <a:endParaRPr lang="en-US" dirty="0"/>
          </a:p>
        </p:txBody>
      </p:sp>
    </p:spTree>
    <p:extLst>
      <p:ext uri="{BB962C8B-B14F-4D97-AF65-F5344CB8AC3E}">
        <p14:creationId xmlns:p14="http://schemas.microsoft.com/office/powerpoint/2010/main" val="422967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17</a:t>
            </a:fld>
            <a:endParaRPr lang="en-US" dirty="0"/>
          </a:p>
        </p:txBody>
      </p:sp>
    </p:spTree>
    <p:extLst>
      <p:ext uri="{BB962C8B-B14F-4D97-AF65-F5344CB8AC3E}">
        <p14:creationId xmlns:p14="http://schemas.microsoft.com/office/powerpoint/2010/main" val="1421335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18</a:t>
            </a:fld>
            <a:endParaRPr lang="en-US" dirty="0"/>
          </a:p>
        </p:txBody>
      </p:sp>
    </p:spTree>
    <p:extLst>
      <p:ext uri="{BB962C8B-B14F-4D97-AF65-F5344CB8AC3E}">
        <p14:creationId xmlns:p14="http://schemas.microsoft.com/office/powerpoint/2010/main" val="215084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19</a:t>
            </a:fld>
            <a:endParaRPr lang="en-US" dirty="0"/>
          </a:p>
        </p:txBody>
      </p:sp>
    </p:spTree>
    <p:extLst>
      <p:ext uri="{BB962C8B-B14F-4D97-AF65-F5344CB8AC3E}">
        <p14:creationId xmlns:p14="http://schemas.microsoft.com/office/powerpoint/2010/main" val="35004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2</a:t>
            </a:fld>
            <a:endParaRPr lang="en-US" dirty="0"/>
          </a:p>
        </p:txBody>
      </p:sp>
    </p:spTree>
    <p:extLst>
      <p:ext uri="{BB962C8B-B14F-4D97-AF65-F5344CB8AC3E}">
        <p14:creationId xmlns:p14="http://schemas.microsoft.com/office/powerpoint/2010/main" val="356629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20</a:t>
            </a:fld>
            <a:endParaRPr lang="en-US" dirty="0"/>
          </a:p>
        </p:txBody>
      </p:sp>
    </p:spTree>
    <p:extLst>
      <p:ext uri="{BB962C8B-B14F-4D97-AF65-F5344CB8AC3E}">
        <p14:creationId xmlns:p14="http://schemas.microsoft.com/office/powerpoint/2010/main" val="475697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21</a:t>
            </a:fld>
            <a:endParaRPr lang="en-US" dirty="0"/>
          </a:p>
        </p:txBody>
      </p:sp>
    </p:spTree>
    <p:extLst>
      <p:ext uri="{BB962C8B-B14F-4D97-AF65-F5344CB8AC3E}">
        <p14:creationId xmlns:p14="http://schemas.microsoft.com/office/powerpoint/2010/main" val="3085577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22</a:t>
            </a:fld>
            <a:endParaRPr lang="en-US" dirty="0"/>
          </a:p>
        </p:txBody>
      </p:sp>
    </p:spTree>
    <p:extLst>
      <p:ext uri="{BB962C8B-B14F-4D97-AF65-F5344CB8AC3E}">
        <p14:creationId xmlns:p14="http://schemas.microsoft.com/office/powerpoint/2010/main" val="1986224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23</a:t>
            </a:fld>
            <a:endParaRPr lang="en-US" dirty="0"/>
          </a:p>
        </p:txBody>
      </p:sp>
    </p:spTree>
    <p:extLst>
      <p:ext uri="{BB962C8B-B14F-4D97-AF65-F5344CB8AC3E}">
        <p14:creationId xmlns:p14="http://schemas.microsoft.com/office/powerpoint/2010/main" val="2623403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24</a:t>
            </a:fld>
            <a:endParaRPr lang="en-US" dirty="0"/>
          </a:p>
        </p:txBody>
      </p:sp>
    </p:spTree>
    <p:extLst>
      <p:ext uri="{BB962C8B-B14F-4D97-AF65-F5344CB8AC3E}">
        <p14:creationId xmlns:p14="http://schemas.microsoft.com/office/powerpoint/2010/main" val="2149589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25</a:t>
            </a:fld>
            <a:endParaRPr lang="en-US" dirty="0"/>
          </a:p>
        </p:txBody>
      </p:sp>
    </p:spTree>
    <p:extLst>
      <p:ext uri="{BB962C8B-B14F-4D97-AF65-F5344CB8AC3E}">
        <p14:creationId xmlns:p14="http://schemas.microsoft.com/office/powerpoint/2010/main" val="208005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26</a:t>
            </a:fld>
            <a:endParaRPr lang="en-US" dirty="0"/>
          </a:p>
        </p:txBody>
      </p:sp>
    </p:spTree>
    <p:extLst>
      <p:ext uri="{BB962C8B-B14F-4D97-AF65-F5344CB8AC3E}">
        <p14:creationId xmlns:p14="http://schemas.microsoft.com/office/powerpoint/2010/main" val="84560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27</a:t>
            </a:fld>
            <a:endParaRPr lang="en-US" dirty="0"/>
          </a:p>
        </p:txBody>
      </p:sp>
    </p:spTree>
    <p:extLst>
      <p:ext uri="{BB962C8B-B14F-4D97-AF65-F5344CB8AC3E}">
        <p14:creationId xmlns:p14="http://schemas.microsoft.com/office/powerpoint/2010/main" val="2904628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28</a:t>
            </a:fld>
            <a:endParaRPr lang="en-US" dirty="0"/>
          </a:p>
        </p:txBody>
      </p:sp>
    </p:spTree>
    <p:extLst>
      <p:ext uri="{BB962C8B-B14F-4D97-AF65-F5344CB8AC3E}">
        <p14:creationId xmlns:p14="http://schemas.microsoft.com/office/powerpoint/2010/main" val="907830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29</a:t>
            </a:fld>
            <a:endParaRPr lang="en-US" dirty="0"/>
          </a:p>
        </p:txBody>
      </p:sp>
    </p:spTree>
    <p:extLst>
      <p:ext uri="{BB962C8B-B14F-4D97-AF65-F5344CB8AC3E}">
        <p14:creationId xmlns:p14="http://schemas.microsoft.com/office/powerpoint/2010/main" val="1163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3</a:t>
            </a:fld>
            <a:endParaRPr lang="en-US" dirty="0"/>
          </a:p>
        </p:txBody>
      </p:sp>
    </p:spTree>
    <p:extLst>
      <p:ext uri="{BB962C8B-B14F-4D97-AF65-F5344CB8AC3E}">
        <p14:creationId xmlns:p14="http://schemas.microsoft.com/office/powerpoint/2010/main" val="269157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30</a:t>
            </a:fld>
            <a:endParaRPr lang="en-US" dirty="0"/>
          </a:p>
        </p:txBody>
      </p:sp>
    </p:spTree>
    <p:extLst>
      <p:ext uri="{BB962C8B-B14F-4D97-AF65-F5344CB8AC3E}">
        <p14:creationId xmlns:p14="http://schemas.microsoft.com/office/powerpoint/2010/main" val="2771492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31</a:t>
            </a:fld>
            <a:endParaRPr lang="en-US" dirty="0"/>
          </a:p>
        </p:txBody>
      </p:sp>
    </p:spTree>
    <p:extLst>
      <p:ext uri="{BB962C8B-B14F-4D97-AF65-F5344CB8AC3E}">
        <p14:creationId xmlns:p14="http://schemas.microsoft.com/office/powerpoint/2010/main" val="131133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32</a:t>
            </a:fld>
            <a:endParaRPr lang="en-US" dirty="0"/>
          </a:p>
        </p:txBody>
      </p:sp>
    </p:spTree>
    <p:extLst>
      <p:ext uri="{BB962C8B-B14F-4D97-AF65-F5344CB8AC3E}">
        <p14:creationId xmlns:p14="http://schemas.microsoft.com/office/powerpoint/2010/main" val="2206933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33</a:t>
            </a:fld>
            <a:endParaRPr lang="en-US" dirty="0"/>
          </a:p>
        </p:txBody>
      </p:sp>
    </p:spTree>
    <p:extLst>
      <p:ext uri="{BB962C8B-B14F-4D97-AF65-F5344CB8AC3E}">
        <p14:creationId xmlns:p14="http://schemas.microsoft.com/office/powerpoint/2010/main" val="3876722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34</a:t>
            </a:fld>
            <a:endParaRPr lang="en-US" dirty="0"/>
          </a:p>
        </p:txBody>
      </p:sp>
    </p:spTree>
    <p:extLst>
      <p:ext uri="{BB962C8B-B14F-4D97-AF65-F5344CB8AC3E}">
        <p14:creationId xmlns:p14="http://schemas.microsoft.com/office/powerpoint/2010/main" val="211811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35</a:t>
            </a:fld>
            <a:endParaRPr lang="en-US" dirty="0"/>
          </a:p>
        </p:txBody>
      </p:sp>
    </p:spTree>
    <p:extLst>
      <p:ext uri="{BB962C8B-B14F-4D97-AF65-F5344CB8AC3E}">
        <p14:creationId xmlns:p14="http://schemas.microsoft.com/office/powerpoint/2010/main" val="2742023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36</a:t>
            </a:fld>
            <a:endParaRPr lang="en-US" dirty="0"/>
          </a:p>
        </p:txBody>
      </p:sp>
    </p:spTree>
    <p:extLst>
      <p:ext uri="{BB962C8B-B14F-4D97-AF65-F5344CB8AC3E}">
        <p14:creationId xmlns:p14="http://schemas.microsoft.com/office/powerpoint/2010/main" val="1487703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37</a:t>
            </a:fld>
            <a:endParaRPr lang="en-US" dirty="0"/>
          </a:p>
        </p:txBody>
      </p:sp>
    </p:spTree>
    <p:extLst>
      <p:ext uri="{BB962C8B-B14F-4D97-AF65-F5344CB8AC3E}">
        <p14:creationId xmlns:p14="http://schemas.microsoft.com/office/powerpoint/2010/main" val="595144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38</a:t>
            </a:fld>
            <a:endParaRPr lang="en-US" dirty="0"/>
          </a:p>
        </p:txBody>
      </p:sp>
    </p:spTree>
    <p:extLst>
      <p:ext uri="{BB962C8B-B14F-4D97-AF65-F5344CB8AC3E}">
        <p14:creationId xmlns:p14="http://schemas.microsoft.com/office/powerpoint/2010/main" val="101544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39</a:t>
            </a:fld>
            <a:endParaRPr lang="en-US" dirty="0"/>
          </a:p>
        </p:txBody>
      </p:sp>
    </p:spTree>
    <p:extLst>
      <p:ext uri="{BB962C8B-B14F-4D97-AF65-F5344CB8AC3E}">
        <p14:creationId xmlns:p14="http://schemas.microsoft.com/office/powerpoint/2010/main" val="263136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4</a:t>
            </a:fld>
            <a:endParaRPr lang="en-US" dirty="0"/>
          </a:p>
        </p:txBody>
      </p:sp>
    </p:spTree>
    <p:extLst>
      <p:ext uri="{BB962C8B-B14F-4D97-AF65-F5344CB8AC3E}">
        <p14:creationId xmlns:p14="http://schemas.microsoft.com/office/powerpoint/2010/main" val="2263281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40</a:t>
            </a:fld>
            <a:endParaRPr lang="en-US" dirty="0"/>
          </a:p>
        </p:txBody>
      </p:sp>
    </p:spTree>
    <p:extLst>
      <p:ext uri="{BB962C8B-B14F-4D97-AF65-F5344CB8AC3E}">
        <p14:creationId xmlns:p14="http://schemas.microsoft.com/office/powerpoint/2010/main" val="1695440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41</a:t>
            </a:fld>
            <a:endParaRPr lang="en-US" dirty="0"/>
          </a:p>
        </p:txBody>
      </p:sp>
    </p:spTree>
    <p:extLst>
      <p:ext uri="{BB962C8B-B14F-4D97-AF65-F5344CB8AC3E}">
        <p14:creationId xmlns:p14="http://schemas.microsoft.com/office/powerpoint/2010/main" val="3788100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42</a:t>
            </a:fld>
            <a:endParaRPr lang="en-US" dirty="0"/>
          </a:p>
        </p:txBody>
      </p:sp>
    </p:spTree>
    <p:extLst>
      <p:ext uri="{BB962C8B-B14F-4D97-AF65-F5344CB8AC3E}">
        <p14:creationId xmlns:p14="http://schemas.microsoft.com/office/powerpoint/2010/main" val="4030954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43</a:t>
            </a:fld>
            <a:endParaRPr lang="en-US" dirty="0"/>
          </a:p>
        </p:txBody>
      </p:sp>
    </p:spTree>
    <p:extLst>
      <p:ext uri="{BB962C8B-B14F-4D97-AF65-F5344CB8AC3E}">
        <p14:creationId xmlns:p14="http://schemas.microsoft.com/office/powerpoint/2010/main" val="990868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44</a:t>
            </a:fld>
            <a:endParaRPr lang="en-US" dirty="0"/>
          </a:p>
        </p:txBody>
      </p:sp>
    </p:spTree>
    <p:extLst>
      <p:ext uri="{BB962C8B-B14F-4D97-AF65-F5344CB8AC3E}">
        <p14:creationId xmlns:p14="http://schemas.microsoft.com/office/powerpoint/2010/main" val="2644382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45</a:t>
            </a:fld>
            <a:endParaRPr lang="en-US" dirty="0"/>
          </a:p>
        </p:txBody>
      </p:sp>
    </p:spTree>
    <p:extLst>
      <p:ext uri="{BB962C8B-B14F-4D97-AF65-F5344CB8AC3E}">
        <p14:creationId xmlns:p14="http://schemas.microsoft.com/office/powerpoint/2010/main" val="2033052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46</a:t>
            </a:fld>
            <a:endParaRPr lang="en-US" dirty="0"/>
          </a:p>
        </p:txBody>
      </p:sp>
    </p:spTree>
    <p:extLst>
      <p:ext uri="{BB962C8B-B14F-4D97-AF65-F5344CB8AC3E}">
        <p14:creationId xmlns:p14="http://schemas.microsoft.com/office/powerpoint/2010/main" val="414040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47</a:t>
            </a:fld>
            <a:endParaRPr lang="en-US" dirty="0"/>
          </a:p>
        </p:txBody>
      </p:sp>
    </p:spTree>
    <p:extLst>
      <p:ext uri="{BB962C8B-B14F-4D97-AF65-F5344CB8AC3E}">
        <p14:creationId xmlns:p14="http://schemas.microsoft.com/office/powerpoint/2010/main" val="474635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48</a:t>
            </a:fld>
            <a:endParaRPr lang="en-US" dirty="0"/>
          </a:p>
        </p:txBody>
      </p:sp>
    </p:spTree>
    <p:extLst>
      <p:ext uri="{BB962C8B-B14F-4D97-AF65-F5344CB8AC3E}">
        <p14:creationId xmlns:p14="http://schemas.microsoft.com/office/powerpoint/2010/main" val="3232645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49</a:t>
            </a:fld>
            <a:endParaRPr lang="en-US" dirty="0"/>
          </a:p>
        </p:txBody>
      </p:sp>
    </p:spTree>
    <p:extLst>
      <p:ext uri="{BB962C8B-B14F-4D97-AF65-F5344CB8AC3E}">
        <p14:creationId xmlns:p14="http://schemas.microsoft.com/office/powerpoint/2010/main" val="406603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A9A89-2EE4-4340-BFAA-526D1F2459C2}" type="slidenum">
              <a:rPr lang="en-US" smtClean="0"/>
              <a:pPr/>
              <a:t>5</a:t>
            </a:fld>
            <a:endParaRPr lang="en-US" dirty="0"/>
          </a:p>
        </p:txBody>
      </p:sp>
    </p:spTree>
    <p:extLst>
      <p:ext uri="{BB962C8B-B14F-4D97-AF65-F5344CB8AC3E}">
        <p14:creationId xmlns:p14="http://schemas.microsoft.com/office/powerpoint/2010/main" val="1637549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50</a:t>
            </a:fld>
            <a:endParaRPr lang="en-US" dirty="0"/>
          </a:p>
        </p:txBody>
      </p:sp>
    </p:spTree>
    <p:extLst>
      <p:ext uri="{BB962C8B-B14F-4D97-AF65-F5344CB8AC3E}">
        <p14:creationId xmlns:p14="http://schemas.microsoft.com/office/powerpoint/2010/main" val="3244097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51</a:t>
            </a:fld>
            <a:endParaRPr lang="en-US" dirty="0"/>
          </a:p>
        </p:txBody>
      </p:sp>
    </p:spTree>
    <p:extLst>
      <p:ext uri="{BB962C8B-B14F-4D97-AF65-F5344CB8AC3E}">
        <p14:creationId xmlns:p14="http://schemas.microsoft.com/office/powerpoint/2010/main" val="10647026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52</a:t>
            </a:fld>
            <a:endParaRPr lang="en-US" dirty="0"/>
          </a:p>
        </p:txBody>
      </p:sp>
    </p:spTree>
    <p:extLst>
      <p:ext uri="{BB962C8B-B14F-4D97-AF65-F5344CB8AC3E}">
        <p14:creationId xmlns:p14="http://schemas.microsoft.com/office/powerpoint/2010/main" val="450930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53</a:t>
            </a:fld>
            <a:endParaRPr lang="en-US" dirty="0"/>
          </a:p>
        </p:txBody>
      </p:sp>
    </p:spTree>
    <p:extLst>
      <p:ext uri="{BB962C8B-B14F-4D97-AF65-F5344CB8AC3E}">
        <p14:creationId xmlns:p14="http://schemas.microsoft.com/office/powerpoint/2010/main" val="631719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54</a:t>
            </a:fld>
            <a:endParaRPr lang="en-US" dirty="0"/>
          </a:p>
        </p:txBody>
      </p:sp>
    </p:spTree>
    <p:extLst>
      <p:ext uri="{BB962C8B-B14F-4D97-AF65-F5344CB8AC3E}">
        <p14:creationId xmlns:p14="http://schemas.microsoft.com/office/powerpoint/2010/main" val="2082263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55</a:t>
            </a:fld>
            <a:endParaRPr lang="en-US" dirty="0"/>
          </a:p>
        </p:txBody>
      </p:sp>
    </p:spTree>
    <p:extLst>
      <p:ext uri="{BB962C8B-B14F-4D97-AF65-F5344CB8AC3E}">
        <p14:creationId xmlns:p14="http://schemas.microsoft.com/office/powerpoint/2010/main" val="2493838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56</a:t>
            </a:fld>
            <a:endParaRPr lang="en-US" dirty="0"/>
          </a:p>
        </p:txBody>
      </p:sp>
    </p:spTree>
    <p:extLst>
      <p:ext uri="{BB962C8B-B14F-4D97-AF65-F5344CB8AC3E}">
        <p14:creationId xmlns:p14="http://schemas.microsoft.com/office/powerpoint/2010/main" val="1000463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57</a:t>
            </a:fld>
            <a:endParaRPr lang="en-US" dirty="0"/>
          </a:p>
        </p:txBody>
      </p:sp>
    </p:spTree>
    <p:extLst>
      <p:ext uri="{BB962C8B-B14F-4D97-AF65-F5344CB8AC3E}">
        <p14:creationId xmlns:p14="http://schemas.microsoft.com/office/powerpoint/2010/main" val="2851713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29133-727B-814B-983D-5AEB0FB6CC63}" type="slidenum">
              <a:rPr lang="en-US" smtClean="0"/>
              <a:pPr/>
              <a:t>58</a:t>
            </a:fld>
            <a:endParaRPr lang="en-US" dirty="0"/>
          </a:p>
        </p:txBody>
      </p:sp>
    </p:spTree>
    <p:extLst>
      <p:ext uri="{BB962C8B-B14F-4D97-AF65-F5344CB8AC3E}">
        <p14:creationId xmlns:p14="http://schemas.microsoft.com/office/powerpoint/2010/main" val="248714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6</a:t>
            </a:fld>
            <a:endParaRPr lang="en-US" dirty="0"/>
          </a:p>
        </p:txBody>
      </p:sp>
    </p:spTree>
    <p:extLst>
      <p:ext uri="{BB962C8B-B14F-4D97-AF65-F5344CB8AC3E}">
        <p14:creationId xmlns:p14="http://schemas.microsoft.com/office/powerpoint/2010/main" val="141570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7</a:t>
            </a:fld>
            <a:endParaRPr lang="en-US" dirty="0"/>
          </a:p>
        </p:txBody>
      </p:sp>
    </p:spTree>
    <p:extLst>
      <p:ext uri="{BB962C8B-B14F-4D97-AF65-F5344CB8AC3E}">
        <p14:creationId xmlns:p14="http://schemas.microsoft.com/office/powerpoint/2010/main" val="372081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A9A89-2EE4-4340-BFAA-526D1F2459C2}" type="slidenum">
              <a:rPr lang="en-US" smtClean="0"/>
              <a:pPr/>
              <a:t>8</a:t>
            </a:fld>
            <a:endParaRPr lang="en-US" dirty="0"/>
          </a:p>
        </p:txBody>
      </p:sp>
    </p:spTree>
    <p:extLst>
      <p:ext uri="{BB962C8B-B14F-4D97-AF65-F5344CB8AC3E}">
        <p14:creationId xmlns:p14="http://schemas.microsoft.com/office/powerpoint/2010/main" val="153814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57A9A89-2EE4-4340-BFAA-526D1F2459C2}" type="slidenum">
              <a:rPr lang="en-US" smtClean="0"/>
              <a:pPr/>
              <a:t>9</a:t>
            </a:fld>
            <a:endParaRPr lang="en-US" dirty="0"/>
          </a:p>
        </p:txBody>
      </p:sp>
    </p:spTree>
    <p:extLst>
      <p:ext uri="{BB962C8B-B14F-4D97-AF65-F5344CB8AC3E}">
        <p14:creationId xmlns:p14="http://schemas.microsoft.com/office/powerpoint/2010/main" val="385125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8.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heme_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0D17AFA9-E17A-5F45-BDA9-428F6BA9E8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95" r="12481" b="527"/>
          <a:stretch/>
        </p:blipFill>
        <p:spPr>
          <a:xfrm>
            <a:off x="0" y="-5664"/>
            <a:ext cx="9144000" cy="6863664"/>
          </a:xfrm>
          <a:prstGeom prst="rect">
            <a:avLst/>
          </a:prstGeom>
        </p:spPr>
      </p:pic>
      <p:pic>
        <p:nvPicPr>
          <p:cNvPr id="3" name="Graphic 2">
            <a:extLst>
              <a:ext uri="{FF2B5EF4-FFF2-40B4-BE49-F238E27FC236}">
                <a16:creationId xmlns:a16="http://schemas.microsoft.com/office/drawing/2014/main" id="{C8F2BF07-056A-8E48-8E41-4DEC5DCD4A0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460" y="6312833"/>
            <a:ext cx="1175221" cy="458623"/>
          </a:xfrm>
          <a:prstGeom prst="rect">
            <a:avLst/>
          </a:prstGeom>
        </p:spPr>
      </p:pic>
      <p:pic>
        <p:nvPicPr>
          <p:cNvPr id="4" name="Graphic 3">
            <a:extLst>
              <a:ext uri="{FF2B5EF4-FFF2-40B4-BE49-F238E27FC236}">
                <a16:creationId xmlns:a16="http://schemas.microsoft.com/office/drawing/2014/main" id="{7D3C4FA5-E0DC-1E4A-9DE4-6E0DA06FD52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10632" y="6277385"/>
            <a:ext cx="1371293" cy="551142"/>
          </a:xfrm>
          <a:prstGeom prst="rect">
            <a:avLst/>
          </a:prstGeom>
        </p:spPr>
      </p:pic>
      <p:sp>
        <p:nvSpPr>
          <p:cNvPr id="6" name="TextBox 5">
            <a:extLst>
              <a:ext uri="{FF2B5EF4-FFF2-40B4-BE49-F238E27FC236}">
                <a16:creationId xmlns:a16="http://schemas.microsoft.com/office/drawing/2014/main" id="{14947C47-EB68-4A8D-8140-622E42FC54D9}"/>
              </a:ext>
            </a:extLst>
          </p:cNvPr>
          <p:cNvSpPr txBox="1"/>
          <p:nvPr userDrawn="1"/>
        </p:nvSpPr>
        <p:spPr>
          <a:xfrm>
            <a:off x="612493" y="6495007"/>
            <a:ext cx="7827341" cy="292388"/>
          </a:xfrm>
          <a:prstGeom prst="rect">
            <a:avLst/>
          </a:prstGeom>
          <a:noFill/>
          <a:effectLst/>
        </p:spPr>
        <p:txBody>
          <a:bodyPr wrap="square" rtlCol="0">
            <a:spAutoFit/>
          </a:bodyPr>
          <a:lstStyle/>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accent5">
                    <a:lumMod val="50000"/>
                  </a:schemeClr>
                </a:solidFill>
                <a:effectLst/>
                <a:latin typeface="+mj-lt"/>
              </a:rPr>
              <a:t>THIS MATERIAL IS BEING PROVIDED FOR INTERNAL EDUCATIONAL AND BACKGROUND PURPOSES ONLY AND IS NOT FOR PROMOTIONAL USE. </a:t>
            </a:r>
          </a:p>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accent5">
                    <a:lumMod val="50000"/>
                  </a:schemeClr>
                </a:solidFill>
                <a:effectLst/>
                <a:latin typeface="+mj-lt"/>
              </a:rPr>
              <a:t>DO NOT COPY, DISTRIBUTE, OR SHARE WITH HEALTHCARE PROFESSIONALS, STAFF, OR PATIENTS.     ©Janssen Pharmaceuticals, Inc      02/2021    </a:t>
            </a:r>
            <a:r>
              <a:rPr lang="en-US" sz="650" b="1" kern="1200" dirty="0">
                <a:solidFill>
                  <a:schemeClr val="accent5">
                    <a:lumMod val="50000"/>
                  </a:schemeClr>
                </a:solidFill>
                <a:effectLst/>
                <a:latin typeface="Arial" panose="020B0604020202020204" pitchFamily="34" charset="0"/>
                <a:ea typeface="+mn-ea"/>
                <a:cs typeface="+mn-cs"/>
              </a:rPr>
              <a:t>em-52856v1</a:t>
            </a:r>
            <a:r>
              <a:rPr lang="en-US" sz="650" dirty="0">
                <a:solidFill>
                  <a:schemeClr val="accent5">
                    <a:lumMod val="50000"/>
                  </a:schemeClr>
                </a:solidFill>
              </a:rPr>
              <a:t> </a:t>
            </a:r>
            <a:endParaRPr lang="en-US" sz="650" b="1" i="0" dirty="0">
              <a:solidFill>
                <a:schemeClr val="accent5">
                  <a:lumMod val="50000"/>
                </a:schemeClr>
              </a:solidFill>
              <a:effectLst/>
              <a:latin typeface="+mj-lt"/>
            </a:endParaRPr>
          </a:p>
        </p:txBody>
      </p:sp>
    </p:spTree>
    <p:extLst>
      <p:ext uri="{BB962C8B-B14F-4D97-AF65-F5344CB8AC3E}">
        <p14:creationId xmlns:p14="http://schemas.microsoft.com/office/powerpoint/2010/main" val="66473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3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DFE75A8-A6EE-4C80-8A7F-6C936C6A087F}"/>
              </a:ext>
            </a:extLst>
          </p:cNvPr>
          <p:cNvSpPr>
            <a:spLocks noGrp="1"/>
          </p:cNvSpPr>
          <p:nvPr>
            <p:ph type="pic" sz="quarter" idx="15" hasCustomPrompt="1"/>
          </p:nvPr>
        </p:nvSpPr>
        <p:spPr>
          <a:xfrm>
            <a:off x="6102828" y="990051"/>
            <a:ext cx="2728669"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latin typeface="+mj-lt"/>
              </a:defRPr>
            </a:lvl1pPr>
          </a:lstStyle>
          <a:p>
            <a:r>
              <a:rPr lang="en-US" dirty="0"/>
              <a:t>INSERT IMAGE HERE</a:t>
            </a:r>
          </a:p>
        </p:txBody>
      </p:sp>
      <p:sp>
        <p:nvSpPr>
          <p:cNvPr id="11" name="Picture Placeholder 8">
            <a:extLst>
              <a:ext uri="{FF2B5EF4-FFF2-40B4-BE49-F238E27FC236}">
                <a16:creationId xmlns:a16="http://schemas.microsoft.com/office/drawing/2014/main" id="{DB58FD90-2B35-471E-A1D9-C2FB35790828}"/>
              </a:ext>
            </a:extLst>
          </p:cNvPr>
          <p:cNvSpPr>
            <a:spLocks noGrp="1"/>
          </p:cNvSpPr>
          <p:nvPr>
            <p:ph type="pic" sz="quarter" idx="16" hasCustomPrompt="1"/>
          </p:nvPr>
        </p:nvSpPr>
        <p:spPr>
          <a:xfrm>
            <a:off x="3214271" y="990051"/>
            <a:ext cx="2728669"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latin typeface="+mj-lt"/>
              </a:defRPr>
            </a:lvl1pPr>
          </a:lstStyle>
          <a:p>
            <a:r>
              <a:rPr lang="en-US" dirty="0"/>
              <a:t>INSERT IMAGE HERE</a:t>
            </a:r>
          </a:p>
        </p:txBody>
      </p:sp>
      <p:sp>
        <p:nvSpPr>
          <p:cNvPr id="12" name="Picture Placeholder 8">
            <a:extLst>
              <a:ext uri="{FF2B5EF4-FFF2-40B4-BE49-F238E27FC236}">
                <a16:creationId xmlns:a16="http://schemas.microsoft.com/office/drawing/2014/main" id="{942B8616-E41B-4899-9BB0-5CBDDC7BC513}"/>
              </a:ext>
            </a:extLst>
          </p:cNvPr>
          <p:cNvSpPr>
            <a:spLocks noGrp="1"/>
          </p:cNvSpPr>
          <p:nvPr>
            <p:ph type="pic" sz="quarter" idx="17" hasCustomPrompt="1"/>
          </p:nvPr>
        </p:nvSpPr>
        <p:spPr>
          <a:xfrm>
            <a:off x="325715" y="990051"/>
            <a:ext cx="2728669"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latin typeface="+mj-lt"/>
              </a:defRPr>
            </a:lvl1pPr>
          </a:lstStyle>
          <a:p>
            <a:r>
              <a:rPr lang="en-US" dirty="0"/>
              <a:t>INSERT IMAGE HERE</a:t>
            </a:r>
          </a:p>
        </p:txBody>
      </p:sp>
      <p:sp>
        <p:nvSpPr>
          <p:cNvPr id="8" name="Title 1">
            <a:extLst>
              <a:ext uri="{FF2B5EF4-FFF2-40B4-BE49-F238E27FC236}">
                <a16:creationId xmlns:a16="http://schemas.microsoft.com/office/drawing/2014/main" id="{E3878AAE-9587-5C49-93AE-79B3B3FFF2A6}"/>
              </a:ext>
            </a:extLst>
          </p:cNvPr>
          <p:cNvSpPr>
            <a:spLocks noGrp="1"/>
          </p:cNvSpPr>
          <p:nvPr>
            <p:ph type="title" hasCustomPrompt="1"/>
          </p:nvPr>
        </p:nvSpPr>
        <p:spPr>
          <a:xfrm>
            <a:off x="328685" y="97164"/>
            <a:ext cx="8043156" cy="651583"/>
          </a:xfrm>
        </p:spPr>
        <p:txBody>
          <a:bodyPr anchor="ctr" anchorCtr="0"/>
          <a:lstStyle>
            <a:lvl1pPr algn="l">
              <a:defRPr b="1" i="0">
                <a:solidFill>
                  <a:schemeClr val="bg1"/>
                </a:solidFill>
                <a:latin typeface="+mj-lt"/>
                <a:cs typeface="Arial Black" panose="020B0604020202020204" pitchFamily="34" charset="0"/>
              </a:defRPr>
            </a:lvl1pPr>
          </a:lstStyle>
          <a:p>
            <a:r>
              <a:rPr lang="en-US" dirty="0"/>
              <a:t>CLICK TO EDIT MASTER TITLE STYLE</a:t>
            </a:r>
          </a:p>
        </p:txBody>
      </p:sp>
      <p:sp>
        <p:nvSpPr>
          <p:cNvPr id="6" name="Oval 5">
            <a:hlinkClick r:id="rId3" action="ppaction://hlinksldjump"/>
            <a:extLst>
              <a:ext uri="{FF2B5EF4-FFF2-40B4-BE49-F238E27FC236}">
                <a16:creationId xmlns:a16="http://schemas.microsoft.com/office/drawing/2014/main" id="{AAA6F0C3-F79B-4740-A17A-C9B10FD3118E}"/>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5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3b">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3558051-08B3-483C-8FE6-A16E70107C15}"/>
              </a:ext>
            </a:extLst>
          </p:cNvPr>
          <p:cNvSpPr>
            <a:spLocks noGrp="1"/>
          </p:cNvSpPr>
          <p:nvPr>
            <p:ph type="pic" sz="quarter" idx="14" hasCustomPrompt="1"/>
          </p:nvPr>
        </p:nvSpPr>
        <p:spPr>
          <a:xfrm>
            <a:off x="2521703" y="1280160"/>
            <a:ext cx="4114265"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5" name="Picture Placeholder 8">
            <a:extLst>
              <a:ext uri="{FF2B5EF4-FFF2-40B4-BE49-F238E27FC236}">
                <a16:creationId xmlns:a16="http://schemas.microsoft.com/office/drawing/2014/main" id="{5C4F519F-19CB-4F80-9438-D1D9945AB587}"/>
              </a:ext>
            </a:extLst>
          </p:cNvPr>
          <p:cNvSpPr>
            <a:spLocks noGrp="1"/>
          </p:cNvSpPr>
          <p:nvPr>
            <p:ph type="pic" sz="quarter" idx="18" hasCustomPrompt="1"/>
          </p:nvPr>
        </p:nvSpPr>
        <p:spPr>
          <a:xfrm>
            <a:off x="325714" y="1280160"/>
            <a:ext cx="2057132"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9" name="Picture Placeholder 8">
            <a:extLst>
              <a:ext uri="{FF2B5EF4-FFF2-40B4-BE49-F238E27FC236}">
                <a16:creationId xmlns:a16="http://schemas.microsoft.com/office/drawing/2014/main" id="{206A784D-733C-4012-86ED-51EBC5679440}"/>
              </a:ext>
            </a:extLst>
          </p:cNvPr>
          <p:cNvSpPr>
            <a:spLocks noGrp="1"/>
          </p:cNvSpPr>
          <p:nvPr>
            <p:ph type="pic" sz="quarter" idx="19" hasCustomPrompt="1"/>
          </p:nvPr>
        </p:nvSpPr>
        <p:spPr>
          <a:xfrm>
            <a:off x="6774823" y="1280160"/>
            <a:ext cx="2057132"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7" name="Title 1">
            <a:extLst>
              <a:ext uri="{FF2B5EF4-FFF2-40B4-BE49-F238E27FC236}">
                <a16:creationId xmlns:a16="http://schemas.microsoft.com/office/drawing/2014/main" id="{0E49E66B-DFDE-A24F-ADCB-E69CC5466291}"/>
              </a:ext>
            </a:extLst>
          </p:cNvPr>
          <p:cNvSpPr>
            <a:spLocks noGrp="1"/>
          </p:cNvSpPr>
          <p:nvPr>
            <p:ph type="title" hasCustomPrompt="1"/>
          </p:nvPr>
        </p:nvSpPr>
        <p:spPr>
          <a:xfrm>
            <a:off x="326528" y="135817"/>
            <a:ext cx="8502813" cy="868423"/>
          </a:xfrm>
        </p:spPr>
        <p:txBody>
          <a:bodyPr anchor="ctr" anchorCtr="0"/>
          <a:lstStyle>
            <a:lvl1pPr algn="l">
              <a:defRPr b="1" i="0">
                <a:solidFill>
                  <a:schemeClr val="tx1">
                    <a:lumMod val="50000"/>
                  </a:schemeClr>
                </a:solidFill>
                <a:latin typeface="Apex Sans Light" panose="02010600040501010103" pitchFamily="2" charset="77"/>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445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3558051-08B3-483C-8FE6-A16E70107C15}"/>
              </a:ext>
            </a:extLst>
          </p:cNvPr>
          <p:cNvSpPr>
            <a:spLocks noGrp="1"/>
          </p:cNvSpPr>
          <p:nvPr>
            <p:ph type="pic" sz="quarter" idx="14" hasCustomPrompt="1"/>
          </p:nvPr>
        </p:nvSpPr>
        <p:spPr>
          <a:xfrm>
            <a:off x="2517846" y="1280160"/>
            <a:ext cx="4114265" cy="457200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5" name="Picture Placeholder 8">
            <a:extLst>
              <a:ext uri="{FF2B5EF4-FFF2-40B4-BE49-F238E27FC236}">
                <a16:creationId xmlns:a16="http://schemas.microsoft.com/office/drawing/2014/main" id="{5C4F519F-19CB-4F80-9438-D1D9945AB587}"/>
              </a:ext>
            </a:extLst>
          </p:cNvPr>
          <p:cNvSpPr>
            <a:spLocks noGrp="1"/>
          </p:cNvSpPr>
          <p:nvPr>
            <p:ph type="pic" sz="quarter" idx="18" hasCustomPrompt="1"/>
          </p:nvPr>
        </p:nvSpPr>
        <p:spPr>
          <a:xfrm>
            <a:off x="325714" y="1280160"/>
            <a:ext cx="2057132" cy="219456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0" name="Picture Placeholder 8">
            <a:extLst>
              <a:ext uri="{FF2B5EF4-FFF2-40B4-BE49-F238E27FC236}">
                <a16:creationId xmlns:a16="http://schemas.microsoft.com/office/drawing/2014/main" id="{E7CA95BA-E1B2-4D99-B55B-8DBE9E0F148B}"/>
              </a:ext>
            </a:extLst>
          </p:cNvPr>
          <p:cNvSpPr>
            <a:spLocks noGrp="1"/>
          </p:cNvSpPr>
          <p:nvPr>
            <p:ph type="pic" sz="quarter" idx="20" hasCustomPrompt="1"/>
          </p:nvPr>
        </p:nvSpPr>
        <p:spPr>
          <a:xfrm>
            <a:off x="315475" y="3663315"/>
            <a:ext cx="2057132" cy="219456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1" name="Picture Placeholder 8">
            <a:extLst>
              <a:ext uri="{FF2B5EF4-FFF2-40B4-BE49-F238E27FC236}">
                <a16:creationId xmlns:a16="http://schemas.microsoft.com/office/drawing/2014/main" id="{EAA37FD8-FA92-44BF-AD9E-AF1BE6B02680}"/>
              </a:ext>
            </a:extLst>
          </p:cNvPr>
          <p:cNvSpPr>
            <a:spLocks noGrp="1"/>
          </p:cNvSpPr>
          <p:nvPr>
            <p:ph type="pic" sz="quarter" idx="21" hasCustomPrompt="1"/>
          </p:nvPr>
        </p:nvSpPr>
        <p:spPr>
          <a:xfrm>
            <a:off x="6771394" y="1280160"/>
            <a:ext cx="2057132" cy="219456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2" name="Picture Placeholder 8">
            <a:extLst>
              <a:ext uri="{FF2B5EF4-FFF2-40B4-BE49-F238E27FC236}">
                <a16:creationId xmlns:a16="http://schemas.microsoft.com/office/drawing/2014/main" id="{511A5C07-1F6E-4CB6-A507-58C691C3947E}"/>
              </a:ext>
            </a:extLst>
          </p:cNvPr>
          <p:cNvSpPr>
            <a:spLocks noGrp="1"/>
          </p:cNvSpPr>
          <p:nvPr>
            <p:ph type="pic" sz="quarter" idx="22" hasCustomPrompt="1"/>
          </p:nvPr>
        </p:nvSpPr>
        <p:spPr>
          <a:xfrm>
            <a:off x="6767110" y="3663315"/>
            <a:ext cx="2057132" cy="2194560"/>
          </a:xfrm>
          <a:prstGeom prst="rect">
            <a:avLst/>
          </a:prstGeom>
          <a:solidFill>
            <a:schemeClr val="bg1">
              <a:lumMod val="50000"/>
            </a:schemeClr>
          </a:solidFill>
        </p:spPr>
        <p:txBody>
          <a:bodyPr anchor="ctr" anchorCtr="0">
            <a:normAutofit/>
          </a:bodyPr>
          <a:lstStyle>
            <a:lvl1pPr marL="0" indent="0" algn="ctr">
              <a:buNone/>
              <a:defRPr sz="1350">
                <a:solidFill>
                  <a:schemeClr val="bg1"/>
                </a:solidFill>
              </a:defRPr>
            </a:lvl1pPr>
          </a:lstStyle>
          <a:p>
            <a:r>
              <a:rPr lang="en-US" dirty="0"/>
              <a:t>INSERT IMAGE HERE</a:t>
            </a:r>
          </a:p>
        </p:txBody>
      </p:sp>
      <p:sp>
        <p:nvSpPr>
          <p:cNvPr id="13" name="Title 1">
            <a:extLst>
              <a:ext uri="{FF2B5EF4-FFF2-40B4-BE49-F238E27FC236}">
                <a16:creationId xmlns:a16="http://schemas.microsoft.com/office/drawing/2014/main" id="{F26EBD52-0AE9-6240-8C90-F1FE0305A6FD}"/>
              </a:ext>
            </a:extLst>
          </p:cNvPr>
          <p:cNvSpPr>
            <a:spLocks noGrp="1"/>
          </p:cNvSpPr>
          <p:nvPr>
            <p:ph type="title" hasCustomPrompt="1"/>
          </p:nvPr>
        </p:nvSpPr>
        <p:spPr>
          <a:xfrm>
            <a:off x="326528" y="135817"/>
            <a:ext cx="8502813" cy="868423"/>
          </a:xfrm>
        </p:spPr>
        <p:txBody>
          <a:bodyPr anchor="ctr" anchorCtr="0"/>
          <a:lstStyle>
            <a:lvl1pPr algn="l">
              <a:defRPr b="1" i="0">
                <a:solidFill>
                  <a:schemeClr val="tx1">
                    <a:lumMod val="50000"/>
                  </a:schemeClr>
                </a:solidFill>
                <a:latin typeface="Apex Sans Light" panose="02010600040501010103" pitchFamily="2" charset="77"/>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4004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_with_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714" y="601098"/>
            <a:ext cx="3257126" cy="1537946"/>
          </a:xfrm>
        </p:spPr>
        <p:txBody>
          <a:bodyPr anchor="t" anchorCtr="0">
            <a:normAutofit/>
          </a:bodyPr>
          <a:lstStyle>
            <a:lvl1pPr algn="l">
              <a:defRPr lang="en-US" sz="2699" b="1" i="0" kern="1200" spc="113" dirty="0">
                <a:solidFill>
                  <a:schemeClr val="tx1">
                    <a:lumMod val="50000"/>
                  </a:schemeClr>
                </a:solidFill>
                <a:effectLst/>
                <a:latin typeface="Apex Sans Light" panose="02010600040501010103" pitchFamily="2" charset="77"/>
                <a:ea typeface="+mj-ea"/>
                <a:cs typeface="Arial Black" panose="020B0604020202020204" pitchFamily="34" charset="0"/>
              </a:defRPr>
            </a:lvl1pPr>
          </a:lstStyle>
          <a:p>
            <a:r>
              <a:rPr lang="en-US" dirty="0"/>
              <a:t>CLICK TO EDIT MASTER TITLE STYLE</a:t>
            </a:r>
          </a:p>
        </p:txBody>
      </p:sp>
      <p:sp>
        <p:nvSpPr>
          <p:cNvPr id="6" name="Picture Placeholder 8">
            <a:extLst>
              <a:ext uri="{FF2B5EF4-FFF2-40B4-BE49-F238E27FC236}">
                <a16:creationId xmlns:a16="http://schemas.microsoft.com/office/drawing/2014/main" id="{DA88F72D-BA22-4121-8C99-43FDAE3B19A0}"/>
              </a:ext>
            </a:extLst>
          </p:cNvPr>
          <p:cNvSpPr>
            <a:spLocks noGrp="1"/>
          </p:cNvSpPr>
          <p:nvPr>
            <p:ph type="pic" sz="quarter" idx="13" hasCustomPrompt="1"/>
          </p:nvPr>
        </p:nvSpPr>
        <p:spPr>
          <a:xfrm>
            <a:off x="3771411" y="601096"/>
            <a:ext cx="5039974" cy="5257800"/>
          </a:xfrm>
          <a:prstGeom prst="rect">
            <a:avLst/>
          </a:prstGeom>
          <a:solidFill>
            <a:schemeClr val="bg1">
              <a:lumMod val="50000"/>
            </a:schemeClr>
          </a:solidFill>
        </p:spPr>
        <p:txBody>
          <a:bodyPr anchor="ctr" anchorCtr="0">
            <a:normAutofit/>
          </a:bodyPr>
          <a:lstStyle>
            <a:lvl1pPr marL="0" indent="0" algn="ctr">
              <a:buNone/>
              <a:defRPr sz="1500">
                <a:solidFill>
                  <a:schemeClr val="bg1"/>
                </a:solidFill>
              </a:defRPr>
            </a:lvl1pPr>
          </a:lstStyle>
          <a:p>
            <a:r>
              <a:rPr lang="en-US" dirty="0"/>
              <a:t>INSERT IMAGE HERE</a:t>
            </a:r>
          </a:p>
        </p:txBody>
      </p:sp>
      <p:sp>
        <p:nvSpPr>
          <p:cNvPr id="9" name="Text Placeholder 8">
            <a:extLst>
              <a:ext uri="{FF2B5EF4-FFF2-40B4-BE49-F238E27FC236}">
                <a16:creationId xmlns:a16="http://schemas.microsoft.com/office/drawing/2014/main" id="{40CD6B32-00DC-471F-B4A5-0B430559B96F}"/>
              </a:ext>
            </a:extLst>
          </p:cNvPr>
          <p:cNvSpPr>
            <a:spLocks noGrp="1"/>
          </p:cNvSpPr>
          <p:nvPr>
            <p:ph type="body" sz="quarter" idx="14"/>
          </p:nvPr>
        </p:nvSpPr>
        <p:spPr>
          <a:xfrm>
            <a:off x="325714" y="2139043"/>
            <a:ext cx="3257126" cy="3703320"/>
          </a:xfrm>
          <a:prstGeom prst="rect">
            <a:avLst/>
          </a:prstGeom>
        </p:spPr>
        <p:txBody>
          <a:bodyPr/>
          <a:lstStyle>
            <a:lvl1pPr marL="0" indent="0">
              <a:buNone/>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12380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4_po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121F9E8-B453-4901-A2BE-BE4169360EC0}"/>
              </a:ext>
            </a:extLst>
          </p:cNvPr>
          <p:cNvSpPr>
            <a:spLocks noGrp="1"/>
          </p:cNvSpPr>
          <p:nvPr>
            <p:ph type="body" sz="quarter" idx="18"/>
          </p:nvPr>
        </p:nvSpPr>
        <p:spPr>
          <a:xfrm>
            <a:off x="325715" y="1280160"/>
            <a:ext cx="2729129" cy="4572000"/>
          </a:xfrm>
          <a:prstGeom prst="rect">
            <a:avLst/>
          </a:prstGeom>
          <a:solidFill>
            <a:srgbClr val="96CF26"/>
          </a:solidFill>
        </p:spPr>
        <p:txBody>
          <a:bodyPr lIns="182880" tIns="182880" rIns="182880">
            <a:normAutofit/>
          </a:bodyPr>
          <a:lstStyle>
            <a:lvl1pPr marL="0" indent="0">
              <a:buNone/>
              <a:defRPr sz="150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BFCC07A-6415-4CE0-94C2-93C6E41A4780}"/>
              </a:ext>
            </a:extLst>
          </p:cNvPr>
          <p:cNvSpPr>
            <a:spLocks noGrp="1"/>
          </p:cNvSpPr>
          <p:nvPr>
            <p:ph type="body" sz="quarter" idx="19"/>
          </p:nvPr>
        </p:nvSpPr>
        <p:spPr>
          <a:xfrm>
            <a:off x="3212185" y="3682186"/>
            <a:ext cx="5613896" cy="2158890"/>
          </a:xfrm>
          <a:prstGeom prst="rect">
            <a:avLst/>
          </a:prstGeom>
          <a:solidFill>
            <a:srgbClr val="1C5661"/>
          </a:solidFill>
        </p:spPr>
        <p:txBody>
          <a:bodyPr lIns="182880" tIns="182880" rIns="182880">
            <a:normAutofit/>
          </a:bodyPr>
          <a:lstStyle>
            <a:lvl1pPr marL="0" indent="0">
              <a:buNone/>
              <a:defRPr sz="1500">
                <a:solidFill>
                  <a:schemeClr val="bg1"/>
                </a:solidFill>
              </a:defRPr>
            </a:lvl1pPr>
          </a:lstStyle>
          <a:p>
            <a:pPr lvl="0"/>
            <a:r>
              <a:rPr lang="en-US" dirty="0"/>
              <a:t>Click to edit Master text styles</a:t>
            </a:r>
          </a:p>
        </p:txBody>
      </p:sp>
      <p:sp>
        <p:nvSpPr>
          <p:cNvPr id="16" name="Text Placeholder 13">
            <a:extLst>
              <a:ext uri="{FF2B5EF4-FFF2-40B4-BE49-F238E27FC236}">
                <a16:creationId xmlns:a16="http://schemas.microsoft.com/office/drawing/2014/main" id="{378443FA-A8EB-41BB-A082-CCDAEEEBD44D}"/>
              </a:ext>
            </a:extLst>
          </p:cNvPr>
          <p:cNvSpPr>
            <a:spLocks noGrp="1"/>
          </p:cNvSpPr>
          <p:nvPr>
            <p:ph type="body" sz="quarter" idx="20"/>
          </p:nvPr>
        </p:nvSpPr>
        <p:spPr>
          <a:xfrm>
            <a:off x="3212184" y="1280160"/>
            <a:ext cx="2729129" cy="2158890"/>
          </a:xfrm>
          <a:prstGeom prst="rect">
            <a:avLst/>
          </a:prstGeom>
          <a:solidFill>
            <a:srgbClr val="37917B"/>
          </a:solidFill>
        </p:spPr>
        <p:txBody>
          <a:bodyPr lIns="182880" tIns="182880" rIns="182880">
            <a:normAutofit/>
          </a:bodyPr>
          <a:lstStyle>
            <a:lvl1pPr marL="0" indent="0">
              <a:buNone/>
              <a:defRPr sz="150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C38136E7-D0AF-46C8-84AE-6CF6D643E12E}"/>
              </a:ext>
            </a:extLst>
          </p:cNvPr>
          <p:cNvSpPr>
            <a:spLocks noGrp="1"/>
          </p:cNvSpPr>
          <p:nvPr>
            <p:ph type="body" sz="quarter" idx="21"/>
          </p:nvPr>
        </p:nvSpPr>
        <p:spPr>
          <a:xfrm>
            <a:off x="6090048" y="1280160"/>
            <a:ext cx="2729129" cy="2158890"/>
          </a:xfrm>
          <a:prstGeom prst="rect">
            <a:avLst/>
          </a:prstGeom>
          <a:solidFill>
            <a:srgbClr val="CBDB00"/>
          </a:solidFill>
        </p:spPr>
        <p:txBody>
          <a:bodyPr lIns="182880" tIns="182880" rIns="182880">
            <a:normAutofit/>
          </a:bodyPr>
          <a:lstStyle>
            <a:lvl1pPr marL="0" indent="0">
              <a:buNone/>
              <a:defRPr sz="150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325712" y="283464"/>
            <a:ext cx="8502813" cy="868680"/>
          </a:xfrm>
          <a:effectLst/>
        </p:spPr>
        <p:txBody>
          <a:bodyPr anchor="ctr" anchorCtr="0"/>
          <a:lstStyle>
            <a:lvl1pPr>
              <a:defRPr>
                <a:solidFill>
                  <a:schemeClr val="tx2"/>
                </a:solidFill>
                <a:effectLst/>
              </a:defRPr>
            </a:lvl1pPr>
          </a:lstStyle>
          <a:p>
            <a:r>
              <a:rPr lang="en-US"/>
              <a:t>CLICK TO EDIT MASTER TITLE STYLE</a:t>
            </a:r>
          </a:p>
        </p:txBody>
      </p:sp>
    </p:spTree>
    <p:extLst>
      <p:ext uri="{BB962C8B-B14F-4D97-AF65-F5344CB8AC3E}">
        <p14:creationId xmlns:p14="http://schemas.microsoft.com/office/powerpoint/2010/main" val="113733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Graphic L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F3F192-06ED-4711-A8A0-B8CF908C781B}"/>
              </a:ext>
            </a:extLst>
          </p:cNvPr>
          <p:cNvSpPr>
            <a:spLocks noGrp="1"/>
          </p:cNvSpPr>
          <p:nvPr>
            <p:ph type="body" sz="half" idx="15" hasCustomPrompt="1"/>
          </p:nvPr>
        </p:nvSpPr>
        <p:spPr>
          <a:xfrm>
            <a:off x="5331945" y="2736501"/>
            <a:ext cx="3264461" cy="836513"/>
          </a:xfrm>
          <a:prstGeom prst="rect">
            <a:avLst/>
          </a:prstGeom>
          <a:solidFill>
            <a:srgbClr val="96CF26"/>
          </a:solidFill>
          <a:ln>
            <a:noFill/>
          </a:ln>
        </p:spPr>
        <p:txBody>
          <a:bodyPr lIns="274320" tIns="274320" rIns="274320" bIns="91440">
            <a:noAutofit/>
          </a:bodyPr>
          <a:lstStyle>
            <a:lvl1pPr marL="0" indent="0" algn="r">
              <a:buNone/>
              <a:defRPr sz="1350">
                <a:solidFill>
                  <a:schemeClr val="bg1"/>
                </a:solidFill>
              </a:defRPr>
            </a:lvl1pPr>
            <a:lvl2pPr marL="171408" indent="0">
              <a:buNone/>
              <a:defRPr sz="525"/>
            </a:lvl2pPr>
            <a:lvl3pPr marL="342815" indent="0">
              <a:buNone/>
              <a:defRPr sz="450"/>
            </a:lvl3pPr>
            <a:lvl4pPr marL="514223" indent="0">
              <a:buNone/>
              <a:defRPr sz="375"/>
            </a:lvl4pPr>
            <a:lvl5pPr marL="685629" indent="0">
              <a:buNone/>
              <a:defRPr sz="375"/>
            </a:lvl5pPr>
            <a:lvl6pPr marL="857036" indent="0">
              <a:buNone/>
              <a:defRPr sz="375"/>
            </a:lvl6pPr>
            <a:lvl7pPr marL="1028444" indent="0">
              <a:buNone/>
              <a:defRPr sz="375"/>
            </a:lvl7pPr>
            <a:lvl8pPr marL="1199850" indent="0">
              <a:buNone/>
              <a:defRPr sz="375"/>
            </a:lvl8pPr>
            <a:lvl9pPr marL="1371258" indent="0">
              <a:buNone/>
              <a:defRPr sz="375"/>
            </a:lvl9pPr>
          </a:lstStyle>
          <a:p>
            <a:pPr lvl="0"/>
            <a:r>
              <a:rPr lang="en-US"/>
              <a:t>Click to edit Master text styles</a:t>
            </a:r>
          </a:p>
        </p:txBody>
      </p:sp>
      <p:sp>
        <p:nvSpPr>
          <p:cNvPr id="5" name="Text Placeholder 3">
            <a:extLst>
              <a:ext uri="{FF2B5EF4-FFF2-40B4-BE49-F238E27FC236}">
                <a16:creationId xmlns:a16="http://schemas.microsoft.com/office/drawing/2014/main" id="{5E079166-DBFA-4EAC-9100-A1D97F352DF5}"/>
              </a:ext>
            </a:extLst>
          </p:cNvPr>
          <p:cNvSpPr>
            <a:spLocks noGrp="1"/>
          </p:cNvSpPr>
          <p:nvPr>
            <p:ph type="body" sz="half" idx="16" hasCustomPrompt="1"/>
          </p:nvPr>
        </p:nvSpPr>
        <p:spPr>
          <a:xfrm>
            <a:off x="5331945" y="3995896"/>
            <a:ext cx="3264461" cy="836513"/>
          </a:xfrm>
          <a:prstGeom prst="rect">
            <a:avLst/>
          </a:prstGeom>
          <a:solidFill>
            <a:srgbClr val="96CF26"/>
          </a:solidFill>
          <a:ln>
            <a:noFill/>
          </a:ln>
        </p:spPr>
        <p:txBody>
          <a:bodyPr lIns="274320" tIns="274320" rIns="274320" bIns="91440">
            <a:noAutofit/>
          </a:bodyPr>
          <a:lstStyle>
            <a:lvl1pPr marL="0" indent="0" algn="r">
              <a:buNone/>
              <a:defRPr sz="1350">
                <a:solidFill>
                  <a:schemeClr val="bg1"/>
                </a:solidFill>
              </a:defRPr>
            </a:lvl1pPr>
            <a:lvl2pPr marL="171408" indent="0">
              <a:buNone/>
              <a:defRPr sz="525"/>
            </a:lvl2pPr>
            <a:lvl3pPr marL="342815" indent="0">
              <a:buNone/>
              <a:defRPr sz="450"/>
            </a:lvl3pPr>
            <a:lvl4pPr marL="514223" indent="0">
              <a:buNone/>
              <a:defRPr sz="375"/>
            </a:lvl4pPr>
            <a:lvl5pPr marL="685629" indent="0">
              <a:buNone/>
              <a:defRPr sz="375"/>
            </a:lvl5pPr>
            <a:lvl6pPr marL="857036" indent="0">
              <a:buNone/>
              <a:defRPr sz="375"/>
            </a:lvl6pPr>
            <a:lvl7pPr marL="1028444" indent="0">
              <a:buNone/>
              <a:defRPr sz="375"/>
            </a:lvl7pPr>
            <a:lvl8pPr marL="1199850" indent="0">
              <a:buNone/>
              <a:defRPr sz="375"/>
            </a:lvl8pPr>
            <a:lvl9pPr marL="1371258" indent="0">
              <a:buNone/>
              <a:defRPr sz="375"/>
            </a:lvl9pPr>
          </a:lstStyle>
          <a:p>
            <a:pPr lvl="0"/>
            <a:r>
              <a:rPr lang="en-US"/>
              <a:t>Click to edit Master text styles</a:t>
            </a:r>
          </a:p>
        </p:txBody>
      </p:sp>
      <p:sp>
        <p:nvSpPr>
          <p:cNvPr id="7" name="Text Placeholder 3">
            <a:extLst>
              <a:ext uri="{FF2B5EF4-FFF2-40B4-BE49-F238E27FC236}">
                <a16:creationId xmlns:a16="http://schemas.microsoft.com/office/drawing/2014/main" id="{B5261B9B-54EE-4128-8271-E8257C6C71BD}"/>
              </a:ext>
            </a:extLst>
          </p:cNvPr>
          <p:cNvSpPr>
            <a:spLocks noGrp="1"/>
          </p:cNvSpPr>
          <p:nvPr>
            <p:ph type="body" sz="half" idx="18" hasCustomPrompt="1"/>
          </p:nvPr>
        </p:nvSpPr>
        <p:spPr>
          <a:xfrm>
            <a:off x="491883" y="2687896"/>
            <a:ext cx="3264461" cy="836513"/>
          </a:xfrm>
          <a:prstGeom prst="rect">
            <a:avLst/>
          </a:prstGeom>
          <a:solidFill>
            <a:srgbClr val="96CF26"/>
          </a:solidFill>
          <a:ln>
            <a:noFill/>
          </a:ln>
        </p:spPr>
        <p:txBody>
          <a:bodyPr lIns="274320" tIns="274320" rIns="274320" bIns="91440">
            <a:noAutofit/>
          </a:bodyPr>
          <a:lstStyle>
            <a:lvl1pPr marL="0" indent="0" algn="l">
              <a:buNone/>
              <a:defRPr sz="1350">
                <a:solidFill>
                  <a:schemeClr val="bg1"/>
                </a:solidFill>
              </a:defRPr>
            </a:lvl1pPr>
            <a:lvl2pPr marL="171408" indent="0">
              <a:buNone/>
              <a:defRPr sz="525"/>
            </a:lvl2pPr>
            <a:lvl3pPr marL="342815" indent="0">
              <a:buNone/>
              <a:defRPr sz="450"/>
            </a:lvl3pPr>
            <a:lvl4pPr marL="514223" indent="0">
              <a:buNone/>
              <a:defRPr sz="375"/>
            </a:lvl4pPr>
            <a:lvl5pPr marL="685629" indent="0">
              <a:buNone/>
              <a:defRPr sz="375"/>
            </a:lvl5pPr>
            <a:lvl6pPr marL="857036" indent="0">
              <a:buNone/>
              <a:defRPr sz="375"/>
            </a:lvl6pPr>
            <a:lvl7pPr marL="1028444" indent="0">
              <a:buNone/>
              <a:defRPr sz="375"/>
            </a:lvl7pPr>
            <a:lvl8pPr marL="1199850" indent="0">
              <a:buNone/>
              <a:defRPr sz="375"/>
            </a:lvl8pPr>
            <a:lvl9pPr marL="1371258" indent="0">
              <a:buNone/>
              <a:defRPr sz="375"/>
            </a:lvl9pPr>
          </a:lstStyle>
          <a:p>
            <a:pPr lvl="0"/>
            <a:r>
              <a:rPr lang="en-US" dirty="0"/>
              <a:t>Click to edit Master text styles</a:t>
            </a:r>
          </a:p>
        </p:txBody>
      </p:sp>
      <p:sp>
        <p:nvSpPr>
          <p:cNvPr id="8" name="Text Placeholder 3">
            <a:extLst>
              <a:ext uri="{FF2B5EF4-FFF2-40B4-BE49-F238E27FC236}">
                <a16:creationId xmlns:a16="http://schemas.microsoft.com/office/drawing/2014/main" id="{2D2C5CBC-0B14-4CAD-B889-FA0BA4A0C49C}"/>
              </a:ext>
            </a:extLst>
          </p:cNvPr>
          <p:cNvSpPr>
            <a:spLocks noGrp="1"/>
          </p:cNvSpPr>
          <p:nvPr>
            <p:ph type="body" sz="half" idx="19" hasCustomPrompt="1"/>
          </p:nvPr>
        </p:nvSpPr>
        <p:spPr>
          <a:xfrm>
            <a:off x="491883" y="3947291"/>
            <a:ext cx="3264461" cy="836513"/>
          </a:xfrm>
          <a:prstGeom prst="rect">
            <a:avLst/>
          </a:prstGeom>
          <a:solidFill>
            <a:srgbClr val="96CF26"/>
          </a:solidFill>
          <a:ln>
            <a:noFill/>
          </a:ln>
        </p:spPr>
        <p:txBody>
          <a:bodyPr lIns="274320" tIns="274320" rIns="274320" bIns="91440">
            <a:noAutofit/>
          </a:bodyPr>
          <a:lstStyle>
            <a:lvl1pPr marL="0" indent="0" algn="l">
              <a:buNone/>
              <a:defRPr sz="1350">
                <a:solidFill>
                  <a:schemeClr val="bg1"/>
                </a:solidFill>
              </a:defRPr>
            </a:lvl1pPr>
            <a:lvl2pPr marL="171408" indent="0">
              <a:buNone/>
              <a:defRPr sz="525"/>
            </a:lvl2pPr>
            <a:lvl3pPr marL="342815" indent="0">
              <a:buNone/>
              <a:defRPr sz="450"/>
            </a:lvl3pPr>
            <a:lvl4pPr marL="514223" indent="0">
              <a:buNone/>
              <a:defRPr sz="375"/>
            </a:lvl4pPr>
            <a:lvl5pPr marL="685629" indent="0">
              <a:buNone/>
              <a:defRPr sz="375"/>
            </a:lvl5pPr>
            <a:lvl6pPr marL="857036" indent="0">
              <a:buNone/>
              <a:defRPr sz="375"/>
            </a:lvl6pPr>
            <a:lvl7pPr marL="1028444" indent="0">
              <a:buNone/>
              <a:defRPr sz="375"/>
            </a:lvl7pPr>
            <a:lvl8pPr marL="1199850" indent="0">
              <a:buNone/>
              <a:defRPr sz="375"/>
            </a:lvl8pPr>
            <a:lvl9pPr marL="1371258" indent="0">
              <a:buNone/>
              <a:defRPr sz="375"/>
            </a:lvl9pPr>
          </a:lstStyle>
          <a:p>
            <a:pPr lvl="0"/>
            <a:r>
              <a:rPr lang="en-US"/>
              <a:t>Click to edit Master text styles</a:t>
            </a:r>
          </a:p>
        </p:txBody>
      </p:sp>
      <p:sp>
        <p:nvSpPr>
          <p:cNvPr id="9" name="Text Placeholder 14">
            <a:extLst>
              <a:ext uri="{FF2B5EF4-FFF2-40B4-BE49-F238E27FC236}">
                <a16:creationId xmlns:a16="http://schemas.microsoft.com/office/drawing/2014/main" id="{BE4DCD2F-31D5-4162-BC5E-43C18F26279D}"/>
              </a:ext>
            </a:extLst>
          </p:cNvPr>
          <p:cNvSpPr>
            <a:spLocks noGrp="1"/>
          </p:cNvSpPr>
          <p:nvPr>
            <p:ph type="body" sz="quarter" idx="17" hasCustomPrompt="1"/>
          </p:nvPr>
        </p:nvSpPr>
        <p:spPr>
          <a:xfrm>
            <a:off x="3177978" y="1735559"/>
            <a:ext cx="2859271" cy="3816157"/>
          </a:xfrm>
          <a:prstGeom prst="ellipse">
            <a:avLst/>
          </a:prstGeom>
          <a:solidFill>
            <a:srgbClr val="1C5661"/>
          </a:solidFill>
          <a:ln>
            <a:solidFill>
              <a:srgbClr val="436BB0"/>
            </a:solidFill>
          </a:ln>
          <a:effectLst>
            <a:outerShdw blurRad="63500" sx="102000" sy="102000" algn="ctr" rotWithShape="0">
              <a:prstClr val="black">
                <a:alpha val="15000"/>
              </a:prstClr>
            </a:outerShdw>
          </a:effectLst>
        </p:spPr>
        <p:txBody>
          <a:bodyPr anchor="ctr">
            <a:normAutofit/>
          </a:bodyPr>
          <a:lstStyle>
            <a:lvl1pPr marL="0" indent="0" algn="ctr">
              <a:buFontTx/>
              <a:buNone/>
              <a:defRPr sz="2249">
                <a:solidFill>
                  <a:schemeClr val="bg1"/>
                </a:solidFill>
              </a:defRPr>
            </a:lvl1pPr>
            <a:lvl2pPr marL="171408" indent="0">
              <a:buFontTx/>
              <a:buNone/>
              <a:defRPr>
                <a:solidFill>
                  <a:schemeClr val="bg1"/>
                </a:solidFill>
              </a:defRPr>
            </a:lvl2pPr>
            <a:lvl3pPr marL="342815" indent="0">
              <a:buFontTx/>
              <a:buNone/>
              <a:defRPr>
                <a:solidFill>
                  <a:schemeClr val="bg1"/>
                </a:solidFill>
              </a:defRPr>
            </a:lvl3pPr>
            <a:lvl4pPr marL="514223" indent="0">
              <a:buFontTx/>
              <a:buNone/>
              <a:defRPr>
                <a:solidFill>
                  <a:schemeClr val="bg1"/>
                </a:solidFill>
              </a:defRPr>
            </a:lvl4pPr>
            <a:lvl5pPr marL="685629" indent="0">
              <a:buFontTx/>
              <a:buNone/>
              <a:defRPr>
                <a:solidFill>
                  <a:schemeClr val="bg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FDFEAF08-DA83-C140-BA2D-6630B40CD736}"/>
              </a:ext>
            </a:extLst>
          </p:cNvPr>
          <p:cNvSpPr>
            <a:spLocks noGrp="1"/>
          </p:cNvSpPr>
          <p:nvPr>
            <p:ph type="title" hasCustomPrompt="1"/>
          </p:nvPr>
        </p:nvSpPr>
        <p:spPr>
          <a:xfrm>
            <a:off x="326528" y="135817"/>
            <a:ext cx="8502813" cy="868423"/>
          </a:xfrm>
        </p:spPr>
        <p:txBody>
          <a:bodyPr anchor="ctr" anchorCtr="0"/>
          <a:lstStyle>
            <a:lvl1pPr algn="l">
              <a:defRPr b="1" i="0">
                <a:latin typeface="Apex Sans Light" panose="02010600040501010103" pitchFamily="2" charset="77"/>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93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_palet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689AF3D-6032-4F4F-93CF-558C0AA76731}"/>
              </a:ext>
            </a:extLst>
          </p:cNvPr>
          <p:cNvGrpSpPr/>
          <p:nvPr/>
        </p:nvGrpSpPr>
        <p:grpSpPr>
          <a:xfrm flipH="1">
            <a:off x="5204551" y="2147893"/>
            <a:ext cx="2421788" cy="938315"/>
            <a:chOff x="6183086" y="1254035"/>
            <a:chExt cx="3566784" cy="1036320"/>
          </a:xfrm>
        </p:grpSpPr>
        <p:sp>
          <p:nvSpPr>
            <p:cNvPr id="7" name="Rectangle 6">
              <a:extLst>
                <a:ext uri="{FF2B5EF4-FFF2-40B4-BE49-F238E27FC236}">
                  <a16:creationId xmlns:a16="http://schemas.microsoft.com/office/drawing/2014/main" id="{7FCCCEA3-731A-41D7-8184-4427A9ED82CC}"/>
                </a:ext>
              </a:extLst>
            </p:cNvPr>
            <p:cNvSpPr/>
            <p:nvPr/>
          </p:nvSpPr>
          <p:spPr>
            <a:xfrm>
              <a:off x="6183086" y="1254035"/>
              <a:ext cx="1036320" cy="10363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 name="Rectangle 7">
              <a:extLst>
                <a:ext uri="{FF2B5EF4-FFF2-40B4-BE49-F238E27FC236}">
                  <a16:creationId xmlns:a16="http://schemas.microsoft.com/office/drawing/2014/main" id="{50F15650-E48F-47AF-A076-F1C2B23E9548}"/>
                </a:ext>
              </a:extLst>
            </p:cNvPr>
            <p:cNvSpPr/>
            <p:nvPr/>
          </p:nvSpPr>
          <p:spPr>
            <a:xfrm>
              <a:off x="6815702" y="1254035"/>
              <a:ext cx="1036320" cy="10363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9" name="Rectangle 8">
              <a:extLst>
                <a:ext uri="{FF2B5EF4-FFF2-40B4-BE49-F238E27FC236}">
                  <a16:creationId xmlns:a16="http://schemas.microsoft.com/office/drawing/2014/main" id="{14CF4CAE-E403-43E9-AB6D-B98A48860C09}"/>
                </a:ext>
              </a:extLst>
            </p:cNvPr>
            <p:cNvSpPr/>
            <p:nvPr/>
          </p:nvSpPr>
          <p:spPr>
            <a:xfrm>
              <a:off x="7448318" y="1254035"/>
              <a:ext cx="1036320" cy="10363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0" name="Rectangle 9">
              <a:extLst>
                <a:ext uri="{FF2B5EF4-FFF2-40B4-BE49-F238E27FC236}">
                  <a16:creationId xmlns:a16="http://schemas.microsoft.com/office/drawing/2014/main" id="{54B1483E-E717-4102-A5EC-05267B51A8DB}"/>
                </a:ext>
              </a:extLst>
            </p:cNvPr>
            <p:cNvSpPr/>
            <p:nvPr/>
          </p:nvSpPr>
          <p:spPr>
            <a:xfrm>
              <a:off x="8080934" y="1254035"/>
              <a:ext cx="1036320" cy="1036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1" name="Rectangle 10">
              <a:extLst>
                <a:ext uri="{FF2B5EF4-FFF2-40B4-BE49-F238E27FC236}">
                  <a16:creationId xmlns:a16="http://schemas.microsoft.com/office/drawing/2014/main" id="{50EF2756-A5E4-496F-9B40-C21E27206546}"/>
                </a:ext>
              </a:extLst>
            </p:cNvPr>
            <p:cNvSpPr/>
            <p:nvPr/>
          </p:nvSpPr>
          <p:spPr>
            <a:xfrm>
              <a:off x="8713550" y="1254035"/>
              <a:ext cx="1036320" cy="103632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sp>
        <p:nvSpPr>
          <p:cNvPr id="12" name="Rectangle 11">
            <a:extLst>
              <a:ext uri="{FF2B5EF4-FFF2-40B4-BE49-F238E27FC236}">
                <a16:creationId xmlns:a16="http://schemas.microsoft.com/office/drawing/2014/main" id="{9FF03096-5EC6-4D72-BEBA-1E7A96C2EB9D}"/>
              </a:ext>
            </a:extLst>
          </p:cNvPr>
          <p:cNvSpPr/>
          <p:nvPr/>
        </p:nvSpPr>
        <p:spPr>
          <a:xfrm>
            <a:off x="4772902" y="2147893"/>
            <a:ext cx="703644" cy="9383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nvGrpSpPr>
          <p:cNvPr id="13" name="Group 12">
            <a:extLst>
              <a:ext uri="{FF2B5EF4-FFF2-40B4-BE49-F238E27FC236}">
                <a16:creationId xmlns:a16="http://schemas.microsoft.com/office/drawing/2014/main" id="{41FADD1E-F491-4751-ACB1-C8EC3A9A1866}"/>
              </a:ext>
            </a:extLst>
          </p:cNvPr>
          <p:cNvGrpSpPr/>
          <p:nvPr/>
        </p:nvGrpSpPr>
        <p:grpSpPr>
          <a:xfrm flipH="1">
            <a:off x="1980132" y="2147893"/>
            <a:ext cx="2416721" cy="938315"/>
            <a:chOff x="1297578" y="1254035"/>
            <a:chExt cx="3559320" cy="1036320"/>
          </a:xfrm>
        </p:grpSpPr>
        <p:sp>
          <p:nvSpPr>
            <p:cNvPr id="14" name="Rectangle 13">
              <a:extLst>
                <a:ext uri="{FF2B5EF4-FFF2-40B4-BE49-F238E27FC236}">
                  <a16:creationId xmlns:a16="http://schemas.microsoft.com/office/drawing/2014/main" id="{AC61D796-4A16-462F-80B3-7E981A26EA19}"/>
                </a:ext>
              </a:extLst>
            </p:cNvPr>
            <p:cNvSpPr/>
            <p:nvPr/>
          </p:nvSpPr>
          <p:spPr>
            <a:xfrm>
              <a:off x="1297578" y="1254035"/>
              <a:ext cx="1036320" cy="10363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5" name="Rectangle 14">
              <a:extLst>
                <a:ext uri="{FF2B5EF4-FFF2-40B4-BE49-F238E27FC236}">
                  <a16:creationId xmlns:a16="http://schemas.microsoft.com/office/drawing/2014/main" id="{D19673F6-B80E-491C-9228-C01BD31E8FE6}"/>
                </a:ext>
              </a:extLst>
            </p:cNvPr>
            <p:cNvSpPr/>
            <p:nvPr/>
          </p:nvSpPr>
          <p:spPr>
            <a:xfrm>
              <a:off x="1928328" y="1254035"/>
              <a:ext cx="1036320" cy="1036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Rectangle 15">
              <a:extLst>
                <a:ext uri="{FF2B5EF4-FFF2-40B4-BE49-F238E27FC236}">
                  <a16:creationId xmlns:a16="http://schemas.microsoft.com/office/drawing/2014/main" id="{0FDE589C-9BEA-4232-83A8-0CA435EB3514}"/>
                </a:ext>
              </a:extLst>
            </p:cNvPr>
            <p:cNvSpPr/>
            <p:nvPr/>
          </p:nvSpPr>
          <p:spPr>
            <a:xfrm>
              <a:off x="2559078" y="1254035"/>
              <a:ext cx="1036320" cy="10363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7" name="Rectangle 16">
              <a:extLst>
                <a:ext uri="{FF2B5EF4-FFF2-40B4-BE49-F238E27FC236}">
                  <a16:creationId xmlns:a16="http://schemas.microsoft.com/office/drawing/2014/main" id="{17DF847C-A38F-4F1D-8F64-E1398F66BAC0}"/>
                </a:ext>
              </a:extLst>
            </p:cNvPr>
            <p:cNvSpPr/>
            <p:nvPr/>
          </p:nvSpPr>
          <p:spPr>
            <a:xfrm>
              <a:off x="3189828" y="1254035"/>
              <a:ext cx="1036320" cy="1036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8" name="Rectangle 17">
              <a:extLst>
                <a:ext uri="{FF2B5EF4-FFF2-40B4-BE49-F238E27FC236}">
                  <a16:creationId xmlns:a16="http://schemas.microsoft.com/office/drawing/2014/main" id="{6928A8E2-0D12-4DD5-96F0-F10B830650DD}"/>
                </a:ext>
              </a:extLst>
            </p:cNvPr>
            <p:cNvSpPr/>
            <p:nvPr/>
          </p:nvSpPr>
          <p:spPr>
            <a:xfrm>
              <a:off x="3820578" y="1254035"/>
              <a:ext cx="1036320" cy="103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19" name="Group 18">
            <a:extLst>
              <a:ext uri="{FF2B5EF4-FFF2-40B4-BE49-F238E27FC236}">
                <a16:creationId xmlns:a16="http://schemas.microsoft.com/office/drawing/2014/main" id="{4E3E937E-0181-4EB9-BC53-90DA1503D5BA}"/>
              </a:ext>
            </a:extLst>
          </p:cNvPr>
          <p:cNvGrpSpPr/>
          <p:nvPr/>
        </p:nvGrpSpPr>
        <p:grpSpPr>
          <a:xfrm flipH="1">
            <a:off x="1980978" y="3239817"/>
            <a:ext cx="2416721" cy="938315"/>
            <a:chOff x="1507828" y="2394858"/>
            <a:chExt cx="3559320" cy="1036320"/>
          </a:xfrm>
        </p:grpSpPr>
        <p:sp>
          <p:nvSpPr>
            <p:cNvPr id="20" name="Rectangle 19">
              <a:extLst>
                <a:ext uri="{FF2B5EF4-FFF2-40B4-BE49-F238E27FC236}">
                  <a16:creationId xmlns:a16="http://schemas.microsoft.com/office/drawing/2014/main" id="{97E1AA67-5566-42CC-90B6-9EBAEB790F97}"/>
                </a:ext>
              </a:extLst>
            </p:cNvPr>
            <p:cNvSpPr/>
            <p:nvPr/>
          </p:nvSpPr>
          <p:spPr>
            <a:xfrm>
              <a:off x="1507828" y="2394858"/>
              <a:ext cx="1036320" cy="10363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1" name="Rectangle 20">
              <a:extLst>
                <a:ext uri="{FF2B5EF4-FFF2-40B4-BE49-F238E27FC236}">
                  <a16:creationId xmlns:a16="http://schemas.microsoft.com/office/drawing/2014/main" id="{6ADBF8E0-BD98-457D-A6BB-FE69A4F69EF6}"/>
                </a:ext>
              </a:extLst>
            </p:cNvPr>
            <p:cNvSpPr/>
            <p:nvPr/>
          </p:nvSpPr>
          <p:spPr>
            <a:xfrm>
              <a:off x="2138578" y="2394858"/>
              <a:ext cx="1036320" cy="1036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2" name="Rectangle 21">
              <a:extLst>
                <a:ext uri="{FF2B5EF4-FFF2-40B4-BE49-F238E27FC236}">
                  <a16:creationId xmlns:a16="http://schemas.microsoft.com/office/drawing/2014/main" id="{E2C27C02-F59C-44D9-ACAF-9E320D59C45C}"/>
                </a:ext>
              </a:extLst>
            </p:cNvPr>
            <p:cNvSpPr/>
            <p:nvPr/>
          </p:nvSpPr>
          <p:spPr>
            <a:xfrm>
              <a:off x="2769328" y="2394858"/>
              <a:ext cx="1036320" cy="1036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Rectangle 22">
              <a:extLst>
                <a:ext uri="{FF2B5EF4-FFF2-40B4-BE49-F238E27FC236}">
                  <a16:creationId xmlns:a16="http://schemas.microsoft.com/office/drawing/2014/main" id="{7CBD0853-547A-4420-9E90-E15E30CBD50A}"/>
                </a:ext>
              </a:extLst>
            </p:cNvPr>
            <p:cNvSpPr/>
            <p:nvPr/>
          </p:nvSpPr>
          <p:spPr>
            <a:xfrm>
              <a:off x="3400078" y="2394858"/>
              <a:ext cx="1036320" cy="10363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4" name="Rectangle 23">
              <a:extLst>
                <a:ext uri="{FF2B5EF4-FFF2-40B4-BE49-F238E27FC236}">
                  <a16:creationId xmlns:a16="http://schemas.microsoft.com/office/drawing/2014/main" id="{F5024FEB-CD2C-42A3-88BA-5CE79024F72E}"/>
                </a:ext>
              </a:extLst>
            </p:cNvPr>
            <p:cNvSpPr/>
            <p:nvPr/>
          </p:nvSpPr>
          <p:spPr>
            <a:xfrm>
              <a:off x="4030828" y="2394858"/>
              <a:ext cx="1036320" cy="10363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25" name="Group 24">
            <a:extLst>
              <a:ext uri="{FF2B5EF4-FFF2-40B4-BE49-F238E27FC236}">
                <a16:creationId xmlns:a16="http://schemas.microsoft.com/office/drawing/2014/main" id="{974200FD-0951-476D-B361-F82366B3B6D2}"/>
              </a:ext>
            </a:extLst>
          </p:cNvPr>
          <p:cNvGrpSpPr/>
          <p:nvPr/>
        </p:nvGrpSpPr>
        <p:grpSpPr>
          <a:xfrm flipH="1">
            <a:off x="1981822" y="4360226"/>
            <a:ext cx="2416718" cy="938315"/>
            <a:chOff x="1718078" y="3518263"/>
            <a:chExt cx="3559317" cy="1036320"/>
          </a:xfrm>
        </p:grpSpPr>
        <p:sp>
          <p:nvSpPr>
            <p:cNvPr id="26" name="Rectangle 25">
              <a:extLst>
                <a:ext uri="{FF2B5EF4-FFF2-40B4-BE49-F238E27FC236}">
                  <a16:creationId xmlns:a16="http://schemas.microsoft.com/office/drawing/2014/main" id="{74814297-D533-40B2-B851-30BA2504D12B}"/>
                </a:ext>
              </a:extLst>
            </p:cNvPr>
            <p:cNvSpPr/>
            <p:nvPr/>
          </p:nvSpPr>
          <p:spPr>
            <a:xfrm>
              <a:off x="1718078" y="3518263"/>
              <a:ext cx="1036320" cy="10363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Rectangle 26">
              <a:extLst>
                <a:ext uri="{FF2B5EF4-FFF2-40B4-BE49-F238E27FC236}">
                  <a16:creationId xmlns:a16="http://schemas.microsoft.com/office/drawing/2014/main" id="{A709C60C-6D06-4581-A9CE-C5BF860B65D6}"/>
                </a:ext>
              </a:extLst>
            </p:cNvPr>
            <p:cNvSpPr/>
            <p:nvPr/>
          </p:nvSpPr>
          <p:spPr>
            <a:xfrm>
              <a:off x="2348828" y="3518263"/>
              <a:ext cx="1036320" cy="10363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8" name="Rectangle 27">
              <a:extLst>
                <a:ext uri="{FF2B5EF4-FFF2-40B4-BE49-F238E27FC236}">
                  <a16:creationId xmlns:a16="http://schemas.microsoft.com/office/drawing/2014/main" id="{2AE944C0-A13F-4929-9A9B-484AFA321FA9}"/>
                </a:ext>
              </a:extLst>
            </p:cNvPr>
            <p:cNvSpPr/>
            <p:nvPr/>
          </p:nvSpPr>
          <p:spPr>
            <a:xfrm>
              <a:off x="2979578" y="3518263"/>
              <a:ext cx="1036320" cy="10363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9" name="Rectangle 28">
              <a:extLst>
                <a:ext uri="{FF2B5EF4-FFF2-40B4-BE49-F238E27FC236}">
                  <a16:creationId xmlns:a16="http://schemas.microsoft.com/office/drawing/2014/main" id="{CAD217FB-FE76-4E0C-A20E-2139BEC1E295}"/>
                </a:ext>
              </a:extLst>
            </p:cNvPr>
            <p:cNvSpPr/>
            <p:nvPr/>
          </p:nvSpPr>
          <p:spPr>
            <a:xfrm>
              <a:off x="3610328" y="3518263"/>
              <a:ext cx="1036320" cy="10363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0" name="Rectangle 29">
              <a:extLst>
                <a:ext uri="{FF2B5EF4-FFF2-40B4-BE49-F238E27FC236}">
                  <a16:creationId xmlns:a16="http://schemas.microsoft.com/office/drawing/2014/main" id="{F8C15DA8-4CA6-4732-967D-9F51049DDFC7}"/>
                </a:ext>
              </a:extLst>
            </p:cNvPr>
            <p:cNvSpPr/>
            <p:nvPr/>
          </p:nvSpPr>
          <p:spPr>
            <a:xfrm>
              <a:off x="4241075" y="3518263"/>
              <a:ext cx="1036320" cy="103632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31" name="Group 30">
            <a:extLst>
              <a:ext uri="{FF2B5EF4-FFF2-40B4-BE49-F238E27FC236}">
                <a16:creationId xmlns:a16="http://schemas.microsoft.com/office/drawing/2014/main" id="{E7A8ABBA-D544-4E7F-A78B-5C8ABB931D3C}"/>
              </a:ext>
            </a:extLst>
          </p:cNvPr>
          <p:cNvGrpSpPr/>
          <p:nvPr/>
        </p:nvGrpSpPr>
        <p:grpSpPr>
          <a:xfrm flipH="1">
            <a:off x="5204551" y="3239817"/>
            <a:ext cx="2421788" cy="938315"/>
            <a:chOff x="6393958" y="2394858"/>
            <a:chExt cx="3566784" cy="1036320"/>
          </a:xfrm>
        </p:grpSpPr>
        <p:sp>
          <p:nvSpPr>
            <p:cNvPr id="32" name="Rectangle 31">
              <a:extLst>
                <a:ext uri="{FF2B5EF4-FFF2-40B4-BE49-F238E27FC236}">
                  <a16:creationId xmlns:a16="http://schemas.microsoft.com/office/drawing/2014/main" id="{5E18DD9B-1A18-431F-B2D5-78EE94B6423B}"/>
                </a:ext>
              </a:extLst>
            </p:cNvPr>
            <p:cNvSpPr/>
            <p:nvPr/>
          </p:nvSpPr>
          <p:spPr>
            <a:xfrm>
              <a:off x="6393958" y="2394858"/>
              <a:ext cx="1036320" cy="10363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3" name="Rectangle 32">
              <a:extLst>
                <a:ext uri="{FF2B5EF4-FFF2-40B4-BE49-F238E27FC236}">
                  <a16:creationId xmlns:a16="http://schemas.microsoft.com/office/drawing/2014/main" id="{D1B132CD-7DC6-4B53-AF6D-6EE53CB5DA68}"/>
                </a:ext>
              </a:extLst>
            </p:cNvPr>
            <p:cNvSpPr/>
            <p:nvPr/>
          </p:nvSpPr>
          <p:spPr>
            <a:xfrm>
              <a:off x="7026574" y="2394858"/>
              <a:ext cx="1036320" cy="10363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4" name="Rectangle 33">
              <a:extLst>
                <a:ext uri="{FF2B5EF4-FFF2-40B4-BE49-F238E27FC236}">
                  <a16:creationId xmlns:a16="http://schemas.microsoft.com/office/drawing/2014/main" id="{3471E33E-EF8E-4362-ACB8-0766AD2CE784}"/>
                </a:ext>
              </a:extLst>
            </p:cNvPr>
            <p:cNvSpPr/>
            <p:nvPr/>
          </p:nvSpPr>
          <p:spPr>
            <a:xfrm>
              <a:off x="7659190" y="2394858"/>
              <a:ext cx="1036320" cy="10363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5" name="Rectangle 34">
              <a:extLst>
                <a:ext uri="{FF2B5EF4-FFF2-40B4-BE49-F238E27FC236}">
                  <a16:creationId xmlns:a16="http://schemas.microsoft.com/office/drawing/2014/main" id="{0A7B0107-84A0-42C6-9CA4-9D65696B908D}"/>
                </a:ext>
              </a:extLst>
            </p:cNvPr>
            <p:cNvSpPr/>
            <p:nvPr/>
          </p:nvSpPr>
          <p:spPr>
            <a:xfrm>
              <a:off x="8291806" y="2394858"/>
              <a:ext cx="1036320" cy="1036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6" name="Rectangle 35">
              <a:extLst>
                <a:ext uri="{FF2B5EF4-FFF2-40B4-BE49-F238E27FC236}">
                  <a16:creationId xmlns:a16="http://schemas.microsoft.com/office/drawing/2014/main" id="{ADD779EA-A788-473F-A807-8150C5E3E53F}"/>
                </a:ext>
              </a:extLst>
            </p:cNvPr>
            <p:cNvSpPr/>
            <p:nvPr/>
          </p:nvSpPr>
          <p:spPr>
            <a:xfrm>
              <a:off x="8924422" y="2394858"/>
              <a:ext cx="1036320" cy="10363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37" name="Group 36">
            <a:extLst>
              <a:ext uri="{FF2B5EF4-FFF2-40B4-BE49-F238E27FC236}">
                <a16:creationId xmlns:a16="http://schemas.microsoft.com/office/drawing/2014/main" id="{16534253-1B96-45ED-86CC-CC2D15112963}"/>
              </a:ext>
            </a:extLst>
          </p:cNvPr>
          <p:cNvGrpSpPr/>
          <p:nvPr/>
        </p:nvGrpSpPr>
        <p:grpSpPr>
          <a:xfrm flipH="1">
            <a:off x="5204552" y="4360226"/>
            <a:ext cx="2421787" cy="938315"/>
            <a:chOff x="6604830" y="3518263"/>
            <a:chExt cx="3566782" cy="1036320"/>
          </a:xfrm>
        </p:grpSpPr>
        <p:sp>
          <p:nvSpPr>
            <p:cNvPr id="38" name="Rectangle 37">
              <a:extLst>
                <a:ext uri="{FF2B5EF4-FFF2-40B4-BE49-F238E27FC236}">
                  <a16:creationId xmlns:a16="http://schemas.microsoft.com/office/drawing/2014/main" id="{085EFD1B-432A-42D7-BA12-A1C1BA77421D}"/>
                </a:ext>
              </a:extLst>
            </p:cNvPr>
            <p:cNvSpPr/>
            <p:nvPr/>
          </p:nvSpPr>
          <p:spPr>
            <a:xfrm>
              <a:off x="6604830" y="3518263"/>
              <a:ext cx="1036320" cy="1036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9" name="Rectangle 38">
              <a:extLst>
                <a:ext uri="{FF2B5EF4-FFF2-40B4-BE49-F238E27FC236}">
                  <a16:creationId xmlns:a16="http://schemas.microsoft.com/office/drawing/2014/main" id="{6F288FD7-1021-4068-B550-970CD7C21BC5}"/>
                </a:ext>
              </a:extLst>
            </p:cNvPr>
            <p:cNvSpPr/>
            <p:nvPr/>
          </p:nvSpPr>
          <p:spPr>
            <a:xfrm>
              <a:off x="7237445" y="3518263"/>
              <a:ext cx="1036320" cy="10363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0" name="Rectangle 39">
              <a:extLst>
                <a:ext uri="{FF2B5EF4-FFF2-40B4-BE49-F238E27FC236}">
                  <a16:creationId xmlns:a16="http://schemas.microsoft.com/office/drawing/2014/main" id="{0EF81B31-A2EB-491E-A3BF-C65B4891FB17}"/>
                </a:ext>
              </a:extLst>
            </p:cNvPr>
            <p:cNvSpPr/>
            <p:nvPr/>
          </p:nvSpPr>
          <p:spPr>
            <a:xfrm>
              <a:off x="7870060" y="3518263"/>
              <a:ext cx="1036320" cy="1036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1" name="Rectangle 40">
              <a:extLst>
                <a:ext uri="{FF2B5EF4-FFF2-40B4-BE49-F238E27FC236}">
                  <a16:creationId xmlns:a16="http://schemas.microsoft.com/office/drawing/2014/main" id="{BD8D69EB-A5F6-44A8-A3BC-6827E6352B0A}"/>
                </a:ext>
              </a:extLst>
            </p:cNvPr>
            <p:cNvSpPr/>
            <p:nvPr/>
          </p:nvSpPr>
          <p:spPr>
            <a:xfrm>
              <a:off x="8502675" y="3518263"/>
              <a:ext cx="1036320" cy="103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2" name="Rectangle 41">
              <a:extLst>
                <a:ext uri="{FF2B5EF4-FFF2-40B4-BE49-F238E27FC236}">
                  <a16:creationId xmlns:a16="http://schemas.microsoft.com/office/drawing/2014/main" id="{CCEF7459-20CD-4EA3-AC8E-B7AF03AEB597}"/>
                </a:ext>
              </a:extLst>
            </p:cNvPr>
            <p:cNvSpPr/>
            <p:nvPr/>
          </p:nvSpPr>
          <p:spPr>
            <a:xfrm>
              <a:off x="9135292" y="3518263"/>
              <a:ext cx="1036320" cy="10363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sp>
        <p:nvSpPr>
          <p:cNvPr id="43" name="Rectangle 42">
            <a:extLst>
              <a:ext uri="{FF2B5EF4-FFF2-40B4-BE49-F238E27FC236}">
                <a16:creationId xmlns:a16="http://schemas.microsoft.com/office/drawing/2014/main" id="{BD671475-A8E9-4F57-B7AA-9CD9E5A4B7DC}"/>
              </a:ext>
            </a:extLst>
          </p:cNvPr>
          <p:cNvSpPr/>
          <p:nvPr/>
        </p:nvSpPr>
        <p:spPr>
          <a:xfrm>
            <a:off x="4772902" y="3239817"/>
            <a:ext cx="703644" cy="9383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4" name="Rectangle 43">
            <a:extLst>
              <a:ext uri="{FF2B5EF4-FFF2-40B4-BE49-F238E27FC236}">
                <a16:creationId xmlns:a16="http://schemas.microsoft.com/office/drawing/2014/main" id="{123F5760-4C00-4A3B-84BF-5B05834CBD00}"/>
              </a:ext>
            </a:extLst>
          </p:cNvPr>
          <p:cNvSpPr/>
          <p:nvPr/>
        </p:nvSpPr>
        <p:spPr>
          <a:xfrm>
            <a:off x="4778815" y="4360226"/>
            <a:ext cx="703644" cy="938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5" name="Rectangle 44">
            <a:extLst>
              <a:ext uri="{FF2B5EF4-FFF2-40B4-BE49-F238E27FC236}">
                <a16:creationId xmlns:a16="http://schemas.microsoft.com/office/drawing/2014/main" id="{10E5C963-D2CA-49D2-B58A-19BC0C0CA31C}"/>
              </a:ext>
            </a:extLst>
          </p:cNvPr>
          <p:cNvSpPr/>
          <p:nvPr/>
        </p:nvSpPr>
        <p:spPr>
          <a:xfrm>
            <a:off x="1536659" y="2147893"/>
            <a:ext cx="703644" cy="938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6" name="Rectangle 45">
            <a:extLst>
              <a:ext uri="{FF2B5EF4-FFF2-40B4-BE49-F238E27FC236}">
                <a16:creationId xmlns:a16="http://schemas.microsoft.com/office/drawing/2014/main" id="{2BD730B1-468A-442E-B4F6-F0D220183405}"/>
              </a:ext>
            </a:extLst>
          </p:cNvPr>
          <p:cNvSpPr/>
          <p:nvPr/>
        </p:nvSpPr>
        <p:spPr>
          <a:xfrm>
            <a:off x="1536659" y="3239817"/>
            <a:ext cx="703644" cy="938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7" name="Rectangle 46">
            <a:extLst>
              <a:ext uri="{FF2B5EF4-FFF2-40B4-BE49-F238E27FC236}">
                <a16:creationId xmlns:a16="http://schemas.microsoft.com/office/drawing/2014/main" id="{AD8EB21E-46AF-42C4-AE0A-D17116D86B2E}"/>
              </a:ext>
            </a:extLst>
          </p:cNvPr>
          <p:cNvSpPr/>
          <p:nvPr/>
        </p:nvSpPr>
        <p:spPr>
          <a:xfrm>
            <a:off x="1536659" y="4360226"/>
            <a:ext cx="703644" cy="938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nvGrpSpPr>
          <p:cNvPr id="48" name="Group 47">
            <a:extLst>
              <a:ext uri="{FF2B5EF4-FFF2-40B4-BE49-F238E27FC236}">
                <a16:creationId xmlns:a16="http://schemas.microsoft.com/office/drawing/2014/main" id="{D47F986B-E0E5-4099-A2AC-E1888BA3AB87}"/>
              </a:ext>
            </a:extLst>
          </p:cNvPr>
          <p:cNvGrpSpPr/>
          <p:nvPr userDrawn="1"/>
        </p:nvGrpSpPr>
        <p:grpSpPr>
          <a:xfrm flipH="1">
            <a:off x="5204551" y="2147894"/>
            <a:ext cx="2421788" cy="938315"/>
            <a:chOff x="6183086" y="1254035"/>
            <a:chExt cx="3566784" cy="1036320"/>
          </a:xfrm>
        </p:grpSpPr>
        <p:sp>
          <p:nvSpPr>
            <p:cNvPr id="49" name="Rectangle 48">
              <a:extLst>
                <a:ext uri="{FF2B5EF4-FFF2-40B4-BE49-F238E27FC236}">
                  <a16:creationId xmlns:a16="http://schemas.microsoft.com/office/drawing/2014/main" id="{C2D2FDDC-BAB1-4060-A9D6-66563644E530}"/>
                </a:ext>
              </a:extLst>
            </p:cNvPr>
            <p:cNvSpPr/>
            <p:nvPr/>
          </p:nvSpPr>
          <p:spPr>
            <a:xfrm>
              <a:off x="6183086" y="1254035"/>
              <a:ext cx="1036320" cy="10363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0" name="Rectangle 49">
              <a:extLst>
                <a:ext uri="{FF2B5EF4-FFF2-40B4-BE49-F238E27FC236}">
                  <a16:creationId xmlns:a16="http://schemas.microsoft.com/office/drawing/2014/main" id="{7352E116-6AF0-44F2-8F2E-B62EDECFEB22}"/>
                </a:ext>
              </a:extLst>
            </p:cNvPr>
            <p:cNvSpPr/>
            <p:nvPr/>
          </p:nvSpPr>
          <p:spPr>
            <a:xfrm>
              <a:off x="6815702" y="1254035"/>
              <a:ext cx="1036320" cy="10363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1" name="Rectangle 50">
              <a:extLst>
                <a:ext uri="{FF2B5EF4-FFF2-40B4-BE49-F238E27FC236}">
                  <a16:creationId xmlns:a16="http://schemas.microsoft.com/office/drawing/2014/main" id="{A55A928B-4A92-4AF9-BB32-E699D477F547}"/>
                </a:ext>
              </a:extLst>
            </p:cNvPr>
            <p:cNvSpPr/>
            <p:nvPr/>
          </p:nvSpPr>
          <p:spPr>
            <a:xfrm>
              <a:off x="7448318" y="1254035"/>
              <a:ext cx="1036320" cy="103632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2" name="Rectangle 51">
              <a:extLst>
                <a:ext uri="{FF2B5EF4-FFF2-40B4-BE49-F238E27FC236}">
                  <a16:creationId xmlns:a16="http://schemas.microsoft.com/office/drawing/2014/main" id="{0A0E35F8-454C-4677-BC5B-AF3512F7DA40}"/>
                </a:ext>
              </a:extLst>
            </p:cNvPr>
            <p:cNvSpPr/>
            <p:nvPr/>
          </p:nvSpPr>
          <p:spPr>
            <a:xfrm>
              <a:off x="8080934" y="1254035"/>
              <a:ext cx="1036320" cy="10363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3" name="Rectangle 52">
              <a:extLst>
                <a:ext uri="{FF2B5EF4-FFF2-40B4-BE49-F238E27FC236}">
                  <a16:creationId xmlns:a16="http://schemas.microsoft.com/office/drawing/2014/main" id="{9ACF3175-83B3-45CA-BE69-9BF0D99258E7}"/>
                </a:ext>
              </a:extLst>
            </p:cNvPr>
            <p:cNvSpPr/>
            <p:nvPr/>
          </p:nvSpPr>
          <p:spPr>
            <a:xfrm>
              <a:off x="8713550" y="1254035"/>
              <a:ext cx="1036320" cy="103632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sp>
        <p:nvSpPr>
          <p:cNvPr id="54" name="Rectangle 53">
            <a:extLst>
              <a:ext uri="{FF2B5EF4-FFF2-40B4-BE49-F238E27FC236}">
                <a16:creationId xmlns:a16="http://schemas.microsoft.com/office/drawing/2014/main" id="{5C0408EF-53DF-48ED-A7C5-54878A37F04A}"/>
              </a:ext>
            </a:extLst>
          </p:cNvPr>
          <p:cNvSpPr/>
          <p:nvPr userDrawn="1"/>
        </p:nvSpPr>
        <p:spPr>
          <a:xfrm>
            <a:off x="4772902" y="2147894"/>
            <a:ext cx="703644" cy="9383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nvGrpSpPr>
          <p:cNvPr id="55" name="Group 54">
            <a:extLst>
              <a:ext uri="{FF2B5EF4-FFF2-40B4-BE49-F238E27FC236}">
                <a16:creationId xmlns:a16="http://schemas.microsoft.com/office/drawing/2014/main" id="{21D1CB65-7F03-47E8-AC6C-DEE83E005B20}"/>
              </a:ext>
            </a:extLst>
          </p:cNvPr>
          <p:cNvGrpSpPr/>
          <p:nvPr userDrawn="1"/>
        </p:nvGrpSpPr>
        <p:grpSpPr>
          <a:xfrm flipH="1">
            <a:off x="1980133" y="2147894"/>
            <a:ext cx="2416721" cy="938315"/>
            <a:chOff x="1297578" y="1254035"/>
            <a:chExt cx="3559320" cy="1036320"/>
          </a:xfrm>
        </p:grpSpPr>
        <p:sp>
          <p:nvSpPr>
            <p:cNvPr id="56" name="Rectangle 55">
              <a:extLst>
                <a:ext uri="{FF2B5EF4-FFF2-40B4-BE49-F238E27FC236}">
                  <a16:creationId xmlns:a16="http://schemas.microsoft.com/office/drawing/2014/main" id="{0B9A0C2E-FC8A-4D3D-93A8-511D5D2432D0}"/>
                </a:ext>
              </a:extLst>
            </p:cNvPr>
            <p:cNvSpPr/>
            <p:nvPr/>
          </p:nvSpPr>
          <p:spPr>
            <a:xfrm>
              <a:off x="1297578" y="1254035"/>
              <a:ext cx="1036320" cy="10363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7" name="Rectangle 56">
              <a:extLst>
                <a:ext uri="{FF2B5EF4-FFF2-40B4-BE49-F238E27FC236}">
                  <a16:creationId xmlns:a16="http://schemas.microsoft.com/office/drawing/2014/main" id="{E4AE1580-85F2-4DC8-A6FC-87C3D6B79F3B}"/>
                </a:ext>
              </a:extLst>
            </p:cNvPr>
            <p:cNvSpPr/>
            <p:nvPr/>
          </p:nvSpPr>
          <p:spPr>
            <a:xfrm>
              <a:off x="1928328" y="1254035"/>
              <a:ext cx="1036320" cy="1036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8" name="Rectangle 57">
              <a:extLst>
                <a:ext uri="{FF2B5EF4-FFF2-40B4-BE49-F238E27FC236}">
                  <a16:creationId xmlns:a16="http://schemas.microsoft.com/office/drawing/2014/main" id="{25BE8A6E-4D83-4A36-8FC3-7D9FADA4BF62}"/>
                </a:ext>
              </a:extLst>
            </p:cNvPr>
            <p:cNvSpPr/>
            <p:nvPr/>
          </p:nvSpPr>
          <p:spPr>
            <a:xfrm>
              <a:off x="2559078" y="1254035"/>
              <a:ext cx="1036320" cy="10363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9" name="Rectangle 58">
              <a:extLst>
                <a:ext uri="{FF2B5EF4-FFF2-40B4-BE49-F238E27FC236}">
                  <a16:creationId xmlns:a16="http://schemas.microsoft.com/office/drawing/2014/main" id="{191C0E22-93BB-4889-B0B8-F9AFECEDD629}"/>
                </a:ext>
              </a:extLst>
            </p:cNvPr>
            <p:cNvSpPr/>
            <p:nvPr/>
          </p:nvSpPr>
          <p:spPr>
            <a:xfrm>
              <a:off x="3189828" y="1254035"/>
              <a:ext cx="1036320" cy="1036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0" name="Rectangle 59">
              <a:extLst>
                <a:ext uri="{FF2B5EF4-FFF2-40B4-BE49-F238E27FC236}">
                  <a16:creationId xmlns:a16="http://schemas.microsoft.com/office/drawing/2014/main" id="{12FB2142-73D6-4841-A4B6-6B8FE2FC58E2}"/>
                </a:ext>
              </a:extLst>
            </p:cNvPr>
            <p:cNvSpPr/>
            <p:nvPr/>
          </p:nvSpPr>
          <p:spPr>
            <a:xfrm>
              <a:off x="3820578" y="1254035"/>
              <a:ext cx="1036320" cy="103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61" name="Group 60">
            <a:extLst>
              <a:ext uri="{FF2B5EF4-FFF2-40B4-BE49-F238E27FC236}">
                <a16:creationId xmlns:a16="http://schemas.microsoft.com/office/drawing/2014/main" id="{F50EED1A-4A00-48F1-B8A0-EA08D8C82C73}"/>
              </a:ext>
            </a:extLst>
          </p:cNvPr>
          <p:cNvGrpSpPr/>
          <p:nvPr userDrawn="1"/>
        </p:nvGrpSpPr>
        <p:grpSpPr>
          <a:xfrm flipH="1">
            <a:off x="1980979" y="3239817"/>
            <a:ext cx="2416721" cy="938315"/>
            <a:chOff x="1507828" y="2394858"/>
            <a:chExt cx="3559320" cy="1036320"/>
          </a:xfrm>
        </p:grpSpPr>
        <p:sp>
          <p:nvSpPr>
            <p:cNvPr id="62" name="Rectangle 61">
              <a:extLst>
                <a:ext uri="{FF2B5EF4-FFF2-40B4-BE49-F238E27FC236}">
                  <a16:creationId xmlns:a16="http://schemas.microsoft.com/office/drawing/2014/main" id="{30B1D7BF-6B6A-46B3-896F-EDC9A265A099}"/>
                </a:ext>
              </a:extLst>
            </p:cNvPr>
            <p:cNvSpPr/>
            <p:nvPr/>
          </p:nvSpPr>
          <p:spPr>
            <a:xfrm>
              <a:off x="1507828" y="2394858"/>
              <a:ext cx="1036320" cy="10363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3" name="Rectangle 62">
              <a:extLst>
                <a:ext uri="{FF2B5EF4-FFF2-40B4-BE49-F238E27FC236}">
                  <a16:creationId xmlns:a16="http://schemas.microsoft.com/office/drawing/2014/main" id="{098D3EDE-0E0E-407F-90B6-FC960F3B5008}"/>
                </a:ext>
              </a:extLst>
            </p:cNvPr>
            <p:cNvSpPr/>
            <p:nvPr/>
          </p:nvSpPr>
          <p:spPr>
            <a:xfrm>
              <a:off x="2138578" y="2394858"/>
              <a:ext cx="1036320" cy="10363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4" name="Rectangle 63">
              <a:extLst>
                <a:ext uri="{FF2B5EF4-FFF2-40B4-BE49-F238E27FC236}">
                  <a16:creationId xmlns:a16="http://schemas.microsoft.com/office/drawing/2014/main" id="{1DED9368-975E-41B7-B73C-55A6893318A8}"/>
                </a:ext>
              </a:extLst>
            </p:cNvPr>
            <p:cNvSpPr/>
            <p:nvPr/>
          </p:nvSpPr>
          <p:spPr>
            <a:xfrm>
              <a:off x="2769328" y="2394858"/>
              <a:ext cx="1036320" cy="10363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5" name="Rectangle 64">
              <a:extLst>
                <a:ext uri="{FF2B5EF4-FFF2-40B4-BE49-F238E27FC236}">
                  <a16:creationId xmlns:a16="http://schemas.microsoft.com/office/drawing/2014/main" id="{012593A5-1324-4CE3-BE71-92AB39A41013}"/>
                </a:ext>
              </a:extLst>
            </p:cNvPr>
            <p:cNvSpPr/>
            <p:nvPr/>
          </p:nvSpPr>
          <p:spPr>
            <a:xfrm>
              <a:off x="3400078" y="2394858"/>
              <a:ext cx="1036320" cy="10363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6" name="Rectangle 65">
              <a:extLst>
                <a:ext uri="{FF2B5EF4-FFF2-40B4-BE49-F238E27FC236}">
                  <a16:creationId xmlns:a16="http://schemas.microsoft.com/office/drawing/2014/main" id="{FCCB187E-49F3-414F-80D7-160BE5D3CA70}"/>
                </a:ext>
              </a:extLst>
            </p:cNvPr>
            <p:cNvSpPr/>
            <p:nvPr/>
          </p:nvSpPr>
          <p:spPr>
            <a:xfrm>
              <a:off x="4030828" y="2394858"/>
              <a:ext cx="1036320" cy="10363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67" name="Group 66">
            <a:extLst>
              <a:ext uri="{FF2B5EF4-FFF2-40B4-BE49-F238E27FC236}">
                <a16:creationId xmlns:a16="http://schemas.microsoft.com/office/drawing/2014/main" id="{3E26D693-CDF7-4F30-AD36-D6F09270A4B9}"/>
              </a:ext>
            </a:extLst>
          </p:cNvPr>
          <p:cNvGrpSpPr/>
          <p:nvPr userDrawn="1"/>
        </p:nvGrpSpPr>
        <p:grpSpPr>
          <a:xfrm flipH="1">
            <a:off x="1981822" y="4360226"/>
            <a:ext cx="2416718" cy="938315"/>
            <a:chOff x="1718078" y="3518263"/>
            <a:chExt cx="3559317" cy="1036320"/>
          </a:xfrm>
        </p:grpSpPr>
        <p:sp>
          <p:nvSpPr>
            <p:cNvPr id="68" name="Rectangle 67">
              <a:extLst>
                <a:ext uri="{FF2B5EF4-FFF2-40B4-BE49-F238E27FC236}">
                  <a16:creationId xmlns:a16="http://schemas.microsoft.com/office/drawing/2014/main" id="{14E9E51D-3427-4D4D-970B-9F7C4F53C79A}"/>
                </a:ext>
              </a:extLst>
            </p:cNvPr>
            <p:cNvSpPr/>
            <p:nvPr/>
          </p:nvSpPr>
          <p:spPr>
            <a:xfrm>
              <a:off x="1718078" y="3518263"/>
              <a:ext cx="1036320" cy="10363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9" name="Rectangle 68">
              <a:extLst>
                <a:ext uri="{FF2B5EF4-FFF2-40B4-BE49-F238E27FC236}">
                  <a16:creationId xmlns:a16="http://schemas.microsoft.com/office/drawing/2014/main" id="{6E0089D1-F04B-4B80-98C0-013B6B43A82C}"/>
                </a:ext>
              </a:extLst>
            </p:cNvPr>
            <p:cNvSpPr/>
            <p:nvPr/>
          </p:nvSpPr>
          <p:spPr>
            <a:xfrm>
              <a:off x="2348828" y="3518263"/>
              <a:ext cx="1036320" cy="10363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0" name="Rectangle 69">
              <a:extLst>
                <a:ext uri="{FF2B5EF4-FFF2-40B4-BE49-F238E27FC236}">
                  <a16:creationId xmlns:a16="http://schemas.microsoft.com/office/drawing/2014/main" id="{6E26D099-5810-4242-99F5-37955303DDEA}"/>
                </a:ext>
              </a:extLst>
            </p:cNvPr>
            <p:cNvSpPr/>
            <p:nvPr/>
          </p:nvSpPr>
          <p:spPr>
            <a:xfrm>
              <a:off x="2979578" y="3518263"/>
              <a:ext cx="1036320" cy="10363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1" name="Rectangle 70">
              <a:extLst>
                <a:ext uri="{FF2B5EF4-FFF2-40B4-BE49-F238E27FC236}">
                  <a16:creationId xmlns:a16="http://schemas.microsoft.com/office/drawing/2014/main" id="{B7DD76A7-EE7D-4C8D-BB01-6B2B007E7D66}"/>
                </a:ext>
              </a:extLst>
            </p:cNvPr>
            <p:cNvSpPr/>
            <p:nvPr/>
          </p:nvSpPr>
          <p:spPr>
            <a:xfrm>
              <a:off x="3610328" y="3518263"/>
              <a:ext cx="1036320" cy="10363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2" name="Rectangle 71">
              <a:extLst>
                <a:ext uri="{FF2B5EF4-FFF2-40B4-BE49-F238E27FC236}">
                  <a16:creationId xmlns:a16="http://schemas.microsoft.com/office/drawing/2014/main" id="{45BE5E92-8044-4C6C-A59B-CBA68703E804}"/>
                </a:ext>
              </a:extLst>
            </p:cNvPr>
            <p:cNvSpPr/>
            <p:nvPr/>
          </p:nvSpPr>
          <p:spPr>
            <a:xfrm>
              <a:off x="4241075" y="3518263"/>
              <a:ext cx="1036320" cy="103632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73" name="Group 72">
            <a:extLst>
              <a:ext uri="{FF2B5EF4-FFF2-40B4-BE49-F238E27FC236}">
                <a16:creationId xmlns:a16="http://schemas.microsoft.com/office/drawing/2014/main" id="{C1DACFB5-4C77-43FC-901C-2023E1DE9A73}"/>
              </a:ext>
            </a:extLst>
          </p:cNvPr>
          <p:cNvGrpSpPr/>
          <p:nvPr userDrawn="1"/>
        </p:nvGrpSpPr>
        <p:grpSpPr>
          <a:xfrm flipH="1">
            <a:off x="5204551" y="3239817"/>
            <a:ext cx="2421788" cy="938315"/>
            <a:chOff x="6393958" y="2394858"/>
            <a:chExt cx="3566784" cy="1036320"/>
          </a:xfrm>
        </p:grpSpPr>
        <p:sp>
          <p:nvSpPr>
            <p:cNvPr id="74" name="Rectangle 73">
              <a:extLst>
                <a:ext uri="{FF2B5EF4-FFF2-40B4-BE49-F238E27FC236}">
                  <a16:creationId xmlns:a16="http://schemas.microsoft.com/office/drawing/2014/main" id="{F9751D1C-F13E-49DA-A78E-F8C7A24EEFC7}"/>
                </a:ext>
              </a:extLst>
            </p:cNvPr>
            <p:cNvSpPr/>
            <p:nvPr/>
          </p:nvSpPr>
          <p:spPr>
            <a:xfrm>
              <a:off x="6393958" y="2394858"/>
              <a:ext cx="1036320" cy="10363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5" name="Rectangle 74">
              <a:extLst>
                <a:ext uri="{FF2B5EF4-FFF2-40B4-BE49-F238E27FC236}">
                  <a16:creationId xmlns:a16="http://schemas.microsoft.com/office/drawing/2014/main" id="{C0272BFF-A304-484F-A891-2D24AB719905}"/>
                </a:ext>
              </a:extLst>
            </p:cNvPr>
            <p:cNvSpPr/>
            <p:nvPr/>
          </p:nvSpPr>
          <p:spPr>
            <a:xfrm>
              <a:off x="7026574" y="2394858"/>
              <a:ext cx="1036320" cy="10363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6" name="Rectangle 75">
              <a:extLst>
                <a:ext uri="{FF2B5EF4-FFF2-40B4-BE49-F238E27FC236}">
                  <a16:creationId xmlns:a16="http://schemas.microsoft.com/office/drawing/2014/main" id="{CC584465-3C3B-433F-8EFB-D34C1CFDD344}"/>
                </a:ext>
              </a:extLst>
            </p:cNvPr>
            <p:cNvSpPr/>
            <p:nvPr/>
          </p:nvSpPr>
          <p:spPr>
            <a:xfrm>
              <a:off x="7659190" y="2394858"/>
              <a:ext cx="1036320" cy="103632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7" name="Rectangle 76">
              <a:extLst>
                <a:ext uri="{FF2B5EF4-FFF2-40B4-BE49-F238E27FC236}">
                  <a16:creationId xmlns:a16="http://schemas.microsoft.com/office/drawing/2014/main" id="{C162A30C-66ED-4A72-90C1-C5E384E4021A}"/>
                </a:ext>
              </a:extLst>
            </p:cNvPr>
            <p:cNvSpPr/>
            <p:nvPr/>
          </p:nvSpPr>
          <p:spPr>
            <a:xfrm>
              <a:off x="8291806" y="2394858"/>
              <a:ext cx="1036320" cy="1036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8" name="Rectangle 77">
              <a:extLst>
                <a:ext uri="{FF2B5EF4-FFF2-40B4-BE49-F238E27FC236}">
                  <a16:creationId xmlns:a16="http://schemas.microsoft.com/office/drawing/2014/main" id="{ED603A2F-7ABE-4ED3-BCAD-CF3F971BB522}"/>
                </a:ext>
              </a:extLst>
            </p:cNvPr>
            <p:cNvSpPr/>
            <p:nvPr/>
          </p:nvSpPr>
          <p:spPr>
            <a:xfrm>
              <a:off x="8924422" y="2394858"/>
              <a:ext cx="1036320" cy="10363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grpSp>
        <p:nvGrpSpPr>
          <p:cNvPr id="79" name="Group 78">
            <a:extLst>
              <a:ext uri="{FF2B5EF4-FFF2-40B4-BE49-F238E27FC236}">
                <a16:creationId xmlns:a16="http://schemas.microsoft.com/office/drawing/2014/main" id="{17F5B6D1-49D9-41BC-870A-BC9C96D993CB}"/>
              </a:ext>
            </a:extLst>
          </p:cNvPr>
          <p:cNvGrpSpPr/>
          <p:nvPr userDrawn="1"/>
        </p:nvGrpSpPr>
        <p:grpSpPr>
          <a:xfrm flipH="1">
            <a:off x="5204553" y="4360226"/>
            <a:ext cx="2421787" cy="938315"/>
            <a:chOff x="6604830" y="3518263"/>
            <a:chExt cx="3566782" cy="1036320"/>
          </a:xfrm>
        </p:grpSpPr>
        <p:sp>
          <p:nvSpPr>
            <p:cNvPr id="80" name="Rectangle 79">
              <a:extLst>
                <a:ext uri="{FF2B5EF4-FFF2-40B4-BE49-F238E27FC236}">
                  <a16:creationId xmlns:a16="http://schemas.microsoft.com/office/drawing/2014/main" id="{952954F5-2317-4795-83AB-293E4F325BEA}"/>
                </a:ext>
              </a:extLst>
            </p:cNvPr>
            <p:cNvSpPr/>
            <p:nvPr/>
          </p:nvSpPr>
          <p:spPr>
            <a:xfrm>
              <a:off x="6604830" y="3518263"/>
              <a:ext cx="1036320" cy="1036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1" name="Rectangle 80">
              <a:extLst>
                <a:ext uri="{FF2B5EF4-FFF2-40B4-BE49-F238E27FC236}">
                  <a16:creationId xmlns:a16="http://schemas.microsoft.com/office/drawing/2014/main" id="{BCFACD12-2F0B-4DDE-9383-73AA5345A22A}"/>
                </a:ext>
              </a:extLst>
            </p:cNvPr>
            <p:cNvSpPr/>
            <p:nvPr/>
          </p:nvSpPr>
          <p:spPr>
            <a:xfrm>
              <a:off x="7237445" y="3518263"/>
              <a:ext cx="1036320" cy="10363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2" name="Rectangle 81">
              <a:extLst>
                <a:ext uri="{FF2B5EF4-FFF2-40B4-BE49-F238E27FC236}">
                  <a16:creationId xmlns:a16="http://schemas.microsoft.com/office/drawing/2014/main" id="{E33F20FB-ED2A-471E-8E93-0087640ADB58}"/>
                </a:ext>
              </a:extLst>
            </p:cNvPr>
            <p:cNvSpPr/>
            <p:nvPr/>
          </p:nvSpPr>
          <p:spPr>
            <a:xfrm>
              <a:off x="7870060" y="3518263"/>
              <a:ext cx="1036320" cy="1036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3" name="Rectangle 82">
              <a:extLst>
                <a:ext uri="{FF2B5EF4-FFF2-40B4-BE49-F238E27FC236}">
                  <a16:creationId xmlns:a16="http://schemas.microsoft.com/office/drawing/2014/main" id="{8AE85C49-6692-4ACD-8768-DEE244CE7D33}"/>
                </a:ext>
              </a:extLst>
            </p:cNvPr>
            <p:cNvSpPr/>
            <p:nvPr/>
          </p:nvSpPr>
          <p:spPr>
            <a:xfrm>
              <a:off x="8502675" y="3518263"/>
              <a:ext cx="1036320" cy="103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4" name="Rectangle 83">
              <a:extLst>
                <a:ext uri="{FF2B5EF4-FFF2-40B4-BE49-F238E27FC236}">
                  <a16:creationId xmlns:a16="http://schemas.microsoft.com/office/drawing/2014/main" id="{B39A77E9-881D-4B1C-8963-AA2BDF794736}"/>
                </a:ext>
              </a:extLst>
            </p:cNvPr>
            <p:cNvSpPr/>
            <p:nvPr/>
          </p:nvSpPr>
          <p:spPr>
            <a:xfrm>
              <a:off x="9135292" y="3518263"/>
              <a:ext cx="1036320" cy="10363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sp>
        <p:nvSpPr>
          <p:cNvPr id="85" name="Rectangle 84">
            <a:extLst>
              <a:ext uri="{FF2B5EF4-FFF2-40B4-BE49-F238E27FC236}">
                <a16:creationId xmlns:a16="http://schemas.microsoft.com/office/drawing/2014/main" id="{D3A24726-E3FA-462B-A643-61D4EE6B29B3}"/>
              </a:ext>
            </a:extLst>
          </p:cNvPr>
          <p:cNvSpPr/>
          <p:nvPr userDrawn="1"/>
        </p:nvSpPr>
        <p:spPr>
          <a:xfrm>
            <a:off x="4772902" y="3239817"/>
            <a:ext cx="703644" cy="9383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6" name="Rectangle 85">
            <a:extLst>
              <a:ext uri="{FF2B5EF4-FFF2-40B4-BE49-F238E27FC236}">
                <a16:creationId xmlns:a16="http://schemas.microsoft.com/office/drawing/2014/main" id="{D58BF4DD-D41B-4AB7-9407-19553A9D7B7A}"/>
              </a:ext>
            </a:extLst>
          </p:cNvPr>
          <p:cNvSpPr/>
          <p:nvPr userDrawn="1"/>
        </p:nvSpPr>
        <p:spPr>
          <a:xfrm>
            <a:off x="4778815" y="4360226"/>
            <a:ext cx="703644" cy="9383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7" name="Rectangle 86">
            <a:extLst>
              <a:ext uri="{FF2B5EF4-FFF2-40B4-BE49-F238E27FC236}">
                <a16:creationId xmlns:a16="http://schemas.microsoft.com/office/drawing/2014/main" id="{7F861BF8-057D-4927-AA6A-BA54C3F564A4}"/>
              </a:ext>
            </a:extLst>
          </p:cNvPr>
          <p:cNvSpPr/>
          <p:nvPr userDrawn="1"/>
        </p:nvSpPr>
        <p:spPr>
          <a:xfrm>
            <a:off x="1536659" y="2147894"/>
            <a:ext cx="703644" cy="938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8" name="Rectangle 87">
            <a:extLst>
              <a:ext uri="{FF2B5EF4-FFF2-40B4-BE49-F238E27FC236}">
                <a16:creationId xmlns:a16="http://schemas.microsoft.com/office/drawing/2014/main" id="{A67F9268-77AD-4BAF-90AA-CA135E802061}"/>
              </a:ext>
            </a:extLst>
          </p:cNvPr>
          <p:cNvSpPr/>
          <p:nvPr userDrawn="1"/>
        </p:nvSpPr>
        <p:spPr>
          <a:xfrm>
            <a:off x="1536659" y="3239817"/>
            <a:ext cx="703644" cy="938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9" name="Rectangle 88">
            <a:extLst>
              <a:ext uri="{FF2B5EF4-FFF2-40B4-BE49-F238E27FC236}">
                <a16:creationId xmlns:a16="http://schemas.microsoft.com/office/drawing/2014/main" id="{440D5037-2CA9-4EA3-A50A-99920878F8A3}"/>
              </a:ext>
            </a:extLst>
          </p:cNvPr>
          <p:cNvSpPr/>
          <p:nvPr userDrawn="1"/>
        </p:nvSpPr>
        <p:spPr>
          <a:xfrm>
            <a:off x="1536659" y="4360226"/>
            <a:ext cx="703644" cy="938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90" name="Title 1">
            <a:extLst>
              <a:ext uri="{FF2B5EF4-FFF2-40B4-BE49-F238E27FC236}">
                <a16:creationId xmlns:a16="http://schemas.microsoft.com/office/drawing/2014/main" id="{02599D98-1DA0-C845-AAED-56E8A3D99D68}"/>
              </a:ext>
            </a:extLst>
          </p:cNvPr>
          <p:cNvSpPr>
            <a:spLocks noGrp="1"/>
          </p:cNvSpPr>
          <p:nvPr>
            <p:ph type="title" hasCustomPrompt="1"/>
          </p:nvPr>
        </p:nvSpPr>
        <p:spPr>
          <a:xfrm>
            <a:off x="326528" y="135817"/>
            <a:ext cx="8502813" cy="868423"/>
          </a:xfrm>
        </p:spPr>
        <p:txBody>
          <a:bodyPr anchor="ctr" anchorCtr="0"/>
          <a:lstStyle>
            <a:lvl1pPr algn="l">
              <a:defRPr b="1" i="0">
                <a:latin typeface="Apex Sans Light" panose="02010600040501010103" pitchFamily="2" charset="77"/>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3301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Only_Ligh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0BD4FF-861C-FB4D-8333-BE8E3DF4867C}"/>
              </a:ext>
            </a:extLst>
          </p:cNvPr>
          <p:cNvSpPr>
            <a:spLocks noGrp="1"/>
          </p:cNvSpPr>
          <p:nvPr>
            <p:ph type="title" hasCustomPrompt="1"/>
          </p:nvPr>
        </p:nvSpPr>
        <p:spPr>
          <a:xfrm>
            <a:off x="326528" y="135817"/>
            <a:ext cx="8502813" cy="868423"/>
          </a:xfrm>
        </p:spPr>
        <p:txBody>
          <a:bodyPr anchor="ctr" anchorCtr="0"/>
          <a:lstStyle>
            <a:lvl1pPr algn="l">
              <a:defRPr b="1" i="0">
                <a:latin typeface="Apex Sans Light" panose="02010600040501010103" pitchFamily="2" charset="77"/>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352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only_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B34B0E-0562-4D4D-9D2F-107655FBBD12}"/>
              </a:ext>
            </a:extLst>
          </p:cNvPr>
          <p:cNvSpPr>
            <a:spLocks noGrp="1"/>
          </p:cNvSpPr>
          <p:nvPr>
            <p:ph type="title" hasCustomPrompt="1"/>
          </p:nvPr>
        </p:nvSpPr>
        <p:spPr>
          <a:xfrm>
            <a:off x="326528" y="135817"/>
            <a:ext cx="8502813" cy="868423"/>
          </a:xfrm>
        </p:spPr>
        <p:txBody>
          <a:bodyPr anchor="ctr" anchorCtr="0"/>
          <a:lstStyle>
            <a:lvl1pPr algn="l">
              <a:defRPr b="1" i="0">
                <a:solidFill>
                  <a:schemeClr val="tx1">
                    <a:lumMod val="50000"/>
                  </a:schemeClr>
                </a:solidFill>
                <a:latin typeface="Apex Sans Light" panose="02010600040501010103" pitchFamily="2" charset="77"/>
                <a:cs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5193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UE: 1-col w/subtitle - bullet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94944" y="639483"/>
            <a:ext cx="7765894" cy="317293"/>
          </a:xfrm>
          <a:prstGeom prst="rect">
            <a:avLst/>
          </a:prstGeom>
        </p:spPr>
        <p:txBody>
          <a:bodyPr>
            <a:noAutofit/>
          </a:bodyPr>
          <a:lstStyle>
            <a:lvl1pPr marL="0" indent="0">
              <a:spcBef>
                <a:spcPts val="0"/>
              </a:spcBef>
              <a:buNone/>
              <a:defRPr sz="1200" b="0">
                <a:solidFill>
                  <a:schemeClr val="bg1">
                    <a:lumMod val="95000"/>
                  </a:schemeClr>
                </a:solidFill>
              </a:defRPr>
            </a:lvl1pPr>
          </a:lstStyle>
          <a:p>
            <a:pPr lvl="0"/>
            <a:r>
              <a:rPr lang="en-US"/>
              <a:t>Click to enter subtitle</a:t>
            </a:r>
          </a:p>
        </p:txBody>
      </p:sp>
      <p:sp>
        <p:nvSpPr>
          <p:cNvPr id="4" name="Title 3">
            <a:extLst>
              <a:ext uri="{FF2B5EF4-FFF2-40B4-BE49-F238E27FC236}">
                <a16:creationId xmlns:a16="http://schemas.microsoft.com/office/drawing/2014/main" id="{CF9D4EFF-909D-407F-8C52-7A5DDF9BC12C}"/>
              </a:ext>
            </a:extLst>
          </p:cNvPr>
          <p:cNvSpPr>
            <a:spLocks noGrp="1"/>
          </p:cNvSpPr>
          <p:nvPr>
            <p:ph type="title" hasCustomPrompt="1"/>
          </p:nvPr>
        </p:nvSpPr>
        <p:spPr>
          <a:xfrm>
            <a:off x="694944" y="120119"/>
            <a:ext cx="7735824" cy="512064"/>
          </a:xfrm>
        </p:spPr>
        <p:txBody>
          <a:bodyPr/>
          <a:lstStyle>
            <a:lvl1pPr>
              <a:defRPr/>
            </a:lvl1pPr>
          </a:lstStyle>
          <a:p>
            <a:r>
              <a:rPr lang="en-US"/>
              <a:t>Click to Add Title – Use Title Case, No More than Two Lines</a:t>
            </a:r>
          </a:p>
        </p:txBody>
      </p:sp>
      <p:sp>
        <p:nvSpPr>
          <p:cNvPr id="9" name="Text Placeholder 3">
            <a:extLst>
              <a:ext uri="{FF2B5EF4-FFF2-40B4-BE49-F238E27FC236}">
                <a16:creationId xmlns:a16="http://schemas.microsoft.com/office/drawing/2014/main" id="{FC134C1F-53DF-43C2-AF4D-EE37600EC2CB}"/>
              </a:ext>
            </a:extLst>
          </p:cNvPr>
          <p:cNvSpPr>
            <a:spLocks noGrp="1"/>
          </p:cNvSpPr>
          <p:nvPr>
            <p:ph type="body" sz="quarter" idx="18" hasCustomPrompt="1"/>
          </p:nvPr>
        </p:nvSpPr>
        <p:spPr>
          <a:xfrm>
            <a:off x="685803" y="1153725"/>
            <a:ext cx="7746421" cy="4942276"/>
          </a:xfrm>
          <a:prstGeom prst="rect">
            <a:avLst/>
          </a:prstGeom>
        </p:spPr>
        <p:txBody>
          <a:bodyPr lIns="0" tIns="0" rIns="0" bIns="0"/>
          <a:lstStyle>
            <a:lvl1pPr marL="228582" marR="0" indent="-228582" algn="l" defTabSz="914333" rtl="0" eaLnBrk="1" fontAlgn="auto" latinLnBrk="0" hangingPunct="1">
              <a:lnSpc>
                <a:spcPct val="90000"/>
              </a:lnSpc>
              <a:spcBef>
                <a:spcPts val="1000"/>
              </a:spcBef>
              <a:spcAft>
                <a:spcPts val="0"/>
              </a:spcAft>
              <a:buClr>
                <a:schemeClr val="accent1"/>
              </a:buClr>
              <a:buSzPct val="140000"/>
              <a:buFont typeface="Arial"/>
              <a:buChar char="•"/>
              <a:tabLst/>
              <a:defRPr baseline="0"/>
            </a:lvl1pPr>
            <a:lvl2pPr marL="685749" marR="0" indent="-228582" algn="l" defTabSz="914333" rtl="0" eaLnBrk="1" fontAlgn="auto" latinLnBrk="0" hangingPunct="1">
              <a:lnSpc>
                <a:spcPct val="90000"/>
              </a:lnSpc>
              <a:spcBef>
                <a:spcPts val="500"/>
              </a:spcBef>
              <a:spcAft>
                <a:spcPts val="0"/>
              </a:spcAft>
              <a:buClr>
                <a:schemeClr val="accent1"/>
              </a:buClr>
              <a:buSzTx/>
              <a:buFont typeface="Courier New" charset="0"/>
              <a:buChar char="o"/>
              <a:tabLst/>
              <a:defRPr baseline="0"/>
            </a:lvl2pPr>
            <a:lvl3pPr marL="1142915" marR="0" indent="-228582" algn="l" defTabSz="914333" rtl="0" eaLnBrk="1" fontAlgn="auto" latinLnBrk="0" hangingPunct="1">
              <a:lnSpc>
                <a:spcPct val="90000"/>
              </a:lnSpc>
              <a:spcBef>
                <a:spcPts val="500"/>
              </a:spcBef>
              <a:spcAft>
                <a:spcPts val="0"/>
              </a:spcAft>
              <a:buClr>
                <a:schemeClr val="accent1"/>
              </a:buClr>
              <a:buSzTx/>
              <a:buFont typeface="Arial"/>
              <a:buChar char="•"/>
              <a:tabLst/>
              <a:defRPr baseline="0"/>
            </a:lvl3pPr>
            <a:lvl4pPr marL="1600080" marR="0" indent="-228582" algn="l" defTabSz="914333" rtl="0" eaLnBrk="1" fontAlgn="auto" latinLnBrk="0" hangingPunct="1">
              <a:lnSpc>
                <a:spcPct val="90000"/>
              </a:lnSpc>
              <a:spcBef>
                <a:spcPts val="500"/>
              </a:spcBef>
              <a:spcAft>
                <a:spcPts val="0"/>
              </a:spcAft>
              <a:buClr>
                <a:schemeClr val="accent3"/>
              </a:buClr>
              <a:buSzPct val="60000"/>
              <a:buFont typeface="Courier New" charset="0"/>
              <a:buChar char="o"/>
              <a:tabLst/>
              <a:defRPr baseline="0"/>
            </a:lvl4pPr>
            <a:lvl5pPr marL="2057246" marR="0" indent="-228582" algn="l" defTabSz="914333" rtl="0" eaLnBrk="1" fontAlgn="auto" latinLnBrk="0" hangingPunct="1">
              <a:lnSpc>
                <a:spcPct val="90000"/>
              </a:lnSpc>
              <a:spcBef>
                <a:spcPts val="500"/>
              </a:spcBef>
              <a:spcAft>
                <a:spcPts val="0"/>
              </a:spcAft>
              <a:buClr>
                <a:schemeClr val="accent3"/>
              </a:buClr>
              <a:buSzTx/>
              <a:buFont typeface="Arial"/>
              <a:buChar char="•"/>
              <a:tabLst/>
              <a:defRPr baseline="0"/>
            </a:lvl5pPr>
          </a:lstStyle>
          <a:p>
            <a:pPr lvl="0"/>
            <a:r>
              <a:rPr lang="en-US"/>
              <a:t>Select &amp; type to begin bullet list</a:t>
            </a:r>
          </a:p>
          <a:p>
            <a:pPr lvl="1"/>
            <a:r>
              <a:rPr lang="en-US"/>
              <a:t>Second level</a:t>
            </a:r>
          </a:p>
          <a:p>
            <a:pPr lvl="2"/>
            <a:r>
              <a:rPr lang="en-US"/>
              <a:t>Third level</a:t>
            </a:r>
          </a:p>
        </p:txBody>
      </p:sp>
    </p:spTree>
    <p:extLst>
      <p:ext uri="{BB962C8B-B14F-4D97-AF65-F5344CB8AC3E}">
        <p14:creationId xmlns:p14="http://schemas.microsoft.com/office/powerpoint/2010/main" val="213411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_Slide_Ma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D3EE96-F0FF-B34F-9209-FEB591F7F5C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07" t="1092" r="13107" b="708"/>
          <a:stretch/>
        </p:blipFill>
        <p:spPr>
          <a:xfrm>
            <a:off x="0" y="0"/>
            <a:ext cx="9144000" cy="6858000"/>
          </a:xfrm>
          <a:prstGeom prst="rect">
            <a:avLst/>
          </a:prstGeom>
        </p:spPr>
      </p:pic>
      <p:sp>
        <p:nvSpPr>
          <p:cNvPr id="2" name="Title 1"/>
          <p:cNvSpPr>
            <a:spLocks noGrp="1"/>
          </p:cNvSpPr>
          <p:nvPr>
            <p:ph type="ctrTitle" hasCustomPrompt="1"/>
          </p:nvPr>
        </p:nvSpPr>
        <p:spPr>
          <a:xfrm>
            <a:off x="141550" y="2275322"/>
            <a:ext cx="8659550" cy="1813107"/>
          </a:xfrm>
          <a:effectLst/>
        </p:spPr>
        <p:txBody>
          <a:bodyPr anchor="b"/>
          <a:lstStyle>
            <a:lvl1pPr algn="l">
              <a:lnSpc>
                <a:spcPct val="80000"/>
              </a:lnSpc>
              <a:defRPr sz="4499" b="0" i="0" spc="113">
                <a:solidFill>
                  <a:schemeClr val="tx1">
                    <a:lumMod val="50000"/>
                  </a:schemeClr>
                </a:solidFill>
                <a:effectLst/>
                <a:latin typeface="+mj-lt"/>
                <a:cs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41550" y="4172990"/>
            <a:ext cx="4738482" cy="552876"/>
          </a:xfrm>
          <a:prstGeom prst="rect">
            <a:avLst/>
          </a:prstGeom>
          <a:effectLst/>
        </p:spPr>
        <p:txBody>
          <a:bodyPr>
            <a:noAutofit/>
          </a:bodyPr>
          <a:lstStyle>
            <a:lvl1pPr marL="0" indent="0" algn="l">
              <a:spcAft>
                <a:spcPts val="0"/>
              </a:spcAft>
              <a:buNone/>
              <a:defRPr sz="2024" b="1" i="0" spc="113">
                <a:solidFill>
                  <a:schemeClr val="bg1"/>
                </a:solidFill>
                <a:effectLst/>
                <a:latin typeface="+mj-lt"/>
                <a:cs typeface="Arial Black" panose="020B0604020202020204" pitchFamily="34" charset="0"/>
              </a:defRPr>
            </a:lvl1pPr>
            <a:lvl2pPr marL="342815" indent="0" algn="ctr">
              <a:buNone/>
              <a:defRPr sz="1500"/>
            </a:lvl2pPr>
            <a:lvl3pPr marL="685629" indent="0" algn="ctr">
              <a:buNone/>
              <a:defRPr sz="1350"/>
            </a:lvl3pPr>
            <a:lvl4pPr marL="1028444" indent="0" algn="ctr">
              <a:buNone/>
              <a:defRPr sz="1200"/>
            </a:lvl4pPr>
            <a:lvl5pPr marL="1371258" indent="0" algn="ctr">
              <a:buNone/>
              <a:defRPr sz="1200"/>
            </a:lvl5pPr>
            <a:lvl6pPr marL="1714073" indent="0" algn="ctr">
              <a:buNone/>
              <a:defRPr sz="1200"/>
            </a:lvl6pPr>
            <a:lvl7pPr marL="2056886" indent="0" algn="ctr">
              <a:buNone/>
              <a:defRPr sz="1200"/>
            </a:lvl7pPr>
            <a:lvl8pPr marL="2399700" indent="0" algn="ctr">
              <a:buNone/>
              <a:defRPr sz="1200"/>
            </a:lvl8pPr>
            <a:lvl9pPr marL="2742515" indent="0" algn="ctr">
              <a:buNone/>
              <a:defRPr sz="1200"/>
            </a:lvl9pPr>
          </a:lstStyle>
          <a:p>
            <a:r>
              <a:rPr lang="en-US" dirty="0"/>
              <a:t>Click to edit master subtitle style</a:t>
            </a:r>
          </a:p>
        </p:txBody>
      </p:sp>
      <p:pic>
        <p:nvPicPr>
          <p:cNvPr id="5" name="Graphic 4">
            <a:extLst>
              <a:ext uri="{FF2B5EF4-FFF2-40B4-BE49-F238E27FC236}">
                <a16:creationId xmlns:a16="http://schemas.microsoft.com/office/drawing/2014/main" id="{B4F541FC-FD00-2147-9B82-F47027526E7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460" y="6312833"/>
            <a:ext cx="1175221" cy="458623"/>
          </a:xfrm>
          <a:prstGeom prst="rect">
            <a:avLst/>
          </a:prstGeom>
        </p:spPr>
      </p:pic>
      <p:pic>
        <p:nvPicPr>
          <p:cNvPr id="6" name="Graphic 5">
            <a:extLst>
              <a:ext uri="{FF2B5EF4-FFF2-40B4-BE49-F238E27FC236}">
                <a16:creationId xmlns:a16="http://schemas.microsoft.com/office/drawing/2014/main" id="{D6072CC9-AB8D-3143-8658-564D264B6D9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10632" y="6277385"/>
            <a:ext cx="1371293" cy="551142"/>
          </a:xfrm>
          <a:prstGeom prst="rect">
            <a:avLst/>
          </a:prstGeom>
        </p:spPr>
      </p:pic>
      <p:sp>
        <p:nvSpPr>
          <p:cNvPr id="8" name="TextBox 7">
            <a:extLst>
              <a:ext uri="{FF2B5EF4-FFF2-40B4-BE49-F238E27FC236}">
                <a16:creationId xmlns:a16="http://schemas.microsoft.com/office/drawing/2014/main" id="{F9E68192-E8B6-48E6-B63D-B3C1312568CB}"/>
              </a:ext>
            </a:extLst>
          </p:cNvPr>
          <p:cNvSpPr txBox="1"/>
          <p:nvPr userDrawn="1"/>
        </p:nvSpPr>
        <p:spPr>
          <a:xfrm>
            <a:off x="612493" y="6495007"/>
            <a:ext cx="7827341" cy="292388"/>
          </a:xfrm>
          <a:prstGeom prst="rect">
            <a:avLst/>
          </a:prstGeom>
          <a:noFill/>
          <a:effectLst/>
        </p:spPr>
        <p:txBody>
          <a:bodyPr wrap="square" rtlCol="0">
            <a:spAutoFit/>
          </a:bodyPr>
          <a:lstStyle/>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bg1"/>
                </a:solidFill>
                <a:effectLst/>
                <a:latin typeface="+mj-lt"/>
              </a:rPr>
              <a:t>THIS MATERIAL IS BEING PROVIDED FOR INTERNAL EDUCA</a:t>
            </a:r>
            <a:r>
              <a:rPr lang="en-US" sz="650" b="1" i="0" dirty="0">
                <a:solidFill>
                  <a:schemeClr val="accent5">
                    <a:lumMod val="50000"/>
                  </a:schemeClr>
                </a:solidFill>
                <a:effectLst/>
                <a:latin typeface="+mj-lt"/>
              </a:rPr>
              <a:t>TIONAL AND BACKGROUND PURPOSES ONLY AND IS NOT FOR PROMOTIONAL USE. </a:t>
            </a:r>
          </a:p>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bg1"/>
                </a:solidFill>
                <a:effectLst/>
                <a:latin typeface="+mj-lt"/>
              </a:rPr>
              <a:t>DO NOT COPY, DISTRIBUTE, OR SHARE WITH HEALTHCARE PROF</a:t>
            </a:r>
            <a:r>
              <a:rPr lang="en-US" sz="650" b="1" i="0" dirty="0">
                <a:solidFill>
                  <a:schemeClr val="accent5">
                    <a:lumMod val="50000"/>
                  </a:schemeClr>
                </a:solidFill>
                <a:effectLst/>
                <a:latin typeface="+mj-lt"/>
              </a:rPr>
              <a:t>ESSIONALS, STAFF, OR PATIENTS.     ©Janssen Pharmaceuticals, Inc.      02/2021    </a:t>
            </a:r>
            <a:r>
              <a:rPr lang="en-US" sz="650" b="1" kern="1200" dirty="0">
                <a:solidFill>
                  <a:schemeClr val="accent5">
                    <a:lumMod val="50000"/>
                  </a:schemeClr>
                </a:solidFill>
                <a:effectLst/>
                <a:latin typeface="Arial" panose="020B0604020202020204" pitchFamily="34" charset="0"/>
                <a:ea typeface="+mn-ea"/>
                <a:cs typeface="+mn-cs"/>
              </a:rPr>
              <a:t>em-52856v1</a:t>
            </a:r>
            <a:r>
              <a:rPr lang="en-US" sz="650" dirty="0">
                <a:solidFill>
                  <a:schemeClr val="accent5">
                    <a:lumMod val="50000"/>
                  </a:schemeClr>
                </a:solidFill>
              </a:rPr>
              <a:t> </a:t>
            </a:r>
            <a:endParaRPr lang="en-US" sz="650" b="1" i="0" dirty="0">
              <a:solidFill>
                <a:schemeClr val="accent5">
                  <a:lumMod val="50000"/>
                </a:schemeClr>
              </a:solidFill>
              <a:effectLst/>
              <a:latin typeface="+mj-lt"/>
            </a:endParaRPr>
          </a:p>
        </p:txBody>
      </p:sp>
    </p:spTree>
    <p:extLst>
      <p:ext uri="{BB962C8B-B14F-4D97-AF65-F5344CB8AC3E}">
        <p14:creationId xmlns:p14="http://schemas.microsoft.com/office/powerpoint/2010/main" val="190302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529" y="97164"/>
            <a:ext cx="8113306" cy="651583"/>
          </a:xfrm>
        </p:spPr>
        <p:txBody>
          <a:bodyPr anchor="ctr" anchorCtr="0"/>
          <a:lstStyle>
            <a:lvl1pPr algn="l">
              <a:defRPr b="1" i="0">
                <a:latin typeface="+mj-lt"/>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6528" y="990051"/>
            <a:ext cx="8502813" cy="4673189"/>
          </a:xfrm>
          <a:prstGeom prst="rect">
            <a:avLst/>
          </a:prstGeo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hlinkClick r:id="rId3" action="ppaction://hlinksldjump"/>
            <a:extLst>
              <a:ext uri="{FF2B5EF4-FFF2-40B4-BE49-F238E27FC236}">
                <a16:creationId xmlns:a16="http://schemas.microsoft.com/office/drawing/2014/main" id="{963C29DC-1DB5-1F44-98F0-E709F2F24074}"/>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5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ess Chec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529" y="97164"/>
            <a:ext cx="8085952" cy="651583"/>
          </a:xfrm>
        </p:spPr>
        <p:txBody>
          <a:bodyPr anchor="ctr" anchorCtr="0"/>
          <a:lstStyle>
            <a:lvl1pPr algn="l">
              <a:defRPr b="1" i="0">
                <a:latin typeface="+mj-lt"/>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6528" y="990051"/>
            <a:ext cx="8502813" cy="4673189"/>
          </a:xfrm>
          <a:prstGeom prst="rect">
            <a:avLst/>
          </a:prstGeom>
        </p:spPr>
        <p:txBody>
          <a:bodyPr/>
          <a:lstStyle>
            <a:lvl1pPr marL="0" indent="0">
              <a:buNone/>
              <a:tabLst/>
              <a:defRPr b="1" i="0">
                <a:solidFill>
                  <a:srgbClr val="1C5661"/>
                </a:solidFill>
                <a:latin typeface="+mj-lt"/>
              </a:defRPr>
            </a:lvl1pPr>
            <a:lvl2pPr marL="258353" indent="-251210">
              <a:spcBef>
                <a:spcPts val="675"/>
              </a:spcBef>
              <a:buClr>
                <a:srgbClr val="636466"/>
              </a:buClr>
              <a:buFont typeface="+mj-lt"/>
              <a:buAutoNum type="alphaUcPeriod"/>
              <a:tabLst/>
              <a:defRPr sz="1500" b="0" i="0">
                <a:latin typeface="+mj-lt"/>
              </a:defRPr>
            </a:lvl2pPr>
            <a:lvl3pPr>
              <a:defRPr b="0" i="0">
                <a:latin typeface="Apex Sans Book" panose="02010600040501010103" pitchFamily="2" charset="77"/>
              </a:defRPr>
            </a:lvl3pPr>
            <a:lvl4pPr>
              <a:defRPr b="0" i="0">
                <a:latin typeface="Apex Sans Book" panose="02010600040501010103" pitchFamily="2" charset="77"/>
              </a:defRPr>
            </a:lvl4pPr>
            <a:lvl5pPr>
              <a:defRPr b="0" i="0">
                <a:latin typeface="Apex Sans Book" panose="02010600040501010103" pitchFamily="2" charset="77"/>
              </a:defRPr>
            </a:lvl5pPr>
          </a:lstStyle>
          <a:p>
            <a:pPr lvl="0"/>
            <a:r>
              <a:rPr lang="en-US" dirty="0"/>
              <a:t>Click to edit Master text styles</a:t>
            </a:r>
          </a:p>
          <a:p>
            <a:pPr lvl="1"/>
            <a:r>
              <a:rPr lang="en-US" dirty="0"/>
              <a:t>Second level</a:t>
            </a:r>
          </a:p>
        </p:txBody>
      </p:sp>
      <p:sp>
        <p:nvSpPr>
          <p:cNvPr id="4" name="Oval 3">
            <a:hlinkClick r:id="rId3" action="ppaction://hlinksldjump"/>
            <a:extLst>
              <a:ext uri="{FF2B5EF4-FFF2-40B4-BE49-F238E27FC236}">
                <a16:creationId xmlns:a16="http://schemas.microsoft.com/office/drawing/2014/main" id="{7D5AEA38-9ABD-584F-B2AD-00EE16841039}"/>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958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529" y="97164"/>
            <a:ext cx="8085952" cy="651583"/>
          </a:xfrm>
        </p:spPr>
        <p:txBody>
          <a:bodyPr anchor="ctr" anchorCtr="0"/>
          <a:lstStyle>
            <a:lvl1pPr algn="l">
              <a:defRPr b="1" i="0">
                <a:solidFill>
                  <a:schemeClr val="bg1"/>
                </a:solidFill>
                <a:latin typeface="+mj-lt"/>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6528" y="990051"/>
            <a:ext cx="8502813" cy="4673189"/>
          </a:xfrm>
          <a:prstGeom prst="rect">
            <a:avLst/>
          </a:prstGeom>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hlinkClick r:id="rId3" action="ppaction://hlinksldjump"/>
            <a:extLst>
              <a:ext uri="{FF2B5EF4-FFF2-40B4-BE49-F238E27FC236}">
                <a16:creationId xmlns:a16="http://schemas.microsoft.com/office/drawing/2014/main" id="{AA048923-BA90-5A49-81A3-4502FBA779FC}"/>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03470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1E33-02F6-774B-A0C6-09D6C244184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33B565D3-593D-5A49-82A3-3BA692C3F6EE}"/>
              </a:ext>
            </a:extLst>
          </p:cNvPr>
          <p:cNvGrpSpPr/>
          <p:nvPr userDrawn="1"/>
        </p:nvGrpSpPr>
        <p:grpSpPr>
          <a:xfrm>
            <a:off x="247477" y="1502099"/>
            <a:ext cx="1648033" cy="2013136"/>
            <a:chOff x="247477" y="1502099"/>
            <a:chExt cx="1648033" cy="2013136"/>
          </a:xfrm>
        </p:grpSpPr>
        <p:grpSp>
          <p:nvGrpSpPr>
            <p:cNvPr id="4" name="Group 3">
              <a:extLst>
                <a:ext uri="{FF2B5EF4-FFF2-40B4-BE49-F238E27FC236}">
                  <a16:creationId xmlns:a16="http://schemas.microsoft.com/office/drawing/2014/main" id="{A315D740-4DD0-C445-B433-457ABB00D2E8}"/>
                </a:ext>
              </a:extLst>
            </p:cNvPr>
            <p:cNvGrpSpPr/>
            <p:nvPr/>
          </p:nvGrpSpPr>
          <p:grpSpPr>
            <a:xfrm>
              <a:off x="247477" y="1502099"/>
              <a:ext cx="1648033" cy="1648033"/>
              <a:chOff x="326528" y="1081908"/>
              <a:chExt cx="1648851" cy="1648851"/>
            </a:xfrm>
          </p:grpSpPr>
          <p:sp>
            <p:nvSpPr>
              <p:cNvPr id="6" name="Oval 5">
                <a:extLst>
                  <a:ext uri="{FF2B5EF4-FFF2-40B4-BE49-F238E27FC236}">
                    <a16:creationId xmlns:a16="http://schemas.microsoft.com/office/drawing/2014/main" id="{874BC68A-3BB6-BA47-AC75-7ED5EAD99B13}"/>
                  </a:ext>
                </a:extLst>
              </p:cNvPr>
              <p:cNvSpPr/>
              <p:nvPr userDrawn="1"/>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535C0CF-124E-4F42-A450-FA65E1E33B8E}"/>
                  </a:ext>
                </a:extLst>
              </p:cNvPr>
              <p:cNvSpPr/>
              <p:nvPr userDrawn="1"/>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70D7CCA5-437B-AA4B-A4EE-EABDB942BC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637" y="1325367"/>
                <a:ext cx="968274" cy="1161928"/>
              </a:xfrm>
              <a:prstGeom prst="rect">
                <a:avLst/>
              </a:prstGeom>
            </p:spPr>
          </p:pic>
        </p:grpSp>
        <p:sp>
          <p:nvSpPr>
            <p:cNvPr id="5" name="Rectangle 4">
              <a:extLst>
                <a:ext uri="{FF2B5EF4-FFF2-40B4-BE49-F238E27FC236}">
                  <a16:creationId xmlns:a16="http://schemas.microsoft.com/office/drawing/2014/main" id="{8A1E2008-6351-3D40-BB07-74FEF689A14F}"/>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grpSp>
        <p:nvGrpSpPr>
          <p:cNvPr id="9" name="Group 8">
            <a:extLst>
              <a:ext uri="{FF2B5EF4-FFF2-40B4-BE49-F238E27FC236}">
                <a16:creationId xmlns:a16="http://schemas.microsoft.com/office/drawing/2014/main" id="{F1C7BCF9-3A45-FF4E-BE9B-1EB2E169A59D}"/>
              </a:ext>
            </a:extLst>
          </p:cNvPr>
          <p:cNvGrpSpPr/>
          <p:nvPr userDrawn="1"/>
        </p:nvGrpSpPr>
        <p:grpSpPr>
          <a:xfrm>
            <a:off x="1997730" y="1502099"/>
            <a:ext cx="1648033" cy="2013136"/>
            <a:chOff x="1997730" y="1502099"/>
            <a:chExt cx="1648033" cy="2013136"/>
          </a:xfrm>
        </p:grpSpPr>
        <p:grpSp>
          <p:nvGrpSpPr>
            <p:cNvPr id="10" name="Group 9">
              <a:extLst>
                <a:ext uri="{FF2B5EF4-FFF2-40B4-BE49-F238E27FC236}">
                  <a16:creationId xmlns:a16="http://schemas.microsoft.com/office/drawing/2014/main" id="{E8520745-DAB2-1649-8C4F-2436EA22F48F}"/>
                </a:ext>
              </a:extLst>
            </p:cNvPr>
            <p:cNvGrpSpPr/>
            <p:nvPr/>
          </p:nvGrpSpPr>
          <p:grpSpPr>
            <a:xfrm>
              <a:off x="1997730" y="1502099"/>
              <a:ext cx="1648033" cy="1648033"/>
              <a:chOff x="2091533" y="1081908"/>
              <a:chExt cx="1648851" cy="1648851"/>
            </a:xfrm>
          </p:grpSpPr>
          <p:sp>
            <p:nvSpPr>
              <p:cNvPr id="12" name="Oval 11">
                <a:extLst>
                  <a:ext uri="{FF2B5EF4-FFF2-40B4-BE49-F238E27FC236}">
                    <a16:creationId xmlns:a16="http://schemas.microsoft.com/office/drawing/2014/main" id="{E9D7DC01-5197-9F4E-BBFD-D538E824AE99}"/>
                  </a:ext>
                </a:extLst>
              </p:cNvPr>
              <p:cNvSpPr/>
              <p:nvPr userDrawn="1"/>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6ABDD19-BF5C-7345-9612-50EEE8D67511}"/>
                  </a:ext>
                </a:extLst>
              </p:cNvPr>
              <p:cNvSpPr/>
              <p:nvPr userDrawn="1"/>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6C12C650-BAE9-054A-85AA-CEFDE571222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414" y="1290342"/>
                <a:ext cx="966118" cy="1159341"/>
              </a:xfrm>
              <a:prstGeom prst="rect">
                <a:avLst/>
              </a:prstGeom>
            </p:spPr>
          </p:pic>
        </p:grpSp>
        <p:sp>
          <p:nvSpPr>
            <p:cNvPr id="11" name="Rectangle 10">
              <a:extLst>
                <a:ext uri="{FF2B5EF4-FFF2-40B4-BE49-F238E27FC236}">
                  <a16:creationId xmlns:a16="http://schemas.microsoft.com/office/drawing/2014/main" id="{90E4E1D7-6F74-F548-9B70-EC626BFA67A3}"/>
                </a:ext>
              </a:extLst>
            </p:cNvPr>
            <p:cNvSpPr/>
            <p:nvPr/>
          </p:nvSpPr>
          <p:spPr>
            <a:xfrm>
              <a:off x="2358832" y="3207458"/>
              <a:ext cx="925830" cy="307777"/>
            </a:xfrm>
            <a:prstGeom prst="rect">
              <a:avLst/>
            </a:prstGeom>
          </p:spPr>
          <p:txBody>
            <a:bodyPr wrap="none">
              <a:spAutoFit/>
            </a:bodyPr>
            <a:lstStyle/>
            <a:p>
              <a:pPr lvl="0" algn="ctr"/>
              <a:r>
                <a:rPr lang="en-US" sz="1400" b="1" dirty="0">
                  <a:solidFill>
                    <a:srgbClr val="1C5661"/>
                  </a:solidFill>
                </a:rPr>
                <a:t>PATIENT</a:t>
              </a:r>
            </a:p>
          </p:txBody>
        </p:sp>
      </p:grpSp>
      <p:grpSp>
        <p:nvGrpSpPr>
          <p:cNvPr id="15" name="Group 14">
            <a:extLst>
              <a:ext uri="{FF2B5EF4-FFF2-40B4-BE49-F238E27FC236}">
                <a16:creationId xmlns:a16="http://schemas.microsoft.com/office/drawing/2014/main" id="{E2C73356-11EF-9F46-86C2-D39DCC6AA04D}"/>
              </a:ext>
            </a:extLst>
          </p:cNvPr>
          <p:cNvGrpSpPr/>
          <p:nvPr userDrawn="1"/>
        </p:nvGrpSpPr>
        <p:grpSpPr>
          <a:xfrm>
            <a:off x="3747983" y="1502099"/>
            <a:ext cx="1648033" cy="2185267"/>
            <a:chOff x="3747983" y="1502099"/>
            <a:chExt cx="1648033" cy="2185267"/>
          </a:xfrm>
        </p:grpSpPr>
        <p:grpSp>
          <p:nvGrpSpPr>
            <p:cNvPr id="16" name="Group 15">
              <a:extLst>
                <a:ext uri="{FF2B5EF4-FFF2-40B4-BE49-F238E27FC236}">
                  <a16:creationId xmlns:a16="http://schemas.microsoft.com/office/drawing/2014/main" id="{CF3C371C-1286-BB47-9DFA-0767C092E834}"/>
                </a:ext>
              </a:extLst>
            </p:cNvPr>
            <p:cNvGrpSpPr/>
            <p:nvPr/>
          </p:nvGrpSpPr>
          <p:grpSpPr>
            <a:xfrm>
              <a:off x="3747983" y="1502099"/>
              <a:ext cx="1648033" cy="1648033"/>
              <a:chOff x="3747983" y="1081908"/>
              <a:chExt cx="1648033" cy="1648033"/>
            </a:xfrm>
          </p:grpSpPr>
          <p:sp>
            <p:nvSpPr>
              <p:cNvPr id="18" name="Oval 17">
                <a:extLst>
                  <a:ext uri="{FF2B5EF4-FFF2-40B4-BE49-F238E27FC236}">
                    <a16:creationId xmlns:a16="http://schemas.microsoft.com/office/drawing/2014/main" id="{8B7D224D-6BDF-FF48-9499-E4D9D033885A}"/>
                  </a:ext>
                </a:extLst>
              </p:cNvPr>
              <p:cNvSpPr/>
              <p:nvPr userDrawn="1"/>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3980255-6B55-8D4C-A007-6243D9E1B281}"/>
                  </a:ext>
                </a:extLst>
              </p:cNvPr>
              <p:cNvSpPr/>
              <p:nvPr userDrawn="1"/>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F5793065-CDEF-2B44-8EBB-3355A0D79A0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9690" y="1297936"/>
                <a:ext cx="984613" cy="1193470"/>
              </a:xfrm>
              <a:prstGeom prst="rect">
                <a:avLst/>
              </a:prstGeom>
            </p:spPr>
          </p:pic>
        </p:grpSp>
        <p:sp>
          <p:nvSpPr>
            <p:cNvPr id="17" name="Rectangle 16">
              <a:extLst>
                <a:ext uri="{FF2B5EF4-FFF2-40B4-BE49-F238E27FC236}">
                  <a16:creationId xmlns:a16="http://schemas.microsoft.com/office/drawing/2014/main" id="{7B566A78-672F-0142-B5D1-58876D215B08}"/>
                </a:ext>
              </a:extLst>
            </p:cNvPr>
            <p:cNvSpPr/>
            <p:nvPr/>
          </p:nvSpPr>
          <p:spPr>
            <a:xfrm>
              <a:off x="3927689" y="3164146"/>
              <a:ext cx="1288623" cy="523220"/>
            </a:xfrm>
            <a:prstGeom prst="rect">
              <a:avLst/>
            </a:prstGeom>
          </p:spPr>
          <p:txBody>
            <a:bodyPr wrap="none">
              <a:spAutoFit/>
            </a:bodyPr>
            <a:lstStyle/>
            <a:p>
              <a:pPr algn="ctr"/>
              <a:r>
                <a:rPr lang="en-US" sz="1400" b="1" dirty="0">
                  <a:solidFill>
                    <a:srgbClr val="1C5661"/>
                  </a:solidFill>
                </a:rPr>
                <a:t>WELLNESS</a:t>
              </a:r>
              <a:br>
                <a:rPr lang="en-US" sz="1400" b="1" dirty="0">
                  <a:solidFill>
                    <a:srgbClr val="1C5661"/>
                  </a:solidFill>
                </a:rPr>
              </a:br>
              <a:r>
                <a:rPr lang="en-US" sz="1400" b="1" dirty="0">
                  <a:solidFill>
                    <a:srgbClr val="1C5661"/>
                  </a:solidFill>
                </a:rPr>
                <a:t>COMPANION</a:t>
              </a:r>
              <a:endParaRPr lang="en-US" sz="1400" dirty="0">
                <a:solidFill>
                  <a:srgbClr val="1C5661"/>
                </a:solidFill>
              </a:endParaRPr>
            </a:p>
          </p:txBody>
        </p:sp>
      </p:grpSp>
      <p:grpSp>
        <p:nvGrpSpPr>
          <p:cNvPr id="21" name="Group 20">
            <a:extLst>
              <a:ext uri="{FF2B5EF4-FFF2-40B4-BE49-F238E27FC236}">
                <a16:creationId xmlns:a16="http://schemas.microsoft.com/office/drawing/2014/main" id="{C1C9469C-C7E0-C94B-AF43-F858869FC005}"/>
              </a:ext>
            </a:extLst>
          </p:cNvPr>
          <p:cNvGrpSpPr/>
          <p:nvPr userDrawn="1"/>
        </p:nvGrpSpPr>
        <p:grpSpPr>
          <a:xfrm>
            <a:off x="5498236" y="1502099"/>
            <a:ext cx="1648033" cy="2185267"/>
            <a:chOff x="5498236" y="1502099"/>
            <a:chExt cx="1648033" cy="2185267"/>
          </a:xfrm>
        </p:grpSpPr>
        <p:grpSp>
          <p:nvGrpSpPr>
            <p:cNvPr id="22" name="Group 21">
              <a:extLst>
                <a:ext uri="{FF2B5EF4-FFF2-40B4-BE49-F238E27FC236}">
                  <a16:creationId xmlns:a16="http://schemas.microsoft.com/office/drawing/2014/main" id="{F1C02DA6-7834-8B47-8964-CC38F3E43147}"/>
                </a:ext>
              </a:extLst>
            </p:cNvPr>
            <p:cNvGrpSpPr/>
            <p:nvPr/>
          </p:nvGrpSpPr>
          <p:grpSpPr>
            <a:xfrm>
              <a:off x="5498236" y="1502099"/>
              <a:ext cx="1648033" cy="1648033"/>
              <a:chOff x="5498236" y="1081908"/>
              <a:chExt cx="1648033" cy="1648033"/>
            </a:xfrm>
          </p:grpSpPr>
          <p:sp>
            <p:nvSpPr>
              <p:cNvPr id="24" name="Oval 23">
                <a:extLst>
                  <a:ext uri="{FF2B5EF4-FFF2-40B4-BE49-F238E27FC236}">
                    <a16:creationId xmlns:a16="http://schemas.microsoft.com/office/drawing/2014/main" id="{B6989BED-B9DD-474C-B7DE-BCC0BF2ADDCD}"/>
                  </a:ext>
                </a:extLst>
              </p:cNvPr>
              <p:cNvSpPr/>
              <p:nvPr userDrawn="1"/>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068A1988-7DB0-7C44-9592-9913AC3A6F5A}"/>
                  </a:ext>
                </a:extLst>
              </p:cNvPr>
              <p:cNvSpPr/>
              <p:nvPr userDrawn="1"/>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EAFCFAB-3155-D14B-AF21-72A7BC06B066}"/>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5022" y="1325247"/>
                <a:ext cx="1042239" cy="1161352"/>
              </a:xfrm>
              <a:prstGeom prst="rect">
                <a:avLst/>
              </a:prstGeom>
            </p:spPr>
          </p:pic>
        </p:grpSp>
        <p:sp>
          <p:nvSpPr>
            <p:cNvPr id="23" name="Rectangle 22">
              <a:extLst>
                <a:ext uri="{FF2B5EF4-FFF2-40B4-BE49-F238E27FC236}">
                  <a16:creationId xmlns:a16="http://schemas.microsoft.com/office/drawing/2014/main" id="{9419698E-C557-9047-B909-F60243521035}"/>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grpSp>
        <p:nvGrpSpPr>
          <p:cNvPr id="27" name="Group 26">
            <a:extLst>
              <a:ext uri="{FF2B5EF4-FFF2-40B4-BE49-F238E27FC236}">
                <a16:creationId xmlns:a16="http://schemas.microsoft.com/office/drawing/2014/main" id="{39D8FDCA-5050-9C46-A783-FD1BCC5BD7C3}"/>
              </a:ext>
            </a:extLst>
          </p:cNvPr>
          <p:cNvGrpSpPr/>
          <p:nvPr userDrawn="1"/>
        </p:nvGrpSpPr>
        <p:grpSpPr>
          <a:xfrm>
            <a:off x="7248490" y="1502099"/>
            <a:ext cx="1648033" cy="2185267"/>
            <a:chOff x="7248490" y="1502099"/>
            <a:chExt cx="1648033" cy="2185267"/>
          </a:xfrm>
        </p:grpSpPr>
        <p:grpSp>
          <p:nvGrpSpPr>
            <p:cNvPr id="28" name="Group 27">
              <a:extLst>
                <a:ext uri="{FF2B5EF4-FFF2-40B4-BE49-F238E27FC236}">
                  <a16:creationId xmlns:a16="http://schemas.microsoft.com/office/drawing/2014/main" id="{2B0C870C-F384-C84C-8268-A0B2F474C458}"/>
                </a:ext>
              </a:extLst>
            </p:cNvPr>
            <p:cNvGrpSpPr/>
            <p:nvPr/>
          </p:nvGrpSpPr>
          <p:grpSpPr>
            <a:xfrm>
              <a:off x="7248490" y="1502099"/>
              <a:ext cx="1648033" cy="1648033"/>
              <a:chOff x="7248490" y="1081908"/>
              <a:chExt cx="1648033" cy="1648033"/>
            </a:xfrm>
          </p:grpSpPr>
          <p:sp>
            <p:nvSpPr>
              <p:cNvPr id="30" name="Oval 29">
                <a:extLst>
                  <a:ext uri="{FF2B5EF4-FFF2-40B4-BE49-F238E27FC236}">
                    <a16:creationId xmlns:a16="http://schemas.microsoft.com/office/drawing/2014/main" id="{43889C5B-EEB4-AB4A-B3F3-0ADBB9ADF914}"/>
                  </a:ext>
                </a:extLst>
              </p:cNvPr>
              <p:cNvSpPr/>
              <p:nvPr userDrawn="1"/>
            </p:nvSpPr>
            <p:spPr>
              <a:xfrm>
                <a:off x="7248490"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2DF105F-D233-C441-B331-A487F937E66F}"/>
                  </a:ext>
                </a:extLst>
              </p:cNvPr>
              <p:cNvSpPr/>
              <p:nvPr userDrawn="1"/>
            </p:nvSpPr>
            <p:spPr>
              <a:xfrm>
                <a:off x="7341494"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88018CF1-845F-644E-BCB1-3BC055DD05BA}"/>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5673" y="1432625"/>
                <a:ext cx="1153661" cy="946594"/>
              </a:xfrm>
              <a:prstGeom prst="rect">
                <a:avLst/>
              </a:prstGeom>
            </p:spPr>
          </p:pic>
        </p:grpSp>
        <p:sp>
          <p:nvSpPr>
            <p:cNvPr id="29" name="Rectangle 28">
              <a:extLst>
                <a:ext uri="{FF2B5EF4-FFF2-40B4-BE49-F238E27FC236}">
                  <a16:creationId xmlns:a16="http://schemas.microsoft.com/office/drawing/2014/main" id="{B3DF5BEF-5CA6-0F4C-B960-C011CEE926F8}"/>
                </a:ext>
              </a:extLst>
            </p:cNvPr>
            <p:cNvSpPr/>
            <p:nvPr/>
          </p:nvSpPr>
          <p:spPr>
            <a:xfrm>
              <a:off x="7460800" y="3164146"/>
              <a:ext cx="1223412" cy="523220"/>
            </a:xfrm>
            <a:prstGeom prst="rect">
              <a:avLst/>
            </a:prstGeom>
          </p:spPr>
          <p:txBody>
            <a:bodyPr wrap="none">
              <a:spAutoFit/>
            </a:bodyPr>
            <a:lstStyle/>
            <a:p>
              <a:pPr lvl="0" algn="ctr"/>
              <a:r>
                <a:rPr lang="en-US" sz="1400" b="1" dirty="0">
                  <a:solidFill>
                    <a:srgbClr val="1C5661"/>
                  </a:solidFill>
                </a:rPr>
                <a:t>SPECIALTY</a:t>
              </a:r>
              <a:br>
                <a:rPr lang="en-US" sz="1400" b="1" dirty="0">
                  <a:solidFill>
                    <a:srgbClr val="1C5661"/>
                  </a:solidFill>
                </a:rPr>
              </a:br>
              <a:r>
                <a:rPr lang="en-US" sz="1400" b="1" dirty="0">
                  <a:solidFill>
                    <a:srgbClr val="1C5661"/>
                  </a:solidFill>
                </a:rPr>
                <a:t>PHARMACY</a:t>
              </a:r>
            </a:p>
          </p:txBody>
        </p:sp>
      </p:grpSp>
      <p:grpSp>
        <p:nvGrpSpPr>
          <p:cNvPr id="33" name="Group 32">
            <a:extLst>
              <a:ext uri="{FF2B5EF4-FFF2-40B4-BE49-F238E27FC236}">
                <a16:creationId xmlns:a16="http://schemas.microsoft.com/office/drawing/2014/main" id="{96472D3E-7AA5-3F48-8FCB-048111061611}"/>
              </a:ext>
            </a:extLst>
          </p:cNvPr>
          <p:cNvGrpSpPr/>
          <p:nvPr userDrawn="1"/>
        </p:nvGrpSpPr>
        <p:grpSpPr>
          <a:xfrm>
            <a:off x="247477" y="3903485"/>
            <a:ext cx="1648033" cy="2006608"/>
            <a:chOff x="247477" y="3903485"/>
            <a:chExt cx="1648033" cy="2006608"/>
          </a:xfrm>
        </p:grpSpPr>
        <p:grpSp>
          <p:nvGrpSpPr>
            <p:cNvPr id="34" name="Group 33">
              <a:extLst>
                <a:ext uri="{FF2B5EF4-FFF2-40B4-BE49-F238E27FC236}">
                  <a16:creationId xmlns:a16="http://schemas.microsoft.com/office/drawing/2014/main" id="{E97E5D5E-D861-4144-B067-40D7546B3852}"/>
                </a:ext>
              </a:extLst>
            </p:cNvPr>
            <p:cNvGrpSpPr/>
            <p:nvPr/>
          </p:nvGrpSpPr>
          <p:grpSpPr>
            <a:xfrm>
              <a:off x="247477" y="3903485"/>
              <a:ext cx="1648033" cy="1648033"/>
              <a:chOff x="247477" y="3903485"/>
              <a:chExt cx="1648033" cy="1648033"/>
            </a:xfrm>
          </p:grpSpPr>
          <p:sp>
            <p:nvSpPr>
              <p:cNvPr id="36" name="Oval 35">
                <a:extLst>
                  <a:ext uri="{FF2B5EF4-FFF2-40B4-BE49-F238E27FC236}">
                    <a16:creationId xmlns:a16="http://schemas.microsoft.com/office/drawing/2014/main" id="{7B9C5C17-DCC0-144D-8CF0-459BBF5FFB7D}"/>
                  </a:ext>
                </a:extLst>
              </p:cNvPr>
              <p:cNvSpPr/>
              <p:nvPr userDrawn="1"/>
            </p:nvSpPr>
            <p:spPr>
              <a:xfrm>
                <a:off x="247477"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60AB1C7-96E6-3541-9348-2F12E4ECC1FC}"/>
                  </a:ext>
                </a:extLst>
              </p:cNvPr>
              <p:cNvSpPr/>
              <p:nvPr userDrawn="1"/>
            </p:nvSpPr>
            <p:spPr>
              <a:xfrm>
                <a:off x="340481"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BBBD67E3-8DC0-1D4B-B6CC-45B7259C09E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417" y="4146823"/>
                <a:ext cx="967794" cy="1161352"/>
              </a:xfrm>
              <a:prstGeom prst="rect">
                <a:avLst/>
              </a:prstGeom>
            </p:spPr>
          </p:pic>
        </p:grpSp>
        <p:sp>
          <p:nvSpPr>
            <p:cNvPr id="35" name="Rectangle 34">
              <a:extLst>
                <a:ext uri="{FF2B5EF4-FFF2-40B4-BE49-F238E27FC236}">
                  <a16:creationId xmlns:a16="http://schemas.microsoft.com/office/drawing/2014/main" id="{89EB4290-F328-1548-B1BB-ED2429937B4B}"/>
                </a:ext>
              </a:extLst>
            </p:cNvPr>
            <p:cNvSpPr/>
            <p:nvPr/>
          </p:nvSpPr>
          <p:spPr>
            <a:xfrm>
              <a:off x="789205" y="5602316"/>
              <a:ext cx="564577" cy="307777"/>
            </a:xfrm>
            <a:prstGeom prst="rect">
              <a:avLst/>
            </a:prstGeom>
          </p:spPr>
          <p:txBody>
            <a:bodyPr wrap="none">
              <a:spAutoFit/>
            </a:bodyPr>
            <a:lstStyle/>
            <a:p>
              <a:pPr algn="ctr"/>
              <a:r>
                <a:rPr lang="en-US" sz="1400" b="1" dirty="0">
                  <a:solidFill>
                    <a:srgbClr val="6EAA2A"/>
                  </a:solidFill>
                </a:rPr>
                <a:t>HCP</a:t>
              </a:r>
              <a:endParaRPr lang="en-US" sz="1400" dirty="0">
                <a:solidFill>
                  <a:srgbClr val="6EAA2A"/>
                </a:solidFill>
              </a:endParaRPr>
            </a:p>
          </p:txBody>
        </p:sp>
      </p:grpSp>
      <p:grpSp>
        <p:nvGrpSpPr>
          <p:cNvPr id="39" name="Group 38">
            <a:extLst>
              <a:ext uri="{FF2B5EF4-FFF2-40B4-BE49-F238E27FC236}">
                <a16:creationId xmlns:a16="http://schemas.microsoft.com/office/drawing/2014/main" id="{D5683912-B224-C848-9275-0400C7D14B1C}"/>
              </a:ext>
            </a:extLst>
          </p:cNvPr>
          <p:cNvGrpSpPr/>
          <p:nvPr userDrawn="1"/>
        </p:nvGrpSpPr>
        <p:grpSpPr>
          <a:xfrm>
            <a:off x="1997730" y="3903485"/>
            <a:ext cx="1648033" cy="2006608"/>
            <a:chOff x="1997730" y="3903485"/>
            <a:chExt cx="1648033" cy="2006608"/>
          </a:xfrm>
        </p:grpSpPr>
        <p:grpSp>
          <p:nvGrpSpPr>
            <p:cNvPr id="40" name="Group 39">
              <a:extLst>
                <a:ext uri="{FF2B5EF4-FFF2-40B4-BE49-F238E27FC236}">
                  <a16:creationId xmlns:a16="http://schemas.microsoft.com/office/drawing/2014/main" id="{C82A4A7E-B3D0-E44F-A578-3590390B160E}"/>
                </a:ext>
              </a:extLst>
            </p:cNvPr>
            <p:cNvGrpSpPr/>
            <p:nvPr/>
          </p:nvGrpSpPr>
          <p:grpSpPr>
            <a:xfrm>
              <a:off x="1997730" y="3903485"/>
              <a:ext cx="1648033" cy="1648033"/>
              <a:chOff x="1997730" y="3903485"/>
              <a:chExt cx="1648033" cy="1648033"/>
            </a:xfrm>
          </p:grpSpPr>
          <p:sp>
            <p:nvSpPr>
              <p:cNvPr id="42" name="Oval 41">
                <a:extLst>
                  <a:ext uri="{FF2B5EF4-FFF2-40B4-BE49-F238E27FC236}">
                    <a16:creationId xmlns:a16="http://schemas.microsoft.com/office/drawing/2014/main" id="{BB535DAA-07D3-514F-A373-8D6DFE50885C}"/>
                  </a:ext>
                </a:extLst>
              </p:cNvPr>
              <p:cNvSpPr/>
              <p:nvPr userDrawn="1"/>
            </p:nvSpPr>
            <p:spPr>
              <a:xfrm>
                <a:off x="1997730"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593F941F-8950-2E47-BBD0-A6F514CB9657}"/>
                  </a:ext>
                </a:extLst>
              </p:cNvPr>
              <p:cNvSpPr/>
              <p:nvPr userDrawn="1"/>
            </p:nvSpPr>
            <p:spPr>
              <a:xfrm>
                <a:off x="2090734"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a:extLst>
                  <a:ext uri="{FF2B5EF4-FFF2-40B4-BE49-F238E27FC236}">
                    <a16:creationId xmlns:a16="http://schemas.microsoft.com/office/drawing/2014/main" id="{7553FDA9-5890-2745-94DB-3296B8DC72D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3434" y="4111816"/>
                <a:ext cx="965639" cy="1158766"/>
              </a:xfrm>
              <a:prstGeom prst="rect">
                <a:avLst/>
              </a:prstGeom>
            </p:spPr>
          </p:pic>
        </p:grpSp>
        <p:sp>
          <p:nvSpPr>
            <p:cNvPr id="41" name="Rectangle 40">
              <a:extLst>
                <a:ext uri="{FF2B5EF4-FFF2-40B4-BE49-F238E27FC236}">
                  <a16:creationId xmlns:a16="http://schemas.microsoft.com/office/drawing/2014/main" id="{A1B92231-5A0E-4448-B71A-E89ECB4AF3A9}"/>
                </a:ext>
              </a:extLst>
            </p:cNvPr>
            <p:cNvSpPr/>
            <p:nvPr/>
          </p:nvSpPr>
          <p:spPr>
            <a:xfrm>
              <a:off x="2358832" y="5602316"/>
              <a:ext cx="925830" cy="307777"/>
            </a:xfrm>
            <a:prstGeom prst="rect">
              <a:avLst/>
            </a:prstGeom>
          </p:spPr>
          <p:txBody>
            <a:bodyPr wrap="none">
              <a:spAutoFit/>
            </a:bodyPr>
            <a:lstStyle/>
            <a:p>
              <a:pPr lvl="0" algn="ctr"/>
              <a:r>
                <a:rPr lang="en-US" sz="1400" b="1" dirty="0">
                  <a:solidFill>
                    <a:srgbClr val="6EAA2A"/>
                  </a:solidFill>
                </a:rPr>
                <a:t>PATIENT</a:t>
              </a:r>
            </a:p>
          </p:txBody>
        </p:sp>
      </p:grpSp>
      <p:grpSp>
        <p:nvGrpSpPr>
          <p:cNvPr id="45" name="Group 44">
            <a:extLst>
              <a:ext uri="{FF2B5EF4-FFF2-40B4-BE49-F238E27FC236}">
                <a16:creationId xmlns:a16="http://schemas.microsoft.com/office/drawing/2014/main" id="{16734E31-740E-6749-B0B3-474D7D4E2696}"/>
              </a:ext>
            </a:extLst>
          </p:cNvPr>
          <p:cNvGrpSpPr/>
          <p:nvPr userDrawn="1"/>
        </p:nvGrpSpPr>
        <p:grpSpPr>
          <a:xfrm>
            <a:off x="3747983" y="3903485"/>
            <a:ext cx="1648033" cy="2178739"/>
            <a:chOff x="3747983" y="3903485"/>
            <a:chExt cx="1648033" cy="2178739"/>
          </a:xfrm>
        </p:grpSpPr>
        <p:grpSp>
          <p:nvGrpSpPr>
            <p:cNvPr id="46" name="Group 45">
              <a:extLst>
                <a:ext uri="{FF2B5EF4-FFF2-40B4-BE49-F238E27FC236}">
                  <a16:creationId xmlns:a16="http://schemas.microsoft.com/office/drawing/2014/main" id="{DC7D717F-B3B8-B847-97F4-D00AD2174692}"/>
                </a:ext>
              </a:extLst>
            </p:cNvPr>
            <p:cNvGrpSpPr/>
            <p:nvPr/>
          </p:nvGrpSpPr>
          <p:grpSpPr>
            <a:xfrm>
              <a:off x="3747983" y="3903485"/>
              <a:ext cx="1648033" cy="1648033"/>
              <a:chOff x="3747983" y="3903485"/>
              <a:chExt cx="1648033" cy="1648033"/>
            </a:xfrm>
          </p:grpSpPr>
          <p:sp>
            <p:nvSpPr>
              <p:cNvPr id="48" name="Oval 47">
                <a:extLst>
                  <a:ext uri="{FF2B5EF4-FFF2-40B4-BE49-F238E27FC236}">
                    <a16:creationId xmlns:a16="http://schemas.microsoft.com/office/drawing/2014/main" id="{6F9C49DE-613F-7041-A8ED-2982814A3E95}"/>
                  </a:ext>
                </a:extLst>
              </p:cNvPr>
              <p:cNvSpPr/>
              <p:nvPr userDrawn="1"/>
            </p:nvSpPr>
            <p:spPr>
              <a:xfrm>
                <a:off x="3747983"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4F9B7E45-4B0F-904E-BD4F-5D7325B1BC04}"/>
                  </a:ext>
                </a:extLst>
              </p:cNvPr>
              <p:cNvSpPr/>
              <p:nvPr userDrawn="1"/>
            </p:nvSpPr>
            <p:spPr>
              <a:xfrm>
                <a:off x="3840987"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Graphic 49">
                <a:extLst>
                  <a:ext uri="{FF2B5EF4-FFF2-40B4-BE49-F238E27FC236}">
                    <a16:creationId xmlns:a16="http://schemas.microsoft.com/office/drawing/2014/main" id="{B77E5B19-61BA-A44A-A68C-6E99450A03A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9690" y="4119513"/>
                <a:ext cx="984613" cy="1193470"/>
              </a:xfrm>
              <a:prstGeom prst="rect">
                <a:avLst/>
              </a:prstGeom>
            </p:spPr>
          </p:pic>
        </p:grpSp>
        <p:sp>
          <p:nvSpPr>
            <p:cNvPr id="47" name="Rectangle 46">
              <a:extLst>
                <a:ext uri="{FF2B5EF4-FFF2-40B4-BE49-F238E27FC236}">
                  <a16:creationId xmlns:a16="http://schemas.microsoft.com/office/drawing/2014/main" id="{15F81220-56FF-964F-B3DB-BA9DB51D2A58}"/>
                </a:ext>
              </a:extLst>
            </p:cNvPr>
            <p:cNvSpPr/>
            <p:nvPr/>
          </p:nvSpPr>
          <p:spPr>
            <a:xfrm>
              <a:off x="3927689" y="5559004"/>
              <a:ext cx="1288623" cy="523220"/>
            </a:xfrm>
            <a:prstGeom prst="rect">
              <a:avLst/>
            </a:prstGeom>
          </p:spPr>
          <p:txBody>
            <a:bodyPr wrap="none">
              <a:spAutoFit/>
            </a:bodyPr>
            <a:lstStyle/>
            <a:p>
              <a:pPr algn="ctr"/>
              <a:r>
                <a:rPr lang="en-US" sz="1400" b="1" dirty="0">
                  <a:solidFill>
                    <a:srgbClr val="6EAA2A"/>
                  </a:solidFill>
                </a:rPr>
                <a:t>WELLNESS</a:t>
              </a:r>
              <a:br>
                <a:rPr lang="en-US" sz="1400" b="1" dirty="0">
                  <a:solidFill>
                    <a:srgbClr val="6EAA2A"/>
                  </a:solidFill>
                </a:rPr>
              </a:br>
              <a:r>
                <a:rPr lang="en-US" sz="1400" b="1" dirty="0">
                  <a:solidFill>
                    <a:srgbClr val="6EAA2A"/>
                  </a:solidFill>
                </a:rPr>
                <a:t>COMPANION</a:t>
              </a:r>
              <a:endParaRPr lang="en-US" sz="1400" dirty="0">
                <a:solidFill>
                  <a:srgbClr val="6EAA2A"/>
                </a:solidFill>
              </a:endParaRPr>
            </a:p>
          </p:txBody>
        </p:sp>
      </p:grpSp>
      <p:grpSp>
        <p:nvGrpSpPr>
          <p:cNvPr id="51" name="Group 50">
            <a:extLst>
              <a:ext uri="{FF2B5EF4-FFF2-40B4-BE49-F238E27FC236}">
                <a16:creationId xmlns:a16="http://schemas.microsoft.com/office/drawing/2014/main" id="{DBC7C686-7F5E-2C4F-81D8-5033112C603D}"/>
              </a:ext>
            </a:extLst>
          </p:cNvPr>
          <p:cNvGrpSpPr/>
          <p:nvPr userDrawn="1"/>
        </p:nvGrpSpPr>
        <p:grpSpPr>
          <a:xfrm>
            <a:off x="5498236" y="3903485"/>
            <a:ext cx="1648033" cy="2178739"/>
            <a:chOff x="5498236" y="3903485"/>
            <a:chExt cx="1648033" cy="2178739"/>
          </a:xfrm>
        </p:grpSpPr>
        <p:grpSp>
          <p:nvGrpSpPr>
            <p:cNvPr id="52" name="Group 51">
              <a:extLst>
                <a:ext uri="{FF2B5EF4-FFF2-40B4-BE49-F238E27FC236}">
                  <a16:creationId xmlns:a16="http://schemas.microsoft.com/office/drawing/2014/main" id="{71C6691D-A90A-2C4D-99F9-46D17FEEAB6D}"/>
                </a:ext>
              </a:extLst>
            </p:cNvPr>
            <p:cNvGrpSpPr/>
            <p:nvPr/>
          </p:nvGrpSpPr>
          <p:grpSpPr>
            <a:xfrm>
              <a:off x="5498236" y="3903485"/>
              <a:ext cx="1648033" cy="1648033"/>
              <a:chOff x="5498236" y="3903485"/>
              <a:chExt cx="1648033" cy="1648033"/>
            </a:xfrm>
          </p:grpSpPr>
          <p:sp>
            <p:nvSpPr>
              <p:cNvPr id="54" name="Oval 53">
                <a:extLst>
                  <a:ext uri="{FF2B5EF4-FFF2-40B4-BE49-F238E27FC236}">
                    <a16:creationId xmlns:a16="http://schemas.microsoft.com/office/drawing/2014/main" id="{C8C46BAF-6015-A24D-ABF2-2D8B4E35F523}"/>
                  </a:ext>
                </a:extLst>
              </p:cNvPr>
              <p:cNvSpPr/>
              <p:nvPr userDrawn="1"/>
            </p:nvSpPr>
            <p:spPr>
              <a:xfrm>
                <a:off x="5498236"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CD472687-2AD3-E240-B003-400E9F38614E}"/>
                  </a:ext>
                </a:extLst>
              </p:cNvPr>
              <p:cNvSpPr/>
              <p:nvPr userDrawn="1"/>
            </p:nvSpPr>
            <p:spPr>
              <a:xfrm>
                <a:off x="5591240"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a:extLst>
                  <a:ext uri="{FF2B5EF4-FFF2-40B4-BE49-F238E27FC236}">
                    <a16:creationId xmlns:a16="http://schemas.microsoft.com/office/drawing/2014/main" id="{D893D75A-78CC-5F42-9074-FEF60048FF86}"/>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5022" y="4146824"/>
                <a:ext cx="1042239" cy="1161352"/>
              </a:xfrm>
              <a:prstGeom prst="rect">
                <a:avLst/>
              </a:prstGeom>
            </p:spPr>
          </p:pic>
        </p:grpSp>
        <p:sp>
          <p:nvSpPr>
            <p:cNvPr id="53" name="Rectangle 52">
              <a:extLst>
                <a:ext uri="{FF2B5EF4-FFF2-40B4-BE49-F238E27FC236}">
                  <a16:creationId xmlns:a16="http://schemas.microsoft.com/office/drawing/2014/main" id="{7041674E-2424-5E45-8AC1-82AA3277F9C9}"/>
                </a:ext>
              </a:extLst>
            </p:cNvPr>
            <p:cNvSpPr/>
            <p:nvPr/>
          </p:nvSpPr>
          <p:spPr>
            <a:xfrm>
              <a:off x="5560152" y="5559004"/>
              <a:ext cx="1524200" cy="523220"/>
            </a:xfrm>
            <a:prstGeom prst="rect">
              <a:avLst/>
            </a:prstGeom>
          </p:spPr>
          <p:txBody>
            <a:bodyPr wrap="none">
              <a:spAutoFit/>
            </a:bodyPr>
            <a:lstStyle/>
            <a:p>
              <a:pPr lvl="0" algn="ctr"/>
              <a:r>
                <a:rPr lang="en-US" sz="1400" b="1" dirty="0">
                  <a:solidFill>
                    <a:srgbClr val="6EAA2A"/>
                  </a:solidFill>
                </a:rPr>
                <a:t>CARE</a:t>
              </a:r>
              <a:br>
                <a:rPr lang="en-US" sz="1400" b="1" dirty="0">
                  <a:solidFill>
                    <a:srgbClr val="6EAA2A"/>
                  </a:solidFill>
                </a:rPr>
              </a:br>
              <a:r>
                <a:rPr lang="en-US" sz="1400" b="1" dirty="0">
                  <a:solidFill>
                    <a:srgbClr val="6EAA2A"/>
                  </a:solidFill>
                </a:rPr>
                <a:t>COORDINATOR</a:t>
              </a:r>
            </a:p>
          </p:txBody>
        </p:sp>
      </p:grpSp>
      <p:grpSp>
        <p:nvGrpSpPr>
          <p:cNvPr id="57" name="Group 56">
            <a:extLst>
              <a:ext uri="{FF2B5EF4-FFF2-40B4-BE49-F238E27FC236}">
                <a16:creationId xmlns:a16="http://schemas.microsoft.com/office/drawing/2014/main" id="{10D8CC67-54CA-C243-967E-424E144ACD45}"/>
              </a:ext>
            </a:extLst>
          </p:cNvPr>
          <p:cNvGrpSpPr/>
          <p:nvPr userDrawn="1"/>
        </p:nvGrpSpPr>
        <p:grpSpPr>
          <a:xfrm>
            <a:off x="7248490" y="3903485"/>
            <a:ext cx="1648033" cy="2178739"/>
            <a:chOff x="7248490" y="3903485"/>
            <a:chExt cx="1648033" cy="2178739"/>
          </a:xfrm>
        </p:grpSpPr>
        <p:grpSp>
          <p:nvGrpSpPr>
            <p:cNvPr id="58" name="Group 57">
              <a:extLst>
                <a:ext uri="{FF2B5EF4-FFF2-40B4-BE49-F238E27FC236}">
                  <a16:creationId xmlns:a16="http://schemas.microsoft.com/office/drawing/2014/main" id="{81B40CF8-9EEA-1B40-B8F7-73FEB8C503F1}"/>
                </a:ext>
              </a:extLst>
            </p:cNvPr>
            <p:cNvGrpSpPr/>
            <p:nvPr/>
          </p:nvGrpSpPr>
          <p:grpSpPr>
            <a:xfrm>
              <a:off x="7248490" y="3903485"/>
              <a:ext cx="1648033" cy="1648033"/>
              <a:chOff x="7248490" y="3903485"/>
              <a:chExt cx="1648033" cy="1648033"/>
            </a:xfrm>
          </p:grpSpPr>
          <p:sp>
            <p:nvSpPr>
              <p:cNvPr id="60" name="Oval 59">
                <a:extLst>
                  <a:ext uri="{FF2B5EF4-FFF2-40B4-BE49-F238E27FC236}">
                    <a16:creationId xmlns:a16="http://schemas.microsoft.com/office/drawing/2014/main" id="{FCE156DA-E3E3-3947-87A5-D7179F776082}"/>
                  </a:ext>
                </a:extLst>
              </p:cNvPr>
              <p:cNvSpPr/>
              <p:nvPr userDrawn="1"/>
            </p:nvSpPr>
            <p:spPr>
              <a:xfrm>
                <a:off x="7248490"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B7B9BAEE-13BB-6B4B-A92D-C99140798774}"/>
                  </a:ext>
                </a:extLst>
              </p:cNvPr>
              <p:cNvSpPr/>
              <p:nvPr userDrawn="1"/>
            </p:nvSpPr>
            <p:spPr>
              <a:xfrm>
                <a:off x="7341494"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61">
                <a:extLst>
                  <a:ext uri="{FF2B5EF4-FFF2-40B4-BE49-F238E27FC236}">
                    <a16:creationId xmlns:a16="http://schemas.microsoft.com/office/drawing/2014/main" id="{0C3F2B42-C303-3248-A2BE-D63484809DC5}"/>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5673" y="4254202"/>
                <a:ext cx="1153661" cy="946594"/>
              </a:xfrm>
              <a:prstGeom prst="rect">
                <a:avLst/>
              </a:prstGeom>
            </p:spPr>
          </p:pic>
        </p:grpSp>
        <p:sp>
          <p:nvSpPr>
            <p:cNvPr id="59" name="Rectangle 58">
              <a:extLst>
                <a:ext uri="{FF2B5EF4-FFF2-40B4-BE49-F238E27FC236}">
                  <a16:creationId xmlns:a16="http://schemas.microsoft.com/office/drawing/2014/main" id="{5CFAB62C-B014-5B45-8E41-48D3167FBC84}"/>
                </a:ext>
              </a:extLst>
            </p:cNvPr>
            <p:cNvSpPr/>
            <p:nvPr/>
          </p:nvSpPr>
          <p:spPr>
            <a:xfrm>
              <a:off x="7460800" y="5559004"/>
              <a:ext cx="1223412" cy="523220"/>
            </a:xfrm>
            <a:prstGeom prst="rect">
              <a:avLst/>
            </a:prstGeom>
          </p:spPr>
          <p:txBody>
            <a:bodyPr wrap="none">
              <a:spAutoFit/>
            </a:bodyPr>
            <a:lstStyle/>
            <a:p>
              <a:pPr lvl="0" algn="ctr"/>
              <a:r>
                <a:rPr lang="en-US" sz="1400" b="1" dirty="0">
                  <a:solidFill>
                    <a:srgbClr val="6EAA2A"/>
                  </a:solidFill>
                </a:rPr>
                <a:t>SPECIALTY</a:t>
              </a:r>
              <a:br>
                <a:rPr lang="en-US" sz="1400" b="1" dirty="0">
                  <a:solidFill>
                    <a:srgbClr val="6EAA2A"/>
                  </a:solidFill>
                </a:rPr>
              </a:br>
              <a:r>
                <a:rPr lang="en-US" sz="1400" b="1" dirty="0">
                  <a:solidFill>
                    <a:srgbClr val="6EAA2A"/>
                  </a:solidFill>
                </a:rPr>
                <a:t>PHARMACY</a:t>
              </a:r>
            </a:p>
          </p:txBody>
        </p:sp>
      </p:grpSp>
    </p:spTree>
    <p:extLst>
      <p:ext uri="{BB962C8B-B14F-4D97-AF65-F5344CB8AC3E}">
        <p14:creationId xmlns:p14="http://schemas.microsoft.com/office/powerpoint/2010/main" val="33297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5714" y="990051"/>
            <a:ext cx="4114265" cy="548640"/>
          </a:xfrm>
          <a:prstGeom prst="rect">
            <a:avLst/>
          </a:prstGeom>
          <a:solidFill>
            <a:srgbClr val="062439"/>
          </a:solidFill>
        </p:spPr>
        <p:txBody>
          <a:bodyPr lIns="274320" bIns="91440" anchor="b" anchorCtr="0"/>
          <a:lstStyle>
            <a:lvl1pPr marL="0" indent="0" algn="l">
              <a:buNone/>
              <a:defRPr sz="1800" b="1" i="0">
                <a:solidFill>
                  <a:schemeClr val="bg1"/>
                </a:solidFill>
                <a:latin typeface="Apex Sans Medium" panose="02010600040501010103" pitchFamily="2" charset="77"/>
              </a:defRPr>
            </a:lvl1pPr>
            <a:lvl2pPr marL="342815" indent="0">
              <a:buNone/>
              <a:defRPr sz="1500" b="1"/>
            </a:lvl2pPr>
            <a:lvl3pPr marL="685629" indent="0">
              <a:buNone/>
              <a:defRPr sz="1350" b="1"/>
            </a:lvl3pPr>
            <a:lvl4pPr marL="1028444" indent="0">
              <a:buNone/>
              <a:defRPr sz="1200" b="1"/>
            </a:lvl4pPr>
            <a:lvl5pPr marL="1371258" indent="0">
              <a:buNone/>
              <a:defRPr sz="1200" b="1"/>
            </a:lvl5pPr>
            <a:lvl6pPr marL="1714073" indent="0">
              <a:buNone/>
              <a:defRPr sz="1200" b="1"/>
            </a:lvl6pPr>
            <a:lvl7pPr marL="2056886" indent="0">
              <a:buNone/>
              <a:defRPr sz="1200" b="1"/>
            </a:lvl7pPr>
            <a:lvl8pPr marL="2399700" indent="0">
              <a:buNone/>
              <a:defRPr sz="1200" b="1"/>
            </a:lvl8pPr>
            <a:lvl9pPr marL="2742515" indent="0">
              <a:buNone/>
              <a:defRPr sz="1200" b="1"/>
            </a:lvl9pPr>
          </a:lstStyle>
          <a:p>
            <a:pPr lvl="0"/>
            <a:r>
              <a:rPr lang="en-US"/>
              <a:t>Click to edit Master text styles</a:t>
            </a:r>
          </a:p>
        </p:txBody>
      </p:sp>
      <p:sp>
        <p:nvSpPr>
          <p:cNvPr id="4" name="Content Placeholder 3"/>
          <p:cNvSpPr>
            <a:spLocks noGrp="1"/>
          </p:cNvSpPr>
          <p:nvPr>
            <p:ph sz="half" idx="2"/>
          </p:nvPr>
        </p:nvSpPr>
        <p:spPr>
          <a:xfrm>
            <a:off x="325714" y="1675856"/>
            <a:ext cx="4114265" cy="39946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4575" y="990051"/>
            <a:ext cx="4114265" cy="548640"/>
          </a:xfrm>
          <a:prstGeom prst="rect">
            <a:avLst/>
          </a:prstGeom>
          <a:solidFill>
            <a:srgbClr val="062439"/>
          </a:solidFill>
        </p:spPr>
        <p:txBody>
          <a:bodyPr lIns="274320" bIns="91440" anchor="b" anchorCtr="0"/>
          <a:lstStyle>
            <a:lvl1pPr marL="0" indent="0" algn="l">
              <a:buNone/>
              <a:defRPr sz="1800" b="1" i="0">
                <a:solidFill>
                  <a:schemeClr val="bg1"/>
                </a:solidFill>
                <a:latin typeface="Apex Sans Medium" panose="02010600040501010103" pitchFamily="2" charset="77"/>
              </a:defRPr>
            </a:lvl1pPr>
            <a:lvl2pPr marL="342815" indent="0">
              <a:buNone/>
              <a:defRPr sz="1500" b="1"/>
            </a:lvl2pPr>
            <a:lvl3pPr marL="685629" indent="0">
              <a:buNone/>
              <a:defRPr sz="1350" b="1"/>
            </a:lvl3pPr>
            <a:lvl4pPr marL="1028444" indent="0">
              <a:buNone/>
              <a:defRPr sz="1200" b="1"/>
            </a:lvl4pPr>
            <a:lvl5pPr marL="1371258" indent="0">
              <a:buNone/>
              <a:defRPr sz="1200" b="1"/>
            </a:lvl5pPr>
            <a:lvl6pPr marL="1714073" indent="0">
              <a:buNone/>
              <a:defRPr sz="1200" b="1"/>
            </a:lvl6pPr>
            <a:lvl7pPr marL="2056886" indent="0">
              <a:buNone/>
              <a:defRPr sz="1200" b="1"/>
            </a:lvl7pPr>
            <a:lvl8pPr marL="2399700" indent="0">
              <a:buNone/>
              <a:defRPr sz="1200" b="1"/>
            </a:lvl8pPr>
            <a:lvl9pPr marL="274251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4575" y="1675856"/>
            <a:ext cx="4114265" cy="39946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B87262B-96AC-DA4A-8C0C-03444BC39CB8}"/>
              </a:ext>
            </a:extLst>
          </p:cNvPr>
          <p:cNvSpPr>
            <a:spLocks noGrp="1"/>
          </p:cNvSpPr>
          <p:nvPr>
            <p:ph type="title" hasCustomPrompt="1"/>
          </p:nvPr>
        </p:nvSpPr>
        <p:spPr>
          <a:xfrm>
            <a:off x="326528" y="97164"/>
            <a:ext cx="8072405" cy="651583"/>
          </a:xfrm>
        </p:spPr>
        <p:txBody>
          <a:bodyPr anchor="ctr" anchorCtr="0"/>
          <a:lstStyle>
            <a:lvl1pPr algn="l">
              <a:defRPr b="1" i="0">
                <a:latin typeface="+mj-lt"/>
                <a:cs typeface="Arial Black" panose="020B0604020202020204" pitchFamily="34" charset="0"/>
              </a:defRPr>
            </a:lvl1pPr>
          </a:lstStyle>
          <a:p>
            <a:r>
              <a:rPr lang="en-US" dirty="0"/>
              <a:t>CLICK TO EDIT MASTER TITLE STYLE</a:t>
            </a:r>
          </a:p>
        </p:txBody>
      </p:sp>
      <p:sp>
        <p:nvSpPr>
          <p:cNvPr id="8" name="Oval 7">
            <a:hlinkClick r:id="rId3" action="ppaction://hlinksldjump"/>
            <a:extLst>
              <a:ext uri="{FF2B5EF4-FFF2-40B4-BE49-F238E27FC236}">
                <a16:creationId xmlns:a16="http://schemas.microsoft.com/office/drawing/2014/main" id="{31BDE7D7-F9D7-2C40-B973-CCCDE82B0DBC}"/>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92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5714" y="990051"/>
            <a:ext cx="2819143" cy="548640"/>
          </a:xfrm>
          <a:prstGeom prst="rect">
            <a:avLst/>
          </a:prstGeom>
          <a:solidFill>
            <a:srgbClr val="062439"/>
          </a:solidFill>
        </p:spPr>
        <p:txBody>
          <a:bodyPr lIns="274320" bIns="91440" anchor="b" anchorCtr="0">
            <a:noAutofit/>
          </a:bodyPr>
          <a:lstStyle>
            <a:lvl1pPr marL="0" indent="0" algn="ctr">
              <a:buNone/>
              <a:defRPr sz="1500" b="1" i="0">
                <a:solidFill>
                  <a:schemeClr val="bg1"/>
                </a:solidFill>
                <a:latin typeface="+mj-lt"/>
              </a:defRPr>
            </a:lvl1pPr>
            <a:lvl2pPr marL="342815" indent="0">
              <a:buNone/>
              <a:defRPr sz="1500" b="1"/>
            </a:lvl2pPr>
            <a:lvl3pPr marL="685629" indent="0">
              <a:buNone/>
              <a:defRPr sz="1350" b="1"/>
            </a:lvl3pPr>
            <a:lvl4pPr marL="1028444" indent="0">
              <a:buNone/>
              <a:defRPr sz="1200" b="1"/>
            </a:lvl4pPr>
            <a:lvl5pPr marL="1371258" indent="0">
              <a:buNone/>
              <a:defRPr sz="1200" b="1"/>
            </a:lvl5pPr>
            <a:lvl6pPr marL="1714073" indent="0">
              <a:buNone/>
              <a:defRPr sz="1200" b="1"/>
            </a:lvl6pPr>
            <a:lvl7pPr marL="2056886" indent="0">
              <a:buNone/>
              <a:defRPr sz="1200" b="1"/>
            </a:lvl7pPr>
            <a:lvl8pPr marL="2399700" indent="0">
              <a:buNone/>
              <a:defRPr sz="1200" b="1"/>
            </a:lvl8pPr>
            <a:lvl9pPr marL="2742515" indent="0">
              <a:buNone/>
              <a:defRPr sz="1200" b="1"/>
            </a:lvl9pPr>
          </a:lstStyle>
          <a:p>
            <a:pPr lvl="0"/>
            <a:r>
              <a:rPr lang="en-US"/>
              <a:t>Click to edit Master text styles</a:t>
            </a:r>
          </a:p>
        </p:txBody>
      </p:sp>
      <p:sp>
        <p:nvSpPr>
          <p:cNvPr id="4" name="Content Placeholder 3"/>
          <p:cNvSpPr>
            <a:spLocks noGrp="1"/>
          </p:cNvSpPr>
          <p:nvPr>
            <p:ph sz="half" idx="2"/>
          </p:nvPr>
        </p:nvSpPr>
        <p:spPr>
          <a:xfrm>
            <a:off x="325714" y="1675856"/>
            <a:ext cx="2819143" cy="3994639"/>
          </a:xfrm>
          <a:prstGeom prst="rect">
            <a:avLst/>
          </a:prstGeom>
        </p:spPr>
        <p:txBody>
          <a:bodyPr>
            <a:normAutofit/>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05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172328" y="990051"/>
            <a:ext cx="2819143" cy="548640"/>
          </a:xfrm>
          <a:prstGeom prst="rect">
            <a:avLst/>
          </a:prstGeom>
          <a:solidFill>
            <a:srgbClr val="062439"/>
          </a:solidFill>
        </p:spPr>
        <p:txBody>
          <a:bodyPr lIns="274320" bIns="91440" anchor="b" anchorCtr="0">
            <a:noAutofit/>
          </a:bodyPr>
          <a:lstStyle>
            <a:lvl1pPr marL="0" indent="0" algn="ctr">
              <a:buNone/>
              <a:defRPr sz="1500" b="1" i="0">
                <a:solidFill>
                  <a:schemeClr val="bg1"/>
                </a:solidFill>
                <a:latin typeface="+mj-lt"/>
              </a:defRPr>
            </a:lvl1pPr>
            <a:lvl2pPr marL="342815" indent="0">
              <a:buNone/>
              <a:defRPr sz="1500" b="1"/>
            </a:lvl2pPr>
            <a:lvl3pPr marL="685629" indent="0">
              <a:buNone/>
              <a:defRPr sz="1350" b="1"/>
            </a:lvl3pPr>
            <a:lvl4pPr marL="1028444" indent="0">
              <a:buNone/>
              <a:defRPr sz="1200" b="1"/>
            </a:lvl4pPr>
            <a:lvl5pPr marL="1371258" indent="0">
              <a:buNone/>
              <a:defRPr sz="1200" b="1"/>
            </a:lvl5pPr>
            <a:lvl6pPr marL="1714073" indent="0">
              <a:buNone/>
              <a:defRPr sz="1200" b="1"/>
            </a:lvl6pPr>
            <a:lvl7pPr marL="2056886" indent="0">
              <a:buNone/>
              <a:defRPr sz="1200" b="1"/>
            </a:lvl7pPr>
            <a:lvl8pPr marL="2399700" indent="0">
              <a:buNone/>
              <a:defRPr sz="1200" b="1"/>
            </a:lvl8pPr>
            <a:lvl9pPr marL="2742515"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172328" y="1675856"/>
            <a:ext cx="2819143" cy="3994639"/>
          </a:xfrm>
          <a:prstGeom prst="rect">
            <a:avLst/>
          </a:prstGeom>
        </p:spPr>
        <p:txBody>
          <a:bodyPr>
            <a:normAutofit/>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05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B87262B-96AC-DA4A-8C0C-03444BC39CB8}"/>
              </a:ext>
            </a:extLst>
          </p:cNvPr>
          <p:cNvSpPr>
            <a:spLocks noGrp="1"/>
          </p:cNvSpPr>
          <p:nvPr>
            <p:ph type="title" hasCustomPrompt="1"/>
          </p:nvPr>
        </p:nvSpPr>
        <p:spPr>
          <a:xfrm>
            <a:off x="326529" y="97164"/>
            <a:ext cx="8065632" cy="651583"/>
          </a:xfrm>
        </p:spPr>
        <p:txBody>
          <a:bodyPr anchor="ctr" anchorCtr="0"/>
          <a:lstStyle>
            <a:lvl1pPr algn="l">
              <a:defRPr b="1" i="0">
                <a:latin typeface="+mj-lt"/>
                <a:cs typeface="Arial Black"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6110EB27-FFBA-844A-AB95-F99825FC937E}"/>
              </a:ext>
            </a:extLst>
          </p:cNvPr>
          <p:cNvSpPr>
            <a:spLocks noGrp="1"/>
          </p:cNvSpPr>
          <p:nvPr>
            <p:ph type="body" sz="quarter" idx="10"/>
          </p:nvPr>
        </p:nvSpPr>
        <p:spPr>
          <a:xfrm>
            <a:off x="6018942" y="990051"/>
            <a:ext cx="2819143" cy="548640"/>
          </a:xfrm>
          <a:prstGeom prst="rect">
            <a:avLst/>
          </a:prstGeom>
          <a:solidFill>
            <a:srgbClr val="062439"/>
          </a:solidFill>
        </p:spPr>
        <p:txBody>
          <a:bodyPr lIns="274320" bIns="91440" anchor="b" anchorCtr="0">
            <a:noAutofit/>
          </a:bodyPr>
          <a:lstStyle>
            <a:lvl1pPr marL="0" indent="0" algn="ctr">
              <a:buNone/>
              <a:defRPr sz="1500" b="1" i="0">
                <a:solidFill>
                  <a:schemeClr val="bg1"/>
                </a:solidFill>
                <a:latin typeface="+mj-lt"/>
              </a:defRPr>
            </a:lvl1pPr>
            <a:lvl2pPr marL="342815" indent="0">
              <a:buNone/>
              <a:defRPr sz="1500" b="1"/>
            </a:lvl2pPr>
            <a:lvl3pPr marL="685629" indent="0">
              <a:buNone/>
              <a:defRPr sz="1350" b="1"/>
            </a:lvl3pPr>
            <a:lvl4pPr marL="1028444" indent="0">
              <a:buNone/>
              <a:defRPr sz="1200" b="1"/>
            </a:lvl4pPr>
            <a:lvl5pPr marL="1371258" indent="0">
              <a:buNone/>
              <a:defRPr sz="1200" b="1"/>
            </a:lvl5pPr>
            <a:lvl6pPr marL="1714073" indent="0">
              <a:buNone/>
              <a:defRPr sz="1200" b="1"/>
            </a:lvl6pPr>
            <a:lvl7pPr marL="2056886" indent="0">
              <a:buNone/>
              <a:defRPr sz="1200" b="1"/>
            </a:lvl7pPr>
            <a:lvl8pPr marL="2399700" indent="0">
              <a:buNone/>
              <a:defRPr sz="1200" b="1"/>
            </a:lvl8pPr>
            <a:lvl9pPr marL="2742515" indent="0">
              <a:buNone/>
              <a:defRPr sz="1200" b="1"/>
            </a:lvl9pPr>
          </a:lstStyle>
          <a:p>
            <a:pPr lvl="0"/>
            <a:r>
              <a:rPr lang="en-US" dirty="0"/>
              <a:t>Click to edit Master text styles</a:t>
            </a:r>
          </a:p>
        </p:txBody>
      </p:sp>
      <p:sp>
        <p:nvSpPr>
          <p:cNvPr id="9" name="Content Placeholder 5">
            <a:extLst>
              <a:ext uri="{FF2B5EF4-FFF2-40B4-BE49-F238E27FC236}">
                <a16:creationId xmlns:a16="http://schemas.microsoft.com/office/drawing/2014/main" id="{6ADB893E-C23C-494B-BE60-26864363FCEA}"/>
              </a:ext>
            </a:extLst>
          </p:cNvPr>
          <p:cNvSpPr>
            <a:spLocks noGrp="1"/>
          </p:cNvSpPr>
          <p:nvPr>
            <p:ph sz="quarter" idx="11"/>
          </p:nvPr>
        </p:nvSpPr>
        <p:spPr>
          <a:xfrm>
            <a:off x="6018942" y="1675856"/>
            <a:ext cx="2819143" cy="3994639"/>
          </a:xfrm>
          <a:prstGeom prst="rect">
            <a:avLst/>
          </a:prstGeom>
        </p:spPr>
        <p:txBody>
          <a:bodyPr>
            <a:normAutofit/>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05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val 9">
            <a:hlinkClick r:id="rId3" action="ppaction://hlinksldjump"/>
            <a:extLst>
              <a:ext uri="{FF2B5EF4-FFF2-40B4-BE49-F238E27FC236}">
                <a16:creationId xmlns:a16="http://schemas.microsoft.com/office/drawing/2014/main" id="{94CBC385-57CC-FA44-B8E1-4ED17723AA87}"/>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02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714" y="990051"/>
            <a:ext cx="4114265" cy="469087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678" y="990051"/>
            <a:ext cx="4114265" cy="469087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CD7471F8-523F-D442-BA40-95DC793873F5}"/>
              </a:ext>
            </a:extLst>
          </p:cNvPr>
          <p:cNvSpPr>
            <a:spLocks noGrp="1"/>
          </p:cNvSpPr>
          <p:nvPr>
            <p:ph type="title" hasCustomPrompt="1"/>
          </p:nvPr>
        </p:nvSpPr>
        <p:spPr>
          <a:xfrm>
            <a:off x="326529" y="97164"/>
            <a:ext cx="8004672" cy="651583"/>
          </a:xfrm>
        </p:spPr>
        <p:txBody>
          <a:bodyPr anchor="ctr" anchorCtr="0"/>
          <a:lstStyle>
            <a:lvl1pPr algn="l">
              <a:defRPr b="1" i="0">
                <a:latin typeface="+mj-lt"/>
                <a:cs typeface="Arial Black" panose="020B0604020202020204" pitchFamily="34" charset="0"/>
              </a:defRPr>
            </a:lvl1pPr>
          </a:lstStyle>
          <a:p>
            <a:r>
              <a:rPr lang="en-US" dirty="0"/>
              <a:t>CLICK TO EDIT MASTER TITLE STYLE</a:t>
            </a:r>
          </a:p>
        </p:txBody>
      </p:sp>
      <p:sp>
        <p:nvSpPr>
          <p:cNvPr id="6" name="Oval 5">
            <a:hlinkClick r:id="rId3" action="ppaction://hlinksldjump"/>
            <a:extLst>
              <a:ext uri="{FF2B5EF4-FFF2-40B4-BE49-F238E27FC236}">
                <a16:creationId xmlns:a16="http://schemas.microsoft.com/office/drawing/2014/main" id="{E4ACC3A2-BB28-0E4C-B48A-2A2BB777DC64}"/>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4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svg"/><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slide" Target="../slides/slide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28" Type="http://schemas.openxmlformats.org/officeDocument/2006/relationships/image" Target="../media/image8.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5C562F-D838-DB47-8047-AE8315AC61A5}"/>
              </a:ext>
            </a:extLst>
          </p:cNvPr>
          <p:cNvSpPr/>
          <p:nvPr userDrawn="1"/>
        </p:nvSpPr>
        <p:spPr>
          <a:xfrm>
            <a:off x="7644810" y="5937249"/>
            <a:ext cx="1488558" cy="92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F296D3-E317-2645-AC48-62B5776613B4}"/>
              </a:ext>
            </a:extLst>
          </p:cNvPr>
          <p:cNvSpPr/>
          <p:nvPr userDrawn="1"/>
        </p:nvSpPr>
        <p:spPr>
          <a:xfrm>
            <a:off x="0" y="5937249"/>
            <a:ext cx="1488558" cy="92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B439E540-E2BB-1A43-ABDF-5E13DD4644C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2570" b="66851"/>
          <a:stretch/>
        </p:blipFill>
        <p:spPr>
          <a:xfrm>
            <a:off x="0" y="-1"/>
            <a:ext cx="9144000" cy="1577009"/>
          </a:xfrm>
          <a:prstGeom prst="rect">
            <a:avLst/>
          </a:prstGeom>
        </p:spPr>
      </p:pic>
      <p:sp>
        <p:nvSpPr>
          <p:cNvPr id="2" name="Title Placeholder 1"/>
          <p:cNvSpPr>
            <a:spLocks noGrp="1"/>
          </p:cNvSpPr>
          <p:nvPr>
            <p:ph type="title"/>
          </p:nvPr>
        </p:nvSpPr>
        <p:spPr>
          <a:xfrm>
            <a:off x="326528" y="97164"/>
            <a:ext cx="8014365" cy="651583"/>
          </a:xfrm>
          <a:prstGeom prst="rect">
            <a:avLst/>
          </a:prstGeom>
          <a:effectLst/>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26528" y="990051"/>
            <a:ext cx="8502813" cy="49471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792D67B9-5E70-F14B-A30C-66E8D2D1A751}"/>
              </a:ext>
            </a:extLst>
          </p:cNvPr>
          <p:cNvSpPr txBox="1"/>
          <p:nvPr/>
        </p:nvSpPr>
        <p:spPr>
          <a:xfrm>
            <a:off x="612493" y="6495007"/>
            <a:ext cx="7827341" cy="292388"/>
          </a:xfrm>
          <a:prstGeom prst="rect">
            <a:avLst/>
          </a:prstGeom>
          <a:noFill/>
          <a:effectLst/>
        </p:spPr>
        <p:txBody>
          <a:bodyPr wrap="square" rtlCol="0">
            <a:spAutoFit/>
          </a:bodyPr>
          <a:lstStyle/>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accent5">
                    <a:lumMod val="50000"/>
                  </a:schemeClr>
                </a:solidFill>
                <a:effectLst/>
                <a:latin typeface="+mj-lt"/>
              </a:rPr>
              <a:t>THIS MATERIAL IS BEING PROVIDED FOR INTERNAL EDUCATIONAL AND BACKGROUND PURPOSES ONLY AND IS NOT FOR PROMOTIONAL USE. </a:t>
            </a:r>
          </a:p>
          <a:p>
            <a:pPr marL="0" marR="0" lvl="0" indent="0" algn="ctr" defTabSz="171408" rtl="0" eaLnBrk="1" fontAlgn="auto" latinLnBrk="0" hangingPunct="1">
              <a:lnSpc>
                <a:spcPct val="100000"/>
              </a:lnSpc>
              <a:spcBef>
                <a:spcPts val="0"/>
              </a:spcBef>
              <a:spcAft>
                <a:spcPts val="0"/>
              </a:spcAft>
              <a:buClrTx/>
              <a:buSzTx/>
              <a:buFontTx/>
              <a:buNone/>
              <a:tabLst/>
              <a:defRPr/>
            </a:pPr>
            <a:r>
              <a:rPr lang="en-US" sz="650" b="1" i="0" dirty="0">
                <a:solidFill>
                  <a:schemeClr val="accent5">
                    <a:lumMod val="50000"/>
                  </a:schemeClr>
                </a:solidFill>
                <a:effectLst/>
                <a:latin typeface="+mj-lt"/>
              </a:rPr>
              <a:t>DO NOT COPY, DISTRIBUTE, OR SHARE WITH HEALTHCARE PROFESSIONALS, STAFF, OR PATIENTS.     ©Janssen Pharmaceuticals, Inc.     02/2021    </a:t>
            </a:r>
            <a:r>
              <a:rPr lang="en-US" sz="650" b="1" kern="1200" dirty="0">
                <a:solidFill>
                  <a:schemeClr val="accent5">
                    <a:lumMod val="50000"/>
                  </a:schemeClr>
                </a:solidFill>
                <a:effectLst/>
                <a:latin typeface="Arial" panose="020B0604020202020204" pitchFamily="34" charset="0"/>
                <a:ea typeface="+mn-ea"/>
                <a:cs typeface="+mn-cs"/>
              </a:rPr>
              <a:t>em-52856v1</a:t>
            </a:r>
            <a:r>
              <a:rPr lang="en-US" sz="650" dirty="0">
                <a:solidFill>
                  <a:schemeClr val="accent5">
                    <a:lumMod val="50000"/>
                  </a:schemeClr>
                </a:solidFill>
              </a:rPr>
              <a:t> </a:t>
            </a:r>
            <a:endParaRPr lang="en-US" sz="650" b="1" i="0" dirty="0">
              <a:solidFill>
                <a:schemeClr val="accent5">
                  <a:lumMod val="50000"/>
                </a:schemeClr>
              </a:solidFill>
              <a:effectLst/>
              <a:latin typeface="+mj-lt"/>
            </a:endParaRPr>
          </a:p>
        </p:txBody>
      </p:sp>
      <p:grpSp>
        <p:nvGrpSpPr>
          <p:cNvPr id="8" name="Group 7">
            <a:extLst>
              <a:ext uri="{FF2B5EF4-FFF2-40B4-BE49-F238E27FC236}">
                <a16:creationId xmlns:a16="http://schemas.microsoft.com/office/drawing/2014/main" id="{83EE61B8-CDA5-174E-B624-CB894B9708E2}"/>
              </a:ext>
            </a:extLst>
          </p:cNvPr>
          <p:cNvGrpSpPr/>
          <p:nvPr userDrawn="1"/>
        </p:nvGrpSpPr>
        <p:grpSpPr>
          <a:xfrm rot="2698924">
            <a:off x="8459820" y="136211"/>
            <a:ext cx="515369" cy="515369"/>
            <a:chOff x="2666813" y="2422948"/>
            <a:chExt cx="515369" cy="515369"/>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52515BE0-91B7-0B4A-B0F1-E162AA90B970}"/>
                </a:ext>
              </a:extLst>
            </p:cNvPr>
            <p:cNvSpPr/>
            <p:nvPr/>
          </p:nvSpPr>
          <p:spPr>
            <a:xfrm>
              <a:off x="2666813" y="2422948"/>
              <a:ext cx="515369" cy="515369"/>
            </a:xfrm>
            <a:prstGeom prst="ellipse">
              <a:avLst/>
            </a:prstGeom>
            <a:gradFill>
              <a:gsLst>
                <a:gs pos="0">
                  <a:srgbClr val="BCEC1F"/>
                </a:gs>
                <a:gs pos="72000">
                  <a:srgbClr val="6EAA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D09DC34-F48D-3E47-8B73-81064D0AFC8E}"/>
                </a:ext>
              </a:extLst>
            </p:cNvPr>
            <p:cNvSpPr/>
            <p:nvPr/>
          </p:nvSpPr>
          <p:spPr>
            <a:xfrm>
              <a:off x="2695897" y="2452032"/>
              <a:ext cx="457200" cy="457200"/>
            </a:xfrm>
            <a:prstGeom prst="ellipse">
              <a:avLst/>
            </a:prstGeom>
            <a:gradFill>
              <a:gsLst>
                <a:gs pos="0">
                  <a:srgbClr val="25708D"/>
                </a:gs>
                <a:gs pos="72000">
                  <a:srgbClr val="062439"/>
                </a:gs>
              </a:gsLst>
              <a:lin ang="36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Content Placeholder 11">
            <a:extLst>
              <a:ext uri="{FF2B5EF4-FFF2-40B4-BE49-F238E27FC236}">
                <a16:creationId xmlns:a16="http://schemas.microsoft.com/office/drawing/2014/main" id="{AA67C0D5-6146-BC4A-B7E1-401801043BEA}"/>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54909" y="269849"/>
            <a:ext cx="334363" cy="242853"/>
          </a:xfrm>
          <a:prstGeom prst="rect">
            <a:avLst/>
          </a:prstGeom>
        </p:spPr>
      </p:pic>
      <p:pic>
        <p:nvPicPr>
          <p:cNvPr id="6" name="Graphic 5">
            <a:extLst>
              <a:ext uri="{FF2B5EF4-FFF2-40B4-BE49-F238E27FC236}">
                <a16:creationId xmlns:a16="http://schemas.microsoft.com/office/drawing/2014/main" id="{B305193A-876C-DF45-AEDF-A905ABDAA7B5}"/>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4460" y="6312833"/>
            <a:ext cx="1175221" cy="458623"/>
          </a:xfrm>
          <a:prstGeom prst="rect">
            <a:avLst/>
          </a:prstGeom>
        </p:spPr>
      </p:pic>
      <p:pic>
        <p:nvPicPr>
          <p:cNvPr id="16" name="Graphic 15">
            <a:extLst>
              <a:ext uri="{FF2B5EF4-FFF2-40B4-BE49-F238E27FC236}">
                <a16:creationId xmlns:a16="http://schemas.microsoft.com/office/drawing/2014/main" id="{60020810-16FD-104E-B72C-4522D35F44A2}"/>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710632" y="6277385"/>
            <a:ext cx="1371293" cy="551142"/>
          </a:xfrm>
          <a:prstGeom prst="rect">
            <a:avLst/>
          </a:prstGeom>
        </p:spPr>
      </p:pic>
      <p:sp>
        <p:nvSpPr>
          <p:cNvPr id="18" name="Oval 17">
            <a:hlinkClick r:id="rId29" action="ppaction://hlinksldjump"/>
            <a:extLst>
              <a:ext uri="{FF2B5EF4-FFF2-40B4-BE49-F238E27FC236}">
                <a16:creationId xmlns:a16="http://schemas.microsoft.com/office/drawing/2014/main" id="{DB72B060-1D2F-A347-BCB4-EBE6380E1E40}"/>
              </a:ext>
            </a:extLst>
          </p:cNvPr>
          <p:cNvSpPr/>
          <p:nvPr userDrawn="1"/>
        </p:nvSpPr>
        <p:spPr>
          <a:xfrm>
            <a:off x="8439834" y="100551"/>
            <a:ext cx="548379" cy="5895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63910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43" r:id="rId4"/>
    <p:sldLayoutId id="2147483730" r:id="rId5"/>
    <p:sldLayoutId id="2147483745" r:id="rId6"/>
    <p:sldLayoutId id="2147483731" r:id="rId7"/>
    <p:sldLayoutId id="2147483744"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p:titleStyle>
    <p:bodyStyle>
      <a:lvl1pPr marL="171408" indent="-171408" algn="l" defTabSz="685629" rtl="0" eaLnBrk="1" latinLnBrk="0" hangingPunct="1">
        <a:lnSpc>
          <a:spcPct val="90000"/>
        </a:lnSpc>
        <a:spcBef>
          <a:spcPts val="900"/>
        </a:spcBef>
        <a:spcAft>
          <a:spcPts val="225"/>
        </a:spcAft>
        <a:buClr>
          <a:schemeClr val="tx1">
            <a:lumMod val="50000"/>
          </a:schemeClr>
        </a:buClr>
        <a:buFont typeface="Arial" panose="020B0604020202020204" pitchFamily="34" charset="0"/>
        <a:buChar char="•"/>
        <a:defRPr sz="1800" b="0" i="0" kern="1200">
          <a:solidFill>
            <a:srgbClr val="636466"/>
          </a:solidFill>
          <a:latin typeface="+mj-lt"/>
          <a:ea typeface="+mn-ea"/>
          <a:cs typeface="Arial" panose="020B0604020202020204" pitchFamily="34" charset="0"/>
        </a:defRPr>
      </a:lvl1pPr>
      <a:lvl2pPr marL="514223" indent="-171408" algn="l" defTabSz="685629" rtl="0" eaLnBrk="1" latinLnBrk="0" hangingPunct="1">
        <a:lnSpc>
          <a:spcPct val="90000"/>
        </a:lnSpc>
        <a:spcBef>
          <a:spcPts val="225"/>
        </a:spcBef>
        <a:spcAft>
          <a:spcPts val="225"/>
        </a:spcAft>
        <a:buClr>
          <a:schemeClr val="tx1">
            <a:lumMod val="50000"/>
          </a:schemeClr>
        </a:buClr>
        <a:buFont typeface="Arial" panose="020B0604020202020204" pitchFamily="34" charset="0"/>
        <a:buChar char="-"/>
        <a:defRPr sz="1650" b="0" i="0" kern="1200">
          <a:solidFill>
            <a:srgbClr val="636466"/>
          </a:solidFill>
          <a:latin typeface="+mj-lt"/>
          <a:ea typeface="+mn-ea"/>
          <a:cs typeface="Arial" panose="020B0604020202020204" pitchFamily="34" charset="0"/>
        </a:defRPr>
      </a:lvl2pPr>
      <a:lvl3pPr marL="857036" indent="-171408" algn="l" defTabSz="685629" rtl="0" eaLnBrk="1" latinLnBrk="0" hangingPunct="1">
        <a:lnSpc>
          <a:spcPct val="90000"/>
        </a:lnSpc>
        <a:spcBef>
          <a:spcPts val="225"/>
        </a:spcBef>
        <a:spcAft>
          <a:spcPts val="225"/>
        </a:spcAft>
        <a:buClr>
          <a:schemeClr val="tx1">
            <a:lumMod val="50000"/>
          </a:schemeClr>
        </a:buClr>
        <a:buFont typeface="Arial" panose="020B0604020202020204" pitchFamily="34" charset="0"/>
        <a:buChar char="•"/>
        <a:defRPr sz="1500" b="0" i="0" kern="1200">
          <a:solidFill>
            <a:srgbClr val="636466"/>
          </a:solidFill>
          <a:latin typeface="+mj-lt"/>
          <a:ea typeface="+mn-ea"/>
          <a:cs typeface="Arial" panose="020B0604020202020204" pitchFamily="34" charset="0"/>
        </a:defRPr>
      </a:lvl3pPr>
      <a:lvl4pPr marL="1199850" indent="-171408" algn="l" defTabSz="685629" rtl="0" eaLnBrk="1" latinLnBrk="0" hangingPunct="1">
        <a:lnSpc>
          <a:spcPct val="90000"/>
        </a:lnSpc>
        <a:spcBef>
          <a:spcPts val="225"/>
        </a:spcBef>
        <a:spcAft>
          <a:spcPts val="225"/>
        </a:spcAft>
        <a:buClr>
          <a:schemeClr val="tx1">
            <a:lumMod val="50000"/>
          </a:schemeClr>
        </a:buClr>
        <a:buFont typeface="Arial" panose="020B0604020202020204" pitchFamily="34" charset="0"/>
        <a:buChar char="-"/>
        <a:defRPr sz="1350" b="0" i="0" kern="1200">
          <a:solidFill>
            <a:srgbClr val="636466"/>
          </a:solidFill>
          <a:latin typeface="+mj-lt"/>
          <a:ea typeface="+mn-ea"/>
          <a:cs typeface="Arial" panose="020B0604020202020204" pitchFamily="34" charset="0"/>
        </a:defRPr>
      </a:lvl4pPr>
      <a:lvl5pPr marL="1542665" indent="-171408" algn="l" defTabSz="685629" rtl="0" eaLnBrk="1" latinLnBrk="0" hangingPunct="1">
        <a:lnSpc>
          <a:spcPct val="90000"/>
        </a:lnSpc>
        <a:spcBef>
          <a:spcPts val="225"/>
        </a:spcBef>
        <a:spcAft>
          <a:spcPts val="225"/>
        </a:spcAft>
        <a:buClr>
          <a:schemeClr val="tx1">
            <a:lumMod val="50000"/>
          </a:schemeClr>
        </a:buClr>
        <a:buFont typeface="Arial" panose="020B0604020202020204" pitchFamily="34" charset="0"/>
        <a:buChar char="•"/>
        <a:defRPr sz="1200" b="0" i="0" kern="1200">
          <a:solidFill>
            <a:srgbClr val="636466"/>
          </a:solidFill>
          <a:latin typeface="+mj-lt"/>
          <a:ea typeface="+mn-ea"/>
          <a:cs typeface="Arial" panose="020B0604020202020204" pitchFamily="34" charset="0"/>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4"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4" algn="l" defTabSz="685629" rtl="0" eaLnBrk="1" latinLnBrk="0" hangingPunct="1">
        <a:defRPr sz="1350" kern="1200">
          <a:solidFill>
            <a:schemeClr val="tx1"/>
          </a:solidFill>
          <a:latin typeface="+mn-lt"/>
          <a:ea typeface="+mn-ea"/>
          <a:cs typeface="+mn-cs"/>
        </a:defRPr>
      </a:lvl4pPr>
      <a:lvl5pPr marL="1371258" algn="l" defTabSz="685629" rtl="0" eaLnBrk="1" latinLnBrk="0" hangingPunct="1">
        <a:defRPr sz="1350" kern="1200">
          <a:solidFill>
            <a:schemeClr val="tx1"/>
          </a:solidFill>
          <a:latin typeface="+mn-lt"/>
          <a:ea typeface="+mn-ea"/>
          <a:cs typeface="+mn-cs"/>
        </a:defRPr>
      </a:lvl5pPr>
      <a:lvl6pPr marL="1714073"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5" algn="l" defTabSz="68562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1243" userDrawn="1">
          <p15:clr>
            <a:srgbClr val="F26B43"/>
          </p15:clr>
        </p15:guide>
        <p15:guide id="3" pos="4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slide" Target="slide14.xml"/><Relationship Id="rId5" Type="http://schemas.openxmlformats.org/officeDocument/2006/relationships/image" Target="../media/image46.svg"/><Relationship Id="rId10" Type="http://schemas.openxmlformats.org/officeDocument/2006/relationships/slide" Target="slide13.xml"/><Relationship Id="rId4" Type="http://schemas.openxmlformats.org/officeDocument/2006/relationships/image" Target="../media/image45.png"/><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48.png"/><Relationship Id="rId5" Type="http://schemas.openxmlformats.org/officeDocument/2006/relationships/image" Target="../media/image46.svg"/><Relationship Id="rId10" Type="http://schemas.openxmlformats.org/officeDocument/2006/relationships/slide" Target="slide14.xml"/><Relationship Id="rId4" Type="http://schemas.openxmlformats.org/officeDocument/2006/relationships/image" Target="../media/image45.png"/><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48.png"/><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slide" Target="slide14.xml"/><Relationship Id="rId4" Type="http://schemas.openxmlformats.org/officeDocument/2006/relationships/slide" Target="slide10.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48.png"/><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52.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51.png"/><Relationship Id="rId5" Type="http://schemas.openxmlformats.org/officeDocument/2006/relationships/image" Target="../media/image46.svg"/><Relationship Id="rId10" Type="http://schemas.openxmlformats.org/officeDocument/2006/relationships/slide" Target="slide14.xml"/><Relationship Id="rId4" Type="http://schemas.openxmlformats.org/officeDocument/2006/relationships/image" Target="../media/image45.png"/><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48.png"/><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54.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image" Target="../media/image53.png"/><Relationship Id="rId5" Type="http://schemas.openxmlformats.org/officeDocument/2006/relationships/image" Target="../media/image46.svg"/><Relationship Id="rId10" Type="http://schemas.openxmlformats.org/officeDocument/2006/relationships/slide" Target="slide14.xml"/><Relationship Id="rId4" Type="http://schemas.openxmlformats.org/officeDocument/2006/relationships/image" Target="../media/image45.png"/><Relationship Id="rId9"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18.xml"/><Relationship Id="rId5" Type="http://schemas.openxmlformats.org/officeDocument/2006/relationships/image" Target="../media/image19.svg"/><Relationship Id="rId10" Type="http://schemas.openxmlformats.org/officeDocument/2006/relationships/slide" Target="slide17.xml"/><Relationship Id="rId4" Type="http://schemas.openxmlformats.org/officeDocument/2006/relationships/image" Target="../media/image55.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7.png"/><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18.xml"/><Relationship Id="rId5" Type="http://schemas.openxmlformats.org/officeDocument/2006/relationships/image" Target="../media/image19.svg"/><Relationship Id="rId10" Type="http://schemas.openxmlformats.org/officeDocument/2006/relationships/slide" Target="slide17.xml"/><Relationship Id="rId4" Type="http://schemas.openxmlformats.org/officeDocument/2006/relationships/image" Target="../media/image55.png"/><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image" Target="../media/image57.png"/><Relationship Id="rId5" Type="http://schemas.openxmlformats.org/officeDocument/2006/relationships/image" Target="../media/image60.svg"/><Relationship Id="rId10" Type="http://schemas.openxmlformats.org/officeDocument/2006/relationships/slide" Target="slide19.xml"/><Relationship Id="rId4" Type="http://schemas.openxmlformats.org/officeDocument/2006/relationships/image" Target="../media/image59.png"/><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30.xml"/><Relationship Id="rId18" Type="http://schemas.openxmlformats.org/officeDocument/2006/relationships/image" Target="../media/image37.png"/><Relationship Id="rId26" Type="http://schemas.openxmlformats.org/officeDocument/2006/relationships/slide" Target="slide3.xml"/><Relationship Id="rId3" Type="http://schemas.openxmlformats.org/officeDocument/2006/relationships/image" Target="../media/image28.png"/><Relationship Id="rId21" Type="http://schemas.openxmlformats.org/officeDocument/2006/relationships/slide" Target="slide50.xml"/><Relationship Id="rId7" Type="http://schemas.openxmlformats.org/officeDocument/2006/relationships/slide" Target="slide15.xml"/><Relationship Id="rId12" Type="http://schemas.openxmlformats.org/officeDocument/2006/relationships/image" Target="../media/image34.png"/><Relationship Id="rId17" Type="http://schemas.openxmlformats.org/officeDocument/2006/relationships/slide" Target="slide40.xml"/><Relationship Id="rId25" Type="http://schemas.openxmlformats.org/officeDocument/2006/relationships/slide" Target="slide10.xml"/><Relationship Id="rId2" Type="http://schemas.openxmlformats.org/officeDocument/2006/relationships/notesSlide" Target="../notesSlides/notesSlide2.xml"/><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1.svg"/><Relationship Id="rId11" Type="http://schemas.openxmlformats.org/officeDocument/2006/relationships/slide" Target="slide25.xml"/><Relationship Id="rId24" Type="http://schemas.openxmlformats.org/officeDocument/2006/relationships/image" Target="../media/image40.png"/><Relationship Id="rId5" Type="http://schemas.openxmlformats.org/officeDocument/2006/relationships/image" Target="../media/image30.png"/><Relationship Id="rId15" Type="http://schemas.openxmlformats.org/officeDocument/2006/relationships/slide" Target="slide35.xml"/><Relationship Id="rId23" Type="http://schemas.openxmlformats.org/officeDocument/2006/relationships/slide" Target="slide55.xml"/><Relationship Id="rId10" Type="http://schemas.openxmlformats.org/officeDocument/2006/relationships/image" Target="../media/image33.png"/><Relationship Id="rId19" Type="http://schemas.openxmlformats.org/officeDocument/2006/relationships/slide" Target="slide45.xml"/><Relationship Id="rId4" Type="http://schemas.openxmlformats.org/officeDocument/2006/relationships/image" Target="../media/image29.svg"/><Relationship Id="rId9" Type="http://schemas.openxmlformats.org/officeDocument/2006/relationships/slide" Target="slide20.xml"/><Relationship Id="rId14" Type="http://schemas.openxmlformats.org/officeDocument/2006/relationships/image" Target="../media/image35.png"/><Relationship Id="rId22" Type="http://schemas.openxmlformats.org/officeDocument/2006/relationships/image" Target="../media/image39.png"/></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image" Target="../media/image23.svg"/><Relationship Id="rId10" Type="http://schemas.openxmlformats.org/officeDocument/2006/relationships/slide" Target="slide24.xml"/><Relationship Id="rId4" Type="http://schemas.openxmlformats.org/officeDocument/2006/relationships/image" Target="../media/image61.png"/><Relationship Id="rId9"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21.xml"/><Relationship Id="rId12" Type="http://schemas.openxmlformats.org/officeDocument/2006/relationships/image" Target="../media/image23.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image" Target="../media/image61.png"/><Relationship Id="rId5" Type="http://schemas.openxmlformats.org/officeDocument/2006/relationships/slide" Target="slide15.xml"/><Relationship Id="rId10"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xml"/><Relationship Id="rId7"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image" Target="../media/image23.svg"/><Relationship Id="rId4" Type="http://schemas.openxmlformats.org/officeDocument/2006/relationships/slide" Target="slide20.xml"/><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image" Target="../media/image23.svg"/><Relationship Id="rId10" Type="http://schemas.openxmlformats.org/officeDocument/2006/relationships/slide" Target="slide24.xml"/><Relationship Id="rId4" Type="http://schemas.openxmlformats.org/officeDocument/2006/relationships/image" Target="../media/image61.png"/><Relationship Id="rId9"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xml"/><Relationship Id="rId7" Type="http://schemas.openxmlformats.org/officeDocument/2006/relationships/image" Target="../media/image23.svg"/><Relationship Id="rId12"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slide" Target="slide23.xml"/><Relationship Id="rId5" Type="http://schemas.openxmlformats.org/officeDocument/2006/relationships/image" Target="../media/image63.svg"/><Relationship Id="rId10" Type="http://schemas.openxmlformats.org/officeDocument/2006/relationships/slide" Target="slide22.xml"/><Relationship Id="rId4" Type="http://schemas.openxmlformats.org/officeDocument/2006/relationships/image" Target="../media/image62.png"/><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25.svg"/><Relationship Id="rId10" Type="http://schemas.openxmlformats.org/officeDocument/2006/relationships/slide" Target="slide29.xml"/><Relationship Id="rId4" Type="http://schemas.openxmlformats.org/officeDocument/2006/relationships/image" Target="../media/image64.png"/><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slide" Target="slide2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28.xml"/><Relationship Id="rId5" Type="http://schemas.openxmlformats.org/officeDocument/2006/relationships/image" Target="../media/image25.svg"/><Relationship Id="rId10" Type="http://schemas.openxmlformats.org/officeDocument/2006/relationships/slide" Target="slide27.xml"/><Relationship Id="rId4" Type="http://schemas.openxmlformats.org/officeDocument/2006/relationships/image" Target="../media/image64.png"/><Relationship Id="rId9"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slide" Target="slide29.xml"/><Relationship Id="rId5" Type="http://schemas.openxmlformats.org/officeDocument/2006/relationships/image" Target="../media/image25.svg"/><Relationship Id="rId10" Type="http://schemas.openxmlformats.org/officeDocument/2006/relationships/slide" Target="slide28.xml"/><Relationship Id="rId4" Type="http://schemas.openxmlformats.org/officeDocument/2006/relationships/image" Target="../media/image64.png"/><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slide" Target="slide26.xml"/><Relationship Id="rId3" Type="http://schemas.openxmlformats.org/officeDocument/2006/relationships/slide" Target="slide3.xml"/><Relationship Id="rId7" Type="http://schemas.openxmlformats.org/officeDocument/2006/relationships/image" Target="../media/image19.svg"/><Relationship Id="rId12" Type="http://schemas.openxmlformats.org/officeDocument/2006/relationships/slide" Target="slide25.xml"/><Relationship Id="rId17" Type="http://schemas.openxmlformats.org/officeDocument/2006/relationships/slide" Target="slide2.xml"/><Relationship Id="rId2" Type="http://schemas.openxmlformats.org/officeDocument/2006/relationships/notesSlide" Target="../notesSlides/notesSlide28.xml"/><Relationship Id="rId16"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23.svg"/><Relationship Id="rId5" Type="http://schemas.openxmlformats.org/officeDocument/2006/relationships/image" Target="../media/image25.svg"/><Relationship Id="rId15" Type="http://schemas.openxmlformats.org/officeDocument/2006/relationships/slide" Target="slide28.xml"/><Relationship Id="rId10" Type="http://schemas.openxmlformats.org/officeDocument/2006/relationships/image" Target="../media/image61.png"/><Relationship Id="rId4" Type="http://schemas.openxmlformats.org/officeDocument/2006/relationships/image" Target="../media/image64.png"/><Relationship Id="rId9" Type="http://schemas.openxmlformats.org/officeDocument/2006/relationships/image" Target="../media/image21.svg"/><Relationship Id="rId1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slide" Target="slide2.xml"/><Relationship Id="rId5" Type="http://schemas.openxmlformats.org/officeDocument/2006/relationships/image" Target="../media/image25.svg"/><Relationship Id="rId10" Type="http://schemas.openxmlformats.org/officeDocument/2006/relationships/slide" Target="slide29.xml"/><Relationship Id="rId4" Type="http://schemas.openxmlformats.org/officeDocument/2006/relationships/image" Target="../media/image64.png"/><Relationship Id="rId9"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image" Target="../media/image21.svg"/><Relationship Id="rId10" Type="http://schemas.openxmlformats.org/officeDocument/2006/relationships/slide" Target="slide34.xml"/><Relationship Id="rId4" Type="http://schemas.openxmlformats.org/officeDocument/2006/relationships/image" Target="../media/image56.png"/><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25.svg"/><Relationship Id="rId3" Type="http://schemas.openxmlformats.org/officeDocument/2006/relationships/slide" Target="slide3.xml"/><Relationship Id="rId7" Type="http://schemas.openxmlformats.org/officeDocument/2006/relationships/slide" Target="slide31.xml"/><Relationship Id="rId12"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15.xml"/><Relationship Id="rId10" Type="http://schemas.openxmlformats.org/officeDocument/2006/relationships/slide" Target="slide34.xml"/><Relationship Id="rId4" Type="http://schemas.openxmlformats.org/officeDocument/2006/relationships/slide" Target="slide16.xm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image" Target="../media/image21.svg"/><Relationship Id="rId10" Type="http://schemas.openxmlformats.org/officeDocument/2006/relationships/slide" Target="slide34.xml"/><Relationship Id="rId4" Type="http://schemas.openxmlformats.org/officeDocument/2006/relationships/image" Target="../media/image56.png"/><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slide" Target="slide32.xml"/><Relationship Id="rId3" Type="http://schemas.openxmlformats.org/officeDocument/2006/relationships/slide" Target="slide3.xml"/><Relationship Id="rId7" Type="http://schemas.openxmlformats.org/officeDocument/2006/relationships/image" Target="../media/image60.svg"/><Relationship Id="rId12" Type="http://schemas.openxmlformats.org/officeDocument/2006/relationships/slide" Target="slide31.xml"/><Relationship Id="rId2" Type="http://schemas.openxmlformats.org/officeDocument/2006/relationships/notesSlide" Target="../notesSlides/notesSlide33.xml"/><Relationship Id="rId16"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slide" Target="slide30.xml"/><Relationship Id="rId5" Type="http://schemas.openxmlformats.org/officeDocument/2006/relationships/image" Target="../media/image25.svg"/><Relationship Id="rId15" Type="http://schemas.openxmlformats.org/officeDocument/2006/relationships/slide" Target="slide34.xml"/><Relationship Id="rId10" Type="http://schemas.openxmlformats.org/officeDocument/2006/relationships/image" Target="../media/image48.png"/><Relationship Id="rId4" Type="http://schemas.openxmlformats.org/officeDocument/2006/relationships/image" Target="../media/image64.png"/><Relationship Id="rId9" Type="http://schemas.openxmlformats.org/officeDocument/2006/relationships/image" Target="../media/image21.svg"/><Relationship Id="rId14"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image" Target="../media/image21.svg"/><Relationship Id="rId10" Type="http://schemas.openxmlformats.org/officeDocument/2006/relationships/slide" Target="slide34.xml"/><Relationship Id="rId4" Type="http://schemas.openxmlformats.org/officeDocument/2006/relationships/image" Target="../media/image56.png"/><Relationship Id="rId9"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35.xml"/><Relationship Id="rId11" Type="http://schemas.openxmlformats.org/officeDocument/2006/relationships/slide" Target="slide2.xml"/><Relationship Id="rId5" Type="http://schemas.openxmlformats.org/officeDocument/2006/relationships/image" Target="../media/image19.svg"/><Relationship Id="rId10" Type="http://schemas.openxmlformats.org/officeDocument/2006/relationships/slide" Target="slide39.xml"/><Relationship Id="rId4" Type="http://schemas.openxmlformats.org/officeDocument/2006/relationships/image" Target="../media/image55.png"/><Relationship Id="rId9" Type="http://schemas.openxmlformats.org/officeDocument/2006/relationships/slide" Target="slide38.xml"/></Relationships>
</file>

<file path=ppt/slides/_rels/slide3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15.xml"/><Relationship Id="rId12" Type="http://schemas.openxmlformats.org/officeDocument/2006/relationships/slide" Target="slide39.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image" Target="../media/image19.svg"/><Relationship Id="rId10" Type="http://schemas.openxmlformats.org/officeDocument/2006/relationships/slide" Target="slide37.xml"/><Relationship Id="rId4" Type="http://schemas.openxmlformats.org/officeDocument/2006/relationships/image" Target="../media/image55.png"/><Relationship Id="rId9" Type="http://schemas.openxmlformats.org/officeDocument/2006/relationships/slide" Target="slide36.xml"/></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slide" Target="slide35.xml"/><Relationship Id="rId11" Type="http://schemas.openxmlformats.org/officeDocument/2006/relationships/slide" Target="slide2.xml"/><Relationship Id="rId5" Type="http://schemas.openxmlformats.org/officeDocument/2006/relationships/image" Target="../media/image19.svg"/><Relationship Id="rId10" Type="http://schemas.openxmlformats.org/officeDocument/2006/relationships/slide" Target="slide39.xml"/><Relationship Id="rId4" Type="http://schemas.openxmlformats.org/officeDocument/2006/relationships/image" Target="../media/image55.png"/><Relationship Id="rId9"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slide" Target="slide35.xml"/><Relationship Id="rId11" Type="http://schemas.openxmlformats.org/officeDocument/2006/relationships/slide" Target="slide2.xml"/><Relationship Id="rId5" Type="http://schemas.openxmlformats.org/officeDocument/2006/relationships/image" Target="../media/image19.svg"/><Relationship Id="rId10" Type="http://schemas.openxmlformats.org/officeDocument/2006/relationships/slide" Target="slide39.xml"/><Relationship Id="rId4" Type="http://schemas.openxmlformats.org/officeDocument/2006/relationships/image" Target="../media/image55.png"/><Relationship Id="rId9" Type="http://schemas.openxmlformats.org/officeDocument/2006/relationships/slide" Target="slide38.xml"/></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slide" Target="slide35.xml"/><Relationship Id="rId11" Type="http://schemas.openxmlformats.org/officeDocument/2006/relationships/slide" Target="slide2.xml"/><Relationship Id="rId5" Type="http://schemas.openxmlformats.org/officeDocument/2006/relationships/image" Target="../media/image19.svg"/><Relationship Id="rId10" Type="http://schemas.openxmlformats.org/officeDocument/2006/relationships/slide" Target="slide39.xml"/><Relationship Id="rId4" Type="http://schemas.openxmlformats.org/officeDocument/2006/relationships/image" Target="../media/image55.png"/><Relationship Id="rId9"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4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4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43.xml"/><Relationship Id="rId5" Type="http://schemas.openxmlformats.org/officeDocument/2006/relationships/image" Target="../media/image23.svg"/><Relationship Id="rId10" Type="http://schemas.openxmlformats.org/officeDocument/2006/relationships/slide" Target="slide42.xml"/><Relationship Id="rId4" Type="http://schemas.openxmlformats.org/officeDocument/2006/relationships/image" Target="../media/image61.png"/><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3.xml"/><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41.xml"/><Relationship Id="rId5" Type="http://schemas.openxmlformats.org/officeDocument/2006/relationships/image" Target="../media/image23.svg"/><Relationship Id="rId10" Type="http://schemas.openxmlformats.org/officeDocument/2006/relationships/slide" Target="slide40.xml"/><Relationship Id="rId4" Type="http://schemas.openxmlformats.org/officeDocument/2006/relationships/image" Target="../media/image61.png"/><Relationship Id="rId9" Type="http://schemas.openxmlformats.org/officeDocument/2006/relationships/slide" Target="slide15.xml"/><Relationship Id="rId14" Type="http://schemas.openxmlformats.org/officeDocument/2006/relationships/slide" Target="slide44.xml"/></Relationships>
</file>

<file path=ppt/slides/_rels/slide4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4.xml"/><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slide" Target="slide43.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slide" Target="slide42.xml"/><Relationship Id="rId5" Type="http://schemas.openxmlformats.org/officeDocument/2006/relationships/image" Target="../media/image56.png"/><Relationship Id="rId10" Type="http://schemas.openxmlformats.org/officeDocument/2006/relationships/slide" Target="slide41.xml"/><Relationship Id="rId4" Type="http://schemas.openxmlformats.org/officeDocument/2006/relationships/image" Target="../media/image23.svg"/><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61.png"/><Relationship Id="rId7" Type="http://schemas.openxmlformats.org/officeDocument/2006/relationships/slide" Target="slide2.xml"/><Relationship Id="rId12"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slide" Target="slide43.xml"/><Relationship Id="rId5" Type="http://schemas.openxmlformats.org/officeDocument/2006/relationships/image" Target="../media/image56.png"/><Relationship Id="rId10" Type="http://schemas.openxmlformats.org/officeDocument/2006/relationships/slide" Target="slide42.xml"/><Relationship Id="rId4" Type="http://schemas.openxmlformats.org/officeDocument/2006/relationships/image" Target="../media/image23.svg"/><Relationship Id="rId9" Type="http://schemas.openxmlformats.org/officeDocument/2006/relationships/slide" Target="slide41.xml"/></Relationships>
</file>

<file path=ppt/slides/_rels/slide4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44.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43.xml"/><Relationship Id="rId5" Type="http://schemas.openxmlformats.org/officeDocument/2006/relationships/image" Target="../media/image23.svg"/><Relationship Id="rId10" Type="http://schemas.openxmlformats.org/officeDocument/2006/relationships/slide" Target="slide42.xml"/><Relationship Id="rId4" Type="http://schemas.openxmlformats.org/officeDocument/2006/relationships/image" Target="../media/image61.png"/><Relationship Id="rId9" Type="http://schemas.openxmlformats.org/officeDocument/2006/relationships/slide" Target="slide41.xml"/></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slide" Target="slide48.xml"/><Relationship Id="rId3" Type="http://schemas.openxmlformats.org/officeDocument/2006/relationships/slide" Target="slide2.xml"/><Relationship Id="rId7" Type="http://schemas.openxmlformats.org/officeDocument/2006/relationships/image" Target="../media/image19.svg"/><Relationship Id="rId12" Type="http://schemas.openxmlformats.org/officeDocument/2006/relationships/slide" Target="slide47.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slide" Target="slide46.xml"/><Relationship Id="rId5" Type="http://schemas.openxmlformats.org/officeDocument/2006/relationships/image" Target="../media/image21.svg"/><Relationship Id="rId10" Type="http://schemas.openxmlformats.org/officeDocument/2006/relationships/slide" Target="slide45.xml"/><Relationship Id="rId4" Type="http://schemas.openxmlformats.org/officeDocument/2006/relationships/image" Target="../media/image56.png"/><Relationship Id="rId9" Type="http://schemas.openxmlformats.org/officeDocument/2006/relationships/image" Target="../media/image25.svg"/><Relationship Id="rId14" Type="http://schemas.openxmlformats.org/officeDocument/2006/relationships/slide" Target="slide49.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56.png"/><Relationship Id="rId7" Type="http://schemas.openxmlformats.org/officeDocument/2006/relationships/slide" Target="slide15.xml"/><Relationship Id="rId12" Type="http://schemas.openxmlformats.org/officeDocument/2006/relationships/slide" Target="slide49.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48.xml"/><Relationship Id="rId5" Type="http://schemas.openxmlformats.org/officeDocument/2006/relationships/slide" Target="slide2.xml"/><Relationship Id="rId10" Type="http://schemas.openxmlformats.org/officeDocument/2006/relationships/slide" Target="slide47.xml"/><Relationship Id="rId4" Type="http://schemas.openxmlformats.org/officeDocument/2006/relationships/image" Target="../media/image21.svg"/><Relationship Id="rId9"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47.xml"/><Relationship Id="rId3" Type="http://schemas.openxmlformats.org/officeDocument/2006/relationships/slide" Target="slide2.xml"/><Relationship Id="rId7" Type="http://schemas.openxmlformats.org/officeDocument/2006/relationships/image" Target="../media/image55.png"/><Relationship Id="rId12" Type="http://schemas.openxmlformats.org/officeDocument/2006/relationships/slide" Target="slide46.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slide" Target="slide45.xml"/><Relationship Id="rId5" Type="http://schemas.openxmlformats.org/officeDocument/2006/relationships/image" Target="../media/image56.png"/><Relationship Id="rId15" Type="http://schemas.openxmlformats.org/officeDocument/2006/relationships/slide" Target="slide49.xml"/><Relationship Id="rId10" Type="http://schemas.openxmlformats.org/officeDocument/2006/relationships/image" Target="../media/image25.svg"/><Relationship Id="rId4" Type="http://schemas.openxmlformats.org/officeDocument/2006/relationships/image" Target="../media/image48.png"/><Relationship Id="rId9" Type="http://schemas.openxmlformats.org/officeDocument/2006/relationships/image" Target="../media/image64.png"/><Relationship Id="rId14"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xml"/><Relationship Id="rId7" Type="http://schemas.openxmlformats.org/officeDocument/2006/relationships/slide" Target="slide46.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slide" Target="slide45.xml"/><Relationship Id="rId5" Type="http://schemas.openxmlformats.org/officeDocument/2006/relationships/image" Target="../media/image21.svg"/><Relationship Id="rId10" Type="http://schemas.openxmlformats.org/officeDocument/2006/relationships/slide" Target="slide49.xml"/><Relationship Id="rId4" Type="http://schemas.openxmlformats.org/officeDocument/2006/relationships/image" Target="../media/image56.png"/><Relationship Id="rId9" Type="http://schemas.openxmlformats.org/officeDocument/2006/relationships/slide" Target="slide48.xml"/></Relationships>
</file>

<file path=ppt/slides/_rels/slide4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slide" Target="slide48.xml"/><Relationship Id="rId3" Type="http://schemas.openxmlformats.org/officeDocument/2006/relationships/slide" Target="slide2.xml"/><Relationship Id="rId7" Type="http://schemas.openxmlformats.org/officeDocument/2006/relationships/image" Target="../media/image19.svg"/><Relationship Id="rId12" Type="http://schemas.openxmlformats.org/officeDocument/2006/relationships/slide" Target="slide47.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slide" Target="slide46.xml"/><Relationship Id="rId5" Type="http://schemas.openxmlformats.org/officeDocument/2006/relationships/image" Target="../media/image21.svg"/><Relationship Id="rId10" Type="http://schemas.openxmlformats.org/officeDocument/2006/relationships/slide" Target="slide45.xml"/><Relationship Id="rId4" Type="http://schemas.openxmlformats.org/officeDocument/2006/relationships/image" Target="../media/image56.png"/><Relationship Id="rId9" Type="http://schemas.openxmlformats.org/officeDocument/2006/relationships/image" Target="../media/image25.svg"/><Relationship Id="rId14" Type="http://schemas.openxmlformats.org/officeDocument/2006/relationships/slide" Target="slide49.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hyperlink" Target="mailto:RA-JJCUS-JJPAF@its.jnj.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5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slide" Target="slide53.xml"/><Relationship Id="rId3" Type="http://schemas.openxmlformats.org/officeDocument/2006/relationships/slide" Target="slide2.xml"/><Relationship Id="rId7" Type="http://schemas.openxmlformats.org/officeDocument/2006/relationships/image" Target="../media/image25.svg"/><Relationship Id="rId12" Type="http://schemas.openxmlformats.org/officeDocument/2006/relationships/slide" Target="slide52.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slide" Target="slide51.xml"/><Relationship Id="rId5" Type="http://schemas.openxmlformats.org/officeDocument/2006/relationships/image" Target="../media/image21.svg"/><Relationship Id="rId10" Type="http://schemas.openxmlformats.org/officeDocument/2006/relationships/slide" Target="slide50.xml"/><Relationship Id="rId4" Type="http://schemas.openxmlformats.org/officeDocument/2006/relationships/image" Target="../media/image56.png"/><Relationship Id="rId9" Type="http://schemas.openxmlformats.org/officeDocument/2006/relationships/image" Target="../media/image27.svg"/><Relationship Id="rId14" Type="http://schemas.openxmlformats.org/officeDocument/2006/relationships/slide" Target="slide54.xml"/></Relationships>
</file>

<file path=ppt/slides/_rels/slide5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2.xml"/><Relationship Id="rId7" Type="http://schemas.openxmlformats.org/officeDocument/2006/relationships/image" Target="../media/image21.svg"/><Relationship Id="rId12" Type="http://schemas.openxmlformats.org/officeDocument/2006/relationships/slide" Target="slide54.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slide" Target="slide53.xml"/><Relationship Id="rId5" Type="http://schemas.openxmlformats.org/officeDocument/2006/relationships/image" Target="../media/image25.svg"/><Relationship Id="rId10" Type="http://schemas.openxmlformats.org/officeDocument/2006/relationships/slide" Target="slide52.xml"/><Relationship Id="rId4" Type="http://schemas.openxmlformats.org/officeDocument/2006/relationships/image" Target="../media/image64.png"/><Relationship Id="rId9" Type="http://schemas.openxmlformats.org/officeDocument/2006/relationships/slide" Target="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slide" Target="slide54.xml"/><Relationship Id="rId3" Type="http://schemas.openxmlformats.org/officeDocument/2006/relationships/slide" Target="slide2.xml"/><Relationship Id="rId7" Type="http://schemas.openxmlformats.org/officeDocument/2006/relationships/image" Target="../media/image66.png"/><Relationship Id="rId12" Type="http://schemas.openxmlformats.org/officeDocument/2006/relationships/slide" Target="slide5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slide" Target="slide52.xml"/><Relationship Id="rId5" Type="http://schemas.openxmlformats.org/officeDocument/2006/relationships/image" Target="../media/image19.svg"/><Relationship Id="rId10" Type="http://schemas.openxmlformats.org/officeDocument/2006/relationships/slide" Target="slide51.xml"/><Relationship Id="rId4" Type="http://schemas.openxmlformats.org/officeDocument/2006/relationships/image" Target="../media/image55.png"/><Relationship Id="rId9" Type="http://schemas.openxmlformats.org/officeDocument/2006/relationships/slide" Target="slide50.xml"/></Relationships>
</file>

<file path=ppt/slides/_rels/slide5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slide" Target="slide54.xml"/><Relationship Id="rId3" Type="http://schemas.openxmlformats.org/officeDocument/2006/relationships/slide" Target="slide2.xml"/><Relationship Id="rId7" Type="http://schemas.openxmlformats.org/officeDocument/2006/relationships/image" Target="../media/image64.png"/><Relationship Id="rId12" Type="http://schemas.openxmlformats.org/officeDocument/2006/relationships/slide" Target="slide53.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21.svg"/><Relationship Id="rId11" Type="http://schemas.openxmlformats.org/officeDocument/2006/relationships/slide" Target="slide52.xml"/><Relationship Id="rId5" Type="http://schemas.openxmlformats.org/officeDocument/2006/relationships/image" Target="../media/image56.png"/><Relationship Id="rId10" Type="http://schemas.openxmlformats.org/officeDocument/2006/relationships/slide" Target="slide51.xml"/><Relationship Id="rId4" Type="http://schemas.openxmlformats.org/officeDocument/2006/relationships/image" Target="../media/image48.png"/><Relationship Id="rId9" Type="http://schemas.openxmlformats.org/officeDocument/2006/relationships/slide" Target="slide50.xml"/></Relationships>
</file>

<file path=ppt/slides/_rels/slide5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66.png"/><Relationship Id="rId3" Type="http://schemas.openxmlformats.org/officeDocument/2006/relationships/slide" Target="slide2.xml"/><Relationship Id="rId7" Type="http://schemas.openxmlformats.org/officeDocument/2006/relationships/slide" Target="slide51.xml"/><Relationship Id="rId12" Type="http://schemas.openxmlformats.org/officeDocument/2006/relationships/image" Target="../media/image25.svg"/><Relationship Id="rId2" Type="http://schemas.openxmlformats.org/officeDocument/2006/relationships/notesSlide" Target="../notesSlides/notesSlide54.xml"/><Relationship Id="rId16" Type="http://schemas.openxmlformats.org/officeDocument/2006/relationships/image" Target="../media/image68.svg"/><Relationship Id="rId1" Type="http://schemas.openxmlformats.org/officeDocument/2006/relationships/slideLayout" Target="../slideLayouts/slideLayout3.xml"/><Relationship Id="rId6" Type="http://schemas.openxmlformats.org/officeDocument/2006/relationships/slide" Target="slide50.xml"/><Relationship Id="rId11" Type="http://schemas.openxmlformats.org/officeDocument/2006/relationships/image" Target="../media/image64.png"/><Relationship Id="rId5" Type="http://schemas.openxmlformats.org/officeDocument/2006/relationships/image" Target="../media/image19.svg"/><Relationship Id="rId15" Type="http://schemas.openxmlformats.org/officeDocument/2006/relationships/image" Target="../media/image67.png"/><Relationship Id="rId10" Type="http://schemas.openxmlformats.org/officeDocument/2006/relationships/slide" Target="slide54.xml"/><Relationship Id="rId4" Type="http://schemas.openxmlformats.org/officeDocument/2006/relationships/image" Target="../media/image55.png"/><Relationship Id="rId9" Type="http://schemas.openxmlformats.org/officeDocument/2006/relationships/slide" Target="slide53.xml"/><Relationship Id="rId14" Type="http://schemas.openxmlformats.org/officeDocument/2006/relationships/image" Target="../media/image27.svg"/></Relationships>
</file>

<file path=ppt/slides/_rels/slide5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58.xml"/><Relationship Id="rId3" Type="http://schemas.openxmlformats.org/officeDocument/2006/relationships/slide" Target="slide2.xml"/><Relationship Id="rId7" Type="http://schemas.openxmlformats.org/officeDocument/2006/relationships/image" Target="../media/image23.svg"/><Relationship Id="rId12" Type="http://schemas.openxmlformats.org/officeDocument/2006/relationships/slide" Target="slide57.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slide" Target="slide56.xml"/><Relationship Id="rId5" Type="http://schemas.openxmlformats.org/officeDocument/2006/relationships/image" Target="../media/image21.svg"/><Relationship Id="rId10" Type="http://schemas.openxmlformats.org/officeDocument/2006/relationships/slide" Target="slide55.xml"/><Relationship Id="rId4" Type="http://schemas.openxmlformats.org/officeDocument/2006/relationships/image" Target="../media/image56.png"/><Relationship Id="rId9" Type="http://schemas.openxmlformats.org/officeDocument/2006/relationships/slide" Target="slide15.xml"/></Relationships>
</file>

<file path=ppt/slides/_rels/slide5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58.xml"/><Relationship Id="rId3" Type="http://schemas.openxmlformats.org/officeDocument/2006/relationships/slide" Target="slide2.xml"/><Relationship Id="rId7" Type="http://schemas.openxmlformats.org/officeDocument/2006/relationships/image" Target="../media/image23.svg"/><Relationship Id="rId12" Type="http://schemas.openxmlformats.org/officeDocument/2006/relationships/slide" Target="slide57.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slide" Target="slide56.xml"/><Relationship Id="rId5" Type="http://schemas.openxmlformats.org/officeDocument/2006/relationships/image" Target="../media/image27.svg"/><Relationship Id="rId10" Type="http://schemas.openxmlformats.org/officeDocument/2006/relationships/slide" Target="slide55.xml"/><Relationship Id="rId4" Type="http://schemas.openxmlformats.org/officeDocument/2006/relationships/image" Target="../media/image66.png"/><Relationship Id="rId9" Type="http://schemas.openxmlformats.org/officeDocument/2006/relationships/slide" Target="slide15.xml"/></Relationships>
</file>

<file path=ppt/slides/_rels/slide5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 Target="slide2.xml"/><Relationship Id="rId7"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slide" Target="slide55.xml"/><Relationship Id="rId9" Type="http://schemas.openxmlformats.org/officeDocument/2006/relationships/image" Target="../media/image23.svg"/></Relationships>
</file>

<file path=ppt/slides/_rels/slide58.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2.xml"/><Relationship Id="rId7" Type="http://schemas.openxmlformats.org/officeDocument/2006/relationships/slide" Target="slide56.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slide" Target="slide55.xml"/><Relationship Id="rId11" Type="http://schemas.openxmlformats.org/officeDocument/2006/relationships/image" Target="../media/image23.svg"/><Relationship Id="rId5" Type="http://schemas.openxmlformats.org/officeDocument/2006/relationships/image" Target="../media/image27.svg"/><Relationship Id="rId10" Type="http://schemas.openxmlformats.org/officeDocument/2006/relationships/image" Target="../media/image61.png"/><Relationship Id="rId4" Type="http://schemas.openxmlformats.org/officeDocument/2006/relationships/image" Target="../media/image66.png"/><Relationship Id="rId9" Type="http://schemas.openxmlformats.org/officeDocument/2006/relationships/slide" Target="slide58.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2.xml"/><Relationship Id="rId5" Type="http://schemas.openxmlformats.org/officeDocument/2006/relationships/image" Target="../media/image42.svg"/><Relationship Id="rId10" Type="http://schemas.openxmlformats.org/officeDocument/2006/relationships/slide" Target="slide8.xml"/><Relationship Id="rId4" Type="http://schemas.openxmlformats.org/officeDocument/2006/relationships/image" Target="../media/image41.png"/><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469B-A0D9-D742-93A8-3A7AC9A631FC}"/>
              </a:ext>
            </a:extLst>
          </p:cNvPr>
          <p:cNvSpPr>
            <a:spLocks noGrp="1"/>
          </p:cNvSpPr>
          <p:nvPr>
            <p:ph type="ctrTitle"/>
          </p:nvPr>
        </p:nvSpPr>
        <p:spPr>
          <a:xfrm>
            <a:off x="141687" y="2563416"/>
            <a:ext cx="8659415" cy="1359694"/>
          </a:xfrm>
        </p:spPr>
        <p:txBody>
          <a:bodyPr>
            <a:normAutofit/>
          </a:bodyPr>
          <a:lstStyle/>
          <a:p>
            <a:r>
              <a:rPr lang="en-US" dirty="0"/>
              <a:t>The Patient Prescription Journey With PONVORY™</a:t>
            </a:r>
          </a:p>
        </p:txBody>
      </p:sp>
      <p:sp>
        <p:nvSpPr>
          <p:cNvPr id="9" name="Rounded Rectangle 8">
            <a:hlinkClick r:id="" action="ppaction://hlinkshowjump?jump=nextslide"/>
            <a:extLst>
              <a:ext uri="{FF2B5EF4-FFF2-40B4-BE49-F238E27FC236}">
                <a16:creationId xmlns:a16="http://schemas.microsoft.com/office/drawing/2014/main" id="{35D0E213-14EE-5A46-98F5-9860560F2086}"/>
              </a:ext>
            </a:extLst>
          </p:cNvPr>
          <p:cNvSpPr/>
          <p:nvPr/>
        </p:nvSpPr>
        <p:spPr>
          <a:xfrm>
            <a:off x="3942521" y="5919513"/>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BEGIN</a:t>
            </a:r>
          </a:p>
        </p:txBody>
      </p:sp>
      <p:sp>
        <p:nvSpPr>
          <p:cNvPr id="4" name="Subtitle 3" hidden="1">
            <a:extLst>
              <a:ext uri="{FF2B5EF4-FFF2-40B4-BE49-F238E27FC236}">
                <a16:creationId xmlns:a16="http://schemas.microsoft.com/office/drawing/2014/main" id="{580DD62B-2D34-C44F-B686-84864A9871C8}"/>
              </a:ext>
            </a:extLst>
          </p:cNvPr>
          <p:cNvSpPr>
            <a:spLocks noGrp="1"/>
          </p:cNvSpPr>
          <p:nvPr>
            <p:ph type="subTitle" idx="1"/>
          </p:nvPr>
        </p:nvSpPr>
        <p:spPr/>
        <p:txBody>
          <a:bodyPr/>
          <a:lstStyle/>
          <a:p>
            <a:endParaRPr lang="en-US" dirty="0"/>
          </a:p>
        </p:txBody>
      </p:sp>
      <p:sp>
        <p:nvSpPr>
          <p:cNvPr id="3" name="Hyperlink">
            <a:hlinkClick r:id="rId3" action="ppaction://hlinksldjump"/>
            <a:extLst>
              <a:ext uri="{FF2B5EF4-FFF2-40B4-BE49-F238E27FC236}">
                <a16:creationId xmlns:a16="http://schemas.microsoft.com/office/drawing/2014/main" id="{BBDA119C-035B-1948-BABA-10353481B414}"/>
              </a:ext>
            </a:extLst>
          </p:cNvPr>
          <p:cNvSpPr/>
          <p:nvPr/>
        </p:nvSpPr>
        <p:spPr>
          <a:xfrm>
            <a:off x="3942521" y="5905793"/>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8924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1"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4263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BCEC20"/>
              </a:gs>
              <a:gs pos="72000">
                <a:srgbClr val="6EAA2A"/>
              </a:gs>
            </a:gsLst>
            <a:lin ang="5400000" scaled="0"/>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446AA79-AE8F-A844-BA68-1EAD66579FE9}"/>
              </a:ext>
            </a:extLst>
          </p:cNvPr>
          <p:cNvGrpSpPr/>
          <p:nvPr/>
        </p:nvGrpSpPr>
        <p:grpSpPr>
          <a:xfrm>
            <a:off x="349786" y="1100220"/>
            <a:ext cx="8467686" cy="917402"/>
            <a:chOff x="345932" y="1100221"/>
            <a:chExt cx="7064424" cy="588938"/>
          </a:xfrm>
          <a:gradFill>
            <a:gsLst>
              <a:gs pos="0">
                <a:srgbClr val="25708D"/>
              </a:gs>
              <a:gs pos="100000">
                <a:srgbClr val="14263D"/>
              </a:gs>
            </a:gsLst>
            <a:lin ang="5400000" scaled="1"/>
          </a:gradFill>
        </p:grpSpPr>
        <p:sp>
          <p:nvSpPr>
            <p:cNvPr id="14" name="Freeform 13">
              <a:extLst>
                <a:ext uri="{FF2B5EF4-FFF2-40B4-BE49-F238E27FC236}">
                  <a16:creationId xmlns:a16="http://schemas.microsoft.com/office/drawing/2014/main" id="{38F67112-4CC5-724B-B0CD-C6604D2A9E2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CarePath Trial Offer for PONVORY</a:t>
              </a:r>
              <a:r>
                <a:rPr lang="en-US" sz="1200" baseline="30000" dirty="0">
                  <a:solidFill>
                    <a:srgbClr val="BCEC20"/>
                  </a:solidFill>
                </a:rPr>
                <a:t>TM</a:t>
              </a:r>
            </a:p>
          </p:txBody>
        </p:sp>
        <p:sp>
          <p:nvSpPr>
            <p:cNvPr id="15" name="Freeform 14">
              <a:extLst>
                <a:ext uri="{FF2B5EF4-FFF2-40B4-BE49-F238E27FC236}">
                  <a16:creationId xmlns:a16="http://schemas.microsoft.com/office/drawing/2014/main" id="{4B8532FE-F5D6-5E4D-AE18-74B33688E97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Link for PONVORY</a:t>
              </a:r>
              <a:r>
                <a:rPr lang="en-US" sz="1200" baseline="30000" dirty="0">
                  <a:solidFill>
                    <a:srgbClr val="BCEC20"/>
                  </a:solidFill>
                </a:rPr>
                <a:t>TM</a:t>
              </a:r>
              <a:endParaRPr lang="en-US" sz="1200" dirty="0">
                <a:solidFill>
                  <a:srgbClr val="BCEC20"/>
                </a:solidFill>
              </a:endParaRPr>
            </a:p>
          </p:txBody>
        </p:sp>
        <p:sp>
          <p:nvSpPr>
            <p:cNvPr id="17" name="Freeform 16">
              <a:extLst>
                <a:ext uri="{FF2B5EF4-FFF2-40B4-BE49-F238E27FC236}">
                  <a16:creationId xmlns:a16="http://schemas.microsoft.com/office/drawing/2014/main" id="{44C65D3C-26E6-F643-B86B-107D72316D48}"/>
                </a:ext>
              </a:extLst>
            </p:cNvPr>
            <p:cNvSpPr/>
            <p:nvPr/>
          </p:nvSpPr>
          <p:spPr>
            <a:xfrm>
              <a:off x="1745511" y="1100222"/>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Janssen CarePath Pretest Rebate Program</a:t>
              </a:r>
            </a:p>
          </p:txBody>
        </p:sp>
        <p:sp>
          <p:nvSpPr>
            <p:cNvPr id="16" name="Freeform 15">
              <a:extLst>
                <a:ext uri="{FF2B5EF4-FFF2-40B4-BE49-F238E27FC236}">
                  <a16:creationId xmlns:a16="http://schemas.microsoft.com/office/drawing/2014/main" id="{6FAE09F4-EF14-B449-9972-4E475E028576}"/>
                </a:ext>
              </a:extLst>
            </p:cNvPr>
            <p:cNvSpPr/>
            <p:nvPr/>
          </p:nvSpPr>
          <p:spPr>
            <a:xfrm>
              <a:off x="345932"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gradFill>
                <a:gsLst>
                  <a:gs pos="0">
                    <a:srgbClr val="25708D"/>
                  </a:gs>
                  <a:gs pos="99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14263D"/>
                  </a:solidFill>
                </a:rPr>
                <a:t> Wellness Companion Program</a:t>
              </a:r>
            </a:p>
          </p:txBody>
        </p:sp>
        <p:sp>
          <p:nvSpPr>
            <p:cNvPr id="18" name="Freeform 17">
              <a:extLst>
                <a:ext uri="{FF2B5EF4-FFF2-40B4-BE49-F238E27FC236}">
                  <a16:creationId xmlns:a16="http://schemas.microsoft.com/office/drawing/2014/main" id="{D9C9A6A1-6DB4-EA4E-BDD4-70A824E23B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BCEC20"/>
                  </a:solidFill>
                </a:rPr>
                <a:t>Janssen CarePath Savings Program</a:t>
              </a:r>
            </a:p>
          </p:txBody>
        </p:sp>
      </p:gr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14263D"/>
                </a:solidFill>
              </a:rPr>
              <a:t>Janssen Patient Support Programs</a:t>
            </a:r>
          </a:p>
        </p:txBody>
      </p:sp>
      <p:pic>
        <p:nvPicPr>
          <p:cNvPr id="21" name="Graphic 20">
            <a:extLst>
              <a:ext uri="{FF2B5EF4-FFF2-40B4-BE49-F238E27FC236}">
                <a16:creationId xmlns:a16="http://schemas.microsoft.com/office/drawing/2014/main" id="{D44A2F90-519D-F947-BAA3-504D3F1E04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924" y="593297"/>
            <a:ext cx="342900" cy="342900"/>
          </a:xfrm>
          <a:prstGeom prst="rect">
            <a:avLst/>
          </a:prstGeom>
        </p:spPr>
      </p:pic>
      <p:pic>
        <p:nvPicPr>
          <p:cNvPr id="20" name="Picture 19">
            <a:extLst>
              <a:ext uri="{FF2B5EF4-FFF2-40B4-BE49-F238E27FC236}">
                <a16:creationId xmlns:a16="http://schemas.microsoft.com/office/drawing/2014/main" id="{3C154F62-DBDE-5D49-AEB9-C8B9A5F32008}"/>
              </a:ext>
            </a:extLst>
          </p:cNvPr>
          <p:cNvPicPr>
            <a:picLocks noChangeAspect="1"/>
          </p:cNvPicPr>
          <p:nvPr/>
        </p:nvPicPr>
        <p:blipFill rotWithShape="1">
          <a:blip r:embed="rId6" cstate="print"/>
          <a:srcRect b="24073"/>
          <a:stretch/>
        </p:blipFill>
        <p:spPr>
          <a:xfrm>
            <a:off x="858091" y="2465553"/>
            <a:ext cx="1656882" cy="1714635"/>
          </a:xfrm>
          <a:prstGeom prst="rect">
            <a:avLst/>
          </a:prstGeom>
        </p:spPr>
      </p:pic>
      <p:sp>
        <p:nvSpPr>
          <p:cNvPr id="22" name="TextBox 21">
            <a:extLst>
              <a:ext uri="{FF2B5EF4-FFF2-40B4-BE49-F238E27FC236}">
                <a16:creationId xmlns:a16="http://schemas.microsoft.com/office/drawing/2014/main" id="{31E2EB8E-94BF-3848-8902-362A82D8AAFD}"/>
              </a:ext>
            </a:extLst>
          </p:cNvPr>
          <p:cNvSpPr txBox="1"/>
          <p:nvPr/>
        </p:nvSpPr>
        <p:spPr>
          <a:xfrm>
            <a:off x="2743201" y="2287798"/>
            <a:ext cx="5632704" cy="2364413"/>
          </a:xfrm>
          <a:prstGeom prst="rect">
            <a:avLst/>
          </a:prstGeom>
          <a:noFill/>
        </p:spPr>
        <p:txBody>
          <a:bodyPr wrap="square" rtlCol="0">
            <a:noAutofit/>
          </a:bodyPr>
          <a:lstStyle/>
          <a:p>
            <a:pPr>
              <a:spcBef>
                <a:spcPts val="1200"/>
              </a:spcBef>
              <a:spcAft>
                <a:spcPts val="600"/>
              </a:spcAft>
            </a:pPr>
            <a:r>
              <a:rPr lang="en-US" sz="1400" dirty="0">
                <a:solidFill>
                  <a:srgbClr val="002060"/>
                </a:solidFill>
              </a:rPr>
              <a:t>The Wellness Companion Program* by Janssen CarePath provides patients with one-on-one education to help them get started and continue treatment with PONVORY™. The Wellness Companion </a:t>
            </a:r>
            <a:br>
              <a:rPr lang="en-US" sz="1400" dirty="0">
                <a:solidFill>
                  <a:srgbClr val="002060"/>
                </a:solidFill>
              </a:rPr>
            </a:br>
            <a:r>
              <a:rPr lang="en-US" sz="1400" dirty="0">
                <a:solidFill>
                  <a:srgbClr val="002060"/>
                </a:solidFill>
              </a:rPr>
              <a:t>can connect patients with resources to partner with their healthcare professional during their treatment journey with relapsing multiple sclerosis (MS). </a:t>
            </a:r>
          </a:p>
          <a:p>
            <a:pPr>
              <a:spcBef>
                <a:spcPts val="1200"/>
              </a:spcBef>
              <a:spcAft>
                <a:spcPts val="600"/>
              </a:spcAft>
            </a:pPr>
            <a:r>
              <a:rPr lang="en-US" sz="1400" dirty="0">
                <a:solidFill>
                  <a:srgbClr val="002060"/>
                </a:solidFill>
              </a:rPr>
              <a:t>Enrolled patients will be contacted by a dedicated Wellness Companion for support during the treatment onboarding process. </a:t>
            </a:r>
          </a:p>
        </p:txBody>
      </p:sp>
      <p:grpSp>
        <p:nvGrpSpPr>
          <p:cNvPr id="2" name="HYPERLINKS">
            <a:extLst>
              <a:ext uri="{FF2B5EF4-FFF2-40B4-BE49-F238E27FC236}">
                <a16:creationId xmlns:a16="http://schemas.microsoft.com/office/drawing/2014/main" id="{920D913D-2AE7-8743-8A3D-D33ED3772A49}"/>
              </a:ext>
            </a:extLst>
          </p:cNvPr>
          <p:cNvGrpSpPr/>
          <p:nvPr/>
        </p:nvGrpSpPr>
        <p:grpSpPr>
          <a:xfrm>
            <a:off x="359753" y="1105709"/>
            <a:ext cx="8426939" cy="1316835"/>
            <a:chOff x="359753" y="1105709"/>
            <a:chExt cx="8426939" cy="1316835"/>
          </a:xfrm>
        </p:grpSpPr>
        <p:sp>
          <p:nvSpPr>
            <p:cNvPr id="25" name="Freeform 24">
              <a:hlinkClick r:id="rId7" action="ppaction://hlinksldjump"/>
              <a:extLst>
                <a:ext uri="{FF2B5EF4-FFF2-40B4-BE49-F238E27FC236}">
                  <a16:creationId xmlns:a16="http://schemas.microsoft.com/office/drawing/2014/main" id="{3169CCFA-3CCA-6546-B6AF-7D175117A52A}"/>
                </a:ext>
              </a:extLst>
            </p:cNvPr>
            <p:cNvSpPr/>
            <p:nvPr/>
          </p:nvSpPr>
          <p:spPr>
            <a:xfrm>
              <a:off x="359753" y="1505144"/>
              <a:ext cx="1687557"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29" name="Freeform 28">
              <a:hlinkClick r:id="rId8" action="ppaction://hlinksldjump"/>
              <a:extLst>
                <a:ext uri="{FF2B5EF4-FFF2-40B4-BE49-F238E27FC236}">
                  <a16:creationId xmlns:a16="http://schemas.microsoft.com/office/drawing/2014/main" id="{640DDA86-F5E7-D44D-8CDE-38D45A4CA0F4}"/>
                </a:ext>
              </a:extLst>
            </p:cNvPr>
            <p:cNvSpPr/>
            <p:nvPr/>
          </p:nvSpPr>
          <p:spPr>
            <a:xfrm>
              <a:off x="2052732" y="1119669"/>
              <a:ext cx="1656778" cy="89795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0" name="Freeform 29">
              <a:hlinkClick r:id="rId9" action="ppaction://hlinksldjump"/>
              <a:extLst>
                <a:ext uri="{FF2B5EF4-FFF2-40B4-BE49-F238E27FC236}">
                  <a16:creationId xmlns:a16="http://schemas.microsoft.com/office/drawing/2014/main" id="{66415BFC-FFB4-A64E-A8B2-604B8E7DFB03}"/>
                </a:ext>
              </a:extLst>
            </p:cNvPr>
            <p:cNvSpPr/>
            <p:nvPr/>
          </p:nvSpPr>
          <p:spPr>
            <a:xfrm>
              <a:off x="3740289" y="1105710"/>
              <a:ext cx="1651354" cy="911909"/>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1" name="Freeform 30">
              <a:hlinkClick r:id="rId10" action="ppaction://hlinksldjump"/>
              <a:extLst>
                <a:ext uri="{FF2B5EF4-FFF2-40B4-BE49-F238E27FC236}">
                  <a16:creationId xmlns:a16="http://schemas.microsoft.com/office/drawing/2014/main" id="{497F1D07-0064-C341-956A-89BC3555E275}"/>
                </a:ext>
              </a:extLst>
            </p:cNvPr>
            <p:cNvSpPr/>
            <p:nvPr/>
          </p:nvSpPr>
          <p:spPr>
            <a:xfrm>
              <a:off x="5427846" y="1105711"/>
              <a:ext cx="1651354"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2" name="Freeform 31">
              <a:hlinkClick r:id="rId11" action="ppaction://hlinksldjump"/>
              <a:extLst>
                <a:ext uri="{FF2B5EF4-FFF2-40B4-BE49-F238E27FC236}">
                  <a16:creationId xmlns:a16="http://schemas.microsoft.com/office/drawing/2014/main" id="{B6146824-D81A-584D-A9AD-94683322A9F0}"/>
                </a:ext>
              </a:extLst>
            </p:cNvPr>
            <p:cNvSpPr/>
            <p:nvPr/>
          </p:nvSpPr>
          <p:spPr>
            <a:xfrm>
              <a:off x="7135338" y="1105709"/>
              <a:ext cx="1651354" cy="91307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grpSp>
      <p:sp>
        <p:nvSpPr>
          <p:cNvPr id="3" name="TextBox 2">
            <a:extLst>
              <a:ext uri="{FF2B5EF4-FFF2-40B4-BE49-F238E27FC236}">
                <a16:creationId xmlns:a16="http://schemas.microsoft.com/office/drawing/2014/main" id="{D5355C7B-D07C-4296-9B33-A72E4BE66688}"/>
              </a:ext>
            </a:extLst>
          </p:cNvPr>
          <p:cNvSpPr txBox="1"/>
          <p:nvPr/>
        </p:nvSpPr>
        <p:spPr>
          <a:xfrm>
            <a:off x="2743201" y="4588087"/>
            <a:ext cx="5550946" cy="1107996"/>
          </a:xfrm>
          <a:prstGeom prst="rect">
            <a:avLst/>
          </a:prstGeom>
          <a:noFill/>
        </p:spPr>
        <p:txBody>
          <a:bodyPr wrap="square" rtlCol="0">
            <a:spAutoFit/>
          </a:bodyPr>
          <a:lstStyle/>
          <a:p>
            <a:r>
              <a:rPr lang="en-US" sz="1100" dirty="0">
                <a:solidFill>
                  <a:srgbClr val="002060"/>
                </a:solidFill>
              </a:rPr>
              <a:t>*The Wellness Companion Program is limited to education for patients about their Janssen therapy, its administration, and/or their disease. It is intended to supplement a patient’s understanding of their therapy. It does not provide medical advice, health coaching, or improved wellness as a result of engaging with the program, replace a treatment plan from the patient’s doctor or nurse, provide case management services, or serve as a reason to prescribe.</a:t>
            </a:r>
          </a:p>
        </p:txBody>
      </p:sp>
      <p:sp>
        <p:nvSpPr>
          <p:cNvPr id="27" name="Hyperlink">
            <a:hlinkClick r:id="rId3" action="ppaction://hlinksldjump"/>
            <a:extLst>
              <a:ext uri="{FF2B5EF4-FFF2-40B4-BE49-F238E27FC236}">
                <a16:creationId xmlns:a16="http://schemas.microsoft.com/office/drawing/2014/main" id="{342D18C9-5D40-4F4B-9612-C274BBECA65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74978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4263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BCEC20"/>
              </a:gs>
              <a:gs pos="72000">
                <a:srgbClr val="6EAA2A"/>
              </a:gs>
            </a:gsLst>
            <a:lin ang="5400000" scaled="0"/>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446AA79-AE8F-A844-BA68-1EAD66579FE9}"/>
              </a:ext>
            </a:extLst>
          </p:cNvPr>
          <p:cNvGrpSpPr/>
          <p:nvPr/>
        </p:nvGrpSpPr>
        <p:grpSpPr>
          <a:xfrm>
            <a:off x="326528" y="1100220"/>
            <a:ext cx="8490944" cy="917402"/>
            <a:chOff x="326528" y="1100221"/>
            <a:chExt cx="7083828" cy="588938"/>
          </a:xfrm>
          <a:gradFill>
            <a:gsLst>
              <a:gs pos="0">
                <a:srgbClr val="25708D"/>
              </a:gs>
              <a:gs pos="100000">
                <a:srgbClr val="14263D"/>
              </a:gs>
            </a:gsLst>
            <a:lin ang="5400000" scaled="1"/>
          </a:gradFill>
        </p:grpSpPr>
        <p:sp>
          <p:nvSpPr>
            <p:cNvPr id="14" name="Freeform 13">
              <a:extLst>
                <a:ext uri="{FF2B5EF4-FFF2-40B4-BE49-F238E27FC236}">
                  <a16:creationId xmlns:a16="http://schemas.microsoft.com/office/drawing/2014/main" id="{38F67112-4CC5-724B-B0CD-C6604D2A9E2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CarePath Trial Offer for PONVORY</a:t>
              </a:r>
              <a:r>
                <a:rPr lang="en-US" sz="1200" baseline="30000" dirty="0">
                  <a:solidFill>
                    <a:srgbClr val="BCEC20"/>
                  </a:solidFill>
                </a:rPr>
                <a:t>TM</a:t>
              </a:r>
            </a:p>
          </p:txBody>
        </p:sp>
        <p:sp>
          <p:nvSpPr>
            <p:cNvPr id="15" name="Freeform 14">
              <a:extLst>
                <a:ext uri="{FF2B5EF4-FFF2-40B4-BE49-F238E27FC236}">
                  <a16:creationId xmlns:a16="http://schemas.microsoft.com/office/drawing/2014/main" id="{4B8532FE-F5D6-5E4D-AE18-74B33688E97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Link for PONVORY</a:t>
              </a:r>
              <a:r>
                <a:rPr lang="en-US" sz="1200" baseline="30000" dirty="0">
                  <a:solidFill>
                    <a:srgbClr val="BCEC20"/>
                  </a:solidFill>
                </a:rPr>
                <a:t>TM</a:t>
              </a:r>
              <a:endParaRPr lang="en-US" sz="1200" dirty="0">
                <a:solidFill>
                  <a:srgbClr val="BCEC20"/>
                </a:solidFill>
              </a:endParaRPr>
            </a:p>
          </p:txBody>
        </p:sp>
        <p:sp>
          <p:nvSpPr>
            <p:cNvPr id="17" name="Freeform 16">
              <a:extLst>
                <a:ext uri="{FF2B5EF4-FFF2-40B4-BE49-F238E27FC236}">
                  <a16:creationId xmlns:a16="http://schemas.microsoft.com/office/drawing/2014/main" id="{44C65D3C-26E6-F643-B86B-107D72316D48}"/>
                </a:ext>
              </a:extLst>
            </p:cNvPr>
            <p:cNvSpPr/>
            <p:nvPr/>
          </p:nvSpPr>
          <p:spPr>
            <a:xfrm>
              <a:off x="1745511" y="1100222"/>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gradFill>
                <a:gsLst>
                  <a:gs pos="0">
                    <a:srgbClr val="25708D"/>
                  </a:gs>
                  <a:gs pos="99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14263D"/>
                  </a:solidFill>
                </a:rPr>
                <a:t>Janssen CarePath Pretest Rebate Program</a:t>
              </a:r>
            </a:p>
          </p:txBody>
        </p:sp>
        <p:sp>
          <p:nvSpPr>
            <p:cNvPr id="16" name="Freeform 15">
              <a:extLst>
                <a:ext uri="{FF2B5EF4-FFF2-40B4-BE49-F238E27FC236}">
                  <a16:creationId xmlns:a16="http://schemas.microsoft.com/office/drawing/2014/main" id="{6FAE09F4-EF14-B449-9972-4E475E02857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Wellness Companion Program</a:t>
              </a:r>
            </a:p>
          </p:txBody>
        </p:sp>
        <p:sp>
          <p:nvSpPr>
            <p:cNvPr id="18" name="Freeform 17">
              <a:extLst>
                <a:ext uri="{FF2B5EF4-FFF2-40B4-BE49-F238E27FC236}">
                  <a16:creationId xmlns:a16="http://schemas.microsoft.com/office/drawing/2014/main" id="{D9C9A6A1-6DB4-EA4E-BDD4-70A824E23B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BCEC20"/>
                  </a:solidFill>
                </a:rPr>
                <a:t>Janssen CarePath Savings Program</a:t>
              </a:r>
            </a:p>
          </p:txBody>
        </p:sp>
      </p:gr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14263D"/>
                </a:solidFill>
              </a:rPr>
              <a:t>Janssen Patient Support Programs</a:t>
            </a:r>
          </a:p>
        </p:txBody>
      </p:sp>
      <p:pic>
        <p:nvPicPr>
          <p:cNvPr id="21" name="Graphic 20">
            <a:extLst>
              <a:ext uri="{FF2B5EF4-FFF2-40B4-BE49-F238E27FC236}">
                <a16:creationId xmlns:a16="http://schemas.microsoft.com/office/drawing/2014/main" id="{D44A2F90-519D-F947-BAA3-504D3F1E04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924" y="593297"/>
            <a:ext cx="342900" cy="342900"/>
          </a:xfrm>
          <a:prstGeom prst="rect">
            <a:avLst/>
          </a:prstGeom>
        </p:spPr>
      </p:pic>
      <p:sp>
        <p:nvSpPr>
          <p:cNvPr id="24" name="TextBox 23">
            <a:extLst>
              <a:ext uri="{FF2B5EF4-FFF2-40B4-BE49-F238E27FC236}">
                <a16:creationId xmlns:a16="http://schemas.microsoft.com/office/drawing/2014/main" id="{69F302BA-FC79-2F49-BCC8-6A5A6FB81C50}"/>
              </a:ext>
            </a:extLst>
          </p:cNvPr>
          <p:cNvSpPr txBox="1"/>
          <p:nvPr/>
        </p:nvSpPr>
        <p:spPr>
          <a:xfrm>
            <a:off x="688071" y="2114464"/>
            <a:ext cx="7763405" cy="3017233"/>
          </a:xfrm>
          <a:prstGeom prst="rect">
            <a:avLst/>
          </a:prstGeom>
          <a:noFill/>
        </p:spPr>
        <p:txBody>
          <a:bodyPr wrap="square" rtlCol="0">
            <a:noAutofit/>
          </a:bodyPr>
          <a:lstStyle/>
          <a:p>
            <a:pPr>
              <a:spcBef>
                <a:spcPts val="1200"/>
              </a:spcBef>
              <a:spcAft>
                <a:spcPts val="600"/>
              </a:spcAft>
            </a:pPr>
            <a:r>
              <a:rPr lang="en-US" sz="1200" b="1" dirty="0">
                <a:solidFill>
                  <a:srgbClr val="002060"/>
                </a:solidFill>
              </a:rPr>
              <a:t>Before Starting Treatment</a:t>
            </a:r>
            <a:r>
              <a:rPr lang="en-US" sz="1200" dirty="0">
                <a:solidFill>
                  <a:srgbClr val="002060"/>
                </a:solidFill>
              </a:rPr>
              <a:t> </a:t>
            </a:r>
          </a:p>
          <a:p>
            <a:pPr>
              <a:spcBef>
                <a:spcPts val="1200"/>
              </a:spcBef>
              <a:spcAft>
                <a:spcPts val="600"/>
              </a:spcAft>
            </a:pPr>
            <a:r>
              <a:rPr lang="en-US" sz="1200" dirty="0">
                <a:solidFill>
                  <a:srgbClr val="002060"/>
                </a:solidFill>
              </a:rPr>
              <a:t>For patients using commercial or private health insurance to pay for their medication: </a:t>
            </a:r>
          </a:p>
          <a:p>
            <a:pPr>
              <a:spcBef>
                <a:spcPts val="1200"/>
              </a:spcBef>
              <a:spcAft>
                <a:spcPts val="600"/>
              </a:spcAft>
            </a:pPr>
            <a:r>
              <a:rPr lang="en-US" sz="1200" b="1" dirty="0">
                <a:solidFill>
                  <a:srgbClr val="002060"/>
                </a:solidFill>
              </a:rPr>
              <a:t>Janssen CarePath Pretest Rebate Program </a:t>
            </a:r>
          </a:p>
          <a:p>
            <a:pPr>
              <a:spcBef>
                <a:spcPts val="1200"/>
              </a:spcBef>
              <a:spcAft>
                <a:spcPts val="600"/>
              </a:spcAft>
            </a:pPr>
            <a:r>
              <a:rPr lang="en-US" sz="1200" dirty="0">
                <a:solidFill>
                  <a:srgbClr val="002060"/>
                </a:solidFill>
              </a:rPr>
              <a:t>Eligible patients using commercial or private insurance can save on out-of-pocket costs for pretests and first dose monitoring that may be required when starting treatment with PONVORY™. Eligible patients pay $0 after rebate for required pretests and/or first dose monitoring when starting treatment with PONVORY™, with a $1,500 maximum program benefit per lifetime.  </a:t>
            </a:r>
          </a:p>
          <a:p>
            <a:pPr>
              <a:spcBef>
                <a:spcPts val="1200"/>
              </a:spcBef>
              <a:spcAft>
                <a:spcPts val="600"/>
              </a:spcAft>
            </a:pPr>
            <a:r>
              <a:rPr lang="en-US" sz="1200" dirty="0">
                <a:solidFill>
                  <a:srgbClr val="002060"/>
                </a:solidFill>
              </a:rPr>
              <a:t>Not valid for patients using Medicare, Medicaid, or other government-funded programs to pay for their  pretests or first dose monitoring. Terms expire at the end of each calendar year and may change. Not valid for residents of MA, MI, MN or RI. There is no income requirement. Patients can review full program requirements at </a:t>
            </a:r>
            <a:r>
              <a:rPr lang="en-US" sz="1200" b="1" dirty="0">
                <a:solidFill>
                  <a:srgbClr val="002060"/>
                </a:solidFill>
              </a:rPr>
              <a:t>JanssenCarePath.com/</a:t>
            </a:r>
            <a:r>
              <a:rPr lang="en-US" sz="1200" b="1" dirty="0" err="1">
                <a:solidFill>
                  <a:srgbClr val="002060"/>
                </a:solidFill>
              </a:rPr>
              <a:t>Ponvory</a:t>
            </a:r>
            <a:r>
              <a:rPr lang="en-US" sz="1200" b="1" dirty="0">
                <a:solidFill>
                  <a:srgbClr val="002060"/>
                </a:solidFill>
              </a:rPr>
              <a:t>-Pretest.</a:t>
            </a:r>
          </a:p>
        </p:txBody>
      </p:sp>
      <p:grpSp>
        <p:nvGrpSpPr>
          <p:cNvPr id="25" name="HYPERLINKS">
            <a:extLst>
              <a:ext uri="{FF2B5EF4-FFF2-40B4-BE49-F238E27FC236}">
                <a16:creationId xmlns:a16="http://schemas.microsoft.com/office/drawing/2014/main" id="{AAEF6EC8-1B38-C849-AE61-F922B31C2F75}"/>
              </a:ext>
            </a:extLst>
          </p:cNvPr>
          <p:cNvGrpSpPr/>
          <p:nvPr/>
        </p:nvGrpSpPr>
        <p:grpSpPr>
          <a:xfrm>
            <a:off x="351885" y="1089667"/>
            <a:ext cx="8434807" cy="933444"/>
            <a:chOff x="351885" y="1089667"/>
            <a:chExt cx="8434807" cy="933444"/>
          </a:xfrm>
        </p:grpSpPr>
        <p:sp>
          <p:nvSpPr>
            <p:cNvPr id="29" name="Freeform 28">
              <a:hlinkClick r:id="rId6" action="ppaction://hlinksldjump"/>
              <a:extLst>
                <a:ext uri="{FF2B5EF4-FFF2-40B4-BE49-F238E27FC236}">
                  <a16:creationId xmlns:a16="http://schemas.microsoft.com/office/drawing/2014/main" id="{7FE649FC-16BA-8140-9667-C62D0A1724F6}"/>
                </a:ext>
              </a:extLst>
            </p:cNvPr>
            <p:cNvSpPr/>
            <p:nvPr/>
          </p:nvSpPr>
          <p:spPr>
            <a:xfrm>
              <a:off x="351885" y="1089667"/>
              <a:ext cx="1687557"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0" name="Freeform 29">
              <a:hlinkClick r:id="rId7" action="ppaction://hlinksldjump"/>
              <a:extLst>
                <a:ext uri="{FF2B5EF4-FFF2-40B4-BE49-F238E27FC236}">
                  <a16:creationId xmlns:a16="http://schemas.microsoft.com/office/drawing/2014/main" id="{6A6BCDB6-238C-5146-8833-5C0F43A84A3E}"/>
                </a:ext>
              </a:extLst>
            </p:cNvPr>
            <p:cNvSpPr/>
            <p:nvPr/>
          </p:nvSpPr>
          <p:spPr>
            <a:xfrm>
              <a:off x="2052732" y="1119669"/>
              <a:ext cx="1656778" cy="89795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1" name="Freeform 30">
              <a:hlinkClick r:id="rId8" action="ppaction://hlinksldjump"/>
              <a:extLst>
                <a:ext uri="{FF2B5EF4-FFF2-40B4-BE49-F238E27FC236}">
                  <a16:creationId xmlns:a16="http://schemas.microsoft.com/office/drawing/2014/main" id="{DA33DA6E-8E9A-3044-9297-C237822D91C2}"/>
                </a:ext>
              </a:extLst>
            </p:cNvPr>
            <p:cNvSpPr/>
            <p:nvPr/>
          </p:nvSpPr>
          <p:spPr>
            <a:xfrm>
              <a:off x="3740289" y="1105710"/>
              <a:ext cx="1651354" cy="911909"/>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2" name="Freeform 31">
              <a:hlinkClick r:id="rId9" action="ppaction://hlinksldjump"/>
              <a:extLst>
                <a:ext uri="{FF2B5EF4-FFF2-40B4-BE49-F238E27FC236}">
                  <a16:creationId xmlns:a16="http://schemas.microsoft.com/office/drawing/2014/main" id="{1623BEB6-AAF0-0B4B-9CC9-35C6821AC404}"/>
                </a:ext>
              </a:extLst>
            </p:cNvPr>
            <p:cNvSpPr/>
            <p:nvPr/>
          </p:nvSpPr>
          <p:spPr>
            <a:xfrm>
              <a:off x="5427846" y="1105711"/>
              <a:ext cx="1651354"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3" name="Freeform 32">
              <a:hlinkClick r:id="rId10" action="ppaction://hlinksldjump"/>
              <a:extLst>
                <a:ext uri="{FF2B5EF4-FFF2-40B4-BE49-F238E27FC236}">
                  <a16:creationId xmlns:a16="http://schemas.microsoft.com/office/drawing/2014/main" id="{2274064E-38D0-494A-9BC0-F742987CF7EB}"/>
                </a:ext>
              </a:extLst>
            </p:cNvPr>
            <p:cNvSpPr/>
            <p:nvPr/>
          </p:nvSpPr>
          <p:spPr>
            <a:xfrm>
              <a:off x="7135338" y="1105709"/>
              <a:ext cx="1651354" cy="91307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grpSp>
      <p:pic>
        <p:nvPicPr>
          <p:cNvPr id="37" name="Picture 36">
            <a:extLst>
              <a:ext uri="{FF2B5EF4-FFF2-40B4-BE49-F238E27FC236}">
                <a16:creationId xmlns:a16="http://schemas.microsoft.com/office/drawing/2014/main" id="{7AEFF82C-AEF1-FB4A-AF98-9F0CC261E5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7981" y="2115622"/>
            <a:ext cx="1355726" cy="696658"/>
          </a:xfrm>
          <a:prstGeom prst="rect">
            <a:avLst/>
          </a:prstGeom>
        </p:spPr>
      </p:pic>
      <p:sp>
        <p:nvSpPr>
          <p:cNvPr id="38" name="Hyperlink">
            <a:hlinkClick r:id="rId3" action="ppaction://hlinksldjump"/>
            <a:extLst>
              <a:ext uri="{FF2B5EF4-FFF2-40B4-BE49-F238E27FC236}">
                <a16:creationId xmlns:a16="http://schemas.microsoft.com/office/drawing/2014/main" id="{4D35A258-1E78-D441-B0EA-6E06DB82A420}"/>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46435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4263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BCEC20"/>
              </a:gs>
              <a:gs pos="72000">
                <a:srgbClr val="6EAA2A"/>
              </a:gs>
            </a:gsLst>
            <a:lin ang="5400000" scaled="0"/>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446AA79-AE8F-A844-BA68-1EAD66579FE9}"/>
              </a:ext>
            </a:extLst>
          </p:cNvPr>
          <p:cNvGrpSpPr/>
          <p:nvPr/>
        </p:nvGrpSpPr>
        <p:grpSpPr>
          <a:xfrm>
            <a:off x="326528" y="1100220"/>
            <a:ext cx="8490944" cy="917402"/>
            <a:chOff x="326528" y="1100221"/>
            <a:chExt cx="7083828" cy="588938"/>
          </a:xfrm>
          <a:gradFill>
            <a:gsLst>
              <a:gs pos="0">
                <a:srgbClr val="25708D"/>
              </a:gs>
              <a:gs pos="99000">
                <a:srgbClr val="14263D"/>
              </a:gs>
            </a:gsLst>
            <a:lin ang="5400000" scaled="1"/>
          </a:gradFill>
        </p:grpSpPr>
        <p:sp>
          <p:nvSpPr>
            <p:cNvPr id="14" name="Freeform 13">
              <a:extLst>
                <a:ext uri="{FF2B5EF4-FFF2-40B4-BE49-F238E27FC236}">
                  <a16:creationId xmlns:a16="http://schemas.microsoft.com/office/drawing/2014/main" id="{38F67112-4CC5-724B-B0CD-C6604D2A9E2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1000">
                  <a:srgbClr val="BCEC20"/>
                </a:gs>
                <a:gs pos="99000">
                  <a:srgbClr val="6EAA2A"/>
                </a:gs>
              </a:gsLst>
              <a:lin ang="5400000" scaled="1"/>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14263D"/>
                  </a:solidFill>
                </a:rPr>
                <a:t>Janssen CarePath Trial Offer for PONVORY</a:t>
              </a:r>
              <a:r>
                <a:rPr lang="en-US" sz="1200" baseline="30000" dirty="0">
                  <a:solidFill>
                    <a:srgbClr val="14263D"/>
                  </a:solidFill>
                </a:rPr>
                <a:t>TM</a:t>
              </a:r>
            </a:p>
          </p:txBody>
        </p:sp>
        <p:sp>
          <p:nvSpPr>
            <p:cNvPr id="15" name="Freeform 14">
              <a:extLst>
                <a:ext uri="{FF2B5EF4-FFF2-40B4-BE49-F238E27FC236}">
                  <a16:creationId xmlns:a16="http://schemas.microsoft.com/office/drawing/2014/main" id="{4B8532FE-F5D6-5E4D-AE18-74B33688E97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Link for PONVORY</a:t>
              </a:r>
              <a:r>
                <a:rPr lang="en-US" sz="1200" baseline="30000" dirty="0">
                  <a:solidFill>
                    <a:srgbClr val="BCEC20"/>
                  </a:solidFill>
                </a:rPr>
                <a:t>TM</a:t>
              </a:r>
              <a:endParaRPr lang="en-US" sz="1200" dirty="0">
                <a:solidFill>
                  <a:srgbClr val="BCEC20"/>
                </a:solidFill>
              </a:endParaRPr>
            </a:p>
          </p:txBody>
        </p:sp>
        <p:sp>
          <p:nvSpPr>
            <p:cNvPr id="17" name="Freeform 16">
              <a:extLst>
                <a:ext uri="{FF2B5EF4-FFF2-40B4-BE49-F238E27FC236}">
                  <a16:creationId xmlns:a16="http://schemas.microsoft.com/office/drawing/2014/main" id="{44C65D3C-26E6-F643-B86B-107D72316D48}"/>
                </a:ext>
              </a:extLst>
            </p:cNvPr>
            <p:cNvSpPr/>
            <p:nvPr/>
          </p:nvSpPr>
          <p:spPr>
            <a:xfrm>
              <a:off x="1745511" y="1100222"/>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Janssen CarePath Pretest Rebate Program</a:t>
              </a:r>
            </a:p>
          </p:txBody>
        </p:sp>
        <p:sp>
          <p:nvSpPr>
            <p:cNvPr id="16" name="Freeform 15">
              <a:hlinkClick r:id="rId4" action="ppaction://hlinksldjump"/>
              <a:extLst>
                <a:ext uri="{FF2B5EF4-FFF2-40B4-BE49-F238E27FC236}">
                  <a16:creationId xmlns:a16="http://schemas.microsoft.com/office/drawing/2014/main" id="{6FAE09F4-EF14-B449-9972-4E475E02857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Wellness Companion Program</a:t>
              </a:r>
            </a:p>
          </p:txBody>
        </p:sp>
        <p:sp>
          <p:nvSpPr>
            <p:cNvPr id="18" name="Freeform 17">
              <a:extLst>
                <a:ext uri="{FF2B5EF4-FFF2-40B4-BE49-F238E27FC236}">
                  <a16:creationId xmlns:a16="http://schemas.microsoft.com/office/drawing/2014/main" id="{D9C9A6A1-6DB4-EA4E-BDD4-70A824E23B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BCEC20"/>
                  </a:solidFill>
                </a:rPr>
                <a:t>Janssen CarePath Savings Program</a:t>
              </a:r>
            </a:p>
          </p:txBody>
        </p:sp>
      </p:gr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14263D"/>
                </a:solidFill>
              </a:rPr>
              <a:t>Janssen Patient Support Programs</a:t>
            </a:r>
          </a:p>
        </p:txBody>
      </p:sp>
      <p:pic>
        <p:nvPicPr>
          <p:cNvPr id="21" name="Graphic 20">
            <a:extLst>
              <a:ext uri="{FF2B5EF4-FFF2-40B4-BE49-F238E27FC236}">
                <a16:creationId xmlns:a16="http://schemas.microsoft.com/office/drawing/2014/main" id="{D44A2F90-519D-F947-BAA3-504D3F1E04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924" y="593297"/>
            <a:ext cx="342900" cy="342900"/>
          </a:xfrm>
          <a:prstGeom prst="rect">
            <a:avLst/>
          </a:prstGeom>
        </p:spPr>
      </p:pic>
      <p:grpSp>
        <p:nvGrpSpPr>
          <p:cNvPr id="25" name="HYPERLINKS">
            <a:extLst>
              <a:ext uri="{FF2B5EF4-FFF2-40B4-BE49-F238E27FC236}">
                <a16:creationId xmlns:a16="http://schemas.microsoft.com/office/drawing/2014/main" id="{84F4E8DF-9909-F048-A6DE-6B128135088B}"/>
              </a:ext>
            </a:extLst>
          </p:cNvPr>
          <p:cNvGrpSpPr/>
          <p:nvPr/>
        </p:nvGrpSpPr>
        <p:grpSpPr>
          <a:xfrm>
            <a:off x="2052732" y="1105709"/>
            <a:ext cx="6733960" cy="3880777"/>
            <a:chOff x="2052732" y="1105709"/>
            <a:chExt cx="6733960" cy="3880777"/>
          </a:xfrm>
        </p:grpSpPr>
        <p:sp>
          <p:nvSpPr>
            <p:cNvPr id="29" name="Freeform 28">
              <a:hlinkClick r:id="rId4" action="ppaction://hlinksldjump"/>
              <a:extLst>
                <a:ext uri="{FF2B5EF4-FFF2-40B4-BE49-F238E27FC236}">
                  <a16:creationId xmlns:a16="http://schemas.microsoft.com/office/drawing/2014/main" id="{A26E1F9C-0D9F-CE49-90A5-2AE883FD1E8E}"/>
                </a:ext>
              </a:extLst>
            </p:cNvPr>
            <p:cNvSpPr/>
            <p:nvPr/>
          </p:nvSpPr>
          <p:spPr>
            <a:xfrm>
              <a:off x="2208006" y="4069086"/>
              <a:ext cx="1687557"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0" name="Freeform 29">
              <a:hlinkClick r:id="rId7" action="ppaction://hlinksldjump"/>
              <a:extLst>
                <a:ext uri="{FF2B5EF4-FFF2-40B4-BE49-F238E27FC236}">
                  <a16:creationId xmlns:a16="http://schemas.microsoft.com/office/drawing/2014/main" id="{779AC412-B2B8-4949-B74F-D2B9A5908A2C}"/>
                </a:ext>
              </a:extLst>
            </p:cNvPr>
            <p:cNvSpPr/>
            <p:nvPr/>
          </p:nvSpPr>
          <p:spPr>
            <a:xfrm>
              <a:off x="2052732" y="1119669"/>
              <a:ext cx="1656778" cy="89795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1" name="Freeform 30">
              <a:hlinkClick r:id="rId8" action="ppaction://hlinksldjump"/>
              <a:extLst>
                <a:ext uri="{FF2B5EF4-FFF2-40B4-BE49-F238E27FC236}">
                  <a16:creationId xmlns:a16="http://schemas.microsoft.com/office/drawing/2014/main" id="{E4D7150D-3B37-DA46-A292-0496FD4705D8}"/>
                </a:ext>
              </a:extLst>
            </p:cNvPr>
            <p:cNvSpPr/>
            <p:nvPr/>
          </p:nvSpPr>
          <p:spPr>
            <a:xfrm>
              <a:off x="3740289" y="1105710"/>
              <a:ext cx="1651354" cy="911909"/>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2" name="Freeform 31">
              <a:hlinkClick r:id="rId9" action="ppaction://hlinksldjump"/>
              <a:extLst>
                <a:ext uri="{FF2B5EF4-FFF2-40B4-BE49-F238E27FC236}">
                  <a16:creationId xmlns:a16="http://schemas.microsoft.com/office/drawing/2014/main" id="{89E93EE6-7CCD-2040-B121-B295C69B5AE3}"/>
                </a:ext>
              </a:extLst>
            </p:cNvPr>
            <p:cNvSpPr/>
            <p:nvPr/>
          </p:nvSpPr>
          <p:spPr>
            <a:xfrm>
              <a:off x="5427846" y="1105711"/>
              <a:ext cx="1651354"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3" name="Freeform 32">
              <a:hlinkClick r:id="rId10" action="ppaction://hlinksldjump"/>
              <a:extLst>
                <a:ext uri="{FF2B5EF4-FFF2-40B4-BE49-F238E27FC236}">
                  <a16:creationId xmlns:a16="http://schemas.microsoft.com/office/drawing/2014/main" id="{3B35CAA0-AF04-234B-BDD3-C60BC1F036BC}"/>
                </a:ext>
              </a:extLst>
            </p:cNvPr>
            <p:cNvSpPr/>
            <p:nvPr/>
          </p:nvSpPr>
          <p:spPr>
            <a:xfrm>
              <a:off x="7135338" y="1105709"/>
              <a:ext cx="1651354" cy="91307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grpSp>
      <p:grpSp>
        <p:nvGrpSpPr>
          <p:cNvPr id="35" name="Group 34">
            <a:extLst>
              <a:ext uri="{FF2B5EF4-FFF2-40B4-BE49-F238E27FC236}">
                <a16:creationId xmlns:a16="http://schemas.microsoft.com/office/drawing/2014/main" id="{2FB6128B-25E1-DF47-8271-6B2CE6B0B2FA}"/>
              </a:ext>
            </a:extLst>
          </p:cNvPr>
          <p:cNvGrpSpPr/>
          <p:nvPr/>
        </p:nvGrpSpPr>
        <p:grpSpPr>
          <a:xfrm>
            <a:off x="860065" y="2460314"/>
            <a:ext cx="1657102" cy="1657102"/>
            <a:chOff x="1086099" y="4474586"/>
            <a:chExt cx="1657102" cy="1657102"/>
          </a:xfrm>
        </p:grpSpPr>
        <p:sp>
          <p:nvSpPr>
            <p:cNvPr id="37" name="Oval 36">
              <a:extLst>
                <a:ext uri="{FF2B5EF4-FFF2-40B4-BE49-F238E27FC236}">
                  <a16:creationId xmlns:a16="http://schemas.microsoft.com/office/drawing/2014/main" id="{3EE0919A-C784-4044-A321-EF0CD18A9F0D}"/>
                </a:ext>
              </a:extLst>
            </p:cNvPr>
            <p:cNvSpPr/>
            <p:nvPr/>
          </p:nvSpPr>
          <p:spPr>
            <a:xfrm>
              <a:off x="1086099" y="4474586"/>
              <a:ext cx="1657102" cy="1657102"/>
            </a:xfrm>
            <a:prstGeom prst="ellipse">
              <a:avLst/>
            </a:prstGeom>
            <a:gradFill>
              <a:gsLst>
                <a:gs pos="0">
                  <a:srgbClr val="24738F"/>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4DCA569-E485-FB47-8F07-9A3D49F02B6A}"/>
                </a:ext>
              </a:extLst>
            </p:cNvPr>
            <p:cNvSpPr/>
            <p:nvPr/>
          </p:nvSpPr>
          <p:spPr>
            <a:xfrm>
              <a:off x="1181845" y="4565971"/>
              <a:ext cx="1474332" cy="1474332"/>
            </a:xfrm>
            <a:prstGeom prst="ellipse">
              <a:avLst/>
            </a:prstGeom>
            <a:gradFill>
              <a:gsLst>
                <a:gs pos="1000">
                  <a:srgbClr val="00263A"/>
                </a:gs>
                <a:gs pos="84000">
                  <a:srgbClr val="2270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2">
            <a:extLst>
              <a:ext uri="{FF2B5EF4-FFF2-40B4-BE49-F238E27FC236}">
                <a16:creationId xmlns:a16="http://schemas.microsoft.com/office/drawing/2014/main" id="{66CD0567-EFA8-7544-9AFD-39735C769D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35894" y="2797921"/>
            <a:ext cx="1072112" cy="1072112"/>
          </a:xfrm>
          <a:prstGeom prst="rect">
            <a:avLst/>
          </a:prstGeom>
        </p:spPr>
      </p:pic>
      <p:pic>
        <p:nvPicPr>
          <p:cNvPr id="34" name="Picture 33">
            <a:extLst>
              <a:ext uri="{FF2B5EF4-FFF2-40B4-BE49-F238E27FC236}">
                <a16:creationId xmlns:a16="http://schemas.microsoft.com/office/drawing/2014/main" id="{E6A52519-C152-8746-9457-D3CECCFAE3D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7981" y="2115622"/>
            <a:ext cx="1355726" cy="696658"/>
          </a:xfrm>
          <a:prstGeom prst="rect">
            <a:avLst/>
          </a:prstGeom>
        </p:spPr>
      </p:pic>
      <p:sp>
        <p:nvSpPr>
          <p:cNvPr id="36" name="Hyperlink">
            <a:hlinkClick r:id="rId3" action="ppaction://hlinksldjump"/>
            <a:extLst>
              <a:ext uri="{FF2B5EF4-FFF2-40B4-BE49-F238E27FC236}">
                <a16:creationId xmlns:a16="http://schemas.microsoft.com/office/drawing/2014/main" id="{2BBB1973-D4F9-B74A-8523-2C3D46846E1E}"/>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B2C3B9F-751B-40C3-BAF6-D7718C07407E}"/>
              </a:ext>
            </a:extLst>
          </p:cNvPr>
          <p:cNvSpPr txBox="1"/>
          <p:nvPr/>
        </p:nvSpPr>
        <p:spPr>
          <a:xfrm>
            <a:off x="2756671" y="2768816"/>
            <a:ext cx="5835409" cy="3017233"/>
          </a:xfrm>
          <a:prstGeom prst="rect">
            <a:avLst/>
          </a:prstGeom>
          <a:noFill/>
        </p:spPr>
        <p:txBody>
          <a:bodyPr wrap="square" rtlCol="0">
            <a:noAutofit/>
          </a:bodyPr>
          <a:lstStyle/>
          <a:p>
            <a:pPr marL="0" marR="0">
              <a:spcBef>
                <a:spcPts val="0"/>
              </a:spcBef>
              <a:spcAft>
                <a:spcPts val="0"/>
              </a:spcAft>
            </a:pPr>
            <a:r>
              <a:rPr lang="en-US" sz="1400" b="1" kern="1200" dirty="0">
                <a:solidFill>
                  <a:srgbClr val="002060"/>
                </a:solidFill>
                <a:effectLst/>
                <a:latin typeface="Arial" panose="020B0604020202020204" pitchFamily="34" charset="0"/>
                <a:ea typeface="+mn-ea"/>
                <a:cs typeface="+mn-cs"/>
              </a:rPr>
              <a:t>Janssen </a:t>
            </a:r>
            <a:r>
              <a:rPr lang="en-US" sz="1400" b="1" kern="1200" dirty="0" err="1">
                <a:solidFill>
                  <a:srgbClr val="002060"/>
                </a:solidFill>
                <a:effectLst/>
                <a:latin typeface="Arial" panose="020B0604020202020204" pitchFamily="34" charset="0"/>
                <a:ea typeface="+mn-ea"/>
                <a:cs typeface="+mn-cs"/>
              </a:rPr>
              <a:t>CarePath</a:t>
            </a:r>
            <a:r>
              <a:rPr lang="en-US" sz="1400" b="1" kern="1200" dirty="0">
                <a:solidFill>
                  <a:srgbClr val="002060"/>
                </a:solidFill>
                <a:effectLst/>
                <a:latin typeface="Arial" panose="020B0604020202020204" pitchFamily="34" charset="0"/>
                <a:ea typeface="+mn-ea"/>
                <a:cs typeface="+mn-cs"/>
              </a:rPr>
              <a:t> Trial Offer for PONVORY™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pPr>
            <a:r>
              <a:rPr lang="en-US" sz="1200" kern="1200" dirty="0">
                <a:solidFill>
                  <a:srgbClr val="002060"/>
                </a:solidFill>
                <a:effectLst/>
                <a:ea typeface="+mn-ea"/>
                <a:cs typeface="+mn-cs"/>
              </a:rPr>
              <a:t>Free 14-Day Starter Pack and 30-Day maintenance supply for eligible patients. </a:t>
            </a:r>
            <a:endParaRPr lang="en-US" sz="1200" dirty="0">
              <a:effectLst/>
              <a:ea typeface="Calibri" panose="020F0502020204030204" pitchFamily="34" charset="0"/>
              <a:cs typeface="Times New Roman" panose="02020603050405020304" pitchFamily="18" charset="0"/>
            </a:endParaRPr>
          </a:p>
          <a:p>
            <a:pPr marL="0" marR="0">
              <a:spcBef>
                <a:spcPts val="1200"/>
              </a:spcBef>
            </a:pPr>
            <a:r>
              <a:rPr lang="en-US" sz="1200" kern="1200" dirty="0">
                <a:solidFill>
                  <a:srgbClr val="002060"/>
                </a:solidFill>
                <a:effectLst/>
                <a:ea typeface="+mn-ea"/>
                <a:cs typeface="+mn-cs"/>
              </a:rPr>
              <a:t>The trial </a:t>
            </a:r>
            <a:r>
              <a:rPr lang="en-US" sz="1200" dirty="0">
                <a:solidFill>
                  <a:srgbClr val="002060"/>
                </a:solidFill>
              </a:rPr>
              <a:t>o</a:t>
            </a:r>
            <a:r>
              <a:rPr lang="en-US" sz="1200" kern="1200" dirty="0">
                <a:solidFill>
                  <a:srgbClr val="002060"/>
                </a:solidFill>
                <a:effectLst/>
                <a:ea typeface="+mn-ea"/>
                <a:cs typeface="+mn-cs"/>
              </a:rPr>
              <a:t>ffer helps patients become familiar with PONVORY™. At the end of the </a:t>
            </a:r>
            <a:r>
              <a:rPr lang="en-US" sz="1200" dirty="0">
                <a:solidFill>
                  <a:srgbClr val="002060"/>
                </a:solidFill>
              </a:rPr>
              <a:t>trial offer,</a:t>
            </a:r>
            <a:r>
              <a:rPr lang="en-US" sz="1200" kern="1200" dirty="0">
                <a:solidFill>
                  <a:srgbClr val="002060"/>
                </a:solidFill>
                <a:effectLst/>
                <a:ea typeface="+mn-ea"/>
                <a:cs typeface="+mn-cs"/>
              </a:rPr>
              <a:t> the HCP and patient decide whether to continue treatment. To be eligible, a patient must have been prescribed PONVORY™ and be 18 years of age or older. One (1) use is allowed per lifetime.</a:t>
            </a:r>
            <a:endParaRPr lang="en-US" sz="1200" dirty="0">
              <a:effectLst/>
              <a:ea typeface="Calibri" panose="020F0502020204030204" pitchFamily="34" charset="0"/>
              <a:cs typeface="Times New Roman" panose="02020603050405020304" pitchFamily="18" charset="0"/>
            </a:endParaRPr>
          </a:p>
          <a:p>
            <a:pPr marL="0" marR="0">
              <a:spcBef>
                <a:spcPts val="1200"/>
              </a:spcBef>
              <a:spcAft>
                <a:spcPts val="600"/>
              </a:spcAft>
            </a:pPr>
            <a:r>
              <a:rPr lang="en-US" sz="1200" kern="1200" dirty="0">
                <a:solidFill>
                  <a:srgbClr val="002060"/>
                </a:solidFill>
                <a:effectLst/>
                <a:ea typeface="+mn-ea"/>
                <a:cs typeface="+mn-cs"/>
              </a:rPr>
              <a:t>This trial offer is open to patients who have commercial insurance, government coverage, or no insurance coverage. However, there is no guarantee of continuous accessibility after the trial offer ends. Terms expire at the end of each calendar year and may change. </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59001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26528" y="1116799"/>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4263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BCEC20"/>
              </a:gs>
              <a:gs pos="72000">
                <a:srgbClr val="6EAA2A"/>
              </a:gs>
            </a:gsLst>
            <a:lin ang="5400000" scaled="0"/>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446AA79-AE8F-A844-BA68-1EAD66579FE9}"/>
              </a:ext>
            </a:extLst>
          </p:cNvPr>
          <p:cNvGrpSpPr/>
          <p:nvPr/>
        </p:nvGrpSpPr>
        <p:grpSpPr>
          <a:xfrm>
            <a:off x="326528" y="1100220"/>
            <a:ext cx="8490944" cy="917402"/>
            <a:chOff x="326528" y="1100221"/>
            <a:chExt cx="7083828" cy="588938"/>
          </a:xfrm>
          <a:gradFill>
            <a:gsLst>
              <a:gs pos="0">
                <a:srgbClr val="25708D"/>
              </a:gs>
              <a:gs pos="99000">
                <a:srgbClr val="14263D"/>
              </a:gs>
            </a:gsLst>
            <a:lin ang="5400000" scaled="1"/>
          </a:gradFill>
        </p:grpSpPr>
        <p:sp>
          <p:nvSpPr>
            <p:cNvPr id="14" name="Freeform 13">
              <a:extLst>
                <a:ext uri="{FF2B5EF4-FFF2-40B4-BE49-F238E27FC236}">
                  <a16:creationId xmlns:a16="http://schemas.microsoft.com/office/drawing/2014/main" id="{38F67112-4CC5-724B-B0CD-C6604D2A9E2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CarePath Trial Offer for PONVORY</a:t>
              </a:r>
              <a:r>
                <a:rPr lang="en-US" sz="1200" baseline="30000" dirty="0">
                  <a:solidFill>
                    <a:srgbClr val="BCEC20"/>
                  </a:solidFill>
                </a:rPr>
                <a:t>TM</a:t>
              </a:r>
            </a:p>
          </p:txBody>
        </p:sp>
        <p:sp>
          <p:nvSpPr>
            <p:cNvPr id="15" name="Freeform 14">
              <a:extLst>
                <a:ext uri="{FF2B5EF4-FFF2-40B4-BE49-F238E27FC236}">
                  <a16:creationId xmlns:a16="http://schemas.microsoft.com/office/drawing/2014/main" id="{4B8532FE-F5D6-5E4D-AE18-74B33688E97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99000">
                  <a:srgbClr val="6EAA2A"/>
                </a:gs>
              </a:gsLst>
              <a:lin ang="5400000" scaled="1"/>
            </a:gradFill>
            <a:ln w="28575">
              <a:gradFill>
                <a:gsLst>
                  <a:gs pos="0">
                    <a:srgbClr val="25708D"/>
                  </a:gs>
                  <a:gs pos="99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14263D"/>
                  </a:solidFill>
                </a:rPr>
                <a:t>Janssen Link for PONVORY</a:t>
              </a:r>
              <a:r>
                <a:rPr lang="en-US" sz="1200" baseline="30000" dirty="0">
                  <a:solidFill>
                    <a:srgbClr val="14263D"/>
                  </a:solidFill>
                </a:rPr>
                <a:t>TM</a:t>
              </a:r>
              <a:endParaRPr lang="en-US" sz="1200" dirty="0">
                <a:solidFill>
                  <a:srgbClr val="14263D"/>
                </a:solidFill>
              </a:endParaRPr>
            </a:p>
          </p:txBody>
        </p:sp>
        <p:sp>
          <p:nvSpPr>
            <p:cNvPr id="17" name="Freeform 16">
              <a:extLst>
                <a:ext uri="{FF2B5EF4-FFF2-40B4-BE49-F238E27FC236}">
                  <a16:creationId xmlns:a16="http://schemas.microsoft.com/office/drawing/2014/main" id="{44C65D3C-26E6-F643-B86B-107D72316D48}"/>
                </a:ext>
              </a:extLst>
            </p:cNvPr>
            <p:cNvSpPr/>
            <p:nvPr/>
          </p:nvSpPr>
          <p:spPr>
            <a:xfrm>
              <a:off x="1745511" y="1100222"/>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Janssen CarePath Pretest Rebate Program</a:t>
              </a:r>
            </a:p>
          </p:txBody>
        </p:sp>
        <p:sp>
          <p:nvSpPr>
            <p:cNvPr id="16" name="Freeform 15">
              <a:extLst>
                <a:ext uri="{FF2B5EF4-FFF2-40B4-BE49-F238E27FC236}">
                  <a16:creationId xmlns:a16="http://schemas.microsoft.com/office/drawing/2014/main" id="{6FAE09F4-EF14-B449-9972-4E475E02857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Wellness Companion Program</a:t>
              </a:r>
            </a:p>
          </p:txBody>
        </p:sp>
        <p:sp>
          <p:nvSpPr>
            <p:cNvPr id="18" name="Freeform 17">
              <a:extLst>
                <a:ext uri="{FF2B5EF4-FFF2-40B4-BE49-F238E27FC236}">
                  <a16:creationId xmlns:a16="http://schemas.microsoft.com/office/drawing/2014/main" id="{D9C9A6A1-6DB4-EA4E-BDD4-70A824E23B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BCEC20"/>
                  </a:solidFill>
                </a:rPr>
                <a:t>Janssen CarePath Savings Program</a:t>
              </a:r>
            </a:p>
          </p:txBody>
        </p:sp>
      </p:gr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14263D"/>
                </a:solidFill>
              </a:rPr>
              <a:t>Janssen Patient Support Programs</a:t>
            </a:r>
          </a:p>
        </p:txBody>
      </p:sp>
      <p:pic>
        <p:nvPicPr>
          <p:cNvPr id="21" name="Graphic 20">
            <a:extLst>
              <a:ext uri="{FF2B5EF4-FFF2-40B4-BE49-F238E27FC236}">
                <a16:creationId xmlns:a16="http://schemas.microsoft.com/office/drawing/2014/main" id="{D44A2F90-519D-F947-BAA3-504D3F1E04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924" y="593297"/>
            <a:ext cx="342900" cy="342900"/>
          </a:xfrm>
          <a:prstGeom prst="rect">
            <a:avLst/>
          </a:prstGeom>
        </p:spPr>
      </p:pic>
      <p:sp>
        <p:nvSpPr>
          <p:cNvPr id="23" name="TextBox 22">
            <a:extLst>
              <a:ext uri="{FF2B5EF4-FFF2-40B4-BE49-F238E27FC236}">
                <a16:creationId xmlns:a16="http://schemas.microsoft.com/office/drawing/2014/main" id="{81EE9BB0-37C7-864E-A385-70D5C3281D57}"/>
              </a:ext>
            </a:extLst>
          </p:cNvPr>
          <p:cNvSpPr txBox="1"/>
          <p:nvPr/>
        </p:nvSpPr>
        <p:spPr>
          <a:xfrm>
            <a:off x="2756671" y="2768816"/>
            <a:ext cx="5835409" cy="3017233"/>
          </a:xfrm>
          <a:prstGeom prst="rect">
            <a:avLst/>
          </a:prstGeom>
          <a:noFill/>
        </p:spPr>
        <p:txBody>
          <a:bodyPr wrap="square" rtlCol="0">
            <a:noAutofit/>
          </a:bodyPr>
          <a:lstStyle/>
          <a:p>
            <a:r>
              <a:rPr lang="en-US" sz="1400" b="1" dirty="0">
                <a:solidFill>
                  <a:srgbClr val="002060"/>
                </a:solidFill>
                <a:latin typeface="+mj-lt"/>
              </a:rPr>
              <a:t>Commercial Coverage Delayed &gt;5 Business Days or Denied</a:t>
            </a:r>
            <a:r>
              <a:rPr lang="en-US" sz="1400" dirty="0">
                <a:solidFill>
                  <a:srgbClr val="002060"/>
                </a:solidFill>
                <a:latin typeface="+mj-lt"/>
              </a:rPr>
              <a:t> </a:t>
            </a:r>
            <a:endParaRPr lang="en-US" sz="1200" dirty="0">
              <a:solidFill>
                <a:srgbClr val="002060"/>
              </a:solidFill>
              <a:latin typeface="+mj-lt"/>
            </a:endParaRPr>
          </a:p>
          <a:p>
            <a:pPr>
              <a:spcBef>
                <a:spcPts val="1200"/>
              </a:spcBef>
            </a:pPr>
            <a:r>
              <a:rPr lang="en-US" sz="1200" dirty="0">
                <a:solidFill>
                  <a:srgbClr val="002060"/>
                </a:solidFill>
                <a:latin typeface="+mj-lt"/>
              </a:rPr>
              <a:t>For patients using commercial health insurance to pay for their medication:</a:t>
            </a:r>
            <a:endParaRPr lang="en-US" sz="1200" b="1" dirty="0">
              <a:solidFill>
                <a:srgbClr val="002060"/>
              </a:solidFill>
              <a:latin typeface="+mj-lt"/>
            </a:endParaRPr>
          </a:p>
          <a:p>
            <a:pPr>
              <a:spcBef>
                <a:spcPts val="1200"/>
              </a:spcBef>
            </a:pPr>
            <a:r>
              <a:rPr lang="en-US" sz="1200" b="1" dirty="0">
                <a:solidFill>
                  <a:srgbClr val="002060"/>
                </a:solidFill>
                <a:latin typeface="+mj-lt"/>
              </a:rPr>
              <a:t>Janssen Link for PONVORY™ </a:t>
            </a:r>
          </a:p>
          <a:p>
            <a:endParaRPr lang="en-US" sz="1200" dirty="0">
              <a:solidFill>
                <a:srgbClr val="002060"/>
              </a:solidFill>
              <a:latin typeface="+mj-lt"/>
            </a:endParaRPr>
          </a:p>
          <a:p>
            <a:r>
              <a:rPr lang="en-US" sz="1200" dirty="0">
                <a:solidFill>
                  <a:srgbClr val="002060"/>
                </a:solidFill>
                <a:latin typeface="+mj-lt"/>
              </a:rPr>
              <a:t>When commercial insurance coverage is delayed (&gt;5 business days) or denied, eligible patients will receive PONVORY™ </a:t>
            </a:r>
            <a:r>
              <a:rPr lang="en-US" sz="1200" b="1" dirty="0">
                <a:solidFill>
                  <a:srgbClr val="002060"/>
                </a:solidFill>
                <a:latin typeface="+mj-lt"/>
              </a:rPr>
              <a:t>at no cost </a:t>
            </a:r>
            <a:r>
              <a:rPr lang="en-US" sz="1200" dirty="0">
                <a:solidFill>
                  <a:srgbClr val="002060"/>
                </a:solidFill>
                <a:latin typeface="+mj-lt"/>
              </a:rPr>
              <a:t>until they receive insurance coverage approval or for up to 24 months from program enrollment, whichever comes first.  </a:t>
            </a:r>
          </a:p>
          <a:p>
            <a:pPr>
              <a:spcBef>
                <a:spcPts val="1200"/>
              </a:spcBef>
            </a:pPr>
            <a:r>
              <a:rPr lang="en-US" sz="1200" dirty="0">
                <a:solidFill>
                  <a:srgbClr val="002060"/>
                </a:solidFill>
                <a:latin typeface="+mj-lt"/>
              </a:rPr>
              <a:t>Patients using any state or federal government-funded healthcare program, such as Medicare, Medicaid, TRICARE, Department of Defense, or Veterans Administration, are not eligible. Program terms may change. See program requirements at </a:t>
            </a:r>
            <a:r>
              <a:rPr lang="en-US" sz="1200" b="1" dirty="0">
                <a:solidFill>
                  <a:srgbClr val="002060"/>
                </a:solidFill>
                <a:latin typeface="+mj-lt"/>
              </a:rPr>
              <a:t>JanssenCarePath.com/Ponvory/Janssen-Link</a:t>
            </a:r>
          </a:p>
        </p:txBody>
      </p:sp>
      <p:grpSp>
        <p:nvGrpSpPr>
          <p:cNvPr id="24" name="HYPERLINKS">
            <a:extLst>
              <a:ext uri="{FF2B5EF4-FFF2-40B4-BE49-F238E27FC236}">
                <a16:creationId xmlns:a16="http://schemas.microsoft.com/office/drawing/2014/main" id="{FE925FB9-64C1-0348-B144-42F8BB7840D8}"/>
              </a:ext>
            </a:extLst>
          </p:cNvPr>
          <p:cNvGrpSpPr/>
          <p:nvPr/>
        </p:nvGrpSpPr>
        <p:grpSpPr>
          <a:xfrm>
            <a:off x="351885" y="1105709"/>
            <a:ext cx="8434807" cy="929564"/>
            <a:chOff x="351885" y="1105709"/>
            <a:chExt cx="8434807" cy="929564"/>
          </a:xfrm>
        </p:grpSpPr>
        <p:sp>
          <p:nvSpPr>
            <p:cNvPr id="25" name="Freeform 24">
              <a:hlinkClick r:id="rId6" action="ppaction://hlinksldjump"/>
              <a:extLst>
                <a:ext uri="{FF2B5EF4-FFF2-40B4-BE49-F238E27FC236}">
                  <a16:creationId xmlns:a16="http://schemas.microsoft.com/office/drawing/2014/main" id="{CF0F78E1-13CB-2347-80E8-B1460E6EE3F5}"/>
                </a:ext>
              </a:extLst>
            </p:cNvPr>
            <p:cNvSpPr/>
            <p:nvPr/>
          </p:nvSpPr>
          <p:spPr>
            <a:xfrm>
              <a:off x="351885" y="1117873"/>
              <a:ext cx="1687557"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29" name="Freeform 28">
              <a:hlinkClick r:id="rId7" action="ppaction://hlinksldjump"/>
              <a:extLst>
                <a:ext uri="{FF2B5EF4-FFF2-40B4-BE49-F238E27FC236}">
                  <a16:creationId xmlns:a16="http://schemas.microsoft.com/office/drawing/2014/main" id="{EA6B97A9-23CD-0849-A4D9-66FE02D9F841}"/>
                </a:ext>
              </a:extLst>
            </p:cNvPr>
            <p:cNvSpPr/>
            <p:nvPr/>
          </p:nvSpPr>
          <p:spPr>
            <a:xfrm>
              <a:off x="2052732" y="1119669"/>
              <a:ext cx="1656778" cy="89795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0" name="Freeform 29">
              <a:hlinkClick r:id="rId8" action="ppaction://hlinksldjump"/>
              <a:extLst>
                <a:ext uri="{FF2B5EF4-FFF2-40B4-BE49-F238E27FC236}">
                  <a16:creationId xmlns:a16="http://schemas.microsoft.com/office/drawing/2014/main" id="{C762A90F-66FB-8840-A41C-7E824E872E30}"/>
                </a:ext>
              </a:extLst>
            </p:cNvPr>
            <p:cNvSpPr/>
            <p:nvPr/>
          </p:nvSpPr>
          <p:spPr>
            <a:xfrm>
              <a:off x="3740289" y="1105710"/>
              <a:ext cx="1651354" cy="911909"/>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1" name="Freeform 30">
              <a:hlinkClick r:id="rId9" action="ppaction://hlinksldjump"/>
              <a:extLst>
                <a:ext uri="{FF2B5EF4-FFF2-40B4-BE49-F238E27FC236}">
                  <a16:creationId xmlns:a16="http://schemas.microsoft.com/office/drawing/2014/main" id="{AD9601A7-CA63-F048-B193-24758CDC1C4D}"/>
                </a:ext>
              </a:extLst>
            </p:cNvPr>
            <p:cNvSpPr/>
            <p:nvPr/>
          </p:nvSpPr>
          <p:spPr>
            <a:xfrm>
              <a:off x="5427846" y="1105711"/>
              <a:ext cx="1651354"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2" name="Freeform 31">
              <a:hlinkClick r:id="rId10" action="ppaction://hlinksldjump"/>
              <a:extLst>
                <a:ext uri="{FF2B5EF4-FFF2-40B4-BE49-F238E27FC236}">
                  <a16:creationId xmlns:a16="http://schemas.microsoft.com/office/drawing/2014/main" id="{DB4B9930-46D1-3041-BCF3-A6C31C4E9F21}"/>
                </a:ext>
              </a:extLst>
            </p:cNvPr>
            <p:cNvSpPr/>
            <p:nvPr/>
          </p:nvSpPr>
          <p:spPr>
            <a:xfrm>
              <a:off x="7135338" y="1105709"/>
              <a:ext cx="1651354" cy="91307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grpSp>
      <p:grpSp>
        <p:nvGrpSpPr>
          <p:cNvPr id="33" name="Group 32">
            <a:extLst>
              <a:ext uri="{FF2B5EF4-FFF2-40B4-BE49-F238E27FC236}">
                <a16:creationId xmlns:a16="http://schemas.microsoft.com/office/drawing/2014/main" id="{1E715CEE-A7D7-C24C-93A2-B44AE8B96B76}"/>
              </a:ext>
            </a:extLst>
          </p:cNvPr>
          <p:cNvGrpSpPr/>
          <p:nvPr/>
        </p:nvGrpSpPr>
        <p:grpSpPr>
          <a:xfrm>
            <a:off x="860065" y="2460314"/>
            <a:ext cx="1657102" cy="1657102"/>
            <a:chOff x="1086099" y="4474586"/>
            <a:chExt cx="1657102" cy="1657102"/>
          </a:xfrm>
        </p:grpSpPr>
        <p:sp>
          <p:nvSpPr>
            <p:cNvPr id="34" name="Oval 33">
              <a:extLst>
                <a:ext uri="{FF2B5EF4-FFF2-40B4-BE49-F238E27FC236}">
                  <a16:creationId xmlns:a16="http://schemas.microsoft.com/office/drawing/2014/main" id="{1ADBD759-9409-EF43-86DB-3416A6E606B1}"/>
                </a:ext>
              </a:extLst>
            </p:cNvPr>
            <p:cNvSpPr/>
            <p:nvPr/>
          </p:nvSpPr>
          <p:spPr>
            <a:xfrm>
              <a:off x="1086099" y="4474586"/>
              <a:ext cx="1657102" cy="1657102"/>
            </a:xfrm>
            <a:prstGeom prst="ellipse">
              <a:avLst/>
            </a:prstGeom>
            <a:gradFill>
              <a:gsLst>
                <a:gs pos="0">
                  <a:srgbClr val="24738F"/>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4B972C5-FA98-364D-81B6-2D5E16B485F1}"/>
                </a:ext>
              </a:extLst>
            </p:cNvPr>
            <p:cNvSpPr/>
            <p:nvPr/>
          </p:nvSpPr>
          <p:spPr>
            <a:xfrm>
              <a:off x="1181845" y="4565971"/>
              <a:ext cx="1474332" cy="1474332"/>
            </a:xfrm>
            <a:prstGeom prst="ellipse">
              <a:avLst/>
            </a:prstGeom>
            <a:gradFill>
              <a:gsLst>
                <a:gs pos="1000">
                  <a:srgbClr val="00263A"/>
                </a:gs>
                <a:gs pos="84000">
                  <a:srgbClr val="2270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Graphic 36">
            <a:extLst>
              <a:ext uri="{FF2B5EF4-FFF2-40B4-BE49-F238E27FC236}">
                <a16:creationId xmlns:a16="http://schemas.microsoft.com/office/drawing/2014/main" id="{EDCD6C59-33EE-EA4B-996F-6FDF6C88616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20717" y="2820057"/>
            <a:ext cx="960150" cy="960150"/>
          </a:xfrm>
          <a:prstGeom prst="rect">
            <a:avLst/>
          </a:prstGeom>
        </p:spPr>
      </p:pic>
      <p:pic>
        <p:nvPicPr>
          <p:cNvPr id="38" name="Picture 37">
            <a:extLst>
              <a:ext uri="{FF2B5EF4-FFF2-40B4-BE49-F238E27FC236}">
                <a16:creationId xmlns:a16="http://schemas.microsoft.com/office/drawing/2014/main" id="{29D412A2-71D6-2446-98D0-CA4782A98FE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7981" y="2115622"/>
            <a:ext cx="1355726" cy="696658"/>
          </a:xfrm>
          <a:prstGeom prst="rect">
            <a:avLst/>
          </a:prstGeom>
        </p:spPr>
      </p:pic>
      <p:sp>
        <p:nvSpPr>
          <p:cNvPr id="36" name="Hyperlink">
            <a:hlinkClick r:id="rId3" action="ppaction://hlinksldjump"/>
            <a:extLst>
              <a:ext uri="{FF2B5EF4-FFF2-40B4-BE49-F238E27FC236}">
                <a16:creationId xmlns:a16="http://schemas.microsoft.com/office/drawing/2014/main" id="{D7A84DE2-8DC5-004E-89C4-2B5DDB220D37}"/>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12689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1"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4263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BCEC20"/>
              </a:gs>
              <a:gs pos="72000">
                <a:srgbClr val="6EAA2A"/>
              </a:gs>
            </a:gsLst>
            <a:lin ang="5400000" scaled="0"/>
          </a:gradFill>
          <a:ln w="28575">
            <a:gradFill>
              <a:gsLst>
                <a:gs pos="0">
                  <a:srgbClr val="25708D"/>
                </a:gs>
                <a:gs pos="100000">
                  <a:srgbClr val="14263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446AA79-AE8F-A844-BA68-1EAD66579FE9}"/>
              </a:ext>
            </a:extLst>
          </p:cNvPr>
          <p:cNvGrpSpPr/>
          <p:nvPr/>
        </p:nvGrpSpPr>
        <p:grpSpPr>
          <a:xfrm>
            <a:off x="326528" y="1100220"/>
            <a:ext cx="8490944" cy="917402"/>
            <a:chOff x="326528" y="1100221"/>
            <a:chExt cx="7083828" cy="588938"/>
          </a:xfrm>
          <a:gradFill>
            <a:gsLst>
              <a:gs pos="0">
                <a:srgbClr val="25708D"/>
              </a:gs>
              <a:gs pos="100000">
                <a:srgbClr val="14263D"/>
              </a:gs>
            </a:gsLst>
            <a:lin ang="5400000" scaled="1"/>
          </a:gradFill>
        </p:grpSpPr>
        <p:sp>
          <p:nvSpPr>
            <p:cNvPr id="14" name="Freeform 13">
              <a:extLst>
                <a:ext uri="{FF2B5EF4-FFF2-40B4-BE49-F238E27FC236}">
                  <a16:creationId xmlns:a16="http://schemas.microsoft.com/office/drawing/2014/main" id="{38F67112-4CC5-724B-B0CD-C6604D2A9E2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CarePath Trial Offer for PONVORY</a:t>
              </a:r>
              <a:r>
                <a:rPr lang="en-US" sz="1200" baseline="30000" dirty="0">
                  <a:solidFill>
                    <a:srgbClr val="BCEC20"/>
                  </a:solidFill>
                </a:rPr>
                <a:t>TM</a:t>
              </a:r>
            </a:p>
          </p:txBody>
        </p:sp>
        <p:sp>
          <p:nvSpPr>
            <p:cNvPr id="15" name="Freeform 14">
              <a:extLst>
                <a:ext uri="{FF2B5EF4-FFF2-40B4-BE49-F238E27FC236}">
                  <a16:creationId xmlns:a16="http://schemas.microsoft.com/office/drawing/2014/main" id="{4B8532FE-F5D6-5E4D-AE18-74B33688E97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200" dirty="0">
                  <a:solidFill>
                    <a:srgbClr val="BCEC20"/>
                  </a:solidFill>
                </a:rPr>
                <a:t>Janssen Link for PONVORY</a:t>
              </a:r>
              <a:r>
                <a:rPr lang="en-US" sz="1200" baseline="30000" dirty="0">
                  <a:solidFill>
                    <a:srgbClr val="BCEC20"/>
                  </a:solidFill>
                </a:rPr>
                <a:t>TM</a:t>
              </a:r>
              <a:endParaRPr lang="en-US" sz="1200" dirty="0">
                <a:solidFill>
                  <a:srgbClr val="BCEC20"/>
                </a:solidFill>
              </a:endParaRPr>
            </a:p>
          </p:txBody>
        </p:sp>
        <p:sp>
          <p:nvSpPr>
            <p:cNvPr id="17" name="Freeform 16">
              <a:extLst>
                <a:ext uri="{FF2B5EF4-FFF2-40B4-BE49-F238E27FC236}">
                  <a16:creationId xmlns:a16="http://schemas.microsoft.com/office/drawing/2014/main" id="{44C65D3C-26E6-F643-B86B-107D72316D48}"/>
                </a:ext>
              </a:extLst>
            </p:cNvPr>
            <p:cNvSpPr/>
            <p:nvPr/>
          </p:nvSpPr>
          <p:spPr>
            <a:xfrm>
              <a:off x="1745511" y="1100222"/>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Janssen CarePath Pretest Rebate Program</a:t>
              </a:r>
            </a:p>
          </p:txBody>
        </p:sp>
        <p:sp>
          <p:nvSpPr>
            <p:cNvPr id="16" name="Freeform 15">
              <a:extLst>
                <a:ext uri="{FF2B5EF4-FFF2-40B4-BE49-F238E27FC236}">
                  <a16:creationId xmlns:a16="http://schemas.microsoft.com/office/drawing/2014/main" id="{6FAE09F4-EF14-B449-9972-4E475E02857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200" dirty="0">
                  <a:solidFill>
                    <a:srgbClr val="BCEC20"/>
                  </a:solidFill>
                </a:rPr>
                <a:t>Wellness Companion Program</a:t>
              </a:r>
            </a:p>
          </p:txBody>
        </p:sp>
        <p:sp>
          <p:nvSpPr>
            <p:cNvPr id="18" name="Freeform 17">
              <a:extLst>
                <a:ext uri="{FF2B5EF4-FFF2-40B4-BE49-F238E27FC236}">
                  <a16:creationId xmlns:a16="http://schemas.microsoft.com/office/drawing/2014/main" id="{D9C9A6A1-6DB4-EA4E-BDD4-70A824E23B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gradFill>
                <a:gsLst>
                  <a:gs pos="0">
                    <a:srgbClr val="154856"/>
                  </a:gs>
                  <a:gs pos="100000">
                    <a:srgbClr val="25708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4263D"/>
                  </a:solidFill>
                </a:rPr>
                <a:t>Janssen CarePath Savings Program</a:t>
              </a:r>
            </a:p>
          </p:txBody>
        </p:sp>
      </p:gr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14263D"/>
                </a:solidFill>
              </a:rPr>
              <a:t>Janssen Patient Support Programs</a:t>
            </a:r>
          </a:p>
        </p:txBody>
      </p:sp>
      <p:pic>
        <p:nvPicPr>
          <p:cNvPr id="21" name="Graphic 20">
            <a:extLst>
              <a:ext uri="{FF2B5EF4-FFF2-40B4-BE49-F238E27FC236}">
                <a16:creationId xmlns:a16="http://schemas.microsoft.com/office/drawing/2014/main" id="{D44A2F90-519D-F947-BAA3-504D3F1E04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924" y="593297"/>
            <a:ext cx="342900" cy="342900"/>
          </a:xfrm>
          <a:prstGeom prst="rect">
            <a:avLst/>
          </a:prstGeom>
        </p:spPr>
      </p:pic>
      <p:grpSp>
        <p:nvGrpSpPr>
          <p:cNvPr id="24" name="HYPERLINKS">
            <a:extLst>
              <a:ext uri="{FF2B5EF4-FFF2-40B4-BE49-F238E27FC236}">
                <a16:creationId xmlns:a16="http://schemas.microsoft.com/office/drawing/2014/main" id="{22ED60E6-9FC5-5D43-94E0-4C6C12D4AF1E}"/>
              </a:ext>
            </a:extLst>
          </p:cNvPr>
          <p:cNvGrpSpPr/>
          <p:nvPr/>
        </p:nvGrpSpPr>
        <p:grpSpPr>
          <a:xfrm>
            <a:off x="345240" y="1105709"/>
            <a:ext cx="8441452" cy="917402"/>
            <a:chOff x="345240" y="1105709"/>
            <a:chExt cx="8441452" cy="917402"/>
          </a:xfrm>
        </p:grpSpPr>
        <p:sp>
          <p:nvSpPr>
            <p:cNvPr id="25" name="Freeform 24">
              <a:hlinkClick r:id="rId6" action="ppaction://hlinksldjump"/>
              <a:extLst>
                <a:ext uri="{FF2B5EF4-FFF2-40B4-BE49-F238E27FC236}">
                  <a16:creationId xmlns:a16="http://schemas.microsoft.com/office/drawing/2014/main" id="{95A2863E-8CB4-ED42-8F36-7C4434AC8E08}"/>
                </a:ext>
              </a:extLst>
            </p:cNvPr>
            <p:cNvSpPr/>
            <p:nvPr/>
          </p:nvSpPr>
          <p:spPr>
            <a:xfrm>
              <a:off x="345240" y="1105711"/>
              <a:ext cx="1687557"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29" name="Freeform 28">
              <a:hlinkClick r:id="rId7" action="ppaction://hlinksldjump"/>
              <a:extLst>
                <a:ext uri="{FF2B5EF4-FFF2-40B4-BE49-F238E27FC236}">
                  <a16:creationId xmlns:a16="http://schemas.microsoft.com/office/drawing/2014/main" id="{966B1EB5-BD53-8A44-81C8-70FA7FA6E22B}"/>
                </a:ext>
              </a:extLst>
            </p:cNvPr>
            <p:cNvSpPr/>
            <p:nvPr/>
          </p:nvSpPr>
          <p:spPr>
            <a:xfrm>
              <a:off x="2052732" y="1119669"/>
              <a:ext cx="1656778" cy="89795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0" name="Freeform 29">
              <a:hlinkClick r:id="rId8" action="ppaction://hlinksldjump"/>
              <a:extLst>
                <a:ext uri="{FF2B5EF4-FFF2-40B4-BE49-F238E27FC236}">
                  <a16:creationId xmlns:a16="http://schemas.microsoft.com/office/drawing/2014/main" id="{5AFFABE2-AEA1-1A4A-B7D7-0305C42EF91A}"/>
                </a:ext>
              </a:extLst>
            </p:cNvPr>
            <p:cNvSpPr/>
            <p:nvPr/>
          </p:nvSpPr>
          <p:spPr>
            <a:xfrm>
              <a:off x="3740289" y="1105710"/>
              <a:ext cx="1651354" cy="911909"/>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1" name="Freeform 30">
              <a:hlinkClick r:id="rId9" action="ppaction://hlinksldjump"/>
              <a:extLst>
                <a:ext uri="{FF2B5EF4-FFF2-40B4-BE49-F238E27FC236}">
                  <a16:creationId xmlns:a16="http://schemas.microsoft.com/office/drawing/2014/main" id="{A271C10A-F72F-2341-8351-74A490601EE4}"/>
                </a:ext>
              </a:extLst>
            </p:cNvPr>
            <p:cNvSpPr/>
            <p:nvPr/>
          </p:nvSpPr>
          <p:spPr>
            <a:xfrm>
              <a:off x="5427846" y="1105711"/>
              <a:ext cx="1651354" cy="917400"/>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sp>
          <p:nvSpPr>
            <p:cNvPr id="32" name="Freeform 31">
              <a:hlinkClick r:id="rId10" action="ppaction://hlinksldjump"/>
              <a:extLst>
                <a:ext uri="{FF2B5EF4-FFF2-40B4-BE49-F238E27FC236}">
                  <a16:creationId xmlns:a16="http://schemas.microsoft.com/office/drawing/2014/main" id="{5DEB1280-FB75-BB4A-9761-0E4DBC361B2A}"/>
                </a:ext>
              </a:extLst>
            </p:cNvPr>
            <p:cNvSpPr/>
            <p:nvPr/>
          </p:nvSpPr>
          <p:spPr>
            <a:xfrm>
              <a:off x="7135338" y="1105709"/>
              <a:ext cx="1651354" cy="91307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US" sz="1200" dirty="0">
                <a:solidFill>
                  <a:srgbClr val="14263D"/>
                </a:solidFill>
              </a:endParaRPr>
            </a:p>
          </p:txBody>
        </p:sp>
      </p:grpSp>
      <p:grpSp>
        <p:nvGrpSpPr>
          <p:cNvPr id="33" name="Group 32">
            <a:extLst>
              <a:ext uri="{FF2B5EF4-FFF2-40B4-BE49-F238E27FC236}">
                <a16:creationId xmlns:a16="http://schemas.microsoft.com/office/drawing/2014/main" id="{279C367F-D4B3-9A4F-BC44-5801C2F6D385}"/>
              </a:ext>
            </a:extLst>
          </p:cNvPr>
          <p:cNvGrpSpPr/>
          <p:nvPr/>
        </p:nvGrpSpPr>
        <p:grpSpPr>
          <a:xfrm>
            <a:off x="860065" y="2460314"/>
            <a:ext cx="1657102" cy="1657102"/>
            <a:chOff x="1086099" y="4474586"/>
            <a:chExt cx="1657102" cy="1657102"/>
          </a:xfrm>
        </p:grpSpPr>
        <p:sp>
          <p:nvSpPr>
            <p:cNvPr id="34" name="Oval 33">
              <a:extLst>
                <a:ext uri="{FF2B5EF4-FFF2-40B4-BE49-F238E27FC236}">
                  <a16:creationId xmlns:a16="http://schemas.microsoft.com/office/drawing/2014/main" id="{A1FA67B0-1D7E-6347-9F22-D56CCE8ED6CF}"/>
                </a:ext>
              </a:extLst>
            </p:cNvPr>
            <p:cNvSpPr/>
            <p:nvPr/>
          </p:nvSpPr>
          <p:spPr>
            <a:xfrm>
              <a:off x="1086099" y="4474586"/>
              <a:ext cx="1657102" cy="1657102"/>
            </a:xfrm>
            <a:prstGeom prst="ellipse">
              <a:avLst/>
            </a:prstGeom>
            <a:gradFill>
              <a:gsLst>
                <a:gs pos="0">
                  <a:srgbClr val="24738F"/>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CD4995A-CAAC-364B-AE0D-4B9035F6038E}"/>
                </a:ext>
              </a:extLst>
            </p:cNvPr>
            <p:cNvSpPr/>
            <p:nvPr/>
          </p:nvSpPr>
          <p:spPr>
            <a:xfrm>
              <a:off x="1181845" y="4565971"/>
              <a:ext cx="1474332" cy="1474332"/>
            </a:xfrm>
            <a:prstGeom prst="ellipse">
              <a:avLst/>
            </a:prstGeom>
            <a:gradFill>
              <a:gsLst>
                <a:gs pos="1000">
                  <a:srgbClr val="00263A"/>
                </a:gs>
                <a:gs pos="84000">
                  <a:srgbClr val="2270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phic 2">
            <a:extLst>
              <a:ext uri="{FF2B5EF4-FFF2-40B4-BE49-F238E27FC236}">
                <a16:creationId xmlns:a16="http://schemas.microsoft.com/office/drawing/2014/main" id="{314A74A6-E5B3-704B-8D0E-C7B601840A8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1671" y="2918756"/>
            <a:ext cx="1076335" cy="782789"/>
          </a:xfrm>
          <a:prstGeom prst="rect">
            <a:avLst/>
          </a:prstGeom>
        </p:spPr>
      </p:pic>
      <p:pic>
        <p:nvPicPr>
          <p:cNvPr id="36" name="Picture 35">
            <a:extLst>
              <a:ext uri="{FF2B5EF4-FFF2-40B4-BE49-F238E27FC236}">
                <a16:creationId xmlns:a16="http://schemas.microsoft.com/office/drawing/2014/main" id="{1CC1F1BA-8101-994F-8DDF-221B0C565F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7981" y="2115622"/>
            <a:ext cx="1355726" cy="696658"/>
          </a:xfrm>
          <a:prstGeom prst="rect">
            <a:avLst/>
          </a:prstGeom>
        </p:spPr>
      </p:pic>
      <p:sp>
        <p:nvSpPr>
          <p:cNvPr id="37" name="Hyperlink">
            <a:hlinkClick r:id="rId3" action="ppaction://hlinksldjump"/>
            <a:extLst>
              <a:ext uri="{FF2B5EF4-FFF2-40B4-BE49-F238E27FC236}">
                <a16:creationId xmlns:a16="http://schemas.microsoft.com/office/drawing/2014/main" id="{40DEC01F-3C23-E849-849B-487CF637BF3D}"/>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E2EE570-65DE-4F76-8FF2-106C9F1DB265}"/>
              </a:ext>
            </a:extLst>
          </p:cNvPr>
          <p:cNvSpPr txBox="1"/>
          <p:nvPr/>
        </p:nvSpPr>
        <p:spPr>
          <a:xfrm>
            <a:off x="2756671" y="2775079"/>
            <a:ext cx="5774933" cy="3017233"/>
          </a:xfrm>
          <a:prstGeom prst="rect">
            <a:avLst/>
          </a:prstGeom>
          <a:noFill/>
        </p:spPr>
        <p:txBody>
          <a:bodyPr wrap="square" rtlCol="0">
            <a:noAutofit/>
          </a:bodyPr>
          <a:lstStyle/>
          <a:p>
            <a:pPr marL="0" marR="0">
              <a:spcBef>
                <a:spcPts val="1200"/>
              </a:spcBef>
            </a:pPr>
            <a:r>
              <a:rPr lang="en-US" sz="14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Commercial Insurance Coverage Approved</a:t>
            </a:r>
            <a:endParaRPr lang="en-US" sz="1400" dirty="0">
              <a:effectLst/>
              <a:latin typeface="Times New Roman" panose="02020603050405020304" pitchFamily="18" charset="0"/>
              <a:ea typeface="Times New Roman" panose="02020603050405020304" pitchFamily="18" charset="0"/>
            </a:endParaRPr>
          </a:p>
          <a:p>
            <a:pPr marL="0" marR="0">
              <a:spcBef>
                <a:spcPts val="1200"/>
              </a:spcBef>
            </a:pPr>
            <a: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For patients using commercial or private health insurance to pay for </a:t>
            </a:r>
            <a:b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their medication: </a:t>
            </a:r>
            <a:endParaRPr lang="en-US" sz="12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Janssen </a:t>
            </a:r>
            <a:r>
              <a:rPr lang="en-US" sz="1200" b="1" kern="1200"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CarePath</a:t>
            </a: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Savings Program                                                              </a:t>
            </a:r>
          </a:p>
          <a:p>
            <a:pPr marL="0" marR="0">
              <a:spcBef>
                <a:spcPts val="600"/>
              </a:spcBef>
              <a:spcAft>
                <a:spcPts val="600"/>
              </a:spcAft>
            </a:pP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Eligible patients pay $0 per prescription</a:t>
            </a:r>
            <a: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fill</a:t>
            </a:r>
            <a: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for PONVORY</a:t>
            </a:r>
            <a:r>
              <a:rPr lang="en-US" sz="1200" b="1" kern="1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with an $18,000 maximum program benefit per calendar year. Not valid for patients using Medicare, Medicaid, or other government-funded programs to pay for their Janssen medication. Terms expire at the end of each calendar year and may change. There is no income requirement. See full program requirements at </a:t>
            </a:r>
            <a:r>
              <a:rPr lang="en-US" sz="12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Ponvory.JanssenCarePathSavings.com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37359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2921" y="1115568"/>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499205"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0" name="Rounded Rectangle 19">
            <a:hlinkClick r:id="rId3" action="ppaction://hlinksldjump"/>
            <a:extLst>
              <a:ext uri="{FF2B5EF4-FFF2-40B4-BE49-F238E27FC236}">
                <a16:creationId xmlns:a16="http://schemas.microsoft.com/office/drawing/2014/main" id="{9B19E1A2-AB27-324E-BCD1-D42D1EEA4E2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1" name="Group 40">
            <a:extLst>
              <a:ext uri="{FF2B5EF4-FFF2-40B4-BE49-F238E27FC236}">
                <a16:creationId xmlns:a16="http://schemas.microsoft.com/office/drawing/2014/main" id="{827CC91F-0008-3843-B4D0-49ECAEFD629C}"/>
              </a:ext>
            </a:extLst>
          </p:cNvPr>
          <p:cNvGrpSpPr/>
          <p:nvPr/>
        </p:nvGrpSpPr>
        <p:grpSpPr>
          <a:xfrm>
            <a:off x="2158136" y="2504146"/>
            <a:ext cx="2110702" cy="2556400"/>
            <a:chOff x="247477" y="1502099"/>
            <a:chExt cx="1648033" cy="1996033"/>
          </a:xfrm>
        </p:grpSpPr>
        <p:grpSp>
          <p:nvGrpSpPr>
            <p:cNvPr id="42" name="Group 41">
              <a:extLst>
                <a:ext uri="{FF2B5EF4-FFF2-40B4-BE49-F238E27FC236}">
                  <a16:creationId xmlns:a16="http://schemas.microsoft.com/office/drawing/2014/main" id="{5E21EA0C-18CC-EF40-8578-782E046A0ADE}"/>
                </a:ext>
              </a:extLst>
            </p:cNvPr>
            <p:cNvGrpSpPr/>
            <p:nvPr/>
          </p:nvGrpSpPr>
          <p:grpSpPr>
            <a:xfrm>
              <a:off x="247477" y="1502099"/>
              <a:ext cx="1648033" cy="1648033"/>
              <a:chOff x="326528" y="1081908"/>
              <a:chExt cx="1648851" cy="1648851"/>
            </a:xfrm>
          </p:grpSpPr>
          <p:sp>
            <p:nvSpPr>
              <p:cNvPr id="45" name="Oval 44">
                <a:extLst>
                  <a:ext uri="{FF2B5EF4-FFF2-40B4-BE49-F238E27FC236}">
                    <a16:creationId xmlns:a16="http://schemas.microsoft.com/office/drawing/2014/main" id="{5832FF32-4D9E-764D-8F5E-4A2DD2B7CE75}"/>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854C0DE-E00E-4B4C-B3FB-6C6A1D9F08E6}"/>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1D4A261E-CDED-B142-8BDC-5687A687BC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43" name="Rectangle 42">
              <a:extLst>
                <a:ext uri="{FF2B5EF4-FFF2-40B4-BE49-F238E27FC236}">
                  <a16:creationId xmlns:a16="http://schemas.microsoft.com/office/drawing/2014/main" id="{A4E04CFC-3EF8-1140-BDC7-5F64218364F4}"/>
                </a:ext>
              </a:extLst>
            </p:cNvPr>
            <p:cNvSpPr/>
            <p:nvPr/>
          </p:nvSpPr>
          <p:spPr>
            <a:xfrm>
              <a:off x="816510" y="3209758"/>
              <a:ext cx="524680" cy="288374"/>
            </a:xfrm>
            <a:prstGeom prst="rect">
              <a:avLst/>
            </a:prstGeom>
          </p:spPr>
          <p:txBody>
            <a:bodyPr wrap="none">
              <a:spAutoFit/>
            </a:bodyPr>
            <a:lstStyle/>
            <a:p>
              <a:pPr algn="ctr"/>
              <a:r>
                <a:rPr lang="en-US" b="1" dirty="0">
                  <a:solidFill>
                    <a:srgbClr val="1C5661"/>
                  </a:solidFill>
                </a:rPr>
                <a:t>HCP</a:t>
              </a:r>
              <a:endParaRPr lang="en-US" sz="1600" dirty="0">
                <a:solidFill>
                  <a:srgbClr val="1C5661"/>
                </a:solidFill>
              </a:endParaRPr>
            </a:p>
          </p:txBody>
        </p:sp>
      </p:grpSp>
      <p:grpSp>
        <p:nvGrpSpPr>
          <p:cNvPr id="48" name="Group 47">
            <a:extLst>
              <a:ext uri="{FF2B5EF4-FFF2-40B4-BE49-F238E27FC236}">
                <a16:creationId xmlns:a16="http://schemas.microsoft.com/office/drawing/2014/main" id="{41D9A766-0549-314B-9729-3B688CC5CFA0}"/>
              </a:ext>
            </a:extLst>
          </p:cNvPr>
          <p:cNvGrpSpPr/>
          <p:nvPr/>
        </p:nvGrpSpPr>
        <p:grpSpPr>
          <a:xfrm>
            <a:off x="4881378" y="2504146"/>
            <a:ext cx="2110702" cy="2556742"/>
            <a:chOff x="1997730" y="1502099"/>
            <a:chExt cx="1648033" cy="1996300"/>
          </a:xfrm>
        </p:grpSpPr>
        <p:grpSp>
          <p:nvGrpSpPr>
            <p:cNvPr id="49" name="Group 48">
              <a:extLst>
                <a:ext uri="{FF2B5EF4-FFF2-40B4-BE49-F238E27FC236}">
                  <a16:creationId xmlns:a16="http://schemas.microsoft.com/office/drawing/2014/main" id="{0CF6959D-9618-0D4E-91E2-05EB5A7CD475}"/>
                </a:ext>
              </a:extLst>
            </p:cNvPr>
            <p:cNvGrpSpPr/>
            <p:nvPr/>
          </p:nvGrpSpPr>
          <p:grpSpPr>
            <a:xfrm>
              <a:off x="1997730" y="1502099"/>
              <a:ext cx="1648033" cy="1648033"/>
              <a:chOff x="2091533" y="1081908"/>
              <a:chExt cx="1648851" cy="1648851"/>
            </a:xfrm>
          </p:grpSpPr>
          <p:sp>
            <p:nvSpPr>
              <p:cNvPr id="51" name="Oval 50">
                <a:extLst>
                  <a:ext uri="{FF2B5EF4-FFF2-40B4-BE49-F238E27FC236}">
                    <a16:creationId xmlns:a16="http://schemas.microsoft.com/office/drawing/2014/main" id="{66D57643-FB28-DC46-AFEB-117612E8F2D2}"/>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5C658793-5AEE-034A-8858-D58F4FA1CAE2}"/>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Graphic 52">
                <a:extLst>
                  <a:ext uri="{FF2B5EF4-FFF2-40B4-BE49-F238E27FC236}">
                    <a16:creationId xmlns:a16="http://schemas.microsoft.com/office/drawing/2014/main" id="{129F4B33-2B79-7D4A-BF22-2490A37C30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7414" y="1290342"/>
                <a:ext cx="966118" cy="1159341"/>
              </a:xfrm>
              <a:prstGeom prst="rect">
                <a:avLst/>
              </a:prstGeom>
            </p:spPr>
          </p:pic>
        </p:grpSp>
        <p:sp>
          <p:nvSpPr>
            <p:cNvPr id="50" name="Rectangle 49">
              <a:extLst>
                <a:ext uri="{FF2B5EF4-FFF2-40B4-BE49-F238E27FC236}">
                  <a16:creationId xmlns:a16="http://schemas.microsoft.com/office/drawing/2014/main" id="{16E5050E-2EC8-7141-9C95-C72C58767936}"/>
                </a:ext>
              </a:extLst>
            </p:cNvPr>
            <p:cNvSpPr/>
            <p:nvPr/>
          </p:nvSpPr>
          <p:spPr>
            <a:xfrm>
              <a:off x="2379289" y="3210025"/>
              <a:ext cx="888452" cy="288374"/>
            </a:xfrm>
            <a:prstGeom prst="rect">
              <a:avLst/>
            </a:prstGeom>
          </p:spPr>
          <p:txBody>
            <a:bodyPr wrap="none">
              <a:spAutoFit/>
            </a:bodyPr>
            <a:lstStyle/>
            <a:p>
              <a:pPr lvl="0" algn="ctr"/>
              <a:r>
                <a:rPr lang="en-US" b="1" dirty="0">
                  <a:solidFill>
                    <a:srgbClr val="1C5661"/>
                  </a:solidFill>
                </a:rPr>
                <a:t>PATIENT</a:t>
              </a:r>
              <a:endParaRPr lang="en-US" sz="1400" b="1" dirty="0">
                <a:solidFill>
                  <a:srgbClr val="1C5661"/>
                </a:solidFill>
              </a:endParaRPr>
            </a:p>
          </p:txBody>
        </p:sp>
      </p:grpSp>
      <p:grpSp>
        <p:nvGrpSpPr>
          <p:cNvPr id="37" name="tabs 1">
            <a:extLst>
              <a:ext uri="{FF2B5EF4-FFF2-40B4-BE49-F238E27FC236}">
                <a16:creationId xmlns:a16="http://schemas.microsoft.com/office/drawing/2014/main" id="{D22839EC-ECB5-4DFE-91F1-11ACDCF8F5A4}"/>
              </a:ext>
            </a:extLst>
          </p:cNvPr>
          <p:cNvGrpSpPr/>
          <p:nvPr/>
        </p:nvGrpSpPr>
        <p:grpSpPr>
          <a:xfrm>
            <a:off x="326528" y="1100221"/>
            <a:ext cx="8490944" cy="588937"/>
            <a:chOff x="326528" y="1100221"/>
            <a:chExt cx="7083828" cy="588937"/>
          </a:xfrm>
          <a:solidFill>
            <a:srgbClr val="245D68"/>
          </a:solidFill>
        </p:grpSpPr>
        <p:sp>
          <p:nvSpPr>
            <p:cNvPr id="38" name="Freeform 23">
              <a:extLst>
                <a:ext uri="{FF2B5EF4-FFF2-40B4-BE49-F238E27FC236}">
                  <a16:creationId xmlns:a16="http://schemas.microsoft.com/office/drawing/2014/main" id="{BA5A4887-B709-4C74-8693-4DE1D90B791C}"/>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9" name="Freeform 24">
              <a:extLst>
                <a:ext uri="{FF2B5EF4-FFF2-40B4-BE49-F238E27FC236}">
                  <a16:creationId xmlns:a16="http://schemas.microsoft.com/office/drawing/2014/main" id="{3ACBEEC3-C43A-4A6D-8057-153224343E34}"/>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4" name="Freeform 31">
              <a:extLst>
                <a:ext uri="{FF2B5EF4-FFF2-40B4-BE49-F238E27FC236}">
                  <a16:creationId xmlns:a16="http://schemas.microsoft.com/office/drawing/2014/main" id="{040AB117-FB59-4465-BD42-51867D33E792}"/>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7" name="Freeform 34">
              <a:extLst>
                <a:ext uri="{FF2B5EF4-FFF2-40B4-BE49-F238E27FC236}">
                  <a16:creationId xmlns:a16="http://schemas.microsoft.com/office/drawing/2014/main" id="{00621EEF-7D78-495B-8F60-054D05E1348C}"/>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40" name="Freeform 27">
              <a:extLst>
                <a:ext uri="{FF2B5EF4-FFF2-40B4-BE49-F238E27FC236}">
                  <a16:creationId xmlns:a16="http://schemas.microsoft.com/office/drawing/2014/main" id="{BC07C7FC-8D23-47E6-B688-0EDA6C9F0FBA}"/>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32" name="HYPERLINKS">
            <a:extLst>
              <a:ext uri="{FF2B5EF4-FFF2-40B4-BE49-F238E27FC236}">
                <a16:creationId xmlns:a16="http://schemas.microsoft.com/office/drawing/2014/main" id="{536C29ED-E098-8941-8BFC-86766B47962C}"/>
              </a:ext>
            </a:extLst>
          </p:cNvPr>
          <p:cNvGrpSpPr/>
          <p:nvPr/>
        </p:nvGrpSpPr>
        <p:grpSpPr>
          <a:xfrm>
            <a:off x="338959" y="1101303"/>
            <a:ext cx="8466079" cy="605706"/>
            <a:chOff x="334679" y="1100221"/>
            <a:chExt cx="8466079" cy="605706"/>
          </a:xfrm>
        </p:grpSpPr>
        <p:sp>
          <p:nvSpPr>
            <p:cNvPr id="33" name="Freeform 32">
              <a:hlinkClick r:id="rId8" action="ppaction://hlinksldjump"/>
              <a:extLst>
                <a:ext uri="{FF2B5EF4-FFF2-40B4-BE49-F238E27FC236}">
                  <a16:creationId xmlns:a16="http://schemas.microsoft.com/office/drawing/2014/main" id="{BB851454-34EC-A94D-B420-DFDF25AB6BAC}"/>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9" action="ppaction://hlinksldjump"/>
              <a:extLst>
                <a:ext uri="{FF2B5EF4-FFF2-40B4-BE49-F238E27FC236}">
                  <a16:creationId xmlns:a16="http://schemas.microsoft.com/office/drawing/2014/main" id="{576B14D1-6A82-624B-B851-A6FF7137DEB1}"/>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5" name="Freeform 34">
              <a:hlinkClick r:id="rId10" action="ppaction://hlinksldjump"/>
              <a:extLst>
                <a:ext uri="{FF2B5EF4-FFF2-40B4-BE49-F238E27FC236}">
                  <a16:creationId xmlns:a16="http://schemas.microsoft.com/office/drawing/2014/main" id="{F5E1598D-C4C1-9F47-AA7C-C9FA428D3E66}"/>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11" action="ppaction://hlinksldjump"/>
              <a:extLst>
                <a:ext uri="{FF2B5EF4-FFF2-40B4-BE49-F238E27FC236}">
                  <a16:creationId xmlns:a16="http://schemas.microsoft.com/office/drawing/2014/main" id="{7A4AC6D1-CCE1-104E-B33A-33E790EE265D}"/>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4" name="Freeform 53">
              <a:hlinkClick r:id="rId12" action="ppaction://hlinksldjump"/>
              <a:extLst>
                <a:ext uri="{FF2B5EF4-FFF2-40B4-BE49-F238E27FC236}">
                  <a16:creationId xmlns:a16="http://schemas.microsoft.com/office/drawing/2014/main" id="{B29AEC12-B318-6940-B23C-41FA3AA344F7}"/>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1" name="Hyperlink">
            <a:hlinkClick r:id="rId3" action="ppaction://hlinksldjump"/>
            <a:extLst>
              <a:ext uri="{FF2B5EF4-FFF2-40B4-BE49-F238E27FC236}">
                <a16:creationId xmlns:a16="http://schemas.microsoft.com/office/drawing/2014/main" id="{806D54D4-3912-EF40-95B3-0B4946FE15C9}"/>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1">
            <a:extLst>
              <a:ext uri="{FF2B5EF4-FFF2-40B4-BE49-F238E27FC236}">
                <a16:creationId xmlns:a16="http://schemas.microsoft.com/office/drawing/2014/main" id="{374D8828-0442-AD4E-8D0A-ABDE0E0ECF46}"/>
              </a:ext>
            </a:extLst>
          </p:cNvPr>
          <p:cNvSpPr txBox="1">
            <a:spLocks/>
          </p:cNvSpPr>
          <p:nvPr/>
        </p:nvSpPr>
        <p:spPr>
          <a:xfrm>
            <a:off x="641188" y="385776"/>
            <a:ext cx="8188154"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1: </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HCP Makes </a:t>
            </a:r>
            <a:r>
              <a:rPr lang="en-US" sz="1700" b="0" spc="0" dirty="0">
                <a:solidFill>
                  <a:srgbClr val="BCEC1F"/>
                </a:solidFill>
                <a:latin typeface="Arial"/>
                <a:ea typeface="+mn-ea"/>
                <a:cs typeface="Calibri" panose="020F0502020204030204" pitchFamily="34" charset="0"/>
              </a:rPr>
              <a:t>Clinical</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Decision</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T</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o </a:t>
            </a:r>
            <a:r>
              <a:rPr lang="en-US" sz="1700" b="0" spc="0" dirty="0">
                <a:solidFill>
                  <a:srgbClr val="BCEC1F"/>
                </a:solidFill>
                <a:latin typeface="Arial"/>
                <a:ea typeface="+mn-ea"/>
                <a:cs typeface="Calibri" panose="020F0502020204030204" pitchFamily="34" charset="0"/>
              </a:rPr>
              <a:t>Prescribe</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PONVORY™. HCP Completes Prescription Enrollment Form. Patient Signs Patient Authorization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109848302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2921"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9" y="387626"/>
            <a:ext cx="8499205"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0" name="Arrow: Down 72">
            <a:extLst>
              <a:ext uri="{FF2B5EF4-FFF2-40B4-BE49-F238E27FC236}">
                <a16:creationId xmlns:a16="http://schemas.microsoft.com/office/drawing/2014/main" id="{E0E7947B-658E-AB42-8204-3D268ED45FAB}"/>
              </a:ext>
            </a:extLst>
          </p:cNvPr>
          <p:cNvSpPr/>
          <p:nvPr/>
        </p:nvSpPr>
        <p:spPr>
          <a:xfrm rot="16200000">
            <a:off x="4391273" y="3173214"/>
            <a:ext cx="361147" cy="1258645"/>
          </a:xfrm>
          <a:prstGeom prst="downArrow">
            <a:avLst>
              <a:gd name="adj1" fmla="val 50000"/>
              <a:gd name="adj2" fmla="val 72341"/>
            </a:avLst>
          </a:prstGeom>
          <a:solidFill>
            <a:srgbClr val="1C5661"/>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25" name="Google Shape;936;p79">
            <a:extLst>
              <a:ext uri="{FF2B5EF4-FFF2-40B4-BE49-F238E27FC236}">
                <a16:creationId xmlns:a16="http://schemas.microsoft.com/office/drawing/2014/main" id="{401C1B36-3FC7-914F-8EE2-C9F5BC371437}"/>
              </a:ext>
            </a:extLst>
          </p:cNvPr>
          <p:cNvSpPr txBox="1"/>
          <p:nvPr/>
        </p:nvSpPr>
        <p:spPr>
          <a:xfrm>
            <a:off x="733210" y="4057207"/>
            <a:ext cx="3051044" cy="1604638"/>
          </a:xfrm>
          <a:prstGeom prst="rect">
            <a:avLst/>
          </a:prstGeom>
          <a:noFill/>
          <a:ln>
            <a:noFill/>
          </a:ln>
        </p:spPr>
        <p:txBody>
          <a:bodyPr spcFirstLastPara="1" wrap="square" lIns="0" tIns="121900" rIns="121900" bIns="121900" anchor="t" anchorCtr="0">
            <a:noAutofit/>
          </a:bodyPr>
          <a:lstStyle/>
          <a:p>
            <a:pPr marL="342900" indent="-342900" defTabSz="1219170">
              <a:spcAft>
                <a:spcPts val="600"/>
              </a:spcAft>
              <a:buClr>
                <a:srgbClr val="6EAA2A"/>
              </a:buClr>
              <a:buSzPct val="125000"/>
              <a:buFont typeface="Wingdings" pitchFamily="2" charset="2"/>
              <a:buChar char="ü"/>
            </a:pPr>
            <a:r>
              <a:rPr lang="en-US" sz="1600" kern="0" dirty="0">
                <a:solidFill>
                  <a:srgbClr val="002060"/>
                </a:solidFill>
                <a:latin typeface="+mj-lt"/>
                <a:ea typeface="Open Sans"/>
                <a:cs typeface="Open Sans"/>
                <a:sym typeface="Open Sans"/>
              </a:rPr>
              <a:t>HCP makes decision </a:t>
            </a:r>
            <a:br>
              <a:rPr lang="en-US" sz="1600" kern="0" dirty="0">
                <a:solidFill>
                  <a:srgbClr val="002060"/>
                </a:solidFill>
                <a:latin typeface="+mj-lt"/>
                <a:ea typeface="Open Sans"/>
                <a:cs typeface="Open Sans"/>
                <a:sym typeface="Open Sans"/>
              </a:rPr>
            </a:br>
            <a:r>
              <a:rPr lang="en-US" sz="1600" kern="0" dirty="0">
                <a:solidFill>
                  <a:srgbClr val="002060"/>
                </a:solidFill>
                <a:latin typeface="+mj-lt"/>
                <a:ea typeface="Open Sans"/>
                <a:cs typeface="Open Sans"/>
                <a:sym typeface="Open Sans"/>
              </a:rPr>
              <a:t>to prescribe PONVORY™ </a:t>
            </a:r>
            <a:br>
              <a:rPr lang="en-US" sz="1600" kern="0" dirty="0">
                <a:solidFill>
                  <a:srgbClr val="002060"/>
                </a:solidFill>
                <a:latin typeface="+mj-lt"/>
                <a:ea typeface="Open Sans"/>
                <a:cs typeface="Open Sans"/>
                <a:sym typeface="Open Sans"/>
              </a:rPr>
            </a:br>
            <a:r>
              <a:rPr lang="en-US" sz="1600" kern="0" dirty="0">
                <a:solidFill>
                  <a:srgbClr val="002060"/>
                </a:solidFill>
                <a:latin typeface="+mj-lt"/>
                <a:ea typeface="Open Sans"/>
                <a:cs typeface="Open Sans"/>
                <a:sym typeface="Open Sans"/>
              </a:rPr>
              <a:t>to patient </a:t>
            </a:r>
          </a:p>
          <a:p>
            <a:pPr marL="342900" indent="-342900" defTabSz="1219170">
              <a:spcAft>
                <a:spcPts val="600"/>
              </a:spcAft>
              <a:buClr>
                <a:srgbClr val="6EAA2A"/>
              </a:buClr>
              <a:buSzPct val="125000"/>
              <a:buFont typeface="Wingdings" pitchFamily="2" charset="2"/>
              <a:buChar char="ü"/>
            </a:pPr>
            <a:r>
              <a:rPr lang="en-US" sz="1600" kern="0" dirty="0">
                <a:solidFill>
                  <a:srgbClr val="002060"/>
                </a:solidFill>
                <a:latin typeface="+mj-lt"/>
                <a:ea typeface="Open Sans"/>
                <a:cs typeface="Open Sans"/>
                <a:sym typeface="Open Sans"/>
              </a:rPr>
              <a:t>HCP &amp; patient complete Prescription Enrollment Form (PEF)</a:t>
            </a:r>
          </a:p>
        </p:txBody>
      </p:sp>
      <p:sp>
        <p:nvSpPr>
          <p:cNvPr id="26" name="Rounded Rectangle 25">
            <a:hlinkClick r:id="rId3" action="ppaction://hlinksldjump"/>
            <a:extLst>
              <a:ext uri="{FF2B5EF4-FFF2-40B4-BE49-F238E27FC236}">
                <a16:creationId xmlns:a16="http://schemas.microsoft.com/office/drawing/2014/main" id="{33AFF8F3-E401-9C4C-BC82-A235B0F532B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7" name="Group 46">
            <a:extLst>
              <a:ext uri="{FF2B5EF4-FFF2-40B4-BE49-F238E27FC236}">
                <a16:creationId xmlns:a16="http://schemas.microsoft.com/office/drawing/2014/main" id="{E41E9541-2A25-F54A-A153-CBEF8C1F8D3E}"/>
              </a:ext>
            </a:extLst>
          </p:cNvPr>
          <p:cNvGrpSpPr/>
          <p:nvPr/>
        </p:nvGrpSpPr>
        <p:grpSpPr>
          <a:xfrm>
            <a:off x="733973" y="1943291"/>
            <a:ext cx="3398286" cy="2013136"/>
            <a:chOff x="2794035" y="2994469"/>
            <a:chExt cx="3398286" cy="2013136"/>
          </a:xfrm>
        </p:grpSpPr>
        <p:grpSp>
          <p:nvGrpSpPr>
            <p:cNvPr id="48" name="Group 47">
              <a:extLst>
                <a:ext uri="{FF2B5EF4-FFF2-40B4-BE49-F238E27FC236}">
                  <a16:creationId xmlns:a16="http://schemas.microsoft.com/office/drawing/2014/main" id="{F85E8A7A-8838-7B4C-A498-D58A75494D59}"/>
                </a:ext>
              </a:extLst>
            </p:cNvPr>
            <p:cNvGrpSpPr/>
            <p:nvPr/>
          </p:nvGrpSpPr>
          <p:grpSpPr>
            <a:xfrm>
              <a:off x="2794035" y="2994469"/>
              <a:ext cx="1648033" cy="2013136"/>
              <a:chOff x="247477" y="1502099"/>
              <a:chExt cx="1648033" cy="2013136"/>
            </a:xfrm>
          </p:grpSpPr>
          <p:grpSp>
            <p:nvGrpSpPr>
              <p:cNvPr id="55" name="Group 54">
                <a:extLst>
                  <a:ext uri="{FF2B5EF4-FFF2-40B4-BE49-F238E27FC236}">
                    <a16:creationId xmlns:a16="http://schemas.microsoft.com/office/drawing/2014/main" id="{24B7AE49-B46C-F648-A794-A61284335E73}"/>
                  </a:ext>
                </a:extLst>
              </p:cNvPr>
              <p:cNvGrpSpPr/>
              <p:nvPr/>
            </p:nvGrpSpPr>
            <p:grpSpPr>
              <a:xfrm>
                <a:off x="247477" y="1502099"/>
                <a:ext cx="1648033" cy="1648033"/>
                <a:chOff x="326528" y="1081908"/>
                <a:chExt cx="1648851" cy="1648851"/>
              </a:xfrm>
            </p:grpSpPr>
            <p:sp>
              <p:nvSpPr>
                <p:cNvPr id="57" name="Oval 56">
                  <a:extLst>
                    <a:ext uri="{FF2B5EF4-FFF2-40B4-BE49-F238E27FC236}">
                      <a16:creationId xmlns:a16="http://schemas.microsoft.com/office/drawing/2014/main" id="{ED129D60-2E63-0249-AC7E-435DBE7565CC}"/>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F3DF948E-25CA-EF40-8926-2B6B72231CAA}"/>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92F177D6-1B11-E740-BE84-1910E8390E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56" name="Rectangle 55">
                <a:extLst>
                  <a:ext uri="{FF2B5EF4-FFF2-40B4-BE49-F238E27FC236}">
                    <a16:creationId xmlns:a16="http://schemas.microsoft.com/office/drawing/2014/main" id="{816D45E5-A0AB-504D-BB47-FA7DEF2C7096}"/>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grpSp>
          <p:nvGrpSpPr>
            <p:cNvPr id="49" name="Group 48">
              <a:extLst>
                <a:ext uri="{FF2B5EF4-FFF2-40B4-BE49-F238E27FC236}">
                  <a16:creationId xmlns:a16="http://schemas.microsoft.com/office/drawing/2014/main" id="{AD619301-E720-AE4A-B111-226D028F70CF}"/>
                </a:ext>
              </a:extLst>
            </p:cNvPr>
            <p:cNvGrpSpPr/>
            <p:nvPr/>
          </p:nvGrpSpPr>
          <p:grpSpPr>
            <a:xfrm>
              <a:off x="4544288" y="2994469"/>
              <a:ext cx="1648033" cy="2013136"/>
              <a:chOff x="1997730" y="1502099"/>
              <a:chExt cx="1648033" cy="2013136"/>
            </a:xfrm>
          </p:grpSpPr>
          <p:grpSp>
            <p:nvGrpSpPr>
              <p:cNvPr id="50" name="Group 49">
                <a:extLst>
                  <a:ext uri="{FF2B5EF4-FFF2-40B4-BE49-F238E27FC236}">
                    <a16:creationId xmlns:a16="http://schemas.microsoft.com/office/drawing/2014/main" id="{A6798A8A-73EE-1446-8B19-529F244C764D}"/>
                  </a:ext>
                </a:extLst>
              </p:cNvPr>
              <p:cNvGrpSpPr/>
              <p:nvPr/>
            </p:nvGrpSpPr>
            <p:grpSpPr>
              <a:xfrm>
                <a:off x="1997730" y="1502099"/>
                <a:ext cx="1648033" cy="1648033"/>
                <a:chOff x="2091533" y="1081908"/>
                <a:chExt cx="1648851" cy="1648851"/>
              </a:xfrm>
            </p:grpSpPr>
            <p:sp>
              <p:nvSpPr>
                <p:cNvPr id="52" name="Oval 51">
                  <a:extLst>
                    <a:ext uri="{FF2B5EF4-FFF2-40B4-BE49-F238E27FC236}">
                      <a16:creationId xmlns:a16="http://schemas.microsoft.com/office/drawing/2014/main" id="{13EF53F5-C03E-1D4D-A500-E08EB19B4690}"/>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8FC5E120-A9D6-5242-BA04-44679799F66F}"/>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ECD601C1-B494-D24A-9346-FE4E690B28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7414" y="1290342"/>
                  <a:ext cx="966118" cy="1159341"/>
                </a:xfrm>
                <a:prstGeom prst="rect">
                  <a:avLst/>
                </a:prstGeom>
              </p:spPr>
            </p:pic>
          </p:grpSp>
          <p:sp>
            <p:nvSpPr>
              <p:cNvPr id="51" name="Rectangle 50">
                <a:extLst>
                  <a:ext uri="{FF2B5EF4-FFF2-40B4-BE49-F238E27FC236}">
                    <a16:creationId xmlns:a16="http://schemas.microsoft.com/office/drawing/2014/main" id="{6203109E-0AF3-6146-ACA5-2905676A551C}"/>
                  </a:ext>
                </a:extLst>
              </p:cNvPr>
              <p:cNvSpPr/>
              <p:nvPr/>
            </p:nvSpPr>
            <p:spPr>
              <a:xfrm>
                <a:off x="2358832" y="3207458"/>
                <a:ext cx="925830" cy="307777"/>
              </a:xfrm>
              <a:prstGeom prst="rect">
                <a:avLst/>
              </a:prstGeom>
            </p:spPr>
            <p:txBody>
              <a:bodyPr wrap="none">
                <a:spAutoFit/>
              </a:bodyPr>
              <a:lstStyle/>
              <a:p>
                <a:pPr lvl="0" algn="ctr"/>
                <a:r>
                  <a:rPr lang="en-US" sz="1400" b="1" dirty="0">
                    <a:solidFill>
                      <a:srgbClr val="1C5661"/>
                    </a:solidFill>
                  </a:rPr>
                  <a:t>PATIENT</a:t>
                </a:r>
              </a:p>
            </p:txBody>
          </p:sp>
        </p:grpSp>
      </p:grpSp>
      <p:sp>
        <p:nvSpPr>
          <p:cNvPr id="41" name="Rectangle: Rounded Corners 22">
            <a:extLst>
              <a:ext uri="{FF2B5EF4-FFF2-40B4-BE49-F238E27FC236}">
                <a16:creationId xmlns:a16="http://schemas.microsoft.com/office/drawing/2014/main" id="{90DC0826-650B-D04A-BBA4-FF1880B6C05D}"/>
              </a:ext>
            </a:extLst>
          </p:cNvPr>
          <p:cNvSpPr/>
          <p:nvPr/>
        </p:nvSpPr>
        <p:spPr>
          <a:xfrm>
            <a:off x="3476787" y="4143267"/>
            <a:ext cx="2186622" cy="1217717"/>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BCED1E"/>
                </a:solidFill>
              </a:rPr>
              <a:t>Digital PEFs will be available on PONVORYHCP.com and </a:t>
            </a:r>
            <a:r>
              <a:rPr lang="en-US" sz="1100" dirty="0" err="1">
                <a:solidFill>
                  <a:srgbClr val="BCED1E"/>
                </a:solidFill>
              </a:rPr>
              <a:t>JanssenCarePath.com</a:t>
            </a:r>
            <a:r>
              <a:rPr lang="en-US" sz="1100" dirty="0">
                <a:solidFill>
                  <a:srgbClr val="BCED1E"/>
                </a:solidFill>
              </a:rPr>
              <a:t>. Once completed, providers will need to print, sign, and fax the form to Janssen </a:t>
            </a:r>
            <a:r>
              <a:rPr lang="en-US" sz="1100" dirty="0" err="1">
                <a:solidFill>
                  <a:srgbClr val="BCED1E"/>
                </a:solidFill>
              </a:rPr>
              <a:t>CarePath</a:t>
            </a:r>
            <a:r>
              <a:rPr lang="en-US" sz="1400" dirty="0">
                <a:solidFill>
                  <a:srgbClr val="1E487C"/>
                </a:solidFill>
                <a:latin typeface="Segoe UI" panose="020B0502040204020203" pitchFamily="34" charset="0"/>
              </a:rPr>
              <a:t>.</a:t>
            </a:r>
            <a:endParaRPr lang="en-US" sz="1400" dirty="0"/>
          </a:p>
        </p:txBody>
      </p:sp>
      <p:sp>
        <p:nvSpPr>
          <p:cNvPr id="42" name="Rectangle: Rounded Corners 22">
            <a:extLst>
              <a:ext uri="{FF2B5EF4-FFF2-40B4-BE49-F238E27FC236}">
                <a16:creationId xmlns:a16="http://schemas.microsoft.com/office/drawing/2014/main" id="{09650652-B094-EC45-B8E4-5BF2655E50AD}"/>
              </a:ext>
            </a:extLst>
          </p:cNvPr>
          <p:cNvSpPr/>
          <p:nvPr/>
        </p:nvSpPr>
        <p:spPr>
          <a:xfrm>
            <a:off x="5298621" y="5523346"/>
            <a:ext cx="3384627" cy="717577"/>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BCED1E"/>
                </a:solidFill>
              </a:rPr>
              <a:t>If a patient is not in the office with the HCP, patient can visit MyJanssenCarePath.com/</a:t>
            </a:r>
            <a:r>
              <a:rPr lang="en-US" sz="1100" dirty="0" err="1">
                <a:solidFill>
                  <a:srgbClr val="BCED1E"/>
                </a:solidFill>
              </a:rPr>
              <a:t>PatientAuth</a:t>
            </a:r>
            <a:r>
              <a:rPr lang="en-US" sz="1100" dirty="0">
                <a:solidFill>
                  <a:srgbClr val="BCED1E"/>
                </a:solidFill>
              </a:rPr>
              <a:t> to electronically sign the Patient Authorization form.</a:t>
            </a:r>
          </a:p>
        </p:txBody>
      </p:sp>
      <p:grpSp>
        <p:nvGrpSpPr>
          <p:cNvPr id="44" name="tab 2">
            <a:extLst>
              <a:ext uri="{FF2B5EF4-FFF2-40B4-BE49-F238E27FC236}">
                <a16:creationId xmlns:a16="http://schemas.microsoft.com/office/drawing/2014/main" id="{FC3A0FAB-0109-4817-B94C-9713FFE0B8A0}"/>
              </a:ext>
            </a:extLst>
          </p:cNvPr>
          <p:cNvGrpSpPr/>
          <p:nvPr/>
        </p:nvGrpSpPr>
        <p:grpSpPr>
          <a:xfrm>
            <a:off x="326528" y="1100221"/>
            <a:ext cx="8490944" cy="588937"/>
            <a:chOff x="326528" y="1100221"/>
            <a:chExt cx="7083828" cy="588937"/>
          </a:xfrm>
          <a:solidFill>
            <a:srgbClr val="245D68"/>
          </a:solidFill>
        </p:grpSpPr>
        <p:sp>
          <p:nvSpPr>
            <p:cNvPr id="45" name="Freeform 82">
              <a:hlinkClick r:id="rId8" action="ppaction://hlinksldjump"/>
              <a:extLst>
                <a:ext uri="{FF2B5EF4-FFF2-40B4-BE49-F238E27FC236}">
                  <a16:creationId xmlns:a16="http://schemas.microsoft.com/office/drawing/2014/main" id="{B4F5FFB5-5E6C-44E0-9189-7FA8B4193742}"/>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46" name="Freeform 83">
              <a:extLst>
                <a:ext uri="{FF2B5EF4-FFF2-40B4-BE49-F238E27FC236}">
                  <a16:creationId xmlns:a16="http://schemas.microsoft.com/office/drawing/2014/main" id="{B662C52E-5A18-4512-9E20-0655DF991CA5}"/>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60" name="Freeform 84">
              <a:extLst>
                <a:ext uri="{FF2B5EF4-FFF2-40B4-BE49-F238E27FC236}">
                  <a16:creationId xmlns:a16="http://schemas.microsoft.com/office/drawing/2014/main" id="{7E6B0A30-B03C-4BB2-BECC-DC52C3840E88}"/>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61" name="Freeform 80">
              <a:hlinkClick r:id="rId9" action="ppaction://hlinksldjump"/>
              <a:extLst>
                <a:ext uri="{FF2B5EF4-FFF2-40B4-BE49-F238E27FC236}">
                  <a16:creationId xmlns:a16="http://schemas.microsoft.com/office/drawing/2014/main" id="{0E42A034-F264-46CE-9835-9F424135B01B}"/>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62" name="Freeform 81">
              <a:extLst>
                <a:ext uri="{FF2B5EF4-FFF2-40B4-BE49-F238E27FC236}">
                  <a16:creationId xmlns:a16="http://schemas.microsoft.com/office/drawing/2014/main" id="{3C7192E4-E518-4966-8639-A3F5709D15CC}"/>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34" name="HYPERLINKS">
            <a:extLst>
              <a:ext uri="{FF2B5EF4-FFF2-40B4-BE49-F238E27FC236}">
                <a16:creationId xmlns:a16="http://schemas.microsoft.com/office/drawing/2014/main" id="{BF25B55A-67D3-E849-8C7A-0831B59096E6}"/>
              </a:ext>
            </a:extLst>
          </p:cNvPr>
          <p:cNvGrpSpPr/>
          <p:nvPr/>
        </p:nvGrpSpPr>
        <p:grpSpPr>
          <a:xfrm>
            <a:off x="338959" y="1100221"/>
            <a:ext cx="8466079" cy="605706"/>
            <a:chOff x="334679" y="1100221"/>
            <a:chExt cx="8466079" cy="605706"/>
          </a:xfrm>
        </p:grpSpPr>
        <p:sp>
          <p:nvSpPr>
            <p:cNvPr id="36" name="Freeform 35">
              <a:hlinkClick r:id="rId9" action="ppaction://hlinksldjump"/>
              <a:extLst>
                <a:ext uri="{FF2B5EF4-FFF2-40B4-BE49-F238E27FC236}">
                  <a16:creationId xmlns:a16="http://schemas.microsoft.com/office/drawing/2014/main" id="{EA745413-368C-2A40-8D86-368DBE12A3EE}"/>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8" action="ppaction://hlinksldjump"/>
              <a:extLst>
                <a:ext uri="{FF2B5EF4-FFF2-40B4-BE49-F238E27FC236}">
                  <a16:creationId xmlns:a16="http://schemas.microsoft.com/office/drawing/2014/main" id="{7869D725-781C-4D40-85FF-2D2668CAB6CA}"/>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10" action="ppaction://hlinksldjump"/>
              <a:extLst>
                <a:ext uri="{FF2B5EF4-FFF2-40B4-BE49-F238E27FC236}">
                  <a16:creationId xmlns:a16="http://schemas.microsoft.com/office/drawing/2014/main" id="{0C0F236B-E0A2-264F-B9E2-9B1293D2FFB2}"/>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9" name="Freeform 38">
              <a:hlinkClick r:id="rId11" action="ppaction://hlinksldjump"/>
              <a:extLst>
                <a:ext uri="{FF2B5EF4-FFF2-40B4-BE49-F238E27FC236}">
                  <a16:creationId xmlns:a16="http://schemas.microsoft.com/office/drawing/2014/main" id="{1E7482CC-B772-0548-A47F-0B293F1EA645}"/>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0" name="Freeform 39">
              <a:hlinkClick r:id="rId12" action="ppaction://hlinksldjump"/>
              <a:extLst>
                <a:ext uri="{FF2B5EF4-FFF2-40B4-BE49-F238E27FC236}">
                  <a16:creationId xmlns:a16="http://schemas.microsoft.com/office/drawing/2014/main" id="{4F781CA6-774C-594F-AFA2-B9D780532EDC}"/>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3" name="Hyperlink">
            <a:hlinkClick r:id="rId3" action="ppaction://hlinksldjump"/>
            <a:extLst>
              <a:ext uri="{FF2B5EF4-FFF2-40B4-BE49-F238E27FC236}">
                <a16:creationId xmlns:a16="http://schemas.microsoft.com/office/drawing/2014/main" id="{75A6B96E-458D-AC47-81C8-FAABC8EDB2BD}"/>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BBA1CE6-BB8C-C845-964A-E04C01D19077}"/>
              </a:ext>
            </a:extLst>
          </p:cNvPr>
          <p:cNvSpPr/>
          <p:nvPr/>
        </p:nvSpPr>
        <p:spPr>
          <a:xfrm>
            <a:off x="5846643" y="1773825"/>
            <a:ext cx="2749672" cy="35740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BAA412E8-9E16-9C40-AFA9-929428AE4F6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5834775" y="1781749"/>
            <a:ext cx="2755669" cy="3566159"/>
          </a:xfrm>
          <a:prstGeom prst="rect">
            <a:avLst/>
          </a:prstGeom>
          <a:ln>
            <a:solidFill>
              <a:schemeClr val="bg1">
                <a:lumMod val="85000"/>
              </a:schemeClr>
            </a:solidFill>
          </a:ln>
          <a:effectLst/>
        </p:spPr>
      </p:pic>
      <p:sp>
        <p:nvSpPr>
          <p:cNvPr id="68" name="Title 1">
            <a:extLst>
              <a:ext uri="{FF2B5EF4-FFF2-40B4-BE49-F238E27FC236}">
                <a16:creationId xmlns:a16="http://schemas.microsoft.com/office/drawing/2014/main" id="{5F851D68-02A4-6A4E-907D-ECAF5463D3EC}"/>
              </a:ext>
            </a:extLst>
          </p:cNvPr>
          <p:cNvSpPr txBox="1">
            <a:spLocks/>
          </p:cNvSpPr>
          <p:nvPr/>
        </p:nvSpPr>
        <p:spPr>
          <a:xfrm>
            <a:off x="641188" y="385776"/>
            <a:ext cx="8188154"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1: </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HCP Makes </a:t>
            </a:r>
            <a:r>
              <a:rPr lang="en-US" sz="1700" b="0" spc="0" dirty="0">
                <a:solidFill>
                  <a:srgbClr val="BCEC1F"/>
                </a:solidFill>
                <a:latin typeface="Arial"/>
                <a:ea typeface="+mn-ea"/>
                <a:cs typeface="Calibri" panose="020F0502020204030204" pitchFamily="34" charset="0"/>
              </a:rPr>
              <a:t>Clinical</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Decision</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T</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o </a:t>
            </a:r>
            <a:r>
              <a:rPr lang="en-US" sz="1700" b="0" spc="0" dirty="0">
                <a:solidFill>
                  <a:srgbClr val="BCEC1F"/>
                </a:solidFill>
                <a:latin typeface="Arial"/>
                <a:ea typeface="+mn-ea"/>
                <a:cs typeface="Calibri" panose="020F0502020204030204" pitchFamily="34" charset="0"/>
              </a:rPr>
              <a:t>Prescribe</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PONVORY™. HCP Completes Prescription Enrollment Form. Patient Signs Patient Authorization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15344708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3085" y="1106424"/>
            <a:ext cx="8502813" cy="5370153"/>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9" y="387626"/>
            <a:ext cx="8499370"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BBA71F27-CA69-7643-A151-447748E42CC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4" name="Group 43">
            <a:extLst>
              <a:ext uri="{FF2B5EF4-FFF2-40B4-BE49-F238E27FC236}">
                <a16:creationId xmlns:a16="http://schemas.microsoft.com/office/drawing/2014/main" id="{3769F15C-B555-D146-9559-BCB5169CCC78}"/>
              </a:ext>
            </a:extLst>
          </p:cNvPr>
          <p:cNvGrpSpPr/>
          <p:nvPr/>
        </p:nvGrpSpPr>
        <p:grpSpPr>
          <a:xfrm>
            <a:off x="4173532" y="3445661"/>
            <a:ext cx="3897041" cy="1338615"/>
            <a:chOff x="2053597" y="5198157"/>
            <a:chExt cx="4351145" cy="592601"/>
          </a:xfrm>
        </p:grpSpPr>
        <p:sp>
          <p:nvSpPr>
            <p:cNvPr id="45" name="Rectangle: Rounded Corners 22">
              <a:extLst>
                <a:ext uri="{FF2B5EF4-FFF2-40B4-BE49-F238E27FC236}">
                  <a16:creationId xmlns:a16="http://schemas.microsoft.com/office/drawing/2014/main" id="{10134ADA-CA88-7F46-A2A8-1C2C74EAA0BC}"/>
                </a:ext>
              </a:extLst>
            </p:cNvPr>
            <p:cNvSpPr/>
            <p:nvPr/>
          </p:nvSpPr>
          <p:spPr>
            <a:xfrm>
              <a:off x="2053597" y="5198157"/>
              <a:ext cx="4351145" cy="592601"/>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6" name="TextBox 45">
              <a:extLst>
                <a:ext uri="{FF2B5EF4-FFF2-40B4-BE49-F238E27FC236}">
                  <a16:creationId xmlns:a16="http://schemas.microsoft.com/office/drawing/2014/main" id="{1CD4AFE2-EF4F-314A-97A0-6293CDE162BD}"/>
                </a:ext>
              </a:extLst>
            </p:cNvPr>
            <p:cNvSpPr txBox="1"/>
            <p:nvPr/>
          </p:nvSpPr>
          <p:spPr>
            <a:xfrm>
              <a:off x="2153980" y="5244735"/>
              <a:ext cx="4250762" cy="516976"/>
            </a:xfrm>
            <a:prstGeom prst="rect">
              <a:avLst/>
            </a:prstGeom>
            <a:noFill/>
          </p:spPr>
          <p:txBody>
            <a:bodyPr wrap="square" rtlCol="0">
              <a:spAutoFit/>
            </a:bodyPr>
            <a:lstStyle/>
            <a:p>
              <a:r>
                <a:rPr lang="en-US" sz="1200" dirty="0">
                  <a:solidFill>
                    <a:srgbClr val="BCEC20"/>
                  </a:solidFill>
                </a:rPr>
                <a:t>- The HCP’s signature on the PEF acts as the prescription. No additional document is needed to </a:t>
              </a:r>
              <a:br>
                <a:rPr lang="en-US" sz="1200" dirty="0">
                  <a:solidFill>
                    <a:srgbClr val="BCEC20"/>
                  </a:solidFill>
                </a:rPr>
              </a:br>
              <a:r>
                <a:rPr lang="en-US" sz="1200" dirty="0">
                  <a:solidFill>
                    <a:srgbClr val="BCEC20"/>
                  </a:solidFill>
                </a:rPr>
                <a:t>get a patient started on treatment. </a:t>
              </a:r>
            </a:p>
            <a:p>
              <a:pPr>
                <a:spcBef>
                  <a:spcPts val="600"/>
                </a:spcBef>
              </a:pPr>
              <a:r>
                <a:rPr lang="en-US" sz="1200" dirty="0">
                  <a:solidFill>
                    <a:srgbClr val="BCEC20"/>
                  </a:solidFill>
                </a:rPr>
                <a:t>- Once completed, providers will need to print, sign, and fax the form to Janssen </a:t>
              </a:r>
              <a:r>
                <a:rPr lang="en-US" sz="1200" dirty="0" err="1">
                  <a:solidFill>
                    <a:srgbClr val="BCEC20"/>
                  </a:solidFill>
                </a:rPr>
                <a:t>CarePath</a:t>
              </a:r>
              <a:r>
                <a:rPr lang="en-US" sz="1200" dirty="0">
                  <a:solidFill>
                    <a:srgbClr val="BCEC20"/>
                  </a:solidFill>
                </a:rPr>
                <a:t>. </a:t>
              </a:r>
            </a:p>
          </p:txBody>
        </p:sp>
      </p:grpSp>
      <p:sp>
        <p:nvSpPr>
          <p:cNvPr id="38" name="TextBox 37">
            <a:extLst>
              <a:ext uri="{FF2B5EF4-FFF2-40B4-BE49-F238E27FC236}">
                <a16:creationId xmlns:a16="http://schemas.microsoft.com/office/drawing/2014/main" id="{64A9498A-ACCC-ED4F-B659-78614F49E6C3}"/>
              </a:ext>
            </a:extLst>
          </p:cNvPr>
          <p:cNvSpPr txBox="1"/>
          <p:nvPr/>
        </p:nvSpPr>
        <p:spPr>
          <a:xfrm>
            <a:off x="4011719" y="2032029"/>
            <a:ext cx="4220669" cy="954107"/>
          </a:xfrm>
          <a:prstGeom prst="rect">
            <a:avLst/>
          </a:prstGeom>
          <a:noFill/>
        </p:spPr>
        <p:txBody>
          <a:bodyPr wrap="square" rtlCol="0">
            <a:spAutoFit/>
          </a:bodyPr>
          <a:lstStyle/>
          <a:p>
            <a:pPr>
              <a:spcBef>
                <a:spcPts val="200"/>
              </a:spcBef>
              <a:spcAft>
                <a:spcPts val="200"/>
              </a:spcAft>
            </a:pPr>
            <a:r>
              <a:rPr lang="en-US" sz="1400" b="1" dirty="0">
                <a:solidFill>
                  <a:srgbClr val="002060"/>
                </a:solidFill>
              </a:rPr>
              <a:t>Completing the PEF is how a provider can run </a:t>
            </a:r>
            <a:br>
              <a:rPr lang="en-US" sz="1400" b="1" dirty="0">
                <a:solidFill>
                  <a:srgbClr val="002060"/>
                </a:solidFill>
              </a:rPr>
            </a:br>
            <a:r>
              <a:rPr lang="en-US" sz="1400" b="1" dirty="0">
                <a:solidFill>
                  <a:srgbClr val="002060"/>
                </a:solidFill>
              </a:rPr>
              <a:t>a benefits investigation and enroll patients into the Trial Offer for PONVORY™ and/or Janssen Link for PONVORY™ programs.</a:t>
            </a:r>
          </a:p>
        </p:txBody>
      </p:sp>
      <p:grpSp>
        <p:nvGrpSpPr>
          <p:cNvPr id="3" name="tabs">
            <a:extLst>
              <a:ext uri="{FF2B5EF4-FFF2-40B4-BE49-F238E27FC236}">
                <a16:creationId xmlns:a16="http://schemas.microsoft.com/office/drawing/2014/main" id="{951E91A4-1034-4AC7-B36C-7966B4550675}"/>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E55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grpSp>
      <p:grpSp>
        <p:nvGrpSpPr>
          <p:cNvPr id="25" name="HYPERLINKS">
            <a:extLst>
              <a:ext uri="{FF2B5EF4-FFF2-40B4-BE49-F238E27FC236}">
                <a16:creationId xmlns:a16="http://schemas.microsoft.com/office/drawing/2014/main" id="{138BCF4C-2CB4-BE4A-ACF4-10455239A510}"/>
              </a:ext>
            </a:extLst>
          </p:cNvPr>
          <p:cNvGrpSpPr/>
          <p:nvPr/>
        </p:nvGrpSpPr>
        <p:grpSpPr>
          <a:xfrm>
            <a:off x="338128" y="1107700"/>
            <a:ext cx="8466079" cy="605706"/>
            <a:chOff x="334679" y="1100221"/>
            <a:chExt cx="8466079" cy="605706"/>
          </a:xfrm>
        </p:grpSpPr>
        <p:sp>
          <p:nvSpPr>
            <p:cNvPr id="28" name="Freeform 27">
              <a:hlinkClick r:id="rId4" action="ppaction://hlinksldjump"/>
              <a:extLst>
                <a:ext uri="{FF2B5EF4-FFF2-40B4-BE49-F238E27FC236}">
                  <a16:creationId xmlns:a16="http://schemas.microsoft.com/office/drawing/2014/main" id="{1F01C246-9DF8-3841-A344-F0D2917F03A0}"/>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9" name="Freeform 28">
              <a:hlinkClick r:id="rId5" action="ppaction://hlinksldjump"/>
              <a:extLst>
                <a:ext uri="{FF2B5EF4-FFF2-40B4-BE49-F238E27FC236}">
                  <a16:creationId xmlns:a16="http://schemas.microsoft.com/office/drawing/2014/main" id="{6FFD9B27-4BB3-7D46-8396-BC574BD4F4C0}"/>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0" name="Freeform 29">
              <a:hlinkClick r:id="rId6" action="ppaction://hlinksldjump"/>
              <a:extLst>
                <a:ext uri="{FF2B5EF4-FFF2-40B4-BE49-F238E27FC236}">
                  <a16:creationId xmlns:a16="http://schemas.microsoft.com/office/drawing/2014/main" id="{46A86019-D6D9-7843-AC71-A1749F06FCC5}"/>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7" action="ppaction://hlinksldjump"/>
              <a:extLst>
                <a:ext uri="{FF2B5EF4-FFF2-40B4-BE49-F238E27FC236}">
                  <a16:creationId xmlns:a16="http://schemas.microsoft.com/office/drawing/2014/main" id="{C9462D4B-1391-0648-8D17-19CF6E38BE04}"/>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2" name="Freeform 31">
              <a:hlinkClick r:id="rId8" action="ppaction://hlinksldjump"/>
              <a:extLst>
                <a:ext uri="{FF2B5EF4-FFF2-40B4-BE49-F238E27FC236}">
                  <a16:creationId xmlns:a16="http://schemas.microsoft.com/office/drawing/2014/main" id="{0D533247-D49B-E543-BC80-338F11220C79}"/>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6" name="Hyperlink">
            <a:hlinkClick r:id="rId3" action="ppaction://hlinksldjump"/>
            <a:extLst>
              <a:ext uri="{FF2B5EF4-FFF2-40B4-BE49-F238E27FC236}">
                <a16:creationId xmlns:a16="http://schemas.microsoft.com/office/drawing/2014/main" id="{48993968-44D2-5E48-AE3F-1FBC75615D6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184D36-983F-9B49-894F-EA4DC7F5C9CB}"/>
              </a:ext>
            </a:extLst>
          </p:cNvPr>
          <p:cNvSpPr/>
          <p:nvPr/>
        </p:nvSpPr>
        <p:spPr>
          <a:xfrm>
            <a:off x="758443" y="2078872"/>
            <a:ext cx="2749672" cy="35740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B595FAF-99BC-6642-94B4-E5739CD2EF5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46575" y="2086796"/>
            <a:ext cx="2755669" cy="3566159"/>
          </a:xfrm>
          <a:prstGeom prst="rect">
            <a:avLst/>
          </a:prstGeom>
          <a:ln>
            <a:solidFill>
              <a:schemeClr val="bg1">
                <a:lumMod val="85000"/>
              </a:schemeClr>
            </a:solidFill>
          </a:ln>
          <a:effectLst/>
        </p:spPr>
      </p:pic>
      <p:sp>
        <p:nvSpPr>
          <p:cNvPr id="34" name="Title 1">
            <a:extLst>
              <a:ext uri="{FF2B5EF4-FFF2-40B4-BE49-F238E27FC236}">
                <a16:creationId xmlns:a16="http://schemas.microsoft.com/office/drawing/2014/main" id="{4C274F0D-0E76-5342-B533-87283701E45A}"/>
              </a:ext>
            </a:extLst>
          </p:cNvPr>
          <p:cNvSpPr txBox="1">
            <a:spLocks/>
          </p:cNvSpPr>
          <p:nvPr/>
        </p:nvSpPr>
        <p:spPr>
          <a:xfrm>
            <a:off x="641188" y="385776"/>
            <a:ext cx="8188154"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1: </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HCP Makes </a:t>
            </a:r>
            <a:r>
              <a:rPr lang="en-US" sz="1700" b="0" spc="0" dirty="0">
                <a:solidFill>
                  <a:srgbClr val="BCEC1F"/>
                </a:solidFill>
                <a:latin typeface="Arial"/>
                <a:ea typeface="+mn-ea"/>
                <a:cs typeface="Calibri" panose="020F0502020204030204" pitchFamily="34" charset="0"/>
              </a:rPr>
              <a:t>Clinical</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Decision</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T</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o </a:t>
            </a:r>
            <a:r>
              <a:rPr lang="en-US" sz="1700" b="0" spc="0" dirty="0">
                <a:solidFill>
                  <a:srgbClr val="BCEC1F"/>
                </a:solidFill>
                <a:latin typeface="Arial"/>
                <a:ea typeface="+mn-ea"/>
                <a:cs typeface="Calibri" panose="020F0502020204030204" pitchFamily="34" charset="0"/>
              </a:rPr>
              <a:t>Prescribe</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PONVORY™. HCP Completes Prescription Enrollment Form. Patient Signs Patient Authorization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33203330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a:extLst>
              <a:ext uri="{FF2B5EF4-FFF2-40B4-BE49-F238E27FC236}">
                <a16:creationId xmlns:a16="http://schemas.microsoft.com/office/drawing/2014/main" id="{84FAAA4A-E49D-C442-8312-DB599A539ADC}"/>
              </a:ext>
            </a:extLst>
          </p:cNvPr>
          <p:cNvSpPr/>
          <p:nvPr/>
        </p:nvSpPr>
        <p:spPr>
          <a:xfrm>
            <a:off x="323085" y="1106424"/>
            <a:ext cx="8502813" cy="5370153"/>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9" y="387626"/>
            <a:ext cx="8499370"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52" name="Rounded Rectangle 51">
            <a:hlinkClick r:id="rId3" action="ppaction://hlinksldjump"/>
            <a:extLst>
              <a:ext uri="{FF2B5EF4-FFF2-40B4-BE49-F238E27FC236}">
                <a16:creationId xmlns:a16="http://schemas.microsoft.com/office/drawing/2014/main" id="{C6D495BC-4379-B94E-B9CF-8B6D365AC146}"/>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53" name="TextBox 52">
            <a:extLst>
              <a:ext uri="{FF2B5EF4-FFF2-40B4-BE49-F238E27FC236}">
                <a16:creationId xmlns:a16="http://schemas.microsoft.com/office/drawing/2014/main" id="{C5E12363-3346-DB4E-8FE2-FF05902A571B}"/>
              </a:ext>
            </a:extLst>
          </p:cNvPr>
          <p:cNvSpPr txBox="1"/>
          <p:nvPr/>
        </p:nvSpPr>
        <p:spPr>
          <a:xfrm>
            <a:off x="3632972" y="2011680"/>
            <a:ext cx="4777860" cy="1436291"/>
          </a:xfrm>
          <a:prstGeom prst="rect">
            <a:avLst/>
          </a:prstGeom>
          <a:noFill/>
        </p:spPr>
        <p:txBody>
          <a:bodyPr wrap="square" rtlCol="0">
            <a:spAutoFit/>
          </a:bodyPr>
          <a:lstStyle/>
          <a:p>
            <a:pPr marL="285750" indent="-285750">
              <a:spcBef>
                <a:spcPts val="200"/>
              </a:spcBef>
              <a:spcAft>
                <a:spcPts val="200"/>
              </a:spcAft>
              <a:buFont typeface="+mj-lt"/>
              <a:buAutoNum type="arabicPeriod"/>
            </a:pPr>
            <a:r>
              <a:rPr lang="en-US" sz="1200" dirty="0">
                <a:solidFill>
                  <a:srgbClr val="1B2D5E"/>
                </a:solidFill>
              </a:rPr>
              <a:t>A digital version of the PEF is available on PONVORYHCP.com and JanssenCarePath.com. Offices can download a copy of the PEF, type in their office information, and save a copy, for ease of use when starting patients.</a:t>
            </a:r>
          </a:p>
          <a:p>
            <a:pPr marL="285750" indent="-285750">
              <a:spcBef>
                <a:spcPts val="200"/>
              </a:spcBef>
              <a:spcAft>
                <a:spcPts val="200"/>
              </a:spcAft>
              <a:buFont typeface="+mj-lt"/>
              <a:buAutoNum type="arabicPeriod"/>
            </a:pPr>
            <a:r>
              <a:rPr lang="en-US" sz="1200" dirty="0">
                <a:solidFill>
                  <a:srgbClr val="1B2D5E"/>
                </a:solidFill>
              </a:rPr>
              <a:t>A patient must sign the last page of the PEF, in order to enroll in Janssen Patient Support Programs, including the Wellness Companion program.</a:t>
            </a:r>
          </a:p>
        </p:txBody>
      </p:sp>
      <p:grpSp>
        <p:nvGrpSpPr>
          <p:cNvPr id="54" name="Group 53">
            <a:extLst>
              <a:ext uri="{FF2B5EF4-FFF2-40B4-BE49-F238E27FC236}">
                <a16:creationId xmlns:a16="http://schemas.microsoft.com/office/drawing/2014/main" id="{81AFEA60-484E-A84A-9708-DB71ABF69A47}"/>
              </a:ext>
            </a:extLst>
          </p:cNvPr>
          <p:cNvGrpSpPr/>
          <p:nvPr/>
        </p:nvGrpSpPr>
        <p:grpSpPr>
          <a:xfrm>
            <a:off x="3942523" y="3518810"/>
            <a:ext cx="4191907" cy="1985824"/>
            <a:chOff x="1453834" y="4920533"/>
            <a:chExt cx="4421862" cy="923041"/>
          </a:xfrm>
        </p:grpSpPr>
        <p:sp>
          <p:nvSpPr>
            <p:cNvPr id="55" name="Rectangle: Rounded Corners 22">
              <a:extLst>
                <a:ext uri="{FF2B5EF4-FFF2-40B4-BE49-F238E27FC236}">
                  <a16:creationId xmlns:a16="http://schemas.microsoft.com/office/drawing/2014/main" id="{BA8C88FF-1692-374C-9B5D-F306A12B3B6E}"/>
                </a:ext>
              </a:extLst>
            </p:cNvPr>
            <p:cNvSpPr/>
            <p:nvPr/>
          </p:nvSpPr>
          <p:spPr>
            <a:xfrm>
              <a:off x="1453834" y="4920533"/>
              <a:ext cx="4351145" cy="833336"/>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6" name="TextBox 55">
              <a:extLst>
                <a:ext uri="{FF2B5EF4-FFF2-40B4-BE49-F238E27FC236}">
                  <a16:creationId xmlns:a16="http://schemas.microsoft.com/office/drawing/2014/main" id="{ACF35D1A-9621-B04B-9D8F-F1F8B2C40D01}"/>
                </a:ext>
              </a:extLst>
            </p:cNvPr>
            <p:cNvSpPr txBox="1"/>
            <p:nvPr/>
          </p:nvSpPr>
          <p:spPr>
            <a:xfrm>
              <a:off x="1624934" y="5010369"/>
              <a:ext cx="4250762" cy="833205"/>
            </a:xfrm>
            <a:prstGeom prst="rect">
              <a:avLst/>
            </a:prstGeom>
            <a:noFill/>
          </p:spPr>
          <p:txBody>
            <a:bodyPr wrap="square" rtlCol="0">
              <a:spAutoFit/>
            </a:bodyPr>
            <a:lstStyle/>
            <a:p>
              <a:r>
                <a:rPr lang="en-US" sz="1200" dirty="0">
                  <a:solidFill>
                    <a:srgbClr val="BCEC20"/>
                  </a:solidFill>
                </a:rPr>
                <a:t>The only way to enroll a patient into the PONVORY™ Patient Support Programs is through the Prescription Enrollment Form (PEF). If a provider goes to their preferred specialty pharmacy directly, they will still need to complete the PEF and fax it to Janssen CarePath if they would like to enroll their patients into the Trial Offer or Janssen Link for PONVORY™ programs.</a:t>
              </a:r>
            </a:p>
          </p:txBody>
        </p:sp>
      </p:grpSp>
      <p:grpSp>
        <p:nvGrpSpPr>
          <p:cNvPr id="3" name="tabs">
            <a:extLst>
              <a:ext uri="{FF2B5EF4-FFF2-40B4-BE49-F238E27FC236}">
                <a16:creationId xmlns:a16="http://schemas.microsoft.com/office/drawing/2014/main" id="{5F466175-BF77-4B7E-B85B-396478AD8450}"/>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25" name="HYPERLINKS">
            <a:extLst>
              <a:ext uri="{FF2B5EF4-FFF2-40B4-BE49-F238E27FC236}">
                <a16:creationId xmlns:a16="http://schemas.microsoft.com/office/drawing/2014/main" id="{138BCF4C-2CB4-BE4A-ACF4-10455239A510}"/>
              </a:ext>
            </a:extLst>
          </p:cNvPr>
          <p:cNvGrpSpPr/>
          <p:nvPr/>
        </p:nvGrpSpPr>
        <p:grpSpPr>
          <a:xfrm>
            <a:off x="338959" y="1089302"/>
            <a:ext cx="8466079" cy="605706"/>
            <a:chOff x="334679" y="1100221"/>
            <a:chExt cx="8466079" cy="605706"/>
          </a:xfrm>
        </p:grpSpPr>
        <p:sp>
          <p:nvSpPr>
            <p:cNvPr id="28" name="Freeform 27">
              <a:hlinkClick r:id="rId4" action="ppaction://hlinksldjump"/>
              <a:extLst>
                <a:ext uri="{FF2B5EF4-FFF2-40B4-BE49-F238E27FC236}">
                  <a16:creationId xmlns:a16="http://schemas.microsoft.com/office/drawing/2014/main" id="{1F01C246-9DF8-3841-A344-F0D2917F03A0}"/>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9" name="Freeform 28">
              <a:hlinkClick r:id="rId5" action="ppaction://hlinksldjump"/>
              <a:extLst>
                <a:ext uri="{FF2B5EF4-FFF2-40B4-BE49-F238E27FC236}">
                  <a16:creationId xmlns:a16="http://schemas.microsoft.com/office/drawing/2014/main" id="{6FFD9B27-4BB3-7D46-8396-BC574BD4F4C0}"/>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0" name="Freeform 29">
              <a:hlinkClick r:id="rId6" action="ppaction://hlinksldjump"/>
              <a:extLst>
                <a:ext uri="{FF2B5EF4-FFF2-40B4-BE49-F238E27FC236}">
                  <a16:creationId xmlns:a16="http://schemas.microsoft.com/office/drawing/2014/main" id="{46A86019-D6D9-7843-AC71-A1749F06FCC5}"/>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7" action="ppaction://hlinksldjump"/>
              <a:extLst>
                <a:ext uri="{FF2B5EF4-FFF2-40B4-BE49-F238E27FC236}">
                  <a16:creationId xmlns:a16="http://schemas.microsoft.com/office/drawing/2014/main" id="{C9462D4B-1391-0648-8D17-19CF6E38BE04}"/>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2" name="Freeform 31">
              <a:hlinkClick r:id="rId8" action="ppaction://hlinksldjump"/>
              <a:extLst>
                <a:ext uri="{FF2B5EF4-FFF2-40B4-BE49-F238E27FC236}">
                  <a16:creationId xmlns:a16="http://schemas.microsoft.com/office/drawing/2014/main" id="{0D533247-D49B-E543-BC80-338F11220C79}"/>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59" name="Hyperlink">
            <a:hlinkClick r:id="rId3" action="ppaction://hlinksldjump"/>
            <a:extLst>
              <a:ext uri="{FF2B5EF4-FFF2-40B4-BE49-F238E27FC236}">
                <a16:creationId xmlns:a16="http://schemas.microsoft.com/office/drawing/2014/main" id="{0AD9796F-2427-7041-9461-B90D2CDB73FB}"/>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B3FE8C-B769-B046-882B-D95F11E87475}"/>
              </a:ext>
            </a:extLst>
          </p:cNvPr>
          <p:cNvSpPr/>
          <p:nvPr/>
        </p:nvSpPr>
        <p:spPr>
          <a:xfrm>
            <a:off x="758443" y="2078872"/>
            <a:ext cx="2749672" cy="35740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26293D8-9906-A74D-A127-321A9617E21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46575" y="2086796"/>
            <a:ext cx="2755669" cy="3566159"/>
          </a:xfrm>
          <a:prstGeom prst="rect">
            <a:avLst/>
          </a:prstGeom>
          <a:ln>
            <a:solidFill>
              <a:schemeClr val="bg1">
                <a:lumMod val="85000"/>
              </a:schemeClr>
            </a:solidFill>
          </a:ln>
          <a:effectLst/>
        </p:spPr>
      </p:pic>
      <p:sp>
        <p:nvSpPr>
          <p:cNvPr id="34" name="Title 1">
            <a:extLst>
              <a:ext uri="{FF2B5EF4-FFF2-40B4-BE49-F238E27FC236}">
                <a16:creationId xmlns:a16="http://schemas.microsoft.com/office/drawing/2014/main" id="{6C58915F-E03C-3F40-999A-F1C23CAFAFB4}"/>
              </a:ext>
            </a:extLst>
          </p:cNvPr>
          <p:cNvSpPr txBox="1">
            <a:spLocks/>
          </p:cNvSpPr>
          <p:nvPr/>
        </p:nvSpPr>
        <p:spPr>
          <a:xfrm>
            <a:off x="641188" y="385776"/>
            <a:ext cx="8188154"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1: </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HCP Makes </a:t>
            </a:r>
            <a:r>
              <a:rPr lang="en-US" sz="1700" b="0" spc="0" dirty="0">
                <a:solidFill>
                  <a:srgbClr val="BCEC1F"/>
                </a:solidFill>
                <a:latin typeface="Arial"/>
                <a:ea typeface="+mn-ea"/>
                <a:cs typeface="Calibri" panose="020F0502020204030204" pitchFamily="34" charset="0"/>
              </a:rPr>
              <a:t>Clinical</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Decision</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T</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o </a:t>
            </a:r>
            <a:r>
              <a:rPr lang="en-US" sz="1700" b="0" spc="0" dirty="0">
                <a:solidFill>
                  <a:srgbClr val="BCEC1F"/>
                </a:solidFill>
                <a:latin typeface="Arial"/>
                <a:ea typeface="+mn-ea"/>
                <a:cs typeface="Calibri" panose="020F0502020204030204" pitchFamily="34" charset="0"/>
              </a:rPr>
              <a:t>Prescribe</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PONVORY™. HCP Completes Prescription Enrollment Form. Patient Signs Patient Authorization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2844673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499369"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41" name="Freeform 40">
            <a:extLst>
              <a:ext uri="{FF2B5EF4-FFF2-40B4-BE49-F238E27FC236}">
                <a16:creationId xmlns:a16="http://schemas.microsoft.com/office/drawing/2014/main" id="{6925EA31-0041-B648-A2D8-088C1452F788}"/>
              </a:ext>
            </a:extLst>
          </p:cNvPr>
          <p:cNvSpPr/>
          <p:nvPr/>
        </p:nvSpPr>
        <p:spPr>
          <a:xfrm>
            <a:off x="323085" y="1106424"/>
            <a:ext cx="8502813" cy="5370153"/>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ounded Rectangle 14">
            <a:hlinkClick r:id="rId3" action="ppaction://hlinksldjump"/>
            <a:extLst>
              <a:ext uri="{FF2B5EF4-FFF2-40B4-BE49-F238E27FC236}">
                <a16:creationId xmlns:a16="http://schemas.microsoft.com/office/drawing/2014/main" id="{50EB6AC0-D60A-E943-A39F-8BBC1936F91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26" name="TextBox 25">
            <a:extLst>
              <a:ext uri="{FF2B5EF4-FFF2-40B4-BE49-F238E27FC236}">
                <a16:creationId xmlns:a16="http://schemas.microsoft.com/office/drawing/2014/main" id="{ED385A28-8167-4C4B-98F3-5AFDFCBC2A10}"/>
              </a:ext>
            </a:extLst>
          </p:cNvPr>
          <p:cNvSpPr txBox="1"/>
          <p:nvPr/>
        </p:nvSpPr>
        <p:spPr>
          <a:xfrm>
            <a:off x="4114800" y="2011680"/>
            <a:ext cx="4357993" cy="1579920"/>
          </a:xfrm>
          <a:prstGeom prst="rect">
            <a:avLst/>
          </a:prstGeom>
          <a:noFill/>
        </p:spPr>
        <p:txBody>
          <a:bodyPr wrap="square" rtlCol="0">
            <a:spAutoFit/>
          </a:bodyPr>
          <a:lstStyle/>
          <a:p>
            <a:r>
              <a:rPr lang="en-US" sz="1600" b="1" u="sng" dirty="0">
                <a:solidFill>
                  <a:srgbClr val="002060"/>
                </a:solidFill>
                <a:latin typeface="+mj-lt"/>
                <a:cs typeface="Calibri" panose="020F0502020204030204" pitchFamily="34" charset="0"/>
              </a:rPr>
              <a:t>Failing to Complete the Prescription Enrollment Form</a:t>
            </a:r>
            <a:endParaRPr lang="en-US" sz="1200" b="1" u="sng" dirty="0">
              <a:solidFill>
                <a:srgbClr val="1C5661"/>
              </a:solidFill>
              <a:latin typeface="+mj-lt"/>
              <a:cs typeface="Calibri" panose="020F0502020204030204" pitchFamily="34" charset="0"/>
            </a:endParaRPr>
          </a:p>
          <a:p>
            <a:pPr marL="182880" indent="-182880">
              <a:spcBef>
                <a:spcPts val="1200"/>
              </a:spcBef>
              <a:spcAft>
                <a:spcPts val="200"/>
              </a:spcAft>
              <a:buFont typeface="Arial" panose="020B0604020202020204" pitchFamily="34" charset="0"/>
              <a:buChar char="•"/>
            </a:pPr>
            <a:r>
              <a:rPr lang="en-US" sz="1200" dirty="0">
                <a:solidFill>
                  <a:srgbClr val="1B2D5E"/>
                </a:solidFill>
              </a:rPr>
              <a:t>HCP can’t get patient enrolled in the Trial Offer Program </a:t>
            </a:r>
            <a:br>
              <a:rPr lang="en-US" sz="1200" dirty="0">
                <a:solidFill>
                  <a:srgbClr val="1B2D5E"/>
                </a:solidFill>
              </a:rPr>
            </a:br>
            <a:r>
              <a:rPr lang="en-US" sz="1200" dirty="0">
                <a:solidFill>
                  <a:srgbClr val="1B2D5E"/>
                </a:solidFill>
              </a:rPr>
              <a:t>for PONVORY™ </a:t>
            </a:r>
          </a:p>
          <a:p>
            <a:pPr marL="182880" indent="-182880">
              <a:spcBef>
                <a:spcPts val="200"/>
              </a:spcBef>
              <a:spcAft>
                <a:spcPts val="200"/>
              </a:spcAft>
              <a:buFont typeface="Arial" panose="020B0604020202020204" pitchFamily="34" charset="0"/>
              <a:buChar char="•"/>
            </a:pPr>
            <a:r>
              <a:rPr lang="en-US" sz="1200" dirty="0">
                <a:solidFill>
                  <a:srgbClr val="1B2D5E"/>
                </a:solidFill>
              </a:rPr>
              <a:t>Patient will not get a Wellness Companion assigned</a:t>
            </a:r>
          </a:p>
          <a:p>
            <a:pPr marL="182880" indent="-182880">
              <a:spcBef>
                <a:spcPts val="200"/>
              </a:spcBef>
              <a:spcAft>
                <a:spcPts val="200"/>
              </a:spcAft>
              <a:buFont typeface="Arial" panose="020B0604020202020204" pitchFamily="34" charset="0"/>
              <a:buChar char="•"/>
            </a:pPr>
            <a:r>
              <a:rPr lang="en-US" sz="1200" dirty="0">
                <a:solidFill>
                  <a:srgbClr val="1B2D5E"/>
                </a:solidFill>
              </a:rPr>
              <a:t>Cannot run a benefits verification</a:t>
            </a:r>
          </a:p>
        </p:txBody>
      </p:sp>
      <p:grpSp>
        <p:nvGrpSpPr>
          <p:cNvPr id="22" name="Group 21">
            <a:extLst>
              <a:ext uri="{FF2B5EF4-FFF2-40B4-BE49-F238E27FC236}">
                <a16:creationId xmlns:a16="http://schemas.microsoft.com/office/drawing/2014/main" id="{8424146E-70E9-4527-8EF6-D006BC3E8B52}"/>
              </a:ext>
            </a:extLst>
          </p:cNvPr>
          <p:cNvGrpSpPr/>
          <p:nvPr/>
        </p:nvGrpSpPr>
        <p:grpSpPr>
          <a:xfrm>
            <a:off x="4121552" y="3770736"/>
            <a:ext cx="4189242" cy="1762034"/>
            <a:chOff x="198992" y="5081683"/>
            <a:chExt cx="4333561" cy="1986714"/>
          </a:xfrm>
        </p:grpSpPr>
        <p:sp>
          <p:nvSpPr>
            <p:cNvPr id="23" name="Rectangle: Rounded Corners 22">
              <a:extLst>
                <a:ext uri="{FF2B5EF4-FFF2-40B4-BE49-F238E27FC236}">
                  <a16:creationId xmlns:a16="http://schemas.microsoft.com/office/drawing/2014/main" id="{586B7140-3AE9-4698-9C18-49709943730F}"/>
                </a:ext>
              </a:extLst>
            </p:cNvPr>
            <p:cNvSpPr/>
            <p:nvPr/>
          </p:nvSpPr>
          <p:spPr>
            <a:xfrm>
              <a:off x="522924" y="5157459"/>
              <a:ext cx="4009629" cy="1910938"/>
            </a:xfrm>
            <a:prstGeom prst="roundRect">
              <a:avLst/>
            </a:prstGeom>
            <a:solidFill>
              <a:srgbClr val="105D67"/>
            </a:solidFill>
            <a:ln w="28575">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FE09AD6-D48E-4274-B5D6-ABE3F7360D41}"/>
                </a:ext>
              </a:extLst>
            </p:cNvPr>
            <p:cNvSpPr txBox="1"/>
            <p:nvPr/>
          </p:nvSpPr>
          <p:spPr>
            <a:xfrm>
              <a:off x="1105227" y="5223286"/>
              <a:ext cx="3364029" cy="17351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a:ln>
                    <a:noFill/>
                  </a:ln>
                  <a:solidFill>
                    <a:srgbClr val="BCEC20"/>
                  </a:solidFill>
                  <a:effectLst/>
                  <a:uLnTx/>
                  <a:uFillTx/>
                  <a:ea typeface="+mn-ea"/>
                  <a:cs typeface="+mn-cs"/>
                </a:rPr>
                <a:t>To make this step easier, HCPs can: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BCEC20"/>
                  </a:solidFill>
                  <a:effectLst/>
                  <a:uLnTx/>
                  <a:uFillTx/>
                  <a:ea typeface="+mn-ea"/>
                  <a:cs typeface="+mn-cs"/>
                </a:rPr>
                <a:t>Download an electronic version of the Prescription Enrollment Form</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BCEC20"/>
                  </a:solidFill>
                  <a:effectLst/>
                  <a:uLnTx/>
                  <a:uFillTx/>
                  <a:ea typeface="+mn-ea"/>
                  <a:cs typeface="+mn-cs"/>
                </a:rPr>
                <a:t>Pre-populate the required information as appropriate (ie, office information)</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BCEC20"/>
                  </a:solidFill>
                  <a:effectLst/>
                  <a:uLnTx/>
                  <a:uFillTx/>
                  <a:ea typeface="+mn-ea"/>
                  <a:cs typeface="+mn-cs"/>
                </a:rPr>
                <a:t>Save the pre-populated form to their desktop to use with new patients!</a:t>
              </a:r>
            </a:p>
          </p:txBody>
        </p:sp>
        <p:sp>
          <p:nvSpPr>
            <p:cNvPr id="25" name="Oval 24">
              <a:extLst>
                <a:ext uri="{FF2B5EF4-FFF2-40B4-BE49-F238E27FC236}">
                  <a16:creationId xmlns:a16="http://schemas.microsoft.com/office/drawing/2014/main" id="{34C46872-E818-4B01-A66A-ED6B67913C0D}"/>
                </a:ext>
              </a:extLst>
            </p:cNvPr>
            <p:cNvSpPr/>
            <p:nvPr/>
          </p:nvSpPr>
          <p:spPr>
            <a:xfrm>
              <a:off x="198992" y="5081683"/>
              <a:ext cx="817007" cy="904240"/>
            </a:xfrm>
            <a:prstGeom prst="ellipse">
              <a:avLst/>
            </a:prstGeom>
            <a:solidFill>
              <a:schemeClr val="bg1"/>
            </a:solidFill>
            <a:ln w="76200">
              <a:solidFill>
                <a:srgbClr val="0E5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pic>
          <p:nvPicPr>
            <p:cNvPr id="27" name="Graphic 26" descr="Lightbulb">
              <a:extLst>
                <a:ext uri="{FF2B5EF4-FFF2-40B4-BE49-F238E27FC236}">
                  <a16:creationId xmlns:a16="http://schemas.microsoft.com/office/drawing/2014/main" id="{B00597A3-4730-435E-B2D6-D527A83602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343" y="5265164"/>
              <a:ext cx="582303" cy="582303"/>
            </a:xfrm>
            <a:prstGeom prst="rect">
              <a:avLst/>
            </a:prstGeom>
          </p:spPr>
        </p:pic>
      </p:gr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11212F"/>
          </a:solidFill>
        </p:grpSpPr>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30" name="HYPERLINKS">
            <a:extLst>
              <a:ext uri="{FF2B5EF4-FFF2-40B4-BE49-F238E27FC236}">
                <a16:creationId xmlns:a16="http://schemas.microsoft.com/office/drawing/2014/main" id="{596B8EBA-5B20-2B43-A1E6-ACB8CC0D8083}"/>
              </a:ext>
            </a:extLst>
          </p:cNvPr>
          <p:cNvGrpSpPr/>
          <p:nvPr/>
        </p:nvGrpSpPr>
        <p:grpSpPr>
          <a:xfrm>
            <a:off x="338960" y="1116222"/>
            <a:ext cx="8466079" cy="605706"/>
            <a:chOff x="334679" y="1100221"/>
            <a:chExt cx="8466079" cy="605706"/>
          </a:xfrm>
        </p:grpSpPr>
        <p:sp>
          <p:nvSpPr>
            <p:cNvPr id="31" name="Freeform 30">
              <a:hlinkClick r:id="rId6" action="ppaction://hlinksldjump"/>
              <a:extLst>
                <a:ext uri="{FF2B5EF4-FFF2-40B4-BE49-F238E27FC236}">
                  <a16:creationId xmlns:a16="http://schemas.microsoft.com/office/drawing/2014/main" id="{88B8075F-A9DB-0948-A759-E81C0D514749}"/>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2" name="Freeform 31">
              <a:hlinkClick r:id="rId7" action="ppaction://hlinksldjump"/>
              <a:extLst>
                <a:ext uri="{FF2B5EF4-FFF2-40B4-BE49-F238E27FC236}">
                  <a16:creationId xmlns:a16="http://schemas.microsoft.com/office/drawing/2014/main" id="{B514EB5B-832E-CC42-B98D-58E36EF9FA3A}"/>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8" action="ppaction://hlinksldjump"/>
              <a:extLst>
                <a:ext uri="{FF2B5EF4-FFF2-40B4-BE49-F238E27FC236}">
                  <a16:creationId xmlns:a16="http://schemas.microsoft.com/office/drawing/2014/main" id="{141F76D9-8F0D-9A47-A6DB-769F7AC81F4A}"/>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9" action="ppaction://hlinksldjump"/>
              <a:extLst>
                <a:ext uri="{FF2B5EF4-FFF2-40B4-BE49-F238E27FC236}">
                  <a16:creationId xmlns:a16="http://schemas.microsoft.com/office/drawing/2014/main" id="{9B454912-8272-7543-B676-26ACDD23079C}"/>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10" action="ppaction://hlinksldjump"/>
              <a:extLst>
                <a:ext uri="{FF2B5EF4-FFF2-40B4-BE49-F238E27FC236}">
                  <a16:creationId xmlns:a16="http://schemas.microsoft.com/office/drawing/2014/main" id="{44C9BA9E-0AD9-8349-A9EA-009309FEE986}"/>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5" name="Hyperlink">
            <a:hlinkClick r:id="rId3" action="ppaction://hlinksldjump"/>
            <a:extLst>
              <a:ext uri="{FF2B5EF4-FFF2-40B4-BE49-F238E27FC236}">
                <a16:creationId xmlns:a16="http://schemas.microsoft.com/office/drawing/2014/main" id="{E95497F8-9835-274B-83F5-13990A3EAA29}"/>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635991CD-390A-CA41-B88E-C65EF68A781E}"/>
              </a:ext>
            </a:extLst>
          </p:cNvPr>
          <p:cNvSpPr txBox="1">
            <a:spLocks/>
          </p:cNvSpPr>
          <p:nvPr/>
        </p:nvSpPr>
        <p:spPr>
          <a:xfrm>
            <a:off x="641188" y="385776"/>
            <a:ext cx="8188154"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1: </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HCP Makes </a:t>
            </a:r>
            <a:r>
              <a:rPr lang="en-US" sz="1700" b="0" spc="0" dirty="0">
                <a:solidFill>
                  <a:srgbClr val="BCEC1F"/>
                </a:solidFill>
                <a:latin typeface="Arial"/>
                <a:ea typeface="+mn-ea"/>
                <a:cs typeface="Calibri" panose="020F0502020204030204" pitchFamily="34" charset="0"/>
              </a:rPr>
              <a:t>Clinical</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Decision</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700" b="0" spc="0" dirty="0">
                <a:solidFill>
                  <a:srgbClr val="BCEC1F"/>
                </a:solidFill>
                <a:latin typeface="Arial"/>
                <a:ea typeface="+mn-ea"/>
                <a:cs typeface="Calibri" panose="020F0502020204030204" pitchFamily="34" charset="0"/>
              </a:rPr>
              <a:t>T</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o </a:t>
            </a:r>
            <a:r>
              <a:rPr lang="en-US" sz="1700" b="0" spc="0" dirty="0">
                <a:solidFill>
                  <a:srgbClr val="BCEC1F"/>
                </a:solidFill>
                <a:latin typeface="Arial"/>
                <a:ea typeface="+mn-ea"/>
                <a:cs typeface="Calibri" panose="020F0502020204030204" pitchFamily="34" charset="0"/>
              </a:rPr>
              <a:t>Prescribe</a:t>
            </a:r>
            <a:r>
              <a:rPr kumimoji="0" lang="en-US" sz="1700" b="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PONVORY™. HCP Completes Prescription Enrollment Form. Patient Signs Patient Authorization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894AFF80-15EC-A84D-84CA-615F4F7EED4E}"/>
              </a:ext>
            </a:extLst>
          </p:cNvPr>
          <p:cNvSpPr/>
          <p:nvPr/>
        </p:nvSpPr>
        <p:spPr>
          <a:xfrm>
            <a:off x="758443" y="2078872"/>
            <a:ext cx="2749672" cy="35740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87FD472-6CD5-3441-9DCD-929AA2211D7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46575" y="2086796"/>
            <a:ext cx="2755668" cy="3566159"/>
          </a:xfrm>
          <a:prstGeom prst="rect">
            <a:avLst/>
          </a:prstGeom>
          <a:ln>
            <a:solidFill>
              <a:schemeClr val="bg1">
                <a:lumMod val="85000"/>
              </a:schemeClr>
            </a:solidFill>
          </a:ln>
          <a:effectLst/>
        </p:spPr>
      </p:pic>
    </p:spTree>
    <p:extLst>
      <p:ext uri="{BB962C8B-B14F-4D97-AF65-F5344CB8AC3E}">
        <p14:creationId xmlns:p14="http://schemas.microsoft.com/office/powerpoint/2010/main" val="212534033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B9E6BE7-D02E-4A42-B314-F80A578CA49C}"/>
              </a:ext>
            </a:extLst>
          </p:cNvPr>
          <p:cNvGrpSpPr/>
          <p:nvPr/>
        </p:nvGrpSpPr>
        <p:grpSpPr>
          <a:xfrm>
            <a:off x="-1904" y="1733061"/>
            <a:ext cx="9144000" cy="3747431"/>
            <a:chOff x="-43179" y="1350628"/>
            <a:chExt cx="12191999" cy="4996574"/>
          </a:xfrm>
        </p:grpSpPr>
        <p:sp>
          <p:nvSpPr>
            <p:cNvPr id="4" name="Arrow: Curved Right 3">
              <a:extLst>
                <a:ext uri="{FF2B5EF4-FFF2-40B4-BE49-F238E27FC236}">
                  <a16:creationId xmlns:a16="http://schemas.microsoft.com/office/drawing/2014/main" id="{4252A19E-C879-435D-8247-6FED21FF731E}"/>
                </a:ext>
              </a:extLst>
            </p:cNvPr>
            <p:cNvSpPr/>
            <p:nvPr/>
          </p:nvSpPr>
          <p:spPr>
            <a:xfrm flipH="1">
              <a:off x="-43179" y="1350628"/>
              <a:ext cx="12191999" cy="4486944"/>
            </a:xfrm>
            <a:prstGeom prst="curvedRightArrow">
              <a:avLst>
                <a:gd name="adj1" fmla="val 12098"/>
                <a:gd name="adj2" fmla="val 50000"/>
                <a:gd name="adj3" fmla="val 0"/>
              </a:avLst>
            </a:prstGeom>
            <a:gradFill>
              <a:gsLst>
                <a:gs pos="68000">
                  <a:srgbClr val="25708D"/>
                </a:gs>
                <a:gs pos="100000">
                  <a:srgbClr val="062439"/>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1A8E5983-5BDE-476C-A860-B5BF4E9A5CAF}"/>
                </a:ext>
              </a:extLst>
            </p:cNvPr>
            <p:cNvSpPr txBox="1"/>
            <p:nvPr/>
          </p:nvSpPr>
          <p:spPr>
            <a:xfrm>
              <a:off x="-38100" y="2008705"/>
              <a:ext cx="2049780" cy="1308050"/>
            </a:xfrm>
            <a:prstGeom prst="rect">
              <a:avLst/>
            </a:prstGeom>
            <a:noFill/>
          </p:spPr>
          <p:txBody>
            <a:bodyPr wrap="square" rtlCol="0">
              <a:spAutoFit/>
            </a:bodyPr>
            <a:lstStyle/>
            <a:p>
              <a:pPr algn="ctr"/>
              <a:r>
                <a:rPr lang="en-US" sz="825" b="1" dirty="0">
                  <a:solidFill>
                    <a:srgbClr val="002060"/>
                  </a:solidFill>
                </a:rPr>
                <a:t>HCP makes clinical decision to prescribe PONVORY™. </a:t>
              </a:r>
              <a:r>
                <a:rPr lang="en-US" sz="825" dirty="0">
                  <a:solidFill>
                    <a:srgbClr val="002060"/>
                  </a:solidFill>
                </a:rPr>
                <a:t>HCP completes Prescription Enrollment Form. Patient signs Patient Authorization Form</a:t>
              </a:r>
            </a:p>
          </p:txBody>
        </p:sp>
        <p:sp>
          <p:nvSpPr>
            <p:cNvPr id="23" name="TextBox 22">
              <a:extLst>
                <a:ext uri="{FF2B5EF4-FFF2-40B4-BE49-F238E27FC236}">
                  <a16:creationId xmlns:a16="http://schemas.microsoft.com/office/drawing/2014/main" id="{A092C652-6CD0-4C14-A7EC-76A3E08355D0}"/>
                </a:ext>
              </a:extLst>
            </p:cNvPr>
            <p:cNvSpPr txBox="1"/>
            <p:nvPr/>
          </p:nvSpPr>
          <p:spPr>
            <a:xfrm>
              <a:off x="4543354" y="2263283"/>
              <a:ext cx="2284729" cy="461665"/>
            </a:xfrm>
            <a:prstGeom prst="rect">
              <a:avLst/>
            </a:prstGeom>
            <a:noFill/>
          </p:spPr>
          <p:txBody>
            <a:bodyPr wrap="square" rtlCol="0">
              <a:spAutoFit/>
            </a:bodyPr>
            <a:lstStyle/>
            <a:p>
              <a:pPr algn="ctr"/>
              <a:r>
                <a:rPr lang="en-US" sz="825" dirty="0">
                  <a:solidFill>
                    <a:srgbClr val="002060"/>
                  </a:solidFill>
                </a:rPr>
                <a:t>Benefits investigation </a:t>
              </a:r>
              <a:br>
                <a:rPr lang="en-US" sz="825" dirty="0">
                  <a:solidFill>
                    <a:srgbClr val="002060"/>
                  </a:solidFill>
                </a:rPr>
              </a:br>
              <a:r>
                <a:rPr lang="en-US" sz="825" dirty="0">
                  <a:solidFill>
                    <a:srgbClr val="002060"/>
                  </a:solidFill>
                </a:rPr>
                <a:t>is complete</a:t>
              </a:r>
            </a:p>
          </p:txBody>
        </p:sp>
        <p:sp>
          <p:nvSpPr>
            <p:cNvPr id="24" name="TextBox 23">
              <a:extLst>
                <a:ext uri="{FF2B5EF4-FFF2-40B4-BE49-F238E27FC236}">
                  <a16:creationId xmlns:a16="http://schemas.microsoft.com/office/drawing/2014/main" id="{3E3F0CB5-AD45-4D9C-B7CC-E2A5C47109FE}"/>
                </a:ext>
              </a:extLst>
            </p:cNvPr>
            <p:cNvSpPr txBox="1"/>
            <p:nvPr/>
          </p:nvSpPr>
          <p:spPr>
            <a:xfrm>
              <a:off x="7212328" y="2428839"/>
              <a:ext cx="1696725" cy="800219"/>
            </a:xfrm>
            <a:prstGeom prst="rect">
              <a:avLst/>
            </a:prstGeom>
            <a:noFill/>
          </p:spPr>
          <p:txBody>
            <a:bodyPr wrap="square" rtlCol="0">
              <a:spAutoFit/>
            </a:bodyPr>
            <a:lstStyle/>
            <a:p>
              <a:pPr algn="ctr"/>
              <a:r>
                <a:rPr lang="en-US" sz="825" dirty="0">
                  <a:solidFill>
                    <a:srgbClr val="002060"/>
                  </a:solidFill>
                </a:rPr>
                <a:t>Patient Receives Pretest Support and Completes Their Pretests</a:t>
              </a:r>
            </a:p>
          </p:txBody>
        </p:sp>
        <p:sp>
          <p:nvSpPr>
            <p:cNvPr id="25" name="TextBox 24">
              <a:extLst>
                <a:ext uri="{FF2B5EF4-FFF2-40B4-BE49-F238E27FC236}">
                  <a16:creationId xmlns:a16="http://schemas.microsoft.com/office/drawing/2014/main" id="{F6E201E7-ED21-41C0-A8FE-86D98525EFC4}"/>
                </a:ext>
              </a:extLst>
            </p:cNvPr>
            <p:cNvSpPr txBox="1"/>
            <p:nvPr/>
          </p:nvSpPr>
          <p:spPr>
            <a:xfrm>
              <a:off x="9500872" y="2828869"/>
              <a:ext cx="1696725" cy="461665"/>
            </a:xfrm>
            <a:prstGeom prst="rect">
              <a:avLst/>
            </a:prstGeom>
            <a:noFill/>
          </p:spPr>
          <p:txBody>
            <a:bodyPr wrap="square" rtlCol="0">
              <a:spAutoFit/>
            </a:bodyPr>
            <a:lstStyle/>
            <a:p>
              <a:pPr algn="ctr"/>
              <a:r>
                <a:rPr lang="en-US" sz="825" dirty="0">
                  <a:solidFill>
                    <a:srgbClr val="002060"/>
                  </a:solidFill>
                </a:rPr>
                <a:t>HCP completes Pretest Attestation</a:t>
              </a:r>
            </a:p>
          </p:txBody>
        </p:sp>
        <p:sp>
          <p:nvSpPr>
            <p:cNvPr id="27" name="TextBox 26">
              <a:extLst>
                <a:ext uri="{FF2B5EF4-FFF2-40B4-BE49-F238E27FC236}">
                  <a16:creationId xmlns:a16="http://schemas.microsoft.com/office/drawing/2014/main" id="{DAF76532-A6BD-4A7E-809E-A38F90976AB6}"/>
                </a:ext>
              </a:extLst>
            </p:cNvPr>
            <p:cNvSpPr txBox="1"/>
            <p:nvPr/>
          </p:nvSpPr>
          <p:spPr>
            <a:xfrm>
              <a:off x="5698497" y="4897789"/>
              <a:ext cx="2145031" cy="800219"/>
            </a:xfrm>
            <a:prstGeom prst="rect">
              <a:avLst/>
            </a:prstGeom>
            <a:noFill/>
          </p:spPr>
          <p:txBody>
            <a:bodyPr wrap="square" rtlCol="0">
              <a:spAutoFit/>
            </a:bodyPr>
            <a:lstStyle/>
            <a:p>
              <a:pPr algn="ctr"/>
              <a:r>
                <a:rPr lang="en-US" sz="825" dirty="0">
                  <a:solidFill>
                    <a:srgbClr val="002060"/>
                  </a:solidFill>
                </a:rPr>
                <a:t>Patient starts treatment with PONVORY™. Support available via the </a:t>
              </a:r>
              <a:r>
                <a:rPr lang="en-US" sz="825" b="1" dirty="0">
                  <a:solidFill>
                    <a:srgbClr val="002060"/>
                  </a:solidFill>
                </a:rPr>
                <a:t>Trial Offer for PONVORY</a:t>
              </a:r>
              <a:r>
                <a:rPr lang="en-US" sz="825" b="1" i="1" dirty="0">
                  <a:solidFill>
                    <a:srgbClr val="002060"/>
                  </a:solidFill>
                </a:rPr>
                <a:t>™</a:t>
              </a:r>
            </a:p>
          </p:txBody>
        </p:sp>
        <p:sp>
          <p:nvSpPr>
            <p:cNvPr id="28" name="TextBox 27">
              <a:extLst>
                <a:ext uri="{FF2B5EF4-FFF2-40B4-BE49-F238E27FC236}">
                  <a16:creationId xmlns:a16="http://schemas.microsoft.com/office/drawing/2014/main" id="{F895A46A-4A46-4CF7-B3F4-122669655C98}"/>
                </a:ext>
              </a:extLst>
            </p:cNvPr>
            <p:cNvSpPr txBox="1"/>
            <p:nvPr/>
          </p:nvSpPr>
          <p:spPr>
            <a:xfrm>
              <a:off x="2979291" y="5039151"/>
              <a:ext cx="2240282" cy="1308051"/>
            </a:xfrm>
            <a:prstGeom prst="rect">
              <a:avLst/>
            </a:prstGeom>
            <a:noFill/>
          </p:spPr>
          <p:txBody>
            <a:bodyPr wrap="square" rtlCol="0">
              <a:spAutoFit/>
            </a:bodyPr>
            <a:lstStyle/>
            <a:p>
              <a:pPr algn="ctr"/>
              <a:r>
                <a:rPr lang="en-US" sz="825" dirty="0">
                  <a:solidFill>
                    <a:srgbClr val="002060"/>
                  </a:solidFill>
                </a:rPr>
                <a:t>Patient Continues Treatment With PONVORY™. Support For Commercial Patients Available Based On Insurance Coverage Via</a:t>
              </a:r>
              <a:r>
                <a:rPr lang="en-US" sz="825" b="1" dirty="0">
                  <a:solidFill>
                    <a:srgbClr val="002060"/>
                  </a:solidFill>
                </a:rPr>
                <a:t> Janssen Link For PONVORY™ </a:t>
              </a:r>
              <a:r>
                <a:rPr lang="en-US" sz="825" dirty="0">
                  <a:solidFill>
                    <a:srgbClr val="002060"/>
                  </a:solidFill>
                </a:rPr>
                <a:t>&amp; the </a:t>
              </a:r>
              <a:r>
                <a:rPr lang="en-US" sz="825" b="1" dirty="0">
                  <a:solidFill>
                    <a:srgbClr val="002060"/>
                  </a:solidFill>
                </a:rPr>
                <a:t>Janssen </a:t>
              </a:r>
              <a:r>
                <a:rPr lang="en-US" sz="825" b="1" dirty="0" err="1">
                  <a:solidFill>
                    <a:srgbClr val="002060"/>
                  </a:solidFill>
                </a:rPr>
                <a:t>CarePath</a:t>
              </a:r>
              <a:r>
                <a:rPr lang="en-US" sz="825" b="1" dirty="0">
                  <a:solidFill>
                    <a:srgbClr val="002060"/>
                  </a:solidFill>
                </a:rPr>
                <a:t> Savings Program</a:t>
              </a:r>
            </a:p>
          </p:txBody>
        </p:sp>
        <p:sp>
          <p:nvSpPr>
            <p:cNvPr id="33" name="TextBox 32">
              <a:extLst>
                <a:ext uri="{FF2B5EF4-FFF2-40B4-BE49-F238E27FC236}">
                  <a16:creationId xmlns:a16="http://schemas.microsoft.com/office/drawing/2014/main" id="{8779B9E7-6292-4F99-9EC6-5518FC6CD6B4}"/>
                </a:ext>
              </a:extLst>
            </p:cNvPr>
            <p:cNvSpPr txBox="1"/>
            <p:nvPr/>
          </p:nvSpPr>
          <p:spPr>
            <a:xfrm>
              <a:off x="56226" y="5161504"/>
              <a:ext cx="2103536" cy="800219"/>
            </a:xfrm>
            <a:prstGeom prst="rect">
              <a:avLst/>
            </a:prstGeom>
            <a:noFill/>
          </p:spPr>
          <p:txBody>
            <a:bodyPr wrap="square" rtlCol="0">
              <a:spAutoFit/>
            </a:bodyPr>
            <a:lstStyle/>
            <a:p>
              <a:pPr algn="ctr"/>
              <a:r>
                <a:rPr lang="en-US" sz="825" dirty="0">
                  <a:solidFill>
                    <a:srgbClr val="002060"/>
                  </a:solidFill>
                </a:rPr>
                <a:t>Patient continues to engage with </a:t>
              </a:r>
              <a:r>
                <a:rPr lang="en-US" sz="825" b="1" dirty="0">
                  <a:solidFill>
                    <a:srgbClr val="002060"/>
                  </a:solidFill>
                </a:rPr>
                <a:t>Wellness Companion </a:t>
              </a:r>
              <a:r>
                <a:rPr lang="en-US" sz="825" dirty="0">
                  <a:solidFill>
                    <a:srgbClr val="002060"/>
                  </a:solidFill>
                </a:rPr>
                <a:t>for ongoing educational support</a:t>
              </a:r>
            </a:p>
          </p:txBody>
        </p:sp>
        <p:sp>
          <p:nvSpPr>
            <p:cNvPr id="36" name="TextBox 35">
              <a:extLst>
                <a:ext uri="{FF2B5EF4-FFF2-40B4-BE49-F238E27FC236}">
                  <a16:creationId xmlns:a16="http://schemas.microsoft.com/office/drawing/2014/main" id="{0911FFBB-371E-43BD-BE46-4ED841ED9F5D}"/>
                </a:ext>
              </a:extLst>
            </p:cNvPr>
            <p:cNvSpPr txBox="1"/>
            <p:nvPr/>
          </p:nvSpPr>
          <p:spPr>
            <a:xfrm>
              <a:off x="8524808" y="4592881"/>
              <a:ext cx="2049780" cy="461665"/>
            </a:xfrm>
            <a:prstGeom prst="rect">
              <a:avLst/>
            </a:prstGeom>
            <a:noFill/>
          </p:spPr>
          <p:txBody>
            <a:bodyPr wrap="square" rtlCol="0">
              <a:spAutoFit/>
            </a:bodyPr>
            <a:lstStyle/>
            <a:p>
              <a:pPr algn="ctr"/>
              <a:r>
                <a:rPr lang="en-US" sz="825" b="1" dirty="0">
                  <a:solidFill>
                    <a:srgbClr val="002060"/>
                  </a:solidFill>
                </a:rPr>
                <a:t>Wellness Companion </a:t>
              </a:r>
              <a:r>
                <a:rPr lang="en-US" sz="825" dirty="0">
                  <a:solidFill>
                    <a:srgbClr val="002060"/>
                  </a:solidFill>
                </a:rPr>
                <a:t>helps patient prepare for first dose</a:t>
              </a:r>
              <a:endParaRPr lang="en-US" sz="825" b="1" dirty="0">
                <a:solidFill>
                  <a:srgbClr val="002060"/>
                </a:solidFill>
              </a:endParaRPr>
            </a:p>
          </p:txBody>
        </p:sp>
        <p:sp>
          <p:nvSpPr>
            <p:cNvPr id="38" name="TextBox 37">
              <a:extLst>
                <a:ext uri="{FF2B5EF4-FFF2-40B4-BE49-F238E27FC236}">
                  <a16:creationId xmlns:a16="http://schemas.microsoft.com/office/drawing/2014/main" id="{659FFE33-76DD-4BE4-9718-215E33056DCC}"/>
                </a:ext>
              </a:extLst>
            </p:cNvPr>
            <p:cNvSpPr txBox="1"/>
            <p:nvPr/>
          </p:nvSpPr>
          <p:spPr>
            <a:xfrm>
              <a:off x="2235835" y="2118396"/>
              <a:ext cx="2049780" cy="800219"/>
            </a:xfrm>
            <a:prstGeom prst="rect">
              <a:avLst/>
            </a:prstGeom>
            <a:noFill/>
          </p:spPr>
          <p:txBody>
            <a:bodyPr wrap="square" rtlCol="0">
              <a:spAutoFit/>
            </a:bodyPr>
            <a:lstStyle/>
            <a:p>
              <a:pPr algn="ctr"/>
              <a:r>
                <a:rPr lang="en-US" sz="825" b="1" dirty="0">
                  <a:solidFill>
                    <a:srgbClr val="002060"/>
                  </a:solidFill>
                </a:rPr>
                <a:t>Wellness Companion </a:t>
              </a:r>
              <a:r>
                <a:rPr lang="en-US" sz="825" dirty="0">
                  <a:solidFill>
                    <a:srgbClr val="002060"/>
                  </a:solidFill>
                </a:rPr>
                <a:t>program</a:t>
              </a:r>
              <a:r>
                <a:rPr lang="en-US" sz="825" b="1" dirty="0">
                  <a:solidFill>
                    <a:srgbClr val="002060"/>
                  </a:solidFill>
                </a:rPr>
                <a:t> </a:t>
              </a:r>
              <a:r>
                <a:rPr lang="en-US" sz="825" dirty="0">
                  <a:solidFill>
                    <a:srgbClr val="002060"/>
                  </a:solidFill>
                </a:rPr>
                <a:t>is initiated for support during the treatment onboarding process</a:t>
              </a:r>
            </a:p>
          </p:txBody>
        </p:sp>
      </p:grpSp>
      <p:sp>
        <p:nvSpPr>
          <p:cNvPr id="45" name="TextBox 44">
            <a:extLst>
              <a:ext uri="{FF2B5EF4-FFF2-40B4-BE49-F238E27FC236}">
                <a16:creationId xmlns:a16="http://schemas.microsoft.com/office/drawing/2014/main" id="{66688FF9-6F7F-4B7A-A69A-DA65C70ED1DD}"/>
              </a:ext>
            </a:extLst>
          </p:cNvPr>
          <p:cNvSpPr txBox="1"/>
          <p:nvPr/>
        </p:nvSpPr>
        <p:spPr>
          <a:xfrm>
            <a:off x="349918" y="187740"/>
            <a:ext cx="8243041" cy="446276"/>
          </a:xfrm>
          <a:prstGeom prst="rect">
            <a:avLst/>
          </a:prstGeom>
          <a:noFill/>
        </p:spPr>
        <p:txBody>
          <a:bodyPr wrap="square">
            <a:spAutoFit/>
          </a:bodyPr>
          <a:lstStyle/>
          <a:p>
            <a:r>
              <a:rPr kumimoji="0" lang="en-US" sz="2300" b="1" i="0" u="none" strike="noStrike" kern="1200" cap="none" spc="113" normalizeH="0" baseline="0" noProof="0" dirty="0">
                <a:ln>
                  <a:noFill/>
                </a:ln>
                <a:solidFill>
                  <a:srgbClr val="FFFFFF"/>
                </a:solidFill>
                <a:effectLst/>
                <a:uLnTx/>
                <a:uFillTx/>
                <a:latin typeface="Arial"/>
                <a:ea typeface="+mj-ea"/>
                <a:cs typeface="Calibri" panose="020F0502020204030204" pitchFamily="34" charset="0"/>
              </a:rPr>
              <a:t>The Patient Prescription Journey With PONVORY™</a:t>
            </a:r>
            <a:endParaRPr lang="en-US" dirty="0"/>
          </a:p>
        </p:txBody>
      </p:sp>
      <p:sp>
        <p:nvSpPr>
          <p:cNvPr id="68" name="Freeform 67">
            <a:extLst>
              <a:ext uri="{FF2B5EF4-FFF2-40B4-BE49-F238E27FC236}">
                <a16:creationId xmlns:a16="http://schemas.microsoft.com/office/drawing/2014/main" id="{0BBE7D9D-63E0-2645-BFC3-1EF73903A8C6}"/>
              </a:ext>
            </a:extLst>
          </p:cNvPr>
          <p:cNvSpPr/>
          <p:nvPr/>
        </p:nvSpPr>
        <p:spPr>
          <a:xfrm>
            <a:off x="7054884" y="5669264"/>
            <a:ext cx="1441431" cy="366585"/>
          </a:xfrm>
          <a:custGeom>
            <a:avLst/>
            <a:gdLst>
              <a:gd name="connsiteX0" fmla="*/ 2113081 w 2113081"/>
              <a:gd name="connsiteY0" fmla="*/ 0 h 366585"/>
              <a:gd name="connsiteX1" fmla="*/ 2113081 w 2113081"/>
              <a:gd name="connsiteY1" fmla="*/ 366584 h 366585"/>
              <a:gd name="connsiteX2" fmla="*/ 211648 w 2113081"/>
              <a:gd name="connsiteY2" fmla="*/ 366585 h 366585"/>
              <a:gd name="connsiteX3" fmla="*/ 0 w 2113081"/>
              <a:gd name="connsiteY3" fmla="*/ 0 h 366585"/>
            </a:gdLst>
            <a:ahLst/>
            <a:cxnLst>
              <a:cxn ang="0">
                <a:pos x="connsiteX0" y="connsiteY0"/>
              </a:cxn>
              <a:cxn ang="0">
                <a:pos x="connsiteX1" y="connsiteY1"/>
              </a:cxn>
              <a:cxn ang="0">
                <a:pos x="connsiteX2" y="connsiteY2"/>
              </a:cxn>
              <a:cxn ang="0">
                <a:pos x="connsiteX3" y="connsiteY3"/>
              </a:cxn>
            </a:cxnLst>
            <a:rect l="l" t="t" r="r" b="b"/>
            <a:pathLst>
              <a:path w="2113081" h="366585">
                <a:moveTo>
                  <a:pt x="2113081" y="0"/>
                </a:moveTo>
                <a:lnTo>
                  <a:pt x="2113081" y="366584"/>
                </a:lnTo>
                <a:lnTo>
                  <a:pt x="211648" y="366585"/>
                </a:lnTo>
                <a:lnTo>
                  <a:pt x="0" y="0"/>
                </a:lnTo>
                <a:close/>
              </a:path>
            </a:pathLst>
          </a:custGeom>
          <a:solidFill>
            <a:srgbClr val="1C566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38C2A66A-7124-0B44-B378-10528E385264}"/>
              </a:ext>
            </a:extLst>
          </p:cNvPr>
          <p:cNvGrpSpPr/>
          <p:nvPr/>
        </p:nvGrpSpPr>
        <p:grpSpPr>
          <a:xfrm rot="2698924">
            <a:off x="8368379" y="5591760"/>
            <a:ext cx="515369" cy="515369"/>
            <a:chOff x="2666813" y="2422948"/>
            <a:chExt cx="515369" cy="515369"/>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1A35B51C-2A18-9A4A-9711-13F0A7A062FC}"/>
                </a:ext>
              </a:extLst>
            </p:cNvPr>
            <p:cNvSpPr/>
            <p:nvPr/>
          </p:nvSpPr>
          <p:spPr>
            <a:xfrm>
              <a:off x="2666813" y="2422948"/>
              <a:ext cx="515369" cy="515369"/>
            </a:xfrm>
            <a:prstGeom prst="ellipse">
              <a:avLst/>
            </a:prstGeom>
            <a:gradFill>
              <a:gsLst>
                <a:gs pos="0">
                  <a:srgbClr val="BCEC1F"/>
                </a:gs>
                <a:gs pos="72000">
                  <a:srgbClr val="6EAA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593C9967-B2D0-7746-A5BE-15D572613803}"/>
                </a:ext>
              </a:extLst>
            </p:cNvPr>
            <p:cNvSpPr/>
            <p:nvPr/>
          </p:nvSpPr>
          <p:spPr>
            <a:xfrm>
              <a:off x="2695897" y="2452032"/>
              <a:ext cx="457200" cy="457200"/>
            </a:xfrm>
            <a:prstGeom prst="ellipse">
              <a:avLst/>
            </a:prstGeom>
            <a:gradFill>
              <a:gsLst>
                <a:gs pos="0">
                  <a:srgbClr val="25708D"/>
                </a:gs>
                <a:gs pos="72000">
                  <a:srgbClr val="062439"/>
                </a:gs>
              </a:gsLst>
              <a:lin ang="36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2" name="Graphic 71" descr="Checkmark outline">
            <a:extLst>
              <a:ext uri="{FF2B5EF4-FFF2-40B4-BE49-F238E27FC236}">
                <a16:creationId xmlns:a16="http://schemas.microsoft.com/office/drawing/2014/main" id="{CB7277F8-7C2B-7C44-AA24-B6BBE38A01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8297" y="5683595"/>
            <a:ext cx="248266" cy="331698"/>
          </a:xfrm>
          <a:prstGeom prst="rect">
            <a:avLst/>
          </a:prstGeom>
        </p:spPr>
      </p:pic>
      <p:sp>
        <p:nvSpPr>
          <p:cNvPr id="73" name="Rectangle 72">
            <a:extLst>
              <a:ext uri="{FF2B5EF4-FFF2-40B4-BE49-F238E27FC236}">
                <a16:creationId xmlns:a16="http://schemas.microsoft.com/office/drawing/2014/main" id="{76250813-E868-F34A-817F-FF1A8C4BFAD6}"/>
              </a:ext>
            </a:extLst>
          </p:cNvPr>
          <p:cNvSpPr/>
          <p:nvPr/>
        </p:nvSpPr>
        <p:spPr>
          <a:xfrm>
            <a:off x="7232040" y="5677440"/>
            <a:ext cx="1079101" cy="366585"/>
          </a:xfrm>
          <a:prstGeom prst="rect">
            <a:avLst/>
          </a:prstGeom>
        </p:spPr>
        <p:txBody>
          <a:bodyPr wrap="none" lIns="0" tIns="0" rIns="0" bIns="0">
            <a:noAutofit/>
          </a:bodyPr>
          <a:lstStyle/>
          <a:p>
            <a:pPr algn="r"/>
            <a:r>
              <a:rPr lang="en-US" sz="1100" b="1" dirty="0">
                <a:solidFill>
                  <a:schemeClr val="bg1"/>
                </a:solidFill>
              </a:rPr>
              <a:t>Compliance</a:t>
            </a:r>
            <a:br>
              <a:rPr lang="en-US" sz="1100" b="1" dirty="0">
                <a:solidFill>
                  <a:schemeClr val="bg1"/>
                </a:solidFill>
              </a:rPr>
            </a:br>
            <a:r>
              <a:rPr lang="en-US" sz="1100" b="1" dirty="0">
                <a:solidFill>
                  <a:schemeClr val="bg1"/>
                </a:solidFill>
              </a:rPr>
              <a:t>Reminders</a:t>
            </a:r>
          </a:p>
        </p:txBody>
      </p:sp>
      <p:sp>
        <p:nvSpPr>
          <p:cNvPr id="75" name="Freeform 74">
            <a:extLst>
              <a:ext uri="{FF2B5EF4-FFF2-40B4-BE49-F238E27FC236}">
                <a16:creationId xmlns:a16="http://schemas.microsoft.com/office/drawing/2014/main" id="{F3C1B476-6CF4-9042-B135-541A0BCDFF1D}"/>
              </a:ext>
            </a:extLst>
          </p:cNvPr>
          <p:cNvSpPr/>
          <p:nvPr/>
        </p:nvSpPr>
        <p:spPr>
          <a:xfrm flipH="1">
            <a:off x="645534" y="5669264"/>
            <a:ext cx="1577650" cy="366585"/>
          </a:xfrm>
          <a:custGeom>
            <a:avLst/>
            <a:gdLst>
              <a:gd name="connsiteX0" fmla="*/ 2113081 w 2113081"/>
              <a:gd name="connsiteY0" fmla="*/ 0 h 366585"/>
              <a:gd name="connsiteX1" fmla="*/ 2113081 w 2113081"/>
              <a:gd name="connsiteY1" fmla="*/ 366584 h 366585"/>
              <a:gd name="connsiteX2" fmla="*/ 211648 w 2113081"/>
              <a:gd name="connsiteY2" fmla="*/ 366585 h 366585"/>
              <a:gd name="connsiteX3" fmla="*/ 0 w 2113081"/>
              <a:gd name="connsiteY3" fmla="*/ 0 h 366585"/>
            </a:gdLst>
            <a:ahLst/>
            <a:cxnLst>
              <a:cxn ang="0">
                <a:pos x="connsiteX0" y="connsiteY0"/>
              </a:cxn>
              <a:cxn ang="0">
                <a:pos x="connsiteX1" y="connsiteY1"/>
              </a:cxn>
              <a:cxn ang="0">
                <a:pos x="connsiteX2" y="connsiteY2"/>
              </a:cxn>
              <a:cxn ang="0">
                <a:pos x="connsiteX3" y="connsiteY3"/>
              </a:cxn>
            </a:cxnLst>
            <a:rect l="l" t="t" r="r" b="b"/>
            <a:pathLst>
              <a:path w="2113081" h="366585">
                <a:moveTo>
                  <a:pt x="2113081" y="0"/>
                </a:moveTo>
                <a:lnTo>
                  <a:pt x="2113081" y="366584"/>
                </a:lnTo>
                <a:lnTo>
                  <a:pt x="211648" y="366585"/>
                </a:lnTo>
                <a:lnTo>
                  <a:pt x="0" y="0"/>
                </a:lnTo>
                <a:close/>
              </a:path>
            </a:pathLst>
          </a:custGeom>
          <a:solidFill>
            <a:srgbClr val="6EAA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6" name="Group 75">
            <a:extLst>
              <a:ext uri="{FF2B5EF4-FFF2-40B4-BE49-F238E27FC236}">
                <a16:creationId xmlns:a16="http://schemas.microsoft.com/office/drawing/2014/main" id="{CCF72216-B252-CC48-A52F-95FF43408360}"/>
              </a:ext>
            </a:extLst>
          </p:cNvPr>
          <p:cNvGrpSpPr/>
          <p:nvPr/>
        </p:nvGrpSpPr>
        <p:grpSpPr>
          <a:xfrm rot="2698924">
            <a:off x="244960" y="5603047"/>
            <a:ext cx="515369" cy="515369"/>
            <a:chOff x="2666813" y="2422948"/>
            <a:chExt cx="515369" cy="515369"/>
          </a:xfrm>
          <a:effectLst>
            <a:outerShdw blurRad="50800" dist="38100" dir="2700000" algn="tl" rotWithShape="0">
              <a:prstClr val="black">
                <a:alpha val="40000"/>
              </a:prstClr>
            </a:outerShdw>
          </a:effectLst>
        </p:grpSpPr>
        <p:sp>
          <p:nvSpPr>
            <p:cNvPr id="77" name="Oval 76">
              <a:extLst>
                <a:ext uri="{FF2B5EF4-FFF2-40B4-BE49-F238E27FC236}">
                  <a16:creationId xmlns:a16="http://schemas.microsoft.com/office/drawing/2014/main" id="{FCCE1678-3D19-5840-99ED-739D551C7C6F}"/>
                </a:ext>
              </a:extLst>
            </p:cNvPr>
            <p:cNvSpPr/>
            <p:nvPr/>
          </p:nvSpPr>
          <p:spPr>
            <a:xfrm>
              <a:off x="2666813" y="2422948"/>
              <a:ext cx="515369" cy="515369"/>
            </a:xfrm>
            <a:prstGeom prst="ellipse">
              <a:avLst/>
            </a:prstGeom>
            <a:gradFill>
              <a:gsLst>
                <a:gs pos="0">
                  <a:srgbClr val="25708D"/>
                </a:gs>
                <a:gs pos="72000">
                  <a:srgbClr val="062439"/>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5544714A-B376-D940-B0F9-2952C33CF3D3}"/>
                </a:ext>
              </a:extLst>
            </p:cNvPr>
            <p:cNvSpPr/>
            <p:nvPr/>
          </p:nvSpPr>
          <p:spPr>
            <a:xfrm>
              <a:off x="2697465" y="2453600"/>
              <a:ext cx="457200" cy="457200"/>
            </a:xfrm>
            <a:prstGeom prst="ellipse">
              <a:avLst/>
            </a:prstGeom>
            <a:gradFill>
              <a:gsLst>
                <a:gs pos="0">
                  <a:srgbClr val="BCEC1F"/>
                </a:gs>
                <a:gs pos="72000">
                  <a:srgbClr val="6EAA2A"/>
                </a:gs>
              </a:gsLst>
              <a:lin ang="36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Rectangle 78">
            <a:extLst>
              <a:ext uri="{FF2B5EF4-FFF2-40B4-BE49-F238E27FC236}">
                <a16:creationId xmlns:a16="http://schemas.microsoft.com/office/drawing/2014/main" id="{644A68A4-1053-084F-9CC9-6AC8BBD8A16C}"/>
              </a:ext>
            </a:extLst>
          </p:cNvPr>
          <p:cNvSpPr/>
          <p:nvPr/>
        </p:nvSpPr>
        <p:spPr>
          <a:xfrm>
            <a:off x="906684" y="5677440"/>
            <a:ext cx="1113072" cy="646580"/>
          </a:xfrm>
          <a:prstGeom prst="rect">
            <a:avLst/>
          </a:prstGeom>
        </p:spPr>
        <p:txBody>
          <a:bodyPr wrap="none" lIns="0" tIns="0" rIns="0" bIns="0">
            <a:noAutofit/>
          </a:bodyPr>
          <a:lstStyle/>
          <a:p>
            <a:pPr algn="r"/>
            <a:r>
              <a:rPr lang="en-US" sz="1100" b="1" dirty="0">
                <a:solidFill>
                  <a:schemeClr val="bg1"/>
                </a:solidFill>
              </a:rPr>
              <a:t>Janssen Patient</a:t>
            </a:r>
          </a:p>
          <a:p>
            <a:pPr algn="r"/>
            <a:r>
              <a:rPr lang="en-US" sz="1100" b="1" dirty="0">
                <a:solidFill>
                  <a:schemeClr val="bg1"/>
                </a:solidFill>
              </a:rPr>
              <a:t>Support Programs</a:t>
            </a:r>
          </a:p>
        </p:txBody>
      </p:sp>
      <p:pic>
        <p:nvPicPr>
          <p:cNvPr id="80" name="Graphic 79">
            <a:extLst>
              <a:ext uri="{FF2B5EF4-FFF2-40B4-BE49-F238E27FC236}">
                <a16:creationId xmlns:a16="http://schemas.microsoft.com/office/drawing/2014/main" id="{A94AE180-94B7-874D-BE58-CAAC414419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1195" y="5669264"/>
            <a:ext cx="342900" cy="342900"/>
          </a:xfrm>
          <a:prstGeom prst="rect">
            <a:avLst/>
          </a:prstGeom>
        </p:spPr>
      </p:pic>
      <p:pic>
        <p:nvPicPr>
          <p:cNvPr id="87" name="Picture 86">
            <a:hlinkClick r:id="rId7" action="ppaction://hlinksldjump"/>
            <a:extLst>
              <a:ext uri="{FF2B5EF4-FFF2-40B4-BE49-F238E27FC236}">
                <a16:creationId xmlns:a16="http://schemas.microsoft.com/office/drawing/2014/main" id="{C1C8D808-3BC5-9B42-914D-86BE3DA5F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768" y="1554337"/>
            <a:ext cx="707967" cy="707967"/>
          </a:xfrm>
          <a:prstGeom prst="rect">
            <a:avLst/>
          </a:prstGeom>
        </p:spPr>
      </p:pic>
      <p:pic>
        <p:nvPicPr>
          <p:cNvPr id="89" name="Picture 88">
            <a:hlinkClick r:id="rId9" action="ppaction://hlinksldjump"/>
            <a:extLst>
              <a:ext uri="{FF2B5EF4-FFF2-40B4-BE49-F238E27FC236}">
                <a16:creationId xmlns:a16="http://schemas.microsoft.com/office/drawing/2014/main" id="{CCD954E2-C435-D64E-953A-4FADBC9FCE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4213" y="1587369"/>
            <a:ext cx="725666" cy="707967"/>
          </a:xfrm>
          <a:prstGeom prst="rect">
            <a:avLst/>
          </a:prstGeom>
        </p:spPr>
      </p:pic>
      <p:pic>
        <p:nvPicPr>
          <p:cNvPr id="91" name="Picture 90">
            <a:hlinkClick r:id="rId11" action="ppaction://hlinksldjump"/>
            <a:extLst>
              <a:ext uri="{FF2B5EF4-FFF2-40B4-BE49-F238E27FC236}">
                <a16:creationId xmlns:a16="http://schemas.microsoft.com/office/drawing/2014/main" id="{1800C42B-FABD-8540-86B5-BE9BAF3E67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6347" y="1700583"/>
            <a:ext cx="725666" cy="707967"/>
          </a:xfrm>
          <a:prstGeom prst="rect">
            <a:avLst/>
          </a:prstGeom>
        </p:spPr>
      </p:pic>
      <p:pic>
        <p:nvPicPr>
          <p:cNvPr id="93" name="Picture 92">
            <a:hlinkClick r:id="rId13" action="ppaction://hlinksldjump"/>
            <a:extLst>
              <a:ext uri="{FF2B5EF4-FFF2-40B4-BE49-F238E27FC236}">
                <a16:creationId xmlns:a16="http://schemas.microsoft.com/office/drawing/2014/main" id="{99CB78CA-6CAD-8949-97A8-006958F037B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16120" y="1845493"/>
            <a:ext cx="707967" cy="707967"/>
          </a:xfrm>
          <a:prstGeom prst="rect">
            <a:avLst/>
          </a:prstGeom>
        </p:spPr>
      </p:pic>
      <p:pic>
        <p:nvPicPr>
          <p:cNvPr id="95" name="Picture 94">
            <a:hlinkClick r:id="rId15" action="ppaction://hlinksldjump"/>
            <a:extLst>
              <a:ext uri="{FF2B5EF4-FFF2-40B4-BE49-F238E27FC236}">
                <a16:creationId xmlns:a16="http://schemas.microsoft.com/office/drawing/2014/main" id="{938C852F-EFBB-0E4E-9CCA-AFACB981F2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19988" y="2144994"/>
            <a:ext cx="707967" cy="707967"/>
          </a:xfrm>
          <a:prstGeom prst="rect">
            <a:avLst/>
          </a:prstGeom>
        </p:spPr>
      </p:pic>
      <p:pic>
        <p:nvPicPr>
          <p:cNvPr id="97" name="Picture 96">
            <a:hlinkClick r:id="rId17" action="ppaction://hlinksldjump"/>
            <a:extLst>
              <a:ext uri="{FF2B5EF4-FFF2-40B4-BE49-F238E27FC236}">
                <a16:creationId xmlns:a16="http://schemas.microsoft.com/office/drawing/2014/main" id="{D06F5A5E-6BC8-1641-8F28-B55385ABEC1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55634" y="3448608"/>
            <a:ext cx="707967" cy="707967"/>
          </a:xfrm>
          <a:prstGeom prst="rect">
            <a:avLst/>
          </a:prstGeom>
        </p:spPr>
      </p:pic>
      <p:pic>
        <p:nvPicPr>
          <p:cNvPr id="99" name="Picture 98">
            <a:hlinkClick r:id="rId19" action="ppaction://hlinksldjump"/>
            <a:extLst>
              <a:ext uri="{FF2B5EF4-FFF2-40B4-BE49-F238E27FC236}">
                <a16:creationId xmlns:a16="http://schemas.microsoft.com/office/drawing/2014/main" id="{82AE78F8-6202-F942-8A44-F516C4C7B4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14061" y="3693387"/>
            <a:ext cx="725666" cy="707967"/>
          </a:xfrm>
          <a:prstGeom prst="rect">
            <a:avLst/>
          </a:prstGeom>
        </p:spPr>
      </p:pic>
      <p:pic>
        <p:nvPicPr>
          <p:cNvPr id="103" name="Picture 102">
            <a:hlinkClick r:id="rId21" action="ppaction://hlinksldjump"/>
            <a:extLst>
              <a:ext uri="{FF2B5EF4-FFF2-40B4-BE49-F238E27FC236}">
                <a16:creationId xmlns:a16="http://schemas.microsoft.com/office/drawing/2014/main" id="{A9D1D01C-59E3-9841-822A-5E837AFC4AD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92217" y="3835538"/>
            <a:ext cx="725666" cy="707967"/>
          </a:xfrm>
          <a:prstGeom prst="rect">
            <a:avLst/>
          </a:prstGeom>
        </p:spPr>
      </p:pic>
      <p:pic>
        <p:nvPicPr>
          <p:cNvPr id="105" name="Picture 104">
            <a:hlinkClick r:id="rId23" action="ppaction://hlinksldjump"/>
            <a:extLst>
              <a:ext uri="{FF2B5EF4-FFF2-40B4-BE49-F238E27FC236}">
                <a16:creationId xmlns:a16="http://schemas.microsoft.com/office/drawing/2014/main" id="{E0F17C2D-3691-A94F-913A-EA0D485FF32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56912" y="3881343"/>
            <a:ext cx="725666" cy="707967"/>
          </a:xfrm>
          <a:prstGeom prst="rect">
            <a:avLst/>
          </a:prstGeom>
        </p:spPr>
      </p:pic>
      <p:sp>
        <p:nvSpPr>
          <p:cNvPr id="83" name="TextBox 82">
            <a:hlinkClick r:id="rId7" action="ppaction://hlinksldjump"/>
            <a:extLst>
              <a:ext uri="{FF2B5EF4-FFF2-40B4-BE49-F238E27FC236}">
                <a16:creationId xmlns:a16="http://schemas.microsoft.com/office/drawing/2014/main" id="{B77511C2-9C0E-224F-ABDA-F019B7EEB1F3}"/>
              </a:ext>
            </a:extLst>
          </p:cNvPr>
          <p:cNvSpPr txBox="1"/>
          <p:nvPr/>
        </p:nvSpPr>
        <p:spPr>
          <a:xfrm>
            <a:off x="441620" y="1738275"/>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1</a:t>
            </a:r>
          </a:p>
        </p:txBody>
      </p:sp>
      <p:sp>
        <p:nvSpPr>
          <p:cNvPr id="106" name="TextBox 105">
            <a:hlinkClick r:id="rId9" action="ppaction://hlinksldjump"/>
            <a:extLst>
              <a:ext uri="{FF2B5EF4-FFF2-40B4-BE49-F238E27FC236}">
                <a16:creationId xmlns:a16="http://schemas.microsoft.com/office/drawing/2014/main" id="{8659954F-6670-424E-8D79-F13C35C6477B}"/>
              </a:ext>
            </a:extLst>
          </p:cNvPr>
          <p:cNvSpPr txBox="1"/>
          <p:nvPr/>
        </p:nvSpPr>
        <p:spPr>
          <a:xfrm>
            <a:off x="2141292" y="1770264"/>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2</a:t>
            </a:r>
          </a:p>
        </p:txBody>
      </p:sp>
      <p:sp>
        <p:nvSpPr>
          <p:cNvPr id="107" name="TextBox 106">
            <a:hlinkClick r:id="rId11" action="ppaction://hlinksldjump"/>
            <a:extLst>
              <a:ext uri="{FF2B5EF4-FFF2-40B4-BE49-F238E27FC236}">
                <a16:creationId xmlns:a16="http://schemas.microsoft.com/office/drawing/2014/main" id="{6F9D590A-6885-F241-835A-14F75B485D4A}"/>
              </a:ext>
            </a:extLst>
          </p:cNvPr>
          <p:cNvSpPr txBox="1"/>
          <p:nvPr/>
        </p:nvSpPr>
        <p:spPr>
          <a:xfrm>
            <a:off x="3985974" y="1879058"/>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3</a:t>
            </a:r>
          </a:p>
        </p:txBody>
      </p:sp>
      <p:sp>
        <p:nvSpPr>
          <p:cNvPr id="108" name="TextBox 107">
            <a:hlinkClick r:id="rId13" action="ppaction://hlinksldjump"/>
            <a:extLst>
              <a:ext uri="{FF2B5EF4-FFF2-40B4-BE49-F238E27FC236}">
                <a16:creationId xmlns:a16="http://schemas.microsoft.com/office/drawing/2014/main" id="{7C0B67A1-ECB2-D543-9476-1AD01A806F1A}"/>
              </a:ext>
            </a:extLst>
          </p:cNvPr>
          <p:cNvSpPr txBox="1"/>
          <p:nvPr/>
        </p:nvSpPr>
        <p:spPr>
          <a:xfrm>
            <a:off x="5736076" y="2018870"/>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4</a:t>
            </a:r>
          </a:p>
        </p:txBody>
      </p:sp>
      <p:sp>
        <p:nvSpPr>
          <p:cNvPr id="109" name="TextBox 108">
            <a:hlinkClick r:id="rId15" action="ppaction://hlinksldjump"/>
            <a:extLst>
              <a:ext uri="{FF2B5EF4-FFF2-40B4-BE49-F238E27FC236}">
                <a16:creationId xmlns:a16="http://schemas.microsoft.com/office/drawing/2014/main" id="{75164FAB-9A39-B641-AAAD-1C5F07B2F679}"/>
              </a:ext>
            </a:extLst>
          </p:cNvPr>
          <p:cNvSpPr txBox="1"/>
          <p:nvPr/>
        </p:nvSpPr>
        <p:spPr>
          <a:xfrm>
            <a:off x="7548217" y="2333131"/>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5</a:t>
            </a:r>
          </a:p>
        </p:txBody>
      </p:sp>
      <p:sp>
        <p:nvSpPr>
          <p:cNvPr id="110" name="TextBox 109">
            <a:hlinkClick r:id="rId17" action="ppaction://hlinksldjump"/>
            <a:extLst>
              <a:ext uri="{FF2B5EF4-FFF2-40B4-BE49-F238E27FC236}">
                <a16:creationId xmlns:a16="http://schemas.microsoft.com/office/drawing/2014/main" id="{A28922E2-5ED5-1447-8978-4A3CB91F442B}"/>
              </a:ext>
            </a:extLst>
          </p:cNvPr>
          <p:cNvSpPr txBox="1"/>
          <p:nvPr/>
        </p:nvSpPr>
        <p:spPr>
          <a:xfrm>
            <a:off x="6783863" y="3627789"/>
            <a:ext cx="651508" cy="415498"/>
          </a:xfrm>
          <a:prstGeom prst="rect">
            <a:avLst/>
          </a:prstGeom>
          <a:noFill/>
        </p:spPr>
        <p:txBody>
          <a:bodyPr wrap="square" rtlCol="0">
            <a:spAutoFit/>
          </a:bodyPr>
          <a:lstStyle/>
          <a:p>
            <a:pPr algn="ctr"/>
            <a:r>
              <a:rPr lang="en-US" sz="1050" b="1" dirty="0">
                <a:solidFill>
                  <a:srgbClr val="102228"/>
                </a:solidFill>
                <a:latin typeface="Calibri" panose="020F0502020204030204" pitchFamily="34" charset="0"/>
                <a:cs typeface="Calibri" panose="020F0502020204030204" pitchFamily="34" charset="0"/>
              </a:rPr>
              <a:t>STAGE</a:t>
            </a:r>
          </a:p>
          <a:p>
            <a:pPr algn="ctr"/>
            <a:r>
              <a:rPr lang="en-US" sz="1050" b="1" dirty="0">
                <a:solidFill>
                  <a:srgbClr val="102228"/>
                </a:solidFill>
                <a:latin typeface="Calibri" panose="020F0502020204030204" pitchFamily="34" charset="0"/>
                <a:cs typeface="Calibri" panose="020F0502020204030204" pitchFamily="34" charset="0"/>
              </a:rPr>
              <a:t>6</a:t>
            </a:r>
          </a:p>
        </p:txBody>
      </p:sp>
      <p:sp>
        <p:nvSpPr>
          <p:cNvPr id="111" name="TextBox 110">
            <a:hlinkClick r:id="rId19" action="ppaction://hlinksldjump"/>
            <a:extLst>
              <a:ext uri="{FF2B5EF4-FFF2-40B4-BE49-F238E27FC236}">
                <a16:creationId xmlns:a16="http://schemas.microsoft.com/office/drawing/2014/main" id="{FC787AD4-4334-5346-800F-AE1B74BD2358}"/>
              </a:ext>
            </a:extLst>
          </p:cNvPr>
          <p:cNvSpPr txBox="1"/>
          <p:nvPr/>
        </p:nvSpPr>
        <p:spPr>
          <a:xfrm>
            <a:off x="4745592" y="3873261"/>
            <a:ext cx="651508" cy="415498"/>
          </a:xfrm>
          <a:prstGeom prst="rect">
            <a:avLst/>
          </a:prstGeom>
          <a:noFill/>
        </p:spPr>
        <p:txBody>
          <a:bodyPr wrap="square" rtlCol="0">
            <a:spAutoFit/>
          </a:bodyPr>
          <a:lstStyle/>
          <a:p>
            <a:pPr algn="ctr"/>
            <a:r>
              <a:rPr lang="en-US" sz="1050" b="1" dirty="0">
                <a:solidFill>
                  <a:srgbClr val="102228"/>
                </a:solidFill>
                <a:latin typeface="Calibri" panose="020F0502020204030204" pitchFamily="34" charset="0"/>
                <a:cs typeface="Calibri" panose="020F0502020204030204" pitchFamily="34" charset="0"/>
              </a:rPr>
              <a:t>STAGE</a:t>
            </a:r>
          </a:p>
          <a:p>
            <a:pPr algn="ctr"/>
            <a:r>
              <a:rPr lang="en-US" sz="1050" b="1" dirty="0">
                <a:solidFill>
                  <a:srgbClr val="102228"/>
                </a:solidFill>
                <a:latin typeface="Calibri" panose="020F0502020204030204" pitchFamily="34" charset="0"/>
                <a:cs typeface="Calibri" panose="020F0502020204030204" pitchFamily="34" charset="0"/>
              </a:rPr>
              <a:t>7</a:t>
            </a:r>
          </a:p>
        </p:txBody>
      </p:sp>
      <p:sp>
        <p:nvSpPr>
          <p:cNvPr id="112" name="TextBox 111">
            <a:hlinkClick r:id="rId21" action="ppaction://hlinksldjump"/>
            <a:extLst>
              <a:ext uri="{FF2B5EF4-FFF2-40B4-BE49-F238E27FC236}">
                <a16:creationId xmlns:a16="http://schemas.microsoft.com/office/drawing/2014/main" id="{530278C2-FFD8-A042-909B-C6C1AAD54C18}"/>
              </a:ext>
            </a:extLst>
          </p:cNvPr>
          <p:cNvSpPr txBox="1"/>
          <p:nvPr/>
        </p:nvSpPr>
        <p:spPr>
          <a:xfrm>
            <a:off x="2741343" y="4011109"/>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8</a:t>
            </a:r>
          </a:p>
        </p:txBody>
      </p:sp>
      <p:sp>
        <p:nvSpPr>
          <p:cNvPr id="113" name="TextBox 112">
            <a:hlinkClick r:id="rId23" action="ppaction://hlinksldjump"/>
            <a:extLst>
              <a:ext uri="{FF2B5EF4-FFF2-40B4-BE49-F238E27FC236}">
                <a16:creationId xmlns:a16="http://schemas.microsoft.com/office/drawing/2014/main" id="{F07D2E77-FC3E-FC48-A2BD-A24E87894F64}"/>
              </a:ext>
            </a:extLst>
          </p:cNvPr>
          <p:cNvSpPr txBox="1"/>
          <p:nvPr/>
        </p:nvSpPr>
        <p:spPr>
          <a:xfrm>
            <a:off x="486817" y="4061616"/>
            <a:ext cx="651508" cy="415498"/>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cs typeface="Calibri" panose="020F0502020204030204" pitchFamily="34" charset="0"/>
              </a:rPr>
              <a:t>STAGE</a:t>
            </a:r>
          </a:p>
          <a:p>
            <a:pPr algn="ctr"/>
            <a:r>
              <a:rPr lang="en-US" sz="1050" b="1" dirty="0">
                <a:solidFill>
                  <a:schemeClr val="bg1"/>
                </a:solidFill>
                <a:latin typeface="Calibri" panose="020F0502020204030204" pitchFamily="34" charset="0"/>
                <a:cs typeface="Calibri" panose="020F0502020204030204" pitchFamily="34" charset="0"/>
              </a:rPr>
              <a:t>9</a:t>
            </a:r>
          </a:p>
        </p:txBody>
      </p:sp>
      <p:sp>
        <p:nvSpPr>
          <p:cNvPr id="2" name="hyperlink box">
            <a:hlinkClick r:id="rId25" action="ppaction://hlinksldjump"/>
            <a:extLst>
              <a:ext uri="{FF2B5EF4-FFF2-40B4-BE49-F238E27FC236}">
                <a16:creationId xmlns:a16="http://schemas.microsoft.com/office/drawing/2014/main" id="{8472B328-5217-477F-8BFD-087484A2A50E}"/>
              </a:ext>
            </a:extLst>
          </p:cNvPr>
          <p:cNvSpPr/>
          <p:nvPr/>
        </p:nvSpPr>
        <p:spPr>
          <a:xfrm>
            <a:off x="243863" y="5539658"/>
            <a:ext cx="1979320" cy="633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yperlink box">
            <a:hlinkClick r:id="rId26" action="ppaction://hlinksldjump"/>
            <a:extLst>
              <a:ext uri="{FF2B5EF4-FFF2-40B4-BE49-F238E27FC236}">
                <a16:creationId xmlns:a16="http://schemas.microsoft.com/office/drawing/2014/main" id="{F8146CFB-C360-4DE5-8B95-7F7BE56AE7CE}"/>
              </a:ext>
            </a:extLst>
          </p:cNvPr>
          <p:cNvSpPr/>
          <p:nvPr/>
        </p:nvSpPr>
        <p:spPr>
          <a:xfrm>
            <a:off x="7054883" y="5539658"/>
            <a:ext cx="1843103" cy="633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4096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76" name="Title 1">
            <a:extLst>
              <a:ext uri="{FF2B5EF4-FFF2-40B4-BE49-F238E27FC236}">
                <a16:creationId xmlns:a16="http://schemas.microsoft.com/office/drawing/2014/main" id="{C2301BC7-EBA4-9A43-83EA-2A2693F9C66F}"/>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2: </a:t>
            </a:r>
            <a:r>
              <a:rPr lang="en-US" sz="1950" b="0" spc="0" dirty="0"/>
              <a:t>Wellness Companion Program Is Initiated for Support During The Treatment Onboarding Process </a:t>
            </a:r>
          </a:p>
        </p:txBody>
      </p:sp>
      <p:sp>
        <p:nvSpPr>
          <p:cNvPr id="20" name="Rounded Rectangle 19">
            <a:hlinkClick r:id="rId3" action="ppaction://hlinksldjump"/>
            <a:extLst>
              <a:ext uri="{FF2B5EF4-FFF2-40B4-BE49-F238E27FC236}">
                <a16:creationId xmlns:a16="http://schemas.microsoft.com/office/drawing/2014/main" id="{9B19E1A2-AB27-324E-BCD1-D42D1EEA4E2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 name="Group 3">
            <a:extLst>
              <a:ext uri="{FF2B5EF4-FFF2-40B4-BE49-F238E27FC236}">
                <a16:creationId xmlns:a16="http://schemas.microsoft.com/office/drawing/2014/main" id="{80C5E3E3-B891-9D45-A759-696AD242E459}"/>
              </a:ext>
            </a:extLst>
          </p:cNvPr>
          <p:cNvGrpSpPr/>
          <p:nvPr/>
        </p:nvGrpSpPr>
        <p:grpSpPr>
          <a:xfrm>
            <a:off x="3519264" y="2504146"/>
            <a:ext cx="2110702" cy="2830453"/>
            <a:chOff x="2158136" y="2504146"/>
            <a:chExt cx="2110702" cy="2830453"/>
          </a:xfrm>
        </p:grpSpPr>
        <p:grpSp>
          <p:nvGrpSpPr>
            <p:cNvPr id="55" name="Group 54">
              <a:extLst>
                <a:ext uri="{FF2B5EF4-FFF2-40B4-BE49-F238E27FC236}">
                  <a16:creationId xmlns:a16="http://schemas.microsoft.com/office/drawing/2014/main" id="{9EA91CC8-74D0-D94A-9E10-0A45982BCF2F}"/>
                </a:ext>
              </a:extLst>
            </p:cNvPr>
            <p:cNvGrpSpPr/>
            <p:nvPr/>
          </p:nvGrpSpPr>
          <p:grpSpPr>
            <a:xfrm>
              <a:off x="2158136" y="2504146"/>
              <a:ext cx="2110702" cy="2110702"/>
              <a:chOff x="326528" y="1081908"/>
              <a:chExt cx="1648851" cy="1648851"/>
            </a:xfrm>
          </p:grpSpPr>
          <p:sp>
            <p:nvSpPr>
              <p:cNvPr id="57" name="Oval 56">
                <a:extLst>
                  <a:ext uri="{FF2B5EF4-FFF2-40B4-BE49-F238E27FC236}">
                    <a16:creationId xmlns:a16="http://schemas.microsoft.com/office/drawing/2014/main" id="{9B0C1F9F-F203-B944-B5D2-775CD007C8D2}"/>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9E3804D5-1605-C04E-A2E2-EB5EE727699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Rectangle 55">
              <a:extLst>
                <a:ext uri="{FF2B5EF4-FFF2-40B4-BE49-F238E27FC236}">
                  <a16:creationId xmlns:a16="http://schemas.microsoft.com/office/drawing/2014/main" id="{0D4AEC4C-9AC5-1A4A-9DCB-B0FB988D0697}"/>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60" name="Graphic 59">
              <a:extLst>
                <a:ext uri="{FF2B5EF4-FFF2-40B4-BE49-F238E27FC236}">
                  <a16:creationId xmlns:a16="http://schemas.microsoft.com/office/drawing/2014/main" id="{B0192283-3BE9-C942-B66C-AC0C7B5CB3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6155" y="2782693"/>
              <a:ext cx="1269584" cy="1538889"/>
            </a:xfrm>
            <a:prstGeom prst="rect">
              <a:avLst/>
            </a:prstGeom>
          </p:spPr>
        </p:pic>
      </p:grpSp>
      <p:grpSp>
        <p:nvGrpSpPr>
          <p:cNvPr id="37" name="tabs 1">
            <a:extLst>
              <a:ext uri="{FF2B5EF4-FFF2-40B4-BE49-F238E27FC236}">
                <a16:creationId xmlns:a16="http://schemas.microsoft.com/office/drawing/2014/main" id="{70929E0C-E1D8-46F0-B15C-7BEC725F6CDC}"/>
              </a:ext>
            </a:extLst>
          </p:cNvPr>
          <p:cNvGrpSpPr/>
          <p:nvPr/>
        </p:nvGrpSpPr>
        <p:grpSpPr>
          <a:xfrm>
            <a:off x="326528" y="1100221"/>
            <a:ext cx="8490944" cy="588937"/>
            <a:chOff x="326528" y="1100221"/>
            <a:chExt cx="7083828" cy="588937"/>
          </a:xfrm>
          <a:solidFill>
            <a:srgbClr val="245D68"/>
          </a:solidFill>
        </p:grpSpPr>
        <p:sp>
          <p:nvSpPr>
            <p:cNvPr id="38" name="Freeform 23">
              <a:extLst>
                <a:ext uri="{FF2B5EF4-FFF2-40B4-BE49-F238E27FC236}">
                  <a16:creationId xmlns:a16="http://schemas.microsoft.com/office/drawing/2014/main" id="{5D9C0BE5-F356-432A-957B-FE4D7B7AEBBD}"/>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9" name="Freeform 24">
              <a:extLst>
                <a:ext uri="{FF2B5EF4-FFF2-40B4-BE49-F238E27FC236}">
                  <a16:creationId xmlns:a16="http://schemas.microsoft.com/office/drawing/2014/main" id="{AAEEC92A-E017-45CE-B545-0DE510894F23}"/>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1" name="Freeform 31">
              <a:extLst>
                <a:ext uri="{FF2B5EF4-FFF2-40B4-BE49-F238E27FC236}">
                  <a16:creationId xmlns:a16="http://schemas.microsoft.com/office/drawing/2014/main" id="{67E85F06-042A-4C3D-A840-C4FD4E3EF3A3}"/>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42" name="Freeform 34">
              <a:extLst>
                <a:ext uri="{FF2B5EF4-FFF2-40B4-BE49-F238E27FC236}">
                  <a16:creationId xmlns:a16="http://schemas.microsoft.com/office/drawing/2014/main" id="{F2DFB251-B904-48C5-AEBF-3FCB16DC2DFB}"/>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40" name="Freeform 27">
              <a:extLst>
                <a:ext uri="{FF2B5EF4-FFF2-40B4-BE49-F238E27FC236}">
                  <a16:creationId xmlns:a16="http://schemas.microsoft.com/office/drawing/2014/main" id="{1510AB8A-D8A3-4962-88A2-5B3C298052FB}"/>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26" name="HYPERLINKS">
            <a:extLst>
              <a:ext uri="{FF2B5EF4-FFF2-40B4-BE49-F238E27FC236}">
                <a16:creationId xmlns:a16="http://schemas.microsoft.com/office/drawing/2014/main" id="{DDE5FBB4-0F33-2B45-8D20-4590674791BE}"/>
              </a:ext>
            </a:extLst>
          </p:cNvPr>
          <p:cNvGrpSpPr/>
          <p:nvPr/>
        </p:nvGrpSpPr>
        <p:grpSpPr>
          <a:xfrm>
            <a:off x="311832" y="1091797"/>
            <a:ext cx="8466079" cy="605706"/>
            <a:chOff x="334679" y="1100221"/>
            <a:chExt cx="8466079" cy="605706"/>
          </a:xfrm>
        </p:grpSpPr>
        <p:sp>
          <p:nvSpPr>
            <p:cNvPr id="27" name="Freeform 26">
              <a:hlinkClick r:id="rId6" action="ppaction://hlinksldjump"/>
              <a:extLst>
                <a:ext uri="{FF2B5EF4-FFF2-40B4-BE49-F238E27FC236}">
                  <a16:creationId xmlns:a16="http://schemas.microsoft.com/office/drawing/2014/main" id="{6008ADF1-DE21-294D-9A8A-2D109C49F72C}"/>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8" name="Freeform 27">
              <a:hlinkClick r:id="rId7" action="ppaction://hlinksldjump"/>
              <a:extLst>
                <a:ext uri="{FF2B5EF4-FFF2-40B4-BE49-F238E27FC236}">
                  <a16:creationId xmlns:a16="http://schemas.microsoft.com/office/drawing/2014/main" id="{0C3B90CF-D328-CF49-8DCE-F48B113513D3}"/>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9" name="Freeform 28">
              <a:hlinkClick r:id="rId8" action="ppaction://hlinksldjump"/>
              <a:extLst>
                <a:ext uri="{FF2B5EF4-FFF2-40B4-BE49-F238E27FC236}">
                  <a16:creationId xmlns:a16="http://schemas.microsoft.com/office/drawing/2014/main" id="{9E38B985-DE22-3A4A-88E2-7DC3618F4AB7}"/>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0" name="Freeform 29">
              <a:hlinkClick r:id="rId9" action="ppaction://hlinksldjump"/>
              <a:extLst>
                <a:ext uri="{FF2B5EF4-FFF2-40B4-BE49-F238E27FC236}">
                  <a16:creationId xmlns:a16="http://schemas.microsoft.com/office/drawing/2014/main" id="{3FD35C64-286F-8249-AECB-754A8D8009B9}"/>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10" action="ppaction://hlinksldjump"/>
              <a:extLst>
                <a:ext uri="{FF2B5EF4-FFF2-40B4-BE49-F238E27FC236}">
                  <a16:creationId xmlns:a16="http://schemas.microsoft.com/office/drawing/2014/main" id="{7FC7C4E1-E9BE-CA49-8472-A525DC3CC02D}"/>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5" name="Hyperlink">
            <a:hlinkClick r:id="rId3" action="ppaction://hlinksldjump"/>
            <a:extLst>
              <a:ext uri="{FF2B5EF4-FFF2-40B4-BE49-F238E27FC236}">
                <a16:creationId xmlns:a16="http://schemas.microsoft.com/office/drawing/2014/main" id="{6E46062E-82B5-9E42-805B-8B127286D79E}"/>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8046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6980"/>
            <a:ext cx="9144000" cy="685102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6" name="Rounded Rectangle 25">
            <a:hlinkClick r:id="rId3" action="ppaction://hlinksldjump"/>
            <a:extLst>
              <a:ext uri="{FF2B5EF4-FFF2-40B4-BE49-F238E27FC236}">
                <a16:creationId xmlns:a16="http://schemas.microsoft.com/office/drawing/2014/main" id="{33AFF8F3-E401-9C4C-BC82-A235B0F532B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30" name="tab 2">
            <a:extLst>
              <a:ext uri="{FF2B5EF4-FFF2-40B4-BE49-F238E27FC236}">
                <a16:creationId xmlns:a16="http://schemas.microsoft.com/office/drawing/2014/main" id="{DA0763F3-73D6-474A-ACF2-41C352D86C98}"/>
              </a:ext>
            </a:extLst>
          </p:cNvPr>
          <p:cNvGrpSpPr/>
          <p:nvPr/>
        </p:nvGrpSpPr>
        <p:grpSpPr>
          <a:xfrm>
            <a:off x="326528" y="1100221"/>
            <a:ext cx="8490944" cy="588937"/>
            <a:chOff x="326528" y="1100221"/>
            <a:chExt cx="7083828" cy="588937"/>
          </a:xfrm>
          <a:solidFill>
            <a:srgbClr val="245D68"/>
          </a:solidFill>
        </p:grpSpPr>
        <p:sp>
          <p:nvSpPr>
            <p:cNvPr id="31" name="Freeform 82">
              <a:hlinkClick r:id="rId4" action="ppaction://hlinksldjump"/>
              <a:extLst>
                <a:ext uri="{FF2B5EF4-FFF2-40B4-BE49-F238E27FC236}">
                  <a16:creationId xmlns:a16="http://schemas.microsoft.com/office/drawing/2014/main" id="{3CB5554D-25D2-49C3-9B39-5C1A2870FA7B}"/>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32" name="Freeform 83">
              <a:extLst>
                <a:ext uri="{FF2B5EF4-FFF2-40B4-BE49-F238E27FC236}">
                  <a16:creationId xmlns:a16="http://schemas.microsoft.com/office/drawing/2014/main" id="{252862DE-431F-4D03-A39E-A4EB66C53B12}"/>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3" name="Freeform 84">
              <a:extLst>
                <a:ext uri="{FF2B5EF4-FFF2-40B4-BE49-F238E27FC236}">
                  <a16:creationId xmlns:a16="http://schemas.microsoft.com/office/drawing/2014/main" id="{AA414103-2FD3-4675-BBED-64A5EDB95051}"/>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34" name="Freeform 80">
              <a:hlinkClick r:id="rId5" action="ppaction://hlinksldjump"/>
              <a:extLst>
                <a:ext uri="{FF2B5EF4-FFF2-40B4-BE49-F238E27FC236}">
                  <a16:creationId xmlns:a16="http://schemas.microsoft.com/office/drawing/2014/main" id="{F5B06C50-995A-444A-A489-6793E65D2AA3}"/>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44" name="Freeform 81">
              <a:extLst>
                <a:ext uri="{FF2B5EF4-FFF2-40B4-BE49-F238E27FC236}">
                  <a16:creationId xmlns:a16="http://schemas.microsoft.com/office/drawing/2014/main" id="{13E06FAE-2652-4BBF-95AF-A9870113E09D}"/>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60" name="HYPERLINKS">
            <a:extLst>
              <a:ext uri="{FF2B5EF4-FFF2-40B4-BE49-F238E27FC236}">
                <a16:creationId xmlns:a16="http://schemas.microsoft.com/office/drawing/2014/main" id="{36126759-A45B-A840-BC5A-3AAEE2774092}"/>
              </a:ext>
            </a:extLst>
          </p:cNvPr>
          <p:cNvGrpSpPr/>
          <p:nvPr/>
        </p:nvGrpSpPr>
        <p:grpSpPr>
          <a:xfrm>
            <a:off x="311832" y="1091797"/>
            <a:ext cx="8466079" cy="605706"/>
            <a:chOff x="334679" y="1100221"/>
            <a:chExt cx="8466079" cy="605706"/>
          </a:xfrm>
        </p:grpSpPr>
        <p:sp>
          <p:nvSpPr>
            <p:cNvPr id="61" name="Freeform 60">
              <a:hlinkClick r:id="rId6" action="ppaction://hlinksldjump"/>
              <a:extLst>
                <a:ext uri="{FF2B5EF4-FFF2-40B4-BE49-F238E27FC236}">
                  <a16:creationId xmlns:a16="http://schemas.microsoft.com/office/drawing/2014/main" id="{10AF9FBD-2089-1142-8919-0C1A04D30538}"/>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2" name="Freeform 61">
              <a:hlinkClick r:id="rId7" action="ppaction://hlinksldjump"/>
              <a:extLst>
                <a:ext uri="{FF2B5EF4-FFF2-40B4-BE49-F238E27FC236}">
                  <a16:creationId xmlns:a16="http://schemas.microsoft.com/office/drawing/2014/main" id="{17802863-5289-6F45-BE8D-895D96FDFBFE}"/>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3" name="Freeform 62">
              <a:hlinkClick r:id="rId8" action="ppaction://hlinksldjump"/>
              <a:extLst>
                <a:ext uri="{FF2B5EF4-FFF2-40B4-BE49-F238E27FC236}">
                  <a16:creationId xmlns:a16="http://schemas.microsoft.com/office/drawing/2014/main" id="{F4C77488-248B-DE4B-BAC7-24095D4C68AE}"/>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4" name="Freeform 63">
              <a:hlinkClick r:id="rId9" action="ppaction://hlinksldjump"/>
              <a:extLst>
                <a:ext uri="{FF2B5EF4-FFF2-40B4-BE49-F238E27FC236}">
                  <a16:creationId xmlns:a16="http://schemas.microsoft.com/office/drawing/2014/main" id="{F96B641A-3691-8941-A461-FA6466F76F4D}"/>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5" name="Freeform 64">
              <a:hlinkClick r:id="rId10" action="ppaction://hlinksldjump"/>
              <a:extLst>
                <a:ext uri="{FF2B5EF4-FFF2-40B4-BE49-F238E27FC236}">
                  <a16:creationId xmlns:a16="http://schemas.microsoft.com/office/drawing/2014/main" id="{2D56A7B6-52C8-D141-95EB-BAA60AD18F20}"/>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8" name="Hyperlink">
            <a:hlinkClick r:id="rId3" action="ppaction://hlinksldjump"/>
            <a:extLst>
              <a:ext uri="{FF2B5EF4-FFF2-40B4-BE49-F238E27FC236}">
                <a16:creationId xmlns:a16="http://schemas.microsoft.com/office/drawing/2014/main" id="{C099BE66-0D0B-BD4F-9F8B-E7FCE3965188}"/>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B900CC1-6C83-B64D-A8CF-BB71C4CD54A4}"/>
              </a:ext>
            </a:extLst>
          </p:cNvPr>
          <p:cNvSpPr txBox="1"/>
          <p:nvPr/>
        </p:nvSpPr>
        <p:spPr>
          <a:xfrm>
            <a:off x="2839163" y="1793623"/>
            <a:ext cx="5725226" cy="3247043"/>
          </a:xfrm>
          <a:prstGeom prst="rect">
            <a:avLst/>
          </a:prstGeom>
          <a:noFill/>
        </p:spPr>
        <p:txBody>
          <a:bodyPr wrap="square" rtlCol="0">
            <a:spAutoFit/>
          </a:bodyPr>
          <a:lstStyle/>
          <a:p>
            <a:r>
              <a:rPr lang="en-US" sz="1600" b="1" dirty="0">
                <a:solidFill>
                  <a:srgbClr val="002060"/>
                </a:solidFill>
                <a:latin typeface="+mj-lt"/>
              </a:rPr>
              <a:t>What Is the Wellness Companion Program?</a:t>
            </a:r>
            <a:endParaRPr lang="en-US" sz="1200" b="1" dirty="0">
              <a:solidFill>
                <a:srgbClr val="002060"/>
              </a:solidFill>
              <a:latin typeface="+mj-lt"/>
            </a:endParaRPr>
          </a:p>
          <a:p>
            <a:pPr>
              <a:spcBef>
                <a:spcPts val="1200"/>
              </a:spcBef>
              <a:spcAft>
                <a:spcPts val="600"/>
              </a:spcAft>
            </a:pPr>
            <a:r>
              <a:rPr lang="en-US" sz="1200" dirty="0">
                <a:solidFill>
                  <a:srgbClr val="002060"/>
                </a:solidFill>
              </a:rPr>
              <a:t>The Wellness Companion Program* by Janssen CarePath provides patients with one-on-one education to help them get started and continue treatment with PONVORY™. The Wellness Companion can connect patients with resources to partner with their healthcare professional during their treatment journey with relapsing multiple sclerosis (MS). </a:t>
            </a:r>
          </a:p>
          <a:p>
            <a:pPr>
              <a:spcBef>
                <a:spcPts val="1200"/>
              </a:spcBef>
              <a:spcAft>
                <a:spcPts val="600"/>
              </a:spcAft>
            </a:pPr>
            <a:r>
              <a:rPr lang="en-US" sz="1200" dirty="0">
                <a:solidFill>
                  <a:srgbClr val="002060"/>
                </a:solidFill>
              </a:rPr>
              <a:t>Enrolled patients will be contacted by a dedicated Wellness Companion for support during the treatment onboarding process. </a:t>
            </a:r>
          </a:p>
          <a:p>
            <a:pPr>
              <a:spcBef>
                <a:spcPts val="600"/>
              </a:spcBef>
            </a:pPr>
            <a:r>
              <a:rPr lang="en-US" sz="1200" dirty="0">
                <a:solidFill>
                  <a:srgbClr val="002060"/>
                </a:solidFill>
              </a:rPr>
              <a:t>If a patient has any questions about relapsing MS or their treatment with PONVORY™, they can reach their Wellness Companion directly by calling </a:t>
            </a:r>
            <a:br>
              <a:rPr lang="en-US" sz="1200" dirty="0">
                <a:solidFill>
                  <a:srgbClr val="002060"/>
                </a:solidFill>
              </a:rPr>
            </a:br>
            <a:r>
              <a:rPr lang="en-US" sz="1200" dirty="0">
                <a:solidFill>
                  <a:srgbClr val="002060"/>
                </a:solidFill>
              </a:rPr>
              <a:t>877-CarePath and dialing the extension of their Companion. </a:t>
            </a:r>
            <a:endParaRPr lang="en-US" sz="1000" dirty="0">
              <a:solidFill>
                <a:srgbClr val="002060"/>
              </a:solidFill>
            </a:endParaRPr>
          </a:p>
          <a:p>
            <a:pPr>
              <a:spcBef>
                <a:spcPts val="1200"/>
              </a:spcBef>
              <a:spcAft>
                <a:spcPts val="600"/>
              </a:spcAft>
            </a:pPr>
            <a:r>
              <a:rPr lang="en-US" sz="1200" dirty="0">
                <a:solidFill>
                  <a:srgbClr val="002060"/>
                </a:solidFill>
              </a:rPr>
              <a:t>The Wellness Companion is available for any patient prescribed PONVORY™, </a:t>
            </a:r>
            <a:br>
              <a:rPr lang="en-US" sz="1200" dirty="0">
                <a:solidFill>
                  <a:srgbClr val="002060"/>
                </a:solidFill>
              </a:rPr>
            </a:br>
            <a:r>
              <a:rPr lang="en-US" sz="1200" dirty="0">
                <a:solidFill>
                  <a:srgbClr val="002060"/>
                </a:solidFill>
              </a:rPr>
              <a:t>and the patient can engage with the program for up to 6 months. </a:t>
            </a:r>
          </a:p>
        </p:txBody>
      </p:sp>
      <p:grpSp>
        <p:nvGrpSpPr>
          <p:cNvPr id="47" name="Group 46">
            <a:extLst>
              <a:ext uri="{FF2B5EF4-FFF2-40B4-BE49-F238E27FC236}">
                <a16:creationId xmlns:a16="http://schemas.microsoft.com/office/drawing/2014/main" id="{BADC3B26-33F9-4744-9044-C2B3F5D74497}"/>
              </a:ext>
            </a:extLst>
          </p:cNvPr>
          <p:cNvGrpSpPr/>
          <p:nvPr/>
        </p:nvGrpSpPr>
        <p:grpSpPr>
          <a:xfrm>
            <a:off x="864602" y="2020824"/>
            <a:ext cx="1648033" cy="2185267"/>
            <a:chOff x="3747983" y="1502099"/>
            <a:chExt cx="1648033" cy="2185267"/>
          </a:xfrm>
        </p:grpSpPr>
        <p:grpSp>
          <p:nvGrpSpPr>
            <p:cNvPr id="48" name="Group 47">
              <a:extLst>
                <a:ext uri="{FF2B5EF4-FFF2-40B4-BE49-F238E27FC236}">
                  <a16:creationId xmlns:a16="http://schemas.microsoft.com/office/drawing/2014/main" id="{E29557F5-F0F0-F347-A20E-3A81B6DE2427}"/>
                </a:ext>
              </a:extLst>
            </p:cNvPr>
            <p:cNvGrpSpPr/>
            <p:nvPr/>
          </p:nvGrpSpPr>
          <p:grpSpPr>
            <a:xfrm>
              <a:off x="3747983" y="1502099"/>
              <a:ext cx="1648033" cy="1648033"/>
              <a:chOff x="3747983" y="1081908"/>
              <a:chExt cx="1648033" cy="1648033"/>
            </a:xfrm>
          </p:grpSpPr>
          <p:sp>
            <p:nvSpPr>
              <p:cNvPr id="50" name="Oval 49">
                <a:extLst>
                  <a:ext uri="{FF2B5EF4-FFF2-40B4-BE49-F238E27FC236}">
                    <a16:creationId xmlns:a16="http://schemas.microsoft.com/office/drawing/2014/main" id="{AD3F912D-3A87-6B41-971D-C3576BA19A56}"/>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6F8763A-EAD0-8744-A0E4-1562EABB6B00}"/>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id="{042776BF-092A-834E-B51B-81B2A2B015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9690" y="1297936"/>
                <a:ext cx="984613" cy="1193470"/>
              </a:xfrm>
              <a:prstGeom prst="rect">
                <a:avLst/>
              </a:prstGeom>
            </p:spPr>
          </p:pic>
        </p:grpSp>
        <p:sp>
          <p:nvSpPr>
            <p:cNvPr id="49" name="Rectangle 48">
              <a:extLst>
                <a:ext uri="{FF2B5EF4-FFF2-40B4-BE49-F238E27FC236}">
                  <a16:creationId xmlns:a16="http://schemas.microsoft.com/office/drawing/2014/main" id="{C0892B4D-C393-1846-87A9-EA63FBD67BCA}"/>
                </a:ext>
              </a:extLst>
            </p:cNvPr>
            <p:cNvSpPr/>
            <p:nvPr/>
          </p:nvSpPr>
          <p:spPr>
            <a:xfrm>
              <a:off x="3927689" y="3164146"/>
              <a:ext cx="1288623" cy="523220"/>
            </a:xfrm>
            <a:prstGeom prst="rect">
              <a:avLst/>
            </a:prstGeom>
          </p:spPr>
          <p:txBody>
            <a:bodyPr wrap="none">
              <a:spAutoFit/>
            </a:bodyPr>
            <a:lstStyle/>
            <a:p>
              <a:pPr algn="ctr"/>
              <a:r>
                <a:rPr lang="en-US" sz="1400" b="1" dirty="0">
                  <a:solidFill>
                    <a:srgbClr val="1C5661"/>
                  </a:solidFill>
                </a:rPr>
                <a:t>WELLNESS</a:t>
              </a:r>
              <a:br>
                <a:rPr lang="en-US" sz="1400" b="1" dirty="0">
                  <a:solidFill>
                    <a:srgbClr val="1C5661"/>
                  </a:solidFill>
                </a:rPr>
              </a:br>
              <a:r>
                <a:rPr lang="en-US" sz="1400" b="1" dirty="0">
                  <a:solidFill>
                    <a:srgbClr val="1C5661"/>
                  </a:solidFill>
                </a:rPr>
                <a:t>COMPANION</a:t>
              </a:r>
              <a:endParaRPr lang="en-US" sz="1400" dirty="0">
                <a:solidFill>
                  <a:srgbClr val="1C5661"/>
                </a:solidFill>
              </a:endParaRPr>
            </a:p>
          </p:txBody>
        </p:sp>
      </p:grpSp>
      <p:sp>
        <p:nvSpPr>
          <p:cNvPr id="53" name="TextBox 52">
            <a:extLst>
              <a:ext uri="{FF2B5EF4-FFF2-40B4-BE49-F238E27FC236}">
                <a16:creationId xmlns:a16="http://schemas.microsoft.com/office/drawing/2014/main" id="{2011FDEE-3E12-264B-87E5-BEB4D9E7F917}"/>
              </a:ext>
            </a:extLst>
          </p:cNvPr>
          <p:cNvSpPr txBox="1"/>
          <p:nvPr/>
        </p:nvSpPr>
        <p:spPr>
          <a:xfrm>
            <a:off x="2839163" y="5021728"/>
            <a:ext cx="5725226" cy="784830"/>
          </a:xfrm>
          <a:prstGeom prst="rect">
            <a:avLst/>
          </a:prstGeom>
          <a:noFill/>
        </p:spPr>
        <p:txBody>
          <a:bodyPr wrap="square" rtlCol="0">
            <a:spAutoFit/>
          </a:bodyPr>
          <a:lstStyle/>
          <a:p>
            <a:r>
              <a:rPr lang="en-US" sz="900" dirty="0">
                <a:solidFill>
                  <a:srgbClr val="002060"/>
                </a:solidFill>
              </a:rPr>
              <a:t>*The Wellness Companion Program is limited to education for patients about their Janssen therapy, its administration, and/or their disease. It is intended to supplement a patient’s understanding of their therapy. </a:t>
            </a:r>
            <a:br>
              <a:rPr lang="en-US" sz="900" dirty="0">
                <a:solidFill>
                  <a:srgbClr val="002060"/>
                </a:solidFill>
              </a:rPr>
            </a:br>
            <a:r>
              <a:rPr lang="en-US" sz="900" dirty="0">
                <a:solidFill>
                  <a:srgbClr val="002060"/>
                </a:solidFill>
              </a:rPr>
              <a:t>It does not provide medical advice, health coaching, or improved wellness as a result of engaging with the program, replace a treatment plan from the patient’s doctor or nurse, provide case management services, </a:t>
            </a:r>
            <a:br>
              <a:rPr lang="en-US" sz="900" dirty="0">
                <a:solidFill>
                  <a:srgbClr val="002060"/>
                </a:solidFill>
              </a:rPr>
            </a:br>
            <a:r>
              <a:rPr lang="en-US" sz="900" dirty="0">
                <a:solidFill>
                  <a:srgbClr val="002060"/>
                </a:solidFill>
              </a:rPr>
              <a:t>or serve as a reason to prescribe.</a:t>
            </a:r>
          </a:p>
        </p:txBody>
      </p:sp>
      <p:sp>
        <p:nvSpPr>
          <p:cNvPr id="55" name="Title 1">
            <a:extLst>
              <a:ext uri="{FF2B5EF4-FFF2-40B4-BE49-F238E27FC236}">
                <a16:creationId xmlns:a16="http://schemas.microsoft.com/office/drawing/2014/main" id="{E6C3B838-E976-FA4F-98D3-3A4F2415A76E}"/>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2: </a:t>
            </a:r>
            <a:r>
              <a:rPr lang="en-US" sz="1950" b="0" spc="0" dirty="0"/>
              <a:t>Wellness Companion Program Is Initiated for Support During The Treatment Onboarding Process </a:t>
            </a:r>
          </a:p>
        </p:txBody>
      </p:sp>
    </p:spTree>
    <p:extLst>
      <p:ext uri="{BB962C8B-B14F-4D97-AF65-F5344CB8AC3E}">
        <p14:creationId xmlns:p14="http://schemas.microsoft.com/office/powerpoint/2010/main" val="413163842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FDF175F9-8028-2147-9232-FB472A8D6A3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194066"/>
          </a:solidFill>
        </p:grpSpPr>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40" name="HYPERLINKS">
            <a:extLst>
              <a:ext uri="{FF2B5EF4-FFF2-40B4-BE49-F238E27FC236}">
                <a16:creationId xmlns:a16="http://schemas.microsoft.com/office/drawing/2014/main" id="{E79C70A5-366E-A34D-8892-3FC8C0EC0182}"/>
              </a:ext>
            </a:extLst>
          </p:cNvPr>
          <p:cNvGrpSpPr/>
          <p:nvPr/>
        </p:nvGrpSpPr>
        <p:grpSpPr>
          <a:xfrm>
            <a:off x="311832" y="1091797"/>
            <a:ext cx="8466079" cy="605706"/>
            <a:chOff x="334679" y="1100221"/>
            <a:chExt cx="8466079" cy="605706"/>
          </a:xfrm>
        </p:grpSpPr>
        <p:sp>
          <p:nvSpPr>
            <p:cNvPr id="41" name="Freeform 40">
              <a:hlinkClick r:id="rId4" action="ppaction://hlinksldjump"/>
              <a:extLst>
                <a:ext uri="{FF2B5EF4-FFF2-40B4-BE49-F238E27FC236}">
                  <a16:creationId xmlns:a16="http://schemas.microsoft.com/office/drawing/2014/main" id="{4B2E9252-EF1F-DB4C-957A-3000CA1B45EF}"/>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2" name="Freeform 41">
              <a:hlinkClick r:id="rId5" action="ppaction://hlinksldjump"/>
              <a:extLst>
                <a:ext uri="{FF2B5EF4-FFF2-40B4-BE49-F238E27FC236}">
                  <a16:creationId xmlns:a16="http://schemas.microsoft.com/office/drawing/2014/main" id="{4B1007BA-7E79-D646-ADD9-908D41EFAD3C}"/>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3" name="Freeform 42">
              <a:hlinkClick r:id="rId6" action="ppaction://hlinksldjump"/>
              <a:extLst>
                <a:ext uri="{FF2B5EF4-FFF2-40B4-BE49-F238E27FC236}">
                  <a16:creationId xmlns:a16="http://schemas.microsoft.com/office/drawing/2014/main" id="{FD7E0DC9-D475-D644-814C-540CEB85D2AB}"/>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5" name="Freeform 44">
              <a:hlinkClick r:id="rId7" action="ppaction://hlinksldjump"/>
              <a:extLst>
                <a:ext uri="{FF2B5EF4-FFF2-40B4-BE49-F238E27FC236}">
                  <a16:creationId xmlns:a16="http://schemas.microsoft.com/office/drawing/2014/main" id="{2D33480E-3334-8749-A0F6-5699ED2AD22E}"/>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6" name="Freeform 45">
              <a:hlinkClick r:id="rId8" action="ppaction://hlinksldjump"/>
              <a:extLst>
                <a:ext uri="{FF2B5EF4-FFF2-40B4-BE49-F238E27FC236}">
                  <a16:creationId xmlns:a16="http://schemas.microsoft.com/office/drawing/2014/main" id="{0A17600C-0C85-6042-9DB1-F2AE32B83C74}"/>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1" name="Hyperlink">
            <a:hlinkClick r:id="rId3" action="ppaction://hlinksldjump"/>
            <a:extLst>
              <a:ext uri="{FF2B5EF4-FFF2-40B4-BE49-F238E27FC236}">
                <a16:creationId xmlns:a16="http://schemas.microsoft.com/office/drawing/2014/main" id="{A6A90364-B4EB-0048-B41C-6E80FBA421E2}"/>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5F4CC534-D654-7145-B275-DE1322D2DB62}"/>
              </a:ext>
            </a:extLst>
          </p:cNvPr>
          <p:cNvGrpSpPr/>
          <p:nvPr/>
        </p:nvGrpSpPr>
        <p:grpSpPr>
          <a:xfrm>
            <a:off x="858515" y="2465756"/>
            <a:ext cx="1648033" cy="2185267"/>
            <a:chOff x="3747983" y="1502099"/>
            <a:chExt cx="1648033" cy="2185267"/>
          </a:xfrm>
        </p:grpSpPr>
        <p:grpSp>
          <p:nvGrpSpPr>
            <p:cNvPr id="50" name="Group 49">
              <a:extLst>
                <a:ext uri="{FF2B5EF4-FFF2-40B4-BE49-F238E27FC236}">
                  <a16:creationId xmlns:a16="http://schemas.microsoft.com/office/drawing/2014/main" id="{E728EF2F-53AD-904F-9105-D77D9F2AA8A4}"/>
                </a:ext>
              </a:extLst>
            </p:cNvPr>
            <p:cNvGrpSpPr/>
            <p:nvPr/>
          </p:nvGrpSpPr>
          <p:grpSpPr>
            <a:xfrm>
              <a:off x="3747983" y="1502099"/>
              <a:ext cx="1648033" cy="1648033"/>
              <a:chOff x="3747983" y="1081908"/>
              <a:chExt cx="1648033" cy="1648033"/>
            </a:xfrm>
          </p:grpSpPr>
          <p:sp>
            <p:nvSpPr>
              <p:cNvPr id="52" name="Oval 51">
                <a:extLst>
                  <a:ext uri="{FF2B5EF4-FFF2-40B4-BE49-F238E27FC236}">
                    <a16:creationId xmlns:a16="http://schemas.microsoft.com/office/drawing/2014/main" id="{9786B8B6-63DF-3F4A-BB5A-43DE3033B01D}"/>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A0259D-BBDF-0A42-9FD0-A24250573EBD}"/>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F61D491B-CB5E-164E-BCEC-5DCC46EB44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9690" y="1297936"/>
                <a:ext cx="984613" cy="1193470"/>
              </a:xfrm>
              <a:prstGeom prst="rect">
                <a:avLst/>
              </a:prstGeom>
            </p:spPr>
          </p:pic>
        </p:grpSp>
        <p:sp>
          <p:nvSpPr>
            <p:cNvPr id="51" name="Rectangle 50">
              <a:extLst>
                <a:ext uri="{FF2B5EF4-FFF2-40B4-BE49-F238E27FC236}">
                  <a16:creationId xmlns:a16="http://schemas.microsoft.com/office/drawing/2014/main" id="{99BE32E0-48E6-E547-82B8-33A2E44D024C}"/>
                </a:ext>
              </a:extLst>
            </p:cNvPr>
            <p:cNvSpPr/>
            <p:nvPr/>
          </p:nvSpPr>
          <p:spPr>
            <a:xfrm>
              <a:off x="3927689" y="3164146"/>
              <a:ext cx="1288623" cy="523220"/>
            </a:xfrm>
            <a:prstGeom prst="rect">
              <a:avLst/>
            </a:prstGeom>
          </p:spPr>
          <p:txBody>
            <a:bodyPr wrap="none">
              <a:spAutoFit/>
            </a:bodyPr>
            <a:lstStyle/>
            <a:p>
              <a:pPr algn="ctr"/>
              <a:r>
                <a:rPr lang="en-US" sz="1400" b="1" dirty="0">
                  <a:solidFill>
                    <a:srgbClr val="1C5661"/>
                  </a:solidFill>
                </a:rPr>
                <a:t>WELLNESS</a:t>
              </a:r>
              <a:br>
                <a:rPr lang="en-US" sz="1400" b="1" dirty="0">
                  <a:solidFill>
                    <a:srgbClr val="1C5661"/>
                  </a:solidFill>
                </a:rPr>
              </a:br>
              <a:r>
                <a:rPr lang="en-US" sz="1400" b="1" dirty="0">
                  <a:solidFill>
                    <a:srgbClr val="1C5661"/>
                  </a:solidFill>
                </a:rPr>
                <a:t>COMPANION</a:t>
              </a:r>
              <a:endParaRPr lang="en-US" sz="1400" dirty="0">
                <a:solidFill>
                  <a:srgbClr val="1C5661"/>
                </a:solidFill>
              </a:endParaRPr>
            </a:p>
          </p:txBody>
        </p:sp>
      </p:grpSp>
      <p:sp>
        <p:nvSpPr>
          <p:cNvPr id="47" name="Google Shape;936;p79">
            <a:extLst>
              <a:ext uri="{FF2B5EF4-FFF2-40B4-BE49-F238E27FC236}">
                <a16:creationId xmlns:a16="http://schemas.microsoft.com/office/drawing/2014/main" id="{6772434A-A5D5-D846-B04E-A7143D94A4BA}"/>
              </a:ext>
            </a:extLst>
          </p:cNvPr>
          <p:cNvSpPr txBox="1"/>
          <p:nvPr/>
        </p:nvSpPr>
        <p:spPr>
          <a:xfrm>
            <a:off x="3413037" y="1897916"/>
            <a:ext cx="5509308" cy="1604638"/>
          </a:xfrm>
          <a:prstGeom prst="rect">
            <a:avLst/>
          </a:prstGeom>
          <a:noFill/>
          <a:ln>
            <a:noFill/>
          </a:ln>
        </p:spPr>
        <p:txBody>
          <a:bodyPr spcFirstLastPara="1" wrap="square" lIns="0" tIns="121900" rIns="121900" bIns="121900" anchor="t" anchorCtr="0">
            <a:noAutofit/>
          </a:bodyPr>
          <a:lstStyle/>
          <a:p>
            <a:pPr>
              <a:spcAft>
                <a:spcPts val="600"/>
              </a:spcAft>
            </a:pPr>
            <a:r>
              <a:rPr lang="en-US" sz="1400" b="1" kern="0" dirty="0">
                <a:solidFill>
                  <a:srgbClr val="002060"/>
                </a:solidFill>
                <a:latin typeface="+mj-lt"/>
              </a:rPr>
              <a:t>Once the patient completes the Patient Authorization and                    enrolls into the Wellness Companion program:</a:t>
            </a:r>
          </a:p>
          <a:p>
            <a:pPr marL="285750" indent="-285750">
              <a:spcBef>
                <a:spcPts val="300"/>
              </a:spcBef>
              <a:spcAft>
                <a:spcPts val="300"/>
              </a:spcAft>
              <a:buFont typeface="Arial" panose="020B0604020202020204" pitchFamily="34" charset="0"/>
              <a:buChar char="•"/>
            </a:pPr>
            <a:r>
              <a:rPr lang="en-US" sz="1400" kern="0" dirty="0">
                <a:solidFill>
                  <a:srgbClr val="002060"/>
                </a:solidFill>
                <a:latin typeface="+mj-lt"/>
              </a:rPr>
              <a:t>The Wellness Companion will send the patient a Welcome Kit, which includes an overview of the program and an educational brochure outlining the steps the patient needs to take before starting treatment with </a:t>
            </a:r>
            <a:r>
              <a:rPr lang="en-US" sz="1400" kern="0" dirty="0">
                <a:solidFill>
                  <a:srgbClr val="002060"/>
                </a:solidFill>
                <a:latin typeface="+mj-lt"/>
                <a:sym typeface="Open Sans"/>
              </a:rPr>
              <a:t>PONVORY™ </a:t>
            </a:r>
            <a:endParaRPr lang="en-US" sz="1400" kern="0" dirty="0">
              <a:solidFill>
                <a:srgbClr val="002060"/>
              </a:solidFill>
              <a:latin typeface="+mj-lt"/>
            </a:endParaRPr>
          </a:p>
          <a:p>
            <a:pPr marL="285750" indent="-285750">
              <a:spcBef>
                <a:spcPts val="300"/>
              </a:spcBef>
              <a:spcAft>
                <a:spcPts val="300"/>
              </a:spcAft>
              <a:buFont typeface="Arial" panose="020B0604020202020204" pitchFamily="34" charset="0"/>
              <a:buChar char="•"/>
            </a:pPr>
            <a:r>
              <a:rPr lang="en-US" sz="1400" kern="0" dirty="0">
                <a:solidFill>
                  <a:srgbClr val="002060"/>
                </a:solidFill>
                <a:latin typeface="+mj-lt"/>
              </a:rPr>
              <a:t>The Wellness Companion will also call the patient to </a:t>
            </a:r>
            <a:br>
              <a:rPr lang="en-US" sz="1400" kern="0" dirty="0">
                <a:solidFill>
                  <a:srgbClr val="002060"/>
                </a:solidFill>
                <a:latin typeface="+mj-lt"/>
              </a:rPr>
            </a:br>
            <a:r>
              <a:rPr lang="en-US" sz="1400" kern="0" dirty="0">
                <a:solidFill>
                  <a:srgbClr val="002060"/>
                </a:solidFill>
                <a:latin typeface="+mj-lt"/>
              </a:rPr>
              <a:t>educate on the treatment onboarding process, including </a:t>
            </a:r>
            <a:br>
              <a:rPr lang="en-US" sz="1400" kern="0" dirty="0">
                <a:solidFill>
                  <a:srgbClr val="002060"/>
                </a:solidFill>
                <a:latin typeface="+mj-lt"/>
              </a:rPr>
            </a:br>
            <a:r>
              <a:rPr lang="en-US" sz="1400" kern="0" dirty="0">
                <a:solidFill>
                  <a:srgbClr val="002060"/>
                </a:solidFill>
                <a:latin typeface="+mj-lt"/>
              </a:rPr>
              <a:t>the required pretests</a:t>
            </a:r>
          </a:p>
          <a:p>
            <a:pPr marL="285750" indent="-285750">
              <a:spcBef>
                <a:spcPts val="300"/>
              </a:spcBef>
              <a:spcAft>
                <a:spcPts val="300"/>
              </a:spcAft>
              <a:buFont typeface="Arial" panose="020B0604020202020204" pitchFamily="34" charset="0"/>
              <a:buChar char="•"/>
            </a:pPr>
            <a:r>
              <a:rPr lang="en-US" sz="1400" kern="0" dirty="0">
                <a:solidFill>
                  <a:srgbClr val="002060"/>
                </a:solidFill>
                <a:latin typeface="+mj-lt"/>
              </a:rPr>
              <a:t>Throughout the onboarding process, the Wellness Companion will have additional touchpoints with the patient </a:t>
            </a:r>
          </a:p>
          <a:p>
            <a:pPr marL="285750" indent="-285750">
              <a:spcBef>
                <a:spcPts val="300"/>
              </a:spcBef>
              <a:spcAft>
                <a:spcPts val="300"/>
              </a:spcAft>
              <a:buFont typeface="Arial" panose="020B0604020202020204" pitchFamily="34" charset="0"/>
              <a:buChar char="•"/>
            </a:pPr>
            <a:r>
              <a:rPr lang="en-US" sz="1400" kern="0" dirty="0">
                <a:solidFill>
                  <a:srgbClr val="002060"/>
                </a:solidFill>
                <a:latin typeface="+mj-lt"/>
              </a:rPr>
              <a:t>Enrolled patients can talk to a Wellness Companion directly </a:t>
            </a:r>
            <a:br>
              <a:rPr lang="en-US" sz="1400" kern="0" dirty="0">
                <a:solidFill>
                  <a:srgbClr val="002060"/>
                </a:solidFill>
                <a:latin typeface="+mj-lt"/>
              </a:rPr>
            </a:br>
            <a:r>
              <a:rPr lang="en-US" sz="1400" kern="0" dirty="0">
                <a:solidFill>
                  <a:srgbClr val="002060"/>
                </a:solidFill>
                <a:latin typeface="+mj-lt"/>
              </a:rPr>
              <a:t>with any questions about PONVORY™ or relapsing MS by calling 877-CarePath (877-227-3728), Mon-Fri, 8 </a:t>
            </a:r>
            <a:r>
              <a:rPr lang="en-US" sz="800" kern="0" dirty="0">
                <a:solidFill>
                  <a:srgbClr val="002060"/>
                </a:solidFill>
                <a:latin typeface="+mj-lt"/>
              </a:rPr>
              <a:t>AM</a:t>
            </a:r>
            <a:r>
              <a:rPr lang="en-US" sz="1400" kern="0" dirty="0">
                <a:solidFill>
                  <a:srgbClr val="002060"/>
                </a:solidFill>
                <a:latin typeface="+mj-lt"/>
              </a:rPr>
              <a:t> - 8 </a:t>
            </a:r>
            <a:r>
              <a:rPr lang="en-US" sz="800" kern="0" dirty="0">
                <a:solidFill>
                  <a:srgbClr val="002060"/>
                </a:solidFill>
                <a:latin typeface="+mj-lt"/>
              </a:rPr>
              <a:t>PM</a:t>
            </a:r>
            <a:r>
              <a:rPr lang="en-US" sz="1400" kern="0" dirty="0">
                <a:solidFill>
                  <a:srgbClr val="002060"/>
                </a:solidFill>
                <a:latin typeface="+mj-lt"/>
              </a:rPr>
              <a:t> ET.</a:t>
            </a:r>
          </a:p>
          <a:p>
            <a:pPr marL="112713" indent="-112713">
              <a:spcBef>
                <a:spcPts val="300"/>
              </a:spcBef>
              <a:spcAft>
                <a:spcPts val="300"/>
              </a:spcAft>
            </a:pPr>
            <a:endParaRPr lang="en-US" sz="1400" kern="0" dirty="0">
              <a:solidFill>
                <a:srgbClr val="062439"/>
              </a:solidFill>
              <a:latin typeface="+mj-lt"/>
              <a:sym typeface="Open Sans"/>
            </a:endParaRPr>
          </a:p>
          <a:p>
            <a:pPr marL="342900" indent="-342900" defTabSz="1219170">
              <a:spcAft>
                <a:spcPts val="600"/>
              </a:spcAft>
              <a:buClr>
                <a:srgbClr val="6EAA2A"/>
              </a:buClr>
              <a:buFont typeface="Wingdings" pitchFamily="2" charset="2"/>
              <a:buChar char="ü"/>
            </a:pPr>
            <a:endParaRPr lang="en-US" sz="1400" kern="0" dirty="0">
              <a:solidFill>
                <a:srgbClr val="062439"/>
              </a:solidFill>
              <a:latin typeface="+mj-lt"/>
              <a:ea typeface="Open Sans"/>
              <a:cs typeface="Open Sans"/>
              <a:sym typeface="Open Sans"/>
            </a:endParaRPr>
          </a:p>
        </p:txBody>
      </p:sp>
      <p:sp>
        <p:nvSpPr>
          <p:cNvPr id="48" name="Arrow: Down 72">
            <a:extLst>
              <a:ext uri="{FF2B5EF4-FFF2-40B4-BE49-F238E27FC236}">
                <a16:creationId xmlns:a16="http://schemas.microsoft.com/office/drawing/2014/main" id="{69C17A9B-F44E-314F-9771-58FE610D9EB4}"/>
              </a:ext>
            </a:extLst>
          </p:cNvPr>
          <p:cNvSpPr/>
          <p:nvPr/>
        </p:nvSpPr>
        <p:spPr>
          <a:xfrm rot="16200000">
            <a:off x="2779219"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55" name="Title 1">
            <a:extLst>
              <a:ext uri="{FF2B5EF4-FFF2-40B4-BE49-F238E27FC236}">
                <a16:creationId xmlns:a16="http://schemas.microsoft.com/office/drawing/2014/main" id="{3FE735F3-763A-9F4F-A5BA-59E64E9895EF}"/>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2: </a:t>
            </a:r>
            <a:r>
              <a:rPr lang="en-US" sz="1950" b="0" spc="0" dirty="0"/>
              <a:t>Wellness Companion Program Is Initiated for Support During The Treatment Onboarding Process </a:t>
            </a:r>
          </a:p>
        </p:txBody>
      </p:sp>
    </p:spTree>
    <p:extLst>
      <p:ext uri="{BB962C8B-B14F-4D97-AF65-F5344CB8AC3E}">
        <p14:creationId xmlns:p14="http://schemas.microsoft.com/office/powerpoint/2010/main" val="259336561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2515"/>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BBA71F27-CA69-7643-A151-447748E42CC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2" name="TextBox 31">
            <a:extLst>
              <a:ext uri="{FF2B5EF4-FFF2-40B4-BE49-F238E27FC236}">
                <a16:creationId xmlns:a16="http://schemas.microsoft.com/office/drawing/2014/main" id="{A946B815-C9AF-F74B-BE82-743B9BE8BD6B}"/>
              </a:ext>
            </a:extLst>
          </p:cNvPr>
          <p:cNvSpPr txBox="1"/>
          <p:nvPr/>
        </p:nvSpPr>
        <p:spPr>
          <a:xfrm>
            <a:off x="2839162" y="2011680"/>
            <a:ext cx="5496493" cy="2995692"/>
          </a:xfrm>
          <a:prstGeom prst="rect">
            <a:avLst/>
          </a:prstGeom>
          <a:noFill/>
        </p:spPr>
        <p:txBody>
          <a:bodyPr wrap="square" rtlCol="0">
            <a:spAutoFit/>
          </a:bodyPr>
          <a:lstStyle/>
          <a:p>
            <a:pPr marL="285750" indent="-285750">
              <a:spcBef>
                <a:spcPts val="200"/>
              </a:spcBef>
              <a:spcAft>
                <a:spcPts val="200"/>
              </a:spcAft>
              <a:buFont typeface="+mj-lt"/>
              <a:buAutoNum type="arabicPeriod"/>
            </a:pPr>
            <a:r>
              <a:rPr lang="en-US" sz="1400" dirty="0">
                <a:solidFill>
                  <a:srgbClr val="1B2D5E"/>
                </a:solidFill>
              </a:rPr>
              <a:t>The objective of the Wellness Companion program is to educate patients on the treatment onboarding process and help support adherence to treatment. </a:t>
            </a:r>
          </a:p>
          <a:p>
            <a:pPr marL="285750" indent="-285750">
              <a:spcBef>
                <a:spcPts val="200"/>
              </a:spcBef>
              <a:spcAft>
                <a:spcPts val="200"/>
              </a:spcAft>
              <a:buFont typeface="+mj-lt"/>
              <a:buAutoNum type="arabicPeriod"/>
            </a:pPr>
            <a:r>
              <a:rPr lang="en-US" sz="1400" dirty="0">
                <a:solidFill>
                  <a:srgbClr val="1B2D5E"/>
                </a:solidFill>
              </a:rPr>
              <a:t>In order to enroll, patients will need to sign the last page of the Patient Authorization form, which is the last 2 pages of the PEF. Remind the HCP to obtain the patient's signature when the patient is in the office, or the patient can visit MyJanssenCarePath.com/PatientAuth to eSign the form. </a:t>
            </a:r>
          </a:p>
          <a:p>
            <a:pPr marL="285750" indent="-285750">
              <a:spcBef>
                <a:spcPts val="200"/>
              </a:spcBef>
              <a:spcAft>
                <a:spcPts val="200"/>
              </a:spcAft>
              <a:buFont typeface="+mj-lt"/>
              <a:buAutoNum type="arabicPeriod"/>
            </a:pPr>
            <a:r>
              <a:rPr lang="en-US" sz="1400" dirty="0">
                <a:solidFill>
                  <a:srgbClr val="1B2D5E"/>
                </a:solidFill>
              </a:rPr>
              <a:t>The Wellness Companion program is only for patients prescribed PONVORY™. </a:t>
            </a:r>
            <a:r>
              <a:rPr lang="en-US" sz="1400" b="1" u="sng" dirty="0">
                <a:solidFill>
                  <a:srgbClr val="1B2D5E"/>
                </a:solidFill>
              </a:rPr>
              <a:t>The Wellness Companion cannot speak to an HCP</a:t>
            </a:r>
            <a:r>
              <a:rPr lang="en-US" sz="1400" b="1" dirty="0">
                <a:solidFill>
                  <a:srgbClr val="1B2D5E"/>
                </a:solidFill>
              </a:rPr>
              <a:t>. </a:t>
            </a:r>
            <a:r>
              <a:rPr lang="en-US" sz="1400" dirty="0">
                <a:solidFill>
                  <a:srgbClr val="1B2D5E"/>
                </a:solidFill>
              </a:rPr>
              <a:t>If an HCP has questions about the program, they can speak to a Janssen CarePath Care Coordinator by calling </a:t>
            </a:r>
            <a:r>
              <a:rPr lang="en-US" sz="1400" dirty="0">
                <a:solidFill>
                  <a:srgbClr val="002060"/>
                </a:solidFill>
              </a:rPr>
              <a:t>877-CarePath </a:t>
            </a:r>
            <a:r>
              <a:rPr lang="en-US" sz="1400" b="0" i="0" dirty="0">
                <a:solidFill>
                  <a:srgbClr val="002060"/>
                </a:solidFill>
                <a:effectLst/>
                <a:latin typeface="Arial" panose="020B0604020202020204" pitchFamily="34" charset="0"/>
              </a:rPr>
              <a:t>(877-227-3728)</a:t>
            </a:r>
            <a:r>
              <a:rPr lang="en-US" sz="1400" dirty="0">
                <a:solidFill>
                  <a:srgbClr val="002060"/>
                </a:solidFill>
              </a:rPr>
              <a:t>.</a:t>
            </a:r>
          </a:p>
        </p:txBody>
      </p:sp>
      <p:grpSp>
        <p:nvGrpSpPr>
          <p:cNvPr id="24" name="Group 23">
            <a:extLst>
              <a:ext uri="{FF2B5EF4-FFF2-40B4-BE49-F238E27FC236}">
                <a16:creationId xmlns:a16="http://schemas.microsoft.com/office/drawing/2014/main" id="{97A15DB7-3A8D-E942-B075-64F26BF79EC8}"/>
              </a:ext>
            </a:extLst>
          </p:cNvPr>
          <p:cNvGrpSpPr/>
          <p:nvPr/>
        </p:nvGrpSpPr>
        <p:grpSpPr>
          <a:xfrm>
            <a:off x="864602" y="2020824"/>
            <a:ext cx="1648033" cy="2185267"/>
            <a:chOff x="3747983" y="1502099"/>
            <a:chExt cx="1648033" cy="2185267"/>
          </a:xfrm>
        </p:grpSpPr>
        <p:grpSp>
          <p:nvGrpSpPr>
            <p:cNvPr id="25" name="Group 24">
              <a:extLst>
                <a:ext uri="{FF2B5EF4-FFF2-40B4-BE49-F238E27FC236}">
                  <a16:creationId xmlns:a16="http://schemas.microsoft.com/office/drawing/2014/main" id="{1CC95E6E-8969-EA41-A3E7-B5409819BBEA}"/>
                </a:ext>
              </a:extLst>
            </p:cNvPr>
            <p:cNvGrpSpPr/>
            <p:nvPr/>
          </p:nvGrpSpPr>
          <p:grpSpPr>
            <a:xfrm>
              <a:off x="3747983" y="1502099"/>
              <a:ext cx="1648033" cy="1648033"/>
              <a:chOff x="3747983" y="1081908"/>
              <a:chExt cx="1648033" cy="1648033"/>
            </a:xfrm>
          </p:grpSpPr>
          <p:sp>
            <p:nvSpPr>
              <p:cNvPr id="27" name="Oval 26">
                <a:extLst>
                  <a:ext uri="{FF2B5EF4-FFF2-40B4-BE49-F238E27FC236}">
                    <a16:creationId xmlns:a16="http://schemas.microsoft.com/office/drawing/2014/main" id="{F28EC8C1-4841-5A4C-B78E-24759E336DB8}"/>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26693D4-7A3B-654E-961E-A4744EC9B5B9}"/>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E8F4E4DC-91E8-4347-93F6-0F9DEBD49D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9690" y="1297936"/>
                <a:ext cx="984613" cy="1193470"/>
              </a:xfrm>
              <a:prstGeom prst="rect">
                <a:avLst/>
              </a:prstGeom>
            </p:spPr>
          </p:pic>
        </p:grpSp>
        <p:sp>
          <p:nvSpPr>
            <p:cNvPr id="26" name="Rectangle 25">
              <a:extLst>
                <a:ext uri="{FF2B5EF4-FFF2-40B4-BE49-F238E27FC236}">
                  <a16:creationId xmlns:a16="http://schemas.microsoft.com/office/drawing/2014/main" id="{05D79A51-B7FE-D647-BA70-D1943A1E53E6}"/>
                </a:ext>
              </a:extLst>
            </p:cNvPr>
            <p:cNvSpPr/>
            <p:nvPr/>
          </p:nvSpPr>
          <p:spPr>
            <a:xfrm>
              <a:off x="3927689" y="3164146"/>
              <a:ext cx="1288623" cy="523220"/>
            </a:xfrm>
            <a:prstGeom prst="rect">
              <a:avLst/>
            </a:prstGeom>
          </p:spPr>
          <p:txBody>
            <a:bodyPr wrap="none">
              <a:spAutoFit/>
            </a:bodyPr>
            <a:lstStyle/>
            <a:p>
              <a:pPr algn="ctr"/>
              <a:r>
                <a:rPr lang="en-US" sz="1400" b="1" dirty="0">
                  <a:solidFill>
                    <a:srgbClr val="1C5661"/>
                  </a:solidFill>
                </a:rPr>
                <a:t>WELLNESS</a:t>
              </a:r>
              <a:br>
                <a:rPr lang="en-US" sz="1400" b="1" dirty="0">
                  <a:solidFill>
                    <a:srgbClr val="1C5661"/>
                  </a:solidFill>
                </a:rPr>
              </a:br>
              <a:r>
                <a:rPr lang="en-US" sz="1400" b="1" dirty="0">
                  <a:solidFill>
                    <a:srgbClr val="1C5661"/>
                  </a:solidFill>
                </a:rPr>
                <a:t>COMPANION</a:t>
              </a:r>
              <a:endParaRPr lang="en-US" sz="1400" dirty="0">
                <a:solidFill>
                  <a:srgbClr val="1C5661"/>
                </a:solidFill>
              </a:endParaRPr>
            </a:p>
          </p:txBody>
        </p:sp>
      </p:grpSp>
      <p:grpSp>
        <p:nvGrpSpPr>
          <p:cNvPr id="3" name="tabs">
            <a:extLst>
              <a:ext uri="{FF2B5EF4-FFF2-40B4-BE49-F238E27FC236}">
                <a16:creationId xmlns:a16="http://schemas.microsoft.com/office/drawing/2014/main" id="{F4FB9849-0568-4697-847D-616EE903D9AC}"/>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37" name="HYPERLINKS">
            <a:extLst>
              <a:ext uri="{FF2B5EF4-FFF2-40B4-BE49-F238E27FC236}">
                <a16:creationId xmlns:a16="http://schemas.microsoft.com/office/drawing/2014/main" id="{4A0105D2-601F-0346-A0F3-7B449E4BE8E1}"/>
              </a:ext>
            </a:extLst>
          </p:cNvPr>
          <p:cNvGrpSpPr/>
          <p:nvPr/>
        </p:nvGrpSpPr>
        <p:grpSpPr>
          <a:xfrm>
            <a:off x="311832" y="1091797"/>
            <a:ext cx="8466079" cy="605706"/>
            <a:chOff x="334679" y="1100221"/>
            <a:chExt cx="8466079" cy="605706"/>
          </a:xfrm>
        </p:grpSpPr>
        <p:sp>
          <p:nvSpPr>
            <p:cNvPr id="38" name="Freeform 37">
              <a:hlinkClick r:id="rId6" action="ppaction://hlinksldjump"/>
              <a:extLst>
                <a:ext uri="{FF2B5EF4-FFF2-40B4-BE49-F238E27FC236}">
                  <a16:creationId xmlns:a16="http://schemas.microsoft.com/office/drawing/2014/main" id="{1A45464B-4DFB-A547-ADA8-238E7CE6FD06}"/>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1" name="Freeform 40">
              <a:hlinkClick r:id="rId7" action="ppaction://hlinksldjump"/>
              <a:extLst>
                <a:ext uri="{FF2B5EF4-FFF2-40B4-BE49-F238E27FC236}">
                  <a16:creationId xmlns:a16="http://schemas.microsoft.com/office/drawing/2014/main" id="{E7078183-FA60-E14F-8D0E-D36B2E6758EB}"/>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2" name="Freeform 41">
              <a:hlinkClick r:id="rId8" action="ppaction://hlinksldjump"/>
              <a:extLst>
                <a:ext uri="{FF2B5EF4-FFF2-40B4-BE49-F238E27FC236}">
                  <a16:creationId xmlns:a16="http://schemas.microsoft.com/office/drawing/2014/main" id="{470C2F56-C25E-E145-A2BD-01B08373D4D6}"/>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3" name="Freeform 42">
              <a:hlinkClick r:id="rId9" action="ppaction://hlinksldjump"/>
              <a:extLst>
                <a:ext uri="{FF2B5EF4-FFF2-40B4-BE49-F238E27FC236}">
                  <a16:creationId xmlns:a16="http://schemas.microsoft.com/office/drawing/2014/main" id="{FF577F76-FC7F-1D4D-98C2-00FD0E705AD8}"/>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4" name="Freeform 43">
              <a:hlinkClick r:id="rId10" action="ppaction://hlinksldjump"/>
              <a:extLst>
                <a:ext uri="{FF2B5EF4-FFF2-40B4-BE49-F238E27FC236}">
                  <a16:creationId xmlns:a16="http://schemas.microsoft.com/office/drawing/2014/main" id="{678C838E-EE23-3643-A401-AA49891D54BD}"/>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0" name="Hyperlink">
            <a:hlinkClick r:id="rId3" action="ppaction://hlinksldjump"/>
            <a:extLst>
              <a:ext uri="{FF2B5EF4-FFF2-40B4-BE49-F238E27FC236}">
                <a16:creationId xmlns:a16="http://schemas.microsoft.com/office/drawing/2014/main" id="{AF2694A0-FA0E-C443-A7DC-A183D1AF92CB}"/>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29CAFE02-A89B-C249-A243-A5AB320B22DD}"/>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2: </a:t>
            </a:r>
            <a:r>
              <a:rPr lang="en-US" sz="1950" b="0" spc="0" dirty="0"/>
              <a:t>Wellness Companion Program Is Initiated for Support During The Treatment Onboarding Process </a:t>
            </a:r>
          </a:p>
        </p:txBody>
      </p:sp>
    </p:spTree>
    <p:extLst>
      <p:ext uri="{BB962C8B-B14F-4D97-AF65-F5344CB8AC3E}">
        <p14:creationId xmlns:p14="http://schemas.microsoft.com/office/powerpoint/2010/main" val="176590462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50EB6AC0-D60A-E943-A39F-8BBC1936F91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48" name="Rectangle: Rounded Corners 22">
            <a:extLst>
              <a:ext uri="{FF2B5EF4-FFF2-40B4-BE49-F238E27FC236}">
                <a16:creationId xmlns:a16="http://schemas.microsoft.com/office/drawing/2014/main" id="{1642B541-0F9C-AA45-BDE3-9D3343408EEB}"/>
              </a:ext>
            </a:extLst>
          </p:cNvPr>
          <p:cNvSpPr/>
          <p:nvPr/>
        </p:nvSpPr>
        <p:spPr>
          <a:xfrm>
            <a:off x="892502" y="4779473"/>
            <a:ext cx="7300927" cy="822883"/>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5" name="TextBox 24">
            <a:extLst>
              <a:ext uri="{FF2B5EF4-FFF2-40B4-BE49-F238E27FC236}">
                <a16:creationId xmlns:a16="http://schemas.microsoft.com/office/drawing/2014/main" id="{4344E422-5B8A-1949-BE52-A0C8797F32A2}"/>
              </a:ext>
            </a:extLst>
          </p:cNvPr>
          <p:cNvSpPr txBox="1"/>
          <p:nvPr/>
        </p:nvSpPr>
        <p:spPr>
          <a:xfrm>
            <a:off x="2839163" y="2011680"/>
            <a:ext cx="5623280" cy="1169551"/>
          </a:xfrm>
          <a:prstGeom prst="rect">
            <a:avLst/>
          </a:prstGeom>
          <a:noFill/>
        </p:spPr>
        <p:txBody>
          <a:bodyPr wrap="square" rtlCol="0">
            <a:spAutoFit/>
          </a:bodyPr>
          <a:lstStyle/>
          <a:p>
            <a:pPr marL="285750" indent="-285750">
              <a:spcBef>
                <a:spcPts val="300"/>
              </a:spcBef>
              <a:spcAft>
                <a:spcPts val="300"/>
              </a:spcAft>
              <a:buFont typeface="+mj-lt"/>
              <a:buAutoNum type="arabicPeriod"/>
            </a:pPr>
            <a:r>
              <a:rPr lang="en-US" sz="1400" dirty="0">
                <a:solidFill>
                  <a:srgbClr val="002060"/>
                </a:solidFill>
              </a:rPr>
              <a:t>If the PEF is not completed, the patient cannot enroll into the Wellness Companion program. Patients will not receive the Wellness Companion program, which is designed to educate patients on the treatment onboarding process and help support adherence to treatment. </a:t>
            </a:r>
          </a:p>
        </p:txBody>
      </p:sp>
      <p:grpSp>
        <p:nvGrpSpPr>
          <p:cNvPr id="5" name="Group 4">
            <a:extLst>
              <a:ext uri="{FF2B5EF4-FFF2-40B4-BE49-F238E27FC236}">
                <a16:creationId xmlns:a16="http://schemas.microsoft.com/office/drawing/2014/main" id="{322E7FA3-1DB9-1A47-9C50-19442A66B6B3}"/>
              </a:ext>
            </a:extLst>
          </p:cNvPr>
          <p:cNvGrpSpPr/>
          <p:nvPr/>
        </p:nvGrpSpPr>
        <p:grpSpPr>
          <a:xfrm>
            <a:off x="1108463" y="4815151"/>
            <a:ext cx="7064025" cy="738664"/>
            <a:chOff x="748266" y="4909095"/>
            <a:chExt cx="7121800" cy="738664"/>
          </a:xfrm>
        </p:grpSpPr>
        <p:sp>
          <p:nvSpPr>
            <p:cNvPr id="31" name="TextBox 30">
              <a:extLst>
                <a:ext uri="{FF2B5EF4-FFF2-40B4-BE49-F238E27FC236}">
                  <a16:creationId xmlns:a16="http://schemas.microsoft.com/office/drawing/2014/main" id="{C5D2BF16-4CAA-2249-AA7F-FC6BC2A790D3}"/>
                </a:ext>
              </a:extLst>
            </p:cNvPr>
            <p:cNvSpPr txBox="1"/>
            <p:nvPr/>
          </p:nvSpPr>
          <p:spPr>
            <a:xfrm>
              <a:off x="1149194" y="4909095"/>
              <a:ext cx="6720872" cy="738664"/>
            </a:xfrm>
            <a:prstGeom prst="rect">
              <a:avLst/>
            </a:prstGeom>
            <a:noFill/>
          </p:spPr>
          <p:txBody>
            <a:bodyPr wrap="square" rtlCol="0">
              <a:spAutoFit/>
            </a:bodyPr>
            <a:lstStyle/>
            <a:p>
              <a:r>
                <a:rPr lang="en-US" sz="1400" b="1" dirty="0">
                  <a:solidFill>
                    <a:srgbClr val="BCEC20"/>
                  </a:solidFill>
                  <a:cs typeface="Calibri" panose="020F0502020204030204" pitchFamily="34" charset="0"/>
                </a:rPr>
                <a:t>Remind the HCP to obtain the patient’s signature when the patient is in the office, or the patient can visit MyJanssenCarePath.com/PatientAuth to eSign the form. </a:t>
              </a:r>
            </a:p>
          </p:txBody>
        </p:sp>
        <p:pic>
          <p:nvPicPr>
            <p:cNvPr id="32" name="Graphic 31" descr="Checkmark outline">
              <a:extLst>
                <a:ext uri="{FF2B5EF4-FFF2-40B4-BE49-F238E27FC236}">
                  <a16:creationId xmlns:a16="http://schemas.microsoft.com/office/drawing/2014/main" id="{4B1599E9-A20C-C640-B39E-9187EC9E84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8266" y="4957177"/>
              <a:ext cx="340974" cy="475591"/>
            </a:xfrm>
            <a:prstGeom prst="rect">
              <a:avLst/>
            </a:prstGeom>
          </p:spPr>
        </p:pic>
      </p:grpSp>
      <p:grpSp>
        <p:nvGrpSpPr>
          <p:cNvPr id="30" name="Group 29">
            <a:extLst>
              <a:ext uri="{FF2B5EF4-FFF2-40B4-BE49-F238E27FC236}">
                <a16:creationId xmlns:a16="http://schemas.microsoft.com/office/drawing/2014/main" id="{6949CA22-EE4F-9841-926D-E13E216627C6}"/>
              </a:ext>
            </a:extLst>
          </p:cNvPr>
          <p:cNvGrpSpPr/>
          <p:nvPr/>
        </p:nvGrpSpPr>
        <p:grpSpPr>
          <a:xfrm>
            <a:off x="864602" y="2020824"/>
            <a:ext cx="1648033" cy="2185267"/>
            <a:chOff x="3747983" y="1502099"/>
            <a:chExt cx="1648033" cy="2185267"/>
          </a:xfrm>
        </p:grpSpPr>
        <p:grpSp>
          <p:nvGrpSpPr>
            <p:cNvPr id="42" name="Group 41">
              <a:extLst>
                <a:ext uri="{FF2B5EF4-FFF2-40B4-BE49-F238E27FC236}">
                  <a16:creationId xmlns:a16="http://schemas.microsoft.com/office/drawing/2014/main" id="{60B6DBC2-263F-1C46-8761-9EBCCE5A7982}"/>
                </a:ext>
              </a:extLst>
            </p:cNvPr>
            <p:cNvGrpSpPr/>
            <p:nvPr/>
          </p:nvGrpSpPr>
          <p:grpSpPr>
            <a:xfrm>
              <a:off x="3747983" y="1502099"/>
              <a:ext cx="1648033" cy="1648033"/>
              <a:chOff x="3747983" y="1081908"/>
              <a:chExt cx="1648033" cy="1648033"/>
            </a:xfrm>
          </p:grpSpPr>
          <p:sp>
            <p:nvSpPr>
              <p:cNvPr id="45" name="Oval 44">
                <a:extLst>
                  <a:ext uri="{FF2B5EF4-FFF2-40B4-BE49-F238E27FC236}">
                    <a16:creationId xmlns:a16="http://schemas.microsoft.com/office/drawing/2014/main" id="{A51FF593-2297-A544-A4B4-BC001C0D1922}"/>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A3EBFC7F-4373-C949-BCAC-798AB0C464FA}"/>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916899BB-88CF-8D42-B82E-F38A8068CD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9690" y="1297936"/>
                <a:ext cx="984613" cy="1193470"/>
              </a:xfrm>
              <a:prstGeom prst="rect">
                <a:avLst/>
              </a:prstGeom>
            </p:spPr>
          </p:pic>
        </p:grpSp>
        <p:sp>
          <p:nvSpPr>
            <p:cNvPr id="43" name="Rectangle 42">
              <a:extLst>
                <a:ext uri="{FF2B5EF4-FFF2-40B4-BE49-F238E27FC236}">
                  <a16:creationId xmlns:a16="http://schemas.microsoft.com/office/drawing/2014/main" id="{57882ED8-E066-DD4F-8C15-5FDA883542E7}"/>
                </a:ext>
              </a:extLst>
            </p:cNvPr>
            <p:cNvSpPr/>
            <p:nvPr/>
          </p:nvSpPr>
          <p:spPr>
            <a:xfrm>
              <a:off x="3927689" y="3164146"/>
              <a:ext cx="1288623" cy="523220"/>
            </a:xfrm>
            <a:prstGeom prst="rect">
              <a:avLst/>
            </a:prstGeom>
          </p:spPr>
          <p:txBody>
            <a:bodyPr wrap="none">
              <a:spAutoFit/>
            </a:bodyPr>
            <a:lstStyle/>
            <a:p>
              <a:pPr algn="ctr"/>
              <a:r>
                <a:rPr lang="en-US" sz="1400" b="1" dirty="0">
                  <a:solidFill>
                    <a:srgbClr val="1C5661"/>
                  </a:solidFill>
                </a:rPr>
                <a:t>WELLNESS</a:t>
              </a:r>
              <a:br>
                <a:rPr lang="en-US" sz="1400" b="1" dirty="0">
                  <a:solidFill>
                    <a:srgbClr val="1C5661"/>
                  </a:solidFill>
                </a:rPr>
              </a:br>
              <a:r>
                <a:rPr lang="en-US" sz="1400" b="1" dirty="0">
                  <a:solidFill>
                    <a:srgbClr val="1C5661"/>
                  </a:solidFill>
                </a:rPr>
                <a:t>COMPANION</a:t>
              </a:r>
              <a:endParaRPr lang="en-US" sz="1400" dirty="0">
                <a:solidFill>
                  <a:srgbClr val="1C5661"/>
                </a:solidFill>
              </a:endParaRPr>
            </a:p>
          </p:txBody>
        </p:sp>
      </p:gr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194066"/>
          </a:solidFill>
        </p:grpSpPr>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49" name="HYPERLINKS">
            <a:extLst>
              <a:ext uri="{FF2B5EF4-FFF2-40B4-BE49-F238E27FC236}">
                <a16:creationId xmlns:a16="http://schemas.microsoft.com/office/drawing/2014/main" id="{7A40B9C8-B22C-1F4A-B546-6B7FF8BF62EC}"/>
              </a:ext>
            </a:extLst>
          </p:cNvPr>
          <p:cNvGrpSpPr/>
          <p:nvPr/>
        </p:nvGrpSpPr>
        <p:grpSpPr>
          <a:xfrm>
            <a:off x="311832" y="1091797"/>
            <a:ext cx="8466079" cy="605706"/>
            <a:chOff x="334679" y="1100221"/>
            <a:chExt cx="8466079" cy="605706"/>
          </a:xfrm>
        </p:grpSpPr>
        <p:sp>
          <p:nvSpPr>
            <p:cNvPr id="50" name="Freeform 49">
              <a:hlinkClick r:id="rId8" action="ppaction://hlinksldjump"/>
              <a:extLst>
                <a:ext uri="{FF2B5EF4-FFF2-40B4-BE49-F238E27FC236}">
                  <a16:creationId xmlns:a16="http://schemas.microsoft.com/office/drawing/2014/main" id="{291167AB-B5D4-C34A-875B-3AA418026EF7}"/>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1" name="Freeform 50">
              <a:hlinkClick r:id="rId9" action="ppaction://hlinksldjump"/>
              <a:extLst>
                <a:ext uri="{FF2B5EF4-FFF2-40B4-BE49-F238E27FC236}">
                  <a16:creationId xmlns:a16="http://schemas.microsoft.com/office/drawing/2014/main" id="{D4DBF725-2894-FD48-98BD-A25A175D6949}"/>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2" name="Freeform 51">
              <a:hlinkClick r:id="rId10" action="ppaction://hlinksldjump"/>
              <a:extLst>
                <a:ext uri="{FF2B5EF4-FFF2-40B4-BE49-F238E27FC236}">
                  <a16:creationId xmlns:a16="http://schemas.microsoft.com/office/drawing/2014/main" id="{C24F9541-FB0C-5D4D-B93D-867717E821AF}"/>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3" name="Freeform 52">
              <a:hlinkClick r:id="rId11" action="ppaction://hlinksldjump"/>
              <a:extLst>
                <a:ext uri="{FF2B5EF4-FFF2-40B4-BE49-F238E27FC236}">
                  <a16:creationId xmlns:a16="http://schemas.microsoft.com/office/drawing/2014/main" id="{D8B2CB20-0D79-8144-B8FA-3A09433F15E5}"/>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4" name="Freeform 53">
              <a:hlinkClick r:id="rId12" action="ppaction://hlinksldjump"/>
              <a:extLst>
                <a:ext uri="{FF2B5EF4-FFF2-40B4-BE49-F238E27FC236}">
                  <a16:creationId xmlns:a16="http://schemas.microsoft.com/office/drawing/2014/main" id="{1E1355CD-02DB-AE42-B07E-3EFF7D951104}"/>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3" name="Hyperlink">
            <a:hlinkClick r:id="rId3" action="ppaction://hlinksldjump"/>
            <a:extLst>
              <a:ext uri="{FF2B5EF4-FFF2-40B4-BE49-F238E27FC236}">
                <a16:creationId xmlns:a16="http://schemas.microsoft.com/office/drawing/2014/main" id="{33939A5F-0F92-8448-9B09-1611FB167AB8}"/>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3C59301-757E-2F46-B576-7331D3C25E57}"/>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2: </a:t>
            </a:r>
            <a:r>
              <a:rPr lang="en-US" sz="1950" b="0" spc="0" dirty="0"/>
              <a:t>Wellness Companion Program Is Initiated for Support During The Treatment Onboarding Process </a:t>
            </a:r>
          </a:p>
        </p:txBody>
      </p:sp>
    </p:spTree>
    <p:extLst>
      <p:ext uri="{BB962C8B-B14F-4D97-AF65-F5344CB8AC3E}">
        <p14:creationId xmlns:p14="http://schemas.microsoft.com/office/powerpoint/2010/main" val="309967772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0" name="Rounded Rectangle 19">
            <a:hlinkClick r:id="rId3" action="ppaction://hlinksldjump"/>
            <a:extLst>
              <a:ext uri="{FF2B5EF4-FFF2-40B4-BE49-F238E27FC236}">
                <a16:creationId xmlns:a16="http://schemas.microsoft.com/office/drawing/2014/main" id="{9B19E1A2-AB27-324E-BCD1-D42D1EEA4E2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29" name="Group 28">
            <a:extLst>
              <a:ext uri="{FF2B5EF4-FFF2-40B4-BE49-F238E27FC236}">
                <a16:creationId xmlns:a16="http://schemas.microsoft.com/office/drawing/2014/main" id="{14E11553-42CF-DB49-8718-0FCDE5487302}"/>
              </a:ext>
            </a:extLst>
          </p:cNvPr>
          <p:cNvGrpSpPr/>
          <p:nvPr/>
        </p:nvGrpSpPr>
        <p:grpSpPr>
          <a:xfrm>
            <a:off x="3519264" y="2504146"/>
            <a:ext cx="2110702" cy="2830453"/>
            <a:chOff x="2158136" y="2504146"/>
            <a:chExt cx="2110702" cy="2830453"/>
          </a:xfrm>
        </p:grpSpPr>
        <p:grpSp>
          <p:nvGrpSpPr>
            <p:cNvPr id="30" name="Group 29">
              <a:extLst>
                <a:ext uri="{FF2B5EF4-FFF2-40B4-BE49-F238E27FC236}">
                  <a16:creationId xmlns:a16="http://schemas.microsoft.com/office/drawing/2014/main" id="{8E138A3C-F5F7-D04C-B376-B886B1AE8778}"/>
                </a:ext>
              </a:extLst>
            </p:cNvPr>
            <p:cNvGrpSpPr/>
            <p:nvPr/>
          </p:nvGrpSpPr>
          <p:grpSpPr>
            <a:xfrm>
              <a:off x="2158136" y="2504146"/>
              <a:ext cx="2110702" cy="2110702"/>
              <a:chOff x="326528" y="1081908"/>
              <a:chExt cx="1648851" cy="1648851"/>
            </a:xfrm>
          </p:grpSpPr>
          <p:sp>
            <p:nvSpPr>
              <p:cNvPr id="33" name="Oval 32">
                <a:extLst>
                  <a:ext uri="{FF2B5EF4-FFF2-40B4-BE49-F238E27FC236}">
                    <a16:creationId xmlns:a16="http://schemas.microsoft.com/office/drawing/2014/main" id="{0B7D9DCD-F831-C748-ABDC-725BADD8BB00}"/>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21718B8-F0A9-B042-B1F8-CAFCF797630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9B42E484-9A9B-2D48-89F3-D47EA97A49A8}"/>
                </a:ext>
              </a:extLst>
            </p:cNvPr>
            <p:cNvSpPr/>
            <p:nvPr/>
          </p:nvSpPr>
          <p:spPr>
            <a:xfrm>
              <a:off x="2259769" y="4688268"/>
              <a:ext cx="1907445" cy="646331"/>
            </a:xfrm>
            <a:prstGeom prst="rect">
              <a:avLst/>
            </a:prstGeom>
          </p:spPr>
          <p:txBody>
            <a:bodyPr wrap="none">
              <a:spAutoFit/>
            </a:bodyPr>
            <a:lstStyle/>
            <a:p>
              <a:pPr algn="ctr"/>
              <a:r>
                <a:rPr lang="en-US" b="1" dirty="0">
                  <a:solidFill>
                    <a:srgbClr val="1C5661"/>
                  </a:solidFill>
                </a:rPr>
                <a:t>CARE </a:t>
              </a:r>
              <a:br>
                <a:rPr lang="en-US" b="1" dirty="0">
                  <a:solidFill>
                    <a:srgbClr val="1C5661"/>
                  </a:solidFill>
                </a:rPr>
              </a:br>
              <a:r>
                <a:rPr lang="en-US" b="1" dirty="0">
                  <a:solidFill>
                    <a:srgbClr val="1C5661"/>
                  </a:solidFill>
                </a:rPr>
                <a:t>COORDINATOR</a:t>
              </a:r>
              <a:endParaRPr lang="en-US" dirty="0">
                <a:solidFill>
                  <a:srgbClr val="1C5661"/>
                </a:solidFill>
              </a:endParaRPr>
            </a:p>
          </p:txBody>
        </p:sp>
      </p:grpSp>
      <p:pic>
        <p:nvPicPr>
          <p:cNvPr id="26" name="Graphic 25">
            <a:extLst>
              <a:ext uri="{FF2B5EF4-FFF2-40B4-BE49-F238E27FC236}">
                <a16:creationId xmlns:a16="http://schemas.microsoft.com/office/drawing/2014/main" id="{BC764C4E-9DDA-DC47-B583-7E194B9BCD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9108" y="2785081"/>
            <a:ext cx="1347590" cy="1501600"/>
          </a:xfrm>
          <a:prstGeom prst="rect">
            <a:avLst/>
          </a:prstGeom>
        </p:spPr>
      </p:pic>
      <p:grpSp>
        <p:nvGrpSpPr>
          <p:cNvPr id="23" name="Group 22">
            <a:extLst>
              <a:ext uri="{FF2B5EF4-FFF2-40B4-BE49-F238E27FC236}">
                <a16:creationId xmlns:a16="http://schemas.microsoft.com/office/drawing/2014/main" id="{F296FC03-A60A-5E4A-923B-9267070A0EEC}"/>
              </a:ext>
            </a:extLst>
          </p:cNvPr>
          <p:cNvGrpSpPr/>
          <p:nvPr/>
        </p:nvGrpSpPr>
        <p:grpSpPr>
          <a:xfrm>
            <a:off x="326528" y="1100221"/>
            <a:ext cx="8490944" cy="588937"/>
            <a:chOff x="326528" y="1100221"/>
            <a:chExt cx="7083828" cy="588937"/>
          </a:xfrm>
          <a:solidFill>
            <a:srgbClr val="245D68"/>
          </a:solidFill>
        </p:grpSpPr>
        <p:sp>
          <p:nvSpPr>
            <p:cNvPr id="24" name="Freeform 23">
              <a:extLst>
                <a:ext uri="{FF2B5EF4-FFF2-40B4-BE49-F238E27FC236}">
                  <a16:creationId xmlns:a16="http://schemas.microsoft.com/office/drawing/2014/main" id="{EE355C27-975B-3F42-B698-B8B9D9761B36}"/>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25" name="Freeform 24">
              <a:extLst>
                <a:ext uri="{FF2B5EF4-FFF2-40B4-BE49-F238E27FC236}">
                  <a16:creationId xmlns:a16="http://schemas.microsoft.com/office/drawing/2014/main" id="{97DBA75F-26FF-EF42-8A9B-72EC381B90DB}"/>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32" name="Freeform 31">
              <a:extLst>
                <a:ext uri="{FF2B5EF4-FFF2-40B4-BE49-F238E27FC236}">
                  <a16:creationId xmlns:a16="http://schemas.microsoft.com/office/drawing/2014/main" id="{46D24AEE-ACE9-F744-92B4-977177838DE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35" name="Freeform 34">
              <a:extLst>
                <a:ext uri="{FF2B5EF4-FFF2-40B4-BE49-F238E27FC236}">
                  <a16:creationId xmlns:a16="http://schemas.microsoft.com/office/drawing/2014/main" id="{94EBCD99-404B-4E49-8FC5-3D2FD9607A2B}"/>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28" name="Freeform 27">
              <a:extLst>
                <a:ext uri="{FF2B5EF4-FFF2-40B4-BE49-F238E27FC236}">
                  <a16:creationId xmlns:a16="http://schemas.microsoft.com/office/drawing/2014/main" id="{3C973D33-F286-3644-B656-35B8A7955723}"/>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36" name="HYPERLINKS">
            <a:extLst>
              <a:ext uri="{FF2B5EF4-FFF2-40B4-BE49-F238E27FC236}">
                <a16:creationId xmlns:a16="http://schemas.microsoft.com/office/drawing/2014/main" id="{8EA23D43-53F2-2946-A8B6-DFD3359152BA}"/>
              </a:ext>
            </a:extLst>
          </p:cNvPr>
          <p:cNvGrpSpPr/>
          <p:nvPr/>
        </p:nvGrpSpPr>
        <p:grpSpPr>
          <a:xfrm>
            <a:off x="311832" y="1091797"/>
            <a:ext cx="8466079" cy="605706"/>
            <a:chOff x="334679" y="1100221"/>
            <a:chExt cx="8466079" cy="605706"/>
          </a:xfrm>
        </p:grpSpPr>
        <p:sp>
          <p:nvSpPr>
            <p:cNvPr id="37" name="Freeform 36">
              <a:hlinkClick r:id="rId6" action="ppaction://hlinksldjump"/>
              <a:extLst>
                <a:ext uri="{FF2B5EF4-FFF2-40B4-BE49-F238E27FC236}">
                  <a16:creationId xmlns:a16="http://schemas.microsoft.com/office/drawing/2014/main" id="{5EB7C399-803D-E54C-A63E-8421AD11A97D}"/>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7" action="ppaction://hlinksldjump"/>
              <a:extLst>
                <a:ext uri="{FF2B5EF4-FFF2-40B4-BE49-F238E27FC236}">
                  <a16:creationId xmlns:a16="http://schemas.microsoft.com/office/drawing/2014/main" id="{8D0D893C-9E81-0544-A836-D0B1F0888A25}"/>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9" name="Freeform 38">
              <a:hlinkClick r:id="rId8" action="ppaction://hlinksldjump"/>
              <a:extLst>
                <a:ext uri="{FF2B5EF4-FFF2-40B4-BE49-F238E27FC236}">
                  <a16:creationId xmlns:a16="http://schemas.microsoft.com/office/drawing/2014/main" id="{BE34D267-83F3-1D4D-856F-972E2429E686}"/>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0" name="Freeform 39">
              <a:hlinkClick r:id="rId9" action="ppaction://hlinksldjump"/>
              <a:extLst>
                <a:ext uri="{FF2B5EF4-FFF2-40B4-BE49-F238E27FC236}">
                  <a16:creationId xmlns:a16="http://schemas.microsoft.com/office/drawing/2014/main" id="{CBFE8390-19D4-6C4F-9CDD-64B77F338220}"/>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1" name="Freeform 40">
              <a:hlinkClick r:id="rId10" action="ppaction://hlinksldjump"/>
              <a:extLst>
                <a:ext uri="{FF2B5EF4-FFF2-40B4-BE49-F238E27FC236}">
                  <a16:creationId xmlns:a16="http://schemas.microsoft.com/office/drawing/2014/main" id="{18C2793A-332D-824F-A476-DCB59C2EC1F0}"/>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7" name="Hyperlink">
            <a:hlinkClick r:id="rId3" action="ppaction://hlinksldjump"/>
            <a:extLst>
              <a:ext uri="{FF2B5EF4-FFF2-40B4-BE49-F238E27FC236}">
                <a16:creationId xmlns:a16="http://schemas.microsoft.com/office/drawing/2014/main" id="{95D4E7A5-752C-424C-9E72-8DB057C230FD}"/>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a:extLst>
              <a:ext uri="{FF2B5EF4-FFF2-40B4-BE49-F238E27FC236}">
                <a16:creationId xmlns:a16="http://schemas.microsoft.com/office/drawing/2014/main" id="{315B6C65-2C4E-7C47-A2C6-A802B9CF8895}"/>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3: </a:t>
            </a:r>
            <a:r>
              <a:rPr lang="en-US" sz="1950" b="0" spc="0" dirty="0">
                <a:solidFill>
                  <a:srgbClr val="BCEC1F"/>
                </a:solidFill>
                <a:ea typeface="+mn-ea"/>
                <a:cs typeface="Calibri" panose="020F0502020204030204" pitchFamily="34" charset="0"/>
              </a:rPr>
              <a:t>Benefits Investigation Is Complete</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23085384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6" name="Rounded Rectangle 25">
            <a:hlinkClick r:id="rId3" action="ppaction://hlinksldjump"/>
            <a:extLst>
              <a:ext uri="{FF2B5EF4-FFF2-40B4-BE49-F238E27FC236}">
                <a16:creationId xmlns:a16="http://schemas.microsoft.com/office/drawing/2014/main" id="{33AFF8F3-E401-9C4C-BC82-A235B0F532B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24" name="Group 23">
            <a:extLst>
              <a:ext uri="{FF2B5EF4-FFF2-40B4-BE49-F238E27FC236}">
                <a16:creationId xmlns:a16="http://schemas.microsoft.com/office/drawing/2014/main" id="{BC0104B3-3825-E745-BDC6-38FC46723EF8}"/>
              </a:ext>
            </a:extLst>
          </p:cNvPr>
          <p:cNvGrpSpPr/>
          <p:nvPr/>
        </p:nvGrpSpPr>
        <p:grpSpPr>
          <a:xfrm>
            <a:off x="867131" y="2468880"/>
            <a:ext cx="1648033" cy="2185267"/>
            <a:chOff x="5498236" y="1502099"/>
            <a:chExt cx="1648033" cy="2185267"/>
          </a:xfrm>
        </p:grpSpPr>
        <p:grpSp>
          <p:nvGrpSpPr>
            <p:cNvPr id="25" name="Group 24">
              <a:extLst>
                <a:ext uri="{FF2B5EF4-FFF2-40B4-BE49-F238E27FC236}">
                  <a16:creationId xmlns:a16="http://schemas.microsoft.com/office/drawing/2014/main" id="{AC3963CC-C7AF-A848-BCA0-FDA8283C2B87}"/>
                </a:ext>
              </a:extLst>
            </p:cNvPr>
            <p:cNvGrpSpPr/>
            <p:nvPr/>
          </p:nvGrpSpPr>
          <p:grpSpPr>
            <a:xfrm>
              <a:off x="5498236" y="1502099"/>
              <a:ext cx="1648033" cy="1648033"/>
              <a:chOff x="5498236" y="1081908"/>
              <a:chExt cx="1648033" cy="1648033"/>
            </a:xfrm>
          </p:grpSpPr>
          <p:sp>
            <p:nvSpPr>
              <p:cNvPr id="28" name="Oval 27">
                <a:extLst>
                  <a:ext uri="{FF2B5EF4-FFF2-40B4-BE49-F238E27FC236}">
                    <a16:creationId xmlns:a16="http://schemas.microsoft.com/office/drawing/2014/main" id="{89727ADC-DFBA-0C48-BC8C-4B60B692D513}"/>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52568BA-A213-6748-B71F-A8F44F9C26B6}"/>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a:extLst>
                  <a:ext uri="{FF2B5EF4-FFF2-40B4-BE49-F238E27FC236}">
                    <a16:creationId xmlns:a16="http://schemas.microsoft.com/office/drawing/2014/main" id="{9BA18E0E-BDA8-BC41-AB9A-C713A33695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27" name="Rectangle 26">
              <a:extLst>
                <a:ext uri="{FF2B5EF4-FFF2-40B4-BE49-F238E27FC236}">
                  <a16:creationId xmlns:a16="http://schemas.microsoft.com/office/drawing/2014/main" id="{E9259BAC-E56A-1C4D-A74D-9F4483CACCE6}"/>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sp>
        <p:nvSpPr>
          <p:cNvPr id="35" name="Google Shape;936;p79">
            <a:extLst>
              <a:ext uri="{FF2B5EF4-FFF2-40B4-BE49-F238E27FC236}">
                <a16:creationId xmlns:a16="http://schemas.microsoft.com/office/drawing/2014/main" id="{50F72B37-5BC0-B547-9FE3-779621C6EA4B}"/>
              </a:ext>
            </a:extLst>
          </p:cNvPr>
          <p:cNvSpPr txBox="1"/>
          <p:nvPr/>
        </p:nvSpPr>
        <p:spPr>
          <a:xfrm>
            <a:off x="3793832" y="2486858"/>
            <a:ext cx="4708142" cy="1604638"/>
          </a:xfrm>
          <a:prstGeom prst="rect">
            <a:avLst/>
          </a:prstGeom>
          <a:noFill/>
          <a:ln>
            <a:noFill/>
          </a:ln>
        </p:spPr>
        <p:txBody>
          <a:bodyPr spcFirstLastPara="1" wrap="square" lIns="0" tIns="121900" rIns="121900" bIns="121900" anchor="t" anchorCtr="0">
            <a:noAutofit/>
          </a:bodyPr>
          <a:lstStyle/>
          <a:p>
            <a:pPr marL="342900" indent="-342900" defTabSz="1219170">
              <a:spcAft>
                <a:spcPts val="600"/>
              </a:spcAft>
              <a:buClr>
                <a:srgbClr val="6EAA2A"/>
              </a:buClr>
              <a:buSzPct val="150000"/>
              <a:buFont typeface="Wingdings" pitchFamily="2" charset="2"/>
              <a:buChar char="ü"/>
            </a:pPr>
            <a:r>
              <a:rPr lang="en-US" kern="0" dirty="0">
                <a:solidFill>
                  <a:srgbClr val="1B2D5E"/>
                </a:solidFill>
              </a:rPr>
              <a:t>Janssen CarePath will run a benefits investigation and review the results with the HCP and patient </a:t>
            </a:r>
          </a:p>
          <a:p>
            <a:pPr marL="342900" indent="-342900" defTabSz="1219170">
              <a:spcBef>
                <a:spcPts val="600"/>
              </a:spcBef>
              <a:spcAft>
                <a:spcPts val="600"/>
              </a:spcAft>
              <a:buClr>
                <a:srgbClr val="6EAA2A"/>
              </a:buClr>
              <a:buSzPct val="150000"/>
              <a:buFont typeface="Wingdings" pitchFamily="2" charset="2"/>
              <a:buChar char="ü"/>
            </a:pPr>
            <a:r>
              <a:rPr lang="en-US" kern="0" dirty="0">
                <a:solidFill>
                  <a:srgbClr val="1B2D5E"/>
                </a:solidFill>
              </a:rPr>
              <a:t>Pretest scheduling support for appointments is available with preferred providers identified by the HCP or patient</a:t>
            </a:r>
          </a:p>
          <a:p>
            <a:pPr defTabSz="1219170">
              <a:spcAft>
                <a:spcPts val="600"/>
              </a:spcAft>
              <a:buClr>
                <a:srgbClr val="6EAA2A"/>
              </a:buClr>
            </a:pPr>
            <a:endParaRPr lang="en-US" kern="0" dirty="0">
              <a:solidFill>
                <a:srgbClr val="062439"/>
              </a:solidFill>
              <a:ea typeface="Open Sans"/>
              <a:cs typeface="Open Sans"/>
              <a:sym typeface="Open Sans"/>
            </a:endParaRPr>
          </a:p>
          <a:p>
            <a:pPr defTabSz="1219170">
              <a:spcAft>
                <a:spcPts val="600"/>
              </a:spcAft>
              <a:buClr>
                <a:srgbClr val="6EAA2A"/>
              </a:buClr>
            </a:pPr>
            <a:endParaRPr lang="en-US" kern="0" dirty="0">
              <a:solidFill>
                <a:srgbClr val="062439"/>
              </a:solidFill>
              <a:latin typeface="+mj-lt"/>
              <a:ea typeface="Open Sans"/>
              <a:cs typeface="Open Sans"/>
              <a:sym typeface="Open Sans"/>
            </a:endParaRPr>
          </a:p>
        </p:txBody>
      </p:sp>
      <p:sp>
        <p:nvSpPr>
          <p:cNvPr id="36" name="Arrow: Down 72">
            <a:extLst>
              <a:ext uri="{FF2B5EF4-FFF2-40B4-BE49-F238E27FC236}">
                <a16:creationId xmlns:a16="http://schemas.microsoft.com/office/drawing/2014/main" id="{C9615690-77A5-CB47-95CB-F85CF2AF776E}"/>
              </a:ext>
            </a:extLst>
          </p:cNvPr>
          <p:cNvSpPr/>
          <p:nvPr/>
        </p:nvSpPr>
        <p:spPr>
          <a:xfrm rot="16200000">
            <a:off x="2969136"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245D68"/>
          </a:solidFill>
        </p:grpSpPr>
        <p:sp>
          <p:nvSpPr>
            <p:cNvPr id="83" name="Freeform 82">
              <a:hlinkClick r:id="rId6" action="ppaction://hlinksldjump"/>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hlinkClick r:id="rId7" action="ppaction://hlinksldjump"/>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31" name="HYPERLINKS">
            <a:extLst>
              <a:ext uri="{FF2B5EF4-FFF2-40B4-BE49-F238E27FC236}">
                <a16:creationId xmlns:a16="http://schemas.microsoft.com/office/drawing/2014/main" id="{49719048-4E61-4E41-97EF-AF662E4A5706}"/>
              </a:ext>
            </a:extLst>
          </p:cNvPr>
          <p:cNvGrpSpPr/>
          <p:nvPr/>
        </p:nvGrpSpPr>
        <p:grpSpPr>
          <a:xfrm>
            <a:off x="311832" y="1091797"/>
            <a:ext cx="8466079" cy="605706"/>
            <a:chOff x="334679" y="1100221"/>
            <a:chExt cx="8466079" cy="605706"/>
          </a:xfrm>
        </p:grpSpPr>
        <p:sp>
          <p:nvSpPr>
            <p:cNvPr id="32" name="Freeform 31">
              <a:hlinkClick r:id="rId8" action="ppaction://hlinksldjump"/>
              <a:extLst>
                <a:ext uri="{FF2B5EF4-FFF2-40B4-BE49-F238E27FC236}">
                  <a16:creationId xmlns:a16="http://schemas.microsoft.com/office/drawing/2014/main" id="{1BE50630-26CB-EF40-A99B-39861CAB87EA}"/>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9" action="ppaction://hlinksldjump"/>
              <a:extLst>
                <a:ext uri="{FF2B5EF4-FFF2-40B4-BE49-F238E27FC236}">
                  <a16:creationId xmlns:a16="http://schemas.microsoft.com/office/drawing/2014/main" id="{71FEFD4A-6F37-604C-9EEB-216A7F8F7270}"/>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10" action="ppaction://hlinksldjump"/>
              <a:extLst>
                <a:ext uri="{FF2B5EF4-FFF2-40B4-BE49-F238E27FC236}">
                  <a16:creationId xmlns:a16="http://schemas.microsoft.com/office/drawing/2014/main" id="{5A6EC0ED-D633-9F4E-BE8D-31311B0540FD}"/>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11" action="ppaction://hlinksldjump"/>
              <a:extLst>
                <a:ext uri="{FF2B5EF4-FFF2-40B4-BE49-F238E27FC236}">
                  <a16:creationId xmlns:a16="http://schemas.microsoft.com/office/drawing/2014/main" id="{9FB11FC6-C498-F04F-A7BC-6381BB70115B}"/>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9" name="Freeform 38">
              <a:hlinkClick r:id="rId12" action="ppaction://hlinksldjump"/>
              <a:extLst>
                <a:ext uri="{FF2B5EF4-FFF2-40B4-BE49-F238E27FC236}">
                  <a16:creationId xmlns:a16="http://schemas.microsoft.com/office/drawing/2014/main" id="{1B520430-F1B2-D846-97B7-EC6DDE193DD8}"/>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0" name="Hyperlink">
            <a:hlinkClick r:id="rId13" action="ppaction://hlinksldjump"/>
            <a:extLst>
              <a:ext uri="{FF2B5EF4-FFF2-40B4-BE49-F238E27FC236}">
                <a16:creationId xmlns:a16="http://schemas.microsoft.com/office/drawing/2014/main" id="{4DDA0D1D-6FFC-3F4A-AB88-7A0F1BE4CF83}"/>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7FD4748E-B91E-AA40-B3B1-D5AF80694734}"/>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3: </a:t>
            </a:r>
            <a:r>
              <a:rPr lang="en-US" sz="1950" b="0" spc="0" dirty="0">
                <a:solidFill>
                  <a:srgbClr val="BCEC1F"/>
                </a:solidFill>
                <a:ea typeface="+mn-ea"/>
                <a:cs typeface="Calibri" panose="020F0502020204030204" pitchFamily="34" charset="0"/>
              </a:rPr>
              <a:t>Benefits Investigation Is Complete</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0969367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FDF175F9-8028-2147-9232-FB472A8D6A3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32" name="Group 31">
            <a:extLst>
              <a:ext uri="{FF2B5EF4-FFF2-40B4-BE49-F238E27FC236}">
                <a16:creationId xmlns:a16="http://schemas.microsoft.com/office/drawing/2014/main" id="{41DAFEED-F731-1345-A645-7DD0051F4A6C}"/>
              </a:ext>
            </a:extLst>
          </p:cNvPr>
          <p:cNvGrpSpPr/>
          <p:nvPr/>
        </p:nvGrpSpPr>
        <p:grpSpPr>
          <a:xfrm>
            <a:off x="3492952" y="2524748"/>
            <a:ext cx="1648033" cy="2185267"/>
            <a:chOff x="5498236" y="1502099"/>
            <a:chExt cx="1648033" cy="2185267"/>
          </a:xfrm>
        </p:grpSpPr>
        <p:grpSp>
          <p:nvGrpSpPr>
            <p:cNvPr id="38" name="Group 37">
              <a:extLst>
                <a:ext uri="{FF2B5EF4-FFF2-40B4-BE49-F238E27FC236}">
                  <a16:creationId xmlns:a16="http://schemas.microsoft.com/office/drawing/2014/main" id="{B741469F-9F6E-E04A-8965-AAEEAA5D9C26}"/>
                </a:ext>
              </a:extLst>
            </p:cNvPr>
            <p:cNvGrpSpPr/>
            <p:nvPr/>
          </p:nvGrpSpPr>
          <p:grpSpPr>
            <a:xfrm>
              <a:off x="5498236" y="1502099"/>
              <a:ext cx="1648033" cy="1648033"/>
              <a:chOff x="5498236" y="1081908"/>
              <a:chExt cx="1648033" cy="1648033"/>
            </a:xfrm>
          </p:grpSpPr>
          <p:sp>
            <p:nvSpPr>
              <p:cNvPr id="40" name="Oval 39">
                <a:extLst>
                  <a:ext uri="{FF2B5EF4-FFF2-40B4-BE49-F238E27FC236}">
                    <a16:creationId xmlns:a16="http://schemas.microsoft.com/office/drawing/2014/main" id="{D10F91CA-2CEB-6244-A0B9-EA645E3C7E76}"/>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4FBCF86F-B73C-394B-AC26-28C0BDE18138}"/>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a:extLst>
                  <a:ext uri="{FF2B5EF4-FFF2-40B4-BE49-F238E27FC236}">
                    <a16:creationId xmlns:a16="http://schemas.microsoft.com/office/drawing/2014/main" id="{FB036922-6236-0446-97A1-AAC5204136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39" name="Rectangle 38">
              <a:extLst>
                <a:ext uri="{FF2B5EF4-FFF2-40B4-BE49-F238E27FC236}">
                  <a16:creationId xmlns:a16="http://schemas.microsoft.com/office/drawing/2014/main" id="{040D577E-5675-3D45-998C-A8FF65410AA9}"/>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sp>
        <p:nvSpPr>
          <p:cNvPr id="43" name="TextBox 42">
            <a:extLst>
              <a:ext uri="{FF2B5EF4-FFF2-40B4-BE49-F238E27FC236}">
                <a16:creationId xmlns:a16="http://schemas.microsoft.com/office/drawing/2014/main" id="{0BB02B1C-B45A-514E-BDE0-B662353E45D1}"/>
              </a:ext>
            </a:extLst>
          </p:cNvPr>
          <p:cNvSpPr txBox="1"/>
          <p:nvPr/>
        </p:nvSpPr>
        <p:spPr>
          <a:xfrm>
            <a:off x="5470644" y="2782373"/>
            <a:ext cx="3239418" cy="3765133"/>
          </a:xfrm>
          <a:prstGeom prst="rect">
            <a:avLst/>
          </a:prstGeom>
          <a:noFill/>
        </p:spPr>
        <p:txBody>
          <a:bodyPr wrap="square" rtlCol="0">
            <a:spAutoFit/>
          </a:bodyPr>
          <a:lstStyle/>
          <a:p>
            <a:r>
              <a:rPr lang="en-US" sz="1200" b="1" dirty="0">
                <a:solidFill>
                  <a:srgbClr val="002060"/>
                </a:solidFill>
              </a:rPr>
              <a:t>What does the Janssen </a:t>
            </a:r>
            <a:r>
              <a:rPr lang="en-US" sz="1200" b="1" dirty="0" err="1">
                <a:solidFill>
                  <a:srgbClr val="002060"/>
                </a:solidFill>
              </a:rPr>
              <a:t>CarePath</a:t>
            </a:r>
            <a:r>
              <a:rPr lang="en-US" sz="1200" b="1" dirty="0">
                <a:solidFill>
                  <a:srgbClr val="002060"/>
                </a:solidFill>
              </a:rPr>
              <a:t> Care Coordinator do?</a:t>
            </a:r>
          </a:p>
          <a:p>
            <a:pPr>
              <a:spcBef>
                <a:spcPts val="800"/>
              </a:spcBef>
              <a:spcAft>
                <a:spcPts val="200"/>
              </a:spcAft>
            </a:pPr>
            <a:r>
              <a:rPr lang="en-US" sz="1200" b="1" dirty="0">
                <a:solidFill>
                  <a:srgbClr val="002060"/>
                </a:solidFill>
              </a:rPr>
              <a:t>A Care Coordinator can:</a:t>
            </a:r>
          </a:p>
          <a:p>
            <a:pPr marL="182880" indent="-182880">
              <a:spcBef>
                <a:spcPts val="200"/>
              </a:spcBef>
              <a:spcAft>
                <a:spcPts val="200"/>
              </a:spcAft>
              <a:buFont typeface="Arial" panose="020B0604020202020204" pitchFamily="34" charset="0"/>
              <a:buChar char="•"/>
            </a:pPr>
            <a:r>
              <a:rPr lang="en-US" sz="1200" b="0" i="0" dirty="0">
                <a:solidFill>
                  <a:srgbClr val="002060"/>
                </a:solidFill>
                <a:effectLst/>
                <a:latin typeface="Arial" panose="020B0604020202020204" pitchFamily="34" charset="0"/>
              </a:rPr>
              <a:t>Explain patients' insurance coverage and potential out-of-pocket costs</a:t>
            </a:r>
          </a:p>
          <a:p>
            <a:pPr marL="182880" indent="-182880">
              <a:spcBef>
                <a:spcPts val="200"/>
              </a:spcBef>
              <a:spcAft>
                <a:spcPts val="200"/>
              </a:spcAft>
              <a:buFont typeface="Arial" panose="020B0604020202020204" pitchFamily="34" charset="0"/>
              <a:buChar char="•"/>
            </a:pPr>
            <a:r>
              <a:rPr lang="en-US" sz="1200" b="0" i="0" dirty="0">
                <a:solidFill>
                  <a:srgbClr val="002060"/>
                </a:solidFill>
                <a:effectLst/>
                <a:latin typeface="Arial" panose="020B0604020202020204" pitchFamily="34" charset="0"/>
              </a:rPr>
              <a:t>Provide prior authorization support</a:t>
            </a:r>
          </a:p>
          <a:p>
            <a:pPr marL="182880" indent="-182880">
              <a:spcBef>
                <a:spcPts val="200"/>
              </a:spcBef>
              <a:spcAft>
                <a:spcPts val="200"/>
              </a:spcAft>
              <a:buFont typeface="Arial" panose="020B0604020202020204" pitchFamily="34" charset="0"/>
              <a:buChar char="•"/>
            </a:pPr>
            <a:r>
              <a:rPr lang="en-US" sz="1200" dirty="0">
                <a:solidFill>
                  <a:srgbClr val="002060"/>
                </a:solidFill>
              </a:rPr>
              <a:t>Provide treatment support</a:t>
            </a:r>
          </a:p>
          <a:p>
            <a:pPr marL="182880" indent="-182880">
              <a:spcBef>
                <a:spcPts val="200"/>
              </a:spcBef>
              <a:spcAft>
                <a:spcPts val="200"/>
              </a:spcAft>
              <a:buFont typeface="Arial" panose="020B0604020202020204" pitchFamily="34" charset="0"/>
              <a:buChar char="•"/>
            </a:pPr>
            <a:r>
              <a:rPr lang="en-US" sz="1200" dirty="0">
                <a:solidFill>
                  <a:srgbClr val="002060"/>
                </a:solidFill>
              </a:rPr>
              <a:t>Identify </a:t>
            </a:r>
            <a:r>
              <a:rPr lang="en-US" sz="1200" b="0" i="0" dirty="0">
                <a:solidFill>
                  <a:srgbClr val="002060"/>
                </a:solidFill>
                <a:effectLst/>
                <a:latin typeface="Arial" panose="020B0604020202020204" pitchFamily="34" charset="0"/>
              </a:rPr>
              <a:t>options that may help make treatment more affordable</a:t>
            </a:r>
          </a:p>
          <a:p>
            <a:pPr>
              <a:spcBef>
                <a:spcPts val="200"/>
              </a:spcBef>
              <a:spcAft>
                <a:spcPts val="200"/>
              </a:spcAft>
            </a:pPr>
            <a:r>
              <a:rPr lang="en-US" sz="1200" dirty="0">
                <a:solidFill>
                  <a:srgbClr val="002060"/>
                </a:solidFill>
              </a:rPr>
              <a:t>During this stage, the patient and provider will understand what the potential out-of-pocket cost is for PONVORY</a:t>
            </a:r>
            <a:r>
              <a:rPr lang="en-US" sz="1200" i="1" dirty="0">
                <a:solidFill>
                  <a:srgbClr val="002060"/>
                </a:solidFill>
              </a:rPr>
              <a:t>™,</a:t>
            </a:r>
            <a:r>
              <a:rPr lang="en-US" sz="1200" dirty="0">
                <a:solidFill>
                  <a:srgbClr val="002060"/>
                </a:solidFill>
              </a:rPr>
              <a:t> and learn more information about cost support programs patients may be eligible for.</a:t>
            </a:r>
          </a:p>
          <a:p>
            <a:pPr>
              <a:spcBef>
                <a:spcPts val="1200"/>
              </a:spcBef>
              <a:spcAft>
                <a:spcPts val="200"/>
              </a:spcAft>
            </a:pPr>
            <a:endParaRPr lang="en-US" sz="1200" i="1" dirty="0">
              <a:solidFill>
                <a:srgbClr val="1B2D5E"/>
              </a:solidFill>
            </a:endParaRPr>
          </a:p>
          <a:p>
            <a:pPr>
              <a:spcBef>
                <a:spcPts val="1200"/>
              </a:spcBef>
              <a:spcAft>
                <a:spcPts val="200"/>
              </a:spcAft>
            </a:pPr>
            <a:endParaRPr lang="en-US" sz="1200" dirty="0">
              <a:solidFill>
                <a:srgbClr val="1B2D5E"/>
              </a:solidFill>
            </a:endParaRPr>
          </a:p>
        </p:txBody>
      </p:sp>
      <p:pic>
        <p:nvPicPr>
          <p:cNvPr id="46" name="Picture 45">
            <a:extLst>
              <a:ext uri="{FF2B5EF4-FFF2-40B4-BE49-F238E27FC236}">
                <a16:creationId xmlns:a16="http://schemas.microsoft.com/office/drawing/2014/main" id="{A779133E-BE9F-B64E-A5AF-B04D93B1EB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2184" y="1671047"/>
            <a:ext cx="1355726" cy="696658"/>
          </a:xfrm>
          <a:prstGeom prst="rect">
            <a:avLst/>
          </a:prstGeom>
        </p:spPr>
      </p:pic>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245D68"/>
          </a:solidFill>
        </p:grpSpPr>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24" name="HYPERLINKS">
            <a:extLst>
              <a:ext uri="{FF2B5EF4-FFF2-40B4-BE49-F238E27FC236}">
                <a16:creationId xmlns:a16="http://schemas.microsoft.com/office/drawing/2014/main" id="{26CF5EF6-37DF-6242-9282-74659A208C75}"/>
              </a:ext>
            </a:extLst>
          </p:cNvPr>
          <p:cNvGrpSpPr/>
          <p:nvPr/>
        </p:nvGrpSpPr>
        <p:grpSpPr>
          <a:xfrm>
            <a:off x="311832" y="1091797"/>
            <a:ext cx="8466079" cy="605706"/>
            <a:chOff x="334679" y="1100221"/>
            <a:chExt cx="8466079" cy="605706"/>
          </a:xfrm>
        </p:grpSpPr>
        <p:sp>
          <p:nvSpPr>
            <p:cNvPr id="31" name="Freeform 30">
              <a:hlinkClick r:id="rId7" action="ppaction://hlinksldjump"/>
              <a:extLst>
                <a:ext uri="{FF2B5EF4-FFF2-40B4-BE49-F238E27FC236}">
                  <a16:creationId xmlns:a16="http://schemas.microsoft.com/office/drawing/2014/main" id="{2E46474D-A875-764A-8D59-5BCB5CC8575E}"/>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8" action="ppaction://hlinksldjump"/>
              <a:extLst>
                <a:ext uri="{FF2B5EF4-FFF2-40B4-BE49-F238E27FC236}">
                  <a16:creationId xmlns:a16="http://schemas.microsoft.com/office/drawing/2014/main" id="{BCA332DE-6DF6-ED4C-9564-E6957A496417}"/>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9" action="ppaction://hlinksldjump"/>
              <a:extLst>
                <a:ext uri="{FF2B5EF4-FFF2-40B4-BE49-F238E27FC236}">
                  <a16:creationId xmlns:a16="http://schemas.microsoft.com/office/drawing/2014/main" id="{BD73F7F6-EC56-204C-B887-347822535CDA}"/>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10" action="ppaction://hlinksldjump"/>
              <a:extLst>
                <a:ext uri="{FF2B5EF4-FFF2-40B4-BE49-F238E27FC236}">
                  <a16:creationId xmlns:a16="http://schemas.microsoft.com/office/drawing/2014/main" id="{57D25CC8-6B15-7C44-8EA9-E82A549E8821}"/>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11" action="ppaction://hlinksldjump"/>
              <a:extLst>
                <a:ext uri="{FF2B5EF4-FFF2-40B4-BE49-F238E27FC236}">
                  <a16:creationId xmlns:a16="http://schemas.microsoft.com/office/drawing/2014/main" id="{A76928BB-5CAB-834B-948D-7451AA06B562}"/>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9" name="Hyperlink">
            <a:hlinkClick r:id="rId12" action="ppaction://hlinksldjump"/>
            <a:extLst>
              <a:ext uri="{FF2B5EF4-FFF2-40B4-BE49-F238E27FC236}">
                <a16:creationId xmlns:a16="http://schemas.microsoft.com/office/drawing/2014/main" id="{72DC86C0-1771-C141-B513-630BE10D49F0}"/>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5A4FA1-A3E0-4A9E-B662-46AC0F5F39AE}"/>
              </a:ext>
            </a:extLst>
          </p:cNvPr>
          <p:cNvSpPr txBox="1"/>
          <p:nvPr/>
        </p:nvSpPr>
        <p:spPr>
          <a:xfrm>
            <a:off x="472384" y="2780834"/>
            <a:ext cx="3035982" cy="19902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noProof="0" dirty="0">
                <a:ln>
                  <a:noFill/>
                </a:ln>
                <a:solidFill>
                  <a:srgbClr val="002060"/>
                </a:solidFill>
                <a:effectLst/>
                <a:uLnTx/>
                <a:uFillTx/>
                <a:latin typeface="Arial"/>
                <a:ea typeface="+mn-ea"/>
                <a:cs typeface="+mn-cs"/>
              </a:rPr>
              <a:t>Janssen </a:t>
            </a:r>
            <a:r>
              <a:rPr kumimoji="0" lang="en-US" sz="1200" b="1" i="0" u="none" strike="noStrike" kern="1200" cap="none" spc="0" normalizeH="0" noProof="0" dirty="0" err="1">
                <a:ln>
                  <a:noFill/>
                </a:ln>
                <a:solidFill>
                  <a:srgbClr val="002060"/>
                </a:solidFill>
                <a:effectLst/>
                <a:uLnTx/>
                <a:uFillTx/>
                <a:latin typeface="Arial"/>
                <a:ea typeface="+mn-ea"/>
                <a:cs typeface="+mn-cs"/>
              </a:rPr>
              <a:t>CarePath</a:t>
            </a:r>
            <a:r>
              <a:rPr kumimoji="0" lang="en-US" sz="1200" b="1" i="0" u="none" strike="noStrike" kern="1200" cap="none" spc="0" normalizeH="0" noProof="0" dirty="0">
                <a:ln>
                  <a:noFill/>
                </a:ln>
                <a:solidFill>
                  <a:srgbClr val="002060"/>
                </a:solidFill>
                <a:effectLst/>
                <a:uLnTx/>
                <a:uFillTx/>
                <a:latin typeface="Arial"/>
                <a:ea typeface="+mn-ea"/>
                <a:cs typeface="+mn-cs"/>
              </a:rPr>
              <a:t> is your one source for access, affordability, and treatment support for your patients.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noProof="0" dirty="0">
                <a:ln>
                  <a:noFill/>
                </a:ln>
                <a:solidFill>
                  <a:srgbClr val="002060"/>
                </a:solidFill>
                <a:effectLst/>
                <a:uLnTx/>
                <a:uFillTx/>
                <a:latin typeface="Arial"/>
                <a:ea typeface="+mn-ea"/>
                <a:cs typeface="+mn-cs"/>
              </a:rPr>
              <a:t>Janssen </a:t>
            </a:r>
            <a:r>
              <a:rPr kumimoji="0" lang="en-US" sz="1200" b="0" i="0" u="none" strike="noStrike" kern="1200" cap="none" spc="0" normalizeH="0" noProof="0" dirty="0" err="1">
                <a:ln>
                  <a:noFill/>
                </a:ln>
                <a:solidFill>
                  <a:srgbClr val="002060"/>
                </a:solidFill>
                <a:effectLst/>
                <a:uLnTx/>
                <a:uFillTx/>
                <a:latin typeface="Arial"/>
                <a:ea typeface="+mn-ea"/>
                <a:cs typeface="+mn-cs"/>
              </a:rPr>
              <a:t>CarePath</a:t>
            </a:r>
            <a:r>
              <a:rPr kumimoji="0" lang="en-US" sz="1200" b="0" i="0" u="none" strike="noStrike" kern="1200" cap="none" spc="0" normalizeH="0" noProof="0" dirty="0">
                <a:ln>
                  <a:noFill/>
                </a:ln>
                <a:solidFill>
                  <a:srgbClr val="002060"/>
                </a:solidFill>
                <a:effectLst/>
                <a:uLnTx/>
                <a:uFillTx/>
                <a:latin typeface="Arial"/>
                <a:ea typeface="+mn-ea"/>
                <a:cs typeface="+mn-cs"/>
              </a:rPr>
              <a:t> helps verify insurance coverage for your patients, provides reimbursement information, helps find financial assistance options for eligible patients, and provides ongoing support </a:t>
            </a:r>
            <a:br>
              <a:rPr kumimoji="0" lang="en-US" sz="1200" b="0" i="0" u="none" strike="noStrike" kern="1200" cap="none" spc="0" normalizeH="0" noProof="0" dirty="0">
                <a:ln>
                  <a:noFill/>
                </a:ln>
                <a:solidFill>
                  <a:srgbClr val="002060"/>
                </a:solidFill>
                <a:effectLst/>
                <a:uLnTx/>
                <a:uFillTx/>
                <a:latin typeface="Arial"/>
                <a:ea typeface="+mn-ea"/>
                <a:cs typeface="+mn-cs"/>
              </a:rPr>
            </a:br>
            <a:r>
              <a:rPr kumimoji="0" lang="en-US" sz="1200" b="0" i="0" u="none" strike="noStrike" kern="1200" cap="none" spc="0" normalizeH="0" noProof="0" dirty="0">
                <a:ln>
                  <a:noFill/>
                </a:ln>
                <a:solidFill>
                  <a:srgbClr val="002060"/>
                </a:solidFill>
                <a:effectLst/>
                <a:uLnTx/>
                <a:uFillTx/>
                <a:latin typeface="Arial"/>
                <a:ea typeface="+mn-ea"/>
                <a:cs typeface="+mn-cs"/>
              </a:rPr>
              <a:t>to help patients start and stay on PONVORY™ </a:t>
            </a:r>
            <a:r>
              <a:rPr lang="en-US" sz="1200" b="0" dirty="0">
                <a:solidFill>
                  <a:srgbClr val="002060"/>
                </a:solidFill>
              </a:rPr>
              <a:t>that you prescribed.</a:t>
            </a:r>
          </a:p>
        </p:txBody>
      </p:sp>
      <p:sp>
        <p:nvSpPr>
          <p:cNvPr id="35" name="TextBox 34" hidden="1">
            <a:extLst>
              <a:ext uri="{FF2B5EF4-FFF2-40B4-BE49-F238E27FC236}">
                <a16:creationId xmlns:a16="http://schemas.microsoft.com/office/drawing/2014/main" id="{5C6190EC-FD43-FF43-B2D7-B79552AFB83F}"/>
              </a:ext>
            </a:extLst>
          </p:cNvPr>
          <p:cNvSpPr txBox="1"/>
          <p:nvPr/>
        </p:nvSpPr>
        <p:spPr>
          <a:xfrm rot="20408066">
            <a:off x="1371600" y="2743200"/>
            <a:ext cx="6355649" cy="1938992"/>
          </a:xfrm>
          <a:prstGeom prst="rect">
            <a:avLst/>
          </a:prstGeom>
          <a:noFill/>
        </p:spPr>
        <p:txBody>
          <a:bodyPr wrap="square" rtlCol="0">
            <a:spAutoFit/>
          </a:bodyPr>
          <a:lstStyle/>
          <a:p>
            <a:r>
              <a:rPr lang="en-US" sz="12000" dirty="0">
                <a:solidFill>
                  <a:schemeClr val="tx1">
                    <a:alpha val="26000"/>
                  </a:schemeClr>
                </a:solidFill>
              </a:rPr>
              <a:t> DRAFT</a:t>
            </a:r>
          </a:p>
        </p:txBody>
      </p:sp>
      <p:sp>
        <p:nvSpPr>
          <p:cNvPr id="47" name="Title 1">
            <a:extLst>
              <a:ext uri="{FF2B5EF4-FFF2-40B4-BE49-F238E27FC236}">
                <a16:creationId xmlns:a16="http://schemas.microsoft.com/office/drawing/2014/main" id="{5FA2A4CB-A482-7A4E-9578-D71ED5738637}"/>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3: </a:t>
            </a:r>
            <a:r>
              <a:rPr lang="en-US" sz="1950" b="0" spc="0" dirty="0">
                <a:solidFill>
                  <a:srgbClr val="BCEC1F"/>
                </a:solidFill>
                <a:ea typeface="+mn-ea"/>
                <a:cs typeface="Calibri" panose="020F0502020204030204" pitchFamily="34" charset="0"/>
              </a:rPr>
              <a:t>Benefits Investigation Is Complete</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
        <p:nvSpPr>
          <p:cNvPr id="4" name="TextBox 3">
            <a:extLst>
              <a:ext uri="{FF2B5EF4-FFF2-40B4-BE49-F238E27FC236}">
                <a16:creationId xmlns:a16="http://schemas.microsoft.com/office/drawing/2014/main" id="{AC2B1CDC-0085-4AF2-8472-18746922C247}"/>
              </a:ext>
            </a:extLst>
          </p:cNvPr>
          <p:cNvSpPr txBox="1"/>
          <p:nvPr/>
        </p:nvSpPr>
        <p:spPr>
          <a:xfrm>
            <a:off x="456966" y="4759286"/>
            <a:ext cx="38121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mn-cs"/>
              </a:rPr>
              <a:t>HCPs and patients can call Janssen </a:t>
            </a:r>
            <a:r>
              <a:rPr kumimoji="0" lang="en-US" sz="1200" b="0" i="0" u="none" strike="noStrike" kern="1200" cap="none" spc="0" normalizeH="0" baseline="0" noProof="0" dirty="0" err="1">
                <a:ln>
                  <a:noFill/>
                </a:ln>
                <a:solidFill>
                  <a:srgbClr val="002060"/>
                </a:solidFill>
                <a:effectLst/>
                <a:uLnTx/>
                <a:uFillTx/>
                <a:latin typeface="Arial"/>
                <a:ea typeface="+mn-ea"/>
                <a:cs typeface="+mn-cs"/>
              </a:rPr>
              <a:t>CarePath</a:t>
            </a:r>
            <a:r>
              <a:rPr kumimoji="0" lang="en-US" sz="1200" b="0" i="0" u="none" strike="noStrike" kern="1200" cap="none" spc="0" normalizeH="0" baseline="0" noProof="0" dirty="0">
                <a:ln>
                  <a:noFill/>
                </a:ln>
                <a:solidFill>
                  <a:srgbClr val="002060"/>
                </a:solidFill>
                <a:effectLst/>
                <a:uLnTx/>
                <a:uFillTx/>
                <a:latin typeface="Arial"/>
                <a:ea typeface="+mn-ea"/>
                <a:cs typeface="+mn-cs"/>
              </a:rPr>
              <a:t> at 877-CarePath (877-227-3728) Monday-Friday      8:00 </a:t>
            </a:r>
            <a:r>
              <a:rPr kumimoji="0" lang="en-US" sz="800" b="0" i="0" u="none" strike="noStrike" kern="1200" cap="none" spc="0" normalizeH="0" baseline="0" noProof="0" dirty="0">
                <a:ln>
                  <a:noFill/>
                </a:ln>
                <a:solidFill>
                  <a:srgbClr val="002060"/>
                </a:solidFill>
                <a:effectLst/>
                <a:uLnTx/>
                <a:uFillTx/>
                <a:latin typeface="Arial"/>
                <a:ea typeface="+mn-ea"/>
                <a:cs typeface="+mn-cs"/>
              </a:rPr>
              <a:t>AM</a:t>
            </a:r>
            <a:r>
              <a:rPr kumimoji="0" lang="en-US" sz="1200" b="0" i="0" u="none" strike="noStrike" kern="1200" cap="none" spc="0" normalizeH="0" baseline="0" noProof="0" dirty="0">
                <a:ln>
                  <a:noFill/>
                </a:ln>
                <a:solidFill>
                  <a:srgbClr val="002060"/>
                </a:solidFill>
                <a:effectLst/>
                <a:uLnTx/>
                <a:uFillTx/>
                <a:latin typeface="Arial"/>
                <a:ea typeface="+mn-ea"/>
                <a:cs typeface="+mn-cs"/>
              </a:rPr>
              <a:t> to 8:00 </a:t>
            </a:r>
            <a:r>
              <a:rPr kumimoji="0" lang="en-US" sz="800" b="0" i="0" u="none" strike="noStrike" kern="1200" cap="none" spc="0" normalizeH="0" baseline="0" noProof="0" dirty="0">
                <a:ln>
                  <a:noFill/>
                </a:ln>
                <a:solidFill>
                  <a:srgbClr val="002060"/>
                </a:solidFill>
                <a:effectLst/>
                <a:uLnTx/>
                <a:uFillTx/>
                <a:latin typeface="Arial"/>
                <a:ea typeface="+mn-ea"/>
                <a:cs typeface="+mn-cs"/>
              </a:rPr>
              <a:t>PM</a:t>
            </a:r>
            <a:r>
              <a:rPr kumimoji="0" lang="en-US" sz="1200" b="0" i="0" u="none" strike="noStrike" kern="1200" cap="none" spc="0" normalizeH="0" baseline="0" noProof="0" dirty="0">
                <a:ln>
                  <a:noFill/>
                </a:ln>
                <a:solidFill>
                  <a:srgbClr val="002060"/>
                </a:solidFill>
                <a:effectLst/>
                <a:uLnTx/>
                <a:uFillTx/>
                <a:latin typeface="Arial"/>
                <a:ea typeface="+mn-ea"/>
                <a:cs typeface="+mn-cs"/>
              </a:rPr>
              <a:t> ET or visit JanssenCarePath.com</a:t>
            </a:r>
            <a:endParaRPr kumimoji="0" lang="en-US" sz="1200" b="0" i="0" u="none" strike="noStrike" kern="1200" cap="none" spc="0" normalizeH="0" baseline="0" noProof="0" dirty="0">
              <a:ln>
                <a:noFill/>
              </a:ln>
              <a:solidFill>
                <a:srgbClr val="757171"/>
              </a:solidFill>
              <a:effectLst/>
              <a:uLnTx/>
              <a:uFillTx/>
              <a:latin typeface="Arial"/>
              <a:ea typeface="+mn-ea"/>
              <a:cs typeface="+mn-cs"/>
            </a:endParaRPr>
          </a:p>
        </p:txBody>
      </p:sp>
    </p:spTree>
    <p:extLst>
      <p:ext uri="{BB962C8B-B14F-4D97-AF65-F5344CB8AC3E}">
        <p14:creationId xmlns:p14="http://schemas.microsoft.com/office/powerpoint/2010/main" val="108704468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2515"/>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BBA71F27-CA69-7643-A151-447748E42CC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7" name="TextBox 36">
            <a:extLst>
              <a:ext uri="{FF2B5EF4-FFF2-40B4-BE49-F238E27FC236}">
                <a16:creationId xmlns:a16="http://schemas.microsoft.com/office/drawing/2014/main" id="{F484F783-8F8B-5746-B462-6F259487FA17}"/>
              </a:ext>
            </a:extLst>
          </p:cNvPr>
          <p:cNvSpPr txBox="1"/>
          <p:nvPr/>
        </p:nvSpPr>
        <p:spPr>
          <a:xfrm>
            <a:off x="2852481" y="1992309"/>
            <a:ext cx="3045203" cy="1323439"/>
          </a:xfrm>
          <a:prstGeom prst="rect">
            <a:avLst/>
          </a:prstGeom>
          <a:noFill/>
        </p:spPr>
        <p:txBody>
          <a:bodyPr wrap="square" rtlCol="0">
            <a:spAutoFit/>
          </a:bodyPr>
          <a:lstStyle/>
          <a:p>
            <a:r>
              <a:rPr lang="en-US" sz="1600" dirty="0">
                <a:solidFill>
                  <a:srgbClr val="002060"/>
                </a:solidFill>
                <a:latin typeface="+mj-lt"/>
              </a:rPr>
              <a:t>An HCP can request pretest and/or first dose monitoring scheduling support for their patients on the Prescription Enrollment Form.</a:t>
            </a:r>
            <a:endParaRPr lang="en-US" sz="1600" b="1" dirty="0">
              <a:solidFill>
                <a:srgbClr val="002060"/>
              </a:solidFill>
              <a:latin typeface="+mj-lt"/>
            </a:endParaRPr>
          </a:p>
        </p:txBody>
      </p:sp>
      <p:grpSp>
        <p:nvGrpSpPr>
          <p:cNvPr id="38" name="Group 37">
            <a:extLst>
              <a:ext uri="{FF2B5EF4-FFF2-40B4-BE49-F238E27FC236}">
                <a16:creationId xmlns:a16="http://schemas.microsoft.com/office/drawing/2014/main" id="{346A6655-5D55-914A-B44D-A2E953F5E56E}"/>
              </a:ext>
            </a:extLst>
          </p:cNvPr>
          <p:cNvGrpSpPr/>
          <p:nvPr/>
        </p:nvGrpSpPr>
        <p:grpSpPr>
          <a:xfrm>
            <a:off x="859240" y="2020824"/>
            <a:ext cx="1648033" cy="2185267"/>
            <a:chOff x="5498236" y="1502099"/>
            <a:chExt cx="1648033" cy="2185267"/>
          </a:xfrm>
        </p:grpSpPr>
        <p:grpSp>
          <p:nvGrpSpPr>
            <p:cNvPr id="39" name="Group 38">
              <a:extLst>
                <a:ext uri="{FF2B5EF4-FFF2-40B4-BE49-F238E27FC236}">
                  <a16:creationId xmlns:a16="http://schemas.microsoft.com/office/drawing/2014/main" id="{57F1214A-7612-B640-A579-81A7347A4AE8}"/>
                </a:ext>
              </a:extLst>
            </p:cNvPr>
            <p:cNvGrpSpPr/>
            <p:nvPr/>
          </p:nvGrpSpPr>
          <p:grpSpPr>
            <a:xfrm>
              <a:off x="5498236" y="1502099"/>
              <a:ext cx="1648033" cy="1648033"/>
              <a:chOff x="5498236" y="1081908"/>
              <a:chExt cx="1648033" cy="1648033"/>
            </a:xfrm>
          </p:grpSpPr>
          <p:sp>
            <p:nvSpPr>
              <p:cNvPr id="41" name="Oval 40">
                <a:extLst>
                  <a:ext uri="{FF2B5EF4-FFF2-40B4-BE49-F238E27FC236}">
                    <a16:creationId xmlns:a16="http://schemas.microsoft.com/office/drawing/2014/main" id="{FEF5EA8E-2709-7249-96E0-87B1B93B389F}"/>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A013F568-0697-EA48-A97B-8E834E8F22D3}"/>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9CA48F58-892A-1E47-89BA-56C8F23000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40" name="Rectangle 39">
              <a:extLst>
                <a:ext uri="{FF2B5EF4-FFF2-40B4-BE49-F238E27FC236}">
                  <a16:creationId xmlns:a16="http://schemas.microsoft.com/office/drawing/2014/main" id="{7C8FF2D5-BEFA-3844-AD86-9C1E7B7048EB}"/>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sp>
        <p:nvSpPr>
          <p:cNvPr id="44" name="TextBox 43">
            <a:extLst>
              <a:ext uri="{FF2B5EF4-FFF2-40B4-BE49-F238E27FC236}">
                <a16:creationId xmlns:a16="http://schemas.microsoft.com/office/drawing/2014/main" id="{C3D148E0-7A99-5943-814B-2BD7BB20D852}"/>
              </a:ext>
            </a:extLst>
          </p:cNvPr>
          <p:cNvSpPr txBox="1"/>
          <p:nvPr/>
        </p:nvSpPr>
        <p:spPr>
          <a:xfrm>
            <a:off x="2829834" y="3385898"/>
            <a:ext cx="3062235" cy="954107"/>
          </a:xfrm>
          <a:prstGeom prst="rect">
            <a:avLst/>
          </a:prstGeom>
          <a:noFill/>
        </p:spPr>
        <p:txBody>
          <a:bodyPr wrap="square" rtlCol="0">
            <a:spAutoFit/>
          </a:bodyPr>
          <a:lstStyle/>
          <a:p>
            <a:r>
              <a:rPr lang="en-US" sz="1400" b="1" dirty="0">
                <a:solidFill>
                  <a:srgbClr val="1B2D5E"/>
                </a:solidFill>
              </a:rPr>
              <a:t>Remember: </a:t>
            </a:r>
            <a:r>
              <a:rPr lang="en-US" sz="1400" dirty="0">
                <a:solidFill>
                  <a:srgbClr val="1B2D5E"/>
                </a:solidFill>
              </a:rPr>
              <a:t>The HCP’s signature on the PEF acts as the prescription. No additional document is needed to get a patient started on treatment. </a:t>
            </a:r>
          </a:p>
        </p:txBody>
      </p:sp>
      <p:grpSp>
        <p:nvGrpSpPr>
          <p:cNvPr id="45" name="Group 44">
            <a:extLst>
              <a:ext uri="{FF2B5EF4-FFF2-40B4-BE49-F238E27FC236}">
                <a16:creationId xmlns:a16="http://schemas.microsoft.com/office/drawing/2014/main" id="{D9B070F7-8545-C343-B1D5-61D1F0EF353A}"/>
              </a:ext>
            </a:extLst>
          </p:cNvPr>
          <p:cNvGrpSpPr/>
          <p:nvPr/>
        </p:nvGrpSpPr>
        <p:grpSpPr>
          <a:xfrm>
            <a:off x="7724773" y="5463600"/>
            <a:ext cx="542768" cy="838647"/>
            <a:chOff x="247477" y="1502099"/>
            <a:chExt cx="1648033" cy="2546425"/>
          </a:xfrm>
        </p:grpSpPr>
        <p:grpSp>
          <p:nvGrpSpPr>
            <p:cNvPr id="46" name="Group 45">
              <a:extLst>
                <a:ext uri="{FF2B5EF4-FFF2-40B4-BE49-F238E27FC236}">
                  <a16:creationId xmlns:a16="http://schemas.microsoft.com/office/drawing/2014/main" id="{3E164481-F977-724F-9A74-0FBF05531F70}"/>
                </a:ext>
              </a:extLst>
            </p:cNvPr>
            <p:cNvGrpSpPr/>
            <p:nvPr/>
          </p:nvGrpSpPr>
          <p:grpSpPr>
            <a:xfrm>
              <a:off x="247477" y="1502099"/>
              <a:ext cx="1648033" cy="1648033"/>
              <a:chOff x="326528" y="1081908"/>
              <a:chExt cx="1648851" cy="1648851"/>
            </a:xfrm>
          </p:grpSpPr>
          <p:sp>
            <p:nvSpPr>
              <p:cNvPr id="48" name="Oval 47">
                <a:extLst>
                  <a:ext uri="{FF2B5EF4-FFF2-40B4-BE49-F238E27FC236}">
                    <a16:creationId xmlns:a16="http://schemas.microsoft.com/office/drawing/2014/main" id="{B532F8C2-C28E-AF40-BBDE-6CC1F8ACC1C1}"/>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AA64AF76-90EE-BC4D-A91E-B1DDCAE02D51}"/>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Graphic 49">
                <a:extLst>
                  <a:ext uri="{FF2B5EF4-FFF2-40B4-BE49-F238E27FC236}">
                    <a16:creationId xmlns:a16="http://schemas.microsoft.com/office/drawing/2014/main" id="{71996BBE-629A-BB44-9D76-48F0B29EB1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637" y="1325367"/>
                <a:ext cx="968274" cy="1161928"/>
              </a:xfrm>
              <a:prstGeom prst="rect">
                <a:avLst/>
              </a:prstGeom>
            </p:spPr>
          </p:pic>
        </p:grpSp>
        <p:sp>
          <p:nvSpPr>
            <p:cNvPr id="47" name="Rectangle 46">
              <a:extLst>
                <a:ext uri="{FF2B5EF4-FFF2-40B4-BE49-F238E27FC236}">
                  <a16:creationId xmlns:a16="http://schemas.microsoft.com/office/drawing/2014/main" id="{11344F50-D662-7846-B3DD-101FD396158F}"/>
                </a:ext>
              </a:extLst>
            </p:cNvPr>
            <p:cNvSpPr/>
            <p:nvPr/>
          </p:nvSpPr>
          <p:spPr>
            <a:xfrm>
              <a:off x="299541" y="3207458"/>
              <a:ext cx="1543901" cy="841066"/>
            </a:xfrm>
            <a:prstGeom prst="rect">
              <a:avLst/>
            </a:prstGeom>
          </p:spPr>
          <p:txBody>
            <a:bodyPr wrap="none">
              <a:spAutoFit/>
            </a:bodyPr>
            <a:lstStyle/>
            <a:p>
              <a:pPr algn="ctr"/>
              <a:r>
                <a:rPr lang="en-US" sz="1200" b="1" dirty="0">
                  <a:solidFill>
                    <a:srgbClr val="1C5661"/>
                  </a:solidFill>
                </a:rPr>
                <a:t>HCP</a:t>
              </a:r>
              <a:endParaRPr lang="en-US" sz="1200" dirty="0">
                <a:solidFill>
                  <a:srgbClr val="1C5661"/>
                </a:solidFill>
              </a:endParaRPr>
            </a:p>
          </p:txBody>
        </p:sp>
      </p:grpSp>
      <p:grpSp>
        <p:nvGrpSpPr>
          <p:cNvPr id="51" name="Group 50">
            <a:extLst>
              <a:ext uri="{FF2B5EF4-FFF2-40B4-BE49-F238E27FC236}">
                <a16:creationId xmlns:a16="http://schemas.microsoft.com/office/drawing/2014/main" id="{F0488B27-323C-C74B-81EE-E36C9C065F3F}"/>
              </a:ext>
            </a:extLst>
          </p:cNvPr>
          <p:cNvGrpSpPr/>
          <p:nvPr/>
        </p:nvGrpSpPr>
        <p:grpSpPr>
          <a:xfrm>
            <a:off x="7716223" y="4330522"/>
            <a:ext cx="542768" cy="736635"/>
            <a:chOff x="1997730" y="1502099"/>
            <a:chExt cx="1648033" cy="2236679"/>
          </a:xfrm>
        </p:grpSpPr>
        <p:grpSp>
          <p:nvGrpSpPr>
            <p:cNvPr id="52" name="Group 51">
              <a:extLst>
                <a:ext uri="{FF2B5EF4-FFF2-40B4-BE49-F238E27FC236}">
                  <a16:creationId xmlns:a16="http://schemas.microsoft.com/office/drawing/2014/main" id="{D67AD982-70BE-F74F-8CF3-958F55EB9309}"/>
                </a:ext>
              </a:extLst>
            </p:cNvPr>
            <p:cNvGrpSpPr/>
            <p:nvPr/>
          </p:nvGrpSpPr>
          <p:grpSpPr>
            <a:xfrm>
              <a:off x="1997730" y="1502099"/>
              <a:ext cx="1648033" cy="1648033"/>
              <a:chOff x="2091533" y="1081908"/>
              <a:chExt cx="1648851" cy="1648851"/>
            </a:xfrm>
          </p:grpSpPr>
          <p:sp>
            <p:nvSpPr>
              <p:cNvPr id="54" name="Oval 53">
                <a:extLst>
                  <a:ext uri="{FF2B5EF4-FFF2-40B4-BE49-F238E27FC236}">
                    <a16:creationId xmlns:a16="http://schemas.microsoft.com/office/drawing/2014/main" id="{2AEAB60C-774A-9F4E-9ADA-297A0CE6678E}"/>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BCA8F92-336B-9B42-92E9-2C975528CCD8}"/>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a:extLst>
                  <a:ext uri="{FF2B5EF4-FFF2-40B4-BE49-F238E27FC236}">
                    <a16:creationId xmlns:a16="http://schemas.microsoft.com/office/drawing/2014/main" id="{73994F40-4200-EC42-8F50-823CD9C259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47414" y="1290342"/>
                <a:ext cx="966118" cy="1159341"/>
              </a:xfrm>
              <a:prstGeom prst="rect">
                <a:avLst/>
              </a:prstGeom>
            </p:spPr>
          </p:pic>
        </p:grpSp>
        <p:sp>
          <p:nvSpPr>
            <p:cNvPr id="53" name="Rectangle 52">
              <a:extLst>
                <a:ext uri="{FF2B5EF4-FFF2-40B4-BE49-F238E27FC236}">
                  <a16:creationId xmlns:a16="http://schemas.microsoft.com/office/drawing/2014/main" id="{584FFA0B-FF90-D944-867D-F69FBE2674A0}"/>
                </a:ext>
              </a:extLst>
            </p:cNvPr>
            <p:cNvSpPr/>
            <p:nvPr/>
          </p:nvSpPr>
          <p:spPr>
            <a:xfrm>
              <a:off x="2034665" y="3207456"/>
              <a:ext cx="1574162" cy="531322"/>
            </a:xfrm>
            <a:prstGeom prst="rect">
              <a:avLst/>
            </a:prstGeom>
          </p:spPr>
          <p:txBody>
            <a:bodyPr wrap="none">
              <a:spAutoFit/>
            </a:bodyPr>
            <a:lstStyle/>
            <a:p>
              <a:pPr lvl="0" algn="ctr"/>
              <a:r>
                <a:rPr lang="en-US" sz="1200" b="1" dirty="0">
                  <a:solidFill>
                    <a:srgbClr val="1C5661"/>
                  </a:solidFill>
                </a:rPr>
                <a:t>PATIENT</a:t>
              </a:r>
            </a:p>
          </p:txBody>
        </p:sp>
      </p:grpSp>
      <p:grpSp>
        <p:nvGrpSpPr>
          <p:cNvPr id="57" name="Group 56">
            <a:extLst>
              <a:ext uri="{FF2B5EF4-FFF2-40B4-BE49-F238E27FC236}">
                <a16:creationId xmlns:a16="http://schemas.microsoft.com/office/drawing/2014/main" id="{9C320FF7-0752-FE4E-A770-293810414A9F}"/>
              </a:ext>
            </a:extLst>
          </p:cNvPr>
          <p:cNvGrpSpPr/>
          <p:nvPr/>
        </p:nvGrpSpPr>
        <p:grpSpPr>
          <a:xfrm>
            <a:off x="6295272" y="4331071"/>
            <a:ext cx="841881" cy="839028"/>
            <a:chOff x="5044130" y="1502099"/>
            <a:chExt cx="2556246" cy="2547581"/>
          </a:xfrm>
        </p:grpSpPr>
        <p:grpSp>
          <p:nvGrpSpPr>
            <p:cNvPr id="58" name="Group 57">
              <a:extLst>
                <a:ext uri="{FF2B5EF4-FFF2-40B4-BE49-F238E27FC236}">
                  <a16:creationId xmlns:a16="http://schemas.microsoft.com/office/drawing/2014/main" id="{58ED769E-9F10-CF41-8340-BF7EC05B68E0}"/>
                </a:ext>
              </a:extLst>
            </p:cNvPr>
            <p:cNvGrpSpPr/>
            <p:nvPr/>
          </p:nvGrpSpPr>
          <p:grpSpPr>
            <a:xfrm>
              <a:off x="5498236" y="1502099"/>
              <a:ext cx="1648033" cy="1648033"/>
              <a:chOff x="5498236" y="1081908"/>
              <a:chExt cx="1648033" cy="1648033"/>
            </a:xfrm>
          </p:grpSpPr>
          <p:sp>
            <p:nvSpPr>
              <p:cNvPr id="60" name="Oval 59">
                <a:extLst>
                  <a:ext uri="{FF2B5EF4-FFF2-40B4-BE49-F238E27FC236}">
                    <a16:creationId xmlns:a16="http://schemas.microsoft.com/office/drawing/2014/main" id="{0D00F63F-8031-E143-975A-9C4FBCEE30C3}"/>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914C1B7-DB64-7543-8131-54B5380C16A4}"/>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Graphic 61">
                <a:extLst>
                  <a:ext uri="{FF2B5EF4-FFF2-40B4-BE49-F238E27FC236}">
                    <a16:creationId xmlns:a16="http://schemas.microsoft.com/office/drawing/2014/main" id="{01407543-1045-B246-952E-A5856E25E4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59" name="Rectangle 58">
              <a:extLst>
                <a:ext uri="{FF2B5EF4-FFF2-40B4-BE49-F238E27FC236}">
                  <a16:creationId xmlns:a16="http://schemas.microsoft.com/office/drawing/2014/main" id="{60D49AAA-2267-1B42-AE8C-68113C4DCCD3}"/>
                </a:ext>
              </a:extLst>
            </p:cNvPr>
            <p:cNvSpPr/>
            <p:nvPr/>
          </p:nvSpPr>
          <p:spPr>
            <a:xfrm>
              <a:off x="5044130" y="3164145"/>
              <a:ext cx="2556246" cy="885535"/>
            </a:xfrm>
            <a:prstGeom prst="rect">
              <a:avLst/>
            </a:prstGeom>
          </p:spPr>
          <p:txBody>
            <a:bodyPr wrap="none">
              <a:spAutoFit/>
            </a:bodyPr>
            <a:lstStyle/>
            <a:p>
              <a:pPr lvl="0" algn="ctr"/>
              <a:r>
                <a:rPr lang="en-US" sz="1200" b="1" dirty="0">
                  <a:solidFill>
                    <a:srgbClr val="1C5661"/>
                  </a:solidFill>
                </a:rPr>
                <a:t>CARE</a:t>
              </a:r>
              <a:br>
                <a:rPr lang="en-US" sz="1200" b="1" dirty="0">
                  <a:solidFill>
                    <a:srgbClr val="1C5661"/>
                  </a:solidFill>
                </a:rPr>
              </a:br>
              <a:r>
                <a:rPr lang="en-US" sz="1200" b="1" dirty="0">
                  <a:solidFill>
                    <a:srgbClr val="1C5661"/>
                  </a:solidFill>
                </a:rPr>
                <a:t>COORDINATOR</a:t>
              </a:r>
            </a:p>
          </p:txBody>
        </p:sp>
      </p:grpSp>
      <p:grpSp>
        <p:nvGrpSpPr>
          <p:cNvPr id="63" name="Group 62">
            <a:extLst>
              <a:ext uri="{FF2B5EF4-FFF2-40B4-BE49-F238E27FC236}">
                <a16:creationId xmlns:a16="http://schemas.microsoft.com/office/drawing/2014/main" id="{7F51EADF-F28B-A548-A941-8A4080B70758}"/>
              </a:ext>
            </a:extLst>
          </p:cNvPr>
          <p:cNvGrpSpPr/>
          <p:nvPr/>
        </p:nvGrpSpPr>
        <p:grpSpPr>
          <a:xfrm>
            <a:off x="6359214" y="2084753"/>
            <a:ext cx="714002" cy="839028"/>
            <a:chOff x="3488021" y="1502099"/>
            <a:chExt cx="2167960" cy="2547581"/>
          </a:xfrm>
        </p:grpSpPr>
        <p:grpSp>
          <p:nvGrpSpPr>
            <p:cNvPr id="64" name="Group 63">
              <a:extLst>
                <a:ext uri="{FF2B5EF4-FFF2-40B4-BE49-F238E27FC236}">
                  <a16:creationId xmlns:a16="http://schemas.microsoft.com/office/drawing/2014/main" id="{0168BD3C-50FB-9047-A673-05E5D09F530E}"/>
                </a:ext>
              </a:extLst>
            </p:cNvPr>
            <p:cNvGrpSpPr/>
            <p:nvPr/>
          </p:nvGrpSpPr>
          <p:grpSpPr>
            <a:xfrm>
              <a:off x="3747983" y="1502099"/>
              <a:ext cx="1648033" cy="1648033"/>
              <a:chOff x="3747983" y="1081908"/>
              <a:chExt cx="1648033" cy="1648033"/>
            </a:xfrm>
          </p:grpSpPr>
          <p:sp>
            <p:nvSpPr>
              <p:cNvPr id="66" name="Oval 65">
                <a:extLst>
                  <a:ext uri="{FF2B5EF4-FFF2-40B4-BE49-F238E27FC236}">
                    <a16:creationId xmlns:a16="http://schemas.microsoft.com/office/drawing/2014/main" id="{C158C660-8CE1-7946-9588-68B9A2A5FFBE}"/>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21827DC4-026D-CB47-8158-86FD82E36EC0}"/>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Graphic 70">
                <a:extLst>
                  <a:ext uri="{FF2B5EF4-FFF2-40B4-BE49-F238E27FC236}">
                    <a16:creationId xmlns:a16="http://schemas.microsoft.com/office/drawing/2014/main" id="{D5B32C22-10C7-964F-86C7-FAB3368773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9690" y="1297936"/>
                <a:ext cx="984613" cy="1193470"/>
              </a:xfrm>
              <a:prstGeom prst="rect">
                <a:avLst/>
              </a:prstGeom>
            </p:spPr>
          </p:pic>
        </p:grpSp>
        <p:sp>
          <p:nvSpPr>
            <p:cNvPr id="65" name="Rectangle 64">
              <a:extLst>
                <a:ext uri="{FF2B5EF4-FFF2-40B4-BE49-F238E27FC236}">
                  <a16:creationId xmlns:a16="http://schemas.microsoft.com/office/drawing/2014/main" id="{00991C8B-85B8-3549-8EEC-CC40B1EC5DBC}"/>
                </a:ext>
              </a:extLst>
            </p:cNvPr>
            <p:cNvSpPr/>
            <p:nvPr/>
          </p:nvSpPr>
          <p:spPr>
            <a:xfrm>
              <a:off x="3488021" y="3164145"/>
              <a:ext cx="2167960" cy="885535"/>
            </a:xfrm>
            <a:prstGeom prst="rect">
              <a:avLst/>
            </a:prstGeom>
          </p:spPr>
          <p:txBody>
            <a:bodyPr wrap="none">
              <a:spAutoFit/>
            </a:bodyPr>
            <a:lstStyle/>
            <a:p>
              <a:pPr algn="ctr"/>
              <a:r>
                <a:rPr lang="en-US" sz="1200" b="1" dirty="0">
                  <a:solidFill>
                    <a:srgbClr val="1C5661"/>
                  </a:solidFill>
                </a:rPr>
                <a:t>WELLNESS</a:t>
              </a:r>
              <a:br>
                <a:rPr lang="en-US" sz="1200" b="1" dirty="0">
                  <a:solidFill>
                    <a:srgbClr val="1C5661"/>
                  </a:solidFill>
                </a:rPr>
              </a:br>
              <a:r>
                <a:rPr lang="en-US" sz="1200" b="1" dirty="0">
                  <a:solidFill>
                    <a:srgbClr val="1C5661"/>
                  </a:solidFill>
                </a:rPr>
                <a:t>COMPANION</a:t>
              </a:r>
              <a:endParaRPr lang="en-US" sz="1200" dirty="0">
                <a:solidFill>
                  <a:srgbClr val="1C5661"/>
                </a:solidFill>
              </a:endParaRPr>
            </a:p>
          </p:txBody>
        </p:sp>
      </p:grpSp>
      <p:grpSp>
        <p:nvGrpSpPr>
          <p:cNvPr id="72" name="Group 71">
            <a:extLst>
              <a:ext uri="{FF2B5EF4-FFF2-40B4-BE49-F238E27FC236}">
                <a16:creationId xmlns:a16="http://schemas.microsoft.com/office/drawing/2014/main" id="{9C1F9F87-16D3-944D-B489-CDDFFCA472CF}"/>
              </a:ext>
            </a:extLst>
          </p:cNvPr>
          <p:cNvGrpSpPr/>
          <p:nvPr/>
        </p:nvGrpSpPr>
        <p:grpSpPr>
          <a:xfrm>
            <a:off x="6350578" y="3215095"/>
            <a:ext cx="714003" cy="839028"/>
            <a:chOff x="3488020" y="1502099"/>
            <a:chExt cx="2167962" cy="2547581"/>
          </a:xfrm>
        </p:grpSpPr>
        <p:grpSp>
          <p:nvGrpSpPr>
            <p:cNvPr id="73" name="Group 72">
              <a:extLst>
                <a:ext uri="{FF2B5EF4-FFF2-40B4-BE49-F238E27FC236}">
                  <a16:creationId xmlns:a16="http://schemas.microsoft.com/office/drawing/2014/main" id="{87929D7C-A433-8145-B66C-003E49EC01B2}"/>
                </a:ext>
              </a:extLst>
            </p:cNvPr>
            <p:cNvGrpSpPr/>
            <p:nvPr/>
          </p:nvGrpSpPr>
          <p:grpSpPr>
            <a:xfrm>
              <a:off x="3747983" y="1502099"/>
              <a:ext cx="1648033" cy="1648033"/>
              <a:chOff x="3747983" y="1081908"/>
              <a:chExt cx="1648033" cy="1648033"/>
            </a:xfrm>
          </p:grpSpPr>
          <p:sp>
            <p:nvSpPr>
              <p:cNvPr id="75" name="Oval 74">
                <a:extLst>
                  <a:ext uri="{FF2B5EF4-FFF2-40B4-BE49-F238E27FC236}">
                    <a16:creationId xmlns:a16="http://schemas.microsoft.com/office/drawing/2014/main" id="{DA54270F-FCEE-F449-85EF-6338F9197CEE}"/>
                  </a:ext>
                </a:extLst>
              </p:cNvPr>
              <p:cNvSpPr/>
              <p:nvPr/>
            </p:nvSpPr>
            <p:spPr>
              <a:xfrm>
                <a:off x="3747983"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E9A8B053-9877-874F-A2F0-BC3EC12DE56D}"/>
                  </a:ext>
                </a:extLst>
              </p:cNvPr>
              <p:cNvSpPr/>
              <p:nvPr/>
            </p:nvSpPr>
            <p:spPr>
              <a:xfrm>
                <a:off x="3840987"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Graphic 76">
                <a:extLst>
                  <a:ext uri="{FF2B5EF4-FFF2-40B4-BE49-F238E27FC236}">
                    <a16:creationId xmlns:a16="http://schemas.microsoft.com/office/drawing/2014/main" id="{36D1B354-992F-5147-818B-E03BAB7AD8F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9690" y="1297936"/>
                <a:ext cx="984613" cy="1193470"/>
              </a:xfrm>
              <a:prstGeom prst="rect">
                <a:avLst/>
              </a:prstGeom>
            </p:spPr>
          </p:pic>
        </p:grpSp>
        <p:sp>
          <p:nvSpPr>
            <p:cNvPr id="74" name="Rectangle 73">
              <a:extLst>
                <a:ext uri="{FF2B5EF4-FFF2-40B4-BE49-F238E27FC236}">
                  <a16:creationId xmlns:a16="http://schemas.microsoft.com/office/drawing/2014/main" id="{EC5DDDB0-0AFC-CE4F-B51F-85F3780C64DE}"/>
                </a:ext>
              </a:extLst>
            </p:cNvPr>
            <p:cNvSpPr/>
            <p:nvPr/>
          </p:nvSpPr>
          <p:spPr>
            <a:xfrm>
              <a:off x="3488020" y="3164145"/>
              <a:ext cx="2167962" cy="885535"/>
            </a:xfrm>
            <a:prstGeom prst="rect">
              <a:avLst/>
            </a:prstGeom>
          </p:spPr>
          <p:txBody>
            <a:bodyPr wrap="none">
              <a:spAutoFit/>
            </a:bodyPr>
            <a:lstStyle/>
            <a:p>
              <a:pPr algn="ctr"/>
              <a:r>
                <a:rPr lang="en-US" sz="1200" b="1" dirty="0">
                  <a:solidFill>
                    <a:srgbClr val="1C5661"/>
                  </a:solidFill>
                </a:rPr>
                <a:t>WELLNESS</a:t>
              </a:r>
              <a:br>
                <a:rPr lang="en-US" sz="1200" b="1" dirty="0">
                  <a:solidFill>
                    <a:srgbClr val="1C5661"/>
                  </a:solidFill>
                </a:rPr>
              </a:br>
              <a:r>
                <a:rPr lang="en-US" sz="1200" b="1" dirty="0">
                  <a:solidFill>
                    <a:srgbClr val="1C5661"/>
                  </a:solidFill>
                </a:rPr>
                <a:t>COMPANION</a:t>
              </a:r>
              <a:endParaRPr lang="en-US" sz="1200" dirty="0">
                <a:solidFill>
                  <a:srgbClr val="1C5661"/>
                </a:solidFill>
              </a:endParaRPr>
            </a:p>
          </p:txBody>
        </p:sp>
      </p:grpSp>
      <p:grpSp>
        <p:nvGrpSpPr>
          <p:cNvPr id="78" name="Group 77">
            <a:extLst>
              <a:ext uri="{FF2B5EF4-FFF2-40B4-BE49-F238E27FC236}">
                <a16:creationId xmlns:a16="http://schemas.microsoft.com/office/drawing/2014/main" id="{DF1CE4F8-8CF9-0145-8F2A-70E819F95C02}"/>
              </a:ext>
            </a:extLst>
          </p:cNvPr>
          <p:cNvGrpSpPr/>
          <p:nvPr/>
        </p:nvGrpSpPr>
        <p:grpSpPr>
          <a:xfrm>
            <a:off x="7584907" y="3215807"/>
            <a:ext cx="841881" cy="839028"/>
            <a:chOff x="5044130" y="1502099"/>
            <a:chExt cx="2556246" cy="2547581"/>
          </a:xfrm>
        </p:grpSpPr>
        <p:grpSp>
          <p:nvGrpSpPr>
            <p:cNvPr id="79" name="Group 78">
              <a:extLst>
                <a:ext uri="{FF2B5EF4-FFF2-40B4-BE49-F238E27FC236}">
                  <a16:creationId xmlns:a16="http://schemas.microsoft.com/office/drawing/2014/main" id="{EC8E2122-92FE-8E4C-8C7A-88A67C599245}"/>
                </a:ext>
              </a:extLst>
            </p:cNvPr>
            <p:cNvGrpSpPr/>
            <p:nvPr/>
          </p:nvGrpSpPr>
          <p:grpSpPr>
            <a:xfrm>
              <a:off x="5498236" y="1502099"/>
              <a:ext cx="1648033" cy="1648033"/>
              <a:chOff x="5498236" y="1081908"/>
              <a:chExt cx="1648033" cy="1648033"/>
            </a:xfrm>
          </p:grpSpPr>
          <p:sp>
            <p:nvSpPr>
              <p:cNvPr id="86" name="Oval 85">
                <a:extLst>
                  <a:ext uri="{FF2B5EF4-FFF2-40B4-BE49-F238E27FC236}">
                    <a16:creationId xmlns:a16="http://schemas.microsoft.com/office/drawing/2014/main" id="{0D50E645-16A5-7F4A-8D6E-518F725852A2}"/>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65AF102E-3D6A-874F-A08E-554D8ECE0F9B}"/>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Graphic 87">
                <a:extLst>
                  <a:ext uri="{FF2B5EF4-FFF2-40B4-BE49-F238E27FC236}">
                    <a16:creationId xmlns:a16="http://schemas.microsoft.com/office/drawing/2014/main" id="{EB3AABA6-DD79-7544-A947-1374B51940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80" name="Rectangle 79">
              <a:extLst>
                <a:ext uri="{FF2B5EF4-FFF2-40B4-BE49-F238E27FC236}">
                  <a16:creationId xmlns:a16="http://schemas.microsoft.com/office/drawing/2014/main" id="{176C572D-2A93-774C-A015-0D093E74247F}"/>
                </a:ext>
              </a:extLst>
            </p:cNvPr>
            <p:cNvSpPr/>
            <p:nvPr/>
          </p:nvSpPr>
          <p:spPr>
            <a:xfrm>
              <a:off x="5044130" y="3164145"/>
              <a:ext cx="2556246" cy="885535"/>
            </a:xfrm>
            <a:prstGeom prst="rect">
              <a:avLst/>
            </a:prstGeom>
          </p:spPr>
          <p:txBody>
            <a:bodyPr wrap="none">
              <a:spAutoFit/>
            </a:bodyPr>
            <a:lstStyle/>
            <a:p>
              <a:pPr lvl="0" algn="ctr"/>
              <a:r>
                <a:rPr lang="en-US" sz="1200" b="1" dirty="0">
                  <a:solidFill>
                    <a:srgbClr val="1C5661"/>
                  </a:solidFill>
                </a:rPr>
                <a:t>CARE</a:t>
              </a:r>
              <a:br>
                <a:rPr lang="en-US" sz="1200" b="1" dirty="0">
                  <a:solidFill>
                    <a:srgbClr val="1C5661"/>
                  </a:solidFill>
                </a:rPr>
              </a:br>
              <a:r>
                <a:rPr lang="en-US" sz="1200" b="1" dirty="0">
                  <a:solidFill>
                    <a:srgbClr val="1C5661"/>
                  </a:solidFill>
                </a:rPr>
                <a:t>COORDINATOR</a:t>
              </a:r>
            </a:p>
          </p:txBody>
        </p:sp>
      </p:grpSp>
      <p:grpSp>
        <p:nvGrpSpPr>
          <p:cNvPr id="89" name="Group 88">
            <a:extLst>
              <a:ext uri="{FF2B5EF4-FFF2-40B4-BE49-F238E27FC236}">
                <a16:creationId xmlns:a16="http://schemas.microsoft.com/office/drawing/2014/main" id="{555772BE-E2C9-1F41-BDFE-E340F2D88E41}"/>
              </a:ext>
            </a:extLst>
          </p:cNvPr>
          <p:cNvGrpSpPr/>
          <p:nvPr/>
        </p:nvGrpSpPr>
        <p:grpSpPr>
          <a:xfrm>
            <a:off x="7716224" y="2069577"/>
            <a:ext cx="542768" cy="736635"/>
            <a:chOff x="1997730" y="1502099"/>
            <a:chExt cx="1648033" cy="2236679"/>
          </a:xfrm>
        </p:grpSpPr>
        <p:grpSp>
          <p:nvGrpSpPr>
            <p:cNvPr id="90" name="Group 89">
              <a:extLst>
                <a:ext uri="{FF2B5EF4-FFF2-40B4-BE49-F238E27FC236}">
                  <a16:creationId xmlns:a16="http://schemas.microsoft.com/office/drawing/2014/main" id="{436F6F3B-B5E7-8545-A99C-D372BEB41FD5}"/>
                </a:ext>
              </a:extLst>
            </p:cNvPr>
            <p:cNvGrpSpPr/>
            <p:nvPr/>
          </p:nvGrpSpPr>
          <p:grpSpPr>
            <a:xfrm>
              <a:off x="1997730" y="1502099"/>
              <a:ext cx="1648033" cy="1648033"/>
              <a:chOff x="2091533" y="1081908"/>
              <a:chExt cx="1648851" cy="1648851"/>
            </a:xfrm>
          </p:grpSpPr>
          <p:sp>
            <p:nvSpPr>
              <p:cNvPr id="92" name="Oval 91">
                <a:extLst>
                  <a:ext uri="{FF2B5EF4-FFF2-40B4-BE49-F238E27FC236}">
                    <a16:creationId xmlns:a16="http://schemas.microsoft.com/office/drawing/2014/main" id="{64E363D9-366B-854B-9CDC-628AD98B3821}"/>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E33265A6-F5F6-1340-A51A-0B9718210A6E}"/>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 name="Graphic 93">
                <a:extLst>
                  <a:ext uri="{FF2B5EF4-FFF2-40B4-BE49-F238E27FC236}">
                    <a16:creationId xmlns:a16="http://schemas.microsoft.com/office/drawing/2014/main" id="{08371A32-7BDB-5648-BAEA-A1DC5EAAAB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47414" y="1290342"/>
                <a:ext cx="966118" cy="1159341"/>
              </a:xfrm>
              <a:prstGeom prst="rect">
                <a:avLst/>
              </a:prstGeom>
            </p:spPr>
          </p:pic>
        </p:grpSp>
        <p:sp>
          <p:nvSpPr>
            <p:cNvPr id="91" name="Rectangle 90">
              <a:extLst>
                <a:ext uri="{FF2B5EF4-FFF2-40B4-BE49-F238E27FC236}">
                  <a16:creationId xmlns:a16="http://schemas.microsoft.com/office/drawing/2014/main" id="{789485DF-AB2B-694D-8735-CFE2DA25F2C8}"/>
                </a:ext>
              </a:extLst>
            </p:cNvPr>
            <p:cNvSpPr/>
            <p:nvPr/>
          </p:nvSpPr>
          <p:spPr>
            <a:xfrm>
              <a:off x="2034666" y="3207457"/>
              <a:ext cx="1574162" cy="531321"/>
            </a:xfrm>
            <a:prstGeom prst="rect">
              <a:avLst/>
            </a:prstGeom>
          </p:spPr>
          <p:txBody>
            <a:bodyPr wrap="none">
              <a:spAutoFit/>
            </a:bodyPr>
            <a:lstStyle/>
            <a:p>
              <a:pPr lvl="0" algn="ctr"/>
              <a:r>
                <a:rPr lang="en-US" sz="1200" b="1" dirty="0">
                  <a:solidFill>
                    <a:srgbClr val="1C5661"/>
                  </a:solidFill>
                </a:rPr>
                <a:t>PATIENT</a:t>
              </a:r>
            </a:p>
          </p:txBody>
        </p:sp>
      </p:grpSp>
      <p:grpSp>
        <p:nvGrpSpPr>
          <p:cNvPr id="95" name="Group 94">
            <a:extLst>
              <a:ext uri="{FF2B5EF4-FFF2-40B4-BE49-F238E27FC236}">
                <a16:creationId xmlns:a16="http://schemas.microsoft.com/office/drawing/2014/main" id="{5692872B-7287-CF46-8697-48BAA925C1DA}"/>
              </a:ext>
            </a:extLst>
          </p:cNvPr>
          <p:cNvGrpSpPr/>
          <p:nvPr/>
        </p:nvGrpSpPr>
        <p:grpSpPr>
          <a:xfrm>
            <a:off x="6297722" y="5461551"/>
            <a:ext cx="841881" cy="839028"/>
            <a:chOff x="5044130" y="1502099"/>
            <a:chExt cx="2556246" cy="2547581"/>
          </a:xfrm>
        </p:grpSpPr>
        <p:grpSp>
          <p:nvGrpSpPr>
            <p:cNvPr id="96" name="Group 95">
              <a:extLst>
                <a:ext uri="{FF2B5EF4-FFF2-40B4-BE49-F238E27FC236}">
                  <a16:creationId xmlns:a16="http://schemas.microsoft.com/office/drawing/2014/main" id="{3B66D084-FE16-2F41-9DF6-C4646C40998E}"/>
                </a:ext>
              </a:extLst>
            </p:cNvPr>
            <p:cNvGrpSpPr/>
            <p:nvPr/>
          </p:nvGrpSpPr>
          <p:grpSpPr>
            <a:xfrm>
              <a:off x="5498236" y="1502099"/>
              <a:ext cx="1648033" cy="1648033"/>
              <a:chOff x="5498236" y="1081908"/>
              <a:chExt cx="1648033" cy="1648033"/>
            </a:xfrm>
          </p:grpSpPr>
          <p:sp>
            <p:nvSpPr>
              <p:cNvPr id="98" name="Oval 97">
                <a:extLst>
                  <a:ext uri="{FF2B5EF4-FFF2-40B4-BE49-F238E27FC236}">
                    <a16:creationId xmlns:a16="http://schemas.microsoft.com/office/drawing/2014/main" id="{9C7E67C4-4950-9942-8646-6A17D2C44319}"/>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86EB8F9-7F02-EF4C-9E03-449F4C579066}"/>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a:extLst>
                  <a:ext uri="{FF2B5EF4-FFF2-40B4-BE49-F238E27FC236}">
                    <a16:creationId xmlns:a16="http://schemas.microsoft.com/office/drawing/2014/main" id="{EBEED62D-8044-5243-A8D0-AF10A90ED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97" name="Rectangle 96">
              <a:extLst>
                <a:ext uri="{FF2B5EF4-FFF2-40B4-BE49-F238E27FC236}">
                  <a16:creationId xmlns:a16="http://schemas.microsoft.com/office/drawing/2014/main" id="{91AD0021-F4FD-DD43-9364-0DC36CDEDB3D}"/>
                </a:ext>
              </a:extLst>
            </p:cNvPr>
            <p:cNvSpPr/>
            <p:nvPr/>
          </p:nvSpPr>
          <p:spPr>
            <a:xfrm>
              <a:off x="5044130" y="3164145"/>
              <a:ext cx="2556246" cy="885535"/>
            </a:xfrm>
            <a:prstGeom prst="rect">
              <a:avLst/>
            </a:prstGeom>
          </p:spPr>
          <p:txBody>
            <a:bodyPr wrap="none">
              <a:spAutoFit/>
            </a:bodyPr>
            <a:lstStyle/>
            <a:p>
              <a:pPr lvl="0" algn="ctr"/>
              <a:r>
                <a:rPr lang="en-US" sz="1200" b="1" dirty="0">
                  <a:solidFill>
                    <a:srgbClr val="1C5661"/>
                  </a:solidFill>
                </a:rPr>
                <a:t>CARE</a:t>
              </a:r>
              <a:br>
                <a:rPr lang="en-US" sz="1200" b="1" dirty="0">
                  <a:solidFill>
                    <a:srgbClr val="1C5661"/>
                  </a:solidFill>
                </a:rPr>
              </a:br>
              <a:r>
                <a:rPr lang="en-US" sz="1200" b="1" dirty="0">
                  <a:solidFill>
                    <a:srgbClr val="1C5661"/>
                  </a:solidFill>
                </a:rPr>
                <a:t>COORDINATOR</a:t>
              </a:r>
            </a:p>
          </p:txBody>
        </p:sp>
      </p:grpSp>
      <p:sp>
        <p:nvSpPr>
          <p:cNvPr id="101" name="TextBox 100">
            <a:extLst>
              <a:ext uri="{FF2B5EF4-FFF2-40B4-BE49-F238E27FC236}">
                <a16:creationId xmlns:a16="http://schemas.microsoft.com/office/drawing/2014/main" id="{F8D1964F-1418-924F-B0EE-D7406496FC83}"/>
              </a:ext>
            </a:extLst>
          </p:cNvPr>
          <p:cNvSpPr txBox="1"/>
          <p:nvPr/>
        </p:nvSpPr>
        <p:spPr>
          <a:xfrm>
            <a:off x="6415210" y="1725948"/>
            <a:ext cx="1960226" cy="523220"/>
          </a:xfrm>
          <a:prstGeom prst="rect">
            <a:avLst/>
          </a:prstGeom>
          <a:noFill/>
        </p:spPr>
        <p:txBody>
          <a:bodyPr wrap="square" rtlCol="0">
            <a:spAutoFit/>
          </a:bodyPr>
          <a:lstStyle/>
          <a:p>
            <a:pPr algn="ctr"/>
            <a:r>
              <a:rPr lang="en-US" sz="1400" b="1" dirty="0">
                <a:solidFill>
                  <a:srgbClr val="1B2D5E"/>
                </a:solidFill>
              </a:rPr>
              <a:t>Who Talks to Whom?</a:t>
            </a:r>
            <a:endParaRPr lang="en-US" sz="1400" dirty="0">
              <a:solidFill>
                <a:srgbClr val="1B2D5E"/>
              </a:solidFill>
            </a:endParaRPr>
          </a:p>
        </p:txBody>
      </p:sp>
      <p:cxnSp>
        <p:nvCxnSpPr>
          <p:cNvPr id="102" name="Straight Arrow Connector 101">
            <a:extLst>
              <a:ext uri="{FF2B5EF4-FFF2-40B4-BE49-F238E27FC236}">
                <a16:creationId xmlns:a16="http://schemas.microsoft.com/office/drawing/2014/main" id="{FC62C9E1-A20B-F94F-A58B-C2309F4283B7}"/>
              </a:ext>
            </a:extLst>
          </p:cNvPr>
          <p:cNvCxnSpPr>
            <a:cxnSpLocks/>
          </p:cNvCxnSpPr>
          <p:nvPr/>
        </p:nvCxnSpPr>
        <p:spPr>
          <a:xfrm>
            <a:off x="7134600" y="2363253"/>
            <a:ext cx="446822" cy="0"/>
          </a:xfrm>
          <a:prstGeom prst="straightConnector1">
            <a:avLst/>
          </a:prstGeom>
          <a:ln w="28575">
            <a:solidFill>
              <a:srgbClr val="25708D"/>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79ED6BE-5386-D649-8168-0AC66C5EEB69}"/>
              </a:ext>
            </a:extLst>
          </p:cNvPr>
          <p:cNvCxnSpPr>
            <a:cxnSpLocks/>
          </p:cNvCxnSpPr>
          <p:nvPr/>
        </p:nvCxnSpPr>
        <p:spPr>
          <a:xfrm>
            <a:off x="7134600" y="3505054"/>
            <a:ext cx="446822" cy="0"/>
          </a:xfrm>
          <a:prstGeom prst="straightConnector1">
            <a:avLst/>
          </a:prstGeom>
          <a:ln w="28575">
            <a:solidFill>
              <a:srgbClr val="25708D"/>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1DB9FB2-6475-0241-9B07-F1BB2B74D141}"/>
              </a:ext>
            </a:extLst>
          </p:cNvPr>
          <p:cNvCxnSpPr>
            <a:cxnSpLocks/>
          </p:cNvCxnSpPr>
          <p:nvPr/>
        </p:nvCxnSpPr>
        <p:spPr>
          <a:xfrm>
            <a:off x="7134600" y="4601905"/>
            <a:ext cx="446822" cy="0"/>
          </a:xfrm>
          <a:prstGeom prst="straightConnector1">
            <a:avLst/>
          </a:prstGeom>
          <a:ln w="28575">
            <a:solidFill>
              <a:srgbClr val="25708D"/>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67D92E6-C074-974D-AEBE-8FE0E9EC37B0}"/>
              </a:ext>
            </a:extLst>
          </p:cNvPr>
          <p:cNvCxnSpPr>
            <a:cxnSpLocks/>
          </p:cNvCxnSpPr>
          <p:nvPr/>
        </p:nvCxnSpPr>
        <p:spPr>
          <a:xfrm>
            <a:off x="7134600" y="5732934"/>
            <a:ext cx="446822" cy="0"/>
          </a:xfrm>
          <a:prstGeom prst="straightConnector1">
            <a:avLst/>
          </a:prstGeom>
          <a:ln w="28575">
            <a:solidFill>
              <a:srgbClr val="25708D"/>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Rounded Corners 22">
            <a:extLst>
              <a:ext uri="{FF2B5EF4-FFF2-40B4-BE49-F238E27FC236}">
                <a16:creationId xmlns:a16="http://schemas.microsoft.com/office/drawing/2014/main" id="{9AAB0283-157F-9743-A7F1-DBDA1A01E579}"/>
              </a:ext>
            </a:extLst>
          </p:cNvPr>
          <p:cNvSpPr/>
          <p:nvPr/>
        </p:nvSpPr>
        <p:spPr>
          <a:xfrm>
            <a:off x="532446" y="4505425"/>
            <a:ext cx="5451622" cy="1126754"/>
          </a:xfrm>
          <a:prstGeom prst="roundRect">
            <a:avLst/>
          </a:prstGeom>
          <a:solidFill>
            <a:srgbClr val="1B2D5E"/>
          </a:solidFill>
          <a:ln w="19050">
            <a:solidFill>
              <a:srgbClr val="BCEC2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7" name="TextBox 106">
            <a:extLst>
              <a:ext uri="{FF2B5EF4-FFF2-40B4-BE49-F238E27FC236}">
                <a16:creationId xmlns:a16="http://schemas.microsoft.com/office/drawing/2014/main" id="{D1B8F987-D595-CE42-B177-32975B2C8BCE}"/>
              </a:ext>
            </a:extLst>
          </p:cNvPr>
          <p:cNvSpPr txBox="1"/>
          <p:nvPr/>
        </p:nvSpPr>
        <p:spPr>
          <a:xfrm>
            <a:off x="569437" y="4538325"/>
            <a:ext cx="5406080" cy="1107996"/>
          </a:xfrm>
          <a:prstGeom prst="rect">
            <a:avLst/>
          </a:prstGeom>
          <a:noFill/>
        </p:spPr>
        <p:txBody>
          <a:bodyPr wrap="square" rtlCol="0">
            <a:spAutoFit/>
          </a:bodyPr>
          <a:lstStyle/>
          <a:p>
            <a:pPr algn="ctr"/>
            <a:r>
              <a:rPr lang="en-US" sz="1100" b="1" dirty="0">
                <a:solidFill>
                  <a:srgbClr val="BCEC20"/>
                </a:solidFill>
                <a:cs typeface="Calibri" panose="020F0502020204030204" pitchFamily="34" charset="0"/>
              </a:rPr>
              <a:t>The Wellness Companion will provide the patient with educational support throughout the treatment onboarding process. The Care Coordinator will be responsible for providing patients with access and reimbursement information, including a patient’s out-of-pocket costs, and enrolling the patient into programs such as the Trial Offer, Janssen Link for PONVORY™, and the Janssen </a:t>
            </a:r>
            <a:r>
              <a:rPr lang="en-US" sz="1100" b="1" dirty="0" err="1">
                <a:solidFill>
                  <a:srgbClr val="BCEC20"/>
                </a:solidFill>
                <a:cs typeface="Calibri" panose="020F0502020204030204" pitchFamily="34" charset="0"/>
              </a:rPr>
              <a:t>CarePath</a:t>
            </a:r>
            <a:r>
              <a:rPr lang="en-US" sz="1100" b="1" dirty="0">
                <a:solidFill>
                  <a:srgbClr val="BCEC20"/>
                </a:solidFill>
                <a:cs typeface="Calibri" panose="020F0502020204030204" pitchFamily="34" charset="0"/>
              </a:rPr>
              <a:t> Savings Program.</a:t>
            </a:r>
          </a:p>
        </p:txBody>
      </p:sp>
      <p:grpSp>
        <p:nvGrpSpPr>
          <p:cNvPr id="3" name="tabs">
            <a:extLst>
              <a:ext uri="{FF2B5EF4-FFF2-40B4-BE49-F238E27FC236}">
                <a16:creationId xmlns:a16="http://schemas.microsoft.com/office/drawing/2014/main" id="{1C70AD22-50FD-409B-85F9-ECC18893E91B}"/>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30" name="HYPERLINKS">
            <a:extLst>
              <a:ext uri="{FF2B5EF4-FFF2-40B4-BE49-F238E27FC236}">
                <a16:creationId xmlns:a16="http://schemas.microsoft.com/office/drawing/2014/main" id="{10024A29-8DDD-BD40-A070-51EF6613D973}"/>
              </a:ext>
            </a:extLst>
          </p:cNvPr>
          <p:cNvGrpSpPr/>
          <p:nvPr/>
        </p:nvGrpSpPr>
        <p:grpSpPr>
          <a:xfrm>
            <a:off x="311832" y="1091797"/>
            <a:ext cx="8466079" cy="605706"/>
            <a:chOff x="334679" y="1100221"/>
            <a:chExt cx="8466079" cy="605706"/>
          </a:xfrm>
        </p:grpSpPr>
        <p:sp>
          <p:nvSpPr>
            <p:cNvPr id="32" name="Freeform 31">
              <a:hlinkClick r:id="rId12" action="ppaction://hlinksldjump"/>
              <a:extLst>
                <a:ext uri="{FF2B5EF4-FFF2-40B4-BE49-F238E27FC236}">
                  <a16:creationId xmlns:a16="http://schemas.microsoft.com/office/drawing/2014/main" id="{211ABF33-FD3E-3346-9069-0F32062179D0}"/>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13" action="ppaction://hlinksldjump"/>
              <a:extLst>
                <a:ext uri="{FF2B5EF4-FFF2-40B4-BE49-F238E27FC236}">
                  <a16:creationId xmlns:a16="http://schemas.microsoft.com/office/drawing/2014/main" id="{D0E6239A-039F-4141-9C1C-C2C5ECDD0477}"/>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14" action="ppaction://hlinksldjump"/>
              <a:extLst>
                <a:ext uri="{FF2B5EF4-FFF2-40B4-BE49-F238E27FC236}">
                  <a16:creationId xmlns:a16="http://schemas.microsoft.com/office/drawing/2014/main" id="{64F4FC79-0AD0-A248-A380-F1234800A03B}"/>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5" name="Freeform 34">
              <a:hlinkClick r:id="rId15" action="ppaction://hlinksldjump"/>
              <a:extLst>
                <a:ext uri="{FF2B5EF4-FFF2-40B4-BE49-F238E27FC236}">
                  <a16:creationId xmlns:a16="http://schemas.microsoft.com/office/drawing/2014/main" id="{73767570-66B8-0E4E-898B-F0D216797EF6}"/>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16" action="ppaction://hlinksldjump"/>
              <a:extLst>
                <a:ext uri="{FF2B5EF4-FFF2-40B4-BE49-F238E27FC236}">
                  <a16:creationId xmlns:a16="http://schemas.microsoft.com/office/drawing/2014/main" id="{499D245A-78AB-4D4B-AFB1-44AF11CDFED9}"/>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108" name="Hyperlink">
            <a:hlinkClick r:id="rId17" action="ppaction://hlinksldjump"/>
            <a:extLst>
              <a:ext uri="{FF2B5EF4-FFF2-40B4-BE49-F238E27FC236}">
                <a16:creationId xmlns:a16="http://schemas.microsoft.com/office/drawing/2014/main" id="{5CFA75B6-89D3-D144-A767-80DBA7C286AA}"/>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itle 1">
            <a:extLst>
              <a:ext uri="{FF2B5EF4-FFF2-40B4-BE49-F238E27FC236}">
                <a16:creationId xmlns:a16="http://schemas.microsoft.com/office/drawing/2014/main" id="{40FD7F65-84CF-614E-925D-3CDB8B14F872}"/>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3: </a:t>
            </a:r>
            <a:r>
              <a:rPr lang="en-US" sz="1950" b="0" spc="0" dirty="0">
                <a:solidFill>
                  <a:srgbClr val="BCEC1F"/>
                </a:solidFill>
                <a:ea typeface="+mn-ea"/>
                <a:cs typeface="Calibri" panose="020F0502020204030204" pitchFamily="34" charset="0"/>
              </a:rPr>
              <a:t>Benefits Investigation Is Complete</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96079182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5673"/>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50EB6AC0-D60A-E943-A39F-8BBC1936F91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19" name="Group 18">
            <a:extLst>
              <a:ext uri="{FF2B5EF4-FFF2-40B4-BE49-F238E27FC236}">
                <a16:creationId xmlns:a16="http://schemas.microsoft.com/office/drawing/2014/main" id="{EDE7EA7A-1579-B24E-87F3-F058315B4929}"/>
              </a:ext>
            </a:extLst>
          </p:cNvPr>
          <p:cNvGrpSpPr/>
          <p:nvPr/>
        </p:nvGrpSpPr>
        <p:grpSpPr>
          <a:xfrm>
            <a:off x="859240" y="2020824"/>
            <a:ext cx="1648033" cy="2185267"/>
            <a:chOff x="5498236" y="1502099"/>
            <a:chExt cx="1648033" cy="2185267"/>
          </a:xfrm>
        </p:grpSpPr>
        <p:grpSp>
          <p:nvGrpSpPr>
            <p:cNvPr id="20" name="Group 19">
              <a:extLst>
                <a:ext uri="{FF2B5EF4-FFF2-40B4-BE49-F238E27FC236}">
                  <a16:creationId xmlns:a16="http://schemas.microsoft.com/office/drawing/2014/main" id="{528DAF90-FA33-8642-AFD6-1ECA0D9A763F}"/>
                </a:ext>
              </a:extLst>
            </p:cNvPr>
            <p:cNvGrpSpPr/>
            <p:nvPr/>
          </p:nvGrpSpPr>
          <p:grpSpPr>
            <a:xfrm>
              <a:off x="5498236" y="1502099"/>
              <a:ext cx="1648033" cy="1648033"/>
              <a:chOff x="5498236" y="1081908"/>
              <a:chExt cx="1648033" cy="1648033"/>
            </a:xfrm>
          </p:grpSpPr>
          <p:sp>
            <p:nvSpPr>
              <p:cNvPr id="22" name="Oval 21">
                <a:extLst>
                  <a:ext uri="{FF2B5EF4-FFF2-40B4-BE49-F238E27FC236}">
                    <a16:creationId xmlns:a16="http://schemas.microsoft.com/office/drawing/2014/main" id="{9D00DB86-BB39-9344-A6D5-E0DB8F1B54A4}"/>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861A5BF-0CE6-1C40-A754-DB2E47E8E91A}"/>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A3E5739-69D4-4048-A69F-5BBC8B870D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21" name="Rectangle 20">
              <a:extLst>
                <a:ext uri="{FF2B5EF4-FFF2-40B4-BE49-F238E27FC236}">
                  <a16:creationId xmlns:a16="http://schemas.microsoft.com/office/drawing/2014/main" id="{9C9E3454-13AD-8F45-ABAC-359CC314FB5D}"/>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sp>
        <p:nvSpPr>
          <p:cNvPr id="32" name="TextBox 31">
            <a:extLst>
              <a:ext uri="{FF2B5EF4-FFF2-40B4-BE49-F238E27FC236}">
                <a16:creationId xmlns:a16="http://schemas.microsoft.com/office/drawing/2014/main" id="{E47DEAE8-3699-B043-B7D9-C169C827B0AC}"/>
              </a:ext>
            </a:extLst>
          </p:cNvPr>
          <p:cNvSpPr txBox="1"/>
          <p:nvPr/>
        </p:nvSpPr>
        <p:spPr>
          <a:xfrm>
            <a:off x="2833801" y="2017622"/>
            <a:ext cx="5532158" cy="3708708"/>
          </a:xfrm>
          <a:prstGeom prst="rect">
            <a:avLst/>
          </a:prstGeom>
          <a:noFill/>
        </p:spPr>
        <p:txBody>
          <a:bodyPr wrap="square" rtlCol="0">
            <a:spAutoFit/>
          </a:bodyPr>
          <a:lstStyle/>
          <a:p>
            <a:pPr>
              <a:spcAft>
                <a:spcPts val="600"/>
              </a:spcAft>
            </a:pPr>
            <a:r>
              <a:rPr lang="en-US" sz="1400" b="1" dirty="0">
                <a:solidFill>
                  <a:srgbClr val="002060"/>
                </a:solidFill>
              </a:rPr>
              <a:t>Navigating Prior Authorizations or New-to-Market Blocks:</a:t>
            </a:r>
          </a:p>
          <a:p>
            <a:r>
              <a:rPr lang="en-US" sz="1400" dirty="0">
                <a:solidFill>
                  <a:srgbClr val="002060"/>
                </a:solidFill>
              </a:rPr>
              <a:t>If an HCP is navigating a prior authorization or new-to-market-block for PONVORY™, Janssen CarePath has resources that can help –including Prior Authorization Form Assistance and status monitoring and providing a Letter of Medical Necessity template. </a:t>
            </a:r>
          </a:p>
          <a:p>
            <a:r>
              <a:rPr lang="en-US" sz="1400" b="0" dirty="0">
                <a:solidFill>
                  <a:srgbClr val="002060"/>
                </a:solidFill>
              </a:rPr>
              <a:t> </a:t>
            </a:r>
          </a:p>
          <a:p>
            <a:pPr>
              <a:spcAft>
                <a:spcPts val="600"/>
              </a:spcAft>
            </a:pPr>
            <a:r>
              <a:rPr lang="en-US" sz="1400" b="1" dirty="0">
                <a:solidFill>
                  <a:srgbClr val="002060"/>
                </a:solidFill>
              </a:rPr>
              <a:t>Going directly to the specialty pharmacy may cause a delay in treatment initiation:</a:t>
            </a:r>
          </a:p>
          <a:p>
            <a:pPr>
              <a:spcAft>
                <a:spcPts val="600"/>
              </a:spcAft>
            </a:pPr>
            <a:r>
              <a:rPr lang="en-US" sz="1400" dirty="0">
                <a:solidFill>
                  <a:srgbClr val="002060"/>
                </a:solidFill>
              </a:rPr>
              <a:t>If after going to a specialty pharmacy, the HCP and patient would like to enroll in the Trial Offer for PONVORY™ or Janssen Link for PONVORY™:</a:t>
            </a:r>
          </a:p>
          <a:p>
            <a:pPr marL="285750" indent="-285750">
              <a:spcAft>
                <a:spcPts val="600"/>
              </a:spcAft>
              <a:buFont typeface="Arial" panose="020B0604020202020204" pitchFamily="34" charset="0"/>
              <a:buChar char="•"/>
            </a:pPr>
            <a:r>
              <a:rPr lang="en-US" sz="1400" dirty="0">
                <a:solidFill>
                  <a:srgbClr val="002060"/>
                </a:solidFill>
              </a:rPr>
              <a:t>The HCP will still need to complete a PEF</a:t>
            </a:r>
          </a:p>
          <a:p>
            <a:pPr marL="285750" indent="-285750">
              <a:spcAft>
                <a:spcPts val="600"/>
              </a:spcAft>
              <a:buFont typeface="Arial" panose="020B0604020202020204" pitchFamily="34" charset="0"/>
              <a:buChar char="•"/>
            </a:pPr>
            <a:r>
              <a:rPr lang="en-US" sz="1400" dirty="0">
                <a:solidFill>
                  <a:srgbClr val="002060"/>
                </a:solidFill>
              </a:rPr>
              <a:t>The completed PEF should be faxed to Janssen </a:t>
            </a:r>
            <a:r>
              <a:rPr lang="en-US" sz="1400" dirty="0" err="1">
                <a:solidFill>
                  <a:srgbClr val="002060"/>
                </a:solidFill>
              </a:rPr>
              <a:t>CarePath</a:t>
            </a:r>
            <a:endParaRPr lang="en-US" sz="1400" dirty="0">
              <a:solidFill>
                <a:srgbClr val="002060"/>
              </a:solidFill>
            </a:endParaRPr>
          </a:p>
          <a:p>
            <a:pPr marL="285750" indent="-285750">
              <a:spcAft>
                <a:spcPts val="600"/>
              </a:spcAft>
              <a:buFont typeface="Arial" panose="020B0604020202020204" pitchFamily="34" charset="0"/>
              <a:buChar char="•"/>
            </a:pPr>
            <a:r>
              <a:rPr lang="en-US" sz="1400" dirty="0">
                <a:solidFill>
                  <a:srgbClr val="002060"/>
                </a:solidFill>
              </a:rPr>
              <a:t>Janssen </a:t>
            </a:r>
            <a:r>
              <a:rPr lang="en-US" sz="1400" dirty="0" err="1">
                <a:solidFill>
                  <a:srgbClr val="002060"/>
                </a:solidFill>
              </a:rPr>
              <a:t>CarePath</a:t>
            </a:r>
            <a:r>
              <a:rPr lang="en-US" sz="1400" dirty="0">
                <a:solidFill>
                  <a:srgbClr val="002060"/>
                </a:solidFill>
              </a:rPr>
              <a:t> will run another investigation (BI) for the patient, even if the specialty pharmacy already completed the BI</a:t>
            </a:r>
            <a:endParaRPr lang="en-US" sz="1400" b="1" dirty="0">
              <a:solidFill>
                <a:srgbClr val="002060"/>
              </a:solidFill>
            </a:endParaRP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245D68"/>
          </a:solidFill>
        </p:grpSpPr>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26" name="HYPERLINKS">
            <a:extLst>
              <a:ext uri="{FF2B5EF4-FFF2-40B4-BE49-F238E27FC236}">
                <a16:creationId xmlns:a16="http://schemas.microsoft.com/office/drawing/2014/main" id="{9FED329E-35BC-7043-947A-E506E2CA42FA}"/>
              </a:ext>
            </a:extLst>
          </p:cNvPr>
          <p:cNvGrpSpPr/>
          <p:nvPr/>
        </p:nvGrpSpPr>
        <p:grpSpPr>
          <a:xfrm>
            <a:off x="311832" y="1091797"/>
            <a:ext cx="8466079" cy="605706"/>
            <a:chOff x="334679" y="1100221"/>
            <a:chExt cx="8466079" cy="605706"/>
          </a:xfrm>
        </p:grpSpPr>
        <p:sp>
          <p:nvSpPr>
            <p:cNvPr id="28" name="Freeform 27">
              <a:hlinkClick r:id="rId6" action="ppaction://hlinksldjump"/>
              <a:extLst>
                <a:ext uri="{FF2B5EF4-FFF2-40B4-BE49-F238E27FC236}">
                  <a16:creationId xmlns:a16="http://schemas.microsoft.com/office/drawing/2014/main" id="{06ED3B81-AFA1-684D-9F66-F6B3B24B5361}"/>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7" action="ppaction://hlinksldjump"/>
              <a:extLst>
                <a:ext uri="{FF2B5EF4-FFF2-40B4-BE49-F238E27FC236}">
                  <a16:creationId xmlns:a16="http://schemas.microsoft.com/office/drawing/2014/main" id="{A427F2E1-20E0-064C-8004-78AEFFA54831}"/>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8" action="ppaction://hlinksldjump"/>
              <a:extLst>
                <a:ext uri="{FF2B5EF4-FFF2-40B4-BE49-F238E27FC236}">
                  <a16:creationId xmlns:a16="http://schemas.microsoft.com/office/drawing/2014/main" id="{A36CFE66-E763-8344-A56A-8EC285145304}"/>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9" action="ppaction://hlinksldjump"/>
              <a:extLst>
                <a:ext uri="{FF2B5EF4-FFF2-40B4-BE49-F238E27FC236}">
                  <a16:creationId xmlns:a16="http://schemas.microsoft.com/office/drawing/2014/main" id="{5ED67906-9976-CD4A-B6C4-E07DB80B5A0D}"/>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5" name="Freeform 34">
              <a:hlinkClick r:id="rId10" action="ppaction://hlinksldjump"/>
              <a:extLst>
                <a:ext uri="{FF2B5EF4-FFF2-40B4-BE49-F238E27FC236}">
                  <a16:creationId xmlns:a16="http://schemas.microsoft.com/office/drawing/2014/main" id="{019471D5-901B-A047-921B-13E8ADA12996}"/>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7" name="Hyperlink">
            <a:hlinkClick r:id="rId11" action="ppaction://hlinksldjump"/>
            <a:extLst>
              <a:ext uri="{FF2B5EF4-FFF2-40B4-BE49-F238E27FC236}">
                <a16:creationId xmlns:a16="http://schemas.microsoft.com/office/drawing/2014/main" id="{52E1FA4F-5855-444A-BB94-AEB3B4DE2457}"/>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16ACA1FC-350F-F14D-AA73-8BB26B5039BC}"/>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3: </a:t>
            </a:r>
            <a:r>
              <a:rPr lang="en-US" sz="1950" b="0" spc="0" dirty="0">
                <a:solidFill>
                  <a:srgbClr val="BCEC1F"/>
                </a:solidFill>
                <a:ea typeface="+mn-ea"/>
                <a:cs typeface="Calibri" panose="020F0502020204030204" pitchFamily="34" charset="0"/>
              </a:rPr>
              <a:t>Benefits Investigation Is Complete</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24182661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8" name="Title 1" hidden="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30271AE3-59E0-4049-84BF-5849EC09188F}"/>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38F67112-4CC5-724B-B0CD-C6604D2A9E22}"/>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1 of 2</a:t>
            </a:r>
          </a:p>
        </p:txBody>
      </p:sp>
      <p:sp>
        <p:nvSpPr>
          <p:cNvPr id="15" name="Freeform 14">
            <a:extLst>
              <a:ext uri="{FF2B5EF4-FFF2-40B4-BE49-F238E27FC236}">
                <a16:creationId xmlns:a16="http://schemas.microsoft.com/office/drawing/2014/main" id="{4B8532FE-F5D6-5E4D-AE18-74B33688E973}"/>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2 of 2</a:t>
            </a:r>
          </a:p>
        </p:txBody>
      </p:sp>
      <p:sp>
        <p:nvSpPr>
          <p:cNvPr id="17" name="Freeform 16">
            <a:extLst>
              <a:ext uri="{FF2B5EF4-FFF2-40B4-BE49-F238E27FC236}">
                <a16:creationId xmlns:a16="http://schemas.microsoft.com/office/drawing/2014/main" id="{44C65D3C-26E6-F643-B86B-107D72316D48}"/>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Reimbursement Activities Compliance Guidelines</a:t>
            </a:r>
          </a:p>
        </p:txBody>
      </p:sp>
      <p:sp>
        <p:nvSpPr>
          <p:cNvPr id="18" name="Freeform 17">
            <a:extLst>
              <a:ext uri="{FF2B5EF4-FFF2-40B4-BE49-F238E27FC236}">
                <a16:creationId xmlns:a16="http://schemas.microsoft.com/office/drawing/2014/main" id="{D9C9A6A1-6DB4-EA4E-BDD4-70A824E23B46}"/>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Patient Access Field Analytics (PAFA) – </a:t>
            </a:r>
            <a:br>
              <a:rPr lang="en-US" sz="1050" dirty="0">
                <a:solidFill>
                  <a:srgbClr val="14263D"/>
                </a:solidFill>
              </a:rPr>
            </a:br>
            <a:r>
              <a:rPr lang="en-US" sz="1050" dirty="0">
                <a:solidFill>
                  <a:srgbClr val="14263D"/>
                </a:solidFill>
              </a:rPr>
              <a:t>Compliance Guidelines</a:t>
            </a:r>
          </a:p>
        </p:txBody>
      </p:sp>
      <p:sp>
        <p:nvSpPr>
          <p:cNvPr id="16" name="Freeform 15">
            <a:extLst>
              <a:ext uri="{FF2B5EF4-FFF2-40B4-BE49-F238E27FC236}">
                <a16:creationId xmlns:a16="http://schemas.microsoft.com/office/drawing/2014/main" id="{6FAE09F4-EF14-B449-9972-4E475E028576}"/>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BCEC20"/>
                </a:solidFill>
              </a:rPr>
              <a:t>Janssen CarePath Compliance Guidelines</a:t>
            </a:r>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3" name="Freeform 22">
            <a:extLst>
              <a:ext uri="{FF2B5EF4-FFF2-40B4-BE49-F238E27FC236}">
                <a16:creationId xmlns:a16="http://schemas.microsoft.com/office/drawing/2014/main" id="{7AA3777D-260D-A346-A36C-D73E63C8D7B1}"/>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PONVORY</a:t>
            </a:r>
            <a:r>
              <a:rPr lang="en-US" sz="1050" baseline="30000" dirty="0">
                <a:solidFill>
                  <a:srgbClr val="14263D"/>
                </a:solidFill>
              </a:rPr>
              <a:t>TM</a:t>
            </a:r>
            <a:r>
              <a:rPr lang="en-US" sz="1050" dirty="0">
                <a:solidFill>
                  <a:srgbClr val="14263D"/>
                </a:solidFill>
              </a:rPr>
              <a:t> Pretest Rebate Program</a:t>
            </a:r>
          </a:p>
        </p:txBody>
      </p:sp>
      <p:grpSp>
        <p:nvGrpSpPr>
          <p:cNvPr id="2" name="HYPERLINKS">
            <a:extLst>
              <a:ext uri="{FF2B5EF4-FFF2-40B4-BE49-F238E27FC236}">
                <a16:creationId xmlns:a16="http://schemas.microsoft.com/office/drawing/2014/main" id="{C28A37EA-C717-F045-A5BA-9F798A1DBE2B}"/>
              </a:ext>
            </a:extLst>
          </p:cNvPr>
          <p:cNvGrpSpPr/>
          <p:nvPr/>
        </p:nvGrpSpPr>
        <p:grpSpPr>
          <a:xfrm>
            <a:off x="334248" y="1104160"/>
            <a:ext cx="8510553" cy="929463"/>
            <a:chOff x="334248" y="1104160"/>
            <a:chExt cx="8510553" cy="929463"/>
          </a:xfrm>
        </p:grpSpPr>
        <p:sp>
          <p:nvSpPr>
            <p:cNvPr id="22" name="Freeform 21">
              <a:hlinkClick r:id="rId3" action="ppaction://hlinksldjump"/>
              <a:extLst>
                <a:ext uri="{FF2B5EF4-FFF2-40B4-BE49-F238E27FC236}">
                  <a16:creationId xmlns:a16="http://schemas.microsoft.com/office/drawing/2014/main" id="{47538552-7004-C240-8F54-6BD470A7CFC6}"/>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4" name="Freeform 23">
              <a:hlinkClick r:id="rId6" action="ppaction://hlinksldjump"/>
              <a:extLst>
                <a:ext uri="{FF2B5EF4-FFF2-40B4-BE49-F238E27FC236}">
                  <a16:creationId xmlns:a16="http://schemas.microsoft.com/office/drawing/2014/main" id="{D5A8EE59-07F6-A34C-AEDF-949DEE1D3290}"/>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5" name="Freeform 24">
              <a:hlinkClick r:id="rId7" action="ppaction://hlinksldjump"/>
              <a:extLst>
                <a:ext uri="{FF2B5EF4-FFF2-40B4-BE49-F238E27FC236}">
                  <a16:creationId xmlns:a16="http://schemas.microsoft.com/office/drawing/2014/main" id="{EAFC261D-A861-0643-9DC0-9C22DCBDD064}"/>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6" name="Freeform 25">
              <a:hlinkClick r:id="rId8" action="ppaction://hlinksldjump"/>
              <a:extLst>
                <a:ext uri="{FF2B5EF4-FFF2-40B4-BE49-F238E27FC236}">
                  <a16:creationId xmlns:a16="http://schemas.microsoft.com/office/drawing/2014/main" id="{09D017A6-B79F-9040-B049-67A94109BDCA}"/>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7" name="Freeform 26">
              <a:hlinkClick r:id="rId9" action="ppaction://hlinksldjump"/>
              <a:extLst>
                <a:ext uri="{FF2B5EF4-FFF2-40B4-BE49-F238E27FC236}">
                  <a16:creationId xmlns:a16="http://schemas.microsoft.com/office/drawing/2014/main" id="{0EEB49F1-B8FB-7345-BA0A-5693B8868748}"/>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8" name="Freeform 27">
              <a:hlinkClick r:id="rId10" action="ppaction://hlinksldjump"/>
              <a:extLst>
                <a:ext uri="{FF2B5EF4-FFF2-40B4-BE49-F238E27FC236}">
                  <a16:creationId xmlns:a16="http://schemas.microsoft.com/office/drawing/2014/main" id="{3C4BDB97-5775-6243-8407-B0117BDAD1B6}"/>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9" name="Hyperlink">
            <a:hlinkClick r:id="rId11" action="ppaction://hlinksldjump"/>
            <a:extLst>
              <a:ext uri="{FF2B5EF4-FFF2-40B4-BE49-F238E27FC236}">
                <a16:creationId xmlns:a16="http://schemas.microsoft.com/office/drawing/2014/main" id="{6227D128-E810-2D4A-B4CA-D2E7E2FA24B4}"/>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4">
            <a:extLst>
              <a:ext uri="{FF2B5EF4-FFF2-40B4-BE49-F238E27FC236}">
                <a16:creationId xmlns:a16="http://schemas.microsoft.com/office/drawing/2014/main" id="{59A2C740-9A80-6E4B-AC70-BAD0C471A144}"/>
              </a:ext>
            </a:extLst>
          </p:cNvPr>
          <p:cNvSpPr txBox="1">
            <a:spLocks/>
          </p:cNvSpPr>
          <p:nvPr/>
        </p:nvSpPr>
        <p:spPr>
          <a:xfrm>
            <a:off x="648813" y="2240788"/>
            <a:ext cx="7791022" cy="3658100"/>
          </a:xfrm>
          <a:prstGeom prst="rect">
            <a:avLst/>
          </a:prstGeom>
        </p:spPr>
        <p:txBody>
          <a:bodyPr vert="horz" lIns="91440" tIns="45720" rIns="91440" bIns="45720" rtlCol="0">
            <a:noAutofit/>
          </a:bodyPr>
          <a:lstStyle>
            <a:lvl1pPr marL="228554" indent="-228554" algn="l" defTabSz="914217" rtl="0" eaLnBrk="1" latinLnBrk="0" hangingPunct="1">
              <a:lnSpc>
                <a:spcPct val="90000"/>
              </a:lnSpc>
              <a:spcBef>
                <a:spcPts val="1200"/>
              </a:spcBef>
              <a:spcAft>
                <a:spcPts val="300"/>
              </a:spcAft>
              <a:buClr>
                <a:schemeClr val="tx1">
                  <a:lumMod val="50000"/>
                </a:schemeClr>
              </a:buClr>
              <a:buFont typeface="Arial" panose="020B0604020202020204" pitchFamily="34" charset="0"/>
              <a:buChar char="•"/>
              <a:defRPr sz="2400" b="0" i="0" kern="1200">
                <a:solidFill>
                  <a:srgbClr val="636466"/>
                </a:solidFill>
                <a:latin typeface="Apex Sans Book" panose="02010600040501010103" pitchFamily="2" charset="77"/>
                <a:ea typeface="+mn-ea"/>
                <a:cs typeface="Arial" panose="020B0604020202020204" pitchFamily="34" charset="0"/>
              </a:defRPr>
            </a:lvl1pPr>
            <a:lvl2pPr marL="685663"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200" b="0" i="0" kern="1200">
                <a:solidFill>
                  <a:srgbClr val="636466"/>
                </a:solidFill>
                <a:latin typeface="Apex Sans Book" panose="02010600040501010103" pitchFamily="2" charset="77"/>
                <a:ea typeface="+mn-ea"/>
                <a:cs typeface="Arial" panose="020B0604020202020204" pitchFamily="34" charset="0"/>
              </a:defRPr>
            </a:lvl2pPr>
            <a:lvl3pPr marL="1142771"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000" b="0" i="0" kern="1200">
                <a:solidFill>
                  <a:srgbClr val="636466"/>
                </a:solidFill>
                <a:latin typeface="Apex Sans Book" panose="02010600040501010103" pitchFamily="2" charset="77"/>
                <a:ea typeface="+mn-ea"/>
                <a:cs typeface="Arial" panose="020B0604020202020204" pitchFamily="34" charset="0"/>
              </a:defRPr>
            </a:lvl3pPr>
            <a:lvl4pPr marL="1599880"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800" b="0" i="0" kern="1200">
                <a:solidFill>
                  <a:srgbClr val="636466"/>
                </a:solidFill>
                <a:latin typeface="Apex Sans Book" panose="02010600040501010103" pitchFamily="2" charset="77"/>
                <a:ea typeface="+mn-ea"/>
                <a:cs typeface="Arial" panose="020B0604020202020204" pitchFamily="34" charset="0"/>
              </a:defRPr>
            </a:lvl4pPr>
            <a:lvl5pPr marL="2056989"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600" b="0" i="0" kern="1200">
                <a:solidFill>
                  <a:srgbClr val="636466"/>
                </a:solidFill>
                <a:latin typeface="Apex Sans Book" panose="02010600040501010103" pitchFamily="2" charset="77"/>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200"/>
              </a:spcAft>
            </a:pPr>
            <a:r>
              <a:rPr lang="en-US" sz="1400" dirty="0">
                <a:solidFill>
                  <a:srgbClr val="002060"/>
                </a:solidFill>
                <a:latin typeface="+mn-lt"/>
              </a:rPr>
              <a:t>Janssen CarePath is a support program for patients; it should </a:t>
            </a:r>
            <a:r>
              <a:rPr lang="en-US" sz="1400" b="1" dirty="0">
                <a:solidFill>
                  <a:srgbClr val="002060"/>
                </a:solidFill>
                <a:latin typeface="+mn-lt"/>
              </a:rPr>
              <a:t>not</a:t>
            </a:r>
            <a:r>
              <a:rPr lang="en-US" sz="1400" dirty="0">
                <a:solidFill>
                  <a:srgbClr val="002060"/>
                </a:solidFill>
                <a:latin typeface="+mn-lt"/>
              </a:rPr>
              <a:t> be positioned as a “value added” service to HCPs</a:t>
            </a:r>
            <a:endParaRPr lang="en-US" sz="1400" b="1" dirty="0">
              <a:solidFill>
                <a:srgbClr val="002060"/>
              </a:solidFill>
              <a:latin typeface="+mn-lt"/>
            </a:endParaRPr>
          </a:p>
          <a:p>
            <a:pPr marL="457200" indent="-182880">
              <a:lnSpc>
                <a:spcPct val="100000"/>
              </a:lnSpc>
              <a:spcBef>
                <a:spcPts val="600"/>
              </a:spcBef>
              <a:spcAft>
                <a:spcPts val="200"/>
              </a:spcAft>
              <a:buFont typeface="System Font Regular"/>
              <a:buChar char="–"/>
            </a:pPr>
            <a:r>
              <a:rPr lang="en-US" sz="1400" dirty="0">
                <a:solidFill>
                  <a:srgbClr val="002060"/>
                </a:solidFill>
                <a:latin typeface="+mn-lt"/>
              </a:rPr>
              <a:t>For example: It is </a:t>
            </a:r>
            <a:r>
              <a:rPr lang="en-US" sz="1400" b="1" u="sng" dirty="0">
                <a:solidFill>
                  <a:srgbClr val="002060"/>
                </a:solidFill>
                <a:latin typeface="+mn-lt"/>
              </a:rPr>
              <a:t>not</a:t>
            </a:r>
            <a:r>
              <a:rPr lang="en-US" sz="1400" dirty="0">
                <a:solidFill>
                  <a:srgbClr val="002060"/>
                </a:solidFill>
                <a:latin typeface="+mn-lt"/>
              </a:rPr>
              <a:t> “back-end” office support to lessen the burden for office staff/institutions</a:t>
            </a:r>
            <a:endParaRPr lang="en-US" sz="1400" b="1" u="sng" dirty="0">
              <a:solidFill>
                <a:srgbClr val="002060"/>
              </a:solidFill>
              <a:latin typeface="+mn-lt"/>
            </a:endParaRPr>
          </a:p>
          <a:p>
            <a:pPr>
              <a:lnSpc>
                <a:spcPct val="100000"/>
              </a:lnSpc>
              <a:spcBef>
                <a:spcPts val="600"/>
              </a:spcBef>
              <a:spcAft>
                <a:spcPts val="200"/>
              </a:spcAft>
            </a:pPr>
            <a:r>
              <a:rPr lang="en-US" sz="1400" dirty="0">
                <a:solidFill>
                  <a:srgbClr val="002060"/>
                </a:solidFill>
                <a:latin typeface="+mn-lt"/>
              </a:rPr>
              <a:t>Janssen CarePath should not be positioned as a reason to prescribe Janssen products and should generally be discussed after the prescribing decision has been made</a:t>
            </a:r>
          </a:p>
          <a:p>
            <a:pPr>
              <a:lnSpc>
                <a:spcPct val="100000"/>
              </a:lnSpc>
              <a:spcBef>
                <a:spcPts val="600"/>
              </a:spcBef>
              <a:spcAft>
                <a:spcPts val="200"/>
              </a:spcAft>
            </a:pPr>
            <a:r>
              <a:rPr lang="en-US" sz="1400" dirty="0">
                <a:solidFill>
                  <a:srgbClr val="002060"/>
                </a:solidFill>
                <a:latin typeface="+mn-lt"/>
              </a:rPr>
              <a:t>Janssen CarePath can help support offices/institutions by providing information and resources to help their patients</a:t>
            </a:r>
          </a:p>
          <a:p>
            <a:pPr>
              <a:lnSpc>
                <a:spcPct val="100000"/>
              </a:lnSpc>
              <a:spcBef>
                <a:spcPts val="600"/>
              </a:spcBef>
              <a:spcAft>
                <a:spcPts val="200"/>
              </a:spcAft>
            </a:pPr>
            <a:r>
              <a:rPr lang="en-US" sz="1400" dirty="0">
                <a:solidFill>
                  <a:srgbClr val="002060"/>
                </a:solidFill>
                <a:latin typeface="+mn-lt"/>
              </a:rPr>
              <a:t>Janssen </a:t>
            </a:r>
            <a:r>
              <a:rPr lang="en-US" sz="1400" dirty="0" err="1">
                <a:solidFill>
                  <a:srgbClr val="002060"/>
                </a:solidFill>
                <a:latin typeface="+mn-lt"/>
              </a:rPr>
              <a:t>CarePath</a:t>
            </a:r>
            <a:r>
              <a:rPr lang="en-US" sz="1400" dirty="0">
                <a:solidFill>
                  <a:srgbClr val="002060"/>
                </a:solidFill>
                <a:latin typeface="+mn-lt"/>
              </a:rPr>
              <a:t> should not be used to gain entry to “hard-to-see” or “no-see” customers</a:t>
            </a:r>
          </a:p>
        </p:txBody>
      </p:sp>
    </p:spTree>
    <p:extLst>
      <p:ext uri="{BB962C8B-B14F-4D97-AF65-F5344CB8AC3E}">
        <p14:creationId xmlns:p14="http://schemas.microsoft.com/office/powerpoint/2010/main" val="141424618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0" name="Rounded Rectangle 19">
            <a:hlinkClick r:id="rId3" action="ppaction://hlinksldjump"/>
            <a:extLst>
              <a:ext uri="{FF2B5EF4-FFF2-40B4-BE49-F238E27FC236}">
                <a16:creationId xmlns:a16="http://schemas.microsoft.com/office/drawing/2014/main" id="{9B19E1A2-AB27-324E-BCD1-D42D1EEA4E2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18" name="Group 17">
            <a:extLst>
              <a:ext uri="{FF2B5EF4-FFF2-40B4-BE49-F238E27FC236}">
                <a16:creationId xmlns:a16="http://schemas.microsoft.com/office/drawing/2014/main" id="{59F2128B-E2E1-914A-B3EE-310D8153AD2F}"/>
              </a:ext>
            </a:extLst>
          </p:cNvPr>
          <p:cNvGrpSpPr/>
          <p:nvPr/>
        </p:nvGrpSpPr>
        <p:grpSpPr>
          <a:xfrm>
            <a:off x="3516648" y="2504146"/>
            <a:ext cx="2110702" cy="2553454"/>
            <a:chOff x="1997730" y="1502099"/>
            <a:chExt cx="1648033" cy="1993733"/>
          </a:xfrm>
        </p:grpSpPr>
        <p:grpSp>
          <p:nvGrpSpPr>
            <p:cNvPr id="19" name="Group 18">
              <a:extLst>
                <a:ext uri="{FF2B5EF4-FFF2-40B4-BE49-F238E27FC236}">
                  <a16:creationId xmlns:a16="http://schemas.microsoft.com/office/drawing/2014/main" id="{71CC597C-BEE6-BE49-B68D-7A9199BA9D02}"/>
                </a:ext>
              </a:extLst>
            </p:cNvPr>
            <p:cNvGrpSpPr/>
            <p:nvPr/>
          </p:nvGrpSpPr>
          <p:grpSpPr>
            <a:xfrm>
              <a:off x="1997730" y="1502099"/>
              <a:ext cx="1648033" cy="1648033"/>
              <a:chOff x="2091533" y="1081908"/>
              <a:chExt cx="1648851" cy="1648851"/>
            </a:xfrm>
          </p:grpSpPr>
          <p:sp>
            <p:nvSpPr>
              <p:cNvPr id="22" name="Oval 21">
                <a:extLst>
                  <a:ext uri="{FF2B5EF4-FFF2-40B4-BE49-F238E27FC236}">
                    <a16:creationId xmlns:a16="http://schemas.microsoft.com/office/drawing/2014/main" id="{59CA0D0C-F25B-BA40-8F79-5CE902F68712}"/>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31E64ED-23BF-5740-B229-0AA2FE687B73}"/>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2537FC2C-13F5-DA45-852B-B9FB1242CD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414" y="1290342"/>
                <a:ext cx="966118" cy="1159341"/>
              </a:xfrm>
              <a:prstGeom prst="rect">
                <a:avLst/>
              </a:prstGeom>
            </p:spPr>
          </p:pic>
        </p:grpSp>
        <p:sp>
          <p:nvSpPr>
            <p:cNvPr id="21" name="Rectangle 20">
              <a:extLst>
                <a:ext uri="{FF2B5EF4-FFF2-40B4-BE49-F238E27FC236}">
                  <a16:creationId xmlns:a16="http://schemas.microsoft.com/office/drawing/2014/main" id="{AA8F836C-92E5-E84E-AA4A-289557023557}"/>
                </a:ext>
              </a:extLst>
            </p:cNvPr>
            <p:cNvSpPr/>
            <p:nvPr/>
          </p:nvSpPr>
          <p:spPr>
            <a:xfrm>
              <a:off x="2370383" y="3207458"/>
              <a:ext cx="888452" cy="288374"/>
            </a:xfrm>
            <a:prstGeom prst="rect">
              <a:avLst/>
            </a:prstGeom>
          </p:spPr>
          <p:txBody>
            <a:bodyPr wrap="none">
              <a:spAutoFit/>
            </a:bodyPr>
            <a:lstStyle/>
            <a:p>
              <a:pPr lvl="0" algn="ctr"/>
              <a:r>
                <a:rPr lang="en-US" b="1" dirty="0">
                  <a:solidFill>
                    <a:srgbClr val="1C5661"/>
                  </a:solidFill>
                </a:rPr>
                <a:t>PATIENT</a:t>
              </a:r>
            </a:p>
          </p:txBody>
        </p:sp>
      </p:grpSp>
      <p:grpSp>
        <p:nvGrpSpPr>
          <p:cNvPr id="62" name="tabs 1">
            <a:extLst>
              <a:ext uri="{FF2B5EF4-FFF2-40B4-BE49-F238E27FC236}">
                <a16:creationId xmlns:a16="http://schemas.microsoft.com/office/drawing/2014/main" id="{46C1ADEA-7C4A-4217-A3A5-7FA5C12F5247}"/>
              </a:ext>
            </a:extLst>
          </p:cNvPr>
          <p:cNvGrpSpPr/>
          <p:nvPr/>
        </p:nvGrpSpPr>
        <p:grpSpPr>
          <a:xfrm>
            <a:off x="326528" y="1100221"/>
            <a:ext cx="8490944" cy="588937"/>
            <a:chOff x="326528" y="1100221"/>
            <a:chExt cx="7083828" cy="588937"/>
          </a:xfrm>
          <a:solidFill>
            <a:srgbClr val="245D68"/>
          </a:solidFill>
        </p:grpSpPr>
        <p:sp>
          <p:nvSpPr>
            <p:cNvPr id="63" name="Freeform 23">
              <a:extLst>
                <a:ext uri="{FF2B5EF4-FFF2-40B4-BE49-F238E27FC236}">
                  <a16:creationId xmlns:a16="http://schemas.microsoft.com/office/drawing/2014/main" id="{6D5BE23F-9521-442C-94D5-17D7002C2711}"/>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64" name="Freeform 24">
              <a:extLst>
                <a:ext uri="{FF2B5EF4-FFF2-40B4-BE49-F238E27FC236}">
                  <a16:creationId xmlns:a16="http://schemas.microsoft.com/office/drawing/2014/main" id="{033E65C2-EB9E-432B-BE05-50F00F90AC40}"/>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66" name="Freeform 31">
              <a:extLst>
                <a:ext uri="{FF2B5EF4-FFF2-40B4-BE49-F238E27FC236}">
                  <a16:creationId xmlns:a16="http://schemas.microsoft.com/office/drawing/2014/main" id="{18E2E671-B5D0-410C-8FD4-E55E49D18920}"/>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68" name="Freeform 34">
              <a:extLst>
                <a:ext uri="{FF2B5EF4-FFF2-40B4-BE49-F238E27FC236}">
                  <a16:creationId xmlns:a16="http://schemas.microsoft.com/office/drawing/2014/main" id="{79E2E87D-E86F-43C2-A1EE-6673AC82960F}"/>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65" name="Freeform 27">
              <a:extLst>
                <a:ext uri="{FF2B5EF4-FFF2-40B4-BE49-F238E27FC236}">
                  <a16:creationId xmlns:a16="http://schemas.microsoft.com/office/drawing/2014/main" id="{ED198206-D561-42E2-AE74-50C3D1F5594B}"/>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32" name="HYPERLINKS">
            <a:extLst>
              <a:ext uri="{FF2B5EF4-FFF2-40B4-BE49-F238E27FC236}">
                <a16:creationId xmlns:a16="http://schemas.microsoft.com/office/drawing/2014/main" id="{0EA71153-711D-3348-A881-ECB45580BF60}"/>
              </a:ext>
            </a:extLst>
          </p:cNvPr>
          <p:cNvGrpSpPr/>
          <p:nvPr/>
        </p:nvGrpSpPr>
        <p:grpSpPr>
          <a:xfrm>
            <a:off x="311832" y="1091797"/>
            <a:ext cx="8466079" cy="605706"/>
            <a:chOff x="334679" y="1100221"/>
            <a:chExt cx="8466079" cy="605706"/>
          </a:xfrm>
        </p:grpSpPr>
        <p:sp>
          <p:nvSpPr>
            <p:cNvPr id="33" name="Freeform 32">
              <a:hlinkClick r:id="rId6" action="ppaction://hlinksldjump"/>
              <a:extLst>
                <a:ext uri="{FF2B5EF4-FFF2-40B4-BE49-F238E27FC236}">
                  <a16:creationId xmlns:a16="http://schemas.microsoft.com/office/drawing/2014/main" id="{38D66744-4D15-1348-8A56-EFA96AEDA65A}"/>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7" action="ppaction://hlinksldjump"/>
              <a:extLst>
                <a:ext uri="{FF2B5EF4-FFF2-40B4-BE49-F238E27FC236}">
                  <a16:creationId xmlns:a16="http://schemas.microsoft.com/office/drawing/2014/main" id="{79436780-6658-9B4C-AFC3-D0723D11D681}"/>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5" name="Freeform 34">
              <a:hlinkClick r:id="rId8" action="ppaction://hlinksldjump"/>
              <a:extLst>
                <a:ext uri="{FF2B5EF4-FFF2-40B4-BE49-F238E27FC236}">
                  <a16:creationId xmlns:a16="http://schemas.microsoft.com/office/drawing/2014/main" id="{3D6BB906-4CBB-A945-8DB2-91B70DD83069}"/>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9" action="ppaction://hlinksldjump"/>
              <a:extLst>
                <a:ext uri="{FF2B5EF4-FFF2-40B4-BE49-F238E27FC236}">
                  <a16:creationId xmlns:a16="http://schemas.microsoft.com/office/drawing/2014/main" id="{71B3D49A-4726-CB41-83F4-C5DEC2535547}"/>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10" action="ppaction://hlinksldjump"/>
              <a:extLst>
                <a:ext uri="{FF2B5EF4-FFF2-40B4-BE49-F238E27FC236}">
                  <a16:creationId xmlns:a16="http://schemas.microsoft.com/office/drawing/2014/main" id="{ADB3A065-F625-8542-84E5-C1607CF5408B}"/>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6" name="Hyperlink">
            <a:hlinkClick r:id="rId11" action="ppaction://hlinksldjump"/>
            <a:extLst>
              <a:ext uri="{FF2B5EF4-FFF2-40B4-BE49-F238E27FC236}">
                <a16:creationId xmlns:a16="http://schemas.microsoft.com/office/drawing/2014/main" id="{2B15A360-93EA-C344-B1F9-1D16FC64CD4A}"/>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DCC1BD0B-FB60-484B-8CED-A0AD2A8258E0}"/>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4: </a:t>
            </a:r>
            <a:r>
              <a:rPr lang="en-US" sz="1950" b="0" spc="0" dirty="0"/>
              <a:t>Patient Receives Pretest Support and Completes </a:t>
            </a:r>
            <a:br>
              <a:rPr lang="en-US" sz="1950" b="0" spc="0" dirty="0"/>
            </a:br>
            <a:r>
              <a:rPr lang="en-US" sz="1950" b="0" spc="0" dirty="0"/>
              <a:t>Their Pretests </a:t>
            </a:r>
          </a:p>
        </p:txBody>
      </p:sp>
    </p:spTree>
    <p:extLst>
      <p:ext uri="{BB962C8B-B14F-4D97-AF65-F5344CB8AC3E}">
        <p14:creationId xmlns:p14="http://schemas.microsoft.com/office/powerpoint/2010/main" val="120884083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6" name="Rounded Rectangle 25">
            <a:hlinkClick r:id="rId3" action="ppaction://hlinksldjump"/>
            <a:extLst>
              <a:ext uri="{FF2B5EF4-FFF2-40B4-BE49-F238E27FC236}">
                <a16:creationId xmlns:a16="http://schemas.microsoft.com/office/drawing/2014/main" id="{33AFF8F3-E401-9C4C-BC82-A235B0F532B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0" name="Arrow: Down 72">
            <a:extLst>
              <a:ext uri="{FF2B5EF4-FFF2-40B4-BE49-F238E27FC236}">
                <a16:creationId xmlns:a16="http://schemas.microsoft.com/office/drawing/2014/main" id="{2090C544-26A7-7643-AAB5-CD92A374C2AE}"/>
              </a:ext>
            </a:extLst>
          </p:cNvPr>
          <p:cNvSpPr/>
          <p:nvPr/>
        </p:nvSpPr>
        <p:spPr>
          <a:xfrm rot="16200000">
            <a:off x="3398203"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38" name="Google Shape;936;p79">
            <a:extLst>
              <a:ext uri="{FF2B5EF4-FFF2-40B4-BE49-F238E27FC236}">
                <a16:creationId xmlns:a16="http://schemas.microsoft.com/office/drawing/2014/main" id="{A049D8D3-15A0-FD41-8B6A-AAD1684274D0}"/>
              </a:ext>
            </a:extLst>
          </p:cNvPr>
          <p:cNvSpPr txBox="1"/>
          <p:nvPr/>
        </p:nvSpPr>
        <p:spPr>
          <a:xfrm>
            <a:off x="4349008" y="2496424"/>
            <a:ext cx="3847675" cy="748074"/>
          </a:xfrm>
          <a:prstGeom prst="rect">
            <a:avLst/>
          </a:prstGeom>
          <a:noFill/>
          <a:ln>
            <a:noFill/>
          </a:ln>
        </p:spPr>
        <p:txBody>
          <a:bodyPr spcFirstLastPara="1" wrap="square" lIns="0" tIns="121900" rIns="121900" bIns="121900" anchor="t" anchorCtr="0">
            <a:noAutofit/>
          </a:bodyPr>
          <a:lstStyle/>
          <a:p>
            <a:pPr defTabSz="1219170">
              <a:spcAft>
                <a:spcPts val="1200"/>
              </a:spcAft>
              <a:buClr>
                <a:srgbClr val="6EAA2A"/>
              </a:buClr>
              <a:buSzPct val="150000"/>
            </a:pPr>
            <a:r>
              <a:rPr lang="en-US" sz="1600" b="1" kern="0" dirty="0">
                <a:solidFill>
                  <a:srgbClr val="1B2D5E"/>
                </a:solidFill>
                <a:ea typeface="Open Sans"/>
                <a:cs typeface="Open Sans"/>
                <a:sym typeface="Open Sans"/>
              </a:rPr>
              <a:t>      A Care Coordinator can:</a:t>
            </a:r>
          </a:p>
          <a:p>
            <a:pPr marL="342900" indent="-342900" defTabSz="1219170">
              <a:spcAft>
                <a:spcPts val="1200"/>
              </a:spcAft>
              <a:buClr>
                <a:srgbClr val="6EAA2A"/>
              </a:buClr>
              <a:buSzPct val="150000"/>
              <a:buFont typeface="Wingdings" pitchFamily="2" charset="2"/>
              <a:buChar char="ü"/>
            </a:pPr>
            <a:r>
              <a:rPr lang="en-US" sz="1400" kern="0" dirty="0">
                <a:solidFill>
                  <a:srgbClr val="1B2D5E"/>
                </a:solidFill>
                <a:ea typeface="Open Sans"/>
                <a:cs typeface="Open Sans"/>
                <a:sym typeface="Open Sans"/>
              </a:rPr>
              <a:t>Explain patients' insurance coverage and potential out-of-pocket costs</a:t>
            </a:r>
          </a:p>
          <a:p>
            <a:pPr marL="342900" indent="-342900" defTabSz="1219170">
              <a:spcAft>
                <a:spcPts val="600"/>
              </a:spcAft>
              <a:buClr>
                <a:srgbClr val="6EAA2A"/>
              </a:buClr>
              <a:buSzPct val="150000"/>
              <a:buFont typeface="Wingdings" pitchFamily="2" charset="2"/>
              <a:buChar char="ü"/>
            </a:pPr>
            <a:r>
              <a:rPr lang="en-US" sz="1400" kern="0" dirty="0">
                <a:solidFill>
                  <a:srgbClr val="1B2D5E"/>
                </a:solidFill>
                <a:ea typeface="Open Sans"/>
                <a:cs typeface="Open Sans"/>
                <a:sym typeface="Open Sans"/>
              </a:rPr>
              <a:t>Provide treatment support</a:t>
            </a:r>
          </a:p>
          <a:p>
            <a:pPr marL="342900" indent="-342900" defTabSz="1219170">
              <a:spcAft>
                <a:spcPts val="600"/>
              </a:spcAft>
              <a:buClr>
                <a:srgbClr val="6EAA2A"/>
              </a:buClr>
              <a:buSzPct val="150000"/>
              <a:buFont typeface="Wingdings" pitchFamily="2" charset="2"/>
              <a:buChar char="ü"/>
            </a:pPr>
            <a:r>
              <a:rPr lang="en-US" sz="1400" kern="0" dirty="0">
                <a:solidFill>
                  <a:srgbClr val="1B2D5E"/>
                </a:solidFill>
                <a:ea typeface="Open Sans"/>
                <a:cs typeface="Open Sans"/>
                <a:sym typeface="Open Sans"/>
              </a:rPr>
              <a:t>Identify options that may help make treatment more affordable</a:t>
            </a:r>
          </a:p>
          <a:p>
            <a:pPr marL="342900" indent="-342900" defTabSz="1219170">
              <a:spcAft>
                <a:spcPts val="600"/>
              </a:spcAft>
              <a:buClr>
                <a:srgbClr val="6EAA2A"/>
              </a:buClr>
              <a:buSzPct val="150000"/>
              <a:buFont typeface="Wingdings" pitchFamily="2" charset="2"/>
              <a:buChar char="ü"/>
            </a:pPr>
            <a:r>
              <a:rPr lang="en-US" sz="1400" kern="0" dirty="0">
                <a:solidFill>
                  <a:srgbClr val="1B2D5E"/>
                </a:solidFill>
                <a:ea typeface="Open Sans"/>
                <a:cs typeface="Open Sans"/>
                <a:sym typeface="Open Sans"/>
              </a:rPr>
              <a:t>Scheduling support for pretests that may be required prior to treatment initiation</a:t>
            </a:r>
          </a:p>
          <a:p>
            <a:pPr marL="342900" indent="-342900" defTabSz="1219170">
              <a:spcAft>
                <a:spcPts val="600"/>
              </a:spcAft>
              <a:buClr>
                <a:srgbClr val="6EAA2A"/>
              </a:buClr>
              <a:buSzPct val="150000"/>
              <a:buFont typeface="Wingdings" pitchFamily="2" charset="2"/>
              <a:buChar char="ü"/>
            </a:pPr>
            <a:r>
              <a:rPr lang="en-US" sz="1400" kern="0" dirty="0">
                <a:solidFill>
                  <a:srgbClr val="1B2D5E"/>
                </a:solidFill>
                <a:ea typeface="Open Sans"/>
                <a:cs typeface="Open Sans"/>
                <a:sym typeface="Open Sans"/>
              </a:rPr>
              <a:t>Offer Pretest Rebate Program to eligible commercial patients</a:t>
            </a:r>
          </a:p>
        </p:txBody>
      </p:sp>
      <p:grpSp>
        <p:nvGrpSpPr>
          <p:cNvPr id="35" name="tab 2">
            <a:extLst>
              <a:ext uri="{FF2B5EF4-FFF2-40B4-BE49-F238E27FC236}">
                <a16:creationId xmlns:a16="http://schemas.microsoft.com/office/drawing/2014/main" id="{72DC81C0-B6A2-469C-AFEC-1425E61C6599}"/>
              </a:ext>
            </a:extLst>
          </p:cNvPr>
          <p:cNvGrpSpPr/>
          <p:nvPr/>
        </p:nvGrpSpPr>
        <p:grpSpPr>
          <a:xfrm>
            <a:off x="326528" y="1100221"/>
            <a:ext cx="8490944" cy="588937"/>
            <a:chOff x="326528" y="1100221"/>
            <a:chExt cx="7083828" cy="588937"/>
          </a:xfrm>
          <a:solidFill>
            <a:srgbClr val="245D68"/>
          </a:solidFill>
        </p:grpSpPr>
        <p:sp>
          <p:nvSpPr>
            <p:cNvPr id="36" name="Freeform 82">
              <a:hlinkClick r:id="rId4" action="ppaction://hlinksldjump"/>
              <a:extLst>
                <a:ext uri="{FF2B5EF4-FFF2-40B4-BE49-F238E27FC236}">
                  <a16:creationId xmlns:a16="http://schemas.microsoft.com/office/drawing/2014/main" id="{8E8C8ABC-B105-4297-9E5E-A6EF9C2F1D0F}"/>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37" name="Freeform 83">
              <a:extLst>
                <a:ext uri="{FF2B5EF4-FFF2-40B4-BE49-F238E27FC236}">
                  <a16:creationId xmlns:a16="http://schemas.microsoft.com/office/drawing/2014/main" id="{48891B37-10FD-4D6C-AD7D-AC10807B1016}"/>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9" name="Freeform 84">
              <a:extLst>
                <a:ext uri="{FF2B5EF4-FFF2-40B4-BE49-F238E27FC236}">
                  <a16:creationId xmlns:a16="http://schemas.microsoft.com/office/drawing/2014/main" id="{27107A6F-0F33-4D4A-A9A9-E0C4AACFF918}"/>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0" name="Freeform 80">
              <a:hlinkClick r:id="rId5" action="ppaction://hlinksldjump"/>
              <a:extLst>
                <a:ext uri="{FF2B5EF4-FFF2-40B4-BE49-F238E27FC236}">
                  <a16:creationId xmlns:a16="http://schemas.microsoft.com/office/drawing/2014/main" id="{8E5AC627-8A00-47EA-81B6-CBC7376BE750}"/>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41" name="Freeform 81">
              <a:extLst>
                <a:ext uri="{FF2B5EF4-FFF2-40B4-BE49-F238E27FC236}">
                  <a16:creationId xmlns:a16="http://schemas.microsoft.com/office/drawing/2014/main" id="{E2C1D84A-3333-450B-88B7-619E96C2B32B}"/>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25" name="HYPERLINKS">
            <a:extLst>
              <a:ext uri="{FF2B5EF4-FFF2-40B4-BE49-F238E27FC236}">
                <a16:creationId xmlns:a16="http://schemas.microsoft.com/office/drawing/2014/main" id="{2B697927-A038-9942-8CCC-7C4A01FAE0A5}"/>
              </a:ext>
            </a:extLst>
          </p:cNvPr>
          <p:cNvGrpSpPr/>
          <p:nvPr/>
        </p:nvGrpSpPr>
        <p:grpSpPr>
          <a:xfrm>
            <a:off x="311832" y="1091797"/>
            <a:ext cx="8466079" cy="605706"/>
            <a:chOff x="334679" y="1100221"/>
            <a:chExt cx="8466079" cy="605706"/>
          </a:xfrm>
        </p:grpSpPr>
        <p:sp>
          <p:nvSpPr>
            <p:cNvPr id="27" name="Freeform 26">
              <a:hlinkClick r:id="rId6" action="ppaction://hlinksldjump"/>
              <a:extLst>
                <a:ext uri="{FF2B5EF4-FFF2-40B4-BE49-F238E27FC236}">
                  <a16:creationId xmlns:a16="http://schemas.microsoft.com/office/drawing/2014/main" id="{66B15212-F0B5-F34D-B345-7C9501137F85}"/>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8" name="Freeform 27">
              <a:hlinkClick r:id="rId7" action="ppaction://hlinksldjump"/>
              <a:extLst>
                <a:ext uri="{FF2B5EF4-FFF2-40B4-BE49-F238E27FC236}">
                  <a16:creationId xmlns:a16="http://schemas.microsoft.com/office/drawing/2014/main" id="{A15C0C6B-4E29-CF48-83E3-B5D6BC03F5C9}"/>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8" action="ppaction://hlinksldjump"/>
              <a:extLst>
                <a:ext uri="{FF2B5EF4-FFF2-40B4-BE49-F238E27FC236}">
                  <a16:creationId xmlns:a16="http://schemas.microsoft.com/office/drawing/2014/main" id="{6EC68F4F-0697-5245-ABE2-7B2BCBF917A9}"/>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2" name="Freeform 31">
              <a:hlinkClick r:id="rId9" action="ppaction://hlinksldjump"/>
              <a:extLst>
                <a:ext uri="{FF2B5EF4-FFF2-40B4-BE49-F238E27FC236}">
                  <a16:creationId xmlns:a16="http://schemas.microsoft.com/office/drawing/2014/main" id="{EFE81C9C-A336-334A-ABEE-1895E090310A}"/>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10" action="ppaction://hlinksldjump"/>
              <a:extLst>
                <a:ext uri="{FF2B5EF4-FFF2-40B4-BE49-F238E27FC236}">
                  <a16:creationId xmlns:a16="http://schemas.microsoft.com/office/drawing/2014/main" id="{D8B0CC0E-5714-A44A-95BC-1AA9405D90AD}"/>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9" name="Hyperlink">
            <a:hlinkClick r:id="rId11" action="ppaction://hlinksldjump"/>
            <a:extLst>
              <a:ext uri="{FF2B5EF4-FFF2-40B4-BE49-F238E27FC236}">
                <a16:creationId xmlns:a16="http://schemas.microsoft.com/office/drawing/2014/main" id="{3F65481A-653C-AF4F-8D01-064D1354F969}"/>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F1C3D3AE-C2A3-9F4D-997B-04CD68B44B32}"/>
              </a:ext>
            </a:extLst>
          </p:cNvPr>
          <p:cNvGrpSpPr/>
          <p:nvPr/>
        </p:nvGrpSpPr>
        <p:grpSpPr>
          <a:xfrm>
            <a:off x="866269" y="2300334"/>
            <a:ext cx="2110702" cy="2798759"/>
            <a:chOff x="5498236" y="1502099"/>
            <a:chExt cx="1648033" cy="2185267"/>
          </a:xfrm>
        </p:grpSpPr>
        <p:grpSp>
          <p:nvGrpSpPr>
            <p:cNvPr id="45" name="Group 44">
              <a:extLst>
                <a:ext uri="{FF2B5EF4-FFF2-40B4-BE49-F238E27FC236}">
                  <a16:creationId xmlns:a16="http://schemas.microsoft.com/office/drawing/2014/main" id="{220995CA-4098-A645-891F-08BA436EA0E8}"/>
                </a:ext>
              </a:extLst>
            </p:cNvPr>
            <p:cNvGrpSpPr/>
            <p:nvPr/>
          </p:nvGrpSpPr>
          <p:grpSpPr>
            <a:xfrm>
              <a:off x="5498236" y="1502099"/>
              <a:ext cx="1648033" cy="1648033"/>
              <a:chOff x="5498236" y="1081908"/>
              <a:chExt cx="1648033" cy="1648033"/>
            </a:xfrm>
          </p:grpSpPr>
          <p:sp>
            <p:nvSpPr>
              <p:cNvPr id="47" name="Oval 46">
                <a:extLst>
                  <a:ext uri="{FF2B5EF4-FFF2-40B4-BE49-F238E27FC236}">
                    <a16:creationId xmlns:a16="http://schemas.microsoft.com/office/drawing/2014/main" id="{ECB5887B-ECE2-8D4C-8780-8549C741F55D}"/>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8FEF2A82-9537-5A46-BE66-FF7EF2801123}"/>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id="{3567B63B-9FC4-514D-9EB6-B6142DC73D0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05022" y="1325247"/>
                <a:ext cx="1042239" cy="1161352"/>
              </a:xfrm>
              <a:prstGeom prst="rect">
                <a:avLst/>
              </a:prstGeom>
            </p:spPr>
          </p:pic>
        </p:grpSp>
        <p:sp>
          <p:nvSpPr>
            <p:cNvPr id="46" name="Rectangle 45">
              <a:extLst>
                <a:ext uri="{FF2B5EF4-FFF2-40B4-BE49-F238E27FC236}">
                  <a16:creationId xmlns:a16="http://schemas.microsoft.com/office/drawing/2014/main" id="{F8E3DDBE-FBE6-BF4C-857B-2CA452730F1C}"/>
                </a:ext>
              </a:extLst>
            </p:cNvPr>
            <p:cNvSpPr/>
            <p:nvPr/>
          </p:nvSpPr>
          <p:spPr>
            <a:xfrm>
              <a:off x="5560152" y="3164146"/>
              <a:ext cx="1524200" cy="523220"/>
            </a:xfrm>
            <a:prstGeom prst="rect">
              <a:avLst/>
            </a:prstGeom>
          </p:spPr>
          <p:txBody>
            <a:bodyPr wrap="none">
              <a:spAutoFit/>
            </a:bodyPr>
            <a:lstStyle/>
            <a:p>
              <a:pPr lvl="0" algn="ctr"/>
              <a:r>
                <a:rPr lang="en-US" sz="1400" b="1" dirty="0">
                  <a:solidFill>
                    <a:srgbClr val="1C5661"/>
                  </a:solidFill>
                </a:rPr>
                <a:t>CARE</a:t>
              </a:r>
              <a:br>
                <a:rPr lang="en-US" sz="1400" b="1" dirty="0">
                  <a:solidFill>
                    <a:srgbClr val="1C5661"/>
                  </a:solidFill>
                </a:rPr>
              </a:br>
              <a:r>
                <a:rPr lang="en-US" sz="1400" b="1" dirty="0">
                  <a:solidFill>
                    <a:srgbClr val="1C5661"/>
                  </a:solidFill>
                </a:rPr>
                <a:t>COORDINATOR</a:t>
              </a:r>
            </a:p>
          </p:txBody>
        </p:sp>
      </p:grpSp>
      <p:sp>
        <p:nvSpPr>
          <p:cNvPr id="50" name="Title 1">
            <a:extLst>
              <a:ext uri="{FF2B5EF4-FFF2-40B4-BE49-F238E27FC236}">
                <a16:creationId xmlns:a16="http://schemas.microsoft.com/office/drawing/2014/main" id="{9123693F-080C-F040-96E9-D4B92D66AF7A}"/>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4: </a:t>
            </a:r>
            <a:r>
              <a:rPr lang="en-US" sz="1950" b="0" spc="0" dirty="0"/>
              <a:t>Patient Receives Pretest Support and Completes </a:t>
            </a:r>
            <a:br>
              <a:rPr lang="en-US" sz="1950" b="0" spc="0" dirty="0"/>
            </a:br>
            <a:r>
              <a:rPr lang="en-US" sz="1950" b="0" spc="0" dirty="0"/>
              <a:t>Their Pretests </a:t>
            </a:r>
          </a:p>
        </p:txBody>
      </p:sp>
    </p:spTree>
    <p:extLst>
      <p:ext uri="{BB962C8B-B14F-4D97-AF65-F5344CB8AC3E}">
        <p14:creationId xmlns:p14="http://schemas.microsoft.com/office/powerpoint/2010/main" val="30908146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38" name="Freeform 37">
            <a:extLst>
              <a:ext uri="{FF2B5EF4-FFF2-40B4-BE49-F238E27FC236}">
                <a16:creationId xmlns:a16="http://schemas.microsoft.com/office/drawing/2014/main" id="{D18FF9A6-D3B8-6649-A188-7DE9A1328766}"/>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ounded Rectangle 14">
            <a:hlinkClick r:id="rId3" action="ppaction://hlinksldjump"/>
            <a:extLst>
              <a:ext uri="{FF2B5EF4-FFF2-40B4-BE49-F238E27FC236}">
                <a16:creationId xmlns:a16="http://schemas.microsoft.com/office/drawing/2014/main" id="{FDF175F9-8028-2147-9232-FB472A8D6A3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26" name="TextBox 25">
            <a:extLst>
              <a:ext uri="{FF2B5EF4-FFF2-40B4-BE49-F238E27FC236}">
                <a16:creationId xmlns:a16="http://schemas.microsoft.com/office/drawing/2014/main" id="{8D36FF4B-6FBE-F649-B8EB-3882055213D9}"/>
              </a:ext>
            </a:extLst>
          </p:cNvPr>
          <p:cNvSpPr txBox="1"/>
          <p:nvPr/>
        </p:nvSpPr>
        <p:spPr>
          <a:xfrm>
            <a:off x="3597553" y="1859359"/>
            <a:ext cx="4863538" cy="523220"/>
          </a:xfrm>
          <a:prstGeom prst="rect">
            <a:avLst/>
          </a:prstGeom>
          <a:noFill/>
        </p:spPr>
        <p:txBody>
          <a:bodyPr wrap="square" rtlCol="0">
            <a:spAutoFit/>
          </a:bodyPr>
          <a:lstStyle/>
          <a:p>
            <a:pPr algn="ctr"/>
            <a:r>
              <a:rPr lang="en-US" sz="1400" b="1" dirty="0">
                <a:solidFill>
                  <a:srgbClr val="1A4065"/>
                </a:solidFill>
                <a:latin typeface="+mj-lt"/>
              </a:rPr>
              <a:t>The following pretests are required to be completed prior to starting a patient on PONVORY™</a:t>
            </a:r>
            <a:endParaRPr lang="en-US" sz="1400" dirty="0">
              <a:solidFill>
                <a:srgbClr val="1A4065"/>
              </a:solidFill>
              <a:latin typeface="+mj-lt"/>
            </a:endParaRPr>
          </a:p>
        </p:txBody>
      </p:sp>
      <p:grpSp>
        <p:nvGrpSpPr>
          <p:cNvPr id="31" name="Group 30">
            <a:extLst>
              <a:ext uri="{FF2B5EF4-FFF2-40B4-BE49-F238E27FC236}">
                <a16:creationId xmlns:a16="http://schemas.microsoft.com/office/drawing/2014/main" id="{87E215A0-D100-3F44-ADD7-F1B0CABAE9FF}"/>
              </a:ext>
            </a:extLst>
          </p:cNvPr>
          <p:cNvGrpSpPr/>
          <p:nvPr/>
        </p:nvGrpSpPr>
        <p:grpSpPr>
          <a:xfrm>
            <a:off x="866273" y="2468880"/>
            <a:ext cx="1648033" cy="2013136"/>
            <a:chOff x="1997730" y="1502099"/>
            <a:chExt cx="1648033" cy="2013136"/>
          </a:xfrm>
        </p:grpSpPr>
        <p:grpSp>
          <p:nvGrpSpPr>
            <p:cNvPr id="32" name="Group 31">
              <a:extLst>
                <a:ext uri="{FF2B5EF4-FFF2-40B4-BE49-F238E27FC236}">
                  <a16:creationId xmlns:a16="http://schemas.microsoft.com/office/drawing/2014/main" id="{CF7F8EDC-6E8F-AC4A-A9B5-BC23104A97C8}"/>
                </a:ext>
              </a:extLst>
            </p:cNvPr>
            <p:cNvGrpSpPr/>
            <p:nvPr/>
          </p:nvGrpSpPr>
          <p:grpSpPr>
            <a:xfrm>
              <a:off x="1997730" y="1502099"/>
              <a:ext cx="1648033" cy="1648033"/>
              <a:chOff x="2091533" y="1081908"/>
              <a:chExt cx="1648851" cy="1648851"/>
            </a:xfrm>
          </p:grpSpPr>
          <p:sp>
            <p:nvSpPr>
              <p:cNvPr id="34" name="Oval 33">
                <a:extLst>
                  <a:ext uri="{FF2B5EF4-FFF2-40B4-BE49-F238E27FC236}">
                    <a16:creationId xmlns:a16="http://schemas.microsoft.com/office/drawing/2014/main" id="{C0656418-CEDD-104F-A05D-D3EF4CE2D068}"/>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2057BB76-BD19-9B4D-B113-B5A597F8F797}"/>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2C2C0D00-2538-1F4C-ADCF-31F1F8297A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414" y="1290342"/>
                <a:ext cx="966118" cy="1159341"/>
              </a:xfrm>
              <a:prstGeom prst="rect">
                <a:avLst/>
              </a:prstGeom>
            </p:spPr>
          </p:pic>
        </p:grpSp>
        <p:sp>
          <p:nvSpPr>
            <p:cNvPr id="33" name="Rectangle 32">
              <a:extLst>
                <a:ext uri="{FF2B5EF4-FFF2-40B4-BE49-F238E27FC236}">
                  <a16:creationId xmlns:a16="http://schemas.microsoft.com/office/drawing/2014/main" id="{A6AFCC9E-45A3-AE4B-AC39-A20CF784BA9E}"/>
                </a:ext>
              </a:extLst>
            </p:cNvPr>
            <p:cNvSpPr/>
            <p:nvPr/>
          </p:nvSpPr>
          <p:spPr>
            <a:xfrm>
              <a:off x="2358832" y="3207458"/>
              <a:ext cx="925830" cy="307777"/>
            </a:xfrm>
            <a:prstGeom prst="rect">
              <a:avLst/>
            </a:prstGeom>
          </p:spPr>
          <p:txBody>
            <a:bodyPr wrap="none">
              <a:spAutoFit/>
            </a:bodyPr>
            <a:lstStyle/>
            <a:p>
              <a:pPr lvl="0" algn="ctr"/>
              <a:r>
                <a:rPr lang="en-US" sz="1400" b="1" dirty="0">
                  <a:solidFill>
                    <a:srgbClr val="1C5661"/>
                  </a:solidFill>
                </a:rPr>
                <a:t>PATIENT</a:t>
              </a:r>
            </a:p>
          </p:txBody>
        </p:sp>
      </p:grpSp>
      <p:graphicFrame>
        <p:nvGraphicFramePr>
          <p:cNvPr id="4" name="Table 4">
            <a:extLst>
              <a:ext uri="{FF2B5EF4-FFF2-40B4-BE49-F238E27FC236}">
                <a16:creationId xmlns:a16="http://schemas.microsoft.com/office/drawing/2014/main" id="{B51FD175-C80B-E040-B1FE-1CE1053BFB0C}"/>
              </a:ext>
            </a:extLst>
          </p:cNvPr>
          <p:cNvGraphicFramePr>
            <a:graphicFrameLocks noGrp="1"/>
          </p:cNvGraphicFramePr>
          <p:nvPr>
            <p:extLst>
              <p:ext uri="{D42A27DB-BD31-4B8C-83A1-F6EECF244321}">
                <p14:modId xmlns:p14="http://schemas.microsoft.com/office/powerpoint/2010/main" val="467582907"/>
              </p:ext>
            </p:extLst>
          </p:nvPr>
        </p:nvGraphicFramePr>
        <p:xfrm>
          <a:off x="3597553" y="2396721"/>
          <a:ext cx="4863538" cy="3230880"/>
        </p:xfrm>
        <a:graphic>
          <a:graphicData uri="http://schemas.openxmlformats.org/drawingml/2006/table">
            <a:tbl>
              <a:tblPr firstRow="1" bandRow="1">
                <a:tableStyleId>{5C22544A-7EE6-4342-B048-85BDC9FD1C3A}</a:tableStyleId>
              </a:tblPr>
              <a:tblGrid>
                <a:gridCol w="1288254">
                  <a:extLst>
                    <a:ext uri="{9D8B030D-6E8A-4147-A177-3AD203B41FA5}">
                      <a16:colId xmlns:a16="http://schemas.microsoft.com/office/drawing/2014/main" val="2487634799"/>
                    </a:ext>
                  </a:extLst>
                </a:gridCol>
                <a:gridCol w="3575284">
                  <a:extLst>
                    <a:ext uri="{9D8B030D-6E8A-4147-A177-3AD203B41FA5}">
                      <a16:colId xmlns:a16="http://schemas.microsoft.com/office/drawing/2014/main" val="1257678184"/>
                    </a:ext>
                  </a:extLst>
                </a:gridCol>
              </a:tblGrid>
              <a:tr h="0">
                <a:tc>
                  <a:txBody>
                    <a:bodyPr/>
                    <a:lstStyle/>
                    <a:p>
                      <a:r>
                        <a:rPr lang="en-US" sz="1000" dirty="0">
                          <a:solidFill>
                            <a:schemeClr val="bg1"/>
                          </a:solidFill>
                        </a:rPr>
                        <a:t>TEST</a:t>
                      </a:r>
                    </a:p>
                  </a:txBody>
                  <a:tcPr>
                    <a:solidFill>
                      <a:srgbClr val="1B2D5E"/>
                    </a:solidFill>
                  </a:tcPr>
                </a:tc>
                <a:tc>
                  <a:txBody>
                    <a:bodyPr/>
                    <a:lstStyle/>
                    <a:p>
                      <a:r>
                        <a:rPr lang="en-US" sz="1000" dirty="0">
                          <a:solidFill>
                            <a:schemeClr val="bg1"/>
                          </a:solidFill>
                        </a:rPr>
                        <a:t>RESULTS</a:t>
                      </a:r>
                    </a:p>
                  </a:txBody>
                  <a:tcPr>
                    <a:solidFill>
                      <a:srgbClr val="1B2D5E"/>
                    </a:solidFill>
                  </a:tcPr>
                </a:tc>
                <a:extLst>
                  <a:ext uri="{0D108BD9-81ED-4DB2-BD59-A6C34878D82A}">
                    <a16:rowId xmlns:a16="http://schemas.microsoft.com/office/drawing/2014/main" val="1058084378"/>
                  </a:ext>
                </a:extLst>
              </a:tr>
              <a:tr h="271261">
                <a:tc>
                  <a:txBody>
                    <a:bodyPr/>
                    <a:lstStyle/>
                    <a:p>
                      <a:r>
                        <a:rPr lang="en-US" sz="800" dirty="0">
                          <a:solidFill>
                            <a:srgbClr val="1B2D5E"/>
                          </a:solidFill>
                        </a:rPr>
                        <a:t>CBC</a:t>
                      </a:r>
                    </a:p>
                  </a:txBody>
                  <a:tcPr>
                    <a:lnB w="12700" cap="flat" cmpd="sng" algn="ctr">
                      <a:solidFill>
                        <a:srgbClr val="245400"/>
                      </a:solidFill>
                      <a:prstDash val="solid"/>
                      <a:round/>
                      <a:headEnd type="none" w="med" len="med"/>
                      <a:tailEnd type="none" w="med" len="med"/>
                    </a:lnB>
                    <a:solidFill>
                      <a:srgbClr val="6EAA2A">
                        <a:alpha val="25000"/>
                      </a:srgbClr>
                    </a:solidFill>
                  </a:tcPr>
                </a:tc>
                <a:tc>
                  <a:txBody>
                    <a:bodyPr/>
                    <a:lstStyle/>
                    <a:p>
                      <a:r>
                        <a:rPr lang="en-US" sz="800" dirty="0">
                          <a:solidFill>
                            <a:srgbClr val="1B2D5E"/>
                          </a:solidFill>
                        </a:rPr>
                        <a:t>Obtain a recent (i.e., within the last 6 months or after discontinuation of prior MS therapy) complete blood count (CBC), including lymphocyte count.</a:t>
                      </a:r>
                    </a:p>
                  </a:txBody>
                  <a:tcPr>
                    <a:lnB w="12700"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737197295"/>
                  </a:ext>
                </a:extLst>
              </a:tr>
              <a:tr h="271261">
                <a:tc>
                  <a:txBody>
                    <a:bodyPr/>
                    <a:lstStyle/>
                    <a:p>
                      <a:r>
                        <a:rPr lang="en-US" sz="800" dirty="0">
                          <a:solidFill>
                            <a:srgbClr val="1B2D5E"/>
                          </a:solidFill>
                        </a:rPr>
                        <a:t>Liver function tests</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solidFill>
                      <a:srgbClr val="6EAA2A">
                        <a:alpha val="25000"/>
                      </a:srgbClr>
                    </a:solidFill>
                  </a:tcPr>
                </a:tc>
                <a:tc>
                  <a:txBody>
                    <a:bodyPr/>
                    <a:lstStyle/>
                    <a:p>
                      <a:r>
                        <a:rPr lang="en-US" sz="800" dirty="0">
                          <a:solidFill>
                            <a:srgbClr val="1B2D5E"/>
                          </a:solidFill>
                        </a:rPr>
                        <a:t>Obtain recent (i.e., within the last 6 months) transaminase and </a:t>
                      </a:r>
                      <a:br>
                        <a:rPr lang="en-US" sz="800" dirty="0">
                          <a:solidFill>
                            <a:srgbClr val="1B2D5E"/>
                          </a:solidFill>
                        </a:rPr>
                      </a:br>
                      <a:r>
                        <a:rPr lang="en-US" sz="800" dirty="0">
                          <a:solidFill>
                            <a:srgbClr val="1B2D5E"/>
                          </a:solidFill>
                        </a:rPr>
                        <a:t>bilirubin levels. </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823022791"/>
                  </a:ext>
                </a:extLst>
              </a:tr>
              <a:tr h="271261">
                <a:tc>
                  <a:txBody>
                    <a:bodyPr/>
                    <a:lstStyle/>
                    <a:p>
                      <a:r>
                        <a:rPr lang="en-US" sz="800" dirty="0">
                          <a:solidFill>
                            <a:srgbClr val="1B2D5E"/>
                          </a:solidFill>
                        </a:rPr>
                        <a:t>Cardiac Evaluation</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solidFill>
                      <a:srgbClr val="6EAA2A">
                        <a:alpha val="25000"/>
                      </a:srgbClr>
                    </a:solidFill>
                  </a:tcPr>
                </a:tc>
                <a:tc>
                  <a:txBody>
                    <a:bodyPr/>
                    <a:lstStyle/>
                    <a:p>
                      <a:r>
                        <a:rPr lang="en-US" sz="800" dirty="0">
                          <a:solidFill>
                            <a:srgbClr val="1B2D5E"/>
                          </a:solidFill>
                        </a:rPr>
                        <a:t>Obtain an electrocardiogram (ECG) to determine whether preexisting conduction abnormalities are present. In patients with certain preexisting conditions, advice from a cardiologist should be sought and first-dose monitoring is recommended. Determine whether patients are taking drugs that could slow heart rate or atrioventricular (AV) conduction.</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2451682296"/>
                  </a:ext>
                </a:extLst>
              </a:tr>
              <a:tr h="172621">
                <a:tc>
                  <a:txBody>
                    <a:bodyPr/>
                    <a:lstStyle/>
                    <a:p>
                      <a:r>
                        <a:rPr lang="en-US" sz="800" dirty="0">
                          <a:solidFill>
                            <a:srgbClr val="1B2D5E"/>
                          </a:solidFill>
                        </a:rPr>
                        <a:t>Ophthalmic evaluation</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solidFill>
                      <a:srgbClr val="6EAA2A">
                        <a:alpha val="25000"/>
                      </a:srgbClr>
                    </a:solidFill>
                  </a:tcPr>
                </a:tc>
                <a:tc>
                  <a:txBody>
                    <a:bodyPr/>
                    <a:lstStyle/>
                    <a:p>
                      <a:r>
                        <a:rPr lang="en-US" sz="800" dirty="0">
                          <a:solidFill>
                            <a:srgbClr val="1B2D5E"/>
                          </a:solidFill>
                        </a:rPr>
                        <a:t>Obtain an evaluation of the fundus, including the macula. </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3315320335"/>
                  </a:ext>
                </a:extLst>
              </a:tr>
              <a:tr h="547027">
                <a:tc>
                  <a:txBody>
                    <a:bodyPr/>
                    <a:lstStyle/>
                    <a:p>
                      <a:r>
                        <a:rPr lang="en-US" sz="800" dirty="0">
                          <a:solidFill>
                            <a:srgbClr val="1B2D5E"/>
                          </a:solidFill>
                        </a:rPr>
                        <a:t>Current or prior medications with Immune System Effects</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solidFill>
                      <a:srgbClr val="6EAA2A">
                        <a:alpha val="25000"/>
                      </a:srgbClr>
                    </a:solidFill>
                  </a:tcPr>
                </a:tc>
                <a:tc>
                  <a:txBody>
                    <a:bodyPr/>
                    <a:lstStyle/>
                    <a:p>
                      <a:pPr>
                        <a:spcBef>
                          <a:spcPts val="100"/>
                        </a:spcBef>
                        <a:spcAft>
                          <a:spcPts val="100"/>
                        </a:spcAft>
                      </a:pPr>
                      <a:r>
                        <a:rPr lang="en-US" sz="800" dirty="0">
                          <a:solidFill>
                            <a:srgbClr val="1B2D5E"/>
                          </a:solidFill>
                        </a:rPr>
                        <a:t>If patients are taking anti-neoplastic, immunosuppressive, or immune-modulating therapies, or if there is a history of prior use of these drugs, consider possible unintended additive immunosuppressive effects before initiating treatment with PONVORY. </a:t>
                      </a:r>
                    </a:p>
                  </a:txBody>
                  <a:tcPr>
                    <a:lnT w="12700" cap="flat" cmpd="sng" algn="ctr">
                      <a:solidFill>
                        <a:srgbClr val="245400"/>
                      </a:solidFill>
                      <a:prstDash val="solid"/>
                      <a:round/>
                      <a:headEnd type="none" w="med" len="med"/>
                      <a:tailEnd type="none" w="med" len="med"/>
                    </a:lnT>
                    <a:lnB w="12700"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337408998"/>
                  </a:ext>
                </a:extLst>
              </a:tr>
              <a:tr h="369901">
                <a:tc>
                  <a:txBody>
                    <a:bodyPr/>
                    <a:lstStyle/>
                    <a:p>
                      <a:r>
                        <a:rPr lang="en-US" sz="800" dirty="0">
                          <a:solidFill>
                            <a:srgbClr val="1B2D5E"/>
                          </a:solidFill>
                        </a:rPr>
                        <a:t>Vaccinations</a:t>
                      </a:r>
                    </a:p>
                  </a:txBody>
                  <a:tcPr>
                    <a:lnT w="12700" cap="flat" cmpd="sng" algn="ctr">
                      <a:solidFill>
                        <a:srgbClr val="245400"/>
                      </a:solidFill>
                      <a:prstDash val="solid"/>
                      <a:round/>
                      <a:headEnd type="none" w="med" len="med"/>
                      <a:tailEnd type="none" w="med" len="med"/>
                    </a:lnT>
                    <a:lnB w="28575" cap="flat" cmpd="sng" algn="ctr">
                      <a:solidFill>
                        <a:srgbClr val="245400"/>
                      </a:solidFill>
                      <a:prstDash val="solid"/>
                      <a:round/>
                      <a:headEnd type="none" w="med" len="med"/>
                      <a:tailEnd type="none" w="med" len="med"/>
                    </a:lnB>
                    <a:solidFill>
                      <a:srgbClr val="6EAA2A">
                        <a:alpha val="25000"/>
                      </a:srgbClr>
                    </a:solidFill>
                  </a:tcPr>
                </a:tc>
                <a:tc>
                  <a:txBody>
                    <a:bodyPr/>
                    <a:lstStyle/>
                    <a:p>
                      <a:r>
                        <a:rPr lang="en-US" sz="800" dirty="0">
                          <a:solidFill>
                            <a:srgbClr val="1B2D5E"/>
                          </a:solidFill>
                        </a:rPr>
                        <a:t>Test patients for antibodies to varicella zoster virus (VZV) before initiating PONVORY; VZV vaccination of antibody-negative patients is</a:t>
                      </a:r>
                      <a:br>
                        <a:rPr lang="en-US" sz="800" dirty="0">
                          <a:solidFill>
                            <a:srgbClr val="1B2D5E"/>
                          </a:solidFill>
                        </a:rPr>
                      </a:br>
                      <a:r>
                        <a:rPr lang="en-US" sz="800" dirty="0">
                          <a:solidFill>
                            <a:srgbClr val="1B2D5E"/>
                          </a:solidFill>
                        </a:rPr>
                        <a:t>recommended prior to commencing treatment with PONVORY. If live </a:t>
                      </a:r>
                      <a:r>
                        <a:rPr lang="en-US" sz="800" i="1" dirty="0">
                          <a:solidFill>
                            <a:srgbClr val="1B2D5E"/>
                          </a:solidFill>
                        </a:rPr>
                        <a:t>attenuated</a:t>
                      </a:r>
                      <a:r>
                        <a:rPr lang="en-US" sz="800" dirty="0">
                          <a:solidFill>
                            <a:srgbClr val="1B2D5E"/>
                          </a:solidFill>
                        </a:rPr>
                        <a:t> vaccine immunizations are required, administer at least </a:t>
                      </a:r>
                      <a:br>
                        <a:rPr lang="en-US" sz="800" dirty="0">
                          <a:solidFill>
                            <a:srgbClr val="1B2D5E"/>
                          </a:solidFill>
                        </a:rPr>
                      </a:br>
                      <a:r>
                        <a:rPr lang="en-US" sz="800" dirty="0">
                          <a:solidFill>
                            <a:srgbClr val="1B2D5E"/>
                          </a:solidFill>
                        </a:rPr>
                        <a:t>1 month prior to initiation of PONVORY.</a:t>
                      </a:r>
                    </a:p>
                  </a:txBody>
                  <a:tcPr>
                    <a:lnT w="12700" cap="flat" cmpd="sng" algn="ctr">
                      <a:solidFill>
                        <a:srgbClr val="245400"/>
                      </a:solidFill>
                      <a:prstDash val="solid"/>
                      <a:round/>
                      <a:headEnd type="none" w="med" len="med"/>
                      <a:tailEnd type="none" w="med" len="med"/>
                    </a:lnT>
                    <a:lnB w="28575" cap="flat" cmpd="sng" algn="ctr">
                      <a:solidFill>
                        <a:srgbClr val="245400"/>
                      </a:solidFill>
                      <a:prstDash val="solid"/>
                      <a:round/>
                      <a:headEnd type="none" w="med" len="med"/>
                      <a:tailEnd type="none" w="med" len="med"/>
                    </a:lnB>
                    <a:noFill/>
                  </a:tcPr>
                </a:tc>
                <a:extLst>
                  <a:ext uri="{0D108BD9-81ED-4DB2-BD59-A6C34878D82A}">
                    <a16:rowId xmlns:a16="http://schemas.microsoft.com/office/drawing/2014/main" val="1240822513"/>
                  </a:ext>
                </a:extLst>
              </a:tr>
            </a:tbl>
          </a:graphicData>
        </a:graphic>
      </p:graphicFrame>
      <p:sp>
        <p:nvSpPr>
          <p:cNvPr id="46" name="Arrow: Down 72">
            <a:extLst>
              <a:ext uri="{FF2B5EF4-FFF2-40B4-BE49-F238E27FC236}">
                <a16:creationId xmlns:a16="http://schemas.microsoft.com/office/drawing/2014/main" id="{88291E20-3CA1-D84F-B96C-A6621341BAA7}"/>
              </a:ext>
            </a:extLst>
          </p:cNvPr>
          <p:cNvSpPr/>
          <p:nvPr/>
        </p:nvSpPr>
        <p:spPr>
          <a:xfrm rot="16200000">
            <a:off x="2875356"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3" name="TextBox 2">
            <a:extLst>
              <a:ext uri="{FF2B5EF4-FFF2-40B4-BE49-F238E27FC236}">
                <a16:creationId xmlns:a16="http://schemas.microsoft.com/office/drawing/2014/main" id="{9547F328-2066-4D39-9A6F-B6AAB14B1FE3}"/>
              </a:ext>
            </a:extLst>
          </p:cNvPr>
          <p:cNvSpPr txBox="1"/>
          <p:nvPr/>
        </p:nvSpPr>
        <p:spPr>
          <a:xfrm>
            <a:off x="568694" y="6227959"/>
            <a:ext cx="7849211" cy="230832"/>
          </a:xfrm>
          <a:prstGeom prst="rect">
            <a:avLst/>
          </a:prstGeom>
          <a:noFill/>
        </p:spPr>
        <p:txBody>
          <a:bodyPr wrap="square" rtlCol="0">
            <a:spAutoFit/>
          </a:bodyPr>
          <a:lstStyle/>
          <a:p>
            <a:pPr>
              <a:tabLst>
                <a:tab pos="1825625" algn="l"/>
              </a:tabLst>
            </a:pPr>
            <a:r>
              <a:rPr lang="en-US" sz="900" dirty="0">
                <a:solidFill>
                  <a:srgbClr val="1C2E5F"/>
                </a:solidFill>
              </a:rPr>
              <a:t>CBC =  complete blood count; ECG = electrocardiogram; VZV = varicella zoster virus.  </a:t>
            </a: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27728F"/>
          </a:solidFill>
        </p:grpSpPr>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47" name="HYPERLINKS">
            <a:extLst>
              <a:ext uri="{FF2B5EF4-FFF2-40B4-BE49-F238E27FC236}">
                <a16:creationId xmlns:a16="http://schemas.microsoft.com/office/drawing/2014/main" id="{835CDB50-8B1E-F34F-8950-09CFE431D638}"/>
              </a:ext>
            </a:extLst>
          </p:cNvPr>
          <p:cNvGrpSpPr/>
          <p:nvPr/>
        </p:nvGrpSpPr>
        <p:grpSpPr>
          <a:xfrm>
            <a:off x="311832" y="1091797"/>
            <a:ext cx="8466079" cy="605706"/>
            <a:chOff x="334679" y="1100221"/>
            <a:chExt cx="8466079" cy="605706"/>
          </a:xfrm>
        </p:grpSpPr>
        <p:sp>
          <p:nvSpPr>
            <p:cNvPr id="48" name="Freeform 47">
              <a:hlinkClick r:id="rId6" action="ppaction://hlinksldjump"/>
              <a:extLst>
                <a:ext uri="{FF2B5EF4-FFF2-40B4-BE49-F238E27FC236}">
                  <a16:creationId xmlns:a16="http://schemas.microsoft.com/office/drawing/2014/main" id="{F39ABC61-AAD3-B645-A4F0-CBFD69886020}"/>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9" name="Freeform 48">
              <a:hlinkClick r:id="rId7" action="ppaction://hlinksldjump"/>
              <a:extLst>
                <a:ext uri="{FF2B5EF4-FFF2-40B4-BE49-F238E27FC236}">
                  <a16:creationId xmlns:a16="http://schemas.microsoft.com/office/drawing/2014/main" id="{B0829CA1-AE63-1045-B753-D2576513CB8F}"/>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0" name="Freeform 49">
              <a:hlinkClick r:id="rId8" action="ppaction://hlinksldjump"/>
              <a:extLst>
                <a:ext uri="{FF2B5EF4-FFF2-40B4-BE49-F238E27FC236}">
                  <a16:creationId xmlns:a16="http://schemas.microsoft.com/office/drawing/2014/main" id="{4B10B5CA-40A3-8546-AE1F-E42B613C6329}"/>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1" name="Freeform 50">
              <a:hlinkClick r:id="rId9" action="ppaction://hlinksldjump"/>
              <a:extLst>
                <a:ext uri="{FF2B5EF4-FFF2-40B4-BE49-F238E27FC236}">
                  <a16:creationId xmlns:a16="http://schemas.microsoft.com/office/drawing/2014/main" id="{A584E405-A5EA-414B-ADC4-0301EFB24B31}"/>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2" name="Freeform 51">
              <a:hlinkClick r:id="rId10" action="ppaction://hlinksldjump"/>
              <a:extLst>
                <a:ext uri="{FF2B5EF4-FFF2-40B4-BE49-F238E27FC236}">
                  <a16:creationId xmlns:a16="http://schemas.microsoft.com/office/drawing/2014/main" id="{ABCD139C-BC89-AC42-9BCB-11F7B1BAC879}"/>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7" name="Hyperlink">
            <a:hlinkClick r:id="rId11" action="ppaction://hlinksldjump"/>
            <a:extLst>
              <a:ext uri="{FF2B5EF4-FFF2-40B4-BE49-F238E27FC236}">
                <a16:creationId xmlns:a16="http://schemas.microsoft.com/office/drawing/2014/main" id="{76D33667-2EB5-A549-806F-2BCC906FF228}"/>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DC9BEDBA-2E6C-144B-8B81-982F6F235A41}"/>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4: </a:t>
            </a:r>
            <a:r>
              <a:rPr lang="en-US" sz="1950" b="0" spc="0" dirty="0"/>
              <a:t>Patient Receives Pretest Support and Completes </a:t>
            </a:r>
            <a:br>
              <a:rPr lang="en-US" sz="1950" b="0" spc="0" dirty="0"/>
            </a:br>
            <a:r>
              <a:rPr lang="en-US" sz="1950" b="0" spc="0" dirty="0"/>
              <a:t>Their Pretests </a:t>
            </a:r>
          </a:p>
        </p:txBody>
      </p:sp>
    </p:spTree>
    <p:extLst>
      <p:ext uri="{BB962C8B-B14F-4D97-AF65-F5344CB8AC3E}">
        <p14:creationId xmlns:p14="http://schemas.microsoft.com/office/powerpoint/2010/main" val="21654714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2515"/>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BBA71F27-CA69-7643-A151-447748E42CC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25" name="Arrow: Down 68">
            <a:extLst>
              <a:ext uri="{FF2B5EF4-FFF2-40B4-BE49-F238E27FC236}">
                <a16:creationId xmlns:a16="http://schemas.microsoft.com/office/drawing/2014/main" id="{9C93771B-9E6F-D743-A344-E23B66A44EE5}"/>
              </a:ext>
            </a:extLst>
          </p:cNvPr>
          <p:cNvSpPr/>
          <p:nvPr/>
        </p:nvSpPr>
        <p:spPr>
          <a:xfrm rot="16200000">
            <a:off x="3705879" y="3045252"/>
            <a:ext cx="225292" cy="358911"/>
          </a:xfrm>
          <a:prstGeom prst="downArrow">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E9E904DD-9E67-D440-B9A3-039536F6C946}"/>
              </a:ext>
            </a:extLst>
          </p:cNvPr>
          <p:cNvGrpSpPr/>
          <p:nvPr/>
        </p:nvGrpSpPr>
        <p:grpSpPr>
          <a:xfrm>
            <a:off x="565405" y="1919464"/>
            <a:ext cx="1252266" cy="1482108"/>
            <a:chOff x="5332296" y="1502099"/>
            <a:chExt cx="1979912" cy="2343307"/>
          </a:xfrm>
        </p:grpSpPr>
        <p:grpSp>
          <p:nvGrpSpPr>
            <p:cNvPr id="44" name="Group 43">
              <a:extLst>
                <a:ext uri="{FF2B5EF4-FFF2-40B4-BE49-F238E27FC236}">
                  <a16:creationId xmlns:a16="http://schemas.microsoft.com/office/drawing/2014/main" id="{F1D62C4F-B914-D546-91B4-FF32210BC363}"/>
                </a:ext>
              </a:extLst>
            </p:cNvPr>
            <p:cNvGrpSpPr/>
            <p:nvPr/>
          </p:nvGrpSpPr>
          <p:grpSpPr>
            <a:xfrm>
              <a:off x="5498236" y="1502099"/>
              <a:ext cx="1648033" cy="1648033"/>
              <a:chOff x="5498236" y="1081908"/>
              <a:chExt cx="1648033" cy="1648033"/>
            </a:xfrm>
          </p:grpSpPr>
          <p:sp>
            <p:nvSpPr>
              <p:cNvPr id="46" name="Oval 45">
                <a:extLst>
                  <a:ext uri="{FF2B5EF4-FFF2-40B4-BE49-F238E27FC236}">
                    <a16:creationId xmlns:a16="http://schemas.microsoft.com/office/drawing/2014/main" id="{7F9126E1-C5FE-9349-876F-C183CBDFF789}"/>
                  </a:ext>
                </a:extLst>
              </p:cNvPr>
              <p:cNvSpPr/>
              <p:nvPr/>
            </p:nvSpPr>
            <p:spPr>
              <a:xfrm>
                <a:off x="5498236" y="1081908"/>
                <a:ext cx="1648033" cy="1648033"/>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624B036A-3436-FA47-B987-BD69AA1005C7}"/>
                  </a:ext>
                </a:extLst>
              </p:cNvPr>
              <p:cNvSpPr/>
              <p:nvPr/>
            </p:nvSpPr>
            <p:spPr>
              <a:xfrm>
                <a:off x="5591240" y="1174912"/>
                <a:ext cx="1462021" cy="1462021"/>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7B10D10F-8416-0347-B81D-2BBD2AD5E4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5022" y="1325247"/>
                <a:ext cx="1042239" cy="1161352"/>
              </a:xfrm>
              <a:prstGeom prst="rect">
                <a:avLst/>
              </a:prstGeom>
            </p:spPr>
          </p:pic>
        </p:grpSp>
        <p:sp>
          <p:nvSpPr>
            <p:cNvPr id="45" name="Rectangle 44">
              <a:extLst>
                <a:ext uri="{FF2B5EF4-FFF2-40B4-BE49-F238E27FC236}">
                  <a16:creationId xmlns:a16="http://schemas.microsoft.com/office/drawing/2014/main" id="{7108DF10-C1D5-BC4F-9D3A-0D1F80C00BC2}"/>
                </a:ext>
              </a:extLst>
            </p:cNvPr>
            <p:cNvSpPr/>
            <p:nvPr/>
          </p:nvSpPr>
          <p:spPr>
            <a:xfrm>
              <a:off x="5332296" y="3164146"/>
              <a:ext cx="1979912" cy="681260"/>
            </a:xfrm>
            <a:prstGeom prst="rect">
              <a:avLst/>
            </a:prstGeom>
          </p:spPr>
          <p:txBody>
            <a:bodyPr wrap="none">
              <a:spAutoFit/>
            </a:bodyPr>
            <a:lstStyle/>
            <a:p>
              <a:pPr lvl="0" algn="ctr"/>
              <a:r>
                <a:rPr lang="en-US" sz="1100" b="1" dirty="0">
                  <a:solidFill>
                    <a:srgbClr val="1C5661"/>
                  </a:solidFill>
                </a:rPr>
                <a:t>CARE</a:t>
              </a:r>
              <a:br>
                <a:rPr lang="en-US" sz="1100" b="1" dirty="0">
                  <a:solidFill>
                    <a:srgbClr val="1C5661"/>
                  </a:solidFill>
                </a:rPr>
              </a:br>
              <a:r>
                <a:rPr lang="en-US" sz="1100" b="1" dirty="0">
                  <a:solidFill>
                    <a:srgbClr val="1C5661"/>
                  </a:solidFill>
                </a:rPr>
                <a:t>COORDINATOR</a:t>
              </a:r>
            </a:p>
          </p:txBody>
        </p:sp>
      </p:grpSp>
      <p:grpSp>
        <p:nvGrpSpPr>
          <p:cNvPr id="49" name="Group 48">
            <a:extLst>
              <a:ext uri="{FF2B5EF4-FFF2-40B4-BE49-F238E27FC236}">
                <a16:creationId xmlns:a16="http://schemas.microsoft.com/office/drawing/2014/main" id="{969BE48F-6C63-C844-8F2D-0C90A0CCC807}"/>
              </a:ext>
            </a:extLst>
          </p:cNvPr>
          <p:cNvGrpSpPr/>
          <p:nvPr/>
        </p:nvGrpSpPr>
        <p:grpSpPr>
          <a:xfrm>
            <a:off x="714553" y="4555378"/>
            <a:ext cx="2858023" cy="1767174"/>
            <a:chOff x="198992" y="5081683"/>
            <a:chExt cx="2956482" cy="1992509"/>
          </a:xfrm>
          <a:effectLst>
            <a:outerShdw blurRad="50800" dist="38100" dir="2700000" algn="tl" rotWithShape="0">
              <a:prstClr val="black">
                <a:alpha val="40000"/>
              </a:prstClr>
            </a:outerShdw>
          </a:effectLst>
        </p:grpSpPr>
        <p:sp>
          <p:nvSpPr>
            <p:cNvPr id="52" name="Rectangle: Rounded Corners 22">
              <a:extLst>
                <a:ext uri="{FF2B5EF4-FFF2-40B4-BE49-F238E27FC236}">
                  <a16:creationId xmlns:a16="http://schemas.microsoft.com/office/drawing/2014/main" id="{58ECE26D-880B-BB49-B828-32699439016E}"/>
                </a:ext>
              </a:extLst>
            </p:cNvPr>
            <p:cNvSpPr/>
            <p:nvPr/>
          </p:nvSpPr>
          <p:spPr>
            <a:xfrm>
              <a:off x="522924" y="5157459"/>
              <a:ext cx="2632550" cy="1696545"/>
            </a:xfrm>
            <a:prstGeom prst="roundRect">
              <a:avLst/>
            </a:prstGeom>
            <a:solidFill>
              <a:srgbClr val="105D67"/>
            </a:soli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89865FD-75AF-4B4A-8F86-8675A50F086A}"/>
                </a:ext>
              </a:extLst>
            </p:cNvPr>
            <p:cNvSpPr txBox="1"/>
            <p:nvPr/>
          </p:nvSpPr>
          <p:spPr>
            <a:xfrm>
              <a:off x="1035911" y="5246544"/>
              <a:ext cx="2011465" cy="1827648"/>
            </a:xfrm>
            <a:prstGeom prst="rect">
              <a:avLst/>
            </a:prstGeom>
            <a:noFill/>
          </p:spPr>
          <p:txBody>
            <a:bodyPr wrap="square" rtlCol="0">
              <a:spAutoFit/>
            </a:bodyPr>
            <a:lstStyle/>
            <a:p>
              <a:pPr lvl="0">
                <a:spcBef>
                  <a:spcPts val="200"/>
                </a:spcBef>
                <a:spcAft>
                  <a:spcPts val="200"/>
                </a:spcAft>
                <a:defRPr/>
              </a:pPr>
              <a:r>
                <a:rPr lang="en-US" sz="1200" b="1" dirty="0">
                  <a:solidFill>
                    <a:srgbClr val="BCEC20"/>
                  </a:solidFill>
                </a:rPr>
                <a:t>When communicating about the availability of this program to HCPs, ensure that you use the approved speaking points and follow the Compliance Guidance.</a:t>
              </a:r>
            </a:p>
            <a:p>
              <a:pPr lvl="0">
                <a:spcBef>
                  <a:spcPts val="200"/>
                </a:spcBef>
                <a:spcAft>
                  <a:spcPts val="200"/>
                </a:spcAft>
                <a:defRPr/>
              </a:pPr>
              <a:endParaRPr lang="en-US" sz="1200" b="1" dirty="0">
                <a:solidFill>
                  <a:srgbClr val="BCEC20"/>
                </a:solidFill>
              </a:endParaRPr>
            </a:p>
          </p:txBody>
        </p:sp>
        <p:sp>
          <p:nvSpPr>
            <p:cNvPr id="71" name="Oval 70">
              <a:extLst>
                <a:ext uri="{FF2B5EF4-FFF2-40B4-BE49-F238E27FC236}">
                  <a16:creationId xmlns:a16="http://schemas.microsoft.com/office/drawing/2014/main" id="{8BB6F738-1812-9D4D-BADD-2265B7942F4A}"/>
                </a:ext>
              </a:extLst>
            </p:cNvPr>
            <p:cNvSpPr/>
            <p:nvPr/>
          </p:nvSpPr>
          <p:spPr>
            <a:xfrm>
              <a:off x="198992" y="5081683"/>
              <a:ext cx="817007" cy="904240"/>
            </a:xfrm>
            <a:prstGeom prst="ellipse">
              <a:avLst/>
            </a:prstGeom>
            <a:solidFill>
              <a:schemeClr val="bg1"/>
            </a:solidFill>
            <a:ln w="76200">
              <a:solidFill>
                <a:srgbClr val="0E5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pic>
          <p:nvPicPr>
            <p:cNvPr id="72" name="Graphic 71" descr="Lightbulb">
              <a:extLst>
                <a:ext uri="{FF2B5EF4-FFF2-40B4-BE49-F238E27FC236}">
                  <a16:creationId xmlns:a16="http://schemas.microsoft.com/office/drawing/2014/main" id="{C52198C3-FA83-8B4C-8157-3C35163C7F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343" y="5265164"/>
              <a:ext cx="582303" cy="582303"/>
            </a:xfrm>
            <a:prstGeom prst="rect">
              <a:avLst/>
            </a:prstGeom>
          </p:spPr>
        </p:pic>
      </p:grpSp>
      <p:grpSp>
        <p:nvGrpSpPr>
          <p:cNvPr id="74" name="Group 73">
            <a:extLst>
              <a:ext uri="{FF2B5EF4-FFF2-40B4-BE49-F238E27FC236}">
                <a16:creationId xmlns:a16="http://schemas.microsoft.com/office/drawing/2014/main" id="{754B8245-32EE-F845-8E71-159512B0AFFC}"/>
              </a:ext>
            </a:extLst>
          </p:cNvPr>
          <p:cNvGrpSpPr/>
          <p:nvPr/>
        </p:nvGrpSpPr>
        <p:grpSpPr>
          <a:xfrm>
            <a:off x="1894410" y="2421990"/>
            <a:ext cx="1648033" cy="2013136"/>
            <a:chOff x="1997730" y="1502099"/>
            <a:chExt cx="1648033" cy="2013136"/>
          </a:xfrm>
        </p:grpSpPr>
        <p:grpSp>
          <p:nvGrpSpPr>
            <p:cNvPr id="75" name="Group 74">
              <a:extLst>
                <a:ext uri="{FF2B5EF4-FFF2-40B4-BE49-F238E27FC236}">
                  <a16:creationId xmlns:a16="http://schemas.microsoft.com/office/drawing/2014/main" id="{3815E288-6593-E042-B5D3-8694B7ECCF8C}"/>
                </a:ext>
              </a:extLst>
            </p:cNvPr>
            <p:cNvGrpSpPr/>
            <p:nvPr/>
          </p:nvGrpSpPr>
          <p:grpSpPr>
            <a:xfrm>
              <a:off x="1997730" y="1502099"/>
              <a:ext cx="1648033" cy="1648033"/>
              <a:chOff x="2091533" y="1081908"/>
              <a:chExt cx="1648851" cy="1648851"/>
            </a:xfrm>
          </p:grpSpPr>
          <p:sp>
            <p:nvSpPr>
              <p:cNvPr id="77" name="Oval 76">
                <a:extLst>
                  <a:ext uri="{FF2B5EF4-FFF2-40B4-BE49-F238E27FC236}">
                    <a16:creationId xmlns:a16="http://schemas.microsoft.com/office/drawing/2014/main" id="{C1D69239-DE65-E449-B7EC-D14B6AD09B88}"/>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1CE8235F-FB8D-EB47-B31E-8D007B9CF7B5}"/>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a:extLst>
                  <a:ext uri="{FF2B5EF4-FFF2-40B4-BE49-F238E27FC236}">
                    <a16:creationId xmlns:a16="http://schemas.microsoft.com/office/drawing/2014/main" id="{499093AF-41DC-314A-B986-4F11DFA364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47414" y="1290342"/>
                <a:ext cx="966118" cy="1159341"/>
              </a:xfrm>
              <a:prstGeom prst="rect">
                <a:avLst/>
              </a:prstGeom>
            </p:spPr>
          </p:pic>
        </p:grpSp>
        <p:sp>
          <p:nvSpPr>
            <p:cNvPr id="76" name="Rectangle 75">
              <a:extLst>
                <a:ext uri="{FF2B5EF4-FFF2-40B4-BE49-F238E27FC236}">
                  <a16:creationId xmlns:a16="http://schemas.microsoft.com/office/drawing/2014/main" id="{484EB7F5-87E9-C845-95E3-E2887041DE14}"/>
                </a:ext>
              </a:extLst>
            </p:cNvPr>
            <p:cNvSpPr/>
            <p:nvPr/>
          </p:nvSpPr>
          <p:spPr>
            <a:xfrm>
              <a:off x="2358832" y="3207458"/>
              <a:ext cx="925830" cy="307777"/>
            </a:xfrm>
            <a:prstGeom prst="rect">
              <a:avLst/>
            </a:prstGeom>
          </p:spPr>
          <p:txBody>
            <a:bodyPr wrap="none">
              <a:spAutoFit/>
            </a:bodyPr>
            <a:lstStyle/>
            <a:p>
              <a:pPr lvl="0" algn="ctr"/>
              <a:r>
                <a:rPr lang="en-US" sz="1400" b="1" dirty="0">
                  <a:solidFill>
                    <a:srgbClr val="1C5661"/>
                  </a:solidFill>
                </a:rPr>
                <a:t>PATIENT</a:t>
              </a:r>
            </a:p>
          </p:txBody>
        </p:sp>
      </p:grpSp>
      <p:sp>
        <p:nvSpPr>
          <p:cNvPr id="50" name="TextBox 49">
            <a:extLst>
              <a:ext uri="{FF2B5EF4-FFF2-40B4-BE49-F238E27FC236}">
                <a16:creationId xmlns:a16="http://schemas.microsoft.com/office/drawing/2014/main" id="{364161A4-7BA6-4B70-BE91-51096DD71D26}"/>
              </a:ext>
            </a:extLst>
          </p:cNvPr>
          <p:cNvSpPr txBox="1"/>
          <p:nvPr/>
        </p:nvSpPr>
        <p:spPr>
          <a:xfrm>
            <a:off x="4012676" y="1846268"/>
            <a:ext cx="4584444" cy="3017233"/>
          </a:xfrm>
          <a:prstGeom prst="rect">
            <a:avLst/>
          </a:prstGeom>
          <a:noFill/>
        </p:spPr>
        <p:txBody>
          <a:bodyPr wrap="square" rtlCol="0">
            <a:noAutofit/>
          </a:bodyPr>
          <a:lstStyle/>
          <a:p>
            <a:pPr>
              <a:spcBef>
                <a:spcPts val="1200"/>
              </a:spcBef>
              <a:spcAft>
                <a:spcPts val="600"/>
              </a:spcAft>
            </a:pPr>
            <a:r>
              <a:rPr lang="en-US" sz="1400" b="1" dirty="0">
                <a:solidFill>
                  <a:srgbClr val="002060"/>
                </a:solidFill>
              </a:rPr>
              <a:t>Before Starting Treatment</a:t>
            </a:r>
            <a:endParaRPr lang="en-US" sz="1400" dirty="0">
              <a:solidFill>
                <a:srgbClr val="002060"/>
              </a:solidFill>
            </a:endParaRPr>
          </a:p>
          <a:p>
            <a:pPr>
              <a:spcBef>
                <a:spcPts val="900"/>
              </a:spcBef>
              <a:spcAft>
                <a:spcPts val="600"/>
              </a:spcAft>
            </a:pPr>
            <a:r>
              <a:rPr lang="en-US" sz="1200" dirty="0">
                <a:solidFill>
                  <a:srgbClr val="002060"/>
                </a:solidFill>
              </a:rPr>
              <a:t>For patients using commercial or private </a:t>
            </a:r>
            <a:br>
              <a:rPr lang="en-US" sz="1200" dirty="0">
                <a:solidFill>
                  <a:srgbClr val="002060"/>
                </a:solidFill>
              </a:rPr>
            </a:br>
            <a:r>
              <a:rPr lang="en-US" sz="1200" dirty="0">
                <a:solidFill>
                  <a:srgbClr val="002060"/>
                </a:solidFill>
              </a:rPr>
              <a:t>health insurance to pay for their medication and pretests: </a:t>
            </a:r>
          </a:p>
          <a:p>
            <a:pPr>
              <a:spcBef>
                <a:spcPts val="600"/>
              </a:spcBef>
            </a:pPr>
            <a:r>
              <a:rPr lang="en-US" sz="1200" b="1" dirty="0">
                <a:solidFill>
                  <a:srgbClr val="002060"/>
                </a:solidFill>
              </a:rPr>
              <a:t>Janssen CarePath Pretest Rebate Program </a:t>
            </a:r>
          </a:p>
          <a:p>
            <a:pPr>
              <a:spcBef>
                <a:spcPts val="600"/>
              </a:spcBef>
            </a:pPr>
            <a:r>
              <a:rPr lang="en-US" sz="1200" dirty="0">
                <a:solidFill>
                  <a:srgbClr val="002060"/>
                </a:solidFill>
              </a:rPr>
              <a:t>Eligible patients using commercial or private insurance can save on out-of-pocket costs for pretests and first dose monitoring that may be required when starting treatment with PONVORY™. Eligible patients pay $0 after rebate for required pretests and/or first dose monitoring when starting treatment with PONVORY™, with a $1,500 maximum program benefit per lifetime.  </a:t>
            </a:r>
          </a:p>
          <a:p>
            <a:pPr>
              <a:spcBef>
                <a:spcPts val="1200"/>
              </a:spcBef>
              <a:spcAft>
                <a:spcPts val="600"/>
              </a:spcAft>
            </a:pPr>
            <a:r>
              <a:rPr lang="en-US" sz="1200" dirty="0">
                <a:solidFill>
                  <a:srgbClr val="002060"/>
                </a:solidFill>
              </a:rPr>
              <a:t>Not valid for patients using Medicare, Medicaid, or other government-funded programs to pay for their  pretests or first dose monitoring. Terms expire at the end of each calendar year and may change. Not valid for residents of MA, MI, MN or RI.  There is no income requirement. Patients can review full program requirements at </a:t>
            </a:r>
            <a:r>
              <a:rPr lang="en-US" sz="1200" b="1" dirty="0">
                <a:solidFill>
                  <a:srgbClr val="002060"/>
                </a:solidFill>
              </a:rPr>
              <a:t>JanssenCarePath.com/Ponvory-Pretest.</a:t>
            </a:r>
          </a:p>
        </p:txBody>
      </p:sp>
      <p:pic>
        <p:nvPicPr>
          <p:cNvPr id="39" name="Picture 38">
            <a:extLst>
              <a:ext uri="{FF2B5EF4-FFF2-40B4-BE49-F238E27FC236}">
                <a16:creationId xmlns:a16="http://schemas.microsoft.com/office/drawing/2014/main" id="{7430D3FA-B44E-3440-A745-64C37BE80F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0049" y="1775735"/>
            <a:ext cx="1355726" cy="696658"/>
          </a:xfrm>
          <a:prstGeom prst="rect">
            <a:avLst/>
          </a:prstGeom>
        </p:spPr>
      </p:pic>
      <p:grpSp>
        <p:nvGrpSpPr>
          <p:cNvPr id="3" name="tabs">
            <a:extLst>
              <a:ext uri="{FF2B5EF4-FFF2-40B4-BE49-F238E27FC236}">
                <a16:creationId xmlns:a16="http://schemas.microsoft.com/office/drawing/2014/main" id="{96EFFF24-3949-4B58-8525-14D831985CD2}"/>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80" name="HYPERLINKS">
            <a:extLst>
              <a:ext uri="{FF2B5EF4-FFF2-40B4-BE49-F238E27FC236}">
                <a16:creationId xmlns:a16="http://schemas.microsoft.com/office/drawing/2014/main" id="{103DB845-AC91-9F4B-AC3F-0E4B101F4238}"/>
              </a:ext>
            </a:extLst>
          </p:cNvPr>
          <p:cNvGrpSpPr/>
          <p:nvPr/>
        </p:nvGrpSpPr>
        <p:grpSpPr>
          <a:xfrm>
            <a:off x="311832" y="1091797"/>
            <a:ext cx="8466079" cy="605706"/>
            <a:chOff x="334679" y="1100221"/>
            <a:chExt cx="8466079" cy="605706"/>
          </a:xfrm>
        </p:grpSpPr>
        <p:sp>
          <p:nvSpPr>
            <p:cNvPr id="86" name="Freeform 85">
              <a:hlinkClick r:id="rId11" action="ppaction://hlinksldjump"/>
              <a:extLst>
                <a:ext uri="{FF2B5EF4-FFF2-40B4-BE49-F238E27FC236}">
                  <a16:creationId xmlns:a16="http://schemas.microsoft.com/office/drawing/2014/main" id="{CE496C12-360F-D140-88D3-A64867CE66A8}"/>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7" name="Freeform 86">
              <a:hlinkClick r:id="rId12" action="ppaction://hlinksldjump"/>
              <a:extLst>
                <a:ext uri="{FF2B5EF4-FFF2-40B4-BE49-F238E27FC236}">
                  <a16:creationId xmlns:a16="http://schemas.microsoft.com/office/drawing/2014/main" id="{9489A0B9-0283-2447-A545-159F290B356D}"/>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8" name="Freeform 87">
              <a:hlinkClick r:id="rId13" action="ppaction://hlinksldjump"/>
              <a:extLst>
                <a:ext uri="{FF2B5EF4-FFF2-40B4-BE49-F238E27FC236}">
                  <a16:creationId xmlns:a16="http://schemas.microsoft.com/office/drawing/2014/main" id="{7B5DDF66-0157-2941-96AC-C8CA646BDE2E}"/>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9" name="Freeform 88">
              <a:hlinkClick r:id="rId14" action="ppaction://hlinksldjump"/>
              <a:extLst>
                <a:ext uri="{FF2B5EF4-FFF2-40B4-BE49-F238E27FC236}">
                  <a16:creationId xmlns:a16="http://schemas.microsoft.com/office/drawing/2014/main" id="{E0C65F8E-5E90-0748-A5D6-5FBB0988954C}"/>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0" name="Freeform 89">
              <a:hlinkClick r:id="rId15" action="ppaction://hlinksldjump"/>
              <a:extLst>
                <a:ext uri="{FF2B5EF4-FFF2-40B4-BE49-F238E27FC236}">
                  <a16:creationId xmlns:a16="http://schemas.microsoft.com/office/drawing/2014/main" id="{020EF1B5-2591-EB43-A6AA-6DBFB246DD1E}"/>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0" name="Hyperlink">
            <a:hlinkClick r:id="rId16" action="ppaction://hlinksldjump"/>
            <a:extLst>
              <a:ext uri="{FF2B5EF4-FFF2-40B4-BE49-F238E27FC236}">
                <a16:creationId xmlns:a16="http://schemas.microsoft.com/office/drawing/2014/main" id="{A2E6C06B-99C2-4F47-B038-0C490C5E444F}"/>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7929B0CA-AC50-4546-BE15-11F7A30C054A}"/>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4: </a:t>
            </a:r>
            <a:r>
              <a:rPr lang="en-US" sz="1950" b="0" spc="0" dirty="0"/>
              <a:t>Patient Receives Pretest Support and Completes </a:t>
            </a:r>
            <a:br>
              <a:rPr lang="en-US" sz="1950" b="0" spc="0" dirty="0"/>
            </a:br>
            <a:r>
              <a:rPr lang="en-US" sz="1950" b="0" spc="0" dirty="0"/>
              <a:t>Their Pretests </a:t>
            </a:r>
          </a:p>
        </p:txBody>
      </p:sp>
    </p:spTree>
    <p:extLst>
      <p:ext uri="{BB962C8B-B14F-4D97-AF65-F5344CB8AC3E}">
        <p14:creationId xmlns:p14="http://schemas.microsoft.com/office/powerpoint/2010/main" val="115000606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50EB6AC0-D60A-E943-A39F-8BBC1936F91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19" name="Group 18">
            <a:extLst>
              <a:ext uri="{FF2B5EF4-FFF2-40B4-BE49-F238E27FC236}">
                <a16:creationId xmlns:a16="http://schemas.microsoft.com/office/drawing/2014/main" id="{A50CCA0D-B192-B84A-BB28-B5ECEE7C51F5}"/>
              </a:ext>
            </a:extLst>
          </p:cNvPr>
          <p:cNvGrpSpPr/>
          <p:nvPr/>
        </p:nvGrpSpPr>
        <p:grpSpPr>
          <a:xfrm>
            <a:off x="859240" y="2130016"/>
            <a:ext cx="2110702" cy="2578304"/>
            <a:chOff x="1997730" y="1502099"/>
            <a:chExt cx="1648033" cy="2013136"/>
          </a:xfrm>
        </p:grpSpPr>
        <p:grpSp>
          <p:nvGrpSpPr>
            <p:cNvPr id="20" name="Group 19">
              <a:extLst>
                <a:ext uri="{FF2B5EF4-FFF2-40B4-BE49-F238E27FC236}">
                  <a16:creationId xmlns:a16="http://schemas.microsoft.com/office/drawing/2014/main" id="{8CC4F175-4A9D-F046-8A3C-A5BF5E5337CD}"/>
                </a:ext>
              </a:extLst>
            </p:cNvPr>
            <p:cNvGrpSpPr/>
            <p:nvPr/>
          </p:nvGrpSpPr>
          <p:grpSpPr>
            <a:xfrm>
              <a:off x="1997730" y="1502099"/>
              <a:ext cx="1648033" cy="1648033"/>
              <a:chOff x="2091533" y="1081908"/>
              <a:chExt cx="1648851" cy="1648851"/>
            </a:xfrm>
          </p:grpSpPr>
          <p:sp>
            <p:nvSpPr>
              <p:cNvPr id="22" name="Oval 21">
                <a:extLst>
                  <a:ext uri="{FF2B5EF4-FFF2-40B4-BE49-F238E27FC236}">
                    <a16:creationId xmlns:a16="http://schemas.microsoft.com/office/drawing/2014/main" id="{FC435D1D-2C7A-8449-B5E8-BD8D2DD09CF3}"/>
                  </a:ext>
                </a:extLst>
              </p:cNvPr>
              <p:cNvSpPr/>
              <p:nvPr/>
            </p:nvSpPr>
            <p:spPr>
              <a:xfrm>
                <a:off x="2091533"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AE3A188-3149-2342-B892-EB8AE1060323}"/>
                  </a:ext>
                </a:extLst>
              </p:cNvPr>
              <p:cNvSpPr/>
              <p:nvPr/>
            </p:nvSpPr>
            <p:spPr>
              <a:xfrm>
                <a:off x="2184583"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18BBF1BF-461B-AE48-B605-4A6EA3A3DA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7414" y="1290342"/>
                <a:ext cx="966118" cy="1159341"/>
              </a:xfrm>
              <a:prstGeom prst="rect">
                <a:avLst/>
              </a:prstGeom>
            </p:spPr>
          </p:pic>
        </p:grpSp>
        <p:sp>
          <p:nvSpPr>
            <p:cNvPr id="21" name="Rectangle 20">
              <a:extLst>
                <a:ext uri="{FF2B5EF4-FFF2-40B4-BE49-F238E27FC236}">
                  <a16:creationId xmlns:a16="http://schemas.microsoft.com/office/drawing/2014/main" id="{5151D2DE-7C90-174A-B6DD-3DF014286166}"/>
                </a:ext>
              </a:extLst>
            </p:cNvPr>
            <p:cNvSpPr/>
            <p:nvPr/>
          </p:nvSpPr>
          <p:spPr>
            <a:xfrm>
              <a:off x="2358832" y="3207458"/>
              <a:ext cx="925830" cy="307777"/>
            </a:xfrm>
            <a:prstGeom prst="rect">
              <a:avLst/>
            </a:prstGeom>
          </p:spPr>
          <p:txBody>
            <a:bodyPr wrap="none">
              <a:spAutoFit/>
            </a:bodyPr>
            <a:lstStyle/>
            <a:p>
              <a:pPr lvl="0" algn="ctr"/>
              <a:r>
                <a:rPr lang="en-US" sz="1400" b="1" dirty="0">
                  <a:solidFill>
                    <a:srgbClr val="1C5661"/>
                  </a:solidFill>
                </a:rPr>
                <a:t>PATIENT</a:t>
              </a:r>
            </a:p>
          </p:txBody>
        </p:sp>
      </p:grpSp>
      <p:sp>
        <p:nvSpPr>
          <p:cNvPr id="26" name="TextBox 25">
            <a:extLst>
              <a:ext uri="{FF2B5EF4-FFF2-40B4-BE49-F238E27FC236}">
                <a16:creationId xmlns:a16="http://schemas.microsoft.com/office/drawing/2014/main" id="{3C4668C8-33E2-5A45-90A2-596670B31AD3}"/>
              </a:ext>
            </a:extLst>
          </p:cNvPr>
          <p:cNvSpPr txBox="1"/>
          <p:nvPr/>
        </p:nvSpPr>
        <p:spPr>
          <a:xfrm>
            <a:off x="3415584" y="2636170"/>
            <a:ext cx="4869176" cy="1097736"/>
          </a:xfrm>
          <a:prstGeom prst="rect">
            <a:avLst/>
          </a:prstGeom>
          <a:noFill/>
        </p:spPr>
        <p:txBody>
          <a:bodyPr wrap="square" rtlCol="0">
            <a:spAutoFit/>
          </a:bodyPr>
          <a:lstStyle/>
          <a:p>
            <a:pPr>
              <a:spcBef>
                <a:spcPts val="200"/>
              </a:spcBef>
              <a:spcAft>
                <a:spcPts val="200"/>
              </a:spcAft>
            </a:pPr>
            <a:r>
              <a:rPr lang="en-US" sz="1600" dirty="0">
                <a:solidFill>
                  <a:srgbClr val="002060"/>
                </a:solidFill>
              </a:rPr>
              <a:t>If the patient experiences delays in scheduling and completing their pretests, this could delay their initiation of treatment with PONVORY™</a:t>
            </a:r>
          </a:p>
          <a:p>
            <a:pPr>
              <a:spcBef>
                <a:spcPts val="200"/>
              </a:spcBef>
              <a:spcAft>
                <a:spcPts val="200"/>
              </a:spcAft>
            </a:pPr>
            <a:endParaRPr lang="en-US" sz="1400" dirty="0">
              <a:solidFill>
                <a:srgbClr val="062439"/>
              </a:solidFill>
            </a:endParaRP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27728F"/>
          </a:solidFill>
        </p:grpSpPr>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29" name="HYPERLINKS">
            <a:extLst>
              <a:ext uri="{FF2B5EF4-FFF2-40B4-BE49-F238E27FC236}">
                <a16:creationId xmlns:a16="http://schemas.microsoft.com/office/drawing/2014/main" id="{A297AD35-C484-1842-9139-09DAD73B1F55}"/>
              </a:ext>
            </a:extLst>
          </p:cNvPr>
          <p:cNvGrpSpPr/>
          <p:nvPr/>
        </p:nvGrpSpPr>
        <p:grpSpPr>
          <a:xfrm>
            <a:off x="311832" y="1091797"/>
            <a:ext cx="8466079" cy="605706"/>
            <a:chOff x="334679" y="1100221"/>
            <a:chExt cx="8466079" cy="605706"/>
          </a:xfrm>
        </p:grpSpPr>
        <p:sp>
          <p:nvSpPr>
            <p:cNvPr id="30" name="Freeform 29">
              <a:hlinkClick r:id="rId6" action="ppaction://hlinksldjump"/>
              <a:extLst>
                <a:ext uri="{FF2B5EF4-FFF2-40B4-BE49-F238E27FC236}">
                  <a16:creationId xmlns:a16="http://schemas.microsoft.com/office/drawing/2014/main" id="{87E09B7C-9B71-B84F-BE05-23291B1065CB}"/>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1" name="Freeform 30">
              <a:hlinkClick r:id="rId7" action="ppaction://hlinksldjump"/>
              <a:extLst>
                <a:ext uri="{FF2B5EF4-FFF2-40B4-BE49-F238E27FC236}">
                  <a16:creationId xmlns:a16="http://schemas.microsoft.com/office/drawing/2014/main" id="{544A97F7-0AD3-E744-BBB1-7AEEADA18390}"/>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2" name="Freeform 31">
              <a:hlinkClick r:id="rId8" action="ppaction://hlinksldjump"/>
              <a:extLst>
                <a:ext uri="{FF2B5EF4-FFF2-40B4-BE49-F238E27FC236}">
                  <a16:creationId xmlns:a16="http://schemas.microsoft.com/office/drawing/2014/main" id="{389B8EA9-BAED-9E4A-B4AB-20E1F3CAF51B}"/>
                </a:ext>
              </a:extLst>
            </p:cNvPr>
            <p:cNvSpPr/>
            <p:nvPr/>
          </p:nvSpPr>
          <p:spPr>
            <a:xfrm>
              <a:off x="3743095" y="1100221"/>
              <a:ext cx="164885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3" name="Freeform 32">
              <a:hlinkClick r:id="rId9" action="ppaction://hlinksldjump"/>
              <a:extLst>
                <a:ext uri="{FF2B5EF4-FFF2-40B4-BE49-F238E27FC236}">
                  <a16:creationId xmlns:a16="http://schemas.microsoft.com/office/drawing/2014/main" id="{6264D1AA-365C-1B42-BB21-4E00EE009D52}"/>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4" name="Freeform 33">
              <a:hlinkClick r:id="rId10" action="ppaction://hlinksldjump"/>
              <a:extLst>
                <a:ext uri="{FF2B5EF4-FFF2-40B4-BE49-F238E27FC236}">
                  <a16:creationId xmlns:a16="http://schemas.microsoft.com/office/drawing/2014/main" id="{1635C1BC-8D3D-B545-A7F7-9ACC967FBB99}"/>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7" name="Hyperlink">
            <a:hlinkClick r:id="rId11" action="ppaction://hlinksldjump"/>
            <a:extLst>
              <a:ext uri="{FF2B5EF4-FFF2-40B4-BE49-F238E27FC236}">
                <a16:creationId xmlns:a16="http://schemas.microsoft.com/office/drawing/2014/main" id="{2D82A3D2-1AA4-C346-83F1-01B20614E249}"/>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DE63D968-D556-3240-B1FD-AFA28C6A9BC4}"/>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4: </a:t>
            </a:r>
            <a:r>
              <a:rPr lang="en-US" sz="1950" b="0" spc="0" dirty="0"/>
              <a:t>Patient Receives Pretest Support and Completes </a:t>
            </a:r>
            <a:br>
              <a:rPr lang="en-US" sz="1950" b="0" spc="0" dirty="0"/>
            </a:br>
            <a:r>
              <a:rPr lang="en-US" sz="1950" b="0" spc="0" dirty="0"/>
              <a:t>Their Pretests </a:t>
            </a:r>
          </a:p>
        </p:txBody>
      </p:sp>
    </p:spTree>
    <p:extLst>
      <p:ext uri="{BB962C8B-B14F-4D97-AF65-F5344CB8AC3E}">
        <p14:creationId xmlns:p14="http://schemas.microsoft.com/office/powerpoint/2010/main" val="143569528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0" name="Rounded Rectangle 19">
            <a:hlinkClick r:id="rId3" action="ppaction://hlinksldjump"/>
            <a:extLst>
              <a:ext uri="{FF2B5EF4-FFF2-40B4-BE49-F238E27FC236}">
                <a16:creationId xmlns:a16="http://schemas.microsoft.com/office/drawing/2014/main" id="{9B19E1A2-AB27-324E-BCD1-D42D1EEA4E2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5" name="Group 4">
            <a:extLst>
              <a:ext uri="{FF2B5EF4-FFF2-40B4-BE49-F238E27FC236}">
                <a16:creationId xmlns:a16="http://schemas.microsoft.com/office/drawing/2014/main" id="{BE14E28A-F7F4-1544-9F6C-C31451E8D21D}"/>
              </a:ext>
            </a:extLst>
          </p:cNvPr>
          <p:cNvGrpSpPr/>
          <p:nvPr/>
        </p:nvGrpSpPr>
        <p:grpSpPr>
          <a:xfrm>
            <a:off x="3516648" y="2504146"/>
            <a:ext cx="2110702" cy="2553454"/>
            <a:chOff x="3516648" y="2504146"/>
            <a:chExt cx="2110702" cy="2553454"/>
          </a:xfrm>
        </p:grpSpPr>
        <p:sp>
          <p:nvSpPr>
            <p:cNvPr id="27" name="Oval 26">
              <a:extLst>
                <a:ext uri="{FF2B5EF4-FFF2-40B4-BE49-F238E27FC236}">
                  <a16:creationId xmlns:a16="http://schemas.microsoft.com/office/drawing/2014/main" id="{2B383060-8003-B644-951A-5A8E59092B84}"/>
                </a:ext>
              </a:extLst>
            </p:cNvPr>
            <p:cNvSpPr/>
            <p:nvPr/>
          </p:nvSpPr>
          <p:spPr>
            <a:xfrm>
              <a:off x="3516648" y="2504146"/>
              <a:ext cx="2110702" cy="2110702"/>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09B63D2-CE13-1C46-8684-D799DA8E94F0}"/>
                </a:ext>
              </a:extLst>
            </p:cNvPr>
            <p:cNvSpPr/>
            <p:nvPr/>
          </p:nvSpPr>
          <p:spPr>
            <a:xfrm>
              <a:off x="3635762" y="2623260"/>
              <a:ext cx="1872469" cy="1872469"/>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64989102-C574-1345-9BCE-4740BBEC96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5507" y="2753196"/>
              <a:ext cx="1312985" cy="1575582"/>
            </a:xfrm>
            <a:prstGeom prst="rect">
              <a:avLst/>
            </a:prstGeom>
          </p:spPr>
        </p:pic>
        <p:sp>
          <p:nvSpPr>
            <p:cNvPr id="26" name="Rectangle 25">
              <a:extLst>
                <a:ext uri="{FF2B5EF4-FFF2-40B4-BE49-F238E27FC236}">
                  <a16:creationId xmlns:a16="http://schemas.microsoft.com/office/drawing/2014/main" id="{0A11C7FB-DACE-DD4B-B2CF-EB73ADC682C8}"/>
                </a:ext>
              </a:extLst>
            </p:cNvPr>
            <p:cNvSpPr/>
            <p:nvPr/>
          </p:nvSpPr>
          <p:spPr>
            <a:xfrm>
              <a:off x="4236012" y="4688268"/>
              <a:ext cx="671979" cy="369332"/>
            </a:xfrm>
            <a:prstGeom prst="rect">
              <a:avLst/>
            </a:prstGeom>
          </p:spPr>
          <p:txBody>
            <a:bodyPr wrap="none">
              <a:spAutoFit/>
            </a:bodyPr>
            <a:lstStyle/>
            <a:p>
              <a:pPr lvl="0" algn="ctr"/>
              <a:r>
                <a:rPr lang="en-US" b="1" dirty="0">
                  <a:solidFill>
                    <a:srgbClr val="1C5661"/>
                  </a:solidFill>
                </a:rPr>
                <a:t>HCP</a:t>
              </a:r>
            </a:p>
          </p:txBody>
        </p:sp>
      </p:grpSp>
      <p:grpSp>
        <p:nvGrpSpPr>
          <p:cNvPr id="41" name="tabs 1">
            <a:extLst>
              <a:ext uri="{FF2B5EF4-FFF2-40B4-BE49-F238E27FC236}">
                <a16:creationId xmlns:a16="http://schemas.microsoft.com/office/drawing/2014/main" id="{094746D1-1366-4B5E-ABF4-49F62C006C4E}"/>
              </a:ext>
            </a:extLst>
          </p:cNvPr>
          <p:cNvGrpSpPr/>
          <p:nvPr/>
        </p:nvGrpSpPr>
        <p:grpSpPr>
          <a:xfrm>
            <a:off x="326528" y="1100221"/>
            <a:ext cx="8490944" cy="588937"/>
            <a:chOff x="326528" y="1100221"/>
            <a:chExt cx="7083828" cy="588937"/>
          </a:xfrm>
          <a:solidFill>
            <a:srgbClr val="245D68"/>
          </a:solidFill>
        </p:grpSpPr>
        <p:sp>
          <p:nvSpPr>
            <p:cNvPr id="42" name="Freeform 23">
              <a:extLst>
                <a:ext uri="{FF2B5EF4-FFF2-40B4-BE49-F238E27FC236}">
                  <a16:creationId xmlns:a16="http://schemas.microsoft.com/office/drawing/2014/main" id="{750AD45C-2292-4BEF-9CE6-0EC41F351CED}"/>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43" name="Freeform 24">
              <a:extLst>
                <a:ext uri="{FF2B5EF4-FFF2-40B4-BE49-F238E27FC236}">
                  <a16:creationId xmlns:a16="http://schemas.microsoft.com/office/drawing/2014/main" id="{A3D3E15F-6B38-42A0-9CA7-86FC4F3C246E}"/>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5" name="Freeform 31">
              <a:extLst>
                <a:ext uri="{FF2B5EF4-FFF2-40B4-BE49-F238E27FC236}">
                  <a16:creationId xmlns:a16="http://schemas.microsoft.com/office/drawing/2014/main" id="{9FB434D3-6757-43C6-BB15-1AD75A36F281}"/>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46" name="Freeform 34">
              <a:extLst>
                <a:ext uri="{FF2B5EF4-FFF2-40B4-BE49-F238E27FC236}">
                  <a16:creationId xmlns:a16="http://schemas.microsoft.com/office/drawing/2014/main" id="{EB8F06EF-2B15-4554-AF33-5565DA78F3ED}"/>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44" name="Freeform 27">
              <a:extLst>
                <a:ext uri="{FF2B5EF4-FFF2-40B4-BE49-F238E27FC236}">
                  <a16:creationId xmlns:a16="http://schemas.microsoft.com/office/drawing/2014/main" id="{BAEDFEEC-3002-4CC3-A1FF-3C78C466C113}"/>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34" name="HYPERLINKS">
            <a:extLst>
              <a:ext uri="{FF2B5EF4-FFF2-40B4-BE49-F238E27FC236}">
                <a16:creationId xmlns:a16="http://schemas.microsoft.com/office/drawing/2014/main" id="{14A408F2-2F3A-AA4F-A114-44972B16C0D2}"/>
              </a:ext>
            </a:extLst>
          </p:cNvPr>
          <p:cNvGrpSpPr/>
          <p:nvPr/>
        </p:nvGrpSpPr>
        <p:grpSpPr>
          <a:xfrm>
            <a:off x="311832" y="1091797"/>
            <a:ext cx="8466079" cy="605706"/>
            <a:chOff x="334679" y="1100221"/>
            <a:chExt cx="8466079" cy="605706"/>
          </a:xfrm>
        </p:grpSpPr>
        <p:sp>
          <p:nvSpPr>
            <p:cNvPr id="35" name="Freeform 34">
              <a:hlinkClick r:id="rId6" action="ppaction://hlinksldjump"/>
              <a:extLst>
                <a:ext uri="{FF2B5EF4-FFF2-40B4-BE49-F238E27FC236}">
                  <a16:creationId xmlns:a16="http://schemas.microsoft.com/office/drawing/2014/main" id="{1CC32B10-4406-CD48-9EC5-CB0F0D1271B3}"/>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7" action="ppaction://hlinksldjump"/>
              <a:extLst>
                <a:ext uri="{FF2B5EF4-FFF2-40B4-BE49-F238E27FC236}">
                  <a16:creationId xmlns:a16="http://schemas.microsoft.com/office/drawing/2014/main" id="{0E15C10F-4482-4145-8AEE-0B809A3CDE27}"/>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8" action="ppaction://hlinksldjump"/>
              <a:extLst>
                <a:ext uri="{FF2B5EF4-FFF2-40B4-BE49-F238E27FC236}">
                  <a16:creationId xmlns:a16="http://schemas.microsoft.com/office/drawing/2014/main" id="{591F7F76-5480-AA4E-9158-84C20E494A3F}"/>
                </a:ext>
              </a:extLst>
            </p:cNvPr>
            <p:cNvSpPr/>
            <p:nvPr/>
          </p:nvSpPr>
          <p:spPr>
            <a:xfrm>
              <a:off x="3743095" y="1100221"/>
              <a:ext cx="1695530"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9" action="ppaction://hlinksldjump"/>
              <a:extLst>
                <a:ext uri="{FF2B5EF4-FFF2-40B4-BE49-F238E27FC236}">
                  <a16:creationId xmlns:a16="http://schemas.microsoft.com/office/drawing/2014/main" id="{D9D9B08C-E85A-DC45-9359-927744E7E845}"/>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9" name="Freeform 38">
              <a:hlinkClick r:id="rId10" action="ppaction://hlinksldjump"/>
              <a:extLst>
                <a:ext uri="{FF2B5EF4-FFF2-40B4-BE49-F238E27FC236}">
                  <a16:creationId xmlns:a16="http://schemas.microsoft.com/office/drawing/2014/main" id="{17DDF17D-FD35-5448-B16B-77C31EC09EA5}"/>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0" name="Hyperlink">
            <a:hlinkClick r:id="rId11" action="ppaction://hlinksldjump"/>
            <a:extLst>
              <a:ext uri="{FF2B5EF4-FFF2-40B4-BE49-F238E27FC236}">
                <a16:creationId xmlns:a16="http://schemas.microsoft.com/office/drawing/2014/main" id="{D722EA7C-792E-6640-B04D-61A9A3307DB4}"/>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8C20D4B5-9590-C746-8762-440A6554E92A}"/>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a:t>
            </a:r>
            <a:r>
              <a:rPr lang="en-US" sz="1950" spc="0" dirty="0">
                <a:solidFill>
                  <a:srgbClr val="BCEC1F"/>
                </a:solidFill>
                <a:latin typeface="Arial"/>
                <a:ea typeface="+mn-ea"/>
                <a:cs typeface="Calibri" panose="020F0502020204030204" pitchFamily="34" charset="0"/>
              </a:rPr>
              <a:t>5</a:t>
            </a: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950" b="0" spc="0" dirty="0">
                <a:solidFill>
                  <a:srgbClr val="BCEC1F"/>
                </a:solidFill>
                <a:ea typeface="+mn-ea"/>
                <a:cs typeface="Calibri" panose="020F0502020204030204" pitchFamily="34" charset="0"/>
              </a:rPr>
              <a:t>HCP Completes Pretest Attestation</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01145737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26" name="Rounded Rectangle 25">
            <a:hlinkClick r:id="rId3" action="ppaction://hlinksldjump"/>
            <a:extLst>
              <a:ext uri="{FF2B5EF4-FFF2-40B4-BE49-F238E27FC236}">
                <a16:creationId xmlns:a16="http://schemas.microsoft.com/office/drawing/2014/main" id="{33AFF8F3-E401-9C4C-BC82-A235B0F532B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17" name="Group 16">
            <a:extLst>
              <a:ext uri="{FF2B5EF4-FFF2-40B4-BE49-F238E27FC236}">
                <a16:creationId xmlns:a16="http://schemas.microsoft.com/office/drawing/2014/main" id="{93A2FE08-14A6-8947-BA7C-F4AB64E9F360}"/>
              </a:ext>
            </a:extLst>
          </p:cNvPr>
          <p:cNvGrpSpPr/>
          <p:nvPr/>
        </p:nvGrpSpPr>
        <p:grpSpPr>
          <a:xfrm>
            <a:off x="866465" y="2301630"/>
            <a:ext cx="2117989" cy="2587206"/>
            <a:chOff x="247477" y="1502099"/>
            <a:chExt cx="1648033" cy="2013136"/>
          </a:xfrm>
        </p:grpSpPr>
        <p:grpSp>
          <p:nvGrpSpPr>
            <p:cNvPr id="18" name="Group 17">
              <a:extLst>
                <a:ext uri="{FF2B5EF4-FFF2-40B4-BE49-F238E27FC236}">
                  <a16:creationId xmlns:a16="http://schemas.microsoft.com/office/drawing/2014/main" id="{E61737F0-DD60-CB44-9FF7-920C0922BB31}"/>
                </a:ext>
              </a:extLst>
            </p:cNvPr>
            <p:cNvGrpSpPr/>
            <p:nvPr/>
          </p:nvGrpSpPr>
          <p:grpSpPr>
            <a:xfrm>
              <a:off x="247477" y="1502099"/>
              <a:ext cx="1648033" cy="1648033"/>
              <a:chOff x="326528" y="1081908"/>
              <a:chExt cx="1648851" cy="1648851"/>
            </a:xfrm>
          </p:grpSpPr>
          <p:sp>
            <p:nvSpPr>
              <p:cNvPr id="20" name="Oval 19">
                <a:extLst>
                  <a:ext uri="{FF2B5EF4-FFF2-40B4-BE49-F238E27FC236}">
                    <a16:creationId xmlns:a16="http://schemas.microsoft.com/office/drawing/2014/main" id="{F3203DC7-A1FF-5343-8B5F-EE009C0FA0FB}"/>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595B2F6-294E-3341-9D2A-234C0A98653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0804A32D-07AB-464E-B48F-D5F9E4B36B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19" name="Rectangle 18">
              <a:extLst>
                <a:ext uri="{FF2B5EF4-FFF2-40B4-BE49-F238E27FC236}">
                  <a16:creationId xmlns:a16="http://schemas.microsoft.com/office/drawing/2014/main" id="{4B7D9EED-9AE5-974A-8F75-87FBD7349394}"/>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sp>
        <p:nvSpPr>
          <p:cNvPr id="37" name="Arrow: Down 72">
            <a:extLst>
              <a:ext uri="{FF2B5EF4-FFF2-40B4-BE49-F238E27FC236}">
                <a16:creationId xmlns:a16="http://schemas.microsoft.com/office/drawing/2014/main" id="{25E14D67-5D58-AD45-ADBF-F1640AC2A833}"/>
              </a:ext>
            </a:extLst>
          </p:cNvPr>
          <p:cNvSpPr/>
          <p:nvPr/>
        </p:nvSpPr>
        <p:spPr>
          <a:xfrm rot="16200000">
            <a:off x="3398203"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38" name="Google Shape;936;p79">
            <a:extLst>
              <a:ext uri="{FF2B5EF4-FFF2-40B4-BE49-F238E27FC236}">
                <a16:creationId xmlns:a16="http://schemas.microsoft.com/office/drawing/2014/main" id="{CAEAB800-BBFB-0647-9F67-9DD59625282C}"/>
              </a:ext>
            </a:extLst>
          </p:cNvPr>
          <p:cNvSpPr txBox="1"/>
          <p:nvPr/>
        </p:nvSpPr>
        <p:spPr>
          <a:xfrm>
            <a:off x="4222899" y="2565843"/>
            <a:ext cx="3998885" cy="748074"/>
          </a:xfrm>
          <a:prstGeom prst="rect">
            <a:avLst/>
          </a:prstGeom>
          <a:noFill/>
          <a:ln>
            <a:noFill/>
          </a:ln>
        </p:spPr>
        <p:txBody>
          <a:bodyPr spcFirstLastPara="1" wrap="square" lIns="0" tIns="121900" rIns="121900" bIns="121900" anchor="t" anchorCtr="0">
            <a:noAutofit/>
          </a:bodyPr>
          <a:lstStyle/>
          <a:p>
            <a:pPr marL="342900" indent="-342900" defTabSz="1219170">
              <a:spcAft>
                <a:spcPts val="600"/>
              </a:spcAft>
              <a:buClr>
                <a:srgbClr val="6EAA2A"/>
              </a:buClr>
              <a:buSzPct val="150000"/>
              <a:buFont typeface="Wingdings" pitchFamily="2" charset="2"/>
              <a:buChar char="ü"/>
            </a:pPr>
            <a:r>
              <a:rPr lang="en-US" sz="1600" kern="0" dirty="0">
                <a:solidFill>
                  <a:srgbClr val="1B2D5E"/>
                </a:solidFill>
              </a:rPr>
              <a:t>Prior to the product being shipped via the Janssen </a:t>
            </a:r>
            <a:r>
              <a:rPr lang="en-US" sz="1600" kern="0" dirty="0" err="1">
                <a:solidFill>
                  <a:srgbClr val="1B2D5E"/>
                </a:solidFill>
              </a:rPr>
              <a:t>CarePath</a:t>
            </a:r>
            <a:r>
              <a:rPr lang="en-US" sz="1600" kern="0" dirty="0">
                <a:solidFill>
                  <a:srgbClr val="1B2D5E"/>
                </a:solidFill>
              </a:rPr>
              <a:t> Trial Offer or Janssen Link, the HCP must complete a Pretest Attestation Form to attest that all pretests and assessments are complete, and the patient is cleared to begin therapy </a:t>
            </a:r>
          </a:p>
        </p:txBody>
      </p:sp>
      <p:grpSp>
        <p:nvGrpSpPr>
          <p:cNvPr id="30" name="tab 2">
            <a:extLst>
              <a:ext uri="{FF2B5EF4-FFF2-40B4-BE49-F238E27FC236}">
                <a16:creationId xmlns:a16="http://schemas.microsoft.com/office/drawing/2014/main" id="{0C683E69-F1A1-4955-ABD0-9EE609CFAEAD}"/>
              </a:ext>
            </a:extLst>
          </p:cNvPr>
          <p:cNvGrpSpPr/>
          <p:nvPr/>
        </p:nvGrpSpPr>
        <p:grpSpPr>
          <a:xfrm>
            <a:off x="326528" y="1100221"/>
            <a:ext cx="8490944" cy="588937"/>
            <a:chOff x="326528" y="1100221"/>
            <a:chExt cx="7083828" cy="588937"/>
          </a:xfrm>
          <a:solidFill>
            <a:srgbClr val="245D68"/>
          </a:solidFill>
        </p:grpSpPr>
        <p:sp>
          <p:nvSpPr>
            <p:cNvPr id="31" name="Freeform 82">
              <a:hlinkClick r:id="rId6" action="ppaction://hlinksldjump"/>
              <a:extLst>
                <a:ext uri="{FF2B5EF4-FFF2-40B4-BE49-F238E27FC236}">
                  <a16:creationId xmlns:a16="http://schemas.microsoft.com/office/drawing/2014/main" id="{E3CAAF38-09DE-4F33-AE8E-30C1E15263B8}"/>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32" name="Freeform 83">
              <a:extLst>
                <a:ext uri="{FF2B5EF4-FFF2-40B4-BE49-F238E27FC236}">
                  <a16:creationId xmlns:a16="http://schemas.microsoft.com/office/drawing/2014/main" id="{B039B551-26CE-48B0-9B46-CA4ADD0538E8}"/>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3" name="Freeform 84">
              <a:extLst>
                <a:ext uri="{FF2B5EF4-FFF2-40B4-BE49-F238E27FC236}">
                  <a16:creationId xmlns:a16="http://schemas.microsoft.com/office/drawing/2014/main" id="{6DC67ECB-B548-4AF8-A9F9-35BCC4459A6E}"/>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34" name="Freeform 80">
              <a:hlinkClick r:id="rId7" action="ppaction://hlinksldjump"/>
              <a:extLst>
                <a:ext uri="{FF2B5EF4-FFF2-40B4-BE49-F238E27FC236}">
                  <a16:creationId xmlns:a16="http://schemas.microsoft.com/office/drawing/2014/main" id="{A7D5C055-6491-4C32-ADF6-8FF21E006A30}"/>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35" name="Freeform 81">
              <a:extLst>
                <a:ext uri="{FF2B5EF4-FFF2-40B4-BE49-F238E27FC236}">
                  <a16:creationId xmlns:a16="http://schemas.microsoft.com/office/drawing/2014/main" id="{B2A56F69-2604-4F27-B609-8AF99F97AEE1}"/>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39" name="HYPERLINKS">
            <a:extLst>
              <a:ext uri="{FF2B5EF4-FFF2-40B4-BE49-F238E27FC236}">
                <a16:creationId xmlns:a16="http://schemas.microsoft.com/office/drawing/2014/main" id="{0AF3155E-0B9F-B345-93E5-CD9D351B2EDD}"/>
              </a:ext>
            </a:extLst>
          </p:cNvPr>
          <p:cNvGrpSpPr/>
          <p:nvPr/>
        </p:nvGrpSpPr>
        <p:grpSpPr>
          <a:xfrm>
            <a:off x="311832" y="1091797"/>
            <a:ext cx="8466079" cy="605706"/>
            <a:chOff x="334679" y="1100221"/>
            <a:chExt cx="8466079" cy="605706"/>
          </a:xfrm>
        </p:grpSpPr>
        <p:sp>
          <p:nvSpPr>
            <p:cNvPr id="40" name="Freeform 39">
              <a:hlinkClick r:id="rId8" action="ppaction://hlinksldjump"/>
              <a:extLst>
                <a:ext uri="{FF2B5EF4-FFF2-40B4-BE49-F238E27FC236}">
                  <a16:creationId xmlns:a16="http://schemas.microsoft.com/office/drawing/2014/main" id="{961CF9AC-B3DC-2947-A580-17C9F35D239A}"/>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1" name="Freeform 40">
              <a:hlinkClick r:id="rId9" action="ppaction://hlinksldjump"/>
              <a:extLst>
                <a:ext uri="{FF2B5EF4-FFF2-40B4-BE49-F238E27FC236}">
                  <a16:creationId xmlns:a16="http://schemas.microsoft.com/office/drawing/2014/main" id="{680B6D0A-37A2-3447-822C-9302368BEE86}"/>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2" name="Freeform 41">
              <a:hlinkClick r:id="rId10" action="ppaction://hlinksldjump"/>
              <a:extLst>
                <a:ext uri="{FF2B5EF4-FFF2-40B4-BE49-F238E27FC236}">
                  <a16:creationId xmlns:a16="http://schemas.microsoft.com/office/drawing/2014/main" id="{6473183F-70B2-F84F-B2A6-1FBC3D27F05D}"/>
                </a:ext>
              </a:extLst>
            </p:cNvPr>
            <p:cNvSpPr/>
            <p:nvPr/>
          </p:nvSpPr>
          <p:spPr>
            <a:xfrm>
              <a:off x="3743095" y="1100221"/>
              <a:ext cx="1695530"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3" name="Freeform 42">
              <a:hlinkClick r:id="rId11" action="ppaction://hlinksldjump"/>
              <a:extLst>
                <a:ext uri="{FF2B5EF4-FFF2-40B4-BE49-F238E27FC236}">
                  <a16:creationId xmlns:a16="http://schemas.microsoft.com/office/drawing/2014/main" id="{8D579AD3-29DA-7B45-BF73-5BD546DF8E82}"/>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5" name="Freeform 44">
              <a:hlinkClick r:id="rId12" action="ppaction://hlinksldjump"/>
              <a:extLst>
                <a:ext uri="{FF2B5EF4-FFF2-40B4-BE49-F238E27FC236}">
                  <a16:creationId xmlns:a16="http://schemas.microsoft.com/office/drawing/2014/main" id="{793CA319-2561-2241-B237-C74D65A70A4E}"/>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8" name="Hyperlink">
            <a:hlinkClick r:id="rId13" action="ppaction://hlinksldjump"/>
            <a:extLst>
              <a:ext uri="{FF2B5EF4-FFF2-40B4-BE49-F238E27FC236}">
                <a16:creationId xmlns:a16="http://schemas.microsoft.com/office/drawing/2014/main" id="{801B2037-1B0A-8448-8ECE-5F672248375F}"/>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22016A07-90FE-BA48-A588-45A88C6D2539}"/>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a:t>
            </a:r>
            <a:r>
              <a:rPr lang="en-US" sz="1950" spc="0" dirty="0">
                <a:solidFill>
                  <a:srgbClr val="BCEC1F"/>
                </a:solidFill>
                <a:latin typeface="Arial"/>
                <a:ea typeface="+mn-ea"/>
                <a:cs typeface="Calibri" panose="020F0502020204030204" pitchFamily="34" charset="0"/>
              </a:rPr>
              <a:t>5</a:t>
            </a: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950" b="0" spc="0" dirty="0">
                <a:solidFill>
                  <a:srgbClr val="BCEC1F"/>
                </a:solidFill>
                <a:ea typeface="+mn-ea"/>
                <a:cs typeface="Calibri" panose="020F0502020204030204" pitchFamily="34" charset="0"/>
              </a:rPr>
              <a:t>HCP Completes Pretest Attestation</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2364340914"/>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FDF175F9-8028-2147-9232-FB472A8D6A3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28" name="Group 27">
            <a:extLst>
              <a:ext uri="{FF2B5EF4-FFF2-40B4-BE49-F238E27FC236}">
                <a16:creationId xmlns:a16="http://schemas.microsoft.com/office/drawing/2014/main" id="{2C1C72F9-7CB7-544E-8B91-A63B0156CB11}"/>
              </a:ext>
            </a:extLst>
          </p:cNvPr>
          <p:cNvGrpSpPr/>
          <p:nvPr/>
        </p:nvGrpSpPr>
        <p:grpSpPr>
          <a:xfrm>
            <a:off x="859536" y="2468880"/>
            <a:ext cx="1648032" cy="2013135"/>
            <a:chOff x="247477" y="1502099"/>
            <a:chExt cx="1648033" cy="2013136"/>
          </a:xfrm>
        </p:grpSpPr>
        <p:grpSp>
          <p:nvGrpSpPr>
            <p:cNvPr id="29" name="Group 28">
              <a:extLst>
                <a:ext uri="{FF2B5EF4-FFF2-40B4-BE49-F238E27FC236}">
                  <a16:creationId xmlns:a16="http://schemas.microsoft.com/office/drawing/2014/main" id="{A7BE6687-800C-4F4A-A860-AC2AEED571FB}"/>
                </a:ext>
              </a:extLst>
            </p:cNvPr>
            <p:cNvGrpSpPr/>
            <p:nvPr/>
          </p:nvGrpSpPr>
          <p:grpSpPr>
            <a:xfrm>
              <a:off x="247477" y="1502099"/>
              <a:ext cx="1648033" cy="1648033"/>
              <a:chOff x="326528" y="1081908"/>
              <a:chExt cx="1648851" cy="1648851"/>
            </a:xfrm>
          </p:grpSpPr>
          <p:sp>
            <p:nvSpPr>
              <p:cNvPr id="31" name="Oval 30">
                <a:extLst>
                  <a:ext uri="{FF2B5EF4-FFF2-40B4-BE49-F238E27FC236}">
                    <a16:creationId xmlns:a16="http://schemas.microsoft.com/office/drawing/2014/main" id="{91B32107-632F-2940-86A0-DDCD3864F6FC}"/>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4B151DB-D30A-3C40-A558-6FC3D05F9836}"/>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a:extLst>
                  <a:ext uri="{FF2B5EF4-FFF2-40B4-BE49-F238E27FC236}">
                    <a16:creationId xmlns:a16="http://schemas.microsoft.com/office/drawing/2014/main" id="{A9660AEE-8B99-7743-95CC-6EFF5BFEEF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30" name="Rectangle 29">
              <a:extLst>
                <a:ext uri="{FF2B5EF4-FFF2-40B4-BE49-F238E27FC236}">
                  <a16:creationId xmlns:a16="http://schemas.microsoft.com/office/drawing/2014/main" id="{0271ADAC-204B-D44D-888C-BC0E842AF215}"/>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sp>
        <p:nvSpPr>
          <p:cNvPr id="34" name="Arrow: Down 72">
            <a:extLst>
              <a:ext uri="{FF2B5EF4-FFF2-40B4-BE49-F238E27FC236}">
                <a16:creationId xmlns:a16="http://schemas.microsoft.com/office/drawing/2014/main" id="{FC7D4247-C0BB-F94A-A210-813B716439A3}"/>
              </a:ext>
            </a:extLst>
          </p:cNvPr>
          <p:cNvSpPr/>
          <p:nvPr/>
        </p:nvSpPr>
        <p:spPr>
          <a:xfrm rot="16200000">
            <a:off x="2969136"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35" name="TextBox 34">
            <a:extLst>
              <a:ext uri="{FF2B5EF4-FFF2-40B4-BE49-F238E27FC236}">
                <a16:creationId xmlns:a16="http://schemas.microsoft.com/office/drawing/2014/main" id="{ED82F75D-BBF6-044A-80F8-16FAE20BCAF6}"/>
              </a:ext>
            </a:extLst>
          </p:cNvPr>
          <p:cNvSpPr txBox="1"/>
          <p:nvPr/>
        </p:nvSpPr>
        <p:spPr>
          <a:xfrm>
            <a:off x="3760046" y="2377430"/>
            <a:ext cx="4635021" cy="2103140"/>
          </a:xfrm>
          <a:prstGeom prst="rect">
            <a:avLst/>
          </a:prstGeom>
          <a:noFill/>
        </p:spPr>
        <p:txBody>
          <a:bodyPr wrap="square" rtlCol="0">
            <a:spAutoFit/>
          </a:bodyPr>
          <a:lstStyle/>
          <a:p>
            <a:r>
              <a:rPr lang="en-US" sz="1600" b="1" dirty="0">
                <a:solidFill>
                  <a:srgbClr val="002060"/>
                </a:solidFill>
                <a:latin typeface="+mj-lt"/>
              </a:rPr>
              <a:t>Why is an HCP attestation needed?</a:t>
            </a:r>
            <a:endParaRPr lang="en-US" sz="1200" b="1" dirty="0">
              <a:solidFill>
                <a:srgbClr val="002060"/>
              </a:solidFill>
            </a:endParaRPr>
          </a:p>
          <a:p>
            <a:pPr marL="171450" indent="-171450">
              <a:spcBef>
                <a:spcPts val="1200"/>
              </a:spcBef>
              <a:spcAft>
                <a:spcPts val="200"/>
              </a:spcAft>
              <a:buFont typeface="Arial" panose="020B0604020202020204" pitchFamily="34" charset="0"/>
              <a:buChar char="•"/>
            </a:pPr>
            <a:r>
              <a:rPr lang="en-US" sz="1400" dirty="0">
                <a:solidFill>
                  <a:srgbClr val="1B2D5E"/>
                </a:solidFill>
              </a:rPr>
              <a:t>If a provider enrolls a patient into the Trial Offer for PONVORY™, or Janssen Link for PONVORY™, before the medication can be sent to the patient, a Pretest Attestation Form is required to be completed</a:t>
            </a:r>
          </a:p>
          <a:p>
            <a:pPr marL="171450" indent="-171450">
              <a:spcBef>
                <a:spcPts val="600"/>
              </a:spcBef>
              <a:spcAft>
                <a:spcPts val="200"/>
              </a:spcAft>
              <a:buFont typeface="Arial" panose="020B0604020202020204" pitchFamily="34" charset="0"/>
              <a:buChar char="•"/>
            </a:pPr>
            <a:r>
              <a:rPr lang="en-US" sz="1400" dirty="0">
                <a:solidFill>
                  <a:srgbClr val="1B2D5E"/>
                </a:solidFill>
              </a:rPr>
              <a:t>The Attestation Form allows the HCP to confirm that all pretests are completed, and that the patient can safely start treatment with PONVORY™</a:t>
            </a: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0389AC"/>
          </a:solidFill>
        </p:grpSpPr>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24" name="HYPERLINKS">
            <a:extLst>
              <a:ext uri="{FF2B5EF4-FFF2-40B4-BE49-F238E27FC236}">
                <a16:creationId xmlns:a16="http://schemas.microsoft.com/office/drawing/2014/main" id="{D9D55E81-BFCE-6444-9267-E8A4FF470CFA}"/>
              </a:ext>
            </a:extLst>
          </p:cNvPr>
          <p:cNvGrpSpPr/>
          <p:nvPr/>
        </p:nvGrpSpPr>
        <p:grpSpPr>
          <a:xfrm>
            <a:off x="311832" y="1091797"/>
            <a:ext cx="8466079" cy="605706"/>
            <a:chOff x="334679" y="1100221"/>
            <a:chExt cx="8466079" cy="605706"/>
          </a:xfrm>
        </p:grpSpPr>
        <p:sp>
          <p:nvSpPr>
            <p:cNvPr id="25" name="Freeform 24">
              <a:hlinkClick r:id="rId6" action="ppaction://hlinksldjump"/>
              <a:extLst>
                <a:ext uri="{FF2B5EF4-FFF2-40B4-BE49-F238E27FC236}">
                  <a16:creationId xmlns:a16="http://schemas.microsoft.com/office/drawing/2014/main" id="{2042A3C3-8847-6144-BA17-22B60A13013D}"/>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6" name="Freeform 25">
              <a:hlinkClick r:id="rId7" action="ppaction://hlinksldjump"/>
              <a:extLst>
                <a:ext uri="{FF2B5EF4-FFF2-40B4-BE49-F238E27FC236}">
                  <a16:creationId xmlns:a16="http://schemas.microsoft.com/office/drawing/2014/main" id="{FF34ECD7-C616-744B-8BC7-BB0D4B91579D}"/>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8" action="ppaction://hlinksldjump"/>
              <a:extLst>
                <a:ext uri="{FF2B5EF4-FFF2-40B4-BE49-F238E27FC236}">
                  <a16:creationId xmlns:a16="http://schemas.microsoft.com/office/drawing/2014/main" id="{7F2C4134-E57D-6541-9A0F-23BE70808DDA}"/>
                </a:ext>
              </a:extLst>
            </p:cNvPr>
            <p:cNvSpPr/>
            <p:nvPr/>
          </p:nvSpPr>
          <p:spPr>
            <a:xfrm>
              <a:off x="3743095" y="1100221"/>
              <a:ext cx="1695530"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8" name="Freeform 37">
              <a:hlinkClick r:id="rId9" action="ppaction://hlinksldjump"/>
              <a:extLst>
                <a:ext uri="{FF2B5EF4-FFF2-40B4-BE49-F238E27FC236}">
                  <a16:creationId xmlns:a16="http://schemas.microsoft.com/office/drawing/2014/main" id="{74507881-BC3C-7748-8DE9-DB0CBE5F9E1F}"/>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9" name="Freeform 38">
              <a:hlinkClick r:id="rId10" action="ppaction://hlinksldjump"/>
              <a:extLst>
                <a:ext uri="{FF2B5EF4-FFF2-40B4-BE49-F238E27FC236}">
                  <a16:creationId xmlns:a16="http://schemas.microsoft.com/office/drawing/2014/main" id="{7B0AB02C-016D-9A46-B968-A51C1F65342C}"/>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6" name="Hyperlink">
            <a:hlinkClick r:id="rId11" action="ppaction://hlinksldjump"/>
            <a:extLst>
              <a:ext uri="{FF2B5EF4-FFF2-40B4-BE49-F238E27FC236}">
                <a16:creationId xmlns:a16="http://schemas.microsoft.com/office/drawing/2014/main" id="{9A9C2A90-6482-144E-90A3-B5B1E95190B8}"/>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512AC486-C501-8C44-9578-64EC22602AFE}"/>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a:t>
            </a:r>
            <a:r>
              <a:rPr lang="en-US" sz="1950" spc="0" dirty="0">
                <a:solidFill>
                  <a:srgbClr val="BCEC1F"/>
                </a:solidFill>
                <a:latin typeface="Arial"/>
                <a:ea typeface="+mn-ea"/>
                <a:cs typeface="Calibri" panose="020F0502020204030204" pitchFamily="34" charset="0"/>
              </a:rPr>
              <a:t>5</a:t>
            </a: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950" b="0" spc="0" dirty="0">
                <a:solidFill>
                  <a:srgbClr val="BCEC1F"/>
                </a:solidFill>
                <a:ea typeface="+mn-ea"/>
                <a:cs typeface="Calibri" panose="020F0502020204030204" pitchFamily="34" charset="0"/>
              </a:rPr>
              <a:t>HCP Completes Pretest Attestation</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211871031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5568"/>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BBA71F27-CA69-7643-A151-447748E42CC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29" name="Group 28">
            <a:extLst>
              <a:ext uri="{FF2B5EF4-FFF2-40B4-BE49-F238E27FC236}">
                <a16:creationId xmlns:a16="http://schemas.microsoft.com/office/drawing/2014/main" id="{4A112170-8144-C54B-BAAB-C03AB9748A0A}"/>
              </a:ext>
            </a:extLst>
          </p:cNvPr>
          <p:cNvGrpSpPr/>
          <p:nvPr/>
        </p:nvGrpSpPr>
        <p:grpSpPr>
          <a:xfrm>
            <a:off x="859536" y="2468880"/>
            <a:ext cx="1648032" cy="2013135"/>
            <a:chOff x="247477" y="1502099"/>
            <a:chExt cx="1648033" cy="2013136"/>
          </a:xfrm>
        </p:grpSpPr>
        <p:grpSp>
          <p:nvGrpSpPr>
            <p:cNvPr id="30" name="Group 29">
              <a:extLst>
                <a:ext uri="{FF2B5EF4-FFF2-40B4-BE49-F238E27FC236}">
                  <a16:creationId xmlns:a16="http://schemas.microsoft.com/office/drawing/2014/main" id="{2B59DFBA-3DC1-4344-9C22-A2B486EAF0EC}"/>
                </a:ext>
              </a:extLst>
            </p:cNvPr>
            <p:cNvGrpSpPr/>
            <p:nvPr/>
          </p:nvGrpSpPr>
          <p:grpSpPr>
            <a:xfrm>
              <a:off x="247477" y="1502099"/>
              <a:ext cx="1648033" cy="1648033"/>
              <a:chOff x="326528" y="1081908"/>
              <a:chExt cx="1648851" cy="1648851"/>
            </a:xfrm>
          </p:grpSpPr>
          <p:sp>
            <p:nvSpPr>
              <p:cNvPr id="32" name="Oval 31">
                <a:extLst>
                  <a:ext uri="{FF2B5EF4-FFF2-40B4-BE49-F238E27FC236}">
                    <a16:creationId xmlns:a16="http://schemas.microsoft.com/office/drawing/2014/main" id="{636B9241-223E-7441-9D7D-0B57045B44D2}"/>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ECB158-9808-0145-8568-070AE764A85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BBF6CB08-5A94-DC41-8997-8583B8B702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31" name="Rectangle 30">
              <a:extLst>
                <a:ext uri="{FF2B5EF4-FFF2-40B4-BE49-F238E27FC236}">
                  <a16:creationId xmlns:a16="http://schemas.microsoft.com/office/drawing/2014/main" id="{0BD9DC0B-B4F4-A24A-B2AD-2024C3DB1426}"/>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sp>
        <p:nvSpPr>
          <p:cNvPr id="35" name="Arrow: Down 72">
            <a:extLst>
              <a:ext uri="{FF2B5EF4-FFF2-40B4-BE49-F238E27FC236}">
                <a16:creationId xmlns:a16="http://schemas.microsoft.com/office/drawing/2014/main" id="{1C2CFE46-4F96-BB49-B903-ABD1CC2E33E1}"/>
              </a:ext>
            </a:extLst>
          </p:cNvPr>
          <p:cNvSpPr/>
          <p:nvPr/>
        </p:nvSpPr>
        <p:spPr>
          <a:xfrm rot="16200000">
            <a:off x="2969136" y="2975176"/>
            <a:ext cx="361147" cy="635191"/>
          </a:xfrm>
          <a:prstGeom prst="downArrow">
            <a:avLst>
              <a:gd name="adj1" fmla="val 50000"/>
              <a:gd name="adj2" fmla="val 72341"/>
            </a:avLst>
          </a:prstGeom>
          <a:solidFill>
            <a:srgbClr val="1B2D5E"/>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37" name="TextBox 36">
            <a:extLst>
              <a:ext uri="{FF2B5EF4-FFF2-40B4-BE49-F238E27FC236}">
                <a16:creationId xmlns:a16="http://schemas.microsoft.com/office/drawing/2014/main" id="{DB870F31-3781-BD4A-9647-F5AB21C07D28}"/>
              </a:ext>
            </a:extLst>
          </p:cNvPr>
          <p:cNvSpPr txBox="1"/>
          <p:nvPr/>
        </p:nvSpPr>
        <p:spPr>
          <a:xfrm>
            <a:off x="3750527" y="2377440"/>
            <a:ext cx="4784118" cy="2564805"/>
          </a:xfrm>
          <a:prstGeom prst="rect">
            <a:avLst/>
          </a:prstGeom>
          <a:noFill/>
        </p:spPr>
        <p:txBody>
          <a:bodyPr wrap="square" rtlCol="0">
            <a:spAutoFit/>
          </a:bodyPr>
          <a:lstStyle/>
          <a:p>
            <a:pPr marL="285750" indent="-285750">
              <a:spcBef>
                <a:spcPts val="200"/>
              </a:spcBef>
              <a:spcAft>
                <a:spcPts val="200"/>
              </a:spcAft>
              <a:buFont typeface="+mj-lt"/>
              <a:buAutoNum type="arabicPeriod"/>
            </a:pPr>
            <a:r>
              <a:rPr lang="en-US" sz="1400" dirty="0">
                <a:solidFill>
                  <a:srgbClr val="002060"/>
                </a:solidFill>
              </a:rPr>
              <a:t>The Pretest Attestation Form is available in print or can be found electronically on JanssenCarePath.com.</a:t>
            </a:r>
          </a:p>
          <a:p>
            <a:pPr marL="285750" indent="-285750">
              <a:spcBef>
                <a:spcPts val="200"/>
              </a:spcBef>
              <a:spcAft>
                <a:spcPts val="200"/>
              </a:spcAft>
              <a:buFont typeface="+mj-lt"/>
              <a:buAutoNum type="arabicPeriod"/>
            </a:pPr>
            <a:r>
              <a:rPr lang="en-US" sz="1400" dirty="0">
                <a:solidFill>
                  <a:srgbClr val="002060"/>
                </a:solidFill>
              </a:rPr>
              <a:t>The form only needs to be completed if the provider </a:t>
            </a:r>
            <a:br>
              <a:rPr lang="en-US" sz="1400" dirty="0">
                <a:solidFill>
                  <a:srgbClr val="002060"/>
                </a:solidFill>
              </a:rPr>
            </a:br>
            <a:r>
              <a:rPr lang="en-US" sz="1400" dirty="0">
                <a:solidFill>
                  <a:srgbClr val="002060"/>
                </a:solidFill>
              </a:rPr>
              <a:t>is enrolling a patient in the Trial Offer for PONVORY™ and/or Janssen Link for PONVORY™.</a:t>
            </a:r>
          </a:p>
          <a:p>
            <a:pPr marL="285750" indent="-285750">
              <a:spcBef>
                <a:spcPts val="200"/>
              </a:spcBef>
              <a:spcAft>
                <a:spcPts val="200"/>
              </a:spcAft>
              <a:buFont typeface="+mj-lt"/>
              <a:buAutoNum type="arabicPeriod"/>
            </a:pPr>
            <a:r>
              <a:rPr lang="en-US" sz="1400" dirty="0">
                <a:solidFill>
                  <a:srgbClr val="002060"/>
                </a:solidFill>
              </a:rPr>
              <a:t>If the patient has already completed their pretests </a:t>
            </a:r>
            <a:br>
              <a:rPr lang="en-US" sz="1400" dirty="0">
                <a:solidFill>
                  <a:srgbClr val="002060"/>
                </a:solidFill>
              </a:rPr>
            </a:br>
            <a:r>
              <a:rPr lang="en-US" sz="1400" b="1" dirty="0">
                <a:solidFill>
                  <a:srgbClr val="002060"/>
                </a:solidFill>
              </a:rPr>
              <a:t>at the time the HCP has prescribed PONVORY™</a:t>
            </a:r>
            <a:r>
              <a:rPr lang="en-US" sz="1400" dirty="0">
                <a:solidFill>
                  <a:srgbClr val="002060"/>
                </a:solidFill>
              </a:rPr>
              <a:t>, when filling out the PEF, the HCP can select the appropriate checkbox on the PEF confirming the pretests are complete. No separate attestation</a:t>
            </a:r>
            <a:br>
              <a:rPr lang="en-US" sz="1400" dirty="0">
                <a:solidFill>
                  <a:srgbClr val="002060"/>
                </a:solidFill>
              </a:rPr>
            </a:br>
            <a:r>
              <a:rPr lang="en-US" sz="1400" dirty="0">
                <a:solidFill>
                  <a:srgbClr val="002060"/>
                </a:solidFill>
              </a:rPr>
              <a:t>form is required.</a:t>
            </a:r>
          </a:p>
        </p:txBody>
      </p:sp>
      <p:grpSp>
        <p:nvGrpSpPr>
          <p:cNvPr id="3" name="tabs">
            <a:extLst>
              <a:ext uri="{FF2B5EF4-FFF2-40B4-BE49-F238E27FC236}">
                <a16:creationId xmlns:a16="http://schemas.microsoft.com/office/drawing/2014/main" id="{DECCAAB7-653C-4948-9F1A-70F0FB881E68}"/>
              </a:ext>
            </a:extLst>
          </p:cNvPr>
          <p:cNvGrpSpPr/>
          <p:nvPr/>
        </p:nvGrpSpPr>
        <p:grpSpPr>
          <a:xfrm>
            <a:off x="326528" y="1100221"/>
            <a:ext cx="8490944" cy="588937"/>
            <a:chOff x="326528" y="1100221"/>
            <a:chExt cx="8490944" cy="588937"/>
          </a:xfrm>
        </p:grpSpPr>
        <p:sp>
          <p:nvSpPr>
            <p:cNvPr id="85" name="Freeform 84">
              <a:extLst>
                <a:ext uri="{FF2B5EF4-FFF2-40B4-BE49-F238E27FC236}">
                  <a16:creationId xmlns:a16="http://schemas.microsoft.com/office/drawing/2014/main" id="{560AB498-B293-C348-988F-0FD0C7E942C2}"/>
                </a:ext>
              </a:extLst>
            </p:cNvPr>
            <p:cNvSpPr/>
            <p:nvPr/>
          </p:nvSpPr>
          <p:spPr>
            <a:xfrm>
              <a:off x="712991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1" name="Freeform 80">
              <a:extLst>
                <a:ext uri="{FF2B5EF4-FFF2-40B4-BE49-F238E27FC236}">
                  <a16:creationId xmlns:a16="http://schemas.microsoft.com/office/drawing/2014/main" id="{A1A25D60-0F18-8F4E-89CF-21DFA1ACBFA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542906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42" name="HYPERLINKS">
            <a:extLst>
              <a:ext uri="{FF2B5EF4-FFF2-40B4-BE49-F238E27FC236}">
                <a16:creationId xmlns:a16="http://schemas.microsoft.com/office/drawing/2014/main" id="{B3E2FC2C-D119-0E46-965A-47F30E3B73D0}"/>
              </a:ext>
            </a:extLst>
          </p:cNvPr>
          <p:cNvGrpSpPr/>
          <p:nvPr/>
        </p:nvGrpSpPr>
        <p:grpSpPr>
          <a:xfrm>
            <a:off x="311832" y="1091797"/>
            <a:ext cx="8466079" cy="605706"/>
            <a:chOff x="334679" y="1100221"/>
            <a:chExt cx="8466079" cy="605706"/>
          </a:xfrm>
        </p:grpSpPr>
        <p:sp>
          <p:nvSpPr>
            <p:cNvPr id="43" name="Freeform 42">
              <a:hlinkClick r:id="rId6" action="ppaction://hlinksldjump"/>
              <a:extLst>
                <a:ext uri="{FF2B5EF4-FFF2-40B4-BE49-F238E27FC236}">
                  <a16:creationId xmlns:a16="http://schemas.microsoft.com/office/drawing/2014/main" id="{6660A351-B947-5E46-AEBA-BEFD3BE1E700}"/>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4" name="Freeform 43">
              <a:hlinkClick r:id="rId7" action="ppaction://hlinksldjump"/>
              <a:extLst>
                <a:ext uri="{FF2B5EF4-FFF2-40B4-BE49-F238E27FC236}">
                  <a16:creationId xmlns:a16="http://schemas.microsoft.com/office/drawing/2014/main" id="{89D9CDFC-AFA2-7A45-8AD0-EDC49B7740AC}"/>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5" name="Freeform 44">
              <a:hlinkClick r:id="rId8" action="ppaction://hlinksldjump"/>
              <a:extLst>
                <a:ext uri="{FF2B5EF4-FFF2-40B4-BE49-F238E27FC236}">
                  <a16:creationId xmlns:a16="http://schemas.microsoft.com/office/drawing/2014/main" id="{A9835788-49DE-2C46-A3D2-9E795C0EFB61}"/>
                </a:ext>
              </a:extLst>
            </p:cNvPr>
            <p:cNvSpPr/>
            <p:nvPr/>
          </p:nvSpPr>
          <p:spPr>
            <a:xfrm>
              <a:off x="3743095" y="1100221"/>
              <a:ext cx="1695530"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6" name="Freeform 45">
              <a:hlinkClick r:id="rId9" action="ppaction://hlinksldjump"/>
              <a:extLst>
                <a:ext uri="{FF2B5EF4-FFF2-40B4-BE49-F238E27FC236}">
                  <a16:creationId xmlns:a16="http://schemas.microsoft.com/office/drawing/2014/main" id="{AC99C417-1B9A-B34F-AB42-FE29B8CEC9C8}"/>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47" name="Freeform 46">
              <a:hlinkClick r:id="rId10" action="ppaction://hlinksldjump"/>
              <a:extLst>
                <a:ext uri="{FF2B5EF4-FFF2-40B4-BE49-F238E27FC236}">
                  <a16:creationId xmlns:a16="http://schemas.microsoft.com/office/drawing/2014/main" id="{CAD1A648-E225-6040-BB12-1E66E9A00DD4}"/>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7" name="Hyperlink">
            <a:hlinkClick r:id="rId11" action="ppaction://hlinksldjump"/>
            <a:extLst>
              <a:ext uri="{FF2B5EF4-FFF2-40B4-BE49-F238E27FC236}">
                <a16:creationId xmlns:a16="http://schemas.microsoft.com/office/drawing/2014/main" id="{BCDECB69-5281-BF43-A009-A676E283A657}"/>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30D9EDF8-8A36-3444-8FDE-3B47472C9F2C}"/>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a:t>
            </a:r>
            <a:r>
              <a:rPr lang="en-US" sz="1950" spc="0" dirty="0">
                <a:solidFill>
                  <a:srgbClr val="BCEC1F"/>
                </a:solidFill>
                <a:latin typeface="Arial"/>
                <a:ea typeface="+mn-ea"/>
                <a:cs typeface="Calibri" panose="020F0502020204030204" pitchFamily="34" charset="0"/>
              </a:rPr>
              <a:t>5</a:t>
            </a: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950" b="0" spc="0" dirty="0">
                <a:solidFill>
                  <a:srgbClr val="BCEC1F"/>
                </a:solidFill>
                <a:ea typeface="+mn-ea"/>
                <a:cs typeface="Calibri" panose="020F0502020204030204" pitchFamily="34" charset="0"/>
              </a:rPr>
              <a:t>HCP Completes Pretest Attestation</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4245013099"/>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2B80-8F5F-4C08-9BD7-35A84C05C90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a:extLst>
              <a:ext uri="{FF2B5EF4-FFF2-40B4-BE49-F238E27FC236}">
                <a16:creationId xmlns:a16="http://schemas.microsoft.com/office/drawing/2014/main" id="{18213520-CF5D-0346-8137-6AEF76E52677}"/>
              </a:ext>
            </a:extLst>
          </p:cNvPr>
          <p:cNvSpPr/>
          <p:nvPr/>
        </p:nvSpPr>
        <p:spPr>
          <a:xfrm>
            <a:off x="326528" y="1115568"/>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68">
            <a:extLst>
              <a:ext uri="{FF2B5EF4-FFF2-40B4-BE49-F238E27FC236}">
                <a16:creationId xmlns:a16="http://schemas.microsoft.com/office/drawing/2014/main" id="{70CF136F-072A-B642-B82A-66E0B4BE5EBA}"/>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 name="Rounded Rectangle 14">
            <a:hlinkClick r:id="rId3" action="ppaction://hlinksldjump"/>
            <a:extLst>
              <a:ext uri="{FF2B5EF4-FFF2-40B4-BE49-F238E27FC236}">
                <a16:creationId xmlns:a16="http://schemas.microsoft.com/office/drawing/2014/main" id="{50EB6AC0-D60A-E943-A39F-8BBC1936F919}"/>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18" name="Group 17">
            <a:extLst>
              <a:ext uri="{FF2B5EF4-FFF2-40B4-BE49-F238E27FC236}">
                <a16:creationId xmlns:a16="http://schemas.microsoft.com/office/drawing/2014/main" id="{D92654F8-7720-6547-A96A-ACF031152ECB}"/>
              </a:ext>
            </a:extLst>
          </p:cNvPr>
          <p:cNvGrpSpPr/>
          <p:nvPr/>
        </p:nvGrpSpPr>
        <p:grpSpPr>
          <a:xfrm>
            <a:off x="866270" y="2018198"/>
            <a:ext cx="1616673" cy="1974829"/>
            <a:chOff x="247477" y="1502099"/>
            <a:chExt cx="1648033" cy="2013136"/>
          </a:xfrm>
        </p:grpSpPr>
        <p:grpSp>
          <p:nvGrpSpPr>
            <p:cNvPr id="19" name="Group 18">
              <a:extLst>
                <a:ext uri="{FF2B5EF4-FFF2-40B4-BE49-F238E27FC236}">
                  <a16:creationId xmlns:a16="http://schemas.microsoft.com/office/drawing/2014/main" id="{0E482227-ABAA-8744-9714-6E1DEE51634D}"/>
                </a:ext>
              </a:extLst>
            </p:cNvPr>
            <p:cNvGrpSpPr/>
            <p:nvPr/>
          </p:nvGrpSpPr>
          <p:grpSpPr>
            <a:xfrm>
              <a:off x="247477" y="1502099"/>
              <a:ext cx="1648033" cy="1648033"/>
              <a:chOff x="326528" y="1081908"/>
              <a:chExt cx="1648851" cy="1648851"/>
            </a:xfrm>
          </p:grpSpPr>
          <p:sp>
            <p:nvSpPr>
              <p:cNvPr id="21" name="Oval 20">
                <a:extLst>
                  <a:ext uri="{FF2B5EF4-FFF2-40B4-BE49-F238E27FC236}">
                    <a16:creationId xmlns:a16="http://schemas.microsoft.com/office/drawing/2014/main" id="{4D55D51D-9BFB-BB47-9E09-17DE83E5C42E}"/>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126EA46F-5982-F346-8A96-C300E073255A}"/>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1932CD5-C16F-C64A-9F9E-3D0D1F4BF0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37" y="1325367"/>
                <a:ext cx="968274" cy="1161928"/>
              </a:xfrm>
              <a:prstGeom prst="rect">
                <a:avLst/>
              </a:prstGeom>
            </p:spPr>
          </p:pic>
        </p:grpSp>
        <p:sp>
          <p:nvSpPr>
            <p:cNvPr id="20" name="Rectangle 19">
              <a:extLst>
                <a:ext uri="{FF2B5EF4-FFF2-40B4-BE49-F238E27FC236}">
                  <a16:creationId xmlns:a16="http://schemas.microsoft.com/office/drawing/2014/main" id="{DC9DB181-CCCC-2946-9940-176077DCA660}"/>
                </a:ext>
              </a:extLst>
            </p:cNvPr>
            <p:cNvSpPr/>
            <p:nvPr/>
          </p:nvSpPr>
          <p:spPr>
            <a:xfrm>
              <a:off x="789205" y="3207458"/>
              <a:ext cx="564577" cy="307777"/>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sp>
        <p:nvSpPr>
          <p:cNvPr id="33" name="TextBox 32">
            <a:extLst>
              <a:ext uri="{FF2B5EF4-FFF2-40B4-BE49-F238E27FC236}">
                <a16:creationId xmlns:a16="http://schemas.microsoft.com/office/drawing/2014/main" id="{83B54470-3441-B44A-AD73-FA568CD2E091}"/>
              </a:ext>
            </a:extLst>
          </p:cNvPr>
          <p:cNvSpPr txBox="1"/>
          <p:nvPr/>
        </p:nvSpPr>
        <p:spPr>
          <a:xfrm>
            <a:off x="2787147" y="2042890"/>
            <a:ext cx="5601763" cy="2246769"/>
          </a:xfrm>
          <a:prstGeom prst="rect">
            <a:avLst/>
          </a:prstGeom>
          <a:noFill/>
        </p:spPr>
        <p:txBody>
          <a:bodyPr wrap="square" rtlCol="0">
            <a:spAutoFit/>
          </a:bodyPr>
          <a:lstStyle/>
          <a:p>
            <a:r>
              <a:rPr lang="en-US" sz="1600" b="1" dirty="0">
                <a:solidFill>
                  <a:srgbClr val="1B2D5E"/>
                </a:solidFill>
              </a:rPr>
              <a:t>A provider must attest that pretests are complete, and the patient is cleared to start treatment before any product can be shipped. </a:t>
            </a:r>
          </a:p>
          <a:p>
            <a:endParaRPr lang="en-US" sz="1400" dirty="0">
              <a:solidFill>
                <a:srgbClr val="1B2D5E"/>
              </a:solidFill>
            </a:endParaRPr>
          </a:p>
          <a:p>
            <a:r>
              <a:rPr lang="en-US" sz="1600" dirty="0">
                <a:solidFill>
                  <a:srgbClr val="1B2D5E"/>
                </a:solidFill>
              </a:rPr>
              <a:t>Eligible patients enrolled in the Trial Offer for PONVORY™ and/or Janssen Link for PONVORY™ cannot be sent their shipment of PONVORY™ until their provider has signed the pretest attestation form. </a:t>
            </a:r>
          </a:p>
          <a:p>
            <a:endParaRPr lang="en-US" sz="1400" dirty="0">
              <a:solidFill>
                <a:srgbClr val="1B2D5E"/>
              </a:solidFill>
            </a:endParaRPr>
          </a:p>
        </p:txBody>
      </p:sp>
      <p:sp>
        <p:nvSpPr>
          <p:cNvPr id="32" name="Rectangle: Rounded Corners 22">
            <a:extLst>
              <a:ext uri="{FF2B5EF4-FFF2-40B4-BE49-F238E27FC236}">
                <a16:creationId xmlns:a16="http://schemas.microsoft.com/office/drawing/2014/main" id="{75575D84-2DD2-1541-9AA2-5ECE1EA8D07C}"/>
              </a:ext>
            </a:extLst>
          </p:cNvPr>
          <p:cNvSpPr/>
          <p:nvPr/>
        </p:nvSpPr>
        <p:spPr>
          <a:xfrm>
            <a:off x="976803" y="4904897"/>
            <a:ext cx="7300927" cy="677112"/>
          </a:xfrm>
          <a:prstGeom prst="roundRect">
            <a:avLst/>
          </a:prstGeom>
          <a:solidFill>
            <a:schemeClr val="accent6">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37EDD2C6-BBED-1446-BD28-5DC84FEFF815}"/>
              </a:ext>
            </a:extLst>
          </p:cNvPr>
          <p:cNvSpPr txBox="1"/>
          <p:nvPr/>
        </p:nvSpPr>
        <p:spPr>
          <a:xfrm>
            <a:off x="1193007" y="4974868"/>
            <a:ext cx="6877567" cy="523220"/>
          </a:xfrm>
          <a:prstGeom prst="rect">
            <a:avLst/>
          </a:prstGeom>
          <a:noFill/>
        </p:spPr>
        <p:txBody>
          <a:bodyPr wrap="square" rtlCol="0">
            <a:spAutoFit/>
          </a:bodyPr>
          <a:lstStyle/>
          <a:p>
            <a:pPr algn="ctr"/>
            <a:r>
              <a:rPr lang="en-US" sz="1400" b="1" dirty="0">
                <a:solidFill>
                  <a:schemeClr val="bg1"/>
                </a:solidFill>
                <a:cs typeface="Calibri" panose="020F0502020204030204" pitchFamily="34" charset="0"/>
              </a:rPr>
              <a:t>A Janssen CarePath Care Coordinator will reach out to the HCP directly </a:t>
            </a:r>
            <a:br>
              <a:rPr lang="en-US" sz="1400" b="1" dirty="0">
                <a:solidFill>
                  <a:schemeClr val="bg1"/>
                </a:solidFill>
                <a:cs typeface="Calibri" panose="020F0502020204030204" pitchFamily="34" charset="0"/>
              </a:rPr>
            </a:br>
            <a:r>
              <a:rPr lang="en-US" sz="1400" b="1" dirty="0">
                <a:solidFill>
                  <a:schemeClr val="bg1"/>
                </a:solidFill>
                <a:cs typeface="Calibri" panose="020F0502020204030204" pitchFamily="34" charset="0"/>
              </a:rPr>
              <a:t>to obtain the completed Pretest Attestation Form.</a:t>
            </a:r>
          </a:p>
        </p:txBody>
      </p:sp>
      <p:grpSp>
        <p:nvGrpSpPr>
          <p:cNvPr id="44" name="tabs">
            <a:extLst>
              <a:ext uri="{FF2B5EF4-FFF2-40B4-BE49-F238E27FC236}">
                <a16:creationId xmlns:a16="http://schemas.microsoft.com/office/drawing/2014/main" id="{05E03156-06AE-4F49-BE7F-CDF6BD99BC6C}"/>
              </a:ext>
            </a:extLst>
          </p:cNvPr>
          <p:cNvGrpSpPr/>
          <p:nvPr/>
        </p:nvGrpSpPr>
        <p:grpSpPr>
          <a:xfrm>
            <a:off x="326528" y="1100221"/>
            <a:ext cx="8490944" cy="588937"/>
            <a:chOff x="326528" y="1100221"/>
            <a:chExt cx="7083828" cy="588937"/>
          </a:xfrm>
          <a:solidFill>
            <a:srgbClr val="0389AC"/>
          </a:solidFill>
        </p:grpSpPr>
        <p:sp>
          <p:nvSpPr>
            <p:cNvPr id="81" name="Freeform 80">
              <a:extLst>
                <a:ext uri="{FF2B5EF4-FFF2-40B4-BE49-F238E27FC236}">
                  <a16:creationId xmlns:a16="http://schemas.microsoft.com/office/drawing/2014/main" id="{A1A25D60-0F18-8F4E-89CF-21DFA1ACBFA7}"/>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2" name="Freeform 81">
              <a:extLst>
                <a:ext uri="{FF2B5EF4-FFF2-40B4-BE49-F238E27FC236}">
                  <a16:creationId xmlns:a16="http://schemas.microsoft.com/office/drawing/2014/main" id="{D456F670-66C3-1E4C-9BED-D7BF66407616}"/>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83" name="Freeform 82">
              <a:extLst>
                <a:ext uri="{FF2B5EF4-FFF2-40B4-BE49-F238E27FC236}">
                  <a16:creationId xmlns:a16="http://schemas.microsoft.com/office/drawing/2014/main" id="{26DF65C9-A470-4C43-9356-B642D16DE7C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84" name="Freeform 83">
              <a:extLst>
                <a:ext uri="{FF2B5EF4-FFF2-40B4-BE49-F238E27FC236}">
                  <a16:creationId xmlns:a16="http://schemas.microsoft.com/office/drawing/2014/main" id="{781816C3-969A-1D45-B3A4-AA3CD5DEF1F7}"/>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84">
              <a:extLst>
                <a:ext uri="{FF2B5EF4-FFF2-40B4-BE49-F238E27FC236}">
                  <a16:creationId xmlns:a16="http://schemas.microsoft.com/office/drawing/2014/main" id="{560AB498-B293-C348-988F-0FD0C7E942C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28" name="HYPERLINKS">
            <a:extLst>
              <a:ext uri="{FF2B5EF4-FFF2-40B4-BE49-F238E27FC236}">
                <a16:creationId xmlns:a16="http://schemas.microsoft.com/office/drawing/2014/main" id="{4F23930F-FC38-BF4F-BF21-4F3FECDD7031}"/>
              </a:ext>
            </a:extLst>
          </p:cNvPr>
          <p:cNvGrpSpPr/>
          <p:nvPr/>
        </p:nvGrpSpPr>
        <p:grpSpPr>
          <a:xfrm>
            <a:off x="311832" y="1091797"/>
            <a:ext cx="8466079" cy="605706"/>
            <a:chOff x="334679" y="1100221"/>
            <a:chExt cx="8466079" cy="605706"/>
          </a:xfrm>
        </p:grpSpPr>
        <p:sp>
          <p:nvSpPr>
            <p:cNvPr id="29" name="Freeform 28">
              <a:hlinkClick r:id="rId6" action="ppaction://hlinksldjump"/>
              <a:extLst>
                <a:ext uri="{FF2B5EF4-FFF2-40B4-BE49-F238E27FC236}">
                  <a16:creationId xmlns:a16="http://schemas.microsoft.com/office/drawing/2014/main" id="{CC8220FA-884C-E745-9185-19AA8653005D}"/>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0" name="Freeform 29">
              <a:hlinkClick r:id="rId7" action="ppaction://hlinksldjump"/>
              <a:extLst>
                <a:ext uri="{FF2B5EF4-FFF2-40B4-BE49-F238E27FC236}">
                  <a16:creationId xmlns:a16="http://schemas.microsoft.com/office/drawing/2014/main" id="{9BFCDF99-13BC-FF43-AE4C-97C9BDF0656A}"/>
                </a:ext>
              </a:extLst>
            </p:cNvPr>
            <p:cNvSpPr/>
            <p:nvPr/>
          </p:nvSpPr>
          <p:spPr>
            <a:xfrm>
              <a:off x="2045801" y="1116990"/>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5" name="Freeform 34">
              <a:hlinkClick r:id="rId8" action="ppaction://hlinksldjump"/>
              <a:extLst>
                <a:ext uri="{FF2B5EF4-FFF2-40B4-BE49-F238E27FC236}">
                  <a16:creationId xmlns:a16="http://schemas.microsoft.com/office/drawing/2014/main" id="{2F12F7EF-D75F-E14C-8AE1-5EB945A402DA}"/>
                </a:ext>
              </a:extLst>
            </p:cNvPr>
            <p:cNvSpPr/>
            <p:nvPr/>
          </p:nvSpPr>
          <p:spPr>
            <a:xfrm>
              <a:off x="3743095" y="1100221"/>
              <a:ext cx="1695530"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6" name="Freeform 35">
              <a:hlinkClick r:id="rId9" action="ppaction://hlinksldjump"/>
              <a:extLst>
                <a:ext uri="{FF2B5EF4-FFF2-40B4-BE49-F238E27FC236}">
                  <a16:creationId xmlns:a16="http://schemas.microsoft.com/office/drawing/2014/main" id="{B73D3FC2-8D55-0346-92CE-4826FCDFE0BD}"/>
                </a:ext>
              </a:extLst>
            </p:cNvPr>
            <p:cNvSpPr/>
            <p:nvPr/>
          </p:nvSpPr>
          <p:spPr>
            <a:xfrm>
              <a:off x="5425514" y="1110504"/>
              <a:ext cx="167268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37" name="Freeform 36">
              <a:hlinkClick r:id="rId10" action="ppaction://hlinksldjump"/>
              <a:extLst>
                <a:ext uri="{FF2B5EF4-FFF2-40B4-BE49-F238E27FC236}">
                  <a16:creationId xmlns:a16="http://schemas.microsoft.com/office/drawing/2014/main" id="{DA11481A-5B3B-0343-B264-3541BC20C1E0}"/>
                </a:ext>
              </a:extLst>
            </p:cNvPr>
            <p:cNvSpPr/>
            <p:nvPr/>
          </p:nvSpPr>
          <p:spPr>
            <a:xfrm>
              <a:off x="7113200" y="1106093"/>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1" name="Hyperlink">
            <a:hlinkClick r:id="rId11" action="ppaction://hlinksldjump"/>
            <a:extLst>
              <a:ext uri="{FF2B5EF4-FFF2-40B4-BE49-F238E27FC236}">
                <a16:creationId xmlns:a16="http://schemas.microsoft.com/office/drawing/2014/main" id="{1F4D6AE4-21A6-E549-A9FA-A189FFEE07EA}"/>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3EEB5BF2-CCF8-2848-A5A9-3CEE24851AD3}"/>
              </a:ext>
            </a:extLst>
          </p:cNvPr>
          <p:cNvSpPr txBox="1">
            <a:spLocks/>
          </p:cNvSpPr>
          <p:nvPr/>
        </p:nvSpPr>
        <p:spPr>
          <a:xfrm>
            <a:off x="641188" y="385776"/>
            <a:ext cx="7860786" cy="696489"/>
          </a:xfrm>
          <a:prstGeom prst="rect">
            <a:avLst/>
          </a:prstGeom>
          <a:effectLst/>
        </p:spPr>
        <p:txBody>
          <a:bodyPr vert="horz" lIns="91440" tIns="45720" rIns="91440" bIns="45720" rtlCol="0" anchor="ctr" anchorCtr="0">
            <a:no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pPr lvl="0" defTabSz="914400">
              <a:lnSpc>
                <a:spcPct val="100000"/>
              </a:lnSpc>
              <a:spcBef>
                <a:spcPts val="0"/>
              </a:spcBef>
              <a:defRPr/>
            </a:pP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Stage </a:t>
            </a:r>
            <a:r>
              <a:rPr lang="en-US" sz="1950" spc="0" dirty="0">
                <a:solidFill>
                  <a:srgbClr val="BCEC1F"/>
                </a:solidFill>
                <a:latin typeface="Arial"/>
                <a:ea typeface="+mn-ea"/>
                <a:cs typeface="Calibri" panose="020F0502020204030204" pitchFamily="34" charset="0"/>
              </a:rPr>
              <a:t>5</a:t>
            </a:r>
            <a:r>
              <a:rPr kumimoji="0" lang="en-US" sz="1950" i="0" u="none" strike="noStrike" kern="1200" cap="none" spc="0" normalizeH="0" baseline="0" noProof="0" dirty="0">
                <a:ln>
                  <a:noFill/>
                </a:ln>
                <a:solidFill>
                  <a:srgbClr val="BCEC1F"/>
                </a:solidFill>
                <a:effectLst/>
                <a:uLnTx/>
                <a:uFillTx/>
                <a:latin typeface="Arial"/>
                <a:ea typeface="+mn-ea"/>
                <a:cs typeface="Calibri" panose="020F0502020204030204" pitchFamily="34" charset="0"/>
              </a:rPr>
              <a:t>: </a:t>
            </a:r>
            <a:r>
              <a:rPr lang="en-US" sz="1950" b="0" spc="0" dirty="0">
                <a:solidFill>
                  <a:srgbClr val="BCEC1F"/>
                </a:solidFill>
                <a:ea typeface="+mn-ea"/>
                <a:cs typeface="Calibri" panose="020F0502020204030204" pitchFamily="34" charset="0"/>
              </a:rPr>
              <a:t>HCP Completes Pretest Attestation</a:t>
            </a:r>
            <a:endParaRPr kumimoji="0" lang="en-US" sz="1950" b="0" i="0" u="none" strike="noStrike" kern="1200" cap="none" spc="0" normalizeH="0" baseline="0" noProof="0" dirty="0">
              <a:ln>
                <a:noFill/>
              </a:ln>
              <a:solidFill>
                <a:srgbClr val="BCEC1F"/>
              </a:solidFill>
              <a:effectLst/>
              <a:uLnTx/>
              <a:uFillTx/>
              <a:latin typeface="Arial"/>
              <a:ea typeface="+mn-ea"/>
              <a:cs typeface="+mn-cs"/>
            </a:endParaRPr>
          </a:p>
        </p:txBody>
      </p:sp>
    </p:spTree>
    <p:extLst>
      <p:ext uri="{BB962C8B-B14F-4D97-AF65-F5344CB8AC3E}">
        <p14:creationId xmlns:p14="http://schemas.microsoft.com/office/powerpoint/2010/main" val="383082978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8" name="Title 1" hidden="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9144"/>
            <a:ext cx="9144000" cy="6848856"/>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7D4EBEBE-7201-774F-B8F1-A70279720BFB}"/>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6" name="Freeform 25">
            <a:extLst>
              <a:ext uri="{FF2B5EF4-FFF2-40B4-BE49-F238E27FC236}">
                <a16:creationId xmlns:a16="http://schemas.microsoft.com/office/drawing/2014/main" id="{8973D66E-8543-774C-8702-9E8308F91B25}"/>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1 of 2</a:t>
            </a:r>
          </a:p>
        </p:txBody>
      </p:sp>
      <p:sp>
        <p:nvSpPr>
          <p:cNvPr id="23" name="Freeform 22">
            <a:extLst>
              <a:ext uri="{FF2B5EF4-FFF2-40B4-BE49-F238E27FC236}">
                <a16:creationId xmlns:a16="http://schemas.microsoft.com/office/drawing/2014/main" id="{6112F93B-6CD6-A44A-B980-B590C236DC9C}"/>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2 of 2</a:t>
            </a:r>
          </a:p>
        </p:txBody>
      </p:sp>
      <p:sp>
        <p:nvSpPr>
          <p:cNvPr id="24" name="Freeform 23">
            <a:extLst>
              <a:ext uri="{FF2B5EF4-FFF2-40B4-BE49-F238E27FC236}">
                <a16:creationId xmlns:a16="http://schemas.microsoft.com/office/drawing/2014/main" id="{EBC3D767-00B1-074D-A644-46D8BFFE36B9}"/>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99000">
                <a:srgbClr val="062439"/>
              </a:gs>
            </a:gsLst>
            <a:lin ang="5400000" scaled="1"/>
          </a:gra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BCEC20"/>
                </a:solidFill>
              </a:rPr>
              <a:t>Reimbursement Activities Compliance Guidelines</a:t>
            </a:r>
          </a:p>
        </p:txBody>
      </p:sp>
      <p:sp>
        <p:nvSpPr>
          <p:cNvPr id="25" name="Freeform 24">
            <a:extLst>
              <a:ext uri="{FF2B5EF4-FFF2-40B4-BE49-F238E27FC236}">
                <a16:creationId xmlns:a16="http://schemas.microsoft.com/office/drawing/2014/main" id="{D894C49D-4168-BD48-ACD9-23075F60AA98}"/>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Patient Access Field Analytics (PAFA) – </a:t>
            </a:r>
            <a:br>
              <a:rPr lang="en-US" sz="1050" dirty="0">
                <a:solidFill>
                  <a:srgbClr val="14263D"/>
                </a:solidFill>
              </a:rPr>
            </a:br>
            <a:r>
              <a:rPr lang="en-US" sz="1050" dirty="0">
                <a:solidFill>
                  <a:srgbClr val="14263D"/>
                </a:solidFill>
              </a:rPr>
              <a:t>Compliance Guidelines</a:t>
            </a:r>
          </a:p>
        </p:txBody>
      </p:sp>
      <p:sp>
        <p:nvSpPr>
          <p:cNvPr id="29" name="Freeform 28">
            <a:extLst>
              <a:ext uri="{FF2B5EF4-FFF2-40B4-BE49-F238E27FC236}">
                <a16:creationId xmlns:a16="http://schemas.microsoft.com/office/drawing/2014/main" id="{6E9B95E0-C250-E147-BB94-65628CF3702D}"/>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71000">
                <a:srgbClr val="6EAA2A"/>
              </a:gs>
            </a:gsLst>
            <a:lin ang="5400000" scaled="0"/>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62439"/>
                </a:solidFill>
              </a:rPr>
              <a:t>Janssen CarePath Compliance Guidelines</a:t>
            </a:r>
          </a:p>
        </p:txBody>
      </p:sp>
      <p:sp>
        <p:nvSpPr>
          <p:cNvPr id="30" name="Freeform 29">
            <a:extLst>
              <a:ext uri="{FF2B5EF4-FFF2-40B4-BE49-F238E27FC236}">
                <a16:creationId xmlns:a16="http://schemas.microsoft.com/office/drawing/2014/main" id="{DB866F1C-E6AE-E94F-9AE9-3AC1DCEA64EF}"/>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PONVORY</a:t>
            </a:r>
            <a:r>
              <a:rPr lang="en-US" sz="1050" baseline="30000" dirty="0">
                <a:solidFill>
                  <a:srgbClr val="14263D"/>
                </a:solidFill>
              </a:rPr>
              <a:t>TM</a:t>
            </a:r>
            <a:r>
              <a:rPr lang="en-US" sz="1050" dirty="0">
                <a:solidFill>
                  <a:srgbClr val="14263D"/>
                </a:solidFill>
              </a:rPr>
              <a:t> Pretest Rebate Program</a:t>
            </a:r>
          </a:p>
        </p:txBody>
      </p:sp>
      <p:grpSp>
        <p:nvGrpSpPr>
          <p:cNvPr id="31" name="HYPERLINKS">
            <a:extLst>
              <a:ext uri="{FF2B5EF4-FFF2-40B4-BE49-F238E27FC236}">
                <a16:creationId xmlns:a16="http://schemas.microsoft.com/office/drawing/2014/main" id="{51CD3B89-7CA7-7B4B-9FEB-DA8EF2DEFC1A}"/>
              </a:ext>
            </a:extLst>
          </p:cNvPr>
          <p:cNvGrpSpPr/>
          <p:nvPr/>
        </p:nvGrpSpPr>
        <p:grpSpPr>
          <a:xfrm>
            <a:off x="334248" y="1104160"/>
            <a:ext cx="8510553" cy="929463"/>
            <a:chOff x="334248" y="1104160"/>
            <a:chExt cx="8510553" cy="929463"/>
          </a:xfrm>
        </p:grpSpPr>
        <p:sp>
          <p:nvSpPr>
            <p:cNvPr id="33" name="Freeform 32">
              <a:hlinkClick r:id="rId3" action="ppaction://hlinksldjump"/>
              <a:extLst>
                <a:ext uri="{FF2B5EF4-FFF2-40B4-BE49-F238E27FC236}">
                  <a16:creationId xmlns:a16="http://schemas.microsoft.com/office/drawing/2014/main" id="{B155EF3B-B30A-2B48-9EA8-BA2D950A9D00}"/>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4" name="Freeform 33">
              <a:hlinkClick r:id="rId6" action="ppaction://hlinksldjump"/>
              <a:extLst>
                <a:ext uri="{FF2B5EF4-FFF2-40B4-BE49-F238E27FC236}">
                  <a16:creationId xmlns:a16="http://schemas.microsoft.com/office/drawing/2014/main" id="{1A5F5071-9DEF-CC4C-B3DF-876385A8A3AA}"/>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5" name="Freeform 34">
              <a:hlinkClick r:id="rId7" action="ppaction://hlinksldjump"/>
              <a:extLst>
                <a:ext uri="{FF2B5EF4-FFF2-40B4-BE49-F238E27FC236}">
                  <a16:creationId xmlns:a16="http://schemas.microsoft.com/office/drawing/2014/main" id="{8909FBBD-5312-A54E-9BB1-BB905D0F704A}"/>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6" name="Freeform 35">
              <a:hlinkClick r:id="rId8" action="ppaction://hlinksldjump"/>
              <a:extLst>
                <a:ext uri="{FF2B5EF4-FFF2-40B4-BE49-F238E27FC236}">
                  <a16:creationId xmlns:a16="http://schemas.microsoft.com/office/drawing/2014/main" id="{C6CFC16D-ABB3-9348-9CD7-13A04252508E}"/>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7" name="Freeform 36">
              <a:hlinkClick r:id="rId9" action="ppaction://hlinksldjump"/>
              <a:extLst>
                <a:ext uri="{FF2B5EF4-FFF2-40B4-BE49-F238E27FC236}">
                  <a16:creationId xmlns:a16="http://schemas.microsoft.com/office/drawing/2014/main" id="{5C68B628-3FA9-234B-B628-A99E60595AC8}"/>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8" name="Freeform 37">
              <a:hlinkClick r:id="rId10" action="ppaction://hlinksldjump"/>
              <a:extLst>
                <a:ext uri="{FF2B5EF4-FFF2-40B4-BE49-F238E27FC236}">
                  <a16:creationId xmlns:a16="http://schemas.microsoft.com/office/drawing/2014/main" id="{77EDF532-30B9-F84E-B0AA-6BAF9D542AFA}"/>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7" name="Hyperlink">
            <a:hlinkClick r:id="rId11" action="ppaction://hlinksldjump"/>
            <a:extLst>
              <a:ext uri="{FF2B5EF4-FFF2-40B4-BE49-F238E27FC236}">
                <a16:creationId xmlns:a16="http://schemas.microsoft.com/office/drawing/2014/main" id="{DB4F4DA1-1BC7-7E4D-B78B-0F5075217381}"/>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2E61A7A1-FD8F-0D40-8C3B-6D7337F3E3A3}"/>
              </a:ext>
            </a:extLst>
          </p:cNvPr>
          <p:cNvSpPr txBox="1">
            <a:spLocks/>
          </p:cNvSpPr>
          <p:nvPr/>
        </p:nvSpPr>
        <p:spPr>
          <a:xfrm>
            <a:off x="648813" y="2240788"/>
            <a:ext cx="7791022" cy="3658100"/>
          </a:xfrm>
          <a:prstGeom prst="rect">
            <a:avLst/>
          </a:prstGeom>
        </p:spPr>
        <p:txBody>
          <a:bodyPr vert="horz" lIns="91440" tIns="45720" rIns="91440" bIns="45720" rtlCol="0">
            <a:noAutofit/>
          </a:bodyPr>
          <a:lstStyle>
            <a:lvl1pPr marL="228554" indent="-228554" algn="l" defTabSz="914217" rtl="0" eaLnBrk="1" latinLnBrk="0" hangingPunct="1">
              <a:lnSpc>
                <a:spcPct val="90000"/>
              </a:lnSpc>
              <a:spcBef>
                <a:spcPts val="1200"/>
              </a:spcBef>
              <a:spcAft>
                <a:spcPts val="300"/>
              </a:spcAft>
              <a:buClr>
                <a:schemeClr val="tx1">
                  <a:lumMod val="50000"/>
                </a:schemeClr>
              </a:buClr>
              <a:buFont typeface="Arial" panose="020B0604020202020204" pitchFamily="34" charset="0"/>
              <a:buChar char="•"/>
              <a:defRPr sz="2400" b="0" i="0" kern="1200">
                <a:solidFill>
                  <a:srgbClr val="636466"/>
                </a:solidFill>
                <a:latin typeface="Apex Sans Book" panose="02010600040501010103" pitchFamily="2" charset="77"/>
                <a:ea typeface="+mn-ea"/>
                <a:cs typeface="Arial" panose="020B0604020202020204" pitchFamily="34" charset="0"/>
              </a:defRPr>
            </a:lvl1pPr>
            <a:lvl2pPr marL="685663"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200" b="0" i="0" kern="1200">
                <a:solidFill>
                  <a:srgbClr val="636466"/>
                </a:solidFill>
                <a:latin typeface="Apex Sans Book" panose="02010600040501010103" pitchFamily="2" charset="77"/>
                <a:ea typeface="+mn-ea"/>
                <a:cs typeface="Arial" panose="020B0604020202020204" pitchFamily="34" charset="0"/>
              </a:defRPr>
            </a:lvl2pPr>
            <a:lvl3pPr marL="1142771"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000" b="0" i="0" kern="1200">
                <a:solidFill>
                  <a:srgbClr val="636466"/>
                </a:solidFill>
                <a:latin typeface="Apex Sans Book" panose="02010600040501010103" pitchFamily="2" charset="77"/>
                <a:ea typeface="+mn-ea"/>
                <a:cs typeface="Arial" panose="020B0604020202020204" pitchFamily="34" charset="0"/>
              </a:defRPr>
            </a:lvl3pPr>
            <a:lvl4pPr marL="1599880"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800" b="0" i="0" kern="1200">
                <a:solidFill>
                  <a:srgbClr val="636466"/>
                </a:solidFill>
                <a:latin typeface="Apex Sans Book" panose="02010600040501010103" pitchFamily="2" charset="77"/>
                <a:ea typeface="+mn-ea"/>
                <a:cs typeface="Arial" panose="020B0604020202020204" pitchFamily="34" charset="0"/>
              </a:defRPr>
            </a:lvl4pPr>
            <a:lvl5pPr marL="2056989"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600" b="0" i="0" kern="1200">
                <a:solidFill>
                  <a:srgbClr val="636466"/>
                </a:solidFill>
                <a:latin typeface="Apex Sans Book" panose="02010600040501010103" pitchFamily="2" charset="77"/>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200"/>
              </a:spcAft>
              <a:buNone/>
            </a:pPr>
            <a:r>
              <a:rPr lang="en-US" sz="1200" dirty="0">
                <a:solidFill>
                  <a:srgbClr val="002060"/>
                </a:solidFill>
                <a:latin typeface="+mn-lt"/>
              </a:rPr>
              <a:t>Company personnel must not review or access any information that contains patient-specific information, such as patient charts, explanation of benefits, or patient billing information</a:t>
            </a:r>
          </a:p>
          <a:p>
            <a:pPr marL="0" indent="0">
              <a:lnSpc>
                <a:spcPct val="100000"/>
              </a:lnSpc>
              <a:spcBef>
                <a:spcPts val="600"/>
              </a:spcBef>
              <a:spcAft>
                <a:spcPts val="200"/>
              </a:spcAft>
              <a:buNone/>
            </a:pPr>
            <a:r>
              <a:rPr lang="en-US" sz="1200" dirty="0">
                <a:solidFill>
                  <a:srgbClr val="002060"/>
                </a:solidFill>
                <a:latin typeface="+mn-lt"/>
              </a:rPr>
              <a:t>Company employees </a:t>
            </a:r>
            <a:r>
              <a:rPr lang="en-US" sz="1200" b="1" dirty="0">
                <a:solidFill>
                  <a:srgbClr val="002060"/>
                </a:solidFill>
                <a:latin typeface="+mn-lt"/>
              </a:rPr>
              <a:t>must not intervene with a payer on behalf of an HCP </a:t>
            </a:r>
            <a:r>
              <a:rPr lang="en-US" sz="1200" dirty="0">
                <a:solidFill>
                  <a:srgbClr val="002060"/>
                </a:solidFill>
                <a:latin typeface="+mn-lt"/>
              </a:rPr>
              <a:t>to:</a:t>
            </a:r>
          </a:p>
          <a:p>
            <a:pPr marL="457200" indent="-182880">
              <a:lnSpc>
                <a:spcPct val="100000"/>
              </a:lnSpc>
              <a:spcBef>
                <a:spcPts val="200"/>
              </a:spcBef>
              <a:spcAft>
                <a:spcPts val="200"/>
              </a:spcAft>
            </a:pPr>
            <a:r>
              <a:rPr lang="en-US" sz="1200" dirty="0">
                <a:solidFill>
                  <a:srgbClr val="002060"/>
                </a:solidFill>
                <a:latin typeface="+mn-lt"/>
              </a:rPr>
              <a:t>Appeal a denied claim</a:t>
            </a:r>
          </a:p>
          <a:p>
            <a:pPr marL="457200" indent="-182880">
              <a:lnSpc>
                <a:spcPct val="100000"/>
              </a:lnSpc>
              <a:spcBef>
                <a:spcPts val="200"/>
              </a:spcBef>
              <a:spcAft>
                <a:spcPts val="200"/>
              </a:spcAft>
            </a:pPr>
            <a:r>
              <a:rPr lang="en-US" sz="1200" dirty="0">
                <a:solidFill>
                  <a:srgbClr val="002060"/>
                </a:solidFill>
                <a:latin typeface="+mn-lt"/>
              </a:rPr>
              <a:t>Provide medical necessity information</a:t>
            </a:r>
          </a:p>
          <a:p>
            <a:pPr marL="457200" indent="-182880">
              <a:lnSpc>
                <a:spcPct val="100000"/>
              </a:lnSpc>
              <a:spcBef>
                <a:spcPts val="200"/>
              </a:spcBef>
              <a:spcAft>
                <a:spcPts val="200"/>
              </a:spcAft>
            </a:pPr>
            <a:r>
              <a:rPr lang="en-US" sz="1200" dirty="0">
                <a:solidFill>
                  <a:srgbClr val="002060"/>
                </a:solidFill>
                <a:latin typeface="+mn-lt"/>
              </a:rPr>
              <a:t>Obtain prior authorization for a product or service</a:t>
            </a:r>
          </a:p>
          <a:p>
            <a:pPr marL="457200" indent="-182880">
              <a:lnSpc>
                <a:spcPct val="100000"/>
              </a:lnSpc>
              <a:spcBef>
                <a:spcPts val="200"/>
              </a:spcBef>
              <a:spcAft>
                <a:spcPts val="200"/>
              </a:spcAft>
            </a:pPr>
            <a:r>
              <a:rPr lang="en-US" sz="1200" dirty="0">
                <a:solidFill>
                  <a:srgbClr val="002060"/>
                </a:solidFill>
                <a:latin typeface="+mn-lt"/>
              </a:rPr>
              <a:t>Provide any other patient-specific consulting services</a:t>
            </a:r>
          </a:p>
          <a:p>
            <a:pPr marL="0" indent="0">
              <a:lnSpc>
                <a:spcPct val="100000"/>
              </a:lnSpc>
              <a:spcBef>
                <a:spcPts val="600"/>
              </a:spcBef>
              <a:spcAft>
                <a:spcPts val="200"/>
              </a:spcAft>
              <a:buNone/>
            </a:pPr>
            <a:r>
              <a:rPr lang="en-US" sz="1200" dirty="0">
                <a:solidFill>
                  <a:srgbClr val="002060"/>
                </a:solidFill>
                <a:latin typeface="+mn-lt"/>
              </a:rPr>
              <a:t>Company employees </a:t>
            </a:r>
            <a:r>
              <a:rPr lang="en-US" sz="1200" b="1" dirty="0">
                <a:solidFill>
                  <a:srgbClr val="002060"/>
                </a:solidFill>
                <a:latin typeface="+mn-lt"/>
              </a:rPr>
              <a:t>cannot intervene with an HCP</a:t>
            </a:r>
            <a:r>
              <a:rPr lang="en-US" sz="1200" dirty="0">
                <a:solidFill>
                  <a:srgbClr val="002060"/>
                </a:solidFill>
                <a:latin typeface="+mn-lt"/>
              </a:rPr>
              <a:t>:</a:t>
            </a:r>
          </a:p>
          <a:p>
            <a:pPr marL="457200" indent="-182880">
              <a:lnSpc>
                <a:spcPct val="100000"/>
              </a:lnSpc>
              <a:spcBef>
                <a:spcPts val="200"/>
              </a:spcBef>
              <a:spcAft>
                <a:spcPts val="200"/>
              </a:spcAft>
            </a:pPr>
            <a:r>
              <a:rPr lang="en-US" sz="1200" dirty="0">
                <a:solidFill>
                  <a:srgbClr val="002060"/>
                </a:solidFill>
                <a:latin typeface="+mn-lt"/>
              </a:rPr>
              <a:t>Do not create “test” Benefits Investigation Forms (BIFs) or Patient Enrollment Forms (PEFs) on behalf of customers during Janssen CarePath discussions</a:t>
            </a:r>
          </a:p>
          <a:p>
            <a:pPr marL="457200" indent="-182880">
              <a:lnSpc>
                <a:spcPct val="100000"/>
              </a:lnSpc>
              <a:spcBef>
                <a:spcPts val="200"/>
              </a:spcBef>
              <a:spcAft>
                <a:spcPts val="200"/>
              </a:spcAft>
            </a:pPr>
            <a:r>
              <a:rPr lang="en-US" sz="1200" dirty="0">
                <a:solidFill>
                  <a:srgbClr val="002060"/>
                </a:solidFill>
                <a:latin typeface="+mn-lt"/>
              </a:rPr>
              <a:t>Do not register an HCP or HCP office with Janssen CarePath</a:t>
            </a:r>
          </a:p>
          <a:p>
            <a:pPr marL="457200" indent="-182880">
              <a:lnSpc>
                <a:spcPct val="100000"/>
              </a:lnSpc>
              <a:spcBef>
                <a:spcPts val="200"/>
              </a:spcBef>
              <a:spcAft>
                <a:spcPts val="200"/>
              </a:spcAft>
            </a:pPr>
            <a:r>
              <a:rPr lang="en-US" sz="1200" dirty="0">
                <a:solidFill>
                  <a:srgbClr val="002060"/>
                </a:solidFill>
                <a:latin typeface="+mn-lt"/>
              </a:rPr>
              <a:t>The company may not provide </a:t>
            </a:r>
            <a:r>
              <a:rPr lang="en-US" sz="1200" b="1" dirty="0">
                <a:solidFill>
                  <a:srgbClr val="002060"/>
                </a:solidFill>
                <a:latin typeface="+mn-lt"/>
              </a:rPr>
              <a:t>patient-specific consulting services</a:t>
            </a:r>
            <a:r>
              <a:rPr lang="en-US" sz="1200" dirty="0">
                <a:solidFill>
                  <a:srgbClr val="002060"/>
                </a:solidFill>
                <a:latin typeface="+mn-lt"/>
              </a:rPr>
              <a:t> such as appealing denied claims, obtaining prior authorization, or documenting the medical necessity of a particular product or procedure</a:t>
            </a:r>
          </a:p>
          <a:p>
            <a:pPr marL="0" indent="0">
              <a:lnSpc>
                <a:spcPct val="100000"/>
              </a:lnSpc>
              <a:spcBef>
                <a:spcPts val="600"/>
              </a:spcBef>
              <a:spcAft>
                <a:spcPts val="200"/>
              </a:spcAft>
              <a:buNone/>
            </a:pPr>
            <a:r>
              <a:rPr lang="en-US" sz="1200" dirty="0">
                <a:solidFill>
                  <a:srgbClr val="002060"/>
                </a:solidFill>
                <a:latin typeface="+mn-lt"/>
              </a:rPr>
              <a:t>Only materials and messages approved through the Copy Approval Committee can be used with customers</a:t>
            </a:r>
          </a:p>
          <a:p>
            <a:pPr marL="457200" indent="-182880">
              <a:lnSpc>
                <a:spcPct val="100000"/>
              </a:lnSpc>
              <a:spcBef>
                <a:spcPts val="200"/>
              </a:spcBef>
              <a:spcAft>
                <a:spcPts val="200"/>
              </a:spcAft>
            </a:pPr>
            <a:r>
              <a:rPr lang="en-US" sz="1200" dirty="0">
                <a:solidFill>
                  <a:srgbClr val="002060"/>
                </a:solidFill>
                <a:latin typeface="+mn-lt"/>
              </a:rPr>
              <a:t>Approved content may not be “lifted” in part and removed from original context</a:t>
            </a:r>
          </a:p>
        </p:txBody>
      </p:sp>
    </p:spTree>
    <p:extLst>
      <p:ext uri="{BB962C8B-B14F-4D97-AF65-F5344CB8AC3E}">
        <p14:creationId xmlns:p14="http://schemas.microsoft.com/office/powerpoint/2010/main" val="209928511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B9ECE2F3-FE6C-8F46-B6E9-6D24EBA9097D}"/>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0" name="Freeform 39">
            <a:extLst>
              <a:ext uri="{FF2B5EF4-FFF2-40B4-BE49-F238E27FC236}">
                <a16:creationId xmlns:a16="http://schemas.microsoft.com/office/drawing/2014/main" id="{207C4E3E-C1CE-4D4C-B862-2ED392B3D751}"/>
              </a:ext>
            </a:extLst>
          </p:cNvPr>
          <p:cNvSpPr/>
          <p:nvPr/>
        </p:nvSpPr>
        <p:spPr>
          <a:xfrm>
            <a:off x="321144" y="1052560"/>
            <a:ext cx="8503920" cy="5417117"/>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ounded Rectangle 45">
            <a:hlinkClick r:id="rId3" action="ppaction://hlinksldjump"/>
            <a:extLst>
              <a:ext uri="{FF2B5EF4-FFF2-40B4-BE49-F238E27FC236}">
                <a16:creationId xmlns:a16="http://schemas.microsoft.com/office/drawing/2014/main" id="{847371C2-5A45-FB4C-A131-1376EF997C5C}"/>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64" name="Group 63">
            <a:extLst>
              <a:ext uri="{FF2B5EF4-FFF2-40B4-BE49-F238E27FC236}">
                <a16:creationId xmlns:a16="http://schemas.microsoft.com/office/drawing/2014/main" id="{E8334149-9109-4C48-8B1F-EC0B785D31E2}"/>
              </a:ext>
            </a:extLst>
          </p:cNvPr>
          <p:cNvGrpSpPr/>
          <p:nvPr/>
        </p:nvGrpSpPr>
        <p:grpSpPr>
          <a:xfrm>
            <a:off x="2151928" y="2398016"/>
            <a:ext cx="2110702" cy="2830453"/>
            <a:chOff x="2158136" y="2504146"/>
            <a:chExt cx="2110702" cy="2830453"/>
          </a:xfrm>
        </p:grpSpPr>
        <p:grpSp>
          <p:nvGrpSpPr>
            <p:cNvPr id="65" name="Group 64">
              <a:extLst>
                <a:ext uri="{FF2B5EF4-FFF2-40B4-BE49-F238E27FC236}">
                  <a16:creationId xmlns:a16="http://schemas.microsoft.com/office/drawing/2014/main" id="{A49A3D75-B805-C24C-943F-24BE1B4BD319}"/>
                </a:ext>
              </a:extLst>
            </p:cNvPr>
            <p:cNvGrpSpPr/>
            <p:nvPr/>
          </p:nvGrpSpPr>
          <p:grpSpPr>
            <a:xfrm>
              <a:off x="2158136" y="2504146"/>
              <a:ext cx="2110702" cy="2110702"/>
              <a:chOff x="326528" y="1081908"/>
              <a:chExt cx="1648851" cy="1648851"/>
            </a:xfrm>
          </p:grpSpPr>
          <p:sp>
            <p:nvSpPr>
              <p:cNvPr id="71" name="Oval 70">
                <a:extLst>
                  <a:ext uri="{FF2B5EF4-FFF2-40B4-BE49-F238E27FC236}">
                    <a16:creationId xmlns:a16="http://schemas.microsoft.com/office/drawing/2014/main" id="{8BEF24F6-6C14-2147-9F39-D039FCAFC9D2}"/>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72" name="Oval 71">
                <a:extLst>
                  <a:ext uri="{FF2B5EF4-FFF2-40B4-BE49-F238E27FC236}">
                    <a16:creationId xmlns:a16="http://schemas.microsoft.com/office/drawing/2014/main" id="{B12F8EBF-C935-0E40-BC47-F277CF0BA6CE}"/>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6" name="Rectangle 65">
              <a:extLst>
                <a:ext uri="{FF2B5EF4-FFF2-40B4-BE49-F238E27FC236}">
                  <a16:creationId xmlns:a16="http://schemas.microsoft.com/office/drawing/2014/main" id="{70664DDA-8A1E-ED46-8A61-42D674BA355E}"/>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68" name="Graphic 67">
              <a:extLst>
                <a:ext uri="{FF2B5EF4-FFF2-40B4-BE49-F238E27FC236}">
                  <a16:creationId xmlns:a16="http://schemas.microsoft.com/office/drawing/2014/main" id="{A80A9EF0-DCED-E44F-AD7D-0821DEC0F7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6155" y="2782693"/>
              <a:ext cx="1269584" cy="1538889"/>
            </a:xfrm>
            <a:prstGeom prst="rect">
              <a:avLst/>
            </a:prstGeom>
          </p:spPr>
        </p:pic>
      </p:grpSp>
      <p:sp>
        <p:nvSpPr>
          <p:cNvPr id="73" name="Freeform 72">
            <a:extLst>
              <a:ext uri="{FF2B5EF4-FFF2-40B4-BE49-F238E27FC236}">
                <a16:creationId xmlns:a16="http://schemas.microsoft.com/office/drawing/2014/main" id="{DCC2D566-E53E-C440-A42D-F9BA0119BA7E}"/>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75" name="Group 74">
            <a:extLst>
              <a:ext uri="{FF2B5EF4-FFF2-40B4-BE49-F238E27FC236}">
                <a16:creationId xmlns:a16="http://schemas.microsoft.com/office/drawing/2014/main" id="{2E59C852-F05F-1D4C-BBA1-58F4D77E81E1}"/>
              </a:ext>
            </a:extLst>
          </p:cNvPr>
          <p:cNvGrpSpPr/>
          <p:nvPr/>
        </p:nvGrpSpPr>
        <p:grpSpPr>
          <a:xfrm>
            <a:off x="4990766" y="2439439"/>
            <a:ext cx="2110702" cy="2553454"/>
            <a:chOff x="4990766" y="2439439"/>
            <a:chExt cx="2110702" cy="2553454"/>
          </a:xfrm>
        </p:grpSpPr>
        <p:grpSp>
          <p:nvGrpSpPr>
            <p:cNvPr id="77" name="Group 76">
              <a:extLst>
                <a:ext uri="{FF2B5EF4-FFF2-40B4-BE49-F238E27FC236}">
                  <a16:creationId xmlns:a16="http://schemas.microsoft.com/office/drawing/2014/main" id="{E1CAB304-33DB-674C-AA5C-6A12950A5C2F}"/>
                </a:ext>
              </a:extLst>
            </p:cNvPr>
            <p:cNvGrpSpPr/>
            <p:nvPr/>
          </p:nvGrpSpPr>
          <p:grpSpPr>
            <a:xfrm>
              <a:off x="4990766" y="2439439"/>
              <a:ext cx="2110702" cy="2553454"/>
              <a:chOff x="2158136" y="2504146"/>
              <a:chExt cx="2110702" cy="2553454"/>
            </a:xfrm>
          </p:grpSpPr>
          <p:grpSp>
            <p:nvGrpSpPr>
              <p:cNvPr id="79" name="Group 78">
                <a:extLst>
                  <a:ext uri="{FF2B5EF4-FFF2-40B4-BE49-F238E27FC236}">
                    <a16:creationId xmlns:a16="http://schemas.microsoft.com/office/drawing/2014/main" id="{D39C48C2-F513-4D44-8247-4C6AADA57933}"/>
                  </a:ext>
                </a:extLst>
              </p:cNvPr>
              <p:cNvGrpSpPr/>
              <p:nvPr/>
            </p:nvGrpSpPr>
            <p:grpSpPr>
              <a:xfrm>
                <a:off x="2158136" y="2504146"/>
                <a:ext cx="2110702" cy="2110702"/>
                <a:chOff x="326528" y="1081908"/>
                <a:chExt cx="1648851" cy="1648851"/>
              </a:xfrm>
            </p:grpSpPr>
            <p:sp>
              <p:nvSpPr>
                <p:cNvPr id="86" name="Oval 85">
                  <a:extLst>
                    <a:ext uri="{FF2B5EF4-FFF2-40B4-BE49-F238E27FC236}">
                      <a16:creationId xmlns:a16="http://schemas.microsoft.com/office/drawing/2014/main" id="{9EFB6B18-D415-1947-BEA4-7A8C76DF973D}"/>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7" name="Oval 86">
                  <a:extLst>
                    <a:ext uri="{FF2B5EF4-FFF2-40B4-BE49-F238E27FC236}">
                      <a16:creationId xmlns:a16="http://schemas.microsoft.com/office/drawing/2014/main" id="{978B9F00-F07B-BD40-8F40-ABC91DAC34F0}"/>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80" name="Rectangle 79">
                <a:extLst>
                  <a:ext uri="{FF2B5EF4-FFF2-40B4-BE49-F238E27FC236}">
                    <a16:creationId xmlns:a16="http://schemas.microsoft.com/office/drawing/2014/main" id="{39A94695-C841-4744-9C24-8F91B676434D}"/>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78" name="Graphic 77">
              <a:extLst>
                <a:ext uri="{FF2B5EF4-FFF2-40B4-BE49-F238E27FC236}">
                  <a16:creationId xmlns:a16="http://schemas.microsoft.com/office/drawing/2014/main" id="{AD079806-8BDA-0B45-9EA8-7747F93640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8804" y="2701611"/>
              <a:ext cx="1236732" cy="1484077"/>
            </a:xfrm>
            <a:prstGeom prst="rect">
              <a:avLst/>
            </a:prstGeom>
          </p:spPr>
        </p:pic>
      </p:grpSp>
      <p:grpSp>
        <p:nvGrpSpPr>
          <p:cNvPr id="34" name="tabs 1">
            <a:extLst>
              <a:ext uri="{FF2B5EF4-FFF2-40B4-BE49-F238E27FC236}">
                <a16:creationId xmlns:a16="http://schemas.microsoft.com/office/drawing/2014/main" id="{48C390C1-C3A0-42DC-B3B9-311E54E3B756}"/>
              </a:ext>
            </a:extLst>
          </p:cNvPr>
          <p:cNvGrpSpPr/>
          <p:nvPr/>
        </p:nvGrpSpPr>
        <p:grpSpPr>
          <a:xfrm>
            <a:off x="326528" y="1100221"/>
            <a:ext cx="8490944" cy="588937"/>
            <a:chOff x="326528" y="1100221"/>
            <a:chExt cx="7083828" cy="588937"/>
          </a:xfrm>
          <a:solidFill>
            <a:srgbClr val="245D68"/>
          </a:solidFill>
        </p:grpSpPr>
        <p:sp>
          <p:nvSpPr>
            <p:cNvPr id="35" name="Freeform 23">
              <a:extLst>
                <a:ext uri="{FF2B5EF4-FFF2-40B4-BE49-F238E27FC236}">
                  <a16:creationId xmlns:a16="http://schemas.microsoft.com/office/drawing/2014/main" id="{1C17EE02-1A32-4AAF-A38C-61ECC2BA7C6D}"/>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37" name="Freeform 24">
              <a:extLst>
                <a:ext uri="{FF2B5EF4-FFF2-40B4-BE49-F238E27FC236}">
                  <a16:creationId xmlns:a16="http://schemas.microsoft.com/office/drawing/2014/main" id="{DD1290B2-8DB0-4BEA-BE91-440EEC89E589}"/>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9" name="Freeform 31">
              <a:extLst>
                <a:ext uri="{FF2B5EF4-FFF2-40B4-BE49-F238E27FC236}">
                  <a16:creationId xmlns:a16="http://schemas.microsoft.com/office/drawing/2014/main" id="{4B299771-AAFE-4231-9CF9-2153EC70B583}"/>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0" name="Freeform 34">
              <a:extLst>
                <a:ext uri="{FF2B5EF4-FFF2-40B4-BE49-F238E27FC236}">
                  <a16:creationId xmlns:a16="http://schemas.microsoft.com/office/drawing/2014/main" id="{C3BF8ACA-812C-46CB-847B-79E6FAF9FBFE}"/>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38" name="Freeform 27">
              <a:extLst>
                <a:ext uri="{FF2B5EF4-FFF2-40B4-BE49-F238E27FC236}">
                  <a16:creationId xmlns:a16="http://schemas.microsoft.com/office/drawing/2014/main" id="{27DF1F5E-BF06-4821-934C-41EF9E476650}"/>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47" name="HYPERLINK">
            <a:extLst>
              <a:ext uri="{FF2B5EF4-FFF2-40B4-BE49-F238E27FC236}">
                <a16:creationId xmlns:a16="http://schemas.microsoft.com/office/drawing/2014/main" id="{545F0AFC-F6FE-614A-847A-04168A526247}"/>
              </a:ext>
            </a:extLst>
          </p:cNvPr>
          <p:cNvGrpSpPr/>
          <p:nvPr/>
        </p:nvGrpSpPr>
        <p:grpSpPr>
          <a:xfrm>
            <a:off x="314656" y="1100221"/>
            <a:ext cx="8466078" cy="590428"/>
            <a:chOff x="334679" y="1109013"/>
            <a:chExt cx="8466078" cy="590428"/>
          </a:xfrm>
        </p:grpSpPr>
        <p:sp>
          <p:nvSpPr>
            <p:cNvPr id="48" name="Freeform 47">
              <a:hlinkClick r:id="rId8" action="ppaction://hlinksldjump"/>
              <a:extLst>
                <a:ext uri="{FF2B5EF4-FFF2-40B4-BE49-F238E27FC236}">
                  <a16:creationId xmlns:a16="http://schemas.microsoft.com/office/drawing/2014/main" id="{EF32C4E5-BAD5-334E-B8CF-213C53B4E8D6}"/>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0" name="Freeform 59">
              <a:hlinkClick r:id="rId9" action="ppaction://hlinksldjump"/>
              <a:extLst>
                <a:ext uri="{FF2B5EF4-FFF2-40B4-BE49-F238E27FC236}">
                  <a16:creationId xmlns:a16="http://schemas.microsoft.com/office/drawing/2014/main" id="{02E8DFA1-4A98-1C4C-AB91-DD7D19201401}"/>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1" name="Freeform 60">
              <a:hlinkClick r:id="rId10" action="ppaction://hlinksldjump"/>
              <a:extLst>
                <a:ext uri="{FF2B5EF4-FFF2-40B4-BE49-F238E27FC236}">
                  <a16:creationId xmlns:a16="http://schemas.microsoft.com/office/drawing/2014/main" id="{08C1757A-9AB2-9E45-BF26-B8DE4C870CDA}"/>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2" name="Freeform 61">
              <a:hlinkClick r:id="rId11" action="ppaction://hlinksldjump"/>
              <a:extLst>
                <a:ext uri="{FF2B5EF4-FFF2-40B4-BE49-F238E27FC236}">
                  <a16:creationId xmlns:a16="http://schemas.microsoft.com/office/drawing/2014/main" id="{E5F70150-917A-9C4D-A9AF-C532EF03611F}"/>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3" name="Freeform 62">
              <a:hlinkClick r:id="rId12" action="ppaction://hlinksldjump"/>
              <a:extLst>
                <a:ext uri="{FF2B5EF4-FFF2-40B4-BE49-F238E27FC236}">
                  <a16:creationId xmlns:a16="http://schemas.microsoft.com/office/drawing/2014/main" id="{56D49C5D-78F1-C94B-9DB8-0FDD71C821F6}"/>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3" name="Hyperlink">
            <a:hlinkClick r:id="rId3" action="ppaction://hlinksldjump"/>
            <a:extLst>
              <a:ext uri="{FF2B5EF4-FFF2-40B4-BE49-F238E27FC236}">
                <a16:creationId xmlns:a16="http://schemas.microsoft.com/office/drawing/2014/main" id="{9F951070-5FE4-C941-B214-61E686B4A31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DD0F00CD-6822-E544-9DFB-5E277EDE158E}"/>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6: </a:t>
            </a:r>
            <a:r>
              <a:rPr lang="en-US" sz="1950" b="0" spc="0" dirty="0"/>
              <a:t>Wellness Companion Helps Patient Prepare </a:t>
            </a:r>
          </a:p>
          <a:p>
            <a:pPr>
              <a:lnSpc>
                <a:spcPct val="100000"/>
              </a:lnSpc>
            </a:pPr>
            <a:r>
              <a:rPr lang="en-US" sz="1950" b="0" spc="0" dirty="0"/>
              <a:t>For First Dose</a:t>
            </a:r>
          </a:p>
        </p:txBody>
      </p:sp>
    </p:spTree>
    <p:extLst>
      <p:ext uri="{BB962C8B-B14F-4D97-AF65-F5344CB8AC3E}">
        <p14:creationId xmlns:p14="http://schemas.microsoft.com/office/powerpoint/2010/main" val="409698655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7645A83D-B5A4-AC4D-8211-28F13E542EF6}"/>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0" name="Title 1">
            <a:extLst>
              <a:ext uri="{FF2B5EF4-FFF2-40B4-BE49-F238E27FC236}">
                <a16:creationId xmlns:a16="http://schemas.microsoft.com/office/drawing/2014/main" id="{3DBBEAD8-752B-6B42-9497-B8A071D51BFE}"/>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endParaRPr lang="en-US" b="0" dirty="0"/>
          </a:p>
        </p:txBody>
      </p:sp>
      <p:sp>
        <p:nvSpPr>
          <p:cNvPr id="41" name="Freeform 40">
            <a:extLst>
              <a:ext uri="{FF2B5EF4-FFF2-40B4-BE49-F238E27FC236}">
                <a16:creationId xmlns:a16="http://schemas.microsoft.com/office/drawing/2014/main" id="{C743855E-61AE-A64D-B6FA-627063CD85BA}"/>
              </a:ext>
            </a:extLst>
          </p:cNvPr>
          <p:cNvSpPr/>
          <p:nvPr/>
        </p:nvSpPr>
        <p:spPr>
          <a:xfrm>
            <a:off x="321144" y="1052560"/>
            <a:ext cx="8503920" cy="5417117"/>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Rounded Rectangle 71">
            <a:hlinkClick r:id="rId3" action="ppaction://hlinksldjump"/>
            <a:extLst>
              <a:ext uri="{FF2B5EF4-FFF2-40B4-BE49-F238E27FC236}">
                <a16:creationId xmlns:a16="http://schemas.microsoft.com/office/drawing/2014/main" id="{62DBF7A4-8BD4-DE44-8D7C-34F8A8D9B132}"/>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73" name="Arrow: Down 68">
            <a:extLst>
              <a:ext uri="{FF2B5EF4-FFF2-40B4-BE49-F238E27FC236}">
                <a16:creationId xmlns:a16="http://schemas.microsoft.com/office/drawing/2014/main" id="{4787DFE1-9D31-D64B-B973-534961AB5970}"/>
              </a:ext>
            </a:extLst>
          </p:cNvPr>
          <p:cNvSpPr/>
          <p:nvPr/>
        </p:nvSpPr>
        <p:spPr>
          <a:xfrm rot="16200000">
            <a:off x="3134305" y="3955961"/>
            <a:ext cx="651319" cy="1490932"/>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Arrow: Down 68">
            <a:extLst>
              <a:ext uri="{FF2B5EF4-FFF2-40B4-BE49-F238E27FC236}">
                <a16:creationId xmlns:a16="http://schemas.microsoft.com/office/drawing/2014/main" id="{D52B0A1E-8882-7C4C-8772-FE153F1DCDF6}"/>
              </a:ext>
            </a:extLst>
          </p:cNvPr>
          <p:cNvSpPr/>
          <p:nvPr/>
        </p:nvSpPr>
        <p:spPr>
          <a:xfrm rot="16200000">
            <a:off x="3130037" y="2028574"/>
            <a:ext cx="651317" cy="1490932"/>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Google Shape;936;p79">
            <a:extLst>
              <a:ext uri="{FF2B5EF4-FFF2-40B4-BE49-F238E27FC236}">
                <a16:creationId xmlns:a16="http://schemas.microsoft.com/office/drawing/2014/main" id="{2506C223-E885-624F-A44D-28826DE18B60}"/>
              </a:ext>
            </a:extLst>
          </p:cNvPr>
          <p:cNvSpPr txBox="1"/>
          <p:nvPr/>
        </p:nvSpPr>
        <p:spPr>
          <a:xfrm>
            <a:off x="4527689" y="2068828"/>
            <a:ext cx="4105565" cy="1604638"/>
          </a:xfrm>
          <a:prstGeom prst="rect">
            <a:avLst/>
          </a:prstGeom>
          <a:noFill/>
          <a:ln>
            <a:noFill/>
          </a:ln>
        </p:spPr>
        <p:txBody>
          <a:bodyPr spcFirstLastPara="1" wrap="square" lIns="0" tIns="121900" rIns="121900" bIns="121900" anchor="t" anchorCtr="0">
            <a:noAutofit/>
          </a:bodyPr>
          <a:lstStyle/>
          <a:p>
            <a:r>
              <a:rPr lang="en-US" sz="1400" kern="0" dirty="0">
                <a:solidFill>
                  <a:srgbClr val="002060"/>
                </a:solidFill>
              </a:rPr>
              <a:t>The Wellness Companion and patient will have a call to review how to prepare for the first dose of PONVORY</a:t>
            </a:r>
            <a:r>
              <a:rPr lang="en-US" sz="1400" dirty="0">
                <a:solidFill>
                  <a:srgbClr val="002060"/>
                </a:solidFill>
              </a:rPr>
              <a:t>™</a:t>
            </a:r>
            <a:r>
              <a:rPr lang="en-US" sz="1400" kern="0" dirty="0">
                <a:solidFill>
                  <a:srgbClr val="002060"/>
                </a:solidFill>
              </a:rPr>
              <a:t>. This includes education on the 14-day titration process and tips on adherence reminders.</a:t>
            </a:r>
          </a:p>
          <a:p>
            <a:endParaRPr lang="en-US" sz="1600" kern="0" dirty="0">
              <a:solidFill>
                <a:srgbClr val="002060"/>
              </a:solidFill>
            </a:endParaRPr>
          </a:p>
          <a:p>
            <a:endParaRPr lang="en-US" sz="1600" kern="0" dirty="0">
              <a:solidFill>
                <a:srgbClr val="002060"/>
              </a:solidFill>
            </a:endParaRPr>
          </a:p>
          <a:p>
            <a:endParaRPr lang="en-US" sz="1600" kern="0" dirty="0">
              <a:solidFill>
                <a:srgbClr val="002060"/>
              </a:solidFill>
            </a:endParaRPr>
          </a:p>
          <a:p>
            <a:pPr marL="342900" indent="-342900" defTabSz="1219170">
              <a:spcAft>
                <a:spcPts val="600"/>
              </a:spcAft>
              <a:buClr>
                <a:srgbClr val="6EAA2A"/>
              </a:buClr>
              <a:buSzPct val="150000"/>
              <a:buFont typeface="Wingdings" pitchFamily="2" charset="2"/>
              <a:buChar char="ü"/>
            </a:pPr>
            <a:endParaRPr lang="en-US" sz="1400" kern="0" dirty="0">
              <a:solidFill>
                <a:srgbClr val="FF0000"/>
              </a:solidFill>
              <a:ea typeface="Open Sans"/>
              <a:cs typeface="Open Sans"/>
              <a:sym typeface="Open Sans"/>
            </a:endParaRPr>
          </a:p>
          <a:p>
            <a:pPr marL="342900" indent="-342900" defTabSz="1219170">
              <a:spcAft>
                <a:spcPts val="600"/>
              </a:spcAft>
              <a:buClr>
                <a:srgbClr val="6EAA2A"/>
              </a:buClr>
              <a:buSzPct val="150000"/>
              <a:buFont typeface="Wingdings" pitchFamily="2" charset="2"/>
              <a:buChar char="ü"/>
            </a:pPr>
            <a:endParaRPr lang="en-US" sz="1400" kern="0" dirty="0">
              <a:solidFill>
                <a:srgbClr val="FF0000"/>
              </a:solidFill>
              <a:ea typeface="Open Sans"/>
              <a:cs typeface="Open Sans"/>
              <a:sym typeface="Open Sans"/>
            </a:endParaRPr>
          </a:p>
          <a:p>
            <a:pPr marL="342900" indent="-342900" defTabSz="1219170">
              <a:spcAft>
                <a:spcPts val="600"/>
              </a:spcAft>
              <a:buClr>
                <a:srgbClr val="6EAA2A"/>
              </a:buClr>
              <a:buFont typeface="Wingdings" pitchFamily="2" charset="2"/>
              <a:buChar char="ü"/>
            </a:pPr>
            <a:endParaRPr lang="en-US" sz="1400" kern="0" dirty="0">
              <a:solidFill>
                <a:srgbClr val="FF0000"/>
              </a:solidFill>
              <a:latin typeface="+mj-lt"/>
              <a:ea typeface="Open Sans"/>
              <a:cs typeface="Open Sans"/>
              <a:sym typeface="Open Sans"/>
            </a:endParaRPr>
          </a:p>
        </p:txBody>
      </p:sp>
      <p:sp>
        <p:nvSpPr>
          <p:cNvPr id="88" name="Freeform 87">
            <a:extLst>
              <a:ext uri="{FF2B5EF4-FFF2-40B4-BE49-F238E27FC236}">
                <a16:creationId xmlns:a16="http://schemas.microsoft.com/office/drawing/2014/main" id="{7DDE0C5D-E3F5-A647-AF98-EAEE2C4AC5FD}"/>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90" name="Group 89">
            <a:extLst>
              <a:ext uri="{FF2B5EF4-FFF2-40B4-BE49-F238E27FC236}">
                <a16:creationId xmlns:a16="http://schemas.microsoft.com/office/drawing/2014/main" id="{D109EE96-05F6-B64F-834D-6394BAF8C786}"/>
              </a:ext>
            </a:extLst>
          </p:cNvPr>
          <p:cNvGrpSpPr/>
          <p:nvPr/>
        </p:nvGrpSpPr>
        <p:grpSpPr>
          <a:xfrm>
            <a:off x="793056" y="1882587"/>
            <a:ext cx="1603837" cy="2136588"/>
            <a:chOff x="2038194" y="2504146"/>
            <a:chExt cx="2350584" cy="3131385"/>
          </a:xfrm>
        </p:grpSpPr>
        <p:grpSp>
          <p:nvGrpSpPr>
            <p:cNvPr id="91" name="Group 90">
              <a:extLst>
                <a:ext uri="{FF2B5EF4-FFF2-40B4-BE49-F238E27FC236}">
                  <a16:creationId xmlns:a16="http://schemas.microsoft.com/office/drawing/2014/main" id="{B4C809DB-5C3B-324D-9C94-32FCAEA6E987}"/>
                </a:ext>
              </a:extLst>
            </p:cNvPr>
            <p:cNvGrpSpPr/>
            <p:nvPr/>
          </p:nvGrpSpPr>
          <p:grpSpPr>
            <a:xfrm>
              <a:off x="2158136" y="2504146"/>
              <a:ext cx="2110702" cy="2110702"/>
              <a:chOff x="326528" y="1081908"/>
              <a:chExt cx="1648851" cy="1648851"/>
            </a:xfrm>
          </p:grpSpPr>
          <p:sp>
            <p:nvSpPr>
              <p:cNvPr id="94" name="Oval 93">
                <a:extLst>
                  <a:ext uri="{FF2B5EF4-FFF2-40B4-BE49-F238E27FC236}">
                    <a16:creationId xmlns:a16="http://schemas.microsoft.com/office/drawing/2014/main" id="{3F661204-C867-2042-BA68-EA9382825F6F}"/>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5" name="Oval 94">
                <a:extLst>
                  <a:ext uri="{FF2B5EF4-FFF2-40B4-BE49-F238E27FC236}">
                    <a16:creationId xmlns:a16="http://schemas.microsoft.com/office/drawing/2014/main" id="{DB639516-D0FC-9444-8162-82FC06453BC8}"/>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92" name="Rectangle 91">
              <a:extLst>
                <a:ext uri="{FF2B5EF4-FFF2-40B4-BE49-F238E27FC236}">
                  <a16:creationId xmlns:a16="http://schemas.microsoft.com/office/drawing/2014/main" id="{01D75DAC-4379-1D4E-8CC5-AF0610DB2840}"/>
                </a:ext>
              </a:extLst>
            </p:cNvPr>
            <p:cNvSpPr/>
            <p:nvPr/>
          </p:nvSpPr>
          <p:spPr>
            <a:xfrm>
              <a:off x="2038194" y="4688268"/>
              <a:ext cx="2350584" cy="947263"/>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93" name="Graphic 92">
              <a:extLst>
                <a:ext uri="{FF2B5EF4-FFF2-40B4-BE49-F238E27FC236}">
                  <a16:creationId xmlns:a16="http://schemas.microsoft.com/office/drawing/2014/main" id="{E54F60DC-8BDB-094E-96CA-FB744C4E35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6155" y="2782693"/>
              <a:ext cx="1269584" cy="1538889"/>
            </a:xfrm>
            <a:prstGeom prst="rect">
              <a:avLst/>
            </a:prstGeom>
          </p:spPr>
        </p:pic>
      </p:grpSp>
      <p:grpSp>
        <p:nvGrpSpPr>
          <p:cNvPr id="96" name="Group 95">
            <a:extLst>
              <a:ext uri="{FF2B5EF4-FFF2-40B4-BE49-F238E27FC236}">
                <a16:creationId xmlns:a16="http://schemas.microsoft.com/office/drawing/2014/main" id="{49122D28-492A-E249-9CE8-9663C971294F}"/>
              </a:ext>
            </a:extLst>
          </p:cNvPr>
          <p:cNvGrpSpPr/>
          <p:nvPr/>
        </p:nvGrpSpPr>
        <p:grpSpPr>
          <a:xfrm>
            <a:off x="873160" y="4156630"/>
            <a:ext cx="1440162" cy="1742258"/>
            <a:chOff x="4990766" y="2439439"/>
            <a:chExt cx="2110702" cy="2553454"/>
          </a:xfrm>
        </p:grpSpPr>
        <p:grpSp>
          <p:nvGrpSpPr>
            <p:cNvPr id="97" name="Group 96">
              <a:extLst>
                <a:ext uri="{FF2B5EF4-FFF2-40B4-BE49-F238E27FC236}">
                  <a16:creationId xmlns:a16="http://schemas.microsoft.com/office/drawing/2014/main" id="{11C61B4C-B2B8-5842-B455-9477B4C62747}"/>
                </a:ext>
              </a:extLst>
            </p:cNvPr>
            <p:cNvGrpSpPr/>
            <p:nvPr/>
          </p:nvGrpSpPr>
          <p:grpSpPr>
            <a:xfrm>
              <a:off x="4990766" y="2439439"/>
              <a:ext cx="2110702" cy="2553454"/>
              <a:chOff x="2158136" y="2504146"/>
              <a:chExt cx="2110702" cy="2553454"/>
            </a:xfrm>
          </p:grpSpPr>
          <p:grpSp>
            <p:nvGrpSpPr>
              <p:cNvPr id="99" name="Group 98">
                <a:extLst>
                  <a:ext uri="{FF2B5EF4-FFF2-40B4-BE49-F238E27FC236}">
                    <a16:creationId xmlns:a16="http://schemas.microsoft.com/office/drawing/2014/main" id="{FC025BA8-0C26-8445-A380-40CF409029F8}"/>
                  </a:ext>
                </a:extLst>
              </p:cNvPr>
              <p:cNvGrpSpPr/>
              <p:nvPr/>
            </p:nvGrpSpPr>
            <p:grpSpPr>
              <a:xfrm>
                <a:off x="2158136" y="2504146"/>
                <a:ext cx="2110702" cy="2110702"/>
                <a:chOff x="326528" y="1081908"/>
                <a:chExt cx="1648851" cy="1648851"/>
              </a:xfrm>
            </p:grpSpPr>
            <p:sp>
              <p:nvSpPr>
                <p:cNvPr id="101" name="Oval 100">
                  <a:extLst>
                    <a:ext uri="{FF2B5EF4-FFF2-40B4-BE49-F238E27FC236}">
                      <a16:creationId xmlns:a16="http://schemas.microsoft.com/office/drawing/2014/main" id="{37290CEE-0D9F-D54D-8F27-2026FCE4888C}"/>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2" name="Oval 101">
                  <a:extLst>
                    <a:ext uri="{FF2B5EF4-FFF2-40B4-BE49-F238E27FC236}">
                      <a16:creationId xmlns:a16="http://schemas.microsoft.com/office/drawing/2014/main" id="{CCD17968-EE93-4346-B581-E2265EEEF4A0}"/>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00" name="Rectangle 99">
                <a:extLst>
                  <a:ext uri="{FF2B5EF4-FFF2-40B4-BE49-F238E27FC236}">
                    <a16:creationId xmlns:a16="http://schemas.microsoft.com/office/drawing/2014/main" id="{03275454-6BC5-D243-BB71-C4EB4E442351}"/>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98" name="Graphic 97">
              <a:extLst>
                <a:ext uri="{FF2B5EF4-FFF2-40B4-BE49-F238E27FC236}">
                  <a16:creationId xmlns:a16="http://schemas.microsoft.com/office/drawing/2014/main" id="{40B5F69C-E2AF-BE44-AEBC-05FC353455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8804" y="2701611"/>
              <a:ext cx="1236732" cy="1484077"/>
            </a:xfrm>
            <a:prstGeom prst="rect">
              <a:avLst/>
            </a:prstGeom>
          </p:spPr>
        </p:pic>
      </p:grpSp>
      <p:grpSp>
        <p:nvGrpSpPr>
          <p:cNvPr id="43" name="tab 2">
            <a:extLst>
              <a:ext uri="{FF2B5EF4-FFF2-40B4-BE49-F238E27FC236}">
                <a16:creationId xmlns:a16="http://schemas.microsoft.com/office/drawing/2014/main" id="{04F3CA68-DDD0-4805-A99F-E5AA5B5D75AF}"/>
              </a:ext>
            </a:extLst>
          </p:cNvPr>
          <p:cNvGrpSpPr/>
          <p:nvPr/>
        </p:nvGrpSpPr>
        <p:grpSpPr>
          <a:xfrm>
            <a:off x="326528" y="1100221"/>
            <a:ext cx="8490944" cy="588937"/>
            <a:chOff x="326528" y="1100221"/>
            <a:chExt cx="7083828" cy="588937"/>
          </a:xfrm>
          <a:solidFill>
            <a:srgbClr val="245D68"/>
          </a:solidFill>
        </p:grpSpPr>
        <p:sp>
          <p:nvSpPr>
            <p:cNvPr id="44" name="Freeform 82">
              <a:hlinkClick r:id="rId8" action="ppaction://hlinksldjump"/>
              <a:extLst>
                <a:ext uri="{FF2B5EF4-FFF2-40B4-BE49-F238E27FC236}">
                  <a16:creationId xmlns:a16="http://schemas.microsoft.com/office/drawing/2014/main" id="{190655C7-234B-43EE-A26F-E66E61482DD9}"/>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45" name="Freeform 83">
              <a:extLst>
                <a:ext uri="{FF2B5EF4-FFF2-40B4-BE49-F238E27FC236}">
                  <a16:creationId xmlns:a16="http://schemas.microsoft.com/office/drawing/2014/main" id="{26F682A7-CEFC-40CB-86B3-5F6CE41CCACA}"/>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46" name="Freeform 84">
              <a:extLst>
                <a:ext uri="{FF2B5EF4-FFF2-40B4-BE49-F238E27FC236}">
                  <a16:creationId xmlns:a16="http://schemas.microsoft.com/office/drawing/2014/main" id="{EB07DF21-B2E7-4AD7-80A8-1BC84BDD0FA5}"/>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7" name="Freeform 80">
              <a:hlinkClick r:id="rId9" action="ppaction://hlinksldjump"/>
              <a:extLst>
                <a:ext uri="{FF2B5EF4-FFF2-40B4-BE49-F238E27FC236}">
                  <a16:creationId xmlns:a16="http://schemas.microsoft.com/office/drawing/2014/main" id="{D813FFB3-06A7-4994-99E7-A69596408C40}"/>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49" name="Freeform 81">
              <a:extLst>
                <a:ext uri="{FF2B5EF4-FFF2-40B4-BE49-F238E27FC236}">
                  <a16:creationId xmlns:a16="http://schemas.microsoft.com/office/drawing/2014/main" id="{ADBD23AF-DB07-46A1-983C-B604B5E08C44}"/>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77" name="HYPERLINK">
            <a:extLst>
              <a:ext uri="{FF2B5EF4-FFF2-40B4-BE49-F238E27FC236}">
                <a16:creationId xmlns:a16="http://schemas.microsoft.com/office/drawing/2014/main" id="{9255357A-1C07-EC46-BFA8-47E301F74065}"/>
              </a:ext>
            </a:extLst>
          </p:cNvPr>
          <p:cNvGrpSpPr/>
          <p:nvPr/>
        </p:nvGrpSpPr>
        <p:grpSpPr>
          <a:xfrm>
            <a:off x="351394" y="1116744"/>
            <a:ext cx="8466078" cy="590428"/>
            <a:chOff x="334679" y="1109013"/>
            <a:chExt cx="8466078" cy="590428"/>
          </a:xfrm>
        </p:grpSpPr>
        <p:sp>
          <p:nvSpPr>
            <p:cNvPr id="78" name="Freeform 77">
              <a:hlinkClick r:id="rId10" action="ppaction://hlinksldjump"/>
              <a:extLst>
                <a:ext uri="{FF2B5EF4-FFF2-40B4-BE49-F238E27FC236}">
                  <a16:creationId xmlns:a16="http://schemas.microsoft.com/office/drawing/2014/main" id="{43426A3A-6A0A-5B4E-9335-3EDE5B6AA1C3}"/>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9" name="Freeform 78">
              <a:hlinkClick r:id="rId11" action="ppaction://hlinksldjump"/>
              <a:extLst>
                <a:ext uri="{FF2B5EF4-FFF2-40B4-BE49-F238E27FC236}">
                  <a16:creationId xmlns:a16="http://schemas.microsoft.com/office/drawing/2014/main" id="{119827F3-1665-7E46-BCE6-40BE15617D1A}"/>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0" name="Freeform 79">
              <a:hlinkClick r:id="rId12" action="ppaction://hlinksldjump"/>
              <a:extLst>
                <a:ext uri="{FF2B5EF4-FFF2-40B4-BE49-F238E27FC236}">
                  <a16:creationId xmlns:a16="http://schemas.microsoft.com/office/drawing/2014/main" id="{0BFC2DFA-441C-1649-BEF4-599C22400599}"/>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6" name="Freeform 85">
              <a:hlinkClick r:id="rId13" action="ppaction://hlinksldjump"/>
              <a:extLst>
                <a:ext uri="{FF2B5EF4-FFF2-40B4-BE49-F238E27FC236}">
                  <a16:creationId xmlns:a16="http://schemas.microsoft.com/office/drawing/2014/main" id="{6A6AC524-4BC7-404C-A2FF-F6B3E580C23D}"/>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7" name="Freeform 86">
              <a:hlinkClick r:id="rId14" action="ppaction://hlinksldjump"/>
              <a:extLst>
                <a:ext uri="{FF2B5EF4-FFF2-40B4-BE49-F238E27FC236}">
                  <a16:creationId xmlns:a16="http://schemas.microsoft.com/office/drawing/2014/main" id="{4DB00E22-29EE-144A-B858-139C977D88EC}"/>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7" name="Hyperlink">
            <a:hlinkClick r:id="rId3" action="ppaction://hlinksldjump"/>
            <a:extLst>
              <a:ext uri="{FF2B5EF4-FFF2-40B4-BE49-F238E27FC236}">
                <a16:creationId xmlns:a16="http://schemas.microsoft.com/office/drawing/2014/main" id="{CAEE1195-287E-404E-BD6F-99F401C78184}"/>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1DD3AF-AE7C-4455-895B-59AE15EEE810}"/>
              </a:ext>
            </a:extLst>
          </p:cNvPr>
          <p:cNvSpPr txBox="1"/>
          <p:nvPr/>
        </p:nvSpPr>
        <p:spPr>
          <a:xfrm>
            <a:off x="4428940" y="4358695"/>
            <a:ext cx="4204314" cy="1354217"/>
          </a:xfrm>
          <a:prstGeom prst="rect">
            <a:avLst/>
          </a:prstGeom>
          <a:noFill/>
        </p:spPr>
        <p:txBody>
          <a:bodyPr wrap="square" rtlCol="0">
            <a:spAutoFit/>
          </a:bodyPr>
          <a:lstStyle/>
          <a:p>
            <a:r>
              <a:rPr lang="en-US" sz="1400" kern="0" dirty="0">
                <a:solidFill>
                  <a:srgbClr val="002060"/>
                </a:solidFill>
              </a:rPr>
              <a:t>After this first dose prep call, the Wellness Companion can connect the patient with their Care Coordinator to schedule shipment of the Trial Offer for PONVORY</a:t>
            </a:r>
            <a:r>
              <a:rPr lang="en-US" sz="1400" dirty="0">
                <a:solidFill>
                  <a:srgbClr val="002060"/>
                </a:solidFill>
              </a:rPr>
              <a:t>™.</a:t>
            </a:r>
            <a:r>
              <a:rPr lang="en-US" sz="1400" kern="0" dirty="0">
                <a:solidFill>
                  <a:srgbClr val="002060"/>
                </a:solidFill>
              </a:rPr>
              <a:t> </a:t>
            </a:r>
          </a:p>
          <a:p>
            <a:pPr defTabSz="1219170">
              <a:spcBef>
                <a:spcPts val="1200"/>
              </a:spcBef>
              <a:spcAft>
                <a:spcPts val="600"/>
              </a:spcAft>
              <a:buClr>
                <a:srgbClr val="6EAA2A"/>
              </a:buClr>
              <a:buSzPct val="150000"/>
            </a:pPr>
            <a:endParaRPr lang="en-US" sz="1600" kern="0" dirty="0">
              <a:solidFill>
                <a:srgbClr val="002060"/>
              </a:solidFill>
              <a:ea typeface="Open Sans"/>
              <a:cs typeface="Open Sans"/>
              <a:sym typeface="Open Sans"/>
            </a:endParaRPr>
          </a:p>
        </p:txBody>
      </p:sp>
      <p:sp>
        <p:nvSpPr>
          <p:cNvPr id="42" name="Title 1">
            <a:extLst>
              <a:ext uri="{FF2B5EF4-FFF2-40B4-BE49-F238E27FC236}">
                <a16:creationId xmlns:a16="http://schemas.microsoft.com/office/drawing/2014/main" id="{8246725E-0A9A-D14F-8E19-E39F9D237777}"/>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6: </a:t>
            </a:r>
            <a:r>
              <a:rPr lang="en-US" sz="1950" b="0" spc="0" dirty="0"/>
              <a:t>Wellness Companion Helps Patient Prepare </a:t>
            </a:r>
          </a:p>
          <a:p>
            <a:pPr>
              <a:lnSpc>
                <a:spcPct val="100000"/>
              </a:lnSpc>
            </a:pPr>
            <a:r>
              <a:rPr lang="en-US" sz="1950" b="0" spc="0" dirty="0"/>
              <a:t>For First Dose</a:t>
            </a:r>
          </a:p>
        </p:txBody>
      </p:sp>
    </p:spTree>
    <p:extLst>
      <p:ext uri="{BB962C8B-B14F-4D97-AF65-F5344CB8AC3E}">
        <p14:creationId xmlns:p14="http://schemas.microsoft.com/office/powerpoint/2010/main" val="428747608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BB76AD1A-7D33-DE43-BBEA-B933D59065B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3" name="Title 1">
            <a:extLst>
              <a:ext uri="{FF2B5EF4-FFF2-40B4-BE49-F238E27FC236}">
                <a16:creationId xmlns:a16="http://schemas.microsoft.com/office/drawing/2014/main" id="{F47B4EF9-DC19-CD45-B47A-9B14AA42C156}"/>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endParaRPr lang="en-US" b="0" dirty="0"/>
          </a:p>
        </p:txBody>
      </p:sp>
      <p:sp>
        <p:nvSpPr>
          <p:cNvPr id="39" name="Freeform 38">
            <a:extLst>
              <a:ext uri="{FF2B5EF4-FFF2-40B4-BE49-F238E27FC236}">
                <a16:creationId xmlns:a16="http://schemas.microsoft.com/office/drawing/2014/main" id="{222BF948-F8E9-1F44-B789-B23162D2BD13}"/>
              </a:ext>
            </a:extLst>
          </p:cNvPr>
          <p:cNvSpPr/>
          <p:nvPr/>
        </p:nvSpPr>
        <p:spPr>
          <a:xfrm>
            <a:off x="321144" y="1052560"/>
            <a:ext cx="8503920" cy="5417117"/>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Arrow: Down 68">
            <a:extLst>
              <a:ext uri="{FF2B5EF4-FFF2-40B4-BE49-F238E27FC236}">
                <a16:creationId xmlns:a16="http://schemas.microsoft.com/office/drawing/2014/main" id="{53A45633-019F-B849-AED0-72E8628C1062}"/>
              </a:ext>
            </a:extLst>
          </p:cNvPr>
          <p:cNvSpPr/>
          <p:nvPr/>
        </p:nvSpPr>
        <p:spPr>
          <a:xfrm rot="16200000">
            <a:off x="3139330" y="2807150"/>
            <a:ext cx="651319" cy="1490932"/>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B8A5EF6D-00A4-9249-B1A7-AA9C958B9F27}"/>
              </a:ext>
            </a:extLst>
          </p:cNvPr>
          <p:cNvSpPr txBox="1"/>
          <p:nvPr/>
        </p:nvSpPr>
        <p:spPr>
          <a:xfrm>
            <a:off x="4535130" y="2014508"/>
            <a:ext cx="3904736" cy="2062103"/>
          </a:xfrm>
          <a:prstGeom prst="rect">
            <a:avLst/>
          </a:prstGeom>
          <a:noFill/>
        </p:spPr>
        <p:txBody>
          <a:bodyPr wrap="square" rtlCol="0">
            <a:spAutoFit/>
          </a:bodyPr>
          <a:lstStyle/>
          <a:p>
            <a:r>
              <a:rPr lang="en-US" sz="1400" dirty="0">
                <a:solidFill>
                  <a:srgbClr val="002060"/>
                </a:solidFill>
              </a:rPr>
              <a:t>It is important for patients to have a comprehensive understanding of the 14-day titration process. As part of the Wellness Companion programs, patients will receive a Titration Kit, which contains a Titration educational brochure, adherence tips, and a dose reminder magnet so the patient can track when they've taken their medication. </a:t>
            </a:r>
          </a:p>
          <a:p>
            <a:endParaRPr lang="en-US" sz="1600" dirty="0">
              <a:solidFill>
                <a:srgbClr val="FF0000"/>
              </a:solidFill>
              <a:highlight>
                <a:srgbClr val="FFFF00"/>
              </a:highlight>
            </a:endParaRPr>
          </a:p>
        </p:txBody>
      </p:sp>
      <p:sp>
        <p:nvSpPr>
          <p:cNvPr id="61" name="Freeform 60">
            <a:extLst>
              <a:ext uri="{FF2B5EF4-FFF2-40B4-BE49-F238E27FC236}">
                <a16:creationId xmlns:a16="http://schemas.microsoft.com/office/drawing/2014/main" id="{A61642BF-7FE9-704C-BCDE-9C60C080E860}"/>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63" name="Group 62">
            <a:extLst>
              <a:ext uri="{FF2B5EF4-FFF2-40B4-BE49-F238E27FC236}">
                <a16:creationId xmlns:a16="http://schemas.microsoft.com/office/drawing/2014/main" id="{0905C59C-AD64-664F-9BAE-AA34F0BF7199}"/>
              </a:ext>
            </a:extLst>
          </p:cNvPr>
          <p:cNvGrpSpPr/>
          <p:nvPr/>
        </p:nvGrpSpPr>
        <p:grpSpPr>
          <a:xfrm>
            <a:off x="793056" y="1882587"/>
            <a:ext cx="1603837" cy="2136588"/>
            <a:chOff x="2038194" y="2504146"/>
            <a:chExt cx="2350584" cy="3131385"/>
          </a:xfrm>
        </p:grpSpPr>
        <p:grpSp>
          <p:nvGrpSpPr>
            <p:cNvPr id="64" name="Group 63">
              <a:extLst>
                <a:ext uri="{FF2B5EF4-FFF2-40B4-BE49-F238E27FC236}">
                  <a16:creationId xmlns:a16="http://schemas.microsoft.com/office/drawing/2014/main" id="{A26F54AE-7CBF-FB42-A671-4B5113E345AB}"/>
                </a:ext>
              </a:extLst>
            </p:cNvPr>
            <p:cNvGrpSpPr/>
            <p:nvPr/>
          </p:nvGrpSpPr>
          <p:grpSpPr>
            <a:xfrm>
              <a:off x="2158136" y="2504146"/>
              <a:ext cx="2110702" cy="2110702"/>
              <a:chOff x="326528" y="1081908"/>
              <a:chExt cx="1648851" cy="1648851"/>
            </a:xfrm>
          </p:grpSpPr>
          <p:sp>
            <p:nvSpPr>
              <p:cNvPr id="88" name="Oval 87">
                <a:extLst>
                  <a:ext uri="{FF2B5EF4-FFF2-40B4-BE49-F238E27FC236}">
                    <a16:creationId xmlns:a16="http://schemas.microsoft.com/office/drawing/2014/main" id="{AAECD667-B447-4C40-AF19-E7DC3A7E942A}"/>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9" name="Oval 88">
                <a:extLst>
                  <a:ext uri="{FF2B5EF4-FFF2-40B4-BE49-F238E27FC236}">
                    <a16:creationId xmlns:a16="http://schemas.microsoft.com/office/drawing/2014/main" id="{C98EF839-094D-B54F-A48A-56393665822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5" name="Rectangle 64">
              <a:extLst>
                <a:ext uri="{FF2B5EF4-FFF2-40B4-BE49-F238E27FC236}">
                  <a16:creationId xmlns:a16="http://schemas.microsoft.com/office/drawing/2014/main" id="{3820C890-5DBE-BA4A-9DF0-FEEEA6F7FA81}"/>
                </a:ext>
              </a:extLst>
            </p:cNvPr>
            <p:cNvSpPr/>
            <p:nvPr/>
          </p:nvSpPr>
          <p:spPr>
            <a:xfrm>
              <a:off x="2038194" y="4688268"/>
              <a:ext cx="2350584" cy="947263"/>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75" name="Graphic 74">
              <a:extLst>
                <a:ext uri="{FF2B5EF4-FFF2-40B4-BE49-F238E27FC236}">
                  <a16:creationId xmlns:a16="http://schemas.microsoft.com/office/drawing/2014/main" id="{1B7EDBAF-6538-9949-A166-2E00612222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6155" y="2782693"/>
              <a:ext cx="1269584" cy="1538889"/>
            </a:xfrm>
            <a:prstGeom prst="rect">
              <a:avLst/>
            </a:prstGeom>
          </p:spPr>
        </p:pic>
      </p:grpSp>
      <p:grpSp>
        <p:nvGrpSpPr>
          <p:cNvPr id="90" name="Group 89">
            <a:extLst>
              <a:ext uri="{FF2B5EF4-FFF2-40B4-BE49-F238E27FC236}">
                <a16:creationId xmlns:a16="http://schemas.microsoft.com/office/drawing/2014/main" id="{FF254174-F190-1145-8F49-B89E552A1090}"/>
              </a:ext>
            </a:extLst>
          </p:cNvPr>
          <p:cNvGrpSpPr/>
          <p:nvPr/>
        </p:nvGrpSpPr>
        <p:grpSpPr>
          <a:xfrm>
            <a:off x="873160" y="4156630"/>
            <a:ext cx="1440162" cy="1742258"/>
            <a:chOff x="4990766" y="2439439"/>
            <a:chExt cx="2110702" cy="2553454"/>
          </a:xfrm>
        </p:grpSpPr>
        <p:grpSp>
          <p:nvGrpSpPr>
            <p:cNvPr id="91" name="Group 90">
              <a:extLst>
                <a:ext uri="{FF2B5EF4-FFF2-40B4-BE49-F238E27FC236}">
                  <a16:creationId xmlns:a16="http://schemas.microsoft.com/office/drawing/2014/main" id="{A9E725A3-64DC-0643-A6CE-BFC18D2EE732}"/>
                </a:ext>
              </a:extLst>
            </p:cNvPr>
            <p:cNvGrpSpPr/>
            <p:nvPr/>
          </p:nvGrpSpPr>
          <p:grpSpPr>
            <a:xfrm>
              <a:off x="4990766" y="2439439"/>
              <a:ext cx="2110702" cy="2553454"/>
              <a:chOff x="2158136" y="2504146"/>
              <a:chExt cx="2110702" cy="2553454"/>
            </a:xfrm>
          </p:grpSpPr>
          <p:grpSp>
            <p:nvGrpSpPr>
              <p:cNvPr id="93" name="Group 92">
                <a:extLst>
                  <a:ext uri="{FF2B5EF4-FFF2-40B4-BE49-F238E27FC236}">
                    <a16:creationId xmlns:a16="http://schemas.microsoft.com/office/drawing/2014/main" id="{EC9DF26E-EC62-3646-B585-1A5E017064B4}"/>
                  </a:ext>
                </a:extLst>
              </p:cNvPr>
              <p:cNvGrpSpPr/>
              <p:nvPr/>
            </p:nvGrpSpPr>
            <p:grpSpPr>
              <a:xfrm>
                <a:off x="2158136" y="2504146"/>
                <a:ext cx="2110702" cy="2110702"/>
                <a:chOff x="326528" y="1081908"/>
                <a:chExt cx="1648851" cy="1648851"/>
              </a:xfrm>
            </p:grpSpPr>
            <p:sp>
              <p:nvSpPr>
                <p:cNvPr id="95" name="Oval 94">
                  <a:extLst>
                    <a:ext uri="{FF2B5EF4-FFF2-40B4-BE49-F238E27FC236}">
                      <a16:creationId xmlns:a16="http://schemas.microsoft.com/office/drawing/2014/main" id="{B39CE29B-7324-8F4B-BEC4-738F97CD69DE}"/>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6" name="Oval 95">
                  <a:extLst>
                    <a:ext uri="{FF2B5EF4-FFF2-40B4-BE49-F238E27FC236}">
                      <a16:creationId xmlns:a16="http://schemas.microsoft.com/office/drawing/2014/main" id="{FF9DC97C-B7EB-8E44-B101-4E7EAEA9E911}"/>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94" name="Rectangle 93">
                <a:extLst>
                  <a:ext uri="{FF2B5EF4-FFF2-40B4-BE49-F238E27FC236}">
                    <a16:creationId xmlns:a16="http://schemas.microsoft.com/office/drawing/2014/main" id="{39E1C7BC-3D1C-5F43-98DF-9AB061DE8EDD}"/>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92" name="Graphic 91">
              <a:extLst>
                <a:ext uri="{FF2B5EF4-FFF2-40B4-BE49-F238E27FC236}">
                  <a16:creationId xmlns:a16="http://schemas.microsoft.com/office/drawing/2014/main" id="{25C2271C-8B25-064D-831C-2E72D7E18C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8804" y="2701611"/>
              <a:ext cx="1236732" cy="1484077"/>
            </a:xfrm>
            <a:prstGeom prst="rect">
              <a:avLst/>
            </a:prstGeom>
          </p:spPr>
        </p:pic>
      </p:grpSp>
      <p:pic>
        <p:nvPicPr>
          <p:cNvPr id="6" name="Picture 5">
            <a:extLst>
              <a:ext uri="{FF2B5EF4-FFF2-40B4-BE49-F238E27FC236}">
                <a16:creationId xmlns:a16="http://schemas.microsoft.com/office/drawing/2014/main" id="{0F82C804-0AD1-1E49-875B-FC7EAE8817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8054"/>
          <a:stretch/>
        </p:blipFill>
        <p:spPr>
          <a:xfrm>
            <a:off x="4584632" y="4063662"/>
            <a:ext cx="3855233" cy="2388170"/>
          </a:xfrm>
          <a:prstGeom prst="rect">
            <a:avLst/>
          </a:prstGeom>
        </p:spPr>
      </p:pic>
      <p:sp>
        <p:nvSpPr>
          <p:cNvPr id="98" name="Rounded Rectangle 97">
            <a:hlinkClick r:id="rId8" action="ppaction://hlinksldjump"/>
            <a:extLst>
              <a:ext uri="{FF2B5EF4-FFF2-40B4-BE49-F238E27FC236}">
                <a16:creationId xmlns:a16="http://schemas.microsoft.com/office/drawing/2014/main" id="{47B65127-25DD-2342-8ED2-9B4CEEDC46D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5" name="tabs">
            <a:extLst>
              <a:ext uri="{FF2B5EF4-FFF2-40B4-BE49-F238E27FC236}">
                <a16:creationId xmlns:a16="http://schemas.microsoft.com/office/drawing/2014/main" id="{079A6492-9C65-A74B-836E-8E91126B3E83}"/>
              </a:ext>
            </a:extLst>
          </p:cNvPr>
          <p:cNvGrpSpPr/>
          <p:nvPr/>
        </p:nvGrpSpPr>
        <p:grpSpPr>
          <a:xfrm>
            <a:off x="326528" y="1100221"/>
            <a:ext cx="8490944" cy="588937"/>
            <a:chOff x="326528" y="1100221"/>
            <a:chExt cx="7083828" cy="588937"/>
          </a:xfrm>
          <a:solidFill>
            <a:srgbClr val="549C4F"/>
          </a:solidFill>
        </p:grpSpPr>
        <p:sp>
          <p:nvSpPr>
            <p:cNvPr id="48" name="Freeform 47">
              <a:extLst>
                <a:ext uri="{FF2B5EF4-FFF2-40B4-BE49-F238E27FC236}">
                  <a16:creationId xmlns:a16="http://schemas.microsoft.com/office/drawing/2014/main" id="{FD2F456E-7C5B-A346-B2CD-E9FDE421A9B4}"/>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49" name="Freeform 48">
              <a:extLst>
                <a:ext uri="{FF2B5EF4-FFF2-40B4-BE49-F238E27FC236}">
                  <a16:creationId xmlns:a16="http://schemas.microsoft.com/office/drawing/2014/main" id="{FA581FBE-7A62-5741-9419-C0BADEB46EF8}"/>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50" name="Freeform 49">
              <a:extLst>
                <a:ext uri="{FF2B5EF4-FFF2-40B4-BE49-F238E27FC236}">
                  <a16:creationId xmlns:a16="http://schemas.microsoft.com/office/drawing/2014/main" id="{6B5F4FF4-363F-C74D-B76D-A94DB4664404}"/>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51" name="Freeform 50">
              <a:extLst>
                <a:ext uri="{FF2B5EF4-FFF2-40B4-BE49-F238E27FC236}">
                  <a16:creationId xmlns:a16="http://schemas.microsoft.com/office/drawing/2014/main" id="{C101391C-9E34-354B-9B3B-A86DC1521A15}"/>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2" name="Freeform 51">
              <a:extLst>
                <a:ext uri="{FF2B5EF4-FFF2-40B4-BE49-F238E27FC236}">
                  <a16:creationId xmlns:a16="http://schemas.microsoft.com/office/drawing/2014/main" id="{3022D69B-498F-984B-B177-E213ED9F5A16}"/>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55" name="HYPERLINK">
            <a:extLst>
              <a:ext uri="{FF2B5EF4-FFF2-40B4-BE49-F238E27FC236}">
                <a16:creationId xmlns:a16="http://schemas.microsoft.com/office/drawing/2014/main" id="{211991FF-CC27-6845-82AC-7EEEF09AF85A}"/>
              </a:ext>
            </a:extLst>
          </p:cNvPr>
          <p:cNvGrpSpPr/>
          <p:nvPr/>
        </p:nvGrpSpPr>
        <p:grpSpPr>
          <a:xfrm>
            <a:off x="351394" y="1107039"/>
            <a:ext cx="8466078" cy="590428"/>
            <a:chOff x="334679" y="1109013"/>
            <a:chExt cx="8466078" cy="590428"/>
          </a:xfrm>
        </p:grpSpPr>
        <p:sp>
          <p:nvSpPr>
            <p:cNvPr id="56" name="Freeform 55">
              <a:hlinkClick r:id="rId9" action="ppaction://hlinksldjump"/>
              <a:extLst>
                <a:ext uri="{FF2B5EF4-FFF2-40B4-BE49-F238E27FC236}">
                  <a16:creationId xmlns:a16="http://schemas.microsoft.com/office/drawing/2014/main" id="{EEFC8946-E475-BA41-80CF-D94A14D7B9BE}"/>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7" name="Freeform 56">
              <a:hlinkClick r:id="rId10" action="ppaction://hlinksldjump"/>
              <a:extLst>
                <a:ext uri="{FF2B5EF4-FFF2-40B4-BE49-F238E27FC236}">
                  <a16:creationId xmlns:a16="http://schemas.microsoft.com/office/drawing/2014/main" id="{D79A914A-10BE-4746-B1B3-F83A140B48B2}"/>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8" name="Freeform 57">
              <a:hlinkClick r:id="rId11" action="ppaction://hlinksldjump"/>
              <a:extLst>
                <a:ext uri="{FF2B5EF4-FFF2-40B4-BE49-F238E27FC236}">
                  <a16:creationId xmlns:a16="http://schemas.microsoft.com/office/drawing/2014/main" id="{AB207912-003C-574F-9BED-616E8C836B30}"/>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9" name="Freeform 58">
              <a:hlinkClick r:id="rId12" action="ppaction://hlinksldjump"/>
              <a:extLst>
                <a:ext uri="{FF2B5EF4-FFF2-40B4-BE49-F238E27FC236}">
                  <a16:creationId xmlns:a16="http://schemas.microsoft.com/office/drawing/2014/main" id="{5FA82090-D062-9A4E-8FC2-F8C7D3908622}"/>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0" name="Freeform 59">
              <a:hlinkClick r:id="rId13" action="ppaction://hlinksldjump"/>
              <a:extLst>
                <a:ext uri="{FF2B5EF4-FFF2-40B4-BE49-F238E27FC236}">
                  <a16:creationId xmlns:a16="http://schemas.microsoft.com/office/drawing/2014/main" id="{340B9B93-72A5-A24E-887D-1BD2184DB2B0}"/>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0" name="Hyperlink">
            <a:hlinkClick r:id="rId8" action="ppaction://hlinksldjump"/>
            <a:extLst>
              <a:ext uri="{FF2B5EF4-FFF2-40B4-BE49-F238E27FC236}">
                <a16:creationId xmlns:a16="http://schemas.microsoft.com/office/drawing/2014/main" id="{36E72E60-545B-E140-9619-6867F4745B9A}"/>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B0CDE6A0-9F69-C84A-B30D-E530796487CC}"/>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6: </a:t>
            </a:r>
            <a:r>
              <a:rPr lang="en-US" sz="1950" b="0" spc="0" dirty="0"/>
              <a:t>Wellness Companion Helps Patient Prepare </a:t>
            </a:r>
          </a:p>
          <a:p>
            <a:pPr>
              <a:lnSpc>
                <a:spcPct val="100000"/>
              </a:lnSpc>
            </a:pPr>
            <a:r>
              <a:rPr lang="en-US" sz="1950" b="0" spc="0" dirty="0"/>
              <a:t>For First Dose</a:t>
            </a:r>
          </a:p>
        </p:txBody>
      </p:sp>
    </p:spTree>
    <p:extLst>
      <p:ext uri="{BB962C8B-B14F-4D97-AF65-F5344CB8AC3E}">
        <p14:creationId xmlns:p14="http://schemas.microsoft.com/office/powerpoint/2010/main" val="212400202"/>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D8097747-F9AC-034D-A051-5B65C4FE3C2A}"/>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2" name="Freeform 41">
            <a:extLst>
              <a:ext uri="{FF2B5EF4-FFF2-40B4-BE49-F238E27FC236}">
                <a16:creationId xmlns:a16="http://schemas.microsoft.com/office/drawing/2014/main" id="{065E956B-58C5-1846-835E-ED6935E31116}"/>
              </a:ext>
            </a:extLst>
          </p:cNvPr>
          <p:cNvSpPr/>
          <p:nvPr/>
        </p:nvSpPr>
        <p:spPr>
          <a:xfrm>
            <a:off x="321144" y="1052560"/>
            <a:ext cx="8503920" cy="5417117"/>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itle 1">
            <a:extLst>
              <a:ext uri="{FF2B5EF4-FFF2-40B4-BE49-F238E27FC236}">
                <a16:creationId xmlns:a16="http://schemas.microsoft.com/office/drawing/2014/main" id="{A76AD1A3-7EFF-4348-BD0D-E7D674FB621D}"/>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endParaRPr lang="en-US" b="0" dirty="0"/>
          </a:p>
        </p:txBody>
      </p:sp>
      <p:sp>
        <p:nvSpPr>
          <p:cNvPr id="52" name="TextBox 51">
            <a:extLst>
              <a:ext uri="{FF2B5EF4-FFF2-40B4-BE49-F238E27FC236}">
                <a16:creationId xmlns:a16="http://schemas.microsoft.com/office/drawing/2014/main" id="{3727EEEE-F4EE-5D4B-BF8C-BB9B1677DC6D}"/>
              </a:ext>
            </a:extLst>
          </p:cNvPr>
          <p:cNvSpPr txBox="1"/>
          <p:nvPr/>
        </p:nvSpPr>
        <p:spPr>
          <a:xfrm>
            <a:off x="4533386" y="2899571"/>
            <a:ext cx="3654448" cy="1928733"/>
          </a:xfrm>
          <a:prstGeom prst="rect">
            <a:avLst/>
          </a:prstGeom>
          <a:noFill/>
        </p:spPr>
        <p:txBody>
          <a:bodyPr wrap="square" rtlCol="0">
            <a:spAutoFit/>
          </a:bodyPr>
          <a:lstStyle/>
          <a:p>
            <a:pPr>
              <a:spcBef>
                <a:spcPts val="200"/>
              </a:spcBef>
              <a:spcAft>
                <a:spcPts val="200"/>
              </a:spcAft>
            </a:pPr>
            <a:r>
              <a:rPr lang="en-US" sz="1600" dirty="0">
                <a:solidFill>
                  <a:srgbClr val="1A4065"/>
                </a:solidFill>
              </a:rPr>
              <a:t>If a patient has any questions about relapsing MS or their treatment with PONVORY™, they can reach their Wellness Companion directly by calling 877-CarePath (877-227-3728), Mon-Fri, 8 </a:t>
            </a:r>
            <a:r>
              <a:rPr lang="en-US" sz="900" dirty="0">
                <a:solidFill>
                  <a:srgbClr val="1A4065"/>
                </a:solidFill>
              </a:rPr>
              <a:t>AM</a:t>
            </a:r>
            <a:r>
              <a:rPr lang="en-US" sz="1600" dirty="0">
                <a:solidFill>
                  <a:srgbClr val="1A4065"/>
                </a:solidFill>
              </a:rPr>
              <a:t> - 8 </a:t>
            </a:r>
            <a:r>
              <a:rPr lang="en-US" sz="900" dirty="0">
                <a:solidFill>
                  <a:srgbClr val="1A4065"/>
                </a:solidFill>
              </a:rPr>
              <a:t>PM</a:t>
            </a:r>
            <a:r>
              <a:rPr lang="en-US" sz="1600" dirty="0">
                <a:solidFill>
                  <a:srgbClr val="1A4065"/>
                </a:solidFill>
              </a:rPr>
              <a:t> ET </a:t>
            </a:r>
          </a:p>
          <a:p>
            <a:pPr>
              <a:spcBef>
                <a:spcPts val="200"/>
              </a:spcBef>
              <a:spcAft>
                <a:spcPts val="200"/>
              </a:spcAft>
            </a:pPr>
            <a:endParaRPr lang="en-US" sz="2000" b="1" dirty="0">
              <a:solidFill>
                <a:srgbClr val="00B050"/>
              </a:solidFill>
              <a:highlight>
                <a:srgbClr val="FFFF00"/>
              </a:highlight>
              <a:latin typeface="+mj-lt"/>
              <a:cs typeface="Calibri" panose="020F0502020204030204" pitchFamily="34" charset="0"/>
            </a:endParaRPr>
          </a:p>
        </p:txBody>
      </p:sp>
      <p:sp>
        <p:nvSpPr>
          <p:cNvPr id="53" name="Arrow: Down 68">
            <a:extLst>
              <a:ext uri="{FF2B5EF4-FFF2-40B4-BE49-F238E27FC236}">
                <a16:creationId xmlns:a16="http://schemas.microsoft.com/office/drawing/2014/main" id="{408BAF95-B2B7-E547-8B5D-0DB0C39AA7C3}"/>
              </a:ext>
            </a:extLst>
          </p:cNvPr>
          <p:cNvSpPr/>
          <p:nvPr/>
        </p:nvSpPr>
        <p:spPr>
          <a:xfrm rot="16200000">
            <a:off x="3139330" y="2807150"/>
            <a:ext cx="651319" cy="1490932"/>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74">
            <a:extLst>
              <a:ext uri="{FF2B5EF4-FFF2-40B4-BE49-F238E27FC236}">
                <a16:creationId xmlns:a16="http://schemas.microsoft.com/office/drawing/2014/main" id="{46C7A685-3AA5-6F4A-9E3C-FE3B3838DBDA}"/>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78" name="Group 77">
            <a:extLst>
              <a:ext uri="{FF2B5EF4-FFF2-40B4-BE49-F238E27FC236}">
                <a16:creationId xmlns:a16="http://schemas.microsoft.com/office/drawing/2014/main" id="{736117AB-4EE9-2342-914D-BFC49106E55B}"/>
              </a:ext>
            </a:extLst>
          </p:cNvPr>
          <p:cNvGrpSpPr/>
          <p:nvPr/>
        </p:nvGrpSpPr>
        <p:grpSpPr>
          <a:xfrm>
            <a:off x="793056" y="1882587"/>
            <a:ext cx="1603837" cy="2136588"/>
            <a:chOff x="2038194" y="2504146"/>
            <a:chExt cx="2350584" cy="3131385"/>
          </a:xfrm>
        </p:grpSpPr>
        <p:grpSp>
          <p:nvGrpSpPr>
            <p:cNvPr id="79" name="Group 78">
              <a:extLst>
                <a:ext uri="{FF2B5EF4-FFF2-40B4-BE49-F238E27FC236}">
                  <a16:creationId xmlns:a16="http://schemas.microsoft.com/office/drawing/2014/main" id="{DB4F9519-42E8-9C47-8ADA-1C7AB48ECE48}"/>
                </a:ext>
              </a:extLst>
            </p:cNvPr>
            <p:cNvGrpSpPr/>
            <p:nvPr/>
          </p:nvGrpSpPr>
          <p:grpSpPr>
            <a:xfrm>
              <a:off x="2158136" y="2504146"/>
              <a:ext cx="2110702" cy="2110702"/>
              <a:chOff x="326528" y="1081908"/>
              <a:chExt cx="1648851" cy="1648851"/>
            </a:xfrm>
          </p:grpSpPr>
          <p:sp>
            <p:nvSpPr>
              <p:cNvPr id="87" name="Oval 86">
                <a:extLst>
                  <a:ext uri="{FF2B5EF4-FFF2-40B4-BE49-F238E27FC236}">
                    <a16:creationId xmlns:a16="http://schemas.microsoft.com/office/drawing/2014/main" id="{E2BCEDD1-DEAA-104D-806B-E5D444288332}"/>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8" name="Oval 87">
                <a:extLst>
                  <a:ext uri="{FF2B5EF4-FFF2-40B4-BE49-F238E27FC236}">
                    <a16:creationId xmlns:a16="http://schemas.microsoft.com/office/drawing/2014/main" id="{24147DF5-19CA-594C-A41E-F1FFB7E49531}"/>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80" name="Rectangle 79">
              <a:extLst>
                <a:ext uri="{FF2B5EF4-FFF2-40B4-BE49-F238E27FC236}">
                  <a16:creationId xmlns:a16="http://schemas.microsoft.com/office/drawing/2014/main" id="{85F48B46-DCAD-394E-89F3-BDC468E19BFC}"/>
                </a:ext>
              </a:extLst>
            </p:cNvPr>
            <p:cNvSpPr/>
            <p:nvPr/>
          </p:nvSpPr>
          <p:spPr>
            <a:xfrm>
              <a:off x="2038194" y="4688268"/>
              <a:ext cx="2350584" cy="947263"/>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86" name="Graphic 85">
              <a:extLst>
                <a:ext uri="{FF2B5EF4-FFF2-40B4-BE49-F238E27FC236}">
                  <a16:creationId xmlns:a16="http://schemas.microsoft.com/office/drawing/2014/main" id="{B1BA75FA-C16C-B24E-B07B-44E8AAA904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6155" y="2782693"/>
              <a:ext cx="1269584" cy="1538889"/>
            </a:xfrm>
            <a:prstGeom prst="rect">
              <a:avLst/>
            </a:prstGeom>
          </p:spPr>
        </p:pic>
      </p:grpSp>
      <p:grpSp>
        <p:nvGrpSpPr>
          <p:cNvPr id="89" name="Group 88">
            <a:extLst>
              <a:ext uri="{FF2B5EF4-FFF2-40B4-BE49-F238E27FC236}">
                <a16:creationId xmlns:a16="http://schemas.microsoft.com/office/drawing/2014/main" id="{56ECB1C4-FED9-E345-B6AF-91413A75F62F}"/>
              </a:ext>
            </a:extLst>
          </p:cNvPr>
          <p:cNvGrpSpPr/>
          <p:nvPr/>
        </p:nvGrpSpPr>
        <p:grpSpPr>
          <a:xfrm>
            <a:off x="873160" y="4156630"/>
            <a:ext cx="1440162" cy="1742258"/>
            <a:chOff x="4990766" y="2439439"/>
            <a:chExt cx="2110702" cy="2553454"/>
          </a:xfrm>
        </p:grpSpPr>
        <p:grpSp>
          <p:nvGrpSpPr>
            <p:cNvPr id="90" name="Group 89">
              <a:extLst>
                <a:ext uri="{FF2B5EF4-FFF2-40B4-BE49-F238E27FC236}">
                  <a16:creationId xmlns:a16="http://schemas.microsoft.com/office/drawing/2014/main" id="{E50E9FF2-BF2B-8445-BDFD-E6970DE2427E}"/>
                </a:ext>
              </a:extLst>
            </p:cNvPr>
            <p:cNvGrpSpPr/>
            <p:nvPr/>
          </p:nvGrpSpPr>
          <p:grpSpPr>
            <a:xfrm>
              <a:off x="4990766" y="2439439"/>
              <a:ext cx="2110702" cy="2553454"/>
              <a:chOff x="2158136" y="2504146"/>
              <a:chExt cx="2110702" cy="2553454"/>
            </a:xfrm>
          </p:grpSpPr>
          <p:grpSp>
            <p:nvGrpSpPr>
              <p:cNvPr id="92" name="Group 91">
                <a:extLst>
                  <a:ext uri="{FF2B5EF4-FFF2-40B4-BE49-F238E27FC236}">
                    <a16:creationId xmlns:a16="http://schemas.microsoft.com/office/drawing/2014/main" id="{24959669-3983-2A46-B928-1C5C5D464BFD}"/>
                  </a:ext>
                </a:extLst>
              </p:cNvPr>
              <p:cNvGrpSpPr/>
              <p:nvPr/>
            </p:nvGrpSpPr>
            <p:grpSpPr>
              <a:xfrm>
                <a:off x="2158136" y="2504146"/>
                <a:ext cx="2110702" cy="2110702"/>
                <a:chOff x="326528" y="1081908"/>
                <a:chExt cx="1648851" cy="1648851"/>
              </a:xfrm>
            </p:grpSpPr>
            <p:sp>
              <p:nvSpPr>
                <p:cNvPr id="94" name="Oval 93">
                  <a:extLst>
                    <a:ext uri="{FF2B5EF4-FFF2-40B4-BE49-F238E27FC236}">
                      <a16:creationId xmlns:a16="http://schemas.microsoft.com/office/drawing/2014/main" id="{2308B2FA-02DC-DC44-A7B0-58E61A50942E}"/>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5" name="Oval 94">
                  <a:extLst>
                    <a:ext uri="{FF2B5EF4-FFF2-40B4-BE49-F238E27FC236}">
                      <a16:creationId xmlns:a16="http://schemas.microsoft.com/office/drawing/2014/main" id="{6A90173B-BE0F-6844-83AA-6FDFD800F5FF}"/>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93" name="Rectangle 92">
                <a:extLst>
                  <a:ext uri="{FF2B5EF4-FFF2-40B4-BE49-F238E27FC236}">
                    <a16:creationId xmlns:a16="http://schemas.microsoft.com/office/drawing/2014/main" id="{2EECC178-6253-044E-8089-6D9B207AD2C8}"/>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91" name="Graphic 90">
              <a:extLst>
                <a:ext uri="{FF2B5EF4-FFF2-40B4-BE49-F238E27FC236}">
                  <a16:creationId xmlns:a16="http://schemas.microsoft.com/office/drawing/2014/main" id="{05A1723C-7E40-3F45-83F1-C8BB737401E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8804" y="2701611"/>
              <a:ext cx="1236732" cy="1484077"/>
            </a:xfrm>
            <a:prstGeom prst="rect">
              <a:avLst/>
            </a:prstGeom>
          </p:spPr>
        </p:pic>
      </p:grpSp>
      <p:sp>
        <p:nvSpPr>
          <p:cNvPr id="97" name="Rounded Rectangle 96">
            <a:hlinkClick r:id="rId7" action="ppaction://hlinksldjump"/>
            <a:extLst>
              <a:ext uri="{FF2B5EF4-FFF2-40B4-BE49-F238E27FC236}">
                <a16:creationId xmlns:a16="http://schemas.microsoft.com/office/drawing/2014/main" id="{5E7CC2D3-4ACD-4941-91F4-D0AB48C4B51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45" name="tabs">
            <a:extLst>
              <a:ext uri="{FF2B5EF4-FFF2-40B4-BE49-F238E27FC236}">
                <a16:creationId xmlns:a16="http://schemas.microsoft.com/office/drawing/2014/main" id="{763E014F-1CFE-B945-8845-8622CB2C98DC}"/>
              </a:ext>
            </a:extLst>
          </p:cNvPr>
          <p:cNvGrpSpPr/>
          <p:nvPr/>
        </p:nvGrpSpPr>
        <p:grpSpPr>
          <a:xfrm>
            <a:off x="326528" y="1100221"/>
            <a:ext cx="8490944" cy="588937"/>
            <a:chOff x="326528" y="1100221"/>
            <a:chExt cx="7083828" cy="588937"/>
          </a:xfrm>
          <a:solidFill>
            <a:srgbClr val="549C4F"/>
          </a:solidFill>
        </p:grpSpPr>
        <p:sp>
          <p:nvSpPr>
            <p:cNvPr id="47" name="Freeform 46">
              <a:extLst>
                <a:ext uri="{FF2B5EF4-FFF2-40B4-BE49-F238E27FC236}">
                  <a16:creationId xmlns:a16="http://schemas.microsoft.com/office/drawing/2014/main" id="{C15B6265-AB56-044C-9FF9-76E000419E3D}"/>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48" name="Freeform 47">
              <a:extLst>
                <a:ext uri="{FF2B5EF4-FFF2-40B4-BE49-F238E27FC236}">
                  <a16:creationId xmlns:a16="http://schemas.microsoft.com/office/drawing/2014/main" id="{75DAAE8A-CDB7-3D44-9D80-4A9A9AD1A9B9}"/>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9" name="Freeform 48">
              <a:extLst>
                <a:ext uri="{FF2B5EF4-FFF2-40B4-BE49-F238E27FC236}">
                  <a16:creationId xmlns:a16="http://schemas.microsoft.com/office/drawing/2014/main" id="{11566CBD-8E12-1540-BCFB-5070615976F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50" name="Freeform 49">
              <a:extLst>
                <a:ext uri="{FF2B5EF4-FFF2-40B4-BE49-F238E27FC236}">
                  <a16:creationId xmlns:a16="http://schemas.microsoft.com/office/drawing/2014/main" id="{EC36ECAE-709F-B548-9287-1FB7A7F31AF7}"/>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1" name="Freeform 50">
              <a:extLst>
                <a:ext uri="{FF2B5EF4-FFF2-40B4-BE49-F238E27FC236}">
                  <a16:creationId xmlns:a16="http://schemas.microsoft.com/office/drawing/2014/main" id="{E637CFE7-7BE1-984A-8776-753A18A79D22}"/>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54" name="HYPERLINK">
            <a:extLst>
              <a:ext uri="{FF2B5EF4-FFF2-40B4-BE49-F238E27FC236}">
                <a16:creationId xmlns:a16="http://schemas.microsoft.com/office/drawing/2014/main" id="{39FC0CFE-31BF-2242-855C-22B6F88415BB}"/>
              </a:ext>
            </a:extLst>
          </p:cNvPr>
          <p:cNvGrpSpPr/>
          <p:nvPr/>
        </p:nvGrpSpPr>
        <p:grpSpPr>
          <a:xfrm>
            <a:off x="320592" y="1122270"/>
            <a:ext cx="8466078" cy="590428"/>
            <a:chOff x="334679" y="1109013"/>
            <a:chExt cx="8466078" cy="590428"/>
          </a:xfrm>
        </p:grpSpPr>
        <p:sp>
          <p:nvSpPr>
            <p:cNvPr id="55" name="Freeform 54">
              <a:hlinkClick r:id="rId8" action="ppaction://hlinksldjump"/>
              <a:extLst>
                <a:ext uri="{FF2B5EF4-FFF2-40B4-BE49-F238E27FC236}">
                  <a16:creationId xmlns:a16="http://schemas.microsoft.com/office/drawing/2014/main" id="{D8CDBC99-4A34-5E44-9652-C060BA1169DB}"/>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1" name="Freeform 70">
              <a:hlinkClick r:id="rId9" action="ppaction://hlinksldjump"/>
              <a:extLst>
                <a:ext uri="{FF2B5EF4-FFF2-40B4-BE49-F238E27FC236}">
                  <a16:creationId xmlns:a16="http://schemas.microsoft.com/office/drawing/2014/main" id="{7C86C37C-7110-C148-91B1-DB6EA62A14AF}"/>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2" name="Freeform 71">
              <a:hlinkClick r:id="rId10" action="ppaction://hlinksldjump"/>
              <a:extLst>
                <a:ext uri="{FF2B5EF4-FFF2-40B4-BE49-F238E27FC236}">
                  <a16:creationId xmlns:a16="http://schemas.microsoft.com/office/drawing/2014/main" id="{BAE30F68-844F-314A-AE1F-4F3F0D45D65D}"/>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3" name="Freeform 72">
              <a:hlinkClick r:id="rId11" action="ppaction://hlinksldjump"/>
              <a:extLst>
                <a:ext uri="{FF2B5EF4-FFF2-40B4-BE49-F238E27FC236}">
                  <a16:creationId xmlns:a16="http://schemas.microsoft.com/office/drawing/2014/main" id="{7FFED6CC-13D0-FC4C-B5E0-A01152B897BC}"/>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4" name="Freeform 73">
              <a:hlinkClick r:id="rId12" action="ppaction://hlinksldjump"/>
              <a:extLst>
                <a:ext uri="{FF2B5EF4-FFF2-40B4-BE49-F238E27FC236}">
                  <a16:creationId xmlns:a16="http://schemas.microsoft.com/office/drawing/2014/main" id="{695A73F1-B9BB-5246-83D9-53A7358AE33A}"/>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6" name="Hyperlink">
            <a:hlinkClick r:id="rId7" action="ppaction://hlinksldjump"/>
            <a:extLst>
              <a:ext uri="{FF2B5EF4-FFF2-40B4-BE49-F238E27FC236}">
                <a16:creationId xmlns:a16="http://schemas.microsoft.com/office/drawing/2014/main" id="{661F4BB0-5506-C141-9AE9-458374FF37E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493092BA-3250-A948-86BE-5D34C5EA4DC7}"/>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6: </a:t>
            </a:r>
            <a:r>
              <a:rPr lang="en-US" sz="1950" b="0" spc="0" dirty="0"/>
              <a:t>Wellness Companion Helps Patient Prepare </a:t>
            </a:r>
          </a:p>
          <a:p>
            <a:pPr>
              <a:lnSpc>
                <a:spcPct val="100000"/>
              </a:lnSpc>
            </a:pPr>
            <a:r>
              <a:rPr lang="en-US" sz="1950" b="0" spc="0" dirty="0"/>
              <a:t>For First Dose</a:t>
            </a:r>
          </a:p>
        </p:txBody>
      </p:sp>
    </p:spTree>
    <p:extLst>
      <p:ext uri="{BB962C8B-B14F-4D97-AF65-F5344CB8AC3E}">
        <p14:creationId xmlns:p14="http://schemas.microsoft.com/office/powerpoint/2010/main" val="135499915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0A00BB0A-3C50-854D-B7E0-C6F7C2FEA1F2}"/>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1" name="Title 1">
            <a:extLst>
              <a:ext uri="{FF2B5EF4-FFF2-40B4-BE49-F238E27FC236}">
                <a16:creationId xmlns:a16="http://schemas.microsoft.com/office/drawing/2014/main" id="{0E6E8C2E-FBF3-3145-95D3-3ABF948A34DE}"/>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endParaRPr lang="en-US" b="0" dirty="0"/>
          </a:p>
        </p:txBody>
      </p:sp>
      <p:sp>
        <p:nvSpPr>
          <p:cNvPr id="36" name="Freeform 35">
            <a:extLst>
              <a:ext uri="{FF2B5EF4-FFF2-40B4-BE49-F238E27FC236}">
                <a16:creationId xmlns:a16="http://schemas.microsoft.com/office/drawing/2014/main" id="{DCA0FAFD-E30D-D443-9393-3B3012B46497}"/>
              </a:ext>
            </a:extLst>
          </p:cNvPr>
          <p:cNvSpPr/>
          <p:nvPr/>
        </p:nvSpPr>
        <p:spPr>
          <a:xfrm>
            <a:off x="321144" y="1052560"/>
            <a:ext cx="8503920" cy="5417117"/>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ounded Rectangle 39">
            <a:hlinkClick r:id="rId3" action="ppaction://hlinksldjump"/>
            <a:extLst>
              <a:ext uri="{FF2B5EF4-FFF2-40B4-BE49-F238E27FC236}">
                <a16:creationId xmlns:a16="http://schemas.microsoft.com/office/drawing/2014/main" id="{33633BA6-AE54-D844-9DE2-FD8DD2E93265}"/>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52" name="TextBox 51">
            <a:extLst>
              <a:ext uri="{FF2B5EF4-FFF2-40B4-BE49-F238E27FC236}">
                <a16:creationId xmlns:a16="http://schemas.microsoft.com/office/drawing/2014/main" id="{A13CFDDA-9108-A445-9FCA-40EC2E68ADAB}"/>
              </a:ext>
            </a:extLst>
          </p:cNvPr>
          <p:cNvSpPr txBox="1"/>
          <p:nvPr/>
        </p:nvSpPr>
        <p:spPr>
          <a:xfrm>
            <a:off x="3188854" y="1845639"/>
            <a:ext cx="5263978" cy="3424014"/>
          </a:xfrm>
          <a:prstGeom prst="rect">
            <a:avLst/>
          </a:prstGeom>
          <a:noFill/>
        </p:spPr>
        <p:txBody>
          <a:bodyPr wrap="square" rtlCol="0">
            <a:spAutoFit/>
          </a:bodyPr>
          <a:lstStyle/>
          <a:p>
            <a:r>
              <a:rPr lang="en-US" sz="1200" b="1" dirty="0">
                <a:solidFill>
                  <a:srgbClr val="002060"/>
                </a:solidFill>
              </a:rPr>
              <a:t>Patients may not understand the titration process and the importance of staying adherent and not missing a dose. </a:t>
            </a:r>
          </a:p>
          <a:p>
            <a:r>
              <a:rPr lang="en-US" sz="1200" b="1" dirty="0">
                <a:solidFill>
                  <a:srgbClr val="002060"/>
                </a:solidFill>
              </a:rPr>
              <a:t>Interruption during treatment, especially during titration, should be avoided, however:</a:t>
            </a:r>
          </a:p>
          <a:p>
            <a:endParaRPr lang="en-US" sz="1200" b="1" dirty="0">
              <a:solidFill>
                <a:srgbClr val="002060"/>
              </a:solidFill>
            </a:endParaRPr>
          </a:p>
          <a:p>
            <a:r>
              <a:rPr lang="en-US" sz="1200" b="1" dirty="0">
                <a:solidFill>
                  <a:srgbClr val="002060"/>
                </a:solidFill>
              </a:rPr>
              <a:t>If fewer than 4 consecutive doses are missed:</a:t>
            </a:r>
          </a:p>
          <a:p>
            <a:pPr marL="192024" indent="-192024">
              <a:spcBef>
                <a:spcPts val="300"/>
              </a:spcBef>
              <a:spcAft>
                <a:spcPts val="300"/>
              </a:spcAft>
              <a:buFont typeface="Arial" panose="020B0604020202020204" pitchFamily="34" charset="0"/>
              <a:buChar char="•"/>
            </a:pPr>
            <a:r>
              <a:rPr lang="en-US" sz="1200" dirty="0">
                <a:solidFill>
                  <a:srgbClr val="002060"/>
                </a:solidFill>
              </a:rPr>
              <a:t>during titration: resume treatment with the first missed titration dose and resume the titration schedule at that dose and titration day</a:t>
            </a:r>
          </a:p>
          <a:p>
            <a:pPr marL="192024" indent="-192024">
              <a:buFont typeface="Arial" panose="020B0604020202020204" pitchFamily="34" charset="0"/>
              <a:buChar char="•"/>
            </a:pPr>
            <a:r>
              <a:rPr lang="en-US" sz="1200" dirty="0">
                <a:solidFill>
                  <a:srgbClr val="002060"/>
                </a:solidFill>
              </a:rPr>
              <a:t>during maintenance: resume treatment with the maintenance dosage</a:t>
            </a:r>
          </a:p>
          <a:p>
            <a:endParaRPr lang="en-US" sz="1200" b="1" dirty="0">
              <a:solidFill>
                <a:srgbClr val="002060"/>
              </a:solidFill>
            </a:endParaRPr>
          </a:p>
          <a:p>
            <a:r>
              <a:rPr lang="en-US" sz="1200" b="1" dirty="0">
                <a:solidFill>
                  <a:srgbClr val="002060"/>
                </a:solidFill>
              </a:rPr>
              <a:t>If 4 or more consecutive doses are missed during titration or maintenance:</a:t>
            </a:r>
          </a:p>
          <a:p>
            <a:pPr marL="192024" indent="-192024">
              <a:spcBef>
                <a:spcPts val="300"/>
              </a:spcBef>
              <a:spcAft>
                <a:spcPts val="300"/>
              </a:spcAft>
              <a:buFont typeface="Arial" panose="020B0604020202020204" pitchFamily="34" charset="0"/>
              <a:buChar char="•"/>
            </a:pPr>
            <a:r>
              <a:rPr lang="en-US" sz="1200" dirty="0">
                <a:solidFill>
                  <a:srgbClr val="002060"/>
                </a:solidFill>
              </a:rPr>
              <a:t>treatment should be reinitiated with Day 1 of the titration regimen (new starter pack)</a:t>
            </a:r>
          </a:p>
          <a:p>
            <a:pPr marL="192024" indent="-192024">
              <a:spcBef>
                <a:spcPts val="300"/>
              </a:spcBef>
              <a:spcAft>
                <a:spcPts val="300"/>
              </a:spcAft>
              <a:buFont typeface="Arial" panose="020B0604020202020204" pitchFamily="34" charset="0"/>
              <a:buChar char="•"/>
            </a:pPr>
            <a:r>
              <a:rPr lang="en-US" sz="1200" dirty="0">
                <a:solidFill>
                  <a:srgbClr val="002060"/>
                </a:solidFill>
              </a:rPr>
              <a:t>if treatment needs to be reinitiated with Day 1 of the titration regimen (new starter pack), complete first dose monitoring in patients for whom it is recommended</a:t>
            </a:r>
          </a:p>
        </p:txBody>
      </p:sp>
      <p:sp>
        <p:nvSpPr>
          <p:cNvPr id="74" name="Freeform 73">
            <a:extLst>
              <a:ext uri="{FF2B5EF4-FFF2-40B4-BE49-F238E27FC236}">
                <a16:creationId xmlns:a16="http://schemas.microsoft.com/office/drawing/2014/main" id="{552BAA8E-015C-BE4D-99AD-467CDFDD0C26}"/>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78" name="Group 77">
            <a:extLst>
              <a:ext uri="{FF2B5EF4-FFF2-40B4-BE49-F238E27FC236}">
                <a16:creationId xmlns:a16="http://schemas.microsoft.com/office/drawing/2014/main" id="{7A3149F9-A23B-CD41-A9DC-F09DC93E1982}"/>
              </a:ext>
            </a:extLst>
          </p:cNvPr>
          <p:cNvGrpSpPr/>
          <p:nvPr/>
        </p:nvGrpSpPr>
        <p:grpSpPr>
          <a:xfrm>
            <a:off x="793056" y="1882587"/>
            <a:ext cx="1603837" cy="2136588"/>
            <a:chOff x="2038194" y="2504146"/>
            <a:chExt cx="2350584" cy="3131385"/>
          </a:xfrm>
        </p:grpSpPr>
        <p:grpSp>
          <p:nvGrpSpPr>
            <p:cNvPr id="79" name="Group 78">
              <a:extLst>
                <a:ext uri="{FF2B5EF4-FFF2-40B4-BE49-F238E27FC236}">
                  <a16:creationId xmlns:a16="http://schemas.microsoft.com/office/drawing/2014/main" id="{E49103C2-E927-3E4F-98EF-812476B96D7C}"/>
                </a:ext>
              </a:extLst>
            </p:cNvPr>
            <p:cNvGrpSpPr/>
            <p:nvPr/>
          </p:nvGrpSpPr>
          <p:grpSpPr>
            <a:xfrm>
              <a:off x="2158136" y="2504146"/>
              <a:ext cx="2110702" cy="2110702"/>
              <a:chOff x="326528" y="1081908"/>
              <a:chExt cx="1648851" cy="1648851"/>
            </a:xfrm>
          </p:grpSpPr>
          <p:sp>
            <p:nvSpPr>
              <p:cNvPr id="87" name="Oval 86">
                <a:extLst>
                  <a:ext uri="{FF2B5EF4-FFF2-40B4-BE49-F238E27FC236}">
                    <a16:creationId xmlns:a16="http://schemas.microsoft.com/office/drawing/2014/main" id="{1498A8AE-2542-C24C-B26A-568181359F1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8" name="Oval 87">
                <a:extLst>
                  <a:ext uri="{FF2B5EF4-FFF2-40B4-BE49-F238E27FC236}">
                    <a16:creationId xmlns:a16="http://schemas.microsoft.com/office/drawing/2014/main" id="{9E56C8E8-B91B-8F46-8B12-1D1B45A4E5CC}"/>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80" name="Rectangle 79">
              <a:extLst>
                <a:ext uri="{FF2B5EF4-FFF2-40B4-BE49-F238E27FC236}">
                  <a16:creationId xmlns:a16="http://schemas.microsoft.com/office/drawing/2014/main" id="{6C9917B6-4BD6-DF45-B121-66560E587046}"/>
                </a:ext>
              </a:extLst>
            </p:cNvPr>
            <p:cNvSpPr/>
            <p:nvPr/>
          </p:nvSpPr>
          <p:spPr>
            <a:xfrm>
              <a:off x="2038194" y="4688268"/>
              <a:ext cx="2350584" cy="947263"/>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86" name="Graphic 85">
              <a:extLst>
                <a:ext uri="{FF2B5EF4-FFF2-40B4-BE49-F238E27FC236}">
                  <a16:creationId xmlns:a16="http://schemas.microsoft.com/office/drawing/2014/main" id="{41BEC1ED-6D07-5549-97F6-B008C1297C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6155" y="2782693"/>
              <a:ext cx="1269584" cy="1538889"/>
            </a:xfrm>
            <a:prstGeom prst="rect">
              <a:avLst/>
            </a:prstGeom>
          </p:spPr>
        </p:pic>
      </p:grpSp>
      <p:grpSp>
        <p:nvGrpSpPr>
          <p:cNvPr id="89" name="Group 88">
            <a:extLst>
              <a:ext uri="{FF2B5EF4-FFF2-40B4-BE49-F238E27FC236}">
                <a16:creationId xmlns:a16="http://schemas.microsoft.com/office/drawing/2014/main" id="{377BEFE2-9D89-BF42-AD10-E81F8443D040}"/>
              </a:ext>
            </a:extLst>
          </p:cNvPr>
          <p:cNvGrpSpPr/>
          <p:nvPr/>
        </p:nvGrpSpPr>
        <p:grpSpPr>
          <a:xfrm>
            <a:off x="873160" y="4156630"/>
            <a:ext cx="1440162" cy="1742258"/>
            <a:chOff x="4990766" y="2439439"/>
            <a:chExt cx="2110702" cy="2553454"/>
          </a:xfrm>
        </p:grpSpPr>
        <p:grpSp>
          <p:nvGrpSpPr>
            <p:cNvPr id="90" name="Group 89">
              <a:extLst>
                <a:ext uri="{FF2B5EF4-FFF2-40B4-BE49-F238E27FC236}">
                  <a16:creationId xmlns:a16="http://schemas.microsoft.com/office/drawing/2014/main" id="{4BAC2AFA-DBBE-3A47-BDAE-CC3F07252576}"/>
                </a:ext>
              </a:extLst>
            </p:cNvPr>
            <p:cNvGrpSpPr/>
            <p:nvPr/>
          </p:nvGrpSpPr>
          <p:grpSpPr>
            <a:xfrm>
              <a:off x="4990766" y="2439439"/>
              <a:ext cx="2110702" cy="2553454"/>
              <a:chOff x="2158136" y="2504146"/>
              <a:chExt cx="2110702" cy="2553454"/>
            </a:xfrm>
          </p:grpSpPr>
          <p:grpSp>
            <p:nvGrpSpPr>
              <p:cNvPr id="92" name="Group 91">
                <a:extLst>
                  <a:ext uri="{FF2B5EF4-FFF2-40B4-BE49-F238E27FC236}">
                    <a16:creationId xmlns:a16="http://schemas.microsoft.com/office/drawing/2014/main" id="{F689CD45-9655-3D48-9CC4-17FA68930C8D}"/>
                  </a:ext>
                </a:extLst>
              </p:cNvPr>
              <p:cNvGrpSpPr/>
              <p:nvPr/>
            </p:nvGrpSpPr>
            <p:grpSpPr>
              <a:xfrm>
                <a:off x="2158136" y="2504146"/>
                <a:ext cx="2110702" cy="2110702"/>
                <a:chOff x="326528" y="1081908"/>
                <a:chExt cx="1648851" cy="1648851"/>
              </a:xfrm>
            </p:grpSpPr>
            <p:sp>
              <p:nvSpPr>
                <p:cNvPr id="94" name="Oval 93">
                  <a:extLst>
                    <a:ext uri="{FF2B5EF4-FFF2-40B4-BE49-F238E27FC236}">
                      <a16:creationId xmlns:a16="http://schemas.microsoft.com/office/drawing/2014/main" id="{FE02F637-28B8-CC4E-8C3D-676A44526B20}"/>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5" name="Oval 94">
                  <a:extLst>
                    <a:ext uri="{FF2B5EF4-FFF2-40B4-BE49-F238E27FC236}">
                      <a16:creationId xmlns:a16="http://schemas.microsoft.com/office/drawing/2014/main" id="{817A84BA-F60B-824D-9F6E-8BC2EA42E164}"/>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93" name="Rectangle 92">
                <a:extLst>
                  <a:ext uri="{FF2B5EF4-FFF2-40B4-BE49-F238E27FC236}">
                    <a16:creationId xmlns:a16="http://schemas.microsoft.com/office/drawing/2014/main" id="{B07DD327-2FD7-1B4E-B069-48EC5A57E2B0}"/>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91" name="Graphic 90">
              <a:extLst>
                <a:ext uri="{FF2B5EF4-FFF2-40B4-BE49-F238E27FC236}">
                  <a16:creationId xmlns:a16="http://schemas.microsoft.com/office/drawing/2014/main" id="{54FEA4AE-B773-404F-AB79-2311B0E529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8804" y="2701611"/>
              <a:ext cx="1236732" cy="1484077"/>
            </a:xfrm>
            <a:prstGeom prst="rect">
              <a:avLst/>
            </a:prstGeom>
          </p:spPr>
        </p:pic>
      </p:grpSp>
      <p:grpSp>
        <p:nvGrpSpPr>
          <p:cNvPr id="46" name="tabs">
            <a:extLst>
              <a:ext uri="{FF2B5EF4-FFF2-40B4-BE49-F238E27FC236}">
                <a16:creationId xmlns:a16="http://schemas.microsoft.com/office/drawing/2014/main" id="{6F6C7174-FD85-234C-BECE-6A646A58996B}"/>
              </a:ext>
            </a:extLst>
          </p:cNvPr>
          <p:cNvGrpSpPr/>
          <p:nvPr/>
        </p:nvGrpSpPr>
        <p:grpSpPr>
          <a:xfrm>
            <a:off x="326528" y="1100221"/>
            <a:ext cx="8490944" cy="588937"/>
            <a:chOff x="326528" y="1100221"/>
            <a:chExt cx="7083828" cy="588937"/>
          </a:xfrm>
          <a:solidFill>
            <a:srgbClr val="549C4F"/>
          </a:solidFill>
        </p:grpSpPr>
        <p:sp>
          <p:nvSpPr>
            <p:cNvPr id="47" name="Freeform 46">
              <a:extLst>
                <a:ext uri="{FF2B5EF4-FFF2-40B4-BE49-F238E27FC236}">
                  <a16:creationId xmlns:a16="http://schemas.microsoft.com/office/drawing/2014/main" id="{B7C4DA5A-16AF-604C-B0A3-84803A92F224}"/>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48" name="Freeform 47">
              <a:extLst>
                <a:ext uri="{FF2B5EF4-FFF2-40B4-BE49-F238E27FC236}">
                  <a16:creationId xmlns:a16="http://schemas.microsoft.com/office/drawing/2014/main" id="{E5721855-C438-1248-A338-54D87BC24A63}"/>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49" name="Freeform 48">
              <a:extLst>
                <a:ext uri="{FF2B5EF4-FFF2-40B4-BE49-F238E27FC236}">
                  <a16:creationId xmlns:a16="http://schemas.microsoft.com/office/drawing/2014/main" id="{479D0D6E-5A04-5247-BEF0-B9C20EA13AE6}"/>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50" name="Freeform 49">
              <a:extLst>
                <a:ext uri="{FF2B5EF4-FFF2-40B4-BE49-F238E27FC236}">
                  <a16:creationId xmlns:a16="http://schemas.microsoft.com/office/drawing/2014/main" id="{4588135E-D458-774C-BF59-3A9AADE25630}"/>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1" name="Freeform 50">
              <a:extLst>
                <a:ext uri="{FF2B5EF4-FFF2-40B4-BE49-F238E27FC236}">
                  <a16:creationId xmlns:a16="http://schemas.microsoft.com/office/drawing/2014/main" id="{E3058AFD-AAB4-2D44-B45E-CA08F575F695}"/>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53" name="HYPERLINK">
            <a:extLst>
              <a:ext uri="{FF2B5EF4-FFF2-40B4-BE49-F238E27FC236}">
                <a16:creationId xmlns:a16="http://schemas.microsoft.com/office/drawing/2014/main" id="{FC9DF1A3-6558-144A-B5CD-5BE26A4AF44B}"/>
              </a:ext>
            </a:extLst>
          </p:cNvPr>
          <p:cNvGrpSpPr/>
          <p:nvPr/>
        </p:nvGrpSpPr>
        <p:grpSpPr>
          <a:xfrm>
            <a:off x="321345" y="1095908"/>
            <a:ext cx="8466078" cy="590428"/>
            <a:chOff x="334679" y="1109013"/>
            <a:chExt cx="8466078" cy="590428"/>
          </a:xfrm>
        </p:grpSpPr>
        <p:sp>
          <p:nvSpPr>
            <p:cNvPr id="54" name="Freeform 53">
              <a:hlinkClick r:id="rId8" action="ppaction://hlinksldjump"/>
              <a:extLst>
                <a:ext uri="{FF2B5EF4-FFF2-40B4-BE49-F238E27FC236}">
                  <a16:creationId xmlns:a16="http://schemas.microsoft.com/office/drawing/2014/main" id="{07584B59-C069-A648-AB1F-327BB41BB746}"/>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68" name="Freeform 67">
              <a:hlinkClick r:id="rId9" action="ppaction://hlinksldjump"/>
              <a:extLst>
                <a:ext uri="{FF2B5EF4-FFF2-40B4-BE49-F238E27FC236}">
                  <a16:creationId xmlns:a16="http://schemas.microsoft.com/office/drawing/2014/main" id="{3C4BEBA2-C7B5-9541-A388-674FF3B19845}"/>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1" name="Freeform 70">
              <a:hlinkClick r:id="rId10" action="ppaction://hlinksldjump"/>
              <a:extLst>
                <a:ext uri="{FF2B5EF4-FFF2-40B4-BE49-F238E27FC236}">
                  <a16:creationId xmlns:a16="http://schemas.microsoft.com/office/drawing/2014/main" id="{5766E7DF-C661-C64A-97AC-D00CD16D89A0}"/>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2" name="Freeform 71">
              <a:hlinkClick r:id="rId11" action="ppaction://hlinksldjump"/>
              <a:extLst>
                <a:ext uri="{FF2B5EF4-FFF2-40B4-BE49-F238E27FC236}">
                  <a16:creationId xmlns:a16="http://schemas.microsoft.com/office/drawing/2014/main" id="{6946D474-6459-B24E-A06F-C8E96913DB54}"/>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3" name="Freeform 72">
              <a:hlinkClick r:id="rId12" action="ppaction://hlinksldjump"/>
              <a:extLst>
                <a:ext uri="{FF2B5EF4-FFF2-40B4-BE49-F238E27FC236}">
                  <a16:creationId xmlns:a16="http://schemas.microsoft.com/office/drawing/2014/main" id="{0A7B6CC2-7048-8D43-951F-BC172B85802A}"/>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5" name="Hyperlink">
            <a:hlinkClick r:id="rId3" action="ppaction://hlinksldjump"/>
            <a:extLst>
              <a:ext uri="{FF2B5EF4-FFF2-40B4-BE49-F238E27FC236}">
                <a16:creationId xmlns:a16="http://schemas.microsoft.com/office/drawing/2014/main" id="{1886874D-8EE8-8343-B6FB-24192FD7E20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A7062EDD-93AB-EA4D-882E-BD17948CCB3B}"/>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6: </a:t>
            </a:r>
            <a:r>
              <a:rPr lang="en-US" sz="1950" b="0" spc="0" dirty="0"/>
              <a:t>Wellness Companion Helps Patient Prepare </a:t>
            </a:r>
          </a:p>
          <a:p>
            <a:pPr>
              <a:lnSpc>
                <a:spcPct val="100000"/>
              </a:lnSpc>
            </a:pPr>
            <a:r>
              <a:rPr lang="en-US" sz="1950" b="0" spc="0" dirty="0"/>
              <a:t>For First Dose</a:t>
            </a:r>
          </a:p>
        </p:txBody>
      </p:sp>
    </p:spTree>
    <p:extLst>
      <p:ext uri="{BB962C8B-B14F-4D97-AF65-F5344CB8AC3E}">
        <p14:creationId xmlns:p14="http://schemas.microsoft.com/office/powerpoint/2010/main" val="79791124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101">
            <a:extLst>
              <a:ext uri="{FF2B5EF4-FFF2-40B4-BE49-F238E27FC236}">
                <a16:creationId xmlns:a16="http://schemas.microsoft.com/office/drawing/2014/main" id="{3CB4D832-CD18-EC48-A3CD-E9550DD769BA}"/>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03" name="Title 1">
            <a:extLst>
              <a:ext uri="{FF2B5EF4-FFF2-40B4-BE49-F238E27FC236}">
                <a16:creationId xmlns:a16="http://schemas.microsoft.com/office/drawing/2014/main" id="{22E98E9C-E3E6-F041-AE82-37AE441ABF07}"/>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104" name="Freeform 103">
            <a:extLst>
              <a:ext uri="{FF2B5EF4-FFF2-40B4-BE49-F238E27FC236}">
                <a16:creationId xmlns:a16="http://schemas.microsoft.com/office/drawing/2014/main" id="{D841F825-A000-D841-B5E5-ACF17F5ACB44}"/>
              </a:ext>
            </a:extLst>
          </p:cNvPr>
          <p:cNvSpPr/>
          <p:nvPr/>
        </p:nvSpPr>
        <p:spPr>
          <a:xfrm>
            <a:off x="320040" y="1113131"/>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ounded Rectangle 110">
            <a:hlinkClick r:id="rId3" action="ppaction://hlinksldjump"/>
            <a:extLst>
              <a:ext uri="{FF2B5EF4-FFF2-40B4-BE49-F238E27FC236}">
                <a16:creationId xmlns:a16="http://schemas.microsoft.com/office/drawing/2014/main" id="{1912772A-7128-2041-A735-EE80773E055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12" name="TextBox 111">
            <a:extLst>
              <a:ext uri="{FF2B5EF4-FFF2-40B4-BE49-F238E27FC236}">
                <a16:creationId xmlns:a16="http://schemas.microsoft.com/office/drawing/2014/main" id="{0871B601-F086-CB4D-95ED-30145F6CFA7D}"/>
              </a:ext>
            </a:extLst>
          </p:cNvPr>
          <p:cNvSpPr txBox="1"/>
          <p:nvPr/>
        </p:nvSpPr>
        <p:spPr>
          <a:xfrm>
            <a:off x="3788308" y="2067297"/>
            <a:ext cx="4830994" cy="2308324"/>
          </a:xfrm>
          <a:prstGeom prst="rect">
            <a:avLst/>
          </a:prstGeom>
          <a:noFill/>
        </p:spPr>
        <p:txBody>
          <a:bodyPr wrap="square" rtlCol="0">
            <a:spAutoFit/>
          </a:bodyPr>
          <a:lstStyle/>
          <a:p>
            <a:r>
              <a:rPr lang="en-US" dirty="0">
                <a:solidFill>
                  <a:srgbClr val="002060"/>
                </a:solidFill>
              </a:rPr>
              <a:t>The only way to enroll in the Trial Offer for PONVORY</a:t>
            </a:r>
            <a:r>
              <a:rPr lang="en-US" kern="0" dirty="0">
                <a:solidFill>
                  <a:srgbClr val="002060"/>
                </a:solidFill>
                <a:ea typeface="Open Sans"/>
                <a:cs typeface="Open Sans"/>
                <a:sym typeface="Open Sans"/>
              </a:rPr>
              <a:t>™</a:t>
            </a:r>
            <a:r>
              <a:rPr lang="en-US" dirty="0">
                <a:solidFill>
                  <a:srgbClr val="002060"/>
                </a:solidFill>
              </a:rPr>
              <a:t> is through the PEF. </a:t>
            </a:r>
          </a:p>
          <a:p>
            <a:endParaRPr lang="en-US" dirty="0">
              <a:solidFill>
                <a:srgbClr val="002060"/>
              </a:solidFill>
            </a:endParaRPr>
          </a:p>
          <a:p>
            <a:r>
              <a:rPr lang="en-US" dirty="0">
                <a:solidFill>
                  <a:srgbClr val="002060"/>
                </a:solidFill>
              </a:rPr>
              <a:t>Based on whether first dose monitoring is required, the Care Coordinator will work with the patient and HCP to schedule the delivery of the trial offer. </a:t>
            </a:r>
          </a:p>
          <a:p>
            <a:endParaRPr lang="en-US" dirty="0">
              <a:solidFill>
                <a:srgbClr val="1A4065"/>
              </a:solidFill>
            </a:endParaRPr>
          </a:p>
        </p:txBody>
      </p:sp>
      <p:grpSp>
        <p:nvGrpSpPr>
          <p:cNvPr id="121" name="Group 120">
            <a:extLst>
              <a:ext uri="{FF2B5EF4-FFF2-40B4-BE49-F238E27FC236}">
                <a16:creationId xmlns:a16="http://schemas.microsoft.com/office/drawing/2014/main" id="{59CFB3F8-781B-F143-98B2-49A6AC42A40F}"/>
              </a:ext>
            </a:extLst>
          </p:cNvPr>
          <p:cNvGrpSpPr/>
          <p:nvPr/>
        </p:nvGrpSpPr>
        <p:grpSpPr>
          <a:xfrm>
            <a:off x="2110350" y="2955072"/>
            <a:ext cx="1440162" cy="1742258"/>
            <a:chOff x="4990766" y="2439439"/>
            <a:chExt cx="2110702" cy="2553454"/>
          </a:xfrm>
        </p:grpSpPr>
        <p:grpSp>
          <p:nvGrpSpPr>
            <p:cNvPr id="122" name="Group 121">
              <a:extLst>
                <a:ext uri="{FF2B5EF4-FFF2-40B4-BE49-F238E27FC236}">
                  <a16:creationId xmlns:a16="http://schemas.microsoft.com/office/drawing/2014/main" id="{D0F1D73C-2609-8342-AA57-28B0F016C272}"/>
                </a:ext>
              </a:extLst>
            </p:cNvPr>
            <p:cNvGrpSpPr/>
            <p:nvPr/>
          </p:nvGrpSpPr>
          <p:grpSpPr>
            <a:xfrm>
              <a:off x="4990766" y="2439439"/>
              <a:ext cx="2110702" cy="2553454"/>
              <a:chOff x="2158136" y="2504146"/>
              <a:chExt cx="2110702" cy="2553454"/>
            </a:xfrm>
          </p:grpSpPr>
          <p:grpSp>
            <p:nvGrpSpPr>
              <p:cNvPr id="124" name="Group 123">
                <a:extLst>
                  <a:ext uri="{FF2B5EF4-FFF2-40B4-BE49-F238E27FC236}">
                    <a16:creationId xmlns:a16="http://schemas.microsoft.com/office/drawing/2014/main" id="{7670AA18-FC01-BF47-BD68-A2667B3CA67A}"/>
                  </a:ext>
                </a:extLst>
              </p:cNvPr>
              <p:cNvGrpSpPr/>
              <p:nvPr/>
            </p:nvGrpSpPr>
            <p:grpSpPr>
              <a:xfrm>
                <a:off x="2158136" y="2504146"/>
                <a:ext cx="2110702" cy="2110702"/>
                <a:chOff x="326528" y="1081908"/>
                <a:chExt cx="1648851" cy="1648851"/>
              </a:xfrm>
            </p:grpSpPr>
            <p:sp>
              <p:nvSpPr>
                <p:cNvPr id="126" name="Oval 125">
                  <a:extLst>
                    <a:ext uri="{FF2B5EF4-FFF2-40B4-BE49-F238E27FC236}">
                      <a16:creationId xmlns:a16="http://schemas.microsoft.com/office/drawing/2014/main" id="{BB5044F5-72C1-7A42-9217-08F24BD8AFEA}"/>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27" name="Oval 126">
                  <a:extLst>
                    <a:ext uri="{FF2B5EF4-FFF2-40B4-BE49-F238E27FC236}">
                      <a16:creationId xmlns:a16="http://schemas.microsoft.com/office/drawing/2014/main" id="{3A447617-05C4-714E-94CA-F003B49B63E0}"/>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25" name="Rectangle 124">
                <a:extLst>
                  <a:ext uri="{FF2B5EF4-FFF2-40B4-BE49-F238E27FC236}">
                    <a16:creationId xmlns:a16="http://schemas.microsoft.com/office/drawing/2014/main" id="{02812176-927E-FC4A-B92F-C5453C4452E6}"/>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123" name="Graphic 122">
              <a:extLst>
                <a:ext uri="{FF2B5EF4-FFF2-40B4-BE49-F238E27FC236}">
                  <a16:creationId xmlns:a16="http://schemas.microsoft.com/office/drawing/2014/main" id="{7E21EC49-1A87-234B-A3F9-B6C8E80AF7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16" y="2779032"/>
              <a:ext cx="1135464" cy="1362555"/>
            </a:xfrm>
            <a:prstGeom prst="rect">
              <a:avLst/>
            </a:prstGeom>
          </p:spPr>
        </p:pic>
      </p:grpSp>
      <p:grpSp>
        <p:nvGrpSpPr>
          <p:cNvPr id="128" name="Group 127">
            <a:extLst>
              <a:ext uri="{FF2B5EF4-FFF2-40B4-BE49-F238E27FC236}">
                <a16:creationId xmlns:a16="http://schemas.microsoft.com/office/drawing/2014/main" id="{20ABB90D-BED6-764D-A3DA-2486B53AA48C}"/>
              </a:ext>
            </a:extLst>
          </p:cNvPr>
          <p:cNvGrpSpPr/>
          <p:nvPr/>
        </p:nvGrpSpPr>
        <p:grpSpPr>
          <a:xfrm>
            <a:off x="635167" y="1966612"/>
            <a:ext cx="1440162" cy="1859589"/>
            <a:chOff x="635167" y="1966612"/>
            <a:chExt cx="1440162" cy="1859589"/>
          </a:xfrm>
        </p:grpSpPr>
        <p:grpSp>
          <p:nvGrpSpPr>
            <p:cNvPr id="129" name="Group 128">
              <a:extLst>
                <a:ext uri="{FF2B5EF4-FFF2-40B4-BE49-F238E27FC236}">
                  <a16:creationId xmlns:a16="http://schemas.microsoft.com/office/drawing/2014/main" id="{33716119-FBC5-0C44-90A0-BF0738FD812E}"/>
                </a:ext>
              </a:extLst>
            </p:cNvPr>
            <p:cNvGrpSpPr/>
            <p:nvPr/>
          </p:nvGrpSpPr>
          <p:grpSpPr>
            <a:xfrm>
              <a:off x="635167" y="1966612"/>
              <a:ext cx="1440162" cy="1859589"/>
              <a:chOff x="2158136" y="2504146"/>
              <a:chExt cx="2110702" cy="2725415"/>
            </a:xfrm>
          </p:grpSpPr>
          <p:grpSp>
            <p:nvGrpSpPr>
              <p:cNvPr id="131" name="Group 130">
                <a:extLst>
                  <a:ext uri="{FF2B5EF4-FFF2-40B4-BE49-F238E27FC236}">
                    <a16:creationId xmlns:a16="http://schemas.microsoft.com/office/drawing/2014/main" id="{2F300504-D5EC-9144-8B1E-42179FDF2E90}"/>
                  </a:ext>
                </a:extLst>
              </p:cNvPr>
              <p:cNvGrpSpPr/>
              <p:nvPr/>
            </p:nvGrpSpPr>
            <p:grpSpPr>
              <a:xfrm>
                <a:off x="2158136" y="2504146"/>
                <a:ext cx="2110702" cy="2110702"/>
                <a:chOff x="326528" y="1081908"/>
                <a:chExt cx="1648851" cy="1648851"/>
              </a:xfrm>
            </p:grpSpPr>
            <p:sp>
              <p:nvSpPr>
                <p:cNvPr id="133" name="Oval 132">
                  <a:extLst>
                    <a:ext uri="{FF2B5EF4-FFF2-40B4-BE49-F238E27FC236}">
                      <a16:creationId xmlns:a16="http://schemas.microsoft.com/office/drawing/2014/main" id="{B949FD62-0291-F842-B992-61C951E58A57}"/>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4" name="Oval 133">
                  <a:extLst>
                    <a:ext uri="{FF2B5EF4-FFF2-40B4-BE49-F238E27FC236}">
                      <a16:creationId xmlns:a16="http://schemas.microsoft.com/office/drawing/2014/main" id="{911A24C2-9024-FE4B-9C75-51C88546765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32" name="Rectangle 131">
                <a:extLst>
                  <a:ext uri="{FF2B5EF4-FFF2-40B4-BE49-F238E27FC236}">
                    <a16:creationId xmlns:a16="http://schemas.microsoft.com/office/drawing/2014/main" id="{46AF14EA-BAE8-834E-A3EF-C2A802523B8D}"/>
                  </a:ext>
                </a:extLst>
              </p:cNvPr>
              <p:cNvSpPr/>
              <p:nvPr/>
            </p:nvSpPr>
            <p:spPr>
              <a:xfrm>
                <a:off x="2721060" y="4688268"/>
                <a:ext cx="984853" cy="541293"/>
              </a:xfrm>
              <a:prstGeom prst="rect">
                <a:avLst/>
              </a:prstGeom>
            </p:spPr>
            <p:txBody>
              <a:bodyPr wrap="none">
                <a:spAutoFit/>
              </a:bodyPr>
              <a:lstStyle/>
              <a:p>
                <a:pPr algn="ctr"/>
                <a:r>
                  <a:rPr lang="en-US" b="1" dirty="0">
                    <a:solidFill>
                      <a:srgbClr val="1C5661"/>
                    </a:solidFill>
                  </a:rPr>
                  <a:t>HCP</a:t>
                </a:r>
                <a:endParaRPr lang="en-US" dirty="0">
                  <a:solidFill>
                    <a:srgbClr val="1C5661"/>
                  </a:solidFill>
                </a:endParaRPr>
              </a:p>
            </p:txBody>
          </p:sp>
        </p:grpSp>
        <p:pic>
          <p:nvPicPr>
            <p:cNvPr id="130" name="Graphic 129">
              <a:extLst>
                <a:ext uri="{FF2B5EF4-FFF2-40B4-BE49-F238E27FC236}">
                  <a16:creationId xmlns:a16="http://schemas.microsoft.com/office/drawing/2014/main" id="{6ABE7773-A467-D04E-8E4C-8D6323564D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916" y="2220627"/>
              <a:ext cx="777782" cy="933337"/>
            </a:xfrm>
            <a:prstGeom prst="rect">
              <a:avLst/>
            </a:prstGeom>
          </p:spPr>
        </p:pic>
      </p:grpSp>
      <p:grpSp>
        <p:nvGrpSpPr>
          <p:cNvPr id="135" name="Group 134">
            <a:extLst>
              <a:ext uri="{FF2B5EF4-FFF2-40B4-BE49-F238E27FC236}">
                <a16:creationId xmlns:a16="http://schemas.microsoft.com/office/drawing/2014/main" id="{BC2A8E11-65E3-0841-8A9D-A6AB7E92C946}"/>
              </a:ext>
            </a:extLst>
          </p:cNvPr>
          <p:cNvGrpSpPr/>
          <p:nvPr/>
        </p:nvGrpSpPr>
        <p:grpSpPr>
          <a:xfrm>
            <a:off x="401523" y="4091933"/>
            <a:ext cx="1907446" cy="2136589"/>
            <a:chOff x="452300" y="4230772"/>
            <a:chExt cx="1907446" cy="2136589"/>
          </a:xfrm>
        </p:grpSpPr>
        <p:grpSp>
          <p:nvGrpSpPr>
            <p:cNvPr id="136" name="Group 135">
              <a:extLst>
                <a:ext uri="{FF2B5EF4-FFF2-40B4-BE49-F238E27FC236}">
                  <a16:creationId xmlns:a16="http://schemas.microsoft.com/office/drawing/2014/main" id="{BB7E3B8E-9CA9-2946-9C5E-D2785120E25C}"/>
                </a:ext>
              </a:extLst>
            </p:cNvPr>
            <p:cNvGrpSpPr/>
            <p:nvPr/>
          </p:nvGrpSpPr>
          <p:grpSpPr>
            <a:xfrm>
              <a:off x="452300" y="4230772"/>
              <a:ext cx="1907446" cy="2136589"/>
              <a:chOff x="1815716" y="2504146"/>
              <a:chExt cx="2795554" cy="3131386"/>
            </a:xfrm>
          </p:grpSpPr>
          <p:grpSp>
            <p:nvGrpSpPr>
              <p:cNvPr id="138" name="Group 137">
                <a:extLst>
                  <a:ext uri="{FF2B5EF4-FFF2-40B4-BE49-F238E27FC236}">
                    <a16:creationId xmlns:a16="http://schemas.microsoft.com/office/drawing/2014/main" id="{5D89351B-47D3-7B40-A78A-4A81863C7632}"/>
                  </a:ext>
                </a:extLst>
              </p:cNvPr>
              <p:cNvGrpSpPr/>
              <p:nvPr/>
            </p:nvGrpSpPr>
            <p:grpSpPr>
              <a:xfrm>
                <a:off x="2158136" y="2504146"/>
                <a:ext cx="2110702" cy="2110702"/>
                <a:chOff x="326528" y="1081908"/>
                <a:chExt cx="1648851" cy="1648851"/>
              </a:xfrm>
            </p:grpSpPr>
            <p:sp>
              <p:nvSpPr>
                <p:cNvPr id="140" name="Oval 139">
                  <a:extLst>
                    <a:ext uri="{FF2B5EF4-FFF2-40B4-BE49-F238E27FC236}">
                      <a16:creationId xmlns:a16="http://schemas.microsoft.com/office/drawing/2014/main" id="{FEB852E4-36B8-2B4C-BEC6-3840532B1429}"/>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41" name="Oval 140">
                  <a:extLst>
                    <a:ext uri="{FF2B5EF4-FFF2-40B4-BE49-F238E27FC236}">
                      <a16:creationId xmlns:a16="http://schemas.microsoft.com/office/drawing/2014/main" id="{47FB1DC7-9E54-3A44-BA82-630A6A1A1251}"/>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39" name="Rectangle 138">
                <a:extLst>
                  <a:ext uri="{FF2B5EF4-FFF2-40B4-BE49-F238E27FC236}">
                    <a16:creationId xmlns:a16="http://schemas.microsoft.com/office/drawing/2014/main" id="{F104A133-476F-7948-90D4-675B0AE171C2}"/>
                  </a:ext>
                </a:extLst>
              </p:cNvPr>
              <p:cNvSpPr/>
              <p:nvPr/>
            </p:nvSpPr>
            <p:spPr>
              <a:xfrm>
                <a:off x="1815716" y="4688269"/>
                <a:ext cx="2795554" cy="947263"/>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grpSp>
        <p:pic>
          <p:nvPicPr>
            <p:cNvPr id="137" name="Graphic 136">
              <a:extLst>
                <a:ext uri="{FF2B5EF4-FFF2-40B4-BE49-F238E27FC236}">
                  <a16:creationId xmlns:a16="http://schemas.microsoft.com/office/drawing/2014/main" id="{BC6D8A64-99D8-5B4A-8536-2A6444C21A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865" y="4511976"/>
              <a:ext cx="793973" cy="884713"/>
            </a:xfrm>
            <a:prstGeom prst="rect">
              <a:avLst/>
            </a:prstGeom>
          </p:spPr>
        </p:pic>
      </p:grpSp>
      <p:sp>
        <p:nvSpPr>
          <p:cNvPr id="145" name="Rectangle: Rounded Corners 22">
            <a:extLst>
              <a:ext uri="{FF2B5EF4-FFF2-40B4-BE49-F238E27FC236}">
                <a16:creationId xmlns:a16="http://schemas.microsoft.com/office/drawing/2014/main" id="{692FF67A-08D0-C541-BFBF-AF97EBED22B8}"/>
              </a:ext>
            </a:extLst>
          </p:cNvPr>
          <p:cNvSpPr/>
          <p:nvPr/>
        </p:nvSpPr>
        <p:spPr>
          <a:xfrm>
            <a:off x="3676160" y="4493933"/>
            <a:ext cx="4830994" cy="677112"/>
          </a:xfrm>
          <a:prstGeom prst="roundRect">
            <a:avLst/>
          </a:prstGeom>
          <a:solidFill>
            <a:schemeClr val="accent6">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AE1F398B-347B-0D47-B079-F2BC8D5D33D8}"/>
              </a:ext>
            </a:extLst>
          </p:cNvPr>
          <p:cNvSpPr txBox="1"/>
          <p:nvPr/>
        </p:nvSpPr>
        <p:spPr>
          <a:xfrm>
            <a:off x="3757598" y="4571924"/>
            <a:ext cx="4639258" cy="523220"/>
          </a:xfrm>
          <a:prstGeom prst="rect">
            <a:avLst/>
          </a:prstGeom>
          <a:noFill/>
        </p:spPr>
        <p:txBody>
          <a:bodyPr wrap="square" rtlCol="0">
            <a:spAutoFit/>
          </a:bodyPr>
          <a:lstStyle/>
          <a:p>
            <a:pPr algn="ctr"/>
            <a:r>
              <a:rPr lang="en-US" sz="1400" b="1" dirty="0">
                <a:solidFill>
                  <a:schemeClr val="bg1"/>
                </a:solidFill>
                <a:cs typeface="Calibri" panose="020F0502020204030204" pitchFamily="34" charset="0"/>
              </a:rPr>
              <a:t>First dose monitoring only for specific patients. Refer to PI for additional information.</a:t>
            </a:r>
          </a:p>
        </p:txBody>
      </p:sp>
      <p:grpSp>
        <p:nvGrpSpPr>
          <p:cNvPr id="45" name="tabs 1">
            <a:extLst>
              <a:ext uri="{FF2B5EF4-FFF2-40B4-BE49-F238E27FC236}">
                <a16:creationId xmlns:a16="http://schemas.microsoft.com/office/drawing/2014/main" id="{C9088EA8-8AD3-492A-BD33-A94AB05D660C}"/>
              </a:ext>
            </a:extLst>
          </p:cNvPr>
          <p:cNvGrpSpPr/>
          <p:nvPr/>
        </p:nvGrpSpPr>
        <p:grpSpPr>
          <a:xfrm>
            <a:off x="326528" y="1100221"/>
            <a:ext cx="8490944" cy="588937"/>
            <a:chOff x="326528" y="1100221"/>
            <a:chExt cx="7083828" cy="588937"/>
          </a:xfrm>
          <a:solidFill>
            <a:srgbClr val="245D68"/>
          </a:solidFill>
        </p:grpSpPr>
        <p:sp>
          <p:nvSpPr>
            <p:cNvPr id="46" name="Freeform 23">
              <a:extLst>
                <a:ext uri="{FF2B5EF4-FFF2-40B4-BE49-F238E27FC236}">
                  <a16:creationId xmlns:a16="http://schemas.microsoft.com/office/drawing/2014/main" id="{64233641-7A9A-4D09-A24F-572A6014AB6E}"/>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47" name="Freeform 24">
              <a:extLst>
                <a:ext uri="{FF2B5EF4-FFF2-40B4-BE49-F238E27FC236}">
                  <a16:creationId xmlns:a16="http://schemas.microsoft.com/office/drawing/2014/main" id="{82620409-A222-445E-AF7B-782F32AED5D9}"/>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49" name="Freeform 31">
              <a:extLst>
                <a:ext uri="{FF2B5EF4-FFF2-40B4-BE49-F238E27FC236}">
                  <a16:creationId xmlns:a16="http://schemas.microsoft.com/office/drawing/2014/main" id="{A21F7C21-23D4-4564-AC0A-7A8D91BB3655}"/>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50" name="Freeform 34">
              <a:extLst>
                <a:ext uri="{FF2B5EF4-FFF2-40B4-BE49-F238E27FC236}">
                  <a16:creationId xmlns:a16="http://schemas.microsoft.com/office/drawing/2014/main" id="{6C2ECC19-C879-456C-8972-B8F75870DB2C}"/>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sp>
          <p:nvSpPr>
            <p:cNvPr id="48" name="Freeform 27">
              <a:extLst>
                <a:ext uri="{FF2B5EF4-FFF2-40B4-BE49-F238E27FC236}">
                  <a16:creationId xmlns:a16="http://schemas.microsoft.com/office/drawing/2014/main" id="{1DFCF7FB-3C22-48C1-AA48-A3600BD9D9E5}"/>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114" name="HYPERLINK">
            <a:extLst>
              <a:ext uri="{FF2B5EF4-FFF2-40B4-BE49-F238E27FC236}">
                <a16:creationId xmlns:a16="http://schemas.microsoft.com/office/drawing/2014/main" id="{EE09472A-A6CA-FE43-A811-0B8B1C66B1AE}"/>
              </a:ext>
            </a:extLst>
          </p:cNvPr>
          <p:cNvGrpSpPr/>
          <p:nvPr/>
        </p:nvGrpSpPr>
        <p:grpSpPr>
          <a:xfrm>
            <a:off x="367247" y="1086207"/>
            <a:ext cx="8466078" cy="590428"/>
            <a:chOff x="334679" y="1109013"/>
            <a:chExt cx="8466078" cy="590428"/>
          </a:xfrm>
        </p:grpSpPr>
        <p:sp>
          <p:nvSpPr>
            <p:cNvPr id="115" name="Freeform 114">
              <a:hlinkClick r:id="rId10" action="ppaction://hlinksldjump"/>
              <a:extLst>
                <a:ext uri="{FF2B5EF4-FFF2-40B4-BE49-F238E27FC236}">
                  <a16:creationId xmlns:a16="http://schemas.microsoft.com/office/drawing/2014/main" id="{5D50AE8A-A8F9-F948-8E20-FEA7B6D49F18}"/>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6" name="Freeform 115">
              <a:hlinkClick r:id="rId11" action="ppaction://hlinksldjump"/>
              <a:extLst>
                <a:ext uri="{FF2B5EF4-FFF2-40B4-BE49-F238E27FC236}">
                  <a16:creationId xmlns:a16="http://schemas.microsoft.com/office/drawing/2014/main" id="{CB072457-D04C-A043-9778-EB2001B1B559}"/>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7" name="Freeform 116">
              <a:hlinkClick r:id="rId12" action="ppaction://hlinksldjump"/>
              <a:extLst>
                <a:ext uri="{FF2B5EF4-FFF2-40B4-BE49-F238E27FC236}">
                  <a16:creationId xmlns:a16="http://schemas.microsoft.com/office/drawing/2014/main" id="{0A10579E-BD3A-3B43-8CAF-186A439CBCA6}"/>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8" name="Freeform 117">
              <a:hlinkClick r:id="rId13" action="ppaction://hlinksldjump"/>
              <a:extLst>
                <a:ext uri="{FF2B5EF4-FFF2-40B4-BE49-F238E27FC236}">
                  <a16:creationId xmlns:a16="http://schemas.microsoft.com/office/drawing/2014/main" id="{B321A37A-16A2-AB48-8944-1A3C8408F921}"/>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9" name="Freeform 118">
              <a:hlinkClick r:id="rId14" action="ppaction://hlinksldjump"/>
              <a:extLst>
                <a:ext uri="{FF2B5EF4-FFF2-40B4-BE49-F238E27FC236}">
                  <a16:creationId xmlns:a16="http://schemas.microsoft.com/office/drawing/2014/main" id="{EA1B5356-7EB3-884F-9FBC-DCAF0211C2B6}"/>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4" name="Hyperlink">
            <a:hlinkClick r:id="rId3" action="ppaction://hlinksldjump"/>
            <a:extLst>
              <a:ext uri="{FF2B5EF4-FFF2-40B4-BE49-F238E27FC236}">
                <a16:creationId xmlns:a16="http://schemas.microsoft.com/office/drawing/2014/main" id="{69093070-8E44-F146-88CC-3189817CA48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1">
            <a:extLst>
              <a:ext uri="{FF2B5EF4-FFF2-40B4-BE49-F238E27FC236}">
                <a16:creationId xmlns:a16="http://schemas.microsoft.com/office/drawing/2014/main" id="{9211DEED-FF86-B34A-8E50-E61EA33AEEB9}"/>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7: </a:t>
            </a:r>
            <a:r>
              <a:rPr lang="en-US" sz="1950" b="0" spc="0" dirty="0"/>
              <a:t>Patient Starts Treatment With PONVORY™. </a:t>
            </a:r>
            <a:br>
              <a:rPr lang="en-US" sz="1950" b="0" spc="0" dirty="0"/>
            </a:br>
            <a:r>
              <a:rPr lang="en-US" sz="1950" b="0" spc="0" dirty="0"/>
              <a:t>Support Available Via The Trial Offer For PONVORY™ </a:t>
            </a:r>
          </a:p>
        </p:txBody>
      </p:sp>
    </p:spTree>
    <p:extLst>
      <p:ext uri="{BB962C8B-B14F-4D97-AF65-F5344CB8AC3E}">
        <p14:creationId xmlns:p14="http://schemas.microsoft.com/office/powerpoint/2010/main" val="14846126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33DBB0C0-01F0-5044-A747-347CFF9E3B22}"/>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55" name="Title 1">
            <a:extLst>
              <a:ext uri="{FF2B5EF4-FFF2-40B4-BE49-F238E27FC236}">
                <a16:creationId xmlns:a16="http://schemas.microsoft.com/office/drawing/2014/main" id="{1091AFCC-E94B-8E48-AFB2-B911B5F16187}"/>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endParaRPr lang="en-US" b="0" dirty="0"/>
          </a:p>
        </p:txBody>
      </p:sp>
      <p:grpSp>
        <p:nvGrpSpPr>
          <p:cNvPr id="56" name="Group 55">
            <a:extLst>
              <a:ext uri="{FF2B5EF4-FFF2-40B4-BE49-F238E27FC236}">
                <a16:creationId xmlns:a16="http://schemas.microsoft.com/office/drawing/2014/main" id="{FC23E7A4-FE45-A04B-809C-6EA088EC8DAA}"/>
              </a:ext>
            </a:extLst>
          </p:cNvPr>
          <p:cNvGrpSpPr/>
          <p:nvPr/>
        </p:nvGrpSpPr>
        <p:grpSpPr>
          <a:xfrm>
            <a:off x="867555" y="2301630"/>
            <a:ext cx="2117569" cy="2578304"/>
            <a:chOff x="1997730" y="3903485"/>
            <a:chExt cx="1648033" cy="2006608"/>
          </a:xfrm>
        </p:grpSpPr>
        <p:grpSp>
          <p:nvGrpSpPr>
            <p:cNvPr id="57" name="Group 56">
              <a:extLst>
                <a:ext uri="{FF2B5EF4-FFF2-40B4-BE49-F238E27FC236}">
                  <a16:creationId xmlns:a16="http://schemas.microsoft.com/office/drawing/2014/main" id="{39EB2225-317E-FD47-B606-1AD7A4DF1722}"/>
                </a:ext>
              </a:extLst>
            </p:cNvPr>
            <p:cNvGrpSpPr/>
            <p:nvPr/>
          </p:nvGrpSpPr>
          <p:grpSpPr>
            <a:xfrm>
              <a:off x="1997730" y="3903485"/>
              <a:ext cx="1648033" cy="1648033"/>
              <a:chOff x="1997730" y="3903485"/>
              <a:chExt cx="1648033" cy="1648033"/>
            </a:xfrm>
          </p:grpSpPr>
          <p:sp>
            <p:nvSpPr>
              <p:cNvPr id="59" name="Oval 58">
                <a:extLst>
                  <a:ext uri="{FF2B5EF4-FFF2-40B4-BE49-F238E27FC236}">
                    <a16:creationId xmlns:a16="http://schemas.microsoft.com/office/drawing/2014/main" id="{71EB7741-032B-4E4F-A2F1-5CDB4E910474}"/>
                  </a:ext>
                </a:extLst>
              </p:cNvPr>
              <p:cNvSpPr/>
              <p:nvPr/>
            </p:nvSpPr>
            <p:spPr>
              <a:xfrm>
                <a:off x="1997730" y="3903485"/>
                <a:ext cx="1648033" cy="1648033"/>
              </a:xfrm>
              <a:prstGeom prst="ellipse">
                <a:avLst/>
              </a:prstGeom>
              <a:gradFill>
                <a:gsLst>
                  <a:gs pos="25000">
                    <a:srgbClr val="A9D31C"/>
                  </a:gs>
                  <a:gs pos="71000">
                    <a:srgbClr val="6EAA2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AB19A66-B161-2C44-B813-F939444EF3D5}"/>
                  </a:ext>
                </a:extLst>
              </p:cNvPr>
              <p:cNvSpPr/>
              <p:nvPr/>
            </p:nvSpPr>
            <p:spPr>
              <a:xfrm>
                <a:off x="2090734" y="3996489"/>
                <a:ext cx="1462021" cy="1462021"/>
              </a:xfrm>
              <a:prstGeom prst="ellipse">
                <a:avLst/>
              </a:prstGeom>
              <a:gradFill>
                <a:gsLst>
                  <a:gs pos="100000">
                    <a:srgbClr val="A9D31C"/>
                  </a:gs>
                  <a:gs pos="26000">
                    <a:srgbClr val="6EAA2A"/>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Graphic 60">
                <a:extLst>
                  <a:ext uri="{FF2B5EF4-FFF2-40B4-BE49-F238E27FC236}">
                    <a16:creationId xmlns:a16="http://schemas.microsoft.com/office/drawing/2014/main" id="{7BE03CAA-6FF0-7F49-B077-7BF953BF5C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3434" y="4111816"/>
                <a:ext cx="965639" cy="1158766"/>
              </a:xfrm>
              <a:prstGeom prst="rect">
                <a:avLst/>
              </a:prstGeom>
            </p:spPr>
          </p:pic>
        </p:grpSp>
        <p:sp>
          <p:nvSpPr>
            <p:cNvPr id="58" name="Rectangle 57">
              <a:extLst>
                <a:ext uri="{FF2B5EF4-FFF2-40B4-BE49-F238E27FC236}">
                  <a16:creationId xmlns:a16="http://schemas.microsoft.com/office/drawing/2014/main" id="{2B3ED090-4386-F846-8E8E-998850BAF6CF}"/>
                </a:ext>
              </a:extLst>
            </p:cNvPr>
            <p:cNvSpPr/>
            <p:nvPr/>
          </p:nvSpPr>
          <p:spPr>
            <a:xfrm>
              <a:off x="2358832" y="5602316"/>
              <a:ext cx="925830" cy="307777"/>
            </a:xfrm>
            <a:prstGeom prst="rect">
              <a:avLst/>
            </a:prstGeom>
          </p:spPr>
          <p:txBody>
            <a:bodyPr wrap="none">
              <a:spAutoFit/>
            </a:bodyPr>
            <a:lstStyle/>
            <a:p>
              <a:pPr lvl="0" algn="ctr"/>
              <a:r>
                <a:rPr lang="en-US" sz="1400" b="1" dirty="0">
                  <a:solidFill>
                    <a:srgbClr val="6EAA2A"/>
                  </a:solidFill>
                </a:rPr>
                <a:t>PATIENT</a:t>
              </a:r>
            </a:p>
          </p:txBody>
        </p:sp>
      </p:grpSp>
      <p:sp>
        <p:nvSpPr>
          <p:cNvPr id="62" name="Freeform 61">
            <a:extLst>
              <a:ext uri="{FF2B5EF4-FFF2-40B4-BE49-F238E27FC236}">
                <a16:creationId xmlns:a16="http://schemas.microsoft.com/office/drawing/2014/main" id="{8D633542-D636-F84E-B885-7B62129BD885}"/>
              </a:ext>
            </a:extLst>
          </p:cNvPr>
          <p:cNvSpPr/>
          <p:nvPr/>
        </p:nvSpPr>
        <p:spPr>
          <a:xfrm>
            <a:off x="320039" y="1113097"/>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Google Shape;936;p79">
            <a:extLst>
              <a:ext uri="{FF2B5EF4-FFF2-40B4-BE49-F238E27FC236}">
                <a16:creationId xmlns:a16="http://schemas.microsoft.com/office/drawing/2014/main" id="{01DCFA1A-68C6-7F44-95AC-C4EE7CAC9C03}"/>
              </a:ext>
            </a:extLst>
          </p:cNvPr>
          <p:cNvSpPr txBox="1"/>
          <p:nvPr/>
        </p:nvSpPr>
        <p:spPr>
          <a:xfrm>
            <a:off x="4446740" y="2605335"/>
            <a:ext cx="4172562" cy="1356602"/>
          </a:xfrm>
          <a:prstGeom prst="rect">
            <a:avLst/>
          </a:prstGeom>
          <a:noFill/>
          <a:ln>
            <a:noFill/>
          </a:ln>
        </p:spPr>
        <p:txBody>
          <a:bodyPr spcFirstLastPara="1" wrap="square" lIns="0" tIns="121900" rIns="121900" bIns="121900" anchor="t" anchorCtr="0">
            <a:noAutofit/>
          </a:bodyPr>
          <a:lstStyle/>
          <a:p>
            <a:pPr defTabSz="1219170">
              <a:spcAft>
                <a:spcPts val="600"/>
              </a:spcAft>
              <a:buClr>
                <a:srgbClr val="6EAA2A"/>
              </a:buClr>
              <a:buSzPct val="200000"/>
            </a:pPr>
            <a:r>
              <a:rPr lang="en-US" sz="1800" dirty="0">
                <a:solidFill>
                  <a:srgbClr val="002060"/>
                </a:solidFill>
                <a:latin typeface="Arial" panose="020B0604020202020204" pitchFamily="34" charset="0"/>
                <a:cs typeface="Arial" panose="020B0604020202020204" pitchFamily="34" charset="0"/>
              </a:rPr>
              <a:t>Based on whether first dose monitoring is required, the Care Coordinator will work with the patient and HCP to schedule the delivery of the Trial Offer for PONVORY™</a:t>
            </a:r>
          </a:p>
        </p:txBody>
      </p:sp>
      <p:sp>
        <p:nvSpPr>
          <p:cNvPr id="64" name="Arrow: Down 68">
            <a:extLst>
              <a:ext uri="{FF2B5EF4-FFF2-40B4-BE49-F238E27FC236}">
                <a16:creationId xmlns:a16="http://schemas.microsoft.com/office/drawing/2014/main" id="{1F8DA12D-B6BF-E442-8528-EF10CDE76D88}"/>
              </a:ext>
            </a:extLst>
          </p:cNvPr>
          <p:cNvSpPr/>
          <p:nvPr/>
        </p:nvSpPr>
        <p:spPr>
          <a:xfrm rot="16200000">
            <a:off x="3114701" y="2477542"/>
            <a:ext cx="651319" cy="1586875"/>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ounded Rectangle 64">
            <a:hlinkClick r:id="rId5" action="ppaction://hlinksldjump"/>
            <a:extLst>
              <a:ext uri="{FF2B5EF4-FFF2-40B4-BE49-F238E27FC236}">
                <a16:creationId xmlns:a16="http://schemas.microsoft.com/office/drawing/2014/main" id="{4C44CCAC-6101-E541-90CD-5D97E39CA488}"/>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91" name="Freeform 90">
            <a:extLst>
              <a:ext uri="{FF2B5EF4-FFF2-40B4-BE49-F238E27FC236}">
                <a16:creationId xmlns:a16="http://schemas.microsoft.com/office/drawing/2014/main" id="{7A3DF526-F91F-CF4B-BF32-1F2959C00176}"/>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grpSp>
        <p:nvGrpSpPr>
          <p:cNvPr id="93" name="Group 92">
            <a:extLst>
              <a:ext uri="{FF2B5EF4-FFF2-40B4-BE49-F238E27FC236}">
                <a16:creationId xmlns:a16="http://schemas.microsoft.com/office/drawing/2014/main" id="{7BC6D333-27A2-CE49-A86A-FB15C74B23D4}"/>
              </a:ext>
            </a:extLst>
          </p:cNvPr>
          <p:cNvGrpSpPr/>
          <p:nvPr/>
        </p:nvGrpSpPr>
        <p:grpSpPr>
          <a:xfrm>
            <a:off x="796208" y="2448659"/>
            <a:ext cx="1662139" cy="2010798"/>
            <a:chOff x="4990766" y="2439439"/>
            <a:chExt cx="2110702" cy="2553454"/>
          </a:xfrm>
        </p:grpSpPr>
        <p:grpSp>
          <p:nvGrpSpPr>
            <p:cNvPr id="106" name="Group 105">
              <a:extLst>
                <a:ext uri="{FF2B5EF4-FFF2-40B4-BE49-F238E27FC236}">
                  <a16:creationId xmlns:a16="http://schemas.microsoft.com/office/drawing/2014/main" id="{470512C3-311C-8842-BD4A-3C0E052C4B73}"/>
                </a:ext>
              </a:extLst>
            </p:cNvPr>
            <p:cNvGrpSpPr/>
            <p:nvPr/>
          </p:nvGrpSpPr>
          <p:grpSpPr>
            <a:xfrm>
              <a:off x="4990766" y="2439439"/>
              <a:ext cx="2110702" cy="2553454"/>
              <a:chOff x="2158136" y="2504146"/>
              <a:chExt cx="2110702" cy="2553454"/>
            </a:xfrm>
          </p:grpSpPr>
          <p:grpSp>
            <p:nvGrpSpPr>
              <p:cNvPr id="108" name="Group 107">
                <a:extLst>
                  <a:ext uri="{FF2B5EF4-FFF2-40B4-BE49-F238E27FC236}">
                    <a16:creationId xmlns:a16="http://schemas.microsoft.com/office/drawing/2014/main" id="{0930E7FE-B019-8B43-ABCD-D0771248C4D8}"/>
                  </a:ext>
                </a:extLst>
              </p:cNvPr>
              <p:cNvGrpSpPr/>
              <p:nvPr/>
            </p:nvGrpSpPr>
            <p:grpSpPr>
              <a:xfrm>
                <a:off x="2158136" y="2504146"/>
                <a:ext cx="2110702" cy="2110702"/>
                <a:chOff x="326528" y="1081908"/>
                <a:chExt cx="1648851" cy="1648851"/>
              </a:xfrm>
            </p:grpSpPr>
            <p:sp>
              <p:nvSpPr>
                <p:cNvPr id="110" name="Oval 109">
                  <a:extLst>
                    <a:ext uri="{FF2B5EF4-FFF2-40B4-BE49-F238E27FC236}">
                      <a16:creationId xmlns:a16="http://schemas.microsoft.com/office/drawing/2014/main" id="{8E3F2791-53B0-4243-B88F-F26BC20F6A7A}"/>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1" name="Oval 110">
                  <a:extLst>
                    <a:ext uri="{FF2B5EF4-FFF2-40B4-BE49-F238E27FC236}">
                      <a16:creationId xmlns:a16="http://schemas.microsoft.com/office/drawing/2014/main" id="{4F59F1E2-80E1-AC4B-A7BA-5AE19C74D0C8}"/>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09" name="Rectangle 108">
                <a:extLst>
                  <a:ext uri="{FF2B5EF4-FFF2-40B4-BE49-F238E27FC236}">
                    <a16:creationId xmlns:a16="http://schemas.microsoft.com/office/drawing/2014/main" id="{5757DD96-5FB5-4240-98E9-46E69B16077A}"/>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107" name="Graphic 106">
              <a:extLst>
                <a:ext uri="{FF2B5EF4-FFF2-40B4-BE49-F238E27FC236}">
                  <a16:creationId xmlns:a16="http://schemas.microsoft.com/office/drawing/2014/main" id="{C9A7CB8C-F5A1-6E40-ACCB-A0622402DF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6816" y="2779032"/>
              <a:ext cx="1135464" cy="1362555"/>
            </a:xfrm>
            <a:prstGeom prst="rect">
              <a:avLst/>
            </a:prstGeom>
          </p:spPr>
        </p:pic>
      </p:grpSp>
      <p:grpSp>
        <p:nvGrpSpPr>
          <p:cNvPr id="73" name="tab 2">
            <a:extLst>
              <a:ext uri="{FF2B5EF4-FFF2-40B4-BE49-F238E27FC236}">
                <a16:creationId xmlns:a16="http://schemas.microsoft.com/office/drawing/2014/main" id="{E0C8974D-8424-4547-8A71-53DA0AA3908F}"/>
              </a:ext>
            </a:extLst>
          </p:cNvPr>
          <p:cNvGrpSpPr/>
          <p:nvPr/>
        </p:nvGrpSpPr>
        <p:grpSpPr>
          <a:xfrm>
            <a:off x="326528" y="1100221"/>
            <a:ext cx="8490944" cy="588937"/>
            <a:chOff x="326528" y="1100221"/>
            <a:chExt cx="7083828" cy="588937"/>
          </a:xfrm>
          <a:solidFill>
            <a:srgbClr val="245D68"/>
          </a:solidFill>
        </p:grpSpPr>
        <p:sp>
          <p:nvSpPr>
            <p:cNvPr id="74" name="Freeform 82">
              <a:hlinkClick r:id="rId6" action="ppaction://hlinksldjump"/>
              <a:extLst>
                <a:ext uri="{FF2B5EF4-FFF2-40B4-BE49-F238E27FC236}">
                  <a16:creationId xmlns:a16="http://schemas.microsoft.com/office/drawing/2014/main" id="{FB15F7E4-14D8-47FB-9E84-2940F98BC783}"/>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75" name="Freeform 83">
              <a:extLst>
                <a:ext uri="{FF2B5EF4-FFF2-40B4-BE49-F238E27FC236}">
                  <a16:creationId xmlns:a16="http://schemas.microsoft.com/office/drawing/2014/main" id="{A341E637-5451-4ADF-9D9F-E3876A2206BD}"/>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76" name="Freeform 84">
              <a:extLst>
                <a:ext uri="{FF2B5EF4-FFF2-40B4-BE49-F238E27FC236}">
                  <a16:creationId xmlns:a16="http://schemas.microsoft.com/office/drawing/2014/main" id="{128ADD2A-80A1-486A-8C32-85CF78098D4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80" name="Freeform 80">
              <a:hlinkClick r:id="rId7" action="ppaction://hlinksldjump"/>
              <a:extLst>
                <a:ext uri="{FF2B5EF4-FFF2-40B4-BE49-F238E27FC236}">
                  <a16:creationId xmlns:a16="http://schemas.microsoft.com/office/drawing/2014/main" id="{DACF4165-92B3-4469-BE27-57DF4FE6B718}"/>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81" name="Freeform 81">
              <a:extLst>
                <a:ext uri="{FF2B5EF4-FFF2-40B4-BE49-F238E27FC236}">
                  <a16:creationId xmlns:a16="http://schemas.microsoft.com/office/drawing/2014/main" id="{A49C4D15-FDFA-4614-AF4D-3172A4389628}"/>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this stage? </a:t>
              </a:r>
            </a:p>
          </p:txBody>
        </p:sp>
      </p:grpSp>
      <p:grpSp>
        <p:nvGrpSpPr>
          <p:cNvPr id="79" name="HYPERLINK">
            <a:extLst>
              <a:ext uri="{FF2B5EF4-FFF2-40B4-BE49-F238E27FC236}">
                <a16:creationId xmlns:a16="http://schemas.microsoft.com/office/drawing/2014/main" id="{2522338F-4A84-074F-B9BD-55AEC3CDEA41}"/>
              </a:ext>
            </a:extLst>
          </p:cNvPr>
          <p:cNvGrpSpPr/>
          <p:nvPr/>
        </p:nvGrpSpPr>
        <p:grpSpPr>
          <a:xfrm>
            <a:off x="314659" y="1107372"/>
            <a:ext cx="8466078" cy="590428"/>
            <a:chOff x="334679" y="1109013"/>
            <a:chExt cx="8466078" cy="590428"/>
          </a:xfrm>
        </p:grpSpPr>
        <p:sp>
          <p:nvSpPr>
            <p:cNvPr id="86" name="Freeform 85">
              <a:hlinkClick r:id="rId8" action="ppaction://hlinksldjump"/>
              <a:extLst>
                <a:ext uri="{FF2B5EF4-FFF2-40B4-BE49-F238E27FC236}">
                  <a16:creationId xmlns:a16="http://schemas.microsoft.com/office/drawing/2014/main" id="{A9B3CACD-DA7A-8444-BAE8-2D48A4885369}"/>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7" name="Freeform 86">
              <a:hlinkClick r:id="rId9" action="ppaction://hlinksldjump"/>
              <a:extLst>
                <a:ext uri="{FF2B5EF4-FFF2-40B4-BE49-F238E27FC236}">
                  <a16:creationId xmlns:a16="http://schemas.microsoft.com/office/drawing/2014/main" id="{25CC6A74-3D79-9045-AB98-DC890C310844}"/>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8" name="Freeform 87">
              <a:hlinkClick r:id="rId10" action="ppaction://hlinksldjump"/>
              <a:extLst>
                <a:ext uri="{FF2B5EF4-FFF2-40B4-BE49-F238E27FC236}">
                  <a16:creationId xmlns:a16="http://schemas.microsoft.com/office/drawing/2014/main" id="{6FF162FC-B5E0-DA44-99FB-2D650AAA675C}"/>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9" name="Freeform 88">
              <a:hlinkClick r:id="rId11" action="ppaction://hlinksldjump"/>
              <a:extLst>
                <a:ext uri="{FF2B5EF4-FFF2-40B4-BE49-F238E27FC236}">
                  <a16:creationId xmlns:a16="http://schemas.microsoft.com/office/drawing/2014/main" id="{1C958FA4-FAB3-7F4F-B765-C38CA7EF9657}"/>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0" name="Freeform 89">
              <a:hlinkClick r:id="rId12" action="ppaction://hlinksldjump"/>
              <a:extLst>
                <a:ext uri="{FF2B5EF4-FFF2-40B4-BE49-F238E27FC236}">
                  <a16:creationId xmlns:a16="http://schemas.microsoft.com/office/drawing/2014/main" id="{5E681C55-EE52-6D4C-959D-D62BA88017E4}"/>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2" name="Hyperlink">
            <a:hlinkClick r:id="rId5" action="ppaction://hlinksldjump"/>
            <a:extLst>
              <a:ext uri="{FF2B5EF4-FFF2-40B4-BE49-F238E27FC236}">
                <a16:creationId xmlns:a16="http://schemas.microsoft.com/office/drawing/2014/main" id="{6683C6C3-D759-C34F-981C-CF6D874D546F}"/>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C01428A4-40D9-A448-ADC2-64D6641EB09F}"/>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7: </a:t>
            </a:r>
            <a:r>
              <a:rPr lang="en-US" sz="1950" b="0" spc="0" dirty="0"/>
              <a:t>Patient Starts Treatment With PONVORY™. </a:t>
            </a:r>
            <a:br>
              <a:rPr lang="en-US" sz="1950" b="0" spc="0" dirty="0"/>
            </a:br>
            <a:r>
              <a:rPr lang="en-US" sz="1950" b="0" spc="0" dirty="0"/>
              <a:t>Support Available Via The Trial Offer For PONVORY™ </a:t>
            </a:r>
          </a:p>
        </p:txBody>
      </p:sp>
    </p:spTree>
    <p:extLst>
      <p:ext uri="{BB962C8B-B14F-4D97-AF65-F5344CB8AC3E}">
        <p14:creationId xmlns:p14="http://schemas.microsoft.com/office/powerpoint/2010/main" val="76412092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a:extLst>
              <a:ext uri="{FF2B5EF4-FFF2-40B4-BE49-F238E27FC236}">
                <a16:creationId xmlns:a16="http://schemas.microsoft.com/office/drawing/2014/main" id="{1D839F58-8C2C-C240-BF5B-54C8B871D1E9}"/>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62" name="Title 1">
            <a:extLst>
              <a:ext uri="{FF2B5EF4-FFF2-40B4-BE49-F238E27FC236}">
                <a16:creationId xmlns:a16="http://schemas.microsoft.com/office/drawing/2014/main" id="{5101FC83-8D60-FD45-80FA-8BF08B43AB1E}"/>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3" name="Freeform 62">
            <a:extLst>
              <a:ext uri="{FF2B5EF4-FFF2-40B4-BE49-F238E27FC236}">
                <a16:creationId xmlns:a16="http://schemas.microsoft.com/office/drawing/2014/main" id="{C20819D6-6AA2-7542-9378-2BCF86A034CF}"/>
              </a:ext>
            </a:extLst>
          </p:cNvPr>
          <p:cNvSpPr/>
          <p:nvPr/>
        </p:nvSpPr>
        <p:spPr>
          <a:xfrm>
            <a:off x="320039" y="1112875"/>
            <a:ext cx="8513064" cy="5358384"/>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Rounded Rectangle 72">
            <a:hlinkClick r:id="rId3" action="ppaction://hlinksldjump"/>
            <a:extLst>
              <a:ext uri="{FF2B5EF4-FFF2-40B4-BE49-F238E27FC236}">
                <a16:creationId xmlns:a16="http://schemas.microsoft.com/office/drawing/2014/main" id="{9DA26CB2-0E22-3441-B694-676105BB26C6}"/>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75" name="Arrow: Down 72">
            <a:extLst>
              <a:ext uri="{FF2B5EF4-FFF2-40B4-BE49-F238E27FC236}">
                <a16:creationId xmlns:a16="http://schemas.microsoft.com/office/drawing/2014/main" id="{894B1A4E-F97D-9043-9E2E-D104C49A73B3}"/>
              </a:ext>
            </a:extLst>
          </p:cNvPr>
          <p:cNvSpPr/>
          <p:nvPr/>
        </p:nvSpPr>
        <p:spPr>
          <a:xfrm rot="16200000">
            <a:off x="3931878" y="3211371"/>
            <a:ext cx="361147" cy="838413"/>
          </a:xfrm>
          <a:prstGeom prst="downArrow">
            <a:avLst>
              <a:gd name="adj1" fmla="val 50000"/>
              <a:gd name="adj2" fmla="val 72341"/>
            </a:avLst>
          </a:prstGeom>
          <a:solidFill>
            <a:srgbClr val="1B2D5E"/>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87" name="TextBox 86">
            <a:extLst>
              <a:ext uri="{FF2B5EF4-FFF2-40B4-BE49-F238E27FC236}">
                <a16:creationId xmlns:a16="http://schemas.microsoft.com/office/drawing/2014/main" id="{1B68BE6A-8F3B-DD47-A2C9-D4932E7BAF1C}"/>
              </a:ext>
            </a:extLst>
          </p:cNvPr>
          <p:cNvSpPr txBox="1"/>
          <p:nvPr/>
        </p:nvSpPr>
        <p:spPr>
          <a:xfrm>
            <a:off x="4650576" y="2317781"/>
            <a:ext cx="4040343" cy="3262432"/>
          </a:xfrm>
          <a:prstGeom prst="rect">
            <a:avLst/>
          </a:prstGeom>
          <a:noFill/>
        </p:spPr>
        <p:txBody>
          <a:bodyPr wrap="square" rtlCol="0">
            <a:spAutoFit/>
          </a:bodyPr>
          <a:lstStyle/>
          <a:p>
            <a:r>
              <a:rPr lang="en-US" sz="1400" b="1" kern="0" dirty="0">
                <a:solidFill>
                  <a:srgbClr val="002060"/>
                </a:solidFill>
              </a:rPr>
              <a:t>Janssen CarePath Trial Offer for PONVORY™  </a:t>
            </a:r>
          </a:p>
          <a:p>
            <a:r>
              <a:rPr lang="en-US" sz="1200" kern="0" dirty="0">
                <a:solidFill>
                  <a:srgbClr val="002060"/>
                </a:solidFill>
              </a:rPr>
              <a:t>Free 14-Day Starter Pack and 30-Day maintenance supply for eligible patients. </a:t>
            </a:r>
          </a:p>
          <a:p>
            <a:endParaRPr lang="en-US" sz="1200" kern="0" dirty="0">
              <a:solidFill>
                <a:srgbClr val="002060"/>
              </a:solidFill>
            </a:endParaRPr>
          </a:p>
          <a:p>
            <a:r>
              <a:rPr lang="en-US" sz="1200" kern="0" dirty="0">
                <a:solidFill>
                  <a:srgbClr val="002060"/>
                </a:solidFill>
              </a:rPr>
              <a:t>The Trial Offer helps patients become familiar with PONVORY™. At the end of the trial offer, the HCP </a:t>
            </a:r>
          </a:p>
          <a:p>
            <a:r>
              <a:rPr lang="en-US" sz="1200" kern="0" dirty="0">
                <a:solidFill>
                  <a:srgbClr val="002060"/>
                </a:solidFill>
              </a:rPr>
              <a:t>and patient decide whether to continue treatment. </a:t>
            </a:r>
            <a:br>
              <a:rPr lang="en-US" sz="1200" kern="0" dirty="0">
                <a:solidFill>
                  <a:srgbClr val="002060"/>
                </a:solidFill>
              </a:rPr>
            </a:br>
            <a:r>
              <a:rPr lang="en-US" sz="1200" kern="0" dirty="0">
                <a:solidFill>
                  <a:srgbClr val="002060"/>
                </a:solidFill>
              </a:rPr>
              <a:t>To be eligible, a patient must have been prescribed PONVORY™ and be 18 years of age or older. </a:t>
            </a:r>
            <a:br>
              <a:rPr lang="en-US" sz="1200" kern="0" dirty="0">
                <a:solidFill>
                  <a:srgbClr val="002060"/>
                </a:solidFill>
              </a:rPr>
            </a:br>
            <a:endParaRPr lang="en-US" sz="1200" kern="0" dirty="0">
              <a:solidFill>
                <a:srgbClr val="002060"/>
              </a:solidFill>
            </a:endParaRPr>
          </a:p>
          <a:p>
            <a:r>
              <a:rPr lang="en-US" sz="1200" kern="0" dirty="0">
                <a:solidFill>
                  <a:srgbClr val="002060"/>
                </a:solidFill>
              </a:rPr>
              <a:t>One (1) use is allowed per lifetime.</a:t>
            </a:r>
          </a:p>
          <a:p>
            <a:endParaRPr lang="en-US" sz="1200" kern="0" dirty="0">
              <a:solidFill>
                <a:srgbClr val="002060"/>
              </a:solidFill>
            </a:endParaRPr>
          </a:p>
          <a:p>
            <a:r>
              <a:rPr lang="en-US" sz="1200" kern="0" dirty="0">
                <a:solidFill>
                  <a:srgbClr val="002060"/>
                </a:solidFill>
              </a:rPr>
              <a:t>This trial offer is open to patients who have commercial insurance, government coverage, or no insurance coverage. However, there is no guarantee of continuous accessibility after the trial offer ends. Terms expire at the end of each calendar year and may change. </a:t>
            </a:r>
          </a:p>
        </p:txBody>
      </p:sp>
      <p:pic>
        <p:nvPicPr>
          <p:cNvPr id="88" name="Picture 87">
            <a:extLst>
              <a:ext uri="{FF2B5EF4-FFF2-40B4-BE49-F238E27FC236}">
                <a16:creationId xmlns:a16="http://schemas.microsoft.com/office/drawing/2014/main" id="{15FE0B38-D016-644D-8EBA-353FB5EBB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2184" y="1671047"/>
            <a:ext cx="1355726" cy="696658"/>
          </a:xfrm>
          <a:prstGeom prst="rect">
            <a:avLst/>
          </a:prstGeom>
        </p:spPr>
      </p:pic>
      <p:grpSp>
        <p:nvGrpSpPr>
          <p:cNvPr id="89" name="Group 88">
            <a:extLst>
              <a:ext uri="{FF2B5EF4-FFF2-40B4-BE49-F238E27FC236}">
                <a16:creationId xmlns:a16="http://schemas.microsoft.com/office/drawing/2014/main" id="{8B9EDA92-DEEB-474E-A9C1-067920ACE0D5}"/>
              </a:ext>
            </a:extLst>
          </p:cNvPr>
          <p:cNvGrpSpPr/>
          <p:nvPr/>
        </p:nvGrpSpPr>
        <p:grpSpPr>
          <a:xfrm>
            <a:off x="2120990" y="2955072"/>
            <a:ext cx="1440162" cy="1742258"/>
            <a:chOff x="4990766" y="2439439"/>
            <a:chExt cx="2110702" cy="2553454"/>
          </a:xfrm>
        </p:grpSpPr>
        <p:grpSp>
          <p:nvGrpSpPr>
            <p:cNvPr id="90" name="Group 89">
              <a:extLst>
                <a:ext uri="{FF2B5EF4-FFF2-40B4-BE49-F238E27FC236}">
                  <a16:creationId xmlns:a16="http://schemas.microsoft.com/office/drawing/2014/main" id="{FAA0A2B2-7787-0842-B52C-19430EC602B5}"/>
                </a:ext>
              </a:extLst>
            </p:cNvPr>
            <p:cNvGrpSpPr/>
            <p:nvPr/>
          </p:nvGrpSpPr>
          <p:grpSpPr>
            <a:xfrm>
              <a:off x="4990766" y="2439439"/>
              <a:ext cx="2110702" cy="2553454"/>
              <a:chOff x="2158136" y="2504146"/>
              <a:chExt cx="2110702" cy="2553454"/>
            </a:xfrm>
          </p:grpSpPr>
          <p:grpSp>
            <p:nvGrpSpPr>
              <p:cNvPr id="92" name="Group 91">
                <a:extLst>
                  <a:ext uri="{FF2B5EF4-FFF2-40B4-BE49-F238E27FC236}">
                    <a16:creationId xmlns:a16="http://schemas.microsoft.com/office/drawing/2014/main" id="{36CF4495-B64B-9B45-A019-83219572C1EF}"/>
                  </a:ext>
                </a:extLst>
              </p:cNvPr>
              <p:cNvGrpSpPr/>
              <p:nvPr/>
            </p:nvGrpSpPr>
            <p:grpSpPr>
              <a:xfrm>
                <a:off x="2158136" y="2504146"/>
                <a:ext cx="2110702" cy="2110702"/>
                <a:chOff x="326528" y="1081908"/>
                <a:chExt cx="1648851" cy="1648851"/>
              </a:xfrm>
            </p:grpSpPr>
            <p:sp>
              <p:nvSpPr>
                <p:cNvPr id="94" name="Oval 93">
                  <a:extLst>
                    <a:ext uri="{FF2B5EF4-FFF2-40B4-BE49-F238E27FC236}">
                      <a16:creationId xmlns:a16="http://schemas.microsoft.com/office/drawing/2014/main" id="{4476A611-1A44-D646-BD0F-19C10548991B}"/>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5" name="Oval 94">
                  <a:extLst>
                    <a:ext uri="{FF2B5EF4-FFF2-40B4-BE49-F238E27FC236}">
                      <a16:creationId xmlns:a16="http://schemas.microsoft.com/office/drawing/2014/main" id="{5AB44EA3-1193-D045-92C8-62D1FA8F6F30}"/>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93" name="Rectangle 92">
                <a:extLst>
                  <a:ext uri="{FF2B5EF4-FFF2-40B4-BE49-F238E27FC236}">
                    <a16:creationId xmlns:a16="http://schemas.microsoft.com/office/drawing/2014/main" id="{29823666-6579-C94B-85B3-9092A4E8CBA1}"/>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91" name="Graphic 90">
              <a:extLst>
                <a:ext uri="{FF2B5EF4-FFF2-40B4-BE49-F238E27FC236}">
                  <a16:creationId xmlns:a16="http://schemas.microsoft.com/office/drawing/2014/main" id="{6E7EC347-5FFD-9844-ACCB-E0EB631061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6816" y="2779032"/>
              <a:ext cx="1135464" cy="1362555"/>
            </a:xfrm>
            <a:prstGeom prst="rect">
              <a:avLst/>
            </a:prstGeom>
          </p:spPr>
        </p:pic>
      </p:grpSp>
      <p:grpSp>
        <p:nvGrpSpPr>
          <p:cNvPr id="96" name="Group 95">
            <a:extLst>
              <a:ext uri="{FF2B5EF4-FFF2-40B4-BE49-F238E27FC236}">
                <a16:creationId xmlns:a16="http://schemas.microsoft.com/office/drawing/2014/main" id="{597E8DD6-889E-1642-84E2-54D5980ED19A}"/>
              </a:ext>
            </a:extLst>
          </p:cNvPr>
          <p:cNvGrpSpPr/>
          <p:nvPr/>
        </p:nvGrpSpPr>
        <p:grpSpPr>
          <a:xfrm>
            <a:off x="635167" y="1966612"/>
            <a:ext cx="1440162" cy="1859589"/>
            <a:chOff x="635167" y="1966612"/>
            <a:chExt cx="1440162" cy="1859589"/>
          </a:xfrm>
        </p:grpSpPr>
        <p:grpSp>
          <p:nvGrpSpPr>
            <p:cNvPr id="97" name="Group 96">
              <a:extLst>
                <a:ext uri="{FF2B5EF4-FFF2-40B4-BE49-F238E27FC236}">
                  <a16:creationId xmlns:a16="http://schemas.microsoft.com/office/drawing/2014/main" id="{5A7BFD78-A469-F740-B126-CC5697A116D1}"/>
                </a:ext>
              </a:extLst>
            </p:cNvPr>
            <p:cNvGrpSpPr/>
            <p:nvPr/>
          </p:nvGrpSpPr>
          <p:grpSpPr>
            <a:xfrm>
              <a:off x="635167" y="1966612"/>
              <a:ext cx="1440162" cy="1859589"/>
              <a:chOff x="2158136" y="2504146"/>
              <a:chExt cx="2110702" cy="2725415"/>
            </a:xfrm>
          </p:grpSpPr>
          <p:grpSp>
            <p:nvGrpSpPr>
              <p:cNvPr id="99" name="Group 98">
                <a:extLst>
                  <a:ext uri="{FF2B5EF4-FFF2-40B4-BE49-F238E27FC236}">
                    <a16:creationId xmlns:a16="http://schemas.microsoft.com/office/drawing/2014/main" id="{EDE65705-93EA-C74F-9F5B-02C6BB8ACBB7}"/>
                  </a:ext>
                </a:extLst>
              </p:cNvPr>
              <p:cNvGrpSpPr/>
              <p:nvPr/>
            </p:nvGrpSpPr>
            <p:grpSpPr>
              <a:xfrm>
                <a:off x="2158136" y="2504146"/>
                <a:ext cx="2110702" cy="2110702"/>
                <a:chOff x="326528" y="1081908"/>
                <a:chExt cx="1648851" cy="1648851"/>
              </a:xfrm>
            </p:grpSpPr>
            <p:sp>
              <p:nvSpPr>
                <p:cNvPr id="101" name="Oval 100">
                  <a:extLst>
                    <a:ext uri="{FF2B5EF4-FFF2-40B4-BE49-F238E27FC236}">
                      <a16:creationId xmlns:a16="http://schemas.microsoft.com/office/drawing/2014/main" id="{350AA33B-AF9B-1344-B48D-5EC52E61798C}"/>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2" name="Oval 101">
                  <a:extLst>
                    <a:ext uri="{FF2B5EF4-FFF2-40B4-BE49-F238E27FC236}">
                      <a16:creationId xmlns:a16="http://schemas.microsoft.com/office/drawing/2014/main" id="{6ECE6DF3-30F6-A14A-821A-1243FA42FBFE}"/>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00" name="Rectangle 99">
                <a:extLst>
                  <a:ext uri="{FF2B5EF4-FFF2-40B4-BE49-F238E27FC236}">
                    <a16:creationId xmlns:a16="http://schemas.microsoft.com/office/drawing/2014/main" id="{5CCE4E48-797E-0D41-AD1D-4E8F8A1E566D}"/>
                  </a:ext>
                </a:extLst>
              </p:cNvPr>
              <p:cNvSpPr/>
              <p:nvPr/>
            </p:nvSpPr>
            <p:spPr>
              <a:xfrm>
                <a:off x="2721060" y="4688268"/>
                <a:ext cx="984853" cy="541293"/>
              </a:xfrm>
              <a:prstGeom prst="rect">
                <a:avLst/>
              </a:prstGeom>
            </p:spPr>
            <p:txBody>
              <a:bodyPr wrap="none">
                <a:spAutoFit/>
              </a:bodyPr>
              <a:lstStyle/>
              <a:p>
                <a:pPr algn="ctr"/>
                <a:r>
                  <a:rPr lang="en-US" b="1" dirty="0">
                    <a:solidFill>
                      <a:srgbClr val="1C5661"/>
                    </a:solidFill>
                  </a:rPr>
                  <a:t>HCP</a:t>
                </a:r>
                <a:endParaRPr lang="en-US" dirty="0">
                  <a:solidFill>
                    <a:srgbClr val="1C5661"/>
                  </a:solidFill>
                </a:endParaRPr>
              </a:p>
            </p:txBody>
          </p:sp>
        </p:grpSp>
        <p:pic>
          <p:nvPicPr>
            <p:cNvPr id="98" name="Graphic 97">
              <a:extLst>
                <a:ext uri="{FF2B5EF4-FFF2-40B4-BE49-F238E27FC236}">
                  <a16:creationId xmlns:a16="http://schemas.microsoft.com/office/drawing/2014/main" id="{192B19A0-6F5B-DE43-A244-567C1C2A65C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7916" y="2220627"/>
              <a:ext cx="777782" cy="933337"/>
            </a:xfrm>
            <a:prstGeom prst="rect">
              <a:avLst/>
            </a:prstGeom>
          </p:spPr>
        </p:pic>
      </p:grpSp>
      <p:grpSp>
        <p:nvGrpSpPr>
          <p:cNvPr id="103" name="Group 102">
            <a:extLst>
              <a:ext uri="{FF2B5EF4-FFF2-40B4-BE49-F238E27FC236}">
                <a16:creationId xmlns:a16="http://schemas.microsoft.com/office/drawing/2014/main" id="{00B480CA-F721-C64C-A3D4-A37458534C98}"/>
              </a:ext>
            </a:extLst>
          </p:cNvPr>
          <p:cNvGrpSpPr/>
          <p:nvPr/>
        </p:nvGrpSpPr>
        <p:grpSpPr>
          <a:xfrm>
            <a:off x="401523" y="4091933"/>
            <a:ext cx="1907446" cy="2136589"/>
            <a:chOff x="452300" y="4230772"/>
            <a:chExt cx="1907446" cy="2136589"/>
          </a:xfrm>
        </p:grpSpPr>
        <p:grpSp>
          <p:nvGrpSpPr>
            <p:cNvPr id="104" name="Group 103">
              <a:extLst>
                <a:ext uri="{FF2B5EF4-FFF2-40B4-BE49-F238E27FC236}">
                  <a16:creationId xmlns:a16="http://schemas.microsoft.com/office/drawing/2014/main" id="{10BE98E2-4D97-6648-A02F-F4EABAA54667}"/>
                </a:ext>
              </a:extLst>
            </p:cNvPr>
            <p:cNvGrpSpPr/>
            <p:nvPr/>
          </p:nvGrpSpPr>
          <p:grpSpPr>
            <a:xfrm>
              <a:off x="452300" y="4230772"/>
              <a:ext cx="1907446" cy="2136589"/>
              <a:chOff x="1815716" y="2504146"/>
              <a:chExt cx="2795554" cy="3131386"/>
            </a:xfrm>
          </p:grpSpPr>
          <p:grpSp>
            <p:nvGrpSpPr>
              <p:cNvPr id="106" name="Group 105">
                <a:extLst>
                  <a:ext uri="{FF2B5EF4-FFF2-40B4-BE49-F238E27FC236}">
                    <a16:creationId xmlns:a16="http://schemas.microsoft.com/office/drawing/2014/main" id="{193D92CB-E2A7-144E-9EBA-E72684A1A6B2}"/>
                  </a:ext>
                </a:extLst>
              </p:cNvPr>
              <p:cNvGrpSpPr/>
              <p:nvPr/>
            </p:nvGrpSpPr>
            <p:grpSpPr>
              <a:xfrm>
                <a:off x="2158136" y="2504146"/>
                <a:ext cx="2110702" cy="2110702"/>
                <a:chOff x="326528" y="1081908"/>
                <a:chExt cx="1648851" cy="1648851"/>
              </a:xfrm>
            </p:grpSpPr>
            <p:sp>
              <p:nvSpPr>
                <p:cNvPr id="108" name="Oval 107">
                  <a:extLst>
                    <a:ext uri="{FF2B5EF4-FFF2-40B4-BE49-F238E27FC236}">
                      <a16:creationId xmlns:a16="http://schemas.microsoft.com/office/drawing/2014/main" id="{CA033BB3-794C-7541-93FB-D593C4470387}"/>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9" name="Oval 108">
                  <a:extLst>
                    <a:ext uri="{FF2B5EF4-FFF2-40B4-BE49-F238E27FC236}">
                      <a16:creationId xmlns:a16="http://schemas.microsoft.com/office/drawing/2014/main" id="{48316B5F-F1A9-C040-9AEB-D32D8C52F9E2}"/>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07" name="Rectangle 106">
                <a:extLst>
                  <a:ext uri="{FF2B5EF4-FFF2-40B4-BE49-F238E27FC236}">
                    <a16:creationId xmlns:a16="http://schemas.microsoft.com/office/drawing/2014/main" id="{D9D4CA22-4CCF-0642-BF84-E314B2C90749}"/>
                  </a:ext>
                </a:extLst>
              </p:cNvPr>
              <p:cNvSpPr/>
              <p:nvPr/>
            </p:nvSpPr>
            <p:spPr>
              <a:xfrm>
                <a:off x="1815716" y="4688269"/>
                <a:ext cx="2795554" cy="947263"/>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grpSp>
        <p:pic>
          <p:nvPicPr>
            <p:cNvPr id="105" name="Graphic 104">
              <a:extLst>
                <a:ext uri="{FF2B5EF4-FFF2-40B4-BE49-F238E27FC236}">
                  <a16:creationId xmlns:a16="http://schemas.microsoft.com/office/drawing/2014/main" id="{D53EB9FF-0E52-824A-B863-A54086AEDE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865" y="4511976"/>
              <a:ext cx="793973" cy="884713"/>
            </a:xfrm>
            <a:prstGeom prst="rect">
              <a:avLst/>
            </a:prstGeom>
          </p:spPr>
        </p:pic>
      </p:grpSp>
      <p:grpSp>
        <p:nvGrpSpPr>
          <p:cNvPr id="64" name="tabs">
            <a:extLst>
              <a:ext uri="{FF2B5EF4-FFF2-40B4-BE49-F238E27FC236}">
                <a16:creationId xmlns:a16="http://schemas.microsoft.com/office/drawing/2014/main" id="{6C7CF6B6-1DFE-B54A-82A4-293842DFABC6}"/>
              </a:ext>
            </a:extLst>
          </p:cNvPr>
          <p:cNvGrpSpPr/>
          <p:nvPr/>
        </p:nvGrpSpPr>
        <p:grpSpPr>
          <a:xfrm>
            <a:off x="326528" y="1100221"/>
            <a:ext cx="8490944" cy="588937"/>
            <a:chOff x="326528" y="1100221"/>
            <a:chExt cx="7083828" cy="588937"/>
          </a:xfrm>
          <a:solidFill>
            <a:srgbClr val="63BA59"/>
          </a:solidFill>
        </p:grpSpPr>
        <p:sp>
          <p:nvSpPr>
            <p:cNvPr id="65" name="Freeform 64">
              <a:extLst>
                <a:ext uri="{FF2B5EF4-FFF2-40B4-BE49-F238E27FC236}">
                  <a16:creationId xmlns:a16="http://schemas.microsoft.com/office/drawing/2014/main" id="{76611AF8-FD67-FB49-AF36-5834D1986920}"/>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66" name="Freeform 65">
              <a:extLst>
                <a:ext uri="{FF2B5EF4-FFF2-40B4-BE49-F238E27FC236}">
                  <a16:creationId xmlns:a16="http://schemas.microsoft.com/office/drawing/2014/main" id="{4028D365-5E43-AA4F-AEE0-3195D4A74608}"/>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68" name="Freeform 67">
              <a:extLst>
                <a:ext uri="{FF2B5EF4-FFF2-40B4-BE49-F238E27FC236}">
                  <a16:creationId xmlns:a16="http://schemas.microsoft.com/office/drawing/2014/main" id="{2CEA99CA-68AE-924E-B50F-7AF90632A92B}"/>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71" name="Freeform 70">
              <a:extLst>
                <a:ext uri="{FF2B5EF4-FFF2-40B4-BE49-F238E27FC236}">
                  <a16:creationId xmlns:a16="http://schemas.microsoft.com/office/drawing/2014/main" id="{25885531-35FC-8541-A724-51667C2215B1}"/>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72" name="Freeform 71">
              <a:extLst>
                <a:ext uri="{FF2B5EF4-FFF2-40B4-BE49-F238E27FC236}">
                  <a16:creationId xmlns:a16="http://schemas.microsoft.com/office/drawing/2014/main" id="{8936DBE6-85C5-0C4F-BF1A-7DF8DDCF6663}"/>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Why is this stage so important? </a:t>
              </a:r>
            </a:p>
          </p:txBody>
        </p:sp>
      </p:grpSp>
      <p:grpSp>
        <p:nvGrpSpPr>
          <p:cNvPr id="76" name="HYPERLINK">
            <a:extLst>
              <a:ext uri="{FF2B5EF4-FFF2-40B4-BE49-F238E27FC236}">
                <a16:creationId xmlns:a16="http://schemas.microsoft.com/office/drawing/2014/main" id="{5238820D-729E-0848-887E-D0B20B4BB168}"/>
              </a:ext>
            </a:extLst>
          </p:cNvPr>
          <p:cNvGrpSpPr/>
          <p:nvPr/>
        </p:nvGrpSpPr>
        <p:grpSpPr>
          <a:xfrm>
            <a:off x="334878" y="1090443"/>
            <a:ext cx="8466078" cy="590428"/>
            <a:chOff x="334679" y="1109013"/>
            <a:chExt cx="8466078" cy="590428"/>
          </a:xfrm>
        </p:grpSpPr>
        <p:sp>
          <p:nvSpPr>
            <p:cNvPr id="77" name="Freeform 76">
              <a:hlinkClick r:id="rId11" action="ppaction://hlinksldjump"/>
              <a:extLst>
                <a:ext uri="{FF2B5EF4-FFF2-40B4-BE49-F238E27FC236}">
                  <a16:creationId xmlns:a16="http://schemas.microsoft.com/office/drawing/2014/main" id="{D0C745E1-3D38-9C49-9B5E-2338F592B2B3}"/>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8" name="Freeform 77">
              <a:hlinkClick r:id="rId12" action="ppaction://hlinksldjump"/>
              <a:extLst>
                <a:ext uri="{FF2B5EF4-FFF2-40B4-BE49-F238E27FC236}">
                  <a16:creationId xmlns:a16="http://schemas.microsoft.com/office/drawing/2014/main" id="{253BDE37-37E2-AF44-9C81-61092B4E7939}"/>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9" name="Freeform 78">
              <a:hlinkClick r:id="rId13" action="ppaction://hlinksldjump"/>
              <a:extLst>
                <a:ext uri="{FF2B5EF4-FFF2-40B4-BE49-F238E27FC236}">
                  <a16:creationId xmlns:a16="http://schemas.microsoft.com/office/drawing/2014/main" id="{62E443C3-DE65-E042-960C-23DF48E2F1FE}"/>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0" name="Freeform 79">
              <a:hlinkClick r:id="rId14" action="ppaction://hlinksldjump"/>
              <a:extLst>
                <a:ext uri="{FF2B5EF4-FFF2-40B4-BE49-F238E27FC236}">
                  <a16:creationId xmlns:a16="http://schemas.microsoft.com/office/drawing/2014/main" id="{DA805515-1D7A-F043-9E56-BB8610074E98}"/>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6" name="Freeform 85">
              <a:hlinkClick r:id="rId15" action="ppaction://hlinksldjump"/>
              <a:extLst>
                <a:ext uri="{FF2B5EF4-FFF2-40B4-BE49-F238E27FC236}">
                  <a16:creationId xmlns:a16="http://schemas.microsoft.com/office/drawing/2014/main" id="{D6AFF83F-0CC2-5C4D-BE3F-277BDA2EEE03}"/>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4" name="Hyperlink">
            <a:hlinkClick r:id="rId3" action="ppaction://hlinksldjump"/>
            <a:extLst>
              <a:ext uri="{FF2B5EF4-FFF2-40B4-BE49-F238E27FC236}">
                <a16:creationId xmlns:a16="http://schemas.microsoft.com/office/drawing/2014/main" id="{763286A0-DE3F-DA48-B9D6-5D6E392253B8}"/>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1">
            <a:extLst>
              <a:ext uri="{FF2B5EF4-FFF2-40B4-BE49-F238E27FC236}">
                <a16:creationId xmlns:a16="http://schemas.microsoft.com/office/drawing/2014/main" id="{7D3909C1-85F6-AF41-BE2F-7C6AA994217A}"/>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7: </a:t>
            </a:r>
            <a:r>
              <a:rPr lang="en-US" sz="1950" b="0" spc="0" dirty="0"/>
              <a:t>Patient Starts Treatment With PONVORY™. </a:t>
            </a:r>
            <a:br>
              <a:rPr lang="en-US" sz="1950" b="0" spc="0" dirty="0"/>
            </a:br>
            <a:r>
              <a:rPr lang="en-US" sz="1950" b="0" spc="0" dirty="0"/>
              <a:t>Support Available Via The Trial Offer For PONVORY™ </a:t>
            </a:r>
          </a:p>
        </p:txBody>
      </p:sp>
    </p:spTree>
    <p:extLst>
      <p:ext uri="{BB962C8B-B14F-4D97-AF65-F5344CB8AC3E}">
        <p14:creationId xmlns:p14="http://schemas.microsoft.com/office/powerpoint/2010/main" val="394714723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50">
            <a:extLst>
              <a:ext uri="{FF2B5EF4-FFF2-40B4-BE49-F238E27FC236}">
                <a16:creationId xmlns:a16="http://schemas.microsoft.com/office/drawing/2014/main" id="{F7A8ACA8-6DEF-364E-8B2B-9E3EFBFBB89A}"/>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52" name="Title 1">
            <a:extLst>
              <a:ext uri="{FF2B5EF4-FFF2-40B4-BE49-F238E27FC236}">
                <a16:creationId xmlns:a16="http://schemas.microsoft.com/office/drawing/2014/main" id="{ACA44FB6-17A8-564E-9B6E-92AB2C7AB4A1}"/>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153" name="Freeform 152">
            <a:extLst>
              <a:ext uri="{FF2B5EF4-FFF2-40B4-BE49-F238E27FC236}">
                <a16:creationId xmlns:a16="http://schemas.microsoft.com/office/drawing/2014/main" id="{47D295E7-B44C-B042-B783-7DA932E4ADC4}"/>
              </a:ext>
            </a:extLst>
          </p:cNvPr>
          <p:cNvSpPr/>
          <p:nvPr/>
        </p:nvSpPr>
        <p:spPr>
          <a:xfrm>
            <a:off x="320039" y="1109304"/>
            <a:ext cx="8513064" cy="5358384"/>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4" name="Group 153">
            <a:extLst>
              <a:ext uri="{FF2B5EF4-FFF2-40B4-BE49-F238E27FC236}">
                <a16:creationId xmlns:a16="http://schemas.microsoft.com/office/drawing/2014/main" id="{B703C183-1E03-2F46-952B-C76850A34710}"/>
              </a:ext>
            </a:extLst>
          </p:cNvPr>
          <p:cNvGrpSpPr/>
          <p:nvPr/>
        </p:nvGrpSpPr>
        <p:grpSpPr>
          <a:xfrm>
            <a:off x="326528" y="1100221"/>
            <a:ext cx="8490944" cy="588937"/>
            <a:chOff x="326528" y="1100221"/>
            <a:chExt cx="7083828" cy="588937"/>
          </a:xfrm>
          <a:solidFill>
            <a:srgbClr val="63BA59"/>
          </a:solidFill>
        </p:grpSpPr>
        <p:sp>
          <p:nvSpPr>
            <p:cNvPr id="155" name="Freeform 154">
              <a:extLst>
                <a:ext uri="{FF2B5EF4-FFF2-40B4-BE49-F238E27FC236}">
                  <a16:creationId xmlns:a16="http://schemas.microsoft.com/office/drawing/2014/main" id="{07E16D58-0E80-0442-8B5A-A21F3526C1C9}"/>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156" name="Freeform 155">
              <a:extLst>
                <a:ext uri="{FF2B5EF4-FFF2-40B4-BE49-F238E27FC236}">
                  <a16:creationId xmlns:a16="http://schemas.microsoft.com/office/drawing/2014/main" id="{F6E030C0-F8E6-C646-A0FF-115382DD24A6}"/>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a:r>
                <a:rPr lang="en-US" sz="1400" dirty="0">
                  <a:solidFill>
                    <a:srgbClr val="BCEC1F"/>
                  </a:solidFill>
                </a:rPr>
                <a:t>What could detour the patient journey? </a:t>
              </a:r>
            </a:p>
          </p:txBody>
        </p:sp>
        <p:sp>
          <p:nvSpPr>
            <p:cNvPr id="157" name="Freeform 156">
              <a:extLst>
                <a:ext uri="{FF2B5EF4-FFF2-40B4-BE49-F238E27FC236}">
                  <a16:creationId xmlns:a16="http://schemas.microsoft.com/office/drawing/2014/main" id="{4DDC23F2-65E8-AA4A-B27D-5B710CC031A5}"/>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158" name="Freeform 157">
              <a:extLst>
                <a:ext uri="{FF2B5EF4-FFF2-40B4-BE49-F238E27FC236}">
                  <a16:creationId xmlns:a16="http://schemas.microsoft.com/office/drawing/2014/main" id="{89B18DC8-F7B3-C842-B7D7-D0604C355008}"/>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159" name="Freeform 158">
              <a:extLst>
                <a:ext uri="{FF2B5EF4-FFF2-40B4-BE49-F238E27FC236}">
                  <a16:creationId xmlns:a16="http://schemas.microsoft.com/office/drawing/2014/main" id="{D9A66425-571E-8F40-88BC-E10B19A0746A}"/>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sp>
        <p:nvSpPr>
          <p:cNvPr id="160" name="Rounded Rectangle 159">
            <a:hlinkClick r:id="rId3" action="ppaction://hlinksldjump"/>
            <a:extLst>
              <a:ext uri="{FF2B5EF4-FFF2-40B4-BE49-F238E27FC236}">
                <a16:creationId xmlns:a16="http://schemas.microsoft.com/office/drawing/2014/main" id="{69C25B62-8BFD-6941-947B-B5516F22FC14}"/>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62" name="Arrow: Down 72">
            <a:extLst>
              <a:ext uri="{FF2B5EF4-FFF2-40B4-BE49-F238E27FC236}">
                <a16:creationId xmlns:a16="http://schemas.microsoft.com/office/drawing/2014/main" id="{2B8CEA09-76F6-2E47-A300-C12F993031EE}"/>
              </a:ext>
            </a:extLst>
          </p:cNvPr>
          <p:cNvSpPr/>
          <p:nvPr/>
        </p:nvSpPr>
        <p:spPr>
          <a:xfrm rot="16200000">
            <a:off x="2957404" y="2774807"/>
            <a:ext cx="435176" cy="961897"/>
          </a:xfrm>
          <a:prstGeom prst="downArrow">
            <a:avLst>
              <a:gd name="adj1" fmla="val 50000"/>
              <a:gd name="adj2" fmla="val 72341"/>
            </a:avLst>
          </a:prstGeom>
          <a:solidFill>
            <a:srgbClr val="1B2D5E"/>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EC1F"/>
              </a:solidFill>
            </a:endParaRPr>
          </a:p>
        </p:txBody>
      </p:sp>
      <p:sp>
        <p:nvSpPr>
          <p:cNvPr id="163" name="TextBox 162">
            <a:extLst>
              <a:ext uri="{FF2B5EF4-FFF2-40B4-BE49-F238E27FC236}">
                <a16:creationId xmlns:a16="http://schemas.microsoft.com/office/drawing/2014/main" id="{478A59C6-F1F1-C140-B544-787C098E1FC4}"/>
              </a:ext>
            </a:extLst>
          </p:cNvPr>
          <p:cNvSpPr txBox="1"/>
          <p:nvPr/>
        </p:nvSpPr>
        <p:spPr>
          <a:xfrm>
            <a:off x="3744030" y="2313432"/>
            <a:ext cx="4784118" cy="3365024"/>
          </a:xfrm>
          <a:prstGeom prst="rect">
            <a:avLst/>
          </a:prstGeom>
          <a:noFill/>
        </p:spPr>
        <p:txBody>
          <a:bodyPr wrap="square" rtlCol="0">
            <a:spAutoFit/>
          </a:bodyPr>
          <a:lstStyle/>
          <a:p>
            <a:pPr marL="285750" indent="-285750">
              <a:spcBef>
                <a:spcPts val="200"/>
              </a:spcBef>
              <a:spcAft>
                <a:spcPts val="200"/>
              </a:spcAft>
              <a:buFont typeface="+mj-lt"/>
              <a:buAutoNum type="arabicPeriod"/>
            </a:pPr>
            <a:r>
              <a:rPr lang="en-US" sz="1400" dirty="0">
                <a:solidFill>
                  <a:srgbClr val="1B2D5E"/>
                </a:solidFill>
              </a:rPr>
              <a:t>The Trial Offer for PONVORY™ is available for any patient prescribed PONVORY™, regardless of insurance type.</a:t>
            </a:r>
          </a:p>
          <a:p>
            <a:pPr marL="285750" indent="-285750">
              <a:spcBef>
                <a:spcPts val="200"/>
              </a:spcBef>
              <a:spcAft>
                <a:spcPts val="200"/>
              </a:spcAft>
              <a:buFont typeface="+mj-lt"/>
              <a:buAutoNum type="arabicPeriod"/>
            </a:pPr>
            <a:r>
              <a:rPr lang="en-US" sz="1400" dirty="0">
                <a:solidFill>
                  <a:srgbClr val="1B2D5E"/>
                </a:solidFill>
              </a:rPr>
              <a:t>An HCP can enroll a patient in the trial offer by </a:t>
            </a:r>
            <a:r>
              <a:rPr lang="en-US" sz="1400" b="1" dirty="0">
                <a:solidFill>
                  <a:srgbClr val="002060"/>
                </a:solidFill>
              </a:rPr>
              <a:t>completing the appropriate section on the PEF. </a:t>
            </a:r>
          </a:p>
          <a:p>
            <a:pPr marL="285750" indent="-285750">
              <a:spcBef>
                <a:spcPts val="200"/>
              </a:spcBef>
              <a:spcAft>
                <a:spcPts val="200"/>
              </a:spcAft>
              <a:buFont typeface="+mj-lt"/>
              <a:buAutoNum type="arabicPeriod"/>
            </a:pPr>
            <a:r>
              <a:rPr lang="en-US" sz="1400" dirty="0">
                <a:solidFill>
                  <a:srgbClr val="1B2D5E"/>
                </a:solidFill>
              </a:rPr>
              <a:t>A benefits investigation will be completed to confirm insurance coverage prior to patients starting the trial offer to avoid an unintended lapse in therapy.</a:t>
            </a:r>
          </a:p>
          <a:p>
            <a:pPr marL="285750" indent="-285750">
              <a:spcBef>
                <a:spcPts val="200"/>
              </a:spcBef>
              <a:spcAft>
                <a:spcPts val="200"/>
              </a:spcAft>
              <a:buFont typeface="+mj-lt"/>
              <a:buAutoNum type="arabicPeriod"/>
            </a:pPr>
            <a:r>
              <a:rPr lang="en-US" sz="1400" dirty="0">
                <a:solidFill>
                  <a:srgbClr val="1B2D5E"/>
                </a:solidFill>
              </a:rPr>
              <a:t>This trial offer is open to patients who have commercial insurance, government coverage, or no insurance coverage. However, there is no guarantee </a:t>
            </a:r>
            <a:br>
              <a:rPr lang="en-US" sz="1400" dirty="0">
                <a:solidFill>
                  <a:srgbClr val="1B2D5E"/>
                </a:solidFill>
              </a:rPr>
            </a:br>
            <a:r>
              <a:rPr lang="en-US" sz="1400" dirty="0">
                <a:solidFill>
                  <a:srgbClr val="1B2D5E"/>
                </a:solidFill>
              </a:rPr>
              <a:t>of continuous accessibility after the trial offer ends. </a:t>
            </a:r>
          </a:p>
          <a:p>
            <a:pPr marL="285750" indent="-285750">
              <a:spcBef>
                <a:spcPts val="200"/>
              </a:spcBef>
              <a:spcAft>
                <a:spcPts val="200"/>
              </a:spcAft>
              <a:buFont typeface="+mj-lt"/>
              <a:buAutoNum type="arabicPeriod"/>
            </a:pPr>
            <a:endParaRPr lang="en-US" sz="1400" dirty="0">
              <a:solidFill>
                <a:srgbClr val="1B2D5E"/>
              </a:solidFill>
            </a:endParaRPr>
          </a:p>
          <a:p>
            <a:pPr marL="285750" indent="-285750">
              <a:spcBef>
                <a:spcPts val="200"/>
              </a:spcBef>
              <a:spcAft>
                <a:spcPts val="200"/>
              </a:spcAft>
              <a:buFont typeface="+mj-lt"/>
              <a:buAutoNum type="arabicPeriod"/>
            </a:pPr>
            <a:endParaRPr lang="en-US" sz="1400" dirty="0">
              <a:solidFill>
                <a:srgbClr val="1B2D5E"/>
              </a:solidFill>
            </a:endParaRPr>
          </a:p>
        </p:txBody>
      </p:sp>
      <p:grpSp>
        <p:nvGrpSpPr>
          <p:cNvPr id="170" name="tabs">
            <a:extLst>
              <a:ext uri="{FF2B5EF4-FFF2-40B4-BE49-F238E27FC236}">
                <a16:creationId xmlns:a16="http://schemas.microsoft.com/office/drawing/2014/main" id="{A8C06858-0FAA-E04A-907B-74CCAA42BB17}"/>
              </a:ext>
            </a:extLst>
          </p:cNvPr>
          <p:cNvGrpSpPr/>
          <p:nvPr/>
        </p:nvGrpSpPr>
        <p:grpSpPr>
          <a:xfrm>
            <a:off x="796208" y="2448659"/>
            <a:ext cx="1662139" cy="2010798"/>
            <a:chOff x="4990766" y="2439439"/>
            <a:chExt cx="2110702" cy="2553454"/>
          </a:xfrm>
        </p:grpSpPr>
        <p:grpSp>
          <p:nvGrpSpPr>
            <p:cNvPr id="171" name="Group 170">
              <a:extLst>
                <a:ext uri="{FF2B5EF4-FFF2-40B4-BE49-F238E27FC236}">
                  <a16:creationId xmlns:a16="http://schemas.microsoft.com/office/drawing/2014/main" id="{74937A15-697E-B74D-865D-150C7D53EE3A}"/>
                </a:ext>
              </a:extLst>
            </p:cNvPr>
            <p:cNvGrpSpPr/>
            <p:nvPr/>
          </p:nvGrpSpPr>
          <p:grpSpPr>
            <a:xfrm>
              <a:off x="4990766" y="2439439"/>
              <a:ext cx="2110702" cy="2553454"/>
              <a:chOff x="2158136" y="2504146"/>
              <a:chExt cx="2110702" cy="2553454"/>
            </a:xfrm>
          </p:grpSpPr>
          <p:grpSp>
            <p:nvGrpSpPr>
              <p:cNvPr id="173" name="Group 172">
                <a:extLst>
                  <a:ext uri="{FF2B5EF4-FFF2-40B4-BE49-F238E27FC236}">
                    <a16:creationId xmlns:a16="http://schemas.microsoft.com/office/drawing/2014/main" id="{9736FA7A-9205-0341-8BAE-E6F6EDEC2002}"/>
                  </a:ext>
                </a:extLst>
              </p:cNvPr>
              <p:cNvGrpSpPr/>
              <p:nvPr/>
            </p:nvGrpSpPr>
            <p:grpSpPr>
              <a:xfrm>
                <a:off x="2158136" y="2504146"/>
                <a:ext cx="2110702" cy="2110702"/>
                <a:chOff x="326528" y="1081908"/>
                <a:chExt cx="1648851" cy="1648851"/>
              </a:xfrm>
            </p:grpSpPr>
            <p:sp>
              <p:nvSpPr>
                <p:cNvPr id="175" name="Oval 174">
                  <a:extLst>
                    <a:ext uri="{FF2B5EF4-FFF2-40B4-BE49-F238E27FC236}">
                      <a16:creationId xmlns:a16="http://schemas.microsoft.com/office/drawing/2014/main" id="{F2294A9D-ECEE-3949-82E0-AE68A103FFD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76" name="Oval 175">
                  <a:extLst>
                    <a:ext uri="{FF2B5EF4-FFF2-40B4-BE49-F238E27FC236}">
                      <a16:creationId xmlns:a16="http://schemas.microsoft.com/office/drawing/2014/main" id="{79A1029D-6D0C-4C4C-89C9-702D9E3197B6}"/>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74" name="Rectangle 173">
                <a:extLst>
                  <a:ext uri="{FF2B5EF4-FFF2-40B4-BE49-F238E27FC236}">
                    <a16:creationId xmlns:a16="http://schemas.microsoft.com/office/drawing/2014/main" id="{FE561897-72C2-2F42-9540-AC38888B2348}"/>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172" name="Graphic 171">
              <a:extLst>
                <a:ext uri="{FF2B5EF4-FFF2-40B4-BE49-F238E27FC236}">
                  <a16:creationId xmlns:a16="http://schemas.microsoft.com/office/drawing/2014/main" id="{E2D9CB77-99D6-C74E-AA9B-E3F7BE014F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16" y="2779032"/>
              <a:ext cx="1135464" cy="1362555"/>
            </a:xfrm>
            <a:prstGeom prst="rect">
              <a:avLst/>
            </a:prstGeom>
          </p:spPr>
        </p:pic>
      </p:grpSp>
      <p:grpSp>
        <p:nvGrpSpPr>
          <p:cNvPr id="164" name="HYPERLINK">
            <a:extLst>
              <a:ext uri="{FF2B5EF4-FFF2-40B4-BE49-F238E27FC236}">
                <a16:creationId xmlns:a16="http://schemas.microsoft.com/office/drawing/2014/main" id="{421DA9D9-66D6-D64C-B4B6-1ED40CCE304F}"/>
              </a:ext>
            </a:extLst>
          </p:cNvPr>
          <p:cNvGrpSpPr/>
          <p:nvPr/>
        </p:nvGrpSpPr>
        <p:grpSpPr>
          <a:xfrm>
            <a:off x="324783" y="1085510"/>
            <a:ext cx="8466078" cy="590428"/>
            <a:chOff x="334679" y="1109013"/>
            <a:chExt cx="8466078" cy="590428"/>
          </a:xfrm>
        </p:grpSpPr>
        <p:sp>
          <p:nvSpPr>
            <p:cNvPr id="165" name="Freeform 164">
              <a:hlinkClick r:id="rId6" action="ppaction://hlinksldjump"/>
              <a:extLst>
                <a:ext uri="{FF2B5EF4-FFF2-40B4-BE49-F238E27FC236}">
                  <a16:creationId xmlns:a16="http://schemas.microsoft.com/office/drawing/2014/main" id="{BA4B12EC-23FE-584F-9E1A-BF1812DAF271}"/>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66" name="Freeform 165">
              <a:hlinkClick r:id="rId7" action="ppaction://hlinksldjump"/>
              <a:extLst>
                <a:ext uri="{FF2B5EF4-FFF2-40B4-BE49-F238E27FC236}">
                  <a16:creationId xmlns:a16="http://schemas.microsoft.com/office/drawing/2014/main" id="{D7987AA8-3084-0249-AEF6-E79AA9C62855}"/>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67" name="Freeform 166">
              <a:hlinkClick r:id="rId8" action="ppaction://hlinksldjump"/>
              <a:extLst>
                <a:ext uri="{FF2B5EF4-FFF2-40B4-BE49-F238E27FC236}">
                  <a16:creationId xmlns:a16="http://schemas.microsoft.com/office/drawing/2014/main" id="{15E7090A-4F60-DF49-A929-9D93CBD85A41}"/>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68" name="Freeform 167">
              <a:hlinkClick r:id="rId9" action="ppaction://hlinksldjump"/>
              <a:extLst>
                <a:ext uri="{FF2B5EF4-FFF2-40B4-BE49-F238E27FC236}">
                  <a16:creationId xmlns:a16="http://schemas.microsoft.com/office/drawing/2014/main" id="{CC25D2E9-6D05-D34C-90EE-607A9620ED9C}"/>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69" name="Freeform 168">
              <a:hlinkClick r:id="rId10" action="ppaction://hlinksldjump"/>
              <a:extLst>
                <a:ext uri="{FF2B5EF4-FFF2-40B4-BE49-F238E27FC236}">
                  <a16:creationId xmlns:a16="http://schemas.microsoft.com/office/drawing/2014/main" id="{2542F9D4-FD39-0C4B-A373-8A0F9C4EB638}"/>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9" name="Hyperlink">
            <a:hlinkClick r:id="rId3" action="ppaction://hlinksldjump"/>
            <a:extLst>
              <a:ext uri="{FF2B5EF4-FFF2-40B4-BE49-F238E27FC236}">
                <a16:creationId xmlns:a16="http://schemas.microsoft.com/office/drawing/2014/main" id="{7368BE4F-625B-FD4D-ADFB-7EF02E35ABED}"/>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FB7CB74-DA85-1B4E-9FCB-92F27A98E125}"/>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7: </a:t>
            </a:r>
            <a:r>
              <a:rPr lang="en-US" sz="1950" b="0" spc="0" dirty="0"/>
              <a:t>Patient Starts Treatment With PONVORY™. </a:t>
            </a:r>
            <a:br>
              <a:rPr lang="en-US" sz="1950" b="0" spc="0" dirty="0"/>
            </a:br>
            <a:r>
              <a:rPr lang="en-US" sz="1950" b="0" spc="0" dirty="0"/>
              <a:t>Support Available Via The Trial Offer For PONVORY™ </a:t>
            </a:r>
          </a:p>
        </p:txBody>
      </p:sp>
    </p:spTree>
    <p:extLst>
      <p:ext uri="{BB962C8B-B14F-4D97-AF65-F5344CB8AC3E}">
        <p14:creationId xmlns:p14="http://schemas.microsoft.com/office/powerpoint/2010/main" val="299510668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4FFF7AF5-BF42-3645-8184-235008FC386F}"/>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106" name="Title 1">
            <a:extLst>
              <a:ext uri="{FF2B5EF4-FFF2-40B4-BE49-F238E27FC236}">
                <a16:creationId xmlns:a16="http://schemas.microsoft.com/office/drawing/2014/main" id="{ACA13666-941B-0246-886C-B5F866F351A9}"/>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107" name="Freeform 106">
            <a:extLst>
              <a:ext uri="{FF2B5EF4-FFF2-40B4-BE49-F238E27FC236}">
                <a16:creationId xmlns:a16="http://schemas.microsoft.com/office/drawing/2014/main" id="{3E3B72CB-29DF-8F4F-83BD-BB8F155B72EE}"/>
              </a:ext>
            </a:extLst>
          </p:cNvPr>
          <p:cNvSpPr/>
          <p:nvPr/>
        </p:nvSpPr>
        <p:spPr>
          <a:xfrm>
            <a:off x="320039"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Rounded Rectangle 107">
            <a:hlinkClick r:id="rId3" action="ppaction://hlinksldjump"/>
            <a:extLst>
              <a:ext uri="{FF2B5EF4-FFF2-40B4-BE49-F238E27FC236}">
                <a16:creationId xmlns:a16="http://schemas.microsoft.com/office/drawing/2014/main" id="{D209BC34-F6BA-F042-9718-C10B14002CE0}"/>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09" name="Title 1">
            <a:extLst>
              <a:ext uri="{FF2B5EF4-FFF2-40B4-BE49-F238E27FC236}">
                <a16:creationId xmlns:a16="http://schemas.microsoft.com/office/drawing/2014/main" id="{014F8AA3-B0C4-4F42-BF95-E5B0EC3BEE98}"/>
              </a:ext>
            </a:extLst>
          </p:cNvPr>
          <p:cNvSpPr txBox="1">
            <a:spLocks/>
          </p:cNvSpPr>
          <p:nvPr/>
        </p:nvSpPr>
        <p:spPr>
          <a:xfrm>
            <a:off x="641188" y="551919"/>
            <a:ext cx="7429386"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endParaRPr lang="en-US" b="0" dirty="0"/>
          </a:p>
        </p:txBody>
      </p:sp>
      <p:sp>
        <p:nvSpPr>
          <p:cNvPr id="117" name="TextBox 116">
            <a:extLst>
              <a:ext uri="{FF2B5EF4-FFF2-40B4-BE49-F238E27FC236}">
                <a16:creationId xmlns:a16="http://schemas.microsoft.com/office/drawing/2014/main" id="{27B82326-AB32-BC48-8693-DCF6CC140A8D}"/>
              </a:ext>
            </a:extLst>
          </p:cNvPr>
          <p:cNvSpPr txBox="1"/>
          <p:nvPr/>
        </p:nvSpPr>
        <p:spPr>
          <a:xfrm>
            <a:off x="3934171" y="2634831"/>
            <a:ext cx="4493389" cy="2062103"/>
          </a:xfrm>
          <a:prstGeom prst="rect">
            <a:avLst/>
          </a:prstGeom>
          <a:noFill/>
        </p:spPr>
        <p:txBody>
          <a:bodyPr wrap="square" rtlCol="0">
            <a:spAutoFit/>
          </a:bodyPr>
          <a:lstStyle/>
          <a:p>
            <a:pPr>
              <a:spcAft>
                <a:spcPts val="600"/>
              </a:spcAft>
            </a:pPr>
            <a:r>
              <a:rPr lang="en-US" sz="1600" b="1" kern="0" dirty="0">
                <a:solidFill>
                  <a:srgbClr val="002060"/>
                </a:solidFill>
              </a:rPr>
              <a:t>Sending Patients to the Specialty Pharmacy:</a:t>
            </a:r>
          </a:p>
          <a:p>
            <a:pPr>
              <a:spcAft>
                <a:spcPts val="600"/>
              </a:spcAft>
            </a:pPr>
            <a:r>
              <a:rPr lang="en-US" sz="1400" kern="0" dirty="0">
                <a:solidFill>
                  <a:srgbClr val="002060"/>
                </a:solidFill>
              </a:rPr>
              <a:t>If an HCP sends their patient directly to a specialty pharmacy but decides to enroll in the Trial Offer for PONVORY™, the HCP will still need to complete the PEF and fax it to Janssen CarePath. This may delay the patient in starting treatment.  </a:t>
            </a:r>
          </a:p>
          <a:p>
            <a:endParaRPr lang="en-US" sz="1800" b="0" dirty="0">
              <a:solidFill>
                <a:prstClr val="black"/>
              </a:solidFill>
              <a:latin typeface="Segoe UI" panose="020B0502040204020203" pitchFamily="34" charset="0"/>
            </a:endParaRPr>
          </a:p>
          <a:p>
            <a:pPr>
              <a:spcAft>
                <a:spcPts val="600"/>
              </a:spcAft>
            </a:pPr>
            <a:endParaRPr lang="en-US" sz="1400" kern="0" dirty="0">
              <a:solidFill>
                <a:srgbClr val="1A4065"/>
              </a:solidFill>
            </a:endParaRPr>
          </a:p>
        </p:txBody>
      </p:sp>
      <p:grpSp>
        <p:nvGrpSpPr>
          <p:cNvPr id="124" name="Group 123">
            <a:extLst>
              <a:ext uri="{FF2B5EF4-FFF2-40B4-BE49-F238E27FC236}">
                <a16:creationId xmlns:a16="http://schemas.microsoft.com/office/drawing/2014/main" id="{DF6372C7-25AE-CF42-9280-AAD1D5E22FD5}"/>
              </a:ext>
            </a:extLst>
          </p:cNvPr>
          <p:cNvGrpSpPr/>
          <p:nvPr/>
        </p:nvGrpSpPr>
        <p:grpSpPr>
          <a:xfrm>
            <a:off x="2120990" y="2955072"/>
            <a:ext cx="1440162" cy="1742258"/>
            <a:chOff x="4990766" y="2439439"/>
            <a:chExt cx="2110702" cy="2553454"/>
          </a:xfrm>
        </p:grpSpPr>
        <p:grpSp>
          <p:nvGrpSpPr>
            <p:cNvPr id="125" name="Group 124">
              <a:extLst>
                <a:ext uri="{FF2B5EF4-FFF2-40B4-BE49-F238E27FC236}">
                  <a16:creationId xmlns:a16="http://schemas.microsoft.com/office/drawing/2014/main" id="{9AEA17B1-88AA-BB42-A26B-7DBD695B27E0}"/>
                </a:ext>
              </a:extLst>
            </p:cNvPr>
            <p:cNvGrpSpPr/>
            <p:nvPr/>
          </p:nvGrpSpPr>
          <p:grpSpPr>
            <a:xfrm>
              <a:off x="4990766" y="2439439"/>
              <a:ext cx="2110702" cy="2553454"/>
              <a:chOff x="2158136" y="2504146"/>
              <a:chExt cx="2110702" cy="2553454"/>
            </a:xfrm>
          </p:grpSpPr>
          <p:grpSp>
            <p:nvGrpSpPr>
              <p:cNvPr id="127" name="Group 126">
                <a:extLst>
                  <a:ext uri="{FF2B5EF4-FFF2-40B4-BE49-F238E27FC236}">
                    <a16:creationId xmlns:a16="http://schemas.microsoft.com/office/drawing/2014/main" id="{7EC6626B-D380-664E-B1D9-C35DE036D2B3}"/>
                  </a:ext>
                </a:extLst>
              </p:cNvPr>
              <p:cNvGrpSpPr/>
              <p:nvPr/>
            </p:nvGrpSpPr>
            <p:grpSpPr>
              <a:xfrm>
                <a:off x="2158136" y="2504146"/>
                <a:ext cx="2110702" cy="2110702"/>
                <a:chOff x="326528" y="1081908"/>
                <a:chExt cx="1648851" cy="1648851"/>
              </a:xfrm>
            </p:grpSpPr>
            <p:sp>
              <p:nvSpPr>
                <p:cNvPr id="129" name="Oval 128">
                  <a:extLst>
                    <a:ext uri="{FF2B5EF4-FFF2-40B4-BE49-F238E27FC236}">
                      <a16:creationId xmlns:a16="http://schemas.microsoft.com/office/drawing/2014/main" id="{8C7A9749-647B-1C4C-842D-69B7809666C7}"/>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0" name="Oval 129">
                  <a:extLst>
                    <a:ext uri="{FF2B5EF4-FFF2-40B4-BE49-F238E27FC236}">
                      <a16:creationId xmlns:a16="http://schemas.microsoft.com/office/drawing/2014/main" id="{1132CB6B-1EBF-E144-8DEB-2F0F3E3EAF1C}"/>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28" name="Rectangle 127">
                <a:extLst>
                  <a:ext uri="{FF2B5EF4-FFF2-40B4-BE49-F238E27FC236}">
                    <a16:creationId xmlns:a16="http://schemas.microsoft.com/office/drawing/2014/main" id="{4C00F8E1-62BF-844C-B81F-EC10FA70918B}"/>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126" name="Graphic 125">
              <a:extLst>
                <a:ext uri="{FF2B5EF4-FFF2-40B4-BE49-F238E27FC236}">
                  <a16:creationId xmlns:a16="http://schemas.microsoft.com/office/drawing/2014/main" id="{90673499-31D5-D441-8D5D-A99FB877B4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16" y="2779032"/>
              <a:ext cx="1135464" cy="1362555"/>
            </a:xfrm>
            <a:prstGeom prst="rect">
              <a:avLst/>
            </a:prstGeom>
          </p:spPr>
        </p:pic>
      </p:grpSp>
      <p:grpSp>
        <p:nvGrpSpPr>
          <p:cNvPr id="131" name="Group 130">
            <a:extLst>
              <a:ext uri="{FF2B5EF4-FFF2-40B4-BE49-F238E27FC236}">
                <a16:creationId xmlns:a16="http://schemas.microsoft.com/office/drawing/2014/main" id="{43FA8B9A-AA33-1B4D-A715-61CC84F803BA}"/>
              </a:ext>
            </a:extLst>
          </p:cNvPr>
          <p:cNvGrpSpPr/>
          <p:nvPr/>
        </p:nvGrpSpPr>
        <p:grpSpPr>
          <a:xfrm>
            <a:off x="635167" y="1966612"/>
            <a:ext cx="1440162" cy="1859589"/>
            <a:chOff x="635167" y="1966612"/>
            <a:chExt cx="1440162" cy="1859589"/>
          </a:xfrm>
        </p:grpSpPr>
        <p:grpSp>
          <p:nvGrpSpPr>
            <p:cNvPr id="132" name="Group 131">
              <a:extLst>
                <a:ext uri="{FF2B5EF4-FFF2-40B4-BE49-F238E27FC236}">
                  <a16:creationId xmlns:a16="http://schemas.microsoft.com/office/drawing/2014/main" id="{2A2E916B-7A7C-804E-A334-D1269A19F85F}"/>
                </a:ext>
              </a:extLst>
            </p:cNvPr>
            <p:cNvGrpSpPr/>
            <p:nvPr/>
          </p:nvGrpSpPr>
          <p:grpSpPr>
            <a:xfrm>
              <a:off x="635167" y="1966612"/>
              <a:ext cx="1440162" cy="1859589"/>
              <a:chOff x="2158136" y="2504146"/>
              <a:chExt cx="2110702" cy="2725415"/>
            </a:xfrm>
          </p:grpSpPr>
          <p:grpSp>
            <p:nvGrpSpPr>
              <p:cNvPr id="134" name="Group 133">
                <a:extLst>
                  <a:ext uri="{FF2B5EF4-FFF2-40B4-BE49-F238E27FC236}">
                    <a16:creationId xmlns:a16="http://schemas.microsoft.com/office/drawing/2014/main" id="{0F438662-139D-434F-80EA-F64A8DE36AFE}"/>
                  </a:ext>
                </a:extLst>
              </p:cNvPr>
              <p:cNvGrpSpPr/>
              <p:nvPr/>
            </p:nvGrpSpPr>
            <p:grpSpPr>
              <a:xfrm>
                <a:off x="2158136" y="2504146"/>
                <a:ext cx="2110702" cy="2110702"/>
                <a:chOff x="326528" y="1081908"/>
                <a:chExt cx="1648851" cy="1648851"/>
              </a:xfrm>
            </p:grpSpPr>
            <p:sp>
              <p:nvSpPr>
                <p:cNvPr id="136" name="Oval 135">
                  <a:extLst>
                    <a:ext uri="{FF2B5EF4-FFF2-40B4-BE49-F238E27FC236}">
                      <a16:creationId xmlns:a16="http://schemas.microsoft.com/office/drawing/2014/main" id="{8655CC69-CC47-AC4A-B845-AD3D5363217C}"/>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37" name="Oval 136">
                  <a:extLst>
                    <a:ext uri="{FF2B5EF4-FFF2-40B4-BE49-F238E27FC236}">
                      <a16:creationId xmlns:a16="http://schemas.microsoft.com/office/drawing/2014/main" id="{BBD799D5-22F8-0A44-AAEB-9110D795A17F}"/>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35" name="Rectangle 134">
                <a:extLst>
                  <a:ext uri="{FF2B5EF4-FFF2-40B4-BE49-F238E27FC236}">
                    <a16:creationId xmlns:a16="http://schemas.microsoft.com/office/drawing/2014/main" id="{61501EBA-8B3E-B64C-8FA6-428BE500617F}"/>
                  </a:ext>
                </a:extLst>
              </p:cNvPr>
              <p:cNvSpPr/>
              <p:nvPr/>
            </p:nvSpPr>
            <p:spPr>
              <a:xfrm>
                <a:off x="2721060" y="4688268"/>
                <a:ext cx="984853" cy="541293"/>
              </a:xfrm>
              <a:prstGeom prst="rect">
                <a:avLst/>
              </a:prstGeom>
            </p:spPr>
            <p:txBody>
              <a:bodyPr wrap="none">
                <a:spAutoFit/>
              </a:bodyPr>
              <a:lstStyle/>
              <a:p>
                <a:pPr algn="ctr"/>
                <a:r>
                  <a:rPr lang="en-US" b="1" dirty="0">
                    <a:solidFill>
                      <a:srgbClr val="1C5661"/>
                    </a:solidFill>
                  </a:rPr>
                  <a:t>HCP</a:t>
                </a:r>
                <a:endParaRPr lang="en-US" dirty="0">
                  <a:solidFill>
                    <a:srgbClr val="1C5661"/>
                  </a:solidFill>
                </a:endParaRPr>
              </a:p>
            </p:txBody>
          </p:sp>
        </p:grpSp>
        <p:pic>
          <p:nvPicPr>
            <p:cNvPr id="133" name="Graphic 132">
              <a:extLst>
                <a:ext uri="{FF2B5EF4-FFF2-40B4-BE49-F238E27FC236}">
                  <a16:creationId xmlns:a16="http://schemas.microsoft.com/office/drawing/2014/main" id="{2E917A3D-871F-6B48-999D-11012B2780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916" y="2220627"/>
              <a:ext cx="777782" cy="933337"/>
            </a:xfrm>
            <a:prstGeom prst="rect">
              <a:avLst/>
            </a:prstGeom>
          </p:spPr>
        </p:pic>
      </p:grpSp>
      <p:grpSp>
        <p:nvGrpSpPr>
          <p:cNvPr id="138" name="Group 137">
            <a:extLst>
              <a:ext uri="{FF2B5EF4-FFF2-40B4-BE49-F238E27FC236}">
                <a16:creationId xmlns:a16="http://schemas.microsoft.com/office/drawing/2014/main" id="{5A8B3DB5-15CF-1647-94E5-A7F8527375F8}"/>
              </a:ext>
            </a:extLst>
          </p:cNvPr>
          <p:cNvGrpSpPr/>
          <p:nvPr/>
        </p:nvGrpSpPr>
        <p:grpSpPr>
          <a:xfrm>
            <a:off x="401523" y="4091933"/>
            <a:ext cx="1907446" cy="2136589"/>
            <a:chOff x="452300" y="4230772"/>
            <a:chExt cx="1907446" cy="2136589"/>
          </a:xfrm>
        </p:grpSpPr>
        <p:grpSp>
          <p:nvGrpSpPr>
            <p:cNvPr id="139" name="Group 138">
              <a:extLst>
                <a:ext uri="{FF2B5EF4-FFF2-40B4-BE49-F238E27FC236}">
                  <a16:creationId xmlns:a16="http://schemas.microsoft.com/office/drawing/2014/main" id="{EFA6ACD0-19E2-074B-8DF5-98B68E5D61CF}"/>
                </a:ext>
              </a:extLst>
            </p:cNvPr>
            <p:cNvGrpSpPr/>
            <p:nvPr/>
          </p:nvGrpSpPr>
          <p:grpSpPr>
            <a:xfrm>
              <a:off x="452300" y="4230772"/>
              <a:ext cx="1907446" cy="2136589"/>
              <a:chOff x="1815716" y="2504146"/>
              <a:chExt cx="2795554" cy="3131386"/>
            </a:xfrm>
          </p:grpSpPr>
          <p:grpSp>
            <p:nvGrpSpPr>
              <p:cNvPr id="141" name="Group 140">
                <a:extLst>
                  <a:ext uri="{FF2B5EF4-FFF2-40B4-BE49-F238E27FC236}">
                    <a16:creationId xmlns:a16="http://schemas.microsoft.com/office/drawing/2014/main" id="{91DDCCAB-5E9B-5845-ACEE-18EBB7450767}"/>
                  </a:ext>
                </a:extLst>
              </p:cNvPr>
              <p:cNvGrpSpPr/>
              <p:nvPr/>
            </p:nvGrpSpPr>
            <p:grpSpPr>
              <a:xfrm>
                <a:off x="2158136" y="2504146"/>
                <a:ext cx="2110702" cy="2110702"/>
                <a:chOff x="326528" y="1081908"/>
                <a:chExt cx="1648851" cy="1648851"/>
              </a:xfrm>
            </p:grpSpPr>
            <p:sp>
              <p:nvSpPr>
                <p:cNvPr id="143" name="Oval 142">
                  <a:extLst>
                    <a:ext uri="{FF2B5EF4-FFF2-40B4-BE49-F238E27FC236}">
                      <a16:creationId xmlns:a16="http://schemas.microsoft.com/office/drawing/2014/main" id="{7E2ED2C3-CF59-9B40-A632-158C146D5605}"/>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44" name="Oval 143">
                  <a:extLst>
                    <a:ext uri="{FF2B5EF4-FFF2-40B4-BE49-F238E27FC236}">
                      <a16:creationId xmlns:a16="http://schemas.microsoft.com/office/drawing/2014/main" id="{D7D78894-13FB-0B48-BE96-267A8A073239}"/>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42" name="Rectangle 141">
                <a:extLst>
                  <a:ext uri="{FF2B5EF4-FFF2-40B4-BE49-F238E27FC236}">
                    <a16:creationId xmlns:a16="http://schemas.microsoft.com/office/drawing/2014/main" id="{50070339-9E46-CC4D-904D-888CAD1FD5BF}"/>
                  </a:ext>
                </a:extLst>
              </p:cNvPr>
              <p:cNvSpPr/>
              <p:nvPr/>
            </p:nvSpPr>
            <p:spPr>
              <a:xfrm>
                <a:off x="1815716" y="4688269"/>
                <a:ext cx="2795554" cy="947263"/>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grpSp>
        <p:pic>
          <p:nvPicPr>
            <p:cNvPr id="140" name="Graphic 139">
              <a:extLst>
                <a:ext uri="{FF2B5EF4-FFF2-40B4-BE49-F238E27FC236}">
                  <a16:creationId xmlns:a16="http://schemas.microsoft.com/office/drawing/2014/main" id="{32C5D0B6-C0E8-8A44-BD46-95293254CF1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865" y="4511976"/>
              <a:ext cx="793973" cy="884713"/>
            </a:xfrm>
            <a:prstGeom prst="rect">
              <a:avLst/>
            </a:prstGeom>
          </p:spPr>
        </p:pic>
      </p:grpSp>
      <p:grpSp>
        <p:nvGrpSpPr>
          <p:cNvPr id="111" name="tabs">
            <a:extLst>
              <a:ext uri="{FF2B5EF4-FFF2-40B4-BE49-F238E27FC236}">
                <a16:creationId xmlns:a16="http://schemas.microsoft.com/office/drawing/2014/main" id="{DE33831B-A420-A547-B9B1-E3C3D8AEBDBE}"/>
              </a:ext>
            </a:extLst>
          </p:cNvPr>
          <p:cNvGrpSpPr/>
          <p:nvPr/>
        </p:nvGrpSpPr>
        <p:grpSpPr>
          <a:xfrm>
            <a:off x="326528" y="1100221"/>
            <a:ext cx="8490944" cy="588937"/>
            <a:chOff x="326528" y="1100221"/>
            <a:chExt cx="7083828" cy="588937"/>
          </a:xfrm>
          <a:solidFill>
            <a:srgbClr val="63BA59"/>
          </a:solidFill>
        </p:grpSpPr>
        <p:sp>
          <p:nvSpPr>
            <p:cNvPr id="112" name="Freeform 111">
              <a:extLst>
                <a:ext uri="{FF2B5EF4-FFF2-40B4-BE49-F238E27FC236}">
                  <a16:creationId xmlns:a16="http://schemas.microsoft.com/office/drawing/2014/main" id="{9731CD37-37A5-BF44-9E8A-03AF222C176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Why is this stage so important? </a:t>
              </a:r>
            </a:p>
          </p:txBody>
        </p:sp>
        <p:sp>
          <p:nvSpPr>
            <p:cNvPr id="113" name="Freeform 112">
              <a:extLst>
                <a:ext uri="{FF2B5EF4-FFF2-40B4-BE49-F238E27FC236}">
                  <a16:creationId xmlns:a16="http://schemas.microsoft.com/office/drawing/2014/main" id="{0B4BD4B2-18D7-D342-AE57-C7BB98F07ECB}"/>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114" name="Freeform 113">
              <a:extLst>
                <a:ext uri="{FF2B5EF4-FFF2-40B4-BE49-F238E27FC236}">
                  <a16:creationId xmlns:a16="http://schemas.microsoft.com/office/drawing/2014/main" id="{08B5E236-6345-9740-A6B4-2865FE142A94}"/>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115" name="Freeform 114">
              <a:extLst>
                <a:ext uri="{FF2B5EF4-FFF2-40B4-BE49-F238E27FC236}">
                  <a16:creationId xmlns:a16="http://schemas.microsoft.com/office/drawing/2014/main" id="{400BCFE2-BF95-D74D-A48D-D2372834EF2D}"/>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116" name="Freeform 115">
              <a:extLst>
                <a:ext uri="{FF2B5EF4-FFF2-40B4-BE49-F238E27FC236}">
                  <a16:creationId xmlns:a16="http://schemas.microsoft.com/office/drawing/2014/main" id="{E2AEF69F-7DAE-9047-8D58-A18B57D09FB2}"/>
                </a:ext>
              </a:extLst>
            </p:cNvPr>
            <p:cNvSpPr/>
            <p:nvPr/>
          </p:nvSpPr>
          <p:spPr>
            <a:xfrm>
              <a:off x="6002460"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92500"/>
            </a:bodyPr>
            <a:lstStyle/>
            <a:p>
              <a:pPr algn="ctr" defTabSz="914217"/>
              <a:r>
                <a:rPr lang="en-US" sz="1400" dirty="0">
                  <a:solidFill>
                    <a:srgbClr val="BCEC1F"/>
                  </a:solidFill>
                </a:rPr>
                <a:t>What could detour the patient journey? </a:t>
              </a:r>
            </a:p>
          </p:txBody>
        </p:sp>
      </p:grpSp>
      <p:grpSp>
        <p:nvGrpSpPr>
          <p:cNvPr id="118" name="HYPERLINK">
            <a:extLst>
              <a:ext uri="{FF2B5EF4-FFF2-40B4-BE49-F238E27FC236}">
                <a16:creationId xmlns:a16="http://schemas.microsoft.com/office/drawing/2014/main" id="{083970C9-4680-4F44-89D7-0AF684E6A7A4}"/>
              </a:ext>
            </a:extLst>
          </p:cNvPr>
          <p:cNvGrpSpPr/>
          <p:nvPr/>
        </p:nvGrpSpPr>
        <p:grpSpPr>
          <a:xfrm>
            <a:off x="329528" y="1109650"/>
            <a:ext cx="8466078" cy="590428"/>
            <a:chOff x="334679" y="1109013"/>
            <a:chExt cx="8466078" cy="590428"/>
          </a:xfrm>
        </p:grpSpPr>
        <p:sp>
          <p:nvSpPr>
            <p:cNvPr id="119" name="Freeform 118">
              <a:hlinkClick r:id="rId10" action="ppaction://hlinksldjump"/>
              <a:extLst>
                <a:ext uri="{FF2B5EF4-FFF2-40B4-BE49-F238E27FC236}">
                  <a16:creationId xmlns:a16="http://schemas.microsoft.com/office/drawing/2014/main" id="{C982BEED-F3D3-0B41-A46A-F021FABEA2BB}"/>
                </a:ext>
              </a:extLst>
            </p:cNvPr>
            <p:cNvSpPr/>
            <p:nvPr/>
          </p:nvSpPr>
          <p:spPr>
            <a:xfrm>
              <a:off x="334679" y="1110504"/>
              <a:ext cx="168755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0" name="Freeform 119">
              <a:hlinkClick r:id="rId11" action="ppaction://hlinksldjump"/>
              <a:extLst>
                <a:ext uri="{FF2B5EF4-FFF2-40B4-BE49-F238E27FC236}">
                  <a16:creationId xmlns:a16="http://schemas.microsoft.com/office/drawing/2014/main" id="{72A4B094-90F4-2C48-A738-D4CC566DD200}"/>
                </a:ext>
              </a:extLst>
            </p:cNvPr>
            <p:cNvSpPr/>
            <p:nvPr/>
          </p:nvSpPr>
          <p:spPr>
            <a:xfrm>
              <a:off x="2053953" y="1122777"/>
              <a:ext cx="1637415"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1" name="Freeform 120">
              <a:hlinkClick r:id="rId12" action="ppaction://hlinksldjump"/>
              <a:extLst>
                <a:ext uri="{FF2B5EF4-FFF2-40B4-BE49-F238E27FC236}">
                  <a16:creationId xmlns:a16="http://schemas.microsoft.com/office/drawing/2014/main" id="{94B3464D-C3CE-744E-ADA8-5A74313D3E5F}"/>
                </a:ext>
              </a:extLst>
            </p:cNvPr>
            <p:cNvSpPr/>
            <p:nvPr/>
          </p:nvSpPr>
          <p:spPr>
            <a:xfrm>
              <a:off x="3741510" y="1109013"/>
              <a:ext cx="166399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2" name="Freeform 121">
              <a:hlinkClick r:id="rId13" action="ppaction://hlinksldjump"/>
              <a:extLst>
                <a:ext uri="{FF2B5EF4-FFF2-40B4-BE49-F238E27FC236}">
                  <a16:creationId xmlns:a16="http://schemas.microsoft.com/office/drawing/2014/main" id="{D531CE93-7928-F74A-A847-0F1862D4F4C1}"/>
                </a:ext>
              </a:extLst>
            </p:cNvPr>
            <p:cNvSpPr/>
            <p:nvPr/>
          </p:nvSpPr>
          <p:spPr>
            <a:xfrm>
              <a:off x="5452634" y="1120337"/>
              <a:ext cx="1645566"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3" name="Freeform 122">
              <a:hlinkClick r:id="rId14" action="ppaction://hlinksldjump"/>
              <a:extLst>
                <a:ext uri="{FF2B5EF4-FFF2-40B4-BE49-F238E27FC236}">
                  <a16:creationId xmlns:a16="http://schemas.microsoft.com/office/drawing/2014/main" id="{1C2BEE57-7A94-6746-9CBB-9A1038A9B116}"/>
                </a:ext>
              </a:extLst>
            </p:cNvPr>
            <p:cNvSpPr/>
            <p:nvPr/>
          </p:nvSpPr>
          <p:spPr>
            <a:xfrm>
              <a:off x="7129914" y="1109013"/>
              <a:ext cx="1670843" cy="58601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43" name="Hyperlink">
            <a:hlinkClick r:id="rId3" action="ppaction://hlinksldjump"/>
            <a:extLst>
              <a:ext uri="{FF2B5EF4-FFF2-40B4-BE49-F238E27FC236}">
                <a16:creationId xmlns:a16="http://schemas.microsoft.com/office/drawing/2014/main" id="{C878DBB6-7F5C-9940-A80A-B07FBA8014DF}"/>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1">
            <a:extLst>
              <a:ext uri="{FF2B5EF4-FFF2-40B4-BE49-F238E27FC236}">
                <a16:creationId xmlns:a16="http://schemas.microsoft.com/office/drawing/2014/main" id="{FEB56BF6-E551-9745-88F7-F51F014B9D23}"/>
              </a:ext>
            </a:extLst>
          </p:cNvPr>
          <p:cNvSpPr txBox="1">
            <a:spLocks/>
          </p:cNvSpPr>
          <p:nvPr/>
        </p:nvSpPr>
        <p:spPr>
          <a:xfrm>
            <a:off x="641188" y="387627"/>
            <a:ext cx="7429386"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7: </a:t>
            </a:r>
            <a:r>
              <a:rPr lang="en-US" sz="1950" b="0" spc="0" dirty="0"/>
              <a:t>Patient Starts Treatment With PONVORY™. </a:t>
            </a:r>
            <a:br>
              <a:rPr lang="en-US" sz="1950" b="0" spc="0" dirty="0"/>
            </a:br>
            <a:r>
              <a:rPr lang="en-US" sz="1950" b="0" spc="0" dirty="0"/>
              <a:t>Support Available Via The Trial Offer For PONVORY™ </a:t>
            </a:r>
          </a:p>
        </p:txBody>
      </p:sp>
    </p:spTree>
    <p:extLst>
      <p:ext uri="{BB962C8B-B14F-4D97-AF65-F5344CB8AC3E}">
        <p14:creationId xmlns:p14="http://schemas.microsoft.com/office/powerpoint/2010/main" val="295121182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8" name="Title 1" hidden="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1C5A10B-4760-554A-9BAB-E7F0A2DDB1DB}"/>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2" name="Freeform 21">
            <a:extLst>
              <a:ext uri="{FF2B5EF4-FFF2-40B4-BE49-F238E27FC236}">
                <a16:creationId xmlns:a16="http://schemas.microsoft.com/office/drawing/2014/main" id="{BEE8AAE2-B032-8746-8812-0C1BAF026289}"/>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99000">
                <a:srgbClr val="062439"/>
              </a:gs>
            </a:gsLst>
            <a:lin ang="5400000" scaled="1"/>
          </a:gra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BCEC20"/>
                </a:solidFill>
              </a:rPr>
              <a:t>Johnson &amp; Johnson Patient Assistance Foundation (JJPAF) – Compliance Guidelines 1 of 2</a:t>
            </a:r>
          </a:p>
        </p:txBody>
      </p:sp>
      <p:sp>
        <p:nvSpPr>
          <p:cNvPr id="23" name="Freeform 22">
            <a:extLst>
              <a:ext uri="{FF2B5EF4-FFF2-40B4-BE49-F238E27FC236}">
                <a16:creationId xmlns:a16="http://schemas.microsoft.com/office/drawing/2014/main" id="{1AD0ECF9-D0B2-B44B-B384-D51C03A74B88}"/>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2 of 2</a:t>
            </a:r>
          </a:p>
        </p:txBody>
      </p:sp>
      <p:sp>
        <p:nvSpPr>
          <p:cNvPr id="24" name="Freeform 23">
            <a:extLst>
              <a:ext uri="{FF2B5EF4-FFF2-40B4-BE49-F238E27FC236}">
                <a16:creationId xmlns:a16="http://schemas.microsoft.com/office/drawing/2014/main" id="{C84D9D80-409C-234B-A0AF-CC0D69AA922F}"/>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Reimbursement Activities Compliance Guidelines</a:t>
            </a:r>
          </a:p>
        </p:txBody>
      </p:sp>
      <p:sp>
        <p:nvSpPr>
          <p:cNvPr id="25" name="Freeform 24">
            <a:extLst>
              <a:ext uri="{FF2B5EF4-FFF2-40B4-BE49-F238E27FC236}">
                <a16:creationId xmlns:a16="http://schemas.microsoft.com/office/drawing/2014/main" id="{BF8805CD-74D7-AC47-BC63-4E2FE503E14B}"/>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Patient Access Field Analytics (PAFA) – </a:t>
            </a:r>
            <a:br>
              <a:rPr lang="en-US" sz="1050" dirty="0">
                <a:solidFill>
                  <a:srgbClr val="14263D"/>
                </a:solidFill>
              </a:rPr>
            </a:br>
            <a:r>
              <a:rPr lang="en-US" sz="1050" dirty="0">
                <a:solidFill>
                  <a:srgbClr val="14263D"/>
                </a:solidFill>
              </a:rPr>
              <a:t>Compliance Guidelines</a:t>
            </a:r>
          </a:p>
        </p:txBody>
      </p:sp>
      <p:sp>
        <p:nvSpPr>
          <p:cNvPr id="29" name="Freeform 28">
            <a:extLst>
              <a:ext uri="{FF2B5EF4-FFF2-40B4-BE49-F238E27FC236}">
                <a16:creationId xmlns:a16="http://schemas.microsoft.com/office/drawing/2014/main" id="{4D4492A0-8DAC-6443-93F3-4649A711BFD9}"/>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72000">
                <a:srgbClr val="6EAA2A"/>
              </a:gs>
            </a:gsLst>
            <a:lin ang="5400000" scaled="0"/>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62439"/>
                </a:solidFill>
              </a:rPr>
              <a:t>Janssen CarePath Compliance Guidelines</a:t>
            </a:r>
          </a:p>
        </p:txBody>
      </p:sp>
      <p:sp>
        <p:nvSpPr>
          <p:cNvPr id="30" name="Freeform 29">
            <a:extLst>
              <a:ext uri="{FF2B5EF4-FFF2-40B4-BE49-F238E27FC236}">
                <a16:creationId xmlns:a16="http://schemas.microsoft.com/office/drawing/2014/main" id="{1C993627-4BA3-C342-B1C7-C358D75C71A6}"/>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PONVORY</a:t>
            </a:r>
            <a:r>
              <a:rPr lang="en-US" sz="1050" baseline="30000" dirty="0">
                <a:solidFill>
                  <a:srgbClr val="14263D"/>
                </a:solidFill>
              </a:rPr>
              <a:t>TM</a:t>
            </a:r>
            <a:r>
              <a:rPr lang="en-US" sz="1050" dirty="0">
                <a:solidFill>
                  <a:srgbClr val="14263D"/>
                </a:solidFill>
              </a:rPr>
              <a:t> Pretest Rebate Program</a:t>
            </a:r>
          </a:p>
        </p:txBody>
      </p:sp>
      <p:grpSp>
        <p:nvGrpSpPr>
          <p:cNvPr id="31" name="HYPERLINKS">
            <a:extLst>
              <a:ext uri="{FF2B5EF4-FFF2-40B4-BE49-F238E27FC236}">
                <a16:creationId xmlns:a16="http://schemas.microsoft.com/office/drawing/2014/main" id="{2497C980-E425-8A46-A6EB-B31C618C9752}"/>
              </a:ext>
            </a:extLst>
          </p:cNvPr>
          <p:cNvGrpSpPr/>
          <p:nvPr/>
        </p:nvGrpSpPr>
        <p:grpSpPr>
          <a:xfrm>
            <a:off x="334248" y="1104160"/>
            <a:ext cx="8510553" cy="929463"/>
            <a:chOff x="334248" y="1104160"/>
            <a:chExt cx="8510553" cy="929463"/>
          </a:xfrm>
        </p:grpSpPr>
        <p:sp>
          <p:nvSpPr>
            <p:cNvPr id="33" name="Freeform 32">
              <a:hlinkClick r:id="rId3" action="ppaction://hlinksldjump"/>
              <a:extLst>
                <a:ext uri="{FF2B5EF4-FFF2-40B4-BE49-F238E27FC236}">
                  <a16:creationId xmlns:a16="http://schemas.microsoft.com/office/drawing/2014/main" id="{2BF5C1C8-1C5E-5444-9C83-92037A37EB66}"/>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4" name="Freeform 33">
              <a:hlinkClick r:id="rId6" action="ppaction://hlinksldjump"/>
              <a:extLst>
                <a:ext uri="{FF2B5EF4-FFF2-40B4-BE49-F238E27FC236}">
                  <a16:creationId xmlns:a16="http://schemas.microsoft.com/office/drawing/2014/main" id="{830D6C79-B4B3-6D47-B691-6210FE5F75C8}"/>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5" name="Freeform 34">
              <a:hlinkClick r:id="rId7" action="ppaction://hlinksldjump"/>
              <a:extLst>
                <a:ext uri="{FF2B5EF4-FFF2-40B4-BE49-F238E27FC236}">
                  <a16:creationId xmlns:a16="http://schemas.microsoft.com/office/drawing/2014/main" id="{0EE9ECC9-2048-C740-A49B-8CA5764A2E54}"/>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6" name="Freeform 35">
              <a:hlinkClick r:id="rId8" action="ppaction://hlinksldjump"/>
              <a:extLst>
                <a:ext uri="{FF2B5EF4-FFF2-40B4-BE49-F238E27FC236}">
                  <a16:creationId xmlns:a16="http://schemas.microsoft.com/office/drawing/2014/main" id="{1D75F745-4C2A-234E-9E16-3E6C4C8D86C6}"/>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7" name="Freeform 36">
              <a:hlinkClick r:id="rId9" action="ppaction://hlinksldjump"/>
              <a:extLst>
                <a:ext uri="{FF2B5EF4-FFF2-40B4-BE49-F238E27FC236}">
                  <a16:creationId xmlns:a16="http://schemas.microsoft.com/office/drawing/2014/main" id="{FF15BC0D-43C5-B845-ACAE-8A47C0A8D611}"/>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8" name="Freeform 37">
              <a:hlinkClick r:id="rId10" action="ppaction://hlinksldjump"/>
              <a:extLst>
                <a:ext uri="{FF2B5EF4-FFF2-40B4-BE49-F238E27FC236}">
                  <a16:creationId xmlns:a16="http://schemas.microsoft.com/office/drawing/2014/main" id="{D7656A15-7EEF-9942-85FB-0482A1A410F5}"/>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8" name="Hyperlink">
            <a:hlinkClick r:id="rId11" action="ppaction://hlinksldjump"/>
            <a:extLst>
              <a:ext uri="{FF2B5EF4-FFF2-40B4-BE49-F238E27FC236}">
                <a16:creationId xmlns:a16="http://schemas.microsoft.com/office/drawing/2014/main" id="{40C2B1A7-FDBE-EA42-AA36-340BCD7014EF}"/>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4">
            <a:extLst>
              <a:ext uri="{FF2B5EF4-FFF2-40B4-BE49-F238E27FC236}">
                <a16:creationId xmlns:a16="http://schemas.microsoft.com/office/drawing/2014/main" id="{76D20524-027D-DC4D-9518-F01C46D06A37}"/>
              </a:ext>
            </a:extLst>
          </p:cNvPr>
          <p:cNvSpPr txBox="1">
            <a:spLocks/>
          </p:cNvSpPr>
          <p:nvPr/>
        </p:nvSpPr>
        <p:spPr>
          <a:xfrm>
            <a:off x="648813" y="2240788"/>
            <a:ext cx="7791022" cy="3658100"/>
          </a:xfrm>
          <a:prstGeom prst="rect">
            <a:avLst/>
          </a:prstGeom>
        </p:spPr>
        <p:txBody>
          <a:bodyPr vert="horz" lIns="91440" tIns="45720" rIns="91440" bIns="45720" rtlCol="0">
            <a:noAutofit/>
          </a:bodyPr>
          <a:lstStyle>
            <a:lvl1pPr marL="228554" indent="-228554" algn="l" defTabSz="914217" rtl="0" eaLnBrk="1" latinLnBrk="0" hangingPunct="1">
              <a:lnSpc>
                <a:spcPct val="90000"/>
              </a:lnSpc>
              <a:spcBef>
                <a:spcPts val="1200"/>
              </a:spcBef>
              <a:spcAft>
                <a:spcPts val="300"/>
              </a:spcAft>
              <a:buClr>
                <a:schemeClr val="tx1">
                  <a:lumMod val="50000"/>
                </a:schemeClr>
              </a:buClr>
              <a:buFont typeface="Arial" panose="020B0604020202020204" pitchFamily="34" charset="0"/>
              <a:buChar char="•"/>
              <a:defRPr sz="2400" b="0" i="0" kern="1200">
                <a:solidFill>
                  <a:srgbClr val="636466"/>
                </a:solidFill>
                <a:latin typeface="Apex Sans Book" panose="02010600040501010103" pitchFamily="2" charset="77"/>
                <a:ea typeface="+mn-ea"/>
                <a:cs typeface="Arial" panose="020B0604020202020204" pitchFamily="34" charset="0"/>
              </a:defRPr>
            </a:lvl1pPr>
            <a:lvl2pPr marL="685663"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200" b="0" i="0" kern="1200">
                <a:solidFill>
                  <a:srgbClr val="636466"/>
                </a:solidFill>
                <a:latin typeface="Apex Sans Book" panose="02010600040501010103" pitchFamily="2" charset="77"/>
                <a:ea typeface="+mn-ea"/>
                <a:cs typeface="Arial" panose="020B0604020202020204" pitchFamily="34" charset="0"/>
              </a:defRPr>
            </a:lvl2pPr>
            <a:lvl3pPr marL="1142771"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000" b="0" i="0" kern="1200">
                <a:solidFill>
                  <a:srgbClr val="636466"/>
                </a:solidFill>
                <a:latin typeface="Apex Sans Book" panose="02010600040501010103" pitchFamily="2" charset="77"/>
                <a:ea typeface="+mn-ea"/>
                <a:cs typeface="Arial" panose="020B0604020202020204" pitchFamily="34" charset="0"/>
              </a:defRPr>
            </a:lvl3pPr>
            <a:lvl4pPr marL="1599880"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800" b="0" i="0" kern="1200">
                <a:solidFill>
                  <a:srgbClr val="636466"/>
                </a:solidFill>
                <a:latin typeface="Apex Sans Book" panose="02010600040501010103" pitchFamily="2" charset="77"/>
                <a:ea typeface="+mn-ea"/>
                <a:cs typeface="Arial" panose="020B0604020202020204" pitchFamily="34" charset="0"/>
              </a:defRPr>
            </a:lvl4pPr>
            <a:lvl5pPr marL="2056989"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600" b="0" i="0" kern="1200">
                <a:solidFill>
                  <a:srgbClr val="636466"/>
                </a:solidFill>
                <a:latin typeface="Apex Sans Book" panose="02010600040501010103" pitchFamily="2" charset="77"/>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200"/>
              </a:spcAft>
              <a:buNone/>
            </a:pPr>
            <a:r>
              <a:rPr lang="en-US" sz="1200" dirty="0">
                <a:solidFill>
                  <a:srgbClr val="002060"/>
                </a:solidFill>
                <a:latin typeface="+mn-lt"/>
              </a:rPr>
              <a:t>The Johnson &amp; Johnson Patient Assistance Foundation, Inc. (JJPAF) is an independent, non-profit organization that is committed to helping eligible patients without insurance coverage receive prescription products donated by Johnson &amp; Johnson operating companies. </a:t>
            </a:r>
          </a:p>
          <a:p>
            <a:pPr marL="0" indent="0">
              <a:lnSpc>
                <a:spcPct val="100000"/>
              </a:lnSpc>
              <a:spcBef>
                <a:spcPts val="600"/>
              </a:spcBef>
              <a:spcAft>
                <a:spcPts val="200"/>
              </a:spcAft>
              <a:buNone/>
            </a:pPr>
            <a:r>
              <a:rPr lang="en-US" sz="1200" dirty="0">
                <a:solidFill>
                  <a:srgbClr val="002060"/>
                </a:solidFill>
                <a:latin typeface="+mn-lt"/>
              </a:rPr>
              <a:t>Due to the charitable and independent nature of the Foundation, field-based employees need to follow healthcare compliance guidelines when engaging with customers regarding the Patient Assistance Program:</a:t>
            </a:r>
          </a:p>
          <a:p>
            <a:pPr marL="182880" indent="-182880">
              <a:lnSpc>
                <a:spcPct val="100000"/>
              </a:lnSpc>
              <a:spcBef>
                <a:spcPts val="600"/>
              </a:spcBef>
              <a:spcAft>
                <a:spcPts val="200"/>
              </a:spcAft>
            </a:pPr>
            <a:r>
              <a:rPr lang="en-US" sz="1200" dirty="0">
                <a:solidFill>
                  <a:srgbClr val="002060"/>
                </a:solidFill>
                <a:latin typeface="+mn-lt"/>
              </a:rPr>
              <a:t>All conversations (verbal and email) related to JJPAF should be limited to providing the program’s contact information only (ie, JJPAF brochure, 800-number, or web URL)</a:t>
            </a:r>
          </a:p>
          <a:p>
            <a:pPr marL="182880" indent="-182880">
              <a:lnSpc>
                <a:spcPct val="100000"/>
              </a:lnSpc>
              <a:spcBef>
                <a:spcPts val="600"/>
              </a:spcBef>
              <a:spcAft>
                <a:spcPts val="200"/>
              </a:spcAft>
            </a:pPr>
            <a:r>
              <a:rPr lang="en-US" sz="1200" dirty="0">
                <a:solidFill>
                  <a:srgbClr val="002060"/>
                </a:solidFill>
                <a:latin typeface="+mn-lt"/>
              </a:rPr>
              <a:t>If a customer or account contacts a field-based employee (ie, in person, via email, or via phone) regarding JJPAF, they should refer the account to the JJPAF email address: </a:t>
            </a:r>
            <a:r>
              <a:rPr lang="en-US" sz="1200" u="sng" dirty="0">
                <a:solidFill>
                  <a:srgbClr val="002060"/>
                </a:solidFill>
                <a:latin typeface="+mn-lt"/>
                <a:hlinkClick r:id="rId12">
                  <a:extLst>
                    <a:ext uri="{A12FA001-AC4F-418D-AE19-62706E023703}">
                      <ahyp:hlinkClr xmlns:ahyp="http://schemas.microsoft.com/office/drawing/2018/hyperlinkcolor" val="tx"/>
                    </a:ext>
                  </a:extLst>
                </a:hlinkClick>
              </a:rPr>
              <a:t>RA-JJCUS-JJPAF@its.jnj.com</a:t>
            </a:r>
            <a:endParaRPr lang="en-US" sz="1200" dirty="0">
              <a:solidFill>
                <a:srgbClr val="002060"/>
              </a:solidFill>
              <a:latin typeface="+mn-lt"/>
            </a:endParaRPr>
          </a:p>
          <a:p>
            <a:pPr marL="457200" indent="-182880">
              <a:lnSpc>
                <a:spcPct val="100000"/>
              </a:lnSpc>
              <a:spcBef>
                <a:spcPts val="600"/>
              </a:spcBef>
              <a:spcAft>
                <a:spcPts val="200"/>
              </a:spcAft>
              <a:buFont typeface="System Font Regular"/>
              <a:buChar char="–"/>
            </a:pPr>
            <a:r>
              <a:rPr lang="en-US" sz="1200" dirty="0">
                <a:solidFill>
                  <a:srgbClr val="002060"/>
                </a:solidFill>
                <a:latin typeface="+mn-lt"/>
              </a:rPr>
              <a:t>This email address is for internal use only – it may not be provided to healthcare providers or patients</a:t>
            </a:r>
          </a:p>
          <a:p>
            <a:pPr>
              <a:lnSpc>
                <a:spcPct val="100000"/>
              </a:lnSpc>
              <a:spcBef>
                <a:spcPts val="600"/>
              </a:spcBef>
              <a:spcAft>
                <a:spcPts val="200"/>
              </a:spcAft>
            </a:pPr>
            <a:r>
              <a:rPr lang="en-US" sz="1200" dirty="0">
                <a:solidFill>
                  <a:srgbClr val="002060"/>
                </a:solidFill>
                <a:latin typeface="+mn-lt"/>
              </a:rPr>
              <a:t>Field employees should not request feedback, analytics, or summaries from customers pertaining to JJPAF. </a:t>
            </a:r>
            <a:br>
              <a:rPr lang="en-US" sz="1200" dirty="0">
                <a:solidFill>
                  <a:srgbClr val="002060"/>
                </a:solidFill>
                <a:latin typeface="+mn-lt"/>
              </a:rPr>
            </a:br>
            <a:r>
              <a:rPr lang="en-US" sz="1200" dirty="0">
                <a:solidFill>
                  <a:srgbClr val="002060"/>
                </a:solidFill>
                <a:latin typeface="+mn-lt"/>
              </a:rPr>
              <a:t>If these are received, then the field associate should contact the customer and refer them directly to JJPAF </a:t>
            </a:r>
            <a:br>
              <a:rPr lang="en-US" sz="1200" dirty="0">
                <a:solidFill>
                  <a:srgbClr val="002060"/>
                </a:solidFill>
                <a:latin typeface="+mn-lt"/>
              </a:rPr>
            </a:br>
            <a:r>
              <a:rPr lang="en-US" sz="1200" dirty="0">
                <a:solidFill>
                  <a:srgbClr val="002060"/>
                </a:solidFill>
                <a:latin typeface="+mn-lt"/>
              </a:rPr>
              <a:t>at 800-652-6227 so the customer may appropriately communicate their information</a:t>
            </a:r>
          </a:p>
          <a:p>
            <a:pPr>
              <a:lnSpc>
                <a:spcPct val="100000"/>
              </a:lnSpc>
              <a:spcBef>
                <a:spcPts val="600"/>
              </a:spcBef>
              <a:spcAft>
                <a:spcPts val="200"/>
              </a:spcAft>
            </a:pPr>
            <a:r>
              <a:rPr lang="en-US" sz="1200" dirty="0">
                <a:solidFill>
                  <a:srgbClr val="002060"/>
                </a:solidFill>
                <a:latin typeface="+mn-lt"/>
              </a:rPr>
              <a:t>JJPAF and Janssen CarePath are separate programs and should not be confused as one and the same</a:t>
            </a:r>
          </a:p>
        </p:txBody>
      </p:sp>
    </p:spTree>
    <p:extLst>
      <p:ext uri="{BB962C8B-B14F-4D97-AF65-F5344CB8AC3E}">
        <p14:creationId xmlns:p14="http://schemas.microsoft.com/office/powerpoint/2010/main" val="161461705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156"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36">
            <a:extLst>
              <a:ext uri="{FF2B5EF4-FFF2-40B4-BE49-F238E27FC236}">
                <a16:creationId xmlns:a16="http://schemas.microsoft.com/office/drawing/2014/main" id="{458C97FF-CC55-8046-B152-B73B3631C879}"/>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38" name="Title 1">
            <a:extLst>
              <a:ext uri="{FF2B5EF4-FFF2-40B4-BE49-F238E27FC236}">
                <a16:creationId xmlns:a16="http://schemas.microsoft.com/office/drawing/2014/main" id="{489EB2B9-C36C-1A4B-A726-401F89277C1D}"/>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39" name="Freeform 38">
            <a:extLst>
              <a:ext uri="{FF2B5EF4-FFF2-40B4-BE49-F238E27FC236}">
                <a16:creationId xmlns:a16="http://schemas.microsoft.com/office/drawing/2014/main" id="{75761247-2E85-C949-9F74-33EABF423CFF}"/>
              </a:ext>
            </a:extLst>
          </p:cNvPr>
          <p:cNvSpPr/>
          <p:nvPr/>
        </p:nvSpPr>
        <p:spPr>
          <a:xfrm>
            <a:off x="320039"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ounded Rectangle 45">
            <a:hlinkClick r:id="rId3" action="ppaction://hlinksldjump"/>
            <a:extLst>
              <a:ext uri="{FF2B5EF4-FFF2-40B4-BE49-F238E27FC236}">
                <a16:creationId xmlns:a16="http://schemas.microsoft.com/office/drawing/2014/main" id="{0E6B3513-7254-484A-9853-0AB5B439F40A}"/>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3" name="Hyperlink">
            <a:hlinkClick r:id="rId3" action="ppaction://hlinksldjump"/>
            <a:extLst>
              <a:ext uri="{FF2B5EF4-FFF2-40B4-BE49-F238E27FC236}">
                <a16:creationId xmlns:a16="http://schemas.microsoft.com/office/drawing/2014/main" id="{29101396-ECBE-714E-BE62-1081A20189DB}"/>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20FB3E23-E4AB-2A45-BCD3-CBB9E397AA92}"/>
              </a:ext>
            </a:extLst>
          </p:cNvPr>
          <p:cNvSpPr txBox="1">
            <a:spLocks/>
          </p:cNvSpPr>
          <p:nvPr/>
        </p:nvSpPr>
        <p:spPr>
          <a:xfrm>
            <a:off x="637950" y="381837"/>
            <a:ext cx="7876995" cy="71242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pPr>
              <a:lnSpc>
                <a:spcPct val="90000"/>
              </a:lnSpc>
            </a:pPr>
            <a:r>
              <a:rPr lang="en-US" sz="1600" dirty="0">
                <a:solidFill>
                  <a:srgbClr val="BCED1E"/>
                </a:solidFill>
              </a:rPr>
              <a:t>Stage 8: </a:t>
            </a:r>
            <a:r>
              <a:rPr lang="en-US" sz="1600" b="0" dirty="0">
                <a:solidFill>
                  <a:srgbClr val="BCED1E"/>
                </a:solidFill>
              </a:rPr>
              <a:t>Patient Continues Treatment With PONVORY™. Support For Commercial Patients Available Based On Insurance Coverage Via Janssen Link For PONVORY™ &amp; The Janssen </a:t>
            </a:r>
            <a:r>
              <a:rPr lang="en-US" sz="1600" b="0" dirty="0" err="1">
                <a:solidFill>
                  <a:srgbClr val="BCED1E"/>
                </a:solidFill>
              </a:rPr>
              <a:t>CarePath</a:t>
            </a:r>
            <a:r>
              <a:rPr lang="en-US" sz="1600" b="0" dirty="0">
                <a:solidFill>
                  <a:srgbClr val="BCED1E"/>
                </a:solidFill>
              </a:rPr>
              <a:t> Savings Program</a:t>
            </a:r>
          </a:p>
        </p:txBody>
      </p:sp>
      <p:grpSp>
        <p:nvGrpSpPr>
          <p:cNvPr id="3" name="Group 2">
            <a:extLst>
              <a:ext uri="{FF2B5EF4-FFF2-40B4-BE49-F238E27FC236}">
                <a16:creationId xmlns:a16="http://schemas.microsoft.com/office/drawing/2014/main" id="{C02E7367-8A5D-814C-AB5D-DF3B971AB3DD}"/>
              </a:ext>
            </a:extLst>
          </p:cNvPr>
          <p:cNvGrpSpPr/>
          <p:nvPr/>
        </p:nvGrpSpPr>
        <p:grpSpPr>
          <a:xfrm>
            <a:off x="1255302" y="2594212"/>
            <a:ext cx="6914023" cy="2833479"/>
            <a:chOff x="1281242" y="2603074"/>
            <a:chExt cx="6914023" cy="2833479"/>
          </a:xfrm>
        </p:grpSpPr>
        <p:grpSp>
          <p:nvGrpSpPr>
            <p:cNvPr id="58" name="Group 57">
              <a:extLst>
                <a:ext uri="{FF2B5EF4-FFF2-40B4-BE49-F238E27FC236}">
                  <a16:creationId xmlns:a16="http://schemas.microsoft.com/office/drawing/2014/main" id="{FE3368F5-3D2B-244B-B1D4-557A7470E9D2}"/>
                </a:ext>
              </a:extLst>
            </p:cNvPr>
            <p:cNvGrpSpPr/>
            <p:nvPr/>
          </p:nvGrpSpPr>
          <p:grpSpPr>
            <a:xfrm>
              <a:off x="3632462" y="2606689"/>
              <a:ext cx="1906658" cy="2306609"/>
              <a:chOff x="4990766" y="2439439"/>
              <a:chExt cx="2110702" cy="2553454"/>
            </a:xfrm>
          </p:grpSpPr>
          <p:grpSp>
            <p:nvGrpSpPr>
              <p:cNvPr id="59" name="Group 58">
                <a:extLst>
                  <a:ext uri="{FF2B5EF4-FFF2-40B4-BE49-F238E27FC236}">
                    <a16:creationId xmlns:a16="http://schemas.microsoft.com/office/drawing/2014/main" id="{12731564-45BE-F14B-BBE6-15562BF50935}"/>
                  </a:ext>
                </a:extLst>
              </p:cNvPr>
              <p:cNvGrpSpPr/>
              <p:nvPr/>
            </p:nvGrpSpPr>
            <p:grpSpPr>
              <a:xfrm>
                <a:off x="4990766" y="2439439"/>
                <a:ext cx="2110702" cy="2553454"/>
                <a:chOff x="2158136" y="2504146"/>
                <a:chExt cx="2110702" cy="2553454"/>
              </a:xfrm>
            </p:grpSpPr>
            <p:grpSp>
              <p:nvGrpSpPr>
                <p:cNvPr id="61" name="Group 60">
                  <a:extLst>
                    <a:ext uri="{FF2B5EF4-FFF2-40B4-BE49-F238E27FC236}">
                      <a16:creationId xmlns:a16="http://schemas.microsoft.com/office/drawing/2014/main" id="{07C4B4FF-FCC4-4840-B555-5FB07004BE04}"/>
                    </a:ext>
                  </a:extLst>
                </p:cNvPr>
                <p:cNvGrpSpPr/>
                <p:nvPr/>
              </p:nvGrpSpPr>
              <p:grpSpPr>
                <a:xfrm>
                  <a:off x="2158136" y="2504146"/>
                  <a:ext cx="2110702" cy="2110702"/>
                  <a:chOff x="326528" y="1081908"/>
                  <a:chExt cx="1648851" cy="1648851"/>
                </a:xfrm>
              </p:grpSpPr>
              <p:sp>
                <p:nvSpPr>
                  <p:cNvPr id="63" name="Oval 62">
                    <a:extLst>
                      <a:ext uri="{FF2B5EF4-FFF2-40B4-BE49-F238E27FC236}">
                        <a16:creationId xmlns:a16="http://schemas.microsoft.com/office/drawing/2014/main" id="{9D9DBB03-59FE-5442-AEE9-4BD5E1BF0213}"/>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4" name="Oval 63">
                    <a:extLst>
                      <a:ext uri="{FF2B5EF4-FFF2-40B4-BE49-F238E27FC236}">
                        <a16:creationId xmlns:a16="http://schemas.microsoft.com/office/drawing/2014/main" id="{AF1E7F8D-7821-ED42-8C75-1363E870180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2" name="Rectangle 61">
                  <a:extLst>
                    <a:ext uri="{FF2B5EF4-FFF2-40B4-BE49-F238E27FC236}">
                      <a16:creationId xmlns:a16="http://schemas.microsoft.com/office/drawing/2014/main" id="{CF5D026B-A730-7E40-85BD-EB009A4D044A}"/>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60" name="Graphic 59">
                <a:extLst>
                  <a:ext uri="{FF2B5EF4-FFF2-40B4-BE49-F238E27FC236}">
                    <a16:creationId xmlns:a16="http://schemas.microsoft.com/office/drawing/2014/main" id="{4130E636-2F53-874E-BF5D-B0C43ED196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16" y="2779032"/>
                <a:ext cx="1135464" cy="1362555"/>
              </a:xfrm>
              <a:prstGeom prst="rect">
                <a:avLst/>
              </a:prstGeom>
            </p:spPr>
          </p:pic>
        </p:grpSp>
        <p:grpSp>
          <p:nvGrpSpPr>
            <p:cNvPr id="65" name="Group 64">
              <a:extLst>
                <a:ext uri="{FF2B5EF4-FFF2-40B4-BE49-F238E27FC236}">
                  <a16:creationId xmlns:a16="http://schemas.microsoft.com/office/drawing/2014/main" id="{F9095985-D995-3C40-A526-044A058EF025}"/>
                </a:ext>
              </a:extLst>
            </p:cNvPr>
            <p:cNvGrpSpPr/>
            <p:nvPr/>
          </p:nvGrpSpPr>
          <p:grpSpPr>
            <a:xfrm>
              <a:off x="5669961" y="2605759"/>
              <a:ext cx="2525304" cy="2830794"/>
              <a:chOff x="452300" y="4225521"/>
              <a:chExt cx="1907446" cy="2138192"/>
            </a:xfrm>
          </p:grpSpPr>
          <p:grpSp>
            <p:nvGrpSpPr>
              <p:cNvPr id="66" name="Group 65">
                <a:extLst>
                  <a:ext uri="{FF2B5EF4-FFF2-40B4-BE49-F238E27FC236}">
                    <a16:creationId xmlns:a16="http://schemas.microsoft.com/office/drawing/2014/main" id="{68DBECC2-2C7B-A545-8C8F-D5A10EF6AA76}"/>
                  </a:ext>
                </a:extLst>
              </p:cNvPr>
              <p:cNvGrpSpPr/>
              <p:nvPr/>
            </p:nvGrpSpPr>
            <p:grpSpPr>
              <a:xfrm>
                <a:off x="452300" y="4225521"/>
                <a:ext cx="1907446" cy="2138192"/>
                <a:chOff x="1815716" y="2496451"/>
                <a:chExt cx="2795554" cy="3133736"/>
              </a:xfrm>
            </p:grpSpPr>
            <p:grpSp>
              <p:nvGrpSpPr>
                <p:cNvPr id="71" name="Group 70">
                  <a:extLst>
                    <a:ext uri="{FF2B5EF4-FFF2-40B4-BE49-F238E27FC236}">
                      <a16:creationId xmlns:a16="http://schemas.microsoft.com/office/drawing/2014/main" id="{C118ED4F-A120-1E4C-81E6-70006E4BD070}"/>
                    </a:ext>
                  </a:extLst>
                </p:cNvPr>
                <p:cNvGrpSpPr/>
                <p:nvPr/>
              </p:nvGrpSpPr>
              <p:grpSpPr>
                <a:xfrm>
                  <a:off x="2158136" y="2496451"/>
                  <a:ext cx="2110702" cy="2110702"/>
                  <a:chOff x="326528" y="1075897"/>
                  <a:chExt cx="1648851" cy="1648851"/>
                </a:xfrm>
              </p:grpSpPr>
              <p:sp>
                <p:nvSpPr>
                  <p:cNvPr id="73" name="Oval 72">
                    <a:extLst>
                      <a:ext uri="{FF2B5EF4-FFF2-40B4-BE49-F238E27FC236}">
                        <a16:creationId xmlns:a16="http://schemas.microsoft.com/office/drawing/2014/main" id="{B4CC082D-20BB-5742-8ADA-D4591D47D015}"/>
                      </a:ext>
                    </a:extLst>
                  </p:cNvPr>
                  <p:cNvSpPr/>
                  <p:nvPr/>
                </p:nvSpPr>
                <p:spPr>
                  <a:xfrm>
                    <a:off x="326528" y="1075897"/>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74" name="Oval 73">
                    <a:extLst>
                      <a:ext uri="{FF2B5EF4-FFF2-40B4-BE49-F238E27FC236}">
                        <a16:creationId xmlns:a16="http://schemas.microsoft.com/office/drawing/2014/main" id="{FE9D53DD-3DCE-4443-882B-52F1B55E74FE}"/>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72" name="Rectangle 71">
                  <a:extLst>
                    <a:ext uri="{FF2B5EF4-FFF2-40B4-BE49-F238E27FC236}">
                      <a16:creationId xmlns:a16="http://schemas.microsoft.com/office/drawing/2014/main" id="{35C692AF-67B1-5F46-A800-784A93559919}"/>
                    </a:ext>
                  </a:extLst>
                </p:cNvPr>
                <p:cNvSpPr/>
                <p:nvPr/>
              </p:nvSpPr>
              <p:spPr>
                <a:xfrm>
                  <a:off x="1815716" y="4682924"/>
                  <a:ext cx="2795554" cy="947263"/>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grpSp>
          <p:pic>
            <p:nvPicPr>
              <p:cNvPr id="68" name="Graphic 67">
                <a:extLst>
                  <a:ext uri="{FF2B5EF4-FFF2-40B4-BE49-F238E27FC236}">
                    <a16:creationId xmlns:a16="http://schemas.microsoft.com/office/drawing/2014/main" id="{5CAB4C7A-315E-0447-8541-5F37B06C4A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865" y="4502178"/>
                <a:ext cx="793973" cy="884713"/>
              </a:xfrm>
              <a:prstGeom prst="rect">
                <a:avLst/>
              </a:prstGeom>
            </p:spPr>
          </p:pic>
        </p:grpSp>
        <p:grpSp>
          <p:nvGrpSpPr>
            <p:cNvPr id="41" name="Group 40">
              <a:extLst>
                <a:ext uri="{FF2B5EF4-FFF2-40B4-BE49-F238E27FC236}">
                  <a16:creationId xmlns:a16="http://schemas.microsoft.com/office/drawing/2014/main" id="{A50015E8-39FE-CC4A-B9F0-F814DA47305C}"/>
                </a:ext>
              </a:extLst>
            </p:cNvPr>
            <p:cNvGrpSpPr/>
            <p:nvPr/>
          </p:nvGrpSpPr>
          <p:grpSpPr>
            <a:xfrm>
              <a:off x="1281242" y="2603074"/>
              <a:ext cx="1906658" cy="2624119"/>
              <a:chOff x="2158136" y="2504146"/>
              <a:chExt cx="2110702" cy="2904944"/>
            </a:xfrm>
          </p:grpSpPr>
          <p:grpSp>
            <p:nvGrpSpPr>
              <p:cNvPr id="42" name="Group 41">
                <a:extLst>
                  <a:ext uri="{FF2B5EF4-FFF2-40B4-BE49-F238E27FC236}">
                    <a16:creationId xmlns:a16="http://schemas.microsoft.com/office/drawing/2014/main" id="{9DF0318D-B2ED-1E4C-8C49-29AB76CE4AE3}"/>
                  </a:ext>
                </a:extLst>
              </p:cNvPr>
              <p:cNvGrpSpPr/>
              <p:nvPr/>
            </p:nvGrpSpPr>
            <p:grpSpPr>
              <a:xfrm>
                <a:off x="2158136" y="2504146"/>
                <a:ext cx="2110702" cy="2110702"/>
                <a:chOff x="326528" y="1081908"/>
                <a:chExt cx="1648851" cy="1648851"/>
              </a:xfrm>
            </p:grpSpPr>
            <p:sp>
              <p:nvSpPr>
                <p:cNvPr id="44" name="Oval 43">
                  <a:extLst>
                    <a:ext uri="{FF2B5EF4-FFF2-40B4-BE49-F238E27FC236}">
                      <a16:creationId xmlns:a16="http://schemas.microsoft.com/office/drawing/2014/main" id="{CBC33E54-8486-7442-A8C1-2188BC0589D3}"/>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5" name="Oval 44">
                  <a:extLst>
                    <a:ext uri="{FF2B5EF4-FFF2-40B4-BE49-F238E27FC236}">
                      <a16:creationId xmlns:a16="http://schemas.microsoft.com/office/drawing/2014/main" id="{70E27F7A-FA03-FC4B-8446-2854949A1323}"/>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43" name="Rectangle 42">
                <a:extLst>
                  <a:ext uri="{FF2B5EF4-FFF2-40B4-BE49-F238E27FC236}">
                    <a16:creationId xmlns:a16="http://schemas.microsoft.com/office/drawing/2014/main" id="{D78C4EF6-CF22-0A4F-AC69-AD9EDECB126E}"/>
                  </a:ext>
                </a:extLst>
              </p:cNvPr>
              <p:cNvSpPr/>
              <p:nvPr/>
            </p:nvSpPr>
            <p:spPr>
              <a:xfrm>
                <a:off x="2373068" y="4693591"/>
                <a:ext cx="1680855" cy="715499"/>
              </a:xfrm>
              <a:prstGeom prst="rect">
                <a:avLst/>
              </a:prstGeom>
            </p:spPr>
            <p:txBody>
              <a:bodyPr wrap="none">
                <a:spAutoFit/>
              </a:bodyPr>
              <a:lstStyle/>
              <a:p>
                <a:pPr algn="ctr"/>
                <a:r>
                  <a:rPr lang="en-US" b="1" dirty="0">
                    <a:solidFill>
                      <a:srgbClr val="1C5661"/>
                    </a:solidFill>
                  </a:rPr>
                  <a:t>SPECIALTY</a:t>
                </a:r>
              </a:p>
              <a:p>
                <a:pPr algn="ctr"/>
                <a:r>
                  <a:rPr lang="en-US" b="1" dirty="0">
                    <a:solidFill>
                      <a:srgbClr val="1C5661"/>
                    </a:solidFill>
                  </a:rPr>
                  <a:t>PHARMACY</a:t>
                </a:r>
                <a:endParaRPr lang="en-US" dirty="0">
                  <a:solidFill>
                    <a:srgbClr val="1C5661"/>
                  </a:solidFill>
                </a:endParaRPr>
              </a:p>
            </p:txBody>
          </p:sp>
        </p:grpSp>
        <p:pic>
          <p:nvPicPr>
            <p:cNvPr id="48" name="Graphic 47">
              <a:extLst>
                <a:ext uri="{FF2B5EF4-FFF2-40B4-BE49-F238E27FC236}">
                  <a16:creationId xmlns:a16="http://schemas.microsoft.com/office/drawing/2014/main" id="{D763D955-785B-CA42-8C1D-4324B63333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5263" y="3104174"/>
              <a:ext cx="1134790" cy="931110"/>
            </a:xfrm>
            <a:prstGeom prst="rect">
              <a:avLst/>
            </a:prstGeom>
          </p:spPr>
        </p:pic>
      </p:grpSp>
      <p:grpSp>
        <p:nvGrpSpPr>
          <p:cNvPr id="49" name="tabs 1">
            <a:extLst>
              <a:ext uri="{FF2B5EF4-FFF2-40B4-BE49-F238E27FC236}">
                <a16:creationId xmlns:a16="http://schemas.microsoft.com/office/drawing/2014/main" id="{A37DDFB9-519F-7247-82DD-6E2BD95AFF79}"/>
              </a:ext>
            </a:extLst>
          </p:cNvPr>
          <p:cNvGrpSpPr/>
          <p:nvPr/>
        </p:nvGrpSpPr>
        <p:grpSpPr>
          <a:xfrm>
            <a:off x="326528" y="1100221"/>
            <a:ext cx="8490944" cy="588937"/>
            <a:chOff x="326528" y="1100221"/>
            <a:chExt cx="7083828" cy="588937"/>
          </a:xfrm>
          <a:solidFill>
            <a:srgbClr val="245D68"/>
          </a:solidFill>
        </p:grpSpPr>
        <p:sp>
          <p:nvSpPr>
            <p:cNvPr id="57" name="Freeform 23">
              <a:extLst>
                <a:ext uri="{FF2B5EF4-FFF2-40B4-BE49-F238E27FC236}">
                  <a16:creationId xmlns:a16="http://schemas.microsoft.com/office/drawing/2014/main" id="{B1943554-D468-6F42-A4CE-A2801FF0CD01}"/>
                </a:ext>
              </a:extLst>
            </p:cNvPr>
            <p:cNvSpPr/>
            <p:nvPr/>
          </p:nvSpPr>
          <p:spPr>
            <a:xfrm>
              <a:off x="4583477" y="1100221"/>
              <a:ext cx="1487201"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is the Janssen Link Program?</a:t>
              </a:r>
            </a:p>
          </p:txBody>
        </p:sp>
        <p:sp>
          <p:nvSpPr>
            <p:cNvPr id="75" name="Freeform 24">
              <a:extLst>
                <a:ext uri="{FF2B5EF4-FFF2-40B4-BE49-F238E27FC236}">
                  <a16:creationId xmlns:a16="http://schemas.microsoft.com/office/drawing/2014/main" id="{723AED37-9931-B642-B120-7AB146708231}"/>
                </a:ext>
              </a:extLst>
            </p:cNvPr>
            <p:cNvSpPr/>
            <p:nvPr/>
          </p:nvSpPr>
          <p:spPr>
            <a:xfrm>
              <a:off x="6070678" y="1100221"/>
              <a:ext cx="1339678"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76" name="Freeform 31">
              <a:extLst>
                <a:ext uri="{FF2B5EF4-FFF2-40B4-BE49-F238E27FC236}">
                  <a16:creationId xmlns:a16="http://schemas.microsoft.com/office/drawing/2014/main" id="{62B47279-996B-F34D-B916-821806779859}"/>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245D6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77" name="Freeform 34">
              <a:extLst>
                <a:ext uri="{FF2B5EF4-FFF2-40B4-BE49-F238E27FC236}">
                  <a16:creationId xmlns:a16="http://schemas.microsoft.com/office/drawing/2014/main" id="{9E8B88ED-A1F5-4A46-8449-8884CE61B00C}"/>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Janssen </a:t>
              </a:r>
              <a:r>
                <a:rPr lang="en-US" sz="1400" dirty="0" err="1">
                  <a:solidFill>
                    <a:srgbClr val="BCEC1F"/>
                  </a:solidFill>
                </a:rPr>
                <a:t>CarePath</a:t>
              </a:r>
              <a:r>
                <a:rPr lang="en-US" sz="1400" dirty="0">
                  <a:solidFill>
                    <a:srgbClr val="BCEC1F"/>
                  </a:solidFill>
                </a:rPr>
                <a:t> Savings Program </a:t>
              </a:r>
            </a:p>
          </p:txBody>
        </p:sp>
        <p:sp>
          <p:nvSpPr>
            <p:cNvPr id="78" name="Freeform 27">
              <a:extLst>
                <a:ext uri="{FF2B5EF4-FFF2-40B4-BE49-F238E27FC236}">
                  <a16:creationId xmlns:a16="http://schemas.microsoft.com/office/drawing/2014/main" id="{5F1ACCAA-E6DD-A94D-AA4A-AE54B76B6B3F}"/>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grpSp>
      <p:grpSp>
        <p:nvGrpSpPr>
          <p:cNvPr id="2" name="HYPERLINKS">
            <a:extLst>
              <a:ext uri="{FF2B5EF4-FFF2-40B4-BE49-F238E27FC236}">
                <a16:creationId xmlns:a16="http://schemas.microsoft.com/office/drawing/2014/main" id="{234624B9-DF19-794B-8F96-8C2DE4CDD858}"/>
              </a:ext>
            </a:extLst>
          </p:cNvPr>
          <p:cNvGrpSpPr/>
          <p:nvPr/>
        </p:nvGrpSpPr>
        <p:grpSpPr>
          <a:xfrm>
            <a:off x="326490" y="1104802"/>
            <a:ext cx="8490981" cy="605633"/>
            <a:chOff x="326490" y="1104802"/>
            <a:chExt cx="8490981" cy="605633"/>
          </a:xfrm>
        </p:grpSpPr>
        <p:sp>
          <p:nvSpPr>
            <p:cNvPr id="52" name="Freeform 51">
              <a:hlinkClick r:id="rId10" action="ppaction://hlinksldjump"/>
              <a:extLst>
                <a:ext uri="{FF2B5EF4-FFF2-40B4-BE49-F238E27FC236}">
                  <a16:creationId xmlns:a16="http://schemas.microsoft.com/office/drawing/2014/main" id="{148BB6EC-D39B-ED4B-B72E-8A4359219CB2}"/>
                </a:ext>
              </a:extLst>
            </p:cNvPr>
            <p:cNvSpPr/>
            <p:nvPr/>
          </p:nvSpPr>
          <p:spPr>
            <a:xfrm>
              <a:off x="326490" y="1105861"/>
              <a:ext cx="1666712"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4" name="Freeform 53">
              <a:hlinkClick r:id="rId11" action="ppaction://hlinksldjump"/>
              <a:extLst>
                <a:ext uri="{FF2B5EF4-FFF2-40B4-BE49-F238E27FC236}">
                  <a16:creationId xmlns:a16="http://schemas.microsoft.com/office/drawing/2014/main" id="{374B0D1E-73CC-FA44-9F50-DDE7D48CD2EB}"/>
                </a:ext>
              </a:extLst>
            </p:cNvPr>
            <p:cNvSpPr/>
            <p:nvPr/>
          </p:nvSpPr>
          <p:spPr>
            <a:xfrm>
              <a:off x="2045733" y="1115540"/>
              <a:ext cx="1687558" cy="594895"/>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5" name="Freeform 54">
              <a:hlinkClick r:id="rId12" action="ppaction://hlinksldjump"/>
              <a:extLst>
                <a:ext uri="{FF2B5EF4-FFF2-40B4-BE49-F238E27FC236}">
                  <a16:creationId xmlns:a16="http://schemas.microsoft.com/office/drawing/2014/main" id="{E8CB26E9-BAC8-E349-9D9A-889E34EE8760}"/>
                </a:ext>
              </a:extLst>
            </p:cNvPr>
            <p:cNvSpPr/>
            <p:nvPr/>
          </p:nvSpPr>
          <p:spPr>
            <a:xfrm>
              <a:off x="3735504" y="1104802"/>
              <a:ext cx="1670073"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6" name="Freeform 55">
              <a:hlinkClick r:id="rId13" action="ppaction://hlinksldjump"/>
              <a:extLst>
                <a:ext uri="{FF2B5EF4-FFF2-40B4-BE49-F238E27FC236}">
                  <a16:creationId xmlns:a16="http://schemas.microsoft.com/office/drawing/2014/main" id="{2FBAC1EC-4BA3-0944-85AB-559B62BAB047}"/>
                </a:ext>
              </a:extLst>
            </p:cNvPr>
            <p:cNvSpPr/>
            <p:nvPr/>
          </p:nvSpPr>
          <p:spPr>
            <a:xfrm>
              <a:off x="5429067" y="1119614"/>
              <a:ext cx="1776683"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9" name="Freeform 78">
              <a:hlinkClick r:id="rId14" action="ppaction://hlinksldjump"/>
              <a:extLst>
                <a:ext uri="{FF2B5EF4-FFF2-40B4-BE49-F238E27FC236}">
                  <a16:creationId xmlns:a16="http://schemas.microsoft.com/office/drawing/2014/main" id="{19B87513-0C19-8149-B2B1-60F3831D42AB}"/>
                </a:ext>
              </a:extLst>
            </p:cNvPr>
            <p:cNvSpPr/>
            <p:nvPr/>
          </p:nvSpPr>
          <p:spPr>
            <a:xfrm>
              <a:off x="7224972" y="1119295"/>
              <a:ext cx="1592499"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Tree>
    <p:extLst>
      <p:ext uri="{BB962C8B-B14F-4D97-AF65-F5344CB8AC3E}">
        <p14:creationId xmlns:p14="http://schemas.microsoft.com/office/powerpoint/2010/main" val="2369158217"/>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75">
            <a:extLst>
              <a:ext uri="{FF2B5EF4-FFF2-40B4-BE49-F238E27FC236}">
                <a16:creationId xmlns:a16="http://schemas.microsoft.com/office/drawing/2014/main" id="{AA6E8D61-0441-7C4D-99D0-9E0E0B4C736B}"/>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77" name="Title 1">
            <a:extLst>
              <a:ext uri="{FF2B5EF4-FFF2-40B4-BE49-F238E27FC236}">
                <a16:creationId xmlns:a16="http://schemas.microsoft.com/office/drawing/2014/main" id="{6B1B051D-2BFE-414D-8068-818FFC8C98CA}"/>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78" name="Freeform 77">
            <a:extLst>
              <a:ext uri="{FF2B5EF4-FFF2-40B4-BE49-F238E27FC236}">
                <a16:creationId xmlns:a16="http://schemas.microsoft.com/office/drawing/2014/main" id="{BDE59199-6FEB-144C-9ED0-621E101F56C1}"/>
              </a:ext>
            </a:extLst>
          </p:cNvPr>
          <p:cNvSpPr/>
          <p:nvPr/>
        </p:nvSpPr>
        <p:spPr>
          <a:xfrm>
            <a:off x="320039"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Rounded Rectangle 78">
            <a:hlinkClick r:id="rId3" action="ppaction://hlinksldjump"/>
            <a:extLst>
              <a:ext uri="{FF2B5EF4-FFF2-40B4-BE49-F238E27FC236}">
                <a16:creationId xmlns:a16="http://schemas.microsoft.com/office/drawing/2014/main" id="{F6EAE4C3-7AA6-8E47-8A50-E62A373BA30E}"/>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93" name="Google Shape;936;p79">
            <a:extLst>
              <a:ext uri="{FF2B5EF4-FFF2-40B4-BE49-F238E27FC236}">
                <a16:creationId xmlns:a16="http://schemas.microsoft.com/office/drawing/2014/main" id="{C2D2C41B-331C-BC42-AFF3-B1284359703A}"/>
              </a:ext>
            </a:extLst>
          </p:cNvPr>
          <p:cNvSpPr txBox="1"/>
          <p:nvPr/>
        </p:nvSpPr>
        <p:spPr>
          <a:xfrm>
            <a:off x="2887271" y="4153134"/>
            <a:ext cx="5495462" cy="1604638"/>
          </a:xfrm>
          <a:prstGeom prst="rect">
            <a:avLst/>
          </a:prstGeom>
          <a:noFill/>
          <a:ln>
            <a:noFill/>
          </a:ln>
        </p:spPr>
        <p:txBody>
          <a:bodyPr spcFirstLastPara="1" wrap="square" lIns="0" tIns="121900" rIns="121900" bIns="121900" anchor="t" anchorCtr="0">
            <a:noAutofit/>
          </a:bodyPr>
          <a:lstStyle/>
          <a:p>
            <a:pPr defTabSz="1219170">
              <a:spcAft>
                <a:spcPts val="600"/>
              </a:spcAft>
              <a:buClr>
                <a:srgbClr val="6EAA2A"/>
              </a:buClr>
              <a:buSzPct val="150000"/>
            </a:pPr>
            <a:r>
              <a:rPr lang="en-US" sz="1600" b="1" i="0" dirty="0">
                <a:solidFill>
                  <a:srgbClr val="002060"/>
                </a:solidFill>
                <a:effectLst/>
                <a:latin typeface="Arial" panose="020B0604020202020204" pitchFamily="34" charset="0"/>
              </a:rPr>
              <a:t>If commercial insurance is delayed &gt;5 days or denied, </a:t>
            </a:r>
            <a:r>
              <a:rPr lang="en-US" sz="1600" b="1" i="0" kern="0" dirty="0">
                <a:solidFill>
                  <a:srgbClr val="002060"/>
                </a:solidFill>
                <a:effectLst/>
                <a:latin typeface="Arial" panose="020B0604020202020204" pitchFamily="34" charset="0"/>
              </a:rPr>
              <a:t>t</a:t>
            </a:r>
            <a:r>
              <a:rPr lang="en-US" sz="1600" b="1" kern="0" dirty="0">
                <a:solidFill>
                  <a:srgbClr val="002060"/>
                </a:solidFill>
              </a:rPr>
              <a:t>he </a:t>
            </a:r>
            <a:r>
              <a:rPr lang="en-US" sz="1600" b="1" kern="0" dirty="0">
                <a:solidFill>
                  <a:srgbClr val="1A4065"/>
                </a:solidFill>
              </a:rPr>
              <a:t>Care Coordinator can: </a:t>
            </a:r>
            <a:endParaRPr lang="en-US" sz="1600" b="1" kern="0" dirty="0">
              <a:solidFill>
                <a:srgbClr val="1A4065"/>
              </a:solidFill>
              <a:sym typeface="Open Sans"/>
            </a:endParaRPr>
          </a:p>
          <a:p>
            <a:pPr marL="342900" indent="-342900" defTabSz="1219170">
              <a:spcAft>
                <a:spcPts val="600"/>
              </a:spcAft>
              <a:buClr>
                <a:srgbClr val="6EAA2A"/>
              </a:buClr>
              <a:buSzPct val="150000"/>
              <a:buFont typeface="Wingdings" pitchFamily="2" charset="2"/>
              <a:buChar char="ü"/>
            </a:pPr>
            <a:r>
              <a:rPr lang="en-US" sz="1600" kern="0" dirty="0">
                <a:solidFill>
                  <a:srgbClr val="1A4065"/>
                </a:solidFill>
                <a:ea typeface="Open Sans"/>
                <a:cs typeface="Open Sans"/>
                <a:sym typeface="Open Sans"/>
              </a:rPr>
              <a:t>Enroll eligible patients in Janssen Link for PONVORY™</a:t>
            </a:r>
          </a:p>
          <a:p>
            <a:pPr marL="342900" indent="-342900" defTabSz="1219170">
              <a:spcAft>
                <a:spcPts val="600"/>
              </a:spcAft>
              <a:buClr>
                <a:srgbClr val="6EAA2A"/>
              </a:buClr>
              <a:buSzPct val="150000"/>
              <a:buFont typeface="Wingdings" pitchFamily="2" charset="2"/>
              <a:buChar char="ü"/>
            </a:pPr>
            <a:r>
              <a:rPr lang="en-US" sz="1600" kern="0" dirty="0">
                <a:solidFill>
                  <a:srgbClr val="1A4065"/>
                </a:solidFill>
                <a:ea typeface="Open Sans"/>
                <a:cs typeface="Open Sans"/>
                <a:sym typeface="Open Sans"/>
              </a:rPr>
              <a:t>Educate patients on additional support offerings that may be available</a:t>
            </a:r>
          </a:p>
        </p:txBody>
      </p:sp>
      <p:grpSp>
        <p:nvGrpSpPr>
          <p:cNvPr id="102" name="Group 101">
            <a:extLst>
              <a:ext uri="{FF2B5EF4-FFF2-40B4-BE49-F238E27FC236}">
                <a16:creationId xmlns:a16="http://schemas.microsoft.com/office/drawing/2014/main" id="{65D8DE65-F132-3F47-8DA9-98F7EFB85895}"/>
              </a:ext>
            </a:extLst>
          </p:cNvPr>
          <p:cNvGrpSpPr/>
          <p:nvPr/>
        </p:nvGrpSpPr>
        <p:grpSpPr>
          <a:xfrm>
            <a:off x="796207" y="1840721"/>
            <a:ext cx="1662139" cy="1662139"/>
            <a:chOff x="326528" y="1081908"/>
            <a:chExt cx="1648851" cy="1648851"/>
          </a:xfrm>
        </p:grpSpPr>
        <p:sp>
          <p:nvSpPr>
            <p:cNvPr id="104" name="Oval 103">
              <a:extLst>
                <a:ext uri="{FF2B5EF4-FFF2-40B4-BE49-F238E27FC236}">
                  <a16:creationId xmlns:a16="http://schemas.microsoft.com/office/drawing/2014/main" id="{1B1B36C3-BA3C-9346-9402-56B4928F1141}"/>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5" name="Oval 104">
              <a:extLst>
                <a:ext uri="{FF2B5EF4-FFF2-40B4-BE49-F238E27FC236}">
                  <a16:creationId xmlns:a16="http://schemas.microsoft.com/office/drawing/2014/main" id="{A22FF9D5-31DA-464D-948A-E8A2DF78CBE7}"/>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08" name="Rectangle 107">
            <a:extLst>
              <a:ext uri="{FF2B5EF4-FFF2-40B4-BE49-F238E27FC236}">
                <a16:creationId xmlns:a16="http://schemas.microsoft.com/office/drawing/2014/main" id="{053F4ABA-8516-DE40-BFE7-C445DCA199F4}"/>
              </a:ext>
            </a:extLst>
          </p:cNvPr>
          <p:cNvSpPr/>
          <p:nvPr/>
        </p:nvSpPr>
        <p:spPr>
          <a:xfrm>
            <a:off x="646415" y="3477160"/>
            <a:ext cx="1907446" cy="646331"/>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pic>
        <p:nvPicPr>
          <p:cNvPr id="111" name="Graphic 110">
            <a:extLst>
              <a:ext uri="{FF2B5EF4-FFF2-40B4-BE49-F238E27FC236}">
                <a16:creationId xmlns:a16="http://schemas.microsoft.com/office/drawing/2014/main" id="{A7623806-D542-CE4F-88FE-A4BA727446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742" y="2048955"/>
            <a:ext cx="995053" cy="1108773"/>
          </a:xfrm>
          <a:prstGeom prst="rect">
            <a:avLst/>
          </a:prstGeom>
        </p:spPr>
      </p:pic>
      <p:sp>
        <p:nvSpPr>
          <p:cNvPr id="33" name="Hyperlink">
            <a:hlinkClick r:id="rId3" action="ppaction://hlinksldjump"/>
            <a:extLst>
              <a:ext uri="{FF2B5EF4-FFF2-40B4-BE49-F238E27FC236}">
                <a16:creationId xmlns:a16="http://schemas.microsoft.com/office/drawing/2014/main" id="{A7D652E7-0EBD-C440-9F69-EEEB89155244}"/>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7F3CB442-B726-6943-AF42-22171A85AB83}"/>
              </a:ext>
            </a:extLst>
          </p:cNvPr>
          <p:cNvSpPr txBox="1">
            <a:spLocks/>
          </p:cNvSpPr>
          <p:nvPr/>
        </p:nvSpPr>
        <p:spPr>
          <a:xfrm>
            <a:off x="637950" y="381837"/>
            <a:ext cx="7876995" cy="71242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pPr>
              <a:lnSpc>
                <a:spcPct val="90000"/>
              </a:lnSpc>
            </a:pPr>
            <a:r>
              <a:rPr lang="en-US" sz="1600" dirty="0">
                <a:solidFill>
                  <a:srgbClr val="BCED1E"/>
                </a:solidFill>
              </a:rPr>
              <a:t>Stage 8: </a:t>
            </a:r>
            <a:r>
              <a:rPr lang="en-US" sz="1600" b="0" dirty="0">
                <a:solidFill>
                  <a:srgbClr val="BCED1E"/>
                </a:solidFill>
              </a:rPr>
              <a:t>Patient Continues Treatment With PONVORY™. Support For Commercial Patients Available Based On Insurance Coverage Via Janssen Link For PONVORY™ &amp; The Janssen </a:t>
            </a:r>
            <a:r>
              <a:rPr lang="en-US" sz="1600" b="0" dirty="0" err="1">
                <a:solidFill>
                  <a:srgbClr val="BCED1E"/>
                </a:solidFill>
              </a:rPr>
              <a:t>CarePath</a:t>
            </a:r>
            <a:r>
              <a:rPr lang="en-US" sz="1600" b="0" dirty="0">
                <a:solidFill>
                  <a:srgbClr val="BCED1E"/>
                </a:solidFill>
              </a:rPr>
              <a:t> Savings Program</a:t>
            </a:r>
          </a:p>
        </p:txBody>
      </p:sp>
      <p:grpSp>
        <p:nvGrpSpPr>
          <p:cNvPr id="44" name="Group 43">
            <a:extLst>
              <a:ext uri="{FF2B5EF4-FFF2-40B4-BE49-F238E27FC236}">
                <a16:creationId xmlns:a16="http://schemas.microsoft.com/office/drawing/2014/main" id="{AC9D6AC2-E901-F448-BC14-BBB643C8D3F8}"/>
              </a:ext>
            </a:extLst>
          </p:cNvPr>
          <p:cNvGrpSpPr/>
          <p:nvPr/>
        </p:nvGrpSpPr>
        <p:grpSpPr>
          <a:xfrm>
            <a:off x="769069" y="4153134"/>
            <a:ext cx="1669172" cy="1954457"/>
            <a:chOff x="4990766" y="2439439"/>
            <a:chExt cx="2110702" cy="2471449"/>
          </a:xfrm>
        </p:grpSpPr>
        <p:grpSp>
          <p:nvGrpSpPr>
            <p:cNvPr id="45" name="Group 44">
              <a:extLst>
                <a:ext uri="{FF2B5EF4-FFF2-40B4-BE49-F238E27FC236}">
                  <a16:creationId xmlns:a16="http://schemas.microsoft.com/office/drawing/2014/main" id="{AB31821A-A6C3-FB4F-8609-EED722E57D73}"/>
                </a:ext>
              </a:extLst>
            </p:cNvPr>
            <p:cNvGrpSpPr/>
            <p:nvPr/>
          </p:nvGrpSpPr>
          <p:grpSpPr>
            <a:xfrm>
              <a:off x="4990766" y="2439439"/>
              <a:ext cx="2110702" cy="2471449"/>
              <a:chOff x="2158136" y="2504146"/>
              <a:chExt cx="2110702" cy="2471449"/>
            </a:xfrm>
          </p:grpSpPr>
          <p:grpSp>
            <p:nvGrpSpPr>
              <p:cNvPr id="47" name="Group 46">
                <a:extLst>
                  <a:ext uri="{FF2B5EF4-FFF2-40B4-BE49-F238E27FC236}">
                    <a16:creationId xmlns:a16="http://schemas.microsoft.com/office/drawing/2014/main" id="{9D803A39-C576-8C40-9D42-580A6130AD09}"/>
                  </a:ext>
                </a:extLst>
              </p:cNvPr>
              <p:cNvGrpSpPr/>
              <p:nvPr/>
            </p:nvGrpSpPr>
            <p:grpSpPr>
              <a:xfrm>
                <a:off x="2158136" y="2504146"/>
                <a:ext cx="2110702" cy="2110702"/>
                <a:chOff x="326528" y="1081908"/>
                <a:chExt cx="1648851" cy="1648851"/>
              </a:xfrm>
            </p:grpSpPr>
            <p:sp>
              <p:nvSpPr>
                <p:cNvPr id="49" name="Oval 48">
                  <a:extLst>
                    <a:ext uri="{FF2B5EF4-FFF2-40B4-BE49-F238E27FC236}">
                      <a16:creationId xmlns:a16="http://schemas.microsoft.com/office/drawing/2014/main" id="{3C4ACC1F-FF51-EE4E-9B9E-F0F27AFBAC6E}"/>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0" name="Oval 49">
                  <a:extLst>
                    <a:ext uri="{FF2B5EF4-FFF2-40B4-BE49-F238E27FC236}">
                      <a16:creationId xmlns:a16="http://schemas.microsoft.com/office/drawing/2014/main" id="{C86D7036-B28E-CD45-B647-525E24701985}"/>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48" name="Rectangle 47">
                <a:extLst>
                  <a:ext uri="{FF2B5EF4-FFF2-40B4-BE49-F238E27FC236}">
                    <a16:creationId xmlns:a16="http://schemas.microsoft.com/office/drawing/2014/main" id="{01632746-9D9A-BE41-903F-222072F011E8}"/>
                  </a:ext>
                </a:extLst>
              </p:cNvPr>
              <p:cNvSpPr/>
              <p:nvPr/>
            </p:nvSpPr>
            <p:spPr>
              <a:xfrm>
                <a:off x="2644549" y="4606263"/>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46" name="Graphic 45">
              <a:extLst>
                <a:ext uri="{FF2B5EF4-FFF2-40B4-BE49-F238E27FC236}">
                  <a16:creationId xmlns:a16="http://schemas.microsoft.com/office/drawing/2014/main" id="{5387A1DB-9C01-F447-99D2-9CA0A0E015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6816" y="2779032"/>
              <a:ext cx="1135464" cy="1362555"/>
            </a:xfrm>
            <a:prstGeom prst="rect">
              <a:avLst/>
            </a:prstGeom>
          </p:spPr>
        </p:pic>
      </p:grpSp>
      <p:grpSp>
        <p:nvGrpSpPr>
          <p:cNvPr id="5" name="tabs">
            <a:extLst>
              <a:ext uri="{FF2B5EF4-FFF2-40B4-BE49-F238E27FC236}">
                <a16:creationId xmlns:a16="http://schemas.microsoft.com/office/drawing/2014/main" id="{833FCA2D-653E-FC40-BFC3-281679038B68}"/>
              </a:ext>
            </a:extLst>
          </p:cNvPr>
          <p:cNvGrpSpPr/>
          <p:nvPr/>
        </p:nvGrpSpPr>
        <p:grpSpPr>
          <a:xfrm>
            <a:off x="326528" y="1100221"/>
            <a:ext cx="8490944" cy="588937"/>
            <a:chOff x="326528" y="1100221"/>
            <a:chExt cx="8490944" cy="588937"/>
          </a:xfrm>
        </p:grpSpPr>
        <p:sp>
          <p:nvSpPr>
            <p:cNvPr id="68" name="Freeform 27">
              <a:extLst>
                <a:ext uri="{FF2B5EF4-FFF2-40B4-BE49-F238E27FC236}">
                  <a16:creationId xmlns:a16="http://schemas.microsoft.com/office/drawing/2014/main" id="{9D2DBB12-0381-4A40-91FE-D2B916C28817}"/>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1C566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69" name="Freeform 34">
              <a:extLst>
                <a:ext uri="{FF2B5EF4-FFF2-40B4-BE49-F238E27FC236}">
                  <a16:creationId xmlns:a16="http://schemas.microsoft.com/office/drawing/2014/main" id="{8FFBA484-C690-A74E-96F0-ED382A965826}"/>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Janssen </a:t>
              </a:r>
              <a:r>
                <a:rPr lang="en-US" sz="1400" dirty="0" err="1">
                  <a:solidFill>
                    <a:srgbClr val="BCEC1F"/>
                  </a:solidFill>
                </a:rPr>
                <a:t>CarePath</a:t>
              </a:r>
              <a:r>
                <a:rPr lang="en-US" sz="1400" dirty="0">
                  <a:solidFill>
                    <a:srgbClr val="BCEC1F"/>
                  </a:solidFill>
                </a:rPr>
                <a:t> Savings Program </a:t>
              </a:r>
            </a:p>
          </p:txBody>
        </p:sp>
        <p:sp>
          <p:nvSpPr>
            <p:cNvPr id="70" name="Freeform 31">
              <a:extLst>
                <a:ext uri="{FF2B5EF4-FFF2-40B4-BE49-F238E27FC236}">
                  <a16:creationId xmlns:a16="http://schemas.microsoft.com/office/drawing/2014/main" id="{22A79FCB-843F-174A-9028-692E16E1C38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71" name="Freeform 23">
              <a:extLst>
                <a:ext uri="{FF2B5EF4-FFF2-40B4-BE49-F238E27FC236}">
                  <a16:creationId xmlns:a16="http://schemas.microsoft.com/office/drawing/2014/main" id="{59D10683-3585-844E-9E8F-5D8E33C060F6}"/>
                </a:ext>
              </a:extLst>
            </p:cNvPr>
            <p:cNvSpPr/>
            <p:nvPr/>
          </p:nvSpPr>
          <p:spPr>
            <a:xfrm>
              <a:off x="5429068" y="1100221"/>
              <a:ext cx="1782615"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is the Janssen Link Program?</a:t>
              </a:r>
            </a:p>
          </p:txBody>
        </p:sp>
        <p:sp>
          <p:nvSpPr>
            <p:cNvPr id="72" name="Freeform 24">
              <a:extLst>
                <a:ext uri="{FF2B5EF4-FFF2-40B4-BE49-F238E27FC236}">
                  <a16:creationId xmlns:a16="http://schemas.microsoft.com/office/drawing/2014/main" id="{29C81F72-8945-FE42-A068-4AB96115CFB8}"/>
                </a:ext>
              </a:extLst>
            </p:cNvPr>
            <p:cNvSpPr/>
            <p:nvPr/>
          </p:nvSpPr>
          <p:spPr>
            <a:xfrm>
              <a:off x="7211683" y="1100221"/>
              <a:ext cx="160578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grpSp>
        <p:nvGrpSpPr>
          <p:cNvPr id="73" name="HYPERLINKS">
            <a:extLst>
              <a:ext uri="{FF2B5EF4-FFF2-40B4-BE49-F238E27FC236}">
                <a16:creationId xmlns:a16="http://schemas.microsoft.com/office/drawing/2014/main" id="{26413916-A241-AD4F-B160-6CDA97472565}"/>
              </a:ext>
            </a:extLst>
          </p:cNvPr>
          <p:cNvGrpSpPr/>
          <p:nvPr/>
        </p:nvGrpSpPr>
        <p:grpSpPr>
          <a:xfrm>
            <a:off x="326490" y="1104802"/>
            <a:ext cx="8490981" cy="605633"/>
            <a:chOff x="326490" y="1104802"/>
            <a:chExt cx="8490981" cy="605633"/>
          </a:xfrm>
        </p:grpSpPr>
        <p:sp>
          <p:nvSpPr>
            <p:cNvPr id="74" name="Freeform 73">
              <a:hlinkClick r:id="rId8" action="ppaction://hlinksldjump"/>
              <a:extLst>
                <a:ext uri="{FF2B5EF4-FFF2-40B4-BE49-F238E27FC236}">
                  <a16:creationId xmlns:a16="http://schemas.microsoft.com/office/drawing/2014/main" id="{5497D346-909C-6549-9735-FCCDA8AD65C9}"/>
                </a:ext>
              </a:extLst>
            </p:cNvPr>
            <p:cNvSpPr/>
            <p:nvPr/>
          </p:nvSpPr>
          <p:spPr>
            <a:xfrm>
              <a:off x="326490" y="1105861"/>
              <a:ext cx="1666712"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5" name="Freeform 74">
              <a:hlinkClick r:id="rId9" action="ppaction://hlinksldjump"/>
              <a:extLst>
                <a:ext uri="{FF2B5EF4-FFF2-40B4-BE49-F238E27FC236}">
                  <a16:creationId xmlns:a16="http://schemas.microsoft.com/office/drawing/2014/main" id="{8816E657-9DB4-244E-8C3C-F0455233A8F3}"/>
                </a:ext>
              </a:extLst>
            </p:cNvPr>
            <p:cNvSpPr/>
            <p:nvPr/>
          </p:nvSpPr>
          <p:spPr>
            <a:xfrm>
              <a:off x="2045733" y="1115540"/>
              <a:ext cx="1687558" cy="594895"/>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0" name="Freeform 79">
              <a:hlinkClick r:id="rId10" action="ppaction://hlinksldjump"/>
              <a:extLst>
                <a:ext uri="{FF2B5EF4-FFF2-40B4-BE49-F238E27FC236}">
                  <a16:creationId xmlns:a16="http://schemas.microsoft.com/office/drawing/2014/main" id="{801D88A9-174D-3642-86E4-1200A23EA9AE}"/>
                </a:ext>
              </a:extLst>
            </p:cNvPr>
            <p:cNvSpPr/>
            <p:nvPr/>
          </p:nvSpPr>
          <p:spPr>
            <a:xfrm>
              <a:off x="3735504" y="1104802"/>
              <a:ext cx="1670073"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1" name="Freeform 80">
              <a:hlinkClick r:id="rId11" action="ppaction://hlinksldjump"/>
              <a:extLst>
                <a:ext uri="{FF2B5EF4-FFF2-40B4-BE49-F238E27FC236}">
                  <a16:creationId xmlns:a16="http://schemas.microsoft.com/office/drawing/2014/main" id="{F9D5DC89-C984-A340-9397-183AEE9F4816}"/>
                </a:ext>
              </a:extLst>
            </p:cNvPr>
            <p:cNvSpPr/>
            <p:nvPr/>
          </p:nvSpPr>
          <p:spPr>
            <a:xfrm>
              <a:off x="5429067" y="1119614"/>
              <a:ext cx="1776683"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82" name="Freeform 81">
              <a:hlinkClick r:id="rId12" action="ppaction://hlinksldjump"/>
              <a:extLst>
                <a:ext uri="{FF2B5EF4-FFF2-40B4-BE49-F238E27FC236}">
                  <a16:creationId xmlns:a16="http://schemas.microsoft.com/office/drawing/2014/main" id="{64609726-E174-A84E-A3CD-FB2A60A15E1E}"/>
                </a:ext>
              </a:extLst>
            </p:cNvPr>
            <p:cNvSpPr/>
            <p:nvPr/>
          </p:nvSpPr>
          <p:spPr>
            <a:xfrm>
              <a:off x="7224972" y="1119295"/>
              <a:ext cx="1592499"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7" name="Google Shape;936;p79">
            <a:extLst>
              <a:ext uri="{FF2B5EF4-FFF2-40B4-BE49-F238E27FC236}">
                <a16:creationId xmlns:a16="http://schemas.microsoft.com/office/drawing/2014/main" id="{E1751169-F008-4573-9430-51F1947D1D5D}"/>
              </a:ext>
            </a:extLst>
          </p:cNvPr>
          <p:cNvSpPr txBox="1"/>
          <p:nvPr/>
        </p:nvSpPr>
        <p:spPr>
          <a:xfrm>
            <a:off x="2940347" y="2063060"/>
            <a:ext cx="5287639" cy="1604638"/>
          </a:xfrm>
          <a:prstGeom prst="rect">
            <a:avLst/>
          </a:prstGeom>
          <a:noFill/>
          <a:ln>
            <a:noFill/>
          </a:ln>
        </p:spPr>
        <p:txBody>
          <a:bodyPr spcFirstLastPara="1" wrap="square" lIns="0" tIns="121900" rIns="121900" bIns="121900" anchor="t" anchorCtr="0">
            <a:noAutofit/>
          </a:bodyPr>
          <a:lstStyle/>
          <a:p>
            <a:pPr defTabSz="1219170">
              <a:spcAft>
                <a:spcPts val="600"/>
              </a:spcAft>
              <a:buClr>
                <a:srgbClr val="6EAA2A"/>
              </a:buClr>
              <a:buSzPct val="150000"/>
            </a:pPr>
            <a:r>
              <a:rPr lang="en-US" sz="1600" b="1" i="0" dirty="0">
                <a:solidFill>
                  <a:srgbClr val="002060"/>
                </a:solidFill>
                <a:effectLst/>
                <a:latin typeface="Arial" panose="020B0604020202020204" pitchFamily="34" charset="0"/>
              </a:rPr>
              <a:t>If commercial insurance is approved, </a:t>
            </a:r>
            <a:r>
              <a:rPr lang="en-US" sz="1600" b="1" i="0" kern="0" dirty="0">
                <a:solidFill>
                  <a:srgbClr val="002060"/>
                </a:solidFill>
                <a:effectLst/>
                <a:latin typeface="Arial" panose="020B0604020202020204" pitchFamily="34" charset="0"/>
              </a:rPr>
              <a:t>t</a:t>
            </a:r>
            <a:r>
              <a:rPr lang="en-US" sz="1600" b="1" kern="0" dirty="0">
                <a:solidFill>
                  <a:srgbClr val="002060"/>
                </a:solidFill>
              </a:rPr>
              <a:t>he </a:t>
            </a:r>
            <a:r>
              <a:rPr lang="en-US" sz="1600" b="1" kern="0" dirty="0">
                <a:solidFill>
                  <a:srgbClr val="1A4065"/>
                </a:solidFill>
              </a:rPr>
              <a:t>Care Coordinator can: </a:t>
            </a:r>
            <a:endParaRPr lang="en-US" sz="1600" b="1" kern="0" dirty="0">
              <a:solidFill>
                <a:srgbClr val="1A4065"/>
              </a:solidFill>
              <a:sym typeface="Open Sans"/>
            </a:endParaRPr>
          </a:p>
          <a:p>
            <a:pPr marL="342900" indent="-342900" defTabSz="1219170">
              <a:spcAft>
                <a:spcPts val="600"/>
              </a:spcAft>
              <a:buClr>
                <a:srgbClr val="6EAA2A"/>
              </a:buClr>
              <a:buSzPct val="150000"/>
              <a:buFont typeface="Wingdings" pitchFamily="2" charset="2"/>
              <a:buChar char="ü"/>
            </a:pPr>
            <a:r>
              <a:rPr lang="en-US" sz="1600" kern="0" dirty="0">
                <a:solidFill>
                  <a:srgbClr val="1A4065"/>
                </a:solidFill>
                <a:ea typeface="Open Sans"/>
                <a:cs typeface="Open Sans"/>
                <a:sym typeface="Open Sans"/>
              </a:rPr>
              <a:t>Enroll eligible patients in the Janssen </a:t>
            </a:r>
            <a:r>
              <a:rPr lang="en-US" sz="1600" kern="0" dirty="0" err="1">
                <a:solidFill>
                  <a:srgbClr val="1A4065"/>
                </a:solidFill>
                <a:ea typeface="Open Sans"/>
                <a:cs typeface="Open Sans"/>
                <a:sym typeface="Open Sans"/>
              </a:rPr>
              <a:t>CarePath</a:t>
            </a:r>
            <a:r>
              <a:rPr lang="en-US" sz="1600" kern="0" dirty="0">
                <a:solidFill>
                  <a:srgbClr val="1A4065"/>
                </a:solidFill>
                <a:ea typeface="Open Sans"/>
                <a:cs typeface="Open Sans"/>
                <a:sym typeface="Open Sans"/>
              </a:rPr>
              <a:t> Savings Program</a:t>
            </a:r>
          </a:p>
          <a:p>
            <a:pPr marL="342900" indent="-342900" defTabSz="1219170">
              <a:spcAft>
                <a:spcPts val="600"/>
              </a:spcAft>
              <a:buClr>
                <a:srgbClr val="6EAA2A"/>
              </a:buClr>
              <a:buSzPct val="150000"/>
              <a:buFont typeface="Wingdings" pitchFamily="2" charset="2"/>
              <a:buChar char="ü"/>
            </a:pPr>
            <a:r>
              <a:rPr lang="en-US" sz="1600" kern="0" dirty="0">
                <a:solidFill>
                  <a:srgbClr val="1A4065"/>
                </a:solidFill>
                <a:ea typeface="Open Sans"/>
                <a:cs typeface="Open Sans"/>
                <a:sym typeface="Open Sans"/>
              </a:rPr>
              <a:t>Educate patients on additional support offerings </a:t>
            </a:r>
            <a:br>
              <a:rPr lang="en-US" sz="1600" kern="0" dirty="0">
                <a:solidFill>
                  <a:srgbClr val="1A4065"/>
                </a:solidFill>
                <a:ea typeface="Open Sans"/>
                <a:cs typeface="Open Sans"/>
                <a:sym typeface="Open Sans"/>
              </a:rPr>
            </a:br>
            <a:r>
              <a:rPr lang="en-US" sz="1600" kern="0" dirty="0">
                <a:solidFill>
                  <a:srgbClr val="1A4065"/>
                </a:solidFill>
                <a:ea typeface="Open Sans"/>
                <a:cs typeface="Open Sans"/>
                <a:sym typeface="Open Sans"/>
              </a:rPr>
              <a:t>that may be available</a:t>
            </a:r>
          </a:p>
          <a:p>
            <a:pPr defTabSz="1219170">
              <a:spcBef>
                <a:spcPts val="1200"/>
              </a:spcBef>
              <a:spcAft>
                <a:spcPts val="600"/>
              </a:spcAft>
              <a:buClr>
                <a:srgbClr val="6EAA2A"/>
              </a:buClr>
              <a:buSzPct val="150000"/>
            </a:pPr>
            <a:endParaRPr lang="en-US" kern="0" dirty="0">
              <a:solidFill>
                <a:srgbClr val="062439"/>
              </a:solidFill>
              <a:latin typeface="+mj-lt"/>
              <a:ea typeface="Open Sans"/>
              <a:cs typeface="Open Sans"/>
              <a:sym typeface="Open Sans"/>
            </a:endParaRPr>
          </a:p>
        </p:txBody>
      </p:sp>
    </p:spTree>
    <p:extLst>
      <p:ext uri="{BB962C8B-B14F-4D97-AF65-F5344CB8AC3E}">
        <p14:creationId xmlns:p14="http://schemas.microsoft.com/office/powerpoint/2010/main" val="312405572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F85AEAE7-E63B-2C44-86EC-F104B5628A2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a:extLst>
              <a:ext uri="{FF2B5EF4-FFF2-40B4-BE49-F238E27FC236}">
                <a16:creationId xmlns:a16="http://schemas.microsoft.com/office/drawing/2014/main" id="{CD57A81C-3DB1-5B47-AE2E-16EBE99A4049}"/>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60" name="Title 1">
            <a:extLst>
              <a:ext uri="{FF2B5EF4-FFF2-40B4-BE49-F238E27FC236}">
                <a16:creationId xmlns:a16="http://schemas.microsoft.com/office/drawing/2014/main" id="{4C635348-83F9-7440-9609-AC372BCC8C3B}"/>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61" name="Freeform 60">
            <a:extLst>
              <a:ext uri="{FF2B5EF4-FFF2-40B4-BE49-F238E27FC236}">
                <a16:creationId xmlns:a16="http://schemas.microsoft.com/office/drawing/2014/main" id="{4FEB2E73-0999-3E4B-BC3A-8F5ABB39259D}"/>
              </a:ext>
            </a:extLst>
          </p:cNvPr>
          <p:cNvSpPr/>
          <p:nvPr/>
        </p:nvSpPr>
        <p:spPr>
          <a:xfrm>
            <a:off x="320040"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Rounded Rectangle 61">
            <a:hlinkClick r:id="rId3" action="ppaction://hlinksldjump"/>
            <a:extLst>
              <a:ext uri="{FF2B5EF4-FFF2-40B4-BE49-F238E27FC236}">
                <a16:creationId xmlns:a16="http://schemas.microsoft.com/office/drawing/2014/main" id="{C791DB19-9255-5347-9EF4-6E47D6D640BE}"/>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pic>
        <p:nvPicPr>
          <p:cNvPr id="63" name="Graphic 62">
            <a:extLst>
              <a:ext uri="{FF2B5EF4-FFF2-40B4-BE49-F238E27FC236}">
                <a16:creationId xmlns:a16="http://schemas.microsoft.com/office/drawing/2014/main" id="{806C3984-EE9E-F244-9E49-C5CC703835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589" y="2112945"/>
            <a:ext cx="959467" cy="1151357"/>
          </a:xfrm>
          <a:prstGeom prst="rect">
            <a:avLst/>
          </a:prstGeom>
        </p:spPr>
      </p:pic>
      <p:sp>
        <p:nvSpPr>
          <p:cNvPr id="64" name="Hyperlink">
            <a:hlinkClick r:id="rId3" action="ppaction://hlinksldjump"/>
            <a:extLst>
              <a:ext uri="{FF2B5EF4-FFF2-40B4-BE49-F238E27FC236}">
                <a16:creationId xmlns:a16="http://schemas.microsoft.com/office/drawing/2014/main" id="{3E5A2C83-5813-6F49-8499-A5F50604812D}"/>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a:extLst>
              <a:ext uri="{FF2B5EF4-FFF2-40B4-BE49-F238E27FC236}">
                <a16:creationId xmlns:a16="http://schemas.microsoft.com/office/drawing/2014/main" id="{44174ACB-E367-FA41-9738-B8966D7D1126}"/>
              </a:ext>
            </a:extLst>
          </p:cNvPr>
          <p:cNvSpPr txBox="1">
            <a:spLocks/>
          </p:cNvSpPr>
          <p:nvPr/>
        </p:nvSpPr>
        <p:spPr>
          <a:xfrm>
            <a:off x="637950" y="381837"/>
            <a:ext cx="7876995" cy="71242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pPr>
              <a:lnSpc>
                <a:spcPct val="90000"/>
              </a:lnSpc>
            </a:pPr>
            <a:r>
              <a:rPr lang="en-US" sz="1600" dirty="0">
                <a:solidFill>
                  <a:srgbClr val="BCED1E"/>
                </a:solidFill>
              </a:rPr>
              <a:t>Stage 8: </a:t>
            </a:r>
            <a:r>
              <a:rPr lang="en-US" sz="1600" b="0" dirty="0">
                <a:solidFill>
                  <a:srgbClr val="BCED1E"/>
                </a:solidFill>
              </a:rPr>
              <a:t>Patient Continues Treatment With PONVORY™. Support For Commercial Patients Available Based On Insurance Coverage Via Janssen Link For PONVORY™ &amp; The Janssen </a:t>
            </a:r>
            <a:r>
              <a:rPr lang="en-US" sz="1600" b="0" dirty="0" err="1">
                <a:solidFill>
                  <a:srgbClr val="BCED1E"/>
                </a:solidFill>
              </a:rPr>
              <a:t>CarePath</a:t>
            </a:r>
            <a:r>
              <a:rPr lang="en-US" sz="1600" b="0" dirty="0">
                <a:solidFill>
                  <a:srgbClr val="BCED1E"/>
                </a:solidFill>
              </a:rPr>
              <a:t> Savings Program</a:t>
            </a:r>
          </a:p>
        </p:txBody>
      </p:sp>
      <p:sp>
        <p:nvSpPr>
          <p:cNvPr id="69" name="TextBox 68">
            <a:extLst>
              <a:ext uri="{FF2B5EF4-FFF2-40B4-BE49-F238E27FC236}">
                <a16:creationId xmlns:a16="http://schemas.microsoft.com/office/drawing/2014/main" id="{51759A9D-FD37-1C44-BE3F-B910B9721E92}"/>
              </a:ext>
            </a:extLst>
          </p:cNvPr>
          <p:cNvSpPr txBox="1"/>
          <p:nvPr/>
        </p:nvSpPr>
        <p:spPr>
          <a:xfrm>
            <a:off x="3703320" y="2743200"/>
            <a:ext cx="4557562" cy="2339102"/>
          </a:xfrm>
          <a:prstGeom prst="rect">
            <a:avLst/>
          </a:prstGeom>
          <a:noFill/>
        </p:spPr>
        <p:txBody>
          <a:bodyPr wrap="square" rtlCol="0">
            <a:spAutoFit/>
          </a:bodyPr>
          <a:lstStyle/>
          <a:p>
            <a:r>
              <a:rPr lang="en-US" sz="1200" b="1" dirty="0">
                <a:solidFill>
                  <a:srgbClr val="1C2E5F"/>
                </a:solidFill>
              </a:rPr>
              <a:t>Commercial Insurance Coverage Approved</a:t>
            </a:r>
          </a:p>
          <a:p>
            <a:r>
              <a:rPr lang="en-US" sz="1200" dirty="0">
                <a:solidFill>
                  <a:srgbClr val="1C2E5F"/>
                </a:solidFill>
              </a:rPr>
              <a:t>For patients using commercial or private health insurance to </a:t>
            </a:r>
            <a:br>
              <a:rPr lang="en-US" sz="1200" dirty="0">
                <a:solidFill>
                  <a:srgbClr val="1C2E5F"/>
                </a:solidFill>
              </a:rPr>
            </a:br>
            <a:r>
              <a:rPr lang="en-US" sz="1200" dirty="0">
                <a:solidFill>
                  <a:srgbClr val="1C2E5F"/>
                </a:solidFill>
              </a:rPr>
              <a:t>pay for their medication:</a:t>
            </a:r>
          </a:p>
          <a:p>
            <a:endParaRPr lang="en-US" sz="1400" b="1" dirty="0">
              <a:solidFill>
                <a:srgbClr val="1C2E5F"/>
              </a:solidFill>
            </a:endParaRPr>
          </a:p>
          <a:p>
            <a:r>
              <a:rPr lang="en-US" sz="1200" b="1" dirty="0">
                <a:solidFill>
                  <a:srgbClr val="1C2E5F"/>
                </a:solidFill>
              </a:rPr>
              <a:t>Janssen CarePath Savings Program</a:t>
            </a:r>
            <a:r>
              <a:rPr lang="en-US" sz="1200" dirty="0">
                <a:solidFill>
                  <a:srgbClr val="1C2E5F"/>
                </a:solidFill>
              </a:rPr>
              <a:t> </a:t>
            </a:r>
          </a:p>
          <a:p>
            <a:r>
              <a:rPr lang="en-US" sz="1200" b="1" dirty="0">
                <a:solidFill>
                  <a:srgbClr val="1C2E5F"/>
                </a:solidFill>
              </a:rPr>
              <a:t>Eligible patients pay $0 per prescription</a:t>
            </a:r>
            <a:r>
              <a:rPr lang="en-US" sz="1200" dirty="0">
                <a:solidFill>
                  <a:srgbClr val="1C2E5F"/>
                </a:solidFill>
              </a:rPr>
              <a:t> </a:t>
            </a:r>
            <a:r>
              <a:rPr lang="en-US" sz="1200" b="1" dirty="0">
                <a:solidFill>
                  <a:srgbClr val="1C2E5F"/>
                </a:solidFill>
              </a:rPr>
              <a:t>fill for PONVORY™</a:t>
            </a:r>
            <a:r>
              <a:rPr lang="en-US" sz="1200" dirty="0">
                <a:solidFill>
                  <a:srgbClr val="1C2E5F"/>
                </a:solidFill>
              </a:rPr>
              <a:t> with an $18,000 maximum program benefit per calendar year. Not valid for patients using Medicare, Medicaid, or other government-funded programs to pay for their Janssen medication. Terms expire at the end of each calendar year and may change. There is no income requirement. See program requirements at </a:t>
            </a:r>
            <a:r>
              <a:rPr lang="en-US" sz="1200" b="1" dirty="0" err="1">
                <a:solidFill>
                  <a:srgbClr val="1C2E5F"/>
                </a:solidFill>
              </a:rPr>
              <a:t>Ponvory.JanssenCarePathSavings.com</a:t>
            </a:r>
            <a:r>
              <a:rPr lang="en-US" sz="1200" b="1" dirty="0">
                <a:solidFill>
                  <a:srgbClr val="1C2E5F"/>
                </a:solidFill>
              </a:rPr>
              <a:t> </a:t>
            </a:r>
          </a:p>
        </p:txBody>
      </p:sp>
      <p:pic>
        <p:nvPicPr>
          <p:cNvPr id="70" name="Picture 69">
            <a:extLst>
              <a:ext uri="{FF2B5EF4-FFF2-40B4-BE49-F238E27FC236}">
                <a16:creationId xmlns:a16="http://schemas.microsoft.com/office/drawing/2014/main" id="{DAAC76E9-E35F-724B-944E-EE85AF980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2184" y="1671047"/>
            <a:ext cx="1355726" cy="696658"/>
          </a:xfrm>
          <a:prstGeom prst="rect">
            <a:avLst/>
          </a:prstGeom>
        </p:spPr>
      </p:pic>
      <p:grpSp>
        <p:nvGrpSpPr>
          <p:cNvPr id="71" name="Group 70">
            <a:extLst>
              <a:ext uri="{FF2B5EF4-FFF2-40B4-BE49-F238E27FC236}">
                <a16:creationId xmlns:a16="http://schemas.microsoft.com/office/drawing/2014/main" id="{08258A0A-FEB1-E047-8168-629C8267F181}"/>
              </a:ext>
            </a:extLst>
          </p:cNvPr>
          <p:cNvGrpSpPr/>
          <p:nvPr/>
        </p:nvGrpSpPr>
        <p:grpSpPr>
          <a:xfrm>
            <a:off x="831677" y="2433850"/>
            <a:ext cx="1601534" cy="2200141"/>
            <a:chOff x="2158136" y="2504146"/>
            <a:chExt cx="2110702" cy="2899622"/>
          </a:xfrm>
        </p:grpSpPr>
        <p:grpSp>
          <p:nvGrpSpPr>
            <p:cNvPr id="75" name="Group 74">
              <a:extLst>
                <a:ext uri="{FF2B5EF4-FFF2-40B4-BE49-F238E27FC236}">
                  <a16:creationId xmlns:a16="http://schemas.microsoft.com/office/drawing/2014/main" id="{7A0A5DA9-8C7F-7746-BA23-6793EA2536D1}"/>
                </a:ext>
              </a:extLst>
            </p:cNvPr>
            <p:cNvGrpSpPr/>
            <p:nvPr/>
          </p:nvGrpSpPr>
          <p:grpSpPr>
            <a:xfrm>
              <a:off x="2158136" y="2504146"/>
              <a:ext cx="2110702" cy="2110702"/>
              <a:chOff x="326528" y="1081908"/>
              <a:chExt cx="1648851" cy="1648851"/>
            </a:xfrm>
          </p:grpSpPr>
          <p:sp>
            <p:nvSpPr>
              <p:cNvPr id="82" name="Oval 81">
                <a:extLst>
                  <a:ext uri="{FF2B5EF4-FFF2-40B4-BE49-F238E27FC236}">
                    <a16:creationId xmlns:a16="http://schemas.microsoft.com/office/drawing/2014/main" id="{F3C18A70-8CA9-8043-A8D5-2B9FEC6B5713}"/>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3" name="Oval 82">
                <a:extLst>
                  <a:ext uri="{FF2B5EF4-FFF2-40B4-BE49-F238E27FC236}">
                    <a16:creationId xmlns:a16="http://schemas.microsoft.com/office/drawing/2014/main" id="{DC0BA07D-04AF-C549-A7F7-D75157A9B717}"/>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81" name="Rectangle 80">
              <a:extLst>
                <a:ext uri="{FF2B5EF4-FFF2-40B4-BE49-F238E27FC236}">
                  <a16:creationId xmlns:a16="http://schemas.microsoft.com/office/drawing/2014/main" id="{FF639337-55C8-3840-A8E2-461B3BF3498F}"/>
                </a:ext>
              </a:extLst>
            </p:cNvPr>
            <p:cNvSpPr/>
            <p:nvPr/>
          </p:nvSpPr>
          <p:spPr>
            <a:xfrm>
              <a:off x="2373068" y="4688269"/>
              <a:ext cx="1680855" cy="715499"/>
            </a:xfrm>
            <a:prstGeom prst="rect">
              <a:avLst/>
            </a:prstGeom>
          </p:spPr>
          <p:txBody>
            <a:bodyPr wrap="none">
              <a:spAutoFit/>
            </a:bodyPr>
            <a:lstStyle/>
            <a:p>
              <a:pPr algn="ctr"/>
              <a:r>
                <a:rPr lang="en-US" b="1" dirty="0">
                  <a:solidFill>
                    <a:srgbClr val="1C5661"/>
                  </a:solidFill>
                </a:rPr>
                <a:t>SPECIALTY</a:t>
              </a:r>
            </a:p>
            <a:p>
              <a:pPr algn="ctr"/>
              <a:r>
                <a:rPr lang="en-US" b="1" dirty="0">
                  <a:solidFill>
                    <a:srgbClr val="1C5661"/>
                  </a:solidFill>
                </a:rPr>
                <a:t>PHARMACY</a:t>
              </a:r>
              <a:endParaRPr lang="en-US" dirty="0">
                <a:solidFill>
                  <a:srgbClr val="1C5661"/>
                </a:solidFill>
              </a:endParaRPr>
            </a:p>
          </p:txBody>
        </p:sp>
      </p:grpSp>
      <p:grpSp>
        <p:nvGrpSpPr>
          <p:cNvPr id="100" name="tabs">
            <a:extLst>
              <a:ext uri="{FF2B5EF4-FFF2-40B4-BE49-F238E27FC236}">
                <a16:creationId xmlns:a16="http://schemas.microsoft.com/office/drawing/2014/main" id="{F1F98104-A23E-1243-9D7B-1F02B41ED7AC}"/>
              </a:ext>
            </a:extLst>
          </p:cNvPr>
          <p:cNvGrpSpPr/>
          <p:nvPr/>
        </p:nvGrpSpPr>
        <p:grpSpPr>
          <a:xfrm>
            <a:off x="326528" y="1100221"/>
            <a:ext cx="8490944" cy="588937"/>
            <a:chOff x="326528" y="1100221"/>
            <a:chExt cx="8490944" cy="588937"/>
          </a:xfrm>
        </p:grpSpPr>
        <p:sp>
          <p:nvSpPr>
            <p:cNvPr id="101" name="Freeform 27">
              <a:extLst>
                <a:ext uri="{FF2B5EF4-FFF2-40B4-BE49-F238E27FC236}">
                  <a16:creationId xmlns:a16="http://schemas.microsoft.com/office/drawing/2014/main" id="{0A215EF9-C624-414F-BB76-ADBD7F9AD37F}"/>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1C566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102" name="Freeform 31">
              <a:extLst>
                <a:ext uri="{FF2B5EF4-FFF2-40B4-BE49-F238E27FC236}">
                  <a16:creationId xmlns:a16="http://schemas.microsoft.com/office/drawing/2014/main" id="{C1B63C9A-1CDA-124C-803D-71B7A78AC246}"/>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103" name="Freeform 23">
              <a:extLst>
                <a:ext uri="{FF2B5EF4-FFF2-40B4-BE49-F238E27FC236}">
                  <a16:creationId xmlns:a16="http://schemas.microsoft.com/office/drawing/2014/main" id="{99FC4043-F00C-C74C-9FD0-58F94BD81615}"/>
                </a:ext>
              </a:extLst>
            </p:cNvPr>
            <p:cNvSpPr/>
            <p:nvPr/>
          </p:nvSpPr>
          <p:spPr>
            <a:xfrm>
              <a:off x="5429068" y="1100221"/>
              <a:ext cx="1782615"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is the Janssen Link Program?</a:t>
              </a:r>
            </a:p>
          </p:txBody>
        </p:sp>
        <p:sp>
          <p:nvSpPr>
            <p:cNvPr id="104" name="Freeform 24">
              <a:extLst>
                <a:ext uri="{FF2B5EF4-FFF2-40B4-BE49-F238E27FC236}">
                  <a16:creationId xmlns:a16="http://schemas.microsoft.com/office/drawing/2014/main" id="{18310541-57D2-5045-9668-54D5A98ECF08}"/>
                </a:ext>
              </a:extLst>
            </p:cNvPr>
            <p:cNvSpPr/>
            <p:nvPr/>
          </p:nvSpPr>
          <p:spPr>
            <a:xfrm>
              <a:off x="7211683" y="1100221"/>
              <a:ext cx="160578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105" name="Freeform 34">
              <a:extLst>
                <a:ext uri="{FF2B5EF4-FFF2-40B4-BE49-F238E27FC236}">
                  <a16:creationId xmlns:a16="http://schemas.microsoft.com/office/drawing/2014/main" id="{665035B3-F308-A546-93DF-54951B93CFB3}"/>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Janssen </a:t>
              </a:r>
              <a:r>
                <a:rPr lang="en-US" sz="1400" dirty="0" err="1">
                  <a:solidFill>
                    <a:srgbClr val="BCEC1F"/>
                  </a:solidFill>
                </a:rPr>
                <a:t>CarePath</a:t>
              </a:r>
              <a:r>
                <a:rPr lang="en-US" sz="1400" dirty="0">
                  <a:solidFill>
                    <a:srgbClr val="BCEC1F"/>
                  </a:solidFill>
                </a:rPr>
                <a:t> Savings Program </a:t>
              </a:r>
            </a:p>
          </p:txBody>
        </p:sp>
      </p:grpSp>
      <p:pic>
        <p:nvPicPr>
          <p:cNvPr id="106" name="Graphic 105">
            <a:extLst>
              <a:ext uri="{FF2B5EF4-FFF2-40B4-BE49-F238E27FC236}">
                <a16:creationId xmlns:a16="http://schemas.microsoft.com/office/drawing/2014/main" id="{F4988D69-CF24-DE4A-A8B8-ECA19E3FA1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406" y="2844587"/>
            <a:ext cx="953189" cy="782104"/>
          </a:xfrm>
          <a:prstGeom prst="rect">
            <a:avLst/>
          </a:prstGeom>
        </p:spPr>
      </p:pic>
      <p:sp>
        <p:nvSpPr>
          <p:cNvPr id="108" name="TextBox 107">
            <a:extLst>
              <a:ext uri="{FF2B5EF4-FFF2-40B4-BE49-F238E27FC236}">
                <a16:creationId xmlns:a16="http://schemas.microsoft.com/office/drawing/2014/main" id="{712BB476-B99A-4A45-9AF6-6FCBB92ECF77}"/>
              </a:ext>
            </a:extLst>
          </p:cNvPr>
          <p:cNvSpPr txBox="1"/>
          <p:nvPr/>
        </p:nvSpPr>
        <p:spPr>
          <a:xfrm>
            <a:off x="3667025" y="2375740"/>
            <a:ext cx="5000567" cy="338554"/>
          </a:xfrm>
          <a:prstGeom prst="rect">
            <a:avLst/>
          </a:prstGeom>
          <a:noFill/>
        </p:spPr>
        <p:txBody>
          <a:bodyPr wrap="square" rtlCol="0">
            <a:spAutoFit/>
          </a:bodyPr>
          <a:lstStyle/>
          <a:p>
            <a:pPr algn="ctr"/>
            <a:r>
              <a:rPr lang="en-US" sz="1600" b="1" dirty="0">
                <a:solidFill>
                  <a:srgbClr val="1C2E5F"/>
                </a:solidFill>
              </a:rPr>
              <a:t>What is the Janssen </a:t>
            </a:r>
            <a:r>
              <a:rPr lang="en-US" sz="1600" b="1" dirty="0" err="1">
                <a:solidFill>
                  <a:srgbClr val="1C2E5F"/>
                </a:solidFill>
              </a:rPr>
              <a:t>CarePath</a:t>
            </a:r>
            <a:r>
              <a:rPr lang="en-US" sz="1600" b="1" dirty="0">
                <a:solidFill>
                  <a:srgbClr val="1C2E5F"/>
                </a:solidFill>
              </a:rPr>
              <a:t> Savings Program?</a:t>
            </a:r>
          </a:p>
        </p:txBody>
      </p:sp>
      <p:grpSp>
        <p:nvGrpSpPr>
          <p:cNvPr id="110" name="HYPERLINKS">
            <a:extLst>
              <a:ext uri="{FF2B5EF4-FFF2-40B4-BE49-F238E27FC236}">
                <a16:creationId xmlns:a16="http://schemas.microsoft.com/office/drawing/2014/main" id="{AFF9045C-CF70-444A-98D8-BC422E49D6F8}"/>
              </a:ext>
            </a:extLst>
          </p:cNvPr>
          <p:cNvGrpSpPr/>
          <p:nvPr/>
        </p:nvGrpSpPr>
        <p:grpSpPr>
          <a:xfrm>
            <a:off x="326490" y="1104802"/>
            <a:ext cx="8490981" cy="605633"/>
            <a:chOff x="326490" y="1104802"/>
            <a:chExt cx="8490981" cy="605633"/>
          </a:xfrm>
        </p:grpSpPr>
        <p:sp>
          <p:nvSpPr>
            <p:cNvPr id="111" name="Freeform 110">
              <a:hlinkClick r:id="rId9" action="ppaction://hlinksldjump"/>
              <a:extLst>
                <a:ext uri="{FF2B5EF4-FFF2-40B4-BE49-F238E27FC236}">
                  <a16:creationId xmlns:a16="http://schemas.microsoft.com/office/drawing/2014/main" id="{2973A3AE-3933-7049-8730-A9C953F8B88E}"/>
                </a:ext>
              </a:extLst>
            </p:cNvPr>
            <p:cNvSpPr/>
            <p:nvPr/>
          </p:nvSpPr>
          <p:spPr>
            <a:xfrm>
              <a:off x="326490" y="1105861"/>
              <a:ext cx="1666712"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2" name="Freeform 111">
              <a:hlinkClick r:id="rId10" action="ppaction://hlinksldjump"/>
              <a:extLst>
                <a:ext uri="{FF2B5EF4-FFF2-40B4-BE49-F238E27FC236}">
                  <a16:creationId xmlns:a16="http://schemas.microsoft.com/office/drawing/2014/main" id="{44B26580-B5FB-5F4C-8759-25120C1247B2}"/>
                </a:ext>
              </a:extLst>
            </p:cNvPr>
            <p:cNvSpPr/>
            <p:nvPr/>
          </p:nvSpPr>
          <p:spPr>
            <a:xfrm>
              <a:off x="2045733" y="1115540"/>
              <a:ext cx="1687558" cy="594895"/>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3" name="Freeform 112">
              <a:hlinkClick r:id="rId11" action="ppaction://hlinksldjump"/>
              <a:extLst>
                <a:ext uri="{FF2B5EF4-FFF2-40B4-BE49-F238E27FC236}">
                  <a16:creationId xmlns:a16="http://schemas.microsoft.com/office/drawing/2014/main" id="{916CB59D-042C-F242-8189-5687E352E86B}"/>
                </a:ext>
              </a:extLst>
            </p:cNvPr>
            <p:cNvSpPr/>
            <p:nvPr/>
          </p:nvSpPr>
          <p:spPr>
            <a:xfrm>
              <a:off x="3735504" y="1104802"/>
              <a:ext cx="1670073"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4" name="Freeform 113">
              <a:hlinkClick r:id="rId12" action="ppaction://hlinksldjump"/>
              <a:extLst>
                <a:ext uri="{FF2B5EF4-FFF2-40B4-BE49-F238E27FC236}">
                  <a16:creationId xmlns:a16="http://schemas.microsoft.com/office/drawing/2014/main" id="{8F451051-6121-D24B-934B-35E765FAE2E4}"/>
                </a:ext>
              </a:extLst>
            </p:cNvPr>
            <p:cNvSpPr/>
            <p:nvPr/>
          </p:nvSpPr>
          <p:spPr>
            <a:xfrm>
              <a:off x="5429067" y="1119614"/>
              <a:ext cx="1776683"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15" name="Freeform 114">
              <a:hlinkClick r:id="rId13" action="ppaction://hlinksldjump"/>
              <a:extLst>
                <a:ext uri="{FF2B5EF4-FFF2-40B4-BE49-F238E27FC236}">
                  <a16:creationId xmlns:a16="http://schemas.microsoft.com/office/drawing/2014/main" id="{E74D9EB2-12CF-4C45-A194-9FD3BCBD3FEB}"/>
                </a:ext>
              </a:extLst>
            </p:cNvPr>
            <p:cNvSpPr/>
            <p:nvPr/>
          </p:nvSpPr>
          <p:spPr>
            <a:xfrm>
              <a:off x="7224972" y="1119295"/>
              <a:ext cx="1592499"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32" name="Arrow: Down 68">
            <a:extLst>
              <a:ext uri="{FF2B5EF4-FFF2-40B4-BE49-F238E27FC236}">
                <a16:creationId xmlns:a16="http://schemas.microsoft.com/office/drawing/2014/main" id="{0E92002D-91BF-9540-A149-3C036EBFA2A7}"/>
              </a:ext>
            </a:extLst>
          </p:cNvPr>
          <p:cNvSpPr/>
          <p:nvPr/>
        </p:nvSpPr>
        <p:spPr>
          <a:xfrm rot="16200000">
            <a:off x="2804299" y="3062895"/>
            <a:ext cx="651319" cy="1032303"/>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63130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F6D5E5A-3C8C-444F-982C-899484F4A74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a:extLst>
              <a:ext uri="{FF2B5EF4-FFF2-40B4-BE49-F238E27FC236}">
                <a16:creationId xmlns:a16="http://schemas.microsoft.com/office/drawing/2014/main" id="{9E3BB215-B3DD-304B-9B53-B18C4FBF7C79}"/>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42" name="Title 1">
            <a:extLst>
              <a:ext uri="{FF2B5EF4-FFF2-40B4-BE49-F238E27FC236}">
                <a16:creationId xmlns:a16="http://schemas.microsoft.com/office/drawing/2014/main" id="{EE58CEBA-D325-EA4B-930F-AD4E793DA9E1}"/>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4" name="Freeform 43">
            <a:extLst>
              <a:ext uri="{FF2B5EF4-FFF2-40B4-BE49-F238E27FC236}">
                <a16:creationId xmlns:a16="http://schemas.microsoft.com/office/drawing/2014/main" id="{5B1C954D-CCF1-C545-828E-8D078676F48D}"/>
              </a:ext>
            </a:extLst>
          </p:cNvPr>
          <p:cNvSpPr/>
          <p:nvPr/>
        </p:nvSpPr>
        <p:spPr>
          <a:xfrm>
            <a:off x="320040"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ounded Rectangle 44">
            <a:hlinkClick r:id="rId3" action="ppaction://hlinksldjump"/>
            <a:extLst>
              <a:ext uri="{FF2B5EF4-FFF2-40B4-BE49-F238E27FC236}">
                <a16:creationId xmlns:a16="http://schemas.microsoft.com/office/drawing/2014/main" id="{0B5DA87D-694C-B342-BCD9-AE0EC67D78E4}"/>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47" name="TextBox 46">
            <a:extLst>
              <a:ext uri="{FF2B5EF4-FFF2-40B4-BE49-F238E27FC236}">
                <a16:creationId xmlns:a16="http://schemas.microsoft.com/office/drawing/2014/main" id="{4E82C613-2E00-B442-BD77-3BA1CFCA07C8}"/>
              </a:ext>
            </a:extLst>
          </p:cNvPr>
          <p:cNvSpPr txBox="1"/>
          <p:nvPr/>
        </p:nvSpPr>
        <p:spPr>
          <a:xfrm>
            <a:off x="3703320" y="2377440"/>
            <a:ext cx="4397733" cy="338554"/>
          </a:xfrm>
          <a:prstGeom prst="rect">
            <a:avLst/>
          </a:prstGeom>
          <a:noFill/>
        </p:spPr>
        <p:txBody>
          <a:bodyPr wrap="square" rtlCol="0">
            <a:spAutoFit/>
          </a:bodyPr>
          <a:lstStyle/>
          <a:p>
            <a:r>
              <a:rPr lang="en-US" sz="1600" b="1" dirty="0">
                <a:solidFill>
                  <a:srgbClr val="002060"/>
                </a:solidFill>
              </a:rPr>
              <a:t>What is Janssen Link </a:t>
            </a:r>
            <a:r>
              <a:rPr lang="en-US" sz="1600" b="1" dirty="0">
                <a:solidFill>
                  <a:srgbClr val="002060"/>
                </a:solidFill>
                <a:sym typeface="Open Sans"/>
              </a:rPr>
              <a:t>for PONVORY™</a:t>
            </a:r>
            <a:r>
              <a:rPr lang="en-US" sz="1600" b="1" dirty="0">
                <a:solidFill>
                  <a:srgbClr val="002060"/>
                </a:solidFill>
              </a:rPr>
              <a:t>?</a:t>
            </a:r>
          </a:p>
        </p:txBody>
      </p:sp>
      <p:sp>
        <p:nvSpPr>
          <p:cNvPr id="48" name="TextBox 47">
            <a:extLst>
              <a:ext uri="{FF2B5EF4-FFF2-40B4-BE49-F238E27FC236}">
                <a16:creationId xmlns:a16="http://schemas.microsoft.com/office/drawing/2014/main" id="{665666CA-1617-7441-9B75-3580B248B56C}"/>
              </a:ext>
            </a:extLst>
          </p:cNvPr>
          <p:cNvSpPr txBox="1"/>
          <p:nvPr/>
        </p:nvSpPr>
        <p:spPr>
          <a:xfrm>
            <a:off x="3703320" y="2743200"/>
            <a:ext cx="4858220" cy="2893100"/>
          </a:xfrm>
          <a:prstGeom prst="rect">
            <a:avLst/>
          </a:prstGeom>
          <a:noFill/>
        </p:spPr>
        <p:txBody>
          <a:bodyPr wrap="square" rtlCol="0">
            <a:spAutoFit/>
          </a:bodyPr>
          <a:lstStyle/>
          <a:p>
            <a:r>
              <a:rPr lang="en-US" sz="1200" b="1" dirty="0">
                <a:solidFill>
                  <a:srgbClr val="002060"/>
                </a:solidFill>
              </a:rPr>
              <a:t>Commercial Coverage Delayed &gt;5 Business Days or Denied</a:t>
            </a:r>
            <a:r>
              <a:rPr lang="en-US" sz="1200" dirty="0">
                <a:solidFill>
                  <a:srgbClr val="002060"/>
                </a:solidFill>
              </a:rPr>
              <a:t> </a:t>
            </a:r>
            <a:endParaRPr lang="en-US" sz="1200" b="1" dirty="0">
              <a:solidFill>
                <a:srgbClr val="002060"/>
              </a:solidFill>
            </a:endParaRPr>
          </a:p>
          <a:p>
            <a:r>
              <a:rPr lang="en-US" sz="1200" dirty="0">
                <a:solidFill>
                  <a:srgbClr val="002060"/>
                </a:solidFill>
              </a:rPr>
              <a:t>For patients using commercial health insurance to pay for </a:t>
            </a:r>
            <a:br>
              <a:rPr lang="en-US" sz="1200" dirty="0">
                <a:solidFill>
                  <a:srgbClr val="002060"/>
                </a:solidFill>
              </a:rPr>
            </a:br>
            <a:r>
              <a:rPr lang="en-US" sz="1200" dirty="0">
                <a:solidFill>
                  <a:srgbClr val="002060"/>
                </a:solidFill>
              </a:rPr>
              <a:t>their medication: </a:t>
            </a:r>
          </a:p>
          <a:p>
            <a:endParaRPr lang="en-US" sz="1400" b="1" dirty="0">
              <a:solidFill>
                <a:srgbClr val="1A4065"/>
              </a:solidFill>
            </a:endParaRPr>
          </a:p>
          <a:p>
            <a:r>
              <a:rPr lang="en-US" sz="1200" b="1" dirty="0">
                <a:solidFill>
                  <a:srgbClr val="1C2E5F"/>
                </a:solidFill>
              </a:rPr>
              <a:t>Janssen Link for PONVORY™</a:t>
            </a:r>
            <a:r>
              <a:rPr lang="en-US" sz="1200" b="1" dirty="0">
                <a:solidFill>
                  <a:srgbClr val="1A4065"/>
                </a:solidFill>
              </a:rPr>
              <a:t> </a:t>
            </a:r>
          </a:p>
          <a:p>
            <a:r>
              <a:rPr lang="en-US" sz="1200" dirty="0">
                <a:solidFill>
                  <a:srgbClr val="002060"/>
                </a:solidFill>
              </a:rPr>
              <a:t>When commercial insurance coverage is delayed (&gt;5 business days) or denied, eligible patients will receive PONVORY™ </a:t>
            </a:r>
            <a:r>
              <a:rPr lang="en-US" sz="1200" b="1" dirty="0">
                <a:solidFill>
                  <a:srgbClr val="002060"/>
                </a:solidFill>
              </a:rPr>
              <a:t>at no cost </a:t>
            </a:r>
            <a:r>
              <a:rPr lang="en-US" sz="1200" dirty="0">
                <a:solidFill>
                  <a:srgbClr val="002060"/>
                </a:solidFill>
              </a:rPr>
              <a:t>until they receive insurance coverage approval or for up to 24 months from program enrollment, whichever comes first.   </a:t>
            </a:r>
          </a:p>
          <a:p>
            <a:endParaRPr lang="en-US" sz="1200" dirty="0">
              <a:solidFill>
                <a:srgbClr val="002060"/>
              </a:solidFill>
            </a:endParaRPr>
          </a:p>
          <a:p>
            <a:r>
              <a:rPr lang="en-US" sz="1200" dirty="0">
                <a:solidFill>
                  <a:srgbClr val="002060"/>
                </a:solidFill>
              </a:rPr>
              <a:t>Patients using any state or federal government-funded healthcare program, such as Medicare, Medicaid, TRICARE, Department of Defense, or Veterans Administration, are not eligible. Program </a:t>
            </a:r>
            <a:br>
              <a:rPr lang="en-US" sz="1200" dirty="0">
                <a:solidFill>
                  <a:srgbClr val="002060"/>
                </a:solidFill>
              </a:rPr>
            </a:br>
            <a:r>
              <a:rPr lang="en-US" sz="1200" dirty="0">
                <a:solidFill>
                  <a:srgbClr val="002060"/>
                </a:solidFill>
              </a:rPr>
              <a:t>terms may change. See program requirements at</a:t>
            </a:r>
            <a:r>
              <a:rPr lang="en-US" sz="1200" dirty="0">
                <a:solidFill>
                  <a:srgbClr val="1A4065"/>
                </a:solidFill>
              </a:rPr>
              <a:t> </a:t>
            </a:r>
            <a:r>
              <a:rPr lang="en-US" sz="1200" b="1" dirty="0">
                <a:solidFill>
                  <a:srgbClr val="1A4065"/>
                </a:solidFill>
              </a:rPr>
              <a:t>JanssenCarePath.com/Ponvory/Janssen-Link.</a:t>
            </a:r>
          </a:p>
        </p:txBody>
      </p:sp>
      <p:pic>
        <p:nvPicPr>
          <p:cNvPr id="49" name="Picture 48">
            <a:extLst>
              <a:ext uri="{FF2B5EF4-FFF2-40B4-BE49-F238E27FC236}">
                <a16:creationId xmlns:a16="http://schemas.microsoft.com/office/drawing/2014/main" id="{1EF7936D-1DF7-0040-A9B1-3362AF239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2184" y="1671047"/>
            <a:ext cx="1355726" cy="696658"/>
          </a:xfrm>
          <a:prstGeom prst="rect">
            <a:avLst/>
          </a:prstGeom>
        </p:spPr>
      </p:pic>
      <p:grpSp>
        <p:nvGrpSpPr>
          <p:cNvPr id="50" name="Group 49">
            <a:extLst>
              <a:ext uri="{FF2B5EF4-FFF2-40B4-BE49-F238E27FC236}">
                <a16:creationId xmlns:a16="http://schemas.microsoft.com/office/drawing/2014/main" id="{5C481DF5-B9BA-704B-BCB4-C008B44280D9}"/>
              </a:ext>
            </a:extLst>
          </p:cNvPr>
          <p:cNvGrpSpPr/>
          <p:nvPr/>
        </p:nvGrpSpPr>
        <p:grpSpPr>
          <a:xfrm>
            <a:off x="796207" y="1840721"/>
            <a:ext cx="1662139" cy="2010798"/>
            <a:chOff x="4990766" y="2439439"/>
            <a:chExt cx="2110702" cy="2553454"/>
          </a:xfrm>
        </p:grpSpPr>
        <p:grpSp>
          <p:nvGrpSpPr>
            <p:cNvPr id="51" name="Group 50">
              <a:extLst>
                <a:ext uri="{FF2B5EF4-FFF2-40B4-BE49-F238E27FC236}">
                  <a16:creationId xmlns:a16="http://schemas.microsoft.com/office/drawing/2014/main" id="{449075A3-E7AE-124F-A1CE-AEB370552550}"/>
                </a:ext>
              </a:extLst>
            </p:cNvPr>
            <p:cNvGrpSpPr/>
            <p:nvPr/>
          </p:nvGrpSpPr>
          <p:grpSpPr>
            <a:xfrm>
              <a:off x="4990766" y="2439439"/>
              <a:ext cx="2110702" cy="2553454"/>
              <a:chOff x="2158136" y="2504146"/>
              <a:chExt cx="2110702" cy="2553454"/>
            </a:xfrm>
          </p:grpSpPr>
          <p:grpSp>
            <p:nvGrpSpPr>
              <p:cNvPr id="53" name="Group 52">
                <a:extLst>
                  <a:ext uri="{FF2B5EF4-FFF2-40B4-BE49-F238E27FC236}">
                    <a16:creationId xmlns:a16="http://schemas.microsoft.com/office/drawing/2014/main" id="{9E8E30A3-4208-DE46-A230-FB63F774CE16}"/>
                  </a:ext>
                </a:extLst>
              </p:cNvPr>
              <p:cNvGrpSpPr/>
              <p:nvPr/>
            </p:nvGrpSpPr>
            <p:grpSpPr>
              <a:xfrm>
                <a:off x="2158136" y="2504146"/>
                <a:ext cx="2110702" cy="2110702"/>
                <a:chOff x="326528" y="1081908"/>
                <a:chExt cx="1648851" cy="1648851"/>
              </a:xfrm>
            </p:grpSpPr>
            <p:sp>
              <p:nvSpPr>
                <p:cNvPr id="55" name="Oval 54">
                  <a:extLst>
                    <a:ext uri="{FF2B5EF4-FFF2-40B4-BE49-F238E27FC236}">
                      <a16:creationId xmlns:a16="http://schemas.microsoft.com/office/drawing/2014/main" id="{AB160A23-0F75-844A-88CF-8426F02B4AB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6" name="Oval 55">
                  <a:extLst>
                    <a:ext uri="{FF2B5EF4-FFF2-40B4-BE49-F238E27FC236}">
                      <a16:creationId xmlns:a16="http://schemas.microsoft.com/office/drawing/2014/main" id="{42AEFB55-F9BD-2C4C-B88A-9BACC6C62A61}"/>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54" name="Rectangle 53">
                <a:extLst>
                  <a:ext uri="{FF2B5EF4-FFF2-40B4-BE49-F238E27FC236}">
                    <a16:creationId xmlns:a16="http://schemas.microsoft.com/office/drawing/2014/main" id="{6C9C14F4-4981-6843-B766-DBFB9C8C4EF0}"/>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52" name="Graphic 51">
              <a:extLst>
                <a:ext uri="{FF2B5EF4-FFF2-40B4-BE49-F238E27FC236}">
                  <a16:creationId xmlns:a16="http://schemas.microsoft.com/office/drawing/2014/main" id="{ADEE47F4-40BE-0B4D-BB42-93EC32B741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6816" y="2779032"/>
              <a:ext cx="1135464" cy="1362555"/>
            </a:xfrm>
            <a:prstGeom prst="rect">
              <a:avLst/>
            </a:prstGeom>
          </p:spPr>
        </p:pic>
      </p:grpSp>
      <p:grpSp>
        <p:nvGrpSpPr>
          <p:cNvPr id="57" name="Group 56">
            <a:extLst>
              <a:ext uri="{FF2B5EF4-FFF2-40B4-BE49-F238E27FC236}">
                <a16:creationId xmlns:a16="http://schemas.microsoft.com/office/drawing/2014/main" id="{56F07061-F92C-0045-982E-BCDEC63892F7}"/>
              </a:ext>
            </a:extLst>
          </p:cNvPr>
          <p:cNvGrpSpPr/>
          <p:nvPr/>
        </p:nvGrpSpPr>
        <p:grpSpPr>
          <a:xfrm>
            <a:off x="673551" y="4017980"/>
            <a:ext cx="1907446" cy="2366287"/>
            <a:chOff x="2002385" y="2504146"/>
            <a:chExt cx="2422211" cy="3004879"/>
          </a:xfrm>
        </p:grpSpPr>
        <p:grpSp>
          <p:nvGrpSpPr>
            <p:cNvPr id="58" name="Group 57">
              <a:extLst>
                <a:ext uri="{FF2B5EF4-FFF2-40B4-BE49-F238E27FC236}">
                  <a16:creationId xmlns:a16="http://schemas.microsoft.com/office/drawing/2014/main" id="{B1A2FD0A-E3F0-F24C-8B57-BB0BEAFC4E4E}"/>
                </a:ext>
              </a:extLst>
            </p:cNvPr>
            <p:cNvGrpSpPr/>
            <p:nvPr/>
          </p:nvGrpSpPr>
          <p:grpSpPr>
            <a:xfrm>
              <a:off x="2158136" y="2504146"/>
              <a:ext cx="2110702" cy="2110702"/>
              <a:chOff x="326528" y="1081908"/>
              <a:chExt cx="1648851" cy="1648851"/>
            </a:xfrm>
          </p:grpSpPr>
          <p:sp>
            <p:nvSpPr>
              <p:cNvPr id="60" name="Oval 59">
                <a:extLst>
                  <a:ext uri="{FF2B5EF4-FFF2-40B4-BE49-F238E27FC236}">
                    <a16:creationId xmlns:a16="http://schemas.microsoft.com/office/drawing/2014/main" id="{AE868BF5-9FC1-0D47-9179-0D2746B6560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1" name="Oval 60">
                <a:extLst>
                  <a:ext uri="{FF2B5EF4-FFF2-40B4-BE49-F238E27FC236}">
                    <a16:creationId xmlns:a16="http://schemas.microsoft.com/office/drawing/2014/main" id="{96EF7066-B82F-A844-AC94-F3865F29BD9F}"/>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59" name="Rectangle 58">
              <a:extLst>
                <a:ext uri="{FF2B5EF4-FFF2-40B4-BE49-F238E27FC236}">
                  <a16:creationId xmlns:a16="http://schemas.microsoft.com/office/drawing/2014/main" id="{9ED5A185-B470-CB4A-943F-6E909AD4E1F3}"/>
                </a:ext>
              </a:extLst>
            </p:cNvPr>
            <p:cNvSpPr/>
            <p:nvPr/>
          </p:nvSpPr>
          <p:spPr>
            <a:xfrm>
              <a:off x="2002385" y="4688268"/>
              <a:ext cx="2422211" cy="820757"/>
            </a:xfrm>
            <a:prstGeom prst="rect">
              <a:avLst/>
            </a:prstGeom>
          </p:spPr>
          <p:txBody>
            <a:bodyPr wrap="none">
              <a:spAutoFit/>
            </a:bodyPr>
            <a:lstStyle/>
            <a:p>
              <a:pPr algn="ctr"/>
              <a:r>
                <a:rPr lang="en-US" b="1" dirty="0">
                  <a:solidFill>
                    <a:srgbClr val="1C5661"/>
                  </a:solidFill>
                </a:rPr>
                <a:t>CARE</a:t>
              </a:r>
            </a:p>
            <a:p>
              <a:pPr algn="ctr"/>
              <a:r>
                <a:rPr lang="en-US" b="1" dirty="0">
                  <a:solidFill>
                    <a:srgbClr val="1C5661"/>
                  </a:solidFill>
                </a:rPr>
                <a:t>COORDINATOR</a:t>
              </a:r>
              <a:endParaRPr lang="en-US" dirty="0">
                <a:solidFill>
                  <a:srgbClr val="1C5661"/>
                </a:solidFill>
              </a:endParaRPr>
            </a:p>
          </p:txBody>
        </p:sp>
      </p:grpSp>
      <p:pic>
        <p:nvPicPr>
          <p:cNvPr id="62" name="Graphic 61">
            <a:extLst>
              <a:ext uri="{FF2B5EF4-FFF2-40B4-BE49-F238E27FC236}">
                <a16:creationId xmlns:a16="http://schemas.microsoft.com/office/drawing/2014/main" id="{8B336C64-A918-7B4A-AD4A-0D3EAA4C2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5704" y="4262260"/>
            <a:ext cx="995053" cy="1108773"/>
          </a:xfrm>
          <a:prstGeom prst="rect">
            <a:avLst/>
          </a:prstGeom>
        </p:spPr>
      </p:pic>
      <p:sp>
        <p:nvSpPr>
          <p:cNvPr id="64" name="Hyperlink">
            <a:hlinkClick r:id="rId3" action="ppaction://hlinksldjump"/>
            <a:extLst>
              <a:ext uri="{FF2B5EF4-FFF2-40B4-BE49-F238E27FC236}">
                <a16:creationId xmlns:a16="http://schemas.microsoft.com/office/drawing/2014/main" id="{EB5D29ED-B8B4-6143-B5AD-BDED0210D652}"/>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a:extLst>
              <a:ext uri="{FF2B5EF4-FFF2-40B4-BE49-F238E27FC236}">
                <a16:creationId xmlns:a16="http://schemas.microsoft.com/office/drawing/2014/main" id="{F972FF18-DFDE-4249-8A84-719BA4AA0765}"/>
              </a:ext>
            </a:extLst>
          </p:cNvPr>
          <p:cNvSpPr txBox="1">
            <a:spLocks/>
          </p:cNvSpPr>
          <p:nvPr/>
        </p:nvSpPr>
        <p:spPr>
          <a:xfrm>
            <a:off x="637950" y="381837"/>
            <a:ext cx="7876995" cy="71242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pPr>
              <a:lnSpc>
                <a:spcPct val="90000"/>
              </a:lnSpc>
            </a:pPr>
            <a:r>
              <a:rPr lang="en-US" sz="1600" dirty="0">
                <a:solidFill>
                  <a:srgbClr val="BCED1E"/>
                </a:solidFill>
              </a:rPr>
              <a:t>Stage 8: </a:t>
            </a:r>
            <a:r>
              <a:rPr lang="en-US" sz="1600" b="0" dirty="0">
                <a:solidFill>
                  <a:srgbClr val="BCED1E"/>
                </a:solidFill>
              </a:rPr>
              <a:t>Patient Continues Treatment With PONVORY™. Support For Commercial Patients Available Based On Insurance Coverage Via Janssen Link For PONVORY™ &amp; The Janssen </a:t>
            </a:r>
            <a:r>
              <a:rPr lang="en-US" sz="1600" b="0" dirty="0" err="1">
                <a:solidFill>
                  <a:srgbClr val="BCED1E"/>
                </a:solidFill>
              </a:rPr>
              <a:t>CarePath</a:t>
            </a:r>
            <a:r>
              <a:rPr lang="en-US" sz="1600" b="0" dirty="0">
                <a:solidFill>
                  <a:srgbClr val="BCED1E"/>
                </a:solidFill>
              </a:rPr>
              <a:t> Savings Program</a:t>
            </a:r>
          </a:p>
        </p:txBody>
      </p:sp>
      <p:grpSp>
        <p:nvGrpSpPr>
          <p:cNvPr id="68" name="tabs">
            <a:extLst>
              <a:ext uri="{FF2B5EF4-FFF2-40B4-BE49-F238E27FC236}">
                <a16:creationId xmlns:a16="http://schemas.microsoft.com/office/drawing/2014/main" id="{B2263477-4122-7C4D-A838-BCA55E762F15}"/>
              </a:ext>
            </a:extLst>
          </p:cNvPr>
          <p:cNvGrpSpPr/>
          <p:nvPr/>
        </p:nvGrpSpPr>
        <p:grpSpPr>
          <a:xfrm>
            <a:off x="326528" y="1100221"/>
            <a:ext cx="8490944" cy="588937"/>
            <a:chOff x="326528" y="1100221"/>
            <a:chExt cx="8490944" cy="588937"/>
          </a:xfrm>
        </p:grpSpPr>
        <p:sp>
          <p:nvSpPr>
            <p:cNvPr id="69" name="Freeform 27">
              <a:extLst>
                <a:ext uri="{FF2B5EF4-FFF2-40B4-BE49-F238E27FC236}">
                  <a16:creationId xmlns:a16="http://schemas.microsoft.com/office/drawing/2014/main" id="{3B84632A-7790-8840-B100-5C643A7D9B98}"/>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1C566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70" name="Freeform 31">
              <a:extLst>
                <a:ext uri="{FF2B5EF4-FFF2-40B4-BE49-F238E27FC236}">
                  <a16:creationId xmlns:a16="http://schemas.microsoft.com/office/drawing/2014/main" id="{925092A1-B356-A342-B718-535AD74A2EFD}"/>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71" name="Freeform 34">
              <a:extLst>
                <a:ext uri="{FF2B5EF4-FFF2-40B4-BE49-F238E27FC236}">
                  <a16:creationId xmlns:a16="http://schemas.microsoft.com/office/drawing/2014/main" id="{AB4863CB-9DD5-A041-BE79-7250DF8770AA}"/>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Janssen </a:t>
              </a:r>
              <a:r>
                <a:rPr lang="en-US" sz="1400" dirty="0" err="1">
                  <a:solidFill>
                    <a:srgbClr val="BCEC1F"/>
                  </a:solidFill>
                </a:rPr>
                <a:t>CarePath</a:t>
              </a:r>
              <a:r>
                <a:rPr lang="en-US" sz="1400" dirty="0">
                  <a:solidFill>
                    <a:srgbClr val="BCEC1F"/>
                  </a:solidFill>
                </a:rPr>
                <a:t> Savings Program </a:t>
              </a:r>
            </a:p>
          </p:txBody>
        </p:sp>
        <p:sp>
          <p:nvSpPr>
            <p:cNvPr id="72" name="Freeform 24">
              <a:extLst>
                <a:ext uri="{FF2B5EF4-FFF2-40B4-BE49-F238E27FC236}">
                  <a16:creationId xmlns:a16="http://schemas.microsoft.com/office/drawing/2014/main" id="{109342B6-C122-0D40-957B-7D198B1225FF}"/>
                </a:ext>
              </a:extLst>
            </p:cNvPr>
            <p:cNvSpPr/>
            <p:nvPr/>
          </p:nvSpPr>
          <p:spPr>
            <a:xfrm>
              <a:off x="7211683" y="1100221"/>
              <a:ext cx="160578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sp>
          <p:nvSpPr>
            <p:cNvPr id="85" name="Freeform 23">
              <a:extLst>
                <a:ext uri="{FF2B5EF4-FFF2-40B4-BE49-F238E27FC236}">
                  <a16:creationId xmlns:a16="http://schemas.microsoft.com/office/drawing/2014/main" id="{C2D9CBBB-ACEE-E441-B690-AB38E205E8F5}"/>
                </a:ext>
              </a:extLst>
            </p:cNvPr>
            <p:cNvSpPr/>
            <p:nvPr/>
          </p:nvSpPr>
          <p:spPr>
            <a:xfrm>
              <a:off x="5429068" y="1100221"/>
              <a:ext cx="1782615"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BDEC1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is the Janssen Link Program?</a:t>
              </a:r>
            </a:p>
          </p:txBody>
        </p:sp>
      </p:grpSp>
      <p:sp>
        <p:nvSpPr>
          <p:cNvPr id="87" name="Arrow: Down 68">
            <a:extLst>
              <a:ext uri="{FF2B5EF4-FFF2-40B4-BE49-F238E27FC236}">
                <a16:creationId xmlns:a16="http://schemas.microsoft.com/office/drawing/2014/main" id="{C87F06E5-D536-DC4D-835A-FAD31A9E4794}"/>
              </a:ext>
            </a:extLst>
          </p:cNvPr>
          <p:cNvSpPr/>
          <p:nvPr/>
        </p:nvSpPr>
        <p:spPr>
          <a:xfrm rot="16200000">
            <a:off x="2804299" y="3062895"/>
            <a:ext cx="651319" cy="1032303"/>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HYPERLINKS">
            <a:extLst>
              <a:ext uri="{FF2B5EF4-FFF2-40B4-BE49-F238E27FC236}">
                <a16:creationId xmlns:a16="http://schemas.microsoft.com/office/drawing/2014/main" id="{8CF6CFFE-BB7E-B144-BB4B-EE270A59E367}"/>
              </a:ext>
            </a:extLst>
          </p:cNvPr>
          <p:cNvGrpSpPr/>
          <p:nvPr/>
        </p:nvGrpSpPr>
        <p:grpSpPr>
          <a:xfrm>
            <a:off x="326490" y="1104802"/>
            <a:ext cx="8490981" cy="605633"/>
            <a:chOff x="326490" y="1104802"/>
            <a:chExt cx="8490981" cy="605633"/>
          </a:xfrm>
        </p:grpSpPr>
        <p:sp>
          <p:nvSpPr>
            <p:cNvPr id="89" name="Freeform 88">
              <a:hlinkClick r:id="rId9" action="ppaction://hlinksldjump"/>
              <a:extLst>
                <a:ext uri="{FF2B5EF4-FFF2-40B4-BE49-F238E27FC236}">
                  <a16:creationId xmlns:a16="http://schemas.microsoft.com/office/drawing/2014/main" id="{09FCF63B-309B-2E45-ADF9-7FE1D32CDC05}"/>
                </a:ext>
              </a:extLst>
            </p:cNvPr>
            <p:cNvSpPr/>
            <p:nvPr/>
          </p:nvSpPr>
          <p:spPr>
            <a:xfrm>
              <a:off x="326490" y="1105861"/>
              <a:ext cx="1666712"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0" name="Freeform 89">
              <a:hlinkClick r:id="rId10" action="ppaction://hlinksldjump"/>
              <a:extLst>
                <a:ext uri="{FF2B5EF4-FFF2-40B4-BE49-F238E27FC236}">
                  <a16:creationId xmlns:a16="http://schemas.microsoft.com/office/drawing/2014/main" id="{683733E2-B01D-4B45-A81B-D3548B847BCA}"/>
                </a:ext>
              </a:extLst>
            </p:cNvPr>
            <p:cNvSpPr/>
            <p:nvPr/>
          </p:nvSpPr>
          <p:spPr>
            <a:xfrm>
              <a:off x="2045733" y="1115540"/>
              <a:ext cx="1687558" cy="594895"/>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1" name="Freeform 90">
              <a:hlinkClick r:id="rId11" action="ppaction://hlinksldjump"/>
              <a:extLst>
                <a:ext uri="{FF2B5EF4-FFF2-40B4-BE49-F238E27FC236}">
                  <a16:creationId xmlns:a16="http://schemas.microsoft.com/office/drawing/2014/main" id="{83843D99-125E-9C4C-A95B-FB6EA126CD89}"/>
                </a:ext>
              </a:extLst>
            </p:cNvPr>
            <p:cNvSpPr/>
            <p:nvPr/>
          </p:nvSpPr>
          <p:spPr>
            <a:xfrm>
              <a:off x="3735504" y="1104802"/>
              <a:ext cx="1670073"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2" name="Freeform 91">
              <a:hlinkClick r:id="rId12" action="ppaction://hlinksldjump"/>
              <a:extLst>
                <a:ext uri="{FF2B5EF4-FFF2-40B4-BE49-F238E27FC236}">
                  <a16:creationId xmlns:a16="http://schemas.microsoft.com/office/drawing/2014/main" id="{5BFD3FC5-AB2C-5541-9DF2-AE3A5DD84F01}"/>
                </a:ext>
              </a:extLst>
            </p:cNvPr>
            <p:cNvSpPr/>
            <p:nvPr/>
          </p:nvSpPr>
          <p:spPr>
            <a:xfrm>
              <a:off x="5429067" y="1119614"/>
              <a:ext cx="1776683"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3" name="Freeform 92">
              <a:hlinkClick r:id="rId13" action="ppaction://hlinksldjump"/>
              <a:extLst>
                <a:ext uri="{FF2B5EF4-FFF2-40B4-BE49-F238E27FC236}">
                  <a16:creationId xmlns:a16="http://schemas.microsoft.com/office/drawing/2014/main" id="{FC44C3C1-CA3F-E648-9CD6-D432824F5DBD}"/>
                </a:ext>
              </a:extLst>
            </p:cNvPr>
            <p:cNvSpPr/>
            <p:nvPr/>
          </p:nvSpPr>
          <p:spPr>
            <a:xfrm>
              <a:off x="7224972" y="1119295"/>
              <a:ext cx="1592499"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Tree>
    <p:extLst>
      <p:ext uri="{BB962C8B-B14F-4D97-AF65-F5344CB8AC3E}">
        <p14:creationId xmlns:p14="http://schemas.microsoft.com/office/powerpoint/2010/main" val="50130584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A6D92768-EAF8-164C-A630-EB2F841A543D}"/>
              </a:ext>
            </a:extLst>
          </p:cNvPr>
          <p:cNvSpPr/>
          <p:nvPr/>
        </p:nvSpPr>
        <p:spPr>
          <a:xfrm>
            <a:off x="-146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a:extLst>
              <a:ext uri="{FF2B5EF4-FFF2-40B4-BE49-F238E27FC236}">
                <a16:creationId xmlns:a16="http://schemas.microsoft.com/office/drawing/2014/main" id="{C50E4768-0EF0-7F4E-92DE-AE14914683D4}"/>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98" name="Title 1">
            <a:extLst>
              <a:ext uri="{FF2B5EF4-FFF2-40B4-BE49-F238E27FC236}">
                <a16:creationId xmlns:a16="http://schemas.microsoft.com/office/drawing/2014/main" id="{1BFD5475-7C6D-4443-812E-AB66A701CBD4}"/>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9" name="Freeform 98">
            <a:extLst>
              <a:ext uri="{FF2B5EF4-FFF2-40B4-BE49-F238E27FC236}">
                <a16:creationId xmlns:a16="http://schemas.microsoft.com/office/drawing/2014/main" id="{2354CF51-7692-AE46-809A-4540F33782F7}"/>
              </a:ext>
            </a:extLst>
          </p:cNvPr>
          <p:cNvSpPr/>
          <p:nvPr/>
        </p:nvSpPr>
        <p:spPr>
          <a:xfrm>
            <a:off x="320040"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Rounded Rectangle 99">
            <a:hlinkClick r:id="rId3" action="ppaction://hlinksldjump"/>
            <a:extLst>
              <a:ext uri="{FF2B5EF4-FFF2-40B4-BE49-F238E27FC236}">
                <a16:creationId xmlns:a16="http://schemas.microsoft.com/office/drawing/2014/main" id="{B5BB6F11-0855-BE4F-810F-3A90907BCB77}"/>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01" name="TextBox 100">
            <a:extLst>
              <a:ext uri="{FF2B5EF4-FFF2-40B4-BE49-F238E27FC236}">
                <a16:creationId xmlns:a16="http://schemas.microsoft.com/office/drawing/2014/main" id="{CE2BDDDA-99E0-1C4C-8500-0D76C1DB4850}"/>
              </a:ext>
            </a:extLst>
          </p:cNvPr>
          <p:cNvSpPr txBox="1"/>
          <p:nvPr/>
        </p:nvSpPr>
        <p:spPr>
          <a:xfrm>
            <a:off x="4663064" y="2376548"/>
            <a:ext cx="3853051" cy="738664"/>
          </a:xfrm>
          <a:prstGeom prst="rect">
            <a:avLst/>
          </a:prstGeom>
          <a:noFill/>
        </p:spPr>
        <p:txBody>
          <a:bodyPr wrap="square" rtlCol="0">
            <a:spAutoFit/>
          </a:bodyPr>
          <a:lstStyle/>
          <a:p>
            <a:r>
              <a:rPr lang="en-US" sz="1400" dirty="0">
                <a:solidFill>
                  <a:srgbClr val="1A4065"/>
                </a:solidFill>
              </a:rPr>
              <a:t>An HCP can enroll a patient in the Janssen Link for PONVORY™ program by </a:t>
            </a:r>
            <a:r>
              <a:rPr lang="en-US" sz="1400" b="1" dirty="0">
                <a:solidFill>
                  <a:srgbClr val="002060"/>
                </a:solidFill>
              </a:rPr>
              <a:t>completing the appropriate section on the PEF</a:t>
            </a:r>
          </a:p>
        </p:txBody>
      </p:sp>
      <p:pic>
        <p:nvPicPr>
          <p:cNvPr id="114" name="Graphic 113">
            <a:extLst>
              <a:ext uri="{FF2B5EF4-FFF2-40B4-BE49-F238E27FC236}">
                <a16:creationId xmlns:a16="http://schemas.microsoft.com/office/drawing/2014/main" id="{F338FE3A-166F-6042-8F36-228876B578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589" y="2112945"/>
            <a:ext cx="959467" cy="1151357"/>
          </a:xfrm>
          <a:prstGeom prst="rect">
            <a:avLst/>
          </a:prstGeom>
        </p:spPr>
      </p:pic>
      <p:sp>
        <p:nvSpPr>
          <p:cNvPr id="115" name="Hyperlink">
            <a:hlinkClick r:id="rId3" action="ppaction://hlinksldjump"/>
            <a:extLst>
              <a:ext uri="{FF2B5EF4-FFF2-40B4-BE49-F238E27FC236}">
                <a16:creationId xmlns:a16="http://schemas.microsoft.com/office/drawing/2014/main" id="{D7A35418-2289-8B4E-B6B1-5DC39D2A1B61}"/>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itle 1">
            <a:extLst>
              <a:ext uri="{FF2B5EF4-FFF2-40B4-BE49-F238E27FC236}">
                <a16:creationId xmlns:a16="http://schemas.microsoft.com/office/drawing/2014/main" id="{B4B3A382-B2E1-C746-9819-A6FD2B5F2305}"/>
              </a:ext>
            </a:extLst>
          </p:cNvPr>
          <p:cNvSpPr txBox="1">
            <a:spLocks/>
          </p:cNvSpPr>
          <p:nvPr/>
        </p:nvSpPr>
        <p:spPr>
          <a:xfrm>
            <a:off x="637950" y="381837"/>
            <a:ext cx="7876995" cy="71242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pPr>
              <a:lnSpc>
                <a:spcPct val="90000"/>
              </a:lnSpc>
            </a:pPr>
            <a:r>
              <a:rPr lang="en-US" sz="1600" dirty="0">
                <a:solidFill>
                  <a:srgbClr val="BCED1E"/>
                </a:solidFill>
              </a:rPr>
              <a:t>Stage 8: </a:t>
            </a:r>
            <a:r>
              <a:rPr lang="en-US" sz="1600" b="0" dirty="0">
                <a:solidFill>
                  <a:srgbClr val="BCED1E"/>
                </a:solidFill>
              </a:rPr>
              <a:t>Patient Continues Treatment With PONVORY™. Support For Commercial Patients Available Based On Insurance Coverage Via Janssen Link For PONVORY™ &amp; The Janssen </a:t>
            </a:r>
            <a:r>
              <a:rPr lang="en-US" sz="1600" b="0" dirty="0" err="1">
                <a:solidFill>
                  <a:srgbClr val="BCED1E"/>
                </a:solidFill>
              </a:rPr>
              <a:t>CarePath</a:t>
            </a:r>
            <a:r>
              <a:rPr lang="en-US" sz="1600" b="0" dirty="0">
                <a:solidFill>
                  <a:srgbClr val="BCED1E"/>
                </a:solidFill>
              </a:rPr>
              <a:t> Savings Program</a:t>
            </a:r>
          </a:p>
        </p:txBody>
      </p:sp>
      <p:grpSp>
        <p:nvGrpSpPr>
          <p:cNvPr id="118" name="tabs">
            <a:extLst>
              <a:ext uri="{FF2B5EF4-FFF2-40B4-BE49-F238E27FC236}">
                <a16:creationId xmlns:a16="http://schemas.microsoft.com/office/drawing/2014/main" id="{2602CE18-E3F5-844B-B039-9A8D92D29F16}"/>
              </a:ext>
            </a:extLst>
          </p:cNvPr>
          <p:cNvGrpSpPr/>
          <p:nvPr/>
        </p:nvGrpSpPr>
        <p:grpSpPr>
          <a:xfrm>
            <a:off x="326528" y="1100221"/>
            <a:ext cx="8490944" cy="588937"/>
            <a:chOff x="326528" y="1100221"/>
            <a:chExt cx="8490944" cy="588937"/>
          </a:xfrm>
        </p:grpSpPr>
        <p:sp>
          <p:nvSpPr>
            <p:cNvPr id="119" name="Freeform 23">
              <a:extLst>
                <a:ext uri="{FF2B5EF4-FFF2-40B4-BE49-F238E27FC236}">
                  <a16:creationId xmlns:a16="http://schemas.microsoft.com/office/drawing/2014/main" id="{EFAABCA3-7CF6-BA4C-8173-74BFD8674C58}"/>
                </a:ext>
              </a:extLst>
            </p:cNvPr>
            <p:cNvSpPr/>
            <p:nvPr/>
          </p:nvSpPr>
          <p:spPr>
            <a:xfrm>
              <a:off x="5429068" y="1100221"/>
              <a:ext cx="1782615"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is the Janssen Link Program?</a:t>
              </a:r>
            </a:p>
          </p:txBody>
        </p:sp>
        <p:sp>
          <p:nvSpPr>
            <p:cNvPr id="120" name="Freeform 119">
              <a:extLst>
                <a:ext uri="{FF2B5EF4-FFF2-40B4-BE49-F238E27FC236}">
                  <a16:creationId xmlns:a16="http://schemas.microsoft.com/office/drawing/2014/main" id="{1EA897B1-1355-D24F-A146-9C03CDCDE0FE}"/>
                </a:ext>
              </a:extLst>
            </p:cNvPr>
            <p:cNvSpPr/>
            <p:nvPr/>
          </p:nvSpPr>
          <p:spPr>
            <a:xfrm>
              <a:off x="326528"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1C5661"/>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this stage? </a:t>
              </a:r>
            </a:p>
          </p:txBody>
        </p:sp>
        <p:sp>
          <p:nvSpPr>
            <p:cNvPr id="121" name="Freeform 31">
              <a:extLst>
                <a:ext uri="{FF2B5EF4-FFF2-40B4-BE49-F238E27FC236}">
                  <a16:creationId xmlns:a16="http://schemas.microsoft.com/office/drawing/2014/main" id="{4C52299F-3BC7-F44C-9F59-4C2A42687E81}"/>
                </a:ext>
              </a:extLst>
            </p:cNvPr>
            <p:cNvSpPr/>
            <p:nvPr/>
          </p:nvSpPr>
          <p:spPr>
            <a:xfrm>
              <a:off x="2027375"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this stage? </a:t>
              </a:r>
            </a:p>
          </p:txBody>
        </p:sp>
        <p:sp>
          <p:nvSpPr>
            <p:cNvPr id="122" name="Freeform 34">
              <a:extLst>
                <a:ext uri="{FF2B5EF4-FFF2-40B4-BE49-F238E27FC236}">
                  <a16:creationId xmlns:a16="http://schemas.microsoft.com/office/drawing/2014/main" id="{1A10C5E1-0D07-C947-A51B-D92BDF35EF27}"/>
                </a:ext>
              </a:extLst>
            </p:cNvPr>
            <p:cNvSpPr/>
            <p:nvPr/>
          </p:nvSpPr>
          <p:spPr>
            <a:xfrm>
              <a:off x="3728221" y="1100221"/>
              <a:ext cx="1687557"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55D69"/>
            </a:solidFill>
            <a:ln w="28575">
              <a:solidFill>
                <a:srgbClr val="1E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Janssen </a:t>
              </a:r>
              <a:r>
                <a:rPr lang="en-US" sz="1400" dirty="0" err="1">
                  <a:solidFill>
                    <a:srgbClr val="BCEC1F"/>
                  </a:solidFill>
                </a:rPr>
                <a:t>CarePath</a:t>
              </a:r>
              <a:r>
                <a:rPr lang="en-US" sz="1400" dirty="0">
                  <a:solidFill>
                    <a:srgbClr val="BCEC1F"/>
                  </a:solidFill>
                </a:rPr>
                <a:t> Savings Program </a:t>
              </a:r>
            </a:p>
          </p:txBody>
        </p:sp>
        <p:sp>
          <p:nvSpPr>
            <p:cNvPr id="123" name="Freeform 24">
              <a:extLst>
                <a:ext uri="{FF2B5EF4-FFF2-40B4-BE49-F238E27FC236}">
                  <a16:creationId xmlns:a16="http://schemas.microsoft.com/office/drawing/2014/main" id="{55D46F6F-EA01-D542-ABFC-11AFE69ABED0}"/>
                </a:ext>
              </a:extLst>
            </p:cNvPr>
            <p:cNvSpPr/>
            <p:nvPr/>
          </p:nvSpPr>
          <p:spPr>
            <a:xfrm>
              <a:off x="7211683" y="1100221"/>
              <a:ext cx="160578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BDEC1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400" dirty="0">
                  <a:solidFill>
                    <a:srgbClr val="BCEC1F"/>
                  </a:solidFill>
                </a:rPr>
                <a:t>Tips to</a:t>
              </a:r>
              <a:br>
                <a:rPr lang="en-US" sz="1400" dirty="0">
                  <a:solidFill>
                    <a:srgbClr val="BCEC1F"/>
                  </a:solidFill>
                </a:rPr>
              </a:br>
              <a:r>
                <a:rPr lang="en-US" sz="1400" dirty="0">
                  <a:solidFill>
                    <a:srgbClr val="BCEC1F"/>
                  </a:solidFill>
                </a:rPr>
                <a:t>Remember</a:t>
              </a:r>
            </a:p>
          </p:txBody>
        </p:sp>
      </p:grpSp>
      <p:sp>
        <p:nvSpPr>
          <p:cNvPr id="124" name="Arrow: Down 68">
            <a:extLst>
              <a:ext uri="{FF2B5EF4-FFF2-40B4-BE49-F238E27FC236}">
                <a16:creationId xmlns:a16="http://schemas.microsoft.com/office/drawing/2014/main" id="{7F273B1E-7B98-0C47-8D91-C881F32E9AC6}"/>
              </a:ext>
            </a:extLst>
          </p:cNvPr>
          <p:cNvSpPr/>
          <p:nvPr/>
        </p:nvSpPr>
        <p:spPr>
          <a:xfrm rot="16200000">
            <a:off x="3763974" y="3194185"/>
            <a:ext cx="651319" cy="964734"/>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HYPERLINKS">
            <a:extLst>
              <a:ext uri="{FF2B5EF4-FFF2-40B4-BE49-F238E27FC236}">
                <a16:creationId xmlns:a16="http://schemas.microsoft.com/office/drawing/2014/main" id="{7DBFA190-8434-7D4A-9DA4-ACB1544BB30A}"/>
              </a:ext>
            </a:extLst>
          </p:cNvPr>
          <p:cNvGrpSpPr/>
          <p:nvPr/>
        </p:nvGrpSpPr>
        <p:grpSpPr>
          <a:xfrm>
            <a:off x="326490" y="1104802"/>
            <a:ext cx="8490981" cy="605633"/>
            <a:chOff x="326490" y="1104802"/>
            <a:chExt cx="8490981" cy="605633"/>
          </a:xfrm>
        </p:grpSpPr>
        <p:sp>
          <p:nvSpPr>
            <p:cNvPr id="126" name="Freeform 125">
              <a:hlinkClick r:id="rId6" action="ppaction://hlinksldjump"/>
              <a:extLst>
                <a:ext uri="{FF2B5EF4-FFF2-40B4-BE49-F238E27FC236}">
                  <a16:creationId xmlns:a16="http://schemas.microsoft.com/office/drawing/2014/main" id="{049B066E-3E43-0D4D-93F3-DE3684D27E9A}"/>
                </a:ext>
              </a:extLst>
            </p:cNvPr>
            <p:cNvSpPr/>
            <p:nvPr/>
          </p:nvSpPr>
          <p:spPr>
            <a:xfrm>
              <a:off x="326490" y="1105861"/>
              <a:ext cx="1666712"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7" name="Freeform 126">
              <a:hlinkClick r:id="rId7" action="ppaction://hlinksldjump"/>
              <a:extLst>
                <a:ext uri="{FF2B5EF4-FFF2-40B4-BE49-F238E27FC236}">
                  <a16:creationId xmlns:a16="http://schemas.microsoft.com/office/drawing/2014/main" id="{B5F9C244-50EC-5F4D-AF69-CD7670EE476A}"/>
                </a:ext>
              </a:extLst>
            </p:cNvPr>
            <p:cNvSpPr/>
            <p:nvPr/>
          </p:nvSpPr>
          <p:spPr>
            <a:xfrm>
              <a:off x="2045733" y="1115540"/>
              <a:ext cx="1687558" cy="594895"/>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8" name="Freeform 127">
              <a:hlinkClick r:id="rId8" action="ppaction://hlinksldjump"/>
              <a:extLst>
                <a:ext uri="{FF2B5EF4-FFF2-40B4-BE49-F238E27FC236}">
                  <a16:creationId xmlns:a16="http://schemas.microsoft.com/office/drawing/2014/main" id="{3CF0ADE8-1B34-1B4A-AB5F-512403874EE9}"/>
                </a:ext>
              </a:extLst>
            </p:cNvPr>
            <p:cNvSpPr/>
            <p:nvPr/>
          </p:nvSpPr>
          <p:spPr>
            <a:xfrm>
              <a:off x="3735504" y="1104802"/>
              <a:ext cx="1670073" cy="57957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29" name="Freeform 128">
              <a:hlinkClick r:id="rId9" action="ppaction://hlinksldjump"/>
              <a:extLst>
                <a:ext uri="{FF2B5EF4-FFF2-40B4-BE49-F238E27FC236}">
                  <a16:creationId xmlns:a16="http://schemas.microsoft.com/office/drawing/2014/main" id="{9D513E2B-7FB6-5548-A2AD-23F1FB200326}"/>
                </a:ext>
              </a:extLst>
            </p:cNvPr>
            <p:cNvSpPr/>
            <p:nvPr/>
          </p:nvSpPr>
          <p:spPr>
            <a:xfrm>
              <a:off x="5429067" y="1119614"/>
              <a:ext cx="1776683"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30" name="Freeform 129">
              <a:hlinkClick r:id="rId10" action="ppaction://hlinksldjump"/>
              <a:extLst>
                <a:ext uri="{FF2B5EF4-FFF2-40B4-BE49-F238E27FC236}">
                  <a16:creationId xmlns:a16="http://schemas.microsoft.com/office/drawing/2014/main" id="{89700D62-48A3-CD4A-97D6-B78A28BFAFE0}"/>
                </a:ext>
              </a:extLst>
            </p:cNvPr>
            <p:cNvSpPr/>
            <p:nvPr/>
          </p:nvSpPr>
          <p:spPr>
            <a:xfrm>
              <a:off x="7224972" y="1119295"/>
              <a:ext cx="1592499" cy="564764"/>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grpSp>
        <p:nvGrpSpPr>
          <p:cNvPr id="57" name="Group 56">
            <a:extLst>
              <a:ext uri="{FF2B5EF4-FFF2-40B4-BE49-F238E27FC236}">
                <a16:creationId xmlns:a16="http://schemas.microsoft.com/office/drawing/2014/main" id="{F35AA01F-8DA6-D24B-960D-F591E178C503}"/>
              </a:ext>
            </a:extLst>
          </p:cNvPr>
          <p:cNvGrpSpPr/>
          <p:nvPr/>
        </p:nvGrpSpPr>
        <p:grpSpPr>
          <a:xfrm>
            <a:off x="635167" y="1966612"/>
            <a:ext cx="1440162" cy="1798034"/>
            <a:chOff x="635167" y="1966612"/>
            <a:chExt cx="1440162" cy="1798034"/>
          </a:xfrm>
        </p:grpSpPr>
        <p:grpSp>
          <p:nvGrpSpPr>
            <p:cNvPr id="58" name="Group 57">
              <a:extLst>
                <a:ext uri="{FF2B5EF4-FFF2-40B4-BE49-F238E27FC236}">
                  <a16:creationId xmlns:a16="http://schemas.microsoft.com/office/drawing/2014/main" id="{ED753FD2-1604-8746-B506-7F64F09C2963}"/>
                </a:ext>
              </a:extLst>
            </p:cNvPr>
            <p:cNvGrpSpPr/>
            <p:nvPr/>
          </p:nvGrpSpPr>
          <p:grpSpPr>
            <a:xfrm>
              <a:off x="635167" y="1966612"/>
              <a:ext cx="1440162" cy="1798034"/>
              <a:chOff x="2158136" y="2504146"/>
              <a:chExt cx="2110702" cy="2635200"/>
            </a:xfrm>
          </p:grpSpPr>
          <p:grpSp>
            <p:nvGrpSpPr>
              <p:cNvPr id="60" name="Group 59">
                <a:extLst>
                  <a:ext uri="{FF2B5EF4-FFF2-40B4-BE49-F238E27FC236}">
                    <a16:creationId xmlns:a16="http://schemas.microsoft.com/office/drawing/2014/main" id="{3FA1BE3D-9A96-7044-BEAA-ECD752EB4687}"/>
                  </a:ext>
                </a:extLst>
              </p:cNvPr>
              <p:cNvGrpSpPr/>
              <p:nvPr/>
            </p:nvGrpSpPr>
            <p:grpSpPr>
              <a:xfrm>
                <a:off x="2158136" y="2504146"/>
                <a:ext cx="2110702" cy="2110702"/>
                <a:chOff x="326528" y="1081908"/>
                <a:chExt cx="1648851" cy="1648851"/>
              </a:xfrm>
            </p:grpSpPr>
            <p:sp>
              <p:nvSpPr>
                <p:cNvPr id="62" name="Oval 61">
                  <a:extLst>
                    <a:ext uri="{FF2B5EF4-FFF2-40B4-BE49-F238E27FC236}">
                      <a16:creationId xmlns:a16="http://schemas.microsoft.com/office/drawing/2014/main" id="{B365E73E-BD90-8742-9D60-76692D47A79E}"/>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3" name="Oval 62">
                  <a:extLst>
                    <a:ext uri="{FF2B5EF4-FFF2-40B4-BE49-F238E27FC236}">
                      <a16:creationId xmlns:a16="http://schemas.microsoft.com/office/drawing/2014/main" id="{5D3B3DE4-1299-2342-A232-22ECD20BBFA6}"/>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1" name="Rectangle 60">
                <a:extLst>
                  <a:ext uri="{FF2B5EF4-FFF2-40B4-BE49-F238E27FC236}">
                    <a16:creationId xmlns:a16="http://schemas.microsoft.com/office/drawing/2014/main" id="{5F9AE30B-8589-A745-891F-0B54BB588493}"/>
                  </a:ext>
                </a:extLst>
              </p:cNvPr>
              <p:cNvSpPr/>
              <p:nvPr/>
            </p:nvSpPr>
            <p:spPr>
              <a:xfrm>
                <a:off x="2799764" y="4688268"/>
                <a:ext cx="827444" cy="451078"/>
              </a:xfrm>
              <a:prstGeom prst="rect">
                <a:avLst/>
              </a:prstGeom>
            </p:spPr>
            <p:txBody>
              <a:bodyPr wrap="none">
                <a:spAutoFit/>
              </a:bodyPr>
              <a:lstStyle/>
              <a:p>
                <a:pPr algn="ctr"/>
                <a:r>
                  <a:rPr lang="en-US" sz="1400" b="1" dirty="0">
                    <a:solidFill>
                      <a:srgbClr val="1C5661"/>
                    </a:solidFill>
                  </a:rPr>
                  <a:t>HCP</a:t>
                </a:r>
                <a:endParaRPr lang="en-US" sz="1400" dirty="0">
                  <a:solidFill>
                    <a:srgbClr val="1C5661"/>
                  </a:solidFill>
                </a:endParaRPr>
              </a:p>
            </p:txBody>
          </p:sp>
        </p:grpSp>
        <p:pic>
          <p:nvPicPr>
            <p:cNvPr id="59" name="Graphic 58">
              <a:extLst>
                <a:ext uri="{FF2B5EF4-FFF2-40B4-BE49-F238E27FC236}">
                  <a16:creationId xmlns:a16="http://schemas.microsoft.com/office/drawing/2014/main" id="{B7B3396C-B897-C84B-B9B3-829DF4B35D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916" y="2220627"/>
              <a:ext cx="777782" cy="933337"/>
            </a:xfrm>
            <a:prstGeom prst="rect">
              <a:avLst/>
            </a:prstGeom>
          </p:spPr>
        </p:pic>
      </p:grpSp>
      <p:grpSp>
        <p:nvGrpSpPr>
          <p:cNvPr id="64" name="Group 63">
            <a:extLst>
              <a:ext uri="{FF2B5EF4-FFF2-40B4-BE49-F238E27FC236}">
                <a16:creationId xmlns:a16="http://schemas.microsoft.com/office/drawing/2014/main" id="{42A67BF4-B9BD-3348-B8FC-531E37DA6B63}"/>
              </a:ext>
            </a:extLst>
          </p:cNvPr>
          <p:cNvGrpSpPr/>
          <p:nvPr/>
        </p:nvGrpSpPr>
        <p:grpSpPr>
          <a:xfrm>
            <a:off x="1999341" y="2955072"/>
            <a:ext cx="1440161" cy="1951923"/>
            <a:chOff x="685937" y="4230772"/>
            <a:chExt cx="1440161" cy="1951923"/>
          </a:xfrm>
        </p:grpSpPr>
        <p:grpSp>
          <p:nvGrpSpPr>
            <p:cNvPr id="65" name="Group 64">
              <a:extLst>
                <a:ext uri="{FF2B5EF4-FFF2-40B4-BE49-F238E27FC236}">
                  <a16:creationId xmlns:a16="http://schemas.microsoft.com/office/drawing/2014/main" id="{D62BE3F8-7A24-1349-8F93-430CB23E5D46}"/>
                </a:ext>
              </a:extLst>
            </p:cNvPr>
            <p:cNvGrpSpPr/>
            <p:nvPr/>
          </p:nvGrpSpPr>
          <p:grpSpPr>
            <a:xfrm>
              <a:off x="685937" y="4230772"/>
              <a:ext cx="1440161" cy="1951923"/>
              <a:chOff x="2158136" y="2504146"/>
              <a:chExt cx="2110702" cy="2860740"/>
            </a:xfrm>
          </p:grpSpPr>
          <p:grpSp>
            <p:nvGrpSpPr>
              <p:cNvPr id="67" name="Group 66">
                <a:extLst>
                  <a:ext uri="{FF2B5EF4-FFF2-40B4-BE49-F238E27FC236}">
                    <a16:creationId xmlns:a16="http://schemas.microsoft.com/office/drawing/2014/main" id="{CFF540F4-CAEC-4843-B3EC-3156AB77A183}"/>
                  </a:ext>
                </a:extLst>
              </p:cNvPr>
              <p:cNvGrpSpPr/>
              <p:nvPr/>
            </p:nvGrpSpPr>
            <p:grpSpPr>
              <a:xfrm>
                <a:off x="2158136" y="2504146"/>
                <a:ext cx="2110702" cy="2110702"/>
                <a:chOff x="326528" y="1081908"/>
                <a:chExt cx="1648851" cy="1648851"/>
              </a:xfrm>
            </p:grpSpPr>
            <p:sp>
              <p:nvSpPr>
                <p:cNvPr id="69" name="Oval 68">
                  <a:extLst>
                    <a:ext uri="{FF2B5EF4-FFF2-40B4-BE49-F238E27FC236}">
                      <a16:creationId xmlns:a16="http://schemas.microsoft.com/office/drawing/2014/main" id="{1CFF2D2D-8CD8-3049-B0D5-DE1F718EA4C1}"/>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70" name="Oval 69">
                  <a:extLst>
                    <a:ext uri="{FF2B5EF4-FFF2-40B4-BE49-F238E27FC236}">
                      <a16:creationId xmlns:a16="http://schemas.microsoft.com/office/drawing/2014/main" id="{7BFA2CA3-2002-7749-8906-1CB959148AC5}"/>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8" name="Rectangle 67">
                <a:extLst>
                  <a:ext uri="{FF2B5EF4-FFF2-40B4-BE49-F238E27FC236}">
                    <a16:creationId xmlns:a16="http://schemas.microsoft.com/office/drawing/2014/main" id="{EC2B6B8A-5EC8-054C-A59A-7E9CF154CD52}"/>
                  </a:ext>
                </a:extLst>
              </p:cNvPr>
              <p:cNvSpPr/>
              <p:nvPr/>
            </p:nvSpPr>
            <p:spPr>
              <a:xfrm>
                <a:off x="2236908" y="4688269"/>
                <a:ext cx="1953167" cy="676617"/>
              </a:xfrm>
              <a:prstGeom prst="rect">
                <a:avLst/>
              </a:prstGeom>
            </p:spPr>
            <p:txBody>
              <a:bodyPr wrap="none">
                <a:spAutoFit/>
              </a:bodyPr>
              <a:lstStyle/>
              <a:p>
                <a:pPr algn="ctr"/>
                <a:r>
                  <a:rPr lang="en-US" sz="1200" b="1" dirty="0">
                    <a:solidFill>
                      <a:srgbClr val="1C5661"/>
                    </a:solidFill>
                  </a:rPr>
                  <a:t>CARE</a:t>
                </a:r>
              </a:p>
              <a:p>
                <a:pPr algn="ctr"/>
                <a:r>
                  <a:rPr lang="en-US" sz="1200" b="1" dirty="0">
                    <a:solidFill>
                      <a:srgbClr val="1C5661"/>
                    </a:solidFill>
                  </a:rPr>
                  <a:t>COORDINATOR</a:t>
                </a:r>
                <a:endParaRPr lang="en-US" sz="1200" dirty="0">
                  <a:solidFill>
                    <a:srgbClr val="1C5661"/>
                  </a:solidFill>
                </a:endParaRPr>
              </a:p>
            </p:txBody>
          </p:sp>
        </p:grpSp>
        <p:pic>
          <p:nvPicPr>
            <p:cNvPr id="66" name="Graphic 65">
              <a:extLst>
                <a:ext uri="{FF2B5EF4-FFF2-40B4-BE49-F238E27FC236}">
                  <a16:creationId xmlns:a16="http://schemas.microsoft.com/office/drawing/2014/main" id="{C7F0C1E6-EFE5-7544-9242-4C09F09E47B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9865" y="4511976"/>
              <a:ext cx="793973" cy="884713"/>
            </a:xfrm>
            <a:prstGeom prst="rect">
              <a:avLst/>
            </a:prstGeom>
          </p:spPr>
        </p:pic>
      </p:grpSp>
      <p:grpSp>
        <p:nvGrpSpPr>
          <p:cNvPr id="78" name="Group 77">
            <a:extLst>
              <a:ext uri="{FF2B5EF4-FFF2-40B4-BE49-F238E27FC236}">
                <a16:creationId xmlns:a16="http://schemas.microsoft.com/office/drawing/2014/main" id="{E3D37C44-1A42-634B-8C2B-78C01BC2935E}"/>
              </a:ext>
            </a:extLst>
          </p:cNvPr>
          <p:cNvGrpSpPr/>
          <p:nvPr/>
        </p:nvGrpSpPr>
        <p:grpSpPr>
          <a:xfrm>
            <a:off x="639484" y="4002191"/>
            <a:ext cx="1386740" cy="1759224"/>
            <a:chOff x="831677" y="3095537"/>
            <a:chExt cx="1386740" cy="1759224"/>
          </a:xfrm>
        </p:grpSpPr>
        <p:grpSp>
          <p:nvGrpSpPr>
            <p:cNvPr id="79" name="Group 78">
              <a:extLst>
                <a:ext uri="{FF2B5EF4-FFF2-40B4-BE49-F238E27FC236}">
                  <a16:creationId xmlns:a16="http://schemas.microsoft.com/office/drawing/2014/main" id="{A29D8893-DB75-D34B-9338-CCDA3DA642C1}"/>
                </a:ext>
              </a:extLst>
            </p:cNvPr>
            <p:cNvGrpSpPr/>
            <p:nvPr/>
          </p:nvGrpSpPr>
          <p:grpSpPr>
            <a:xfrm>
              <a:off x="831677" y="3095537"/>
              <a:ext cx="1386740" cy="1759224"/>
              <a:chOff x="2158136" y="2504146"/>
              <a:chExt cx="2110702" cy="2677647"/>
            </a:xfrm>
          </p:grpSpPr>
          <p:grpSp>
            <p:nvGrpSpPr>
              <p:cNvPr id="81" name="Group 80">
                <a:extLst>
                  <a:ext uri="{FF2B5EF4-FFF2-40B4-BE49-F238E27FC236}">
                    <a16:creationId xmlns:a16="http://schemas.microsoft.com/office/drawing/2014/main" id="{2A7DC9D5-4D45-724B-B5F8-7287605E3EA7}"/>
                  </a:ext>
                </a:extLst>
              </p:cNvPr>
              <p:cNvGrpSpPr/>
              <p:nvPr/>
            </p:nvGrpSpPr>
            <p:grpSpPr>
              <a:xfrm>
                <a:off x="2158136" y="2504146"/>
                <a:ext cx="2110702" cy="2110702"/>
                <a:chOff x="326528" y="1081908"/>
                <a:chExt cx="1648851" cy="1648851"/>
              </a:xfrm>
            </p:grpSpPr>
            <p:sp>
              <p:nvSpPr>
                <p:cNvPr id="83" name="Oval 82">
                  <a:extLst>
                    <a:ext uri="{FF2B5EF4-FFF2-40B4-BE49-F238E27FC236}">
                      <a16:creationId xmlns:a16="http://schemas.microsoft.com/office/drawing/2014/main" id="{A7F09E0C-E79F-0D47-A635-9E70702D2E9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4" name="Oval 83">
                  <a:extLst>
                    <a:ext uri="{FF2B5EF4-FFF2-40B4-BE49-F238E27FC236}">
                      <a16:creationId xmlns:a16="http://schemas.microsoft.com/office/drawing/2014/main" id="{3B35E6B4-68A1-1441-9E8D-45F1C267D18D}"/>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82" name="Rectangle 81">
                <a:extLst>
                  <a:ext uri="{FF2B5EF4-FFF2-40B4-BE49-F238E27FC236}">
                    <a16:creationId xmlns:a16="http://schemas.microsoft.com/office/drawing/2014/main" id="{BBD075EE-1ABF-8249-86AD-EAB3F8679A48}"/>
                  </a:ext>
                </a:extLst>
              </p:cNvPr>
              <p:cNvSpPr/>
              <p:nvPr/>
            </p:nvSpPr>
            <p:spPr>
              <a:xfrm>
                <a:off x="2507663" y="4573352"/>
                <a:ext cx="1411664" cy="608441"/>
              </a:xfrm>
              <a:prstGeom prst="rect">
                <a:avLst/>
              </a:prstGeom>
            </p:spPr>
            <p:txBody>
              <a:bodyPr wrap="none">
                <a:spAutoFit/>
              </a:bodyPr>
              <a:lstStyle/>
              <a:p>
                <a:pPr algn="ctr"/>
                <a:r>
                  <a:rPr lang="en-US" sz="1200" b="1" dirty="0">
                    <a:solidFill>
                      <a:srgbClr val="1C5661"/>
                    </a:solidFill>
                  </a:rPr>
                  <a:t>SPECIALTY</a:t>
                </a:r>
              </a:p>
              <a:p>
                <a:pPr algn="ctr"/>
                <a:r>
                  <a:rPr lang="en-US" sz="1200" b="1" dirty="0">
                    <a:solidFill>
                      <a:srgbClr val="1C5661"/>
                    </a:solidFill>
                  </a:rPr>
                  <a:t>PHARMACY</a:t>
                </a:r>
                <a:endParaRPr lang="en-US" sz="1200" dirty="0">
                  <a:solidFill>
                    <a:srgbClr val="1C5661"/>
                  </a:solidFill>
                </a:endParaRPr>
              </a:p>
            </p:txBody>
          </p:sp>
        </p:grpSp>
        <p:pic>
          <p:nvPicPr>
            <p:cNvPr id="80" name="Graphic 79">
              <a:extLst>
                <a:ext uri="{FF2B5EF4-FFF2-40B4-BE49-F238E27FC236}">
                  <a16:creationId xmlns:a16="http://schemas.microsoft.com/office/drawing/2014/main" id="{B7714FEE-2AFF-C54A-876B-F17F739264D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5781" y="3427330"/>
              <a:ext cx="825349" cy="677210"/>
            </a:xfrm>
            <a:prstGeom prst="rect">
              <a:avLst/>
            </a:prstGeom>
          </p:spPr>
        </p:pic>
      </p:grpSp>
      <p:sp>
        <p:nvSpPr>
          <p:cNvPr id="85" name="TextBox 84">
            <a:extLst>
              <a:ext uri="{FF2B5EF4-FFF2-40B4-BE49-F238E27FC236}">
                <a16:creationId xmlns:a16="http://schemas.microsoft.com/office/drawing/2014/main" id="{BB405D7E-66E7-0C47-AC61-2C9D47DD5D79}"/>
              </a:ext>
            </a:extLst>
          </p:cNvPr>
          <p:cNvSpPr txBox="1"/>
          <p:nvPr/>
        </p:nvSpPr>
        <p:spPr>
          <a:xfrm>
            <a:off x="4524523" y="3185278"/>
            <a:ext cx="4489484" cy="1779974"/>
          </a:xfrm>
          <a:prstGeom prst="rect">
            <a:avLst/>
          </a:prstGeom>
          <a:noFill/>
        </p:spPr>
        <p:txBody>
          <a:bodyPr wrap="square" rtlCol="0">
            <a:spAutoFit/>
          </a:bodyPr>
          <a:lstStyle/>
          <a:p>
            <a:r>
              <a:rPr lang="en-US" sz="1350" b="1" dirty="0">
                <a:solidFill>
                  <a:srgbClr val="1B2D5E"/>
                </a:solidFill>
              </a:rPr>
              <a:t>HCPs can enroll patients into the Savings Program through the:</a:t>
            </a:r>
          </a:p>
          <a:p>
            <a:pPr marL="285750" indent="-285750">
              <a:spcBef>
                <a:spcPts val="200"/>
              </a:spcBef>
              <a:buFont typeface="Arial" panose="020B0604020202020204" pitchFamily="34" charset="0"/>
              <a:buChar char="•"/>
            </a:pPr>
            <a:r>
              <a:rPr lang="en-US" sz="1350" dirty="0">
                <a:solidFill>
                  <a:srgbClr val="1B2D5E"/>
                </a:solidFill>
              </a:rPr>
              <a:t>Provider Portal at </a:t>
            </a:r>
            <a:r>
              <a:rPr lang="en-US" sz="1350" b="1" dirty="0" err="1">
                <a:solidFill>
                  <a:srgbClr val="1B2D5E"/>
                </a:solidFill>
              </a:rPr>
              <a:t>JanssenCarePathPortal.com</a:t>
            </a:r>
            <a:endParaRPr lang="en-US" sz="1350" b="1" dirty="0">
              <a:solidFill>
                <a:srgbClr val="1B2D5E"/>
              </a:solidFill>
            </a:endParaRPr>
          </a:p>
          <a:p>
            <a:pPr marL="285750" indent="-285750">
              <a:buFont typeface="Arial" panose="020B0604020202020204" pitchFamily="34" charset="0"/>
              <a:buChar char="•"/>
            </a:pPr>
            <a:r>
              <a:rPr lang="en-US" sz="1350" dirty="0">
                <a:solidFill>
                  <a:srgbClr val="1B2D5E"/>
                </a:solidFill>
              </a:rPr>
              <a:t>Express Enrollment at </a:t>
            </a:r>
            <a:r>
              <a:rPr lang="en-US" sz="1350" b="1" dirty="0">
                <a:solidFill>
                  <a:srgbClr val="1B2D5E"/>
                </a:solidFill>
              </a:rPr>
              <a:t>JanssenCarePathPortal.com/express</a:t>
            </a:r>
          </a:p>
          <a:p>
            <a:pPr marL="285750" indent="-285750">
              <a:buFont typeface="Arial" panose="020B0604020202020204" pitchFamily="34" charset="0"/>
              <a:buChar char="•"/>
            </a:pPr>
            <a:r>
              <a:rPr lang="en-US" sz="1350" dirty="0">
                <a:solidFill>
                  <a:srgbClr val="1B2D5E"/>
                </a:solidFill>
              </a:rPr>
              <a:t>Or calling a Janssen </a:t>
            </a:r>
            <a:r>
              <a:rPr lang="en-US" sz="1350" dirty="0" err="1">
                <a:solidFill>
                  <a:srgbClr val="1B2D5E"/>
                </a:solidFill>
              </a:rPr>
              <a:t>CarePath</a:t>
            </a:r>
            <a:r>
              <a:rPr lang="en-US" sz="1350" dirty="0">
                <a:solidFill>
                  <a:srgbClr val="1B2D5E"/>
                </a:solidFill>
              </a:rPr>
              <a:t> at </a:t>
            </a:r>
            <a:br>
              <a:rPr lang="en-US" sz="1350" dirty="0">
                <a:solidFill>
                  <a:srgbClr val="1B2D5E"/>
                </a:solidFill>
              </a:rPr>
            </a:br>
            <a:r>
              <a:rPr lang="en-US" sz="1350" dirty="0">
                <a:solidFill>
                  <a:srgbClr val="1B2D5E"/>
                </a:solidFill>
              </a:rPr>
              <a:t>877-CarePath (877-227-3728), </a:t>
            </a:r>
            <a:br>
              <a:rPr lang="en-US" sz="1350" dirty="0">
                <a:solidFill>
                  <a:srgbClr val="1B2D5E"/>
                </a:solidFill>
              </a:rPr>
            </a:br>
            <a:r>
              <a:rPr lang="en-US" sz="1350" dirty="0">
                <a:solidFill>
                  <a:srgbClr val="1B2D5E"/>
                </a:solidFill>
              </a:rPr>
              <a:t>Monday-Friday, 8:00 </a:t>
            </a:r>
            <a:r>
              <a:rPr lang="en-US" sz="800" dirty="0">
                <a:solidFill>
                  <a:srgbClr val="1B2D5E"/>
                </a:solidFill>
              </a:rPr>
              <a:t>AM</a:t>
            </a:r>
            <a:r>
              <a:rPr lang="en-US" sz="1350" dirty="0">
                <a:solidFill>
                  <a:srgbClr val="1B2D5E"/>
                </a:solidFill>
              </a:rPr>
              <a:t> to 8:00 </a:t>
            </a:r>
            <a:r>
              <a:rPr lang="en-US" sz="800" dirty="0">
                <a:solidFill>
                  <a:srgbClr val="1B2D5E"/>
                </a:solidFill>
              </a:rPr>
              <a:t>PM</a:t>
            </a:r>
            <a:r>
              <a:rPr lang="en-US" sz="1350" dirty="0">
                <a:solidFill>
                  <a:srgbClr val="1B2D5E"/>
                </a:solidFill>
              </a:rPr>
              <a:t> ET</a:t>
            </a:r>
          </a:p>
        </p:txBody>
      </p:sp>
      <p:sp>
        <p:nvSpPr>
          <p:cNvPr id="89" name="Rectangle: Rounded Corners 22">
            <a:extLst>
              <a:ext uri="{FF2B5EF4-FFF2-40B4-BE49-F238E27FC236}">
                <a16:creationId xmlns:a16="http://schemas.microsoft.com/office/drawing/2014/main" id="{CAD9255F-65B8-4944-9867-5E716C6EDE7D}"/>
              </a:ext>
            </a:extLst>
          </p:cNvPr>
          <p:cNvSpPr/>
          <p:nvPr/>
        </p:nvSpPr>
        <p:spPr>
          <a:xfrm>
            <a:off x="2275990" y="5069948"/>
            <a:ext cx="6245453" cy="571196"/>
          </a:xfrm>
          <a:prstGeom prst="roundRect">
            <a:avLst/>
          </a:prstGeom>
          <a:solidFill>
            <a:schemeClr val="accent6">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63A5518B-4133-234A-9198-805E325D554B}"/>
              </a:ext>
            </a:extLst>
          </p:cNvPr>
          <p:cNvGrpSpPr/>
          <p:nvPr/>
        </p:nvGrpSpPr>
        <p:grpSpPr>
          <a:xfrm>
            <a:off x="2478135" y="5088044"/>
            <a:ext cx="5851018" cy="523220"/>
            <a:chOff x="748266" y="4997430"/>
            <a:chExt cx="6983730" cy="523220"/>
          </a:xfrm>
        </p:grpSpPr>
        <p:sp>
          <p:nvSpPr>
            <p:cNvPr id="91" name="TextBox 90">
              <a:extLst>
                <a:ext uri="{FF2B5EF4-FFF2-40B4-BE49-F238E27FC236}">
                  <a16:creationId xmlns:a16="http://schemas.microsoft.com/office/drawing/2014/main" id="{F5B905BC-8993-5649-8B58-9588E33A8E6B}"/>
                </a:ext>
              </a:extLst>
            </p:cNvPr>
            <p:cNvSpPr txBox="1"/>
            <p:nvPr/>
          </p:nvSpPr>
          <p:spPr>
            <a:xfrm>
              <a:off x="1149196" y="4997430"/>
              <a:ext cx="6582800" cy="523220"/>
            </a:xfrm>
            <a:prstGeom prst="rect">
              <a:avLst/>
            </a:prstGeom>
            <a:noFill/>
          </p:spPr>
          <p:txBody>
            <a:bodyPr wrap="square" rtlCol="0">
              <a:spAutoFit/>
            </a:bodyPr>
            <a:lstStyle/>
            <a:p>
              <a:r>
                <a:rPr lang="en-US" sz="1400" b="1" dirty="0">
                  <a:solidFill>
                    <a:schemeClr val="bg1"/>
                  </a:solidFill>
                  <a:cs typeface="Calibri" panose="020F0502020204030204" pitchFamily="34" charset="0"/>
                </a:rPr>
                <a:t>ANY QUESTIONS? Patients and providers can call a Janssen CarePath Care Coordinator at 877-CarePath (877-227-3728).</a:t>
              </a:r>
            </a:p>
          </p:txBody>
        </p:sp>
        <p:pic>
          <p:nvPicPr>
            <p:cNvPr id="92" name="Graphic 91" descr="Checkmark outline">
              <a:extLst>
                <a:ext uri="{FF2B5EF4-FFF2-40B4-BE49-F238E27FC236}">
                  <a16:creationId xmlns:a16="http://schemas.microsoft.com/office/drawing/2014/main" id="{FD508C05-3013-6745-B018-7933ADCFE6A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266" y="5024289"/>
              <a:ext cx="340974" cy="475591"/>
            </a:xfrm>
            <a:prstGeom prst="rect">
              <a:avLst/>
            </a:prstGeom>
          </p:spPr>
        </p:pic>
      </p:grpSp>
    </p:spTree>
    <p:extLst>
      <p:ext uri="{BB962C8B-B14F-4D97-AF65-F5344CB8AC3E}">
        <p14:creationId xmlns:p14="http://schemas.microsoft.com/office/powerpoint/2010/main" val="184487190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31A7BBDC-3EDB-9A43-B927-55C0A612213F}"/>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39" name="Title 1">
            <a:extLst>
              <a:ext uri="{FF2B5EF4-FFF2-40B4-BE49-F238E27FC236}">
                <a16:creationId xmlns:a16="http://schemas.microsoft.com/office/drawing/2014/main" id="{C3A6BDD1-8B6F-6047-96E9-08880B03244C}"/>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40" name="Freeform 39">
            <a:extLst>
              <a:ext uri="{FF2B5EF4-FFF2-40B4-BE49-F238E27FC236}">
                <a16:creationId xmlns:a16="http://schemas.microsoft.com/office/drawing/2014/main" id="{526EC58E-B80A-AC48-95F5-8B5D04F6FA34}"/>
              </a:ext>
            </a:extLst>
          </p:cNvPr>
          <p:cNvSpPr/>
          <p:nvPr/>
        </p:nvSpPr>
        <p:spPr>
          <a:xfrm>
            <a:off x="320042"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ounded Rectangle 47">
            <a:hlinkClick r:id="rId3" action="ppaction://hlinksldjump"/>
            <a:extLst>
              <a:ext uri="{FF2B5EF4-FFF2-40B4-BE49-F238E27FC236}">
                <a16:creationId xmlns:a16="http://schemas.microsoft.com/office/drawing/2014/main" id="{90A93479-3A9C-8B46-AA40-16BC81B1DFD7}"/>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grpSp>
        <p:nvGrpSpPr>
          <p:cNvPr id="56" name="Group 55">
            <a:extLst>
              <a:ext uri="{FF2B5EF4-FFF2-40B4-BE49-F238E27FC236}">
                <a16:creationId xmlns:a16="http://schemas.microsoft.com/office/drawing/2014/main" id="{FB3ED7BF-EC53-744D-AF53-F49EFDD1B980}"/>
              </a:ext>
            </a:extLst>
          </p:cNvPr>
          <p:cNvGrpSpPr/>
          <p:nvPr/>
        </p:nvGrpSpPr>
        <p:grpSpPr>
          <a:xfrm>
            <a:off x="5048187" y="2597054"/>
            <a:ext cx="1906658" cy="2306609"/>
            <a:chOff x="4990766" y="2439439"/>
            <a:chExt cx="2110702" cy="2553454"/>
          </a:xfrm>
        </p:grpSpPr>
        <p:grpSp>
          <p:nvGrpSpPr>
            <p:cNvPr id="57" name="Group 56">
              <a:extLst>
                <a:ext uri="{FF2B5EF4-FFF2-40B4-BE49-F238E27FC236}">
                  <a16:creationId xmlns:a16="http://schemas.microsoft.com/office/drawing/2014/main" id="{E978463D-D7F2-B941-9EF8-79288D3598F4}"/>
                </a:ext>
              </a:extLst>
            </p:cNvPr>
            <p:cNvGrpSpPr/>
            <p:nvPr/>
          </p:nvGrpSpPr>
          <p:grpSpPr>
            <a:xfrm>
              <a:off x="4990766" y="2439439"/>
              <a:ext cx="2110702" cy="2553454"/>
              <a:chOff x="2158136" y="2504146"/>
              <a:chExt cx="2110702" cy="2553454"/>
            </a:xfrm>
          </p:grpSpPr>
          <p:grpSp>
            <p:nvGrpSpPr>
              <p:cNvPr id="59" name="Group 58">
                <a:extLst>
                  <a:ext uri="{FF2B5EF4-FFF2-40B4-BE49-F238E27FC236}">
                    <a16:creationId xmlns:a16="http://schemas.microsoft.com/office/drawing/2014/main" id="{8A1B1DF5-57CF-F24E-A4C7-9A137E76F441}"/>
                  </a:ext>
                </a:extLst>
              </p:cNvPr>
              <p:cNvGrpSpPr/>
              <p:nvPr/>
            </p:nvGrpSpPr>
            <p:grpSpPr>
              <a:xfrm>
                <a:off x="2158136" y="2504146"/>
                <a:ext cx="2110702" cy="2110702"/>
                <a:chOff x="326528" y="1081908"/>
                <a:chExt cx="1648851" cy="1648851"/>
              </a:xfrm>
            </p:grpSpPr>
            <p:sp>
              <p:nvSpPr>
                <p:cNvPr id="61" name="Oval 60">
                  <a:extLst>
                    <a:ext uri="{FF2B5EF4-FFF2-40B4-BE49-F238E27FC236}">
                      <a16:creationId xmlns:a16="http://schemas.microsoft.com/office/drawing/2014/main" id="{8E8274F8-DE64-ED43-8A1F-12C9098E5734}"/>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2" name="Oval 61">
                  <a:extLst>
                    <a:ext uri="{FF2B5EF4-FFF2-40B4-BE49-F238E27FC236}">
                      <a16:creationId xmlns:a16="http://schemas.microsoft.com/office/drawing/2014/main" id="{FB7D4E64-EB68-A846-A022-716140B1B8FB}"/>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0" name="Rectangle 59">
                <a:extLst>
                  <a:ext uri="{FF2B5EF4-FFF2-40B4-BE49-F238E27FC236}">
                    <a16:creationId xmlns:a16="http://schemas.microsoft.com/office/drawing/2014/main" id="{058AD788-922F-C84F-A080-1B10F3637D20}"/>
                  </a:ext>
                </a:extLst>
              </p:cNvPr>
              <p:cNvSpPr/>
              <p:nvPr/>
            </p:nvSpPr>
            <p:spPr>
              <a:xfrm>
                <a:off x="2644549" y="4688268"/>
                <a:ext cx="1137877" cy="369332"/>
              </a:xfrm>
              <a:prstGeom prst="rect">
                <a:avLst/>
              </a:prstGeom>
            </p:spPr>
            <p:txBody>
              <a:bodyPr wrap="none">
                <a:spAutoFit/>
              </a:bodyPr>
              <a:lstStyle/>
              <a:p>
                <a:pPr algn="ctr"/>
                <a:r>
                  <a:rPr lang="en-US" b="1" dirty="0">
                    <a:solidFill>
                      <a:srgbClr val="1C5661"/>
                    </a:solidFill>
                  </a:rPr>
                  <a:t>PATIENT</a:t>
                </a:r>
                <a:endParaRPr lang="en-US" dirty="0">
                  <a:solidFill>
                    <a:srgbClr val="1C5661"/>
                  </a:solidFill>
                </a:endParaRPr>
              </a:p>
            </p:txBody>
          </p:sp>
        </p:grpSp>
        <p:pic>
          <p:nvPicPr>
            <p:cNvPr id="58" name="Graphic 57">
              <a:extLst>
                <a:ext uri="{FF2B5EF4-FFF2-40B4-BE49-F238E27FC236}">
                  <a16:creationId xmlns:a16="http://schemas.microsoft.com/office/drawing/2014/main" id="{CC1A44E1-2D32-8348-8B53-376865343F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6816" y="2779032"/>
              <a:ext cx="1135464" cy="1362555"/>
            </a:xfrm>
            <a:prstGeom prst="rect">
              <a:avLst/>
            </a:prstGeom>
          </p:spPr>
        </p:pic>
      </p:grpSp>
      <p:grpSp>
        <p:nvGrpSpPr>
          <p:cNvPr id="91" name="Group 90">
            <a:extLst>
              <a:ext uri="{FF2B5EF4-FFF2-40B4-BE49-F238E27FC236}">
                <a16:creationId xmlns:a16="http://schemas.microsoft.com/office/drawing/2014/main" id="{075692CA-36EB-0E41-84F8-32366FF035A8}"/>
              </a:ext>
            </a:extLst>
          </p:cNvPr>
          <p:cNvGrpSpPr/>
          <p:nvPr/>
        </p:nvGrpSpPr>
        <p:grpSpPr>
          <a:xfrm>
            <a:off x="2193801" y="2597054"/>
            <a:ext cx="1907983" cy="2558606"/>
            <a:chOff x="2158136" y="2504146"/>
            <a:chExt cx="2110702" cy="2830453"/>
          </a:xfrm>
        </p:grpSpPr>
        <p:grpSp>
          <p:nvGrpSpPr>
            <p:cNvPr id="92" name="Group 91">
              <a:extLst>
                <a:ext uri="{FF2B5EF4-FFF2-40B4-BE49-F238E27FC236}">
                  <a16:creationId xmlns:a16="http://schemas.microsoft.com/office/drawing/2014/main" id="{0F7A9425-63BE-3B40-B3AB-DAD01623E0F5}"/>
                </a:ext>
              </a:extLst>
            </p:cNvPr>
            <p:cNvGrpSpPr/>
            <p:nvPr/>
          </p:nvGrpSpPr>
          <p:grpSpPr>
            <a:xfrm>
              <a:off x="2158136" y="2504146"/>
              <a:ext cx="2110702" cy="2110702"/>
              <a:chOff x="326528" y="1081908"/>
              <a:chExt cx="1648851" cy="1648851"/>
            </a:xfrm>
          </p:grpSpPr>
          <p:sp>
            <p:nvSpPr>
              <p:cNvPr id="95" name="Oval 94">
                <a:extLst>
                  <a:ext uri="{FF2B5EF4-FFF2-40B4-BE49-F238E27FC236}">
                    <a16:creationId xmlns:a16="http://schemas.microsoft.com/office/drawing/2014/main" id="{9547979A-D507-A749-B394-7319FE9808EB}"/>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FA90B113-46F1-3C42-B9F0-5CD72836630F}"/>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DB4F0036-B6F9-2647-A648-3C1976C2DCBE}"/>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94" name="Graphic 93">
              <a:extLst>
                <a:ext uri="{FF2B5EF4-FFF2-40B4-BE49-F238E27FC236}">
                  <a16:creationId xmlns:a16="http://schemas.microsoft.com/office/drawing/2014/main" id="{861AB157-9C6B-174E-959F-2E951C79A1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6155" y="2782693"/>
              <a:ext cx="1269584" cy="1538889"/>
            </a:xfrm>
            <a:prstGeom prst="rect">
              <a:avLst/>
            </a:prstGeom>
          </p:spPr>
        </p:pic>
      </p:grpSp>
      <p:sp>
        <p:nvSpPr>
          <p:cNvPr id="34" name="Hyperlink">
            <a:hlinkClick r:id="rId3" action="ppaction://hlinksldjump"/>
            <a:extLst>
              <a:ext uri="{FF2B5EF4-FFF2-40B4-BE49-F238E27FC236}">
                <a16:creationId xmlns:a16="http://schemas.microsoft.com/office/drawing/2014/main" id="{8C293818-3880-A143-9234-B71010778976}"/>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31C5A6ED-6E8F-D649-B763-667DC997D867}"/>
              </a:ext>
            </a:extLst>
          </p:cNvPr>
          <p:cNvSpPr txBox="1">
            <a:spLocks/>
          </p:cNvSpPr>
          <p:nvPr/>
        </p:nvSpPr>
        <p:spPr>
          <a:xfrm>
            <a:off x="641188" y="387627"/>
            <a:ext cx="7711629"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9: </a:t>
            </a:r>
            <a:r>
              <a:rPr lang="en-US" sz="1950" b="0" spc="0" dirty="0"/>
              <a:t>Patient Continues To Engage With Wellness Companion For Ongoing Educational Support </a:t>
            </a:r>
          </a:p>
        </p:txBody>
      </p:sp>
      <p:grpSp>
        <p:nvGrpSpPr>
          <p:cNvPr id="81" name="tab 2">
            <a:extLst>
              <a:ext uri="{FF2B5EF4-FFF2-40B4-BE49-F238E27FC236}">
                <a16:creationId xmlns:a16="http://schemas.microsoft.com/office/drawing/2014/main" id="{03764FFB-62B5-A548-9323-BC69051E136C}"/>
              </a:ext>
            </a:extLst>
          </p:cNvPr>
          <p:cNvGrpSpPr/>
          <p:nvPr/>
        </p:nvGrpSpPr>
        <p:grpSpPr>
          <a:xfrm>
            <a:off x="326528" y="1100221"/>
            <a:ext cx="8502813" cy="588937"/>
            <a:chOff x="326528" y="1100221"/>
            <a:chExt cx="5664845" cy="588937"/>
          </a:xfrm>
          <a:solidFill>
            <a:srgbClr val="245D68"/>
          </a:solidFill>
        </p:grpSpPr>
        <p:sp>
          <p:nvSpPr>
            <p:cNvPr id="82" name="Freeform 82">
              <a:hlinkClick r:id="rId8" action="ppaction://hlinksldjump"/>
              <a:extLst>
                <a:ext uri="{FF2B5EF4-FFF2-40B4-BE49-F238E27FC236}">
                  <a16:creationId xmlns:a16="http://schemas.microsoft.com/office/drawing/2014/main" id="{5591B4E3-029C-264A-B221-D600C9AD1856}"/>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 Remember</a:t>
              </a:r>
            </a:p>
          </p:txBody>
        </p:sp>
        <p:sp>
          <p:nvSpPr>
            <p:cNvPr id="83" name="Freeform 83">
              <a:extLst>
                <a:ext uri="{FF2B5EF4-FFF2-40B4-BE49-F238E27FC236}">
                  <a16:creationId xmlns:a16="http://schemas.microsoft.com/office/drawing/2014/main" id="{23DB16F6-35F8-1E42-963D-2AA5F1D7BE68}"/>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could detour</a:t>
              </a:r>
              <a:br>
                <a:rPr lang="en-US" sz="1400" dirty="0">
                  <a:solidFill>
                    <a:srgbClr val="BCEC1F"/>
                  </a:solidFill>
                </a:rPr>
              </a:br>
              <a:r>
                <a:rPr lang="en-US" sz="1400" dirty="0">
                  <a:solidFill>
                    <a:srgbClr val="BCEC1F"/>
                  </a:solidFill>
                </a:rPr>
                <a:t>the patient journey?</a:t>
              </a:r>
            </a:p>
          </p:txBody>
        </p:sp>
        <p:sp>
          <p:nvSpPr>
            <p:cNvPr id="84" name="Freeform 81">
              <a:extLst>
                <a:ext uri="{FF2B5EF4-FFF2-40B4-BE49-F238E27FC236}">
                  <a16:creationId xmlns:a16="http://schemas.microsoft.com/office/drawing/2014/main" id="{4782C68B-11E9-A046-801C-69F60E623F70}"/>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a:t>
              </a:r>
              <a:br>
                <a:rPr lang="en-US" sz="1400" dirty="0">
                  <a:solidFill>
                    <a:srgbClr val="BCEC1F"/>
                  </a:solidFill>
                </a:rPr>
              </a:br>
              <a:r>
                <a:rPr lang="en-US" sz="1400" dirty="0">
                  <a:solidFill>
                    <a:srgbClr val="BCEC1F"/>
                  </a:solidFill>
                </a:rPr>
                <a:t>this stage? </a:t>
              </a:r>
            </a:p>
          </p:txBody>
        </p:sp>
        <p:sp>
          <p:nvSpPr>
            <p:cNvPr id="85" name="Freeform 80">
              <a:hlinkClick r:id="rId9" action="ppaction://hlinksldjump"/>
              <a:extLst>
                <a:ext uri="{FF2B5EF4-FFF2-40B4-BE49-F238E27FC236}">
                  <a16:creationId xmlns:a16="http://schemas.microsoft.com/office/drawing/2014/main" id="{E4DB1848-FC1C-664D-91A3-8A4F945A3CC8}"/>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a:t>
              </a:r>
            </a:p>
            <a:p>
              <a:pPr algn="ctr"/>
              <a:r>
                <a:rPr lang="en-US" sz="1400" dirty="0">
                  <a:solidFill>
                    <a:srgbClr val="BCEC1F"/>
                  </a:solidFill>
                </a:rPr>
                <a:t>this stage? </a:t>
              </a:r>
            </a:p>
          </p:txBody>
        </p:sp>
      </p:grpSp>
      <p:grpSp>
        <p:nvGrpSpPr>
          <p:cNvPr id="97" name="HYPERLINK">
            <a:extLst>
              <a:ext uri="{FF2B5EF4-FFF2-40B4-BE49-F238E27FC236}">
                <a16:creationId xmlns:a16="http://schemas.microsoft.com/office/drawing/2014/main" id="{F27B51B7-2331-0841-8174-A2CD1B7E3388}"/>
              </a:ext>
            </a:extLst>
          </p:cNvPr>
          <p:cNvGrpSpPr/>
          <p:nvPr/>
        </p:nvGrpSpPr>
        <p:grpSpPr>
          <a:xfrm>
            <a:off x="320592" y="1094490"/>
            <a:ext cx="8474644" cy="594668"/>
            <a:chOff x="334678" y="1104773"/>
            <a:chExt cx="8474644" cy="594668"/>
          </a:xfrm>
        </p:grpSpPr>
        <p:sp>
          <p:nvSpPr>
            <p:cNvPr id="98" name="Freeform 97">
              <a:hlinkClick r:id="rId10" action="ppaction://hlinksldjump"/>
              <a:extLst>
                <a:ext uri="{FF2B5EF4-FFF2-40B4-BE49-F238E27FC236}">
                  <a16:creationId xmlns:a16="http://schemas.microsoft.com/office/drawing/2014/main" id="{2B5C1420-D1D6-2347-A937-7223C0A88CFC}"/>
                </a:ext>
              </a:extLst>
            </p:cNvPr>
            <p:cNvSpPr/>
            <p:nvPr/>
          </p:nvSpPr>
          <p:spPr>
            <a:xfrm>
              <a:off x="334678" y="1110504"/>
              <a:ext cx="210417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99" name="Freeform 98">
              <a:hlinkClick r:id="rId11" action="ppaction://hlinksldjump"/>
              <a:extLst>
                <a:ext uri="{FF2B5EF4-FFF2-40B4-BE49-F238E27FC236}">
                  <a16:creationId xmlns:a16="http://schemas.microsoft.com/office/drawing/2014/main" id="{78E051FD-BDCB-6B4C-B265-C0C95E11D0BA}"/>
                </a:ext>
              </a:extLst>
            </p:cNvPr>
            <p:cNvSpPr/>
            <p:nvPr/>
          </p:nvSpPr>
          <p:spPr>
            <a:xfrm>
              <a:off x="2456391" y="1104773"/>
              <a:ext cx="2095690"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100" name="Freeform 99">
              <a:hlinkClick r:id="rId12" action="ppaction://hlinksldjump"/>
              <a:extLst>
                <a:ext uri="{FF2B5EF4-FFF2-40B4-BE49-F238E27FC236}">
                  <a16:creationId xmlns:a16="http://schemas.microsoft.com/office/drawing/2014/main" id="{1F6A36BA-E3F3-374E-B2EE-6E8D3D4CC389}"/>
                </a:ext>
              </a:extLst>
            </p:cNvPr>
            <p:cNvSpPr/>
            <p:nvPr/>
          </p:nvSpPr>
          <p:spPr>
            <a:xfrm>
              <a:off x="4586255" y="1109428"/>
              <a:ext cx="212986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just" defTabSz="914217">
                <a:defRPr/>
              </a:pPr>
              <a:endParaRPr lang="en-US" sz="1400" dirty="0">
                <a:solidFill>
                  <a:srgbClr val="1C5661"/>
                </a:solidFill>
              </a:endParaRPr>
            </a:p>
          </p:txBody>
        </p:sp>
        <p:sp>
          <p:nvSpPr>
            <p:cNvPr id="101" name="Freeform 100">
              <a:hlinkClick r:id="rId13" action="ppaction://hlinksldjump"/>
              <a:extLst>
                <a:ext uri="{FF2B5EF4-FFF2-40B4-BE49-F238E27FC236}">
                  <a16:creationId xmlns:a16="http://schemas.microsoft.com/office/drawing/2014/main" id="{DECF4320-F253-2346-AE82-494E4DB7D68F}"/>
                </a:ext>
              </a:extLst>
            </p:cNvPr>
            <p:cNvSpPr/>
            <p:nvPr/>
          </p:nvSpPr>
          <p:spPr>
            <a:xfrm>
              <a:off x="6722450" y="1124479"/>
              <a:ext cx="2086872"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Tree>
    <p:extLst>
      <p:ext uri="{BB962C8B-B14F-4D97-AF65-F5344CB8AC3E}">
        <p14:creationId xmlns:p14="http://schemas.microsoft.com/office/powerpoint/2010/main" val="4193604775"/>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a:extLst>
              <a:ext uri="{FF2B5EF4-FFF2-40B4-BE49-F238E27FC236}">
                <a16:creationId xmlns:a16="http://schemas.microsoft.com/office/drawing/2014/main" id="{0ACD9F5B-881A-5547-9147-B0D0C8B9F967}"/>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62" name="Freeform 61">
            <a:extLst>
              <a:ext uri="{FF2B5EF4-FFF2-40B4-BE49-F238E27FC236}">
                <a16:creationId xmlns:a16="http://schemas.microsoft.com/office/drawing/2014/main" id="{CBE8F15D-65B6-904D-8594-8AD08C25A59F}"/>
              </a:ext>
            </a:extLst>
          </p:cNvPr>
          <p:cNvSpPr/>
          <p:nvPr/>
        </p:nvSpPr>
        <p:spPr>
          <a:xfrm>
            <a:off x="320040"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itle 1">
            <a:extLst>
              <a:ext uri="{FF2B5EF4-FFF2-40B4-BE49-F238E27FC236}">
                <a16:creationId xmlns:a16="http://schemas.microsoft.com/office/drawing/2014/main" id="{F6C38B34-5A97-5742-8FAB-9A17550DAEAF}"/>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39" name="Rounded Rectangle 38">
            <a:hlinkClick r:id="rId3" action="ppaction://hlinksldjump"/>
            <a:extLst>
              <a:ext uri="{FF2B5EF4-FFF2-40B4-BE49-F238E27FC236}">
                <a16:creationId xmlns:a16="http://schemas.microsoft.com/office/drawing/2014/main" id="{84FB45AC-27C2-004B-BE45-9DC88F8D4955}"/>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48" name="Google Shape;936;p79">
            <a:extLst>
              <a:ext uri="{FF2B5EF4-FFF2-40B4-BE49-F238E27FC236}">
                <a16:creationId xmlns:a16="http://schemas.microsoft.com/office/drawing/2014/main" id="{96A6D1F1-DE33-F64C-82D0-DDD030AD6F26}"/>
              </a:ext>
            </a:extLst>
          </p:cNvPr>
          <p:cNvSpPr txBox="1"/>
          <p:nvPr/>
        </p:nvSpPr>
        <p:spPr>
          <a:xfrm>
            <a:off x="4569614" y="2672618"/>
            <a:ext cx="4209837" cy="1347032"/>
          </a:xfrm>
          <a:prstGeom prst="rect">
            <a:avLst/>
          </a:prstGeom>
          <a:noFill/>
          <a:ln>
            <a:noFill/>
          </a:ln>
        </p:spPr>
        <p:txBody>
          <a:bodyPr spcFirstLastPara="1" wrap="square" lIns="0" tIns="121900" rIns="121900" bIns="121900" anchor="t" anchorCtr="0">
            <a:noAutofit/>
          </a:bodyPr>
          <a:lstStyle/>
          <a:p>
            <a:pPr marL="342900" indent="-342900" defTabSz="1219170">
              <a:spcAft>
                <a:spcPts val="600"/>
              </a:spcAft>
              <a:buClr>
                <a:srgbClr val="6EAA2A"/>
              </a:buClr>
              <a:buSzPct val="200000"/>
              <a:buFont typeface="Wingdings" pitchFamily="2" charset="2"/>
              <a:buChar char="ü"/>
            </a:pPr>
            <a:r>
              <a:rPr lang="en-US" sz="1600" kern="0" dirty="0">
                <a:solidFill>
                  <a:srgbClr val="002060"/>
                </a:solidFill>
              </a:rPr>
              <a:t>Wellness Companion provides patients with ongoing educational support for up to 6 months, including providing tips on adherence and answering questions patients may have on relapsing MS and/or PONVORY™</a:t>
            </a:r>
            <a:endParaRPr lang="en-US" sz="1600" kern="0" dirty="0">
              <a:solidFill>
                <a:srgbClr val="1B2D5E"/>
              </a:solidFill>
              <a:ea typeface="Open Sans"/>
              <a:cs typeface="Open Sans"/>
              <a:sym typeface="Open Sans"/>
            </a:endParaRPr>
          </a:p>
        </p:txBody>
      </p:sp>
      <p:pic>
        <p:nvPicPr>
          <p:cNvPr id="61" name="Graphic 60">
            <a:extLst>
              <a:ext uri="{FF2B5EF4-FFF2-40B4-BE49-F238E27FC236}">
                <a16:creationId xmlns:a16="http://schemas.microsoft.com/office/drawing/2014/main" id="{61A94D22-686D-3B4B-8070-74863828A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406" y="2844587"/>
            <a:ext cx="953189" cy="782104"/>
          </a:xfrm>
          <a:prstGeom prst="rect">
            <a:avLst/>
          </a:prstGeom>
        </p:spPr>
      </p:pic>
      <p:grpSp>
        <p:nvGrpSpPr>
          <p:cNvPr id="69" name="Group 68">
            <a:extLst>
              <a:ext uri="{FF2B5EF4-FFF2-40B4-BE49-F238E27FC236}">
                <a16:creationId xmlns:a16="http://schemas.microsoft.com/office/drawing/2014/main" id="{B790CCE1-D9AC-6E40-BD59-E2DBA19B6C04}"/>
              </a:ext>
            </a:extLst>
          </p:cNvPr>
          <p:cNvGrpSpPr/>
          <p:nvPr/>
        </p:nvGrpSpPr>
        <p:grpSpPr>
          <a:xfrm>
            <a:off x="816698" y="2416892"/>
            <a:ext cx="1608073" cy="2156427"/>
            <a:chOff x="2158136" y="2504146"/>
            <a:chExt cx="2110702" cy="2830453"/>
          </a:xfrm>
        </p:grpSpPr>
        <p:grpSp>
          <p:nvGrpSpPr>
            <p:cNvPr id="70" name="Group 69">
              <a:extLst>
                <a:ext uri="{FF2B5EF4-FFF2-40B4-BE49-F238E27FC236}">
                  <a16:creationId xmlns:a16="http://schemas.microsoft.com/office/drawing/2014/main" id="{3698934F-0FB8-C044-B092-D1E16E5649BB}"/>
                </a:ext>
              </a:extLst>
            </p:cNvPr>
            <p:cNvGrpSpPr/>
            <p:nvPr/>
          </p:nvGrpSpPr>
          <p:grpSpPr>
            <a:xfrm>
              <a:off x="2158136" y="2504146"/>
              <a:ext cx="2110702" cy="2110702"/>
              <a:chOff x="326528" y="1081908"/>
              <a:chExt cx="1648851" cy="1648851"/>
            </a:xfrm>
          </p:grpSpPr>
          <p:sp>
            <p:nvSpPr>
              <p:cNvPr id="73" name="Oval 72">
                <a:extLst>
                  <a:ext uri="{FF2B5EF4-FFF2-40B4-BE49-F238E27FC236}">
                    <a16:creationId xmlns:a16="http://schemas.microsoft.com/office/drawing/2014/main" id="{760F15ED-60BB-9B49-AAAE-FFF5CDEF29F4}"/>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73D056F5-7F59-AB4D-8327-622A776D1F72}"/>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Rectangle 70">
              <a:extLst>
                <a:ext uri="{FF2B5EF4-FFF2-40B4-BE49-F238E27FC236}">
                  <a16:creationId xmlns:a16="http://schemas.microsoft.com/office/drawing/2014/main" id="{2009B81C-8228-6C4F-A0F3-CD7954DD3640}"/>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72" name="Graphic 71">
              <a:extLst>
                <a:ext uri="{FF2B5EF4-FFF2-40B4-BE49-F238E27FC236}">
                  <a16:creationId xmlns:a16="http://schemas.microsoft.com/office/drawing/2014/main" id="{02025662-05B6-5343-899E-AD46CE0545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6155" y="2782693"/>
              <a:ext cx="1269584" cy="1538889"/>
            </a:xfrm>
            <a:prstGeom prst="rect">
              <a:avLst/>
            </a:prstGeom>
          </p:spPr>
        </p:pic>
      </p:grpSp>
      <p:sp>
        <p:nvSpPr>
          <p:cNvPr id="28" name="Hyperlink">
            <a:hlinkClick r:id="rId3" action="ppaction://hlinksldjump"/>
            <a:extLst>
              <a:ext uri="{FF2B5EF4-FFF2-40B4-BE49-F238E27FC236}">
                <a16:creationId xmlns:a16="http://schemas.microsoft.com/office/drawing/2014/main" id="{8C367342-BEC2-0740-A49E-39CDEC59229A}"/>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B56E8510-8495-794E-985F-1B79E6914367}"/>
              </a:ext>
            </a:extLst>
          </p:cNvPr>
          <p:cNvSpPr txBox="1">
            <a:spLocks/>
          </p:cNvSpPr>
          <p:nvPr/>
        </p:nvSpPr>
        <p:spPr>
          <a:xfrm>
            <a:off x="641188" y="387627"/>
            <a:ext cx="7711629"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9: </a:t>
            </a:r>
            <a:r>
              <a:rPr lang="en-US" sz="1950" b="0" spc="0" dirty="0"/>
              <a:t>Patient Continues To Engage With Wellness Companion For Ongoing Educational Support </a:t>
            </a:r>
          </a:p>
        </p:txBody>
      </p:sp>
      <p:grpSp>
        <p:nvGrpSpPr>
          <p:cNvPr id="37" name="tab 2">
            <a:extLst>
              <a:ext uri="{FF2B5EF4-FFF2-40B4-BE49-F238E27FC236}">
                <a16:creationId xmlns:a16="http://schemas.microsoft.com/office/drawing/2014/main" id="{7BCA3CE3-2903-3248-9399-3EAD73DA2FD9}"/>
              </a:ext>
            </a:extLst>
          </p:cNvPr>
          <p:cNvGrpSpPr/>
          <p:nvPr/>
        </p:nvGrpSpPr>
        <p:grpSpPr>
          <a:xfrm>
            <a:off x="326528" y="1100221"/>
            <a:ext cx="8502813" cy="588937"/>
            <a:chOff x="326528" y="1100221"/>
            <a:chExt cx="5664845" cy="588937"/>
          </a:xfrm>
          <a:solidFill>
            <a:srgbClr val="245D68"/>
          </a:solidFill>
        </p:grpSpPr>
        <p:sp>
          <p:nvSpPr>
            <p:cNvPr id="38" name="Freeform 82">
              <a:hlinkClick r:id="rId8" action="ppaction://hlinksldjump"/>
              <a:extLst>
                <a:ext uri="{FF2B5EF4-FFF2-40B4-BE49-F238E27FC236}">
                  <a16:creationId xmlns:a16="http://schemas.microsoft.com/office/drawing/2014/main" id="{930C6A8E-DA91-9D47-9FD3-C7CDB8692675}"/>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 Remember</a:t>
              </a:r>
            </a:p>
          </p:txBody>
        </p:sp>
        <p:sp>
          <p:nvSpPr>
            <p:cNvPr id="45" name="Freeform 83">
              <a:extLst>
                <a:ext uri="{FF2B5EF4-FFF2-40B4-BE49-F238E27FC236}">
                  <a16:creationId xmlns:a16="http://schemas.microsoft.com/office/drawing/2014/main" id="{7FDE8014-267A-624A-99A7-AC46D25994CD}"/>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could detour</a:t>
              </a:r>
              <a:br>
                <a:rPr lang="en-US" sz="1400" dirty="0">
                  <a:solidFill>
                    <a:srgbClr val="BCEC1F"/>
                  </a:solidFill>
                </a:rPr>
              </a:br>
              <a:r>
                <a:rPr lang="en-US" sz="1400" dirty="0">
                  <a:solidFill>
                    <a:srgbClr val="BCEC1F"/>
                  </a:solidFill>
                </a:rPr>
                <a:t>the patient journey?</a:t>
              </a:r>
            </a:p>
          </p:txBody>
        </p:sp>
        <p:sp>
          <p:nvSpPr>
            <p:cNvPr id="46" name="Freeform 80">
              <a:hlinkClick r:id="rId9" action="ppaction://hlinksldjump"/>
              <a:extLst>
                <a:ext uri="{FF2B5EF4-FFF2-40B4-BE49-F238E27FC236}">
                  <a16:creationId xmlns:a16="http://schemas.microsoft.com/office/drawing/2014/main" id="{641B82EC-5B95-3E40-8E8E-AC98BF20782C}"/>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p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a:t>
              </a:r>
              <a:br>
                <a:rPr lang="en-US" sz="1400" dirty="0">
                  <a:solidFill>
                    <a:srgbClr val="BCEC1F"/>
                  </a:solidFill>
                </a:rPr>
              </a:br>
              <a:r>
                <a:rPr lang="en-US" sz="1400" dirty="0">
                  <a:solidFill>
                    <a:srgbClr val="BCEC1F"/>
                  </a:solidFill>
                </a:rPr>
                <a:t>this stage? </a:t>
              </a:r>
            </a:p>
          </p:txBody>
        </p:sp>
        <p:sp>
          <p:nvSpPr>
            <p:cNvPr id="47" name="Freeform 81">
              <a:extLst>
                <a:ext uri="{FF2B5EF4-FFF2-40B4-BE49-F238E27FC236}">
                  <a16:creationId xmlns:a16="http://schemas.microsoft.com/office/drawing/2014/main" id="{4B93A326-2899-924D-8E2A-812DE268A504}"/>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9"/>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happens in </a:t>
              </a:r>
              <a:br>
                <a:rPr lang="en-US" sz="1400" dirty="0">
                  <a:solidFill>
                    <a:srgbClr val="BCEC1F"/>
                  </a:solidFill>
                </a:rPr>
              </a:br>
              <a:r>
                <a:rPr lang="en-US" sz="1400" dirty="0">
                  <a:solidFill>
                    <a:srgbClr val="BCEC1F"/>
                  </a:solidFill>
                </a:rPr>
                <a:t>this stage? </a:t>
              </a:r>
            </a:p>
          </p:txBody>
        </p:sp>
      </p:grpSp>
      <p:grpSp>
        <p:nvGrpSpPr>
          <p:cNvPr id="75" name="HYPERLINK">
            <a:extLst>
              <a:ext uri="{FF2B5EF4-FFF2-40B4-BE49-F238E27FC236}">
                <a16:creationId xmlns:a16="http://schemas.microsoft.com/office/drawing/2014/main" id="{8D653FC3-04E3-3646-B262-E20DF8F88C84}"/>
              </a:ext>
            </a:extLst>
          </p:cNvPr>
          <p:cNvGrpSpPr/>
          <p:nvPr/>
        </p:nvGrpSpPr>
        <p:grpSpPr>
          <a:xfrm>
            <a:off x="320592" y="1094490"/>
            <a:ext cx="8474644" cy="594668"/>
            <a:chOff x="334678" y="1104773"/>
            <a:chExt cx="8474644" cy="594668"/>
          </a:xfrm>
        </p:grpSpPr>
        <p:sp>
          <p:nvSpPr>
            <p:cNvPr id="76" name="Freeform 75">
              <a:hlinkClick r:id="rId10" action="ppaction://hlinksldjump"/>
              <a:extLst>
                <a:ext uri="{FF2B5EF4-FFF2-40B4-BE49-F238E27FC236}">
                  <a16:creationId xmlns:a16="http://schemas.microsoft.com/office/drawing/2014/main" id="{EF901C2B-E76B-464B-A629-818FD1036D13}"/>
                </a:ext>
              </a:extLst>
            </p:cNvPr>
            <p:cNvSpPr/>
            <p:nvPr/>
          </p:nvSpPr>
          <p:spPr>
            <a:xfrm>
              <a:off x="334678" y="1110504"/>
              <a:ext cx="210417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7" name="Freeform 76">
              <a:hlinkClick r:id="rId11" action="ppaction://hlinksldjump"/>
              <a:extLst>
                <a:ext uri="{FF2B5EF4-FFF2-40B4-BE49-F238E27FC236}">
                  <a16:creationId xmlns:a16="http://schemas.microsoft.com/office/drawing/2014/main" id="{58B8AF67-C11E-6749-8C46-A3F416F55C21}"/>
                </a:ext>
              </a:extLst>
            </p:cNvPr>
            <p:cNvSpPr/>
            <p:nvPr/>
          </p:nvSpPr>
          <p:spPr>
            <a:xfrm>
              <a:off x="2456391" y="1104773"/>
              <a:ext cx="2095690"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8" name="Freeform 77">
              <a:hlinkClick r:id="rId12" action="ppaction://hlinksldjump"/>
              <a:extLst>
                <a:ext uri="{FF2B5EF4-FFF2-40B4-BE49-F238E27FC236}">
                  <a16:creationId xmlns:a16="http://schemas.microsoft.com/office/drawing/2014/main" id="{93804ACA-3D4C-4D45-B3D8-98F7DEB4F2F7}"/>
                </a:ext>
              </a:extLst>
            </p:cNvPr>
            <p:cNvSpPr/>
            <p:nvPr/>
          </p:nvSpPr>
          <p:spPr>
            <a:xfrm>
              <a:off x="4586255" y="1109428"/>
              <a:ext cx="212986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79" name="Freeform 78">
              <a:hlinkClick r:id="rId13" action="ppaction://hlinksldjump"/>
              <a:extLst>
                <a:ext uri="{FF2B5EF4-FFF2-40B4-BE49-F238E27FC236}">
                  <a16:creationId xmlns:a16="http://schemas.microsoft.com/office/drawing/2014/main" id="{B53E1A3D-0AF5-FC43-A9AE-68F6D71A48C2}"/>
                </a:ext>
              </a:extLst>
            </p:cNvPr>
            <p:cNvSpPr/>
            <p:nvPr/>
          </p:nvSpPr>
          <p:spPr>
            <a:xfrm>
              <a:off x="6722450" y="1124479"/>
              <a:ext cx="2086872"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9" name="Arrow: Down 68">
            <a:extLst>
              <a:ext uri="{FF2B5EF4-FFF2-40B4-BE49-F238E27FC236}">
                <a16:creationId xmlns:a16="http://schemas.microsoft.com/office/drawing/2014/main" id="{296FE25F-ED09-544A-A896-060F12252BC2}"/>
              </a:ext>
            </a:extLst>
          </p:cNvPr>
          <p:cNvSpPr/>
          <p:nvPr/>
        </p:nvSpPr>
        <p:spPr>
          <a:xfrm rot="16200000">
            <a:off x="3173919" y="2301657"/>
            <a:ext cx="651319" cy="1863477"/>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4852716"/>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A961E1-3F1E-4118-AA17-25CEC2E883F5}"/>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21FAD6C-A3B2-B946-ABFA-7D16CFE6C163}"/>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F4F1198B-3757-2847-A33D-56AA53ECCC6B}"/>
              </a:ext>
            </a:extLst>
          </p:cNvPr>
          <p:cNvSpPr/>
          <p:nvPr/>
        </p:nvSpPr>
        <p:spPr>
          <a:xfrm>
            <a:off x="-1" y="-1594"/>
            <a:ext cx="9144000" cy="6859594"/>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224B77A4-50F8-D549-B2DA-91B0620B3C84}"/>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8" name="Title 1">
            <a:extLst>
              <a:ext uri="{FF2B5EF4-FFF2-40B4-BE49-F238E27FC236}">
                <a16:creationId xmlns:a16="http://schemas.microsoft.com/office/drawing/2014/main" id="{CE2823F5-3DBA-8947-AF1D-2064C4EEF51C}"/>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29" name="Freeform 28">
            <a:extLst>
              <a:ext uri="{FF2B5EF4-FFF2-40B4-BE49-F238E27FC236}">
                <a16:creationId xmlns:a16="http://schemas.microsoft.com/office/drawing/2014/main" id="{B56B196A-C91D-6B40-9807-E964CFBC28A7}"/>
              </a:ext>
            </a:extLst>
          </p:cNvPr>
          <p:cNvSpPr/>
          <p:nvPr/>
        </p:nvSpPr>
        <p:spPr>
          <a:xfrm>
            <a:off x="320042" y="1115568"/>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ounded Rectangle 9">
            <a:hlinkClick r:id="rId3" action="ppaction://hlinksldjump"/>
            <a:extLst>
              <a:ext uri="{FF2B5EF4-FFF2-40B4-BE49-F238E27FC236}">
                <a16:creationId xmlns:a16="http://schemas.microsoft.com/office/drawing/2014/main" id="{0BEE67DC-0775-CC43-B870-359CB746FB36}"/>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1" name="Hyperlink">
            <a:hlinkClick r:id="rId3" action="ppaction://hlinksldjump"/>
            <a:extLst>
              <a:ext uri="{FF2B5EF4-FFF2-40B4-BE49-F238E27FC236}">
                <a16:creationId xmlns:a16="http://schemas.microsoft.com/office/drawing/2014/main" id="{A8D8E623-6C18-2345-9A66-CB907F055694}"/>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038A590-E691-794C-BF9D-130EBE44F38F}"/>
              </a:ext>
            </a:extLst>
          </p:cNvPr>
          <p:cNvSpPr txBox="1">
            <a:spLocks/>
          </p:cNvSpPr>
          <p:nvPr/>
        </p:nvSpPr>
        <p:spPr>
          <a:xfrm>
            <a:off x="641188" y="387627"/>
            <a:ext cx="7711629"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9: </a:t>
            </a:r>
            <a:r>
              <a:rPr lang="en-US" sz="1950" b="0" spc="0" dirty="0"/>
              <a:t>Patient Continues To Engage With Wellness Companion For Ongoing Educational Support </a:t>
            </a:r>
          </a:p>
        </p:txBody>
      </p:sp>
      <p:grpSp>
        <p:nvGrpSpPr>
          <p:cNvPr id="13" name="tabs">
            <a:extLst>
              <a:ext uri="{FF2B5EF4-FFF2-40B4-BE49-F238E27FC236}">
                <a16:creationId xmlns:a16="http://schemas.microsoft.com/office/drawing/2014/main" id="{51CD3AAB-F84F-2445-8193-D233D885AD02}"/>
              </a:ext>
            </a:extLst>
          </p:cNvPr>
          <p:cNvGrpSpPr/>
          <p:nvPr/>
        </p:nvGrpSpPr>
        <p:grpSpPr>
          <a:xfrm>
            <a:off x="326528" y="1100221"/>
            <a:ext cx="8502813" cy="588937"/>
            <a:chOff x="326528" y="1100221"/>
            <a:chExt cx="5664845" cy="588937"/>
          </a:xfrm>
          <a:solidFill>
            <a:srgbClr val="C7DA03"/>
          </a:solidFill>
        </p:grpSpPr>
        <p:sp>
          <p:nvSpPr>
            <p:cNvPr id="14" name="Freeform 13">
              <a:extLst>
                <a:ext uri="{FF2B5EF4-FFF2-40B4-BE49-F238E27FC236}">
                  <a16:creationId xmlns:a16="http://schemas.microsoft.com/office/drawing/2014/main" id="{0D98DC27-0C33-5B44-9523-5259047A8DA9}"/>
                </a:ext>
              </a:extLst>
            </p:cNvPr>
            <p:cNvSpPr/>
            <p:nvPr/>
          </p:nvSpPr>
          <p:spPr>
            <a:xfrm>
              <a:off x="4583477"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could detour</a:t>
              </a:r>
              <a:br>
                <a:rPr lang="en-US" sz="1400" dirty="0">
                  <a:solidFill>
                    <a:srgbClr val="BCEC1F"/>
                  </a:solidFill>
                </a:rPr>
              </a:br>
              <a:r>
                <a:rPr lang="en-US" sz="1400" dirty="0">
                  <a:solidFill>
                    <a:srgbClr val="BCEC1F"/>
                  </a:solidFill>
                </a:rPr>
                <a:t>the patient journey?</a:t>
              </a:r>
            </a:p>
          </p:txBody>
        </p:sp>
        <p:sp>
          <p:nvSpPr>
            <p:cNvPr id="15" name="Freeform 14">
              <a:extLst>
                <a:ext uri="{FF2B5EF4-FFF2-40B4-BE49-F238E27FC236}">
                  <a16:creationId xmlns:a16="http://schemas.microsoft.com/office/drawing/2014/main" id="{9B57E11F-B0FE-4A49-9235-1F26E0565C7E}"/>
                </a:ext>
              </a:extLst>
            </p:cNvPr>
            <p:cNvSpPr/>
            <p:nvPr/>
          </p:nvSpPr>
          <p:spPr>
            <a:xfrm>
              <a:off x="326528"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a:t>
              </a:r>
              <a:br>
                <a:rPr lang="en-US" sz="1400" dirty="0">
                  <a:solidFill>
                    <a:srgbClr val="BCEC1F"/>
                  </a:solidFill>
                </a:rPr>
              </a:br>
              <a:r>
                <a:rPr lang="en-US" sz="1400" dirty="0">
                  <a:solidFill>
                    <a:srgbClr val="BCEC1F"/>
                  </a:solidFill>
                </a:rPr>
                <a:t>this stage? </a:t>
              </a:r>
            </a:p>
          </p:txBody>
        </p:sp>
        <p:sp>
          <p:nvSpPr>
            <p:cNvPr id="16" name="Freeform 15">
              <a:extLst>
                <a:ext uri="{FF2B5EF4-FFF2-40B4-BE49-F238E27FC236}">
                  <a16:creationId xmlns:a16="http://schemas.microsoft.com/office/drawing/2014/main" id="{E6FEFD76-3268-964E-A511-903FE4197B5E}"/>
                </a:ext>
              </a:extLst>
            </p:cNvPr>
            <p:cNvSpPr/>
            <p:nvPr/>
          </p:nvSpPr>
          <p:spPr>
            <a:xfrm>
              <a:off x="1745511"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a:t>
              </a:r>
              <a:br>
                <a:rPr lang="en-US" sz="1400" dirty="0">
                  <a:solidFill>
                    <a:srgbClr val="BCEC1F"/>
                  </a:solidFill>
                </a:rPr>
              </a:br>
              <a:r>
                <a:rPr lang="en-US" sz="1400" dirty="0">
                  <a:solidFill>
                    <a:srgbClr val="BCEC1F"/>
                  </a:solidFill>
                </a:rPr>
                <a:t>this stage? </a:t>
              </a:r>
            </a:p>
          </p:txBody>
        </p:sp>
        <p:sp>
          <p:nvSpPr>
            <p:cNvPr id="17" name="Freeform 16">
              <a:extLst>
                <a:ext uri="{FF2B5EF4-FFF2-40B4-BE49-F238E27FC236}">
                  <a16:creationId xmlns:a16="http://schemas.microsoft.com/office/drawing/2014/main" id="{CF00D106-7CD4-624A-AFD6-4F5F01DC9C93}"/>
                </a:ext>
              </a:extLst>
            </p:cNvPr>
            <p:cNvSpPr/>
            <p:nvPr/>
          </p:nvSpPr>
          <p:spPr>
            <a:xfrm>
              <a:off x="3164494" y="1100221"/>
              <a:ext cx="1407896"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Tips to Remember</a:t>
              </a:r>
            </a:p>
          </p:txBody>
        </p:sp>
      </p:grpSp>
      <p:grpSp>
        <p:nvGrpSpPr>
          <p:cNvPr id="18" name="HYPERLINK">
            <a:extLst>
              <a:ext uri="{FF2B5EF4-FFF2-40B4-BE49-F238E27FC236}">
                <a16:creationId xmlns:a16="http://schemas.microsoft.com/office/drawing/2014/main" id="{EC90D019-8185-EE47-9D64-D13669FFC4A9}"/>
              </a:ext>
            </a:extLst>
          </p:cNvPr>
          <p:cNvGrpSpPr/>
          <p:nvPr/>
        </p:nvGrpSpPr>
        <p:grpSpPr>
          <a:xfrm>
            <a:off x="320592" y="1094490"/>
            <a:ext cx="8474644" cy="594668"/>
            <a:chOff x="334678" y="1104773"/>
            <a:chExt cx="8474644" cy="594668"/>
          </a:xfrm>
        </p:grpSpPr>
        <p:sp>
          <p:nvSpPr>
            <p:cNvPr id="19" name="Freeform 18">
              <a:hlinkClick r:id="rId4" action="ppaction://hlinksldjump"/>
              <a:extLst>
                <a:ext uri="{FF2B5EF4-FFF2-40B4-BE49-F238E27FC236}">
                  <a16:creationId xmlns:a16="http://schemas.microsoft.com/office/drawing/2014/main" id="{4F9B7043-58C2-BA42-BFEB-F19E80FA3391}"/>
                </a:ext>
              </a:extLst>
            </p:cNvPr>
            <p:cNvSpPr/>
            <p:nvPr/>
          </p:nvSpPr>
          <p:spPr>
            <a:xfrm>
              <a:off x="334678" y="1110504"/>
              <a:ext cx="210417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0" name="Freeform 19">
              <a:hlinkClick r:id="rId5" action="ppaction://hlinksldjump"/>
              <a:extLst>
                <a:ext uri="{FF2B5EF4-FFF2-40B4-BE49-F238E27FC236}">
                  <a16:creationId xmlns:a16="http://schemas.microsoft.com/office/drawing/2014/main" id="{EA0A8537-C8A1-9641-8A7F-5AE60EF60417}"/>
                </a:ext>
              </a:extLst>
            </p:cNvPr>
            <p:cNvSpPr/>
            <p:nvPr/>
          </p:nvSpPr>
          <p:spPr>
            <a:xfrm>
              <a:off x="2456391" y="1104773"/>
              <a:ext cx="2095690"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1" name="Freeform 20">
              <a:hlinkClick r:id="rId6" action="ppaction://hlinksldjump"/>
              <a:extLst>
                <a:ext uri="{FF2B5EF4-FFF2-40B4-BE49-F238E27FC236}">
                  <a16:creationId xmlns:a16="http://schemas.microsoft.com/office/drawing/2014/main" id="{C8900A4E-7BFF-7846-BB7B-5838A20B5F02}"/>
                </a:ext>
              </a:extLst>
            </p:cNvPr>
            <p:cNvSpPr/>
            <p:nvPr/>
          </p:nvSpPr>
          <p:spPr>
            <a:xfrm>
              <a:off x="4586255" y="1109428"/>
              <a:ext cx="212986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22" name="Freeform 21">
              <a:hlinkClick r:id="rId7" action="ppaction://hlinksldjump"/>
              <a:extLst>
                <a:ext uri="{FF2B5EF4-FFF2-40B4-BE49-F238E27FC236}">
                  <a16:creationId xmlns:a16="http://schemas.microsoft.com/office/drawing/2014/main" id="{AAFBD89E-D6C1-8045-B8D1-021A7CD1494C}"/>
                </a:ext>
              </a:extLst>
            </p:cNvPr>
            <p:cNvSpPr/>
            <p:nvPr/>
          </p:nvSpPr>
          <p:spPr>
            <a:xfrm>
              <a:off x="6722450" y="1124479"/>
              <a:ext cx="2086872"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grpSp>
        <p:nvGrpSpPr>
          <p:cNvPr id="40" name="Group 39">
            <a:extLst>
              <a:ext uri="{FF2B5EF4-FFF2-40B4-BE49-F238E27FC236}">
                <a16:creationId xmlns:a16="http://schemas.microsoft.com/office/drawing/2014/main" id="{BCEFF4BB-1D57-1B4E-8209-749CD8AC8C8C}"/>
              </a:ext>
            </a:extLst>
          </p:cNvPr>
          <p:cNvGrpSpPr/>
          <p:nvPr/>
        </p:nvGrpSpPr>
        <p:grpSpPr>
          <a:xfrm>
            <a:off x="816698" y="2416892"/>
            <a:ext cx="1608073" cy="2156427"/>
            <a:chOff x="2158136" y="2504146"/>
            <a:chExt cx="2110702" cy="2830453"/>
          </a:xfrm>
        </p:grpSpPr>
        <p:grpSp>
          <p:nvGrpSpPr>
            <p:cNvPr id="41" name="Group 40">
              <a:extLst>
                <a:ext uri="{FF2B5EF4-FFF2-40B4-BE49-F238E27FC236}">
                  <a16:creationId xmlns:a16="http://schemas.microsoft.com/office/drawing/2014/main" id="{9BC39D77-CE56-184A-A45E-A344BFF9E480}"/>
                </a:ext>
              </a:extLst>
            </p:cNvPr>
            <p:cNvGrpSpPr/>
            <p:nvPr/>
          </p:nvGrpSpPr>
          <p:grpSpPr>
            <a:xfrm>
              <a:off x="2158136" y="2504146"/>
              <a:ext cx="2110702" cy="2110702"/>
              <a:chOff x="326528" y="1081908"/>
              <a:chExt cx="1648851" cy="1648851"/>
            </a:xfrm>
          </p:grpSpPr>
          <p:sp>
            <p:nvSpPr>
              <p:cNvPr id="44" name="Oval 43">
                <a:extLst>
                  <a:ext uri="{FF2B5EF4-FFF2-40B4-BE49-F238E27FC236}">
                    <a16:creationId xmlns:a16="http://schemas.microsoft.com/office/drawing/2014/main" id="{E41AC5ED-A12D-6F45-8360-0D1F3495E807}"/>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21B94CE-EB37-BC4A-92A5-E94F5FD74590}"/>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1864A396-BFEC-FB47-B34D-DF59492FD1AE}"/>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43" name="Graphic 42">
              <a:extLst>
                <a:ext uri="{FF2B5EF4-FFF2-40B4-BE49-F238E27FC236}">
                  <a16:creationId xmlns:a16="http://schemas.microsoft.com/office/drawing/2014/main" id="{9297827B-6B5C-FB4E-B6D6-42DE22E4BF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6155" y="2782693"/>
              <a:ext cx="1269584" cy="1538889"/>
            </a:xfrm>
            <a:prstGeom prst="rect">
              <a:avLst/>
            </a:prstGeom>
          </p:spPr>
        </p:pic>
      </p:grpSp>
      <p:sp>
        <p:nvSpPr>
          <p:cNvPr id="33" name="TextBox 32">
            <a:extLst>
              <a:ext uri="{FF2B5EF4-FFF2-40B4-BE49-F238E27FC236}">
                <a16:creationId xmlns:a16="http://schemas.microsoft.com/office/drawing/2014/main" id="{3221EAF5-FCD8-FD45-905B-AF8311D45924}"/>
              </a:ext>
            </a:extLst>
          </p:cNvPr>
          <p:cNvSpPr txBox="1"/>
          <p:nvPr/>
        </p:nvSpPr>
        <p:spPr>
          <a:xfrm>
            <a:off x="3607496" y="2557911"/>
            <a:ext cx="5073041" cy="1995418"/>
          </a:xfrm>
          <a:prstGeom prst="rect">
            <a:avLst/>
          </a:prstGeom>
          <a:noFill/>
        </p:spPr>
        <p:txBody>
          <a:bodyPr wrap="square" rtlCol="0">
            <a:spAutoFit/>
          </a:bodyPr>
          <a:lstStyle/>
          <a:p>
            <a:pPr marL="285750" indent="-285750">
              <a:spcBef>
                <a:spcPts val="200"/>
              </a:spcBef>
              <a:spcAft>
                <a:spcPts val="200"/>
              </a:spcAft>
              <a:buFont typeface="+mj-lt"/>
              <a:buAutoNum type="arabicPeriod"/>
            </a:pPr>
            <a:r>
              <a:rPr lang="en-US" sz="1400" dirty="0">
                <a:solidFill>
                  <a:srgbClr val="1B2D5E"/>
                </a:solidFill>
              </a:rPr>
              <a:t>The objective of the Wellness Companion program is to educate patients on the treatment onboarding process and help support adherence to treatment.</a:t>
            </a:r>
          </a:p>
          <a:p>
            <a:pPr marL="285750" indent="-285750">
              <a:spcBef>
                <a:spcPts val="1200"/>
              </a:spcBef>
              <a:spcAft>
                <a:spcPts val="200"/>
              </a:spcAft>
              <a:buFont typeface="+mj-lt"/>
              <a:buAutoNum type="arabicPeriod"/>
            </a:pPr>
            <a:r>
              <a:rPr lang="en-US" sz="1400" dirty="0">
                <a:solidFill>
                  <a:srgbClr val="1B2D5E"/>
                </a:solidFill>
              </a:rPr>
              <a:t>In order to enroll, patients will need to sign the last page of the Patient Authorization form, which is the last 2 pages of the PEF. Remind the HCP to obtain the patient's signature when the patient is in the office, or the patient can visit MyJanssenCarePath.com/</a:t>
            </a:r>
            <a:r>
              <a:rPr lang="en-US" sz="1400" dirty="0" err="1">
                <a:solidFill>
                  <a:srgbClr val="1B2D5E"/>
                </a:solidFill>
              </a:rPr>
              <a:t>PatientAuth</a:t>
            </a:r>
            <a:r>
              <a:rPr lang="en-US" sz="1400" dirty="0">
                <a:solidFill>
                  <a:srgbClr val="1B2D5E"/>
                </a:solidFill>
              </a:rPr>
              <a:t> to </a:t>
            </a:r>
            <a:r>
              <a:rPr lang="en-US" sz="1400" dirty="0" err="1">
                <a:solidFill>
                  <a:srgbClr val="1B2D5E"/>
                </a:solidFill>
              </a:rPr>
              <a:t>eSign</a:t>
            </a:r>
            <a:r>
              <a:rPr lang="en-US" sz="1400" dirty="0">
                <a:solidFill>
                  <a:srgbClr val="1B2D5E"/>
                </a:solidFill>
              </a:rPr>
              <a:t> the form.</a:t>
            </a:r>
          </a:p>
        </p:txBody>
      </p:sp>
      <p:sp>
        <p:nvSpPr>
          <p:cNvPr id="34" name="Arrow: Down 68">
            <a:extLst>
              <a:ext uri="{FF2B5EF4-FFF2-40B4-BE49-F238E27FC236}">
                <a16:creationId xmlns:a16="http://schemas.microsoft.com/office/drawing/2014/main" id="{FFD8B002-F753-354C-A76B-54C243E7B5DA}"/>
              </a:ext>
            </a:extLst>
          </p:cNvPr>
          <p:cNvSpPr/>
          <p:nvPr/>
        </p:nvSpPr>
        <p:spPr>
          <a:xfrm rot="16200000">
            <a:off x="2746352" y="2729224"/>
            <a:ext cx="651319" cy="1008344"/>
          </a:xfrm>
          <a:prstGeom prst="downArrow">
            <a:avLst/>
          </a:prstGeom>
          <a:solidFill>
            <a:srgbClr val="0020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88988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54A1F49-23BE-B442-80A1-5AF187945D0C}"/>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03AFD0E5-6C08-0F40-998C-BEAEFDBB8AA7}"/>
              </a:ext>
            </a:extLst>
          </p:cNvPr>
          <p:cNvSpPr/>
          <p:nvPr/>
        </p:nvSpPr>
        <p:spPr>
          <a:xfrm>
            <a:off x="320592" y="375352"/>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1C5661"/>
              </a:gs>
              <a:gs pos="67000">
                <a:srgbClr val="062439"/>
              </a:gs>
            </a:gsLst>
            <a:lin ang="5400000" scaled="1"/>
          </a:gra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1C5661"/>
              </a:solidFill>
            </a:endParaRPr>
          </a:p>
        </p:txBody>
      </p:sp>
      <p:sp>
        <p:nvSpPr>
          <p:cNvPr id="30" name="Title 1">
            <a:extLst>
              <a:ext uri="{FF2B5EF4-FFF2-40B4-BE49-F238E27FC236}">
                <a16:creationId xmlns:a16="http://schemas.microsoft.com/office/drawing/2014/main" id="{3F796EF0-6293-0447-8BCF-D65B01B50235}"/>
              </a:ext>
            </a:extLst>
          </p:cNvPr>
          <p:cNvSpPr>
            <a:spLocks noGrp="1"/>
          </p:cNvSpPr>
          <p:nvPr>
            <p:ph type="title"/>
          </p:nvPr>
        </p:nvSpPr>
        <p:spPr>
          <a:xfrm>
            <a:off x="326528" y="959112"/>
            <a:ext cx="8502813" cy="651317"/>
          </a:xfrm>
        </p:spPr>
        <p:txBody>
          <a:bodyPr>
            <a:normAutofit/>
          </a:body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31" name="Freeform 30">
            <a:extLst>
              <a:ext uri="{FF2B5EF4-FFF2-40B4-BE49-F238E27FC236}">
                <a16:creationId xmlns:a16="http://schemas.microsoft.com/office/drawing/2014/main" id="{5F53DDD0-5959-1549-B6C4-A74B31260D3A}"/>
              </a:ext>
            </a:extLst>
          </p:cNvPr>
          <p:cNvSpPr/>
          <p:nvPr/>
        </p:nvSpPr>
        <p:spPr>
          <a:xfrm>
            <a:off x="320040" y="1116222"/>
            <a:ext cx="8513064"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ounded Rectangle 45">
            <a:hlinkClick r:id="rId3" action="ppaction://hlinksldjump"/>
            <a:extLst>
              <a:ext uri="{FF2B5EF4-FFF2-40B4-BE49-F238E27FC236}">
                <a16:creationId xmlns:a16="http://schemas.microsoft.com/office/drawing/2014/main" id="{1635AE50-03D3-C642-9338-461B2FC73938}"/>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54" name="TextBox 53">
            <a:extLst>
              <a:ext uri="{FF2B5EF4-FFF2-40B4-BE49-F238E27FC236}">
                <a16:creationId xmlns:a16="http://schemas.microsoft.com/office/drawing/2014/main" id="{A64D87F3-FE2A-5E46-AF1E-31CB89882342}"/>
              </a:ext>
            </a:extLst>
          </p:cNvPr>
          <p:cNvSpPr txBox="1"/>
          <p:nvPr/>
        </p:nvSpPr>
        <p:spPr>
          <a:xfrm>
            <a:off x="3101444" y="2374934"/>
            <a:ext cx="5598056" cy="1969770"/>
          </a:xfrm>
          <a:prstGeom prst="rect">
            <a:avLst/>
          </a:prstGeom>
          <a:noFill/>
        </p:spPr>
        <p:txBody>
          <a:bodyPr wrap="square" rtlCol="0">
            <a:spAutoFit/>
          </a:bodyPr>
          <a:lstStyle/>
          <a:p>
            <a:pPr>
              <a:spcAft>
                <a:spcPts val="600"/>
              </a:spcAft>
            </a:pPr>
            <a:r>
              <a:rPr lang="en-US" sz="1600" b="1" dirty="0">
                <a:solidFill>
                  <a:srgbClr val="1C2E5F"/>
                </a:solidFill>
                <a:cs typeface="Calibri" panose="020F0502020204030204" pitchFamily="34" charset="0"/>
              </a:rPr>
              <a:t>What Could Detour the Patient Journey? </a:t>
            </a:r>
          </a:p>
          <a:p>
            <a:pPr>
              <a:spcAft>
                <a:spcPts val="600"/>
              </a:spcAft>
            </a:pPr>
            <a:endParaRPr lang="en-US" sz="1400" kern="0" dirty="0">
              <a:solidFill>
                <a:srgbClr val="1A4065"/>
              </a:solidFill>
            </a:endParaRPr>
          </a:p>
          <a:p>
            <a:pPr marL="182880" indent="-182880">
              <a:spcAft>
                <a:spcPts val="600"/>
              </a:spcAft>
              <a:buFont typeface="Arial" panose="020B0604020202020204" pitchFamily="34" charset="0"/>
              <a:buChar char="•"/>
            </a:pPr>
            <a:endParaRPr lang="en-US" sz="1200" kern="0" dirty="0">
              <a:solidFill>
                <a:srgbClr val="1A4065"/>
              </a:solidFill>
            </a:endParaRPr>
          </a:p>
          <a:p>
            <a:pPr marL="182880" indent="-182880">
              <a:spcAft>
                <a:spcPts val="600"/>
              </a:spcAft>
              <a:buFont typeface="Arial" panose="020B0604020202020204" pitchFamily="34" charset="0"/>
              <a:buChar char="•"/>
            </a:pPr>
            <a:endParaRPr lang="en-US" sz="1200" kern="0" dirty="0">
              <a:solidFill>
                <a:srgbClr val="1A4065"/>
              </a:solidFill>
            </a:endParaRPr>
          </a:p>
          <a:p>
            <a:pPr marL="182880" indent="-182880">
              <a:spcAft>
                <a:spcPts val="600"/>
              </a:spcAft>
              <a:buFont typeface="Arial" panose="020B0604020202020204" pitchFamily="34" charset="0"/>
              <a:buChar char="•"/>
            </a:pPr>
            <a:endParaRPr lang="en-US" sz="1200" kern="0" dirty="0">
              <a:solidFill>
                <a:srgbClr val="1A4065"/>
              </a:solidFill>
            </a:endParaRPr>
          </a:p>
          <a:p>
            <a:pPr marL="182880" indent="-182880">
              <a:spcAft>
                <a:spcPts val="600"/>
              </a:spcAft>
              <a:buFont typeface="Arial" panose="020B0604020202020204" pitchFamily="34" charset="0"/>
              <a:buChar char="•"/>
            </a:pPr>
            <a:endParaRPr lang="en-US" sz="1200" kern="0" dirty="0">
              <a:solidFill>
                <a:srgbClr val="1A4065"/>
              </a:solidFill>
            </a:endParaRPr>
          </a:p>
          <a:p>
            <a:endParaRPr lang="en-US" sz="1400" kern="0" dirty="0">
              <a:solidFill>
                <a:srgbClr val="1A4065"/>
              </a:solidFill>
            </a:endParaRPr>
          </a:p>
        </p:txBody>
      </p:sp>
      <p:pic>
        <p:nvPicPr>
          <p:cNvPr id="66" name="Graphic 65">
            <a:extLst>
              <a:ext uri="{FF2B5EF4-FFF2-40B4-BE49-F238E27FC236}">
                <a16:creationId xmlns:a16="http://schemas.microsoft.com/office/drawing/2014/main" id="{1A7BAD5C-FF5E-6549-846D-4D5DCCD050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406" y="2844587"/>
            <a:ext cx="953189" cy="782104"/>
          </a:xfrm>
          <a:prstGeom prst="rect">
            <a:avLst/>
          </a:prstGeom>
        </p:spPr>
      </p:pic>
      <p:sp>
        <p:nvSpPr>
          <p:cNvPr id="27" name="Hyperlink">
            <a:hlinkClick r:id="rId3" action="ppaction://hlinksldjump"/>
            <a:extLst>
              <a:ext uri="{FF2B5EF4-FFF2-40B4-BE49-F238E27FC236}">
                <a16:creationId xmlns:a16="http://schemas.microsoft.com/office/drawing/2014/main" id="{A6030869-4024-474D-9190-80C48B15C171}"/>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AF25A43F-7226-F54D-AE0C-1B06B25334A5}"/>
              </a:ext>
            </a:extLst>
          </p:cNvPr>
          <p:cNvSpPr txBox="1">
            <a:spLocks/>
          </p:cNvSpPr>
          <p:nvPr/>
        </p:nvSpPr>
        <p:spPr>
          <a:xfrm>
            <a:off x="641188" y="387627"/>
            <a:ext cx="7711629" cy="684956"/>
          </a:xfrm>
          <a:prstGeom prst="rect">
            <a:avLst/>
          </a:prstGeom>
          <a:effectLst/>
        </p:spPr>
        <p:txBody>
          <a:bodyPr vert="horz" lIns="91440" tIns="45720" rIns="91440" bIns="45720" rtlCol="0" anchor="ctr" anchorCtr="0">
            <a:noAutofit/>
          </a:bodyPr>
          <a:lstStyle>
            <a:defPPr>
              <a:defRPr lang="en-US"/>
            </a:defPPr>
            <a:lvl1pPr defTabSz="685629">
              <a:lnSpc>
                <a:spcPct val="80000"/>
              </a:lnSpc>
              <a:spcBef>
                <a:spcPct val="0"/>
              </a:spcBef>
              <a:buNone/>
              <a:defRPr sz="2699" b="1" i="0" spc="113">
                <a:solidFill>
                  <a:srgbClr val="BCEC1F"/>
                </a:solidFill>
                <a:effectLst/>
                <a:latin typeface="+mj-lt"/>
                <a:ea typeface="+mj-ea"/>
                <a:cs typeface="Calibri" panose="020F0502020204030204" pitchFamily="34" charset="0"/>
              </a:defRPr>
            </a:lvl1pPr>
          </a:lstStyle>
          <a:p>
            <a:pPr>
              <a:lnSpc>
                <a:spcPct val="100000"/>
              </a:lnSpc>
            </a:pPr>
            <a:r>
              <a:rPr lang="en-US" sz="1950" spc="0" dirty="0"/>
              <a:t>Stage 9: </a:t>
            </a:r>
            <a:r>
              <a:rPr lang="en-US" sz="1950" b="0" spc="0" dirty="0"/>
              <a:t>Patient Continues To Engage With Wellness Companion For Ongoing Educational Support </a:t>
            </a:r>
          </a:p>
        </p:txBody>
      </p:sp>
      <p:grpSp>
        <p:nvGrpSpPr>
          <p:cNvPr id="42" name="tabs">
            <a:extLst>
              <a:ext uri="{FF2B5EF4-FFF2-40B4-BE49-F238E27FC236}">
                <a16:creationId xmlns:a16="http://schemas.microsoft.com/office/drawing/2014/main" id="{037869B8-B066-5443-8F7C-4178DA4CE447}"/>
              </a:ext>
            </a:extLst>
          </p:cNvPr>
          <p:cNvGrpSpPr/>
          <p:nvPr/>
        </p:nvGrpSpPr>
        <p:grpSpPr>
          <a:xfrm>
            <a:off x="326528" y="1100221"/>
            <a:ext cx="8502813" cy="588937"/>
            <a:chOff x="326528" y="1100221"/>
            <a:chExt cx="8502813" cy="588937"/>
          </a:xfrm>
        </p:grpSpPr>
        <p:sp>
          <p:nvSpPr>
            <p:cNvPr id="43" name="Freeform 42">
              <a:extLst>
                <a:ext uri="{FF2B5EF4-FFF2-40B4-BE49-F238E27FC236}">
                  <a16:creationId xmlns:a16="http://schemas.microsoft.com/office/drawing/2014/main" id="{8DDA6D4B-FA86-EE41-8BF6-4CC9AE083729}"/>
                </a:ext>
              </a:extLst>
            </p:cNvPr>
            <p:cNvSpPr/>
            <p:nvPr/>
          </p:nvSpPr>
          <p:spPr>
            <a:xfrm>
              <a:off x="4586255" y="1100221"/>
              <a:ext cx="211322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Tips to Remember</a:t>
              </a:r>
            </a:p>
          </p:txBody>
        </p:sp>
        <p:sp>
          <p:nvSpPr>
            <p:cNvPr id="44" name="Freeform 43">
              <a:extLst>
                <a:ext uri="{FF2B5EF4-FFF2-40B4-BE49-F238E27FC236}">
                  <a16:creationId xmlns:a16="http://schemas.microsoft.com/office/drawing/2014/main" id="{89E5DFB9-4AE3-744D-B853-C0D89C2FC078}"/>
                </a:ext>
              </a:extLst>
            </p:cNvPr>
            <p:cNvSpPr/>
            <p:nvPr/>
          </p:nvSpPr>
          <p:spPr>
            <a:xfrm>
              <a:off x="326528" y="1100221"/>
              <a:ext cx="211322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Who is involved in </a:t>
              </a:r>
              <a:br>
                <a:rPr lang="en-US" sz="1400" dirty="0">
                  <a:solidFill>
                    <a:srgbClr val="BCEC1F"/>
                  </a:solidFill>
                </a:rPr>
              </a:br>
              <a:r>
                <a:rPr lang="en-US" sz="1400" dirty="0">
                  <a:solidFill>
                    <a:srgbClr val="BCEC1F"/>
                  </a:solidFill>
                </a:rPr>
                <a:t>this stage? </a:t>
              </a:r>
            </a:p>
          </p:txBody>
        </p:sp>
        <p:sp>
          <p:nvSpPr>
            <p:cNvPr id="45" name="Freeform 44">
              <a:extLst>
                <a:ext uri="{FF2B5EF4-FFF2-40B4-BE49-F238E27FC236}">
                  <a16:creationId xmlns:a16="http://schemas.microsoft.com/office/drawing/2014/main" id="{69AD2B6E-C671-EC4D-8053-DFCB535E0BEA}"/>
                </a:ext>
              </a:extLst>
            </p:cNvPr>
            <p:cNvSpPr/>
            <p:nvPr/>
          </p:nvSpPr>
          <p:spPr>
            <a:xfrm>
              <a:off x="2456392" y="1100221"/>
              <a:ext cx="211322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245D68"/>
            </a:solidFill>
            <a:ln w="28575">
              <a:solidFill>
                <a:srgbClr val="1C566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400" dirty="0">
                  <a:solidFill>
                    <a:srgbClr val="BCEC1F"/>
                  </a:solidFill>
                </a:rPr>
                <a:t>What happens in </a:t>
              </a:r>
              <a:br>
                <a:rPr lang="en-US" sz="1400" dirty="0">
                  <a:solidFill>
                    <a:srgbClr val="BCEC1F"/>
                  </a:solidFill>
                </a:rPr>
              </a:br>
              <a:r>
                <a:rPr lang="en-US" sz="1400" dirty="0">
                  <a:solidFill>
                    <a:srgbClr val="BCEC1F"/>
                  </a:solidFill>
                </a:rPr>
                <a:t>this stage? </a:t>
              </a:r>
            </a:p>
          </p:txBody>
        </p:sp>
        <p:sp>
          <p:nvSpPr>
            <p:cNvPr id="47" name="Freeform 46">
              <a:extLst>
                <a:ext uri="{FF2B5EF4-FFF2-40B4-BE49-F238E27FC236}">
                  <a16:creationId xmlns:a16="http://schemas.microsoft.com/office/drawing/2014/main" id="{4E658C1D-39E3-0741-96E5-57610DFE5A58}"/>
                </a:ext>
              </a:extLst>
            </p:cNvPr>
            <p:cNvSpPr/>
            <p:nvPr/>
          </p:nvSpPr>
          <p:spPr>
            <a:xfrm>
              <a:off x="6716119" y="1100221"/>
              <a:ext cx="2113222"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solidFill>
              <a:srgbClr val="5B8F9A"/>
            </a:solidFill>
            <a:ln w="28575">
              <a:solidFill>
                <a:srgbClr val="83C8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defTabSz="914217"/>
              <a:r>
                <a:rPr lang="en-US" sz="1400" dirty="0">
                  <a:solidFill>
                    <a:srgbClr val="BCEC1F"/>
                  </a:solidFill>
                </a:rPr>
                <a:t>What could detour </a:t>
              </a:r>
              <a:br>
                <a:rPr lang="en-US" sz="1400" dirty="0">
                  <a:solidFill>
                    <a:srgbClr val="BCEC1F"/>
                  </a:solidFill>
                </a:rPr>
              </a:br>
              <a:r>
                <a:rPr lang="en-US" sz="1400" dirty="0">
                  <a:solidFill>
                    <a:srgbClr val="BCEC1F"/>
                  </a:solidFill>
                </a:rPr>
                <a:t>the patient journey?</a:t>
              </a:r>
            </a:p>
          </p:txBody>
        </p:sp>
      </p:grpSp>
      <p:grpSp>
        <p:nvGrpSpPr>
          <p:cNvPr id="48" name="HYPERLINK">
            <a:extLst>
              <a:ext uri="{FF2B5EF4-FFF2-40B4-BE49-F238E27FC236}">
                <a16:creationId xmlns:a16="http://schemas.microsoft.com/office/drawing/2014/main" id="{B815BF67-9752-2C4B-9AA9-E04417581C1E}"/>
              </a:ext>
            </a:extLst>
          </p:cNvPr>
          <p:cNvGrpSpPr/>
          <p:nvPr/>
        </p:nvGrpSpPr>
        <p:grpSpPr>
          <a:xfrm>
            <a:off x="320592" y="1094490"/>
            <a:ext cx="8474644" cy="594668"/>
            <a:chOff x="334678" y="1104773"/>
            <a:chExt cx="8474644" cy="594668"/>
          </a:xfrm>
        </p:grpSpPr>
        <p:sp>
          <p:nvSpPr>
            <p:cNvPr id="49" name="Freeform 48">
              <a:hlinkClick r:id="rId6" action="ppaction://hlinksldjump"/>
              <a:extLst>
                <a:ext uri="{FF2B5EF4-FFF2-40B4-BE49-F238E27FC236}">
                  <a16:creationId xmlns:a16="http://schemas.microsoft.com/office/drawing/2014/main" id="{7C17783C-0851-3B48-9CE0-6A3C832AD489}"/>
                </a:ext>
              </a:extLst>
            </p:cNvPr>
            <p:cNvSpPr/>
            <p:nvPr/>
          </p:nvSpPr>
          <p:spPr>
            <a:xfrm>
              <a:off x="334678" y="1110504"/>
              <a:ext cx="2104179"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0" name="Freeform 49">
              <a:hlinkClick r:id="rId7" action="ppaction://hlinksldjump"/>
              <a:extLst>
                <a:ext uri="{FF2B5EF4-FFF2-40B4-BE49-F238E27FC236}">
                  <a16:creationId xmlns:a16="http://schemas.microsoft.com/office/drawing/2014/main" id="{199FDCD0-7B8D-5745-AF55-9520AD8E062F}"/>
                </a:ext>
              </a:extLst>
            </p:cNvPr>
            <p:cNvSpPr/>
            <p:nvPr/>
          </p:nvSpPr>
          <p:spPr>
            <a:xfrm>
              <a:off x="2456391" y="1104773"/>
              <a:ext cx="2095690" cy="569743"/>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1" name="Freeform 50">
              <a:hlinkClick r:id="rId8" action="ppaction://hlinksldjump"/>
              <a:extLst>
                <a:ext uri="{FF2B5EF4-FFF2-40B4-BE49-F238E27FC236}">
                  <a16:creationId xmlns:a16="http://schemas.microsoft.com/office/drawing/2014/main" id="{30F1C557-D049-614F-886F-FA851E11C60F}"/>
                </a:ext>
              </a:extLst>
            </p:cNvPr>
            <p:cNvSpPr/>
            <p:nvPr/>
          </p:nvSpPr>
          <p:spPr>
            <a:xfrm>
              <a:off x="4586255" y="1109428"/>
              <a:ext cx="2129864" cy="588937"/>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sp>
          <p:nvSpPr>
            <p:cNvPr id="52" name="Freeform 51">
              <a:hlinkClick r:id="rId9" action="ppaction://hlinksldjump"/>
              <a:extLst>
                <a:ext uri="{FF2B5EF4-FFF2-40B4-BE49-F238E27FC236}">
                  <a16:creationId xmlns:a16="http://schemas.microsoft.com/office/drawing/2014/main" id="{C6E95A3A-540D-814F-9A1E-213A6034D55C}"/>
                </a:ext>
              </a:extLst>
            </p:cNvPr>
            <p:cNvSpPr/>
            <p:nvPr/>
          </p:nvSpPr>
          <p:spPr>
            <a:xfrm>
              <a:off x="6722450" y="1124479"/>
              <a:ext cx="2086872" cy="573886"/>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lvl="0" algn="ctr" defTabSz="914217">
                <a:defRPr/>
              </a:pPr>
              <a:endParaRPr lang="en-US" sz="1400" dirty="0">
                <a:solidFill>
                  <a:srgbClr val="1C5661"/>
                </a:solidFill>
              </a:endParaRPr>
            </a:p>
          </p:txBody>
        </p:sp>
      </p:grpSp>
      <p:sp>
        <p:nvSpPr>
          <p:cNvPr id="28" name="TextBox 27">
            <a:extLst>
              <a:ext uri="{FF2B5EF4-FFF2-40B4-BE49-F238E27FC236}">
                <a16:creationId xmlns:a16="http://schemas.microsoft.com/office/drawing/2014/main" id="{A90A2826-9D1A-4CFE-AFB8-8D7AF5F4F41B}"/>
              </a:ext>
            </a:extLst>
          </p:cNvPr>
          <p:cNvSpPr txBox="1"/>
          <p:nvPr/>
        </p:nvSpPr>
        <p:spPr>
          <a:xfrm>
            <a:off x="3101444" y="2759526"/>
            <a:ext cx="5598056" cy="1246495"/>
          </a:xfrm>
          <a:prstGeom prst="rect">
            <a:avLst/>
          </a:prstGeom>
          <a:noFill/>
        </p:spPr>
        <p:txBody>
          <a:bodyPr wrap="square" rtlCol="0">
            <a:spAutoFit/>
          </a:bodyPr>
          <a:lstStyle/>
          <a:p>
            <a:pPr>
              <a:spcBef>
                <a:spcPts val="300"/>
              </a:spcBef>
              <a:spcAft>
                <a:spcPts val="300"/>
              </a:spcAft>
            </a:pPr>
            <a:r>
              <a:rPr lang="en-US" sz="1400" dirty="0">
                <a:solidFill>
                  <a:srgbClr val="002060"/>
                </a:solidFill>
              </a:rPr>
              <a:t>If the PEF is not completed, the patient cannot enroll into the Wellness Companion program. </a:t>
            </a:r>
          </a:p>
          <a:p>
            <a:pPr>
              <a:spcBef>
                <a:spcPts val="300"/>
              </a:spcBef>
              <a:spcAft>
                <a:spcPts val="300"/>
              </a:spcAft>
            </a:pPr>
            <a:r>
              <a:rPr lang="en-US" sz="1400" dirty="0">
                <a:solidFill>
                  <a:srgbClr val="002060"/>
                </a:solidFill>
              </a:rPr>
              <a:t>Patients will not receive the Wellness Companion program, which is designed to educate patients on the treatment onboarding process and help support adherence to treatment. </a:t>
            </a:r>
          </a:p>
        </p:txBody>
      </p:sp>
      <p:grpSp>
        <p:nvGrpSpPr>
          <p:cNvPr id="32" name="Group 31">
            <a:extLst>
              <a:ext uri="{FF2B5EF4-FFF2-40B4-BE49-F238E27FC236}">
                <a16:creationId xmlns:a16="http://schemas.microsoft.com/office/drawing/2014/main" id="{31BC66D3-1E41-5E49-A8A5-5839A9B8704C}"/>
              </a:ext>
            </a:extLst>
          </p:cNvPr>
          <p:cNvGrpSpPr/>
          <p:nvPr/>
        </p:nvGrpSpPr>
        <p:grpSpPr>
          <a:xfrm>
            <a:off x="816698" y="2416892"/>
            <a:ext cx="1608073" cy="2156427"/>
            <a:chOff x="2158136" y="2504146"/>
            <a:chExt cx="2110702" cy="2830453"/>
          </a:xfrm>
        </p:grpSpPr>
        <p:grpSp>
          <p:nvGrpSpPr>
            <p:cNvPr id="33" name="Group 32">
              <a:extLst>
                <a:ext uri="{FF2B5EF4-FFF2-40B4-BE49-F238E27FC236}">
                  <a16:creationId xmlns:a16="http://schemas.microsoft.com/office/drawing/2014/main" id="{D1EA65CD-B344-4241-83D8-64C761C19CB8}"/>
                </a:ext>
              </a:extLst>
            </p:cNvPr>
            <p:cNvGrpSpPr/>
            <p:nvPr/>
          </p:nvGrpSpPr>
          <p:grpSpPr>
            <a:xfrm>
              <a:off x="2158136" y="2504146"/>
              <a:ext cx="2110702" cy="2110702"/>
              <a:chOff x="326528" y="1081908"/>
              <a:chExt cx="1648851" cy="1648851"/>
            </a:xfrm>
          </p:grpSpPr>
          <p:sp>
            <p:nvSpPr>
              <p:cNvPr id="36" name="Oval 35">
                <a:extLst>
                  <a:ext uri="{FF2B5EF4-FFF2-40B4-BE49-F238E27FC236}">
                    <a16:creationId xmlns:a16="http://schemas.microsoft.com/office/drawing/2014/main" id="{5613F7D2-34BA-1B4D-A961-155E414A1606}"/>
                  </a:ext>
                </a:extLst>
              </p:cNvPr>
              <p:cNvSpPr/>
              <p:nvPr/>
            </p:nvSpPr>
            <p:spPr>
              <a:xfrm>
                <a:off x="326528" y="1081908"/>
                <a:ext cx="1648851" cy="1648851"/>
              </a:xfrm>
              <a:prstGeom prst="ellipse">
                <a:avLst/>
              </a:prstGeom>
              <a:gradFill>
                <a:gsLst>
                  <a:gs pos="0">
                    <a:srgbClr val="25708D"/>
                  </a:gs>
                  <a:gs pos="100000">
                    <a:srgbClr val="1C566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F199D6D-7E2E-1946-B76C-8715FCEC6233}"/>
                  </a:ext>
                </a:extLst>
              </p:cNvPr>
              <p:cNvSpPr/>
              <p:nvPr/>
            </p:nvSpPr>
            <p:spPr>
              <a:xfrm>
                <a:off x="419578" y="1174958"/>
                <a:ext cx="1462747" cy="1462747"/>
              </a:xfrm>
              <a:prstGeom prst="ellipse">
                <a:avLst/>
              </a:prstGeom>
              <a:gradFill>
                <a:gsLst>
                  <a:gs pos="100000">
                    <a:srgbClr val="25708D"/>
                  </a:gs>
                  <a:gs pos="0">
                    <a:srgbClr val="062439"/>
                  </a:gs>
                </a:gsLst>
                <a:lin ang="5400000" scaled="1"/>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525ED14E-9CB1-E245-B179-BE0DBFC10F5C}"/>
                </a:ext>
              </a:extLst>
            </p:cNvPr>
            <p:cNvSpPr/>
            <p:nvPr/>
          </p:nvSpPr>
          <p:spPr>
            <a:xfrm>
              <a:off x="2411567" y="4688268"/>
              <a:ext cx="1603837" cy="646331"/>
            </a:xfrm>
            <a:prstGeom prst="rect">
              <a:avLst/>
            </a:prstGeom>
          </p:spPr>
          <p:txBody>
            <a:bodyPr wrap="none">
              <a:spAutoFit/>
            </a:bodyPr>
            <a:lstStyle/>
            <a:p>
              <a:pPr algn="ctr"/>
              <a:r>
                <a:rPr lang="en-US" b="1" dirty="0">
                  <a:solidFill>
                    <a:srgbClr val="1C5661"/>
                  </a:solidFill>
                </a:rPr>
                <a:t>WELLNESS</a:t>
              </a:r>
              <a:br>
                <a:rPr lang="en-US" b="1" dirty="0">
                  <a:solidFill>
                    <a:srgbClr val="1C5661"/>
                  </a:solidFill>
                </a:rPr>
              </a:br>
              <a:r>
                <a:rPr lang="en-US" b="1" dirty="0">
                  <a:solidFill>
                    <a:srgbClr val="1C5661"/>
                  </a:solidFill>
                </a:rPr>
                <a:t>COMPANION</a:t>
              </a:r>
              <a:endParaRPr lang="en-US" dirty="0">
                <a:solidFill>
                  <a:srgbClr val="1C5661"/>
                </a:solidFill>
              </a:endParaRPr>
            </a:p>
          </p:txBody>
        </p:sp>
        <p:pic>
          <p:nvPicPr>
            <p:cNvPr id="35" name="Graphic 34">
              <a:extLst>
                <a:ext uri="{FF2B5EF4-FFF2-40B4-BE49-F238E27FC236}">
                  <a16:creationId xmlns:a16="http://schemas.microsoft.com/office/drawing/2014/main" id="{0D8447E1-3B41-DD42-90FC-AC98FDB23C4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6155" y="2782693"/>
              <a:ext cx="1269584" cy="1538889"/>
            </a:xfrm>
            <a:prstGeom prst="rect">
              <a:avLst/>
            </a:prstGeom>
          </p:spPr>
        </p:pic>
      </p:grpSp>
    </p:spTree>
    <p:extLst>
      <p:ext uri="{BB962C8B-B14F-4D97-AF65-F5344CB8AC3E}">
        <p14:creationId xmlns:p14="http://schemas.microsoft.com/office/powerpoint/2010/main" val="890211150"/>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4809521F-4948-0E4F-8602-ABCBC02D641D}"/>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2" name="Freeform 21">
            <a:extLst>
              <a:ext uri="{FF2B5EF4-FFF2-40B4-BE49-F238E27FC236}">
                <a16:creationId xmlns:a16="http://schemas.microsoft.com/office/drawing/2014/main" id="{0F932A20-A918-7442-9445-C2ECA7D2DD9D}"/>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1 of 2</a:t>
            </a:r>
          </a:p>
        </p:txBody>
      </p:sp>
      <p:sp>
        <p:nvSpPr>
          <p:cNvPr id="23" name="Freeform 22">
            <a:extLst>
              <a:ext uri="{FF2B5EF4-FFF2-40B4-BE49-F238E27FC236}">
                <a16:creationId xmlns:a16="http://schemas.microsoft.com/office/drawing/2014/main" id="{EC479D1E-D04B-064B-B5D7-500EE4D77139}"/>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89000">
                <a:srgbClr val="062439"/>
              </a:gs>
            </a:gsLst>
            <a:lin ang="5400000" scaled="1"/>
          </a:gra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BCEC20"/>
                </a:solidFill>
              </a:rPr>
              <a:t>Johnson &amp; Johnson Patient Assistance Foundation (JJPAF) – Compliance Guidelines 2 of 2</a:t>
            </a:r>
          </a:p>
        </p:txBody>
      </p:sp>
      <p:sp>
        <p:nvSpPr>
          <p:cNvPr id="24" name="Freeform 23">
            <a:extLst>
              <a:ext uri="{FF2B5EF4-FFF2-40B4-BE49-F238E27FC236}">
                <a16:creationId xmlns:a16="http://schemas.microsoft.com/office/drawing/2014/main" id="{354FB39D-5420-2743-8C13-72525C0D9E69}"/>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Reimbursement Activities Compliance Guidelines</a:t>
            </a:r>
          </a:p>
        </p:txBody>
      </p:sp>
      <p:sp>
        <p:nvSpPr>
          <p:cNvPr id="25" name="Freeform 24">
            <a:extLst>
              <a:ext uri="{FF2B5EF4-FFF2-40B4-BE49-F238E27FC236}">
                <a16:creationId xmlns:a16="http://schemas.microsoft.com/office/drawing/2014/main" id="{997F03BB-A858-0A4C-9FB2-79392591464E}"/>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Patient Access Field Analytics (PAFA) – </a:t>
            </a:r>
            <a:br>
              <a:rPr lang="en-US" sz="1050" dirty="0">
                <a:solidFill>
                  <a:srgbClr val="14263D"/>
                </a:solidFill>
              </a:rPr>
            </a:br>
            <a:r>
              <a:rPr lang="en-US" sz="1050" dirty="0">
                <a:solidFill>
                  <a:srgbClr val="14263D"/>
                </a:solidFill>
              </a:rPr>
              <a:t>Compliance Guidelines</a:t>
            </a:r>
          </a:p>
        </p:txBody>
      </p:sp>
      <p:sp>
        <p:nvSpPr>
          <p:cNvPr id="29" name="Freeform 28">
            <a:extLst>
              <a:ext uri="{FF2B5EF4-FFF2-40B4-BE49-F238E27FC236}">
                <a16:creationId xmlns:a16="http://schemas.microsoft.com/office/drawing/2014/main" id="{79742F4B-E2DE-7345-AE5F-1D1B212D0FBF}"/>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71000">
                <a:srgbClr val="6EAA2A"/>
              </a:gs>
            </a:gsLst>
            <a:lin ang="5400000" scaled="0"/>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62439"/>
                </a:solidFill>
              </a:rPr>
              <a:t>Janssen CarePath Compliance Guidelines</a:t>
            </a:r>
          </a:p>
        </p:txBody>
      </p:sp>
      <p:sp>
        <p:nvSpPr>
          <p:cNvPr id="30" name="Freeform 29">
            <a:extLst>
              <a:ext uri="{FF2B5EF4-FFF2-40B4-BE49-F238E27FC236}">
                <a16:creationId xmlns:a16="http://schemas.microsoft.com/office/drawing/2014/main" id="{08C3049B-2074-DA49-94C8-4FC38F3FD140}"/>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PONVORY</a:t>
            </a:r>
            <a:r>
              <a:rPr lang="en-US" sz="1050" baseline="30000" dirty="0">
                <a:solidFill>
                  <a:srgbClr val="14263D"/>
                </a:solidFill>
              </a:rPr>
              <a:t>TM</a:t>
            </a:r>
            <a:r>
              <a:rPr lang="en-US" sz="1050" dirty="0">
                <a:solidFill>
                  <a:srgbClr val="14263D"/>
                </a:solidFill>
              </a:rPr>
              <a:t> Pretest Rebate Program</a:t>
            </a:r>
          </a:p>
        </p:txBody>
      </p:sp>
      <p:grpSp>
        <p:nvGrpSpPr>
          <p:cNvPr id="20" name="HYPERLINKS">
            <a:extLst>
              <a:ext uri="{FF2B5EF4-FFF2-40B4-BE49-F238E27FC236}">
                <a16:creationId xmlns:a16="http://schemas.microsoft.com/office/drawing/2014/main" id="{D6674AAC-21F6-ED40-8CC4-AA9662E5CE9F}"/>
              </a:ext>
            </a:extLst>
          </p:cNvPr>
          <p:cNvGrpSpPr/>
          <p:nvPr/>
        </p:nvGrpSpPr>
        <p:grpSpPr>
          <a:xfrm>
            <a:off x="334248" y="1104160"/>
            <a:ext cx="8510553" cy="929463"/>
            <a:chOff x="334248" y="1104160"/>
            <a:chExt cx="8510553" cy="929463"/>
          </a:xfrm>
        </p:grpSpPr>
        <p:sp>
          <p:nvSpPr>
            <p:cNvPr id="31" name="Freeform 30">
              <a:hlinkClick r:id="rId3" action="ppaction://hlinksldjump"/>
              <a:extLst>
                <a:ext uri="{FF2B5EF4-FFF2-40B4-BE49-F238E27FC236}">
                  <a16:creationId xmlns:a16="http://schemas.microsoft.com/office/drawing/2014/main" id="{5B6AA19E-D141-9042-8C67-A655C7D1831E}"/>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3" name="Freeform 32">
              <a:hlinkClick r:id="rId6" action="ppaction://hlinksldjump"/>
              <a:extLst>
                <a:ext uri="{FF2B5EF4-FFF2-40B4-BE49-F238E27FC236}">
                  <a16:creationId xmlns:a16="http://schemas.microsoft.com/office/drawing/2014/main" id="{1F687D06-9095-8D48-B111-BEF20689EF09}"/>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4" name="Freeform 33">
              <a:hlinkClick r:id="rId7" action="ppaction://hlinksldjump"/>
              <a:extLst>
                <a:ext uri="{FF2B5EF4-FFF2-40B4-BE49-F238E27FC236}">
                  <a16:creationId xmlns:a16="http://schemas.microsoft.com/office/drawing/2014/main" id="{2D3E3C3E-2831-124A-A332-528F1BBB62D7}"/>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5" name="Freeform 34">
              <a:hlinkClick r:id="rId8" action="ppaction://hlinksldjump"/>
              <a:extLst>
                <a:ext uri="{FF2B5EF4-FFF2-40B4-BE49-F238E27FC236}">
                  <a16:creationId xmlns:a16="http://schemas.microsoft.com/office/drawing/2014/main" id="{22299FA9-04DD-2448-A6D0-1282F447A7CF}"/>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6" name="Freeform 35">
              <a:hlinkClick r:id="rId9" action="ppaction://hlinksldjump"/>
              <a:extLst>
                <a:ext uri="{FF2B5EF4-FFF2-40B4-BE49-F238E27FC236}">
                  <a16:creationId xmlns:a16="http://schemas.microsoft.com/office/drawing/2014/main" id="{F8F3CDEE-2B2E-AD49-95E9-77ADFAD66417}"/>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7" name="Freeform 36">
              <a:hlinkClick r:id="rId10" action="ppaction://hlinksldjump"/>
              <a:extLst>
                <a:ext uri="{FF2B5EF4-FFF2-40B4-BE49-F238E27FC236}">
                  <a16:creationId xmlns:a16="http://schemas.microsoft.com/office/drawing/2014/main" id="{7AA6405C-ED67-C24C-BAC4-120E4D9E588A}"/>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8" name="Hyperlink">
            <a:hlinkClick r:id="rId11" action="ppaction://hlinksldjump"/>
            <a:extLst>
              <a:ext uri="{FF2B5EF4-FFF2-40B4-BE49-F238E27FC236}">
                <a16:creationId xmlns:a16="http://schemas.microsoft.com/office/drawing/2014/main" id="{5B2783AF-87F5-1E49-A104-5FFFF816BD45}"/>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4">
            <a:extLst>
              <a:ext uri="{FF2B5EF4-FFF2-40B4-BE49-F238E27FC236}">
                <a16:creationId xmlns:a16="http://schemas.microsoft.com/office/drawing/2014/main" id="{8CDC0A73-B9F8-E84F-B423-CC337C00E7A0}"/>
              </a:ext>
            </a:extLst>
          </p:cNvPr>
          <p:cNvSpPr txBox="1">
            <a:spLocks/>
          </p:cNvSpPr>
          <p:nvPr/>
        </p:nvSpPr>
        <p:spPr>
          <a:xfrm>
            <a:off x="648813" y="2240788"/>
            <a:ext cx="7775346" cy="3658100"/>
          </a:xfrm>
          <a:prstGeom prst="rect">
            <a:avLst/>
          </a:prstGeom>
        </p:spPr>
        <p:txBody>
          <a:bodyPr vert="horz" lIns="91440" tIns="45720" rIns="91440" bIns="45720" rtlCol="0">
            <a:noAutofit/>
          </a:bodyPr>
          <a:lstStyle>
            <a:lvl1pPr marL="228554" indent="-228554" algn="l" defTabSz="914217" rtl="0" eaLnBrk="1" latinLnBrk="0" hangingPunct="1">
              <a:lnSpc>
                <a:spcPct val="90000"/>
              </a:lnSpc>
              <a:spcBef>
                <a:spcPts val="1200"/>
              </a:spcBef>
              <a:spcAft>
                <a:spcPts val="300"/>
              </a:spcAft>
              <a:buClr>
                <a:schemeClr val="tx1">
                  <a:lumMod val="50000"/>
                </a:schemeClr>
              </a:buClr>
              <a:buFont typeface="Arial" panose="020B0604020202020204" pitchFamily="34" charset="0"/>
              <a:buChar char="•"/>
              <a:defRPr sz="2400" b="0" i="0" kern="1200">
                <a:solidFill>
                  <a:srgbClr val="636466"/>
                </a:solidFill>
                <a:latin typeface="Apex Sans Book" panose="02010600040501010103" pitchFamily="2" charset="77"/>
                <a:ea typeface="+mn-ea"/>
                <a:cs typeface="Arial" panose="020B0604020202020204" pitchFamily="34" charset="0"/>
              </a:defRPr>
            </a:lvl1pPr>
            <a:lvl2pPr marL="685663"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200" b="0" i="0" kern="1200">
                <a:solidFill>
                  <a:srgbClr val="636466"/>
                </a:solidFill>
                <a:latin typeface="Apex Sans Book" panose="02010600040501010103" pitchFamily="2" charset="77"/>
                <a:ea typeface="+mn-ea"/>
                <a:cs typeface="Arial" panose="020B0604020202020204" pitchFamily="34" charset="0"/>
              </a:defRPr>
            </a:lvl2pPr>
            <a:lvl3pPr marL="1142771"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000" b="0" i="0" kern="1200">
                <a:solidFill>
                  <a:srgbClr val="636466"/>
                </a:solidFill>
                <a:latin typeface="Apex Sans Book" panose="02010600040501010103" pitchFamily="2" charset="77"/>
                <a:ea typeface="+mn-ea"/>
                <a:cs typeface="Arial" panose="020B0604020202020204" pitchFamily="34" charset="0"/>
              </a:defRPr>
            </a:lvl3pPr>
            <a:lvl4pPr marL="1599880"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800" b="0" i="0" kern="1200">
                <a:solidFill>
                  <a:srgbClr val="636466"/>
                </a:solidFill>
                <a:latin typeface="Apex Sans Book" panose="02010600040501010103" pitchFamily="2" charset="77"/>
                <a:ea typeface="+mn-ea"/>
                <a:cs typeface="Arial" panose="020B0604020202020204" pitchFamily="34" charset="0"/>
              </a:defRPr>
            </a:lvl4pPr>
            <a:lvl5pPr marL="2056989"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600" b="0" i="0" kern="1200">
                <a:solidFill>
                  <a:srgbClr val="636466"/>
                </a:solidFill>
                <a:latin typeface="Apex Sans Book" panose="02010600040501010103" pitchFamily="2" charset="77"/>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200"/>
              </a:spcAft>
            </a:pPr>
            <a:r>
              <a:rPr lang="en-US" sz="1400" dirty="0">
                <a:solidFill>
                  <a:srgbClr val="002060"/>
                </a:solidFill>
                <a:latin typeface="+mn-lt"/>
              </a:rPr>
              <a:t>Discussions around Patient Assistance Programs should never take place in a selling situation (eg, pricing, formulary)</a:t>
            </a:r>
          </a:p>
          <a:p>
            <a:pPr>
              <a:lnSpc>
                <a:spcPct val="100000"/>
              </a:lnSpc>
              <a:spcBef>
                <a:spcPts val="600"/>
              </a:spcBef>
              <a:spcAft>
                <a:spcPts val="200"/>
              </a:spcAft>
            </a:pPr>
            <a:r>
              <a:rPr lang="en-US" sz="1400" dirty="0">
                <a:solidFill>
                  <a:srgbClr val="002060"/>
                </a:solidFill>
                <a:latin typeface="+mn-lt"/>
              </a:rPr>
              <a:t>The JJPAF program brochure and brochure stand is available via RepLink360 for field-based associates; this brochure should not be utilized as a selling tool</a:t>
            </a:r>
          </a:p>
          <a:p>
            <a:pPr>
              <a:lnSpc>
                <a:spcPct val="100000"/>
              </a:lnSpc>
              <a:spcBef>
                <a:spcPts val="600"/>
              </a:spcBef>
              <a:spcAft>
                <a:spcPts val="200"/>
              </a:spcAft>
            </a:pPr>
            <a:r>
              <a:rPr lang="en-US" sz="1400" dirty="0">
                <a:solidFill>
                  <a:srgbClr val="002060"/>
                </a:solidFill>
                <a:latin typeface="+mn-lt"/>
              </a:rPr>
              <a:t>JJPAF program-specific criteria may not be discussed or addressed directly with customers</a:t>
            </a:r>
          </a:p>
          <a:p>
            <a:pPr>
              <a:lnSpc>
                <a:spcPct val="100000"/>
              </a:lnSpc>
              <a:spcBef>
                <a:spcPts val="600"/>
              </a:spcBef>
              <a:spcAft>
                <a:spcPts val="200"/>
              </a:spcAft>
            </a:pPr>
            <a:r>
              <a:rPr lang="en-US" sz="1400" dirty="0">
                <a:solidFill>
                  <a:srgbClr val="002060"/>
                </a:solidFill>
                <a:latin typeface="+mn-lt"/>
              </a:rPr>
              <a:t>Customer questions and issues related to the Patient Assistance Program should be referred to JJPAF at 800-652-6227, Monday through Friday, 9 </a:t>
            </a:r>
            <a:r>
              <a:rPr lang="en-US" sz="900" dirty="0">
                <a:solidFill>
                  <a:srgbClr val="002060"/>
                </a:solidFill>
                <a:latin typeface="+mn-lt"/>
              </a:rPr>
              <a:t>AM</a:t>
            </a:r>
            <a:r>
              <a:rPr lang="en-US" sz="1400" dirty="0">
                <a:solidFill>
                  <a:srgbClr val="002060"/>
                </a:solidFill>
                <a:latin typeface="+mn-lt"/>
              </a:rPr>
              <a:t> to 6 </a:t>
            </a:r>
            <a:r>
              <a:rPr lang="en-US" sz="900" dirty="0">
                <a:solidFill>
                  <a:srgbClr val="002060"/>
                </a:solidFill>
                <a:latin typeface="+mn-lt"/>
              </a:rPr>
              <a:t>PM</a:t>
            </a:r>
            <a:r>
              <a:rPr lang="en-US" sz="1400" dirty="0">
                <a:solidFill>
                  <a:srgbClr val="002060"/>
                </a:solidFill>
                <a:latin typeface="+mn-lt"/>
              </a:rPr>
              <a:t> Eastern Time</a:t>
            </a:r>
          </a:p>
          <a:p>
            <a:pPr>
              <a:lnSpc>
                <a:spcPct val="100000"/>
              </a:lnSpc>
              <a:spcBef>
                <a:spcPts val="600"/>
              </a:spcBef>
              <a:spcAft>
                <a:spcPts val="200"/>
              </a:spcAft>
            </a:pPr>
            <a:r>
              <a:rPr lang="en-US" sz="1400" dirty="0">
                <a:solidFill>
                  <a:srgbClr val="002060"/>
                </a:solidFill>
                <a:latin typeface="+mn-lt"/>
              </a:rPr>
              <a:t>All field-based associate and Key Account Manager (KAM) discussions related to JJPAF must also be limited in the same manner as sales representatives </a:t>
            </a:r>
          </a:p>
          <a:p>
            <a:pPr>
              <a:lnSpc>
                <a:spcPct val="100000"/>
              </a:lnSpc>
              <a:spcBef>
                <a:spcPts val="600"/>
              </a:spcBef>
              <a:spcAft>
                <a:spcPts val="200"/>
              </a:spcAft>
            </a:pPr>
            <a:r>
              <a:rPr lang="en-US" sz="1400" dirty="0">
                <a:solidFill>
                  <a:srgbClr val="002060"/>
                </a:solidFill>
                <a:latin typeface="+mn-lt"/>
              </a:rPr>
              <a:t>Field-based associates should not contact the JJPAF internal Patient Assistance Team regarding specific patient applications or cases </a:t>
            </a:r>
          </a:p>
          <a:p>
            <a:pPr>
              <a:lnSpc>
                <a:spcPct val="100000"/>
              </a:lnSpc>
              <a:spcBef>
                <a:spcPts val="600"/>
              </a:spcBef>
              <a:spcAft>
                <a:spcPts val="200"/>
              </a:spcAft>
            </a:pPr>
            <a:r>
              <a:rPr lang="en-US" sz="1400" dirty="0">
                <a:solidFill>
                  <a:srgbClr val="002060"/>
                </a:solidFill>
                <a:latin typeface="+mn-lt"/>
              </a:rPr>
              <a:t>Field-based associates should never obtain, become privy to, or disseminate protected health information (PHI)</a:t>
            </a:r>
          </a:p>
        </p:txBody>
      </p:sp>
    </p:spTree>
    <p:extLst>
      <p:ext uri="{BB962C8B-B14F-4D97-AF65-F5344CB8AC3E}">
        <p14:creationId xmlns:p14="http://schemas.microsoft.com/office/powerpoint/2010/main" val="238746735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a:extLst>
              <a:ext uri="{FF2B5EF4-FFF2-40B4-BE49-F238E27FC236}">
                <a16:creationId xmlns:a16="http://schemas.microsoft.com/office/drawing/2014/main" id="{AEE5E056-FF91-5C40-AEF2-6224853F2474}"/>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4" name="Freeform 23">
            <a:extLst>
              <a:ext uri="{FF2B5EF4-FFF2-40B4-BE49-F238E27FC236}">
                <a16:creationId xmlns:a16="http://schemas.microsoft.com/office/drawing/2014/main" id="{91CF3B50-9A1C-7049-A3CA-91F3088F1684}"/>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1 of 3</a:t>
            </a:r>
          </a:p>
        </p:txBody>
      </p:sp>
      <p:sp>
        <p:nvSpPr>
          <p:cNvPr id="25" name="Freeform 24">
            <a:extLst>
              <a:ext uri="{FF2B5EF4-FFF2-40B4-BE49-F238E27FC236}">
                <a16:creationId xmlns:a16="http://schemas.microsoft.com/office/drawing/2014/main" id="{E9511442-EEC6-F84A-992B-7601A07C13C1}"/>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2 of 3</a:t>
            </a:r>
          </a:p>
        </p:txBody>
      </p:sp>
      <p:sp>
        <p:nvSpPr>
          <p:cNvPr id="29" name="Freeform 28">
            <a:extLst>
              <a:ext uri="{FF2B5EF4-FFF2-40B4-BE49-F238E27FC236}">
                <a16:creationId xmlns:a16="http://schemas.microsoft.com/office/drawing/2014/main" id="{0EBC4F21-8E5B-C94E-8595-2E146C78DE07}"/>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Reimbursement Activities Compliance Guidelines</a:t>
            </a:r>
          </a:p>
        </p:txBody>
      </p:sp>
      <p:sp>
        <p:nvSpPr>
          <p:cNvPr id="30" name="Freeform 29">
            <a:extLst>
              <a:ext uri="{FF2B5EF4-FFF2-40B4-BE49-F238E27FC236}">
                <a16:creationId xmlns:a16="http://schemas.microsoft.com/office/drawing/2014/main" id="{C863857C-17F0-794D-A117-A5C6F7C84BC9}"/>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99000">
                <a:srgbClr val="062439"/>
              </a:gs>
            </a:gsLst>
            <a:lin ang="5400000" scaled="1"/>
          </a:gra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BCEC20"/>
                </a:solidFill>
              </a:rPr>
              <a:t>Patient Access Field Analytics (PAFA) – </a:t>
            </a:r>
            <a:br>
              <a:rPr lang="en-US" sz="1050" dirty="0">
                <a:solidFill>
                  <a:srgbClr val="BCEC20"/>
                </a:solidFill>
              </a:rPr>
            </a:br>
            <a:r>
              <a:rPr lang="en-US" sz="1050" dirty="0">
                <a:solidFill>
                  <a:srgbClr val="BCEC20"/>
                </a:solidFill>
              </a:rPr>
              <a:t>Compliance Guidelines</a:t>
            </a:r>
          </a:p>
        </p:txBody>
      </p:sp>
      <p:sp>
        <p:nvSpPr>
          <p:cNvPr id="31" name="Freeform 30">
            <a:extLst>
              <a:ext uri="{FF2B5EF4-FFF2-40B4-BE49-F238E27FC236}">
                <a16:creationId xmlns:a16="http://schemas.microsoft.com/office/drawing/2014/main" id="{1DF794E1-5F26-F74D-B1C8-FA57E2BF5F1D}"/>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72000">
                <a:srgbClr val="6EAA2A"/>
              </a:gs>
            </a:gsLst>
            <a:lin ang="5400000" scaled="0"/>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62439"/>
                </a:solidFill>
              </a:rPr>
              <a:t>Janssen CarePath Compliance Guidelines</a:t>
            </a:r>
          </a:p>
        </p:txBody>
      </p:sp>
      <p:sp>
        <p:nvSpPr>
          <p:cNvPr id="33" name="Freeform 32">
            <a:extLst>
              <a:ext uri="{FF2B5EF4-FFF2-40B4-BE49-F238E27FC236}">
                <a16:creationId xmlns:a16="http://schemas.microsoft.com/office/drawing/2014/main" id="{CF4A3AC8-1F30-CA4C-AE13-613CAFC7A9B9}"/>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PONVORY</a:t>
            </a:r>
            <a:r>
              <a:rPr lang="en-US" sz="1050" baseline="30000" dirty="0">
                <a:solidFill>
                  <a:srgbClr val="14263D"/>
                </a:solidFill>
              </a:rPr>
              <a:t>TM</a:t>
            </a:r>
            <a:r>
              <a:rPr lang="en-US" sz="1050" dirty="0">
                <a:solidFill>
                  <a:srgbClr val="14263D"/>
                </a:solidFill>
              </a:rPr>
              <a:t> Pretest Rebate Program</a:t>
            </a:r>
          </a:p>
        </p:txBody>
      </p:sp>
      <p:grpSp>
        <p:nvGrpSpPr>
          <p:cNvPr id="20" name="HYPERLINKS">
            <a:extLst>
              <a:ext uri="{FF2B5EF4-FFF2-40B4-BE49-F238E27FC236}">
                <a16:creationId xmlns:a16="http://schemas.microsoft.com/office/drawing/2014/main" id="{A155564B-5DC2-1748-BD40-1E8872D3D4F7}"/>
              </a:ext>
            </a:extLst>
          </p:cNvPr>
          <p:cNvGrpSpPr/>
          <p:nvPr/>
        </p:nvGrpSpPr>
        <p:grpSpPr>
          <a:xfrm>
            <a:off x="334248" y="1104160"/>
            <a:ext cx="8510553" cy="929463"/>
            <a:chOff x="334248" y="1104160"/>
            <a:chExt cx="8510553" cy="929463"/>
          </a:xfrm>
        </p:grpSpPr>
        <p:sp>
          <p:nvSpPr>
            <p:cNvPr id="22" name="Freeform 21">
              <a:hlinkClick r:id="rId3" action="ppaction://hlinksldjump"/>
              <a:extLst>
                <a:ext uri="{FF2B5EF4-FFF2-40B4-BE49-F238E27FC236}">
                  <a16:creationId xmlns:a16="http://schemas.microsoft.com/office/drawing/2014/main" id="{6165392C-3C91-8C46-8B0D-2749EFB18900}"/>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23" name="Freeform 22">
              <a:hlinkClick r:id="rId6" action="ppaction://hlinksldjump"/>
              <a:extLst>
                <a:ext uri="{FF2B5EF4-FFF2-40B4-BE49-F238E27FC236}">
                  <a16:creationId xmlns:a16="http://schemas.microsoft.com/office/drawing/2014/main" id="{BD850C91-3CED-684A-A705-F5A27DA7532E}"/>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4" name="Freeform 33">
              <a:hlinkClick r:id="rId7" action="ppaction://hlinksldjump"/>
              <a:extLst>
                <a:ext uri="{FF2B5EF4-FFF2-40B4-BE49-F238E27FC236}">
                  <a16:creationId xmlns:a16="http://schemas.microsoft.com/office/drawing/2014/main" id="{597CF6B6-CB6A-6D4B-ABB3-032DDD1D18C1}"/>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5" name="Freeform 34">
              <a:hlinkClick r:id="rId8" action="ppaction://hlinksldjump"/>
              <a:extLst>
                <a:ext uri="{FF2B5EF4-FFF2-40B4-BE49-F238E27FC236}">
                  <a16:creationId xmlns:a16="http://schemas.microsoft.com/office/drawing/2014/main" id="{381B1F56-19DA-6A4B-898A-747B14840EA1}"/>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6" name="Freeform 35">
              <a:hlinkClick r:id="rId9" action="ppaction://hlinksldjump"/>
              <a:extLst>
                <a:ext uri="{FF2B5EF4-FFF2-40B4-BE49-F238E27FC236}">
                  <a16:creationId xmlns:a16="http://schemas.microsoft.com/office/drawing/2014/main" id="{1A6E3480-4EB2-9445-8889-C9E3AF5EFACE}"/>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37" name="Freeform 36">
              <a:hlinkClick r:id="rId10" action="ppaction://hlinksldjump"/>
              <a:extLst>
                <a:ext uri="{FF2B5EF4-FFF2-40B4-BE49-F238E27FC236}">
                  <a16:creationId xmlns:a16="http://schemas.microsoft.com/office/drawing/2014/main" id="{9A2C1029-41B3-944F-AB3E-302D81A49367}"/>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8" name="Hyperlink">
            <a:hlinkClick r:id="rId11" action="ppaction://hlinksldjump"/>
            <a:extLst>
              <a:ext uri="{FF2B5EF4-FFF2-40B4-BE49-F238E27FC236}">
                <a16:creationId xmlns:a16="http://schemas.microsoft.com/office/drawing/2014/main" id="{55D984E4-5B99-7543-8B7D-9D7F8EE5A0B0}"/>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4C61B722-B4D6-8B40-A9C5-D2D46B7E659A}"/>
              </a:ext>
            </a:extLst>
          </p:cNvPr>
          <p:cNvSpPr txBox="1">
            <a:spLocks/>
          </p:cNvSpPr>
          <p:nvPr/>
        </p:nvSpPr>
        <p:spPr>
          <a:xfrm>
            <a:off x="648813" y="2240788"/>
            <a:ext cx="7791022" cy="3658100"/>
          </a:xfrm>
          <a:prstGeom prst="rect">
            <a:avLst/>
          </a:prstGeom>
        </p:spPr>
        <p:txBody>
          <a:bodyPr vert="horz" lIns="91440" tIns="45720" rIns="91440" bIns="45720" rtlCol="0">
            <a:noAutofit/>
          </a:bodyPr>
          <a:lstStyle>
            <a:lvl1pPr marL="228554" indent="-228554" algn="l" defTabSz="914217" rtl="0" eaLnBrk="1" latinLnBrk="0" hangingPunct="1">
              <a:lnSpc>
                <a:spcPct val="90000"/>
              </a:lnSpc>
              <a:spcBef>
                <a:spcPts val="1200"/>
              </a:spcBef>
              <a:spcAft>
                <a:spcPts val="300"/>
              </a:spcAft>
              <a:buClr>
                <a:schemeClr val="tx1">
                  <a:lumMod val="50000"/>
                </a:schemeClr>
              </a:buClr>
              <a:buFont typeface="Arial" panose="020B0604020202020204" pitchFamily="34" charset="0"/>
              <a:buChar char="•"/>
              <a:defRPr sz="2400" b="0" i="0" kern="1200">
                <a:solidFill>
                  <a:srgbClr val="636466"/>
                </a:solidFill>
                <a:latin typeface="Apex Sans Book" panose="02010600040501010103" pitchFamily="2" charset="77"/>
                <a:ea typeface="+mn-ea"/>
                <a:cs typeface="Arial" panose="020B0604020202020204" pitchFamily="34" charset="0"/>
              </a:defRPr>
            </a:lvl1pPr>
            <a:lvl2pPr marL="685663"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200" b="0" i="0" kern="1200">
                <a:solidFill>
                  <a:srgbClr val="636466"/>
                </a:solidFill>
                <a:latin typeface="Apex Sans Book" panose="02010600040501010103" pitchFamily="2" charset="77"/>
                <a:ea typeface="+mn-ea"/>
                <a:cs typeface="Arial" panose="020B0604020202020204" pitchFamily="34" charset="0"/>
              </a:defRPr>
            </a:lvl2pPr>
            <a:lvl3pPr marL="1142771"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2000" b="0" i="0" kern="1200">
                <a:solidFill>
                  <a:srgbClr val="636466"/>
                </a:solidFill>
                <a:latin typeface="Apex Sans Book" panose="02010600040501010103" pitchFamily="2" charset="77"/>
                <a:ea typeface="+mn-ea"/>
                <a:cs typeface="Arial" panose="020B0604020202020204" pitchFamily="34" charset="0"/>
              </a:defRPr>
            </a:lvl3pPr>
            <a:lvl4pPr marL="1599880"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800" b="0" i="0" kern="1200">
                <a:solidFill>
                  <a:srgbClr val="636466"/>
                </a:solidFill>
                <a:latin typeface="Apex Sans Book" panose="02010600040501010103" pitchFamily="2" charset="77"/>
                <a:ea typeface="+mn-ea"/>
                <a:cs typeface="Arial" panose="020B0604020202020204" pitchFamily="34" charset="0"/>
              </a:defRPr>
            </a:lvl4pPr>
            <a:lvl5pPr marL="2056989" indent="-228554" algn="l" defTabSz="914217" rtl="0" eaLnBrk="1" latinLnBrk="0" hangingPunct="1">
              <a:lnSpc>
                <a:spcPct val="90000"/>
              </a:lnSpc>
              <a:spcBef>
                <a:spcPts val="300"/>
              </a:spcBef>
              <a:spcAft>
                <a:spcPts val="300"/>
              </a:spcAft>
              <a:buClr>
                <a:schemeClr val="tx1">
                  <a:lumMod val="50000"/>
                </a:schemeClr>
              </a:buClr>
              <a:buFont typeface="Arial" panose="020B0604020202020204" pitchFamily="34" charset="0"/>
              <a:buChar char="•"/>
              <a:defRPr sz="1600" b="0" i="0" kern="1200">
                <a:solidFill>
                  <a:srgbClr val="636466"/>
                </a:solidFill>
                <a:latin typeface="Apex Sans Book" panose="02010600040501010103" pitchFamily="2" charset="77"/>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200"/>
              </a:spcAft>
            </a:pPr>
            <a:r>
              <a:rPr lang="en-US" sz="1400" dirty="0">
                <a:solidFill>
                  <a:srgbClr val="002060"/>
                </a:solidFill>
                <a:latin typeface="+mn-lt"/>
              </a:rPr>
              <a:t>The PAFA Reports are for internal use and reference only</a:t>
            </a:r>
          </a:p>
          <a:p>
            <a:pPr>
              <a:lnSpc>
                <a:spcPct val="100000"/>
              </a:lnSpc>
              <a:spcBef>
                <a:spcPts val="600"/>
              </a:spcBef>
              <a:spcAft>
                <a:spcPts val="200"/>
              </a:spcAft>
            </a:pPr>
            <a:r>
              <a:rPr lang="en-US" sz="1400" dirty="0">
                <a:solidFill>
                  <a:srgbClr val="002060"/>
                </a:solidFill>
                <a:latin typeface="+mn-lt"/>
              </a:rPr>
              <a:t>The information should not be used in a selling situation</a:t>
            </a:r>
          </a:p>
          <a:p>
            <a:pPr>
              <a:lnSpc>
                <a:spcPct val="100000"/>
              </a:lnSpc>
              <a:spcBef>
                <a:spcPts val="600"/>
              </a:spcBef>
              <a:spcAft>
                <a:spcPts val="200"/>
              </a:spcAft>
            </a:pPr>
            <a:r>
              <a:rPr lang="en-US" sz="1400" dirty="0">
                <a:solidFill>
                  <a:srgbClr val="002060"/>
                </a:solidFill>
                <a:latin typeface="+mn-lt"/>
              </a:rPr>
              <a:t>The information within should not be discussed in any manner with customers</a:t>
            </a:r>
          </a:p>
          <a:p>
            <a:pPr>
              <a:lnSpc>
                <a:spcPct val="100000"/>
              </a:lnSpc>
              <a:spcBef>
                <a:spcPts val="600"/>
              </a:spcBef>
              <a:spcAft>
                <a:spcPts val="200"/>
              </a:spcAft>
            </a:pPr>
            <a:r>
              <a:rPr lang="en-US" sz="1400" dirty="0">
                <a:solidFill>
                  <a:srgbClr val="002060"/>
                </a:solidFill>
                <a:latin typeface="+mn-lt"/>
              </a:rPr>
              <a:t>Do not use to gain access; Janssen CarePath is for support of patients and caregivers</a:t>
            </a:r>
          </a:p>
          <a:p>
            <a:pPr>
              <a:lnSpc>
                <a:spcPct val="100000"/>
              </a:lnSpc>
              <a:spcBef>
                <a:spcPts val="600"/>
              </a:spcBef>
              <a:spcAft>
                <a:spcPts val="200"/>
              </a:spcAft>
            </a:pPr>
            <a:endParaRPr lang="en-US" sz="1400" dirty="0">
              <a:solidFill>
                <a:srgbClr val="1A4065"/>
              </a:solidFill>
              <a:latin typeface="+mn-lt"/>
            </a:endParaRPr>
          </a:p>
        </p:txBody>
      </p:sp>
    </p:spTree>
    <p:extLst>
      <p:ext uri="{BB962C8B-B14F-4D97-AF65-F5344CB8AC3E}">
        <p14:creationId xmlns:p14="http://schemas.microsoft.com/office/powerpoint/2010/main" val="3583978701"/>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00DF6368-245C-AF4E-BA05-AEC158C4A552}"/>
              </a:ext>
            </a:extLst>
          </p:cNvPr>
          <p:cNvSpPr>
            <a:spLocks noGrp="1"/>
          </p:cNvSpPr>
          <p:nvPr>
            <p:ph type="title"/>
          </p:nvPr>
        </p:nvSpPr>
        <p:spPr/>
        <p:txBody>
          <a:bodyPr/>
          <a:lstStyle/>
          <a:p>
            <a:endParaRPr lang="en-US" dirty="0"/>
          </a:p>
        </p:txBody>
      </p:sp>
      <p:sp>
        <p:nvSpPr>
          <p:cNvPr id="26" name="Text Placeholder 4">
            <a:extLst>
              <a:ext uri="{FF2B5EF4-FFF2-40B4-BE49-F238E27FC236}">
                <a16:creationId xmlns:a16="http://schemas.microsoft.com/office/drawing/2014/main" id="{F393B9E9-7A9F-434A-8C66-63847C913DFD}"/>
              </a:ext>
            </a:extLst>
          </p:cNvPr>
          <p:cNvSpPr>
            <a:spLocks noGrp="1"/>
          </p:cNvSpPr>
          <p:nvPr>
            <p:ph idx="1"/>
          </p:nvPr>
        </p:nvSpPr>
        <p:spPr>
          <a:xfrm>
            <a:off x="688071" y="2287801"/>
            <a:ext cx="7606076" cy="3505200"/>
          </a:xfrm>
        </p:spPr>
        <p:txBody>
          <a:bodyPr>
            <a:normAutofit/>
          </a:bodyPr>
          <a:lstStyle/>
          <a:p>
            <a:r>
              <a:rPr lang="en-US" sz="2400" dirty="0"/>
              <a:t>The PAFA Reports are for internal use and reference only</a:t>
            </a:r>
          </a:p>
          <a:p>
            <a:r>
              <a:rPr lang="en-US" sz="2400" dirty="0"/>
              <a:t>The information should not be used in a selling situation</a:t>
            </a:r>
          </a:p>
          <a:p>
            <a:r>
              <a:rPr lang="en-US" sz="2400" dirty="0"/>
              <a:t>The information within should not be discussed in any manner with customers</a:t>
            </a:r>
          </a:p>
          <a:p>
            <a:r>
              <a:rPr lang="en-US" sz="2400" dirty="0"/>
              <a:t>Do not use to gain access. Janssen CarePath is for support of patients and caregivers</a:t>
            </a:r>
          </a:p>
        </p:txBody>
      </p:sp>
      <p:sp>
        <p:nvSpPr>
          <p:cNvPr id="8" name="Title 1">
            <a:extLst>
              <a:ext uri="{FF2B5EF4-FFF2-40B4-BE49-F238E27FC236}">
                <a16:creationId xmlns:a16="http://schemas.microsoft.com/office/drawing/2014/main" id="{6A2F1B77-BD95-CC41-AECF-2BBCE0AEAD99}"/>
              </a:ext>
            </a:extLst>
          </p:cNvPr>
          <p:cNvSpPr txBox="1">
            <a:spLocks/>
          </p:cNvSpPr>
          <p:nvPr/>
        </p:nvSpPr>
        <p:spPr>
          <a:xfrm>
            <a:off x="326528" y="959112"/>
            <a:ext cx="8502813" cy="651317"/>
          </a:xfrm>
          <a:prstGeom prst="rect">
            <a:avLst/>
          </a:prstGeom>
          <a:effectLst/>
        </p:spPr>
        <p:txBody>
          <a:bodyPr vert="horz" lIns="91440" tIns="45720" rIns="91440" bIns="45720" rtlCol="0" anchor="ctr" anchorCtr="0">
            <a:normAutofit/>
          </a:bodyPr>
          <a:lstStyle>
            <a:lvl1pPr algn="l" defTabSz="685629" rtl="0" eaLnBrk="1" latinLnBrk="0" hangingPunct="1">
              <a:lnSpc>
                <a:spcPct val="80000"/>
              </a:lnSpc>
              <a:spcBef>
                <a:spcPct val="0"/>
              </a:spcBef>
              <a:buNone/>
              <a:defRPr sz="2699" b="1" i="0" kern="1200" spc="113">
                <a:solidFill>
                  <a:schemeClr val="bg1"/>
                </a:solidFill>
                <a:effectLst/>
                <a:latin typeface="+mj-lt"/>
                <a:ea typeface="+mj-ea"/>
                <a:cs typeface="Arial Black" panose="020B0604020202020204" pitchFamily="34" charset="0"/>
              </a:defRPr>
            </a:lvl1pPr>
          </a:lstStyle>
          <a:p>
            <a:r>
              <a:rPr lang="en-US" sz="2700" dirty="0">
                <a:latin typeface="Apex Sans Light" panose="020B0604020202020204" pitchFamily="50" charset="0"/>
                <a:cs typeface="Calibri" panose="020F0502020204030204" pitchFamily="34" charset="0"/>
              </a:rPr>
              <a:t>Ponvory™ Patient Prescription Journey</a:t>
            </a:r>
            <a:endParaRPr lang="en-US" dirty="0"/>
          </a:p>
        </p:txBody>
      </p:sp>
      <p:sp>
        <p:nvSpPr>
          <p:cNvPr id="9" name="Rectangle 8">
            <a:extLst>
              <a:ext uri="{FF2B5EF4-FFF2-40B4-BE49-F238E27FC236}">
                <a16:creationId xmlns:a16="http://schemas.microsoft.com/office/drawing/2014/main" id="{007B7BC8-1A18-D24A-B475-33922F9F6C94}"/>
              </a:ext>
            </a:extLst>
          </p:cNvPr>
          <p:cNvSpPr/>
          <p:nvPr/>
        </p:nvSpPr>
        <p:spPr>
          <a:xfrm>
            <a:off x="1757"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hlinkClick r:id="rId3" action="ppaction://hlinksldjump"/>
            <a:extLst>
              <a:ext uri="{FF2B5EF4-FFF2-40B4-BE49-F238E27FC236}">
                <a16:creationId xmlns:a16="http://schemas.microsoft.com/office/drawing/2014/main" id="{D269D4AE-340A-074E-AC88-6BCBC8EFC1A1}"/>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6" name="Freeform 35">
            <a:extLst>
              <a:ext uri="{FF2B5EF4-FFF2-40B4-BE49-F238E27FC236}">
                <a16:creationId xmlns:a16="http://schemas.microsoft.com/office/drawing/2014/main" id="{18FC6501-E75E-F149-83D5-1B221580EFDE}"/>
              </a:ext>
            </a:extLst>
          </p:cNvPr>
          <p:cNvSpPr/>
          <p:nvPr/>
        </p:nvSpPr>
        <p:spPr>
          <a:xfrm>
            <a:off x="333786" y="1116222"/>
            <a:ext cx="8495555"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D332D451-62B5-6D49-BFBC-89A60C036246}"/>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25708D"/>
              </a:gs>
              <a:gs pos="72000">
                <a:srgbClr val="062439"/>
              </a:gs>
            </a:gsLst>
            <a:lin ang="5400000" scaled="0"/>
          </a:gradFill>
          <a:ln w="28575">
            <a:gradFill>
              <a:gsLst>
                <a:gs pos="0">
                  <a:srgbClr val="BCEC20"/>
                </a:gs>
                <a:gs pos="100000">
                  <a:srgbClr val="6EAA2A"/>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054142FB-DFAC-144A-800E-5C4E69E8BC33}"/>
              </a:ext>
            </a:extLst>
          </p:cNvPr>
          <p:cNvSpPr txBox="1">
            <a:spLocks/>
          </p:cNvSpPr>
          <p:nvPr/>
        </p:nvSpPr>
        <p:spPr>
          <a:xfrm>
            <a:off x="899676" y="551919"/>
            <a:ext cx="8281748" cy="520663"/>
          </a:xfrm>
          <a:prstGeom prst="rect">
            <a:avLst/>
          </a:prstGeom>
          <a:effectLst/>
        </p:spPr>
        <p:txBody>
          <a:bodyPr vert="horz" lIns="91440" tIns="45720" rIns="91440" bIns="45720" rtlCol="0" anchor="ctr" anchorCtr="0">
            <a:normAutofit/>
          </a:bodyPr>
          <a:lstStyle>
            <a:defPPr>
              <a:defRPr lang="en-US"/>
            </a:defPPr>
            <a:lvl1pPr defTabSz="685629">
              <a:lnSpc>
                <a:spcPct val="80000"/>
              </a:lnSpc>
              <a:spcBef>
                <a:spcPct val="0"/>
              </a:spcBef>
              <a:buNone/>
              <a:defRPr sz="2699" b="1" i="0" spc="113">
                <a:solidFill>
                  <a:schemeClr val="bg1"/>
                </a:solidFill>
                <a:effectLst/>
                <a:latin typeface="+mj-lt"/>
                <a:ea typeface="+mj-ea"/>
                <a:cs typeface="Calibri" panose="020F0502020204030204" pitchFamily="34" charset="0"/>
              </a:defRPr>
            </a:lvl1pPr>
          </a:lstStyle>
          <a:p>
            <a:r>
              <a:rPr lang="en-US" sz="1950" dirty="0">
                <a:solidFill>
                  <a:srgbClr val="BCEC20"/>
                </a:solidFill>
              </a:rPr>
              <a:t>Important Compliance Reminders</a:t>
            </a:r>
          </a:p>
        </p:txBody>
      </p:sp>
      <p:pic>
        <p:nvPicPr>
          <p:cNvPr id="32" name="Graphic 31" descr="Checkmark outline">
            <a:extLst>
              <a:ext uri="{FF2B5EF4-FFF2-40B4-BE49-F238E27FC236}">
                <a16:creationId xmlns:a16="http://schemas.microsoft.com/office/drawing/2014/main" id="{EFA76C48-1ECF-614B-8EDB-59A7E3F543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06" y="494135"/>
            <a:ext cx="411529" cy="549827"/>
          </a:xfrm>
          <a:prstGeom prst="rect">
            <a:avLst/>
          </a:prstGeom>
        </p:spPr>
      </p:pic>
      <p:sp>
        <p:nvSpPr>
          <p:cNvPr id="24" name="Freeform 23">
            <a:extLst>
              <a:ext uri="{FF2B5EF4-FFF2-40B4-BE49-F238E27FC236}">
                <a16:creationId xmlns:a16="http://schemas.microsoft.com/office/drawing/2014/main" id="{91CF3B50-9A1C-7049-A3CA-91F3088F1684}"/>
              </a:ext>
            </a:extLst>
          </p:cNvPr>
          <p:cNvSpPr/>
          <p:nvPr/>
        </p:nvSpPr>
        <p:spPr>
          <a:xfrm>
            <a:off x="3159342"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1 of 3</a:t>
            </a:r>
          </a:p>
        </p:txBody>
      </p:sp>
      <p:sp>
        <p:nvSpPr>
          <p:cNvPr id="25" name="Freeform 24">
            <a:extLst>
              <a:ext uri="{FF2B5EF4-FFF2-40B4-BE49-F238E27FC236}">
                <a16:creationId xmlns:a16="http://schemas.microsoft.com/office/drawing/2014/main" id="{E9511442-EEC6-F84A-992B-7601A07C13C1}"/>
              </a:ext>
            </a:extLst>
          </p:cNvPr>
          <p:cNvSpPr/>
          <p:nvPr/>
        </p:nvSpPr>
        <p:spPr>
          <a:xfrm>
            <a:off x="4575750"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050" dirty="0">
                <a:solidFill>
                  <a:srgbClr val="14263D"/>
                </a:solidFill>
              </a:rPr>
              <a:t>Johnson &amp; Johnson Patient Assistance Foundation (JJPAF) – Compliance Guidelines 2 of 3</a:t>
            </a:r>
          </a:p>
        </p:txBody>
      </p:sp>
      <p:sp>
        <p:nvSpPr>
          <p:cNvPr id="29" name="Freeform 28">
            <a:extLst>
              <a:ext uri="{FF2B5EF4-FFF2-40B4-BE49-F238E27FC236}">
                <a16:creationId xmlns:a16="http://schemas.microsoft.com/office/drawing/2014/main" id="{0EBC4F21-8E5B-C94E-8595-2E146C78DE07}"/>
              </a:ext>
            </a:extLst>
          </p:cNvPr>
          <p:cNvSpPr/>
          <p:nvPr/>
        </p:nvSpPr>
        <p:spPr>
          <a:xfrm>
            <a:off x="174293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100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14263D"/>
                </a:solidFill>
              </a:rPr>
              <a:t>Reimbursement Activities Compliance Guidelines</a:t>
            </a:r>
          </a:p>
        </p:txBody>
      </p:sp>
      <p:sp>
        <p:nvSpPr>
          <p:cNvPr id="30" name="Freeform 29">
            <a:extLst>
              <a:ext uri="{FF2B5EF4-FFF2-40B4-BE49-F238E27FC236}">
                <a16:creationId xmlns:a16="http://schemas.microsoft.com/office/drawing/2014/main" id="{C863857C-17F0-794D-A117-A5C6F7C84BC9}"/>
              </a:ext>
            </a:extLst>
          </p:cNvPr>
          <p:cNvSpPr/>
          <p:nvPr/>
        </p:nvSpPr>
        <p:spPr>
          <a:xfrm>
            <a:off x="5992157"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99000">
                <a:srgbClr val="6EAA2A"/>
              </a:gs>
            </a:gsLst>
            <a:lin ang="5400000" scaled="1"/>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062439"/>
                </a:solidFill>
              </a:rPr>
              <a:t>Patient Access Field Analytics (PAFA) – </a:t>
            </a:r>
            <a:br>
              <a:rPr lang="en-US" sz="1050" dirty="0">
                <a:solidFill>
                  <a:srgbClr val="062439"/>
                </a:solidFill>
              </a:rPr>
            </a:br>
            <a:r>
              <a:rPr lang="en-US" sz="1050" dirty="0">
                <a:solidFill>
                  <a:srgbClr val="062439"/>
                </a:solidFill>
              </a:rPr>
              <a:t>Compliance Guidelines</a:t>
            </a:r>
          </a:p>
        </p:txBody>
      </p:sp>
      <p:sp>
        <p:nvSpPr>
          <p:cNvPr id="31" name="Freeform 30">
            <a:extLst>
              <a:ext uri="{FF2B5EF4-FFF2-40B4-BE49-F238E27FC236}">
                <a16:creationId xmlns:a16="http://schemas.microsoft.com/office/drawing/2014/main" id="{1DF794E1-5F26-F74D-B1C8-FA57E2BF5F1D}"/>
              </a:ext>
            </a:extLst>
          </p:cNvPr>
          <p:cNvSpPr/>
          <p:nvPr/>
        </p:nvSpPr>
        <p:spPr>
          <a:xfrm>
            <a:off x="326529"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BCEC20"/>
              </a:gs>
              <a:gs pos="72000">
                <a:srgbClr val="6EAA2A"/>
              </a:gs>
            </a:gsLst>
            <a:lin ang="5400000" scaled="0"/>
          </a:gradFill>
          <a:ln w="28575">
            <a:solidFill>
              <a:srgbClr val="154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62439"/>
                </a:solidFill>
              </a:rPr>
              <a:t>Janssen CarePath Compliance Guidelines</a:t>
            </a:r>
          </a:p>
        </p:txBody>
      </p:sp>
      <p:sp>
        <p:nvSpPr>
          <p:cNvPr id="33" name="Freeform 32">
            <a:extLst>
              <a:ext uri="{FF2B5EF4-FFF2-40B4-BE49-F238E27FC236}">
                <a16:creationId xmlns:a16="http://schemas.microsoft.com/office/drawing/2014/main" id="{CF4A3AC8-1F30-CA4C-AE13-613CAFC7A9B9}"/>
              </a:ext>
            </a:extLst>
          </p:cNvPr>
          <p:cNvSpPr/>
          <p:nvPr/>
        </p:nvSpPr>
        <p:spPr>
          <a:xfrm>
            <a:off x="7408564" y="110022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gradFill>
            <a:gsLst>
              <a:gs pos="0">
                <a:srgbClr val="25708D"/>
              </a:gs>
              <a:gs pos="100000">
                <a:srgbClr val="062439"/>
              </a:gs>
            </a:gsLst>
            <a:lin ang="5400000" scaled="1"/>
          </a:gradFill>
          <a:ln w="28575">
            <a:solidFill>
              <a:srgbClr val="BCEC2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r>
              <a:rPr lang="en-US" sz="1050" dirty="0">
                <a:solidFill>
                  <a:srgbClr val="BCEC20"/>
                </a:solidFill>
              </a:rPr>
              <a:t>PONVORY</a:t>
            </a:r>
            <a:r>
              <a:rPr lang="en-US" sz="1050" baseline="30000" dirty="0">
                <a:solidFill>
                  <a:srgbClr val="BCEC20"/>
                </a:solidFill>
              </a:rPr>
              <a:t>TM</a:t>
            </a:r>
            <a:r>
              <a:rPr lang="en-US" sz="1050" dirty="0">
                <a:solidFill>
                  <a:srgbClr val="BCEC20"/>
                </a:solidFill>
              </a:rPr>
              <a:t> Pretest Rebate Program</a:t>
            </a:r>
          </a:p>
        </p:txBody>
      </p:sp>
      <p:grpSp>
        <p:nvGrpSpPr>
          <p:cNvPr id="74" name="HYPERLINKS">
            <a:extLst>
              <a:ext uri="{FF2B5EF4-FFF2-40B4-BE49-F238E27FC236}">
                <a16:creationId xmlns:a16="http://schemas.microsoft.com/office/drawing/2014/main" id="{96C04680-BB80-0942-8A2D-E2E3F61BB11A}"/>
              </a:ext>
            </a:extLst>
          </p:cNvPr>
          <p:cNvGrpSpPr/>
          <p:nvPr/>
        </p:nvGrpSpPr>
        <p:grpSpPr>
          <a:xfrm>
            <a:off x="334248" y="1104160"/>
            <a:ext cx="8510553" cy="929463"/>
            <a:chOff x="334248" y="1104160"/>
            <a:chExt cx="8510553" cy="929463"/>
          </a:xfrm>
        </p:grpSpPr>
        <p:sp>
          <p:nvSpPr>
            <p:cNvPr id="75" name="Freeform 74">
              <a:hlinkClick r:id="rId3" action="ppaction://hlinksldjump"/>
              <a:extLst>
                <a:ext uri="{FF2B5EF4-FFF2-40B4-BE49-F238E27FC236}">
                  <a16:creationId xmlns:a16="http://schemas.microsoft.com/office/drawing/2014/main" id="{13C6F2CD-8C45-FF4F-864C-EB90D13D6735}"/>
                </a:ext>
              </a:extLst>
            </p:cNvPr>
            <p:cNvSpPr/>
            <p:nvPr/>
          </p:nvSpPr>
          <p:spPr>
            <a:xfrm>
              <a:off x="334248" y="1108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76" name="Freeform 75">
              <a:hlinkClick r:id="rId6" action="ppaction://hlinksldjump"/>
              <a:extLst>
                <a:ext uri="{FF2B5EF4-FFF2-40B4-BE49-F238E27FC236}">
                  <a16:creationId xmlns:a16="http://schemas.microsoft.com/office/drawing/2014/main" id="{E20FC0D3-6C78-EF42-8427-59214CDEBED6}"/>
                </a:ext>
              </a:extLst>
            </p:cNvPr>
            <p:cNvSpPr/>
            <p:nvPr/>
          </p:nvSpPr>
          <p:spPr>
            <a:xfrm>
              <a:off x="1746286" y="11072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77" name="Freeform 76">
              <a:hlinkClick r:id="rId7" action="ppaction://hlinksldjump"/>
              <a:extLst>
                <a:ext uri="{FF2B5EF4-FFF2-40B4-BE49-F238E27FC236}">
                  <a16:creationId xmlns:a16="http://schemas.microsoft.com/office/drawing/2014/main" id="{9065C4A6-88D4-444E-B4A0-277868D26574}"/>
                </a:ext>
              </a:extLst>
            </p:cNvPr>
            <p:cNvSpPr/>
            <p:nvPr/>
          </p:nvSpPr>
          <p:spPr>
            <a:xfrm>
              <a:off x="3169668" y="1104160"/>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78" name="Freeform 77">
              <a:hlinkClick r:id="rId8" action="ppaction://hlinksldjump"/>
              <a:extLst>
                <a:ext uri="{FF2B5EF4-FFF2-40B4-BE49-F238E27FC236}">
                  <a16:creationId xmlns:a16="http://schemas.microsoft.com/office/drawing/2014/main" id="{5F8BF1DB-3B42-C74C-88C0-1C885FD851F5}"/>
                </a:ext>
              </a:extLst>
            </p:cNvPr>
            <p:cNvSpPr/>
            <p:nvPr/>
          </p:nvSpPr>
          <p:spPr>
            <a:xfrm>
              <a:off x="4581995" y="11117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79" name="Freeform 78">
              <a:hlinkClick r:id="rId9" action="ppaction://hlinksldjump"/>
              <a:extLst>
                <a:ext uri="{FF2B5EF4-FFF2-40B4-BE49-F238E27FC236}">
                  <a16:creationId xmlns:a16="http://schemas.microsoft.com/office/drawing/2014/main" id="{3E17168B-E19C-004C-9FAB-8A935AE3A99E}"/>
                </a:ext>
              </a:extLst>
            </p:cNvPr>
            <p:cNvSpPr/>
            <p:nvPr/>
          </p:nvSpPr>
          <p:spPr>
            <a:xfrm>
              <a:off x="6004648" y="1108641"/>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sp>
          <p:nvSpPr>
            <p:cNvPr id="80" name="Freeform 79">
              <a:hlinkClick r:id="rId10" action="ppaction://hlinksldjump"/>
              <a:extLst>
                <a:ext uri="{FF2B5EF4-FFF2-40B4-BE49-F238E27FC236}">
                  <a16:creationId xmlns:a16="http://schemas.microsoft.com/office/drawing/2014/main" id="{E6114A98-BFE9-4C4D-9A54-701483730241}"/>
                </a:ext>
              </a:extLst>
            </p:cNvPr>
            <p:cNvSpPr/>
            <p:nvPr/>
          </p:nvSpPr>
          <p:spPr>
            <a:xfrm>
              <a:off x="7439461" y="1116222"/>
              <a:ext cx="1405340" cy="917401"/>
            </a:xfrm>
            <a:custGeom>
              <a:avLst/>
              <a:gdLst>
                <a:gd name="connsiteX0" fmla="*/ 0 w 8502813"/>
                <a:gd name="connsiteY0" fmla="*/ 0 h 940904"/>
                <a:gd name="connsiteX1" fmla="*/ 8502813 w 8502813"/>
                <a:gd name="connsiteY1" fmla="*/ 0 h 940904"/>
                <a:gd name="connsiteX2" fmla="*/ 8502813 w 8502813"/>
                <a:gd name="connsiteY2" fmla="*/ 940904 h 940904"/>
                <a:gd name="connsiteX3" fmla="*/ 0 w 8502813"/>
                <a:gd name="connsiteY3" fmla="*/ 940904 h 940904"/>
                <a:gd name="connsiteX4" fmla="*/ 0 w 8502813"/>
                <a:gd name="connsiteY4" fmla="*/ 0 h 940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2813" h="940904">
                  <a:moveTo>
                    <a:pt x="0" y="0"/>
                  </a:moveTo>
                  <a:lnTo>
                    <a:pt x="8502813" y="0"/>
                  </a:lnTo>
                  <a:lnTo>
                    <a:pt x="8502813" y="940904"/>
                  </a:lnTo>
                  <a:lnTo>
                    <a:pt x="0" y="940904"/>
                  </a:lnTo>
                  <a:lnTo>
                    <a:pt x="0" y="0"/>
                  </a:lnTo>
                  <a:close/>
                </a:path>
              </a:pathLst>
            </a:cu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BCEC20"/>
                </a:solidFill>
              </a:endParaRPr>
            </a:p>
          </p:txBody>
        </p:sp>
      </p:grpSp>
      <p:sp>
        <p:nvSpPr>
          <p:cNvPr id="28" name="Rounded Rectangle 27">
            <a:hlinkClick r:id="rId3" action="ppaction://hlinksldjump"/>
            <a:extLst>
              <a:ext uri="{FF2B5EF4-FFF2-40B4-BE49-F238E27FC236}">
                <a16:creationId xmlns:a16="http://schemas.microsoft.com/office/drawing/2014/main" id="{491F9311-E418-8F4B-ACA2-591A7DF406C0}"/>
              </a:ext>
            </a:extLst>
          </p:cNvPr>
          <p:cNvSpPr/>
          <p:nvPr/>
        </p:nvSpPr>
        <p:spPr>
          <a:xfrm>
            <a:off x="3946639" y="5963657"/>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35" name="Hyperlink">
            <a:hlinkClick r:id="rId11" action="ppaction://hlinksldjump"/>
            <a:extLst>
              <a:ext uri="{FF2B5EF4-FFF2-40B4-BE49-F238E27FC236}">
                <a16:creationId xmlns:a16="http://schemas.microsoft.com/office/drawing/2014/main" id="{04E32D68-D943-A64B-93CD-917C125B26EF}"/>
              </a:ext>
            </a:extLst>
          </p:cNvPr>
          <p:cNvSpPr/>
          <p:nvPr/>
        </p:nvSpPr>
        <p:spPr>
          <a:xfrm>
            <a:off x="3942522" y="5960649"/>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AE31474-A4AE-DD4F-B910-179E424B4D57}"/>
              </a:ext>
            </a:extLst>
          </p:cNvPr>
          <p:cNvSpPr txBox="1"/>
          <p:nvPr/>
        </p:nvSpPr>
        <p:spPr>
          <a:xfrm>
            <a:off x="482306" y="2117541"/>
            <a:ext cx="8156729" cy="3844642"/>
          </a:xfrm>
          <a:prstGeom prst="rect">
            <a:avLst/>
          </a:prstGeom>
          <a:solidFill>
            <a:schemeClr val="bg1"/>
          </a:solidFill>
        </p:spPr>
        <p:txBody>
          <a:bodyPr wrap="square" rtlCol="0">
            <a:spAutoFit/>
          </a:bodyPr>
          <a:lstStyle/>
          <a:p>
            <a:r>
              <a:rPr lang="en-US" sz="1400" b="1" dirty="0">
                <a:solidFill>
                  <a:srgbClr val="002060"/>
                </a:solidFill>
              </a:rPr>
              <a:t>Use the following messages to review the Pretest Rebate Program, and if in-person, share program brochures (when appropriate) with providers to help their patients start on their prescribed PONVORY™ treatment:</a:t>
            </a:r>
          </a:p>
          <a:p>
            <a:pPr>
              <a:spcBef>
                <a:spcPts val="600"/>
              </a:spcBef>
            </a:pPr>
            <a:r>
              <a:rPr lang="en-US" sz="1400" b="1" baseline="30000" dirty="0">
                <a:solidFill>
                  <a:srgbClr val="002060"/>
                </a:solidFill>
              </a:rPr>
              <a:t>For Virtual Visits: </a:t>
            </a:r>
            <a:r>
              <a:rPr lang="en-US" sz="1400" b="0" baseline="30000" dirty="0">
                <a:solidFill>
                  <a:srgbClr val="002060"/>
                </a:solidFill>
              </a:rPr>
              <a:t>Provider, if your patients prescribed PONVORY™ are seeking information about support for their out-of-pocket costs for </a:t>
            </a:r>
            <a:br>
              <a:rPr lang="en-US" sz="1400" b="0" baseline="30000" dirty="0">
                <a:solidFill>
                  <a:srgbClr val="002060"/>
                </a:solidFill>
              </a:rPr>
            </a:br>
            <a:r>
              <a:rPr lang="en-US" sz="1400" b="0" baseline="30000" dirty="0">
                <a:solidFill>
                  <a:srgbClr val="002060"/>
                </a:solidFill>
              </a:rPr>
              <a:t>required pretests and/or first dose monitoring when starting treatment with PONVORY™, please direct them to the Janssen CarePath website (www.janssencarepath.com/Ponvory-Pretest).</a:t>
            </a:r>
          </a:p>
          <a:p>
            <a:pPr>
              <a:spcBef>
                <a:spcPts val="600"/>
              </a:spcBef>
            </a:pPr>
            <a:r>
              <a:rPr lang="en-US" sz="1400" b="1" baseline="30000" dirty="0">
                <a:solidFill>
                  <a:srgbClr val="002060"/>
                </a:solidFill>
              </a:rPr>
              <a:t>For In-Office Visits: </a:t>
            </a:r>
          </a:p>
          <a:p>
            <a:r>
              <a:rPr lang="en-US" sz="1400" b="0" u="sng" baseline="30000" dirty="0">
                <a:solidFill>
                  <a:srgbClr val="002060"/>
                </a:solidFill>
              </a:rPr>
              <a:t>if office accepts brochures for the waiting room</a:t>
            </a:r>
            <a:r>
              <a:rPr lang="en-US" sz="1400" b="0" baseline="30000" dirty="0">
                <a:solidFill>
                  <a:srgbClr val="002060"/>
                </a:solidFill>
              </a:rPr>
              <a:t>: Provider, may I have permission to place this BROCHURE in your waiting room/brochure area?  </a:t>
            </a:r>
            <a:br>
              <a:rPr lang="en-US" sz="1400" b="0" baseline="30000" dirty="0">
                <a:solidFill>
                  <a:srgbClr val="002060"/>
                </a:solidFill>
              </a:rPr>
            </a:br>
            <a:r>
              <a:rPr lang="en-US" sz="1400" b="0" baseline="30000" dirty="0">
                <a:solidFill>
                  <a:srgbClr val="002060"/>
                </a:solidFill>
              </a:rPr>
              <a:t>It explains Janssen’s Pretest Rebate Program, which provides support for patients’ out-of-pocket costs for required pretests and/or first dose monitoring when starting treatment with PONVORY™. (Multiple copies may be left for patients) </a:t>
            </a:r>
          </a:p>
          <a:p>
            <a:r>
              <a:rPr lang="en-US" sz="1400" b="0" u="sng" baseline="30000" dirty="0">
                <a:solidFill>
                  <a:srgbClr val="002060"/>
                </a:solidFill>
              </a:rPr>
              <a:t>If office does not accept brochures for the waiting room: </a:t>
            </a:r>
            <a:r>
              <a:rPr lang="en-US" sz="1400" b="0" baseline="30000" dirty="0">
                <a:solidFill>
                  <a:srgbClr val="002060"/>
                </a:solidFill>
              </a:rPr>
              <a:t>Provider, if your patients prescribed PONVORY™  are seeking information about support for their out-of-pocket costs for required pretests and/or first dose monitoring when starting treatment with PONVORY™, please direct them to the Janssen CarePath website (www.janssencarepath.com/Ponvory-Pretest).</a:t>
            </a:r>
          </a:p>
          <a:p>
            <a:r>
              <a:rPr lang="en-US" sz="1200" b="0" baseline="0" dirty="0">
                <a:solidFill>
                  <a:srgbClr val="002060"/>
                </a:solidFill>
              </a:rPr>
              <a:t>To learn more about the program, your patients can also contact a Janssen CarePath Care Coordinator by calling </a:t>
            </a:r>
            <a:br>
              <a:rPr lang="en-US" sz="1200" b="0" baseline="0" dirty="0">
                <a:solidFill>
                  <a:srgbClr val="002060"/>
                </a:solidFill>
              </a:rPr>
            </a:br>
            <a:r>
              <a:rPr lang="en-US" sz="1200" b="0" baseline="0" dirty="0">
                <a:solidFill>
                  <a:srgbClr val="002060"/>
                </a:solidFill>
              </a:rPr>
              <a:t>877-CarePath (877-227-3728), Monday-Friday, 8</a:t>
            </a:r>
            <a:r>
              <a:rPr lang="en-US" sz="1100" b="0" baseline="0" dirty="0">
                <a:solidFill>
                  <a:srgbClr val="002060"/>
                </a:solidFill>
              </a:rPr>
              <a:t> </a:t>
            </a:r>
            <a:r>
              <a:rPr lang="en-US" sz="800" b="0" baseline="0" dirty="0">
                <a:solidFill>
                  <a:srgbClr val="002060"/>
                </a:solidFill>
              </a:rPr>
              <a:t>AM</a:t>
            </a:r>
            <a:r>
              <a:rPr lang="en-US" sz="1100" b="0" baseline="0" dirty="0">
                <a:solidFill>
                  <a:srgbClr val="002060"/>
                </a:solidFill>
              </a:rPr>
              <a:t> </a:t>
            </a:r>
            <a:r>
              <a:rPr lang="en-US" sz="1200" b="0" baseline="0" dirty="0">
                <a:solidFill>
                  <a:srgbClr val="002060"/>
                </a:solidFill>
              </a:rPr>
              <a:t>to 8 </a:t>
            </a:r>
            <a:r>
              <a:rPr lang="en-US" sz="800" b="0" baseline="0" dirty="0">
                <a:solidFill>
                  <a:srgbClr val="002060"/>
                </a:solidFill>
              </a:rPr>
              <a:t>PM</a:t>
            </a:r>
            <a:r>
              <a:rPr lang="en-US" sz="1200" b="0" baseline="0" dirty="0">
                <a:solidFill>
                  <a:srgbClr val="002060"/>
                </a:solidFill>
              </a:rPr>
              <a:t> ET. Important Compliance Reminders:</a:t>
            </a:r>
          </a:p>
          <a:p>
            <a:pPr marL="228600" indent="-228600">
              <a:spcBef>
                <a:spcPts val="300"/>
              </a:spcBef>
              <a:buFont typeface="Arial" panose="020B0604020202020204" pitchFamily="34" charset="0"/>
              <a:buChar char="•"/>
            </a:pPr>
            <a:r>
              <a:rPr lang="en-US" sz="1200" b="0" baseline="0" dirty="0">
                <a:solidFill>
                  <a:srgbClr val="002060"/>
                </a:solidFill>
              </a:rPr>
              <a:t>You may discuss this Program, using approved messages &amp; share the Program Brochure with HCPs during patient access, affordability &amp; support discussions only.  </a:t>
            </a:r>
          </a:p>
          <a:p>
            <a:pPr marL="228600" indent="-228600">
              <a:buFont typeface="Arial" panose="020B0604020202020204" pitchFamily="34" charset="0"/>
              <a:buChar char="•"/>
            </a:pPr>
            <a:r>
              <a:rPr lang="en-US" sz="1200" b="0" baseline="0" dirty="0">
                <a:solidFill>
                  <a:srgbClr val="002060"/>
                </a:solidFill>
              </a:rPr>
              <a:t>You may only proactively discuss this program at the end of the call with a provider, using the approved speaking points above. </a:t>
            </a:r>
          </a:p>
          <a:p>
            <a:pPr marL="228600" indent="-228600">
              <a:buFont typeface="Arial" panose="020B0604020202020204" pitchFamily="34" charset="0"/>
              <a:buChar char="•"/>
            </a:pPr>
            <a:r>
              <a:rPr lang="en-US" sz="1200" b="0" baseline="0" dirty="0">
                <a:solidFill>
                  <a:srgbClr val="002060"/>
                </a:solidFill>
              </a:rPr>
              <a:t>All communication must be clear that this Program is for the benefit of Patients only. </a:t>
            </a:r>
          </a:p>
          <a:p>
            <a:pPr marL="228600" indent="-228600">
              <a:buFont typeface="Arial" panose="020B0604020202020204" pitchFamily="34" charset="0"/>
              <a:buChar char="•"/>
            </a:pPr>
            <a:r>
              <a:rPr lang="en-US" sz="1200" b="0" baseline="0" dirty="0">
                <a:solidFill>
                  <a:srgbClr val="002060"/>
                </a:solidFill>
              </a:rPr>
              <a:t>Patient affordability &amp; support from Janssen CarePath, including this Program, is not a reason to prescribe.  </a:t>
            </a:r>
            <a:endParaRPr lang="en-US" sz="1400" b="0" u="sng" baseline="0"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40160247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27F4C9-7210-1540-96B3-C882D1F58A20}"/>
              </a:ext>
            </a:extLst>
          </p:cNvPr>
          <p:cNvSpPr/>
          <p:nvPr/>
        </p:nvSpPr>
        <p:spPr>
          <a:xfrm>
            <a:off x="0" y="0"/>
            <a:ext cx="9144000" cy="6858000"/>
          </a:xfrm>
          <a:prstGeom prst="rect">
            <a:avLst/>
          </a:prstGeom>
          <a:solidFill>
            <a:srgbClr val="062439">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4A9F272D-3174-8347-90E6-F8A6C607C3F9}"/>
              </a:ext>
            </a:extLst>
          </p:cNvPr>
          <p:cNvSpPr/>
          <p:nvPr/>
        </p:nvSpPr>
        <p:spPr>
          <a:xfrm>
            <a:off x="326528" y="387626"/>
            <a:ext cx="8502813" cy="728596"/>
          </a:xfrm>
          <a:custGeom>
            <a:avLst/>
            <a:gdLst>
              <a:gd name="connsiteX0" fmla="*/ 139173 w 8502813"/>
              <a:gd name="connsiteY0" fmla="*/ 0 h 728596"/>
              <a:gd name="connsiteX1" fmla="*/ 8363640 w 8502813"/>
              <a:gd name="connsiteY1" fmla="*/ 0 h 728596"/>
              <a:gd name="connsiteX2" fmla="*/ 8502813 w 8502813"/>
              <a:gd name="connsiteY2" fmla="*/ 139173 h 728596"/>
              <a:gd name="connsiteX3" fmla="*/ 8502813 w 8502813"/>
              <a:gd name="connsiteY3" fmla="*/ 728596 h 728596"/>
              <a:gd name="connsiteX4" fmla="*/ 0 w 8502813"/>
              <a:gd name="connsiteY4" fmla="*/ 728596 h 728596"/>
              <a:gd name="connsiteX5" fmla="*/ 0 w 8502813"/>
              <a:gd name="connsiteY5" fmla="*/ 139173 h 728596"/>
              <a:gd name="connsiteX6" fmla="*/ 139173 w 8502813"/>
              <a:gd name="connsiteY6" fmla="*/ 0 h 7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728596">
                <a:moveTo>
                  <a:pt x="139173" y="0"/>
                </a:moveTo>
                <a:lnTo>
                  <a:pt x="8363640" y="0"/>
                </a:lnTo>
                <a:cubicBezTo>
                  <a:pt x="8440503" y="0"/>
                  <a:pt x="8502813" y="62310"/>
                  <a:pt x="8502813" y="139173"/>
                </a:cubicBezTo>
                <a:lnTo>
                  <a:pt x="8502813" y="728596"/>
                </a:lnTo>
                <a:lnTo>
                  <a:pt x="0" y="728596"/>
                </a:lnTo>
                <a:lnTo>
                  <a:pt x="0" y="139173"/>
                </a:lnTo>
                <a:cubicBezTo>
                  <a:pt x="0" y="62310"/>
                  <a:pt x="62310" y="0"/>
                  <a:pt x="139173" y="0"/>
                </a:cubicBezTo>
                <a:close/>
              </a:path>
            </a:pathLst>
          </a:custGeom>
          <a:gradFill>
            <a:gsLst>
              <a:gs pos="0">
                <a:srgbClr val="A9D31C"/>
              </a:gs>
              <a:gs pos="67000">
                <a:srgbClr val="96CF26"/>
              </a:gs>
            </a:gsLst>
            <a:lin ang="5400000" scaled="1"/>
          </a:gra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F35698CF-81C9-A14E-AE5A-8B048573D17F}"/>
              </a:ext>
            </a:extLst>
          </p:cNvPr>
          <p:cNvSpPr/>
          <p:nvPr/>
        </p:nvSpPr>
        <p:spPr>
          <a:xfrm>
            <a:off x="326528" y="1116222"/>
            <a:ext cx="8502813" cy="5354152"/>
          </a:xfrm>
          <a:custGeom>
            <a:avLst/>
            <a:gdLst>
              <a:gd name="connsiteX0" fmla="*/ 0 w 8502813"/>
              <a:gd name="connsiteY0" fmla="*/ 0 h 5354152"/>
              <a:gd name="connsiteX1" fmla="*/ 8502813 w 8502813"/>
              <a:gd name="connsiteY1" fmla="*/ 0 h 5354152"/>
              <a:gd name="connsiteX2" fmla="*/ 8502813 w 8502813"/>
              <a:gd name="connsiteY2" fmla="*/ 5214979 h 5354152"/>
              <a:gd name="connsiteX3" fmla="*/ 8363640 w 8502813"/>
              <a:gd name="connsiteY3" fmla="*/ 5354152 h 5354152"/>
              <a:gd name="connsiteX4" fmla="*/ 139173 w 8502813"/>
              <a:gd name="connsiteY4" fmla="*/ 5354152 h 5354152"/>
              <a:gd name="connsiteX5" fmla="*/ 0 w 8502813"/>
              <a:gd name="connsiteY5" fmla="*/ 5214979 h 5354152"/>
              <a:gd name="connsiteX6" fmla="*/ 0 w 8502813"/>
              <a:gd name="connsiteY6" fmla="*/ 0 h 53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813" h="5354152">
                <a:moveTo>
                  <a:pt x="0" y="0"/>
                </a:moveTo>
                <a:lnTo>
                  <a:pt x="8502813" y="0"/>
                </a:lnTo>
                <a:lnTo>
                  <a:pt x="8502813" y="5214979"/>
                </a:lnTo>
                <a:cubicBezTo>
                  <a:pt x="8502813" y="5291842"/>
                  <a:pt x="8440503" y="5354152"/>
                  <a:pt x="8363640" y="5354152"/>
                </a:cubicBezTo>
                <a:lnTo>
                  <a:pt x="139173" y="5354152"/>
                </a:lnTo>
                <a:cubicBezTo>
                  <a:pt x="62310" y="5354152"/>
                  <a:pt x="0" y="5291842"/>
                  <a:pt x="0" y="5214979"/>
                </a:cubicBezTo>
                <a:lnTo>
                  <a:pt x="0" y="0"/>
                </a:lnTo>
                <a:close/>
              </a:path>
            </a:pathLst>
          </a:custGeom>
          <a:solidFill>
            <a:schemeClr val="bg1"/>
          </a:solidFill>
          <a:ln w="28575">
            <a:solidFill>
              <a:srgbClr val="82C7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DD2990-4FA2-4456-BA10-EEAC3941A60E}"/>
              </a:ext>
            </a:extLst>
          </p:cNvPr>
          <p:cNvSpPr>
            <a:spLocks noGrp="1"/>
          </p:cNvSpPr>
          <p:nvPr>
            <p:ph type="title"/>
          </p:nvPr>
        </p:nvSpPr>
        <p:spPr>
          <a:xfrm>
            <a:off x="1240608" y="551919"/>
            <a:ext cx="7429386" cy="520663"/>
          </a:xfrm>
        </p:spPr>
        <p:txBody>
          <a:bodyPr>
            <a:normAutofit/>
          </a:bodyPr>
          <a:lstStyle/>
          <a:p>
            <a:r>
              <a:rPr lang="en-US" sz="1950" dirty="0">
                <a:solidFill>
                  <a:srgbClr val="1C5661"/>
                </a:solidFill>
                <a:latin typeface="+mj-lt"/>
              </a:rPr>
              <a:t>Introduction</a:t>
            </a:r>
          </a:p>
        </p:txBody>
      </p:sp>
      <p:sp>
        <p:nvSpPr>
          <p:cNvPr id="3" name="Content Placeholder 2">
            <a:extLst>
              <a:ext uri="{FF2B5EF4-FFF2-40B4-BE49-F238E27FC236}">
                <a16:creationId xmlns:a16="http://schemas.microsoft.com/office/drawing/2014/main" id="{2424AA16-8170-4F64-9A29-D4F7BA9D6D5D}"/>
              </a:ext>
            </a:extLst>
          </p:cNvPr>
          <p:cNvSpPr>
            <a:spLocks noGrp="1"/>
          </p:cNvSpPr>
          <p:nvPr>
            <p:ph idx="1"/>
          </p:nvPr>
        </p:nvSpPr>
        <p:spPr>
          <a:xfrm>
            <a:off x="641188" y="1493362"/>
            <a:ext cx="7840204" cy="4061254"/>
          </a:xfrm>
        </p:spPr>
        <p:txBody>
          <a:bodyPr>
            <a:normAutofit/>
          </a:bodyPr>
          <a:lstStyle/>
          <a:p>
            <a:pPr>
              <a:buClr>
                <a:srgbClr val="002060"/>
              </a:buClr>
            </a:pPr>
            <a:r>
              <a:rPr lang="en-US" sz="2000" dirty="0">
                <a:solidFill>
                  <a:srgbClr val="002060"/>
                </a:solidFill>
                <a:latin typeface="+mj-lt"/>
                <a:ea typeface="Calibri" panose="020F0502020204030204" pitchFamily="34" charset="0"/>
                <a:cs typeface="Times New Roman" panose="02020603050405020304" pitchFamily="18" charset="0"/>
              </a:rPr>
              <a:t>With PONVORY</a:t>
            </a:r>
            <a:r>
              <a:rPr lang="en-US" sz="2000" dirty="0">
                <a:solidFill>
                  <a:srgbClr val="002060"/>
                </a:solidFill>
                <a:latin typeface="+mj-lt"/>
                <a:ea typeface="Calibri" panose="020F0502020204030204" pitchFamily="34" charset="0"/>
                <a:cs typeface="Calibri" panose="020F0502020204030204" pitchFamily="34" charset="0"/>
              </a:rPr>
              <a:t>™, our overarching goal is to empower people living with relapsing MS to do more by providing patient resources that support initiation and continuation through a comprehensive end-to-end patient support program. </a:t>
            </a:r>
          </a:p>
          <a:p>
            <a:pPr>
              <a:buClr>
                <a:srgbClr val="002060"/>
              </a:buClr>
            </a:pPr>
            <a:r>
              <a:rPr lang="en-US" sz="2000" dirty="0">
                <a:solidFill>
                  <a:srgbClr val="002060"/>
                </a:solidFill>
                <a:latin typeface="+mj-lt"/>
                <a:ea typeface="Calibri" panose="020F0502020204030204" pitchFamily="34" charset="0"/>
                <a:cs typeface="Calibri" panose="020F0502020204030204" pitchFamily="34" charset="0"/>
              </a:rPr>
              <a:t>Introducing the Patient Prescription Journey with </a:t>
            </a:r>
            <a:r>
              <a:rPr lang="en-US" sz="2000" dirty="0">
                <a:solidFill>
                  <a:srgbClr val="002060"/>
                </a:solidFill>
                <a:latin typeface="+mj-lt"/>
                <a:ea typeface="Calibri" panose="020F0502020204030204" pitchFamily="34" charset="0"/>
                <a:cs typeface="Times New Roman" panose="02020603050405020304" pitchFamily="18" charset="0"/>
              </a:rPr>
              <a:t>PONVORY</a:t>
            </a:r>
            <a:r>
              <a:rPr lang="en-US" sz="2000" dirty="0">
                <a:solidFill>
                  <a:srgbClr val="002060"/>
                </a:solidFill>
                <a:latin typeface="+mj-lt"/>
                <a:ea typeface="Calibri" panose="020F0502020204030204" pitchFamily="34" charset="0"/>
                <a:cs typeface="Calibri" panose="020F0502020204030204" pitchFamily="34" charset="0"/>
              </a:rPr>
              <a:t>™! </a:t>
            </a:r>
          </a:p>
          <a:p>
            <a:r>
              <a:rPr lang="en-US" sz="2000" dirty="0">
                <a:solidFill>
                  <a:srgbClr val="002060"/>
                </a:solidFill>
                <a:latin typeface="+mj-lt"/>
                <a:ea typeface="Calibri" panose="020F0502020204030204" pitchFamily="34" charset="0"/>
                <a:cs typeface="Calibri" panose="020F0502020204030204" pitchFamily="34" charset="0"/>
              </a:rPr>
              <a:t>The purpose of this training is to “walk” you through each stage of the patient’s prescription journey, </a:t>
            </a:r>
            <a:r>
              <a:rPr lang="en-US" sz="2000" dirty="0">
                <a:solidFill>
                  <a:srgbClr val="002060"/>
                </a:solidFill>
                <a:cs typeface="Calibri" panose="020F0502020204030204" pitchFamily="34" charset="0"/>
              </a:rPr>
              <a:t>after a provider has made a clinical decision to prescribe PONVORY</a:t>
            </a:r>
            <a:r>
              <a:rPr lang="en-US" sz="2000" dirty="0">
                <a:solidFill>
                  <a:srgbClr val="002060"/>
                </a:solidFill>
                <a:latin typeface="+mj-lt"/>
                <a:ea typeface="Calibri" panose="020F0502020204030204" pitchFamily="34" charset="0"/>
                <a:cs typeface="Calibri" panose="020F0502020204030204" pitchFamily="34" charset="0"/>
              </a:rPr>
              <a:t>™</a:t>
            </a:r>
            <a:r>
              <a:rPr lang="en-US" sz="2000" dirty="0">
                <a:solidFill>
                  <a:srgbClr val="002060"/>
                </a:solidFill>
                <a:cs typeface="Calibri" panose="020F0502020204030204" pitchFamily="34" charset="0"/>
              </a:rPr>
              <a:t>, and  the patient receives support through Janssen CarePath. Throughout each stage, you will find "tips" with reminders on what steps need to be completed so that patients can have a seamless fulfillment experience with PONVORY</a:t>
            </a:r>
            <a:r>
              <a:rPr lang="en-US" sz="2000" dirty="0">
                <a:solidFill>
                  <a:srgbClr val="002060"/>
                </a:solidFill>
                <a:latin typeface="+mj-lt"/>
                <a:ea typeface="Calibri" panose="020F0502020204030204" pitchFamily="34" charset="0"/>
                <a:cs typeface="Calibri" panose="020F0502020204030204" pitchFamily="34" charset="0"/>
              </a:rPr>
              <a:t>™</a:t>
            </a:r>
            <a:r>
              <a:rPr lang="en-US" sz="2000" dirty="0">
                <a:solidFill>
                  <a:srgbClr val="002060"/>
                </a:solidFill>
                <a:cs typeface="Calibri" panose="020F0502020204030204" pitchFamily="34" charset="0"/>
              </a:rPr>
              <a:t>. </a:t>
            </a:r>
          </a:p>
          <a:p>
            <a:pPr marL="0" indent="0">
              <a:buNone/>
            </a:pPr>
            <a:endParaRPr lang="en-US" sz="2000" dirty="0">
              <a:solidFill>
                <a:srgbClr val="062439"/>
              </a:solidFill>
              <a:latin typeface="+mj-lt"/>
              <a:ea typeface="Calibri" panose="020F0502020204030204" pitchFamily="34" charset="0"/>
              <a:cs typeface="Calibri" panose="020F0502020204030204" pitchFamily="34" charset="0"/>
            </a:endParaRPr>
          </a:p>
        </p:txBody>
      </p:sp>
      <p:pic>
        <p:nvPicPr>
          <p:cNvPr id="13" name="Content Placeholder 11">
            <a:extLst>
              <a:ext uri="{FF2B5EF4-FFF2-40B4-BE49-F238E27FC236}">
                <a16:creationId xmlns:a16="http://schemas.microsoft.com/office/drawing/2014/main" id="{C2D99858-1855-2941-ABC8-ED4AAF733F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006" y="510958"/>
            <a:ext cx="695888" cy="505434"/>
          </a:xfrm>
          <a:prstGeom prst="rect">
            <a:avLst/>
          </a:prstGeom>
        </p:spPr>
      </p:pic>
      <p:sp>
        <p:nvSpPr>
          <p:cNvPr id="12" name="Rounded Rectangle 11">
            <a:hlinkClick r:id="rId5" action="ppaction://hlinksldjump"/>
            <a:extLst>
              <a:ext uri="{FF2B5EF4-FFF2-40B4-BE49-F238E27FC236}">
                <a16:creationId xmlns:a16="http://schemas.microsoft.com/office/drawing/2014/main" id="{C2064599-21E4-BF46-8DC6-FBCE42444C63}"/>
              </a:ext>
            </a:extLst>
          </p:cNvPr>
          <p:cNvSpPr/>
          <p:nvPr/>
        </p:nvSpPr>
        <p:spPr>
          <a:xfrm>
            <a:off x="3942522" y="5844209"/>
            <a:ext cx="1258957" cy="384313"/>
          </a:xfrm>
          <a:prstGeom prst="roundRect">
            <a:avLst/>
          </a:prstGeom>
          <a:gradFill>
            <a:gsLst>
              <a:gs pos="100000">
                <a:srgbClr val="062439"/>
              </a:gs>
              <a:gs pos="0">
                <a:srgbClr val="1C5661"/>
              </a:gs>
            </a:gsLst>
            <a:lin ang="5400000" scaled="1"/>
          </a:gradFill>
          <a:ln w="19050">
            <a:gradFill>
              <a:gsLst>
                <a:gs pos="0">
                  <a:srgbClr val="BCEC1F"/>
                </a:gs>
                <a:gs pos="19000">
                  <a:srgbClr val="6EAA2A"/>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a:t>
            </a:r>
          </a:p>
        </p:txBody>
      </p:sp>
      <p:sp>
        <p:nvSpPr>
          <p:cNvPr id="9" name="Hyperlink">
            <a:hlinkClick r:id="rId5" action="ppaction://hlinksldjump"/>
            <a:extLst>
              <a:ext uri="{FF2B5EF4-FFF2-40B4-BE49-F238E27FC236}">
                <a16:creationId xmlns:a16="http://schemas.microsoft.com/office/drawing/2014/main" id="{6EB5534E-79C6-A041-9F38-778219C48DDB}"/>
              </a:ext>
            </a:extLst>
          </p:cNvPr>
          <p:cNvSpPr/>
          <p:nvPr/>
        </p:nvSpPr>
        <p:spPr>
          <a:xfrm>
            <a:off x="3942522" y="5820798"/>
            <a:ext cx="1258645" cy="398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71564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theme/theme1.xml><?xml version="1.0" encoding="utf-8"?>
<a:theme xmlns:a="http://schemas.openxmlformats.org/drawingml/2006/main" name="1_MP Theme">
  <a:themeElements>
    <a:clrScheme name="Invega Sustenna Invega Trinza">
      <a:dk1>
        <a:srgbClr val="757171"/>
      </a:dk1>
      <a:lt1>
        <a:srgbClr val="FFFFFF"/>
      </a:lt1>
      <a:dk2>
        <a:srgbClr val="636466"/>
      </a:dk2>
      <a:lt2>
        <a:srgbClr val="FFFFFF"/>
      </a:lt2>
      <a:accent1>
        <a:srgbClr val="00AABE"/>
      </a:accent1>
      <a:accent2>
        <a:srgbClr val="F5821F"/>
      </a:accent2>
      <a:accent3>
        <a:srgbClr val="CF102C"/>
      </a:accent3>
      <a:accent4>
        <a:srgbClr val="5FB3E5"/>
      </a:accent4>
      <a:accent5>
        <a:srgbClr val="636466"/>
      </a:accent5>
      <a:accent6>
        <a:srgbClr val="00AABE"/>
      </a:accent6>
      <a:hlink>
        <a:srgbClr val="666699"/>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V 2020 Template.pptx  -  Read-Only" id="{7E02A949-1253-4212-83E7-C928123360E6}" vid="{DDED8093-6C51-4720-88CA-EF366F7A2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6F2A7D79E8D49997761ACA03F79DB" ma:contentTypeVersion="13" ma:contentTypeDescription="Create a new document." ma:contentTypeScope="" ma:versionID="98d37f8d40d0d2cdcb4c6e1f6ad13b34">
  <xsd:schema xmlns:xsd="http://www.w3.org/2001/XMLSchema" xmlns:xs="http://www.w3.org/2001/XMLSchema" xmlns:p="http://schemas.microsoft.com/office/2006/metadata/properties" xmlns:ns3="26370791-022f-440e-b3f6-bd624a0d81d5" xmlns:ns4="bbf5533e-8fb5-401e-9c02-611377830626" targetNamespace="http://schemas.microsoft.com/office/2006/metadata/properties" ma:root="true" ma:fieldsID="a9e3a885a52f0e7f7f139b3c7af68f85" ns3:_="" ns4:_="">
    <xsd:import namespace="26370791-022f-440e-b3f6-bd624a0d81d5"/>
    <xsd:import namespace="bbf5533e-8fb5-401e-9c02-6113778306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70791-022f-440e-b3f6-bd624a0d81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f5533e-8fb5-401e-9c02-61137783062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39BDB9-C5BB-44B1-8503-0A71C31B8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70791-022f-440e-b3f6-bd624a0d81d5"/>
    <ds:schemaRef ds:uri="bbf5533e-8fb5-401e-9c02-611377830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5FB30C-0528-4D87-818E-9649DD2F677B}">
  <ds:schemaRefs>
    <ds:schemaRef ds:uri="http://purl.org/dc/elements/1.1/"/>
    <ds:schemaRef ds:uri="http://purl.org/dc/terms/"/>
    <ds:schemaRef ds:uri="http://schemas.microsoft.com/office/2006/documentManagement/types"/>
    <ds:schemaRef ds:uri="http://schemas.microsoft.com/office/infopath/2007/PartnerControls"/>
    <ds:schemaRef ds:uri="26370791-022f-440e-b3f6-bd624a0d81d5"/>
    <ds:schemaRef ds:uri="http://schemas.microsoft.com/office/2006/metadata/properties"/>
    <ds:schemaRef ds:uri="http://schemas.openxmlformats.org/package/2006/metadata/core-properties"/>
    <ds:schemaRef ds:uri="bbf5533e-8fb5-401e-9c02-611377830626"/>
    <ds:schemaRef ds:uri="http://www.w3.org/XML/1998/namespace"/>
    <ds:schemaRef ds:uri="http://purl.org/dc/dcmitype/"/>
  </ds:schemaRefs>
</ds:datastoreItem>
</file>

<file path=customXml/itemProps3.xml><?xml version="1.0" encoding="utf-8"?>
<ds:datastoreItem xmlns:ds="http://schemas.openxmlformats.org/officeDocument/2006/customXml" ds:itemID="{5072492E-28C5-4025-BEF8-E0901E9C4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13779</TotalTime>
  <Words>8655</Words>
  <Application>Microsoft Office PowerPoint</Application>
  <PresentationFormat>On-screen Show (4:3)</PresentationFormat>
  <Paragraphs>898</Paragraphs>
  <Slides>58</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Apex Sans Book</vt:lpstr>
      <vt:lpstr>Apex Sans Light</vt:lpstr>
      <vt:lpstr>Apex Sans Medium</vt:lpstr>
      <vt:lpstr>Arial</vt:lpstr>
      <vt:lpstr>Calibri</vt:lpstr>
      <vt:lpstr>Courier New</vt:lpstr>
      <vt:lpstr>Segoe UI</vt:lpstr>
      <vt:lpstr>System Font Regular</vt:lpstr>
      <vt:lpstr>Times New Roman</vt:lpstr>
      <vt:lpstr>Wingdings</vt:lpstr>
      <vt:lpstr>1_MP Theme</vt:lpstr>
      <vt:lpstr>The Patient Prescription Journey With PONVORY™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Ponvory™ Patient Prescription Journey</vt:lpstr>
      <vt:lpstr>PowerPoint Presentation</vt:lpstr>
      <vt:lpstr>Ponvory™ Patient Prescription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Broadcast</dc:title>
  <dc:creator>Falk, Brittany [JANUS]</dc:creator>
  <cp:lastModifiedBy>Kristen Miller</cp:lastModifiedBy>
  <cp:revision>751</cp:revision>
  <cp:lastPrinted>2021-02-08T00:56:16Z</cp:lastPrinted>
  <dcterms:created xsi:type="dcterms:W3CDTF">2020-06-19T12:16:09Z</dcterms:created>
  <dcterms:modified xsi:type="dcterms:W3CDTF">2021-03-27T06:58:53Z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0x0101005CA6F2A7D79E8D49997761ACA03F79DB</vt:lpwstr>
  </property>
</Properties>
</file>