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15.jpg" ContentType="image/jpeg"/>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6" r:id="rId1"/>
  </p:sldMasterIdLst>
  <p:notesMasterIdLst>
    <p:notesMasterId r:id="rId110"/>
  </p:notesMasterIdLst>
  <p:sldIdLst>
    <p:sldId id="256" r:id="rId2"/>
    <p:sldId id="257" r:id="rId3"/>
    <p:sldId id="258" r:id="rId4"/>
    <p:sldId id="259" r:id="rId5"/>
    <p:sldId id="260" r:id="rId6"/>
    <p:sldId id="261" r:id="rId7"/>
    <p:sldId id="262" r:id="rId8"/>
    <p:sldId id="263" r:id="rId9"/>
    <p:sldId id="264" r:id="rId10"/>
    <p:sldId id="265" r:id="rId11"/>
    <p:sldId id="266" r:id="rId12"/>
    <p:sldId id="372" r:id="rId13"/>
    <p:sldId id="267" r:id="rId14"/>
    <p:sldId id="268" r:id="rId15"/>
    <p:sldId id="373" r:id="rId16"/>
    <p:sldId id="269" r:id="rId17"/>
    <p:sldId id="270" r:id="rId18"/>
    <p:sldId id="271" r:id="rId19"/>
    <p:sldId id="272" r:id="rId20"/>
    <p:sldId id="273" r:id="rId21"/>
    <p:sldId id="274" r:id="rId22"/>
    <p:sldId id="275" r:id="rId23"/>
    <p:sldId id="277" r:id="rId24"/>
    <p:sldId id="353" r:id="rId25"/>
    <p:sldId id="278" r:id="rId26"/>
    <p:sldId id="366" r:id="rId27"/>
    <p:sldId id="279" r:id="rId28"/>
    <p:sldId id="281" r:id="rId29"/>
    <p:sldId id="282" r:id="rId30"/>
    <p:sldId id="283" r:id="rId31"/>
    <p:sldId id="284" r:id="rId32"/>
    <p:sldId id="367" r:id="rId33"/>
    <p:sldId id="354" r:id="rId34"/>
    <p:sldId id="285" r:id="rId35"/>
    <p:sldId id="286" r:id="rId36"/>
    <p:sldId id="287" r:id="rId37"/>
    <p:sldId id="288" r:id="rId38"/>
    <p:sldId id="289" r:id="rId39"/>
    <p:sldId id="290" r:id="rId40"/>
    <p:sldId id="291" r:id="rId41"/>
    <p:sldId id="292" r:id="rId42"/>
    <p:sldId id="293" r:id="rId43"/>
    <p:sldId id="294" r:id="rId44"/>
    <p:sldId id="295" r:id="rId45"/>
    <p:sldId id="370" r:id="rId46"/>
    <p:sldId id="356" r:id="rId47"/>
    <p:sldId id="355" r:id="rId48"/>
    <p:sldId id="298" r:id="rId49"/>
    <p:sldId id="368" r:id="rId50"/>
    <p:sldId id="374" r:id="rId51"/>
    <p:sldId id="301" r:id="rId52"/>
    <p:sldId id="302" r:id="rId53"/>
    <p:sldId id="303" r:id="rId54"/>
    <p:sldId id="304" r:id="rId55"/>
    <p:sldId id="305" r:id="rId56"/>
    <p:sldId id="306" r:id="rId57"/>
    <p:sldId id="307" r:id="rId58"/>
    <p:sldId id="308" r:id="rId59"/>
    <p:sldId id="309" r:id="rId60"/>
    <p:sldId id="310" r:id="rId61"/>
    <p:sldId id="311" r:id="rId62"/>
    <p:sldId id="313" r:id="rId63"/>
    <p:sldId id="314" r:id="rId64"/>
    <p:sldId id="357"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58" r:id="rId79"/>
    <p:sldId id="359" r:id="rId80"/>
    <p:sldId id="369" r:id="rId81"/>
    <p:sldId id="360" r:id="rId82"/>
    <p:sldId id="371" r:id="rId83"/>
    <p:sldId id="330" r:id="rId84"/>
    <p:sldId id="331" r:id="rId85"/>
    <p:sldId id="332" r:id="rId86"/>
    <p:sldId id="333" r:id="rId87"/>
    <p:sldId id="334" r:id="rId88"/>
    <p:sldId id="335" r:id="rId89"/>
    <p:sldId id="362" r:id="rId90"/>
    <p:sldId id="363" r:id="rId91"/>
    <p:sldId id="364" r:id="rId92"/>
    <p:sldId id="365" r:id="rId93"/>
    <p:sldId id="336" r:id="rId94"/>
    <p:sldId id="337" r:id="rId95"/>
    <p:sldId id="339" r:id="rId96"/>
    <p:sldId id="340" r:id="rId97"/>
    <p:sldId id="341" r:id="rId98"/>
    <p:sldId id="342" r:id="rId99"/>
    <p:sldId id="343" r:id="rId100"/>
    <p:sldId id="344" r:id="rId101"/>
    <p:sldId id="345" r:id="rId102"/>
    <p:sldId id="346" r:id="rId103"/>
    <p:sldId id="347" r:id="rId104"/>
    <p:sldId id="348" r:id="rId105"/>
    <p:sldId id="349" r:id="rId106"/>
    <p:sldId id="350" r:id="rId107"/>
    <p:sldId id="351" r:id="rId108"/>
    <p:sldId id="352" r:id="rId109"/>
  </p:sldIdLst>
  <p:sldSz cx="9144000" cy="6858000" type="screen4x3"/>
  <p:notesSz cx="9388475" cy="7102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12" userDrawn="1">
          <p15:clr>
            <a:srgbClr val="A4A3A4"/>
          </p15:clr>
        </p15:guide>
        <p15:guide id="2" pos="2880" userDrawn="1">
          <p15:clr>
            <a:srgbClr val="A4A3A4"/>
          </p15:clr>
        </p15:guide>
        <p15:guide id="3" pos="2980" userDrawn="1">
          <p15:clr>
            <a:srgbClr val="A4A3A4"/>
          </p15:clr>
        </p15:guide>
        <p15:guide id="4" orient="horz" pos="2208" userDrawn="1">
          <p15:clr>
            <a:srgbClr val="A4A3A4"/>
          </p15:clr>
        </p15:guide>
        <p15:guide id="5" orient="horz" pos="288" userDrawn="1">
          <p15:clr>
            <a:srgbClr val="A4A3A4"/>
          </p15:clr>
        </p15:guide>
        <p15:guide id="6" pos="192" userDrawn="1">
          <p15:clr>
            <a:srgbClr val="A4A3A4"/>
          </p15:clr>
        </p15:guide>
        <p15:guide id="7" orient="horz" pos="1824" userDrawn="1">
          <p15:clr>
            <a:srgbClr val="A4A3A4"/>
          </p15:clr>
        </p15:guide>
        <p15:guide id="8" orient="horz" pos="98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326A301-490E-1022-F81B-53947DD27ADC}" name="Toni Voltolina" initials="TV" userId="S::tvoltolina@educationalresource.com::e2930bf7-d7f6-434c-bb45-7cb0e36f6ee0" providerId="AD"/>
  <p188:author id="{25DC1E1E-7BC7-C73F-5C6A-9405025D48E4}" name="Sue Robles" initials="SR" userId="S::srobles@educationalresource.com::cbd32758-cbd3-4ba3-adb9-62d6ecf9838b" providerId="AD"/>
  <p188:author id="{A18C5333-20C8-5AF8-A3C8-3E284ECB8065}" name="Emily Hertler" initials="EH" userId="Emily Hertler" providerId="None"/>
  <p188:author id="{CA8CFA50-C199-D9E4-6AE3-E1C59C38529B}" name="Erin Frye" initials="EF" userId="2d2a4ec059f92a26" providerId="Windows Live"/>
  <p188:author id="{156CCFA4-72FF-8CD5-A656-47D55AFA09F0}" name="Dana Cullen" initials="DC" userId="S::dcullen@educationalresource.com::5ded6347-ee79-413e-8057-91246bc027f0" providerId="AD"/>
  <p188:author id="{F914DBA4-B75D-92D7-A5BD-162880AD7B42}" name="Tim Neff" initials="TN" userId="S::tneff@educationalresource.com::53b940ed-a5bd-432c-b910-2dcc9786126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8C2B"/>
    <a:srgbClr val="460968"/>
    <a:srgbClr val="4B8B2B"/>
    <a:srgbClr val="F1F2F1"/>
    <a:srgbClr val="D7EECD"/>
    <a:srgbClr val="2D953D"/>
    <a:srgbClr val="FD5000"/>
    <a:srgbClr val="006197"/>
    <a:srgbClr val="4D4D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731" autoAdjust="0"/>
    <p:restoredTop sz="96091" autoAdjust="0"/>
  </p:normalViewPr>
  <p:slideViewPr>
    <p:cSldViewPr snapToGrid="0">
      <p:cViewPr varScale="1">
        <p:scale>
          <a:sx n="93" d="100"/>
          <a:sy n="93" d="100"/>
        </p:scale>
        <p:origin x="834" y="84"/>
      </p:cViewPr>
      <p:guideLst>
        <p:guide orient="horz" pos="3912"/>
        <p:guide pos="2880"/>
        <p:guide pos="2980"/>
        <p:guide orient="horz" pos="2208"/>
        <p:guide orient="horz" pos="288"/>
        <p:guide pos="192"/>
        <p:guide orient="horz" pos="1824"/>
        <p:guide orient="horz" pos="98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26124"/>
    </p:cViewPr>
  </p:sorterViewPr>
  <p:notesViewPr>
    <p:cSldViewPr snapToGrid="0">
      <p:cViewPr varScale="1">
        <p:scale>
          <a:sx n="116" d="100"/>
          <a:sy n="116" d="100"/>
        </p:scale>
        <p:origin x="848" y="18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theme" Target="theme/theme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notesMaster" Target="notesMasters/notesMaster1.xml"/><Relationship Id="rId115" Type="http://schemas.microsoft.com/office/2018/10/relationships/authors" Target="author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68339" cy="356768"/>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5318506" y="0"/>
            <a:ext cx="4068339" cy="356768"/>
          </a:xfrm>
          <a:prstGeom prst="rect">
            <a:avLst/>
          </a:prstGeom>
        </p:spPr>
        <p:txBody>
          <a:bodyPr vert="horz" lIns="94229" tIns="47114" rIns="94229" bIns="47114" rtlCol="0"/>
          <a:lstStyle>
            <a:lvl1pPr algn="r">
              <a:defRPr sz="1200"/>
            </a:lvl1pPr>
          </a:lstStyle>
          <a:p>
            <a:fld id="{7600F589-882F-9C47-BBF3-1581794B3B6F}" type="datetimeFigureOut">
              <a:rPr lang="en-US" smtClean="0"/>
              <a:t>3/30/2022</a:t>
            </a:fld>
            <a:endParaRPr lang="en-US"/>
          </a:p>
        </p:txBody>
      </p:sp>
      <p:sp>
        <p:nvSpPr>
          <p:cNvPr id="4" name="Slide Image Placeholder 3"/>
          <p:cNvSpPr>
            <a:spLocks noGrp="1" noRot="1" noChangeAspect="1"/>
          </p:cNvSpPr>
          <p:nvPr>
            <p:ph type="sldImg" idx="2"/>
          </p:nvPr>
        </p:nvSpPr>
        <p:spPr>
          <a:xfrm>
            <a:off x="3097213" y="887413"/>
            <a:ext cx="3194050" cy="2397125"/>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938848" y="3418067"/>
            <a:ext cx="7510780" cy="2796599"/>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745708"/>
            <a:ext cx="4068339" cy="356767"/>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5318506" y="6745708"/>
            <a:ext cx="4068339" cy="356767"/>
          </a:xfrm>
          <a:prstGeom prst="rect">
            <a:avLst/>
          </a:prstGeom>
        </p:spPr>
        <p:txBody>
          <a:bodyPr vert="horz" lIns="94229" tIns="47114" rIns="94229" bIns="47114" rtlCol="0" anchor="b"/>
          <a:lstStyle>
            <a:lvl1pPr algn="r">
              <a:defRPr sz="1200"/>
            </a:lvl1pPr>
          </a:lstStyle>
          <a:p>
            <a:fld id="{61B9F5BB-B5ED-7645-9735-A78A889973E8}" type="slidenum">
              <a:rPr lang="en-US" smtClean="0"/>
              <a:t>‹#›</a:t>
            </a:fld>
            <a:endParaRPr lang="en-US"/>
          </a:p>
        </p:txBody>
      </p:sp>
    </p:spTree>
    <p:extLst>
      <p:ext uri="{BB962C8B-B14F-4D97-AF65-F5344CB8AC3E}">
        <p14:creationId xmlns:p14="http://schemas.microsoft.com/office/powerpoint/2010/main" val="26034327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B9F5BB-B5ED-7645-9735-A78A889973E8}" type="slidenum">
              <a:rPr lang="en-US" smtClean="0"/>
              <a:t>1</a:t>
            </a:fld>
            <a:endParaRPr lang="en-US"/>
          </a:p>
        </p:txBody>
      </p:sp>
    </p:spTree>
    <p:extLst>
      <p:ext uri="{BB962C8B-B14F-4D97-AF65-F5344CB8AC3E}">
        <p14:creationId xmlns:p14="http://schemas.microsoft.com/office/powerpoint/2010/main" val="40582569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B9F5BB-B5ED-7645-9735-A78A889973E8}" type="slidenum">
              <a:rPr lang="en-US" smtClean="0"/>
              <a:t>2</a:t>
            </a:fld>
            <a:endParaRPr lang="en-US"/>
          </a:p>
        </p:txBody>
      </p:sp>
    </p:spTree>
    <p:extLst>
      <p:ext uri="{BB962C8B-B14F-4D97-AF65-F5344CB8AC3E}">
        <p14:creationId xmlns:p14="http://schemas.microsoft.com/office/powerpoint/2010/main" val="4010179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B9F5BB-B5ED-7645-9735-A78A889973E8}" type="slidenum">
              <a:rPr lang="en-US" smtClean="0"/>
              <a:t>3</a:t>
            </a:fld>
            <a:endParaRPr lang="en-US"/>
          </a:p>
        </p:txBody>
      </p:sp>
    </p:spTree>
    <p:extLst>
      <p:ext uri="{BB962C8B-B14F-4D97-AF65-F5344CB8AC3E}">
        <p14:creationId xmlns:p14="http://schemas.microsoft.com/office/powerpoint/2010/main" val="18827614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B9F5BB-B5ED-7645-9735-A78A889973E8}" type="slidenum">
              <a:rPr lang="en-US" smtClean="0"/>
              <a:t>4</a:t>
            </a:fld>
            <a:endParaRPr lang="en-US"/>
          </a:p>
        </p:txBody>
      </p:sp>
    </p:spTree>
    <p:extLst>
      <p:ext uri="{BB962C8B-B14F-4D97-AF65-F5344CB8AC3E}">
        <p14:creationId xmlns:p14="http://schemas.microsoft.com/office/powerpoint/2010/main" val="11559739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B9F5BB-B5ED-7645-9735-A78A889973E8}" type="slidenum">
              <a:rPr lang="en-US" smtClean="0"/>
              <a:t>5</a:t>
            </a:fld>
            <a:endParaRPr lang="en-US"/>
          </a:p>
        </p:txBody>
      </p:sp>
    </p:spTree>
    <p:extLst>
      <p:ext uri="{BB962C8B-B14F-4D97-AF65-F5344CB8AC3E}">
        <p14:creationId xmlns:p14="http://schemas.microsoft.com/office/powerpoint/2010/main" val="2593628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B9F5BB-B5ED-7645-9735-A78A889973E8}" type="slidenum">
              <a:rPr lang="en-US" smtClean="0"/>
              <a:t>6</a:t>
            </a:fld>
            <a:endParaRPr lang="en-US"/>
          </a:p>
        </p:txBody>
      </p:sp>
    </p:spTree>
    <p:extLst>
      <p:ext uri="{BB962C8B-B14F-4D97-AF65-F5344CB8AC3E}">
        <p14:creationId xmlns:p14="http://schemas.microsoft.com/office/powerpoint/2010/main" val="25179611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B9F5BB-B5ED-7645-9735-A78A889973E8}" type="slidenum">
              <a:rPr lang="en-US" smtClean="0"/>
              <a:t>7</a:t>
            </a:fld>
            <a:endParaRPr lang="en-US"/>
          </a:p>
        </p:txBody>
      </p:sp>
    </p:spTree>
    <p:extLst>
      <p:ext uri="{BB962C8B-B14F-4D97-AF65-F5344CB8AC3E}">
        <p14:creationId xmlns:p14="http://schemas.microsoft.com/office/powerpoint/2010/main" val="24097469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B9F5BB-B5ED-7645-9735-A78A889973E8}" type="slidenum">
              <a:rPr lang="en-US" smtClean="0"/>
              <a:t>60</a:t>
            </a:fld>
            <a:endParaRPr lang="en-US"/>
          </a:p>
        </p:txBody>
      </p:sp>
    </p:spTree>
    <p:extLst>
      <p:ext uri="{BB962C8B-B14F-4D97-AF65-F5344CB8AC3E}">
        <p14:creationId xmlns:p14="http://schemas.microsoft.com/office/powerpoint/2010/main" val="28879176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29F51-700D-DB4E-BF99-99C70958D926}"/>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678F061-1BAB-DE4C-8972-612A5A31469D}"/>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893F227-FE91-644D-BA29-09F6C8FC29F9}"/>
              </a:ext>
            </a:extLst>
          </p:cNvPr>
          <p:cNvSpPr>
            <a:spLocks noGrp="1"/>
          </p:cNvSpPr>
          <p:nvPr>
            <p:ph type="dt" sz="half" idx="10"/>
          </p:nvPr>
        </p:nvSpPr>
        <p:spPr>
          <a:xfrm>
            <a:off x="609600" y="6049072"/>
            <a:ext cx="2057400" cy="365125"/>
          </a:xfrm>
          <a:prstGeom prst="rect">
            <a:avLst/>
          </a:prstGeom>
        </p:spPr>
        <p:txBody>
          <a:bodyPr/>
          <a:lstStyle/>
          <a:p>
            <a:endParaRPr lang="en-US" dirty="0"/>
          </a:p>
        </p:txBody>
      </p:sp>
      <p:sp>
        <p:nvSpPr>
          <p:cNvPr id="5" name="Footer Placeholder 4">
            <a:extLst>
              <a:ext uri="{FF2B5EF4-FFF2-40B4-BE49-F238E27FC236}">
                <a16:creationId xmlns:a16="http://schemas.microsoft.com/office/drawing/2014/main" id="{7E2B335F-1EF5-9F48-91C0-648104DC78E0}"/>
              </a:ext>
            </a:extLst>
          </p:cNvPr>
          <p:cNvSpPr>
            <a:spLocks noGrp="1"/>
          </p:cNvSpPr>
          <p:nvPr>
            <p:ph type="ftr" sz="quarter" idx="11"/>
          </p:nvPr>
        </p:nvSpPr>
        <p:spPr>
          <a:xfrm>
            <a:off x="3028950" y="6095555"/>
            <a:ext cx="3086100" cy="365125"/>
          </a:xfrm>
          <a:prstGeom prst="rect">
            <a:avLst/>
          </a:prstGeom>
        </p:spPr>
        <p:txBody>
          <a:bodyPr/>
          <a:lstStyle/>
          <a:p>
            <a:endParaRPr lang="en-US" dirty="0"/>
          </a:p>
        </p:txBody>
      </p:sp>
      <p:sp>
        <p:nvSpPr>
          <p:cNvPr id="7" name="Slide Number Placeholder 5">
            <a:extLst>
              <a:ext uri="{FF2B5EF4-FFF2-40B4-BE49-F238E27FC236}">
                <a16:creationId xmlns:a16="http://schemas.microsoft.com/office/drawing/2014/main" id="{CBF6A71F-5E73-404E-BA5E-7DAF61593EAA}"/>
              </a:ext>
            </a:extLst>
          </p:cNvPr>
          <p:cNvSpPr>
            <a:spLocks noGrp="1"/>
          </p:cNvSpPr>
          <p:nvPr>
            <p:ph type="sldNum" sz="quarter" idx="4"/>
          </p:nvPr>
        </p:nvSpPr>
        <p:spPr>
          <a:xfrm>
            <a:off x="7884967" y="6460680"/>
            <a:ext cx="762000" cy="365125"/>
          </a:xfrm>
          <a:prstGeom prst="rect">
            <a:avLst/>
          </a:prstGeom>
        </p:spPr>
        <p:txBody>
          <a:bodyPr lIns="0" rIns="45720" anchor="ctr" anchorCtr="0"/>
          <a:lstStyle>
            <a:lvl1pPr algn="r">
              <a:defRPr sz="1050" b="0" i="0">
                <a:solidFill>
                  <a:srgbClr val="460968"/>
                </a:solidFill>
                <a:latin typeface="Segoe UI" panose="020B0502040204020203" pitchFamily="34" charset="0"/>
                <a:ea typeface="Segoe UI" panose="020B0502040204020203" pitchFamily="34" charset="0"/>
                <a:cs typeface="Segoe UI" panose="020B0502040204020203" pitchFamily="34" charset="0"/>
              </a:defRPr>
            </a:lvl1pPr>
          </a:lstStyle>
          <a:p>
            <a:fld id="{5D2F3693-3E64-EA49-9E40-0333868C2033}" type="slidenum">
              <a:rPr lang="en-US" smtClean="0"/>
              <a:pPr/>
              <a:t>‹#›</a:t>
            </a:fld>
            <a:r>
              <a:rPr lang="en-US" dirty="0"/>
              <a:t> of 108</a:t>
            </a:r>
          </a:p>
        </p:txBody>
      </p:sp>
    </p:spTree>
    <p:extLst>
      <p:ext uri="{BB962C8B-B14F-4D97-AF65-F5344CB8AC3E}">
        <p14:creationId xmlns:p14="http://schemas.microsoft.com/office/powerpoint/2010/main" val="18704507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A917D4AD-7AEC-4A96-ABB0-0617D2E6C28E}"/>
              </a:ext>
            </a:extLst>
          </p:cNvPr>
          <p:cNvSpPr>
            <a:spLocks noGrp="1"/>
          </p:cNvSpPr>
          <p:nvPr>
            <p:ph type="sldNum" sz="quarter" idx="4"/>
          </p:nvPr>
        </p:nvSpPr>
        <p:spPr>
          <a:xfrm>
            <a:off x="7884967" y="6460680"/>
            <a:ext cx="762000" cy="365125"/>
          </a:xfrm>
          <a:prstGeom prst="rect">
            <a:avLst/>
          </a:prstGeom>
        </p:spPr>
        <p:txBody>
          <a:bodyPr lIns="0" rIns="45720" anchor="ctr" anchorCtr="0"/>
          <a:lstStyle>
            <a:lvl1pPr algn="r">
              <a:defRPr sz="1050" b="0" i="0">
                <a:solidFill>
                  <a:srgbClr val="460968"/>
                </a:solidFill>
                <a:latin typeface="Segoe UI" panose="020B0502040204020203" pitchFamily="34" charset="0"/>
                <a:ea typeface="Segoe UI" panose="020B0502040204020203" pitchFamily="34" charset="0"/>
                <a:cs typeface="Segoe UI" panose="020B0502040204020203" pitchFamily="34" charset="0"/>
              </a:defRPr>
            </a:lvl1pPr>
          </a:lstStyle>
          <a:p>
            <a:fld id="{5D2F3693-3E64-EA49-9E40-0333868C2033}" type="slidenum">
              <a:rPr lang="en-US" smtClean="0"/>
              <a:pPr/>
              <a:t>‹#›</a:t>
            </a:fld>
            <a:r>
              <a:rPr lang="en-US" dirty="0"/>
              <a:t> of 108</a:t>
            </a:r>
          </a:p>
        </p:txBody>
      </p:sp>
    </p:spTree>
    <p:extLst>
      <p:ext uri="{BB962C8B-B14F-4D97-AF65-F5344CB8AC3E}">
        <p14:creationId xmlns:p14="http://schemas.microsoft.com/office/powerpoint/2010/main" val="3905754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600" b="1" i="0">
                <a:solidFill>
                  <a:srgbClr val="460968"/>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2400" b="1" i="0">
                <a:solidFill>
                  <a:schemeClr val="tx1"/>
                </a:solidFill>
                <a:latin typeface="Segoe UI"/>
                <a:cs typeface="Segoe UI"/>
              </a:defRPr>
            </a:lvl1pPr>
          </a:lstStyle>
          <a:p>
            <a:endParaRPr/>
          </a:p>
        </p:txBody>
      </p:sp>
      <p:sp>
        <p:nvSpPr>
          <p:cNvPr id="4" name="Holder 4"/>
          <p:cNvSpPr>
            <a:spLocks noGrp="1"/>
          </p:cNvSpPr>
          <p:nvPr>
            <p:ph type="ftr" sz="quarter" idx="5"/>
          </p:nvPr>
        </p:nvSpPr>
        <p:spPr/>
        <p:txBody>
          <a:bodyPr lIns="0" tIns="0" rIns="0" bIns="0"/>
          <a:lstStyle>
            <a:lvl1pPr>
              <a:defRPr sz="700" b="0" i="0">
                <a:solidFill>
                  <a:srgbClr val="4D4D4F"/>
                </a:solidFill>
                <a:latin typeface="Segoe UI"/>
                <a:cs typeface="Segoe UI"/>
              </a:defRPr>
            </a:lvl1pPr>
          </a:lstStyle>
          <a:p>
            <a:pPr marL="12700">
              <a:lnSpc>
                <a:spcPct val="100000"/>
              </a:lnSpc>
              <a:spcBef>
                <a:spcPts val="150"/>
              </a:spcBef>
            </a:pPr>
            <a:endParaRPr spc="-10" dirty="0">
              <a:solidFill>
                <a:srgbClr val="444444"/>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6" name="Holder 6"/>
          <p:cNvSpPr>
            <a:spLocks noGrp="1"/>
          </p:cNvSpPr>
          <p:nvPr>
            <p:ph type="sldNum" sz="quarter" idx="7"/>
          </p:nvPr>
        </p:nvSpPr>
        <p:spPr/>
        <p:txBody>
          <a:bodyPr lIns="0" tIns="0" rIns="0" bIns="0"/>
          <a:lstStyle>
            <a:lvl1pPr>
              <a:defRPr sz="1200" b="0" i="0">
                <a:solidFill>
                  <a:srgbClr val="4E0467"/>
                </a:solidFill>
                <a:latin typeface="Segoe UI"/>
                <a:cs typeface="Segoe UI"/>
              </a:defRPr>
            </a:lvl1pPr>
          </a:lstStyle>
          <a:p>
            <a:pPr marL="38100">
              <a:lnSpc>
                <a:spcPct val="100000"/>
              </a:lnSpc>
              <a:spcBef>
                <a:spcPts val="195"/>
              </a:spcBef>
            </a:pPr>
            <a:fld id="{81D60167-4931-47E6-BA6A-407CBD079E47}" type="slidenum">
              <a:rPr dirty="0"/>
              <a:t>‹#›</a:t>
            </a:fld>
            <a:r>
              <a:rPr spc="-110" dirty="0"/>
              <a:t> </a:t>
            </a:r>
            <a:r>
              <a:rPr spc="-20" dirty="0"/>
              <a:t>o</a:t>
            </a:r>
            <a:r>
              <a:rPr dirty="0"/>
              <a:t>f</a:t>
            </a:r>
            <a:r>
              <a:rPr spc="-10" dirty="0"/>
              <a:t> </a:t>
            </a:r>
            <a:r>
              <a:rPr dirty="0"/>
              <a:t>97</a:t>
            </a:r>
          </a:p>
        </p:txBody>
      </p:sp>
    </p:spTree>
    <p:extLst>
      <p:ext uri="{BB962C8B-B14F-4D97-AF65-F5344CB8AC3E}">
        <p14:creationId xmlns:p14="http://schemas.microsoft.com/office/powerpoint/2010/main" val="753009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F77B1-2824-7747-9A34-4932CF6EE6F8}"/>
              </a:ext>
            </a:extLst>
          </p:cNvPr>
          <p:cNvSpPr>
            <a:spLocks noGrp="1"/>
          </p:cNvSpPr>
          <p:nvPr>
            <p:ph type="title" hasCustomPrompt="1"/>
          </p:nvPr>
        </p:nvSpPr>
        <p:spPr>
          <a:xfrm>
            <a:off x="284480" y="484632"/>
            <a:ext cx="8585200" cy="621792"/>
          </a:xfrm>
        </p:spPr>
        <p:txBody>
          <a:bodyPr>
            <a:normAutofit/>
          </a:bodyPr>
          <a:lstStyle>
            <a:lvl1pPr>
              <a:defRPr sz="1800" b="1" i="0">
                <a:solidFill>
                  <a:schemeClr val="tx2"/>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a:t>Click to edit Master title style </a:t>
            </a:r>
          </a:p>
        </p:txBody>
      </p:sp>
      <p:sp>
        <p:nvSpPr>
          <p:cNvPr id="3" name="Content Placeholder 2">
            <a:extLst>
              <a:ext uri="{FF2B5EF4-FFF2-40B4-BE49-F238E27FC236}">
                <a16:creationId xmlns:a16="http://schemas.microsoft.com/office/drawing/2014/main" id="{77A73D96-C7F2-EF41-BEE2-9291C412CFF3}"/>
              </a:ext>
            </a:extLst>
          </p:cNvPr>
          <p:cNvSpPr>
            <a:spLocks noGrp="1"/>
          </p:cNvSpPr>
          <p:nvPr>
            <p:ph idx="1"/>
          </p:nvPr>
        </p:nvSpPr>
        <p:spPr>
          <a:xfrm>
            <a:off x="284480" y="1066800"/>
            <a:ext cx="8585200" cy="5212080"/>
          </a:xfrm>
        </p:spPr>
        <p:txBody>
          <a:bodyPr>
            <a:normAutofit/>
          </a:bodyPr>
          <a:lstStyle>
            <a:lvl1pPr marL="120650" indent="-120650">
              <a:lnSpc>
                <a:spcPct val="100000"/>
              </a:lnSpc>
              <a:buClr>
                <a:schemeClr val="tx2"/>
              </a:buClr>
              <a:buFont typeface="Arial" panose="020B0604020202020204" pitchFamily="34" charset="0"/>
              <a:buChar char="•"/>
              <a:tabLst/>
              <a:defRPr sz="1100" b="0" i="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293688" indent="-173038">
              <a:lnSpc>
                <a:spcPct val="100000"/>
              </a:lnSpc>
              <a:buClr>
                <a:schemeClr val="tx2"/>
              </a:buClr>
              <a:buFont typeface="System Font Regular"/>
              <a:buChar char="–"/>
              <a:tabLst/>
              <a:defRPr sz="1100" b="0" i="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466725" indent="-173038">
              <a:lnSpc>
                <a:spcPct val="100000"/>
              </a:lnSpc>
              <a:buClr>
                <a:schemeClr val="tx2"/>
              </a:buClr>
              <a:buFont typeface="Wingdings" pitchFamily="2" charset="2"/>
              <a:buChar char="§"/>
              <a:tabLst/>
              <a:defRPr sz="1100" b="0" i="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371600" indent="0">
              <a:lnSpc>
                <a:spcPct val="100000"/>
              </a:lnSpc>
              <a:buClr>
                <a:schemeClr val="tx2"/>
              </a:buClr>
              <a:buNone/>
              <a:defRPr sz="1100" b="0" i="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1828800" indent="0">
              <a:lnSpc>
                <a:spcPct val="100000"/>
              </a:lnSpc>
              <a:buClr>
                <a:schemeClr val="tx2"/>
              </a:buClr>
              <a:buNone/>
              <a:defRPr sz="1100" b="0" i="0">
                <a:solidFill>
                  <a:schemeClr val="tx1"/>
                </a:solidFill>
                <a:latin typeface="Segoe UI" panose="020B0502040204020203" pitchFamily="34" charset="0"/>
                <a:ea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A5424512-206E-41EB-8058-D74E7353C739}"/>
              </a:ext>
            </a:extLst>
          </p:cNvPr>
          <p:cNvSpPr>
            <a:spLocks noGrp="1"/>
          </p:cNvSpPr>
          <p:nvPr>
            <p:ph type="sldNum" sz="quarter" idx="4"/>
          </p:nvPr>
        </p:nvSpPr>
        <p:spPr>
          <a:xfrm>
            <a:off x="7884967" y="6460680"/>
            <a:ext cx="762000" cy="365125"/>
          </a:xfrm>
          <a:prstGeom prst="rect">
            <a:avLst/>
          </a:prstGeom>
        </p:spPr>
        <p:txBody>
          <a:bodyPr lIns="0" rIns="45720" anchor="ctr" anchorCtr="0"/>
          <a:lstStyle>
            <a:lvl1pPr algn="r">
              <a:defRPr sz="1050" b="0" i="0">
                <a:solidFill>
                  <a:srgbClr val="460968"/>
                </a:solidFill>
                <a:latin typeface="Segoe UI" panose="020B0502040204020203" pitchFamily="34" charset="0"/>
                <a:ea typeface="Segoe UI" panose="020B0502040204020203" pitchFamily="34" charset="0"/>
                <a:cs typeface="Segoe UI" panose="020B0502040204020203" pitchFamily="34" charset="0"/>
              </a:defRPr>
            </a:lvl1pPr>
          </a:lstStyle>
          <a:p>
            <a:fld id="{5D2F3693-3E64-EA49-9E40-0333868C2033}" type="slidenum">
              <a:rPr lang="en-US" smtClean="0"/>
              <a:pPr/>
              <a:t>‹#›</a:t>
            </a:fld>
            <a:r>
              <a:rPr lang="en-US" dirty="0"/>
              <a:t> of 108</a:t>
            </a:r>
          </a:p>
        </p:txBody>
      </p:sp>
    </p:spTree>
    <p:extLst>
      <p:ext uri="{BB962C8B-B14F-4D97-AF65-F5344CB8AC3E}">
        <p14:creationId xmlns:p14="http://schemas.microsoft.com/office/powerpoint/2010/main" val="2526179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nowledge Check_Ques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A73D96-C7F2-EF41-BEE2-9291C412CFF3}"/>
              </a:ext>
            </a:extLst>
          </p:cNvPr>
          <p:cNvSpPr>
            <a:spLocks noGrp="1"/>
          </p:cNvSpPr>
          <p:nvPr>
            <p:ph idx="1"/>
          </p:nvPr>
        </p:nvSpPr>
        <p:spPr>
          <a:xfrm>
            <a:off x="284480" y="1434568"/>
            <a:ext cx="8585200" cy="4844311"/>
          </a:xfrm>
        </p:spPr>
        <p:txBody>
          <a:bodyPr>
            <a:normAutofit/>
          </a:bodyPr>
          <a:lstStyle>
            <a:lvl1pPr marL="0" indent="0">
              <a:lnSpc>
                <a:spcPct val="100000"/>
              </a:lnSpc>
              <a:spcAft>
                <a:spcPts val="2400"/>
              </a:spcAft>
              <a:buClr>
                <a:schemeClr val="tx2"/>
              </a:buClr>
              <a:buFont typeface="Arial" panose="020B0604020202020204" pitchFamily="34" charset="0"/>
              <a:buNone/>
              <a:tabLst/>
              <a:defRPr sz="2400" b="1" i="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574675" indent="0">
              <a:lnSpc>
                <a:spcPct val="100000"/>
              </a:lnSpc>
              <a:spcBef>
                <a:spcPts val="1200"/>
              </a:spcBef>
              <a:buClr>
                <a:schemeClr val="tx2"/>
              </a:buClr>
              <a:buFont typeface="System Font Regular"/>
              <a:buNone/>
              <a:tabLst/>
              <a:defRPr sz="2400" b="0" i="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466725" indent="-173038">
              <a:lnSpc>
                <a:spcPct val="100000"/>
              </a:lnSpc>
              <a:buClr>
                <a:schemeClr val="tx2"/>
              </a:buClr>
              <a:buFont typeface="Wingdings" pitchFamily="2" charset="2"/>
              <a:buChar char="§"/>
              <a:tabLst/>
              <a:defRPr sz="1100" b="0" i="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371600" indent="0">
              <a:lnSpc>
                <a:spcPct val="100000"/>
              </a:lnSpc>
              <a:buClr>
                <a:schemeClr val="tx2"/>
              </a:buClr>
              <a:buNone/>
              <a:defRPr sz="1100" b="0" i="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1828800" indent="0">
              <a:lnSpc>
                <a:spcPct val="100000"/>
              </a:lnSpc>
              <a:buClr>
                <a:schemeClr val="tx2"/>
              </a:buClr>
              <a:buNone/>
              <a:defRPr sz="1100" b="0" i="0">
                <a:solidFill>
                  <a:schemeClr val="tx1"/>
                </a:solidFill>
                <a:latin typeface="Segoe UI" panose="020B0502040204020203" pitchFamily="34" charset="0"/>
                <a:ea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p:txBody>
      </p:sp>
      <p:pic>
        <p:nvPicPr>
          <p:cNvPr id="7" name="object 26">
            <a:extLst>
              <a:ext uri="{FF2B5EF4-FFF2-40B4-BE49-F238E27FC236}">
                <a16:creationId xmlns:a16="http://schemas.microsoft.com/office/drawing/2014/main" id="{01E6D213-6DB2-7148-A9AE-5E1644D347B3}"/>
              </a:ext>
            </a:extLst>
          </p:cNvPr>
          <p:cNvPicPr/>
          <p:nvPr/>
        </p:nvPicPr>
        <p:blipFill>
          <a:blip r:embed="rId2" cstate="print"/>
          <a:stretch>
            <a:fillRect/>
          </a:stretch>
        </p:blipFill>
        <p:spPr>
          <a:xfrm>
            <a:off x="284662" y="621791"/>
            <a:ext cx="7482839" cy="752855"/>
          </a:xfrm>
          <a:prstGeom prst="rect">
            <a:avLst/>
          </a:prstGeom>
        </p:spPr>
      </p:pic>
      <p:grpSp>
        <p:nvGrpSpPr>
          <p:cNvPr id="4" name="Group 3">
            <a:extLst>
              <a:ext uri="{FF2B5EF4-FFF2-40B4-BE49-F238E27FC236}">
                <a16:creationId xmlns:a16="http://schemas.microsoft.com/office/drawing/2014/main" id="{AC7BB097-F807-834F-8C4F-58CAA0F58E06}"/>
              </a:ext>
            </a:extLst>
          </p:cNvPr>
          <p:cNvGrpSpPr/>
          <p:nvPr userDrawn="1"/>
        </p:nvGrpSpPr>
        <p:grpSpPr>
          <a:xfrm>
            <a:off x="360011" y="707755"/>
            <a:ext cx="571499" cy="573023"/>
            <a:chOff x="513321" y="713231"/>
            <a:chExt cx="571499" cy="573023"/>
          </a:xfrm>
        </p:grpSpPr>
        <p:pic>
          <p:nvPicPr>
            <p:cNvPr id="8" name="object 27">
              <a:extLst>
                <a:ext uri="{FF2B5EF4-FFF2-40B4-BE49-F238E27FC236}">
                  <a16:creationId xmlns:a16="http://schemas.microsoft.com/office/drawing/2014/main" id="{F522EA61-7155-BB4D-A866-A9AFE6E69B02}"/>
                </a:ext>
              </a:extLst>
            </p:cNvPr>
            <p:cNvPicPr/>
            <p:nvPr/>
          </p:nvPicPr>
          <p:blipFill>
            <a:blip r:embed="rId3" cstate="print"/>
            <a:stretch>
              <a:fillRect/>
            </a:stretch>
          </p:blipFill>
          <p:spPr>
            <a:xfrm>
              <a:off x="513321" y="713231"/>
              <a:ext cx="571499" cy="573023"/>
            </a:xfrm>
            <a:prstGeom prst="rect">
              <a:avLst/>
            </a:prstGeom>
          </p:spPr>
        </p:pic>
        <p:grpSp>
          <p:nvGrpSpPr>
            <p:cNvPr id="10" name="object 29">
              <a:extLst>
                <a:ext uri="{FF2B5EF4-FFF2-40B4-BE49-F238E27FC236}">
                  <a16:creationId xmlns:a16="http://schemas.microsoft.com/office/drawing/2014/main" id="{04AE3D56-C245-6C4C-9F8C-C04EB2538161}"/>
                </a:ext>
              </a:extLst>
            </p:cNvPr>
            <p:cNvGrpSpPr/>
            <p:nvPr userDrawn="1"/>
          </p:nvGrpSpPr>
          <p:grpSpPr>
            <a:xfrm>
              <a:off x="614603" y="784795"/>
              <a:ext cx="368935" cy="429895"/>
              <a:chOff x="404313" y="783342"/>
              <a:chExt cx="368935" cy="429895"/>
            </a:xfrm>
          </p:grpSpPr>
          <p:sp>
            <p:nvSpPr>
              <p:cNvPr id="11" name="object 30">
                <a:extLst>
                  <a:ext uri="{FF2B5EF4-FFF2-40B4-BE49-F238E27FC236}">
                    <a16:creationId xmlns:a16="http://schemas.microsoft.com/office/drawing/2014/main" id="{6DF0DDD5-AEE9-BC47-B854-C364BEF9F727}"/>
                  </a:ext>
                </a:extLst>
              </p:cNvPr>
              <p:cNvSpPr/>
              <p:nvPr/>
            </p:nvSpPr>
            <p:spPr>
              <a:xfrm>
                <a:off x="404313" y="783342"/>
                <a:ext cx="368935" cy="429895"/>
              </a:xfrm>
              <a:custGeom>
                <a:avLst/>
                <a:gdLst/>
                <a:ahLst/>
                <a:cxnLst/>
                <a:rect l="l" t="t" r="r" b="b"/>
                <a:pathLst>
                  <a:path w="368934" h="429894">
                    <a:moveTo>
                      <a:pt x="163093" y="0"/>
                    </a:moveTo>
                    <a:lnTo>
                      <a:pt x="100088" y="9644"/>
                    </a:lnTo>
                    <a:lnTo>
                      <a:pt x="50342" y="37757"/>
                    </a:lnTo>
                    <a:lnTo>
                      <a:pt x="15455" y="85453"/>
                    </a:lnTo>
                    <a:lnTo>
                      <a:pt x="0" y="149618"/>
                    </a:lnTo>
                    <a:lnTo>
                      <a:pt x="1665" y="188079"/>
                    </a:lnTo>
                    <a:lnTo>
                      <a:pt x="9926" y="222367"/>
                    </a:lnTo>
                    <a:lnTo>
                      <a:pt x="20418" y="249402"/>
                    </a:lnTo>
                    <a:lnTo>
                      <a:pt x="28778" y="266103"/>
                    </a:lnTo>
                    <a:lnTo>
                      <a:pt x="41816" y="293721"/>
                    </a:lnTo>
                    <a:lnTo>
                      <a:pt x="51723" y="320130"/>
                    </a:lnTo>
                    <a:lnTo>
                      <a:pt x="58292" y="344703"/>
                    </a:lnTo>
                    <a:lnTo>
                      <a:pt x="61315" y="366814"/>
                    </a:lnTo>
                    <a:lnTo>
                      <a:pt x="60883" y="426707"/>
                    </a:lnTo>
                    <a:lnTo>
                      <a:pt x="63766" y="429704"/>
                    </a:lnTo>
                    <a:lnTo>
                      <a:pt x="67462" y="429653"/>
                    </a:lnTo>
                    <a:lnTo>
                      <a:pt x="71043" y="429653"/>
                    </a:lnTo>
                    <a:lnTo>
                      <a:pt x="73964" y="426783"/>
                    </a:lnTo>
                    <a:lnTo>
                      <a:pt x="74424" y="385356"/>
                    </a:lnTo>
                    <a:lnTo>
                      <a:pt x="74396" y="366141"/>
                    </a:lnTo>
                    <a:lnTo>
                      <a:pt x="72249" y="347859"/>
                    </a:lnTo>
                    <a:lnTo>
                      <a:pt x="66698" y="324089"/>
                    </a:lnTo>
                    <a:lnTo>
                      <a:pt x="56478" y="294783"/>
                    </a:lnTo>
                    <a:lnTo>
                      <a:pt x="40322" y="259892"/>
                    </a:lnTo>
                    <a:lnTo>
                      <a:pt x="32390" y="244078"/>
                    </a:lnTo>
                    <a:lnTo>
                      <a:pt x="22474" y="218638"/>
                    </a:lnTo>
                    <a:lnTo>
                      <a:pt x="14674" y="186513"/>
                    </a:lnTo>
                    <a:lnTo>
                      <a:pt x="13093" y="150647"/>
                    </a:lnTo>
                    <a:lnTo>
                      <a:pt x="22817" y="102783"/>
                    </a:lnTo>
                    <a:lnTo>
                      <a:pt x="43353" y="64484"/>
                    </a:lnTo>
                    <a:lnTo>
                      <a:pt x="74028" y="36365"/>
                    </a:lnTo>
                    <a:lnTo>
                      <a:pt x="114166" y="19042"/>
                    </a:lnTo>
                    <a:lnTo>
                      <a:pt x="163093" y="13131"/>
                    </a:lnTo>
                    <a:lnTo>
                      <a:pt x="208856" y="18897"/>
                    </a:lnTo>
                    <a:lnTo>
                      <a:pt x="247748" y="35285"/>
                    </a:lnTo>
                    <a:lnTo>
                      <a:pt x="278156" y="60934"/>
                    </a:lnTo>
                    <a:lnTo>
                      <a:pt x="298464" y="94483"/>
                    </a:lnTo>
                    <a:lnTo>
                      <a:pt x="307060" y="134569"/>
                    </a:lnTo>
                    <a:lnTo>
                      <a:pt x="309587" y="160248"/>
                    </a:lnTo>
                    <a:lnTo>
                      <a:pt x="307327" y="168732"/>
                    </a:lnTo>
                    <a:lnTo>
                      <a:pt x="307454" y="170281"/>
                    </a:lnTo>
                    <a:lnTo>
                      <a:pt x="351701" y="270179"/>
                    </a:lnTo>
                    <a:lnTo>
                      <a:pt x="310248" y="270179"/>
                    </a:lnTo>
                    <a:lnTo>
                      <a:pt x="307301" y="273126"/>
                    </a:lnTo>
                    <a:lnTo>
                      <a:pt x="306895" y="329298"/>
                    </a:lnTo>
                    <a:lnTo>
                      <a:pt x="229158" y="355574"/>
                    </a:lnTo>
                    <a:lnTo>
                      <a:pt x="227317" y="356438"/>
                    </a:lnTo>
                    <a:lnTo>
                      <a:pt x="224320" y="360006"/>
                    </a:lnTo>
                    <a:lnTo>
                      <a:pt x="223774" y="361492"/>
                    </a:lnTo>
                    <a:lnTo>
                      <a:pt x="223774" y="424675"/>
                    </a:lnTo>
                    <a:lnTo>
                      <a:pt x="226720" y="427621"/>
                    </a:lnTo>
                    <a:lnTo>
                      <a:pt x="233972" y="427621"/>
                    </a:lnTo>
                    <a:lnTo>
                      <a:pt x="236905" y="424675"/>
                    </a:lnTo>
                    <a:lnTo>
                      <a:pt x="236905" y="368808"/>
                    </a:lnTo>
                    <a:lnTo>
                      <a:pt x="280682" y="368808"/>
                    </a:lnTo>
                    <a:lnTo>
                      <a:pt x="316994" y="344740"/>
                    </a:lnTo>
                    <a:lnTo>
                      <a:pt x="320459" y="283425"/>
                    </a:lnTo>
                    <a:lnTo>
                      <a:pt x="365417" y="283425"/>
                    </a:lnTo>
                    <a:lnTo>
                      <a:pt x="368350" y="280479"/>
                    </a:lnTo>
                    <a:lnTo>
                      <a:pt x="368350" y="275932"/>
                    </a:lnTo>
                    <a:lnTo>
                      <a:pt x="367792" y="274193"/>
                    </a:lnTo>
                    <a:lnTo>
                      <a:pt x="320967" y="168313"/>
                    </a:lnTo>
                    <a:lnTo>
                      <a:pt x="322745" y="159791"/>
                    </a:lnTo>
                    <a:lnTo>
                      <a:pt x="320281" y="137198"/>
                    </a:lnTo>
                    <a:lnTo>
                      <a:pt x="320116" y="133896"/>
                    </a:lnTo>
                    <a:lnTo>
                      <a:pt x="310745" y="89695"/>
                    </a:lnTo>
                    <a:lnTo>
                      <a:pt x="288592" y="52705"/>
                    </a:lnTo>
                    <a:lnTo>
                      <a:pt x="255424" y="24425"/>
                    </a:lnTo>
                    <a:lnTo>
                      <a:pt x="213002" y="6356"/>
                    </a:lnTo>
                    <a:lnTo>
                      <a:pt x="163093" y="0"/>
                    </a:lnTo>
                    <a:close/>
                  </a:path>
                </a:pathLst>
              </a:custGeom>
              <a:solidFill>
                <a:srgbClr val="FFFFFF"/>
              </a:solidFill>
            </p:spPr>
            <p:txBody>
              <a:bodyPr wrap="square" lIns="0" tIns="0" rIns="0" bIns="0" rtlCol="0"/>
              <a:lstStyle/>
              <a:p>
                <a:endParaRPr/>
              </a:p>
            </p:txBody>
          </p:sp>
          <p:pic>
            <p:nvPicPr>
              <p:cNvPr id="12" name="object 31">
                <a:extLst>
                  <a:ext uri="{FF2B5EF4-FFF2-40B4-BE49-F238E27FC236}">
                    <a16:creationId xmlns:a16="http://schemas.microsoft.com/office/drawing/2014/main" id="{B5F2B603-DB28-FB49-A0A4-F0960534B85C}"/>
                  </a:ext>
                </a:extLst>
              </p:cNvPr>
              <p:cNvPicPr/>
              <p:nvPr/>
            </p:nvPicPr>
            <p:blipFill>
              <a:blip r:embed="rId4" cstate="print"/>
              <a:stretch>
                <a:fillRect/>
              </a:stretch>
            </p:blipFill>
            <p:spPr>
              <a:xfrm>
                <a:off x="483980" y="865151"/>
                <a:ext cx="179590" cy="143040"/>
              </a:xfrm>
              <a:prstGeom prst="rect">
                <a:avLst/>
              </a:prstGeom>
            </p:spPr>
          </p:pic>
        </p:grpSp>
      </p:grpSp>
      <p:pic>
        <p:nvPicPr>
          <p:cNvPr id="18" name="object 37">
            <a:hlinkClick r:id="" action="ppaction://hlinkshowjump?jump=nextslide"/>
            <a:extLst>
              <a:ext uri="{FF2B5EF4-FFF2-40B4-BE49-F238E27FC236}">
                <a16:creationId xmlns:a16="http://schemas.microsoft.com/office/drawing/2014/main" id="{EC83585B-9AAC-9143-A4FB-08A828E5F7FF}"/>
              </a:ext>
            </a:extLst>
          </p:cNvPr>
          <p:cNvPicPr/>
          <p:nvPr userDrawn="1"/>
        </p:nvPicPr>
        <p:blipFill>
          <a:blip r:embed="rId5" cstate="print"/>
          <a:stretch>
            <a:fillRect/>
          </a:stretch>
        </p:blipFill>
        <p:spPr>
          <a:xfrm>
            <a:off x="6922008" y="5815584"/>
            <a:ext cx="2089403" cy="541019"/>
          </a:xfrm>
          <a:prstGeom prst="rect">
            <a:avLst/>
          </a:prstGeom>
        </p:spPr>
      </p:pic>
      <p:sp>
        <p:nvSpPr>
          <p:cNvPr id="2" name="Title 1">
            <a:extLst>
              <a:ext uri="{FF2B5EF4-FFF2-40B4-BE49-F238E27FC236}">
                <a16:creationId xmlns:a16="http://schemas.microsoft.com/office/drawing/2014/main" id="{39EF77B1-2824-7747-9A34-4932CF6EE6F8}"/>
              </a:ext>
            </a:extLst>
          </p:cNvPr>
          <p:cNvSpPr>
            <a:spLocks noGrp="1"/>
          </p:cNvSpPr>
          <p:nvPr>
            <p:ph type="title" hasCustomPrompt="1"/>
          </p:nvPr>
        </p:nvSpPr>
        <p:spPr>
          <a:xfrm>
            <a:off x="980107" y="636104"/>
            <a:ext cx="6557207" cy="715618"/>
          </a:xfrm>
        </p:spPr>
        <p:txBody>
          <a:bodyPr>
            <a:normAutofit/>
          </a:bodyPr>
          <a:lstStyle>
            <a:lvl1pPr>
              <a:defRPr sz="2800" b="0" i="0">
                <a:solidFill>
                  <a:schemeClr val="tx2"/>
                </a:solidFill>
                <a:latin typeface="Segoe UI Light" panose="020B0502040204020203" pitchFamily="34" charset="0"/>
                <a:ea typeface="Segoe UI" panose="020B0502040204020203" pitchFamily="34" charset="0"/>
                <a:cs typeface="Segoe UI" panose="020B0502040204020203" pitchFamily="34" charset="0"/>
              </a:defRPr>
            </a:lvl1pPr>
          </a:lstStyle>
          <a:p>
            <a:r>
              <a:rPr lang="en-US" dirty="0"/>
              <a:t>Click to edit Master title style </a:t>
            </a:r>
          </a:p>
        </p:txBody>
      </p:sp>
      <p:sp>
        <p:nvSpPr>
          <p:cNvPr id="13" name="Slide Number Placeholder 5">
            <a:extLst>
              <a:ext uri="{FF2B5EF4-FFF2-40B4-BE49-F238E27FC236}">
                <a16:creationId xmlns:a16="http://schemas.microsoft.com/office/drawing/2014/main" id="{D46ADDB7-9200-4890-9F33-8303BEDCCF86}"/>
              </a:ext>
            </a:extLst>
          </p:cNvPr>
          <p:cNvSpPr>
            <a:spLocks noGrp="1"/>
          </p:cNvSpPr>
          <p:nvPr>
            <p:ph type="sldNum" sz="quarter" idx="4"/>
          </p:nvPr>
        </p:nvSpPr>
        <p:spPr>
          <a:xfrm>
            <a:off x="7884967" y="6460680"/>
            <a:ext cx="762000" cy="365125"/>
          </a:xfrm>
          <a:prstGeom prst="rect">
            <a:avLst/>
          </a:prstGeom>
        </p:spPr>
        <p:txBody>
          <a:bodyPr lIns="0" rIns="45720" anchor="ctr" anchorCtr="0"/>
          <a:lstStyle>
            <a:lvl1pPr algn="r">
              <a:defRPr sz="1050" b="0" i="0">
                <a:solidFill>
                  <a:srgbClr val="460968"/>
                </a:solidFill>
                <a:latin typeface="Segoe UI" panose="020B0502040204020203" pitchFamily="34" charset="0"/>
                <a:ea typeface="Segoe UI" panose="020B0502040204020203" pitchFamily="34" charset="0"/>
                <a:cs typeface="Segoe UI" panose="020B0502040204020203" pitchFamily="34" charset="0"/>
              </a:defRPr>
            </a:lvl1pPr>
          </a:lstStyle>
          <a:p>
            <a:fld id="{5D2F3693-3E64-EA49-9E40-0333868C2033}" type="slidenum">
              <a:rPr lang="en-US" smtClean="0"/>
              <a:pPr/>
              <a:t>‹#›</a:t>
            </a:fld>
            <a:r>
              <a:rPr lang="en-US" dirty="0"/>
              <a:t> of 108</a:t>
            </a:r>
          </a:p>
        </p:txBody>
      </p:sp>
    </p:spTree>
    <p:extLst>
      <p:ext uri="{BB962C8B-B14F-4D97-AF65-F5344CB8AC3E}">
        <p14:creationId xmlns:p14="http://schemas.microsoft.com/office/powerpoint/2010/main" val="29677825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nowledge Check_Answer">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A73D96-C7F2-EF41-BEE2-9291C412CFF3}"/>
              </a:ext>
            </a:extLst>
          </p:cNvPr>
          <p:cNvSpPr>
            <a:spLocks noGrp="1"/>
          </p:cNvSpPr>
          <p:nvPr>
            <p:ph idx="1"/>
          </p:nvPr>
        </p:nvSpPr>
        <p:spPr>
          <a:xfrm>
            <a:off x="284480" y="1434568"/>
            <a:ext cx="8585200" cy="4844311"/>
          </a:xfrm>
        </p:spPr>
        <p:txBody>
          <a:bodyPr>
            <a:normAutofit/>
          </a:bodyPr>
          <a:lstStyle>
            <a:lvl1pPr marL="0" indent="0">
              <a:lnSpc>
                <a:spcPct val="100000"/>
              </a:lnSpc>
              <a:spcAft>
                <a:spcPts val="2400"/>
              </a:spcAft>
              <a:buClr>
                <a:schemeClr val="tx2"/>
              </a:buClr>
              <a:buFont typeface="Arial" panose="020B0604020202020204" pitchFamily="34" charset="0"/>
              <a:buNone/>
              <a:tabLst/>
              <a:defRPr sz="2400" b="1" i="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574675" indent="0">
              <a:lnSpc>
                <a:spcPct val="100000"/>
              </a:lnSpc>
              <a:spcBef>
                <a:spcPts val="1200"/>
              </a:spcBef>
              <a:buClr>
                <a:schemeClr val="tx2"/>
              </a:buClr>
              <a:buFont typeface="System Font Regular"/>
              <a:buNone/>
              <a:tabLst/>
              <a:defRPr sz="2400" b="0" i="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466725" indent="-173038">
              <a:lnSpc>
                <a:spcPct val="100000"/>
              </a:lnSpc>
              <a:buClr>
                <a:schemeClr val="tx2"/>
              </a:buClr>
              <a:buFont typeface="Wingdings" pitchFamily="2" charset="2"/>
              <a:buChar char="§"/>
              <a:tabLst/>
              <a:defRPr sz="1100" b="0" i="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371600" indent="0">
              <a:lnSpc>
                <a:spcPct val="100000"/>
              </a:lnSpc>
              <a:buClr>
                <a:schemeClr val="tx2"/>
              </a:buClr>
              <a:buNone/>
              <a:defRPr sz="1100" b="0" i="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1828800" indent="0">
              <a:lnSpc>
                <a:spcPct val="100000"/>
              </a:lnSpc>
              <a:buClr>
                <a:schemeClr val="tx2"/>
              </a:buClr>
              <a:buNone/>
              <a:defRPr sz="1100" b="0" i="0">
                <a:solidFill>
                  <a:schemeClr val="tx1"/>
                </a:solidFill>
                <a:latin typeface="Segoe UI" panose="020B0502040204020203" pitchFamily="34" charset="0"/>
                <a:ea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p:txBody>
      </p:sp>
      <p:pic>
        <p:nvPicPr>
          <p:cNvPr id="7" name="object 26">
            <a:extLst>
              <a:ext uri="{FF2B5EF4-FFF2-40B4-BE49-F238E27FC236}">
                <a16:creationId xmlns:a16="http://schemas.microsoft.com/office/drawing/2014/main" id="{01E6D213-6DB2-7148-A9AE-5E1644D347B3}"/>
              </a:ext>
            </a:extLst>
          </p:cNvPr>
          <p:cNvPicPr/>
          <p:nvPr/>
        </p:nvPicPr>
        <p:blipFill>
          <a:blip r:embed="rId2" cstate="print"/>
          <a:stretch>
            <a:fillRect/>
          </a:stretch>
        </p:blipFill>
        <p:spPr>
          <a:xfrm>
            <a:off x="284662" y="621791"/>
            <a:ext cx="7482839" cy="752855"/>
          </a:xfrm>
          <a:prstGeom prst="rect">
            <a:avLst/>
          </a:prstGeom>
        </p:spPr>
      </p:pic>
      <p:grpSp>
        <p:nvGrpSpPr>
          <p:cNvPr id="4" name="Group 3">
            <a:extLst>
              <a:ext uri="{FF2B5EF4-FFF2-40B4-BE49-F238E27FC236}">
                <a16:creationId xmlns:a16="http://schemas.microsoft.com/office/drawing/2014/main" id="{AC7BB097-F807-834F-8C4F-58CAA0F58E06}"/>
              </a:ext>
            </a:extLst>
          </p:cNvPr>
          <p:cNvGrpSpPr/>
          <p:nvPr userDrawn="1"/>
        </p:nvGrpSpPr>
        <p:grpSpPr>
          <a:xfrm>
            <a:off x="360011" y="707755"/>
            <a:ext cx="571499" cy="573023"/>
            <a:chOff x="513321" y="713231"/>
            <a:chExt cx="571499" cy="573023"/>
          </a:xfrm>
        </p:grpSpPr>
        <p:pic>
          <p:nvPicPr>
            <p:cNvPr id="8" name="object 27">
              <a:extLst>
                <a:ext uri="{FF2B5EF4-FFF2-40B4-BE49-F238E27FC236}">
                  <a16:creationId xmlns:a16="http://schemas.microsoft.com/office/drawing/2014/main" id="{F522EA61-7155-BB4D-A866-A9AFE6E69B02}"/>
                </a:ext>
              </a:extLst>
            </p:cNvPr>
            <p:cNvPicPr/>
            <p:nvPr/>
          </p:nvPicPr>
          <p:blipFill>
            <a:blip r:embed="rId3" cstate="print"/>
            <a:stretch>
              <a:fillRect/>
            </a:stretch>
          </p:blipFill>
          <p:spPr>
            <a:xfrm>
              <a:off x="513321" y="713231"/>
              <a:ext cx="571499" cy="573023"/>
            </a:xfrm>
            <a:prstGeom prst="rect">
              <a:avLst/>
            </a:prstGeom>
          </p:spPr>
        </p:pic>
        <p:grpSp>
          <p:nvGrpSpPr>
            <p:cNvPr id="10" name="object 29">
              <a:extLst>
                <a:ext uri="{FF2B5EF4-FFF2-40B4-BE49-F238E27FC236}">
                  <a16:creationId xmlns:a16="http://schemas.microsoft.com/office/drawing/2014/main" id="{04AE3D56-C245-6C4C-9F8C-C04EB2538161}"/>
                </a:ext>
              </a:extLst>
            </p:cNvPr>
            <p:cNvGrpSpPr/>
            <p:nvPr userDrawn="1"/>
          </p:nvGrpSpPr>
          <p:grpSpPr>
            <a:xfrm>
              <a:off x="614603" y="784795"/>
              <a:ext cx="368935" cy="429895"/>
              <a:chOff x="404313" y="783342"/>
              <a:chExt cx="368935" cy="429895"/>
            </a:xfrm>
          </p:grpSpPr>
          <p:sp>
            <p:nvSpPr>
              <p:cNvPr id="11" name="object 30">
                <a:extLst>
                  <a:ext uri="{FF2B5EF4-FFF2-40B4-BE49-F238E27FC236}">
                    <a16:creationId xmlns:a16="http://schemas.microsoft.com/office/drawing/2014/main" id="{6DF0DDD5-AEE9-BC47-B854-C364BEF9F727}"/>
                  </a:ext>
                </a:extLst>
              </p:cNvPr>
              <p:cNvSpPr/>
              <p:nvPr/>
            </p:nvSpPr>
            <p:spPr>
              <a:xfrm>
                <a:off x="404313" y="783342"/>
                <a:ext cx="368935" cy="429895"/>
              </a:xfrm>
              <a:custGeom>
                <a:avLst/>
                <a:gdLst/>
                <a:ahLst/>
                <a:cxnLst/>
                <a:rect l="l" t="t" r="r" b="b"/>
                <a:pathLst>
                  <a:path w="368934" h="429894">
                    <a:moveTo>
                      <a:pt x="163093" y="0"/>
                    </a:moveTo>
                    <a:lnTo>
                      <a:pt x="100088" y="9644"/>
                    </a:lnTo>
                    <a:lnTo>
                      <a:pt x="50342" y="37757"/>
                    </a:lnTo>
                    <a:lnTo>
                      <a:pt x="15455" y="85453"/>
                    </a:lnTo>
                    <a:lnTo>
                      <a:pt x="0" y="149618"/>
                    </a:lnTo>
                    <a:lnTo>
                      <a:pt x="1665" y="188079"/>
                    </a:lnTo>
                    <a:lnTo>
                      <a:pt x="9926" y="222367"/>
                    </a:lnTo>
                    <a:lnTo>
                      <a:pt x="20418" y="249402"/>
                    </a:lnTo>
                    <a:lnTo>
                      <a:pt x="28778" y="266103"/>
                    </a:lnTo>
                    <a:lnTo>
                      <a:pt x="41816" y="293721"/>
                    </a:lnTo>
                    <a:lnTo>
                      <a:pt x="51723" y="320130"/>
                    </a:lnTo>
                    <a:lnTo>
                      <a:pt x="58292" y="344703"/>
                    </a:lnTo>
                    <a:lnTo>
                      <a:pt x="61315" y="366814"/>
                    </a:lnTo>
                    <a:lnTo>
                      <a:pt x="60883" y="426707"/>
                    </a:lnTo>
                    <a:lnTo>
                      <a:pt x="63766" y="429704"/>
                    </a:lnTo>
                    <a:lnTo>
                      <a:pt x="67462" y="429653"/>
                    </a:lnTo>
                    <a:lnTo>
                      <a:pt x="71043" y="429653"/>
                    </a:lnTo>
                    <a:lnTo>
                      <a:pt x="73964" y="426783"/>
                    </a:lnTo>
                    <a:lnTo>
                      <a:pt x="74424" y="385356"/>
                    </a:lnTo>
                    <a:lnTo>
                      <a:pt x="74396" y="366141"/>
                    </a:lnTo>
                    <a:lnTo>
                      <a:pt x="72249" y="347859"/>
                    </a:lnTo>
                    <a:lnTo>
                      <a:pt x="66698" y="324089"/>
                    </a:lnTo>
                    <a:lnTo>
                      <a:pt x="56478" y="294783"/>
                    </a:lnTo>
                    <a:lnTo>
                      <a:pt x="40322" y="259892"/>
                    </a:lnTo>
                    <a:lnTo>
                      <a:pt x="32390" y="244078"/>
                    </a:lnTo>
                    <a:lnTo>
                      <a:pt x="22474" y="218638"/>
                    </a:lnTo>
                    <a:lnTo>
                      <a:pt x="14674" y="186513"/>
                    </a:lnTo>
                    <a:lnTo>
                      <a:pt x="13093" y="150647"/>
                    </a:lnTo>
                    <a:lnTo>
                      <a:pt x="22817" y="102783"/>
                    </a:lnTo>
                    <a:lnTo>
                      <a:pt x="43353" y="64484"/>
                    </a:lnTo>
                    <a:lnTo>
                      <a:pt x="74028" y="36365"/>
                    </a:lnTo>
                    <a:lnTo>
                      <a:pt x="114166" y="19042"/>
                    </a:lnTo>
                    <a:lnTo>
                      <a:pt x="163093" y="13131"/>
                    </a:lnTo>
                    <a:lnTo>
                      <a:pt x="208856" y="18897"/>
                    </a:lnTo>
                    <a:lnTo>
                      <a:pt x="247748" y="35285"/>
                    </a:lnTo>
                    <a:lnTo>
                      <a:pt x="278156" y="60934"/>
                    </a:lnTo>
                    <a:lnTo>
                      <a:pt x="298464" y="94483"/>
                    </a:lnTo>
                    <a:lnTo>
                      <a:pt x="307060" y="134569"/>
                    </a:lnTo>
                    <a:lnTo>
                      <a:pt x="309587" y="160248"/>
                    </a:lnTo>
                    <a:lnTo>
                      <a:pt x="307327" y="168732"/>
                    </a:lnTo>
                    <a:lnTo>
                      <a:pt x="307454" y="170281"/>
                    </a:lnTo>
                    <a:lnTo>
                      <a:pt x="351701" y="270179"/>
                    </a:lnTo>
                    <a:lnTo>
                      <a:pt x="310248" y="270179"/>
                    </a:lnTo>
                    <a:lnTo>
                      <a:pt x="307301" y="273126"/>
                    </a:lnTo>
                    <a:lnTo>
                      <a:pt x="306895" y="329298"/>
                    </a:lnTo>
                    <a:lnTo>
                      <a:pt x="229158" y="355574"/>
                    </a:lnTo>
                    <a:lnTo>
                      <a:pt x="227317" y="356438"/>
                    </a:lnTo>
                    <a:lnTo>
                      <a:pt x="224320" y="360006"/>
                    </a:lnTo>
                    <a:lnTo>
                      <a:pt x="223774" y="361492"/>
                    </a:lnTo>
                    <a:lnTo>
                      <a:pt x="223774" y="424675"/>
                    </a:lnTo>
                    <a:lnTo>
                      <a:pt x="226720" y="427621"/>
                    </a:lnTo>
                    <a:lnTo>
                      <a:pt x="233972" y="427621"/>
                    </a:lnTo>
                    <a:lnTo>
                      <a:pt x="236905" y="424675"/>
                    </a:lnTo>
                    <a:lnTo>
                      <a:pt x="236905" y="368808"/>
                    </a:lnTo>
                    <a:lnTo>
                      <a:pt x="280682" y="368808"/>
                    </a:lnTo>
                    <a:lnTo>
                      <a:pt x="316994" y="344740"/>
                    </a:lnTo>
                    <a:lnTo>
                      <a:pt x="320459" y="283425"/>
                    </a:lnTo>
                    <a:lnTo>
                      <a:pt x="365417" y="283425"/>
                    </a:lnTo>
                    <a:lnTo>
                      <a:pt x="368350" y="280479"/>
                    </a:lnTo>
                    <a:lnTo>
                      <a:pt x="368350" y="275932"/>
                    </a:lnTo>
                    <a:lnTo>
                      <a:pt x="367792" y="274193"/>
                    </a:lnTo>
                    <a:lnTo>
                      <a:pt x="320967" y="168313"/>
                    </a:lnTo>
                    <a:lnTo>
                      <a:pt x="322745" y="159791"/>
                    </a:lnTo>
                    <a:lnTo>
                      <a:pt x="320281" y="137198"/>
                    </a:lnTo>
                    <a:lnTo>
                      <a:pt x="320116" y="133896"/>
                    </a:lnTo>
                    <a:lnTo>
                      <a:pt x="310745" y="89695"/>
                    </a:lnTo>
                    <a:lnTo>
                      <a:pt x="288592" y="52705"/>
                    </a:lnTo>
                    <a:lnTo>
                      <a:pt x="255424" y="24425"/>
                    </a:lnTo>
                    <a:lnTo>
                      <a:pt x="213002" y="6356"/>
                    </a:lnTo>
                    <a:lnTo>
                      <a:pt x="163093" y="0"/>
                    </a:lnTo>
                    <a:close/>
                  </a:path>
                </a:pathLst>
              </a:custGeom>
              <a:solidFill>
                <a:srgbClr val="FFFFFF"/>
              </a:solidFill>
            </p:spPr>
            <p:txBody>
              <a:bodyPr wrap="square" lIns="0" tIns="0" rIns="0" bIns="0" rtlCol="0"/>
              <a:lstStyle/>
              <a:p>
                <a:endParaRPr/>
              </a:p>
            </p:txBody>
          </p:sp>
          <p:pic>
            <p:nvPicPr>
              <p:cNvPr id="12" name="object 31">
                <a:extLst>
                  <a:ext uri="{FF2B5EF4-FFF2-40B4-BE49-F238E27FC236}">
                    <a16:creationId xmlns:a16="http://schemas.microsoft.com/office/drawing/2014/main" id="{B5F2B603-DB28-FB49-A0A4-F0960534B85C}"/>
                  </a:ext>
                </a:extLst>
              </p:cNvPr>
              <p:cNvPicPr/>
              <p:nvPr/>
            </p:nvPicPr>
            <p:blipFill>
              <a:blip r:embed="rId4" cstate="print"/>
              <a:stretch>
                <a:fillRect/>
              </a:stretch>
            </p:blipFill>
            <p:spPr>
              <a:xfrm>
                <a:off x="483980" y="865151"/>
                <a:ext cx="179590" cy="143040"/>
              </a:xfrm>
              <a:prstGeom prst="rect">
                <a:avLst/>
              </a:prstGeom>
            </p:spPr>
          </p:pic>
        </p:grpSp>
      </p:grpSp>
      <p:sp>
        <p:nvSpPr>
          <p:cNvPr id="2" name="Title 1">
            <a:extLst>
              <a:ext uri="{FF2B5EF4-FFF2-40B4-BE49-F238E27FC236}">
                <a16:creationId xmlns:a16="http://schemas.microsoft.com/office/drawing/2014/main" id="{39EF77B1-2824-7747-9A34-4932CF6EE6F8}"/>
              </a:ext>
            </a:extLst>
          </p:cNvPr>
          <p:cNvSpPr>
            <a:spLocks noGrp="1"/>
          </p:cNvSpPr>
          <p:nvPr>
            <p:ph type="title" hasCustomPrompt="1"/>
          </p:nvPr>
        </p:nvSpPr>
        <p:spPr>
          <a:xfrm>
            <a:off x="980107" y="636104"/>
            <a:ext cx="6557207" cy="715618"/>
          </a:xfrm>
        </p:spPr>
        <p:txBody>
          <a:bodyPr>
            <a:normAutofit/>
          </a:bodyPr>
          <a:lstStyle>
            <a:lvl1pPr>
              <a:defRPr sz="2800" b="0" i="0">
                <a:solidFill>
                  <a:schemeClr val="tx2"/>
                </a:solidFill>
                <a:latin typeface="Segoe UI Light" panose="020B0502040204020203" pitchFamily="34" charset="0"/>
                <a:ea typeface="Segoe UI" panose="020B0502040204020203" pitchFamily="34" charset="0"/>
                <a:cs typeface="Segoe UI" panose="020B0502040204020203" pitchFamily="34" charset="0"/>
              </a:defRPr>
            </a:lvl1pPr>
          </a:lstStyle>
          <a:p>
            <a:r>
              <a:rPr lang="en-US" dirty="0"/>
              <a:t>Click to edit Master title style </a:t>
            </a:r>
          </a:p>
        </p:txBody>
      </p:sp>
      <p:pic>
        <p:nvPicPr>
          <p:cNvPr id="14" name="object 37">
            <a:hlinkClick r:id="" action="ppaction://hlinkshowjump?jump=nextslide"/>
            <a:extLst>
              <a:ext uri="{FF2B5EF4-FFF2-40B4-BE49-F238E27FC236}">
                <a16:creationId xmlns:a16="http://schemas.microsoft.com/office/drawing/2014/main" id="{12DE264B-72C5-4B90-986A-7DB450D5B1AB}"/>
              </a:ext>
            </a:extLst>
          </p:cNvPr>
          <p:cNvPicPr/>
          <p:nvPr userDrawn="1"/>
        </p:nvPicPr>
        <p:blipFill>
          <a:blip r:embed="rId5" cstate="print"/>
          <a:stretch>
            <a:fillRect/>
          </a:stretch>
        </p:blipFill>
        <p:spPr>
          <a:xfrm>
            <a:off x="6922007" y="5815584"/>
            <a:ext cx="2083307" cy="539495"/>
          </a:xfrm>
          <a:prstGeom prst="rect">
            <a:avLst/>
          </a:prstGeom>
        </p:spPr>
      </p:pic>
      <p:sp>
        <p:nvSpPr>
          <p:cNvPr id="13" name="Slide Number Placeholder 5">
            <a:extLst>
              <a:ext uri="{FF2B5EF4-FFF2-40B4-BE49-F238E27FC236}">
                <a16:creationId xmlns:a16="http://schemas.microsoft.com/office/drawing/2014/main" id="{E23FB4DC-E99C-4E10-BD55-EBE1C43CC273}"/>
              </a:ext>
            </a:extLst>
          </p:cNvPr>
          <p:cNvSpPr>
            <a:spLocks noGrp="1"/>
          </p:cNvSpPr>
          <p:nvPr>
            <p:ph type="sldNum" sz="quarter" idx="4"/>
          </p:nvPr>
        </p:nvSpPr>
        <p:spPr>
          <a:xfrm>
            <a:off x="7884967" y="6460680"/>
            <a:ext cx="762000" cy="365125"/>
          </a:xfrm>
          <a:prstGeom prst="rect">
            <a:avLst/>
          </a:prstGeom>
        </p:spPr>
        <p:txBody>
          <a:bodyPr lIns="0" rIns="45720" anchor="ctr" anchorCtr="0"/>
          <a:lstStyle>
            <a:lvl1pPr algn="r">
              <a:defRPr sz="1050" b="0" i="0">
                <a:solidFill>
                  <a:srgbClr val="460968"/>
                </a:solidFill>
                <a:latin typeface="Segoe UI" panose="020B0502040204020203" pitchFamily="34" charset="0"/>
                <a:ea typeface="Segoe UI" panose="020B0502040204020203" pitchFamily="34" charset="0"/>
                <a:cs typeface="Segoe UI" panose="020B0502040204020203" pitchFamily="34" charset="0"/>
              </a:defRPr>
            </a:lvl1pPr>
          </a:lstStyle>
          <a:p>
            <a:fld id="{5D2F3693-3E64-EA49-9E40-0333868C2033}" type="slidenum">
              <a:rPr lang="en-US" smtClean="0"/>
              <a:pPr/>
              <a:t>‹#›</a:t>
            </a:fld>
            <a:r>
              <a:rPr lang="en-US" dirty="0"/>
              <a:t> of 108</a:t>
            </a:r>
          </a:p>
        </p:txBody>
      </p:sp>
    </p:spTree>
    <p:extLst>
      <p:ext uri="{BB962C8B-B14F-4D97-AF65-F5344CB8AC3E}">
        <p14:creationId xmlns:p14="http://schemas.microsoft.com/office/powerpoint/2010/main" val="473784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ub title: Lesson Scree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F77B1-2824-7747-9A34-4932CF6EE6F8}"/>
              </a:ext>
            </a:extLst>
          </p:cNvPr>
          <p:cNvSpPr>
            <a:spLocks noGrp="1"/>
          </p:cNvSpPr>
          <p:nvPr>
            <p:ph type="title" hasCustomPrompt="1"/>
          </p:nvPr>
        </p:nvSpPr>
        <p:spPr>
          <a:xfrm>
            <a:off x="182880" y="1600200"/>
            <a:ext cx="8732520" cy="598714"/>
          </a:xfrm>
        </p:spPr>
        <p:txBody>
          <a:bodyPr>
            <a:normAutofit/>
          </a:bodyPr>
          <a:lstStyle>
            <a:lvl1pPr algn="ctr">
              <a:defRPr sz="1800" b="1" i="0">
                <a:solidFill>
                  <a:schemeClr val="tx2"/>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a:t>Click to edit Master title style </a:t>
            </a:r>
          </a:p>
        </p:txBody>
      </p:sp>
      <p:sp>
        <p:nvSpPr>
          <p:cNvPr id="5" name="Content Placeholder 4">
            <a:extLst>
              <a:ext uri="{FF2B5EF4-FFF2-40B4-BE49-F238E27FC236}">
                <a16:creationId xmlns:a16="http://schemas.microsoft.com/office/drawing/2014/main" id="{F6F091C0-C252-0344-9184-1A204E5AE177}"/>
              </a:ext>
            </a:extLst>
          </p:cNvPr>
          <p:cNvSpPr>
            <a:spLocks noGrp="1"/>
          </p:cNvSpPr>
          <p:nvPr>
            <p:ph sz="quarter" idx="13"/>
          </p:nvPr>
        </p:nvSpPr>
        <p:spPr>
          <a:xfrm>
            <a:off x="1970311" y="2264458"/>
            <a:ext cx="4833260" cy="1741486"/>
          </a:xfrm>
          <a:prstGeom prst="roundRect">
            <a:avLst>
              <a:gd name="adj" fmla="val 4345"/>
            </a:avLst>
          </a:prstGeom>
          <a:ln w="12700">
            <a:solidFill>
              <a:schemeClr val="tx2"/>
            </a:solidFill>
          </a:ln>
        </p:spPr>
        <p:txBody>
          <a:bodyPr tIns="91440" bIns="91440">
            <a:normAutofit/>
          </a:bodyPr>
          <a:lstStyle>
            <a:lvl1pPr marL="0" indent="0">
              <a:lnSpc>
                <a:spcPct val="100000"/>
              </a:lnSpc>
              <a:spcBef>
                <a:spcPts val="0"/>
              </a:spcBef>
              <a:spcAft>
                <a:spcPts val="200"/>
              </a:spcAft>
              <a:buNone/>
              <a:defRPr sz="1400" b="1" i="0">
                <a:solidFill>
                  <a:schemeClr val="tx2"/>
                </a:solidFill>
                <a:latin typeface="Segoe UI" panose="020B0502040204020203" pitchFamily="34" charset="0"/>
                <a:ea typeface="Segoe UI" panose="020B0502040204020203" pitchFamily="34" charset="0"/>
                <a:cs typeface="Segoe UI" panose="020B0502040204020203" pitchFamily="34" charset="0"/>
              </a:defRPr>
            </a:lvl1pPr>
            <a:lvl2pPr marL="0" indent="0">
              <a:lnSpc>
                <a:spcPct val="100000"/>
              </a:lnSpc>
              <a:spcBef>
                <a:spcPts val="375"/>
              </a:spcBef>
              <a:spcAft>
                <a:spcPts val="600"/>
              </a:spcAft>
              <a:buNone/>
              <a:tabLst/>
              <a:defRPr sz="1200" b="0" i="0">
                <a:latin typeface="Segoe UI" panose="020B0502040204020203" pitchFamily="34" charset="0"/>
                <a:ea typeface="Segoe UI" panose="020B0502040204020203" pitchFamily="34" charset="0"/>
                <a:cs typeface="Segoe UI" panose="020B0502040204020203" pitchFamily="34" charset="0"/>
              </a:defRPr>
            </a:lvl2pPr>
            <a:lvl3pPr marL="119063" indent="-109538">
              <a:lnSpc>
                <a:spcPct val="100000"/>
              </a:lnSpc>
              <a:spcBef>
                <a:spcPts val="0"/>
              </a:spcBef>
              <a:spcAft>
                <a:spcPts val="600"/>
              </a:spcAft>
              <a:tabLst/>
              <a:defRPr sz="1200" b="0" i="0">
                <a:latin typeface="Segoe UI" panose="020B0502040204020203" pitchFamily="34" charset="0"/>
                <a:ea typeface="Segoe UI" panose="020B0502040204020203" pitchFamily="34" charset="0"/>
                <a:cs typeface="Segoe UI" panose="020B0502040204020203" pitchFamily="34" charset="0"/>
              </a:defRPr>
            </a:lvl3pPr>
            <a:lvl4pPr>
              <a:defRPr sz="1100" b="0" i="0">
                <a:latin typeface="Segoe UI" panose="020B0502040204020203" pitchFamily="34" charset="0"/>
                <a:ea typeface="Segoe UI" panose="020B0502040204020203" pitchFamily="34" charset="0"/>
                <a:cs typeface="Segoe UI" panose="020B0502040204020203" pitchFamily="34" charset="0"/>
              </a:defRPr>
            </a:lvl4pPr>
            <a:lvl5pPr>
              <a:defRPr sz="1100" b="0" i="0">
                <a:latin typeface="Segoe UI" panose="020B0502040204020203" pitchFamily="34" charset="0"/>
                <a:ea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a:extLst>
              <a:ext uri="{FF2B5EF4-FFF2-40B4-BE49-F238E27FC236}">
                <a16:creationId xmlns:a16="http://schemas.microsoft.com/office/drawing/2014/main" id="{0B110E7B-9BC6-464C-882A-C04D157A204C}"/>
              </a:ext>
            </a:extLst>
          </p:cNvPr>
          <p:cNvSpPr>
            <a:spLocks noGrp="1"/>
          </p:cNvSpPr>
          <p:nvPr>
            <p:ph type="sldNum" sz="quarter" idx="4"/>
          </p:nvPr>
        </p:nvSpPr>
        <p:spPr>
          <a:xfrm>
            <a:off x="7884967" y="6460680"/>
            <a:ext cx="762000" cy="365125"/>
          </a:xfrm>
          <a:prstGeom prst="rect">
            <a:avLst/>
          </a:prstGeom>
        </p:spPr>
        <p:txBody>
          <a:bodyPr lIns="0" rIns="45720" anchor="ctr" anchorCtr="0"/>
          <a:lstStyle>
            <a:lvl1pPr algn="r">
              <a:defRPr sz="1050" b="0" i="0">
                <a:solidFill>
                  <a:srgbClr val="460968"/>
                </a:solidFill>
                <a:latin typeface="Segoe UI" panose="020B0502040204020203" pitchFamily="34" charset="0"/>
                <a:ea typeface="Segoe UI" panose="020B0502040204020203" pitchFamily="34" charset="0"/>
                <a:cs typeface="Segoe UI" panose="020B0502040204020203" pitchFamily="34" charset="0"/>
              </a:defRPr>
            </a:lvl1pPr>
          </a:lstStyle>
          <a:p>
            <a:fld id="{5D2F3693-3E64-EA49-9E40-0333868C2033}" type="slidenum">
              <a:rPr lang="en-US" smtClean="0"/>
              <a:pPr/>
              <a:t>‹#›</a:t>
            </a:fld>
            <a:r>
              <a:rPr lang="en-US" dirty="0"/>
              <a:t> of 108</a:t>
            </a:r>
          </a:p>
        </p:txBody>
      </p:sp>
    </p:spTree>
    <p:extLst>
      <p:ext uri="{BB962C8B-B14F-4D97-AF65-F5344CB8AC3E}">
        <p14:creationId xmlns:p14="http://schemas.microsoft.com/office/powerpoint/2010/main" val="84668045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A73D96-C7F2-EF41-BEE2-9291C412CFF3}"/>
              </a:ext>
            </a:extLst>
          </p:cNvPr>
          <p:cNvSpPr>
            <a:spLocks noGrp="1"/>
          </p:cNvSpPr>
          <p:nvPr>
            <p:ph idx="1"/>
          </p:nvPr>
        </p:nvSpPr>
        <p:spPr>
          <a:xfrm>
            <a:off x="5207036" y="544482"/>
            <a:ext cx="3653185" cy="5793256"/>
          </a:xfrm>
        </p:spPr>
        <p:txBody>
          <a:bodyPr lIns="0" rIns="0">
            <a:noAutofit/>
          </a:bodyPr>
          <a:lstStyle>
            <a:lvl1pPr marL="0" indent="0">
              <a:lnSpc>
                <a:spcPct val="100000"/>
              </a:lnSpc>
              <a:spcBef>
                <a:spcPts val="0"/>
              </a:spcBef>
              <a:spcAft>
                <a:spcPts val="600"/>
              </a:spcAft>
              <a:buNone/>
              <a:defRPr sz="1100" b="0" i="0">
                <a:latin typeface="Segoe UI" panose="020B0502040204020203" pitchFamily="34" charset="0"/>
                <a:ea typeface="Segoe UI" panose="020B0502040204020203" pitchFamily="34" charset="0"/>
                <a:cs typeface="Segoe UI" panose="020B0502040204020203" pitchFamily="34" charset="0"/>
              </a:defRPr>
            </a:lvl1pPr>
            <a:lvl2pPr marL="115888" indent="-107950">
              <a:lnSpc>
                <a:spcPct val="100000"/>
              </a:lnSpc>
              <a:spcBef>
                <a:spcPts val="0"/>
              </a:spcBef>
              <a:spcAft>
                <a:spcPts val="300"/>
              </a:spcAft>
              <a:buClr>
                <a:srgbClr val="2D953D"/>
              </a:buClr>
              <a:tabLst/>
              <a:defRPr sz="1100" b="0" i="0">
                <a:latin typeface="Segoe UI" panose="020B0502040204020203" pitchFamily="34" charset="0"/>
                <a:ea typeface="Segoe UI" panose="020B0502040204020203" pitchFamily="34" charset="0"/>
                <a:cs typeface="Segoe UI" panose="020B0502040204020203" pitchFamily="34" charset="0"/>
              </a:defRPr>
            </a:lvl2pPr>
            <a:lvl3pPr marL="237744" indent="-118872">
              <a:lnSpc>
                <a:spcPct val="100000"/>
              </a:lnSpc>
              <a:spcBef>
                <a:spcPts val="0"/>
              </a:spcBef>
              <a:spcAft>
                <a:spcPts val="600"/>
              </a:spcAft>
              <a:buClr>
                <a:schemeClr val="tx2"/>
              </a:buClr>
              <a:buFont typeface="Arial" panose="020B0604020202020204" pitchFamily="34" charset="0"/>
              <a:buChar char="–"/>
              <a:defRPr sz="1100" b="0" i="0">
                <a:latin typeface="Segoe UI" panose="020B0502040204020203" pitchFamily="34" charset="0"/>
                <a:ea typeface="Segoe UI" panose="020B0502040204020203" pitchFamily="34" charset="0"/>
                <a:cs typeface="Segoe UI" panose="020B0502040204020203" pitchFamily="34" charset="0"/>
              </a:defRPr>
            </a:lvl3pPr>
            <a:lvl4pPr>
              <a:lnSpc>
                <a:spcPct val="100000"/>
              </a:lnSpc>
              <a:spcBef>
                <a:spcPts val="0"/>
              </a:spcBef>
              <a:spcAft>
                <a:spcPts val="600"/>
              </a:spcAft>
              <a:defRPr sz="1100" b="0" i="0">
                <a:latin typeface="Segoe UI" panose="020B0502040204020203" pitchFamily="34" charset="0"/>
                <a:ea typeface="Segoe UI" panose="020B0502040204020203" pitchFamily="34" charset="0"/>
                <a:cs typeface="Segoe UI" panose="020B0502040204020203" pitchFamily="34" charset="0"/>
              </a:defRPr>
            </a:lvl4pPr>
            <a:lvl5pPr>
              <a:lnSpc>
                <a:spcPct val="100000"/>
              </a:lnSpc>
              <a:spcBef>
                <a:spcPts val="0"/>
              </a:spcBef>
              <a:spcAft>
                <a:spcPts val="600"/>
              </a:spcAft>
              <a:defRPr sz="1100" b="0" i="0">
                <a:latin typeface="Segoe UI" panose="020B0502040204020203" pitchFamily="34" charset="0"/>
                <a:ea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object 31">
            <a:extLst>
              <a:ext uri="{FF2B5EF4-FFF2-40B4-BE49-F238E27FC236}">
                <a16:creationId xmlns:a16="http://schemas.microsoft.com/office/drawing/2014/main" id="{14B597A6-E510-1F43-9A46-96813D406A70}"/>
              </a:ext>
            </a:extLst>
          </p:cNvPr>
          <p:cNvSpPr/>
          <p:nvPr userDrawn="1"/>
        </p:nvSpPr>
        <p:spPr>
          <a:xfrm>
            <a:off x="4896611" y="552793"/>
            <a:ext cx="257810" cy="257810"/>
          </a:xfrm>
          <a:custGeom>
            <a:avLst/>
            <a:gdLst/>
            <a:ahLst/>
            <a:cxnLst/>
            <a:rect l="l" t="t" r="r" b="b"/>
            <a:pathLst>
              <a:path w="257810" h="257809">
                <a:moveTo>
                  <a:pt x="128778" y="0"/>
                </a:moveTo>
                <a:lnTo>
                  <a:pt x="78652" y="10120"/>
                </a:lnTo>
                <a:lnTo>
                  <a:pt x="37719" y="37718"/>
                </a:lnTo>
                <a:lnTo>
                  <a:pt x="10120" y="78652"/>
                </a:lnTo>
                <a:lnTo>
                  <a:pt x="0" y="128777"/>
                </a:lnTo>
                <a:lnTo>
                  <a:pt x="10120" y="178903"/>
                </a:lnTo>
                <a:lnTo>
                  <a:pt x="37719" y="219836"/>
                </a:lnTo>
                <a:lnTo>
                  <a:pt x="78652" y="247435"/>
                </a:lnTo>
                <a:lnTo>
                  <a:pt x="128778" y="257555"/>
                </a:lnTo>
                <a:lnTo>
                  <a:pt x="178903" y="247435"/>
                </a:lnTo>
                <a:lnTo>
                  <a:pt x="219837" y="219836"/>
                </a:lnTo>
                <a:lnTo>
                  <a:pt x="247435" y="178903"/>
                </a:lnTo>
                <a:lnTo>
                  <a:pt x="257556" y="128777"/>
                </a:lnTo>
                <a:lnTo>
                  <a:pt x="247435" y="78652"/>
                </a:lnTo>
                <a:lnTo>
                  <a:pt x="219836" y="37718"/>
                </a:lnTo>
                <a:lnTo>
                  <a:pt x="178903" y="10120"/>
                </a:lnTo>
                <a:lnTo>
                  <a:pt x="128778" y="0"/>
                </a:lnTo>
                <a:close/>
              </a:path>
            </a:pathLst>
          </a:custGeom>
          <a:solidFill>
            <a:schemeClr val="tx2"/>
          </a:solidFill>
        </p:spPr>
        <p:txBody>
          <a:bodyPr wrap="square" lIns="0" tIns="0" rIns="0" bIns="0" rtlCol="0" anchor="ctr"/>
          <a:lstStyle/>
          <a:p>
            <a:pPr marL="12700" marR="0" lvl="0" indent="0" algn="ctr" defTabSz="914400" rtl="0" eaLnBrk="1" fontAlgn="auto" latinLnBrk="0" hangingPunct="1">
              <a:lnSpc>
                <a:spcPct val="100000"/>
              </a:lnSpc>
              <a:spcBef>
                <a:spcPts val="105"/>
              </a:spcBef>
              <a:spcAft>
                <a:spcPts val="0"/>
              </a:spcAft>
              <a:buClrTx/>
              <a:buSzTx/>
              <a:buFontTx/>
              <a:buNone/>
              <a:tabLst/>
              <a:defRPr/>
            </a:pPr>
            <a:r>
              <a:rPr kumimoji="0" lang="en-US" sz="1050" b="1" i="0" u="none" strike="noStrike" kern="1200" cap="none" spc="0" normalizeH="0" baseline="0" noProof="0" dirty="0">
                <a:ln>
                  <a:noFill/>
                </a:ln>
                <a:solidFill>
                  <a:srgbClr val="FFFFFF"/>
                </a:solidFill>
                <a:effectLst/>
                <a:uLnTx/>
                <a:uFillTx/>
                <a:latin typeface="Segoe UI"/>
                <a:ea typeface="+mn-ea"/>
                <a:cs typeface="Segoe UI"/>
              </a:rPr>
              <a:t>1</a:t>
            </a:r>
            <a:endParaRPr kumimoji="0" lang="en-US" sz="1050" b="0" i="0" u="none" strike="noStrike" kern="1200" cap="none" spc="0" normalizeH="0" baseline="0" noProof="0" dirty="0">
              <a:ln>
                <a:noFill/>
              </a:ln>
              <a:solidFill>
                <a:prstClr val="black"/>
              </a:solidFill>
              <a:effectLst/>
              <a:uLnTx/>
              <a:uFillTx/>
              <a:latin typeface="Segoe UI"/>
              <a:ea typeface="+mn-ea"/>
              <a:cs typeface="Segoe UI"/>
            </a:endParaRPr>
          </a:p>
        </p:txBody>
      </p:sp>
      <p:sp>
        <p:nvSpPr>
          <p:cNvPr id="5" name="Picture Placeholder 4">
            <a:extLst>
              <a:ext uri="{FF2B5EF4-FFF2-40B4-BE49-F238E27FC236}">
                <a16:creationId xmlns:a16="http://schemas.microsoft.com/office/drawing/2014/main" id="{0DBAF3BC-68A7-6343-AD44-D6EB90D78762}"/>
              </a:ext>
            </a:extLst>
          </p:cNvPr>
          <p:cNvSpPr>
            <a:spLocks noGrp="1"/>
          </p:cNvSpPr>
          <p:nvPr>
            <p:ph type="pic" sz="quarter" idx="13"/>
          </p:nvPr>
        </p:nvSpPr>
        <p:spPr>
          <a:xfrm>
            <a:off x="311426" y="470451"/>
            <a:ext cx="4412974" cy="5751445"/>
          </a:xfrm>
          <a:ln w="6350">
            <a:solidFill>
              <a:schemeClr val="tx1"/>
            </a:solidFill>
          </a:ln>
        </p:spPr>
        <p:txBody>
          <a:bodyPr/>
          <a:lstStyle/>
          <a:p>
            <a:endParaRPr lang="en-US"/>
          </a:p>
        </p:txBody>
      </p:sp>
      <p:sp>
        <p:nvSpPr>
          <p:cNvPr id="7" name="Slide Number Placeholder 5">
            <a:extLst>
              <a:ext uri="{FF2B5EF4-FFF2-40B4-BE49-F238E27FC236}">
                <a16:creationId xmlns:a16="http://schemas.microsoft.com/office/drawing/2014/main" id="{B1186740-AD0D-47EB-AD47-0B8BD64861D2}"/>
              </a:ext>
            </a:extLst>
          </p:cNvPr>
          <p:cNvSpPr>
            <a:spLocks noGrp="1"/>
          </p:cNvSpPr>
          <p:nvPr>
            <p:ph type="sldNum" sz="quarter" idx="4"/>
          </p:nvPr>
        </p:nvSpPr>
        <p:spPr>
          <a:xfrm>
            <a:off x="7884967" y="6460680"/>
            <a:ext cx="762000" cy="365125"/>
          </a:xfrm>
          <a:prstGeom prst="rect">
            <a:avLst/>
          </a:prstGeom>
        </p:spPr>
        <p:txBody>
          <a:bodyPr lIns="0" rIns="45720" anchor="ctr" anchorCtr="0"/>
          <a:lstStyle>
            <a:lvl1pPr algn="r">
              <a:defRPr sz="1050" b="0" i="0">
                <a:solidFill>
                  <a:srgbClr val="460968"/>
                </a:solidFill>
                <a:latin typeface="Segoe UI" panose="020B0502040204020203" pitchFamily="34" charset="0"/>
                <a:ea typeface="Segoe UI" panose="020B0502040204020203" pitchFamily="34" charset="0"/>
                <a:cs typeface="Segoe UI" panose="020B0502040204020203" pitchFamily="34" charset="0"/>
              </a:defRPr>
            </a:lvl1pPr>
          </a:lstStyle>
          <a:p>
            <a:fld id="{5D2F3693-3E64-EA49-9E40-0333868C2033}" type="slidenum">
              <a:rPr lang="en-US" smtClean="0"/>
              <a:pPr/>
              <a:t>‹#›</a:t>
            </a:fld>
            <a:r>
              <a:rPr lang="en-US" dirty="0"/>
              <a:t> of 108</a:t>
            </a:r>
          </a:p>
        </p:txBody>
      </p:sp>
    </p:spTree>
    <p:extLst>
      <p:ext uri="{BB962C8B-B14F-4D97-AF65-F5344CB8AC3E}">
        <p14:creationId xmlns:p14="http://schemas.microsoft.com/office/powerpoint/2010/main" val="3277691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8EFE4-9B50-814A-97CF-A6D11B04586D}"/>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ED961DD-6EB7-3643-AE65-F2C5801B2012}"/>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ADE7FBF-E5B9-FD4D-8A95-1257944FEFB8}"/>
              </a:ext>
            </a:extLst>
          </p:cNvPr>
          <p:cNvSpPr>
            <a:spLocks noGrp="1"/>
          </p:cNvSpPr>
          <p:nvPr>
            <p:ph type="dt" sz="half" idx="10"/>
          </p:nvPr>
        </p:nvSpPr>
        <p:spPr>
          <a:xfrm>
            <a:off x="623888" y="6116638"/>
            <a:ext cx="20574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E2EF13F5-E273-8F41-8F4C-EC4ADD056089}"/>
              </a:ext>
            </a:extLst>
          </p:cNvPr>
          <p:cNvSpPr>
            <a:spLocks noGrp="1"/>
          </p:cNvSpPr>
          <p:nvPr>
            <p:ph type="ftr" sz="quarter" idx="11"/>
          </p:nvPr>
        </p:nvSpPr>
        <p:spPr>
          <a:xfrm>
            <a:off x="3024188" y="6095555"/>
            <a:ext cx="3086100" cy="365125"/>
          </a:xfrm>
          <a:prstGeom prst="rect">
            <a:avLst/>
          </a:prstGeom>
        </p:spPr>
        <p:txBody>
          <a:bodyPr/>
          <a:lstStyle/>
          <a:p>
            <a:endParaRPr lang="en-US"/>
          </a:p>
        </p:txBody>
      </p:sp>
      <p:sp>
        <p:nvSpPr>
          <p:cNvPr id="7" name="Slide Number Placeholder 5">
            <a:extLst>
              <a:ext uri="{FF2B5EF4-FFF2-40B4-BE49-F238E27FC236}">
                <a16:creationId xmlns:a16="http://schemas.microsoft.com/office/drawing/2014/main" id="{A1CCEFA1-E975-46D1-AB46-C0BDF6A1CFD9}"/>
              </a:ext>
            </a:extLst>
          </p:cNvPr>
          <p:cNvSpPr>
            <a:spLocks noGrp="1"/>
          </p:cNvSpPr>
          <p:nvPr>
            <p:ph type="sldNum" sz="quarter" idx="4"/>
          </p:nvPr>
        </p:nvSpPr>
        <p:spPr>
          <a:xfrm>
            <a:off x="7884967" y="6460680"/>
            <a:ext cx="762000" cy="365125"/>
          </a:xfrm>
          <a:prstGeom prst="rect">
            <a:avLst/>
          </a:prstGeom>
        </p:spPr>
        <p:txBody>
          <a:bodyPr lIns="0" rIns="45720" anchor="ctr" anchorCtr="0"/>
          <a:lstStyle>
            <a:lvl1pPr algn="r">
              <a:defRPr sz="1050" b="0" i="0">
                <a:solidFill>
                  <a:srgbClr val="460968"/>
                </a:solidFill>
                <a:latin typeface="Segoe UI" panose="020B0502040204020203" pitchFamily="34" charset="0"/>
                <a:ea typeface="Segoe UI" panose="020B0502040204020203" pitchFamily="34" charset="0"/>
                <a:cs typeface="Segoe UI" panose="020B0502040204020203" pitchFamily="34" charset="0"/>
              </a:defRPr>
            </a:lvl1pPr>
          </a:lstStyle>
          <a:p>
            <a:fld id="{5D2F3693-3E64-EA49-9E40-0333868C2033}" type="slidenum">
              <a:rPr lang="en-US" smtClean="0"/>
              <a:pPr/>
              <a:t>‹#›</a:t>
            </a:fld>
            <a:r>
              <a:rPr lang="en-US" dirty="0"/>
              <a:t> of 108</a:t>
            </a:r>
          </a:p>
        </p:txBody>
      </p:sp>
    </p:spTree>
    <p:extLst>
      <p:ext uri="{BB962C8B-B14F-4D97-AF65-F5344CB8AC3E}">
        <p14:creationId xmlns:p14="http://schemas.microsoft.com/office/powerpoint/2010/main" val="10333045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7E886-542E-F144-AC77-2E54D3D793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B2EA70D-F5B4-844F-BC23-7555725AF059}"/>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DD1A62D-13B1-2A4B-B8EF-6DD13F158B7D}"/>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C943173-3098-7645-B1F7-AC7D4039E3D5}"/>
              </a:ext>
            </a:extLst>
          </p:cNvPr>
          <p:cNvSpPr>
            <a:spLocks noGrp="1"/>
          </p:cNvSpPr>
          <p:nvPr>
            <p:ph type="dt" sz="half" idx="10"/>
          </p:nvPr>
        </p:nvSpPr>
        <p:spPr>
          <a:xfrm>
            <a:off x="628650" y="6158199"/>
            <a:ext cx="2057400" cy="298005"/>
          </a:xfrm>
          <a:prstGeom prst="rect">
            <a:avLst/>
          </a:prstGeom>
        </p:spPr>
        <p:txBody>
          <a:bodyPr/>
          <a:lstStyle>
            <a:lvl1pPr>
              <a:defRPr sz="1000"/>
            </a:lvl1pPr>
          </a:lstStyle>
          <a:p>
            <a:endParaRPr lang="en-US" dirty="0"/>
          </a:p>
        </p:txBody>
      </p:sp>
      <p:sp>
        <p:nvSpPr>
          <p:cNvPr id="6" name="Footer Placeholder 5">
            <a:extLst>
              <a:ext uri="{FF2B5EF4-FFF2-40B4-BE49-F238E27FC236}">
                <a16:creationId xmlns:a16="http://schemas.microsoft.com/office/drawing/2014/main" id="{4736CEA8-ECA6-7245-AB6E-B32517E0CD71}"/>
              </a:ext>
            </a:extLst>
          </p:cNvPr>
          <p:cNvSpPr>
            <a:spLocks noGrp="1"/>
          </p:cNvSpPr>
          <p:nvPr>
            <p:ph type="ftr" sz="quarter" idx="11"/>
          </p:nvPr>
        </p:nvSpPr>
        <p:spPr>
          <a:xfrm>
            <a:off x="3028950" y="6213888"/>
            <a:ext cx="3086100" cy="242316"/>
          </a:xfrm>
          <a:prstGeom prst="rect">
            <a:avLst/>
          </a:prstGeom>
        </p:spPr>
        <p:txBody>
          <a:bodyPr/>
          <a:lstStyle>
            <a:lvl1pPr>
              <a:defRPr sz="1000"/>
            </a:lvl1pPr>
          </a:lstStyle>
          <a:p>
            <a:endParaRPr lang="en-US" dirty="0"/>
          </a:p>
        </p:txBody>
      </p:sp>
      <p:sp>
        <p:nvSpPr>
          <p:cNvPr id="8" name="Slide Number Placeholder 5">
            <a:extLst>
              <a:ext uri="{FF2B5EF4-FFF2-40B4-BE49-F238E27FC236}">
                <a16:creationId xmlns:a16="http://schemas.microsoft.com/office/drawing/2014/main" id="{F09CC97C-C090-4B49-BEA6-49B27AF2B6E6}"/>
              </a:ext>
            </a:extLst>
          </p:cNvPr>
          <p:cNvSpPr>
            <a:spLocks noGrp="1"/>
          </p:cNvSpPr>
          <p:nvPr>
            <p:ph type="sldNum" sz="quarter" idx="4"/>
          </p:nvPr>
        </p:nvSpPr>
        <p:spPr>
          <a:xfrm>
            <a:off x="7884967" y="6460680"/>
            <a:ext cx="762000" cy="365125"/>
          </a:xfrm>
          <a:prstGeom prst="rect">
            <a:avLst/>
          </a:prstGeom>
        </p:spPr>
        <p:txBody>
          <a:bodyPr lIns="0" rIns="45720" anchor="ctr" anchorCtr="0"/>
          <a:lstStyle>
            <a:lvl1pPr algn="r">
              <a:defRPr sz="1050" b="0" i="0">
                <a:solidFill>
                  <a:srgbClr val="460968"/>
                </a:solidFill>
                <a:latin typeface="Segoe UI" panose="020B0502040204020203" pitchFamily="34" charset="0"/>
                <a:ea typeface="Segoe UI" panose="020B0502040204020203" pitchFamily="34" charset="0"/>
                <a:cs typeface="Segoe UI" panose="020B0502040204020203" pitchFamily="34" charset="0"/>
              </a:defRPr>
            </a:lvl1pPr>
          </a:lstStyle>
          <a:p>
            <a:fld id="{5D2F3693-3E64-EA49-9E40-0333868C2033}" type="slidenum">
              <a:rPr lang="en-US" smtClean="0"/>
              <a:pPr/>
              <a:t>‹#›</a:t>
            </a:fld>
            <a:r>
              <a:rPr lang="en-US" dirty="0"/>
              <a:t> of 108</a:t>
            </a:r>
          </a:p>
        </p:txBody>
      </p:sp>
    </p:spTree>
    <p:extLst>
      <p:ext uri="{BB962C8B-B14F-4D97-AF65-F5344CB8AC3E}">
        <p14:creationId xmlns:p14="http://schemas.microsoft.com/office/powerpoint/2010/main" val="519918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94464F5-BDC6-0342-AC1F-CABADEC2C9BF}"/>
              </a:ext>
            </a:extLst>
          </p:cNvPr>
          <p:cNvSpPr>
            <a:spLocks noGrp="1"/>
          </p:cNvSpPr>
          <p:nvPr>
            <p:ph type="title" hasCustomPrompt="1"/>
          </p:nvPr>
        </p:nvSpPr>
        <p:spPr>
          <a:xfrm>
            <a:off x="284480" y="484632"/>
            <a:ext cx="8585200" cy="621792"/>
          </a:xfrm>
        </p:spPr>
        <p:txBody>
          <a:bodyPr>
            <a:normAutofit/>
          </a:bodyPr>
          <a:lstStyle>
            <a:lvl1pPr>
              <a:defRPr sz="1800" b="1" i="0">
                <a:solidFill>
                  <a:schemeClr val="tx2"/>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a:t>Click to edit Master title style </a:t>
            </a:r>
          </a:p>
        </p:txBody>
      </p:sp>
    </p:spTree>
    <p:extLst>
      <p:ext uri="{BB962C8B-B14F-4D97-AF65-F5344CB8AC3E}">
        <p14:creationId xmlns:p14="http://schemas.microsoft.com/office/powerpoint/2010/main" val="33394893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18" Type="http://schemas.openxmlformats.org/officeDocument/2006/relationships/image" Target="../media/image3.png"/><Relationship Id="rId3" Type="http://schemas.openxmlformats.org/officeDocument/2006/relationships/slideLayout" Target="../slideLayouts/slideLayout3.xml"/><Relationship Id="rId21" Type="http://schemas.openxmlformats.org/officeDocument/2006/relationships/image" Target="../media/image6.png"/><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slide" Target="../slides/slide104.xml"/><Relationship Id="rId2" Type="http://schemas.openxmlformats.org/officeDocument/2006/relationships/slideLayout" Target="../slideLayouts/slideLayout2.xml"/><Relationship Id="rId16" Type="http://schemas.openxmlformats.org/officeDocument/2006/relationships/slide" Target="../slides/slide3.xml"/><Relationship Id="rId20"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 Target="../slides/slid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261E9CD-0EB9-0C41-9BE6-820C5EF19375}"/>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E865A0B-FD62-E146-8876-A818B3696D4A}"/>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4" name="object 2">
            <a:extLst>
              <a:ext uri="{FF2B5EF4-FFF2-40B4-BE49-F238E27FC236}">
                <a16:creationId xmlns:a16="http://schemas.microsoft.com/office/drawing/2014/main" id="{44839131-45E8-7F49-A8B6-DF59B8C20954}"/>
              </a:ext>
            </a:extLst>
          </p:cNvPr>
          <p:cNvSpPr txBox="1"/>
          <p:nvPr userDrawn="1"/>
        </p:nvSpPr>
        <p:spPr>
          <a:xfrm>
            <a:off x="245314" y="73971"/>
            <a:ext cx="1732280" cy="239395"/>
          </a:xfrm>
          <a:prstGeom prst="rect">
            <a:avLst/>
          </a:prstGeom>
        </p:spPr>
        <p:txBody>
          <a:bodyPr vert="horz" wrap="square" lIns="0" tIns="12700" rIns="0" bIns="0" rtlCol="0">
            <a:spAutoFit/>
          </a:bodyPr>
          <a:lstStyle/>
          <a:p>
            <a:pPr marL="38100">
              <a:spcBef>
                <a:spcPts val="100"/>
              </a:spcBef>
            </a:pPr>
            <a:r>
              <a:rPr sz="1400" b="1" spc="5" dirty="0">
                <a:solidFill>
                  <a:srgbClr val="4D4D4F"/>
                </a:solidFill>
                <a:latin typeface="Segoe UI"/>
                <a:cs typeface="Segoe UI"/>
              </a:rPr>
              <a:t>FINTEPLA</a:t>
            </a:r>
            <a:r>
              <a:rPr sz="1350" b="1" spc="7" baseline="24691" dirty="0">
                <a:solidFill>
                  <a:srgbClr val="4D4D4F"/>
                </a:solidFill>
                <a:latin typeface="Segoe UI"/>
                <a:cs typeface="Segoe UI"/>
              </a:rPr>
              <a:t>®</a:t>
            </a:r>
            <a:r>
              <a:rPr sz="1350" b="1" spc="75" baseline="24691" dirty="0">
                <a:solidFill>
                  <a:srgbClr val="4D4D4F"/>
                </a:solidFill>
                <a:latin typeface="Segoe UI"/>
                <a:cs typeface="Segoe UI"/>
              </a:rPr>
              <a:t> </a:t>
            </a:r>
            <a:r>
              <a:rPr sz="1400" b="1" spc="-15" dirty="0">
                <a:solidFill>
                  <a:srgbClr val="4D4D4F"/>
                </a:solidFill>
                <a:latin typeface="Segoe UI"/>
                <a:cs typeface="Segoe UI"/>
              </a:rPr>
              <a:t>Training</a:t>
            </a:r>
            <a:endParaRPr sz="1400" dirty="0">
              <a:solidFill>
                <a:prstClr val="black"/>
              </a:solidFill>
              <a:latin typeface="Segoe UI"/>
              <a:cs typeface="Segoe UI"/>
            </a:endParaRPr>
          </a:p>
        </p:txBody>
      </p:sp>
      <p:pic>
        <p:nvPicPr>
          <p:cNvPr id="35" name="object 3">
            <a:extLst>
              <a:ext uri="{FF2B5EF4-FFF2-40B4-BE49-F238E27FC236}">
                <a16:creationId xmlns:a16="http://schemas.microsoft.com/office/drawing/2014/main" id="{1F680C27-23B9-0A45-A28F-C3BE401E1E38}"/>
              </a:ext>
            </a:extLst>
          </p:cNvPr>
          <p:cNvPicPr/>
          <p:nvPr userDrawn="1"/>
        </p:nvPicPr>
        <p:blipFill>
          <a:blip r:embed="rId13" cstate="print"/>
          <a:stretch>
            <a:fillRect/>
          </a:stretch>
        </p:blipFill>
        <p:spPr>
          <a:xfrm>
            <a:off x="266700" y="6515100"/>
            <a:ext cx="1071372" cy="188976"/>
          </a:xfrm>
          <a:prstGeom prst="rect">
            <a:avLst/>
          </a:prstGeom>
        </p:spPr>
      </p:pic>
      <p:sp>
        <p:nvSpPr>
          <p:cNvPr id="36" name="object 4">
            <a:extLst>
              <a:ext uri="{FF2B5EF4-FFF2-40B4-BE49-F238E27FC236}">
                <a16:creationId xmlns:a16="http://schemas.microsoft.com/office/drawing/2014/main" id="{A7B8C638-D434-8C47-B8E5-768C728B2F6F}"/>
              </a:ext>
            </a:extLst>
          </p:cNvPr>
          <p:cNvSpPr/>
          <p:nvPr userDrawn="1"/>
        </p:nvSpPr>
        <p:spPr>
          <a:xfrm>
            <a:off x="281940" y="396240"/>
            <a:ext cx="8656320" cy="0"/>
          </a:xfrm>
          <a:custGeom>
            <a:avLst/>
            <a:gdLst/>
            <a:ahLst/>
            <a:cxnLst/>
            <a:rect l="l" t="t" r="r" b="b"/>
            <a:pathLst>
              <a:path w="8656320">
                <a:moveTo>
                  <a:pt x="0" y="0"/>
                </a:moveTo>
                <a:lnTo>
                  <a:pt x="8656320" y="0"/>
                </a:lnTo>
              </a:path>
            </a:pathLst>
          </a:custGeom>
          <a:ln w="12192">
            <a:solidFill>
              <a:srgbClr val="4B8B2B"/>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37" name="object 5">
            <a:extLst>
              <a:ext uri="{FF2B5EF4-FFF2-40B4-BE49-F238E27FC236}">
                <a16:creationId xmlns:a16="http://schemas.microsoft.com/office/drawing/2014/main" id="{6A5B1CDA-9000-2E46-ADF8-B30A008B284D}"/>
              </a:ext>
            </a:extLst>
          </p:cNvPr>
          <p:cNvSpPr/>
          <p:nvPr userDrawn="1"/>
        </p:nvSpPr>
        <p:spPr>
          <a:xfrm>
            <a:off x="281940" y="6437376"/>
            <a:ext cx="8656320" cy="0"/>
          </a:xfrm>
          <a:custGeom>
            <a:avLst/>
            <a:gdLst/>
            <a:ahLst/>
            <a:cxnLst/>
            <a:rect l="l" t="t" r="r" b="b"/>
            <a:pathLst>
              <a:path w="8656320">
                <a:moveTo>
                  <a:pt x="0" y="0"/>
                </a:moveTo>
                <a:lnTo>
                  <a:pt x="8656320" y="0"/>
                </a:lnTo>
              </a:path>
            </a:pathLst>
          </a:custGeom>
          <a:ln w="12192">
            <a:solidFill>
              <a:srgbClr val="4B8B2B"/>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38" name="object 6">
            <a:extLst>
              <a:ext uri="{FF2B5EF4-FFF2-40B4-BE49-F238E27FC236}">
                <a16:creationId xmlns:a16="http://schemas.microsoft.com/office/drawing/2014/main" id="{6B44FBA7-29C9-3843-A2DC-61DA2E9204A2}"/>
              </a:ext>
            </a:extLst>
          </p:cNvPr>
          <p:cNvSpPr txBox="1"/>
          <p:nvPr userDrawn="1"/>
        </p:nvSpPr>
        <p:spPr>
          <a:xfrm>
            <a:off x="4573821" y="60463"/>
            <a:ext cx="4359910" cy="269240"/>
          </a:xfrm>
          <a:prstGeom prst="rect">
            <a:avLst/>
          </a:prstGeom>
        </p:spPr>
        <p:txBody>
          <a:bodyPr vert="horz" wrap="square" lIns="0" tIns="12065" rIns="0" bIns="0" rtlCol="0">
            <a:spAutoFit/>
          </a:bodyPr>
          <a:lstStyle/>
          <a:p>
            <a:pPr marL="12700">
              <a:spcBef>
                <a:spcPts val="95"/>
              </a:spcBef>
            </a:pPr>
            <a:r>
              <a:rPr sz="1600" b="1" spc="-5" dirty="0">
                <a:solidFill>
                  <a:srgbClr val="460968"/>
                </a:solidFill>
                <a:latin typeface="Arial"/>
                <a:cs typeface="Arial"/>
              </a:rPr>
              <a:t>Module</a:t>
            </a:r>
            <a:r>
              <a:rPr sz="1600" b="1" spc="15" dirty="0">
                <a:solidFill>
                  <a:srgbClr val="460968"/>
                </a:solidFill>
                <a:latin typeface="Arial"/>
                <a:cs typeface="Arial"/>
              </a:rPr>
              <a:t> </a:t>
            </a:r>
            <a:r>
              <a:rPr sz="1600" b="1" spc="-5" dirty="0">
                <a:solidFill>
                  <a:srgbClr val="460968"/>
                </a:solidFill>
                <a:latin typeface="Arial"/>
                <a:cs typeface="Arial"/>
              </a:rPr>
              <a:t>6:</a:t>
            </a:r>
            <a:r>
              <a:rPr sz="1600" b="1" dirty="0">
                <a:solidFill>
                  <a:srgbClr val="460968"/>
                </a:solidFill>
                <a:latin typeface="Arial"/>
                <a:cs typeface="Arial"/>
              </a:rPr>
              <a:t> </a:t>
            </a:r>
            <a:r>
              <a:rPr sz="1600" b="1" spc="-5" dirty="0">
                <a:solidFill>
                  <a:srgbClr val="460968"/>
                </a:solidFill>
                <a:latin typeface="Arial"/>
                <a:cs typeface="Arial"/>
              </a:rPr>
              <a:t>FINTEPLA</a:t>
            </a:r>
            <a:r>
              <a:rPr sz="1600" b="1" spc="-55" dirty="0">
                <a:solidFill>
                  <a:srgbClr val="460968"/>
                </a:solidFill>
                <a:latin typeface="Arial"/>
                <a:cs typeface="Arial"/>
              </a:rPr>
              <a:t> </a:t>
            </a:r>
            <a:r>
              <a:rPr sz="1600" b="1" spc="-5" dirty="0">
                <a:solidFill>
                  <a:srgbClr val="460968"/>
                </a:solidFill>
                <a:latin typeface="Arial"/>
                <a:cs typeface="Arial"/>
              </a:rPr>
              <a:t>Prescribing</a:t>
            </a:r>
            <a:r>
              <a:rPr sz="1600" b="1" spc="20" dirty="0">
                <a:solidFill>
                  <a:srgbClr val="460968"/>
                </a:solidFill>
                <a:latin typeface="Arial"/>
                <a:cs typeface="Arial"/>
              </a:rPr>
              <a:t> </a:t>
            </a:r>
            <a:r>
              <a:rPr sz="1600" b="1" spc="-10" dirty="0">
                <a:solidFill>
                  <a:srgbClr val="460968"/>
                </a:solidFill>
                <a:latin typeface="Arial"/>
                <a:cs typeface="Arial"/>
              </a:rPr>
              <a:t>Information</a:t>
            </a:r>
            <a:endParaRPr sz="1600" dirty="0">
              <a:solidFill>
                <a:prstClr val="black"/>
              </a:solidFill>
              <a:latin typeface="Arial"/>
              <a:cs typeface="Arial"/>
            </a:endParaRPr>
          </a:p>
        </p:txBody>
      </p:sp>
      <p:grpSp>
        <p:nvGrpSpPr>
          <p:cNvPr id="39" name="object 7">
            <a:extLst>
              <a:ext uri="{FF2B5EF4-FFF2-40B4-BE49-F238E27FC236}">
                <a16:creationId xmlns:a16="http://schemas.microsoft.com/office/drawing/2014/main" id="{E8DC2181-4421-414C-A895-8615BE1EC691}"/>
              </a:ext>
            </a:extLst>
          </p:cNvPr>
          <p:cNvGrpSpPr/>
          <p:nvPr userDrawn="1"/>
        </p:nvGrpSpPr>
        <p:grpSpPr>
          <a:xfrm>
            <a:off x="5938981" y="6502907"/>
            <a:ext cx="250489" cy="280670"/>
            <a:chOff x="5938981" y="6502907"/>
            <a:chExt cx="250489" cy="280670"/>
          </a:xfrm>
        </p:grpSpPr>
        <p:sp>
          <p:nvSpPr>
            <p:cNvPr id="40" name="object 8">
              <a:extLst>
                <a:ext uri="{FF2B5EF4-FFF2-40B4-BE49-F238E27FC236}">
                  <a16:creationId xmlns:a16="http://schemas.microsoft.com/office/drawing/2014/main" id="{8FCA6E02-53D6-7146-8EFC-926B50011A49}"/>
                </a:ext>
              </a:extLst>
            </p:cNvPr>
            <p:cNvSpPr/>
            <p:nvPr/>
          </p:nvSpPr>
          <p:spPr>
            <a:xfrm>
              <a:off x="5938981" y="6502907"/>
              <a:ext cx="250489" cy="280670"/>
            </a:xfrm>
            <a:custGeom>
              <a:avLst/>
              <a:gdLst/>
              <a:ahLst/>
              <a:cxnLst/>
              <a:rect l="l" t="t" r="r" b="b"/>
              <a:pathLst>
                <a:path w="279400" h="280670">
                  <a:moveTo>
                    <a:pt x="139446" y="0"/>
                  </a:moveTo>
                  <a:lnTo>
                    <a:pt x="95370" y="7148"/>
                  </a:lnTo>
                  <a:lnTo>
                    <a:pt x="57091" y="27052"/>
                  </a:lnTo>
                  <a:lnTo>
                    <a:pt x="26905" y="57404"/>
                  </a:lnTo>
                  <a:lnTo>
                    <a:pt x="7109" y="95892"/>
                  </a:lnTo>
                  <a:lnTo>
                    <a:pt x="0" y="140208"/>
                  </a:lnTo>
                  <a:lnTo>
                    <a:pt x="7109" y="184523"/>
                  </a:lnTo>
                  <a:lnTo>
                    <a:pt x="26905" y="223011"/>
                  </a:lnTo>
                  <a:lnTo>
                    <a:pt x="57091" y="253363"/>
                  </a:lnTo>
                  <a:lnTo>
                    <a:pt x="95370" y="273267"/>
                  </a:lnTo>
                  <a:lnTo>
                    <a:pt x="139446" y="280416"/>
                  </a:lnTo>
                  <a:lnTo>
                    <a:pt x="183521" y="273267"/>
                  </a:lnTo>
                  <a:lnTo>
                    <a:pt x="221800" y="253363"/>
                  </a:lnTo>
                  <a:lnTo>
                    <a:pt x="251986" y="223011"/>
                  </a:lnTo>
                  <a:lnTo>
                    <a:pt x="271782" y="184523"/>
                  </a:lnTo>
                  <a:lnTo>
                    <a:pt x="278892" y="140208"/>
                  </a:lnTo>
                  <a:lnTo>
                    <a:pt x="271782" y="95892"/>
                  </a:lnTo>
                  <a:lnTo>
                    <a:pt x="251986" y="57404"/>
                  </a:lnTo>
                  <a:lnTo>
                    <a:pt x="221800" y="27052"/>
                  </a:lnTo>
                  <a:lnTo>
                    <a:pt x="183521" y="7148"/>
                  </a:lnTo>
                  <a:lnTo>
                    <a:pt x="139446" y="0"/>
                  </a:lnTo>
                  <a:close/>
                </a:path>
              </a:pathLst>
            </a:custGeom>
            <a:solidFill>
              <a:srgbClr val="4B8B2B"/>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pic>
          <p:nvPicPr>
            <p:cNvPr id="41" name="object 9">
              <a:hlinkClick r:id="rId14" action="ppaction://hlinksldjump"/>
              <a:extLst>
                <a:ext uri="{FF2B5EF4-FFF2-40B4-BE49-F238E27FC236}">
                  <a16:creationId xmlns:a16="http://schemas.microsoft.com/office/drawing/2014/main" id="{B546FBDD-A701-FC43-A706-4AB80678E7BD}"/>
                </a:ext>
              </a:extLst>
            </p:cNvPr>
            <p:cNvPicPr/>
            <p:nvPr/>
          </p:nvPicPr>
          <p:blipFill>
            <a:blip r:embed="rId15" cstate="print"/>
            <a:stretch>
              <a:fillRect/>
            </a:stretch>
          </p:blipFill>
          <p:spPr>
            <a:xfrm>
              <a:off x="5996221" y="6560812"/>
              <a:ext cx="109366" cy="165763"/>
            </a:xfrm>
            <a:prstGeom prst="rect">
              <a:avLst/>
            </a:prstGeom>
          </p:spPr>
        </p:pic>
      </p:grpSp>
      <p:grpSp>
        <p:nvGrpSpPr>
          <p:cNvPr id="42" name="object 10">
            <a:extLst>
              <a:ext uri="{FF2B5EF4-FFF2-40B4-BE49-F238E27FC236}">
                <a16:creationId xmlns:a16="http://schemas.microsoft.com/office/drawing/2014/main" id="{1320DDDE-8F08-564A-9B0F-99D63C5A1B6B}"/>
              </a:ext>
            </a:extLst>
          </p:cNvPr>
          <p:cNvGrpSpPr/>
          <p:nvPr userDrawn="1"/>
        </p:nvGrpSpPr>
        <p:grpSpPr>
          <a:xfrm>
            <a:off x="6359652" y="6502907"/>
            <a:ext cx="279400" cy="280670"/>
            <a:chOff x="6359652" y="6502907"/>
            <a:chExt cx="279400" cy="280670"/>
          </a:xfrm>
        </p:grpSpPr>
        <p:sp>
          <p:nvSpPr>
            <p:cNvPr id="43" name="object 11">
              <a:extLst>
                <a:ext uri="{FF2B5EF4-FFF2-40B4-BE49-F238E27FC236}">
                  <a16:creationId xmlns:a16="http://schemas.microsoft.com/office/drawing/2014/main" id="{9052188D-9D0E-BD41-8EE6-2EB692D965FB}"/>
                </a:ext>
              </a:extLst>
            </p:cNvPr>
            <p:cNvSpPr/>
            <p:nvPr/>
          </p:nvSpPr>
          <p:spPr>
            <a:xfrm>
              <a:off x="6359652" y="6502907"/>
              <a:ext cx="279400" cy="280670"/>
            </a:xfrm>
            <a:custGeom>
              <a:avLst/>
              <a:gdLst/>
              <a:ahLst/>
              <a:cxnLst/>
              <a:rect l="l" t="t" r="r" b="b"/>
              <a:pathLst>
                <a:path w="279400" h="280670">
                  <a:moveTo>
                    <a:pt x="139446" y="0"/>
                  </a:moveTo>
                  <a:lnTo>
                    <a:pt x="95370" y="7148"/>
                  </a:lnTo>
                  <a:lnTo>
                    <a:pt x="57091" y="27052"/>
                  </a:lnTo>
                  <a:lnTo>
                    <a:pt x="26905" y="57404"/>
                  </a:lnTo>
                  <a:lnTo>
                    <a:pt x="7109" y="95892"/>
                  </a:lnTo>
                  <a:lnTo>
                    <a:pt x="0" y="140208"/>
                  </a:lnTo>
                  <a:lnTo>
                    <a:pt x="7109" y="184523"/>
                  </a:lnTo>
                  <a:lnTo>
                    <a:pt x="26905" y="223011"/>
                  </a:lnTo>
                  <a:lnTo>
                    <a:pt x="57091" y="253363"/>
                  </a:lnTo>
                  <a:lnTo>
                    <a:pt x="95370" y="273267"/>
                  </a:lnTo>
                  <a:lnTo>
                    <a:pt x="139446" y="280416"/>
                  </a:lnTo>
                  <a:lnTo>
                    <a:pt x="183521" y="273267"/>
                  </a:lnTo>
                  <a:lnTo>
                    <a:pt x="221800" y="253363"/>
                  </a:lnTo>
                  <a:lnTo>
                    <a:pt x="251986" y="223011"/>
                  </a:lnTo>
                  <a:lnTo>
                    <a:pt x="271782" y="184523"/>
                  </a:lnTo>
                  <a:lnTo>
                    <a:pt x="278892" y="140208"/>
                  </a:lnTo>
                  <a:lnTo>
                    <a:pt x="271782" y="95892"/>
                  </a:lnTo>
                  <a:lnTo>
                    <a:pt x="251986" y="57404"/>
                  </a:lnTo>
                  <a:lnTo>
                    <a:pt x="221800" y="27052"/>
                  </a:lnTo>
                  <a:lnTo>
                    <a:pt x="183521" y="7148"/>
                  </a:lnTo>
                  <a:lnTo>
                    <a:pt x="139446" y="0"/>
                  </a:lnTo>
                  <a:close/>
                </a:path>
              </a:pathLst>
            </a:custGeom>
            <a:solidFill>
              <a:srgbClr val="4B8B2B"/>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44" name="object 12">
              <a:extLst>
                <a:ext uri="{FF2B5EF4-FFF2-40B4-BE49-F238E27FC236}">
                  <a16:creationId xmlns:a16="http://schemas.microsoft.com/office/drawing/2014/main" id="{F82C8970-D404-DE43-B2E1-63BEB9273C90}"/>
                </a:ext>
              </a:extLst>
            </p:cNvPr>
            <p:cNvSpPr/>
            <p:nvPr/>
          </p:nvSpPr>
          <p:spPr>
            <a:xfrm>
              <a:off x="6417234" y="6584352"/>
              <a:ext cx="157480" cy="118745"/>
            </a:xfrm>
            <a:custGeom>
              <a:avLst/>
              <a:gdLst/>
              <a:ahLst/>
              <a:cxnLst/>
              <a:rect l="l" t="t" r="r" b="b"/>
              <a:pathLst>
                <a:path w="157479" h="118745">
                  <a:moveTo>
                    <a:pt x="30226" y="94754"/>
                  </a:moveTo>
                  <a:lnTo>
                    <a:pt x="23456" y="87998"/>
                  </a:lnTo>
                  <a:lnTo>
                    <a:pt x="6769" y="87998"/>
                  </a:lnTo>
                  <a:lnTo>
                    <a:pt x="12" y="94754"/>
                  </a:lnTo>
                  <a:lnTo>
                    <a:pt x="12" y="111442"/>
                  </a:lnTo>
                  <a:lnTo>
                    <a:pt x="6769" y="118198"/>
                  </a:lnTo>
                  <a:lnTo>
                    <a:pt x="23456" y="118198"/>
                  </a:lnTo>
                  <a:lnTo>
                    <a:pt x="30226" y="111442"/>
                  </a:lnTo>
                  <a:lnTo>
                    <a:pt x="30226" y="103098"/>
                  </a:lnTo>
                  <a:lnTo>
                    <a:pt x="30226" y="94754"/>
                  </a:lnTo>
                  <a:close/>
                </a:path>
                <a:path w="157479" h="118745">
                  <a:moveTo>
                    <a:pt x="30226" y="51435"/>
                  </a:moveTo>
                  <a:lnTo>
                    <a:pt x="23456" y="44678"/>
                  </a:lnTo>
                  <a:lnTo>
                    <a:pt x="6769" y="44678"/>
                  </a:lnTo>
                  <a:lnTo>
                    <a:pt x="12" y="51435"/>
                  </a:lnTo>
                  <a:lnTo>
                    <a:pt x="12" y="68122"/>
                  </a:lnTo>
                  <a:lnTo>
                    <a:pt x="6769" y="74879"/>
                  </a:lnTo>
                  <a:lnTo>
                    <a:pt x="23456" y="74879"/>
                  </a:lnTo>
                  <a:lnTo>
                    <a:pt x="30226" y="68122"/>
                  </a:lnTo>
                  <a:lnTo>
                    <a:pt x="30226" y="59778"/>
                  </a:lnTo>
                  <a:lnTo>
                    <a:pt x="30226" y="51435"/>
                  </a:lnTo>
                  <a:close/>
                </a:path>
                <a:path w="157479" h="118745">
                  <a:moveTo>
                    <a:pt x="30226" y="8102"/>
                  </a:moveTo>
                  <a:lnTo>
                    <a:pt x="23456" y="1333"/>
                  </a:lnTo>
                  <a:lnTo>
                    <a:pt x="6769" y="1333"/>
                  </a:lnTo>
                  <a:lnTo>
                    <a:pt x="0" y="8102"/>
                  </a:lnTo>
                  <a:lnTo>
                    <a:pt x="0" y="24790"/>
                  </a:lnTo>
                  <a:lnTo>
                    <a:pt x="6769" y="31546"/>
                  </a:lnTo>
                  <a:lnTo>
                    <a:pt x="23456" y="31546"/>
                  </a:lnTo>
                  <a:lnTo>
                    <a:pt x="30226" y="24790"/>
                  </a:lnTo>
                  <a:lnTo>
                    <a:pt x="30226" y="16446"/>
                  </a:lnTo>
                  <a:lnTo>
                    <a:pt x="30226" y="8102"/>
                  </a:lnTo>
                  <a:close/>
                </a:path>
                <a:path w="157479" h="118745">
                  <a:moveTo>
                    <a:pt x="157213" y="93548"/>
                  </a:moveTo>
                  <a:lnTo>
                    <a:pt x="150304" y="86639"/>
                  </a:lnTo>
                  <a:lnTo>
                    <a:pt x="141770" y="86639"/>
                  </a:lnTo>
                  <a:lnTo>
                    <a:pt x="57988" y="86639"/>
                  </a:lnTo>
                  <a:lnTo>
                    <a:pt x="51066" y="93548"/>
                  </a:lnTo>
                  <a:lnTo>
                    <a:pt x="51066" y="110617"/>
                  </a:lnTo>
                  <a:lnTo>
                    <a:pt x="57988" y="117538"/>
                  </a:lnTo>
                  <a:lnTo>
                    <a:pt x="150304" y="117538"/>
                  </a:lnTo>
                  <a:lnTo>
                    <a:pt x="157213" y="110617"/>
                  </a:lnTo>
                  <a:lnTo>
                    <a:pt x="157213" y="93548"/>
                  </a:lnTo>
                  <a:close/>
                </a:path>
                <a:path w="157479" h="118745">
                  <a:moveTo>
                    <a:pt x="157213" y="50228"/>
                  </a:moveTo>
                  <a:lnTo>
                    <a:pt x="150304" y="43319"/>
                  </a:lnTo>
                  <a:lnTo>
                    <a:pt x="141770" y="43319"/>
                  </a:lnTo>
                  <a:lnTo>
                    <a:pt x="57988" y="43319"/>
                  </a:lnTo>
                  <a:lnTo>
                    <a:pt x="51066" y="50228"/>
                  </a:lnTo>
                  <a:lnTo>
                    <a:pt x="51066" y="67297"/>
                  </a:lnTo>
                  <a:lnTo>
                    <a:pt x="57988" y="74218"/>
                  </a:lnTo>
                  <a:lnTo>
                    <a:pt x="150304" y="74218"/>
                  </a:lnTo>
                  <a:lnTo>
                    <a:pt x="157213" y="67297"/>
                  </a:lnTo>
                  <a:lnTo>
                    <a:pt x="157213" y="50228"/>
                  </a:lnTo>
                  <a:close/>
                </a:path>
                <a:path w="157479" h="118745">
                  <a:moveTo>
                    <a:pt x="157213" y="6908"/>
                  </a:moveTo>
                  <a:lnTo>
                    <a:pt x="150304" y="0"/>
                  </a:lnTo>
                  <a:lnTo>
                    <a:pt x="141770" y="0"/>
                  </a:lnTo>
                  <a:lnTo>
                    <a:pt x="57975" y="0"/>
                  </a:lnTo>
                  <a:lnTo>
                    <a:pt x="51066" y="6908"/>
                  </a:lnTo>
                  <a:lnTo>
                    <a:pt x="51066" y="23977"/>
                  </a:lnTo>
                  <a:lnTo>
                    <a:pt x="57975" y="30899"/>
                  </a:lnTo>
                  <a:lnTo>
                    <a:pt x="150304" y="30899"/>
                  </a:lnTo>
                  <a:lnTo>
                    <a:pt x="157213" y="23977"/>
                  </a:lnTo>
                  <a:lnTo>
                    <a:pt x="157213" y="6908"/>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45" name="object 13">
              <a:hlinkClick r:id="rId16" action="ppaction://hlinksldjump"/>
              <a:extLst>
                <a:ext uri="{FF2B5EF4-FFF2-40B4-BE49-F238E27FC236}">
                  <a16:creationId xmlns:a16="http://schemas.microsoft.com/office/drawing/2014/main" id="{ED334A1D-9DE6-2848-9ED3-2EC0953275A3}"/>
                </a:ext>
              </a:extLst>
            </p:cNvPr>
            <p:cNvSpPr/>
            <p:nvPr/>
          </p:nvSpPr>
          <p:spPr>
            <a:xfrm>
              <a:off x="6359652" y="6502907"/>
              <a:ext cx="279400" cy="280670"/>
            </a:xfrm>
            <a:custGeom>
              <a:avLst/>
              <a:gdLst/>
              <a:ahLst/>
              <a:cxnLst/>
              <a:rect l="l" t="t" r="r" b="b"/>
              <a:pathLst>
                <a:path w="279400" h="280670">
                  <a:moveTo>
                    <a:pt x="139446" y="0"/>
                  </a:moveTo>
                  <a:lnTo>
                    <a:pt x="95370" y="7148"/>
                  </a:lnTo>
                  <a:lnTo>
                    <a:pt x="57091" y="27052"/>
                  </a:lnTo>
                  <a:lnTo>
                    <a:pt x="26905" y="57404"/>
                  </a:lnTo>
                  <a:lnTo>
                    <a:pt x="7109" y="95892"/>
                  </a:lnTo>
                  <a:lnTo>
                    <a:pt x="0" y="140208"/>
                  </a:lnTo>
                  <a:lnTo>
                    <a:pt x="7109" y="184523"/>
                  </a:lnTo>
                  <a:lnTo>
                    <a:pt x="26905" y="223011"/>
                  </a:lnTo>
                  <a:lnTo>
                    <a:pt x="57091" y="253363"/>
                  </a:lnTo>
                  <a:lnTo>
                    <a:pt x="95370" y="273267"/>
                  </a:lnTo>
                  <a:lnTo>
                    <a:pt x="139446" y="280416"/>
                  </a:lnTo>
                  <a:lnTo>
                    <a:pt x="183521" y="273267"/>
                  </a:lnTo>
                  <a:lnTo>
                    <a:pt x="221800" y="253363"/>
                  </a:lnTo>
                  <a:lnTo>
                    <a:pt x="251986" y="223011"/>
                  </a:lnTo>
                  <a:lnTo>
                    <a:pt x="271782" y="184523"/>
                  </a:lnTo>
                  <a:lnTo>
                    <a:pt x="278892" y="140208"/>
                  </a:lnTo>
                  <a:lnTo>
                    <a:pt x="271782" y="95892"/>
                  </a:lnTo>
                  <a:lnTo>
                    <a:pt x="251986" y="57404"/>
                  </a:lnTo>
                  <a:lnTo>
                    <a:pt x="221800" y="27052"/>
                  </a:lnTo>
                  <a:lnTo>
                    <a:pt x="183521" y="7148"/>
                  </a:lnTo>
                  <a:lnTo>
                    <a:pt x="139446" y="0"/>
                  </a:lnTo>
                  <a:close/>
                </a:path>
              </a:pathLst>
            </a:custGeom>
            <a:solidFill>
              <a:srgbClr val="4E0467"/>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46" name="object 14">
              <a:hlinkClick r:id="rId16" action="ppaction://hlinksldjump"/>
              <a:extLst>
                <a:ext uri="{FF2B5EF4-FFF2-40B4-BE49-F238E27FC236}">
                  <a16:creationId xmlns:a16="http://schemas.microsoft.com/office/drawing/2014/main" id="{DDC11A85-7761-414D-B56C-52C9E4A572C6}"/>
                </a:ext>
              </a:extLst>
            </p:cNvPr>
            <p:cNvSpPr/>
            <p:nvPr/>
          </p:nvSpPr>
          <p:spPr>
            <a:xfrm>
              <a:off x="6417234" y="6584352"/>
              <a:ext cx="157480" cy="118745"/>
            </a:xfrm>
            <a:custGeom>
              <a:avLst/>
              <a:gdLst/>
              <a:ahLst/>
              <a:cxnLst/>
              <a:rect l="l" t="t" r="r" b="b"/>
              <a:pathLst>
                <a:path w="157479" h="118745">
                  <a:moveTo>
                    <a:pt x="30226" y="94754"/>
                  </a:moveTo>
                  <a:lnTo>
                    <a:pt x="23456" y="87998"/>
                  </a:lnTo>
                  <a:lnTo>
                    <a:pt x="6769" y="87998"/>
                  </a:lnTo>
                  <a:lnTo>
                    <a:pt x="12" y="94754"/>
                  </a:lnTo>
                  <a:lnTo>
                    <a:pt x="12" y="111442"/>
                  </a:lnTo>
                  <a:lnTo>
                    <a:pt x="6769" y="118198"/>
                  </a:lnTo>
                  <a:lnTo>
                    <a:pt x="23456" y="118198"/>
                  </a:lnTo>
                  <a:lnTo>
                    <a:pt x="30226" y="111442"/>
                  </a:lnTo>
                  <a:lnTo>
                    <a:pt x="30226" y="103098"/>
                  </a:lnTo>
                  <a:lnTo>
                    <a:pt x="30226" y="94754"/>
                  </a:lnTo>
                  <a:close/>
                </a:path>
                <a:path w="157479" h="118745">
                  <a:moveTo>
                    <a:pt x="30226" y="51435"/>
                  </a:moveTo>
                  <a:lnTo>
                    <a:pt x="23456" y="44678"/>
                  </a:lnTo>
                  <a:lnTo>
                    <a:pt x="6769" y="44678"/>
                  </a:lnTo>
                  <a:lnTo>
                    <a:pt x="12" y="51435"/>
                  </a:lnTo>
                  <a:lnTo>
                    <a:pt x="12" y="68122"/>
                  </a:lnTo>
                  <a:lnTo>
                    <a:pt x="6769" y="74879"/>
                  </a:lnTo>
                  <a:lnTo>
                    <a:pt x="23456" y="74879"/>
                  </a:lnTo>
                  <a:lnTo>
                    <a:pt x="30226" y="68122"/>
                  </a:lnTo>
                  <a:lnTo>
                    <a:pt x="30226" y="59778"/>
                  </a:lnTo>
                  <a:lnTo>
                    <a:pt x="30226" y="51435"/>
                  </a:lnTo>
                  <a:close/>
                </a:path>
                <a:path w="157479" h="118745">
                  <a:moveTo>
                    <a:pt x="30226" y="8102"/>
                  </a:moveTo>
                  <a:lnTo>
                    <a:pt x="23456" y="1333"/>
                  </a:lnTo>
                  <a:lnTo>
                    <a:pt x="6769" y="1333"/>
                  </a:lnTo>
                  <a:lnTo>
                    <a:pt x="0" y="8102"/>
                  </a:lnTo>
                  <a:lnTo>
                    <a:pt x="0" y="24790"/>
                  </a:lnTo>
                  <a:lnTo>
                    <a:pt x="6769" y="31546"/>
                  </a:lnTo>
                  <a:lnTo>
                    <a:pt x="23456" y="31546"/>
                  </a:lnTo>
                  <a:lnTo>
                    <a:pt x="30226" y="24790"/>
                  </a:lnTo>
                  <a:lnTo>
                    <a:pt x="30226" y="16446"/>
                  </a:lnTo>
                  <a:lnTo>
                    <a:pt x="30226" y="8102"/>
                  </a:lnTo>
                  <a:close/>
                </a:path>
                <a:path w="157479" h="118745">
                  <a:moveTo>
                    <a:pt x="157213" y="93548"/>
                  </a:moveTo>
                  <a:lnTo>
                    <a:pt x="150304" y="86639"/>
                  </a:lnTo>
                  <a:lnTo>
                    <a:pt x="141770" y="86639"/>
                  </a:lnTo>
                  <a:lnTo>
                    <a:pt x="57988" y="86639"/>
                  </a:lnTo>
                  <a:lnTo>
                    <a:pt x="51066" y="93548"/>
                  </a:lnTo>
                  <a:lnTo>
                    <a:pt x="51066" y="110617"/>
                  </a:lnTo>
                  <a:lnTo>
                    <a:pt x="57988" y="117538"/>
                  </a:lnTo>
                  <a:lnTo>
                    <a:pt x="150304" y="117538"/>
                  </a:lnTo>
                  <a:lnTo>
                    <a:pt x="157213" y="110617"/>
                  </a:lnTo>
                  <a:lnTo>
                    <a:pt x="157213" y="93548"/>
                  </a:lnTo>
                  <a:close/>
                </a:path>
                <a:path w="157479" h="118745">
                  <a:moveTo>
                    <a:pt x="157213" y="50228"/>
                  </a:moveTo>
                  <a:lnTo>
                    <a:pt x="150304" y="43319"/>
                  </a:lnTo>
                  <a:lnTo>
                    <a:pt x="141770" y="43319"/>
                  </a:lnTo>
                  <a:lnTo>
                    <a:pt x="57988" y="43319"/>
                  </a:lnTo>
                  <a:lnTo>
                    <a:pt x="51066" y="50228"/>
                  </a:lnTo>
                  <a:lnTo>
                    <a:pt x="51066" y="67297"/>
                  </a:lnTo>
                  <a:lnTo>
                    <a:pt x="57988" y="74218"/>
                  </a:lnTo>
                  <a:lnTo>
                    <a:pt x="150304" y="74218"/>
                  </a:lnTo>
                  <a:lnTo>
                    <a:pt x="157213" y="67297"/>
                  </a:lnTo>
                  <a:lnTo>
                    <a:pt x="157213" y="50228"/>
                  </a:lnTo>
                  <a:close/>
                </a:path>
                <a:path w="157479" h="118745">
                  <a:moveTo>
                    <a:pt x="157213" y="6908"/>
                  </a:moveTo>
                  <a:lnTo>
                    <a:pt x="150304" y="0"/>
                  </a:lnTo>
                  <a:lnTo>
                    <a:pt x="141770" y="0"/>
                  </a:lnTo>
                  <a:lnTo>
                    <a:pt x="57975" y="0"/>
                  </a:lnTo>
                  <a:lnTo>
                    <a:pt x="51066" y="6908"/>
                  </a:lnTo>
                  <a:lnTo>
                    <a:pt x="51066" y="23977"/>
                  </a:lnTo>
                  <a:lnTo>
                    <a:pt x="57975" y="30899"/>
                  </a:lnTo>
                  <a:lnTo>
                    <a:pt x="150304" y="30899"/>
                  </a:lnTo>
                  <a:lnTo>
                    <a:pt x="157213" y="23977"/>
                  </a:lnTo>
                  <a:lnTo>
                    <a:pt x="157213" y="6908"/>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grpSp>
      <p:grpSp>
        <p:nvGrpSpPr>
          <p:cNvPr id="47" name="object 15">
            <a:extLst>
              <a:ext uri="{FF2B5EF4-FFF2-40B4-BE49-F238E27FC236}">
                <a16:creationId xmlns:a16="http://schemas.microsoft.com/office/drawing/2014/main" id="{C15B229F-F162-A64A-98A3-A2B22D8E9C99}"/>
              </a:ext>
            </a:extLst>
          </p:cNvPr>
          <p:cNvGrpSpPr/>
          <p:nvPr userDrawn="1"/>
        </p:nvGrpSpPr>
        <p:grpSpPr>
          <a:xfrm>
            <a:off x="6809231" y="6502907"/>
            <a:ext cx="279400" cy="280670"/>
            <a:chOff x="6809231" y="6502907"/>
            <a:chExt cx="279400" cy="280670"/>
          </a:xfrm>
        </p:grpSpPr>
        <p:sp>
          <p:nvSpPr>
            <p:cNvPr id="48" name="object 16">
              <a:extLst>
                <a:ext uri="{FF2B5EF4-FFF2-40B4-BE49-F238E27FC236}">
                  <a16:creationId xmlns:a16="http://schemas.microsoft.com/office/drawing/2014/main" id="{DADE6A45-6796-554D-AB99-E54082030409}"/>
                </a:ext>
              </a:extLst>
            </p:cNvPr>
            <p:cNvSpPr/>
            <p:nvPr/>
          </p:nvSpPr>
          <p:spPr>
            <a:xfrm>
              <a:off x="6809231" y="6502907"/>
              <a:ext cx="279400" cy="280670"/>
            </a:xfrm>
            <a:custGeom>
              <a:avLst/>
              <a:gdLst/>
              <a:ahLst/>
              <a:cxnLst/>
              <a:rect l="l" t="t" r="r" b="b"/>
              <a:pathLst>
                <a:path w="279400" h="280670">
                  <a:moveTo>
                    <a:pt x="139446" y="0"/>
                  </a:moveTo>
                  <a:lnTo>
                    <a:pt x="95370" y="7148"/>
                  </a:lnTo>
                  <a:lnTo>
                    <a:pt x="57091" y="27052"/>
                  </a:lnTo>
                  <a:lnTo>
                    <a:pt x="26905" y="57404"/>
                  </a:lnTo>
                  <a:lnTo>
                    <a:pt x="7109" y="95892"/>
                  </a:lnTo>
                  <a:lnTo>
                    <a:pt x="0" y="140208"/>
                  </a:lnTo>
                  <a:lnTo>
                    <a:pt x="7109" y="184523"/>
                  </a:lnTo>
                  <a:lnTo>
                    <a:pt x="26905" y="223011"/>
                  </a:lnTo>
                  <a:lnTo>
                    <a:pt x="57091" y="253363"/>
                  </a:lnTo>
                  <a:lnTo>
                    <a:pt x="95370" y="273267"/>
                  </a:lnTo>
                  <a:lnTo>
                    <a:pt x="139446" y="280416"/>
                  </a:lnTo>
                  <a:lnTo>
                    <a:pt x="183521" y="273267"/>
                  </a:lnTo>
                  <a:lnTo>
                    <a:pt x="221800" y="253363"/>
                  </a:lnTo>
                  <a:lnTo>
                    <a:pt x="251986" y="223011"/>
                  </a:lnTo>
                  <a:lnTo>
                    <a:pt x="271782" y="184523"/>
                  </a:lnTo>
                  <a:lnTo>
                    <a:pt x="278892" y="140208"/>
                  </a:lnTo>
                  <a:lnTo>
                    <a:pt x="271782" y="95892"/>
                  </a:lnTo>
                  <a:lnTo>
                    <a:pt x="251986" y="57404"/>
                  </a:lnTo>
                  <a:lnTo>
                    <a:pt x="221800" y="27052"/>
                  </a:lnTo>
                  <a:lnTo>
                    <a:pt x="183521" y="7148"/>
                  </a:lnTo>
                  <a:lnTo>
                    <a:pt x="139446" y="0"/>
                  </a:lnTo>
                  <a:close/>
                </a:path>
              </a:pathLst>
            </a:custGeom>
            <a:solidFill>
              <a:srgbClr val="4B8B2B"/>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pic>
          <p:nvPicPr>
            <p:cNvPr id="49" name="object 17">
              <a:hlinkClick r:id="rId17" action="ppaction://hlinksldjump"/>
              <a:extLst>
                <a:ext uri="{FF2B5EF4-FFF2-40B4-BE49-F238E27FC236}">
                  <a16:creationId xmlns:a16="http://schemas.microsoft.com/office/drawing/2014/main" id="{E11150CF-4FC3-0348-A890-291393D055FA}"/>
                </a:ext>
              </a:extLst>
            </p:cNvPr>
            <p:cNvPicPr/>
            <p:nvPr/>
          </p:nvPicPr>
          <p:blipFill>
            <a:blip r:embed="rId18" cstate="print"/>
            <a:stretch>
              <a:fillRect/>
            </a:stretch>
          </p:blipFill>
          <p:spPr>
            <a:xfrm>
              <a:off x="6846820" y="6591298"/>
              <a:ext cx="191123" cy="101977"/>
            </a:xfrm>
            <a:prstGeom prst="rect">
              <a:avLst/>
            </a:prstGeom>
          </p:spPr>
        </p:pic>
      </p:grpSp>
      <p:grpSp>
        <p:nvGrpSpPr>
          <p:cNvPr id="50" name="object 18">
            <a:extLst>
              <a:ext uri="{FF2B5EF4-FFF2-40B4-BE49-F238E27FC236}">
                <a16:creationId xmlns:a16="http://schemas.microsoft.com/office/drawing/2014/main" id="{49035429-D853-494A-B781-AF53AFF5868D}"/>
              </a:ext>
            </a:extLst>
          </p:cNvPr>
          <p:cNvGrpSpPr/>
          <p:nvPr userDrawn="1"/>
        </p:nvGrpSpPr>
        <p:grpSpPr>
          <a:xfrm>
            <a:off x="7682483" y="6502907"/>
            <a:ext cx="279400" cy="280670"/>
            <a:chOff x="7682483" y="6502907"/>
            <a:chExt cx="279400" cy="280670"/>
          </a:xfrm>
        </p:grpSpPr>
        <p:sp>
          <p:nvSpPr>
            <p:cNvPr id="51" name="object 19">
              <a:extLst>
                <a:ext uri="{FF2B5EF4-FFF2-40B4-BE49-F238E27FC236}">
                  <a16:creationId xmlns:a16="http://schemas.microsoft.com/office/drawing/2014/main" id="{749E9351-0623-6542-B734-1923D5A07A0A}"/>
                </a:ext>
              </a:extLst>
            </p:cNvPr>
            <p:cNvSpPr/>
            <p:nvPr/>
          </p:nvSpPr>
          <p:spPr>
            <a:xfrm>
              <a:off x="7682483" y="6502907"/>
              <a:ext cx="279400" cy="280670"/>
            </a:xfrm>
            <a:custGeom>
              <a:avLst/>
              <a:gdLst/>
              <a:ahLst/>
              <a:cxnLst/>
              <a:rect l="l" t="t" r="r" b="b"/>
              <a:pathLst>
                <a:path w="279400" h="280670">
                  <a:moveTo>
                    <a:pt x="139446" y="0"/>
                  </a:moveTo>
                  <a:lnTo>
                    <a:pt x="95370" y="7148"/>
                  </a:lnTo>
                  <a:lnTo>
                    <a:pt x="57091" y="27052"/>
                  </a:lnTo>
                  <a:lnTo>
                    <a:pt x="26905" y="57404"/>
                  </a:lnTo>
                  <a:lnTo>
                    <a:pt x="7109" y="95892"/>
                  </a:lnTo>
                  <a:lnTo>
                    <a:pt x="0" y="140208"/>
                  </a:lnTo>
                  <a:lnTo>
                    <a:pt x="7109" y="184523"/>
                  </a:lnTo>
                  <a:lnTo>
                    <a:pt x="26905" y="223011"/>
                  </a:lnTo>
                  <a:lnTo>
                    <a:pt x="57091" y="253363"/>
                  </a:lnTo>
                  <a:lnTo>
                    <a:pt x="95370" y="273267"/>
                  </a:lnTo>
                  <a:lnTo>
                    <a:pt x="139446" y="280416"/>
                  </a:lnTo>
                  <a:lnTo>
                    <a:pt x="183521" y="273267"/>
                  </a:lnTo>
                  <a:lnTo>
                    <a:pt x="221800" y="253363"/>
                  </a:lnTo>
                  <a:lnTo>
                    <a:pt x="251986" y="223011"/>
                  </a:lnTo>
                  <a:lnTo>
                    <a:pt x="271782" y="184523"/>
                  </a:lnTo>
                  <a:lnTo>
                    <a:pt x="278892" y="140208"/>
                  </a:lnTo>
                  <a:lnTo>
                    <a:pt x="271782" y="95892"/>
                  </a:lnTo>
                  <a:lnTo>
                    <a:pt x="251986" y="57404"/>
                  </a:lnTo>
                  <a:lnTo>
                    <a:pt x="221800" y="27052"/>
                  </a:lnTo>
                  <a:lnTo>
                    <a:pt x="183521" y="7148"/>
                  </a:lnTo>
                  <a:lnTo>
                    <a:pt x="139446" y="0"/>
                  </a:lnTo>
                  <a:close/>
                </a:path>
              </a:pathLst>
            </a:custGeom>
            <a:solidFill>
              <a:srgbClr val="4E0467"/>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pic>
          <p:nvPicPr>
            <p:cNvPr id="52" name="object 20">
              <a:hlinkClick r:id="" action="ppaction://hlinkshowjump?jump=previousslide"/>
              <a:extLst>
                <a:ext uri="{FF2B5EF4-FFF2-40B4-BE49-F238E27FC236}">
                  <a16:creationId xmlns:a16="http://schemas.microsoft.com/office/drawing/2014/main" id="{39AE0ECA-49F8-A14D-88FA-2B1DED30504F}"/>
                </a:ext>
              </a:extLst>
            </p:cNvPr>
            <p:cNvPicPr/>
            <p:nvPr/>
          </p:nvPicPr>
          <p:blipFill>
            <a:blip r:embed="rId19" cstate="print"/>
            <a:stretch>
              <a:fillRect/>
            </a:stretch>
          </p:blipFill>
          <p:spPr>
            <a:xfrm>
              <a:off x="7753993" y="6559677"/>
              <a:ext cx="114657" cy="165008"/>
            </a:xfrm>
            <a:prstGeom prst="rect">
              <a:avLst/>
            </a:prstGeom>
          </p:spPr>
        </p:pic>
      </p:grpSp>
      <p:grpSp>
        <p:nvGrpSpPr>
          <p:cNvPr id="53" name="object 21">
            <a:extLst>
              <a:ext uri="{FF2B5EF4-FFF2-40B4-BE49-F238E27FC236}">
                <a16:creationId xmlns:a16="http://schemas.microsoft.com/office/drawing/2014/main" id="{3927FDFD-D971-A14C-8649-D041D8FCFCA1}"/>
              </a:ext>
            </a:extLst>
          </p:cNvPr>
          <p:cNvGrpSpPr/>
          <p:nvPr userDrawn="1"/>
        </p:nvGrpSpPr>
        <p:grpSpPr>
          <a:xfrm>
            <a:off x="8642604" y="6502907"/>
            <a:ext cx="279400" cy="280670"/>
            <a:chOff x="8642604" y="6502907"/>
            <a:chExt cx="279400" cy="280670"/>
          </a:xfrm>
        </p:grpSpPr>
        <p:sp>
          <p:nvSpPr>
            <p:cNvPr id="54" name="object 22">
              <a:extLst>
                <a:ext uri="{FF2B5EF4-FFF2-40B4-BE49-F238E27FC236}">
                  <a16:creationId xmlns:a16="http://schemas.microsoft.com/office/drawing/2014/main" id="{7ED371D3-8D1C-2E42-BAE7-35FC64D3166A}"/>
                </a:ext>
              </a:extLst>
            </p:cNvPr>
            <p:cNvSpPr/>
            <p:nvPr/>
          </p:nvSpPr>
          <p:spPr>
            <a:xfrm>
              <a:off x="8642604" y="6502907"/>
              <a:ext cx="279400" cy="280670"/>
            </a:xfrm>
            <a:custGeom>
              <a:avLst/>
              <a:gdLst/>
              <a:ahLst/>
              <a:cxnLst/>
              <a:rect l="l" t="t" r="r" b="b"/>
              <a:pathLst>
                <a:path w="279400" h="280670">
                  <a:moveTo>
                    <a:pt x="139446" y="0"/>
                  </a:moveTo>
                  <a:lnTo>
                    <a:pt x="95370" y="7148"/>
                  </a:lnTo>
                  <a:lnTo>
                    <a:pt x="57091" y="27052"/>
                  </a:lnTo>
                  <a:lnTo>
                    <a:pt x="26905" y="57404"/>
                  </a:lnTo>
                  <a:lnTo>
                    <a:pt x="7109" y="95892"/>
                  </a:lnTo>
                  <a:lnTo>
                    <a:pt x="0" y="140208"/>
                  </a:lnTo>
                  <a:lnTo>
                    <a:pt x="7109" y="184523"/>
                  </a:lnTo>
                  <a:lnTo>
                    <a:pt x="26905" y="223011"/>
                  </a:lnTo>
                  <a:lnTo>
                    <a:pt x="57091" y="253363"/>
                  </a:lnTo>
                  <a:lnTo>
                    <a:pt x="95370" y="273267"/>
                  </a:lnTo>
                  <a:lnTo>
                    <a:pt x="139446" y="280416"/>
                  </a:lnTo>
                  <a:lnTo>
                    <a:pt x="183521" y="273267"/>
                  </a:lnTo>
                  <a:lnTo>
                    <a:pt x="221800" y="253363"/>
                  </a:lnTo>
                  <a:lnTo>
                    <a:pt x="251986" y="223011"/>
                  </a:lnTo>
                  <a:lnTo>
                    <a:pt x="271782" y="184523"/>
                  </a:lnTo>
                  <a:lnTo>
                    <a:pt x="278892" y="140208"/>
                  </a:lnTo>
                  <a:lnTo>
                    <a:pt x="271782" y="95892"/>
                  </a:lnTo>
                  <a:lnTo>
                    <a:pt x="251986" y="57404"/>
                  </a:lnTo>
                  <a:lnTo>
                    <a:pt x="221800" y="27052"/>
                  </a:lnTo>
                  <a:lnTo>
                    <a:pt x="183521" y="7148"/>
                  </a:lnTo>
                  <a:lnTo>
                    <a:pt x="139446" y="0"/>
                  </a:lnTo>
                  <a:close/>
                </a:path>
              </a:pathLst>
            </a:custGeom>
            <a:solidFill>
              <a:srgbClr val="4E0467"/>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pic>
          <p:nvPicPr>
            <p:cNvPr id="55" name="object 23">
              <a:hlinkClick r:id="" action="ppaction://hlinkshowjump?jump=nextslide"/>
              <a:extLst>
                <a:ext uri="{FF2B5EF4-FFF2-40B4-BE49-F238E27FC236}">
                  <a16:creationId xmlns:a16="http://schemas.microsoft.com/office/drawing/2014/main" id="{7972AE38-D7BC-8848-9F2A-5641766E70ED}"/>
                </a:ext>
              </a:extLst>
            </p:cNvPr>
            <p:cNvPicPr/>
            <p:nvPr/>
          </p:nvPicPr>
          <p:blipFill>
            <a:blip r:embed="rId20" cstate="print"/>
            <a:stretch>
              <a:fillRect/>
            </a:stretch>
          </p:blipFill>
          <p:spPr>
            <a:xfrm>
              <a:off x="8738241" y="6559677"/>
              <a:ext cx="114693" cy="165008"/>
            </a:xfrm>
            <a:prstGeom prst="rect">
              <a:avLst/>
            </a:prstGeom>
          </p:spPr>
        </p:pic>
      </p:grpSp>
      <p:grpSp>
        <p:nvGrpSpPr>
          <p:cNvPr id="56" name="object 24">
            <a:extLst>
              <a:ext uri="{FF2B5EF4-FFF2-40B4-BE49-F238E27FC236}">
                <a16:creationId xmlns:a16="http://schemas.microsoft.com/office/drawing/2014/main" id="{821F5A4C-87CC-E946-A676-6A86A53A7F22}"/>
              </a:ext>
            </a:extLst>
          </p:cNvPr>
          <p:cNvGrpSpPr/>
          <p:nvPr userDrawn="1"/>
        </p:nvGrpSpPr>
        <p:grpSpPr>
          <a:xfrm>
            <a:off x="7243571" y="6502907"/>
            <a:ext cx="279400" cy="280670"/>
            <a:chOff x="7243571" y="6502907"/>
            <a:chExt cx="279400" cy="280670"/>
          </a:xfrm>
        </p:grpSpPr>
        <p:sp>
          <p:nvSpPr>
            <p:cNvPr id="57" name="object 25">
              <a:extLst>
                <a:ext uri="{FF2B5EF4-FFF2-40B4-BE49-F238E27FC236}">
                  <a16:creationId xmlns:a16="http://schemas.microsoft.com/office/drawing/2014/main" id="{9D43FB9D-E1A8-CF45-80B9-1089964B9554}"/>
                </a:ext>
              </a:extLst>
            </p:cNvPr>
            <p:cNvSpPr/>
            <p:nvPr/>
          </p:nvSpPr>
          <p:spPr>
            <a:xfrm>
              <a:off x="7243571" y="6502907"/>
              <a:ext cx="279400" cy="280670"/>
            </a:xfrm>
            <a:custGeom>
              <a:avLst/>
              <a:gdLst/>
              <a:ahLst/>
              <a:cxnLst/>
              <a:rect l="l" t="t" r="r" b="b"/>
              <a:pathLst>
                <a:path w="279400" h="280670">
                  <a:moveTo>
                    <a:pt x="139446" y="0"/>
                  </a:moveTo>
                  <a:lnTo>
                    <a:pt x="95370" y="7148"/>
                  </a:lnTo>
                  <a:lnTo>
                    <a:pt x="57091" y="27052"/>
                  </a:lnTo>
                  <a:lnTo>
                    <a:pt x="26905" y="57404"/>
                  </a:lnTo>
                  <a:lnTo>
                    <a:pt x="7109" y="95892"/>
                  </a:lnTo>
                  <a:lnTo>
                    <a:pt x="0" y="140208"/>
                  </a:lnTo>
                  <a:lnTo>
                    <a:pt x="7109" y="184523"/>
                  </a:lnTo>
                  <a:lnTo>
                    <a:pt x="26905" y="223011"/>
                  </a:lnTo>
                  <a:lnTo>
                    <a:pt x="57091" y="253363"/>
                  </a:lnTo>
                  <a:lnTo>
                    <a:pt x="95370" y="273267"/>
                  </a:lnTo>
                  <a:lnTo>
                    <a:pt x="139446" y="280416"/>
                  </a:lnTo>
                  <a:lnTo>
                    <a:pt x="183521" y="273267"/>
                  </a:lnTo>
                  <a:lnTo>
                    <a:pt x="221800" y="253363"/>
                  </a:lnTo>
                  <a:lnTo>
                    <a:pt x="251986" y="223011"/>
                  </a:lnTo>
                  <a:lnTo>
                    <a:pt x="271782" y="184523"/>
                  </a:lnTo>
                  <a:lnTo>
                    <a:pt x="278892" y="140208"/>
                  </a:lnTo>
                  <a:lnTo>
                    <a:pt x="271782" y="95892"/>
                  </a:lnTo>
                  <a:lnTo>
                    <a:pt x="251986" y="57404"/>
                  </a:lnTo>
                  <a:lnTo>
                    <a:pt x="221800" y="27052"/>
                  </a:lnTo>
                  <a:lnTo>
                    <a:pt x="183521" y="7148"/>
                  </a:lnTo>
                  <a:lnTo>
                    <a:pt x="139446" y="0"/>
                  </a:lnTo>
                  <a:close/>
                </a:path>
              </a:pathLst>
            </a:custGeom>
            <a:solidFill>
              <a:srgbClr val="4B8B2B"/>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pic>
          <p:nvPicPr>
            <p:cNvPr id="58" name="object 26">
              <a:hlinkClick r:id="" action="ppaction://hlinkshowjump?jump=lastslideviewed"/>
              <a:extLst>
                <a:ext uri="{FF2B5EF4-FFF2-40B4-BE49-F238E27FC236}">
                  <a16:creationId xmlns:a16="http://schemas.microsoft.com/office/drawing/2014/main" id="{929228B4-512A-8747-80A3-2AFBFD1C2880}"/>
                </a:ext>
              </a:extLst>
            </p:cNvPr>
            <p:cNvPicPr/>
            <p:nvPr/>
          </p:nvPicPr>
          <p:blipFill>
            <a:blip r:embed="rId21" cstate="print"/>
            <a:stretch>
              <a:fillRect/>
            </a:stretch>
          </p:blipFill>
          <p:spPr>
            <a:xfrm>
              <a:off x="7319873" y="6556867"/>
              <a:ext cx="133114" cy="167647"/>
            </a:xfrm>
            <a:prstGeom prst="rect">
              <a:avLst/>
            </a:prstGeom>
          </p:spPr>
        </p:pic>
      </p:grpSp>
      <p:sp>
        <p:nvSpPr>
          <p:cNvPr id="60" name="object 30">
            <a:extLst>
              <a:ext uri="{FF2B5EF4-FFF2-40B4-BE49-F238E27FC236}">
                <a16:creationId xmlns:a16="http://schemas.microsoft.com/office/drawing/2014/main" id="{D45C2A01-C7AD-B94D-960C-05269DBC88CD}"/>
              </a:ext>
            </a:extLst>
          </p:cNvPr>
          <p:cNvSpPr txBox="1">
            <a:spLocks/>
          </p:cNvSpPr>
          <p:nvPr userDrawn="1"/>
        </p:nvSpPr>
        <p:spPr>
          <a:xfrm>
            <a:off x="1424222" y="6577083"/>
            <a:ext cx="4394575" cy="126958"/>
          </a:xfrm>
          <a:prstGeom prst="rect">
            <a:avLst/>
          </a:prstGeom>
        </p:spPr>
        <p:txBody>
          <a:bodyPr vert="horz" wrap="square" lIns="0" tIns="19050" rIns="0" bIns="0" rtlCol="0">
            <a:spAutoFit/>
          </a:bodyPr>
          <a:lstStyle>
            <a:defPPr>
              <a:defRPr lang="en-US"/>
            </a:defPPr>
            <a:lvl1pPr marL="0" algn="l" defTabSz="914400" rtl="0" eaLnBrk="1" latinLnBrk="0" hangingPunct="1">
              <a:defRPr sz="700" b="0" i="0" kern="1200">
                <a:solidFill>
                  <a:srgbClr val="4D4D4F"/>
                </a:solidFill>
                <a:latin typeface="Segoe UI"/>
                <a:ea typeface="+mn-ea"/>
                <a:cs typeface="Segoe U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marR="0" lvl="0" indent="0" algn="l" defTabSz="914400" rtl="0" eaLnBrk="1" fontAlgn="auto" latinLnBrk="0" hangingPunct="1">
              <a:lnSpc>
                <a:spcPct val="100000"/>
              </a:lnSpc>
              <a:spcBef>
                <a:spcPts val="150"/>
              </a:spcBef>
              <a:spcAft>
                <a:spcPts val="0"/>
              </a:spcAft>
              <a:buClrTx/>
              <a:buSzTx/>
              <a:buFontTx/>
              <a:buNone/>
              <a:tabLst/>
              <a:defRPr/>
            </a:pPr>
            <a:r>
              <a:rPr kumimoji="0" lang="en-US" sz="700" b="0" i="0" u="none" strike="noStrike" kern="1200" cap="none" spc="-10" normalizeH="0" baseline="0" noProof="0" dirty="0">
                <a:ln>
                  <a:noFill/>
                </a:ln>
                <a:solidFill>
                  <a:srgbClr val="4D4D4F"/>
                </a:solidFill>
                <a:effectLst/>
                <a:uLnTx/>
                <a:uFillTx/>
                <a:latin typeface="Segoe UI"/>
                <a:ea typeface="+mn-ea"/>
                <a:cs typeface="Segoe UI"/>
              </a:rPr>
              <a:t>ZOGENIX</a:t>
            </a:r>
            <a:r>
              <a:rPr kumimoji="0" lang="en-US" sz="700" b="0" i="0" u="none" strike="noStrike" kern="1200" cap="none" spc="15" normalizeH="0" baseline="0" noProof="0" dirty="0">
                <a:ln>
                  <a:noFill/>
                </a:ln>
                <a:solidFill>
                  <a:srgbClr val="4D4D4F"/>
                </a:solidFill>
                <a:effectLst/>
                <a:uLnTx/>
                <a:uFillTx/>
                <a:latin typeface="Segoe UI"/>
                <a:ea typeface="+mn-ea"/>
                <a:cs typeface="Segoe UI"/>
              </a:rPr>
              <a:t> </a:t>
            </a:r>
            <a:r>
              <a:rPr kumimoji="0" lang="en-US" sz="700" b="0" i="0" u="none" strike="noStrike" kern="1200" cap="none" spc="-5" normalizeH="0" baseline="0" noProof="0" dirty="0">
                <a:ln>
                  <a:noFill/>
                </a:ln>
                <a:solidFill>
                  <a:srgbClr val="4D4D4F"/>
                </a:solidFill>
                <a:effectLst/>
                <a:uLnTx/>
                <a:uFillTx/>
                <a:latin typeface="Segoe UI"/>
                <a:ea typeface="+mn-ea"/>
                <a:cs typeface="Segoe UI"/>
              </a:rPr>
              <a:t>INC.</a:t>
            </a:r>
            <a:r>
              <a:rPr kumimoji="0" lang="en-US" sz="700" b="0" i="0" u="none" strike="noStrike" kern="1200" cap="none" spc="25" normalizeH="0" baseline="0" noProof="0" dirty="0">
                <a:ln>
                  <a:noFill/>
                </a:ln>
                <a:solidFill>
                  <a:srgbClr val="4D4D4F"/>
                </a:solidFill>
                <a:effectLst/>
                <a:uLnTx/>
                <a:uFillTx/>
                <a:latin typeface="Segoe UI"/>
                <a:ea typeface="+mn-ea"/>
                <a:cs typeface="Segoe UI"/>
              </a:rPr>
              <a:t> </a:t>
            </a:r>
            <a:r>
              <a:rPr kumimoji="0" lang="en-US" sz="700" b="0" i="0" u="none" strike="noStrike" kern="1200" cap="none" spc="-5" normalizeH="0" baseline="0" noProof="0" dirty="0">
                <a:ln>
                  <a:noFill/>
                </a:ln>
                <a:solidFill>
                  <a:srgbClr val="4D4D4F"/>
                </a:solidFill>
                <a:effectLst/>
                <a:uLnTx/>
                <a:uFillTx/>
                <a:latin typeface="Segoe UI"/>
                <a:ea typeface="+mn-ea"/>
                <a:cs typeface="Segoe UI"/>
              </a:rPr>
              <a:t>–</a:t>
            </a:r>
            <a:r>
              <a:rPr kumimoji="0" lang="en-US" sz="700" b="0" i="0" u="none" strike="noStrike" kern="1200" cap="none" spc="10" normalizeH="0" baseline="0" noProof="0" dirty="0">
                <a:ln>
                  <a:noFill/>
                </a:ln>
                <a:solidFill>
                  <a:srgbClr val="4D4D4F"/>
                </a:solidFill>
                <a:effectLst/>
                <a:uLnTx/>
                <a:uFillTx/>
                <a:latin typeface="Segoe UI"/>
                <a:ea typeface="+mn-ea"/>
                <a:cs typeface="Segoe UI"/>
              </a:rPr>
              <a:t> </a:t>
            </a:r>
            <a:r>
              <a:rPr kumimoji="0" lang="en-US" sz="700" b="0" i="0" u="none" strike="noStrike" kern="1200" cap="none" spc="-10" normalizeH="0" baseline="0" noProof="0" dirty="0">
                <a:ln>
                  <a:noFill/>
                </a:ln>
                <a:solidFill>
                  <a:srgbClr val="4D4D4F"/>
                </a:solidFill>
                <a:effectLst/>
                <a:uLnTx/>
                <a:uFillTx/>
                <a:latin typeface="Segoe UI"/>
                <a:ea typeface="+mn-ea"/>
                <a:cs typeface="Segoe UI"/>
              </a:rPr>
              <a:t>CONFIDENTIAL</a:t>
            </a:r>
            <a:r>
              <a:rPr kumimoji="0" lang="en-US" sz="700" b="0" i="0" u="none" strike="noStrike" kern="1200" cap="none" spc="40" normalizeH="0" baseline="0" noProof="0" dirty="0">
                <a:ln>
                  <a:noFill/>
                </a:ln>
                <a:solidFill>
                  <a:srgbClr val="4D4D4F"/>
                </a:solidFill>
                <a:effectLst/>
                <a:uLnTx/>
                <a:uFillTx/>
                <a:latin typeface="Segoe UI"/>
                <a:ea typeface="+mn-ea"/>
                <a:cs typeface="Segoe UI"/>
              </a:rPr>
              <a:t> </a:t>
            </a:r>
            <a:r>
              <a:rPr kumimoji="0" lang="en-US" sz="700" b="0" i="0" u="none" strike="noStrike" kern="1200" cap="none" spc="-10" normalizeH="0" baseline="0" noProof="0" dirty="0">
                <a:ln>
                  <a:noFill/>
                </a:ln>
                <a:solidFill>
                  <a:srgbClr val="4D4D4F"/>
                </a:solidFill>
                <a:effectLst/>
                <a:uLnTx/>
                <a:uFillTx/>
                <a:latin typeface="Segoe UI"/>
                <a:ea typeface="+mn-ea"/>
                <a:cs typeface="Segoe UI"/>
              </a:rPr>
              <a:t>INFORMATION</a:t>
            </a:r>
            <a:r>
              <a:rPr kumimoji="0" lang="en-US" sz="700" b="0" i="0" u="none" strike="noStrike" kern="1200" cap="none" spc="30" normalizeH="0" baseline="0" noProof="0" dirty="0">
                <a:ln>
                  <a:noFill/>
                </a:ln>
                <a:solidFill>
                  <a:srgbClr val="4D4D4F"/>
                </a:solidFill>
                <a:effectLst/>
                <a:uLnTx/>
                <a:uFillTx/>
                <a:latin typeface="Segoe UI"/>
                <a:ea typeface="+mn-ea"/>
                <a:cs typeface="Segoe UI"/>
              </a:rPr>
              <a:t> </a:t>
            </a:r>
            <a:r>
              <a:rPr kumimoji="0" lang="en-US" sz="700" b="0" i="0" u="none" strike="noStrike" kern="1200" cap="none" spc="-5" normalizeH="0" baseline="0" noProof="0" dirty="0">
                <a:ln>
                  <a:noFill/>
                </a:ln>
                <a:solidFill>
                  <a:srgbClr val="4D4D4F"/>
                </a:solidFill>
                <a:effectLst/>
                <a:uLnTx/>
                <a:uFillTx/>
                <a:latin typeface="Segoe UI"/>
                <a:ea typeface="+mn-ea"/>
                <a:cs typeface="Segoe UI"/>
              </a:rPr>
              <a:t>–</a:t>
            </a:r>
            <a:r>
              <a:rPr kumimoji="0" lang="en-US" sz="700" b="0" i="0" u="none" strike="noStrike" kern="1200" cap="none" spc="10" normalizeH="0" baseline="0" noProof="0" dirty="0">
                <a:ln>
                  <a:noFill/>
                </a:ln>
                <a:solidFill>
                  <a:srgbClr val="4D4D4F"/>
                </a:solidFill>
                <a:effectLst/>
                <a:uLnTx/>
                <a:uFillTx/>
                <a:latin typeface="Segoe UI"/>
                <a:ea typeface="+mn-ea"/>
                <a:cs typeface="Segoe UI"/>
              </a:rPr>
              <a:t> </a:t>
            </a:r>
            <a:r>
              <a:rPr kumimoji="0" lang="en-US" sz="700" b="0" i="0" u="none" strike="noStrike" kern="1200" cap="none" spc="-5" normalizeH="0" baseline="0" noProof="0" dirty="0">
                <a:ln>
                  <a:noFill/>
                </a:ln>
                <a:solidFill>
                  <a:srgbClr val="4D4D4F"/>
                </a:solidFill>
                <a:effectLst/>
                <a:uLnTx/>
                <a:uFillTx/>
                <a:latin typeface="Segoe UI"/>
                <a:ea typeface="+mn-ea"/>
                <a:cs typeface="Segoe UI"/>
              </a:rPr>
              <a:t>FOR</a:t>
            </a:r>
            <a:r>
              <a:rPr kumimoji="0" lang="en-US" sz="700" b="0" i="0" u="none" strike="noStrike" kern="1200" cap="none" spc="0" normalizeH="0" baseline="0" noProof="0" dirty="0">
                <a:ln>
                  <a:noFill/>
                </a:ln>
                <a:solidFill>
                  <a:srgbClr val="4D4D4F"/>
                </a:solidFill>
                <a:effectLst/>
                <a:uLnTx/>
                <a:uFillTx/>
                <a:latin typeface="Segoe UI"/>
                <a:ea typeface="+mn-ea"/>
                <a:cs typeface="Segoe UI"/>
              </a:rPr>
              <a:t> </a:t>
            </a:r>
            <a:r>
              <a:rPr kumimoji="0" lang="en-US" sz="700" b="0" i="0" u="none" strike="noStrike" kern="1200" cap="none" spc="-10" normalizeH="0" baseline="0" noProof="0" dirty="0">
                <a:ln>
                  <a:noFill/>
                </a:ln>
                <a:solidFill>
                  <a:srgbClr val="4D4D4F"/>
                </a:solidFill>
                <a:effectLst/>
                <a:uLnTx/>
                <a:uFillTx/>
                <a:latin typeface="Segoe UI"/>
                <a:ea typeface="+mn-ea"/>
                <a:cs typeface="Segoe UI"/>
              </a:rPr>
              <a:t>INTERNAL</a:t>
            </a:r>
            <a:r>
              <a:rPr kumimoji="0" lang="en-US" sz="700" b="0" i="0" u="none" strike="noStrike" kern="1200" cap="none" spc="30" normalizeH="0" baseline="0" noProof="0" dirty="0">
                <a:ln>
                  <a:noFill/>
                </a:ln>
                <a:solidFill>
                  <a:srgbClr val="4D4D4F"/>
                </a:solidFill>
                <a:effectLst/>
                <a:uLnTx/>
                <a:uFillTx/>
                <a:latin typeface="Segoe UI"/>
                <a:ea typeface="+mn-ea"/>
                <a:cs typeface="Segoe UI"/>
              </a:rPr>
              <a:t> </a:t>
            </a:r>
            <a:r>
              <a:rPr kumimoji="0" lang="en-US" sz="700" b="0" i="0" u="none" strike="noStrike" kern="1200" cap="none" spc="-5" normalizeH="0" baseline="0" noProof="0" dirty="0">
                <a:ln>
                  <a:noFill/>
                </a:ln>
                <a:solidFill>
                  <a:srgbClr val="4D4D4F"/>
                </a:solidFill>
                <a:effectLst/>
                <a:uLnTx/>
                <a:uFillTx/>
                <a:latin typeface="Segoe UI"/>
                <a:ea typeface="+mn-ea"/>
                <a:cs typeface="Segoe UI"/>
              </a:rPr>
              <a:t>USE</a:t>
            </a:r>
            <a:r>
              <a:rPr kumimoji="0" lang="en-US" sz="700" b="0" i="0" u="none" strike="noStrike" kern="1200" cap="none" spc="5" normalizeH="0" baseline="0" noProof="0" dirty="0">
                <a:ln>
                  <a:noFill/>
                </a:ln>
                <a:solidFill>
                  <a:srgbClr val="4D4D4F"/>
                </a:solidFill>
                <a:effectLst/>
                <a:uLnTx/>
                <a:uFillTx/>
                <a:latin typeface="Segoe UI"/>
                <a:ea typeface="+mn-ea"/>
                <a:cs typeface="Segoe UI"/>
              </a:rPr>
              <a:t> </a:t>
            </a:r>
            <a:r>
              <a:rPr kumimoji="0" lang="en-US" sz="700" b="0" i="0" u="none" strike="noStrike" kern="1200" cap="none" spc="-5" normalizeH="0" baseline="0" noProof="0" dirty="0">
                <a:ln>
                  <a:noFill/>
                </a:ln>
                <a:solidFill>
                  <a:srgbClr val="4D4D4F"/>
                </a:solidFill>
                <a:effectLst/>
                <a:uLnTx/>
                <a:uFillTx/>
                <a:latin typeface="Segoe UI"/>
                <a:ea typeface="+mn-ea"/>
                <a:cs typeface="Segoe UI"/>
              </a:rPr>
              <a:t>ONLY</a:t>
            </a:r>
            <a:r>
              <a:rPr kumimoji="0" lang="en-US" sz="700" b="0" i="0" u="none" strike="noStrike" kern="1200" cap="none" spc="415" normalizeH="0" baseline="0" noProof="0" dirty="0">
                <a:ln>
                  <a:noFill/>
                </a:ln>
                <a:solidFill>
                  <a:srgbClr val="4D4D4F"/>
                </a:solidFill>
                <a:effectLst/>
                <a:uLnTx/>
                <a:uFillTx/>
                <a:latin typeface="Segoe UI"/>
                <a:ea typeface="+mn-ea"/>
                <a:cs typeface="Segoe UI"/>
              </a:rPr>
              <a:t> </a:t>
            </a:r>
            <a:r>
              <a:rPr lang="en-US" b="0" i="0" dirty="0">
                <a:solidFill>
                  <a:srgbClr val="303030"/>
                </a:solidFill>
                <a:effectLst/>
                <a:latin typeface="Arial" panose="020B0604020202020204" pitchFamily="34" charset="0"/>
              </a:rPr>
              <a:t>US-</a:t>
            </a:r>
            <a:r>
              <a:rPr lang="en-US" b="0" i="0" dirty="0" err="1">
                <a:solidFill>
                  <a:srgbClr val="303030"/>
                </a:solidFill>
                <a:effectLst/>
                <a:latin typeface="Arial" panose="020B0604020202020204" pitchFamily="34" charset="0"/>
              </a:rPr>
              <a:t>FIN12</a:t>
            </a:r>
            <a:r>
              <a:rPr lang="en-US" b="0" i="0" dirty="0">
                <a:solidFill>
                  <a:srgbClr val="303030"/>
                </a:solidFill>
                <a:effectLst/>
                <a:latin typeface="Arial" panose="020B0604020202020204" pitchFamily="34" charset="0"/>
              </a:rPr>
              <a:t>-2100005   March 2022</a:t>
            </a:r>
            <a:endParaRPr kumimoji="0" lang="en-US" sz="700" b="0" i="0" u="none" strike="noStrike" kern="1200" cap="none" spc="-10" normalizeH="0" baseline="0" noProof="0" dirty="0">
              <a:ln>
                <a:noFill/>
              </a:ln>
              <a:solidFill>
                <a:srgbClr val="444444"/>
              </a:solidFill>
              <a:effectLst/>
              <a:uLnTx/>
              <a:uFillTx/>
              <a:latin typeface="Segoe UI"/>
              <a:ea typeface="+mn-ea"/>
              <a:cs typeface="Segoe UI"/>
            </a:endParaRPr>
          </a:p>
        </p:txBody>
      </p:sp>
      <p:sp>
        <p:nvSpPr>
          <p:cNvPr id="30" name="Slide Number Placeholder 5">
            <a:extLst>
              <a:ext uri="{FF2B5EF4-FFF2-40B4-BE49-F238E27FC236}">
                <a16:creationId xmlns:a16="http://schemas.microsoft.com/office/drawing/2014/main" id="{04100DD4-439F-4A9C-9157-22924B119393}"/>
              </a:ext>
            </a:extLst>
          </p:cNvPr>
          <p:cNvSpPr>
            <a:spLocks noGrp="1"/>
          </p:cNvSpPr>
          <p:nvPr>
            <p:ph type="sldNum" sz="quarter" idx="4"/>
          </p:nvPr>
        </p:nvSpPr>
        <p:spPr>
          <a:xfrm>
            <a:off x="7884967" y="6460680"/>
            <a:ext cx="762000" cy="365125"/>
          </a:xfrm>
          <a:prstGeom prst="rect">
            <a:avLst/>
          </a:prstGeom>
        </p:spPr>
        <p:txBody>
          <a:bodyPr lIns="0" rIns="45720" anchor="ctr" anchorCtr="0"/>
          <a:lstStyle>
            <a:lvl1pPr algn="r">
              <a:defRPr sz="1050" b="0" i="0">
                <a:solidFill>
                  <a:srgbClr val="460968"/>
                </a:solidFill>
                <a:latin typeface="Segoe UI" panose="020B0502040204020203" pitchFamily="34" charset="0"/>
                <a:ea typeface="Segoe UI" panose="020B0502040204020203" pitchFamily="34" charset="0"/>
                <a:cs typeface="Segoe UI" panose="020B0502040204020203" pitchFamily="34" charset="0"/>
              </a:defRPr>
            </a:lvl1pPr>
          </a:lstStyle>
          <a:p>
            <a:fld id="{5D2F3693-3E64-EA49-9E40-0333868C2033}" type="slidenum">
              <a:rPr lang="en-US" smtClean="0"/>
              <a:pPr/>
              <a:t>‹#›</a:t>
            </a:fld>
            <a:r>
              <a:rPr lang="en-US" dirty="0"/>
              <a:t> of 108</a:t>
            </a:r>
          </a:p>
        </p:txBody>
      </p:sp>
    </p:spTree>
    <p:extLst>
      <p:ext uri="{BB962C8B-B14F-4D97-AF65-F5344CB8AC3E}">
        <p14:creationId xmlns:p14="http://schemas.microsoft.com/office/powerpoint/2010/main" val="564877554"/>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81" r:id="rId3"/>
    <p:sldLayoutId id="2147483682" r:id="rId4"/>
    <p:sldLayoutId id="2147483680" r:id="rId5"/>
    <p:sldLayoutId id="2147483678" r:id="rId6"/>
    <p:sldLayoutId id="2147483669" r:id="rId7"/>
    <p:sldLayoutId id="2147483670" r:id="rId8"/>
    <p:sldLayoutId id="2147483672" r:id="rId9"/>
    <p:sldLayoutId id="2147483673" r:id="rId10"/>
    <p:sldLayoutId id="214748367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1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3.png"/><Relationship Id="rId5" Type="http://schemas.openxmlformats.org/officeDocument/2006/relationships/image" Target="../media/image18.png"/><Relationship Id="rId10" Type="http://schemas.openxmlformats.org/officeDocument/2006/relationships/image" Target="../media/image22.png"/><Relationship Id="rId4" Type="http://schemas.openxmlformats.org/officeDocument/2006/relationships/image" Target="../media/image17.png"/><Relationship Id="rId9" Type="http://schemas.openxmlformats.org/officeDocument/2006/relationships/image" Target="../media/image2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www.finteplarems.com/" TargetMode="Externa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slide" Target="slide35.xml"/><Relationship Id="rId13" Type="http://schemas.openxmlformats.org/officeDocument/2006/relationships/slide" Target="slide59.xml"/><Relationship Id="rId18" Type="http://schemas.openxmlformats.org/officeDocument/2006/relationships/slide" Target="slide85.xml"/><Relationship Id="rId3" Type="http://schemas.openxmlformats.org/officeDocument/2006/relationships/slide" Target="slide4.xml"/><Relationship Id="rId21" Type="http://schemas.openxmlformats.org/officeDocument/2006/relationships/slide" Target="slide98.xml"/><Relationship Id="rId7" Type="http://schemas.openxmlformats.org/officeDocument/2006/relationships/slide" Target="slide20.xml"/><Relationship Id="rId12" Type="http://schemas.openxmlformats.org/officeDocument/2006/relationships/slide" Target="slide51.xml"/><Relationship Id="rId17" Type="http://schemas.openxmlformats.org/officeDocument/2006/relationships/slide" Target="slide83.xml"/><Relationship Id="rId2" Type="http://schemas.openxmlformats.org/officeDocument/2006/relationships/notesSlide" Target="../notesSlides/notesSlide3.xml"/><Relationship Id="rId16" Type="http://schemas.openxmlformats.org/officeDocument/2006/relationships/slide" Target="slide72.xml"/><Relationship Id="rId20" Type="http://schemas.openxmlformats.org/officeDocument/2006/relationships/slide" Target="slide97.xml"/><Relationship Id="rId1" Type="http://schemas.openxmlformats.org/officeDocument/2006/relationships/slideLayout" Target="../slideLayouts/slideLayout2.xml"/><Relationship Id="rId6" Type="http://schemas.openxmlformats.org/officeDocument/2006/relationships/slide" Target="slide16.xml"/><Relationship Id="rId11" Type="http://schemas.openxmlformats.org/officeDocument/2006/relationships/slide" Target="slide50.xml"/><Relationship Id="rId5" Type="http://schemas.openxmlformats.org/officeDocument/2006/relationships/slide" Target="slide14.xml"/><Relationship Id="rId15" Type="http://schemas.openxmlformats.org/officeDocument/2006/relationships/slide" Target="slide66.xml"/><Relationship Id="rId23" Type="http://schemas.openxmlformats.org/officeDocument/2006/relationships/slide" Target="slide107.xml"/><Relationship Id="rId10" Type="http://schemas.openxmlformats.org/officeDocument/2006/relationships/slide" Target="slide42.xml"/><Relationship Id="rId19" Type="http://schemas.openxmlformats.org/officeDocument/2006/relationships/slide" Target="slide93.xml"/><Relationship Id="rId4" Type="http://schemas.openxmlformats.org/officeDocument/2006/relationships/slide" Target="slide5.xml"/><Relationship Id="rId9" Type="http://schemas.openxmlformats.org/officeDocument/2006/relationships/slide" Target="slide36.xml"/><Relationship Id="rId14" Type="http://schemas.openxmlformats.org/officeDocument/2006/relationships/slide" Target="slide65.xml"/><Relationship Id="rId22" Type="http://schemas.openxmlformats.org/officeDocument/2006/relationships/slide" Target="slide104.xml"/></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object 3"/>
          <p:cNvPicPr/>
          <p:nvPr/>
        </p:nvPicPr>
        <p:blipFill>
          <a:blip r:embed="rId3" cstate="print"/>
          <a:stretch>
            <a:fillRect/>
          </a:stretch>
        </p:blipFill>
        <p:spPr>
          <a:xfrm>
            <a:off x="228600" y="6417564"/>
            <a:ext cx="1560576" cy="274319"/>
          </a:xfrm>
          <a:prstGeom prst="rect">
            <a:avLst/>
          </a:prstGeom>
        </p:spPr>
      </p:pic>
      <p:pic>
        <p:nvPicPr>
          <p:cNvPr id="4" name="object 4" hidden="1"/>
          <p:cNvPicPr/>
          <p:nvPr/>
        </p:nvPicPr>
        <p:blipFill>
          <a:blip r:embed="rId4" cstate="print"/>
          <a:stretch>
            <a:fillRect/>
          </a:stretch>
        </p:blipFill>
        <p:spPr>
          <a:xfrm>
            <a:off x="0" y="0"/>
            <a:ext cx="9143999" cy="6857999"/>
          </a:xfrm>
          <a:prstGeom prst="rect">
            <a:avLst/>
          </a:prstGeom>
        </p:spPr>
      </p:pic>
      <p:sp>
        <p:nvSpPr>
          <p:cNvPr id="5" name="object 5"/>
          <p:cNvSpPr txBox="1"/>
          <p:nvPr/>
        </p:nvSpPr>
        <p:spPr>
          <a:xfrm>
            <a:off x="2060892" y="6551646"/>
            <a:ext cx="5482908" cy="135935"/>
          </a:xfrm>
          <a:prstGeom prst="rect">
            <a:avLst/>
          </a:prstGeom>
        </p:spPr>
        <p:txBody>
          <a:bodyPr vert="horz" wrap="square" lIns="0" tIns="12700" rIns="0" bIns="0" rtlCol="0">
            <a:spAutoFit/>
          </a:bodyPr>
          <a:lstStyle/>
          <a:p>
            <a:pPr marL="12700">
              <a:lnSpc>
                <a:spcPct val="100000"/>
              </a:lnSpc>
              <a:spcBef>
                <a:spcPts val="100"/>
              </a:spcBef>
            </a:pPr>
            <a:r>
              <a:rPr sz="800" dirty="0">
                <a:solidFill>
                  <a:srgbClr val="4D4D4F"/>
                </a:solidFill>
                <a:latin typeface="Segoe UI"/>
                <a:cs typeface="Segoe UI"/>
              </a:rPr>
              <a:t>ZOGENIX</a:t>
            </a:r>
            <a:r>
              <a:rPr sz="800" spc="-5" dirty="0">
                <a:solidFill>
                  <a:srgbClr val="4D4D4F"/>
                </a:solidFill>
                <a:latin typeface="Segoe UI"/>
                <a:cs typeface="Segoe UI"/>
              </a:rPr>
              <a:t> INC.</a:t>
            </a:r>
            <a:r>
              <a:rPr sz="800" spc="5" dirty="0">
                <a:solidFill>
                  <a:srgbClr val="4D4D4F"/>
                </a:solidFill>
                <a:latin typeface="Segoe UI"/>
                <a:cs typeface="Segoe UI"/>
              </a:rPr>
              <a:t> </a:t>
            </a:r>
            <a:r>
              <a:rPr sz="800" dirty="0">
                <a:solidFill>
                  <a:srgbClr val="4D4D4F"/>
                </a:solidFill>
                <a:latin typeface="Segoe UI"/>
                <a:cs typeface="Segoe UI"/>
              </a:rPr>
              <a:t>–</a:t>
            </a:r>
            <a:r>
              <a:rPr sz="800" spc="20" dirty="0">
                <a:solidFill>
                  <a:srgbClr val="4D4D4F"/>
                </a:solidFill>
                <a:latin typeface="Segoe UI"/>
                <a:cs typeface="Segoe UI"/>
              </a:rPr>
              <a:t> </a:t>
            </a:r>
            <a:r>
              <a:rPr sz="800" dirty="0">
                <a:solidFill>
                  <a:srgbClr val="4D4D4F"/>
                </a:solidFill>
                <a:latin typeface="Segoe UI"/>
                <a:cs typeface="Segoe UI"/>
              </a:rPr>
              <a:t>CONFIDENTIAL</a:t>
            </a:r>
            <a:r>
              <a:rPr sz="800" spc="-5" dirty="0">
                <a:solidFill>
                  <a:srgbClr val="4D4D4F"/>
                </a:solidFill>
                <a:latin typeface="Segoe UI"/>
                <a:cs typeface="Segoe UI"/>
              </a:rPr>
              <a:t> INFORMATION</a:t>
            </a:r>
            <a:r>
              <a:rPr sz="800" spc="-25" dirty="0">
                <a:solidFill>
                  <a:srgbClr val="4D4D4F"/>
                </a:solidFill>
                <a:latin typeface="Segoe UI"/>
                <a:cs typeface="Segoe UI"/>
              </a:rPr>
              <a:t> </a:t>
            </a:r>
            <a:r>
              <a:rPr sz="800" dirty="0">
                <a:solidFill>
                  <a:srgbClr val="4D4D4F"/>
                </a:solidFill>
                <a:latin typeface="Segoe UI"/>
                <a:cs typeface="Segoe UI"/>
              </a:rPr>
              <a:t>–</a:t>
            </a:r>
            <a:r>
              <a:rPr sz="800" spc="10" dirty="0">
                <a:solidFill>
                  <a:srgbClr val="4D4D4F"/>
                </a:solidFill>
                <a:latin typeface="Segoe UI"/>
                <a:cs typeface="Segoe UI"/>
              </a:rPr>
              <a:t> </a:t>
            </a:r>
            <a:r>
              <a:rPr sz="800" dirty="0">
                <a:solidFill>
                  <a:srgbClr val="4D4D4F"/>
                </a:solidFill>
                <a:latin typeface="Segoe UI"/>
                <a:cs typeface="Segoe UI"/>
              </a:rPr>
              <a:t>FOR</a:t>
            </a:r>
            <a:r>
              <a:rPr sz="800" spc="-15" dirty="0">
                <a:solidFill>
                  <a:srgbClr val="4D4D4F"/>
                </a:solidFill>
                <a:latin typeface="Segoe UI"/>
                <a:cs typeface="Segoe UI"/>
              </a:rPr>
              <a:t> </a:t>
            </a:r>
            <a:r>
              <a:rPr sz="800" spc="-5" dirty="0">
                <a:solidFill>
                  <a:srgbClr val="4D4D4F"/>
                </a:solidFill>
                <a:latin typeface="Segoe UI"/>
                <a:cs typeface="Segoe UI"/>
              </a:rPr>
              <a:t>INTERNAL</a:t>
            </a:r>
            <a:r>
              <a:rPr sz="800" spc="-20" dirty="0">
                <a:solidFill>
                  <a:srgbClr val="4D4D4F"/>
                </a:solidFill>
                <a:latin typeface="Segoe UI"/>
                <a:cs typeface="Segoe UI"/>
              </a:rPr>
              <a:t> </a:t>
            </a:r>
            <a:r>
              <a:rPr sz="800" dirty="0">
                <a:solidFill>
                  <a:srgbClr val="4D4D4F"/>
                </a:solidFill>
                <a:latin typeface="Segoe UI"/>
                <a:cs typeface="Segoe UI"/>
              </a:rPr>
              <a:t>USE</a:t>
            </a:r>
            <a:r>
              <a:rPr sz="800" spc="5" dirty="0">
                <a:solidFill>
                  <a:srgbClr val="4D4D4F"/>
                </a:solidFill>
                <a:latin typeface="Segoe UI"/>
                <a:cs typeface="Segoe UI"/>
              </a:rPr>
              <a:t> </a:t>
            </a:r>
            <a:r>
              <a:rPr sz="800" dirty="0">
                <a:solidFill>
                  <a:srgbClr val="4D4D4F"/>
                </a:solidFill>
                <a:latin typeface="Segoe UI"/>
                <a:cs typeface="Segoe UI"/>
              </a:rPr>
              <a:t>ONLY  </a:t>
            </a:r>
            <a:r>
              <a:rPr sz="800" spc="5" dirty="0">
                <a:solidFill>
                  <a:srgbClr val="4D4D4F"/>
                </a:solidFill>
                <a:latin typeface="Segoe UI"/>
                <a:cs typeface="Segoe UI"/>
              </a:rPr>
              <a:t> </a:t>
            </a:r>
            <a:r>
              <a:rPr lang="en-US" sz="800" spc="-5" dirty="0">
                <a:solidFill>
                  <a:srgbClr val="444444"/>
                </a:solidFill>
                <a:latin typeface="Segoe UI"/>
                <a:cs typeface="Segoe UI"/>
              </a:rPr>
              <a:t>US-</a:t>
            </a:r>
            <a:r>
              <a:rPr lang="en-US" sz="800" spc="-5" dirty="0" err="1">
                <a:solidFill>
                  <a:srgbClr val="444444"/>
                </a:solidFill>
                <a:latin typeface="Segoe UI"/>
                <a:cs typeface="Segoe UI"/>
              </a:rPr>
              <a:t>FIN12</a:t>
            </a:r>
            <a:r>
              <a:rPr lang="en-US" sz="800" spc="-5" dirty="0">
                <a:solidFill>
                  <a:srgbClr val="444444"/>
                </a:solidFill>
                <a:latin typeface="Segoe UI"/>
                <a:cs typeface="Segoe UI"/>
              </a:rPr>
              <a:t>-2100005  March 2022</a:t>
            </a:r>
            <a:endParaRPr sz="800" dirty="0">
              <a:latin typeface="Segoe UI"/>
              <a:cs typeface="Segoe UI"/>
            </a:endParaRPr>
          </a:p>
        </p:txBody>
      </p:sp>
      <p:pic>
        <p:nvPicPr>
          <p:cNvPr id="6" name="object 6"/>
          <p:cNvPicPr/>
          <p:nvPr/>
        </p:nvPicPr>
        <p:blipFill>
          <a:blip r:embed="rId5" cstate="print"/>
          <a:stretch>
            <a:fillRect/>
          </a:stretch>
        </p:blipFill>
        <p:spPr>
          <a:xfrm>
            <a:off x="266700" y="6429755"/>
            <a:ext cx="1552955" cy="274319"/>
          </a:xfrm>
          <a:prstGeom prst="rect">
            <a:avLst/>
          </a:prstGeom>
        </p:spPr>
      </p:pic>
      <p:sp>
        <p:nvSpPr>
          <p:cNvPr id="7" name="object 7"/>
          <p:cNvSpPr txBox="1"/>
          <p:nvPr/>
        </p:nvSpPr>
        <p:spPr>
          <a:xfrm>
            <a:off x="867727" y="5283200"/>
            <a:ext cx="7015480" cy="756920"/>
          </a:xfrm>
          <a:prstGeom prst="rect">
            <a:avLst/>
          </a:prstGeom>
        </p:spPr>
        <p:txBody>
          <a:bodyPr vert="horz" wrap="square" lIns="0" tIns="12700" rIns="0" bIns="0" rtlCol="0">
            <a:spAutoFit/>
          </a:bodyPr>
          <a:lstStyle/>
          <a:p>
            <a:pPr marL="38100">
              <a:lnSpc>
                <a:spcPct val="100000"/>
              </a:lnSpc>
              <a:spcBef>
                <a:spcPts val="100"/>
              </a:spcBef>
            </a:pPr>
            <a:r>
              <a:rPr sz="2400" b="1" dirty="0">
                <a:latin typeface="Segoe UI"/>
                <a:cs typeface="Segoe UI"/>
              </a:rPr>
              <a:t>FINTEPLA</a:t>
            </a:r>
            <a:r>
              <a:rPr sz="2400" b="1" baseline="24305" dirty="0">
                <a:latin typeface="Segoe UI"/>
                <a:cs typeface="Segoe UI"/>
              </a:rPr>
              <a:t>®</a:t>
            </a:r>
            <a:r>
              <a:rPr sz="2400" b="1" spc="330" baseline="24305" dirty="0">
                <a:latin typeface="Segoe UI"/>
                <a:cs typeface="Segoe UI"/>
              </a:rPr>
              <a:t> </a:t>
            </a:r>
            <a:r>
              <a:rPr sz="2400" b="1" spc="-25" dirty="0">
                <a:latin typeface="Segoe UI"/>
                <a:cs typeface="Segoe UI"/>
              </a:rPr>
              <a:t>Training</a:t>
            </a:r>
            <a:endParaRPr sz="2400">
              <a:latin typeface="Segoe UI"/>
              <a:cs typeface="Segoe UI"/>
            </a:endParaRPr>
          </a:p>
          <a:p>
            <a:pPr marL="38100">
              <a:lnSpc>
                <a:spcPct val="100000"/>
              </a:lnSpc>
            </a:pPr>
            <a:r>
              <a:rPr sz="2400" b="1" spc="-5" dirty="0">
                <a:solidFill>
                  <a:srgbClr val="4B8B2B"/>
                </a:solidFill>
                <a:latin typeface="Segoe UI Black"/>
                <a:cs typeface="Segoe UI Black"/>
              </a:rPr>
              <a:t>MODULE</a:t>
            </a:r>
            <a:r>
              <a:rPr sz="2400" b="1" spc="-10" dirty="0">
                <a:solidFill>
                  <a:srgbClr val="4B8B2B"/>
                </a:solidFill>
                <a:latin typeface="Segoe UI Black"/>
                <a:cs typeface="Segoe UI Black"/>
              </a:rPr>
              <a:t> </a:t>
            </a:r>
            <a:r>
              <a:rPr sz="2400" b="1" dirty="0">
                <a:solidFill>
                  <a:srgbClr val="4B8B2B"/>
                </a:solidFill>
                <a:latin typeface="Segoe UI Black"/>
                <a:cs typeface="Segoe UI Black"/>
              </a:rPr>
              <a:t>6:</a:t>
            </a:r>
            <a:r>
              <a:rPr sz="2400" b="1" spc="-15" dirty="0">
                <a:solidFill>
                  <a:srgbClr val="4B8B2B"/>
                </a:solidFill>
                <a:latin typeface="Segoe UI Black"/>
                <a:cs typeface="Segoe UI Black"/>
              </a:rPr>
              <a:t> </a:t>
            </a:r>
            <a:r>
              <a:rPr sz="2400" b="1" spc="-5" dirty="0">
                <a:solidFill>
                  <a:srgbClr val="4B8B2B"/>
                </a:solidFill>
                <a:latin typeface="Segoe UI Black"/>
                <a:cs typeface="Segoe UI Black"/>
              </a:rPr>
              <a:t>FINTEPLA</a:t>
            </a:r>
            <a:r>
              <a:rPr sz="2400" b="1" dirty="0">
                <a:solidFill>
                  <a:srgbClr val="4B8B2B"/>
                </a:solidFill>
                <a:latin typeface="Segoe UI Black"/>
                <a:cs typeface="Segoe UI Black"/>
              </a:rPr>
              <a:t> </a:t>
            </a:r>
            <a:r>
              <a:rPr sz="2400" b="1" spc="-5" dirty="0">
                <a:solidFill>
                  <a:srgbClr val="4B8B2B"/>
                </a:solidFill>
                <a:latin typeface="Segoe UI Black"/>
                <a:cs typeface="Segoe UI Black"/>
              </a:rPr>
              <a:t>Prescribing</a:t>
            </a:r>
            <a:r>
              <a:rPr sz="2400" b="1" spc="-10" dirty="0">
                <a:solidFill>
                  <a:srgbClr val="4B8B2B"/>
                </a:solidFill>
                <a:latin typeface="Segoe UI Black"/>
                <a:cs typeface="Segoe UI Black"/>
              </a:rPr>
              <a:t> </a:t>
            </a:r>
            <a:r>
              <a:rPr sz="2400" b="1" spc="-5" dirty="0">
                <a:solidFill>
                  <a:srgbClr val="4B8B2B"/>
                </a:solidFill>
                <a:latin typeface="Segoe UI Black"/>
                <a:cs typeface="Segoe UI Black"/>
              </a:rPr>
              <a:t>Information</a:t>
            </a:r>
            <a:endParaRPr sz="2400">
              <a:latin typeface="Segoe UI Black"/>
              <a:cs typeface="Segoe UI Black"/>
            </a:endParaRPr>
          </a:p>
        </p:txBody>
      </p:sp>
      <p:pic>
        <p:nvPicPr>
          <p:cNvPr id="11" name="Picture 10">
            <a:extLst>
              <a:ext uri="{FF2B5EF4-FFF2-40B4-BE49-F238E27FC236}">
                <a16:creationId xmlns:a16="http://schemas.microsoft.com/office/drawing/2014/main" id="{E22539C2-EE96-0543-ACB2-59AB7FE9CDDF}"/>
              </a:ext>
            </a:extLst>
          </p:cNvPr>
          <p:cNvPicPr>
            <a:picLocks noChangeAspect="1"/>
          </p:cNvPicPr>
          <p:nvPr/>
        </p:nvPicPr>
        <p:blipFill rotWithShape="1">
          <a:blip r:embed="rId6" cstate="print">
            <a:alphaModFix/>
            <a:extLst>
              <a:ext uri="{28A0092B-C50C-407E-A947-70E740481C1C}">
                <a14:useLocalDpi xmlns:a14="http://schemas.microsoft.com/office/drawing/2010/main" val="0"/>
              </a:ext>
            </a:extLst>
          </a:blip>
          <a:srcRect l="150" t="7025" r="120" b="49828"/>
          <a:stretch/>
        </p:blipFill>
        <p:spPr>
          <a:xfrm>
            <a:off x="0" y="-1"/>
            <a:ext cx="9144000" cy="5122015"/>
          </a:xfrm>
          <a:prstGeom prst="rect">
            <a:avLst/>
          </a:prstGeom>
        </p:spPr>
      </p:pic>
      <p:sp>
        <p:nvSpPr>
          <p:cNvPr id="8" name="Slide Number Placeholder 7">
            <a:extLst>
              <a:ext uri="{FF2B5EF4-FFF2-40B4-BE49-F238E27FC236}">
                <a16:creationId xmlns:a16="http://schemas.microsoft.com/office/drawing/2014/main" id="{36D6AAA2-D155-4120-800F-61E8935BF4D8}"/>
              </a:ext>
            </a:extLst>
          </p:cNvPr>
          <p:cNvSpPr>
            <a:spLocks noGrp="1"/>
          </p:cNvSpPr>
          <p:nvPr>
            <p:ph type="sldNum" sz="quarter" idx="4"/>
          </p:nvPr>
        </p:nvSpPr>
        <p:spPr/>
        <p:txBody>
          <a:bodyPr/>
          <a:lstStyle/>
          <a:p>
            <a:fld id="{5D2F3693-3E64-EA49-9E40-0333868C2033}" type="slidenum">
              <a:rPr lang="en-US" smtClean="0"/>
              <a:pPr/>
              <a:t>1</a:t>
            </a:fld>
            <a:r>
              <a:rPr lang="en-US" dirty="0"/>
              <a:t> of 108</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Content Placeholder 37">
            <a:extLst>
              <a:ext uri="{FF2B5EF4-FFF2-40B4-BE49-F238E27FC236}">
                <a16:creationId xmlns:a16="http://schemas.microsoft.com/office/drawing/2014/main" id="{4E9939F2-C31B-4D24-AF9C-5E4F91CC474C}"/>
              </a:ext>
            </a:extLst>
          </p:cNvPr>
          <p:cNvSpPr>
            <a:spLocks noGrp="1"/>
          </p:cNvSpPr>
          <p:nvPr>
            <p:ph idx="1"/>
          </p:nvPr>
        </p:nvSpPr>
        <p:spPr>
          <a:xfrm>
            <a:off x="5207036" y="544482"/>
            <a:ext cx="3730776" cy="5793256"/>
          </a:xfrm>
        </p:spPr>
        <p:txBody>
          <a:bodyPr/>
          <a:lstStyle/>
          <a:p>
            <a:r>
              <a:rPr lang="en-US" dirty="0"/>
              <a:t>As described in Section 2.2, </a:t>
            </a:r>
            <a:r>
              <a:rPr lang="en-US" spc="-10" dirty="0"/>
              <a:t>FINTEPLA is orally administered </a:t>
            </a:r>
            <a:r>
              <a:rPr lang="en-US" dirty="0"/>
              <a:t>and may be taken with or without food. The initial starting dosage for patients with DS or LGS is 0.1 mg/kg twice daily. </a:t>
            </a:r>
          </a:p>
          <a:p>
            <a:r>
              <a:rPr lang="en-US" b="1" dirty="0"/>
              <a:t>Dravet Syndrome (DS)</a:t>
            </a:r>
          </a:p>
          <a:p>
            <a:pPr marL="342900" marR="0" lvl="0" indent="-342900">
              <a:spcBef>
                <a:spcPts val="0"/>
              </a:spcBef>
              <a:spcAft>
                <a:spcPts val="0"/>
              </a:spcAft>
              <a:buFont typeface="Arial" panose="020B0604020202020204" pitchFamily="34" charset="0"/>
              <a:buChar char="•"/>
              <a:tabLst>
                <a:tab pos="457200" algn="l"/>
              </a:tabLst>
            </a:pPr>
            <a:r>
              <a:rPr lang="en-US" sz="1100" kern="1200" dirty="0">
                <a:solidFill>
                  <a:srgbClr val="000000"/>
                </a:solidFill>
                <a:effectLst/>
                <a:latin typeface="Segoe UI" panose="020B0502040204020203" pitchFamily="34" charset="0"/>
                <a:ea typeface="Segoe UI" panose="020B0502040204020203" pitchFamily="34" charset="0"/>
                <a:cs typeface="Times New Roman" panose="02020603050405020304" pitchFamily="18" charset="0"/>
              </a:rPr>
              <a:t>The initial maintenance dosage is also 0.1 mg/kg twice daily, which can be increased weekly based on efficacy and tolerability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1100" kern="1200" dirty="0">
                <a:solidFill>
                  <a:srgbClr val="000000"/>
                </a:solidFill>
                <a:effectLst/>
                <a:latin typeface="Segoe UI" panose="020B0502040204020203" pitchFamily="34" charset="0"/>
                <a:ea typeface="Segoe UI" panose="020B0502040204020203" pitchFamily="34" charset="0"/>
                <a:cs typeface="Times New Roman" panose="02020603050405020304" pitchFamily="18" charset="0"/>
              </a:rPr>
              <a:t>For patients who are tolerating FINTEPLA at 0.1 mg/kg twice daily and require further reduction of seizures:</a:t>
            </a:r>
          </a:p>
          <a:p>
            <a:pPr marL="342900" marR="0" lvl="0" indent="-342900">
              <a:spcBef>
                <a:spcPts val="0"/>
              </a:spcBef>
              <a:spcAft>
                <a:spcPts val="0"/>
              </a:spcAft>
              <a:buFont typeface="Arial" panose="020B0604020202020204" pitchFamily="34" charset="0"/>
              <a:buChar char="•"/>
              <a:tabLst>
                <a:tab pos="457200" algn="l"/>
              </a:tabLst>
            </a:pP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marR="0" lvl="1" indent="-285750">
              <a:spcBef>
                <a:spcPts val="0"/>
              </a:spcBef>
              <a:spcAft>
                <a:spcPts val="0"/>
              </a:spcAft>
              <a:buFont typeface="Arial" panose="020B0604020202020204" pitchFamily="34" charset="0"/>
              <a:buChar char="•"/>
              <a:tabLst>
                <a:tab pos="914400" algn="l"/>
              </a:tabLst>
            </a:pPr>
            <a:r>
              <a:rPr lang="en-US" sz="1100" kern="1200" dirty="0">
                <a:solidFill>
                  <a:srgbClr val="000000"/>
                </a:solidFill>
                <a:effectLst/>
                <a:latin typeface="Segoe UI" panose="020B0502040204020203" pitchFamily="34" charset="0"/>
                <a:ea typeface="Segoe UI" panose="020B0502040204020203" pitchFamily="34" charset="0"/>
                <a:cs typeface="Times New Roman" panose="02020603050405020304" pitchFamily="18" charset="0"/>
              </a:rPr>
              <a:t>Patients </a:t>
            </a:r>
            <a:r>
              <a:rPr lang="en-US" sz="1100" u="sng" kern="1200" dirty="0">
                <a:solidFill>
                  <a:srgbClr val="000000"/>
                </a:solidFill>
                <a:effectLst/>
                <a:latin typeface="Segoe UI" panose="020B0502040204020203" pitchFamily="34" charset="0"/>
                <a:ea typeface="Segoe UI" panose="020B0502040204020203" pitchFamily="34" charset="0"/>
                <a:cs typeface="Times New Roman" panose="02020603050405020304" pitchFamily="18" charset="0"/>
              </a:rPr>
              <a:t>not on concomitant </a:t>
            </a:r>
            <a:r>
              <a:rPr lang="en-US" sz="1100" u="sng" kern="1200" dirty="0" err="1">
                <a:solidFill>
                  <a:srgbClr val="000000"/>
                </a:solidFill>
                <a:effectLst/>
                <a:latin typeface="Segoe UI" panose="020B0502040204020203" pitchFamily="34" charset="0"/>
                <a:ea typeface="Segoe UI" panose="020B0502040204020203" pitchFamily="34" charset="0"/>
                <a:cs typeface="Times New Roman" panose="02020603050405020304" pitchFamily="18" charset="0"/>
              </a:rPr>
              <a:t>stiripentol</a:t>
            </a:r>
            <a:r>
              <a:rPr lang="en-US" sz="1100" kern="1200" dirty="0">
                <a:solidFill>
                  <a:srgbClr val="000000"/>
                </a:solidFill>
                <a:effectLst/>
                <a:latin typeface="Segoe UI" panose="020B0502040204020203" pitchFamily="34" charset="0"/>
                <a:ea typeface="Segoe UI" panose="020B0502040204020203" pitchFamily="34" charset="0"/>
                <a:cs typeface="Times New Roman" panose="02020603050405020304" pitchFamily="18" charset="0"/>
              </a:rPr>
              <a:t> may benefit from a dosage increase up to a maximum recommended maintenance dosage of 0.35 mg/kg twice daily (maximum daily dosage of 26 mg)</a:t>
            </a:r>
          </a:p>
          <a:p>
            <a:pPr marL="742950" marR="0" lvl="1" indent="-285750">
              <a:spcBef>
                <a:spcPts val="0"/>
              </a:spcBef>
              <a:spcAft>
                <a:spcPts val="0"/>
              </a:spcAft>
              <a:buFont typeface="Arial" panose="020B0604020202020204" pitchFamily="34" charset="0"/>
              <a:buChar char="•"/>
              <a:tabLst>
                <a:tab pos="914400" algn="l"/>
              </a:tabLst>
            </a:pP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marR="0" lvl="1" indent="-285750">
              <a:spcBef>
                <a:spcPts val="0"/>
              </a:spcBef>
              <a:spcAft>
                <a:spcPts val="0"/>
              </a:spcAft>
              <a:buFont typeface="Arial" panose="020B0604020202020204" pitchFamily="34" charset="0"/>
              <a:buChar char="•"/>
              <a:tabLst>
                <a:tab pos="914400" algn="l"/>
              </a:tabLst>
            </a:pPr>
            <a:r>
              <a:rPr lang="en-US" sz="1100" kern="1200" dirty="0">
                <a:solidFill>
                  <a:srgbClr val="000000"/>
                </a:solidFill>
                <a:effectLst/>
                <a:latin typeface="Segoe UI" panose="020B0502040204020203" pitchFamily="34" charset="0"/>
                <a:ea typeface="Segoe UI" panose="020B0502040204020203" pitchFamily="34" charset="0"/>
                <a:cs typeface="Times New Roman" panose="02020603050405020304" pitchFamily="18" charset="0"/>
              </a:rPr>
              <a:t>Patients </a:t>
            </a:r>
            <a:r>
              <a:rPr lang="en-US" sz="1100" u="sng" kern="1200" dirty="0">
                <a:solidFill>
                  <a:srgbClr val="000000"/>
                </a:solidFill>
                <a:effectLst/>
                <a:latin typeface="Segoe UI" panose="020B0502040204020203" pitchFamily="34" charset="0"/>
                <a:ea typeface="Segoe UI" panose="020B0502040204020203" pitchFamily="34" charset="0"/>
                <a:cs typeface="Times New Roman" panose="02020603050405020304" pitchFamily="18" charset="0"/>
              </a:rPr>
              <a:t>taking concomitant </a:t>
            </a:r>
            <a:r>
              <a:rPr lang="en-US" sz="1100" u="sng" kern="1200" dirty="0" err="1">
                <a:solidFill>
                  <a:srgbClr val="000000"/>
                </a:solidFill>
                <a:effectLst/>
                <a:latin typeface="Segoe UI" panose="020B0502040204020203" pitchFamily="34" charset="0"/>
                <a:ea typeface="Segoe UI" panose="020B0502040204020203" pitchFamily="34" charset="0"/>
                <a:cs typeface="Times New Roman" panose="02020603050405020304" pitchFamily="18" charset="0"/>
              </a:rPr>
              <a:t>stiripentol</a:t>
            </a:r>
            <a:r>
              <a:rPr lang="en-US" sz="1100" u="sng" kern="1200" dirty="0">
                <a:solidFill>
                  <a:srgbClr val="000000"/>
                </a:solidFill>
                <a:effectLst/>
                <a:latin typeface="Segoe UI" panose="020B0502040204020203" pitchFamily="34" charset="0"/>
                <a:ea typeface="Segoe UI" panose="020B0502040204020203" pitchFamily="34" charset="0"/>
                <a:cs typeface="Times New Roman" panose="02020603050405020304" pitchFamily="18" charset="0"/>
              </a:rPr>
              <a:t> plus clobazam</a:t>
            </a:r>
            <a:r>
              <a:rPr lang="en-US" sz="1100" kern="1200" dirty="0">
                <a:solidFill>
                  <a:srgbClr val="000000"/>
                </a:solidFill>
                <a:effectLst/>
                <a:latin typeface="Segoe UI" panose="020B0502040204020203" pitchFamily="34" charset="0"/>
                <a:ea typeface="Segoe UI" panose="020B0502040204020203" pitchFamily="34" charset="0"/>
                <a:cs typeface="Times New Roman" panose="02020603050405020304" pitchFamily="18" charset="0"/>
              </a:rPr>
              <a:t> may benefit from a dosage increase up to a maximum recommended maintenance dosage of 0.2 mg/kg twice daily (maximum daily dosage of 17 mg)</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R="0">
              <a:lnSpc>
                <a:spcPct val="107000"/>
              </a:lnSpc>
              <a:spcBef>
                <a:spcPts val="600"/>
              </a:spcBef>
              <a:spcAft>
                <a:spcPts val="600"/>
              </a:spcAft>
            </a:pPr>
            <a:r>
              <a:rPr lang="en-US" kern="1200" dirty="0" err="1">
                <a:solidFill>
                  <a:srgbClr val="000000"/>
                </a:solidFill>
                <a:effectLst/>
              </a:rPr>
              <a:t>Stiripentol</a:t>
            </a:r>
            <a:r>
              <a:rPr lang="en-US" kern="1200" dirty="0">
                <a:solidFill>
                  <a:srgbClr val="000000"/>
                </a:solidFill>
                <a:effectLst/>
              </a:rPr>
              <a:t> (</a:t>
            </a:r>
            <a:r>
              <a:rPr lang="en-US" kern="1200" dirty="0" err="1">
                <a:solidFill>
                  <a:srgbClr val="000000"/>
                </a:solidFill>
                <a:effectLst/>
              </a:rPr>
              <a:t>Diacomit</a:t>
            </a:r>
            <a:r>
              <a:rPr lang="en-US" kern="1200" dirty="0">
                <a:solidFill>
                  <a:srgbClr val="000000"/>
                </a:solidFill>
                <a:effectLst/>
              </a:rPr>
              <a:t>®) is an AED indicated for the treatment of seizures associated with DS in patients 2 years of age and older taking clobazam.</a:t>
            </a:r>
            <a:endParaRPr lang="en-US" dirty="0">
              <a:effectLst/>
              <a:ea typeface="Calibri" panose="020F0502020204030204" pitchFamily="34" charset="0"/>
            </a:endParaRPr>
          </a:p>
          <a:p>
            <a:r>
              <a:rPr lang="en-US" kern="1200" dirty="0">
                <a:solidFill>
                  <a:srgbClr val="000000"/>
                </a:solidFill>
                <a:effectLst/>
              </a:rPr>
              <a:t>Clobazam (</a:t>
            </a:r>
            <a:r>
              <a:rPr lang="en-US" kern="1200" dirty="0" err="1">
                <a:solidFill>
                  <a:srgbClr val="000000"/>
                </a:solidFill>
                <a:effectLst/>
              </a:rPr>
              <a:t>Onfi</a:t>
            </a:r>
            <a:r>
              <a:rPr lang="en-US" kern="1200" dirty="0">
                <a:solidFill>
                  <a:srgbClr val="000000"/>
                </a:solidFill>
                <a:effectLst/>
              </a:rPr>
              <a:t>®) is an AED indicated for the </a:t>
            </a:r>
            <a:r>
              <a:rPr lang="en-US" b="1" kern="1200" dirty="0">
                <a:solidFill>
                  <a:srgbClr val="4C8C2B"/>
                </a:solidFill>
                <a:effectLst/>
              </a:rPr>
              <a:t>adjunctive</a:t>
            </a:r>
            <a:r>
              <a:rPr lang="en-US" kern="1200" dirty="0">
                <a:solidFill>
                  <a:srgbClr val="000000"/>
                </a:solidFill>
                <a:effectLst/>
              </a:rPr>
              <a:t> treatment of seizures associated with LGS in patients 2 years of age or older.</a:t>
            </a:r>
            <a:endParaRPr lang="en-US" dirty="0"/>
          </a:p>
          <a:p>
            <a:endParaRPr lang="en-US" strike="sngStrike" dirty="0"/>
          </a:p>
          <a:p>
            <a:br>
              <a:rPr lang="en-US" strike="sngStrike" dirty="0"/>
            </a:br>
            <a:endParaRPr lang="en-US" dirty="0"/>
          </a:p>
        </p:txBody>
      </p:sp>
      <p:pic>
        <p:nvPicPr>
          <p:cNvPr id="46" name="Picture Placeholder 45">
            <a:extLst>
              <a:ext uri="{FF2B5EF4-FFF2-40B4-BE49-F238E27FC236}">
                <a16:creationId xmlns:a16="http://schemas.microsoft.com/office/drawing/2014/main" id="{3C2C0C2A-8BB6-4431-9BEF-B082EFE75972}"/>
              </a:ext>
            </a:extLst>
          </p:cNvPr>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352" r="352"/>
          <a:stretch/>
        </p:blipFill>
        <p:spPr>
          <a:xfrm>
            <a:off x="310194" y="470450"/>
            <a:ext cx="4416552" cy="5756108"/>
          </a:xfrm>
        </p:spPr>
      </p:pic>
      <p:sp>
        <p:nvSpPr>
          <p:cNvPr id="47" name="Green Box">
            <a:extLst>
              <a:ext uri="{FF2B5EF4-FFF2-40B4-BE49-F238E27FC236}">
                <a16:creationId xmlns:a16="http://schemas.microsoft.com/office/drawing/2014/main" id="{6D4233BF-E685-4F40-ADCC-DA2FAEBF5862}"/>
              </a:ext>
            </a:extLst>
          </p:cNvPr>
          <p:cNvSpPr txBox="1"/>
          <p:nvPr/>
        </p:nvSpPr>
        <p:spPr>
          <a:xfrm>
            <a:off x="727644" y="4138494"/>
            <a:ext cx="3556121" cy="1540411"/>
          </a:xfrm>
          <a:prstGeom prst="rect">
            <a:avLst/>
          </a:prstGeom>
          <a:noFill/>
          <a:ln w="25400">
            <a:solidFill>
              <a:srgbClr val="4B8B2B"/>
            </a:solidFill>
          </a:ln>
        </p:spPr>
        <p:txBody>
          <a:bodyPr vert="horz" wrap="square" lIns="0" tIns="40640" rIns="0" bIns="0" rtlCol="0">
            <a:noAutofit/>
          </a:bodyPr>
          <a:lstStyle/>
          <a:p>
            <a:pPr>
              <a:lnSpc>
                <a:spcPct val="100000"/>
              </a:lnSpc>
              <a:spcBef>
                <a:spcPts val="320"/>
              </a:spcBef>
            </a:pPr>
            <a:endParaRPr sz="1050" dirty="0">
              <a:latin typeface="Segoe UI"/>
              <a:cs typeface="Segoe UI"/>
            </a:endParaRPr>
          </a:p>
        </p:txBody>
      </p:sp>
      <p:sp>
        <p:nvSpPr>
          <p:cNvPr id="48" name="#1">
            <a:extLst>
              <a:ext uri="{FF2B5EF4-FFF2-40B4-BE49-F238E27FC236}">
                <a16:creationId xmlns:a16="http://schemas.microsoft.com/office/drawing/2014/main" id="{F88293B6-84CF-4E03-AD25-C3FF5485A929}"/>
              </a:ext>
            </a:extLst>
          </p:cNvPr>
          <p:cNvSpPr/>
          <p:nvPr/>
        </p:nvSpPr>
        <p:spPr>
          <a:xfrm>
            <a:off x="547654" y="4177977"/>
            <a:ext cx="257810" cy="257810"/>
          </a:xfrm>
          <a:custGeom>
            <a:avLst/>
            <a:gdLst/>
            <a:ahLst/>
            <a:cxnLst/>
            <a:rect l="l" t="t" r="r" b="b"/>
            <a:pathLst>
              <a:path w="257810" h="257809">
                <a:moveTo>
                  <a:pt x="128778" y="0"/>
                </a:moveTo>
                <a:lnTo>
                  <a:pt x="78652" y="10120"/>
                </a:lnTo>
                <a:lnTo>
                  <a:pt x="37719" y="37718"/>
                </a:lnTo>
                <a:lnTo>
                  <a:pt x="10120" y="78652"/>
                </a:lnTo>
                <a:lnTo>
                  <a:pt x="0" y="128777"/>
                </a:lnTo>
                <a:lnTo>
                  <a:pt x="10120" y="178903"/>
                </a:lnTo>
                <a:lnTo>
                  <a:pt x="37719" y="219836"/>
                </a:lnTo>
                <a:lnTo>
                  <a:pt x="78652" y="247435"/>
                </a:lnTo>
                <a:lnTo>
                  <a:pt x="128778" y="257555"/>
                </a:lnTo>
                <a:lnTo>
                  <a:pt x="178903" y="247435"/>
                </a:lnTo>
                <a:lnTo>
                  <a:pt x="219837" y="219836"/>
                </a:lnTo>
                <a:lnTo>
                  <a:pt x="247435" y="178903"/>
                </a:lnTo>
                <a:lnTo>
                  <a:pt x="257556" y="128777"/>
                </a:lnTo>
                <a:lnTo>
                  <a:pt x="247435" y="78652"/>
                </a:lnTo>
                <a:lnTo>
                  <a:pt x="219836" y="37718"/>
                </a:lnTo>
                <a:lnTo>
                  <a:pt x="178903" y="10120"/>
                </a:lnTo>
                <a:lnTo>
                  <a:pt x="128778" y="0"/>
                </a:lnTo>
                <a:close/>
              </a:path>
            </a:pathLst>
          </a:custGeom>
          <a:solidFill>
            <a:srgbClr val="4B8B2B"/>
          </a:solidFill>
        </p:spPr>
        <p:txBody>
          <a:bodyPr wrap="square" lIns="0" tIns="0" rIns="0" bIns="0" rtlCol="0" anchor="ctr"/>
          <a:lstStyle/>
          <a:p>
            <a:pPr marL="12700" marR="0" lvl="0" indent="0" algn="ctr" defTabSz="914400" rtl="0" eaLnBrk="1" fontAlgn="auto" latinLnBrk="0" hangingPunct="1">
              <a:lnSpc>
                <a:spcPct val="100000"/>
              </a:lnSpc>
              <a:spcBef>
                <a:spcPts val="105"/>
              </a:spcBef>
              <a:spcAft>
                <a:spcPts val="0"/>
              </a:spcAft>
              <a:buClrTx/>
              <a:buSzTx/>
              <a:buFontTx/>
              <a:buNone/>
              <a:tabLst/>
              <a:defRPr/>
            </a:pPr>
            <a:r>
              <a:rPr kumimoji="0" lang="en-US" sz="1050" b="1" i="0" u="none" strike="noStrike" kern="1200" cap="none" spc="0" normalizeH="0" baseline="0" noProof="0" dirty="0">
                <a:ln>
                  <a:noFill/>
                </a:ln>
                <a:solidFill>
                  <a:srgbClr val="FFFFFF"/>
                </a:solidFill>
                <a:effectLst/>
                <a:uLnTx/>
                <a:uFillTx/>
                <a:latin typeface="Segoe UI"/>
                <a:ea typeface="+mn-ea"/>
                <a:cs typeface="Segoe UI"/>
              </a:rPr>
              <a:t>1</a:t>
            </a:r>
            <a:endParaRPr kumimoji="0" lang="en-US" sz="1050" b="0" i="0" u="none" strike="noStrike" kern="1200" cap="none" spc="0" normalizeH="0" baseline="0" noProof="0" dirty="0">
              <a:ln>
                <a:noFill/>
              </a:ln>
              <a:solidFill>
                <a:prstClr val="black"/>
              </a:solidFill>
              <a:effectLst/>
              <a:uLnTx/>
              <a:uFillTx/>
              <a:latin typeface="Segoe UI"/>
              <a:ea typeface="+mn-ea"/>
              <a:cs typeface="Segoe UI"/>
            </a:endParaRPr>
          </a:p>
        </p:txBody>
      </p:sp>
      <p:sp>
        <p:nvSpPr>
          <p:cNvPr id="2" name="Slide Number Placeholder 1">
            <a:extLst>
              <a:ext uri="{FF2B5EF4-FFF2-40B4-BE49-F238E27FC236}">
                <a16:creationId xmlns:a16="http://schemas.microsoft.com/office/drawing/2014/main" id="{9431F123-F153-41BD-A2BF-84CE5F68E518}"/>
              </a:ext>
            </a:extLst>
          </p:cNvPr>
          <p:cNvSpPr>
            <a:spLocks noGrp="1"/>
          </p:cNvSpPr>
          <p:nvPr>
            <p:ph type="sldNum" sz="quarter" idx="4"/>
          </p:nvPr>
        </p:nvSpPr>
        <p:spPr/>
        <p:txBody>
          <a:bodyPr/>
          <a:lstStyle/>
          <a:p>
            <a:fld id="{5D2F3693-3E64-EA49-9E40-0333868C2033}" type="slidenum">
              <a:rPr lang="en-US" smtClean="0"/>
              <a:pPr/>
              <a:t>10</a:t>
            </a:fld>
            <a:r>
              <a:rPr lang="en-US" dirty="0"/>
              <a:t> of 108</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itle 57">
            <a:extLst>
              <a:ext uri="{FF2B5EF4-FFF2-40B4-BE49-F238E27FC236}">
                <a16:creationId xmlns:a16="http://schemas.microsoft.com/office/drawing/2014/main" id="{9F6B78A5-CC9B-47EB-8D9A-9CB741FBA0CD}"/>
              </a:ext>
            </a:extLst>
          </p:cNvPr>
          <p:cNvSpPr>
            <a:spLocks noGrp="1"/>
          </p:cNvSpPr>
          <p:nvPr>
            <p:ph type="title"/>
          </p:nvPr>
        </p:nvSpPr>
        <p:spPr>
          <a:xfrm>
            <a:off x="980107" y="636104"/>
            <a:ext cx="6557207" cy="715618"/>
          </a:xfrm>
        </p:spPr>
        <p:txBody>
          <a:bodyPr/>
          <a:lstStyle/>
          <a:p>
            <a:r>
              <a:rPr lang="en-US" dirty="0"/>
              <a:t>Knowledge Check</a:t>
            </a:r>
          </a:p>
        </p:txBody>
      </p:sp>
      <p:sp>
        <p:nvSpPr>
          <p:cNvPr id="5" name="Content Placeholder 4">
            <a:extLst>
              <a:ext uri="{FF2B5EF4-FFF2-40B4-BE49-F238E27FC236}">
                <a16:creationId xmlns:a16="http://schemas.microsoft.com/office/drawing/2014/main" id="{6EFA63BB-45D6-4729-9DC0-F7E5F7A3A2BC}"/>
              </a:ext>
            </a:extLst>
          </p:cNvPr>
          <p:cNvSpPr>
            <a:spLocks noGrp="1"/>
          </p:cNvSpPr>
          <p:nvPr>
            <p:ph idx="1"/>
          </p:nvPr>
        </p:nvSpPr>
        <p:spPr/>
        <p:txBody>
          <a:bodyPr/>
          <a:lstStyle/>
          <a:p>
            <a:r>
              <a:rPr lang="en-US" dirty="0"/>
              <a:t>FINTEPLA contains ________________ fenfluramine.</a:t>
            </a:r>
          </a:p>
          <a:p>
            <a:pPr lvl="1"/>
            <a:r>
              <a:rPr lang="en-US" dirty="0"/>
              <a:t>2.2 mg/mL</a:t>
            </a:r>
          </a:p>
          <a:p>
            <a:pPr lvl="1"/>
            <a:r>
              <a:rPr lang="en-US" dirty="0"/>
              <a:t>3.4 mg/mL</a:t>
            </a:r>
          </a:p>
          <a:p>
            <a:pPr lvl="1"/>
            <a:r>
              <a:rPr lang="en-US" dirty="0"/>
              <a:t>4.7 mg/mL</a:t>
            </a:r>
          </a:p>
          <a:p>
            <a:pPr lvl="1"/>
            <a:r>
              <a:rPr lang="en-US" dirty="0"/>
              <a:t>5.0 mg/mL</a:t>
            </a:r>
          </a:p>
        </p:txBody>
      </p:sp>
      <p:sp>
        <p:nvSpPr>
          <p:cNvPr id="28" name="object 32">
            <a:extLst>
              <a:ext uri="{FF2B5EF4-FFF2-40B4-BE49-F238E27FC236}">
                <a16:creationId xmlns:a16="http://schemas.microsoft.com/office/drawing/2014/main" id="{0733C280-6A47-4B3C-B8C1-B98DBFF8CC7C}"/>
              </a:ext>
            </a:extLst>
          </p:cNvPr>
          <p:cNvSpPr txBox="1"/>
          <p:nvPr/>
        </p:nvSpPr>
        <p:spPr>
          <a:xfrm>
            <a:off x="561678" y="2416557"/>
            <a:ext cx="163195" cy="203200"/>
          </a:xfrm>
          <a:prstGeom prst="rect">
            <a:avLst/>
          </a:prstGeom>
        </p:spPr>
        <p:txBody>
          <a:bodyPr vert="horz" wrap="square" lIns="0" tIns="0" rIns="0" bIns="0" rtlCol="0">
            <a:spAutoFit/>
          </a:bodyPr>
          <a:lstStyle/>
          <a:p>
            <a:pPr>
              <a:lnSpc>
                <a:spcPts val="1585"/>
              </a:lnSpc>
            </a:pPr>
            <a:r>
              <a:rPr sz="1450" spc="-10" dirty="0">
                <a:solidFill>
                  <a:srgbClr val="4B8B2B"/>
                </a:solidFill>
                <a:latin typeface="Wingdings"/>
                <a:cs typeface="Wingdings"/>
              </a:rPr>
              <a:t></a:t>
            </a:r>
            <a:endParaRPr sz="1450">
              <a:latin typeface="Wingdings"/>
              <a:cs typeface="Wingdings"/>
            </a:endParaRPr>
          </a:p>
        </p:txBody>
      </p:sp>
      <p:sp>
        <p:nvSpPr>
          <p:cNvPr id="29" name="object 33">
            <a:extLst>
              <a:ext uri="{FF2B5EF4-FFF2-40B4-BE49-F238E27FC236}">
                <a16:creationId xmlns:a16="http://schemas.microsoft.com/office/drawing/2014/main" id="{D3FEE297-7F6E-4ED4-8E6C-4CD7975183CA}"/>
              </a:ext>
            </a:extLst>
          </p:cNvPr>
          <p:cNvSpPr txBox="1"/>
          <p:nvPr/>
        </p:nvSpPr>
        <p:spPr>
          <a:xfrm>
            <a:off x="561678" y="2934717"/>
            <a:ext cx="163195" cy="203200"/>
          </a:xfrm>
          <a:prstGeom prst="rect">
            <a:avLst/>
          </a:prstGeom>
        </p:spPr>
        <p:txBody>
          <a:bodyPr vert="horz" wrap="square" lIns="0" tIns="0" rIns="0" bIns="0" rtlCol="0">
            <a:spAutoFit/>
          </a:bodyPr>
          <a:lstStyle/>
          <a:p>
            <a:pPr>
              <a:lnSpc>
                <a:spcPts val="1585"/>
              </a:lnSpc>
            </a:pPr>
            <a:r>
              <a:rPr sz="1450" spc="-10" dirty="0">
                <a:solidFill>
                  <a:srgbClr val="4B8B2B"/>
                </a:solidFill>
                <a:latin typeface="Wingdings"/>
                <a:cs typeface="Wingdings"/>
              </a:rPr>
              <a:t></a:t>
            </a:r>
            <a:endParaRPr sz="1450">
              <a:latin typeface="Wingdings"/>
              <a:cs typeface="Wingdings"/>
            </a:endParaRPr>
          </a:p>
        </p:txBody>
      </p:sp>
      <p:sp>
        <p:nvSpPr>
          <p:cNvPr id="30" name="object 34">
            <a:extLst>
              <a:ext uri="{FF2B5EF4-FFF2-40B4-BE49-F238E27FC236}">
                <a16:creationId xmlns:a16="http://schemas.microsoft.com/office/drawing/2014/main" id="{DEE06884-14E2-4F18-81DB-95DADDDC5A5A}"/>
              </a:ext>
            </a:extLst>
          </p:cNvPr>
          <p:cNvSpPr txBox="1"/>
          <p:nvPr/>
        </p:nvSpPr>
        <p:spPr>
          <a:xfrm>
            <a:off x="561678" y="3452877"/>
            <a:ext cx="163195" cy="203200"/>
          </a:xfrm>
          <a:prstGeom prst="rect">
            <a:avLst/>
          </a:prstGeom>
        </p:spPr>
        <p:txBody>
          <a:bodyPr vert="horz" wrap="square" lIns="0" tIns="0" rIns="0" bIns="0" rtlCol="0">
            <a:spAutoFit/>
          </a:bodyPr>
          <a:lstStyle/>
          <a:p>
            <a:pPr>
              <a:lnSpc>
                <a:spcPts val="1585"/>
              </a:lnSpc>
            </a:pPr>
            <a:r>
              <a:rPr sz="1450" spc="-10" dirty="0">
                <a:solidFill>
                  <a:srgbClr val="4B8B2B"/>
                </a:solidFill>
                <a:latin typeface="Wingdings"/>
                <a:cs typeface="Wingdings"/>
              </a:rPr>
              <a:t></a:t>
            </a:r>
            <a:endParaRPr sz="1450">
              <a:latin typeface="Wingdings"/>
              <a:cs typeface="Wingdings"/>
            </a:endParaRPr>
          </a:p>
        </p:txBody>
      </p:sp>
      <p:sp>
        <p:nvSpPr>
          <p:cNvPr id="31" name="object 35">
            <a:extLst>
              <a:ext uri="{FF2B5EF4-FFF2-40B4-BE49-F238E27FC236}">
                <a16:creationId xmlns:a16="http://schemas.microsoft.com/office/drawing/2014/main" id="{7576A719-33AD-4F52-A60F-B7150AF05EFC}"/>
              </a:ext>
            </a:extLst>
          </p:cNvPr>
          <p:cNvSpPr txBox="1"/>
          <p:nvPr/>
        </p:nvSpPr>
        <p:spPr>
          <a:xfrm>
            <a:off x="561678" y="3971037"/>
            <a:ext cx="163195" cy="203200"/>
          </a:xfrm>
          <a:prstGeom prst="rect">
            <a:avLst/>
          </a:prstGeom>
        </p:spPr>
        <p:txBody>
          <a:bodyPr vert="horz" wrap="square" lIns="0" tIns="0" rIns="0" bIns="0" rtlCol="0">
            <a:spAutoFit/>
          </a:bodyPr>
          <a:lstStyle/>
          <a:p>
            <a:pPr>
              <a:lnSpc>
                <a:spcPts val="1585"/>
              </a:lnSpc>
            </a:pPr>
            <a:r>
              <a:rPr sz="1450" spc="-10" dirty="0">
                <a:solidFill>
                  <a:srgbClr val="4B8B2B"/>
                </a:solidFill>
                <a:latin typeface="Wingdings"/>
                <a:cs typeface="Wingdings"/>
              </a:rPr>
              <a:t></a:t>
            </a:r>
            <a:endParaRPr sz="1450">
              <a:latin typeface="Wingdings"/>
              <a:cs typeface="Wingdings"/>
            </a:endParaRPr>
          </a:p>
        </p:txBody>
      </p:sp>
      <p:sp>
        <p:nvSpPr>
          <p:cNvPr id="37" name="object 38">
            <a:extLst>
              <a:ext uri="{FF2B5EF4-FFF2-40B4-BE49-F238E27FC236}">
                <a16:creationId xmlns:a16="http://schemas.microsoft.com/office/drawing/2014/main" id="{8134962A-770F-4EF4-AD21-F9A9D23B00CB}"/>
              </a:ext>
            </a:extLst>
          </p:cNvPr>
          <p:cNvSpPr/>
          <p:nvPr/>
        </p:nvSpPr>
        <p:spPr>
          <a:xfrm>
            <a:off x="381215" y="2277426"/>
            <a:ext cx="479425" cy="401955"/>
          </a:xfrm>
          <a:custGeom>
            <a:avLst/>
            <a:gdLst/>
            <a:ahLst/>
            <a:cxnLst/>
            <a:rect l="l" t="t" r="r" b="b"/>
            <a:pathLst>
              <a:path w="479425" h="401954">
                <a:moveTo>
                  <a:pt x="478867" y="0"/>
                </a:moveTo>
                <a:lnTo>
                  <a:pt x="0" y="0"/>
                </a:lnTo>
                <a:lnTo>
                  <a:pt x="0" y="401906"/>
                </a:lnTo>
                <a:lnTo>
                  <a:pt x="478867" y="401906"/>
                </a:lnTo>
                <a:lnTo>
                  <a:pt x="478867" y="0"/>
                </a:lnTo>
                <a:close/>
              </a:path>
            </a:pathLst>
          </a:custGeom>
          <a:solidFill>
            <a:srgbClr val="FFFFFF"/>
          </a:solidFill>
        </p:spPr>
        <p:txBody>
          <a:bodyPr wrap="square" lIns="0" tIns="0" rIns="0" bIns="0" rtlCol="0"/>
          <a:lstStyle/>
          <a:p>
            <a:endParaRPr/>
          </a:p>
        </p:txBody>
      </p:sp>
      <p:grpSp>
        <p:nvGrpSpPr>
          <p:cNvPr id="54" name="object 39">
            <a:extLst>
              <a:ext uri="{FF2B5EF4-FFF2-40B4-BE49-F238E27FC236}">
                <a16:creationId xmlns:a16="http://schemas.microsoft.com/office/drawing/2014/main" id="{0B55C4EB-815E-4646-9207-0C7444F2B3A7}"/>
              </a:ext>
            </a:extLst>
          </p:cNvPr>
          <p:cNvGrpSpPr/>
          <p:nvPr/>
        </p:nvGrpSpPr>
        <p:grpSpPr>
          <a:xfrm>
            <a:off x="393915" y="2290126"/>
            <a:ext cx="454025" cy="376555"/>
            <a:chOff x="286339" y="3142448"/>
            <a:chExt cx="454025" cy="376555"/>
          </a:xfrm>
        </p:grpSpPr>
        <p:sp>
          <p:nvSpPr>
            <p:cNvPr id="55" name="object 40">
              <a:extLst>
                <a:ext uri="{FF2B5EF4-FFF2-40B4-BE49-F238E27FC236}">
                  <a16:creationId xmlns:a16="http://schemas.microsoft.com/office/drawing/2014/main" id="{FA4A0E2A-B26E-4C8D-9952-B7ABDA92FDFD}"/>
                </a:ext>
              </a:extLst>
            </p:cNvPr>
            <p:cNvSpPr/>
            <p:nvPr/>
          </p:nvSpPr>
          <p:spPr>
            <a:xfrm>
              <a:off x="286339" y="3142448"/>
              <a:ext cx="454025" cy="376555"/>
            </a:xfrm>
            <a:custGeom>
              <a:avLst/>
              <a:gdLst/>
              <a:ahLst/>
              <a:cxnLst/>
              <a:rect l="l" t="t" r="r" b="b"/>
              <a:pathLst>
                <a:path w="454025" h="376554">
                  <a:moveTo>
                    <a:pt x="453467" y="0"/>
                  </a:moveTo>
                  <a:lnTo>
                    <a:pt x="0" y="0"/>
                  </a:lnTo>
                  <a:lnTo>
                    <a:pt x="0" y="376506"/>
                  </a:lnTo>
                  <a:lnTo>
                    <a:pt x="12700" y="363806"/>
                  </a:lnTo>
                  <a:lnTo>
                    <a:pt x="12700" y="12700"/>
                  </a:lnTo>
                  <a:lnTo>
                    <a:pt x="440767" y="12700"/>
                  </a:lnTo>
                  <a:lnTo>
                    <a:pt x="453467" y="0"/>
                  </a:lnTo>
                  <a:close/>
                </a:path>
              </a:pathLst>
            </a:custGeom>
            <a:solidFill>
              <a:srgbClr val="7F7F7F"/>
            </a:solidFill>
          </p:spPr>
          <p:txBody>
            <a:bodyPr wrap="square" lIns="0" tIns="0" rIns="0" bIns="0" rtlCol="0"/>
            <a:lstStyle/>
            <a:p>
              <a:endParaRPr/>
            </a:p>
          </p:txBody>
        </p:sp>
        <p:sp>
          <p:nvSpPr>
            <p:cNvPr id="56" name="object 41">
              <a:extLst>
                <a:ext uri="{FF2B5EF4-FFF2-40B4-BE49-F238E27FC236}">
                  <a16:creationId xmlns:a16="http://schemas.microsoft.com/office/drawing/2014/main" id="{E5F6DE7B-1C4C-498E-A064-EDDC1FCFD54A}"/>
                </a:ext>
              </a:extLst>
            </p:cNvPr>
            <p:cNvSpPr/>
            <p:nvPr/>
          </p:nvSpPr>
          <p:spPr>
            <a:xfrm>
              <a:off x="286339" y="3142448"/>
              <a:ext cx="454025" cy="376555"/>
            </a:xfrm>
            <a:custGeom>
              <a:avLst/>
              <a:gdLst/>
              <a:ahLst/>
              <a:cxnLst/>
              <a:rect l="l" t="t" r="r" b="b"/>
              <a:pathLst>
                <a:path w="454025" h="376554">
                  <a:moveTo>
                    <a:pt x="453467" y="0"/>
                  </a:moveTo>
                  <a:lnTo>
                    <a:pt x="440767" y="12700"/>
                  </a:lnTo>
                  <a:lnTo>
                    <a:pt x="440767" y="363806"/>
                  </a:lnTo>
                  <a:lnTo>
                    <a:pt x="12700" y="363806"/>
                  </a:lnTo>
                  <a:lnTo>
                    <a:pt x="0" y="376506"/>
                  </a:lnTo>
                  <a:lnTo>
                    <a:pt x="453467" y="376506"/>
                  </a:lnTo>
                  <a:lnTo>
                    <a:pt x="453467" y="0"/>
                  </a:lnTo>
                  <a:close/>
                </a:path>
              </a:pathLst>
            </a:custGeom>
            <a:solidFill>
              <a:srgbClr val="BFBFBF"/>
            </a:solidFill>
          </p:spPr>
          <p:txBody>
            <a:bodyPr wrap="square" lIns="0" tIns="0" rIns="0" bIns="0" rtlCol="0"/>
            <a:lstStyle/>
            <a:p>
              <a:endParaRPr/>
            </a:p>
          </p:txBody>
        </p:sp>
      </p:grpSp>
      <p:sp>
        <p:nvSpPr>
          <p:cNvPr id="57" name="object 42">
            <a:extLst>
              <a:ext uri="{FF2B5EF4-FFF2-40B4-BE49-F238E27FC236}">
                <a16:creationId xmlns:a16="http://schemas.microsoft.com/office/drawing/2014/main" id="{C6553CFC-2B9D-4784-86D6-8097F26DD04E}"/>
              </a:ext>
            </a:extLst>
          </p:cNvPr>
          <p:cNvSpPr/>
          <p:nvPr/>
        </p:nvSpPr>
        <p:spPr>
          <a:xfrm>
            <a:off x="381215" y="2799053"/>
            <a:ext cx="479425" cy="401955"/>
          </a:xfrm>
          <a:custGeom>
            <a:avLst/>
            <a:gdLst/>
            <a:ahLst/>
            <a:cxnLst/>
            <a:rect l="l" t="t" r="r" b="b"/>
            <a:pathLst>
              <a:path w="479425" h="401954">
                <a:moveTo>
                  <a:pt x="478867" y="0"/>
                </a:moveTo>
                <a:lnTo>
                  <a:pt x="0" y="0"/>
                </a:lnTo>
                <a:lnTo>
                  <a:pt x="0" y="401906"/>
                </a:lnTo>
                <a:lnTo>
                  <a:pt x="478867" y="401906"/>
                </a:lnTo>
                <a:lnTo>
                  <a:pt x="478867" y="0"/>
                </a:lnTo>
                <a:close/>
              </a:path>
            </a:pathLst>
          </a:custGeom>
          <a:solidFill>
            <a:srgbClr val="FFFFFF"/>
          </a:solidFill>
        </p:spPr>
        <p:txBody>
          <a:bodyPr wrap="square" lIns="0" tIns="0" rIns="0" bIns="0" rtlCol="0"/>
          <a:lstStyle/>
          <a:p>
            <a:endParaRPr/>
          </a:p>
        </p:txBody>
      </p:sp>
      <p:grpSp>
        <p:nvGrpSpPr>
          <p:cNvPr id="59" name="object 43">
            <a:extLst>
              <a:ext uri="{FF2B5EF4-FFF2-40B4-BE49-F238E27FC236}">
                <a16:creationId xmlns:a16="http://schemas.microsoft.com/office/drawing/2014/main" id="{7653B059-96D9-4749-AC86-B4055228664C}"/>
              </a:ext>
            </a:extLst>
          </p:cNvPr>
          <p:cNvGrpSpPr/>
          <p:nvPr/>
        </p:nvGrpSpPr>
        <p:grpSpPr>
          <a:xfrm>
            <a:off x="393915" y="2811753"/>
            <a:ext cx="454025" cy="376555"/>
            <a:chOff x="286339" y="3664075"/>
            <a:chExt cx="454025" cy="376555"/>
          </a:xfrm>
        </p:grpSpPr>
        <p:sp>
          <p:nvSpPr>
            <p:cNvPr id="60" name="object 44">
              <a:extLst>
                <a:ext uri="{FF2B5EF4-FFF2-40B4-BE49-F238E27FC236}">
                  <a16:creationId xmlns:a16="http://schemas.microsoft.com/office/drawing/2014/main" id="{C5F46522-6E42-4526-AAF6-4F670CA1938F}"/>
                </a:ext>
              </a:extLst>
            </p:cNvPr>
            <p:cNvSpPr/>
            <p:nvPr/>
          </p:nvSpPr>
          <p:spPr>
            <a:xfrm>
              <a:off x="286339" y="3664075"/>
              <a:ext cx="454025" cy="376555"/>
            </a:xfrm>
            <a:custGeom>
              <a:avLst/>
              <a:gdLst/>
              <a:ahLst/>
              <a:cxnLst/>
              <a:rect l="l" t="t" r="r" b="b"/>
              <a:pathLst>
                <a:path w="454025" h="376554">
                  <a:moveTo>
                    <a:pt x="453467" y="0"/>
                  </a:moveTo>
                  <a:lnTo>
                    <a:pt x="0" y="0"/>
                  </a:lnTo>
                  <a:lnTo>
                    <a:pt x="0" y="376506"/>
                  </a:lnTo>
                  <a:lnTo>
                    <a:pt x="12700" y="363806"/>
                  </a:lnTo>
                  <a:lnTo>
                    <a:pt x="12700" y="12699"/>
                  </a:lnTo>
                  <a:lnTo>
                    <a:pt x="440767" y="12699"/>
                  </a:lnTo>
                  <a:lnTo>
                    <a:pt x="453467" y="0"/>
                  </a:lnTo>
                  <a:close/>
                </a:path>
              </a:pathLst>
            </a:custGeom>
            <a:solidFill>
              <a:srgbClr val="7F7F7F"/>
            </a:solidFill>
          </p:spPr>
          <p:txBody>
            <a:bodyPr wrap="square" lIns="0" tIns="0" rIns="0" bIns="0" rtlCol="0"/>
            <a:lstStyle/>
            <a:p>
              <a:endParaRPr/>
            </a:p>
          </p:txBody>
        </p:sp>
        <p:sp>
          <p:nvSpPr>
            <p:cNvPr id="61" name="object 45">
              <a:extLst>
                <a:ext uri="{FF2B5EF4-FFF2-40B4-BE49-F238E27FC236}">
                  <a16:creationId xmlns:a16="http://schemas.microsoft.com/office/drawing/2014/main" id="{786B8A5C-894F-42C0-A92C-471369D3CE1E}"/>
                </a:ext>
              </a:extLst>
            </p:cNvPr>
            <p:cNvSpPr/>
            <p:nvPr/>
          </p:nvSpPr>
          <p:spPr>
            <a:xfrm>
              <a:off x="286339" y="3664075"/>
              <a:ext cx="454025" cy="376555"/>
            </a:xfrm>
            <a:custGeom>
              <a:avLst/>
              <a:gdLst/>
              <a:ahLst/>
              <a:cxnLst/>
              <a:rect l="l" t="t" r="r" b="b"/>
              <a:pathLst>
                <a:path w="454025" h="376554">
                  <a:moveTo>
                    <a:pt x="453467" y="0"/>
                  </a:moveTo>
                  <a:lnTo>
                    <a:pt x="440767" y="12699"/>
                  </a:lnTo>
                  <a:lnTo>
                    <a:pt x="440767" y="363806"/>
                  </a:lnTo>
                  <a:lnTo>
                    <a:pt x="12700" y="363806"/>
                  </a:lnTo>
                  <a:lnTo>
                    <a:pt x="0" y="376506"/>
                  </a:lnTo>
                  <a:lnTo>
                    <a:pt x="453467" y="376506"/>
                  </a:lnTo>
                  <a:lnTo>
                    <a:pt x="453467" y="0"/>
                  </a:lnTo>
                  <a:close/>
                </a:path>
              </a:pathLst>
            </a:custGeom>
            <a:solidFill>
              <a:srgbClr val="BFBFBF"/>
            </a:solidFill>
          </p:spPr>
          <p:txBody>
            <a:bodyPr wrap="square" lIns="0" tIns="0" rIns="0" bIns="0" rtlCol="0"/>
            <a:lstStyle/>
            <a:p>
              <a:endParaRPr/>
            </a:p>
          </p:txBody>
        </p:sp>
      </p:grpSp>
      <p:sp>
        <p:nvSpPr>
          <p:cNvPr id="62" name="object 46">
            <a:extLst>
              <a:ext uri="{FF2B5EF4-FFF2-40B4-BE49-F238E27FC236}">
                <a16:creationId xmlns:a16="http://schemas.microsoft.com/office/drawing/2014/main" id="{A70543A6-B08A-43E1-8FE2-A25BE78BD066}"/>
              </a:ext>
            </a:extLst>
          </p:cNvPr>
          <p:cNvSpPr/>
          <p:nvPr/>
        </p:nvSpPr>
        <p:spPr>
          <a:xfrm>
            <a:off x="381215" y="3337774"/>
            <a:ext cx="479425" cy="401955"/>
          </a:xfrm>
          <a:custGeom>
            <a:avLst/>
            <a:gdLst/>
            <a:ahLst/>
            <a:cxnLst/>
            <a:rect l="l" t="t" r="r" b="b"/>
            <a:pathLst>
              <a:path w="479425" h="401954">
                <a:moveTo>
                  <a:pt x="478867" y="0"/>
                </a:moveTo>
                <a:lnTo>
                  <a:pt x="0" y="0"/>
                </a:lnTo>
                <a:lnTo>
                  <a:pt x="0" y="401906"/>
                </a:lnTo>
                <a:lnTo>
                  <a:pt x="478867" y="401906"/>
                </a:lnTo>
                <a:lnTo>
                  <a:pt x="478867" y="0"/>
                </a:lnTo>
                <a:close/>
              </a:path>
            </a:pathLst>
          </a:custGeom>
          <a:solidFill>
            <a:srgbClr val="FFFFFF"/>
          </a:solidFill>
        </p:spPr>
        <p:txBody>
          <a:bodyPr wrap="square" lIns="0" tIns="0" rIns="0" bIns="0" rtlCol="0"/>
          <a:lstStyle/>
          <a:p>
            <a:endParaRPr/>
          </a:p>
        </p:txBody>
      </p:sp>
      <p:grpSp>
        <p:nvGrpSpPr>
          <p:cNvPr id="63" name="object 47">
            <a:extLst>
              <a:ext uri="{FF2B5EF4-FFF2-40B4-BE49-F238E27FC236}">
                <a16:creationId xmlns:a16="http://schemas.microsoft.com/office/drawing/2014/main" id="{FDBA56AF-44D8-48BA-A3AF-5BF7CFEC6E25}"/>
              </a:ext>
            </a:extLst>
          </p:cNvPr>
          <p:cNvGrpSpPr/>
          <p:nvPr/>
        </p:nvGrpSpPr>
        <p:grpSpPr>
          <a:xfrm>
            <a:off x="393915" y="3350474"/>
            <a:ext cx="454025" cy="376555"/>
            <a:chOff x="286339" y="4202796"/>
            <a:chExt cx="454025" cy="376555"/>
          </a:xfrm>
        </p:grpSpPr>
        <p:sp>
          <p:nvSpPr>
            <p:cNvPr id="64" name="object 48">
              <a:extLst>
                <a:ext uri="{FF2B5EF4-FFF2-40B4-BE49-F238E27FC236}">
                  <a16:creationId xmlns:a16="http://schemas.microsoft.com/office/drawing/2014/main" id="{D946798C-7621-4F7C-9E26-FAD0F7C33A8D}"/>
                </a:ext>
              </a:extLst>
            </p:cNvPr>
            <p:cNvSpPr/>
            <p:nvPr/>
          </p:nvSpPr>
          <p:spPr>
            <a:xfrm>
              <a:off x="286339" y="4202796"/>
              <a:ext cx="454025" cy="376555"/>
            </a:xfrm>
            <a:custGeom>
              <a:avLst/>
              <a:gdLst/>
              <a:ahLst/>
              <a:cxnLst/>
              <a:rect l="l" t="t" r="r" b="b"/>
              <a:pathLst>
                <a:path w="454025" h="376554">
                  <a:moveTo>
                    <a:pt x="453467" y="0"/>
                  </a:moveTo>
                  <a:lnTo>
                    <a:pt x="0" y="0"/>
                  </a:lnTo>
                  <a:lnTo>
                    <a:pt x="0" y="376506"/>
                  </a:lnTo>
                  <a:lnTo>
                    <a:pt x="12700" y="363806"/>
                  </a:lnTo>
                  <a:lnTo>
                    <a:pt x="12700" y="12699"/>
                  </a:lnTo>
                  <a:lnTo>
                    <a:pt x="440767" y="12699"/>
                  </a:lnTo>
                  <a:lnTo>
                    <a:pt x="453467" y="0"/>
                  </a:lnTo>
                  <a:close/>
                </a:path>
              </a:pathLst>
            </a:custGeom>
            <a:solidFill>
              <a:srgbClr val="7F7F7F"/>
            </a:solidFill>
          </p:spPr>
          <p:txBody>
            <a:bodyPr wrap="square" lIns="0" tIns="0" rIns="0" bIns="0" rtlCol="0"/>
            <a:lstStyle/>
            <a:p>
              <a:endParaRPr/>
            </a:p>
          </p:txBody>
        </p:sp>
        <p:sp>
          <p:nvSpPr>
            <p:cNvPr id="65" name="object 49">
              <a:extLst>
                <a:ext uri="{FF2B5EF4-FFF2-40B4-BE49-F238E27FC236}">
                  <a16:creationId xmlns:a16="http://schemas.microsoft.com/office/drawing/2014/main" id="{D53E39E8-C09F-47EC-9427-A408E852BC9B}"/>
                </a:ext>
              </a:extLst>
            </p:cNvPr>
            <p:cNvSpPr/>
            <p:nvPr/>
          </p:nvSpPr>
          <p:spPr>
            <a:xfrm>
              <a:off x="286339" y="4202796"/>
              <a:ext cx="454025" cy="376555"/>
            </a:xfrm>
            <a:custGeom>
              <a:avLst/>
              <a:gdLst/>
              <a:ahLst/>
              <a:cxnLst/>
              <a:rect l="l" t="t" r="r" b="b"/>
              <a:pathLst>
                <a:path w="454025" h="376554">
                  <a:moveTo>
                    <a:pt x="453467" y="0"/>
                  </a:moveTo>
                  <a:lnTo>
                    <a:pt x="440767" y="12699"/>
                  </a:lnTo>
                  <a:lnTo>
                    <a:pt x="440767" y="363806"/>
                  </a:lnTo>
                  <a:lnTo>
                    <a:pt x="12700" y="363806"/>
                  </a:lnTo>
                  <a:lnTo>
                    <a:pt x="0" y="376506"/>
                  </a:lnTo>
                  <a:lnTo>
                    <a:pt x="453467" y="376506"/>
                  </a:lnTo>
                  <a:lnTo>
                    <a:pt x="453467" y="0"/>
                  </a:lnTo>
                  <a:close/>
                </a:path>
              </a:pathLst>
            </a:custGeom>
            <a:solidFill>
              <a:srgbClr val="BFBFBF"/>
            </a:solidFill>
          </p:spPr>
          <p:txBody>
            <a:bodyPr wrap="square" lIns="0" tIns="0" rIns="0" bIns="0" rtlCol="0"/>
            <a:lstStyle/>
            <a:p>
              <a:endParaRPr/>
            </a:p>
          </p:txBody>
        </p:sp>
      </p:grpSp>
      <p:sp>
        <p:nvSpPr>
          <p:cNvPr id="66" name="object 50">
            <a:extLst>
              <a:ext uri="{FF2B5EF4-FFF2-40B4-BE49-F238E27FC236}">
                <a16:creationId xmlns:a16="http://schemas.microsoft.com/office/drawing/2014/main" id="{A8F471C6-A2E6-47ED-AC74-DBB1BC05F7BC}"/>
              </a:ext>
            </a:extLst>
          </p:cNvPr>
          <p:cNvSpPr/>
          <p:nvPr/>
        </p:nvSpPr>
        <p:spPr>
          <a:xfrm>
            <a:off x="381215" y="3833748"/>
            <a:ext cx="479425" cy="401955"/>
          </a:xfrm>
          <a:custGeom>
            <a:avLst/>
            <a:gdLst/>
            <a:ahLst/>
            <a:cxnLst/>
            <a:rect l="l" t="t" r="r" b="b"/>
            <a:pathLst>
              <a:path w="479425" h="401954">
                <a:moveTo>
                  <a:pt x="478867" y="0"/>
                </a:moveTo>
                <a:lnTo>
                  <a:pt x="0" y="0"/>
                </a:lnTo>
                <a:lnTo>
                  <a:pt x="0" y="401906"/>
                </a:lnTo>
                <a:lnTo>
                  <a:pt x="478867" y="401906"/>
                </a:lnTo>
                <a:lnTo>
                  <a:pt x="478867" y="0"/>
                </a:lnTo>
                <a:close/>
              </a:path>
            </a:pathLst>
          </a:custGeom>
          <a:solidFill>
            <a:srgbClr val="FFFFFF"/>
          </a:solidFill>
        </p:spPr>
        <p:txBody>
          <a:bodyPr wrap="square" lIns="0" tIns="0" rIns="0" bIns="0" rtlCol="0"/>
          <a:lstStyle/>
          <a:p>
            <a:endParaRPr/>
          </a:p>
        </p:txBody>
      </p:sp>
      <p:grpSp>
        <p:nvGrpSpPr>
          <p:cNvPr id="67" name="object 51">
            <a:extLst>
              <a:ext uri="{FF2B5EF4-FFF2-40B4-BE49-F238E27FC236}">
                <a16:creationId xmlns:a16="http://schemas.microsoft.com/office/drawing/2014/main" id="{7592AF34-67E4-457A-A995-3C04F7998B99}"/>
              </a:ext>
            </a:extLst>
          </p:cNvPr>
          <p:cNvGrpSpPr/>
          <p:nvPr/>
        </p:nvGrpSpPr>
        <p:grpSpPr>
          <a:xfrm>
            <a:off x="393915" y="3846448"/>
            <a:ext cx="454025" cy="376555"/>
            <a:chOff x="286339" y="4698770"/>
            <a:chExt cx="454025" cy="376555"/>
          </a:xfrm>
        </p:grpSpPr>
        <p:sp>
          <p:nvSpPr>
            <p:cNvPr id="68" name="object 52">
              <a:extLst>
                <a:ext uri="{FF2B5EF4-FFF2-40B4-BE49-F238E27FC236}">
                  <a16:creationId xmlns:a16="http://schemas.microsoft.com/office/drawing/2014/main" id="{E0988991-EB9C-491E-ABBF-9C90F5748796}"/>
                </a:ext>
              </a:extLst>
            </p:cNvPr>
            <p:cNvSpPr/>
            <p:nvPr/>
          </p:nvSpPr>
          <p:spPr>
            <a:xfrm>
              <a:off x="286339" y="4698770"/>
              <a:ext cx="454025" cy="376555"/>
            </a:xfrm>
            <a:custGeom>
              <a:avLst/>
              <a:gdLst/>
              <a:ahLst/>
              <a:cxnLst/>
              <a:rect l="l" t="t" r="r" b="b"/>
              <a:pathLst>
                <a:path w="454025" h="376554">
                  <a:moveTo>
                    <a:pt x="453467" y="0"/>
                  </a:moveTo>
                  <a:lnTo>
                    <a:pt x="0" y="0"/>
                  </a:lnTo>
                  <a:lnTo>
                    <a:pt x="0" y="376506"/>
                  </a:lnTo>
                  <a:lnTo>
                    <a:pt x="12700" y="363806"/>
                  </a:lnTo>
                  <a:lnTo>
                    <a:pt x="12700" y="12699"/>
                  </a:lnTo>
                  <a:lnTo>
                    <a:pt x="440767" y="12699"/>
                  </a:lnTo>
                  <a:lnTo>
                    <a:pt x="453467" y="0"/>
                  </a:lnTo>
                  <a:close/>
                </a:path>
              </a:pathLst>
            </a:custGeom>
            <a:solidFill>
              <a:srgbClr val="7F7F7F"/>
            </a:solidFill>
          </p:spPr>
          <p:txBody>
            <a:bodyPr wrap="square" lIns="0" tIns="0" rIns="0" bIns="0" rtlCol="0"/>
            <a:lstStyle/>
            <a:p>
              <a:endParaRPr/>
            </a:p>
          </p:txBody>
        </p:sp>
        <p:sp>
          <p:nvSpPr>
            <p:cNvPr id="69" name="object 53">
              <a:extLst>
                <a:ext uri="{FF2B5EF4-FFF2-40B4-BE49-F238E27FC236}">
                  <a16:creationId xmlns:a16="http://schemas.microsoft.com/office/drawing/2014/main" id="{7919C991-A9CB-46C4-88C9-A4B37284533C}"/>
                </a:ext>
              </a:extLst>
            </p:cNvPr>
            <p:cNvSpPr/>
            <p:nvPr/>
          </p:nvSpPr>
          <p:spPr>
            <a:xfrm>
              <a:off x="286339" y="4698770"/>
              <a:ext cx="454025" cy="376555"/>
            </a:xfrm>
            <a:custGeom>
              <a:avLst/>
              <a:gdLst/>
              <a:ahLst/>
              <a:cxnLst/>
              <a:rect l="l" t="t" r="r" b="b"/>
              <a:pathLst>
                <a:path w="454025" h="376554">
                  <a:moveTo>
                    <a:pt x="453467" y="0"/>
                  </a:moveTo>
                  <a:lnTo>
                    <a:pt x="440767" y="12699"/>
                  </a:lnTo>
                  <a:lnTo>
                    <a:pt x="440767" y="363806"/>
                  </a:lnTo>
                  <a:lnTo>
                    <a:pt x="12700" y="363806"/>
                  </a:lnTo>
                  <a:lnTo>
                    <a:pt x="0" y="376506"/>
                  </a:lnTo>
                  <a:lnTo>
                    <a:pt x="453467" y="376506"/>
                  </a:lnTo>
                  <a:lnTo>
                    <a:pt x="453467" y="0"/>
                  </a:lnTo>
                  <a:close/>
                </a:path>
              </a:pathLst>
            </a:custGeom>
            <a:solidFill>
              <a:srgbClr val="BFBFBF"/>
            </a:solidFill>
          </p:spPr>
          <p:txBody>
            <a:bodyPr wrap="square" lIns="0" tIns="0" rIns="0" bIns="0" rtlCol="0"/>
            <a:lstStyle/>
            <a:p>
              <a:endParaRPr/>
            </a:p>
          </p:txBody>
        </p:sp>
      </p:grpSp>
      <p:sp>
        <p:nvSpPr>
          <p:cNvPr id="7" name="Slide Number Placeholder 6">
            <a:extLst>
              <a:ext uri="{FF2B5EF4-FFF2-40B4-BE49-F238E27FC236}">
                <a16:creationId xmlns:a16="http://schemas.microsoft.com/office/drawing/2014/main" id="{653AACF5-ABFC-4447-BE0E-349848462FE1}"/>
              </a:ext>
            </a:extLst>
          </p:cNvPr>
          <p:cNvSpPr>
            <a:spLocks noGrp="1"/>
          </p:cNvSpPr>
          <p:nvPr>
            <p:ph type="sldNum" sz="quarter" idx="4"/>
          </p:nvPr>
        </p:nvSpPr>
        <p:spPr/>
        <p:txBody>
          <a:bodyPr/>
          <a:lstStyle/>
          <a:p>
            <a:fld id="{5D2F3693-3E64-EA49-9E40-0333868C2033}" type="slidenum">
              <a:rPr lang="en-US" smtClean="0"/>
              <a:pPr/>
              <a:t>100</a:t>
            </a:fld>
            <a:r>
              <a:rPr lang="en-US" dirty="0"/>
              <a:t> of 108</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205FAE4-2B2E-4FC6-B4FC-546BE2A6212E}"/>
              </a:ext>
            </a:extLst>
          </p:cNvPr>
          <p:cNvSpPr>
            <a:spLocks noGrp="1"/>
          </p:cNvSpPr>
          <p:nvPr>
            <p:ph idx="1"/>
          </p:nvPr>
        </p:nvSpPr>
        <p:spPr>
          <a:xfrm>
            <a:off x="284480" y="1434568"/>
            <a:ext cx="8585200" cy="4844311"/>
          </a:xfrm>
        </p:spPr>
        <p:txBody>
          <a:bodyPr/>
          <a:lstStyle/>
          <a:p>
            <a:r>
              <a:rPr lang="en-US" dirty="0"/>
              <a:t>FINTEPLA contains ________________ fenfluramine.</a:t>
            </a:r>
          </a:p>
          <a:p>
            <a:pPr lvl="1"/>
            <a:r>
              <a:rPr lang="en-US" b="1" dirty="0"/>
              <a:t>2.2 mg/mL</a:t>
            </a:r>
          </a:p>
          <a:p>
            <a:pPr lvl="1"/>
            <a:r>
              <a:rPr lang="en-US" dirty="0"/>
              <a:t>3.4 mg/mL</a:t>
            </a:r>
          </a:p>
          <a:p>
            <a:pPr lvl="1"/>
            <a:r>
              <a:rPr lang="en-US" dirty="0"/>
              <a:t>4.7 mg/mL</a:t>
            </a:r>
          </a:p>
          <a:p>
            <a:pPr lvl="1"/>
            <a:r>
              <a:rPr lang="en-US" dirty="0"/>
              <a:t>5.0 mg/mL</a:t>
            </a:r>
          </a:p>
        </p:txBody>
      </p:sp>
      <p:sp>
        <p:nvSpPr>
          <p:cNvPr id="59" name="Title 58">
            <a:extLst>
              <a:ext uri="{FF2B5EF4-FFF2-40B4-BE49-F238E27FC236}">
                <a16:creationId xmlns:a16="http://schemas.microsoft.com/office/drawing/2014/main" id="{6266D526-5ADB-42F3-A63E-C6AEEB0889D8}"/>
              </a:ext>
            </a:extLst>
          </p:cNvPr>
          <p:cNvSpPr>
            <a:spLocks noGrp="1"/>
          </p:cNvSpPr>
          <p:nvPr>
            <p:ph type="title"/>
          </p:nvPr>
        </p:nvSpPr>
        <p:spPr>
          <a:xfrm>
            <a:off x="980107" y="636104"/>
            <a:ext cx="6557207" cy="715618"/>
          </a:xfrm>
        </p:spPr>
        <p:txBody>
          <a:bodyPr/>
          <a:lstStyle/>
          <a:p>
            <a:r>
              <a:rPr lang="en-US" dirty="0"/>
              <a:t>Knowledge Check</a:t>
            </a:r>
          </a:p>
        </p:txBody>
      </p:sp>
      <p:sp>
        <p:nvSpPr>
          <p:cNvPr id="30" name="object 32">
            <a:extLst>
              <a:ext uri="{FF2B5EF4-FFF2-40B4-BE49-F238E27FC236}">
                <a16:creationId xmlns:a16="http://schemas.microsoft.com/office/drawing/2014/main" id="{C3E90DF8-8E90-4EBE-89B4-D35377A92B7A}"/>
              </a:ext>
            </a:extLst>
          </p:cNvPr>
          <p:cNvSpPr txBox="1"/>
          <p:nvPr/>
        </p:nvSpPr>
        <p:spPr>
          <a:xfrm>
            <a:off x="561678" y="2416557"/>
            <a:ext cx="163195" cy="203200"/>
          </a:xfrm>
          <a:prstGeom prst="rect">
            <a:avLst/>
          </a:prstGeom>
        </p:spPr>
        <p:txBody>
          <a:bodyPr vert="horz" wrap="square" lIns="0" tIns="0" rIns="0" bIns="0" rtlCol="0">
            <a:spAutoFit/>
          </a:bodyPr>
          <a:lstStyle/>
          <a:p>
            <a:pPr>
              <a:lnSpc>
                <a:spcPts val="1585"/>
              </a:lnSpc>
            </a:pPr>
            <a:r>
              <a:rPr sz="1450" spc="-10" dirty="0">
                <a:solidFill>
                  <a:srgbClr val="4B8B2B"/>
                </a:solidFill>
                <a:latin typeface="Wingdings"/>
                <a:cs typeface="Wingdings"/>
              </a:rPr>
              <a:t></a:t>
            </a:r>
            <a:endParaRPr sz="1450">
              <a:latin typeface="Wingdings"/>
              <a:cs typeface="Wingdings"/>
            </a:endParaRPr>
          </a:p>
        </p:txBody>
      </p:sp>
      <p:sp>
        <p:nvSpPr>
          <p:cNvPr id="31" name="object 33">
            <a:extLst>
              <a:ext uri="{FF2B5EF4-FFF2-40B4-BE49-F238E27FC236}">
                <a16:creationId xmlns:a16="http://schemas.microsoft.com/office/drawing/2014/main" id="{27974041-B5C8-4320-870A-294985C2CFEB}"/>
              </a:ext>
            </a:extLst>
          </p:cNvPr>
          <p:cNvSpPr txBox="1"/>
          <p:nvPr/>
        </p:nvSpPr>
        <p:spPr>
          <a:xfrm>
            <a:off x="561678" y="2934717"/>
            <a:ext cx="163195" cy="203200"/>
          </a:xfrm>
          <a:prstGeom prst="rect">
            <a:avLst/>
          </a:prstGeom>
        </p:spPr>
        <p:txBody>
          <a:bodyPr vert="horz" wrap="square" lIns="0" tIns="0" rIns="0" bIns="0" rtlCol="0">
            <a:spAutoFit/>
          </a:bodyPr>
          <a:lstStyle/>
          <a:p>
            <a:pPr>
              <a:lnSpc>
                <a:spcPts val="1585"/>
              </a:lnSpc>
            </a:pPr>
            <a:r>
              <a:rPr sz="1450" spc="-10" dirty="0">
                <a:solidFill>
                  <a:srgbClr val="4B8B2B"/>
                </a:solidFill>
                <a:latin typeface="Wingdings"/>
                <a:cs typeface="Wingdings"/>
              </a:rPr>
              <a:t></a:t>
            </a:r>
            <a:endParaRPr sz="1450">
              <a:latin typeface="Wingdings"/>
              <a:cs typeface="Wingdings"/>
            </a:endParaRPr>
          </a:p>
        </p:txBody>
      </p:sp>
      <p:sp>
        <p:nvSpPr>
          <p:cNvPr id="37" name="object 34">
            <a:extLst>
              <a:ext uri="{FF2B5EF4-FFF2-40B4-BE49-F238E27FC236}">
                <a16:creationId xmlns:a16="http://schemas.microsoft.com/office/drawing/2014/main" id="{BD5848C3-FC75-42FA-9C7F-5553C5C5F2F4}"/>
              </a:ext>
            </a:extLst>
          </p:cNvPr>
          <p:cNvSpPr txBox="1"/>
          <p:nvPr/>
        </p:nvSpPr>
        <p:spPr>
          <a:xfrm>
            <a:off x="561678" y="3452877"/>
            <a:ext cx="163195" cy="203200"/>
          </a:xfrm>
          <a:prstGeom prst="rect">
            <a:avLst/>
          </a:prstGeom>
        </p:spPr>
        <p:txBody>
          <a:bodyPr vert="horz" wrap="square" lIns="0" tIns="0" rIns="0" bIns="0" rtlCol="0">
            <a:spAutoFit/>
          </a:bodyPr>
          <a:lstStyle/>
          <a:p>
            <a:pPr>
              <a:lnSpc>
                <a:spcPts val="1585"/>
              </a:lnSpc>
            </a:pPr>
            <a:r>
              <a:rPr sz="1450" spc="-10" dirty="0">
                <a:solidFill>
                  <a:srgbClr val="4B8B2B"/>
                </a:solidFill>
                <a:latin typeface="Wingdings"/>
                <a:cs typeface="Wingdings"/>
              </a:rPr>
              <a:t></a:t>
            </a:r>
            <a:endParaRPr sz="1450">
              <a:latin typeface="Wingdings"/>
              <a:cs typeface="Wingdings"/>
            </a:endParaRPr>
          </a:p>
        </p:txBody>
      </p:sp>
      <p:sp>
        <p:nvSpPr>
          <p:cNvPr id="56" name="object 35">
            <a:extLst>
              <a:ext uri="{FF2B5EF4-FFF2-40B4-BE49-F238E27FC236}">
                <a16:creationId xmlns:a16="http://schemas.microsoft.com/office/drawing/2014/main" id="{9AEC59CB-FC73-48EB-A9C9-70550A2E6ADB}"/>
              </a:ext>
            </a:extLst>
          </p:cNvPr>
          <p:cNvSpPr txBox="1"/>
          <p:nvPr/>
        </p:nvSpPr>
        <p:spPr>
          <a:xfrm>
            <a:off x="561678" y="3971037"/>
            <a:ext cx="163195" cy="203200"/>
          </a:xfrm>
          <a:prstGeom prst="rect">
            <a:avLst/>
          </a:prstGeom>
        </p:spPr>
        <p:txBody>
          <a:bodyPr vert="horz" wrap="square" lIns="0" tIns="0" rIns="0" bIns="0" rtlCol="0">
            <a:spAutoFit/>
          </a:bodyPr>
          <a:lstStyle/>
          <a:p>
            <a:pPr>
              <a:lnSpc>
                <a:spcPts val="1585"/>
              </a:lnSpc>
            </a:pPr>
            <a:r>
              <a:rPr sz="1450" spc="-10" dirty="0">
                <a:solidFill>
                  <a:srgbClr val="4B8B2B"/>
                </a:solidFill>
                <a:latin typeface="Wingdings"/>
                <a:cs typeface="Wingdings"/>
              </a:rPr>
              <a:t></a:t>
            </a:r>
            <a:endParaRPr sz="1450">
              <a:latin typeface="Wingdings"/>
              <a:cs typeface="Wingdings"/>
            </a:endParaRPr>
          </a:p>
        </p:txBody>
      </p:sp>
      <p:sp>
        <p:nvSpPr>
          <p:cNvPr id="57" name="object 38">
            <a:extLst>
              <a:ext uri="{FF2B5EF4-FFF2-40B4-BE49-F238E27FC236}">
                <a16:creationId xmlns:a16="http://schemas.microsoft.com/office/drawing/2014/main" id="{E050058C-0F05-4DF4-A3E6-AFF57F23DDBC}"/>
              </a:ext>
            </a:extLst>
          </p:cNvPr>
          <p:cNvSpPr/>
          <p:nvPr/>
        </p:nvSpPr>
        <p:spPr>
          <a:xfrm>
            <a:off x="381215" y="2277426"/>
            <a:ext cx="479425" cy="401955"/>
          </a:xfrm>
          <a:custGeom>
            <a:avLst/>
            <a:gdLst/>
            <a:ahLst/>
            <a:cxnLst/>
            <a:rect l="l" t="t" r="r" b="b"/>
            <a:pathLst>
              <a:path w="479425" h="401954">
                <a:moveTo>
                  <a:pt x="478867" y="0"/>
                </a:moveTo>
                <a:lnTo>
                  <a:pt x="0" y="0"/>
                </a:lnTo>
                <a:lnTo>
                  <a:pt x="0" y="401906"/>
                </a:lnTo>
                <a:lnTo>
                  <a:pt x="478867" y="401906"/>
                </a:lnTo>
                <a:lnTo>
                  <a:pt x="478867" y="0"/>
                </a:lnTo>
                <a:close/>
              </a:path>
            </a:pathLst>
          </a:custGeom>
          <a:solidFill>
            <a:srgbClr val="FFFFFF"/>
          </a:solidFill>
        </p:spPr>
        <p:txBody>
          <a:bodyPr wrap="square" lIns="0" tIns="0" rIns="0" bIns="0" rtlCol="0"/>
          <a:lstStyle/>
          <a:p>
            <a:endParaRPr/>
          </a:p>
        </p:txBody>
      </p:sp>
      <p:grpSp>
        <p:nvGrpSpPr>
          <p:cNvPr id="58" name="object 39">
            <a:extLst>
              <a:ext uri="{FF2B5EF4-FFF2-40B4-BE49-F238E27FC236}">
                <a16:creationId xmlns:a16="http://schemas.microsoft.com/office/drawing/2014/main" id="{79825640-542C-4EDB-99DB-FA8C7223C8CA}"/>
              </a:ext>
            </a:extLst>
          </p:cNvPr>
          <p:cNvGrpSpPr/>
          <p:nvPr/>
        </p:nvGrpSpPr>
        <p:grpSpPr>
          <a:xfrm>
            <a:off x="393915" y="2290126"/>
            <a:ext cx="454025" cy="376555"/>
            <a:chOff x="286339" y="3142448"/>
            <a:chExt cx="454025" cy="376555"/>
          </a:xfrm>
        </p:grpSpPr>
        <p:sp>
          <p:nvSpPr>
            <p:cNvPr id="60" name="object 40">
              <a:extLst>
                <a:ext uri="{FF2B5EF4-FFF2-40B4-BE49-F238E27FC236}">
                  <a16:creationId xmlns:a16="http://schemas.microsoft.com/office/drawing/2014/main" id="{987992FC-7551-45B1-8341-2FF8A774DB58}"/>
                </a:ext>
              </a:extLst>
            </p:cNvPr>
            <p:cNvSpPr/>
            <p:nvPr/>
          </p:nvSpPr>
          <p:spPr>
            <a:xfrm>
              <a:off x="286339" y="3142448"/>
              <a:ext cx="454025" cy="376555"/>
            </a:xfrm>
            <a:custGeom>
              <a:avLst/>
              <a:gdLst/>
              <a:ahLst/>
              <a:cxnLst/>
              <a:rect l="l" t="t" r="r" b="b"/>
              <a:pathLst>
                <a:path w="454025" h="376554">
                  <a:moveTo>
                    <a:pt x="453467" y="0"/>
                  </a:moveTo>
                  <a:lnTo>
                    <a:pt x="0" y="0"/>
                  </a:lnTo>
                  <a:lnTo>
                    <a:pt x="0" y="376506"/>
                  </a:lnTo>
                  <a:lnTo>
                    <a:pt x="12700" y="363806"/>
                  </a:lnTo>
                  <a:lnTo>
                    <a:pt x="12700" y="12700"/>
                  </a:lnTo>
                  <a:lnTo>
                    <a:pt x="440767" y="12700"/>
                  </a:lnTo>
                  <a:lnTo>
                    <a:pt x="453467" y="0"/>
                  </a:lnTo>
                  <a:close/>
                </a:path>
              </a:pathLst>
            </a:custGeom>
            <a:solidFill>
              <a:srgbClr val="7F7F7F"/>
            </a:solidFill>
          </p:spPr>
          <p:txBody>
            <a:bodyPr wrap="square" lIns="0" tIns="0" rIns="0" bIns="0" rtlCol="0"/>
            <a:lstStyle/>
            <a:p>
              <a:endParaRPr/>
            </a:p>
          </p:txBody>
        </p:sp>
        <p:sp>
          <p:nvSpPr>
            <p:cNvPr id="61" name="object 41">
              <a:extLst>
                <a:ext uri="{FF2B5EF4-FFF2-40B4-BE49-F238E27FC236}">
                  <a16:creationId xmlns:a16="http://schemas.microsoft.com/office/drawing/2014/main" id="{CBAC66D2-2D84-4CCD-AA32-A2E3CEB79406}"/>
                </a:ext>
              </a:extLst>
            </p:cNvPr>
            <p:cNvSpPr/>
            <p:nvPr/>
          </p:nvSpPr>
          <p:spPr>
            <a:xfrm>
              <a:off x="286339" y="3142448"/>
              <a:ext cx="454025" cy="376555"/>
            </a:xfrm>
            <a:custGeom>
              <a:avLst/>
              <a:gdLst/>
              <a:ahLst/>
              <a:cxnLst/>
              <a:rect l="l" t="t" r="r" b="b"/>
              <a:pathLst>
                <a:path w="454025" h="376554">
                  <a:moveTo>
                    <a:pt x="453467" y="0"/>
                  </a:moveTo>
                  <a:lnTo>
                    <a:pt x="440767" y="12700"/>
                  </a:lnTo>
                  <a:lnTo>
                    <a:pt x="440767" y="363806"/>
                  </a:lnTo>
                  <a:lnTo>
                    <a:pt x="12700" y="363806"/>
                  </a:lnTo>
                  <a:lnTo>
                    <a:pt x="0" y="376506"/>
                  </a:lnTo>
                  <a:lnTo>
                    <a:pt x="453467" y="376506"/>
                  </a:lnTo>
                  <a:lnTo>
                    <a:pt x="453467" y="0"/>
                  </a:lnTo>
                  <a:close/>
                </a:path>
              </a:pathLst>
            </a:custGeom>
            <a:solidFill>
              <a:srgbClr val="BFBFBF"/>
            </a:solidFill>
          </p:spPr>
          <p:txBody>
            <a:bodyPr wrap="square" lIns="0" tIns="0" rIns="0" bIns="0" rtlCol="0"/>
            <a:lstStyle/>
            <a:p>
              <a:endParaRPr/>
            </a:p>
          </p:txBody>
        </p:sp>
      </p:grpSp>
      <p:sp>
        <p:nvSpPr>
          <p:cNvPr id="62" name="object 42">
            <a:extLst>
              <a:ext uri="{FF2B5EF4-FFF2-40B4-BE49-F238E27FC236}">
                <a16:creationId xmlns:a16="http://schemas.microsoft.com/office/drawing/2014/main" id="{D53A7FA8-77F9-4619-9E0F-24718AE0A659}"/>
              </a:ext>
            </a:extLst>
          </p:cNvPr>
          <p:cNvSpPr/>
          <p:nvPr/>
        </p:nvSpPr>
        <p:spPr>
          <a:xfrm>
            <a:off x="381215" y="2799053"/>
            <a:ext cx="479425" cy="401955"/>
          </a:xfrm>
          <a:custGeom>
            <a:avLst/>
            <a:gdLst/>
            <a:ahLst/>
            <a:cxnLst/>
            <a:rect l="l" t="t" r="r" b="b"/>
            <a:pathLst>
              <a:path w="479425" h="401954">
                <a:moveTo>
                  <a:pt x="478867" y="0"/>
                </a:moveTo>
                <a:lnTo>
                  <a:pt x="0" y="0"/>
                </a:lnTo>
                <a:lnTo>
                  <a:pt x="0" y="401906"/>
                </a:lnTo>
                <a:lnTo>
                  <a:pt x="478867" y="401906"/>
                </a:lnTo>
                <a:lnTo>
                  <a:pt x="478867" y="0"/>
                </a:lnTo>
                <a:close/>
              </a:path>
            </a:pathLst>
          </a:custGeom>
          <a:solidFill>
            <a:srgbClr val="FFFFFF"/>
          </a:solidFill>
        </p:spPr>
        <p:txBody>
          <a:bodyPr wrap="square" lIns="0" tIns="0" rIns="0" bIns="0" rtlCol="0"/>
          <a:lstStyle/>
          <a:p>
            <a:endParaRPr/>
          </a:p>
        </p:txBody>
      </p:sp>
      <p:grpSp>
        <p:nvGrpSpPr>
          <p:cNvPr id="63" name="object 43">
            <a:extLst>
              <a:ext uri="{FF2B5EF4-FFF2-40B4-BE49-F238E27FC236}">
                <a16:creationId xmlns:a16="http://schemas.microsoft.com/office/drawing/2014/main" id="{B5C1F3BC-CD12-4CE0-8F59-F3D837A94FE3}"/>
              </a:ext>
            </a:extLst>
          </p:cNvPr>
          <p:cNvGrpSpPr/>
          <p:nvPr/>
        </p:nvGrpSpPr>
        <p:grpSpPr>
          <a:xfrm>
            <a:off x="393915" y="2811753"/>
            <a:ext cx="454025" cy="376555"/>
            <a:chOff x="286339" y="3664075"/>
            <a:chExt cx="454025" cy="376555"/>
          </a:xfrm>
        </p:grpSpPr>
        <p:sp>
          <p:nvSpPr>
            <p:cNvPr id="64" name="object 44">
              <a:extLst>
                <a:ext uri="{FF2B5EF4-FFF2-40B4-BE49-F238E27FC236}">
                  <a16:creationId xmlns:a16="http://schemas.microsoft.com/office/drawing/2014/main" id="{1F3EF8FD-E74F-4950-86B9-DCDC62904AE7}"/>
                </a:ext>
              </a:extLst>
            </p:cNvPr>
            <p:cNvSpPr/>
            <p:nvPr/>
          </p:nvSpPr>
          <p:spPr>
            <a:xfrm>
              <a:off x="286339" y="3664075"/>
              <a:ext cx="454025" cy="376555"/>
            </a:xfrm>
            <a:custGeom>
              <a:avLst/>
              <a:gdLst/>
              <a:ahLst/>
              <a:cxnLst/>
              <a:rect l="l" t="t" r="r" b="b"/>
              <a:pathLst>
                <a:path w="454025" h="376554">
                  <a:moveTo>
                    <a:pt x="453467" y="0"/>
                  </a:moveTo>
                  <a:lnTo>
                    <a:pt x="0" y="0"/>
                  </a:lnTo>
                  <a:lnTo>
                    <a:pt x="0" y="376506"/>
                  </a:lnTo>
                  <a:lnTo>
                    <a:pt x="12700" y="363806"/>
                  </a:lnTo>
                  <a:lnTo>
                    <a:pt x="12700" y="12699"/>
                  </a:lnTo>
                  <a:lnTo>
                    <a:pt x="440767" y="12699"/>
                  </a:lnTo>
                  <a:lnTo>
                    <a:pt x="453467" y="0"/>
                  </a:lnTo>
                  <a:close/>
                </a:path>
              </a:pathLst>
            </a:custGeom>
            <a:solidFill>
              <a:srgbClr val="7F7F7F"/>
            </a:solidFill>
          </p:spPr>
          <p:txBody>
            <a:bodyPr wrap="square" lIns="0" tIns="0" rIns="0" bIns="0" rtlCol="0"/>
            <a:lstStyle/>
            <a:p>
              <a:endParaRPr/>
            </a:p>
          </p:txBody>
        </p:sp>
        <p:sp>
          <p:nvSpPr>
            <p:cNvPr id="65" name="object 45">
              <a:extLst>
                <a:ext uri="{FF2B5EF4-FFF2-40B4-BE49-F238E27FC236}">
                  <a16:creationId xmlns:a16="http://schemas.microsoft.com/office/drawing/2014/main" id="{3A091F54-FE71-4850-8280-192D48A686F3}"/>
                </a:ext>
              </a:extLst>
            </p:cNvPr>
            <p:cNvSpPr/>
            <p:nvPr/>
          </p:nvSpPr>
          <p:spPr>
            <a:xfrm>
              <a:off x="286339" y="3664075"/>
              <a:ext cx="454025" cy="376555"/>
            </a:xfrm>
            <a:custGeom>
              <a:avLst/>
              <a:gdLst/>
              <a:ahLst/>
              <a:cxnLst/>
              <a:rect l="l" t="t" r="r" b="b"/>
              <a:pathLst>
                <a:path w="454025" h="376554">
                  <a:moveTo>
                    <a:pt x="453467" y="0"/>
                  </a:moveTo>
                  <a:lnTo>
                    <a:pt x="440767" y="12699"/>
                  </a:lnTo>
                  <a:lnTo>
                    <a:pt x="440767" y="363806"/>
                  </a:lnTo>
                  <a:lnTo>
                    <a:pt x="12700" y="363806"/>
                  </a:lnTo>
                  <a:lnTo>
                    <a:pt x="0" y="376506"/>
                  </a:lnTo>
                  <a:lnTo>
                    <a:pt x="453467" y="376506"/>
                  </a:lnTo>
                  <a:lnTo>
                    <a:pt x="453467" y="0"/>
                  </a:lnTo>
                  <a:close/>
                </a:path>
              </a:pathLst>
            </a:custGeom>
            <a:solidFill>
              <a:srgbClr val="BFBFBF"/>
            </a:solidFill>
          </p:spPr>
          <p:txBody>
            <a:bodyPr wrap="square" lIns="0" tIns="0" rIns="0" bIns="0" rtlCol="0"/>
            <a:lstStyle/>
            <a:p>
              <a:endParaRPr/>
            </a:p>
          </p:txBody>
        </p:sp>
      </p:grpSp>
      <p:sp>
        <p:nvSpPr>
          <p:cNvPr id="66" name="object 46">
            <a:extLst>
              <a:ext uri="{FF2B5EF4-FFF2-40B4-BE49-F238E27FC236}">
                <a16:creationId xmlns:a16="http://schemas.microsoft.com/office/drawing/2014/main" id="{D8C1B338-8036-4504-AF5E-699F076DF44D}"/>
              </a:ext>
            </a:extLst>
          </p:cNvPr>
          <p:cNvSpPr/>
          <p:nvPr/>
        </p:nvSpPr>
        <p:spPr>
          <a:xfrm>
            <a:off x="381215" y="3337774"/>
            <a:ext cx="479425" cy="401955"/>
          </a:xfrm>
          <a:custGeom>
            <a:avLst/>
            <a:gdLst/>
            <a:ahLst/>
            <a:cxnLst/>
            <a:rect l="l" t="t" r="r" b="b"/>
            <a:pathLst>
              <a:path w="479425" h="401954">
                <a:moveTo>
                  <a:pt x="478867" y="0"/>
                </a:moveTo>
                <a:lnTo>
                  <a:pt x="0" y="0"/>
                </a:lnTo>
                <a:lnTo>
                  <a:pt x="0" y="401906"/>
                </a:lnTo>
                <a:lnTo>
                  <a:pt x="478867" y="401906"/>
                </a:lnTo>
                <a:lnTo>
                  <a:pt x="478867" y="0"/>
                </a:lnTo>
                <a:close/>
              </a:path>
            </a:pathLst>
          </a:custGeom>
          <a:solidFill>
            <a:srgbClr val="FFFFFF"/>
          </a:solidFill>
        </p:spPr>
        <p:txBody>
          <a:bodyPr wrap="square" lIns="0" tIns="0" rIns="0" bIns="0" rtlCol="0"/>
          <a:lstStyle/>
          <a:p>
            <a:endParaRPr/>
          </a:p>
        </p:txBody>
      </p:sp>
      <p:grpSp>
        <p:nvGrpSpPr>
          <p:cNvPr id="67" name="object 47">
            <a:extLst>
              <a:ext uri="{FF2B5EF4-FFF2-40B4-BE49-F238E27FC236}">
                <a16:creationId xmlns:a16="http://schemas.microsoft.com/office/drawing/2014/main" id="{77228184-FCB9-44C7-9AF9-7C0C53C8693C}"/>
              </a:ext>
            </a:extLst>
          </p:cNvPr>
          <p:cNvGrpSpPr/>
          <p:nvPr/>
        </p:nvGrpSpPr>
        <p:grpSpPr>
          <a:xfrm>
            <a:off x="393915" y="3350474"/>
            <a:ext cx="454025" cy="376555"/>
            <a:chOff x="286339" y="4202796"/>
            <a:chExt cx="454025" cy="376555"/>
          </a:xfrm>
        </p:grpSpPr>
        <p:sp>
          <p:nvSpPr>
            <p:cNvPr id="68" name="object 48">
              <a:extLst>
                <a:ext uri="{FF2B5EF4-FFF2-40B4-BE49-F238E27FC236}">
                  <a16:creationId xmlns:a16="http://schemas.microsoft.com/office/drawing/2014/main" id="{DB19FF6B-7524-4A81-8D03-6962E431AFEF}"/>
                </a:ext>
              </a:extLst>
            </p:cNvPr>
            <p:cNvSpPr/>
            <p:nvPr/>
          </p:nvSpPr>
          <p:spPr>
            <a:xfrm>
              <a:off x="286339" y="4202796"/>
              <a:ext cx="454025" cy="376555"/>
            </a:xfrm>
            <a:custGeom>
              <a:avLst/>
              <a:gdLst/>
              <a:ahLst/>
              <a:cxnLst/>
              <a:rect l="l" t="t" r="r" b="b"/>
              <a:pathLst>
                <a:path w="454025" h="376554">
                  <a:moveTo>
                    <a:pt x="453467" y="0"/>
                  </a:moveTo>
                  <a:lnTo>
                    <a:pt x="0" y="0"/>
                  </a:lnTo>
                  <a:lnTo>
                    <a:pt x="0" y="376506"/>
                  </a:lnTo>
                  <a:lnTo>
                    <a:pt x="12700" y="363806"/>
                  </a:lnTo>
                  <a:lnTo>
                    <a:pt x="12700" y="12699"/>
                  </a:lnTo>
                  <a:lnTo>
                    <a:pt x="440767" y="12699"/>
                  </a:lnTo>
                  <a:lnTo>
                    <a:pt x="453467" y="0"/>
                  </a:lnTo>
                  <a:close/>
                </a:path>
              </a:pathLst>
            </a:custGeom>
            <a:solidFill>
              <a:srgbClr val="7F7F7F"/>
            </a:solidFill>
          </p:spPr>
          <p:txBody>
            <a:bodyPr wrap="square" lIns="0" tIns="0" rIns="0" bIns="0" rtlCol="0"/>
            <a:lstStyle/>
            <a:p>
              <a:endParaRPr/>
            </a:p>
          </p:txBody>
        </p:sp>
        <p:sp>
          <p:nvSpPr>
            <p:cNvPr id="69" name="object 49">
              <a:extLst>
                <a:ext uri="{FF2B5EF4-FFF2-40B4-BE49-F238E27FC236}">
                  <a16:creationId xmlns:a16="http://schemas.microsoft.com/office/drawing/2014/main" id="{5C233EC7-7346-4715-B7C0-BB45B30157C1}"/>
                </a:ext>
              </a:extLst>
            </p:cNvPr>
            <p:cNvSpPr/>
            <p:nvPr/>
          </p:nvSpPr>
          <p:spPr>
            <a:xfrm>
              <a:off x="286339" y="4202796"/>
              <a:ext cx="454025" cy="376555"/>
            </a:xfrm>
            <a:custGeom>
              <a:avLst/>
              <a:gdLst/>
              <a:ahLst/>
              <a:cxnLst/>
              <a:rect l="l" t="t" r="r" b="b"/>
              <a:pathLst>
                <a:path w="454025" h="376554">
                  <a:moveTo>
                    <a:pt x="453467" y="0"/>
                  </a:moveTo>
                  <a:lnTo>
                    <a:pt x="440767" y="12699"/>
                  </a:lnTo>
                  <a:lnTo>
                    <a:pt x="440767" y="363806"/>
                  </a:lnTo>
                  <a:lnTo>
                    <a:pt x="12700" y="363806"/>
                  </a:lnTo>
                  <a:lnTo>
                    <a:pt x="0" y="376506"/>
                  </a:lnTo>
                  <a:lnTo>
                    <a:pt x="453467" y="376506"/>
                  </a:lnTo>
                  <a:lnTo>
                    <a:pt x="453467" y="0"/>
                  </a:lnTo>
                  <a:close/>
                </a:path>
              </a:pathLst>
            </a:custGeom>
            <a:solidFill>
              <a:srgbClr val="BFBFBF"/>
            </a:solidFill>
          </p:spPr>
          <p:txBody>
            <a:bodyPr wrap="square" lIns="0" tIns="0" rIns="0" bIns="0" rtlCol="0"/>
            <a:lstStyle/>
            <a:p>
              <a:endParaRPr/>
            </a:p>
          </p:txBody>
        </p:sp>
      </p:grpSp>
      <p:sp>
        <p:nvSpPr>
          <p:cNvPr id="70" name="object 50">
            <a:extLst>
              <a:ext uri="{FF2B5EF4-FFF2-40B4-BE49-F238E27FC236}">
                <a16:creationId xmlns:a16="http://schemas.microsoft.com/office/drawing/2014/main" id="{7113DDB3-1267-4E1C-8031-0B2A5B2D2452}"/>
              </a:ext>
            </a:extLst>
          </p:cNvPr>
          <p:cNvSpPr/>
          <p:nvPr/>
        </p:nvSpPr>
        <p:spPr>
          <a:xfrm>
            <a:off x="381215" y="3833748"/>
            <a:ext cx="479425" cy="401955"/>
          </a:xfrm>
          <a:custGeom>
            <a:avLst/>
            <a:gdLst/>
            <a:ahLst/>
            <a:cxnLst/>
            <a:rect l="l" t="t" r="r" b="b"/>
            <a:pathLst>
              <a:path w="479425" h="401954">
                <a:moveTo>
                  <a:pt x="478867" y="0"/>
                </a:moveTo>
                <a:lnTo>
                  <a:pt x="0" y="0"/>
                </a:lnTo>
                <a:lnTo>
                  <a:pt x="0" y="401906"/>
                </a:lnTo>
                <a:lnTo>
                  <a:pt x="478867" y="401906"/>
                </a:lnTo>
                <a:lnTo>
                  <a:pt x="478867" y="0"/>
                </a:lnTo>
                <a:close/>
              </a:path>
            </a:pathLst>
          </a:custGeom>
          <a:solidFill>
            <a:srgbClr val="FFFFFF"/>
          </a:solidFill>
        </p:spPr>
        <p:txBody>
          <a:bodyPr wrap="square" lIns="0" tIns="0" rIns="0" bIns="0" rtlCol="0"/>
          <a:lstStyle/>
          <a:p>
            <a:endParaRPr/>
          </a:p>
        </p:txBody>
      </p:sp>
      <p:grpSp>
        <p:nvGrpSpPr>
          <p:cNvPr id="71" name="object 51">
            <a:extLst>
              <a:ext uri="{FF2B5EF4-FFF2-40B4-BE49-F238E27FC236}">
                <a16:creationId xmlns:a16="http://schemas.microsoft.com/office/drawing/2014/main" id="{48CE1EAB-5E01-43ED-B4E1-E9B3FA992243}"/>
              </a:ext>
            </a:extLst>
          </p:cNvPr>
          <p:cNvGrpSpPr/>
          <p:nvPr/>
        </p:nvGrpSpPr>
        <p:grpSpPr>
          <a:xfrm>
            <a:off x="393915" y="3846448"/>
            <a:ext cx="454025" cy="376555"/>
            <a:chOff x="286339" y="4698770"/>
            <a:chExt cx="454025" cy="376555"/>
          </a:xfrm>
        </p:grpSpPr>
        <p:sp>
          <p:nvSpPr>
            <p:cNvPr id="72" name="object 52">
              <a:extLst>
                <a:ext uri="{FF2B5EF4-FFF2-40B4-BE49-F238E27FC236}">
                  <a16:creationId xmlns:a16="http://schemas.microsoft.com/office/drawing/2014/main" id="{4CA0C775-438A-4EE5-8443-A4D977AC3380}"/>
                </a:ext>
              </a:extLst>
            </p:cNvPr>
            <p:cNvSpPr/>
            <p:nvPr/>
          </p:nvSpPr>
          <p:spPr>
            <a:xfrm>
              <a:off x="286339" y="4698770"/>
              <a:ext cx="454025" cy="376555"/>
            </a:xfrm>
            <a:custGeom>
              <a:avLst/>
              <a:gdLst/>
              <a:ahLst/>
              <a:cxnLst/>
              <a:rect l="l" t="t" r="r" b="b"/>
              <a:pathLst>
                <a:path w="454025" h="376554">
                  <a:moveTo>
                    <a:pt x="453467" y="0"/>
                  </a:moveTo>
                  <a:lnTo>
                    <a:pt x="0" y="0"/>
                  </a:lnTo>
                  <a:lnTo>
                    <a:pt x="0" y="376506"/>
                  </a:lnTo>
                  <a:lnTo>
                    <a:pt x="12700" y="363806"/>
                  </a:lnTo>
                  <a:lnTo>
                    <a:pt x="12700" y="12699"/>
                  </a:lnTo>
                  <a:lnTo>
                    <a:pt x="440767" y="12699"/>
                  </a:lnTo>
                  <a:lnTo>
                    <a:pt x="453467" y="0"/>
                  </a:lnTo>
                  <a:close/>
                </a:path>
              </a:pathLst>
            </a:custGeom>
            <a:solidFill>
              <a:srgbClr val="7F7F7F"/>
            </a:solidFill>
          </p:spPr>
          <p:txBody>
            <a:bodyPr wrap="square" lIns="0" tIns="0" rIns="0" bIns="0" rtlCol="0"/>
            <a:lstStyle/>
            <a:p>
              <a:endParaRPr/>
            </a:p>
          </p:txBody>
        </p:sp>
        <p:sp>
          <p:nvSpPr>
            <p:cNvPr id="73" name="object 53">
              <a:extLst>
                <a:ext uri="{FF2B5EF4-FFF2-40B4-BE49-F238E27FC236}">
                  <a16:creationId xmlns:a16="http://schemas.microsoft.com/office/drawing/2014/main" id="{9AA46EC9-29C1-45E5-9C98-6352DC4A4A0B}"/>
                </a:ext>
              </a:extLst>
            </p:cNvPr>
            <p:cNvSpPr/>
            <p:nvPr/>
          </p:nvSpPr>
          <p:spPr>
            <a:xfrm>
              <a:off x="286339" y="4698770"/>
              <a:ext cx="454025" cy="376555"/>
            </a:xfrm>
            <a:custGeom>
              <a:avLst/>
              <a:gdLst/>
              <a:ahLst/>
              <a:cxnLst/>
              <a:rect l="l" t="t" r="r" b="b"/>
              <a:pathLst>
                <a:path w="454025" h="376554">
                  <a:moveTo>
                    <a:pt x="453467" y="0"/>
                  </a:moveTo>
                  <a:lnTo>
                    <a:pt x="440767" y="12699"/>
                  </a:lnTo>
                  <a:lnTo>
                    <a:pt x="440767" y="363806"/>
                  </a:lnTo>
                  <a:lnTo>
                    <a:pt x="12700" y="363806"/>
                  </a:lnTo>
                  <a:lnTo>
                    <a:pt x="0" y="376506"/>
                  </a:lnTo>
                  <a:lnTo>
                    <a:pt x="453467" y="376506"/>
                  </a:lnTo>
                  <a:lnTo>
                    <a:pt x="453467" y="0"/>
                  </a:lnTo>
                  <a:close/>
                </a:path>
              </a:pathLst>
            </a:custGeom>
            <a:solidFill>
              <a:srgbClr val="BFBFBF"/>
            </a:solidFill>
          </p:spPr>
          <p:txBody>
            <a:bodyPr wrap="square" lIns="0" tIns="0" rIns="0" bIns="0" rtlCol="0"/>
            <a:lstStyle/>
            <a:p>
              <a:endParaRPr/>
            </a:p>
          </p:txBody>
        </p:sp>
      </p:grpSp>
      <p:sp>
        <p:nvSpPr>
          <p:cNvPr id="74" name="TextBox 73">
            <a:extLst>
              <a:ext uri="{FF2B5EF4-FFF2-40B4-BE49-F238E27FC236}">
                <a16:creationId xmlns:a16="http://schemas.microsoft.com/office/drawing/2014/main" id="{41DA088A-169F-4E0B-874E-CCE157A1B352}"/>
              </a:ext>
            </a:extLst>
          </p:cNvPr>
          <p:cNvSpPr txBox="1"/>
          <p:nvPr/>
        </p:nvSpPr>
        <p:spPr>
          <a:xfrm>
            <a:off x="352436" y="2192804"/>
            <a:ext cx="479425" cy="646331"/>
          </a:xfrm>
          <a:prstGeom prst="rect">
            <a:avLst/>
          </a:prstGeom>
          <a:noFill/>
        </p:spPr>
        <p:txBody>
          <a:bodyPr wrap="square">
            <a:spAutoFit/>
          </a:bodyPr>
          <a:lstStyle/>
          <a:p>
            <a:pPr marR="0" lvl="0" indent="0" algn="l" defTabSz="914400" rtl="0" eaLnBrk="1" fontAlgn="auto" latinLnBrk="0" hangingPunct="1">
              <a:lnSpc>
                <a:spcPct val="100000"/>
              </a:lnSpc>
              <a:spcAft>
                <a:spcPts val="0"/>
              </a:spcAft>
              <a:buClrTx/>
              <a:buSzTx/>
              <a:buFontTx/>
              <a:buNone/>
              <a:tabLst/>
              <a:defRPr/>
            </a:pPr>
            <a:r>
              <a:rPr kumimoji="0" lang="en-US" sz="3600" b="1" i="0" u="none" strike="noStrike" kern="1200" cap="none" spc="0" normalizeH="0" baseline="0" noProof="0" dirty="0">
                <a:ln>
                  <a:noFill/>
                </a:ln>
                <a:solidFill>
                  <a:schemeClr val="tx2"/>
                </a:solidFill>
                <a:effectLst/>
                <a:uLnTx/>
                <a:uFillTx/>
                <a:latin typeface="Segoe UI"/>
                <a:ea typeface="+mn-ea"/>
                <a:cs typeface="Segoe UI"/>
                <a:sym typeface="Wingdings" panose="05000000000000000000" pitchFamily="2" charset="2"/>
              </a:rPr>
              <a:t></a:t>
            </a:r>
            <a:endParaRPr kumimoji="0" lang="en-US" sz="3600" b="1" i="0" u="none" strike="noStrike" kern="1200" cap="none" spc="0" normalizeH="0" baseline="0" noProof="0" dirty="0">
              <a:ln>
                <a:noFill/>
              </a:ln>
              <a:solidFill>
                <a:schemeClr val="tx2"/>
              </a:solidFill>
              <a:effectLst/>
              <a:uLnTx/>
              <a:uFillTx/>
              <a:latin typeface="Segoe UI"/>
              <a:ea typeface="+mn-ea"/>
              <a:cs typeface="Segoe UI"/>
            </a:endParaRPr>
          </a:p>
        </p:txBody>
      </p:sp>
      <p:sp>
        <p:nvSpPr>
          <p:cNvPr id="7" name="Slide Number Placeholder 6">
            <a:extLst>
              <a:ext uri="{FF2B5EF4-FFF2-40B4-BE49-F238E27FC236}">
                <a16:creationId xmlns:a16="http://schemas.microsoft.com/office/drawing/2014/main" id="{D5C9D7AA-5B83-4F13-96C2-10BD2AF106B6}"/>
              </a:ext>
            </a:extLst>
          </p:cNvPr>
          <p:cNvSpPr>
            <a:spLocks noGrp="1"/>
          </p:cNvSpPr>
          <p:nvPr>
            <p:ph type="sldNum" sz="quarter" idx="4"/>
          </p:nvPr>
        </p:nvSpPr>
        <p:spPr/>
        <p:txBody>
          <a:bodyPr/>
          <a:lstStyle/>
          <a:p>
            <a:fld id="{5D2F3693-3E64-EA49-9E40-0333868C2033}" type="slidenum">
              <a:rPr lang="en-US" smtClean="0"/>
              <a:pPr/>
              <a:t>101</a:t>
            </a:fld>
            <a:r>
              <a:rPr lang="en-US" dirty="0"/>
              <a:t> of 108</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Content Placeholder 47">
            <a:extLst>
              <a:ext uri="{FF2B5EF4-FFF2-40B4-BE49-F238E27FC236}">
                <a16:creationId xmlns:a16="http://schemas.microsoft.com/office/drawing/2014/main" id="{00346F58-F173-40B2-8B49-3C61B9BF9EC8}"/>
              </a:ext>
            </a:extLst>
          </p:cNvPr>
          <p:cNvSpPr>
            <a:spLocks noGrp="1"/>
          </p:cNvSpPr>
          <p:nvPr>
            <p:ph idx="1"/>
          </p:nvPr>
        </p:nvSpPr>
        <p:spPr/>
        <p:txBody>
          <a:bodyPr>
            <a:normAutofit/>
          </a:bodyPr>
          <a:lstStyle/>
          <a:p>
            <a:r>
              <a:rPr lang="en-US" dirty="0"/>
              <a:t>Which of the following statements about FINTEPLA </a:t>
            </a:r>
            <a:br>
              <a:rPr lang="en-US" dirty="0"/>
            </a:br>
            <a:r>
              <a:rPr lang="en-US" dirty="0"/>
              <a:t>is (are) true? (Select all that apply.)</a:t>
            </a:r>
          </a:p>
          <a:p>
            <a:pPr lvl="1"/>
            <a:r>
              <a:rPr lang="en-US" dirty="0"/>
              <a:t>2 mL and 4 mL calibrated oral dosing syringes will </a:t>
            </a:r>
            <a:br>
              <a:rPr lang="en-US" dirty="0"/>
            </a:br>
            <a:r>
              <a:rPr lang="en-US" dirty="0"/>
              <a:t>be provided.</a:t>
            </a:r>
          </a:p>
          <a:p>
            <a:pPr lvl="1"/>
            <a:r>
              <a:rPr lang="en-US" dirty="0"/>
              <a:t>FINTEPLA should be stored at room temperature </a:t>
            </a:r>
            <a:br>
              <a:rPr lang="en-US" dirty="0"/>
            </a:br>
            <a:r>
              <a:rPr lang="en-US" dirty="0"/>
              <a:t>between 20</a:t>
            </a:r>
            <a:r>
              <a:rPr lang="en-US" baseline="30000" dirty="0"/>
              <a:t>o</a:t>
            </a:r>
            <a:r>
              <a:rPr lang="en-US" dirty="0"/>
              <a:t>C to 25</a:t>
            </a:r>
            <a:r>
              <a:rPr lang="en-US" baseline="30000" dirty="0"/>
              <a:t>o</a:t>
            </a:r>
            <a:r>
              <a:rPr lang="en-US" dirty="0"/>
              <a:t>C (68</a:t>
            </a:r>
            <a:r>
              <a:rPr lang="en-US" baseline="30000" dirty="0"/>
              <a:t>o</a:t>
            </a:r>
            <a:r>
              <a:rPr lang="en-US" dirty="0"/>
              <a:t>F to 77</a:t>
            </a:r>
            <a:r>
              <a:rPr lang="en-US" baseline="30000" dirty="0"/>
              <a:t>o</a:t>
            </a:r>
            <a:r>
              <a:rPr lang="en-US" dirty="0"/>
              <a:t>F).</a:t>
            </a:r>
          </a:p>
          <a:p>
            <a:pPr lvl="1"/>
            <a:r>
              <a:rPr lang="en-US" dirty="0"/>
              <a:t>FINTEPLA may be frozen. </a:t>
            </a:r>
          </a:p>
          <a:p>
            <a:pPr lvl="1"/>
            <a:r>
              <a:rPr lang="en-US" dirty="0"/>
              <a:t>All of the above</a:t>
            </a:r>
          </a:p>
        </p:txBody>
      </p:sp>
      <p:sp>
        <p:nvSpPr>
          <p:cNvPr id="47" name="Title 46">
            <a:extLst>
              <a:ext uri="{FF2B5EF4-FFF2-40B4-BE49-F238E27FC236}">
                <a16:creationId xmlns:a16="http://schemas.microsoft.com/office/drawing/2014/main" id="{E4AFFE70-8B2B-44CC-BA4C-8E9EE9610C43}"/>
              </a:ext>
            </a:extLst>
          </p:cNvPr>
          <p:cNvSpPr>
            <a:spLocks noGrp="1"/>
          </p:cNvSpPr>
          <p:nvPr>
            <p:ph type="title"/>
          </p:nvPr>
        </p:nvSpPr>
        <p:spPr/>
        <p:txBody>
          <a:bodyPr/>
          <a:lstStyle/>
          <a:p>
            <a:r>
              <a:rPr lang="en-US" dirty="0"/>
              <a:t>Knowledge Check</a:t>
            </a:r>
          </a:p>
        </p:txBody>
      </p:sp>
      <p:sp>
        <p:nvSpPr>
          <p:cNvPr id="13" name="object 32">
            <a:extLst>
              <a:ext uri="{FF2B5EF4-FFF2-40B4-BE49-F238E27FC236}">
                <a16:creationId xmlns:a16="http://schemas.microsoft.com/office/drawing/2014/main" id="{016BE019-E99B-4DF4-9133-9370849317A4}"/>
              </a:ext>
            </a:extLst>
          </p:cNvPr>
          <p:cNvSpPr txBox="1"/>
          <p:nvPr/>
        </p:nvSpPr>
        <p:spPr>
          <a:xfrm>
            <a:off x="561678" y="2796790"/>
            <a:ext cx="163195" cy="203200"/>
          </a:xfrm>
          <a:prstGeom prst="rect">
            <a:avLst/>
          </a:prstGeom>
        </p:spPr>
        <p:txBody>
          <a:bodyPr vert="horz" wrap="square" lIns="0" tIns="0" rIns="0" bIns="0" rtlCol="0">
            <a:spAutoFit/>
          </a:bodyPr>
          <a:lstStyle/>
          <a:p>
            <a:pPr>
              <a:lnSpc>
                <a:spcPts val="1585"/>
              </a:lnSpc>
            </a:pPr>
            <a:r>
              <a:rPr sz="1450" spc="-10" dirty="0">
                <a:solidFill>
                  <a:srgbClr val="4B8B2B"/>
                </a:solidFill>
                <a:latin typeface="Wingdings"/>
                <a:cs typeface="Wingdings"/>
              </a:rPr>
              <a:t></a:t>
            </a:r>
            <a:endParaRPr sz="1450">
              <a:latin typeface="Wingdings"/>
              <a:cs typeface="Wingdings"/>
            </a:endParaRPr>
          </a:p>
        </p:txBody>
      </p:sp>
      <p:sp>
        <p:nvSpPr>
          <p:cNvPr id="14" name="object 33">
            <a:extLst>
              <a:ext uri="{FF2B5EF4-FFF2-40B4-BE49-F238E27FC236}">
                <a16:creationId xmlns:a16="http://schemas.microsoft.com/office/drawing/2014/main" id="{D4C1612D-CED9-4353-9A4D-4C7AFAAD4800}"/>
              </a:ext>
            </a:extLst>
          </p:cNvPr>
          <p:cNvSpPr txBox="1"/>
          <p:nvPr/>
        </p:nvSpPr>
        <p:spPr>
          <a:xfrm>
            <a:off x="561678" y="3641636"/>
            <a:ext cx="163195" cy="203200"/>
          </a:xfrm>
          <a:prstGeom prst="rect">
            <a:avLst/>
          </a:prstGeom>
        </p:spPr>
        <p:txBody>
          <a:bodyPr vert="horz" wrap="square" lIns="0" tIns="0" rIns="0" bIns="0" rtlCol="0">
            <a:spAutoFit/>
          </a:bodyPr>
          <a:lstStyle/>
          <a:p>
            <a:pPr>
              <a:lnSpc>
                <a:spcPts val="1585"/>
              </a:lnSpc>
            </a:pPr>
            <a:r>
              <a:rPr sz="1450" spc="-10" dirty="0">
                <a:solidFill>
                  <a:srgbClr val="4B8B2B"/>
                </a:solidFill>
                <a:latin typeface="Wingdings"/>
                <a:cs typeface="Wingdings"/>
              </a:rPr>
              <a:t></a:t>
            </a:r>
            <a:endParaRPr sz="1450">
              <a:latin typeface="Wingdings"/>
              <a:cs typeface="Wingdings"/>
            </a:endParaRPr>
          </a:p>
        </p:txBody>
      </p:sp>
      <p:sp>
        <p:nvSpPr>
          <p:cNvPr id="15" name="object 34">
            <a:extLst>
              <a:ext uri="{FF2B5EF4-FFF2-40B4-BE49-F238E27FC236}">
                <a16:creationId xmlns:a16="http://schemas.microsoft.com/office/drawing/2014/main" id="{2F4B606F-A613-44F2-BD4E-CBDC93D10E6F}"/>
              </a:ext>
            </a:extLst>
          </p:cNvPr>
          <p:cNvSpPr txBox="1"/>
          <p:nvPr/>
        </p:nvSpPr>
        <p:spPr>
          <a:xfrm>
            <a:off x="561678" y="4516559"/>
            <a:ext cx="163195" cy="203200"/>
          </a:xfrm>
          <a:prstGeom prst="rect">
            <a:avLst/>
          </a:prstGeom>
        </p:spPr>
        <p:txBody>
          <a:bodyPr vert="horz" wrap="square" lIns="0" tIns="0" rIns="0" bIns="0" rtlCol="0">
            <a:spAutoFit/>
          </a:bodyPr>
          <a:lstStyle/>
          <a:p>
            <a:pPr>
              <a:lnSpc>
                <a:spcPts val="1585"/>
              </a:lnSpc>
            </a:pPr>
            <a:r>
              <a:rPr sz="1450" spc="-10" dirty="0">
                <a:solidFill>
                  <a:srgbClr val="4B8B2B"/>
                </a:solidFill>
                <a:latin typeface="Wingdings"/>
                <a:cs typeface="Wingdings"/>
              </a:rPr>
              <a:t></a:t>
            </a:r>
            <a:endParaRPr sz="1450">
              <a:latin typeface="Wingdings"/>
              <a:cs typeface="Wingdings"/>
            </a:endParaRPr>
          </a:p>
        </p:txBody>
      </p:sp>
      <p:sp>
        <p:nvSpPr>
          <p:cNvPr id="16" name="object 35">
            <a:extLst>
              <a:ext uri="{FF2B5EF4-FFF2-40B4-BE49-F238E27FC236}">
                <a16:creationId xmlns:a16="http://schemas.microsoft.com/office/drawing/2014/main" id="{D11541E4-9084-481A-9138-5E83DFC87D7A}"/>
              </a:ext>
            </a:extLst>
          </p:cNvPr>
          <p:cNvSpPr txBox="1"/>
          <p:nvPr/>
        </p:nvSpPr>
        <p:spPr>
          <a:xfrm>
            <a:off x="561678" y="5102581"/>
            <a:ext cx="163195" cy="203200"/>
          </a:xfrm>
          <a:prstGeom prst="rect">
            <a:avLst/>
          </a:prstGeom>
        </p:spPr>
        <p:txBody>
          <a:bodyPr vert="horz" wrap="square" lIns="0" tIns="0" rIns="0" bIns="0" rtlCol="0">
            <a:spAutoFit/>
          </a:bodyPr>
          <a:lstStyle/>
          <a:p>
            <a:pPr>
              <a:lnSpc>
                <a:spcPts val="1585"/>
              </a:lnSpc>
            </a:pPr>
            <a:r>
              <a:rPr sz="1450" spc="-10" dirty="0">
                <a:solidFill>
                  <a:srgbClr val="4B8B2B"/>
                </a:solidFill>
                <a:latin typeface="Wingdings"/>
                <a:cs typeface="Wingdings"/>
              </a:rPr>
              <a:t></a:t>
            </a:r>
            <a:endParaRPr sz="1450">
              <a:latin typeface="Wingdings"/>
              <a:cs typeface="Wingdings"/>
            </a:endParaRPr>
          </a:p>
        </p:txBody>
      </p:sp>
      <p:sp>
        <p:nvSpPr>
          <p:cNvPr id="17" name="object 38">
            <a:extLst>
              <a:ext uri="{FF2B5EF4-FFF2-40B4-BE49-F238E27FC236}">
                <a16:creationId xmlns:a16="http://schemas.microsoft.com/office/drawing/2014/main" id="{8D8CC2D5-E0FB-4991-9733-184C551483EF}"/>
              </a:ext>
            </a:extLst>
          </p:cNvPr>
          <p:cNvSpPr/>
          <p:nvPr/>
        </p:nvSpPr>
        <p:spPr>
          <a:xfrm>
            <a:off x="381215" y="2657659"/>
            <a:ext cx="479425" cy="401955"/>
          </a:xfrm>
          <a:custGeom>
            <a:avLst/>
            <a:gdLst/>
            <a:ahLst/>
            <a:cxnLst/>
            <a:rect l="l" t="t" r="r" b="b"/>
            <a:pathLst>
              <a:path w="479425" h="401954">
                <a:moveTo>
                  <a:pt x="478867" y="0"/>
                </a:moveTo>
                <a:lnTo>
                  <a:pt x="0" y="0"/>
                </a:lnTo>
                <a:lnTo>
                  <a:pt x="0" y="401906"/>
                </a:lnTo>
                <a:lnTo>
                  <a:pt x="478867" y="401906"/>
                </a:lnTo>
                <a:lnTo>
                  <a:pt x="478867" y="0"/>
                </a:lnTo>
                <a:close/>
              </a:path>
            </a:pathLst>
          </a:custGeom>
          <a:solidFill>
            <a:srgbClr val="FFFFFF"/>
          </a:solidFill>
        </p:spPr>
        <p:txBody>
          <a:bodyPr wrap="square" lIns="0" tIns="0" rIns="0" bIns="0" rtlCol="0"/>
          <a:lstStyle/>
          <a:p>
            <a:endParaRPr/>
          </a:p>
        </p:txBody>
      </p:sp>
      <p:grpSp>
        <p:nvGrpSpPr>
          <p:cNvPr id="18" name="object 39">
            <a:extLst>
              <a:ext uri="{FF2B5EF4-FFF2-40B4-BE49-F238E27FC236}">
                <a16:creationId xmlns:a16="http://schemas.microsoft.com/office/drawing/2014/main" id="{A41A1BC0-4A48-4797-B5B4-E940C41DEC17}"/>
              </a:ext>
            </a:extLst>
          </p:cNvPr>
          <p:cNvGrpSpPr/>
          <p:nvPr/>
        </p:nvGrpSpPr>
        <p:grpSpPr>
          <a:xfrm>
            <a:off x="393915" y="2670359"/>
            <a:ext cx="454025" cy="376555"/>
            <a:chOff x="286339" y="3142448"/>
            <a:chExt cx="454025" cy="376555"/>
          </a:xfrm>
        </p:grpSpPr>
        <p:sp>
          <p:nvSpPr>
            <p:cNvPr id="19" name="object 40">
              <a:extLst>
                <a:ext uri="{FF2B5EF4-FFF2-40B4-BE49-F238E27FC236}">
                  <a16:creationId xmlns:a16="http://schemas.microsoft.com/office/drawing/2014/main" id="{92C5DFFD-3457-41F3-BAF2-154896F4DECD}"/>
                </a:ext>
              </a:extLst>
            </p:cNvPr>
            <p:cNvSpPr/>
            <p:nvPr/>
          </p:nvSpPr>
          <p:spPr>
            <a:xfrm>
              <a:off x="286339" y="3142448"/>
              <a:ext cx="454025" cy="376555"/>
            </a:xfrm>
            <a:custGeom>
              <a:avLst/>
              <a:gdLst/>
              <a:ahLst/>
              <a:cxnLst/>
              <a:rect l="l" t="t" r="r" b="b"/>
              <a:pathLst>
                <a:path w="454025" h="376554">
                  <a:moveTo>
                    <a:pt x="453467" y="0"/>
                  </a:moveTo>
                  <a:lnTo>
                    <a:pt x="0" y="0"/>
                  </a:lnTo>
                  <a:lnTo>
                    <a:pt x="0" y="376506"/>
                  </a:lnTo>
                  <a:lnTo>
                    <a:pt x="12700" y="363806"/>
                  </a:lnTo>
                  <a:lnTo>
                    <a:pt x="12700" y="12700"/>
                  </a:lnTo>
                  <a:lnTo>
                    <a:pt x="440767" y="12700"/>
                  </a:lnTo>
                  <a:lnTo>
                    <a:pt x="453467" y="0"/>
                  </a:lnTo>
                  <a:close/>
                </a:path>
              </a:pathLst>
            </a:custGeom>
            <a:solidFill>
              <a:srgbClr val="7F7F7F"/>
            </a:solidFill>
          </p:spPr>
          <p:txBody>
            <a:bodyPr wrap="square" lIns="0" tIns="0" rIns="0" bIns="0" rtlCol="0"/>
            <a:lstStyle/>
            <a:p>
              <a:endParaRPr/>
            </a:p>
          </p:txBody>
        </p:sp>
        <p:sp>
          <p:nvSpPr>
            <p:cNvPr id="20" name="object 41">
              <a:extLst>
                <a:ext uri="{FF2B5EF4-FFF2-40B4-BE49-F238E27FC236}">
                  <a16:creationId xmlns:a16="http://schemas.microsoft.com/office/drawing/2014/main" id="{3977029A-C965-47BE-AAA1-6545423D2262}"/>
                </a:ext>
              </a:extLst>
            </p:cNvPr>
            <p:cNvSpPr/>
            <p:nvPr/>
          </p:nvSpPr>
          <p:spPr>
            <a:xfrm>
              <a:off x="286339" y="3142448"/>
              <a:ext cx="454025" cy="376555"/>
            </a:xfrm>
            <a:custGeom>
              <a:avLst/>
              <a:gdLst/>
              <a:ahLst/>
              <a:cxnLst/>
              <a:rect l="l" t="t" r="r" b="b"/>
              <a:pathLst>
                <a:path w="454025" h="376554">
                  <a:moveTo>
                    <a:pt x="453467" y="0"/>
                  </a:moveTo>
                  <a:lnTo>
                    <a:pt x="440767" y="12700"/>
                  </a:lnTo>
                  <a:lnTo>
                    <a:pt x="440767" y="363806"/>
                  </a:lnTo>
                  <a:lnTo>
                    <a:pt x="12700" y="363806"/>
                  </a:lnTo>
                  <a:lnTo>
                    <a:pt x="0" y="376506"/>
                  </a:lnTo>
                  <a:lnTo>
                    <a:pt x="453467" y="376506"/>
                  </a:lnTo>
                  <a:lnTo>
                    <a:pt x="453467" y="0"/>
                  </a:lnTo>
                  <a:close/>
                </a:path>
              </a:pathLst>
            </a:custGeom>
            <a:solidFill>
              <a:srgbClr val="BFBFBF"/>
            </a:solidFill>
          </p:spPr>
          <p:txBody>
            <a:bodyPr wrap="square" lIns="0" tIns="0" rIns="0" bIns="0" rtlCol="0"/>
            <a:lstStyle/>
            <a:p>
              <a:endParaRPr/>
            </a:p>
          </p:txBody>
        </p:sp>
      </p:grpSp>
      <p:sp>
        <p:nvSpPr>
          <p:cNvPr id="21" name="object 42">
            <a:extLst>
              <a:ext uri="{FF2B5EF4-FFF2-40B4-BE49-F238E27FC236}">
                <a16:creationId xmlns:a16="http://schemas.microsoft.com/office/drawing/2014/main" id="{4047179A-FBD5-4761-BE40-38A3E776FB86}"/>
              </a:ext>
            </a:extLst>
          </p:cNvPr>
          <p:cNvSpPr/>
          <p:nvPr/>
        </p:nvSpPr>
        <p:spPr>
          <a:xfrm>
            <a:off x="381215" y="3505972"/>
            <a:ext cx="479425" cy="401955"/>
          </a:xfrm>
          <a:custGeom>
            <a:avLst/>
            <a:gdLst/>
            <a:ahLst/>
            <a:cxnLst/>
            <a:rect l="l" t="t" r="r" b="b"/>
            <a:pathLst>
              <a:path w="479425" h="401954">
                <a:moveTo>
                  <a:pt x="478867" y="0"/>
                </a:moveTo>
                <a:lnTo>
                  <a:pt x="0" y="0"/>
                </a:lnTo>
                <a:lnTo>
                  <a:pt x="0" y="401906"/>
                </a:lnTo>
                <a:lnTo>
                  <a:pt x="478867" y="401906"/>
                </a:lnTo>
                <a:lnTo>
                  <a:pt x="478867" y="0"/>
                </a:lnTo>
                <a:close/>
              </a:path>
            </a:pathLst>
          </a:custGeom>
          <a:solidFill>
            <a:srgbClr val="FFFFFF"/>
          </a:solidFill>
        </p:spPr>
        <p:txBody>
          <a:bodyPr wrap="square" lIns="0" tIns="0" rIns="0" bIns="0" rtlCol="0"/>
          <a:lstStyle/>
          <a:p>
            <a:endParaRPr/>
          </a:p>
        </p:txBody>
      </p:sp>
      <p:grpSp>
        <p:nvGrpSpPr>
          <p:cNvPr id="22" name="object 43">
            <a:extLst>
              <a:ext uri="{FF2B5EF4-FFF2-40B4-BE49-F238E27FC236}">
                <a16:creationId xmlns:a16="http://schemas.microsoft.com/office/drawing/2014/main" id="{80F2ED4A-9E65-46DD-BF7B-A63FCDB17A5D}"/>
              </a:ext>
            </a:extLst>
          </p:cNvPr>
          <p:cNvGrpSpPr/>
          <p:nvPr/>
        </p:nvGrpSpPr>
        <p:grpSpPr>
          <a:xfrm>
            <a:off x="393915" y="3518672"/>
            <a:ext cx="454025" cy="376555"/>
            <a:chOff x="286339" y="3664075"/>
            <a:chExt cx="454025" cy="376555"/>
          </a:xfrm>
        </p:grpSpPr>
        <p:sp>
          <p:nvSpPr>
            <p:cNvPr id="23" name="object 44">
              <a:extLst>
                <a:ext uri="{FF2B5EF4-FFF2-40B4-BE49-F238E27FC236}">
                  <a16:creationId xmlns:a16="http://schemas.microsoft.com/office/drawing/2014/main" id="{ED49B72D-9E27-4869-BE11-E7BA8747ED59}"/>
                </a:ext>
              </a:extLst>
            </p:cNvPr>
            <p:cNvSpPr/>
            <p:nvPr/>
          </p:nvSpPr>
          <p:spPr>
            <a:xfrm>
              <a:off x="286339" y="3664075"/>
              <a:ext cx="454025" cy="376555"/>
            </a:xfrm>
            <a:custGeom>
              <a:avLst/>
              <a:gdLst/>
              <a:ahLst/>
              <a:cxnLst/>
              <a:rect l="l" t="t" r="r" b="b"/>
              <a:pathLst>
                <a:path w="454025" h="376554">
                  <a:moveTo>
                    <a:pt x="453467" y="0"/>
                  </a:moveTo>
                  <a:lnTo>
                    <a:pt x="0" y="0"/>
                  </a:lnTo>
                  <a:lnTo>
                    <a:pt x="0" y="376506"/>
                  </a:lnTo>
                  <a:lnTo>
                    <a:pt x="12700" y="363806"/>
                  </a:lnTo>
                  <a:lnTo>
                    <a:pt x="12700" y="12699"/>
                  </a:lnTo>
                  <a:lnTo>
                    <a:pt x="440767" y="12699"/>
                  </a:lnTo>
                  <a:lnTo>
                    <a:pt x="453467" y="0"/>
                  </a:lnTo>
                  <a:close/>
                </a:path>
              </a:pathLst>
            </a:custGeom>
            <a:solidFill>
              <a:srgbClr val="7F7F7F"/>
            </a:solidFill>
          </p:spPr>
          <p:txBody>
            <a:bodyPr wrap="square" lIns="0" tIns="0" rIns="0" bIns="0" rtlCol="0"/>
            <a:lstStyle/>
            <a:p>
              <a:endParaRPr/>
            </a:p>
          </p:txBody>
        </p:sp>
        <p:sp>
          <p:nvSpPr>
            <p:cNvPr id="24" name="object 45">
              <a:extLst>
                <a:ext uri="{FF2B5EF4-FFF2-40B4-BE49-F238E27FC236}">
                  <a16:creationId xmlns:a16="http://schemas.microsoft.com/office/drawing/2014/main" id="{B2D8A2ED-E29A-445C-9220-6C96730A9584}"/>
                </a:ext>
              </a:extLst>
            </p:cNvPr>
            <p:cNvSpPr/>
            <p:nvPr/>
          </p:nvSpPr>
          <p:spPr>
            <a:xfrm>
              <a:off x="286339" y="3664075"/>
              <a:ext cx="454025" cy="376555"/>
            </a:xfrm>
            <a:custGeom>
              <a:avLst/>
              <a:gdLst/>
              <a:ahLst/>
              <a:cxnLst/>
              <a:rect l="l" t="t" r="r" b="b"/>
              <a:pathLst>
                <a:path w="454025" h="376554">
                  <a:moveTo>
                    <a:pt x="453467" y="0"/>
                  </a:moveTo>
                  <a:lnTo>
                    <a:pt x="440767" y="12699"/>
                  </a:lnTo>
                  <a:lnTo>
                    <a:pt x="440767" y="363806"/>
                  </a:lnTo>
                  <a:lnTo>
                    <a:pt x="12700" y="363806"/>
                  </a:lnTo>
                  <a:lnTo>
                    <a:pt x="0" y="376506"/>
                  </a:lnTo>
                  <a:lnTo>
                    <a:pt x="453467" y="376506"/>
                  </a:lnTo>
                  <a:lnTo>
                    <a:pt x="453467" y="0"/>
                  </a:lnTo>
                  <a:close/>
                </a:path>
              </a:pathLst>
            </a:custGeom>
            <a:solidFill>
              <a:srgbClr val="BFBFBF"/>
            </a:solidFill>
          </p:spPr>
          <p:txBody>
            <a:bodyPr wrap="square" lIns="0" tIns="0" rIns="0" bIns="0" rtlCol="0"/>
            <a:lstStyle/>
            <a:p>
              <a:endParaRPr/>
            </a:p>
          </p:txBody>
        </p:sp>
      </p:grpSp>
      <p:sp>
        <p:nvSpPr>
          <p:cNvPr id="25" name="object 46">
            <a:extLst>
              <a:ext uri="{FF2B5EF4-FFF2-40B4-BE49-F238E27FC236}">
                <a16:creationId xmlns:a16="http://schemas.microsoft.com/office/drawing/2014/main" id="{5338CA19-9A6C-4F35-952E-EBF05C960DAD}"/>
              </a:ext>
            </a:extLst>
          </p:cNvPr>
          <p:cNvSpPr/>
          <p:nvPr/>
        </p:nvSpPr>
        <p:spPr>
          <a:xfrm>
            <a:off x="381215" y="4401456"/>
            <a:ext cx="479425" cy="401955"/>
          </a:xfrm>
          <a:custGeom>
            <a:avLst/>
            <a:gdLst/>
            <a:ahLst/>
            <a:cxnLst/>
            <a:rect l="l" t="t" r="r" b="b"/>
            <a:pathLst>
              <a:path w="479425" h="401954">
                <a:moveTo>
                  <a:pt x="478867" y="0"/>
                </a:moveTo>
                <a:lnTo>
                  <a:pt x="0" y="0"/>
                </a:lnTo>
                <a:lnTo>
                  <a:pt x="0" y="401906"/>
                </a:lnTo>
                <a:lnTo>
                  <a:pt x="478867" y="401906"/>
                </a:lnTo>
                <a:lnTo>
                  <a:pt x="478867" y="0"/>
                </a:lnTo>
                <a:close/>
              </a:path>
            </a:pathLst>
          </a:custGeom>
          <a:solidFill>
            <a:srgbClr val="FFFFFF"/>
          </a:solidFill>
        </p:spPr>
        <p:txBody>
          <a:bodyPr wrap="square" lIns="0" tIns="0" rIns="0" bIns="0" rtlCol="0"/>
          <a:lstStyle/>
          <a:p>
            <a:endParaRPr/>
          </a:p>
        </p:txBody>
      </p:sp>
      <p:grpSp>
        <p:nvGrpSpPr>
          <p:cNvPr id="26" name="object 47">
            <a:extLst>
              <a:ext uri="{FF2B5EF4-FFF2-40B4-BE49-F238E27FC236}">
                <a16:creationId xmlns:a16="http://schemas.microsoft.com/office/drawing/2014/main" id="{0590495F-6F63-4DF5-B376-3616FFF1118F}"/>
              </a:ext>
            </a:extLst>
          </p:cNvPr>
          <p:cNvGrpSpPr/>
          <p:nvPr/>
        </p:nvGrpSpPr>
        <p:grpSpPr>
          <a:xfrm>
            <a:off x="393915" y="4414156"/>
            <a:ext cx="454025" cy="376555"/>
            <a:chOff x="286339" y="4202796"/>
            <a:chExt cx="454025" cy="376555"/>
          </a:xfrm>
        </p:grpSpPr>
        <p:sp>
          <p:nvSpPr>
            <p:cNvPr id="27" name="object 48">
              <a:extLst>
                <a:ext uri="{FF2B5EF4-FFF2-40B4-BE49-F238E27FC236}">
                  <a16:creationId xmlns:a16="http://schemas.microsoft.com/office/drawing/2014/main" id="{D75B1D1C-0DE1-4E11-84AB-2900A7AAD850}"/>
                </a:ext>
              </a:extLst>
            </p:cNvPr>
            <p:cNvSpPr/>
            <p:nvPr/>
          </p:nvSpPr>
          <p:spPr>
            <a:xfrm>
              <a:off x="286339" y="4202796"/>
              <a:ext cx="454025" cy="376555"/>
            </a:xfrm>
            <a:custGeom>
              <a:avLst/>
              <a:gdLst/>
              <a:ahLst/>
              <a:cxnLst/>
              <a:rect l="l" t="t" r="r" b="b"/>
              <a:pathLst>
                <a:path w="454025" h="376554">
                  <a:moveTo>
                    <a:pt x="453467" y="0"/>
                  </a:moveTo>
                  <a:lnTo>
                    <a:pt x="0" y="0"/>
                  </a:lnTo>
                  <a:lnTo>
                    <a:pt x="0" y="376506"/>
                  </a:lnTo>
                  <a:lnTo>
                    <a:pt x="12700" y="363806"/>
                  </a:lnTo>
                  <a:lnTo>
                    <a:pt x="12700" y="12699"/>
                  </a:lnTo>
                  <a:lnTo>
                    <a:pt x="440767" y="12699"/>
                  </a:lnTo>
                  <a:lnTo>
                    <a:pt x="453467" y="0"/>
                  </a:lnTo>
                  <a:close/>
                </a:path>
              </a:pathLst>
            </a:custGeom>
            <a:solidFill>
              <a:srgbClr val="7F7F7F"/>
            </a:solidFill>
          </p:spPr>
          <p:txBody>
            <a:bodyPr wrap="square" lIns="0" tIns="0" rIns="0" bIns="0" rtlCol="0"/>
            <a:lstStyle/>
            <a:p>
              <a:endParaRPr/>
            </a:p>
          </p:txBody>
        </p:sp>
        <p:sp>
          <p:nvSpPr>
            <p:cNvPr id="28" name="object 49">
              <a:extLst>
                <a:ext uri="{FF2B5EF4-FFF2-40B4-BE49-F238E27FC236}">
                  <a16:creationId xmlns:a16="http://schemas.microsoft.com/office/drawing/2014/main" id="{28B9CC60-33FA-41BB-A8B6-034A83018406}"/>
                </a:ext>
              </a:extLst>
            </p:cNvPr>
            <p:cNvSpPr/>
            <p:nvPr/>
          </p:nvSpPr>
          <p:spPr>
            <a:xfrm>
              <a:off x="286339" y="4202796"/>
              <a:ext cx="454025" cy="376555"/>
            </a:xfrm>
            <a:custGeom>
              <a:avLst/>
              <a:gdLst/>
              <a:ahLst/>
              <a:cxnLst/>
              <a:rect l="l" t="t" r="r" b="b"/>
              <a:pathLst>
                <a:path w="454025" h="376554">
                  <a:moveTo>
                    <a:pt x="453467" y="0"/>
                  </a:moveTo>
                  <a:lnTo>
                    <a:pt x="440767" y="12699"/>
                  </a:lnTo>
                  <a:lnTo>
                    <a:pt x="440767" y="363806"/>
                  </a:lnTo>
                  <a:lnTo>
                    <a:pt x="12700" y="363806"/>
                  </a:lnTo>
                  <a:lnTo>
                    <a:pt x="0" y="376506"/>
                  </a:lnTo>
                  <a:lnTo>
                    <a:pt x="453467" y="376506"/>
                  </a:lnTo>
                  <a:lnTo>
                    <a:pt x="453467" y="0"/>
                  </a:lnTo>
                  <a:close/>
                </a:path>
              </a:pathLst>
            </a:custGeom>
            <a:solidFill>
              <a:srgbClr val="BFBFBF"/>
            </a:solidFill>
          </p:spPr>
          <p:txBody>
            <a:bodyPr wrap="square" lIns="0" tIns="0" rIns="0" bIns="0" rtlCol="0"/>
            <a:lstStyle/>
            <a:p>
              <a:endParaRPr/>
            </a:p>
          </p:txBody>
        </p:sp>
      </p:grpSp>
      <p:sp>
        <p:nvSpPr>
          <p:cNvPr id="29" name="object 50">
            <a:extLst>
              <a:ext uri="{FF2B5EF4-FFF2-40B4-BE49-F238E27FC236}">
                <a16:creationId xmlns:a16="http://schemas.microsoft.com/office/drawing/2014/main" id="{D6445A0D-C59C-42A6-9C37-3F0FA88896FC}"/>
              </a:ext>
            </a:extLst>
          </p:cNvPr>
          <p:cNvSpPr/>
          <p:nvPr/>
        </p:nvSpPr>
        <p:spPr>
          <a:xfrm>
            <a:off x="381215" y="4965292"/>
            <a:ext cx="479425" cy="401955"/>
          </a:xfrm>
          <a:custGeom>
            <a:avLst/>
            <a:gdLst/>
            <a:ahLst/>
            <a:cxnLst/>
            <a:rect l="l" t="t" r="r" b="b"/>
            <a:pathLst>
              <a:path w="479425" h="401954">
                <a:moveTo>
                  <a:pt x="478867" y="0"/>
                </a:moveTo>
                <a:lnTo>
                  <a:pt x="0" y="0"/>
                </a:lnTo>
                <a:lnTo>
                  <a:pt x="0" y="401906"/>
                </a:lnTo>
                <a:lnTo>
                  <a:pt x="478867" y="401906"/>
                </a:lnTo>
                <a:lnTo>
                  <a:pt x="478867" y="0"/>
                </a:lnTo>
                <a:close/>
              </a:path>
            </a:pathLst>
          </a:custGeom>
          <a:solidFill>
            <a:srgbClr val="FFFFFF"/>
          </a:solidFill>
        </p:spPr>
        <p:txBody>
          <a:bodyPr wrap="square" lIns="0" tIns="0" rIns="0" bIns="0" rtlCol="0"/>
          <a:lstStyle/>
          <a:p>
            <a:endParaRPr/>
          </a:p>
        </p:txBody>
      </p:sp>
      <p:grpSp>
        <p:nvGrpSpPr>
          <p:cNvPr id="30" name="object 51">
            <a:extLst>
              <a:ext uri="{FF2B5EF4-FFF2-40B4-BE49-F238E27FC236}">
                <a16:creationId xmlns:a16="http://schemas.microsoft.com/office/drawing/2014/main" id="{2522C62D-3957-4EF6-81BD-EC93CFD32CA5}"/>
              </a:ext>
            </a:extLst>
          </p:cNvPr>
          <p:cNvGrpSpPr/>
          <p:nvPr/>
        </p:nvGrpSpPr>
        <p:grpSpPr>
          <a:xfrm>
            <a:off x="393915" y="4977992"/>
            <a:ext cx="454025" cy="376555"/>
            <a:chOff x="286339" y="4698770"/>
            <a:chExt cx="454025" cy="376555"/>
          </a:xfrm>
        </p:grpSpPr>
        <p:sp>
          <p:nvSpPr>
            <p:cNvPr id="31" name="object 52">
              <a:extLst>
                <a:ext uri="{FF2B5EF4-FFF2-40B4-BE49-F238E27FC236}">
                  <a16:creationId xmlns:a16="http://schemas.microsoft.com/office/drawing/2014/main" id="{02D682B8-0745-4FFB-99DC-C6AF2D2F1B8C}"/>
                </a:ext>
              </a:extLst>
            </p:cNvPr>
            <p:cNvSpPr/>
            <p:nvPr/>
          </p:nvSpPr>
          <p:spPr>
            <a:xfrm>
              <a:off x="286339" y="4698770"/>
              <a:ext cx="454025" cy="376555"/>
            </a:xfrm>
            <a:custGeom>
              <a:avLst/>
              <a:gdLst/>
              <a:ahLst/>
              <a:cxnLst/>
              <a:rect l="l" t="t" r="r" b="b"/>
              <a:pathLst>
                <a:path w="454025" h="376554">
                  <a:moveTo>
                    <a:pt x="453467" y="0"/>
                  </a:moveTo>
                  <a:lnTo>
                    <a:pt x="0" y="0"/>
                  </a:lnTo>
                  <a:lnTo>
                    <a:pt x="0" y="376506"/>
                  </a:lnTo>
                  <a:lnTo>
                    <a:pt x="12700" y="363806"/>
                  </a:lnTo>
                  <a:lnTo>
                    <a:pt x="12700" y="12699"/>
                  </a:lnTo>
                  <a:lnTo>
                    <a:pt x="440767" y="12699"/>
                  </a:lnTo>
                  <a:lnTo>
                    <a:pt x="453467" y="0"/>
                  </a:lnTo>
                  <a:close/>
                </a:path>
              </a:pathLst>
            </a:custGeom>
            <a:solidFill>
              <a:srgbClr val="7F7F7F"/>
            </a:solidFill>
          </p:spPr>
          <p:txBody>
            <a:bodyPr wrap="square" lIns="0" tIns="0" rIns="0" bIns="0" rtlCol="0"/>
            <a:lstStyle/>
            <a:p>
              <a:endParaRPr/>
            </a:p>
          </p:txBody>
        </p:sp>
        <p:sp>
          <p:nvSpPr>
            <p:cNvPr id="37" name="object 53">
              <a:extLst>
                <a:ext uri="{FF2B5EF4-FFF2-40B4-BE49-F238E27FC236}">
                  <a16:creationId xmlns:a16="http://schemas.microsoft.com/office/drawing/2014/main" id="{1AF35C8E-B7B1-4426-9BA8-8FF823A7A53C}"/>
                </a:ext>
              </a:extLst>
            </p:cNvPr>
            <p:cNvSpPr/>
            <p:nvPr/>
          </p:nvSpPr>
          <p:spPr>
            <a:xfrm>
              <a:off x="286339" y="4698770"/>
              <a:ext cx="454025" cy="376555"/>
            </a:xfrm>
            <a:custGeom>
              <a:avLst/>
              <a:gdLst/>
              <a:ahLst/>
              <a:cxnLst/>
              <a:rect l="l" t="t" r="r" b="b"/>
              <a:pathLst>
                <a:path w="454025" h="376554">
                  <a:moveTo>
                    <a:pt x="453467" y="0"/>
                  </a:moveTo>
                  <a:lnTo>
                    <a:pt x="440767" y="12699"/>
                  </a:lnTo>
                  <a:lnTo>
                    <a:pt x="440767" y="363806"/>
                  </a:lnTo>
                  <a:lnTo>
                    <a:pt x="12700" y="363806"/>
                  </a:lnTo>
                  <a:lnTo>
                    <a:pt x="0" y="376506"/>
                  </a:lnTo>
                  <a:lnTo>
                    <a:pt x="453467" y="376506"/>
                  </a:lnTo>
                  <a:lnTo>
                    <a:pt x="453467" y="0"/>
                  </a:lnTo>
                  <a:close/>
                </a:path>
              </a:pathLst>
            </a:custGeom>
            <a:solidFill>
              <a:srgbClr val="BFBFBF"/>
            </a:solidFill>
          </p:spPr>
          <p:txBody>
            <a:bodyPr wrap="square" lIns="0" tIns="0" rIns="0" bIns="0" rtlCol="0"/>
            <a:lstStyle/>
            <a:p>
              <a:endParaRPr/>
            </a:p>
          </p:txBody>
        </p:sp>
      </p:grpSp>
      <p:sp>
        <p:nvSpPr>
          <p:cNvPr id="3" name="Slide Number Placeholder 2">
            <a:extLst>
              <a:ext uri="{FF2B5EF4-FFF2-40B4-BE49-F238E27FC236}">
                <a16:creationId xmlns:a16="http://schemas.microsoft.com/office/drawing/2014/main" id="{6E9CAD94-4C0E-4E98-936C-31997E8C236C}"/>
              </a:ext>
            </a:extLst>
          </p:cNvPr>
          <p:cNvSpPr>
            <a:spLocks noGrp="1"/>
          </p:cNvSpPr>
          <p:nvPr>
            <p:ph type="sldNum" sz="quarter" idx="4"/>
          </p:nvPr>
        </p:nvSpPr>
        <p:spPr/>
        <p:txBody>
          <a:bodyPr/>
          <a:lstStyle/>
          <a:p>
            <a:fld id="{5D2F3693-3E64-EA49-9E40-0333868C2033}" type="slidenum">
              <a:rPr lang="en-US" smtClean="0"/>
              <a:pPr/>
              <a:t>102</a:t>
            </a:fld>
            <a:r>
              <a:rPr lang="en-US" dirty="0"/>
              <a:t> of 108</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Content Placeholder 47">
            <a:extLst>
              <a:ext uri="{FF2B5EF4-FFF2-40B4-BE49-F238E27FC236}">
                <a16:creationId xmlns:a16="http://schemas.microsoft.com/office/drawing/2014/main" id="{FE6947EE-0CF6-4B77-88D5-75A5A355DDBB}"/>
              </a:ext>
            </a:extLst>
          </p:cNvPr>
          <p:cNvSpPr>
            <a:spLocks noGrp="1"/>
          </p:cNvSpPr>
          <p:nvPr>
            <p:ph idx="1"/>
          </p:nvPr>
        </p:nvSpPr>
        <p:spPr/>
        <p:txBody>
          <a:bodyPr>
            <a:normAutofit/>
          </a:bodyPr>
          <a:lstStyle/>
          <a:p>
            <a:r>
              <a:rPr lang="en-US" dirty="0"/>
              <a:t>Which of the following statements about FINTEPLA </a:t>
            </a:r>
            <a:br>
              <a:rPr lang="en-US" dirty="0"/>
            </a:br>
            <a:r>
              <a:rPr lang="en-US" dirty="0"/>
              <a:t>is (are) true? (Select all that apply.)</a:t>
            </a:r>
          </a:p>
          <a:p>
            <a:pPr lvl="1"/>
            <a:r>
              <a:rPr lang="en-US" dirty="0"/>
              <a:t>2 mL and 4 mL calibrated oral dosing syringes will </a:t>
            </a:r>
            <a:br>
              <a:rPr lang="en-US" dirty="0"/>
            </a:br>
            <a:r>
              <a:rPr lang="en-US" dirty="0"/>
              <a:t>be provided.</a:t>
            </a:r>
          </a:p>
          <a:p>
            <a:pPr lvl="1"/>
            <a:r>
              <a:rPr lang="en-US" b="1" dirty="0"/>
              <a:t>FINTEPLA should be stored at room temperature between 20</a:t>
            </a:r>
            <a:r>
              <a:rPr lang="en-US" b="1" baseline="30000" dirty="0"/>
              <a:t>o</a:t>
            </a:r>
            <a:r>
              <a:rPr lang="en-US" b="1" dirty="0"/>
              <a:t>C to 25</a:t>
            </a:r>
            <a:r>
              <a:rPr lang="en-US" b="1" baseline="30000" dirty="0"/>
              <a:t>o</a:t>
            </a:r>
            <a:r>
              <a:rPr lang="en-US" b="1" dirty="0"/>
              <a:t>C (68</a:t>
            </a:r>
            <a:r>
              <a:rPr lang="en-US" b="1" baseline="30000" dirty="0"/>
              <a:t>o</a:t>
            </a:r>
            <a:r>
              <a:rPr lang="en-US" b="1" dirty="0"/>
              <a:t>F to 77</a:t>
            </a:r>
            <a:r>
              <a:rPr lang="en-US" b="1" baseline="30000" dirty="0"/>
              <a:t>o</a:t>
            </a:r>
            <a:r>
              <a:rPr lang="en-US" b="1" dirty="0"/>
              <a:t>F).</a:t>
            </a:r>
          </a:p>
          <a:p>
            <a:pPr lvl="1"/>
            <a:r>
              <a:rPr lang="en-US" dirty="0"/>
              <a:t>FINTEPLA may be frozen. </a:t>
            </a:r>
          </a:p>
          <a:p>
            <a:pPr lvl="1"/>
            <a:r>
              <a:rPr lang="en-US" dirty="0"/>
              <a:t>All of the above</a:t>
            </a:r>
          </a:p>
        </p:txBody>
      </p:sp>
      <p:sp>
        <p:nvSpPr>
          <p:cNvPr id="47" name="Title 46">
            <a:extLst>
              <a:ext uri="{FF2B5EF4-FFF2-40B4-BE49-F238E27FC236}">
                <a16:creationId xmlns:a16="http://schemas.microsoft.com/office/drawing/2014/main" id="{18B403B8-7A39-4BBB-B4A8-CC89DD2B963A}"/>
              </a:ext>
            </a:extLst>
          </p:cNvPr>
          <p:cNvSpPr>
            <a:spLocks noGrp="1"/>
          </p:cNvSpPr>
          <p:nvPr>
            <p:ph type="title"/>
          </p:nvPr>
        </p:nvSpPr>
        <p:spPr/>
        <p:txBody>
          <a:bodyPr/>
          <a:lstStyle/>
          <a:p>
            <a:r>
              <a:rPr lang="en-US" dirty="0"/>
              <a:t>Knowledge Check</a:t>
            </a:r>
          </a:p>
        </p:txBody>
      </p:sp>
      <p:sp>
        <p:nvSpPr>
          <p:cNvPr id="14" name="object 32">
            <a:extLst>
              <a:ext uri="{FF2B5EF4-FFF2-40B4-BE49-F238E27FC236}">
                <a16:creationId xmlns:a16="http://schemas.microsoft.com/office/drawing/2014/main" id="{91CEE2EC-82A9-45FC-AB38-76C6B4FF0CD0}"/>
              </a:ext>
            </a:extLst>
          </p:cNvPr>
          <p:cNvSpPr txBox="1"/>
          <p:nvPr/>
        </p:nvSpPr>
        <p:spPr>
          <a:xfrm>
            <a:off x="561678" y="2796790"/>
            <a:ext cx="163195" cy="203200"/>
          </a:xfrm>
          <a:prstGeom prst="rect">
            <a:avLst/>
          </a:prstGeom>
        </p:spPr>
        <p:txBody>
          <a:bodyPr vert="horz" wrap="square" lIns="0" tIns="0" rIns="0" bIns="0" rtlCol="0">
            <a:spAutoFit/>
          </a:bodyPr>
          <a:lstStyle/>
          <a:p>
            <a:pPr>
              <a:lnSpc>
                <a:spcPts val="1585"/>
              </a:lnSpc>
            </a:pPr>
            <a:r>
              <a:rPr sz="1450" spc="-10" dirty="0">
                <a:solidFill>
                  <a:srgbClr val="4B8B2B"/>
                </a:solidFill>
                <a:latin typeface="Wingdings"/>
                <a:cs typeface="Wingdings"/>
              </a:rPr>
              <a:t></a:t>
            </a:r>
            <a:endParaRPr sz="1450">
              <a:latin typeface="Wingdings"/>
              <a:cs typeface="Wingdings"/>
            </a:endParaRPr>
          </a:p>
        </p:txBody>
      </p:sp>
      <p:sp>
        <p:nvSpPr>
          <p:cNvPr id="15" name="object 33">
            <a:extLst>
              <a:ext uri="{FF2B5EF4-FFF2-40B4-BE49-F238E27FC236}">
                <a16:creationId xmlns:a16="http://schemas.microsoft.com/office/drawing/2014/main" id="{D7869871-72D1-4206-B738-57B3721A6BBA}"/>
              </a:ext>
            </a:extLst>
          </p:cNvPr>
          <p:cNvSpPr txBox="1"/>
          <p:nvPr/>
        </p:nvSpPr>
        <p:spPr>
          <a:xfrm>
            <a:off x="561678" y="3641636"/>
            <a:ext cx="163195" cy="203200"/>
          </a:xfrm>
          <a:prstGeom prst="rect">
            <a:avLst/>
          </a:prstGeom>
        </p:spPr>
        <p:txBody>
          <a:bodyPr vert="horz" wrap="square" lIns="0" tIns="0" rIns="0" bIns="0" rtlCol="0">
            <a:spAutoFit/>
          </a:bodyPr>
          <a:lstStyle/>
          <a:p>
            <a:pPr>
              <a:lnSpc>
                <a:spcPts val="1585"/>
              </a:lnSpc>
            </a:pPr>
            <a:r>
              <a:rPr sz="1450" spc="-10" dirty="0">
                <a:solidFill>
                  <a:srgbClr val="4B8B2B"/>
                </a:solidFill>
                <a:latin typeface="Wingdings"/>
                <a:cs typeface="Wingdings"/>
              </a:rPr>
              <a:t></a:t>
            </a:r>
            <a:endParaRPr sz="1450">
              <a:latin typeface="Wingdings"/>
              <a:cs typeface="Wingdings"/>
            </a:endParaRPr>
          </a:p>
        </p:txBody>
      </p:sp>
      <p:sp>
        <p:nvSpPr>
          <p:cNvPr id="16" name="object 34">
            <a:extLst>
              <a:ext uri="{FF2B5EF4-FFF2-40B4-BE49-F238E27FC236}">
                <a16:creationId xmlns:a16="http://schemas.microsoft.com/office/drawing/2014/main" id="{10F8F269-71BC-42A0-8D3E-77FAADA92A35}"/>
              </a:ext>
            </a:extLst>
          </p:cNvPr>
          <p:cNvSpPr txBox="1"/>
          <p:nvPr/>
        </p:nvSpPr>
        <p:spPr>
          <a:xfrm>
            <a:off x="561678" y="4516559"/>
            <a:ext cx="163195" cy="203200"/>
          </a:xfrm>
          <a:prstGeom prst="rect">
            <a:avLst/>
          </a:prstGeom>
        </p:spPr>
        <p:txBody>
          <a:bodyPr vert="horz" wrap="square" lIns="0" tIns="0" rIns="0" bIns="0" rtlCol="0">
            <a:spAutoFit/>
          </a:bodyPr>
          <a:lstStyle/>
          <a:p>
            <a:pPr>
              <a:lnSpc>
                <a:spcPts val="1585"/>
              </a:lnSpc>
            </a:pPr>
            <a:r>
              <a:rPr sz="1450" spc="-10" dirty="0">
                <a:solidFill>
                  <a:srgbClr val="4B8B2B"/>
                </a:solidFill>
                <a:latin typeface="Wingdings"/>
                <a:cs typeface="Wingdings"/>
              </a:rPr>
              <a:t></a:t>
            </a:r>
            <a:endParaRPr sz="1450">
              <a:latin typeface="Wingdings"/>
              <a:cs typeface="Wingdings"/>
            </a:endParaRPr>
          </a:p>
        </p:txBody>
      </p:sp>
      <p:sp>
        <p:nvSpPr>
          <p:cNvPr id="17" name="object 35">
            <a:extLst>
              <a:ext uri="{FF2B5EF4-FFF2-40B4-BE49-F238E27FC236}">
                <a16:creationId xmlns:a16="http://schemas.microsoft.com/office/drawing/2014/main" id="{59583AE5-A4B4-4BF8-84DB-FC0EEA304950}"/>
              </a:ext>
            </a:extLst>
          </p:cNvPr>
          <p:cNvSpPr txBox="1"/>
          <p:nvPr/>
        </p:nvSpPr>
        <p:spPr>
          <a:xfrm>
            <a:off x="561678" y="5102581"/>
            <a:ext cx="163195" cy="203200"/>
          </a:xfrm>
          <a:prstGeom prst="rect">
            <a:avLst/>
          </a:prstGeom>
        </p:spPr>
        <p:txBody>
          <a:bodyPr vert="horz" wrap="square" lIns="0" tIns="0" rIns="0" bIns="0" rtlCol="0">
            <a:spAutoFit/>
          </a:bodyPr>
          <a:lstStyle/>
          <a:p>
            <a:pPr>
              <a:lnSpc>
                <a:spcPts val="1585"/>
              </a:lnSpc>
            </a:pPr>
            <a:r>
              <a:rPr sz="1450" spc="-10" dirty="0">
                <a:solidFill>
                  <a:srgbClr val="4B8B2B"/>
                </a:solidFill>
                <a:latin typeface="Wingdings"/>
                <a:cs typeface="Wingdings"/>
              </a:rPr>
              <a:t></a:t>
            </a:r>
            <a:endParaRPr sz="1450">
              <a:latin typeface="Wingdings"/>
              <a:cs typeface="Wingdings"/>
            </a:endParaRPr>
          </a:p>
        </p:txBody>
      </p:sp>
      <p:sp>
        <p:nvSpPr>
          <p:cNvPr id="18" name="object 38">
            <a:extLst>
              <a:ext uri="{FF2B5EF4-FFF2-40B4-BE49-F238E27FC236}">
                <a16:creationId xmlns:a16="http://schemas.microsoft.com/office/drawing/2014/main" id="{4F1281D8-1AD6-4F28-A60C-F43FF1FAF4C7}"/>
              </a:ext>
            </a:extLst>
          </p:cNvPr>
          <p:cNvSpPr/>
          <p:nvPr/>
        </p:nvSpPr>
        <p:spPr>
          <a:xfrm>
            <a:off x="381215" y="2657659"/>
            <a:ext cx="479425" cy="401955"/>
          </a:xfrm>
          <a:custGeom>
            <a:avLst/>
            <a:gdLst/>
            <a:ahLst/>
            <a:cxnLst/>
            <a:rect l="l" t="t" r="r" b="b"/>
            <a:pathLst>
              <a:path w="479425" h="401954">
                <a:moveTo>
                  <a:pt x="478867" y="0"/>
                </a:moveTo>
                <a:lnTo>
                  <a:pt x="0" y="0"/>
                </a:lnTo>
                <a:lnTo>
                  <a:pt x="0" y="401906"/>
                </a:lnTo>
                <a:lnTo>
                  <a:pt x="478867" y="401906"/>
                </a:lnTo>
                <a:lnTo>
                  <a:pt x="478867" y="0"/>
                </a:lnTo>
                <a:close/>
              </a:path>
            </a:pathLst>
          </a:custGeom>
          <a:solidFill>
            <a:srgbClr val="FFFFFF"/>
          </a:solidFill>
        </p:spPr>
        <p:txBody>
          <a:bodyPr wrap="square" lIns="0" tIns="0" rIns="0" bIns="0" rtlCol="0"/>
          <a:lstStyle/>
          <a:p>
            <a:endParaRPr/>
          </a:p>
        </p:txBody>
      </p:sp>
      <p:grpSp>
        <p:nvGrpSpPr>
          <p:cNvPr id="19" name="object 39">
            <a:extLst>
              <a:ext uri="{FF2B5EF4-FFF2-40B4-BE49-F238E27FC236}">
                <a16:creationId xmlns:a16="http://schemas.microsoft.com/office/drawing/2014/main" id="{9A07D882-83E8-410B-B8AD-66254E9703A5}"/>
              </a:ext>
            </a:extLst>
          </p:cNvPr>
          <p:cNvGrpSpPr/>
          <p:nvPr/>
        </p:nvGrpSpPr>
        <p:grpSpPr>
          <a:xfrm>
            <a:off x="393915" y="2670359"/>
            <a:ext cx="454025" cy="376555"/>
            <a:chOff x="286339" y="3142448"/>
            <a:chExt cx="454025" cy="376555"/>
          </a:xfrm>
        </p:grpSpPr>
        <p:sp>
          <p:nvSpPr>
            <p:cNvPr id="20" name="object 40">
              <a:extLst>
                <a:ext uri="{FF2B5EF4-FFF2-40B4-BE49-F238E27FC236}">
                  <a16:creationId xmlns:a16="http://schemas.microsoft.com/office/drawing/2014/main" id="{FAA58218-AB49-4ABB-857F-E99413A245F9}"/>
                </a:ext>
              </a:extLst>
            </p:cNvPr>
            <p:cNvSpPr/>
            <p:nvPr/>
          </p:nvSpPr>
          <p:spPr>
            <a:xfrm>
              <a:off x="286339" y="3142448"/>
              <a:ext cx="454025" cy="376555"/>
            </a:xfrm>
            <a:custGeom>
              <a:avLst/>
              <a:gdLst/>
              <a:ahLst/>
              <a:cxnLst/>
              <a:rect l="l" t="t" r="r" b="b"/>
              <a:pathLst>
                <a:path w="454025" h="376554">
                  <a:moveTo>
                    <a:pt x="453467" y="0"/>
                  </a:moveTo>
                  <a:lnTo>
                    <a:pt x="0" y="0"/>
                  </a:lnTo>
                  <a:lnTo>
                    <a:pt x="0" y="376506"/>
                  </a:lnTo>
                  <a:lnTo>
                    <a:pt x="12700" y="363806"/>
                  </a:lnTo>
                  <a:lnTo>
                    <a:pt x="12700" y="12700"/>
                  </a:lnTo>
                  <a:lnTo>
                    <a:pt x="440767" y="12700"/>
                  </a:lnTo>
                  <a:lnTo>
                    <a:pt x="453467" y="0"/>
                  </a:lnTo>
                  <a:close/>
                </a:path>
              </a:pathLst>
            </a:custGeom>
            <a:solidFill>
              <a:srgbClr val="7F7F7F"/>
            </a:solidFill>
          </p:spPr>
          <p:txBody>
            <a:bodyPr wrap="square" lIns="0" tIns="0" rIns="0" bIns="0" rtlCol="0"/>
            <a:lstStyle/>
            <a:p>
              <a:endParaRPr/>
            </a:p>
          </p:txBody>
        </p:sp>
        <p:sp>
          <p:nvSpPr>
            <p:cNvPr id="21" name="object 41">
              <a:extLst>
                <a:ext uri="{FF2B5EF4-FFF2-40B4-BE49-F238E27FC236}">
                  <a16:creationId xmlns:a16="http://schemas.microsoft.com/office/drawing/2014/main" id="{02D69739-8725-446E-A66A-50EA5485BEB1}"/>
                </a:ext>
              </a:extLst>
            </p:cNvPr>
            <p:cNvSpPr/>
            <p:nvPr/>
          </p:nvSpPr>
          <p:spPr>
            <a:xfrm>
              <a:off x="286339" y="3142448"/>
              <a:ext cx="454025" cy="376555"/>
            </a:xfrm>
            <a:custGeom>
              <a:avLst/>
              <a:gdLst/>
              <a:ahLst/>
              <a:cxnLst/>
              <a:rect l="l" t="t" r="r" b="b"/>
              <a:pathLst>
                <a:path w="454025" h="376554">
                  <a:moveTo>
                    <a:pt x="453467" y="0"/>
                  </a:moveTo>
                  <a:lnTo>
                    <a:pt x="440767" y="12700"/>
                  </a:lnTo>
                  <a:lnTo>
                    <a:pt x="440767" y="363806"/>
                  </a:lnTo>
                  <a:lnTo>
                    <a:pt x="12700" y="363806"/>
                  </a:lnTo>
                  <a:lnTo>
                    <a:pt x="0" y="376506"/>
                  </a:lnTo>
                  <a:lnTo>
                    <a:pt x="453467" y="376506"/>
                  </a:lnTo>
                  <a:lnTo>
                    <a:pt x="453467" y="0"/>
                  </a:lnTo>
                  <a:close/>
                </a:path>
              </a:pathLst>
            </a:custGeom>
            <a:solidFill>
              <a:srgbClr val="BFBFBF"/>
            </a:solidFill>
          </p:spPr>
          <p:txBody>
            <a:bodyPr wrap="square" lIns="0" tIns="0" rIns="0" bIns="0" rtlCol="0"/>
            <a:lstStyle/>
            <a:p>
              <a:endParaRPr/>
            </a:p>
          </p:txBody>
        </p:sp>
      </p:grpSp>
      <p:sp>
        <p:nvSpPr>
          <p:cNvPr id="22" name="object 42">
            <a:extLst>
              <a:ext uri="{FF2B5EF4-FFF2-40B4-BE49-F238E27FC236}">
                <a16:creationId xmlns:a16="http://schemas.microsoft.com/office/drawing/2014/main" id="{8FAF227D-E05B-42A5-8050-0FA18BF6A723}"/>
              </a:ext>
            </a:extLst>
          </p:cNvPr>
          <p:cNvSpPr/>
          <p:nvPr/>
        </p:nvSpPr>
        <p:spPr>
          <a:xfrm>
            <a:off x="381215" y="3505972"/>
            <a:ext cx="479425" cy="401955"/>
          </a:xfrm>
          <a:custGeom>
            <a:avLst/>
            <a:gdLst/>
            <a:ahLst/>
            <a:cxnLst/>
            <a:rect l="l" t="t" r="r" b="b"/>
            <a:pathLst>
              <a:path w="479425" h="401954">
                <a:moveTo>
                  <a:pt x="478867" y="0"/>
                </a:moveTo>
                <a:lnTo>
                  <a:pt x="0" y="0"/>
                </a:lnTo>
                <a:lnTo>
                  <a:pt x="0" y="401906"/>
                </a:lnTo>
                <a:lnTo>
                  <a:pt x="478867" y="401906"/>
                </a:lnTo>
                <a:lnTo>
                  <a:pt x="478867" y="0"/>
                </a:lnTo>
                <a:close/>
              </a:path>
            </a:pathLst>
          </a:custGeom>
          <a:solidFill>
            <a:srgbClr val="FFFFFF"/>
          </a:solidFill>
        </p:spPr>
        <p:txBody>
          <a:bodyPr wrap="square" lIns="0" tIns="0" rIns="0" bIns="0" rtlCol="0"/>
          <a:lstStyle/>
          <a:p>
            <a:endParaRPr/>
          </a:p>
        </p:txBody>
      </p:sp>
      <p:grpSp>
        <p:nvGrpSpPr>
          <p:cNvPr id="23" name="object 43">
            <a:extLst>
              <a:ext uri="{FF2B5EF4-FFF2-40B4-BE49-F238E27FC236}">
                <a16:creationId xmlns:a16="http://schemas.microsoft.com/office/drawing/2014/main" id="{7C37327F-7470-4F34-A5EE-EA892FA6DA2B}"/>
              </a:ext>
            </a:extLst>
          </p:cNvPr>
          <p:cNvGrpSpPr/>
          <p:nvPr/>
        </p:nvGrpSpPr>
        <p:grpSpPr>
          <a:xfrm>
            <a:off x="393915" y="3518672"/>
            <a:ext cx="454025" cy="376555"/>
            <a:chOff x="286339" y="3664075"/>
            <a:chExt cx="454025" cy="376555"/>
          </a:xfrm>
        </p:grpSpPr>
        <p:sp>
          <p:nvSpPr>
            <p:cNvPr id="24" name="object 44">
              <a:extLst>
                <a:ext uri="{FF2B5EF4-FFF2-40B4-BE49-F238E27FC236}">
                  <a16:creationId xmlns:a16="http://schemas.microsoft.com/office/drawing/2014/main" id="{8DBBBC99-AEDA-4211-A97C-D6A6E7F6B920}"/>
                </a:ext>
              </a:extLst>
            </p:cNvPr>
            <p:cNvSpPr/>
            <p:nvPr/>
          </p:nvSpPr>
          <p:spPr>
            <a:xfrm>
              <a:off x="286339" y="3664075"/>
              <a:ext cx="454025" cy="376555"/>
            </a:xfrm>
            <a:custGeom>
              <a:avLst/>
              <a:gdLst/>
              <a:ahLst/>
              <a:cxnLst/>
              <a:rect l="l" t="t" r="r" b="b"/>
              <a:pathLst>
                <a:path w="454025" h="376554">
                  <a:moveTo>
                    <a:pt x="453467" y="0"/>
                  </a:moveTo>
                  <a:lnTo>
                    <a:pt x="0" y="0"/>
                  </a:lnTo>
                  <a:lnTo>
                    <a:pt x="0" y="376506"/>
                  </a:lnTo>
                  <a:lnTo>
                    <a:pt x="12700" y="363806"/>
                  </a:lnTo>
                  <a:lnTo>
                    <a:pt x="12700" y="12699"/>
                  </a:lnTo>
                  <a:lnTo>
                    <a:pt x="440767" y="12699"/>
                  </a:lnTo>
                  <a:lnTo>
                    <a:pt x="453467" y="0"/>
                  </a:lnTo>
                  <a:close/>
                </a:path>
              </a:pathLst>
            </a:custGeom>
            <a:solidFill>
              <a:srgbClr val="7F7F7F"/>
            </a:solidFill>
          </p:spPr>
          <p:txBody>
            <a:bodyPr wrap="square" lIns="0" tIns="0" rIns="0" bIns="0" rtlCol="0"/>
            <a:lstStyle/>
            <a:p>
              <a:endParaRPr/>
            </a:p>
          </p:txBody>
        </p:sp>
        <p:sp>
          <p:nvSpPr>
            <p:cNvPr id="25" name="object 45">
              <a:extLst>
                <a:ext uri="{FF2B5EF4-FFF2-40B4-BE49-F238E27FC236}">
                  <a16:creationId xmlns:a16="http://schemas.microsoft.com/office/drawing/2014/main" id="{067705DC-8D4E-406D-976F-35192E249386}"/>
                </a:ext>
              </a:extLst>
            </p:cNvPr>
            <p:cNvSpPr/>
            <p:nvPr/>
          </p:nvSpPr>
          <p:spPr>
            <a:xfrm>
              <a:off x="286339" y="3664075"/>
              <a:ext cx="454025" cy="376555"/>
            </a:xfrm>
            <a:custGeom>
              <a:avLst/>
              <a:gdLst/>
              <a:ahLst/>
              <a:cxnLst/>
              <a:rect l="l" t="t" r="r" b="b"/>
              <a:pathLst>
                <a:path w="454025" h="376554">
                  <a:moveTo>
                    <a:pt x="453467" y="0"/>
                  </a:moveTo>
                  <a:lnTo>
                    <a:pt x="440767" y="12699"/>
                  </a:lnTo>
                  <a:lnTo>
                    <a:pt x="440767" y="363806"/>
                  </a:lnTo>
                  <a:lnTo>
                    <a:pt x="12700" y="363806"/>
                  </a:lnTo>
                  <a:lnTo>
                    <a:pt x="0" y="376506"/>
                  </a:lnTo>
                  <a:lnTo>
                    <a:pt x="453467" y="376506"/>
                  </a:lnTo>
                  <a:lnTo>
                    <a:pt x="453467" y="0"/>
                  </a:lnTo>
                  <a:close/>
                </a:path>
              </a:pathLst>
            </a:custGeom>
            <a:solidFill>
              <a:srgbClr val="BFBFBF"/>
            </a:solidFill>
          </p:spPr>
          <p:txBody>
            <a:bodyPr wrap="square" lIns="0" tIns="0" rIns="0" bIns="0" rtlCol="0"/>
            <a:lstStyle/>
            <a:p>
              <a:endParaRPr/>
            </a:p>
          </p:txBody>
        </p:sp>
      </p:grpSp>
      <p:sp>
        <p:nvSpPr>
          <p:cNvPr id="26" name="object 46">
            <a:extLst>
              <a:ext uri="{FF2B5EF4-FFF2-40B4-BE49-F238E27FC236}">
                <a16:creationId xmlns:a16="http://schemas.microsoft.com/office/drawing/2014/main" id="{D813B53C-9714-42F2-87B9-597C1E1501D1}"/>
              </a:ext>
            </a:extLst>
          </p:cNvPr>
          <p:cNvSpPr/>
          <p:nvPr/>
        </p:nvSpPr>
        <p:spPr>
          <a:xfrm>
            <a:off x="381215" y="4401456"/>
            <a:ext cx="479425" cy="401955"/>
          </a:xfrm>
          <a:custGeom>
            <a:avLst/>
            <a:gdLst/>
            <a:ahLst/>
            <a:cxnLst/>
            <a:rect l="l" t="t" r="r" b="b"/>
            <a:pathLst>
              <a:path w="479425" h="401954">
                <a:moveTo>
                  <a:pt x="478867" y="0"/>
                </a:moveTo>
                <a:lnTo>
                  <a:pt x="0" y="0"/>
                </a:lnTo>
                <a:lnTo>
                  <a:pt x="0" y="401906"/>
                </a:lnTo>
                <a:lnTo>
                  <a:pt x="478867" y="401906"/>
                </a:lnTo>
                <a:lnTo>
                  <a:pt x="478867" y="0"/>
                </a:lnTo>
                <a:close/>
              </a:path>
            </a:pathLst>
          </a:custGeom>
          <a:solidFill>
            <a:srgbClr val="FFFFFF"/>
          </a:solidFill>
        </p:spPr>
        <p:txBody>
          <a:bodyPr wrap="square" lIns="0" tIns="0" rIns="0" bIns="0" rtlCol="0"/>
          <a:lstStyle/>
          <a:p>
            <a:endParaRPr/>
          </a:p>
        </p:txBody>
      </p:sp>
      <p:grpSp>
        <p:nvGrpSpPr>
          <p:cNvPr id="27" name="object 47">
            <a:extLst>
              <a:ext uri="{FF2B5EF4-FFF2-40B4-BE49-F238E27FC236}">
                <a16:creationId xmlns:a16="http://schemas.microsoft.com/office/drawing/2014/main" id="{CF7A0D75-A09B-46BC-B71D-4374C14EA2FB}"/>
              </a:ext>
            </a:extLst>
          </p:cNvPr>
          <p:cNvGrpSpPr/>
          <p:nvPr/>
        </p:nvGrpSpPr>
        <p:grpSpPr>
          <a:xfrm>
            <a:off x="393915" y="4414156"/>
            <a:ext cx="454025" cy="376555"/>
            <a:chOff x="286339" y="4202796"/>
            <a:chExt cx="454025" cy="376555"/>
          </a:xfrm>
        </p:grpSpPr>
        <p:sp>
          <p:nvSpPr>
            <p:cNvPr id="28" name="object 48">
              <a:extLst>
                <a:ext uri="{FF2B5EF4-FFF2-40B4-BE49-F238E27FC236}">
                  <a16:creationId xmlns:a16="http://schemas.microsoft.com/office/drawing/2014/main" id="{D01344A8-167E-4446-832D-FF1C025C8755}"/>
                </a:ext>
              </a:extLst>
            </p:cNvPr>
            <p:cNvSpPr/>
            <p:nvPr/>
          </p:nvSpPr>
          <p:spPr>
            <a:xfrm>
              <a:off x="286339" y="4202796"/>
              <a:ext cx="454025" cy="376555"/>
            </a:xfrm>
            <a:custGeom>
              <a:avLst/>
              <a:gdLst/>
              <a:ahLst/>
              <a:cxnLst/>
              <a:rect l="l" t="t" r="r" b="b"/>
              <a:pathLst>
                <a:path w="454025" h="376554">
                  <a:moveTo>
                    <a:pt x="453467" y="0"/>
                  </a:moveTo>
                  <a:lnTo>
                    <a:pt x="0" y="0"/>
                  </a:lnTo>
                  <a:lnTo>
                    <a:pt x="0" y="376506"/>
                  </a:lnTo>
                  <a:lnTo>
                    <a:pt x="12700" y="363806"/>
                  </a:lnTo>
                  <a:lnTo>
                    <a:pt x="12700" y="12699"/>
                  </a:lnTo>
                  <a:lnTo>
                    <a:pt x="440767" y="12699"/>
                  </a:lnTo>
                  <a:lnTo>
                    <a:pt x="453467" y="0"/>
                  </a:lnTo>
                  <a:close/>
                </a:path>
              </a:pathLst>
            </a:custGeom>
            <a:solidFill>
              <a:srgbClr val="7F7F7F"/>
            </a:solidFill>
          </p:spPr>
          <p:txBody>
            <a:bodyPr wrap="square" lIns="0" tIns="0" rIns="0" bIns="0" rtlCol="0"/>
            <a:lstStyle/>
            <a:p>
              <a:endParaRPr/>
            </a:p>
          </p:txBody>
        </p:sp>
        <p:sp>
          <p:nvSpPr>
            <p:cNvPr id="29" name="object 49">
              <a:extLst>
                <a:ext uri="{FF2B5EF4-FFF2-40B4-BE49-F238E27FC236}">
                  <a16:creationId xmlns:a16="http://schemas.microsoft.com/office/drawing/2014/main" id="{E868C544-D99A-40CC-BA65-90D1BFE8D019}"/>
                </a:ext>
              </a:extLst>
            </p:cNvPr>
            <p:cNvSpPr/>
            <p:nvPr/>
          </p:nvSpPr>
          <p:spPr>
            <a:xfrm>
              <a:off x="286339" y="4202796"/>
              <a:ext cx="454025" cy="376555"/>
            </a:xfrm>
            <a:custGeom>
              <a:avLst/>
              <a:gdLst/>
              <a:ahLst/>
              <a:cxnLst/>
              <a:rect l="l" t="t" r="r" b="b"/>
              <a:pathLst>
                <a:path w="454025" h="376554">
                  <a:moveTo>
                    <a:pt x="453467" y="0"/>
                  </a:moveTo>
                  <a:lnTo>
                    <a:pt x="440767" y="12699"/>
                  </a:lnTo>
                  <a:lnTo>
                    <a:pt x="440767" y="363806"/>
                  </a:lnTo>
                  <a:lnTo>
                    <a:pt x="12700" y="363806"/>
                  </a:lnTo>
                  <a:lnTo>
                    <a:pt x="0" y="376506"/>
                  </a:lnTo>
                  <a:lnTo>
                    <a:pt x="453467" y="376506"/>
                  </a:lnTo>
                  <a:lnTo>
                    <a:pt x="453467" y="0"/>
                  </a:lnTo>
                  <a:close/>
                </a:path>
              </a:pathLst>
            </a:custGeom>
            <a:solidFill>
              <a:srgbClr val="BFBFBF"/>
            </a:solidFill>
          </p:spPr>
          <p:txBody>
            <a:bodyPr wrap="square" lIns="0" tIns="0" rIns="0" bIns="0" rtlCol="0"/>
            <a:lstStyle/>
            <a:p>
              <a:endParaRPr/>
            </a:p>
          </p:txBody>
        </p:sp>
      </p:grpSp>
      <p:sp>
        <p:nvSpPr>
          <p:cNvPr id="30" name="object 50">
            <a:extLst>
              <a:ext uri="{FF2B5EF4-FFF2-40B4-BE49-F238E27FC236}">
                <a16:creationId xmlns:a16="http://schemas.microsoft.com/office/drawing/2014/main" id="{BDF56752-DDAD-4310-9237-46A8898314AB}"/>
              </a:ext>
            </a:extLst>
          </p:cNvPr>
          <p:cNvSpPr/>
          <p:nvPr/>
        </p:nvSpPr>
        <p:spPr>
          <a:xfrm>
            <a:off x="381215" y="4965292"/>
            <a:ext cx="479425" cy="401955"/>
          </a:xfrm>
          <a:custGeom>
            <a:avLst/>
            <a:gdLst/>
            <a:ahLst/>
            <a:cxnLst/>
            <a:rect l="l" t="t" r="r" b="b"/>
            <a:pathLst>
              <a:path w="479425" h="401954">
                <a:moveTo>
                  <a:pt x="478867" y="0"/>
                </a:moveTo>
                <a:lnTo>
                  <a:pt x="0" y="0"/>
                </a:lnTo>
                <a:lnTo>
                  <a:pt x="0" y="401906"/>
                </a:lnTo>
                <a:lnTo>
                  <a:pt x="478867" y="401906"/>
                </a:lnTo>
                <a:lnTo>
                  <a:pt x="478867" y="0"/>
                </a:lnTo>
                <a:close/>
              </a:path>
            </a:pathLst>
          </a:custGeom>
          <a:solidFill>
            <a:srgbClr val="FFFFFF"/>
          </a:solidFill>
        </p:spPr>
        <p:txBody>
          <a:bodyPr wrap="square" lIns="0" tIns="0" rIns="0" bIns="0" rtlCol="0"/>
          <a:lstStyle/>
          <a:p>
            <a:endParaRPr/>
          </a:p>
        </p:txBody>
      </p:sp>
      <p:grpSp>
        <p:nvGrpSpPr>
          <p:cNvPr id="31" name="object 51">
            <a:extLst>
              <a:ext uri="{FF2B5EF4-FFF2-40B4-BE49-F238E27FC236}">
                <a16:creationId xmlns:a16="http://schemas.microsoft.com/office/drawing/2014/main" id="{F4E8E920-6A40-46C8-92B9-C65A88A2209F}"/>
              </a:ext>
            </a:extLst>
          </p:cNvPr>
          <p:cNvGrpSpPr/>
          <p:nvPr/>
        </p:nvGrpSpPr>
        <p:grpSpPr>
          <a:xfrm>
            <a:off x="393915" y="4977992"/>
            <a:ext cx="454025" cy="376555"/>
            <a:chOff x="286339" y="4698770"/>
            <a:chExt cx="454025" cy="376555"/>
          </a:xfrm>
        </p:grpSpPr>
        <p:sp>
          <p:nvSpPr>
            <p:cNvPr id="37" name="object 52">
              <a:extLst>
                <a:ext uri="{FF2B5EF4-FFF2-40B4-BE49-F238E27FC236}">
                  <a16:creationId xmlns:a16="http://schemas.microsoft.com/office/drawing/2014/main" id="{DB85AE60-85C0-4EBB-9E17-E5AE6ACF971B}"/>
                </a:ext>
              </a:extLst>
            </p:cNvPr>
            <p:cNvSpPr/>
            <p:nvPr/>
          </p:nvSpPr>
          <p:spPr>
            <a:xfrm>
              <a:off x="286339" y="4698770"/>
              <a:ext cx="454025" cy="376555"/>
            </a:xfrm>
            <a:custGeom>
              <a:avLst/>
              <a:gdLst/>
              <a:ahLst/>
              <a:cxnLst/>
              <a:rect l="l" t="t" r="r" b="b"/>
              <a:pathLst>
                <a:path w="454025" h="376554">
                  <a:moveTo>
                    <a:pt x="453467" y="0"/>
                  </a:moveTo>
                  <a:lnTo>
                    <a:pt x="0" y="0"/>
                  </a:lnTo>
                  <a:lnTo>
                    <a:pt x="0" y="376506"/>
                  </a:lnTo>
                  <a:lnTo>
                    <a:pt x="12700" y="363806"/>
                  </a:lnTo>
                  <a:lnTo>
                    <a:pt x="12700" y="12699"/>
                  </a:lnTo>
                  <a:lnTo>
                    <a:pt x="440767" y="12699"/>
                  </a:lnTo>
                  <a:lnTo>
                    <a:pt x="453467" y="0"/>
                  </a:lnTo>
                  <a:close/>
                </a:path>
              </a:pathLst>
            </a:custGeom>
            <a:solidFill>
              <a:srgbClr val="7F7F7F"/>
            </a:solidFill>
          </p:spPr>
          <p:txBody>
            <a:bodyPr wrap="square" lIns="0" tIns="0" rIns="0" bIns="0" rtlCol="0"/>
            <a:lstStyle/>
            <a:p>
              <a:endParaRPr/>
            </a:p>
          </p:txBody>
        </p:sp>
        <p:sp>
          <p:nvSpPr>
            <p:cNvPr id="38" name="object 53">
              <a:extLst>
                <a:ext uri="{FF2B5EF4-FFF2-40B4-BE49-F238E27FC236}">
                  <a16:creationId xmlns:a16="http://schemas.microsoft.com/office/drawing/2014/main" id="{CF91704F-1BA6-4809-A073-C4128481A0FA}"/>
                </a:ext>
              </a:extLst>
            </p:cNvPr>
            <p:cNvSpPr/>
            <p:nvPr/>
          </p:nvSpPr>
          <p:spPr>
            <a:xfrm>
              <a:off x="286339" y="4698770"/>
              <a:ext cx="454025" cy="376555"/>
            </a:xfrm>
            <a:custGeom>
              <a:avLst/>
              <a:gdLst/>
              <a:ahLst/>
              <a:cxnLst/>
              <a:rect l="l" t="t" r="r" b="b"/>
              <a:pathLst>
                <a:path w="454025" h="376554">
                  <a:moveTo>
                    <a:pt x="453467" y="0"/>
                  </a:moveTo>
                  <a:lnTo>
                    <a:pt x="440767" y="12699"/>
                  </a:lnTo>
                  <a:lnTo>
                    <a:pt x="440767" y="363806"/>
                  </a:lnTo>
                  <a:lnTo>
                    <a:pt x="12700" y="363806"/>
                  </a:lnTo>
                  <a:lnTo>
                    <a:pt x="0" y="376506"/>
                  </a:lnTo>
                  <a:lnTo>
                    <a:pt x="453467" y="376506"/>
                  </a:lnTo>
                  <a:lnTo>
                    <a:pt x="453467" y="0"/>
                  </a:lnTo>
                  <a:close/>
                </a:path>
              </a:pathLst>
            </a:custGeom>
            <a:solidFill>
              <a:srgbClr val="BFBFBF"/>
            </a:solidFill>
          </p:spPr>
          <p:txBody>
            <a:bodyPr wrap="square" lIns="0" tIns="0" rIns="0" bIns="0" rtlCol="0"/>
            <a:lstStyle/>
            <a:p>
              <a:endParaRPr/>
            </a:p>
          </p:txBody>
        </p:sp>
      </p:grpSp>
      <p:sp>
        <p:nvSpPr>
          <p:cNvPr id="44" name="TextBox 43">
            <a:extLst>
              <a:ext uri="{FF2B5EF4-FFF2-40B4-BE49-F238E27FC236}">
                <a16:creationId xmlns:a16="http://schemas.microsoft.com/office/drawing/2014/main" id="{D956C125-818A-4DBB-B329-FE823028C958}"/>
              </a:ext>
            </a:extLst>
          </p:cNvPr>
          <p:cNvSpPr txBox="1"/>
          <p:nvPr/>
        </p:nvSpPr>
        <p:spPr>
          <a:xfrm>
            <a:off x="352436" y="3429000"/>
            <a:ext cx="479425" cy="646331"/>
          </a:xfrm>
          <a:prstGeom prst="rect">
            <a:avLst/>
          </a:prstGeom>
          <a:noFill/>
        </p:spPr>
        <p:txBody>
          <a:bodyPr wrap="square">
            <a:spAutoFit/>
          </a:bodyPr>
          <a:lstStyle/>
          <a:p>
            <a:pPr marR="0" lvl="0" indent="0" algn="l" defTabSz="914400" rtl="0" eaLnBrk="1" fontAlgn="auto" latinLnBrk="0" hangingPunct="1">
              <a:lnSpc>
                <a:spcPct val="100000"/>
              </a:lnSpc>
              <a:spcAft>
                <a:spcPts val="0"/>
              </a:spcAft>
              <a:buClrTx/>
              <a:buSzTx/>
              <a:buFontTx/>
              <a:buNone/>
              <a:tabLst/>
              <a:defRPr/>
            </a:pPr>
            <a:r>
              <a:rPr kumimoji="0" lang="en-US" sz="3600" b="1" i="0" u="none" strike="noStrike" kern="1200" cap="none" spc="0" normalizeH="0" baseline="0" noProof="0" dirty="0">
                <a:ln>
                  <a:noFill/>
                </a:ln>
                <a:solidFill>
                  <a:schemeClr val="tx2"/>
                </a:solidFill>
                <a:effectLst/>
                <a:uLnTx/>
                <a:uFillTx/>
                <a:latin typeface="Segoe UI"/>
                <a:ea typeface="+mn-ea"/>
                <a:cs typeface="Segoe UI"/>
                <a:sym typeface="Wingdings" panose="05000000000000000000" pitchFamily="2" charset="2"/>
              </a:rPr>
              <a:t></a:t>
            </a:r>
            <a:endParaRPr kumimoji="0" lang="en-US" sz="3600" b="1" i="0" u="none" strike="noStrike" kern="1200" cap="none" spc="0" normalizeH="0" baseline="0" noProof="0" dirty="0">
              <a:ln>
                <a:noFill/>
              </a:ln>
              <a:solidFill>
                <a:schemeClr val="tx2"/>
              </a:solidFill>
              <a:effectLst/>
              <a:uLnTx/>
              <a:uFillTx/>
              <a:latin typeface="Segoe UI"/>
              <a:ea typeface="+mn-ea"/>
              <a:cs typeface="Segoe UI"/>
            </a:endParaRPr>
          </a:p>
        </p:txBody>
      </p:sp>
      <p:sp>
        <p:nvSpPr>
          <p:cNvPr id="3" name="Slide Number Placeholder 2">
            <a:extLst>
              <a:ext uri="{FF2B5EF4-FFF2-40B4-BE49-F238E27FC236}">
                <a16:creationId xmlns:a16="http://schemas.microsoft.com/office/drawing/2014/main" id="{FFD72539-BC6E-420C-AD28-27D81D8D335C}"/>
              </a:ext>
            </a:extLst>
          </p:cNvPr>
          <p:cNvSpPr>
            <a:spLocks noGrp="1"/>
          </p:cNvSpPr>
          <p:nvPr>
            <p:ph type="sldNum" sz="quarter" idx="4"/>
          </p:nvPr>
        </p:nvSpPr>
        <p:spPr/>
        <p:txBody>
          <a:bodyPr/>
          <a:lstStyle/>
          <a:p>
            <a:fld id="{5D2F3693-3E64-EA49-9E40-0333868C2033}" type="slidenum">
              <a:rPr lang="en-US" smtClean="0"/>
              <a:pPr/>
              <a:t>103</a:t>
            </a:fld>
            <a:r>
              <a:rPr lang="en-US" dirty="0"/>
              <a:t> of 108</a:t>
            </a:r>
          </a:p>
        </p:txBody>
      </p:sp>
      <p:pic>
        <p:nvPicPr>
          <p:cNvPr id="45" name="object 35">
            <a:extLst>
              <a:ext uri="{FF2B5EF4-FFF2-40B4-BE49-F238E27FC236}">
                <a16:creationId xmlns:a16="http://schemas.microsoft.com/office/drawing/2014/main" id="{B6F8665C-77FA-4CB7-A1E1-96CC23DA1AB7}"/>
              </a:ext>
            </a:extLst>
          </p:cNvPr>
          <p:cNvPicPr/>
          <p:nvPr/>
        </p:nvPicPr>
        <p:blipFill>
          <a:blip r:embed="rId2" cstate="print"/>
          <a:stretch>
            <a:fillRect/>
          </a:stretch>
        </p:blipFill>
        <p:spPr>
          <a:xfrm>
            <a:off x="7007013" y="5902592"/>
            <a:ext cx="1920240" cy="364882"/>
          </a:xfrm>
          <a:prstGeom prst="rect">
            <a:avLst/>
          </a:prstGeom>
        </p:spPr>
      </p:pic>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a:extLst>
              <a:ext uri="{FF2B5EF4-FFF2-40B4-BE49-F238E27FC236}">
                <a16:creationId xmlns:a16="http://schemas.microsoft.com/office/drawing/2014/main" id="{C93AB772-67A6-48C1-A41F-5D844F5A781F}"/>
              </a:ext>
            </a:extLst>
          </p:cNvPr>
          <p:cNvSpPr>
            <a:spLocks noGrp="1"/>
          </p:cNvSpPr>
          <p:nvPr>
            <p:ph type="title"/>
          </p:nvPr>
        </p:nvSpPr>
        <p:spPr>
          <a:xfrm>
            <a:off x="284480" y="484632"/>
            <a:ext cx="8585200" cy="621792"/>
          </a:xfrm>
        </p:spPr>
        <p:txBody>
          <a:bodyPr/>
          <a:lstStyle/>
          <a:p>
            <a:r>
              <a:rPr lang="en-US" dirty="0"/>
              <a:t>Glossary</a:t>
            </a:r>
          </a:p>
        </p:txBody>
      </p:sp>
      <p:sp>
        <p:nvSpPr>
          <p:cNvPr id="31" name="Content Placeholder 30" hidden="1">
            <a:extLst>
              <a:ext uri="{FF2B5EF4-FFF2-40B4-BE49-F238E27FC236}">
                <a16:creationId xmlns:a16="http://schemas.microsoft.com/office/drawing/2014/main" id="{CC609410-E6E7-4049-87FB-52028930137B}"/>
              </a:ext>
            </a:extLst>
          </p:cNvPr>
          <p:cNvSpPr>
            <a:spLocks noGrp="1"/>
          </p:cNvSpPr>
          <p:nvPr>
            <p:ph idx="1"/>
          </p:nvPr>
        </p:nvSpPr>
        <p:spPr/>
        <p:txBody>
          <a:bodyPr/>
          <a:lstStyle/>
          <a:p>
            <a:endParaRPr lang="en-US"/>
          </a:p>
        </p:txBody>
      </p:sp>
      <p:graphicFrame>
        <p:nvGraphicFramePr>
          <p:cNvPr id="28" name="object 28"/>
          <p:cNvGraphicFramePr>
            <a:graphicFrameLocks noGrp="1"/>
          </p:cNvGraphicFramePr>
          <p:nvPr>
            <p:extLst>
              <p:ext uri="{D42A27DB-BD31-4B8C-83A1-F6EECF244321}">
                <p14:modId xmlns:p14="http://schemas.microsoft.com/office/powerpoint/2010/main" val="254806739"/>
              </p:ext>
            </p:extLst>
          </p:nvPr>
        </p:nvGraphicFramePr>
        <p:xfrm>
          <a:off x="347980" y="1066800"/>
          <a:ext cx="8448039" cy="4821936"/>
        </p:xfrm>
        <a:graphic>
          <a:graphicData uri="http://schemas.openxmlformats.org/drawingml/2006/table">
            <a:tbl>
              <a:tblPr firstRow="1" bandRow="1">
                <a:tableStyleId>{2D5ABB26-0587-4C30-8999-92F81FD0307C}</a:tableStyleId>
              </a:tblPr>
              <a:tblGrid>
                <a:gridCol w="1980564">
                  <a:extLst>
                    <a:ext uri="{9D8B030D-6E8A-4147-A177-3AD203B41FA5}">
                      <a16:colId xmlns:a16="http://schemas.microsoft.com/office/drawing/2014/main" val="20000"/>
                    </a:ext>
                  </a:extLst>
                </a:gridCol>
                <a:gridCol w="6467475">
                  <a:extLst>
                    <a:ext uri="{9D8B030D-6E8A-4147-A177-3AD203B41FA5}">
                      <a16:colId xmlns:a16="http://schemas.microsoft.com/office/drawing/2014/main" val="20001"/>
                    </a:ext>
                  </a:extLst>
                </a:gridCol>
              </a:tblGrid>
              <a:tr h="0">
                <a:tc>
                  <a:txBody>
                    <a:bodyPr/>
                    <a:lstStyle/>
                    <a:p>
                      <a:pPr marL="0">
                        <a:lnSpc>
                          <a:spcPct val="100000"/>
                        </a:lnSpc>
                        <a:spcBef>
                          <a:spcPts val="0"/>
                        </a:spcBef>
                      </a:pPr>
                      <a:r>
                        <a:rPr sz="1000" spc="-5" dirty="0">
                          <a:solidFill>
                            <a:schemeClr val="tx1"/>
                          </a:solidFill>
                          <a:latin typeface="Segoe UI" panose="020B0502040204020203" pitchFamily="34" charset="0"/>
                          <a:cs typeface="Segoe UI" panose="020B0502040204020203" pitchFamily="34" charset="0"/>
                        </a:rPr>
                        <a:t>adjunctive</a:t>
                      </a:r>
                      <a:endParaRPr sz="1000" dirty="0">
                        <a:solidFill>
                          <a:schemeClr val="tx1"/>
                        </a:solidFill>
                        <a:latin typeface="Segoe UI" panose="020B0502040204020203" pitchFamily="34" charset="0"/>
                        <a:cs typeface="Segoe UI" panose="020B0502040204020203" pitchFamily="34" charset="0"/>
                      </a:endParaRPr>
                    </a:p>
                  </a:txBody>
                  <a:tcPr marT="54864" marB="54864">
                    <a:lnT w="12700">
                      <a:solidFill>
                        <a:srgbClr val="2D953D"/>
                      </a:solidFill>
                      <a:prstDash val="solid"/>
                    </a:lnT>
                    <a:lnB w="12700">
                      <a:solidFill>
                        <a:srgbClr val="2D953D"/>
                      </a:solidFill>
                      <a:prstDash val="solid"/>
                    </a:lnB>
                    <a:solidFill>
                      <a:srgbClr val="F5F5F5"/>
                    </a:solidFill>
                  </a:tcPr>
                </a:tc>
                <a:tc>
                  <a:txBody>
                    <a:bodyPr/>
                    <a:lstStyle/>
                    <a:p>
                      <a:pPr marL="67945" algn="l">
                        <a:lnSpc>
                          <a:spcPct val="100000"/>
                        </a:lnSpc>
                        <a:spcBef>
                          <a:spcPts val="0"/>
                        </a:spcBef>
                      </a:pPr>
                      <a:r>
                        <a:rPr sz="1000" spc="-10" dirty="0">
                          <a:solidFill>
                            <a:schemeClr val="tx1"/>
                          </a:solidFill>
                          <a:latin typeface="Segoe UI" panose="020B0502040204020203" pitchFamily="34" charset="0"/>
                          <a:cs typeface="Segoe UI" panose="020B0502040204020203" pitchFamily="34" charset="0"/>
                        </a:rPr>
                        <a:t>treatment</a:t>
                      </a:r>
                      <a:r>
                        <a:rPr sz="1000" spc="30" dirty="0">
                          <a:solidFill>
                            <a:schemeClr val="tx1"/>
                          </a:solidFill>
                          <a:latin typeface="Segoe UI" panose="020B0502040204020203" pitchFamily="34" charset="0"/>
                          <a:cs typeface="Segoe UI" panose="020B0502040204020203" pitchFamily="34" charset="0"/>
                        </a:rPr>
                        <a:t> </a:t>
                      </a:r>
                      <a:r>
                        <a:rPr sz="1000" spc="-5" dirty="0">
                          <a:solidFill>
                            <a:schemeClr val="tx1"/>
                          </a:solidFill>
                          <a:latin typeface="Segoe UI" panose="020B0502040204020203" pitchFamily="34" charset="0"/>
                          <a:cs typeface="Segoe UI" panose="020B0502040204020203" pitchFamily="34" charset="0"/>
                        </a:rPr>
                        <a:t>added</a:t>
                      </a:r>
                      <a:r>
                        <a:rPr sz="1000" spc="25" dirty="0">
                          <a:solidFill>
                            <a:schemeClr val="tx1"/>
                          </a:solidFill>
                          <a:latin typeface="Segoe UI" panose="020B0502040204020203" pitchFamily="34" charset="0"/>
                          <a:cs typeface="Segoe UI" panose="020B0502040204020203" pitchFamily="34" charset="0"/>
                        </a:rPr>
                        <a:t> </a:t>
                      </a:r>
                      <a:r>
                        <a:rPr sz="1000" spc="-5" dirty="0">
                          <a:solidFill>
                            <a:schemeClr val="tx1"/>
                          </a:solidFill>
                          <a:latin typeface="Segoe UI" panose="020B0502040204020203" pitchFamily="34" charset="0"/>
                          <a:cs typeface="Segoe UI" panose="020B0502040204020203" pitchFamily="34" charset="0"/>
                        </a:rPr>
                        <a:t>to</a:t>
                      </a:r>
                      <a:r>
                        <a:rPr sz="1000" spc="5" dirty="0">
                          <a:solidFill>
                            <a:schemeClr val="tx1"/>
                          </a:solidFill>
                          <a:latin typeface="Segoe UI" panose="020B0502040204020203" pitchFamily="34" charset="0"/>
                          <a:cs typeface="Segoe UI" panose="020B0502040204020203" pitchFamily="34" charset="0"/>
                        </a:rPr>
                        <a:t> </a:t>
                      </a:r>
                      <a:r>
                        <a:rPr sz="1000" spc="-5" dirty="0">
                          <a:solidFill>
                            <a:schemeClr val="tx1"/>
                          </a:solidFill>
                          <a:latin typeface="Segoe UI" panose="020B0502040204020203" pitchFamily="34" charset="0"/>
                          <a:cs typeface="Segoe UI" panose="020B0502040204020203" pitchFamily="34" charset="0"/>
                        </a:rPr>
                        <a:t>the primary</a:t>
                      </a:r>
                      <a:r>
                        <a:rPr sz="1000" spc="35" dirty="0">
                          <a:solidFill>
                            <a:schemeClr val="tx1"/>
                          </a:solidFill>
                          <a:latin typeface="Segoe UI" panose="020B0502040204020203" pitchFamily="34" charset="0"/>
                          <a:cs typeface="Segoe UI" panose="020B0502040204020203" pitchFamily="34" charset="0"/>
                        </a:rPr>
                        <a:t> </a:t>
                      </a:r>
                      <a:r>
                        <a:rPr sz="1000" spc="-5" dirty="0">
                          <a:solidFill>
                            <a:schemeClr val="tx1"/>
                          </a:solidFill>
                          <a:latin typeface="Segoe UI" panose="020B0502040204020203" pitchFamily="34" charset="0"/>
                          <a:cs typeface="Segoe UI" panose="020B0502040204020203" pitchFamily="34" charset="0"/>
                        </a:rPr>
                        <a:t>or</a:t>
                      </a:r>
                      <a:r>
                        <a:rPr sz="1000" dirty="0">
                          <a:solidFill>
                            <a:schemeClr val="tx1"/>
                          </a:solidFill>
                          <a:latin typeface="Segoe UI" panose="020B0502040204020203" pitchFamily="34" charset="0"/>
                          <a:cs typeface="Segoe UI" panose="020B0502040204020203" pitchFamily="34" charset="0"/>
                        </a:rPr>
                        <a:t> </a:t>
                      </a:r>
                      <a:r>
                        <a:rPr sz="1000" spc="-5" dirty="0">
                          <a:solidFill>
                            <a:schemeClr val="tx1"/>
                          </a:solidFill>
                          <a:latin typeface="Segoe UI" panose="020B0502040204020203" pitchFamily="34" charset="0"/>
                          <a:cs typeface="Segoe UI" panose="020B0502040204020203" pitchFamily="34" charset="0"/>
                        </a:rPr>
                        <a:t>first-line</a:t>
                      </a:r>
                      <a:r>
                        <a:rPr sz="1000" spc="5" dirty="0">
                          <a:solidFill>
                            <a:schemeClr val="tx1"/>
                          </a:solidFill>
                          <a:latin typeface="Segoe UI" panose="020B0502040204020203" pitchFamily="34" charset="0"/>
                          <a:cs typeface="Segoe UI" panose="020B0502040204020203" pitchFamily="34" charset="0"/>
                        </a:rPr>
                        <a:t> </a:t>
                      </a:r>
                      <a:r>
                        <a:rPr sz="1000" spc="-10" dirty="0">
                          <a:solidFill>
                            <a:schemeClr val="tx1"/>
                          </a:solidFill>
                          <a:latin typeface="Segoe UI" panose="020B0502040204020203" pitchFamily="34" charset="0"/>
                          <a:cs typeface="Segoe UI" panose="020B0502040204020203" pitchFamily="34" charset="0"/>
                        </a:rPr>
                        <a:t>treatment</a:t>
                      </a:r>
                      <a:endParaRPr sz="1000" dirty="0">
                        <a:solidFill>
                          <a:schemeClr val="tx1"/>
                        </a:solidFill>
                        <a:latin typeface="Segoe UI" panose="020B0502040204020203" pitchFamily="34" charset="0"/>
                        <a:cs typeface="Segoe UI" panose="020B0502040204020203" pitchFamily="34" charset="0"/>
                      </a:endParaRPr>
                    </a:p>
                  </a:txBody>
                  <a:tcPr marT="54864" marB="54864">
                    <a:lnT w="12700">
                      <a:solidFill>
                        <a:srgbClr val="2D953D"/>
                      </a:solidFill>
                      <a:prstDash val="solid"/>
                    </a:lnT>
                    <a:lnB w="12700">
                      <a:solidFill>
                        <a:srgbClr val="2D953D"/>
                      </a:solidFill>
                      <a:prstDash val="solid"/>
                    </a:lnB>
                  </a:tcPr>
                </a:tc>
                <a:extLst>
                  <a:ext uri="{0D108BD9-81ED-4DB2-BD59-A6C34878D82A}">
                    <a16:rowId xmlns:a16="http://schemas.microsoft.com/office/drawing/2014/main" val="10000"/>
                  </a:ext>
                </a:extLst>
              </a:tr>
              <a:tr h="0">
                <a:tc>
                  <a:txBody>
                    <a:bodyPr/>
                    <a:lstStyle/>
                    <a:p>
                      <a:pPr marL="0">
                        <a:lnSpc>
                          <a:spcPct val="100000"/>
                        </a:lnSpc>
                        <a:spcBef>
                          <a:spcPts val="0"/>
                        </a:spcBef>
                      </a:pPr>
                      <a:r>
                        <a:rPr lang="en-US" sz="1000" b="0" dirty="0">
                          <a:solidFill>
                            <a:schemeClr val="tx1"/>
                          </a:solidFill>
                          <a:effectLst/>
                          <a:latin typeface="Segoe UI" panose="020B0502040204020203" pitchFamily="34" charset="0"/>
                          <a:ea typeface="MS Mincho" panose="02020609040205080304" pitchFamily="49" charset="-128"/>
                          <a:cs typeface="Segoe UI" panose="020B0502040204020203" pitchFamily="34" charset="0"/>
                        </a:rPr>
                        <a:t>aortic regurgitation</a:t>
                      </a:r>
                      <a:endParaRPr sz="1000" b="0" dirty="0">
                        <a:solidFill>
                          <a:schemeClr val="tx1"/>
                        </a:solidFill>
                        <a:latin typeface="Segoe UI" panose="020B0502040204020203" pitchFamily="34" charset="0"/>
                        <a:cs typeface="Segoe UI" panose="020B0502040204020203" pitchFamily="34" charset="0"/>
                      </a:endParaRPr>
                    </a:p>
                  </a:txBody>
                  <a:tcPr marT="54864" marB="54864">
                    <a:lnT w="12700">
                      <a:solidFill>
                        <a:srgbClr val="2D953D"/>
                      </a:solidFill>
                      <a:prstDash val="solid"/>
                    </a:lnT>
                    <a:lnB w="12700" cap="flat" cmpd="sng" algn="ctr">
                      <a:solidFill>
                        <a:srgbClr val="2D953D"/>
                      </a:solidFill>
                      <a:prstDash val="solid"/>
                      <a:round/>
                      <a:headEnd type="none" w="med" len="med"/>
                      <a:tailEnd type="none" w="med" len="med"/>
                    </a:lnB>
                    <a:solidFill>
                      <a:srgbClr val="F5F5F5"/>
                    </a:solidFill>
                  </a:tcPr>
                </a:tc>
                <a:tc>
                  <a:txBody>
                    <a:bodyPr/>
                    <a:lstStyle/>
                    <a:p>
                      <a:pPr marL="72390" algn="l">
                        <a:lnSpc>
                          <a:spcPct val="100000"/>
                        </a:lnSpc>
                        <a:spcBef>
                          <a:spcPts val="0"/>
                        </a:spcBef>
                      </a:pPr>
                      <a:r>
                        <a:rPr lang="en-US" sz="1000" dirty="0">
                          <a:solidFill>
                            <a:schemeClr val="tx1"/>
                          </a:solidFill>
                          <a:latin typeface="Segoe UI" panose="020B0502040204020203" pitchFamily="34" charset="0"/>
                          <a:cs typeface="Segoe UI" panose="020B0502040204020203" pitchFamily="34" charset="0"/>
                        </a:rPr>
                        <a:t>the backward flow of blood from the aorta into the left ventricle due to an imperfect closure of the aortic valve; also called valvular insufficiency, incompetence, or “leaky valve”</a:t>
                      </a:r>
                      <a:endParaRPr sz="1000" dirty="0">
                        <a:solidFill>
                          <a:srgbClr val="FF0000"/>
                        </a:solidFill>
                        <a:latin typeface="Segoe UI" panose="020B0502040204020203" pitchFamily="34" charset="0"/>
                        <a:cs typeface="Segoe UI" panose="020B0502040204020203" pitchFamily="34" charset="0"/>
                      </a:endParaRPr>
                    </a:p>
                  </a:txBody>
                  <a:tcPr marT="54864" marB="54864">
                    <a:lnT w="12700">
                      <a:solidFill>
                        <a:srgbClr val="2D953D"/>
                      </a:solidFill>
                      <a:prstDash val="solid"/>
                    </a:lnT>
                    <a:lnB w="12700" cap="flat" cmpd="sng" algn="ctr">
                      <a:solidFill>
                        <a:srgbClr val="2D953D"/>
                      </a:solidFill>
                      <a:prstDash val="solid"/>
                      <a:round/>
                      <a:headEnd type="none" w="med" len="med"/>
                      <a:tailEnd type="none" w="med" len="med"/>
                    </a:lnB>
                  </a:tcPr>
                </a:tc>
                <a:extLst>
                  <a:ext uri="{0D108BD9-81ED-4DB2-BD59-A6C34878D82A}">
                    <a16:rowId xmlns:a16="http://schemas.microsoft.com/office/drawing/2014/main" val="854503489"/>
                  </a:ext>
                </a:extLst>
              </a:tr>
              <a:tr h="0">
                <a:tc>
                  <a:txBody>
                    <a:bodyPr/>
                    <a:lstStyle/>
                    <a:p>
                      <a:pPr marL="0">
                        <a:lnSpc>
                          <a:spcPct val="100000"/>
                        </a:lnSpc>
                        <a:spcBef>
                          <a:spcPts val="0"/>
                        </a:spcBef>
                      </a:pPr>
                      <a:r>
                        <a:rPr sz="1000" spc="-5" dirty="0">
                          <a:solidFill>
                            <a:schemeClr val="tx1"/>
                          </a:solidFill>
                          <a:latin typeface="Segoe UI" panose="020B0502040204020203" pitchFamily="34" charset="0"/>
                          <a:cs typeface="Segoe UI" panose="020B0502040204020203" pitchFamily="34" charset="0"/>
                        </a:rPr>
                        <a:t>area</a:t>
                      </a:r>
                      <a:r>
                        <a:rPr sz="1000" spc="5" dirty="0">
                          <a:solidFill>
                            <a:schemeClr val="tx1"/>
                          </a:solidFill>
                          <a:latin typeface="Segoe UI" panose="020B0502040204020203" pitchFamily="34" charset="0"/>
                          <a:cs typeface="Segoe UI" panose="020B0502040204020203" pitchFamily="34" charset="0"/>
                        </a:rPr>
                        <a:t> </a:t>
                      </a:r>
                      <a:r>
                        <a:rPr sz="1000" spc="-5" dirty="0">
                          <a:solidFill>
                            <a:schemeClr val="tx1"/>
                          </a:solidFill>
                          <a:latin typeface="Segoe UI" panose="020B0502040204020203" pitchFamily="34" charset="0"/>
                          <a:cs typeface="Segoe UI" panose="020B0502040204020203" pitchFamily="34" charset="0"/>
                        </a:rPr>
                        <a:t>under</a:t>
                      </a:r>
                      <a:r>
                        <a:rPr sz="1000" spc="5" dirty="0">
                          <a:solidFill>
                            <a:schemeClr val="tx1"/>
                          </a:solidFill>
                          <a:latin typeface="Segoe UI" panose="020B0502040204020203" pitchFamily="34" charset="0"/>
                          <a:cs typeface="Segoe UI" panose="020B0502040204020203" pitchFamily="34" charset="0"/>
                        </a:rPr>
                        <a:t> </a:t>
                      </a:r>
                      <a:r>
                        <a:rPr sz="1000" spc="-5" dirty="0">
                          <a:solidFill>
                            <a:schemeClr val="tx1"/>
                          </a:solidFill>
                          <a:latin typeface="Segoe UI" panose="020B0502040204020203" pitchFamily="34" charset="0"/>
                          <a:cs typeface="Segoe UI" panose="020B0502040204020203" pitchFamily="34" charset="0"/>
                        </a:rPr>
                        <a:t>the</a:t>
                      </a:r>
                      <a:r>
                        <a:rPr sz="1000" spc="-15" dirty="0">
                          <a:solidFill>
                            <a:schemeClr val="tx1"/>
                          </a:solidFill>
                          <a:latin typeface="Segoe UI" panose="020B0502040204020203" pitchFamily="34" charset="0"/>
                          <a:cs typeface="Segoe UI" panose="020B0502040204020203" pitchFamily="34" charset="0"/>
                        </a:rPr>
                        <a:t> </a:t>
                      </a:r>
                      <a:r>
                        <a:rPr sz="1000" spc="-5" dirty="0">
                          <a:solidFill>
                            <a:schemeClr val="tx1"/>
                          </a:solidFill>
                          <a:latin typeface="Segoe UI" panose="020B0502040204020203" pitchFamily="34" charset="0"/>
                          <a:cs typeface="Segoe UI" panose="020B0502040204020203" pitchFamily="34" charset="0"/>
                        </a:rPr>
                        <a:t>curve</a:t>
                      </a:r>
                      <a:r>
                        <a:rPr sz="1000" spc="-10" dirty="0">
                          <a:solidFill>
                            <a:schemeClr val="tx1"/>
                          </a:solidFill>
                          <a:latin typeface="Segoe UI" panose="020B0502040204020203" pitchFamily="34" charset="0"/>
                          <a:cs typeface="Segoe UI" panose="020B0502040204020203" pitchFamily="34" charset="0"/>
                        </a:rPr>
                        <a:t> (AUC)</a:t>
                      </a:r>
                      <a:endParaRPr sz="1000" dirty="0">
                        <a:solidFill>
                          <a:schemeClr val="tx1"/>
                        </a:solidFill>
                        <a:latin typeface="Segoe UI" panose="020B0502040204020203" pitchFamily="34" charset="0"/>
                        <a:cs typeface="Segoe UI" panose="020B0502040204020203" pitchFamily="34" charset="0"/>
                      </a:endParaRPr>
                    </a:p>
                  </a:txBody>
                  <a:tcPr marT="54864" marB="54864">
                    <a:lnT w="12700">
                      <a:solidFill>
                        <a:srgbClr val="2D953D"/>
                      </a:solidFill>
                      <a:prstDash val="solid"/>
                    </a:lnT>
                    <a:lnB w="12700">
                      <a:solidFill>
                        <a:srgbClr val="2D953D"/>
                      </a:solidFill>
                      <a:prstDash val="solid"/>
                    </a:lnB>
                    <a:solidFill>
                      <a:srgbClr val="F5F5F5"/>
                    </a:solidFill>
                  </a:tcPr>
                </a:tc>
                <a:tc>
                  <a:txBody>
                    <a:bodyPr/>
                    <a:lstStyle/>
                    <a:p>
                      <a:pPr marL="72390" algn="l">
                        <a:lnSpc>
                          <a:spcPct val="100000"/>
                        </a:lnSpc>
                        <a:spcBef>
                          <a:spcPts val="0"/>
                        </a:spcBef>
                      </a:pPr>
                      <a:r>
                        <a:rPr sz="1000" spc="-5" dirty="0">
                          <a:solidFill>
                            <a:schemeClr val="tx1"/>
                          </a:solidFill>
                          <a:latin typeface="Segoe UI" panose="020B0502040204020203" pitchFamily="34" charset="0"/>
                          <a:cs typeface="Segoe UI" panose="020B0502040204020203" pitchFamily="34" charset="0"/>
                        </a:rPr>
                        <a:t>the</a:t>
                      </a:r>
                      <a:r>
                        <a:rPr sz="1000" spc="5" dirty="0">
                          <a:solidFill>
                            <a:schemeClr val="tx1"/>
                          </a:solidFill>
                          <a:latin typeface="Segoe UI" panose="020B0502040204020203" pitchFamily="34" charset="0"/>
                          <a:cs typeface="Segoe UI" panose="020B0502040204020203" pitchFamily="34" charset="0"/>
                        </a:rPr>
                        <a:t> </a:t>
                      </a:r>
                      <a:r>
                        <a:rPr sz="1000" spc="-5" dirty="0">
                          <a:solidFill>
                            <a:schemeClr val="tx1"/>
                          </a:solidFill>
                          <a:latin typeface="Segoe UI" panose="020B0502040204020203" pitchFamily="34" charset="0"/>
                          <a:cs typeface="Segoe UI" panose="020B0502040204020203" pitchFamily="34" charset="0"/>
                        </a:rPr>
                        <a:t>integrated</a:t>
                      </a:r>
                      <a:r>
                        <a:rPr sz="1000" spc="25" dirty="0">
                          <a:solidFill>
                            <a:schemeClr val="tx1"/>
                          </a:solidFill>
                          <a:latin typeface="Segoe UI" panose="020B0502040204020203" pitchFamily="34" charset="0"/>
                          <a:cs typeface="Segoe UI" panose="020B0502040204020203" pitchFamily="34" charset="0"/>
                        </a:rPr>
                        <a:t> </a:t>
                      </a:r>
                      <a:r>
                        <a:rPr sz="1000" spc="-5" dirty="0">
                          <a:solidFill>
                            <a:schemeClr val="tx1"/>
                          </a:solidFill>
                          <a:latin typeface="Segoe UI" panose="020B0502040204020203" pitchFamily="34" charset="0"/>
                          <a:cs typeface="Segoe UI" panose="020B0502040204020203" pitchFamily="34" charset="0"/>
                        </a:rPr>
                        <a:t>quantity</a:t>
                      </a:r>
                      <a:r>
                        <a:rPr sz="1000" spc="10" dirty="0">
                          <a:solidFill>
                            <a:schemeClr val="tx1"/>
                          </a:solidFill>
                          <a:latin typeface="Segoe UI" panose="020B0502040204020203" pitchFamily="34" charset="0"/>
                          <a:cs typeface="Segoe UI" panose="020B0502040204020203" pitchFamily="34" charset="0"/>
                        </a:rPr>
                        <a:t> </a:t>
                      </a:r>
                      <a:r>
                        <a:rPr sz="1000" spc="-5" dirty="0">
                          <a:solidFill>
                            <a:schemeClr val="tx1"/>
                          </a:solidFill>
                          <a:latin typeface="Segoe UI" panose="020B0502040204020203" pitchFamily="34" charset="0"/>
                          <a:cs typeface="Segoe UI" panose="020B0502040204020203" pitchFamily="34" charset="0"/>
                        </a:rPr>
                        <a:t>of</a:t>
                      </a:r>
                      <a:r>
                        <a:rPr sz="1000" dirty="0">
                          <a:solidFill>
                            <a:schemeClr val="tx1"/>
                          </a:solidFill>
                          <a:latin typeface="Segoe UI" panose="020B0502040204020203" pitchFamily="34" charset="0"/>
                          <a:cs typeface="Segoe UI" panose="020B0502040204020203" pitchFamily="34" charset="0"/>
                        </a:rPr>
                        <a:t> </a:t>
                      </a:r>
                      <a:r>
                        <a:rPr sz="1000" spc="-5" dirty="0">
                          <a:solidFill>
                            <a:schemeClr val="tx1"/>
                          </a:solidFill>
                          <a:latin typeface="Segoe UI" panose="020B0502040204020203" pitchFamily="34" charset="0"/>
                          <a:cs typeface="Segoe UI" panose="020B0502040204020203" pitchFamily="34" charset="0"/>
                        </a:rPr>
                        <a:t>drug</a:t>
                      </a:r>
                      <a:r>
                        <a:rPr sz="1000" dirty="0">
                          <a:solidFill>
                            <a:schemeClr val="tx1"/>
                          </a:solidFill>
                          <a:latin typeface="Segoe UI" panose="020B0502040204020203" pitchFamily="34" charset="0"/>
                          <a:cs typeface="Segoe UI" panose="020B0502040204020203" pitchFamily="34" charset="0"/>
                        </a:rPr>
                        <a:t> </a:t>
                      </a:r>
                      <a:r>
                        <a:rPr sz="1000" spc="-5" dirty="0">
                          <a:solidFill>
                            <a:schemeClr val="tx1"/>
                          </a:solidFill>
                          <a:latin typeface="Segoe UI" panose="020B0502040204020203" pitchFamily="34" charset="0"/>
                          <a:cs typeface="Segoe UI" panose="020B0502040204020203" pitchFamily="34" charset="0"/>
                        </a:rPr>
                        <a:t>(the</a:t>
                      </a:r>
                      <a:r>
                        <a:rPr sz="1000" dirty="0">
                          <a:solidFill>
                            <a:schemeClr val="tx1"/>
                          </a:solidFill>
                          <a:latin typeface="Segoe UI" panose="020B0502040204020203" pitchFamily="34" charset="0"/>
                          <a:cs typeface="Segoe UI" panose="020B0502040204020203" pitchFamily="34" charset="0"/>
                        </a:rPr>
                        <a:t> </a:t>
                      </a:r>
                      <a:r>
                        <a:rPr sz="1000" spc="-5" dirty="0">
                          <a:solidFill>
                            <a:schemeClr val="tx1"/>
                          </a:solidFill>
                          <a:latin typeface="Segoe UI" panose="020B0502040204020203" pitchFamily="34" charset="0"/>
                          <a:cs typeface="Segoe UI" panose="020B0502040204020203" pitchFamily="34" charset="0"/>
                        </a:rPr>
                        <a:t>serum</a:t>
                      </a:r>
                      <a:r>
                        <a:rPr sz="1000" spc="20" dirty="0">
                          <a:solidFill>
                            <a:schemeClr val="tx1"/>
                          </a:solidFill>
                          <a:latin typeface="Segoe UI" panose="020B0502040204020203" pitchFamily="34" charset="0"/>
                          <a:cs typeface="Segoe UI" panose="020B0502040204020203" pitchFamily="34" charset="0"/>
                        </a:rPr>
                        <a:t> </a:t>
                      </a:r>
                      <a:r>
                        <a:rPr sz="1000" spc="-5" dirty="0">
                          <a:solidFill>
                            <a:schemeClr val="tx1"/>
                          </a:solidFill>
                          <a:latin typeface="Segoe UI" panose="020B0502040204020203" pitchFamily="34" charset="0"/>
                          <a:cs typeface="Segoe UI" panose="020B0502040204020203" pitchFamily="34" charset="0"/>
                        </a:rPr>
                        <a:t>drug</a:t>
                      </a:r>
                      <a:r>
                        <a:rPr sz="1000" dirty="0">
                          <a:solidFill>
                            <a:schemeClr val="tx1"/>
                          </a:solidFill>
                          <a:latin typeface="Segoe UI" panose="020B0502040204020203" pitchFamily="34" charset="0"/>
                          <a:cs typeface="Segoe UI" panose="020B0502040204020203" pitchFamily="34" charset="0"/>
                        </a:rPr>
                        <a:t> </a:t>
                      </a:r>
                      <a:r>
                        <a:rPr sz="1000" spc="-5" dirty="0">
                          <a:solidFill>
                            <a:schemeClr val="tx1"/>
                          </a:solidFill>
                          <a:latin typeface="Segoe UI" panose="020B0502040204020203" pitchFamily="34" charset="0"/>
                          <a:cs typeface="Segoe UI" panose="020B0502040204020203" pitchFamily="34" charset="0"/>
                        </a:rPr>
                        <a:t>concentration</a:t>
                      </a:r>
                      <a:r>
                        <a:rPr sz="1000" spc="25" dirty="0">
                          <a:solidFill>
                            <a:schemeClr val="tx1"/>
                          </a:solidFill>
                          <a:latin typeface="Segoe UI" panose="020B0502040204020203" pitchFamily="34" charset="0"/>
                          <a:cs typeface="Segoe UI" panose="020B0502040204020203" pitchFamily="34" charset="0"/>
                        </a:rPr>
                        <a:t> </a:t>
                      </a:r>
                      <a:r>
                        <a:rPr sz="1000" spc="-5" dirty="0">
                          <a:solidFill>
                            <a:schemeClr val="tx1"/>
                          </a:solidFill>
                          <a:latin typeface="Segoe UI" panose="020B0502040204020203" pitchFamily="34" charset="0"/>
                          <a:cs typeface="Segoe UI" panose="020B0502040204020203" pitchFamily="34" charset="0"/>
                        </a:rPr>
                        <a:t>with</a:t>
                      </a:r>
                      <a:r>
                        <a:rPr sz="1000" dirty="0">
                          <a:solidFill>
                            <a:schemeClr val="tx1"/>
                          </a:solidFill>
                          <a:latin typeface="Segoe UI" panose="020B0502040204020203" pitchFamily="34" charset="0"/>
                          <a:cs typeface="Segoe UI" panose="020B0502040204020203" pitchFamily="34" charset="0"/>
                        </a:rPr>
                        <a:t> </a:t>
                      </a:r>
                      <a:r>
                        <a:rPr sz="1000" spc="-5" dirty="0">
                          <a:solidFill>
                            <a:schemeClr val="tx1"/>
                          </a:solidFill>
                          <a:latin typeface="Segoe UI" panose="020B0502040204020203" pitchFamily="34" charset="0"/>
                          <a:cs typeface="Segoe UI" panose="020B0502040204020203" pitchFamily="34" charset="0"/>
                        </a:rPr>
                        <a:t>respect</a:t>
                      </a:r>
                      <a:r>
                        <a:rPr sz="1000" spc="35" dirty="0">
                          <a:solidFill>
                            <a:schemeClr val="tx1"/>
                          </a:solidFill>
                          <a:latin typeface="Segoe UI" panose="020B0502040204020203" pitchFamily="34" charset="0"/>
                          <a:cs typeface="Segoe UI" panose="020B0502040204020203" pitchFamily="34" charset="0"/>
                        </a:rPr>
                        <a:t> </a:t>
                      </a:r>
                      <a:r>
                        <a:rPr sz="1000" spc="-5" dirty="0">
                          <a:solidFill>
                            <a:schemeClr val="tx1"/>
                          </a:solidFill>
                          <a:latin typeface="Segoe UI" panose="020B0502040204020203" pitchFamily="34" charset="0"/>
                          <a:cs typeface="Segoe UI" panose="020B0502040204020203" pitchFamily="34" charset="0"/>
                        </a:rPr>
                        <a:t>to</a:t>
                      </a:r>
                      <a:r>
                        <a:rPr sz="1000" spc="10" dirty="0">
                          <a:solidFill>
                            <a:schemeClr val="tx1"/>
                          </a:solidFill>
                          <a:latin typeface="Segoe UI" panose="020B0502040204020203" pitchFamily="34" charset="0"/>
                          <a:cs typeface="Segoe UI" panose="020B0502040204020203" pitchFamily="34" charset="0"/>
                        </a:rPr>
                        <a:t> </a:t>
                      </a:r>
                      <a:r>
                        <a:rPr sz="1000" spc="-10" dirty="0">
                          <a:solidFill>
                            <a:schemeClr val="tx1"/>
                          </a:solidFill>
                          <a:latin typeface="Segoe UI" panose="020B0502040204020203" pitchFamily="34" charset="0"/>
                          <a:cs typeface="Segoe UI" panose="020B0502040204020203" pitchFamily="34" charset="0"/>
                        </a:rPr>
                        <a:t>time</a:t>
                      </a:r>
                      <a:r>
                        <a:rPr sz="1000" spc="20" dirty="0">
                          <a:solidFill>
                            <a:schemeClr val="tx1"/>
                          </a:solidFill>
                          <a:latin typeface="Segoe UI" panose="020B0502040204020203" pitchFamily="34" charset="0"/>
                          <a:cs typeface="Segoe UI" panose="020B0502040204020203" pitchFamily="34" charset="0"/>
                        </a:rPr>
                        <a:t> </a:t>
                      </a:r>
                      <a:r>
                        <a:rPr sz="1000" spc="-5" dirty="0">
                          <a:solidFill>
                            <a:schemeClr val="tx1"/>
                          </a:solidFill>
                          <a:latin typeface="Segoe UI" panose="020B0502040204020203" pitchFamily="34" charset="0"/>
                          <a:cs typeface="Segoe UI" panose="020B0502040204020203" pitchFamily="34" charset="0"/>
                        </a:rPr>
                        <a:t>after</a:t>
                      </a:r>
                      <a:r>
                        <a:rPr sz="1000" spc="15" dirty="0">
                          <a:solidFill>
                            <a:schemeClr val="tx1"/>
                          </a:solidFill>
                          <a:latin typeface="Segoe UI" panose="020B0502040204020203" pitchFamily="34" charset="0"/>
                          <a:cs typeface="Segoe UI" panose="020B0502040204020203" pitchFamily="34" charset="0"/>
                        </a:rPr>
                        <a:t> </a:t>
                      </a:r>
                      <a:r>
                        <a:rPr sz="1000" spc="-10" dirty="0">
                          <a:solidFill>
                            <a:schemeClr val="tx1"/>
                          </a:solidFill>
                          <a:latin typeface="Segoe UI" panose="020B0502040204020203" pitchFamily="34" charset="0"/>
                          <a:cs typeface="Segoe UI" panose="020B0502040204020203" pitchFamily="34" charset="0"/>
                        </a:rPr>
                        <a:t>taking</a:t>
                      </a:r>
                      <a:r>
                        <a:rPr sz="1000" spc="15" dirty="0">
                          <a:solidFill>
                            <a:schemeClr val="tx1"/>
                          </a:solidFill>
                          <a:latin typeface="Segoe UI" panose="020B0502040204020203" pitchFamily="34" charset="0"/>
                          <a:cs typeface="Segoe UI" panose="020B0502040204020203" pitchFamily="34" charset="0"/>
                        </a:rPr>
                        <a:t> </a:t>
                      </a:r>
                      <a:r>
                        <a:rPr sz="1000" spc="-5" dirty="0">
                          <a:solidFill>
                            <a:schemeClr val="tx1"/>
                          </a:solidFill>
                          <a:latin typeface="Segoe UI" panose="020B0502040204020203" pitchFamily="34" charset="0"/>
                          <a:cs typeface="Segoe UI" panose="020B0502040204020203" pitchFamily="34" charset="0"/>
                        </a:rPr>
                        <a:t>a</a:t>
                      </a:r>
                      <a:r>
                        <a:rPr sz="1000" spc="10" dirty="0">
                          <a:solidFill>
                            <a:schemeClr val="tx1"/>
                          </a:solidFill>
                          <a:latin typeface="Segoe UI" panose="020B0502040204020203" pitchFamily="34" charset="0"/>
                          <a:cs typeface="Segoe UI" panose="020B0502040204020203" pitchFamily="34" charset="0"/>
                        </a:rPr>
                        <a:t> </a:t>
                      </a:r>
                      <a:r>
                        <a:rPr sz="1000" spc="-5" dirty="0">
                          <a:solidFill>
                            <a:schemeClr val="tx1"/>
                          </a:solidFill>
                          <a:latin typeface="Segoe UI" panose="020B0502040204020203" pitchFamily="34" charset="0"/>
                          <a:cs typeface="Segoe UI" panose="020B0502040204020203" pitchFamily="34" charset="0"/>
                        </a:rPr>
                        <a:t>single dose)</a:t>
                      </a:r>
                      <a:endParaRPr sz="1000" dirty="0">
                        <a:solidFill>
                          <a:schemeClr val="tx1"/>
                        </a:solidFill>
                        <a:latin typeface="Segoe UI" panose="020B0502040204020203" pitchFamily="34" charset="0"/>
                        <a:cs typeface="Segoe UI" panose="020B0502040204020203" pitchFamily="34" charset="0"/>
                      </a:endParaRPr>
                    </a:p>
                  </a:txBody>
                  <a:tcPr marT="54864" marB="54864">
                    <a:lnT w="12700">
                      <a:solidFill>
                        <a:srgbClr val="2D953D"/>
                      </a:solidFill>
                      <a:prstDash val="solid"/>
                    </a:lnT>
                    <a:lnB w="12700">
                      <a:solidFill>
                        <a:srgbClr val="2D953D"/>
                      </a:solidFill>
                      <a:prstDash val="solid"/>
                    </a:lnB>
                  </a:tcPr>
                </a:tc>
                <a:extLst>
                  <a:ext uri="{0D108BD9-81ED-4DB2-BD59-A6C34878D82A}">
                    <a16:rowId xmlns:a16="http://schemas.microsoft.com/office/drawing/2014/main" val="10001"/>
                  </a:ext>
                </a:extLst>
              </a:tr>
              <a:tr h="0">
                <a:tc>
                  <a:txBody>
                    <a:bodyPr/>
                    <a:lstStyle/>
                    <a:p>
                      <a:pPr marL="0">
                        <a:lnSpc>
                          <a:spcPct val="100000"/>
                        </a:lnSpc>
                        <a:spcBef>
                          <a:spcPts val="0"/>
                        </a:spcBef>
                      </a:pPr>
                      <a:r>
                        <a:rPr sz="1000" spc="-10" dirty="0">
                          <a:solidFill>
                            <a:schemeClr val="tx1"/>
                          </a:solidFill>
                          <a:latin typeface="Segoe UI" panose="020B0502040204020203" pitchFamily="34" charset="0"/>
                          <a:cs typeface="Segoe UI" panose="020B0502040204020203" pitchFamily="34" charset="0"/>
                        </a:rPr>
                        <a:t>ataxia</a:t>
                      </a:r>
                      <a:endParaRPr sz="1000" dirty="0">
                        <a:solidFill>
                          <a:schemeClr val="tx1"/>
                        </a:solidFill>
                        <a:latin typeface="Segoe UI" panose="020B0502040204020203" pitchFamily="34" charset="0"/>
                        <a:cs typeface="Segoe UI" panose="020B0502040204020203" pitchFamily="34" charset="0"/>
                      </a:endParaRPr>
                    </a:p>
                  </a:txBody>
                  <a:tcPr marT="54864" marB="54864">
                    <a:lnT w="12700">
                      <a:solidFill>
                        <a:srgbClr val="2D953D"/>
                      </a:solidFill>
                      <a:prstDash val="solid"/>
                    </a:lnT>
                    <a:lnB w="12700">
                      <a:solidFill>
                        <a:srgbClr val="2D953D"/>
                      </a:solidFill>
                      <a:prstDash val="solid"/>
                    </a:lnB>
                    <a:solidFill>
                      <a:srgbClr val="F5F5F5"/>
                    </a:solidFill>
                  </a:tcPr>
                </a:tc>
                <a:tc>
                  <a:txBody>
                    <a:bodyPr/>
                    <a:lstStyle/>
                    <a:p>
                      <a:pPr marL="72390" algn="l">
                        <a:lnSpc>
                          <a:spcPct val="100000"/>
                        </a:lnSpc>
                        <a:spcBef>
                          <a:spcPts val="0"/>
                        </a:spcBef>
                      </a:pPr>
                      <a:r>
                        <a:rPr sz="1000" spc="-5" dirty="0">
                          <a:solidFill>
                            <a:schemeClr val="tx1"/>
                          </a:solidFill>
                          <a:latin typeface="Segoe UI" panose="020B0502040204020203" pitchFamily="34" charset="0"/>
                          <a:cs typeface="Segoe UI" panose="020B0502040204020203" pitchFamily="34" charset="0"/>
                        </a:rPr>
                        <a:t>defective</a:t>
                      </a:r>
                      <a:r>
                        <a:rPr sz="1000" spc="30" dirty="0">
                          <a:solidFill>
                            <a:schemeClr val="tx1"/>
                          </a:solidFill>
                          <a:latin typeface="Segoe UI" panose="020B0502040204020203" pitchFamily="34" charset="0"/>
                          <a:cs typeface="Segoe UI" panose="020B0502040204020203" pitchFamily="34" charset="0"/>
                        </a:rPr>
                        <a:t> </a:t>
                      </a:r>
                      <a:r>
                        <a:rPr sz="1000" spc="-10" dirty="0">
                          <a:solidFill>
                            <a:schemeClr val="tx1"/>
                          </a:solidFill>
                          <a:latin typeface="Segoe UI" panose="020B0502040204020203" pitchFamily="34" charset="0"/>
                          <a:cs typeface="Segoe UI" panose="020B0502040204020203" pitchFamily="34" charset="0"/>
                        </a:rPr>
                        <a:t>muscular</a:t>
                      </a:r>
                      <a:r>
                        <a:rPr sz="1000" spc="40" dirty="0">
                          <a:solidFill>
                            <a:schemeClr val="tx1"/>
                          </a:solidFill>
                          <a:latin typeface="Segoe UI" panose="020B0502040204020203" pitchFamily="34" charset="0"/>
                          <a:cs typeface="Segoe UI" panose="020B0502040204020203" pitchFamily="34" charset="0"/>
                        </a:rPr>
                        <a:t> </a:t>
                      </a:r>
                      <a:r>
                        <a:rPr sz="1000" spc="-5" dirty="0">
                          <a:solidFill>
                            <a:schemeClr val="tx1"/>
                          </a:solidFill>
                          <a:latin typeface="Segoe UI" panose="020B0502040204020203" pitchFamily="34" charset="0"/>
                          <a:cs typeface="Segoe UI" panose="020B0502040204020203" pitchFamily="34" charset="0"/>
                        </a:rPr>
                        <a:t>coordination,</a:t>
                      </a:r>
                      <a:r>
                        <a:rPr sz="1000" spc="25" dirty="0">
                          <a:solidFill>
                            <a:schemeClr val="tx1"/>
                          </a:solidFill>
                          <a:latin typeface="Segoe UI" panose="020B0502040204020203" pitchFamily="34" charset="0"/>
                          <a:cs typeface="Segoe UI" panose="020B0502040204020203" pitchFamily="34" charset="0"/>
                        </a:rPr>
                        <a:t> </a:t>
                      </a:r>
                      <a:r>
                        <a:rPr sz="1000" spc="-10" dirty="0">
                          <a:solidFill>
                            <a:schemeClr val="tx1"/>
                          </a:solidFill>
                          <a:latin typeface="Segoe UI" panose="020B0502040204020203" pitchFamily="34" charset="0"/>
                          <a:cs typeface="Segoe UI" panose="020B0502040204020203" pitchFamily="34" charset="0"/>
                        </a:rPr>
                        <a:t>especially</a:t>
                      </a:r>
                      <a:r>
                        <a:rPr sz="1000" spc="45" dirty="0">
                          <a:solidFill>
                            <a:schemeClr val="tx1"/>
                          </a:solidFill>
                          <a:latin typeface="Segoe UI" panose="020B0502040204020203" pitchFamily="34" charset="0"/>
                          <a:cs typeface="Segoe UI" panose="020B0502040204020203" pitchFamily="34" charset="0"/>
                        </a:rPr>
                        <a:t> </a:t>
                      </a:r>
                      <a:r>
                        <a:rPr sz="1000" spc="-5" dirty="0">
                          <a:solidFill>
                            <a:schemeClr val="tx1"/>
                          </a:solidFill>
                          <a:latin typeface="Segoe UI" panose="020B0502040204020203" pitchFamily="34" charset="0"/>
                          <a:cs typeface="Segoe UI" panose="020B0502040204020203" pitchFamily="34" charset="0"/>
                        </a:rPr>
                        <a:t>that</a:t>
                      </a:r>
                      <a:r>
                        <a:rPr sz="1000" spc="25" dirty="0">
                          <a:solidFill>
                            <a:schemeClr val="tx1"/>
                          </a:solidFill>
                          <a:latin typeface="Segoe UI" panose="020B0502040204020203" pitchFamily="34" charset="0"/>
                          <a:cs typeface="Segoe UI" panose="020B0502040204020203" pitchFamily="34" charset="0"/>
                        </a:rPr>
                        <a:t> </a:t>
                      </a:r>
                      <a:r>
                        <a:rPr sz="1000" spc="-10" dirty="0">
                          <a:solidFill>
                            <a:schemeClr val="tx1"/>
                          </a:solidFill>
                          <a:latin typeface="Segoe UI" panose="020B0502040204020203" pitchFamily="34" charset="0"/>
                          <a:cs typeface="Segoe UI" panose="020B0502040204020203" pitchFamily="34" charset="0"/>
                        </a:rPr>
                        <a:t>manifested</a:t>
                      </a:r>
                      <a:r>
                        <a:rPr sz="1000" spc="50" dirty="0">
                          <a:solidFill>
                            <a:schemeClr val="tx1"/>
                          </a:solidFill>
                          <a:latin typeface="Segoe UI" panose="020B0502040204020203" pitchFamily="34" charset="0"/>
                          <a:cs typeface="Segoe UI" panose="020B0502040204020203" pitchFamily="34" charset="0"/>
                        </a:rPr>
                        <a:t> </a:t>
                      </a:r>
                      <a:r>
                        <a:rPr sz="1000" spc="-5" dirty="0">
                          <a:solidFill>
                            <a:schemeClr val="tx1"/>
                          </a:solidFill>
                          <a:latin typeface="Segoe UI" panose="020B0502040204020203" pitchFamily="34" charset="0"/>
                          <a:cs typeface="Segoe UI" panose="020B0502040204020203" pitchFamily="34" charset="0"/>
                        </a:rPr>
                        <a:t>when</a:t>
                      </a:r>
                      <a:r>
                        <a:rPr sz="1000" spc="25" dirty="0">
                          <a:solidFill>
                            <a:schemeClr val="tx1"/>
                          </a:solidFill>
                          <a:latin typeface="Segoe UI" panose="020B0502040204020203" pitchFamily="34" charset="0"/>
                          <a:cs typeface="Segoe UI" panose="020B0502040204020203" pitchFamily="34" charset="0"/>
                        </a:rPr>
                        <a:t> </a:t>
                      </a:r>
                      <a:r>
                        <a:rPr sz="1000" spc="-5" dirty="0">
                          <a:solidFill>
                            <a:schemeClr val="tx1"/>
                          </a:solidFill>
                          <a:latin typeface="Segoe UI" panose="020B0502040204020203" pitchFamily="34" charset="0"/>
                          <a:cs typeface="Segoe UI" panose="020B0502040204020203" pitchFamily="34" charset="0"/>
                        </a:rPr>
                        <a:t>voluntary</a:t>
                      </a:r>
                      <a:r>
                        <a:rPr sz="1000" spc="10" dirty="0">
                          <a:solidFill>
                            <a:schemeClr val="tx1"/>
                          </a:solidFill>
                          <a:latin typeface="Segoe UI" panose="020B0502040204020203" pitchFamily="34" charset="0"/>
                          <a:cs typeface="Segoe UI" panose="020B0502040204020203" pitchFamily="34" charset="0"/>
                        </a:rPr>
                        <a:t> </a:t>
                      </a:r>
                      <a:r>
                        <a:rPr sz="1000" spc="-10" dirty="0">
                          <a:solidFill>
                            <a:schemeClr val="tx1"/>
                          </a:solidFill>
                          <a:latin typeface="Segoe UI" panose="020B0502040204020203" pitchFamily="34" charset="0"/>
                          <a:cs typeface="Segoe UI" panose="020B0502040204020203" pitchFamily="34" charset="0"/>
                        </a:rPr>
                        <a:t>muscular</a:t>
                      </a:r>
                      <a:r>
                        <a:rPr sz="1000" spc="40" dirty="0">
                          <a:solidFill>
                            <a:schemeClr val="tx1"/>
                          </a:solidFill>
                          <a:latin typeface="Segoe UI" panose="020B0502040204020203" pitchFamily="34" charset="0"/>
                          <a:cs typeface="Segoe UI" panose="020B0502040204020203" pitchFamily="34" charset="0"/>
                        </a:rPr>
                        <a:t> </a:t>
                      </a:r>
                      <a:r>
                        <a:rPr sz="1000" spc="-10" dirty="0">
                          <a:solidFill>
                            <a:schemeClr val="tx1"/>
                          </a:solidFill>
                          <a:latin typeface="Segoe UI" panose="020B0502040204020203" pitchFamily="34" charset="0"/>
                          <a:cs typeface="Segoe UI" panose="020B0502040204020203" pitchFamily="34" charset="0"/>
                        </a:rPr>
                        <a:t>movements</a:t>
                      </a:r>
                      <a:r>
                        <a:rPr sz="1000" spc="50" dirty="0">
                          <a:solidFill>
                            <a:schemeClr val="tx1"/>
                          </a:solidFill>
                          <a:latin typeface="Segoe UI" panose="020B0502040204020203" pitchFamily="34" charset="0"/>
                          <a:cs typeface="Segoe UI" panose="020B0502040204020203" pitchFamily="34" charset="0"/>
                        </a:rPr>
                        <a:t> </a:t>
                      </a:r>
                      <a:r>
                        <a:rPr sz="1000" spc="-5" dirty="0">
                          <a:solidFill>
                            <a:schemeClr val="tx1"/>
                          </a:solidFill>
                          <a:latin typeface="Segoe UI" panose="020B0502040204020203" pitchFamily="34" charset="0"/>
                          <a:cs typeface="Segoe UI" panose="020B0502040204020203" pitchFamily="34" charset="0"/>
                        </a:rPr>
                        <a:t>are</a:t>
                      </a:r>
                      <a:r>
                        <a:rPr sz="1000" spc="30" dirty="0">
                          <a:solidFill>
                            <a:schemeClr val="tx1"/>
                          </a:solidFill>
                          <a:latin typeface="Segoe UI" panose="020B0502040204020203" pitchFamily="34" charset="0"/>
                          <a:cs typeface="Segoe UI" panose="020B0502040204020203" pitchFamily="34" charset="0"/>
                        </a:rPr>
                        <a:t> </a:t>
                      </a:r>
                      <a:r>
                        <a:rPr sz="1000" spc="-10" dirty="0">
                          <a:solidFill>
                            <a:schemeClr val="tx1"/>
                          </a:solidFill>
                          <a:latin typeface="Segoe UI" panose="020B0502040204020203" pitchFamily="34" charset="0"/>
                          <a:cs typeface="Segoe UI" panose="020B0502040204020203" pitchFamily="34" charset="0"/>
                        </a:rPr>
                        <a:t>attempted</a:t>
                      </a:r>
                      <a:endParaRPr sz="1000" dirty="0">
                        <a:solidFill>
                          <a:schemeClr val="tx1"/>
                        </a:solidFill>
                        <a:latin typeface="Segoe UI" panose="020B0502040204020203" pitchFamily="34" charset="0"/>
                        <a:cs typeface="Segoe UI" panose="020B0502040204020203" pitchFamily="34" charset="0"/>
                      </a:endParaRPr>
                    </a:p>
                  </a:txBody>
                  <a:tcPr marT="54864" marB="54864">
                    <a:lnT w="12700">
                      <a:solidFill>
                        <a:srgbClr val="2D953D"/>
                      </a:solidFill>
                      <a:prstDash val="solid"/>
                    </a:lnT>
                    <a:lnB w="12700">
                      <a:solidFill>
                        <a:srgbClr val="2D953D"/>
                      </a:solidFill>
                      <a:prstDash val="solid"/>
                    </a:lnB>
                  </a:tcPr>
                </a:tc>
                <a:extLst>
                  <a:ext uri="{0D108BD9-81ED-4DB2-BD59-A6C34878D82A}">
                    <a16:rowId xmlns:a16="http://schemas.microsoft.com/office/drawing/2014/main" val="10002"/>
                  </a:ext>
                </a:extLst>
              </a:tr>
              <a:tr h="0">
                <a:tc>
                  <a:txBody>
                    <a:bodyPr/>
                    <a:lstStyle/>
                    <a:p>
                      <a:pPr>
                        <a:lnSpc>
                          <a:spcPct val="100000"/>
                        </a:lnSpc>
                        <a:spcBef>
                          <a:spcPts val="0"/>
                        </a:spcBef>
                      </a:pPr>
                      <a:endParaRPr sz="1000" dirty="0">
                        <a:solidFill>
                          <a:schemeClr val="tx1"/>
                        </a:solidFill>
                        <a:latin typeface="Segoe UI" panose="020B0502040204020203" pitchFamily="34" charset="0"/>
                        <a:cs typeface="Segoe UI" panose="020B0502040204020203" pitchFamily="34" charset="0"/>
                      </a:endParaRPr>
                    </a:p>
                    <a:p>
                      <a:pPr marL="0">
                        <a:lnSpc>
                          <a:spcPct val="100000"/>
                        </a:lnSpc>
                        <a:spcBef>
                          <a:spcPts val="0"/>
                        </a:spcBef>
                      </a:pPr>
                      <a:r>
                        <a:rPr sz="1000" spc="-5" dirty="0">
                          <a:solidFill>
                            <a:schemeClr val="tx1"/>
                          </a:solidFill>
                          <a:latin typeface="Segoe UI" panose="020B0502040204020203" pitchFamily="34" charset="0"/>
                          <a:cs typeface="Segoe UI" panose="020B0502040204020203" pitchFamily="34" charset="0"/>
                        </a:rPr>
                        <a:t>bioavailability</a:t>
                      </a:r>
                      <a:endParaRPr sz="1000" dirty="0">
                        <a:solidFill>
                          <a:schemeClr val="tx1"/>
                        </a:solidFill>
                        <a:latin typeface="Segoe UI" panose="020B0502040204020203" pitchFamily="34" charset="0"/>
                        <a:cs typeface="Segoe UI" panose="020B0502040204020203" pitchFamily="34" charset="0"/>
                      </a:endParaRPr>
                    </a:p>
                  </a:txBody>
                  <a:tcPr marT="54864" marB="54864">
                    <a:lnT w="12700">
                      <a:solidFill>
                        <a:srgbClr val="2D953D"/>
                      </a:solidFill>
                      <a:prstDash val="solid"/>
                    </a:lnT>
                    <a:lnB w="12700">
                      <a:solidFill>
                        <a:srgbClr val="2D953D"/>
                      </a:solidFill>
                      <a:prstDash val="solid"/>
                    </a:lnB>
                    <a:solidFill>
                      <a:srgbClr val="F5F5F5"/>
                    </a:solidFill>
                  </a:tcPr>
                </a:tc>
                <a:tc>
                  <a:txBody>
                    <a:bodyPr/>
                    <a:lstStyle/>
                    <a:p>
                      <a:pPr marL="72390" marR="79375" algn="l">
                        <a:lnSpc>
                          <a:spcPct val="100000"/>
                        </a:lnSpc>
                        <a:spcBef>
                          <a:spcPts val="0"/>
                        </a:spcBef>
                      </a:pPr>
                      <a:r>
                        <a:rPr sz="1000" spc="-5" dirty="0">
                          <a:solidFill>
                            <a:schemeClr val="tx1"/>
                          </a:solidFill>
                          <a:latin typeface="Segoe UI" panose="020B0502040204020203" pitchFamily="34" charset="0"/>
                          <a:cs typeface="Segoe UI" panose="020B0502040204020203" pitchFamily="34" charset="0"/>
                        </a:rPr>
                        <a:t>the</a:t>
                      </a:r>
                      <a:r>
                        <a:rPr sz="1000" spc="10" dirty="0">
                          <a:solidFill>
                            <a:schemeClr val="tx1"/>
                          </a:solidFill>
                          <a:latin typeface="Segoe UI" panose="020B0502040204020203" pitchFamily="34" charset="0"/>
                          <a:cs typeface="Segoe UI" panose="020B0502040204020203" pitchFamily="34" charset="0"/>
                        </a:rPr>
                        <a:t> </a:t>
                      </a:r>
                      <a:r>
                        <a:rPr sz="1000" spc="-5" dirty="0">
                          <a:solidFill>
                            <a:schemeClr val="tx1"/>
                          </a:solidFill>
                          <a:latin typeface="Segoe UI" panose="020B0502040204020203" pitchFamily="34" charset="0"/>
                          <a:cs typeface="Segoe UI" panose="020B0502040204020203" pitchFamily="34" charset="0"/>
                        </a:rPr>
                        <a:t>rate</a:t>
                      </a:r>
                      <a:r>
                        <a:rPr sz="1000" spc="10" dirty="0">
                          <a:solidFill>
                            <a:schemeClr val="tx1"/>
                          </a:solidFill>
                          <a:latin typeface="Segoe UI" panose="020B0502040204020203" pitchFamily="34" charset="0"/>
                          <a:cs typeface="Segoe UI" panose="020B0502040204020203" pitchFamily="34" charset="0"/>
                        </a:rPr>
                        <a:t> </a:t>
                      </a:r>
                      <a:r>
                        <a:rPr sz="1000" spc="-5" dirty="0">
                          <a:solidFill>
                            <a:schemeClr val="tx1"/>
                          </a:solidFill>
                          <a:latin typeface="Segoe UI" panose="020B0502040204020203" pitchFamily="34" charset="0"/>
                          <a:cs typeface="Segoe UI" panose="020B0502040204020203" pitchFamily="34" charset="0"/>
                        </a:rPr>
                        <a:t>and</a:t>
                      </a:r>
                      <a:r>
                        <a:rPr sz="1000" spc="20" dirty="0">
                          <a:solidFill>
                            <a:schemeClr val="tx1"/>
                          </a:solidFill>
                          <a:latin typeface="Segoe UI" panose="020B0502040204020203" pitchFamily="34" charset="0"/>
                          <a:cs typeface="Segoe UI" panose="020B0502040204020203" pitchFamily="34" charset="0"/>
                        </a:rPr>
                        <a:t> </a:t>
                      </a:r>
                      <a:r>
                        <a:rPr sz="1000" spc="-10" dirty="0">
                          <a:solidFill>
                            <a:schemeClr val="tx1"/>
                          </a:solidFill>
                          <a:latin typeface="Segoe UI" panose="020B0502040204020203" pitchFamily="34" charset="0"/>
                          <a:cs typeface="Segoe UI" panose="020B0502040204020203" pitchFamily="34" charset="0"/>
                        </a:rPr>
                        <a:t>extent</a:t>
                      </a:r>
                      <a:r>
                        <a:rPr sz="1000" spc="25" dirty="0">
                          <a:solidFill>
                            <a:schemeClr val="tx1"/>
                          </a:solidFill>
                          <a:latin typeface="Segoe UI" panose="020B0502040204020203" pitchFamily="34" charset="0"/>
                          <a:cs typeface="Segoe UI" panose="020B0502040204020203" pitchFamily="34" charset="0"/>
                        </a:rPr>
                        <a:t> </a:t>
                      </a:r>
                      <a:r>
                        <a:rPr sz="1000" spc="-5" dirty="0">
                          <a:solidFill>
                            <a:schemeClr val="tx1"/>
                          </a:solidFill>
                          <a:latin typeface="Segoe UI" panose="020B0502040204020203" pitchFamily="34" charset="0"/>
                          <a:cs typeface="Segoe UI" panose="020B0502040204020203" pitchFamily="34" charset="0"/>
                        </a:rPr>
                        <a:t>to</a:t>
                      </a:r>
                      <a:r>
                        <a:rPr sz="1000" spc="15" dirty="0">
                          <a:solidFill>
                            <a:schemeClr val="tx1"/>
                          </a:solidFill>
                          <a:latin typeface="Segoe UI" panose="020B0502040204020203" pitchFamily="34" charset="0"/>
                          <a:cs typeface="Segoe UI" panose="020B0502040204020203" pitchFamily="34" charset="0"/>
                        </a:rPr>
                        <a:t> </a:t>
                      </a:r>
                      <a:r>
                        <a:rPr sz="1000" spc="-5" dirty="0">
                          <a:solidFill>
                            <a:schemeClr val="tx1"/>
                          </a:solidFill>
                          <a:latin typeface="Segoe UI" panose="020B0502040204020203" pitchFamily="34" charset="0"/>
                          <a:cs typeface="Segoe UI" panose="020B0502040204020203" pitchFamily="34" charset="0"/>
                        </a:rPr>
                        <a:t>which</a:t>
                      </a:r>
                      <a:r>
                        <a:rPr sz="1000" spc="5" dirty="0">
                          <a:solidFill>
                            <a:schemeClr val="tx1"/>
                          </a:solidFill>
                          <a:latin typeface="Segoe UI" panose="020B0502040204020203" pitchFamily="34" charset="0"/>
                          <a:cs typeface="Segoe UI" panose="020B0502040204020203" pitchFamily="34" charset="0"/>
                        </a:rPr>
                        <a:t> </a:t>
                      </a:r>
                      <a:r>
                        <a:rPr sz="1000" spc="-5" dirty="0">
                          <a:solidFill>
                            <a:schemeClr val="tx1"/>
                          </a:solidFill>
                          <a:latin typeface="Segoe UI" panose="020B0502040204020203" pitchFamily="34" charset="0"/>
                          <a:cs typeface="Segoe UI" panose="020B0502040204020203" pitchFamily="34" charset="0"/>
                        </a:rPr>
                        <a:t>an</a:t>
                      </a:r>
                      <a:r>
                        <a:rPr sz="1000" spc="15" dirty="0">
                          <a:solidFill>
                            <a:schemeClr val="tx1"/>
                          </a:solidFill>
                          <a:latin typeface="Segoe UI" panose="020B0502040204020203" pitchFamily="34" charset="0"/>
                          <a:cs typeface="Segoe UI" panose="020B0502040204020203" pitchFamily="34" charset="0"/>
                        </a:rPr>
                        <a:t> </a:t>
                      </a:r>
                      <a:r>
                        <a:rPr sz="1000" spc="-5" dirty="0">
                          <a:solidFill>
                            <a:schemeClr val="tx1"/>
                          </a:solidFill>
                          <a:latin typeface="Segoe UI" panose="020B0502040204020203" pitchFamily="34" charset="0"/>
                          <a:cs typeface="Segoe UI" panose="020B0502040204020203" pitchFamily="34" charset="0"/>
                        </a:rPr>
                        <a:t>active</a:t>
                      </a:r>
                      <a:r>
                        <a:rPr sz="1000" spc="10" dirty="0">
                          <a:solidFill>
                            <a:schemeClr val="tx1"/>
                          </a:solidFill>
                          <a:latin typeface="Segoe UI" panose="020B0502040204020203" pitchFamily="34" charset="0"/>
                          <a:cs typeface="Segoe UI" panose="020B0502040204020203" pitchFamily="34" charset="0"/>
                        </a:rPr>
                        <a:t> </a:t>
                      </a:r>
                      <a:r>
                        <a:rPr sz="1000" spc="-5" dirty="0">
                          <a:solidFill>
                            <a:schemeClr val="tx1"/>
                          </a:solidFill>
                          <a:latin typeface="Segoe UI" panose="020B0502040204020203" pitchFamily="34" charset="0"/>
                          <a:cs typeface="Segoe UI" panose="020B0502040204020203" pitchFamily="34" charset="0"/>
                        </a:rPr>
                        <a:t>drug</a:t>
                      </a:r>
                      <a:r>
                        <a:rPr sz="1000" spc="5" dirty="0">
                          <a:solidFill>
                            <a:schemeClr val="tx1"/>
                          </a:solidFill>
                          <a:latin typeface="Segoe UI" panose="020B0502040204020203" pitchFamily="34" charset="0"/>
                          <a:cs typeface="Segoe UI" panose="020B0502040204020203" pitchFamily="34" charset="0"/>
                        </a:rPr>
                        <a:t> </a:t>
                      </a:r>
                      <a:r>
                        <a:rPr sz="1000" spc="-5" dirty="0">
                          <a:solidFill>
                            <a:schemeClr val="tx1"/>
                          </a:solidFill>
                          <a:latin typeface="Segoe UI" panose="020B0502040204020203" pitchFamily="34" charset="0"/>
                          <a:cs typeface="Segoe UI" panose="020B0502040204020203" pitchFamily="34" charset="0"/>
                        </a:rPr>
                        <a:t>or</a:t>
                      </a:r>
                      <a:r>
                        <a:rPr sz="1000" spc="10" dirty="0">
                          <a:solidFill>
                            <a:schemeClr val="tx1"/>
                          </a:solidFill>
                          <a:latin typeface="Segoe UI" panose="020B0502040204020203" pitchFamily="34" charset="0"/>
                          <a:cs typeface="Segoe UI" panose="020B0502040204020203" pitchFamily="34" charset="0"/>
                        </a:rPr>
                        <a:t> </a:t>
                      </a:r>
                      <a:r>
                        <a:rPr sz="1000" spc="-10" dirty="0">
                          <a:solidFill>
                            <a:schemeClr val="tx1"/>
                          </a:solidFill>
                          <a:latin typeface="Segoe UI" panose="020B0502040204020203" pitchFamily="34" charset="0"/>
                          <a:cs typeface="Segoe UI" panose="020B0502040204020203" pitchFamily="34" charset="0"/>
                        </a:rPr>
                        <a:t>metabolite</a:t>
                      </a:r>
                      <a:r>
                        <a:rPr sz="1000" spc="35" dirty="0">
                          <a:solidFill>
                            <a:schemeClr val="tx1"/>
                          </a:solidFill>
                          <a:latin typeface="Segoe UI" panose="020B0502040204020203" pitchFamily="34" charset="0"/>
                          <a:cs typeface="Segoe UI" panose="020B0502040204020203" pitchFamily="34" charset="0"/>
                        </a:rPr>
                        <a:t> </a:t>
                      </a:r>
                      <a:r>
                        <a:rPr sz="1000" spc="-5" dirty="0">
                          <a:solidFill>
                            <a:schemeClr val="tx1"/>
                          </a:solidFill>
                          <a:latin typeface="Segoe UI" panose="020B0502040204020203" pitchFamily="34" charset="0"/>
                          <a:cs typeface="Segoe UI" panose="020B0502040204020203" pitchFamily="34" charset="0"/>
                        </a:rPr>
                        <a:t>enters</a:t>
                      </a:r>
                      <a:r>
                        <a:rPr sz="1000" spc="25" dirty="0">
                          <a:solidFill>
                            <a:schemeClr val="tx1"/>
                          </a:solidFill>
                          <a:latin typeface="Segoe UI" panose="020B0502040204020203" pitchFamily="34" charset="0"/>
                          <a:cs typeface="Segoe UI" panose="020B0502040204020203" pitchFamily="34" charset="0"/>
                        </a:rPr>
                        <a:t> </a:t>
                      </a:r>
                      <a:r>
                        <a:rPr sz="1000" spc="-5" dirty="0">
                          <a:solidFill>
                            <a:schemeClr val="tx1"/>
                          </a:solidFill>
                          <a:latin typeface="Segoe UI" panose="020B0502040204020203" pitchFamily="34" charset="0"/>
                          <a:cs typeface="Segoe UI" panose="020B0502040204020203" pitchFamily="34" charset="0"/>
                        </a:rPr>
                        <a:t>the</a:t>
                      </a:r>
                      <a:r>
                        <a:rPr sz="1000" spc="10" dirty="0">
                          <a:solidFill>
                            <a:schemeClr val="tx1"/>
                          </a:solidFill>
                          <a:latin typeface="Segoe UI" panose="020B0502040204020203" pitchFamily="34" charset="0"/>
                          <a:cs typeface="Segoe UI" panose="020B0502040204020203" pitchFamily="34" charset="0"/>
                        </a:rPr>
                        <a:t> </a:t>
                      </a:r>
                      <a:r>
                        <a:rPr sz="1000" spc="-5" dirty="0">
                          <a:solidFill>
                            <a:schemeClr val="tx1"/>
                          </a:solidFill>
                          <a:latin typeface="Segoe UI" panose="020B0502040204020203" pitchFamily="34" charset="0"/>
                          <a:cs typeface="Segoe UI" panose="020B0502040204020203" pitchFamily="34" charset="0"/>
                        </a:rPr>
                        <a:t>body,</a:t>
                      </a:r>
                      <a:r>
                        <a:rPr sz="1000" spc="10" dirty="0">
                          <a:solidFill>
                            <a:schemeClr val="tx1"/>
                          </a:solidFill>
                          <a:latin typeface="Segoe UI" panose="020B0502040204020203" pitchFamily="34" charset="0"/>
                          <a:cs typeface="Segoe UI" panose="020B0502040204020203" pitchFamily="34" charset="0"/>
                        </a:rPr>
                        <a:t> </a:t>
                      </a:r>
                      <a:r>
                        <a:rPr sz="1000" spc="-10" dirty="0">
                          <a:solidFill>
                            <a:schemeClr val="tx1"/>
                          </a:solidFill>
                          <a:latin typeface="Segoe UI" panose="020B0502040204020203" pitchFamily="34" charset="0"/>
                          <a:cs typeface="Segoe UI" panose="020B0502040204020203" pitchFamily="34" charset="0"/>
                        </a:rPr>
                        <a:t>permitting</a:t>
                      </a:r>
                      <a:r>
                        <a:rPr sz="1000" spc="20" dirty="0">
                          <a:solidFill>
                            <a:schemeClr val="tx1"/>
                          </a:solidFill>
                          <a:latin typeface="Segoe UI" panose="020B0502040204020203" pitchFamily="34" charset="0"/>
                          <a:cs typeface="Segoe UI" panose="020B0502040204020203" pitchFamily="34" charset="0"/>
                        </a:rPr>
                        <a:t> </a:t>
                      </a:r>
                      <a:r>
                        <a:rPr sz="1000" spc="-10" dirty="0">
                          <a:solidFill>
                            <a:schemeClr val="tx1"/>
                          </a:solidFill>
                          <a:latin typeface="Segoe UI" panose="020B0502040204020203" pitchFamily="34" charset="0"/>
                          <a:cs typeface="Segoe UI" panose="020B0502040204020203" pitchFamily="34" charset="0"/>
                        </a:rPr>
                        <a:t>access</a:t>
                      </a:r>
                      <a:r>
                        <a:rPr sz="1000" spc="40" dirty="0">
                          <a:solidFill>
                            <a:schemeClr val="tx1"/>
                          </a:solidFill>
                          <a:latin typeface="Segoe UI" panose="020B0502040204020203" pitchFamily="34" charset="0"/>
                          <a:cs typeface="Segoe UI" panose="020B0502040204020203" pitchFamily="34" charset="0"/>
                        </a:rPr>
                        <a:t> </a:t>
                      </a:r>
                      <a:r>
                        <a:rPr sz="1000" spc="-5" dirty="0">
                          <a:solidFill>
                            <a:schemeClr val="tx1"/>
                          </a:solidFill>
                          <a:latin typeface="Segoe UI" panose="020B0502040204020203" pitchFamily="34" charset="0"/>
                          <a:cs typeface="Segoe UI" panose="020B0502040204020203" pitchFamily="34" charset="0"/>
                        </a:rPr>
                        <a:t>to</a:t>
                      </a:r>
                      <a:r>
                        <a:rPr sz="1000" spc="10" dirty="0">
                          <a:solidFill>
                            <a:schemeClr val="tx1"/>
                          </a:solidFill>
                          <a:latin typeface="Segoe UI" panose="020B0502040204020203" pitchFamily="34" charset="0"/>
                          <a:cs typeface="Segoe UI" panose="020B0502040204020203" pitchFamily="34" charset="0"/>
                        </a:rPr>
                        <a:t> </a:t>
                      </a:r>
                      <a:r>
                        <a:rPr sz="1000" spc="-5" dirty="0">
                          <a:solidFill>
                            <a:schemeClr val="tx1"/>
                          </a:solidFill>
                          <a:latin typeface="Segoe UI" panose="020B0502040204020203" pitchFamily="34" charset="0"/>
                          <a:cs typeface="Segoe UI" panose="020B0502040204020203" pitchFamily="34" charset="0"/>
                        </a:rPr>
                        <a:t>the</a:t>
                      </a:r>
                      <a:r>
                        <a:rPr sz="1000" spc="15" dirty="0">
                          <a:solidFill>
                            <a:schemeClr val="tx1"/>
                          </a:solidFill>
                          <a:latin typeface="Segoe UI" panose="020B0502040204020203" pitchFamily="34" charset="0"/>
                          <a:cs typeface="Segoe UI" panose="020B0502040204020203" pitchFamily="34" charset="0"/>
                        </a:rPr>
                        <a:t> </a:t>
                      </a:r>
                      <a:r>
                        <a:rPr sz="1000" spc="-10" dirty="0">
                          <a:solidFill>
                            <a:schemeClr val="tx1"/>
                          </a:solidFill>
                          <a:latin typeface="Segoe UI" panose="020B0502040204020203" pitchFamily="34" charset="0"/>
                          <a:cs typeface="Segoe UI" panose="020B0502040204020203" pitchFamily="34" charset="0"/>
                        </a:rPr>
                        <a:t>site</a:t>
                      </a:r>
                      <a:r>
                        <a:rPr sz="1000" spc="10" dirty="0">
                          <a:solidFill>
                            <a:schemeClr val="tx1"/>
                          </a:solidFill>
                          <a:latin typeface="Segoe UI" panose="020B0502040204020203" pitchFamily="34" charset="0"/>
                          <a:cs typeface="Segoe UI" panose="020B0502040204020203" pitchFamily="34" charset="0"/>
                        </a:rPr>
                        <a:t> </a:t>
                      </a:r>
                      <a:r>
                        <a:rPr sz="1000" spc="-5" dirty="0">
                          <a:solidFill>
                            <a:schemeClr val="tx1"/>
                          </a:solidFill>
                          <a:latin typeface="Segoe UI" panose="020B0502040204020203" pitchFamily="34" charset="0"/>
                          <a:cs typeface="Segoe UI" panose="020B0502040204020203" pitchFamily="34" charset="0"/>
                        </a:rPr>
                        <a:t>of</a:t>
                      </a:r>
                      <a:r>
                        <a:rPr sz="1000" spc="5" dirty="0">
                          <a:solidFill>
                            <a:schemeClr val="tx1"/>
                          </a:solidFill>
                          <a:latin typeface="Segoe UI" panose="020B0502040204020203" pitchFamily="34" charset="0"/>
                          <a:cs typeface="Segoe UI" panose="020B0502040204020203" pitchFamily="34" charset="0"/>
                        </a:rPr>
                        <a:t> </a:t>
                      </a:r>
                      <a:r>
                        <a:rPr sz="1000" spc="-5" dirty="0">
                          <a:solidFill>
                            <a:schemeClr val="tx1"/>
                          </a:solidFill>
                          <a:latin typeface="Segoe UI" panose="020B0502040204020203" pitchFamily="34" charset="0"/>
                          <a:cs typeface="Segoe UI" panose="020B0502040204020203" pitchFamily="34" charset="0"/>
                        </a:rPr>
                        <a:t>action;</a:t>
                      </a:r>
                      <a:r>
                        <a:rPr lang="en-US" sz="1000" spc="-5" dirty="0">
                          <a:solidFill>
                            <a:schemeClr val="tx1"/>
                          </a:solidFill>
                          <a:latin typeface="Segoe UI" panose="020B0502040204020203" pitchFamily="34" charset="0"/>
                          <a:cs typeface="Segoe UI" panose="020B0502040204020203" pitchFamily="34" charset="0"/>
                        </a:rPr>
                        <a:t> </a:t>
                      </a:r>
                      <a:r>
                        <a:rPr sz="1000" spc="-5" dirty="0">
                          <a:solidFill>
                            <a:schemeClr val="tx1"/>
                          </a:solidFill>
                          <a:latin typeface="Segoe UI" panose="020B0502040204020203" pitchFamily="34" charset="0"/>
                          <a:cs typeface="Segoe UI" panose="020B0502040204020203" pitchFamily="34" charset="0"/>
                        </a:rPr>
                        <a:t>it is is </a:t>
                      </a:r>
                      <a:r>
                        <a:rPr sz="1000" spc="-10" dirty="0">
                          <a:solidFill>
                            <a:schemeClr val="tx1"/>
                          </a:solidFill>
                          <a:latin typeface="Segoe UI" panose="020B0502040204020203" pitchFamily="34" charset="0"/>
                          <a:cs typeface="Segoe UI" panose="020B0502040204020203" pitchFamily="34" charset="0"/>
                        </a:rPr>
                        <a:t>determined </a:t>
                      </a:r>
                      <a:r>
                        <a:rPr sz="1000" spc="-5" dirty="0">
                          <a:solidFill>
                            <a:schemeClr val="tx1"/>
                          </a:solidFill>
                          <a:latin typeface="Segoe UI" panose="020B0502040204020203" pitchFamily="34" charset="0"/>
                          <a:cs typeface="Segoe UI" panose="020B0502040204020203" pitchFamily="34" charset="0"/>
                        </a:rPr>
                        <a:t>either by </a:t>
                      </a:r>
                      <a:r>
                        <a:rPr sz="1000" spc="-10" dirty="0">
                          <a:solidFill>
                            <a:schemeClr val="tx1"/>
                          </a:solidFill>
                          <a:latin typeface="Segoe UI" panose="020B0502040204020203" pitchFamily="34" charset="0"/>
                          <a:cs typeface="Segoe UI" panose="020B0502040204020203" pitchFamily="34" charset="0"/>
                        </a:rPr>
                        <a:t>measurement </a:t>
                      </a:r>
                      <a:r>
                        <a:rPr sz="1000" spc="-5" dirty="0">
                          <a:solidFill>
                            <a:schemeClr val="tx1"/>
                          </a:solidFill>
                          <a:latin typeface="Segoe UI" panose="020B0502040204020203" pitchFamily="34" charset="0"/>
                          <a:cs typeface="Segoe UI" panose="020B0502040204020203" pitchFamily="34" charset="0"/>
                        </a:rPr>
                        <a:t>of the concentration of the drug in body fluids or by the magnitude of</a:t>
                      </a:r>
                      <a:r>
                        <a:rPr lang="en-US" sz="1000" spc="-5" dirty="0">
                          <a:solidFill>
                            <a:schemeClr val="tx1"/>
                          </a:solidFill>
                          <a:latin typeface="Segoe UI" panose="020B0502040204020203" pitchFamily="34" charset="0"/>
                          <a:cs typeface="Segoe UI" panose="020B0502040204020203" pitchFamily="34" charset="0"/>
                        </a:rPr>
                        <a:t> </a:t>
                      </a:r>
                      <a:r>
                        <a:rPr sz="1000" spc="-5" dirty="0">
                          <a:solidFill>
                            <a:schemeClr val="tx1"/>
                          </a:solidFill>
                          <a:latin typeface="Segoe UI" panose="020B0502040204020203" pitchFamily="34" charset="0"/>
                          <a:cs typeface="Segoe UI" panose="020B0502040204020203" pitchFamily="34" charset="0"/>
                        </a:rPr>
                        <a:t>the</a:t>
                      </a:r>
                      <a:r>
                        <a:rPr sz="1000" dirty="0">
                          <a:solidFill>
                            <a:schemeClr val="tx1"/>
                          </a:solidFill>
                          <a:latin typeface="Segoe UI" panose="020B0502040204020203" pitchFamily="34" charset="0"/>
                          <a:cs typeface="Segoe UI" panose="020B0502040204020203" pitchFamily="34" charset="0"/>
                        </a:rPr>
                        <a:t> </a:t>
                      </a:r>
                      <a:r>
                        <a:rPr sz="1000" spc="-5" dirty="0">
                          <a:solidFill>
                            <a:schemeClr val="tx1"/>
                          </a:solidFill>
                          <a:latin typeface="Segoe UI" panose="020B0502040204020203" pitchFamily="34" charset="0"/>
                          <a:cs typeface="Segoe UI" panose="020B0502040204020203" pitchFamily="34" charset="0"/>
                        </a:rPr>
                        <a:t>pharmacologic</a:t>
                      </a:r>
                      <a:r>
                        <a:rPr sz="1000" spc="20" dirty="0">
                          <a:solidFill>
                            <a:schemeClr val="tx1"/>
                          </a:solidFill>
                          <a:latin typeface="Segoe UI" panose="020B0502040204020203" pitchFamily="34" charset="0"/>
                          <a:cs typeface="Segoe UI" panose="020B0502040204020203" pitchFamily="34" charset="0"/>
                        </a:rPr>
                        <a:t> </a:t>
                      </a:r>
                      <a:r>
                        <a:rPr sz="1000" spc="-5" dirty="0">
                          <a:solidFill>
                            <a:schemeClr val="tx1"/>
                          </a:solidFill>
                          <a:latin typeface="Segoe UI" panose="020B0502040204020203" pitchFamily="34" charset="0"/>
                          <a:cs typeface="Segoe UI" panose="020B0502040204020203" pitchFamily="34" charset="0"/>
                        </a:rPr>
                        <a:t>response</a:t>
                      </a:r>
                      <a:endParaRPr sz="1000" dirty="0">
                        <a:solidFill>
                          <a:schemeClr val="tx1"/>
                        </a:solidFill>
                        <a:latin typeface="Segoe UI" panose="020B0502040204020203" pitchFamily="34" charset="0"/>
                        <a:cs typeface="Segoe UI" panose="020B0502040204020203" pitchFamily="34" charset="0"/>
                      </a:endParaRPr>
                    </a:p>
                  </a:txBody>
                  <a:tcPr marT="54864" marB="54864">
                    <a:lnT w="12700">
                      <a:solidFill>
                        <a:srgbClr val="2D953D"/>
                      </a:solidFill>
                      <a:prstDash val="solid"/>
                    </a:lnT>
                    <a:lnB w="12700">
                      <a:solidFill>
                        <a:srgbClr val="2D953D"/>
                      </a:solidFill>
                      <a:prstDash val="solid"/>
                    </a:lnB>
                  </a:tcPr>
                </a:tc>
                <a:extLst>
                  <a:ext uri="{0D108BD9-81ED-4DB2-BD59-A6C34878D82A}">
                    <a16:rowId xmlns:a16="http://schemas.microsoft.com/office/drawing/2014/main" val="10003"/>
                  </a:ext>
                </a:extLst>
              </a:tr>
              <a:tr h="0">
                <a:tc>
                  <a:txBody>
                    <a:bodyPr/>
                    <a:lstStyle/>
                    <a:p>
                      <a:pPr marL="0">
                        <a:lnSpc>
                          <a:spcPct val="100000"/>
                        </a:lnSpc>
                        <a:spcBef>
                          <a:spcPts val="0"/>
                        </a:spcBef>
                      </a:pPr>
                      <a:r>
                        <a:rPr sz="1000" spc="-5" dirty="0">
                          <a:solidFill>
                            <a:schemeClr val="tx1"/>
                          </a:solidFill>
                          <a:latin typeface="Segoe UI" panose="020B0502040204020203" pitchFamily="34" charset="0"/>
                          <a:cs typeface="Segoe UI" panose="020B0502040204020203" pitchFamily="34" charset="0"/>
                        </a:rPr>
                        <a:t>cannabidiol</a:t>
                      </a:r>
                      <a:r>
                        <a:rPr sz="1000" spc="-30" dirty="0">
                          <a:solidFill>
                            <a:schemeClr val="tx1"/>
                          </a:solidFill>
                          <a:latin typeface="Segoe UI" panose="020B0502040204020203" pitchFamily="34" charset="0"/>
                          <a:cs typeface="Segoe UI" panose="020B0502040204020203" pitchFamily="34" charset="0"/>
                        </a:rPr>
                        <a:t> </a:t>
                      </a:r>
                      <a:r>
                        <a:rPr sz="1000" spc="-5" dirty="0">
                          <a:solidFill>
                            <a:schemeClr val="tx1"/>
                          </a:solidFill>
                          <a:latin typeface="Segoe UI" panose="020B0502040204020203" pitchFamily="34" charset="0"/>
                          <a:cs typeface="Segoe UI" panose="020B0502040204020203" pitchFamily="34" charset="0"/>
                        </a:rPr>
                        <a:t>(CBD)</a:t>
                      </a:r>
                      <a:endParaRPr sz="1000" dirty="0">
                        <a:solidFill>
                          <a:schemeClr val="tx1"/>
                        </a:solidFill>
                        <a:latin typeface="Segoe UI" panose="020B0502040204020203" pitchFamily="34" charset="0"/>
                        <a:cs typeface="Segoe UI" panose="020B0502040204020203" pitchFamily="34" charset="0"/>
                      </a:endParaRPr>
                    </a:p>
                  </a:txBody>
                  <a:tcPr marT="54864" marB="54864">
                    <a:lnT w="12700">
                      <a:solidFill>
                        <a:srgbClr val="2D953D"/>
                      </a:solidFill>
                      <a:prstDash val="solid"/>
                    </a:lnT>
                    <a:lnB w="12700">
                      <a:solidFill>
                        <a:srgbClr val="2D953D"/>
                      </a:solidFill>
                      <a:prstDash val="solid"/>
                    </a:lnB>
                    <a:solidFill>
                      <a:srgbClr val="F5F5F5"/>
                    </a:solidFill>
                  </a:tcPr>
                </a:tc>
                <a:tc>
                  <a:txBody>
                    <a:bodyPr/>
                    <a:lstStyle/>
                    <a:p>
                      <a:pPr marL="72390" marR="205740" algn="l">
                        <a:lnSpc>
                          <a:spcPct val="100000"/>
                        </a:lnSpc>
                        <a:spcBef>
                          <a:spcPts val="0"/>
                        </a:spcBef>
                      </a:pPr>
                      <a:r>
                        <a:rPr sz="1000" spc="-5" dirty="0">
                          <a:solidFill>
                            <a:schemeClr val="tx1"/>
                          </a:solidFill>
                          <a:latin typeface="Segoe UI" panose="020B0502040204020203" pitchFamily="34" charset="0"/>
                          <a:cs typeface="Segoe UI" panose="020B0502040204020203" pitchFamily="34" charset="0"/>
                        </a:rPr>
                        <a:t>an</a:t>
                      </a:r>
                      <a:r>
                        <a:rPr sz="1000" spc="5" dirty="0">
                          <a:solidFill>
                            <a:schemeClr val="tx1"/>
                          </a:solidFill>
                          <a:latin typeface="Segoe UI" panose="020B0502040204020203" pitchFamily="34" charset="0"/>
                          <a:cs typeface="Segoe UI" panose="020B0502040204020203" pitchFamily="34" charset="0"/>
                        </a:rPr>
                        <a:t> </a:t>
                      </a:r>
                      <a:r>
                        <a:rPr sz="1000" spc="-10" dirty="0">
                          <a:solidFill>
                            <a:schemeClr val="tx1"/>
                          </a:solidFill>
                          <a:latin typeface="Segoe UI" panose="020B0502040204020203" pitchFamily="34" charset="0"/>
                          <a:cs typeface="Segoe UI" panose="020B0502040204020203" pitchFamily="34" charset="0"/>
                        </a:rPr>
                        <a:t>anxiolytic</a:t>
                      </a:r>
                      <a:r>
                        <a:rPr sz="1000" spc="25" dirty="0">
                          <a:solidFill>
                            <a:schemeClr val="tx1"/>
                          </a:solidFill>
                          <a:latin typeface="Segoe UI" panose="020B0502040204020203" pitchFamily="34" charset="0"/>
                          <a:cs typeface="Segoe UI" panose="020B0502040204020203" pitchFamily="34" charset="0"/>
                        </a:rPr>
                        <a:t> </a:t>
                      </a:r>
                      <a:r>
                        <a:rPr sz="1000" spc="-5" dirty="0">
                          <a:solidFill>
                            <a:schemeClr val="tx1"/>
                          </a:solidFill>
                          <a:latin typeface="Segoe UI" panose="020B0502040204020203" pitchFamily="34" charset="0"/>
                          <a:cs typeface="Segoe UI" panose="020B0502040204020203" pitchFamily="34" charset="0"/>
                        </a:rPr>
                        <a:t>constituent</a:t>
                      </a:r>
                      <a:r>
                        <a:rPr sz="1000" spc="25" dirty="0">
                          <a:solidFill>
                            <a:schemeClr val="tx1"/>
                          </a:solidFill>
                          <a:latin typeface="Segoe UI" panose="020B0502040204020203" pitchFamily="34" charset="0"/>
                          <a:cs typeface="Segoe UI" panose="020B0502040204020203" pitchFamily="34" charset="0"/>
                        </a:rPr>
                        <a:t> </a:t>
                      </a:r>
                      <a:r>
                        <a:rPr sz="1000" spc="-5" dirty="0">
                          <a:solidFill>
                            <a:schemeClr val="tx1"/>
                          </a:solidFill>
                          <a:latin typeface="Segoe UI" panose="020B0502040204020203" pitchFamily="34" charset="0"/>
                          <a:cs typeface="Segoe UI" panose="020B0502040204020203" pitchFamily="34" charset="0"/>
                        </a:rPr>
                        <a:t>of </a:t>
                      </a:r>
                      <a:r>
                        <a:rPr sz="1000" i="1" spc="-5" dirty="0">
                          <a:solidFill>
                            <a:schemeClr val="tx1"/>
                          </a:solidFill>
                          <a:latin typeface="Segoe UI" panose="020B0502040204020203" pitchFamily="34" charset="0"/>
                          <a:cs typeface="Segoe UI" panose="020B0502040204020203" pitchFamily="34" charset="0"/>
                        </a:rPr>
                        <a:t>Cannabis</a:t>
                      </a:r>
                      <a:r>
                        <a:rPr sz="1000" i="1" spc="20" dirty="0">
                          <a:solidFill>
                            <a:schemeClr val="tx1"/>
                          </a:solidFill>
                          <a:latin typeface="Segoe UI" panose="020B0502040204020203" pitchFamily="34" charset="0"/>
                          <a:cs typeface="Segoe UI" panose="020B0502040204020203" pitchFamily="34" charset="0"/>
                        </a:rPr>
                        <a:t> </a:t>
                      </a:r>
                      <a:r>
                        <a:rPr sz="1000" i="1" spc="-5" dirty="0">
                          <a:solidFill>
                            <a:schemeClr val="tx1"/>
                          </a:solidFill>
                          <a:latin typeface="Segoe UI" panose="020B0502040204020203" pitchFamily="34" charset="0"/>
                          <a:cs typeface="Segoe UI" panose="020B0502040204020203" pitchFamily="34" charset="0"/>
                        </a:rPr>
                        <a:t>sativa</a:t>
                      </a:r>
                      <a:r>
                        <a:rPr sz="1000" i="1" spc="15" dirty="0">
                          <a:solidFill>
                            <a:schemeClr val="tx1"/>
                          </a:solidFill>
                          <a:latin typeface="Segoe UI" panose="020B0502040204020203" pitchFamily="34" charset="0"/>
                          <a:cs typeface="Segoe UI" panose="020B0502040204020203" pitchFamily="34" charset="0"/>
                        </a:rPr>
                        <a:t> </a:t>
                      </a:r>
                      <a:r>
                        <a:rPr sz="1000" spc="-10" dirty="0">
                          <a:solidFill>
                            <a:schemeClr val="tx1"/>
                          </a:solidFill>
                          <a:latin typeface="Segoe UI" panose="020B0502040204020203" pitchFamily="34" charset="0"/>
                          <a:cs typeface="Segoe UI" panose="020B0502040204020203" pitchFamily="34" charset="0"/>
                        </a:rPr>
                        <a:t>(marijuana);</a:t>
                      </a:r>
                      <a:r>
                        <a:rPr sz="1000" spc="30" dirty="0">
                          <a:solidFill>
                            <a:schemeClr val="tx1"/>
                          </a:solidFill>
                          <a:latin typeface="Segoe UI" panose="020B0502040204020203" pitchFamily="34" charset="0"/>
                          <a:cs typeface="Segoe UI" panose="020B0502040204020203" pitchFamily="34" charset="0"/>
                        </a:rPr>
                        <a:t> </a:t>
                      </a:r>
                      <a:r>
                        <a:rPr sz="1000" spc="-5" dirty="0">
                          <a:solidFill>
                            <a:schemeClr val="tx1"/>
                          </a:solidFill>
                          <a:latin typeface="Segoe UI" panose="020B0502040204020203" pitchFamily="34" charset="0"/>
                          <a:cs typeface="Segoe UI" panose="020B0502040204020203" pitchFamily="34" charset="0"/>
                        </a:rPr>
                        <a:t>it</a:t>
                      </a:r>
                      <a:r>
                        <a:rPr sz="1000" spc="5" dirty="0">
                          <a:solidFill>
                            <a:schemeClr val="tx1"/>
                          </a:solidFill>
                          <a:latin typeface="Segoe UI" panose="020B0502040204020203" pitchFamily="34" charset="0"/>
                          <a:cs typeface="Segoe UI" panose="020B0502040204020203" pitchFamily="34" charset="0"/>
                        </a:rPr>
                        <a:t> </a:t>
                      </a:r>
                      <a:r>
                        <a:rPr sz="1000" spc="-5" dirty="0">
                          <a:solidFill>
                            <a:schemeClr val="tx1"/>
                          </a:solidFill>
                          <a:latin typeface="Segoe UI" panose="020B0502040204020203" pitchFamily="34" charset="0"/>
                          <a:cs typeface="Segoe UI" panose="020B0502040204020203" pitchFamily="34" charset="0"/>
                        </a:rPr>
                        <a:t>is</a:t>
                      </a:r>
                      <a:r>
                        <a:rPr sz="1000" dirty="0">
                          <a:solidFill>
                            <a:schemeClr val="tx1"/>
                          </a:solidFill>
                          <a:latin typeface="Segoe UI" panose="020B0502040204020203" pitchFamily="34" charset="0"/>
                          <a:cs typeface="Segoe UI" panose="020B0502040204020203" pitchFamily="34" charset="0"/>
                        </a:rPr>
                        <a:t> </a:t>
                      </a:r>
                      <a:r>
                        <a:rPr sz="1000" spc="-5" dirty="0">
                          <a:solidFill>
                            <a:schemeClr val="tx1"/>
                          </a:solidFill>
                          <a:latin typeface="Segoe UI" panose="020B0502040204020203" pitchFamily="34" charset="0"/>
                          <a:cs typeface="Segoe UI" panose="020B0502040204020203" pitchFamily="34" charset="0"/>
                        </a:rPr>
                        <a:t>one</a:t>
                      </a:r>
                      <a:r>
                        <a:rPr sz="1000" spc="10" dirty="0">
                          <a:solidFill>
                            <a:schemeClr val="tx1"/>
                          </a:solidFill>
                          <a:latin typeface="Segoe UI" panose="020B0502040204020203" pitchFamily="34" charset="0"/>
                          <a:cs typeface="Segoe UI" panose="020B0502040204020203" pitchFamily="34" charset="0"/>
                        </a:rPr>
                        <a:t> </a:t>
                      </a:r>
                      <a:r>
                        <a:rPr sz="1000" spc="-5" dirty="0">
                          <a:solidFill>
                            <a:schemeClr val="tx1"/>
                          </a:solidFill>
                          <a:latin typeface="Segoe UI" panose="020B0502040204020203" pitchFamily="34" charset="0"/>
                          <a:cs typeface="Segoe UI" panose="020B0502040204020203" pitchFamily="34" charset="0"/>
                        </a:rPr>
                        <a:t>of</a:t>
                      </a:r>
                      <a:r>
                        <a:rPr sz="1000" spc="5" dirty="0">
                          <a:solidFill>
                            <a:schemeClr val="tx1"/>
                          </a:solidFill>
                          <a:latin typeface="Segoe UI" panose="020B0502040204020203" pitchFamily="34" charset="0"/>
                          <a:cs typeface="Segoe UI" panose="020B0502040204020203" pitchFamily="34" charset="0"/>
                        </a:rPr>
                        <a:t> </a:t>
                      </a:r>
                      <a:r>
                        <a:rPr sz="1000" spc="-5" dirty="0">
                          <a:solidFill>
                            <a:schemeClr val="tx1"/>
                          </a:solidFill>
                          <a:latin typeface="Segoe UI" panose="020B0502040204020203" pitchFamily="34" charset="0"/>
                          <a:cs typeface="Segoe UI" panose="020B0502040204020203" pitchFamily="34" charset="0"/>
                        </a:rPr>
                        <a:t>the</a:t>
                      </a:r>
                      <a:r>
                        <a:rPr sz="1000" dirty="0">
                          <a:solidFill>
                            <a:schemeClr val="tx1"/>
                          </a:solidFill>
                          <a:latin typeface="Segoe UI" panose="020B0502040204020203" pitchFamily="34" charset="0"/>
                          <a:cs typeface="Segoe UI" panose="020B0502040204020203" pitchFamily="34" charset="0"/>
                        </a:rPr>
                        <a:t> </a:t>
                      </a:r>
                      <a:r>
                        <a:rPr sz="1000" spc="-5" dirty="0">
                          <a:solidFill>
                            <a:schemeClr val="tx1"/>
                          </a:solidFill>
                          <a:latin typeface="Segoe UI" panose="020B0502040204020203" pitchFamily="34" charset="0"/>
                          <a:cs typeface="Segoe UI" panose="020B0502040204020203" pitchFamily="34" charset="0"/>
                        </a:rPr>
                        <a:t>two</a:t>
                      </a:r>
                      <a:r>
                        <a:rPr sz="1000" spc="20" dirty="0">
                          <a:solidFill>
                            <a:schemeClr val="tx1"/>
                          </a:solidFill>
                          <a:latin typeface="Segoe UI" panose="020B0502040204020203" pitchFamily="34" charset="0"/>
                          <a:cs typeface="Segoe UI" panose="020B0502040204020203" pitchFamily="34" charset="0"/>
                        </a:rPr>
                        <a:t> </a:t>
                      </a:r>
                      <a:r>
                        <a:rPr sz="1000" spc="-10" dirty="0">
                          <a:solidFill>
                            <a:schemeClr val="tx1"/>
                          </a:solidFill>
                          <a:latin typeface="Segoe UI" panose="020B0502040204020203" pitchFamily="34" charset="0"/>
                          <a:cs typeface="Segoe UI" panose="020B0502040204020203" pitchFamily="34" charset="0"/>
                        </a:rPr>
                        <a:t>major</a:t>
                      </a:r>
                      <a:r>
                        <a:rPr sz="1000" spc="20" dirty="0">
                          <a:solidFill>
                            <a:schemeClr val="tx1"/>
                          </a:solidFill>
                          <a:latin typeface="Segoe UI" panose="020B0502040204020203" pitchFamily="34" charset="0"/>
                          <a:cs typeface="Segoe UI" panose="020B0502040204020203" pitchFamily="34" charset="0"/>
                        </a:rPr>
                        <a:t> </a:t>
                      </a:r>
                      <a:r>
                        <a:rPr sz="1000" spc="-5" dirty="0">
                          <a:solidFill>
                            <a:schemeClr val="tx1"/>
                          </a:solidFill>
                          <a:latin typeface="Segoe UI" panose="020B0502040204020203" pitchFamily="34" charset="0"/>
                          <a:cs typeface="Segoe UI" panose="020B0502040204020203" pitchFamily="34" charset="0"/>
                        </a:rPr>
                        <a:t>psychoactive</a:t>
                      </a:r>
                      <a:r>
                        <a:rPr sz="1000" spc="35" dirty="0">
                          <a:solidFill>
                            <a:schemeClr val="tx1"/>
                          </a:solidFill>
                          <a:latin typeface="Segoe UI" panose="020B0502040204020203" pitchFamily="34" charset="0"/>
                          <a:cs typeface="Segoe UI" panose="020B0502040204020203" pitchFamily="34" charset="0"/>
                        </a:rPr>
                        <a:t> </a:t>
                      </a:r>
                      <a:r>
                        <a:rPr sz="1000" spc="-5" dirty="0">
                          <a:solidFill>
                            <a:schemeClr val="tx1"/>
                          </a:solidFill>
                          <a:latin typeface="Segoe UI" panose="020B0502040204020203" pitchFamily="34" charset="0"/>
                          <a:cs typeface="Segoe UI" panose="020B0502040204020203" pitchFamily="34" charset="0"/>
                        </a:rPr>
                        <a:t>components</a:t>
                      </a:r>
                      <a:r>
                        <a:rPr sz="1000" spc="25" dirty="0">
                          <a:solidFill>
                            <a:schemeClr val="tx1"/>
                          </a:solidFill>
                          <a:latin typeface="Segoe UI" panose="020B0502040204020203" pitchFamily="34" charset="0"/>
                          <a:cs typeface="Segoe UI" panose="020B0502040204020203" pitchFamily="34" charset="0"/>
                        </a:rPr>
                        <a:t> </a:t>
                      </a:r>
                      <a:r>
                        <a:rPr sz="1000" spc="-5" dirty="0">
                          <a:solidFill>
                            <a:schemeClr val="tx1"/>
                          </a:solidFill>
                          <a:latin typeface="Segoe UI" panose="020B0502040204020203" pitchFamily="34" charset="0"/>
                          <a:cs typeface="Segoe UI" panose="020B0502040204020203" pitchFamily="34" charset="0"/>
                        </a:rPr>
                        <a:t>of</a:t>
                      </a:r>
                      <a:r>
                        <a:rPr lang="en-US" sz="1000" spc="-5" dirty="0">
                          <a:solidFill>
                            <a:schemeClr val="tx1"/>
                          </a:solidFill>
                          <a:latin typeface="Segoe UI" panose="020B0502040204020203" pitchFamily="34" charset="0"/>
                          <a:cs typeface="Segoe UI" panose="020B0502040204020203" pitchFamily="34" charset="0"/>
                        </a:rPr>
                        <a:t> </a:t>
                      </a:r>
                      <a:r>
                        <a:rPr sz="1000" spc="-5" dirty="0">
                          <a:solidFill>
                            <a:schemeClr val="tx1"/>
                          </a:solidFill>
                          <a:latin typeface="Segoe UI" panose="020B0502040204020203" pitchFamily="34" charset="0"/>
                          <a:cs typeface="Segoe UI" panose="020B0502040204020203" pitchFamily="34" charset="0"/>
                        </a:rPr>
                        <a:t>the</a:t>
                      </a:r>
                      <a:r>
                        <a:rPr sz="1000" dirty="0">
                          <a:solidFill>
                            <a:schemeClr val="tx1"/>
                          </a:solidFill>
                          <a:latin typeface="Segoe UI" panose="020B0502040204020203" pitchFamily="34" charset="0"/>
                          <a:cs typeface="Segoe UI" panose="020B0502040204020203" pitchFamily="34" charset="0"/>
                        </a:rPr>
                        <a:t> </a:t>
                      </a:r>
                      <a:r>
                        <a:rPr sz="1000" spc="-5" dirty="0">
                          <a:solidFill>
                            <a:schemeClr val="tx1"/>
                          </a:solidFill>
                          <a:latin typeface="Segoe UI" panose="020B0502040204020203" pitchFamily="34" charset="0"/>
                          <a:cs typeface="Segoe UI" panose="020B0502040204020203" pitchFamily="34" charset="0"/>
                        </a:rPr>
                        <a:t>drug;</a:t>
                      </a:r>
                      <a:r>
                        <a:rPr sz="1000" spc="-10" dirty="0">
                          <a:solidFill>
                            <a:schemeClr val="tx1"/>
                          </a:solidFill>
                          <a:latin typeface="Segoe UI" panose="020B0502040204020203" pitchFamily="34" charset="0"/>
                          <a:cs typeface="Segoe UI" panose="020B0502040204020203" pitchFamily="34" charset="0"/>
                        </a:rPr>
                        <a:t> </a:t>
                      </a:r>
                      <a:r>
                        <a:rPr sz="1000" spc="-5" dirty="0">
                          <a:solidFill>
                            <a:schemeClr val="tx1"/>
                          </a:solidFill>
                          <a:latin typeface="Segoe UI" panose="020B0502040204020203" pitchFamily="34" charset="0"/>
                          <a:cs typeface="Segoe UI" panose="020B0502040204020203" pitchFamily="34" charset="0"/>
                        </a:rPr>
                        <a:t>the</a:t>
                      </a:r>
                      <a:r>
                        <a:rPr sz="1000" spc="5" dirty="0">
                          <a:solidFill>
                            <a:schemeClr val="tx1"/>
                          </a:solidFill>
                          <a:latin typeface="Segoe UI" panose="020B0502040204020203" pitchFamily="34" charset="0"/>
                          <a:cs typeface="Segoe UI" panose="020B0502040204020203" pitchFamily="34" charset="0"/>
                        </a:rPr>
                        <a:t> </a:t>
                      </a:r>
                      <a:r>
                        <a:rPr sz="1000" spc="-5" dirty="0">
                          <a:solidFill>
                            <a:schemeClr val="tx1"/>
                          </a:solidFill>
                          <a:latin typeface="Segoe UI" panose="020B0502040204020203" pitchFamily="34" charset="0"/>
                          <a:cs typeface="Segoe UI" panose="020B0502040204020203" pitchFamily="34" charset="0"/>
                        </a:rPr>
                        <a:t>other</a:t>
                      </a:r>
                      <a:r>
                        <a:rPr sz="1000" spc="15" dirty="0">
                          <a:solidFill>
                            <a:schemeClr val="tx1"/>
                          </a:solidFill>
                          <a:latin typeface="Segoe UI" panose="020B0502040204020203" pitchFamily="34" charset="0"/>
                          <a:cs typeface="Segoe UI" panose="020B0502040204020203" pitchFamily="34" charset="0"/>
                        </a:rPr>
                        <a:t> </a:t>
                      </a:r>
                      <a:r>
                        <a:rPr sz="1000" spc="-5" dirty="0">
                          <a:solidFill>
                            <a:schemeClr val="tx1"/>
                          </a:solidFill>
                          <a:latin typeface="Segoe UI" panose="020B0502040204020203" pitchFamily="34" charset="0"/>
                          <a:cs typeface="Segoe UI" panose="020B0502040204020203" pitchFamily="34" charset="0"/>
                        </a:rPr>
                        <a:t>is tetrahydrocannabinol</a:t>
                      </a:r>
                      <a:r>
                        <a:rPr sz="1000" spc="35" dirty="0">
                          <a:solidFill>
                            <a:schemeClr val="tx1"/>
                          </a:solidFill>
                          <a:latin typeface="Segoe UI" panose="020B0502040204020203" pitchFamily="34" charset="0"/>
                          <a:cs typeface="Segoe UI" panose="020B0502040204020203" pitchFamily="34" charset="0"/>
                        </a:rPr>
                        <a:t> </a:t>
                      </a:r>
                      <a:r>
                        <a:rPr sz="1000" spc="-10" dirty="0">
                          <a:solidFill>
                            <a:schemeClr val="tx1"/>
                          </a:solidFill>
                          <a:latin typeface="Segoe UI" panose="020B0502040204020203" pitchFamily="34" charset="0"/>
                          <a:cs typeface="Segoe UI" panose="020B0502040204020203" pitchFamily="34" charset="0"/>
                        </a:rPr>
                        <a:t>(THC)</a:t>
                      </a:r>
                      <a:endParaRPr sz="1000" dirty="0">
                        <a:solidFill>
                          <a:schemeClr val="tx1"/>
                        </a:solidFill>
                        <a:latin typeface="Segoe UI" panose="020B0502040204020203" pitchFamily="34" charset="0"/>
                        <a:cs typeface="Segoe UI" panose="020B0502040204020203" pitchFamily="34" charset="0"/>
                      </a:endParaRPr>
                    </a:p>
                  </a:txBody>
                  <a:tcPr marT="54864" marB="54864">
                    <a:lnT w="12700">
                      <a:solidFill>
                        <a:srgbClr val="2D953D"/>
                      </a:solidFill>
                      <a:prstDash val="solid"/>
                    </a:lnT>
                    <a:lnB w="12700">
                      <a:solidFill>
                        <a:srgbClr val="2D953D"/>
                      </a:solidFill>
                      <a:prstDash val="solid"/>
                    </a:lnB>
                  </a:tcPr>
                </a:tc>
                <a:extLst>
                  <a:ext uri="{0D108BD9-81ED-4DB2-BD59-A6C34878D82A}">
                    <a16:rowId xmlns:a16="http://schemas.microsoft.com/office/drawing/2014/main" val="10004"/>
                  </a:ext>
                </a:extLst>
              </a:tr>
              <a:tr h="0">
                <a:tc>
                  <a:txBody>
                    <a:bodyPr/>
                    <a:lstStyle/>
                    <a:p>
                      <a:pPr marL="0">
                        <a:lnSpc>
                          <a:spcPct val="100000"/>
                        </a:lnSpc>
                        <a:spcBef>
                          <a:spcPts val="0"/>
                        </a:spcBef>
                      </a:pPr>
                      <a:r>
                        <a:rPr sz="1000" spc="-5" dirty="0">
                          <a:solidFill>
                            <a:schemeClr val="tx1"/>
                          </a:solidFill>
                          <a:latin typeface="Segoe UI" panose="020B0502040204020203" pitchFamily="34" charset="0"/>
                          <a:cs typeface="Segoe UI" panose="020B0502040204020203" pitchFamily="34" charset="0"/>
                        </a:rPr>
                        <a:t>carcinogenic</a:t>
                      </a:r>
                      <a:endParaRPr sz="1000" dirty="0">
                        <a:solidFill>
                          <a:schemeClr val="tx1"/>
                        </a:solidFill>
                        <a:latin typeface="Segoe UI" panose="020B0502040204020203" pitchFamily="34" charset="0"/>
                        <a:cs typeface="Segoe UI" panose="020B0502040204020203" pitchFamily="34" charset="0"/>
                      </a:endParaRPr>
                    </a:p>
                  </a:txBody>
                  <a:tcPr marT="54864" marB="54864">
                    <a:lnT w="12700">
                      <a:solidFill>
                        <a:srgbClr val="2D953D"/>
                      </a:solidFill>
                      <a:prstDash val="solid"/>
                    </a:lnT>
                    <a:lnB w="12700">
                      <a:solidFill>
                        <a:srgbClr val="2D953D"/>
                      </a:solidFill>
                      <a:prstDash val="solid"/>
                    </a:lnB>
                    <a:solidFill>
                      <a:srgbClr val="F5F5F5"/>
                    </a:solidFill>
                  </a:tcPr>
                </a:tc>
                <a:tc>
                  <a:txBody>
                    <a:bodyPr/>
                    <a:lstStyle/>
                    <a:p>
                      <a:pPr marL="72390" marR="106680" algn="l">
                        <a:lnSpc>
                          <a:spcPct val="100000"/>
                        </a:lnSpc>
                        <a:spcBef>
                          <a:spcPts val="0"/>
                        </a:spcBef>
                      </a:pPr>
                      <a:r>
                        <a:rPr sz="1000" spc="-5" dirty="0">
                          <a:solidFill>
                            <a:schemeClr val="tx1"/>
                          </a:solidFill>
                          <a:latin typeface="Segoe UI" panose="020B0502040204020203" pitchFamily="34" charset="0"/>
                          <a:cs typeface="Segoe UI" panose="020B0502040204020203" pitchFamily="34" charset="0"/>
                        </a:rPr>
                        <a:t>relating</a:t>
                      </a:r>
                      <a:r>
                        <a:rPr sz="1000" spc="35" dirty="0">
                          <a:solidFill>
                            <a:schemeClr val="tx1"/>
                          </a:solidFill>
                          <a:latin typeface="Segoe UI" panose="020B0502040204020203" pitchFamily="34" charset="0"/>
                          <a:cs typeface="Segoe UI" panose="020B0502040204020203" pitchFamily="34" charset="0"/>
                        </a:rPr>
                        <a:t> </a:t>
                      </a:r>
                      <a:r>
                        <a:rPr sz="1000" spc="-5" dirty="0">
                          <a:solidFill>
                            <a:schemeClr val="tx1"/>
                          </a:solidFill>
                          <a:latin typeface="Segoe UI" panose="020B0502040204020203" pitchFamily="34" charset="0"/>
                          <a:cs typeface="Segoe UI" panose="020B0502040204020203" pitchFamily="34" charset="0"/>
                        </a:rPr>
                        <a:t>to</a:t>
                      </a:r>
                      <a:r>
                        <a:rPr sz="1000" spc="5" dirty="0">
                          <a:solidFill>
                            <a:schemeClr val="tx1"/>
                          </a:solidFill>
                          <a:latin typeface="Segoe UI" panose="020B0502040204020203" pitchFamily="34" charset="0"/>
                          <a:cs typeface="Segoe UI" panose="020B0502040204020203" pitchFamily="34" charset="0"/>
                        </a:rPr>
                        <a:t> </a:t>
                      </a:r>
                      <a:r>
                        <a:rPr sz="1000" spc="-5" dirty="0">
                          <a:solidFill>
                            <a:schemeClr val="tx1"/>
                          </a:solidFill>
                          <a:latin typeface="Segoe UI" panose="020B0502040204020203" pitchFamily="34" charset="0"/>
                          <a:cs typeface="Segoe UI" panose="020B0502040204020203" pitchFamily="34" charset="0"/>
                        </a:rPr>
                        <a:t>any</a:t>
                      </a:r>
                      <a:r>
                        <a:rPr sz="1000" spc="15" dirty="0">
                          <a:solidFill>
                            <a:schemeClr val="tx1"/>
                          </a:solidFill>
                          <a:latin typeface="Segoe UI" panose="020B0502040204020203" pitchFamily="34" charset="0"/>
                          <a:cs typeface="Segoe UI" panose="020B0502040204020203" pitchFamily="34" charset="0"/>
                        </a:rPr>
                        <a:t> </a:t>
                      </a:r>
                      <a:r>
                        <a:rPr sz="1000" spc="-5" dirty="0">
                          <a:solidFill>
                            <a:schemeClr val="tx1"/>
                          </a:solidFill>
                          <a:latin typeface="Segoe UI" panose="020B0502040204020203" pitchFamily="34" charset="0"/>
                          <a:cs typeface="Segoe UI" panose="020B0502040204020203" pitchFamily="34" charset="0"/>
                        </a:rPr>
                        <a:t>substance</a:t>
                      </a:r>
                      <a:r>
                        <a:rPr sz="1000" spc="35" dirty="0">
                          <a:solidFill>
                            <a:schemeClr val="tx1"/>
                          </a:solidFill>
                          <a:latin typeface="Segoe UI" panose="020B0502040204020203" pitchFamily="34" charset="0"/>
                          <a:cs typeface="Segoe UI" panose="020B0502040204020203" pitchFamily="34" charset="0"/>
                        </a:rPr>
                        <a:t> </a:t>
                      </a:r>
                      <a:r>
                        <a:rPr sz="1000" spc="-5" dirty="0">
                          <a:solidFill>
                            <a:schemeClr val="tx1"/>
                          </a:solidFill>
                          <a:latin typeface="Segoe UI" panose="020B0502040204020203" pitchFamily="34" charset="0"/>
                          <a:cs typeface="Segoe UI" panose="020B0502040204020203" pitchFamily="34" charset="0"/>
                        </a:rPr>
                        <a:t>or</a:t>
                      </a:r>
                      <a:r>
                        <a:rPr sz="1000" spc="5" dirty="0">
                          <a:solidFill>
                            <a:schemeClr val="tx1"/>
                          </a:solidFill>
                          <a:latin typeface="Segoe UI" panose="020B0502040204020203" pitchFamily="34" charset="0"/>
                          <a:cs typeface="Segoe UI" panose="020B0502040204020203" pitchFamily="34" charset="0"/>
                        </a:rPr>
                        <a:t> </a:t>
                      </a:r>
                      <a:r>
                        <a:rPr sz="1000" spc="-5" dirty="0">
                          <a:solidFill>
                            <a:schemeClr val="tx1"/>
                          </a:solidFill>
                          <a:latin typeface="Segoe UI" panose="020B0502040204020203" pitchFamily="34" charset="0"/>
                          <a:cs typeface="Segoe UI" panose="020B0502040204020203" pitchFamily="34" charset="0"/>
                        </a:rPr>
                        <a:t>agent</a:t>
                      </a:r>
                      <a:r>
                        <a:rPr sz="1000" spc="10" dirty="0">
                          <a:solidFill>
                            <a:schemeClr val="tx1"/>
                          </a:solidFill>
                          <a:latin typeface="Segoe UI" panose="020B0502040204020203" pitchFamily="34" charset="0"/>
                          <a:cs typeface="Segoe UI" panose="020B0502040204020203" pitchFamily="34" charset="0"/>
                        </a:rPr>
                        <a:t> </a:t>
                      </a:r>
                      <a:r>
                        <a:rPr sz="1000" spc="-5" dirty="0">
                          <a:solidFill>
                            <a:schemeClr val="tx1"/>
                          </a:solidFill>
                          <a:latin typeface="Segoe UI" panose="020B0502040204020203" pitchFamily="34" charset="0"/>
                          <a:cs typeface="Segoe UI" panose="020B0502040204020203" pitchFamily="34" charset="0"/>
                        </a:rPr>
                        <a:t>that</a:t>
                      </a:r>
                      <a:r>
                        <a:rPr sz="1000" spc="15" dirty="0">
                          <a:solidFill>
                            <a:schemeClr val="tx1"/>
                          </a:solidFill>
                          <a:latin typeface="Segoe UI" panose="020B0502040204020203" pitchFamily="34" charset="0"/>
                          <a:cs typeface="Segoe UI" panose="020B0502040204020203" pitchFamily="34" charset="0"/>
                        </a:rPr>
                        <a:t> </a:t>
                      </a:r>
                      <a:r>
                        <a:rPr sz="1000" spc="-5" dirty="0">
                          <a:solidFill>
                            <a:schemeClr val="tx1"/>
                          </a:solidFill>
                          <a:latin typeface="Segoe UI" panose="020B0502040204020203" pitchFamily="34" charset="0"/>
                          <a:cs typeface="Segoe UI" panose="020B0502040204020203" pitchFamily="34" charset="0"/>
                        </a:rPr>
                        <a:t>produces</a:t>
                      </a:r>
                      <a:r>
                        <a:rPr sz="1000" spc="15" dirty="0">
                          <a:solidFill>
                            <a:schemeClr val="tx1"/>
                          </a:solidFill>
                          <a:latin typeface="Segoe UI" panose="020B0502040204020203" pitchFamily="34" charset="0"/>
                          <a:cs typeface="Segoe UI" panose="020B0502040204020203" pitchFamily="34" charset="0"/>
                        </a:rPr>
                        <a:t> </a:t>
                      </a:r>
                      <a:r>
                        <a:rPr sz="1000" spc="-10" dirty="0">
                          <a:solidFill>
                            <a:schemeClr val="tx1"/>
                          </a:solidFill>
                          <a:latin typeface="Segoe UI" panose="020B0502040204020203" pitchFamily="34" charset="0"/>
                          <a:cs typeface="Segoe UI" panose="020B0502040204020203" pitchFamily="34" charset="0"/>
                        </a:rPr>
                        <a:t>cancer</a:t>
                      </a:r>
                      <a:r>
                        <a:rPr sz="1000" spc="40" dirty="0">
                          <a:solidFill>
                            <a:schemeClr val="tx1"/>
                          </a:solidFill>
                          <a:latin typeface="Segoe UI" panose="020B0502040204020203" pitchFamily="34" charset="0"/>
                          <a:cs typeface="Segoe UI" panose="020B0502040204020203" pitchFamily="34" charset="0"/>
                        </a:rPr>
                        <a:t> </a:t>
                      </a:r>
                      <a:r>
                        <a:rPr sz="1000" spc="-5" dirty="0">
                          <a:solidFill>
                            <a:schemeClr val="tx1"/>
                          </a:solidFill>
                          <a:latin typeface="Segoe UI" panose="020B0502040204020203" pitchFamily="34" charset="0"/>
                          <a:cs typeface="Segoe UI" panose="020B0502040204020203" pitchFamily="34" charset="0"/>
                        </a:rPr>
                        <a:t>or</a:t>
                      </a:r>
                      <a:r>
                        <a:rPr sz="1000" spc="5" dirty="0">
                          <a:solidFill>
                            <a:schemeClr val="tx1"/>
                          </a:solidFill>
                          <a:latin typeface="Segoe UI" panose="020B0502040204020203" pitchFamily="34" charset="0"/>
                          <a:cs typeface="Segoe UI" panose="020B0502040204020203" pitchFamily="34" charset="0"/>
                        </a:rPr>
                        <a:t> </a:t>
                      </a:r>
                      <a:r>
                        <a:rPr sz="1000" spc="-10" dirty="0">
                          <a:solidFill>
                            <a:schemeClr val="tx1"/>
                          </a:solidFill>
                          <a:latin typeface="Segoe UI" panose="020B0502040204020203" pitchFamily="34" charset="0"/>
                          <a:cs typeface="Segoe UI" panose="020B0502040204020203" pitchFamily="34" charset="0"/>
                        </a:rPr>
                        <a:t>increases</a:t>
                      </a:r>
                      <a:r>
                        <a:rPr sz="1000" spc="40" dirty="0">
                          <a:solidFill>
                            <a:schemeClr val="tx1"/>
                          </a:solidFill>
                          <a:latin typeface="Segoe UI" panose="020B0502040204020203" pitchFamily="34" charset="0"/>
                          <a:cs typeface="Segoe UI" panose="020B0502040204020203" pitchFamily="34" charset="0"/>
                        </a:rPr>
                        <a:t> </a:t>
                      </a:r>
                      <a:r>
                        <a:rPr sz="1000" spc="-5" dirty="0">
                          <a:solidFill>
                            <a:schemeClr val="tx1"/>
                          </a:solidFill>
                          <a:latin typeface="Segoe UI" panose="020B0502040204020203" pitchFamily="34" charset="0"/>
                          <a:cs typeface="Segoe UI" panose="020B0502040204020203" pitchFamily="34" charset="0"/>
                        </a:rPr>
                        <a:t>the</a:t>
                      </a:r>
                      <a:r>
                        <a:rPr sz="1000" spc="5" dirty="0">
                          <a:solidFill>
                            <a:schemeClr val="tx1"/>
                          </a:solidFill>
                          <a:latin typeface="Segoe UI" panose="020B0502040204020203" pitchFamily="34" charset="0"/>
                          <a:cs typeface="Segoe UI" panose="020B0502040204020203" pitchFamily="34" charset="0"/>
                        </a:rPr>
                        <a:t> </a:t>
                      </a:r>
                      <a:r>
                        <a:rPr sz="1000" spc="-5" dirty="0">
                          <a:solidFill>
                            <a:schemeClr val="tx1"/>
                          </a:solidFill>
                          <a:latin typeface="Segoe UI" panose="020B0502040204020203" pitchFamily="34" charset="0"/>
                          <a:cs typeface="Segoe UI" panose="020B0502040204020203" pitchFamily="34" charset="0"/>
                        </a:rPr>
                        <a:t>risk</a:t>
                      </a:r>
                      <a:r>
                        <a:rPr sz="1000" spc="15" dirty="0">
                          <a:solidFill>
                            <a:schemeClr val="tx1"/>
                          </a:solidFill>
                          <a:latin typeface="Segoe UI" panose="020B0502040204020203" pitchFamily="34" charset="0"/>
                          <a:cs typeface="Segoe UI" panose="020B0502040204020203" pitchFamily="34" charset="0"/>
                        </a:rPr>
                        <a:t> </a:t>
                      </a:r>
                      <a:r>
                        <a:rPr sz="1000" spc="-5" dirty="0">
                          <a:solidFill>
                            <a:schemeClr val="tx1"/>
                          </a:solidFill>
                          <a:latin typeface="Segoe UI" panose="020B0502040204020203" pitchFamily="34" charset="0"/>
                          <a:cs typeface="Segoe UI" panose="020B0502040204020203" pitchFamily="34" charset="0"/>
                        </a:rPr>
                        <a:t>of</a:t>
                      </a:r>
                      <a:r>
                        <a:rPr sz="1000" spc="5" dirty="0">
                          <a:solidFill>
                            <a:schemeClr val="tx1"/>
                          </a:solidFill>
                          <a:latin typeface="Segoe UI" panose="020B0502040204020203" pitchFamily="34" charset="0"/>
                          <a:cs typeface="Segoe UI" panose="020B0502040204020203" pitchFamily="34" charset="0"/>
                        </a:rPr>
                        <a:t> </a:t>
                      </a:r>
                      <a:r>
                        <a:rPr sz="1000" spc="-5" dirty="0">
                          <a:solidFill>
                            <a:schemeClr val="tx1"/>
                          </a:solidFill>
                          <a:latin typeface="Segoe UI" panose="020B0502040204020203" pitchFamily="34" charset="0"/>
                          <a:cs typeface="Segoe UI" panose="020B0502040204020203" pitchFamily="34" charset="0"/>
                        </a:rPr>
                        <a:t>developing</a:t>
                      </a:r>
                      <a:r>
                        <a:rPr sz="1000" spc="5" dirty="0">
                          <a:solidFill>
                            <a:schemeClr val="tx1"/>
                          </a:solidFill>
                          <a:latin typeface="Segoe UI" panose="020B0502040204020203" pitchFamily="34" charset="0"/>
                          <a:cs typeface="Segoe UI" panose="020B0502040204020203" pitchFamily="34" charset="0"/>
                        </a:rPr>
                        <a:t> </a:t>
                      </a:r>
                      <a:r>
                        <a:rPr sz="1000" spc="-10" dirty="0">
                          <a:solidFill>
                            <a:schemeClr val="tx1"/>
                          </a:solidFill>
                          <a:latin typeface="Segoe UI" panose="020B0502040204020203" pitchFamily="34" charset="0"/>
                          <a:cs typeface="Segoe UI" panose="020B0502040204020203" pitchFamily="34" charset="0"/>
                        </a:rPr>
                        <a:t>cancer</a:t>
                      </a:r>
                      <a:r>
                        <a:rPr sz="1000" spc="35" dirty="0">
                          <a:solidFill>
                            <a:schemeClr val="tx1"/>
                          </a:solidFill>
                          <a:latin typeface="Segoe UI" panose="020B0502040204020203" pitchFamily="34" charset="0"/>
                          <a:cs typeface="Segoe UI" panose="020B0502040204020203" pitchFamily="34" charset="0"/>
                        </a:rPr>
                        <a:t> </a:t>
                      </a:r>
                      <a:r>
                        <a:rPr sz="1000" spc="-5" dirty="0">
                          <a:solidFill>
                            <a:schemeClr val="tx1"/>
                          </a:solidFill>
                          <a:latin typeface="Segoe UI" panose="020B0502040204020203" pitchFamily="34" charset="0"/>
                          <a:cs typeface="Segoe UI" panose="020B0502040204020203" pitchFamily="34" charset="0"/>
                        </a:rPr>
                        <a:t>in humans</a:t>
                      </a:r>
                      <a:r>
                        <a:rPr sz="1000" spc="25" dirty="0">
                          <a:solidFill>
                            <a:schemeClr val="tx1"/>
                          </a:solidFill>
                          <a:latin typeface="Segoe UI" panose="020B0502040204020203" pitchFamily="34" charset="0"/>
                          <a:cs typeface="Segoe UI" panose="020B0502040204020203" pitchFamily="34" charset="0"/>
                        </a:rPr>
                        <a:t> </a:t>
                      </a:r>
                      <a:r>
                        <a:rPr sz="1000" spc="-5" dirty="0">
                          <a:solidFill>
                            <a:schemeClr val="tx1"/>
                          </a:solidFill>
                          <a:latin typeface="Segoe UI" panose="020B0502040204020203" pitchFamily="34" charset="0"/>
                          <a:cs typeface="Segoe UI" panose="020B0502040204020203" pitchFamily="34" charset="0"/>
                        </a:rPr>
                        <a:t>or</a:t>
                      </a:r>
                      <a:r>
                        <a:rPr lang="en-US" sz="1000" spc="-5" dirty="0">
                          <a:solidFill>
                            <a:schemeClr val="tx1"/>
                          </a:solidFill>
                          <a:latin typeface="Segoe UI" panose="020B0502040204020203" pitchFamily="34" charset="0"/>
                          <a:cs typeface="Segoe UI" panose="020B0502040204020203" pitchFamily="34" charset="0"/>
                        </a:rPr>
                        <a:t> </a:t>
                      </a:r>
                      <a:r>
                        <a:rPr sz="1000" spc="-10" dirty="0">
                          <a:solidFill>
                            <a:schemeClr val="tx1"/>
                          </a:solidFill>
                          <a:latin typeface="Segoe UI" panose="020B0502040204020203" pitchFamily="34" charset="0"/>
                          <a:cs typeface="Segoe UI" panose="020B0502040204020203" pitchFamily="34" charset="0"/>
                        </a:rPr>
                        <a:t>animals</a:t>
                      </a:r>
                      <a:endParaRPr sz="1000" dirty="0">
                        <a:solidFill>
                          <a:schemeClr val="tx1"/>
                        </a:solidFill>
                        <a:latin typeface="Segoe UI" panose="020B0502040204020203" pitchFamily="34" charset="0"/>
                        <a:cs typeface="Segoe UI" panose="020B0502040204020203" pitchFamily="34" charset="0"/>
                      </a:endParaRPr>
                    </a:p>
                  </a:txBody>
                  <a:tcPr marT="54864" marB="54864">
                    <a:lnT w="12700">
                      <a:solidFill>
                        <a:srgbClr val="2D953D"/>
                      </a:solidFill>
                      <a:prstDash val="solid"/>
                    </a:lnT>
                    <a:lnB w="12700">
                      <a:solidFill>
                        <a:srgbClr val="2D953D"/>
                      </a:solidFill>
                      <a:prstDash val="solid"/>
                    </a:lnB>
                  </a:tcPr>
                </a:tc>
                <a:extLst>
                  <a:ext uri="{0D108BD9-81ED-4DB2-BD59-A6C34878D82A}">
                    <a16:rowId xmlns:a16="http://schemas.microsoft.com/office/drawing/2014/main" val="10005"/>
                  </a:ext>
                </a:extLst>
              </a:tr>
              <a:tr h="0">
                <a:tc>
                  <a:txBody>
                    <a:bodyPr/>
                    <a:lstStyle/>
                    <a:p>
                      <a:pPr marL="0">
                        <a:lnSpc>
                          <a:spcPct val="100000"/>
                        </a:lnSpc>
                        <a:spcBef>
                          <a:spcPts val="0"/>
                        </a:spcBef>
                      </a:pPr>
                      <a:r>
                        <a:rPr sz="1000" spc="-5" dirty="0">
                          <a:solidFill>
                            <a:schemeClr val="tx1"/>
                          </a:solidFill>
                          <a:latin typeface="Segoe UI" panose="020B0502040204020203" pitchFamily="34" charset="0"/>
                          <a:cs typeface="Segoe UI" panose="020B0502040204020203" pitchFamily="34" charset="0"/>
                        </a:rPr>
                        <a:t>clonic</a:t>
                      </a:r>
                      <a:r>
                        <a:rPr sz="1000" spc="-45" dirty="0">
                          <a:solidFill>
                            <a:schemeClr val="tx1"/>
                          </a:solidFill>
                          <a:latin typeface="Segoe UI" panose="020B0502040204020203" pitchFamily="34" charset="0"/>
                          <a:cs typeface="Segoe UI" panose="020B0502040204020203" pitchFamily="34" charset="0"/>
                        </a:rPr>
                        <a:t> </a:t>
                      </a:r>
                      <a:r>
                        <a:rPr sz="1000" spc="-5" dirty="0">
                          <a:solidFill>
                            <a:schemeClr val="tx1"/>
                          </a:solidFill>
                          <a:latin typeface="Segoe UI" panose="020B0502040204020203" pitchFamily="34" charset="0"/>
                          <a:cs typeface="Segoe UI" panose="020B0502040204020203" pitchFamily="34" charset="0"/>
                        </a:rPr>
                        <a:t>seizure</a:t>
                      </a:r>
                      <a:endParaRPr sz="1000" dirty="0">
                        <a:solidFill>
                          <a:schemeClr val="tx1"/>
                        </a:solidFill>
                        <a:latin typeface="Segoe UI" panose="020B0502040204020203" pitchFamily="34" charset="0"/>
                        <a:cs typeface="Segoe UI" panose="020B0502040204020203" pitchFamily="34" charset="0"/>
                      </a:endParaRPr>
                    </a:p>
                  </a:txBody>
                  <a:tcPr marT="54864" marB="54864">
                    <a:lnT w="12700">
                      <a:solidFill>
                        <a:srgbClr val="2D953D"/>
                      </a:solidFill>
                      <a:prstDash val="solid"/>
                    </a:lnT>
                    <a:lnB w="12700">
                      <a:solidFill>
                        <a:srgbClr val="2D953D"/>
                      </a:solidFill>
                      <a:prstDash val="solid"/>
                    </a:lnB>
                    <a:solidFill>
                      <a:srgbClr val="F5F5F5"/>
                    </a:solidFill>
                  </a:tcPr>
                </a:tc>
                <a:tc>
                  <a:txBody>
                    <a:bodyPr/>
                    <a:lstStyle/>
                    <a:p>
                      <a:pPr marL="72390" algn="l">
                        <a:lnSpc>
                          <a:spcPct val="100000"/>
                        </a:lnSpc>
                        <a:spcBef>
                          <a:spcPts val="0"/>
                        </a:spcBef>
                      </a:pPr>
                      <a:r>
                        <a:rPr sz="1000" spc="-5" dirty="0">
                          <a:solidFill>
                            <a:schemeClr val="tx1"/>
                          </a:solidFill>
                          <a:latin typeface="Segoe UI" panose="020B0502040204020203" pitchFamily="34" charset="0"/>
                          <a:cs typeface="Segoe UI" panose="020B0502040204020203" pitchFamily="34" charset="0"/>
                        </a:rPr>
                        <a:t>seizure</a:t>
                      </a:r>
                      <a:r>
                        <a:rPr sz="1000" spc="10" dirty="0">
                          <a:solidFill>
                            <a:schemeClr val="tx1"/>
                          </a:solidFill>
                          <a:latin typeface="Segoe UI" panose="020B0502040204020203" pitchFamily="34" charset="0"/>
                          <a:cs typeface="Segoe UI" panose="020B0502040204020203" pitchFamily="34" charset="0"/>
                        </a:rPr>
                        <a:t> </a:t>
                      </a:r>
                      <a:r>
                        <a:rPr sz="1000" spc="-5" dirty="0">
                          <a:solidFill>
                            <a:schemeClr val="tx1"/>
                          </a:solidFill>
                          <a:latin typeface="Segoe UI" panose="020B0502040204020203" pitchFamily="34" charset="0"/>
                          <a:cs typeface="Segoe UI" panose="020B0502040204020203" pitchFamily="34" charset="0"/>
                        </a:rPr>
                        <a:t>that</a:t>
                      </a:r>
                      <a:r>
                        <a:rPr sz="1000" spc="15" dirty="0">
                          <a:solidFill>
                            <a:schemeClr val="tx1"/>
                          </a:solidFill>
                          <a:latin typeface="Segoe UI" panose="020B0502040204020203" pitchFamily="34" charset="0"/>
                          <a:cs typeface="Segoe UI" panose="020B0502040204020203" pitchFamily="34" charset="0"/>
                        </a:rPr>
                        <a:t> </a:t>
                      </a:r>
                      <a:r>
                        <a:rPr sz="1000" spc="-10" dirty="0">
                          <a:solidFill>
                            <a:schemeClr val="tx1"/>
                          </a:solidFill>
                          <a:latin typeface="Segoe UI" panose="020B0502040204020203" pitchFamily="34" charset="0"/>
                          <a:cs typeface="Segoe UI" panose="020B0502040204020203" pitchFamily="34" charset="0"/>
                        </a:rPr>
                        <a:t>causes</a:t>
                      </a:r>
                      <a:r>
                        <a:rPr sz="1000" spc="40" dirty="0">
                          <a:solidFill>
                            <a:schemeClr val="tx1"/>
                          </a:solidFill>
                          <a:latin typeface="Segoe UI" panose="020B0502040204020203" pitchFamily="34" charset="0"/>
                          <a:cs typeface="Segoe UI" panose="020B0502040204020203" pitchFamily="34" charset="0"/>
                        </a:rPr>
                        <a:t> </a:t>
                      </a:r>
                      <a:r>
                        <a:rPr sz="1000" spc="-10" dirty="0">
                          <a:solidFill>
                            <a:schemeClr val="tx1"/>
                          </a:solidFill>
                          <a:latin typeface="Segoe UI" panose="020B0502040204020203" pitchFamily="34" charset="0"/>
                          <a:cs typeface="Segoe UI" panose="020B0502040204020203" pitchFamily="34" charset="0"/>
                        </a:rPr>
                        <a:t>repeated</a:t>
                      </a:r>
                      <a:r>
                        <a:rPr sz="1000" spc="45" dirty="0">
                          <a:solidFill>
                            <a:schemeClr val="tx1"/>
                          </a:solidFill>
                          <a:latin typeface="Segoe UI" panose="020B0502040204020203" pitchFamily="34" charset="0"/>
                          <a:cs typeface="Segoe UI" panose="020B0502040204020203" pitchFamily="34" charset="0"/>
                        </a:rPr>
                        <a:t> </a:t>
                      </a:r>
                      <a:r>
                        <a:rPr sz="1000" spc="-5" dirty="0">
                          <a:solidFill>
                            <a:schemeClr val="tx1"/>
                          </a:solidFill>
                          <a:latin typeface="Segoe UI" panose="020B0502040204020203" pitchFamily="34" charset="0"/>
                          <a:cs typeface="Segoe UI" panose="020B0502040204020203" pitchFamily="34" charset="0"/>
                        </a:rPr>
                        <a:t>jerking</a:t>
                      </a:r>
                      <a:r>
                        <a:rPr sz="1000" spc="20" dirty="0">
                          <a:solidFill>
                            <a:schemeClr val="tx1"/>
                          </a:solidFill>
                          <a:latin typeface="Segoe UI" panose="020B0502040204020203" pitchFamily="34" charset="0"/>
                          <a:cs typeface="Segoe UI" panose="020B0502040204020203" pitchFamily="34" charset="0"/>
                        </a:rPr>
                        <a:t> </a:t>
                      </a:r>
                      <a:r>
                        <a:rPr sz="1000" spc="-10" dirty="0">
                          <a:solidFill>
                            <a:schemeClr val="tx1"/>
                          </a:solidFill>
                          <a:latin typeface="Segoe UI" panose="020B0502040204020203" pitchFamily="34" charset="0"/>
                          <a:cs typeface="Segoe UI" panose="020B0502040204020203" pitchFamily="34" charset="0"/>
                        </a:rPr>
                        <a:t>movements</a:t>
                      </a:r>
                      <a:r>
                        <a:rPr sz="1000" spc="40" dirty="0">
                          <a:solidFill>
                            <a:schemeClr val="tx1"/>
                          </a:solidFill>
                          <a:latin typeface="Segoe UI" panose="020B0502040204020203" pitchFamily="34" charset="0"/>
                          <a:cs typeface="Segoe UI" panose="020B0502040204020203" pitchFamily="34" charset="0"/>
                        </a:rPr>
                        <a:t> </a:t>
                      </a:r>
                      <a:r>
                        <a:rPr sz="1000" spc="-5" dirty="0">
                          <a:solidFill>
                            <a:schemeClr val="tx1"/>
                          </a:solidFill>
                          <a:latin typeface="Segoe UI" panose="020B0502040204020203" pitchFamily="34" charset="0"/>
                          <a:cs typeface="Segoe UI" panose="020B0502040204020203" pitchFamily="34" charset="0"/>
                        </a:rPr>
                        <a:t>of</a:t>
                      </a:r>
                      <a:r>
                        <a:rPr sz="1000" spc="5" dirty="0">
                          <a:solidFill>
                            <a:schemeClr val="tx1"/>
                          </a:solidFill>
                          <a:latin typeface="Segoe UI" panose="020B0502040204020203" pitchFamily="34" charset="0"/>
                          <a:cs typeface="Segoe UI" panose="020B0502040204020203" pitchFamily="34" charset="0"/>
                        </a:rPr>
                        <a:t> </a:t>
                      </a:r>
                      <a:r>
                        <a:rPr sz="1000" spc="-10" dirty="0">
                          <a:solidFill>
                            <a:schemeClr val="tx1"/>
                          </a:solidFill>
                          <a:latin typeface="Segoe UI" panose="020B0502040204020203" pitchFamily="34" charset="0"/>
                          <a:cs typeface="Segoe UI" panose="020B0502040204020203" pitchFamily="34" charset="0"/>
                        </a:rPr>
                        <a:t>muscles</a:t>
                      </a:r>
                      <a:r>
                        <a:rPr sz="1000" spc="30" dirty="0">
                          <a:solidFill>
                            <a:schemeClr val="tx1"/>
                          </a:solidFill>
                          <a:latin typeface="Segoe UI" panose="020B0502040204020203" pitchFamily="34" charset="0"/>
                          <a:cs typeface="Segoe UI" panose="020B0502040204020203" pitchFamily="34" charset="0"/>
                        </a:rPr>
                        <a:t> </a:t>
                      </a:r>
                      <a:r>
                        <a:rPr sz="1000" spc="-5" dirty="0">
                          <a:solidFill>
                            <a:schemeClr val="tx1"/>
                          </a:solidFill>
                          <a:latin typeface="Segoe UI" panose="020B0502040204020203" pitchFamily="34" charset="0"/>
                          <a:cs typeface="Segoe UI" panose="020B0502040204020203" pitchFamily="34" charset="0"/>
                        </a:rPr>
                        <a:t>on</a:t>
                      </a:r>
                      <a:r>
                        <a:rPr sz="1000" spc="5" dirty="0">
                          <a:solidFill>
                            <a:schemeClr val="tx1"/>
                          </a:solidFill>
                          <a:latin typeface="Segoe UI" panose="020B0502040204020203" pitchFamily="34" charset="0"/>
                          <a:cs typeface="Segoe UI" panose="020B0502040204020203" pitchFamily="34" charset="0"/>
                        </a:rPr>
                        <a:t> </a:t>
                      </a:r>
                      <a:r>
                        <a:rPr sz="1000" spc="-5" dirty="0">
                          <a:solidFill>
                            <a:schemeClr val="tx1"/>
                          </a:solidFill>
                          <a:latin typeface="Segoe UI" panose="020B0502040204020203" pitchFamily="34" charset="0"/>
                          <a:cs typeface="Segoe UI" panose="020B0502040204020203" pitchFamily="34" charset="0"/>
                        </a:rPr>
                        <a:t>both</a:t>
                      </a:r>
                      <a:r>
                        <a:rPr sz="1000" spc="5" dirty="0">
                          <a:solidFill>
                            <a:schemeClr val="tx1"/>
                          </a:solidFill>
                          <a:latin typeface="Segoe UI" panose="020B0502040204020203" pitchFamily="34" charset="0"/>
                          <a:cs typeface="Segoe UI" panose="020B0502040204020203" pitchFamily="34" charset="0"/>
                        </a:rPr>
                        <a:t> </a:t>
                      </a:r>
                      <a:r>
                        <a:rPr sz="1000" spc="-5" dirty="0">
                          <a:solidFill>
                            <a:schemeClr val="tx1"/>
                          </a:solidFill>
                          <a:latin typeface="Segoe UI" panose="020B0502040204020203" pitchFamily="34" charset="0"/>
                          <a:cs typeface="Segoe UI" panose="020B0502040204020203" pitchFamily="34" charset="0"/>
                        </a:rPr>
                        <a:t>sides</a:t>
                      </a:r>
                      <a:r>
                        <a:rPr sz="1000" spc="15" dirty="0">
                          <a:solidFill>
                            <a:schemeClr val="tx1"/>
                          </a:solidFill>
                          <a:latin typeface="Segoe UI" panose="020B0502040204020203" pitchFamily="34" charset="0"/>
                          <a:cs typeface="Segoe UI" panose="020B0502040204020203" pitchFamily="34" charset="0"/>
                        </a:rPr>
                        <a:t> </a:t>
                      </a:r>
                      <a:r>
                        <a:rPr sz="1000" spc="-5" dirty="0">
                          <a:solidFill>
                            <a:schemeClr val="tx1"/>
                          </a:solidFill>
                          <a:latin typeface="Segoe UI" panose="020B0502040204020203" pitchFamily="34" charset="0"/>
                          <a:cs typeface="Segoe UI" panose="020B0502040204020203" pitchFamily="34" charset="0"/>
                        </a:rPr>
                        <a:t>of</a:t>
                      </a:r>
                      <a:r>
                        <a:rPr sz="1000" spc="5" dirty="0">
                          <a:solidFill>
                            <a:schemeClr val="tx1"/>
                          </a:solidFill>
                          <a:latin typeface="Segoe UI" panose="020B0502040204020203" pitchFamily="34" charset="0"/>
                          <a:cs typeface="Segoe UI" panose="020B0502040204020203" pitchFamily="34" charset="0"/>
                        </a:rPr>
                        <a:t> </a:t>
                      </a:r>
                      <a:r>
                        <a:rPr sz="1000" spc="-5" dirty="0">
                          <a:solidFill>
                            <a:schemeClr val="tx1"/>
                          </a:solidFill>
                          <a:latin typeface="Segoe UI" panose="020B0502040204020203" pitchFamily="34" charset="0"/>
                          <a:cs typeface="Segoe UI" panose="020B0502040204020203" pitchFamily="34" charset="0"/>
                        </a:rPr>
                        <a:t>the</a:t>
                      </a:r>
                      <a:r>
                        <a:rPr sz="1000" spc="15" dirty="0">
                          <a:solidFill>
                            <a:schemeClr val="tx1"/>
                          </a:solidFill>
                          <a:latin typeface="Segoe UI" panose="020B0502040204020203" pitchFamily="34" charset="0"/>
                          <a:cs typeface="Segoe UI" panose="020B0502040204020203" pitchFamily="34" charset="0"/>
                        </a:rPr>
                        <a:t> </a:t>
                      </a:r>
                      <a:r>
                        <a:rPr sz="1000" spc="-5" dirty="0">
                          <a:solidFill>
                            <a:schemeClr val="tx1"/>
                          </a:solidFill>
                          <a:latin typeface="Segoe UI" panose="020B0502040204020203" pitchFamily="34" charset="0"/>
                          <a:cs typeface="Segoe UI" panose="020B0502040204020203" pitchFamily="34" charset="0"/>
                        </a:rPr>
                        <a:t>body</a:t>
                      </a:r>
                      <a:endParaRPr sz="1000" dirty="0">
                        <a:solidFill>
                          <a:schemeClr val="tx1"/>
                        </a:solidFill>
                        <a:latin typeface="Segoe UI" panose="020B0502040204020203" pitchFamily="34" charset="0"/>
                        <a:cs typeface="Segoe UI" panose="020B0502040204020203" pitchFamily="34" charset="0"/>
                      </a:endParaRPr>
                    </a:p>
                  </a:txBody>
                  <a:tcPr marT="54864" marB="54864">
                    <a:lnT w="12700">
                      <a:solidFill>
                        <a:srgbClr val="2D953D"/>
                      </a:solidFill>
                      <a:prstDash val="solid"/>
                    </a:lnT>
                    <a:lnB w="12700">
                      <a:solidFill>
                        <a:srgbClr val="2D953D"/>
                      </a:solidFill>
                      <a:prstDash val="solid"/>
                    </a:lnB>
                  </a:tcPr>
                </a:tc>
                <a:extLst>
                  <a:ext uri="{0D108BD9-81ED-4DB2-BD59-A6C34878D82A}">
                    <a16:rowId xmlns:a16="http://schemas.microsoft.com/office/drawing/2014/main" val="10006"/>
                  </a:ext>
                </a:extLst>
              </a:tr>
              <a:tr h="0">
                <a:tc>
                  <a:txBody>
                    <a:bodyPr/>
                    <a:lstStyle/>
                    <a:p>
                      <a:pPr marL="0">
                        <a:lnSpc>
                          <a:spcPct val="100000"/>
                        </a:lnSpc>
                        <a:spcBef>
                          <a:spcPts val="0"/>
                        </a:spcBef>
                      </a:pPr>
                      <a:r>
                        <a:rPr sz="1000" kern="1200" spc="-5" dirty="0">
                          <a:solidFill>
                            <a:schemeClr val="tx1"/>
                          </a:solidFill>
                          <a:latin typeface="Segoe UI" panose="020B0502040204020203" pitchFamily="34" charset="0"/>
                          <a:ea typeface="+mn-ea"/>
                          <a:cs typeface="Segoe UI" panose="020B0502040204020203" pitchFamily="34" charset="0"/>
                        </a:rPr>
                        <a:t>C</a:t>
                      </a:r>
                      <a:r>
                        <a:rPr sz="1000" kern="1200" spc="-5" baseline="-25000" dirty="0">
                          <a:solidFill>
                            <a:schemeClr val="tx1"/>
                          </a:solidFill>
                          <a:latin typeface="Segoe UI" panose="020B0502040204020203" pitchFamily="34" charset="0"/>
                          <a:ea typeface="+mn-ea"/>
                          <a:cs typeface="Segoe UI" panose="020B0502040204020203" pitchFamily="34" charset="0"/>
                        </a:rPr>
                        <a:t>max</a:t>
                      </a:r>
                    </a:p>
                  </a:txBody>
                  <a:tcPr marT="54864" marB="54864">
                    <a:lnT w="12700">
                      <a:solidFill>
                        <a:srgbClr val="2D953D"/>
                      </a:solidFill>
                      <a:prstDash val="solid"/>
                    </a:lnT>
                    <a:lnB w="12700">
                      <a:solidFill>
                        <a:srgbClr val="2D953D"/>
                      </a:solidFill>
                      <a:prstDash val="solid"/>
                    </a:lnB>
                    <a:solidFill>
                      <a:srgbClr val="F5F5F5"/>
                    </a:solidFill>
                  </a:tcPr>
                </a:tc>
                <a:tc>
                  <a:txBody>
                    <a:bodyPr/>
                    <a:lstStyle/>
                    <a:p>
                      <a:pPr marL="73025" algn="l">
                        <a:lnSpc>
                          <a:spcPct val="100000"/>
                        </a:lnSpc>
                        <a:spcBef>
                          <a:spcPts val="0"/>
                        </a:spcBef>
                      </a:pPr>
                      <a:r>
                        <a:rPr sz="1000" spc="-10" dirty="0">
                          <a:solidFill>
                            <a:schemeClr val="tx1"/>
                          </a:solidFill>
                          <a:latin typeface="Segoe UI" panose="020B0502040204020203" pitchFamily="34" charset="0"/>
                          <a:cs typeface="Segoe UI" panose="020B0502040204020203" pitchFamily="34" charset="0"/>
                        </a:rPr>
                        <a:t>maximum</a:t>
                      </a:r>
                      <a:r>
                        <a:rPr sz="1000" spc="25" dirty="0">
                          <a:solidFill>
                            <a:schemeClr val="tx1"/>
                          </a:solidFill>
                          <a:latin typeface="Segoe UI" panose="020B0502040204020203" pitchFamily="34" charset="0"/>
                          <a:cs typeface="Segoe UI" panose="020B0502040204020203" pitchFamily="34" charset="0"/>
                        </a:rPr>
                        <a:t> </a:t>
                      </a:r>
                      <a:r>
                        <a:rPr sz="1000" spc="-5" dirty="0">
                          <a:solidFill>
                            <a:schemeClr val="tx1"/>
                          </a:solidFill>
                          <a:latin typeface="Segoe UI" panose="020B0502040204020203" pitchFamily="34" charset="0"/>
                          <a:cs typeface="Segoe UI" panose="020B0502040204020203" pitchFamily="34" charset="0"/>
                        </a:rPr>
                        <a:t>concentration</a:t>
                      </a:r>
                      <a:r>
                        <a:rPr sz="1000" spc="35" dirty="0">
                          <a:solidFill>
                            <a:schemeClr val="tx1"/>
                          </a:solidFill>
                          <a:latin typeface="Segoe UI" panose="020B0502040204020203" pitchFamily="34" charset="0"/>
                          <a:cs typeface="Segoe UI" panose="020B0502040204020203" pitchFamily="34" charset="0"/>
                        </a:rPr>
                        <a:t> </a:t>
                      </a:r>
                      <a:r>
                        <a:rPr sz="1000" spc="-5" dirty="0">
                          <a:solidFill>
                            <a:schemeClr val="tx1"/>
                          </a:solidFill>
                          <a:latin typeface="Segoe UI" panose="020B0502040204020203" pitchFamily="34" charset="0"/>
                          <a:cs typeface="Segoe UI" panose="020B0502040204020203" pitchFamily="34" charset="0"/>
                        </a:rPr>
                        <a:t>of</a:t>
                      </a:r>
                      <a:r>
                        <a:rPr sz="1000" dirty="0">
                          <a:solidFill>
                            <a:schemeClr val="tx1"/>
                          </a:solidFill>
                          <a:latin typeface="Segoe UI" panose="020B0502040204020203" pitchFamily="34" charset="0"/>
                          <a:cs typeface="Segoe UI" panose="020B0502040204020203" pitchFamily="34" charset="0"/>
                        </a:rPr>
                        <a:t> </a:t>
                      </a:r>
                      <a:r>
                        <a:rPr sz="1000" spc="-5" dirty="0">
                          <a:solidFill>
                            <a:schemeClr val="tx1"/>
                          </a:solidFill>
                          <a:latin typeface="Segoe UI" panose="020B0502040204020203" pitchFamily="34" charset="0"/>
                          <a:cs typeface="Segoe UI" panose="020B0502040204020203" pitchFamily="34" charset="0"/>
                        </a:rPr>
                        <a:t>a drug</a:t>
                      </a:r>
                      <a:r>
                        <a:rPr sz="1000" dirty="0">
                          <a:solidFill>
                            <a:schemeClr val="tx1"/>
                          </a:solidFill>
                          <a:latin typeface="Segoe UI" panose="020B0502040204020203" pitchFamily="34" charset="0"/>
                          <a:cs typeface="Segoe UI" panose="020B0502040204020203" pitchFamily="34" charset="0"/>
                        </a:rPr>
                        <a:t> </a:t>
                      </a:r>
                      <a:r>
                        <a:rPr sz="1000" spc="-10" dirty="0">
                          <a:solidFill>
                            <a:schemeClr val="tx1"/>
                          </a:solidFill>
                          <a:latin typeface="Segoe UI" panose="020B0502040204020203" pitchFamily="34" charset="0"/>
                          <a:cs typeface="Segoe UI" panose="020B0502040204020203" pitchFamily="34" charset="0"/>
                        </a:rPr>
                        <a:t>achieved</a:t>
                      </a:r>
                      <a:r>
                        <a:rPr sz="1000" spc="25" dirty="0">
                          <a:solidFill>
                            <a:schemeClr val="tx1"/>
                          </a:solidFill>
                          <a:latin typeface="Segoe UI" panose="020B0502040204020203" pitchFamily="34" charset="0"/>
                          <a:cs typeface="Segoe UI" panose="020B0502040204020203" pitchFamily="34" charset="0"/>
                        </a:rPr>
                        <a:t> </a:t>
                      </a:r>
                      <a:r>
                        <a:rPr sz="1000" spc="-5" dirty="0">
                          <a:solidFill>
                            <a:schemeClr val="tx1"/>
                          </a:solidFill>
                          <a:latin typeface="Segoe UI" panose="020B0502040204020203" pitchFamily="34" charset="0"/>
                          <a:cs typeface="Segoe UI" panose="020B0502040204020203" pitchFamily="34" charset="0"/>
                        </a:rPr>
                        <a:t>after</a:t>
                      </a:r>
                      <a:r>
                        <a:rPr sz="1000" spc="20" dirty="0">
                          <a:solidFill>
                            <a:schemeClr val="tx1"/>
                          </a:solidFill>
                          <a:latin typeface="Segoe UI" panose="020B0502040204020203" pitchFamily="34" charset="0"/>
                          <a:cs typeface="Segoe UI" panose="020B0502040204020203" pitchFamily="34" charset="0"/>
                        </a:rPr>
                        <a:t> </a:t>
                      </a:r>
                      <a:r>
                        <a:rPr sz="1000" spc="-5" dirty="0">
                          <a:solidFill>
                            <a:schemeClr val="tx1"/>
                          </a:solidFill>
                          <a:latin typeface="Segoe UI" panose="020B0502040204020203" pitchFamily="34" charset="0"/>
                          <a:cs typeface="Segoe UI" panose="020B0502040204020203" pitchFamily="34" charset="0"/>
                        </a:rPr>
                        <a:t>dosing</a:t>
                      </a:r>
                      <a:endParaRPr sz="1000" dirty="0">
                        <a:solidFill>
                          <a:schemeClr val="tx1"/>
                        </a:solidFill>
                        <a:latin typeface="Segoe UI" panose="020B0502040204020203" pitchFamily="34" charset="0"/>
                        <a:cs typeface="Segoe UI" panose="020B0502040204020203" pitchFamily="34" charset="0"/>
                      </a:endParaRPr>
                    </a:p>
                  </a:txBody>
                  <a:tcPr marT="54864" marB="54864">
                    <a:lnT w="12700">
                      <a:solidFill>
                        <a:srgbClr val="2D953D"/>
                      </a:solidFill>
                      <a:prstDash val="solid"/>
                    </a:lnT>
                    <a:lnB w="12700">
                      <a:solidFill>
                        <a:srgbClr val="2D953D"/>
                      </a:solidFill>
                      <a:prstDash val="solid"/>
                    </a:lnB>
                  </a:tcPr>
                </a:tc>
                <a:extLst>
                  <a:ext uri="{0D108BD9-81ED-4DB2-BD59-A6C34878D82A}">
                    <a16:rowId xmlns:a16="http://schemas.microsoft.com/office/drawing/2014/main" val="10007"/>
                  </a:ext>
                </a:extLst>
              </a:tr>
              <a:tr h="0">
                <a:tc>
                  <a:txBody>
                    <a:bodyPr/>
                    <a:lstStyle/>
                    <a:p>
                      <a:pPr marL="0">
                        <a:lnSpc>
                          <a:spcPct val="100000"/>
                        </a:lnSpc>
                        <a:spcBef>
                          <a:spcPts val="0"/>
                        </a:spcBef>
                      </a:pPr>
                      <a:r>
                        <a:rPr sz="1000" spc="-5" dirty="0">
                          <a:solidFill>
                            <a:schemeClr val="tx1"/>
                          </a:solidFill>
                          <a:latin typeface="Segoe UI" panose="020B0502040204020203" pitchFamily="34" charset="0"/>
                          <a:cs typeface="Segoe UI" panose="020B0502040204020203" pitchFamily="34" charset="0"/>
                        </a:rPr>
                        <a:t>cyproheptadine</a:t>
                      </a:r>
                      <a:endParaRPr sz="1000" dirty="0">
                        <a:solidFill>
                          <a:schemeClr val="tx1"/>
                        </a:solidFill>
                        <a:latin typeface="Segoe UI" panose="020B0502040204020203" pitchFamily="34" charset="0"/>
                        <a:cs typeface="Segoe UI" panose="020B0502040204020203" pitchFamily="34" charset="0"/>
                      </a:endParaRPr>
                    </a:p>
                  </a:txBody>
                  <a:tcPr marT="54864" marB="54864">
                    <a:lnT w="12700">
                      <a:solidFill>
                        <a:srgbClr val="2D953D"/>
                      </a:solidFill>
                      <a:prstDash val="solid"/>
                    </a:lnT>
                    <a:lnB w="12700">
                      <a:solidFill>
                        <a:srgbClr val="2D953D"/>
                      </a:solidFill>
                      <a:prstDash val="solid"/>
                    </a:lnB>
                    <a:solidFill>
                      <a:srgbClr val="F5F5F5"/>
                    </a:solidFill>
                  </a:tcPr>
                </a:tc>
                <a:tc>
                  <a:txBody>
                    <a:bodyPr/>
                    <a:lstStyle/>
                    <a:p>
                      <a:pPr marL="73025" algn="l">
                        <a:lnSpc>
                          <a:spcPct val="100000"/>
                        </a:lnSpc>
                        <a:spcBef>
                          <a:spcPts val="0"/>
                        </a:spcBef>
                      </a:pPr>
                      <a:r>
                        <a:rPr sz="1000" spc="-5" dirty="0">
                          <a:solidFill>
                            <a:schemeClr val="tx1"/>
                          </a:solidFill>
                          <a:latin typeface="Segoe UI" panose="020B0502040204020203" pitchFamily="34" charset="0"/>
                          <a:cs typeface="Segoe UI" panose="020B0502040204020203" pitchFamily="34" charset="0"/>
                        </a:rPr>
                        <a:t>an</a:t>
                      </a:r>
                      <a:r>
                        <a:rPr sz="1000" dirty="0">
                          <a:solidFill>
                            <a:schemeClr val="tx1"/>
                          </a:solidFill>
                          <a:latin typeface="Segoe UI" panose="020B0502040204020203" pitchFamily="34" charset="0"/>
                          <a:cs typeface="Segoe UI" panose="020B0502040204020203" pitchFamily="34" charset="0"/>
                        </a:rPr>
                        <a:t> </a:t>
                      </a:r>
                      <a:r>
                        <a:rPr sz="1000" spc="-10" dirty="0">
                          <a:solidFill>
                            <a:schemeClr val="tx1"/>
                          </a:solidFill>
                          <a:latin typeface="Segoe UI" panose="020B0502040204020203" pitchFamily="34" charset="0"/>
                          <a:cs typeface="Segoe UI" panose="020B0502040204020203" pitchFamily="34" charset="0"/>
                        </a:rPr>
                        <a:t>antihistamine</a:t>
                      </a:r>
                      <a:r>
                        <a:rPr sz="1000" spc="30" dirty="0">
                          <a:solidFill>
                            <a:schemeClr val="tx1"/>
                          </a:solidFill>
                          <a:latin typeface="Segoe UI" panose="020B0502040204020203" pitchFamily="34" charset="0"/>
                          <a:cs typeface="Segoe UI" panose="020B0502040204020203" pitchFamily="34" charset="0"/>
                        </a:rPr>
                        <a:t> </a:t>
                      </a:r>
                      <a:r>
                        <a:rPr sz="1000" spc="-5" dirty="0">
                          <a:solidFill>
                            <a:schemeClr val="tx1"/>
                          </a:solidFill>
                          <a:latin typeface="Segoe UI" panose="020B0502040204020203" pitchFamily="34" charset="0"/>
                          <a:cs typeface="Segoe UI" panose="020B0502040204020203" pitchFamily="34" charset="0"/>
                        </a:rPr>
                        <a:t>that</a:t>
                      </a:r>
                      <a:r>
                        <a:rPr sz="1000" spc="10" dirty="0">
                          <a:solidFill>
                            <a:schemeClr val="tx1"/>
                          </a:solidFill>
                          <a:latin typeface="Segoe UI" panose="020B0502040204020203" pitchFamily="34" charset="0"/>
                          <a:cs typeface="Segoe UI" panose="020B0502040204020203" pitchFamily="34" charset="0"/>
                        </a:rPr>
                        <a:t> </a:t>
                      </a:r>
                      <a:r>
                        <a:rPr sz="1000" spc="-10" dirty="0">
                          <a:solidFill>
                            <a:schemeClr val="tx1"/>
                          </a:solidFill>
                          <a:latin typeface="Segoe UI" panose="020B0502040204020203" pitchFamily="34" charset="0"/>
                          <a:cs typeface="Segoe UI" panose="020B0502040204020203" pitchFamily="34" charset="0"/>
                        </a:rPr>
                        <a:t>can</a:t>
                      </a:r>
                      <a:r>
                        <a:rPr sz="1000" spc="15" dirty="0">
                          <a:solidFill>
                            <a:schemeClr val="tx1"/>
                          </a:solidFill>
                          <a:latin typeface="Segoe UI" panose="020B0502040204020203" pitchFamily="34" charset="0"/>
                          <a:cs typeface="Segoe UI" panose="020B0502040204020203" pitchFamily="34" charset="0"/>
                        </a:rPr>
                        <a:t> </a:t>
                      </a:r>
                      <a:r>
                        <a:rPr sz="1000" spc="-10" dirty="0">
                          <a:solidFill>
                            <a:schemeClr val="tx1"/>
                          </a:solidFill>
                          <a:latin typeface="Segoe UI" panose="020B0502040204020203" pitchFamily="34" charset="0"/>
                          <a:cs typeface="Segoe UI" panose="020B0502040204020203" pitchFamily="34" charset="0"/>
                        </a:rPr>
                        <a:t>also</a:t>
                      </a:r>
                      <a:r>
                        <a:rPr sz="1000" spc="15" dirty="0">
                          <a:solidFill>
                            <a:schemeClr val="tx1"/>
                          </a:solidFill>
                          <a:latin typeface="Segoe UI" panose="020B0502040204020203" pitchFamily="34" charset="0"/>
                          <a:cs typeface="Segoe UI" panose="020B0502040204020203" pitchFamily="34" charset="0"/>
                        </a:rPr>
                        <a:t> </a:t>
                      </a:r>
                      <a:r>
                        <a:rPr sz="1000" spc="-5" dirty="0">
                          <a:solidFill>
                            <a:schemeClr val="tx1"/>
                          </a:solidFill>
                          <a:latin typeface="Segoe UI" panose="020B0502040204020203" pitchFamily="34" charset="0"/>
                          <a:cs typeface="Segoe UI" panose="020B0502040204020203" pitchFamily="34" charset="0"/>
                        </a:rPr>
                        <a:t>be used</a:t>
                      </a:r>
                      <a:r>
                        <a:rPr sz="1000" spc="20" dirty="0">
                          <a:solidFill>
                            <a:schemeClr val="tx1"/>
                          </a:solidFill>
                          <a:latin typeface="Segoe UI" panose="020B0502040204020203" pitchFamily="34" charset="0"/>
                          <a:cs typeface="Segoe UI" panose="020B0502040204020203" pitchFamily="34" charset="0"/>
                        </a:rPr>
                        <a:t> </a:t>
                      </a:r>
                      <a:r>
                        <a:rPr sz="1000" spc="-5" dirty="0">
                          <a:solidFill>
                            <a:schemeClr val="tx1"/>
                          </a:solidFill>
                          <a:latin typeface="Segoe UI" panose="020B0502040204020203" pitchFamily="34" charset="0"/>
                          <a:cs typeface="Segoe UI" panose="020B0502040204020203" pitchFamily="34" charset="0"/>
                        </a:rPr>
                        <a:t>to</a:t>
                      </a:r>
                      <a:r>
                        <a:rPr sz="1000" spc="5" dirty="0">
                          <a:solidFill>
                            <a:schemeClr val="tx1"/>
                          </a:solidFill>
                          <a:latin typeface="Segoe UI" panose="020B0502040204020203" pitchFamily="34" charset="0"/>
                          <a:cs typeface="Segoe UI" panose="020B0502040204020203" pitchFamily="34" charset="0"/>
                        </a:rPr>
                        <a:t> </a:t>
                      </a:r>
                      <a:r>
                        <a:rPr sz="1000" spc="-5" dirty="0">
                          <a:solidFill>
                            <a:schemeClr val="tx1"/>
                          </a:solidFill>
                          <a:latin typeface="Segoe UI" panose="020B0502040204020203" pitchFamily="34" charset="0"/>
                          <a:cs typeface="Segoe UI" panose="020B0502040204020203" pitchFamily="34" charset="0"/>
                        </a:rPr>
                        <a:t>prevent</a:t>
                      </a:r>
                      <a:r>
                        <a:rPr sz="1000" spc="10" dirty="0">
                          <a:solidFill>
                            <a:schemeClr val="tx1"/>
                          </a:solidFill>
                          <a:latin typeface="Segoe UI" panose="020B0502040204020203" pitchFamily="34" charset="0"/>
                          <a:cs typeface="Segoe UI" panose="020B0502040204020203" pitchFamily="34" charset="0"/>
                        </a:rPr>
                        <a:t> </a:t>
                      </a:r>
                      <a:r>
                        <a:rPr sz="1000" spc="-5" dirty="0">
                          <a:solidFill>
                            <a:schemeClr val="tx1"/>
                          </a:solidFill>
                          <a:latin typeface="Segoe UI" panose="020B0502040204020203" pitchFamily="34" charset="0"/>
                          <a:cs typeface="Segoe UI" panose="020B0502040204020203" pitchFamily="34" charset="0"/>
                        </a:rPr>
                        <a:t>headache</a:t>
                      </a:r>
                      <a:r>
                        <a:rPr sz="1000" spc="35" dirty="0">
                          <a:solidFill>
                            <a:schemeClr val="tx1"/>
                          </a:solidFill>
                          <a:latin typeface="Segoe UI" panose="020B0502040204020203" pitchFamily="34" charset="0"/>
                          <a:cs typeface="Segoe UI" panose="020B0502040204020203" pitchFamily="34" charset="0"/>
                        </a:rPr>
                        <a:t> </a:t>
                      </a:r>
                      <a:r>
                        <a:rPr sz="1000" spc="-5" dirty="0">
                          <a:solidFill>
                            <a:schemeClr val="tx1"/>
                          </a:solidFill>
                          <a:latin typeface="Segoe UI" panose="020B0502040204020203" pitchFamily="34" charset="0"/>
                          <a:cs typeface="Segoe UI" panose="020B0502040204020203" pitchFamily="34" charset="0"/>
                        </a:rPr>
                        <a:t>pain</a:t>
                      </a:r>
                      <a:endParaRPr sz="1000" dirty="0">
                        <a:solidFill>
                          <a:schemeClr val="tx1"/>
                        </a:solidFill>
                        <a:latin typeface="Segoe UI" panose="020B0502040204020203" pitchFamily="34" charset="0"/>
                        <a:cs typeface="Segoe UI" panose="020B0502040204020203" pitchFamily="34" charset="0"/>
                      </a:endParaRPr>
                    </a:p>
                  </a:txBody>
                  <a:tcPr marT="54864" marB="54864">
                    <a:lnT w="12700">
                      <a:solidFill>
                        <a:srgbClr val="2D953D"/>
                      </a:solidFill>
                      <a:prstDash val="solid"/>
                    </a:lnT>
                    <a:lnB w="12700">
                      <a:solidFill>
                        <a:srgbClr val="2D953D"/>
                      </a:solidFill>
                      <a:prstDash val="solid"/>
                    </a:lnB>
                  </a:tcPr>
                </a:tc>
                <a:extLst>
                  <a:ext uri="{0D108BD9-81ED-4DB2-BD59-A6C34878D82A}">
                    <a16:rowId xmlns:a16="http://schemas.microsoft.com/office/drawing/2014/main" val="10008"/>
                  </a:ext>
                </a:extLst>
              </a:tr>
              <a:tr h="0">
                <a:tc>
                  <a:txBody>
                    <a:bodyPr/>
                    <a:lstStyle/>
                    <a:p>
                      <a:pPr marL="0">
                        <a:lnSpc>
                          <a:spcPct val="100000"/>
                        </a:lnSpc>
                        <a:spcBef>
                          <a:spcPts val="0"/>
                        </a:spcBef>
                      </a:pPr>
                      <a:r>
                        <a:rPr lang="en-US" sz="1000" dirty="0">
                          <a:solidFill>
                            <a:schemeClr val="tx1"/>
                          </a:solidFill>
                          <a:effectLst/>
                          <a:latin typeface="Segoe UI" panose="020B0502040204020203" pitchFamily="34" charset="0"/>
                          <a:ea typeface="+mn-ea"/>
                          <a:cs typeface="Segoe UI" panose="020B0502040204020203" pitchFamily="34" charset="0"/>
                        </a:rPr>
                        <a:t>developmental and epileptic encephalopathy (DEE)</a:t>
                      </a:r>
                      <a:endParaRPr sz="1000" dirty="0">
                        <a:solidFill>
                          <a:schemeClr val="tx1"/>
                        </a:solidFill>
                        <a:latin typeface="Segoe UI" panose="020B0502040204020203" pitchFamily="34" charset="0"/>
                        <a:cs typeface="Segoe UI" panose="020B0502040204020203" pitchFamily="34" charset="0"/>
                      </a:endParaRPr>
                    </a:p>
                  </a:txBody>
                  <a:tcPr marT="54864" marB="54864">
                    <a:lnT w="12700">
                      <a:solidFill>
                        <a:srgbClr val="2D953D"/>
                      </a:solidFill>
                      <a:prstDash val="solid"/>
                    </a:lnT>
                    <a:lnB w="12700" cap="flat" cmpd="sng" algn="ctr">
                      <a:solidFill>
                        <a:srgbClr val="2D953D"/>
                      </a:solidFill>
                      <a:prstDash val="solid"/>
                      <a:round/>
                      <a:headEnd type="none" w="med" len="med"/>
                      <a:tailEnd type="none" w="med" len="med"/>
                    </a:lnB>
                    <a:solidFill>
                      <a:srgbClr val="F5F5F5"/>
                    </a:solidFill>
                  </a:tcPr>
                </a:tc>
                <a:tc>
                  <a:txBody>
                    <a:bodyPr/>
                    <a:lstStyle/>
                    <a:p>
                      <a:pPr marL="73025" marR="517525" algn="l">
                        <a:lnSpc>
                          <a:spcPct val="100000"/>
                        </a:lnSpc>
                        <a:spcBef>
                          <a:spcPts val="0"/>
                        </a:spcBef>
                      </a:pPr>
                      <a:r>
                        <a:rPr lang="en-US" sz="1000" spc="-5" dirty="0">
                          <a:solidFill>
                            <a:schemeClr val="tx1"/>
                          </a:solidFill>
                          <a:latin typeface="Segoe UI" panose="020B0502040204020203" pitchFamily="34" charset="0"/>
                          <a:cs typeface="Segoe UI" panose="020B0502040204020203" pitchFamily="34" charset="0"/>
                        </a:rPr>
                        <a:t>condition in which cognitive development and behavior are impaired independently of epilepsy onset, and epilepsy is characterized by a high frequency of seizures and epileptiform abnormalities; in addition, both developmental impairment and epileptic activity have an impact on the cognitive and behavioral characteristics of the patient</a:t>
                      </a:r>
                      <a:r>
                        <a:rPr lang="en-US" sz="1000" spc="-5" dirty="0">
                          <a:solidFill>
                            <a:srgbClr val="FF0000"/>
                          </a:solidFill>
                          <a:latin typeface="Segoe UI" panose="020B0502040204020203" pitchFamily="34" charset="0"/>
                          <a:cs typeface="Segoe UI" panose="020B0502040204020203" pitchFamily="34" charset="0"/>
                        </a:rPr>
                        <a:t> </a:t>
                      </a:r>
                      <a:endParaRPr sz="1000" dirty="0">
                        <a:solidFill>
                          <a:srgbClr val="FF0000"/>
                        </a:solidFill>
                        <a:latin typeface="Segoe UI" panose="020B0502040204020203" pitchFamily="34" charset="0"/>
                        <a:cs typeface="Segoe UI" panose="020B0502040204020203" pitchFamily="34" charset="0"/>
                      </a:endParaRPr>
                    </a:p>
                  </a:txBody>
                  <a:tcPr marT="54864" marB="54864">
                    <a:lnT w="12700">
                      <a:solidFill>
                        <a:srgbClr val="2D953D"/>
                      </a:solidFill>
                      <a:prstDash val="solid"/>
                    </a:lnT>
                    <a:lnB w="12700" cap="flat" cmpd="sng" algn="ctr">
                      <a:solidFill>
                        <a:srgbClr val="2D953D"/>
                      </a:solidFill>
                      <a:prstDash val="solid"/>
                      <a:round/>
                      <a:headEnd type="none" w="med" len="med"/>
                      <a:tailEnd type="none" w="med" len="med"/>
                    </a:lnB>
                  </a:tcPr>
                </a:tc>
                <a:extLst>
                  <a:ext uri="{0D108BD9-81ED-4DB2-BD59-A6C34878D82A}">
                    <a16:rowId xmlns:a16="http://schemas.microsoft.com/office/drawing/2014/main" val="10009"/>
                  </a:ext>
                </a:extLst>
              </a:tr>
              <a:tr h="0">
                <a:tc>
                  <a:txBody>
                    <a:bodyPr/>
                    <a:lstStyle/>
                    <a:p>
                      <a:pPr marL="0">
                        <a:lnSpc>
                          <a:spcPct val="100000"/>
                        </a:lnSpc>
                        <a:spcBef>
                          <a:spcPts val="0"/>
                        </a:spcBef>
                      </a:pPr>
                      <a:r>
                        <a:rPr lang="en-US" sz="1000" b="0" dirty="0">
                          <a:solidFill>
                            <a:schemeClr val="tx1"/>
                          </a:solidFill>
                          <a:effectLst/>
                          <a:latin typeface="Segoe UI" panose="020B0502040204020203" pitchFamily="34" charset="0"/>
                          <a:ea typeface="MS Mincho" panose="02020609040205080304" pitchFamily="49" charset="-128"/>
                          <a:cs typeface="Segoe UI" panose="020B0502040204020203" pitchFamily="34" charset="0"/>
                        </a:rPr>
                        <a:t>dexfenfluramine</a:t>
                      </a:r>
                      <a:endParaRPr sz="1000" b="0" dirty="0">
                        <a:solidFill>
                          <a:schemeClr val="tx1"/>
                        </a:solidFill>
                        <a:latin typeface="Segoe UI" panose="020B0502040204020203" pitchFamily="34" charset="0"/>
                        <a:cs typeface="Segoe UI" panose="020B0502040204020203" pitchFamily="34" charset="0"/>
                      </a:endParaRPr>
                    </a:p>
                  </a:txBody>
                  <a:tcPr marT="54864" marB="54864">
                    <a:lnT w="12700" cap="flat" cmpd="sng" algn="ctr">
                      <a:solidFill>
                        <a:srgbClr val="2D953D"/>
                      </a:solidFill>
                      <a:prstDash val="solid"/>
                      <a:round/>
                      <a:headEnd type="none" w="med" len="med"/>
                      <a:tailEnd type="none" w="med" len="med"/>
                    </a:lnT>
                    <a:lnB w="12700" cap="flat" cmpd="sng" algn="ctr">
                      <a:solidFill>
                        <a:srgbClr val="2D953D"/>
                      </a:solidFill>
                      <a:prstDash val="solid"/>
                      <a:round/>
                      <a:headEnd type="none" w="med" len="med"/>
                      <a:tailEnd type="none" w="med" len="med"/>
                    </a:lnB>
                    <a:solidFill>
                      <a:srgbClr val="F5F5F5"/>
                    </a:solidFill>
                  </a:tcPr>
                </a:tc>
                <a:tc>
                  <a:txBody>
                    <a:bodyPr/>
                    <a:lstStyle/>
                    <a:p>
                      <a:pPr marL="73025" marR="517525" lvl="0" indent="0" algn="l" defTabSz="91440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Segoe UI" panose="020B0502040204020203" pitchFamily="34" charset="0"/>
                          <a:cs typeface="Segoe UI" panose="020B0502040204020203" pitchFamily="34" charset="0"/>
                        </a:rPr>
                        <a:t>an isomer of fenfluramine (</a:t>
                      </a:r>
                      <a:r>
                        <a:rPr lang="en-US" sz="1000" dirty="0" err="1">
                          <a:solidFill>
                            <a:schemeClr val="tx1"/>
                          </a:solidFill>
                          <a:latin typeface="Segoe UI" panose="020B0502040204020203" pitchFamily="34" charset="0"/>
                          <a:cs typeface="Segoe UI" panose="020B0502040204020203" pitchFamily="34" charset="0"/>
                        </a:rPr>
                        <a:t>ie</a:t>
                      </a:r>
                      <a:r>
                        <a:rPr lang="en-US" sz="1000" dirty="0">
                          <a:solidFill>
                            <a:schemeClr val="tx1"/>
                          </a:solidFill>
                          <a:latin typeface="Segoe UI" panose="020B0502040204020203" pitchFamily="34" charset="0"/>
                          <a:cs typeface="Segoe UI" panose="020B0502040204020203" pitchFamily="34" charset="0"/>
                        </a:rPr>
                        <a:t>, a substance with the same molecular formula but </a:t>
                      </a:r>
                      <a:r>
                        <a:rPr lang="en-US" sz="1000" b="0" i="0" u="none" strike="noStrike" baseline="0" dirty="0">
                          <a:solidFill>
                            <a:schemeClr val="tx1"/>
                          </a:solidFill>
                          <a:latin typeface="Segoe UI" panose="020B0502040204020203" pitchFamily="34" charset="0"/>
                          <a:ea typeface="+mn-ea"/>
                          <a:cs typeface="Segoe UI" panose="020B0502040204020203" pitchFamily="34" charset="0"/>
                        </a:rPr>
                        <a:t>different chemical and physical properties) </a:t>
                      </a:r>
                      <a:r>
                        <a:rPr lang="en-US" sz="1000" dirty="0">
                          <a:solidFill>
                            <a:schemeClr val="tx1"/>
                          </a:solidFill>
                          <a:latin typeface="Segoe UI" panose="020B0502040204020203" pitchFamily="34" charset="0"/>
                          <a:cs typeface="Segoe UI" panose="020B0502040204020203" pitchFamily="34" charset="0"/>
                        </a:rPr>
                        <a:t>approved by the FDA in 1996 for the long-term treatment of obesity and later withdrawn due to cardiac safety concerns </a:t>
                      </a:r>
                      <a:endParaRPr sz="1000" dirty="0">
                        <a:solidFill>
                          <a:schemeClr val="tx1"/>
                        </a:solidFill>
                        <a:latin typeface="Segoe UI" panose="020B0502040204020203" pitchFamily="34" charset="0"/>
                        <a:cs typeface="Segoe UI" panose="020B0502040204020203" pitchFamily="34" charset="0"/>
                      </a:endParaRPr>
                    </a:p>
                  </a:txBody>
                  <a:tcPr marT="54864" marB="54864">
                    <a:lnT w="12700" cap="flat" cmpd="sng" algn="ctr">
                      <a:solidFill>
                        <a:srgbClr val="2D953D"/>
                      </a:solidFill>
                      <a:prstDash val="solid"/>
                      <a:round/>
                      <a:headEnd type="none" w="med" len="med"/>
                      <a:tailEnd type="none" w="med" len="med"/>
                    </a:lnT>
                    <a:lnB w="12700" cap="flat" cmpd="sng" algn="ctr">
                      <a:solidFill>
                        <a:srgbClr val="2D953D"/>
                      </a:solidFill>
                      <a:prstDash val="solid"/>
                      <a:round/>
                      <a:headEnd type="none" w="med" len="med"/>
                      <a:tailEnd type="none" w="med" len="med"/>
                    </a:lnB>
                  </a:tcPr>
                </a:tc>
                <a:extLst>
                  <a:ext uri="{0D108BD9-81ED-4DB2-BD59-A6C34878D82A}">
                    <a16:rowId xmlns:a16="http://schemas.microsoft.com/office/drawing/2014/main" val="3173014169"/>
                  </a:ext>
                </a:extLst>
              </a:tr>
            </a:tbl>
          </a:graphicData>
        </a:graphic>
      </p:graphicFrame>
      <p:sp>
        <p:nvSpPr>
          <p:cNvPr id="33" name="Slide Number Placeholder 32">
            <a:extLst>
              <a:ext uri="{FF2B5EF4-FFF2-40B4-BE49-F238E27FC236}">
                <a16:creationId xmlns:a16="http://schemas.microsoft.com/office/drawing/2014/main" id="{5409BF4D-F8A9-4365-805D-BD7C8D1C0438}"/>
              </a:ext>
            </a:extLst>
          </p:cNvPr>
          <p:cNvSpPr>
            <a:spLocks noGrp="1"/>
          </p:cNvSpPr>
          <p:nvPr>
            <p:ph type="sldNum" sz="quarter" idx="4"/>
          </p:nvPr>
        </p:nvSpPr>
        <p:spPr/>
        <p:txBody>
          <a:bodyPr/>
          <a:lstStyle/>
          <a:p>
            <a:fld id="{5D2F3693-3E64-EA49-9E40-0333868C2033}" type="slidenum">
              <a:rPr lang="en-US" smtClean="0"/>
              <a:pPr/>
              <a:t>104</a:t>
            </a:fld>
            <a:r>
              <a:rPr lang="en-US" dirty="0"/>
              <a:t> of 108</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a:extLst>
              <a:ext uri="{FF2B5EF4-FFF2-40B4-BE49-F238E27FC236}">
                <a16:creationId xmlns:a16="http://schemas.microsoft.com/office/drawing/2014/main" id="{64B9C765-42B3-48A5-905B-B70D707C4528}"/>
              </a:ext>
            </a:extLst>
          </p:cNvPr>
          <p:cNvSpPr>
            <a:spLocks noGrp="1"/>
          </p:cNvSpPr>
          <p:nvPr>
            <p:ph type="title"/>
          </p:nvPr>
        </p:nvSpPr>
        <p:spPr/>
        <p:txBody>
          <a:bodyPr/>
          <a:lstStyle/>
          <a:p>
            <a:r>
              <a:rPr lang="en-US" dirty="0"/>
              <a:t>Glossary (continued)</a:t>
            </a:r>
          </a:p>
        </p:txBody>
      </p:sp>
      <p:sp>
        <p:nvSpPr>
          <p:cNvPr id="33" name="Content Placeholder 32" hidden="1">
            <a:extLst>
              <a:ext uri="{FF2B5EF4-FFF2-40B4-BE49-F238E27FC236}">
                <a16:creationId xmlns:a16="http://schemas.microsoft.com/office/drawing/2014/main" id="{EE4595F8-AAD7-4C41-A186-9E586A87163F}"/>
              </a:ext>
            </a:extLst>
          </p:cNvPr>
          <p:cNvSpPr>
            <a:spLocks noGrp="1"/>
          </p:cNvSpPr>
          <p:nvPr>
            <p:ph idx="1"/>
          </p:nvPr>
        </p:nvSpPr>
        <p:spPr/>
        <p:txBody>
          <a:bodyPr/>
          <a:lstStyle/>
          <a:p>
            <a:endParaRPr lang="en-US"/>
          </a:p>
        </p:txBody>
      </p:sp>
      <p:graphicFrame>
        <p:nvGraphicFramePr>
          <p:cNvPr id="34" name="object 28">
            <a:extLst>
              <a:ext uri="{FF2B5EF4-FFF2-40B4-BE49-F238E27FC236}">
                <a16:creationId xmlns:a16="http://schemas.microsoft.com/office/drawing/2014/main" id="{1D868F9A-071F-46D1-93CE-FD09FAAD1979}"/>
              </a:ext>
            </a:extLst>
          </p:cNvPr>
          <p:cNvGraphicFramePr>
            <a:graphicFrameLocks noGrp="1"/>
          </p:cNvGraphicFramePr>
          <p:nvPr>
            <p:extLst>
              <p:ext uri="{D42A27DB-BD31-4B8C-83A1-F6EECF244321}">
                <p14:modId xmlns:p14="http://schemas.microsoft.com/office/powerpoint/2010/main" val="1518967113"/>
              </p:ext>
            </p:extLst>
          </p:nvPr>
        </p:nvGraphicFramePr>
        <p:xfrm>
          <a:off x="347980" y="1066800"/>
          <a:ext cx="8448039" cy="4998720"/>
        </p:xfrm>
        <a:graphic>
          <a:graphicData uri="http://schemas.openxmlformats.org/drawingml/2006/table">
            <a:tbl>
              <a:tblPr firstRow="1" bandRow="1">
                <a:tableStyleId>{2D5ABB26-0587-4C30-8999-92F81FD0307C}</a:tableStyleId>
              </a:tblPr>
              <a:tblGrid>
                <a:gridCol w="1980564">
                  <a:extLst>
                    <a:ext uri="{9D8B030D-6E8A-4147-A177-3AD203B41FA5}">
                      <a16:colId xmlns:a16="http://schemas.microsoft.com/office/drawing/2014/main" val="20000"/>
                    </a:ext>
                  </a:extLst>
                </a:gridCol>
                <a:gridCol w="6467475">
                  <a:extLst>
                    <a:ext uri="{9D8B030D-6E8A-4147-A177-3AD203B41FA5}">
                      <a16:colId xmlns:a16="http://schemas.microsoft.com/office/drawing/2014/main" val="20001"/>
                    </a:ext>
                  </a:extLst>
                </a:gridCol>
              </a:tblGrid>
              <a:tr h="0">
                <a:tc>
                  <a:txBody>
                    <a:bodyPr/>
                    <a:lstStyle/>
                    <a:p>
                      <a:pPr marL="0">
                        <a:lnSpc>
                          <a:spcPct val="100000"/>
                        </a:lnSpc>
                        <a:spcBef>
                          <a:spcPts val="0"/>
                        </a:spcBef>
                      </a:pPr>
                      <a:r>
                        <a:rPr sz="1000" spc="-5" dirty="0">
                          <a:solidFill>
                            <a:schemeClr val="tx1"/>
                          </a:solidFill>
                          <a:latin typeface="Segoe UI" panose="020B0502040204020203" pitchFamily="34" charset="0"/>
                          <a:cs typeface="Segoe UI" panose="020B0502040204020203" pitchFamily="34" charset="0"/>
                        </a:rPr>
                        <a:t>double-blind</a:t>
                      </a:r>
                      <a:endParaRPr sz="1000" dirty="0">
                        <a:solidFill>
                          <a:schemeClr val="tx1"/>
                        </a:solidFill>
                        <a:latin typeface="Segoe UI" panose="020B0502040204020203" pitchFamily="34" charset="0"/>
                        <a:cs typeface="Segoe UI" panose="020B0502040204020203" pitchFamily="34" charset="0"/>
                      </a:endParaRPr>
                    </a:p>
                  </a:txBody>
                  <a:tcPr marT="54864" marB="54864">
                    <a:lnT w="12700">
                      <a:solidFill>
                        <a:srgbClr val="2D953D"/>
                      </a:solidFill>
                      <a:prstDash val="solid"/>
                    </a:lnT>
                    <a:lnB w="12700">
                      <a:solidFill>
                        <a:srgbClr val="2D953D"/>
                      </a:solidFill>
                      <a:prstDash val="solid"/>
                    </a:lnB>
                    <a:solidFill>
                      <a:srgbClr val="F5F5F5"/>
                    </a:solidFill>
                  </a:tcPr>
                </a:tc>
                <a:tc>
                  <a:txBody>
                    <a:bodyPr/>
                    <a:lstStyle/>
                    <a:p>
                      <a:pPr marL="73025" marR="517525" algn="l">
                        <a:lnSpc>
                          <a:spcPct val="100000"/>
                        </a:lnSpc>
                        <a:spcBef>
                          <a:spcPts val="0"/>
                        </a:spcBef>
                      </a:pPr>
                      <a:r>
                        <a:rPr sz="1000" spc="-5" dirty="0">
                          <a:solidFill>
                            <a:schemeClr val="tx1"/>
                          </a:solidFill>
                          <a:latin typeface="Segoe UI" panose="020B0502040204020203" pitchFamily="34" charset="0"/>
                          <a:cs typeface="Segoe UI" panose="020B0502040204020203" pitchFamily="34" charset="0"/>
                        </a:rPr>
                        <a:t>pertaining</a:t>
                      </a:r>
                      <a:r>
                        <a:rPr sz="1000" spc="15" dirty="0">
                          <a:solidFill>
                            <a:schemeClr val="tx1"/>
                          </a:solidFill>
                          <a:latin typeface="Segoe UI" panose="020B0502040204020203" pitchFamily="34" charset="0"/>
                          <a:cs typeface="Segoe UI" panose="020B0502040204020203" pitchFamily="34" charset="0"/>
                        </a:rPr>
                        <a:t> </a:t>
                      </a:r>
                      <a:r>
                        <a:rPr sz="1000" spc="-5" dirty="0">
                          <a:solidFill>
                            <a:schemeClr val="tx1"/>
                          </a:solidFill>
                          <a:latin typeface="Segoe UI" panose="020B0502040204020203" pitchFamily="34" charset="0"/>
                          <a:cs typeface="Segoe UI" panose="020B0502040204020203" pitchFamily="34" charset="0"/>
                        </a:rPr>
                        <a:t>to</a:t>
                      </a:r>
                      <a:r>
                        <a:rPr sz="1000" spc="5" dirty="0">
                          <a:solidFill>
                            <a:schemeClr val="tx1"/>
                          </a:solidFill>
                          <a:latin typeface="Segoe UI" panose="020B0502040204020203" pitchFamily="34" charset="0"/>
                          <a:cs typeface="Segoe UI" panose="020B0502040204020203" pitchFamily="34" charset="0"/>
                        </a:rPr>
                        <a:t> </a:t>
                      </a:r>
                      <a:r>
                        <a:rPr sz="1000" spc="-5" dirty="0">
                          <a:solidFill>
                            <a:schemeClr val="tx1"/>
                          </a:solidFill>
                          <a:latin typeface="Segoe UI" panose="020B0502040204020203" pitchFamily="34" charset="0"/>
                          <a:cs typeface="Segoe UI" panose="020B0502040204020203" pitchFamily="34" charset="0"/>
                        </a:rPr>
                        <a:t>a</a:t>
                      </a:r>
                      <a:r>
                        <a:rPr sz="1000" spc="15" dirty="0">
                          <a:solidFill>
                            <a:schemeClr val="tx1"/>
                          </a:solidFill>
                          <a:latin typeface="Segoe UI" panose="020B0502040204020203" pitchFamily="34" charset="0"/>
                          <a:cs typeface="Segoe UI" panose="020B0502040204020203" pitchFamily="34" charset="0"/>
                        </a:rPr>
                        <a:t> </a:t>
                      </a:r>
                      <a:r>
                        <a:rPr sz="1000" spc="-5" dirty="0">
                          <a:solidFill>
                            <a:schemeClr val="tx1"/>
                          </a:solidFill>
                          <a:latin typeface="Segoe UI" panose="020B0502040204020203" pitchFamily="34" charset="0"/>
                          <a:cs typeface="Segoe UI" panose="020B0502040204020203" pitchFamily="34" charset="0"/>
                        </a:rPr>
                        <a:t>method,</a:t>
                      </a:r>
                      <a:r>
                        <a:rPr sz="1000" spc="10" dirty="0">
                          <a:solidFill>
                            <a:schemeClr val="tx1"/>
                          </a:solidFill>
                          <a:latin typeface="Segoe UI" panose="020B0502040204020203" pitchFamily="34" charset="0"/>
                          <a:cs typeface="Segoe UI" panose="020B0502040204020203" pitchFamily="34" charset="0"/>
                        </a:rPr>
                        <a:t> </a:t>
                      </a:r>
                      <a:r>
                        <a:rPr sz="1000" spc="-5" dirty="0">
                          <a:solidFill>
                            <a:schemeClr val="tx1"/>
                          </a:solidFill>
                          <a:latin typeface="Segoe UI" panose="020B0502040204020203" pitchFamily="34" charset="0"/>
                          <a:cs typeface="Segoe UI" panose="020B0502040204020203" pitchFamily="34" charset="0"/>
                        </a:rPr>
                        <a:t>study,</a:t>
                      </a:r>
                      <a:r>
                        <a:rPr sz="1000" spc="5" dirty="0">
                          <a:solidFill>
                            <a:schemeClr val="tx1"/>
                          </a:solidFill>
                          <a:latin typeface="Segoe UI" panose="020B0502040204020203" pitchFamily="34" charset="0"/>
                          <a:cs typeface="Segoe UI" panose="020B0502040204020203" pitchFamily="34" charset="0"/>
                        </a:rPr>
                        <a:t> </a:t>
                      </a:r>
                      <a:r>
                        <a:rPr sz="1000" spc="-5" dirty="0">
                          <a:solidFill>
                            <a:schemeClr val="tx1"/>
                          </a:solidFill>
                          <a:latin typeface="Segoe UI" panose="020B0502040204020203" pitchFamily="34" charset="0"/>
                          <a:cs typeface="Segoe UI" panose="020B0502040204020203" pitchFamily="34" charset="0"/>
                        </a:rPr>
                        <a:t>or</a:t>
                      </a:r>
                      <a:r>
                        <a:rPr sz="1000" dirty="0">
                          <a:solidFill>
                            <a:schemeClr val="tx1"/>
                          </a:solidFill>
                          <a:latin typeface="Segoe UI" panose="020B0502040204020203" pitchFamily="34" charset="0"/>
                          <a:cs typeface="Segoe UI" panose="020B0502040204020203" pitchFamily="34" charset="0"/>
                        </a:rPr>
                        <a:t> </a:t>
                      </a:r>
                      <a:r>
                        <a:rPr sz="1000" spc="-10" dirty="0">
                          <a:solidFill>
                            <a:schemeClr val="tx1"/>
                          </a:solidFill>
                          <a:latin typeface="Segoe UI" panose="020B0502040204020203" pitchFamily="34" charset="0"/>
                          <a:cs typeface="Segoe UI" panose="020B0502040204020203" pitchFamily="34" charset="0"/>
                        </a:rPr>
                        <a:t>clinical</a:t>
                      </a:r>
                      <a:r>
                        <a:rPr sz="1000" spc="15" dirty="0">
                          <a:solidFill>
                            <a:schemeClr val="tx1"/>
                          </a:solidFill>
                          <a:latin typeface="Segoe UI" panose="020B0502040204020203" pitchFamily="34" charset="0"/>
                          <a:cs typeface="Segoe UI" panose="020B0502040204020203" pitchFamily="34" charset="0"/>
                        </a:rPr>
                        <a:t> </a:t>
                      </a:r>
                      <a:r>
                        <a:rPr sz="1000" spc="-5" dirty="0">
                          <a:solidFill>
                            <a:schemeClr val="tx1"/>
                          </a:solidFill>
                          <a:latin typeface="Segoe UI" panose="020B0502040204020203" pitchFamily="34" charset="0"/>
                          <a:cs typeface="Segoe UI" panose="020B0502040204020203" pitchFamily="34" charset="0"/>
                        </a:rPr>
                        <a:t>trial</a:t>
                      </a:r>
                      <a:r>
                        <a:rPr sz="1000" spc="10" dirty="0">
                          <a:solidFill>
                            <a:schemeClr val="tx1"/>
                          </a:solidFill>
                          <a:latin typeface="Segoe UI" panose="020B0502040204020203" pitchFamily="34" charset="0"/>
                          <a:cs typeface="Segoe UI" panose="020B0502040204020203" pitchFamily="34" charset="0"/>
                        </a:rPr>
                        <a:t> </a:t>
                      </a:r>
                      <a:r>
                        <a:rPr sz="1000" spc="-5" dirty="0">
                          <a:solidFill>
                            <a:schemeClr val="tx1"/>
                          </a:solidFill>
                          <a:latin typeface="Segoe UI" panose="020B0502040204020203" pitchFamily="34" charset="0"/>
                          <a:cs typeface="Segoe UI" panose="020B0502040204020203" pitchFamily="34" charset="0"/>
                        </a:rPr>
                        <a:t>in which</a:t>
                      </a:r>
                      <a:r>
                        <a:rPr sz="1000" spc="10" dirty="0">
                          <a:solidFill>
                            <a:schemeClr val="tx1"/>
                          </a:solidFill>
                          <a:latin typeface="Segoe UI" panose="020B0502040204020203" pitchFamily="34" charset="0"/>
                          <a:cs typeface="Segoe UI" panose="020B0502040204020203" pitchFamily="34" charset="0"/>
                        </a:rPr>
                        <a:t> </a:t>
                      </a:r>
                      <a:r>
                        <a:rPr sz="1000" spc="-5" dirty="0">
                          <a:solidFill>
                            <a:schemeClr val="tx1"/>
                          </a:solidFill>
                          <a:latin typeface="Segoe UI" panose="020B0502040204020203" pitchFamily="34" charset="0"/>
                          <a:cs typeface="Segoe UI" panose="020B0502040204020203" pitchFamily="34" charset="0"/>
                        </a:rPr>
                        <a:t>neither</a:t>
                      </a:r>
                      <a:r>
                        <a:rPr sz="1000" spc="20" dirty="0">
                          <a:solidFill>
                            <a:schemeClr val="tx1"/>
                          </a:solidFill>
                          <a:latin typeface="Segoe UI" panose="020B0502040204020203" pitchFamily="34" charset="0"/>
                          <a:cs typeface="Segoe UI" panose="020B0502040204020203" pitchFamily="34" charset="0"/>
                        </a:rPr>
                        <a:t> </a:t>
                      </a:r>
                      <a:r>
                        <a:rPr sz="1000" spc="-5" dirty="0">
                          <a:solidFill>
                            <a:schemeClr val="tx1"/>
                          </a:solidFill>
                          <a:latin typeface="Segoe UI" panose="020B0502040204020203" pitchFamily="34" charset="0"/>
                          <a:cs typeface="Segoe UI" panose="020B0502040204020203" pitchFamily="34" charset="0"/>
                        </a:rPr>
                        <a:t>the</a:t>
                      </a:r>
                      <a:r>
                        <a:rPr sz="1000" spc="5" dirty="0">
                          <a:solidFill>
                            <a:schemeClr val="tx1"/>
                          </a:solidFill>
                          <a:latin typeface="Segoe UI" panose="020B0502040204020203" pitchFamily="34" charset="0"/>
                          <a:cs typeface="Segoe UI" panose="020B0502040204020203" pitchFamily="34" charset="0"/>
                        </a:rPr>
                        <a:t> </a:t>
                      </a:r>
                      <a:r>
                        <a:rPr sz="1000" spc="-10" dirty="0">
                          <a:solidFill>
                            <a:schemeClr val="tx1"/>
                          </a:solidFill>
                          <a:latin typeface="Segoe UI" panose="020B0502040204020203" pitchFamily="34" charset="0"/>
                          <a:cs typeface="Segoe UI" panose="020B0502040204020203" pitchFamily="34" charset="0"/>
                        </a:rPr>
                        <a:t>subjects</a:t>
                      </a:r>
                      <a:r>
                        <a:rPr sz="1000" spc="15" dirty="0">
                          <a:solidFill>
                            <a:schemeClr val="tx1"/>
                          </a:solidFill>
                          <a:latin typeface="Segoe UI" panose="020B0502040204020203" pitchFamily="34" charset="0"/>
                          <a:cs typeface="Segoe UI" panose="020B0502040204020203" pitchFamily="34" charset="0"/>
                        </a:rPr>
                        <a:t> </a:t>
                      </a:r>
                      <a:r>
                        <a:rPr sz="1000" spc="-5" dirty="0">
                          <a:solidFill>
                            <a:schemeClr val="tx1"/>
                          </a:solidFill>
                          <a:latin typeface="Segoe UI" panose="020B0502040204020203" pitchFamily="34" charset="0"/>
                          <a:cs typeface="Segoe UI" panose="020B0502040204020203" pitchFamily="34" charset="0"/>
                        </a:rPr>
                        <a:t>nor</a:t>
                      </a:r>
                      <a:r>
                        <a:rPr sz="1000" dirty="0">
                          <a:solidFill>
                            <a:schemeClr val="tx1"/>
                          </a:solidFill>
                          <a:latin typeface="Segoe UI" panose="020B0502040204020203" pitchFamily="34" charset="0"/>
                          <a:cs typeface="Segoe UI" panose="020B0502040204020203" pitchFamily="34" charset="0"/>
                        </a:rPr>
                        <a:t> </a:t>
                      </a:r>
                      <a:r>
                        <a:rPr sz="1000" spc="-5" dirty="0">
                          <a:solidFill>
                            <a:schemeClr val="tx1"/>
                          </a:solidFill>
                          <a:latin typeface="Segoe UI" panose="020B0502040204020203" pitchFamily="34" charset="0"/>
                          <a:cs typeface="Segoe UI" panose="020B0502040204020203" pitchFamily="34" charset="0"/>
                        </a:rPr>
                        <a:t>the</a:t>
                      </a:r>
                      <a:r>
                        <a:rPr sz="1000" spc="10" dirty="0">
                          <a:solidFill>
                            <a:schemeClr val="tx1"/>
                          </a:solidFill>
                          <a:latin typeface="Segoe UI" panose="020B0502040204020203" pitchFamily="34" charset="0"/>
                          <a:cs typeface="Segoe UI" panose="020B0502040204020203" pitchFamily="34" charset="0"/>
                        </a:rPr>
                        <a:t> </a:t>
                      </a:r>
                      <a:r>
                        <a:rPr sz="1000" spc="-5" dirty="0">
                          <a:solidFill>
                            <a:schemeClr val="tx1"/>
                          </a:solidFill>
                          <a:latin typeface="Segoe UI" panose="020B0502040204020203" pitchFamily="34" charset="0"/>
                          <a:cs typeface="Segoe UI" panose="020B0502040204020203" pitchFamily="34" charset="0"/>
                        </a:rPr>
                        <a:t>investigators</a:t>
                      </a:r>
                      <a:r>
                        <a:rPr sz="1000" spc="20" dirty="0">
                          <a:solidFill>
                            <a:schemeClr val="tx1"/>
                          </a:solidFill>
                          <a:latin typeface="Segoe UI" panose="020B0502040204020203" pitchFamily="34" charset="0"/>
                          <a:cs typeface="Segoe UI" panose="020B0502040204020203" pitchFamily="34" charset="0"/>
                        </a:rPr>
                        <a:t> </a:t>
                      </a:r>
                      <a:r>
                        <a:rPr sz="1000" spc="-5" dirty="0">
                          <a:solidFill>
                            <a:schemeClr val="tx1"/>
                          </a:solidFill>
                          <a:latin typeface="Segoe UI" panose="020B0502040204020203" pitchFamily="34" charset="0"/>
                          <a:cs typeface="Segoe UI" panose="020B0502040204020203" pitchFamily="34" charset="0"/>
                        </a:rPr>
                        <a:t>know</a:t>
                      </a:r>
                      <a:r>
                        <a:rPr sz="1000" spc="5" dirty="0">
                          <a:solidFill>
                            <a:schemeClr val="tx1"/>
                          </a:solidFill>
                          <a:latin typeface="Segoe UI" panose="020B0502040204020203" pitchFamily="34" charset="0"/>
                          <a:cs typeface="Segoe UI" panose="020B0502040204020203" pitchFamily="34" charset="0"/>
                        </a:rPr>
                        <a:t> </a:t>
                      </a:r>
                      <a:r>
                        <a:rPr sz="1000" spc="-5" dirty="0">
                          <a:solidFill>
                            <a:schemeClr val="tx1"/>
                          </a:solidFill>
                          <a:latin typeface="Segoe UI" panose="020B0502040204020203" pitchFamily="34" charset="0"/>
                          <a:cs typeface="Segoe UI" panose="020B0502040204020203" pitchFamily="34" charset="0"/>
                        </a:rPr>
                        <a:t>the</a:t>
                      </a:r>
                      <a:r>
                        <a:rPr lang="en-US" sz="1000" spc="-5" dirty="0">
                          <a:solidFill>
                            <a:schemeClr val="tx1"/>
                          </a:solidFill>
                          <a:latin typeface="Segoe UI" panose="020B0502040204020203" pitchFamily="34" charset="0"/>
                          <a:cs typeface="Segoe UI" panose="020B0502040204020203" pitchFamily="34" charset="0"/>
                        </a:rPr>
                        <a:t> </a:t>
                      </a:r>
                      <a:r>
                        <a:rPr sz="1000" spc="-10" dirty="0">
                          <a:solidFill>
                            <a:schemeClr val="tx1"/>
                          </a:solidFill>
                          <a:latin typeface="Segoe UI" panose="020B0502040204020203" pitchFamily="34" charset="0"/>
                          <a:cs typeface="Segoe UI" panose="020B0502040204020203" pitchFamily="34" charset="0"/>
                        </a:rPr>
                        <a:t>identities</a:t>
                      </a:r>
                      <a:r>
                        <a:rPr sz="1000" spc="10" dirty="0">
                          <a:solidFill>
                            <a:schemeClr val="tx1"/>
                          </a:solidFill>
                          <a:latin typeface="Segoe UI" panose="020B0502040204020203" pitchFamily="34" charset="0"/>
                          <a:cs typeface="Segoe UI" panose="020B0502040204020203" pitchFamily="34" charset="0"/>
                        </a:rPr>
                        <a:t> </a:t>
                      </a:r>
                      <a:r>
                        <a:rPr sz="1000" spc="-5" dirty="0">
                          <a:solidFill>
                            <a:schemeClr val="tx1"/>
                          </a:solidFill>
                          <a:latin typeface="Segoe UI" panose="020B0502040204020203" pitchFamily="34" charset="0"/>
                          <a:cs typeface="Segoe UI" panose="020B0502040204020203" pitchFamily="34" charset="0"/>
                        </a:rPr>
                        <a:t>of</a:t>
                      </a:r>
                      <a:r>
                        <a:rPr sz="1000" spc="5" dirty="0">
                          <a:solidFill>
                            <a:schemeClr val="tx1"/>
                          </a:solidFill>
                          <a:latin typeface="Segoe UI" panose="020B0502040204020203" pitchFamily="34" charset="0"/>
                          <a:cs typeface="Segoe UI" panose="020B0502040204020203" pitchFamily="34" charset="0"/>
                        </a:rPr>
                        <a:t> </a:t>
                      </a:r>
                      <a:r>
                        <a:rPr sz="1000" spc="-5" dirty="0">
                          <a:solidFill>
                            <a:schemeClr val="tx1"/>
                          </a:solidFill>
                          <a:latin typeface="Segoe UI" panose="020B0502040204020203" pitchFamily="34" charset="0"/>
                          <a:cs typeface="Segoe UI" panose="020B0502040204020203" pitchFamily="34" charset="0"/>
                        </a:rPr>
                        <a:t>the</a:t>
                      </a:r>
                      <a:r>
                        <a:rPr sz="1000" spc="10" dirty="0">
                          <a:solidFill>
                            <a:schemeClr val="tx1"/>
                          </a:solidFill>
                          <a:latin typeface="Segoe UI" panose="020B0502040204020203" pitchFamily="34" charset="0"/>
                          <a:cs typeface="Segoe UI" panose="020B0502040204020203" pitchFamily="34" charset="0"/>
                        </a:rPr>
                        <a:t> </a:t>
                      </a:r>
                      <a:r>
                        <a:rPr sz="1000" spc="-10" dirty="0">
                          <a:solidFill>
                            <a:schemeClr val="tx1"/>
                          </a:solidFill>
                          <a:latin typeface="Segoe UI" panose="020B0502040204020203" pitchFamily="34" charset="0"/>
                          <a:cs typeface="Segoe UI" panose="020B0502040204020203" pitchFamily="34" charset="0"/>
                        </a:rPr>
                        <a:t>subjects</a:t>
                      </a:r>
                      <a:r>
                        <a:rPr sz="1000" spc="20" dirty="0">
                          <a:solidFill>
                            <a:schemeClr val="tx1"/>
                          </a:solidFill>
                          <a:latin typeface="Segoe UI" panose="020B0502040204020203" pitchFamily="34" charset="0"/>
                          <a:cs typeface="Segoe UI" panose="020B0502040204020203" pitchFamily="34" charset="0"/>
                        </a:rPr>
                        <a:t> </a:t>
                      </a:r>
                      <a:r>
                        <a:rPr sz="1000" spc="-5" dirty="0">
                          <a:solidFill>
                            <a:schemeClr val="tx1"/>
                          </a:solidFill>
                          <a:latin typeface="Segoe UI" panose="020B0502040204020203" pitchFamily="34" charset="0"/>
                          <a:cs typeface="Segoe UI" panose="020B0502040204020203" pitchFamily="34" charset="0"/>
                        </a:rPr>
                        <a:t>nor</a:t>
                      </a:r>
                      <a:r>
                        <a:rPr sz="1000" spc="5" dirty="0">
                          <a:solidFill>
                            <a:schemeClr val="tx1"/>
                          </a:solidFill>
                          <a:latin typeface="Segoe UI" panose="020B0502040204020203" pitchFamily="34" charset="0"/>
                          <a:cs typeface="Segoe UI" panose="020B0502040204020203" pitchFamily="34" charset="0"/>
                        </a:rPr>
                        <a:t> </a:t>
                      </a:r>
                      <a:r>
                        <a:rPr sz="1000" spc="-5" dirty="0">
                          <a:solidFill>
                            <a:schemeClr val="tx1"/>
                          </a:solidFill>
                          <a:latin typeface="Segoe UI" panose="020B0502040204020203" pitchFamily="34" charset="0"/>
                          <a:cs typeface="Segoe UI" panose="020B0502040204020203" pitchFamily="34" charset="0"/>
                        </a:rPr>
                        <a:t>what</a:t>
                      </a:r>
                      <a:r>
                        <a:rPr sz="1000" spc="15" dirty="0">
                          <a:solidFill>
                            <a:schemeClr val="tx1"/>
                          </a:solidFill>
                          <a:latin typeface="Segoe UI" panose="020B0502040204020203" pitchFamily="34" charset="0"/>
                          <a:cs typeface="Segoe UI" panose="020B0502040204020203" pitchFamily="34" charset="0"/>
                        </a:rPr>
                        <a:t> </a:t>
                      </a:r>
                      <a:r>
                        <a:rPr sz="1000" spc="-10" dirty="0">
                          <a:solidFill>
                            <a:schemeClr val="tx1"/>
                          </a:solidFill>
                          <a:latin typeface="Segoe UI" panose="020B0502040204020203" pitchFamily="34" charset="0"/>
                          <a:cs typeface="Segoe UI" panose="020B0502040204020203" pitchFamily="34" charset="0"/>
                        </a:rPr>
                        <a:t>treatment</a:t>
                      </a:r>
                      <a:r>
                        <a:rPr sz="1000" spc="35" dirty="0">
                          <a:solidFill>
                            <a:schemeClr val="tx1"/>
                          </a:solidFill>
                          <a:latin typeface="Segoe UI" panose="020B0502040204020203" pitchFamily="34" charset="0"/>
                          <a:cs typeface="Segoe UI" panose="020B0502040204020203" pitchFamily="34" charset="0"/>
                        </a:rPr>
                        <a:t> </a:t>
                      </a:r>
                      <a:r>
                        <a:rPr sz="1000" spc="-5" dirty="0">
                          <a:solidFill>
                            <a:schemeClr val="tx1"/>
                          </a:solidFill>
                          <a:latin typeface="Segoe UI" panose="020B0502040204020203" pitchFamily="34" charset="0"/>
                          <a:cs typeface="Segoe UI" panose="020B0502040204020203" pitchFamily="34" charset="0"/>
                        </a:rPr>
                        <a:t>or</a:t>
                      </a:r>
                      <a:r>
                        <a:rPr sz="1000" spc="5" dirty="0">
                          <a:solidFill>
                            <a:schemeClr val="tx1"/>
                          </a:solidFill>
                          <a:latin typeface="Segoe UI" panose="020B0502040204020203" pitchFamily="34" charset="0"/>
                          <a:cs typeface="Segoe UI" panose="020B0502040204020203" pitchFamily="34" charset="0"/>
                        </a:rPr>
                        <a:t> </a:t>
                      </a:r>
                      <a:r>
                        <a:rPr sz="1000" spc="-10" dirty="0">
                          <a:solidFill>
                            <a:schemeClr val="tx1"/>
                          </a:solidFill>
                          <a:latin typeface="Segoe UI" panose="020B0502040204020203" pitchFamily="34" charset="0"/>
                          <a:cs typeface="Segoe UI" panose="020B0502040204020203" pitchFamily="34" charset="0"/>
                        </a:rPr>
                        <a:t>medication,</a:t>
                      </a:r>
                      <a:r>
                        <a:rPr sz="1000" spc="30" dirty="0">
                          <a:solidFill>
                            <a:schemeClr val="tx1"/>
                          </a:solidFill>
                          <a:latin typeface="Segoe UI" panose="020B0502040204020203" pitchFamily="34" charset="0"/>
                          <a:cs typeface="Segoe UI" panose="020B0502040204020203" pitchFamily="34" charset="0"/>
                        </a:rPr>
                        <a:t> </a:t>
                      </a:r>
                      <a:r>
                        <a:rPr sz="1000" spc="-5" dirty="0">
                          <a:solidFill>
                            <a:schemeClr val="tx1"/>
                          </a:solidFill>
                          <a:latin typeface="Segoe UI" panose="020B0502040204020203" pitchFamily="34" charset="0"/>
                          <a:cs typeface="Segoe UI" panose="020B0502040204020203" pitchFamily="34" charset="0"/>
                        </a:rPr>
                        <a:t>if</a:t>
                      </a:r>
                      <a:r>
                        <a:rPr sz="1000" dirty="0">
                          <a:solidFill>
                            <a:schemeClr val="tx1"/>
                          </a:solidFill>
                          <a:latin typeface="Segoe UI" panose="020B0502040204020203" pitchFamily="34" charset="0"/>
                          <a:cs typeface="Segoe UI" panose="020B0502040204020203" pitchFamily="34" charset="0"/>
                        </a:rPr>
                        <a:t> </a:t>
                      </a:r>
                      <a:r>
                        <a:rPr sz="1000" spc="-5" dirty="0">
                          <a:solidFill>
                            <a:schemeClr val="tx1"/>
                          </a:solidFill>
                          <a:latin typeface="Segoe UI" panose="020B0502040204020203" pitchFamily="34" charset="0"/>
                          <a:cs typeface="Segoe UI" panose="020B0502040204020203" pitchFamily="34" charset="0"/>
                        </a:rPr>
                        <a:t>any,</a:t>
                      </a:r>
                      <a:r>
                        <a:rPr sz="1000" spc="15" dirty="0">
                          <a:solidFill>
                            <a:schemeClr val="tx1"/>
                          </a:solidFill>
                          <a:latin typeface="Segoe UI" panose="020B0502040204020203" pitchFamily="34" charset="0"/>
                          <a:cs typeface="Segoe UI" panose="020B0502040204020203" pitchFamily="34" charset="0"/>
                        </a:rPr>
                        <a:t> </a:t>
                      </a:r>
                      <a:r>
                        <a:rPr sz="1000" spc="-5" dirty="0">
                          <a:solidFill>
                            <a:schemeClr val="tx1"/>
                          </a:solidFill>
                          <a:latin typeface="Segoe UI" panose="020B0502040204020203" pitchFamily="34" charset="0"/>
                          <a:cs typeface="Segoe UI" panose="020B0502040204020203" pitchFamily="34" charset="0"/>
                        </a:rPr>
                        <a:t>the</a:t>
                      </a:r>
                      <a:r>
                        <a:rPr sz="1000" dirty="0">
                          <a:solidFill>
                            <a:schemeClr val="tx1"/>
                          </a:solidFill>
                          <a:latin typeface="Segoe UI" panose="020B0502040204020203" pitchFamily="34" charset="0"/>
                          <a:cs typeface="Segoe UI" panose="020B0502040204020203" pitchFamily="34" charset="0"/>
                        </a:rPr>
                        <a:t> </a:t>
                      </a:r>
                      <a:r>
                        <a:rPr sz="1000" spc="-10" dirty="0">
                          <a:solidFill>
                            <a:schemeClr val="tx1"/>
                          </a:solidFill>
                          <a:latin typeface="Segoe UI" panose="020B0502040204020203" pitchFamily="34" charset="0"/>
                          <a:cs typeface="Segoe UI" panose="020B0502040204020203" pitchFamily="34" charset="0"/>
                        </a:rPr>
                        <a:t>subjects</a:t>
                      </a:r>
                      <a:r>
                        <a:rPr sz="1000" spc="20" dirty="0">
                          <a:solidFill>
                            <a:schemeClr val="tx1"/>
                          </a:solidFill>
                          <a:latin typeface="Segoe UI" panose="020B0502040204020203" pitchFamily="34" charset="0"/>
                          <a:cs typeface="Segoe UI" panose="020B0502040204020203" pitchFamily="34" charset="0"/>
                        </a:rPr>
                        <a:t> </a:t>
                      </a:r>
                      <a:r>
                        <a:rPr sz="1000" spc="-5" dirty="0">
                          <a:solidFill>
                            <a:schemeClr val="tx1"/>
                          </a:solidFill>
                          <a:latin typeface="Segoe UI" panose="020B0502040204020203" pitchFamily="34" charset="0"/>
                          <a:cs typeface="Segoe UI" panose="020B0502040204020203" pitchFamily="34" charset="0"/>
                        </a:rPr>
                        <a:t>receive</a:t>
                      </a:r>
                      <a:endParaRPr sz="1000" dirty="0">
                        <a:solidFill>
                          <a:schemeClr val="tx1"/>
                        </a:solidFill>
                        <a:latin typeface="Segoe UI" panose="020B0502040204020203" pitchFamily="34" charset="0"/>
                        <a:cs typeface="Segoe UI" panose="020B0502040204020203" pitchFamily="34" charset="0"/>
                      </a:endParaRPr>
                    </a:p>
                  </a:txBody>
                  <a:tcPr marT="54864" marB="54864">
                    <a:lnT w="12700">
                      <a:solidFill>
                        <a:srgbClr val="2D953D"/>
                      </a:solidFill>
                      <a:prstDash val="solid"/>
                    </a:lnT>
                    <a:lnB w="12700">
                      <a:solidFill>
                        <a:srgbClr val="2D953D"/>
                      </a:solidFill>
                      <a:prstDash val="solid"/>
                    </a:lnB>
                  </a:tcPr>
                </a:tc>
                <a:extLst>
                  <a:ext uri="{0D108BD9-81ED-4DB2-BD59-A6C34878D82A}">
                    <a16:rowId xmlns:a16="http://schemas.microsoft.com/office/drawing/2014/main" val="2755901636"/>
                  </a:ext>
                </a:extLst>
              </a:tr>
              <a:tr h="0">
                <a:tc>
                  <a:txBody>
                    <a:bodyPr/>
                    <a:lstStyle/>
                    <a:p>
                      <a:pPr marL="0">
                        <a:lnSpc>
                          <a:spcPct val="100000"/>
                        </a:lnSpc>
                        <a:spcBef>
                          <a:spcPts val="0"/>
                        </a:spcBef>
                      </a:pPr>
                      <a:r>
                        <a:rPr lang="en-US" sz="1000" dirty="0">
                          <a:solidFill>
                            <a:schemeClr val="tx1"/>
                          </a:solidFill>
                          <a:latin typeface="Segoe UI" panose="020B0502040204020203" pitchFamily="34" charset="0"/>
                          <a:cs typeface="Segoe UI" panose="020B0502040204020203" pitchFamily="34" charset="0"/>
                        </a:rPr>
                        <a:t>fluvoxamine</a:t>
                      </a:r>
                      <a:endParaRPr sz="1000" dirty="0">
                        <a:solidFill>
                          <a:schemeClr val="tx1"/>
                        </a:solidFill>
                        <a:latin typeface="Segoe UI" panose="020B0502040204020203" pitchFamily="34" charset="0"/>
                        <a:cs typeface="Segoe UI" panose="020B0502040204020203" pitchFamily="34" charset="0"/>
                      </a:endParaRPr>
                    </a:p>
                  </a:txBody>
                  <a:tcPr marT="54864" marB="54864">
                    <a:lnT w="12700" cap="flat" cmpd="sng" algn="ctr">
                      <a:solidFill>
                        <a:srgbClr val="2D953D"/>
                      </a:solidFill>
                      <a:prstDash val="solid"/>
                      <a:round/>
                      <a:headEnd type="none" w="med" len="med"/>
                      <a:tailEnd type="none" w="med" len="med"/>
                    </a:lnT>
                    <a:lnB w="12700">
                      <a:solidFill>
                        <a:srgbClr val="2D953D"/>
                      </a:solidFill>
                      <a:prstDash val="solid"/>
                    </a:lnB>
                    <a:solidFill>
                      <a:srgbClr val="F5F5F5"/>
                    </a:solidFill>
                  </a:tcPr>
                </a:tc>
                <a:tc>
                  <a:txBody>
                    <a:bodyPr/>
                    <a:lstStyle/>
                    <a:p>
                      <a:pPr marL="67945" algn="l">
                        <a:lnSpc>
                          <a:spcPct val="100000"/>
                        </a:lnSpc>
                        <a:spcBef>
                          <a:spcPts val="0"/>
                        </a:spcBef>
                      </a:pPr>
                      <a:r>
                        <a:rPr lang="en-US" sz="1000" dirty="0">
                          <a:solidFill>
                            <a:schemeClr val="tx1"/>
                          </a:solidFill>
                          <a:latin typeface="Segoe UI" panose="020B0502040204020203" pitchFamily="34" charset="0"/>
                          <a:cs typeface="Segoe UI" panose="020B0502040204020203" pitchFamily="34" charset="0"/>
                        </a:rPr>
                        <a:t>antidepressant belonging to the class of products known as selective serotonin reuptake inhibitors</a:t>
                      </a:r>
                    </a:p>
                  </a:txBody>
                  <a:tcPr marT="54864" marB="54864">
                    <a:lnT w="12700" cap="flat" cmpd="sng" algn="ctr">
                      <a:solidFill>
                        <a:srgbClr val="2D953D"/>
                      </a:solidFill>
                      <a:prstDash val="solid"/>
                      <a:round/>
                      <a:headEnd type="none" w="med" len="med"/>
                      <a:tailEnd type="none" w="med" len="med"/>
                    </a:lnT>
                    <a:lnB w="12700">
                      <a:solidFill>
                        <a:srgbClr val="2D953D"/>
                      </a:solidFill>
                      <a:prstDash val="solid"/>
                    </a:lnB>
                  </a:tcPr>
                </a:tc>
                <a:extLst>
                  <a:ext uri="{0D108BD9-81ED-4DB2-BD59-A6C34878D82A}">
                    <a16:rowId xmlns:a16="http://schemas.microsoft.com/office/drawing/2014/main" val="10000"/>
                  </a:ext>
                </a:extLst>
              </a:tr>
              <a:tr h="0">
                <a:tc>
                  <a:txBody>
                    <a:bodyPr/>
                    <a:lstStyle/>
                    <a:p>
                      <a:pPr marL="0">
                        <a:lnSpc>
                          <a:spcPct val="100000"/>
                        </a:lnSpc>
                        <a:spcBef>
                          <a:spcPts val="0"/>
                        </a:spcBef>
                      </a:pPr>
                      <a:r>
                        <a:rPr lang="en-US" sz="1000" b="0" dirty="0">
                          <a:solidFill>
                            <a:schemeClr val="tx1"/>
                          </a:solidFill>
                          <a:latin typeface="Segoe UI" panose="020B0502040204020203" pitchFamily="34" charset="0"/>
                          <a:cs typeface="Segoe UI" panose="020B0502040204020203" pitchFamily="34" charset="0"/>
                        </a:rPr>
                        <a:t>gene</a:t>
                      </a:r>
                      <a:endParaRPr sz="1000" b="0" dirty="0">
                        <a:solidFill>
                          <a:schemeClr val="tx1"/>
                        </a:solidFill>
                        <a:latin typeface="Segoe UI" panose="020B0502040204020203" pitchFamily="34" charset="0"/>
                        <a:cs typeface="Segoe UI" panose="020B0502040204020203" pitchFamily="34" charset="0"/>
                      </a:endParaRPr>
                    </a:p>
                  </a:txBody>
                  <a:tcPr marT="54864" marB="54864">
                    <a:lnT w="12700">
                      <a:solidFill>
                        <a:srgbClr val="2D953D"/>
                      </a:solidFill>
                      <a:prstDash val="solid"/>
                    </a:lnT>
                    <a:lnB w="12700" cap="flat" cmpd="sng" algn="ctr">
                      <a:solidFill>
                        <a:srgbClr val="2D953D"/>
                      </a:solidFill>
                      <a:prstDash val="solid"/>
                      <a:round/>
                      <a:headEnd type="none" w="med" len="med"/>
                      <a:tailEnd type="none" w="med" len="med"/>
                    </a:lnB>
                    <a:solidFill>
                      <a:srgbClr val="F5F5F5"/>
                    </a:solidFill>
                  </a:tcPr>
                </a:tc>
                <a:tc>
                  <a:txBody>
                    <a:bodyPr/>
                    <a:lstStyle/>
                    <a:p>
                      <a:pPr marL="72390" algn="l">
                        <a:lnSpc>
                          <a:spcPct val="100000"/>
                        </a:lnSpc>
                        <a:spcBef>
                          <a:spcPts val="0"/>
                        </a:spcBef>
                      </a:pPr>
                      <a:r>
                        <a:rPr lang="en-US" sz="1000" dirty="0">
                          <a:solidFill>
                            <a:schemeClr val="tx1"/>
                          </a:solidFill>
                          <a:latin typeface="Segoe UI" panose="020B0502040204020203" pitchFamily="34" charset="0"/>
                          <a:cs typeface="Segoe UI" panose="020B0502040204020203" pitchFamily="34" charset="0"/>
                        </a:rPr>
                        <a:t>functional unit of heredity that occupies a specific place on a chromosome and directs the formation of an enzyme or other protein</a:t>
                      </a:r>
                    </a:p>
                  </a:txBody>
                  <a:tcPr marT="54864" marB="54864">
                    <a:lnT w="12700">
                      <a:solidFill>
                        <a:srgbClr val="2D953D"/>
                      </a:solidFill>
                      <a:prstDash val="solid"/>
                    </a:lnT>
                    <a:lnB w="12700" cap="flat" cmpd="sng" algn="ctr">
                      <a:solidFill>
                        <a:srgbClr val="2D953D"/>
                      </a:solidFill>
                      <a:prstDash val="solid"/>
                      <a:round/>
                      <a:headEnd type="none" w="med" len="med"/>
                      <a:tailEnd type="none" w="med" len="med"/>
                    </a:lnB>
                  </a:tcPr>
                </a:tc>
                <a:extLst>
                  <a:ext uri="{0D108BD9-81ED-4DB2-BD59-A6C34878D82A}">
                    <a16:rowId xmlns:a16="http://schemas.microsoft.com/office/drawing/2014/main" val="854503489"/>
                  </a:ext>
                </a:extLst>
              </a:tr>
              <a:tr h="0">
                <a:tc>
                  <a:txBody>
                    <a:bodyPr/>
                    <a:lstStyle/>
                    <a:p>
                      <a:pPr marL="0">
                        <a:lnSpc>
                          <a:spcPct val="100000"/>
                        </a:lnSpc>
                        <a:spcBef>
                          <a:spcPts val="0"/>
                        </a:spcBef>
                      </a:pPr>
                      <a:r>
                        <a:rPr lang="en-US" sz="1000" dirty="0">
                          <a:solidFill>
                            <a:schemeClr val="tx1"/>
                          </a:solidFill>
                          <a:latin typeface="Segoe UI" panose="020B0502040204020203" pitchFamily="34" charset="0"/>
                          <a:cs typeface="Segoe UI" panose="020B0502040204020203" pitchFamily="34" charset="0"/>
                        </a:rPr>
                        <a:t>lethargy</a:t>
                      </a:r>
                      <a:endParaRPr sz="1000" dirty="0">
                        <a:solidFill>
                          <a:schemeClr val="tx1"/>
                        </a:solidFill>
                        <a:latin typeface="Segoe UI" panose="020B0502040204020203" pitchFamily="34" charset="0"/>
                        <a:cs typeface="Segoe UI" panose="020B0502040204020203" pitchFamily="34" charset="0"/>
                      </a:endParaRPr>
                    </a:p>
                  </a:txBody>
                  <a:tcPr marT="54864" marB="54864">
                    <a:lnT w="12700" cap="flat" cmpd="sng" algn="ctr">
                      <a:solidFill>
                        <a:srgbClr val="2D953D"/>
                      </a:solidFill>
                      <a:prstDash val="solid"/>
                      <a:round/>
                      <a:headEnd type="none" w="med" len="med"/>
                      <a:tailEnd type="none" w="med" len="med"/>
                    </a:lnT>
                    <a:lnB w="12700" cap="flat" cmpd="sng" algn="ctr">
                      <a:solidFill>
                        <a:srgbClr val="2D953D"/>
                      </a:solidFill>
                      <a:prstDash val="solid"/>
                      <a:round/>
                      <a:headEnd type="none" w="med" len="med"/>
                      <a:tailEnd type="none" w="med" len="med"/>
                    </a:lnB>
                    <a:solidFill>
                      <a:srgbClr val="F5F5F5"/>
                    </a:solidFill>
                  </a:tcPr>
                </a:tc>
                <a:tc>
                  <a:txBody>
                    <a:bodyPr/>
                    <a:lstStyle/>
                    <a:p>
                      <a:pPr marL="72390" algn="l">
                        <a:lnSpc>
                          <a:spcPct val="100000"/>
                        </a:lnSpc>
                        <a:spcBef>
                          <a:spcPts val="0"/>
                        </a:spcBef>
                      </a:pPr>
                      <a:r>
                        <a:rPr lang="en-US" sz="1000" dirty="0">
                          <a:solidFill>
                            <a:schemeClr val="tx1"/>
                          </a:solidFill>
                          <a:latin typeface="Segoe UI" panose="020B0502040204020203" pitchFamily="34" charset="0"/>
                          <a:cs typeface="Segoe UI" panose="020B0502040204020203" pitchFamily="34" charset="0"/>
                        </a:rPr>
                        <a:t>sleepiness, drowsiness, somnolence, or mental sluggishness</a:t>
                      </a:r>
                    </a:p>
                  </a:txBody>
                  <a:tcPr marT="54864" marB="54864">
                    <a:lnT w="12700" cap="flat" cmpd="sng" algn="ctr">
                      <a:solidFill>
                        <a:srgbClr val="2D953D"/>
                      </a:solidFill>
                      <a:prstDash val="solid"/>
                      <a:round/>
                      <a:headEnd type="none" w="med" len="med"/>
                      <a:tailEnd type="none" w="med" len="med"/>
                    </a:lnT>
                    <a:lnB w="12700" cap="flat" cmpd="sng" algn="ctr">
                      <a:solidFill>
                        <a:srgbClr val="2D953D"/>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marL="0">
                        <a:lnSpc>
                          <a:spcPct val="100000"/>
                        </a:lnSpc>
                        <a:spcBef>
                          <a:spcPts val="0"/>
                        </a:spcBef>
                      </a:pPr>
                      <a:r>
                        <a:rPr lang="en-US" sz="1000" dirty="0">
                          <a:solidFill>
                            <a:schemeClr val="tx1"/>
                          </a:solidFill>
                          <a:latin typeface="Segoe UI" panose="020B0502040204020203" pitchFamily="34" charset="0"/>
                          <a:cs typeface="Segoe UI" panose="020B0502040204020203" pitchFamily="34" charset="0"/>
                        </a:rPr>
                        <a:t>ketogenic diet</a:t>
                      </a:r>
                    </a:p>
                  </a:txBody>
                  <a:tcPr marT="54864" marB="54864">
                    <a:lnT w="12700" cap="flat" cmpd="sng" algn="ctr">
                      <a:solidFill>
                        <a:srgbClr val="2D953D"/>
                      </a:solidFill>
                      <a:prstDash val="solid"/>
                      <a:round/>
                      <a:headEnd type="none" w="med" len="med"/>
                      <a:tailEnd type="none" w="med" len="med"/>
                    </a:lnT>
                    <a:lnB w="12700">
                      <a:solidFill>
                        <a:srgbClr val="2D953D"/>
                      </a:solidFill>
                      <a:prstDash val="solid"/>
                    </a:lnB>
                    <a:solidFill>
                      <a:srgbClr val="F5F5F5"/>
                    </a:solidFill>
                  </a:tcPr>
                </a:tc>
                <a:tc>
                  <a:txBody>
                    <a:bodyPr/>
                    <a:lstStyle/>
                    <a:p>
                      <a:pPr marL="72390" algn="l">
                        <a:lnSpc>
                          <a:spcPct val="100000"/>
                        </a:lnSpc>
                        <a:spcBef>
                          <a:spcPts val="0"/>
                        </a:spcBef>
                      </a:pPr>
                      <a:r>
                        <a:rPr lang="en-US" sz="1000" dirty="0">
                          <a:solidFill>
                            <a:schemeClr val="tx1"/>
                          </a:solidFill>
                          <a:latin typeface="Segoe UI" panose="020B0502040204020203" pitchFamily="34" charset="0"/>
                          <a:cs typeface="Segoe UI" panose="020B0502040204020203" pitchFamily="34" charset="0"/>
                        </a:rPr>
                        <a:t>special high-fat, low-carbohydrate regimen that is designed to mimic the metabolic effects of starvation; typically used in younger children as adjunctive therapy to reduce seizure frequency if first-line therapies are not effective</a:t>
                      </a:r>
                    </a:p>
                  </a:txBody>
                  <a:tcPr marT="54864" marB="54864">
                    <a:lnT w="12700" cap="flat" cmpd="sng" algn="ctr">
                      <a:solidFill>
                        <a:srgbClr val="2D953D"/>
                      </a:solidFill>
                      <a:prstDash val="solid"/>
                      <a:round/>
                      <a:headEnd type="none" w="med" len="med"/>
                      <a:tailEnd type="none" w="med" len="med"/>
                    </a:lnT>
                    <a:lnB w="12700">
                      <a:solidFill>
                        <a:srgbClr val="2D953D"/>
                      </a:solidFill>
                      <a:prstDash val="solid"/>
                    </a:lnB>
                  </a:tcPr>
                </a:tc>
                <a:extLst>
                  <a:ext uri="{0D108BD9-81ED-4DB2-BD59-A6C34878D82A}">
                    <a16:rowId xmlns:a16="http://schemas.microsoft.com/office/drawing/2014/main" val="2274695265"/>
                  </a:ext>
                </a:extLst>
              </a:tr>
              <a:tr h="0">
                <a:tc>
                  <a:txBody>
                    <a:bodyPr/>
                    <a:lstStyle/>
                    <a:p>
                      <a:pPr>
                        <a:lnSpc>
                          <a:spcPct val="100000"/>
                        </a:lnSpc>
                        <a:spcBef>
                          <a:spcPts val="0"/>
                        </a:spcBef>
                      </a:pPr>
                      <a:r>
                        <a:rPr lang="en-US" sz="1000" dirty="0">
                          <a:solidFill>
                            <a:schemeClr val="tx1"/>
                          </a:solidFill>
                          <a:latin typeface="Segoe UI" panose="020B0502040204020203" pitchFamily="34" charset="0"/>
                          <a:cs typeface="Segoe UI" panose="020B0502040204020203" pitchFamily="34" charset="0"/>
                        </a:rPr>
                        <a:t>mutagenesis</a:t>
                      </a:r>
                    </a:p>
                  </a:txBody>
                  <a:tcPr marT="54864" marB="54864">
                    <a:lnT w="12700" cap="flat" cmpd="sng" algn="ctr">
                      <a:solidFill>
                        <a:srgbClr val="2D953D"/>
                      </a:solidFill>
                      <a:prstDash val="solid"/>
                      <a:round/>
                      <a:headEnd type="none" w="med" len="med"/>
                      <a:tailEnd type="none" w="med" len="med"/>
                    </a:lnT>
                    <a:lnB w="12700">
                      <a:solidFill>
                        <a:srgbClr val="2D953D"/>
                      </a:solidFill>
                      <a:prstDash val="solid"/>
                    </a:lnB>
                    <a:solidFill>
                      <a:srgbClr val="F5F5F5"/>
                    </a:solidFill>
                  </a:tcPr>
                </a:tc>
                <a:tc>
                  <a:txBody>
                    <a:bodyPr/>
                    <a:lstStyle/>
                    <a:p>
                      <a:pPr marL="72390" marR="79375" algn="l">
                        <a:lnSpc>
                          <a:spcPct val="100000"/>
                        </a:lnSpc>
                        <a:spcBef>
                          <a:spcPts val="0"/>
                        </a:spcBef>
                      </a:pPr>
                      <a:r>
                        <a:rPr lang="en-US" sz="1000" dirty="0">
                          <a:solidFill>
                            <a:schemeClr val="tx1"/>
                          </a:solidFill>
                          <a:latin typeface="Segoe UI" panose="020B0502040204020203" pitchFamily="34" charset="0"/>
                          <a:cs typeface="Segoe UI" panose="020B0502040204020203" pitchFamily="34" charset="0"/>
                        </a:rPr>
                        <a:t>production of a genetic mutation</a:t>
                      </a:r>
                    </a:p>
                  </a:txBody>
                  <a:tcPr marT="54864" marB="54864">
                    <a:lnT w="12700" cap="flat" cmpd="sng" algn="ctr">
                      <a:solidFill>
                        <a:srgbClr val="2D953D"/>
                      </a:solidFill>
                      <a:prstDash val="solid"/>
                      <a:round/>
                      <a:headEnd type="none" w="med" len="med"/>
                      <a:tailEnd type="none" w="med" len="med"/>
                    </a:lnT>
                    <a:lnB w="12700">
                      <a:solidFill>
                        <a:srgbClr val="2D953D"/>
                      </a:solidFill>
                      <a:prstDash val="solid"/>
                    </a:lnB>
                  </a:tcPr>
                </a:tc>
                <a:extLst>
                  <a:ext uri="{0D108BD9-81ED-4DB2-BD59-A6C34878D82A}">
                    <a16:rowId xmlns:a16="http://schemas.microsoft.com/office/drawing/2014/main" val="10003"/>
                  </a:ext>
                </a:extLst>
              </a:tr>
              <a:tr h="0">
                <a:tc>
                  <a:txBody>
                    <a:bodyPr/>
                    <a:lstStyle/>
                    <a:p>
                      <a:pPr marL="0">
                        <a:lnSpc>
                          <a:spcPct val="100000"/>
                        </a:lnSpc>
                        <a:spcBef>
                          <a:spcPts val="0"/>
                        </a:spcBef>
                      </a:pPr>
                      <a:r>
                        <a:rPr lang="en-US" sz="1000" dirty="0">
                          <a:solidFill>
                            <a:schemeClr val="tx1"/>
                          </a:solidFill>
                          <a:latin typeface="Segoe UI" panose="020B0502040204020203" pitchFamily="34" charset="0"/>
                          <a:cs typeface="Segoe UI" panose="020B0502040204020203" pitchFamily="34" charset="0"/>
                        </a:rPr>
                        <a:t>neurotransmitter</a:t>
                      </a:r>
                      <a:endParaRPr sz="1000" dirty="0">
                        <a:solidFill>
                          <a:schemeClr val="tx1"/>
                        </a:solidFill>
                        <a:latin typeface="Segoe UI" panose="020B0502040204020203" pitchFamily="34" charset="0"/>
                        <a:cs typeface="Segoe UI" panose="020B0502040204020203" pitchFamily="34" charset="0"/>
                      </a:endParaRPr>
                    </a:p>
                  </a:txBody>
                  <a:tcPr marT="54864" marB="54864">
                    <a:lnT w="12700">
                      <a:solidFill>
                        <a:srgbClr val="2D953D"/>
                      </a:solidFill>
                      <a:prstDash val="solid"/>
                    </a:lnT>
                    <a:lnB w="12700">
                      <a:solidFill>
                        <a:srgbClr val="2D953D"/>
                      </a:solidFill>
                      <a:prstDash val="solid"/>
                    </a:lnB>
                    <a:solidFill>
                      <a:srgbClr val="F5F5F5"/>
                    </a:solidFill>
                  </a:tcPr>
                </a:tc>
                <a:tc>
                  <a:txBody>
                    <a:bodyPr/>
                    <a:lstStyle/>
                    <a:p>
                      <a:pPr marL="72390" marR="205740" algn="l">
                        <a:lnSpc>
                          <a:spcPct val="100000"/>
                        </a:lnSpc>
                        <a:spcBef>
                          <a:spcPts val="0"/>
                        </a:spcBef>
                      </a:pPr>
                      <a:r>
                        <a:rPr lang="en-US" sz="1000" dirty="0">
                          <a:solidFill>
                            <a:schemeClr val="tx1"/>
                          </a:solidFill>
                          <a:latin typeface="Segoe UI" panose="020B0502040204020203" pitchFamily="34" charset="0"/>
                          <a:cs typeface="Segoe UI" panose="020B0502040204020203" pitchFamily="34" charset="0"/>
                        </a:rPr>
                        <a:t>chemical agent released by a presynaptic neuron that crosses the synapse to stimulate or inhibit the postsynaptic neuron</a:t>
                      </a:r>
                    </a:p>
                  </a:txBody>
                  <a:tcPr marT="54864" marB="54864">
                    <a:lnT w="12700">
                      <a:solidFill>
                        <a:srgbClr val="2D953D"/>
                      </a:solidFill>
                      <a:prstDash val="solid"/>
                    </a:lnT>
                    <a:lnB w="12700">
                      <a:solidFill>
                        <a:srgbClr val="2D953D"/>
                      </a:solidFill>
                      <a:prstDash val="solid"/>
                    </a:lnB>
                  </a:tcPr>
                </a:tc>
                <a:extLst>
                  <a:ext uri="{0D108BD9-81ED-4DB2-BD59-A6C34878D82A}">
                    <a16:rowId xmlns:a16="http://schemas.microsoft.com/office/drawing/2014/main" val="10004"/>
                  </a:ext>
                </a:extLst>
              </a:tr>
              <a:tr h="0">
                <a:tc>
                  <a:txBody>
                    <a:bodyPr/>
                    <a:lstStyle/>
                    <a:p>
                      <a:pPr marL="0">
                        <a:lnSpc>
                          <a:spcPct val="100000"/>
                        </a:lnSpc>
                        <a:spcBef>
                          <a:spcPts val="0"/>
                        </a:spcBef>
                      </a:pPr>
                      <a:r>
                        <a:rPr lang="en-US" sz="1000" dirty="0">
                          <a:solidFill>
                            <a:schemeClr val="tx1"/>
                          </a:solidFill>
                          <a:latin typeface="Segoe UI" panose="020B0502040204020203" pitchFamily="34" charset="0"/>
                          <a:cs typeface="Segoe UI" panose="020B0502040204020203" pitchFamily="34" charset="0"/>
                        </a:rPr>
                        <a:t>paroxetine</a:t>
                      </a:r>
                      <a:endParaRPr sz="1000" dirty="0">
                        <a:solidFill>
                          <a:schemeClr val="tx1"/>
                        </a:solidFill>
                        <a:latin typeface="Segoe UI" panose="020B0502040204020203" pitchFamily="34" charset="0"/>
                        <a:cs typeface="Segoe UI" panose="020B0502040204020203" pitchFamily="34" charset="0"/>
                      </a:endParaRPr>
                    </a:p>
                  </a:txBody>
                  <a:tcPr marT="54864" marB="54864">
                    <a:lnT w="12700">
                      <a:solidFill>
                        <a:srgbClr val="2D953D"/>
                      </a:solidFill>
                      <a:prstDash val="solid"/>
                    </a:lnT>
                    <a:lnB w="12700">
                      <a:solidFill>
                        <a:srgbClr val="2D953D"/>
                      </a:solidFill>
                      <a:prstDash val="solid"/>
                    </a:lnB>
                    <a:solidFill>
                      <a:srgbClr val="F5F5F5"/>
                    </a:solidFill>
                  </a:tcPr>
                </a:tc>
                <a:tc>
                  <a:txBody>
                    <a:bodyPr/>
                    <a:lstStyle/>
                    <a:p>
                      <a:pPr marL="72390" marR="106680" algn="l">
                        <a:lnSpc>
                          <a:spcPct val="100000"/>
                        </a:lnSpc>
                        <a:spcBef>
                          <a:spcPts val="0"/>
                        </a:spcBef>
                      </a:pPr>
                      <a:r>
                        <a:rPr lang="en-US" sz="1000" dirty="0">
                          <a:solidFill>
                            <a:schemeClr val="tx1"/>
                          </a:solidFill>
                          <a:latin typeface="Segoe UI" panose="020B0502040204020203" pitchFamily="34" charset="0"/>
                          <a:cs typeface="Segoe UI" panose="020B0502040204020203" pitchFamily="34" charset="0"/>
                        </a:rPr>
                        <a:t>antidepressant belonging to the class of products known as selective serotonin reuptake inhibitors</a:t>
                      </a:r>
                    </a:p>
                  </a:txBody>
                  <a:tcPr marT="54864" marB="54864">
                    <a:lnT w="12700">
                      <a:solidFill>
                        <a:srgbClr val="2D953D"/>
                      </a:solidFill>
                      <a:prstDash val="solid"/>
                    </a:lnT>
                    <a:lnB w="12700">
                      <a:solidFill>
                        <a:srgbClr val="2D953D"/>
                      </a:solidFill>
                      <a:prstDash val="solid"/>
                    </a:lnB>
                  </a:tcPr>
                </a:tc>
                <a:extLst>
                  <a:ext uri="{0D108BD9-81ED-4DB2-BD59-A6C34878D82A}">
                    <a16:rowId xmlns:a16="http://schemas.microsoft.com/office/drawing/2014/main" val="10005"/>
                  </a:ext>
                </a:extLst>
              </a:tr>
              <a:tr h="0">
                <a:tc>
                  <a:txBody>
                    <a:bodyPr/>
                    <a:lstStyle/>
                    <a:p>
                      <a:pPr marL="0">
                        <a:lnSpc>
                          <a:spcPct val="100000"/>
                        </a:lnSpc>
                        <a:spcBef>
                          <a:spcPts val="0"/>
                        </a:spcBef>
                      </a:pPr>
                      <a:r>
                        <a:rPr lang="en-US" sz="1000" dirty="0">
                          <a:solidFill>
                            <a:schemeClr val="tx1"/>
                          </a:solidFill>
                          <a:latin typeface="Segoe UI" panose="020B0502040204020203" pitchFamily="34" charset="0"/>
                          <a:cs typeface="Segoe UI" panose="020B0502040204020203" pitchFamily="34" charset="0"/>
                        </a:rPr>
                        <a:t>placebo-controlled</a:t>
                      </a:r>
                    </a:p>
                  </a:txBody>
                  <a:tcPr marT="54864" marB="54864">
                    <a:lnT w="12700">
                      <a:solidFill>
                        <a:srgbClr val="2D953D"/>
                      </a:solidFill>
                      <a:prstDash val="solid"/>
                    </a:lnT>
                    <a:lnB w="12700">
                      <a:solidFill>
                        <a:srgbClr val="2D953D"/>
                      </a:solidFill>
                      <a:prstDash val="solid"/>
                    </a:lnB>
                    <a:solidFill>
                      <a:srgbClr val="F5F5F5"/>
                    </a:solidFill>
                  </a:tcPr>
                </a:tc>
                <a:tc>
                  <a:txBody>
                    <a:bodyPr/>
                    <a:lstStyle/>
                    <a:p>
                      <a:pPr marL="72390" algn="l">
                        <a:lnSpc>
                          <a:spcPct val="100000"/>
                        </a:lnSpc>
                        <a:spcBef>
                          <a:spcPts val="0"/>
                        </a:spcBef>
                      </a:pPr>
                      <a:r>
                        <a:rPr lang="en-US" sz="1000" dirty="0">
                          <a:solidFill>
                            <a:schemeClr val="tx1"/>
                          </a:solidFill>
                          <a:latin typeface="Segoe UI" panose="020B0502040204020203" pitchFamily="34" charset="0"/>
                          <a:cs typeface="Segoe UI" panose="020B0502040204020203" pitchFamily="34" charset="0"/>
                        </a:rPr>
                        <a:t>method by which study patients are randomly assigned to test therapy or to an identical-appearing therapy that does contain the drug being studied</a:t>
                      </a:r>
                    </a:p>
                  </a:txBody>
                  <a:tcPr marT="54864" marB="54864">
                    <a:lnT w="12700">
                      <a:solidFill>
                        <a:srgbClr val="2D953D"/>
                      </a:solidFill>
                      <a:prstDash val="solid"/>
                    </a:lnT>
                    <a:lnB w="12700">
                      <a:solidFill>
                        <a:srgbClr val="2D953D"/>
                      </a:solidFill>
                      <a:prstDash val="solid"/>
                    </a:lnB>
                  </a:tcPr>
                </a:tc>
                <a:extLst>
                  <a:ext uri="{0D108BD9-81ED-4DB2-BD59-A6C34878D82A}">
                    <a16:rowId xmlns:a16="http://schemas.microsoft.com/office/drawing/2014/main" val="10006"/>
                  </a:ext>
                </a:extLst>
              </a:tr>
              <a:tr h="0">
                <a:tc>
                  <a:txBody>
                    <a:bodyPr/>
                    <a:lstStyle/>
                    <a:p>
                      <a:pPr marL="0">
                        <a:lnSpc>
                          <a:spcPct val="100000"/>
                        </a:lnSpc>
                        <a:spcBef>
                          <a:spcPts val="0"/>
                        </a:spcBef>
                      </a:pPr>
                      <a:r>
                        <a:rPr lang="en-US" sz="1000" kern="1200" spc="-5" baseline="0" dirty="0">
                          <a:solidFill>
                            <a:schemeClr val="tx1"/>
                          </a:solidFill>
                          <a:latin typeface="Segoe UI" panose="020B0502040204020203" pitchFamily="34" charset="0"/>
                          <a:ea typeface="+mn-ea"/>
                          <a:cs typeface="Segoe UI" panose="020B0502040204020203" pitchFamily="34" charset="0"/>
                        </a:rPr>
                        <a:t>pyrexia</a:t>
                      </a:r>
                      <a:endParaRPr sz="1000" kern="1200" spc="-5" baseline="0" dirty="0">
                        <a:solidFill>
                          <a:schemeClr val="tx1"/>
                        </a:solidFill>
                        <a:latin typeface="Segoe UI" panose="020B0502040204020203" pitchFamily="34" charset="0"/>
                        <a:ea typeface="+mn-ea"/>
                        <a:cs typeface="Segoe UI" panose="020B0502040204020203" pitchFamily="34" charset="0"/>
                      </a:endParaRPr>
                    </a:p>
                  </a:txBody>
                  <a:tcPr marT="54864" marB="54864">
                    <a:lnT w="12700">
                      <a:solidFill>
                        <a:srgbClr val="2D953D"/>
                      </a:solidFill>
                      <a:prstDash val="solid"/>
                    </a:lnT>
                    <a:lnB w="12700">
                      <a:solidFill>
                        <a:srgbClr val="2D953D"/>
                      </a:solidFill>
                      <a:prstDash val="solid"/>
                    </a:lnB>
                    <a:solidFill>
                      <a:srgbClr val="F5F5F5"/>
                    </a:solidFill>
                  </a:tcPr>
                </a:tc>
                <a:tc>
                  <a:txBody>
                    <a:bodyPr/>
                    <a:lstStyle/>
                    <a:p>
                      <a:pPr marL="73025" algn="l">
                        <a:lnSpc>
                          <a:spcPct val="100000"/>
                        </a:lnSpc>
                        <a:spcBef>
                          <a:spcPts val="0"/>
                        </a:spcBef>
                      </a:pPr>
                      <a:r>
                        <a:rPr lang="en-US" sz="1000" dirty="0">
                          <a:solidFill>
                            <a:schemeClr val="tx1"/>
                          </a:solidFill>
                          <a:latin typeface="Segoe UI" panose="020B0502040204020203" pitchFamily="34" charset="0"/>
                          <a:cs typeface="Segoe UI" panose="020B0502040204020203" pitchFamily="34" charset="0"/>
                        </a:rPr>
                        <a:t>fever</a:t>
                      </a:r>
                      <a:endParaRPr sz="1000" dirty="0">
                        <a:solidFill>
                          <a:schemeClr val="tx1"/>
                        </a:solidFill>
                        <a:latin typeface="Segoe UI" panose="020B0502040204020203" pitchFamily="34" charset="0"/>
                        <a:cs typeface="Segoe UI" panose="020B0502040204020203" pitchFamily="34" charset="0"/>
                      </a:endParaRPr>
                    </a:p>
                  </a:txBody>
                  <a:tcPr marT="54864" marB="54864">
                    <a:lnT w="12700">
                      <a:solidFill>
                        <a:srgbClr val="2D953D"/>
                      </a:solidFill>
                      <a:prstDash val="solid"/>
                    </a:lnT>
                    <a:lnB w="12700">
                      <a:solidFill>
                        <a:srgbClr val="2D953D"/>
                      </a:solidFill>
                      <a:prstDash val="solid"/>
                    </a:lnB>
                  </a:tcPr>
                </a:tc>
                <a:extLst>
                  <a:ext uri="{0D108BD9-81ED-4DB2-BD59-A6C34878D82A}">
                    <a16:rowId xmlns:a16="http://schemas.microsoft.com/office/drawing/2014/main" val="10007"/>
                  </a:ext>
                </a:extLst>
              </a:tr>
              <a:tr h="0">
                <a:tc>
                  <a:txBody>
                    <a:bodyPr/>
                    <a:lstStyle/>
                    <a:p>
                      <a:pPr marL="0">
                        <a:lnSpc>
                          <a:spcPct val="100000"/>
                        </a:lnSpc>
                        <a:spcBef>
                          <a:spcPts val="0"/>
                        </a:spcBef>
                      </a:pPr>
                      <a:r>
                        <a:rPr lang="en-US" sz="1000" dirty="0">
                          <a:solidFill>
                            <a:schemeClr val="tx1"/>
                          </a:solidFill>
                          <a:latin typeface="Segoe UI" panose="020B0502040204020203" pitchFamily="34" charset="0"/>
                          <a:cs typeface="Segoe UI" panose="020B0502040204020203" pitchFamily="34" charset="0"/>
                        </a:rPr>
                        <a:t>QT interval</a:t>
                      </a:r>
                    </a:p>
                  </a:txBody>
                  <a:tcPr marT="54864" marB="54864">
                    <a:lnT w="12700">
                      <a:solidFill>
                        <a:srgbClr val="2D953D"/>
                      </a:solidFill>
                      <a:prstDash val="solid"/>
                    </a:lnT>
                    <a:lnB w="12700">
                      <a:solidFill>
                        <a:srgbClr val="2D953D"/>
                      </a:solidFill>
                      <a:prstDash val="solid"/>
                    </a:lnB>
                    <a:solidFill>
                      <a:srgbClr val="F5F5F5"/>
                    </a:solidFill>
                  </a:tcPr>
                </a:tc>
                <a:tc>
                  <a:txBody>
                    <a:bodyPr/>
                    <a:lstStyle/>
                    <a:p>
                      <a:pPr marL="73025" algn="l">
                        <a:lnSpc>
                          <a:spcPct val="100000"/>
                        </a:lnSpc>
                        <a:spcBef>
                          <a:spcPts val="0"/>
                        </a:spcBef>
                      </a:pPr>
                      <a:r>
                        <a:rPr lang="en-US" sz="1000" dirty="0">
                          <a:solidFill>
                            <a:schemeClr val="tx1"/>
                          </a:solidFill>
                          <a:latin typeface="Segoe UI" panose="020B0502040204020203" pitchFamily="34" charset="0"/>
                          <a:cs typeface="Segoe UI" panose="020B0502040204020203" pitchFamily="34" charset="0"/>
                        </a:rPr>
                        <a:t>time from electrocardiogram Q wave to the end of the T wave corresponding to electrical systole</a:t>
                      </a:r>
                    </a:p>
                  </a:txBody>
                  <a:tcPr marT="54864" marB="54864">
                    <a:lnT w="12700">
                      <a:solidFill>
                        <a:srgbClr val="2D953D"/>
                      </a:solidFill>
                      <a:prstDash val="solid"/>
                    </a:lnT>
                    <a:lnB w="12700">
                      <a:solidFill>
                        <a:srgbClr val="2D953D"/>
                      </a:solidFill>
                      <a:prstDash val="solid"/>
                    </a:lnB>
                  </a:tcPr>
                </a:tc>
                <a:extLst>
                  <a:ext uri="{0D108BD9-81ED-4DB2-BD59-A6C34878D82A}">
                    <a16:rowId xmlns:a16="http://schemas.microsoft.com/office/drawing/2014/main" val="10008"/>
                  </a:ext>
                </a:extLst>
              </a:tr>
              <a:tr h="0">
                <a:tc>
                  <a:txBody>
                    <a:bodyPr/>
                    <a:lstStyle/>
                    <a:p>
                      <a:pPr marL="0">
                        <a:lnSpc>
                          <a:spcPct val="100000"/>
                        </a:lnSpc>
                        <a:spcBef>
                          <a:spcPts val="0"/>
                        </a:spcBef>
                      </a:pPr>
                      <a:r>
                        <a:rPr lang="en-US" sz="1000" dirty="0">
                          <a:solidFill>
                            <a:schemeClr val="tx1"/>
                          </a:solidFill>
                          <a:latin typeface="Segoe UI" panose="020B0502040204020203" pitchFamily="34" charset="0"/>
                          <a:cs typeface="Segoe UI" panose="020B0502040204020203" pitchFamily="34" charset="0"/>
                        </a:rPr>
                        <a:t>randomized</a:t>
                      </a:r>
                      <a:endParaRPr sz="1000" dirty="0">
                        <a:solidFill>
                          <a:schemeClr val="tx1"/>
                        </a:solidFill>
                        <a:latin typeface="Segoe UI" panose="020B0502040204020203" pitchFamily="34" charset="0"/>
                        <a:cs typeface="Segoe UI" panose="020B0502040204020203" pitchFamily="34" charset="0"/>
                      </a:endParaRPr>
                    </a:p>
                  </a:txBody>
                  <a:tcPr marT="54864" marB="54864">
                    <a:lnT w="12700">
                      <a:solidFill>
                        <a:srgbClr val="2D953D"/>
                      </a:solidFill>
                      <a:prstDash val="solid"/>
                    </a:lnT>
                    <a:lnB w="12700" cap="flat" cmpd="sng" algn="ctr">
                      <a:solidFill>
                        <a:srgbClr val="2D953D"/>
                      </a:solidFill>
                      <a:prstDash val="solid"/>
                      <a:round/>
                      <a:headEnd type="none" w="med" len="med"/>
                      <a:tailEnd type="none" w="med" len="med"/>
                    </a:lnB>
                    <a:solidFill>
                      <a:srgbClr val="F5F5F5"/>
                    </a:solidFill>
                  </a:tcPr>
                </a:tc>
                <a:tc>
                  <a:txBody>
                    <a:bodyPr/>
                    <a:lstStyle/>
                    <a:p>
                      <a:pPr marL="73025" marR="517525" algn="l">
                        <a:lnSpc>
                          <a:spcPct val="100000"/>
                        </a:lnSpc>
                        <a:spcBef>
                          <a:spcPts val="0"/>
                        </a:spcBef>
                      </a:pPr>
                      <a:r>
                        <a:rPr lang="en-US" sz="1000" dirty="0">
                          <a:solidFill>
                            <a:schemeClr val="tx1"/>
                          </a:solidFill>
                          <a:latin typeface="Segoe UI" panose="020B0502040204020203" pitchFamily="34" charset="0"/>
                          <a:cs typeface="Segoe UI" panose="020B0502040204020203" pitchFamily="34" charset="0"/>
                        </a:rPr>
                        <a:t>method used to assign subjects to experimental groups without introducing biases into a study</a:t>
                      </a:r>
                    </a:p>
                  </a:txBody>
                  <a:tcPr marT="54864" marB="54864">
                    <a:lnT w="12700">
                      <a:solidFill>
                        <a:srgbClr val="2D953D"/>
                      </a:solidFill>
                      <a:prstDash val="solid"/>
                    </a:lnT>
                    <a:lnB w="12700" cap="flat" cmpd="sng" algn="ctr">
                      <a:solidFill>
                        <a:srgbClr val="2D953D"/>
                      </a:solidFill>
                      <a:prstDash val="solid"/>
                      <a:round/>
                      <a:headEnd type="none" w="med" len="med"/>
                      <a:tailEnd type="none" w="med" len="med"/>
                    </a:lnB>
                  </a:tcPr>
                </a:tc>
                <a:extLst>
                  <a:ext uri="{0D108BD9-81ED-4DB2-BD59-A6C34878D82A}">
                    <a16:rowId xmlns:a16="http://schemas.microsoft.com/office/drawing/2014/main" val="10009"/>
                  </a:ext>
                </a:extLst>
              </a:tr>
              <a:tr h="0">
                <a:tc>
                  <a:txBody>
                    <a:bodyPr/>
                    <a:lstStyle/>
                    <a:p>
                      <a:pPr marL="0">
                        <a:lnSpc>
                          <a:spcPct val="100000"/>
                        </a:lnSpc>
                        <a:spcBef>
                          <a:spcPts val="0"/>
                        </a:spcBef>
                      </a:pPr>
                      <a:r>
                        <a:rPr lang="en-US" sz="1000" b="0">
                          <a:solidFill>
                            <a:schemeClr val="tx1"/>
                          </a:solidFill>
                          <a:latin typeface="Segoe UI" panose="020B0502040204020203" pitchFamily="34" charset="0"/>
                          <a:cs typeface="Segoe UI" panose="020B0502040204020203" pitchFamily="34" charset="0"/>
                        </a:rPr>
                        <a:t>sedation</a:t>
                      </a:r>
                      <a:endParaRPr sz="1000" b="0" dirty="0">
                        <a:solidFill>
                          <a:schemeClr val="tx1"/>
                        </a:solidFill>
                        <a:latin typeface="Segoe UI" panose="020B0502040204020203" pitchFamily="34" charset="0"/>
                        <a:cs typeface="Segoe UI" panose="020B0502040204020203" pitchFamily="34" charset="0"/>
                      </a:endParaRPr>
                    </a:p>
                  </a:txBody>
                  <a:tcPr marT="54864" marB="54864">
                    <a:lnT w="12700" cap="flat" cmpd="sng" algn="ctr">
                      <a:solidFill>
                        <a:srgbClr val="2D953D"/>
                      </a:solidFill>
                      <a:prstDash val="solid"/>
                      <a:round/>
                      <a:headEnd type="none" w="med" len="med"/>
                      <a:tailEnd type="none" w="med" len="med"/>
                    </a:lnT>
                    <a:lnB w="12700" cap="flat" cmpd="sng" algn="ctr">
                      <a:solidFill>
                        <a:srgbClr val="2D953D"/>
                      </a:solidFill>
                      <a:prstDash val="solid"/>
                      <a:round/>
                      <a:headEnd type="none" w="med" len="med"/>
                      <a:tailEnd type="none" w="med" len="med"/>
                    </a:lnB>
                    <a:solidFill>
                      <a:srgbClr val="F5F5F5"/>
                    </a:solidFill>
                  </a:tcPr>
                </a:tc>
                <a:tc>
                  <a:txBody>
                    <a:bodyPr/>
                    <a:lstStyle/>
                    <a:p>
                      <a:pPr marL="73025" marR="517525" lvl="0" indent="0" algn="l" defTabSz="91440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Segoe UI" panose="020B0502040204020203" pitchFamily="34" charset="0"/>
                          <a:cs typeface="Segoe UI" panose="020B0502040204020203" pitchFamily="34" charset="0"/>
                        </a:rPr>
                        <a:t>an act or process of calming nervous excitement</a:t>
                      </a:r>
                    </a:p>
                  </a:txBody>
                  <a:tcPr marT="54864" marB="54864">
                    <a:lnT w="12700" cap="flat" cmpd="sng" algn="ctr">
                      <a:solidFill>
                        <a:srgbClr val="2D953D"/>
                      </a:solidFill>
                      <a:prstDash val="solid"/>
                      <a:round/>
                      <a:headEnd type="none" w="med" len="med"/>
                      <a:tailEnd type="none" w="med" len="med"/>
                    </a:lnT>
                    <a:lnB w="12700" cap="flat" cmpd="sng" algn="ctr">
                      <a:solidFill>
                        <a:srgbClr val="2D953D"/>
                      </a:solidFill>
                      <a:prstDash val="solid"/>
                      <a:round/>
                      <a:headEnd type="none" w="med" len="med"/>
                      <a:tailEnd type="none" w="med" len="med"/>
                    </a:lnB>
                  </a:tcPr>
                </a:tc>
                <a:extLst>
                  <a:ext uri="{0D108BD9-81ED-4DB2-BD59-A6C34878D82A}">
                    <a16:rowId xmlns:a16="http://schemas.microsoft.com/office/drawing/2014/main" val="3173014169"/>
                  </a:ext>
                </a:extLst>
              </a:tr>
              <a:tr h="0">
                <a:tc>
                  <a:txBody>
                    <a:bodyPr/>
                    <a:lstStyle/>
                    <a:p>
                      <a:pPr marL="0">
                        <a:lnSpc>
                          <a:spcPct val="100000"/>
                        </a:lnSpc>
                        <a:spcBef>
                          <a:spcPts val="0"/>
                        </a:spcBef>
                      </a:pPr>
                      <a:r>
                        <a:rPr lang="en-US" sz="1000" dirty="0">
                          <a:solidFill>
                            <a:schemeClr val="tx1"/>
                          </a:solidFill>
                          <a:latin typeface="Segoe UI" panose="020B0502040204020203" pitchFamily="34" charset="0"/>
                          <a:cs typeface="Segoe UI" panose="020B0502040204020203" pitchFamily="34" charset="0"/>
                        </a:rPr>
                        <a:t>seizure</a:t>
                      </a:r>
                      <a:endParaRPr sz="1000" dirty="0">
                        <a:solidFill>
                          <a:schemeClr val="tx1"/>
                        </a:solidFill>
                        <a:latin typeface="Segoe UI" panose="020B0502040204020203" pitchFamily="34" charset="0"/>
                        <a:cs typeface="Segoe UI" panose="020B0502040204020203" pitchFamily="34" charset="0"/>
                      </a:endParaRPr>
                    </a:p>
                  </a:txBody>
                  <a:tcPr marT="54864" marB="54864">
                    <a:lnT w="12700">
                      <a:solidFill>
                        <a:srgbClr val="2D953D"/>
                      </a:solidFill>
                      <a:prstDash val="solid"/>
                    </a:lnT>
                    <a:lnB w="12700" cap="flat" cmpd="sng" algn="ctr">
                      <a:solidFill>
                        <a:srgbClr val="2D953D"/>
                      </a:solidFill>
                      <a:prstDash val="solid"/>
                      <a:round/>
                      <a:headEnd type="none" w="med" len="med"/>
                      <a:tailEnd type="none" w="med" len="med"/>
                    </a:lnB>
                    <a:solidFill>
                      <a:srgbClr val="F5F5F5"/>
                    </a:solidFill>
                  </a:tcPr>
                </a:tc>
                <a:tc>
                  <a:txBody>
                    <a:bodyPr/>
                    <a:lstStyle/>
                    <a:p>
                      <a:pPr marL="73025" marR="517525" algn="l">
                        <a:lnSpc>
                          <a:spcPct val="100000"/>
                        </a:lnSpc>
                        <a:spcBef>
                          <a:spcPts val="0"/>
                        </a:spcBef>
                      </a:pPr>
                      <a:r>
                        <a:rPr lang="en-US" sz="1000" dirty="0">
                          <a:solidFill>
                            <a:schemeClr val="tx1"/>
                          </a:solidFill>
                          <a:latin typeface="Segoe UI" panose="020B0502040204020203" pitchFamily="34" charset="0"/>
                          <a:cs typeface="Segoe UI" panose="020B0502040204020203" pitchFamily="34" charset="0"/>
                        </a:rPr>
                        <a:t>clinically detectable event caused by a sudden discharge of electrical activity in the brain</a:t>
                      </a:r>
                    </a:p>
                  </a:txBody>
                  <a:tcPr marT="54864" marB="54864">
                    <a:lnT w="12700">
                      <a:solidFill>
                        <a:srgbClr val="2D953D"/>
                      </a:solidFill>
                      <a:prstDash val="solid"/>
                    </a:lnT>
                    <a:lnB w="12700" cap="flat" cmpd="sng" algn="ctr">
                      <a:solidFill>
                        <a:srgbClr val="2D953D"/>
                      </a:solidFill>
                      <a:prstDash val="solid"/>
                      <a:round/>
                      <a:headEnd type="none" w="med" len="med"/>
                      <a:tailEnd type="none" w="med" len="med"/>
                    </a:lnB>
                  </a:tcPr>
                </a:tc>
                <a:extLst>
                  <a:ext uri="{0D108BD9-81ED-4DB2-BD59-A6C34878D82A}">
                    <a16:rowId xmlns:a16="http://schemas.microsoft.com/office/drawing/2014/main" val="10010"/>
                  </a:ext>
                </a:extLst>
              </a:tr>
              <a:tr h="0">
                <a:tc>
                  <a:txBody>
                    <a:bodyPr/>
                    <a:lstStyle/>
                    <a:p>
                      <a:pPr marL="0">
                        <a:lnSpc>
                          <a:spcPct val="100000"/>
                        </a:lnSpc>
                        <a:spcBef>
                          <a:spcPts val="0"/>
                        </a:spcBef>
                      </a:pPr>
                      <a:r>
                        <a:rPr lang="en-US" sz="1000" dirty="0">
                          <a:solidFill>
                            <a:schemeClr val="tx1"/>
                          </a:solidFill>
                          <a:latin typeface="Segoe UI" panose="020B0502040204020203" pitchFamily="34" charset="0"/>
                          <a:cs typeface="Segoe UI" panose="020B0502040204020203" pitchFamily="34" charset="0"/>
                        </a:rPr>
                        <a:t>serotonin syndrome</a:t>
                      </a:r>
                    </a:p>
                  </a:txBody>
                  <a:tcPr marT="54864" marB="54864">
                    <a:lnT w="12700">
                      <a:solidFill>
                        <a:srgbClr val="2D953D"/>
                      </a:solidFill>
                      <a:prstDash val="solid"/>
                    </a:lnT>
                    <a:lnB w="12700">
                      <a:solidFill>
                        <a:srgbClr val="2D953D"/>
                      </a:solidFill>
                      <a:prstDash val="solid"/>
                    </a:lnB>
                    <a:solidFill>
                      <a:srgbClr val="F5F5F5"/>
                    </a:solidFill>
                  </a:tcPr>
                </a:tc>
                <a:tc>
                  <a:txBody>
                    <a:bodyPr/>
                    <a:lstStyle/>
                    <a:p>
                      <a:pPr marL="73025" marR="517525" algn="l">
                        <a:lnSpc>
                          <a:spcPct val="100000"/>
                        </a:lnSpc>
                        <a:spcBef>
                          <a:spcPts val="0"/>
                        </a:spcBef>
                      </a:pPr>
                      <a:r>
                        <a:rPr lang="en-US" sz="1000" dirty="0">
                          <a:solidFill>
                            <a:schemeClr val="tx1"/>
                          </a:solidFill>
                          <a:latin typeface="Segoe UI" panose="020B0502040204020203" pitchFamily="34" charset="0"/>
                          <a:cs typeface="Segoe UI" panose="020B0502040204020203" pitchFamily="34" charset="0"/>
                        </a:rPr>
                        <a:t>refers to the adverse effects of excessive levels of serotonin in the brain, usually caused by exposure to multiple drugs (e.g., restlessness, agitation, tremor)</a:t>
                      </a:r>
                    </a:p>
                  </a:txBody>
                  <a:tcPr marT="54864" marB="54864">
                    <a:lnT w="12700">
                      <a:solidFill>
                        <a:srgbClr val="2D953D"/>
                      </a:solidFill>
                      <a:prstDash val="solid"/>
                    </a:lnT>
                    <a:lnB w="12700">
                      <a:solidFill>
                        <a:srgbClr val="2D953D"/>
                      </a:solidFill>
                      <a:prstDash val="solid"/>
                    </a:lnB>
                  </a:tcPr>
                </a:tc>
                <a:extLst>
                  <a:ext uri="{0D108BD9-81ED-4DB2-BD59-A6C34878D82A}">
                    <a16:rowId xmlns:a16="http://schemas.microsoft.com/office/drawing/2014/main" val="1002138903"/>
                  </a:ext>
                </a:extLst>
              </a:tr>
            </a:tbl>
          </a:graphicData>
        </a:graphic>
      </p:graphicFrame>
      <p:sp>
        <p:nvSpPr>
          <p:cNvPr id="35" name="Slide Number Placeholder 34">
            <a:extLst>
              <a:ext uri="{FF2B5EF4-FFF2-40B4-BE49-F238E27FC236}">
                <a16:creationId xmlns:a16="http://schemas.microsoft.com/office/drawing/2014/main" id="{1155C316-6C40-4DA9-B529-714FC4B8A76E}"/>
              </a:ext>
            </a:extLst>
          </p:cNvPr>
          <p:cNvSpPr>
            <a:spLocks noGrp="1"/>
          </p:cNvSpPr>
          <p:nvPr>
            <p:ph type="sldNum" sz="quarter" idx="4"/>
          </p:nvPr>
        </p:nvSpPr>
        <p:spPr/>
        <p:txBody>
          <a:bodyPr/>
          <a:lstStyle/>
          <a:p>
            <a:fld id="{5D2F3693-3E64-EA49-9E40-0333868C2033}" type="slidenum">
              <a:rPr lang="en-US" smtClean="0"/>
              <a:pPr/>
              <a:t>105</a:t>
            </a:fld>
            <a:r>
              <a:rPr lang="en-US" dirty="0"/>
              <a:t> of 108</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29">
            <a:extLst>
              <a:ext uri="{FF2B5EF4-FFF2-40B4-BE49-F238E27FC236}">
                <a16:creationId xmlns:a16="http://schemas.microsoft.com/office/drawing/2014/main" id="{58D8360C-B03B-46BF-9BFD-BC32A1013779}"/>
              </a:ext>
            </a:extLst>
          </p:cNvPr>
          <p:cNvSpPr>
            <a:spLocks noGrp="1"/>
          </p:cNvSpPr>
          <p:nvPr>
            <p:ph type="title"/>
          </p:nvPr>
        </p:nvSpPr>
        <p:spPr/>
        <p:txBody>
          <a:bodyPr/>
          <a:lstStyle/>
          <a:p>
            <a:r>
              <a:rPr lang="en-US" dirty="0"/>
              <a:t>Glossary (continued)</a:t>
            </a:r>
          </a:p>
        </p:txBody>
      </p:sp>
      <p:sp>
        <p:nvSpPr>
          <p:cNvPr id="31" name="Content Placeholder 30" hidden="1">
            <a:extLst>
              <a:ext uri="{FF2B5EF4-FFF2-40B4-BE49-F238E27FC236}">
                <a16:creationId xmlns:a16="http://schemas.microsoft.com/office/drawing/2014/main" id="{68676E5C-0D84-49A4-8919-4DF0809638AC}"/>
              </a:ext>
            </a:extLst>
          </p:cNvPr>
          <p:cNvSpPr>
            <a:spLocks noGrp="1"/>
          </p:cNvSpPr>
          <p:nvPr>
            <p:ph idx="1"/>
          </p:nvPr>
        </p:nvSpPr>
        <p:spPr/>
        <p:txBody>
          <a:bodyPr/>
          <a:lstStyle/>
          <a:p>
            <a:endParaRPr lang="en-US"/>
          </a:p>
        </p:txBody>
      </p:sp>
      <p:graphicFrame>
        <p:nvGraphicFramePr>
          <p:cNvPr id="32" name="object 28">
            <a:extLst>
              <a:ext uri="{FF2B5EF4-FFF2-40B4-BE49-F238E27FC236}">
                <a16:creationId xmlns:a16="http://schemas.microsoft.com/office/drawing/2014/main" id="{E623266B-1A4D-4D38-AED8-B5066D51EED2}"/>
              </a:ext>
            </a:extLst>
          </p:cNvPr>
          <p:cNvGraphicFramePr>
            <a:graphicFrameLocks noGrp="1"/>
          </p:cNvGraphicFramePr>
          <p:nvPr>
            <p:extLst>
              <p:ext uri="{D42A27DB-BD31-4B8C-83A1-F6EECF244321}">
                <p14:modId xmlns:p14="http://schemas.microsoft.com/office/powerpoint/2010/main" val="403435860"/>
              </p:ext>
            </p:extLst>
          </p:nvPr>
        </p:nvGraphicFramePr>
        <p:xfrm>
          <a:off x="347980" y="1066800"/>
          <a:ext cx="8448039" cy="2072640"/>
        </p:xfrm>
        <a:graphic>
          <a:graphicData uri="http://schemas.openxmlformats.org/drawingml/2006/table">
            <a:tbl>
              <a:tblPr firstRow="1" bandRow="1">
                <a:tableStyleId>{2D5ABB26-0587-4C30-8999-92F81FD0307C}</a:tableStyleId>
              </a:tblPr>
              <a:tblGrid>
                <a:gridCol w="1980564">
                  <a:extLst>
                    <a:ext uri="{9D8B030D-6E8A-4147-A177-3AD203B41FA5}">
                      <a16:colId xmlns:a16="http://schemas.microsoft.com/office/drawing/2014/main" val="20000"/>
                    </a:ext>
                  </a:extLst>
                </a:gridCol>
                <a:gridCol w="6467475">
                  <a:extLst>
                    <a:ext uri="{9D8B030D-6E8A-4147-A177-3AD203B41FA5}">
                      <a16:colId xmlns:a16="http://schemas.microsoft.com/office/drawing/2014/main" val="20001"/>
                    </a:ext>
                  </a:extLst>
                </a:gridCol>
              </a:tblGrid>
              <a:tr h="0">
                <a:tc>
                  <a:txBody>
                    <a:bodyPr/>
                    <a:lstStyle/>
                    <a:p>
                      <a:pPr marL="0">
                        <a:lnSpc>
                          <a:spcPct val="100000"/>
                        </a:lnSpc>
                        <a:spcBef>
                          <a:spcPts val="0"/>
                        </a:spcBef>
                      </a:pPr>
                      <a:r>
                        <a:rPr lang="en-US" sz="1000" dirty="0">
                          <a:solidFill>
                            <a:schemeClr val="tx1"/>
                          </a:solidFill>
                          <a:latin typeface="Segoe UI" panose="020B0502040204020203" pitchFamily="34" charset="0"/>
                          <a:cs typeface="Segoe UI" panose="020B0502040204020203" pitchFamily="34" charset="0"/>
                        </a:rPr>
                        <a:t>somnolence</a:t>
                      </a:r>
                      <a:endParaRPr sz="1000" dirty="0">
                        <a:solidFill>
                          <a:schemeClr val="tx1"/>
                        </a:solidFill>
                        <a:highlight>
                          <a:srgbClr val="FFFF00"/>
                        </a:highlight>
                        <a:latin typeface="Segoe UI" panose="020B0502040204020203" pitchFamily="34" charset="0"/>
                        <a:cs typeface="Segoe UI" panose="020B0502040204020203" pitchFamily="34" charset="0"/>
                      </a:endParaRPr>
                    </a:p>
                  </a:txBody>
                  <a:tcPr marT="54864" marB="54864">
                    <a:lnT w="12700">
                      <a:solidFill>
                        <a:srgbClr val="2D953D"/>
                      </a:solidFill>
                      <a:prstDash val="solid"/>
                    </a:lnT>
                    <a:lnB w="12700">
                      <a:solidFill>
                        <a:srgbClr val="2D953D"/>
                      </a:solidFill>
                      <a:prstDash val="solid"/>
                    </a:lnB>
                    <a:solidFill>
                      <a:srgbClr val="F5F5F5"/>
                    </a:solidFill>
                  </a:tcPr>
                </a:tc>
                <a:tc>
                  <a:txBody>
                    <a:bodyPr/>
                    <a:lstStyle/>
                    <a:p>
                      <a:pPr marL="67945" algn="l">
                        <a:lnSpc>
                          <a:spcPct val="100000"/>
                        </a:lnSpc>
                        <a:spcBef>
                          <a:spcPts val="0"/>
                        </a:spcBef>
                      </a:pPr>
                      <a:r>
                        <a:rPr lang="en-US" sz="1000" dirty="0">
                          <a:solidFill>
                            <a:schemeClr val="tx1"/>
                          </a:solidFill>
                          <a:latin typeface="Segoe UI" panose="020B0502040204020203" pitchFamily="34" charset="0"/>
                          <a:cs typeface="Segoe UI" panose="020B0502040204020203" pitchFamily="34" charset="0"/>
                        </a:rPr>
                        <a:t>prolonged drowsiness or sleepiness</a:t>
                      </a:r>
                    </a:p>
                  </a:txBody>
                  <a:tcPr marT="54864" marB="54864">
                    <a:lnT w="12700">
                      <a:solidFill>
                        <a:srgbClr val="2D953D"/>
                      </a:solidFill>
                      <a:prstDash val="solid"/>
                    </a:lnT>
                    <a:lnB w="12700">
                      <a:solidFill>
                        <a:srgbClr val="2D953D"/>
                      </a:solidFill>
                      <a:prstDash val="solid"/>
                    </a:lnB>
                  </a:tcPr>
                </a:tc>
                <a:extLst>
                  <a:ext uri="{0D108BD9-81ED-4DB2-BD59-A6C34878D82A}">
                    <a16:rowId xmlns:a16="http://schemas.microsoft.com/office/drawing/2014/main" val="10000"/>
                  </a:ext>
                </a:extLst>
              </a:tr>
              <a:tr h="0">
                <a:tc>
                  <a:txBody>
                    <a:bodyPr/>
                    <a:lstStyle/>
                    <a:p>
                      <a:pPr marL="0">
                        <a:lnSpc>
                          <a:spcPct val="100000"/>
                        </a:lnSpc>
                        <a:spcBef>
                          <a:spcPts val="0"/>
                        </a:spcBef>
                      </a:pPr>
                      <a:r>
                        <a:rPr lang="en-US" sz="1000" b="0" dirty="0">
                          <a:solidFill>
                            <a:schemeClr val="tx1"/>
                          </a:solidFill>
                          <a:latin typeface="Segoe UI" panose="020B0502040204020203" pitchFamily="34" charset="0"/>
                          <a:cs typeface="Segoe UI" panose="020B0502040204020203" pitchFamily="34" charset="0"/>
                        </a:rPr>
                        <a:t>status epilepticus</a:t>
                      </a:r>
                    </a:p>
                  </a:txBody>
                  <a:tcPr marT="54864" marB="54864">
                    <a:lnT w="12700">
                      <a:solidFill>
                        <a:srgbClr val="2D953D"/>
                      </a:solidFill>
                      <a:prstDash val="solid"/>
                    </a:lnT>
                    <a:lnB w="12700" cap="flat" cmpd="sng" algn="ctr">
                      <a:solidFill>
                        <a:srgbClr val="2D953D"/>
                      </a:solidFill>
                      <a:prstDash val="solid"/>
                      <a:round/>
                      <a:headEnd type="none" w="med" len="med"/>
                      <a:tailEnd type="none" w="med" len="med"/>
                    </a:lnB>
                    <a:solidFill>
                      <a:srgbClr val="F5F5F5"/>
                    </a:solidFill>
                  </a:tcPr>
                </a:tc>
                <a:tc>
                  <a:txBody>
                    <a:bodyPr/>
                    <a:lstStyle/>
                    <a:p>
                      <a:pPr marL="72390" algn="l">
                        <a:lnSpc>
                          <a:spcPct val="100000"/>
                        </a:lnSpc>
                        <a:spcBef>
                          <a:spcPts val="0"/>
                        </a:spcBef>
                      </a:pPr>
                      <a:r>
                        <a:rPr lang="en-US" sz="1000" dirty="0">
                          <a:solidFill>
                            <a:schemeClr val="tx1"/>
                          </a:solidFill>
                          <a:latin typeface="Segoe UI" panose="020B0502040204020203" pitchFamily="34" charset="0"/>
                          <a:cs typeface="Segoe UI" panose="020B0502040204020203" pitchFamily="34" charset="0"/>
                        </a:rPr>
                        <a:t>defined as repeated seizure or a seizure prolonged for at least 30 minutes</a:t>
                      </a:r>
                    </a:p>
                  </a:txBody>
                  <a:tcPr marT="54864" marB="54864">
                    <a:lnT w="12700">
                      <a:solidFill>
                        <a:srgbClr val="2D953D"/>
                      </a:solidFill>
                      <a:prstDash val="solid"/>
                    </a:lnT>
                    <a:lnB w="12700" cap="flat" cmpd="sng" algn="ctr">
                      <a:solidFill>
                        <a:srgbClr val="2D953D"/>
                      </a:solidFill>
                      <a:prstDash val="solid"/>
                      <a:round/>
                      <a:headEnd type="none" w="med" len="med"/>
                      <a:tailEnd type="none" w="med" len="med"/>
                    </a:lnB>
                  </a:tcPr>
                </a:tc>
                <a:extLst>
                  <a:ext uri="{0D108BD9-81ED-4DB2-BD59-A6C34878D82A}">
                    <a16:rowId xmlns:a16="http://schemas.microsoft.com/office/drawing/2014/main" val="854503489"/>
                  </a:ext>
                </a:extLst>
              </a:tr>
              <a:tr h="0">
                <a:tc>
                  <a:txBody>
                    <a:bodyPr/>
                    <a:lstStyle/>
                    <a:p>
                      <a:pPr marL="0">
                        <a:lnSpc>
                          <a:spcPct val="100000"/>
                        </a:lnSpc>
                        <a:spcBef>
                          <a:spcPts val="0"/>
                        </a:spcBef>
                      </a:pPr>
                      <a:r>
                        <a:rPr lang="en-US" sz="1000" dirty="0">
                          <a:solidFill>
                            <a:schemeClr val="tx1"/>
                          </a:solidFill>
                          <a:latin typeface="Segoe UI" panose="020B0502040204020203" pitchFamily="34" charset="0"/>
                          <a:cs typeface="Segoe UI" panose="020B0502040204020203" pitchFamily="34" charset="0"/>
                        </a:rPr>
                        <a:t>time to maximum plasma concentration (</a:t>
                      </a:r>
                      <a:r>
                        <a:rPr lang="en-US" sz="1000" dirty="0" err="1">
                          <a:solidFill>
                            <a:schemeClr val="tx1"/>
                          </a:solidFill>
                          <a:latin typeface="Segoe UI" panose="020B0502040204020203" pitchFamily="34" charset="0"/>
                          <a:cs typeface="Segoe UI" panose="020B0502040204020203" pitchFamily="34" charset="0"/>
                        </a:rPr>
                        <a:t>T</a:t>
                      </a:r>
                      <a:r>
                        <a:rPr lang="en-US" sz="1000" baseline="-25000" dirty="0" err="1">
                          <a:solidFill>
                            <a:schemeClr val="tx1"/>
                          </a:solidFill>
                          <a:latin typeface="Segoe UI" panose="020B0502040204020203" pitchFamily="34" charset="0"/>
                          <a:cs typeface="Segoe UI" panose="020B0502040204020203" pitchFamily="34" charset="0"/>
                        </a:rPr>
                        <a:t>max</a:t>
                      </a:r>
                      <a:r>
                        <a:rPr lang="en-US" sz="1000" dirty="0">
                          <a:solidFill>
                            <a:schemeClr val="tx1"/>
                          </a:solidFill>
                          <a:latin typeface="Segoe UI" panose="020B0502040204020203" pitchFamily="34" charset="0"/>
                          <a:cs typeface="Segoe UI" panose="020B0502040204020203" pitchFamily="34" charset="0"/>
                        </a:rPr>
                        <a:t>)</a:t>
                      </a:r>
                    </a:p>
                  </a:txBody>
                  <a:tcPr marT="54864" marB="54864">
                    <a:lnT w="12700">
                      <a:solidFill>
                        <a:srgbClr val="2D953D"/>
                      </a:solidFill>
                      <a:prstDash val="solid"/>
                    </a:lnT>
                    <a:lnB w="12700">
                      <a:solidFill>
                        <a:srgbClr val="2D953D"/>
                      </a:solidFill>
                      <a:prstDash val="solid"/>
                    </a:lnB>
                    <a:solidFill>
                      <a:srgbClr val="F5F5F5"/>
                    </a:solidFill>
                  </a:tcPr>
                </a:tc>
                <a:tc>
                  <a:txBody>
                    <a:bodyPr/>
                    <a:lstStyle/>
                    <a:p>
                      <a:pPr marL="72390" algn="l">
                        <a:lnSpc>
                          <a:spcPct val="100000"/>
                        </a:lnSpc>
                        <a:spcBef>
                          <a:spcPts val="0"/>
                        </a:spcBef>
                      </a:pPr>
                      <a:r>
                        <a:rPr lang="en-US" sz="1000" dirty="0">
                          <a:solidFill>
                            <a:schemeClr val="tx1"/>
                          </a:solidFill>
                          <a:latin typeface="Segoe UI" panose="020B0502040204020203" pitchFamily="34" charset="0"/>
                          <a:cs typeface="Segoe UI" panose="020B0502040204020203" pitchFamily="34" charset="0"/>
                        </a:rPr>
                        <a:t>length of time it takes for a drug to achieve its maximal concentration in the body</a:t>
                      </a:r>
                    </a:p>
                  </a:txBody>
                  <a:tcPr marT="54864" marB="54864" anchor="ctr">
                    <a:lnT w="12700">
                      <a:solidFill>
                        <a:srgbClr val="2D953D"/>
                      </a:solidFill>
                      <a:prstDash val="solid"/>
                    </a:lnT>
                    <a:lnB w="12700">
                      <a:solidFill>
                        <a:srgbClr val="2D953D"/>
                      </a:solidFill>
                      <a:prstDash val="solid"/>
                    </a:lnB>
                  </a:tcPr>
                </a:tc>
                <a:extLst>
                  <a:ext uri="{0D108BD9-81ED-4DB2-BD59-A6C34878D82A}">
                    <a16:rowId xmlns:a16="http://schemas.microsoft.com/office/drawing/2014/main" val="10001"/>
                  </a:ext>
                </a:extLst>
              </a:tr>
              <a:tr h="0">
                <a:tc>
                  <a:txBody>
                    <a:bodyPr/>
                    <a:lstStyle/>
                    <a:p>
                      <a:pPr marL="0">
                        <a:lnSpc>
                          <a:spcPct val="100000"/>
                        </a:lnSpc>
                        <a:spcBef>
                          <a:spcPts val="0"/>
                        </a:spcBef>
                      </a:pPr>
                      <a:r>
                        <a:rPr lang="en-US" sz="1000" dirty="0">
                          <a:solidFill>
                            <a:schemeClr val="tx1"/>
                          </a:solidFill>
                          <a:latin typeface="Segoe UI" panose="020B0502040204020203" pitchFamily="34" charset="0"/>
                          <a:cs typeface="Segoe UI" panose="020B0502040204020203" pitchFamily="34" charset="0"/>
                        </a:rPr>
                        <a:t>tonic-</a:t>
                      </a:r>
                      <a:r>
                        <a:rPr lang="en-US" sz="1000" dirty="0" err="1">
                          <a:solidFill>
                            <a:schemeClr val="tx1"/>
                          </a:solidFill>
                          <a:latin typeface="Segoe UI" panose="020B0502040204020203" pitchFamily="34" charset="0"/>
                          <a:cs typeface="Segoe UI" panose="020B0502040204020203" pitchFamily="34" charset="0"/>
                        </a:rPr>
                        <a:t>clonic</a:t>
                      </a:r>
                      <a:r>
                        <a:rPr lang="en-US" sz="1000" dirty="0">
                          <a:solidFill>
                            <a:schemeClr val="tx1"/>
                          </a:solidFill>
                          <a:latin typeface="Segoe UI" panose="020B0502040204020203" pitchFamily="34" charset="0"/>
                          <a:cs typeface="Segoe UI" panose="020B0502040204020203" pitchFamily="34" charset="0"/>
                        </a:rPr>
                        <a:t> seizure</a:t>
                      </a:r>
                    </a:p>
                  </a:txBody>
                  <a:tcPr marT="54864" marB="54864">
                    <a:lnT w="12700">
                      <a:solidFill>
                        <a:srgbClr val="2D953D"/>
                      </a:solidFill>
                      <a:prstDash val="solid"/>
                    </a:lnT>
                    <a:lnB w="12700">
                      <a:solidFill>
                        <a:srgbClr val="2D953D"/>
                      </a:solidFill>
                      <a:prstDash val="solid"/>
                    </a:lnB>
                    <a:solidFill>
                      <a:srgbClr val="F5F5F5"/>
                    </a:solidFill>
                  </a:tcPr>
                </a:tc>
                <a:tc>
                  <a:txBody>
                    <a:bodyPr/>
                    <a:lstStyle/>
                    <a:p>
                      <a:pPr marL="72390" algn="l">
                        <a:lnSpc>
                          <a:spcPct val="100000"/>
                        </a:lnSpc>
                        <a:spcBef>
                          <a:spcPts val="0"/>
                        </a:spcBef>
                      </a:pPr>
                      <a:r>
                        <a:rPr lang="en-US" sz="1000" dirty="0">
                          <a:solidFill>
                            <a:schemeClr val="tx1"/>
                          </a:solidFill>
                          <a:latin typeface="Segoe UI" panose="020B0502040204020203" pitchFamily="34" charset="0"/>
                          <a:cs typeface="Segoe UI" panose="020B0502040204020203" pitchFamily="34" charset="0"/>
                        </a:rPr>
                        <a:t>event during which a person loses consciousness and experiences muscle stiffening and jerking movements; also called a convulsion</a:t>
                      </a:r>
                    </a:p>
                  </a:txBody>
                  <a:tcPr marT="54864" marB="54864">
                    <a:lnT w="12700">
                      <a:solidFill>
                        <a:srgbClr val="2D953D"/>
                      </a:solidFill>
                      <a:prstDash val="solid"/>
                    </a:lnT>
                    <a:lnB w="12700">
                      <a:solidFill>
                        <a:srgbClr val="2D953D"/>
                      </a:solidFill>
                      <a:prstDash val="solid"/>
                    </a:lnB>
                  </a:tcPr>
                </a:tc>
                <a:extLst>
                  <a:ext uri="{0D108BD9-81ED-4DB2-BD59-A6C34878D82A}">
                    <a16:rowId xmlns:a16="http://schemas.microsoft.com/office/drawing/2014/main" val="10002"/>
                  </a:ext>
                </a:extLst>
              </a:tr>
              <a:tr h="0">
                <a:tc>
                  <a:txBody>
                    <a:bodyPr/>
                    <a:lstStyle/>
                    <a:p>
                      <a:pPr>
                        <a:lnSpc>
                          <a:spcPct val="100000"/>
                        </a:lnSpc>
                        <a:spcBef>
                          <a:spcPts val="0"/>
                        </a:spcBef>
                      </a:pPr>
                      <a:r>
                        <a:rPr lang="en-US" sz="1000" dirty="0">
                          <a:solidFill>
                            <a:schemeClr val="tx1"/>
                          </a:solidFill>
                          <a:latin typeface="Segoe UI" panose="020B0502040204020203" pitchFamily="34" charset="0"/>
                          <a:cs typeface="Segoe UI" panose="020B0502040204020203" pitchFamily="34" charset="0"/>
                        </a:rPr>
                        <a:t>vagal nerve stimulation (VNS)</a:t>
                      </a:r>
                    </a:p>
                  </a:txBody>
                  <a:tcPr marT="54864" marB="54864">
                    <a:lnT w="12700">
                      <a:solidFill>
                        <a:srgbClr val="2D953D"/>
                      </a:solidFill>
                      <a:prstDash val="solid"/>
                    </a:lnT>
                    <a:lnB w="12700">
                      <a:solidFill>
                        <a:srgbClr val="2D953D"/>
                      </a:solidFill>
                      <a:prstDash val="solid"/>
                    </a:lnB>
                    <a:solidFill>
                      <a:srgbClr val="F5F5F5"/>
                    </a:solidFill>
                  </a:tcPr>
                </a:tc>
                <a:tc>
                  <a:txBody>
                    <a:bodyPr/>
                    <a:lstStyle/>
                    <a:p>
                      <a:pPr marL="72390" marR="79375" algn="l">
                        <a:lnSpc>
                          <a:spcPct val="100000"/>
                        </a:lnSpc>
                        <a:spcBef>
                          <a:spcPts val="0"/>
                        </a:spcBef>
                      </a:pPr>
                      <a:r>
                        <a:rPr lang="en-US" sz="1000" dirty="0">
                          <a:solidFill>
                            <a:schemeClr val="tx1"/>
                          </a:solidFill>
                          <a:latin typeface="Segoe UI" panose="020B0502040204020203" pitchFamily="34" charset="0"/>
                          <a:cs typeface="Segoe UI" panose="020B0502040204020203" pitchFamily="34" charset="0"/>
                        </a:rPr>
                        <a:t>a treatment for seizures and treatment-resistant depression in which a generator sends electrical impulses along the left </a:t>
                      </a:r>
                      <a:r>
                        <a:rPr lang="en-US" sz="1000" dirty="0" err="1">
                          <a:solidFill>
                            <a:schemeClr val="tx1"/>
                          </a:solidFill>
                          <a:latin typeface="Segoe UI" panose="020B0502040204020203" pitchFamily="34" charset="0"/>
                          <a:cs typeface="Segoe UI" panose="020B0502040204020203" pitchFamily="34" charset="0"/>
                        </a:rPr>
                        <a:t>vagus</a:t>
                      </a:r>
                      <a:r>
                        <a:rPr lang="en-US" sz="1000" dirty="0">
                          <a:solidFill>
                            <a:schemeClr val="tx1"/>
                          </a:solidFill>
                          <a:latin typeface="Segoe UI" panose="020B0502040204020203" pitchFamily="34" charset="0"/>
                          <a:cs typeface="Segoe UI" panose="020B0502040204020203" pitchFamily="34" charset="0"/>
                        </a:rPr>
                        <a:t> nerve; the impulse generator is typically inserted under the clavicle on the left side of </a:t>
                      </a:r>
                      <a:br>
                        <a:rPr lang="en-US" sz="1000" dirty="0">
                          <a:solidFill>
                            <a:schemeClr val="tx1"/>
                          </a:solidFill>
                          <a:latin typeface="Segoe UI" panose="020B0502040204020203" pitchFamily="34" charset="0"/>
                          <a:cs typeface="Segoe UI" panose="020B0502040204020203" pitchFamily="34" charset="0"/>
                        </a:rPr>
                      </a:br>
                      <a:r>
                        <a:rPr lang="en-US" sz="1000" dirty="0">
                          <a:solidFill>
                            <a:schemeClr val="tx1"/>
                          </a:solidFill>
                          <a:latin typeface="Segoe UI" panose="020B0502040204020203" pitchFamily="34" charset="0"/>
                          <a:cs typeface="Segoe UI" panose="020B0502040204020203" pitchFamily="34" charset="0"/>
                        </a:rPr>
                        <a:t>the chest during a brief surgical procedure; the device is set to generate electrical impulses of appropriate amplitude, frequency, and pulse width to control a patient's symptoms</a:t>
                      </a:r>
                    </a:p>
                  </a:txBody>
                  <a:tcPr marT="54864" marB="54864">
                    <a:lnT w="12700">
                      <a:solidFill>
                        <a:srgbClr val="2D953D"/>
                      </a:solidFill>
                      <a:prstDash val="solid"/>
                    </a:lnT>
                    <a:lnB w="12700">
                      <a:solidFill>
                        <a:srgbClr val="2D953D"/>
                      </a:solidFill>
                      <a:prstDash val="solid"/>
                    </a:lnB>
                  </a:tcPr>
                </a:tc>
                <a:extLst>
                  <a:ext uri="{0D108BD9-81ED-4DB2-BD59-A6C34878D82A}">
                    <a16:rowId xmlns:a16="http://schemas.microsoft.com/office/drawing/2014/main" val="10003"/>
                  </a:ext>
                </a:extLst>
              </a:tr>
            </a:tbl>
          </a:graphicData>
        </a:graphic>
      </p:graphicFrame>
      <p:sp>
        <p:nvSpPr>
          <p:cNvPr id="33" name="Slide Number Placeholder 32">
            <a:extLst>
              <a:ext uri="{FF2B5EF4-FFF2-40B4-BE49-F238E27FC236}">
                <a16:creationId xmlns:a16="http://schemas.microsoft.com/office/drawing/2014/main" id="{178B87A8-CDD4-42FA-BF1A-1DA48CE76949}"/>
              </a:ext>
            </a:extLst>
          </p:cNvPr>
          <p:cNvSpPr>
            <a:spLocks noGrp="1"/>
          </p:cNvSpPr>
          <p:nvPr>
            <p:ph type="sldNum" sz="quarter" idx="4"/>
          </p:nvPr>
        </p:nvSpPr>
        <p:spPr/>
        <p:txBody>
          <a:bodyPr/>
          <a:lstStyle/>
          <a:p>
            <a:fld id="{5D2F3693-3E64-EA49-9E40-0333868C2033}" type="slidenum">
              <a:rPr lang="en-US" smtClean="0"/>
              <a:pPr/>
              <a:t>106</a:t>
            </a:fld>
            <a:r>
              <a:rPr lang="en-US" dirty="0"/>
              <a:t> of 108</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a:extLst>
              <a:ext uri="{FF2B5EF4-FFF2-40B4-BE49-F238E27FC236}">
                <a16:creationId xmlns:a16="http://schemas.microsoft.com/office/drawing/2014/main" id="{C4E7AB01-F173-49AD-968D-FE0C767B5C47}"/>
              </a:ext>
            </a:extLst>
          </p:cNvPr>
          <p:cNvSpPr>
            <a:spLocks noGrp="1"/>
          </p:cNvSpPr>
          <p:nvPr>
            <p:ph type="title"/>
          </p:nvPr>
        </p:nvSpPr>
        <p:spPr/>
        <p:txBody>
          <a:bodyPr/>
          <a:lstStyle/>
          <a:p>
            <a:r>
              <a:rPr lang="en-US" dirty="0"/>
              <a:t>References</a:t>
            </a:r>
          </a:p>
        </p:txBody>
      </p:sp>
      <p:sp>
        <p:nvSpPr>
          <p:cNvPr id="33" name="Content Placeholder 32">
            <a:extLst>
              <a:ext uri="{FF2B5EF4-FFF2-40B4-BE49-F238E27FC236}">
                <a16:creationId xmlns:a16="http://schemas.microsoft.com/office/drawing/2014/main" id="{6A2C4956-D76C-42D8-A114-7D15367ECDCC}"/>
              </a:ext>
            </a:extLst>
          </p:cNvPr>
          <p:cNvSpPr>
            <a:spLocks noGrp="1"/>
          </p:cNvSpPr>
          <p:nvPr>
            <p:ph idx="1"/>
          </p:nvPr>
        </p:nvSpPr>
        <p:spPr>
          <a:xfrm>
            <a:off x="284480" y="1066800"/>
            <a:ext cx="8585200" cy="5486400"/>
          </a:xfrm>
        </p:spPr>
        <p:txBody>
          <a:bodyPr>
            <a:noAutofit/>
          </a:bodyPr>
          <a:lstStyle/>
          <a:p>
            <a:pPr marL="240665" marR="5080" indent="-228600">
              <a:lnSpc>
                <a:spcPct val="100000"/>
              </a:lnSpc>
              <a:spcBef>
                <a:spcPts val="800"/>
              </a:spcBef>
              <a:buClr>
                <a:srgbClr val="4B8B2B"/>
              </a:buClr>
              <a:buAutoNum type="arabicPeriod"/>
              <a:tabLst>
                <a:tab pos="241300" algn="l"/>
              </a:tabLst>
            </a:pPr>
            <a:r>
              <a:rPr lang="en-US" dirty="0">
                <a:latin typeface="Segoe UI"/>
                <a:cs typeface="Segoe UI"/>
              </a:rPr>
              <a:t>American Heart Association (AHA). Roles of your four heart valves. 2020. Accessed June 29, 2020. https://www.heart.org/en/health-topics/heart-valve-problems- and-disease/about-heart-valves/roles-of-your-four-heart-valves</a:t>
            </a:r>
          </a:p>
          <a:p>
            <a:pPr marL="240665" marR="168910" indent="-228600">
              <a:lnSpc>
                <a:spcPct val="100000"/>
              </a:lnSpc>
              <a:spcBef>
                <a:spcPts val="800"/>
              </a:spcBef>
              <a:buClr>
                <a:srgbClr val="4B8B2B"/>
              </a:buClr>
              <a:buAutoNum type="arabicPeriod"/>
              <a:tabLst>
                <a:tab pos="241300" algn="l"/>
              </a:tabLst>
            </a:pPr>
            <a:r>
              <a:rPr lang="en-US" dirty="0">
                <a:latin typeface="Segoe UI"/>
                <a:cs typeface="Segoe UI"/>
              </a:rPr>
              <a:t>American Lung Association (ALA). Learn about pulmonary arterial hypertension. 2020. Accessed June 29, 2020. https://www.lung.org/lung-health-and-diseases/lung-disease-lookup/pulmonary-arterial-hypertension/learn-pulmonary-arterial-hypertension.html</a:t>
            </a:r>
          </a:p>
          <a:p>
            <a:pPr marL="240665" marR="206375" indent="-228600">
              <a:lnSpc>
                <a:spcPct val="100000"/>
              </a:lnSpc>
              <a:spcBef>
                <a:spcPts val="800"/>
              </a:spcBef>
              <a:buClr>
                <a:srgbClr val="4B8B2B"/>
              </a:buClr>
              <a:buAutoNum type="arabicPeriod"/>
              <a:tabLst>
                <a:tab pos="241300" algn="l"/>
              </a:tabLst>
            </a:pPr>
            <a:r>
              <a:rPr lang="en-US" dirty="0">
                <a:effectLst/>
                <a:latin typeface="Segoe UI" panose="020B0502040204020203" pitchFamily="34" charset="0"/>
                <a:ea typeface="Verdana" panose="020B0604030504040204" pitchFamily="34" charset="0"/>
              </a:rPr>
              <a:t>Camfield PR. Definition and natural history of Lennox-</a:t>
            </a:r>
            <a:r>
              <a:rPr lang="en-US" dirty="0" err="1">
                <a:effectLst/>
                <a:latin typeface="Segoe UI" panose="020B0502040204020203" pitchFamily="34" charset="0"/>
                <a:ea typeface="Verdana" panose="020B0604030504040204" pitchFamily="34" charset="0"/>
              </a:rPr>
              <a:t>Gastaut</a:t>
            </a:r>
            <a:r>
              <a:rPr lang="en-US" dirty="0">
                <a:effectLst/>
                <a:latin typeface="Segoe UI" panose="020B0502040204020203" pitchFamily="34" charset="0"/>
                <a:ea typeface="Verdana" panose="020B0604030504040204" pitchFamily="34" charset="0"/>
              </a:rPr>
              <a:t> syndrome. </a:t>
            </a:r>
            <a:r>
              <a:rPr lang="en-US" i="1" dirty="0" err="1">
                <a:effectLst/>
                <a:latin typeface="Segoe UI" panose="020B0502040204020203" pitchFamily="34" charset="0"/>
                <a:ea typeface="Verdana" panose="020B0604030504040204" pitchFamily="34" charset="0"/>
              </a:rPr>
              <a:t>Epilepsia</a:t>
            </a:r>
            <a:r>
              <a:rPr lang="en-US" dirty="0">
                <a:effectLst/>
                <a:latin typeface="Segoe UI" panose="020B0502040204020203" pitchFamily="34" charset="0"/>
                <a:ea typeface="Verdana" panose="020B0604030504040204" pitchFamily="34" charset="0"/>
              </a:rPr>
              <a:t>. 2011;52 Suppl 5:3-9.</a:t>
            </a:r>
          </a:p>
          <a:p>
            <a:pPr marL="240665" marR="206375" indent="-228600">
              <a:lnSpc>
                <a:spcPct val="100000"/>
              </a:lnSpc>
              <a:spcBef>
                <a:spcPts val="800"/>
              </a:spcBef>
              <a:buClr>
                <a:srgbClr val="4B8B2B"/>
              </a:buClr>
              <a:buFont typeface="+mj-lt"/>
              <a:buAutoNum type="arabicPeriod" startAt="4"/>
              <a:tabLst>
                <a:tab pos="241300" algn="l"/>
              </a:tabLst>
            </a:pPr>
            <a:r>
              <a:rPr lang="en-US" dirty="0">
                <a:latin typeface="Segoe UI"/>
                <a:cs typeface="Segoe UI"/>
              </a:rPr>
              <a:t>Cross H, </a:t>
            </a:r>
            <a:r>
              <a:rPr lang="en-US" dirty="0" err="1">
                <a:latin typeface="Segoe UI"/>
                <a:cs typeface="Segoe UI"/>
              </a:rPr>
              <a:t>Auvin</a:t>
            </a:r>
            <a:r>
              <a:rPr lang="en-US" dirty="0">
                <a:latin typeface="Segoe UI"/>
                <a:cs typeface="Segoe UI"/>
              </a:rPr>
              <a:t> S, </a:t>
            </a:r>
            <a:r>
              <a:rPr lang="en-US" dirty="0" err="1">
                <a:latin typeface="Segoe UI"/>
                <a:cs typeface="Segoe UI"/>
              </a:rPr>
              <a:t>Falip</a:t>
            </a:r>
            <a:r>
              <a:rPr lang="en-US" dirty="0">
                <a:latin typeface="Segoe UI"/>
                <a:cs typeface="Segoe UI"/>
              </a:rPr>
              <a:t> M, et al. Expert opinion on the management of Lennox-</a:t>
            </a:r>
            <a:r>
              <a:rPr lang="en-US" dirty="0" err="1">
                <a:latin typeface="Segoe UI"/>
                <a:cs typeface="Segoe UI"/>
              </a:rPr>
              <a:t>Gastaut</a:t>
            </a:r>
            <a:r>
              <a:rPr lang="en-US" dirty="0">
                <a:latin typeface="Segoe UI"/>
                <a:cs typeface="Segoe UI"/>
              </a:rPr>
              <a:t> syndrome: treatment algorithms and practical considerations. </a:t>
            </a:r>
            <a:r>
              <a:rPr lang="en-US" i="1" dirty="0">
                <a:latin typeface="Segoe UI"/>
                <a:cs typeface="Segoe UI"/>
              </a:rPr>
              <a:t>Front Neurol</a:t>
            </a:r>
            <a:r>
              <a:rPr lang="en-US" dirty="0">
                <a:latin typeface="Segoe UI"/>
                <a:cs typeface="Segoe UI"/>
              </a:rPr>
              <a:t>. 2017;8(505):1-18.</a:t>
            </a:r>
          </a:p>
          <a:p>
            <a:pPr marL="240665" indent="-228600">
              <a:lnSpc>
                <a:spcPct val="100000"/>
              </a:lnSpc>
              <a:spcBef>
                <a:spcPts val="800"/>
              </a:spcBef>
              <a:buClr>
                <a:srgbClr val="4B8B2B"/>
              </a:buClr>
              <a:buAutoNum type="arabicPeriod" startAt="4"/>
              <a:tabLst>
                <a:tab pos="241300" algn="l"/>
              </a:tabLst>
            </a:pPr>
            <a:r>
              <a:rPr lang="en-US" dirty="0">
                <a:latin typeface="Segoe UI"/>
                <a:cs typeface="Segoe UI"/>
              </a:rPr>
              <a:t>Depakene (valproic acid) [prescribing information]. North Chicago, IL: AbbVie Inc.; February 2019.</a:t>
            </a:r>
          </a:p>
          <a:p>
            <a:pPr marL="240665" indent="-228600">
              <a:lnSpc>
                <a:spcPct val="100000"/>
              </a:lnSpc>
              <a:spcBef>
                <a:spcPts val="800"/>
              </a:spcBef>
              <a:buClr>
                <a:srgbClr val="4B8B2B"/>
              </a:buClr>
              <a:buAutoNum type="arabicPeriod" startAt="4"/>
              <a:tabLst>
                <a:tab pos="241300" algn="l"/>
              </a:tabLst>
            </a:pPr>
            <a:r>
              <a:rPr lang="en-US" dirty="0" err="1">
                <a:latin typeface="Segoe UI"/>
                <a:cs typeface="Segoe UI"/>
              </a:rPr>
              <a:t>Diacomit</a:t>
            </a:r>
            <a:r>
              <a:rPr lang="en-US" dirty="0">
                <a:latin typeface="Segoe UI"/>
                <a:cs typeface="Segoe UI"/>
              </a:rPr>
              <a:t> (stiripentol) [prescribing information]. France: </a:t>
            </a:r>
            <a:r>
              <a:rPr lang="en-US" dirty="0" err="1">
                <a:latin typeface="Segoe UI"/>
                <a:cs typeface="Segoe UI"/>
              </a:rPr>
              <a:t>Biocodex</a:t>
            </a:r>
            <a:r>
              <a:rPr lang="en-US" dirty="0">
                <a:latin typeface="Segoe UI"/>
                <a:cs typeface="Segoe UI"/>
              </a:rPr>
              <a:t>; August 2018.</a:t>
            </a:r>
          </a:p>
          <a:p>
            <a:pPr marL="240665" indent="-228600">
              <a:lnSpc>
                <a:spcPct val="100000"/>
              </a:lnSpc>
              <a:spcBef>
                <a:spcPts val="800"/>
              </a:spcBef>
              <a:buClr>
                <a:srgbClr val="4B8B2B"/>
              </a:buClr>
              <a:buAutoNum type="arabicPeriod" startAt="4"/>
              <a:tabLst>
                <a:tab pos="241300" algn="l"/>
              </a:tabLst>
            </a:pPr>
            <a:r>
              <a:rPr lang="en-US" dirty="0">
                <a:latin typeface="Segoe UI"/>
                <a:cs typeface="Segoe UI"/>
              </a:rPr>
              <a:t>Drug Enforcement Administration (DEA). Drug scheduling. Accessed June 29, 2020. https://www.dea.gov/drug-scheduling</a:t>
            </a:r>
          </a:p>
          <a:p>
            <a:pPr marL="240665" marR="25400" indent="-228600">
              <a:lnSpc>
                <a:spcPct val="100000"/>
              </a:lnSpc>
              <a:spcBef>
                <a:spcPts val="800"/>
              </a:spcBef>
              <a:buClr>
                <a:srgbClr val="4B8B2B"/>
              </a:buClr>
              <a:buAutoNum type="arabicPeriod" startAt="4"/>
              <a:tabLst>
                <a:tab pos="241300" algn="l"/>
              </a:tabLst>
            </a:pPr>
            <a:r>
              <a:rPr lang="en-US" dirty="0">
                <a:latin typeface="Segoe UI"/>
                <a:cs typeface="Segoe UI"/>
              </a:rPr>
              <a:t>Epilepsy Foundation. Ketogenic diet. 2017. Accessed June 29, 2020. https://www.epilepsy.com/learn/treating-seizures-and-epilepsy/dietary-therapies/ketogenic </a:t>
            </a:r>
          </a:p>
          <a:p>
            <a:pPr marL="240665" marR="167640" indent="-228600">
              <a:lnSpc>
                <a:spcPct val="100000"/>
              </a:lnSpc>
              <a:spcBef>
                <a:spcPts val="800"/>
              </a:spcBef>
              <a:buClr>
                <a:srgbClr val="4B8B2B"/>
              </a:buClr>
              <a:buAutoNum type="arabicPeriod" startAt="4"/>
              <a:tabLst>
                <a:tab pos="241300" algn="l"/>
              </a:tabLst>
            </a:pPr>
            <a:r>
              <a:rPr lang="en-US" dirty="0">
                <a:latin typeface="Segoe UI"/>
                <a:cs typeface="Segoe UI"/>
              </a:rPr>
              <a:t>Epilepsy Foundation. Tonic-clonic seizures. 2017. Accessed June 29, 2020. https://www.epilepsy.com/learn/types-seizures/tonic-clonic-seizures</a:t>
            </a:r>
          </a:p>
          <a:p>
            <a:pPr marL="240665" indent="-228600">
              <a:lnSpc>
                <a:spcPct val="100000"/>
              </a:lnSpc>
              <a:spcBef>
                <a:spcPts val="800"/>
              </a:spcBef>
              <a:buClr>
                <a:srgbClr val="4B8B2B"/>
              </a:buClr>
              <a:buAutoNum type="arabicPeriod" startAt="4"/>
              <a:tabLst>
                <a:tab pos="241300" algn="l"/>
              </a:tabLst>
            </a:pPr>
            <a:r>
              <a:rPr lang="en-US" dirty="0">
                <a:latin typeface="Segoe UI"/>
                <a:cs typeface="Segoe UI"/>
              </a:rPr>
              <a:t>Fisher RS, Acevedo C, </a:t>
            </a:r>
            <a:r>
              <a:rPr lang="en-US" dirty="0" err="1">
                <a:latin typeface="Segoe UI"/>
                <a:cs typeface="Segoe UI"/>
              </a:rPr>
              <a:t>Arzimanoglou</a:t>
            </a:r>
            <a:r>
              <a:rPr lang="en-US" dirty="0">
                <a:latin typeface="Segoe UI"/>
                <a:cs typeface="Segoe UI"/>
              </a:rPr>
              <a:t>, et al. A practical clinical definition of epilepsy. </a:t>
            </a:r>
            <a:r>
              <a:rPr lang="en-US" i="1" dirty="0" err="1">
                <a:latin typeface="Segoe UI"/>
                <a:cs typeface="Segoe UI"/>
              </a:rPr>
              <a:t>Epilepsia</a:t>
            </a:r>
            <a:r>
              <a:rPr lang="en-US" dirty="0">
                <a:latin typeface="Segoe UI"/>
                <a:cs typeface="Segoe UI"/>
              </a:rPr>
              <a:t>. 2014;55(4):475-482.</a:t>
            </a:r>
          </a:p>
          <a:p>
            <a:pPr marL="240665" marR="86995" indent="-228600">
              <a:lnSpc>
                <a:spcPct val="100000"/>
              </a:lnSpc>
              <a:spcBef>
                <a:spcPts val="800"/>
              </a:spcBef>
              <a:buClr>
                <a:srgbClr val="4B8B2B"/>
              </a:buClr>
              <a:buAutoNum type="arabicPeriod" startAt="4"/>
              <a:tabLst>
                <a:tab pos="241300" algn="l"/>
              </a:tabLst>
            </a:pPr>
            <a:r>
              <a:rPr lang="en-US" dirty="0">
                <a:latin typeface="Segoe UI"/>
                <a:cs typeface="Segoe UI"/>
              </a:rPr>
              <a:t>Food and Drug Administration (FDA). Guidance for industry: E 10 choice of control group and related issues in clinical trials. </a:t>
            </a:r>
            <a:br>
              <a:rPr lang="en-US" dirty="0">
                <a:latin typeface="Segoe UI"/>
                <a:cs typeface="Segoe UI"/>
              </a:rPr>
            </a:br>
            <a:r>
              <a:rPr lang="en-US" dirty="0">
                <a:latin typeface="Segoe UI"/>
                <a:cs typeface="Segoe UI"/>
              </a:rPr>
              <a:t>May 2001. Accessed June 29, 2020. https://www.fda.gov/media/71349/download</a:t>
            </a:r>
          </a:p>
          <a:p>
            <a:pPr marL="240665" indent="-228600">
              <a:lnSpc>
                <a:spcPct val="100000"/>
              </a:lnSpc>
              <a:spcBef>
                <a:spcPts val="800"/>
              </a:spcBef>
              <a:buClr>
                <a:srgbClr val="4B8B2B"/>
              </a:buClr>
              <a:buAutoNum type="arabicPeriod" startAt="4"/>
              <a:tabLst>
                <a:tab pos="241300" algn="l"/>
              </a:tabLst>
            </a:pPr>
            <a:r>
              <a:rPr lang="en-US" dirty="0">
                <a:latin typeface="Segoe UI"/>
                <a:cs typeface="Segoe UI"/>
              </a:rPr>
              <a:t>Fintepla. Prescribing information. Emeryville, CA: Zogenix, Inc.; March 2022.</a:t>
            </a:r>
          </a:p>
          <a:p>
            <a:pPr marL="240665" indent="-228600">
              <a:spcBef>
                <a:spcPts val="800"/>
              </a:spcBef>
              <a:buClr>
                <a:srgbClr val="4B8B2B"/>
              </a:buClr>
              <a:buFont typeface="Arial" panose="020B0604020202020204" pitchFamily="34" charset="0"/>
              <a:buAutoNum type="arabicPeriod" startAt="4"/>
              <a:tabLst>
                <a:tab pos="241300" algn="l"/>
              </a:tabLst>
            </a:pPr>
            <a:r>
              <a:rPr lang="en-US" spc="-5" dirty="0">
                <a:latin typeface="Segoe UI"/>
                <a:cs typeface="Segoe UI"/>
              </a:rPr>
              <a:t>Glaucoma</a:t>
            </a:r>
            <a:r>
              <a:rPr lang="en-US" spc="40" dirty="0">
                <a:latin typeface="Segoe UI"/>
                <a:cs typeface="Segoe UI"/>
              </a:rPr>
              <a:t> </a:t>
            </a:r>
            <a:r>
              <a:rPr lang="en-US" spc="-5" dirty="0">
                <a:latin typeface="Segoe UI"/>
                <a:cs typeface="Segoe UI"/>
              </a:rPr>
              <a:t>Research</a:t>
            </a:r>
            <a:r>
              <a:rPr lang="en-US" spc="50" dirty="0">
                <a:latin typeface="Segoe UI"/>
                <a:cs typeface="Segoe UI"/>
              </a:rPr>
              <a:t> </a:t>
            </a:r>
            <a:r>
              <a:rPr lang="en-US" spc="-5" dirty="0">
                <a:latin typeface="Segoe UI"/>
                <a:cs typeface="Segoe UI"/>
              </a:rPr>
              <a:t>Foundation.</a:t>
            </a:r>
            <a:r>
              <a:rPr lang="en-US" spc="35" dirty="0">
                <a:latin typeface="Segoe UI"/>
                <a:cs typeface="Segoe UI"/>
              </a:rPr>
              <a:t> </a:t>
            </a:r>
            <a:r>
              <a:rPr lang="en-US" spc="-5" dirty="0">
                <a:latin typeface="Segoe UI"/>
                <a:cs typeface="Segoe UI"/>
              </a:rPr>
              <a:t>Angle-closure</a:t>
            </a:r>
            <a:r>
              <a:rPr lang="en-US" spc="50" dirty="0">
                <a:latin typeface="Segoe UI"/>
                <a:cs typeface="Segoe UI"/>
              </a:rPr>
              <a:t> </a:t>
            </a:r>
            <a:r>
              <a:rPr lang="en-US" spc="-5" dirty="0">
                <a:latin typeface="Segoe UI"/>
                <a:cs typeface="Segoe UI"/>
              </a:rPr>
              <a:t>glaucoma.</a:t>
            </a:r>
            <a:r>
              <a:rPr lang="en-US" spc="40" dirty="0">
                <a:latin typeface="Segoe UI"/>
                <a:cs typeface="Segoe UI"/>
              </a:rPr>
              <a:t> </a:t>
            </a:r>
            <a:r>
              <a:rPr lang="en-US" spc="-5" dirty="0">
                <a:latin typeface="Segoe UI"/>
                <a:cs typeface="Segoe UI"/>
              </a:rPr>
              <a:t>2018. Accessed</a:t>
            </a:r>
            <a:r>
              <a:rPr lang="en-US" dirty="0">
                <a:latin typeface="Segoe UI"/>
                <a:cs typeface="Segoe UI"/>
              </a:rPr>
              <a:t> </a:t>
            </a:r>
            <a:r>
              <a:rPr lang="en-US" spc="-5" dirty="0">
                <a:latin typeface="Segoe UI"/>
                <a:cs typeface="Segoe UI"/>
              </a:rPr>
              <a:t>June</a:t>
            </a:r>
            <a:r>
              <a:rPr lang="en-US" spc="-15" dirty="0">
                <a:latin typeface="Segoe UI"/>
                <a:cs typeface="Segoe UI"/>
              </a:rPr>
              <a:t> </a:t>
            </a:r>
            <a:r>
              <a:rPr lang="en-US" dirty="0">
                <a:latin typeface="Segoe UI"/>
                <a:cs typeface="Segoe UI"/>
              </a:rPr>
              <a:t>29,</a:t>
            </a:r>
            <a:r>
              <a:rPr lang="en-US" spc="-25" dirty="0">
                <a:latin typeface="Segoe UI"/>
                <a:cs typeface="Segoe UI"/>
              </a:rPr>
              <a:t> </a:t>
            </a:r>
            <a:r>
              <a:rPr lang="en-US" spc="-5" dirty="0">
                <a:latin typeface="Segoe UI"/>
                <a:cs typeface="Segoe UI"/>
              </a:rPr>
              <a:t>2020. https://www.glaucoma.org/glaucoma/angle-closure-glaucoma.php</a:t>
            </a:r>
          </a:p>
          <a:p>
            <a:pPr marL="240665" indent="-228600">
              <a:spcBef>
                <a:spcPts val="800"/>
              </a:spcBef>
              <a:buClr>
                <a:srgbClr val="4B8B2B"/>
              </a:buClr>
              <a:buFont typeface="Arial" panose="020B0604020202020204" pitchFamily="34" charset="0"/>
              <a:buAutoNum type="arabicPeriod" startAt="4"/>
              <a:tabLst>
                <a:tab pos="241300" algn="l"/>
              </a:tabLst>
            </a:pPr>
            <a:r>
              <a:rPr lang="en-US" dirty="0" err="1">
                <a:latin typeface="Segoe UI"/>
                <a:cs typeface="Segoe UI"/>
              </a:rPr>
              <a:t>Lagae</a:t>
            </a:r>
            <a:r>
              <a:rPr lang="en-US" spc="5" dirty="0">
                <a:latin typeface="Segoe UI"/>
                <a:cs typeface="Segoe UI"/>
              </a:rPr>
              <a:t> </a:t>
            </a:r>
            <a:r>
              <a:rPr lang="en-US" spc="-5" dirty="0">
                <a:latin typeface="Segoe UI"/>
                <a:cs typeface="Segoe UI"/>
              </a:rPr>
              <a:t>L, Sullivan </a:t>
            </a:r>
            <a:r>
              <a:rPr lang="en-US" dirty="0">
                <a:latin typeface="Segoe UI"/>
                <a:cs typeface="Segoe UI"/>
              </a:rPr>
              <a:t>J.</a:t>
            </a:r>
            <a:r>
              <a:rPr lang="en-US" spc="-5" dirty="0">
                <a:latin typeface="Segoe UI"/>
                <a:cs typeface="Segoe UI"/>
              </a:rPr>
              <a:t> </a:t>
            </a:r>
            <a:r>
              <a:rPr lang="en-US" spc="-5" dirty="0" err="1">
                <a:latin typeface="Segoe UI"/>
                <a:cs typeface="Segoe UI"/>
              </a:rPr>
              <a:t>Knupp</a:t>
            </a:r>
            <a:r>
              <a:rPr lang="en-US" spc="20" dirty="0">
                <a:latin typeface="Segoe UI"/>
                <a:cs typeface="Segoe UI"/>
              </a:rPr>
              <a:t> </a:t>
            </a:r>
            <a:r>
              <a:rPr lang="en-US" spc="-5" dirty="0">
                <a:latin typeface="Segoe UI"/>
                <a:cs typeface="Segoe UI"/>
              </a:rPr>
              <a:t>K,</a:t>
            </a:r>
            <a:r>
              <a:rPr lang="en-US" spc="5" dirty="0">
                <a:latin typeface="Segoe UI"/>
                <a:cs typeface="Segoe UI"/>
              </a:rPr>
              <a:t> </a:t>
            </a:r>
            <a:r>
              <a:rPr lang="en-US" spc="-5" dirty="0">
                <a:latin typeface="Segoe UI"/>
                <a:cs typeface="Segoe UI"/>
              </a:rPr>
              <a:t>et</a:t>
            </a:r>
            <a:r>
              <a:rPr lang="en-US" spc="5" dirty="0">
                <a:latin typeface="Segoe UI"/>
                <a:cs typeface="Segoe UI"/>
              </a:rPr>
              <a:t> </a:t>
            </a:r>
            <a:r>
              <a:rPr lang="en-US" spc="-5" dirty="0">
                <a:latin typeface="Segoe UI"/>
                <a:cs typeface="Segoe UI"/>
              </a:rPr>
              <a:t>al.</a:t>
            </a:r>
            <a:r>
              <a:rPr lang="en-US" spc="10" dirty="0">
                <a:latin typeface="Segoe UI"/>
                <a:cs typeface="Segoe UI"/>
              </a:rPr>
              <a:t> </a:t>
            </a:r>
            <a:r>
              <a:rPr lang="en-US" dirty="0">
                <a:latin typeface="Segoe UI"/>
                <a:cs typeface="Segoe UI"/>
              </a:rPr>
              <a:t>A </a:t>
            </a:r>
            <a:r>
              <a:rPr lang="en-US" spc="-5" dirty="0">
                <a:latin typeface="Segoe UI"/>
                <a:cs typeface="Segoe UI"/>
              </a:rPr>
              <a:t>randomized,</a:t>
            </a:r>
            <a:r>
              <a:rPr lang="en-US" spc="5" dirty="0">
                <a:latin typeface="Segoe UI"/>
                <a:cs typeface="Segoe UI"/>
              </a:rPr>
              <a:t> </a:t>
            </a:r>
            <a:r>
              <a:rPr lang="en-US" spc="-5" dirty="0">
                <a:latin typeface="Segoe UI"/>
                <a:cs typeface="Segoe UI"/>
              </a:rPr>
              <a:t>placebo-controlled</a:t>
            </a:r>
            <a:r>
              <a:rPr lang="en-US" spc="35" dirty="0">
                <a:latin typeface="Segoe UI"/>
                <a:cs typeface="Segoe UI"/>
              </a:rPr>
              <a:t> </a:t>
            </a:r>
            <a:r>
              <a:rPr lang="en-US" spc="-5" dirty="0">
                <a:latin typeface="Segoe UI"/>
                <a:cs typeface="Segoe UI"/>
              </a:rPr>
              <a:t>trial</a:t>
            </a:r>
            <a:r>
              <a:rPr lang="en-US" spc="5" dirty="0">
                <a:latin typeface="Segoe UI"/>
                <a:cs typeface="Segoe UI"/>
              </a:rPr>
              <a:t> </a:t>
            </a:r>
            <a:r>
              <a:rPr lang="en-US" dirty="0">
                <a:latin typeface="Segoe UI"/>
                <a:cs typeface="Segoe UI"/>
              </a:rPr>
              <a:t>of</a:t>
            </a:r>
            <a:r>
              <a:rPr lang="en-US" spc="20" dirty="0">
                <a:latin typeface="Segoe UI"/>
                <a:cs typeface="Segoe UI"/>
              </a:rPr>
              <a:t> </a:t>
            </a:r>
            <a:r>
              <a:rPr lang="en-US" spc="-5" dirty="0">
                <a:latin typeface="Segoe UI"/>
                <a:cs typeface="Segoe UI"/>
              </a:rPr>
              <a:t>fenfluramine</a:t>
            </a:r>
            <a:r>
              <a:rPr lang="en-US" spc="10" dirty="0">
                <a:latin typeface="Segoe UI"/>
                <a:cs typeface="Segoe UI"/>
              </a:rPr>
              <a:t> </a:t>
            </a:r>
            <a:r>
              <a:rPr lang="en-US" dirty="0">
                <a:latin typeface="Segoe UI"/>
                <a:cs typeface="Segoe UI"/>
              </a:rPr>
              <a:t>for</a:t>
            </a:r>
            <a:r>
              <a:rPr lang="en-US" spc="20" dirty="0">
                <a:latin typeface="Segoe UI"/>
                <a:cs typeface="Segoe UI"/>
              </a:rPr>
              <a:t> </a:t>
            </a:r>
            <a:r>
              <a:rPr lang="en-US" spc="-5" dirty="0">
                <a:latin typeface="Segoe UI"/>
                <a:cs typeface="Segoe UI"/>
              </a:rPr>
              <a:t>the</a:t>
            </a:r>
            <a:r>
              <a:rPr lang="en-US" spc="5" dirty="0">
                <a:latin typeface="Segoe UI"/>
                <a:cs typeface="Segoe UI"/>
              </a:rPr>
              <a:t> </a:t>
            </a:r>
            <a:r>
              <a:rPr lang="en-US" spc="-5" dirty="0">
                <a:latin typeface="Segoe UI"/>
                <a:cs typeface="Segoe UI"/>
              </a:rPr>
              <a:t>treatment</a:t>
            </a:r>
            <a:r>
              <a:rPr lang="en-US" spc="20" dirty="0">
                <a:latin typeface="Segoe UI"/>
                <a:cs typeface="Segoe UI"/>
              </a:rPr>
              <a:t> </a:t>
            </a:r>
            <a:r>
              <a:rPr lang="en-US" dirty="0">
                <a:latin typeface="Segoe UI"/>
                <a:cs typeface="Segoe UI"/>
              </a:rPr>
              <a:t>of</a:t>
            </a:r>
            <a:r>
              <a:rPr lang="en-US" spc="10" dirty="0">
                <a:latin typeface="Segoe UI"/>
                <a:cs typeface="Segoe UI"/>
              </a:rPr>
              <a:t> </a:t>
            </a:r>
            <a:r>
              <a:rPr lang="en-US" spc="-5" dirty="0">
                <a:latin typeface="Segoe UI"/>
                <a:cs typeface="Segoe UI"/>
              </a:rPr>
              <a:t>seizures in</a:t>
            </a:r>
            <a:r>
              <a:rPr lang="en-US" spc="10" dirty="0">
                <a:latin typeface="Segoe UI"/>
                <a:cs typeface="Segoe UI"/>
              </a:rPr>
              <a:t> </a:t>
            </a:r>
            <a:r>
              <a:rPr lang="en-US" dirty="0">
                <a:latin typeface="Segoe UI"/>
                <a:cs typeface="Segoe UI"/>
              </a:rPr>
              <a:t>Dravet Syndrome.</a:t>
            </a:r>
            <a:r>
              <a:rPr lang="en-US" spc="-5" dirty="0">
                <a:latin typeface="Segoe UI"/>
                <a:cs typeface="Segoe UI"/>
              </a:rPr>
              <a:t> </a:t>
            </a:r>
            <a:r>
              <a:rPr lang="en-US" i="1" dirty="0">
                <a:latin typeface="Segoe UI"/>
                <a:cs typeface="Segoe UI"/>
              </a:rPr>
              <a:t>Lancet</a:t>
            </a:r>
            <a:r>
              <a:rPr lang="en-US" i="1" spc="-25" dirty="0">
                <a:latin typeface="Segoe UI"/>
                <a:cs typeface="Segoe UI"/>
              </a:rPr>
              <a:t> </a:t>
            </a:r>
            <a:r>
              <a:rPr lang="en-US" spc="-5" dirty="0">
                <a:latin typeface="Segoe UI"/>
                <a:cs typeface="Segoe UI"/>
              </a:rPr>
              <a:t>manuscript</a:t>
            </a:r>
            <a:r>
              <a:rPr lang="en-US" spc="5" dirty="0">
                <a:latin typeface="Segoe UI"/>
                <a:cs typeface="Segoe UI"/>
              </a:rPr>
              <a:t> </a:t>
            </a:r>
            <a:r>
              <a:rPr lang="en-US" dirty="0">
                <a:latin typeface="Segoe UI"/>
                <a:cs typeface="Segoe UI"/>
              </a:rPr>
              <a:t>draft</a:t>
            </a:r>
            <a:r>
              <a:rPr lang="en-US" spc="-5" dirty="0">
                <a:latin typeface="Segoe UI"/>
                <a:cs typeface="Segoe UI"/>
              </a:rPr>
              <a:t> 2019.</a:t>
            </a:r>
            <a:r>
              <a:rPr lang="en-US" spc="-40" dirty="0">
                <a:latin typeface="Segoe UI"/>
                <a:cs typeface="Segoe UI"/>
              </a:rPr>
              <a:t> </a:t>
            </a:r>
            <a:r>
              <a:rPr lang="en-US" spc="-5" dirty="0">
                <a:latin typeface="Segoe UI"/>
                <a:cs typeface="Segoe UI"/>
              </a:rPr>
              <a:t>(Study</a:t>
            </a:r>
            <a:r>
              <a:rPr lang="en-US" dirty="0">
                <a:latin typeface="Segoe UI"/>
                <a:cs typeface="Segoe UI"/>
              </a:rPr>
              <a:t> 1501).</a:t>
            </a:r>
          </a:p>
        </p:txBody>
      </p:sp>
      <p:sp>
        <p:nvSpPr>
          <p:cNvPr id="28" name="Slide Number Placeholder 27">
            <a:extLst>
              <a:ext uri="{FF2B5EF4-FFF2-40B4-BE49-F238E27FC236}">
                <a16:creationId xmlns:a16="http://schemas.microsoft.com/office/drawing/2014/main" id="{B06991DA-8BA1-4CE9-82EA-B5F8BA9C4E88}"/>
              </a:ext>
            </a:extLst>
          </p:cNvPr>
          <p:cNvSpPr>
            <a:spLocks noGrp="1"/>
          </p:cNvSpPr>
          <p:nvPr>
            <p:ph type="sldNum" sz="quarter" idx="4"/>
          </p:nvPr>
        </p:nvSpPr>
        <p:spPr/>
        <p:txBody>
          <a:bodyPr/>
          <a:lstStyle/>
          <a:p>
            <a:fld id="{5D2F3693-3E64-EA49-9E40-0333868C2033}" type="slidenum">
              <a:rPr lang="en-US" smtClean="0"/>
              <a:pPr/>
              <a:t>107</a:t>
            </a:fld>
            <a:r>
              <a:rPr lang="en-US" dirty="0"/>
              <a:t> of 108</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27">
            <a:extLst>
              <a:ext uri="{FF2B5EF4-FFF2-40B4-BE49-F238E27FC236}">
                <a16:creationId xmlns:a16="http://schemas.microsoft.com/office/drawing/2014/main" id="{9408AD05-F9D8-4B0A-8B3D-DE534617BEB6}"/>
              </a:ext>
            </a:extLst>
          </p:cNvPr>
          <p:cNvSpPr>
            <a:spLocks noGrp="1"/>
          </p:cNvSpPr>
          <p:nvPr>
            <p:ph type="title"/>
          </p:nvPr>
        </p:nvSpPr>
        <p:spPr/>
        <p:txBody>
          <a:bodyPr/>
          <a:lstStyle/>
          <a:p>
            <a:r>
              <a:rPr lang="en-US" dirty="0"/>
              <a:t>References (continued)</a:t>
            </a:r>
          </a:p>
        </p:txBody>
      </p:sp>
      <p:sp>
        <p:nvSpPr>
          <p:cNvPr id="29" name="Content Placeholder 28">
            <a:extLst>
              <a:ext uri="{FF2B5EF4-FFF2-40B4-BE49-F238E27FC236}">
                <a16:creationId xmlns:a16="http://schemas.microsoft.com/office/drawing/2014/main" id="{5F8B92FA-FEC0-47A5-9BD1-DE9AA9F303A7}"/>
              </a:ext>
            </a:extLst>
          </p:cNvPr>
          <p:cNvSpPr>
            <a:spLocks noGrp="1"/>
          </p:cNvSpPr>
          <p:nvPr>
            <p:ph idx="1"/>
          </p:nvPr>
        </p:nvSpPr>
        <p:spPr/>
        <p:txBody>
          <a:bodyPr>
            <a:noAutofit/>
          </a:bodyPr>
          <a:lstStyle/>
          <a:p>
            <a:pPr marL="237744" indent="-229235">
              <a:spcBef>
                <a:spcPts val="800"/>
              </a:spcBef>
              <a:buClr>
                <a:srgbClr val="4B8B2B"/>
              </a:buClr>
              <a:buFont typeface="+mj-lt"/>
              <a:buAutoNum type="arabicPeriod" startAt="15"/>
              <a:tabLst>
                <a:tab pos="370840" algn="l"/>
              </a:tabLst>
            </a:pPr>
            <a:r>
              <a:rPr lang="en-US" spc="-5" dirty="0">
                <a:latin typeface="Segoe UI"/>
                <a:cs typeface="Segoe UI"/>
              </a:rPr>
              <a:t>Merriam-Webster</a:t>
            </a:r>
            <a:r>
              <a:rPr lang="en-US" spc="10" dirty="0">
                <a:latin typeface="Segoe UI"/>
                <a:cs typeface="Segoe UI"/>
              </a:rPr>
              <a:t> </a:t>
            </a:r>
            <a:r>
              <a:rPr lang="en-US" spc="-5" dirty="0">
                <a:latin typeface="Segoe UI"/>
                <a:cs typeface="Segoe UI"/>
              </a:rPr>
              <a:t>Medical</a:t>
            </a:r>
            <a:r>
              <a:rPr lang="en-US" spc="5" dirty="0">
                <a:latin typeface="Segoe UI"/>
                <a:cs typeface="Segoe UI"/>
              </a:rPr>
              <a:t> </a:t>
            </a:r>
            <a:r>
              <a:rPr lang="en-US" spc="-5" dirty="0">
                <a:latin typeface="Segoe UI"/>
                <a:cs typeface="Segoe UI"/>
              </a:rPr>
              <a:t>Dictionary.</a:t>
            </a:r>
            <a:r>
              <a:rPr lang="en-US" spc="35" dirty="0">
                <a:latin typeface="Segoe UI"/>
                <a:cs typeface="Segoe UI"/>
              </a:rPr>
              <a:t> </a:t>
            </a:r>
            <a:r>
              <a:rPr lang="en-US" spc="-5" dirty="0">
                <a:latin typeface="Segoe UI"/>
                <a:cs typeface="Segoe UI"/>
              </a:rPr>
              <a:t>Accessed</a:t>
            </a:r>
            <a:r>
              <a:rPr lang="en-US" spc="30" dirty="0">
                <a:latin typeface="Segoe UI"/>
                <a:cs typeface="Segoe UI"/>
              </a:rPr>
              <a:t> </a:t>
            </a:r>
            <a:r>
              <a:rPr lang="en-US" spc="-5" dirty="0">
                <a:latin typeface="Segoe UI"/>
                <a:cs typeface="Segoe UI"/>
              </a:rPr>
              <a:t>June</a:t>
            </a:r>
            <a:r>
              <a:rPr lang="en-US" spc="10" dirty="0">
                <a:latin typeface="Segoe UI"/>
                <a:cs typeface="Segoe UI"/>
              </a:rPr>
              <a:t> </a:t>
            </a:r>
            <a:r>
              <a:rPr lang="en-US" dirty="0">
                <a:latin typeface="Segoe UI"/>
                <a:cs typeface="Segoe UI"/>
              </a:rPr>
              <a:t>29, </a:t>
            </a:r>
            <a:r>
              <a:rPr lang="en-US" spc="-5" dirty="0">
                <a:latin typeface="Segoe UI"/>
                <a:cs typeface="Segoe UI"/>
              </a:rPr>
              <a:t>2020. https://www.merriam-webster.com/medical</a:t>
            </a:r>
            <a:r>
              <a:rPr lang="en-US" spc="50" dirty="0">
                <a:latin typeface="Segoe UI"/>
                <a:cs typeface="Segoe UI"/>
              </a:rPr>
              <a:t> </a:t>
            </a:r>
            <a:endParaRPr lang="en-US" dirty="0">
              <a:latin typeface="Segoe UI"/>
              <a:cs typeface="Segoe UI"/>
            </a:endParaRPr>
          </a:p>
          <a:p>
            <a:pPr marL="237744" marR="5080" indent="-228600">
              <a:spcBef>
                <a:spcPts val="800"/>
              </a:spcBef>
              <a:buClr>
                <a:srgbClr val="4B8B2B"/>
              </a:buClr>
              <a:buAutoNum type="arabicPeriod" startAt="15"/>
              <a:tabLst>
                <a:tab pos="370840" algn="l"/>
              </a:tabLst>
            </a:pPr>
            <a:r>
              <a:rPr lang="en-US" dirty="0">
                <a:latin typeface="Segoe UI"/>
                <a:cs typeface="Segoe UI"/>
              </a:rPr>
              <a:t>National Alliance of Mental Illness (NAMI). Types of Medication. </a:t>
            </a:r>
            <a:r>
              <a:rPr lang="en-US" spc="-5" dirty="0">
                <a:latin typeface="Segoe UI"/>
                <a:cs typeface="Segoe UI"/>
              </a:rPr>
              <a:t>Accessed</a:t>
            </a:r>
            <a:r>
              <a:rPr lang="en-US" dirty="0">
                <a:latin typeface="Segoe UI"/>
                <a:cs typeface="Segoe UI"/>
              </a:rPr>
              <a:t> </a:t>
            </a:r>
            <a:r>
              <a:rPr lang="en-US" spc="-5" dirty="0">
                <a:latin typeface="Segoe UI"/>
                <a:cs typeface="Segoe UI"/>
              </a:rPr>
              <a:t>November 17</a:t>
            </a:r>
            <a:r>
              <a:rPr lang="en-US" dirty="0">
                <a:latin typeface="Segoe UI"/>
                <a:cs typeface="Segoe UI"/>
              </a:rPr>
              <a:t>,</a:t>
            </a:r>
            <a:r>
              <a:rPr lang="en-US" spc="-25" dirty="0">
                <a:latin typeface="Segoe UI"/>
                <a:cs typeface="Segoe UI"/>
              </a:rPr>
              <a:t> </a:t>
            </a:r>
            <a:r>
              <a:rPr lang="en-US" spc="-5" dirty="0">
                <a:latin typeface="Segoe UI"/>
                <a:cs typeface="Segoe UI"/>
              </a:rPr>
              <a:t>2021. </a:t>
            </a:r>
            <a:r>
              <a:rPr lang="en-US" dirty="0">
                <a:latin typeface="Segoe UI"/>
                <a:cs typeface="Segoe UI"/>
              </a:rPr>
              <a:t>https://www.nami.org/About-Mental-Illness/Treatments/Mental-Health-Medications/Types-of-Medication</a:t>
            </a:r>
          </a:p>
          <a:p>
            <a:pPr marL="237744" marR="5080" indent="-228600">
              <a:spcBef>
                <a:spcPts val="800"/>
              </a:spcBef>
              <a:buClr>
                <a:srgbClr val="4B8B2B"/>
              </a:buClr>
              <a:buAutoNum type="arabicPeriod" startAt="15"/>
              <a:tabLst>
                <a:tab pos="370840" algn="l"/>
              </a:tabLst>
            </a:pPr>
            <a:r>
              <a:rPr lang="en-US" dirty="0">
                <a:latin typeface="Segoe UI"/>
                <a:cs typeface="Segoe UI"/>
              </a:rPr>
              <a:t>National</a:t>
            </a:r>
            <a:r>
              <a:rPr lang="en-US" spc="15" dirty="0">
                <a:latin typeface="Segoe UI"/>
                <a:cs typeface="Segoe UI"/>
              </a:rPr>
              <a:t> </a:t>
            </a:r>
            <a:r>
              <a:rPr lang="en-US" spc="-5" dirty="0">
                <a:latin typeface="Segoe UI"/>
                <a:cs typeface="Segoe UI"/>
              </a:rPr>
              <a:t>Institutes</a:t>
            </a:r>
            <a:r>
              <a:rPr lang="en-US" spc="5" dirty="0">
                <a:latin typeface="Segoe UI"/>
                <a:cs typeface="Segoe UI"/>
              </a:rPr>
              <a:t> </a:t>
            </a:r>
            <a:r>
              <a:rPr lang="en-US" dirty="0">
                <a:latin typeface="Segoe UI"/>
                <a:cs typeface="Segoe UI"/>
              </a:rPr>
              <a:t>of</a:t>
            </a:r>
            <a:r>
              <a:rPr lang="en-US" spc="35" dirty="0">
                <a:latin typeface="Segoe UI"/>
                <a:cs typeface="Segoe UI"/>
              </a:rPr>
              <a:t> </a:t>
            </a:r>
            <a:r>
              <a:rPr lang="en-US" spc="-5" dirty="0">
                <a:latin typeface="Segoe UI"/>
                <a:cs typeface="Segoe UI"/>
              </a:rPr>
              <a:t>Health</a:t>
            </a:r>
            <a:r>
              <a:rPr lang="en-US" spc="5" dirty="0">
                <a:latin typeface="Segoe UI"/>
                <a:cs typeface="Segoe UI"/>
              </a:rPr>
              <a:t> </a:t>
            </a:r>
            <a:r>
              <a:rPr lang="en-US" spc="-5" dirty="0">
                <a:latin typeface="Segoe UI"/>
                <a:cs typeface="Segoe UI"/>
              </a:rPr>
              <a:t>(NIH):</a:t>
            </a:r>
            <a:r>
              <a:rPr lang="en-US" spc="15" dirty="0">
                <a:latin typeface="Segoe UI"/>
                <a:cs typeface="Segoe UI"/>
              </a:rPr>
              <a:t> </a:t>
            </a:r>
            <a:r>
              <a:rPr lang="en-US" spc="-5" dirty="0">
                <a:latin typeface="Segoe UI"/>
                <a:cs typeface="Segoe UI"/>
              </a:rPr>
              <a:t>MedlinePlus.</a:t>
            </a:r>
            <a:r>
              <a:rPr lang="en-US" spc="-20" dirty="0">
                <a:latin typeface="Segoe UI"/>
                <a:cs typeface="Segoe UI"/>
              </a:rPr>
              <a:t> </a:t>
            </a:r>
            <a:r>
              <a:rPr lang="en-US" spc="-5" dirty="0">
                <a:latin typeface="Segoe UI"/>
                <a:cs typeface="Segoe UI"/>
              </a:rPr>
              <a:t>Heart</a:t>
            </a:r>
            <a:r>
              <a:rPr lang="en-US" spc="15" dirty="0">
                <a:latin typeface="Segoe UI"/>
                <a:cs typeface="Segoe UI"/>
              </a:rPr>
              <a:t> </a:t>
            </a:r>
            <a:r>
              <a:rPr lang="en-US" spc="-5" dirty="0">
                <a:latin typeface="Segoe UI"/>
                <a:cs typeface="Segoe UI"/>
              </a:rPr>
              <a:t>valve</a:t>
            </a:r>
            <a:r>
              <a:rPr lang="en-US" spc="10" dirty="0">
                <a:latin typeface="Segoe UI"/>
                <a:cs typeface="Segoe UI"/>
              </a:rPr>
              <a:t> </a:t>
            </a:r>
            <a:r>
              <a:rPr lang="en-US" spc="-5" dirty="0">
                <a:latin typeface="Segoe UI"/>
                <a:cs typeface="Segoe UI"/>
              </a:rPr>
              <a:t>diseases. Accessed</a:t>
            </a:r>
            <a:r>
              <a:rPr lang="en-US" spc="25" dirty="0">
                <a:latin typeface="Segoe UI"/>
                <a:cs typeface="Segoe UI"/>
              </a:rPr>
              <a:t> </a:t>
            </a:r>
            <a:r>
              <a:rPr lang="en-US" spc="-5" dirty="0">
                <a:latin typeface="Segoe UI"/>
                <a:cs typeface="Segoe UI"/>
              </a:rPr>
              <a:t>June </a:t>
            </a:r>
            <a:r>
              <a:rPr lang="en-US" dirty="0">
                <a:latin typeface="Segoe UI"/>
                <a:cs typeface="Segoe UI"/>
              </a:rPr>
              <a:t>29,</a:t>
            </a:r>
            <a:r>
              <a:rPr lang="en-US" spc="-35" dirty="0">
                <a:latin typeface="Segoe UI"/>
                <a:cs typeface="Segoe UI"/>
              </a:rPr>
              <a:t> </a:t>
            </a:r>
            <a:r>
              <a:rPr lang="en-US" spc="-5" dirty="0">
                <a:latin typeface="Segoe UI"/>
                <a:cs typeface="Segoe UI"/>
              </a:rPr>
              <a:t>2020. https://medlineplus.gov/heartvalvediseases.html</a:t>
            </a:r>
            <a:endParaRPr lang="en-US" dirty="0">
              <a:latin typeface="Segoe UI"/>
              <a:cs typeface="Segoe UI"/>
            </a:endParaRPr>
          </a:p>
          <a:p>
            <a:pPr marL="237744" marR="45720" indent="-229235">
              <a:spcBef>
                <a:spcPts val="800"/>
              </a:spcBef>
              <a:buClr>
                <a:srgbClr val="4B8B2B"/>
              </a:buClr>
              <a:buAutoNum type="arabicPeriod" startAt="15"/>
              <a:tabLst>
                <a:tab pos="370840" algn="l"/>
              </a:tabLst>
            </a:pPr>
            <a:r>
              <a:rPr lang="en-US" dirty="0">
                <a:latin typeface="Segoe UI"/>
                <a:cs typeface="Segoe UI"/>
              </a:rPr>
              <a:t>National</a:t>
            </a:r>
            <a:r>
              <a:rPr lang="en-US" spc="15" dirty="0">
                <a:latin typeface="Segoe UI"/>
                <a:cs typeface="Segoe UI"/>
              </a:rPr>
              <a:t> </a:t>
            </a:r>
            <a:r>
              <a:rPr lang="en-US" spc="-5" dirty="0">
                <a:latin typeface="Segoe UI"/>
                <a:cs typeface="Segoe UI"/>
              </a:rPr>
              <a:t>Institutes</a:t>
            </a:r>
            <a:r>
              <a:rPr lang="en-US" spc="5" dirty="0">
                <a:latin typeface="Segoe UI"/>
                <a:cs typeface="Segoe UI"/>
              </a:rPr>
              <a:t> </a:t>
            </a:r>
            <a:r>
              <a:rPr lang="en-US" dirty="0">
                <a:latin typeface="Segoe UI"/>
                <a:cs typeface="Segoe UI"/>
              </a:rPr>
              <a:t>of</a:t>
            </a:r>
            <a:r>
              <a:rPr lang="en-US" spc="30" dirty="0">
                <a:latin typeface="Segoe UI"/>
                <a:cs typeface="Segoe UI"/>
              </a:rPr>
              <a:t> </a:t>
            </a:r>
            <a:r>
              <a:rPr lang="en-US" spc="-5" dirty="0">
                <a:latin typeface="Segoe UI"/>
                <a:cs typeface="Segoe UI"/>
              </a:rPr>
              <a:t>Health</a:t>
            </a:r>
            <a:r>
              <a:rPr lang="en-US" spc="10" dirty="0">
                <a:latin typeface="Segoe UI"/>
                <a:cs typeface="Segoe UI"/>
              </a:rPr>
              <a:t> </a:t>
            </a:r>
            <a:r>
              <a:rPr lang="en-US" spc="-5" dirty="0">
                <a:latin typeface="Segoe UI"/>
                <a:cs typeface="Segoe UI"/>
              </a:rPr>
              <a:t>(NIH):</a:t>
            </a:r>
            <a:r>
              <a:rPr lang="en-US" spc="15" dirty="0">
                <a:latin typeface="Segoe UI"/>
                <a:cs typeface="Segoe UI"/>
              </a:rPr>
              <a:t> </a:t>
            </a:r>
            <a:r>
              <a:rPr lang="en-US" spc="-5" dirty="0">
                <a:latin typeface="Segoe UI"/>
                <a:cs typeface="Segoe UI"/>
              </a:rPr>
              <a:t>MedlinePlus.</a:t>
            </a:r>
            <a:r>
              <a:rPr lang="en-US" spc="-20" dirty="0">
                <a:latin typeface="Segoe UI"/>
                <a:cs typeface="Segoe UI"/>
              </a:rPr>
              <a:t> </a:t>
            </a:r>
            <a:r>
              <a:rPr lang="en-US" spc="-5" dirty="0">
                <a:latin typeface="Segoe UI"/>
                <a:cs typeface="Segoe UI"/>
              </a:rPr>
              <a:t>Valproic</a:t>
            </a:r>
            <a:r>
              <a:rPr lang="en-US" spc="25" dirty="0">
                <a:latin typeface="Segoe UI"/>
                <a:cs typeface="Segoe UI"/>
              </a:rPr>
              <a:t> </a:t>
            </a:r>
            <a:r>
              <a:rPr lang="en-US" spc="-5" dirty="0">
                <a:latin typeface="Segoe UI"/>
                <a:cs typeface="Segoe UI"/>
              </a:rPr>
              <a:t>acid.</a:t>
            </a:r>
            <a:r>
              <a:rPr lang="en-US" spc="35" dirty="0">
                <a:latin typeface="Segoe UI"/>
                <a:cs typeface="Segoe UI"/>
              </a:rPr>
              <a:t> </a:t>
            </a:r>
            <a:r>
              <a:rPr lang="en-US" spc="-5" dirty="0">
                <a:latin typeface="Segoe UI"/>
                <a:cs typeface="Segoe UI"/>
              </a:rPr>
              <a:t>2019.</a:t>
            </a:r>
            <a:r>
              <a:rPr lang="en-US" spc="-25" dirty="0">
                <a:latin typeface="Segoe UI"/>
                <a:cs typeface="Segoe UI"/>
              </a:rPr>
              <a:t> </a:t>
            </a:r>
            <a:r>
              <a:rPr lang="en-US" spc="-5" dirty="0">
                <a:latin typeface="Segoe UI"/>
                <a:cs typeface="Segoe UI"/>
              </a:rPr>
              <a:t>Accessed June</a:t>
            </a:r>
            <a:r>
              <a:rPr lang="en-US" spc="-20" dirty="0">
                <a:latin typeface="Segoe UI"/>
                <a:cs typeface="Segoe UI"/>
              </a:rPr>
              <a:t> </a:t>
            </a:r>
            <a:r>
              <a:rPr lang="en-US" dirty="0">
                <a:latin typeface="Segoe UI"/>
                <a:cs typeface="Segoe UI"/>
              </a:rPr>
              <a:t>29,</a:t>
            </a:r>
            <a:r>
              <a:rPr lang="en-US" spc="-25" dirty="0">
                <a:latin typeface="Segoe UI"/>
                <a:cs typeface="Segoe UI"/>
              </a:rPr>
              <a:t> </a:t>
            </a:r>
            <a:r>
              <a:rPr lang="en-US" spc="-5" dirty="0">
                <a:latin typeface="Segoe UI"/>
                <a:cs typeface="Segoe UI"/>
              </a:rPr>
              <a:t>2020. https://medlineplus.gov/druginfo/meds/a682412.html</a:t>
            </a:r>
            <a:endParaRPr lang="en-US" dirty="0">
              <a:latin typeface="Segoe UI"/>
              <a:cs typeface="Segoe UI"/>
            </a:endParaRPr>
          </a:p>
          <a:p>
            <a:pPr marL="237744" marR="1029969" indent="-228600">
              <a:spcBef>
                <a:spcPts val="800"/>
              </a:spcBef>
              <a:buClr>
                <a:srgbClr val="4B8B2B"/>
              </a:buClr>
              <a:buAutoNum type="arabicPeriod" startAt="15"/>
              <a:tabLst>
                <a:tab pos="370840" algn="l"/>
              </a:tabLst>
            </a:pPr>
            <a:r>
              <a:rPr lang="en-US" dirty="0">
                <a:latin typeface="Segoe UI"/>
                <a:cs typeface="Segoe UI"/>
              </a:rPr>
              <a:t>National</a:t>
            </a:r>
            <a:r>
              <a:rPr lang="en-US" spc="5" dirty="0">
                <a:latin typeface="Segoe UI"/>
                <a:cs typeface="Segoe UI"/>
              </a:rPr>
              <a:t> </a:t>
            </a:r>
            <a:r>
              <a:rPr lang="en-US" spc="-5" dirty="0">
                <a:latin typeface="Segoe UI"/>
                <a:cs typeface="Segoe UI"/>
              </a:rPr>
              <a:t>Institute</a:t>
            </a:r>
            <a:r>
              <a:rPr lang="en-US" spc="5" dirty="0">
                <a:latin typeface="Segoe UI"/>
                <a:cs typeface="Segoe UI"/>
              </a:rPr>
              <a:t> </a:t>
            </a:r>
            <a:r>
              <a:rPr lang="en-US" dirty="0">
                <a:latin typeface="Segoe UI"/>
                <a:cs typeface="Segoe UI"/>
              </a:rPr>
              <a:t>of</a:t>
            </a:r>
            <a:r>
              <a:rPr lang="en-US" spc="15" dirty="0">
                <a:latin typeface="Segoe UI"/>
                <a:cs typeface="Segoe UI"/>
              </a:rPr>
              <a:t> </a:t>
            </a:r>
            <a:r>
              <a:rPr lang="en-US" spc="-5" dirty="0">
                <a:latin typeface="Segoe UI"/>
                <a:cs typeface="Segoe UI"/>
              </a:rPr>
              <a:t>Neurological</a:t>
            </a:r>
            <a:r>
              <a:rPr lang="en-US" spc="15" dirty="0">
                <a:latin typeface="Segoe UI"/>
                <a:cs typeface="Segoe UI"/>
              </a:rPr>
              <a:t> </a:t>
            </a:r>
            <a:r>
              <a:rPr lang="en-US" spc="-5" dirty="0">
                <a:latin typeface="Segoe UI"/>
                <a:cs typeface="Segoe UI"/>
              </a:rPr>
              <a:t>Disorders</a:t>
            </a:r>
            <a:r>
              <a:rPr lang="en-US" dirty="0">
                <a:latin typeface="Segoe UI"/>
                <a:cs typeface="Segoe UI"/>
              </a:rPr>
              <a:t> and</a:t>
            </a:r>
            <a:r>
              <a:rPr lang="en-US" spc="15" dirty="0">
                <a:latin typeface="Segoe UI"/>
                <a:cs typeface="Segoe UI"/>
              </a:rPr>
              <a:t> </a:t>
            </a:r>
            <a:r>
              <a:rPr lang="en-US" dirty="0">
                <a:latin typeface="Segoe UI"/>
                <a:cs typeface="Segoe UI"/>
              </a:rPr>
              <a:t>Stroke</a:t>
            </a:r>
            <a:r>
              <a:rPr lang="en-US" spc="10" dirty="0">
                <a:latin typeface="Segoe UI"/>
                <a:cs typeface="Segoe UI"/>
              </a:rPr>
              <a:t> </a:t>
            </a:r>
            <a:r>
              <a:rPr lang="en-US" dirty="0">
                <a:latin typeface="Segoe UI"/>
                <a:cs typeface="Segoe UI"/>
              </a:rPr>
              <a:t>(NINDS).</a:t>
            </a:r>
            <a:r>
              <a:rPr lang="en-US" spc="-5" dirty="0">
                <a:latin typeface="Segoe UI"/>
                <a:cs typeface="Segoe UI"/>
              </a:rPr>
              <a:t> Epilepsy</a:t>
            </a:r>
            <a:r>
              <a:rPr lang="en-US" spc="5" dirty="0">
                <a:latin typeface="Segoe UI"/>
                <a:cs typeface="Segoe UI"/>
              </a:rPr>
              <a:t> </a:t>
            </a:r>
            <a:r>
              <a:rPr lang="en-US" dirty="0">
                <a:latin typeface="Segoe UI"/>
                <a:cs typeface="Segoe UI"/>
              </a:rPr>
              <a:t>and</a:t>
            </a:r>
            <a:r>
              <a:rPr lang="en-US" spc="5" dirty="0">
                <a:latin typeface="Segoe UI"/>
                <a:cs typeface="Segoe UI"/>
              </a:rPr>
              <a:t> </a:t>
            </a:r>
            <a:r>
              <a:rPr lang="en-US" spc="-5" dirty="0">
                <a:latin typeface="Segoe UI"/>
                <a:cs typeface="Segoe UI"/>
              </a:rPr>
              <a:t>seizures: hope</a:t>
            </a:r>
            <a:r>
              <a:rPr lang="en-US" spc="10" dirty="0">
                <a:latin typeface="Segoe UI"/>
                <a:cs typeface="Segoe UI"/>
              </a:rPr>
              <a:t> </a:t>
            </a:r>
            <a:r>
              <a:rPr lang="en-US" spc="-5" dirty="0">
                <a:latin typeface="Segoe UI"/>
                <a:cs typeface="Segoe UI"/>
              </a:rPr>
              <a:t>through</a:t>
            </a:r>
            <a:r>
              <a:rPr lang="en-US" spc="15" dirty="0">
                <a:latin typeface="Segoe UI"/>
                <a:cs typeface="Segoe UI"/>
              </a:rPr>
              <a:t> </a:t>
            </a:r>
            <a:r>
              <a:rPr lang="en-US" spc="-5" dirty="0">
                <a:latin typeface="Segoe UI"/>
                <a:cs typeface="Segoe UI"/>
              </a:rPr>
              <a:t>research.</a:t>
            </a:r>
            <a:r>
              <a:rPr lang="en-US" spc="25" dirty="0">
                <a:latin typeface="Segoe UI"/>
                <a:cs typeface="Segoe UI"/>
              </a:rPr>
              <a:t> </a:t>
            </a:r>
            <a:r>
              <a:rPr lang="en-US" spc="-5" dirty="0">
                <a:latin typeface="Segoe UI"/>
                <a:cs typeface="Segoe UI"/>
              </a:rPr>
              <a:t>2018. Accessed</a:t>
            </a:r>
            <a:r>
              <a:rPr lang="en-US" spc="10" dirty="0">
                <a:latin typeface="Segoe UI"/>
                <a:cs typeface="Segoe UI"/>
              </a:rPr>
              <a:t> </a:t>
            </a:r>
            <a:r>
              <a:rPr lang="en-US" spc="-5" dirty="0">
                <a:latin typeface="Segoe UI"/>
                <a:cs typeface="Segoe UI"/>
              </a:rPr>
              <a:t>June</a:t>
            </a:r>
            <a:r>
              <a:rPr lang="en-US" spc="-10" dirty="0">
                <a:latin typeface="Segoe UI"/>
                <a:cs typeface="Segoe UI"/>
              </a:rPr>
              <a:t> </a:t>
            </a:r>
            <a:r>
              <a:rPr lang="en-US" dirty="0">
                <a:latin typeface="Segoe UI"/>
                <a:cs typeface="Segoe UI"/>
              </a:rPr>
              <a:t>29,</a:t>
            </a:r>
            <a:r>
              <a:rPr lang="en-US" spc="-20" dirty="0">
                <a:latin typeface="Segoe UI"/>
                <a:cs typeface="Segoe UI"/>
              </a:rPr>
              <a:t> </a:t>
            </a:r>
            <a:r>
              <a:rPr lang="en-US" spc="-5" dirty="0">
                <a:latin typeface="Segoe UI"/>
                <a:cs typeface="Segoe UI"/>
              </a:rPr>
              <a:t>2020. https://catalog.ninds.nih.gov/ninds/facet/Health-Topics/term/Epilepsy</a:t>
            </a:r>
            <a:endParaRPr lang="en-US" dirty="0">
              <a:latin typeface="Segoe UI"/>
              <a:cs typeface="Segoe UI"/>
            </a:endParaRPr>
          </a:p>
          <a:p>
            <a:pPr marL="237744" indent="-229235">
              <a:spcBef>
                <a:spcPts val="800"/>
              </a:spcBef>
              <a:buClr>
                <a:srgbClr val="4B8B2B"/>
              </a:buClr>
              <a:buAutoNum type="arabicPeriod" startAt="15"/>
              <a:tabLst>
                <a:tab pos="370840" algn="l"/>
              </a:tabLst>
            </a:pPr>
            <a:r>
              <a:rPr lang="en-US" spc="-5" dirty="0" err="1">
                <a:latin typeface="Segoe UI"/>
                <a:cs typeface="Segoe UI"/>
              </a:rPr>
              <a:t>Onfi</a:t>
            </a:r>
            <a:r>
              <a:rPr lang="en-US" spc="10" dirty="0">
                <a:latin typeface="Segoe UI"/>
                <a:cs typeface="Segoe UI"/>
              </a:rPr>
              <a:t> </a:t>
            </a:r>
            <a:r>
              <a:rPr lang="en-US" spc="-5" dirty="0">
                <a:latin typeface="Segoe UI"/>
                <a:cs typeface="Segoe UI"/>
              </a:rPr>
              <a:t>(clobazam)</a:t>
            </a:r>
            <a:r>
              <a:rPr lang="en-US" spc="25" dirty="0">
                <a:latin typeface="Segoe UI"/>
                <a:cs typeface="Segoe UI"/>
              </a:rPr>
              <a:t> </a:t>
            </a:r>
            <a:r>
              <a:rPr lang="en-US" spc="-5" dirty="0">
                <a:latin typeface="Segoe UI"/>
                <a:cs typeface="Segoe UI"/>
              </a:rPr>
              <a:t>[prescribing</a:t>
            </a:r>
            <a:r>
              <a:rPr lang="en-US" spc="20" dirty="0">
                <a:latin typeface="Segoe UI"/>
                <a:cs typeface="Segoe UI"/>
              </a:rPr>
              <a:t> </a:t>
            </a:r>
            <a:r>
              <a:rPr lang="en-US" spc="-5" dirty="0">
                <a:latin typeface="Segoe UI"/>
                <a:cs typeface="Segoe UI"/>
              </a:rPr>
              <a:t>information].</a:t>
            </a:r>
            <a:r>
              <a:rPr lang="en-US" spc="25" dirty="0">
                <a:latin typeface="Segoe UI"/>
                <a:cs typeface="Segoe UI"/>
              </a:rPr>
              <a:t> </a:t>
            </a:r>
            <a:r>
              <a:rPr lang="en-US" spc="-5" dirty="0">
                <a:latin typeface="Segoe UI"/>
                <a:cs typeface="Segoe UI"/>
              </a:rPr>
              <a:t>Deerfield,</a:t>
            </a:r>
            <a:r>
              <a:rPr lang="en-US" spc="5" dirty="0">
                <a:latin typeface="Segoe UI"/>
                <a:cs typeface="Segoe UI"/>
              </a:rPr>
              <a:t> </a:t>
            </a:r>
            <a:r>
              <a:rPr lang="en-US" spc="-5" dirty="0">
                <a:latin typeface="Segoe UI"/>
                <a:cs typeface="Segoe UI"/>
              </a:rPr>
              <a:t>IL:</a:t>
            </a:r>
            <a:r>
              <a:rPr lang="en-US" spc="10" dirty="0">
                <a:latin typeface="Segoe UI"/>
                <a:cs typeface="Segoe UI"/>
              </a:rPr>
              <a:t> </a:t>
            </a:r>
            <a:r>
              <a:rPr lang="en-US" spc="-5" dirty="0">
                <a:latin typeface="Segoe UI"/>
                <a:cs typeface="Segoe UI"/>
              </a:rPr>
              <a:t>Lundbeck;</a:t>
            </a:r>
            <a:r>
              <a:rPr lang="en-US" spc="10" dirty="0">
                <a:latin typeface="Segoe UI"/>
                <a:cs typeface="Segoe UI"/>
              </a:rPr>
              <a:t> </a:t>
            </a:r>
            <a:r>
              <a:rPr lang="en-US" spc="-5" dirty="0">
                <a:latin typeface="Segoe UI"/>
                <a:cs typeface="Segoe UI"/>
              </a:rPr>
              <a:t>June</a:t>
            </a:r>
            <a:r>
              <a:rPr lang="en-US" spc="10" dirty="0">
                <a:latin typeface="Segoe UI"/>
                <a:cs typeface="Segoe UI"/>
              </a:rPr>
              <a:t> </a:t>
            </a:r>
            <a:r>
              <a:rPr lang="en-US" spc="-5" dirty="0">
                <a:latin typeface="Segoe UI"/>
                <a:cs typeface="Segoe UI"/>
              </a:rPr>
              <a:t>2018.</a:t>
            </a:r>
            <a:endParaRPr lang="en-US" dirty="0">
              <a:latin typeface="Segoe UI"/>
              <a:cs typeface="Segoe UI"/>
            </a:endParaRPr>
          </a:p>
          <a:p>
            <a:pPr marL="237744" indent="-229235">
              <a:spcBef>
                <a:spcPts val="800"/>
              </a:spcBef>
              <a:buClr>
                <a:srgbClr val="4B8B2B"/>
              </a:buClr>
              <a:buAutoNum type="arabicPeriod" startAt="15"/>
              <a:tabLst>
                <a:tab pos="370840" algn="l"/>
              </a:tabLst>
            </a:pPr>
            <a:r>
              <a:rPr lang="en-US" spc="-5" dirty="0">
                <a:latin typeface="Segoe UI" panose="020B0502040204020203" pitchFamily="34" charset="0"/>
                <a:cs typeface="Segoe UI" panose="020B0502040204020203" pitchFamily="34" charset="0"/>
              </a:rPr>
              <a:t>Raga </a:t>
            </a:r>
            <a:r>
              <a:rPr lang="en-US" dirty="0">
                <a:latin typeface="Segoe UI" panose="020B0502040204020203" pitchFamily="34" charset="0"/>
                <a:cs typeface="Segoe UI" panose="020B0502040204020203" pitchFamily="34" charset="0"/>
              </a:rPr>
              <a:t>S, </a:t>
            </a:r>
            <a:r>
              <a:rPr lang="en-US" dirty="0" err="1">
                <a:latin typeface="Segoe UI" panose="020B0502040204020203" pitchFamily="34" charset="0"/>
                <a:cs typeface="Segoe UI" panose="020B0502040204020203" pitchFamily="34" charset="0"/>
              </a:rPr>
              <a:t>Specchio</a:t>
            </a:r>
            <a:r>
              <a:rPr lang="en-US" dirty="0">
                <a:latin typeface="Segoe UI" panose="020B0502040204020203" pitchFamily="34" charset="0"/>
                <a:cs typeface="Segoe UI" panose="020B0502040204020203" pitchFamily="34" charset="0"/>
              </a:rPr>
              <a:t> N, Rheims S, and Wilmshurst JM. Developmental and epileptic encephalopathies: recognition and approaches to care. </a:t>
            </a:r>
            <a:r>
              <a:rPr lang="en-US" i="1" dirty="0">
                <a:latin typeface="Segoe UI" panose="020B0502040204020203" pitchFamily="34" charset="0"/>
                <a:cs typeface="Segoe UI" panose="020B0502040204020203" pitchFamily="34" charset="0"/>
              </a:rPr>
              <a:t>Epileptic Disorders. </a:t>
            </a:r>
            <a:r>
              <a:rPr lang="en-US" dirty="0">
                <a:latin typeface="Segoe UI" panose="020B0502040204020203" pitchFamily="34" charset="0"/>
                <a:cs typeface="Segoe UI" panose="020B0502040204020203" pitchFamily="34" charset="0"/>
              </a:rPr>
              <a:t>2021;23(1):40-52.</a:t>
            </a:r>
            <a:endParaRPr lang="en-US" spc="-5" dirty="0">
              <a:latin typeface="Segoe UI" panose="020B0502040204020203" pitchFamily="34" charset="0"/>
              <a:cs typeface="Segoe UI" panose="020B0502040204020203" pitchFamily="34" charset="0"/>
            </a:endParaRPr>
          </a:p>
          <a:p>
            <a:pPr marL="237744" indent="-229235">
              <a:spcBef>
                <a:spcPts val="800"/>
              </a:spcBef>
              <a:buClr>
                <a:srgbClr val="4B8B2B"/>
              </a:buClr>
              <a:buAutoNum type="arabicPeriod" startAt="15"/>
              <a:tabLst>
                <a:tab pos="370840" algn="l"/>
              </a:tabLst>
            </a:pPr>
            <a:r>
              <a:rPr lang="en-US" dirty="0">
                <a:effectLst/>
                <a:latin typeface="Segoe UI" panose="020B0502040204020203" pitchFamily="34" charset="0"/>
                <a:ea typeface="Verdana" panose="020B0604030504040204" pitchFamily="34" charset="0"/>
              </a:rPr>
              <a:t>Resnick T and </a:t>
            </a:r>
            <a:r>
              <a:rPr lang="en-US" dirty="0" err="1">
                <a:effectLst/>
                <a:latin typeface="Segoe UI" panose="020B0502040204020203" pitchFamily="34" charset="0"/>
                <a:ea typeface="Verdana" panose="020B0604030504040204" pitchFamily="34" charset="0"/>
              </a:rPr>
              <a:t>Sheth</a:t>
            </a:r>
            <a:r>
              <a:rPr lang="en-US" dirty="0">
                <a:effectLst/>
                <a:latin typeface="Segoe UI" panose="020B0502040204020203" pitchFamily="34" charset="0"/>
                <a:ea typeface="Verdana" panose="020B0604030504040204" pitchFamily="34" charset="0"/>
              </a:rPr>
              <a:t> RD. Early diagnosis and treatment of Lennox-</a:t>
            </a:r>
            <a:r>
              <a:rPr lang="en-US" dirty="0" err="1">
                <a:effectLst/>
                <a:latin typeface="Segoe UI" panose="020B0502040204020203" pitchFamily="34" charset="0"/>
                <a:ea typeface="Verdana" panose="020B0604030504040204" pitchFamily="34" charset="0"/>
              </a:rPr>
              <a:t>Gastaut</a:t>
            </a:r>
            <a:r>
              <a:rPr lang="en-US" dirty="0">
                <a:effectLst/>
                <a:latin typeface="Segoe UI" panose="020B0502040204020203" pitchFamily="34" charset="0"/>
                <a:ea typeface="Verdana" panose="020B0604030504040204" pitchFamily="34" charset="0"/>
              </a:rPr>
              <a:t> Syndrome. </a:t>
            </a:r>
            <a:r>
              <a:rPr lang="en-US" i="1" dirty="0">
                <a:effectLst/>
                <a:latin typeface="Segoe UI" panose="020B0502040204020203" pitchFamily="34" charset="0"/>
                <a:ea typeface="Verdana" panose="020B0604030504040204" pitchFamily="34" charset="0"/>
              </a:rPr>
              <a:t>J Child Neurol</a:t>
            </a:r>
            <a:r>
              <a:rPr lang="en-US" dirty="0">
                <a:effectLst/>
                <a:latin typeface="Segoe UI" panose="020B0502040204020203" pitchFamily="34" charset="0"/>
                <a:ea typeface="Verdana" panose="020B0604030504040204" pitchFamily="34" charset="0"/>
              </a:rPr>
              <a:t>. 2017;32(11):947-955.</a:t>
            </a:r>
            <a:endParaRPr lang="en-US" dirty="0">
              <a:solidFill>
                <a:srgbClr val="4D4D4F"/>
              </a:solidFill>
              <a:effectLst/>
              <a:latin typeface="Segoe UI" panose="020B0502040204020203" pitchFamily="34" charset="0"/>
              <a:ea typeface="Verdana" panose="020B0604030504040204" pitchFamily="34" charset="0"/>
            </a:endParaRPr>
          </a:p>
          <a:p>
            <a:pPr marL="237744" indent="-229235">
              <a:spcBef>
                <a:spcPts val="800"/>
              </a:spcBef>
              <a:buClr>
                <a:srgbClr val="4B8B2B"/>
              </a:buClr>
              <a:buAutoNum type="arabicPeriod" startAt="15"/>
              <a:tabLst>
                <a:tab pos="370840" algn="l"/>
              </a:tabLst>
            </a:pPr>
            <a:r>
              <a:rPr lang="en-US" spc="-5" dirty="0" err="1">
                <a:latin typeface="Segoe UI"/>
                <a:cs typeface="Segoe UI"/>
              </a:rPr>
              <a:t>Shmuely</a:t>
            </a:r>
            <a:r>
              <a:rPr lang="en-US" spc="5" dirty="0">
                <a:latin typeface="Segoe UI"/>
                <a:cs typeface="Segoe UI"/>
              </a:rPr>
              <a:t> </a:t>
            </a:r>
            <a:r>
              <a:rPr lang="en-US" dirty="0">
                <a:latin typeface="Segoe UI"/>
                <a:cs typeface="Segoe UI"/>
              </a:rPr>
              <a:t>S,</a:t>
            </a:r>
            <a:r>
              <a:rPr lang="en-US" spc="5" dirty="0">
                <a:latin typeface="Segoe UI"/>
                <a:cs typeface="Segoe UI"/>
              </a:rPr>
              <a:t> </a:t>
            </a:r>
            <a:r>
              <a:rPr lang="en-US" spc="-5" dirty="0" err="1">
                <a:latin typeface="Segoe UI"/>
                <a:cs typeface="Segoe UI"/>
              </a:rPr>
              <a:t>Sisodiya</a:t>
            </a:r>
            <a:r>
              <a:rPr lang="en-US" spc="-5" dirty="0">
                <a:latin typeface="Segoe UI"/>
                <a:cs typeface="Segoe UI"/>
              </a:rPr>
              <a:t> </a:t>
            </a:r>
            <a:r>
              <a:rPr lang="en-US" dirty="0">
                <a:latin typeface="Segoe UI"/>
                <a:cs typeface="Segoe UI"/>
              </a:rPr>
              <a:t>S,</a:t>
            </a:r>
            <a:r>
              <a:rPr lang="en-US" spc="5" dirty="0">
                <a:latin typeface="Segoe UI"/>
                <a:cs typeface="Segoe UI"/>
              </a:rPr>
              <a:t> </a:t>
            </a:r>
            <a:r>
              <a:rPr lang="en-US" spc="-5" dirty="0">
                <a:latin typeface="Segoe UI"/>
                <a:cs typeface="Segoe UI"/>
              </a:rPr>
              <a:t>Gunning</a:t>
            </a:r>
            <a:r>
              <a:rPr lang="en-US" spc="5" dirty="0">
                <a:latin typeface="Segoe UI"/>
                <a:cs typeface="Segoe UI"/>
              </a:rPr>
              <a:t> </a:t>
            </a:r>
            <a:r>
              <a:rPr lang="en-US" dirty="0">
                <a:latin typeface="Segoe UI"/>
                <a:cs typeface="Segoe UI"/>
              </a:rPr>
              <a:t>WB,</a:t>
            </a:r>
            <a:r>
              <a:rPr lang="en-US" spc="-20" dirty="0">
                <a:latin typeface="Segoe UI"/>
                <a:cs typeface="Segoe UI"/>
              </a:rPr>
              <a:t> </a:t>
            </a:r>
            <a:r>
              <a:rPr lang="en-US" spc="-5" dirty="0">
                <a:latin typeface="Segoe UI"/>
                <a:cs typeface="Segoe UI"/>
              </a:rPr>
              <a:t>et</a:t>
            </a:r>
            <a:r>
              <a:rPr lang="en-US" spc="5" dirty="0">
                <a:latin typeface="Segoe UI"/>
                <a:cs typeface="Segoe UI"/>
              </a:rPr>
              <a:t> </a:t>
            </a:r>
            <a:r>
              <a:rPr lang="en-US" spc="-5" dirty="0">
                <a:latin typeface="Segoe UI"/>
                <a:cs typeface="Segoe UI"/>
              </a:rPr>
              <a:t>al.</a:t>
            </a:r>
            <a:r>
              <a:rPr lang="en-US" spc="5" dirty="0">
                <a:latin typeface="Segoe UI"/>
                <a:cs typeface="Segoe UI"/>
              </a:rPr>
              <a:t> </a:t>
            </a:r>
            <a:r>
              <a:rPr lang="en-US" spc="-5" dirty="0">
                <a:latin typeface="Segoe UI"/>
                <a:cs typeface="Segoe UI"/>
              </a:rPr>
              <a:t>Mortality</a:t>
            </a:r>
            <a:r>
              <a:rPr lang="en-US" dirty="0">
                <a:latin typeface="Segoe UI"/>
                <a:cs typeface="Segoe UI"/>
              </a:rPr>
              <a:t> </a:t>
            </a:r>
            <a:r>
              <a:rPr lang="en-US" spc="-5" dirty="0">
                <a:latin typeface="Segoe UI"/>
                <a:cs typeface="Segoe UI"/>
              </a:rPr>
              <a:t>in</a:t>
            </a:r>
            <a:r>
              <a:rPr lang="en-US" dirty="0">
                <a:latin typeface="Segoe UI"/>
                <a:cs typeface="Segoe UI"/>
              </a:rPr>
              <a:t> Dravet</a:t>
            </a:r>
            <a:r>
              <a:rPr lang="en-US" spc="5" dirty="0">
                <a:latin typeface="Segoe UI"/>
                <a:cs typeface="Segoe UI"/>
              </a:rPr>
              <a:t> </a:t>
            </a:r>
            <a:r>
              <a:rPr lang="en-US" spc="-5" dirty="0">
                <a:latin typeface="Segoe UI"/>
                <a:cs typeface="Segoe UI"/>
              </a:rPr>
              <a:t>syndrome:</a:t>
            </a:r>
            <a:r>
              <a:rPr lang="en-US" spc="5" dirty="0">
                <a:latin typeface="Segoe UI"/>
                <a:cs typeface="Segoe UI"/>
              </a:rPr>
              <a:t> </a:t>
            </a:r>
            <a:r>
              <a:rPr lang="en-US" dirty="0">
                <a:latin typeface="Segoe UI"/>
                <a:cs typeface="Segoe UI"/>
              </a:rPr>
              <a:t>a</a:t>
            </a:r>
            <a:r>
              <a:rPr lang="en-US" spc="10" dirty="0">
                <a:latin typeface="Segoe UI"/>
                <a:cs typeface="Segoe UI"/>
              </a:rPr>
              <a:t> </a:t>
            </a:r>
            <a:r>
              <a:rPr lang="en-US" spc="-5" dirty="0">
                <a:latin typeface="Segoe UI"/>
                <a:cs typeface="Segoe UI"/>
              </a:rPr>
              <a:t>review.</a:t>
            </a:r>
            <a:r>
              <a:rPr lang="en-US" spc="5" dirty="0">
                <a:latin typeface="Segoe UI"/>
                <a:cs typeface="Segoe UI"/>
              </a:rPr>
              <a:t> </a:t>
            </a:r>
            <a:r>
              <a:rPr lang="en-US" i="1" dirty="0">
                <a:latin typeface="Segoe UI"/>
                <a:cs typeface="Segoe UI"/>
              </a:rPr>
              <a:t>Epilepsy</a:t>
            </a:r>
            <a:r>
              <a:rPr lang="en-US" i="1" spc="10" dirty="0">
                <a:latin typeface="Segoe UI"/>
                <a:cs typeface="Segoe UI"/>
              </a:rPr>
              <a:t> </a:t>
            </a:r>
            <a:r>
              <a:rPr lang="en-US" i="1" dirty="0" err="1">
                <a:latin typeface="Segoe UI"/>
                <a:cs typeface="Segoe UI"/>
              </a:rPr>
              <a:t>Behav</a:t>
            </a:r>
            <a:r>
              <a:rPr lang="en-US" dirty="0">
                <a:latin typeface="Segoe UI"/>
                <a:cs typeface="Segoe UI"/>
              </a:rPr>
              <a:t>.</a:t>
            </a:r>
            <a:r>
              <a:rPr lang="en-US" spc="-25" dirty="0">
                <a:latin typeface="Segoe UI"/>
                <a:cs typeface="Segoe UI"/>
              </a:rPr>
              <a:t> </a:t>
            </a:r>
            <a:r>
              <a:rPr lang="en-US" spc="-5" dirty="0">
                <a:latin typeface="Segoe UI"/>
                <a:cs typeface="Segoe UI"/>
              </a:rPr>
              <a:t>2016;64:69-74.</a:t>
            </a:r>
            <a:endParaRPr lang="en-US" dirty="0">
              <a:latin typeface="Segoe UI"/>
              <a:cs typeface="Segoe UI"/>
            </a:endParaRPr>
          </a:p>
          <a:p>
            <a:pPr marL="237744" indent="-229235">
              <a:spcBef>
                <a:spcPts val="800"/>
              </a:spcBef>
              <a:buClr>
                <a:srgbClr val="4B8B2B"/>
              </a:buClr>
              <a:buAutoNum type="arabicPeriod" startAt="15"/>
              <a:tabLst>
                <a:tab pos="370840" algn="l"/>
              </a:tabLst>
            </a:pPr>
            <a:r>
              <a:rPr lang="en-US" spc="-5" dirty="0">
                <a:latin typeface="Segoe UI"/>
                <a:cs typeface="Segoe UI"/>
              </a:rPr>
              <a:t>Stedman’s</a:t>
            </a:r>
            <a:r>
              <a:rPr lang="en-US" spc="15" dirty="0">
                <a:latin typeface="Segoe UI"/>
                <a:cs typeface="Segoe UI"/>
              </a:rPr>
              <a:t> </a:t>
            </a:r>
            <a:r>
              <a:rPr lang="en-US" spc="-5" dirty="0">
                <a:latin typeface="Segoe UI"/>
                <a:cs typeface="Segoe UI"/>
              </a:rPr>
              <a:t>Medical</a:t>
            </a:r>
            <a:r>
              <a:rPr lang="en-US" dirty="0">
                <a:latin typeface="Segoe UI"/>
                <a:cs typeface="Segoe UI"/>
              </a:rPr>
              <a:t> </a:t>
            </a:r>
            <a:r>
              <a:rPr lang="en-US" spc="-5" dirty="0">
                <a:latin typeface="Segoe UI"/>
                <a:cs typeface="Segoe UI"/>
              </a:rPr>
              <a:t>Dictionary. Accessed</a:t>
            </a:r>
            <a:r>
              <a:rPr lang="en-US" spc="30" dirty="0">
                <a:latin typeface="Segoe UI"/>
                <a:cs typeface="Segoe UI"/>
              </a:rPr>
              <a:t> </a:t>
            </a:r>
            <a:r>
              <a:rPr lang="en-US" spc="-5" dirty="0">
                <a:latin typeface="Segoe UI"/>
                <a:cs typeface="Segoe UI"/>
              </a:rPr>
              <a:t>June</a:t>
            </a:r>
            <a:r>
              <a:rPr lang="en-US" spc="15" dirty="0">
                <a:latin typeface="Segoe UI"/>
                <a:cs typeface="Segoe UI"/>
              </a:rPr>
              <a:t> </a:t>
            </a:r>
            <a:r>
              <a:rPr lang="en-US" dirty="0">
                <a:latin typeface="Segoe UI"/>
                <a:cs typeface="Segoe UI"/>
              </a:rPr>
              <a:t>29,</a:t>
            </a:r>
            <a:r>
              <a:rPr lang="en-US" spc="-20" dirty="0">
                <a:latin typeface="Segoe UI"/>
                <a:cs typeface="Segoe UI"/>
              </a:rPr>
              <a:t> </a:t>
            </a:r>
            <a:r>
              <a:rPr lang="en-US" spc="-5" dirty="0">
                <a:latin typeface="Segoe UI"/>
                <a:cs typeface="Segoe UI"/>
              </a:rPr>
              <a:t>2020.</a:t>
            </a:r>
            <a:r>
              <a:rPr lang="en-US" spc="30" dirty="0">
                <a:latin typeface="Segoe UI"/>
                <a:cs typeface="Segoe UI"/>
              </a:rPr>
              <a:t> </a:t>
            </a:r>
            <a:r>
              <a:rPr lang="en-US" spc="-5" dirty="0">
                <a:latin typeface="Segoe UI"/>
                <a:cs typeface="Segoe UI"/>
              </a:rPr>
              <a:t>https://stedmansonline.com/</a:t>
            </a:r>
            <a:endParaRPr lang="en-US" dirty="0">
              <a:latin typeface="Segoe UI"/>
              <a:cs typeface="Segoe UI"/>
            </a:endParaRPr>
          </a:p>
          <a:p>
            <a:pPr marL="237744" indent="-229235">
              <a:spcBef>
                <a:spcPts val="800"/>
              </a:spcBef>
              <a:buClr>
                <a:srgbClr val="4B8B2B"/>
              </a:buClr>
              <a:buAutoNum type="arabicPeriod" startAt="15"/>
              <a:tabLst>
                <a:tab pos="370840" algn="l"/>
              </a:tabLst>
            </a:pPr>
            <a:r>
              <a:rPr lang="en-US" spc="-5" dirty="0">
                <a:latin typeface="Segoe UI"/>
                <a:cs typeface="Segoe UI"/>
              </a:rPr>
              <a:t>Taber’s</a:t>
            </a:r>
            <a:r>
              <a:rPr lang="en-US" spc="10" dirty="0">
                <a:latin typeface="Segoe UI"/>
                <a:cs typeface="Segoe UI"/>
              </a:rPr>
              <a:t> </a:t>
            </a:r>
            <a:r>
              <a:rPr lang="en-US" spc="-5" dirty="0">
                <a:latin typeface="Segoe UI"/>
                <a:cs typeface="Segoe UI"/>
              </a:rPr>
              <a:t>Medical Dictionary.</a:t>
            </a:r>
            <a:r>
              <a:rPr lang="en-US" spc="30" dirty="0">
                <a:latin typeface="Segoe UI"/>
                <a:cs typeface="Segoe UI"/>
              </a:rPr>
              <a:t> </a:t>
            </a:r>
            <a:r>
              <a:rPr lang="en-US" spc="-5" dirty="0">
                <a:latin typeface="Segoe UI"/>
                <a:cs typeface="Segoe UI"/>
              </a:rPr>
              <a:t>https://www.tabers.com/.</a:t>
            </a:r>
            <a:r>
              <a:rPr lang="en-US" spc="15" dirty="0">
                <a:latin typeface="Segoe UI"/>
                <a:cs typeface="Segoe UI"/>
              </a:rPr>
              <a:t> </a:t>
            </a:r>
            <a:r>
              <a:rPr lang="en-US" spc="-5" dirty="0">
                <a:latin typeface="Segoe UI"/>
                <a:cs typeface="Segoe UI"/>
              </a:rPr>
              <a:t>Accessed</a:t>
            </a:r>
            <a:r>
              <a:rPr lang="en-US" spc="20" dirty="0">
                <a:latin typeface="Segoe UI"/>
                <a:cs typeface="Segoe UI"/>
              </a:rPr>
              <a:t> </a:t>
            </a:r>
            <a:r>
              <a:rPr lang="en-US" spc="-5" dirty="0">
                <a:latin typeface="Segoe UI"/>
                <a:cs typeface="Segoe UI"/>
              </a:rPr>
              <a:t>June</a:t>
            </a:r>
            <a:r>
              <a:rPr lang="en-US" spc="15" dirty="0">
                <a:latin typeface="Segoe UI"/>
                <a:cs typeface="Segoe UI"/>
              </a:rPr>
              <a:t> </a:t>
            </a:r>
            <a:r>
              <a:rPr lang="en-US" dirty="0">
                <a:latin typeface="Segoe UI"/>
                <a:cs typeface="Segoe UI"/>
              </a:rPr>
              <a:t>29,</a:t>
            </a:r>
            <a:r>
              <a:rPr lang="en-US" spc="-25" dirty="0">
                <a:latin typeface="Segoe UI"/>
                <a:cs typeface="Segoe UI"/>
              </a:rPr>
              <a:t> </a:t>
            </a:r>
            <a:r>
              <a:rPr lang="en-US" spc="-5" dirty="0">
                <a:latin typeface="Segoe UI"/>
                <a:cs typeface="Segoe UI"/>
              </a:rPr>
              <a:t>2020</a:t>
            </a:r>
            <a:endParaRPr lang="en-US" dirty="0">
              <a:latin typeface="Segoe UI"/>
              <a:cs typeface="Segoe UI"/>
            </a:endParaRPr>
          </a:p>
          <a:p>
            <a:pPr marL="237744" marR="164465" indent="-228600">
              <a:spcBef>
                <a:spcPts val="800"/>
              </a:spcBef>
              <a:buClr>
                <a:srgbClr val="4B8B2B"/>
              </a:buClr>
              <a:buAutoNum type="arabicPeriod" startAt="15"/>
              <a:tabLst>
                <a:tab pos="370840" algn="l"/>
              </a:tabLst>
            </a:pPr>
            <a:r>
              <a:rPr lang="en-US" spc="-5" dirty="0" err="1">
                <a:latin typeface="Segoe UI"/>
                <a:cs typeface="Segoe UI"/>
              </a:rPr>
              <a:t>Wirrell</a:t>
            </a:r>
            <a:r>
              <a:rPr lang="en-US" spc="5" dirty="0">
                <a:latin typeface="Segoe UI"/>
                <a:cs typeface="Segoe UI"/>
              </a:rPr>
              <a:t> </a:t>
            </a:r>
            <a:r>
              <a:rPr lang="en-US" dirty="0">
                <a:latin typeface="Segoe UI"/>
                <a:cs typeface="Segoe UI"/>
              </a:rPr>
              <a:t>EC,</a:t>
            </a:r>
            <a:r>
              <a:rPr lang="en-US" spc="-15" dirty="0">
                <a:latin typeface="Segoe UI"/>
                <a:cs typeface="Segoe UI"/>
              </a:rPr>
              <a:t> </a:t>
            </a:r>
            <a:r>
              <a:rPr lang="en-US" spc="-5" dirty="0">
                <a:latin typeface="Segoe UI"/>
                <a:cs typeface="Segoe UI"/>
              </a:rPr>
              <a:t>Laux</a:t>
            </a:r>
            <a:r>
              <a:rPr lang="en-US" spc="5" dirty="0">
                <a:latin typeface="Segoe UI"/>
                <a:cs typeface="Segoe UI"/>
              </a:rPr>
              <a:t> </a:t>
            </a:r>
            <a:r>
              <a:rPr lang="en-US" spc="-5" dirty="0">
                <a:latin typeface="Segoe UI"/>
                <a:cs typeface="Segoe UI"/>
              </a:rPr>
              <a:t>L,</a:t>
            </a:r>
            <a:r>
              <a:rPr lang="en-US" dirty="0">
                <a:latin typeface="Segoe UI"/>
                <a:cs typeface="Segoe UI"/>
              </a:rPr>
              <a:t> Donner</a:t>
            </a:r>
            <a:r>
              <a:rPr lang="en-US" spc="5" dirty="0">
                <a:latin typeface="Segoe UI"/>
                <a:cs typeface="Segoe UI"/>
              </a:rPr>
              <a:t> </a:t>
            </a:r>
            <a:r>
              <a:rPr lang="en-US" dirty="0">
                <a:latin typeface="Segoe UI"/>
                <a:cs typeface="Segoe UI"/>
              </a:rPr>
              <a:t>E,</a:t>
            </a:r>
            <a:r>
              <a:rPr lang="en-US" spc="5" dirty="0">
                <a:latin typeface="Segoe UI"/>
                <a:cs typeface="Segoe UI"/>
              </a:rPr>
              <a:t> </a:t>
            </a:r>
            <a:r>
              <a:rPr lang="en-US" spc="-5" dirty="0">
                <a:latin typeface="Segoe UI"/>
                <a:cs typeface="Segoe UI"/>
              </a:rPr>
              <a:t>et</a:t>
            </a:r>
            <a:r>
              <a:rPr lang="en-US" spc="10" dirty="0">
                <a:latin typeface="Segoe UI"/>
                <a:cs typeface="Segoe UI"/>
              </a:rPr>
              <a:t> </a:t>
            </a:r>
            <a:r>
              <a:rPr lang="en-US" spc="-5" dirty="0">
                <a:latin typeface="Segoe UI"/>
                <a:cs typeface="Segoe UI"/>
              </a:rPr>
              <a:t>al.</a:t>
            </a:r>
            <a:r>
              <a:rPr lang="en-US" spc="5" dirty="0">
                <a:latin typeface="Segoe UI"/>
                <a:cs typeface="Segoe UI"/>
              </a:rPr>
              <a:t> </a:t>
            </a:r>
            <a:r>
              <a:rPr lang="en-US" spc="-5" dirty="0">
                <a:latin typeface="Segoe UI"/>
                <a:cs typeface="Segoe UI"/>
              </a:rPr>
              <a:t>Optimizing</a:t>
            </a:r>
            <a:r>
              <a:rPr lang="en-US" spc="5" dirty="0">
                <a:latin typeface="Segoe UI"/>
                <a:cs typeface="Segoe UI"/>
              </a:rPr>
              <a:t> </a:t>
            </a:r>
            <a:r>
              <a:rPr lang="en-US" spc="-5" dirty="0">
                <a:latin typeface="Segoe UI"/>
                <a:cs typeface="Segoe UI"/>
              </a:rPr>
              <a:t>the</a:t>
            </a:r>
            <a:r>
              <a:rPr lang="en-US" spc="10" dirty="0">
                <a:latin typeface="Segoe UI"/>
                <a:cs typeface="Segoe UI"/>
              </a:rPr>
              <a:t> </a:t>
            </a:r>
            <a:r>
              <a:rPr lang="en-US" spc="-5" dirty="0">
                <a:latin typeface="Segoe UI"/>
                <a:cs typeface="Segoe UI"/>
              </a:rPr>
              <a:t>diagnosis </a:t>
            </a:r>
            <a:r>
              <a:rPr lang="en-US" dirty="0">
                <a:latin typeface="Segoe UI"/>
                <a:cs typeface="Segoe UI"/>
              </a:rPr>
              <a:t>and</a:t>
            </a:r>
            <a:r>
              <a:rPr lang="en-US" spc="5" dirty="0">
                <a:latin typeface="Segoe UI"/>
                <a:cs typeface="Segoe UI"/>
              </a:rPr>
              <a:t> </a:t>
            </a:r>
            <a:r>
              <a:rPr lang="en-US" spc="-5" dirty="0">
                <a:latin typeface="Segoe UI"/>
                <a:cs typeface="Segoe UI"/>
              </a:rPr>
              <a:t>management</a:t>
            </a:r>
            <a:r>
              <a:rPr lang="en-US" spc="20" dirty="0">
                <a:latin typeface="Segoe UI"/>
                <a:cs typeface="Segoe UI"/>
              </a:rPr>
              <a:t> </a:t>
            </a:r>
            <a:r>
              <a:rPr lang="en-US" dirty="0">
                <a:latin typeface="Segoe UI"/>
                <a:cs typeface="Segoe UI"/>
              </a:rPr>
              <a:t>of</a:t>
            </a:r>
            <a:r>
              <a:rPr lang="en-US" spc="10" dirty="0">
                <a:latin typeface="Segoe UI"/>
                <a:cs typeface="Segoe UI"/>
              </a:rPr>
              <a:t> </a:t>
            </a:r>
            <a:r>
              <a:rPr lang="en-US" dirty="0">
                <a:latin typeface="Segoe UI"/>
                <a:cs typeface="Segoe UI"/>
              </a:rPr>
              <a:t>Dravet</a:t>
            </a:r>
            <a:r>
              <a:rPr lang="en-US" spc="10" dirty="0">
                <a:latin typeface="Segoe UI"/>
                <a:cs typeface="Segoe UI"/>
              </a:rPr>
              <a:t> </a:t>
            </a:r>
            <a:r>
              <a:rPr lang="en-US" spc="-5" dirty="0">
                <a:latin typeface="Segoe UI"/>
                <a:cs typeface="Segoe UI"/>
              </a:rPr>
              <a:t>syndrome:</a:t>
            </a:r>
            <a:r>
              <a:rPr lang="en-US" spc="5" dirty="0">
                <a:latin typeface="Segoe UI"/>
                <a:cs typeface="Segoe UI"/>
              </a:rPr>
              <a:t> </a:t>
            </a:r>
            <a:r>
              <a:rPr lang="en-US" spc="-5" dirty="0">
                <a:latin typeface="Segoe UI"/>
                <a:cs typeface="Segoe UI"/>
              </a:rPr>
              <a:t>recommendations</a:t>
            </a:r>
            <a:r>
              <a:rPr lang="en-US" spc="20" dirty="0">
                <a:latin typeface="Segoe UI"/>
                <a:cs typeface="Segoe UI"/>
              </a:rPr>
              <a:t> </a:t>
            </a:r>
            <a:r>
              <a:rPr lang="en-US" dirty="0">
                <a:latin typeface="Segoe UI"/>
                <a:cs typeface="Segoe UI"/>
              </a:rPr>
              <a:t>from</a:t>
            </a:r>
            <a:r>
              <a:rPr lang="en-US" spc="20" dirty="0">
                <a:latin typeface="Segoe UI"/>
                <a:cs typeface="Segoe UI"/>
              </a:rPr>
              <a:t> </a:t>
            </a:r>
            <a:r>
              <a:rPr lang="en-US" dirty="0">
                <a:latin typeface="Segoe UI"/>
                <a:cs typeface="Segoe UI"/>
              </a:rPr>
              <a:t>a</a:t>
            </a:r>
            <a:r>
              <a:rPr lang="en-US" spc="10" dirty="0">
                <a:latin typeface="Segoe UI"/>
                <a:cs typeface="Segoe UI"/>
              </a:rPr>
              <a:t> </a:t>
            </a:r>
            <a:r>
              <a:rPr lang="en-US" dirty="0">
                <a:latin typeface="Segoe UI"/>
                <a:cs typeface="Segoe UI"/>
              </a:rPr>
              <a:t>North </a:t>
            </a:r>
            <a:r>
              <a:rPr lang="en-US" spc="-5" dirty="0">
                <a:latin typeface="Segoe UI"/>
                <a:cs typeface="Segoe UI"/>
              </a:rPr>
              <a:t>American</a:t>
            </a:r>
            <a:r>
              <a:rPr lang="en-US" spc="5" dirty="0">
                <a:latin typeface="Segoe UI"/>
                <a:cs typeface="Segoe UI"/>
              </a:rPr>
              <a:t> </a:t>
            </a:r>
            <a:r>
              <a:rPr lang="en-US" spc="-5" dirty="0">
                <a:latin typeface="Segoe UI"/>
                <a:cs typeface="Segoe UI"/>
              </a:rPr>
              <a:t>Consensus</a:t>
            </a:r>
            <a:r>
              <a:rPr lang="en-US" spc="-30" dirty="0">
                <a:latin typeface="Segoe UI"/>
                <a:cs typeface="Segoe UI"/>
              </a:rPr>
              <a:t> </a:t>
            </a:r>
            <a:r>
              <a:rPr lang="en-US" dirty="0">
                <a:latin typeface="Segoe UI"/>
                <a:cs typeface="Segoe UI"/>
              </a:rPr>
              <a:t>Panel.</a:t>
            </a:r>
            <a:r>
              <a:rPr lang="en-US" spc="-15" dirty="0">
                <a:latin typeface="Segoe UI"/>
                <a:cs typeface="Segoe UI"/>
              </a:rPr>
              <a:t> </a:t>
            </a:r>
            <a:r>
              <a:rPr lang="en-US" i="1" dirty="0" err="1">
                <a:latin typeface="Segoe UI"/>
                <a:cs typeface="Segoe UI"/>
              </a:rPr>
              <a:t>Pediatr</a:t>
            </a:r>
            <a:r>
              <a:rPr lang="en-US" i="1" spc="-25" dirty="0">
                <a:latin typeface="Segoe UI"/>
                <a:cs typeface="Segoe UI"/>
              </a:rPr>
              <a:t> </a:t>
            </a:r>
            <a:r>
              <a:rPr lang="en-US" i="1" spc="-5" dirty="0">
                <a:latin typeface="Segoe UI"/>
                <a:cs typeface="Segoe UI"/>
              </a:rPr>
              <a:t>Neurol</a:t>
            </a:r>
            <a:r>
              <a:rPr lang="en-US" spc="-5" dirty="0">
                <a:latin typeface="Segoe UI"/>
                <a:cs typeface="Segoe UI"/>
              </a:rPr>
              <a:t>.</a:t>
            </a:r>
            <a:r>
              <a:rPr lang="en-US" spc="-15" dirty="0">
                <a:latin typeface="Segoe UI"/>
                <a:cs typeface="Segoe UI"/>
              </a:rPr>
              <a:t> </a:t>
            </a:r>
            <a:r>
              <a:rPr lang="en-US" spc="-5" dirty="0">
                <a:latin typeface="Segoe UI"/>
                <a:cs typeface="Segoe UI"/>
              </a:rPr>
              <a:t>2017;68:18-34.</a:t>
            </a:r>
          </a:p>
          <a:p>
            <a:pPr marL="237744" marR="164465" indent="-228600">
              <a:spcBef>
                <a:spcPts val="800"/>
              </a:spcBef>
              <a:buClr>
                <a:srgbClr val="4B8B2B"/>
              </a:buClr>
              <a:buAutoNum type="arabicPeriod" startAt="15"/>
              <a:tabLst>
                <a:tab pos="370840" algn="l"/>
              </a:tabLst>
            </a:pPr>
            <a:r>
              <a:rPr lang="en-US" dirty="0" err="1">
                <a:effectLst/>
                <a:latin typeface="Segoe UI" panose="020B0502040204020203" pitchFamily="34" charset="0"/>
                <a:ea typeface="Verdana" panose="020B0604030504040204" pitchFamily="34" charset="0"/>
              </a:rPr>
              <a:t>Zogenix</a:t>
            </a:r>
            <a:r>
              <a:rPr lang="en-US" dirty="0">
                <a:effectLst/>
                <a:latin typeface="Segoe UI" panose="020B0502040204020203" pitchFamily="34" charset="0"/>
                <a:ea typeface="Verdana" panose="020B0604030504040204" pitchFamily="34" charset="0"/>
              </a:rPr>
              <a:t> Data on file. Study ZX008-1601: A Two-Part Study of ZX008 in Children and Adults with Lennox-</a:t>
            </a:r>
            <a:r>
              <a:rPr lang="en-US" dirty="0" err="1">
                <a:effectLst/>
                <a:latin typeface="Segoe UI" panose="020B0502040204020203" pitchFamily="34" charset="0"/>
                <a:ea typeface="Verdana" panose="020B0604030504040204" pitchFamily="34" charset="0"/>
              </a:rPr>
              <a:t>Gastaut</a:t>
            </a:r>
            <a:r>
              <a:rPr lang="en-US" dirty="0">
                <a:effectLst/>
                <a:latin typeface="Segoe UI" panose="020B0502040204020203" pitchFamily="34" charset="0"/>
                <a:ea typeface="Verdana" panose="020B0604030504040204" pitchFamily="34" charset="0"/>
              </a:rPr>
              <a:t> Syndrome (LGS); Part 1: A Randomized, Double-blind, Placebo-controlled Trial of Two Fixed Doses of ZX008 (Fenfluramine Hydrochloride) Oral Solution as Adjunctive Therapy for Seizures in Children and Adults with LGS. CLINICAL STUDY REPORT for Part 1 Cohort A. September 11, 2021.</a:t>
            </a:r>
            <a:endParaRPr lang="en-US" dirty="0">
              <a:latin typeface="Segoe UI"/>
              <a:cs typeface="Segoe UI"/>
            </a:endParaRPr>
          </a:p>
        </p:txBody>
      </p:sp>
      <p:sp>
        <p:nvSpPr>
          <p:cNvPr id="30" name="Slide Number Placeholder 29">
            <a:extLst>
              <a:ext uri="{FF2B5EF4-FFF2-40B4-BE49-F238E27FC236}">
                <a16:creationId xmlns:a16="http://schemas.microsoft.com/office/drawing/2014/main" id="{720E0E9F-1F15-485E-ADC3-F4C2CD118547}"/>
              </a:ext>
            </a:extLst>
          </p:cNvPr>
          <p:cNvSpPr>
            <a:spLocks noGrp="1"/>
          </p:cNvSpPr>
          <p:nvPr>
            <p:ph type="sldNum" sz="quarter" idx="4"/>
          </p:nvPr>
        </p:nvSpPr>
        <p:spPr/>
        <p:txBody>
          <a:bodyPr/>
          <a:lstStyle/>
          <a:p>
            <a:fld id="{5D2F3693-3E64-EA49-9E40-0333868C2033}" type="slidenum">
              <a:rPr lang="en-US" smtClean="0"/>
              <a:pPr/>
              <a:t>108</a:t>
            </a:fld>
            <a:r>
              <a:rPr lang="en-US" dirty="0"/>
              <a:t> of 108</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Content Placeholder 49">
            <a:extLst>
              <a:ext uri="{FF2B5EF4-FFF2-40B4-BE49-F238E27FC236}">
                <a16:creationId xmlns:a16="http://schemas.microsoft.com/office/drawing/2014/main" id="{27CA7F06-6DCF-4D8F-A8E4-2CA07F8AC716}"/>
              </a:ext>
            </a:extLst>
          </p:cNvPr>
          <p:cNvSpPr>
            <a:spLocks noGrp="1"/>
          </p:cNvSpPr>
          <p:nvPr>
            <p:ph idx="1"/>
          </p:nvPr>
        </p:nvSpPr>
        <p:spPr>
          <a:xfrm>
            <a:off x="5224907" y="590460"/>
            <a:ext cx="3837361" cy="5793256"/>
          </a:xfrm>
        </p:spPr>
        <p:txBody>
          <a:bodyPr/>
          <a:lstStyle/>
          <a:p>
            <a:endParaRPr lang="en-US" dirty="0"/>
          </a:p>
          <a:p>
            <a:pPr marL="0" marR="0">
              <a:spcBef>
                <a:spcPts val="0"/>
              </a:spcBef>
              <a:spcAft>
                <a:spcPts val="0"/>
              </a:spcAft>
            </a:pPr>
            <a:r>
              <a:rPr lang="en-US" dirty="0">
                <a:solidFill>
                  <a:srgbClr val="000000"/>
                </a:solidFill>
                <a:effectLst/>
                <a:ea typeface="Calibri" panose="020F0502020204030204" pitchFamily="34" charset="0"/>
              </a:rPr>
              <a:t>The initial starting dosage of 0.1 mg/kg twice daily</a:t>
            </a:r>
            <a:br>
              <a:rPr lang="en-US" dirty="0">
                <a:solidFill>
                  <a:srgbClr val="000000"/>
                </a:solidFill>
                <a:effectLst/>
                <a:ea typeface="Calibri" panose="020F0502020204030204" pitchFamily="34" charset="0"/>
              </a:rPr>
            </a:br>
            <a:r>
              <a:rPr lang="en-US" u="sng" dirty="0">
                <a:solidFill>
                  <a:srgbClr val="000000"/>
                </a:solidFill>
                <a:effectLst/>
                <a:ea typeface="Calibri" panose="020F0502020204030204" pitchFamily="34" charset="0"/>
              </a:rPr>
              <a:t>should be</a:t>
            </a:r>
            <a:r>
              <a:rPr lang="en-US" dirty="0">
                <a:solidFill>
                  <a:srgbClr val="000000"/>
                </a:solidFill>
                <a:effectLst/>
                <a:ea typeface="Calibri" panose="020F0502020204030204" pitchFamily="34" charset="0"/>
              </a:rPr>
              <a:t> increased weekly based on tolerability. </a:t>
            </a:r>
          </a:p>
          <a:p>
            <a:pPr marL="0" marR="0">
              <a:spcBef>
                <a:spcPts val="0"/>
              </a:spcBef>
              <a:spcAft>
                <a:spcPts val="0"/>
              </a:spcAft>
            </a:pPr>
            <a:r>
              <a:rPr lang="en-US" dirty="0">
                <a:solidFill>
                  <a:srgbClr val="000000"/>
                </a:solidFill>
                <a:effectLst/>
                <a:ea typeface="Calibri" panose="020F0502020204030204" pitchFamily="34" charset="0"/>
              </a:rPr>
              <a:t> </a:t>
            </a:r>
          </a:p>
          <a:p>
            <a:pPr marL="168275" marR="0" lvl="0" indent="-168275">
              <a:spcBef>
                <a:spcPts val="0"/>
              </a:spcBef>
              <a:spcAft>
                <a:spcPts val="0"/>
              </a:spcAft>
              <a:buFont typeface="Arial" panose="020B0604020202020204" pitchFamily="34" charset="0"/>
              <a:buChar char="•"/>
              <a:tabLst>
                <a:tab pos="457200" algn="l"/>
              </a:tabLst>
            </a:pPr>
            <a:r>
              <a:rPr lang="en-US" kern="1200" dirty="0">
                <a:solidFill>
                  <a:srgbClr val="000000"/>
                </a:solidFill>
                <a:effectLst/>
              </a:rPr>
              <a:t>For patients who are tolerating FINTEPLA at 0.1 mg/kg twice daily:</a:t>
            </a:r>
            <a:endParaRPr lang="en-US" dirty="0">
              <a:effectLst/>
              <a:ea typeface="Times New Roman" panose="02020603050405020304" pitchFamily="18" charset="0"/>
            </a:endParaRPr>
          </a:p>
          <a:p>
            <a:pPr marL="630238" marR="0" lvl="1" indent="-173038">
              <a:spcBef>
                <a:spcPts val="0"/>
              </a:spcBef>
              <a:spcAft>
                <a:spcPts val="0"/>
              </a:spcAft>
              <a:buFont typeface="Arial" panose="020B0604020202020204" pitchFamily="34" charset="0"/>
              <a:buChar char="•"/>
              <a:tabLst>
                <a:tab pos="630238" algn="l"/>
              </a:tabLst>
            </a:pPr>
            <a:r>
              <a:rPr lang="en-US" kern="1200" dirty="0">
                <a:solidFill>
                  <a:srgbClr val="000000"/>
                </a:solidFill>
                <a:effectLst/>
              </a:rPr>
              <a:t>Patients </a:t>
            </a:r>
            <a:r>
              <a:rPr lang="en-US" u="sng" kern="1200" dirty="0">
                <a:solidFill>
                  <a:srgbClr val="000000"/>
                </a:solidFill>
                <a:effectLst/>
              </a:rPr>
              <a:t>not on concomitant </a:t>
            </a:r>
            <a:r>
              <a:rPr lang="en-US" u="sng" kern="1200" dirty="0" err="1">
                <a:solidFill>
                  <a:srgbClr val="000000"/>
                </a:solidFill>
                <a:effectLst/>
              </a:rPr>
              <a:t>stiripentol</a:t>
            </a:r>
            <a:br>
              <a:rPr lang="en-US" u="sng" kern="1200" dirty="0">
                <a:solidFill>
                  <a:srgbClr val="000000"/>
                </a:solidFill>
                <a:effectLst/>
              </a:rPr>
            </a:br>
            <a:r>
              <a:rPr lang="en-US" kern="1200" dirty="0">
                <a:solidFill>
                  <a:srgbClr val="000000"/>
                </a:solidFill>
                <a:effectLst/>
              </a:rPr>
              <a:t>should be titrated to a maximum recommended maintenance dosage of 0.35 mg/kg twice daily (maximum daily dosage of 26 mg)</a:t>
            </a:r>
          </a:p>
          <a:p>
            <a:pPr marL="630238" marR="0" lvl="1" indent="-173038">
              <a:spcBef>
                <a:spcPts val="0"/>
              </a:spcBef>
              <a:spcAft>
                <a:spcPts val="0"/>
              </a:spcAft>
              <a:buFont typeface="Arial" panose="020B0604020202020204" pitchFamily="34" charset="0"/>
              <a:buChar char="•"/>
              <a:tabLst>
                <a:tab pos="630238" algn="l"/>
              </a:tabLst>
            </a:pPr>
            <a:endParaRPr lang="en-US" dirty="0">
              <a:effectLst/>
              <a:ea typeface="Times New Roman" panose="02020603050405020304" pitchFamily="18" charset="0"/>
            </a:endParaRPr>
          </a:p>
          <a:p>
            <a:pPr marL="630238" marR="0" lvl="1" indent="-173038">
              <a:spcBef>
                <a:spcPts val="0"/>
              </a:spcBef>
              <a:spcAft>
                <a:spcPts val="0"/>
              </a:spcAft>
              <a:buFont typeface="Arial" panose="020B0604020202020204" pitchFamily="34" charset="0"/>
              <a:buChar char="•"/>
              <a:tabLst>
                <a:tab pos="630238" algn="l"/>
              </a:tabLst>
            </a:pPr>
            <a:r>
              <a:rPr lang="en-US" kern="1200" dirty="0">
                <a:solidFill>
                  <a:srgbClr val="000000"/>
                </a:solidFill>
                <a:effectLst/>
              </a:rPr>
              <a:t>Patients </a:t>
            </a:r>
            <a:r>
              <a:rPr lang="en-US" u="sng" kern="1200" dirty="0">
                <a:solidFill>
                  <a:srgbClr val="000000"/>
                </a:solidFill>
                <a:effectLst/>
              </a:rPr>
              <a:t>taking concomitant </a:t>
            </a:r>
            <a:r>
              <a:rPr lang="en-US" u="sng" kern="1200" dirty="0" err="1">
                <a:solidFill>
                  <a:srgbClr val="000000"/>
                </a:solidFill>
                <a:effectLst/>
              </a:rPr>
              <a:t>stiripentol</a:t>
            </a:r>
            <a:r>
              <a:rPr lang="en-US" u="sng" kern="1200" dirty="0">
                <a:solidFill>
                  <a:srgbClr val="000000"/>
                </a:solidFill>
                <a:effectLst/>
              </a:rPr>
              <a:t> plus clobazam</a:t>
            </a:r>
            <a:r>
              <a:rPr lang="en-US" kern="1200" dirty="0">
                <a:solidFill>
                  <a:srgbClr val="000000"/>
                </a:solidFill>
                <a:effectLst/>
              </a:rPr>
              <a:t> should be titrated to a dosage increase up to a maximum recommended maintenance dosage of 0.2 mg/kg twice daily (maximum daily dosage of 17 mg)</a:t>
            </a:r>
            <a:endParaRPr lang="en-US" dirty="0">
              <a:effectLst/>
              <a:ea typeface="Times New Roman" panose="02020603050405020304" pitchFamily="18" charset="0"/>
            </a:endParaRPr>
          </a:p>
          <a:p>
            <a:pPr marL="0" marR="0">
              <a:spcBef>
                <a:spcPts val="0"/>
              </a:spcBef>
              <a:spcAft>
                <a:spcPts val="0"/>
              </a:spcAft>
            </a:pPr>
            <a:r>
              <a:rPr lang="en-US" dirty="0">
                <a:solidFill>
                  <a:srgbClr val="000000"/>
                </a:solidFill>
                <a:effectLst/>
                <a:ea typeface="Calibri" panose="020F0502020204030204" pitchFamily="34" charset="0"/>
              </a:rPr>
              <a:t> </a:t>
            </a:r>
          </a:p>
          <a:p>
            <a:r>
              <a:rPr lang="en-US" dirty="0">
                <a:effectLst/>
                <a:ea typeface="Calibri" panose="020F0502020204030204" pitchFamily="34" charset="0"/>
              </a:rPr>
              <a:t>The recommended titration schedule for patients with either indication is summarized in Table 1. Footnotes below Table 1 provide further details for specific patient populations.  </a:t>
            </a:r>
            <a:endParaRPr lang="en-US" dirty="0"/>
          </a:p>
          <a:p>
            <a:r>
              <a:rPr lang="en-US" dirty="0"/>
              <a:t>NOTE the difference in maintenance and titration recommendations for patients with DS versus those with LGS:</a:t>
            </a:r>
          </a:p>
          <a:p>
            <a:pPr marL="171450" indent="-171450">
              <a:buFont typeface="Arial" panose="020B0604020202020204" pitchFamily="34" charset="0"/>
              <a:buChar char="•"/>
            </a:pPr>
            <a:r>
              <a:rPr lang="en-US" dirty="0"/>
              <a:t>For patients with DS, </a:t>
            </a:r>
            <a:r>
              <a:rPr lang="en-US" b="0" i="0" u="none" strike="noStrike" baseline="0" dirty="0"/>
              <a:t>dosage </a:t>
            </a:r>
            <a:r>
              <a:rPr lang="en-US" b="0" i="1" u="none" strike="noStrike" baseline="0" dirty="0"/>
              <a:t>may be</a:t>
            </a:r>
            <a:r>
              <a:rPr lang="en-US" b="0" i="0" u="none" strike="noStrike" baseline="0" dirty="0"/>
              <a:t> increased based on clinical response to the maximum dosage, as needed</a:t>
            </a:r>
          </a:p>
          <a:p>
            <a:pPr marL="171450" indent="-171450">
              <a:buFont typeface="Arial" panose="020B0604020202020204" pitchFamily="34" charset="0"/>
              <a:buChar char="•"/>
            </a:pPr>
            <a:r>
              <a:rPr lang="en-US" dirty="0"/>
              <a:t>For patients with LGS, dosage </a:t>
            </a:r>
            <a:r>
              <a:rPr lang="en-US" b="0" i="1" u="none" strike="noStrike" baseline="0" dirty="0"/>
              <a:t>should be</a:t>
            </a:r>
            <a:r>
              <a:rPr lang="en-US" b="0" i="0" u="none" strike="noStrike" baseline="0" dirty="0"/>
              <a:t> increased as tolerated to the recommended maintenance dosage (i.e., Day 14).</a:t>
            </a:r>
            <a:endParaRPr lang="en-US" dirty="0"/>
          </a:p>
          <a:p>
            <a:r>
              <a:rPr lang="en-US" b="0" i="0" u="none" strike="noStrike" baseline="0" dirty="0"/>
              <a:t>Recommendations are also provided for patients taking  concomitant strong CYP1A2 or CYP2D6 inhibitors or in patients with severe renal impairment. These are discussed in  Sections 2.3 and 2.4, respectively. </a:t>
            </a:r>
            <a:endParaRPr lang="en-US" dirty="0"/>
          </a:p>
          <a:p>
            <a:endParaRPr lang="en-US" dirty="0"/>
          </a:p>
        </p:txBody>
      </p:sp>
      <p:pic>
        <p:nvPicPr>
          <p:cNvPr id="57" name="Picture Placeholder 56">
            <a:extLst>
              <a:ext uri="{FF2B5EF4-FFF2-40B4-BE49-F238E27FC236}">
                <a16:creationId xmlns:a16="http://schemas.microsoft.com/office/drawing/2014/main" id="{89F7B565-AF70-45D0-9C81-1928C9040593}"/>
              </a:ext>
            </a:extLst>
          </p:cNvPr>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352" r="352"/>
          <a:stretch/>
        </p:blipFill>
        <p:spPr>
          <a:xfrm>
            <a:off x="310194" y="470450"/>
            <a:ext cx="4416552" cy="5756108"/>
          </a:xfrm>
        </p:spPr>
      </p:pic>
      <p:grpSp>
        <p:nvGrpSpPr>
          <p:cNvPr id="3" name="Group 2">
            <a:extLst>
              <a:ext uri="{FF2B5EF4-FFF2-40B4-BE49-F238E27FC236}">
                <a16:creationId xmlns:a16="http://schemas.microsoft.com/office/drawing/2014/main" id="{26079FA1-7AF4-7440-8A52-E6E96A2383FC}"/>
              </a:ext>
            </a:extLst>
          </p:cNvPr>
          <p:cNvGrpSpPr/>
          <p:nvPr/>
        </p:nvGrpSpPr>
        <p:grpSpPr>
          <a:xfrm>
            <a:off x="4868255" y="3672462"/>
            <a:ext cx="257810" cy="257810"/>
            <a:chOff x="4878323" y="1639950"/>
            <a:chExt cx="257810" cy="257810"/>
          </a:xfrm>
        </p:grpSpPr>
        <p:sp>
          <p:nvSpPr>
            <p:cNvPr id="61" name="object 34">
              <a:extLst>
                <a:ext uri="{FF2B5EF4-FFF2-40B4-BE49-F238E27FC236}">
                  <a16:creationId xmlns:a16="http://schemas.microsoft.com/office/drawing/2014/main" id="{E15647DC-707F-48BA-99C2-063DB584ACB1}"/>
                </a:ext>
              </a:extLst>
            </p:cNvPr>
            <p:cNvSpPr/>
            <p:nvPr/>
          </p:nvSpPr>
          <p:spPr>
            <a:xfrm>
              <a:off x="4878323" y="1639950"/>
              <a:ext cx="257810" cy="257810"/>
            </a:xfrm>
            <a:custGeom>
              <a:avLst/>
              <a:gdLst/>
              <a:ahLst/>
              <a:cxnLst/>
              <a:rect l="l" t="t" r="r" b="b"/>
              <a:pathLst>
                <a:path w="257810" h="257810">
                  <a:moveTo>
                    <a:pt x="128778" y="0"/>
                  </a:moveTo>
                  <a:lnTo>
                    <a:pt x="78652" y="10120"/>
                  </a:lnTo>
                  <a:lnTo>
                    <a:pt x="37719" y="37718"/>
                  </a:lnTo>
                  <a:lnTo>
                    <a:pt x="10120" y="78652"/>
                  </a:lnTo>
                  <a:lnTo>
                    <a:pt x="0" y="128777"/>
                  </a:lnTo>
                  <a:lnTo>
                    <a:pt x="10120" y="178903"/>
                  </a:lnTo>
                  <a:lnTo>
                    <a:pt x="37719" y="219836"/>
                  </a:lnTo>
                  <a:lnTo>
                    <a:pt x="78652" y="247435"/>
                  </a:lnTo>
                  <a:lnTo>
                    <a:pt x="128778" y="257555"/>
                  </a:lnTo>
                  <a:lnTo>
                    <a:pt x="178903" y="247435"/>
                  </a:lnTo>
                  <a:lnTo>
                    <a:pt x="219837" y="219836"/>
                  </a:lnTo>
                  <a:lnTo>
                    <a:pt x="247435" y="178903"/>
                  </a:lnTo>
                  <a:lnTo>
                    <a:pt x="257556" y="128777"/>
                  </a:lnTo>
                  <a:lnTo>
                    <a:pt x="247435" y="78652"/>
                  </a:lnTo>
                  <a:lnTo>
                    <a:pt x="219836" y="37718"/>
                  </a:lnTo>
                  <a:lnTo>
                    <a:pt x="178903" y="10120"/>
                  </a:lnTo>
                  <a:lnTo>
                    <a:pt x="128778" y="0"/>
                  </a:lnTo>
                  <a:close/>
                </a:path>
              </a:pathLst>
            </a:custGeom>
            <a:solidFill>
              <a:schemeClr val="bg2"/>
            </a:solidFill>
          </p:spPr>
          <p:txBody>
            <a:bodyPr wrap="square" lIns="0" tIns="0" rIns="0" bIns="0" rtlCol="0"/>
            <a:lstStyle/>
            <a:p>
              <a:endParaRPr/>
            </a:p>
          </p:txBody>
        </p:sp>
        <p:sp>
          <p:nvSpPr>
            <p:cNvPr id="62" name="object 35">
              <a:extLst>
                <a:ext uri="{FF2B5EF4-FFF2-40B4-BE49-F238E27FC236}">
                  <a16:creationId xmlns:a16="http://schemas.microsoft.com/office/drawing/2014/main" id="{6E36B678-DD0E-44AF-95B1-B8FE2CE8AEFF}"/>
                </a:ext>
              </a:extLst>
            </p:cNvPr>
            <p:cNvSpPr txBox="1"/>
            <p:nvPr/>
          </p:nvSpPr>
          <p:spPr>
            <a:xfrm>
              <a:off x="4955993" y="1671102"/>
              <a:ext cx="102870" cy="186690"/>
            </a:xfrm>
            <a:prstGeom prst="rect">
              <a:avLst/>
            </a:prstGeom>
          </p:spPr>
          <p:txBody>
            <a:bodyPr vert="horz" wrap="square" lIns="0" tIns="13335" rIns="0" bIns="0" rtlCol="0">
              <a:spAutoFit/>
            </a:bodyPr>
            <a:lstStyle/>
            <a:p>
              <a:pPr marL="12700">
                <a:lnSpc>
                  <a:spcPct val="100000"/>
                </a:lnSpc>
                <a:spcBef>
                  <a:spcPts val="105"/>
                </a:spcBef>
              </a:pPr>
              <a:r>
                <a:rPr sz="1050" b="1" dirty="0">
                  <a:solidFill>
                    <a:srgbClr val="FFFFFF"/>
                  </a:solidFill>
                  <a:latin typeface="Segoe UI"/>
                  <a:cs typeface="Segoe UI"/>
                </a:rPr>
                <a:t>2</a:t>
              </a:r>
              <a:endParaRPr sz="1050" dirty="0">
                <a:latin typeface="Segoe UI"/>
                <a:cs typeface="Segoe UI"/>
              </a:endParaRPr>
            </a:p>
          </p:txBody>
        </p:sp>
      </p:grpSp>
      <p:sp>
        <p:nvSpPr>
          <p:cNvPr id="63" name="Green Box">
            <a:extLst>
              <a:ext uri="{FF2B5EF4-FFF2-40B4-BE49-F238E27FC236}">
                <a16:creationId xmlns:a16="http://schemas.microsoft.com/office/drawing/2014/main" id="{CC4DE343-295C-4CF0-9A55-6EA689007D88}"/>
              </a:ext>
            </a:extLst>
          </p:cNvPr>
          <p:cNvSpPr txBox="1"/>
          <p:nvPr/>
        </p:nvSpPr>
        <p:spPr>
          <a:xfrm>
            <a:off x="710799" y="1302911"/>
            <a:ext cx="3556121" cy="1378146"/>
          </a:xfrm>
          <a:prstGeom prst="rect">
            <a:avLst/>
          </a:prstGeom>
          <a:noFill/>
          <a:ln w="25400">
            <a:solidFill>
              <a:srgbClr val="4B8B2B"/>
            </a:solidFill>
          </a:ln>
        </p:spPr>
        <p:txBody>
          <a:bodyPr vert="horz" wrap="square" lIns="0" tIns="40640" rIns="0" bIns="0" rtlCol="0">
            <a:noAutofit/>
          </a:bodyPr>
          <a:lstStyle/>
          <a:p>
            <a:pPr>
              <a:lnSpc>
                <a:spcPct val="100000"/>
              </a:lnSpc>
              <a:spcBef>
                <a:spcPts val="320"/>
              </a:spcBef>
            </a:pPr>
            <a:endParaRPr sz="1050" dirty="0">
              <a:latin typeface="Segoe UI"/>
              <a:cs typeface="Segoe UI"/>
            </a:endParaRPr>
          </a:p>
        </p:txBody>
      </p:sp>
      <p:sp>
        <p:nvSpPr>
          <p:cNvPr id="64" name="#1">
            <a:extLst>
              <a:ext uri="{FF2B5EF4-FFF2-40B4-BE49-F238E27FC236}">
                <a16:creationId xmlns:a16="http://schemas.microsoft.com/office/drawing/2014/main" id="{69EA6889-2F99-48F3-99DD-FE5930A86FC9}"/>
              </a:ext>
            </a:extLst>
          </p:cNvPr>
          <p:cNvSpPr/>
          <p:nvPr/>
        </p:nvSpPr>
        <p:spPr>
          <a:xfrm>
            <a:off x="553694" y="1271426"/>
            <a:ext cx="257810" cy="257810"/>
          </a:xfrm>
          <a:custGeom>
            <a:avLst/>
            <a:gdLst/>
            <a:ahLst/>
            <a:cxnLst/>
            <a:rect l="l" t="t" r="r" b="b"/>
            <a:pathLst>
              <a:path w="257810" h="257809">
                <a:moveTo>
                  <a:pt x="128778" y="0"/>
                </a:moveTo>
                <a:lnTo>
                  <a:pt x="78652" y="10120"/>
                </a:lnTo>
                <a:lnTo>
                  <a:pt x="37719" y="37718"/>
                </a:lnTo>
                <a:lnTo>
                  <a:pt x="10120" y="78652"/>
                </a:lnTo>
                <a:lnTo>
                  <a:pt x="0" y="128777"/>
                </a:lnTo>
                <a:lnTo>
                  <a:pt x="10120" y="178903"/>
                </a:lnTo>
                <a:lnTo>
                  <a:pt x="37719" y="219836"/>
                </a:lnTo>
                <a:lnTo>
                  <a:pt x="78652" y="247435"/>
                </a:lnTo>
                <a:lnTo>
                  <a:pt x="128778" y="257555"/>
                </a:lnTo>
                <a:lnTo>
                  <a:pt x="178903" y="247435"/>
                </a:lnTo>
                <a:lnTo>
                  <a:pt x="219837" y="219836"/>
                </a:lnTo>
                <a:lnTo>
                  <a:pt x="247435" y="178903"/>
                </a:lnTo>
                <a:lnTo>
                  <a:pt x="257556" y="128777"/>
                </a:lnTo>
                <a:lnTo>
                  <a:pt x="247435" y="78652"/>
                </a:lnTo>
                <a:lnTo>
                  <a:pt x="219836" y="37718"/>
                </a:lnTo>
                <a:lnTo>
                  <a:pt x="178903" y="10120"/>
                </a:lnTo>
                <a:lnTo>
                  <a:pt x="128778" y="0"/>
                </a:lnTo>
                <a:close/>
              </a:path>
            </a:pathLst>
          </a:custGeom>
          <a:solidFill>
            <a:srgbClr val="4B8B2B"/>
          </a:solidFill>
        </p:spPr>
        <p:txBody>
          <a:bodyPr wrap="square" lIns="0" tIns="0" rIns="0" bIns="0" rtlCol="0" anchor="ctr"/>
          <a:lstStyle/>
          <a:p>
            <a:pPr marL="12700" marR="0" lvl="0" indent="0" algn="ctr" defTabSz="914400" rtl="0" eaLnBrk="1" fontAlgn="auto" latinLnBrk="0" hangingPunct="1">
              <a:lnSpc>
                <a:spcPct val="100000"/>
              </a:lnSpc>
              <a:spcBef>
                <a:spcPts val="105"/>
              </a:spcBef>
              <a:spcAft>
                <a:spcPts val="0"/>
              </a:spcAft>
              <a:buClrTx/>
              <a:buSzTx/>
              <a:buFontTx/>
              <a:buNone/>
              <a:tabLst/>
              <a:defRPr/>
            </a:pPr>
            <a:r>
              <a:rPr kumimoji="0" lang="en-US" sz="1050" b="1" i="0" u="none" strike="noStrike" kern="1200" cap="none" spc="0" normalizeH="0" baseline="0" noProof="0" dirty="0">
                <a:ln>
                  <a:noFill/>
                </a:ln>
                <a:solidFill>
                  <a:srgbClr val="FFFFFF"/>
                </a:solidFill>
                <a:effectLst/>
                <a:uLnTx/>
                <a:uFillTx/>
                <a:latin typeface="Segoe UI"/>
                <a:ea typeface="+mn-ea"/>
                <a:cs typeface="Segoe UI"/>
              </a:rPr>
              <a:t>1</a:t>
            </a:r>
            <a:endParaRPr kumimoji="0" lang="en-US" sz="1050" b="0" i="0" u="none" strike="noStrike" kern="1200" cap="none" spc="0" normalizeH="0" baseline="0" noProof="0" dirty="0">
              <a:ln>
                <a:noFill/>
              </a:ln>
              <a:solidFill>
                <a:prstClr val="black"/>
              </a:solidFill>
              <a:effectLst/>
              <a:uLnTx/>
              <a:uFillTx/>
              <a:latin typeface="Segoe UI"/>
              <a:ea typeface="+mn-ea"/>
              <a:cs typeface="Segoe UI"/>
            </a:endParaRPr>
          </a:p>
        </p:txBody>
      </p:sp>
      <p:sp>
        <p:nvSpPr>
          <p:cNvPr id="65" name="Green Box">
            <a:extLst>
              <a:ext uri="{FF2B5EF4-FFF2-40B4-BE49-F238E27FC236}">
                <a16:creationId xmlns:a16="http://schemas.microsoft.com/office/drawing/2014/main" id="{6D63B27A-1118-4B6E-9ACC-6D8000B2C3FF}"/>
              </a:ext>
            </a:extLst>
          </p:cNvPr>
          <p:cNvSpPr txBox="1"/>
          <p:nvPr/>
        </p:nvSpPr>
        <p:spPr>
          <a:xfrm>
            <a:off x="740409" y="2852824"/>
            <a:ext cx="3556121" cy="1639277"/>
          </a:xfrm>
          <a:prstGeom prst="rect">
            <a:avLst/>
          </a:prstGeom>
          <a:noFill/>
          <a:ln w="25400">
            <a:solidFill>
              <a:schemeClr val="bg2"/>
            </a:solidFill>
          </a:ln>
        </p:spPr>
        <p:txBody>
          <a:bodyPr vert="horz" wrap="square" lIns="0" tIns="40640" rIns="0" bIns="0" rtlCol="0">
            <a:noAutofit/>
          </a:bodyPr>
          <a:lstStyle/>
          <a:p>
            <a:pPr>
              <a:lnSpc>
                <a:spcPct val="100000"/>
              </a:lnSpc>
              <a:spcBef>
                <a:spcPts val="320"/>
              </a:spcBef>
            </a:pPr>
            <a:endParaRPr sz="1050" dirty="0">
              <a:latin typeface="Segoe UI"/>
              <a:cs typeface="Segoe UI"/>
            </a:endParaRPr>
          </a:p>
        </p:txBody>
      </p:sp>
      <p:sp>
        <p:nvSpPr>
          <p:cNvPr id="66" name="#1">
            <a:extLst>
              <a:ext uri="{FF2B5EF4-FFF2-40B4-BE49-F238E27FC236}">
                <a16:creationId xmlns:a16="http://schemas.microsoft.com/office/drawing/2014/main" id="{6922875E-C0C7-4603-BD94-626F6CF31A46}"/>
              </a:ext>
            </a:extLst>
          </p:cNvPr>
          <p:cNvSpPr/>
          <p:nvPr/>
        </p:nvSpPr>
        <p:spPr>
          <a:xfrm>
            <a:off x="562572" y="2786644"/>
            <a:ext cx="257810" cy="257810"/>
          </a:xfrm>
          <a:custGeom>
            <a:avLst/>
            <a:gdLst/>
            <a:ahLst/>
            <a:cxnLst/>
            <a:rect l="l" t="t" r="r" b="b"/>
            <a:pathLst>
              <a:path w="257810" h="257809">
                <a:moveTo>
                  <a:pt x="128778" y="0"/>
                </a:moveTo>
                <a:lnTo>
                  <a:pt x="78652" y="10120"/>
                </a:lnTo>
                <a:lnTo>
                  <a:pt x="37719" y="37718"/>
                </a:lnTo>
                <a:lnTo>
                  <a:pt x="10120" y="78652"/>
                </a:lnTo>
                <a:lnTo>
                  <a:pt x="0" y="128777"/>
                </a:lnTo>
                <a:lnTo>
                  <a:pt x="10120" y="178903"/>
                </a:lnTo>
                <a:lnTo>
                  <a:pt x="37719" y="219836"/>
                </a:lnTo>
                <a:lnTo>
                  <a:pt x="78652" y="247435"/>
                </a:lnTo>
                <a:lnTo>
                  <a:pt x="128778" y="257555"/>
                </a:lnTo>
                <a:lnTo>
                  <a:pt x="178903" y="247435"/>
                </a:lnTo>
                <a:lnTo>
                  <a:pt x="219837" y="219836"/>
                </a:lnTo>
                <a:lnTo>
                  <a:pt x="247435" y="178903"/>
                </a:lnTo>
                <a:lnTo>
                  <a:pt x="257556" y="128777"/>
                </a:lnTo>
                <a:lnTo>
                  <a:pt x="247435" y="78652"/>
                </a:lnTo>
                <a:lnTo>
                  <a:pt x="219836" y="37718"/>
                </a:lnTo>
                <a:lnTo>
                  <a:pt x="178903" y="10120"/>
                </a:lnTo>
                <a:lnTo>
                  <a:pt x="128778" y="0"/>
                </a:lnTo>
                <a:close/>
              </a:path>
            </a:pathLst>
          </a:custGeom>
          <a:solidFill>
            <a:schemeClr val="bg2"/>
          </a:solidFill>
        </p:spPr>
        <p:txBody>
          <a:bodyPr wrap="square" lIns="0" tIns="0" rIns="0" bIns="0" rtlCol="0" anchor="ctr"/>
          <a:lstStyle/>
          <a:p>
            <a:pPr marL="12700" marR="0" lvl="0" indent="0" algn="ctr" defTabSz="914400" rtl="0" eaLnBrk="1" fontAlgn="auto" latinLnBrk="0" hangingPunct="1">
              <a:lnSpc>
                <a:spcPct val="100000"/>
              </a:lnSpc>
              <a:spcBef>
                <a:spcPts val="105"/>
              </a:spcBef>
              <a:spcAft>
                <a:spcPts val="0"/>
              </a:spcAft>
              <a:buClrTx/>
              <a:buSzTx/>
              <a:buFontTx/>
              <a:buNone/>
              <a:tabLst/>
              <a:defRPr/>
            </a:pPr>
            <a:r>
              <a:rPr kumimoji="0" lang="en-US" sz="1050" b="1" i="0" u="none" strike="noStrike" kern="1200" cap="none" spc="0" normalizeH="0" baseline="0" noProof="0" dirty="0">
                <a:ln>
                  <a:noFill/>
                </a:ln>
                <a:solidFill>
                  <a:srgbClr val="FFFFFF"/>
                </a:solidFill>
                <a:effectLst/>
                <a:uLnTx/>
                <a:uFillTx/>
                <a:latin typeface="Segoe UI"/>
                <a:ea typeface="+mn-ea"/>
                <a:cs typeface="Segoe UI"/>
              </a:rPr>
              <a:t>2</a:t>
            </a:r>
            <a:endParaRPr kumimoji="0" lang="en-US" sz="1050" b="0" i="0" u="none" strike="noStrike" kern="1200" cap="none" spc="0" normalizeH="0" baseline="0" noProof="0" dirty="0">
              <a:ln>
                <a:noFill/>
              </a:ln>
              <a:solidFill>
                <a:prstClr val="black"/>
              </a:solidFill>
              <a:effectLst/>
              <a:uLnTx/>
              <a:uFillTx/>
              <a:latin typeface="Segoe UI"/>
              <a:ea typeface="+mn-ea"/>
              <a:cs typeface="Segoe UI"/>
            </a:endParaRPr>
          </a:p>
        </p:txBody>
      </p:sp>
      <p:sp>
        <p:nvSpPr>
          <p:cNvPr id="2" name="Slide Number Placeholder 1">
            <a:extLst>
              <a:ext uri="{FF2B5EF4-FFF2-40B4-BE49-F238E27FC236}">
                <a16:creationId xmlns:a16="http://schemas.microsoft.com/office/drawing/2014/main" id="{FE277801-1BC1-4E04-A617-99DED5A2B22A}"/>
              </a:ext>
            </a:extLst>
          </p:cNvPr>
          <p:cNvSpPr>
            <a:spLocks noGrp="1"/>
          </p:cNvSpPr>
          <p:nvPr>
            <p:ph type="sldNum" sz="quarter" idx="4"/>
          </p:nvPr>
        </p:nvSpPr>
        <p:spPr/>
        <p:txBody>
          <a:bodyPr/>
          <a:lstStyle/>
          <a:p>
            <a:fld id="{5D2F3693-3E64-EA49-9E40-0333868C2033}" type="slidenum">
              <a:rPr lang="en-US" smtClean="0"/>
              <a:pPr/>
              <a:t>11</a:t>
            </a:fld>
            <a:r>
              <a:rPr lang="en-US" dirty="0"/>
              <a:t> of 108</a:t>
            </a:r>
          </a:p>
        </p:txBody>
      </p:sp>
      <p:sp>
        <p:nvSpPr>
          <p:cNvPr id="5" name="Rectangle 4">
            <a:extLst>
              <a:ext uri="{FF2B5EF4-FFF2-40B4-BE49-F238E27FC236}">
                <a16:creationId xmlns:a16="http://schemas.microsoft.com/office/drawing/2014/main" id="{8CE2ADEE-CAAA-46A8-9FBF-ABC5B501ACA8}"/>
              </a:ext>
            </a:extLst>
          </p:cNvPr>
          <p:cNvSpPr/>
          <p:nvPr/>
        </p:nvSpPr>
        <p:spPr>
          <a:xfrm>
            <a:off x="4868255" y="470450"/>
            <a:ext cx="520491" cy="4084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B7799F29-7A74-4B89-837A-4381840B820A}"/>
              </a:ext>
            </a:extLst>
          </p:cNvPr>
          <p:cNvGrpSpPr/>
          <p:nvPr/>
        </p:nvGrpSpPr>
        <p:grpSpPr>
          <a:xfrm>
            <a:off x="4922145" y="876540"/>
            <a:ext cx="257810" cy="257810"/>
            <a:chOff x="4878323" y="1639950"/>
            <a:chExt cx="257810" cy="257810"/>
          </a:xfrm>
        </p:grpSpPr>
        <p:sp>
          <p:nvSpPr>
            <p:cNvPr id="19" name="object 34">
              <a:extLst>
                <a:ext uri="{FF2B5EF4-FFF2-40B4-BE49-F238E27FC236}">
                  <a16:creationId xmlns:a16="http://schemas.microsoft.com/office/drawing/2014/main" id="{CE479146-F104-4813-BAA5-C58F710B2BFB}"/>
                </a:ext>
              </a:extLst>
            </p:cNvPr>
            <p:cNvSpPr/>
            <p:nvPr/>
          </p:nvSpPr>
          <p:spPr>
            <a:xfrm>
              <a:off x="4878323" y="1639950"/>
              <a:ext cx="257810" cy="257810"/>
            </a:xfrm>
            <a:custGeom>
              <a:avLst/>
              <a:gdLst/>
              <a:ahLst/>
              <a:cxnLst/>
              <a:rect l="l" t="t" r="r" b="b"/>
              <a:pathLst>
                <a:path w="257810" h="257810">
                  <a:moveTo>
                    <a:pt x="128778" y="0"/>
                  </a:moveTo>
                  <a:lnTo>
                    <a:pt x="78652" y="10120"/>
                  </a:lnTo>
                  <a:lnTo>
                    <a:pt x="37719" y="37718"/>
                  </a:lnTo>
                  <a:lnTo>
                    <a:pt x="10120" y="78652"/>
                  </a:lnTo>
                  <a:lnTo>
                    <a:pt x="0" y="128777"/>
                  </a:lnTo>
                  <a:lnTo>
                    <a:pt x="10120" y="178903"/>
                  </a:lnTo>
                  <a:lnTo>
                    <a:pt x="37719" y="219836"/>
                  </a:lnTo>
                  <a:lnTo>
                    <a:pt x="78652" y="247435"/>
                  </a:lnTo>
                  <a:lnTo>
                    <a:pt x="128778" y="257555"/>
                  </a:lnTo>
                  <a:lnTo>
                    <a:pt x="178903" y="247435"/>
                  </a:lnTo>
                  <a:lnTo>
                    <a:pt x="219837" y="219836"/>
                  </a:lnTo>
                  <a:lnTo>
                    <a:pt x="247435" y="178903"/>
                  </a:lnTo>
                  <a:lnTo>
                    <a:pt x="257556" y="128777"/>
                  </a:lnTo>
                  <a:lnTo>
                    <a:pt x="247435" y="78652"/>
                  </a:lnTo>
                  <a:lnTo>
                    <a:pt x="219836" y="37718"/>
                  </a:lnTo>
                  <a:lnTo>
                    <a:pt x="178903" y="10120"/>
                  </a:lnTo>
                  <a:lnTo>
                    <a:pt x="128778" y="0"/>
                  </a:lnTo>
                  <a:close/>
                </a:path>
              </a:pathLst>
            </a:custGeom>
            <a:solidFill>
              <a:srgbClr val="4C8C2B"/>
            </a:solidFill>
          </p:spPr>
          <p:txBody>
            <a:bodyPr wrap="square" lIns="0" tIns="0" rIns="0" bIns="0" rtlCol="0"/>
            <a:lstStyle/>
            <a:p>
              <a:endParaRPr/>
            </a:p>
          </p:txBody>
        </p:sp>
        <p:sp>
          <p:nvSpPr>
            <p:cNvPr id="20" name="object 35">
              <a:extLst>
                <a:ext uri="{FF2B5EF4-FFF2-40B4-BE49-F238E27FC236}">
                  <a16:creationId xmlns:a16="http://schemas.microsoft.com/office/drawing/2014/main" id="{A0C685E5-975A-4171-928B-0AE5720996CE}"/>
                </a:ext>
              </a:extLst>
            </p:cNvPr>
            <p:cNvSpPr txBox="1"/>
            <p:nvPr/>
          </p:nvSpPr>
          <p:spPr>
            <a:xfrm>
              <a:off x="4939688" y="1673451"/>
              <a:ext cx="102870" cy="175048"/>
            </a:xfrm>
            <a:prstGeom prst="rect">
              <a:avLst/>
            </a:prstGeom>
          </p:spPr>
          <p:txBody>
            <a:bodyPr vert="horz" wrap="square" lIns="0" tIns="13335" rIns="0" bIns="0" rtlCol="0">
              <a:spAutoFit/>
            </a:bodyPr>
            <a:lstStyle/>
            <a:p>
              <a:pPr marL="12700">
                <a:lnSpc>
                  <a:spcPct val="100000"/>
                </a:lnSpc>
                <a:spcBef>
                  <a:spcPts val="105"/>
                </a:spcBef>
              </a:pPr>
              <a:r>
                <a:rPr lang="en-US" sz="1050" b="1" dirty="0">
                  <a:solidFill>
                    <a:srgbClr val="FFFFFF"/>
                  </a:solidFill>
                  <a:latin typeface="Segoe UI"/>
                  <a:cs typeface="Segoe UI"/>
                </a:rPr>
                <a:t>1</a:t>
              </a:r>
              <a:endParaRPr sz="1050" dirty="0">
                <a:latin typeface="Segoe UI"/>
                <a:cs typeface="Segoe UI"/>
              </a:endParaRPr>
            </a:p>
          </p:txBody>
        </p:sp>
      </p:grpSp>
      <p:sp>
        <p:nvSpPr>
          <p:cNvPr id="16" name="TextBox 15">
            <a:extLst>
              <a:ext uri="{FF2B5EF4-FFF2-40B4-BE49-F238E27FC236}">
                <a16:creationId xmlns:a16="http://schemas.microsoft.com/office/drawing/2014/main" id="{292957FA-CEFD-4E01-B6F5-0671F40C6720}"/>
              </a:ext>
            </a:extLst>
          </p:cNvPr>
          <p:cNvSpPr txBox="1"/>
          <p:nvPr/>
        </p:nvSpPr>
        <p:spPr>
          <a:xfrm>
            <a:off x="4900603" y="474284"/>
            <a:ext cx="3327409" cy="261610"/>
          </a:xfrm>
          <a:prstGeom prst="rect">
            <a:avLst/>
          </a:prstGeom>
          <a:noFill/>
        </p:spPr>
        <p:txBody>
          <a:bodyPr wrap="square">
            <a:spAutoFit/>
          </a:bodyPr>
          <a:lstStyle/>
          <a:p>
            <a:r>
              <a:rPr lang="en-US" sz="1100" b="1" dirty="0">
                <a:latin typeface="Segoe UI" panose="020B0502040204020203" pitchFamily="34" charset="0"/>
                <a:cs typeface="Segoe UI" panose="020B0502040204020203" pitchFamily="34" charset="0"/>
              </a:rPr>
              <a:t>Lennox-</a:t>
            </a:r>
            <a:r>
              <a:rPr lang="en-US" sz="1100" b="1" dirty="0" err="1">
                <a:latin typeface="Segoe UI" panose="020B0502040204020203" pitchFamily="34" charset="0"/>
                <a:cs typeface="Segoe UI" panose="020B0502040204020203" pitchFamily="34" charset="0"/>
              </a:rPr>
              <a:t>Gastaut</a:t>
            </a:r>
            <a:r>
              <a:rPr lang="en-US" sz="1100" b="1" dirty="0">
                <a:latin typeface="Segoe UI" panose="020B0502040204020203" pitchFamily="34" charset="0"/>
                <a:cs typeface="Segoe UI" panose="020B0502040204020203" pitchFamily="34" charset="0"/>
              </a:rPr>
              <a:t> Syndrome (DS)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Content Placeholder 49">
            <a:extLst>
              <a:ext uri="{FF2B5EF4-FFF2-40B4-BE49-F238E27FC236}">
                <a16:creationId xmlns:a16="http://schemas.microsoft.com/office/drawing/2014/main" id="{27CA7F06-6DCF-4D8F-A8E4-2CA07F8AC716}"/>
              </a:ext>
            </a:extLst>
          </p:cNvPr>
          <p:cNvSpPr>
            <a:spLocks noGrp="1"/>
          </p:cNvSpPr>
          <p:nvPr>
            <p:ph idx="1"/>
          </p:nvPr>
        </p:nvSpPr>
        <p:spPr>
          <a:xfrm>
            <a:off x="5207036" y="544482"/>
            <a:ext cx="3653185" cy="5793256"/>
          </a:xfrm>
        </p:spPr>
        <p:txBody>
          <a:bodyPr/>
          <a:lstStyle/>
          <a:p>
            <a:r>
              <a:rPr lang="en-US" dirty="0"/>
              <a:t>Section 2.3 describes dosage modifications needed in patients who are taking FINTEPLA concomitantly with  drugs that are strong </a:t>
            </a:r>
            <a:r>
              <a:rPr lang="en-US" b="0" i="0" u="none" strike="noStrike" baseline="0" dirty="0">
                <a:solidFill>
                  <a:srgbClr val="000000"/>
                </a:solidFill>
              </a:rPr>
              <a:t>CYP1A2 or CYP2D6 inhibitors. In these patients, the recommended maximum total daily dosage is 20 mg without concomitant </a:t>
            </a:r>
            <a:r>
              <a:rPr lang="en-US" b="0" i="0" u="none" strike="noStrike" baseline="0" dirty="0" err="1">
                <a:solidFill>
                  <a:srgbClr val="000000"/>
                </a:solidFill>
              </a:rPr>
              <a:t>stiripentol</a:t>
            </a:r>
            <a:r>
              <a:rPr lang="en-US" b="0" i="0" u="none" strike="noStrike" baseline="0" dirty="0">
                <a:solidFill>
                  <a:srgbClr val="000000"/>
                </a:solidFill>
              </a:rPr>
              <a:t> and</a:t>
            </a:r>
            <a:br>
              <a:rPr lang="en-US" b="0" i="0" u="none" strike="noStrike" baseline="0" dirty="0">
                <a:solidFill>
                  <a:srgbClr val="000000"/>
                </a:solidFill>
              </a:rPr>
            </a:br>
            <a:r>
              <a:rPr lang="en-US" b="0" i="0" u="none" strike="noStrike" baseline="0" dirty="0">
                <a:solidFill>
                  <a:srgbClr val="000000"/>
                </a:solidFill>
              </a:rPr>
              <a:t>17 mg with concomitant </a:t>
            </a:r>
            <a:r>
              <a:rPr lang="en-US" b="0" i="0" u="none" strike="noStrike" baseline="0" dirty="0" err="1">
                <a:solidFill>
                  <a:srgbClr val="000000"/>
                </a:solidFill>
              </a:rPr>
              <a:t>stiripentol</a:t>
            </a:r>
            <a:r>
              <a:rPr lang="en-US" b="0" i="0" u="none" strike="noStrike" baseline="0" dirty="0">
                <a:solidFill>
                  <a:srgbClr val="000000"/>
                </a:solidFill>
              </a:rPr>
              <a:t> plus clobazam.</a:t>
            </a:r>
            <a:endParaRPr lang="en-US" dirty="0"/>
          </a:p>
          <a:p>
            <a:endParaRPr lang="en-US" dirty="0"/>
          </a:p>
        </p:txBody>
      </p:sp>
      <p:pic>
        <p:nvPicPr>
          <p:cNvPr id="57" name="Picture Placeholder 56">
            <a:extLst>
              <a:ext uri="{FF2B5EF4-FFF2-40B4-BE49-F238E27FC236}">
                <a16:creationId xmlns:a16="http://schemas.microsoft.com/office/drawing/2014/main" id="{89F7B565-AF70-45D0-9C81-1928C9040593}"/>
              </a:ext>
            </a:extLst>
          </p:cNvPr>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352" r="352"/>
          <a:stretch/>
        </p:blipFill>
        <p:spPr>
          <a:xfrm>
            <a:off x="310194" y="470450"/>
            <a:ext cx="4416552" cy="5756108"/>
          </a:xfrm>
        </p:spPr>
      </p:pic>
      <p:sp>
        <p:nvSpPr>
          <p:cNvPr id="65" name="Green Box">
            <a:extLst>
              <a:ext uri="{FF2B5EF4-FFF2-40B4-BE49-F238E27FC236}">
                <a16:creationId xmlns:a16="http://schemas.microsoft.com/office/drawing/2014/main" id="{6D63B27A-1118-4B6E-9ACC-6D8000B2C3FF}"/>
              </a:ext>
            </a:extLst>
          </p:cNvPr>
          <p:cNvSpPr txBox="1"/>
          <p:nvPr/>
        </p:nvSpPr>
        <p:spPr>
          <a:xfrm>
            <a:off x="710800" y="4691370"/>
            <a:ext cx="3556121" cy="637375"/>
          </a:xfrm>
          <a:prstGeom prst="rect">
            <a:avLst/>
          </a:prstGeom>
          <a:noFill/>
          <a:ln w="25400">
            <a:solidFill>
              <a:srgbClr val="4C8C2B"/>
            </a:solidFill>
          </a:ln>
        </p:spPr>
        <p:txBody>
          <a:bodyPr vert="horz" wrap="square" lIns="0" tIns="40640" rIns="0" bIns="0" rtlCol="0">
            <a:noAutofit/>
          </a:bodyPr>
          <a:lstStyle/>
          <a:p>
            <a:pPr>
              <a:lnSpc>
                <a:spcPct val="100000"/>
              </a:lnSpc>
              <a:spcBef>
                <a:spcPts val="320"/>
              </a:spcBef>
            </a:pPr>
            <a:endParaRPr sz="1050" dirty="0">
              <a:latin typeface="Segoe UI"/>
              <a:cs typeface="Segoe UI"/>
            </a:endParaRPr>
          </a:p>
        </p:txBody>
      </p:sp>
      <p:sp>
        <p:nvSpPr>
          <p:cNvPr id="66" name="#1">
            <a:extLst>
              <a:ext uri="{FF2B5EF4-FFF2-40B4-BE49-F238E27FC236}">
                <a16:creationId xmlns:a16="http://schemas.microsoft.com/office/drawing/2014/main" id="{6922875E-C0C7-4603-BD94-626F6CF31A46}"/>
              </a:ext>
            </a:extLst>
          </p:cNvPr>
          <p:cNvSpPr/>
          <p:nvPr/>
        </p:nvSpPr>
        <p:spPr>
          <a:xfrm>
            <a:off x="573842" y="4730853"/>
            <a:ext cx="257810" cy="257810"/>
          </a:xfrm>
          <a:custGeom>
            <a:avLst/>
            <a:gdLst/>
            <a:ahLst/>
            <a:cxnLst/>
            <a:rect l="l" t="t" r="r" b="b"/>
            <a:pathLst>
              <a:path w="257810" h="257809">
                <a:moveTo>
                  <a:pt x="128778" y="0"/>
                </a:moveTo>
                <a:lnTo>
                  <a:pt x="78652" y="10120"/>
                </a:lnTo>
                <a:lnTo>
                  <a:pt x="37719" y="37718"/>
                </a:lnTo>
                <a:lnTo>
                  <a:pt x="10120" y="78652"/>
                </a:lnTo>
                <a:lnTo>
                  <a:pt x="0" y="128777"/>
                </a:lnTo>
                <a:lnTo>
                  <a:pt x="10120" y="178903"/>
                </a:lnTo>
                <a:lnTo>
                  <a:pt x="37719" y="219836"/>
                </a:lnTo>
                <a:lnTo>
                  <a:pt x="78652" y="247435"/>
                </a:lnTo>
                <a:lnTo>
                  <a:pt x="128778" y="257555"/>
                </a:lnTo>
                <a:lnTo>
                  <a:pt x="178903" y="247435"/>
                </a:lnTo>
                <a:lnTo>
                  <a:pt x="219837" y="219836"/>
                </a:lnTo>
                <a:lnTo>
                  <a:pt x="247435" y="178903"/>
                </a:lnTo>
                <a:lnTo>
                  <a:pt x="257556" y="128777"/>
                </a:lnTo>
                <a:lnTo>
                  <a:pt x="247435" y="78652"/>
                </a:lnTo>
                <a:lnTo>
                  <a:pt x="219836" y="37718"/>
                </a:lnTo>
                <a:lnTo>
                  <a:pt x="178903" y="10120"/>
                </a:lnTo>
                <a:lnTo>
                  <a:pt x="128778" y="0"/>
                </a:lnTo>
                <a:close/>
              </a:path>
            </a:pathLst>
          </a:custGeom>
          <a:solidFill>
            <a:srgbClr val="4C8C2B"/>
          </a:solidFill>
        </p:spPr>
        <p:txBody>
          <a:bodyPr wrap="square" lIns="0" tIns="0" rIns="0" bIns="0" rtlCol="0" anchor="ctr"/>
          <a:lstStyle/>
          <a:p>
            <a:pPr marL="12700" marR="0" lvl="0" indent="0" algn="ctr" defTabSz="914400" rtl="0" eaLnBrk="1" fontAlgn="auto" latinLnBrk="0" hangingPunct="1">
              <a:lnSpc>
                <a:spcPct val="100000"/>
              </a:lnSpc>
              <a:spcBef>
                <a:spcPts val="105"/>
              </a:spcBef>
              <a:spcAft>
                <a:spcPts val="0"/>
              </a:spcAft>
              <a:buClrTx/>
              <a:buSzTx/>
              <a:buFontTx/>
              <a:buNone/>
              <a:tabLst/>
              <a:defRPr/>
            </a:pPr>
            <a:r>
              <a:rPr kumimoji="0" lang="en-US" sz="1050" b="1" i="0" u="none" strike="noStrike" kern="1200" cap="none" spc="0" normalizeH="0" baseline="0" noProof="0" dirty="0">
                <a:ln>
                  <a:noFill/>
                </a:ln>
                <a:solidFill>
                  <a:srgbClr val="FFFFFF"/>
                </a:solidFill>
                <a:effectLst/>
                <a:uLnTx/>
                <a:uFillTx/>
                <a:latin typeface="Segoe UI"/>
                <a:ea typeface="+mn-ea"/>
                <a:cs typeface="Segoe UI"/>
              </a:rPr>
              <a:t>1</a:t>
            </a:r>
            <a:endParaRPr kumimoji="0" lang="en-US" sz="1050" b="0" i="0" u="none" strike="noStrike" kern="1200" cap="none" spc="0" normalizeH="0" baseline="0" noProof="0" dirty="0">
              <a:ln>
                <a:noFill/>
              </a:ln>
              <a:solidFill>
                <a:prstClr val="black"/>
              </a:solidFill>
              <a:effectLst/>
              <a:uLnTx/>
              <a:uFillTx/>
              <a:latin typeface="Segoe UI"/>
              <a:ea typeface="+mn-ea"/>
              <a:cs typeface="Segoe UI"/>
            </a:endParaRPr>
          </a:p>
        </p:txBody>
      </p:sp>
      <p:sp>
        <p:nvSpPr>
          <p:cNvPr id="2" name="Slide Number Placeholder 1">
            <a:extLst>
              <a:ext uri="{FF2B5EF4-FFF2-40B4-BE49-F238E27FC236}">
                <a16:creationId xmlns:a16="http://schemas.microsoft.com/office/drawing/2014/main" id="{FE277801-1BC1-4E04-A617-99DED5A2B22A}"/>
              </a:ext>
            </a:extLst>
          </p:cNvPr>
          <p:cNvSpPr>
            <a:spLocks noGrp="1"/>
          </p:cNvSpPr>
          <p:nvPr>
            <p:ph type="sldNum" sz="quarter" idx="4"/>
          </p:nvPr>
        </p:nvSpPr>
        <p:spPr/>
        <p:txBody>
          <a:bodyPr/>
          <a:lstStyle/>
          <a:p>
            <a:fld id="{5D2F3693-3E64-EA49-9E40-0333868C2033}" type="slidenum">
              <a:rPr lang="en-US" smtClean="0"/>
              <a:pPr/>
              <a:t>12</a:t>
            </a:fld>
            <a:r>
              <a:rPr lang="en-US" dirty="0"/>
              <a:t> of 108</a:t>
            </a:r>
          </a:p>
        </p:txBody>
      </p:sp>
    </p:spTree>
    <p:extLst>
      <p:ext uri="{BB962C8B-B14F-4D97-AF65-F5344CB8AC3E}">
        <p14:creationId xmlns:p14="http://schemas.microsoft.com/office/powerpoint/2010/main" val="42946973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Content Placeholder 44">
            <a:extLst>
              <a:ext uri="{FF2B5EF4-FFF2-40B4-BE49-F238E27FC236}">
                <a16:creationId xmlns:a16="http://schemas.microsoft.com/office/drawing/2014/main" id="{98864060-F0DA-42EC-82AC-B2BA169FD478}"/>
              </a:ext>
            </a:extLst>
          </p:cNvPr>
          <p:cNvSpPr>
            <a:spLocks noGrp="1"/>
          </p:cNvSpPr>
          <p:nvPr>
            <p:ph idx="1"/>
          </p:nvPr>
        </p:nvSpPr>
        <p:spPr>
          <a:xfrm>
            <a:off x="5207036" y="544482"/>
            <a:ext cx="3653185" cy="5793256"/>
          </a:xfrm>
        </p:spPr>
        <p:txBody>
          <a:bodyPr/>
          <a:lstStyle/>
          <a:p>
            <a:r>
              <a:rPr lang="en-US" dirty="0"/>
              <a:t>Section 2.4 states that the recommended maximum </a:t>
            </a:r>
            <a:r>
              <a:rPr lang="en-US" b="0" i="0" u="none" strike="noStrike" baseline="0" dirty="0">
                <a:solidFill>
                  <a:srgbClr val="000000"/>
                </a:solidFill>
              </a:rPr>
              <a:t>total daily dosage of </a:t>
            </a:r>
            <a:r>
              <a:rPr lang="en-US" dirty="0"/>
              <a:t>FINTEPLA in patients with severe </a:t>
            </a:r>
            <a:r>
              <a:rPr lang="en-US" b="0" i="0" u="none" strike="noStrike" baseline="0" dirty="0">
                <a:solidFill>
                  <a:srgbClr val="000000"/>
                </a:solidFill>
              </a:rPr>
              <a:t>renal impairment (estimated glomerular filtration rate (eGFR) 15 to 29 mL/min/1.73m</a:t>
            </a:r>
            <a:r>
              <a:rPr lang="en-US" b="0" i="0" u="none" strike="noStrike" baseline="30000" dirty="0">
                <a:solidFill>
                  <a:srgbClr val="000000"/>
                </a:solidFill>
              </a:rPr>
              <a:t>2</a:t>
            </a:r>
            <a:r>
              <a:rPr lang="en-US" b="0" i="0" u="none" strike="noStrike" baseline="0" dirty="0">
                <a:solidFill>
                  <a:srgbClr val="000000"/>
                </a:solidFill>
              </a:rPr>
              <a:t>) is 20 mg without concomitant </a:t>
            </a:r>
            <a:r>
              <a:rPr lang="en-US" b="0" i="0" u="none" strike="noStrike" baseline="0" dirty="0" err="1">
                <a:solidFill>
                  <a:srgbClr val="000000"/>
                </a:solidFill>
              </a:rPr>
              <a:t>stiripentol</a:t>
            </a:r>
            <a:r>
              <a:rPr lang="en-US" b="0" i="0" u="none" strike="noStrike" baseline="0" dirty="0">
                <a:solidFill>
                  <a:srgbClr val="000000"/>
                </a:solidFill>
              </a:rPr>
              <a:t> and 17 mg with concomitant </a:t>
            </a:r>
            <a:r>
              <a:rPr lang="en-US" b="0" i="0" u="none" strike="noStrike" baseline="0" dirty="0" err="1">
                <a:solidFill>
                  <a:srgbClr val="000000"/>
                </a:solidFill>
              </a:rPr>
              <a:t>stiripentol</a:t>
            </a:r>
            <a:r>
              <a:rPr lang="en-US" b="0" i="0" u="none" strike="noStrike" baseline="0" dirty="0">
                <a:solidFill>
                  <a:srgbClr val="000000"/>
                </a:solidFill>
              </a:rPr>
              <a:t> plus clobazam.</a:t>
            </a:r>
            <a:endParaRPr lang="en-US" dirty="0"/>
          </a:p>
          <a:p>
            <a:r>
              <a:rPr lang="en-US" dirty="0"/>
              <a:t>Section 2.5 describes the assessments that are needed during and after the administration of FINTEPLA to evaluate for valvular heart disease and pulmonary arterial hypertension. Specifically, it explains that an echocardiogram assessment should be obtained:</a:t>
            </a:r>
          </a:p>
          <a:p>
            <a:pPr lvl="1"/>
            <a:r>
              <a:rPr lang="en-US" dirty="0"/>
              <a:t>Every 6 months during treatment with FINTEPLA</a:t>
            </a:r>
          </a:p>
          <a:p>
            <a:pPr lvl="1">
              <a:spcAft>
                <a:spcPts val="600"/>
              </a:spcAft>
            </a:pPr>
            <a:r>
              <a:rPr lang="en-US" dirty="0"/>
              <a:t>3 to 6 months after the final dose of FINTEPLA</a:t>
            </a:r>
          </a:p>
          <a:p>
            <a:r>
              <a:rPr lang="en-US" dirty="0"/>
              <a:t>Section 2.6 of the FINTEPLA PI explains that a calibrated measuring device (either a 3 mL or 6 mL oral syringe) should be used to accurately measure and administer FINTEPLA. In addition, any unused FINTEPLA should be discarded if there is any remaining after 3 months of first opening the bottle or the “Discard After” date on the package and/or bottle has been reached, whichever is sooner. The labeling also states that FINTEPLA is compatible with commercially available gastric and nasogastric feeding tubes.</a:t>
            </a:r>
          </a:p>
          <a:p>
            <a:r>
              <a:rPr lang="en-US" dirty="0"/>
              <a:t>As explained in Section 2.7, abrupt discontinuation of AEDs should be avoided to minimize the risk of increased seizure frequency and </a:t>
            </a:r>
            <a:r>
              <a:rPr lang="en-US" b="1" dirty="0">
                <a:solidFill>
                  <a:schemeClr val="tx2"/>
                </a:solidFill>
              </a:rPr>
              <a:t>status epilepticus</a:t>
            </a:r>
            <a:r>
              <a:rPr lang="en-US" dirty="0"/>
              <a:t>. Therefore, the FINTEPLA dose should be gradually decreased when discontinuing </a:t>
            </a:r>
            <a:br>
              <a:rPr lang="en-US" dirty="0"/>
            </a:br>
            <a:r>
              <a:rPr lang="en-US" dirty="0"/>
              <a:t>its use.</a:t>
            </a:r>
          </a:p>
          <a:p>
            <a:r>
              <a:rPr lang="en-US" dirty="0"/>
              <a:t>Section 3 of the label states that FINTEPLA oral solution </a:t>
            </a:r>
            <a:br>
              <a:rPr lang="en-US" dirty="0"/>
            </a:br>
            <a:r>
              <a:rPr lang="en-US" dirty="0"/>
              <a:t>is available as a clear, colorless, cherry flavored liquid containing 2.2 mg/mL fenfluramine.</a:t>
            </a:r>
          </a:p>
          <a:p>
            <a:endParaRPr lang="en-US" dirty="0"/>
          </a:p>
        </p:txBody>
      </p:sp>
      <p:pic>
        <p:nvPicPr>
          <p:cNvPr id="48" name="Picture Placeholder 47">
            <a:extLst>
              <a:ext uri="{FF2B5EF4-FFF2-40B4-BE49-F238E27FC236}">
                <a16:creationId xmlns:a16="http://schemas.microsoft.com/office/drawing/2014/main" id="{542C09CB-C649-4CCD-A365-D603C26F9B7D}"/>
              </a:ext>
            </a:extLst>
          </p:cNvPr>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352" r="352"/>
          <a:stretch/>
        </p:blipFill>
        <p:spPr>
          <a:xfrm>
            <a:off x="310194" y="470450"/>
            <a:ext cx="4416552" cy="5756108"/>
          </a:xfrm>
        </p:spPr>
      </p:pic>
      <p:grpSp>
        <p:nvGrpSpPr>
          <p:cNvPr id="2" name="Group 1">
            <a:extLst>
              <a:ext uri="{FF2B5EF4-FFF2-40B4-BE49-F238E27FC236}">
                <a16:creationId xmlns:a16="http://schemas.microsoft.com/office/drawing/2014/main" id="{022F4A19-48AF-4CB3-99A6-C8904FA929AE}"/>
              </a:ext>
            </a:extLst>
          </p:cNvPr>
          <p:cNvGrpSpPr/>
          <p:nvPr/>
        </p:nvGrpSpPr>
        <p:grpSpPr>
          <a:xfrm>
            <a:off x="4919424" y="1662783"/>
            <a:ext cx="257810" cy="257810"/>
            <a:chOff x="4878323" y="1504632"/>
            <a:chExt cx="257810" cy="257810"/>
          </a:xfrm>
        </p:grpSpPr>
        <p:sp>
          <p:nvSpPr>
            <p:cNvPr id="51" name="object 34">
              <a:extLst>
                <a:ext uri="{FF2B5EF4-FFF2-40B4-BE49-F238E27FC236}">
                  <a16:creationId xmlns:a16="http://schemas.microsoft.com/office/drawing/2014/main" id="{F8CE8FC2-6DB4-410D-A0BC-FA51603D20C2}"/>
                </a:ext>
              </a:extLst>
            </p:cNvPr>
            <p:cNvSpPr/>
            <p:nvPr/>
          </p:nvSpPr>
          <p:spPr>
            <a:xfrm>
              <a:off x="4878323" y="1504632"/>
              <a:ext cx="257810" cy="257810"/>
            </a:xfrm>
            <a:custGeom>
              <a:avLst/>
              <a:gdLst/>
              <a:ahLst/>
              <a:cxnLst/>
              <a:rect l="l" t="t" r="r" b="b"/>
              <a:pathLst>
                <a:path w="257810" h="257810">
                  <a:moveTo>
                    <a:pt x="128778" y="0"/>
                  </a:moveTo>
                  <a:lnTo>
                    <a:pt x="78652" y="10120"/>
                  </a:lnTo>
                  <a:lnTo>
                    <a:pt x="37719" y="37718"/>
                  </a:lnTo>
                  <a:lnTo>
                    <a:pt x="10120" y="78652"/>
                  </a:lnTo>
                  <a:lnTo>
                    <a:pt x="0" y="128777"/>
                  </a:lnTo>
                  <a:lnTo>
                    <a:pt x="10120" y="178903"/>
                  </a:lnTo>
                  <a:lnTo>
                    <a:pt x="37719" y="219836"/>
                  </a:lnTo>
                  <a:lnTo>
                    <a:pt x="78652" y="247435"/>
                  </a:lnTo>
                  <a:lnTo>
                    <a:pt x="128778" y="257555"/>
                  </a:lnTo>
                  <a:lnTo>
                    <a:pt x="178903" y="247435"/>
                  </a:lnTo>
                  <a:lnTo>
                    <a:pt x="219837" y="219836"/>
                  </a:lnTo>
                  <a:lnTo>
                    <a:pt x="247435" y="178903"/>
                  </a:lnTo>
                  <a:lnTo>
                    <a:pt x="257556" y="128777"/>
                  </a:lnTo>
                  <a:lnTo>
                    <a:pt x="247435" y="78652"/>
                  </a:lnTo>
                  <a:lnTo>
                    <a:pt x="219836" y="37718"/>
                  </a:lnTo>
                  <a:lnTo>
                    <a:pt x="178903" y="10120"/>
                  </a:lnTo>
                  <a:lnTo>
                    <a:pt x="128778" y="0"/>
                  </a:lnTo>
                  <a:close/>
                </a:path>
              </a:pathLst>
            </a:custGeom>
            <a:solidFill>
              <a:schemeClr val="bg2"/>
            </a:solidFill>
          </p:spPr>
          <p:txBody>
            <a:bodyPr wrap="square" lIns="0" tIns="0" rIns="0" bIns="0" rtlCol="0"/>
            <a:lstStyle/>
            <a:p>
              <a:endParaRPr/>
            </a:p>
          </p:txBody>
        </p:sp>
        <p:sp>
          <p:nvSpPr>
            <p:cNvPr id="52" name="object 35">
              <a:extLst>
                <a:ext uri="{FF2B5EF4-FFF2-40B4-BE49-F238E27FC236}">
                  <a16:creationId xmlns:a16="http://schemas.microsoft.com/office/drawing/2014/main" id="{402E430B-9527-4C6A-AB00-E588E8536A21}"/>
                </a:ext>
              </a:extLst>
            </p:cNvPr>
            <p:cNvSpPr txBox="1"/>
            <p:nvPr/>
          </p:nvSpPr>
          <p:spPr>
            <a:xfrm>
              <a:off x="4955993" y="1535784"/>
              <a:ext cx="102870" cy="186690"/>
            </a:xfrm>
            <a:prstGeom prst="rect">
              <a:avLst/>
            </a:prstGeom>
          </p:spPr>
          <p:txBody>
            <a:bodyPr vert="horz" wrap="square" lIns="0" tIns="13335" rIns="0" bIns="0" rtlCol="0">
              <a:spAutoFit/>
            </a:bodyPr>
            <a:lstStyle/>
            <a:p>
              <a:pPr marL="12700">
                <a:lnSpc>
                  <a:spcPct val="100000"/>
                </a:lnSpc>
                <a:spcBef>
                  <a:spcPts val="105"/>
                </a:spcBef>
              </a:pPr>
              <a:r>
                <a:rPr sz="1050" b="1" dirty="0">
                  <a:solidFill>
                    <a:srgbClr val="FFFFFF"/>
                  </a:solidFill>
                  <a:latin typeface="Segoe UI"/>
                  <a:cs typeface="Segoe UI"/>
                </a:rPr>
                <a:t>2</a:t>
              </a:r>
              <a:endParaRPr sz="1050" dirty="0">
                <a:latin typeface="Segoe UI"/>
                <a:cs typeface="Segoe UI"/>
              </a:endParaRPr>
            </a:p>
          </p:txBody>
        </p:sp>
      </p:grpSp>
      <p:sp>
        <p:nvSpPr>
          <p:cNvPr id="53" name="Green Box">
            <a:extLst>
              <a:ext uri="{FF2B5EF4-FFF2-40B4-BE49-F238E27FC236}">
                <a16:creationId xmlns:a16="http://schemas.microsoft.com/office/drawing/2014/main" id="{4E33C5FF-6EC4-4034-B75D-BBC2966925A3}"/>
              </a:ext>
            </a:extLst>
          </p:cNvPr>
          <p:cNvSpPr txBox="1"/>
          <p:nvPr/>
        </p:nvSpPr>
        <p:spPr>
          <a:xfrm>
            <a:off x="685742" y="979065"/>
            <a:ext cx="3556121" cy="603724"/>
          </a:xfrm>
          <a:prstGeom prst="rect">
            <a:avLst/>
          </a:prstGeom>
          <a:noFill/>
          <a:ln w="25400">
            <a:solidFill>
              <a:srgbClr val="4B8B2B"/>
            </a:solidFill>
          </a:ln>
        </p:spPr>
        <p:txBody>
          <a:bodyPr vert="horz" wrap="square" lIns="0" tIns="40640" rIns="0" bIns="0" rtlCol="0">
            <a:noAutofit/>
          </a:bodyPr>
          <a:lstStyle/>
          <a:p>
            <a:pPr>
              <a:lnSpc>
                <a:spcPct val="100000"/>
              </a:lnSpc>
              <a:spcBef>
                <a:spcPts val="320"/>
              </a:spcBef>
            </a:pPr>
            <a:endParaRPr sz="1050" dirty="0">
              <a:latin typeface="Segoe UI"/>
              <a:cs typeface="Segoe UI"/>
            </a:endParaRPr>
          </a:p>
        </p:txBody>
      </p:sp>
      <p:sp>
        <p:nvSpPr>
          <p:cNvPr id="54" name="#1">
            <a:extLst>
              <a:ext uri="{FF2B5EF4-FFF2-40B4-BE49-F238E27FC236}">
                <a16:creationId xmlns:a16="http://schemas.microsoft.com/office/drawing/2014/main" id="{DB278ED0-38FC-4F19-8694-52CE5C46E0A1}"/>
              </a:ext>
            </a:extLst>
          </p:cNvPr>
          <p:cNvSpPr/>
          <p:nvPr/>
        </p:nvSpPr>
        <p:spPr>
          <a:xfrm>
            <a:off x="540057" y="1018548"/>
            <a:ext cx="257810" cy="257810"/>
          </a:xfrm>
          <a:custGeom>
            <a:avLst/>
            <a:gdLst/>
            <a:ahLst/>
            <a:cxnLst/>
            <a:rect l="l" t="t" r="r" b="b"/>
            <a:pathLst>
              <a:path w="257810" h="257809">
                <a:moveTo>
                  <a:pt x="128778" y="0"/>
                </a:moveTo>
                <a:lnTo>
                  <a:pt x="78652" y="10120"/>
                </a:lnTo>
                <a:lnTo>
                  <a:pt x="37719" y="37718"/>
                </a:lnTo>
                <a:lnTo>
                  <a:pt x="10120" y="78652"/>
                </a:lnTo>
                <a:lnTo>
                  <a:pt x="0" y="128777"/>
                </a:lnTo>
                <a:lnTo>
                  <a:pt x="10120" y="178903"/>
                </a:lnTo>
                <a:lnTo>
                  <a:pt x="37719" y="219836"/>
                </a:lnTo>
                <a:lnTo>
                  <a:pt x="78652" y="247435"/>
                </a:lnTo>
                <a:lnTo>
                  <a:pt x="128778" y="257555"/>
                </a:lnTo>
                <a:lnTo>
                  <a:pt x="178903" y="247435"/>
                </a:lnTo>
                <a:lnTo>
                  <a:pt x="219837" y="219836"/>
                </a:lnTo>
                <a:lnTo>
                  <a:pt x="247435" y="178903"/>
                </a:lnTo>
                <a:lnTo>
                  <a:pt x="257556" y="128777"/>
                </a:lnTo>
                <a:lnTo>
                  <a:pt x="247435" y="78652"/>
                </a:lnTo>
                <a:lnTo>
                  <a:pt x="219836" y="37718"/>
                </a:lnTo>
                <a:lnTo>
                  <a:pt x="178903" y="10120"/>
                </a:lnTo>
                <a:lnTo>
                  <a:pt x="128778" y="0"/>
                </a:lnTo>
                <a:close/>
              </a:path>
            </a:pathLst>
          </a:custGeom>
          <a:solidFill>
            <a:srgbClr val="4B8B2B"/>
          </a:solidFill>
        </p:spPr>
        <p:txBody>
          <a:bodyPr wrap="square" lIns="0" tIns="0" rIns="0" bIns="0" rtlCol="0" anchor="ctr"/>
          <a:lstStyle/>
          <a:p>
            <a:pPr marL="12700" marR="0" lvl="0" indent="0" algn="ctr" defTabSz="914400" rtl="0" eaLnBrk="1" fontAlgn="auto" latinLnBrk="0" hangingPunct="1">
              <a:lnSpc>
                <a:spcPct val="100000"/>
              </a:lnSpc>
              <a:spcBef>
                <a:spcPts val="105"/>
              </a:spcBef>
              <a:spcAft>
                <a:spcPts val="0"/>
              </a:spcAft>
              <a:buClrTx/>
              <a:buSzTx/>
              <a:buFontTx/>
              <a:buNone/>
              <a:tabLst/>
              <a:defRPr/>
            </a:pPr>
            <a:r>
              <a:rPr kumimoji="0" lang="en-US" sz="1050" b="1" i="0" u="none" strike="noStrike" kern="1200" cap="none" spc="0" normalizeH="0" baseline="0" noProof="0" dirty="0">
                <a:ln>
                  <a:noFill/>
                </a:ln>
                <a:solidFill>
                  <a:srgbClr val="FFFFFF"/>
                </a:solidFill>
                <a:effectLst/>
                <a:uLnTx/>
                <a:uFillTx/>
                <a:latin typeface="Segoe UI"/>
                <a:ea typeface="+mn-ea"/>
                <a:cs typeface="Segoe UI"/>
              </a:rPr>
              <a:t>1</a:t>
            </a:r>
            <a:endParaRPr kumimoji="0" lang="en-US" sz="1050" b="0" i="0" u="none" strike="noStrike" kern="1200" cap="none" spc="0" normalizeH="0" baseline="0" noProof="0" dirty="0">
              <a:ln>
                <a:noFill/>
              </a:ln>
              <a:solidFill>
                <a:prstClr val="black"/>
              </a:solidFill>
              <a:effectLst/>
              <a:uLnTx/>
              <a:uFillTx/>
              <a:latin typeface="Segoe UI"/>
              <a:ea typeface="+mn-ea"/>
              <a:cs typeface="Segoe UI"/>
            </a:endParaRPr>
          </a:p>
        </p:txBody>
      </p:sp>
      <p:sp>
        <p:nvSpPr>
          <p:cNvPr id="55" name="Green Box">
            <a:extLst>
              <a:ext uri="{FF2B5EF4-FFF2-40B4-BE49-F238E27FC236}">
                <a16:creationId xmlns:a16="http://schemas.microsoft.com/office/drawing/2014/main" id="{693DC8A0-67EB-48CF-A524-668118FB7B9D}"/>
              </a:ext>
            </a:extLst>
          </p:cNvPr>
          <p:cNvSpPr txBox="1"/>
          <p:nvPr/>
        </p:nvSpPr>
        <p:spPr>
          <a:xfrm>
            <a:off x="685742" y="1615707"/>
            <a:ext cx="3556121" cy="515179"/>
          </a:xfrm>
          <a:prstGeom prst="rect">
            <a:avLst/>
          </a:prstGeom>
          <a:noFill/>
          <a:ln w="25400">
            <a:solidFill>
              <a:schemeClr val="bg2"/>
            </a:solidFill>
          </a:ln>
        </p:spPr>
        <p:txBody>
          <a:bodyPr vert="horz" wrap="square" lIns="0" tIns="40640" rIns="0" bIns="0" rtlCol="0">
            <a:noAutofit/>
          </a:bodyPr>
          <a:lstStyle/>
          <a:p>
            <a:pPr>
              <a:lnSpc>
                <a:spcPct val="100000"/>
              </a:lnSpc>
              <a:spcBef>
                <a:spcPts val="320"/>
              </a:spcBef>
            </a:pPr>
            <a:endParaRPr sz="1050" dirty="0">
              <a:latin typeface="Segoe UI"/>
              <a:cs typeface="Segoe UI"/>
            </a:endParaRPr>
          </a:p>
        </p:txBody>
      </p:sp>
      <p:sp>
        <p:nvSpPr>
          <p:cNvPr id="56" name="#1">
            <a:extLst>
              <a:ext uri="{FF2B5EF4-FFF2-40B4-BE49-F238E27FC236}">
                <a16:creationId xmlns:a16="http://schemas.microsoft.com/office/drawing/2014/main" id="{142C3926-56A1-4757-993C-5960C4EFF2B5}"/>
              </a:ext>
            </a:extLst>
          </p:cNvPr>
          <p:cNvSpPr/>
          <p:nvPr/>
        </p:nvSpPr>
        <p:spPr>
          <a:xfrm>
            <a:off x="540057" y="1634642"/>
            <a:ext cx="257810" cy="257810"/>
          </a:xfrm>
          <a:custGeom>
            <a:avLst/>
            <a:gdLst/>
            <a:ahLst/>
            <a:cxnLst/>
            <a:rect l="l" t="t" r="r" b="b"/>
            <a:pathLst>
              <a:path w="257810" h="257809">
                <a:moveTo>
                  <a:pt x="128778" y="0"/>
                </a:moveTo>
                <a:lnTo>
                  <a:pt x="78652" y="10120"/>
                </a:lnTo>
                <a:lnTo>
                  <a:pt x="37719" y="37718"/>
                </a:lnTo>
                <a:lnTo>
                  <a:pt x="10120" y="78652"/>
                </a:lnTo>
                <a:lnTo>
                  <a:pt x="0" y="128777"/>
                </a:lnTo>
                <a:lnTo>
                  <a:pt x="10120" y="178903"/>
                </a:lnTo>
                <a:lnTo>
                  <a:pt x="37719" y="219836"/>
                </a:lnTo>
                <a:lnTo>
                  <a:pt x="78652" y="247435"/>
                </a:lnTo>
                <a:lnTo>
                  <a:pt x="128778" y="257555"/>
                </a:lnTo>
                <a:lnTo>
                  <a:pt x="178903" y="247435"/>
                </a:lnTo>
                <a:lnTo>
                  <a:pt x="219837" y="219836"/>
                </a:lnTo>
                <a:lnTo>
                  <a:pt x="247435" y="178903"/>
                </a:lnTo>
                <a:lnTo>
                  <a:pt x="257556" y="128777"/>
                </a:lnTo>
                <a:lnTo>
                  <a:pt x="247435" y="78652"/>
                </a:lnTo>
                <a:lnTo>
                  <a:pt x="219836" y="37718"/>
                </a:lnTo>
                <a:lnTo>
                  <a:pt x="178903" y="10120"/>
                </a:lnTo>
                <a:lnTo>
                  <a:pt x="128778" y="0"/>
                </a:lnTo>
                <a:close/>
              </a:path>
            </a:pathLst>
          </a:custGeom>
          <a:solidFill>
            <a:schemeClr val="bg2"/>
          </a:solidFill>
        </p:spPr>
        <p:txBody>
          <a:bodyPr wrap="square" lIns="0" tIns="0" rIns="0" bIns="0" rtlCol="0" anchor="ctr"/>
          <a:lstStyle/>
          <a:p>
            <a:pPr marL="12700" marR="0" lvl="0" indent="0" algn="ctr" defTabSz="914400" rtl="0" eaLnBrk="1" fontAlgn="auto" latinLnBrk="0" hangingPunct="1">
              <a:lnSpc>
                <a:spcPct val="100000"/>
              </a:lnSpc>
              <a:spcBef>
                <a:spcPts val="105"/>
              </a:spcBef>
              <a:spcAft>
                <a:spcPts val="0"/>
              </a:spcAft>
              <a:buClrTx/>
              <a:buSzTx/>
              <a:buFontTx/>
              <a:buNone/>
              <a:tabLst/>
              <a:defRPr/>
            </a:pPr>
            <a:r>
              <a:rPr kumimoji="0" lang="en-US" sz="1050" b="1" i="0" u="none" strike="noStrike" kern="1200" cap="none" spc="0" normalizeH="0" baseline="0" noProof="0" dirty="0">
                <a:ln>
                  <a:noFill/>
                </a:ln>
                <a:solidFill>
                  <a:srgbClr val="FFFFFF"/>
                </a:solidFill>
                <a:effectLst/>
                <a:uLnTx/>
                <a:uFillTx/>
                <a:latin typeface="Segoe UI"/>
                <a:ea typeface="+mn-ea"/>
                <a:cs typeface="Segoe UI"/>
              </a:rPr>
              <a:t>2</a:t>
            </a:r>
            <a:endParaRPr kumimoji="0" lang="en-US" sz="1050" b="0" i="0" u="none" strike="noStrike" kern="1200" cap="none" spc="0" normalizeH="0" baseline="0" noProof="0" dirty="0">
              <a:ln>
                <a:noFill/>
              </a:ln>
              <a:solidFill>
                <a:prstClr val="black"/>
              </a:solidFill>
              <a:effectLst/>
              <a:uLnTx/>
              <a:uFillTx/>
              <a:latin typeface="Segoe UI"/>
              <a:ea typeface="+mn-ea"/>
              <a:cs typeface="Segoe UI"/>
            </a:endParaRPr>
          </a:p>
        </p:txBody>
      </p:sp>
      <p:sp>
        <p:nvSpPr>
          <p:cNvPr id="3" name="Slide Number Placeholder 2">
            <a:extLst>
              <a:ext uri="{FF2B5EF4-FFF2-40B4-BE49-F238E27FC236}">
                <a16:creationId xmlns:a16="http://schemas.microsoft.com/office/drawing/2014/main" id="{34E79723-50EE-4900-B0E7-F1FFDACA1894}"/>
              </a:ext>
            </a:extLst>
          </p:cNvPr>
          <p:cNvSpPr>
            <a:spLocks noGrp="1"/>
          </p:cNvSpPr>
          <p:nvPr>
            <p:ph type="sldNum" sz="quarter" idx="4"/>
          </p:nvPr>
        </p:nvSpPr>
        <p:spPr/>
        <p:txBody>
          <a:bodyPr/>
          <a:lstStyle/>
          <a:p>
            <a:fld id="{5D2F3693-3E64-EA49-9E40-0333868C2033}" type="slidenum">
              <a:rPr lang="en-US" smtClean="0"/>
              <a:pPr/>
              <a:t>13</a:t>
            </a:fld>
            <a:r>
              <a:rPr lang="en-US" dirty="0"/>
              <a:t> of 108</a:t>
            </a:r>
          </a:p>
        </p:txBody>
      </p:sp>
      <p:sp>
        <p:nvSpPr>
          <p:cNvPr id="11" name="Green Box">
            <a:extLst>
              <a:ext uri="{FF2B5EF4-FFF2-40B4-BE49-F238E27FC236}">
                <a16:creationId xmlns:a16="http://schemas.microsoft.com/office/drawing/2014/main" id="{C47CDD83-A5BC-4BEF-91DA-48E79D7A6196}"/>
              </a:ext>
            </a:extLst>
          </p:cNvPr>
          <p:cNvSpPr txBox="1"/>
          <p:nvPr/>
        </p:nvSpPr>
        <p:spPr>
          <a:xfrm>
            <a:off x="685741" y="2149820"/>
            <a:ext cx="3556121" cy="987755"/>
          </a:xfrm>
          <a:prstGeom prst="rect">
            <a:avLst/>
          </a:prstGeom>
          <a:noFill/>
          <a:ln w="25400">
            <a:solidFill>
              <a:schemeClr val="accent3"/>
            </a:solidFill>
          </a:ln>
        </p:spPr>
        <p:txBody>
          <a:bodyPr vert="horz" wrap="square" lIns="0" tIns="40640" rIns="0" bIns="0" rtlCol="0">
            <a:noAutofit/>
          </a:bodyPr>
          <a:lstStyle/>
          <a:p>
            <a:pPr>
              <a:lnSpc>
                <a:spcPct val="100000"/>
              </a:lnSpc>
              <a:spcBef>
                <a:spcPts val="320"/>
              </a:spcBef>
            </a:pPr>
            <a:endParaRPr sz="1050" dirty="0">
              <a:latin typeface="Segoe UI"/>
              <a:cs typeface="Segoe UI"/>
            </a:endParaRPr>
          </a:p>
        </p:txBody>
      </p:sp>
      <p:sp>
        <p:nvSpPr>
          <p:cNvPr id="12" name="#1">
            <a:extLst>
              <a:ext uri="{FF2B5EF4-FFF2-40B4-BE49-F238E27FC236}">
                <a16:creationId xmlns:a16="http://schemas.microsoft.com/office/drawing/2014/main" id="{D5F91C9F-5D78-4734-A389-FB7503E426AF}"/>
              </a:ext>
            </a:extLst>
          </p:cNvPr>
          <p:cNvSpPr/>
          <p:nvPr/>
        </p:nvSpPr>
        <p:spPr>
          <a:xfrm>
            <a:off x="493063" y="2091404"/>
            <a:ext cx="257810" cy="257810"/>
          </a:xfrm>
          <a:custGeom>
            <a:avLst/>
            <a:gdLst/>
            <a:ahLst/>
            <a:cxnLst/>
            <a:rect l="l" t="t" r="r" b="b"/>
            <a:pathLst>
              <a:path w="257810" h="257809">
                <a:moveTo>
                  <a:pt x="128778" y="0"/>
                </a:moveTo>
                <a:lnTo>
                  <a:pt x="78652" y="10120"/>
                </a:lnTo>
                <a:lnTo>
                  <a:pt x="37719" y="37718"/>
                </a:lnTo>
                <a:lnTo>
                  <a:pt x="10120" y="78652"/>
                </a:lnTo>
                <a:lnTo>
                  <a:pt x="0" y="128777"/>
                </a:lnTo>
                <a:lnTo>
                  <a:pt x="10120" y="178903"/>
                </a:lnTo>
                <a:lnTo>
                  <a:pt x="37719" y="219836"/>
                </a:lnTo>
                <a:lnTo>
                  <a:pt x="78652" y="247435"/>
                </a:lnTo>
                <a:lnTo>
                  <a:pt x="128778" y="257555"/>
                </a:lnTo>
                <a:lnTo>
                  <a:pt x="178903" y="247435"/>
                </a:lnTo>
                <a:lnTo>
                  <a:pt x="219837" y="219836"/>
                </a:lnTo>
                <a:lnTo>
                  <a:pt x="247435" y="178903"/>
                </a:lnTo>
                <a:lnTo>
                  <a:pt x="257556" y="128777"/>
                </a:lnTo>
                <a:lnTo>
                  <a:pt x="247435" y="78652"/>
                </a:lnTo>
                <a:lnTo>
                  <a:pt x="219836" y="37718"/>
                </a:lnTo>
                <a:lnTo>
                  <a:pt x="178903" y="10120"/>
                </a:lnTo>
                <a:lnTo>
                  <a:pt x="128778" y="0"/>
                </a:lnTo>
                <a:close/>
              </a:path>
            </a:pathLst>
          </a:custGeom>
          <a:solidFill>
            <a:schemeClr val="accent3"/>
          </a:solidFill>
        </p:spPr>
        <p:txBody>
          <a:bodyPr wrap="square" lIns="0" tIns="0" rIns="0" bIns="0" rtlCol="0" anchor="ctr"/>
          <a:lstStyle/>
          <a:p>
            <a:pPr marL="12700" marR="0" lvl="0" indent="0" algn="ctr" defTabSz="914400" rtl="0" eaLnBrk="1" fontAlgn="auto" latinLnBrk="0" hangingPunct="1">
              <a:lnSpc>
                <a:spcPct val="100000"/>
              </a:lnSpc>
              <a:spcBef>
                <a:spcPts val="105"/>
              </a:spcBef>
              <a:spcAft>
                <a:spcPts val="0"/>
              </a:spcAft>
              <a:buClrTx/>
              <a:buSzTx/>
              <a:buFontTx/>
              <a:buNone/>
              <a:tabLst/>
              <a:defRPr/>
            </a:pPr>
            <a:r>
              <a:rPr kumimoji="0" lang="en-US" sz="1050" b="1" i="0" u="none" strike="noStrike" kern="1200" cap="none" spc="0" normalizeH="0" baseline="0" noProof="0" dirty="0">
                <a:ln>
                  <a:noFill/>
                </a:ln>
                <a:solidFill>
                  <a:srgbClr val="FFFFFF"/>
                </a:solidFill>
                <a:effectLst/>
                <a:uLnTx/>
                <a:uFillTx/>
                <a:latin typeface="Segoe UI"/>
                <a:ea typeface="+mn-ea"/>
                <a:cs typeface="Segoe UI"/>
              </a:rPr>
              <a:t>3</a:t>
            </a:r>
            <a:endParaRPr kumimoji="0" lang="en-US" sz="1050" b="0" i="0" u="none" strike="noStrike" kern="1200" cap="none" spc="0" normalizeH="0" baseline="0" noProof="0" dirty="0">
              <a:ln>
                <a:noFill/>
              </a:ln>
              <a:solidFill>
                <a:prstClr val="black"/>
              </a:solidFill>
              <a:effectLst/>
              <a:uLnTx/>
              <a:uFillTx/>
              <a:latin typeface="Segoe UI"/>
              <a:ea typeface="+mn-ea"/>
              <a:cs typeface="Segoe UI"/>
            </a:endParaRPr>
          </a:p>
        </p:txBody>
      </p:sp>
      <p:grpSp>
        <p:nvGrpSpPr>
          <p:cNvPr id="14" name="Group 13">
            <a:extLst>
              <a:ext uri="{FF2B5EF4-FFF2-40B4-BE49-F238E27FC236}">
                <a16:creationId xmlns:a16="http://schemas.microsoft.com/office/drawing/2014/main" id="{7F2E70CE-6680-45F1-A9C4-53752A7DF2A3}"/>
              </a:ext>
            </a:extLst>
          </p:cNvPr>
          <p:cNvGrpSpPr/>
          <p:nvPr/>
        </p:nvGrpSpPr>
        <p:grpSpPr>
          <a:xfrm>
            <a:off x="4919424" y="2987380"/>
            <a:ext cx="257810" cy="257810"/>
            <a:chOff x="4878323" y="3021611"/>
            <a:chExt cx="257810" cy="257810"/>
          </a:xfrm>
        </p:grpSpPr>
        <p:sp>
          <p:nvSpPr>
            <p:cNvPr id="15" name="object 34">
              <a:extLst>
                <a:ext uri="{FF2B5EF4-FFF2-40B4-BE49-F238E27FC236}">
                  <a16:creationId xmlns:a16="http://schemas.microsoft.com/office/drawing/2014/main" id="{8E506827-DA99-46DE-B399-660497C0EFC9}"/>
                </a:ext>
              </a:extLst>
            </p:cNvPr>
            <p:cNvSpPr/>
            <p:nvPr/>
          </p:nvSpPr>
          <p:spPr>
            <a:xfrm>
              <a:off x="4878323" y="3021611"/>
              <a:ext cx="257810" cy="257810"/>
            </a:xfrm>
            <a:custGeom>
              <a:avLst/>
              <a:gdLst/>
              <a:ahLst/>
              <a:cxnLst/>
              <a:rect l="l" t="t" r="r" b="b"/>
              <a:pathLst>
                <a:path w="257810" h="257810">
                  <a:moveTo>
                    <a:pt x="128778" y="0"/>
                  </a:moveTo>
                  <a:lnTo>
                    <a:pt x="78652" y="10120"/>
                  </a:lnTo>
                  <a:lnTo>
                    <a:pt x="37719" y="37718"/>
                  </a:lnTo>
                  <a:lnTo>
                    <a:pt x="10120" y="78652"/>
                  </a:lnTo>
                  <a:lnTo>
                    <a:pt x="0" y="128777"/>
                  </a:lnTo>
                  <a:lnTo>
                    <a:pt x="10120" y="178903"/>
                  </a:lnTo>
                  <a:lnTo>
                    <a:pt x="37719" y="219836"/>
                  </a:lnTo>
                  <a:lnTo>
                    <a:pt x="78652" y="247435"/>
                  </a:lnTo>
                  <a:lnTo>
                    <a:pt x="128778" y="257555"/>
                  </a:lnTo>
                  <a:lnTo>
                    <a:pt x="178903" y="247435"/>
                  </a:lnTo>
                  <a:lnTo>
                    <a:pt x="219837" y="219836"/>
                  </a:lnTo>
                  <a:lnTo>
                    <a:pt x="247435" y="178903"/>
                  </a:lnTo>
                  <a:lnTo>
                    <a:pt x="257556" y="128777"/>
                  </a:lnTo>
                  <a:lnTo>
                    <a:pt x="247435" y="78652"/>
                  </a:lnTo>
                  <a:lnTo>
                    <a:pt x="219836" y="37718"/>
                  </a:lnTo>
                  <a:lnTo>
                    <a:pt x="178903" y="10120"/>
                  </a:lnTo>
                  <a:lnTo>
                    <a:pt x="128778" y="0"/>
                  </a:lnTo>
                  <a:close/>
                </a:path>
              </a:pathLst>
            </a:custGeom>
            <a:solidFill>
              <a:schemeClr val="accent3"/>
            </a:solidFill>
          </p:spPr>
          <p:txBody>
            <a:bodyPr wrap="square" lIns="0" tIns="0" rIns="0" bIns="0" rtlCol="0"/>
            <a:lstStyle/>
            <a:p>
              <a:endParaRPr/>
            </a:p>
          </p:txBody>
        </p:sp>
        <p:sp>
          <p:nvSpPr>
            <p:cNvPr id="16" name="object 35">
              <a:extLst>
                <a:ext uri="{FF2B5EF4-FFF2-40B4-BE49-F238E27FC236}">
                  <a16:creationId xmlns:a16="http://schemas.microsoft.com/office/drawing/2014/main" id="{09382C1E-D422-4537-874F-CFEF717B9551}"/>
                </a:ext>
              </a:extLst>
            </p:cNvPr>
            <p:cNvSpPr txBox="1"/>
            <p:nvPr/>
          </p:nvSpPr>
          <p:spPr>
            <a:xfrm>
              <a:off x="4955993" y="3052763"/>
              <a:ext cx="102870" cy="175048"/>
            </a:xfrm>
            <a:prstGeom prst="rect">
              <a:avLst/>
            </a:prstGeom>
          </p:spPr>
          <p:txBody>
            <a:bodyPr vert="horz" wrap="square" lIns="0" tIns="13335" rIns="0" bIns="0" rtlCol="0">
              <a:spAutoFit/>
            </a:bodyPr>
            <a:lstStyle/>
            <a:p>
              <a:pPr marL="12700">
                <a:lnSpc>
                  <a:spcPct val="100000"/>
                </a:lnSpc>
                <a:spcBef>
                  <a:spcPts val="105"/>
                </a:spcBef>
              </a:pPr>
              <a:r>
                <a:rPr lang="en-US" sz="1050" b="1" dirty="0">
                  <a:solidFill>
                    <a:srgbClr val="FFFFFF"/>
                  </a:solidFill>
                  <a:latin typeface="Segoe UI"/>
                  <a:cs typeface="Segoe UI"/>
                </a:rPr>
                <a:t>3</a:t>
              </a:r>
              <a:endParaRPr sz="1050" dirty="0">
                <a:latin typeface="Segoe UI"/>
                <a:cs typeface="Segoe UI"/>
              </a:endParaRPr>
            </a:p>
          </p:txBody>
        </p:sp>
      </p:grpSp>
      <p:grpSp>
        <p:nvGrpSpPr>
          <p:cNvPr id="19" name="Group 18">
            <a:extLst>
              <a:ext uri="{FF2B5EF4-FFF2-40B4-BE49-F238E27FC236}">
                <a16:creationId xmlns:a16="http://schemas.microsoft.com/office/drawing/2014/main" id="{523FDFA6-0A38-49A0-A440-4759B5AB7C6B}"/>
              </a:ext>
            </a:extLst>
          </p:cNvPr>
          <p:cNvGrpSpPr/>
          <p:nvPr/>
        </p:nvGrpSpPr>
        <p:grpSpPr>
          <a:xfrm>
            <a:off x="4919424" y="4761499"/>
            <a:ext cx="257810" cy="257810"/>
            <a:chOff x="4878323" y="4481158"/>
            <a:chExt cx="257810" cy="257810"/>
          </a:xfrm>
        </p:grpSpPr>
        <p:sp>
          <p:nvSpPr>
            <p:cNvPr id="20" name="object 34">
              <a:extLst>
                <a:ext uri="{FF2B5EF4-FFF2-40B4-BE49-F238E27FC236}">
                  <a16:creationId xmlns:a16="http://schemas.microsoft.com/office/drawing/2014/main" id="{6D5DCDF3-AE56-4867-8DDB-72F140704F64}"/>
                </a:ext>
              </a:extLst>
            </p:cNvPr>
            <p:cNvSpPr/>
            <p:nvPr/>
          </p:nvSpPr>
          <p:spPr>
            <a:xfrm>
              <a:off x="4878323" y="4481158"/>
              <a:ext cx="257810" cy="257810"/>
            </a:xfrm>
            <a:custGeom>
              <a:avLst/>
              <a:gdLst/>
              <a:ahLst/>
              <a:cxnLst/>
              <a:rect l="l" t="t" r="r" b="b"/>
              <a:pathLst>
                <a:path w="257810" h="257810">
                  <a:moveTo>
                    <a:pt x="128778" y="0"/>
                  </a:moveTo>
                  <a:lnTo>
                    <a:pt x="78652" y="10120"/>
                  </a:lnTo>
                  <a:lnTo>
                    <a:pt x="37719" y="37718"/>
                  </a:lnTo>
                  <a:lnTo>
                    <a:pt x="10120" y="78652"/>
                  </a:lnTo>
                  <a:lnTo>
                    <a:pt x="0" y="128777"/>
                  </a:lnTo>
                  <a:lnTo>
                    <a:pt x="10120" y="178903"/>
                  </a:lnTo>
                  <a:lnTo>
                    <a:pt x="37719" y="219836"/>
                  </a:lnTo>
                  <a:lnTo>
                    <a:pt x="78652" y="247435"/>
                  </a:lnTo>
                  <a:lnTo>
                    <a:pt x="128778" y="257555"/>
                  </a:lnTo>
                  <a:lnTo>
                    <a:pt x="178903" y="247435"/>
                  </a:lnTo>
                  <a:lnTo>
                    <a:pt x="219837" y="219836"/>
                  </a:lnTo>
                  <a:lnTo>
                    <a:pt x="247435" y="178903"/>
                  </a:lnTo>
                  <a:lnTo>
                    <a:pt x="257556" y="128777"/>
                  </a:lnTo>
                  <a:lnTo>
                    <a:pt x="247435" y="78652"/>
                  </a:lnTo>
                  <a:lnTo>
                    <a:pt x="219836" y="37718"/>
                  </a:lnTo>
                  <a:lnTo>
                    <a:pt x="178903" y="10120"/>
                  </a:lnTo>
                  <a:lnTo>
                    <a:pt x="128778" y="0"/>
                  </a:lnTo>
                  <a:close/>
                </a:path>
              </a:pathLst>
            </a:custGeom>
            <a:solidFill>
              <a:schemeClr val="accent2"/>
            </a:solidFill>
          </p:spPr>
          <p:txBody>
            <a:bodyPr wrap="square" lIns="0" tIns="0" rIns="0" bIns="0" rtlCol="0"/>
            <a:lstStyle/>
            <a:p>
              <a:endParaRPr/>
            </a:p>
          </p:txBody>
        </p:sp>
        <p:sp>
          <p:nvSpPr>
            <p:cNvPr id="21" name="object 35">
              <a:extLst>
                <a:ext uri="{FF2B5EF4-FFF2-40B4-BE49-F238E27FC236}">
                  <a16:creationId xmlns:a16="http://schemas.microsoft.com/office/drawing/2014/main" id="{A3673FB8-FAB5-49C7-A499-0A0BF8A9D4EF}"/>
                </a:ext>
              </a:extLst>
            </p:cNvPr>
            <p:cNvSpPr txBox="1"/>
            <p:nvPr/>
          </p:nvSpPr>
          <p:spPr>
            <a:xfrm>
              <a:off x="4955993" y="4512310"/>
              <a:ext cx="102870" cy="175048"/>
            </a:xfrm>
            <a:prstGeom prst="rect">
              <a:avLst/>
            </a:prstGeom>
          </p:spPr>
          <p:txBody>
            <a:bodyPr vert="horz" wrap="square" lIns="0" tIns="13335" rIns="0" bIns="0" rtlCol="0">
              <a:spAutoFit/>
            </a:bodyPr>
            <a:lstStyle/>
            <a:p>
              <a:pPr marL="12700">
                <a:lnSpc>
                  <a:spcPct val="100000"/>
                </a:lnSpc>
                <a:spcBef>
                  <a:spcPts val="105"/>
                </a:spcBef>
              </a:pPr>
              <a:r>
                <a:rPr lang="en-US" sz="1050" b="1" dirty="0">
                  <a:solidFill>
                    <a:srgbClr val="FFFFFF"/>
                  </a:solidFill>
                  <a:latin typeface="Segoe UI"/>
                  <a:cs typeface="Segoe UI"/>
                </a:rPr>
                <a:t>4</a:t>
              </a:r>
              <a:endParaRPr sz="1050" dirty="0">
                <a:latin typeface="Segoe UI"/>
                <a:cs typeface="Segoe UI"/>
              </a:endParaRPr>
            </a:p>
          </p:txBody>
        </p:sp>
      </p:grpSp>
      <p:sp>
        <p:nvSpPr>
          <p:cNvPr id="22" name="Green Box">
            <a:extLst>
              <a:ext uri="{FF2B5EF4-FFF2-40B4-BE49-F238E27FC236}">
                <a16:creationId xmlns:a16="http://schemas.microsoft.com/office/drawing/2014/main" id="{2657B485-A9DA-4780-BE61-584A7757880C}"/>
              </a:ext>
            </a:extLst>
          </p:cNvPr>
          <p:cNvSpPr txBox="1"/>
          <p:nvPr/>
        </p:nvSpPr>
        <p:spPr>
          <a:xfrm>
            <a:off x="679479" y="3137576"/>
            <a:ext cx="3556121" cy="512074"/>
          </a:xfrm>
          <a:prstGeom prst="rect">
            <a:avLst/>
          </a:prstGeom>
          <a:noFill/>
          <a:ln w="25400">
            <a:solidFill>
              <a:schemeClr val="accent2"/>
            </a:solidFill>
          </a:ln>
        </p:spPr>
        <p:txBody>
          <a:bodyPr vert="horz" wrap="square" lIns="0" tIns="40640" rIns="0" bIns="0" rtlCol="0">
            <a:noAutofit/>
          </a:bodyPr>
          <a:lstStyle/>
          <a:p>
            <a:pPr>
              <a:lnSpc>
                <a:spcPct val="100000"/>
              </a:lnSpc>
              <a:spcBef>
                <a:spcPts val="320"/>
              </a:spcBef>
            </a:pPr>
            <a:endParaRPr sz="1050" dirty="0">
              <a:latin typeface="Segoe UI"/>
              <a:cs typeface="Segoe UI"/>
            </a:endParaRPr>
          </a:p>
        </p:txBody>
      </p:sp>
      <p:sp>
        <p:nvSpPr>
          <p:cNvPr id="23" name="#1">
            <a:extLst>
              <a:ext uri="{FF2B5EF4-FFF2-40B4-BE49-F238E27FC236}">
                <a16:creationId xmlns:a16="http://schemas.microsoft.com/office/drawing/2014/main" id="{E6465DF6-9A36-4693-90F0-1374BC3158FC}"/>
              </a:ext>
            </a:extLst>
          </p:cNvPr>
          <p:cNvSpPr/>
          <p:nvPr/>
        </p:nvSpPr>
        <p:spPr>
          <a:xfrm>
            <a:off x="540057" y="3177058"/>
            <a:ext cx="257810" cy="257810"/>
          </a:xfrm>
          <a:custGeom>
            <a:avLst/>
            <a:gdLst/>
            <a:ahLst/>
            <a:cxnLst/>
            <a:rect l="l" t="t" r="r" b="b"/>
            <a:pathLst>
              <a:path w="257810" h="257809">
                <a:moveTo>
                  <a:pt x="128778" y="0"/>
                </a:moveTo>
                <a:lnTo>
                  <a:pt x="78652" y="10120"/>
                </a:lnTo>
                <a:lnTo>
                  <a:pt x="37719" y="37718"/>
                </a:lnTo>
                <a:lnTo>
                  <a:pt x="10120" y="78652"/>
                </a:lnTo>
                <a:lnTo>
                  <a:pt x="0" y="128777"/>
                </a:lnTo>
                <a:lnTo>
                  <a:pt x="10120" y="178903"/>
                </a:lnTo>
                <a:lnTo>
                  <a:pt x="37719" y="219836"/>
                </a:lnTo>
                <a:lnTo>
                  <a:pt x="78652" y="247435"/>
                </a:lnTo>
                <a:lnTo>
                  <a:pt x="128778" y="257555"/>
                </a:lnTo>
                <a:lnTo>
                  <a:pt x="178903" y="247435"/>
                </a:lnTo>
                <a:lnTo>
                  <a:pt x="219837" y="219836"/>
                </a:lnTo>
                <a:lnTo>
                  <a:pt x="247435" y="178903"/>
                </a:lnTo>
                <a:lnTo>
                  <a:pt x="257556" y="128777"/>
                </a:lnTo>
                <a:lnTo>
                  <a:pt x="247435" y="78652"/>
                </a:lnTo>
                <a:lnTo>
                  <a:pt x="219836" y="37718"/>
                </a:lnTo>
                <a:lnTo>
                  <a:pt x="178903" y="10120"/>
                </a:lnTo>
                <a:lnTo>
                  <a:pt x="128778" y="0"/>
                </a:lnTo>
                <a:close/>
              </a:path>
            </a:pathLst>
          </a:custGeom>
          <a:solidFill>
            <a:schemeClr val="accent2"/>
          </a:solidFill>
        </p:spPr>
        <p:txBody>
          <a:bodyPr wrap="square" lIns="0" tIns="0" rIns="0" bIns="0" rtlCol="0" anchor="ctr"/>
          <a:lstStyle/>
          <a:p>
            <a:pPr marL="12700" marR="0" lvl="0" indent="0" algn="ctr" defTabSz="914400" rtl="0" eaLnBrk="1" fontAlgn="auto" latinLnBrk="0" hangingPunct="1">
              <a:lnSpc>
                <a:spcPct val="100000"/>
              </a:lnSpc>
              <a:spcBef>
                <a:spcPts val="105"/>
              </a:spcBef>
              <a:spcAft>
                <a:spcPts val="0"/>
              </a:spcAft>
              <a:buClrTx/>
              <a:buSzTx/>
              <a:buFontTx/>
              <a:buNone/>
              <a:tabLst/>
              <a:defRPr/>
            </a:pPr>
            <a:r>
              <a:rPr kumimoji="0" lang="en-US" sz="1050" b="1" i="0" u="none" strike="noStrike" kern="1200" cap="none" spc="0" normalizeH="0" baseline="0" noProof="0" dirty="0">
                <a:ln>
                  <a:noFill/>
                </a:ln>
                <a:solidFill>
                  <a:srgbClr val="FFFFFF"/>
                </a:solidFill>
                <a:effectLst/>
                <a:uLnTx/>
                <a:uFillTx/>
                <a:latin typeface="Segoe UI"/>
                <a:ea typeface="+mn-ea"/>
                <a:cs typeface="Segoe UI"/>
              </a:rPr>
              <a:t>4</a:t>
            </a:r>
            <a:endParaRPr kumimoji="0" lang="en-US" sz="1050" b="0" i="0" u="none" strike="noStrike" kern="1200" cap="none" spc="0" normalizeH="0" baseline="0" noProof="0" dirty="0">
              <a:ln>
                <a:noFill/>
              </a:ln>
              <a:solidFill>
                <a:prstClr val="black"/>
              </a:solidFill>
              <a:effectLst/>
              <a:uLnTx/>
              <a:uFillTx/>
              <a:latin typeface="Segoe UI"/>
              <a:ea typeface="+mn-ea"/>
              <a:cs typeface="Segoe UI"/>
            </a:endParaRPr>
          </a:p>
        </p:txBody>
      </p:sp>
      <p:sp>
        <p:nvSpPr>
          <p:cNvPr id="24" name="Green Box">
            <a:extLst>
              <a:ext uri="{FF2B5EF4-FFF2-40B4-BE49-F238E27FC236}">
                <a16:creationId xmlns:a16="http://schemas.microsoft.com/office/drawing/2014/main" id="{15010CDD-B9C0-4820-8821-7330301B3718}"/>
              </a:ext>
            </a:extLst>
          </p:cNvPr>
          <p:cNvSpPr txBox="1"/>
          <p:nvPr/>
        </p:nvSpPr>
        <p:spPr>
          <a:xfrm>
            <a:off x="679479" y="3657918"/>
            <a:ext cx="3556121" cy="373393"/>
          </a:xfrm>
          <a:prstGeom prst="rect">
            <a:avLst/>
          </a:prstGeom>
          <a:noFill/>
          <a:ln w="25400">
            <a:solidFill>
              <a:srgbClr val="FFC000"/>
            </a:solidFill>
          </a:ln>
        </p:spPr>
        <p:txBody>
          <a:bodyPr vert="horz" wrap="square" lIns="0" tIns="40640" rIns="0" bIns="0" rtlCol="0">
            <a:noAutofit/>
          </a:bodyPr>
          <a:lstStyle/>
          <a:p>
            <a:pPr>
              <a:lnSpc>
                <a:spcPct val="100000"/>
              </a:lnSpc>
              <a:spcBef>
                <a:spcPts val="320"/>
              </a:spcBef>
            </a:pPr>
            <a:endParaRPr sz="1050" dirty="0">
              <a:latin typeface="Segoe UI"/>
              <a:cs typeface="Segoe UI"/>
            </a:endParaRPr>
          </a:p>
        </p:txBody>
      </p:sp>
      <p:sp>
        <p:nvSpPr>
          <p:cNvPr id="25" name="#1">
            <a:extLst>
              <a:ext uri="{FF2B5EF4-FFF2-40B4-BE49-F238E27FC236}">
                <a16:creationId xmlns:a16="http://schemas.microsoft.com/office/drawing/2014/main" id="{BDE9BA77-FCA9-4FEF-963F-F8AEC5085C59}"/>
              </a:ext>
            </a:extLst>
          </p:cNvPr>
          <p:cNvSpPr/>
          <p:nvPr/>
        </p:nvSpPr>
        <p:spPr>
          <a:xfrm>
            <a:off x="540057" y="3697400"/>
            <a:ext cx="257810" cy="257810"/>
          </a:xfrm>
          <a:custGeom>
            <a:avLst/>
            <a:gdLst/>
            <a:ahLst/>
            <a:cxnLst/>
            <a:rect l="l" t="t" r="r" b="b"/>
            <a:pathLst>
              <a:path w="257810" h="257809">
                <a:moveTo>
                  <a:pt x="128778" y="0"/>
                </a:moveTo>
                <a:lnTo>
                  <a:pt x="78652" y="10120"/>
                </a:lnTo>
                <a:lnTo>
                  <a:pt x="37719" y="37718"/>
                </a:lnTo>
                <a:lnTo>
                  <a:pt x="10120" y="78652"/>
                </a:lnTo>
                <a:lnTo>
                  <a:pt x="0" y="128777"/>
                </a:lnTo>
                <a:lnTo>
                  <a:pt x="10120" y="178903"/>
                </a:lnTo>
                <a:lnTo>
                  <a:pt x="37719" y="219836"/>
                </a:lnTo>
                <a:lnTo>
                  <a:pt x="78652" y="247435"/>
                </a:lnTo>
                <a:lnTo>
                  <a:pt x="128778" y="257555"/>
                </a:lnTo>
                <a:lnTo>
                  <a:pt x="178903" y="247435"/>
                </a:lnTo>
                <a:lnTo>
                  <a:pt x="219837" y="219836"/>
                </a:lnTo>
                <a:lnTo>
                  <a:pt x="247435" y="178903"/>
                </a:lnTo>
                <a:lnTo>
                  <a:pt x="257556" y="128777"/>
                </a:lnTo>
                <a:lnTo>
                  <a:pt x="247435" y="78652"/>
                </a:lnTo>
                <a:lnTo>
                  <a:pt x="219836" y="37718"/>
                </a:lnTo>
                <a:lnTo>
                  <a:pt x="178903" y="10120"/>
                </a:lnTo>
                <a:lnTo>
                  <a:pt x="128778" y="0"/>
                </a:lnTo>
                <a:close/>
              </a:path>
            </a:pathLst>
          </a:custGeom>
          <a:solidFill>
            <a:srgbClr val="FFC000"/>
          </a:solidFill>
        </p:spPr>
        <p:txBody>
          <a:bodyPr wrap="square" lIns="0" tIns="0" rIns="0" bIns="0" rtlCol="0" anchor="ctr"/>
          <a:lstStyle/>
          <a:p>
            <a:pPr marL="12700" marR="0" lvl="0" indent="0" algn="ctr" defTabSz="914400" rtl="0" eaLnBrk="1" fontAlgn="auto" latinLnBrk="0" hangingPunct="1">
              <a:lnSpc>
                <a:spcPct val="100000"/>
              </a:lnSpc>
              <a:spcBef>
                <a:spcPts val="105"/>
              </a:spcBef>
              <a:spcAft>
                <a:spcPts val="0"/>
              </a:spcAft>
              <a:buClrTx/>
              <a:buSzTx/>
              <a:buFontTx/>
              <a:buNone/>
              <a:tabLst/>
              <a:defRPr/>
            </a:pPr>
            <a:r>
              <a:rPr kumimoji="0" lang="en-US" sz="1050" b="1" i="0" u="none" strike="noStrike" kern="1200" cap="none" spc="0" normalizeH="0" baseline="0" noProof="0" dirty="0">
                <a:ln>
                  <a:noFill/>
                </a:ln>
                <a:solidFill>
                  <a:srgbClr val="FFFFFF"/>
                </a:solidFill>
                <a:effectLst/>
                <a:uLnTx/>
                <a:uFillTx/>
                <a:latin typeface="Segoe UI"/>
                <a:ea typeface="+mn-ea"/>
                <a:cs typeface="Segoe UI"/>
              </a:rPr>
              <a:t>5</a:t>
            </a:r>
            <a:endParaRPr kumimoji="0" lang="en-US" sz="1050" b="0" i="0" u="none" strike="noStrike" kern="1200" cap="none" spc="0" normalizeH="0" baseline="0" noProof="0" dirty="0">
              <a:ln>
                <a:noFill/>
              </a:ln>
              <a:solidFill>
                <a:prstClr val="black"/>
              </a:solidFill>
              <a:effectLst/>
              <a:uLnTx/>
              <a:uFillTx/>
              <a:latin typeface="Segoe UI"/>
              <a:ea typeface="+mn-ea"/>
              <a:cs typeface="Segoe UI"/>
            </a:endParaRPr>
          </a:p>
        </p:txBody>
      </p:sp>
      <p:sp>
        <p:nvSpPr>
          <p:cNvPr id="26" name="#1">
            <a:extLst>
              <a:ext uri="{FF2B5EF4-FFF2-40B4-BE49-F238E27FC236}">
                <a16:creationId xmlns:a16="http://schemas.microsoft.com/office/drawing/2014/main" id="{BB0A7972-D44B-4F09-B99A-C85919AFC272}"/>
              </a:ext>
            </a:extLst>
          </p:cNvPr>
          <p:cNvSpPr/>
          <p:nvPr/>
        </p:nvSpPr>
        <p:spPr>
          <a:xfrm>
            <a:off x="4922161" y="5829675"/>
            <a:ext cx="257810" cy="257810"/>
          </a:xfrm>
          <a:custGeom>
            <a:avLst/>
            <a:gdLst/>
            <a:ahLst/>
            <a:cxnLst/>
            <a:rect l="l" t="t" r="r" b="b"/>
            <a:pathLst>
              <a:path w="257810" h="257809">
                <a:moveTo>
                  <a:pt x="128778" y="0"/>
                </a:moveTo>
                <a:lnTo>
                  <a:pt x="78652" y="10120"/>
                </a:lnTo>
                <a:lnTo>
                  <a:pt x="37719" y="37718"/>
                </a:lnTo>
                <a:lnTo>
                  <a:pt x="10120" y="78652"/>
                </a:lnTo>
                <a:lnTo>
                  <a:pt x="0" y="128777"/>
                </a:lnTo>
                <a:lnTo>
                  <a:pt x="10120" y="178903"/>
                </a:lnTo>
                <a:lnTo>
                  <a:pt x="37719" y="219836"/>
                </a:lnTo>
                <a:lnTo>
                  <a:pt x="78652" y="247435"/>
                </a:lnTo>
                <a:lnTo>
                  <a:pt x="128778" y="257555"/>
                </a:lnTo>
                <a:lnTo>
                  <a:pt x="178903" y="247435"/>
                </a:lnTo>
                <a:lnTo>
                  <a:pt x="219837" y="219836"/>
                </a:lnTo>
                <a:lnTo>
                  <a:pt x="247435" y="178903"/>
                </a:lnTo>
                <a:lnTo>
                  <a:pt x="257556" y="128777"/>
                </a:lnTo>
                <a:lnTo>
                  <a:pt x="247435" y="78652"/>
                </a:lnTo>
                <a:lnTo>
                  <a:pt x="219836" y="37718"/>
                </a:lnTo>
                <a:lnTo>
                  <a:pt x="178903" y="10120"/>
                </a:lnTo>
                <a:lnTo>
                  <a:pt x="128778" y="0"/>
                </a:lnTo>
                <a:close/>
              </a:path>
            </a:pathLst>
          </a:custGeom>
          <a:solidFill>
            <a:srgbClr val="FFC000"/>
          </a:solidFill>
        </p:spPr>
        <p:txBody>
          <a:bodyPr wrap="square" lIns="0" tIns="0" rIns="0" bIns="0" rtlCol="0" anchor="ctr"/>
          <a:lstStyle/>
          <a:p>
            <a:pPr marL="12700" marR="0" lvl="0" indent="0" algn="ctr" defTabSz="914400" rtl="0" eaLnBrk="1" fontAlgn="auto" latinLnBrk="0" hangingPunct="1">
              <a:lnSpc>
                <a:spcPct val="100000"/>
              </a:lnSpc>
              <a:spcBef>
                <a:spcPts val="105"/>
              </a:spcBef>
              <a:spcAft>
                <a:spcPts val="0"/>
              </a:spcAft>
              <a:buClrTx/>
              <a:buSzTx/>
              <a:buFontTx/>
              <a:buNone/>
              <a:tabLst/>
              <a:defRPr/>
            </a:pPr>
            <a:r>
              <a:rPr kumimoji="0" lang="en-US" sz="1050" b="1" i="0" u="none" strike="noStrike" kern="1200" cap="none" spc="0" normalizeH="0" baseline="0" noProof="0" dirty="0">
                <a:ln>
                  <a:noFill/>
                </a:ln>
                <a:solidFill>
                  <a:srgbClr val="FFFFFF"/>
                </a:solidFill>
                <a:effectLst/>
                <a:uLnTx/>
                <a:uFillTx/>
                <a:latin typeface="Segoe UI"/>
                <a:ea typeface="+mn-ea"/>
                <a:cs typeface="Segoe UI"/>
              </a:rPr>
              <a:t>5</a:t>
            </a:r>
            <a:endParaRPr kumimoji="0" lang="en-US" sz="1050" b="0" i="0" u="none" strike="noStrike" kern="1200" cap="none" spc="0" normalizeH="0" baseline="0" noProof="0" dirty="0">
              <a:ln>
                <a:noFill/>
              </a:ln>
              <a:solidFill>
                <a:prstClr val="black"/>
              </a:solidFill>
              <a:effectLst/>
              <a:uLnTx/>
              <a:uFillTx/>
              <a:latin typeface="Segoe UI"/>
              <a:ea typeface="+mn-ea"/>
              <a:cs typeface="Segoe U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a:spLocks noGrp="1"/>
          </p:cNvSpPr>
          <p:nvPr>
            <p:ph type="title"/>
          </p:nvPr>
        </p:nvSpPr>
        <p:spPr/>
        <p:txBody>
          <a:bodyPr vert="horz" wrap="square" lIns="0" tIns="12065" rIns="0" bIns="0" rtlCol="0">
            <a:spAutoFit/>
          </a:bodyPr>
          <a:lstStyle/>
          <a:p>
            <a:r>
              <a:rPr lang="en-US" dirty="0"/>
              <a:t>Take Home Points</a:t>
            </a:r>
          </a:p>
        </p:txBody>
      </p:sp>
      <p:sp>
        <p:nvSpPr>
          <p:cNvPr id="31" name="Content Placeholder 30">
            <a:extLst>
              <a:ext uri="{FF2B5EF4-FFF2-40B4-BE49-F238E27FC236}">
                <a16:creationId xmlns:a16="http://schemas.microsoft.com/office/drawing/2014/main" id="{1A809BD6-3B02-BE43-8C6D-2ECF9A68F593}"/>
              </a:ext>
            </a:extLst>
          </p:cNvPr>
          <p:cNvSpPr>
            <a:spLocks noGrp="1"/>
          </p:cNvSpPr>
          <p:nvPr>
            <p:ph idx="1"/>
          </p:nvPr>
        </p:nvSpPr>
        <p:spPr/>
        <p:txBody>
          <a:bodyPr>
            <a:noAutofit/>
          </a:bodyPr>
          <a:lstStyle/>
          <a:p>
            <a:pPr>
              <a:lnSpc>
                <a:spcPct val="100000"/>
              </a:lnSpc>
            </a:pPr>
            <a:r>
              <a:rPr lang="en-US" dirty="0"/>
              <a:t>The FINTEPLA PI contains a boxed warning regarding valvular heart disease and pulmonary arterial hypertension; echocardiogram assessments are required before, during, and after treatment with FINTEPLA; FINTEPLA is available only through a restricted program under a Risk Evaluation and Mitigation Strategy (REMS) called the FINTEPLA REMS</a:t>
            </a:r>
          </a:p>
          <a:p>
            <a:pPr>
              <a:lnSpc>
                <a:spcPct val="100000"/>
              </a:lnSpc>
            </a:pPr>
            <a:r>
              <a:rPr lang="en-US" dirty="0"/>
              <a:t>FINTEPLA is indicated for the treatment of seizures associated with DS and LGS in patients 2 years of age and older</a:t>
            </a:r>
          </a:p>
          <a:p>
            <a:pPr>
              <a:lnSpc>
                <a:spcPct val="100000"/>
              </a:lnSpc>
            </a:pPr>
            <a:r>
              <a:rPr lang="en-US" dirty="0"/>
              <a:t>Echocardiogram assessment should be obtained before starting FINTEPLA treatment to evaluate for valvular heart disease and pulmonary arterial hypertension</a:t>
            </a:r>
          </a:p>
          <a:p>
            <a:pPr>
              <a:lnSpc>
                <a:spcPct val="100000"/>
              </a:lnSpc>
            </a:pPr>
            <a:r>
              <a:rPr lang="en-US" dirty="0"/>
              <a:t>FINTEPLA is orally administered and may be taken with or without food</a:t>
            </a:r>
          </a:p>
          <a:p>
            <a:pPr>
              <a:lnSpc>
                <a:spcPct val="100000"/>
              </a:lnSpc>
            </a:pPr>
            <a:r>
              <a:rPr lang="en-US" dirty="0"/>
              <a:t>Dravet Syndrome</a:t>
            </a:r>
          </a:p>
          <a:p>
            <a:pPr lvl="1"/>
            <a:r>
              <a:rPr lang="en-US" b="0" i="0" u="none" strike="noStrike" baseline="0" dirty="0">
                <a:solidFill>
                  <a:srgbClr val="000000"/>
                </a:solidFill>
              </a:rPr>
              <a:t>The initial starting and maintenance dosage is 0.1 mg/kg twice daily, which can be increased weekly based on efficacy and tolerability</a:t>
            </a:r>
          </a:p>
          <a:p>
            <a:pPr lvl="1"/>
            <a:r>
              <a:rPr lang="en-US" b="0" i="0" u="none" strike="noStrike" baseline="0" dirty="0">
                <a:solidFill>
                  <a:srgbClr val="000000"/>
                </a:solidFill>
              </a:rPr>
              <a:t>Patients not on concomitant </a:t>
            </a:r>
            <a:r>
              <a:rPr lang="en-US" b="0" i="0" u="none" strike="noStrike" baseline="0" dirty="0" err="1">
                <a:solidFill>
                  <a:srgbClr val="000000"/>
                </a:solidFill>
              </a:rPr>
              <a:t>stiripentol</a:t>
            </a:r>
            <a:r>
              <a:rPr lang="en-US" b="0" i="0" u="none" strike="noStrike" baseline="0" dirty="0">
                <a:solidFill>
                  <a:srgbClr val="000000"/>
                </a:solidFill>
              </a:rPr>
              <a:t> who require further reduction of seizures may benefit from a dosage increase up to a maximum recommended maintenance dosage of 0.35 mg/kg twice daily (maximum daily dosage of 26 mg)</a:t>
            </a:r>
          </a:p>
          <a:p>
            <a:pPr lvl="1"/>
            <a:r>
              <a:rPr lang="en-US" b="0" i="0" u="none" strike="noStrike" baseline="0" dirty="0">
                <a:solidFill>
                  <a:srgbClr val="000000"/>
                </a:solidFill>
              </a:rPr>
              <a:t>Patients taking concomitant </a:t>
            </a:r>
            <a:r>
              <a:rPr lang="en-US" b="0" i="0" u="none" strike="noStrike" baseline="0" dirty="0" err="1">
                <a:solidFill>
                  <a:srgbClr val="000000"/>
                </a:solidFill>
              </a:rPr>
              <a:t>stiripentol</a:t>
            </a:r>
            <a:r>
              <a:rPr lang="en-US" b="0" i="0" u="none" strike="noStrike" baseline="0" dirty="0">
                <a:solidFill>
                  <a:srgbClr val="000000"/>
                </a:solidFill>
              </a:rPr>
              <a:t> plus clobazam who require further reduction of seizures may benefit from a dosage increase up to a maximum recommended maintenance dosage of 0.2 mg/kg twice daily (maximum daily dosage of 17 mg)</a:t>
            </a:r>
          </a:p>
          <a:p>
            <a:pPr>
              <a:lnSpc>
                <a:spcPct val="100000"/>
              </a:lnSpc>
            </a:pPr>
            <a:r>
              <a:rPr lang="en-US" dirty="0"/>
              <a:t>Lennox-</a:t>
            </a:r>
            <a:r>
              <a:rPr lang="en-US" dirty="0" err="1"/>
              <a:t>Gastaut</a:t>
            </a:r>
            <a:r>
              <a:rPr lang="en-US" dirty="0"/>
              <a:t> Syndrome</a:t>
            </a:r>
          </a:p>
          <a:p>
            <a:pPr lvl="1"/>
            <a:r>
              <a:rPr lang="en-US" b="0" i="0" u="none" strike="noStrike" baseline="0" dirty="0">
                <a:solidFill>
                  <a:srgbClr val="000000"/>
                </a:solidFill>
              </a:rPr>
              <a:t>The initial starting dosage is 0.1 mg/kg twice daily, which should be increased weekly based on tolerability</a:t>
            </a:r>
          </a:p>
          <a:p>
            <a:pPr lvl="1"/>
            <a:r>
              <a:rPr lang="en-US" b="0" i="0" u="none" strike="noStrike" baseline="0" dirty="0">
                <a:solidFill>
                  <a:srgbClr val="000000"/>
                </a:solidFill>
              </a:rPr>
              <a:t>Patients not on concomitant </a:t>
            </a:r>
            <a:r>
              <a:rPr lang="en-US" b="0" i="0" u="none" strike="noStrike" baseline="0" dirty="0" err="1">
                <a:solidFill>
                  <a:srgbClr val="000000"/>
                </a:solidFill>
              </a:rPr>
              <a:t>stiripentol</a:t>
            </a:r>
            <a:r>
              <a:rPr lang="en-US" b="0" i="0" u="none" strike="noStrike" baseline="0" dirty="0">
                <a:solidFill>
                  <a:srgbClr val="000000"/>
                </a:solidFill>
              </a:rPr>
              <a:t> who are tolerating FINTEPLA should be titrated to the recommended maintenance dosage of 0.35 mg/kg twice daily (maximum daily dosage of 26 mg)</a:t>
            </a:r>
          </a:p>
          <a:p>
            <a:pPr lvl="1"/>
            <a:r>
              <a:rPr lang="en-US" b="0" i="0" u="none" strike="noStrike" baseline="0" dirty="0">
                <a:solidFill>
                  <a:srgbClr val="000000"/>
                </a:solidFill>
              </a:rPr>
              <a:t>Patients taking concomitant </a:t>
            </a:r>
            <a:r>
              <a:rPr lang="en-US" b="0" i="0" u="none" strike="noStrike" baseline="0" dirty="0" err="1">
                <a:solidFill>
                  <a:srgbClr val="000000"/>
                </a:solidFill>
              </a:rPr>
              <a:t>stiripentol</a:t>
            </a:r>
            <a:r>
              <a:rPr lang="en-US" b="0" i="0" u="none" strike="noStrike" baseline="0" dirty="0">
                <a:solidFill>
                  <a:srgbClr val="000000"/>
                </a:solidFill>
              </a:rPr>
              <a:t> plus clobazam who are tolerating FINTEPLA should be titrated to the recommended maintenance dosage of 0.2 mg/kg twice daily (maximum daily dosage of 17 mg)</a:t>
            </a:r>
          </a:p>
          <a:p>
            <a:pPr marL="0" indent="0">
              <a:lnSpc>
                <a:spcPct val="100000"/>
              </a:lnSpc>
              <a:buNone/>
            </a:pPr>
            <a:endParaRPr lang="en-US" dirty="0"/>
          </a:p>
        </p:txBody>
      </p:sp>
      <p:sp>
        <p:nvSpPr>
          <p:cNvPr id="3" name="Slide Number Placeholder 2">
            <a:extLst>
              <a:ext uri="{FF2B5EF4-FFF2-40B4-BE49-F238E27FC236}">
                <a16:creationId xmlns:a16="http://schemas.microsoft.com/office/drawing/2014/main" id="{54990E46-1540-46A7-B887-8A7765D5C992}"/>
              </a:ext>
            </a:extLst>
          </p:cNvPr>
          <p:cNvSpPr>
            <a:spLocks noGrp="1"/>
          </p:cNvSpPr>
          <p:nvPr>
            <p:ph type="sldNum" sz="quarter" idx="4"/>
          </p:nvPr>
        </p:nvSpPr>
        <p:spPr/>
        <p:txBody>
          <a:bodyPr/>
          <a:lstStyle/>
          <a:p>
            <a:fld id="{5D2F3693-3E64-EA49-9E40-0333868C2033}" type="slidenum">
              <a:rPr lang="en-US" smtClean="0"/>
              <a:pPr/>
              <a:t>14</a:t>
            </a:fld>
            <a:r>
              <a:rPr lang="en-US" dirty="0"/>
              <a:t> of 108</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a:spLocks noGrp="1"/>
          </p:cNvSpPr>
          <p:nvPr>
            <p:ph type="title"/>
          </p:nvPr>
        </p:nvSpPr>
        <p:spPr>
          <a:xfrm>
            <a:off x="284480" y="664787"/>
            <a:ext cx="8585200" cy="261482"/>
          </a:xfrm>
        </p:spPr>
        <p:txBody>
          <a:bodyPr vert="horz" wrap="square" lIns="0" tIns="12065" rIns="0" bIns="0" rtlCol="0">
            <a:spAutoFit/>
          </a:bodyPr>
          <a:lstStyle/>
          <a:p>
            <a:r>
              <a:rPr lang="en-US" dirty="0"/>
              <a:t>Take Home Points (continued)</a:t>
            </a:r>
          </a:p>
        </p:txBody>
      </p:sp>
      <p:sp>
        <p:nvSpPr>
          <p:cNvPr id="31" name="Content Placeholder 30">
            <a:extLst>
              <a:ext uri="{FF2B5EF4-FFF2-40B4-BE49-F238E27FC236}">
                <a16:creationId xmlns:a16="http://schemas.microsoft.com/office/drawing/2014/main" id="{1A809BD6-3B02-BE43-8C6D-2ECF9A68F593}"/>
              </a:ext>
            </a:extLst>
          </p:cNvPr>
          <p:cNvSpPr>
            <a:spLocks noGrp="1"/>
          </p:cNvSpPr>
          <p:nvPr>
            <p:ph idx="1"/>
          </p:nvPr>
        </p:nvSpPr>
        <p:spPr>
          <a:xfrm>
            <a:off x="284479" y="1066800"/>
            <a:ext cx="8659495" cy="5212080"/>
          </a:xfrm>
        </p:spPr>
        <p:txBody>
          <a:bodyPr>
            <a:noAutofit/>
          </a:bodyPr>
          <a:lstStyle/>
          <a:p>
            <a:pPr>
              <a:lnSpc>
                <a:spcPct val="100000"/>
              </a:lnSpc>
            </a:pPr>
            <a:r>
              <a:rPr lang="en-US" dirty="0"/>
              <a:t>FINTEPLA dosage modifications for patients with concomitant use of drugs that are strong </a:t>
            </a:r>
            <a:r>
              <a:rPr lang="en-US" b="0" i="0" u="none" strike="noStrike" baseline="0" dirty="0">
                <a:solidFill>
                  <a:srgbClr val="000000"/>
                </a:solidFill>
              </a:rPr>
              <a:t>CYP1A2 or CYP2D6 inhibitors:</a:t>
            </a:r>
            <a:endParaRPr lang="en-US" dirty="0"/>
          </a:p>
          <a:p>
            <a:pPr lvl="1"/>
            <a:r>
              <a:rPr lang="en-US" b="0" i="0" u="none" strike="noStrike" baseline="0" dirty="0">
                <a:solidFill>
                  <a:srgbClr val="000000"/>
                </a:solidFill>
              </a:rPr>
              <a:t>Maximum total daily dosage: 20 mg without concomitant </a:t>
            </a:r>
            <a:r>
              <a:rPr lang="en-US" b="0" i="0" u="none" strike="noStrike" baseline="0" dirty="0" err="1">
                <a:solidFill>
                  <a:srgbClr val="000000"/>
                </a:solidFill>
              </a:rPr>
              <a:t>stiripentol</a:t>
            </a:r>
            <a:endParaRPr lang="en-US" b="0" i="0" u="none" strike="noStrike" baseline="0" dirty="0">
              <a:solidFill>
                <a:srgbClr val="000000"/>
              </a:solidFill>
            </a:endParaRPr>
          </a:p>
          <a:p>
            <a:pPr lvl="1"/>
            <a:r>
              <a:rPr lang="en-US" b="0" i="0" u="none" strike="noStrike" baseline="0" dirty="0">
                <a:solidFill>
                  <a:srgbClr val="000000"/>
                </a:solidFill>
              </a:rPr>
              <a:t>Maximum total daily dosage: 17 mg with concomitant </a:t>
            </a:r>
            <a:r>
              <a:rPr lang="en-US" b="0" i="0" u="none" strike="noStrike" baseline="0" dirty="0" err="1">
                <a:solidFill>
                  <a:srgbClr val="000000"/>
                </a:solidFill>
              </a:rPr>
              <a:t>stiripentol</a:t>
            </a:r>
            <a:r>
              <a:rPr lang="en-US" b="0" i="0" u="none" strike="noStrike" baseline="0" dirty="0">
                <a:solidFill>
                  <a:srgbClr val="000000"/>
                </a:solidFill>
              </a:rPr>
              <a:t> plus clobazam</a:t>
            </a:r>
            <a:endParaRPr lang="en-US" dirty="0"/>
          </a:p>
          <a:p>
            <a:pPr>
              <a:lnSpc>
                <a:spcPct val="100000"/>
              </a:lnSpc>
            </a:pPr>
            <a:r>
              <a:rPr lang="en-US" dirty="0"/>
              <a:t>FINTEPLA dosage modifications for patients with severe </a:t>
            </a:r>
            <a:r>
              <a:rPr lang="en-US" b="0" i="0" u="none" strike="noStrike" baseline="0" dirty="0">
                <a:solidFill>
                  <a:srgbClr val="000000"/>
                </a:solidFill>
              </a:rPr>
              <a:t>renal impairment (eGFR 15 to 29 mL/min/1.73m</a:t>
            </a:r>
            <a:r>
              <a:rPr lang="en-US" b="0" i="0" u="none" strike="noStrike" baseline="30000" dirty="0">
                <a:solidFill>
                  <a:srgbClr val="000000"/>
                </a:solidFill>
              </a:rPr>
              <a:t>2</a:t>
            </a:r>
            <a:r>
              <a:rPr lang="en-US" b="0" i="0" u="none" strike="noStrike" baseline="0" dirty="0">
                <a:solidFill>
                  <a:srgbClr val="000000"/>
                </a:solidFill>
              </a:rPr>
              <a:t>):</a:t>
            </a:r>
            <a:endParaRPr lang="en-US" dirty="0"/>
          </a:p>
          <a:p>
            <a:pPr lvl="1"/>
            <a:r>
              <a:rPr lang="en-US" b="0" i="0" u="none" strike="noStrike" baseline="0" dirty="0">
                <a:solidFill>
                  <a:srgbClr val="000000"/>
                </a:solidFill>
              </a:rPr>
              <a:t>Maximum total daily dosage: 20 mg without concomitant </a:t>
            </a:r>
            <a:r>
              <a:rPr lang="en-US" b="0" i="0" u="none" strike="noStrike" baseline="0" dirty="0" err="1">
                <a:solidFill>
                  <a:srgbClr val="000000"/>
                </a:solidFill>
              </a:rPr>
              <a:t>stiripentol</a:t>
            </a:r>
            <a:endParaRPr lang="en-US" b="0" i="0" u="none" strike="noStrike" baseline="0" dirty="0">
              <a:solidFill>
                <a:srgbClr val="000000"/>
              </a:solidFill>
            </a:endParaRPr>
          </a:p>
          <a:p>
            <a:pPr lvl="1"/>
            <a:r>
              <a:rPr lang="en-US" b="0" i="0" u="none" strike="noStrike" baseline="0" dirty="0">
                <a:solidFill>
                  <a:srgbClr val="000000"/>
                </a:solidFill>
              </a:rPr>
              <a:t>Maximum total daily dosage: 17 mg with concomitant </a:t>
            </a:r>
            <a:r>
              <a:rPr lang="en-US" b="0" i="0" u="none" strike="noStrike" baseline="0" dirty="0" err="1">
                <a:solidFill>
                  <a:srgbClr val="000000"/>
                </a:solidFill>
              </a:rPr>
              <a:t>stiripentol</a:t>
            </a:r>
            <a:r>
              <a:rPr lang="en-US" b="0" i="0" u="none" strike="noStrike" baseline="0" dirty="0">
                <a:solidFill>
                  <a:srgbClr val="000000"/>
                </a:solidFill>
              </a:rPr>
              <a:t> plus clobazam</a:t>
            </a:r>
            <a:endParaRPr lang="en-US" dirty="0"/>
          </a:p>
          <a:p>
            <a:pPr>
              <a:lnSpc>
                <a:spcPct val="100000"/>
              </a:lnSpc>
            </a:pPr>
            <a:r>
              <a:rPr lang="en-US" dirty="0"/>
              <a:t>Echocardiogram assessment should be obtained every 6 months during treatment with FINTEPLA and 3 to 6 months after the final dose of FINTEPLA</a:t>
            </a:r>
          </a:p>
          <a:p>
            <a:pPr>
              <a:lnSpc>
                <a:spcPct val="100000"/>
              </a:lnSpc>
            </a:pPr>
            <a:r>
              <a:rPr lang="en-US" dirty="0"/>
              <a:t>A calibrated measuring device (either a 3 mL or 6 mL oral syringe) should be used to accurately measure and administer FINTEPLA</a:t>
            </a:r>
          </a:p>
          <a:p>
            <a:pPr>
              <a:lnSpc>
                <a:spcPct val="100000"/>
              </a:lnSpc>
            </a:pPr>
            <a:r>
              <a:rPr lang="en-US" dirty="0"/>
              <a:t>Any unused FINTEPLA should be discarded if there is any remaining after 3 months of first opening the bottle or the “Discard After” date on the package and/or bottle has been reached, whichever is sooner</a:t>
            </a:r>
          </a:p>
          <a:p>
            <a:pPr>
              <a:lnSpc>
                <a:spcPct val="100000"/>
              </a:lnSpc>
            </a:pPr>
            <a:r>
              <a:rPr lang="en-US" dirty="0"/>
              <a:t>FINTEPLA dose should be gradually decreased when discontinuing its use</a:t>
            </a:r>
          </a:p>
          <a:p>
            <a:pPr>
              <a:lnSpc>
                <a:spcPct val="100000"/>
              </a:lnSpc>
            </a:pPr>
            <a:r>
              <a:rPr lang="en-US" dirty="0"/>
              <a:t>FINTEPLA oral solution is available as a clear, colorless, cherry flavored liquid containing 2.2 mg/mL fenfluramine</a:t>
            </a:r>
          </a:p>
          <a:p>
            <a:pPr>
              <a:lnSpc>
                <a:spcPct val="100000"/>
              </a:lnSpc>
            </a:pPr>
            <a:endParaRPr lang="en-US" dirty="0"/>
          </a:p>
        </p:txBody>
      </p:sp>
      <p:sp>
        <p:nvSpPr>
          <p:cNvPr id="3" name="Slide Number Placeholder 2">
            <a:extLst>
              <a:ext uri="{FF2B5EF4-FFF2-40B4-BE49-F238E27FC236}">
                <a16:creationId xmlns:a16="http://schemas.microsoft.com/office/drawing/2014/main" id="{54990E46-1540-46A7-B887-8A7765D5C992}"/>
              </a:ext>
            </a:extLst>
          </p:cNvPr>
          <p:cNvSpPr>
            <a:spLocks noGrp="1"/>
          </p:cNvSpPr>
          <p:nvPr>
            <p:ph type="sldNum" sz="quarter" idx="4"/>
          </p:nvPr>
        </p:nvSpPr>
        <p:spPr/>
        <p:txBody>
          <a:bodyPr/>
          <a:lstStyle/>
          <a:p>
            <a:fld id="{5D2F3693-3E64-EA49-9E40-0333868C2033}" type="slidenum">
              <a:rPr lang="en-US" smtClean="0"/>
              <a:pPr/>
              <a:t>15</a:t>
            </a:fld>
            <a:r>
              <a:rPr lang="en-US" dirty="0"/>
              <a:t> of 108</a:t>
            </a:r>
          </a:p>
        </p:txBody>
      </p:sp>
    </p:spTree>
    <p:extLst>
      <p:ext uri="{BB962C8B-B14F-4D97-AF65-F5344CB8AC3E}">
        <p14:creationId xmlns:p14="http://schemas.microsoft.com/office/powerpoint/2010/main" val="40461596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Content Placeholder 56">
            <a:extLst>
              <a:ext uri="{FF2B5EF4-FFF2-40B4-BE49-F238E27FC236}">
                <a16:creationId xmlns:a16="http://schemas.microsoft.com/office/drawing/2014/main" id="{762109E3-12FB-FD4A-BA3E-5E110C9D0B2B}"/>
              </a:ext>
            </a:extLst>
          </p:cNvPr>
          <p:cNvSpPr>
            <a:spLocks noGrp="1"/>
          </p:cNvSpPr>
          <p:nvPr>
            <p:ph idx="1"/>
          </p:nvPr>
        </p:nvSpPr>
        <p:spPr>
          <a:xfrm>
            <a:off x="284480" y="1434568"/>
            <a:ext cx="8585200" cy="4844311"/>
          </a:xfrm>
        </p:spPr>
        <p:txBody>
          <a:bodyPr>
            <a:normAutofit/>
          </a:bodyPr>
          <a:lstStyle/>
          <a:p>
            <a:r>
              <a:rPr lang="en-US" dirty="0"/>
              <a:t>FINTEPLA is indicated for the treatment of seizures associated with DS and LGS in patients ________ years </a:t>
            </a:r>
            <a:br>
              <a:rPr lang="en-US" dirty="0"/>
            </a:br>
            <a:r>
              <a:rPr lang="en-US" dirty="0"/>
              <a:t>of age and older.</a:t>
            </a:r>
          </a:p>
          <a:p>
            <a:pPr lvl="1"/>
            <a:r>
              <a:rPr lang="en-US" dirty="0"/>
              <a:t>2</a:t>
            </a:r>
          </a:p>
          <a:p>
            <a:pPr lvl="1"/>
            <a:r>
              <a:rPr lang="en-US" dirty="0"/>
              <a:t>4</a:t>
            </a:r>
          </a:p>
          <a:p>
            <a:pPr lvl="1"/>
            <a:r>
              <a:rPr lang="en-US" dirty="0"/>
              <a:t>10</a:t>
            </a:r>
          </a:p>
          <a:p>
            <a:pPr lvl="1"/>
            <a:r>
              <a:rPr lang="en-US" dirty="0"/>
              <a:t>12</a:t>
            </a:r>
          </a:p>
          <a:p>
            <a:endParaRPr lang="en-US" dirty="0"/>
          </a:p>
        </p:txBody>
      </p:sp>
      <p:sp>
        <p:nvSpPr>
          <p:cNvPr id="32" name="object 32"/>
          <p:cNvSpPr txBox="1"/>
          <p:nvPr/>
        </p:nvSpPr>
        <p:spPr>
          <a:xfrm>
            <a:off x="561678" y="3161303"/>
            <a:ext cx="163195" cy="203200"/>
          </a:xfrm>
          <a:prstGeom prst="rect">
            <a:avLst/>
          </a:prstGeom>
        </p:spPr>
        <p:txBody>
          <a:bodyPr vert="horz" wrap="square" lIns="0" tIns="0" rIns="0" bIns="0" rtlCol="0">
            <a:spAutoFit/>
          </a:bodyPr>
          <a:lstStyle/>
          <a:p>
            <a:pPr>
              <a:lnSpc>
                <a:spcPts val="1585"/>
              </a:lnSpc>
            </a:pPr>
            <a:r>
              <a:rPr sz="1450" spc="-10" dirty="0">
                <a:solidFill>
                  <a:srgbClr val="4B8B2B"/>
                </a:solidFill>
                <a:latin typeface="Wingdings"/>
                <a:cs typeface="Wingdings"/>
              </a:rPr>
              <a:t></a:t>
            </a:r>
            <a:endParaRPr sz="1450">
              <a:latin typeface="Wingdings"/>
              <a:cs typeface="Wingdings"/>
            </a:endParaRPr>
          </a:p>
        </p:txBody>
      </p:sp>
      <p:sp>
        <p:nvSpPr>
          <p:cNvPr id="33" name="object 33"/>
          <p:cNvSpPr txBox="1"/>
          <p:nvPr/>
        </p:nvSpPr>
        <p:spPr>
          <a:xfrm>
            <a:off x="561678" y="3679463"/>
            <a:ext cx="163195" cy="203200"/>
          </a:xfrm>
          <a:prstGeom prst="rect">
            <a:avLst/>
          </a:prstGeom>
        </p:spPr>
        <p:txBody>
          <a:bodyPr vert="horz" wrap="square" lIns="0" tIns="0" rIns="0" bIns="0" rtlCol="0">
            <a:spAutoFit/>
          </a:bodyPr>
          <a:lstStyle/>
          <a:p>
            <a:pPr>
              <a:lnSpc>
                <a:spcPts val="1585"/>
              </a:lnSpc>
            </a:pPr>
            <a:r>
              <a:rPr sz="1450" spc="-10" dirty="0">
                <a:solidFill>
                  <a:srgbClr val="4B8B2B"/>
                </a:solidFill>
                <a:latin typeface="Wingdings"/>
                <a:cs typeface="Wingdings"/>
              </a:rPr>
              <a:t></a:t>
            </a:r>
            <a:endParaRPr sz="1450">
              <a:latin typeface="Wingdings"/>
              <a:cs typeface="Wingdings"/>
            </a:endParaRPr>
          </a:p>
        </p:txBody>
      </p:sp>
      <p:sp>
        <p:nvSpPr>
          <p:cNvPr id="34" name="object 34"/>
          <p:cNvSpPr txBox="1"/>
          <p:nvPr/>
        </p:nvSpPr>
        <p:spPr>
          <a:xfrm>
            <a:off x="561678" y="4197623"/>
            <a:ext cx="163195" cy="203200"/>
          </a:xfrm>
          <a:prstGeom prst="rect">
            <a:avLst/>
          </a:prstGeom>
        </p:spPr>
        <p:txBody>
          <a:bodyPr vert="horz" wrap="square" lIns="0" tIns="0" rIns="0" bIns="0" rtlCol="0">
            <a:spAutoFit/>
          </a:bodyPr>
          <a:lstStyle/>
          <a:p>
            <a:pPr>
              <a:lnSpc>
                <a:spcPts val="1585"/>
              </a:lnSpc>
            </a:pPr>
            <a:r>
              <a:rPr sz="1450" spc="-10" dirty="0">
                <a:solidFill>
                  <a:srgbClr val="4B8B2B"/>
                </a:solidFill>
                <a:latin typeface="Wingdings"/>
                <a:cs typeface="Wingdings"/>
              </a:rPr>
              <a:t></a:t>
            </a:r>
            <a:endParaRPr sz="1450">
              <a:latin typeface="Wingdings"/>
              <a:cs typeface="Wingdings"/>
            </a:endParaRPr>
          </a:p>
        </p:txBody>
      </p:sp>
      <p:sp>
        <p:nvSpPr>
          <p:cNvPr id="35" name="object 35"/>
          <p:cNvSpPr txBox="1"/>
          <p:nvPr/>
        </p:nvSpPr>
        <p:spPr>
          <a:xfrm>
            <a:off x="561678" y="4715783"/>
            <a:ext cx="163195" cy="203200"/>
          </a:xfrm>
          <a:prstGeom prst="rect">
            <a:avLst/>
          </a:prstGeom>
        </p:spPr>
        <p:txBody>
          <a:bodyPr vert="horz" wrap="square" lIns="0" tIns="0" rIns="0" bIns="0" rtlCol="0">
            <a:spAutoFit/>
          </a:bodyPr>
          <a:lstStyle/>
          <a:p>
            <a:pPr>
              <a:lnSpc>
                <a:spcPts val="1585"/>
              </a:lnSpc>
            </a:pPr>
            <a:r>
              <a:rPr sz="1450" spc="-10" dirty="0">
                <a:solidFill>
                  <a:srgbClr val="4B8B2B"/>
                </a:solidFill>
                <a:latin typeface="Wingdings"/>
                <a:cs typeface="Wingdings"/>
              </a:rPr>
              <a:t></a:t>
            </a:r>
            <a:endParaRPr sz="1450">
              <a:latin typeface="Wingdings"/>
              <a:cs typeface="Wingdings"/>
            </a:endParaRPr>
          </a:p>
        </p:txBody>
      </p:sp>
      <p:sp>
        <p:nvSpPr>
          <p:cNvPr id="38" name="object 38"/>
          <p:cNvSpPr/>
          <p:nvPr/>
        </p:nvSpPr>
        <p:spPr>
          <a:xfrm>
            <a:off x="381215" y="3022172"/>
            <a:ext cx="479425" cy="401955"/>
          </a:xfrm>
          <a:custGeom>
            <a:avLst/>
            <a:gdLst/>
            <a:ahLst/>
            <a:cxnLst/>
            <a:rect l="l" t="t" r="r" b="b"/>
            <a:pathLst>
              <a:path w="479425" h="401954">
                <a:moveTo>
                  <a:pt x="478867" y="0"/>
                </a:moveTo>
                <a:lnTo>
                  <a:pt x="0" y="0"/>
                </a:lnTo>
                <a:lnTo>
                  <a:pt x="0" y="401906"/>
                </a:lnTo>
                <a:lnTo>
                  <a:pt x="478867" y="401906"/>
                </a:lnTo>
                <a:lnTo>
                  <a:pt x="478867" y="0"/>
                </a:lnTo>
                <a:close/>
              </a:path>
            </a:pathLst>
          </a:custGeom>
          <a:solidFill>
            <a:srgbClr val="FFFFFF"/>
          </a:solidFill>
        </p:spPr>
        <p:txBody>
          <a:bodyPr wrap="square" lIns="0" tIns="0" rIns="0" bIns="0" rtlCol="0"/>
          <a:lstStyle/>
          <a:p>
            <a:endParaRPr/>
          </a:p>
        </p:txBody>
      </p:sp>
      <p:grpSp>
        <p:nvGrpSpPr>
          <p:cNvPr id="39" name="object 39"/>
          <p:cNvGrpSpPr/>
          <p:nvPr/>
        </p:nvGrpSpPr>
        <p:grpSpPr>
          <a:xfrm>
            <a:off x="393915" y="3034872"/>
            <a:ext cx="454025" cy="376555"/>
            <a:chOff x="286339" y="3142448"/>
            <a:chExt cx="454025" cy="376555"/>
          </a:xfrm>
        </p:grpSpPr>
        <p:sp>
          <p:nvSpPr>
            <p:cNvPr id="40" name="object 40"/>
            <p:cNvSpPr/>
            <p:nvPr/>
          </p:nvSpPr>
          <p:spPr>
            <a:xfrm>
              <a:off x="286339" y="3142448"/>
              <a:ext cx="454025" cy="376555"/>
            </a:xfrm>
            <a:custGeom>
              <a:avLst/>
              <a:gdLst/>
              <a:ahLst/>
              <a:cxnLst/>
              <a:rect l="l" t="t" r="r" b="b"/>
              <a:pathLst>
                <a:path w="454025" h="376554">
                  <a:moveTo>
                    <a:pt x="453467" y="0"/>
                  </a:moveTo>
                  <a:lnTo>
                    <a:pt x="0" y="0"/>
                  </a:lnTo>
                  <a:lnTo>
                    <a:pt x="0" y="376506"/>
                  </a:lnTo>
                  <a:lnTo>
                    <a:pt x="12700" y="363806"/>
                  </a:lnTo>
                  <a:lnTo>
                    <a:pt x="12700" y="12700"/>
                  </a:lnTo>
                  <a:lnTo>
                    <a:pt x="440767" y="12700"/>
                  </a:lnTo>
                  <a:lnTo>
                    <a:pt x="453467" y="0"/>
                  </a:lnTo>
                  <a:close/>
                </a:path>
              </a:pathLst>
            </a:custGeom>
            <a:solidFill>
              <a:srgbClr val="7F7F7F"/>
            </a:solidFill>
          </p:spPr>
          <p:txBody>
            <a:bodyPr wrap="square" lIns="0" tIns="0" rIns="0" bIns="0" rtlCol="0"/>
            <a:lstStyle/>
            <a:p>
              <a:endParaRPr/>
            </a:p>
          </p:txBody>
        </p:sp>
        <p:sp>
          <p:nvSpPr>
            <p:cNvPr id="41" name="object 41"/>
            <p:cNvSpPr/>
            <p:nvPr/>
          </p:nvSpPr>
          <p:spPr>
            <a:xfrm>
              <a:off x="286339" y="3142448"/>
              <a:ext cx="454025" cy="376555"/>
            </a:xfrm>
            <a:custGeom>
              <a:avLst/>
              <a:gdLst/>
              <a:ahLst/>
              <a:cxnLst/>
              <a:rect l="l" t="t" r="r" b="b"/>
              <a:pathLst>
                <a:path w="454025" h="376554">
                  <a:moveTo>
                    <a:pt x="453467" y="0"/>
                  </a:moveTo>
                  <a:lnTo>
                    <a:pt x="440767" y="12700"/>
                  </a:lnTo>
                  <a:lnTo>
                    <a:pt x="440767" y="363806"/>
                  </a:lnTo>
                  <a:lnTo>
                    <a:pt x="12700" y="363806"/>
                  </a:lnTo>
                  <a:lnTo>
                    <a:pt x="0" y="376506"/>
                  </a:lnTo>
                  <a:lnTo>
                    <a:pt x="453467" y="376506"/>
                  </a:lnTo>
                  <a:lnTo>
                    <a:pt x="453467" y="0"/>
                  </a:lnTo>
                  <a:close/>
                </a:path>
              </a:pathLst>
            </a:custGeom>
            <a:solidFill>
              <a:srgbClr val="BFBFBF"/>
            </a:solidFill>
          </p:spPr>
          <p:txBody>
            <a:bodyPr wrap="square" lIns="0" tIns="0" rIns="0" bIns="0" rtlCol="0"/>
            <a:lstStyle/>
            <a:p>
              <a:endParaRPr/>
            </a:p>
          </p:txBody>
        </p:sp>
      </p:grpSp>
      <p:sp>
        <p:nvSpPr>
          <p:cNvPr id="42" name="object 42"/>
          <p:cNvSpPr/>
          <p:nvPr/>
        </p:nvSpPr>
        <p:spPr>
          <a:xfrm>
            <a:off x="381215" y="3543799"/>
            <a:ext cx="479425" cy="401955"/>
          </a:xfrm>
          <a:custGeom>
            <a:avLst/>
            <a:gdLst/>
            <a:ahLst/>
            <a:cxnLst/>
            <a:rect l="l" t="t" r="r" b="b"/>
            <a:pathLst>
              <a:path w="479425" h="401954">
                <a:moveTo>
                  <a:pt x="478867" y="0"/>
                </a:moveTo>
                <a:lnTo>
                  <a:pt x="0" y="0"/>
                </a:lnTo>
                <a:lnTo>
                  <a:pt x="0" y="401906"/>
                </a:lnTo>
                <a:lnTo>
                  <a:pt x="478867" y="401906"/>
                </a:lnTo>
                <a:lnTo>
                  <a:pt x="478867" y="0"/>
                </a:lnTo>
                <a:close/>
              </a:path>
            </a:pathLst>
          </a:custGeom>
          <a:solidFill>
            <a:srgbClr val="FFFFFF"/>
          </a:solidFill>
        </p:spPr>
        <p:txBody>
          <a:bodyPr wrap="square" lIns="0" tIns="0" rIns="0" bIns="0" rtlCol="0"/>
          <a:lstStyle/>
          <a:p>
            <a:endParaRPr/>
          </a:p>
        </p:txBody>
      </p:sp>
      <p:grpSp>
        <p:nvGrpSpPr>
          <p:cNvPr id="43" name="object 43"/>
          <p:cNvGrpSpPr/>
          <p:nvPr/>
        </p:nvGrpSpPr>
        <p:grpSpPr>
          <a:xfrm>
            <a:off x="393915" y="3556499"/>
            <a:ext cx="454025" cy="376555"/>
            <a:chOff x="286339" y="3664075"/>
            <a:chExt cx="454025" cy="376555"/>
          </a:xfrm>
        </p:grpSpPr>
        <p:sp>
          <p:nvSpPr>
            <p:cNvPr id="44" name="object 44"/>
            <p:cNvSpPr/>
            <p:nvPr/>
          </p:nvSpPr>
          <p:spPr>
            <a:xfrm>
              <a:off x="286339" y="3664075"/>
              <a:ext cx="454025" cy="376555"/>
            </a:xfrm>
            <a:custGeom>
              <a:avLst/>
              <a:gdLst/>
              <a:ahLst/>
              <a:cxnLst/>
              <a:rect l="l" t="t" r="r" b="b"/>
              <a:pathLst>
                <a:path w="454025" h="376554">
                  <a:moveTo>
                    <a:pt x="453467" y="0"/>
                  </a:moveTo>
                  <a:lnTo>
                    <a:pt x="0" y="0"/>
                  </a:lnTo>
                  <a:lnTo>
                    <a:pt x="0" y="376506"/>
                  </a:lnTo>
                  <a:lnTo>
                    <a:pt x="12700" y="363806"/>
                  </a:lnTo>
                  <a:lnTo>
                    <a:pt x="12700" y="12699"/>
                  </a:lnTo>
                  <a:lnTo>
                    <a:pt x="440767" y="12699"/>
                  </a:lnTo>
                  <a:lnTo>
                    <a:pt x="453467" y="0"/>
                  </a:lnTo>
                  <a:close/>
                </a:path>
              </a:pathLst>
            </a:custGeom>
            <a:solidFill>
              <a:srgbClr val="7F7F7F"/>
            </a:solidFill>
          </p:spPr>
          <p:txBody>
            <a:bodyPr wrap="square" lIns="0" tIns="0" rIns="0" bIns="0" rtlCol="0"/>
            <a:lstStyle/>
            <a:p>
              <a:endParaRPr/>
            </a:p>
          </p:txBody>
        </p:sp>
        <p:sp>
          <p:nvSpPr>
            <p:cNvPr id="45" name="object 45"/>
            <p:cNvSpPr/>
            <p:nvPr/>
          </p:nvSpPr>
          <p:spPr>
            <a:xfrm>
              <a:off x="286339" y="3664075"/>
              <a:ext cx="454025" cy="376555"/>
            </a:xfrm>
            <a:custGeom>
              <a:avLst/>
              <a:gdLst/>
              <a:ahLst/>
              <a:cxnLst/>
              <a:rect l="l" t="t" r="r" b="b"/>
              <a:pathLst>
                <a:path w="454025" h="376554">
                  <a:moveTo>
                    <a:pt x="453467" y="0"/>
                  </a:moveTo>
                  <a:lnTo>
                    <a:pt x="440767" y="12699"/>
                  </a:lnTo>
                  <a:lnTo>
                    <a:pt x="440767" y="363806"/>
                  </a:lnTo>
                  <a:lnTo>
                    <a:pt x="12700" y="363806"/>
                  </a:lnTo>
                  <a:lnTo>
                    <a:pt x="0" y="376506"/>
                  </a:lnTo>
                  <a:lnTo>
                    <a:pt x="453467" y="376506"/>
                  </a:lnTo>
                  <a:lnTo>
                    <a:pt x="453467" y="0"/>
                  </a:lnTo>
                  <a:close/>
                </a:path>
              </a:pathLst>
            </a:custGeom>
            <a:solidFill>
              <a:srgbClr val="BFBFBF"/>
            </a:solidFill>
          </p:spPr>
          <p:txBody>
            <a:bodyPr wrap="square" lIns="0" tIns="0" rIns="0" bIns="0" rtlCol="0"/>
            <a:lstStyle/>
            <a:p>
              <a:endParaRPr/>
            </a:p>
          </p:txBody>
        </p:sp>
      </p:grpSp>
      <p:sp>
        <p:nvSpPr>
          <p:cNvPr id="46" name="object 46"/>
          <p:cNvSpPr/>
          <p:nvPr/>
        </p:nvSpPr>
        <p:spPr>
          <a:xfrm>
            <a:off x="381215" y="4082520"/>
            <a:ext cx="479425" cy="401955"/>
          </a:xfrm>
          <a:custGeom>
            <a:avLst/>
            <a:gdLst/>
            <a:ahLst/>
            <a:cxnLst/>
            <a:rect l="l" t="t" r="r" b="b"/>
            <a:pathLst>
              <a:path w="479425" h="401954">
                <a:moveTo>
                  <a:pt x="478867" y="0"/>
                </a:moveTo>
                <a:lnTo>
                  <a:pt x="0" y="0"/>
                </a:lnTo>
                <a:lnTo>
                  <a:pt x="0" y="401906"/>
                </a:lnTo>
                <a:lnTo>
                  <a:pt x="478867" y="401906"/>
                </a:lnTo>
                <a:lnTo>
                  <a:pt x="478867" y="0"/>
                </a:lnTo>
                <a:close/>
              </a:path>
            </a:pathLst>
          </a:custGeom>
          <a:solidFill>
            <a:srgbClr val="FFFFFF"/>
          </a:solidFill>
        </p:spPr>
        <p:txBody>
          <a:bodyPr wrap="square" lIns="0" tIns="0" rIns="0" bIns="0" rtlCol="0"/>
          <a:lstStyle/>
          <a:p>
            <a:endParaRPr/>
          </a:p>
        </p:txBody>
      </p:sp>
      <p:grpSp>
        <p:nvGrpSpPr>
          <p:cNvPr id="47" name="object 47"/>
          <p:cNvGrpSpPr/>
          <p:nvPr/>
        </p:nvGrpSpPr>
        <p:grpSpPr>
          <a:xfrm>
            <a:off x="393915" y="4095220"/>
            <a:ext cx="454025" cy="376555"/>
            <a:chOff x="286339" y="4202796"/>
            <a:chExt cx="454025" cy="376555"/>
          </a:xfrm>
        </p:grpSpPr>
        <p:sp>
          <p:nvSpPr>
            <p:cNvPr id="48" name="object 48"/>
            <p:cNvSpPr/>
            <p:nvPr/>
          </p:nvSpPr>
          <p:spPr>
            <a:xfrm>
              <a:off x="286339" y="4202796"/>
              <a:ext cx="454025" cy="376555"/>
            </a:xfrm>
            <a:custGeom>
              <a:avLst/>
              <a:gdLst/>
              <a:ahLst/>
              <a:cxnLst/>
              <a:rect l="l" t="t" r="r" b="b"/>
              <a:pathLst>
                <a:path w="454025" h="376554">
                  <a:moveTo>
                    <a:pt x="453467" y="0"/>
                  </a:moveTo>
                  <a:lnTo>
                    <a:pt x="0" y="0"/>
                  </a:lnTo>
                  <a:lnTo>
                    <a:pt x="0" y="376506"/>
                  </a:lnTo>
                  <a:lnTo>
                    <a:pt x="12700" y="363806"/>
                  </a:lnTo>
                  <a:lnTo>
                    <a:pt x="12700" y="12699"/>
                  </a:lnTo>
                  <a:lnTo>
                    <a:pt x="440767" y="12699"/>
                  </a:lnTo>
                  <a:lnTo>
                    <a:pt x="453467" y="0"/>
                  </a:lnTo>
                  <a:close/>
                </a:path>
              </a:pathLst>
            </a:custGeom>
            <a:solidFill>
              <a:srgbClr val="7F7F7F"/>
            </a:solidFill>
          </p:spPr>
          <p:txBody>
            <a:bodyPr wrap="square" lIns="0" tIns="0" rIns="0" bIns="0" rtlCol="0"/>
            <a:lstStyle/>
            <a:p>
              <a:endParaRPr/>
            </a:p>
          </p:txBody>
        </p:sp>
        <p:sp>
          <p:nvSpPr>
            <p:cNvPr id="49" name="object 49"/>
            <p:cNvSpPr/>
            <p:nvPr/>
          </p:nvSpPr>
          <p:spPr>
            <a:xfrm>
              <a:off x="286339" y="4202796"/>
              <a:ext cx="454025" cy="376555"/>
            </a:xfrm>
            <a:custGeom>
              <a:avLst/>
              <a:gdLst/>
              <a:ahLst/>
              <a:cxnLst/>
              <a:rect l="l" t="t" r="r" b="b"/>
              <a:pathLst>
                <a:path w="454025" h="376554">
                  <a:moveTo>
                    <a:pt x="453467" y="0"/>
                  </a:moveTo>
                  <a:lnTo>
                    <a:pt x="440767" y="12699"/>
                  </a:lnTo>
                  <a:lnTo>
                    <a:pt x="440767" y="363806"/>
                  </a:lnTo>
                  <a:lnTo>
                    <a:pt x="12700" y="363806"/>
                  </a:lnTo>
                  <a:lnTo>
                    <a:pt x="0" y="376506"/>
                  </a:lnTo>
                  <a:lnTo>
                    <a:pt x="453467" y="376506"/>
                  </a:lnTo>
                  <a:lnTo>
                    <a:pt x="453467" y="0"/>
                  </a:lnTo>
                  <a:close/>
                </a:path>
              </a:pathLst>
            </a:custGeom>
            <a:solidFill>
              <a:srgbClr val="BFBFBF"/>
            </a:solidFill>
          </p:spPr>
          <p:txBody>
            <a:bodyPr wrap="square" lIns="0" tIns="0" rIns="0" bIns="0" rtlCol="0"/>
            <a:lstStyle/>
            <a:p>
              <a:endParaRPr/>
            </a:p>
          </p:txBody>
        </p:sp>
      </p:grpSp>
      <p:sp>
        <p:nvSpPr>
          <p:cNvPr id="50" name="object 50"/>
          <p:cNvSpPr/>
          <p:nvPr/>
        </p:nvSpPr>
        <p:spPr>
          <a:xfrm>
            <a:off x="381215" y="4578494"/>
            <a:ext cx="479425" cy="401955"/>
          </a:xfrm>
          <a:custGeom>
            <a:avLst/>
            <a:gdLst/>
            <a:ahLst/>
            <a:cxnLst/>
            <a:rect l="l" t="t" r="r" b="b"/>
            <a:pathLst>
              <a:path w="479425" h="401954">
                <a:moveTo>
                  <a:pt x="478867" y="0"/>
                </a:moveTo>
                <a:lnTo>
                  <a:pt x="0" y="0"/>
                </a:lnTo>
                <a:lnTo>
                  <a:pt x="0" y="401906"/>
                </a:lnTo>
                <a:lnTo>
                  <a:pt x="478867" y="401906"/>
                </a:lnTo>
                <a:lnTo>
                  <a:pt x="478867" y="0"/>
                </a:lnTo>
                <a:close/>
              </a:path>
            </a:pathLst>
          </a:custGeom>
          <a:solidFill>
            <a:srgbClr val="FFFFFF"/>
          </a:solidFill>
        </p:spPr>
        <p:txBody>
          <a:bodyPr wrap="square" lIns="0" tIns="0" rIns="0" bIns="0" rtlCol="0"/>
          <a:lstStyle/>
          <a:p>
            <a:endParaRPr/>
          </a:p>
        </p:txBody>
      </p:sp>
      <p:grpSp>
        <p:nvGrpSpPr>
          <p:cNvPr id="51" name="object 51"/>
          <p:cNvGrpSpPr/>
          <p:nvPr/>
        </p:nvGrpSpPr>
        <p:grpSpPr>
          <a:xfrm>
            <a:off x="393915" y="4591194"/>
            <a:ext cx="454025" cy="376555"/>
            <a:chOff x="286339" y="4698770"/>
            <a:chExt cx="454025" cy="376555"/>
          </a:xfrm>
        </p:grpSpPr>
        <p:sp>
          <p:nvSpPr>
            <p:cNvPr id="52" name="object 52"/>
            <p:cNvSpPr/>
            <p:nvPr/>
          </p:nvSpPr>
          <p:spPr>
            <a:xfrm>
              <a:off x="286339" y="4698770"/>
              <a:ext cx="454025" cy="376555"/>
            </a:xfrm>
            <a:custGeom>
              <a:avLst/>
              <a:gdLst/>
              <a:ahLst/>
              <a:cxnLst/>
              <a:rect l="l" t="t" r="r" b="b"/>
              <a:pathLst>
                <a:path w="454025" h="376554">
                  <a:moveTo>
                    <a:pt x="453467" y="0"/>
                  </a:moveTo>
                  <a:lnTo>
                    <a:pt x="0" y="0"/>
                  </a:lnTo>
                  <a:lnTo>
                    <a:pt x="0" y="376506"/>
                  </a:lnTo>
                  <a:lnTo>
                    <a:pt x="12700" y="363806"/>
                  </a:lnTo>
                  <a:lnTo>
                    <a:pt x="12700" y="12699"/>
                  </a:lnTo>
                  <a:lnTo>
                    <a:pt x="440767" y="12699"/>
                  </a:lnTo>
                  <a:lnTo>
                    <a:pt x="453467" y="0"/>
                  </a:lnTo>
                  <a:close/>
                </a:path>
              </a:pathLst>
            </a:custGeom>
            <a:solidFill>
              <a:srgbClr val="7F7F7F"/>
            </a:solidFill>
          </p:spPr>
          <p:txBody>
            <a:bodyPr wrap="square" lIns="0" tIns="0" rIns="0" bIns="0" rtlCol="0"/>
            <a:lstStyle/>
            <a:p>
              <a:endParaRPr/>
            </a:p>
          </p:txBody>
        </p:sp>
        <p:sp>
          <p:nvSpPr>
            <p:cNvPr id="53" name="object 53"/>
            <p:cNvSpPr/>
            <p:nvPr/>
          </p:nvSpPr>
          <p:spPr>
            <a:xfrm>
              <a:off x="286339" y="4698770"/>
              <a:ext cx="454025" cy="376555"/>
            </a:xfrm>
            <a:custGeom>
              <a:avLst/>
              <a:gdLst/>
              <a:ahLst/>
              <a:cxnLst/>
              <a:rect l="l" t="t" r="r" b="b"/>
              <a:pathLst>
                <a:path w="454025" h="376554">
                  <a:moveTo>
                    <a:pt x="453467" y="0"/>
                  </a:moveTo>
                  <a:lnTo>
                    <a:pt x="440767" y="12699"/>
                  </a:lnTo>
                  <a:lnTo>
                    <a:pt x="440767" y="363806"/>
                  </a:lnTo>
                  <a:lnTo>
                    <a:pt x="12700" y="363806"/>
                  </a:lnTo>
                  <a:lnTo>
                    <a:pt x="0" y="376506"/>
                  </a:lnTo>
                  <a:lnTo>
                    <a:pt x="453467" y="376506"/>
                  </a:lnTo>
                  <a:lnTo>
                    <a:pt x="453467" y="0"/>
                  </a:lnTo>
                  <a:close/>
                </a:path>
              </a:pathLst>
            </a:custGeom>
            <a:solidFill>
              <a:srgbClr val="BFBFBF"/>
            </a:solidFill>
          </p:spPr>
          <p:txBody>
            <a:bodyPr wrap="square" lIns="0" tIns="0" rIns="0" bIns="0" rtlCol="0"/>
            <a:lstStyle/>
            <a:p>
              <a:endParaRPr/>
            </a:p>
          </p:txBody>
        </p:sp>
      </p:grpSp>
      <p:sp>
        <p:nvSpPr>
          <p:cNvPr id="3" name="Slide Number Placeholder 2">
            <a:extLst>
              <a:ext uri="{FF2B5EF4-FFF2-40B4-BE49-F238E27FC236}">
                <a16:creationId xmlns:a16="http://schemas.microsoft.com/office/drawing/2014/main" id="{3932A3D4-9F39-4DDC-BB64-1F223DE29667}"/>
              </a:ext>
            </a:extLst>
          </p:cNvPr>
          <p:cNvSpPr>
            <a:spLocks noGrp="1"/>
          </p:cNvSpPr>
          <p:nvPr>
            <p:ph type="sldNum" sz="quarter" idx="4"/>
          </p:nvPr>
        </p:nvSpPr>
        <p:spPr/>
        <p:txBody>
          <a:bodyPr/>
          <a:lstStyle/>
          <a:p>
            <a:fld id="{5D2F3693-3E64-EA49-9E40-0333868C2033}" type="slidenum">
              <a:rPr lang="en-US" smtClean="0"/>
              <a:pPr/>
              <a:t>16</a:t>
            </a:fld>
            <a:r>
              <a:rPr lang="en-US" dirty="0"/>
              <a:t> of 108</a:t>
            </a:r>
          </a:p>
        </p:txBody>
      </p:sp>
      <p:sp>
        <p:nvSpPr>
          <p:cNvPr id="4" name="Title 3">
            <a:extLst>
              <a:ext uri="{FF2B5EF4-FFF2-40B4-BE49-F238E27FC236}">
                <a16:creationId xmlns:a16="http://schemas.microsoft.com/office/drawing/2014/main" id="{E28695B4-8CE9-B84A-8526-FA71B9A62877}"/>
              </a:ext>
            </a:extLst>
          </p:cNvPr>
          <p:cNvSpPr>
            <a:spLocks noGrp="1"/>
          </p:cNvSpPr>
          <p:nvPr>
            <p:ph type="title"/>
          </p:nvPr>
        </p:nvSpPr>
        <p:spPr/>
        <p:txBody>
          <a:bodyPr/>
          <a:lstStyle/>
          <a:p>
            <a:r>
              <a:rPr lang="en-US" dirty="0"/>
              <a:t>Knowledge Check</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Content Placeholder 66">
            <a:extLst>
              <a:ext uri="{FF2B5EF4-FFF2-40B4-BE49-F238E27FC236}">
                <a16:creationId xmlns:a16="http://schemas.microsoft.com/office/drawing/2014/main" id="{E37B9193-4CE0-4C6B-8127-3A2759ED2307}"/>
              </a:ext>
            </a:extLst>
          </p:cNvPr>
          <p:cNvSpPr>
            <a:spLocks noGrp="1"/>
          </p:cNvSpPr>
          <p:nvPr>
            <p:ph idx="1"/>
          </p:nvPr>
        </p:nvSpPr>
        <p:spPr/>
        <p:txBody>
          <a:bodyPr>
            <a:normAutofit/>
          </a:bodyPr>
          <a:lstStyle/>
          <a:p>
            <a:r>
              <a:rPr lang="en-US" dirty="0"/>
              <a:t>FINTEPLA is indicated for the treatment of seizures associated with DS and LGS in patients </a:t>
            </a:r>
            <a:r>
              <a:rPr lang="en-US" dirty="0">
                <a:uFill>
                  <a:solidFill>
                    <a:srgbClr val="000000"/>
                  </a:solidFill>
                </a:uFill>
                <a:latin typeface="Segoe UI"/>
                <a:cs typeface="Segoe UI"/>
              </a:rPr>
              <a:t>________</a:t>
            </a:r>
            <a:r>
              <a:rPr lang="en-US" dirty="0"/>
              <a:t> years </a:t>
            </a:r>
            <a:br>
              <a:rPr lang="en-US" dirty="0"/>
            </a:br>
            <a:r>
              <a:rPr lang="en-US" dirty="0"/>
              <a:t>of age and older.</a:t>
            </a:r>
          </a:p>
          <a:p>
            <a:pPr lvl="1"/>
            <a:r>
              <a:rPr lang="en-US" b="1" dirty="0"/>
              <a:t>2</a:t>
            </a:r>
          </a:p>
          <a:p>
            <a:pPr lvl="1"/>
            <a:r>
              <a:rPr lang="en-US" dirty="0"/>
              <a:t>4</a:t>
            </a:r>
          </a:p>
          <a:p>
            <a:pPr lvl="1"/>
            <a:r>
              <a:rPr lang="en-US" dirty="0"/>
              <a:t>10</a:t>
            </a:r>
          </a:p>
          <a:p>
            <a:pPr lvl="1"/>
            <a:r>
              <a:rPr lang="en-US" dirty="0"/>
              <a:t>12</a:t>
            </a:r>
          </a:p>
        </p:txBody>
      </p:sp>
      <p:sp>
        <p:nvSpPr>
          <p:cNvPr id="68" name="object 32">
            <a:extLst>
              <a:ext uri="{FF2B5EF4-FFF2-40B4-BE49-F238E27FC236}">
                <a16:creationId xmlns:a16="http://schemas.microsoft.com/office/drawing/2014/main" id="{80CB077A-1ACA-4A65-B2B8-65BAE5BF41CB}"/>
              </a:ext>
            </a:extLst>
          </p:cNvPr>
          <p:cNvSpPr txBox="1"/>
          <p:nvPr/>
        </p:nvSpPr>
        <p:spPr>
          <a:xfrm>
            <a:off x="561678" y="3161303"/>
            <a:ext cx="163195" cy="203200"/>
          </a:xfrm>
          <a:prstGeom prst="rect">
            <a:avLst/>
          </a:prstGeom>
        </p:spPr>
        <p:txBody>
          <a:bodyPr vert="horz" wrap="square" lIns="0" tIns="0" rIns="0" bIns="0" rtlCol="0">
            <a:spAutoFit/>
          </a:bodyPr>
          <a:lstStyle/>
          <a:p>
            <a:pPr>
              <a:lnSpc>
                <a:spcPts val="1585"/>
              </a:lnSpc>
            </a:pPr>
            <a:r>
              <a:rPr sz="1450" spc="-10" dirty="0">
                <a:solidFill>
                  <a:srgbClr val="4B8B2B"/>
                </a:solidFill>
                <a:latin typeface="Wingdings"/>
                <a:cs typeface="Wingdings"/>
              </a:rPr>
              <a:t></a:t>
            </a:r>
            <a:endParaRPr sz="1450">
              <a:latin typeface="Wingdings"/>
              <a:cs typeface="Wingdings"/>
            </a:endParaRPr>
          </a:p>
        </p:txBody>
      </p:sp>
      <p:sp>
        <p:nvSpPr>
          <p:cNvPr id="69" name="object 33">
            <a:extLst>
              <a:ext uri="{FF2B5EF4-FFF2-40B4-BE49-F238E27FC236}">
                <a16:creationId xmlns:a16="http://schemas.microsoft.com/office/drawing/2014/main" id="{795B668A-A2A3-4296-BDCA-2181F91E9769}"/>
              </a:ext>
            </a:extLst>
          </p:cNvPr>
          <p:cNvSpPr txBox="1"/>
          <p:nvPr/>
        </p:nvSpPr>
        <p:spPr>
          <a:xfrm>
            <a:off x="561678" y="3679463"/>
            <a:ext cx="163195" cy="203200"/>
          </a:xfrm>
          <a:prstGeom prst="rect">
            <a:avLst/>
          </a:prstGeom>
        </p:spPr>
        <p:txBody>
          <a:bodyPr vert="horz" wrap="square" lIns="0" tIns="0" rIns="0" bIns="0" rtlCol="0">
            <a:spAutoFit/>
          </a:bodyPr>
          <a:lstStyle/>
          <a:p>
            <a:pPr>
              <a:lnSpc>
                <a:spcPts val="1585"/>
              </a:lnSpc>
            </a:pPr>
            <a:r>
              <a:rPr sz="1450" spc="-10" dirty="0">
                <a:solidFill>
                  <a:srgbClr val="4B8B2B"/>
                </a:solidFill>
                <a:latin typeface="Wingdings"/>
                <a:cs typeface="Wingdings"/>
              </a:rPr>
              <a:t></a:t>
            </a:r>
            <a:endParaRPr sz="1450">
              <a:latin typeface="Wingdings"/>
              <a:cs typeface="Wingdings"/>
            </a:endParaRPr>
          </a:p>
        </p:txBody>
      </p:sp>
      <p:sp>
        <p:nvSpPr>
          <p:cNvPr id="70" name="object 34">
            <a:extLst>
              <a:ext uri="{FF2B5EF4-FFF2-40B4-BE49-F238E27FC236}">
                <a16:creationId xmlns:a16="http://schemas.microsoft.com/office/drawing/2014/main" id="{0A14E05C-0F79-47C6-9745-21294D5E26BF}"/>
              </a:ext>
            </a:extLst>
          </p:cNvPr>
          <p:cNvSpPr txBox="1"/>
          <p:nvPr/>
        </p:nvSpPr>
        <p:spPr>
          <a:xfrm>
            <a:off x="561678" y="4197623"/>
            <a:ext cx="163195" cy="203200"/>
          </a:xfrm>
          <a:prstGeom prst="rect">
            <a:avLst/>
          </a:prstGeom>
        </p:spPr>
        <p:txBody>
          <a:bodyPr vert="horz" wrap="square" lIns="0" tIns="0" rIns="0" bIns="0" rtlCol="0">
            <a:spAutoFit/>
          </a:bodyPr>
          <a:lstStyle/>
          <a:p>
            <a:pPr>
              <a:lnSpc>
                <a:spcPts val="1585"/>
              </a:lnSpc>
            </a:pPr>
            <a:r>
              <a:rPr sz="1450" spc="-10" dirty="0">
                <a:solidFill>
                  <a:srgbClr val="4B8B2B"/>
                </a:solidFill>
                <a:latin typeface="Wingdings"/>
                <a:cs typeface="Wingdings"/>
              </a:rPr>
              <a:t></a:t>
            </a:r>
            <a:endParaRPr sz="1450">
              <a:latin typeface="Wingdings"/>
              <a:cs typeface="Wingdings"/>
            </a:endParaRPr>
          </a:p>
        </p:txBody>
      </p:sp>
      <p:sp>
        <p:nvSpPr>
          <p:cNvPr id="71" name="object 35">
            <a:extLst>
              <a:ext uri="{FF2B5EF4-FFF2-40B4-BE49-F238E27FC236}">
                <a16:creationId xmlns:a16="http://schemas.microsoft.com/office/drawing/2014/main" id="{CCEA938F-BB27-42F6-82A5-08E4972D3BD6}"/>
              </a:ext>
            </a:extLst>
          </p:cNvPr>
          <p:cNvSpPr txBox="1"/>
          <p:nvPr/>
        </p:nvSpPr>
        <p:spPr>
          <a:xfrm>
            <a:off x="561678" y="4715783"/>
            <a:ext cx="163195" cy="203200"/>
          </a:xfrm>
          <a:prstGeom prst="rect">
            <a:avLst/>
          </a:prstGeom>
        </p:spPr>
        <p:txBody>
          <a:bodyPr vert="horz" wrap="square" lIns="0" tIns="0" rIns="0" bIns="0" rtlCol="0">
            <a:spAutoFit/>
          </a:bodyPr>
          <a:lstStyle/>
          <a:p>
            <a:pPr>
              <a:lnSpc>
                <a:spcPts val="1585"/>
              </a:lnSpc>
            </a:pPr>
            <a:r>
              <a:rPr sz="1450" spc="-10" dirty="0">
                <a:solidFill>
                  <a:srgbClr val="4B8B2B"/>
                </a:solidFill>
                <a:latin typeface="Wingdings"/>
                <a:cs typeface="Wingdings"/>
              </a:rPr>
              <a:t></a:t>
            </a:r>
            <a:endParaRPr sz="1450">
              <a:latin typeface="Wingdings"/>
              <a:cs typeface="Wingdings"/>
            </a:endParaRPr>
          </a:p>
        </p:txBody>
      </p:sp>
      <p:sp>
        <p:nvSpPr>
          <p:cNvPr id="72" name="object 38">
            <a:extLst>
              <a:ext uri="{FF2B5EF4-FFF2-40B4-BE49-F238E27FC236}">
                <a16:creationId xmlns:a16="http://schemas.microsoft.com/office/drawing/2014/main" id="{2C8FAB8E-EED3-4C47-B0DE-FB1C6F982209}"/>
              </a:ext>
            </a:extLst>
          </p:cNvPr>
          <p:cNvSpPr/>
          <p:nvPr/>
        </p:nvSpPr>
        <p:spPr>
          <a:xfrm>
            <a:off x="381215" y="3022172"/>
            <a:ext cx="479425" cy="401955"/>
          </a:xfrm>
          <a:custGeom>
            <a:avLst/>
            <a:gdLst/>
            <a:ahLst/>
            <a:cxnLst/>
            <a:rect l="l" t="t" r="r" b="b"/>
            <a:pathLst>
              <a:path w="479425" h="401954">
                <a:moveTo>
                  <a:pt x="478867" y="0"/>
                </a:moveTo>
                <a:lnTo>
                  <a:pt x="0" y="0"/>
                </a:lnTo>
                <a:lnTo>
                  <a:pt x="0" y="401906"/>
                </a:lnTo>
                <a:lnTo>
                  <a:pt x="478867" y="401906"/>
                </a:lnTo>
                <a:lnTo>
                  <a:pt x="478867" y="0"/>
                </a:lnTo>
                <a:close/>
              </a:path>
            </a:pathLst>
          </a:custGeom>
          <a:solidFill>
            <a:srgbClr val="FFFFFF"/>
          </a:solidFill>
        </p:spPr>
        <p:txBody>
          <a:bodyPr wrap="square" lIns="0" tIns="0" rIns="0" bIns="0" rtlCol="0"/>
          <a:lstStyle/>
          <a:p>
            <a:endParaRPr/>
          </a:p>
        </p:txBody>
      </p:sp>
      <p:grpSp>
        <p:nvGrpSpPr>
          <p:cNvPr id="73" name="object 39">
            <a:extLst>
              <a:ext uri="{FF2B5EF4-FFF2-40B4-BE49-F238E27FC236}">
                <a16:creationId xmlns:a16="http://schemas.microsoft.com/office/drawing/2014/main" id="{1D0FC012-DCDE-4EC6-9C36-325C8E1D6C76}"/>
              </a:ext>
            </a:extLst>
          </p:cNvPr>
          <p:cNvGrpSpPr/>
          <p:nvPr/>
        </p:nvGrpSpPr>
        <p:grpSpPr>
          <a:xfrm>
            <a:off x="393915" y="3034872"/>
            <a:ext cx="454025" cy="376555"/>
            <a:chOff x="286339" y="3142448"/>
            <a:chExt cx="454025" cy="376555"/>
          </a:xfrm>
        </p:grpSpPr>
        <p:sp>
          <p:nvSpPr>
            <p:cNvPr id="74" name="object 40">
              <a:extLst>
                <a:ext uri="{FF2B5EF4-FFF2-40B4-BE49-F238E27FC236}">
                  <a16:creationId xmlns:a16="http://schemas.microsoft.com/office/drawing/2014/main" id="{6330497D-E43D-4070-AAC0-60283D47FEA5}"/>
                </a:ext>
              </a:extLst>
            </p:cNvPr>
            <p:cNvSpPr/>
            <p:nvPr/>
          </p:nvSpPr>
          <p:spPr>
            <a:xfrm>
              <a:off x="286339" y="3142448"/>
              <a:ext cx="454025" cy="376555"/>
            </a:xfrm>
            <a:custGeom>
              <a:avLst/>
              <a:gdLst/>
              <a:ahLst/>
              <a:cxnLst/>
              <a:rect l="l" t="t" r="r" b="b"/>
              <a:pathLst>
                <a:path w="454025" h="376554">
                  <a:moveTo>
                    <a:pt x="453467" y="0"/>
                  </a:moveTo>
                  <a:lnTo>
                    <a:pt x="0" y="0"/>
                  </a:lnTo>
                  <a:lnTo>
                    <a:pt x="0" y="376506"/>
                  </a:lnTo>
                  <a:lnTo>
                    <a:pt x="12700" y="363806"/>
                  </a:lnTo>
                  <a:lnTo>
                    <a:pt x="12700" y="12700"/>
                  </a:lnTo>
                  <a:lnTo>
                    <a:pt x="440767" y="12700"/>
                  </a:lnTo>
                  <a:lnTo>
                    <a:pt x="453467" y="0"/>
                  </a:lnTo>
                  <a:close/>
                </a:path>
              </a:pathLst>
            </a:custGeom>
            <a:solidFill>
              <a:srgbClr val="7F7F7F"/>
            </a:solidFill>
          </p:spPr>
          <p:txBody>
            <a:bodyPr wrap="square" lIns="0" tIns="0" rIns="0" bIns="0" rtlCol="0"/>
            <a:lstStyle/>
            <a:p>
              <a:endParaRPr/>
            </a:p>
          </p:txBody>
        </p:sp>
        <p:sp>
          <p:nvSpPr>
            <p:cNvPr id="75" name="object 41">
              <a:extLst>
                <a:ext uri="{FF2B5EF4-FFF2-40B4-BE49-F238E27FC236}">
                  <a16:creationId xmlns:a16="http://schemas.microsoft.com/office/drawing/2014/main" id="{19F155EE-C1DC-42E2-98E2-E56FC6B00B50}"/>
                </a:ext>
              </a:extLst>
            </p:cNvPr>
            <p:cNvSpPr/>
            <p:nvPr/>
          </p:nvSpPr>
          <p:spPr>
            <a:xfrm>
              <a:off x="286339" y="3142448"/>
              <a:ext cx="454025" cy="376555"/>
            </a:xfrm>
            <a:custGeom>
              <a:avLst/>
              <a:gdLst/>
              <a:ahLst/>
              <a:cxnLst/>
              <a:rect l="l" t="t" r="r" b="b"/>
              <a:pathLst>
                <a:path w="454025" h="376554">
                  <a:moveTo>
                    <a:pt x="453467" y="0"/>
                  </a:moveTo>
                  <a:lnTo>
                    <a:pt x="440767" y="12700"/>
                  </a:lnTo>
                  <a:lnTo>
                    <a:pt x="440767" y="363806"/>
                  </a:lnTo>
                  <a:lnTo>
                    <a:pt x="12700" y="363806"/>
                  </a:lnTo>
                  <a:lnTo>
                    <a:pt x="0" y="376506"/>
                  </a:lnTo>
                  <a:lnTo>
                    <a:pt x="453467" y="376506"/>
                  </a:lnTo>
                  <a:lnTo>
                    <a:pt x="453467" y="0"/>
                  </a:lnTo>
                  <a:close/>
                </a:path>
              </a:pathLst>
            </a:custGeom>
            <a:solidFill>
              <a:srgbClr val="BFBFBF"/>
            </a:solidFill>
          </p:spPr>
          <p:txBody>
            <a:bodyPr wrap="square" lIns="0" tIns="0" rIns="0" bIns="0" rtlCol="0"/>
            <a:lstStyle/>
            <a:p>
              <a:endParaRPr/>
            </a:p>
          </p:txBody>
        </p:sp>
      </p:grpSp>
      <p:sp>
        <p:nvSpPr>
          <p:cNvPr id="76" name="object 42">
            <a:extLst>
              <a:ext uri="{FF2B5EF4-FFF2-40B4-BE49-F238E27FC236}">
                <a16:creationId xmlns:a16="http://schemas.microsoft.com/office/drawing/2014/main" id="{D08AD95C-2116-4820-BA99-FC149310B692}"/>
              </a:ext>
            </a:extLst>
          </p:cNvPr>
          <p:cNvSpPr/>
          <p:nvPr/>
        </p:nvSpPr>
        <p:spPr>
          <a:xfrm>
            <a:off x="381215" y="3543799"/>
            <a:ext cx="479425" cy="401955"/>
          </a:xfrm>
          <a:custGeom>
            <a:avLst/>
            <a:gdLst/>
            <a:ahLst/>
            <a:cxnLst/>
            <a:rect l="l" t="t" r="r" b="b"/>
            <a:pathLst>
              <a:path w="479425" h="401954">
                <a:moveTo>
                  <a:pt x="478867" y="0"/>
                </a:moveTo>
                <a:lnTo>
                  <a:pt x="0" y="0"/>
                </a:lnTo>
                <a:lnTo>
                  <a:pt x="0" y="401906"/>
                </a:lnTo>
                <a:lnTo>
                  <a:pt x="478867" y="401906"/>
                </a:lnTo>
                <a:lnTo>
                  <a:pt x="478867" y="0"/>
                </a:lnTo>
                <a:close/>
              </a:path>
            </a:pathLst>
          </a:custGeom>
          <a:solidFill>
            <a:srgbClr val="FFFFFF"/>
          </a:solidFill>
        </p:spPr>
        <p:txBody>
          <a:bodyPr wrap="square" lIns="0" tIns="0" rIns="0" bIns="0" rtlCol="0"/>
          <a:lstStyle/>
          <a:p>
            <a:endParaRPr/>
          </a:p>
        </p:txBody>
      </p:sp>
      <p:grpSp>
        <p:nvGrpSpPr>
          <p:cNvPr id="77" name="object 43">
            <a:extLst>
              <a:ext uri="{FF2B5EF4-FFF2-40B4-BE49-F238E27FC236}">
                <a16:creationId xmlns:a16="http://schemas.microsoft.com/office/drawing/2014/main" id="{F0FF4F11-0397-4CD7-9C94-CB07A50DBEDF}"/>
              </a:ext>
            </a:extLst>
          </p:cNvPr>
          <p:cNvGrpSpPr/>
          <p:nvPr/>
        </p:nvGrpSpPr>
        <p:grpSpPr>
          <a:xfrm>
            <a:off x="393915" y="3556499"/>
            <a:ext cx="454025" cy="376555"/>
            <a:chOff x="286339" y="3664075"/>
            <a:chExt cx="454025" cy="376555"/>
          </a:xfrm>
        </p:grpSpPr>
        <p:sp>
          <p:nvSpPr>
            <p:cNvPr id="78" name="object 44">
              <a:extLst>
                <a:ext uri="{FF2B5EF4-FFF2-40B4-BE49-F238E27FC236}">
                  <a16:creationId xmlns:a16="http://schemas.microsoft.com/office/drawing/2014/main" id="{1BEC8553-20BC-47D6-8BC2-D94EC4080B88}"/>
                </a:ext>
              </a:extLst>
            </p:cNvPr>
            <p:cNvSpPr/>
            <p:nvPr/>
          </p:nvSpPr>
          <p:spPr>
            <a:xfrm>
              <a:off x="286339" y="3664075"/>
              <a:ext cx="454025" cy="376555"/>
            </a:xfrm>
            <a:custGeom>
              <a:avLst/>
              <a:gdLst/>
              <a:ahLst/>
              <a:cxnLst/>
              <a:rect l="l" t="t" r="r" b="b"/>
              <a:pathLst>
                <a:path w="454025" h="376554">
                  <a:moveTo>
                    <a:pt x="453467" y="0"/>
                  </a:moveTo>
                  <a:lnTo>
                    <a:pt x="0" y="0"/>
                  </a:lnTo>
                  <a:lnTo>
                    <a:pt x="0" y="376506"/>
                  </a:lnTo>
                  <a:lnTo>
                    <a:pt x="12700" y="363806"/>
                  </a:lnTo>
                  <a:lnTo>
                    <a:pt x="12700" y="12699"/>
                  </a:lnTo>
                  <a:lnTo>
                    <a:pt x="440767" y="12699"/>
                  </a:lnTo>
                  <a:lnTo>
                    <a:pt x="453467" y="0"/>
                  </a:lnTo>
                  <a:close/>
                </a:path>
              </a:pathLst>
            </a:custGeom>
            <a:solidFill>
              <a:srgbClr val="7F7F7F"/>
            </a:solidFill>
          </p:spPr>
          <p:txBody>
            <a:bodyPr wrap="square" lIns="0" tIns="0" rIns="0" bIns="0" rtlCol="0"/>
            <a:lstStyle/>
            <a:p>
              <a:endParaRPr/>
            </a:p>
          </p:txBody>
        </p:sp>
        <p:sp>
          <p:nvSpPr>
            <p:cNvPr id="79" name="object 45">
              <a:extLst>
                <a:ext uri="{FF2B5EF4-FFF2-40B4-BE49-F238E27FC236}">
                  <a16:creationId xmlns:a16="http://schemas.microsoft.com/office/drawing/2014/main" id="{33C1EAEC-B514-4BBA-BC98-14508570B7A8}"/>
                </a:ext>
              </a:extLst>
            </p:cNvPr>
            <p:cNvSpPr/>
            <p:nvPr/>
          </p:nvSpPr>
          <p:spPr>
            <a:xfrm>
              <a:off x="286339" y="3664075"/>
              <a:ext cx="454025" cy="376555"/>
            </a:xfrm>
            <a:custGeom>
              <a:avLst/>
              <a:gdLst/>
              <a:ahLst/>
              <a:cxnLst/>
              <a:rect l="l" t="t" r="r" b="b"/>
              <a:pathLst>
                <a:path w="454025" h="376554">
                  <a:moveTo>
                    <a:pt x="453467" y="0"/>
                  </a:moveTo>
                  <a:lnTo>
                    <a:pt x="440767" y="12699"/>
                  </a:lnTo>
                  <a:lnTo>
                    <a:pt x="440767" y="363806"/>
                  </a:lnTo>
                  <a:lnTo>
                    <a:pt x="12700" y="363806"/>
                  </a:lnTo>
                  <a:lnTo>
                    <a:pt x="0" y="376506"/>
                  </a:lnTo>
                  <a:lnTo>
                    <a:pt x="453467" y="376506"/>
                  </a:lnTo>
                  <a:lnTo>
                    <a:pt x="453467" y="0"/>
                  </a:lnTo>
                  <a:close/>
                </a:path>
              </a:pathLst>
            </a:custGeom>
            <a:solidFill>
              <a:srgbClr val="BFBFBF"/>
            </a:solidFill>
          </p:spPr>
          <p:txBody>
            <a:bodyPr wrap="square" lIns="0" tIns="0" rIns="0" bIns="0" rtlCol="0"/>
            <a:lstStyle/>
            <a:p>
              <a:endParaRPr/>
            </a:p>
          </p:txBody>
        </p:sp>
      </p:grpSp>
      <p:sp>
        <p:nvSpPr>
          <p:cNvPr id="80" name="object 46">
            <a:extLst>
              <a:ext uri="{FF2B5EF4-FFF2-40B4-BE49-F238E27FC236}">
                <a16:creationId xmlns:a16="http://schemas.microsoft.com/office/drawing/2014/main" id="{E36E14A8-F561-434D-BA9F-7FF98782EAF3}"/>
              </a:ext>
            </a:extLst>
          </p:cNvPr>
          <p:cNvSpPr/>
          <p:nvPr/>
        </p:nvSpPr>
        <p:spPr>
          <a:xfrm>
            <a:off x="381215" y="4082520"/>
            <a:ext cx="479425" cy="401955"/>
          </a:xfrm>
          <a:custGeom>
            <a:avLst/>
            <a:gdLst/>
            <a:ahLst/>
            <a:cxnLst/>
            <a:rect l="l" t="t" r="r" b="b"/>
            <a:pathLst>
              <a:path w="479425" h="401954">
                <a:moveTo>
                  <a:pt x="478867" y="0"/>
                </a:moveTo>
                <a:lnTo>
                  <a:pt x="0" y="0"/>
                </a:lnTo>
                <a:lnTo>
                  <a:pt x="0" y="401906"/>
                </a:lnTo>
                <a:lnTo>
                  <a:pt x="478867" y="401906"/>
                </a:lnTo>
                <a:lnTo>
                  <a:pt x="478867" y="0"/>
                </a:lnTo>
                <a:close/>
              </a:path>
            </a:pathLst>
          </a:custGeom>
          <a:solidFill>
            <a:srgbClr val="FFFFFF"/>
          </a:solidFill>
        </p:spPr>
        <p:txBody>
          <a:bodyPr wrap="square" lIns="0" tIns="0" rIns="0" bIns="0" rtlCol="0"/>
          <a:lstStyle/>
          <a:p>
            <a:endParaRPr/>
          </a:p>
        </p:txBody>
      </p:sp>
      <p:grpSp>
        <p:nvGrpSpPr>
          <p:cNvPr id="81" name="object 47">
            <a:extLst>
              <a:ext uri="{FF2B5EF4-FFF2-40B4-BE49-F238E27FC236}">
                <a16:creationId xmlns:a16="http://schemas.microsoft.com/office/drawing/2014/main" id="{420FA4AD-2EC8-4B4D-8CA6-97724C41C5A3}"/>
              </a:ext>
            </a:extLst>
          </p:cNvPr>
          <p:cNvGrpSpPr/>
          <p:nvPr/>
        </p:nvGrpSpPr>
        <p:grpSpPr>
          <a:xfrm>
            <a:off x="393915" y="4095220"/>
            <a:ext cx="454025" cy="376555"/>
            <a:chOff x="286339" y="4202796"/>
            <a:chExt cx="454025" cy="376555"/>
          </a:xfrm>
        </p:grpSpPr>
        <p:sp>
          <p:nvSpPr>
            <p:cNvPr id="82" name="object 48">
              <a:extLst>
                <a:ext uri="{FF2B5EF4-FFF2-40B4-BE49-F238E27FC236}">
                  <a16:creationId xmlns:a16="http://schemas.microsoft.com/office/drawing/2014/main" id="{9E4E4AC4-C727-4456-8F39-B90317BA1343}"/>
                </a:ext>
              </a:extLst>
            </p:cNvPr>
            <p:cNvSpPr/>
            <p:nvPr/>
          </p:nvSpPr>
          <p:spPr>
            <a:xfrm>
              <a:off x="286339" y="4202796"/>
              <a:ext cx="454025" cy="376555"/>
            </a:xfrm>
            <a:custGeom>
              <a:avLst/>
              <a:gdLst/>
              <a:ahLst/>
              <a:cxnLst/>
              <a:rect l="l" t="t" r="r" b="b"/>
              <a:pathLst>
                <a:path w="454025" h="376554">
                  <a:moveTo>
                    <a:pt x="453467" y="0"/>
                  </a:moveTo>
                  <a:lnTo>
                    <a:pt x="0" y="0"/>
                  </a:lnTo>
                  <a:lnTo>
                    <a:pt x="0" y="376506"/>
                  </a:lnTo>
                  <a:lnTo>
                    <a:pt x="12700" y="363806"/>
                  </a:lnTo>
                  <a:lnTo>
                    <a:pt x="12700" y="12699"/>
                  </a:lnTo>
                  <a:lnTo>
                    <a:pt x="440767" y="12699"/>
                  </a:lnTo>
                  <a:lnTo>
                    <a:pt x="453467" y="0"/>
                  </a:lnTo>
                  <a:close/>
                </a:path>
              </a:pathLst>
            </a:custGeom>
            <a:solidFill>
              <a:srgbClr val="7F7F7F"/>
            </a:solidFill>
          </p:spPr>
          <p:txBody>
            <a:bodyPr wrap="square" lIns="0" tIns="0" rIns="0" bIns="0" rtlCol="0"/>
            <a:lstStyle/>
            <a:p>
              <a:endParaRPr/>
            </a:p>
          </p:txBody>
        </p:sp>
        <p:sp>
          <p:nvSpPr>
            <p:cNvPr id="83" name="object 49">
              <a:extLst>
                <a:ext uri="{FF2B5EF4-FFF2-40B4-BE49-F238E27FC236}">
                  <a16:creationId xmlns:a16="http://schemas.microsoft.com/office/drawing/2014/main" id="{C5838AD8-BB6B-459B-9E38-8101D2A6AD6C}"/>
                </a:ext>
              </a:extLst>
            </p:cNvPr>
            <p:cNvSpPr/>
            <p:nvPr/>
          </p:nvSpPr>
          <p:spPr>
            <a:xfrm>
              <a:off x="286339" y="4202796"/>
              <a:ext cx="454025" cy="376555"/>
            </a:xfrm>
            <a:custGeom>
              <a:avLst/>
              <a:gdLst/>
              <a:ahLst/>
              <a:cxnLst/>
              <a:rect l="l" t="t" r="r" b="b"/>
              <a:pathLst>
                <a:path w="454025" h="376554">
                  <a:moveTo>
                    <a:pt x="453467" y="0"/>
                  </a:moveTo>
                  <a:lnTo>
                    <a:pt x="440767" y="12699"/>
                  </a:lnTo>
                  <a:lnTo>
                    <a:pt x="440767" y="363806"/>
                  </a:lnTo>
                  <a:lnTo>
                    <a:pt x="12700" y="363806"/>
                  </a:lnTo>
                  <a:lnTo>
                    <a:pt x="0" y="376506"/>
                  </a:lnTo>
                  <a:lnTo>
                    <a:pt x="453467" y="376506"/>
                  </a:lnTo>
                  <a:lnTo>
                    <a:pt x="453467" y="0"/>
                  </a:lnTo>
                  <a:close/>
                </a:path>
              </a:pathLst>
            </a:custGeom>
            <a:solidFill>
              <a:srgbClr val="BFBFBF"/>
            </a:solidFill>
          </p:spPr>
          <p:txBody>
            <a:bodyPr wrap="square" lIns="0" tIns="0" rIns="0" bIns="0" rtlCol="0"/>
            <a:lstStyle/>
            <a:p>
              <a:endParaRPr/>
            </a:p>
          </p:txBody>
        </p:sp>
      </p:grpSp>
      <p:sp>
        <p:nvSpPr>
          <p:cNvPr id="84" name="object 50">
            <a:extLst>
              <a:ext uri="{FF2B5EF4-FFF2-40B4-BE49-F238E27FC236}">
                <a16:creationId xmlns:a16="http://schemas.microsoft.com/office/drawing/2014/main" id="{5337620A-70A3-40A1-BF45-865CD00F1F6E}"/>
              </a:ext>
            </a:extLst>
          </p:cNvPr>
          <p:cNvSpPr/>
          <p:nvPr/>
        </p:nvSpPr>
        <p:spPr>
          <a:xfrm>
            <a:off x="381215" y="4578494"/>
            <a:ext cx="479425" cy="401955"/>
          </a:xfrm>
          <a:custGeom>
            <a:avLst/>
            <a:gdLst/>
            <a:ahLst/>
            <a:cxnLst/>
            <a:rect l="l" t="t" r="r" b="b"/>
            <a:pathLst>
              <a:path w="479425" h="401954">
                <a:moveTo>
                  <a:pt x="478867" y="0"/>
                </a:moveTo>
                <a:lnTo>
                  <a:pt x="0" y="0"/>
                </a:lnTo>
                <a:lnTo>
                  <a:pt x="0" y="401906"/>
                </a:lnTo>
                <a:lnTo>
                  <a:pt x="478867" y="401906"/>
                </a:lnTo>
                <a:lnTo>
                  <a:pt x="478867" y="0"/>
                </a:lnTo>
                <a:close/>
              </a:path>
            </a:pathLst>
          </a:custGeom>
          <a:solidFill>
            <a:srgbClr val="FFFFFF"/>
          </a:solidFill>
        </p:spPr>
        <p:txBody>
          <a:bodyPr wrap="square" lIns="0" tIns="0" rIns="0" bIns="0" rtlCol="0"/>
          <a:lstStyle/>
          <a:p>
            <a:endParaRPr/>
          </a:p>
        </p:txBody>
      </p:sp>
      <p:grpSp>
        <p:nvGrpSpPr>
          <p:cNvPr id="85" name="object 51">
            <a:extLst>
              <a:ext uri="{FF2B5EF4-FFF2-40B4-BE49-F238E27FC236}">
                <a16:creationId xmlns:a16="http://schemas.microsoft.com/office/drawing/2014/main" id="{200D3213-5031-42E7-84D1-D8CF421235A3}"/>
              </a:ext>
            </a:extLst>
          </p:cNvPr>
          <p:cNvGrpSpPr/>
          <p:nvPr/>
        </p:nvGrpSpPr>
        <p:grpSpPr>
          <a:xfrm>
            <a:off x="393915" y="4591194"/>
            <a:ext cx="454025" cy="376555"/>
            <a:chOff x="286339" y="4698770"/>
            <a:chExt cx="454025" cy="376555"/>
          </a:xfrm>
        </p:grpSpPr>
        <p:sp>
          <p:nvSpPr>
            <p:cNvPr id="86" name="object 52">
              <a:extLst>
                <a:ext uri="{FF2B5EF4-FFF2-40B4-BE49-F238E27FC236}">
                  <a16:creationId xmlns:a16="http://schemas.microsoft.com/office/drawing/2014/main" id="{44FBE419-E145-44D9-84F9-24E20B32A282}"/>
                </a:ext>
              </a:extLst>
            </p:cNvPr>
            <p:cNvSpPr/>
            <p:nvPr/>
          </p:nvSpPr>
          <p:spPr>
            <a:xfrm>
              <a:off x="286339" y="4698770"/>
              <a:ext cx="454025" cy="376555"/>
            </a:xfrm>
            <a:custGeom>
              <a:avLst/>
              <a:gdLst/>
              <a:ahLst/>
              <a:cxnLst/>
              <a:rect l="l" t="t" r="r" b="b"/>
              <a:pathLst>
                <a:path w="454025" h="376554">
                  <a:moveTo>
                    <a:pt x="453467" y="0"/>
                  </a:moveTo>
                  <a:lnTo>
                    <a:pt x="0" y="0"/>
                  </a:lnTo>
                  <a:lnTo>
                    <a:pt x="0" y="376506"/>
                  </a:lnTo>
                  <a:lnTo>
                    <a:pt x="12700" y="363806"/>
                  </a:lnTo>
                  <a:lnTo>
                    <a:pt x="12700" y="12699"/>
                  </a:lnTo>
                  <a:lnTo>
                    <a:pt x="440767" y="12699"/>
                  </a:lnTo>
                  <a:lnTo>
                    <a:pt x="453467" y="0"/>
                  </a:lnTo>
                  <a:close/>
                </a:path>
              </a:pathLst>
            </a:custGeom>
            <a:solidFill>
              <a:srgbClr val="7F7F7F"/>
            </a:solidFill>
          </p:spPr>
          <p:txBody>
            <a:bodyPr wrap="square" lIns="0" tIns="0" rIns="0" bIns="0" rtlCol="0"/>
            <a:lstStyle/>
            <a:p>
              <a:endParaRPr/>
            </a:p>
          </p:txBody>
        </p:sp>
        <p:sp>
          <p:nvSpPr>
            <p:cNvPr id="87" name="object 53">
              <a:extLst>
                <a:ext uri="{FF2B5EF4-FFF2-40B4-BE49-F238E27FC236}">
                  <a16:creationId xmlns:a16="http://schemas.microsoft.com/office/drawing/2014/main" id="{CE77BCD8-3EB0-416E-992A-8B0D3C4FFB04}"/>
                </a:ext>
              </a:extLst>
            </p:cNvPr>
            <p:cNvSpPr/>
            <p:nvPr/>
          </p:nvSpPr>
          <p:spPr>
            <a:xfrm>
              <a:off x="286339" y="4698770"/>
              <a:ext cx="454025" cy="376555"/>
            </a:xfrm>
            <a:custGeom>
              <a:avLst/>
              <a:gdLst/>
              <a:ahLst/>
              <a:cxnLst/>
              <a:rect l="l" t="t" r="r" b="b"/>
              <a:pathLst>
                <a:path w="454025" h="376554">
                  <a:moveTo>
                    <a:pt x="453467" y="0"/>
                  </a:moveTo>
                  <a:lnTo>
                    <a:pt x="440767" y="12699"/>
                  </a:lnTo>
                  <a:lnTo>
                    <a:pt x="440767" y="363806"/>
                  </a:lnTo>
                  <a:lnTo>
                    <a:pt x="12700" y="363806"/>
                  </a:lnTo>
                  <a:lnTo>
                    <a:pt x="0" y="376506"/>
                  </a:lnTo>
                  <a:lnTo>
                    <a:pt x="453467" y="376506"/>
                  </a:lnTo>
                  <a:lnTo>
                    <a:pt x="453467" y="0"/>
                  </a:lnTo>
                  <a:close/>
                </a:path>
              </a:pathLst>
            </a:custGeom>
            <a:solidFill>
              <a:srgbClr val="BFBFBF"/>
            </a:solidFill>
          </p:spPr>
          <p:txBody>
            <a:bodyPr wrap="square" lIns="0" tIns="0" rIns="0" bIns="0" rtlCol="0"/>
            <a:lstStyle/>
            <a:p>
              <a:endParaRPr/>
            </a:p>
          </p:txBody>
        </p:sp>
      </p:grpSp>
      <p:sp>
        <p:nvSpPr>
          <p:cNvPr id="89" name="TextBox 88">
            <a:extLst>
              <a:ext uri="{FF2B5EF4-FFF2-40B4-BE49-F238E27FC236}">
                <a16:creationId xmlns:a16="http://schemas.microsoft.com/office/drawing/2014/main" id="{824310A0-E7E6-469B-95A6-53ABFE9C75EC}"/>
              </a:ext>
            </a:extLst>
          </p:cNvPr>
          <p:cNvSpPr txBox="1"/>
          <p:nvPr/>
        </p:nvSpPr>
        <p:spPr>
          <a:xfrm>
            <a:off x="352436" y="2942971"/>
            <a:ext cx="479425" cy="646331"/>
          </a:xfrm>
          <a:prstGeom prst="rect">
            <a:avLst/>
          </a:prstGeom>
          <a:noFill/>
        </p:spPr>
        <p:txBody>
          <a:bodyPr wrap="square">
            <a:spAutoFit/>
          </a:bodyPr>
          <a:lstStyle/>
          <a:p>
            <a:pPr marR="0" lvl="0" indent="0" algn="l" defTabSz="914400" rtl="0" eaLnBrk="1" fontAlgn="auto" latinLnBrk="0" hangingPunct="1">
              <a:lnSpc>
                <a:spcPct val="100000"/>
              </a:lnSpc>
              <a:spcAft>
                <a:spcPts val="0"/>
              </a:spcAft>
              <a:buClrTx/>
              <a:buSzTx/>
              <a:buFontTx/>
              <a:buNone/>
              <a:tabLst/>
              <a:defRPr/>
            </a:pPr>
            <a:r>
              <a:rPr kumimoji="0" lang="en-US" sz="3600" b="1" i="0" u="none" strike="noStrike" kern="1200" cap="none" spc="0" normalizeH="0" baseline="0" noProof="0" dirty="0">
                <a:ln>
                  <a:noFill/>
                </a:ln>
                <a:solidFill>
                  <a:schemeClr val="tx2"/>
                </a:solidFill>
                <a:effectLst/>
                <a:uLnTx/>
                <a:uFillTx/>
                <a:latin typeface="Segoe UI"/>
                <a:ea typeface="+mn-ea"/>
                <a:cs typeface="Segoe UI"/>
                <a:sym typeface="Wingdings" panose="05000000000000000000" pitchFamily="2" charset="2"/>
              </a:rPr>
              <a:t></a:t>
            </a:r>
            <a:endParaRPr kumimoji="0" lang="en-US" sz="3600" b="1" i="0" u="none" strike="noStrike" kern="1200" cap="none" spc="0" normalizeH="0" baseline="0" noProof="0" dirty="0">
              <a:ln>
                <a:noFill/>
              </a:ln>
              <a:solidFill>
                <a:schemeClr val="tx2"/>
              </a:solidFill>
              <a:effectLst/>
              <a:uLnTx/>
              <a:uFillTx/>
              <a:latin typeface="Segoe UI"/>
              <a:ea typeface="+mn-ea"/>
              <a:cs typeface="Segoe UI"/>
            </a:endParaRPr>
          </a:p>
        </p:txBody>
      </p:sp>
      <p:sp>
        <p:nvSpPr>
          <p:cNvPr id="3" name="Slide Number Placeholder 2">
            <a:extLst>
              <a:ext uri="{FF2B5EF4-FFF2-40B4-BE49-F238E27FC236}">
                <a16:creationId xmlns:a16="http://schemas.microsoft.com/office/drawing/2014/main" id="{5418335D-302C-4BE5-9BB5-EDF872A4FB8C}"/>
              </a:ext>
            </a:extLst>
          </p:cNvPr>
          <p:cNvSpPr>
            <a:spLocks noGrp="1"/>
          </p:cNvSpPr>
          <p:nvPr>
            <p:ph type="sldNum" sz="quarter" idx="4"/>
          </p:nvPr>
        </p:nvSpPr>
        <p:spPr/>
        <p:txBody>
          <a:bodyPr/>
          <a:lstStyle/>
          <a:p>
            <a:fld id="{5D2F3693-3E64-EA49-9E40-0333868C2033}" type="slidenum">
              <a:rPr lang="en-US" smtClean="0"/>
              <a:pPr/>
              <a:t>17</a:t>
            </a:fld>
            <a:r>
              <a:rPr lang="en-US" dirty="0"/>
              <a:t> of 108</a:t>
            </a:r>
          </a:p>
        </p:txBody>
      </p:sp>
      <p:sp>
        <p:nvSpPr>
          <p:cNvPr id="4" name="Title 3">
            <a:extLst>
              <a:ext uri="{FF2B5EF4-FFF2-40B4-BE49-F238E27FC236}">
                <a16:creationId xmlns:a16="http://schemas.microsoft.com/office/drawing/2014/main" id="{B6C138C5-5782-F644-98F4-162B39F96BC9}"/>
              </a:ext>
            </a:extLst>
          </p:cNvPr>
          <p:cNvSpPr>
            <a:spLocks noGrp="1"/>
          </p:cNvSpPr>
          <p:nvPr>
            <p:ph type="title"/>
          </p:nvPr>
        </p:nvSpPr>
        <p:spPr/>
        <p:txBody>
          <a:bodyPr/>
          <a:lstStyle/>
          <a:p>
            <a:r>
              <a:rPr lang="en-US" dirty="0"/>
              <a:t>Knowledge Check</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Content Placeholder 56">
            <a:extLst>
              <a:ext uri="{FF2B5EF4-FFF2-40B4-BE49-F238E27FC236}">
                <a16:creationId xmlns:a16="http://schemas.microsoft.com/office/drawing/2014/main" id="{B195FAB7-9F15-49A0-9E44-64E86F15440B}"/>
              </a:ext>
            </a:extLst>
          </p:cNvPr>
          <p:cNvSpPr>
            <a:spLocks noGrp="1"/>
          </p:cNvSpPr>
          <p:nvPr>
            <p:ph idx="1"/>
          </p:nvPr>
        </p:nvSpPr>
        <p:spPr/>
        <p:txBody>
          <a:bodyPr>
            <a:normAutofit/>
          </a:bodyPr>
          <a:lstStyle/>
          <a:p>
            <a:r>
              <a:rPr lang="en-US" dirty="0"/>
              <a:t>Which of the following statements about the dosage </a:t>
            </a:r>
            <a:br>
              <a:rPr lang="en-US" dirty="0"/>
            </a:br>
            <a:r>
              <a:rPr lang="en-US" dirty="0"/>
              <a:t>and administration of FINTEPLA is true?</a:t>
            </a:r>
          </a:p>
          <a:p>
            <a:pPr lvl="1"/>
            <a:r>
              <a:rPr lang="en-US" dirty="0"/>
              <a:t>FINTEPLA must be administered with food.</a:t>
            </a:r>
          </a:p>
          <a:p>
            <a:pPr lvl="1"/>
            <a:r>
              <a:rPr lang="en-US" dirty="0"/>
              <a:t>The initial starting dosage is 0.35 mg/kg twice daily.</a:t>
            </a:r>
          </a:p>
          <a:p>
            <a:pPr lvl="1"/>
            <a:r>
              <a:rPr lang="en-US" dirty="0"/>
              <a:t>An echocardiogram assessment should be obtained before starting FINTEPLA treatment to evaluate </a:t>
            </a:r>
            <a:br>
              <a:rPr lang="en-US" dirty="0"/>
            </a:br>
            <a:r>
              <a:rPr lang="en-US" dirty="0"/>
              <a:t>for valvular heart disease and pulmonary arterial hypertension.</a:t>
            </a:r>
          </a:p>
          <a:p>
            <a:pPr lvl="1"/>
            <a:r>
              <a:rPr lang="en-US" dirty="0"/>
              <a:t>A teaspoon may be used to administer FINTEPLA.</a:t>
            </a:r>
          </a:p>
        </p:txBody>
      </p:sp>
      <p:sp>
        <p:nvSpPr>
          <p:cNvPr id="58" name="object 32">
            <a:extLst>
              <a:ext uri="{FF2B5EF4-FFF2-40B4-BE49-F238E27FC236}">
                <a16:creationId xmlns:a16="http://schemas.microsoft.com/office/drawing/2014/main" id="{F04238A6-FD47-4BFB-9837-257E8A04F302}"/>
              </a:ext>
            </a:extLst>
          </p:cNvPr>
          <p:cNvSpPr txBox="1"/>
          <p:nvPr/>
        </p:nvSpPr>
        <p:spPr>
          <a:xfrm>
            <a:off x="561678" y="2796790"/>
            <a:ext cx="163195" cy="203200"/>
          </a:xfrm>
          <a:prstGeom prst="rect">
            <a:avLst/>
          </a:prstGeom>
        </p:spPr>
        <p:txBody>
          <a:bodyPr vert="horz" wrap="square" lIns="0" tIns="0" rIns="0" bIns="0" rtlCol="0">
            <a:spAutoFit/>
          </a:bodyPr>
          <a:lstStyle/>
          <a:p>
            <a:pPr>
              <a:lnSpc>
                <a:spcPts val="1585"/>
              </a:lnSpc>
            </a:pPr>
            <a:r>
              <a:rPr sz="1450" spc="-10" dirty="0">
                <a:solidFill>
                  <a:srgbClr val="4B8B2B"/>
                </a:solidFill>
                <a:latin typeface="Wingdings"/>
                <a:cs typeface="Wingdings"/>
              </a:rPr>
              <a:t></a:t>
            </a:r>
            <a:endParaRPr sz="1450">
              <a:latin typeface="Wingdings"/>
              <a:cs typeface="Wingdings"/>
            </a:endParaRPr>
          </a:p>
        </p:txBody>
      </p:sp>
      <p:sp>
        <p:nvSpPr>
          <p:cNvPr id="59" name="object 33">
            <a:extLst>
              <a:ext uri="{FF2B5EF4-FFF2-40B4-BE49-F238E27FC236}">
                <a16:creationId xmlns:a16="http://schemas.microsoft.com/office/drawing/2014/main" id="{0067A0B3-D3CA-465A-93BA-11DF9645F851}"/>
              </a:ext>
            </a:extLst>
          </p:cNvPr>
          <p:cNvSpPr txBox="1"/>
          <p:nvPr/>
        </p:nvSpPr>
        <p:spPr>
          <a:xfrm>
            <a:off x="561678" y="3304651"/>
            <a:ext cx="163195" cy="203200"/>
          </a:xfrm>
          <a:prstGeom prst="rect">
            <a:avLst/>
          </a:prstGeom>
        </p:spPr>
        <p:txBody>
          <a:bodyPr vert="horz" wrap="square" lIns="0" tIns="0" rIns="0" bIns="0" rtlCol="0">
            <a:spAutoFit/>
          </a:bodyPr>
          <a:lstStyle/>
          <a:p>
            <a:pPr>
              <a:lnSpc>
                <a:spcPts val="1585"/>
              </a:lnSpc>
            </a:pPr>
            <a:r>
              <a:rPr sz="1450" spc="-10" dirty="0">
                <a:solidFill>
                  <a:srgbClr val="4B8B2B"/>
                </a:solidFill>
                <a:latin typeface="Wingdings"/>
                <a:cs typeface="Wingdings"/>
              </a:rPr>
              <a:t></a:t>
            </a:r>
            <a:endParaRPr sz="1450">
              <a:latin typeface="Wingdings"/>
              <a:cs typeface="Wingdings"/>
            </a:endParaRPr>
          </a:p>
        </p:txBody>
      </p:sp>
      <p:sp>
        <p:nvSpPr>
          <p:cNvPr id="60" name="object 34">
            <a:extLst>
              <a:ext uri="{FF2B5EF4-FFF2-40B4-BE49-F238E27FC236}">
                <a16:creationId xmlns:a16="http://schemas.microsoft.com/office/drawing/2014/main" id="{2BE6072D-AD5C-467C-83F0-E0F99C0613F1}"/>
              </a:ext>
            </a:extLst>
          </p:cNvPr>
          <p:cNvSpPr txBox="1"/>
          <p:nvPr/>
        </p:nvSpPr>
        <p:spPr>
          <a:xfrm>
            <a:off x="561678" y="3814710"/>
            <a:ext cx="163195" cy="203200"/>
          </a:xfrm>
          <a:prstGeom prst="rect">
            <a:avLst/>
          </a:prstGeom>
        </p:spPr>
        <p:txBody>
          <a:bodyPr vert="horz" wrap="square" lIns="0" tIns="0" rIns="0" bIns="0" rtlCol="0">
            <a:spAutoFit/>
          </a:bodyPr>
          <a:lstStyle/>
          <a:p>
            <a:pPr>
              <a:lnSpc>
                <a:spcPts val="1585"/>
              </a:lnSpc>
            </a:pPr>
            <a:r>
              <a:rPr sz="1450" spc="-10" dirty="0">
                <a:solidFill>
                  <a:srgbClr val="4B8B2B"/>
                </a:solidFill>
                <a:latin typeface="Wingdings"/>
                <a:cs typeface="Wingdings"/>
              </a:rPr>
              <a:t></a:t>
            </a:r>
            <a:endParaRPr sz="1450">
              <a:latin typeface="Wingdings"/>
              <a:cs typeface="Wingdings"/>
            </a:endParaRPr>
          </a:p>
        </p:txBody>
      </p:sp>
      <p:sp>
        <p:nvSpPr>
          <p:cNvPr id="61" name="object 35">
            <a:extLst>
              <a:ext uri="{FF2B5EF4-FFF2-40B4-BE49-F238E27FC236}">
                <a16:creationId xmlns:a16="http://schemas.microsoft.com/office/drawing/2014/main" id="{5DCB5669-0476-473B-99FE-D9B4E06B2208}"/>
              </a:ext>
            </a:extLst>
          </p:cNvPr>
          <p:cNvSpPr txBox="1"/>
          <p:nvPr/>
        </p:nvSpPr>
        <p:spPr>
          <a:xfrm>
            <a:off x="561678" y="5457778"/>
            <a:ext cx="163195" cy="203200"/>
          </a:xfrm>
          <a:prstGeom prst="rect">
            <a:avLst/>
          </a:prstGeom>
        </p:spPr>
        <p:txBody>
          <a:bodyPr vert="horz" wrap="square" lIns="0" tIns="0" rIns="0" bIns="0" rtlCol="0">
            <a:spAutoFit/>
          </a:bodyPr>
          <a:lstStyle/>
          <a:p>
            <a:pPr>
              <a:lnSpc>
                <a:spcPts val="1585"/>
              </a:lnSpc>
            </a:pPr>
            <a:r>
              <a:rPr sz="1450" spc="-10" dirty="0">
                <a:solidFill>
                  <a:srgbClr val="4B8B2B"/>
                </a:solidFill>
                <a:latin typeface="Wingdings"/>
                <a:cs typeface="Wingdings"/>
              </a:rPr>
              <a:t></a:t>
            </a:r>
            <a:endParaRPr sz="1450">
              <a:latin typeface="Wingdings"/>
              <a:cs typeface="Wingdings"/>
            </a:endParaRPr>
          </a:p>
        </p:txBody>
      </p:sp>
      <p:sp>
        <p:nvSpPr>
          <p:cNvPr id="62" name="object 38">
            <a:extLst>
              <a:ext uri="{FF2B5EF4-FFF2-40B4-BE49-F238E27FC236}">
                <a16:creationId xmlns:a16="http://schemas.microsoft.com/office/drawing/2014/main" id="{B8293E27-90F0-4E88-8773-A439C1CEAAA9}"/>
              </a:ext>
            </a:extLst>
          </p:cNvPr>
          <p:cNvSpPr/>
          <p:nvPr/>
        </p:nvSpPr>
        <p:spPr>
          <a:xfrm>
            <a:off x="381215" y="2657659"/>
            <a:ext cx="479425" cy="401955"/>
          </a:xfrm>
          <a:custGeom>
            <a:avLst/>
            <a:gdLst/>
            <a:ahLst/>
            <a:cxnLst/>
            <a:rect l="l" t="t" r="r" b="b"/>
            <a:pathLst>
              <a:path w="479425" h="401954">
                <a:moveTo>
                  <a:pt x="478867" y="0"/>
                </a:moveTo>
                <a:lnTo>
                  <a:pt x="0" y="0"/>
                </a:lnTo>
                <a:lnTo>
                  <a:pt x="0" y="401906"/>
                </a:lnTo>
                <a:lnTo>
                  <a:pt x="478867" y="401906"/>
                </a:lnTo>
                <a:lnTo>
                  <a:pt x="478867" y="0"/>
                </a:lnTo>
                <a:close/>
              </a:path>
            </a:pathLst>
          </a:custGeom>
          <a:solidFill>
            <a:srgbClr val="FFFFFF"/>
          </a:solidFill>
        </p:spPr>
        <p:txBody>
          <a:bodyPr wrap="square" lIns="0" tIns="0" rIns="0" bIns="0" rtlCol="0"/>
          <a:lstStyle/>
          <a:p>
            <a:endParaRPr/>
          </a:p>
        </p:txBody>
      </p:sp>
      <p:grpSp>
        <p:nvGrpSpPr>
          <p:cNvPr id="63" name="object 39">
            <a:extLst>
              <a:ext uri="{FF2B5EF4-FFF2-40B4-BE49-F238E27FC236}">
                <a16:creationId xmlns:a16="http://schemas.microsoft.com/office/drawing/2014/main" id="{22AD9DBA-5FD7-46AF-8AEB-DC21667A2662}"/>
              </a:ext>
            </a:extLst>
          </p:cNvPr>
          <p:cNvGrpSpPr/>
          <p:nvPr/>
        </p:nvGrpSpPr>
        <p:grpSpPr>
          <a:xfrm>
            <a:off x="393915" y="2670359"/>
            <a:ext cx="454025" cy="376555"/>
            <a:chOff x="286339" y="3142448"/>
            <a:chExt cx="454025" cy="376555"/>
          </a:xfrm>
        </p:grpSpPr>
        <p:sp>
          <p:nvSpPr>
            <p:cNvPr id="64" name="object 40">
              <a:extLst>
                <a:ext uri="{FF2B5EF4-FFF2-40B4-BE49-F238E27FC236}">
                  <a16:creationId xmlns:a16="http://schemas.microsoft.com/office/drawing/2014/main" id="{FAB45EAC-FC9B-417A-9BFD-574FEA5AAB70}"/>
                </a:ext>
              </a:extLst>
            </p:cNvPr>
            <p:cNvSpPr/>
            <p:nvPr/>
          </p:nvSpPr>
          <p:spPr>
            <a:xfrm>
              <a:off x="286339" y="3142448"/>
              <a:ext cx="454025" cy="376555"/>
            </a:xfrm>
            <a:custGeom>
              <a:avLst/>
              <a:gdLst/>
              <a:ahLst/>
              <a:cxnLst/>
              <a:rect l="l" t="t" r="r" b="b"/>
              <a:pathLst>
                <a:path w="454025" h="376554">
                  <a:moveTo>
                    <a:pt x="453467" y="0"/>
                  </a:moveTo>
                  <a:lnTo>
                    <a:pt x="0" y="0"/>
                  </a:lnTo>
                  <a:lnTo>
                    <a:pt x="0" y="376506"/>
                  </a:lnTo>
                  <a:lnTo>
                    <a:pt x="12700" y="363806"/>
                  </a:lnTo>
                  <a:lnTo>
                    <a:pt x="12700" y="12700"/>
                  </a:lnTo>
                  <a:lnTo>
                    <a:pt x="440767" y="12700"/>
                  </a:lnTo>
                  <a:lnTo>
                    <a:pt x="453467" y="0"/>
                  </a:lnTo>
                  <a:close/>
                </a:path>
              </a:pathLst>
            </a:custGeom>
            <a:solidFill>
              <a:srgbClr val="7F7F7F"/>
            </a:solidFill>
          </p:spPr>
          <p:txBody>
            <a:bodyPr wrap="square" lIns="0" tIns="0" rIns="0" bIns="0" rtlCol="0"/>
            <a:lstStyle/>
            <a:p>
              <a:endParaRPr/>
            </a:p>
          </p:txBody>
        </p:sp>
        <p:sp>
          <p:nvSpPr>
            <p:cNvPr id="65" name="object 41">
              <a:extLst>
                <a:ext uri="{FF2B5EF4-FFF2-40B4-BE49-F238E27FC236}">
                  <a16:creationId xmlns:a16="http://schemas.microsoft.com/office/drawing/2014/main" id="{A851B0E0-EB94-4AC6-A6A6-423CCE797AEB}"/>
                </a:ext>
              </a:extLst>
            </p:cNvPr>
            <p:cNvSpPr/>
            <p:nvPr/>
          </p:nvSpPr>
          <p:spPr>
            <a:xfrm>
              <a:off x="286339" y="3142448"/>
              <a:ext cx="454025" cy="376555"/>
            </a:xfrm>
            <a:custGeom>
              <a:avLst/>
              <a:gdLst/>
              <a:ahLst/>
              <a:cxnLst/>
              <a:rect l="l" t="t" r="r" b="b"/>
              <a:pathLst>
                <a:path w="454025" h="376554">
                  <a:moveTo>
                    <a:pt x="453467" y="0"/>
                  </a:moveTo>
                  <a:lnTo>
                    <a:pt x="440767" y="12700"/>
                  </a:lnTo>
                  <a:lnTo>
                    <a:pt x="440767" y="363806"/>
                  </a:lnTo>
                  <a:lnTo>
                    <a:pt x="12700" y="363806"/>
                  </a:lnTo>
                  <a:lnTo>
                    <a:pt x="0" y="376506"/>
                  </a:lnTo>
                  <a:lnTo>
                    <a:pt x="453467" y="376506"/>
                  </a:lnTo>
                  <a:lnTo>
                    <a:pt x="453467" y="0"/>
                  </a:lnTo>
                  <a:close/>
                </a:path>
              </a:pathLst>
            </a:custGeom>
            <a:solidFill>
              <a:srgbClr val="BFBFBF"/>
            </a:solidFill>
          </p:spPr>
          <p:txBody>
            <a:bodyPr wrap="square" lIns="0" tIns="0" rIns="0" bIns="0" rtlCol="0"/>
            <a:lstStyle/>
            <a:p>
              <a:endParaRPr/>
            </a:p>
          </p:txBody>
        </p:sp>
      </p:grpSp>
      <p:sp>
        <p:nvSpPr>
          <p:cNvPr id="66" name="object 42">
            <a:extLst>
              <a:ext uri="{FF2B5EF4-FFF2-40B4-BE49-F238E27FC236}">
                <a16:creationId xmlns:a16="http://schemas.microsoft.com/office/drawing/2014/main" id="{6E5EC417-6225-406B-A784-3F60C1DDD93A}"/>
              </a:ext>
            </a:extLst>
          </p:cNvPr>
          <p:cNvSpPr/>
          <p:nvPr/>
        </p:nvSpPr>
        <p:spPr>
          <a:xfrm>
            <a:off x="381215" y="3168987"/>
            <a:ext cx="479425" cy="401955"/>
          </a:xfrm>
          <a:custGeom>
            <a:avLst/>
            <a:gdLst/>
            <a:ahLst/>
            <a:cxnLst/>
            <a:rect l="l" t="t" r="r" b="b"/>
            <a:pathLst>
              <a:path w="479425" h="401954">
                <a:moveTo>
                  <a:pt x="478867" y="0"/>
                </a:moveTo>
                <a:lnTo>
                  <a:pt x="0" y="0"/>
                </a:lnTo>
                <a:lnTo>
                  <a:pt x="0" y="401906"/>
                </a:lnTo>
                <a:lnTo>
                  <a:pt x="478867" y="401906"/>
                </a:lnTo>
                <a:lnTo>
                  <a:pt x="478867" y="0"/>
                </a:lnTo>
                <a:close/>
              </a:path>
            </a:pathLst>
          </a:custGeom>
          <a:solidFill>
            <a:srgbClr val="FFFFFF"/>
          </a:solidFill>
        </p:spPr>
        <p:txBody>
          <a:bodyPr wrap="square" lIns="0" tIns="0" rIns="0" bIns="0" rtlCol="0"/>
          <a:lstStyle/>
          <a:p>
            <a:endParaRPr/>
          </a:p>
        </p:txBody>
      </p:sp>
      <p:grpSp>
        <p:nvGrpSpPr>
          <p:cNvPr id="67" name="object 43">
            <a:extLst>
              <a:ext uri="{FF2B5EF4-FFF2-40B4-BE49-F238E27FC236}">
                <a16:creationId xmlns:a16="http://schemas.microsoft.com/office/drawing/2014/main" id="{BFB89A36-3AAE-4538-8070-E2E17AFFE3AA}"/>
              </a:ext>
            </a:extLst>
          </p:cNvPr>
          <p:cNvGrpSpPr/>
          <p:nvPr/>
        </p:nvGrpSpPr>
        <p:grpSpPr>
          <a:xfrm>
            <a:off x="393915" y="3181687"/>
            <a:ext cx="454025" cy="376555"/>
            <a:chOff x="286339" y="3664075"/>
            <a:chExt cx="454025" cy="376555"/>
          </a:xfrm>
        </p:grpSpPr>
        <p:sp>
          <p:nvSpPr>
            <p:cNvPr id="68" name="object 44">
              <a:extLst>
                <a:ext uri="{FF2B5EF4-FFF2-40B4-BE49-F238E27FC236}">
                  <a16:creationId xmlns:a16="http://schemas.microsoft.com/office/drawing/2014/main" id="{B7606CCE-5A27-49CC-94C5-BC327E87EC82}"/>
                </a:ext>
              </a:extLst>
            </p:cNvPr>
            <p:cNvSpPr/>
            <p:nvPr/>
          </p:nvSpPr>
          <p:spPr>
            <a:xfrm>
              <a:off x="286339" y="3664075"/>
              <a:ext cx="454025" cy="376555"/>
            </a:xfrm>
            <a:custGeom>
              <a:avLst/>
              <a:gdLst/>
              <a:ahLst/>
              <a:cxnLst/>
              <a:rect l="l" t="t" r="r" b="b"/>
              <a:pathLst>
                <a:path w="454025" h="376554">
                  <a:moveTo>
                    <a:pt x="453467" y="0"/>
                  </a:moveTo>
                  <a:lnTo>
                    <a:pt x="0" y="0"/>
                  </a:lnTo>
                  <a:lnTo>
                    <a:pt x="0" y="376506"/>
                  </a:lnTo>
                  <a:lnTo>
                    <a:pt x="12700" y="363806"/>
                  </a:lnTo>
                  <a:lnTo>
                    <a:pt x="12700" y="12699"/>
                  </a:lnTo>
                  <a:lnTo>
                    <a:pt x="440767" y="12699"/>
                  </a:lnTo>
                  <a:lnTo>
                    <a:pt x="453467" y="0"/>
                  </a:lnTo>
                  <a:close/>
                </a:path>
              </a:pathLst>
            </a:custGeom>
            <a:solidFill>
              <a:srgbClr val="7F7F7F"/>
            </a:solidFill>
          </p:spPr>
          <p:txBody>
            <a:bodyPr wrap="square" lIns="0" tIns="0" rIns="0" bIns="0" rtlCol="0"/>
            <a:lstStyle/>
            <a:p>
              <a:endParaRPr/>
            </a:p>
          </p:txBody>
        </p:sp>
        <p:sp>
          <p:nvSpPr>
            <p:cNvPr id="69" name="object 45">
              <a:extLst>
                <a:ext uri="{FF2B5EF4-FFF2-40B4-BE49-F238E27FC236}">
                  <a16:creationId xmlns:a16="http://schemas.microsoft.com/office/drawing/2014/main" id="{462B1A58-1681-447B-AD03-B954EF2C6869}"/>
                </a:ext>
              </a:extLst>
            </p:cNvPr>
            <p:cNvSpPr/>
            <p:nvPr/>
          </p:nvSpPr>
          <p:spPr>
            <a:xfrm>
              <a:off x="286339" y="3664075"/>
              <a:ext cx="454025" cy="376555"/>
            </a:xfrm>
            <a:custGeom>
              <a:avLst/>
              <a:gdLst/>
              <a:ahLst/>
              <a:cxnLst/>
              <a:rect l="l" t="t" r="r" b="b"/>
              <a:pathLst>
                <a:path w="454025" h="376554">
                  <a:moveTo>
                    <a:pt x="453467" y="0"/>
                  </a:moveTo>
                  <a:lnTo>
                    <a:pt x="440767" y="12699"/>
                  </a:lnTo>
                  <a:lnTo>
                    <a:pt x="440767" y="363806"/>
                  </a:lnTo>
                  <a:lnTo>
                    <a:pt x="12700" y="363806"/>
                  </a:lnTo>
                  <a:lnTo>
                    <a:pt x="0" y="376506"/>
                  </a:lnTo>
                  <a:lnTo>
                    <a:pt x="453467" y="376506"/>
                  </a:lnTo>
                  <a:lnTo>
                    <a:pt x="453467" y="0"/>
                  </a:lnTo>
                  <a:close/>
                </a:path>
              </a:pathLst>
            </a:custGeom>
            <a:solidFill>
              <a:srgbClr val="BFBFBF"/>
            </a:solidFill>
          </p:spPr>
          <p:txBody>
            <a:bodyPr wrap="square" lIns="0" tIns="0" rIns="0" bIns="0" rtlCol="0"/>
            <a:lstStyle/>
            <a:p>
              <a:endParaRPr/>
            </a:p>
          </p:txBody>
        </p:sp>
      </p:grpSp>
      <p:sp>
        <p:nvSpPr>
          <p:cNvPr id="70" name="object 46">
            <a:extLst>
              <a:ext uri="{FF2B5EF4-FFF2-40B4-BE49-F238E27FC236}">
                <a16:creationId xmlns:a16="http://schemas.microsoft.com/office/drawing/2014/main" id="{63A5759E-BC4F-4AC9-939B-CFFDB43CBE98}"/>
              </a:ext>
            </a:extLst>
          </p:cNvPr>
          <p:cNvSpPr/>
          <p:nvPr/>
        </p:nvSpPr>
        <p:spPr>
          <a:xfrm>
            <a:off x="381215" y="3699607"/>
            <a:ext cx="479425" cy="401955"/>
          </a:xfrm>
          <a:custGeom>
            <a:avLst/>
            <a:gdLst/>
            <a:ahLst/>
            <a:cxnLst/>
            <a:rect l="l" t="t" r="r" b="b"/>
            <a:pathLst>
              <a:path w="479425" h="401954">
                <a:moveTo>
                  <a:pt x="478867" y="0"/>
                </a:moveTo>
                <a:lnTo>
                  <a:pt x="0" y="0"/>
                </a:lnTo>
                <a:lnTo>
                  <a:pt x="0" y="401906"/>
                </a:lnTo>
                <a:lnTo>
                  <a:pt x="478867" y="401906"/>
                </a:lnTo>
                <a:lnTo>
                  <a:pt x="478867" y="0"/>
                </a:lnTo>
                <a:close/>
              </a:path>
            </a:pathLst>
          </a:custGeom>
          <a:solidFill>
            <a:srgbClr val="FFFFFF"/>
          </a:solidFill>
        </p:spPr>
        <p:txBody>
          <a:bodyPr wrap="square" lIns="0" tIns="0" rIns="0" bIns="0" rtlCol="0"/>
          <a:lstStyle/>
          <a:p>
            <a:endParaRPr/>
          </a:p>
        </p:txBody>
      </p:sp>
      <p:grpSp>
        <p:nvGrpSpPr>
          <p:cNvPr id="71" name="object 47">
            <a:extLst>
              <a:ext uri="{FF2B5EF4-FFF2-40B4-BE49-F238E27FC236}">
                <a16:creationId xmlns:a16="http://schemas.microsoft.com/office/drawing/2014/main" id="{F1DDAD64-E8D0-4D7E-A185-C120140AE8D4}"/>
              </a:ext>
            </a:extLst>
          </p:cNvPr>
          <p:cNvGrpSpPr/>
          <p:nvPr/>
        </p:nvGrpSpPr>
        <p:grpSpPr>
          <a:xfrm>
            <a:off x="393915" y="3712307"/>
            <a:ext cx="454025" cy="376555"/>
            <a:chOff x="286339" y="4202796"/>
            <a:chExt cx="454025" cy="376555"/>
          </a:xfrm>
        </p:grpSpPr>
        <p:sp>
          <p:nvSpPr>
            <p:cNvPr id="72" name="object 48">
              <a:extLst>
                <a:ext uri="{FF2B5EF4-FFF2-40B4-BE49-F238E27FC236}">
                  <a16:creationId xmlns:a16="http://schemas.microsoft.com/office/drawing/2014/main" id="{4872D6CB-2913-4650-A8BE-DBDFED498793}"/>
                </a:ext>
              </a:extLst>
            </p:cNvPr>
            <p:cNvSpPr/>
            <p:nvPr/>
          </p:nvSpPr>
          <p:spPr>
            <a:xfrm>
              <a:off x="286339" y="4202796"/>
              <a:ext cx="454025" cy="376555"/>
            </a:xfrm>
            <a:custGeom>
              <a:avLst/>
              <a:gdLst/>
              <a:ahLst/>
              <a:cxnLst/>
              <a:rect l="l" t="t" r="r" b="b"/>
              <a:pathLst>
                <a:path w="454025" h="376554">
                  <a:moveTo>
                    <a:pt x="453467" y="0"/>
                  </a:moveTo>
                  <a:lnTo>
                    <a:pt x="0" y="0"/>
                  </a:lnTo>
                  <a:lnTo>
                    <a:pt x="0" y="376506"/>
                  </a:lnTo>
                  <a:lnTo>
                    <a:pt x="12700" y="363806"/>
                  </a:lnTo>
                  <a:lnTo>
                    <a:pt x="12700" y="12699"/>
                  </a:lnTo>
                  <a:lnTo>
                    <a:pt x="440767" y="12699"/>
                  </a:lnTo>
                  <a:lnTo>
                    <a:pt x="453467" y="0"/>
                  </a:lnTo>
                  <a:close/>
                </a:path>
              </a:pathLst>
            </a:custGeom>
            <a:solidFill>
              <a:srgbClr val="7F7F7F"/>
            </a:solidFill>
          </p:spPr>
          <p:txBody>
            <a:bodyPr wrap="square" lIns="0" tIns="0" rIns="0" bIns="0" rtlCol="0"/>
            <a:lstStyle/>
            <a:p>
              <a:endParaRPr/>
            </a:p>
          </p:txBody>
        </p:sp>
        <p:sp>
          <p:nvSpPr>
            <p:cNvPr id="73" name="object 49">
              <a:extLst>
                <a:ext uri="{FF2B5EF4-FFF2-40B4-BE49-F238E27FC236}">
                  <a16:creationId xmlns:a16="http://schemas.microsoft.com/office/drawing/2014/main" id="{6ED629A6-0F98-4210-A480-E6338D0FF7F7}"/>
                </a:ext>
              </a:extLst>
            </p:cNvPr>
            <p:cNvSpPr/>
            <p:nvPr/>
          </p:nvSpPr>
          <p:spPr>
            <a:xfrm>
              <a:off x="286339" y="4202796"/>
              <a:ext cx="454025" cy="376555"/>
            </a:xfrm>
            <a:custGeom>
              <a:avLst/>
              <a:gdLst/>
              <a:ahLst/>
              <a:cxnLst/>
              <a:rect l="l" t="t" r="r" b="b"/>
              <a:pathLst>
                <a:path w="454025" h="376554">
                  <a:moveTo>
                    <a:pt x="453467" y="0"/>
                  </a:moveTo>
                  <a:lnTo>
                    <a:pt x="440767" y="12699"/>
                  </a:lnTo>
                  <a:lnTo>
                    <a:pt x="440767" y="363806"/>
                  </a:lnTo>
                  <a:lnTo>
                    <a:pt x="12700" y="363806"/>
                  </a:lnTo>
                  <a:lnTo>
                    <a:pt x="0" y="376506"/>
                  </a:lnTo>
                  <a:lnTo>
                    <a:pt x="453467" y="376506"/>
                  </a:lnTo>
                  <a:lnTo>
                    <a:pt x="453467" y="0"/>
                  </a:lnTo>
                  <a:close/>
                </a:path>
              </a:pathLst>
            </a:custGeom>
            <a:solidFill>
              <a:srgbClr val="BFBFBF"/>
            </a:solidFill>
          </p:spPr>
          <p:txBody>
            <a:bodyPr wrap="square" lIns="0" tIns="0" rIns="0" bIns="0" rtlCol="0"/>
            <a:lstStyle/>
            <a:p>
              <a:endParaRPr/>
            </a:p>
          </p:txBody>
        </p:sp>
      </p:grpSp>
      <p:sp>
        <p:nvSpPr>
          <p:cNvPr id="74" name="object 50">
            <a:extLst>
              <a:ext uri="{FF2B5EF4-FFF2-40B4-BE49-F238E27FC236}">
                <a16:creationId xmlns:a16="http://schemas.microsoft.com/office/drawing/2014/main" id="{A86747CF-C990-430D-BA07-79E0036040AC}"/>
              </a:ext>
            </a:extLst>
          </p:cNvPr>
          <p:cNvSpPr/>
          <p:nvPr/>
        </p:nvSpPr>
        <p:spPr>
          <a:xfrm>
            <a:off x="381215" y="5320489"/>
            <a:ext cx="479425" cy="401955"/>
          </a:xfrm>
          <a:custGeom>
            <a:avLst/>
            <a:gdLst/>
            <a:ahLst/>
            <a:cxnLst/>
            <a:rect l="l" t="t" r="r" b="b"/>
            <a:pathLst>
              <a:path w="479425" h="401954">
                <a:moveTo>
                  <a:pt x="478867" y="0"/>
                </a:moveTo>
                <a:lnTo>
                  <a:pt x="0" y="0"/>
                </a:lnTo>
                <a:lnTo>
                  <a:pt x="0" y="401906"/>
                </a:lnTo>
                <a:lnTo>
                  <a:pt x="478867" y="401906"/>
                </a:lnTo>
                <a:lnTo>
                  <a:pt x="478867" y="0"/>
                </a:lnTo>
                <a:close/>
              </a:path>
            </a:pathLst>
          </a:custGeom>
          <a:solidFill>
            <a:srgbClr val="FFFFFF"/>
          </a:solidFill>
        </p:spPr>
        <p:txBody>
          <a:bodyPr wrap="square" lIns="0" tIns="0" rIns="0" bIns="0" rtlCol="0"/>
          <a:lstStyle/>
          <a:p>
            <a:endParaRPr/>
          </a:p>
        </p:txBody>
      </p:sp>
      <p:grpSp>
        <p:nvGrpSpPr>
          <p:cNvPr id="75" name="object 51">
            <a:extLst>
              <a:ext uri="{FF2B5EF4-FFF2-40B4-BE49-F238E27FC236}">
                <a16:creationId xmlns:a16="http://schemas.microsoft.com/office/drawing/2014/main" id="{32016A2D-797D-4224-9E31-D8CE69027AF6}"/>
              </a:ext>
            </a:extLst>
          </p:cNvPr>
          <p:cNvGrpSpPr/>
          <p:nvPr/>
        </p:nvGrpSpPr>
        <p:grpSpPr>
          <a:xfrm>
            <a:off x="393915" y="5333189"/>
            <a:ext cx="454025" cy="376555"/>
            <a:chOff x="286339" y="4698770"/>
            <a:chExt cx="454025" cy="376555"/>
          </a:xfrm>
        </p:grpSpPr>
        <p:sp>
          <p:nvSpPr>
            <p:cNvPr id="76" name="object 52">
              <a:extLst>
                <a:ext uri="{FF2B5EF4-FFF2-40B4-BE49-F238E27FC236}">
                  <a16:creationId xmlns:a16="http://schemas.microsoft.com/office/drawing/2014/main" id="{5DF24D50-C683-4468-9A41-950D8F1E6856}"/>
                </a:ext>
              </a:extLst>
            </p:cNvPr>
            <p:cNvSpPr/>
            <p:nvPr/>
          </p:nvSpPr>
          <p:spPr>
            <a:xfrm>
              <a:off x="286339" y="4698770"/>
              <a:ext cx="454025" cy="376555"/>
            </a:xfrm>
            <a:custGeom>
              <a:avLst/>
              <a:gdLst/>
              <a:ahLst/>
              <a:cxnLst/>
              <a:rect l="l" t="t" r="r" b="b"/>
              <a:pathLst>
                <a:path w="454025" h="376554">
                  <a:moveTo>
                    <a:pt x="453467" y="0"/>
                  </a:moveTo>
                  <a:lnTo>
                    <a:pt x="0" y="0"/>
                  </a:lnTo>
                  <a:lnTo>
                    <a:pt x="0" y="376506"/>
                  </a:lnTo>
                  <a:lnTo>
                    <a:pt x="12700" y="363806"/>
                  </a:lnTo>
                  <a:lnTo>
                    <a:pt x="12700" y="12699"/>
                  </a:lnTo>
                  <a:lnTo>
                    <a:pt x="440767" y="12699"/>
                  </a:lnTo>
                  <a:lnTo>
                    <a:pt x="453467" y="0"/>
                  </a:lnTo>
                  <a:close/>
                </a:path>
              </a:pathLst>
            </a:custGeom>
            <a:solidFill>
              <a:srgbClr val="7F7F7F"/>
            </a:solidFill>
          </p:spPr>
          <p:txBody>
            <a:bodyPr wrap="square" lIns="0" tIns="0" rIns="0" bIns="0" rtlCol="0"/>
            <a:lstStyle/>
            <a:p>
              <a:endParaRPr/>
            </a:p>
          </p:txBody>
        </p:sp>
        <p:sp>
          <p:nvSpPr>
            <p:cNvPr id="77" name="object 53">
              <a:extLst>
                <a:ext uri="{FF2B5EF4-FFF2-40B4-BE49-F238E27FC236}">
                  <a16:creationId xmlns:a16="http://schemas.microsoft.com/office/drawing/2014/main" id="{158D1B09-A5C3-459F-9A59-0D989D662823}"/>
                </a:ext>
              </a:extLst>
            </p:cNvPr>
            <p:cNvSpPr/>
            <p:nvPr/>
          </p:nvSpPr>
          <p:spPr>
            <a:xfrm>
              <a:off x="286339" y="4698770"/>
              <a:ext cx="454025" cy="376555"/>
            </a:xfrm>
            <a:custGeom>
              <a:avLst/>
              <a:gdLst/>
              <a:ahLst/>
              <a:cxnLst/>
              <a:rect l="l" t="t" r="r" b="b"/>
              <a:pathLst>
                <a:path w="454025" h="376554">
                  <a:moveTo>
                    <a:pt x="453467" y="0"/>
                  </a:moveTo>
                  <a:lnTo>
                    <a:pt x="440767" y="12699"/>
                  </a:lnTo>
                  <a:lnTo>
                    <a:pt x="440767" y="363806"/>
                  </a:lnTo>
                  <a:lnTo>
                    <a:pt x="12700" y="363806"/>
                  </a:lnTo>
                  <a:lnTo>
                    <a:pt x="0" y="376506"/>
                  </a:lnTo>
                  <a:lnTo>
                    <a:pt x="453467" y="376506"/>
                  </a:lnTo>
                  <a:lnTo>
                    <a:pt x="453467" y="0"/>
                  </a:lnTo>
                  <a:close/>
                </a:path>
              </a:pathLst>
            </a:custGeom>
            <a:solidFill>
              <a:srgbClr val="BFBFBF"/>
            </a:solidFill>
          </p:spPr>
          <p:txBody>
            <a:bodyPr wrap="square" lIns="0" tIns="0" rIns="0" bIns="0" rtlCol="0"/>
            <a:lstStyle/>
            <a:p>
              <a:endParaRPr/>
            </a:p>
          </p:txBody>
        </p:sp>
      </p:grpSp>
      <p:sp>
        <p:nvSpPr>
          <p:cNvPr id="3" name="Slide Number Placeholder 2">
            <a:extLst>
              <a:ext uri="{FF2B5EF4-FFF2-40B4-BE49-F238E27FC236}">
                <a16:creationId xmlns:a16="http://schemas.microsoft.com/office/drawing/2014/main" id="{F12AE582-356A-410F-B3AA-40F9230AD676}"/>
              </a:ext>
            </a:extLst>
          </p:cNvPr>
          <p:cNvSpPr>
            <a:spLocks noGrp="1"/>
          </p:cNvSpPr>
          <p:nvPr>
            <p:ph type="sldNum" sz="quarter" idx="4"/>
          </p:nvPr>
        </p:nvSpPr>
        <p:spPr/>
        <p:txBody>
          <a:bodyPr/>
          <a:lstStyle/>
          <a:p>
            <a:fld id="{5D2F3693-3E64-EA49-9E40-0333868C2033}" type="slidenum">
              <a:rPr lang="en-US" smtClean="0"/>
              <a:pPr/>
              <a:t>18</a:t>
            </a:fld>
            <a:r>
              <a:rPr lang="en-US" dirty="0"/>
              <a:t> of 108</a:t>
            </a:r>
          </a:p>
        </p:txBody>
      </p:sp>
      <p:sp>
        <p:nvSpPr>
          <p:cNvPr id="4" name="Title 3">
            <a:extLst>
              <a:ext uri="{FF2B5EF4-FFF2-40B4-BE49-F238E27FC236}">
                <a16:creationId xmlns:a16="http://schemas.microsoft.com/office/drawing/2014/main" id="{F83DA0F5-4FDF-7446-BFB7-44DB94F2B70A}"/>
              </a:ext>
            </a:extLst>
          </p:cNvPr>
          <p:cNvSpPr>
            <a:spLocks noGrp="1"/>
          </p:cNvSpPr>
          <p:nvPr>
            <p:ph type="title"/>
          </p:nvPr>
        </p:nvSpPr>
        <p:spPr/>
        <p:txBody>
          <a:bodyPr/>
          <a:lstStyle/>
          <a:p>
            <a:r>
              <a:rPr lang="en-US" dirty="0"/>
              <a:t>Knowledge Check</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Content Placeholder 58">
            <a:extLst>
              <a:ext uri="{FF2B5EF4-FFF2-40B4-BE49-F238E27FC236}">
                <a16:creationId xmlns:a16="http://schemas.microsoft.com/office/drawing/2014/main" id="{8D43C489-5681-4CF6-9A95-2E237BDFF630}"/>
              </a:ext>
            </a:extLst>
          </p:cNvPr>
          <p:cNvSpPr>
            <a:spLocks noGrp="1"/>
          </p:cNvSpPr>
          <p:nvPr>
            <p:ph idx="1"/>
          </p:nvPr>
        </p:nvSpPr>
        <p:spPr>
          <a:xfrm>
            <a:off x="284480" y="1434568"/>
            <a:ext cx="8585200" cy="4844311"/>
          </a:xfrm>
        </p:spPr>
        <p:txBody>
          <a:bodyPr>
            <a:normAutofit/>
          </a:bodyPr>
          <a:lstStyle/>
          <a:p>
            <a:r>
              <a:rPr lang="en-US" dirty="0"/>
              <a:t>Which of the following statements about the dosage </a:t>
            </a:r>
            <a:br>
              <a:rPr lang="en-US" dirty="0"/>
            </a:br>
            <a:r>
              <a:rPr lang="en-US" dirty="0"/>
              <a:t>and administration of FINTEPLA is true?</a:t>
            </a:r>
          </a:p>
          <a:p>
            <a:pPr lvl="1"/>
            <a:r>
              <a:rPr lang="en-US" dirty="0"/>
              <a:t>FINTEPLA must be administered with food.</a:t>
            </a:r>
          </a:p>
          <a:p>
            <a:pPr lvl="1"/>
            <a:r>
              <a:rPr lang="en-US" dirty="0"/>
              <a:t>The initial starting dosage is 0.35 mg/kg twice daily.</a:t>
            </a:r>
          </a:p>
          <a:p>
            <a:pPr lvl="1"/>
            <a:r>
              <a:rPr lang="en-US" b="1" dirty="0"/>
              <a:t>An echocardiogram assessment should be obtained before starting FINTEPLA treatment to evaluate </a:t>
            </a:r>
            <a:br>
              <a:rPr lang="en-US" b="1" dirty="0"/>
            </a:br>
            <a:r>
              <a:rPr lang="en-US" b="1" dirty="0"/>
              <a:t>for valvular heart disease and pulmonary arterial hypertension.</a:t>
            </a:r>
          </a:p>
          <a:p>
            <a:pPr lvl="1"/>
            <a:r>
              <a:rPr lang="en-US" dirty="0"/>
              <a:t>A teaspoon may be used to administer FINTEPLA.</a:t>
            </a:r>
          </a:p>
        </p:txBody>
      </p:sp>
      <p:sp>
        <p:nvSpPr>
          <p:cNvPr id="62" name="object 32">
            <a:extLst>
              <a:ext uri="{FF2B5EF4-FFF2-40B4-BE49-F238E27FC236}">
                <a16:creationId xmlns:a16="http://schemas.microsoft.com/office/drawing/2014/main" id="{9A47DBE3-5A85-464B-A193-5BC8300EA729}"/>
              </a:ext>
            </a:extLst>
          </p:cNvPr>
          <p:cNvSpPr txBox="1"/>
          <p:nvPr/>
        </p:nvSpPr>
        <p:spPr>
          <a:xfrm>
            <a:off x="561678" y="2796790"/>
            <a:ext cx="163195" cy="203200"/>
          </a:xfrm>
          <a:prstGeom prst="rect">
            <a:avLst/>
          </a:prstGeom>
        </p:spPr>
        <p:txBody>
          <a:bodyPr vert="horz" wrap="square" lIns="0" tIns="0" rIns="0" bIns="0" rtlCol="0">
            <a:spAutoFit/>
          </a:bodyPr>
          <a:lstStyle/>
          <a:p>
            <a:pPr>
              <a:lnSpc>
                <a:spcPts val="1585"/>
              </a:lnSpc>
            </a:pPr>
            <a:r>
              <a:rPr sz="1450" spc="-10" dirty="0">
                <a:solidFill>
                  <a:srgbClr val="4B8B2B"/>
                </a:solidFill>
                <a:latin typeface="Wingdings"/>
                <a:cs typeface="Wingdings"/>
              </a:rPr>
              <a:t></a:t>
            </a:r>
            <a:endParaRPr sz="1450">
              <a:latin typeface="Wingdings"/>
              <a:cs typeface="Wingdings"/>
            </a:endParaRPr>
          </a:p>
        </p:txBody>
      </p:sp>
      <p:sp>
        <p:nvSpPr>
          <p:cNvPr id="63" name="object 33">
            <a:extLst>
              <a:ext uri="{FF2B5EF4-FFF2-40B4-BE49-F238E27FC236}">
                <a16:creationId xmlns:a16="http://schemas.microsoft.com/office/drawing/2014/main" id="{981E6BE6-4A88-4426-83A1-E319FEB0A030}"/>
              </a:ext>
            </a:extLst>
          </p:cNvPr>
          <p:cNvSpPr txBox="1"/>
          <p:nvPr/>
        </p:nvSpPr>
        <p:spPr>
          <a:xfrm>
            <a:off x="561678" y="3304651"/>
            <a:ext cx="163195" cy="203200"/>
          </a:xfrm>
          <a:prstGeom prst="rect">
            <a:avLst/>
          </a:prstGeom>
        </p:spPr>
        <p:txBody>
          <a:bodyPr vert="horz" wrap="square" lIns="0" tIns="0" rIns="0" bIns="0" rtlCol="0">
            <a:spAutoFit/>
          </a:bodyPr>
          <a:lstStyle/>
          <a:p>
            <a:pPr>
              <a:lnSpc>
                <a:spcPts val="1585"/>
              </a:lnSpc>
            </a:pPr>
            <a:r>
              <a:rPr sz="1450" spc="-10" dirty="0">
                <a:solidFill>
                  <a:srgbClr val="4B8B2B"/>
                </a:solidFill>
                <a:latin typeface="Wingdings"/>
                <a:cs typeface="Wingdings"/>
              </a:rPr>
              <a:t></a:t>
            </a:r>
            <a:endParaRPr sz="1450">
              <a:latin typeface="Wingdings"/>
              <a:cs typeface="Wingdings"/>
            </a:endParaRPr>
          </a:p>
        </p:txBody>
      </p:sp>
      <p:sp>
        <p:nvSpPr>
          <p:cNvPr id="64" name="object 34">
            <a:extLst>
              <a:ext uri="{FF2B5EF4-FFF2-40B4-BE49-F238E27FC236}">
                <a16:creationId xmlns:a16="http://schemas.microsoft.com/office/drawing/2014/main" id="{00ABFDBF-C73E-4DA0-AC6C-5CFAAB403137}"/>
              </a:ext>
            </a:extLst>
          </p:cNvPr>
          <p:cNvSpPr txBox="1"/>
          <p:nvPr/>
        </p:nvSpPr>
        <p:spPr>
          <a:xfrm>
            <a:off x="561678" y="3814710"/>
            <a:ext cx="163195" cy="203200"/>
          </a:xfrm>
          <a:prstGeom prst="rect">
            <a:avLst/>
          </a:prstGeom>
        </p:spPr>
        <p:txBody>
          <a:bodyPr vert="horz" wrap="square" lIns="0" tIns="0" rIns="0" bIns="0" rtlCol="0">
            <a:spAutoFit/>
          </a:bodyPr>
          <a:lstStyle/>
          <a:p>
            <a:pPr>
              <a:lnSpc>
                <a:spcPts val="1585"/>
              </a:lnSpc>
            </a:pPr>
            <a:r>
              <a:rPr sz="1450" spc="-10" dirty="0">
                <a:solidFill>
                  <a:srgbClr val="4B8B2B"/>
                </a:solidFill>
                <a:latin typeface="Wingdings"/>
                <a:cs typeface="Wingdings"/>
              </a:rPr>
              <a:t></a:t>
            </a:r>
            <a:endParaRPr sz="1450">
              <a:latin typeface="Wingdings"/>
              <a:cs typeface="Wingdings"/>
            </a:endParaRPr>
          </a:p>
        </p:txBody>
      </p:sp>
      <p:sp>
        <p:nvSpPr>
          <p:cNvPr id="65" name="object 35">
            <a:extLst>
              <a:ext uri="{FF2B5EF4-FFF2-40B4-BE49-F238E27FC236}">
                <a16:creationId xmlns:a16="http://schemas.microsoft.com/office/drawing/2014/main" id="{1092A577-5522-454F-A6B9-35B97D0F6BE9}"/>
              </a:ext>
            </a:extLst>
          </p:cNvPr>
          <p:cNvSpPr txBox="1"/>
          <p:nvPr/>
        </p:nvSpPr>
        <p:spPr>
          <a:xfrm>
            <a:off x="561678" y="5457778"/>
            <a:ext cx="163195" cy="203200"/>
          </a:xfrm>
          <a:prstGeom prst="rect">
            <a:avLst/>
          </a:prstGeom>
        </p:spPr>
        <p:txBody>
          <a:bodyPr vert="horz" wrap="square" lIns="0" tIns="0" rIns="0" bIns="0" rtlCol="0">
            <a:spAutoFit/>
          </a:bodyPr>
          <a:lstStyle/>
          <a:p>
            <a:pPr>
              <a:lnSpc>
                <a:spcPts val="1585"/>
              </a:lnSpc>
            </a:pPr>
            <a:r>
              <a:rPr sz="1450" spc="-10" dirty="0">
                <a:solidFill>
                  <a:srgbClr val="4B8B2B"/>
                </a:solidFill>
                <a:latin typeface="Wingdings"/>
                <a:cs typeface="Wingdings"/>
              </a:rPr>
              <a:t></a:t>
            </a:r>
            <a:endParaRPr sz="1450">
              <a:latin typeface="Wingdings"/>
              <a:cs typeface="Wingdings"/>
            </a:endParaRPr>
          </a:p>
        </p:txBody>
      </p:sp>
      <p:sp>
        <p:nvSpPr>
          <p:cNvPr id="66" name="object 38">
            <a:extLst>
              <a:ext uri="{FF2B5EF4-FFF2-40B4-BE49-F238E27FC236}">
                <a16:creationId xmlns:a16="http://schemas.microsoft.com/office/drawing/2014/main" id="{DB978490-8983-478A-83D6-AD0D0356A674}"/>
              </a:ext>
            </a:extLst>
          </p:cNvPr>
          <p:cNvSpPr/>
          <p:nvPr/>
        </p:nvSpPr>
        <p:spPr>
          <a:xfrm>
            <a:off x="381215" y="2657659"/>
            <a:ext cx="479425" cy="401955"/>
          </a:xfrm>
          <a:custGeom>
            <a:avLst/>
            <a:gdLst/>
            <a:ahLst/>
            <a:cxnLst/>
            <a:rect l="l" t="t" r="r" b="b"/>
            <a:pathLst>
              <a:path w="479425" h="401954">
                <a:moveTo>
                  <a:pt x="478867" y="0"/>
                </a:moveTo>
                <a:lnTo>
                  <a:pt x="0" y="0"/>
                </a:lnTo>
                <a:lnTo>
                  <a:pt x="0" y="401906"/>
                </a:lnTo>
                <a:lnTo>
                  <a:pt x="478867" y="401906"/>
                </a:lnTo>
                <a:lnTo>
                  <a:pt x="478867" y="0"/>
                </a:lnTo>
                <a:close/>
              </a:path>
            </a:pathLst>
          </a:custGeom>
          <a:solidFill>
            <a:srgbClr val="FFFFFF"/>
          </a:solidFill>
        </p:spPr>
        <p:txBody>
          <a:bodyPr wrap="square" lIns="0" tIns="0" rIns="0" bIns="0" rtlCol="0"/>
          <a:lstStyle/>
          <a:p>
            <a:endParaRPr/>
          </a:p>
        </p:txBody>
      </p:sp>
      <p:grpSp>
        <p:nvGrpSpPr>
          <p:cNvPr id="67" name="object 39">
            <a:extLst>
              <a:ext uri="{FF2B5EF4-FFF2-40B4-BE49-F238E27FC236}">
                <a16:creationId xmlns:a16="http://schemas.microsoft.com/office/drawing/2014/main" id="{F1312D80-45FA-438A-96B7-36FA008D0585}"/>
              </a:ext>
            </a:extLst>
          </p:cNvPr>
          <p:cNvGrpSpPr/>
          <p:nvPr/>
        </p:nvGrpSpPr>
        <p:grpSpPr>
          <a:xfrm>
            <a:off x="393915" y="2670359"/>
            <a:ext cx="454025" cy="376555"/>
            <a:chOff x="286339" y="3142448"/>
            <a:chExt cx="454025" cy="376555"/>
          </a:xfrm>
        </p:grpSpPr>
        <p:sp>
          <p:nvSpPr>
            <p:cNvPr id="68" name="object 40">
              <a:extLst>
                <a:ext uri="{FF2B5EF4-FFF2-40B4-BE49-F238E27FC236}">
                  <a16:creationId xmlns:a16="http://schemas.microsoft.com/office/drawing/2014/main" id="{B8082943-9FF9-4844-A12D-72E8D37D7E81}"/>
                </a:ext>
              </a:extLst>
            </p:cNvPr>
            <p:cNvSpPr/>
            <p:nvPr/>
          </p:nvSpPr>
          <p:spPr>
            <a:xfrm>
              <a:off x="286339" y="3142448"/>
              <a:ext cx="454025" cy="376555"/>
            </a:xfrm>
            <a:custGeom>
              <a:avLst/>
              <a:gdLst/>
              <a:ahLst/>
              <a:cxnLst/>
              <a:rect l="l" t="t" r="r" b="b"/>
              <a:pathLst>
                <a:path w="454025" h="376554">
                  <a:moveTo>
                    <a:pt x="453467" y="0"/>
                  </a:moveTo>
                  <a:lnTo>
                    <a:pt x="0" y="0"/>
                  </a:lnTo>
                  <a:lnTo>
                    <a:pt x="0" y="376506"/>
                  </a:lnTo>
                  <a:lnTo>
                    <a:pt x="12700" y="363806"/>
                  </a:lnTo>
                  <a:lnTo>
                    <a:pt x="12700" y="12700"/>
                  </a:lnTo>
                  <a:lnTo>
                    <a:pt x="440767" y="12700"/>
                  </a:lnTo>
                  <a:lnTo>
                    <a:pt x="453467" y="0"/>
                  </a:lnTo>
                  <a:close/>
                </a:path>
              </a:pathLst>
            </a:custGeom>
            <a:solidFill>
              <a:srgbClr val="7F7F7F"/>
            </a:solidFill>
          </p:spPr>
          <p:txBody>
            <a:bodyPr wrap="square" lIns="0" tIns="0" rIns="0" bIns="0" rtlCol="0"/>
            <a:lstStyle/>
            <a:p>
              <a:endParaRPr/>
            </a:p>
          </p:txBody>
        </p:sp>
        <p:sp>
          <p:nvSpPr>
            <p:cNvPr id="69" name="object 41">
              <a:extLst>
                <a:ext uri="{FF2B5EF4-FFF2-40B4-BE49-F238E27FC236}">
                  <a16:creationId xmlns:a16="http://schemas.microsoft.com/office/drawing/2014/main" id="{241240B7-1EC1-4354-9C86-64A165B59B66}"/>
                </a:ext>
              </a:extLst>
            </p:cNvPr>
            <p:cNvSpPr/>
            <p:nvPr/>
          </p:nvSpPr>
          <p:spPr>
            <a:xfrm>
              <a:off x="286339" y="3142448"/>
              <a:ext cx="454025" cy="376555"/>
            </a:xfrm>
            <a:custGeom>
              <a:avLst/>
              <a:gdLst/>
              <a:ahLst/>
              <a:cxnLst/>
              <a:rect l="l" t="t" r="r" b="b"/>
              <a:pathLst>
                <a:path w="454025" h="376554">
                  <a:moveTo>
                    <a:pt x="453467" y="0"/>
                  </a:moveTo>
                  <a:lnTo>
                    <a:pt x="440767" y="12700"/>
                  </a:lnTo>
                  <a:lnTo>
                    <a:pt x="440767" y="363806"/>
                  </a:lnTo>
                  <a:lnTo>
                    <a:pt x="12700" y="363806"/>
                  </a:lnTo>
                  <a:lnTo>
                    <a:pt x="0" y="376506"/>
                  </a:lnTo>
                  <a:lnTo>
                    <a:pt x="453467" y="376506"/>
                  </a:lnTo>
                  <a:lnTo>
                    <a:pt x="453467" y="0"/>
                  </a:lnTo>
                  <a:close/>
                </a:path>
              </a:pathLst>
            </a:custGeom>
            <a:solidFill>
              <a:srgbClr val="BFBFBF"/>
            </a:solidFill>
          </p:spPr>
          <p:txBody>
            <a:bodyPr wrap="square" lIns="0" tIns="0" rIns="0" bIns="0" rtlCol="0"/>
            <a:lstStyle/>
            <a:p>
              <a:endParaRPr/>
            </a:p>
          </p:txBody>
        </p:sp>
      </p:grpSp>
      <p:sp>
        <p:nvSpPr>
          <p:cNvPr id="70" name="object 42">
            <a:extLst>
              <a:ext uri="{FF2B5EF4-FFF2-40B4-BE49-F238E27FC236}">
                <a16:creationId xmlns:a16="http://schemas.microsoft.com/office/drawing/2014/main" id="{993A6101-57D3-4ECA-8947-8A2C6CB00CB2}"/>
              </a:ext>
            </a:extLst>
          </p:cNvPr>
          <p:cNvSpPr/>
          <p:nvPr/>
        </p:nvSpPr>
        <p:spPr>
          <a:xfrm>
            <a:off x="381215" y="3168987"/>
            <a:ext cx="479425" cy="401955"/>
          </a:xfrm>
          <a:custGeom>
            <a:avLst/>
            <a:gdLst/>
            <a:ahLst/>
            <a:cxnLst/>
            <a:rect l="l" t="t" r="r" b="b"/>
            <a:pathLst>
              <a:path w="479425" h="401954">
                <a:moveTo>
                  <a:pt x="478867" y="0"/>
                </a:moveTo>
                <a:lnTo>
                  <a:pt x="0" y="0"/>
                </a:lnTo>
                <a:lnTo>
                  <a:pt x="0" y="401906"/>
                </a:lnTo>
                <a:lnTo>
                  <a:pt x="478867" y="401906"/>
                </a:lnTo>
                <a:lnTo>
                  <a:pt x="478867" y="0"/>
                </a:lnTo>
                <a:close/>
              </a:path>
            </a:pathLst>
          </a:custGeom>
          <a:solidFill>
            <a:srgbClr val="FFFFFF"/>
          </a:solidFill>
        </p:spPr>
        <p:txBody>
          <a:bodyPr wrap="square" lIns="0" tIns="0" rIns="0" bIns="0" rtlCol="0"/>
          <a:lstStyle/>
          <a:p>
            <a:endParaRPr/>
          </a:p>
        </p:txBody>
      </p:sp>
      <p:grpSp>
        <p:nvGrpSpPr>
          <p:cNvPr id="71" name="object 43">
            <a:extLst>
              <a:ext uri="{FF2B5EF4-FFF2-40B4-BE49-F238E27FC236}">
                <a16:creationId xmlns:a16="http://schemas.microsoft.com/office/drawing/2014/main" id="{67CC08E8-16D6-4EE6-903B-45AAB03D28AB}"/>
              </a:ext>
            </a:extLst>
          </p:cNvPr>
          <p:cNvGrpSpPr/>
          <p:nvPr/>
        </p:nvGrpSpPr>
        <p:grpSpPr>
          <a:xfrm>
            <a:off x="393915" y="3181687"/>
            <a:ext cx="454025" cy="376555"/>
            <a:chOff x="286339" y="3664075"/>
            <a:chExt cx="454025" cy="376555"/>
          </a:xfrm>
        </p:grpSpPr>
        <p:sp>
          <p:nvSpPr>
            <p:cNvPr id="72" name="object 44">
              <a:extLst>
                <a:ext uri="{FF2B5EF4-FFF2-40B4-BE49-F238E27FC236}">
                  <a16:creationId xmlns:a16="http://schemas.microsoft.com/office/drawing/2014/main" id="{B0F3C3C2-0B0C-4728-9F34-FCA01C01808E}"/>
                </a:ext>
              </a:extLst>
            </p:cNvPr>
            <p:cNvSpPr/>
            <p:nvPr/>
          </p:nvSpPr>
          <p:spPr>
            <a:xfrm>
              <a:off x="286339" y="3664075"/>
              <a:ext cx="454025" cy="376555"/>
            </a:xfrm>
            <a:custGeom>
              <a:avLst/>
              <a:gdLst/>
              <a:ahLst/>
              <a:cxnLst/>
              <a:rect l="l" t="t" r="r" b="b"/>
              <a:pathLst>
                <a:path w="454025" h="376554">
                  <a:moveTo>
                    <a:pt x="453467" y="0"/>
                  </a:moveTo>
                  <a:lnTo>
                    <a:pt x="0" y="0"/>
                  </a:lnTo>
                  <a:lnTo>
                    <a:pt x="0" y="376506"/>
                  </a:lnTo>
                  <a:lnTo>
                    <a:pt x="12700" y="363806"/>
                  </a:lnTo>
                  <a:lnTo>
                    <a:pt x="12700" y="12699"/>
                  </a:lnTo>
                  <a:lnTo>
                    <a:pt x="440767" y="12699"/>
                  </a:lnTo>
                  <a:lnTo>
                    <a:pt x="453467" y="0"/>
                  </a:lnTo>
                  <a:close/>
                </a:path>
              </a:pathLst>
            </a:custGeom>
            <a:solidFill>
              <a:srgbClr val="7F7F7F"/>
            </a:solidFill>
          </p:spPr>
          <p:txBody>
            <a:bodyPr wrap="square" lIns="0" tIns="0" rIns="0" bIns="0" rtlCol="0"/>
            <a:lstStyle/>
            <a:p>
              <a:endParaRPr/>
            </a:p>
          </p:txBody>
        </p:sp>
        <p:sp>
          <p:nvSpPr>
            <p:cNvPr id="73" name="object 45">
              <a:extLst>
                <a:ext uri="{FF2B5EF4-FFF2-40B4-BE49-F238E27FC236}">
                  <a16:creationId xmlns:a16="http://schemas.microsoft.com/office/drawing/2014/main" id="{42A220A2-6E36-4692-A450-55E4F428A719}"/>
                </a:ext>
              </a:extLst>
            </p:cNvPr>
            <p:cNvSpPr/>
            <p:nvPr/>
          </p:nvSpPr>
          <p:spPr>
            <a:xfrm>
              <a:off x="286339" y="3664075"/>
              <a:ext cx="454025" cy="376555"/>
            </a:xfrm>
            <a:custGeom>
              <a:avLst/>
              <a:gdLst/>
              <a:ahLst/>
              <a:cxnLst/>
              <a:rect l="l" t="t" r="r" b="b"/>
              <a:pathLst>
                <a:path w="454025" h="376554">
                  <a:moveTo>
                    <a:pt x="453467" y="0"/>
                  </a:moveTo>
                  <a:lnTo>
                    <a:pt x="440767" y="12699"/>
                  </a:lnTo>
                  <a:lnTo>
                    <a:pt x="440767" y="363806"/>
                  </a:lnTo>
                  <a:lnTo>
                    <a:pt x="12700" y="363806"/>
                  </a:lnTo>
                  <a:lnTo>
                    <a:pt x="0" y="376506"/>
                  </a:lnTo>
                  <a:lnTo>
                    <a:pt x="453467" y="376506"/>
                  </a:lnTo>
                  <a:lnTo>
                    <a:pt x="453467" y="0"/>
                  </a:lnTo>
                  <a:close/>
                </a:path>
              </a:pathLst>
            </a:custGeom>
            <a:solidFill>
              <a:srgbClr val="BFBFBF"/>
            </a:solidFill>
          </p:spPr>
          <p:txBody>
            <a:bodyPr wrap="square" lIns="0" tIns="0" rIns="0" bIns="0" rtlCol="0"/>
            <a:lstStyle/>
            <a:p>
              <a:endParaRPr/>
            </a:p>
          </p:txBody>
        </p:sp>
      </p:grpSp>
      <p:sp>
        <p:nvSpPr>
          <p:cNvPr id="74" name="object 46">
            <a:extLst>
              <a:ext uri="{FF2B5EF4-FFF2-40B4-BE49-F238E27FC236}">
                <a16:creationId xmlns:a16="http://schemas.microsoft.com/office/drawing/2014/main" id="{D8DF43E3-5977-4CE7-8B1C-4CF2E5E10FD3}"/>
              </a:ext>
            </a:extLst>
          </p:cNvPr>
          <p:cNvSpPr/>
          <p:nvPr/>
        </p:nvSpPr>
        <p:spPr>
          <a:xfrm>
            <a:off x="381215" y="3699607"/>
            <a:ext cx="479425" cy="401955"/>
          </a:xfrm>
          <a:custGeom>
            <a:avLst/>
            <a:gdLst/>
            <a:ahLst/>
            <a:cxnLst/>
            <a:rect l="l" t="t" r="r" b="b"/>
            <a:pathLst>
              <a:path w="479425" h="401954">
                <a:moveTo>
                  <a:pt x="478867" y="0"/>
                </a:moveTo>
                <a:lnTo>
                  <a:pt x="0" y="0"/>
                </a:lnTo>
                <a:lnTo>
                  <a:pt x="0" y="401906"/>
                </a:lnTo>
                <a:lnTo>
                  <a:pt x="478867" y="401906"/>
                </a:lnTo>
                <a:lnTo>
                  <a:pt x="478867" y="0"/>
                </a:lnTo>
                <a:close/>
              </a:path>
            </a:pathLst>
          </a:custGeom>
          <a:solidFill>
            <a:srgbClr val="FFFFFF"/>
          </a:solidFill>
        </p:spPr>
        <p:txBody>
          <a:bodyPr wrap="square" lIns="0" tIns="0" rIns="0" bIns="0" rtlCol="0"/>
          <a:lstStyle/>
          <a:p>
            <a:endParaRPr/>
          </a:p>
        </p:txBody>
      </p:sp>
      <p:grpSp>
        <p:nvGrpSpPr>
          <p:cNvPr id="75" name="object 47">
            <a:extLst>
              <a:ext uri="{FF2B5EF4-FFF2-40B4-BE49-F238E27FC236}">
                <a16:creationId xmlns:a16="http://schemas.microsoft.com/office/drawing/2014/main" id="{3A3030DE-C400-4F21-9C3E-C90AF495038D}"/>
              </a:ext>
            </a:extLst>
          </p:cNvPr>
          <p:cNvGrpSpPr/>
          <p:nvPr/>
        </p:nvGrpSpPr>
        <p:grpSpPr>
          <a:xfrm>
            <a:off x="393915" y="3712307"/>
            <a:ext cx="454025" cy="376555"/>
            <a:chOff x="286339" y="4202796"/>
            <a:chExt cx="454025" cy="376555"/>
          </a:xfrm>
        </p:grpSpPr>
        <p:sp>
          <p:nvSpPr>
            <p:cNvPr id="76" name="object 48">
              <a:extLst>
                <a:ext uri="{FF2B5EF4-FFF2-40B4-BE49-F238E27FC236}">
                  <a16:creationId xmlns:a16="http://schemas.microsoft.com/office/drawing/2014/main" id="{A878704B-50E9-4220-A56A-FC9011529228}"/>
                </a:ext>
              </a:extLst>
            </p:cNvPr>
            <p:cNvSpPr/>
            <p:nvPr/>
          </p:nvSpPr>
          <p:spPr>
            <a:xfrm>
              <a:off x="286339" y="4202796"/>
              <a:ext cx="454025" cy="376555"/>
            </a:xfrm>
            <a:custGeom>
              <a:avLst/>
              <a:gdLst/>
              <a:ahLst/>
              <a:cxnLst/>
              <a:rect l="l" t="t" r="r" b="b"/>
              <a:pathLst>
                <a:path w="454025" h="376554">
                  <a:moveTo>
                    <a:pt x="453467" y="0"/>
                  </a:moveTo>
                  <a:lnTo>
                    <a:pt x="0" y="0"/>
                  </a:lnTo>
                  <a:lnTo>
                    <a:pt x="0" y="376506"/>
                  </a:lnTo>
                  <a:lnTo>
                    <a:pt x="12700" y="363806"/>
                  </a:lnTo>
                  <a:lnTo>
                    <a:pt x="12700" y="12699"/>
                  </a:lnTo>
                  <a:lnTo>
                    <a:pt x="440767" y="12699"/>
                  </a:lnTo>
                  <a:lnTo>
                    <a:pt x="453467" y="0"/>
                  </a:lnTo>
                  <a:close/>
                </a:path>
              </a:pathLst>
            </a:custGeom>
            <a:solidFill>
              <a:srgbClr val="7F7F7F"/>
            </a:solidFill>
          </p:spPr>
          <p:txBody>
            <a:bodyPr wrap="square" lIns="0" tIns="0" rIns="0" bIns="0" rtlCol="0"/>
            <a:lstStyle/>
            <a:p>
              <a:endParaRPr/>
            </a:p>
          </p:txBody>
        </p:sp>
        <p:sp>
          <p:nvSpPr>
            <p:cNvPr id="77" name="object 49">
              <a:extLst>
                <a:ext uri="{FF2B5EF4-FFF2-40B4-BE49-F238E27FC236}">
                  <a16:creationId xmlns:a16="http://schemas.microsoft.com/office/drawing/2014/main" id="{0178E113-FD76-49B8-AE5C-C598F02D8EA9}"/>
                </a:ext>
              </a:extLst>
            </p:cNvPr>
            <p:cNvSpPr/>
            <p:nvPr/>
          </p:nvSpPr>
          <p:spPr>
            <a:xfrm>
              <a:off x="286339" y="4202796"/>
              <a:ext cx="454025" cy="376555"/>
            </a:xfrm>
            <a:custGeom>
              <a:avLst/>
              <a:gdLst/>
              <a:ahLst/>
              <a:cxnLst/>
              <a:rect l="l" t="t" r="r" b="b"/>
              <a:pathLst>
                <a:path w="454025" h="376554">
                  <a:moveTo>
                    <a:pt x="453467" y="0"/>
                  </a:moveTo>
                  <a:lnTo>
                    <a:pt x="440767" y="12699"/>
                  </a:lnTo>
                  <a:lnTo>
                    <a:pt x="440767" y="363806"/>
                  </a:lnTo>
                  <a:lnTo>
                    <a:pt x="12700" y="363806"/>
                  </a:lnTo>
                  <a:lnTo>
                    <a:pt x="0" y="376506"/>
                  </a:lnTo>
                  <a:lnTo>
                    <a:pt x="453467" y="376506"/>
                  </a:lnTo>
                  <a:lnTo>
                    <a:pt x="453467" y="0"/>
                  </a:lnTo>
                  <a:close/>
                </a:path>
              </a:pathLst>
            </a:custGeom>
            <a:solidFill>
              <a:srgbClr val="BFBFBF"/>
            </a:solidFill>
          </p:spPr>
          <p:txBody>
            <a:bodyPr wrap="square" lIns="0" tIns="0" rIns="0" bIns="0" rtlCol="0"/>
            <a:lstStyle/>
            <a:p>
              <a:endParaRPr/>
            </a:p>
          </p:txBody>
        </p:sp>
      </p:grpSp>
      <p:sp>
        <p:nvSpPr>
          <p:cNvPr id="78" name="object 50">
            <a:extLst>
              <a:ext uri="{FF2B5EF4-FFF2-40B4-BE49-F238E27FC236}">
                <a16:creationId xmlns:a16="http://schemas.microsoft.com/office/drawing/2014/main" id="{6EA82DAD-F0CE-4E63-9D8C-48D961DF02C4}"/>
              </a:ext>
            </a:extLst>
          </p:cNvPr>
          <p:cNvSpPr/>
          <p:nvPr/>
        </p:nvSpPr>
        <p:spPr>
          <a:xfrm>
            <a:off x="381215" y="5320489"/>
            <a:ext cx="479425" cy="401955"/>
          </a:xfrm>
          <a:custGeom>
            <a:avLst/>
            <a:gdLst/>
            <a:ahLst/>
            <a:cxnLst/>
            <a:rect l="l" t="t" r="r" b="b"/>
            <a:pathLst>
              <a:path w="479425" h="401954">
                <a:moveTo>
                  <a:pt x="478867" y="0"/>
                </a:moveTo>
                <a:lnTo>
                  <a:pt x="0" y="0"/>
                </a:lnTo>
                <a:lnTo>
                  <a:pt x="0" y="401906"/>
                </a:lnTo>
                <a:lnTo>
                  <a:pt x="478867" y="401906"/>
                </a:lnTo>
                <a:lnTo>
                  <a:pt x="478867" y="0"/>
                </a:lnTo>
                <a:close/>
              </a:path>
            </a:pathLst>
          </a:custGeom>
          <a:solidFill>
            <a:srgbClr val="FFFFFF"/>
          </a:solidFill>
        </p:spPr>
        <p:txBody>
          <a:bodyPr wrap="square" lIns="0" tIns="0" rIns="0" bIns="0" rtlCol="0"/>
          <a:lstStyle/>
          <a:p>
            <a:endParaRPr/>
          </a:p>
        </p:txBody>
      </p:sp>
      <p:grpSp>
        <p:nvGrpSpPr>
          <p:cNvPr id="79" name="object 51">
            <a:extLst>
              <a:ext uri="{FF2B5EF4-FFF2-40B4-BE49-F238E27FC236}">
                <a16:creationId xmlns:a16="http://schemas.microsoft.com/office/drawing/2014/main" id="{E23AC340-55C9-4E65-A7A0-B43159C69F89}"/>
              </a:ext>
            </a:extLst>
          </p:cNvPr>
          <p:cNvGrpSpPr/>
          <p:nvPr/>
        </p:nvGrpSpPr>
        <p:grpSpPr>
          <a:xfrm>
            <a:off x="393915" y="5333189"/>
            <a:ext cx="454025" cy="376555"/>
            <a:chOff x="286339" y="4698770"/>
            <a:chExt cx="454025" cy="376555"/>
          </a:xfrm>
        </p:grpSpPr>
        <p:sp>
          <p:nvSpPr>
            <p:cNvPr id="80" name="object 52">
              <a:extLst>
                <a:ext uri="{FF2B5EF4-FFF2-40B4-BE49-F238E27FC236}">
                  <a16:creationId xmlns:a16="http://schemas.microsoft.com/office/drawing/2014/main" id="{AD4DC491-4ED5-4C77-AB7C-C8661E6F2BFD}"/>
                </a:ext>
              </a:extLst>
            </p:cNvPr>
            <p:cNvSpPr/>
            <p:nvPr/>
          </p:nvSpPr>
          <p:spPr>
            <a:xfrm>
              <a:off x="286339" y="4698770"/>
              <a:ext cx="454025" cy="376555"/>
            </a:xfrm>
            <a:custGeom>
              <a:avLst/>
              <a:gdLst/>
              <a:ahLst/>
              <a:cxnLst/>
              <a:rect l="l" t="t" r="r" b="b"/>
              <a:pathLst>
                <a:path w="454025" h="376554">
                  <a:moveTo>
                    <a:pt x="453467" y="0"/>
                  </a:moveTo>
                  <a:lnTo>
                    <a:pt x="0" y="0"/>
                  </a:lnTo>
                  <a:lnTo>
                    <a:pt x="0" y="376506"/>
                  </a:lnTo>
                  <a:lnTo>
                    <a:pt x="12700" y="363806"/>
                  </a:lnTo>
                  <a:lnTo>
                    <a:pt x="12700" y="12699"/>
                  </a:lnTo>
                  <a:lnTo>
                    <a:pt x="440767" y="12699"/>
                  </a:lnTo>
                  <a:lnTo>
                    <a:pt x="453467" y="0"/>
                  </a:lnTo>
                  <a:close/>
                </a:path>
              </a:pathLst>
            </a:custGeom>
            <a:solidFill>
              <a:srgbClr val="7F7F7F"/>
            </a:solidFill>
          </p:spPr>
          <p:txBody>
            <a:bodyPr wrap="square" lIns="0" tIns="0" rIns="0" bIns="0" rtlCol="0"/>
            <a:lstStyle/>
            <a:p>
              <a:endParaRPr/>
            </a:p>
          </p:txBody>
        </p:sp>
        <p:sp>
          <p:nvSpPr>
            <p:cNvPr id="81" name="object 53">
              <a:extLst>
                <a:ext uri="{FF2B5EF4-FFF2-40B4-BE49-F238E27FC236}">
                  <a16:creationId xmlns:a16="http://schemas.microsoft.com/office/drawing/2014/main" id="{9F0877B8-597D-49BF-9599-BD7834089B44}"/>
                </a:ext>
              </a:extLst>
            </p:cNvPr>
            <p:cNvSpPr/>
            <p:nvPr/>
          </p:nvSpPr>
          <p:spPr>
            <a:xfrm>
              <a:off x="286339" y="4698770"/>
              <a:ext cx="454025" cy="376555"/>
            </a:xfrm>
            <a:custGeom>
              <a:avLst/>
              <a:gdLst/>
              <a:ahLst/>
              <a:cxnLst/>
              <a:rect l="l" t="t" r="r" b="b"/>
              <a:pathLst>
                <a:path w="454025" h="376554">
                  <a:moveTo>
                    <a:pt x="453467" y="0"/>
                  </a:moveTo>
                  <a:lnTo>
                    <a:pt x="440767" y="12699"/>
                  </a:lnTo>
                  <a:lnTo>
                    <a:pt x="440767" y="363806"/>
                  </a:lnTo>
                  <a:lnTo>
                    <a:pt x="12700" y="363806"/>
                  </a:lnTo>
                  <a:lnTo>
                    <a:pt x="0" y="376506"/>
                  </a:lnTo>
                  <a:lnTo>
                    <a:pt x="453467" y="376506"/>
                  </a:lnTo>
                  <a:lnTo>
                    <a:pt x="453467" y="0"/>
                  </a:lnTo>
                  <a:close/>
                </a:path>
              </a:pathLst>
            </a:custGeom>
            <a:solidFill>
              <a:srgbClr val="BFBFBF"/>
            </a:solidFill>
          </p:spPr>
          <p:txBody>
            <a:bodyPr wrap="square" lIns="0" tIns="0" rIns="0" bIns="0" rtlCol="0"/>
            <a:lstStyle/>
            <a:p>
              <a:endParaRPr/>
            </a:p>
          </p:txBody>
        </p:sp>
      </p:grpSp>
      <p:sp>
        <p:nvSpPr>
          <p:cNvPr id="82" name="TextBox 81">
            <a:extLst>
              <a:ext uri="{FF2B5EF4-FFF2-40B4-BE49-F238E27FC236}">
                <a16:creationId xmlns:a16="http://schemas.microsoft.com/office/drawing/2014/main" id="{39387F1B-1F05-436C-95EE-1D9124988961}"/>
              </a:ext>
            </a:extLst>
          </p:cNvPr>
          <p:cNvSpPr txBox="1"/>
          <p:nvPr/>
        </p:nvSpPr>
        <p:spPr>
          <a:xfrm>
            <a:off x="352436" y="3602425"/>
            <a:ext cx="479425" cy="646331"/>
          </a:xfrm>
          <a:prstGeom prst="rect">
            <a:avLst/>
          </a:prstGeom>
          <a:noFill/>
        </p:spPr>
        <p:txBody>
          <a:bodyPr wrap="square">
            <a:spAutoFit/>
          </a:bodyPr>
          <a:lstStyle/>
          <a:p>
            <a:pPr marR="0" lvl="0" indent="0" algn="l" defTabSz="914400" rtl="0" eaLnBrk="1" fontAlgn="auto" latinLnBrk="0" hangingPunct="1">
              <a:lnSpc>
                <a:spcPct val="100000"/>
              </a:lnSpc>
              <a:spcAft>
                <a:spcPts val="0"/>
              </a:spcAft>
              <a:buClrTx/>
              <a:buSzTx/>
              <a:buFontTx/>
              <a:buNone/>
              <a:tabLst/>
              <a:defRPr/>
            </a:pPr>
            <a:r>
              <a:rPr kumimoji="0" lang="en-US" sz="3600" b="1" i="0" u="none" strike="noStrike" kern="1200" cap="none" spc="0" normalizeH="0" baseline="0" noProof="0" dirty="0">
                <a:ln>
                  <a:noFill/>
                </a:ln>
                <a:solidFill>
                  <a:schemeClr val="tx2"/>
                </a:solidFill>
                <a:effectLst/>
                <a:uLnTx/>
                <a:uFillTx/>
                <a:latin typeface="Segoe UI"/>
                <a:ea typeface="+mn-ea"/>
                <a:cs typeface="Segoe UI"/>
                <a:sym typeface="Wingdings" panose="05000000000000000000" pitchFamily="2" charset="2"/>
              </a:rPr>
              <a:t></a:t>
            </a:r>
            <a:endParaRPr kumimoji="0" lang="en-US" sz="3600" b="1" i="0" u="none" strike="noStrike" kern="1200" cap="none" spc="0" normalizeH="0" baseline="0" noProof="0" dirty="0">
              <a:ln>
                <a:noFill/>
              </a:ln>
              <a:solidFill>
                <a:schemeClr val="tx2"/>
              </a:solidFill>
              <a:effectLst/>
              <a:uLnTx/>
              <a:uFillTx/>
              <a:latin typeface="Segoe UI"/>
              <a:ea typeface="+mn-ea"/>
              <a:cs typeface="Segoe UI"/>
            </a:endParaRPr>
          </a:p>
        </p:txBody>
      </p:sp>
      <p:pic>
        <p:nvPicPr>
          <p:cNvPr id="83" name="object 35">
            <a:extLst>
              <a:ext uri="{FF2B5EF4-FFF2-40B4-BE49-F238E27FC236}">
                <a16:creationId xmlns:a16="http://schemas.microsoft.com/office/drawing/2014/main" id="{E692007F-7E51-4C74-B606-DDF261A6BF86}"/>
              </a:ext>
            </a:extLst>
          </p:cNvPr>
          <p:cNvPicPr/>
          <p:nvPr/>
        </p:nvPicPr>
        <p:blipFill>
          <a:blip r:embed="rId2" cstate="print"/>
          <a:stretch>
            <a:fillRect/>
          </a:stretch>
        </p:blipFill>
        <p:spPr>
          <a:xfrm>
            <a:off x="7007013" y="5902592"/>
            <a:ext cx="1920240" cy="364882"/>
          </a:xfrm>
          <a:prstGeom prst="rect">
            <a:avLst/>
          </a:prstGeom>
        </p:spPr>
      </p:pic>
      <p:sp>
        <p:nvSpPr>
          <p:cNvPr id="3" name="Slide Number Placeholder 2">
            <a:extLst>
              <a:ext uri="{FF2B5EF4-FFF2-40B4-BE49-F238E27FC236}">
                <a16:creationId xmlns:a16="http://schemas.microsoft.com/office/drawing/2014/main" id="{2178CECF-FD09-4556-AA08-4DA9FD43FD4C}"/>
              </a:ext>
            </a:extLst>
          </p:cNvPr>
          <p:cNvSpPr>
            <a:spLocks noGrp="1"/>
          </p:cNvSpPr>
          <p:nvPr>
            <p:ph type="sldNum" sz="quarter" idx="4"/>
          </p:nvPr>
        </p:nvSpPr>
        <p:spPr/>
        <p:txBody>
          <a:bodyPr/>
          <a:lstStyle/>
          <a:p>
            <a:fld id="{5D2F3693-3E64-EA49-9E40-0333868C2033}" type="slidenum">
              <a:rPr lang="en-US" smtClean="0"/>
              <a:pPr/>
              <a:t>19</a:t>
            </a:fld>
            <a:r>
              <a:rPr lang="en-US" dirty="0"/>
              <a:t> of 108</a:t>
            </a:r>
          </a:p>
        </p:txBody>
      </p:sp>
      <p:sp>
        <p:nvSpPr>
          <p:cNvPr id="4" name="Title 3">
            <a:extLst>
              <a:ext uri="{FF2B5EF4-FFF2-40B4-BE49-F238E27FC236}">
                <a16:creationId xmlns:a16="http://schemas.microsoft.com/office/drawing/2014/main" id="{3BA2C9C5-2CD7-044F-8871-24F257019433}"/>
              </a:ext>
            </a:extLst>
          </p:cNvPr>
          <p:cNvSpPr>
            <a:spLocks noGrp="1"/>
          </p:cNvSpPr>
          <p:nvPr>
            <p:ph type="title"/>
          </p:nvPr>
        </p:nvSpPr>
        <p:spPr/>
        <p:txBody>
          <a:bodyPr/>
          <a:lstStyle/>
          <a:p>
            <a:r>
              <a:rPr lang="en-US" dirty="0"/>
              <a:t>Knowledge Check</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3C7C751-CBCD-427E-81B3-C06035509FC1}"/>
              </a:ext>
            </a:extLst>
          </p:cNvPr>
          <p:cNvSpPr>
            <a:spLocks noGrp="1"/>
          </p:cNvSpPr>
          <p:nvPr>
            <p:ph type="sldNum" sz="quarter" idx="4"/>
          </p:nvPr>
        </p:nvSpPr>
        <p:spPr/>
        <p:txBody>
          <a:bodyPr/>
          <a:lstStyle/>
          <a:p>
            <a:fld id="{5D2F3693-3E64-EA49-9E40-0333868C2033}" type="slidenum">
              <a:rPr lang="en-US" smtClean="0"/>
              <a:pPr/>
              <a:t>2</a:t>
            </a:fld>
            <a:r>
              <a:rPr lang="en-US" dirty="0"/>
              <a:t> of 108</a:t>
            </a:r>
          </a:p>
        </p:txBody>
      </p:sp>
      <p:grpSp>
        <p:nvGrpSpPr>
          <p:cNvPr id="5" name="Group 4">
            <a:extLst>
              <a:ext uri="{FF2B5EF4-FFF2-40B4-BE49-F238E27FC236}">
                <a16:creationId xmlns:a16="http://schemas.microsoft.com/office/drawing/2014/main" id="{1B7B2826-6D9C-4E57-B726-CE3F452CAEC3}"/>
              </a:ext>
            </a:extLst>
          </p:cNvPr>
          <p:cNvGrpSpPr/>
          <p:nvPr/>
        </p:nvGrpSpPr>
        <p:grpSpPr>
          <a:xfrm>
            <a:off x="440784" y="721216"/>
            <a:ext cx="8197050" cy="5280337"/>
            <a:chOff x="440784" y="721216"/>
            <a:chExt cx="8197050" cy="5280337"/>
          </a:xfrm>
        </p:grpSpPr>
        <p:grpSp>
          <p:nvGrpSpPr>
            <p:cNvPr id="29" name="object 29"/>
            <p:cNvGrpSpPr/>
            <p:nvPr/>
          </p:nvGrpSpPr>
          <p:grpSpPr>
            <a:xfrm>
              <a:off x="505157" y="721216"/>
              <a:ext cx="8132677" cy="5280337"/>
              <a:chOff x="1438145" y="1396268"/>
              <a:chExt cx="6255385" cy="4061460"/>
            </a:xfrm>
          </p:grpSpPr>
          <p:pic>
            <p:nvPicPr>
              <p:cNvPr id="30" name="object 30"/>
              <p:cNvPicPr/>
              <p:nvPr/>
            </p:nvPicPr>
            <p:blipFill>
              <a:blip r:embed="rId3" cstate="print"/>
              <a:stretch>
                <a:fillRect/>
              </a:stretch>
            </p:blipFill>
            <p:spPr>
              <a:xfrm>
                <a:off x="1438145" y="1396268"/>
                <a:ext cx="6255232" cy="4061305"/>
              </a:xfrm>
              <a:prstGeom prst="rect">
                <a:avLst/>
              </a:prstGeom>
            </p:spPr>
          </p:pic>
          <p:pic>
            <p:nvPicPr>
              <p:cNvPr id="31" name="object 31"/>
              <p:cNvPicPr/>
              <p:nvPr/>
            </p:nvPicPr>
            <p:blipFill>
              <a:blip r:embed="rId4" cstate="print"/>
              <a:stretch>
                <a:fillRect/>
              </a:stretch>
            </p:blipFill>
            <p:spPr>
              <a:xfrm>
                <a:off x="4323346" y="4605043"/>
                <a:ext cx="96726" cy="146738"/>
              </a:xfrm>
              <a:prstGeom prst="rect">
                <a:avLst/>
              </a:prstGeom>
            </p:spPr>
          </p:pic>
          <p:pic>
            <p:nvPicPr>
              <p:cNvPr id="32" name="object 32"/>
              <p:cNvPicPr/>
              <p:nvPr/>
            </p:nvPicPr>
            <p:blipFill>
              <a:blip r:embed="rId5" cstate="print"/>
              <a:stretch>
                <a:fillRect/>
              </a:stretch>
            </p:blipFill>
            <p:spPr>
              <a:xfrm>
                <a:off x="2418060" y="3118614"/>
                <a:ext cx="216016" cy="217196"/>
              </a:xfrm>
              <a:prstGeom prst="rect">
                <a:avLst/>
              </a:prstGeom>
            </p:spPr>
          </p:pic>
          <p:pic>
            <p:nvPicPr>
              <p:cNvPr id="33" name="object 33"/>
              <p:cNvPicPr/>
              <p:nvPr/>
            </p:nvPicPr>
            <p:blipFill>
              <a:blip r:embed="rId6" cstate="print"/>
              <a:stretch>
                <a:fillRect/>
              </a:stretch>
            </p:blipFill>
            <p:spPr>
              <a:xfrm>
                <a:off x="3307661" y="3106025"/>
                <a:ext cx="229059" cy="230311"/>
              </a:xfrm>
              <a:prstGeom prst="rect">
                <a:avLst/>
              </a:prstGeom>
            </p:spPr>
          </p:pic>
          <p:pic>
            <p:nvPicPr>
              <p:cNvPr id="34" name="object 34"/>
              <p:cNvPicPr/>
              <p:nvPr/>
            </p:nvPicPr>
            <p:blipFill>
              <a:blip r:embed="rId7" cstate="print"/>
              <a:stretch>
                <a:fillRect/>
              </a:stretch>
            </p:blipFill>
            <p:spPr>
              <a:xfrm>
                <a:off x="3940739" y="3109164"/>
                <a:ext cx="223076" cy="224295"/>
              </a:xfrm>
              <a:prstGeom prst="rect">
                <a:avLst/>
              </a:prstGeom>
            </p:spPr>
          </p:pic>
          <p:pic>
            <p:nvPicPr>
              <p:cNvPr id="35" name="object 35"/>
              <p:cNvPicPr/>
              <p:nvPr/>
            </p:nvPicPr>
            <p:blipFill>
              <a:blip r:embed="rId8" cstate="print"/>
              <a:stretch>
                <a:fillRect/>
              </a:stretch>
            </p:blipFill>
            <p:spPr>
              <a:xfrm>
                <a:off x="5747786" y="3114905"/>
                <a:ext cx="826837" cy="214109"/>
              </a:xfrm>
              <a:prstGeom prst="rect">
                <a:avLst/>
              </a:prstGeom>
            </p:spPr>
          </p:pic>
          <p:pic>
            <p:nvPicPr>
              <p:cNvPr id="36" name="object 36"/>
              <p:cNvPicPr/>
              <p:nvPr/>
            </p:nvPicPr>
            <p:blipFill>
              <a:blip r:embed="rId9" cstate="print"/>
              <a:stretch>
                <a:fillRect/>
              </a:stretch>
            </p:blipFill>
            <p:spPr>
              <a:xfrm>
                <a:off x="2759832" y="3111368"/>
                <a:ext cx="222676" cy="223892"/>
              </a:xfrm>
              <a:prstGeom prst="rect">
                <a:avLst/>
              </a:prstGeom>
            </p:spPr>
          </p:pic>
          <p:pic>
            <p:nvPicPr>
              <p:cNvPr id="37" name="object 37"/>
              <p:cNvPicPr/>
              <p:nvPr/>
            </p:nvPicPr>
            <p:blipFill>
              <a:blip r:embed="rId10" cstate="print"/>
              <a:stretch>
                <a:fillRect/>
              </a:stretch>
            </p:blipFill>
            <p:spPr>
              <a:xfrm>
                <a:off x="4522623" y="3106940"/>
                <a:ext cx="225438" cy="226669"/>
              </a:xfrm>
              <a:prstGeom prst="rect">
                <a:avLst/>
              </a:prstGeom>
            </p:spPr>
          </p:pic>
          <p:pic>
            <p:nvPicPr>
              <p:cNvPr id="38" name="object 38"/>
              <p:cNvPicPr/>
              <p:nvPr/>
            </p:nvPicPr>
            <p:blipFill>
              <a:blip r:embed="rId11" cstate="print"/>
              <a:stretch>
                <a:fillRect/>
              </a:stretch>
            </p:blipFill>
            <p:spPr>
              <a:xfrm>
                <a:off x="5050891" y="3109137"/>
                <a:ext cx="220799" cy="222005"/>
              </a:xfrm>
              <a:prstGeom prst="rect">
                <a:avLst/>
              </a:prstGeom>
            </p:spPr>
          </p:pic>
        </p:grpSp>
        <p:sp>
          <p:nvSpPr>
            <p:cNvPr id="4" name="TextBox 3">
              <a:extLst>
                <a:ext uri="{FF2B5EF4-FFF2-40B4-BE49-F238E27FC236}">
                  <a16:creationId xmlns:a16="http://schemas.microsoft.com/office/drawing/2014/main" id="{B3A9698B-97F5-4371-BA5B-9C72152129A2}"/>
                </a:ext>
              </a:extLst>
            </p:cNvPr>
            <p:cNvSpPr txBox="1"/>
            <p:nvPr/>
          </p:nvSpPr>
          <p:spPr>
            <a:xfrm>
              <a:off x="440784" y="3330764"/>
              <a:ext cx="4144424" cy="644600"/>
            </a:xfrm>
            <a:prstGeom prst="rect">
              <a:avLst/>
            </a:prstGeom>
            <a:solidFill>
              <a:schemeClr val="bg1"/>
            </a:solidFill>
          </p:spPr>
          <p:txBody>
            <a:bodyPr wrap="square" rtlCol="0">
              <a:spAutoFit/>
            </a:bodyPr>
            <a:lstStyle/>
            <a:p>
              <a:pPr>
                <a:lnSpc>
                  <a:spcPts val="1050"/>
                </a:lnSpc>
              </a:pPr>
              <a:r>
                <a:rPr lang="en-US" sz="800" b="1" dirty="0">
                  <a:latin typeface="Segoe UI" panose="020B0502040204020203" pitchFamily="34" charset="0"/>
                  <a:cs typeface="Segoe UI" panose="020B0502040204020203" pitchFamily="34" charset="0"/>
                </a:rPr>
                <a:t>Navigating via the table of contents</a:t>
              </a:r>
              <a:r>
                <a:rPr lang="en-US" sz="800" dirty="0">
                  <a:latin typeface="Segoe UI" panose="020B0502040204020203" pitchFamily="34" charset="0"/>
                  <a:cs typeface="Segoe UI" panose="020B0502040204020203" pitchFamily="34" charset="0"/>
                </a:rPr>
                <a:t>: the bookmark panel on the left side of the screen provides a full Table of Contents for the document. Click on a header title to </a:t>
              </a:r>
              <a:br>
                <a:rPr lang="en-US" sz="800" dirty="0">
                  <a:latin typeface="Segoe UI" panose="020B0502040204020203" pitchFamily="34" charset="0"/>
                  <a:cs typeface="Segoe UI" panose="020B0502040204020203" pitchFamily="34" charset="0"/>
                </a:rPr>
              </a:br>
              <a:r>
                <a:rPr lang="en-US" sz="800" dirty="0">
                  <a:latin typeface="Segoe UI" panose="020B0502040204020203" pitchFamily="34" charset="0"/>
                  <a:cs typeface="Segoe UI" panose="020B0502040204020203" pitchFamily="34" charset="0"/>
                </a:rPr>
                <a:t>go to a specific page. Client (+) symbol to view the subtopics included underneath the main header. </a:t>
              </a: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29">
            <a:extLst>
              <a:ext uri="{FF2B5EF4-FFF2-40B4-BE49-F238E27FC236}">
                <a16:creationId xmlns:a16="http://schemas.microsoft.com/office/drawing/2014/main" id="{E5ECF712-BF85-C240-B34B-C8505DAFF473}"/>
              </a:ext>
            </a:extLst>
          </p:cNvPr>
          <p:cNvSpPr>
            <a:spLocks noGrp="1"/>
          </p:cNvSpPr>
          <p:nvPr>
            <p:ph type="title"/>
          </p:nvPr>
        </p:nvSpPr>
        <p:spPr>
          <a:xfrm>
            <a:off x="182880" y="1600200"/>
            <a:ext cx="8732520" cy="598714"/>
          </a:xfrm>
        </p:spPr>
        <p:txBody>
          <a:bodyPr/>
          <a:lstStyle/>
          <a:p>
            <a:r>
              <a:rPr lang="en-US" dirty="0"/>
              <a:t>Chapter 2: Contraindications, Warnings and Precautions, Adverse Reactions</a:t>
            </a:r>
          </a:p>
        </p:txBody>
      </p:sp>
      <p:sp>
        <p:nvSpPr>
          <p:cNvPr id="31" name="Content Placeholder 30">
            <a:extLst>
              <a:ext uri="{FF2B5EF4-FFF2-40B4-BE49-F238E27FC236}">
                <a16:creationId xmlns:a16="http://schemas.microsoft.com/office/drawing/2014/main" id="{66584AAF-12FB-F04F-9772-1F0FD82E87B1}"/>
              </a:ext>
            </a:extLst>
          </p:cNvPr>
          <p:cNvSpPr>
            <a:spLocks noGrp="1"/>
          </p:cNvSpPr>
          <p:nvPr>
            <p:ph sz="quarter" idx="13"/>
          </p:nvPr>
        </p:nvSpPr>
        <p:spPr>
          <a:xfrm>
            <a:off x="1970311" y="2264458"/>
            <a:ext cx="4833260" cy="1668445"/>
          </a:xfrm>
        </p:spPr>
        <p:txBody>
          <a:bodyPr>
            <a:normAutofit/>
          </a:bodyPr>
          <a:lstStyle/>
          <a:p>
            <a:r>
              <a:rPr lang="en-US" dirty="0"/>
              <a:t>Learning Objectives</a:t>
            </a:r>
          </a:p>
          <a:p>
            <a:pPr lvl="1"/>
            <a:r>
              <a:rPr lang="en-US" dirty="0"/>
              <a:t>Upon completion of this chapter, you will be able to:</a:t>
            </a:r>
          </a:p>
          <a:p>
            <a:pPr lvl="2"/>
            <a:r>
              <a:rPr lang="en-US" dirty="0"/>
              <a:t>Explain the contraindications of FINTEPLA</a:t>
            </a:r>
          </a:p>
          <a:p>
            <a:pPr lvl="2"/>
            <a:r>
              <a:rPr lang="en-US" dirty="0"/>
              <a:t>Discuss the warnings and precautions associated with FINTEPLA</a:t>
            </a:r>
          </a:p>
          <a:p>
            <a:pPr lvl="2"/>
            <a:r>
              <a:rPr lang="en-US" dirty="0"/>
              <a:t>Describe the adverse reactions observed in clinical trials </a:t>
            </a:r>
            <a:br>
              <a:rPr lang="en-US" dirty="0"/>
            </a:br>
            <a:r>
              <a:rPr lang="en-US" dirty="0"/>
              <a:t>of FINTEPLA</a:t>
            </a:r>
          </a:p>
        </p:txBody>
      </p:sp>
      <p:sp>
        <p:nvSpPr>
          <p:cNvPr id="2" name="Slide Number Placeholder 1">
            <a:extLst>
              <a:ext uri="{FF2B5EF4-FFF2-40B4-BE49-F238E27FC236}">
                <a16:creationId xmlns:a16="http://schemas.microsoft.com/office/drawing/2014/main" id="{ED021A8C-D9AA-4291-991C-F0D1FC48E85C}"/>
              </a:ext>
            </a:extLst>
          </p:cNvPr>
          <p:cNvSpPr>
            <a:spLocks noGrp="1"/>
          </p:cNvSpPr>
          <p:nvPr>
            <p:ph type="sldNum" sz="quarter" idx="4"/>
          </p:nvPr>
        </p:nvSpPr>
        <p:spPr/>
        <p:txBody>
          <a:bodyPr/>
          <a:lstStyle/>
          <a:p>
            <a:fld id="{5D2F3693-3E64-EA49-9E40-0333868C2033}" type="slidenum">
              <a:rPr lang="en-US" smtClean="0"/>
              <a:pPr/>
              <a:t>20</a:t>
            </a:fld>
            <a:r>
              <a:rPr lang="en-US" dirty="0"/>
              <a:t> of 108</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Content Placeholder 36">
            <a:extLst>
              <a:ext uri="{FF2B5EF4-FFF2-40B4-BE49-F238E27FC236}">
                <a16:creationId xmlns:a16="http://schemas.microsoft.com/office/drawing/2014/main" id="{439EFFB1-2D71-45E8-923B-FFC3A96692D4}"/>
              </a:ext>
            </a:extLst>
          </p:cNvPr>
          <p:cNvSpPr>
            <a:spLocks noGrp="1"/>
          </p:cNvSpPr>
          <p:nvPr>
            <p:ph idx="1"/>
          </p:nvPr>
        </p:nvSpPr>
        <p:spPr/>
        <p:txBody>
          <a:bodyPr/>
          <a:lstStyle/>
          <a:p>
            <a:r>
              <a:rPr lang="en-US" dirty="0"/>
              <a:t>Section 4 of the FINTEPLA PI explains that FINTEPLA </a:t>
            </a:r>
            <a:br>
              <a:rPr lang="en-US" dirty="0"/>
            </a:br>
            <a:r>
              <a:rPr lang="en-US" dirty="0"/>
              <a:t>is contraindicated in patients with hypersensitivity to fenfluramine or any of the excipients in FINTEPLA.</a:t>
            </a:r>
          </a:p>
          <a:p>
            <a:r>
              <a:rPr lang="en-US" dirty="0"/>
              <a:t>FINTEPLA is also contraindicated in patients who are concomitantly using monoamine oxidase inhibitors (MAOIs) or have used an MAOI within 14 days because </a:t>
            </a:r>
            <a:br>
              <a:rPr lang="en-US" dirty="0"/>
            </a:br>
            <a:r>
              <a:rPr lang="en-US" dirty="0"/>
              <a:t>of an increased risk of </a:t>
            </a:r>
            <a:r>
              <a:rPr lang="en-US" b="1" dirty="0">
                <a:solidFill>
                  <a:schemeClr val="tx2"/>
                </a:solidFill>
              </a:rPr>
              <a:t>serotonin syndrome</a:t>
            </a:r>
            <a:r>
              <a:rPr lang="en-US" dirty="0"/>
              <a:t>.</a:t>
            </a:r>
          </a:p>
        </p:txBody>
      </p:sp>
      <p:pic>
        <p:nvPicPr>
          <p:cNvPr id="41" name="Picture Placeholder 40">
            <a:extLst>
              <a:ext uri="{FF2B5EF4-FFF2-40B4-BE49-F238E27FC236}">
                <a16:creationId xmlns:a16="http://schemas.microsoft.com/office/drawing/2014/main" id="{4D841CF4-DC17-48D4-8D01-5BEE7226AD92}"/>
              </a:ext>
            </a:extLst>
          </p:cNvPr>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352" r="352"/>
          <a:stretch/>
        </p:blipFill>
        <p:spPr>
          <a:xfrm>
            <a:off x="311426" y="470450"/>
            <a:ext cx="4416552" cy="5756108"/>
          </a:xfrm>
        </p:spPr>
      </p:pic>
      <p:sp>
        <p:nvSpPr>
          <p:cNvPr id="42" name="Green Box">
            <a:extLst>
              <a:ext uri="{FF2B5EF4-FFF2-40B4-BE49-F238E27FC236}">
                <a16:creationId xmlns:a16="http://schemas.microsoft.com/office/drawing/2014/main" id="{88917B7A-F009-4C31-A2E3-73C5049B6C43}"/>
              </a:ext>
            </a:extLst>
          </p:cNvPr>
          <p:cNvSpPr txBox="1"/>
          <p:nvPr/>
        </p:nvSpPr>
        <p:spPr>
          <a:xfrm>
            <a:off x="685603" y="4023466"/>
            <a:ext cx="3556121" cy="965877"/>
          </a:xfrm>
          <a:prstGeom prst="rect">
            <a:avLst/>
          </a:prstGeom>
          <a:noFill/>
          <a:ln w="25400">
            <a:solidFill>
              <a:srgbClr val="4B8B2B"/>
            </a:solidFill>
          </a:ln>
        </p:spPr>
        <p:txBody>
          <a:bodyPr vert="horz" wrap="square" lIns="0" tIns="40640" rIns="0" bIns="0" rtlCol="0">
            <a:noAutofit/>
          </a:bodyPr>
          <a:lstStyle/>
          <a:p>
            <a:pPr>
              <a:lnSpc>
                <a:spcPct val="100000"/>
              </a:lnSpc>
              <a:spcBef>
                <a:spcPts val="320"/>
              </a:spcBef>
            </a:pPr>
            <a:endParaRPr sz="1050" dirty="0">
              <a:latin typeface="Segoe UI"/>
              <a:cs typeface="Segoe UI"/>
            </a:endParaRPr>
          </a:p>
        </p:txBody>
      </p:sp>
      <p:sp>
        <p:nvSpPr>
          <p:cNvPr id="43" name="#1">
            <a:extLst>
              <a:ext uri="{FF2B5EF4-FFF2-40B4-BE49-F238E27FC236}">
                <a16:creationId xmlns:a16="http://schemas.microsoft.com/office/drawing/2014/main" id="{CF61345E-00C8-4D23-AFA5-3B79765BC347}"/>
              </a:ext>
            </a:extLst>
          </p:cNvPr>
          <p:cNvSpPr/>
          <p:nvPr/>
        </p:nvSpPr>
        <p:spPr>
          <a:xfrm>
            <a:off x="552444" y="4062949"/>
            <a:ext cx="257810" cy="257810"/>
          </a:xfrm>
          <a:custGeom>
            <a:avLst/>
            <a:gdLst/>
            <a:ahLst/>
            <a:cxnLst/>
            <a:rect l="l" t="t" r="r" b="b"/>
            <a:pathLst>
              <a:path w="257810" h="257809">
                <a:moveTo>
                  <a:pt x="128778" y="0"/>
                </a:moveTo>
                <a:lnTo>
                  <a:pt x="78652" y="10120"/>
                </a:lnTo>
                <a:lnTo>
                  <a:pt x="37719" y="37718"/>
                </a:lnTo>
                <a:lnTo>
                  <a:pt x="10120" y="78652"/>
                </a:lnTo>
                <a:lnTo>
                  <a:pt x="0" y="128777"/>
                </a:lnTo>
                <a:lnTo>
                  <a:pt x="10120" y="178903"/>
                </a:lnTo>
                <a:lnTo>
                  <a:pt x="37719" y="219836"/>
                </a:lnTo>
                <a:lnTo>
                  <a:pt x="78652" y="247435"/>
                </a:lnTo>
                <a:lnTo>
                  <a:pt x="128778" y="257555"/>
                </a:lnTo>
                <a:lnTo>
                  <a:pt x="178903" y="247435"/>
                </a:lnTo>
                <a:lnTo>
                  <a:pt x="219837" y="219836"/>
                </a:lnTo>
                <a:lnTo>
                  <a:pt x="247435" y="178903"/>
                </a:lnTo>
                <a:lnTo>
                  <a:pt x="257556" y="128777"/>
                </a:lnTo>
                <a:lnTo>
                  <a:pt x="247435" y="78652"/>
                </a:lnTo>
                <a:lnTo>
                  <a:pt x="219836" y="37718"/>
                </a:lnTo>
                <a:lnTo>
                  <a:pt x="178903" y="10120"/>
                </a:lnTo>
                <a:lnTo>
                  <a:pt x="128778" y="0"/>
                </a:lnTo>
                <a:close/>
              </a:path>
            </a:pathLst>
          </a:custGeom>
          <a:solidFill>
            <a:srgbClr val="4B8B2B"/>
          </a:solidFill>
        </p:spPr>
        <p:txBody>
          <a:bodyPr wrap="square" lIns="0" tIns="0" rIns="0" bIns="0" rtlCol="0" anchor="ctr"/>
          <a:lstStyle/>
          <a:p>
            <a:pPr marL="12700" marR="0" lvl="0" indent="0" algn="ctr" defTabSz="914400" rtl="0" eaLnBrk="1" fontAlgn="auto" latinLnBrk="0" hangingPunct="1">
              <a:lnSpc>
                <a:spcPct val="100000"/>
              </a:lnSpc>
              <a:spcBef>
                <a:spcPts val="105"/>
              </a:spcBef>
              <a:spcAft>
                <a:spcPts val="0"/>
              </a:spcAft>
              <a:buClrTx/>
              <a:buSzTx/>
              <a:buFontTx/>
              <a:buNone/>
              <a:tabLst/>
              <a:defRPr/>
            </a:pPr>
            <a:r>
              <a:rPr kumimoji="0" lang="en-US" sz="1050" b="1" i="0" u="none" strike="noStrike" kern="1200" cap="none" spc="0" normalizeH="0" baseline="0" noProof="0" dirty="0">
                <a:ln>
                  <a:noFill/>
                </a:ln>
                <a:solidFill>
                  <a:srgbClr val="FFFFFF"/>
                </a:solidFill>
                <a:effectLst/>
                <a:uLnTx/>
                <a:uFillTx/>
                <a:latin typeface="Segoe UI"/>
                <a:ea typeface="+mn-ea"/>
                <a:cs typeface="Segoe UI"/>
              </a:rPr>
              <a:t>1</a:t>
            </a:r>
            <a:endParaRPr kumimoji="0" lang="en-US" sz="1050" b="0" i="0" u="none" strike="noStrike" kern="1200" cap="none" spc="0" normalizeH="0" baseline="0" noProof="0" dirty="0">
              <a:ln>
                <a:noFill/>
              </a:ln>
              <a:solidFill>
                <a:prstClr val="black"/>
              </a:solidFill>
              <a:effectLst/>
              <a:uLnTx/>
              <a:uFillTx/>
              <a:latin typeface="Segoe UI"/>
              <a:ea typeface="+mn-ea"/>
              <a:cs typeface="Segoe UI"/>
            </a:endParaRPr>
          </a:p>
        </p:txBody>
      </p:sp>
      <p:sp>
        <p:nvSpPr>
          <p:cNvPr id="3" name="Slide Number Placeholder 2">
            <a:extLst>
              <a:ext uri="{FF2B5EF4-FFF2-40B4-BE49-F238E27FC236}">
                <a16:creationId xmlns:a16="http://schemas.microsoft.com/office/drawing/2014/main" id="{8B84904A-8C0E-4B04-92DA-6389F4207550}"/>
              </a:ext>
            </a:extLst>
          </p:cNvPr>
          <p:cNvSpPr>
            <a:spLocks noGrp="1"/>
          </p:cNvSpPr>
          <p:nvPr>
            <p:ph type="sldNum" sz="quarter" idx="4"/>
          </p:nvPr>
        </p:nvSpPr>
        <p:spPr/>
        <p:txBody>
          <a:bodyPr/>
          <a:lstStyle/>
          <a:p>
            <a:fld id="{5D2F3693-3E64-EA49-9E40-0333868C2033}" type="slidenum">
              <a:rPr lang="en-US" smtClean="0"/>
              <a:pPr/>
              <a:t>21</a:t>
            </a:fld>
            <a:r>
              <a:rPr lang="en-US" dirty="0"/>
              <a:t> of 108</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Content Placeholder 38">
            <a:extLst>
              <a:ext uri="{FF2B5EF4-FFF2-40B4-BE49-F238E27FC236}">
                <a16:creationId xmlns:a16="http://schemas.microsoft.com/office/drawing/2014/main" id="{E0E4BB78-0070-4B5C-A06A-2D6778157E4A}"/>
              </a:ext>
            </a:extLst>
          </p:cNvPr>
          <p:cNvSpPr>
            <a:spLocks noGrp="1"/>
          </p:cNvSpPr>
          <p:nvPr>
            <p:ph idx="1"/>
          </p:nvPr>
        </p:nvSpPr>
        <p:spPr>
          <a:xfrm>
            <a:off x="5207036" y="544482"/>
            <a:ext cx="3653185" cy="6460000"/>
          </a:xfrm>
        </p:spPr>
        <p:txBody>
          <a:bodyPr>
            <a:normAutofit/>
          </a:bodyPr>
          <a:lstStyle/>
          <a:p>
            <a:r>
              <a:rPr lang="en-US" dirty="0"/>
              <a:t>Section 5 of the FINTEPLA PI discusses its warnings and precautions, beginning with valvular heart disease (VHD) and pulmonary arterial hypertension (PAH).</a:t>
            </a:r>
          </a:p>
          <a:p>
            <a:r>
              <a:rPr lang="en-US" dirty="0"/>
              <a:t>Section 5.1 explains that cardiac monitoring with an echocardiogram before, during, and after treatment with FINTEPLA must be performed because of the association between serotonergic drugs with 5-HT2B receptor agonist activity and VHD and PAH. Monitoring patients with echocardiogram can provide evidence of VHD and PAH before a patient becomes symptomatic and aids in the early detection of these conditions. The FINTEPLA labeling notes that in clinical trials of up to 3 years duration, no patient treated with FINTEPLA developed VHD or PAH.</a:t>
            </a:r>
          </a:p>
          <a:p>
            <a:pPr>
              <a:spcAft>
                <a:spcPts val="300"/>
              </a:spcAft>
            </a:pPr>
            <a:endParaRPr lang="en-US" dirty="0"/>
          </a:p>
          <a:p>
            <a:pPr>
              <a:spcAft>
                <a:spcPts val="300"/>
              </a:spcAft>
            </a:pPr>
            <a:r>
              <a:rPr lang="en-US" dirty="0"/>
              <a:t>This section explains that echocardiograms should be obtained as follows:</a:t>
            </a:r>
          </a:p>
          <a:p>
            <a:pPr lvl="1"/>
            <a:r>
              <a:rPr lang="en-US" dirty="0"/>
              <a:t>Before beginning FINTEPLA</a:t>
            </a:r>
          </a:p>
          <a:p>
            <a:pPr lvl="1"/>
            <a:r>
              <a:rPr lang="en-US" dirty="0"/>
              <a:t>Every 6 months during FINTEPLA treatment</a:t>
            </a:r>
          </a:p>
          <a:p>
            <a:pPr lvl="1">
              <a:spcAft>
                <a:spcPts val="600"/>
              </a:spcAft>
            </a:pPr>
            <a:r>
              <a:rPr lang="en-US" dirty="0"/>
              <a:t>3 to 6 months after FINTEPLA treatment ends</a:t>
            </a:r>
          </a:p>
          <a:p>
            <a:endParaRPr lang="en-US" dirty="0"/>
          </a:p>
          <a:p>
            <a:r>
              <a:rPr lang="en-US" dirty="0"/>
              <a:t>Physicians must consider the benefits versus the risks of initiating or continuing FINTEPLA if any of the following signs are observed on an echocardiogram:</a:t>
            </a:r>
          </a:p>
          <a:p>
            <a:pPr lvl="1"/>
            <a:r>
              <a:rPr lang="en-US" sz="1100" b="0" i="0" u="none" strike="noStrike" baseline="0" dirty="0">
                <a:solidFill>
                  <a:srgbClr val="000000"/>
                </a:solidFill>
              </a:rPr>
              <a:t>Valvular abnormality or new abnormality</a:t>
            </a:r>
          </a:p>
          <a:p>
            <a:pPr lvl="1"/>
            <a:r>
              <a:rPr lang="en-US" dirty="0"/>
              <a:t>VHD, </a:t>
            </a:r>
            <a:r>
              <a:rPr lang="en-US" sz="1100" b="0" i="0" u="none" strike="noStrike" baseline="0" dirty="0">
                <a:solidFill>
                  <a:srgbClr val="000000"/>
                </a:solidFill>
              </a:rPr>
              <a:t>as indicated by mild or greater aortic regurgitation or moderate or greater mitral regurgitation, with additional characteristics of VHD (e.g., valve thickening or restrictive valve motion)</a:t>
            </a:r>
          </a:p>
          <a:p>
            <a:pPr lvl="1"/>
            <a:r>
              <a:rPr lang="en-US" sz="1100" b="0" i="0" u="none" strike="noStrike" baseline="0" dirty="0">
                <a:solidFill>
                  <a:srgbClr val="000000"/>
                </a:solidFill>
              </a:rPr>
              <a:t>PAH, as indicated by elevated right heart/pulmonary artery pressure (pulmonary artery systolic pressure [PASP] &gt;35 mmHg)</a:t>
            </a:r>
            <a:endParaRPr lang="en-US" dirty="0"/>
          </a:p>
        </p:txBody>
      </p:sp>
      <p:sp>
        <p:nvSpPr>
          <p:cNvPr id="3" name="Slide Number Placeholder 2">
            <a:extLst>
              <a:ext uri="{FF2B5EF4-FFF2-40B4-BE49-F238E27FC236}">
                <a16:creationId xmlns:a16="http://schemas.microsoft.com/office/drawing/2014/main" id="{C284609F-E7AF-4453-A030-F2BE447AFE41}"/>
              </a:ext>
            </a:extLst>
          </p:cNvPr>
          <p:cNvSpPr>
            <a:spLocks noGrp="1"/>
          </p:cNvSpPr>
          <p:nvPr>
            <p:ph type="sldNum" sz="quarter" idx="4"/>
          </p:nvPr>
        </p:nvSpPr>
        <p:spPr/>
        <p:txBody>
          <a:bodyPr/>
          <a:lstStyle/>
          <a:p>
            <a:fld id="{5D2F3693-3E64-EA49-9E40-0333868C2033}" type="slidenum">
              <a:rPr lang="en-US" smtClean="0"/>
              <a:pPr/>
              <a:t>22</a:t>
            </a:fld>
            <a:r>
              <a:rPr lang="en-US" dirty="0"/>
              <a:t> of 108</a:t>
            </a:r>
          </a:p>
        </p:txBody>
      </p:sp>
      <p:pic>
        <p:nvPicPr>
          <p:cNvPr id="42" name="Picture Placeholder 41">
            <a:extLst>
              <a:ext uri="{FF2B5EF4-FFF2-40B4-BE49-F238E27FC236}">
                <a16:creationId xmlns:a16="http://schemas.microsoft.com/office/drawing/2014/main" id="{565A6F1D-AC62-4C72-A972-4F5A19E7A9A2}"/>
              </a:ext>
            </a:extLst>
          </p:cNvPr>
          <p:cNvPicPr>
            <a:picLocks noGrp="1" noChangeAspect="1"/>
          </p:cNvPicPr>
          <p:nvPr>
            <p:ph type="pic" sz="quarter" idx="13"/>
          </p:nvPr>
        </p:nvPicPr>
        <p:blipFill rotWithShape="1">
          <a:blip r:embed="rId2" cstate="print">
            <a:extLst>
              <a:ext uri="{28A0092B-C50C-407E-A947-70E740481C1C}">
                <a14:useLocalDpi xmlns:a14="http://schemas.microsoft.com/office/drawing/2010/main" val="0"/>
              </a:ext>
            </a:extLst>
          </a:blip>
          <a:srcRect l="352" r="352" b="10377"/>
          <a:stretch/>
        </p:blipFill>
        <p:spPr>
          <a:xfrm>
            <a:off x="439190" y="1154737"/>
            <a:ext cx="4416552" cy="5158781"/>
          </a:xfrm>
          <a:ln>
            <a:noFill/>
          </a:ln>
        </p:spPr>
      </p:pic>
      <p:pic>
        <p:nvPicPr>
          <p:cNvPr id="4" name="Picture 3" descr="Text&#10;&#10;Description automatically generated">
            <a:extLst>
              <a:ext uri="{FF2B5EF4-FFF2-40B4-BE49-F238E27FC236}">
                <a16:creationId xmlns:a16="http://schemas.microsoft.com/office/drawing/2014/main" id="{555C396E-753D-4BEB-8D30-486798784AE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78467" b="6459"/>
          <a:stretch/>
        </p:blipFill>
        <p:spPr>
          <a:xfrm>
            <a:off x="439189" y="810453"/>
            <a:ext cx="4416552" cy="861517"/>
          </a:xfrm>
          <a:prstGeom prst="rect">
            <a:avLst/>
          </a:prstGeom>
          <a:ln w="6350">
            <a:noFill/>
          </a:ln>
        </p:spPr>
      </p:pic>
      <p:sp>
        <p:nvSpPr>
          <p:cNvPr id="43" name="Green Box">
            <a:extLst>
              <a:ext uri="{FF2B5EF4-FFF2-40B4-BE49-F238E27FC236}">
                <a16:creationId xmlns:a16="http://schemas.microsoft.com/office/drawing/2014/main" id="{398FB5E5-A95E-432B-9BF4-96C8D70D4085}"/>
              </a:ext>
            </a:extLst>
          </p:cNvPr>
          <p:cNvSpPr txBox="1"/>
          <p:nvPr/>
        </p:nvSpPr>
        <p:spPr>
          <a:xfrm>
            <a:off x="869405" y="723978"/>
            <a:ext cx="3556121" cy="3343525"/>
          </a:xfrm>
          <a:prstGeom prst="rect">
            <a:avLst/>
          </a:prstGeom>
          <a:noFill/>
          <a:ln w="25400">
            <a:solidFill>
              <a:srgbClr val="4B8B2B"/>
            </a:solidFill>
          </a:ln>
        </p:spPr>
        <p:txBody>
          <a:bodyPr vert="horz" wrap="square" lIns="0" tIns="40640" rIns="0" bIns="0" rtlCol="0">
            <a:noAutofit/>
          </a:bodyPr>
          <a:lstStyle/>
          <a:p>
            <a:pPr>
              <a:lnSpc>
                <a:spcPct val="100000"/>
              </a:lnSpc>
              <a:spcBef>
                <a:spcPts val="320"/>
              </a:spcBef>
            </a:pPr>
            <a:endParaRPr sz="1050" dirty="0">
              <a:latin typeface="Segoe UI"/>
              <a:cs typeface="Segoe UI"/>
            </a:endParaRPr>
          </a:p>
        </p:txBody>
      </p:sp>
      <p:sp>
        <p:nvSpPr>
          <p:cNvPr id="44" name="#1">
            <a:extLst>
              <a:ext uri="{FF2B5EF4-FFF2-40B4-BE49-F238E27FC236}">
                <a16:creationId xmlns:a16="http://schemas.microsoft.com/office/drawing/2014/main" id="{1728DEA2-142E-4028-BA26-457BF04A6C1D}"/>
              </a:ext>
            </a:extLst>
          </p:cNvPr>
          <p:cNvSpPr/>
          <p:nvPr/>
        </p:nvSpPr>
        <p:spPr>
          <a:xfrm>
            <a:off x="653635" y="810453"/>
            <a:ext cx="257810" cy="257810"/>
          </a:xfrm>
          <a:custGeom>
            <a:avLst/>
            <a:gdLst/>
            <a:ahLst/>
            <a:cxnLst/>
            <a:rect l="l" t="t" r="r" b="b"/>
            <a:pathLst>
              <a:path w="257810" h="257809">
                <a:moveTo>
                  <a:pt x="128778" y="0"/>
                </a:moveTo>
                <a:lnTo>
                  <a:pt x="78652" y="10120"/>
                </a:lnTo>
                <a:lnTo>
                  <a:pt x="37719" y="37718"/>
                </a:lnTo>
                <a:lnTo>
                  <a:pt x="10120" y="78652"/>
                </a:lnTo>
                <a:lnTo>
                  <a:pt x="0" y="128777"/>
                </a:lnTo>
                <a:lnTo>
                  <a:pt x="10120" y="178903"/>
                </a:lnTo>
                <a:lnTo>
                  <a:pt x="37719" y="219836"/>
                </a:lnTo>
                <a:lnTo>
                  <a:pt x="78652" y="247435"/>
                </a:lnTo>
                <a:lnTo>
                  <a:pt x="128778" y="257555"/>
                </a:lnTo>
                <a:lnTo>
                  <a:pt x="178903" y="247435"/>
                </a:lnTo>
                <a:lnTo>
                  <a:pt x="219837" y="219836"/>
                </a:lnTo>
                <a:lnTo>
                  <a:pt x="247435" y="178903"/>
                </a:lnTo>
                <a:lnTo>
                  <a:pt x="257556" y="128777"/>
                </a:lnTo>
                <a:lnTo>
                  <a:pt x="247435" y="78652"/>
                </a:lnTo>
                <a:lnTo>
                  <a:pt x="219836" y="37718"/>
                </a:lnTo>
                <a:lnTo>
                  <a:pt x="178903" y="10120"/>
                </a:lnTo>
                <a:lnTo>
                  <a:pt x="128778" y="0"/>
                </a:lnTo>
                <a:close/>
              </a:path>
            </a:pathLst>
          </a:custGeom>
          <a:solidFill>
            <a:srgbClr val="4B8B2B"/>
          </a:solidFill>
        </p:spPr>
        <p:txBody>
          <a:bodyPr wrap="square" lIns="0" tIns="0" rIns="0" bIns="0" rtlCol="0" anchor="ctr"/>
          <a:lstStyle/>
          <a:p>
            <a:pPr marL="12700" marR="0" lvl="0" indent="0" algn="ctr" defTabSz="914400" rtl="0" eaLnBrk="1" fontAlgn="auto" latinLnBrk="0" hangingPunct="1">
              <a:lnSpc>
                <a:spcPct val="100000"/>
              </a:lnSpc>
              <a:spcBef>
                <a:spcPts val="105"/>
              </a:spcBef>
              <a:spcAft>
                <a:spcPts val="0"/>
              </a:spcAft>
              <a:buClrTx/>
              <a:buSzTx/>
              <a:buFontTx/>
              <a:buNone/>
              <a:tabLst/>
              <a:defRPr/>
            </a:pPr>
            <a:r>
              <a:rPr kumimoji="0" lang="en-US" sz="1050" b="1" i="0" u="none" strike="noStrike" kern="1200" cap="none" spc="0" normalizeH="0" baseline="0" noProof="0" dirty="0">
                <a:ln>
                  <a:noFill/>
                </a:ln>
                <a:solidFill>
                  <a:srgbClr val="FFFFFF"/>
                </a:solidFill>
                <a:effectLst/>
                <a:uLnTx/>
                <a:uFillTx/>
                <a:latin typeface="Segoe UI"/>
                <a:ea typeface="+mn-ea"/>
                <a:cs typeface="Segoe UI"/>
              </a:rPr>
              <a:t>1</a:t>
            </a:r>
            <a:endParaRPr kumimoji="0" lang="en-US" sz="1050" b="0" i="0" u="none" strike="noStrike" kern="1200" cap="none" spc="0" normalizeH="0" baseline="0" noProof="0" dirty="0">
              <a:ln>
                <a:noFill/>
              </a:ln>
              <a:solidFill>
                <a:prstClr val="black"/>
              </a:solidFill>
              <a:effectLst/>
              <a:uLnTx/>
              <a:uFillTx/>
              <a:latin typeface="Segoe UI"/>
              <a:ea typeface="+mn-ea"/>
              <a:cs typeface="Segoe UI"/>
            </a:endParaRPr>
          </a:p>
        </p:txBody>
      </p:sp>
      <p:sp>
        <p:nvSpPr>
          <p:cNvPr id="5" name="Rectangle 4">
            <a:extLst>
              <a:ext uri="{FF2B5EF4-FFF2-40B4-BE49-F238E27FC236}">
                <a16:creationId xmlns:a16="http://schemas.microsoft.com/office/drawing/2014/main" id="{477222BC-AA4C-4DC3-83A1-1F19F53F1104}"/>
              </a:ext>
            </a:extLst>
          </p:cNvPr>
          <p:cNvSpPr/>
          <p:nvPr/>
        </p:nvSpPr>
        <p:spPr>
          <a:xfrm>
            <a:off x="304799" y="457200"/>
            <a:ext cx="4416551" cy="5769036"/>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Content Placeholder 42">
            <a:extLst>
              <a:ext uri="{FF2B5EF4-FFF2-40B4-BE49-F238E27FC236}">
                <a16:creationId xmlns:a16="http://schemas.microsoft.com/office/drawing/2014/main" id="{F0653392-FD51-4119-B6DF-2A905226E857}"/>
              </a:ext>
            </a:extLst>
          </p:cNvPr>
          <p:cNvSpPr>
            <a:spLocks noGrp="1"/>
          </p:cNvSpPr>
          <p:nvPr>
            <p:ph idx="1"/>
          </p:nvPr>
        </p:nvSpPr>
        <p:spPr/>
        <p:txBody>
          <a:bodyPr/>
          <a:lstStyle/>
          <a:p>
            <a:r>
              <a:rPr lang="en-US" dirty="0"/>
              <a:t>Section 5.2 of the PI explains that FINTEPLA is only available through the FINTEPLA REMS Program, which is a restricted distribution program, because of the potential risk of valvular heart disease and pulmonary arterial hypertension.</a:t>
            </a:r>
          </a:p>
          <a:p>
            <a:r>
              <a:rPr lang="en-US" dirty="0"/>
              <a:t>More information about this program is available online at </a:t>
            </a:r>
            <a:r>
              <a:rPr lang="en-US" spc="-10" dirty="0">
                <a:hlinkClick r:id="rId2"/>
              </a:rPr>
              <a:t>www.FinteplaREMS.com</a:t>
            </a:r>
            <a:r>
              <a:rPr lang="en-US" spc="-10" dirty="0"/>
              <a:t> or by telephone at 1-877-964-3649.</a:t>
            </a:r>
          </a:p>
          <a:p>
            <a:endParaRPr lang="en-US" dirty="0"/>
          </a:p>
        </p:txBody>
      </p:sp>
      <p:pic>
        <p:nvPicPr>
          <p:cNvPr id="48" name="Picture Placeholder 47">
            <a:extLst>
              <a:ext uri="{FF2B5EF4-FFF2-40B4-BE49-F238E27FC236}">
                <a16:creationId xmlns:a16="http://schemas.microsoft.com/office/drawing/2014/main" id="{DBF347D4-FF23-412D-BF3F-1986DE129FF6}"/>
              </a:ext>
            </a:extLst>
          </p:cNvPr>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352" r="352"/>
          <a:stretch/>
        </p:blipFill>
        <p:spPr>
          <a:xfrm>
            <a:off x="328849" y="544482"/>
            <a:ext cx="4416552" cy="5756108"/>
          </a:xfrm>
        </p:spPr>
      </p:pic>
      <p:sp>
        <p:nvSpPr>
          <p:cNvPr id="52" name="Green Box">
            <a:extLst>
              <a:ext uri="{FF2B5EF4-FFF2-40B4-BE49-F238E27FC236}">
                <a16:creationId xmlns:a16="http://schemas.microsoft.com/office/drawing/2014/main" id="{AB92AB00-4382-4DB8-BF55-40824225809E}"/>
              </a:ext>
            </a:extLst>
          </p:cNvPr>
          <p:cNvSpPr txBox="1"/>
          <p:nvPr/>
        </p:nvSpPr>
        <p:spPr>
          <a:xfrm>
            <a:off x="727644" y="3429000"/>
            <a:ext cx="3556121" cy="2273157"/>
          </a:xfrm>
          <a:prstGeom prst="rect">
            <a:avLst/>
          </a:prstGeom>
          <a:noFill/>
          <a:ln w="25400">
            <a:solidFill>
              <a:srgbClr val="4B8B2B"/>
            </a:solidFill>
          </a:ln>
        </p:spPr>
        <p:txBody>
          <a:bodyPr vert="horz" wrap="square" lIns="0" tIns="40640" rIns="0" bIns="0" rtlCol="0">
            <a:noAutofit/>
          </a:bodyPr>
          <a:lstStyle/>
          <a:p>
            <a:pPr>
              <a:lnSpc>
                <a:spcPct val="100000"/>
              </a:lnSpc>
              <a:spcBef>
                <a:spcPts val="320"/>
              </a:spcBef>
            </a:pPr>
            <a:endParaRPr sz="1050" dirty="0">
              <a:latin typeface="Segoe UI"/>
              <a:cs typeface="Segoe UI"/>
            </a:endParaRPr>
          </a:p>
        </p:txBody>
      </p:sp>
      <p:sp>
        <p:nvSpPr>
          <p:cNvPr id="53" name="#1">
            <a:extLst>
              <a:ext uri="{FF2B5EF4-FFF2-40B4-BE49-F238E27FC236}">
                <a16:creationId xmlns:a16="http://schemas.microsoft.com/office/drawing/2014/main" id="{B3020AA2-C365-4A91-869B-666BE2A3FA94}"/>
              </a:ext>
            </a:extLst>
          </p:cNvPr>
          <p:cNvSpPr/>
          <p:nvPr/>
        </p:nvSpPr>
        <p:spPr>
          <a:xfrm>
            <a:off x="514306" y="3517620"/>
            <a:ext cx="257810" cy="257810"/>
          </a:xfrm>
          <a:custGeom>
            <a:avLst/>
            <a:gdLst/>
            <a:ahLst/>
            <a:cxnLst/>
            <a:rect l="l" t="t" r="r" b="b"/>
            <a:pathLst>
              <a:path w="257810" h="257809">
                <a:moveTo>
                  <a:pt x="128778" y="0"/>
                </a:moveTo>
                <a:lnTo>
                  <a:pt x="78652" y="10120"/>
                </a:lnTo>
                <a:lnTo>
                  <a:pt x="37719" y="37718"/>
                </a:lnTo>
                <a:lnTo>
                  <a:pt x="10120" y="78652"/>
                </a:lnTo>
                <a:lnTo>
                  <a:pt x="0" y="128777"/>
                </a:lnTo>
                <a:lnTo>
                  <a:pt x="10120" y="178903"/>
                </a:lnTo>
                <a:lnTo>
                  <a:pt x="37719" y="219836"/>
                </a:lnTo>
                <a:lnTo>
                  <a:pt x="78652" y="247435"/>
                </a:lnTo>
                <a:lnTo>
                  <a:pt x="128778" y="257555"/>
                </a:lnTo>
                <a:lnTo>
                  <a:pt x="178903" y="247435"/>
                </a:lnTo>
                <a:lnTo>
                  <a:pt x="219837" y="219836"/>
                </a:lnTo>
                <a:lnTo>
                  <a:pt x="247435" y="178903"/>
                </a:lnTo>
                <a:lnTo>
                  <a:pt x="257556" y="128777"/>
                </a:lnTo>
                <a:lnTo>
                  <a:pt x="247435" y="78652"/>
                </a:lnTo>
                <a:lnTo>
                  <a:pt x="219836" y="37718"/>
                </a:lnTo>
                <a:lnTo>
                  <a:pt x="178903" y="10120"/>
                </a:lnTo>
                <a:lnTo>
                  <a:pt x="128778" y="0"/>
                </a:lnTo>
                <a:close/>
              </a:path>
            </a:pathLst>
          </a:custGeom>
          <a:solidFill>
            <a:srgbClr val="4B8B2B"/>
          </a:solidFill>
        </p:spPr>
        <p:txBody>
          <a:bodyPr wrap="square" lIns="0" tIns="0" rIns="0" bIns="0" rtlCol="0" anchor="ctr"/>
          <a:lstStyle/>
          <a:p>
            <a:pPr marL="12700" marR="0" lvl="0" indent="0" algn="ctr" defTabSz="914400" rtl="0" eaLnBrk="1" fontAlgn="auto" latinLnBrk="0" hangingPunct="1">
              <a:lnSpc>
                <a:spcPct val="100000"/>
              </a:lnSpc>
              <a:spcBef>
                <a:spcPts val="105"/>
              </a:spcBef>
              <a:spcAft>
                <a:spcPts val="0"/>
              </a:spcAft>
              <a:buClrTx/>
              <a:buSzTx/>
              <a:buFontTx/>
              <a:buNone/>
              <a:tabLst/>
              <a:defRPr/>
            </a:pPr>
            <a:r>
              <a:rPr kumimoji="0" lang="en-US" sz="1050" b="1" i="0" u="none" strike="noStrike" kern="1200" cap="none" spc="0" normalizeH="0" baseline="0" noProof="0" dirty="0">
                <a:ln>
                  <a:noFill/>
                </a:ln>
                <a:solidFill>
                  <a:srgbClr val="FFFFFF"/>
                </a:solidFill>
                <a:effectLst/>
                <a:uLnTx/>
                <a:uFillTx/>
                <a:latin typeface="Segoe UI"/>
                <a:ea typeface="+mn-ea"/>
                <a:cs typeface="Segoe UI"/>
              </a:rPr>
              <a:t>1</a:t>
            </a:r>
            <a:endParaRPr kumimoji="0" lang="en-US" sz="1050" b="0" i="0" u="none" strike="noStrike" kern="1200" cap="none" spc="0" normalizeH="0" baseline="0" noProof="0" dirty="0">
              <a:ln>
                <a:noFill/>
              </a:ln>
              <a:solidFill>
                <a:prstClr val="black"/>
              </a:solidFill>
              <a:effectLst/>
              <a:uLnTx/>
              <a:uFillTx/>
              <a:latin typeface="Segoe UI"/>
              <a:ea typeface="+mn-ea"/>
              <a:cs typeface="Segoe UI"/>
            </a:endParaRPr>
          </a:p>
        </p:txBody>
      </p:sp>
      <p:sp>
        <p:nvSpPr>
          <p:cNvPr id="3" name="Slide Number Placeholder 2">
            <a:extLst>
              <a:ext uri="{FF2B5EF4-FFF2-40B4-BE49-F238E27FC236}">
                <a16:creationId xmlns:a16="http://schemas.microsoft.com/office/drawing/2014/main" id="{8324B62C-1A1C-45A7-8765-464C004FFD93}"/>
              </a:ext>
            </a:extLst>
          </p:cNvPr>
          <p:cNvSpPr>
            <a:spLocks noGrp="1"/>
          </p:cNvSpPr>
          <p:nvPr>
            <p:ph type="sldNum" sz="quarter" idx="4"/>
          </p:nvPr>
        </p:nvSpPr>
        <p:spPr/>
        <p:txBody>
          <a:bodyPr/>
          <a:lstStyle/>
          <a:p>
            <a:fld id="{5D2F3693-3E64-EA49-9E40-0333868C2033}" type="slidenum">
              <a:rPr lang="en-US" smtClean="0"/>
              <a:pPr/>
              <a:t>23</a:t>
            </a:fld>
            <a:r>
              <a:rPr lang="en-US" dirty="0"/>
              <a:t> of 108</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Content Placeholder 45">
            <a:extLst>
              <a:ext uri="{FF2B5EF4-FFF2-40B4-BE49-F238E27FC236}">
                <a16:creationId xmlns:a16="http://schemas.microsoft.com/office/drawing/2014/main" id="{5BC71A83-7503-4A57-9EFA-A0232CBCCD57}"/>
              </a:ext>
            </a:extLst>
          </p:cNvPr>
          <p:cNvSpPr>
            <a:spLocks noGrp="1"/>
          </p:cNvSpPr>
          <p:nvPr>
            <p:ph idx="1"/>
          </p:nvPr>
        </p:nvSpPr>
        <p:spPr/>
        <p:txBody>
          <a:bodyPr/>
          <a:lstStyle/>
          <a:p>
            <a:r>
              <a:rPr lang="en-US" dirty="0"/>
              <a:t>The third warning and precaution in the FINTEPLA PI states FINTEPLA can cause decreases in appetite and weight as demonstrated in clinical trials. It is explained that measured weight decreases appeared to be dose-related and that approximately half of the patients with LGS and most patients with DS resumed the expected measured increases in weight during the open-label extension studies. It is explained that the growth of pediatric patients treated with FINTEPLA should be carefully monitored. During treatment with FINTEPLA, weight should be monitored regularly, and dose modifications should be considered if a decrease in weight is observed.</a:t>
            </a:r>
          </a:p>
          <a:p>
            <a:pPr>
              <a:spcAft>
                <a:spcPts val="300"/>
              </a:spcAft>
            </a:pPr>
            <a:r>
              <a:rPr lang="en-US" dirty="0"/>
              <a:t>Section 5.4 of the PI explains that in controlled studies </a:t>
            </a:r>
            <a:br>
              <a:rPr lang="en-US" dirty="0"/>
            </a:br>
            <a:r>
              <a:rPr lang="en-US" dirty="0"/>
              <a:t>for DS (Studies 1 and 2 combined), the incidence of </a:t>
            </a:r>
            <a:r>
              <a:rPr lang="en-US" b="1" dirty="0">
                <a:solidFill>
                  <a:schemeClr val="tx2"/>
                </a:solidFill>
              </a:rPr>
              <a:t>somnolence</a:t>
            </a:r>
            <a:r>
              <a:rPr lang="en-US" dirty="0"/>
              <a:t>, </a:t>
            </a:r>
            <a:r>
              <a:rPr lang="en-US" b="1" dirty="0">
                <a:solidFill>
                  <a:schemeClr val="tx2"/>
                </a:solidFill>
              </a:rPr>
              <a:t>sedation</a:t>
            </a:r>
            <a:r>
              <a:rPr lang="en-US" dirty="0"/>
              <a:t>, and </a:t>
            </a:r>
            <a:r>
              <a:rPr lang="en-US" b="1" dirty="0">
                <a:solidFill>
                  <a:schemeClr val="tx2"/>
                </a:solidFill>
              </a:rPr>
              <a:t>lethargy</a:t>
            </a:r>
            <a:r>
              <a:rPr lang="en-US" dirty="0"/>
              <a:t> was as follows:</a:t>
            </a:r>
          </a:p>
          <a:p>
            <a:pPr lvl="1"/>
            <a:r>
              <a:rPr lang="en-US" dirty="0"/>
              <a:t>Patients treated with FINTEPLA: 25%</a:t>
            </a:r>
          </a:p>
          <a:p>
            <a:pPr lvl="1">
              <a:spcAft>
                <a:spcPts val="600"/>
              </a:spcAft>
            </a:pPr>
            <a:r>
              <a:rPr lang="en-US" dirty="0"/>
              <a:t>Patients treated with placebo: 11%</a:t>
            </a:r>
          </a:p>
          <a:p>
            <a:pPr>
              <a:spcAft>
                <a:spcPts val="300"/>
              </a:spcAft>
            </a:pPr>
            <a:r>
              <a:rPr lang="en-US" dirty="0"/>
              <a:t>In the controlled study for LGS (Study 3), the incidence of somnolence, sedation, and lethargy was as follows:</a:t>
            </a:r>
          </a:p>
          <a:p>
            <a:pPr lvl="1"/>
            <a:r>
              <a:rPr lang="en-US" dirty="0"/>
              <a:t>Patients treated with FINTEPLA: 19%</a:t>
            </a:r>
          </a:p>
          <a:p>
            <a:pPr lvl="1">
              <a:spcAft>
                <a:spcPts val="600"/>
              </a:spcAft>
            </a:pPr>
            <a:r>
              <a:rPr lang="en-US" dirty="0"/>
              <a:t>Patients treated with placebo: 16%</a:t>
            </a:r>
          </a:p>
          <a:p>
            <a:r>
              <a:rPr lang="en-US" dirty="0"/>
              <a:t>The PI explains that, in general, these effects may diminish with continued treatment.</a:t>
            </a:r>
          </a:p>
          <a:p>
            <a:r>
              <a:rPr lang="en-US" dirty="0"/>
              <a:t>It should be noted that other central nervous system (CNS) depressants (e.g., alcohol) could potentiate these effects of FINTEPLA. Patients should be monitored for somnolence and sedation. Furthermore, patients should be advised to not drive or operate machinery until they have gained sufficient experience on FINTEPLA.</a:t>
            </a:r>
          </a:p>
        </p:txBody>
      </p:sp>
      <p:pic>
        <p:nvPicPr>
          <p:cNvPr id="50" name="Picture Placeholder 49">
            <a:extLst>
              <a:ext uri="{FF2B5EF4-FFF2-40B4-BE49-F238E27FC236}">
                <a16:creationId xmlns:a16="http://schemas.microsoft.com/office/drawing/2014/main" id="{EF4A59C2-8543-4D1D-835E-7B8812D4DB34}"/>
              </a:ext>
            </a:extLst>
          </p:cNvPr>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352" r="352"/>
          <a:stretch/>
        </p:blipFill>
        <p:spPr>
          <a:xfrm>
            <a:off x="311426" y="470450"/>
            <a:ext cx="4416552" cy="5756108"/>
          </a:xfrm>
        </p:spPr>
      </p:pic>
      <p:grpSp>
        <p:nvGrpSpPr>
          <p:cNvPr id="2" name="Group 1">
            <a:extLst>
              <a:ext uri="{FF2B5EF4-FFF2-40B4-BE49-F238E27FC236}">
                <a16:creationId xmlns:a16="http://schemas.microsoft.com/office/drawing/2014/main" id="{4EA3B2B4-9A31-1742-83DE-4832327F70BA}"/>
              </a:ext>
            </a:extLst>
          </p:cNvPr>
          <p:cNvGrpSpPr/>
          <p:nvPr/>
        </p:nvGrpSpPr>
        <p:grpSpPr>
          <a:xfrm>
            <a:off x="4897112" y="2573862"/>
            <a:ext cx="257810" cy="257810"/>
            <a:chOff x="4878323" y="2573862"/>
            <a:chExt cx="257810" cy="257810"/>
          </a:xfrm>
        </p:grpSpPr>
        <p:sp>
          <p:nvSpPr>
            <p:cNvPr id="52" name="object 34">
              <a:extLst>
                <a:ext uri="{FF2B5EF4-FFF2-40B4-BE49-F238E27FC236}">
                  <a16:creationId xmlns:a16="http://schemas.microsoft.com/office/drawing/2014/main" id="{37836CA4-84CF-4703-9DF8-49C02607685B}"/>
                </a:ext>
              </a:extLst>
            </p:cNvPr>
            <p:cNvSpPr/>
            <p:nvPr/>
          </p:nvSpPr>
          <p:spPr>
            <a:xfrm>
              <a:off x="4878323" y="2573862"/>
              <a:ext cx="257810" cy="257810"/>
            </a:xfrm>
            <a:custGeom>
              <a:avLst/>
              <a:gdLst/>
              <a:ahLst/>
              <a:cxnLst/>
              <a:rect l="l" t="t" r="r" b="b"/>
              <a:pathLst>
                <a:path w="257810" h="257810">
                  <a:moveTo>
                    <a:pt x="128778" y="0"/>
                  </a:moveTo>
                  <a:lnTo>
                    <a:pt x="78652" y="10120"/>
                  </a:lnTo>
                  <a:lnTo>
                    <a:pt x="37719" y="37718"/>
                  </a:lnTo>
                  <a:lnTo>
                    <a:pt x="10120" y="78652"/>
                  </a:lnTo>
                  <a:lnTo>
                    <a:pt x="0" y="128777"/>
                  </a:lnTo>
                  <a:lnTo>
                    <a:pt x="10120" y="178903"/>
                  </a:lnTo>
                  <a:lnTo>
                    <a:pt x="37719" y="219836"/>
                  </a:lnTo>
                  <a:lnTo>
                    <a:pt x="78652" y="247435"/>
                  </a:lnTo>
                  <a:lnTo>
                    <a:pt x="128778" y="257555"/>
                  </a:lnTo>
                  <a:lnTo>
                    <a:pt x="178903" y="247435"/>
                  </a:lnTo>
                  <a:lnTo>
                    <a:pt x="219837" y="219836"/>
                  </a:lnTo>
                  <a:lnTo>
                    <a:pt x="247435" y="178903"/>
                  </a:lnTo>
                  <a:lnTo>
                    <a:pt x="257556" y="128777"/>
                  </a:lnTo>
                  <a:lnTo>
                    <a:pt x="247435" y="78652"/>
                  </a:lnTo>
                  <a:lnTo>
                    <a:pt x="219836" y="37718"/>
                  </a:lnTo>
                  <a:lnTo>
                    <a:pt x="178903" y="10120"/>
                  </a:lnTo>
                  <a:lnTo>
                    <a:pt x="128778" y="0"/>
                  </a:lnTo>
                  <a:close/>
                </a:path>
              </a:pathLst>
            </a:custGeom>
            <a:solidFill>
              <a:schemeClr val="bg2"/>
            </a:solidFill>
          </p:spPr>
          <p:txBody>
            <a:bodyPr wrap="square" lIns="0" tIns="0" rIns="0" bIns="0" rtlCol="0"/>
            <a:lstStyle/>
            <a:p>
              <a:endParaRPr/>
            </a:p>
          </p:txBody>
        </p:sp>
        <p:sp>
          <p:nvSpPr>
            <p:cNvPr id="53" name="object 35">
              <a:extLst>
                <a:ext uri="{FF2B5EF4-FFF2-40B4-BE49-F238E27FC236}">
                  <a16:creationId xmlns:a16="http://schemas.microsoft.com/office/drawing/2014/main" id="{A37950D7-2581-4422-8FBC-78C059C116D7}"/>
                </a:ext>
              </a:extLst>
            </p:cNvPr>
            <p:cNvSpPr txBox="1"/>
            <p:nvPr/>
          </p:nvSpPr>
          <p:spPr>
            <a:xfrm>
              <a:off x="4955993" y="2605014"/>
              <a:ext cx="102870" cy="186690"/>
            </a:xfrm>
            <a:prstGeom prst="rect">
              <a:avLst/>
            </a:prstGeom>
          </p:spPr>
          <p:txBody>
            <a:bodyPr vert="horz" wrap="square" lIns="0" tIns="13335" rIns="0" bIns="0" rtlCol="0">
              <a:spAutoFit/>
            </a:bodyPr>
            <a:lstStyle/>
            <a:p>
              <a:pPr marL="12700">
                <a:lnSpc>
                  <a:spcPct val="100000"/>
                </a:lnSpc>
                <a:spcBef>
                  <a:spcPts val="105"/>
                </a:spcBef>
              </a:pPr>
              <a:r>
                <a:rPr sz="1050" b="1" dirty="0">
                  <a:solidFill>
                    <a:srgbClr val="FFFFFF"/>
                  </a:solidFill>
                  <a:latin typeface="Segoe UI"/>
                  <a:cs typeface="Segoe UI"/>
                </a:rPr>
                <a:t>2</a:t>
              </a:r>
              <a:endParaRPr sz="1050" dirty="0">
                <a:latin typeface="Segoe UI"/>
                <a:cs typeface="Segoe UI"/>
              </a:endParaRPr>
            </a:p>
          </p:txBody>
        </p:sp>
      </p:grpSp>
      <p:sp>
        <p:nvSpPr>
          <p:cNvPr id="56" name="Green Box">
            <a:extLst>
              <a:ext uri="{FF2B5EF4-FFF2-40B4-BE49-F238E27FC236}">
                <a16:creationId xmlns:a16="http://schemas.microsoft.com/office/drawing/2014/main" id="{4CBC1C6F-0FFF-42CD-BBF8-1B2E04A8DF24}"/>
              </a:ext>
            </a:extLst>
          </p:cNvPr>
          <p:cNvSpPr txBox="1"/>
          <p:nvPr/>
        </p:nvSpPr>
        <p:spPr>
          <a:xfrm>
            <a:off x="736697" y="950278"/>
            <a:ext cx="3556121" cy="2427779"/>
          </a:xfrm>
          <a:prstGeom prst="rect">
            <a:avLst/>
          </a:prstGeom>
          <a:noFill/>
          <a:ln w="25400">
            <a:solidFill>
              <a:srgbClr val="4B8B2B"/>
            </a:solidFill>
          </a:ln>
        </p:spPr>
        <p:txBody>
          <a:bodyPr vert="horz" wrap="square" lIns="0" tIns="40640" rIns="0" bIns="0" rtlCol="0">
            <a:noAutofit/>
          </a:bodyPr>
          <a:lstStyle/>
          <a:p>
            <a:pPr>
              <a:lnSpc>
                <a:spcPct val="100000"/>
              </a:lnSpc>
              <a:spcBef>
                <a:spcPts val="320"/>
              </a:spcBef>
            </a:pPr>
            <a:endParaRPr sz="1050" dirty="0">
              <a:latin typeface="Segoe UI"/>
              <a:cs typeface="Segoe UI"/>
            </a:endParaRPr>
          </a:p>
        </p:txBody>
      </p:sp>
      <p:sp>
        <p:nvSpPr>
          <p:cNvPr id="57" name="#1">
            <a:extLst>
              <a:ext uri="{FF2B5EF4-FFF2-40B4-BE49-F238E27FC236}">
                <a16:creationId xmlns:a16="http://schemas.microsoft.com/office/drawing/2014/main" id="{01948FC1-C648-4F3E-9252-8B2642A748D3}"/>
              </a:ext>
            </a:extLst>
          </p:cNvPr>
          <p:cNvSpPr/>
          <p:nvPr/>
        </p:nvSpPr>
        <p:spPr>
          <a:xfrm>
            <a:off x="574436" y="1022706"/>
            <a:ext cx="257810" cy="257810"/>
          </a:xfrm>
          <a:custGeom>
            <a:avLst/>
            <a:gdLst/>
            <a:ahLst/>
            <a:cxnLst/>
            <a:rect l="l" t="t" r="r" b="b"/>
            <a:pathLst>
              <a:path w="257810" h="257809">
                <a:moveTo>
                  <a:pt x="128778" y="0"/>
                </a:moveTo>
                <a:lnTo>
                  <a:pt x="78652" y="10120"/>
                </a:lnTo>
                <a:lnTo>
                  <a:pt x="37719" y="37718"/>
                </a:lnTo>
                <a:lnTo>
                  <a:pt x="10120" y="78652"/>
                </a:lnTo>
                <a:lnTo>
                  <a:pt x="0" y="128777"/>
                </a:lnTo>
                <a:lnTo>
                  <a:pt x="10120" y="178903"/>
                </a:lnTo>
                <a:lnTo>
                  <a:pt x="37719" y="219836"/>
                </a:lnTo>
                <a:lnTo>
                  <a:pt x="78652" y="247435"/>
                </a:lnTo>
                <a:lnTo>
                  <a:pt x="128778" y="257555"/>
                </a:lnTo>
                <a:lnTo>
                  <a:pt x="178903" y="247435"/>
                </a:lnTo>
                <a:lnTo>
                  <a:pt x="219837" y="219836"/>
                </a:lnTo>
                <a:lnTo>
                  <a:pt x="247435" y="178903"/>
                </a:lnTo>
                <a:lnTo>
                  <a:pt x="257556" y="128777"/>
                </a:lnTo>
                <a:lnTo>
                  <a:pt x="247435" y="78652"/>
                </a:lnTo>
                <a:lnTo>
                  <a:pt x="219836" y="37718"/>
                </a:lnTo>
                <a:lnTo>
                  <a:pt x="178903" y="10120"/>
                </a:lnTo>
                <a:lnTo>
                  <a:pt x="128778" y="0"/>
                </a:lnTo>
                <a:close/>
              </a:path>
            </a:pathLst>
          </a:custGeom>
          <a:solidFill>
            <a:srgbClr val="4B8B2B"/>
          </a:solidFill>
        </p:spPr>
        <p:txBody>
          <a:bodyPr wrap="square" lIns="0" tIns="0" rIns="0" bIns="0" rtlCol="0" anchor="ctr"/>
          <a:lstStyle/>
          <a:p>
            <a:pPr marL="12700" marR="0" lvl="0" indent="0" algn="ctr" defTabSz="914400" rtl="0" eaLnBrk="1" fontAlgn="auto" latinLnBrk="0" hangingPunct="1">
              <a:lnSpc>
                <a:spcPct val="100000"/>
              </a:lnSpc>
              <a:spcBef>
                <a:spcPts val="105"/>
              </a:spcBef>
              <a:spcAft>
                <a:spcPts val="0"/>
              </a:spcAft>
              <a:buClrTx/>
              <a:buSzTx/>
              <a:buFontTx/>
              <a:buNone/>
              <a:tabLst/>
              <a:defRPr/>
            </a:pPr>
            <a:r>
              <a:rPr kumimoji="0" lang="en-US" sz="1050" b="1" i="0" u="none" strike="noStrike" kern="1200" cap="none" spc="0" normalizeH="0" baseline="0" noProof="0" dirty="0">
                <a:ln>
                  <a:noFill/>
                </a:ln>
                <a:solidFill>
                  <a:srgbClr val="FFFFFF"/>
                </a:solidFill>
                <a:effectLst/>
                <a:uLnTx/>
                <a:uFillTx/>
                <a:latin typeface="Segoe UI"/>
                <a:ea typeface="+mn-ea"/>
                <a:cs typeface="Segoe UI"/>
              </a:rPr>
              <a:t>1</a:t>
            </a:r>
            <a:endParaRPr kumimoji="0" lang="en-US" sz="1050" b="0" i="0" u="none" strike="noStrike" kern="1200" cap="none" spc="0" normalizeH="0" baseline="0" noProof="0" dirty="0">
              <a:ln>
                <a:noFill/>
              </a:ln>
              <a:solidFill>
                <a:prstClr val="black"/>
              </a:solidFill>
              <a:effectLst/>
              <a:uLnTx/>
              <a:uFillTx/>
              <a:latin typeface="Segoe UI"/>
              <a:ea typeface="+mn-ea"/>
              <a:cs typeface="Segoe UI"/>
            </a:endParaRPr>
          </a:p>
        </p:txBody>
      </p:sp>
      <p:sp>
        <p:nvSpPr>
          <p:cNvPr id="60" name="Green Box">
            <a:extLst>
              <a:ext uri="{FF2B5EF4-FFF2-40B4-BE49-F238E27FC236}">
                <a16:creationId xmlns:a16="http://schemas.microsoft.com/office/drawing/2014/main" id="{A04A1E31-B092-4B9A-AFAD-A0F7B1D4C708}"/>
              </a:ext>
            </a:extLst>
          </p:cNvPr>
          <p:cNvSpPr txBox="1"/>
          <p:nvPr/>
        </p:nvSpPr>
        <p:spPr>
          <a:xfrm>
            <a:off x="736697" y="3420050"/>
            <a:ext cx="3556121" cy="1367241"/>
          </a:xfrm>
          <a:prstGeom prst="rect">
            <a:avLst/>
          </a:prstGeom>
          <a:noFill/>
          <a:ln w="25400">
            <a:solidFill>
              <a:schemeClr val="bg2"/>
            </a:solidFill>
          </a:ln>
        </p:spPr>
        <p:txBody>
          <a:bodyPr vert="horz" wrap="square" lIns="0" tIns="40640" rIns="0" bIns="0" rtlCol="0">
            <a:noAutofit/>
          </a:bodyPr>
          <a:lstStyle/>
          <a:p>
            <a:pPr>
              <a:lnSpc>
                <a:spcPct val="100000"/>
              </a:lnSpc>
              <a:spcBef>
                <a:spcPts val="320"/>
              </a:spcBef>
            </a:pPr>
            <a:endParaRPr sz="1050" dirty="0">
              <a:latin typeface="Segoe UI"/>
              <a:cs typeface="Segoe UI"/>
            </a:endParaRPr>
          </a:p>
        </p:txBody>
      </p:sp>
      <p:sp>
        <p:nvSpPr>
          <p:cNvPr id="61" name="#1">
            <a:extLst>
              <a:ext uri="{FF2B5EF4-FFF2-40B4-BE49-F238E27FC236}">
                <a16:creationId xmlns:a16="http://schemas.microsoft.com/office/drawing/2014/main" id="{A0877CF4-2CB3-41FF-98B3-6DFF56CB7CDE}"/>
              </a:ext>
            </a:extLst>
          </p:cNvPr>
          <p:cNvSpPr/>
          <p:nvPr/>
        </p:nvSpPr>
        <p:spPr>
          <a:xfrm>
            <a:off x="574436" y="3480096"/>
            <a:ext cx="257810" cy="257810"/>
          </a:xfrm>
          <a:custGeom>
            <a:avLst/>
            <a:gdLst/>
            <a:ahLst/>
            <a:cxnLst/>
            <a:rect l="l" t="t" r="r" b="b"/>
            <a:pathLst>
              <a:path w="257810" h="257809">
                <a:moveTo>
                  <a:pt x="128778" y="0"/>
                </a:moveTo>
                <a:lnTo>
                  <a:pt x="78652" y="10120"/>
                </a:lnTo>
                <a:lnTo>
                  <a:pt x="37719" y="37718"/>
                </a:lnTo>
                <a:lnTo>
                  <a:pt x="10120" y="78652"/>
                </a:lnTo>
                <a:lnTo>
                  <a:pt x="0" y="128777"/>
                </a:lnTo>
                <a:lnTo>
                  <a:pt x="10120" y="178903"/>
                </a:lnTo>
                <a:lnTo>
                  <a:pt x="37719" y="219836"/>
                </a:lnTo>
                <a:lnTo>
                  <a:pt x="78652" y="247435"/>
                </a:lnTo>
                <a:lnTo>
                  <a:pt x="128778" y="257555"/>
                </a:lnTo>
                <a:lnTo>
                  <a:pt x="178903" y="247435"/>
                </a:lnTo>
                <a:lnTo>
                  <a:pt x="219837" y="219836"/>
                </a:lnTo>
                <a:lnTo>
                  <a:pt x="247435" y="178903"/>
                </a:lnTo>
                <a:lnTo>
                  <a:pt x="257556" y="128777"/>
                </a:lnTo>
                <a:lnTo>
                  <a:pt x="247435" y="78652"/>
                </a:lnTo>
                <a:lnTo>
                  <a:pt x="219836" y="37718"/>
                </a:lnTo>
                <a:lnTo>
                  <a:pt x="178903" y="10120"/>
                </a:lnTo>
                <a:lnTo>
                  <a:pt x="128778" y="0"/>
                </a:lnTo>
                <a:close/>
              </a:path>
            </a:pathLst>
          </a:custGeom>
          <a:solidFill>
            <a:schemeClr val="bg2"/>
          </a:solidFill>
        </p:spPr>
        <p:txBody>
          <a:bodyPr wrap="square" lIns="0" tIns="0" rIns="0" bIns="0" rtlCol="0" anchor="ctr"/>
          <a:lstStyle/>
          <a:p>
            <a:pPr marL="12700" marR="0" lvl="0" indent="0" algn="ctr" defTabSz="914400" rtl="0" eaLnBrk="1" fontAlgn="auto" latinLnBrk="0" hangingPunct="1">
              <a:lnSpc>
                <a:spcPct val="100000"/>
              </a:lnSpc>
              <a:spcBef>
                <a:spcPts val="105"/>
              </a:spcBef>
              <a:spcAft>
                <a:spcPts val="0"/>
              </a:spcAft>
              <a:buClrTx/>
              <a:buSzTx/>
              <a:buFontTx/>
              <a:buNone/>
              <a:tabLst/>
              <a:defRPr/>
            </a:pPr>
            <a:r>
              <a:rPr kumimoji="0" lang="en-US" sz="1050" b="1" i="0" u="none" strike="noStrike" kern="1200" cap="none" spc="0" normalizeH="0" baseline="0" noProof="0" dirty="0">
                <a:ln>
                  <a:noFill/>
                </a:ln>
                <a:solidFill>
                  <a:srgbClr val="FFFFFF"/>
                </a:solidFill>
                <a:effectLst/>
                <a:uLnTx/>
                <a:uFillTx/>
                <a:latin typeface="Segoe UI"/>
                <a:ea typeface="+mn-ea"/>
                <a:cs typeface="Segoe UI"/>
              </a:rPr>
              <a:t>2</a:t>
            </a:r>
            <a:endParaRPr kumimoji="0" lang="en-US" sz="1050" b="0" i="0" u="none" strike="noStrike" kern="1200" cap="none" spc="0" normalizeH="0" baseline="0" noProof="0" dirty="0">
              <a:ln>
                <a:noFill/>
              </a:ln>
              <a:solidFill>
                <a:prstClr val="black"/>
              </a:solidFill>
              <a:effectLst/>
              <a:uLnTx/>
              <a:uFillTx/>
              <a:latin typeface="Segoe UI"/>
              <a:ea typeface="+mn-ea"/>
              <a:cs typeface="Segoe UI"/>
            </a:endParaRPr>
          </a:p>
        </p:txBody>
      </p:sp>
      <p:sp>
        <p:nvSpPr>
          <p:cNvPr id="3" name="Slide Number Placeholder 2">
            <a:extLst>
              <a:ext uri="{FF2B5EF4-FFF2-40B4-BE49-F238E27FC236}">
                <a16:creationId xmlns:a16="http://schemas.microsoft.com/office/drawing/2014/main" id="{31E9BA78-5721-4B02-9877-4B457104BE97}"/>
              </a:ext>
            </a:extLst>
          </p:cNvPr>
          <p:cNvSpPr>
            <a:spLocks noGrp="1"/>
          </p:cNvSpPr>
          <p:nvPr>
            <p:ph type="sldNum" sz="quarter" idx="4"/>
          </p:nvPr>
        </p:nvSpPr>
        <p:spPr/>
        <p:txBody>
          <a:bodyPr/>
          <a:lstStyle/>
          <a:p>
            <a:fld id="{5D2F3693-3E64-EA49-9E40-0333868C2033}" type="slidenum">
              <a:rPr lang="en-US" smtClean="0"/>
              <a:pPr/>
              <a:t>24</a:t>
            </a:fld>
            <a:r>
              <a:rPr lang="en-US" dirty="0"/>
              <a:t> of 108</a:t>
            </a:r>
          </a:p>
        </p:txBody>
      </p:sp>
    </p:spTree>
    <p:extLst>
      <p:ext uri="{BB962C8B-B14F-4D97-AF65-F5344CB8AC3E}">
        <p14:creationId xmlns:p14="http://schemas.microsoft.com/office/powerpoint/2010/main" val="16921927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Content Placeholder 38">
            <a:extLst>
              <a:ext uri="{FF2B5EF4-FFF2-40B4-BE49-F238E27FC236}">
                <a16:creationId xmlns:a16="http://schemas.microsoft.com/office/drawing/2014/main" id="{E3896626-209E-49A4-BA0D-6EC067AB0FEA}"/>
              </a:ext>
            </a:extLst>
          </p:cNvPr>
          <p:cNvSpPr>
            <a:spLocks noGrp="1"/>
          </p:cNvSpPr>
          <p:nvPr>
            <p:ph idx="1"/>
          </p:nvPr>
        </p:nvSpPr>
        <p:spPr>
          <a:xfrm>
            <a:off x="5207036" y="544482"/>
            <a:ext cx="3653185" cy="5793256"/>
          </a:xfrm>
        </p:spPr>
        <p:txBody>
          <a:bodyPr/>
          <a:lstStyle/>
          <a:p>
            <a:pPr>
              <a:spcAft>
                <a:spcPts val="300"/>
              </a:spcAft>
            </a:pPr>
            <a:r>
              <a:rPr lang="en-US" dirty="0"/>
              <a:t>The fifth warning and precaution of the FINTEPLA PI explains that there is an increased risk of suicidal thoughts or behavior in patients taking AEDs for any indication and patients should be monitored for:</a:t>
            </a:r>
          </a:p>
          <a:p>
            <a:pPr lvl="1"/>
            <a:r>
              <a:rPr lang="en-US" dirty="0"/>
              <a:t>Emergence or worsening of depression</a:t>
            </a:r>
          </a:p>
          <a:p>
            <a:pPr lvl="1"/>
            <a:r>
              <a:rPr lang="en-US" dirty="0"/>
              <a:t>Suicidal thoughts or behavior</a:t>
            </a:r>
          </a:p>
          <a:p>
            <a:pPr lvl="1">
              <a:spcAft>
                <a:spcPts val="600"/>
              </a:spcAft>
            </a:pPr>
            <a:r>
              <a:rPr lang="en-US" dirty="0"/>
              <a:t>Any unusual changes in mood or behavior</a:t>
            </a:r>
          </a:p>
          <a:p>
            <a:r>
              <a:rPr lang="en-US" dirty="0"/>
              <a:t>Data from a pooled analysis of 199 </a:t>
            </a:r>
            <a:r>
              <a:rPr lang="en-US" b="1" dirty="0">
                <a:solidFill>
                  <a:schemeClr val="tx2"/>
                </a:solidFill>
              </a:rPr>
              <a:t>placebo-controlled</a:t>
            </a:r>
            <a:r>
              <a:rPr lang="en-US" dirty="0"/>
              <a:t> clinical trials of 11 different AEDs (not including FINTEPLA) for monotherapy or adjunctive therapy are presented.</a:t>
            </a:r>
          </a:p>
          <a:p>
            <a:r>
              <a:rPr lang="en-US" dirty="0"/>
              <a:t>Results are presented on the next screen.</a:t>
            </a:r>
          </a:p>
        </p:txBody>
      </p:sp>
      <p:pic>
        <p:nvPicPr>
          <p:cNvPr id="46" name="Picture Placeholder 45">
            <a:extLst>
              <a:ext uri="{FF2B5EF4-FFF2-40B4-BE49-F238E27FC236}">
                <a16:creationId xmlns:a16="http://schemas.microsoft.com/office/drawing/2014/main" id="{C6224E2E-21E2-423B-9DB7-BB3968AABD08}"/>
              </a:ext>
            </a:extLst>
          </p:cNvPr>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352" r="352"/>
          <a:stretch/>
        </p:blipFill>
        <p:spPr>
          <a:xfrm>
            <a:off x="311426" y="470450"/>
            <a:ext cx="4416552" cy="5756108"/>
          </a:xfrm>
        </p:spPr>
      </p:pic>
      <p:sp>
        <p:nvSpPr>
          <p:cNvPr id="54" name="Green Box">
            <a:extLst>
              <a:ext uri="{FF2B5EF4-FFF2-40B4-BE49-F238E27FC236}">
                <a16:creationId xmlns:a16="http://schemas.microsoft.com/office/drawing/2014/main" id="{93C3E8D0-F9E8-4CC8-A9F7-370B13CC7799}"/>
              </a:ext>
            </a:extLst>
          </p:cNvPr>
          <p:cNvSpPr txBox="1"/>
          <p:nvPr/>
        </p:nvSpPr>
        <p:spPr>
          <a:xfrm>
            <a:off x="727644" y="4811802"/>
            <a:ext cx="3556121" cy="1020762"/>
          </a:xfrm>
          <a:prstGeom prst="rect">
            <a:avLst/>
          </a:prstGeom>
          <a:noFill/>
          <a:ln w="25400">
            <a:solidFill>
              <a:srgbClr val="4B8B2B"/>
            </a:solidFill>
          </a:ln>
        </p:spPr>
        <p:txBody>
          <a:bodyPr vert="horz" wrap="square" lIns="0" tIns="40640" rIns="0" bIns="0" rtlCol="0">
            <a:noAutofit/>
          </a:bodyPr>
          <a:lstStyle/>
          <a:p>
            <a:pPr>
              <a:lnSpc>
                <a:spcPct val="100000"/>
              </a:lnSpc>
              <a:spcBef>
                <a:spcPts val="320"/>
              </a:spcBef>
            </a:pPr>
            <a:endParaRPr sz="1050" dirty="0">
              <a:latin typeface="Segoe UI"/>
              <a:cs typeface="Segoe UI"/>
            </a:endParaRPr>
          </a:p>
        </p:txBody>
      </p:sp>
      <p:sp>
        <p:nvSpPr>
          <p:cNvPr id="55" name="#1">
            <a:extLst>
              <a:ext uri="{FF2B5EF4-FFF2-40B4-BE49-F238E27FC236}">
                <a16:creationId xmlns:a16="http://schemas.microsoft.com/office/drawing/2014/main" id="{D89B4EBF-9AC7-4BE2-847F-5CBD4C239C94}"/>
              </a:ext>
            </a:extLst>
          </p:cNvPr>
          <p:cNvSpPr/>
          <p:nvPr/>
        </p:nvSpPr>
        <p:spPr>
          <a:xfrm>
            <a:off x="570116" y="4860337"/>
            <a:ext cx="257810" cy="257810"/>
          </a:xfrm>
          <a:custGeom>
            <a:avLst/>
            <a:gdLst/>
            <a:ahLst/>
            <a:cxnLst/>
            <a:rect l="l" t="t" r="r" b="b"/>
            <a:pathLst>
              <a:path w="257810" h="257809">
                <a:moveTo>
                  <a:pt x="128778" y="0"/>
                </a:moveTo>
                <a:lnTo>
                  <a:pt x="78652" y="10120"/>
                </a:lnTo>
                <a:lnTo>
                  <a:pt x="37719" y="37718"/>
                </a:lnTo>
                <a:lnTo>
                  <a:pt x="10120" y="78652"/>
                </a:lnTo>
                <a:lnTo>
                  <a:pt x="0" y="128777"/>
                </a:lnTo>
                <a:lnTo>
                  <a:pt x="10120" y="178903"/>
                </a:lnTo>
                <a:lnTo>
                  <a:pt x="37719" y="219836"/>
                </a:lnTo>
                <a:lnTo>
                  <a:pt x="78652" y="247435"/>
                </a:lnTo>
                <a:lnTo>
                  <a:pt x="128778" y="257555"/>
                </a:lnTo>
                <a:lnTo>
                  <a:pt x="178903" y="247435"/>
                </a:lnTo>
                <a:lnTo>
                  <a:pt x="219837" y="219836"/>
                </a:lnTo>
                <a:lnTo>
                  <a:pt x="247435" y="178903"/>
                </a:lnTo>
                <a:lnTo>
                  <a:pt x="257556" y="128777"/>
                </a:lnTo>
                <a:lnTo>
                  <a:pt x="247435" y="78652"/>
                </a:lnTo>
                <a:lnTo>
                  <a:pt x="219836" y="37718"/>
                </a:lnTo>
                <a:lnTo>
                  <a:pt x="178903" y="10120"/>
                </a:lnTo>
                <a:lnTo>
                  <a:pt x="128778" y="0"/>
                </a:lnTo>
                <a:close/>
              </a:path>
            </a:pathLst>
          </a:custGeom>
          <a:solidFill>
            <a:srgbClr val="4B8B2B"/>
          </a:solidFill>
        </p:spPr>
        <p:txBody>
          <a:bodyPr wrap="square" lIns="0" tIns="0" rIns="0" bIns="0" rtlCol="0" anchor="ctr"/>
          <a:lstStyle/>
          <a:p>
            <a:pPr marL="12700" marR="0" lvl="0" indent="0" algn="ctr" defTabSz="914400" rtl="0" eaLnBrk="1" fontAlgn="auto" latinLnBrk="0" hangingPunct="1">
              <a:lnSpc>
                <a:spcPct val="100000"/>
              </a:lnSpc>
              <a:spcBef>
                <a:spcPts val="105"/>
              </a:spcBef>
              <a:spcAft>
                <a:spcPts val="0"/>
              </a:spcAft>
              <a:buClrTx/>
              <a:buSzTx/>
              <a:buFontTx/>
              <a:buNone/>
              <a:tabLst/>
              <a:defRPr/>
            </a:pPr>
            <a:r>
              <a:rPr kumimoji="0" lang="en-US" sz="1050" b="1" i="0" u="none" strike="noStrike" kern="1200" cap="none" spc="0" normalizeH="0" baseline="0" noProof="0" dirty="0">
                <a:ln>
                  <a:noFill/>
                </a:ln>
                <a:solidFill>
                  <a:srgbClr val="FFFFFF"/>
                </a:solidFill>
                <a:effectLst/>
                <a:uLnTx/>
                <a:uFillTx/>
                <a:latin typeface="Segoe UI"/>
                <a:ea typeface="+mn-ea"/>
                <a:cs typeface="Segoe UI"/>
              </a:rPr>
              <a:t>1</a:t>
            </a:r>
            <a:endParaRPr kumimoji="0" lang="en-US" sz="1050" b="0" i="0" u="none" strike="noStrike" kern="1200" cap="none" spc="0" normalizeH="0" baseline="0" noProof="0" dirty="0">
              <a:ln>
                <a:noFill/>
              </a:ln>
              <a:solidFill>
                <a:prstClr val="black"/>
              </a:solidFill>
              <a:effectLst/>
              <a:uLnTx/>
              <a:uFillTx/>
              <a:latin typeface="Segoe UI"/>
              <a:ea typeface="+mn-ea"/>
              <a:cs typeface="Segoe UI"/>
            </a:endParaRPr>
          </a:p>
        </p:txBody>
      </p:sp>
      <p:sp>
        <p:nvSpPr>
          <p:cNvPr id="3" name="Slide Number Placeholder 2">
            <a:extLst>
              <a:ext uri="{FF2B5EF4-FFF2-40B4-BE49-F238E27FC236}">
                <a16:creationId xmlns:a16="http://schemas.microsoft.com/office/drawing/2014/main" id="{90C63578-46AB-43EB-963A-762A2B2573AB}"/>
              </a:ext>
            </a:extLst>
          </p:cNvPr>
          <p:cNvSpPr>
            <a:spLocks noGrp="1"/>
          </p:cNvSpPr>
          <p:nvPr>
            <p:ph type="sldNum" sz="quarter" idx="4"/>
          </p:nvPr>
        </p:nvSpPr>
        <p:spPr/>
        <p:txBody>
          <a:bodyPr/>
          <a:lstStyle/>
          <a:p>
            <a:fld id="{5D2F3693-3E64-EA49-9E40-0333868C2033}" type="slidenum">
              <a:rPr lang="en-US" smtClean="0"/>
              <a:pPr/>
              <a:t>25</a:t>
            </a:fld>
            <a:r>
              <a:rPr lang="en-US" dirty="0"/>
              <a:t> of 108</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Content Placeholder 38">
            <a:extLst>
              <a:ext uri="{FF2B5EF4-FFF2-40B4-BE49-F238E27FC236}">
                <a16:creationId xmlns:a16="http://schemas.microsoft.com/office/drawing/2014/main" id="{E3896626-209E-49A4-BA0D-6EC067AB0FEA}"/>
              </a:ext>
            </a:extLst>
          </p:cNvPr>
          <p:cNvSpPr>
            <a:spLocks noGrp="1"/>
          </p:cNvSpPr>
          <p:nvPr>
            <p:ph idx="1"/>
          </p:nvPr>
        </p:nvSpPr>
        <p:spPr>
          <a:xfrm>
            <a:off x="5207036" y="544482"/>
            <a:ext cx="3653185" cy="5793256"/>
          </a:xfrm>
        </p:spPr>
        <p:txBody>
          <a:bodyPr/>
          <a:lstStyle/>
          <a:p>
            <a:r>
              <a:rPr lang="en-US" dirty="0"/>
              <a:t>Section 5.5 Suicidal Behavior and Ideation (continued)</a:t>
            </a:r>
          </a:p>
          <a:p>
            <a:r>
              <a:rPr lang="en-US" dirty="0"/>
              <a:t>Results showed that patients treated with an AED had about twice the risk of suicidal thinking or behavior compared to patients treated with placebo. In addition, </a:t>
            </a:r>
            <a:br>
              <a:rPr lang="en-US" dirty="0"/>
            </a:br>
            <a:r>
              <a:rPr lang="en-US" dirty="0"/>
              <a:t>the risk of suicidal thoughts or behavior was generally consistent among the drugs in the data analyzed.</a:t>
            </a:r>
          </a:p>
          <a:p>
            <a:r>
              <a:rPr lang="en-US" dirty="0"/>
              <a:t>Healthcare professionals must balance the risk of suicidal thoughts or behaviors with the risk of untreated illness when prescribing FINTEPLA to patients.</a:t>
            </a:r>
          </a:p>
          <a:p>
            <a:r>
              <a:rPr lang="en-US" dirty="0"/>
              <a:t>Section 5.6 explains that FINTEPLA should generally be withdrawn gradually because of the risk of increased seizure frequency and status epilepticus. Rapid discontinuation can be considered due to a serious adverse reaction.</a:t>
            </a:r>
          </a:p>
          <a:p>
            <a:r>
              <a:rPr lang="en-US" dirty="0"/>
              <a:t>Recall that discontinuation of FINTEPLA was also discussed in Section 2.7 of the PI.</a:t>
            </a:r>
          </a:p>
        </p:txBody>
      </p:sp>
      <p:pic>
        <p:nvPicPr>
          <p:cNvPr id="46" name="Picture Placeholder 45">
            <a:extLst>
              <a:ext uri="{FF2B5EF4-FFF2-40B4-BE49-F238E27FC236}">
                <a16:creationId xmlns:a16="http://schemas.microsoft.com/office/drawing/2014/main" id="{C6224E2E-21E2-423B-9DB7-BB3968AABD08}"/>
              </a:ext>
            </a:extLst>
          </p:cNvPr>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352" r="352"/>
          <a:stretch/>
        </p:blipFill>
        <p:spPr>
          <a:xfrm>
            <a:off x="311426" y="470450"/>
            <a:ext cx="4416552" cy="5756108"/>
          </a:xfrm>
        </p:spPr>
      </p:pic>
      <p:sp>
        <p:nvSpPr>
          <p:cNvPr id="54" name="Green Box">
            <a:extLst>
              <a:ext uri="{FF2B5EF4-FFF2-40B4-BE49-F238E27FC236}">
                <a16:creationId xmlns:a16="http://schemas.microsoft.com/office/drawing/2014/main" id="{93C3E8D0-F9E8-4CC8-A9F7-370B13CC7799}"/>
              </a:ext>
            </a:extLst>
          </p:cNvPr>
          <p:cNvSpPr txBox="1"/>
          <p:nvPr/>
        </p:nvSpPr>
        <p:spPr>
          <a:xfrm>
            <a:off x="727644" y="933720"/>
            <a:ext cx="3556121" cy="4262969"/>
          </a:xfrm>
          <a:prstGeom prst="rect">
            <a:avLst/>
          </a:prstGeom>
          <a:noFill/>
          <a:ln w="25400">
            <a:solidFill>
              <a:srgbClr val="4B8B2B"/>
            </a:solidFill>
          </a:ln>
        </p:spPr>
        <p:txBody>
          <a:bodyPr vert="horz" wrap="square" lIns="0" tIns="40640" rIns="0" bIns="0" rtlCol="0">
            <a:noAutofit/>
          </a:bodyPr>
          <a:lstStyle/>
          <a:p>
            <a:pPr>
              <a:lnSpc>
                <a:spcPct val="100000"/>
              </a:lnSpc>
              <a:spcBef>
                <a:spcPts val="320"/>
              </a:spcBef>
            </a:pPr>
            <a:endParaRPr sz="1050" dirty="0">
              <a:latin typeface="Segoe UI"/>
              <a:cs typeface="Segoe UI"/>
            </a:endParaRPr>
          </a:p>
        </p:txBody>
      </p:sp>
      <p:sp>
        <p:nvSpPr>
          <p:cNvPr id="55" name="#1">
            <a:extLst>
              <a:ext uri="{FF2B5EF4-FFF2-40B4-BE49-F238E27FC236}">
                <a16:creationId xmlns:a16="http://schemas.microsoft.com/office/drawing/2014/main" id="{D89B4EBF-9AC7-4BE2-847F-5CBD4C239C94}"/>
              </a:ext>
            </a:extLst>
          </p:cNvPr>
          <p:cNvSpPr/>
          <p:nvPr/>
        </p:nvSpPr>
        <p:spPr>
          <a:xfrm>
            <a:off x="544421" y="933720"/>
            <a:ext cx="257810" cy="257810"/>
          </a:xfrm>
          <a:custGeom>
            <a:avLst/>
            <a:gdLst/>
            <a:ahLst/>
            <a:cxnLst/>
            <a:rect l="l" t="t" r="r" b="b"/>
            <a:pathLst>
              <a:path w="257810" h="257809">
                <a:moveTo>
                  <a:pt x="128778" y="0"/>
                </a:moveTo>
                <a:lnTo>
                  <a:pt x="78652" y="10120"/>
                </a:lnTo>
                <a:lnTo>
                  <a:pt x="37719" y="37718"/>
                </a:lnTo>
                <a:lnTo>
                  <a:pt x="10120" y="78652"/>
                </a:lnTo>
                <a:lnTo>
                  <a:pt x="0" y="128777"/>
                </a:lnTo>
                <a:lnTo>
                  <a:pt x="10120" y="178903"/>
                </a:lnTo>
                <a:lnTo>
                  <a:pt x="37719" y="219836"/>
                </a:lnTo>
                <a:lnTo>
                  <a:pt x="78652" y="247435"/>
                </a:lnTo>
                <a:lnTo>
                  <a:pt x="128778" y="257555"/>
                </a:lnTo>
                <a:lnTo>
                  <a:pt x="178903" y="247435"/>
                </a:lnTo>
                <a:lnTo>
                  <a:pt x="219837" y="219836"/>
                </a:lnTo>
                <a:lnTo>
                  <a:pt x="247435" y="178903"/>
                </a:lnTo>
                <a:lnTo>
                  <a:pt x="257556" y="128777"/>
                </a:lnTo>
                <a:lnTo>
                  <a:pt x="247435" y="78652"/>
                </a:lnTo>
                <a:lnTo>
                  <a:pt x="219836" y="37718"/>
                </a:lnTo>
                <a:lnTo>
                  <a:pt x="178903" y="10120"/>
                </a:lnTo>
                <a:lnTo>
                  <a:pt x="128778" y="0"/>
                </a:lnTo>
                <a:close/>
              </a:path>
            </a:pathLst>
          </a:custGeom>
          <a:solidFill>
            <a:srgbClr val="4B8B2B"/>
          </a:solidFill>
        </p:spPr>
        <p:txBody>
          <a:bodyPr wrap="square" lIns="0" tIns="0" rIns="0" bIns="0" rtlCol="0" anchor="ctr"/>
          <a:lstStyle/>
          <a:p>
            <a:pPr marL="12700" marR="0" lvl="0" indent="0" algn="ctr" defTabSz="914400" rtl="0" eaLnBrk="1" fontAlgn="auto" latinLnBrk="0" hangingPunct="1">
              <a:lnSpc>
                <a:spcPct val="100000"/>
              </a:lnSpc>
              <a:spcBef>
                <a:spcPts val="105"/>
              </a:spcBef>
              <a:spcAft>
                <a:spcPts val="0"/>
              </a:spcAft>
              <a:buClrTx/>
              <a:buSzTx/>
              <a:buFontTx/>
              <a:buNone/>
              <a:tabLst/>
              <a:defRPr/>
            </a:pPr>
            <a:r>
              <a:rPr kumimoji="0" lang="en-US" sz="1050" b="1" i="0" u="none" strike="noStrike" kern="1200" cap="none" spc="0" normalizeH="0" baseline="0" noProof="0" dirty="0">
                <a:ln>
                  <a:noFill/>
                </a:ln>
                <a:solidFill>
                  <a:srgbClr val="FFFFFF"/>
                </a:solidFill>
                <a:effectLst/>
                <a:uLnTx/>
                <a:uFillTx/>
                <a:latin typeface="Segoe UI"/>
                <a:ea typeface="+mn-ea"/>
                <a:cs typeface="Segoe UI"/>
              </a:rPr>
              <a:t>1</a:t>
            </a:r>
            <a:endParaRPr kumimoji="0" lang="en-US" sz="1050" b="0" i="0" u="none" strike="noStrike" kern="1200" cap="none" spc="0" normalizeH="0" baseline="0" noProof="0" dirty="0">
              <a:ln>
                <a:noFill/>
              </a:ln>
              <a:solidFill>
                <a:prstClr val="black"/>
              </a:solidFill>
              <a:effectLst/>
              <a:uLnTx/>
              <a:uFillTx/>
              <a:latin typeface="Segoe UI"/>
              <a:ea typeface="+mn-ea"/>
              <a:cs typeface="Segoe UI"/>
            </a:endParaRPr>
          </a:p>
        </p:txBody>
      </p:sp>
      <p:sp>
        <p:nvSpPr>
          <p:cNvPr id="5" name="Slide Number Placeholder 4">
            <a:extLst>
              <a:ext uri="{FF2B5EF4-FFF2-40B4-BE49-F238E27FC236}">
                <a16:creationId xmlns:a16="http://schemas.microsoft.com/office/drawing/2014/main" id="{16E61E77-A298-4DD1-8E43-D557C4A15674}"/>
              </a:ext>
            </a:extLst>
          </p:cNvPr>
          <p:cNvSpPr>
            <a:spLocks noGrp="1"/>
          </p:cNvSpPr>
          <p:nvPr>
            <p:ph type="sldNum" sz="quarter" idx="4"/>
          </p:nvPr>
        </p:nvSpPr>
        <p:spPr/>
        <p:txBody>
          <a:bodyPr/>
          <a:lstStyle/>
          <a:p>
            <a:fld id="{5D2F3693-3E64-EA49-9E40-0333868C2033}" type="slidenum">
              <a:rPr lang="en-US" smtClean="0"/>
              <a:pPr/>
              <a:t>26</a:t>
            </a:fld>
            <a:r>
              <a:rPr lang="en-US" dirty="0"/>
              <a:t> of 108</a:t>
            </a:r>
          </a:p>
        </p:txBody>
      </p:sp>
      <p:sp>
        <p:nvSpPr>
          <p:cNvPr id="10" name="object 34">
            <a:extLst>
              <a:ext uri="{FF2B5EF4-FFF2-40B4-BE49-F238E27FC236}">
                <a16:creationId xmlns:a16="http://schemas.microsoft.com/office/drawing/2014/main" id="{74774EC4-6445-4715-825F-F7C3A8AFD16F}"/>
              </a:ext>
            </a:extLst>
          </p:cNvPr>
          <p:cNvSpPr/>
          <p:nvPr/>
        </p:nvSpPr>
        <p:spPr>
          <a:xfrm>
            <a:off x="4932123" y="2274692"/>
            <a:ext cx="257810" cy="259079"/>
          </a:xfrm>
          <a:custGeom>
            <a:avLst/>
            <a:gdLst/>
            <a:ahLst/>
            <a:cxnLst/>
            <a:rect l="l" t="t" r="r" b="b"/>
            <a:pathLst>
              <a:path w="257810" h="259080">
                <a:moveTo>
                  <a:pt x="128778" y="0"/>
                </a:moveTo>
                <a:lnTo>
                  <a:pt x="78652" y="10180"/>
                </a:lnTo>
                <a:lnTo>
                  <a:pt x="37719" y="37942"/>
                </a:lnTo>
                <a:lnTo>
                  <a:pt x="10120" y="79118"/>
                </a:lnTo>
                <a:lnTo>
                  <a:pt x="0" y="129539"/>
                </a:lnTo>
                <a:lnTo>
                  <a:pt x="10120" y="179961"/>
                </a:lnTo>
                <a:lnTo>
                  <a:pt x="37719" y="221137"/>
                </a:lnTo>
                <a:lnTo>
                  <a:pt x="78652" y="248899"/>
                </a:lnTo>
                <a:lnTo>
                  <a:pt x="128778" y="259079"/>
                </a:lnTo>
                <a:lnTo>
                  <a:pt x="178903" y="248899"/>
                </a:lnTo>
                <a:lnTo>
                  <a:pt x="219837" y="221137"/>
                </a:lnTo>
                <a:lnTo>
                  <a:pt x="247435" y="179961"/>
                </a:lnTo>
                <a:lnTo>
                  <a:pt x="257556" y="129539"/>
                </a:lnTo>
                <a:lnTo>
                  <a:pt x="247435" y="79118"/>
                </a:lnTo>
                <a:lnTo>
                  <a:pt x="219836" y="37942"/>
                </a:lnTo>
                <a:lnTo>
                  <a:pt x="178903" y="10180"/>
                </a:lnTo>
                <a:lnTo>
                  <a:pt x="128778" y="0"/>
                </a:lnTo>
                <a:close/>
              </a:path>
            </a:pathLst>
          </a:custGeom>
          <a:solidFill>
            <a:srgbClr val="460968"/>
          </a:solidFill>
        </p:spPr>
        <p:txBody>
          <a:bodyPr wrap="square" lIns="0" tIns="0" rIns="0" bIns="0" rtlCol="0"/>
          <a:lstStyle/>
          <a:p>
            <a:endParaRPr/>
          </a:p>
        </p:txBody>
      </p:sp>
      <p:sp>
        <p:nvSpPr>
          <p:cNvPr id="11" name="object 35">
            <a:extLst>
              <a:ext uri="{FF2B5EF4-FFF2-40B4-BE49-F238E27FC236}">
                <a16:creationId xmlns:a16="http://schemas.microsoft.com/office/drawing/2014/main" id="{EA490067-1FFA-4127-BB99-7617F6730D5A}"/>
              </a:ext>
            </a:extLst>
          </p:cNvPr>
          <p:cNvSpPr txBox="1"/>
          <p:nvPr/>
        </p:nvSpPr>
        <p:spPr>
          <a:xfrm>
            <a:off x="5009802" y="2306914"/>
            <a:ext cx="102870" cy="186690"/>
          </a:xfrm>
          <a:prstGeom prst="rect">
            <a:avLst/>
          </a:prstGeom>
        </p:spPr>
        <p:txBody>
          <a:bodyPr vert="horz" wrap="square" lIns="0" tIns="13335" rIns="0" bIns="0" rtlCol="0">
            <a:spAutoFit/>
          </a:bodyPr>
          <a:lstStyle/>
          <a:p>
            <a:pPr marL="12700">
              <a:lnSpc>
                <a:spcPct val="100000"/>
              </a:lnSpc>
              <a:spcBef>
                <a:spcPts val="105"/>
              </a:spcBef>
            </a:pPr>
            <a:r>
              <a:rPr sz="1050" b="1" dirty="0">
                <a:solidFill>
                  <a:srgbClr val="FFFFFF"/>
                </a:solidFill>
                <a:latin typeface="Segoe UI"/>
                <a:cs typeface="Segoe UI"/>
              </a:rPr>
              <a:t>2</a:t>
            </a:r>
            <a:endParaRPr sz="1050" dirty="0">
              <a:latin typeface="Segoe UI"/>
              <a:cs typeface="Segoe UI"/>
            </a:endParaRPr>
          </a:p>
        </p:txBody>
      </p:sp>
      <p:sp>
        <p:nvSpPr>
          <p:cNvPr id="12" name="object 34">
            <a:extLst>
              <a:ext uri="{FF2B5EF4-FFF2-40B4-BE49-F238E27FC236}">
                <a16:creationId xmlns:a16="http://schemas.microsoft.com/office/drawing/2014/main" id="{854F186F-31D5-4E97-BFEE-AE50BE9D5F3D}"/>
              </a:ext>
            </a:extLst>
          </p:cNvPr>
          <p:cNvSpPr/>
          <p:nvPr/>
        </p:nvSpPr>
        <p:spPr>
          <a:xfrm>
            <a:off x="535218" y="5190686"/>
            <a:ext cx="257810" cy="259079"/>
          </a:xfrm>
          <a:custGeom>
            <a:avLst/>
            <a:gdLst/>
            <a:ahLst/>
            <a:cxnLst/>
            <a:rect l="l" t="t" r="r" b="b"/>
            <a:pathLst>
              <a:path w="257810" h="259080">
                <a:moveTo>
                  <a:pt x="128778" y="0"/>
                </a:moveTo>
                <a:lnTo>
                  <a:pt x="78652" y="10180"/>
                </a:lnTo>
                <a:lnTo>
                  <a:pt x="37719" y="37942"/>
                </a:lnTo>
                <a:lnTo>
                  <a:pt x="10120" y="79118"/>
                </a:lnTo>
                <a:lnTo>
                  <a:pt x="0" y="129539"/>
                </a:lnTo>
                <a:lnTo>
                  <a:pt x="10120" y="179961"/>
                </a:lnTo>
                <a:lnTo>
                  <a:pt x="37719" y="221137"/>
                </a:lnTo>
                <a:lnTo>
                  <a:pt x="78652" y="248899"/>
                </a:lnTo>
                <a:lnTo>
                  <a:pt x="128778" y="259079"/>
                </a:lnTo>
                <a:lnTo>
                  <a:pt x="178903" y="248899"/>
                </a:lnTo>
                <a:lnTo>
                  <a:pt x="219837" y="221137"/>
                </a:lnTo>
                <a:lnTo>
                  <a:pt x="247435" y="179961"/>
                </a:lnTo>
                <a:lnTo>
                  <a:pt x="257556" y="129539"/>
                </a:lnTo>
                <a:lnTo>
                  <a:pt x="247435" y="79118"/>
                </a:lnTo>
                <a:lnTo>
                  <a:pt x="219836" y="37942"/>
                </a:lnTo>
                <a:lnTo>
                  <a:pt x="178903" y="10180"/>
                </a:lnTo>
                <a:lnTo>
                  <a:pt x="128778" y="0"/>
                </a:lnTo>
                <a:close/>
              </a:path>
            </a:pathLst>
          </a:custGeom>
          <a:solidFill>
            <a:srgbClr val="460968"/>
          </a:solidFill>
        </p:spPr>
        <p:txBody>
          <a:bodyPr wrap="square" lIns="0" tIns="0" rIns="0" bIns="0" rtlCol="0"/>
          <a:lstStyle/>
          <a:p>
            <a:endParaRPr/>
          </a:p>
        </p:txBody>
      </p:sp>
      <p:sp>
        <p:nvSpPr>
          <p:cNvPr id="13" name="object 35">
            <a:extLst>
              <a:ext uri="{FF2B5EF4-FFF2-40B4-BE49-F238E27FC236}">
                <a16:creationId xmlns:a16="http://schemas.microsoft.com/office/drawing/2014/main" id="{F5AC04AC-E820-4BA0-BA35-A246993DBE96}"/>
              </a:ext>
            </a:extLst>
          </p:cNvPr>
          <p:cNvSpPr txBox="1"/>
          <p:nvPr/>
        </p:nvSpPr>
        <p:spPr>
          <a:xfrm>
            <a:off x="612897" y="5222908"/>
            <a:ext cx="102870" cy="186690"/>
          </a:xfrm>
          <a:prstGeom prst="rect">
            <a:avLst/>
          </a:prstGeom>
        </p:spPr>
        <p:txBody>
          <a:bodyPr vert="horz" wrap="square" lIns="0" tIns="13335" rIns="0" bIns="0" rtlCol="0">
            <a:spAutoFit/>
          </a:bodyPr>
          <a:lstStyle/>
          <a:p>
            <a:pPr marL="12700">
              <a:lnSpc>
                <a:spcPct val="100000"/>
              </a:lnSpc>
              <a:spcBef>
                <a:spcPts val="105"/>
              </a:spcBef>
            </a:pPr>
            <a:r>
              <a:rPr sz="1050" b="1" dirty="0">
                <a:solidFill>
                  <a:srgbClr val="FFFFFF"/>
                </a:solidFill>
                <a:latin typeface="Segoe UI"/>
                <a:cs typeface="Segoe UI"/>
              </a:rPr>
              <a:t>2</a:t>
            </a:r>
            <a:endParaRPr sz="1050" dirty="0">
              <a:latin typeface="Segoe UI"/>
              <a:cs typeface="Segoe UI"/>
            </a:endParaRPr>
          </a:p>
        </p:txBody>
      </p:sp>
      <p:sp>
        <p:nvSpPr>
          <p:cNvPr id="14" name="Green Box">
            <a:extLst>
              <a:ext uri="{FF2B5EF4-FFF2-40B4-BE49-F238E27FC236}">
                <a16:creationId xmlns:a16="http://schemas.microsoft.com/office/drawing/2014/main" id="{2E68C203-84CF-44F1-8719-561EE64D06BD}"/>
              </a:ext>
            </a:extLst>
          </p:cNvPr>
          <p:cNvSpPr txBox="1"/>
          <p:nvPr/>
        </p:nvSpPr>
        <p:spPr>
          <a:xfrm>
            <a:off x="715767" y="5222909"/>
            <a:ext cx="3556121" cy="520944"/>
          </a:xfrm>
          <a:prstGeom prst="rect">
            <a:avLst/>
          </a:prstGeom>
          <a:noFill/>
          <a:ln w="25400">
            <a:solidFill>
              <a:srgbClr val="460968"/>
            </a:solidFill>
          </a:ln>
        </p:spPr>
        <p:txBody>
          <a:bodyPr vert="horz" wrap="square" lIns="0" tIns="40640" rIns="0" bIns="0" rtlCol="0">
            <a:noAutofit/>
          </a:bodyPr>
          <a:lstStyle/>
          <a:p>
            <a:pPr>
              <a:lnSpc>
                <a:spcPct val="100000"/>
              </a:lnSpc>
              <a:spcBef>
                <a:spcPts val="320"/>
              </a:spcBef>
            </a:pPr>
            <a:endParaRPr sz="1050" dirty="0">
              <a:latin typeface="Segoe UI"/>
              <a:cs typeface="Segoe UI"/>
            </a:endParaRPr>
          </a:p>
        </p:txBody>
      </p:sp>
    </p:spTree>
    <p:extLst>
      <p:ext uri="{BB962C8B-B14F-4D97-AF65-F5344CB8AC3E}">
        <p14:creationId xmlns:p14="http://schemas.microsoft.com/office/powerpoint/2010/main" val="20235824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Content Placeholder 40">
            <a:extLst>
              <a:ext uri="{FF2B5EF4-FFF2-40B4-BE49-F238E27FC236}">
                <a16:creationId xmlns:a16="http://schemas.microsoft.com/office/drawing/2014/main" id="{B8B022AD-7400-412E-81C3-FABF62161E83}"/>
              </a:ext>
            </a:extLst>
          </p:cNvPr>
          <p:cNvSpPr>
            <a:spLocks noGrp="1"/>
          </p:cNvSpPr>
          <p:nvPr>
            <p:ph idx="1"/>
          </p:nvPr>
        </p:nvSpPr>
        <p:spPr>
          <a:xfrm>
            <a:off x="5207036" y="544482"/>
            <a:ext cx="3653185" cy="5793256"/>
          </a:xfrm>
        </p:spPr>
        <p:txBody>
          <a:bodyPr/>
          <a:lstStyle/>
          <a:p>
            <a:pPr>
              <a:spcAft>
                <a:spcPts val="300"/>
              </a:spcAft>
            </a:pPr>
            <a:r>
              <a:rPr lang="en-US" dirty="0"/>
              <a:t>The seventh warning and precaution of the FINTEPLA PI explains that serotonin syndrome may occur with FINTEPLA, particularly with concomitant administration </a:t>
            </a:r>
            <a:br>
              <a:rPr lang="en-US" dirty="0"/>
            </a:br>
            <a:r>
              <a:rPr lang="en-US" dirty="0"/>
              <a:t>of FINTEPLA with other serotonergic drugs, such as:</a:t>
            </a:r>
          </a:p>
          <a:p>
            <a:pPr lvl="1"/>
            <a:r>
              <a:rPr lang="en-US" dirty="0"/>
              <a:t>Selective serotonin-norepinephrine reuptake inhibitors (SNRIs)</a:t>
            </a:r>
          </a:p>
          <a:p>
            <a:pPr lvl="1"/>
            <a:r>
              <a:rPr lang="en-US" dirty="0"/>
              <a:t>Selective serotonin reuptake inhibitors (SSRIs)</a:t>
            </a:r>
          </a:p>
          <a:p>
            <a:pPr lvl="1"/>
            <a:r>
              <a:rPr lang="en-US" dirty="0"/>
              <a:t>Tricyclic antidepressants (TCAs)</a:t>
            </a:r>
          </a:p>
          <a:p>
            <a:pPr lvl="1"/>
            <a:r>
              <a:rPr lang="en-US" dirty="0"/>
              <a:t>Bupropion</a:t>
            </a:r>
          </a:p>
          <a:p>
            <a:pPr lvl="1"/>
            <a:r>
              <a:rPr lang="en-US" dirty="0"/>
              <a:t>Triptans</a:t>
            </a:r>
          </a:p>
          <a:p>
            <a:pPr lvl="1"/>
            <a:r>
              <a:rPr lang="en-US" dirty="0"/>
              <a:t>Dietary supplements (e.g., St. John’s Wort, tryptophan)</a:t>
            </a:r>
          </a:p>
          <a:p>
            <a:pPr lvl="1"/>
            <a:r>
              <a:rPr lang="en-US" dirty="0"/>
              <a:t>Drugs that impair metabolism of serotonin (i.e., MAOIs)</a:t>
            </a:r>
          </a:p>
          <a:p>
            <a:pPr lvl="1"/>
            <a:r>
              <a:rPr lang="en-US" dirty="0"/>
              <a:t>Dextromethorphan</a:t>
            </a:r>
          </a:p>
          <a:p>
            <a:pPr lvl="1"/>
            <a:r>
              <a:rPr lang="en-US" dirty="0"/>
              <a:t>Lithium</a:t>
            </a:r>
          </a:p>
          <a:p>
            <a:pPr lvl="1"/>
            <a:r>
              <a:rPr lang="en-US" dirty="0"/>
              <a:t>Tramadol</a:t>
            </a:r>
          </a:p>
          <a:p>
            <a:pPr lvl="1">
              <a:spcAft>
                <a:spcPts val="600"/>
              </a:spcAft>
            </a:pPr>
            <a:r>
              <a:rPr lang="en-US" dirty="0"/>
              <a:t>Antipsychotics with serotonergic agonist activity</a:t>
            </a:r>
          </a:p>
          <a:p>
            <a:r>
              <a:rPr lang="en-US" dirty="0"/>
              <a:t>Patients should be monitored for the emergence of signs and symptoms and treatment with FINTEPLA should be stopped if serotonin syndrome is suspected.</a:t>
            </a:r>
          </a:p>
          <a:p>
            <a:r>
              <a:rPr lang="en-US" dirty="0"/>
              <a:t>Remember that Section 4 states that FINTEPLA is contraindicated in patients who are concomitantly using MAOIs or have used an MAOI within 14 days due to an increased risk of serotonin syndrome.</a:t>
            </a:r>
          </a:p>
        </p:txBody>
      </p:sp>
      <p:pic>
        <p:nvPicPr>
          <p:cNvPr id="47" name="Picture Placeholder 46">
            <a:extLst>
              <a:ext uri="{FF2B5EF4-FFF2-40B4-BE49-F238E27FC236}">
                <a16:creationId xmlns:a16="http://schemas.microsoft.com/office/drawing/2014/main" id="{C1DDB0F8-37AD-43AF-8AB0-45D93582F4AD}"/>
              </a:ext>
            </a:extLst>
          </p:cNvPr>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352" r="352"/>
          <a:stretch/>
        </p:blipFill>
        <p:spPr>
          <a:xfrm>
            <a:off x="311426" y="470450"/>
            <a:ext cx="4416552" cy="5756108"/>
          </a:xfrm>
        </p:spPr>
      </p:pic>
      <p:sp>
        <p:nvSpPr>
          <p:cNvPr id="58" name="Green Box">
            <a:extLst>
              <a:ext uri="{FF2B5EF4-FFF2-40B4-BE49-F238E27FC236}">
                <a16:creationId xmlns:a16="http://schemas.microsoft.com/office/drawing/2014/main" id="{011A2CCF-0A9D-450E-8086-D2AC721D9CF4}"/>
              </a:ext>
            </a:extLst>
          </p:cNvPr>
          <p:cNvSpPr txBox="1"/>
          <p:nvPr/>
        </p:nvSpPr>
        <p:spPr>
          <a:xfrm>
            <a:off x="727644" y="952088"/>
            <a:ext cx="3556121" cy="1562512"/>
          </a:xfrm>
          <a:prstGeom prst="rect">
            <a:avLst/>
          </a:prstGeom>
          <a:noFill/>
          <a:ln w="25400">
            <a:solidFill>
              <a:srgbClr val="4B8B2B"/>
            </a:solidFill>
          </a:ln>
        </p:spPr>
        <p:txBody>
          <a:bodyPr vert="horz" wrap="square" lIns="0" tIns="40640" rIns="0" bIns="0" rtlCol="0">
            <a:noAutofit/>
          </a:bodyPr>
          <a:lstStyle/>
          <a:p>
            <a:pPr>
              <a:lnSpc>
                <a:spcPct val="100000"/>
              </a:lnSpc>
              <a:spcBef>
                <a:spcPts val="320"/>
              </a:spcBef>
            </a:pPr>
            <a:endParaRPr sz="1050" dirty="0">
              <a:latin typeface="Segoe UI"/>
              <a:cs typeface="Segoe UI"/>
            </a:endParaRPr>
          </a:p>
        </p:txBody>
      </p:sp>
      <p:sp>
        <p:nvSpPr>
          <p:cNvPr id="59" name="#1">
            <a:extLst>
              <a:ext uri="{FF2B5EF4-FFF2-40B4-BE49-F238E27FC236}">
                <a16:creationId xmlns:a16="http://schemas.microsoft.com/office/drawing/2014/main" id="{6504A9A4-3DFB-488C-9D05-ACEE4CDFFF4C}"/>
              </a:ext>
            </a:extLst>
          </p:cNvPr>
          <p:cNvSpPr/>
          <p:nvPr/>
        </p:nvSpPr>
        <p:spPr>
          <a:xfrm>
            <a:off x="588222" y="991570"/>
            <a:ext cx="257810" cy="257810"/>
          </a:xfrm>
          <a:custGeom>
            <a:avLst/>
            <a:gdLst/>
            <a:ahLst/>
            <a:cxnLst/>
            <a:rect l="l" t="t" r="r" b="b"/>
            <a:pathLst>
              <a:path w="257810" h="257809">
                <a:moveTo>
                  <a:pt x="128778" y="0"/>
                </a:moveTo>
                <a:lnTo>
                  <a:pt x="78652" y="10120"/>
                </a:lnTo>
                <a:lnTo>
                  <a:pt x="37719" y="37718"/>
                </a:lnTo>
                <a:lnTo>
                  <a:pt x="10120" y="78652"/>
                </a:lnTo>
                <a:lnTo>
                  <a:pt x="0" y="128777"/>
                </a:lnTo>
                <a:lnTo>
                  <a:pt x="10120" y="178903"/>
                </a:lnTo>
                <a:lnTo>
                  <a:pt x="37719" y="219836"/>
                </a:lnTo>
                <a:lnTo>
                  <a:pt x="78652" y="247435"/>
                </a:lnTo>
                <a:lnTo>
                  <a:pt x="128778" y="257555"/>
                </a:lnTo>
                <a:lnTo>
                  <a:pt x="178903" y="247435"/>
                </a:lnTo>
                <a:lnTo>
                  <a:pt x="219837" y="219836"/>
                </a:lnTo>
                <a:lnTo>
                  <a:pt x="247435" y="178903"/>
                </a:lnTo>
                <a:lnTo>
                  <a:pt x="257556" y="128777"/>
                </a:lnTo>
                <a:lnTo>
                  <a:pt x="247435" y="78652"/>
                </a:lnTo>
                <a:lnTo>
                  <a:pt x="219836" y="37718"/>
                </a:lnTo>
                <a:lnTo>
                  <a:pt x="178903" y="10120"/>
                </a:lnTo>
                <a:lnTo>
                  <a:pt x="128778" y="0"/>
                </a:lnTo>
                <a:close/>
              </a:path>
            </a:pathLst>
          </a:custGeom>
          <a:solidFill>
            <a:srgbClr val="4B8B2B"/>
          </a:solidFill>
        </p:spPr>
        <p:txBody>
          <a:bodyPr wrap="square" lIns="0" tIns="0" rIns="0" bIns="0" rtlCol="0" anchor="ctr"/>
          <a:lstStyle/>
          <a:p>
            <a:pPr marL="12700" marR="0" lvl="0" indent="0" algn="ctr" defTabSz="914400" rtl="0" eaLnBrk="1" fontAlgn="auto" latinLnBrk="0" hangingPunct="1">
              <a:lnSpc>
                <a:spcPct val="100000"/>
              </a:lnSpc>
              <a:spcBef>
                <a:spcPts val="105"/>
              </a:spcBef>
              <a:spcAft>
                <a:spcPts val="0"/>
              </a:spcAft>
              <a:buClrTx/>
              <a:buSzTx/>
              <a:buFontTx/>
              <a:buNone/>
              <a:tabLst/>
              <a:defRPr/>
            </a:pPr>
            <a:r>
              <a:rPr kumimoji="0" lang="en-US" sz="1050" b="1" i="0" u="none" strike="noStrike" kern="1200" cap="none" spc="0" normalizeH="0" baseline="0" noProof="0" dirty="0">
                <a:ln>
                  <a:noFill/>
                </a:ln>
                <a:solidFill>
                  <a:srgbClr val="FFFFFF"/>
                </a:solidFill>
                <a:effectLst/>
                <a:uLnTx/>
                <a:uFillTx/>
                <a:latin typeface="Segoe UI"/>
                <a:ea typeface="+mn-ea"/>
                <a:cs typeface="Segoe UI"/>
              </a:rPr>
              <a:t>1</a:t>
            </a:r>
            <a:endParaRPr kumimoji="0" lang="en-US" sz="1050" b="0" i="0" u="none" strike="noStrike" kern="1200" cap="none" spc="0" normalizeH="0" baseline="0" noProof="0" dirty="0">
              <a:ln>
                <a:noFill/>
              </a:ln>
              <a:solidFill>
                <a:prstClr val="black"/>
              </a:solidFill>
              <a:effectLst/>
              <a:uLnTx/>
              <a:uFillTx/>
              <a:latin typeface="Segoe UI"/>
              <a:ea typeface="+mn-ea"/>
              <a:cs typeface="Segoe UI"/>
            </a:endParaRPr>
          </a:p>
        </p:txBody>
      </p:sp>
      <p:sp>
        <p:nvSpPr>
          <p:cNvPr id="3" name="Slide Number Placeholder 2">
            <a:extLst>
              <a:ext uri="{FF2B5EF4-FFF2-40B4-BE49-F238E27FC236}">
                <a16:creationId xmlns:a16="http://schemas.microsoft.com/office/drawing/2014/main" id="{280A2813-4A1D-4E17-B662-0B23C29BDA22}"/>
              </a:ext>
            </a:extLst>
          </p:cNvPr>
          <p:cNvSpPr>
            <a:spLocks noGrp="1"/>
          </p:cNvSpPr>
          <p:nvPr>
            <p:ph type="sldNum" sz="quarter" idx="4"/>
          </p:nvPr>
        </p:nvSpPr>
        <p:spPr/>
        <p:txBody>
          <a:bodyPr/>
          <a:lstStyle/>
          <a:p>
            <a:fld id="{5D2F3693-3E64-EA49-9E40-0333868C2033}" type="slidenum">
              <a:rPr lang="en-US" smtClean="0"/>
              <a:pPr/>
              <a:t>27</a:t>
            </a:fld>
            <a:r>
              <a:rPr lang="en-US" dirty="0"/>
              <a:t> of 108</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Content Placeholder 53">
            <a:extLst>
              <a:ext uri="{FF2B5EF4-FFF2-40B4-BE49-F238E27FC236}">
                <a16:creationId xmlns:a16="http://schemas.microsoft.com/office/drawing/2014/main" id="{4096D9FF-6FC7-41C8-AE57-A1565CB62E30}"/>
              </a:ext>
            </a:extLst>
          </p:cNvPr>
          <p:cNvSpPr>
            <a:spLocks noGrp="1"/>
          </p:cNvSpPr>
          <p:nvPr>
            <p:ph idx="1"/>
          </p:nvPr>
        </p:nvSpPr>
        <p:spPr>
          <a:xfrm>
            <a:off x="5207036" y="544482"/>
            <a:ext cx="3653185" cy="5793256"/>
          </a:xfrm>
        </p:spPr>
        <p:txBody>
          <a:bodyPr/>
          <a:lstStyle/>
          <a:p>
            <a:r>
              <a:rPr lang="en-US" dirty="0"/>
              <a:t>Section 5.8 of the FINTEPLA PI explains that FINTEPLA can cause an increase in blood pressure. However, in clinical trials of up to 3 years in duration, no patient (pediatric or adult) receiving FINTEPLA developed a hypertensive crisis. Patients treated with FINTEPLA should have their blood pressure monitored. </a:t>
            </a:r>
          </a:p>
          <a:p>
            <a:r>
              <a:rPr lang="en-US" dirty="0"/>
              <a:t>The final warning and precaution of the FINTEPLA PI explains that fenfluramine can cause mydriasis, which is dilation of the pupil, and can lead to the development of angle closure glaucoma.</a:t>
            </a:r>
          </a:p>
          <a:p>
            <a:r>
              <a:rPr lang="en-US" dirty="0"/>
              <a:t>Angle-closure glaucoma, which is also referred to as narrow-angle glaucoma, is a sudden rise in eye pressure due to blocked drainage canals. Symptoms include headaches, eye pain, nausea, rainbows around lights at night, and very blurred vision.</a:t>
            </a:r>
          </a:p>
          <a:p>
            <a:r>
              <a:rPr lang="en-US" dirty="0"/>
              <a:t>Discontinuation of FINTEPLA should be considered </a:t>
            </a:r>
            <a:br>
              <a:rPr lang="en-US" dirty="0"/>
            </a:br>
            <a:r>
              <a:rPr lang="en-US" dirty="0"/>
              <a:t>in patients with acute decreases in visual acuity or </a:t>
            </a:r>
            <a:br>
              <a:rPr lang="en-US" dirty="0"/>
            </a:br>
            <a:r>
              <a:rPr lang="en-US" dirty="0"/>
              <a:t>ocular pain.</a:t>
            </a:r>
          </a:p>
          <a:p>
            <a:r>
              <a:rPr lang="en-US" dirty="0"/>
              <a:t>Section 6 of the PI describes the adverse reactions associated with FINTEPLA. It begins by explaining that several important adverse reactions are described in more detail in the various warnings and precautions sections of the FINTEPLA PI.</a:t>
            </a:r>
          </a:p>
          <a:p>
            <a:endParaRPr lang="en-US" dirty="0"/>
          </a:p>
        </p:txBody>
      </p:sp>
      <p:pic>
        <p:nvPicPr>
          <p:cNvPr id="62" name="Picture Placeholder 61">
            <a:extLst>
              <a:ext uri="{FF2B5EF4-FFF2-40B4-BE49-F238E27FC236}">
                <a16:creationId xmlns:a16="http://schemas.microsoft.com/office/drawing/2014/main" id="{778DB579-A7F0-42F2-8A44-1A889B9E639D}"/>
              </a:ext>
            </a:extLst>
          </p:cNvPr>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352" r="352"/>
          <a:stretch/>
        </p:blipFill>
        <p:spPr>
          <a:xfrm>
            <a:off x="311426" y="470450"/>
            <a:ext cx="4416552" cy="5756108"/>
          </a:xfrm>
        </p:spPr>
      </p:pic>
      <p:grpSp>
        <p:nvGrpSpPr>
          <p:cNvPr id="2" name="Group 1">
            <a:extLst>
              <a:ext uri="{FF2B5EF4-FFF2-40B4-BE49-F238E27FC236}">
                <a16:creationId xmlns:a16="http://schemas.microsoft.com/office/drawing/2014/main" id="{0BE38BEF-4AFD-2D4B-9DF6-D30587F77652}"/>
              </a:ext>
            </a:extLst>
          </p:cNvPr>
          <p:cNvGrpSpPr/>
          <p:nvPr/>
        </p:nvGrpSpPr>
        <p:grpSpPr>
          <a:xfrm>
            <a:off x="4897112" y="1680504"/>
            <a:ext cx="257810" cy="257810"/>
            <a:chOff x="4878323" y="1680504"/>
            <a:chExt cx="257810" cy="257810"/>
          </a:xfrm>
        </p:grpSpPr>
        <p:sp>
          <p:nvSpPr>
            <p:cNvPr id="65" name="object 34">
              <a:extLst>
                <a:ext uri="{FF2B5EF4-FFF2-40B4-BE49-F238E27FC236}">
                  <a16:creationId xmlns:a16="http://schemas.microsoft.com/office/drawing/2014/main" id="{524119C0-F6E1-4E6F-99A9-7E6368A475CF}"/>
                </a:ext>
              </a:extLst>
            </p:cNvPr>
            <p:cNvSpPr/>
            <p:nvPr/>
          </p:nvSpPr>
          <p:spPr>
            <a:xfrm>
              <a:off x="4878323" y="1680504"/>
              <a:ext cx="257810" cy="257810"/>
            </a:xfrm>
            <a:custGeom>
              <a:avLst/>
              <a:gdLst/>
              <a:ahLst/>
              <a:cxnLst/>
              <a:rect l="l" t="t" r="r" b="b"/>
              <a:pathLst>
                <a:path w="257810" h="257810">
                  <a:moveTo>
                    <a:pt x="128778" y="0"/>
                  </a:moveTo>
                  <a:lnTo>
                    <a:pt x="78652" y="10120"/>
                  </a:lnTo>
                  <a:lnTo>
                    <a:pt x="37719" y="37718"/>
                  </a:lnTo>
                  <a:lnTo>
                    <a:pt x="10120" y="78652"/>
                  </a:lnTo>
                  <a:lnTo>
                    <a:pt x="0" y="128777"/>
                  </a:lnTo>
                  <a:lnTo>
                    <a:pt x="10120" y="178903"/>
                  </a:lnTo>
                  <a:lnTo>
                    <a:pt x="37719" y="219836"/>
                  </a:lnTo>
                  <a:lnTo>
                    <a:pt x="78652" y="247435"/>
                  </a:lnTo>
                  <a:lnTo>
                    <a:pt x="128778" y="257555"/>
                  </a:lnTo>
                  <a:lnTo>
                    <a:pt x="178903" y="247435"/>
                  </a:lnTo>
                  <a:lnTo>
                    <a:pt x="219837" y="219836"/>
                  </a:lnTo>
                  <a:lnTo>
                    <a:pt x="247435" y="178903"/>
                  </a:lnTo>
                  <a:lnTo>
                    <a:pt x="257556" y="128777"/>
                  </a:lnTo>
                  <a:lnTo>
                    <a:pt x="247435" y="78652"/>
                  </a:lnTo>
                  <a:lnTo>
                    <a:pt x="219836" y="37718"/>
                  </a:lnTo>
                  <a:lnTo>
                    <a:pt x="178903" y="10120"/>
                  </a:lnTo>
                  <a:lnTo>
                    <a:pt x="128778" y="0"/>
                  </a:lnTo>
                  <a:close/>
                </a:path>
              </a:pathLst>
            </a:custGeom>
            <a:solidFill>
              <a:schemeClr val="bg2"/>
            </a:solidFill>
          </p:spPr>
          <p:txBody>
            <a:bodyPr wrap="square" lIns="0" tIns="0" rIns="0" bIns="0" rtlCol="0"/>
            <a:lstStyle/>
            <a:p>
              <a:endParaRPr/>
            </a:p>
          </p:txBody>
        </p:sp>
        <p:sp>
          <p:nvSpPr>
            <p:cNvPr id="66" name="object 35">
              <a:extLst>
                <a:ext uri="{FF2B5EF4-FFF2-40B4-BE49-F238E27FC236}">
                  <a16:creationId xmlns:a16="http://schemas.microsoft.com/office/drawing/2014/main" id="{96EF278F-CAAF-4AD6-A8B9-9CE15DE90CFF}"/>
                </a:ext>
              </a:extLst>
            </p:cNvPr>
            <p:cNvSpPr txBox="1"/>
            <p:nvPr/>
          </p:nvSpPr>
          <p:spPr>
            <a:xfrm>
              <a:off x="4955993" y="1711656"/>
              <a:ext cx="102870" cy="186690"/>
            </a:xfrm>
            <a:prstGeom prst="rect">
              <a:avLst/>
            </a:prstGeom>
          </p:spPr>
          <p:txBody>
            <a:bodyPr vert="horz" wrap="square" lIns="0" tIns="13335" rIns="0" bIns="0" rtlCol="0">
              <a:spAutoFit/>
            </a:bodyPr>
            <a:lstStyle/>
            <a:p>
              <a:pPr marL="12700">
                <a:lnSpc>
                  <a:spcPct val="100000"/>
                </a:lnSpc>
                <a:spcBef>
                  <a:spcPts val="105"/>
                </a:spcBef>
              </a:pPr>
              <a:r>
                <a:rPr sz="1050" b="1" dirty="0">
                  <a:solidFill>
                    <a:srgbClr val="FFFFFF"/>
                  </a:solidFill>
                  <a:latin typeface="Segoe UI"/>
                  <a:cs typeface="Segoe UI"/>
                </a:rPr>
                <a:t>2</a:t>
              </a:r>
              <a:endParaRPr sz="1050">
                <a:latin typeface="Segoe UI"/>
                <a:cs typeface="Segoe UI"/>
              </a:endParaRPr>
            </a:p>
          </p:txBody>
        </p:sp>
      </p:grpSp>
      <p:sp>
        <p:nvSpPr>
          <p:cNvPr id="67" name="Green Box">
            <a:extLst>
              <a:ext uri="{FF2B5EF4-FFF2-40B4-BE49-F238E27FC236}">
                <a16:creationId xmlns:a16="http://schemas.microsoft.com/office/drawing/2014/main" id="{7549EAE4-2678-4125-9841-26C4186A9E54}"/>
              </a:ext>
            </a:extLst>
          </p:cNvPr>
          <p:cNvSpPr txBox="1"/>
          <p:nvPr/>
        </p:nvSpPr>
        <p:spPr>
          <a:xfrm>
            <a:off x="745750" y="2515812"/>
            <a:ext cx="3556121" cy="700049"/>
          </a:xfrm>
          <a:prstGeom prst="rect">
            <a:avLst/>
          </a:prstGeom>
          <a:noFill/>
          <a:ln w="25400">
            <a:solidFill>
              <a:srgbClr val="4B8B2B"/>
            </a:solidFill>
          </a:ln>
        </p:spPr>
        <p:txBody>
          <a:bodyPr vert="horz" wrap="square" lIns="0" tIns="40640" rIns="0" bIns="0" rtlCol="0">
            <a:noAutofit/>
          </a:bodyPr>
          <a:lstStyle/>
          <a:p>
            <a:pPr>
              <a:lnSpc>
                <a:spcPct val="100000"/>
              </a:lnSpc>
              <a:spcBef>
                <a:spcPts val="320"/>
              </a:spcBef>
            </a:pPr>
            <a:endParaRPr sz="1050" dirty="0">
              <a:latin typeface="Segoe UI"/>
              <a:cs typeface="Segoe UI"/>
            </a:endParaRPr>
          </a:p>
        </p:txBody>
      </p:sp>
      <p:sp>
        <p:nvSpPr>
          <p:cNvPr id="68" name="#1">
            <a:extLst>
              <a:ext uri="{FF2B5EF4-FFF2-40B4-BE49-F238E27FC236}">
                <a16:creationId xmlns:a16="http://schemas.microsoft.com/office/drawing/2014/main" id="{192715ED-09AD-4219-AD9A-8A236C28DC05}"/>
              </a:ext>
            </a:extLst>
          </p:cNvPr>
          <p:cNvSpPr/>
          <p:nvPr/>
        </p:nvSpPr>
        <p:spPr>
          <a:xfrm>
            <a:off x="588222" y="2555295"/>
            <a:ext cx="257810" cy="257810"/>
          </a:xfrm>
          <a:custGeom>
            <a:avLst/>
            <a:gdLst/>
            <a:ahLst/>
            <a:cxnLst/>
            <a:rect l="l" t="t" r="r" b="b"/>
            <a:pathLst>
              <a:path w="257810" h="257809">
                <a:moveTo>
                  <a:pt x="128778" y="0"/>
                </a:moveTo>
                <a:lnTo>
                  <a:pt x="78652" y="10120"/>
                </a:lnTo>
                <a:lnTo>
                  <a:pt x="37719" y="37718"/>
                </a:lnTo>
                <a:lnTo>
                  <a:pt x="10120" y="78652"/>
                </a:lnTo>
                <a:lnTo>
                  <a:pt x="0" y="128777"/>
                </a:lnTo>
                <a:lnTo>
                  <a:pt x="10120" y="178903"/>
                </a:lnTo>
                <a:lnTo>
                  <a:pt x="37719" y="219836"/>
                </a:lnTo>
                <a:lnTo>
                  <a:pt x="78652" y="247435"/>
                </a:lnTo>
                <a:lnTo>
                  <a:pt x="128778" y="257555"/>
                </a:lnTo>
                <a:lnTo>
                  <a:pt x="178903" y="247435"/>
                </a:lnTo>
                <a:lnTo>
                  <a:pt x="219837" y="219836"/>
                </a:lnTo>
                <a:lnTo>
                  <a:pt x="247435" y="178903"/>
                </a:lnTo>
                <a:lnTo>
                  <a:pt x="257556" y="128777"/>
                </a:lnTo>
                <a:lnTo>
                  <a:pt x="247435" y="78652"/>
                </a:lnTo>
                <a:lnTo>
                  <a:pt x="219836" y="37718"/>
                </a:lnTo>
                <a:lnTo>
                  <a:pt x="178903" y="10120"/>
                </a:lnTo>
                <a:lnTo>
                  <a:pt x="128778" y="0"/>
                </a:lnTo>
                <a:close/>
              </a:path>
            </a:pathLst>
          </a:custGeom>
          <a:solidFill>
            <a:srgbClr val="4B8B2B"/>
          </a:solidFill>
        </p:spPr>
        <p:txBody>
          <a:bodyPr wrap="square" lIns="0" tIns="0" rIns="0" bIns="0" rtlCol="0" anchor="ctr"/>
          <a:lstStyle/>
          <a:p>
            <a:pPr marL="12700" marR="0" lvl="0" indent="0" algn="ctr" defTabSz="914400" rtl="0" eaLnBrk="1" fontAlgn="auto" latinLnBrk="0" hangingPunct="1">
              <a:lnSpc>
                <a:spcPct val="100000"/>
              </a:lnSpc>
              <a:spcBef>
                <a:spcPts val="105"/>
              </a:spcBef>
              <a:spcAft>
                <a:spcPts val="0"/>
              </a:spcAft>
              <a:buClrTx/>
              <a:buSzTx/>
              <a:buFontTx/>
              <a:buNone/>
              <a:tabLst/>
              <a:defRPr/>
            </a:pPr>
            <a:r>
              <a:rPr kumimoji="0" lang="en-US" sz="1050" b="1" i="0" u="none" strike="noStrike" kern="1200" cap="none" spc="0" normalizeH="0" baseline="0" noProof="0" dirty="0">
                <a:ln>
                  <a:noFill/>
                </a:ln>
                <a:solidFill>
                  <a:srgbClr val="FFFFFF"/>
                </a:solidFill>
                <a:effectLst/>
                <a:uLnTx/>
                <a:uFillTx/>
                <a:latin typeface="Segoe UI"/>
                <a:ea typeface="+mn-ea"/>
                <a:cs typeface="Segoe UI"/>
              </a:rPr>
              <a:t>1</a:t>
            </a:r>
            <a:endParaRPr kumimoji="0" lang="en-US" sz="1050" b="0" i="0" u="none" strike="noStrike" kern="1200" cap="none" spc="0" normalizeH="0" baseline="0" noProof="0" dirty="0">
              <a:ln>
                <a:noFill/>
              </a:ln>
              <a:solidFill>
                <a:prstClr val="black"/>
              </a:solidFill>
              <a:effectLst/>
              <a:uLnTx/>
              <a:uFillTx/>
              <a:latin typeface="Segoe UI"/>
              <a:ea typeface="+mn-ea"/>
              <a:cs typeface="Segoe UI"/>
            </a:endParaRPr>
          </a:p>
        </p:txBody>
      </p:sp>
      <p:sp>
        <p:nvSpPr>
          <p:cNvPr id="69" name="Green Box">
            <a:extLst>
              <a:ext uri="{FF2B5EF4-FFF2-40B4-BE49-F238E27FC236}">
                <a16:creationId xmlns:a16="http://schemas.microsoft.com/office/drawing/2014/main" id="{51DBE842-9DBA-496B-8A0D-FE62350FAC9E}"/>
              </a:ext>
            </a:extLst>
          </p:cNvPr>
          <p:cNvSpPr txBox="1"/>
          <p:nvPr/>
        </p:nvSpPr>
        <p:spPr>
          <a:xfrm>
            <a:off x="745750" y="3260122"/>
            <a:ext cx="3556121" cy="494662"/>
          </a:xfrm>
          <a:prstGeom prst="rect">
            <a:avLst/>
          </a:prstGeom>
          <a:noFill/>
          <a:ln w="25400">
            <a:solidFill>
              <a:schemeClr val="bg2"/>
            </a:solidFill>
          </a:ln>
        </p:spPr>
        <p:txBody>
          <a:bodyPr vert="horz" wrap="square" lIns="0" tIns="40640" rIns="0" bIns="0" rtlCol="0">
            <a:noAutofit/>
          </a:bodyPr>
          <a:lstStyle/>
          <a:p>
            <a:pPr>
              <a:lnSpc>
                <a:spcPct val="100000"/>
              </a:lnSpc>
              <a:spcBef>
                <a:spcPts val="320"/>
              </a:spcBef>
            </a:pPr>
            <a:endParaRPr sz="1050" dirty="0">
              <a:latin typeface="Segoe UI"/>
              <a:cs typeface="Segoe UI"/>
            </a:endParaRPr>
          </a:p>
        </p:txBody>
      </p:sp>
      <p:sp>
        <p:nvSpPr>
          <p:cNvPr id="70" name="#1">
            <a:extLst>
              <a:ext uri="{FF2B5EF4-FFF2-40B4-BE49-F238E27FC236}">
                <a16:creationId xmlns:a16="http://schemas.microsoft.com/office/drawing/2014/main" id="{F9450B19-D8DB-4976-9A67-4F2F0CB8C24D}"/>
              </a:ext>
            </a:extLst>
          </p:cNvPr>
          <p:cNvSpPr/>
          <p:nvPr/>
        </p:nvSpPr>
        <p:spPr>
          <a:xfrm>
            <a:off x="588222" y="3299604"/>
            <a:ext cx="257810" cy="257810"/>
          </a:xfrm>
          <a:custGeom>
            <a:avLst/>
            <a:gdLst/>
            <a:ahLst/>
            <a:cxnLst/>
            <a:rect l="l" t="t" r="r" b="b"/>
            <a:pathLst>
              <a:path w="257810" h="257809">
                <a:moveTo>
                  <a:pt x="128778" y="0"/>
                </a:moveTo>
                <a:lnTo>
                  <a:pt x="78652" y="10120"/>
                </a:lnTo>
                <a:lnTo>
                  <a:pt x="37719" y="37718"/>
                </a:lnTo>
                <a:lnTo>
                  <a:pt x="10120" y="78652"/>
                </a:lnTo>
                <a:lnTo>
                  <a:pt x="0" y="128777"/>
                </a:lnTo>
                <a:lnTo>
                  <a:pt x="10120" y="178903"/>
                </a:lnTo>
                <a:lnTo>
                  <a:pt x="37719" y="219836"/>
                </a:lnTo>
                <a:lnTo>
                  <a:pt x="78652" y="247435"/>
                </a:lnTo>
                <a:lnTo>
                  <a:pt x="128778" y="257555"/>
                </a:lnTo>
                <a:lnTo>
                  <a:pt x="178903" y="247435"/>
                </a:lnTo>
                <a:lnTo>
                  <a:pt x="219837" y="219836"/>
                </a:lnTo>
                <a:lnTo>
                  <a:pt x="247435" y="178903"/>
                </a:lnTo>
                <a:lnTo>
                  <a:pt x="257556" y="128777"/>
                </a:lnTo>
                <a:lnTo>
                  <a:pt x="247435" y="78652"/>
                </a:lnTo>
                <a:lnTo>
                  <a:pt x="219836" y="37718"/>
                </a:lnTo>
                <a:lnTo>
                  <a:pt x="178903" y="10120"/>
                </a:lnTo>
                <a:lnTo>
                  <a:pt x="128778" y="0"/>
                </a:lnTo>
                <a:close/>
              </a:path>
            </a:pathLst>
          </a:custGeom>
          <a:solidFill>
            <a:schemeClr val="bg2"/>
          </a:solidFill>
        </p:spPr>
        <p:txBody>
          <a:bodyPr wrap="square" lIns="0" tIns="0" rIns="0" bIns="0" rtlCol="0" anchor="ctr"/>
          <a:lstStyle/>
          <a:p>
            <a:pPr marL="12700" marR="0" lvl="0" indent="0" algn="ctr" defTabSz="914400" rtl="0" eaLnBrk="1" fontAlgn="auto" latinLnBrk="0" hangingPunct="1">
              <a:lnSpc>
                <a:spcPct val="100000"/>
              </a:lnSpc>
              <a:spcBef>
                <a:spcPts val="105"/>
              </a:spcBef>
              <a:spcAft>
                <a:spcPts val="0"/>
              </a:spcAft>
              <a:buClrTx/>
              <a:buSzTx/>
              <a:buFontTx/>
              <a:buNone/>
              <a:tabLst/>
              <a:defRPr/>
            </a:pPr>
            <a:r>
              <a:rPr kumimoji="0" lang="en-US" sz="1050" b="1" i="0" u="none" strike="noStrike" kern="1200" cap="none" spc="0" normalizeH="0" baseline="0" noProof="0" dirty="0">
                <a:ln>
                  <a:noFill/>
                </a:ln>
                <a:solidFill>
                  <a:srgbClr val="FFFFFF"/>
                </a:solidFill>
                <a:effectLst/>
                <a:uLnTx/>
                <a:uFillTx/>
                <a:latin typeface="Segoe UI"/>
                <a:ea typeface="+mn-ea"/>
                <a:cs typeface="Segoe UI"/>
              </a:rPr>
              <a:t>2</a:t>
            </a:r>
            <a:endParaRPr kumimoji="0" lang="en-US" sz="1050" b="0" i="0" u="none" strike="noStrike" kern="1200" cap="none" spc="0" normalizeH="0" baseline="0" noProof="0" dirty="0">
              <a:ln>
                <a:noFill/>
              </a:ln>
              <a:solidFill>
                <a:prstClr val="black"/>
              </a:solidFill>
              <a:effectLst/>
              <a:uLnTx/>
              <a:uFillTx/>
              <a:latin typeface="Segoe UI"/>
              <a:ea typeface="+mn-ea"/>
              <a:cs typeface="Segoe UI"/>
            </a:endParaRPr>
          </a:p>
        </p:txBody>
      </p:sp>
      <p:grpSp>
        <p:nvGrpSpPr>
          <p:cNvPr id="4" name="Group 3">
            <a:extLst>
              <a:ext uri="{FF2B5EF4-FFF2-40B4-BE49-F238E27FC236}">
                <a16:creationId xmlns:a16="http://schemas.microsoft.com/office/drawing/2014/main" id="{003BE777-9668-1845-A71C-180D09FB3FA8}"/>
              </a:ext>
            </a:extLst>
          </p:cNvPr>
          <p:cNvGrpSpPr/>
          <p:nvPr/>
        </p:nvGrpSpPr>
        <p:grpSpPr>
          <a:xfrm>
            <a:off x="4897112" y="3908816"/>
            <a:ext cx="257810" cy="257810"/>
            <a:chOff x="4878323" y="3908816"/>
            <a:chExt cx="257810" cy="257810"/>
          </a:xfrm>
        </p:grpSpPr>
        <p:sp>
          <p:nvSpPr>
            <p:cNvPr id="71" name="object 34">
              <a:extLst>
                <a:ext uri="{FF2B5EF4-FFF2-40B4-BE49-F238E27FC236}">
                  <a16:creationId xmlns:a16="http://schemas.microsoft.com/office/drawing/2014/main" id="{B8C75A1E-D992-4C0B-9482-C91D8A6308C9}"/>
                </a:ext>
              </a:extLst>
            </p:cNvPr>
            <p:cNvSpPr/>
            <p:nvPr/>
          </p:nvSpPr>
          <p:spPr>
            <a:xfrm>
              <a:off x="4878323" y="3908816"/>
              <a:ext cx="257810" cy="257810"/>
            </a:xfrm>
            <a:custGeom>
              <a:avLst/>
              <a:gdLst/>
              <a:ahLst/>
              <a:cxnLst/>
              <a:rect l="l" t="t" r="r" b="b"/>
              <a:pathLst>
                <a:path w="257810" h="257810">
                  <a:moveTo>
                    <a:pt x="128778" y="0"/>
                  </a:moveTo>
                  <a:lnTo>
                    <a:pt x="78652" y="10120"/>
                  </a:lnTo>
                  <a:lnTo>
                    <a:pt x="37719" y="37718"/>
                  </a:lnTo>
                  <a:lnTo>
                    <a:pt x="10120" y="78652"/>
                  </a:lnTo>
                  <a:lnTo>
                    <a:pt x="0" y="128777"/>
                  </a:lnTo>
                  <a:lnTo>
                    <a:pt x="10120" y="178903"/>
                  </a:lnTo>
                  <a:lnTo>
                    <a:pt x="37719" y="219836"/>
                  </a:lnTo>
                  <a:lnTo>
                    <a:pt x="78652" y="247435"/>
                  </a:lnTo>
                  <a:lnTo>
                    <a:pt x="128778" y="257555"/>
                  </a:lnTo>
                  <a:lnTo>
                    <a:pt x="178903" y="247435"/>
                  </a:lnTo>
                  <a:lnTo>
                    <a:pt x="219837" y="219836"/>
                  </a:lnTo>
                  <a:lnTo>
                    <a:pt x="247435" y="178903"/>
                  </a:lnTo>
                  <a:lnTo>
                    <a:pt x="257556" y="128777"/>
                  </a:lnTo>
                  <a:lnTo>
                    <a:pt x="247435" y="78652"/>
                  </a:lnTo>
                  <a:lnTo>
                    <a:pt x="219836" y="37718"/>
                  </a:lnTo>
                  <a:lnTo>
                    <a:pt x="178903" y="10120"/>
                  </a:lnTo>
                  <a:lnTo>
                    <a:pt x="128778" y="0"/>
                  </a:lnTo>
                  <a:close/>
                </a:path>
              </a:pathLst>
            </a:custGeom>
            <a:solidFill>
              <a:schemeClr val="accent3"/>
            </a:solidFill>
          </p:spPr>
          <p:txBody>
            <a:bodyPr wrap="square" lIns="0" tIns="0" rIns="0" bIns="0" rtlCol="0"/>
            <a:lstStyle/>
            <a:p>
              <a:endParaRPr/>
            </a:p>
          </p:txBody>
        </p:sp>
        <p:sp>
          <p:nvSpPr>
            <p:cNvPr id="72" name="object 35">
              <a:extLst>
                <a:ext uri="{FF2B5EF4-FFF2-40B4-BE49-F238E27FC236}">
                  <a16:creationId xmlns:a16="http://schemas.microsoft.com/office/drawing/2014/main" id="{B5FED1A0-2FEA-42E2-AD15-F03C93873A73}"/>
                </a:ext>
              </a:extLst>
            </p:cNvPr>
            <p:cNvSpPr txBox="1"/>
            <p:nvPr/>
          </p:nvSpPr>
          <p:spPr>
            <a:xfrm>
              <a:off x="4955993" y="3939968"/>
              <a:ext cx="102870" cy="175048"/>
            </a:xfrm>
            <a:prstGeom prst="rect">
              <a:avLst/>
            </a:prstGeom>
          </p:spPr>
          <p:txBody>
            <a:bodyPr vert="horz" wrap="square" lIns="0" tIns="13335" rIns="0" bIns="0" rtlCol="0">
              <a:spAutoFit/>
            </a:bodyPr>
            <a:lstStyle/>
            <a:p>
              <a:pPr marL="12700">
                <a:lnSpc>
                  <a:spcPct val="100000"/>
                </a:lnSpc>
                <a:spcBef>
                  <a:spcPts val="105"/>
                </a:spcBef>
              </a:pPr>
              <a:r>
                <a:rPr lang="en-US" sz="1050" b="1" dirty="0">
                  <a:solidFill>
                    <a:srgbClr val="FFFFFF"/>
                  </a:solidFill>
                  <a:latin typeface="Segoe UI"/>
                  <a:cs typeface="Segoe UI"/>
                </a:rPr>
                <a:t>3</a:t>
              </a:r>
              <a:endParaRPr sz="1050" dirty="0">
                <a:latin typeface="Segoe UI"/>
                <a:cs typeface="Segoe UI"/>
              </a:endParaRPr>
            </a:p>
          </p:txBody>
        </p:sp>
      </p:grpSp>
      <p:sp>
        <p:nvSpPr>
          <p:cNvPr id="73" name="Green Box">
            <a:extLst>
              <a:ext uri="{FF2B5EF4-FFF2-40B4-BE49-F238E27FC236}">
                <a16:creationId xmlns:a16="http://schemas.microsoft.com/office/drawing/2014/main" id="{58E1B565-0400-4DFA-B849-40EEA7ADBEB7}"/>
              </a:ext>
            </a:extLst>
          </p:cNvPr>
          <p:cNvSpPr txBox="1"/>
          <p:nvPr/>
        </p:nvSpPr>
        <p:spPr>
          <a:xfrm>
            <a:off x="745750" y="3802239"/>
            <a:ext cx="3556121" cy="1653339"/>
          </a:xfrm>
          <a:prstGeom prst="rect">
            <a:avLst/>
          </a:prstGeom>
          <a:noFill/>
          <a:ln w="25400">
            <a:solidFill>
              <a:schemeClr val="accent3"/>
            </a:solidFill>
          </a:ln>
        </p:spPr>
        <p:txBody>
          <a:bodyPr vert="horz" wrap="square" lIns="0" tIns="40640" rIns="0" bIns="0" rtlCol="0">
            <a:noAutofit/>
          </a:bodyPr>
          <a:lstStyle/>
          <a:p>
            <a:pPr>
              <a:lnSpc>
                <a:spcPct val="100000"/>
              </a:lnSpc>
              <a:spcBef>
                <a:spcPts val="320"/>
              </a:spcBef>
            </a:pPr>
            <a:endParaRPr sz="1050" dirty="0">
              <a:latin typeface="Segoe UI"/>
              <a:cs typeface="Segoe UI"/>
            </a:endParaRPr>
          </a:p>
        </p:txBody>
      </p:sp>
      <p:sp>
        <p:nvSpPr>
          <p:cNvPr id="74" name="#1">
            <a:extLst>
              <a:ext uri="{FF2B5EF4-FFF2-40B4-BE49-F238E27FC236}">
                <a16:creationId xmlns:a16="http://schemas.microsoft.com/office/drawing/2014/main" id="{37EE4FA8-1AAE-447D-8C33-AE061023EF1D}"/>
              </a:ext>
            </a:extLst>
          </p:cNvPr>
          <p:cNvSpPr/>
          <p:nvPr/>
        </p:nvSpPr>
        <p:spPr>
          <a:xfrm>
            <a:off x="588222" y="3841722"/>
            <a:ext cx="257810" cy="257810"/>
          </a:xfrm>
          <a:custGeom>
            <a:avLst/>
            <a:gdLst/>
            <a:ahLst/>
            <a:cxnLst/>
            <a:rect l="l" t="t" r="r" b="b"/>
            <a:pathLst>
              <a:path w="257810" h="257809">
                <a:moveTo>
                  <a:pt x="128778" y="0"/>
                </a:moveTo>
                <a:lnTo>
                  <a:pt x="78652" y="10120"/>
                </a:lnTo>
                <a:lnTo>
                  <a:pt x="37719" y="37718"/>
                </a:lnTo>
                <a:lnTo>
                  <a:pt x="10120" y="78652"/>
                </a:lnTo>
                <a:lnTo>
                  <a:pt x="0" y="128777"/>
                </a:lnTo>
                <a:lnTo>
                  <a:pt x="10120" y="178903"/>
                </a:lnTo>
                <a:lnTo>
                  <a:pt x="37719" y="219836"/>
                </a:lnTo>
                <a:lnTo>
                  <a:pt x="78652" y="247435"/>
                </a:lnTo>
                <a:lnTo>
                  <a:pt x="128778" y="257555"/>
                </a:lnTo>
                <a:lnTo>
                  <a:pt x="178903" y="247435"/>
                </a:lnTo>
                <a:lnTo>
                  <a:pt x="219837" y="219836"/>
                </a:lnTo>
                <a:lnTo>
                  <a:pt x="247435" y="178903"/>
                </a:lnTo>
                <a:lnTo>
                  <a:pt x="257556" y="128777"/>
                </a:lnTo>
                <a:lnTo>
                  <a:pt x="247435" y="78652"/>
                </a:lnTo>
                <a:lnTo>
                  <a:pt x="219836" y="37718"/>
                </a:lnTo>
                <a:lnTo>
                  <a:pt x="178903" y="10120"/>
                </a:lnTo>
                <a:lnTo>
                  <a:pt x="128778" y="0"/>
                </a:lnTo>
                <a:close/>
              </a:path>
            </a:pathLst>
          </a:custGeom>
          <a:solidFill>
            <a:schemeClr val="accent3"/>
          </a:solidFill>
        </p:spPr>
        <p:txBody>
          <a:bodyPr wrap="square" lIns="0" tIns="0" rIns="0" bIns="0" rtlCol="0" anchor="ctr"/>
          <a:lstStyle/>
          <a:p>
            <a:pPr marL="12700" marR="0" lvl="0" indent="0" algn="ctr" defTabSz="914400" rtl="0" eaLnBrk="1" fontAlgn="auto" latinLnBrk="0" hangingPunct="1">
              <a:lnSpc>
                <a:spcPct val="100000"/>
              </a:lnSpc>
              <a:spcBef>
                <a:spcPts val="105"/>
              </a:spcBef>
              <a:spcAft>
                <a:spcPts val="0"/>
              </a:spcAft>
              <a:buClrTx/>
              <a:buSzTx/>
              <a:buFontTx/>
              <a:buNone/>
              <a:tabLst/>
              <a:defRPr/>
            </a:pPr>
            <a:r>
              <a:rPr kumimoji="0" lang="en-US" sz="1050" b="1" i="0" u="none" strike="noStrike" kern="1200" cap="none" spc="0" normalizeH="0" baseline="0" noProof="0" dirty="0">
                <a:ln>
                  <a:noFill/>
                </a:ln>
                <a:solidFill>
                  <a:srgbClr val="FFFFFF"/>
                </a:solidFill>
                <a:effectLst/>
                <a:uLnTx/>
                <a:uFillTx/>
                <a:latin typeface="Segoe UI"/>
                <a:ea typeface="+mn-ea"/>
                <a:cs typeface="Segoe UI"/>
              </a:rPr>
              <a:t>3</a:t>
            </a:r>
            <a:endParaRPr kumimoji="0" lang="en-US" sz="1050" b="0" i="0" u="none" strike="noStrike" kern="1200" cap="none" spc="0" normalizeH="0" baseline="0" noProof="0" dirty="0">
              <a:ln>
                <a:noFill/>
              </a:ln>
              <a:solidFill>
                <a:prstClr val="black"/>
              </a:solidFill>
              <a:effectLst/>
              <a:uLnTx/>
              <a:uFillTx/>
              <a:latin typeface="Segoe UI"/>
              <a:ea typeface="+mn-ea"/>
              <a:cs typeface="Segoe UI"/>
            </a:endParaRPr>
          </a:p>
        </p:txBody>
      </p:sp>
      <p:sp>
        <p:nvSpPr>
          <p:cNvPr id="3" name="Slide Number Placeholder 2">
            <a:extLst>
              <a:ext uri="{FF2B5EF4-FFF2-40B4-BE49-F238E27FC236}">
                <a16:creationId xmlns:a16="http://schemas.microsoft.com/office/drawing/2014/main" id="{C7C5849B-8913-4304-99CC-748C3C651F54}"/>
              </a:ext>
            </a:extLst>
          </p:cNvPr>
          <p:cNvSpPr>
            <a:spLocks noGrp="1"/>
          </p:cNvSpPr>
          <p:nvPr>
            <p:ph type="sldNum" sz="quarter" idx="4"/>
          </p:nvPr>
        </p:nvSpPr>
        <p:spPr/>
        <p:txBody>
          <a:bodyPr/>
          <a:lstStyle/>
          <a:p>
            <a:fld id="{5D2F3693-3E64-EA49-9E40-0333868C2033}" type="slidenum">
              <a:rPr lang="en-US" smtClean="0"/>
              <a:pPr/>
              <a:t>28</a:t>
            </a:fld>
            <a:r>
              <a:rPr lang="en-US" dirty="0"/>
              <a:t> of 108</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Content Placeholder 38">
            <a:extLst>
              <a:ext uri="{FF2B5EF4-FFF2-40B4-BE49-F238E27FC236}">
                <a16:creationId xmlns:a16="http://schemas.microsoft.com/office/drawing/2014/main" id="{F8D2D326-CA66-4F60-9C87-0F31D4BECFAF}"/>
              </a:ext>
            </a:extLst>
          </p:cNvPr>
          <p:cNvSpPr>
            <a:spLocks noGrp="1"/>
          </p:cNvSpPr>
          <p:nvPr>
            <p:ph idx="1"/>
          </p:nvPr>
        </p:nvSpPr>
        <p:spPr>
          <a:xfrm>
            <a:off x="5207036" y="544482"/>
            <a:ext cx="3653185" cy="5793256"/>
          </a:xfrm>
        </p:spPr>
        <p:txBody>
          <a:bodyPr>
            <a:normAutofit/>
          </a:bodyPr>
          <a:lstStyle/>
          <a:p>
            <a:pPr>
              <a:spcAft>
                <a:spcPts val="300"/>
              </a:spcAft>
            </a:pPr>
            <a:r>
              <a:rPr lang="en-US" dirty="0"/>
              <a:t>A total of 341 patients with DS were treated with FINTEPLA in controlled and uncontrolled trials and included:</a:t>
            </a:r>
          </a:p>
          <a:p>
            <a:pPr lvl="1"/>
            <a:r>
              <a:rPr lang="en-US" dirty="0"/>
              <a:t>312 patients treated with FINTEPLA for &gt;6 months</a:t>
            </a:r>
          </a:p>
          <a:p>
            <a:pPr lvl="1"/>
            <a:r>
              <a:rPr lang="en-US" dirty="0"/>
              <a:t>284 patients treated with FINTEPLA for &gt;1 year</a:t>
            </a:r>
          </a:p>
          <a:p>
            <a:pPr lvl="1">
              <a:spcAft>
                <a:spcPts val="600"/>
              </a:spcAft>
            </a:pPr>
            <a:r>
              <a:rPr lang="en-US" dirty="0"/>
              <a:t>138 patients treated with FINTEPLA for &gt;2 years</a:t>
            </a:r>
          </a:p>
          <a:p>
            <a:pPr>
              <a:spcAft>
                <a:spcPts val="300"/>
              </a:spcAft>
            </a:pPr>
            <a:r>
              <a:rPr lang="en-US" spc="-10" dirty="0"/>
              <a:t>A total of 262 patients with LGS were treated with FINTEPLA in controlled and uncontrolled trials. This included:</a:t>
            </a:r>
          </a:p>
          <a:p>
            <a:pPr lvl="1"/>
            <a:r>
              <a:rPr lang="en-US" dirty="0"/>
              <a:t>219 patients treated with FINTEPLA for &gt;6 months</a:t>
            </a:r>
          </a:p>
          <a:p>
            <a:pPr lvl="1"/>
            <a:r>
              <a:rPr lang="en-US" dirty="0"/>
              <a:t>172 patients treated with FINTEPLA for &gt;1 year</a:t>
            </a:r>
          </a:p>
          <a:p>
            <a:pPr lvl="1">
              <a:spcAft>
                <a:spcPts val="600"/>
              </a:spcAft>
            </a:pPr>
            <a:r>
              <a:rPr lang="en-US" dirty="0"/>
              <a:t>127 patients treated with FINTEPLA for &gt;2 years</a:t>
            </a:r>
          </a:p>
          <a:p>
            <a:r>
              <a:rPr lang="en-US" b="1" dirty="0"/>
              <a:t>Dravet Syndrome</a:t>
            </a:r>
          </a:p>
          <a:p>
            <a:r>
              <a:rPr lang="en-US" dirty="0"/>
              <a:t>In placebo-controlled trials, 122 patients with DS who were taking concomitant standard of care AEDs were treated with FINTEPLA. The duration of treatment with FINTEPLA was 16 weeks in Study 1 and 17 weeks in Study 2. All patients in the studies were receiving ≥1 other AED.</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The PI explains that somnolence was the most frequent adverse reaction leading to discontinuation in patients treated with any dose of FINTEPLA.</a:t>
            </a:r>
          </a:p>
        </p:txBody>
      </p:sp>
      <p:pic>
        <p:nvPicPr>
          <p:cNvPr id="43" name="Picture Placeholder 42">
            <a:extLst>
              <a:ext uri="{FF2B5EF4-FFF2-40B4-BE49-F238E27FC236}">
                <a16:creationId xmlns:a16="http://schemas.microsoft.com/office/drawing/2014/main" id="{CEAF01C8-0163-4904-A4E7-ED7C876439A1}"/>
              </a:ext>
            </a:extLst>
          </p:cNvPr>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352" r="352"/>
          <a:stretch/>
        </p:blipFill>
        <p:spPr>
          <a:xfrm>
            <a:off x="311426" y="470450"/>
            <a:ext cx="4416552" cy="5756108"/>
          </a:xfrm>
        </p:spPr>
      </p:pic>
      <p:graphicFrame>
        <p:nvGraphicFramePr>
          <p:cNvPr id="62" name="object 40">
            <a:extLst>
              <a:ext uri="{FF2B5EF4-FFF2-40B4-BE49-F238E27FC236}">
                <a16:creationId xmlns:a16="http://schemas.microsoft.com/office/drawing/2014/main" id="{33C8DBFA-3506-4ABF-A409-A6A5570DF144}"/>
              </a:ext>
            </a:extLst>
          </p:cNvPr>
          <p:cNvGraphicFramePr>
            <a:graphicFrameLocks noGrp="1"/>
          </p:cNvGraphicFramePr>
          <p:nvPr>
            <p:extLst>
              <p:ext uri="{D42A27DB-BD31-4B8C-83A1-F6EECF244321}">
                <p14:modId xmlns:p14="http://schemas.microsoft.com/office/powerpoint/2010/main" val="1029072904"/>
              </p:ext>
            </p:extLst>
          </p:nvPr>
        </p:nvGraphicFramePr>
        <p:xfrm>
          <a:off x="5224383" y="3839271"/>
          <a:ext cx="3790314" cy="1767840"/>
        </p:xfrm>
        <a:graphic>
          <a:graphicData uri="http://schemas.openxmlformats.org/drawingml/2006/table">
            <a:tbl>
              <a:tblPr firstRow="1" bandRow="1">
                <a:tableStyleId>{2D5ABB26-0587-4C30-8999-92F81FD0307C}</a:tableStyleId>
              </a:tblPr>
              <a:tblGrid>
                <a:gridCol w="2194560">
                  <a:extLst>
                    <a:ext uri="{9D8B030D-6E8A-4147-A177-3AD203B41FA5}">
                      <a16:colId xmlns:a16="http://schemas.microsoft.com/office/drawing/2014/main" val="20000"/>
                    </a:ext>
                  </a:extLst>
                </a:gridCol>
                <a:gridCol w="1595754">
                  <a:extLst>
                    <a:ext uri="{9D8B030D-6E8A-4147-A177-3AD203B41FA5}">
                      <a16:colId xmlns:a16="http://schemas.microsoft.com/office/drawing/2014/main" val="20001"/>
                    </a:ext>
                  </a:extLst>
                </a:gridCol>
              </a:tblGrid>
              <a:tr h="370332">
                <a:tc gridSpan="2">
                  <a:txBody>
                    <a:bodyPr/>
                    <a:lstStyle/>
                    <a:p>
                      <a:pPr marL="0" algn="ctr">
                        <a:lnSpc>
                          <a:spcPct val="100000"/>
                        </a:lnSpc>
                        <a:spcBef>
                          <a:spcPts val="0"/>
                        </a:spcBef>
                      </a:pPr>
                      <a:r>
                        <a:rPr lang="en-US" sz="1000" b="1" kern="0" spc="0" baseline="0" dirty="0">
                          <a:solidFill>
                            <a:srgbClr val="FFFFFF"/>
                          </a:solidFill>
                          <a:latin typeface="Segoe UI"/>
                          <a:cs typeface="Segoe UI"/>
                        </a:rPr>
                        <a:t>Studies 1 and 2 </a:t>
                      </a:r>
                      <a:r>
                        <a:rPr sz="1000" b="1" kern="0" spc="0" baseline="0" dirty="0">
                          <a:solidFill>
                            <a:srgbClr val="FFFFFF"/>
                          </a:solidFill>
                          <a:latin typeface="Segoe UI"/>
                          <a:cs typeface="Segoe UI"/>
                        </a:rPr>
                        <a:t>Discontinuation Rates</a:t>
                      </a:r>
                      <a:br>
                        <a:rPr lang="en-US" sz="1000" b="1" kern="0" spc="0" baseline="0" dirty="0">
                          <a:solidFill>
                            <a:srgbClr val="FFFFFF"/>
                          </a:solidFill>
                          <a:latin typeface="Segoe UI"/>
                          <a:cs typeface="Segoe UI"/>
                        </a:rPr>
                      </a:br>
                      <a:r>
                        <a:rPr sz="1000" b="1" kern="0" spc="0" baseline="0" dirty="0">
                          <a:solidFill>
                            <a:srgbClr val="FFFFFF"/>
                          </a:solidFill>
                          <a:latin typeface="Segoe UI"/>
                          <a:cs typeface="Segoe UI"/>
                        </a:rPr>
                        <a:t> Due to Adverse Reactions</a:t>
                      </a:r>
                      <a:endParaRPr sz="1000" kern="0" spc="0" baseline="0" dirty="0">
                        <a:latin typeface="Segoe UI"/>
                        <a:cs typeface="Segoe UI"/>
                      </a:endParaRPr>
                    </a:p>
                  </a:txBody>
                  <a:tcPr>
                    <a:solidFill>
                      <a:srgbClr val="4B8B2B"/>
                    </a:solidFill>
                  </a:tcPr>
                </a:tc>
                <a:tc hMerge="1">
                  <a:txBody>
                    <a:bodyPr/>
                    <a:lstStyle/>
                    <a:p>
                      <a:endParaRPr/>
                    </a:p>
                  </a:txBody>
                  <a:tcPr marL="0" marR="0" marT="0" marB="0"/>
                </a:tc>
                <a:extLst>
                  <a:ext uri="{0D108BD9-81ED-4DB2-BD59-A6C34878D82A}">
                    <a16:rowId xmlns:a16="http://schemas.microsoft.com/office/drawing/2014/main" val="10000"/>
                  </a:ext>
                </a:extLst>
              </a:tr>
              <a:tr h="226314">
                <a:tc>
                  <a:txBody>
                    <a:bodyPr/>
                    <a:lstStyle/>
                    <a:p>
                      <a:pPr marL="0">
                        <a:lnSpc>
                          <a:spcPct val="100000"/>
                        </a:lnSpc>
                        <a:spcBef>
                          <a:spcPts val="0"/>
                        </a:spcBef>
                      </a:pPr>
                      <a:r>
                        <a:rPr sz="1000" b="1" kern="0" spc="0" baseline="0" dirty="0">
                          <a:solidFill>
                            <a:srgbClr val="FFFFFF"/>
                          </a:solidFill>
                          <a:latin typeface="Segoe UI"/>
                          <a:cs typeface="Segoe UI"/>
                        </a:rPr>
                        <a:t>Treatment</a:t>
                      </a:r>
                      <a:endParaRPr sz="1000" kern="0" spc="0" baseline="0" dirty="0">
                        <a:latin typeface="Segoe UI"/>
                        <a:cs typeface="Segoe UI"/>
                      </a:endParaRPr>
                    </a:p>
                  </a:txBody>
                  <a:tcPr>
                    <a:lnR w="12700">
                      <a:solidFill>
                        <a:srgbClr val="FFFFFF"/>
                      </a:solidFill>
                      <a:prstDash val="solid"/>
                    </a:lnR>
                    <a:solidFill>
                      <a:srgbClr val="A6A6A6"/>
                    </a:solidFill>
                  </a:tcPr>
                </a:tc>
                <a:tc>
                  <a:txBody>
                    <a:bodyPr/>
                    <a:lstStyle/>
                    <a:p>
                      <a:pPr marL="0" marR="27940" algn="ctr">
                        <a:lnSpc>
                          <a:spcPct val="100000"/>
                        </a:lnSpc>
                        <a:spcBef>
                          <a:spcPts val="0"/>
                        </a:spcBef>
                      </a:pPr>
                      <a:r>
                        <a:rPr sz="1000" b="1" kern="0" spc="0" baseline="0" dirty="0">
                          <a:solidFill>
                            <a:srgbClr val="FFFFFF"/>
                          </a:solidFill>
                          <a:latin typeface="Segoe UI"/>
                          <a:cs typeface="Segoe UI"/>
                        </a:rPr>
                        <a:t>Discontinuation Rate</a:t>
                      </a:r>
                      <a:endParaRPr sz="1000" kern="0" spc="0" baseline="0" dirty="0">
                        <a:latin typeface="Segoe UI"/>
                        <a:cs typeface="Segoe UI"/>
                      </a:endParaRPr>
                    </a:p>
                  </a:txBody>
                  <a:tcPr>
                    <a:lnL w="12700">
                      <a:solidFill>
                        <a:srgbClr val="FFFFFF"/>
                      </a:solidFill>
                      <a:prstDash val="solid"/>
                    </a:lnL>
                    <a:solidFill>
                      <a:srgbClr val="A6A6A6"/>
                    </a:solidFill>
                  </a:tcPr>
                </a:tc>
                <a:extLst>
                  <a:ext uri="{0D108BD9-81ED-4DB2-BD59-A6C34878D82A}">
                    <a16:rowId xmlns:a16="http://schemas.microsoft.com/office/drawing/2014/main" val="10001"/>
                  </a:ext>
                </a:extLst>
              </a:tr>
              <a:tr h="226314">
                <a:tc>
                  <a:txBody>
                    <a:bodyPr/>
                    <a:lstStyle/>
                    <a:p>
                      <a:pPr marL="0">
                        <a:lnSpc>
                          <a:spcPct val="100000"/>
                        </a:lnSpc>
                        <a:spcBef>
                          <a:spcPts val="0"/>
                        </a:spcBef>
                      </a:pPr>
                      <a:r>
                        <a:rPr sz="1000" kern="0" spc="0" baseline="0" dirty="0">
                          <a:latin typeface="Segoe UI"/>
                          <a:cs typeface="Segoe UI"/>
                        </a:rPr>
                        <a:t>FINTEPLA 0.7 mg/kg/day</a:t>
                      </a:r>
                    </a:p>
                  </a:txBody>
                  <a:tcPr>
                    <a:lnR w="12700">
                      <a:solidFill>
                        <a:srgbClr val="FFFFFF"/>
                      </a:solidFill>
                      <a:prstDash val="solid"/>
                    </a:lnR>
                    <a:solidFill>
                      <a:srgbClr val="D9D9D9"/>
                    </a:solidFill>
                  </a:tcPr>
                </a:tc>
                <a:tc>
                  <a:txBody>
                    <a:bodyPr/>
                    <a:lstStyle/>
                    <a:p>
                      <a:pPr marL="0" algn="ctr">
                        <a:lnSpc>
                          <a:spcPct val="100000"/>
                        </a:lnSpc>
                        <a:spcBef>
                          <a:spcPts val="0"/>
                        </a:spcBef>
                      </a:pPr>
                      <a:r>
                        <a:rPr sz="1000" kern="0" spc="0" baseline="0" dirty="0">
                          <a:latin typeface="Segoe UI"/>
                          <a:cs typeface="Segoe UI"/>
                        </a:rPr>
                        <a:t>13%</a:t>
                      </a:r>
                    </a:p>
                  </a:txBody>
                  <a:tcPr>
                    <a:lnL w="12700">
                      <a:solidFill>
                        <a:srgbClr val="FFFFFF"/>
                      </a:solidFill>
                      <a:prstDash val="solid"/>
                    </a:lnL>
                    <a:solidFill>
                      <a:srgbClr val="D9D9D9"/>
                    </a:solidFill>
                  </a:tcPr>
                </a:tc>
                <a:extLst>
                  <a:ext uri="{0D108BD9-81ED-4DB2-BD59-A6C34878D82A}">
                    <a16:rowId xmlns:a16="http://schemas.microsoft.com/office/drawing/2014/main" val="10002"/>
                  </a:ext>
                </a:extLst>
              </a:tr>
              <a:tr h="370332">
                <a:tc>
                  <a:txBody>
                    <a:bodyPr/>
                    <a:lstStyle/>
                    <a:p>
                      <a:pPr marL="0" marR="301625">
                        <a:lnSpc>
                          <a:spcPct val="100000"/>
                        </a:lnSpc>
                        <a:spcBef>
                          <a:spcPts val="0"/>
                        </a:spcBef>
                      </a:pPr>
                      <a:r>
                        <a:rPr sz="1000" kern="0" spc="0" baseline="0" dirty="0">
                          <a:latin typeface="Segoe UI"/>
                          <a:cs typeface="Segoe UI"/>
                        </a:rPr>
                        <a:t>FINTEPLA 0.4 mg/kg/da</a:t>
                      </a:r>
                      <a:r>
                        <a:rPr lang="en-US" sz="1000" kern="0" spc="0" baseline="0" dirty="0">
                          <a:latin typeface="Segoe UI"/>
                          <a:cs typeface="Segoe UI"/>
                        </a:rPr>
                        <a:t>y </a:t>
                      </a:r>
                      <a:r>
                        <a:rPr sz="1000" kern="0" spc="0" baseline="0" dirty="0">
                          <a:latin typeface="Segoe UI"/>
                          <a:cs typeface="Segoe UI"/>
                        </a:rPr>
                        <a:t>in</a:t>
                      </a:r>
                      <a:r>
                        <a:rPr lang="en-US" sz="1000" kern="0" spc="0" baseline="0" dirty="0">
                          <a:latin typeface="Segoe UI"/>
                          <a:cs typeface="Segoe UI"/>
                        </a:rPr>
                        <a:t> </a:t>
                      </a:r>
                      <a:r>
                        <a:rPr sz="1000" kern="0" spc="-10" baseline="0" dirty="0">
                          <a:latin typeface="Segoe UI"/>
                          <a:cs typeface="Segoe UI"/>
                        </a:rPr>
                        <a:t>combination</a:t>
                      </a:r>
                      <a:r>
                        <a:rPr lang="en-US" sz="1000" kern="0" spc="-10" baseline="0" dirty="0">
                          <a:latin typeface="Segoe UI"/>
                          <a:cs typeface="Segoe UI"/>
                        </a:rPr>
                        <a:t> </a:t>
                      </a:r>
                      <a:r>
                        <a:rPr sz="1000" kern="0" spc="-10" baseline="0" dirty="0">
                          <a:latin typeface="Segoe UI"/>
                          <a:cs typeface="Segoe UI"/>
                        </a:rPr>
                        <a:t>with</a:t>
                      </a:r>
                      <a:r>
                        <a:rPr lang="en-US" sz="1000" kern="0" spc="-10" baseline="0" dirty="0">
                          <a:latin typeface="Segoe UI"/>
                          <a:cs typeface="Segoe UI"/>
                        </a:rPr>
                        <a:t> </a:t>
                      </a:r>
                      <a:r>
                        <a:rPr sz="1000" kern="0" spc="-10" baseline="0" dirty="0">
                          <a:latin typeface="Segoe UI"/>
                          <a:cs typeface="Segoe UI"/>
                        </a:rPr>
                        <a:t>stiripentol</a:t>
                      </a:r>
                    </a:p>
                  </a:txBody>
                  <a:tcPr>
                    <a:lnR w="12700">
                      <a:solidFill>
                        <a:srgbClr val="FFFFFF"/>
                      </a:solidFill>
                      <a:prstDash val="solid"/>
                    </a:lnR>
                    <a:solidFill>
                      <a:srgbClr val="F1F1F1"/>
                    </a:solidFill>
                  </a:tcPr>
                </a:tc>
                <a:tc>
                  <a:txBody>
                    <a:bodyPr/>
                    <a:lstStyle/>
                    <a:p>
                      <a:pPr marL="0" algn="ctr">
                        <a:lnSpc>
                          <a:spcPct val="100000"/>
                        </a:lnSpc>
                        <a:spcBef>
                          <a:spcPts val="0"/>
                        </a:spcBef>
                      </a:pPr>
                      <a:r>
                        <a:rPr sz="1000" kern="0" spc="0" baseline="0" dirty="0">
                          <a:latin typeface="Segoe UI"/>
                          <a:cs typeface="Segoe UI"/>
                        </a:rPr>
                        <a:t>7%</a:t>
                      </a:r>
                    </a:p>
                  </a:txBody>
                  <a:tcPr>
                    <a:lnL w="12700">
                      <a:solidFill>
                        <a:srgbClr val="FFFFFF"/>
                      </a:solidFill>
                      <a:prstDash val="solid"/>
                    </a:lnL>
                    <a:solidFill>
                      <a:srgbClr val="F1F1F1"/>
                    </a:solidFill>
                  </a:tcPr>
                </a:tc>
                <a:extLst>
                  <a:ext uri="{0D108BD9-81ED-4DB2-BD59-A6C34878D82A}">
                    <a16:rowId xmlns:a16="http://schemas.microsoft.com/office/drawing/2014/main" val="10003"/>
                  </a:ext>
                </a:extLst>
              </a:tr>
              <a:tr h="226314">
                <a:tc>
                  <a:txBody>
                    <a:bodyPr/>
                    <a:lstStyle/>
                    <a:p>
                      <a:pPr marL="0">
                        <a:lnSpc>
                          <a:spcPct val="100000"/>
                        </a:lnSpc>
                        <a:spcBef>
                          <a:spcPts val="0"/>
                        </a:spcBef>
                      </a:pPr>
                      <a:r>
                        <a:rPr sz="1000" kern="0" spc="0" baseline="0" dirty="0">
                          <a:latin typeface="Segoe UI"/>
                          <a:cs typeface="Segoe UI"/>
                        </a:rPr>
                        <a:t>FINTEPLA 0.2 mg/kg/day</a:t>
                      </a:r>
                    </a:p>
                  </a:txBody>
                  <a:tcPr>
                    <a:lnR w="12700">
                      <a:solidFill>
                        <a:srgbClr val="FFFFFF"/>
                      </a:solidFill>
                      <a:prstDash val="solid"/>
                    </a:lnR>
                    <a:solidFill>
                      <a:srgbClr val="D9D9D9"/>
                    </a:solidFill>
                  </a:tcPr>
                </a:tc>
                <a:tc>
                  <a:txBody>
                    <a:bodyPr/>
                    <a:lstStyle/>
                    <a:p>
                      <a:pPr marL="0" algn="ctr">
                        <a:lnSpc>
                          <a:spcPct val="100000"/>
                        </a:lnSpc>
                        <a:spcBef>
                          <a:spcPts val="0"/>
                        </a:spcBef>
                      </a:pPr>
                      <a:r>
                        <a:rPr sz="1000" kern="0" spc="0" baseline="0" dirty="0">
                          <a:latin typeface="Segoe UI"/>
                          <a:cs typeface="Segoe UI"/>
                        </a:rPr>
                        <a:t>0%</a:t>
                      </a:r>
                    </a:p>
                  </a:txBody>
                  <a:tcPr>
                    <a:lnL w="12700">
                      <a:solidFill>
                        <a:srgbClr val="FFFFFF"/>
                      </a:solidFill>
                      <a:prstDash val="solid"/>
                    </a:lnL>
                    <a:solidFill>
                      <a:srgbClr val="D9D9D9"/>
                    </a:solidFill>
                  </a:tcPr>
                </a:tc>
                <a:extLst>
                  <a:ext uri="{0D108BD9-81ED-4DB2-BD59-A6C34878D82A}">
                    <a16:rowId xmlns:a16="http://schemas.microsoft.com/office/drawing/2014/main" val="10004"/>
                  </a:ext>
                </a:extLst>
              </a:tr>
              <a:tr h="226314">
                <a:tc>
                  <a:txBody>
                    <a:bodyPr/>
                    <a:lstStyle/>
                    <a:p>
                      <a:pPr marL="0">
                        <a:lnSpc>
                          <a:spcPct val="100000"/>
                        </a:lnSpc>
                        <a:spcBef>
                          <a:spcPts val="0"/>
                        </a:spcBef>
                      </a:pPr>
                      <a:r>
                        <a:rPr sz="1000" kern="0" spc="0" baseline="0" dirty="0">
                          <a:latin typeface="Segoe UI"/>
                          <a:cs typeface="Segoe UI"/>
                        </a:rPr>
                        <a:t>Placebo</a:t>
                      </a:r>
                    </a:p>
                  </a:txBody>
                  <a:tcPr>
                    <a:lnR w="12700">
                      <a:solidFill>
                        <a:srgbClr val="FFFFFF"/>
                      </a:solidFill>
                      <a:prstDash val="solid"/>
                    </a:lnR>
                    <a:solidFill>
                      <a:srgbClr val="F1F1F1"/>
                    </a:solidFill>
                  </a:tcPr>
                </a:tc>
                <a:tc>
                  <a:txBody>
                    <a:bodyPr/>
                    <a:lstStyle/>
                    <a:p>
                      <a:pPr marL="0" algn="ctr">
                        <a:lnSpc>
                          <a:spcPct val="100000"/>
                        </a:lnSpc>
                        <a:spcBef>
                          <a:spcPts val="0"/>
                        </a:spcBef>
                      </a:pPr>
                      <a:r>
                        <a:rPr sz="1000" kern="0" spc="0" baseline="0" dirty="0">
                          <a:latin typeface="Segoe UI"/>
                          <a:cs typeface="Segoe UI"/>
                        </a:rPr>
                        <a:t>6%</a:t>
                      </a:r>
                    </a:p>
                  </a:txBody>
                  <a:tcPr>
                    <a:lnL w="12700">
                      <a:solidFill>
                        <a:srgbClr val="FFFFFF"/>
                      </a:solidFill>
                      <a:prstDash val="solid"/>
                    </a:lnL>
                    <a:solidFill>
                      <a:srgbClr val="F1F1F1"/>
                    </a:solidFill>
                  </a:tcPr>
                </a:tc>
                <a:extLst>
                  <a:ext uri="{0D108BD9-81ED-4DB2-BD59-A6C34878D82A}">
                    <a16:rowId xmlns:a16="http://schemas.microsoft.com/office/drawing/2014/main" val="10005"/>
                  </a:ext>
                </a:extLst>
              </a:tr>
            </a:tbl>
          </a:graphicData>
        </a:graphic>
      </p:graphicFrame>
      <p:grpSp>
        <p:nvGrpSpPr>
          <p:cNvPr id="4" name="Group 3">
            <a:extLst>
              <a:ext uri="{FF2B5EF4-FFF2-40B4-BE49-F238E27FC236}">
                <a16:creationId xmlns:a16="http://schemas.microsoft.com/office/drawing/2014/main" id="{B879EC94-4B43-774F-9CE3-8B46F8E9E1DD}"/>
              </a:ext>
            </a:extLst>
          </p:cNvPr>
          <p:cNvGrpSpPr/>
          <p:nvPr/>
        </p:nvGrpSpPr>
        <p:grpSpPr>
          <a:xfrm>
            <a:off x="4897112" y="2599290"/>
            <a:ext cx="257810" cy="257810"/>
            <a:chOff x="4878323" y="2599290"/>
            <a:chExt cx="257810" cy="257810"/>
          </a:xfrm>
        </p:grpSpPr>
        <p:sp>
          <p:nvSpPr>
            <p:cNvPr id="63" name="object 34">
              <a:extLst>
                <a:ext uri="{FF2B5EF4-FFF2-40B4-BE49-F238E27FC236}">
                  <a16:creationId xmlns:a16="http://schemas.microsoft.com/office/drawing/2014/main" id="{E8B0C721-EC35-4094-A027-D071852F905C}"/>
                </a:ext>
              </a:extLst>
            </p:cNvPr>
            <p:cNvSpPr/>
            <p:nvPr/>
          </p:nvSpPr>
          <p:spPr>
            <a:xfrm>
              <a:off x="4878323" y="2599290"/>
              <a:ext cx="257810" cy="257810"/>
            </a:xfrm>
            <a:custGeom>
              <a:avLst/>
              <a:gdLst/>
              <a:ahLst/>
              <a:cxnLst/>
              <a:rect l="l" t="t" r="r" b="b"/>
              <a:pathLst>
                <a:path w="257810" h="257810">
                  <a:moveTo>
                    <a:pt x="128778" y="0"/>
                  </a:moveTo>
                  <a:lnTo>
                    <a:pt x="78652" y="10120"/>
                  </a:lnTo>
                  <a:lnTo>
                    <a:pt x="37719" y="37718"/>
                  </a:lnTo>
                  <a:lnTo>
                    <a:pt x="10120" y="78652"/>
                  </a:lnTo>
                  <a:lnTo>
                    <a:pt x="0" y="128777"/>
                  </a:lnTo>
                  <a:lnTo>
                    <a:pt x="10120" y="178903"/>
                  </a:lnTo>
                  <a:lnTo>
                    <a:pt x="37719" y="219836"/>
                  </a:lnTo>
                  <a:lnTo>
                    <a:pt x="78652" y="247435"/>
                  </a:lnTo>
                  <a:lnTo>
                    <a:pt x="128778" y="257555"/>
                  </a:lnTo>
                  <a:lnTo>
                    <a:pt x="178903" y="247435"/>
                  </a:lnTo>
                  <a:lnTo>
                    <a:pt x="219837" y="219836"/>
                  </a:lnTo>
                  <a:lnTo>
                    <a:pt x="247435" y="178903"/>
                  </a:lnTo>
                  <a:lnTo>
                    <a:pt x="257556" y="128777"/>
                  </a:lnTo>
                  <a:lnTo>
                    <a:pt x="247435" y="78652"/>
                  </a:lnTo>
                  <a:lnTo>
                    <a:pt x="219836" y="37718"/>
                  </a:lnTo>
                  <a:lnTo>
                    <a:pt x="178903" y="10120"/>
                  </a:lnTo>
                  <a:lnTo>
                    <a:pt x="128778" y="0"/>
                  </a:lnTo>
                  <a:close/>
                </a:path>
              </a:pathLst>
            </a:custGeom>
            <a:solidFill>
              <a:schemeClr val="bg2"/>
            </a:solidFill>
          </p:spPr>
          <p:txBody>
            <a:bodyPr wrap="square" lIns="0" tIns="0" rIns="0" bIns="0" rtlCol="0"/>
            <a:lstStyle/>
            <a:p>
              <a:endParaRPr/>
            </a:p>
          </p:txBody>
        </p:sp>
        <p:sp>
          <p:nvSpPr>
            <p:cNvPr id="64" name="object 35">
              <a:extLst>
                <a:ext uri="{FF2B5EF4-FFF2-40B4-BE49-F238E27FC236}">
                  <a16:creationId xmlns:a16="http://schemas.microsoft.com/office/drawing/2014/main" id="{6D662303-44A4-4505-8A83-721780BC159E}"/>
                </a:ext>
              </a:extLst>
            </p:cNvPr>
            <p:cNvSpPr txBox="1"/>
            <p:nvPr/>
          </p:nvSpPr>
          <p:spPr>
            <a:xfrm>
              <a:off x="4955993" y="2630442"/>
              <a:ext cx="102870" cy="186690"/>
            </a:xfrm>
            <a:prstGeom prst="rect">
              <a:avLst/>
            </a:prstGeom>
          </p:spPr>
          <p:txBody>
            <a:bodyPr vert="horz" wrap="square" lIns="0" tIns="13335" rIns="0" bIns="0" rtlCol="0">
              <a:spAutoFit/>
            </a:bodyPr>
            <a:lstStyle/>
            <a:p>
              <a:pPr marL="12700">
                <a:lnSpc>
                  <a:spcPct val="100000"/>
                </a:lnSpc>
                <a:spcBef>
                  <a:spcPts val="105"/>
                </a:spcBef>
              </a:pPr>
              <a:r>
                <a:rPr sz="1050" b="1" dirty="0">
                  <a:solidFill>
                    <a:srgbClr val="FFFFFF"/>
                  </a:solidFill>
                  <a:latin typeface="Segoe UI"/>
                  <a:cs typeface="Segoe UI"/>
                </a:rPr>
                <a:t>2</a:t>
              </a:r>
              <a:endParaRPr sz="1050" dirty="0">
                <a:latin typeface="Segoe UI"/>
                <a:cs typeface="Segoe UI"/>
              </a:endParaRPr>
            </a:p>
          </p:txBody>
        </p:sp>
      </p:grpSp>
      <p:sp>
        <p:nvSpPr>
          <p:cNvPr id="66" name="Green Box">
            <a:extLst>
              <a:ext uri="{FF2B5EF4-FFF2-40B4-BE49-F238E27FC236}">
                <a16:creationId xmlns:a16="http://schemas.microsoft.com/office/drawing/2014/main" id="{8C1FA941-1DEF-4F0A-866E-17DD5889F4BE}"/>
              </a:ext>
            </a:extLst>
          </p:cNvPr>
          <p:cNvSpPr txBox="1"/>
          <p:nvPr/>
        </p:nvSpPr>
        <p:spPr>
          <a:xfrm>
            <a:off x="727644" y="2184498"/>
            <a:ext cx="3556121" cy="1248446"/>
          </a:xfrm>
          <a:prstGeom prst="rect">
            <a:avLst/>
          </a:prstGeom>
          <a:noFill/>
          <a:ln w="25400">
            <a:solidFill>
              <a:schemeClr val="bg2"/>
            </a:solidFill>
          </a:ln>
        </p:spPr>
        <p:txBody>
          <a:bodyPr vert="horz" wrap="square" lIns="0" tIns="40640" rIns="0" bIns="0" rtlCol="0">
            <a:noAutofit/>
          </a:bodyPr>
          <a:lstStyle/>
          <a:p>
            <a:pPr>
              <a:lnSpc>
                <a:spcPct val="100000"/>
              </a:lnSpc>
              <a:spcBef>
                <a:spcPts val="320"/>
              </a:spcBef>
            </a:pPr>
            <a:endParaRPr sz="1050" dirty="0">
              <a:latin typeface="Segoe UI"/>
              <a:cs typeface="Segoe UI"/>
            </a:endParaRPr>
          </a:p>
        </p:txBody>
      </p:sp>
      <p:sp>
        <p:nvSpPr>
          <p:cNvPr id="67" name="#1">
            <a:extLst>
              <a:ext uri="{FF2B5EF4-FFF2-40B4-BE49-F238E27FC236}">
                <a16:creationId xmlns:a16="http://schemas.microsoft.com/office/drawing/2014/main" id="{5593FCAC-91F9-43E7-8529-2E653C696CEF}"/>
              </a:ext>
            </a:extLst>
          </p:cNvPr>
          <p:cNvSpPr/>
          <p:nvPr/>
        </p:nvSpPr>
        <p:spPr>
          <a:xfrm>
            <a:off x="588222" y="2223981"/>
            <a:ext cx="257810" cy="257810"/>
          </a:xfrm>
          <a:custGeom>
            <a:avLst/>
            <a:gdLst/>
            <a:ahLst/>
            <a:cxnLst/>
            <a:rect l="l" t="t" r="r" b="b"/>
            <a:pathLst>
              <a:path w="257810" h="257809">
                <a:moveTo>
                  <a:pt x="128778" y="0"/>
                </a:moveTo>
                <a:lnTo>
                  <a:pt x="78652" y="10120"/>
                </a:lnTo>
                <a:lnTo>
                  <a:pt x="37719" y="37718"/>
                </a:lnTo>
                <a:lnTo>
                  <a:pt x="10120" y="78652"/>
                </a:lnTo>
                <a:lnTo>
                  <a:pt x="0" y="128777"/>
                </a:lnTo>
                <a:lnTo>
                  <a:pt x="10120" y="178903"/>
                </a:lnTo>
                <a:lnTo>
                  <a:pt x="37719" y="219836"/>
                </a:lnTo>
                <a:lnTo>
                  <a:pt x="78652" y="247435"/>
                </a:lnTo>
                <a:lnTo>
                  <a:pt x="128778" y="257555"/>
                </a:lnTo>
                <a:lnTo>
                  <a:pt x="178903" y="247435"/>
                </a:lnTo>
                <a:lnTo>
                  <a:pt x="219837" y="219836"/>
                </a:lnTo>
                <a:lnTo>
                  <a:pt x="247435" y="178903"/>
                </a:lnTo>
                <a:lnTo>
                  <a:pt x="257556" y="128777"/>
                </a:lnTo>
                <a:lnTo>
                  <a:pt x="247435" y="78652"/>
                </a:lnTo>
                <a:lnTo>
                  <a:pt x="219836" y="37718"/>
                </a:lnTo>
                <a:lnTo>
                  <a:pt x="178903" y="10120"/>
                </a:lnTo>
                <a:lnTo>
                  <a:pt x="128778" y="0"/>
                </a:lnTo>
                <a:close/>
              </a:path>
            </a:pathLst>
          </a:custGeom>
          <a:solidFill>
            <a:schemeClr val="bg2"/>
          </a:solidFill>
        </p:spPr>
        <p:txBody>
          <a:bodyPr wrap="square" lIns="0" tIns="0" rIns="0" bIns="0" rtlCol="0" anchor="ctr"/>
          <a:lstStyle/>
          <a:p>
            <a:pPr marL="12700" marR="0" lvl="0" indent="0" algn="ctr" defTabSz="914400" rtl="0" eaLnBrk="1" fontAlgn="auto" latinLnBrk="0" hangingPunct="1">
              <a:lnSpc>
                <a:spcPct val="100000"/>
              </a:lnSpc>
              <a:spcBef>
                <a:spcPts val="105"/>
              </a:spcBef>
              <a:spcAft>
                <a:spcPts val="0"/>
              </a:spcAft>
              <a:buClrTx/>
              <a:buSzTx/>
              <a:buFontTx/>
              <a:buNone/>
              <a:tabLst/>
              <a:defRPr/>
            </a:pPr>
            <a:r>
              <a:rPr kumimoji="0" lang="en-US" sz="1050" b="1" i="0" u="none" strike="noStrike" kern="1200" cap="none" spc="0" normalizeH="0" baseline="0" noProof="0" dirty="0">
                <a:ln>
                  <a:noFill/>
                </a:ln>
                <a:solidFill>
                  <a:srgbClr val="FFFFFF"/>
                </a:solidFill>
                <a:effectLst/>
                <a:uLnTx/>
                <a:uFillTx/>
                <a:latin typeface="Segoe UI"/>
                <a:ea typeface="+mn-ea"/>
                <a:cs typeface="Segoe UI"/>
              </a:rPr>
              <a:t>2</a:t>
            </a:r>
            <a:endParaRPr kumimoji="0" lang="en-US" sz="1050" b="0" i="0" u="none" strike="noStrike" kern="1200" cap="none" spc="0" normalizeH="0" baseline="0" noProof="0" dirty="0">
              <a:ln>
                <a:noFill/>
              </a:ln>
              <a:solidFill>
                <a:prstClr val="black"/>
              </a:solidFill>
              <a:effectLst/>
              <a:uLnTx/>
              <a:uFillTx/>
              <a:latin typeface="Segoe UI"/>
              <a:ea typeface="+mn-ea"/>
              <a:cs typeface="Segoe UI"/>
            </a:endParaRPr>
          </a:p>
        </p:txBody>
      </p:sp>
      <p:sp>
        <p:nvSpPr>
          <p:cNvPr id="68" name="Green Box">
            <a:extLst>
              <a:ext uri="{FF2B5EF4-FFF2-40B4-BE49-F238E27FC236}">
                <a16:creationId xmlns:a16="http://schemas.microsoft.com/office/drawing/2014/main" id="{23A7FC92-21D7-496D-B65C-30D27591FD11}"/>
              </a:ext>
            </a:extLst>
          </p:cNvPr>
          <p:cNvSpPr txBox="1"/>
          <p:nvPr/>
        </p:nvSpPr>
        <p:spPr>
          <a:xfrm>
            <a:off x="727644" y="978977"/>
            <a:ext cx="3556121" cy="1176394"/>
          </a:xfrm>
          <a:prstGeom prst="rect">
            <a:avLst/>
          </a:prstGeom>
          <a:noFill/>
          <a:ln w="25400">
            <a:solidFill>
              <a:srgbClr val="4B8B2B"/>
            </a:solidFill>
          </a:ln>
        </p:spPr>
        <p:txBody>
          <a:bodyPr vert="horz" wrap="square" lIns="0" tIns="40640" rIns="0" bIns="0" rtlCol="0">
            <a:noAutofit/>
          </a:bodyPr>
          <a:lstStyle/>
          <a:p>
            <a:pPr>
              <a:lnSpc>
                <a:spcPct val="100000"/>
              </a:lnSpc>
              <a:spcBef>
                <a:spcPts val="320"/>
              </a:spcBef>
            </a:pPr>
            <a:endParaRPr sz="1050" dirty="0">
              <a:latin typeface="Segoe UI"/>
              <a:cs typeface="Segoe UI"/>
            </a:endParaRPr>
          </a:p>
        </p:txBody>
      </p:sp>
      <p:sp>
        <p:nvSpPr>
          <p:cNvPr id="69" name="#1">
            <a:extLst>
              <a:ext uri="{FF2B5EF4-FFF2-40B4-BE49-F238E27FC236}">
                <a16:creationId xmlns:a16="http://schemas.microsoft.com/office/drawing/2014/main" id="{78856AB8-A327-4230-B4CC-ADB54F22CF1C}"/>
              </a:ext>
            </a:extLst>
          </p:cNvPr>
          <p:cNvSpPr/>
          <p:nvPr/>
        </p:nvSpPr>
        <p:spPr>
          <a:xfrm>
            <a:off x="588222" y="1018460"/>
            <a:ext cx="257810" cy="257810"/>
          </a:xfrm>
          <a:custGeom>
            <a:avLst/>
            <a:gdLst/>
            <a:ahLst/>
            <a:cxnLst/>
            <a:rect l="l" t="t" r="r" b="b"/>
            <a:pathLst>
              <a:path w="257810" h="257809">
                <a:moveTo>
                  <a:pt x="128778" y="0"/>
                </a:moveTo>
                <a:lnTo>
                  <a:pt x="78652" y="10120"/>
                </a:lnTo>
                <a:lnTo>
                  <a:pt x="37719" y="37718"/>
                </a:lnTo>
                <a:lnTo>
                  <a:pt x="10120" y="78652"/>
                </a:lnTo>
                <a:lnTo>
                  <a:pt x="0" y="128777"/>
                </a:lnTo>
                <a:lnTo>
                  <a:pt x="10120" y="178903"/>
                </a:lnTo>
                <a:lnTo>
                  <a:pt x="37719" y="219836"/>
                </a:lnTo>
                <a:lnTo>
                  <a:pt x="78652" y="247435"/>
                </a:lnTo>
                <a:lnTo>
                  <a:pt x="128778" y="257555"/>
                </a:lnTo>
                <a:lnTo>
                  <a:pt x="178903" y="247435"/>
                </a:lnTo>
                <a:lnTo>
                  <a:pt x="219837" y="219836"/>
                </a:lnTo>
                <a:lnTo>
                  <a:pt x="247435" y="178903"/>
                </a:lnTo>
                <a:lnTo>
                  <a:pt x="257556" y="128777"/>
                </a:lnTo>
                <a:lnTo>
                  <a:pt x="247435" y="78652"/>
                </a:lnTo>
                <a:lnTo>
                  <a:pt x="219836" y="37718"/>
                </a:lnTo>
                <a:lnTo>
                  <a:pt x="178903" y="10120"/>
                </a:lnTo>
                <a:lnTo>
                  <a:pt x="128778" y="0"/>
                </a:lnTo>
                <a:close/>
              </a:path>
            </a:pathLst>
          </a:custGeom>
          <a:solidFill>
            <a:srgbClr val="4B8B2B"/>
          </a:solidFill>
        </p:spPr>
        <p:txBody>
          <a:bodyPr wrap="square" lIns="0" tIns="0" rIns="0" bIns="0" rtlCol="0" anchor="ctr"/>
          <a:lstStyle/>
          <a:p>
            <a:pPr marL="12700" marR="0" lvl="0" indent="0" algn="ctr" defTabSz="914400" rtl="0" eaLnBrk="1" fontAlgn="auto" latinLnBrk="0" hangingPunct="1">
              <a:lnSpc>
                <a:spcPct val="100000"/>
              </a:lnSpc>
              <a:spcBef>
                <a:spcPts val="105"/>
              </a:spcBef>
              <a:spcAft>
                <a:spcPts val="0"/>
              </a:spcAft>
              <a:buClrTx/>
              <a:buSzTx/>
              <a:buFontTx/>
              <a:buNone/>
              <a:tabLst/>
              <a:defRPr/>
            </a:pPr>
            <a:r>
              <a:rPr kumimoji="0" lang="en-US" sz="1050" b="1" i="0" u="none" strike="noStrike" kern="1200" cap="none" spc="0" normalizeH="0" baseline="0" noProof="0" dirty="0">
                <a:ln>
                  <a:noFill/>
                </a:ln>
                <a:solidFill>
                  <a:srgbClr val="FFFFFF"/>
                </a:solidFill>
                <a:effectLst/>
                <a:uLnTx/>
                <a:uFillTx/>
                <a:latin typeface="Segoe UI"/>
                <a:ea typeface="+mn-ea"/>
                <a:cs typeface="Segoe UI"/>
              </a:rPr>
              <a:t>1</a:t>
            </a:r>
            <a:endParaRPr kumimoji="0" lang="en-US" sz="1050" b="0" i="0" u="none" strike="noStrike" kern="1200" cap="none" spc="0" normalizeH="0" baseline="0" noProof="0" dirty="0">
              <a:ln>
                <a:noFill/>
              </a:ln>
              <a:solidFill>
                <a:prstClr val="black"/>
              </a:solidFill>
              <a:effectLst/>
              <a:uLnTx/>
              <a:uFillTx/>
              <a:latin typeface="Segoe UI"/>
              <a:ea typeface="+mn-ea"/>
              <a:cs typeface="Segoe UI"/>
            </a:endParaRPr>
          </a:p>
        </p:txBody>
      </p:sp>
      <p:sp>
        <p:nvSpPr>
          <p:cNvPr id="3" name="Slide Number Placeholder 2">
            <a:extLst>
              <a:ext uri="{FF2B5EF4-FFF2-40B4-BE49-F238E27FC236}">
                <a16:creationId xmlns:a16="http://schemas.microsoft.com/office/drawing/2014/main" id="{1057768C-6D0A-4196-925F-AAE12E24916E}"/>
              </a:ext>
            </a:extLst>
          </p:cNvPr>
          <p:cNvSpPr>
            <a:spLocks noGrp="1"/>
          </p:cNvSpPr>
          <p:nvPr>
            <p:ph type="sldNum" sz="quarter" idx="4"/>
          </p:nvPr>
        </p:nvSpPr>
        <p:spPr/>
        <p:txBody>
          <a:bodyPr/>
          <a:lstStyle/>
          <a:p>
            <a:fld id="{5D2F3693-3E64-EA49-9E40-0333868C2033}" type="slidenum">
              <a:rPr lang="en-US" smtClean="0"/>
              <a:pPr/>
              <a:t>29</a:t>
            </a:fld>
            <a:r>
              <a:rPr lang="en-US" dirty="0"/>
              <a:t> of 108</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45314" y="73971"/>
            <a:ext cx="1732280" cy="239395"/>
          </a:xfrm>
          <a:prstGeom prst="rect">
            <a:avLst/>
          </a:prstGeom>
        </p:spPr>
        <p:txBody>
          <a:bodyPr vert="horz" wrap="square" lIns="0" tIns="12700" rIns="0" bIns="0" rtlCol="0">
            <a:spAutoFit/>
          </a:bodyPr>
          <a:lstStyle/>
          <a:p>
            <a:pPr marL="38100">
              <a:lnSpc>
                <a:spcPct val="100000"/>
              </a:lnSpc>
              <a:spcBef>
                <a:spcPts val="100"/>
              </a:spcBef>
            </a:pPr>
            <a:r>
              <a:rPr sz="1400" b="1" spc="5" dirty="0">
                <a:solidFill>
                  <a:srgbClr val="4D4D4F"/>
                </a:solidFill>
                <a:latin typeface="Segoe UI"/>
                <a:cs typeface="Segoe UI"/>
              </a:rPr>
              <a:t>FINTEPLA</a:t>
            </a:r>
            <a:r>
              <a:rPr sz="1350" b="1" spc="7" baseline="24691" dirty="0">
                <a:solidFill>
                  <a:srgbClr val="4D4D4F"/>
                </a:solidFill>
                <a:latin typeface="Segoe UI"/>
                <a:cs typeface="Segoe UI"/>
              </a:rPr>
              <a:t>®</a:t>
            </a:r>
            <a:r>
              <a:rPr sz="1350" b="1" spc="75" baseline="24691" dirty="0">
                <a:solidFill>
                  <a:srgbClr val="4D4D4F"/>
                </a:solidFill>
                <a:latin typeface="Segoe UI"/>
                <a:cs typeface="Segoe UI"/>
              </a:rPr>
              <a:t> </a:t>
            </a:r>
            <a:r>
              <a:rPr sz="1400" b="1" spc="-15" dirty="0">
                <a:solidFill>
                  <a:srgbClr val="4D4D4F"/>
                </a:solidFill>
                <a:latin typeface="Segoe UI"/>
                <a:cs typeface="Segoe UI"/>
              </a:rPr>
              <a:t>Training</a:t>
            </a:r>
            <a:endParaRPr sz="1400" dirty="0">
              <a:latin typeface="Segoe UI"/>
              <a:cs typeface="Segoe UI"/>
            </a:endParaRPr>
          </a:p>
        </p:txBody>
      </p:sp>
      <p:sp>
        <p:nvSpPr>
          <p:cNvPr id="4" name="object 4"/>
          <p:cNvSpPr/>
          <p:nvPr/>
        </p:nvSpPr>
        <p:spPr>
          <a:xfrm>
            <a:off x="281940" y="396240"/>
            <a:ext cx="8656320" cy="0"/>
          </a:xfrm>
          <a:custGeom>
            <a:avLst/>
            <a:gdLst/>
            <a:ahLst/>
            <a:cxnLst/>
            <a:rect l="l" t="t" r="r" b="b"/>
            <a:pathLst>
              <a:path w="8656320">
                <a:moveTo>
                  <a:pt x="0" y="0"/>
                </a:moveTo>
                <a:lnTo>
                  <a:pt x="8656320" y="0"/>
                </a:lnTo>
              </a:path>
            </a:pathLst>
          </a:custGeom>
          <a:ln w="12192">
            <a:solidFill>
              <a:srgbClr val="4B8B2B"/>
            </a:solidFill>
          </a:ln>
        </p:spPr>
        <p:txBody>
          <a:bodyPr wrap="square" lIns="0" tIns="0" rIns="0" bIns="0" rtlCol="0"/>
          <a:lstStyle/>
          <a:p>
            <a:endParaRPr/>
          </a:p>
        </p:txBody>
      </p:sp>
      <p:sp>
        <p:nvSpPr>
          <p:cNvPr id="6" name="object 6"/>
          <p:cNvSpPr txBox="1"/>
          <p:nvPr/>
        </p:nvSpPr>
        <p:spPr>
          <a:xfrm>
            <a:off x="4573821" y="60463"/>
            <a:ext cx="4359910" cy="269240"/>
          </a:xfrm>
          <a:prstGeom prst="rect">
            <a:avLst/>
          </a:prstGeom>
        </p:spPr>
        <p:txBody>
          <a:bodyPr vert="horz" wrap="square" lIns="0" tIns="12065" rIns="0" bIns="0" rtlCol="0">
            <a:spAutoFit/>
          </a:bodyPr>
          <a:lstStyle/>
          <a:p>
            <a:pPr marL="12700">
              <a:lnSpc>
                <a:spcPct val="100000"/>
              </a:lnSpc>
              <a:spcBef>
                <a:spcPts val="95"/>
              </a:spcBef>
            </a:pPr>
            <a:r>
              <a:rPr sz="1600" b="1" spc="-5" dirty="0">
                <a:solidFill>
                  <a:srgbClr val="460968"/>
                </a:solidFill>
                <a:latin typeface="Arial"/>
                <a:cs typeface="Arial"/>
              </a:rPr>
              <a:t>Module</a:t>
            </a:r>
            <a:r>
              <a:rPr sz="1600" b="1" spc="15" dirty="0">
                <a:solidFill>
                  <a:srgbClr val="460968"/>
                </a:solidFill>
                <a:latin typeface="Arial"/>
                <a:cs typeface="Arial"/>
              </a:rPr>
              <a:t> </a:t>
            </a:r>
            <a:r>
              <a:rPr sz="1600" b="1" spc="-5" dirty="0">
                <a:solidFill>
                  <a:srgbClr val="460968"/>
                </a:solidFill>
                <a:latin typeface="Arial"/>
                <a:cs typeface="Arial"/>
              </a:rPr>
              <a:t>6:</a:t>
            </a:r>
            <a:r>
              <a:rPr sz="1600" b="1" dirty="0">
                <a:solidFill>
                  <a:srgbClr val="460968"/>
                </a:solidFill>
                <a:latin typeface="Arial"/>
                <a:cs typeface="Arial"/>
              </a:rPr>
              <a:t> </a:t>
            </a:r>
            <a:r>
              <a:rPr sz="1600" b="1" spc="-5" dirty="0">
                <a:solidFill>
                  <a:srgbClr val="460968"/>
                </a:solidFill>
                <a:latin typeface="Arial"/>
                <a:cs typeface="Arial"/>
              </a:rPr>
              <a:t>FINTEPLA</a:t>
            </a:r>
            <a:r>
              <a:rPr sz="1600" b="1" spc="-55" dirty="0">
                <a:solidFill>
                  <a:srgbClr val="460968"/>
                </a:solidFill>
                <a:latin typeface="Arial"/>
                <a:cs typeface="Arial"/>
              </a:rPr>
              <a:t> </a:t>
            </a:r>
            <a:r>
              <a:rPr sz="1600" b="1" spc="-5" dirty="0">
                <a:solidFill>
                  <a:srgbClr val="460968"/>
                </a:solidFill>
                <a:latin typeface="Arial"/>
                <a:cs typeface="Arial"/>
              </a:rPr>
              <a:t>Prescribing</a:t>
            </a:r>
            <a:r>
              <a:rPr sz="1600" b="1" spc="20" dirty="0">
                <a:solidFill>
                  <a:srgbClr val="460968"/>
                </a:solidFill>
                <a:latin typeface="Arial"/>
                <a:cs typeface="Arial"/>
              </a:rPr>
              <a:t> </a:t>
            </a:r>
            <a:r>
              <a:rPr sz="1600" b="1" spc="-10" dirty="0">
                <a:solidFill>
                  <a:srgbClr val="460968"/>
                </a:solidFill>
                <a:latin typeface="Arial"/>
                <a:cs typeface="Arial"/>
              </a:rPr>
              <a:t>Information</a:t>
            </a:r>
            <a:endParaRPr sz="1600" dirty="0">
              <a:latin typeface="Arial"/>
              <a:cs typeface="Arial"/>
            </a:endParaRPr>
          </a:p>
        </p:txBody>
      </p:sp>
      <p:sp>
        <p:nvSpPr>
          <p:cNvPr id="37" name="Title 36">
            <a:extLst>
              <a:ext uri="{FF2B5EF4-FFF2-40B4-BE49-F238E27FC236}">
                <a16:creationId xmlns:a16="http://schemas.microsoft.com/office/drawing/2014/main" id="{3584E3A8-605F-B64C-A6D9-FEDF394EA1F6}"/>
              </a:ext>
            </a:extLst>
          </p:cNvPr>
          <p:cNvSpPr>
            <a:spLocks noGrp="1"/>
          </p:cNvSpPr>
          <p:nvPr>
            <p:ph type="title"/>
          </p:nvPr>
        </p:nvSpPr>
        <p:spPr>
          <a:xfrm>
            <a:off x="284480" y="484632"/>
            <a:ext cx="8585200" cy="621792"/>
          </a:xfrm>
        </p:spPr>
        <p:txBody>
          <a:bodyPr/>
          <a:lstStyle/>
          <a:p>
            <a:r>
              <a:rPr lang="en-US" dirty="0"/>
              <a:t>Table of Contents</a:t>
            </a:r>
          </a:p>
        </p:txBody>
      </p:sp>
      <p:sp>
        <p:nvSpPr>
          <p:cNvPr id="38" name="Content Placeholder 37">
            <a:extLst>
              <a:ext uri="{FF2B5EF4-FFF2-40B4-BE49-F238E27FC236}">
                <a16:creationId xmlns:a16="http://schemas.microsoft.com/office/drawing/2014/main" id="{CCEA74F6-4ED5-8844-9584-4340C5451A47}"/>
              </a:ext>
            </a:extLst>
          </p:cNvPr>
          <p:cNvSpPr>
            <a:spLocks noGrp="1"/>
          </p:cNvSpPr>
          <p:nvPr>
            <p:ph idx="1"/>
          </p:nvPr>
        </p:nvSpPr>
        <p:spPr>
          <a:xfrm>
            <a:off x="284480" y="1066800"/>
            <a:ext cx="8585200" cy="5212080"/>
          </a:xfrm>
        </p:spPr>
        <p:txBody>
          <a:bodyPr>
            <a:noAutofit/>
          </a:bodyPr>
          <a:lstStyle/>
          <a:p>
            <a:pPr marL="0" indent="0">
              <a:spcBef>
                <a:spcPts val="500"/>
              </a:spcBef>
              <a:buNone/>
              <a:tabLst>
                <a:tab pos="8404225" algn="r"/>
              </a:tabLst>
            </a:pPr>
            <a:r>
              <a:rPr lang="en-US" b="1" dirty="0">
                <a:solidFill>
                  <a:schemeClr val="tx2"/>
                </a:solidFill>
              </a:rPr>
              <a:t>Module Introduction </a:t>
            </a:r>
            <a:r>
              <a:rPr lang="en-US" b="1" u="sng" dirty="0">
                <a:solidFill>
                  <a:schemeClr val="tx2"/>
                </a:solidFill>
              </a:rPr>
              <a:t>	</a:t>
            </a:r>
            <a:r>
              <a:rPr lang="en-US" b="1" dirty="0">
                <a:solidFill>
                  <a:schemeClr val="tx2"/>
                </a:solidFill>
                <a:hlinkClick r:id="rId3" action="ppaction://hlinksldjump">
                  <a:extLst>
                    <a:ext uri="{A12FA001-AC4F-418D-AE19-62706E023703}">
                      <ahyp:hlinkClr xmlns:ahyp="http://schemas.microsoft.com/office/drawing/2018/hyperlinkcolor" val="tx"/>
                    </a:ext>
                  </a:extLst>
                </a:hlinkClick>
              </a:rPr>
              <a:t>4</a:t>
            </a:r>
            <a:endParaRPr lang="en-US" b="1" dirty="0">
              <a:solidFill>
                <a:schemeClr val="tx2"/>
              </a:solidFill>
            </a:endParaRPr>
          </a:p>
          <a:p>
            <a:pPr marL="173038" lvl="1" indent="0">
              <a:spcBef>
                <a:spcPts val="300"/>
              </a:spcBef>
              <a:buNone/>
              <a:tabLst>
                <a:tab pos="8404225" algn="r"/>
              </a:tabLst>
            </a:pPr>
            <a:r>
              <a:rPr lang="en-US" dirty="0"/>
              <a:t>How to Use This Module </a:t>
            </a:r>
            <a:r>
              <a:rPr lang="en-US" u="sng" dirty="0"/>
              <a:t>	</a:t>
            </a:r>
            <a:r>
              <a:rPr lang="en-US" dirty="0">
                <a:hlinkClick r:id="rId3" action="ppaction://hlinksldjump">
                  <a:extLst>
                    <a:ext uri="{A12FA001-AC4F-418D-AE19-62706E023703}">
                      <ahyp:hlinkClr xmlns:ahyp="http://schemas.microsoft.com/office/drawing/2018/hyperlinkcolor" val="tx"/>
                    </a:ext>
                  </a:extLst>
                </a:hlinkClick>
              </a:rPr>
              <a:t>4</a:t>
            </a:r>
            <a:endParaRPr lang="en-US" dirty="0"/>
          </a:p>
          <a:p>
            <a:pPr marL="0" indent="0">
              <a:spcBef>
                <a:spcPts val="800"/>
              </a:spcBef>
              <a:buNone/>
              <a:tabLst>
                <a:tab pos="8404225" algn="r"/>
              </a:tabLst>
            </a:pPr>
            <a:r>
              <a:rPr lang="en-US" b="1" dirty="0">
                <a:solidFill>
                  <a:schemeClr val="tx2"/>
                </a:solidFill>
              </a:rPr>
              <a:t>Chapter 1: Indications and Dosage and Administration </a:t>
            </a:r>
            <a:r>
              <a:rPr lang="en-US" b="1" u="sng" dirty="0">
                <a:solidFill>
                  <a:schemeClr val="tx2"/>
                </a:solidFill>
              </a:rPr>
              <a:t>	</a:t>
            </a:r>
            <a:r>
              <a:rPr lang="en-US" b="1" dirty="0">
                <a:solidFill>
                  <a:schemeClr val="tx2"/>
                </a:solidFill>
                <a:hlinkClick r:id="rId4" action="ppaction://hlinksldjump">
                  <a:extLst>
                    <a:ext uri="{A12FA001-AC4F-418D-AE19-62706E023703}">
                      <ahyp:hlinkClr xmlns:ahyp="http://schemas.microsoft.com/office/drawing/2018/hyperlinkcolor" val="tx"/>
                    </a:ext>
                  </a:extLst>
                </a:hlinkClick>
              </a:rPr>
              <a:t>5</a:t>
            </a:r>
            <a:endParaRPr lang="en-US" b="1" dirty="0">
              <a:solidFill>
                <a:schemeClr val="tx2"/>
              </a:solidFill>
            </a:endParaRPr>
          </a:p>
          <a:p>
            <a:pPr marL="173038" lvl="1" indent="0">
              <a:spcBef>
                <a:spcPts val="300"/>
              </a:spcBef>
              <a:buNone/>
              <a:tabLst>
                <a:tab pos="8404225" algn="r"/>
              </a:tabLst>
            </a:pPr>
            <a:r>
              <a:rPr lang="en-US" dirty="0"/>
              <a:t>Take Home Points </a:t>
            </a:r>
            <a:r>
              <a:rPr lang="en-US" u="sng" dirty="0"/>
              <a:t>	</a:t>
            </a:r>
            <a:r>
              <a:rPr lang="en-US" dirty="0">
                <a:hlinkClick r:id="rId5" action="ppaction://hlinksldjump">
                  <a:extLst>
                    <a:ext uri="{A12FA001-AC4F-418D-AE19-62706E023703}">
                      <ahyp:hlinkClr xmlns:ahyp="http://schemas.microsoft.com/office/drawing/2018/hyperlinkcolor" val="tx"/>
                    </a:ext>
                  </a:extLst>
                </a:hlinkClick>
              </a:rPr>
              <a:t>14</a:t>
            </a:r>
            <a:endParaRPr lang="en-US" dirty="0"/>
          </a:p>
          <a:p>
            <a:pPr marL="173038" lvl="1" indent="0">
              <a:spcBef>
                <a:spcPts val="300"/>
              </a:spcBef>
              <a:buNone/>
              <a:tabLst>
                <a:tab pos="8404225" algn="r"/>
              </a:tabLst>
            </a:pPr>
            <a:r>
              <a:rPr lang="en-US" dirty="0"/>
              <a:t>Knowledge Check </a:t>
            </a:r>
            <a:r>
              <a:rPr lang="en-US" u="sng" dirty="0"/>
              <a:t>	</a:t>
            </a:r>
            <a:r>
              <a:rPr lang="en-US" dirty="0">
                <a:hlinkClick r:id="rId6" action="ppaction://hlinksldjump">
                  <a:extLst>
                    <a:ext uri="{A12FA001-AC4F-418D-AE19-62706E023703}">
                      <ahyp:hlinkClr xmlns:ahyp="http://schemas.microsoft.com/office/drawing/2018/hyperlinkcolor" val="tx"/>
                    </a:ext>
                  </a:extLst>
                </a:hlinkClick>
              </a:rPr>
              <a:t>16</a:t>
            </a:r>
            <a:r>
              <a:rPr lang="en-US" dirty="0"/>
              <a:t> </a:t>
            </a:r>
          </a:p>
          <a:p>
            <a:pPr marL="0" indent="0">
              <a:spcBef>
                <a:spcPts val="800"/>
              </a:spcBef>
              <a:buNone/>
              <a:tabLst>
                <a:tab pos="8404225" algn="r"/>
              </a:tabLst>
            </a:pPr>
            <a:r>
              <a:rPr lang="en-US" b="1" dirty="0">
                <a:solidFill>
                  <a:schemeClr val="tx2"/>
                </a:solidFill>
              </a:rPr>
              <a:t>Chapter 2: Contraindications, Warnings and Precautions, and Adverse Reactions </a:t>
            </a:r>
            <a:r>
              <a:rPr lang="en-US" b="1" u="sng" dirty="0">
                <a:solidFill>
                  <a:schemeClr val="tx2"/>
                </a:solidFill>
              </a:rPr>
              <a:t>	</a:t>
            </a:r>
            <a:r>
              <a:rPr lang="en-US" b="1" dirty="0">
                <a:solidFill>
                  <a:schemeClr val="tx2"/>
                </a:solidFill>
                <a:hlinkClick r:id="rId7" action="ppaction://hlinksldjump">
                  <a:extLst>
                    <a:ext uri="{A12FA001-AC4F-418D-AE19-62706E023703}">
                      <ahyp:hlinkClr xmlns:ahyp="http://schemas.microsoft.com/office/drawing/2018/hyperlinkcolor" val="tx"/>
                    </a:ext>
                  </a:extLst>
                </a:hlinkClick>
              </a:rPr>
              <a:t>20</a:t>
            </a:r>
            <a:r>
              <a:rPr lang="en-US" b="1" dirty="0">
                <a:solidFill>
                  <a:schemeClr val="tx2"/>
                </a:solidFill>
              </a:rPr>
              <a:t> </a:t>
            </a:r>
          </a:p>
          <a:p>
            <a:pPr marL="173038" lvl="1" indent="0">
              <a:spcBef>
                <a:spcPts val="300"/>
              </a:spcBef>
              <a:buNone/>
              <a:tabLst>
                <a:tab pos="8404225" algn="r"/>
              </a:tabLst>
            </a:pPr>
            <a:r>
              <a:rPr lang="en-US" dirty="0"/>
              <a:t>Take Home Points </a:t>
            </a:r>
            <a:r>
              <a:rPr lang="en-US" u="sng" dirty="0"/>
              <a:t>	</a:t>
            </a:r>
            <a:r>
              <a:rPr lang="en-US" dirty="0">
                <a:hlinkClick r:id="rId8" action="ppaction://hlinksldjump">
                  <a:extLst>
                    <a:ext uri="{A12FA001-AC4F-418D-AE19-62706E023703}">
                      <ahyp:hlinkClr xmlns:ahyp="http://schemas.microsoft.com/office/drawing/2018/hyperlinkcolor" val="tx"/>
                    </a:ext>
                  </a:extLst>
                </a:hlinkClick>
              </a:rPr>
              <a:t>35</a:t>
            </a:r>
            <a:r>
              <a:rPr lang="en-US" dirty="0"/>
              <a:t> </a:t>
            </a:r>
          </a:p>
          <a:p>
            <a:pPr marL="173038" lvl="1" indent="0">
              <a:spcBef>
                <a:spcPts val="300"/>
              </a:spcBef>
              <a:buNone/>
              <a:tabLst>
                <a:tab pos="8404225" algn="r"/>
              </a:tabLst>
            </a:pPr>
            <a:r>
              <a:rPr lang="en-US" dirty="0"/>
              <a:t>Knowledge Check </a:t>
            </a:r>
            <a:r>
              <a:rPr lang="en-US" u="sng" dirty="0"/>
              <a:t>	</a:t>
            </a:r>
            <a:r>
              <a:rPr lang="en-US" dirty="0">
                <a:hlinkClick r:id="rId9" action="ppaction://hlinksldjump">
                  <a:extLst>
                    <a:ext uri="{A12FA001-AC4F-418D-AE19-62706E023703}">
                      <ahyp:hlinkClr xmlns:ahyp="http://schemas.microsoft.com/office/drawing/2018/hyperlinkcolor" val="tx"/>
                    </a:ext>
                  </a:extLst>
                </a:hlinkClick>
              </a:rPr>
              <a:t>36</a:t>
            </a:r>
            <a:r>
              <a:rPr lang="en-US" dirty="0"/>
              <a:t> </a:t>
            </a:r>
          </a:p>
          <a:p>
            <a:pPr marL="0" indent="0">
              <a:spcBef>
                <a:spcPts val="800"/>
              </a:spcBef>
              <a:buNone/>
              <a:tabLst>
                <a:tab pos="8404225" algn="r"/>
              </a:tabLst>
            </a:pPr>
            <a:r>
              <a:rPr lang="en-US" b="1" dirty="0">
                <a:solidFill>
                  <a:schemeClr val="tx2"/>
                </a:solidFill>
              </a:rPr>
              <a:t>Chapter 3: Drug Interactions, Use in Specific Populations, Drug Abuse and Dependence, and Overdosage </a:t>
            </a:r>
            <a:r>
              <a:rPr lang="en-US" b="1" u="sng" dirty="0">
                <a:solidFill>
                  <a:schemeClr val="tx2"/>
                </a:solidFill>
              </a:rPr>
              <a:t>	</a:t>
            </a:r>
            <a:r>
              <a:rPr lang="en-US" b="1" dirty="0">
                <a:solidFill>
                  <a:schemeClr val="tx2"/>
                </a:solidFill>
                <a:hlinkClick r:id="rId10" action="ppaction://hlinksldjump">
                  <a:extLst>
                    <a:ext uri="{A12FA001-AC4F-418D-AE19-62706E023703}">
                      <ahyp:hlinkClr xmlns:ahyp="http://schemas.microsoft.com/office/drawing/2018/hyperlinkcolor" val="tx"/>
                    </a:ext>
                  </a:extLst>
                </a:hlinkClick>
              </a:rPr>
              <a:t>42</a:t>
            </a:r>
            <a:r>
              <a:rPr lang="en-US" b="1" dirty="0">
                <a:solidFill>
                  <a:schemeClr val="tx2"/>
                </a:solidFill>
              </a:rPr>
              <a:t> </a:t>
            </a:r>
          </a:p>
          <a:p>
            <a:pPr marL="173038" lvl="1" indent="0">
              <a:spcBef>
                <a:spcPts val="300"/>
              </a:spcBef>
              <a:buNone/>
              <a:tabLst>
                <a:tab pos="8404225" algn="r"/>
              </a:tabLst>
            </a:pPr>
            <a:r>
              <a:rPr lang="en-US" dirty="0"/>
              <a:t>Take Home Points </a:t>
            </a:r>
            <a:r>
              <a:rPr lang="en-US" u="sng" dirty="0"/>
              <a:t>	</a:t>
            </a:r>
            <a:r>
              <a:rPr lang="en-US" dirty="0">
                <a:hlinkClick r:id="rId11" action="ppaction://hlinksldjump">
                  <a:extLst>
                    <a:ext uri="{A12FA001-AC4F-418D-AE19-62706E023703}">
                      <ahyp:hlinkClr xmlns:ahyp="http://schemas.microsoft.com/office/drawing/2018/hyperlinkcolor" val="tx"/>
                    </a:ext>
                  </a:extLst>
                </a:hlinkClick>
              </a:rPr>
              <a:t>50</a:t>
            </a:r>
            <a:r>
              <a:rPr lang="en-US" dirty="0"/>
              <a:t> </a:t>
            </a:r>
          </a:p>
          <a:p>
            <a:pPr marL="173038" lvl="1" indent="0">
              <a:spcBef>
                <a:spcPts val="300"/>
              </a:spcBef>
              <a:buNone/>
              <a:tabLst>
                <a:tab pos="8404225" algn="r"/>
              </a:tabLst>
            </a:pPr>
            <a:r>
              <a:rPr lang="en-US" dirty="0"/>
              <a:t>Knowledge Check </a:t>
            </a:r>
            <a:r>
              <a:rPr lang="en-US" u="sng" dirty="0"/>
              <a:t>	</a:t>
            </a:r>
            <a:r>
              <a:rPr lang="en-US" dirty="0">
                <a:hlinkClick r:id="rId12" action="ppaction://hlinksldjump">
                  <a:extLst>
                    <a:ext uri="{A12FA001-AC4F-418D-AE19-62706E023703}">
                      <ahyp:hlinkClr xmlns:ahyp="http://schemas.microsoft.com/office/drawing/2018/hyperlinkcolor" val="tx"/>
                    </a:ext>
                  </a:extLst>
                </a:hlinkClick>
              </a:rPr>
              <a:t>51</a:t>
            </a:r>
            <a:r>
              <a:rPr lang="en-US" dirty="0"/>
              <a:t> </a:t>
            </a:r>
          </a:p>
          <a:p>
            <a:pPr marL="0" indent="0">
              <a:spcBef>
                <a:spcPts val="800"/>
              </a:spcBef>
              <a:buNone/>
              <a:tabLst>
                <a:tab pos="8404225" algn="r"/>
              </a:tabLst>
            </a:pPr>
            <a:r>
              <a:rPr lang="en-US" b="1" dirty="0">
                <a:solidFill>
                  <a:schemeClr val="tx2"/>
                </a:solidFill>
              </a:rPr>
              <a:t>Chapter 4: Description, Clinical Pharmacology, and Nonclinical Toxicology </a:t>
            </a:r>
            <a:r>
              <a:rPr lang="en-US" b="1" u="sng" dirty="0">
                <a:solidFill>
                  <a:schemeClr val="tx2"/>
                </a:solidFill>
              </a:rPr>
              <a:t>	</a:t>
            </a:r>
            <a:r>
              <a:rPr lang="en-US" b="1" dirty="0">
                <a:solidFill>
                  <a:schemeClr val="tx2"/>
                </a:solidFill>
                <a:hlinkClick r:id="rId13" action="ppaction://hlinksldjump">
                  <a:extLst>
                    <a:ext uri="{A12FA001-AC4F-418D-AE19-62706E023703}">
                      <ahyp:hlinkClr xmlns:ahyp="http://schemas.microsoft.com/office/drawing/2018/hyperlinkcolor" val="tx"/>
                    </a:ext>
                  </a:extLst>
                </a:hlinkClick>
              </a:rPr>
              <a:t>59</a:t>
            </a:r>
            <a:r>
              <a:rPr lang="en-US" b="1" dirty="0">
                <a:solidFill>
                  <a:schemeClr val="tx2"/>
                </a:solidFill>
              </a:rPr>
              <a:t> </a:t>
            </a:r>
          </a:p>
          <a:p>
            <a:pPr marL="173038" lvl="1" indent="0">
              <a:spcBef>
                <a:spcPts val="300"/>
              </a:spcBef>
              <a:buNone/>
              <a:tabLst>
                <a:tab pos="8404225" algn="r"/>
              </a:tabLst>
            </a:pPr>
            <a:r>
              <a:rPr lang="en-US" dirty="0"/>
              <a:t>Take Home Points </a:t>
            </a:r>
            <a:r>
              <a:rPr lang="en-US" u="sng" dirty="0"/>
              <a:t>	</a:t>
            </a:r>
            <a:r>
              <a:rPr lang="en-US" dirty="0">
                <a:hlinkClick r:id="rId14" action="ppaction://hlinksldjump">
                  <a:extLst>
                    <a:ext uri="{A12FA001-AC4F-418D-AE19-62706E023703}">
                      <ahyp:hlinkClr xmlns:ahyp="http://schemas.microsoft.com/office/drawing/2018/hyperlinkcolor" val="tx"/>
                    </a:ext>
                  </a:extLst>
                </a:hlinkClick>
              </a:rPr>
              <a:t>65</a:t>
            </a:r>
            <a:r>
              <a:rPr lang="en-US" dirty="0"/>
              <a:t> </a:t>
            </a:r>
          </a:p>
          <a:p>
            <a:pPr marL="173038" lvl="1" indent="0">
              <a:spcBef>
                <a:spcPts val="300"/>
              </a:spcBef>
              <a:buNone/>
              <a:tabLst>
                <a:tab pos="8404225" algn="r"/>
              </a:tabLst>
            </a:pPr>
            <a:r>
              <a:rPr lang="en-US" dirty="0"/>
              <a:t>Knowledge Check </a:t>
            </a:r>
            <a:r>
              <a:rPr lang="en-US" u="sng" dirty="0"/>
              <a:t>	</a:t>
            </a:r>
            <a:r>
              <a:rPr lang="en-US" dirty="0">
                <a:hlinkClick r:id="rId15" action="ppaction://hlinksldjump">
                  <a:extLst>
                    <a:ext uri="{A12FA001-AC4F-418D-AE19-62706E023703}">
                      <ahyp:hlinkClr xmlns:ahyp="http://schemas.microsoft.com/office/drawing/2018/hyperlinkcolor" val="tx"/>
                    </a:ext>
                  </a:extLst>
                </a:hlinkClick>
              </a:rPr>
              <a:t>66</a:t>
            </a:r>
            <a:r>
              <a:rPr lang="en-US" dirty="0"/>
              <a:t> </a:t>
            </a:r>
          </a:p>
          <a:p>
            <a:pPr marL="0" indent="0">
              <a:spcBef>
                <a:spcPts val="800"/>
              </a:spcBef>
              <a:buNone/>
              <a:tabLst>
                <a:tab pos="8404225" algn="r"/>
              </a:tabLst>
            </a:pPr>
            <a:r>
              <a:rPr lang="en-US" b="1" dirty="0">
                <a:solidFill>
                  <a:schemeClr val="tx2"/>
                </a:solidFill>
              </a:rPr>
              <a:t>Chapter 5: Clinical Studies </a:t>
            </a:r>
            <a:r>
              <a:rPr lang="en-US" b="1" u="sng" dirty="0">
                <a:solidFill>
                  <a:schemeClr val="tx2"/>
                </a:solidFill>
              </a:rPr>
              <a:t>	</a:t>
            </a:r>
            <a:r>
              <a:rPr lang="en-US" b="1" dirty="0">
                <a:solidFill>
                  <a:schemeClr val="tx2"/>
                </a:solidFill>
                <a:hlinkClick r:id="rId16" action="ppaction://hlinksldjump">
                  <a:extLst>
                    <a:ext uri="{A12FA001-AC4F-418D-AE19-62706E023703}">
                      <ahyp:hlinkClr xmlns:ahyp="http://schemas.microsoft.com/office/drawing/2018/hyperlinkcolor" val="tx"/>
                    </a:ext>
                  </a:extLst>
                </a:hlinkClick>
              </a:rPr>
              <a:t>72</a:t>
            </a:r>
            <a:r>
              <a:rPr lang="en-US" b="1" dirty="0">
                <a:solidFill>
                  <a:schemeClr val="tx2"/>
                </a:solidFill>
              </a:rPr>
              <a:t> </a:t>
            </a:r>
          </a:p>
          <a:p>
            <a:pPr marL="173038" lvl="1" indent="0">
              <a:spcBef>
                <a:spcPts val="300"/>
              </a:spcBef>
              <a:buNone/>
              <a:tabLst>
                <a:tab pos="8404225" algn="r"/>
              </a:tabLst>
            </a:pPr>
            <a:r>
              <a:rPr lang="en-US" dirty="0"/>
              <a:t>Take Home Points </a:t>
            </a:r>
            <a:r>
              <a:rPr lang="en-US" u="sng" dirty="0"/>
              <a:t>	</a:t>
            </a:r>
            <a:r>
              <a:rPr lang="en-US" dirty="0">
                <a:hlinkClick r:id="rId17" action="ppaction://hlinksldjump">
                  <a:extLst>
                    <a:ext uri="{A12FA001-AC4F-418D-AE19-62706E023703}">
                      <ahyp:hlinkClr xmlns:ahyp="http://schemas.microsoft.com/office/drawing/2018/hyperlinkcolor" val="tx"/>
                    </a:ext>
                  </a:extLst>
                </a:hlinkClick>
              </a:rPr>
              <a:t>83</a:t>
            </a:r>
            <a:r>
              <a:rPr lang="en-US" dirty="0"/>
              <a:t> </a:t>
            </a:r>
          </a:p>
          <a:p>
            <a:pPr marL="173038" lvl="1" indent="0">
              <a:spcBef>
                <a:spcPts val="300"/>
              </a:spcBef>
              <a:buNone/>
              <a:tabLst>
                <a:tab pos="8404225" algn="r"/>
              </a:tabLst>
            </a:pPr>
            <a:r>
              <a:rPr lang="en-US" dirty="0"/>
              <a:t>Knowledge Check </a:t>
            </a:r>
            <a:r>
              <a:rPr lang="en-US" u="sng" dirty="0"/>
              <a:t>	</a:t>
            </a:r>
            <a:r>
              <a:rPr lang="en-US" dirty="0">
                <a:hlinkClick r:id="rId18" action="ppaction://hlinksldjump">
                  <a:extLst>
                    <a:ext uri="{A12FA001-AC4F-418D-AE19-62706E023703}">
                      <ahyp:hlinkClr xmlns:ahyp="http://schemas.microsoft.com/office/drawing/2018/hyperlinkcolor" val="tx"/>
                    </a:ext>
                  </a:extLst>
                </a:hlinkClick>
              </a:rPr>
              <a:t>85</a:t>
            </a:r>
            <a:r>
              <a:rPr lang="en-US" dirty="0"/>
              <a:t> </a:t>
            </a:r>
          </a:p>
          <a:p>
            <a:pPr marL="0" indent="0">
              <a:spcBef>
                <a:spcPts val="800"/>
              </a:spcBef>
              <a:buNone/>
              <a:tabLst>
                <a:tab pos="8404225" algn="r"/>
              </a:tabLst>
            </a:pPr>
            <a:r>
              <a:rPr lang="en-US" b="1" dirty="0">
                <a:solidFill>
                  <a:schemeClr val="tx2"/>
                </a:solidFill>
              </a:rPr>
              <a:t>Chapter 6: How Supplied, Storage and Handling, and Patient Counseling Information </a:t>
            </a:r>
            <a:r>
              <a:rPr lang="en-US" b="1" u="sng" dirty="0">
                <a:solidFill>
                  <a:schemeClr val="tx2"/>
                </a:solidFill>
              </a:rPr>
              <a:t>	</a:t>
            </a:r>
            <a:r>
              <a:rPr lang="en-US" b="1" dirty="0">
                <a:solidFill>
                  <a:schemeClr val="tx2"/>
                </a:solidFill>
                <a:hlinkClick r:id="rId19" action="ppaction://hlinksldjump">
                  <a:extLst>
                    <a:ext uri="{A12FA001-AC4F-418D-AE19-62706E023703}">
                      <ahyp:hlinkClr xmlns:ahyp="http://schemas.microsoft.com/office/drawing/2018/hyperlinkcolor" val="tx"/>
                    </a:ext>
                  </a:extLst>
                </a:hlinkClick>
              </a:rPr>
              <a:t>93</a:t>
            </a:r>
            <a:r>
              <a:rPr lang="en-US" b="1" dirty="0">
                <a:solidFill>
                  <a:schemeClr val="tx2"/>
                </a:solidFill>
              </a:rPr>
              <a:t> </a:t>
            </a:r>
          </a:p>
          <a:p>
            <a:pPr marL="173038" lvl="1" indent="0">
              <a:spcBef>
                <a:spcPts val="300"/>
              </a:spcBef>
              <a:buNone/>
              <a:tabLst>
                <a:tab pos="8404225" algn="r"/>
              </a:tabLst>
            </a:pPr>
            <a:r>
              <a:rPr lang="en-US" dirty="0"/>
              <a:t>Take Home Points </a:t>
            </a:r>
            <a:r>
              <a:rPr lang="en-US" u="sng" dirty="0"/>
              <a:t>	</a:t>
            </a:r>
            <a:r>
              <a:rPr lang="en-US" dirty="0">
                <a:hlinkClick r:id="rId20" action="ppaction://hlinksldjump">
                  <a:extLst>
                    <a:ext uri="{A12FA001-AC4F-418D-AE19-62706E023703}">
                      <ahyp:hlinkClr xmlns:ahyp="http://schemas.microsoft.com/office/drawing/2018/hyperlinkcolor" val="tx"/>
                    </a:ext>
                  </a:extLst>
                </a:hlinkClick>
              </a:rPr>
              <a:t>97</a:t>
            </a:r>
            <a:r>
              <a:rPr lang="en-US" dirty="0"/>
              <a:t> </a:t>
            </a:r>
          </a:p>
          <a:p>
            <a:pPr marL="173038" lvl="1" indent="0">
              <a:spcBef>
                <a:spcPts val="300"/>
              </a:spcBef>
              <a:buNone/>
              <a:tabLst>
                <a:tab pos="8404225" algn="r"/>
              </a:tabLst>
            </a:pPr>
            <a:r>
              <a:rPr lang="en-US" dirty="0"/>
              <a:t>Knowledge Check </a:t>
            </a:r>
            <a:r>
              <a:rPr lang="en-US" u="sng" dirty="0"/>
              <a:t>	</a:t>
            </a:r>
            <a:r>
              <a:rPr lang="en-US" dirty="0">
                <a:hlinkClick r:id="rId21" action="ppaction://hlinksldjump">
                  <a:extLst>
                    <a:ext uri="{A12FA001-AC4F-418D-AE19-62706E023703}">
                      <ahyp:hlinkClr xmlns:ahyp="http://schemas.microsoft.com/office/drawing/2018/hyperlinkcolor" val="tx"/>
                    </a:ext>
                  </a:extLst>
                </a:hlinkClick>
              </a:rPr>
              <a:t>98</a:t>
            </a:r>
            <a:endParaRPr lang="en-US" dirty="0"/>
          </a:p>
          <a:p>
            <a:pPr marL="0" indent="0">
              <a:spcBef>
                <a:spcPts val="800"/>
              </a:spcBef>
              <a:buNone/>
              <a:tabLst>
                <a:tab pos="8404225" algn="r"/>
              </a:tabLst>
            </a:pPr>
            <a:r>
              <a:rPr lang="en-US" b="1" dirty="0">
                <a:solidFill>
                  <a:schemeClr val="tx2"/>
                </a:solidFill>
              </a:rPr>
              <a:t>Glossary </a:t>
            </a:r>
            <a:r>
              <a:rPr lang="en-US" b="1" u="sng" dirty="0">
                <a:solidFill>
                  <a:schemeClr val="tx2"/>
                </a:solidFill>
              </a:rPr>
              <a:t>	</a:t>
            </a:r>
            <a:r>
              <a:rPr lang="en-US" b="1" dirty="0">
                <a:solidFill>
                  <a:schemeClr val="tx2"/>
                </a:solidFill>
                <a:hlinkClick r:id="rId22" action="ppaction://hlinksldjump">
                  <a:extLst>
                    <a:ext uri="{A12FA001-AC4F-418D-AE19-62706E023703}">
                      <ahyp:hlinkClr xmlns:ahyp="http://schemas.microsoft.com/office/drawing/2018/hyperlinkcolor" val="tx"/>
                    </a:ext>
                  </a:extLst>
                </a:hlinkClick>
              </a:rPr>
              <a:t>104</a:t>
            </a:r>
            <a:endParaRPr lang="en-US" b="1" dirty="0">
              <a:solidFill>
                <a:schemeClr val="tx2"/>
              </a:solidFill>
            </a:endParaRPr>
          </a:p>
          <a:p>
            <a:pPr marL="0" indent="0">
              <a:spcBef>
                <a:spcPts val="800"/>
              </a:spcBef>
              <a:buNone/>
              <a:tabLst>
                <a:tab pos="8404225" algn="r"/>
              </a:tabLst>
            </a:pPr>
            <a:r>
              <a:rPr lang="en-US" b="1" dirty="0">
                <a:solidFill>
                  <a:schemeClr val="tx2"/>
                </a:solidFill>
              </a:rPr>
              <a:t>References </a:t>
            </a:r>
            <a:r>
              <a:rPr lang="en-US" b="1" u="sng" dirty="0">
                <a:solidFill>
                  <a:schemeClr val="tx2"/>
                </a:solidFill>
              </a:rPr>
              <a:t>	</a:t>
            </a:r>
            <a:r>
              <a:rPr lang="en-US" b="1" dirty="0">
                <a:solidFill>
                  <a:schemeClr val="tx2"/>
                </a:solidFill>
                <a:hlinkClick r:id="rId23" action="ppaction://hlinksldjump">
                  <a:extLst>
                    <a:ext uri="{A12FA001-AC4F-418D-AE19-62706E023703}">
                      <ahyp:hlinkClr xmlns:ahyp="http://schemas.microsoft.com/office/drawing/2018/hyperlinkcolor" val="tx"/>
                    </a:ext>
                  </a:extLst>
                </a:hlinkClick>
              </a:rPr>
              <a:t>107</a:t>
            </a:r>
            <a:endParaRPr lang="en-US" b="1" dirty="0">
              <a:solidFill>
                <a:schemeClr val="tx2"/>
              </a:solidFill>
            </a:endParaRPr>
          </a:p>
          <a:p>
            <a:pPr marL="0" indent="0">
              <a:spcBef>
                <a:spcPts val="500"/>
              </a:spcBef>
              <a:buNone/>
            </a:pPr>
            <a:endParaRPr lang="en-US" dirty="0"/>
          </a:p>
        </p:txBody>
      </p:sp>
      <p:sp>
        <p:nvSpPr>
          <p:cNvPr id="3" name="Slide Number Placeholder 2">
            <a:extLst>
              <a:ext uri="{FF2B5EF4-FFF2-40B4-BE49-F238E27FC236}">
                <a16:creationId xmlns:a16="http://schemas.microsoft.com/office/drawing/2014/main" id="{11DE67DA-A123-4894-8A2D-7F4353B17593}"/>
              </a:ext>
            </a:extLst>
          </p:cNvPr>
          <p:cNvSpPr>
            <a:spLocks noGrp="1"/>
          </p:cNvSpPr>
          <p:nvPr>
            <p:ph type="sldNum" sz="quarter" idx="4"/>
          </p:nvPr>
        </p:nvSpPr>
        <p:spPr/>
        <p:txBody>
          <a:bodyPr/>
          <a:lstStyle/>
          <a:p>
            <a:fld id="{5D2F3693-3E64-EA49-9E40-0333868C2033}" type="slidenum">
              <a:rPr lang="en-US" smtClean="0"/>
              <a:pPr/>
              <a:t>3</a:t>
            </a:fld>
            <a:r>
              <a:rPr lang="en-US" dirty="0"/>
              <a:t> of 108</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Content Placeholder 39">
            <a:extLst>
              <a:ext uri="{FF2B5EF4-FFF2-40B4-BE49-F238E27FC236}">
                <a16:creationId xmlns:a16="http://schemas.microsoft.com/office/drawing/2014/main" id="{9F2FF018-ECD5-417B-8881-ABD9094E821D}"/>
              </a:ext>
            </a:extLst>
          </p:cNvPr>
          <p:cNvSpPr>
            <a:spLocks noGrp="1"/>
          </p:cNvSpPr>
          <p:nvPr>
            <p:ph idx="1"/>
          </p:nvPr>
        </p:nvSpPr>
        <p:spPr>
          <a:xfrm>
            <a:off x="5207036" y="544482"/>
            <a:ext cx="3653185" cy="5793256"/>
          </a:xfrm>
        </p:spPr>
        <p:txBody>
          <a:bodyPr>
            <a:normAutofit/>
          </a:bodyPr>
          <a:lstStyle/>
          <a:p>
            <a:r>
              <a:rPr lang="en-US" b="1" dirty="0"/>
              <a:t>Dravet Syndrome (continued)</a:t>
            </a:r>
          </a:p>
          <a:p>
            <a:pPr>
              <a:spcAft>
                <a:spcPts val="300"/>
              </a:spcAft>
            </a:pPr>
            <a:r>
              <a:rPr lang="en-US" dirty="0"/>
              <a:t>The most common adverse reactions that occurred in patients treated with FINTEPLA (≥10% and greater than placebo) were:</a:t>
            </a:r>
          </a:p>
          <a:p>
            <a:pPr lvl="1"/>
            <a:r>
              <a:rPr lang="en-US" dirty="0"/>
              <a:t>Decreased appetite</a:t>
            </a:r>
          </a:p>
          <a:p>
            <a:pPr lvl="1"/>
            <a:r>
              <a:rPr lang="en-US" dirty="0"/>
              <a:t>Somnolence, sedation, </a:t>
            </a:r>
            <a:br>
              <a:rPr lang="en-US" dirty="0"/>
            </a:br>
            <a:r>
              <a:rPr lang="en-US" dirty="0"/>
              <a:t>lethargy</a:t>
            </a:r>
          </a:p>
          <a:p>
            <a:pPr lvl="1"/>
            <a:r>
              <a:rPr lang="en-US" dirty="0"/>
              <a:t>Diarrhea</a:t>
            </a:r>
          </a:p>
          <a:p>
            <a:pPr lvl="1"/>
            <a:r>
              <a:rPr lang="en-US" dirty="0"/>
              <a:t>Constipation</a:t>
            </a:r>
          </a:p>
          <a:p>
            <a:pPr lvl="1"/>
            <a:r>
              <a:rPr lang="en-US" dirty="0"/>
              <a:t>Abnormal </a:t>
            </a:r>
            <a:br>
              <a:rPr lang="en-US" dirty="0"/>
            </a:br>
            <a:r>
              <a:rPr lang="en-US" dirty="0"/>
              <a:t>echocardiogram</a:t>
            </a:r>
          </a:p>
          <a:p>
            <a:pPr lvl="1"/>
            <a:r>
              <a:rPr lang="en-US" dirty="0"/>
              <a:t>Fatigue, malaise, asthenia</a:t>
            </a:r>
          </a:p>
          <a:p>
            <a:pPr lvl="1">
              <a:spcAft>
                <a:spcPts val="600"/>
              </a:spcAft>
            </a:pPr>
            <a:r>
              <a:rPr lang="en-US" b="1" dirty="0">
                <a:solidFill>
                  <a:schemeClr val="tx2"/>
                </a:solidFill>
              </a:rPr>
              <a:t>Ataxia</a:t>
            </a:r>
            <a:r>
              <a:rPr lang="en-US" dirty="0"/>
              <a:t>, balance disorder, </a:t>
            </a:r>
            <a:br>
              <a:rPr lang="en-US" dirty="0"/>
            </a:br>
            <a:r>
              <a:rPr lang="en-US" dirty="0"/>
              <a:t>gait disturbance</a:t>
            </a:r>
          </a:p>
          <a:p>
            <a:r>
              <a:rPr lang="en-US" dirty="0"/>
              <a:t>Table 3 presents the adverse reactions that occurred </a:t>
            </a:r>
            <a:br>
              <a:rPr lang="en-US" dirty="0"/>
            </a:br>
            <a:r>
              <a:rPr lang="en-US" dirty="0"/>
              <a:t>in ≥5% of patients treated with FINTEPLA and a rate greater than those on placebo during the titration and maintenance phases of Study 1 and Study 2. Table 3 continues onto the next page. </a:t>
            </a:r>
          </a:p>
          <a:p>
            <a:r>
              <a:rPr lang="en-US" dirty="0"/>
              <a:t>As shown in the table, the most common adverse reactions among patients treated with FINTEPLA were decreased appetite and diarrhea.</a:t>
            </a:r>
          </a:p>
        </p:txBody>
      </p:sp>
      <p:pic>
        <p:nvPicPr>
          <p:cNvPr id="52" name="Picture Placeholder 51">
            <a:extLst>
              <a:ext uri="{FF2B5EF4-FFF2-40B4-BE49-F238E27FC236}">
                <a16:creationId xmlns:a16="http://schemas.microsoft.com/office/drawing/2014/main" id="{849D2F1E-9E4D-409C-B988-F55BE49136A8}"/>
              </a:ext>
            </a:extLst>
          </p:cNvPr>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352" r="352"/>
          <a:stretch/>
        </p:blipFill>
        <p:spPr>
          <a:xfrm>
            <a:off x="311426" y="470450"/>
            <a:ext cx="4416552" cy="5756108"/>
          </a:xfrm>
        </p:spPr>
      </p:pic>
      <p:sp>
        <p:nvSpPr>
          <p:cNvPr id="58" name="TextBox 57">
            <a:extLst>
              <a:ext uri="{FF2B5EF4-FFF2-40B4-BE49-F238E27FC236}">
                <a16:creationId xmlns:a16="http://schemas.microsoft.com/office/drawing/2014/main" id="{BEE2B0F5-1B94-429F-AD4D-F3EEC4AA1B92}"/>
              </a:ext>
            </a:extLst>
          </p:cNvPr>
          <p:cNvSpPr txBox="1"/>
          <p:nvPr/>
        </p:nvSpPr>
        <p:spPr>
          <a:xfrm>
            <a:off x="7052045" y="1294095"/>
            <a:ext cx="2091955" cy="2054409"/>
          </a:xfrm>
          <a:prstGeom prst="rect">
            <a:avLst/>
          </a:prstGeom>
          <a:noFill/>
        </p:spPr>
        <p:txBody>
          <a:bodyPr wrap="square">
            <a:spAutoFit/>
          </a:bodyPr>
          <a:lstStyle/>
          <a:p>
            <a:pPr marL="115888" marR="0" lvl="1" indent="-107950" algn="l" defTabSz="914400" rtl="0" eaLnBrk="1" fontAlgn="auto" latinLnBrk="0" hangingPunct="1">
              <a:lnSpc>
                <a:spcPct val="100000"/>
              </a:lnSpc>
              <a:spcBef>
                <a:spcPts val="0"/>
              </a:spcBef>
              <a:spcAft>
                <a:spcPts val="300"/>
              </a:spcAft>
              <a:buClr>
                <a:srgbClr val="2D953D"/>
              </a:buClr>
              <a:buSzTx/>
              <a:buFont typeface="Arial" panose="020B0604020202020204" pitchFamily="34" charset="0"/>
              <a:buChar char="•"/>
              <a:tabLst/>
              <a:defRPr/>
            </a:pPr>
            <a:r>
              <a:rPr kumimoji="0" lang="en-US" sz="1100" b="0" i="0" u="none" strike="noStrike" kern="120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rPr>
              <a:t>Blood pressure increased</a:t>
            </a:r>
          </a:p>
          <a:p>
            <a:pPr marL="115888" marR="0" lvl="1" indent="-107950" algn="l" defTabSz="914400" rtl="0" eaLnBrk="1" fontAlgn="auto" latinLnBrk="0" hangingPunct="1">
              <a:lnSpc>
                <a:spcPct val="100000"/>
              </a:lnSpc>
              <a:spcBef>
                <a:spcPts val="0"/>
              </a:spcBef>
              <a:spcAft>
                <a:spcPts val="300"/>
              </a:spcAft>
              <a:buClr>
                <a:srgbClr val="2D953D"/>
              </a:buClr>
              <a:buSzTx/>
              <a:buFont typeface="Arial" panose="020B0604020202020204" pitchFamily="34" charset="0"/>
              <a:buChar char="•"/>
              <a:tabLst/>
              <a:defRPr/>
            </a:pPr>
            <a:r>
              <a:rPr kumimoji="0" lang="en-US" sz="1100" b="0" i="0" u="none" strike="noStrike" kern="120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rPr>
              <a:t>Drooling, salivary hypersecretion</a:t>
            </a:r>
          </a:p>
          <a:p>
            <a:pPr marL="115888" marR="0" lvl="1" indent="-107950" algn="l" defTabSz="914400" rtl="0" eaLnBrk="1" fontAlgn="auto" latinLnBrk="0" hangingPunct="1">
              <a:lnSpc>
                <a:spcPct val="100000"/>
              </a:lnSpc>
              <a:spcBef>
                <a:spcPts val="0"/>
              </a:spcBef>
              <a:spcAft>
                <a:spcPts val="300"/>
              </a:spcAft>
              <a:buClr>
                <a:srgbClr val="2D953D"/>
              </a:buClr>
              <a:buSzTx/>
              <a:buFont typeface="Arial" panose="020B0604020202020204" pitchFamily="34" charset="0"/>
              <a:buChar char="•"/>
              <a:tabLst/>
              <a:defRPr/>
            </a:pPr>
            <a:r>
              <a:rPr kumimoji="0" lang="en-US" sz="1100" b="1" i="0" u="none" strike="noStrike" kern="1200" cap="none" spc="0" normalizeH="0" baseline="0" noProof="0" dirty="0">
                <a:ln>
                  <a:noFill/>
                </a:ln>
                <a:solidFill>
                  <a:schemeClr val="tx2"/>
                </a:solidFill>
                <a:effectLst/>
                <a:uLnTx/>
                <a:uFillTx/>
                <a:latin typeface="Segoe UI" panose="020B0502040204020203" pitchFamily="34" charset="0"/>
                <a:cs typeface="Segoe UI" panose="020B0502040204020203" pitchFamily="34" charset="0"/>
              </a:rPr>
              <a:t>Pyrexia</a:t>
            </a:r>
          </a:p>
          <a:p>
            <a:pPr marL="115888" marR="0" lvl="1" indent="-107950" algn="l" defTabSz="914400" rtl="0" eaLnBrk="1" fontAlgn="auto" latinLnBrk="0" hangingPunct="1">
              <a:lnSpc>
                <a:spcPct val="100000"/>
              </a:lnSpc>
              <a:spcBef>
                <a:spcPts val="0"/>
              </a:spcBef>
              <a:spcAft>
                <a:spcPts val="300"/>
              </a:spcAft>
              <a:buClr>
                <a:srgbClr val="2D953D"/>
              </a:buClr>
              <a:buSzTx/>
              <a:buFont typeface="Arial" panose="020B0604020202020204" pitchFamily="34" charset="0"/>
              <a:buChar char="•"/>
              <a:tabLst/>
              <a:defRPr/>
            </a:pPr>
            <a:r>
              <a:rPr kumimoji="0" lang="en-US" sz="1100" b="0" i="0" u="none" strike="noStrike" kern="120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rPr>
              <a:t>Upper respiratory tract infection</a:t>
            </a:r>
          </a:p>
          <a:p>
            <a:pPr marL="115888" marR="0" lvl="1" indent="-107950" algn="l" defTabSz="914400" rtl="0" eaLnBrk="1" fontAlgn="auto" latinLnBrk="0" hangingPunct="1">
              <a:lnSpc>
                <a:spcPct val="100000"/>
              </a:lnSpc>
              <a:spcBef>
                <a:spcPts val="0"/>
              </a:spcBef>
              <a:spcAft>
                <a:spcPts val="300"/>
              </a:spcAft>
              <a:buClr>
                <a:srgbClr val="2D953D"/>
              </a:buClr>
              <a:buSzTx/>
              <a:buFont typeface="Arial" panose="020B0604020202020204" pitchFamily="34" charset="0"/>
              <a:buChar char="•"/>
              <a:tabLst/>
              <a:defRPr/>
            </a:pPr>
            <a:r>
              <a:rPr kumimoji="0" lang="en-US" sz="1100" b="0" i="0" u="none" strike="noStrike" kern="120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rPr>
              <a:t>Vomiting</a:t>
            </a:r>
          </a:p>
          <a:p>
            <a:pPr marL="115888" marR="0" lvl="1" indent="-107950" algn="l" defTabSz="914400" rtl="0" eaLnBrk="1" fontAlgn="auto" latinLnBrk="0" hangingPunct="1">
              <a:lnSpc>
                <a:spcPct val="100000"/>
              </a:lnSpc>
              <a:spcBef>
                <a:spcPts val="0"/>
              </a:spcBef>
              <a:spcAft>
                <a:spcPts val="300"/>
              </a:spcAft>
              <a:buClr>
                <a:srgbClr val="2D953D"/>
              </a:buClr>
              <a:buSzTx/>
              <a:buFont typeface="Arial" panose="020B0604020202020204" pitchFamily="34" charset="0"/>
              <a:buChar char="•"/>
              <a:tabLst/>
              <a:defRPr/>
            </a:pPr>
            <a:r>
              <a:rPr kumimoji="0" lang="en-US" sz="1100" b="0" i="0" u="none" strike="noStrike" kern="120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rPr>
              <a:t>Decreased weight</a:t>
            </a:r>
          </a:p>
          <a:p>
            <a:pPr marL="115888" marR="0" lvl="1" indent="-107950" algn="l" defTabSz="914400" rtl="0" eaLnBrk="1" fontAlgn="auto" latinLnBrk="0" hangingPunct="1">
              <a:lnSpc>
                <a:spcPct val="100000"/>
              </a:lnSpc>
              <a:spcBef>
                <a:spcPts val="0"/>
              </a:spcBef>
              <a:spcAft>
                <a:spcPts val="300"/>
              </a:spcAft>
              <a:buClr>
                <a:srgbClr val="2D953D"/>
              </a:buClr>
              <a:buSzTx/>
              <a:buFont typeface="Arial" panose="020B0604020202020204" pitchFamily="34" charset="0"/>
              <a:buChar char="•"/>
              <a:tabLst/>
              <a:defRPr/>
            </a:pPr>
            <a:r>
              <a:rPr kumimoji="0" lang="en-US" sz="1100" b="0" i="0" u="none" strike="noStrike" kern="120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rPr>
              <a:t>Fall</a:t>
            </a:r>
          </a:p>
          <a:p>
            <a:pPr marL="115888" marR="0" lvl="1" indent="-107950" algn="l" defTabSz="914400" rtl="0" eaLnBrk="1" fontAlgn="auto" latinLnBrk="0" hangingPunct="1">
              <a:lnSpc>
                <a:spcPct val="100000"/>
              </a:lnSpc>
              <a:spcBef>
                <a:spcPts val="0"/>
              </a:spcBef>
              <a:spcAft>
                <a:spcPts val="300"/>
              </a:spcAft>
              <a:buClr>
                <a:srgbClr val="2D953D"/>
              </a:buClr>
              <a:buSzTx/>
              <a:buFont typeface="Arial" panose="020B0604020202020204" pitchFamily="34" charset="0"/>
              <a:buChar char="•"/>
              <a:tabLst/>
              <a:defRPr/>
            </a:pPr>
            <a:r>
              <a:rPr kumimoji="0" lang="en-US" sz="1100" b="0" i="0" u="none" strike="noStrike" kern="120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rPr>
              <a:t>Status epilepticus</a:t>
            </a:r>
          </a:p>
        </p:txBody>
      </p:sp>
      <p:grpSp>
        <p:nvGrpSpPr>
          <p:cNvPr id="2" name="Group 1">
            <a:extLst>
              <a:ext uri="{FF2B5EF4-FFF2-40B4-BE49-F238E27FC236}">
                <a16:creationId xmlns:a16="http://schemas.microsoft.com/office/drawing/2014/main" id="{B9AA83E2-8BB8-4944-BB32-E454D7B7DB1B}"/>
              </a:ext>
            </a:extLst>
          </p:cNvPr>
          <p:cNvGrpSpPr/>
          <p:nvPr/>
        </p:nvGrpSpPr>
        <p:grpSpPr>
          <a:xfrm>
            <a:off x="4897112" y="3523702"/>
            <a:ext cx="257810" cy="257810"/>
            <a:chOff x="4878323" y="3523702"/>
            <a:chExt cx="257810" cy="257810"/>
          </a:xfrm>
        </p:grpSpPr>
        <p:sp>
          <p:nvSpPr>
            <p:cNvPr id="59" name="object 34">
              <a:extLst>
                <a:ext uri="{FF2B5EF4-FFF2-40B4-BE49-F238E27FC236}">
                  <a16:creationId xmlns:a16="http://schemas.microsoft.com/office/drawing/2014/main" id="{B58ECD4D-48C9-4C56-B705-788FB00AE2A2}"/>
                </a:ext>
              </a:extLst>
            </p:cNvPr>
            <p:cNvSpPr/>
            <p:nvPr/>
          </p:nvSpPr>
          <p:spPr>
            <a:xfrm>
              <a:off x="4878323" y="3523702"/>
              <a:ext cx="257810" cy="257810"/>
            </a:xfrm>
            <a:custGeom>
              <a:avLst/>
              <a:gdLst/>
              <a:ahLst/>
              <a:cxnLst/>
              <a:rect l="l" t="t" r="r" b="b"/>
              <a:pathLst>
                <a:path w="257810" h="257810">
                  <a:moveTo>
                    <a:pt x="128778" y="0"/>
                  </a:moveTo>
                  <a:lnTo>
                    <a:pt x="78652" y="10120"/>
                  </a:lnTo>
                  <a:lnTo>
                    <a:pt x="37719" y="37718"/>
                  </a:lnTo>
                  <a:lnTo>
                    <a:pt x="10120" y="78652"/>
                  </a:lnTo>
                  <a:lnTo>
                    <a:pt x="0" y="128777"/>
                  </a:lnTo>
                  <a:lnTo>
                    <a:pt x="10120" y="178903"/>
                  </a:lnTo>
                  <a:lnTo>
                    <a:pt x="37719" y="219836"/>
                  </a:lnTo>
                  <a:lnTo>
                    <a:pt x="78652" y="247435"/>
                  </a:lnTo>
                  <a:lnTo>
                    <a:pt x="128778" y="257555"/>
                  </a:lnTo>
                  <a:lnTo>
                    <a:pt x="178903" y="247435"/>
                  </a:lnTo>
                  <a:lnTo>
                    <a:pt x="219837" y="219836"/>
                  </a:lnTo>
                  <a:lnTo>
                    <a:pt x="247435" y="178903"/>
                  </a:lnTo>
                  <a:lnTo>
                    <a:pt x="257556" y="128777"/>
                  </a:lnTo>
                  <a:lnTo>
                    <a:pt x="247435" y="78652"/>
                  </a:lnTo>
                  <a:lnTo>
                    <a:pt x="219836" y="37718"/>
                  </a:lnTo>
                  <a:lnTo>
                    <a:pt x="178903" y="10120"/>
                  </a:lnTo>
                  <a:lnTo>
                    <a:pt x="128778" y="0"/>
                  </a:lnTo>
                  <a:close/>
                </a:path>
              </a:pathLst>
            </a:custGeom>
            <a:solidFill>
              <a:schemeClr val="bg2"/>
            </a:solidFill>
          </p:spPr>
          <p:txBody>
            <a:bodyPr wrap="square" lIns="0" tIns="0" rIns="0" bIns="0" rtlCol="0"/>
            <a:lstStyle/>
            <a:p>
              <a:endParaRPr/>
            </a:p>
          </p:txBody>
        </p:sp>
        <p:sp>
          <p:nvSpPr>
            <p:cNvPr id="60" name="object 35">
              <a:extLst>
                <a:ext uri="{FF2B5EF4-FFF2-40B4-BE49-F238E27FC236}">
                  <a16:creationId xmlns:a16="http://schemas.microsoft.com/office/drawing/2014/main" id="{FB75E87C-C579-4B65-8D1C-3CB0F78B56DE}"/>
                </a:ext>
              </a:extLst>
            </p:cNvPr>
            <p:cNvSpPr txBox="1"/>
            <p:nvPr/>
          </p:nvSpPr>
          <p:spPr>
            <a:xfrm>
              <a:off x="4955993" y="3554854"/>
              <a:ext cx="102870" cy="186690"/>
            </a:xfrm>
            <a:prstGeom prst="rect">
              <a:avLst/>
            </a:prstGeom>
          </p:spPr>
          <p:txBody>
            <a:bodyPr vert="horz" wrap="square" lIns="0" tIns="13335" rIns="0" bIns="0" rtlCol="0">
              <a:spAutoFit/>
            </a:bodyPr>
            <a:lstStyle/>
            <a:p>
              <a:pPr marL="12700">
                <a:lnSpc>
                  <a:spcPct val="100000"/>
                </a:lnSpc>
                <a:spcBef>
                  <a:spcPts val="105"/>
                </a:spcBef>
              </a:pPr>
              <a:r>
                <a:rPr sz="1050" b="1" dirty="0">
                  <a:solidFill>
                    <a:srgbClr val="FFFFFF"/>
                  </a:solidFill>
                  <a:latin typeface="Segoe UI"/>
                  <a:cs typeface="Segoe UI"/>
                </a:rPr>
                <a:t>2</a:t>
              </a:r>
              <a:endParaRPr sz="1050" dirty="0">
                <a:latin typeface="Segoe UI"/>
                <a:cs typeface="Segoe UI"/>
              </a:endParaRPr>
            </a:p>
          </p:txBody>
        </p:sp>
      </p:grpSp>
      <p:sp>
        <p:nvSpPr>
          <p:cNvPr id="61" name="Green Box">
            <a:extLst>
              <a:ext uri="{FF2B5EF4-FFF2-40B4-BE49-F238E27FC236}">
                <a16:creationId xmlns:a16="http://schemas.microsoft.com/office/drawing/2014/main" id="{23A98645-5E25-4C5B-802A-F5B7BA17C078}"/>
              </a:ext>
            </a:extLst>
          </p:cNvPr>
          <p:cNvSpPr txBox="1"/>
          <p:nvPr/>
        </p:nvSpPr>
        <p:spPr>
          <a:xfrm>
            <a:off x="727644" y="3418726"/>
            <a:ext cx="3556121" cy="564799"/>
          </a:xfrm>
          <a:prstGeom prst="rect">
            <a:avLst/>
          </a:prstGeom>
          <a:noFill/>
          <a:ln w="25400">
            <a:solidFill>
              <a:srgbClr val="4B8B2B"/>
            </a:solidFill>
          </a:ln>
        </p:spPr>
        <p:txBody>
          <a:bodyPr vert="horz" wrap="square" lIns="0" tIns="40640" rIns="0" bIns="0" rtlCol="0">
            <a:noAutofit/>
          </a:bodyPr>
          <a:lstStyle/>
          <a:p>
            <a:pPr>
              <a:lnSpc>
                <a:spcPct val="100000"/>
              </a:lnSpc>
              <a:spcBef>
                <a:spcPts val="320"/>
              </a:spcBef>
            </a:pPr>
            <a:endParaRPr sz="1050" dirty="0">
              <a:latin typeface="Segoe UI"/>
              <a:cs typeface="Segoe UI"/>
            </a:endParaRPr>
          </a:p>
        </p:txBody>
      </p:sp>
      <p:sp>
        <p:nvSpPr>
          <p:cNvPr id="62" name="#1">
            <a:extLst>
              <a:ext uri="{FF2B5EF4-FFF2-40B4-BE49-F238E27FC236}">
                <a16:creationId xmlns:a16="http://schemas.microsoft.com/office/drawing/2014/main" id="{39EF2BFD-1D26-4D9B-B988-AB8C087E1186}"/>
              </a:ext>
            </a:extLst>
          </p:cNvPr>
          <p:cNvSpPr/>
          <p:nvPr/>
        </p:nvSpPr>
        <p:spPr>
          <a:xfrm>
            <a:off x="588222" y="3458209"/>
            <a:ext cx="257810" cy="257810"/>
          </a:xfrm>
          <a:custGeom>
            <a:avLst/>
            <a:gdLst/>
            <a:ahLst/>
            <a:cxnLst/>
            <a:rect l="l" t="t" r="r" b="b"/>
            <a:pathLst>
              <a:path w="257810" h="257809">
                <a:moveTo>
                  <a:pt x="128778" y="0"/>
                </a:moveTo>
                <a:lnTo>
                  <a:pt x="78652" y="10120"/>
                </a:lnTo>
                <a:lnTo>
                  <a:pt x="37719" y="37718"/>
                </a:lnTo>
                <a:lnTo>
                  <a:pt x="10120" y="78652"/>
                </a:lnTo>
                <a:lnTo>
                  <a:pt x="0" y="128777"/>
                </a:lnTo>
                <a:lnTo>
                  <a:pt x="10120" y="178903"/>
                </a:lnTo>
                <a:lnTo>
                  <a:pt x="37719" y="219836"/>
                </a:lnTo>
                <a:lnTo>
                  <a:pt x="78652" y="247435"/>
                </a:lnTo>
                <a:lnTo>
                  <a:pt x="128778" y="257555"/>
                </a:lnTo>
                <a:lnTo>
                  <a:pt x="178903" y="247435"/>
                </a:lnTo>
                <a:lnTo>
                  <a:pt x="219837" y="219836"/>
                </a:lnTo>
                <a:lnTo>
                  <a:pt x="247435" y="178903"/>
                </a:lnTo>
                <a:lnTo>
                  <a:pt x="257556" y="128777"/>
                </a:lnTo>
                <a:lnTo>
                  <a:pt x="247435" y="78652"/>
                </a:lnTo>
                <a:lnTo>
                  <a:pt x="219836" y="37718"/>
                </a:lnTo>
                <a:lnTo>
                  <a:pt x="178903" y="10120"/>
                </a:lnTo>
                <a:lnTo>
                  <a:pt x="128778" y="0"/>
                </a:lnTo>
                <a:close/>
              </a:path>
            </a:pathLst>
          </a:custGeom>
          <a:solidFill>
            <a:srgbClr val="4B8B2B"/>
          </a:solidFill>
        </p:spPr>
        <p:txBody>
          <a:bodyPr wrap="square" lIns="0" tIns="0" rIns="0" bIns="0" rtlCol="0" anchor="ctr"/>
          <a:lstStyle/>
          <a:p>
            <a:pPr marL="12700" marR="0" lvl="0" indent="0" algn="ctr" defTabSz="914400" rtl="0" eaLnBrk="1" fontAlgn="auto" latinLnBrk="0" hangingPunct="1">
              <a:lnSpc>
                <a:spcPct val="100000"/>
              </a:lnSpc>
              <a:spcBef>
                <a:spcPts val="105"/>
              </a:spcBef>
              <a:spcAft>
                <a:spcPts val="0"/>
              </a:spcAft>
              <a:buClrTx/>
              <a:buSzTx/>
              <a:buFontTx/>
              <a:buNone/>
              <a:tabLst/>
              <a:defRPr/>
            </a:pPr>
            <a:r>
              <a:rPr kumimoji="0" lang="en-US" sz="1050" b="1" i="0" u="none" strike="noStrike" kern="1200" cap="none" spc="0" normalizeH="0" baseline="0" noProof="0" dirty="0">
                <a:ln>
                  <a:noFill/>
                </a:ln>
                <a:solidFill>
                  <a:srgbClr val="FFFFFF"/>
                </a:solidFill>
                <a:effectLst/>
                <a:uLnTx/>
                <a:uFillTx/>
                <a:latin typeface="Segoe UI"/>
                <a:ea typeface="+mn-ea"/>
                <a:cs typeface="Segoe UI"/>
              </a:rPr>
              <a:t>1</a:t>
            </a:r>
            <a:endParaRPr kumimoji="0" lang="en-US" sz="1050" b="0" i="0" u="none" strike="noStrike" kern="1200" cap="none" spc="0" normalizeH="0" baseline="0" noProof="0" dirty="0">
              <a:ln>
                <a:noFill/>
              </a:ln>
              <a:solidFill>
                <a:prstClr val="black"/>
              </a:solidFill>
              <a:effectLst/>
              <a:uLnTx/>
              <a:uFillTx/>
              <a:latin typeface="Segoe UI"/>
              <a:ea typeface="+mn-ea"/>
              <a:cs typeface="Segoe UI"/>
            </a:endParaRPr>
          </a:p>
        </p:txBody>
      </p:sp>
      <p:sp>
        <p:nvSpPr>
          <p:cNvPr id="63" name="Green Box">
            <a:extLst>
              <a:ext uri="{FF2B5EF4-FFF2-40B4-BE49-F238E27FC236}">
                <a16:creationId xmlns:a16="http://schemas.microsoft.com/office/drawing/2014/main" id="{4022CD4B-CC87-4480-A930-EF0824642DB6}"/>
              </a:ext>
            </a:extLst>
          </p:cNvPr>
          <p:cNvSpPr txBox="1"/>
          <p:nvPr/>
        </p:nvSpPr>
        <p:spPr>
          <a:xfrm>
            <a:off x="727644" y="3983525"/>
            <a:ext cx="3556121" cy="1762757"/>
          </a:xfrm>
          <a:prstGeom prst="rect">
            <a:avLst/>
          </a:prstGeom>
          <a:noFill/>
          <a:ln w="25400">
            <a:solidFill>
              <a:schemeClr val="bg2"/>
            </a:solidFill>
          </a:ln>
        </p:spPr>
        <p:txBody>
          <a:bodyPr vert="horz" wrap="square" lIns="0" tIns="40640" rIns="0" bIns="0" rtlCol="0">
            <a:noAutofit/>
          </a:bodyPr>
          <a:lstStyle/>
          <a:p>
            <a:pPr>
              <a:lnSpc>
                <a:spcPct val="100000"/>
              </a:lnSpc>
              <a:spcBef>
                <a:spcPts val="320"/>
              </a:spcBef>
            </a:pPr>
            <a:endParaRPr sz="1050" dirty="0">
              <a:latin typeface="Segoe UI"/>
              <a:cs typeface="Segoe UI"/>
            </a:endParaRPr>
          </a:p>
        </p:txBody>
      </p:sp>
      <p:sp>
        <p:nvSpPr>
          <p:cNvPr id="64" name="#1">
            <a:extLst>
              <a:ext uri="{FF2B5EF4-FFF2-40B4-BE49-F238E27FC236}">
                <a16:creationId xmlns:a16="http://schemas.microsoft.com/office/drawing/2014/main" id="{79406F4B-955F-4C21-8249-57F4A2057A3A}"/>
              </a:ext>
            </a:extLst>
          </p:cNvPr>
          <p:cNvSpPr/>
          <p:nvPr/>
        </p:nvSpPr>
        <p:spPr>
          <a:xfrm>
            <a:off x="588222" y="4116479"/>
            <a:ext cx="257810" cy="257810"/>
          </a:xfrm>
          <a:custGeom>
            <a:avLst/>
            <a:gdLst/>
            <a:ahLst/>
            <a:cxnLst/>
            <a:rect l="l" t="t" r="r" b="b"/>
            <a:pathLst>
              <a:path w="257810" h="257809">
                <a:moveTo>
                  <a:pt x="128778" y="0"/>
                </a:moveTo>
                <a:lnTo>
                  <a:pt x="78652" y="10120"/>
                </a:lnTo>
                <a:lnTo>
                  <a:pt x="37719" y="37718"/>
                </a:lnTo>
                <a:lnTo>
                  <a:pt x="10120" y="78652"/>
                </a:lnTo>
                <a:lnTo>
                  <a:pt x="0" y="128777"/>
                </a:lnTo>
                <a:lnTo>
                  <a:pt x="10120" y="178903"/>
                </a:lnTo>
                <a:lnTo>
                  <a:pt x="37719" y="219836"/>
                </a:lnTo>
                <a:lnTo>
                  <a:pt x="78652" y="247435"/>
                </a:lnTo>
                <a:lnTo>
                  <a:pt x="128778" y="257555"/>
                </a:lnTo>
                <a:lnTo>
                  <a:pt x="178903" y="247435"/>
                </a:lnTo>
                <a:lnTo>
                  <a:pt x="219837" y="219836"/>
                </a:lnTo>
                <a:lnTo>
                  <a:pt x="247435" y="178903"/>
                </a:lnTo>
                <a:lnTo>
                  <a:pt x="257556" y="128777"/>
                </a:lnTo>
                <a:lnTo>
                  <a:pt x="247435" y="78652"/>
                </a:lnTo>
                <a:lnTo>
                  <a:pt x="219836" y="37718"/>
                </a:lnTo>
                <a:lnTo>
                  <a:pt x="178903" y="10120"/>
                </a:lnTo>
                <a:lnTo>
                  <a:pt x="128778" y="0"/>
                </a:lnTo>
                <a:close/>
              </a:path>
            </a:pathLst>
          </a:custGeom>
          <a:solidFill>
            <a:schemeClr val="bg2"/>
          </a:solidFill>
        </p:spPr>
        <p:txBody>
          <a:bodyPr wrap="square" lIns="0" tIns="0" rIns="0" bIns="0" rtlCol="0" anchor="ctr"/>
          <a:lstStyle/>
          <a:p>
            <a:pPr marL="12700" marR="0" lvl="0" indent="0" algn="ctr" defTabSz="914400" rtl="0" eaLnBrk="1" fontAlgn="auto" latinLnBrk="0" hangingPunct="1">
              <a:lnSpc>
                <a:spcPct val="100000"/>
              </a:lnSpc>
              <a:spcBef>
                <a:spcPts val="105"/>
              </a:spcBef>
              <a:spcAft>
                <a:spcPts val="0"/>
              </a:spcAft>
              <a:buClrTx/>
              <a:buSzTx/>
              <a:buFontTx/>
              <a:buNone/>
              <a:tabLst/>
              <a:defRPr/>
            </a:pPr>
            <a:r>
              <a:rPr kumimoji="0" lang="en-US" sz="1050" b="1" i="0" u="none" strike="noStrike" kern="1200" cap="none" spc="0" normalizeH="0" baseline="0" noProof="0" dirty="0">
                <a:ln>
                  <a:noFill/>
                </a:ln>
                <a:solidFill>
                  <a:srgbClr val="FFFFFF"/>
                </a:solidFill>
                <a:effectLst/>
                <a:uLnTx/>
                <a:uFillTx/>
                <a:latin typeface="Segoe UI"/>
                <a:ea typeface="+mn-ea"/>
                <a:cs typeface="Segoe UI"/>
              </a:rPr>
              <a:t>2</a:t>
            </a:r>
            <a:endParaRPr kumimoji="0" lang="en-US" sz="1050" b="0" i="0" u="none" strike="noStrike" kern="1200" cap="none" spc="0" normalizeH="0" baseline="0" noProof="0" dirty="0">
              <a:ln>
                <a:noFill/>
              </a:ln>
              <a:solidFill>
                <a:prstClr val="black"/>
              </a:solidFill>
              <a:effectLst/>
              <a:uLnTx/>
              <a:uFillTx/>
              <a:latin typeface="Segoe UI"/>
              <a:ea typeface="+mn-ea"/>
              <a:cs typeface="Segoe UI"/>
            </a:endParaRPr>
          </a:p>
        </p:txBody>
      </p:sp>
      <p:sp>
        <p:nvSpPr>
          <p:cNvPr id="3" name="Slide Number Placeholder 2">
            <a:extLst>
              <a:ext uri="{FF2B5EF4-FFF2-40B4-BE49-F238E27FC236}">
                <a16:creationId xmlns:a16="http://schemas.microsoft.com/office/drawing/2014/main" id="{C7AD5996-9C54-4433-8834-B07ACA4FF7D7}"/>
              </a:ext>
            </a:extLst>
          </p:cNvPr>
          <p:cNvSpPr>
            <a:spLocks noGrp="1"/>
          </p:cNvSpPr>
          <p:nvPr>
            <p:ph type="sldNum" sz="quarter" idx="4"/>
          </p:nvPr>
        </p:nvSpPr>
        <p:spPr/>
        <p:txBody>
          <a:bodyPr/>
          <a:lstStyle/>
          <a:p>
            <a:fld id="{5D2F3693-3E64-EA49-9E40-0333868C2033}" type="slidenum">
              <a:rPr lang="en-US" smtClean="0"/>
              <a:pPr/>
              <a:t>30</a:t>
            </a:fld>
            <a:r>
              <a:rPr lang="en-US" dirty="0"/>
              <a:t> of 108</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Content Placeholder 26">
            <a:extLst>
              <a:ext uri="{FF2B5EF4-FFF2-40B4-BE49-F238E27FC236}">
                <a16:creationId xmlns:a16="http://schemas.microsoft.com/office/drawing/2014/main" id="{18F26B59-CD90-4B74-B985-DF24A34C70FB}"/>
              </a:ext>
            </a:extLst>
          </p:cNvPr>
          <p:cNvSpPr>
            <a:spLocks noGrp="1"/>
          </p:cNvSpPr>
          <p:nvPr>
            <p:ph idx="1"/>
          </p:nvPr>
        </p:nvSpPr>
        <p:spPr/>
        <p:txBody>
          <a:bodyPr/>
          <a:lstStyle/>
          <a:p>
            <a:r>
              <a:rPr lang="en-US" dirty="0"/>
              <a:t>Table 3 Adverse Reactions in ≥5% of Patients Treated With FINTEPLA and Greater Than Placebo in Studies 1 and 2 in Dravet Syndrome (continued)</a:t>
            </a:r>
          </a:p>
        </p:txBody>
      </p:sp>
      <p:pic>
        <p:nvPicPr>
          <p:cNvPr id="32" name="Picture Placeholder 31">
            <a:extLst>
              <a:ext uri="{FF2B5EF4-FFF2-40B4-BE49-F238E27FC236}">
                <a16:creationId xmlns:a16="http://schemas.microsoft.com/office/drawing/2014/main" id="{5F37190E-E551-4F24-B31F-E4FB2D258A61}"/>
              </a:ext>
            </a:extLst>
          </p:cNvPr>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352" r="352"/>
          <a:stretch/>
        </p:blipFill>
        <p:spPr>
          <a:xfrm>
            <a:off x="311426" y="470450"/>
            <a:ext cx="4416552" cy="5756108"/>
          </a:xfrm>
        </p:spPr>
      </p:pic>
      <p:sp>
        <p:nvSpPr>
          <p:cNvPr id="3" name="Slide Number Placeholder 2">
            <a:extLst>
              <a:ext uri="{FF2B5EF4-FFF2-40B4-BE49-F238E27FC236}">
                <a16:creationId xmlns:a16="http://schemas.microsoft.com/office/drawing/2014/main" id="{A24F760E-8BFD-4A02-B0D7-47BA241B64DA}"/>
              </a:ext>
            </a:extLst>
          </p:cNvPr>
          <p:cNvSpPr>
            <a:spLocks noGrp="1"/>
          </p:cNvSpPr>
          <p:nvPr>
            <p:ph type="sldNum" sz="quarter" idx="4"/>
          </p:nvPr>
        </p:nvSpPr>
        <p:spPr/>
        <p:txBody>
          <a:bodyPr/>
          <a:lstStyle/>
          <a:p>
            <a:fld id="{5D2F3693-3E64-EA49-9E40-0333868C2033}" type="slidenum">
              <a:rPr lang="en-US" smtClean="0"/>
              <a:pPr/>
              <a:t>31</a:t>
            </a:fld>
            <a:r>
              <a:rPr lang="en-US" dirty="0"/>
              <a:t> of 108</a:t>
            </a:r>
          </a:p>
        </p:txBody>
      </p:sp>
      <p:sp>
        <p:nvSpPr>
          <p:cNvPr id="5" name="Green Box">
            <a:extLst>
              <a:ext uri="{FF2B5EF4-FFF2-40B4-BE49-F238E27FC236}">
                <a16:creationId xmlns:a16="http://schemas.microsoft.com/office/drawing/2014/main" id="{008616CF-C183-426C-9FC2-4B9E352CF98C}"/>
              </a:ext>
            </a:extLst>
          </p:cNvPr>
          <p:cNvSpPr txBox="1"/>
          <p:nvPr/>
        </p:nvSpPr>
        <p:spPr>
          <a:xfrm>
            <a:off x="741641" y="825651"/>
            <a:ext cx="3556121" cy="5097477"/>
          </a:xfrm>
          <a:prstGeom prst="rect">
            <a:avLst/>
          </a:prstGeom>
          <a:noFill/>
          <a:ln w="25400">
            <a:solidFill>
              <a:srgbClr val="4B8B2B"/>
            </a:solidFill>
          </a:ln>
        </p:spPr>
        <p:txBody>
          <a:bodyPr vert="horz" wrap="square" lIns="0" tIns="40640" rIns="0" bIns="0" rtlCol="0">
            <a:noAutofit/>
          </a:bodyPr>
          <a:lstStyle/>
          <a:p>
            <a:pPr>
              <a:lnSpc>
                <a:spcPct val="100000"/>
              </a:lnSpc>
              <a:spcBef>
                <a:spcPts val="320"/>
              </a:spcBef>
            </a:pPr>
            <a:endParaRPr sz="1050" dirty="0">
              <a:latin typeface="Segoe UI"/>
              <a:cs typeface="Segoe UI"/>
            </a:endParaRPr>
          </a:p>
        </p:txBody>
      </p:sp>
      <p:sp>
        <p:nvSpPr>
          <p:cNvPr id="6" name="#1">
            <a:extLst>
              <a:ext uri="{FF2B5EF4-FFF2-40B4-BE49-F238E27FC236}">
                <a16:creationId xmlns:a16="http://schemas.microsoft.com/office/drawing/2014/main" id="{C04226FD-100C-4782-8843-4CF161E1D130}"/>
              </a:ext>
            </a:extLst>
          </p:cNvPr>
          <p:cNvSpPr/>
          <p:nvPr/>
        </p:nvSpPr>
        <p:spPr>
          <a:xfrm>
            <a:off x="612736" y="696746"/>
            <a:ext cx="257810" cy="257810"/>
          </a:xfrm>
          <a:custGeom>
            <a:avLst/>
            <a:gdLst/>
            <a:ahLst/>
            <a:cxnLst/>
            <a:rect l="l" t="t" r="r" b="b"/>
            <a:pathLst>
              <a:path w="257810" h="257809">
                <a:moveTo>
                  <a:pt x="128778" y="0"/>
                </a:moveTo>
                <a:lnTo>
                  <a:pt x="78652" y="10120"/>
                </a:lnTo>
                <a:lnTo>
                  <a:pt x="37719" y="37718"/>
                </a:lnTo>
                <a:lnTo>
                  <a:pt x="10120" y="78652"/>
                </a:lnTo>
                <a:lnTo>
                  <a:pt x="0" y="128777"/>
                </a:lnTo>
                <a:lnTo>
                  <a:pt x="10120" y="178903"/>
                </a:lnTo>
                <a:lnTo>
                  <a:pt x="37719" y="219836"/>
                </a:lnTo>
                <a:lnTo>
                  <a:pt x="78652" y="247435"/>
                </a:lnTo>
                <a:lnTo>
                  <a:pt x="128778" y="257555"/>
                </a:lnTo>
                <a:lnTo>
                  <a:pt x="178903" y="247435"/>
                </a:lnTo>
                <a:lnTo>
                  <a:pt x="219837" y="219836"/>
                </a:lnTo>
                <a:lnTo>
                  <a:pt x="247435" y="178903"/>
                </a:lnTo>
                <a:lnTo>
                  <a:pt x="257556" y="128777"/>
                </a:lnTo>
                <a:lnTo>
                  <a:pt x="247435" y="78652"/>
                </a:lnTo>
                <a:lnTo>
                  <a:pt x="219836" y="37718"/>
                </a:lnTo>
                <a:lnTo>
                  <a:pt x="178903" y="10120"/>
                </a:lnTo>
                <a:lnTo>
                  <a:pt x="128778" y="0"/>
                </a:lnTo>
                <a:close/>
              </a:path>
            </a:pathLst>
          </a:custGeom>
          <a:solidFill>
            <a:srgbClr val="4B8B2B"/>
          </a:solidFill>
        </p:spPr>
        <p:txBody>
          <a:bodyPr wrap="square" lIns="0" tIns="0" rIns="0" bIns="0" rtlCol="0" anchor="ctr"/>
          <a:lstStyle/>
          <a:p>
            <a:pPr marL="12700" marR="0" lvl="0" indent="0" algn="ctr" defTabSz="914400" rtl="0" eaLnBrk="1" fontAlgn="auto" latinLnBrk="0" hangingPunct="1">
              <a:lnSpc>
                <a:spcPct val="100000"/>
              </a:lnSpc>
              <a:spcBef>
                <a:spcPts val="105"/>
              </a:spcBef>
              <a:spcAft>
                <a:spcPts val="0"/>
              </a:spcAft>
              <a:buClrTx/>
              <a:buSzTx/>
              <a:buFontTx/>
              <a:buNone/>
              <a:tabLst/>
              <a:defRPr/>
            </a:pPr>
            <a:r>
              <a:rPr kumimoji="0" lang="en-US" sz="1050" b="1" i="0" u="none" strike="noStrike" kern="1200" cap="none" spc="0" normalizeH="0" baseline="0" noProof="0" dirty="0">
                <a:ln>
                  <a:noFill/>
                </a:ln>
                <a:solidFill>
                  <a:srgbClr val="FFFFFF"/>
                </a:solidFill>
                <a:effectLst/>
                <a:uLnTx/>
                <a:uFillTx/>
                <a:latin typeface="Segoe UI"/>
                <a:ea typeface="+mn-ea"/>
                <a:cs typeface="Segoe UI"/>
              </a:rPr>
              <a:t>1</a:t>
            </a:r>
            <a:endParaRPr kumimoji="0" lang="en-US" sz="1050" b="0" i="0" u="none" strike="noStrike" kern="1200" cap="none" spc="0" normalizeH="0" baseline="0" noProof="0" dirty="0">
              <a:ln>
                <a:noFill/>
              </a:ln>
              <a:solidFill>
                <a:prstClr val="black"/>
              </a:solidFill>
              <a:effectLst/>
              <a:uLnTx/>
              <a:uFillTx/>
              <a:latin typeface="Segoe UI"/>
              <a:ea typeface="+mn-ea"/>
              <a:cs typeface="Segoe U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Content Placeholder 26">
            <a:extLst>
              <a:ext uri="{FF2B5EF4-FFF2-40B4-BE49-F238E27FC236}">
                <a16:creationId xmlns:a16="http://schemas.microsoft.com/office/drawing/2014/main" id="{18F26B59-CD90-4B74-B985-DF24A34C70FB}"/>
              </a:ext>
            </a:extLst>
          </p:cNvPr>
          <p:cNvSpPr>
            <a:spLocks noGrp="1"/>
          </p:cNvSpPr>
          <p:nvPr>
            <p:ph idx="1"/>
          </p:nvPr>
        </p:nvSpPr>
        <p:spPr>
          <a:xfrm>
            <a:off x="5207036" y="544482"/>
            <a:ext cx="3653185" cy="5793256"/>
          </a:xfrm>
        </p:spPr>
        <p:txBody>
          <a:bodyPr/>
          <a:lstStyle/>
          <a:p>
            <a:r>
              <a:rPr lang="en-US" b="1" dirty="0"/>
              <a:t>Lennox-</a:t>
            </a:r>
            <a:r>
              <a:rPr lang="en-US" b="1" dirty="0" err="1"/>
              <a:t>Gastaut</a:t>
            </a:r>
            <a:r>
              <a:rPr lang="en-US" b="1" dirty="0"/>
              <a:t> Syndrome </a:t>
            </a:r>
          </a:p>
          <a:p>
            <a:pPr>
              <a:spcAft>
                <a:spcPts val="300"/>
              </a:spcAft>
            </a:pPr>
            <a:r>
              <a:rPr lang="en-US" dirty="0"/>
              <a:t>Study 3 was a placebo-controlled trial that included patients with LGS who were taking concomitant standard of care AEDs. In this trial, 176 patients were treated with FINTEPLA and 87 patients were treated with placebo. Baseline demographic information was as follows:</a:t>
            </a:r>
          </a:p>
          <a:p>
            <a:pPr lvl="1"/>
            <a:r>
              <a:rPr lang="en-US" dirty="0"/>
              <a:t>Mean age: 13.7 years (range 2 to 35 years)</a:t>
            </a:r>
          </a:p>
          <a:p>
            <a:pPr lvl="1"/>
            <a:r>
              <a:rPr lang="en-US" dirty="0"/>
              <a:t>Patients ≥18 years of age: 29%</a:t>
            </a:r>
          </a:p>
          <a:p>
            <a:pPr lvl="1"/>
            <a:r>
              <a:rPr lang="en-US" dirty="0"/>
              <a:t>Female patients: 45%</a:t>
            </a:r>
          </a:p>
          <a:p>
            <a:pPr lvl="1">
              <a:spcAft>
                <a:spcPts val="600"/>
              </a:spcAft>
            </a:pPr>
            <a:r>
              <a:rPr lang="en-US" dirty="0"/>
              <a:t>White patients: 79%</a:t>
            </a:r>
          </a:p>
          <a:p>
            <a:r>
              <a:rPr lang="en-US" dirty="0"/>
              <a:t>The duration of treatment with FINTEPLA was 16 weeks. </a:t>
            </a:r>
            <a:br>
              <a:rPr lang="en-US" dirty="0"/>
            </a:br>
            <a:r>
              <a:rPr lang="en-US" dirty="0"/>
              <a:t>All patients were receiving ≥1 other AED. </a:t>
            </a:r>
          </a:p>
          <a:p>
            <a:r>
              <a:rPr lang="en-US" dirty="0"/>
              <a:t>The rates of discontinuation in each treatment group due to adverse reactions are summarized in the table below. Seizure and somnolence were the most frequent adverse reactions leading to discontinuation in patients treated with any dose of FINTEPLA.</a:t>
            </a:r>
          </a:p>
          <a:p>
            <a:endParaRPr lang="en-US" dirty="0"/>
          </a:p>
        </p:txBody>
      </p:sp>
      <p:pic>
        <p:nvPicPr>
          <p:cNvPr id="32" name="Picture Placeholder 31">
            <a:extLst>
              <a:ext uri="{FF2B5EF4-FFF2-40B4-BE49-F238E27FC236}">
                <a16:creationId xmlns:a16="http://schemas.microsoft.com/office/drawing/2014/main" id="{5F37190E-E551-4F24-B31F-E4FB2D258A61}"/>
              </a:ext>
            </a:extLst>
          </p:cNvPr>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352" r="352"/>
          <a:stretch/>
        </p:blipFill>
        <p:spPr>
          <a:xfrm>
            <a:off x="311426" y="470450"/>
            <a:ext cx="4416552" cy="5756108"/>
          </a:xfrm>
        </p:spPr>
      </p:pic>
      <p:graphicFrame>
        <p:nvGraphicFramePr>
          <p:cNvPr id="45" name="object 40">
            <a:extLst>
              <a:ext uri="{FF2B5EF4-FFF2-40B4-BE49-F238E27FC236}">
                <a16:creationId xmlns:a16="http://schemas.microsoft.com/office/drawing/2014/main" id="{92B8A495-C4E8-4FD0-B90F-81E0F4F926F5}"/>
              </a:ext>
            </a:extLst>
          </p:cNvPr>
          <p:cNvGraphicFramePr>
            <a:graphicFrameLocks noGrp="1"/>
          </p:cNvGraphicFramePr>
          <p:nvPr>
            <p:extLst>
              <p:ext uri="{D42A27DB-BD31-4B8C-83A1-F6EECF244321}">
                <p14:modId xmlns:p14="http://schemas.microsoft.com/office/powerpoint/2010/main" val="1561105245"/>
              </p:ext>
            </p:extLst>
          </p:nvPr>
        </p:nvGraphicFramePr>
        <p:xfrm>
          <a:off x="5207000" y="3955809"/>
          <a:ext cx="3732529" cy="1371600"/>
        </p:xfrm>
        <a:graphic>
          <a:graphicData uri="http://schemas.openxmlformats.org/drawingml/2006/table">
            <a:tbl>
              <a:tblPr firstRow="1" bandRow="1">
                <a:tableStyleId>{2D5ABB26-0587-4C30-8999-92F81FD0307C}</a:tableStyleId>
              </a:tblPr>
              <a:tblGrid>
                <a:gridCol w="2136775">
                  <a:extLst>
                    <a:ext uri="{9D8B030D-6E8A-4147-A177-3AD203B41FA5}">
                      <a16:colId xmlns:a16="http://schemas.microsoft.com/office/drawing/2014/main" val="20000"/>
                    </a:ext>
                  </a:extLst>
                </a:gridCol>
                <a:gridCol w="1595754">
                  <a:extLst>
                    <a:ext uri="{9D8B030D-6E8A-4147-A177-3AD203B41FA5}">
                      <a16:colId xmlns:a16="http://schemas.microsoft.com/office/drawing/2014/main" val="20001"/>
                    </a:ext>
                  </a:extLst>
                </a:gridCol>
              </a:tblGrid>
              <a:tr h="0">
                <a:tc gridSpan="2">
                  <a:txBody>
                    <a:bodyPr/>
                    <a:lstStyle/>
                    <a:p>
                      <a:pPr marL="0" algn="ctr">
                        <a:lnSpc>
                          <a:spcPct val="100000"/>
                        </a:lnSpc>
                        <a:spcBef>
                          <a:spcPts val="0"/>
                        </a:spcBef>
                      </a:pPr>
                      <a:r>
                        <a:rPr lang="en-US" sz="1000" b="1" spc="-5" dirty="0">
                          <a:solidFill>
                            <a:srgbClr val="FFFFFF"/>
                          </a:solidFill>
                          <a:latin typeface="Segoe UI"/>
                          <a:cs typeface="Segoe UI"/>
                        </a:rPr>
                        <a:t>Study 3 </a:t>
                      </a:r>
                      <a:r>
                        <a:rPr sz="1000" b="1" spc="-5" dirty="0">
                          <a:solidFill>
                            <a:srgbClr val="FFFFFF"/>
                          </a:solidFill>
                          <a:latin typeface="Segoe UI"/>
                          <a:cs typeface="Segoe UI"/>
                        </a:rPr>
                        <a:t>Discontinuation</a:t>
                      </a:r>
                      <a:r>
                        <a:rPr sz="1000" b="1" spc="-55" dirty="0">
                          <a:solidFill>
                            <a:srgbClr val="FFFFFF"/>
                          </a:solidFill>
                          <a:latin typeface="Segoe UI"/>
                          <a:cs typeface="Segoe UI"/>
                        </a:rPr>
                        <a:t> </a:t>
                      </a:r>
                      <a:r>
                        <a:rPr sz="1000" b="1" dirty="0">
                          <a:solidFill>
                            <a:srgbClr val="FFFFFF"/>
                          </a:solidFill>
                          <a:latin typeface="Segoe UI"/>
                          <a:cs typeface="Segoe UI"/>
                        </a:rPr>
                        <a:t>Rates</a:t>
                      </a:r>
                      <a:r>
                        <a:rPr sz="1000" b="1" spc="-25" dirty="0">
                          <a:solidFill>
                            <a:srgbClr val="FFFFFF"/>
                          </a:solidFill>
                          <a:latin typeface="Segoe UI"/>
                          <a:cs typeface="Segoe UI"/>
                        </a:rPr>
                        <a:t> </a:t>
                      </a:r>
                      <a:br>
                        <a:rPr lang="en-US" sz="1000" b="1" spc="-25" dirty="0">
                          <a:solidFill>
                            <a:srgbClr val="FFFFFF"/>
                          </a:solidFill>
                          <a:latin typeface="Segoe UI"/>
                          <a:cs typeface="Segoe UI"/>
                        </a:rPr>
                      </a:br>
                      <a:r>
                        <a:rPr sz="1000" b="1" dirty="0">
                          <a:solidFill>
                            <a:srgbClr val="FFFFFF"/>
                          </a:solidFill>
                          <a:latin typeface="Segoe UI"/>
                          <a:cs typeface="Segoe UI"/>
                        </a:rPr>
                        <a:t>Due</a:t>
                      </a:r>
                      <a:r>
                        <a:rPr sz="1000" b="1" spc="-20" dirty="0">
                          <a:solidFill>
                            <a:srgbClr val="FFFFFF"/>
                          </a:solidFill>
                          <a:latin typeface="Segoe UI"/>
                          <a:cs typeface="Segoe UI"/>
                        </a:rPr>
                        <a:t> </a:t>
                      </a:r>
                      <a:r>
                        <a:rPr sz="1000" b="1" dirty="0">
                          <a:solidFill>
                            <a:srgbClr val="FFFFFF"/>
                          </a:solidFill>
                          <a:latin typeface="Segoe UI"/>
                          <a:cs typeface="Segoe UI"/>
                        </a:rPr>
                        <a:t>to</a:t>
                      </a:r>
                      <a:r>
                        <a:rPr sz="1000" b="1" spc="-20" dirty="0">
                          <a:solidFill>
                            <a:srgbClr val="FFFFFF"/>
                          </a:solidFill>
                          <a:latin typeface="Segoe UI"/>
                          <a:cs typeface="Segoe UI"/>
                        </a:rPr>
                        <a:t> </a:t>
                      </a:r>
                      <a:r>
                        <a:rPr sz="1000" b="1" dirty="0">
                          <a:solidFill>
                            <a:srgbClr val="FFFFFF"/>
                          </a:solidFill>
                          <a:latin typeface="Segoe UI"/>
                          <a:cs typeface="Segoe UI"/>
                        </a:rPr>
                        <a:t>Adverse</a:t>
                      </a:r>
                      <a:r>
                        <a:rPr sz="1000" b="1" spc="-20" dirty="0">
                          <a:solidFill>
                            <a:srgbClr val="FFFFFF"/>
                          </a:solidFill>
                          <a:latin typeface="Segoe UI"/>
                          <a:cs typeface="Segoe UI"/>
                        </a:rPr>
                        <a:t> </a:t>
                      </a:r>
                      <a:r>
                        <a:rPr sz="1000" b="1" dirty="0">
                          <a:solidFill>
                            <a:srgbClr val="FFFFFF"/>
                          </a:solidFill>
                          <a:latin typeface="Segoe UI"/>
                          <a:cs typeface="Segoe UI"/>
                        </a:rPr>
                        <a:t>Reactions</a:t>
                      </a:r>
                      <a:endParaRPr sz="1000" dirty="0">
                        <a:latin typeface="Segoe UI"/>
                        <a:cs typeface="Segoe UI"/>
                      </a:endParaRPr>
                    </a:p>
                  </a:txBody>
                  <a:tcPr>
                    <a:solidFill>
                      <a:srgbClr val="4B8B2B"/>
                    </a:solidFill>
                  </a:tcPr>
                </a:tc>
                <a:tc hMerge="1">
                  <a:txBody>
                    <a:bodyPr/>
                    <a:lstStyle/>
                    <a:p>
                      <a:endParaRPr/>
                    </a:p>
                  </a:txBody>
                  <a:tcPr marL="0" marR="0" marT="0" marB="0"/>
                </a:tc>
                <a:extLst>
                  <a:ext uri="{0D108BD9-81ED-4DB2-BD59-A6C34878D82A}">
                    <a16:rowId xmlns:a16="http://schemas.microsoft.com/office/drawing/2014/main" val="10000"/>
                  </a:ext>
                </a:extLst>
              </a:tr>
              <a:tr h="0">
                <a:tc>
                  <a:txBody>
                    <a:bodyPr/>
                    <a:lstStyle/>
                    <a:p>
                      <a:pPr marL="0">
                        <a:lnSpc>
                          <a:spcPct val="100000"/>
                        </a:lnSpc>
                        <a:spcBef>
                          <a:spcPts val="0"/>
                        </a:spcBef>
                      </a:pPr>
                      <a:r>
                        <a:rPr sz="1000" b="1" dirty="0">
                          <a:solidFill>
                            <a:srgbClr val="FFFFFF"/>
                          </a:solidFill>
                          <a:latin typeface="Segoe UI"/>
                          <a:cs typeface="Segoe UI"/>
                        </a:rPr>
                        <a:t>Treatment</a:t>
                      </a:r>
                      <a:endParaRPr sz="1000" dirty="0">
                        <a:latin typeface="Segoe UI"/>
                        <a:cs typeface="Segoe UI"/>
                      </a:endParaRPr>
                    </a:p>
                  </a:txBody>
                  <a:tcPr>
                    <a:lnR w="12700">
                      <a:solidFill>
                        <a:srgbClr val="FFFFFF"/>
                      </a:solidFill>
                      <a:prstDash val="solid"/>
                    </a:lnR>
                    <a:solidFill>
                      <a:srgbClr val="A6A6A6"/>
                    </a:solidFill>
                  </a:tcPr>
                </a:tc>
                <a:tc>
                  <a:txBody>
                    <a:bodyPr/>
                    <a:lstStyle/>
                    <a:p>
                      <a:pPr marL="0" marR="27940" algn="ctr">
                        <a:lnSpc>
                          <a:spcPct val="100000"/>
                        </a:lnSpc>
                        <a:spcBef>
                          <a:spcPts val="0"/>
                        </a:spcBef>
                      </a:pPr>
                      <a:r>
                        <a:rPr sz="1000" b="1" spc="-5" dirty="0">
                          <a:solidFill>
                            <a:srgbClr val="FFFFFF"/>
                          </a:solidFill>
                          <a:latin typeface="Segoe UI"/>
                          <a:cs typeface="Segoe UI"/>
                        </a:rPr>
                        <a:t>Discontinuation</a:t>
                      </a:r>
                      <a:r>
                        <a:rPr sz="1000" b="1" spc="-65" dirty="0">
                          <a:solidFill>
                            <a:srgbClr val="FFFFFF"/>
                          </a:solidFill>
                          <a:latin typeface="Segoe UI"/>
                          <a:cs typeface="Segoe UI"/>
                        </a:rPr>
                        <a:t> </a:t>
                      </a:r>
                      <a:r>
                        <a:rPr sz="1000" b="1" dirty="0">
                          <a:solidFill>
                            <a:srgbClr val="FFFFFF"/>
                          </a:solidFill>
                          <a:latin typeface="Segoe UI"/>
                          <a:cs typeface="Segoe UI"/>
                        </a:rPr>
                        <a:t>Rate</a:t>
                      </a:r>
                      <a:endParaRPr sz="1000">
                        <a:latin typeface="Segoe UI"/>
                        <a:cs typeface="Segoe UI"/>
                      </a:endParaRPr>
                    </a:p>
                  </a:txBody>
                  <a:tcPr>
                    <a:lnL w="12700">
                      <a:solidFill>
                        <a:srgbClr val="FFFFFF"/>
                      </a:solidFill>
                      <a:prstDash val="solid"/>
                    </a:lnL>
                    <a:solidFill>
                      <a:srgbClr val="A6A6A6"/>
                    </a:solidFill>
                  </a:tcPr>
                </a:tc>
                <a:extLst>
                  <a:ext uri="{0D108BD9-81ED-4DB2-BD59-A6C34878D82A}">
                    <a16:rowId xmlns:a16="http://schemas.microsoft.com/office/drawing/2014/main" val="10001"/>
                  </a:ext>
                </a:extLst>
              </a:tr>
              <a:tr h="0">
                <a:tc>
                  <a:txBody>
                    <a:bodyPr/>
                    <a:lstStyle/>
                    <a:p>
                      <a:pPr marL="0">
                        <a:lnSpc>
                          <a:spcPct val="100000"/>
                        </a:lnSpc>
                        <a:spcBef>
                          <a:spcPts val="0"/>
                        </a:spcBef>
                      </a:pPr>
                      <a:r>
                        <a:rPr sz="1000" dirty="0">
                          <a:latin typeface="Segoe UI"/>
                          <a:cs typeface="Segoe UI"/>
                        </a:rPr>
                        <a:t>FINTEPLA</a:t>
                      </a:r>
                      <a:r>
                        <a:rPr sz="1000" spc="-60" dirty="0">
                          <a:latin typeface="Segoe UI"/>
                          <a:cs typeface="Segoe UI"/>
                        </a:rPr>
                        <a:t> </a:t>
                      </a:r>
                      <a:r>
                        <a:rPr sz="1000" dirty="0">
                          <a:latin typeface="Segoe UI"/>
                          <a:cs typeface="Segoe UI"/>
                        </a:rPr>
                        <a:t>0.7</a:t>
                      </a:r>
                      <a:r>
                        <a:rPr sz="1000" spc="-50" dirty="0">
                          <a:latin typeface="Segoe UI"/>
                          <a:cs typeface="Segoe UI"/>
                        </a:rPr>
                        <a:t> </a:t>
                      </a:r>
                      <a:r>
                        <a:rPr sz="1000" dirty="0">
                          <a:latin typeface="Segoe UI"/>
                          <a:cs typeface="Segoe UI"/>
                        </a:rPr>
                        <a:t>mg/kg/day</a:t>
                      </a:r>
                      <a:endParaRPr sz="1000">
                        <a:latin typeface="Segoe UI"/>
                        <a:cs typeface="Segoe UI"/>
                      </a:endParaRPr>
                    </a:p>
                  </a:txBody>
                  <a:tcPr>
                    <a:lnR w="12700">
                      <a:solidFill>
                        <a:srgbClr val="FFFFFF"/>
                      </a:solidFill>
                      <a:prstDash val="solid"/>
                    </a:lnR>
                    <a:solidFill>
                      <a:srgbClr val="D9D9D9"/>
                    </a:solidFill>
                  </a:tcPr>
                </a:tc>
                <a:tc>
                  <a:txBody>
                    <a:bodyPr/>
                    <a:lstStyle/>
                    <a:p>
                      <a:pPr marL="0" algn="ctr">
                        <a:lnSpc>
                          <a:spcPct val="100000"/>
                        </a:lnSpc>
                        <a:spcBef>
                          <a:spcPts val="0"/>
                        </a:spcBef>
                      </a:pPr>
                      <a:r>
                        <a:rPr lang="en-US" sz="1000" dirty="0">
                          <a:latin typeface="Segoe UI"/>
                          <a:cs typeface="Segoe UI"/>
                        </a:rPr>
                        <a:t>6</a:t>
                      </a:r>
                      <a:r>
                        <a:rPr sz="1000" dirty="0">
                          <a:latin typeface="Segoe UI"/>
                          <a:cs typeface="Segoe UI"/>
                        </a:rPr>
                        <a:t>%</a:t>
                      </a:r>
                    </a:p>
                  </a:txBody>
                  <a:tcPr>
                    <a:lnL w="12700">
                      <a:solidFill>
                        <a:srgbClr val="FFFFFF"/>
                      </a:solidFill>
                      <a:prstDash val="solid"/>
                    </a:lnL>
                    <a:solidFill>
                      <a:srgbClr val="D9D9D9"/>
                    </a:solidFill>
                  </a:tcPr>
                </a:tc>
                <a:extLst>
                  <a:ext uri="{0D108BD9-81ED-4DB2-BD59-A6C34878D82A}">
                    <a16:rowId xmlns:a16="http://schemas.microsoft.com/office/drawing/2014/main" val="10002"/>
                  </a:ext>
                </a:extLst>
              </a:tr>
              <a:tr h="0">
                <a:tc>
                  <a:txBody>
                    <a:bodyPr/>
                    <a:lstStyle/>
                    <a:p>
                      <a:pPr marL="0">
                        <a:lnSpc>
                          <a:spcPct val="100000"/>
                        </a:lnSpc>
                        <a:spcBef>
                          <a:spcPts val="0"/>
                        </a:spcBef>
                      </a:pPr>
                      <a:r>
                        <a:rPr lang="en-US" sz="1000" dirty="0">
                          <a:latin typeface="Segoe UI"/>
                          <a:cs typeface="Segoe UI"/>
                        </a:rPr>
                        <a:t>FINTEPLA</a:t>
                      </a:r>
                      <a:r>
                        <a:rPr lang="en-US" sz="1000" spc="-60" dirty="0">
                          <a:latin typeface="Segoe UI"/>
                          <a:cs typeface="Segoe UI"/>
                        </a:rPr>
                        <a:t> </a:t>
                      </a:r>
                      <a:r>
                        <a:rPr lang="en-US" sz="1000" dirty="0">
                          <a:latin typeface="Segoe UI"/>
                          <a:cs typeface="Segoe UI"/>
                        </a:rPr>
                        <a:t>0.2</a:t>
                      </a:r>
                      <a:r>
                        <a:rPr lang="en-US" sz="1000" spc="-50" dirty="0">
                          <a:latin typeface="Segoe UI"/>
                          <a:cs typeface="Segoe UI"/>
                        </a:rPr>
                        <a:t> </a:t>
                      </a:r>
                      <a:r>
                        <a:rPr lang="en-US" sz="1000" dirty="0">
                          <a:latin typeface="Segoe UI"/>
                          <a:cs typeface="Segoe UI"/>
                        </a:rPr>
                        <a:t>mg/kg/day</a:t>
                      </a:r>
                    </a:p>
                  </a:txBody>
                  <a:tcPr>
                    <a:lnR w="12700">
                      <a:solidFill>
                        <a:srgbClr val="FFFFFF"/>
                      </a:solidFill>
                      <a:prstDash val="solid"/>
                    </a:lnR>
                    <a:solidFill>
                      <a:srgbClr val="F1F1F1"/>
                    </a:solidFill>
                  </a:tcPr>
                </a:tc>
                <a:tc>
                  <a:txBody>
                    <a:bodyPr/>
                    <a:lstStyle/>
                    <a:p>
                      <a:pPr marL="0" algn="ctr">
                        <a:lnSpc>
                          <a:spcPct val="100000"/>
                        </a:lnSpc>
                        <a:spcBef>
                          <a:spcPts val="0"/>
                        </a:spcBef>
                      </a:pPr>
                      <a:r>
                        <a:rPr lang="en-US" sz="1000" dirty="0">
                          <a:latin typeface="Segoe UI"/>
                          <a:cs typeface="Segoe UI"/>
                        </a:rPr>
                        <a:t>5</a:t>
                      </a:r>
                      <a:r>
                        <a:rPr sz="1000" dirty="0">
                          <a:latin typeface="Segoe UI"/>
                          <a:cs typeface="Segoe UI"/>
                        </a:rPr>
                        <a:t>%</a:t>
                      </a:r>
                    </a:p>
                  </a:txBody>
                  <a:tcPr>
                    <a:lnL w="12700">
                      <a:solidFill>
                        <a:srgbClr val="FFFFFF"/>
                      </a:solidFill>
                      <a:prstDash val="solid"/>
                    </a:lnL>
                    <a:solidFill>
                      <a:srgbClr val="F1F1F1"/>
                    </a:solidFill>
                  </a:tcPr>
                </a:tc>
                <a:extLst>
                  <a:ext uri="{0D108BD9-81ED-4DB2-BD59-A6C34878D82A}">
                    <a16:rowId xmlns:a16="http://schemas.microsoft.com/office/drawing/2014/main" val="10003"/>
                  </a:ext>
                </a:extLst>
              </a:tr>
              <a:tr h="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000" spc="-5" dirty="0">
                          <a:latin typeface="Segoe UI"/>
                          <a:cs typeface="Segoe UI"/>
                        </a:rPr>
                        <a:t>Placebo</a:t>
                      </a:r>
                      <a:endParaRPr lang="en-US" sz="1000" dirty="0">
                        <a:latin typeface="Segoe UI"/>
                        <a:cs typeface="Segoe UI"/>
                      </a:endParaRPr>
                    </a:p>
                  </a:txBody>
                  <a:tcPr>
                    <a:lnR w="12700">
                      <a:solidFill>
                        <a:srgbClr val="FFFFFF"/>
                      </a:solidFill>
                      <a:prstDash val="solid"/>
                    </a:lnR>
                    <a:solidFill>
                      <a:srgbClr val="D9D9D9"/>
                    </a:solidFill>
                  </a:tcPr>
                </a:tc>
                <a:tc>
                  <a:txBody>
                    <a:bodyPr/>
                    <a:lstStyle/>
                    <a:p>
                      <a:pPr marL="0" algn="ctr">
                        <a:lnSpc>
                          <a:spcPct val="100000"/>
                        </a:lnSpc>
                        <a:spcBef>
                          <a:spcPts val="0"/>
                        </a:spcBef>
                      </a:pPr>
                      <a:r>
                        <a:rPr lang="en-US" sz="1000" dirty="0">
                          <a:latin typeface="Segoe UI"/>
                          <a:cs typeface="Segoe UI"/>
                        </a:rPr>
                        <a:t>1</a:t>
                      </a:r>
                      <a:r>
                        <a:rPr sz="1000" dirty="0">
                          <a:latin typeface="Segoe UI"/>
                          <a:cs typeface="Segoe UI"/>
                        </a:rPr>
                        <a:t>%</a:t>
                      </a:r>
                    </a:p>
                  </a:txBody>
                  <a:tcPr>
                    <a:lnL w="12700">
                      <a:solidFill>
                        <a:srgbClr val="FFFFFF"/>
                      </a:solidFill>
                      <a:prstDash val="solid"/>
                    </a:lnL>
                    <a:solidFill>
                      <a:srgbClr val="D9D9D9"/>
                    </a:solidFill>
                  </a:tcPr>
                </a:tc>
                <a:extLst>
                  <a:ext uri="{0D108BD9-81ED-4DB2-BD59-A6C34878D82A}">
                    <a16:rowId xmlns:a16="http://schemas.microsoft.com/office/drawing/2014/main" val="10004"/>
                  </a:ext>
                </a:extLst>
              </a:tr>
            </a:tbl>
          </a:graphicData>
        </a:graphic>
      </p:graphicFrame>
      <p:grpSp>
        <p:nvGrpSpPr>
          <p:cNvPr id="2" name="Group 1">
            <a:extLst>
              <a:ext uri="{FF2B5EF4-FFF2-40B4-BE49-F238E27FC236}">
                <a16:creationId xmlns:a16="http://schemas.microsoft.com/office/drawing/2014/main" id="{6132EFFB-1221-6140-8628-CA0793B60180}"/>
              </a:ext>
            </a:extLst>
          </p:cNvPr>
          <p:cNvGrpSpPr/>
          <p:nvPr/>
        </p:nvGrpSpPr>
        <p:grpSpPr>
          <a:xfrm>
            <a:off x="4900094" y="2928266"/>
            <a:ext cx="257810" cy="257810"/>
            <a:chOff x="4878323" y="2928266"/>
            <a:chExt cx="257810" cy="257810"/>
          </a:xfrm>
        </p:grpSpPr>
        <p:sp>
          <p:nvSpPr>
            <p:cNvPr id="23" name="object 34">
              <a:extLst>
                <a:ext uri="{FF2B5EF4-FFF2-40B4-BE49-F238E27FC236}">
                  <a16:creationId xmlns:a16="http://schemas.microsoft.com/office/drawing/2014/main" id="{22C4AC6D-BD67-488F-BD34-A9CB070B41DE}"/>
                </a:ext>
              </a:extLst>
            </p:cNvPr>
            <p:cNvSpPr/>
            <p:nvPr/>
          </p:nvSpPr>
          <p:spPr>
            <a:xfrm>
              <a:off x="4878323" y="2928266"/>
              <a:ext cx="257810" cy="257810"/>
            </a:xfrm>
            <a:custGeom>
              <a:avLst/>
              <a:gdLst/>
              <a:ahLst/>
              <a:cxnLst/>
              <a:rect l="l" t="t" r="r" b="b"/>
              <a:pathLst>
                <a:path w="257810" h="257810">
                  <a:moveTo>
                    <a:pt x="128778" y="0"/>
                  </a:moveTo>
                  <a:lnTo>
                    <a:pt x="78652" y="10120"/>
                  </a:lnTo>
                  <a:lnTo>
                    <a:pt x="37719" y="37718"/>
                  </a:lnTo>
                  <a:lnTo>
                    <a:pt x="10120" y="78652"/>
                  </a:lnTo>
                  <a:lnTo>
                    <a:pt x="0" y="128777"/>
                  </a:lnTo>
                  <a:lnTo>
                    <a:pt x="10120" y="178903"/>
                  </a:lnTo>
                  <a:lnTo>
                    <a:pt x="37719" y="219836"/>
                  </a:lnTo>
                  <a:lnTo>
                    <a:pt x="78652" y="247435"/>
                  </a:lnTo>
                  <a:lnTo>
                    <a:pt x="128778" y="257555"/>
                  </a:lnTo>
                  <a:lnTo>
                    <a:pt x="178903" y="247435"/>
                  </a:lnTo>
                  <a:lnTo>
                    <a:pt x="219837" y="219836"/>
                  </a:lnTo>
                  <a:lnTo>
                    <a:pt x="247435" y="178903"/>
                  </a:lnTo>
                  <a:lnTo>
                    <a:pt x="257556" y="128777"/>
                  </a:lnTo>
                  <a:lnTo>
                    <a:pt x="247435" y="78652"/>
                  </a:lnTo>
                  <a:lnTo>
                    <a:pt x="219836" y="37718"/>
                  </a:lnTo>
                  <a:lnTo>
                    <a:pt x="178903" y="10120"/>
                  </a:lnTo>
                  <a:lnTo>
                    <a:pt x="128778" y="0"/>
                  </a:lnTo>
                  <a:close/>
                </a:path>
              </a:pathLst>
            </a:custGeom>
            <a:solidFill>
              <a:schemeClr val="bg2"/>
            </a:solidFill>
          </p:spPr>
          <p:txBody>
            <a:bodyPr wrap="square" lIns="0" tIns="0" rIns="0" bIns="0" rtlCol="0"/>
            <a:lstStyle/>
            <a:p>
              <a:endParaRPr/>
            </a:p>
          </p:txBody>
        </p:sp>
        <p:sp>
          <p:nvSpPr>
            <p:cNvPr id="24" name="object 35">
              <a:extLst>
                <a:ext uri="{FF2B5EF4-FFF2-40B4-BE49-F238E27FC236}">
                  <a16:creationId xmlns:a16="http://schemas.microsoft.com/office/drawing/2014/main" id="{7F1F9C16-F54B-4A57-91A3-A3FA3FEE3E5C}"/>
                </a:ext>
              </a:extLst>
            </p:cNvPr>
            <p:cNvSpPr txBox="1"/>
            <p:nvPr/>
          </p:nvSpPr>
          <p:spPr>
            <a:xfrm>
              <a:off x="4955993" y="2959418"/>
              <a:ext cx="102870" cy="186690"/>
            </a:xfrm>
            <a:prstGeom prst="rect">
              <a:avLst/>
            </a:prstGeom>
          </p:spPr>
          <p:txBody>
            <a:bodyPr vert="horz" wrap="square" lIns="0" tIns="13335" rIns="0" bIns="0" rtlCol="0">
              <a:spAutoFit/>
            </a:bodyPr>
            <a:lstStyle/>
            <a:p>
              <a:pPr marL="12700">
                <a:lnSpc>
                  <a:spcPct val="100000"/>
                </a:lnSpc>
                <a:spcBef>
                  <a:spcPts val="105"/>
                </a:spcBef>
              </a:pPr>
              <a:r>
                <a:rPr sz="1050" b="1" dirty="0">
                  <a:solidFill>
                    <a:srgbClr val="FFFFFF"/>
                  </a:solidFill>
                  <a:latin typeface="Segoe UI"/>
                  <a:cs typeface="Segoe UI"/>
                </a:rPr>
                <a:t>2</a:t>
              </a:r>
              <a:endParaRPr sz="1050" dirty="0">
                <a:latin typeface="Segoe UI"/>
                <a:cs typeface="Segoe UI"/>
              </a:endParaRPr>
            </a:p>
          </p:txBody>
        </p:sp>
      </p:grpSp>
      <p:sp>
        <p:nvSpPr>
          <p:cNvPr id="25" name="Green Box">
            <a:extLst>
              <a:ext uri="{FF2B5EF4-FFF2-40B4-BE49-F238E27FC236}">
                <a16:creationId xmlns:a16="http://schemas.microsoft.com/office/drawing/2014/main" id="{3E0124CA-B883-4695-9982-A192EDE41CF8}"/>
              </a:ext>
            </a:extLst>
          </p:cNvPr>
          <p:cNvSpPr txBox="1"/>
          <p:nvPr/>
        </p:nvSpPr>
        <p:spPr>
          <a:xfrm>
            <a:off x="727644" y="978976"/>
            <a:ext cx="3556121" cy="712851"/>
          </a:xfrm>
          <a:prstGeom prst="rect">
            <a:avLst/>
          </a:prstGeom>
          <a:noFill/>
          <a:ln w="25400">
            <a:solidFill>
              <a:srgbClr val="4B8B2B"/>
            </a:solidFill>
          </a:ln>
        </p:spPr>
        <p:txBody>
          <a:bodyPr vert="horz" wrap="square" lIns="0" tIns="40640" rIns="0" bIns="0" rtlCol="0">
            <a:noAutofit/>
          </a:bodyPr>
          <a:lstStyle/>
          <a:p>
            <a:pPr>
              <a:lnSpc>
                <a:spcPct val="100000"/>
              </a:lnSpc>
              <a:spcBef>
                <a:spcPts val="320"/>
              </a:spcBef>
            </a:pPr>
            <a:endParaRPr sz="1050" dirty="0">
              <a:latin typeface="Segoe UI"/>
              <a:cs typeface="Segoe UI"/>
            </a:endParaRPr>
          </a:p>
        </p:txBody>
      </p:sp>
      <p:sp>
        <p:nvSpPr>
          <p:cNvPr id="26" name="#1">
            <a:extLst>
              <a:ext uri="{FF2B5EF4-FFF2-40B4-BE49-F238E27FC236}">
                <a16:creationId xmlns:a16="http://schemas.microsoft.com/office/drawing/2014/main" id="{A5377D92-2063-490C-8899-0279001F9D35}"/>
              </a:ext>
            </a:extLst>
          </p:cNvPr>
          <p:cNvSpPr/>
          <p:nvPr/>
        </p:nvSpPr>
        <p:spPr>
          <a:xfrm>
            <a:off x="590210" y="1018460"/>
            <a:ext cx="257810" cy="257810"/>
          </a:xfrm>
          <a:custGeom>
            <a:avLst/>
            <a:gdLst/>
            <a:ahLst/>
            <a:cxnLst/>
            <a:rect l="l" t="t" r="r" b="b"/>
            <a:pathLst>
              <a:path w="257810" h="257809">
                <a:moveTo>
                  <a:pt x="128778" y="0"/>
                </a:moveTo>
                <a:lnTo>
                  <a:pt x="78652" y="10120"/>
                </a:lnTo>
                <a:lnTo>
                  <a:pt x="37719" y="37718"/>
                </a:lnTo>
                <a:lnTo>
                  <a:pt x="10120" y="78652"/>
                </a:lnTo>
                <a:lnTo>
                  <a:pt x="0" y="128777"/>
                </a:lnTo>
                <a:lnTo>
                  <a:pt x="10120" y="178903"/>
                </a:lnTo>
                <a:lnTo>
                  <a:pt x="37719" y="219836"/>
                </a:lnTo>
                <a:lnTo>
                  <a:pt x="78652" y="247435"/>
                </a:lnTo>
                <a:lnTo>
                  <a:pt x="128778" y="257555"/>
                </a:lnTo>
                <a:lnTo>
                  <a:pt x="178903" y="247435"/>
                </a:lnTo>
                <a:lnTo>
                  <a:pt x="219837" y="219836"/>
                </a:lnTo>
                <a:lnTo>
                  <a:pt x="247435" y="178903"/>
                </a:lnTo>
                <a:lnTo>
                  <a:pt x="257556" y="128777"/>
                </a:lnTo>
                <a:lnTo>
                  <a:pt x="247435" y="78652"/>
                </a:lnTo>
                <a:lnTo>
                  <a:pt x="219836" y="37718"/>
                </a:lnTo>
                <a:lnTo>
                  <a:pt x="178903" y="10120"/>
                </a:lnTo>
                <a:lnTo>
                  <a:pt x="128778" y="0"/>
                </a:lnTo>
                <a:close/>
              </a:path>
            </a:pathLst>
          </a:custGeom>
          <a:solidFill>
            <a:srgbClr val="4B8B2B"/>
          </a:solidFill>
        </p:spPr>
        <p:txBody>
          <a:bodyPr wrap="square" lIns="0" tIns="0" rIns="0" bIns="0" rtlCol="0" anchor="ctr"/>
          <a:lstStyle/>
          <a:p>
            <a:pPr marL="12700" marR="0" lvl="0" indent="0" algn="ctr" defTabSz="914400" rtl="0" eaLnBrk="1" fontAlgn="auto" latinLnBrk="0" hangingPunct="1">
              <a:lnSpc>
                <a:spcPct val="100000"/>
              </a:lnSpc>
              <a:spcBef>
                <a:spcPts val="105"/>
              </a:spcBef>
              <a:spcAft>
                <a:spcPts val="0"/>
              </a:spcAft>
              <a:buClrTx/>
              <a:buSzTx/>
              <a:buFontTx/>
              <a:buNone/>
              <a:tabLst/>
              <a:defRPr/>
            </a:pPr>
            <a:r>
              <a:rPr kumimoji="0" lang="en-US" sz="1050" b="1" i="0" u="none" strike="noStrike" kern="1200" cap="none" spc="0" normalizeH="0" baseline="0" noProof="0" dirty="0">
                <a:ln>
                  <a:noFill/>
                </a:ln>
                <a:solidFill>
                  <a:srgbClr val="FFFFFF"/>
                </a:solidFill>
                <a:effectLst/>
                <a:uLnTx/>
                <a:uFillTx/>
                <a:latin typeface="Segoe UI"/>
                <a:ea typeface="+mn-ea"/>
                <a:cs typeface="Segoe UI"/>
              </a:rPr>
              <a:t>1</a:t>
            </a:r>
            <a:endParaRPr kumimoji="0" lang="en-US" sz="1050" b="0" i="0" u="none" strike="noStrike" kern="1200" cap="none" spc="0" normalizeH="0" baseline="0" noProof="0" dirty="0">
              <a:ln>
                <a:noFill/>
              </a:ln>
              <a:solidFill>
                <a:prstClr val="black"/>
              </a:solidFill>
              <a:effectLst/>
              <a:uLnTx/>
              <a:uFillTx/>
              <a:latin typeface="Segoe UI"/>
              <a:ea typeface="+mn-ea"/>
              <a:cs typeface="Segoe UI"/>
            </a:endParaRPr>
          </a:p>
        </p:txBody>
      </p:sp>
      <p:sp>
        <p:nvSpPr>
          <p:cNvPr id="28" name="Green Box">
            <a:extLst>
              <a:ext uri="{FF2B5EF4-FFF2-40B4-BE49-F238E27FC236}">
                <a16:creationId xmlns:a16="http://schemas.microsoft.com/office/drawing/2014/main" id="{1D1FD82F-C052-4D71-AE39-8ADF671DB430}"/>
              </a:ext>
            </a:extLst>
          </p:cNvPr>
          <p:cNvSpPr txBox="1"/>
          <p:nvPr/>
        </p:nvSpPr>
        <p:spPr>
          <a:xfrm>
            <a:off x="718591" y="1691828"/>
            <a:ext cx="3556121" cy="431839"/>
          </a:xfrm>
          <a:prstGeom prst="rect">
            <a:avLst/>
          </a:prstGeom>
          <a:noFill/>
          <a:ln w="25400">
            <a:solidFill>
              <a:schemeClr val="bg2"/>
            </a:solidFill>
          </a:ln>
        </p:spPr>
        <p:txBody>
          <a:bodyPr vert="horz" wrap="square" lIns="0" tIns="40640" rIns="0" bIns="0" rtlCol="0">
            <a:noAutofit/>
          </a:bodyPr>
          <a:lstStyle/>
          <a:p>
            <a:pPr>
              <a:lnSpc>
                <a:spcPct val="100000"/>
              </a:lnSpc>
              <a:spcBef>
                <a:spcPts val="320"/>
              </a:spcBef>
            </a:pPr>
            <a:endParaRPr sz="1050" dirty="0">
              <a:latin typeface="Segoe UI"/>
              <a:cs typeface="Segoe UI"/>
            </a:endParaRPr>
          </a:p>
        </p:txBody>
      </p:sp>
      <p:sp>
        <p:nvSpPr>
          <p:cNvPr id="29" name="#1">
            <a:extLst>
              <a:ext uri="{FF2B5EF4-FFF2-40B4-BE49-F238E27FC236}">
                <a16:creationId xmlns:a16="http://schemas.microsoft.com/office/drawing/2014/main" id="{03B83DA9-2E62-4304-B267-7EB435579F37}"/>
              </a:ext>
            </a:extLst>
          </p:cNvPr>
          <p:cNvSpPr/>
          <p:nvPr/>
        </p:nvSpPr>
        <p:spPr>
          <a:xfrm>
            <a:off x="572104" y="1731311"/>
            <a:ext cx="257810" cy="257810"/>
          </a:xfrm>
          <a:custGeom>
            <a:avLst/>
            <a:gdLst/>
            <a:ahLst/>
            <a:cxnLst/>
            <a:rect l="l" t="t" r="r" b="b"/>
            <a:pathLst>
              <a:path w="257810" h="257809">
                <a:moveTo>
                  <a:pt x="128778" y="0"/>
                </a:moveTo>
                <a:lnTo>
                  <a:pt x="78652" y="10120"/>
                </a:lnTo>
                <a:lnTo>
                  <a:pt x="37719" y="37718"/>
                </a:lnTo>
                <a:lnTo>
                  <a:pt x="10120" y="78652"/>
                </a:lnTo>
                <a:lnTo>
                  <a:pt x="0" y="128777"/>
                </a:lnTo>
                <a:lnTo>
                  <a:pt x="10120" y="178903"/>
                </a:lnTo>
                <a:lnTo>
                  <a:pt x="37719" y="219836"/>
                </a:lnTo>
                <a:lnTo>
                  <a:pt x="78652" y="247435"/>
                </a:lnTo>
                <a:lnTo>
                  <a:pt x="128778" y="257555"/>
                </a:lnTo>
                <a:lnTo>
                  <a:pt x="178903" y="247435"/>
                </a:lnTo>
                <a:lnTo>
                  <a:pt x="219837" y="219836"/>
                </a:lnTo>
                <a:lnTo>
                  <a:pt x="247435" y="178903"/>
                </a:lnTo>
                <a:lnTo>
                  <a:pt x="257556" y="128777"/>
                </a:lnTo>
                <a:lnTo>
                  <a:pt x="247435" y="78652"/>
                </a:lnTo>
                <a:lnTo>
                  <a:pt x="219836" y="37718"/>
                </a:lnTo>
                <a:lnTo>
                  <a:pt x="178903" y="10120"/>
                </a:lnTo>
                <a:lnTo>
                  <a:pt x="128778" y="0"/>
                </a:lnTo>
                <a:close/>
              </a:path>
            </a:pathLst>
          </a:custGeom>
          <a:solidFill>
            <a:schemeClr val="bg2"/>
          </a:solidFill>
        </p:spPr>
        <p:txBody>
          <a:bodyPr wrap="square" lIns="0" tIns="0" rIns="0" bIns="0" rtlCol="0" anchor="ctr"/>
          <a:lstStyle/>
          <a:p>
            <a:pPr marL="12700" marR="0" lvl="0" indent="0" algn="ctr" defTabSz="914400" rtl="0" eaLnBrk="1" fontAlgn="auto" latinLnBrk="0" hangingPunct="1">
              <a:lnSpc>
                <a:spcPct val="100000"/>
              </a:lnSpc>
              <a:spcBef>
                <a:spcPts val="105"/>
              </a:spcBef>
              <a:spcAft>
                <a:spcPts val="0"/>
              </a:spcAft>
              <a:buClrTx/>
              <a:buSzTx/>
              <a:buFontTx/>
              <a:buNone/>
              <a:tabLst/>
              <a:defRPr/>
            </a:pPr>
            <a:r>
              <a:rPr kumimoji="0" lang="en-US" sz="1050" b="1" i="0" u="none" strike="noStrike" kern="1200" cap="none" spc="0" normalizeH="0" baseline="0" noProof="0" dirty="0">
                <a:ln>
                  <a:noFill/>
                </a:ln>
                <a:solidFill>
                  <a:srgbClr val="FFFFFF"/>
                </a:solidFill>
                <a:effectLst/>
                <a:uLnTx/>
                <a:uFillTx/>
                <a:latin typeface="Segoe UI"/>
                <a:ea typeface="+mn-ea"/>
                <a:cs typeface="Segoe UI"/>
              </a:rPr>
              <a:t>2</a:t>
            </a:r>
            <a:endParaRPr kumimoji="0" lang="en-US" sz="1050" b="0" i="0" u="none" strike="noStrike" kern="1200" cap="none" spc="0" normalizeH="0" baseline="0" noProof="0" dirty="0">
              <a:ln>
                <a:noFill/>
              </a:ln>
              <a:solidFill>
                <a:prstClr val="black"/>
              </a:solidFill>
              <a:effectLst/>
              <a:uLnTx/>
              <a:uFillTx/>
              <a:latin typeface="Segoe UI"/>
              <a:ea typeface="+mn-ea"/>
              <a:cs typeface="Segoe UI"/>
            </a:endParaRPr>
          </a:p>
        </p:txBody>
      </p:sp>
      <p:sp>
        <p:nvSpPr>
          <p:cNvPr id="3" name="Slide Number Placeholder 2">
            <a:extLst>
              <a:ext uri="{FF2B5EF4-FFF2-40B4-BE49-F238E27FC236}">
                <a16:creationId xmlns:a16="http://schemas.microsoft.com/office/drawing/2014/main" id="{57E422FA-8086-4CD2-9A58-3232149463EB}"/>
              </a:ext>
            </a:extLst>
          </p:cNvPr>
          <p:cNvSpPr>
            <a:spLocks noGrp="1"/>
          </p:cNvSpPr>
          <p:nvPr>
            <p:ph type="sldNum" sz="quarter" idx="4"/>
          </p:nvPr>
        </p:nvSpPr>
        <p:spPr/>
        <p:txBody>
          <a:bodyPr/>
          <a:lstStyle/>
          <a:p>
            <a:fld id="{5D2F3693-3E64-EA49-9E40-0333868C2033}" type="slidenum">
              <a:rPr lang="en-US" smtClean="0"/>
              <a:pPr/>
              <a:t>32</a:t>
            </a:fld>
            <a:r>
              <a:rPr lang="en-US" dirty="0"/>
              <a:t> of 108</a:t>
            </a:r>
          </a:p>
        </p:txBody>
      </p:sp>
    </p:spTree>
    <p:extLst>
      <p:ext uri="{BB962C8B-B14F-4D97-AF65-F5344CB8AC3E}">
        <p14:creationId xmlns:p14="http://schemas.microsoft.com/office/powerpoint/2010/main" val="42377458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Content Placeholder 26">
            <a:extLst>
              <a:ext uri="{FF2B5EF4-FFF2-40B4-BE49-F238E27FC236}">
                <a16:creationId xmlns:a16="http://schemas.microsoft.com/office/drawing/2014/main" id="{08B2E4C7-5131-4402-8662-57B74B92ABF5}"/>
              </a:ext>
            </a:extLst>
          </p:cNvPr>
          <p:cNvSpPr>
            <a:spLocks noGrp="1"/>
          </p:cNvSpPr>
          <p:nvPr>
            <p:ph idx="1"/>
          </p:nvPr>
        </p:nvSpPr>
        <p:spPr>
          <a:xfrm>
            <a:off x="5207036" y="544482"/>
            <a:ext cx="3653185" cy="5793256"/>
          </a:xfrm>
        </p:spPr>
        <p:txBody>
          <a:bodyPr/>
          <a:lstStyle/>
          <a:p>
            <a:r>
              <a:rPr lang="en-US" b="1" dirty="0"/>
              <a:t>Lennox-</a:t>
            </a:r>
            <a:r>
              <a:rPr lang="en-US" b="1" dirty="0" err="1"/>
              <a:t>Gastaut</a:t>
            </a:r>
            <a:r>
              <a:rPr lang="en-US" b="1" dirty="0"/>
              <a:t> Syndrome (continued)</a:t>
            </a:r>
          </a:p>
          <a:p>
            <a:pPr>
              <a:spcAft>
                <a:spcPts val="300"/>
              </a:spcAft>
            </a:pPr>
            <a:r>
              <a:rPr lang="en-US" dirty="0"/>
              <a:t>The most common adverse reactions that occurred in patients treated with FINTEPLA (≥10% and greater than placebo) were:</a:t>
            </a:r>
          </a:p>
          <a:p>
            <a:pPr lvl="1"/>
            <a:r>
              <a:rPr lang="en-US" dirty="0"/>
              <a:t>Diarrhea</a:t>
            </a:r>
          </a:p>
          <a:p>
            <a:pPr lvl="1"/>
            <a:r>
              <a:rPr lang="en-US" dirty="0"/>
              <a:t>Decreased appetite</a:t>
            </a:r>
          </a:p>
          <a:p>
            <a:pPr lvl="1"/>
            <a:r>
              <a:rPr lang="en-US" dirty="0"/>
              <a:t>Fatigue</a:t>
            </a:r>
          </a:p>
          <a:p>
            <a:pPr lvl="1"/>
            <a:r>
              <a:rPr lang="en-US" dirty="0"/>
              <a:t>Somnolence</a:t>
            </a:r>
          </a:p>
          <a:p>
            <a:pPr lvl="1">
              <a:spcAft>
                <a:spcPts val="600"/>
              </a:spcAft>
            </a:pPr>
            <a:r>
              <a:rPr lang="en-US" dirty="0"/>
              <a:t>Vomiting</a:t>
            </a:r>
          </a:p>
          <a:p>
            <a:pPr>
              <a:spcAft>
                <a:spcPts val="300"/>
              </a:spcAft>
            </a:pPr>
            <a:r>
              <a:rPr lang="en-US" dirty="0"/>
              <a:t>Table 4 presents adverse reactions that occurred </a:t>
            </a:r>
            <a:br>
              <a:rPr lang="en-US" dirty="0"/>
            </a:br>
            <a:r>
              <a:rPr lang="en-US" dirty="0"/>
              <a:t>in ≥5% of patients treated with FINTEPLA and a rate greater than those on placebo during the titration and maintenance phases of Study 3. As shown in the table:</a:t>
            </a:r>
          </a:p>
          <a:p>
            <a:pPr lvl="1"/>
            <a:r>
              <a:rPr lang="en-US" dirty="0"/>
              <a:t>In patients taking FINTEPLA 0.7 mg/kg/day, the most common adverse reactions were decreased appetite, fatigue, somnolence, and diarrhea</a:t>
            </a:r>
          </a:p>
          <a:p>
            <a:pPr lvl="1"/>
            <a:r>
              <a:rPr lang="en-US" dirty="0"/>
              <a:t>In patients taking FINTEPLA 0.2 mg/kg/day, the most common adverse reactions were decreased appetite, fatigue, somnolence, and vomiting</a:t>
            </a:r>
          </a:p>
        </p:txBody>
      </p:sp>
      <p:pic>
        <p:nvPicPr>
          <p:cNvPr id="35" name="Picture Placeholder 34">
            <a:extLst>
              <a:ext uri="{FF2B5EF4-FFF2-40B4-BE49-F238E27FC236}">
                <a16:creationId xmlns:a16="http://schemas.microsoft.com/office/drawing/2014/main" id="{0A825908-7F51-4B82-8A93-354AEA5242BF}"/>
              </a:ext>
            </a:extLst>
          </p:cNvPr>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352" r="352"/>
          <a:stretch/>
        </p:blipFill>
        <p:spPr>
          <a:xfrm>
            <a:off x="311426" y="470450"/>
            <a:ext cx="4416552" cy="5756108"/>
          </a:xfrm>
        </p:spPr>
      </p:pic>
      <p:sp>
        <p:nvSpPr>
          <p:cNvPr id="57" name="object 34">
            <a:extLst>
              <a:ext uri="{FF2B5EF4-FFF2-40B4-BE49-F238E27FC236}">
                <a16:creationId xmlns:a16="http://schemas.microsoft.com/office/drawing/2014/main" id="{AEFBEC60-2655-4C8E-90FA-31141632D84E}"/>
              </a:ext>
            </a:extLst>
          </p:cNvPr>
          <p:cNvSpPr/>
          <p:nvPr/>
        </p:nvSpPr>
        <p:spPr>
          <a:xfrm>
            <a:off x="4878323" y="2584197"/>
            <a:ext cx="257810" cy="257810"/>
          </a:xfrm>
          <a:custGeom>
            <a:avLst/>
            <a:gdLst/>
            <a:ahLst/>
            <a:cxnLst/>
            <a:rect l="l" t="t" r="r" b="b"/>
            <a:pathLst>
              <a:path w="257810" h="257810">
                <a:moveTo>
                  <a:pt x="128778" y="0"/>
                </a:moveTo>
                <a:lnTo>
                  <a:pt x="78652" y="10120"/>
                </a:lnTo>
                <a:lnTo>
                  <a:pt x="37719" y="37718"/>
                </a:lnTo>
                <a:lnTo>
                  <a:pt x="10120" y="78652"/>
                </a:lnTo>
                <a:lnTo>
                  <a:pt x="0" y="128777"/>
                </a:lnTo>
                <a:lnTo>
                  <a:pt x="10120" y="178903"/>
                </a:lnTo>
                <a:lnTo>
                  <a:pt x="37719" y="219836"/>
                </a:lnTo>
                <a:lnTo>
                  <a:pt x="78652" y="247435"/>
                </a:lnTo>
                <a:lnTo>
                  <a:pt x="128778" y="257555"/>
                </a:lnTo>
                <a:lnTo>
                  <a:pt x="178903" y="247435"/>
                </a:lnTo>
                <a:lnTo>
                  <a:pt x="219837" y="219836"/>
                </a:lnTo>
                <a:lnTo>
                  <a:pt x="247435" y="178903"/>
                </a:lnTo>
                <a:lnTo>
                  <a:pt x="257556" y="128777"/>
                </a:lnTo>
                <a:lnTo>
                  <a:pt x="247435" y="78652"/>
                </a:lnTo>
                <a:lnTo>
                  <a:pt x="219836" y="37718"/>
                </a:lnTo>
                <a:lnTo>
                  <a:pt x="178903" y="10120"/>
                </a:lnTo>
                <a:lnTo>
                  <a:pt x="128778" y="0"/>
                </a:lnTo>
                <a:close/>
              </a:path>
            </a:pathLst>
          </a:custGeom>
          <a:solidFill>
            <a:schemeClr val="bg2"/>
          </a:solidFill>
        </p:spPr>
        <p:txBody>
          <a:bodyPr wrap="square" lIns="0" tIns="0" rIns="0" bIns="0" rtlCol="0"/>
          <a:lstStyle/>
          <a:p>
            <a:endParaRPr/>
          </a:p>
        </p:txBody>
      </p:sp>
      <p:sp>
        <p:nvSpPr>
          <p:cNvPr id="58" name="object 35">
            <a:extLst>
              <a:ext uri="{FF2B5EF4-FFF2-40B4-BE49-F238E27FC236}">
                <a16:creationId xmlns:a16="http://schemas.microsoft.com/office/drawing/2014/main" id="{E6F0D533-506E-4DFF-8822-28094C9DE907}"/>
              </a:ext>
            </a:extLst>
          </p:cNvPr>
          <p:cNvSpPr txBox="1"/>
          <p:nvPr/>
        </p:nvSpPr>
        <p:spPr>
          <a:xfrm>
            <a:off x="4955993" y="2615349"/>
            <a:ext cx="102870" cy="186690"/>
          </a:xfrm>
          <a:prstGeom prst="rect">
            <a:avLst/>
          </a:prstGeom>
        </p:spPr>
        <p:txBody>
          <a:bodyPr vert="horz" wrap="square" lIns="0" tIns="13335" rIns="0" bIns="0" rtlCol="0">
            <a:spAutoFit/>
          </a:bodyPr>
          <a:lstStyle/>
          <a:p>
            <a:pPr marL="12700">
              <a:lnSpc>
                <a:spcPct val="100000"/>
              </a:lnSpc>
              <a:spcBef>
                <a:spcPts val="105"/>
              </a:spcBef>
            </a:pPr>
            <a:r>
              <a:rPr sz="1050" b="1" dirty="0">
                <a:solidFill>
                  <a:srgbClr val="FFFFFF"/>
                </a:solidFill>
                <a:latin typeface="Segoe UI"/>
                <a:cs typeface="Segoe UI"/>
              </a:rPr>
              <a:t>2</a:t>
            </a:r>
            <a:endParaRPr sz="1050">
              <a:latin typeface="Segoe UI"/>
              <a:cs typeface="Segoe UI"/>
            </a:endParaRPr>
          </a:p>
        </p:txBody>
      </p:sp>
      <p:sp>
        <p:nvSpPr>
          <p:cNvPr id="59" name="Green Box">
            <a:extLst>
              <a:ext uri="{FF2B5EF4-FFF2-40B4-BE49-F238E27FC236}">
                <a16:creationId xmlns:a16="http://schemas.microsoft.com/office/drawing/2014/main" id="{0978DE06-CF1B-4235-BC69-D11CC0D21F33}"/>
              </a:ext>
            </a:extLst>
          </p:cNvPr>
          <p:cNvSpPr txBox="1"/>
          <p:nvPr/>
        </p:nvSpPr>
        <p:spPr>
          <a:xfrm>
            <a:off x="727644" y="2140995"/>
            <a:ext cx="3556121" cy="326544"/>
          </a:xfrm>
          <a:prstGeom prst="rect">
            <a:avLst/>
          </a:prstGeom>
          <a:noFill/>
          <a:ln w="25400">
            <a:solidFill>
              <a:srgbClr val="4B8B2B"/>
            </a:solidFill>
          </a:ln>
        </p:spPr>
        <p:txBody>
          <a:bodyPr vert="horz" wrap="square" lIns="0" tIns="40640" rIns="0" bIns="0" rtlCol="0">
            <a:noAutofit/>
          </a:bodyPr>
          <a:lstStyle/>
          <a:p>
            <a:pPr>
              <a:lnSpc>
                <a:spcPct val="100000"/>
              </a:lnSpc>
              <a:spcBef>
                <a:spcPts val="320"/>
              </a:spcBef>
            </a:pPr>
            <a:endParaRPr sz="1050" dirty="0">
              <a:latin typeface="Segoe UI"/>
              <a:cs typeface="Segoe UI"/>
            </a:endParaRPr>
          </a:p>
        </p:txBody>
      </p:sp>
      <p:sp>
        <p:nvSpPr>
          <p:cNvPr id="60" name="#1">
            <a:extLst>
              <a:ext uri="{FF2B5EF4-FFF2-40B4-BE49-F238E27FC236}">
                <a16:creationId xmlns:a16="http://schemas.microsoft.com/office/drawing/2014/main" id="{93502847-ED79-4D13-9AF6-694EF3C2DA51}"/>
              </a:ext>
            </a:extLst>
          </p:cNvPr>
          <p:cNvSpPr/>
          <p:nvPr/>
        </p:nvSpPr>
        <p:spPr>
          <a:xfrm>
            <a:off x="590210" y="2180478"/>
            <a:ext cx="257810" cy="257810"/>
          </a:xfrm>
          <a:custGeom>
            <a:avLst/>
            <a:gdLst/>
            <a:ahLst/>
            <a:cxnLst/>
            <a:rect l="l" t="t" r="r" b="b"/>
            <a:pathLst>
              <a:path w="257810" h="257809">
                <a:moveTo>
                  <a:pt x="128778" y="0"/>
                </a:moveTo>
                <a:lnTo>
                  <a:pt x="78652" y="10120"/>
                </a:lnTo>
                <a:lnTo>
                  <a:pt x="37719" y="37718"/>
                </a:lnTo>
                <a:lnTo>
                  <a:pt x="10120" y="78652"/>
                </a:lnTo>
                <a:lnTo>
                  <a:pt x="0" y="128777"/>
                </a:lnTo>
                <a:lnTo>
                  <a:pt x="10120" y="178903"/>
                </a:lnTo>
                <a:lnTo>
                  <a:pt x="37719" y="219836"/>
                </a:lnTo>
                <a:lnTo>
                  <a:pt x="78652" y="247435"/>
                </a:lnTo>
                <a:lnTo>
                  <a:pt x="128778" y="257555"/>
                </a:lnTo>
                <a:lnTo>
                  <a:pt x="178903" y="247435"/>
                </a:lnTo>
                <a:lnTo>
                  <a:pt x="219837" y="219836"/>
                </a:lnTo>
                <a:lnTo>
                  <a:pt x="247435" y="178903"/>
                </a:lnTo>
                <a:lnTo>
                  <a:pt x="257556" y="128777"/>
                </a:lnTo>
                <a:lnTo>
                  <a:pt x="247435" y="78652"/>
                </a:lnTo>
                <a:lnTo>
                  <a:pt x="219836" y="37718"/>
                </a:lnTo>
                <a:lnTo>
                  <a:pt x="178903" y="10120"/>
                </a:lnTo>
                <a:lnTo>
                  <a:pt x="128778" y="0"/>
                </a:lnTo>
                <a:close/>
              </a:path>
            </a:pathLst>
          </a:custGeom>
          <a:solidFill>
            <a:srgbClr val="4B8B2B"/>
          </a:solidFill>
        </p:spPr>
        <p:txBody>
          <a:bodyPr wrap="square" lIns="0" tIns="0" rIns="0" bIns="0" rtlCol="0" anchor="ctr"/>
          <a:lstStyle/>
          <a:p>
            <a:pPr marL="12700" marR="0" lvl="0" indent="0" algn="ctr" defTabSz="914400" rtl="0" eaLnBrk="1" fontAlgn="auto" latinLnBrk="0" hangingPunct="1">
              <a:lnSpc>
                <a:spcPct val="100000"/>
              </a:lnSpc>
              <a:spcBef>
                <a:spcPts val="105"/>
              </a:spcBef>
              <a:spcAft>
                <a:spcPts val="0"/>
              </a:spcAft>
              <a:buClrTx/>
              <a:buSzTx/>
              <a:buFontTx/>
              <a:buNone/>
              <a:tabLst/>
              <a:defRPr/>
            </a:pPr>
            <a:r>
              <a:rPr kumimoji="0" lang="en-US" sz="1050" b="1" i="0" u="none" strike="noStrike" kern="1200" cap="none" spc="0" normalizeH="0" baseline="0" noProof="0" dirty="0">
                <a:ln>
                  <a:noFill/>
                </a:ln>
                <a:solidFill>
                  <a:srgbClr val="FFFFFF"/>
                </a:solidFill>
                <a:effectLst/>
                <a:uLnTx/>
                <a:uFillTx/>
                <a:latin typeface="Segoe UI"/>
                <a:ea typeface="+mn-ea"/>
                <a:cs typeface="Segoe UI"/>
              </a:rPr>
              <a:t>1</a:t>
            </a:r>
            <a:endParaRPr kumimoji="0" lang="en-US" sz="1050" b="0" i="0" u="none" strike="noStrike" kern="1200" cap="none" spc="0" normalizeH="0" baseline="0" noProof="0" dirty="0">
              <a:ln>
                <a:noFill/>
              </a:ln>
              <a:solidFill>
                <a:prstClr val="black"/>
              </a:solidFill>
              <a:effectLst/>
              <a:uLnTx/>
              <a:uFillTx/>
              <a:latin typeface="Segoe UI"/>
              <a:ea typeface="+mn-ea"/>
              <a:cs typeface="Segoe UI"/>
            </a:endParaRPr>
          </a:p>
        </p:txBody>
      </p:sp>
      <p:sp>
        <p:nvSpPr>
          <p:cNvPr id="61" name="Green Box">
            <a:extLst>
              <a:ext uri="{FF2B5EF4-FFF2-40B4-BE49-F238E27FC236}">
                <a16:creationId xmlns:a16="http://schemas.microsoft.com/office/drawing/2014/main" id="{B8048CD3-D02D-4B0C-BF25-4BFEEF309128}"/>
              </a:ext>
            </a:extLst>
          </p:cNvPr>
          <p:cNvSpPr txBox="1"/>
          <p:nvPr/>
        </p:nvSpPr>
        <p:spPr>
          <a:xfrm>
            <a:off x="727644" y="2499583"/>
            <a:ext cx="3556121" cy="2307807"/>
          </a:xfrm>
          <a:prstGeom prst="rect">
            <a:avLst/>
          </a:prstGeom>
          <a:noFill/>
          <a:ln w="25400">
            <a:solidFill>
              <a:schemeClr val="bg2"/>
            </a:solidFill>
          </a:ln>
        </p:spPr>
        <p:txBody>
          <a:bodyPr vert="horz" wrap="square" lIns="0" tIns="40640" rIns="0" bIns="0" rtlCol="0">
            <a:noAutofit/>
          </a:bodyPr>
          <a:lstStyle/>
          <a:p>
            <a:pPr>
              <a:lnSpc>
                <a:spcPct val="100000"/>
              </a:lnSpc>
              <a:spcBef>
                <a:spcPts val="320"/>
              </a:spcBef>
            </a:pPr>
            <a:endParaRPr sz="1050" dirty="0">
              <a:latin typeface="Segoe UI"/>
              <a:cs typeface="Segoe UI"/>
            </a:endParaRPr>
          </a:p>
        </p:txBody>
      </p:sp>
      <p:sp>
        <p:nvSpPr>
          <p:cNvPr id="62" name="#1">
            <a:extLst>
              <a:ext uri="{FF2B5EF4-FFF2-40B4-BE49-F238E27FC236}">
                <a16:creationId xmlns:a16="http://schemas.microsoft.com/office/drawing/2014/main" id="{86A55E3F-F287-4889-836D-A64676378B48}"/>
              </a:ext>
            </a:extLst>
          </p:cNvPr>
          <p:cNvSpPr/>
          <p:nvPr/>
        </p:nvSpPr>
        <p:spPr>
          <a:xfrm>
            <a:off x="590210" y="2539066"/>
            <a:ext cx="257810" cy="257810"/>
          </a:xfrm>
          <a:custGeom>
            <a:avLst/>
            <a:gdLst/>
            <a:ahLst/>
            <a:cxnLst/>
            <a:rect l="l" t="t" r="r" b="b"/>
            <a:pathLst>
              <a:path w="257810" h="257809">
                <a:moveTo>
                  <a:pt x="128778" y="0"/>
                </a:moveTo>
                <a:lnTo>
                  <a:pt x="78652" y="10120"/>
                </a:lnTo>
                <a:lnTo>
                  <a:pt x="37719" y="37718"/>
                </a:lnTo>
                <a:lnTo>
                  <a:pt x="10120" y="78652"/>
                </a:lnTo>
                <a:lnTo>
                  <a:pt x="0" y="128777"/>
                </a:lnTo>
                <a:lnTo>
                  <a:pt x="10120" y="178903"/>
                </a:lnTo>
                <a:lnTo>
                  <a:pt x="37719" y="219836"/>
                </a:lnTo>
                <a:lnTo>
                  <a:pt x="78652" y="247435"/>
                </a:lnTo>
                <a:lnTo>
                  <a:pt x="128778" y="257555"/>
                </a:lnTo>
                <a:lnTo>
                  <a:pt x="178903" y="247435"/>
                </a:lnTo>
                <a:lnTo>
                  <a:pt x="219837" y="219836"/>
                </a:lnTo>
                <a:lnTo>
                  <a:pt x="247435" y="178903"/>
                </a:lnTo>
                <a:lnTo>
                  <a:pt x="257556" y="128777"/>
                </a:lnTo>
                <a:lnTo>
                  <a:pt x="247435" y="78652"/>
                </a:lnTo>
                <a:lnTo>
                  <a:pt x="219836" y="37718"/>
                </a:lnTo>
                <a:lnTo>
                  <a:pt x="178903" y="10120"/>
                </a:lnTo>
                <a:lnTo>
                  <a:pt x="128778" y="0"/>
                </a:lnTo>
                <a:close/>
              </a:path>
            </a:pathLst>
          </a:custGeom>
          <a:solidFill>
            <a:schemeClr val="bg2"/>
          </a:solidFill>
        </p:spPr>
        <p:txBody>
          <a:bodyPr wrap="square" lIns="0" tIns="0" rIns="0" bIns="0" rtlCol="0" anchor="ctr"/>
          <a:lstStyle/>
          <a:p>
            <a:pPr marL="12700" marR="0" lvl="0" indent="0" algn="ctr" defTabSz="914400" rtl="0" eaLnBrk="1" fontAlgn="auto" latinLnBrk="0" hangingPunct="1">
              <a:lnSpc>
                <a:spcPct val="100000"/>
              </a:lnSpc>
              <a:spcBef>
                <a:spcPts val="105"/>
              </a:spcBef>
              <a:spcAft>
                <a:spcPts val="0"/>
              </a:spcAft>
              <a:buClrTx/>
              <a:buSzTx/>
              <a:buFontTx/>
              <a:buNone/>
              <a:tabLst/>
              <a:defRPr/>
            </a:pPr>
            <a:r>
              <a:rPr kumimoji="0" lang="en-US" sz="1050" b="1" i="0" u="none" strike="noStrike" kern="1200" cap="none" spc="0" normalizeH="0" baseline="0" noProof="0" dirty="0">
                <a:ln>
                  <a:noFill/>
                </a:ln>
                <a:solidFill>
                  <a:srgbClr val="FFFFFF"/>
                </a:solidFill>
                <a:effectLst/>
                <a:uLnTx/>
                <a:uFillTx/>
                <a:latin typeface="Segoe UI"/>
                <a:ea typeface="+mn-ea"/>
                <a:cs typeface="Segoe UI"/>
              </a:rPr>
              <a:t>2</a:t>
            </a:r>
            <a:endParaRPr kumimoji="0" lang="en-US" sz="1050" b="0" i="0" u="none" strike="noStrike" kern="1200" cap="none" spc="0" normalizeH="0" baseline="0" noProof="0" dirty="0">
              <a:ln>
                <a:noFill/>
              </a:ln>
              <a:solidFill>
                <a:prstClr val="black"/>
              </a:solidFill>
              <a:effectLst/>
              <a:uLnTx/>
              <a:uFillTx/>
              <a:latin typeface="Segoe UI"/>
              <a:ea typeface="+mn-ea"/>
              <a:cs typeface="Segoe UI"/>
            </a:endParaRPr>
          </a:p>
        </p:txBody>
      </p:sp>
      <p:sp>
        <p:nvSpPr>
          <p:cNvPr id="3" name="Slide Number Placeholder 2">
            <a:extLst>
              <a:ext uri="{FF2B5EF4-FFF2-40B4-BE49-F238E27FC236}">
                <a16:creationId xmlns:a16="http://schemas.microsoft.com/office/drawing/2014/main" id="{851100CB-397F-4B5B-AAB7-BEC3C9159804}"/>
              </a:ext>
            </a:extLst>
          </p:cNvPr>
          <p:cNvSpPr>
            <a:spLocks noGrp="1"/>
          </p:cNvSpPr>
          <p:nvPr>
            <p:ph type="sldNum" sz="quarter" idx="4"/>
          </p:nvPr>
        </p:nvSpPr>
        <p:spPr/>
        <p:txBody>
          <a:bodyPr/>
          <a:lstStyle/>
          <a:p>
            <a:fld id="{5D2F3693-3E64-EA49-9E40-0333868C2033}" type="slidenum">
              <a:rPr lang="en-US" smtClean="0"/>
              <a:pPr/>
              <a:t>33</a:t>
            </a:fld>
            <a:r>
              <a:rPr lang="en-US" dirty="0"/>
              <a:t> of 108</a:t>
            </a:r>
          </a:p>
        </p:txBody>
      </p:sp>
    </p:spTree>
    <p:extLst>
      <p:ext uri="{BB962C8B-B14F-4D97-AF65-F5344CB8AC3E}">
        <p14:creationId xmlns:p14="http://schemas.microsoft.com/office/powerpoint/2010/main" val="20929548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Content Placeholder 26">
            <a:extLst>
              <a:ext uri="{FF2B5EF4-FFF2-40B4-BE49-F238E27FC236}">
                <a16:creationId xmlns:a16="http://schemas.microsoft.com/office/drawing/2014/main" id="{1BB41739-340B-42BD-BD92-C3B194CDA54D}"/>
              </a:ext>
            </a:extLst>
          </p:cNvPr>
          <p:cNvSpPr>
            <a:spLocks noGrp="1"/>
          </p:cNvSpPr>
          <p:nvPr>
            <p:ph idx="1"/>
          </p:nvPr>
        </p:nvSpPr>
        <p:spPr/>
        <p:txBody>
          <a:bodyPr/>
          <a:lstStyle/>
          <a:p>
            <a:r>
              <a:rPr lang="en-US" dirty="0"/>
              <a:t>As you know, the FINTEPLA PI contains a boxed warning regarding valvular heart disease (VHD) and pulmonary arterial hypertension (PAH). You may recall that echocardiography is a noninvasive test that uses ultrasound to visualize the structure of the heart.</a:t>
            </a:r>
          </a:p>
          <a:p>
            <a:r>
              <a:rPr lang="en-US" dirty="0"/>
              <a:t>In FINTEPLA clinical trials, echocardiography was used to evaluate the safety of FINTEPLA in relation to VHD and PAH. Assessments were performed during placebo-controlled and open-label extension studies of up to 3 years in duration for 341 patients with DS and 263 patients with LGS. </a:t>
            </a:r>
            <a:r>
              <a:rPr lang="en-US" b="0" i="0" u="none" strike="noStrike" baseline="0" dirty="0">
                <a:solidFill>
                  <a:srgbClr val="000000"/>
                </a:solidFill>
              </a:rPr>
              <a:t>Screening for VHD assessed for mild or greater aortic regurgitation or moderate or greater mitral regurgitation, and assessed for additional characteristics of VHD (e.g., valve thickening or restrictive valve motion). </a:t>
            </a:r>
          </a:p>
          <a:p>
            <a:r>
              <a:rPr lang="en-US" dirty="0"/>
              <a:t>The FINTEPLA PI explains that no patients developed echocardiographic findings consistent with either VHD or PAH in the placebo-controlled studies or during the open-label extension study of up to 3 years in duration.</a:t>
            </a:r>
          </a:p>
          <a:p>
            <a:r>
              <a:rPr lang="en-US" dirty="0"/>
              <a:t>Two patients with LGS exhibited mild </a:t>
            </a:r>
            <a:r>
              <a:rPr lang="en-US" b="1" dirty="0">
                <a:solidFill>
                  <a:schemeClr val="tx2"/>
                </a:solidFill>
              </a:rPr>
              <a:t>aortic regurgitation (AR)</a:t>
            </a:r>
            <a:r>
              <a:rPr lang="en-US" dirty="0"/>
              <a:t>. However, neither patient had any cardiac signs or symptoms, nor evidence of valvular structural changes. </a:t>
            </a:r>
            <a:br>
              <a:rPr lang="en-US" dirty="0"/>
            </a:br>
            <a:r>
              <a:rPr lang="en-US" dirty="0"/>
              <a:t>In addition, neither patient developed VHD. Zero patients with Dravet syndrome exhibited mild AR. </a:t>
            </a:r>
          </a:p>
          <a:p>
            <a:r>
              <a:rPr lang="en-US" dirty="0"/>
              <a:t>The rates of mild AR are consistent with those seen in the screening period prior to treatment (3 patients in LGS clinical trials and 1 patient in DS clinical trials).</a:t>
            </a:r>
          </a:p>
        </p:txBody>
      </p:sp>
      <p:pic>
        <p:nvPicPr>
          <p:cNvPr id="30" name="Picture Placeholder 29">
            <a:extLst>
              <a:ext uri="{FF2B5EF4-FFF2-40B4-BE49-F238E27FC236}">
                <a16:creationId xmlns:a16="http://schemas.microsoft.com/office/drawing/2014/main" id="{73DA1221-EDA8-40A7-BAA8-53EAA7204EC1}"/>
              </a:ext>
            </a:extLst>
          </p:cNvPr>
          <p:cNvPicPr>
            <a:picLocks noGrp="1" noChangeAspect="1"/>
          </p:cNvPicPr>
          <p:nvPr>
            <p:ph type="pic" sz="quarter" idx="13"/>
          </p:nvPr>
        </p:nvPicPr>
        <p:blipFill rotWithShape="1">
          <a:blip r:embed="rId2" cstate="print">
            <a:extLst>
              <a:ext uri="{28A0092B-C50C-407E-A947-70E740481C1C}">
                <a14:useLocalDpi xmlns:a14="http://schemas.microsoft.com/office/drawing/2010/main" val="0"/>
              </a:ext>
            </a:extLst>
          </a:blip>
          <a:srcRect l="352" t="7879" r="352" b="9713"/>
          <a:stretch/>
        </p:blipFill>
        <p:spPr>
          <a:xfrm>
            <a:off x="312687" y="1401322"/>
            <a:ext cx="4416552" cy="4743508"/>
          </a:xfrm>
        </p:spPr>
      </p:pic>
      <p:sp>
        <p:nvSpPr>
          <p:cNvPr id="3" name="Slide Number Placeholder 2">
            <a:extLst>
              <a:ext uri="{FF2B5EF4-FFF2-40B4-BE49-F238E27FC236}">
                <a16:creationId xmlns:a16="http://schemas.microsoft.com/office/drawing/2014/main" id="{ABBE8EB4-8D3E-40EF-BB48-C51B7F45FE43}"/>
              </a:ext>
            </a:extLst>
          </p:cNvPr>
          <p:cNvSpPr>
            <a:spLocks noGrp="1"/>
          </p:cNvSpPr>
          <p:nvPr>
            <p:ph type="sldNum" sz="quarter" idx="4"/>
          </p:nvPr>
        </p:nvSpPr>
        <p:spPr/>
        <p:txBody>
          <a:bodyPr/>
          <a:lstStyle/>
          <a:p>
            <a:fld id="{5D2F3693-3E64-EA49-9E40-0333868C2033}" type="slidenum">
              <a:rPr lang="en-US" smtClean="0"/>
              <a:pPr/>
              <a:t>34</a:t>
            </a:fld>
            <a:r>
              <a:rPr lang="en-US" dirty="0"/>
              <a:t> of 108</a:t>
            </a:r>
          </a:p>
        </p:txBody>
      </p:sp>
      <p:pic>
        <p:nvPicPr>
          <p:cNvPr id="4" name="Picture 3" descr="Table&#10;&#10;Description automatically generated">
            <a:extLst>
              <a:ext uri="{FF2B5EF4-FFF2-40B4-BE49-F238E27FC236}">
                <a16:creationId xmlns:a16="http://schemas.microsoft.com/office/drawing/2014/main" id="{A94C8B58-5E0D-4F16-BF84-64F625CB8AD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74564" b="9904"/>
          <a:stretch/>
        </p:blipFill>
        <p:spPr>
          <a:xfrm>
            <a:off x="312687" y="466134"/>
            <a:ext cx="4416552" cy="887759"/>
          </a:xfrm>
          <a:prstGeom prst="rect">
            <a:avLst/>
          </a:prstGeom>
          <a:ln w="6350">
            <a:solidFill>
              <a:schemeClr val="tx1"/>
            </a:solidFill>
          </a:ln>
        </p:spPr>
      </p:pic>
      <p:sp>
        <p:nvSpPr>
          <p:cNvPr id="42" name="Green Box">
            <a:extLst>
              <a:ext uri="{FF2B5EF4-FFF2-40B4-BE49-F238E27FC236}">
                <a16:creationId xmlns:a16="http://schemas.microsoft.com/office/drawing/2014/main" id="{72A49225-1D19-4407-A1F4-B5C9EDE0EBA1}"/>
              </a:ext>
            </a:extLst>
          </p:cNvPr>
          <p:cNvSpPr txBox="1"/>
          <p:nvPr/>
        </p:nvSpPr>
        <p:spPr>
          <a:xfrm>
            <a:off x="668544" y="466134"/>
            <a:ext cx="3560397" cy="1724142"/>
          </a:xfrm>
          <a:prstGeom prst="rect">
            <a:avLst/>
          </a:prstGeom>
          <a:noFill/>
          <a:ln w="25400">
            <a:solidFill>
              <a:srgbClr val="4B8B2B"/>
            </a:solidFill>
          </a:ln>
        </p:spPr>
        <p:txBody>
          <a:bodyPr vert="horz" wrap="square" lIns="0" tIns="40640" rIns="0" bIns="0" rtlCol="0">
            <a:noAutofit/>
          </a:bodyPr>
          <a:lstStyle/>
          <a:p>
            <a:pPr>
              <a:lnSpc>
                <a:spcPct val="100000"/>
              </a:lnSpc>
              <a:spcBef>
                <a:spcPts val="320"/>
              </a:spcBef>
            </a:pPr>
            <a:endParaRPr sz="1050" dirty="0">
              <a:latin typeface="Segoe UI"/>
              <a:cs typeface="Segoe UI"/>
            </a:endParaRPr>
          </a:p>
        </p:txBody>
      </p:sp>
      <p:sp>
        <p:nvSpPr>
          <p:cNvPr id="43" name="#1">
            <a:extLst>
              <a:ext uri="{FF2B5EF4-FFF2-40B4-BE49-F238E27FC236}">
                <a16:creationId xmlns:a16="http://schemas.microsoft.com/office/drawing/2014/main" id="{E4D50D55-16D8-4265-9335-7622F1E65A36}"/>
              </a:ext>
            </a:extLst>
          </p:cNvPr>
          <p:cNvSpPr/>
          <p:nvPr/>
        </p:nvSpPr>
        <p:spPr>
          <a:xfrm>
            <a:off x="539639" y="538822"/>
            <a:ext cx="257810" cy="257810"/>
          </a:xfrm>
          <a:custGeom>
            <a:avLst/>
            <a:gdLst/>
            <a:ahLst/>
            <a:cxnLst/>
            <a:rect l="l" t="t" r="r" b="b"/>
            <a:pathLst>
              <a:path w="257810" h="257809">
                <a:moveTo>
                  <a:pt x="128778" y="0"/>
                </a:moveTo>
                <a:lnTo>
                  <a:pt x="78652" y="10120"/>
                </a:lnTo>
                <a:lnTo>
                  <a:pt x="37719" y="37718"/>
                </a:lnTo>
                <a:lnTo>
                  <a:pt x="10120" y="78652"/>
                </a:lnTo>
                <a:lnTo>
                  <a:pt x="0" y="128777"/>
                </a:lnTo>
                <a:lnTo>
                  <a:pt x="10120" y="178903"/>
                </a:lnTo>
                <a:lnTo>
                  <a:pt x="37719" y="219836"/>
                </a:lnTo>
                <a:lnTo>
                  <a:pt x="78652" y="247435"/>
                </a:lnTo>
                <a:lnTo>
                  <a:pt x="128778" y="257555"/>
                </a:lnTo>
                <a:lnTo>
                  <a:pt x="178903" y="247435"/>
                </a:lnTo>
                <a:lnTo>
                  <a:pt x="219837" y="219836"/>
                </a:lnTo>
                <a:lnTo>
                  <a:pt x="247435" y="178903"/>
                </a:lnTo>
                <a:lnTo>
                  <a:pt x="257556" y="128777"/>
                </a:lnTo>
                <a:lnTo>
                  <a:pt x="247435" y="78652"/>
                </a:lnTo>
                <a:lnTo>
                  <a:pt x="219836" y="37718"/>
                </a:lnTo>
                <a:lnTo>
                  <a:pt x="178903" y="10120"/>
                </a:lnTo>
                <a:lnTo>
                  <a:pt x="128778" y="0"/>
                </a:lnTo>
                <a:close/>
              </a:path>
            </a:pathLst>
          </a:custGeom>
          <a:solidFill>
            <a:srgbClr val="4B8B2B"/>
          </a:solidFill>
        </p:spPr>
        <p:txBody>
          <a:bodyPr wrap="square" lIns="0" tIns="0" rIns="0" bIns="0" rtlCol="0" anchor="ctr"/>
          <a:lstStyle/>
          <a:p>
            <a:pPr marL="12700" marR="0" lvl="0" indent="0" algn="ctr" defTabSz="914400" rtl="0" eaLnBrk="1" fontAlgn="auto" latinLnBrk="0" hangingPunct="1">
              <a:lnSpc>
                <a:spcPct val="100000"/>
              </a:lnSpc>
              <a:spcBef>
                <a:spcPts val="105"/>
              </a:spcBef>
              <a:spcAft>
                <a:spcPts val="0"/>
              </a:spcAft>
              <a:buClrTx/>
              <a:buSzTx/>
              <a:buFontTx/>
              <a:buNone/>
              <a:tabLst/>
              <a:defRPr/>
            </a:pPr>
            <a:r>
              <a:rPr kumimoji="0" lang="en-US" sz="1050" b="1" i="0" u="none" strike="noStrike" kern="1200" cap="none" spc="0" normalizeH="0" baseline="0" noProof="0" dirty="0">
                <a:ln>
                  <a:noFill/>
                </a:ln>
                <a:solidFill>
                  <a:srgbClr val="FFFFFF"/>
                </a:solidFill>
                <a:effectLst/>
                <a:uLnTx/>
                <a:uFillTx/>
                <a:latin typeface="Segoe UI"/>
                <a:ea typeface="+mn-ea"/>
                <a:cs typeface="Segoe UI"/>
              </a:rPr>
              <a:t>1</a:t>
            </a:r>
            <a:endParaRPr kumimoji="0" lang="en-US" sz="1050" b="0" i="0" u="none" strike="noStrike" kern="1200" cap="none" spc="0" normalizeH="0" baseline="0" noProof="0" dirty="0">
              <a:ln>
                <a:noFill/>
              </a:ln>
              <a:solidFill>
                <a:prstClr val="black"/>
              </a:solidFill>
              <a:effectLst/>
              <a:uLnTx/>
              <a:uFillTx/>
              <a:latin typeface="Segoe UI"/>
              <a:ea typeface="+mn-ea"/>
              <a:cs typeface="Segoe U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itle 40">
            <a:extLst>
              <a:ext uri="{FF2B5EF4-FFF2-40B4-BE49-F238E27FC236}">
                <a16:creationId xmlns:a16="http://schemas.microsoft.com/office/drawing/2014/main" id="{02743B61-AEDB-41DB-A741-13CFC55D63A8}"/>
              </a:ext>
            </a:extLst>
          </p:cNvPr>
          <p:cNvSpPr>
            <a:spLocks noGrp="1"/>
          </p:cNvSpPr>
          <p:nvPr>
            <p:ph type="title"/>
          </p:nvPr>
        </p:nvSpPr>
        <p:spPr/>
        <p:txBody>
          <a:bodyPr/>
          <a:lstStyle/>
          <a:p>
            <a:r>
              <a:rPr lang="en-US" dirty="0"/>
              <a:t>Take Home Points</a:t>
            </a:r>
          </a:p>
        </p:txBody>
      </p:sp>
      <p:sp>
        <p:nvSpPr>
          <p:cNvPr id="42" name="Content Placeholder 41">
            <a:extLst>
              <a:ext uri="{FF2B5EF4-FFF2-40B4-BE49-F238E27FC236}">
                <a16:creationId xmlns:a16="http://schemas.microsoft.com/office/drawing/2014/main" id="{F757F70D-E1A9-40F5-902A-0FFDB9E35DBD}"/>
              </a:ext>
            </a:extLst>
          </p:cNvPr>
          <p:cNvSpPr>
            <a:spLocks noGrp="1"/>
          </p:cNvSpPr>
          <p:nvPr>
            <p:ph idx="1"/>
          </p:nvPr>
        </p:nvSpPr>
        <p:spPr/>
        <p:txBody>
          <a:bodyPr>
            <a:noAutofit/>
          </a:bodyPr>
          <a:lstStyle/>
          <a:p>
            <a:r>
              <a:rPr lang="en-US" dirty="0"/>
              <a:t>FINTEPLA is contraindicated in patients with hypersensitivity to fenfluramine or any of the excipients in FINTEPLA; FINTEPLA is also contraindicated in patients who are concomitantly using monoamine oxidase inhibitors (MAOIs) or have used an MAOI within 14 days because of an increased risk of serotonin syndrome</a:t>
            </a:r>
          </a:p>
          <a:p>
            <a:r>
              <a:rPr lang="en-US" dirty="0"/>
              <a:t>Warnings and precautions associated with FINTEPLA include:</a:t>
            </a:r>
          </a:p>
          <a:p>
            <a:pPr lvl="1"/>
            <a:r>
              <a:rPr lang="en-US" dirty="0"/>
              <a:t>Valvular heart disease and pulmonary arterial hypertension</a:t>
            </a:r>
          </a:p>
          <a:p>
            <a:pPr lvl="1"/>
            <a:r>
              <a:rPr lang="en-US" dirty="0"/>
              <a:t>FINTEPLA REMS Program</a:t>
            </a:r>
          </a:p>
          <a:p>
            <a:pPr lvl="1"/>
            <a:r>
              <a:rPr lang="en-US" dirty="0"/>
              <a:t>Decreased appetite and decreased weight</a:t>
            </a:r>
          </a:p>
          <a:p>
            <a:pPr lvl="1"/>
            <a:r>
              <a:rPr lang="en-US" dirty="0"/>
              <a:t>Somnolence, sedation, and lethargy</a:t>
            </a:r>
          </a:p>
          <a:p>
            <a:pPr lvl="1"/>
            <a:r>
              <a:rPr lang="en-US" dirty="0">
                <a:solidFill>
                  <a:srgbClr val="000000"/>
                </a:solidFill>
              </a:rPr>
              <a:t>Suicidal behavior and ideation</a:t>
            </a:r>
            <a:endParaRPr lang="en-US" dirty="0"/>
          </a:p>
          <a:p>
            <a:r>
              <a:rPr lang="en-US" dirty="0"/>
              <a:t>In Studies 1 and 2, discontinuation rates due to adverse reactions were as follows: FINTEPLA 0.7 mg/kg/day: 13%; FINTEPLA</a:t>
            </a:r>
            <a:br>
              <a:rPr lang="en-US" dirty="0"/>
            </a:br>
            <a:r>
              <a:rPr lang="en-US" dirty="0"/>
              <a:t>0.4 mg/kg/day in combination with stiripentol: 7%; FINTEPLA 0.2 mg/kg/day: 0%; Placebo: 6%</a:t>
            </a:r>
          </a:p>
          <a:p>
            <a:r>
              <a:rPr lang="en-US" dirty="0"/>
              <a:t>In Study 3, discontinuation rates due to adverse reactions were as follows: FINTEPLA 0.7 mg/kg/day: 6%; FINTEPLA 0.2 mg/kg/day: 5%; Placebo: 1%</a:t>
            </a:r>
          </a:p>
          <a:p>
            <a:r>
              <a:rPr lang="en-US" dirty="0"/>
              <a:t>During the titration and maintenance phases of Studies 1 and 2, the most common adverse reactions occurring in ≥5% of patients treated with FINTEPLA and at a rate greater than those on placebo were decreased appetite and diarrhea</a:t>
            </a:r>
          </a:p>
          <a:p>
            <a:r>
              <a:rPr lang="en-US" dirty="0"/>
              <a:t>During the titration and maintenance phases of Study 3, the most common adverse reactions occurring in ≥5% of patients treated with FINTEPLA 0.7 mg/kg/day and at a rate greater than those on placebo were decreased appetite, fatigue, somnolence, and diarrhea. In patients taking FINTEPLA 0.2 mg/kg/day, the most common adverse reactions were decreased appetite, fatigue, somnolence, and vomiting</a:t>
            </a:r>
          </a:p>
          <a:p>
            <a:r>
              <a:rPr lang="en-US" dirty="0"/>
              <a:t>No patients developed echocardiographic findings consistent with either valvular heart disease or pulmonary arterial hypertension </a:t>
            </a:r>
            <a:br>
              <a:rPr lang="en-US" dirty="0"/>
            </a:br>
            <a:r>
              <a:rPr lang="en-US" dirty="0"/>
              <a:t>in placebo-controlled studies or during the open-label extension study of up to 3 years in duration</a:t>
            </a:r>
          </a:p>
          <a:p>
            <a:r>
              <a:rPr lang="en-US" dirty="0"/>
              <a:t>Two patients with LGS exhibited mild aortic regurgitation (AR). However, neither patient had any cardiac signs or symptoms, nor evidence of valvular structural changes. In addition, neither patient developed VHD</a:t>
            </a:r>
          </a:p>
          <a:p>
            <a:endParaRPr lang="en-US" dirty="0"/>
          </a:p>
        </p:txBody>
      </p:sp>
      <p:sp>
        <p:nvSpPr>
          <p:cNvPr id="44" name="TextBox 43">
            <a:extLst>
              <a:ext uri="{FF2B5EF4-FFF2-40B4-BE49-F238E27FC236}">
                <a16:creationId xmlns:a16="http://schemas.microsoft.com/office/drawing/2014/main" id="{1367FD5F-C4D5-4C94-AFF3-8B3CC2028789}"/>
              </a:ext>
            </a:extLst>
          </p:cNvPr>
          <p:cNvSpPr txBox="1"/>
          <p:nvPr/>
        </p:nvSpPr>
        <p:spPr>
          <a:xfrm>
            <a:off x="4572001" y="1925254"/>
            <a:ext cx="3517900" cy="961802"/>
          </a:xfrm>
          <a:prstGeom prst="rect">
            <a:avLst/>
          </a:prstGeom>
          <a:noFill/>
        </p:spPr>
        <p:txBody>
          <a:bodyPr wrap="square">
            <a:spAutoFit/>
          </a:bodyPr>
          <a:lstStyle/>
          <a:p>
            <a:pPr marL="293688" marR="0" lvl="1" indent="-173038" algn="l" defTabSz="914400" rtl="0" eaLnBrk="1" fontAlgn="auto" latinLnBrk="0" hangingPunct="1">
              <a:lnSpc>
                <a:spcPct val="100000"/>
              </a:lnSpc>
              <a:spcBef>
                <a:spcPts val="500"/>
              </a:spcBef>
              <a:spcAft>
                <a:spcPts val="0"/>
              </a:spcAft>
              <a:buClr>
                <a:srgbClr val="4C8C2B"/>
              </a:buClr>
              <a:buSzTx/>
              <a:buFont typeface="System Font Regular"/>
              <a:buChar char="–"/>
              <a:tabLst/>
              <a:defRPr/>
            </a:pPr>
            <a:r>
              <a:rPr kumimoji="0" lang="en-US" sz="1100" b="0" i="0" u="none" strike="noStrike" kern="120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rPr>
              <a:t>Withdrawal of antiepileptic drugs</a:t>
            </a:r>
          </a:p>
          <a:p>
            <a:pPr marL="293688" marR="0" lvl="1" indent="-173038" algn="l" defTabSz="914400" rtl="0" eaLnBrk="1" fontAlgn="auto" latinLnBrk="0" hangingPunct="1">
              <a:lnSpc>
                <a:spcPct val="100000"/>
              </a:lnSpc>
              <a:spcBef>
                <a:spcPts val="500"/>
              </a:spcBef>
              <a:spcAft>
                <a:spcPts val="0"/>
              </a:spcAft>
              <a:buClr>
                <a:srgbClr val="4C8C2B"/>
              </a:buClr>
              <a:buSzTx/>
              <a:buFont typeface="System Font Regular"/>
              <a:buChar char="–"/>
              <a:tabLst/>
              <a:defRPr/>
            </a:pPr>
            <a:r>
              <a:rPr kumimoji="0" lang="en-US" sz="1100" b="0" i="0" u="none" strike="noStrike" kern="120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rPr>
              <a:t>Serotonin syndrome</a:t>
            </a:r>
          </a:p>
          <a:p>
            <a:pPr marL="293688" marR="0" lvl="1" indent="-173038" algn="l" defTabSz="914400" rtl="0" eaLnBrk="1" fontAlgn="auto" latinLnBrk="0" hangingPunct="1">
              <a:lnSpc>
                <a:spcPct val="100000"/>
              </a:lnSpc>
              <a:spcBef>
                <a:spcPts val="500"/>
              </a:spcBef>
              <a:spcAft>
                <a:spcPts val="0"/>
              </a:spcAft>
              <a:buClr>
                <a:srgbClr val="4C8C2B"/>
              </a:buClr>
              <a:buSzTx/>
              <a:buFont typeface="System Font Regular"/>
              <a:buChar char="–"/>
              <a:tabLst/>
              <a:defRPr/>
            </a:pPr>
            <a:r>
              <a:rPr kumimoji="0" lang="en-US" sz="1100" b="0" i="0" u="none" strike="noStrike" kern="120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rPr>
              <a:t>Increase in blood pressure</a:t>
            </a:r>
          </a:p>
          <a:p>
            <a:pPr marL="293688" marR="0" lvl="1" indent="-173038" algn="l" defTabSz="914400" rtl="0" eaLnBrk="1" fontAlgn="auto" latinLnBrk="0" hangingPunct="1">
              <a:lnSpc>
                <a:spcPct val="100000"/>
              </a:lnSpc>
              <a:spcBef>
                <a:spcPts val="500"/>
              </a:spcBef>
              <a:spcAft>
                <a:spcPts val="0"/>
              </a:spcAft>
              <a:buClr>
                <a:srgbClr val="4C8C2B"/>
              </a:buClr>
              <a:buSzTx/>
              <a:buFont typeface="System Font Regular"/>
              <a:buChar char="–"/>
              <a:tabLst/>
              <a:defRPr/>
            </a:pPr>
            <a:r>
              <a:rPr kumimoji="0" lang="en-US" sz="1100" b="0" i="0" u="none" strike="noStrike" kern="120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rPr>
              <a:t>Glaucoma</a:t>
            </a:r>
          </a:p>
        </p:txBody>
      </p:sp>
      <p:sp>
        <p:nvSpPr>
          <p:cNvPr id="3" name="Slide Number Placeholder 2">
            <a:extLst>
              <a:ext uri="{FF2B5EF4-FFF2-40B4-BE49-F238E27FC236}">
                <a16:creationId xmlns:a16="http://schemas.microsoft.com/office/drawing/2014/main" id="{C144D5E5-4917-4C11-BBC4-15B13DEED84D}"/>
              </a:ext>
            </a:extLst>
          </p:cNvPr>
          <p:cNvSpPr>
            <a:spLocks noGrp="1"/>
          </p:cNvSpPr>
          <p:nvPr>
            <p:ph type="sldNum" sz="quarter" idx="4"/>
          </p:nvPr>
        </p:nvSpPr>
        <p:spPr/>
        <p:txBody>
          <a:bodyPr/>
          <a:lstStyle/>
          <a:p>
            <a:fld id="{5D2F3693-3E64-EA49-9E40-0333868C2033}" type="slidenum">
              <a:rPr lang="en-US" smtClean="0"/>
              <a:pPr/>
              <a:t>35</a:t>
            </a:fld>
            <a:r>
              <a:rPr lang="en-US" dirty="0"/>
              <a:t> of 108</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Content Placeholder 56">
            <a:extLst>
              <a:ext uri="{FF2B5EF4-FFF2-40B4-BE49-F238E27FC236}">
                <a16:creationId xmlns:a16="http://schemas.microsoft.com/office/drawing/2014/main" id="{94AA2EEC-79E5-4FBF-945E-7A87503AD7B7}"/>
              </a:ext>
            </a:extLst>
          </p:cNvPr>
          <p:cNvSpPr>
            <a:spLocks noGrp="1"/>
          </p:cNvSpPr>
          <p:nvPr>
            <p:ph idx="1"/>
          </p:nvPr>
        </p:nvSpPr>
        <p:spPr>
          <a:xfrm>
            <a:off x="284480" y="1434568"/>
            <a:ext cx="8585200" cy="4844311"/>
          </a:xfrm>
        </p:spPr>
        <p:txBody>
          <a:bodyPr>
            <a:normAutofit/>
          </a:bodyPr>
          <a:lstStyle/>
          <a:p>
            <a:r>
              <a:rPr lang="en-US" dirty="0"/>
              <a:t>FINTEPLA is contraindicated in patients who are concomitantly using monoamine oxidase inhibitors (MAOIs) or have used an MAOI within ______ days because </a:t>
            </a:r>
            <a:br>
              <a:rPr lang="en-US" dirty="0"/>
            </a:br>
            <a:r>
              <a:rPr lang="en-US" dirty="0"/>
              <a:t>of an increased risk of serotonin syndrome.</a:t>
            </a:r>
          </a:p>
          <a:p>
            <a:pPr lvl="1"/>
            <a:r>
              <a:rPr lang="en-US" dirty="0"/>
              <a:t>7</a:t>
            </a:r>
          </a:p>
          <a:p>
            <a:pPr lvl="1"/>
            <a:r>
              <a:rPr lang="en-US" dirty="0"/>
              <a:t>14</a:t>
            </a:r>
          </a:p>
          <a:p>
            <a:pPr lvl="1"/>
            <a:r>
              <a:rPr lang="en-US" dirty="0"/>
              <a:t>21</a:t>
            </a:r>
          </a:p>
          <a:p>
            <a:pPr lvl="1"/>
            <a:r>
              <a:rPr lang="en-US" dirty="0"/>
              <a:t>28</a:t>
            </a:r>
          </a:p>
        </p:txBody>
      </p:sp>
      <p:sp>
        <p:nvSpPr>
          <p:cNvPr id="60" name="object 32">
            <a:extLst>
              <a:ext uri="{FF2B5EF4-FFF2-40B4-BE49-F238E27FC236}">
                <a16:creationId xmlns:a16="http://schemas.microsoft.com/office/drawing/2014/main" id="{4EC67C2C-10F8-4C09-A6F2-48F4AEC2E494}"/>
              </a:ext>
            </a:extLst>
          </p:cNvPr>
          <p:cNvSpPr txBox="1"/>
          <p:nvPr/>
        </p:nvSpPr>
        <p:spPr>
          <a:xfrm>
            <a:off x="561678" y="3526616"/>
            <a:ext cx="163195" cy="203200"/>
          </a:xfrm>
          <a:prstGeom prst="rect">
            <a:avLst/>
          </a:prstGeom>
        </p:spPr>
        <p:txBody>
          <a:bodyPr vert="horz" wrap="square" lIns="0" tIns="0" rIns="0" bIns="0" rtlCol="0">
            <a:spAutoFit/>
          </a:bodyPr>
          <a:lstStyle/>
          <a:p>
            <a:pPr>
              <a:lnSpc>
                <a:spcPts val="1585"/>
              </a:lnSpc>
            </a:pPr>
            <a:r>
              <a:rPr sz="1450" spc="-10" dirty="0">
                <a:solidFill>
                  <a:srgbClr val="4B8B2B"/>
                </a:solidFill>
                <a:latin typeface="Wingdings"/>
                <a:cs typeface="Wingdings"/>
              </a:rPr>
              <a:t></a:t>
            </a:r>
            <a:endParaRPr sz="1450">
              <a:latin typeface="Wingdings"/>
              <a:cs typeface="Wingdings"/>
            </a:endParaRPr>
          </a:p>
        </p:txBody>
      </p:sp>
      <p:sp>
        <p:nvSpPr>
          <p:cNvPr id="61" name="object 33">
            <a:extLst>
              <a:ext uri="{FF2B5EF4-FFF2-40B4-BE49-F238E27FC236}">
                <a16:creationId xmlns:a16="http://schemas.microsoft.com/office/drawing/2014/main" id="{D45DB870-DAFD-4AA1-B8B8-0950DF442DA9}"/>
              </a:ext>
            </a:extLst>
          </p:cNvPr>
          <p:cNvSpPr txBox="1"/>
          <p:nvPr/>
        </p:nvSpPr>
        <p:spPr>
          <a:xfrm>
            <a:off x="561678" y="4044776"/>
            <a:ext cx="163195" cy="203200"/>
          </a:xfrm>
          <a:prstGeom prst="rect">
            <a:avLst/>
          </a:prstGeom>
        </p:spPr>
        <p:txBody>
          <a:bodyPr vert="horz" wrap="square" lIns="0" tIns="0" rIns="0" bIns="0" rtlCol="0">
            <a:spAutoFit/>
          </a:bodyPr>
          <a:lstStyle/>
          <a:p>
            <a:pPr>
              <a:lnSpc>
                <a:spcPts val="1585"/>
              </a:lnSpc>
            </a:pPr>
            <a:r>
              <a:rPr sz="1450" spc="-10" dirty="0">
                <a:solidFill>
                  <a:srgbClr val="4B8B2B"/>
                </a:solidFill>
                <a:latin typeface="Wingdings"/>
                <a:cs typeface="Wingdings"/>
              </a:rPr>
              <a:t></a:t>
            </a:r>
            <a:endParaRPr sz="1450">
              <a:latin typeface="Wingdings"/>
              <a:cs typeface="Wingdings"/>
            </a:endParaRPr>
          </a:p>
        </p:txBody>
      </p:sp>
      <p:sp>
        <p:nvSpPr>
          <p:cNvPr id="62" name="object 34">
            <a:extLst>
              <a:ext uri="{FF2B5EF4-FFF2-40B4-BE49-F238E27FC236}">
                <a16:creationId xmlns:a16="http://schemas.microsoft.com/office/drawing/2014/main" id="{F6395275-D601-46F6-BEBD-048ABE1481E7}"/>
              </a:ext>
            </a:extLst>
          </p:cNvPr>
          <p:cNvSpPr txBox="1"/>
          <p:nvPr/>
        </p:nvSpPr>
        <p:spPr>
          <a:xfrm>
            <a:off x="561678" y="4562936"/>
            <a:ext cx="163195" cy="203200"/>
          </a:xfrm>
          <a:prstGeom prst="rect">
            <a:avLst/>
          </a:prstGeom>
        </p:spPr>
        <p:txBody>
          <a:bodyPr vert="horz" wrap="square" lIns="0" tIns="0" rIns="0" bIns="0" rtlCol="0">
            <a:spAutoFit/>
          </a:bodyPr>
          <a:lstStyle/>
          <a:p>
            <a:pPr>
              <a:lnSpc>
                <a:spcPts val="1585"/>
              </a:lnSpc>
            </a:pPr>
            <a:r>
              <a:rPr sz="1450" spc="-10" dirty="0">
                <a:solidFill>
                  <a:srgbClr val="4B8B2B"/>
                </a:solidFill>
                <a:latin typeface="Wingdings"/>
                <a:cs typeface="Wingdings"/>
              </a:rPr>
              <a:t></a:t>
            </a:r>
            <a:endParaRPr sz="1450">
              <a:latin typeface="Wingdings"/>
              <a:cs typeface="Wingdings"/>
            </a:endParaRPr>
          </a:p>
        </p:txBody>
      </p:sp>
      <p:sp>
        <p:nvSpPr>
          <p:cNvPr id="63" name="object 35">
            <a:extLst>
              <a:ext uri="{FF2B5EF4-FFF2-40B4-BE49-F238E27FC236}">
                <a16:creationId xmlns:a16="http://schemas.microsoft.com/office/drawing/2014/main" id="{3D70BCD8-A632-4477-ACC0-7A6D61DDF517}"/>
              </a:ext>
            </a:extLst>
          </p:cNvPr>
          <p:cNvSpPr txBox="1"/>
          <p:nvPr/>
        </p:nvSpPr>
        <p:spPr>
          <a:xfrm>
            <a:off x="561678" y="5081096"/>
            <a:ext cx="163195" cy="203200"/>
          </a:xfrm>
          <a:prstGeom prst="rect">
            <a:avLst/>
          </a:prstGeom>
        </p:spPr>
        <p:txBody>
          <a:bodyPr vert="horz" wrap="square" lIns="0" tIns="0" rIns="0" bIns="0" rtlCol="0">
            <a:spAutoFit/>
          </a:bodyPr>
          <a:lstStyle/>
          <a:p>
            <a:pPr>
              <a:lnSpc>
                <a:spcPts val="1585"/>
              </a:lnSpc>
            </a:pPr>
            <a:r>
              <a:rPr sz="1450" spc="-10" dirty="0">
                <a:solidFill>
                  <a:srgbClr val="4B8B2B"/>
                </a:solidFill>
                <a:latin typeface="Wingdings"/>
                <a:cs typeface="Wingdings"/>
              </a:rPr>
              <a:t></a:t>
            </a:r>
            <a:endParaRPr sz="1450">
              <a:latin typeface="Wingdings"/>
              <a:cs typeface="Wingdings"/>
            </a:endParaRPr>
          </a:p>
        </p:txBody>
      </p:sp>
      <p:sp>
        <p:nvSpPr>
          <p:cNvPr id="64" name="object 38">
            <a:extLst>
              <a:ext uri="{FF2B5EF4-FFF2-40B4-BE49-F238E27FC236}">
                <a16:creationId xmlns:a16="http://schemas.microsoft.com/office/drawing/2014/main" id="{D781A2AF-CF0C-4FF4-A801-14F3826D51F0}"/>
              </a:ext>
            </a:extLst>
          </p:cNvPr>
          <p:cNvSpPr/>
          <p:nvPr/>
        </p:nvSpPr>
        <p:spPr>
          <a:xfrm>
            <a:off x="381215" y="3387485"/>
            <a:ext cx="479425" cy="401955"/>
          </a:xfrm>
          <a:custGeom>
            <a:avLst/>
            <a:gdLst/>
            <a:ahLst/>
            <a:cxnLst/>
            <a:rect l="l" t="t" r="r" b="b"/>
            <a:pathLst>
              <a:path w="479425" h="401954">
                <a:moveTo>
                  <a:pt x="478867" y="0"/>
                </a:moveTo>
                <a:lnTo>
                  <a:pt x="0" y="0"/>
                </a:lnTo>
                <a:lnTo>
                  <a:pt x="0" y="401906"/>
                </a:lnTo>
                <a:lnTo>
                  <a:pt x="478867" y="401906"/>
                </a:lnTo>
                <a:lnTo>
                  <a:pt x="478867" y="0"/>
                </a:lnTo>
                <a:close/>
              </a:path>
            </a:pathLst>
          </a:custGeom>
          <a:solidFill>
            <a:srgbClr val="FFFFFF"/>
          </a:solidFill>
        </p:spPr>
        <p:txBody>
          <a:bodyPr wrap="square" lIns="0" tIns="0" rIns="0" bIns="0" rtlCol="0"/>
          <a:lstStyle/>
          <a:p>
            <a:endParaRPr/>
          </a:p>
        </p:txBody>
      </p:sp>
      <p:grpSp>
        <p:nvGrpSpPr>
          <p:cNvPr id="65" name="object 39">
            <a:extLst>
              <a:ext uri="{FF2B5EF4-FFF2-40B4-BE49-F238E27FC236}">
                <a16:creationId xmlns:a16="http://schemas.microsoft.com/office/drawing/2014/main" id="{014393DE-BA9A-4A24-ACAF-6D6ACC89A0BA}"/>
              </a:ext>
            </a:extLst>
          </p:cNvPr>
          <p:cNvGrpSpPr/>
          <p:nvPr/>
        </p:nvGrpSpPr>
        <p:grpSpPr>
          <a:xfrm>
            <a:off x="393915" y="3400185"/>
            <a:ext cx="454025" cy="376555"/>
            <a:chOff x="286339" y="3142448"/>
            <a:chExt cx="454025" cy="376555"/>
          </a:xfrm>
        </p:grpSpPr>
        <p:sp>
          <p:nvSpPr>
            <p:cNvPr id="66" name="object 40">
              <a:extLst>
                <a:ext uri="{FF2B5EF4-FFF2-40B4-BE49-F238E27FC236}">
                  <a16:creationId xmlns:a16="http://schemas.microsoft.com/office/drawing/2014/main" id="{6F09F440-1A42-46E0-B6D0-03B99D458879}"/>
                </a:ext>
              </a:extLst>
            </p:cNvPr>
            <p:cNvSpPr/>
            <p:nvPr/>
          </p:nvSpPr>
          <p:spPr>
            <a:xfrm>
              <a:off x="286339" y="3142448"/>
              <a:ext cx="454025" cy="376555"/>
            </a:xfrm>
            <a:custGeom>
              <a:avLst/>
              <a:gdLst/>
              <a:ahLst/>
              <a:cxnLst/>
              <a:rect l="l" t="t" r="r" b="b"/>
              <a:pathLst>
                <a:path w="454025" h="376554">
                  <a:moveTo>
                    <a:pt x="453467" y="0"/>
                  </a:moveTo>
                  <a:lnTo>
                    <a:pt x="0" y="0"/>
                  </a:lnTo>
                  <a:lnTo>
                    <a:pt x="0" y="376506"/>
                  </a:lnTo>
                  <a:lnTo>
                    <a:pt x="12700" y="363806"/>
                  </a:lnTo>
                  <a:lnTo>
                    <a:pt x="12700" y="12700"/>
                  </a:lnTo>
                  <a:lnTo>
                    <a:pt x="440767" y="12700"/>
                  </a:lnTo>
                  <a:lnTo>
                    <a:pt x="453467" y="0"/>
                  </a:lnTo>
                  <a:close/>
                </a:path>
              </a:pathLst>
            </a:custGeom>
            <a:solidFill>
              <a:srgbClr val="7F7F7F"/>
            </a:solidFill>
          </p:spPr>
          <p:txBody>
            <a:bodyPr wrap="square" lIns="0" tIns="0" rIns="0" bIns="0" rtlCol="0"/>
            <a:lstStyle/>
            <a:p>
              <a:endParaRPr/>
            </a:p>
          </p:txBody>
        </p:sp>
        <p:sp>
          <p:nvSpPr>
            <p:cNvPr id="67" name="object 41">
              <a:extLst>
                <a:ext uri="{FF2B5EF4-FFF2-40B4-BE49-F238E27FC236}">
                  <a16:creationId xmlns:a16="http://schemas.microsoft.com/office/drawing/2014/main" id="{124EA885-C48E-484F-937B-DC16EF264AAA}"/>
                </a:ext>
              </a:extLst>
            </p:cNvPr>
            <p:cNvSpPr/>
            <p:nvPr/>
          </p:nvSpPr>
          <p:spPr>
            <a:xfrm>
              <a:off x="286339" y="3142448"/>
              <a:ext cx="454025" cy="376555"/>
            </a:xfrm>
            <a:custGeom>
              <a:avLst/>
              <a:gdLst/>
              <a:ahLst/>
              <a:cxnLst/>
              <a:rect l="l" t="t" r="r" b="b"/>
              <a:pathLst>
                <a:path w="454025" h="376554">
                  <a:moveTo>
                    <a:pt x="453467" y="0"/>
                  </a:moveTo>
                  <a:lnTo>
                    <a:pt x="440767" y="12700"/>
                  </a:lnTo>
                  <a:lnTo>
                    <a:pt x="440767" y="363806"/>
                  </a:lnTo>
                  <a:lnTo>
                    <a:pt x="12700" y="363806"/>
                  </a:lnTo>
                  <a:lnTo>
                    <a:pt x="0" y="376506"/>
                  </a:lnTo>
                  <a:lnTo>
                    <a:pt x="453467" y="376506"/>
                  </a:lnTo>
                  <a:lnTo>
                    <a:pt x="453467" y="0"/>
                  </a:lnTo>
                  <a:close/>
                </a:path>
              </a:pathLst>
            </a:custGeom>
            <a:solidFill>
              <a:srgbClr val="BFBFBF"/>
            </a:solidFill>
          </p:spPr>
          <p:txBody>
            <a:bodyPr wrap="square" lIns="0" tIns="0" rIns="0" bIns="0" rtlCol="0"/>
            <a:lstStyle/>
            <a:p>
              <a:endParaRPr/>
            </a:p>
          </p:txBody>
        </p:sp>
      </p:grpSp>
      <p:sp>
        <p:nvSpPr>
          <p:cNvPr id="68" name="object 42">
            <a:extLst>
              <a:ext uri="{FF2B5EF4-FFF2-40B4-BE49-F238E27FC236}">
                <a16:creationId xmlns:a16="http://schemas.microsoft.com/office/drawing/2014/main" id="{B26C37E0-BC78-4E59-A0A0-AB7FAFC7A633}"/>
              </a:ext>
            </a:extLst>
          </p:cNvPr>
          <p:cNvSpPr/>
          <p:nvPr/>
        </p:nvSpPr>
        <p:spPr>
          <a:xfrm>
            <a:off x="381215" y="3909112"/>
            <a:ext cx="479425" cy="401955"/>
          </a:xfrm>
          <a:custGeom>
            <a:avLst/>
            <a:gdLst/>
            <a:ahLst/>
            <a:cxnLst/>
            <a:rect l="l" t="t" r="r" b="b"/>
            <a:pathLst>
              <a:path w="479425" h="401954">
                <a:moveTo>
                  <a:pt x="478867" y="0"/>
                </a:moveTo>
                <a:lnTo>
                  <a:pt x="0" y="0"/>
                </a:lnTo>
                <a:lnTo>
                  <a:pt x="0" y="401906"/>
                </a:lnTo>
                <a:lnTo>
                  <a:pt x="478867" y="401906"/>
                </a:lnTo>
                <a:lnTo>
                  <a:pt x="478867" y="0"/>
                </a:lnTo>
                <a:close/>
              </a:path>
            </a:pathLst>
          </a:custGeom>
          <a:solidFill>
            <a:srgbClr val="FFFFFF"/>
          </a:solidFill>
        </p:spPr>
        <p:txBody>
          <a:bodyPr wrap="square" lIns="0" tIns="0" rIns="0" bIns="0" rtlCol="0"/>
          <a:lstStyle/>
          <a:p>
            <a:endParaRPr/>
          </a:p>
        </p:txBody>
      </p:sp>
      <p:grpSp>
        <p:nvGrpSpPr>
          <p:cNvPr id="69" name="object 43">
            <a:extLst>
              <a:ext uri="{FF2B5EF4-FFF2-40B4-BE49-F238E27FC236}">
                <a16:creationId xmlns:a16="http://schemas.microsoft.com/office/drawing/2014/main" id="{6BDFAB6C-1C90-406A-B156-F7E75E482987}"/>
              </a:ext>
            </a:extLst>
          </p:cNvPr>
          <p:cNvGrpSpPr/>
          <p:nvPr/>
        </p:nvGrpSpPr>
        <p:grpSpPr>
          <a:xfrm>
            <a:off x="393915" y="3921812"/>
            <a:ext cx="454025" cy="376555"/>
            <a:chOff x="286339" y="3664075"/>
            <a:chExt cx="454025" cy="376555"/>
          </a:xfrm>
        </p:grpSpPr>
        <p:sp>
          <p:nvSpPr>
            <p:cNvPr id="70" name="object 44">
              <a:extLst>
                <a:ext uri="{FF2B5EF4-FFF2-40B4-BE49-F238E27FC236}">
                  <a16:creationId xmlns:a16="http://schemas.microsoft.com/office/drawing/2014/main" id="{9BE6ACCE-378A-42E4-B9D1-F3E19EAA91C6}"/>
                </a:ext>
              </a:extLst>
            </p:cNvPr>
            <p:cNvSpPr/>
            <p:nvPr/>
          </p:nvSpPr>
          <p:spPr>
            <a:xfrm>
              <a:off x="286339" y="3664075"/>
              <a:ext cx="454025" cy="376555"/>
            </a:xfrm>
            <a:custGeom>
              <a:avLst/>
              <a:gdLst/>
              <a:ahLst/>
              <a:cxnLst/>
              <a:rect l="l" t="t" r="r" b="b"/>
              <a:pathLst>
                <a:path w="454025" h="376554">
                  <a:moveTo>
                    <a:pt x="453467" y="0"/>
                  </a:moveTo>
                  <a:lnTo>
                    <a:pt x="0" y="0"/>
                  </a:lnTo>
                  <a:lnTo>
                    <a:pt x="0" y="376506"/>
                  </a:lnTo>
                  <a:lnTo>
                    <a:pt x="12700" y="363806"/>
                  </a:lnTo>
                  <a:lnTo>
                    <a:pt x="12700" y="12699"/>
                  </a:lnTo>
                  <a:lnTo>
                    <a:pt x="440767" y="12699"/>
                  </a:lnTo>
                  <a:lnTo>
                    <a:pt x="453467" y="0"/>
                  </a:lnTo>
                  <a:close/>
                </a:path>
              </a:pathLst>
            </a:custGeom>
            <a:solidFill>
              <a:srgbClr val="7F7F7F"/>
            </a:solidFill>
          </p:spPr>
          <p:txBody>
            <a:bodyPr wrap="square" lIns="0" tIns="0" rIns="0" bIns="0" rtlCol="0"/>
            <a:lstStyle/>
            <a:p>
              <a:endParaRPr/>
            </a:p>
          </p:txBody>
        </p:sp>
        <p:sp>
          <p:nvSpPr>
            <p:cNvPr id="71" name="object 45">
              <a:extLst>
                <a:ext uri="{FF2B5EF4-FFF2-40B4-BE49-F238E27FC236}">
                  <a16:creationId xmlns:a16="http://schemas.microsoft.com/office/drawing/2014/main" id="{CDF10ED1-3902-4FF0-A6EB-BBCC0B95DFE4}"/>
                </a:ext>
              </a:extLst>
            </p:cNvPr>
            <p:cNvSpPr/>
            <p:nvPr/>
          </p:nvSpPr>
          <p:spPr>
            <a:xfrm>
              <a:off x="286339" y="3664075"/>
              <a:ext cx="454025" cy="376555"/>
            </a:xfrm>
            <a:custGeom>
              <a:avLst/>
              <a:gdLst/>
              <a:ahLst/>
              <a:cxnLst/>
              <a:rect l="l" t="t" r="r" b="b"/>
              <a:pathLst>
                <a:path w="454025" h="376554">
                  <a:moveTo>
                    <a:pt x="453467" y="0"/>
                  </a:moveTo>
                  <a:lnTo>
                    <a:pt x="440767" y="12699"/>
                  </a:lnTo>
                  <a:lnTo>
                    <a:pt x="440767" y="363806"/>
                  </a:lnTo>
                  <a:lnTo>
                    <a:pt x="12700" y="363806"/>
                  </a:lnTo>
                  <a:lnTo>
                    <a:pt x="0" y="376506"/>
                  </a:lnTo>
                  <a:lnTo>
                    <a:pt x="453467" y="376506"/>
                  </a:lnTo>
                  <a:lnTo>
                    <a:pt x="453467" y="0"/>
                  </a:lnTo>
                  <a:close/>
                </a:path>
              </a:pathLst>
            </a:custGeom>
            <a:solidFill>
              <a:srgbClr val="BFBFBF"/>
            </a:solidFill>
          </p:spPr>
          <p:txBody>
            <a:bodyPr wrap="square" lIns="0" tIns="0" rIns="0" bIns="0" rtlCol="0"/>
            <a:lstStyle/>
            <a:p>
              <a:endParaRPr/>
            </a:p>
          </p:txBody>
        </p:sp>
      </p:grpSp>
      <p:sp>
        <p:nvSpPr>
          <p:cNvPr id="72" name="object 46">
            <a:extLst>
              <a:ext uri="{FF2B5EF4-FFF2-40B4-BE49-F238E27FC236}">
                <a16:creationId xmlns:a16="http://schemas.microsoft.com/office/drawing/2014/main" id="{C199F23F-6F4E-487B-A63D-EFD5A1859F60}"/>
              </a:ext>
            </a:extLst>
          </p:cNvPr>
          <p:cNvSpPr/>
          <p:nvPr/>
        </p:nvSpPr>
        <p:spPr>
          <a:xfrm>
            <a:off x="381215" y="4447833"/>
            <a:ext cx="479425" cy="401955"/>
          </a:xfrm>
          <a:custGeom>
            <a:avLst/>
            <a:gdLst/>
            <a:ahLst/>
            <a:cxnLst/>
            <a:rect l="l" t="t" r="r" b="b"/>
            <a:pathLst>
              <a:path w="479425" h="401954">
                <a:moveTo>
                  <a:pt x="478867" y="0"/>
                </a:moveTo>
                <a:lnTo>
                  <a:pt x="0" y="0"/>
                </a:lnTo>
                <a:lnTo>
                  <a:pt x="0" y="401906"/>
                </a:lnTo>
                <a:lnTo>
                  <a:pt x="478867" y="401906"/>
                </a:lnTo>
                <a:lnTo>
                  <a:pt x="478867" y="0"/>
                </a:lnTo>
                <a:close/>
              </a:path>
            </a:pathLst>
          </a:custGeom>
          <a:solidFill>
            <a:srgbClr val="FFFFFF"/>
          </a:solidFill>
        </p:spPr>
        <p:txBody>
          <a:bodyPr wrap="square" lIns="0" tIns="0" rIns="0" bIns="0" rtlCol="0"/>
          <a:lstStyle/>
          <a:p>
            <a:endParaRPr/>
          </a:p>
        </p:txBody>
      </p:sp>
      <p:grpSp>
        <p:nvGrpSpPr>
          <p:cNvPr id="73" name="object 47">
            <a:extLst>
              <a:ext uri="{FF2B5EF4-FFF2-40B4-BE49-F238E27FC236}">
                <a16:creationId xmlns:a16="http://schemas.microsoft.com/office/drawing/2014/main" id="{D85AA370-2092-4E9E-84FC-30C096F1283C}"/>
              </a:ext>
            </a:extLst>
          </p:cNvPr>
          <p:cNvGrpSpPr/>
          <p:nvPr/>
        </p:nvGrpSpPr>
        <p:grpSpPr>
          <a:xfrm>
            <a:off x="393915" y="4460533"/>
            <a:ext cx="454025" cy="376555"/>
            <a:chOff x="286339" y="4202796"/>
            <a:chExt cx="454025" cy="376555"/>
          </a:xfrm>
        </p:grpSpPr>
        <p:sp>
          <p:nvSpPr>
            <p:cNvPr id="74" name="object 48">
              <a:extLst>
                <a:ext uri="{FF2B5EF4-FFF2-40B4-BE49-F238E27FC236}">
                  <a16:creationId xmlns:a16="http://schemas.microsoft.com/office/drawing/2014/main" id="{D1AD84D9-D86C-4D1D-8C19-1157A8620B58}"/>
                </a:ext>
              </a:extLst>
            </p:cNvPr>
            <p:cNvSpPr/>
            <p:nvPr/>
          </p:nvSpPr>
          <p:spPr>
            <a:xfrm>
              <a:off x="286339" y="4202796"/>
              <a:ext cx="454025" cy="376555"/>
            </a:xfrm>
            <a:custGeom>
              <a:avLst/>
              <a:gdLst/>
              <a:ahLst/>
              <a:cxnLst/>
              <a:rect l="l" t="t" r="r" b="b"/>
              <a:pathLst>
                <a:path w="454025" h="376554">
                  <a:moveTo>
                    <a:pt x="453467" y="0"/>
                  </a:moveTo>
                  <a:lnTo>
                    <a:pt x="0" y="0"/>
                  </a:lnTo>
                  <a:lnTo>
                    <a:pt x="0" y="376506"/>
                  </a:lnTo>
                  <a:lnTo>
                    <a:pt x="12700" y="363806"/>
                  </a:lnTo>
                  <a:lnTo>
                    <a:pt x="12700" y="12699"/>
                  </a:lnTo>
                  <a:lnTo>
                    <a:pt x="440767" y="12699"/>
                  </a:lnTo>
                  <a:lnTo>
                    <a:pt x="453467" y="0"/>
                  </a:lnTo>
                  <a:close/>
                </a:path>
              </a:pathLst>
            </a:custGeom>
            <a:solidFill>
              <a:srgbClr val="7F7F7F"/>
            </a:solidFill>
          </p:spPr>
          <p:txBody>
            <a:bodyPr wrap="square" lIns="0" tIns="0" rIns="0" bIns="0" rtlCol="0"/>
            <a:lstStyle/>
            <a:p>
              <a:endParaRPr/>
            </a:p>
          </p:txBody>
        </p:sp>
        <p:sp>
          <p:nvSpPr>
            <p:cNvPr id="75" name="object 49">
              <a:extLst>
                <a:ext uri="{FF2B5EF4-FFF2-40B4-BE49-F238E27FC236}">
                  <a16:creationId xmlns:a16="http://schemas.microsoft.com/office/drawing/2014/main" id="{AF0B18AF-E982-42AA-9873-0A459A49D043}"/>
                </a:ext>
              </a:extLst>
            </p:cNvPr>
            <p:cNvSpPr/>
            <p:nvPr/>
          </p:nvSpPr>
          <p:spPr>
            <a:xfrm>
              <a:off x="286339" y="4202796"/>
              <a:ext cx="454025" cy="376555"/>
            </a:xfrm>
            <a:custGeom>
              <a:avLst/>
              <a:gdLst/>
              <a:ahLst/>
              <a:cxnLst/>
              <a:rect l="l" t="t" r="r" b="b"/>
              <a:pathLst>
                <a:path w="454025" h="376554">
                  <a:moveTo>
                    <a:pt x="453467" y="0"/>
                  </a:moveTo>
                  <a:lnTo>
                    <a:pt x="440767" y="12699"/>
                  </a:lnTo>
                  <a:lnTo>
                    <a:pt x="440767" y="363806"/>
                  </a:lnTo>
                  <a:lnTo>
                    <a:pt x="12700" y="363806"/>
                  </a:lnTo>
                  <a:lnTo>
                    <a:pt x="0" y="376506"/>
                  </a:lnTo>
                  <a:lnTo>
                    <a:pt x="453467" y="376506"/>
                  </a:lnTo>
                  <a:lnTo>
                    <a:pt x="453467" y="0"/>
                  </a:lnTo>
                  <a:close/>
                </a:path>
              </a:pathLst>
            </a:custGeom>
            <a:solidFill>
              <a:srgbClr val="BFBFBF"/>
            </a:solidFill>
          </p:spPr>
          <p:txBody>
            <a:bodyPr wrap="square" lIns="0" tIns="0" rIns="0" bIns="0" rtlCol="0"/>
            <a:lstStyle/>
            <a:p>
              <a:endParaRPr/>
            </a:p>
          </p:txBody>
        </p:sp>
      </p:grpSp>
      <p:sp>
        <p:nvSpPr>
          <p:cNvPr id="76" name="object 50">
            <a:extLst>
              <a:ext uri="{FF2B5EF4-FFF2-40B4-BE49-F238E27FC236}">
                <a16:creationId xmlns:a16="http://schemas.microsoft.com/office/drawing/2014/main" id="{641A1D89-C105-4009-A677-4458DFFAF8CD}"/>
              </a:ext>
            </a:extLst>
          </p:cNvPr>
          <p:cNvSpPr/>
          <p:nvPr/>
        </p:nvSpPr>
        <p:spPr>
          <a:xfrm>
            <a:off x="381215" y="4943807"/>
            <a:ext cx="479425" cy="401955"/>
          </a:xfrm>
          <a:custGeom>
            <a:avLst/>
            <a:gdLst/>
            <a:ahLst/>
            <a:cxnLst/>
            <a:rect l="l" t="t" r="r" b="b"/>
            <a:pathLst>
              <a:path w="479425" h="401954">
                <a:moveTo>
                  <a:pt x="478867" y="0"/>
                </a:moveTo>
                <a:lnTo>
                  <a:pt x="0" y="0"/>
                </a:lnTo>
                <a:lnTo>
                  <a:pt x="0" y="401906"/>
                </a:lnTo>
                <a:lnTo>
                  <a:pt x="478867" y="401906"/>
                </a:lnTo>
                <a:lnTo>
                  <a:pt x="478867" y="0"/>
                </a:lnTo>
                <a:close/>
              </a:path>
            </a:pathLst>
          </a:custGeom>
          <a:solidFill>
            <a:srgbClr val="FFFFFF"/>
          </a:solidFill>
        </p:spPr>
        <p:txBody>
          <a:bodyPr wrap="square" lIns="0" tIns="0" rIns="0" bIns="0" rtlCol="0"/>
          <a:lstStyle/>
          <a:p>
            <a:endParaRPr/>
          </a:p>
        </p:txBody>
      </p:sp>
      <p:grpSp>
        <p:nvGrpSpPr>
          <p:cNvPr id="77" name="object 51">
            <a:extLst>
              <a:ext uri="{FF2B5EF4-FFF2-40B4-BE49-F238E27FC236}">
                <a16:creationId xmlns:a16="http://schemas.microsoft.com/office/drawing/2014/main" id="{CF5B745C-C328-440E-B3F4-045E46D1AC56}"/>
              </a:ext>
            </a:extLst>
          </p:cNvPr>
          <p:cNvGrpSpPr/>
          <p:nvPr/>
        </p:nvGrpSpPr>
        <p:grpSpPr>
          <a:xfrm>
            <a:off x="393915" y="4956507"/>
            <a:ext cx="454025" cy="376555"/>
            <a:chOff x="286339" y="4698770"/>
            <a:chExt cx="454025" cy="376555"/>
          </a:xfrm>
        </p:grpSpPr>
        <p:sp>
          <p:nvSpPr>
            <p:cNvPr id="78" name="object 52">
              <a:extLst>
                <a:ext uri="{FF2B5EF4-FFF2-40B4-BE49-F238E27FC236}">
                  <a16:creationId xmlns:a16="http://schemas.microsoft.com/office/drawing/2014/main" id="{7674DFFC-5042-4984-83EE-624E1563FC0F}"/>
                </a:ext>
              </a:extLst>
            </p:cNvPr>
            <p:cNvSpPr/>
            <p:nvPr/>
          </p:nvSpPr>
          <p:spPr>
            <a:xfrm>
              <a:off x="286339" y="4698770"/>
              <a:ext cx="454025" cy="376555"/>
            </a:xfrm>
            <a:custGeom>
              <a:avLst/>
              <a:gdLst/>
              <a:ahLst/>
              <a:cxnLst/>
              <a:rect l="l" t="t" r="r" b="b"/>
              <a:pathLst>
                <a:path w="454025" h="376554">
                  <a:moveTo>
                    <a:pt x="453467" y="0"/>
                  </a:moveTo>
                  <a:lnTo>
                    <a:pt x="0" y="0"/>
                  </a:lnTo>
                  <a:lnTo>
                    <a:pt x="0" y="376506"/>
                  </a:lnTo>
                  <a:lnTo>
                    <a:pt x="12700" y="363806"/>
                  </a:lnTo>
                  <a:lnTo>
                    <a:pt x="12700" y="12699"/>
                  </a:lnTo>
                  <a:lnTo>
                    <a:pt x="440767" y="12699"/>
                  </a:lnTo>
                  <a:lnTo>
                    <a:pt x="453467" y="0"/>
                  </a:lnTo>
                  <a:close/>
                </a:path>
              </a:pathLst>
            </a:custGeom>
            <a:solidFill>
              <a:srgbClr val="7F7F7F"/>
            </a:solidFill>
          </p:spPr>
          <p:txBody>
            <a:bodyPr wrap="square" lIns="0" tIns="0" rIns="0" bIns="0" rtlCol="0"/>
            <a:lstStyle/>
            <a:p>
              <a:endParaRPr/>
            </a:p>
          </p:txBody>
        </p:sp>
        <p:sp>
          <p:nvSpPr>
            <p:cNvPr id="79" name="object 53">
              <a:extLst>
                <a:ext uri="{FF2B5EF4-FFF2-40B4-BE49-F238E27FC236}">
                  <a16:creationId xmlns:a16="http://schemas.microsoft.com/office/drawing/2014/main" id="{2342032F-488D-459D-9CF6-F5391BDC6BC6}"/>
                </a:ext>
              </a:extLst>
            </p:cNvPr>
            <p:cNvSpPr/>
            <p:nvPr/>
          </p:nvSpPr>
          <p:spPr>
            <a:xfrm>
              <a:off x="286339" y="4698770"/>
              <a:ext cx="454025" cy="376555"/>
            </a:xfrm>
            <a:custGeom>
              <a:avLst/>
              <a:gdLst/>
              <a:ahLst/>
              <a:cxnLst/>
              <a:rect l="l" t="t" r="r" b="b"/>
              <a:pathLst>
                <a:path w="454025" h="376554">
                  <a:moveTo>
                    <a:pt x="453467" y="0"/>
                  </a:moveTo>
                  <a:lnTo>
                    <a:pt x="440767" y="12699"/>
                  </a:lnTo>
                  <a:lnTo>
                    <a:pt x="440767" y="363806"/>
                  </a:lnTo>
                  <a:lnTo>
                    <a:pt x="12700" y="363806"/>
                  </a:lnTo>
                  <a:lnTo>
                    <a:pt x="0" y="376506"/>
                  </a:lnTo>
                  <a:lnTo>
                    <a:pt x="453467" y="376506"/>
                  </a:lnTo>
                  <a:lnTo>
                    <a:pt x="453467" y="0"/>
                  </a:lnTo>
                  <a:close/>
                </a:path>
              </a:pathLst>
            </a:custGeom>
            <a:solidFill>
              <a:srgbClr val="BFBFBF"/>
            </a:solidFill>
          </p:spPr>
          <p:txBody>
            <a:bodyPr wrap="square" lIns="0" tIns="0" rIns="0" bIns="0" rtlCol="0"/>
            <a:lstStyle/>
            <a:p>
              <a:endParaRPr/>
            </a:p>
          </p:txBody>
        </p:sp>
      </p:grpSp>
      <p:sp>
        <p:nvSpPr>
          <p:cNvPr id="3" name="Slide Number Placeholder 2">
            <a:extLst>
              <a:ext uri="{FF2B5EF4-FFF2-40B4-BE49-F238E27FC236}">
                <a16:creationId xmlns:a16="http://schemas.microsoft.com/office/drawing/2014/main" id="{DA7323B4-2C88-4970-A90E-429B3762A879}"/>
              </a:ext>
            </a:extLst>
          </p:cNvPr>
          <p:cNvSpPr>
            <a:spLocks noGrp="1"/>
          </p:cNvSpPr>
          <p:nvPr>
            <p:ph type="sldNum" sz="quarter" idx="4"/>
          </p:nvPr>
        </p:nvSpPr>
        <p:spPr/>
        <p:txBody>
          <a:bodyPr/>
          <a:lstStyle/>
          <a:p>
            <a:fld id="{5D2F3693-3E64-EA49-9E40-0333868C2033}" type="slidenum">
              <a:rPr lang="en-US" smtClean="0"/>
              <a:pPr/>
              <a:t>36</a:t>
            </a:fld>
            <a:r>
              <a:rPr lang="en-US" dirty="0"/>
              <a:t> of 108</a:t>
            </a:r>
          </a:p>
        </p:txBody>
      </p:sp>
      <p:sp>
        <p:nvSpPr>
          <p:cNvPr id="4" name="Title 3">
            <a:extLst>
              <a:ext uri="{FF2B5EF4-FFF2-40B4-BE49-F238E27FC236}">
                <a16:creationId xmlns:a16="http://schemas.microsoft.com/office/drawing/2014/main" id="{A971C3CD-3BEC-E84A-80AE-4BA5DC8CB60C}"/>
              </a:ext>
            </a:extLst>
          </p:cNvPr>
          <p:cNvSpPr>
            <a:spLocks noGrp="1"/>
          </p:cNvSpPr>
          <p:nvPr>
            <p:ph type="title"/>
          </p:nvPr>
        </p:nvSpPr>
        <p:spPr/>
        <p:txBody>
          <a:bodyPr/>
          <a:lstStyle/>
          <a:p>
            <a:r>
              <a:rPr lang="en-US" dirty="0"/>
              <a:t>Knowledge Check</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Content Placeholder 60">
            <a:extLst>
              <a:ext uri="{FF2B5EF4-FFF2-40B4-BE49-F238E27FC236}">
                <a16:creationId xmlns:a16="http://schemas.microsoft.com/office/drawing/2014/main" id="{AB1A95E4-A023-43FC-A064-4D930B7CF126}"/>
              </a:ext>
            </a:extLst>
          </p:cNvPr>
          <p:cNvSpPr>
            <a:spLocks noGrp="1"/>
          </p:cNvSpPr>
          <p:nvPr>
            <p:ph idx="1"/>
          </p:nvPr>
        </p:nvSpPr>
        <p:spPr>
          <a:xfrm>
            <a:off x="284480" y="1434568"/>
            <a:ext cx="8585200" cy="4844311"/>
          </a:xfrm>
        </p:spPr>
        <p:txBody>
          <a:bodyPr>
            <a:normAutofit/>
          </a:bodyPr>
          <a:lstStyle/>
          <a:p>
            <a:r>
              <a:rPr lang="en-US" dirty="0"/>
              <a:t>FINTEPLA is contraindicated in patients who are concomitantly using monoamine oxidase inhibitors (MAOIs) or have used an MAOI within ______ days because </a:t>
            </a:r>
            <a:br>
              <a:rPr lang="en-US" dirty="0"/>
            </a:br>
            <a:r>
              <a:rPr lang="en-US" dirty="0"/>
              <a:t>of an increased risk of serotonin syndrome.</a:t>
            </a:r>
          </a:p>
          <a:p>
            <a:pPr lvl="1"/>
            <a:r>
              <a:rPr lang="en-US" dirty="0"/>
              <a:t>7</a:t>
            </a:r>
          </a:p>
          <a:p>
            <a:pPr lvl="1"/>
            <a:r>
              <a:rPr lang="en-US" b="1" dirty="0"/>
              <a:t>14</a:t>
            </a:r>
          </a:p>
          <a:p>
            <a:pPr lvl="1"/>
            <a:r>
              <a:rPr lang="en-US" dirty="0"/>
              <a:t>21</a:t>
            </a:r>
          </a:p>
          <a:p>
            <a:pPr lvl="1"/>
            <a:r>
              <a:rPr lang="en-US" dirty="0"/>
              <a:t>28</a:t>
            </a:r>
          </a:p>
        </p:txBody>
      </p:sp>
      <p:sp>
        <p:nvSpPr>
          <p:cNvPr id="60" name="Title 59">
            <a:extLst>
              <a:ext uri="{FF2B5EF4-FFF2-40B4-BE49-F238E27FC236}">
                <a16:creationId xmlns:a16="http://schemas.microsoft.com/office/drawing/2014/main" id="{D45DA3BB-16B3-4F84-838E-1DE69098A108}"/>
              </a:ext>
            </a:extLst>
          </p:cNvPr>
          <p:cNvSpPr>
            <a:spLocks noGrp="1"/>
          </p:cNvSpPr>
          <p:nvPr>
            <p:ph type="title"/>
          </p:nvPr>
        </p:nvSpPr>
        <p:spPr>
          <a:xfrm>
            <a:off x="980107" y="636104"/>
            <a:ext cx="6557207" cy="715618"/>
          </a:xfrm>
        </p:spPr>
        <p:txBody>
          <a:bodyPr/>
          <a:lstStyle/>
          <a:p>
            <a:r>
              <a:rPr lang="en-US" dirty="0"/>
              <a:t>Knowledge Check</a:t>
            </a:r>
          </a:p>
        </p:txBody>
      </p:sp>
      <p:sp>
        <p:nvSpPr>
          <p:cNvPr id="62" name="object 32">
            <a:extLst>
              <a:ext uri="{FF2B5EF4-FFF2-40B4-BE49-F238E27FC236}">
                <a16:creationId xmlns:a16="http://schemas.microsoft.com/office/drawing/2014/main" id="{3AA3AC9B-5C33-4444-B594-AA14711FA073}"/>
              </a:ext>
            </a:extLst>
          </p:cNvPr>
          <p:cNvSpPr txBox="1"/>
          <p:nvPr/>
        </p:nvSpPr>
        <p:spPr>
          <a:xfrm>
            <a:off x="561678" y="3526616"/>
            <a:ext cx="163195" cy="203200"/>
          </a:xfrm>
          <a:prstGeom prst="rect">
            <a:avLst/>
          </a:prstGeom>
        </p:spPr>
        <p:txBody>
          <a:bodyPr vert="horz" wrap="square" lIns="0" tIns="0" rIns="0" bIns="0" rtlCol="0">
            <a:spAutoFit/>
          </a:bodyPr>
          <a:lstStyle/>
          <a:p>
            <a:pPr>
              <a:lnSpc>
                <a:spcPts val="1585"/>
              </a:lnSpc>
            </a:pPr>
            <a:r>
              <a:rPr sz="1450" spc="-10" dirty="0">
                <a:solidFill>
                  <a:srgbClr val="4B8B2B"/>
                </a:solidFill>
                <a:latin typeface="Wingdings"/>
                <a:cs typeface="Wingdings"/>
              </a:rPr>
              <a:t></a:t>
            </a:r>
            <a:endParaRPr sz="1450">
              <a:latin typeface="Wingdings"/>
              <a:cs typeface="Wingdings"/>
            </a:endParaRPr>
          </a:p>
        </p:txBody>
      </p:sp>
      <p:sp>
        <p:nvSpPr>
          <p:cNvPr id="63" name="object 33">
            <a:extLst>
              <a:ext uri="{FF2B5EF4-FFF2-40B4-BE49-F238E27FC236}">
                <a16:creationId xmlns:a16="http://schemas.microsoft.com/office/drawing/2014/main" id="{AB777AE2-5A5B-4FCA-A012-01312F0D7A54}"/>
              </a:ext>
            </a:extLst>
          </p:cNvPr>
          <p:cNvSpPr txBox="1"/>
          <p:nvPr/>
        </p:nvSpPr>
        <p:spPr>
          <a:xfrm>
            <a:off x="561678" y="4044776"/>
            <a:ext cx="163195" cy="203200"/>
          </a:xfrm>
          <a:prstGeom prst="rect">
            <a:avLst/>
          </a:prstGeom>
        </p:spPr>
        <p:txBody>
          <a:bodyPr vert="horz" wrap="square" lIns="0" tIns="0" rIns="0" bIns="0" rtlCol="0">
            <a:spAutoFit/>
          </a:bodyPr>
          <a:lstStyle/>
          <a:p>
            <a:pPr>
              <a:lnSpc>
                <a:spcPts val="1585"/>
              </a:lnSpc>
            </a:pPr>
            <a:r>
              <a:rPr sz="1450" spc="-10" dirty="0">
                <a:solidFill>
                  <a:srgbClr val="4B8B2B"/>
                </a:solidFill>
                <a:latin typeface="Wingdings"/>
                <a:cs typeface="Wingdings"/>
              </a:rPr>
              <a:t></a:t>
            </a:r>
            <a:endParaRPr sz="1450">
              <a:latin typeface="Wingdings"/>
              <a:cs typeface="Wingdings"/>
            </a:endParaRPr>
          </a:p>
        </p:txBody>
      </p:sp>
      <p:sp>
        <p:nvSpPr>
          <p:cNvPr id="64" name="object 34">
            <a:extLst>
              <a:ext uri="{FF2B5EF4-FFF2-40B4-BE49-F238E27FC236}">
                <a16:creationId xmlns:a16="http://schemas.microsoft.com/office/drawing/2014/main" id="{6F4E0E27-4477-497E-A04C-74115D052134}"/>
              </a:ext>
            </a:extLst>
          </p:cNvPr>
          <p:cNvSpPr txBox="1"/>
          <p:nvPr/>
        </p:nvSpPr>
        <p:spPr>
          <a:xfrm>
            <a:off x="561678" y="4562936"/>
            <a:ext cx="163195" cy="203200"/>
          </a:xfrm>
          <a:prstGeom prst="rect">
            <a:avLst/>
          </a:prstGeom>
        </p:spPr>
        <p:txBody>
          <a:bodyPr vert="horz" wrap="square" lIns="0" tIns="0" rIns="0" bIns="0" rtlCol="0">
            <a:spAutoFit/>
          </a:bodyPr>
          <a:lstStyle/>
          <a:p>
            <a:pPr>
              <a:lnSpc>
                <a:spcPts val="1585"/>
              </a:lnSpc>
            </a:pPr>
            <a:r>
              <a:rPr sz="1450" spc="-10" dirty="0">
                <a:solidFill>
                  <a:srgbClr val="4B8B2B"/>
                </a:solidFill>
                <a:latin typeface="Wingdings"/>
                <a:cs typeface="Wingdings"/>
              </a:rPr>
              <a:t></a:t>
            </a:r>
            <a:endParaRPr sz="1450">
              <a:latin typeface="Wingdings"/>
              <a:cs typeface="Wingdings"/>
            </a:endParaRPr>
          </a:p>
        </p:txBody>
      </p:sp>
      <p:sp>
        <p:nvSpPr>
          <p:cNvPr id="65" name="object 35">
            <a:extLst>
              <a:ext uri="{FF2B5EF4-FFF2-40B4-BE49-F238E27FC236}">
                <a16:creationId xmlns:a16="http://schemas.microsoft.com/office/drawing/2014/main" id="{8BD382FE-4D18-4DCD-BD1F-56E30EB15E1B}"/>
              </a:ext>
            </a:extLst>
          </p:cNvPr>
          <p:cNvSpPr txBox="1"/>
          <p:nvPr/>
        </p:nvSpPr>
        <p:spPr>
          <a:xfrm>
            <a:off x="561678" y="5081096"/>
            <a:ext cx="163195" cy="203200"/>
          </a:xfrm>
          <a:prstGeom prst="rect">
            <a:avLst/>
          </a:prstGeom>
        </p:spPr>
        <p:txBody>
          <a:bodyPr vert="horz" wrap="square" lIns="0" tIns="0" rIns="0" bIns="0" rtlCol="0">
            <a:spAutoFit/>
          </a:bodyPr>
          <a:lstStyle/>
          <a:p>
            <a:pPr>
              <a:lnSpc>
                <a:spcPts val="1585"/>
              </a:lnSpc>
            </a:pPr>
            <a:r>
              <a:rPr sz="1450" spc="-10" dirty="0">
                <a:solidFill>
                  <a:srgbClr val="4B8B2B"/>
                </a:solidFill>
                <a:latin typeface="Wingdings"/>
                <a:cs typeface="Wingdings"/>
              </a:rPr>
              <a:t></a:t>
            </a:r>
            <a:endParaRPr sz="1450">
              <a:latin typeface="Wingdings"/>
              <a:cs typeface="Wingdings"/>
            </a:endParaRPr>
          </a:p>
        </p:txBody>
      </p:sp>
      <p:sp>
        <p:nvSpPr>
          <p:cNvPr id="66" name="object 38">
            <a:extLst>
              <a:ext uri="{FF2B5EF4-FFF2-40B4-BE49-F238E27FC236}">
                <a16:creationId xmlns:a16="http://schemas.microsoft.com/office/drawing/2014/main" id="{6B20D047-2E10-4FA3-9319-F0A37BFD7A93}"/>
              </a:ext>
            </a:extLst>
          </p:cNvPr>
          <p:cNvSpPr/>
          <p:nvPr/>
        </p:nvSpPr>
        <p:spPr>
          <a:xfrm>
            <a:off x="381215" y="3387485"/>
            <a:ext cx="479425" cy="401955"/>
          </a:xfrm>
          <a:custGeom>
            <a:avLst/>
            <a:gdLst/>
            <a:ahLst/>
            <a:cxnLst/>
            <a:rect l="l" t="t" r="r" b="b"/>
            <a:pathLst>
              <a:path w="479425" h="401954">
                <a:moveTo>
                  <a:pt x="478867" y="0"/>
                </a:moveTo>
                <a:lnTo>
                  <a:pt x="0" y="0"/>
                </a:lnTo>
                <a:lnTo>
                  <a:pt x="0" y="401906"/>
                </a:lnTo>
                <a:lnTo>
                  <a:pt x="478867" y="401906"/>
                </a:lnTo>
                <a:lnTo>
                  <a:pt x="478867" y="0"/>
                </a:lnTo>
                <a:close/>
              </a:path>
            </a:pathLst>
          </a:custGeom>
          <a:solidFill>
            <a:srgbClr val="FFFFFF"/>
          </a:solidFill>
        </p:spPr>
        <p:txBody>
          <a:bodyPr wrap="square" lIns="0" tIns="0" rIns="0" bIns="0" rtlCol="0"/>
          <a:lstStyle/>
          <a:p>
            <a:endParaRPr/>
          </a:p>
        </p:txBody>
      </p:sp>
      <p:grpSp>
        <p:nvGrpSpPr>
          <p:cNvPr id="67" name="object 39">
            <a:extLst>
              <a:ext uri="{FF2B5EF4-FFF2-40B4-BE49-F238E27FC236}">
                <a16:creationId xmlns:a16="http://schemas.microsoft.com/office/drawing/2014/main" id="{651C7B79-BD7F-4CC3-95A3-02D947165673}"/>
              </a:ext>
            </a:extLst>
          </p:cNvPr>
          <p:cNvGrpSpPr/>
          <p:nvPr/>
        </p:nvGrpSpPr>
        <p:grpSpPr>
          <a:xfrm>
            <a:off x="393915" y="3400185"/>
            <a:ext cx="454025" cy="376555"/>
            <a:chOff x="286339" y="3142448"/>
            <a:chExt cx="454025" cy="376555"/>
          </a:xfrm>
        </p:grpSpPr>
        <p:sp>
          <p:nvSpPr>
            <p:cNvPr id="68" name="object 40">
              <a:extLst>
                <a:ext uri="{FF2B5EF4-FFF2-40B4-BE49-F238E27FC236}">
                  <a16:creationId xmlns:a16="http://schemas.microsoft.com/office/drawing/2014/main" id="{97B49F35-E122-46F8-95B8-DBD42E7A3E65}"/>
                </a:ext>
              </a:extLst>
            </p:cNvPr>
            <p:cNvSpPr/>
            <p:nvPr/>
          </p:nvSpPr>
          <p:spPr>
            <a:xfrm>
              <a:off x="286339" y="3142448"/>
              <a:ext cx="454025" cy="376555"/>
            </a:xfrm>
            <a:custGeom>
              <a:avLst/>
              <a:gdLst/>
              <a:ahLst/>
              <a:cxnLst/>
              <a:rect l="l" t="t" r="r" b="b"/>
              <a:pathLst>
                <a:path w="454025" h="376554">
                  <a:moveTo>
                    <a:pt x="453467" y="0"/>
                  </a:moveTo>
                  <a:lnTo>
                    <a:pt x="0" y="0"/>
                  </a:lnTo>
                  <a:lnTo>
                    <a:pt x="0" y="376506"/>
                  </a:lnTo>
                  <a:lnTo>
                    <a:pt x="12700" y="363806"/>
                  </a:lnTo>
                  <a:lnTo>
                    <a:pt x="12700" y="12700"/>
                  </a:lnTo>
                  <a:lnTo>
                    <a:pt x="440767" y="12700"/>
                  </a:lnTo>
                  <a:lnTo>
                    <a:pt x="453467" y="0"/>
                  </a:lnTo>
                  <a:close/>
                </a:path>
              </a:pathLst>
            </a:custGeom>
            <a:solidFill>
              <a:srgbClr val="7F7F7F"/>
            </a:solidFill>
          </p:spPr>
          <p:txBody>
            <a:bodyPr wrap="square" lIns="0" tIns="0" rIns="0" bIns="0" rtlCol="0"/>
            <a:lstStyle/>
            <a:p>
              <a:endParaRPr/>
            </a:p>
          </p:txBody>
        </p:sp>
        <p:sp>
          <p:nvSpPr>
            <p:cNvPr id="69" name="object 41">
              <a:extLst>
                <a:ext uri="{FF2B5EF4-FFF2-40B4-BE49-F238E27FC236}">
                  <a16:creationId xmlns:a16="http://schemas.microsoft.com/office/drawing/2014/main" id="{851DA907-3994-4C68-B9AF-5BF10467E53F}"/>
                </a:ext>
              </a:extLst>
            </p:cNvPr>
            <p:cNvSpPr/>
            <p:nvPr/>
          </p:nvSpPr>
          <p:spPr>
            <a:xfrm>
              <a:off x="286339" y="3142448"/>
              <a:ext cx="454025" cy="376555"/>
            </a:xfrm>
            <a:custGeom>
              <a:avLst/>
              <a:gdLst/>
              <a:ahLst/>
              <a:cxnLst/>
              <a:rect l="l" t="t" r="r" b="b"/>
              <a:pathLst>
                <a:path w="454025" h="376554">
                  <a:moveTo>
                    <a:pt x="453467" y="0"/>
                  </a:moveTo>
                  <a:lnTo>
                    <a:pt x="440767" y="12700"/>
                  </a:lnTo>
                  <a:lnTo>
                    <a:pt x="440767" y="363806"/>
                  </a:lnTo>
                  <a:lnTo>
                    <a:pt x="12700" y="363806"/>
                  </a:lnTo>
                  <a:lnTo>
                    <a:pt x="0" y="376506"/>
                  </a:lnTo>
                  <a:lnTo>
                    <a:pt x="453467" y="376506"/>
                  </a:lnTo>
                  <a:lnTo>
                    <a:pt x="453467" y="0"/>
                  </a:lnTo>
                  <a:close/>
                </a:path>
              </a:pathLst>
            </a:custGeom>
            <a:solidFill>
              <a:srgbClr val="BFBFBF"/>
            </a:solidFill>
          </p:spPr>
          <p:txBody>
            <a:bodyPr wrap="square" lIns="0" tIns="0" rIns="0" bIns="0" rtlCol="0"/>
            <a:lstStyle/>
            <a:p>
              <a:endParaRPr/>
            </a:p>
          </p:txBody>
        </p:sp>
      </p:grpSp>
      <p:sp>
        <p:nvSpPr>
          <p:cNvPr id="70" name="object 42">
            <a:extLst>
              <a:ext uri="{FF2B5EF4-FFF2-40B4-BE49-F238E27FC236}">
                <a16:creationId xmlns:a16="http://schemas.microsoft.com/office/drawing/2014/main" id="{5A2CE063-EEDC-454B-A593-A1710779C5DE}"/>
              </a:ext>
            </a:extLst>
          </p:cNvPr>
          <p:cNvSpPr/>
          <p:nvPr/>
        </p:nvSpPr>
        <p:spPr>
          <a:xfrm>
            <a:off x="381215" y="3909112"/>
            <a:ext cx="479425" cy="401955"/>
          </a:xfrm>
          <a:custGeom>
            <a:avLst/>
            <a:gdLst/>
            <a:ahLst/>
            <a:cxnLst/>
            <a:rect l="l" t="t" r="r" b="b"/>
            <a:pathLst>
              <a:path w="479425" h="401954">
                <a:moveTo>
                  <a:pt x="478867" y="0"/>
                </a:moveTo>
                <a:lnTo>
                  <a:pt x="0" y="0"/>
                </a:lnTo>
                <a:lnTo>
                  <a:pt x="0" y="401906"/>
                </a:lnTo>
                <a:lnTo>
                  <a:pt x="478867" y="401906"/>
                </a:lnTo>
                <a:lnTo>
                  <a:pt x="478867" y="0"/>
                </a:lnTo>
                <a:close/>
              </a:path>
            </a:pathLst>
          </a:custGeom>
          <a:solidFill>
            <a:srgbClr val="FFFFFF"/>
          </a:solidFill>
        </p:spPr>
        <p:txBody>
          <a:bodyPr wrap="square" lIns="0" tIns="0" rIns="0" bIns="0" rtlCol="0"/>
          <a:lstStyle/>
          <a:p>
            <a:endParaRPr/>
          </a:p>
        </p:txBody>
      </p:sp>
      <p:grpSp>
        <p:nvGrpSpPr>
          <p:cNvPr id="71" name="object 43">
            <a:extLst>
              <a:ext uri="{FF2B5EF4-FFF2-40B4-BE49-F238E27FC236}">
                <a16:creationId xmlns:a16="http://schemas.microsoft.com/office/drawing/2014/main" id="{47DB000C-3038-46A4-AD14-03946CE72A0A}"/>
              </a:ext>
            </a:extLst>
          </p:cNvPr>
          <p:cNvGrpSpPr/>
          <p:nvPr/>
        </p:nvGrpSpPr>
        <p:grpSpPr>
          <a:xfrm>
            <a:off x="393915" y="3921812"/>
            <a:ext cx="454025" cy="376555"/>
            <a:chOff x="286339" y="3664075"/>
            <a:chExt cx="454025" cy="376555"/>
          </a:xfrm>
        </p:grpSpPr>
        <p:sp>
          <p:nvSpPr>
            <p:cNvPr id="72" name="object 44">
              <a:extLst>
                <a:ext uri="{FF2B5EF4-FFF2-40B4-BE49-F238E27FC236}">
                  <a16:creationId xmlns:a16="http://schemas.microsoft.com/office/drawing/2014/main" id="{C0C468D5-0277-48C2-A598-5048CFF6C9B6}"/>
                </a:ext>
              </a:extLst>
            </p:cNvPr>
            <p:cNvSpPr/>
            <p:nvPr/>
          </p:nvSpPr>
          <p:spPr>
            <a:xfrm>
              <a:off x="286339" y="3664075"/>
              <a:ext cx="454025" cy="376555"/>
            </a:xfrm>
            <a:custGeom>
              <a:avLst/>
              <a:gdLst/>
              <a:ahLst/>
              <a:cxnLst/>
              <a:rect l="l" t="t" r="r" b="b"/>
              <a:pathLst>
                <a:path w="454025" h="376554">
                  <a:moveTo>
                    <a:pt x="453467" y="0"/>
                  </a:moveTo>
                  <a:lnTo>
                    <a:pt x="0" y="0"/>
                  </a:lnTo>
                  <a:lnTo>
                    <a:pt x="0" y="376506"/>
                  </a:lnTo>
                  <a:lnTo>
                    <a:pt x="12700" y="363806"/>
                  </a:lnTo>
                  <a:lnTo>
                    <a:pt x="12700" y="12699"/>
                  </a:lnTo>
                  <a:lnTo>
                    <a:pt x="440767" y="12699"/>
                  </a:lnTo>
                  <a:lnTo>
                    <a:pt x="453467" y="0"/>
                  </a:lnTo>
                  <a:close/>
                </a:path>
              </a:pathLst>
            </a:custGeom>
            <a:solidFill>
              <a:srgbClr val="7F7F7F"/>
            </a:solidFill>
          </p:spPr>
          <p:txBody>
            <a:bodyPr wrap="square" lIns="0" tIns="0" rIns="0" bIns="0" rtlCol="0"/>
            <a:lstStyle/>
            <a:p>
              <a:endParaRPr/>
            </a:p>
          </p:txBody>
        </p:sp>
        <p:sp>
          <p:nvSpPr>
            <p:cNvPr id="73" name="object 45">
              <a:extLst>
                <a:ext uri="{FF2B5EF4-FFF2-40B4-BE49-F238E27FC236}">
                  <a16:creationId xmlns:a16="http://schemas.microsoft.com/office/drawing/2014/main" id="{E9EA1831-90F7-421D-B191-9154E37F45D5}"/>
                </a:ext>
              </a:extLst>
            </p:cNvPr>
            <p:cNvSpPr/>
            <p:nvPr/>
          </p:nvSpPr>
          <p:spPr>
            <a:xfrm>
              <a:off x="286339" y="3664075"/>
              <a:ext cx="454025" cy="376555"/>
            </a:xfrm>
            <a:custGeom>
              <a:avLst/>
              <a:gdLst/>
              <a:ahLst/>
              <a:cxnLst/>
              <a:rect l="l" t="t" r="r" b="b"/>
              <a:pathLst>
                <a:path w="454025" h="376554">
                  <a:moveTo>
                    <a:pt x="453467" y="0"/>
                  </a:moveTo>
                  <a:lnTo>
                    <a:pt x="440767" y="12699"/>
                  </a:lnTo>
                  <a:lnTo>
                    <a:pt x="440767" y="363806"/>
                  </a:lnTo>
                  <a:lnTo>
                    <a:pt x="12700" y="363806"/>
                  </a:lnTo>
                  <a:lnTo>
                    <a:pt x="0" y="376506"/>
                  </a:lnTo>
                  <a:lnTo>
                    <a:pt x="453467" y="376506"/>
                  </a:lnTo>
                  <a:lnTo>
                    <a:pt x="453467" y="0"/>
                  </a:lnTo>
                  <a:close/>
                </a:path>
              </a:pathLst>
            </a:custGeom>
            <a:solidFill>
              <a:srgbClr val="BFBFBF"/>
            </a:solidFill>
          </p:spPr>
          <p:txBody>
            <a:bodyPr wrap="square" lIns="0" tIns="0" rIns="0" bIns="0" rtlCol="0"/>
            <a:lstStyle/>
            <a:p>
              <a:endParaRPr/>
            </a:p>
          </p:txBody>
        </p:sp>
      </p:grpSp>
      <p:sp>
        <p:nvSpPr>
          <p:cNvPr id="74" name="object 46">
            <a:extLst>
              <a:ext uri="{FF2B5EF4-FFF2-40B4-BE49-F238E27FC236}">
                <a16:creationId xmlns:a16="http://schemas.microsoft.com/office/drawing/2014/main" id="{81DA5F4F-9E04-42A6-AA0E-F95131760235}"/>
              </a:ext>
            </a:extLst>
          </p:cNvPr>
          <p:cNvSpPr/>
          <p:nvPr/>
        </p:nvSpPr>
        <p:spPr>
          <a:xfrm>
            <a:off x="381215" y="4447833"/>
            <a:ext cx="479425" cy="401955"/>
          </a:xfrm>
          <a:custGeom>
            <a:avLst/>
            <a:gdLst/>
            <a:ahLst/>
            <a:cxnLst/>
            <a:rect l="l" t="t" r="r" b="b"/>
            <a:pathLst>
              <a:path w="479425" h="401954">
                <a:moveTo>
                  <a:pt x="478867" y="0"/>
                </a:moveTo>
                <a:lnTo>
                  <a:pt x="0" y="0"/>
                </a:lnTo>
                <a:lnTo>
                  <a:pt x="0" y="401906"/>
                </a:lnTo>
                <a:lnTo>
                  <a:pt x="478867" y="401906"/>
                </a:lnTo>
                <a:lnTo>
                  <a:pt x="478867" y="0"/>
                </a:lnTo>
                <a:close/>
              </a:path>
            </a:pathLst>
          </a:custGeom>
          <a:solidFill>
            <a:srgbClr val="FFFFFF"/>
          </a:solidFill>
        </p:spPr>
        <p:txBody>
          <a:bodyPr wrap="square" lIns="0" tIns="0" rIns="0" bIns="0" rtlCol="0"/>
          <a:lstStyle/>
          <a:p>
            <a:endParaRPr/>
          </a:p>
        </p:txBody>
      </p:sp>
      <p:grpSp>
        <p:nvGrpSpPr>
          <p:cNvPr id="75" name="object 47">
            <a:extLst>
              <a:ext uri="{FF2B5EF4-FFF2-40B4-BE49-F238E27FC236}">
                <a16:creationId xmlns:a16="http://schemas.microsoft.com/office/drawing/2014/main" id="{BCC9B367-427B-463D-935C-47A3E7AED044}"/>
              </a:ext>
            </a:extLst>
          </p:cNvPr>
          <p:cNvGrpSpPr/>
          <p:nvPr/>
        </p:nvGrpSpPr>
        <p:grpSpPr>
          <a:xfrm>
            <a:off x="393915" y="4460533"/>
            <a:ext cx="454025" cy="376555"/>
            <a:chOff x="286339" y="4202796"/>
            <a:chExt cx="454025" cy="376555"/>
          </a:xfrm>
        </p:grpSpPr>
        <p:sp>
          <p:nvSpPr>
            <p:cNvPr id="76" name="object 48">
              <a:extLst>
                <a:ext uri="{FF2B5EF4-FFF2-40B4-BE49-F238E27FC236}">
                  <a16:creationId xmlns:a16="http://schemas.microsoft.com/office/drawing/2014/main" id="{A3EFD294-C51F-4BAD-BF19-7518C2A79303}"/>
                </a:ext>
              </a:extLst>
            </p:cNvPr>
            <p:cNvSpPr/>
            <p:nvPr/>
          </p:nvSpPr>
          <p:spPr>
            <a:xfrm>
              <a:off x="286339" y="4202796"/>
              <a:ext cx="454025" cy="376555"/>
            </a:xfrm>
            <a:custGeom>
              <a:avLst/>
              <a:gdLst/>
              <a:ahLst/>
              <a:cxnLst/>
              <a:rect l="l" t="t" r="r" b="b"/>
              <a:pathLst>
                <a:path w="454025" h="376554">
                  <a:moveTo>
                    <a:pt x="453467" y="0"/>
                  </a:moveTo>
                  <a:lnTo>
                    <a:pt x="0" y="0"/>
                  </a:lnTo>
                  <a:lnTo>
                    <a:pt x="0" y="376506"/>
                  </a:lnTo>
                  <a:lnTo>
                    <a:pt x="12700" y="363806"/>
                  </a:lnTo>
                  <a:lnTo>
                    <a:pt x="12700" y="12699"/>
                  </a:lnTo>
                  <a:lnTo>
                    <a:pt x="440767" y="12699"/>
                  </a:lnTo>
                  <a:lnTo>
                    <a:pt x="453467" y="0"/>
                  </a:lnTo>
                  <a:close/>
                </a:path>
              </a:pathLst>
            </a:custGeom>
            <a:solidFill>
              <a:srgbClr val="7F7F7F"/>
            </a:solidFill>
          </p:spPr>
          <p:txBody>
            <a:bodyPr wrap="square" lIns="0" tIns="0" rIns="0" bIns="0" rtlCol="0"/>
            <a:lstStyle/>
            <a:p>
              <a:endParaRPr/>
            </a:p>
          </p:txBody>
        </p:sp>
        <p:sp>
          <p:nvSpPr>
            <p:cNvPr id="77" name="object 49">
              <a:extLst>
                <a:ext uri="{FF2B5EF4-FFF2-40B4-BE49-F238E27FC236}">
                  <a16:creationId xmlns:a16="http://schemas.microsoft.com/office/drawing/2014/main" id="{7377AB6C-4159-4E3F-A03D-0342872A1B93}"/>
                </a:ext>
              </a:extLst>
            </p:cNvPr>
            <p:cNvSpPr/>
            <p:nvPr/>
          </p:nvSpPr>
          <p:spPr>
            <a:xfrm>
              <a:off x="286339" y="4202796"/>
              <a:ext cx="454025" cy="376555"/>
            </a:xfrm>
            <a:custGeom>
              <a:avLst/>
              <a:gdLst/>
              <a:ahLst/>
              <a:cxnLst/>
              <a:rect l="l" t="t" r="r" b="b"/>
              <a:pathLst>
                <a:path w="454025" h="376554">
                  <a:moveTo>
                    <a:pt x="453467" y="0"/>
                  </a:moveTo>
                  <a:lnTo>
                    <a:pt x="440767" y="12699"/>
                  </a:lnTo>
                  <a:lnTo>
                    <a:pt x="440767" y="363806"/>
                  </a:lnTo>
                  <a:lnTo>
                    <a:pt x="12700" y="363806"/>
                  </a:lnTo>
                  <a:lnTo>
                    <a:pt x="0" y="376506"/>
                  </a:lnTo>
                  <a:lnTo>
                    <a:pt x="453467" y="376506"/>
                  </a:lnTo>
                  <a:lnTo>
                    <a:pt x="453467" y="0"/>
                  </a:lnTo>
                  <a:close/>
                </a:path>
              </a:pathLst>
            </a:custGeom>
            <a:solidFill>
              <a:srgbClr val="BFBFBF"/>
            </a:solidFill>
          </p:spPr>
          <p:txBody>
            <a:bodyPr wrap="square" lIns="0" tIns="0" rIns="0" bIns="0" rtlCol="0"/>
            <a:lstStyle/>
            <a:p>
              <a:endParaRPr/>
            </a:p>
          </p:txBody>
        </p:sp>
      </p:grpSp>
      <p:sp>
        <p:nvSpPr>
          <p:cNvPr id="78" name="object 50">
            <a:extLst>
              <a:ext uri="{FF2B5EF4-FFF2-40B4-BE49-F238E27FC236}">
                <a16:creationId xmlns:a16="http://schemas.microsoft.com/office/drawing/2014/main" id="{49D35B0D-B796-4285-8FB6-08FB0D666B1D}"/>
              </a:ext>
            </a:extLst>
          </p:cNvPr>
          <p:cNvSpPr/>
          <p:nvPr/>
        </p:nvSpPr>
        <p:spPr>
          <a:xfrm>
            <a:off x="381215" y="4943807"/>
            <a:ext cx="479425" cy="401955"/>
          </a:xfrm>
          <a:custGeom>
            <a:avLst/>
            <a:gdLst/>
            <a:ahLst/>
            <a:cxnLst/>
            <a:rect l="l" t="t" r="r" b="b"/>
            <a:pathLst>
              <a:path w="479425" h="401954">
                <a:moveTo>
                  <a:pt x="478867" y="0"/>
                </a:moveTo>
                <a:lnTo>
                  <a:pt x="0" y="0"/>
                </a:lnTo>
                <a:lnTo>
                  <a:pt x="0" y="401906"/>
                </a:lnTo>
                <a:lnTo>
                  <a:pt x="478867" y="401906"/>
                </a:lnTo>
                <a:lnTo>
                  <a:pt x="478867" y="0"/>
                </a:lnTo>
                <a:close/>
              </a:path>
            </a:pathLst>
          </a:custGeom>
          <a:solidFill>
            <a:srgbClr val="FFFFFF"/>
          </a:solidFill>
        </p:spPr>
        <p:txBody>
          <a:bodyPr wrap="square" lIns="0" tIns="0" rIns="0" bIns="0" rtlCol="0"/>
          <a:lstStyle/>
          <a:p>
            <a:endParaRPr/>
          </a:p>
        </p:txBody>
      </p:sp>
      <p:grpSp>
        <p:nvGrpSpPr>
          <p:cNvPr id="79" name="object 51">
            <a:extLst>
              <a:ext uri="{FF2B5EF4-FFF2-40B4-BE49-F238E27FC236}">
                <a16:creationId xmlns:a16="http://schemas.microsoft.com/office/drawing/2014/main" id="{7961C5DE-E917-46CF-A103-DC8DB97A6928}"/>
              </a:ext>
            </a:extLst>
          </p:cNvPr>
          <p:cNvGrpSpPr/>
          <p:nvPr/>
        </p:nvGrpSpPr>
        <p:grpSpPr>
          <a:xfrm>
            <a:off x="393915" y="4956507"/>
            <a:ext cx="454025" cy="376555"/>
            <a:chOff x="286339" y="4698770"/>
            <a:chExt cx="454025" cy="376555"/>
          </a:xfrm>
        </p:grpSpPr>
        <p:sp>
          <p:nvSpPr>
            <p:cNvPr id="80" name="object 52">
              <a:extLst>
                <a:ext uri="{FF2B5EF4-FFF2-40B4-BE49-F238E27FC236}">
                  <a16:creationId xmlns:a16="http://schemas.microsoft.com/office/drawing/2014/main" id="{29DA7152-8EED-47DD-BE0C-5B6AD034D190}"/>
                </a:ext>
              </a:extLst>
            </p:cNvPr>
            <p:cNvSpPr/>
            <p:nvPr/>
          </p:nvSpPr>
          <p:spPr>
            <a:xfrm>
              <a:off x="286339" y="4698770"/>
              <a:ext cx="454025" cy="376555"/>
            </a:xfrm>
            <a:custGeom>
              <a:avLst/>
              <a:gdLst/>
              <a:ahLst/>
              <a:cxnLst/>
              <a:rect l="l" t="t" r="r" b="b"/>
              <a:pathLst>
                <a:path w="454025" h="376554">
                  <a:moveTo>
                    <a:pt x="453467" y="0"/>
                  </a:moveTo>
                  <a:lnTo>
                    <a:pt x="0" y="0"/>
                  </a:lnTo>
                  <a:lnTo>
                    <a:pt x="0" y="376506"/>
                  </a:lnTo>
                  <a:lnTo>
                    <a:pt x="12700" y="363806"/>
                  </a:lnTo>
                  <a:lnTo>
                    <a:pt x="12700" y="12699"/>
                  </a:lnTo>
                  <a:lnTo>
                    <a:pt x="440767" y="12699"/>
                  </a:lnTo>
                  <a:lnTo>
                    <a:pt x="453467" y="0"/>
                  </a:lnTo>
                  <a:close/>
                </a:path>
              </a:pathLst>
            </a:custGeom>
            <a:solidFill>
              <a:srgbClr val="7F7F7F"/>
            </a:solidFill>
          </p:spPr>
          <p:txBody>
            <a:bodyPr wrap="square" lIns="0" tIns="0" rIns="0" bIns="0" rtlCol="0"/>
            <a:lstStyle/>
            <a:p>
              <a:endParaRPr/>
            </a:p>
          </p:txBody>
        </p:sp>
        <p:sp>
          <p:nvSpPr>
            <p:cNvPr id="81" name="object 53">
              <a:extLst>
                <a:ext uri="{FF2B5EF4-FFF2-40B4-BE49-F238E27FC236}">
                  <a16:creationId xmlns:a16="http://schemas.microsoft.com/office/drawing/2014/main" id="{42CDB7E8-4C85-4182-82C9-64324B8720E5}"/>
                </a:ext>
              </a:extLst>
            </p:cNvPr>
            <p:cNvSpPr/>
            <p:nvPr/>
          </p:nvSpPr>
          <p:spPr>
            <a:xfrm>
              <a:off x="286339" y="4698770"/>
              <a:ext cx="454025" cy="376555"/>
            </a:xfrm>
            <a:custGeom>
              <a:avLst/>
              <a:gdLst/>
              <a:ahLst/>
              <a:cxnLst/>
              <a:rect l="l" t="t" r="r" b="b"/>
              <a:pathLst>
                <a:path w="454025" h="376554">
                  <a:moveTo>
                    <a:pt x="453467" y="0"/>
                  </a:moveTo>
                  <a:lnTo>
                    <a:pt x="440767" y="12699"/>
                  </a:lnTo>
                  <a:lnTo>
                    <a:pt x="440767" y="363806"/>
                  </a:lnTo>
                  <a:lnTo>
                    <a:pt x="12700" y="363806"/>
                  </a:lnTo>
                  <a:lnTo>
                    <a:pt x="0" y="376506"/>
                  </a:lnTo>
                  <a:lnTo>
                    <a:pt x="453467" y="376506"/>
                  </a:lnTo>
                  <a:lnTo>
                    <a:pt x="453467" y="0"/>
                  </a:lnTo>
                  <a:close/>
                </a:path>
              </a:pathLst>
            </a:custGeom>
            <a:solidFill>
              <a:srgbClr val="BFBFBF"/>
            </a:solidFill>
          </p:spPr>
          <p:txBody>
            <a:bodyPr wrap="square" lIns="0" tIns="0" rIns="0" bIns="0" rtlCol="0"/>
            <a:lstStyle/>
            <a:p>
              <a:endParaRPr/>
            </a:p>
          </p:txBody>
        </p:sp>
      </p:grpSp>
      <p:sp>
        <p:nvSpPr>
          <p:cNvPr id="82" name="TextBox 81">
            <a:extLst>
              <a:ext uri="{FF2B5EF4-FFF2-40B4-BE49-F238E27FC236}">
                <a16:creationId xmlns:a16="http://schemas.microsoft.com/office/drawing/2014/main" id="{25C06352-960F-4FFC-97C7-05024CA7C9ED}"/>
              </a:ext>
            </a:extLst>
          </p:cNvPr>
          <p:cNvSpPr txBox="1"/>
          <p:nvPr/>
        </p:nvSpPr>
        <p:spPr>
          <a:xfrm>
            <a:off x="352436" y="3831786"/>
            <a:ext cx="479425" cy="646331"/>
          </a:xfrm>
          <a:prstGeom prst="rect">
            <a:avLst/>
          </a:prstGeom>
          <a:noFill/>
        </p:spPr>
        <p:txBody>
          <a:bodyPr wrap="square">
            <a:spAutoFit/>
          </a:bodyPr>
          <a:lstStyle/>
          <a:p>
            <a:pPr marR="0" lvl="0" indent="0" algn="l" defTabSz="914400" rtl="0" eaLnBrk="1" fontAlgn="auto" latinLnBrk="0" hangingPunct="1">
              <a:lnSpc>
                <a:spcPct val="100000"/>
              </a:lnSpc>
              <a:spcAft>
                <a:spcPts val="0"/>
              </a:spcAft>
              <a:buClrTx/>
              <a:buSzTx/>
              <a:buFontTx/>
              <a:buNone/>
              <a:tabLst/>
              <a:defRPr/>
            </a:pPr>
            <a:r>
              <a:rPr kumimoji="0" lang="en-US" sz="3600" b="1" i="0" u="none" strike="noStrike" kern="1200" cap="none" spc="0" normalizeH="0" baseline="0" noProof="0" dirty="0">
                <a:ln>
                  <a:noFill/>
                </a:ln>
                <a:solidFill>
                  <a:schemeClr val="tx2"/>
                </a:solidFill>
                <a:effectLst/>
                <a:uLnTx/>
                <a:uFillTx/>
                <a:latin typeface="Segoe UI"/>
                <a:ea typeface="+mn-ea"/>
                <a:cs typeface="Segoe UI"/>
                <a:sym typeface="Wingdings" panose="05000000000000000000" pitchFamily="2" charset="2"/>
              </a:rPr>
              <a:t></a:t>
            </a:r>
            <a:endParaRPr kumimoji="0" lang="en-US" sz="3600" b="1" i="0" u="none" strike="noStrike" kern="1200" cap="none" spc="0" normalizeH="0" baseline="0" noProof="0" dirty="0">
              <a:ln>
                <a:noFill/>
              </a:ln>
              <a:solidFill>
                <a:schemeClr val="tx2"/>
              </a:solidFill>
              <a:effectLst/>
              <a:uLnTx/>
              <a:uFillTx/>
              <a:latin typeface="Segoe UI"/>
              <a:ea typeface="+mn-ea"/>
              <a:cs typeface="Segoe UI"/>
            </a:endParaRPr>
          </a:p>
        </p:txBody>
      </p:sp>
      <p:sp>
        <p:nvSpPr>
          <p:cNvPr id="3" name="Slide Number Placeholder 2">
            <a:extLst>
              <a:ext uri="{FF2B5EF4-FFF2-40B4-BE49-F238E27FC236}">
                <a16:creationId xmlns:a16="http://schemas.microsoft.com/office/drawing/2014/main" id="{DF005E02-208F-4FA0-84EE-6C834A3B6B98}"/>
              </a:ext>
            </a:extLst>
          </p:cNvPr>
          <p:cNvSpPr>
            <a:spLocks noGrp="1"/>
          </p:cNvSpPr>
          <p:nvPr>
            <p:ph type="sldNum" sz="quarter" idx="4"/>
          </p:nvPr>
        </p:nvSpPr>
        <p:spPr/>
        <p:txBody>
          <a:bodyPr/>
          <a:lstStyle/>
          <a:p>
            <a:fld id="{5D2F3693-3E64-EA49-9E40-0333868C2033}" type="slidenum">
              <a:rPr lang="en-US" smtClean="0"/>
              <a:pPr/>
              <a:t>37</a:t>
            </a:fld>
            <a:r>
              <a:rPr lang="en-US" dirty="0"/>
              <a:t> of 108</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Content Placeholder 56">
            <a:extLst>
              <a:ext uri="{FF2B5EF4-FFF2-40B4-BE49-F238E27FC236}">
                <a16:creationId xmlns:a16="http://schemas.microsoft.com/office/drawing/2014/main" id="{B8E8D8F3-B36A-422A-B898-9730149036DA}"/>
              </a:ext>
            </a:extLst>
          </p:cNvPr>
          <p:cNvSpPr>
            <a:spLocks noGrp="1"/>
          </p:cNvSpPr>
          <p:nvPr>
            <p:ph idx="1"/>
          </p:nvPr>
        </p:nvSpPr>
        <p:spPr>
          <a:xfrm>
            <a:off x="284480" y="1434568"/>
            <a:ext cx="8585200" cy="4844311"/>
          </a:xfrm>
        </p:spPr>
        <p:txBody>
          <a:bodyPr/>
          <a:lstStyle/>
          <a:p>
            <a:r>
              <a:rPr lang="en-US" dirty="0"/>
              <a:t>In Studies 1 and 2, the most common adverse reactions among patients treated with FINTEPLA (≥10% and greater than placebo) were:</a:t>
            </a:r>
          </a:p>
          <a:p>
            <a:pPr lvl="1"/>
            <a:r>
              <a:rPr lang="en-US" dirty="0"/>
              <a:t>Rash and pruritus </a:t>
            </a:r>
          </a:p>
          <a:p>
            <a:pPr lvl="1"/>
            <a:r>
              <a:rPr lang="en-US" dirty="0"/>
              <a:t>Hypotension and weakness</a:t>
            </a:r>
          </a:p>
          <a:p>
            <a:pPr lvl="1"/>
            <a:r>
              <a:rPr lang="en-US" dirty="0"/>
              <a:t>Breathlessness and myalgia</a:t>
            </a:r>
          </a:p>
          <a:p>
            <a:pPr lvl="1"/>
            <a:r>
              <a:rPr lang="en-US" dirty="0"/>
              <a:t>Decreased appetite and diarrhea</a:t>
            </a:r>
          </a:p>
        </p:txBody>
      </p:sp>
      <p:sp>
        <p:nvSpPr>
          <p:cNvPr id="60" name="object 32">
            <a:extLst>
              <a:ext uri="{FF2B5EF4-FFF2-40B4-BE49-F238E27FC236}">
                <a16:creationId xmlns:a16="http://schemas.microsoft.com/office/drawing/2014/main" id="{18FDBEFA-5B44-43E3-B3C4-F8114AC6F231}"/>
              </a:ext>
            </a:extLst>
          </p:cNvPr>
          <p:cNvSpPr txBox="1"/>
          <p:nvPr/>
        </p:nvSpPr>
        <p:spPr>
          <a:xfrm>
            <a:off x="561678" y="3138442"/>
            <a:ext cx="163195" cy="203200"/>
          </a:xfrm>
          <a:prstGeom prst="rect">
            <a:avLst/>
          </a:prstGeom>
        </p:spPr>
        <p:txBody>
          <a:bodyPr vert="horz" wrap="square" lIns="0" tIns="0" rIns="0" bIns="0" rtlCol="0">
            <a:spAutoFit/>
          </a:bodyPr>
          <a:lstStyle/>
          <a:p>
            <a:pPr>
              <a:lnSpc>
                <a:spcPts val="1585"/>
              </a:lnSpc>
            </a:pPr>
            <a:r>
              <a:rPr sz="1450" spc="-10" dirty="0">
                <a:solidFill>
                  <a:srgbClr val="4B8B2B"/>
                </a:solidFill>
                <a:latin typeface="Wingdings"/>
                <a:cs typeface="Wingdings"/>
              </a:rPr>
              <a:t></a:t>
            </a:r>
            <a:endParaRPr sz="1450">
              <a:latin typeface="Wingdings"/>
              <a:cs typeface="Wingdings"/>
            </a:endParaRPr>
          </a:p>
        </p:txBody>
      </p:sp>
      <p:sp>
        <p:nvSpPr>
          <p:cNvPr id="61" name="object 33">
            <a:extLst>
              <a:ext uri="{FF2B5EF4-FFF2-40B4-BE49-F238E27FC236}">
                <a16:creationId xmlns:a16="http://schemas.microsoft.com/office/drawing/2014/main" id="{6D51E5A7-3A68-45E9-A1CC-964F229612F6}"/>
              </a:ext>
            </a:extLst>
          </p:cNvPr>
          <p:cNvSpPr txBox="1"/>
          <p:nvPr/>
        </p:nvSpPr>
        <p:spPr>
          <a:xfrm>
            <a:off x="561678" y="3656602"/>
            <a:ext cx="163195" cy="203200"/>
          </a:xfrm>
          <a:prstGeom prst="rect">
            <a:avLst/>
          </a:prstGeom>
        </p:spPr>
        <p:txBody>
          <a:bodyPr vert="horz" wrap="square" lIns="0" tIns="0" rIns="0" bIns="0" rtlCol="0">
            <a:spAutoFit/>
          </a:bodyPr>
          <a:lstStyle/>
          <a:p>
            <a:pPr>
              <a:lnSpc>
                <a:spcPts val="1585"/>
              </a:lnSpc>
            </a:pPr>
            <a:r>
              <a:rPr sz="1450" spc="-10" dirty="0">
                <a:solidFill>
                  <a:srgbClr val="4B8B2B"/>
                </a:solidFill>
                <a:latin typeface="Wingdings"/>
                <a:cs typeface="Wingdings"/>
              </a:rPr>
              <a:t></a:t>
            </a:r>
            <a:endParaRPr sz="1450">
              <a:latin typeface="Wingdings"/>
              <a:cs typeface="Wingdings"/>
            </a:endParaRPr>
          </a:p>
        </p:txBody>
      </p:sp>
      <p:sp>
        <p:nvSpPr>
          <p:cNvPr id="62" name="object 34">
            <a:extLst>
              <a:ext uri="{FF2B5EF4-FFF2-40B4-BE49-F238E27FC236}">
                <a16:creationId xmlns:a16="http://schemas.microsoft.com/office/drawing/2014/main" id="{B0DA9C3E-19EF-4D86-BB74-EA811E66C466}"/>
              </a:ext>
            </a:extLst>
          </p:cNvPr>
          <p:cNvSpPr txBox="1"/>
          <p:nvPr/>
        </p:nvSpPr>
        <p:spPr>
          <a:xfrm>
            <a:off x="561678" y="4174762"/>
            <a:ext cx="163195" cy="203200"/>
          </a:xfrm>
          <a:prstGeom prst="rect">
            <a:avLst/>
          </a:prstGeom>
        </p:spPr>
        <p:txBody>
          <a:bodyPr vert="horz" wrap="square" lIns="0" tIns="0" rIns="0" bIns="0" rtlCol="0">
            <a:spAutoFit/>
          </a:bodyPr>
          <a:lstStyle/>
          <a:p>
            <a:pPr>
              <a:lnSpc>
                <a:spcPts val="1585"/>
              </a:lnSpc>
            </a:pPr>
            <a:r>
              <a:rPr sz="1450" spc="-10" dirty="0">
                <a:solidFill>
                  <a:srgbClr val="4B8B2B"/>
                </a:solidFill>
                <a:latin typeface="Wingdings"/>
                <a:cs typeface="Wingdings"/>
              </a:rPr>
              <a:t></a:t>
            </a:r>
            <a:endParaRPr sz="1450">
              <a:latin typeface="Wingdings"/>
              <a:cs typeface="Wingdings"/>
            </a:endParaRPr>
          </a:p>
        </p:txBody>
      </p:sp>
      <p:sp>
        <p:nvSpPr>
          <p:cNvPr id="63" name="object 35">
            <a:extLst>
              <a:ext uri="{FF2B5EF4-FFF2-40B4-BE49-F238E27FC236}">
                <a16:creationId xmlns:a16="http://schemas.microsoft.com/office/drawing/2014/main" id="{A0D08CDC-D0A4-4CCE-A498-D2030257265F}"/>
              </a:ext>
            </a:extLst>
          </p:cNvPr>
          <p:cNvSpPr txBox="1"/>
          <p:nvPr/>
        </p:nvSpPr>
        <p:spPr>
          <a:xfrm>
            <a:off x="561678" y="4692922"/>
            <a:ext cx="163195" cy="203200"/>
          </a:xfrm>
          <a:prstGeom prst="rect">
            <a:avLst/>
          </a:prstGeom>
        </p:spPr>
        <p:txBody>
          <a:bodyPr vert="horz" wrap="square" lIns="0" tIns="0" rIns="0" bIns="0" rtlCol="0">
            <a:spAutoFit/>
          </a:bodyPr>
          <a:lstStyle/>
          <a:p>
            <a:pPr>
              <a:lnSpc>
                <a:spcPts val="1585"/>
              </a:lnSpc>
            </a:pPr>
            <a:r>
              <a:rPr sz="1450" spc="-10" dirty="0">
                <a:solidFill>
                  <a:srgbClr val="4B8B2B"/>
                </a:solidFill>
                <a:latin typeface="Wingdings"/>
                <a:cs typeface="Wingdings"/>
              </a:rPr>
              <a:t></a:t>
            </a:r>
            <a:endParaRPr sz="1450">
              <a:latin typeface="Wingdings"/>
              <a:cs typeface="Wingdings"/>
            </a:endParaRPr>
          </a:p>
        </p:txBody>
      </p:sp>
      <p:sp>
        <p:nvSpPr>
          <p:cNvPr id="64" name="object 38">
            <a:extLst>
              <a:ext uri="{FF2B5EF4-FFF2-40B4-BE49-F238E27FC236}">
                <a16:creationId xmlns:a16="http://schemas.microsoft.com/office/drawing/2014/main" id="{293072C0-C0CB-4AA0-AEBD-4268B8F8FE51}"/>
              </a:ext>
            </a:extLst>
          </p:cNvPr>
          <p:cNvSpPr/>
          <p:nvPr/>
        </p:nvSpPr>
        <p:spPr>
          <a:xfrm>
            <a:off x="381215" y="2999311"/>
            <a:ext cx="479425" cy="401955"/>
          </a:xfrm>
          <a:custGeom>
            <a:avLst/>
            <a:gdLst/>
            <a:ahLst/>
            <a:cxnLst/>
            <a:rect l="l" t="t" r="r" b="b"/>
            <a:pathLst>
              <a:path w="479425" h="401954">
                <a:moveTo>
                  <a:pt x="478867" y="0"/>
                </a:moveTo>
                <a:lnTo>
                  <a:pt x="0" y="0"/>
                </a:lnTo>
                <a:lnTo>
                  <a:pt x="0" y="401906"/>
                </a:lnTo>
                <a:lnTo>
                  <a:pt x="478867" y="401906"/>
                </a:lnTo>
                <a:lnTo>
                  <a:pt x="478867" y="0"/>
                </a:lnTo>
                <a:close/>
              </a:path>
            </a:pathLst>
          </a:custGeom>
          <a:solidFill>
            <a:srgbClr val="FFFFFF"/>
          </a:solidFill>
        </p:spPr>
        <p:txBody>
          <a:bodyPr wrap="square" lIns="0" tIns="0" rIns="0" bIns="0" rtlCol="0"/>
          <a:lstStyle/>
          <a:p>
            <a:endParaRPr/>
          </a:p>
        </p:txBody>
      </p:sp>
      <p:grpSp>
        <p:nvGrpSpPr>
          <p:cNvPr id="65" name="object 39">
            <a:extLst>
              <a:ext uri="{FF2B5EF4-FFF2-40B4-BE49-F238E27FC236}">
                <a16:creationId xmlns:a16="http://schemas.microsoft.com/office/drawing/2014/main" id="{0473132E-5C4A-4E17-A4A0-6C378FC46BC1}"/>
              </a:ext>
            </a:extLst>
          </p:cNvPr>
          <p:cNvGrpSpPr/>
          <p:nvPr/>
        </p:nvGrpSpPr>
        <p:grpSpPr>
          <a:xfrm>
            <a:off x="393915" y="3012011"/>
            <a:ext cx="454025" cy="376555"/>
            <a:chOff x="286339" y="3142448"/>
            <a:chExt cx="454025" cy="376555"/>
          </a:xfrm>
        </p:grpSpPr>
        <p:sp>
          <p:nvSpPr>
            <p:cNvPr id="66" name="object 40">
              <a:extLst>
                <a:ext uri="{FF2B5EF4-FFF2-40B4-BE49-F238E27FC236}">
                  <a16:creationId xmlns:a16="http://schemas.microsoft.com/office/drawing/2014/main" id="{D9C25E6D-7BDB-4BBA-AB3C-50BA6387AC56}"/>
                </a:ext>
              </a:extLst>
            </p:cNvPr>
            <p:cNvSpPr/>
            <p:nvPr/>
          </p:nvSpPr>
          <p:spPr>
            <a:xfrm>
              <a:off x="286339" y="3142448"/>
              <a:ext cx="454025" cy="376555"/>
            </a:xfrm>
            <a:custGeom>
              <a:avLst/>
              <a:gdLst/>
              <a:ahLst/>
              <a:cxnLst/>
              <a:rect l="l" t="t" r="r" b="b"/>
              <a:pathLst>
                <a:path w="454025" h="376554">
                  <a:moveTo>
                    <a:pt x="453467" y="0"/>
                  </a:moveTo>
                  <a:lnTo>
                    <a:pt x="0" y="0"/>
                  </a:lnTo>
                  <a:lnTo>
                    <a:pt x="0" y="376506"/>
                  </a:lnTo>
                  <a:lnTo>
                    <a:pt x="12700" y="363806"/>
                  </a:lnTo>
                  <a:lnTo>
                    <a:pt x="12700" y="12700"/>
                  </a:lnTo>
                  <a:lnTo>
                    <a:pt x="440767" y="12700"/>
                  </a:lnTo>
                  <a:lnTo>
                    <a:pt x="453467" y="0"/>
                  </a:lnTo>
                  <a:close/>
                </a:path>
              </a:pathLst>
            </a:custGeom>
            <a:solidFill>
              <a:srgbClr val="7F7F7F"/>
            </a:solidFill>
          </p:spPr>
          <p:txBody>
            <a:bodyPr wrap="square" lIns="0" tIns="0" rIns="0" bIns="0" rtlCol="0"/>
            <a:lstStyle/>
            <a:p>
              <a:endParaRPr/>
            </a:p>
          </p:txBody>
        </p:sp>
        <p:sp>
          <p:nvSpPr>
            <p:cNvPr id="67" name="object 41">
              <a:extLst>
                <a:ext uri="{FF2B5EF4-FFF2-40B4-BE49-F238E27FC236}">
                  <a16:creationId xmlns:a16="http://schemas.microsoft.com/office/drawing/2014/main" id="{C1B337C0-A960-41F4-9D21-FD070CE9979F}"/>
                </a:ext>
              </a:extLst>
            </p:cNvPr>
            <p:cNvSpPr/>
            <p:nvPr/>
          </p:nvSpPr>
          <p:spPr>
            <a:xfrm>
              <a:off x="286339" y="3142448"/>
              <a:ext cx="454025" cy="376555"/>
            </a:xfrm>
            <a:custGeom>
              <a:avLst/>
              <a:gdLst/>
              <a:ahLst/>
              <a:cxnLst/>
              <a:rect l="l" t="t" r="r" b="b"/>
              <a:pathLst>
                <a:path w="454025" h="376554">
                  <a:moveTo>
                    <a:pt x="453467" y="0"/>
                  </a:moveTo>
                  <a:lnTo>
                    <a:pt x="440767" y="12700"/>
                  </a:lnTo>
                  <a:lnTo>
                    <a:pt x="440767" y="363806"/>
                  </a:lnTo>
                  <a:lnTo>
                    <a:pt x="12700" y="363806"/>
                  </a:lnTo>
                  <a:lnTo>
                    <a:pt x="0" y="376506"/>
                  </a:lnTo>
                  <a:lnTo>
                    <a:pt x="453467" y="376506"/>
                  </a:lnTo>
                  <a:lnTo>
                    <a:pt x="453467" y="0"/>
                  </a:lnTo>
                  <a:close/>
                </a:path>
              </a:pathLst>
            </a:custGeom>
            <a:solidFill>
              <a:srgbClr val="BFBFBF"/>
            </a:solidFill>
          </p:spPr>
          <p:txBody>
            <a:bodyPr wrap="square" lIns="0" tIns="0" rIns="0" bIns="0" rtlCol="0"/>
            <a:lstStyle/>
            <a:p>
              <a:endParaRPr/>
            </a:p>
          </p:txBody>
        </p:sp>
      </p:grpSp>
      <p:sp>
        <p:nvSpPr>
          <p:cNvPr id="68" name="object 42">
            <a:extLst>
              <a:ext uri="{FF2B5EF4-FFF2-40B4-BE49-F238E27FC236}">
                <a16:creationId xmlns:a16="http://schemas.microsoft.com/office/drawing/2014/main" id="{BD72FD17-E999-4AF6-BB78-0C81ABB73C1E}"/>
              </a:ext>
            </a:extLst>
          </p:cNvPr>
          <p:cNvSpPr/>
          <p:nvPr/>
        </p:nvSpPr>
        <p:spPr>
          <a:xfrm>
            <a:off x="381215" y="3520938"/>
            <a:ext cx="479425" cy="401955"/>
          </a:xfrm>
          <a:custGeom>
            <a:avLst/>
            <a:gdLst/>
            <a:ahLst/>
            <a:cxnLst/>
            <a:rect l="l" t="t" r="r" b="b"/>
            <a:pathLst>
              <a:path w="479425" h="401954">
                <a:moveTo>
                  <a:pt x="478867" y="0"/>
                </a:moveTo>
                <a:lnTo>
                  <a:pt x="0" y="0"/>
                </a:lnTo>
                <a:lnTo>
                  <a:pt x="0" y="401906"/>
                </a:lnTo>
                <a:lnTo>
                  <a:pt x="478867" y="401906"/>
                </a:lnTo>
                <a:lnTo>
                  <a:pt x="478867" y="0"/>
                </a:lnTo>
                <a:close/>
              </a:path>
            </a:pathLst>
          </a:custGeom>
          <a:solidFill>
            <a:srgbClr val="FFFFFF"/>
          </a:solidFill>
        </p:spPr>
        <p:txBody>
          <a:bodyPr wrap="square" lIns="0" tIns="0" rIns="0" bIns="0" rtlCol="0"/>
          <a:lstStyle/>
          <a:p>
            <a:endParaRPr/>
          </a:p>
        </p:txBody>
      </p:sp>
      <p:grpSp>
        <p:nvGrpSpPr>
          <p:cNvPr id="69" name="object 43">
            <a:extLst>
              <a:ext uri="{FF2B5EF4-FFF2-40B4-BE49-F238E27FC236}">
                <a16:creationId xmlns:a16="http://schemas.microsoft.com/office/drawing/2014/main" id="{DCDBD1FD-59DE-4D10-A3D1-557199F32C37}"/>
              </a:ext>
            </a:extLst>
          </p:cNvPr>
          <p:cNvGrpSpPr/>
          <p:nvPr/>
        </p:nvGrpSpPr>
        <p:grpSpPr>
          <a:xfrm>
            <a:off x="393915" y="3533638"/>
            <a:ext cx="454025" cy="376555"/>
            <a:chOff x="286339" y="3664075"/>
            <a:chExt cx="454025" cy="376555"/>
          </a:xfrm>
        </p:grpSpPr>
        <p:sp>
          <p:nvSpPr>
            <p:cNvPr id="70" name="object 44">
              <a:extLst>
                <a:ext uri="{FF2B5EF4-FFF2-40B4-BE49-F238E27FC236}">
                  <a16:creationId xmlns:a16="http://schemas.microsoft.com/office/drawing/2014/main" id="{7F42C982-9D09-4F9E-AB29-D795EF029B56}"/>
                </a:ext>
              </a:extLst>
            </p:cNvPr>
            <p:cNvSpPr/>
            <p:nvPr/>
          </p:nvSpPr>
          <p:spPr>
            <a:xfrm>
              <a:off x="286339" y="3664075"/>
              <a:ext cx="454025" cy="376555"/>
            </a:xfrm>
            <a:custGeom>
              <a:avLst/>
              <a:gdLst/>
              <a:ahLst/>
              <a:cxnLst/>
              <a:rect l="l" t="t" r="r" b="b"/>
              <a:pathLst>
                <a:path w="454025" h="376554">
                  <a:moveTo>
                    <a:pt x="453467" y="0"/>
                  </a:moveTo>
                  <a:lnTo>
                    <a:pt x="0" y="0"/>
                  </a:lnTo>
                  <a:lnTo>
                    <a:pt x="0" y="376506"/>
                  </a:lnTo>
                  <a:lnTo>
                    <a:pt x="12700" y="363806"/>
                  </a:lnTo>
                  <a:lnTo>
                    <a:pt x="12700" y="12699"/>
                  </a:lnTo>
                  <a:lnTo>
                    <a:pt x="440767" y="12699"/>
                  </a:lnTo>
                  <a:lnTo>
                    <a:pt x="453467" y="0"/>
                  </a:lnTo>
                  <a:close/>
                </a:path>
              </a:pathLst>
            </a:custGeom>
            <a:solidFill>
              <a:srgbClr val="7F7F7F"/>
            </a:solidFill>
          </p:spPr>
          <p:txBody>
            <a:bodyPr wrap="square" lIns="0" tIns="0" rIns="0" bIns="0" rtlCol="0"/>
            <a:lstStyle/>
            <a:p>
              <a:endParaRPr/>
            </a:p>
          </p:txBody>
        </p:sp>
        <p:sp>
          <p:nvSpPr>
            <p:cNvPr id="71" name="object 45">
              <a:extLst>
                <a:ext uri="{FF2B5EF4-FFF2-40B4-BE49-F238E27FC236}">
                  <a16:creationId xmlns:a16="http://schemas.microsoft.com/office/drawing/2014/main" id="{F2B207AC-1CA4-4E04-9ADA-B16020EF9330}"/>
                </a:ext>
              </a:extLst>
            </p:cNvPr>
            <p:cNvSpPr/>
            <p:nvPr/>
          </p:nvSpPr>
          <p:spPr>
            <a:xfrm>
              <a:off x="286339" y="3664075"/>
              <a:ext cx="454025" cy="376555"/>
            </a:xfrm>
            <a:custGeom>
              <a:avLst/>
              <a:gdLst/>
              <a:ahLst/>
              <a:cxnLst/>
              <a:rect l="l" t="t" r="r" b="b"/>
              <a:pathLst>
                <a:path w="454025" h="376554">
                  <a:moveTo>
                    <a:pt x="453467" y="0"/>
                  </a:moveTo>
                  <a:lnTo>
                    <a:pt x="440767" y="12699"/>
                  </a:lnTo>
                  <a:lnTo>
                    <a:pt x="440767" y="363806"/>
                  </a:lnTo>
                  <a:lnTo>
                    <a:pt x="12700" y="363806"/>
                  </a:lnTo>
                  <a:lnTo>
                    <a:pt x="0" y="376506"/>
                  </a:lnTo>
                  <a:lnTo>
                    <a:pt x="453467" y="376506"/>
                  </a:lnTo>
                  <a:lnTo>
                    <a:pt x="453467" y="0"/>
                  </a:lnTo>
                  <a:close/>
                </a:path>
              </a:pathLst>
            </a:custGeom>
            <a:solidFill>
              <a:srgbClr val="BFBFBF"/>
            </a:solidFill>
          </p:spPr>
          <p:txBody>
            <a:bodyPr wrap="square" lIns="0" tIns="0" rIns="0" bIns="0" rtlCol="0"/>
            <a:lstStyle/>
            <a:p>
              <a:endParaRPr/>
            </a:p>
          </p:txBody>
        </p:sp>
      </p:grpSp>
      <p:sp>
        <p:nvSpPr>
          <p:cNvPr id="72" name="object 46">
            <a:extLst>
              <a:ext uri="{FF2B5EF4-FFF2-40B4-BE49-F238E27FC236}">
                <a16:creationId xmlns:a16="http://schemas.microsoft.com/office/drawing/2014/main" id="{310FC881-2FE6-4D28-BAC7-B5433A786FC5}"/>
              </a:ext>
            </a:extLst>
          </p:cNvPr>
          <p:cNvSpPr/>
          <p:nvPr/>
        </p:nvSpPr>
        <p:spPr>
          <a:xfrm>
            <a:off x="381215" y="4059659"/>
            <a:ext cx="479425" cy="401955"/>
          </a:xfrm>
          <a:custGeom>
            <a:avLst/>
            <a:gdLst/>
            <a:ahLst/>
            <a:cxnLst/>
            <a:rect l="l" t="t" r="r" b="b"/>
            <a:pathLst>
              <a:path w="479425" h="401954">
                <a:moveTo>
                  <a:pt x="478867" y="0"/>
                </a:moveTo>
                <a:lnTo>
                  <a:pt x="0" y="0"/>
                </a:lnTo>
                <a:lnTo>
                  <a:pt x="0" y="401906"/>
                </a:lnTo>
                <a:lnTo>
                  <a:pt x="478867" y="401906"/>
                </a:lnTo>
                <a:lnTo>
                  <a:pt x="478867" y="0"/>
                </a:lnTo>
                <a:close/>
              </a:path>
            </a:pathLst>
          </a:custGeom>
          <a:solidFill>
            <a:srgbClr val="FFFFFF"/>
          </a:solidFill>
        </p:spPr>
        <p:txBody>
          <a:bodyPr wrap="square" lIns="0" tIns="0" rIns="0" bIns="0" rtlCol="0"/>
          <a:lstStyle/>
          <a:p>
            <a:endParaRPr/>
          </a:p>
        </p:txBody>
      </p:sp>
      <p:grpSp>
        <p:nvGrpSpPr>
          <p:cNvPr id="73" name="object 47">
            <a:extLst>
              <a:ext uri="{FF2B5EF4-FFF2-40B4-BE49-F238E27FC236}">
                <a16:creationId xmlns:a16="http://schemas.microsoft.com/office/drawing/2014/main" id="{49A12743-E1D7-4343-89E1-621B011CD30E}"/>
              </a:ext>
            </a:extLst>
          </p:cNvPr>
          <p:cNvGrpSpPr/>
          <p:nvPr/>
        </p:nvGrpSpPr>
        <p:grpSpPr>
          <a:xfrm>
            <a:off x="393915" y="4072359"/>
            <a:ext cx="454025" cy="376555"/>
            <a:chOff x="286339" y="4202796"/>
            <a:chExt cx="454025" cy="376555"/>
          </a:xfrm>
        </p:grpSpPr>
        <p:sp>
          <p:nvSpPr>
            <p:cNvPr id="74" name="object 48">
              <a:extLst>
                <a:ext uri="{FF2B5EF4-FFF2-40B4-BE49-F238E27FC236}">
                  <a16:creationId xmlns:a16="http://schemas.microsoft.com/office/drawing/2014/main" id="{D9841EEB-1263-46CD-8D0F-BDCB7099667B}"/>
                </a:ext>
              </a:extLst>
            </p:cNvPr>
            <p:cNvSpPr/>
            <p:nvPr/>
          </p:nvSpPr>
          <p:spPr>
            <a:xfrm>
              <a:off x="286339" y="4202796"/>
              <a:ext cx="454025" cy="376555"/>
            </a:xfrm>
            <a:custGeom>
              <a:avLst/>
              <a:gdLst/>
              <a:ahLst/>
              <a:cxnLst/>
              <a:rect l="l" t="t" r="r" b="b"/>
              <a:pathLst>
                <a:path w="454025" h="376554">
                  <a:moveTo>
                    <a:pt x="453467" y="0"/>
                  </a:moveTo>
                  <a:lnTo>
                    <a:pt x="0" y="0"/>
                  </a:lnTo>
                  <a:lnTo>
                    <a:pt x="0" y="376506"/>
                  </a:lnTo>
                  <a:lnTo>
                    <a:pt x="12700" y="363806"/>
                  </a:lnTo>
                  <a:lnTo>
                    <a:pt x="12700" y="12699"/>
                  </a:lnTo>
                  <a:lnTo>
                    <a:pt x="440767" y="12699"/>
                  </a:lnTo>
                  <a:lnTo>
                    <a:pt x="453467" y="0"/>
                  </a:lnTo>
                  <a:close/>
                </a:path>
              </a:pathLst>
            </a:custGeom>
            <a:solidFill>
              <a:srgbClr val="7F7F7F"/>
            </a:solidFill>
          </p:spPr>
          <p:txBody>
            <a:bodyPr wrap="square" lIns="0" tIns="0" rIns="0" bIns="0" rtlCol="0"/>
            <a:lstStyle/>
            <a:p>
              <a:endParaRPr/>
            </a:p>
          </p:txBody>
        </p:sp>
        <p:sp>
          <p:nvSpPr>
            <p:cNvPr id="75" name="object 49">
              <a:extLst>
                <a:ext uri="{FF2B5EF4-FFF2-40B4-BE49-F238E27FC236}">
                  <a16:creationId xmlns:a16="http://schemas.microsoft.com/office/drawing/2014/main" id="{831A3F05-0C7F-4D0D-9A35-B310A0AC9F83}"/>
                </a:ext>
              </a:extLst>
            </p:cNvPr>
            <p:cNvSpPr/>
            <p:nvPr/>
          </p:nvSpPr>
          <p:spPr>
            <a:xfrm>
              <a:off x="286339" y="4202796"/>
              <a:ext cx="454025" cy="376555"/>
            </a:xfrm>
            <a:custGeom>
              <a:avLst/>
              <a:gdLst/>
              <a:ahLst/>
              <a:cxnLst/>
              <a:rect l="l" t="t" r="r" b="b"/>
              <a:pathLst>
                <a:path w="454025" h="376554">
                  <a:moveTo>
                    <a:pt x="453467" y="0"/>
                  </a:moveTo>
                  <a:lnTo>
                    <a:pt x="440767" y="12699"/>
                  </a:lnTo>
                  <a:lnTo>
                    <a:pt x="440767" y="363806"/>
                  </a:lnTo>
                  <a:lnTo>
                    <a:pt x="12700" y="363806"/>
                  </a:lnTo>
                  <a:lnTo>
                    <a:pt x="0" y="376506"/>
                  </a:lnTo>
                  <a:lnTo>
                    <a:pt x="453467" y="376506"/>
                  </a:lnTo>
                  <a:lnTo>
                    <a:pt x="453467" y="0"/>
                  </a:lnTo>
                  <a:close/>
                </a:path>
              </a:pathLst>
            </a:custGeom>
            <a:solidFill>
              <a:srgbClr val="BFBFBF"/>
            </a:solidFill>
          </p:spPr>
          <p:txBody>
            <a:bodyPr wrap="square" lIns="0" tIns="0" rIns="0" bIns="0" rtlCol="0"/>
            <a:lstStyle/>
            <a:p>
              <a:endParaRPr/>
            </a:p>
          </p:txBody>
        </p:sp>
      </p:grpSp>
      <p:sp>
        <p:nvSpPr>
          <p:cNvPr id="76" name="object 50">
            <a:extLst>
              <a:ext uri="{FF2B5EF4-FFF2-40B4-BE49-F238E27FC236}">
                <a16:creationId xmlns:a16="http://schemas.microsoft.com/office/drawing/2014/main" id="{1B4CB5D1-EA55-4FAF-98F0-93C04F9EA3C1}"/>
              </a:ext>
            </a:extLst>
          </p:cNvPr>
          <p:cNvSpPr/>
          <p:nvPr/>
        </p:nvSpPr>
        <p:spPr>
          <a:xfrm>
            <a:off x="381215" y="4555633"/>
            <a:ext cx="479425" cy="401955"/>
          </a:xfrm>
          <a:custGeom>
            <a:avLst/>
            <a:gdLst/>
            <a:ahLst/>
            <a:cxnLst/>
            <a:rect l="l" t="t" r="r" b="b"/>
            <a:pathLst>
              <a:path w="479425" h="401954">
                <a:moveTo>
                  <a:pt x="478867" y="0"/>
                </a:moveTo>
                <a:lnTo>
                  <a:pt x="0" y="0"/>
                </a:lnTo>
                <a:lnTo>
                  <a:pt x="0" y="401906"/>
                </a:lnTo>
                <a:lnTo>
                  <a:pt x="478867" y="401906"/>
                </a:lnTo>
                <a:lnTo>
                  <a:pt x="478867" y="0"/>
                </a:lnTo>
                <a:close/>
              </a:path>
            </a:pathLst>
          </a:custGeom>
          <a:solidFill>
            <a:srgbClr val="FFFFFF"/>
          </a:solidFill>
        </p:spPr>
        <p:txBody>
          <a:bodyPr wrap="square" lIns="0" tIns="0" rIns="0" bIns="0" rtlCol="0"/>
          <a:lstStyle/>
          <a:p>
            <a:endParaRPr/>
          </a:p>
        </p:txBody>
      </p:sp>
      <p:grpSp>
        <p:nvGrpSpPr>
          <p:cNvPr id="77" name="object 51">
            <a:extLst>
              <a:ext uri="{FF2B5EF4-FFF2-40B4-BE49-F238E27FC236}">
                <a16:creationId xmlns:a16="http://schemas.microsoft.com/office/drawing/2014/main" id="{5218833F-204B-412C-9B6D-F9C7AF29E3A9}"/>
              </a:ext>
            </a:extLst>
          </p:cNvPr>
          <p:cNvGrpSpPr/>
          <p:nvPr/>
        </p:nvGrpSpPr>
        <p:grpSpPr>
          <a:xfrm>
            <a:off x="393915" y="4568333"/>
            <a:ext cx="454025" cy="376555"/>
            <a:chOff x="286339" y="4698770"/>
            <a:chExt cx="454025" cy="376555"/>
          </a:xfrm>
        </p:grpSpPr>
        <p:sp>
          <p:nvSpPr>
            <p:cNvPr id="78" name="object 52">
              <a:extLst>
                <a:ext uri="{FF2B5EF4-FFF2-40B4-BE49-F238E27FC236}">
                  <a16:creationId xmlns:a16="http://schemas.microsoft.com/office/drawing/2014/main" id="{ECE39FFD-0CE6-4C73-9DD1-72913BFB7217}"/>
                </a:ext>
              </a:extLst>
            </p:cNvPr>
            <p:cNvSpPr/>
            <p:nvPr/>
          </p:nvSpPr>
          <p:spPr>
            <a:xfrm>
              <a:off x="286339" y="4698770"/>
              <a:ext cx="454025" cy="376555"/>
            </a:xfrm>
            <a:custGeom>
              <a:avLst/>
              <a:gdLst/>
              <a:ahLst/>
              <a:cxnLst/>
              <a:rect l="l" t="t" r="r" b="b"/>
              <a:pathLst>
                <a:path w="454025" h="376554">
                  <a:moveTo>
                    <a:pt x="453467" y="0"/>
                  </a:moveTo>
                  <a:lnTo>
                    <a:pt x="0" y="0"/>
                  </a:lnTo>
                  <a:lnTo>
                    <a:pt x="0" y="376506"/>
                  </a:lnTo>
                  <a:lnTo>
                    <a:pt x="12700" y="363806"/>
                  </a:lnTo>
                  <a:lnTo>
                    <a:pt x="12700" y="12699"/>
                  </a:lnTo>
                  <a:lnTo>
                    <a:pt x="440767" y="12699"/>
                  </a:lnTo>
                  <a:lnTo>
                    <a:pt x="453467" y="0"/>
                  </a:lnTo>
                  <a:close/>
                </a:path>
              </a:pathLst>
            </a:custGeom>
            <a:solidFill>
              <a:srgbClr val="7F7F7F"/>
            </a:solidFill>
          </p:spPr>
          <p:txBody>
            <a:bodyPr wrap="square" lIns="0" tIns="0" rIns="0" bIns="0" rtlCol="0"/>
            <a:lstStyle/>
            <a:p>
              <a:endParaRPr/>
            </a:p>
          </p:txBody>
        </p:sp>
        <p:sp>
          <p:nvSpPr>
            <p:cNvPr id="79" name="object 53">
              <a:extLst>
                <a:ext uri="{FF2B5EF4-FFF2-40B4-BE49-F238E27FC236}">
                  <a16:creationId xmlns:a16="http://schemas.microsoft.com/office/drawing/2014/main" id="{F6ABD8AA-79C6-42B5-B9EF-20608158CD82}"/>
                </a:ext>
              </a:extLst>
            </p:cNvPr>
            <p:cNvSpPr/>
            <p:nvPr/>
          </p:nvSpPr>
          <p:spPr>
            <a:xfrm>
              <a:off x="286339" y="4698770"/>
              <a:ext cx="454025" cy="376555"/>
            </a:xfrm>
            <a:custGeom>
              <a:avLst/>
              <a:gdLst/>
              <a:ahLst/>
              <a:cxnLst/>
              <a:rect l="l" t="t" r="r" b="b"/>
              <a:pathLst>
                <a:path w="454025" h="376554">
                  <a:moveTo>
                    <a:pt x="453467" y="0"/>
                  </a:moveTo>
                  <a:lnTo>
                    <a:pt x="440767" y="12699"/>
                  </a:lnTo>
                  <a:lnTo>
                    <a:pt x="440767" y="363806"/>
                  </a:lnTo>
                  <a:lnTo>
                    <a:pt x="12700" y="363806"/>
                  </a:lnTo>
                  <a:lnTo>
                    <a:pt x="0" y="376506"/>
                  </a:lnTo>
                  <a:lnTo>
                    <a:pt x="453467" y="376506"/>
                  </a:lnTo>
                  <a:lnTo>
                    <a:pt x="453467" y="0"/>
                  </a:lnTo>
                  <a:close/>
                </a:path>
              </a:pathLst>
            </a:custGeom>
            <a:solidFill>
              <a:srgbClr val="BFBFBF"/>
            </a:solidFill>
          </p:spPr>
          <p:txBody>
            <a:bodyPr wrap="square" lIns="0" tIns="0" rIns="0" bIns="0" rtlCol="0"/>
            <a:lstStyle/>
            <a:p>
              <a:endParaRPr/>
            </a:p>
          </p:txBody>
        </p:sp>
      </p:grpSp>
      <p:sp>
        <p:nvSpPr>
          <p:cNvPr id="82" name="Title 81">
            <a:extLst>
              <a:ext uri="{FF2B5EF4-FFF2-40B4-BE49-F238E27FC236}">
                <a16:creationId xmlns:a16="http://schemas.microsoft.com/office/drawing/2014/main" id="{DC2CAA50-BAAA-4885-9453-715CCA4E77E2}"/>
              </a:ext>
            </a:extLst>
          </p:cNvPr>
          <p:cNvSpPr>
            <a:spLocks noGrp="1"/>
          </p:cNvSpPr>
          <p:nvPr>
            <p:ph type="title"/>
          </p:nvPr>
        </p:nvSpPr>
        <p:spPr/>
        <p:txBody>
          <a:bodyPr/>
          <a:lstStyle/>
          <a:p>
            <a:r>
              <a:rPr lang="en-US" dirty="0"/>
              <a:t>Knowledge Check</a:t>
            </a:r>
          </a:p>
        </p:txBody>
      </p:sp>
      <p:sp>
        <p:nvSpPr>
          <p:cNvPr id="3" name="Slide Number Placeholder 2">
            <a:extLst>
              <a:ext uri="{FF2B5EF4-FFF2-40B4-BE49-F238E27FC236}">
                <a16:creationId xmlns:a16="http://schemas.microsoft.com/office/drawing/2014/main" id="{B63E89C9-AC4B-4A42-85C8-036682CC0991}"/>
              </a:ext>
            </a:extLst>
          </p:cNvPr>
          <p:cNvSpPr>
            <a:spLocks noGrp="1"/>
          </p:cNvSpPr>
          <p:nvPr>
            <p:ph type="sldNum" sz="quarter" idx="4"/>
          </p:nvPr>
        </p:nvSpPr>
        <p:spPr/>
        <p:txBody>
          <a:bodyPr/>
          <a:lstStyle/>
          <a:p>
            <a:fld id="{5D2F3693-3E64-EA49-9E40-0333868C2033}" type="slidenum">
              <a:rPr lang="en-US" smtClean="0"/>
              <a:pPr/>
              <a:t>38</a:t>
            </a:fld>
            <a:r>
              <a:rPr lang="en-US" dirty="0"/>
              <a:t> of 108</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Content Placeholder 55">
            <a:extLst>
              <a:ext uri="{FF2B5EF4-FFF2-40B4-BE49-F238E27FC236}">
                <a16:creationId xmlns:a16="http://schemas.microsoft.com/office/drawing/2014/main" id="{924EED90-CF0A-4F24-86A7-93B7E0A3ADA4}"/>
              </a:ext>
            </a:extLst>
          </p:cNvPr>
          <p:cNvSpPr>
            <a:spLocks noGrp="1"/>
          </p:cNvSpPr>
          <p:nvPr>
            <p:ph idx="1"/>
          </p:nvPr>
        </p:nvSpPr>
        <p:spPr/>
        <p:txBody>
          <a:bodyPr/>
          <a:lstStyle/>
          <a:p>
            <a:r>
              <a:rPr lang="en-US" dirty="0"/>
              <a:t>In Studies 1 and 2, the most common adverse reactions among patients treated with FINTEPLA (≥10% and greater than placebo) were:</a:t>
            </a:r>
          </a:p>
          <a:p>
            <a:pPr lvl="1"/>
            <a:r>
              <a:rPr lang="en-US" dirty="0"/>
              <a:t>Rash and pruritus</a:t>
            </a:r>
          </a:p>
          <a:p>
            <a:pPr lvl="1"/>
            <a:r>
              <a:rPr lang="en-US" dirty="0"/>
              <a:t>Hypotension and weakness </a:t>
            </a:r>
          </a:p>
          <a:p>
            <a:pPr lvl="1"/>
            <a:r>
              <a:rPr lang="en-US" dirty="0"/>
              <a:t>Breathlessness and myalgia</a:t>
            </a:r>
          </a:p>
          <a:p>
            <a:pPr lvl="1"/>
            <a:r>
              <a:rPr lang="en-US" b="1" dirty="0"/>
              <a:t>Decreased appetite and diarrhea</a:t>
            </a:r>
          </a:p>
        </p:txBody>
      </p:sp>
      <p:sp>
        <p:nvSpPr>
          <p:cNvPr id="58" name="Title 57">
            <a:extLst>
              <a:ext uri="{FF2B5EF4-FFF2-40B4-BE49-F238E27FC236}">
                <a16:creationId xmlns:a16="http://schemas.microsoft.com/office/drawing/2014/main" id="{362CC5ED-63E0-4495-93C3-FEBA20CCF5BC}"/>
              </a:ext>
            </a:extLst>
          </p:cNvPr>
          <p:cNvSpPr>
            <a:spLocks noGrp="1"/>
          </p:cNvSpPr>
          <p:nvPr>
            <p:ph type="title"/>
          </p:nvPr>
        </p:nvSpPr>
        <p:spPr/>
        <p:txBody>
          <a:bodyPr/>
          <a:lstStyle/>
          <a:p>
            <a:r>
              <a:rPr lang="en-US" dirty="0"/>
              <a:t>Knowledge Check</a:t>
            </a:r>
          </a:p>
        </p:txBody>
      </p:sp>
      <p:sp>
        <p:nvSpPr>
          <p:cNvPr id="59" name="object 32">
            <a:extLst>
              <a:ext uri="{FF2B5EF4-FFF2-40B4-BE49-F238E27FC236}">
                <a16:creationId xmlns:a16="http://schemas.microsoft.com/office/drawing/2014/main" id="{ECAD04B2-469A-423E-877C-39CFFE433B23}"/>
              </a:ext>
            </a:extLst>
          </p:cNvPr>
          <p:cNvSpPr txBox="1"/>
          <p:nvPr/>
        </p:nvSpPr>
        <p:spPr>
          <a:xfrm>
            <a:off x="561678" y="3138442"/>
            <a:ext cx="163195" cy="203200"/>
          </a:xfrm>
          <a:prstGeom prst="rect">
            <a:avLst/>
          </a:prstGeom>
        </p:spPr>
        <p:txBody>
          <a:bodyPr vert="horz" wrap="square" lIns="0" tIns="0" rIns="0" bIns="0" rtlCol="0">
            <a:spAutoFit/>
          </a:bodyPr>
          <a:lstStyle/>
          <a:p>
            <a:pPr>
              <a:lnSpc>
                <a:spcPts val="1585"/>
              </a:lnSpc>
            </a:pPr>
            <a:r>
              <a:rPr sz="1450" spc="-10" dirty="0">
                <a:solidFill>
                  <a:srgbClr val="4B8B2B"/>
                </a:solidFill>
                <a:latin typeface="Wingdings"/>
                <a:cs typeface="Wingdings"/>
              </a:rPr>
              <a:t></a:t>
            </a:r>
            <a:endParaRPr sz="1450">
              <a:latin typeface="Wingdings"/>
              <a:cs typeface="Wingdings"/>
            </a:endParaRPr>
          </a:p>
        </p:txBody>
      </p:sp>
      <p:sp>
        <p:nvSpPr>
          <p:cNvPr id="60" name="object 33">
            <a:extLst>
              <a:ext uri="{FF2B5EF4-FFF2-40B4-BE49-F238E27FC236}">
                <a16:creationId xmlns:a16="http://schemas.microsoft.com/office/drawing/2014/main" id="{4B7ECD6C-1772-4125-8780-35F18537A708}"/>
              </a:ext>
            </a:extLst>
          </p:cNvPr>
          <p:cNvSpPr txBox="1"/>
          <p:nvPr/>
        </p:nvSpPr>
        <p:spPr>
          <a:xfrm>
            <a:off x="561678" y="3656602"/>
            <a:ext cx="163195" cy="203200"/>
          </a:xfrm>
          <a:prstGeom prst="rect">
            <a:avLst/>
          </a:prstGeom>
        </p:spPr>
        <p:txBody>
          <a:bodyPr vert="horz" wrap="square" lIns="0" tIns="0" rIns="0" bIns="0" rtlCol="0">
            <a:spAutoFit/>
          </a:bodyPr>
          <a:lstStyle/>
          <a:p>
            <a:pPr>
              <a:lnSpc>
                <a:spcPts val="1585"/>
              </a:lnSpc>
            </a:pPr>
            <a:r>
              <a:rPr sz="1450" spc="-10" dirty="0">
                <a:solidFill>
                  <a:srgbClr val="4B8B2B"/>
                </a:solidFill>
                <a:latin typeface="Wingdings"/>
                <a:cs typeface="Wingdings"/>
              </a:rPr>
              <a:t></a:t>
            </a:r>
            <a:endParaRPr sz="1450">
              <a:latin typeface="Wingdings"/>
              <a:cs typeface="Wingdings"/>
            </a:endParaRPr>
          </a:p>
        </p:txBody>
      </p:sp>
      <p:sp>
        <p:nvSpPr>
          <p:cNvPr id="61" name="object 34">
            <a:extLst>
              <a:ext uri="{FF2B5EF4-FFF2-40B4-BE49-F238E27FC236}">
                <a16:creationId xmlns:a16="http://schemas.microsoft.com/office/drawing/2014/main" id="{16D26FEE-3D60-4EE7-9A97-8D361BBA7152}"/>
              </a:ext>
            </a:extLst>
          </p:cNvPr>
          <p:cNvSpPr txBox="1"/>
          <p:nvPr/>
        </p:nvSpPr>
        <p:spPr>
          <a:xfrm>
            <a:off x="561678" y="4174762"/>
            <a:ext cx="163195" cy="203200"/>
          </a:xfrm>
          <a:prstGeom prst="rect">
            <a:avLst/>
          </a:prstGeom>
        </p:spPr>
        <p:txBody>
          <a:bodyPr vert="horz" wrap="square" lIns="0" tIns="0" rIns="0" bIns="0" rtlCol="0">
            <a:spAutoFit/>
          </a:bodyPr>
          <a:lstStyle/>
          <a:p>
            <a:pPr>
              <a:lnSpc>
                <a:spcPts val="1585"/>
              </a:lnSpc>
            </a:pPr>
            <a:r>
              <a:rPr sz="1450" spc="-10" dirty="0">
                <a:solidFill>
                  <a:srgbClr val="4B8B2B"/>
                </a:solidFill>
                <a:latin typeface="Wingdings"/>
                <a:cs typeface="Wingdings"/>
              </a:rPr>
              <a:t></a:t>
            </a:r>
            <a:endParaRPr sz="1450">
              <a:latin typeface="Wingdings"/>
              <a:cs typeface="Wingdings"/>
            </a:endParaRPr>
          </a:p>
        </p:txBody>
      </p:sp>
      <p:sp>
        <p:nvSpPr>
          <p:cNvPr id="62" name="object 35">
            <a:extLst>
              <a:ext uri="{FF2B5EF4-FFF2-40B4-BE49-F238E27FC236}">
                <a16:creationId xmlns:a16="http://schemas.microsoft.com/office/drawing/2014/main" id="{3D0CF726-11A6-47C2-AA7C-1DAC78427EE4}"/>
              </a:ext>
            </a:extLst>
          </p:cNvPr>
          <p:cNvSpPr txBox="1"/>
          <p:nvPr/>
        </p:nvSpPr>
        <p:spPr>
          <a:xfrm>
            <a:off x="561678" y="4692922"/>
            <a:ext cx="163195" cy="203200"/>
          </a:xfrm>
          <a:prstGeom prst="rect">
            <a:avLst/>
          </a:prstGeom>
        </p:spPr>
        <p:txBody>
          <a:bodyPr vert="horz" wrap="square" lIns="0" tIns="0" rIns="0" bIns="0" rtlCol="0">
            <a:spAutoFit/>
          </a:bodyPr>
          <a:lstStyle/>
          <a:p>
            <a:pPr>
              <a:lnSpc>
                <a:spcPts val="1585"/>
              </a:lnSpc>
            </a:pPr>
            <a:r>
              <a:rPr sz="1450" spc="-10" dirty="0">
                <a:solidFill>
                  <a:srgbClr val="4B8B2B"/>
                </a:solidFill>
                <a:latin typeface="Wingdings"/>
                <a:cs typeface="Wingdings"/>
              </a:rPr>
              <a:t></a:t>
            </a:r>
            <a:endParaRPr sz="1450">
              <a:latin typeface="Wingdings"/>
              <a:cs typeface="Wingdings"/>
            </a:endParaRPr>
          </a:p>
        </p:txBody>
      </p:sp>
      <p:sp>
        <p:nvSpPr>
          <p:cNvPr id="63" name="object 38">
            <a:extLst>
              <a:ext uri="{FF2B5EF4-FFF2-40B4-BE49-F238E27FC236}">
                <a16:creationId xmlns:a16="http://schemas.microsoft.com/office/drawing/2014/main" id="{D4F291C0-42AB-479D-8BE4-22460155F6FA}"/>
              </a:ext>
            </a:extLst>
          </p:cNvPr>
          <p:cNvSpPr/>
          <p:nvPr/>
        </p:nvSpPr>
        <p:spPr>
          <a:xfrm>
            <a:off x="381215" y="2999311"/>
            <a:ext cx="479425" cy="401955"/>
          </a:xfrm>
          <a:custGeom>
            <a:avLst/>
            <a:gdLst/>
            <a:ahLst/>
            <a:cxnLst/>
            <a:rect l="l" t="t" r="r" b="b"/>
            <a:pathLst>
              <a:path w="479425" h="401954">
                <a:moveTo>
                  <a:pt x="478867" y="0"/>
                </a:moveTo>
                <a:lnTo>
                  <a:pt x="0" y="0"/>
                </a:lnTo>
                <a:lnTo>
                  <a:pt x="0" y="401906"/>
                </a:lnTo>
                <a:lnTo>
                  <a:pt x="478867" y="401906"/>
                </a:lnTo>
                <a:lnTo>
                  <a:pt x="478867" y="0"/>
                </a:lnTo>
                <a:close/>
              </a:path>
            </a:pathLst>
          </a:custGeom>
          <a:solidFill>
            <a:srgbClr val="FFFFFF"/>
          </a:solidFill>
        </p:spPr>
        <p:txBody>
          <a:bodyPr wrap="square" lIns="0" tIns="0" rIns="0" bIns="0" rtlCol="0"/>
          <a:lstStyle/>
          <a:p>
            <a:endParaRPr/>
          </a:p>
        </p:txBody>
      </p:sp>
      <p:grpSp>
        <p:nvGrpSpPr>
          <p:cNvPr id="64" name="object 39">
            <a:extLst>
              <a:ext uri="{FF2B5EF4-FFF2-40B4-BE49-F238E27FC236}">
                <a16:creationId xmlns:a16="http://schemas.microsoft.com/office/drawing/2014/main" id="{9063C841-ED39-49A5-A8DB-2EB1B58483ED}"/>
              </a:ext>
            </a:extLst>
          </p:cNvPr>
          <p:cNvGrpSpPr/>
          <p:nvPr/>
        </p:nvGrpSpPr>
        <p:grpSpPr>
          <a:xfrm>
            <a:off x="393915" y="3012011"/>
            <a:ext cx="454025" cy="376555"/>
            <a:chOff x="286339" y="3142448"/>
            <a:chExt cx="454025" cy="376555"/>
          </a:xfrm>
        </p:grpSpPr>
        <p:sp>
          <p:nvSpPr>
            <p:cNvPr id="65" name="object 40">
              <a:extLst>
                <a:ext uri="{FF2B5EF4-FFF2-40B4-BE49-F238E27FC236}">
                  <a16:creationId xmlns:a16="http://schemas.microsoft.com/office/drawing/2014/main" id="{07D2CFAE-5CA9-418E-8244-5F67484E859F}"/>
                </a:ext>
              </a:extLst>
            </p:cNvPr>
            <p:cNvSpPr/>
            <p:nvPr/>
          </p:nvSpPr>
          <p:spPr>
            <a:xfrm>
              <a:off x="286339" y="3142448"/>
              <a:ext cx="454025" cy="376555"/>
            </a:xfrm>
            <a:custGeom>
              <a:avLst/>
              <a:gdLst/>
              <a:ahLst/>
              <a:cxnLst/>
              <a:rect l="l" t="t" r="r" b="b"/>
              <a:pathLst>
                <a:path w="454025" h="376554">
                  <a:moveTo>
                    <a:pt x="453467" y="0"/>
                  </a:moveTo>
                  <a:lnTo>
                    <a:pt x="0" y="0"/>
                  </a:lnTo>
                  <a:lnTo>
                    <a:pt x="0" y="376506"/>
                  </a:lnTo>
                  <a:lnTo>
                    <a:pt x="12700" y="363806"/>
                  </a:lnTo>
                  <a:lnTo>
                    <a:pt x="12700" y="12700"/>
                  </a:lnTo>
                  <a:lnTo>
                    <a:pt x="440767" y="12700"/>
                  </a:lnTo>
                  <a:lnTo>
                    <a:pt x="453467" y="0"/>
                  </a:lnTo>
                  <a:close/>
                </a:path>
              </a:pathLst>
            </a:custGeom>
            <a:solidFill>
              <a:srgbClr val="7F7F7F"/>
            </a:solidFill>
          </p:spPr>
          <p:txBody>
            <a:bodyPr wrap="square" lIns="0" tIns="0" rIns="0" bIns="0" rtlCol="0"/>
            <a:lstStyle/>
            <a:p>
              <a:endParaRPr/>
            </a:p>
          </p:txBody>
        </p:sp>
        <p:sp>
          <p:nvSpPr>
            <p:cNvPr id="66" name="object 41">
              <a:extLst>
                <a:ext uri="{FF2B5EF4-FFF2-40B4-BE49-F238E27FC236}">
                  <a16:creationId xmlns:a16="http://schemas.microsoft.com/office/drawing/2014/main" id="{05F58A3F-5F76-42F5-B76D-113552F4BCB2}"/>
                </a:ext>
              </a:extLst>
            </p:cNvPr>
            <p:cNvSpPr/>
            <p:nvPr/>
          </p:nvSpPr>
          <p:spPr>
            <a:xfrm>
              <a:off x="286339" y="3142448"/>
              <a:ext cx="454025" cy="376555"/>
            </a:xfrm>
            <a:custGeom>
              <a:avLst/>
              <a:gdLst/>
              <a:ahLst/>
              <a:cxnLst/>
              <a:rect l="l" t="t" r="r" b="b"/>
              <a:pathLst>
                <a:path w="454025" h="376554">
                  <a:moveTo>
                    <a:pt x="453467" y="0"/>
                  </a:moveTo>
                  <a:lnTo>
                    <a:pt x="440767" y="12700"/>
                  </a:lnTo>
                  <a:lnTo>
                    <a:pt x="440767" y="363806"/>
                  </a:lnTo>
                  <a:lnTo>
                    <a:pt x="12700" y="363806"/>
                  </a:lnTo>
                  <a:lnTo>
                    <a:pt x="0" y="376506"/>
                  </a:lnTo>
                  <a:lnTo>
                    <a:pt x="453467" y="376506"/>
                  </a:lnTo>
                  <a:lnTo>
                    <a:pt x="453467" y="0"/>
                  </a:lnTo>
                  <a:close/>
                </a:path>
              </a:pathLst>
            </a:custGeom>
            <a:solidFill>
              <a:srgbClr val="BFBFBF"/>
            </a:solidFill>
          </p:spPr>
          <p:txBody>
            <a:bodyPr wrap="square" lIns="0" tIns="0" rIns="0" bIns="0" rtlCol="0"/>
            <a:lstStyle/>
            <a:p>
              <a:endParaRPr/>
            </a:p>
          </p:txBody>
        </p:sp>
      </p:grpSp>
      <p:sp>
        <p:nvSpPr>
          <p:cNvPr id="67" name="object 42">
            <a:extLst>
              <a:ext uri="{FF2B5EF4-FFF2-40B4-BE49-F238E27FC236}">
                <a16:creationId xmlns:a16="http://schemas.microsoft.com/office/drawing/2014/main" id="{F1E8D5C1-46E5-4E80-92E1-2F806089D939}"/>
              </a:ext>
            </a:extLst>
          </p:cNvPr>
          <p:cNvSpPr/>
          <p:nvPr/>
        </p:nvSpPr>
        <p:spPr>
          <a:xfrm>
            <a:off x="381215" y="3520938"/>
            <a:ext cx="479425" cy="401955"/>
          </a:xfrm>
          <a:custGeom>
            <a:avLst/>
            <a:gdLst/>
            <a:ahLst/>
            <a:cxnLst/>
            <a:rect l="l" t="t" r="r" b="b"/>
            <a:pathLst>
              <a:path w="479425" h="401954">
                <a:moveTo>
                  <a:pt x="478867" y="0"/>
                </a:moveTo>
                <a:lnTo>
                  <a:pt x="0" y="0"/>
                </a:lnTo>
                <a:lnTo>
                  <a:pt x="0" y="401906"/>
                </a:lnTo>
                <a:lnTo>
                  <a:pt x="478867" y="401906"/>
                </a:lnTo>
                <a:lnTo>
                  <a:pt x="478867" y="0"/>
                </a:lnTo>
                <a:close/>
              </a:path>
            </a:pathLst>
          </a:custGeom>
          <a:solidFill>
            <a:srgbClr val="FFFFFF"/>
          </a:solidFill>
        </p:spPr>
        <p:txBody>
          <a:bodyPr wrap="square" lIns="0" tIns="0" rIns="0" bIns="0" rtlCol="0"/>
          <a:lstStyle/>
          <a:p>
            <a:endParaRPr/>
          </a:p>
        </p:txBody>
      </p:sp>
      <p:grpSp>
        <p:nvGrpSpPr>
          <p:cNvPr id="68" name="object 43">
            <a:extLst>
              <a:ext uri="{FF2B5EF4-FFF2-40B4-BE49-F238E27FC236}">
                <a16:creationId xmlns:a16="http://schemas.microsoft.com/office/drawing/2014/main" id="{4B7BF725-9DB6-43DF-9EBD-B904E4A1C61F}"/>
              </a:ext>
            </a:extLst>
          </p:cNvPr>
          <p:cNvGrpSpPr/>
          <p:nvPr/>
        </p:nvGrpSpPr>
        <p:grpSpPr>
          <a:xfrm>
            <a:off x="393915" y="3533638"/>
            <a:ext cx="454025" cy="376555"/>
            <a:chOff x="286339" y="3664075"/>
            <a:chExt cx="454025" cy="376555"/>
          </a:xfrm>
        </p:grpSpPr>
        <p:sp>
          <p:nvSpPr>
            <p:cNvPr id="69" name="object 44">
              <a:extLst>
                <a:ext uri="{FF2B5EF4-FFF2-40B4-BE49-F238E27FC236}">
                  <a16:creationId xmlns:a16="http://schemas.microsoft.com/office/drawing/2014/main" id="{8BA1D082-D3FC-4416-BD55-FDFB96F20181}"/>
                </a:ext>
              </a:extLst>
            </p:cNvPr>
            <p:cNvSpPr/>
            <p:nvPr/>
          </p:nvSpPr>
          <p:spPr>
            <a:xfrm>
              <a:off x="286339" y="3664075"/>
              <a:ext cx="454025" cy="376555"/>
            </a:xfrm>
            <a:custGeom>
              <a:avLst/>
              <a:gdLst/>
              <a:ahLst/>
              <a:cxnLst/>
              <a:rect l="l" t="t" r="r" b="b"/>
              <a:pathLst>
                <a:path w="454025" h="376554">
                  <a:moveTo>
                    <a:pt x="453467" y="0"/>
                  </a:moveTo>
                  <a:lnTo>
                    <a:pt x="0" y="0"/>
                  </a:lnTo>
                  <a:lnTo>
                    <a:pt x="0" y="376506"/>
                  </a:lnTo>
                  <a:lnTo>
                    <a:pt x="12700" y="363806"/>
                  </a:lnTo>
                  <a:lnTo>
                    <a:pt x="12700" y="12699"/>
                  </a:lnTo>
                  <a:lnTo>
                    <a:pt x="440767" y="12699"/>
                  </a:lnTo>
                  <a:lnTo>
                    <a:pt x="453467" y="0"/>
                  </a:lnTo>
                  <a:close/>
                </a:path>
              </a:pathLst>
            </a:custGeom>
            <a:solidFill>
              <a:srgbClr val="7F7F7F"/>
            </a:solidFill>
          </p:spPr>
          <p:txBody>
            <a:bodyPr wrap="square" lIns="0" tIns="0" rIns="0" bIns="0" rtlCol="0"/>
            <a:lstStyle/>
            <a:p>
              <a:endParaRPr/>
            </a:p>
          </p:txBody>
        </p:sp>
        <p:sp>
          <p:nvSpPr>
            <p:cNvPr id="70" name="object 45">
              <a:extLst>
                <a:ext uri="{FF2B5EF4-FFF2-40B4-BE49-F238E27FC236}">
                  <a16:creationId xmlns:a16="http://schemas.microsoft.com/office/drawing/2014/main" id="{34FA39A7-F43A-4F3F-93A4-7092DC528891}"/>
                </a:ext>
              </a:extLst>
            </p:cNvPr>
            <p:cNvSpPr/>
            <p:nvPr/>
          </p:nvSpPr>
          <p:spPr>
            <a:xfrm>
              <a:off x="286339" y="3664075"/>
              <a:ext cx="454025" cy="376555"/>
            </a:xfrm>
            <a:custGeom>
              <a:avLst/>
              <a:gdLst/>
              <a:ahLst/>
              <a:cxnLst/>
              <a:rect l="l" t="t" r="r" b="b"/>
              <a:pathLst>
                <a:path w="454025" h="376554">
                  <a:moveTo>
                    <a:pt x="453467" y="0"/>
                  </a:moveTo>
                  <a:lnTo>
                    <a:pt x="440767" y="12699"/>
                  </a:lnTo>
                  <a:lnTo>
                    <a:pt x="440767" y="363806"/>
                  </a:lnTo>
                  <a:lnTo>
                    <a:pt x="12700" y="363806"/>
                  </a:lnTo>
                  <a:lnTo>
                    <a:pt x="0" y="376506"/>
                  </a:lnTo>
                  <a:lnTo>
                    <a:pt x="453467" y="376506"/>
                  </a:lnTo>
                  <a:lnTo>
                    <a:pt x="453467" y="0"/>
                  </a:lnTo>
                  <a:close/>
                </a:path>
              </a:pathLst>
            </a:custGeom>
            <a:solidFill>
              <a:srgbClr val="BFBFBF"/>
            </a:solidFill>
          </p:spPr>
          <p:txBody>
            <a:bodyPr wrap="square" lIns="0" tIns="0" rIns="0" bIns="0" rtlCol="0"/>
            <a:lstStyle/>
            <a:p>
              <a:endParaRPr/>
            </a:p>
          </p:txBody>
        </p:sp>
      </p:grpSp>
      <p:sp>
        <p:nvSpPr>
          <p:cNvPr id="71" name="object 46">
            <a:extLst>
              <a:ext uri="{FF2B5EF4-FFF2-40B4-BE49-F238E27FC236}">
                <a16:creationId xmlns:a16="http://schemas.microsoft.com/office/drawing/2014/main" id="{133DD037-7768-493B-8822-201D37737B55}"/>
              </a:ext>
            </a:extLst>
          </p:cNvPr>
          <p:cNvSpPr/>
          <p:nvPr/>
        </p:nvSpPr>
        <p:spPr>
          <a:xfrm>
            <a:off x="381215" y="4059659"/>
            <a:ext cx="479425" cy="401955"/>
          </a:xfrm>
          <a:custGeom>
            <a:avLst/>
            <a:gdLst/>
            <a:ahLst/>
            <a:cxnLst/>
            <a:rect l="l" t="t" r="r" b="b"/>
            <a:pathLst>
              <a:path w="479425" h="401954">
                <a:moveTo>
                  <a:pt x="478867" y="0"/>
                </a:moveTo>
                <a:lnTo>
                  <a:pt x="0" y="0"/>
                </a:lnTo>
                <a:lnTo>
                  <a:pt x="0" y="401906"/>
                </a:lnTo>
                <a:lnTo>
                  <a:pt x="478867" y="401906"/>
                </a:lnTo>
                <a:lnTo>
                  <a:pt x="478867" y="0"/>
                </a:lnTo>
                <a:close/>
              </a:path>
            </a:pathLst>
          </a:custGeom>
          <a:solidFill>
            <a:srgbClr val="FFFFFF"/>
          </a:solidFill>
        </p:spPr>
        <p:txBody>
          <a:bodyPr wrap="square" lIns="0" tIns="0" rIns="0" bIns="0" rtlCol="0"/>
          <a:lstStyle/>
          <a:p>
            <a:endParaRPr/>
          </a:p>
        </p:txBody>
      </p:sp>
      <p:grpSp>
        <p:nvGrpSpPr>
          <p:cNvPr id="72" name="object 47">
            <a:extLst>
              <a:ext uri="{FF2B5EF4-FFF2-40B4-BE49-F238E27FC236}">
                <a16:creationId xmlns:a16="http://schemas.microsoft.com/office/drawing/2014/main" id="{5398F7EF-DE68-4E28-9C5F-64827C9A8C06}"/>
              </a:ext>
            </a:extLst>
          </p:cNvPr>
          <p:cNvGrpSpPr/>
          <p:nvPr/>
        </p:nvGrpSpPr>
        <p:grpSpPr>
          <a:xfrm>
            <a:off x="393915" y="4072359"/>
            <a:ext cx="454025" cy="376555"/>
            <a:chOff x="286339" y="4202796"/>
            <a:chExt cx="454025" cy="376555"/>
          </a:xfrm>
        </p:grpSpPr>
        <p:sp>
          <p:nvSpPr>
            <p:cNvPr id="73" name="object 48">
              <a:extLst>
                <a:ext uri="{FF2B5EF4-FFF2-40B4-BE49-F238E27FC236}">
                  <a16:creationId xmlns:a16="http://schemas.microsoft.com/office/drawing/2014/main" id="{7144CC67-E0AE-4B66-B54C-30409A48CDF3}"/>
                </a:ext>
              </a:extLst>
            </p:cNvPr>
            <p:cNvSpPr/>
            <p:nvPr/>
          </p:nvSpPr>
          <p:spPr>
            <a:xfrm>
              <a:off x="286339" y="4202796"/>
              <a:ext cx="454025" cy="376555"/>
            </a:xfrm>
            <a:custGeom>
              <a:avLst/>
              <a:gdLst/>
              <a:ahLst/>
              <a:cxnLst/>
              <a:rect l="l" t="t" r="r" b="b"/>
              <a:pathLst>
                <a:path w="454025" h="376554">
                  <a:moveTo>
                    <a:pt x="453467" y="0"/>
                  </a:moveTo>
                  <a:lnTo>
                    <a:pt x="0" y="0"/>
                  </a:lnTo>
                  <a:lnTo>
                    <a:pt x="0" y="376506"/>
                  </a:lnTo>
                  <a:lnTo>
                    <a:pt x="12700" y="363806"/>
                  </a:lnTo>
                  <a:lnTo>
                    <a:pt x="12700" y="12699"/>
                  </a:lnTo>
                  <a:lnTo>
                    <a:pt x="440767" y="12699"/>
                  </a:lnTo>
                  <a:lnTo>
                    <a:pt x="453467" y="0"/>
                  </a:lnTo>
                  <a:close/>
                </a:path>
              </a:pathLst>
            </a:custGeom>
            <a:solidFill>
              <a:srgbClr val="7F7F7F"/>
            </a:solidFill>
          </p:spPr>
          <p:txBody>
            <a:bodyPr wrap="square" lIns="0" tIns="0" rIns="0" bIns="0" rtlCol="0"/>
            <a:lstStyle/>
            <a:p>
              <a:endParaRPr/>
            </a:p>
          </p:txBody>
        </p:sp>
        <p:sp>
          <p:nvSpPr>
            <p:cNvPr id="74" name="object 49">
              <a:extLst>
                <a:ext uri="{FF2B5EF4-FFF2-40B4-BE49-F238E27FC236}">
                  <a16:creationId xmlns:a16="http://schemas.microsoft.com/office/drawing/2014/main" id="{406ED986-4718-4F94-946E-22D9817430BF}"/>
                </a:ext>
              </a:extLst>
            </p:cNvPr>
            <p:cNvSpPr/>
            <p:nvPr/>
          </p:nvSpPr>
          <p:spPr>
            <a:xfrm>
              <a:off x="286339" y="4202796"/>
              <a:ext cx="454025" cy="376555"/>
            </a:xfrm>
            <a:custGeom>
              <a:avLst/>
              <a:gdLst/>
              <a:ahLst/>
              <a:cxnLst/>
              <a:rect l="l" t="t" r="r" b="b"/>
              <a:pathLst>
                <a:path w="454025" h="376554">
                  <a:moveTo>
                    <a:pt x="453467" y="0"/>
                  </a:moveTo>
                  <a:lnTo>
                    <a:pt x="440767" y="12699"/>
                  </a:lnTo>
                  <a:lnTo>
                    <a:pt x="440767" y="363806"/>
                  </a:lnTo>
                  <a:lnTo>
                    <a:pt x="12700" y="363806"/>
                  </a:lnTo>
                  <a:lnTo>
                    <a:pt x="0" y="376506"/>
                  </a:lnTo>
                  <a:lnTo>
                    <a:pt x="453467" y="376506"/>
                  </a:lnTo>
                  <a:lnTo>
                    <a:pt x="453467" y="0"/>
                  </a:lnTo>
                  <a:close/>
                </a:path>
              </a:pathLst>
            </a:custGeom>
            <a:solidFill>
              <a:srgbClr val="BFBFBF"/>
            </a:solidFill>
          </p:spPr>
          <p:txBody>
            <a:bodyPr wrap="square" lIns="0" tIns="0" rIns="0" bIns="0" rtlCol="0"/>
            <a:lstStyle/>
            <a:p>
              <a:endParaRPr/>
            </a:p>
          </p:txBody>
        </p:sp>
      </p:grpSp>
      <p:sp>
        <p:nvSpPr>
          <p:cNvPr id="75" name="object 50">
            <a:extLst>
              <a:ext uri="{FF2B5EF4-FFF2-40B4-BE49-F238E27FC236}">
                <a16:creationId xmlns:a16="http://schemas.microsoft.com/office/drawing/2014/main" id="{79048D4A-43A9-486D-8557-A3C9EBCC7C25}"/>
              </a:ext>
            </a:extLst>
          </p:cNvPr>
          <p:cNvSpPr/>
          <p:nvPr/>
        </p:nvSpPr>
        <p:spPr>
          <a:xfrm>
            <a:off x="381215" y="4555633"/>
            <a:ext cx="479425" cy="401955"/>
          </a:xfrm>
          <a:custGeom>
            <a:avLst/>
            <a:gdLst/>
            <a:ahLst/>
            <a:cxnLst/>
            <a:rect l="l" t="t" r="r" b="b"/>
            <a:pathLst>
              <a:path w="479425" h="401954">
                <a:moveTo>
                  <a:pt x="478867" y="0"/>
                </a:moveTo>
                <a:lnTo>
                  <a:pt x="0" y="0"/>
                </a:lnTo>
                <a:lnTo>
                  <a:pt x="0" y="401906"/>
                </a:lnTo>
                <a:lnTo>
                  <a:pt x="478867" y="401906"/>
                </a:lnTo>
                <a:lnTo>
                  <a:pt x="478867" y="0"/>
                </a:lnTo>
                <a:close/>
              </a:path>
            </a:pathLst>
          </a:custGeom>
          <a:solidFill>
            <a:srgbClr val="FFFFFF"/>
          </a:solidFill>
        </p:spPr>
        <p:txBody>
          <a:bodyPr wrap="square" lIns="0" tIns="0" rIns="0" bIns="0" rtlCol="0"/>
          <a:lstStyle/>
          <a:p>
            <a:endParaRPr/>
          </a:p>
        </p:txBody>
      </p:sp>
      <p:grpSp>
        <p:nvGrpSpPr>
          <p:cNvPr id="76" name="object 51">
            <a:extLst>
              <a:ext uri="{FF2B5EF4-FFF2-40B4-BE49-F238E27FC236}">
                <a16:creationId xmlns:a16="http://schemas.microsoft.com/office/drawing/2014/main" id="{0E5E9668-B90A-4162-B609-10C4A9E2B600}"/>
              </a:ext>
            </a:extLst>
          </p:cNvPr>
          <p:cNvGrpSpPr/>
          <p:nvPr/>
        </p:nvGrpSpPr>
        <p:grpSpPr>
          <a:xfrm>
            <a:off x="393915" y="4568333"/>
            <a:ext cx="454025" cy="376555"/>
            <a:chOff x="286339" y="4698770"/>
            <a:chExt cx="454025" cy="376555"/>
          </a:xfrm>
        </p:grpSpPr>
        <p:sp>
          <p:nvSpPr>
            <p:cNvPr id="77" name="object 52">
              <a:extLst>
                <a:ext uri="{FF2B5EF4-FFF2-40B4-BE49-F238E27FC236}">
                  <a16:creationId xmlns:a16="http://schemas.microsoft.com/office/drawing/2014/main" id="{A51A5161-02F6-42D8-A797-F3B8F980CFBD}"/>
                </a:ext>
              </a:extLst>
            </p:cNvPr>
            <p:cNvSpPr/>
            <p:nvPr/>
          </p:nvSpPr>
          <p:spPr>
            <a:xfrm>
              <a:off x="286339" y="4698770"/>
              <a:ext cx="454025" cy="376555"/>
            </a:xfrm>
            <a:custGeom>
              <a:avLst/>
              <a:gdLst/>
              <a:ahLst/>
              <a:cxnLst/>
              <a:rect l="l" t="t" r="r" b="b"/>
              <a:pathLst>
                <a:path w="454025" h="376554">
                  <a:moveTo>
                    <a:pt x="453467" y="0"/>
                  </a:moveTo>
                  <a:lnTo>
                    <a:pt x="0" y="0"/>
                  </a:lnTo>
                  <a:lnTo>
                    <a:pt x="0" y="376506"/>
                  </a:lnTo>
                  <a:lnTo>
                    <a:pt x="12700" y="363806"/>
                  </a:lnTo>
                  <a:lnTo>
                    <a:pt x="12700" y="12699"/>
                  </a:lnTo>
                  <a:lnTo>
                    <a:pt x="440767" y="12699"/>
                  </a:lnTo>
                  <a:lnTo>
                    <a:pt x="453467" y="0"/>
                  </a:lnTo>
                  <a:close/>
                </a:path>
              </a:pathLst>
            </a:custGeom>
            <a:solidFill>
              <a:srgbClr val="7F7F7F"/>
            </a:solidFill>
          </p:spPr>
          <p:txBody>
            <a:bodyPr wrap="square" lIns="0" tIns="0" rIns="0" bIns="0" rtlCol="0"/>
            <a:lstStyle/>
            <a:p>
              <a:endParaRPr/>
            </a:p>
          </p:txBody>
        </p:sp>
        <p:sp>
          <p:nvSpPr>
            <p:cNvPr id="78" name="object 53">
              <a:extLst>
                <a:ext uri="{FF2B5EF4-FFF2-40B4-BE49-F238E27FC236}">
                  <a16:creationId xmlns:a16="http://schemas.microsoft.com/office/drawing/2014/main" id="{77185FED-385A-4EF7-9562-67E3842CC0CF}"/>
                </a:ext>
              </a:extLst>
            </p:cNvPr>
            <p:cNvSpPr/>
            <p:nvPr/>
          </p:nvSpPr>
          <p:spPr>
            <a:xfrm>
              <a:off x="286339" y="4698770"/>
              <a:ext cx="454025" cy="376555"/>
            </a:xfrm>
            <a:custGeom>
              <a:avLst/>
              <a:gdLst/>
              <a:ahLst/>
              <a:cxnLst/>
              <a:rect l="l" t="t" r="r" b="b"/>
              <a:pathLst>
                <a:path w="454025" h="376554">
                  <a:moveTo>
                    <a:pt x="453467" y="0"/>
                  </a:moveTo>
                  <a:lnTo>
                    <a:pt x="440767" y="12699"/>
                  </a:lnTo>
                  <a:lnTo>
                    <a:pt x="440767" y="363806"/>
                  </a:lnTo>
                  <a:lnTo>
                    <a:pt x="12700" y="363806"/>
                  </a:lnTo>
                  <a:lnTo>
                    <a:pt x="0" y="376506"/>
                  </a:lnTo>
                  <a:lnTo>
                    <a:pt x="453467" y="376506"/>
                  </a:lnTo>
                  <a:lnTo>
                    <a:pt x="453467" y="0"/>
                  </a:lnTo>
                  <a:close/>
                </a:path>
              </a:pathLst>
            </a:custGeom>
            <a:solidFill>
              <a:srgbClr val="BFBFBF"/>
            </a:solidFill>
          </p:spPr>
          <p:txBody>
            <a:bodyPr wrap="square" lIns="0" tIns="0" rIns="0" bIns="0" rtlCol="0"/>
            <a:lstStyle/>
            <a:p>
              <a:endParaRPr/>
            </a:p>
          </p:txBody>
        </p:sp>
      </p:grpSp>
      <p:sp>
        <p:nvSpPr>
          <p:cNvPr id="79" name="TextBox 78">
            <a:extLst>
              <a:ext uri="{FF2B5EF4-FFF2-40B4-BE49-F238E27FC236}">
                <a16:creationId xmlns:a16="http://schemas.microsoft.com/office/drawing/2014/main" id="{2F17BB13-0580-433E-8EEF-B6D5BE877CE8}"/>
              </a:ext>
            </a:extLst>
          </p:cNvPr>
          <p:cNvSpPr txBox="1"/>
          <p:nvPr/>
        </p:nvSpPr>
        <p:spPr>
          <a:xfrm>
            <a:off x="352436" y="4478331"/>
            <a:ext cx="479425" cy="646331"/>
          </a:xfrm>
          <a:prstGeom prst="rect">
            <a:avLst/>
          </a:prstGeom>
          <a:noFill/>
        </p:spPr>
        <p:txBody>
          <a:bodyPr wrap="square">
            <a:spAutoFit/>
          </a:bodyPr>
          <a:lstStyle/>
          <a:p>
            <a:pPr marR="0" lvl="0" indent="0" algn="l" defTabSz="914400" rtl="0" eaLnBrk="1" fontAlgn="auto" latinLnBrk="0" hangingPunct="1">
              <a:lnSpc>
                <a:spcPct val="100000"/>
              </a:lnSpc>
              <a:spcAft>
                <a:spcPts val="0"/>
              </a:spcAft>
              <a:buClrTx/>
              <a:buSzTx/>
              <a:buFontTx/>
              <a:buNone/>
              <a:tabLst/>
              <a:defRPr/>
            </a:pPr>
            <a:r>
              <a:rPr kumimoji="0" lang="en-US" sz="3600" b="1" i="0" u="none" strike="noStrike" kern="1200" cap="none" spc="0" normalizeH="0" baseline="0" noProof="0" dirty="0">
                <a:ln>
                  <a:noFill/>
                </a:ln>
                <a:solidFill>
                  <a:schemeClr val="tx2"/>
                </a:solidFill>
                <a:effectLst/>
                <a:uLnTx/>
                <a:uFillTx/>
                <a:latin typeface="Segoe UI"/>
                <a:ea typeface="+mn-ea"/>
                <a:cs typeface="Segoe UI"/>
                <a:sym typeface="Wingdings" panose="05000000000000000000" pitchFamily="2" charset="2"/>
              </a:rPr>
              <a:t></a:t>
            </a:r>
            <a:endParaRPr kumimoji="0" lang="en-US" sz="3600" b="1" i="0" u="none" strike="noStrike" kern="1200" cap="none" spc="0" normalizeH="0" baseline="0" noProof="0" dirty="0">
              <a:ln>
                <a:noFill/>
              </a:ln>
              <a:solidFill>
                <a:schemeClr val="tx2"/>
              </a:solidFill>
              <a:effectLst/>
              <a:uLnTx/>
              <a:uFillTx/>
              <a:latin typeface="Segoe UI"/>
              <a:ea typeface="+mn-ea"/>
              <a:cs typeface="Segoe UI"/>
            </a:endParaRPr>
          </a:p>
        </p:txBody>
      </p:sp>
      <p:sp>
        <p:nvSpPr>
          <p:cNvPr id="3" name="Slide Number Placeholder 2">
            <a:extLst>
              <a:ext uri="{FF2B5EF4-FFF2-40B4-BE49-F238E27FC236}">
                <a16:creationId xmlns:a16="http://schemas.microsoft.com/office/drawing/2014/main" id="{8F422A09-E754-443B-9740-7CD7632E1924}"/>
              </a:ext>
            </a:extLst>
          </p:cNvPr>
          <p:cNvSpPr>
            <a:spLocks noGrp="1"/>
          </p:cNvSpPr>
          <p:nvPr>
            <p:ph type="sldNum" sz="quarter" idx="4"/>
          </p:nvPr>
        </p:nvSpPr>
        <p:spPr/>
        <p:txBody>
          <a:bodyPr/>
          <a:lstStyle/>
          <a:p>
            <a:fld id="{5D2F3693-3E64-EA49-9E40-0333868C2033}" type="slidenum">
              <a:rPr lang="en-US" smtClean="0"/>
              <a:pPr/>
              <a:t>39</a:t>
            </a:fld>
            <a:r>
              <a:rPr lang="en-US" dirty="0"/>
              <a:t> of 108</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34">
            <a:extLst>
              <a:ext uri="{FF2B5EF4-FFF2-40B4-BE49-F238E27FC236}">
                <a16:creationId xmlns:a16="http://schemas.microsoft.com/office/drawing/2014/main" id="{B7E4FB59-856F-4A46-8EC9-69E3C96F6F94}"/>
              </a:ext>
            </a:extLst>
          </p:cNvPr>
          <p:cNvSpPr>
            <a:spLocks noGrp="1"/>
          </p:cNvSpPr>
          <p:nvPr>
            <p:ph type="title"/>
          </p:nvPr>
        </p:nvSpPr>
        <p:spPr/>
        <p:txBody>
          <a:bodyPr/>
          <a:lstStyle/>
          <a:p>
            <a:r>
              <a:rPr lang="en-US" dirty="0"/>
              <a:t>Module Introduction</a:t>
            </a:r>
          </a:p>
        </p:txBody>
      </p:sp>
      <p:sp>
        <p:nvSpPr>
          <p:cNvPr id="36" name="Content Placeholder 35">
            <a:extLst>
              <a:ext uri="{FF2B5EF4-FFF2-40B4-BE49-F238E27FC236}">
                <a16:creationId xmlns:a16="http://schemas.microsoft.com/office/drawing/2014/main" id="{B790C156-670F-5F48-A61A-1F3C8B92595F}"/>
              </a:ext>
            </a:extLst>
          </p:cNvPr>
          <p:cNvSpPr>
            <a:spLocks noGrp="1"/>
          </p:cNvSpPr>
          <p:nvPr>
            <p:ph idx="1"/>
          </p:nvPr>
        </p:nvSpPr>
        <p:spPr/>
        <p:txBody>
          <a:bodyPr>
            <a:normAutofit/>
          </a:bodyPr>
          <a:lstStyle/>
          <a:p>
            <a:pPr marL="0" indent="0">
              <a:lnSpc>
                <a:spcPct val="100000"/>
              </a:lnSpc>
              <a:buNone/>
            </a:pPr>
            <a:r>
              <a:rPr lang="en-US" dirty="0"/>
              <a:t>This module reviews the various sections in the FINTEPLA PI to help you gain confidence discussing FINTEPLA with healthcare professionals. The sections are presented in the order in which they appear within the PI. As you will see, each page of the PI is shown with corresponding numbered annotations that reinforce key information. Some of the annotations also provide additional background on disease state concepts and medical terminology.</a:t>
            </a:r>
            <a:endParaRPr lang="en-US" sz="1400" b="1" dirty="0">
              <a:solidFill>
                <a:srgbClr val="2D953D"/>
              </a:solidFill>
            </a:endParaRPr>
          </a:p>
          <a:p>
            <a:pPr marL="0" indent="0">
              <a:lnSpc>
                <a:spcPct val="100000"/>
              </a:lnSpc>
              <a:buNone/>
            </a:pPr>
            <a:r>
              <a:rPr lang="en-US" sz="1400" b="1" dirty="0">
                <a:solidFill>
                  <a:schemeClr val="tx2"/>
                </a:solidFill>
              </a:rPr>
              <a:t>How to Use This Module</a:t>
            </a:r>
          </a:p>
          <a:p>
            <a:pPr marL="0" indent="0">
              <a:lnSpc>
                <a:spcPct val="100000"/>
              </a:lnSpc>
              <a:buNone/>
            </a:pPr>
            <a:r>
              <a:rPr lang="en-US" dirty="0"/>
              <a:t>Each chapter within this module has its own Learning </a:t>
            </a:r>
            <a:r>
              <a:rPr lang="en-US" b="1" dirty="0"/>
              <a:t>Objectives</a:t>
            </a:r>
            <a:r>
              <a:rPr lang="en-US" dirty="0"/>
              <a:t>, </a:t>
            </a:r>
            <a:r>
              <a:rPr lang="en-US" b="1" dirty="0"/>
              <a:t>Take Home Points</a:t>
            </a:r>
            <a:r>
              <a:rPr lang="en-US" dirty="0"/>
              <a:t>, and </a:t>
            </a:r>
            <a:r>
              <a:rPr lang="en-US" b="1" dirty="0"/>
              <a:t>Knowledge Checks</a:t>
            </a:r>
            <a:r>
              <a:rPr lang="en-US" dirty="0"/>
              <a:t>. Take Home Points summarize the key points and will help you use the module as a quick reference source in the future. Throughout the module, key terms appear in boldface </a:t>
            </a:r>
            <a:r>
              <a:rPr lang="en-US" b="1" dirty="0">
                <a:solidFill>
                  <a:schemeClr val="tx2"/>
                </a:solidFill>
              </a:rPr>
              <a:t>green</a:t>
            </a:r>
            <a:r>
              <a:rPr lang="en-US" dirty="0"/>
              <a:t> and are defined in the </a:t>
            </a:r>
            <a:r>
              <a:rPr lang="en-US" b="1" dirty="0"/>
              <a:t>Glossary</a:t>
            </a:r>
            <a:r>
              <a:rPr lang="en-US" dirty="0"/>
              <a:t> at the end.</a:t>
            </a:r>
          </a:p>
        </p:txBody>
      </p:sp>
      <p:sp>
        <p:nvSpPr>
          <p:cNvPr id="2" name="Slide Number Placeholder 1">
            <a:extLst>
              <a:ext uri="{FF2B5EF4-FFF2-40B4-BE49-F238E27FC236}">
                <a16:creationId xmlns:a16="http://schemas.microsoft.com/office/drawing/2014/main" id="{FEF5F73E-41DF-479B-8975-EE28D7923260}"/>
              </a:ext>
            </a:extLst>
          </p:cNvPr>
          <p:cNvSpPr>
            <a:spLocks noGrp="1"/>
          </p:cNvSpPr>
          <p:nvPr>
            <p:ph type="sldNum" sz="quarter" idx="4"/>
          </p:nvPr>
        </p:nvSpPr>
        <p:spPr/>
        <p:txBody>
          <a:bodyPr/>
          <a:lstStyle/>
          <a:p>
            <a:fld id="{5D2F3693-3E64-EA49-9E40-0333868C2033}" type="slidenum">
              <a:rPr lang="en-US" smtClean="0"/>
              <a:pPr/>
              <a:t>4</a:t>
            </a:fld>
            <a:r>
              <a:rPr lang="en-US" dirty="0"/>
              <a:t> of 108</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Content Placeholder 47">
            <a:extLst>
              <a:ext uri="{FF2B5EF4-FFF2-40B4-BE49-F238E27FC236}">
                <a16:creationId xmlns:a16="http://schemas.microsoft.com/office/drawing/2014/main" id="{7FCCDBDE-8621-4648-8B1E-56A2997A242F}"/>
              </a:ext>
            </a:extLst>
          </p:cNvPr>
          <p:cNvSpPr>
            <a:spLocks noGrp="1"/>
          </p:cNvSpPr>
          <p:nvPr>
            <p:ph idx="1"/>
          </p:nvPr>
        </p:nvSpPr>
        <p:spPr>
          <a:xfrm>
            <a:off x="284480" y="1464906"/>
            <a:ext cx="8585200" cy="4813973"/>
          </a:xfrm>
        </p:spPr>
        <p:txBody>
          <a:bodyPr/>
          <a:lstStyle/>
          <a:p>
            <a:r>
              <a:rPr lang="en-US" dirty="0"/>
              <a:t>In clinical trials of up to 3 years in duration in DS and LGS, no patients developed valvular heart disease or pulmonary arterial hypertension.</a:t>
            </a:r>
          </a:p>
          <a:p>
            <a:pPr lvl="1">
              <a:spcBef>
                <a:spcPts val="0"/>
              </a:spcBef>
            </a:pPr>
            <a:r>
              <a:rPr lang="en-US" dirty="0"/>
              <a:t>True</a:t>
            </a:r>
          </a:p>
          <a:p>
            <a:pPr lvl="1"/>
            <a:r>
              <a:rPr lang="en-US" dirty="0"/>
              <a:t>False</a:t>
            </a:r>
          </a:p>
        </p:txBody>
      </p:sp>
      <p:sp>
        <p:nvSpPr>
          <p:cNvPr id="52" name="Title 51">
            <a:extLst>
              <a:ext uri="{FF2B5EF4-FFF2-40B4-BE49-F238E27FC236}">
                <a16:creationId xmlns:a16="http://schemas.microsoft.com/office/drawing/2014/main" id="{9768DD4E-4D8C-420E-9200-A829E562E340}"/>
              </a:ext>
            </a:extLst>
          </p:cNvPr>
          <p:cNvSpPr>
            <a:spLocks noGrp="1"/>
          </p:cNvSpPr>
          <p:nvPr>
            <p:ph type="title"/>
          </p:nvPr>
        </p:nvSpPr>
        <p:spPr/>
        <p:txBody>
          <a:bodyPr/>
          <a:lstStyle/>
          <a:p>
            <a:r>
              <a:rPr lang="en-US" dirty="0"/>
              <a:t>Knowledge Check</a:t>
            </a:r>
          </a:p>
        </p:txBody>
      </p:sp>
      <p:grpSp>
        <p:nvGrpSpPr>
          <p:cNvPr id="58" name="object 39">
            <a:extLst>
              <a:ext uri="{FF2B5EF4-FFF2-40B4-BE49-F238E27FC236}">
                <a16:creationId xmlns:a16="http://schemas.microsoft.com/office/drawing/2014/main" id="{1A2F56ED-25A5-4197-A890-E7C724D961A4}"/>
              </a:ext>
            </a:extLst>
          </p:cNvPr>
          <p:cNvGrpSpPr/>
          <p:nvPr/>
        </p:nvGrpSpPr>
        <p:grpSpPr>
          <a:xfrm>
            <a:off x="393915" y="2888270"/>
            <a:ext cx="454025" cy="376555"/>
            <a:chOff x="286339" y="3142448"/>
            <a:chExt cx="454025" cy="376555"/>
          </a:xfrm>
        </p:grpSpPr>
        <p:sp>
          <p:nvSpPr>
            <p:cNvPr id="59" name="object 40">
              <a:extLst>
                <a:ext uri="{FF2B5EF4-FFF2-40B4-BE49-F238E27FC236}">
                  <a16:creationId xmlns:a16="http://schemas.microsoft.com/office/drawing/2014/main" id="{CFE7543E-10BB-4337-9398-348882446587}"/>
                </a:ext>
              </a:extLst>
            </p:cNvPr>
            <p:cNvSpPr/>
            <p:nvPr/>
          </p:nvSpPr>
          <p:spPr>
            <a:xfrm>
              <a:off x="286339" y="3142448"/>
              <a:ext cx="454025" cy="376555"/>
            </a:xfrm>
            <a:custGeom>
              <a:avLst/>
              <a:gdLst/>
              <a:ahLst/>
              <a:cxnLst/>
              <a:rect l="l" t="t" r="r" b="b"/>
              <a:pathLst>
                <a:path w="454025" h="376554">
                  <a:moveTo>
                    <a:pt x="453467" y="0"/>
                  </a:moveTo>
                  <a:lnTo>
                    <a:pt x="0" y="0"/>
                  </a:lnTo>
                  <a:lnTo>
                    <a:pt x="0" y="376506"/>
                  </a:lnTo>
                  <a:lnTo>
                    <a:pt x="12700" y="363806"/>
                  </a:lnTo>
                  <a:lnTo>
                    <a:pt x="12700" y="12700"/>
                  </a:lnTo>
                  <a:lnTo>
                    <a:pt x="440767" y="12700"/>
                  </a:lnTo>
                  <a:lnTo>
                    <a:pt x="453467" y="0"/>
                  </a:lnTo>
                  <a:close/>
                </a:path>
              </a:pathLst>
            </a:custGeom>
            <a:solidFill>
              <a:srgbClr val="7F7F7F"/>
            </a:solidFill>
          </p:spPr>
          <p:txBody>
            <a:bodyPr wrap="square" lIns="0" tIns="0" rIns="0" bIns="0" rtlCol="0"/>
            <a:lstStyle/>
            <a:p>
              <a:endParaRPr/>
            </a:p>
          </p:txBody>
        </p:sp>
        <p:sp>
          <p:nvSpPr>
            <p:cNvPr id="60" name="object 41">
              <a:extLst>
                <a:ext uri="{FF2B5EF4-FFF2-40B4-BE49-F238E27FC236}">
                  <a16:creationId xmlns:a16="http://schemas.microsoft.com/office/drawing/2014/main" id="{12675D77-D66A-4C71-B9A2-025129388525}"/>
                </a:ext>
              </a:extLst>
            </p:cNvPr>
            <p:cNvSpPr/>
            <p:nvPr/>
          </p:nvSpPr>
          <p:spPr>
            <a:xfrm>
              <a:off x="286339" y="3142448"/>
              <a:ext cx="454025" cy="376555"/>
            </a:xfrm>
            <a:custGeom>
              <a:avLst/>
              <a:gdLst/>
              <a:ahLst/>
              <a:cxnLst/>
              <a:rect l="l" t="t" r="r" b="b"/>
              <a:pathLst>
                <a:path w="454025" h="376554">
                  <a:moveTo>
                    <a:pt x="453467" y="0"/>
                  </a:moveTo>
                  <a:lnTo>
                    <a:pt x="440767" y="12700"/>
                  </a:lnTo>
                  <a:lnTo>
                    <a:pt x="440767" y="363806"/>
                  </a:lnTo>
                  <a:lnTo>
                    <a:pt x="12700" y="363806"/>
                  </a:lnTo>
                  <a:lnTo>
                    <a:pt x="0" y="376506"/>
                  </a:lnTo>
                  <a:lnTo>
                    <a:pt x="453467" y="376506"/>
                  </a:lnTo>
                  <a:lnTo>
                    <a:pt x="453467" y="0"/>
                  </a:lnTo>
                  <a:close/>
                </a:path>
              </a:pathLst>
            </a:custGeom>
            <a:solidFill>
              <a:srgbClr val="BFBFBF"/>
            </a:solidFill>
          </p:spPr>
          <p:txBody>
            <a:bodyPr wrap="square" lIns="0" tIns="0" rIns="0" bIns="0" rtlCol="0"/>
            <a:lstStyle/>
            <a:p>
              <a:endParaRPr/>
            </a:p>
          </p:txBody>
        </p:sp>
      </p:grpSp>
      <p:grpSp>
        <p:nvGrpSpPr>
          <p:cNvPr id="62" name="object 43">
            <a:extLst>
              <a:ext uri="{FF2B5EF4-FFF2-40B4-BE49-F238E27FC236}">
                <a16:creationId xmlns:a16="http://schemas.microsoft.com/office/drawing/2014/main" id="{51776522-B0E2-4D23-919B-B58B9D643CD1}"/>
              </a:ext>
            </a:extLst>
          </p:cNvPr>
          <p:cNvGrpSpPr/>
          <p:nvPr/>
        </p:nvGrpSpPr>
        <p:grpSpPr>
          <a:xfrm>
            <a:off x="393915" y="3409897"/>
            <a:ext cx="454025" cy="376555"/>
            <a:chOff x="286339" y="3664075"/>
            <a:chExt cx="454025" cy="376555"/>
          </a:xfrm>
        </p:grpSpPr>
        <p:sp>
          <p:nvSpPr>
            <p:cNvPr id="63" name="object 44">
              <a:extLst>
                <a:ext uri="{FF2B5EF4-FFF2-40B4-BE49-F238E27FC236}">
                  <a16:creationId xmlns:a16="http://schemas.microsoft.com/office/drawing/2014/main" id="{9611D38C-46F9-4F32-9ECC-35BC24B686BB}"/>
                </a:ext>
              </a:extLst>
            </p:cNvPr>
            <p:cNvSpPr/>
            <p:nvPr/>
          </p:nvSpPr>
          <p:spPr>
            <a:xfrm>
              <a:off x="286339" y="3664075"/>
              <a:ext cx="454025" cy="376555"/>
            </a:xfrm>
            <a:custGeom>
              <a:avLst/>
              <a:gdLst/>
              <a:ahLst/>
              <a:cxnLst/>
              <a:rect l="l" t="t" r="r" b="b"/>
              <a:pathLst>
                <a:path w="454025" h="376554">
                  <a:moveTo>
                    <a:pt x="453467" y="0"/>
                  </a:moveTo>
                  <a:lnTo>
                    <a:pt x="0" y="0"/>
                  </a:lnTo>
                  <a:lnTo>
                    <a:pt x="0" y="376506"/>
                  </a:lnTo>
                  <a:lnTo>
                    <a:pt x="12700" y="363806"/>
                  </a:lnTo>
                  <a:lnTo>
                    <a:pt x="12700" y="12699"/>
                  </a:lnTo>
                  <a:lnTo>
                    <a:pt x="440767" y="12699"/>
                  </a:lnTo>
                  <a:lnTo>
                    <a:pt x="453467" y="0"/>
                  </a:lnTo>
                  <a:close/>
                </a:path>
              </a:pathLst>
            </a:custGeom>
            <a:solidFill>
              <a:srgbClr val="7F7F7F"/>
            </a:solidFill>
          </p:spPr>
          <p:txBody>
            <a:bodyPr wrap="square" lIns="0" tIns="0" rIns="0" bIns="0" rtlCol="0"/>
            <a:lstStyle/>
            <a:p>
              <a:endParaRPr/>
            </a:p>
          </p:txBody>
        </p:sp>
        <p:sp>
          <p:nvSpPr>
            <p:cNvPr id="64" name="object 45">
              <a:extLst>
                <a:ext uri="{FF2B5EF4-FFF2-40B4-BE49-F238E27FC236}">
                  <a16:creationId xmlns:a16="http://schemas.microsoft.com/office/drawing/2014/main" id="{4E2861F3-8AA4-4550-82F9-047D7FBD53C9}"/>
                </a:ext>
              </a:extLst>
            </p:cNvPr>
            <p:cNvSpPr/>
            <p:nvPr/>
          </p:nvSpPr>
          <p:spPr>
            <a:xfrm>
              <a:off x="286339" y="3664075"/>
              <a:ext cx="454025" cy="376555"/>
            </a:xfrm>
            <a:custGeom>
              <a:avLst/>
              <a:gdLst/>
              <a:ahLst/>
              <a:cxnLst/>
              <a:rect l="l" t="t" r="r" b="b"/>
              <a:pathLst>
                <a:path w="454025" h="376554">
                  <a:moveTo>
                    <a:pt x="453467" y="0"/>
                  </a:moveTo>
                  <a:lnTo>
                    <a:pt x="440767" y="12699"/>
                  </a:lnTo>
                  <a:lnTo>
                    <a:pt x="440767" y="363806"/>
                  </a:lnTo>
                  <a:lnTo>
                    <a:pt x="12700" y="363806"/>
                  </a:lnTo>
                  <a:lnTo>
                    <a:pt x="0" y="376506"/>
                  </a:lnTo>
                  <a:lnTo>
                    <a:pt x="453467" y="376506"/>
                  </a:lnTo>
                  <a:lnTo>
                    <a:pt x="453467" y="0"/>
                  </a:lnTo>
                  <a:close/>
                </a:path>
              </a:pathLst>
            </a:custGeom>
            <a:solidFill>
              <a:srgbClr val="BFBFBF"/>
            </a:solidFill>
          </p:spPr>
          <p:txBody>
            <a:bodyPr wrap="square" lIns="0" tIns="0" rIns="0" bIns="0" rtlCol="0"/>
            <a:lstStyle/>
            <a:p>
              <a:endParaRPr/>
            </a:p>
          </p:txBody>
        </p:sp>
      </p:grpSp>
      <p:sp>
        <p:nvSpPr>
          <p:cNvPr id="3" name="Slide Number Placeholder 2">
            <a:extLst>
              <a:ext uri="{FF2B5EF4-FFF2-40B4-BE49-F238E27FC236}">
                <a16:creationId xmlns:a16="http://schemas.microsoft.com/office/drawing/2014/main" id="{D951AEF1-80C1-42D9-BFE8-E19006AC38B8}"/>
              </a:ext>
            </a:extLst>
          </p:cNvPr>
          <p:cNvSpPr>
            <a:spLocks noGrp="1"/>
          </p:cNvSpPr>
          <p:nvPr>
            <p:ph type="sldNum" sz="quarter" idx="4"/>
          </p:nvPr>
        </p:nvSpPr>
        <p:spPr/>
        <p:txBody>
          <a:bodyPr/>
          <a:lstStyle/>
          <a:p>
            <a:fld id="{5D2F3693-3E64-EA49-9E40-0333868C2033}" type="slidenum">
              <a:rPr lang="en-US" smtClean="0"/>
              <a:pPr/>
              <a:t>40</a:t>
            </a:fld>
            <a:r>
              <a:rPr lang="en-US" dirty="0"/>
              <a:t> of 108</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Content Placeholder 48">
            <a:extLst>
              <a:ext uri="{FF2B5EF4-FFF2-40B4-BE49-F238E27FC236}">
                <a16:creationId xmlns:a16="http://schemas.microsoft.com/office/drawing/2014/main" id="{7ABA4825-520A-40A5-9DF3-308E88FF4677}"/>
              </a:ext>
            </a:extLst>
          </p:cNvPr>
          <p:cNvSpPr>
            <a:spLocks noGrp="1"/>
          </p:cNvSpPr>
          <p:nvPr>
            <p:ph idx="1"/>
          </p:nvPr>
        </p:nvSpPr>
        <p:spPr>
          <a:xfrm>
            <a:off x="279400" y="1470280"/>
            <a:ext cx="8585200" cy="4844311"/>
          </a:xfrm>
        </p:spPr>
        <p:txBody>
          <a:bodyPr>
            <a:normAutofit/>
          </a:bodyPr>
          <a:lstStyle/>
          <a:p>
            <a:r>
              <a:rPr lang="en-US" dirty="0"/>
              <a:t>In clinical trials of up to 3 years in duration in DS and LGS, no patients developed valvular heart disease or pulmonary arterial hypertension.</a:t>
            </a:r>
          </a:p>
          <a:p>
            <a:pPr lvl="1">
              <a:spcBef>
                <a:spcPts val="0"/>
              </a:spcBef>
            </a:pPr>
            <a:r>
              <a:rPr lang="en-US" b="1" dirty="0"/>
              <a:t>True</a:t>
            </a:r>
          </a:p>
          <a:p>
            <a:pPr lvl="1">
              <a:spcBef>
                <a:spcPts val="1400"/>
              </a:spcBef>
            </a:pPr>
            <a:r>
              <a:rPr lang="en-US" dirty="0"/>
              <a:t>False</a:t>
            </a:r>
          </a:p>
        </p:txBody>
      </p:sp>
      <p:pic>
        <p:nvPicPr>
          <p:cNvPr id="35" name="object 35"/>
          <p:cNvPicPr/>
          <p:nvPr/>
        </p:nvPicPr>
        <p:blipFill>
          <a:blip r:embed="rId2" cstate="print"/>
          <a:stretch>
            <a:fillRect/>
          </a:stretch>
        </p:blipFill>
        <p:spPr>
          <a:xfrm>
            <a:off x="7007013" y="5902592"/>
            <a:ext cx="1920240" cy="364882"/>
          </a:xfrm>
          <a:prstGeom prst="rect">
            <a:avLst/>
          </a:prstGeom>
        </p:spPr>
      </p:pic>
      <p:sp>
        <p:nvSpPr>
          <p:cNvPr id="51" name="Title 50">
            <a:extLst>
              <a:ext uri="{FF2B5EF4-FFF2-40B4-BE49-F238E27FC236}">
                <a16:creationId xmlns:a16="http://schemas.microsoft.com/office/drawing/2014/main" id="{8306D5DD-B381-4427-89B4-25EA3DEF042F}"/>
              </a:ext>
            </a:extLst>
          </p:cNvPr>
          <p:cNvSpPr>
            <a:spLocks noGrp="1"/>
          </p:cNvSpPr>
          <p:nvPr>
            <p:ph type="title"/>
          </p:nvPr>
        </p:nvSpPr>
        <p:spPr/>
        <p:txBody>
          <a:bodyPr/>
          <a:lstStyle/>
          <a:p>
            <a:r>
              <a:rPr lang="en-US" dirty="0"/>
              <a:t>Knowledge Check</a:t>
            </a:r>
          </a:p>
        </p:txBody>
      </p:sp>
      <p:sp>
        <p:nvSpPr>
          <p:cNvPr id="19" name="object 38">
            <a:extLst>
              <a:ext uri="{FF2B5EF4-FFF2-40B4-BE49-F238E27FC236}">
                <a16:creationId xmlns:a16="http://schemas.microsoft.com/office/drawing/2014/main" id="{09F1A004-889C-440E-9757-EB4DC4E6B053}"/>
              </a:ext>
            </a:extLst>
          </p:cNvPr>
          <p:cNvSpPr/>
          <p:nvPr/>
        </p:nvSpPr>
        <p:spPr>
          <a:xfrm>
            <a:off x="305337" y="2887390"/>
            <a:ext cx="479425" cy="401955"/>
          </a:xfrm>
          <a:custGeom>
            <a:avLst/>
            <a:gdLst/>
            <a:ahLst/>
            <a:cxnLst/>
            <a:rect l="l" t="t" r="r" b="b"/>
            <a:pathLst>
              <a:path w="479425" h="401954">
                <a:moveTo>
                  <a:pt x="478867" y="0"/>
                </a:moveTo>
                <a:lnTo>
                  <a:pt x="0" y="0"/>
                </a:lnTo>
                <a:lnTo>
                  <a:pt x="0" y="401906"/>
                </a:lnTo>
                <a:lnTo>
                  <a:pt x="478867" y="401906"/>
                </a:lnTo>
                <a:lnTo>
                  <a:pt x="478867" y="0"/>
                </a:lnTo>
                <a:close/>
              </a:path>
            </a:pathLst>
          </a:custGeom>
          <a:solidFill>
            <a:srgbClr val="FFFFFF"/>
          </a:solidFill>
        </p:spPr>
        <p:txBody>
          <a:bodyPr wrap="square" lIns="0" tIns="0" rIns="0" bIns="0" rtlCol="0"/>
          <a:lstStyle/>
          <a:p>
            <a:endParaRPr/>
          </a:p>
        </p:txBody>
      </p:sp>
      <p:grpSp>
        <p:nvGrpSpPr>
          <p:cNvPr id="20" name="object 39">
            <a:extLst>
              <a:ext uri="{FF2B5EF4-FFF2-40B4-BE49-F238E27FC236}">
                <a16:creationId xmlns:a16="http://schemas.microsoft.com/office/drawing/2014/main" id="{BA7B64AB-4D1A-4238-A0C5-6AC4DDCD8603}"/>
              </a:ext>
            </a:extLst>
          </p:cNvPr>
          <p:cNvGrpSpPr/>
          <p:nvPr/>
        </p:nvGrpSpPr>
        <p:grpSpPr>
          <a:xfrm>
            <a:off x="406615" y="3527418"/>
            <a:ext cx="454025" cy="376555"/>
            <a:chOff x="286339" y="3142448"/>
            <a:chExt cx="454025" cy="376555"/>
          </a:xfrm>
        </p:grpSpPr>
        <p:sp>
          <p:nvSpPr>
            <p:cNvPr id="21" name="object 40">
              <a:extLst>
                <a:ext uri="{FF2B5EF4-FFF2-40B4-BE49-F238E27FC236}">
                  <a16:creationId xmlns:a16="http://schemas.microsoft.com/office/drawing/2014/main" id="{10ECEC9E-886B-4B7D-A76D-E3F0BCE9D76B}"/>
                </a:ext>
              </a:extLst>
            </p:cNvPr>
            <p:cNvSpPr/>
            <p:nvPr/>
          </p:nvSpPr>
          <p:spPr>
            <a:xfrm>
              <a:off x="286339" y="3142448"/>
              <a:ext cx="454025" cy="376555"/>
            </a:xfrm>
            <a:custGeom>
              <a:avLst/>
              <a:gdLst/>
              <a:ahLst/>
              <a:cxnLst/>
              <a:rect l="l" t="t" r="r" b="b"/>
              <a:pathLst>
                <a:path w="454025" h="376554">
                  <a:moveTo>
                    <a:pt x="453467" y="0"/>
                  </a:moveTo>
                  <a:lnTo>
                    <a:pt x="0" y="0"/>
                  </a:lnTo>
                  <a:lnTo>
                    <a:pt x="0" y="376506"/>
                  </a:lnTo>
                  <a:lnTo>
                    <a:pt x="12700" y="363806"/>
                  </a:lnTo>
                  <a:lnTo>
                    <a:pt x="12700" y="12700"/>
                  </a:lnTo>
                  <a:lnTo>
                    <a:pt x="440767" y="12700"/>
                  </a:lnTo>
                  <a:lnTo>
                    <a:pt x="453467" y="0"/>
                  </a:lnTo>
                  <a:close/>
                </a:path>
              </a:pathLst>
            </a:custGeom>
            <a:solidFill>
              <a:srgbClr val="7F7F7F"/>
            </a:solidFill>
          </p:spPr>
          <p:txBody>
            <a:bodyPr wrap="square" lIns="0" tIns="0" rIns="0" bIns="0" rtlCol="0"/>
            <a:lstStyle/>
            <a:p>
              <a:endParaRPr/>
            </a:p>
          </p:txBody>
        </p:sp>
        <p:sp>
          <p:nvSpPr>
            <p:cNvPr id="22" name="object 41">
              <a:extLst>
                <a:ext uri="{FF2B5EF4-FFF2-40B4-BE49-F238E27FC236}">
                  <a16:creationId xmlns:a16="http://schemas.microsoft.com/office/drawing/2014/main" id="{103BE2C4-A1FF-4B77-A792-D8F873D810EA}"/>
                </a:ext>
              </a:extLst>
            </p:cNvPr>
            <p:cNvSpPr/>
            <p:nvPr/>
          </p:nvSpPr>
          <p:spPr>
            <a:xfrm>
              <a:off x="286339" y="3142448"/>
              <a:ext cx="454025" cy="376555"/>
            </a:xfrm>
            <a:custGeom>
              <a:avLst/>
              <a:gdLst/>
              <a:ahLst/>
              <a:cxnLst/>
              <a:rect l="l" t="t" r="r" b="b"/>
              <a:pathLst>
                <a:path w="454025" h="376554">
                  <a:moveTo>
                    <a:pt x="453467" y="0"/>
                  </a:moveTo>
                  <a:lnTo>
                    <a:pt x="440767" y="12700"/>
                  </a:lnTo>
                  <a:lnTo>
                    <a:pt x="440767" y="363806"/>
                  </a:lnTo>
                  <a:lnTo>
                    <a:pt x="12700" y="363806"/>
                  </a:lnTo>
                  <a:lnTo>
                    <a:pt x="0" y="376506"/>
                  </a:lnTo>
                  <a:lnTo>
                    <a:pt x="453467" y="376506"/>
                  </a:lnTo>
                  <a:lnTo>
                    <a:pt x="453467" y="0"/>
                  </a:lnTo>
                  <a:close/>
                </a:path>
              </a:pathLst>
            </a:custGeom>
            <a:solidFill>
              <a:srgbClr val="BFBFBF"/>
            </a:solidFill>
          </p:spPr>
          <p:txBody>
            <a:bodyPr wrap="square" lIns="0" tIns="0" rIns="0" bIns="0" rtlCol="0"/>
            <a:lstStyle/>
            <a:p>
              <a:endParaRPr/>
            </a:p>
          </p:txBody>
        </p:sp>
      </p:grpSp>
      <p:sp>
        <p:nvSpPr>
          <p:cNvPr id="23" name="object 42">
            <a:extLst>
              <a:ext uri="{FF2B5EF4-FFF2-40B4-BE49-F238E27FC236}">
                <a16:creationId xmlns:a16="http://schemas.microsoft.com/office/drawing/2014/main" id="{38C58ADC-0377-4A34-9845-5DCE126B5F5E}"/>
              </a:ext>
            </a:extLst>
          </p:cNvPr>
          <p:cNvSpPr/>
          <p:nvPr/>
        </p:nvSpPr>
        <p:spPr>
          <a:xfrm>
            <a:off x="1100306" y="4688306"/>
            <a:ext cx="479425" cy="401955"/>
          </a:xfrm>
          <a:custGeom>
            <a:avLst/>
            <a:gdLst/>
            <a:ahLst/>
            <a:cxnLst/>
            <a:rect l="l" t="t" r="r" b="b"/>
            <a:pathLst>
              <a:path w="479425" h="401954">
                <a:moveTo>
                  <a:pt x="478867" y="0"/>
                </a:moveTo>
                <a:lnTo>
                  <a:pt x="0" y="0"/>
                </a:lnTo>
                <a:lnTo>
                  <a:pt x="0" y="401906"/>
                </a:lnTo>
                <a:lnTo>
                  <a:pt x="478867" y="401906"/>
                </a:lnTo>
                <a:lnTo>
                  <a:pt x="478867" y="0"/>
                </a:lnTo>
                <a:close/>
              </a:path>
            </a:pathLst>
          </a:custGeom>
          <a:solidFill>
            <a:srgbClr val="FFFFFF"/>
          </a:solidFill>
        </p:spPr>
        <p:txBody>
          <a:bodyPr wrap="square" lIns="0" tIns="0" rIns="0" bIns="0" rtlCol="0"/>
          <a:lstStyle/>
          <a:p>
            <a:endParaRPr/>
          </a:p>
        </p:txBody>
      </p:sp>
      <p:grpSp>
        <p:nvGrpSpPr>
          <p:cNvPr id="24" name="object 43">
            <a:extLst>
              <a:ext uri="{FF2B5EF4-FFF2-40B4-BE49-F238E27FC236}">
                <a16:creationId xmlns:a16="http://schemas.microsoft.com/office/drawing/2014/main" id="{7FA04BB9-32BB-40FA-8E27-7F25B83CABD7}"/>
              </a:ext>
            </a:extLst>
          </p:cNvPr>
          <p:cNvGrpSpPr/>
          <p:nvPr/>
        </p:nvGrpSpPr>
        <p:grpSpPr>
          <a:xfrm>
            <a:off x="393915" y="2887390"/>
            <a:ext cx="454025" cy="376555"/>
            <a:chOff x="286339" y="3664075"/>
            <a:chExt cx="454025" cy="376555"/>
          </a:xfrm>
        </p:grpSpPr>
        <p:sp>
          <p:nvSpPr>
            <p:cNvPr id="25" name="object 44">
              <a:extLst>
                <a:ext uri="{FF2B5EF4-FFF2-40B4-BE49-F238E27FC236}">
                  <a16:creationId xmlns:a16="http://schemas.microsoft.com/office/drawing/2014/main" id="{F61F9F4A-E07C-49DE-82ED-0FE83E6832DC}"/>
                </a:ext>
              </a:extLst>
            </p:cNvPr>
            <p:cNvSpPr/>
            <p:nvPr/>
          </p:nvSpPr>
          <p:spPr>
            <a:xfrm>
              <a:off x="286339" y="3664075"/>
              <a:ext cx="454025" cy="376555"/>
            </a:xfrm>
            <a:custGeom>
              <a:avLst/>
              <a:gdLst/>
              <a:ahLst/>
              <a:cxnLst/>
              <a:rect l="l" t="t" r="r" b="b"/>
              <a:pathLst>
                <a:path w="454025" h="376554">
                  <a:moveTo>
                    <a:pt x="453467" y="0"/>
                  </a:moveTo>
                  <a:lnTo>
                    <a:pt x="0" y="0"/>
                  </a:lnTo>
                  <a:lnTo>
                    <a:pt x="0" y="376506"/>
                  </a:lnTo>
                  <a:lnTo>
                    <a:pt x="12700" y="363806"/>
                  </a:lnTo>
                  <a:lnTo>
                    <a:pt x="12700" y="12699"/>
                  </a:lnTo>
                  <a:lnTo>
                    <a:pt x="440767" y="12699"/>
                  </a:lnTo>
                  <a:lnTo>
                    <a:pt x="453467" y="0"/>
                  </a:lnTo>
                  <a:close/>
                </a:path>
              </a:pathLst>
            </a:custGeom>
            <a:solidFill>
              <a:srgbClr val="7F7F7F"/>
            </a:solidFill>
          </p:spPr>
          <p:txBody>
            <a:bodyPr wrap="square" lIns="0" tIns="0" rIns="0" bIns="0" rtlCol="0"/>
            <a:lstStyle/>
            <a:p>
              <a:endParaRPr/>
            </a:p>
          </p:txBody>
        </p:sp>
        <p:sp>
          <p:nvSpPr>
            <p:cNvPr id="26" name="object 45">
              <a:extLst>
                <a:ext uri="{FF2B5EF4-FFF2-40B4-BE49-F238E27FC236}">
                  <a16:creationId xmlns:a16="http://schemas.microsoft.com/office/drawing/2014/main" id="{70489239-EA97-48C5-96A0-722937CF6E65}"/>
                </a:ext>
              </a:extLst>
            </p:cNvPr>
            <p:cNvSpPr/>
            <p:nvPr/>
          </p:nvSpPr>
          <p:spPr>
            <a:xfrm>
              <a:off x="286339" y="3664075"/>
              <a:ext cx="454025" cy="376555"/>
            </a:xfrm>
            <a:custGeom>
              <a:avLst/>
              <a:gdLst/>
              <a:ahLst/>
              <a:cxnLst/>
              <a:rect l="l" t="t" r="r" b="b"/>
              <a:pathLst>
                <a:path w="454025" h="376554">
                  <a:moveTo>
                    <a:pt x="453467" y="0"/>
                  </a:moveTo>
                  <a:lnTo>
                    <a:pt x="440767" y="12699"/>
                  </a:lnTo>
                  <a:lnTo>
                    <a:pt x="440767" y="363806"/>
                  </a:lnTo>
                  <a:lnTo>
                    <a:pt x="12700" y="363806"/>
                  </a:lnTo>
                  <a:lnTo>
                    <a:pt x="0" y="376506"/>
                  </a:lnTo>
                  <a:lnTo>
                    <a:pt x="453467" y="376506"/>
                  </a:lnTo>
                  <a:lnTo>
                    <a:pt x="453467" y="0"/>
                  </a:lnTo>
                  <a:close/>
                </a:path>
              </a:pathLst>
            </a:custGeom>
            <a:solidFill>
              <a:srgbClr val="BFBFBF"/>
            </a:solidFill>
          </p:spPr>
          <p:txBody>
            <a:bodyPr wrap="square" lIns="0" tIns="0" rIns="0" bIns="0" rtlCol="0"/>
            <a:lstStyle/>
            <a:p>
              <a:endParaRPr/>
            </a:p>
          </p:txBody>
        </p:sp>
      </p:grpSp>
      <p:sp>
        <p:nvSpPr>
          <p:cNvPr id="62" name="TextBox 61">
            <a:extLst>
              <a:ext uri="{FF2B5EF4-FFF2-40B4-BE49-F238E27FC236}">
                <a16:creationId xmlns:a16="http://schemas.microsoft.com/office/drawing/2014/main" id="{A4025AC5-0FE5-442A-BA94-867C3DF249CA}"/>
              </a:ext>
            </a:extLst>
          </p:cNvPr>
          <p:cNvSpPr txBox="1"/>
          <p:nvPr/>
        </p:nvSpPr>
        <p:spPr>
          <a:xfrm>
            <a:off x="367990" y="2792342"/>
            <a:ext cx="479425" cy="646331"/>
          </a:xfrm>
          <a:prstGeom prst="rect">
            <a:avLst/>
          </a:prstGeom>
          <a:noFill/>
        </p:spPr>
        <p:txBody>
          <a:bodyPr wrap="square">
            <a:spAutoFit/>
          </a:bodyPr>
          <a:lstStyle/>
          <a:p>
            <a:pPr marR="0" lvl="0" indent="0" algn="l" defTabSz="914400" rtl="0" eaLnBrk="1" fontAlgn="auto" latinLnBrk="0" hangingPunct="1">
              <a:lnSpc>
                <a:spcPct val="100000"/>
              </a:lnSpc>
              <a:spcAft>
                <a:spcPts val="0"/>
              </a:spcAft>
              <a:buClrTx/>
              <a:buSzTx/>
              <a:buFontTx/>
              <a:buNone/>
              <a:tabLst/>
              <a:defRPr/>
            </a:pPr>
            <a:r>
              <a:rPr kumimoji="0" lang="en-US" sz="3600" b="1" i="0" u="none" strike="noStrike" kern="1200" cap="none" spc="0" normalizeH="0" baseline="0" noProof="0" dirty="0">
                <a:ln>
                  <a:noFill/>
                </a:ln>
                <a:solidFill>
                  <a:schemeClr val="tx2"/>
                </a:solidFill>
                <a:effectLst/>
                <a:uLnTx/>
                <a:uFillTx/>
                <a:latin typeface="Segoe UI"/>
                <a:ea typeface="+mn-ea"/>
                <a:cs typeface="Segoe UI"/>
                <a:sym typeface="Wingdings" panose="05000000000000000000" pitchFamily="2" charset="2"/>
              </a:rPr>
              <a:t></a:t>
            </a:r>
            <a:endParaRPr kumimoji="0" lang="en-US" sz="3600" b="1" i="0" u="none" strike="noStrike" kern="1200" cap="none" spc="0" normalizeH="0" baseline="0" noProof="0" dirty="0">
              <a:ln>
                <a:noFill/>
              </a:ln>
              <a:solidFill>
                <a:schemeClr val="tx2"/>
              </a:solidFill>
              <a:effectLst/>
              <a:uLnTx/>
              <a:uFillTx/>
              <a:latin typeface="Segoe UI"/>
              <a:ea typeface="+mn-ea"/>
              <a:cs typeface="Segoe UI"/>
            </a:endParaRPr>
          </a:p>
        </p:txBody>
      </p:sp>
      <p:sp>
        <p:nvSpPr>
          <p:cNvPr id="3" name="Slide Number Placeholder 2">
            <a:extLst>
              <a:ext uri="{FF2B5EF4-FFF2-40B4-BE49-F238E27FC236}">
                <a16:creationId xmlns:a16="http://schemas.microsoft.com/office/drawing/2014/main" id="{FAA3BA3D-5887-44A0-9F15-39BF0BDD39ED}"/>
              </a:ext>
            </a:extLst>
          </p:cNvPr>
          <p:cNvSpPr>
            <a:spLocks noGrp="1"/>
          </p:cNvSpPr>
          <p:nvPr>
            <p:ph type="sldNum" sz="quarter" idx="4"/>
          </p:nvPr>
        </p:nvSpPr>
        <p:spPr/>
        <p:txBody>
          <a:bodyPr/>
          <a:lstStyle/>
          <a:p>
            <a:fld id="{5D2F3693-3E64-EA49-9E40-0333868C2033}" type="slidenum">
              <a:rPr lang="en-US" smtClean="0"/>
              <a:pPr/>
              <a:t>41</a:t>
            </a:fld>
            <a:r>
              <a:rPr lang="en-US" dirty="0"/>
              <a:t> of 108</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29">
            <a:extLst>
              <a:ext uri="{FF2B5EF4-FFF2-40B4-BE49-F238E27FC236}">
                <a16:creationId xmlns:a16="http://schemas.microsoft.com/office/drawing/2014/main" id="{4BB427B0-8417-684E-BCBA-44F938CF4651}"/>
              </a:ext>
            </a:extLst>
          </p:cNvPr>
          <p:cNvSpPr>
            <a:spLocks noGrp="1"/>
          </p:cNvSpPr>
          <p:nvPr>
            <p:ph type="title"/>
          </p:nvPr>
        </p:nvSpPr>
        <p:spPr>
          <a:xfrm>
            <a:off x="182880" y="1600200"/>
            <a:ext cx="8732520" cy="598714"/>
          </a:xfrm>
        </p:spPr>
        <p:txBody>
          <a:bodyPr>
            <a:normAutofit/>
          </a:bodyPr>
          <a:lstStyle/>
          <a:p>
            <a:r>
              <a:rPr lang="en-US" dirty="0"/>
              <a:t>Chapter 3: Drug Interactions, Use in Specific Populations, </a:t>
            </a:r>
            <a:br>
              <a:rPr lang="en-US" dirty="0"/>
            </a:br>
            <a:r>
              <a:rPr lang="en-US" dirty="0"/>
              <a:t>Drug Abuse and Dependence, and Overdosage</a:t>
            </a:r>
          </a:p>
        </p:txBody>
      </p:sp>
      <p:sp>
        <p:nvSpPr>
          <p:cNvPr id="31" name="Content Placeholder 30">
            <a:extLst>
              <a:ext uri="{FF2B5EF4-FFF2-40B4-BE49-F238E27FC236}">
                <a16:creationId xmlns:a16="http://schemas.microsoft.com/office/drawing/2014/main" id="{69A462DC-B873-674B-AFC5-6A92CEC31D95}"/>
              </a:ext>
            </a:extLst>
          </p:cNvPr>
          <p:cNvSpPr>
            <a:spLocks noGrp="1"/>
          </p:cNvSpPr>
          <p:nvPr>
            <p:ph sz="quarter" idx="13"/>
          </p:nvPr>
        </p:nvSpPr>
        <p:spPr>
          <a:xfrm>
            <a:off x="1970311" y="2264458"/>
            <a:ext cx="4833260" cy="1741486"/>
          </a:xfrm>
        </p:spPr>
        <p:txBody>
          <a:bodyPr>
            <a:noAutofit/>
          </a:bodyPr>
          <a:lstStyle/>
          <a:p>
            <a:r>
              <a:rPr lang="en-US" dirty="0"/>
              <a:t>Learning Objectives</a:t>
            </a:r>
          </a:p>
          <a:p>
            <a:pPr lvl="1"/>
            <a:r>
              <a:rPr lang="en-US" dirty="0"/>
              <a:t>Upon completion of this chapter, you will be able to:</a:t>
            </a:r>
          </a:p>
          <a:p>
            <a:pPr lvl="2"/>
            <a:r>
              <a:rPr lang="en-US" dirty="0"/>
              <a:t>Discuss the drug interactions associated with FINTEPLA</a:t>
            </a:r>
          </a:p>
          <a:p>
            <a:pPr lvl="2"/>
            <a:r>
              <a:rPr lang="en-US" dirty="0"/>
              <a:t>Explain the use of FINTEPLA in specific populations</a:t>
            </a:r>
          </a:p>
          <a:p>
            <a:pPr lvl="2"/>
            <a:r>
              <a:rPr lang="en-US" dirty="0"/>
              <a:t>Describe how FINTEPLA is classified as a controlled substance</a:t>
            </a:r>
          </a:p>
          <a:p>
            <a:pPr lvl="2"/>
            <a:r>
              <a:rPr lang="en-US" dirty="0"/>
              <a:t>Discuss overdosage information associated with FINTEPLA</a:t>
            </a:r>
          </a:p>
          <a:p>
            <a:endParaRPr lang="en-US" dirty="0"/>
          </a:p>
        </p:txBody>
      </p:sp>
      <p:sp>
        <p:nvSpPr>
          <p:cNvPr id="2" name="Slide Number Placeholder 1">
            <a:extLst>
              <a:ext uri="{FF2B5EF4-FFF2-40B4-BE49-F238E27FC236}">
                <a16:creationId xmlns:a16="http://schemas.microsoft.com/office/drawing/2014/main" id="{6252A294-5E0D-4F33-AB88-880C6A6B574D}"/>
              </a:ext>
            </a:extLst>
          </p:cNvPr>
          <p:cNvSpPr>
            <a:spLocks noGrp="1"/>
          </p:cNvSpPr>
          <p:nvPr>
            <p:ph type="sldNum" sz="quarter" idx="4"/>
          </p:nvPr>
        </p:nvSpPr>
        <p:spPr/>
        <p:txBody>
          <a:bodyPr/>
          <a:lstStyle/>
          <a:p>
            <a:fld id="{5D2F3693-3E64-EA49-9E40-0333868C2033}" type="slidenum">
              <a:rPr lang="en-US" smtClean="0"/>
              <a:pPr/>
              <a:t>42</a:t>
            </a:fld>
            <a:r>
              <a:rPr lang="en-US" dirty="0"/>
              <a:t> of 108</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Content Placeholder 27">
            <a:extLst>
              <a:ext uri="{FF2B5EF4-FFF2-40B4-BE49-F238E27FC236}">
                <a16:creationId xmlns:a16="http://schemas.microsoft.com/office/drawing/2014/main" id="{5357CFBA-5EC2-4B8F-A118-6466EBE4C300}"/>
              </a:ext>
            </a:extLst>
          </p:cNvPr>
          <p:cNvSpPr>
            <a:spLocks noGrp="1"/>
          </p:cNvSpPr>
          <p:nvPr>
            <p:ph idx="1"/>
          </p:nvPr>
        </p:nvSpPr>
        <p:spPr>
          <a:xfrm>
            <a:off x="5179389" y="470450"/>
            <a:ext cx="3653185" cy="6098760"/>
          </a:xfrm>
        </p:spPr>
        <p:txBody>
          <a:bodyPr/>
          <a:lstStyle/>
          <a:p>
            <a:r>
              <a:rPr lang="en-US" dirty="0"/>
              <a:t>In Section 7.1, the effects of other drugs on FINTEPLA are presented. </a:t>
            </a:r>
          </a:p>
          <a:p>
            <a:r>
              <a:rPr lang="en-US" u="sng" dirty="0" err="1"/>
              <a:t>Stiripentol</a:t>
            </a:r>
            <a:r>
              <a:rPr lang="en-US" u="sng" dirty="0"/>
              <a:t> Plus Clobazam</a:t>
            </a:r>
          </a:p>
          <a:p>
            <a:r>
              <a:rPr lang="en-US" dirty="0"/>
              <a:t>If FINTEPLA is coadministered with stiripentol plus clobazam, the maximum daily dosage of FINTEPLA </a:t>
            </a:r>
            <a:br>
              <a:rPr lang="en-US" dirty="0"/>
            </a:br>
            <a:r>
              <a:rPr lang="en-US" dirty="0"/>
              <a:t>is 0.2 mg/kg twice daily, with a maximum total daily dosage of 17 mg. This information was also presented </a:t>
            </a:r>
            <a:br>
              <a:rPr lang="en-US" dirty="0"/>
            </a:br>
            <a:r>
              <a:rPr lang="en-US" dirty="0"/>
              <a:t>in Section 2.2 of the FINTEPLA PI.</a:t>
            </a:r>
          </a:p>
          <a:p>
            <a:r>
              <a:rPr lang="en-US" u="sng" dirty="0"/>
              <a:t>Strong CYP1A2, CYP2B6, or CYP3A Inducers</a:t>
            </a:r>
          </a:p>
          <a:p>
            <a:r>
              <a:rPr lang="en-US" b="0" i="0" u="none" strike="noStrike" baseline="0" dirty="0">
                <a:solidFill>
                  <a:srgbClr val="000000"/>
                </a:solidFill>
              </a:rPr>
              <a:t>Coadministration of FINTEPLA with strong CYP1A2, CYP2B6, or CYP3A inducers will decrease fenfluramine plasma concentrations, which may lower the efficacy of FINTEPLA. As a result, coadministration of FINTEPLA with these types of drugs should be avoided. However, if coadministration of FINTEPLA</a:t>
            </a:r>
            <a:r>
              <a:rPr lang="en-US" dirty="0"/>
              <a:t> with a strong CYP1A2, CYP2B6, </a:t>
            </a:r>
            <a:r>
              <a:rPr lang="en-US" b="0" i="0" u="none" strike="noStrike" baseline="0" dirty="0">
                <a:solidFill>
                  <a:srgbClr val="000000"/>
                </a:solidFill>
              </a:rPr>
              <a:t>or CYP3A</a:t>
            </a:r>
            <a:r>
              <a:rPr lang="en-US" dirty="0"/>
              <a:t> inducer is necessary, the patient should be monitored for reduced efficacy. An increase in FINTEPLA dosage may be considered if needed, but the maximum daily dosage of FINTEPLA should not be exceeded. (See Section 2.3 Dosage and Administration for more information.)</a:t>
            </a:r>
          </a:p>
          <a:p>
            <a:r>
              <a:rPr lang="en-US" u="sng" dirty="0"/>
              <a:t>Strong CYP1A2 or CYP2D6 Inhibitors</a:t>
            </a:r>
          </a:p>
          <a:p>
            <a:r>
              <a:rPr lang="en-US" b="0" i="0" u="none" strike="noStrike" baseline="0" dirty="0">
                <a:solidFill>
                  <a:srgbClr val="000000"/>
                </a:solidFill>
              </a:rPr>
              <a:t>Coadministration of FINTEPLA with strong CYP1A2</a:t>
            </a:r>
            <a:r>
              <a:rPr lang="en-US" b="0" i="0" strike="noStrike" baseline="0" dirty="0">
                <a:solidFill>
                  <a:srgbClr val="000000"/>
                </a:solidFill>
              </a:rPr>
              <a:t> </a:t>
            </a:r>
            <a:r>
              <a:rPr lang="en-US" dirty="0"/>
              <a:t>or CYP2D6 inhibitors </a:t>
            </a:r>
            <a:r>
              <a:rPr lang="en-US" b="0" i="0" u="none" strike="noStrike" baseline="0" dirty="0">
                <a:solidFill>
                  <a:srgbClr val="000000"/>
                </a:solidFill>
              </a:rPr>
              <a:t>will increase fenfluramine plasma concentrations. If FINTEPLA is </a:t>
            </a:r>
            <a:r>
              <a:rPr lang="en-US" b="0" i="0" u="none" strike="noStrike" baseline="0" dirty="0" err="1">
                <a:solidFill>
                  <a:srgbClr val="000000"/>
                </a:solidFill>
              </a:rPr>
              <a:t>coadministered</a:t>
            </a:r>
            <a:r>
              <a:rPr lang="en-US" b="0" i="0" u="none" strike="noStrike" baseline="0" dirty="0">
                <a:solidFill>
                  <a:srgbClr val="000000"/>
                </a:solidFill>
              </a:rPr>
              <a:t> with these types of drugs, the </a:t>
            </a:r>
            <a:r>
              <a:rPr lang="en-US" dirty="0"/>
              <a:t>maximum daily dosage of FINTEPLA is 20 mg. </a:t>
            </a:r>
            <a:r>
              <a:rPr lang="en-US" b="0" i="0" u="none" strike="noStrike" baseline="0" dirty="0">
                <a:solidFill>
                  <a:srgbClr val="000000"/>
                </a:solidFill>
              </a:rPr>
              <a:t>If FINTEPLA is </a:t>
            </a:r>
            <a:r>
              <a:rPr lang="en-US" b="0" i="0" u="none" strike="noStrike" baseline="0" dirty="0" err="1">
                <a:solidFill>
                  <a:srgbClr val="000000"/>
                </a:solidFill>
              </a:rPr>
              <a:t>coadministered</a:t>
            </a:r>
            <a:r>
              <a:rPr lang="en-US" b="0" i="0" u="none" strike="noStrike" baseline="0" dirty="0">
                <a:solidFill>
                  <a:srgbClr val="000000"/>
                </a:solidFill>
              </a:rPr>
              <a:t> with </a:t>
            </a:r>
            <a:r>
              <a:rPr lang="en-US" b="0" i="0" u="none" strike="noStrike" baseline="0" dirty="0" err="1">
                <a:solidFill>
                  <a:srgbClr val="000000"/>
                </a:solidFill>
              </a:rPr>
              <a:t>stiripentol</a:t>
            </a:r>
            <a:r>
              <a:rPr lang="en-US" b="0" i="0" u="none" strike="noStrike" baseline="0" dirty="0">
                <a:solidFill>
                  <a:srgbClr val="000000"/>
                </a:solidFill>
              </a:rPr>
              <a:t> and a strong CYP1A2 or CYP2D6 inhibitor, the maximum daily dosage of FINTEPLA is 17 mg. </a:t>
            </a:r>
          </a:p>
          <a:p>
            <a:r>
              <a:rPr lang="en-US" dirty="0">
                <a:solidFill>
                  <a:srgbClr val="000000"/>
                </a:solidFill>
              </a:rPr>
              <a:t>If treatment with any of the CYPs mentioned above is discontinued, gradual adjustments in the dosage of FINTEPLA should be considered.</a:t>
            </a:r>
            <a:endParaRPr lang="en-US" dirty="0"/>
          </a:p>
        </p:txBody>
      </p:sp>
      <p:pic>
        <p:nvPicPr>
          <p:cNvPr id="35" name="Picture Placeholder 34">
            <a:extLst>
              <a:ext uri="{FF2B5EF4-FFF2-40B4-BE49-F238E27FC236}">
                <a16:creationId xmlns:a16="http://schemas.microsoft.com/office/drawing/2014/main" id="{B6132838-1342-4096-A429-DA357FDCE06F}"/>
              </a:ext>
            </a:extLst>
          </p:cNvPr>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352" r="352"/>
          <a:stretch/>
        </p:blipFill>
        <p:spPr>
          <a:xfrm>
            <a:off x="311426" y="470450"/>
            <a:ext cx="4416552" cy="5756108"/>
          </a:xfrm>
        </p:spPr>
      </p:pic>
      <p:sp>
        <p:nvSpPr>
          <p:cNvPr id="42" name="Green Box">
            <a:extLst>
              <a:ext uri="{FF2B5EF4-FFF2-40B4-BE49-F238E27FC236}">
                <a16:creationId xmlns:a16="http://schemas.microsoft.com/office/drawing/2014/main" id="{ED24477E-42F7-4F28-ACC4-21BA76052B64}"/>
              </a:ext>
            </a:extLst>
          </p:cNvPr>
          <p:cNvSpPr txBox="1"/>
          <p:nvPr/>
        </p:nvSpPr>
        <p:spPr>
          <a:xfrm>
            <a:off x="727644" y="1905070"/>
            <a:ext cx="3556121" cy="3534487"/>
          </a:xfrm>
          <a:prstGeom prst="rect">
            <a:avLst/>
          </a:prstGeom>
          <a:noFill/>
          <a:ln w="25400">
            <a:solidFill>
              <a:srgbClr val="4B8B2B"/>
            </a:solidFill>
          </a:ln>
        </p:spPr>
        <p:txBody>
          <a:bodyPr vert="horz" wrap="square" lIns="0" tIns="40640" rIns="0" bIns="0" rtlCol="0">
            <a:noAutofit/>
          </a:bodyPr>
          <a:lstStyle/>
          <a:p>
            <a:pPr>
              <a:lnSpc>
                <a:spcPct val="100000"/>
              </a:lnSpc>
              <a:spcBef>
                <a:spcPts val="320"/>
              </a:spcBef>
            </a:pPr>
            <a:endParaRPr sz="1050" dirty="0">
              <a:latin typeface="Segoe UI"/>
              <a:cs typeface="Segoe UI"/>
            </a:endParaRPr>
          </a:p>
        </p:txBody>
      </p:sp>
      <p:sp>
        <p:nvSpPr>
          <p:cNvPr id="43" name="#1">
            <a:extLst>
              <a:ext uri="{FF2B5EF4-FFF2-40B4-BE49-F238E27FC236}">
                <a16:creationId xmlns:a16="http://schemas.microsoft.com/office/drawing/2014/main" id="{A8E235BD-77D1-4C51-832A-69537F2F24CF}"/>
              </a:ext>
            </a:extLst>
          </p:cNvPr>
          <p:cNvSpPr/>
          <p:nvPr/>
        </p:nvSpPr>
        <p:spPr>
          <a:xfrm>
            <a:off x="581959" y="1944554"/>
            <a:ext cx="257810" cy="257810"/>
          </a:xfrm>
          <a:custGeom>
            <a:avLst/>
            <a:gdLst/>
            <a:ahLst/>
            <a:cxnLst/>
            <a:rect l="l" t="t" r="r" b="b"/>
            <a:pathLst>
              <a:path w="257810" h="257809">
                <a:moveTo>
                  <a:pt x="128778" y="0"/>
                </a:moveTo>
                <a:lnTo>
                  <a:pt x="78652" y="10120"/>
                </a:lnTo>
                <a:lnTo>
                  <a:pt x="37719" y="37718"/>
                </a:lnTo>
                <a:lnTo>
                  <a:pt x="10120" y="78652"/>
                </a:lnTo>
                <a:lnTo>
                  <a:pt x="0" y="128777"/>
                </a:lnTo>
                <a:lnTo>
                  <a:pt x="10120" y="178903"/>
                </a:lnTo>
                <a:lnTo>
                  <a:pt x="37719" y="219836"/>
                </a:lnTo>
                <a:lnTo>
                  <a:pt x="78652" y="247435"/>
                </a:lnTo>
                <a:lnTo>
                  <a:pt x="128778" y="257555"/>
                </a:lnTo>
                <a:lnTo>
                  <a:pt x="178903" y="247435"/>
                </a:lnTo>
                <a:lnTo>
                  <a:pt x="219837" y="219836"/>
                </a:lnTo>
                <a:lnTo>
                  <a:pt x="247435" y="178903"/>
                </a:lnTo>
                <a:lnTo>
                  <a:pt x="257556" y="128777"/>
                </a:lnTo>
                <a:lnTo>
                  <a:pt x="247435" y="78652"/>
                </a:lnTo>
                <a:lnTo>
                  <a:pt x="219836" y="37718"/>
                </a:lnTo>
                <a:lnTo>
                  <a:pt x="178903" y="10120"/>
                </a:lnTo>
                <a:lnTo>
                  <a:pt x="128778" y="0"/>
                </a:lnTo>
                <a:close/>
              </a:path>
            </a:pathLst>
          </a:custGeom>
          <a:solidFill>
            <a:srgbClr val="4B8B2B"/>
          </a:solidFill>
        </p:spPr>
        <p:txBody>
          <a:bodyPr wrap="square" lIns="0" tIns="0" rIns="0" bIns="0" rtlCol="0" anchor="ctr"/>
          <a:lstStyle/>
          <a:p>
            <a:pPr marL="12700" marR="0" lvl="0" indent="0" algn="ctr" defTabSz="914400" rtl="0" eaLnBrk="1" fontAlgn="auto" latinLnBrk="0" hangingPunct="1">
              <a:lnSpc>
                <a:spcPct val="100000"/>
              </a:lnSpc>
              <a:spcBef>
                <a:spcPts val="105"/>
              </a:spcBef>
              <a:spcAft>
                <a:spcPts val="0"/>
              </a:spcAft>
              <a:buClrTx/>
              <a:buSzTx/>
              <a:buFontTx/>
              <a:buNone/>
              <a:tabLst/>
              <a:defRPr/>
            </a:pPr>
            <a:r>
              <a:rPr kumimoji="0" lang="en-US" sz="1050" b="1" i="0" u="none" strike="noStrike" kern="1200" cap="none" spc="0" normalizeH="0" baseline="0" noProof="0" dirty="0">
                <a:ln>
                  <a:noFill/>
                </a:ln>
                <a:solidFill>
                  <a:srgbClr val="FFFFFF"/>
                </a:solidFill>
                <a:effectLst/>
                <a:uLnTx/>
                <a:uFillTx/>
                <a:latin typeface="Segoe UI"/>
                <a:ea typeface="+mn-ea"/>
                <a:cs typeface="Segoe UI"/>
              </a:rPr>
              <a:t>1</a:t>
            </a:r>
            <a:endParaRPr kumimoji="0" lang="en-US" sz="1050" b="0" i="0" u="none" strike="noStrike" kern="1200" cap="none" spc="0" normalizeH="0" baseline="0" noProof="0" dirty="0">
              <a:ln>
                <a:noFill/>
              </a:ln>
              <a:solidFill>
                <a:prstClr val="black"/>
              </a:solidFill>
              <a:effectLst/>
              <a:uLnTx/>
              <a:uFillTx/>
              <a:latin typeface="Segoe UI"/>
              <a:ea typeface="+mn-ea"/>
              <a:cs typeface="Segoe UI"/>
            </a:endParaRPr>
          </a:p>
        </p:txBody>
      </p:sp>
      <p:sp>
        <p:nvSpPr>
          <p:cNvPr id="3" name="Slide Number Placeholder 2">
            <a:extLst>
              <a:ext uri="{FF2B5EF4-FFF2-40B4-BE49-F238E27FC236}">
                <a16:creationId xmlns:a16="http://schemas.microsoft.com/office/drawing/2014/main" id="{E00ACC7D-DE7A-4590-9250-CD8B1B992221}"/>
              </a:ext>
            </a:extLst>
          </p:cNvPr>
          <p:cNvSpPr>
            <a:spLocks noGrp="1"/>
          </p:cNvSpPr>
          <p:nvPr>
            <p:ph type="sldNum" sz="quarter" idx="4"/>
          </p:nvPr>
        </p:nvSpPr>
        <p:spPr/>
        <p:txBody>
          <a:bodyPr/>
          <a:lstStyle/>
          <a:p>
            <a:fld id="{5D2F3693-3E64-EA49-9E40-0333868C2033}" type="slidenum">
              <a:rPr lang="en-US" smtClean="0"/>
              <a:pPr/>
              <a:t>43</a:t>
            </a:fld>
            <a:r>
              <a:rPr lang="en-US" dirty="0"/>
              <a:t> of 108</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Content Placeholder 26">
            <a:extLst>
              <a:ext uri="{FF2B5EF4-FFF2-40B4-BE49-F238E27FC236}">
                <a16:creationId xmlns:a16="http://schemas.microsoft.com/office/drawing/2014/main" id="{B70C506D-7704-4904-BB08-8953F77D1C3E}"/>
              </a:ext>
            </a:extLst>
          </p:cNvPr>
          <p:cNvSpPr>
            <a:spLocks noGrp="1"/>
          </p:cNvSpPr>
          <p:nvPr>
            <p:ph idx="1"/>
          </p:nvPr>
        </p:nvSpPr>
        <p:spPr>
          <a:xfrm>
            <a:off x="5207036" y="544482"/>
            <a:ext cx="3653185" cy="5934976"/>
          </a:xfrm>
        </p:spPr>
        <p:txBody>
          <a:bodyPr>
            <a:noAutofit/>
          </a:bodyPr>
          <a:lstStyle/>
          <a:p>
            <a:pPr marL="12700">
              <a:lnSpc>
                <a:spcPct val="100000"/>
              </a:lnSpc>
              <a:spcBef>
                <a:spcPts val="105"/>
              </a:spcBef>
            </a:pPr>
            <a:r>
              <a:rPr lang="en-US" sz="1100" dirty="0">
                <a:latin typeface="Segoe UI"/>
                <a:cs typeface="Segoe UI"/>
              </a:rPr>
              <a:t>Section 7.2 explains that patients should be monitored if</a:t>
            </a:r>
            <a:r>
              <a:rPr lang="en-US" dirty="0">
                <a:latin typeface="Segoe UI"/>
                <a:cs typeface="Segoe UI"/>
              </a:rPr>
              <a:t> </a:t>
            </a:r>
            <a:r>
              <a:rPr lang="en-US" sz="1100" b="1" dirty="0">
                <a:solidFill>
                  <a:srgbClr val="2D953D"/>
                </a:solidFill>
                <a:latin typeface="Segoe UI"/>
                <a:cs typeface="Segoe UI"/>
              </a:rPr>
              <a:t>cyproheptadine </a:t>
            </a:r>
            <a:r>
              <a:rPr lang="en-US" sz="1100" dirty="0">
                <a:latin typeface="Segoe UI"/>
                <a:cs typeface="Segoe UI"/>
              </a:rPr>
              <a:t>or potent 5-</a:t>
            </a:r>
            <a:r>
              <a:rPr lang="en-US" sz="1100" dirty="0" err="1">
                <a:latin typeface="Segoe UI"/>
                <a:cs typeface="Segoe UI"/>
              </a:rPr>
              <a:t>HT1A</a:t>
            </a:r>
            <a:r>
              <a:rPr lang="en-US" sz="1100" dirty="0">
                <a:latin typeface="Segoe UI"/>
                <a:cs typeface="Segoe UI"/>
              </a:rPr>
              <a:t>, 5-</a:t>
            </a:r>
            <a:r>
              <a:rPr lang="en-US" sz="1100" dirty="0" err="1">
                <a:latin typeface="Segoe UI"/>
                <a:cs typeface="Segoe UI"/>
              </a:rPr>
              <a:t>HT1D</a:t>
            </a:r>
            <a:r>
              <a:rPr lang="en-US" sz="1100" dirty="0">
                <a:latin typeface="Segoe UI"/>
                <a:cs typeface="Segoe UI"/>
              </a:rPr>
              <a:t>, 5-</a:t>
            </a:r>
            <a:r>
              <a:rPr lang="en-US" sz="1100" dirty="0" err="1">
                <a:latin typeface="Segoe UI"/>
                <a:cs typeface="Segoe UI"/>
              </a:rPr>
              <a:t>HT2A</a:t>
            </a:r>
            <a:r>
              <a:rPr lang="en-US" sz="1100" dirty="0">
                <a:latin typeface="Segoe UI"/>
                <a:cs typeface="Segoe UI"/>
              </a:rPr>
              <a:t>, or </a:t>
            </a:r>
            <a:br>
              <a:rPr lang="en-US" sz="1100" dirty="0">
                <a:latin typeface="Segoe UI"/>
                <a:cs typeface="Segoe UI"/>
              </a:rPr>
            </a:br>
            <a:r>
              <a:rPr lang="en-US" sz="1100" dirty="0">
                <a:latin typeface="Segoe UI"/>
                <a:cs typeface="Segoe UI"/>
              </a:rPr>
              <a:t>5-</a:t>
            </a:r>
            <a:r>
              <a:rPr lang="en-US" sz="1100" dirty="0" err="1">
                <a:latin typeface="Segoe UI"/>
                <a:cs typeface="Segoe UI"/>
              </a:rPr>
              <a:t>HT2C</a:t>
            </a:r>
            <a:r>
              <a:rPr lang="en-US" sz="1100" dirty="0">
                <a:latin typeface="Segoe UI"/>
                <a:cs typeface="Segoe UI"/>
              </a:rPr>
              <a:t> serotonin receptor antagonists are </a:t>
            </a:r>
            <a:r>
              <a:rPr lang="en-US" sz="1100" dirty="0" err="1">
                <a:latin typeface="Segoe UI"/>
                <a:cs typeface="Segoe UI"/>
              </a:rPr>
              <a:t>coadministered</a:t>
            </a:r>
            <a:r>
              <a:rPr lang="en-US" sz="1100" dirty="0">
                <a:latin typeface="Segoe UI"/>
                <a:cs typeface="Segoe UI"/>
              </a:rPr>
              <a:t> with FINTEPLA.</a:t>
            </a:r>
            <a:endParaRPr lang="en-US" sz="950" dirty="0">
              <a:latin typeface="Segoe UI"/>
              <a:cs typeface="Segoe UI"/>
            </a:endParaRPr>
          </a:p>
          <a:p>
            <a:pPr marL="12700" marR="196850">
              <a:lnSpc>
                <a:spcPct val="100000"/>
              </a:lnSpc>
            </a:pPr>
            <a:r>
              <a:rPr lang="en-US" sz="1100" dirty="0">
                <a:latin typeface="Segoe UI"/>
                <a:cs typeface="Segoe UI"/>
              </a:rPr>
              <a:t>Remember, the </a:t>
            </a:r>
            <a:r>
              <a:rPr lang="en-US" sz="1100" b="1" dirty="0">
                <a:solidFill>
                  <a:srgbClr val="2D953D"/>
                </a:solidFill>
                <a:latin typeface="Segoe UI"/>
                <a:cs typeface="Segoe UI"/>
              </a:rPr>
              <a:t>neurotransmitter </a:t>
            </a:r>
            <a:r>
              <a:rPr lang="en-US" sz="1100" dirty="0">
                <a:latin typeface="Segoe UI"/>
                <a:cs typeface="Segoe UI"/>
              </a:rPr>
              <a:t>serotonin (5-HT) is a vasoconstrictor found in platelets, the gastrointestinal mucosa, mast cells, carcinoid tumors, and the central nervous system (CNS) and works as a vasoconstrictor.</a:t>
            </a:r>
          </a:p>
          <a:p>
            <a:pPr marL="12700" marR="5080">
              <a:lnSpc>
                <a:spcPct val="100000"/>
              </a:lnSpc>
            </a:pPr>
            <a:r>
              <a:rPr lang="en-US" sz="1100" dirty="0">
                <a:latin typeface="Segoe UI"/>
                <a:cs typeface="Segoe UI"/>
              </a:rPr>
              <a:t>Serotonin, through its action on cellular receptors, plays important roles in intestinal motility, nausea and vomiting, sleep-wake cycles, obsessive-compulsive behaviors, depression, and eating.</a:t>
            </a:r>
            <a:endParaRPr lang="en-US" dirty="0"/>
          </a:p>
          <a:p>
            <a:pPr>
              <a:spcAft>
                <a:spcPts val="300"/>
              </a:spcAft>
            </a:pPr>
            <a:r>
              <a:rPr lang="en-US" dirty="0"/>
              <a:t>Section 7.3 explains that there may be an increased risk of serotonin syndrome with the concomitant administration of FINTEPLA and agents that increase serotonin, including:</a:t>
            </a:r>
          </a:p>
          <a:p>
            <a:pPr lvl="1"/>
            <a:r>
              <a:rPr lang="en-US" spc="-10" dirty="0"/>
              <a:t>Drugs, such as SSRIs, SNRIs, TCAs, MAOIs, trazodone, etc.</a:t>
            </a:r>
          </a:p>
          <a:p>
            <a:pPr lvl="1"/>
            <a:r>
              <a:rPr lang="en-US" dirty="0"/>
              <a:t>Over-the-counter medications, such as dextromethorphan</a:t>
            </a:r>
          </a:p>
          <a:p>
            <a:pPr lvl="1">
              <a:spcAft>
                <a:spcPts val="600"/>
              </a:spcAft>
            </a:pPr>
            <a:r>
              <a:rPr lang="en-US" dirty="0"/>
              <a:t>Herbal supplements, such as St. John’s Wort</a:t>
            </a:r>
          </a:p>
          <a:p>
            <a:r>
              <a:rPr lang="en-US" dirty="0"/>
              <a:t>As discussed earlier in Section 4 of the PI, FINTEPLA is contraindicated in patients who are concomitantly using MAOIs or have used an MAOI within 14 days. In addition, FINTEPLA should be used with caution in patients taking other medications that increase serotonin.</a:t>
            </a:r>
          </a:p>
        </p:txBody>
      </p:sp>
      <p:pic>
        <p:nvPicPr>
          <p:cNvPr id="30" name="Picture Placeholder 29">
            <a:extLst>
              <a:ext uri="{FF2B5EF4-FFF2-40B4-BE49-F238E27FC236}">
                <a16:creationId xmlns:a16="http://schemas.microsoft.com/office/drawing/2014/main" id="{1C889660-EF83-457A-86FD-4F41F58EFA66}"/>
              </a:ext>
            </a:extLst>
          </p:cNvPr>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352" r="352"/>
          <a:stretch/>
        </p:blipFill>
        <p:spPr>
          <a:xfrm>
            <a:off x="311426" y="470450"/>
            <a:ext cx="4416552" cy="5756108"/>
          </a:xfrm>
        </p:spPr>
      </p:pic>
      <p:sp>
        <p:nvSpPr>
          <p:cNvPr id="51" name="Green Box">
            <a:extLst>
              <a:ext uri="{FF2B5EF4-FFF2-40B4-BE49-F238E27FC236}">
                <a16:creationId xmlns:a16="http://schemas.microsoft.com/office/drawing/2014/main" id="{4D9CA657-B2F7-4F41-AFD4-3B129BE37260}"/>
              </a:ext>
            </a:extLst>
          </p:cNvPr>
          <p:cNvSpPr txBox="1"/>
          <p:nvPr/>
        </p:nvSpPr>
        <p:spPr>
          <a:xfrm>
            <a:off x="727644" y="971300"/>
            <a:ext cx="3556121" cy="604003"/>
          </a:xfrm>
          <a:prstGeom prst="rect">
            <a:avLst/>
          </a:prstGeom>
          <a:noFill/>
          <a:ln w="25400">
            <a:solidFill>
              <a:srgbClr val="4B8B2B"/>
            </a:solidFill>
          </a:ln>
        </p:spPr>
        <p:txBody>
          <a:bodyPr vert="horz" wrap="square" lIns="0" tIns="40640" rIns="0" bIns="0" rtlCol="0">
            <a:noAutofit/>
          </a:bodyPr>
          <a:lstStyle/>
          <a:p>
            <a:pPr>
              <a:lnSpc>
                <a:spcPct val="100000"/>
              </a:lnSpc>
              <a:spcBef>
                <a:spcPts val="320"/>
              </a:spcBef>
            </a:pPr>
            <a:endParaRPr sz="1050" dirty="0">
              <a:latin typeface="Segoe UI"/>
              <a:cs typeface="Segoe UI"/>
            </a:endParaRPr>
          </a:p>
        </p:txBody>
      </p:sp>
      <p:sp>
        <p:nvSpPr>
          <p:cNvPr id="52" name="#1">
            <a:extLst>
              <a:ext uri="{FF2B5EF4-FFF2-40B4-BE49-F238E27FC236}">
                <a16:creationId xmlns:a16="http://schemas.microsoft.com/office/drawing/2014/main" id="{7C21BD3F-DC0C-4A68-B7A3-A1F4211D83CD}"/>
              </a:ext>
            </a:extLst>
          </p:cNvPr>
          <p:cNvSpPr/>
          <p:nvPr/>
        </p:nvSpPr>
        <p:spPr>
          <a:xfrm>
            <a:off x="588222" y="1010783"/>
            <a:ext cx="257810" cy="257810"/>
          </a:xfrm>
          <a:custGeom>
            <a:avLst/>
            <a:gdLst/>
            <a:ahLst/>
            <a:cxnLst/>
            <a:rect l="l" t="t" r="r" b="b"/>
            <a:pathLst>
              <a:path w="257810" h="257809">
                <a:moveTo>
                  <a:pt x="128778" y="0"/>
                </a:moveTo>
                <a:lnTo>
                  <a:pt x="78652" y="10120"/>
                </a:lnTo>
                <a:lnTo>
                  <a:pt x="37719" y="37718"/>
                </a:lnTo>
                <a:lnTo>
                  <a:pt x="10120" y="78652"/>
                </a:lnTo>
                <a:lnTo>
                  <a:pt x="0" y="128777"/>
                </a:lnTo>
                <a:lnTo>
                  <a:pt x="10120" y="178903"/>
                </a:lnTo>
                <a:lnTo>
                  <a:pt x="37719" y="219836"/>
                </a:lnTo>
                <a:lnTo>
                  <a:pt x="78652" y="247435"/>
                </a:lnTo>
                <a:lnTo>
                  <a:pt x="128778" y="257555"/>
                </a:lnTo>
                <a:lnTo>
                  <a:pt x="178903" y="247435"/>
                </a:lnTo>
                <a:lnTo>
                  <a:pt x="219837" y="219836"/>
                </a:lnTo>
                <a:lnTo>
                  <a:pt x="247435" y="178903"/>
                </a:lnTo>
                <a:lnTo>
                  <a:pt x="257556" y="128777"/>
                </a:lnTo>
                <a:lnTo>
                  <a:pt x="247435" y="78652"/>
                </a:lnTo>
                <a:lnTo>
                  <a:pt x="219836" y="37718"/>
                </a:lnTo>
                <a:lnTo>
                  <a:pt x="178903" y="10120"/>
                </a:lnTo>
                <a:lnTo>
                  <a:pt x="128778" y="0"/>
                </a:lnTo>
                <a:close/>
              </a:path>
            </a:pathLst>
          </a:custGeom>
          <a:solidFill>
            <a:srgbClr val="4B8B2B"/>
          </a:solidFill>
        </p:spPr>
        <p:txBody>
          <a:bodyPr wrap="square" lIns="0" tIns="0" rIns="0" bIns="0" rtlCol="0" anchor="ctr"/>
          <a:lstStyle/>
          <a:p>
            <a:pPr marL="12700" marR="0" lvl="0" indent="0" algn="ctr" defTabSz="914400" rtl="0" eaLnBrk="1" fontAlgn="auto" latinLnBrk="0" hangingPunct="1">
              <a:lnSpc>
                <a:spcPct val="100000"/>
              </a:lnSpc>
              <a:spcBef>
                <a:spcPts val="105"/>
              </a:spcBef>
              <a:spcAft>
                <a:spcPts val="0"/>
              </a:spcAft>
              <a:buClrTx/>
              <a:buSzTx/>
              <a:buFontTx/>
              <a:buNone/>
              <a:tabLst/>
              <a:defRPr/>
            </a:pPr>
            <a:r>
              <a:rPr kumimoji="0" lang="en-US" sz="1050" b="1" i="0" u="none" strike="noStrike" kern="1200" cap="none" spc="0" normalizeH="0" baseline="0" noProof="0" dirty="0">
                <a:ln>
                  <a:noFill/>
                </a:ln>
                <a:solidFill>
                  <a:srgbClr val="FFFFFF"/>
                </a:solidFill>
                <a:effectLst/>
                <a:uLnTx/>
                <a:uFillTx/>
                <a:latin typeface="Segoe UI"/>
                <a:ea typeface="+mn-ea"/>
                <a:cs typeface="Segoe UI"/>
              </a:rPr>
              <a:t>1</a:t>
            </a:r>
            <a:endParaRPr kumimoji="0" lang="en-US" sz="1050" b="0" i="0" u="none" strike="noStrike" kern="1200" cap="none" spc="0" normalizeH="0" baseline="0" noProof="0" dirty="0">
              <a:ln>
                <a:noFill/>
              </a:ln>
              <a:solidFill>
                <a:prstClr val="black"/>
              </a:solidFill>
              <a:effectLst/>
              <a:uLnTx/>
              <a:uFillTx/>
              <a:latin typeface="Segoe UI"/>
              <a:ea typeface="+mn-ea"/>
              <a:cs typeface="Segoe UI"/>
            </a:endParaRPr>
          </a:p>
        </p:txBody>
      </p:sp>
      <p:grpSp>
        <p:nvGrpSpPr>
          <p:cNvPr id="2" name="Group 1">
            <a:extLst>
              <a:ext uri="{FF2B5EF4-FFF2-40B4-BE49-F238E27FC236}">
                <a16:creationId xmlns:a16="http://schemas.microsoft.com/office/drawing/2014/main" id="{7C3D45E0-B8BB-D74A-8885-5CC5E3F9673F}"/>
              </a:ext>
            </a:extLst>
          </p:cNvPr>
          <p:cNvGrpSpPr/>
          <p:nvPr/>
        </p:nvGrpSpPr>
        <p:grpSpPr>
          <a:xfrm>
            <a:off x="4897112" y="2859150"/>
            <a:ext cx="257810" cy="257810"/>
            <a:chOff x="4878323" y="2859150"/>
            <a:chExt cx="257810" cy="257810"/>
          </a:xfrm>
        </p:grpSpPr>
        <p:sp>
          <p:nvSpPr>
            <p:cNvPr id="53" name="object 34">
              <a:extLst>
                <a:ext uri="{FF2B5EF4-FFF2-40B4-BE49-F238E27FC236}">
                  <a16:creationId xmlns:a16="http://schemas.microsoft.com/office/drawing/2014/main" id="{D7B856DB-EC6E-4E0E-B815-700C5167F988}"/>
                </a:ext>
              </a:extLst>
            </p:cNvPr>
            <p:cNvSpPr/>
            <p:nvPr/>
          </p:nvSpPr>
          <p:spPr>
            <a:xfrm>
              <a:off x="4878323" y="2859150"/>
              <a:ext cx="257810" cy="257810"/>
            </a:xfrm>
            <a:custGeom>
              <a:avLst/>
              <a:gdLst/>
              <a:ahLst/>
              <a:cxnLst/>
              <a:rect l="l" t="t" r="r" b="b"/>
              <a:pathLst>
                <a:path w="257810" h="257810">
                  <a:moveTo>
                    <a:pt x="128778" y="0"/>
                  </a:moveTo>
                  <a:lnTo>
                    <a:pt x="78652" y="10120"/>
                  </a:lnTo>
                  <a:lnTo>
                    <a:pt x="37719" y="37718"/>
                  </a:lnTo>
                  <a:lnTo>
                    <a:pt x="10120" y="78652"/>
                  </a:lnTo>
                  <a:lnTo>
                    <a:pt x="0" y="128777"/>
                  </a:lnTo>
                  <a:lnTo>
                    <a:pt x="10120" y="178903"/>
                  </a:lnTo>
                  <a:lnTo>
                    <a:pt x="37719" y="219836"/>
                  </a:lnTo>
                  <a:lnTo>
                    <a:pt x="78652" y="247435"/>
                  </a:lnTo>
                  <a:lnTo>
                    <a:pt x="128778" y="257555"/>
                  </a:lnTo>
                  <a:lnTo>
                    <a:pt x="178903" y="247435"/>
                  </a:lnTo>
                  <a:lnTo>
                    <a:pt x="219837" y="219836"/>
                  </a:lnTo>
                  <a:lnTo>
                    <a:pt x="247435" y="178903"/>
                  </a:lnTo>
                  <a:lnTo>
                    <a:pt x="257556" y="128777"/>
                  </a:lnTo>
                  <a:lnTo>
                    <a:pt x="247435" y="78652"/>
                  </a:lnTo>
                  <a:lnTo>
                    <a:pt x="219836" y="37718"/>
                  </a:lnTo>
                  <a:lnTo>
                    <a:pt x="178903" y="10120"/>
                  </a:lnTo>
                  <a:lnTo>
                    <a:pt x="128778" y="0"/>
                  </a:lnTo>
                  <a:close/>
                </a:path>
              </a:pathLst>
            </a:custGeom>
            <a:solidFill>
              <a:schemeClr val="bg2"/>
            </a:solidFill>
          </p:spPr>
          <p:txBody>
            <a:bodyPr wrap="square" lIns="0" tIns="0" rIns="0" bIns="0" rtlCol="0"/>
            <a:lstStyle/>
            <a:p>
              <a:endParaRPr/>
            </a:p>
          </p:txBody>
        </p:sp>
        <p:sp>
          <p:nvSpPr>
            <p:cNvPr id="54" name="object 35">
              <a:extLst>
                <a:ext uri="{FF2B5EF4-FFF2-40B4-BE49-F238E27FC236}">
                  <a16:creationId xmlns:a16="http://schemas.microsoft.com/office/drawing/2014/main" id="{AEAADA77-3969-4776-AFA1-1D78FD830363}"/>
                </a:ext>
              </a:extLst>
            </p:cNvPr>
            <p:cNvSpPr txBox="1"/>
            <p:nvPr/>
          </p:nvSpPr>
          <p:spPr>
            <a:xfrm>
              <a:off x="4955993" y="2890302"/>
              <a:ext cx="102870" cy="186690"/>
            </a:xfrm>
            <a:prstGeom prst="rect">
              <a:avLst/>
            </a:prstGeom>
          </p:spPr>
          <p:txBody>
            <a:bodyPr vert="horz" wrap="square" lIns="0" tIns="13335" rIns="0" bIns="0" rtlCol="0">
              <a:spAutoFit/>
            </a:bodyPr>
            <a:lstStyle/>
            <a:p>
              <a:pPr marL="12700">
                <a:lnSpc>
                  <a:spcPct val="100000"/>
                </a:lnSpc>
                <a:spcBef>
                  <a:spcPts val="105"/>
                </a:spcBef>
              </a:pPr>
              <a:r>
                <a:rPr sz="1050" b="1" dirty="0">
                  <a:solidFill>
                    <a:srgbClr val="FFFFFF"/>
                  </a:solidFill>
                  <a:latin typeface="Segoe UI"/>
                  <a:cs typeface="Segoe UI"/>
                </a:rPr>
                <a:t>2</a:t>
              </a:r>
              <a:endParaRPr sz="1050" dirty="0">
                <a:latin typeface="Segoe UI"/>
                <a:cs typeface="Segoe UI"/>
              </a:endParaRPr>
            </a:p>
          </p:txBody>
        </p:sp>
      </p:grpSp>
      <p:sp>
        <p:nvSpPr>
          <p:cNvPr id="55" name="Green Box">
            <a:extLst>
              <a:ext uri="{FF2B5EF4-FFF2-40B4-BE49-F238E27FC236}">
                <a16:creationId xmlns:a16="http://schemas.microsoft.com/office/drawing/2014/main" id="{ED3282CE-BAB8-489A-A6BD-40670FECD148}"/>
              </a:ext>
            </a:extLst>
          </p:cNvPr>
          <p:cNvSpPr txBox="1"/>
          <p:nvPr/>
        </p:nvSpPr>
        <p:spPr>
          <a:xfrm>
            <a:off x="727644" y="1614785"/>
            <a:ext cx="3556121" cy="811544"/>
          </a:xfrm>
          <a:prstGeom prst="rect">
            <a:avLst/>
          </a:prstGeom>
          <a:noFill/>
          <a:ln w="25400">
            <a:solidFill>
              <a:schemeClr val="bg2"/>
            </a:solidFill>
          </a:ln>
        </p:spPr>
        <p:txBody>
          <a:bodyPr vert="horz" wrap="square" lIns="0" tIns="40640" rIns="0" bIns="0" rtlCol="0">
            <a:noAutofit/>
          </a:bodyPr>
          <a:lstStyle/>
          <a:p>
            <a:pPr>
              <a:lnSpc>
                <a:spcPct val="100000"/>
              </a:lnSpc>
              <a:spcBef>
                <a:spcPts val="320"/>
              </a:spcBef>
            </a:pPr>
            <a:endParaRPr sz="1050" dirty="0">
              <a:latin typeface="Segoe UI"/>
              <a:cs typeface="Segoe UI"/>
            </a:endParaRPr>
          </a:p>
        </p:txBody>
      </p:sp>
      <p:sp>
        <p:nvSpPr>
          <p:cNvPr id="56" name="#1">
            <a:extLst>
              <a:ext uri="{FF2B5EF4-FFF2-40B4-BE49-F238E27FC236}">
                <a16:creationId xmlns:a16="http://schemas.microsoft.com/office/drawing/2014/main" id="{FFB9098C-2884-4A33-B94B-2EB4E390423E}"/>
              </a:ext>
            </a:extLst>
          </p:cNvPr>
          <p:cNvSpPr/>
          <p:nvPr/>
        </p:nvSpPr>
        <p:spPr>
          <a:xfrm>
            <a:off x="521706" y="1713999"/>
            <a:ext cx="257810" cy="257810"/>
          </a:xfrm>
          <a:custGeom>
            <a:avLst/>
            <a:gdLst/>
            <a:ahLst/>
            <a:cxnLst/>
            <a:rect l="l" t="t" r="r" b="b"/>
            <a:pathLst>
              <a:path w="257810" h="257809">
                <a:moveTo>
                  <a:pt x="128778" y="0"/>
                </a:moveTo>
                <a:lnTo>
                  <a:pt x="78652" y="10120"/>
                </a:lnTo>
                <a:lnTo>
                  <a:pt x="37719" y="37718"/>
                </a:lnTo>
                <a:lnTo>
                  <a:pt x="10120" y="78652"/>
                </a:lnTo>
                <a:lnTo>
                  <a:pt x="0" y="128777"/>
                </a:lnTo>
                <a:lnTo>
                  <a:pt x="10120" y="178903"/>
                </a:lnTo>
                <a:lnTo>
                  <a:pt x="37719" y="219836"/>
                </a:lnTo>
                <a:lnTo>
                  <a:pt x="78652" y="247435"/>
                </a:lnTo>
                <a:lnTo>
                  <a:pt x="128778" y="257555"/>
                </a:lnTo>
                <a:lnTo>
                  <a:pt x="178903" y="247435"/>
                </a:lnTo>
                <a:lnTo>
                  <a:pt x="219837" y="219836"/>
                </a:lnTo>
                <a:lnTo>
                  <a:pt x="247435" y="178903"/>
                </a:lnTo>
                <a:lnTo>
                  <a:pt x="257556" y="128777"/>
                </a:lnTo>
                <a:lnTo>
                  <a:pt x="247435" y="78652"/>
                </a:lnTo>
                <a:lnTo>
                  <a:pt x="219836" y="37718"/>
                </a:lnTo>
                <a:lnTo>
                  <a:pt x="178903" y="10120"/>
                </a:lnTo>
                <a:lnTo>
                  <a:pt x="128778" y="0"/>
                </a:lnTo>
                <a:close/>
              </a:path>
            </a:pathLst>
          </a:custGeom>
          <a:solidFill>
            <a:schemeClr val="bg2"/>
          </a:solidFill>
        </p:spPr>
        <p:txBody>
          <a:bodyPr wrap="square" lIns="0" tIns="0" rIns="0" bIns="0" rtlCol="0" anchor="ctr"/>
          <a:lstStyle/>
          <a:p>
            <a:pPr marL="12700" marR="0" lvl="0" indent="0" algn="ctr" defTabSz="914400" rtl="0" eaLnBrk="1" fontAlgn="auto" latinLnBrk="0" hangingPunct="1">
              <a:lnSpc>
                <a:spcPct val="100000"/>
              </a:lnSpc>
              <a:spcBef>
                <a:spcPts val="105"/>
              </a:spcBef>
              <a:spcAft>
                <a:spcPts val="0"/>
              </a:spcAft>
              <a:buClrTx/>
              <a:buSzTx/>
              <a:buFontTx/>
              <a:buNone/>
              <a:tabLst/>
              <a:defRPr/>
            </a:pPr>
            <a:r>
              <a:rPr kumimoji="0" lang="en-US" sz="1050" b="1" i="0" u="none" strike="noStrike" kern="1200" cap="none" spc="0" normalizeH="0" baseline="0" noProof="0" dirty="0">
                <a:ln>
                  <a:noFill/>
                </a:ln>
                <a:solidFill>
                  <a:srgbClr val="FFFFFF"/>
                </a:solidFill>
                <a:effectLst/>
                <a:uLnTx/>
                <a:uFillTx/>
                <a:latin typeface="Segoe UI"/>
                <a:ea typeface="+mn-ea"/>
                <a:cs typeface="Segoe UI"/>
              </a:rPr>
              <a:t>2</a:t>
            </a:r>
            <a:endParaRPr kumimoji="0" lang="en-US" sz="1050" b="0" i="0" u="none" strike="noStrike" kern="1200" cap="none" spc="0" normalizeH="0" baseline="0" noProof="0" dirty="0">
              <a:ln>
                <a:noFill/>
              </a:ln>
              <a:solidFill>
                <a:prstClr val="black"/>
              </a:solidFill>
              <a:effectLst/>
              <a:uLnTx/>
              <a:uFillTx/>
              <a:latin typeface="Segoe UI"/>
              <a:ea typeface="+mn-ea"/>
              <a:cs typeface="Segoe UI"/>
            </a:endParaRPr>
          </a:p>
        </p:txBody>
      </p:sp>
      <p:sp>
        <p:nvSpPr>
          <p:cNvPr id="3" name="Slide Number Placeholder 2">
            <a:extLst>
              <a:ext uri="{FF2B5EF4-FFF2-40B4-BE49-F238E27FC236}">
                <a16:creationId xmlns:a16="http://schemas.microsoft.com/office/drawing/2014/main" id="{FD9F9A1C-18E3-4CBD-AE12-A7FAC1D453EA}"/>
              </a:ext>
            </a:extLst>
          </p:cNvPr>
          <p:cNvSpPr>
            <a:spLocks noGrp="1"/>
          </p:cNvSpPr>
          <p:nvPr>
            <p:ph type="sldNum" sz="quarter" idx="4"/>
          </p:nvPr>
        </p:nvSpPr>
        <p:spPr/>
        <p:txBody>
          <a:bodyPr/>
          <a:lstStyle/>
          <a:p>
            <a:fld id="{5D2F3693-3E64-EA49-9E40-0333868C2033}" type="slidenum">
              <a:rPr lang="en-US" smtClean="0"/>
              <a:pPr/>
              <a:t>44</a:t>
            </a:fld>
            <a:r>
              <a:rPr lang="en-US" dirty="0"/>
              <a:t> of 108</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Content Placeholder 26">
            <a:extLst>
              <a:ext uri="{FF2B5EF4-FFF2-40B4-BE49-F238E27FC236}">
                <a16:creationId xmlns:a16="http://schemas.microsoft.com/office/drawing/2014/main" id="{B70C506D-7704-4904-BB08-8953F77D1C3E}"/>
              </a:ext>
            </a:extLst>
          </p:cNvPr>
          <p:cNvSpPr>
            <a:spLocks noGrp="1"/>
          </p:cNvSpPr>
          <p:nvPr>
            <p:ph idx="1"/>
          </p:nvPr>
        </p:nvSpPr>
        <p:spPr>
          <a:xfrm>
            <a:off x="5207036" y="544482"/>
            <a:ext cx="3653185" cy="5934976"/>
          </a:xfrm>
        </p:spPr>
        <p:txBody>
          <a:bodyPr>
            <a:noAutofit/>
          </a:bodyPr>
          <a:lstStyle/>
          <a:p>
            <a:r>
              <a:rPr lang="en-US" dirty="0"/>
              <a:t>Section 8 describes the use of FINTEPLA in specific populations. As described in Section 8.1, female patients taking FINTEPLA are encouraged to enroll in the North American Antiepileptic Drug (NAAED) Pregnancy Registry, which monitors pregnancy outcomes in women exposed to AEDs. </a:t>
            </a:r>
          </a:p>
          <a:p>
            <a:r>
              <a:rPr lang="en-US" dirty="0"/>
              <a:t>No studies of FINTEPLA in pregnant women have been conducted by </a:t>
            </a:r>
            <a:r>
              <a:rPr lang="en-US" dirty="0" err="1"/>
              <a:t>Zogenix</a:t>
            </a:r>
            <a:r>
              <a:rPr lang="en-US" dirty="0"/>
              <a:t>. Available data from epidemiologic studies with fenfluramine or </a:t>
            </a:r>
            <a:r>
              <a:rPr lang="en-US" b="1" dirty="0">
                <a:solidFill>
                  <a:schemeClr val="tx2"/>
                </a:solidFill>
              </a:rPr>
              <a:t>dexfenfluramine</a:t>
            </a:r>
            <a:r>
              <a:rPr lang="en-US" dirty="0"/>
              <a:t> are insufficient </a:t>
            </a:r>
            <a:r>
              <a:rPr lang="en-US" b="0" i="0" u="none" strike="noStrike" baseline="0" dirty="0">
                <a:solidFill>
                  <a:srgbClr val="000000"/>
                </a:solidFill>
              </a:rPr>
              <a:t>to evaluate for a drug-associated risk of major birth defects, miscarriage, or other adverse maternal or fetal outcomes. </a:t>
            </a:r>
            <a:endParaRPr lang="en-US" dirty="0"/>
          </a:p>
          <a:p>
            <a:r>
              <a:rPr lang="en-US" sz="1100" spc="-5" dirty="0">
                <a:latin typeface="Segoe UI" panose="020B0502040204020203" pitchFamily="34" charset="0"/>
                <a:cs typeface="Segoe UI" panose="020B0502040204020203" pitchFamily="34" charset="0"/>
              </a:rPr>
              <a:t>The</a:t>
            </a:r>
            <a:r>
              <a:rPr lang="en-US" sz="1100" dirty="0">
                <a:latin typeface="Segoe UI" panose="020B0502040204020203" pitchFamily="34" charset="0"/>
                <a:cs typeface="Segoe UI" panose="020B0502040204020203" pitchFamily="34" charset="0"/>
              </a:rPr>
              <a:t> </a:t>
            </a:r>
            <a:r>
              <a:rPr lang="en-US" dirty="0"/>
              <a:t>FINTEPLA </a:t>
            </a:r>
            <a:r>
              <a:rPr lang="en-US" spc="-5" dirty="0"/>
              <a:t>PI states that the </a:t>
            </a:r>
            <a:r>
              <a:rPr lang="en-US" b="0" i="0" u="none" strike="noStrike" baseline="0" dirty="0">
                <a:solidFill>
                  <a:srgbClr val="000000"/>
                </a:solidFill>
              </a:rPr>
              <a:t>estimated background risk of major birth defects and miscarriage for the indicated population is unknown. However, all pregnancies have a background risk of birth defect, loss, or other adverse outcome. In the</a:t>
            </a:r>
            <a:r>
              <a:rPr lang="en-US" dirty="0">
                <a:effectLst/>
                <a:ea typeface="MS Mincho" panose="02020609040205080304" pitchFamily="49" charset="-128"/>
              </a:rPr>
              <a:t> US general population, the estimated background risk of major birth defects and miscarriage in clinically recognized pregnancies is 2% to 4% and15% to 20%, respectively. </a:t>
            </a:r>
            <a:endParaRPr lang="en-US" spc="-5" dirty="0"/>
          </a:p>
        </p:txBody>
      </p:sp>
      <p:pic>
        <p:nvPicPr>
          <p:cNvPr id="30" name="Picture Placeholder 29">
            <a:extLst>
              <a:ext uri="{FF2B5EF4-FFF2-40B4-BE49-F238E27FC236}">
                <a16:creationId xmlns:a16="http://schemas.microsoft.com/office/drawing/2014/main" id="{1C889660-EF83-457A-86FD-4F41F58EFA66}"/>
              </a:ext>
            </a:extLst>
          </p:cNvPr>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352" r="352"/>
          <a:stretch/>
        </p:blipFill>
        <p:spPr>
          <a:xfrm>
            <a:off x="311426" y="470450"/>
            <a:ext cx="4416552" cy="5756108"/>
          </a:xfrm>
        </p:spPr>
      </p:pic>
      <p:sp>
        <p:nvSpPr>
          <p:cNvPr id="51" name="Green Box">
            <a:extLst>
              <a:ext uri="{FF2B5EF4-FFF2-40B4-BE49-F238E27FC236}">
                <a16:creationId xmlns:a16="http://schemas.microsoft.com/office/drawing/2014/main" id="{4D9CA657-B2F7-4F41-AFD4-3B129BE37260}"/>
              </a:ext>
            </a:extLst>
          </p:cNvPr>
          <p:cNvSpPr txBox="1"/>
          <p:nvPr/>
        </p:nvSpPr>
        <p:spPr>
          <a:xfrm>
            <a:off x="727644" y="2453097"/>
            <a:ext cx="3556121" cy="1053553"/>
          </a:xfrm>
          <a:prstGeom prst="rect">
            <a:avLst/>
          </a:prstGeom>
          <a:noFill/>
          <a:ln w="25400">
            <a:solidFill>
              <a:srgbClr val="4B8B2B"/>
            </a:solidFill>
          </a:ln>
        </p:spPr>
        <p:txBody>
          <a:bodyPr vert="horz" wrap="square" lIns="0" tIns="40640" rIns="0" bIns="0" rtlCol="0">
            <a:noAutofit/>
          </a:bodyPr>
          <a:lstStyle/>
          <a:p>
            <a:pPr>
              <a:lnSpc>
                <a:spcPct val="100000"/>
              </a:lnSpc>
              <a:spcBef>
                <a:spcPts val="320"/>
              </a:spcBef>
            </a:pPr>
            <a:endParaRPr sz="1050" dirty="0">
              <a:latin typeface="Segoe UI"/>
              <a:cs typeface="Segoe UI"/>
            </a:endParaRPr>
          </a:p>
        </p:txBody>
      </p:sp>
      <p:sp>
        <p:nvSpPr>
          <p:cNvPr id="52" name="#1">
            <a:extLst>
              <a:ext uri="{FF2B5EF4-FFF2-40B4-BE49-F238E27FC236}">
                <a16:creationId xmlns:a16="http://schemas.microsoft.com/office/drawing/2014/main" id="{7C21BD3F-DC0C-4A68-B7A3-A1F4211D83CD}"/>
              </a:ext>
            </a:extLst>
          </p:cNvPr>
          <p:cNvSpPr/>
          <p:nvPr/>
        </p:nvSpPr>
        <p:spPr>
          <a:xfrm>
            <a:off x="588222" y="2492581"/>
            <a:ext cx="257810" cy="257810"/>
          </a:xfrm>
          <a:custGeom>
            <a:avLst/>
            <a:gdLst/>
            <a:ahLst/>
            <a:cxnLst/>
            <a:rect l="l" t="t" r="r" b="b"/>
            <a:pathLst>
              <a:path w="257810" h="257809">
                <a:moveTo>
                  <a:pt x="128778" y="0"/>
                </a:moveTo>
                <a:lnTo>
                  <a:pt x="78652" y="10120"/>
                </a:lnTo>
                <a:lnTo>
                  <a:pt x="37719" y="37718"/>
                </a:lnTo>
                <a:lnTo>
                  <a:pt x="10120" y="78652"/>
                </a:lnTo>
                <a:lnTo>
                  <a:pt x="0" y="128777"/>
                </a:lnTo>
                <a:lnTo>
                  <a:pt x="10120" y="178903"/>
                </a:lnTo>
                <a:lnTo>
                  <a:pt x="37719" y="219836"/>
                </a:lnTo>
                <a:lnTo>
                  <a:pt x="78652" y="247435"/>
                </a:lnTo>
                <a:lnTo>
                  <a:pt x="128778" y="257555"/>
                </a:lnTo>
                <a:lnTo>
                  <a:pt x="178903" y="247435"/>
                </a:lnTo>
                <a:lnTo>
                  <a:pt x="219837" y="219836"/>
                </a:lnTo>
                <a:lnTo>
                  <a:pt x="247435" y="178903"/>
                </a:lnTo>
                <a:lnTo>
                  <a:pt x="257556" y="128777"/>
                </a:lnTo>
                <a:lnTo>
                  <a:pt x="247435" y="78652"/>
                </a:lnTo>
                <a:lnTo>
                  <a:pt x="219836" y="37718"/>
                </a:lnTo>
                <a:lnTo>
                  <a:pt x="178903" y="10120"/>
                </a:lnTo>
                <a:lnTo>
                  <a:pt x="128778" y="0"/>
                </a:lnTo>
                <a:close/>
              </a:path>
            </a:pathLst>
          </a:custGeom>
          <a:solidFill>
            <a:srgbClr val="4B8B2B"/>
          </a:solidFill>
        </p:spPr>
        <p:txBody>
          <a:bodyPr wrap="square" lIns="0" tIns="0" rIns="0" bIns="0" rtlCol="0" anchor="ctr"/>
          <a:lstStyle/>
          <a:p>
            <a:pPr marL="12700" marR="0" lvl="0" indent="0" algn="ctr" defTabSz="914400" rtl="0" eaLnBrk="1" fontAlgn="auto" latinLnBrk="0" hangingPunct="1">
              <a:lnSpc>
                <a:spcPct val="100000"/>
              </a:lnSpc>
              <a:spcBef>
                <a:spcPts val="105"/>
              </a:spcBef>
              <a:spcAft>
                <a:spcPts val="0"/>
              </a:spcAft>
              <a:buClrTx/>
              <a:buSzTx/>
              <a:buFontTx/>
              <a:buNone/>
              <a:tabLst/>
              <a:defRPr/>
            </a:pPr>
            <a:r>
              <a:rPr kumimoji="0" lang="en-US" sz="1050" b="1" i="0" u="none" strike="noStrike" kern="1200" cap="none" spc="0" normalizeH="0" baseline="0" noProof="0" dirty="0">
                <a:ln>
                  <a:noFill/>
                </a:ln>
                <a:solidFill>
                  <a:srgbClr val="FFFFFF"/>
                </a:solidFill>
                <a:effectLst/>
                <a:uLnTx/>
                <a:uFillTx/>
                <a:latin typeface="Segoe UI"/>
                <a:ea typeface="+mn-ea"/>
                <a:cs typeface="Segoe UI"/>
              </a:rPr>
              <a:t>1</a:t>
            </a:r>
            <a:endParaRPr kumimoji="0" lang="en-US" sz="1050" b="0" i="0" u="none" strike="noStrike" kern="1200" cap="none" spc="0" normalizeH="0" baseline="0" noProof="0" dirty="0">
              <a:ln>
                <a:noFill/>
              </a:ln>
              <a:solidFill>
                <a:prstClr val="black"/>
              </a:solidFill>
              <a:effectLst/>
              <a:uLnTx/>
              <a:uFillTx/>
              <a:latin typeface="Segoe UI"/>
              <a:ea typeface="+mn-ea"/>
              <a:cs typeface="Segoe UI"/>
            </a:endParaRPr>
          </a:p>
        </p:txBody>
      </p:sp>
      <p:grpSp>
        <p:nvGrpSpPr>
          <p:cNvPr id="2" name="Group 1">
            <a:extLst>
              <a:ext uri="{FF2B5EF4-FFF2-40B4-BE49-F238E27FC236}">
                <a16:creationId xmlns:a16="http://schemas.microsoft.com/office/drawing/2014/main" id="{7C3D45E0-B8BB-D74A-8885-5CC5E3F9673F}"/>
              </a:ext>
            </a:extLst>
          </p:cNvPr>
          <p:cNvGrpSpPr/>
          <p:nvPr/>
        </p:nvGrpSpPr>
        <p:grpSpPr>
          <a:xfrm>
            <a:off x="4921047" y="1660820"/>
            <a:ext cx="257810" cy="257810"/>
            <a:chOff x="4878323" y="2859150"/>
            <a:chExt cx="257810" cy="257810"/>
          </a:xfrm>
        </p:grpSpPr>
        <p:sp>
          <p:nvSpPr>
            <p:cNvPr id="53" name="object 34">
              <a:extLst>
                <a:ext uri="{FF2B5EF4-FFF2-40B4-BE49-F238E27FC236}">
                  <a16:creationId xmlns:a16="http://schemas.microsoft.com/office/drawing/2014/main" id="{D7B856DB-EC6E-4E0E-B815-700C5167F988}"/>
                </a:ext>
              </a:extLst>
            </p:cNvPr>
            <p:cNvSpPr/>
            <p:nvPr/>
          </p:nvSpPr>
          <p:spPr>
            <a:xfrm>
              <a:off x="4878323" y="2859150"/>
              <a:ext cx="257810" cy="257810"/>
            </a:xfrm>
            <a:custGeom>
              <a:avLst/>
              <a:gdLst/>
              <a:ahLst/>
              <a:cxnLst/>
              <a:rect l="l" t="t" r="r" b="b"/>
              <a:pathLst>
                <a:path w="257810" h="257810">
                  <a:moveTo>
                    <a:pt x="128778" y="0"/>
                  </a:moveTo>
                  <a:lnTo>
                    <a:pt x="78652" y="10120"/>
                  </a:lnTo>
                  <a:lnTo>
                    <a:pt x="37719" y="37718"/>
                  </a:lnTo>
                  <a:lnTo>
                    <a:pt x="10120" y="78652"/>
                  </a:lnTo>
                  <a:lnTo>
                    <a:pt x="0" y="128777"/>
                  </a:lnTo>
                  <a:lnTo>
                    <a:pt x="10120" y="178903"/>
                  </a:lnTo>
                  <a:lnTo>
                    <a:pt x="37719" y="219836"/>
                  </a:lnTo>
                  <a:lnTo>
                    <a:pt x="78652" y="247435"/>
                  </a:lnTo>
                  <a:lnTo>
                    <a:pt x="128778" y="257555"/>
                  </a:lnTo>
                  <a:lnTo>
                    <a:pt x="178903" y="247435"/>
                  </a:lnTo>
                  <a:lnTo>
                    <a:pt x="219837" y="219836"/>
                  </a:lnTo>
                  <a:lnTo>
                    <a:pt x="247435" y="178903"/>
                  </a:lnTo>
                  <a:lnTo>
                    <a:pt x="257556" y="128777"/>
                  </a:lnTo>
                  <a:lnTo>
                    <a:pt x="247435" y="78652"/>
                  </a:lnTo>
                  <a:lnTo>
                    <a:pt x="219836" y="37718"/>
                  </a:lnTo>
                  <a:lnTo>
                    <a:pt x="178903" y="10120"/>
                  </a:lnTo>
                  <a:lnTo>
                    <a:pt x="128778" y="0"/>
                  </a:lnTo>
                  <a:close/>
                </a:path>
              </a:pathLst>
            </a:custGeom>
            <a:solidFill>
              <a:schemeClr val="bg2"/>
            </a:solidFill>
          </p:spPr>
          <p:txBody>
            <a:bodyPr wrap="square" lIns="0" tIns="0" rIns="0" bIns="0" rtlCol="0"/>
            <a:lstStyle/>
            <a:p>
              <a:endParaRPr/>
            </a:p>
          </p:txBody>
        </p:sp>
        <p:sp>
          <p:nvSpPr>
            <p:cNvPr id="54" name="object 35">
              <a:extLst>
                <a:ext uri="{FF2B5EF4-FFF2-40B4-BE49-F238E27FC236}">
                  <a16:creationId xmlns:a16="http://schemas.microsoft.com/office/drawing/2014/main" id="{AEAADA77-3969-4776-AFA1-1D78FD830363}"/>
                </a:ext>
              </a:extLst>
            </p:cNvPr>
            <p:cNvSpPr txBox="1"/>
            <p:nvPr/>
          </p:nvSpPr>
          <p:spPr>
            <a:xfrm>
              <a:off x="4955793" y="2887660"/>
              <a:ext cx="102870" cy="186690"/>
            </a:xfrm>
            <a:prstGeom prst="rect">
              <a:avLst/>
            </a:prstGeom>
          </p:spPr>
          <p:txBody>
            <a:bodyPr vert="horz" wrap="square" lIns="0" tIns="13335" rIns="0" bIns="0" rtlCol="0">
              <a:spAutoFit/>
            </a:bodyPr>
            <a:lstStyle/>
            <a:p>
              <a:pPr marL="12700">
                <a:lnSpc>
                  <a:spcPct val="100000"/>
                </a:lnSpc>
                <a:spcBef>
                  <a:spcPts val="105"/>
                </a:spcBef>
              </a:pPr>
              <a:r>
                <a:rPr sz="1050" b="1" dirty="0">
                  <a:solidFill>
                    <a:srgbClr val="FFFFFF"/>
                  </a:solidFill>
                  <a:latin typeface="Segoe UI"/>
                  <a:cs typeface="Segoe UI"/>
                </a:rPr>
                <a:t>2</a:t>
              </a:r>
              <a:endParaRPr sz="1050" dirty="0">
                <a:latin typeface="Segoe UI"/>
                <a:cs typeface="Segoe UI"/>
              </a:endParaRPr>
            </a:p>
          </p:txBody>
        </p:sp>
      </p:grpSp>
      <p:sp>
        <p:nvSpPr>
          <p:cNvPr id="55" name="Green Box">
            <a:extLst>
              <a:ext uri="{FF2B5EF4-FFF2-40B4-BE49-F238E27FC236}">
                <a16:creationId xmlns:a16="http://schemas.microsoft.com/office/drawing/2014/main" id="{ED3282CE-BAB8-489A-A6BD-40670FECD148}"/>
              </a:ext>
            </a:extLst>
          </p:cNvPr>
          <p:cNvSpPr txBox="1"/>
          <p:nvPr/>
        </p:nvSpPr>
        <p:spPr>
          <a:xfrm>
            <a:off x="727644" y="3506652"/>
            <a:ext cx="3556121" cy="1633520"/>
          </a:xfrm>
          <a:prstGeom prst="rect">
            <a:avLst/>
          </a:prstGeom>
          <a:noFill/>
          <a:ln w="25400">
            <a:solidFill>
              <a:schemeClr val="bg2"/>
            </a:solidFill>
          </a:ln>
        </p:spPr>
        <p:txBody>
          <a:bodyPr vert="horz" wrap="square" lIns="0" tIns="40640" rIns="0" bIns="0" rtlCol="0">
            <a:noAutofit/>
          </a:bodyPr>
          <a:lstStyle/>
          <a:p>
            <a:pPr>
              <a:lnSpc>
                <a:spcPct val="100000"/>
              </a:lnSpc>
              <a:spcBef>
                <a:spcPts val="320"/>
              </a:spcBef>
            </a:pPr>
            <a:endParaRPr sz="1050" dirty="0">
              <a:latin typeface="Segoe UI"/>
              <a:cs typeface="Segoe UI"/>
            </a:endParaRPr>
          </a:p>
        </p:txBody>
      </p:sp>
      <p:sp>
        <p:nvSpPr>
          <p:cNvPr id="56" name="#1">
            <a:extLst>
              <a:ext uri="{FF2B5EF4-FFF2-40B4-BE49-F238E27FC236}">
                <a16:creationId xmlns:a16="http://schemas.microsoft.com/office/drawing/2014/main" id="{FFB9098C-2884-4A33-B94B-2EB4E390423E}"/>
              </a:ext>
            </a:extLst>
          </p:cNvPr>
          <p:cNvSpPr/>
          <p:nvPr/>
        </p:nvSpPr>
        <p:spPr>
          <a:xfrm>
            <a:off x="557826" y="3549318"/>
            <a:ext cx="257810" cy="257811"/>
          </a:xfrm>
          <a:custGeom>
            <a:avLst/>
            <a:gdLst/>
            <a:ahLst/>
            <a:cxnLst/>
            <a:rect l="l" t="t" r="r" b="b"/>
            <a:pathLst>
              <a:path w="257810" h="257809">
                <a:moveTo>
                  <a:pt x="128778" y="0"/>
                </a:moveTo>
                <a:lnTo>
                  <a:pt x="78652" y="10120"/>
                </a:lnTo>
                <a:lnTo>
                  <a:pt x="37719" y="37718"/>
                </a:lnTo>
                <a:lnTo>
                  <a:pt x="10120" y="78652"/>
                </a:lnTo>
                <a:lnTo>
                  <a:pt x="0" y="128777"/>
                </a:lnTo>
                <a:lnTo>
                  <a:pt x="10120" y="178903"/>
                </a:lnTo>
                <a:lnTo>
                  <a:pt x="37719" y="219836"/>
                </a:lnTo>
                <a:lnTo>
                  <a:pt x="78652" y="247435"/>
                </a:lnTo>
                <a:lnTo>
                  <a:pt x="128778" y="257555"/>
                </a:lnTo>
                <a:lnTo>
                  <a:pt x="178903" y="247435"/>
                </a:lnTo>
                <a:lnTo>
                  <a:pt x="219837" y="219836"/>
                </a:lnTo>
                <a:lnTo>
                  <a:pt x="247435" y="178903"/>
                </a:lnTo>
                <a:lnTo>
                  <a:pt x="257556" y="128777"/>
                </a:lnTo>
                <a:lnTo>
                  <a:pt x="247435" y="78652"/>
                </a:lnTo>
                <a:lnTo>
                  <a:pt x="219836" y="37718"/>
                </a:lnTo>
                <a:lnTo>
                  <a:pt x="178903" y="10120"/>
                </a:lnTo>
                <a:lnTo>
                  <a:pt x="128778" y="0"/>
                </a:lnTo>
                <a:close/>
              </a:path>
            </a:pathLst>
          </a:custGeom>
          <a:solidFill>
            <a:schemeClr val="bg2"/>
          </a:solidFill>
        </p:spPr>
        <p:txBody>
          <a:bodyPr wrap="square" lIns="0" tIns="0" rIns="0" bIns="0" rtlCol="0" anchor="ctr"/>
          <a:lstStyle/>
          <a:p>
            <a:pPr marL="12700" marR="0" lvl="0" indent="0" algn="ctr" defTabSz="914400" rtl="0" eaLnBrk="1" fontAlgn="auto" latinLnBrk="0" hangingPunct="1">
              <a:lnSpc>
                <a:spcPct val="100000"/>
              </a:lnSpc>
              <a:spcBef>
                <a:spcPts val="105"/>
              </a:spcBef>
              <a:spcAft>
                <a:spcPts val="0"/>
              </a:spcAft>
              <a:buClrTx/>
              <a:buSzTx/>
              <a:buFontTx/>
              <a:buNone/>
              <a:tabLst/>
              <a:defRPr/>
            </a:pPr>
            <a:r>
              <a:rPr kumimoji="0" lang="en-US" sz="1050" b="1" i="0" u="none" strike="noStrike" kern="1200" cap="none" spc="0" normalizeH="0" baseline="0" noProof="0" dirty="0">
                <a:ln>
                  <a:noFill/>
                </a:ln>
                <a:solidFill>
                  <a:srgbClr val="FFFFFF"/>
                </a:solidFill>
                <a:effectLst/>
                <a:uLnTx/>
                <a:uFillTx/>
                <a:latin typeface="Segoe UI"/>
                <a:ea typeface="+mn-ea"/>
                <a:cs typeface="Segoe UI"/>
              </a:rPr>
              <a:t>2</a:t>
            </a:r>
            <a:endParaRPr kumimoji="0" lang="en-US" sz="1050" b="0" i="0" u="none" strike="noStrike" kern="1200" cap="none" spc="0" normalizeH="0" baseline="0" noProof="0" dirty="0">
              <a:ln>
                <a:noFill/>
              </a:ln>
              <a:solidFill>
                <a:prstClr val="black"/>
              </a:solidFill>
              <a:effectLst/>
              <a:uLnTx/>
              <a:uFillTx/>
              <a:latin typeface="Segoe UI"/>
              <a:ea typeface="+mn-ea"/>
              <a:cs typeface="Segoe UI"/>
            </a:endParaRPr>
          </a:p>
        </p:txBody>
      </p:sp>
      <p:sp>
        <p:nvSpPr>
          <p:cNvPr id="3" name="Slide Number Placeholder 2">
            <a:extLst>
              <a:ext uri="{FF2B5EF4-FFF2-40B4-BE49-F238E27FC236}">
                <a16:creationId xmlns:a16="http://schemas.microsoft.com/office/drawing/2014/main" id="{FD9F9A1C-18E3-4CBD-AE12-A7FAC1D453EA}"/>
              </a:ext>
            </a:extLst>
          </p:cNvPr>
          <p:cNvSpPr>
            <a:spLocks noGrp="1"/>
          </p:cNvSpPr>
          <p:nvPr>
            <p:ph type="sldNum" sz="quarter" idx="4"/>
          </p:nvPr>
        </p:nvSpPr>
        <p:spPr/>
        <p:txBody>
          <a:bodyPr/>
          <a:lstStyle/>
          <a:p>
            <a:fld id="{5D2F3693-3E64-EA49-9E40-0333868C2033}" type="slidenum">
              <a:rPr lang="en-US" smtClean="0"/>
              <a:pPr/>
              <a:t>45</a:t>
            </a:fld>
            <a:r>
              <a:rPr lang="en-US" dirty="0"/>
              <a:t> of 108</a:t>
            </a:r>
          </a:p>
        </p:txBody>
      </p:sp>
    </p:spTree>
    <p:extLst>
      <p:ext uri="{BB962C8B-B14F-4D97-AF65-F5344CB8AC3E}">
        <p14:creationId xmlns:p14="http://schemas.microsoft.com/office/powerpoint/2010/main" val="4987330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Content Placeholder 28">
            <a:extLst>
              <a:ext uri="{FF2B5EF4-FFF2-40B4-BE49-F238E27FC236}">
                <a16:creationId xmlns:a16="http://schemas.microsoft.com/office/drawing/2014/main" id="{6BCAEBF1-57D9-4FCF-BF40-8A409A5A1F40}"/>
              </a:ext>
            </a:extLst>
          </p:cNvPr>
          <p:cNvSpPr>
            <a:spLocks noGrp="1"/>
          </p:cNvSpPr>
          <p:nvPr>
            <p:ph idx="1"/>
          </p:nvPr>
        </p:nvSpPr>
        <p:spPr>
          <a:xfrm>
            <a:off x="5207036" y="544482"/>
            <a:ext cx="3653185" cy="5385801"/>
          </a:xfrm>
        </p:spPr>
        <p:txBody>
          <a:bodyPr/>
          <a:lstStyle/>
          <a:p>
            <a:r>
              <a:rPr lang="en-US" dirty="0"/>
              <a:t>The FINTEPLA PI summarizes data from animal studies in rats and rabbits evaluating developmental risks associated with the use of fenfluramine at dose levels ranging from 0 to 40 mg/kg/day. Adverse effects were found in developing fetuses and lactating offspring.</a:t>
            </a:r>
          </a:p>
          <a:p>
            <a:r>
              <a:rPr lang="en-US" dirty="0"/>
              <a:t>Section 8.2 discusses the use of FINTEPLA in women who are breastfeeding. There are no data regarding the effects of fenfluramine in women who are breastfeeding and their breastfed infants. The benefits and risks of using FINTEPLA in a woman who is breastfeeding and the potential adverse effects on the breastfed infant should be considered.</a:t>
            </a:r>
          </a:p>
          <a:p>
            <a:r>
              <a:rPr lang="en-US" dirty="0"/>
              <a:t>Section 8.3 discusses the use of FINTEPLA in women </a:t>
            </a:r>
            <a:br>
              <a:rPr lang="en-US" dirty="0"/>
            </a:br>
            <a:r>
              <a:rPr lang="en-US" dirty="0"/>
              <a:t>and men with reproductive potential. However, only animal fertility data is available. </a:t>
            </a:r>
            <a:r>
              <a:rPr lang="en-US" b="0" i="0" u="none" strike="noStrike" baseline="0" dirty="0">
                <a:solidFill>
                  <a:srgbClr val="000000"/>
                </a:solidFill>
              </a:rPr>
              <a:t>In animal studies, oral administration of fenfluramine at clinically relevant doses resulted in adverse reproductive effects in males and females. </a:t>
            </a:r>
          </a:p>
          <a:p>
            <a:endParaRPr lang="en-US" dirty="0"/>
          </a:p>
          <a:p>
            <a:r>
              <a:rPr lang="en-US" dirty="0"/>
              <a:t>The pediatric use of FINTEPLA is described in Section 8.4 </a:t>
            </a:r>
            <a:br>
              <a:rPr lang="en-US" dirty="0"/>
            </a:br>
            <a:r>
              <a:rPr lang="en-US" dirty="0"/>
              <a:t>of the PI. The safety and effectiveness of FINTEPLA for the treatment of seizures associated with DS and LGS have been established in patients age ≥2 years in </a:t>
            </a:r>
            <a:r>
              <a:rPr lang="en-US" b="0" i="0" u="none" strike="noStrike" baseline="0" dirty="0">
                <a:solidFill>
                  <a:srgbClr val="000000"/>
                </a:solidFill>
              </a:rPr>
              <a:t>randomized, double-blind, placebo-controlled trials:</a:t>
            </a:r>
            <a:endParaRPr lang="en-US" dirty="0"/>
          </a:p>
          <a:p>
            <a:pPr marL="171450" indent="-171450">
              <a:buClr>
                <a:srgbClr val="4B8B2B"/>
              </a:buClr>
              <a:buFont typeface="Arial" panose="020B0604020202020204" pitchFamily="34" charset="0"/>
              <a:buChar char="•"/>
            </a:pPr>
            <a:r>
              <a:rPr lang="en-US" b="0" i="0" u="none" strike="noStrike" baseline="0" dirty="0">
                <a:solidFill>
                  <a:srgbClr val="000000"/>
                </a:solidFill>
              </a:rPr>
              <a:t>Patients with DS: Two trials in 202 patients 2 to 18 years of age</a:t>
            </a:r>
          </a:p>
          <a:p>
            <a:pPr marL="171450" indent="-171450">
              <a:buClr>
                <a:srgbClr val="4B8B2B"/>
              </a:buClr>
              <a:buFont typeface="Arial" panose="020B0604020202020204" pitchFamily="34" charset="0"/>
              <a:buChar char="•"/>
            </a:pPr>
            <a:r>
              <a:rPr lang="en-US" dirty="0">
                <a:solidFill>
                  <a:srgbClr val="000000"/>
                </a:solidFill>
              </a:rPr>
              <a:t>Patients</a:t>
            </a:r>
            <a:r>
              <a:rPr lang="en-US" b="0" i="0" u="none" strike="noStrike" baseline="0" dirty="0">
                <a:solidFill>
                  <a:srgbClr val="000000"/>
                </a:solidFill>
              </a:rPr>
              <a:t> with LGS: One trial in 263 patients aged 2 to 35 years, including 187 patients &lt;18 years of age</a:t>
            </a:r>
          </a:p>
          <a:p>
            <a:endParaRPr lang="en-US" dirty="0"/>
          </a:p>
        </p:txBody>
      </p:sp>
      <p:pic>
        <p:nvPicPr>
          <p:cNvPr id="36" name="Picture Placeholder 35">
            <a:extLst>
              <a:ext uri="{FF2B5EF4-FFF2-40B4-BE49-F238E27FC236}">
                <a16:creationId xmlns:a16="http://schemas.microsoft.com/office/drawing/2014/main" id="{2312FFDB-FA83-4CAA-9CD7-55FE7E8BEDE1}"/>
              </a:ext>
            </a:extLst>
          </p:cNvPr>
          <p:cNvPicPr>
            <a:picLocks noGrp="1" noChangeAspect="1"/>
          </p:cNvPicPr>
          <p:nvPr>
            <p:ph type="pic" sz="quarter" idx="13"/>
          </p:nvPr>
        </p:nvPicPr>
        <p:blipFill rotWithShape="1">
          <a:blip r:embed="rId2" cstate="print">
            <a:extLst>
              <a:ext uri="{28A0092B-C50C-407E-A947-70E740481C1C}">
                <a14:useLocalDpi xmlns:a14="http://schemas.microsoft.com/office/drawing/2010/main" val="0"/>
              </a:ext>
            </a:extLst>
          </a:blip>
          <a:srcRect l="352" r="352" b="6193"/>
          <a:stretch/>
        </p:blipFill>
        <p:spPr>
          <a:xfrm>
            <a:off x="283779" y="853909"/>
            <a:ext cx="4416552" cy="5399669"/>
          </a:xfrm>
          <a:ln>
            <a:noFill/>
          </a:ln>
        </p:spPr>
      </p:pic>
      <p:grpSp>
        <p:nvGrpSpPr>
          <p:cNvPr id="2" name="Group 1">
            <a:extLst>
              <a:ext uri="{FF2B5EF4-FFF2-40B4-BE49-F238E27FC236}">
                <a16:creationId xmlns:a16="http://schemas.microsoft.com/office/drawing/2014/main" id="{7F0BAAB6-D993-B542-B219-7E675F37A7D8}"/>
              </a:ext>
            </a:extLst>
          </p:cNvPr>
          <p:cNvGrpSpPr/>
          <p:nvPr/>
        </p:nvGrpSpPr>
        <p:grpSpPr>
          <a:xfrm>
            <a:off x="4897112" y="1639950"/>
            <a:ext cx="257810" cy="257810"/>
            <a:chOff x="4878323" y="1639950"/>
            <a:chExt cx="257810" cy="257810"/>
          </a:xfrm>
        </p:grpSpPr>
        <p:sp>
          <p:nvSpPr>
            <p:cNvPr id="56" name="object 34">
              <a:extLst>
                <a:ext uri="{FF2B5EF4-FFF2-40B4-BE49-F238E27FC236}">
                  <a16:creationId xmlns:a16="http://schemas.microsoft.com/office/drawing/2014/main" id="{B14AAAE3-1D73-4943-8573-A55FB8E1C993}"/>
                </a:ext>
              </a:extLst>
            </p:cNvPr>
            <p:cNvSpPr/>
            <p:nvPr/>
          </p:nvSpPr>
          <p:spPr>
            <a:xfrm>
              <a:off x="4878323" y="1639950"/>
              <a:ext cx="257810" cy="257810"/>
            </a:xfrm>
            <a:custGeom>
              <a:avLst/>
              <a:gdLst/>
              <a:ahLst/>
              <a:cxnLst/>
              <a:rect l="l" t="t" r="r" b="b"/>
              <a:pathLst>
                <a:path w="257810" h="257810">
                  <a:moveTo>
                    <a:pt x="128778" y="0"/>
                  </a:moveTo>
                  <a:lnTo>
                    <a:pt x="78652" y="10120"/>
                  </a:lnTo>
                  <a:lnTo>
                    <a:pt x="37719" y="37718"/>
                  </a:lnTo>
                  <a:lnTo>
                    <a:pt x="10120" y="78652"/>
                  </a:lnTo>
                  <a:lnTo>
                    <a:pt x="0" y="128777"/>
                  </a:lnTo>
                  <a:lnTo>
                    <a:pt x="10120" y="178903"/>
                  </a:lnTo>
                  <a:lnTo>
                    <a:pt x="37719" y="219836"/>
                  </a:lnTo>
                  <a:lnTo>
                    <a:pt x="78652" y="247435"/>
                  </a:lnTo>
                  <a:lnTo>
                    <a:pt x="128778" y="257555"/>
                  </a:lnTo>
                  <a:lnTo>
                    <a:pt x="178903" y="247435"/>
                  </a:lnTo>
                  <a:lnTo>
                    <a:pt x="219837" y="219836"/>
                  </a:lnTo>
                  <a:lnTo>
                    <a:pt x="247435" y="178903"/>
                  </a:lnTo>
                  <a:lnTo>
                    <a:pt x="257556" y="128777"/>
                  </a:lnTo>
                  <a:lnTo>
                    <a:pt x="247435" y="78652"/>
                  </a:lnTo>
                  <a:lnTo>
                    <a:pt x="219836" y="37718"/>
                  </a:lnTo>
                  <a:lnTo>
                    <a:pt x="178903" y="10120"/>
                  </a:lnTo>
                  <a:lnTo>
                    <a:pt x="128778" y="0"/>
                  </a:lnTo>
                  <a:close/>
                </a:path>
              </a:pathLst>
            </a:custGeom>
            <a:solidFill>
              <a:schemeClr val="bg2"/>
            </a:solidFill>
          </p:spPr>
          <p:txBody>
            <a:bodyPr wrap="square" lIns="0" tIns="0" rIns="0" bIns="0" rtlCol="0"/>
            <a:lstStyle/>
            <a:p>
              <a:endParaRPr/>
            </a:p>
          </p:txBody>
        </p:sp>
        <p:sp>
          <p:nvSpPr>
            <p:cNvPr id="57" name="object 35">
              <a:extLst>
                <a:ext uri="{FF2B5EF4-FFF2-40B4-BE49-F238E27FC236}">
                  <a16:creationId xmlns:a16="http://schemas.microsoft.com/office/drawing/2014/main" id="{AFF91D70-B5CA-4DD0-BE89-EEB0F1BE5D5D}"/>
                </a:ext>
              </a:extLst>
            </p:cNvPr>
            <p:cNvSpPr txBox="1"/>
            <p:nvPr/>
          </p:nvSpPr>
          <p:spPr>
            <a:xfrm>
              <a:off x="4955993" y="1671102"/>
              <a:ext cx="102870" cy="186690"/>
            </a:xfrm>
            <a:prstGeom prst="rect">
              <a:avLst/>
            </a:prstGeom>
          </p:spPr>
          <p:txBody>
            <a:bodyPr vert="horz" wrap="square" lIns="0" tIns="13335" rIns="0" bIns="0" rtlCol="0">
              <a:spAutoFit/>
            </a:bodyPr>
            <a:lstStyle/>
            <a:p>
              <a:pPr marL="12700">
                <a:lnSpc>
                  <a:spcPct val="100000"/>
                </a:lnSpc>
                <a:spcBef>
                  <a:spcPts val="105"/>
                </a:spcBef>
              </a:pPr>
              <a:r>
                <a:rPr sz="1050" b="1" dirty="0">
                  <a:solidFill>
                    <a:srgbClr val="FFFFFF"/>
                  </a:solidFill>
                  <a:latin typeface="Segoe UI"/>
                  <a:cs typeface="Segoe UI"/>
                </a:rPr>
                <a:t>2</a:t>
              </a:r>
              <a:endParaRPr sz="1050">
                <a:latin typeface="Segoe UI"/>
                <a:cs typeface="Segoe UI"/>
              </a:endParaRPr>
            </a:p>
          </p:txBody>
        </p:sp>
      </p:grpSp>
      <p:sp>
        <p:nvSpPr>
          <p:cNvPr id="60" name="Green Box">
            <a:extLst>
              <a:ext uri="{FF2B5EF4-FFF2-40B4-BE49-F238E27FC236}">
                <a16:creationId xmlns:a16="http://schemas.microsoft.com/office/drawing/2014/main" id="{5FDE0B77-1572-4C6C-8FAE-685700442F16}"/>
              </a:ext>
            </a:extLst>
          </p:cNvPr>
          <p:cNvSpPr txBox="1"/>
          <p:nvPr/>
        </p:nvSpPr>
        <p:spPr>
          <a:xfrm>
            <a:off x="727644" y="3481399"/>
            <a:ext cx="3556121" cy="870207"/>
          </a:xfrm>
          <a:prstGeom prst="rect">
            <a:avLst/>
          </a:prstGeom>
          <a:noFill/>
          <a:ln w="25400">
            <a:solidFill>
              <a:schemeClr val="bg2"/>
            </a:solidFill>
          </a:ln>
        </p:spPr>
        <p:txBody>
          <a:bodyPr vert="horz" wrap="square" lIns="0" tIns="40640" rIns="0" bIns="0" rtlCol="0">
            <a:noAutofit/>
          </a:bodyPr>
          <a:lstStyle/>
          <a:p>
            <a:pPr>
              <a:lnSpc>
                <a:spcPct val="100000"/>
              </a:lnSpc>
              <a:spcBef>
                <a:spcPts val="320"/>
              </a:spcBef>
            </a:pPr>
            <a:endParaRPr sz="1050" dirty="0">
              <a:latin typeface="Segoe UI"/>
              <a:cs typeface="Segoe UI"/>
            </a:endParaRPr>
          </a:p>
        </p:txBody>
      </p:sp>
      <p:sp>
        <p:nvSpPr>
          <p:cNvPr id="61" name="#1">
            <a:extLst>
              <a:ext uri="{FF2B5EF4-FFF2-40B4-BE49-F238E27FC236}">
                <a16:creationId xmlns:a16="http://schemas.microsoft.com/office/drawing/2014/main" id="{5E25BAD2-73E6-414C-B6F7-7C3E5EC4ACCF}"/>
              </a:ext>
            </a:extLst>
          </p:cNvPr>
          <p:cNvSpPr/>
          <p:nvPr/>
        </p:nvSpPr>
        <p:spPr>
          <a:xfrm>
            <a:off x="588222" y="3520882"/>
            <a:ext cx="257810" cy="257810"/>
          </a:xfrm>
          <a:custGeom>
            <a:avLst/>
            <a:gdLst/>
            <a:ahLst/>
            <a:cxnLst/>
            <a:rect l="l" t="t" r="r" b="b"/>
            <a:pathLst>
              <a:path w="257810" h="257809">
                <a:moveTo>
                  <a:pt x="128778" y="0"/>
                </a:moveTo>
                <a:lnTo>
                  <a:pt x="78652" y="10120"/>
                </a:lnTo>
                <a:lnTo>
                  <a:pt x="37719" y="37718"/>
                </a:lnTo>
                <a:lnTo>
                  <a:pt x="10120" y="78652"/>
                </a:lnTo>
                <a:lnTo>
                  <a:pt x="0" y="128777"/>
                </a:lnTo>
                <a:lnTo>
                  <a:pt x="10120" y="178903"/>
                </a:lnTo>
                <a:lnTo>
                  <a:pt x="37719" y="219836"/>
                </a:lnTo>
                <a:lnTo>
                  <a:pt x="78652" y="247435"/>
                </a:lnTo>
                <a:lnTo>
                  <a:pt x="128778" y="257555"/>
                </a:lnTo>
                <a:lnTo>
                  <a:pt x="178903" y="247435"/>
                </a:lnTo>
                <a:lnTo>
                  <a:pt x="219837" y="219836"/>
                </a:lnTo>
                <a:lnTo>
                  <a:pt x="247435" y="178903"/>
                </a:lnTo>
                <a:lnTo>
                  <a:pt x="257556" y="128777"/>
                </a:lnTo>
                <a:lnTo>
                  <a:pt x="247435" y="78652"/>
                </a:lnTo>
                <a:lnTo>
                  <a:pt x="219836" y="37718"/>
                </a:lnTo>
                <a:lnTo>
                  <a:pt x="178903" y="10120"/>
                </a:lnTo>
                <a:lnTo>
                  <a:pt x="128778" y="0"/>
                </a:lnTo>
                <a:close/>
              </a:path>
            </a:pathLst>
          </a:custGeom>
          <a:solidFill>
            <a:schemeClr val="bg2"/>
          </a:solidFill>
        </p:spPr>
        <p:txBody>
          <a:bodyPr wrap="square" lIns="0" tIns="0" rIns="0" bIns="0" rtlCol="0" anchor="ctr"/>
          <a:lstStyle/>
          <a:p>
            <a:pPr marL="12700" marR="0" lvl="0" indent="0" algn="ctr" defTabSz="914400" rtl="0" eaLnBrk="1" fontAlgn="auto" latinLnBrk="0" hangingPunct="1">
              <a:lnSpc>
                <a:spcPct val="100000"/>
              </a:lnSpc>
              <a:spcBef>
                <a:spcPts val="105"/>
              </a:spcBef>
              <a:spcAft>
                <a:spcPts val="0"/>
              </a:spcAft>
              <a:buClrTx/>
              <a:buSzTx/>
              <a:buFontTx/>
              <a:buNone/>
              <a:tabLst/>
              <a:defRPr/>
            </a:pPr>
            <a:r>
              <a:rPr kumimoji="0" lang="en-US" sz="1050" b="1" i="0" u="none" strike="noStrike" kern="1200" cap="none" spc="0" normalizeH="0" baseline="0" noProof="0" dirty="0">
                <a:ln>
                  <a:noFill/>
                </a:ln>
                <a:solidFill>
                  <a:srgbClr val="FFFFFF"/>
                </a:solidFill>
                <a:effectLst/>
                <a:uLnTx/>
                <a:uFillTx/>
                <a:latin typeface="Segoe UI"/>
                <a:ea typeface="+mn-ea"/>
                <a:cs typeface="Segoe UI"/>
              </a:rPr>
              <a:t>2</a:t>
            </a:r>
            <a:endParaRPr kumimoji="0" lang="en-US" sz="1050" b="0" i="0" u="none" strike="noStrike" kern="1200" cap="none" spc="0" normalizeH="0" baseline="0" noProof="0" dirty="0">
              <a:ln>
                <a:noFill/>
              </a:ln>
              <a:solidFill>
                <a:prstClr val="black"/>
              </a:solidFill>
              <a:effectLst/>
              <a:uLnTx/>
              <a:uFillTx/>
              <a:latin typeface="Segoe UI"/>
              <a:ea typeface="+mn-ea"/>
              <a:cs typeface="Segoe UI"/>
            </a:endParaRPr>
          </a:p>
        </p:txBody>
      </p:sp>
      <p:grpSp>
        <p:nvGrpSpPr>
          <p:cNvPr id="4" name="Group 3">
            <a:extLst>
              <a:ext uri="{FF2B5EF4-FFF2-40B4-BE49-F238E27FC236}">
                <a16:creationId xmlns:a16="http://schemas.microsoft.com/office/drawing/2014/main" id="{86FE472D-9E2B-4C4F-9614-8AEF95466FD8}"/>
              </a:ext>
            </a:extLst>
          </p:cNvPr>
          <p:cNvGrpSpPr/>
          <p:nvPr/>
        </p:nvGrpSpPr>
        <p:grpSpPr>
          <a:xfrm>
            <a:off x="4897112" y="2728585"/>
            <a:ext cx="257810" cy="257810"/>
            <a:chOff x="4878323" y="2728585"/>
            <a:chExt cx="257810" cy="257810"/>
          </a:xfrm>
        </p:grpSpPr>
        <p:sp>
          <p:nvSpPr>
            <p:cNvPr id="62" name="object 34">
              <a:extLst>
                <a:ext uri="{FF2B5EF4-FFF2-40B4-BE49-F238E27FC236}">
                  <a16:creationId xmlns:a16="http://schemas.microsoft.com/office/drawing/2014/main" id="{EE771F0C-ECD7-4632-AA54-18CFE685E788}"/>
                </a:ext>
              </a:extLst>
            </p:cNvPr>
            <p:cNvSpPr/>
            <p:nvPr/>
          </p:nvSpPr>
          <p:spPr>
            <a:xfrm>
              <a:off x="4878323" y="2728585"/>
              <a:ext cx="257810" cy="257810"/>
            </a:xfrm>
            <a:custGeom>
              <a:avLst/>
              <a:gdLst/>
              <a:ahLst/>
              <a:cxnLst/>
              <a:rect l="l" t="t" r="r" b="b"/>
              <a:pathLst>
                <a:path w="257810" h="257810">
                  <a:moveTo>
                    <a:pt x="128778" y="0"/>
                  </a:moveTo>
                  <a:lnTo>
                    <a:pt x="78652" y="10120"/>
                  </a:lnTo>
                  <a:lnTo>
                    <a:pt x="37719" y="37718"/>
                  </a:lnTo>
                  <a:lnTo>
                    <a:pt x="10120" y="78652"/>
                  </a:lnTo>
                  <a:lnTo>
                    <a:pt x="0" y="128777"/>
                  </a:lnTo>
                  <a:lnTo>
                    <a:pt x="10120" y="178903"/>
                  </a:lnTo>
                  <a:lnTo>
                    <a:pt x="37719" y="219836"/>
                  </a:lnTo>
                  <a:lnTo>
                    <a:pt x="78652" y="247435"/>
                  </a:lnTo>
                  <a:lnTo>
                    <a:pt x="128778" y="257555"/>
                  </a:lnTo>
                  <a:lnTo>
                    <a:pt x="178903" y="247435"/>
                  </a:lnTo>
                  <a:lnTo>
                    <a:pt x="219837" y="219836"/>
                  </a:lnTo>
                  <a:lnTo>
                    <a:pt x="247435" y="178903"/>
                  </a:lnTo>
                  <a:lnTo>
                    <a:pt x="257556" y="128777"/>
                  </a:lnTo>
                  <a:lnTo>
                    <a:pt x="247435" y="78652"/>
                  </a:lnTo>
                  <a:lnTo>
                    <a:pt x="219836" y="37718"/>
                  </a:lnTo>
                  <a:lnTo>
                    <a:pt x="178903" y="10120"/>
                  </a:lnTo>
                  <a:lnTo>
                    <a:pt x="128778" y="0"/>
                  </a:lnTo>
                  <a:close/>
                </a:path>
              </a:pathLst>
            </a:custGeom>
            <a:solidFill>
              <a:schemeClr val="accent3"/>
            </a:solidFill>
          </p:spPr>
          <p:txBody>
            <a:bodyPr wrap="square" lIns="0" tIns="0" rIns="0" bIns="0" rtlCol="0"/>
            <a:lstStyle/>
            <a:p>
              <a:endParaRPr/>
            </a:p>
          </p:txBody>
        </p:sp>
        <p:sp>
          <p:nvSpPr>
            <p:cNvPr id="63" name="object 35">
              <a:extLst>
                <a:ext uri="{FF2B5EF4-FFF2-40B4-BE49-F238E27FC236}">
                  <a16:creationId xmlns:a16="http://schemas.microsoft.com/office/drawing/2014/main" id="{B661D840-BA6E-4329-9FEE-544E56F23A7D}"/>
                </a:ext>
              </a:extLst>
            </p:cNvPr>
            <p:cNvSpPr txBox="1"/>
            <p:nvPr/>
          </p:nvSpPr>
          <p:spPr>
            <a:xfrm>
              <a:off x="4955993" y="2759737"/>
              <a:ext cx="102870" cy="175048"/>
            </a:xfrm>
            <a:prstGeom prst="rect">
              <a:avLst/>
            </a:prstGeom>
          </p:spPr>
          <p:txBody>
            <a:bodyPr vert="horz" wrap="square" lIns="0" tIns="13335" rIns="0" bIns="0" rtlCol="0">
              <a:spAutoFit/>
            </a:bodyPr>
            <a:lstStyle/>
            <a:p>
              <a:pPr marL="12700">
                <a:lnSpc>
                  <a:spcPct val="100000"/>
                </a:lnSpc>
                <a:spcBef>
                  <a:spcPts val="105"/>
                </a:spcBef>
              </a:pPr>
              <a:r>
                <a:rPr lang="en-US" sz="1050" b="1" dirty="0">
                  <a:solidFill>
                    <a:srgbClr val="FFFFFF"/>
                  </a:solidFill>
                  <a:latin typeface="Segoe UI"/>
                  <a:cs typeface="Segoe UI"/>
                </a:rPr>
                <a:t>3</a:t>
              </a:r>
              <a:endParaRPr sz="1050" dirty="0">
                <a:latin typeface="Segoe UI"/>
                <a:cs typeface="Segoe UI"/>
              </a:endParaRPr>
            </a:p>
          </p:txBody>
        </p:sp>
      </p:grpSp>
      <p:sp>
        <p:nvSpPr>
          <p:cNvPr id="64" name="Green Box">
            <a:extLst>
              <a:ext uri="{FF2B5EF4-FFF2-40B4-BE49-F238E27FC236}">
                <a16:creationId xmlns:a16="http://schemas.microsoft.com/office/drawing/2014/main" id="{C0FED3E7-3E3D-457C-9E0F-8CA5A699BDAD}"/>
              </a:ext>
            </a:extLst>
          </p:cNvPr>
          <p:cNvSpPr txBox="1"/>
          <p:nvPr/>
        </p:nvSpPr>
        <p:spPr>
          <a:xfrm>
            <a:off x="727644" y="4384757"/>
            <a:ext cx="3556121" cy="787985"/>
          </a:xfrm>
          <a:prstGeom prst="rect">
            <a:avLst/>
          </a:prstGeom>
          <a:noFill/>
          <a:ln w="25400">
            <a:solidFill>
              <a:schemeClr val="accent3"/>
            </a:solidFill>
          </a:ln>
        </p:spPr>
        <p:txBody>
          <a:bodyPr vert="horz" wrap="square" lIns="0" tIns="40640" rIns="0" bIns="0" rtlCol="0">
            <a:noAutofit/>
          </a:bodyPr>
          <a:lstStyle/>
          <a:p>
            <a:pPr>
              <a:lnSpc>
                <a:spcPct val="100000"/>
              </a:lnSpc>
              <a:spcBef>
                <a:spcPts val="320"/>
              </a:spcBef>
            </a:pPr>
            <a:endParaRPr sz="1050" dirty="0">
              <a:latin typeface="Segoe UI"/>
              <a:cs typeface="Segoe UI"/>
            </a:endParaRPr>
          </a:p>
        </p:txBody>
      </p:sp>
      <p:sp>
        <p:nvSpPr>
          <p:cNvPr id="65" name="#1">
            <a:extLst>
              <a:ext uri="{FF2B5EF4-FFF2-40B4-BE49-F238E27FC236}">
                <a16:creationId xmlns:a16="http://schemas.microsoft.com/office/drawing/2014/main" id="{7791D9CB-1F65-4747-96F9-08082AF7BD96}"/>
              </a:ext>
            </a:extLst>
          </p:cNvPr>
          <p:cNvSpPr/>
          <p:nvPr/>
        </p:nvSpPr>
        <p:spPr>
          <a:xfrm>
            <a:off x="588222" y="4424240"/>
            <a:ext cx="257810" cy="257810"/>
          </a:xfrm>
          <a:custGeom>
            <a:avLst/>
            <a:gdLst/>
            <a:ahLst/>
            <a:cxnLst/>
            <a:rect l="l" t="t" r="r" b="b"/>
            <a:pathLst>
              <a:path w="257810" h="257809">
                <a:moveTo>
                  <a:pt x="128778" y="0"/>
                </a:moveTo>
                <a:lnTo>
                  <a:pt x="78652" y="10120"/>
                </a:lnTo>
                <a:lnTo>
                  <a:pt x="37719" y="37718"/>
                </a:lnTo>
                <a:lnTo>
                  <a:pt x="10120" y="78652"/>
                </a:lnTo>
                <a:lnTo>
                  <a:pt x="0" y="128777"/>
                </a:lnTo>
                <a:lnTo>
                  <a:pt x="10120" y="178903"/>
                </a:lnTo>
                <a:lnTo>
                  <a:pt x="37719" y="219836"/>
                </a:lnTo>
                <a:lnTo>
                  <a:pt x="78652" y="247435"/>
                </a:lnTo>
                <a:lnTo>
                  <a:pt x="128778" y="257555"/>
                </a:lnTo>
                <a:lnTo>
                  <a:pt x="178903" y="247435"/>
                </a:lnTo>
                <a:lnTo>
                  <a:pt x="219837" y="219836"/>
                </a:lnTo>
                <a:lnTo>
                  <a:pt x="247435" y="178903"/>
                </a:lnTo>
                <a:lnTo>
                  <a:pt x="257556" y="128777"/>
                </a:lnTo>
                <a:lnTo>
                  <a:pt x="247435" y="78652"/>
                </a:lnTo>
                <a:lnTo>
                  <a:pt x="219836" y="37718"/>
                </a:lnTo>
                <a:lnTo>
                  <a:pt x="178903" y="10120"/>
                </a:lnTo>
                <a:lnTo>
                  <a:pt x="128778" y="0"/>
                </a:lnTo>
                <a:close/>
              </a:path>
            </a:pathLst>
          </a:custGeom>
          <a:solidFill>
            <a:schemeClr val="accent3"/>
          </a:solidFill>
        </p:spPr>
        <p:txBody>
          <a:bodyPr wrap="square" lIns="0" tIns="0" rIns="0" bIns="0" rtlCol="0" anchor="ctr"/>
          <a:lstStyle/>
          <a:p>
            <a:pPr marL="12700" marR="0" lvl="0" indent="0" algn="ctr" defTabSz="914400" rtl="0" eaLnBrk="1" fontAlgn="auto" latinLnBrk="0" hangingPunct="1">
              <a:lnSpc>
                <a:spcPct val="100000"/>
              </a:lnSpc>
              <a:spcBef>
                <a:spcPts val="105"/>
              </a:spcBef>
              <a:spcAft>
                <a:spcPts val="0"/>
              </a:spcAft>
              <a:buClrTx/>
              <a:buSzTx/>
              <a:buFontTx/>
              <a:buNone/>
              <a:tabLst/>
              <a:defRPr/>
            </a:pPr>
            <a:r>
              <a:rPr kumimoji="0" lang="en-US" sz="1050" b="1" i="0" u="none" strike="noStrike" kern="1200" cap="none" spc="0" normalizeH="0" baseline="0" noProof="0" dirty="0">
                <a:ln>
                  <a:noFill/>
                </a:ln>
                <a:solidFill>
                  <a:srgbClr val="FFFFFF"/>
                </a:solidFill>
                <a:effectLst/>
                <a:uLnTx/>
                <a:uFillTx/>
                <a:latin typeface="Segoe UI"/>
                <a:ea typeface="+mn-ea"/>
                <a:cs typeface="Segoe UI"/>
              </a:rPr>
              <a:t>3</a:t>
            </a:r>
            <a:endParaRPr kumimoji="0" lang="en-US" sz="1050" b="0" i="0" u="none" strike="noStrike" kern="1200" cap="none" spc="0" normalizeH="0" baseline="0" noProof="0" dirty="0">
              <a:ln>
                <a:noFill/>
              </a:ln>
              <a:solidFill>
                <a:prstClr val="black"/>
              </a:solidFill>
              <a:effectLst/>
              <a:uLnTx/>
              <a:uFillTx/>
              <a:latin typeface="Segoe UI"/>
              <a:ea typeface="+mn-ea"/>
              <a:cs typeface="Segoe UI"/>
            </a:endParaRPr>
          </a:p>
        </p:txBody>
      </p:sp>
      <p:sp>
        <p:nvSpPr>
          <p:cNvPr id="3" name="Slide Number Placeholder 2">
            <a:extLst>
              <a:ext uri="{FF2B5EF4-FFF2-40B4-BE49-F238E27FC236}">
                <a16:creationId xmlns:a16="http://schemas.microsoft.com/office/drawing/2014/main" id="{8A350E23-8120-4986-8021-295B5DB612D1}"/>
              </a:ext>
            </a:extLst>
          </p:cNvPr>
          <p:cNvSpPr>
            <a:spLocks noGrp="1"/>
          </p:cNvSpPr>
          <p:nvPr>
            <p:ph type="sldNum" sz="quarter" idx="4"/>
          </p:nvPr>
        </p:nvSpPr>
        <p:spPr/>
        <p:txBody>
          <a:bodyPr/>
          <a:lstStyle/>
          <a:p>
            <a:fld id="{5D2F3693-3E64-EA49-9E40-0333868C2033}" type="slidenum">
              <a:rPr lang="en-US" smtClean="0"/>
              <a:pPr/>
              <a:t>46</a:t>
            </a:fld>
            <a:r>
              <a:rPr lang="en-US" dirty="0"/>
              <a:t> of 108</a:t>
            </a:r>
          </a:p>
        </p:txBody>
      </p:sp>
      <p:sp>
        <p:nvSpPr>
          <p:cNvPr id="21" name="Green Box">
            <a:extLst>
              <a:ext uri="{FF2B5EF4-FFF2-40B4-BE49-F238E27FC236}">
                <a16:creationId xmlns:a16="http://schemas.microsoft.com/office/drawing/2014/main" id="{45BD4952-E495-48D4-B82C-804303140B91}"/>
              </a:ext>
            </a:extLst>
          </p:cNvPr>
          <p:cNvSpPr txBox="1"/>
          <p:nvPr/>
        </p:nvSpPr>
        <p:spPr>
          <a:xfrm>
            <a:off x="728639" y="5205892"/>
            <a:ext cx="3556121" cy="965807"/>
          </a:xfrm>
          <a:prstGeom prst="rect">
            <a:avLst/>
          </a:prstGeom>
          <a:noFill/>
          <a:ln w="25400">
            <a:solidFill>
              <a:schemeClr val="accent2"/>
            </a:solidFill>
          </a:ln>
        </p:spPr>
        <p:txBody>
          <a:bodyPr vert="horz" wrap="square" lIns="0" tIns="40640" rIns="0" bIns="0" rtlCol="0">
            <a:noAutofit/>
          </a:bodyPr>
          <a:lstStyle/>
          <a:p>
            <a:pPr>
              <a:lnSpc>
                <a:spcPct val="100000"/>
              </a:lnSpc>
              <a:spcBef>
                <a:spcPts val="320"/>
              </a:spcBef>
            </a:pPr>
            <a:endParaRPr sz="1050" dirty="0">
              <a:latin typeface="Segoe UI"/>
              <a:cs typeface="Segoe UI"/>
            </a:endParaRPr>
          </a:p>
        </p:txBody>
      </p:sp>
      <p:sp>
        <p:nvSpPr>
          <p:cNvPr id="22" name="#1">
            <a:extLst>
              <a:ext uri="{FF2B5EF4-FFF2-40B4-BE49-F238E27FC236}">
                <a16:creationId xmlns:a16="http://schemas.microsoft.com/office/drawing/2014/main" id="{8DC3D334-A6DF-4DA6-824E-9E012230C123}"/>
              </a:ext>
            </a:extLst>
          </p:cNvPr>
          <p:cNvSpPr/>
          <p:nvPr/>
        </p:nvSpPr>
        <p:spPr>
          <a:xfrm>
            <a:off x="559721" y="5245375"/>
            <a:ext cx="257810" cy="257810"/>
          </a:xfrm>
          <a:custGeom>
            <a:avLst/>
            <a:gdLst/>
            <a:ahLst/>
            <a:cxnLst/>
            <a:rect l="l" t="t" r="r" b="b"/>
            <a:pathLst>
              <a:path w="257810" h="257809">
                <a:moveTo>
                  <a:pt x="128778" y="0"/>
                </a:moveTo>
                <a:lnTo>
                  <a:pt x="78652" y="10120"/>
                </a:lnTo>
                <a:lnTo>
                  <a:pt x="37719" y="37718"/>
                </a:lnTo>
                <a:lnTo>
                  <a:pt x="10120" y="78652"/>
                </a:lnTo>
                <a:lnTo>
                  <a:pt x="0" y="128777"/>
                </a:lnTo>
                <a:lnTo>
                  <a:pt x="10120" y="178903"/>
                </a:lnTo>
                <a:lnTo>
                  <a:pt x="37719" y="219836"/>
                </a:lnTo>
                <a:lnTo>
                  <a:pt x="78652" y="247435"/>
                </a:lnTo>
                <a:lnTo>
                  <a:pt x="128778" y="257555"/>
                </a:lnTo>
                <a:lnTo>
                  <a:pt x="178903" y="247435"/>
                </a:lnTo>
                <a:lnTo>
                  <a:pt x="219837" y="219836"/>
                </a:lnTo>
                <a:lnTo>
                  <a:pt x="247435" y="178903"/>
                </a:lnTo>
                <a:lnTo>
                  <a:pt x="257556" y="128777"/>
                </a:lnTo>
                <a:lnTo>
                  <a:pt x="247435" y="78652"/>
                </a:lnTo>
                <a:lnTo>
                  <a:pt x="219836" y="37718"/>
                </a:lnTo>
                <a:lnTo>
                  <a:pt x="178903" y="10120"/>
                </a:lnTo>
                <a:lnTo>
                  <a:pt x="128778" y="0"/>
                </a:lnTo>
                <a:close/>
              </a:path>
            </a:pathLst>
          </a:custGeom>
          <a:solidFill>
            <a:schemeClr val="accent2"/>
          </a:solidFill>
        </p:spPr>
        <p:txBody>
          <a:bodyPr wrap="square" lIns="0" tIns="0" rIns="0" bIns="0" rtlCol="0" anchor="ctr"/>
          <a:lstStyle/>
          <a:p>
            <a:pPr marL="12700" marR="0" lvl="0" indent="0" algn="ctr" defTabSz="914400" rtl="0" eaLnBrk="1" fontAlgn="auto" latinLnBrk="0" hangingPunct="1">
              <a:lnSpc>
                <a:spcPct val="100000"/>
              </a:lnSpc>
              <a:spcBef>
                <a:spcPts val="105"/>
              </a:spcBef>
              <a:spcAft>
                <a:spcPts val="0"/>
              </a:spcAft>
              <a:buClrTx/>
              <a:buSzTx/>
              <a:buFontTx/>
              <a:buNone/>
              <a:tabLst/>
              <a:defRPr/>
            </a:pPr>
            <a:r>
              <a:rPr kumimoji="0" lang="en-US" sz="1050" b="1" i="0" u="none" strike="noStrike" kern="1200" cap="none" spc="0" normalizeH="0" baseline="0" noProof="0" dirty="0">
                <a:ln>
                  <a:noFill/>
                </a:ln>
                <a:solidFill>
                  <a:srgbClr val="FFFFFF"/>
                </a:solidFill>
                <a:effectLst/>
                <a:uLnTx/>
                <a:uFillTx/>
                <a:latin typeface="Segoe UI"/>
                <a:ea typeface="+mn-ea"/>
                <a:cs typeface="Segoe UI"/>
              </a:rPr>
              <a:t>4</a:t>
            </a:r>
            <a:endParaRPr kumimoji="0" lang="en-US" sz="1050" b="0" i="0" u="none" strike="noStrike" kern="1200" cap="none" spc="0" normalizeH="0" baseline="0" noProof="0" dirty="0">
              <a:ln>
                <a:noFill/>
              </a:ln>
              <a:solidFill>
                <a:prstClr val="black"/>
              </a:solidFill>
              <a:effectLst/>
              <a:uLnTx/>
              <a:uFillTx/>
              <a:latin typeface="Segoe UI"/>
              <a:ea typeface="+mn-ea"/>
              <a:cs typeface="Segoe UI"/>
            </a:endParaRPr>
          </a:p>
        </p:txBody>
      </p:sp>
      <p:sp>
        <p:nvSpPr>
          <p:cNvPr id="23" name="#1">
            <a:extLst>
              <a:ext uri="{FF2B5EF4-FFF2-40B4-BE49-F238E27FC236}">
                <a16:creationId xmlns:a16="http://schemas.microsoft.com/office/drawing/2014/main" id="{2AE51362-A1F0-4DE4-9509-EB7B3E5191B1}"/>
              </a:ext>
            </a:extLst>
          </p:cNvPr>
          <p:cNvSpPr/>
          <p:nvPr/>
        </p:nvSpPr>
        <p:spPr>
          <a:xfrm>
            <a:off x="4867400" y="3911876"/>
            <a:ext cx="257810" cy="257810"/>
          </a:xfrm>
          <a:custGeom>
            <a:avLst/>
            <a:gdLst/>
            <a:ahLst/>
            <a:cxnLst/>
            <a:rect l="l" t="t" r="r" b="b"/>
            <a:pathLst>
              <a:path w="257810" h="257809">
                <a:moveTo>
                  <a:pt x="128778" y="0"/>
                </a:moveTo>
                <a:lnTo>
                  <a:pt x="78652" y="10120"/>
                </a:lnTo>
                <a:lnTo>
                  <a:pt x="37719" y="37718"/>
                </a:lnTo>
                <a:lnTo>
                  <a:pt x="10120" y="78652"/>
                </a:lnTo>
                <a:lnTo>
                  <a:pt x="0" y="128777"/>
                </a:lnTo>
                <a:lnTo>
                  <a:pt x="10120" y="178903"/>
                </a:lnTo>
                <a:lnTo>
                  <a:pt x="37719" y="219836"/>
                </a:lnTo>
                <a:lnTo>
                  <a:pt x="78652" y="247435"/>
                </a:lnTo>
                <a:lnTo>
                  <a:pt x="128778" y="257555"/>
                </a:lnTo>
                <a:lnTo>
                  <a:pt x="178903" y="247435"/>
                </a:lnTo>
                <a:lnTo>
                  <a:pt x="219837" y="219836"/>
                </a:lnTo>
                <a:lnTo>
                  <a:pt x="247435" y="178903"/>
                </a:lnTo>
                <a:lnTo>
                  <a:pt x="257556" y="128777"/>
                </a:lnTo>
                <a:lnTo>
                  <a:pt x="247435" y="78652"/>
                </a:lnTo>
                <a:lnTo>
                  <a:pt x="219836" y="37718"/>
                </a:lnTo>
                <a:lnTo>
                  <a:pt x="178903" y="10120"/>
                </a:lnTo>
                <a:lnTo>
                  <a:pt x="128778" y="0"/>
                </a:lnTo>
                <a:close/>
              </a:path>
            </a:pathLst>
          </a:custGeom>
          <a:solidFill>
            <a:schemeClr val="accent2"/>
          </a:solidFill>
        </p:spPr>
        <p:txBody>
          <a:bodyPr wrap="square" lIns="0" tIns="0" rIns="0" bIns="0" rtlCol="0" anchor="ctr"/>
          <a:lstStyle/>
          <a:p>
            <a:pPr marL="12700" marR="0" lvl="0" indent="0" algn="ctr" defTabSz="914400" rtl="0" eaLnBrk="1" fontAlgn="auto" latinLnBrk="0" hangingPunct="1">
              <a:lnSpc>
                <a:spcPct val="100000"/>
              </a:lnSpc>
              <a:spcBef>
                <a:spcPts val="105"/>
              </a:spcBef>
              <a:spcAft>
                <a:spcPts val="0"/>
              </a:spcAft>
              <a:buClrTx/>
              <a:buSzTx/>
              <a:buFontTx/>
              <a:buNone/>
              <a:tabLst/>
              <a:defRPr/>
            </a:pPr>
            <a:r>
              <a:rPr kumimoji="0" lang="en-US" sz="1050" b="1" i="0" u="none" strike="noStrike" kern="1200" cap="none" spc="0" normalizeH="0" baseline="0" noProof="0" dirty="0">
                <a:ln>
                  <a:noFill/>
                </a:ln>
                <a:solidFill>
                  <a:srgbClr val="FFFFFF"/>
                </a:solidFill>
                <a:effectLst/>
                <a:uLnTx/>
                <a:uFillTx/>
                <a:latin typeface="Segoe UI"/>
                <a:ea typeface="+mn-ea"/>
                <a:cs typeface="Segoe UI"/>
              </a:rPr>
              <a:t>4</a:t>
            </a:r>
            <a:endParaRPr kumimoji="0" lang="en-US" sz="1050" b="0" i="0" u="none" strike="noStrike" kern="1200" cap="none" spc="0" normalizeH="0" baseline="0" noProof="0" dirty="0">
              <a:ln>
                <a:noFill/>
              </a:ln>
              <a:solidFill>
                <a:prstClr val="black"/>
              </a:solidFill>
              <a:effectLst/>
              <a:uLnTx/>
              <a:uFillTx/>
              <a:latin typeface="Segoe UI"/>
              <a:ea typeface="+mn-ea"/>
              <a:cs typeface="Segoe UI"/>
            </a:endParaRPr>
          </a:p>
        </p:txBody>
      </p:sp>
      <p:pic>
        <p:nvPicPr>
          <p:cNvPr id="25" name="Picture Placeholder 29">
            <a:extLst>
              <a:ext uri="{FF2B5EF4-FFF2-40B4-BE49-F238E27FC236}">
                <a16:creationId xmlns:a16="http://schemas.microsoft.com/office/drawing/2014/main" id="{1D5C5E65-29BE-4509-BCCD-D1C1FF3BF33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52" t="81745" r="352" b="8613"/>
          <a:stretch/>
        </p:blipFill>
        <p:spPr>
          <a:xfrm>
            <a:off x="288591" y="776073"/>
            <a:ext cx="4416552" cy="554963"/>
          </a:xfrm>
          <a:prstGeom prst="rect">
            <a:avLst/>
          </a:prstGeom>
          <a:ln w="6350">
            <a:noFill/>
          </a:ln>
        </p:spPr>
      </p:pic>
      <p:sp>
        <p:nvSpPr>
          <p:cNvPr id="58" name="Green Box">
            <a:extLst>
              <a:ext uri="{FF2B5EF4-FFF2-40B4-BE49-F238E27FC236}">
                <a16:creationId xmlns:a16="http://schemas.microsoft.com/office/drawing/2014/main" id="{40AE9213-4757-4698-9A6C-6C9E82E82DE6}"/>
              </a:ext>
            </a:extLst>
          </p:cNvPr>
          <p:cNvSpPr txBox="1"/>
          <p:nvPr/>
        </p:nvSpPr>
        <p:spPr>
          <a:xfrm>
            <a:off x="727644" y="686301"/>
            <a:ext cx="3556121" cy="2766283"/>
          </a:xfrm>
          <a:prstGeom prst="rect">
            <a:avLst/>
          </a:prstGeom>
          <a:noFill/>
          <a:ln w="25400">
            <a:solidFill>
              <a:srgbClr val="4B8B2B"/>
            </a:solidFill>
          </a:ln>
        </p:spPr>
        <p:txBody>
          <a:bodyPr vert="horz" wrap="square" lIns="0" tIns="40640" rIns="0" bIns="0" rtlCol="0">
            <a:noAutofit/>
          </a:bodyPr>
          <a:lstStyle/>
          <a:p>
            <a:pPr>
              <a:lnSpc>
                <a:spcPct val="100000"/>
              </a:lnSpc>
              <a:spcBef>
                <a:spcPts val="320"/>
              </a:spcBef>
            </a:pPr>
            <a:endParaRPr sz="1050" dirty="0">
              <a:latin typeface="Segoe UI"/>
              <a:cs typeface="Segoe UI"/>
            </a:endParaRPr>
          </a:p>
        </p:txBody>
      </p:sp>
      <p:sp>
        <p:nvSpPr>
          <p:cNvPr id="59" name="#1">
            <a:extLst>
              <a:ext uri="{FF2B5EF4-FFF2-40B4-BE49-F238E27FC236}">
                <a16:creationId xmlns:a16="http://schemas.microsoft.com/office/drawing/2014/main" id="{22B236E9-BDE1-4323-B846-16CA418AA79D}"/>
              </a:ext>
            </a:extLst>
          </p:cNvPr>
          <p:cNvSpPr/>
          <p:nvPr/>
        </p:nvSpPr>
        <p:spPr>
          <a:xfrm>
            <a:off x="530282" y="853909"/>
            <a:ext cx="257810" cy="257810"/>
          </a:xfrm>
          <a:custGeom>
            <a:avLst/>
            <a:gdLst/>
            <a:ahLst/>
            <a:cxnLst/>
            <a:rect l="l" t="t" r="r" b="b"/>
            <a:pathLst>
              <a:path w="257810" h="257809">
                <a:moveTo>
                  <a:pt x="128778" y="0"/>
                </a:moveTo>
                <a:lnTo>
                  <a:pt x="78652" y="10120"/>
                </a:lnTo>
                <a:lnTo>
                  <a:pt x="37719" y="37718"/>
                </a:lnTo>
                <a:lnTo>
                  <a:pt x="10120" y="78652"/>
                </a:lnTo>
                <a:lnTo>
                  <a:pt x="0" y="128777"/>
                </a:lnTo>
                <a:lnTo>
                  <a:pt x="10120" y="178903"/>
                </a:lnTo>
                <a:lnTo>
                  <a:pt x="37719" y="219836"/>
                </a:lnTo>
                <a:lnTo>
                  <a:pt x="78652" y="247435"/>
                </a:lnTo>
                <a:lnTo>
                  <a:pt x="128778" y="257555"/>
                </a:lnTo>
                <a:lnTo>
                  <a:pt x="178903" y="247435"/>
                </a:lnTo>
                <a:lnTo>
                  <a:pt x="219837" y="219836"/>
                </a:lnTo>
                <a:lnTo>
                  <a:pt x="247435" y="178903"/>
                </a:lnTo>
                <a:lnTo>
                  <a:pt x="257556" y="128777"/>
                </a:lnTo>
                <a:lnTo>
                  <a:pt x="247435" y="78652"/>
                </a:lnTo>
                <a:lnTo>
                  <a:pt x="219836" y="37718"/>
                </a:lnTo>
                <a:lnTo>
                  <a:pt x="178903" y="10120"/>
                </a:lnTo>
                <a:lnTo>
                  <a:pt x="128778" y="0"/>
                </a:lnTo>
                <a:close/>
              </a:path>
            </a:pathLst>
          </a:custGeom>
          <a:solidFill>
            <a:srgbClr val="4B8B2B"/>
          </a:solidFill>
        </p:spPr>
        <p:txBody>
          <a:bodyPr wrap="square" lIns="0" tIns="0" rIns="0" bIns="0" rtlCol="0" anchor="ctr"/>
          <a:lstStyle/>
          <a:p>
            <a:pPr marL="12700" marR="0" lvl="0" indent="0" algn="ctr" defTabSz="914400" rtl="0" eaLnBrk="1" fontAlgn="auto" latinLnBrk="0" hangingPunct="1">
              <a:lnSpc>
                <a:spcPct val="100000"/>
              </a:lnSpc>
              <a:spcBef>
                <a:spcPts val="105"/>
              </a:spcBef>
              <a:spcAft>
                <a:spcPts val="0"/>
              </a:spcAft>
              <a:buClrTx/>
              <a:buSzTx/>
              <a:buFontTx/>
              <a:buNone/>
              <a:tabLst/>
              <a:defRPr/>
            </a:pPr>
            <a:r>
              <a:rPr kumimoji="0" lang="en-US" sz="1050" b="1" i="0" u="none" strike="noStrike" kern="1200" cap="none" spc="0" normalizeH="0" baseline="0" noProof="0" dirty="0">
                <a:ln>
                  <a:noFill/>
                </a:ln>
                <a:solidFill>
                  <a:srgbClr val="FFFFFF"/>
                </a:solidFill>
                <a:effectLst/>
                <a:uLnTx/>
                <a:uFillTx/>
                <a:latin typeface="Segoe UI"/>
                <a:ea typeface="+mn-ea"/>
                <a:cs typeface="Segoe UI"/>
              </a:rPr>
              <a:t>1</a:t>
            </a:r>
            <a:endParaRPr kumimoji="0" lang="en-US" sz="1050" b="0" i="0" u="none" strike="noStrike" kern="1200" cap="none" spc="0" normalizeH="0" baseline="0" noProof="0" dirty="0">
              <a:ln>
                <a:noFill/>
              </a:ln>
              <a:solidFill>
                <a:prstClr val="black"/>
              </a:solidFill>
              <a:effectLst/>
              <a:uLnTx/>
              <a:uFillTx/>
              <a:latin typeface="Segoe UI"/>
              <a:ea typeface="+mn-ea"/>
              <a:cs typeface="Segoe UI"/>
            </a:endParaRPr>
          </a:p>
        </p:txBody>
      </p:sp>
      <p:sp>
        <p:nvSpPr>
          <p:cNvPr id="5" name="Rectangle 4">
            <a:extLst>
              <a:ext uri="{FF2B5EF4-FFF2-40B4-BE49-F238E27FC236}">
                <a16:creationId xmlns:a16="http://schemas.microsoft.com/office/drawing/2014/main" id="{2D37BA49-A9E3-47B3-940E-EB6871209FA6}"/>
              </a:ext>
            </a:extLst>
          </p:cNvPr>
          <p:cNvSpPr/>
          <p:nvPr/>
        </p:nvSpPr>
        <p:spPr>
          <a:xfrm>
            <a:off x="308255" y="457200"/>
            <a:ext cx="4411740" cy="5757049"/>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92506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Content Placeholder 26">
            <a:extLst>
              <a:ext uri="{FF2B5EF4-FFF2-40B4-BE49-F238E27FC236}">
                <a16:creationId xmlns:a16="http://schemas.microsoft.com/office/drawing/2014/main" id="{FF9EFB2D-C741-496C-B0F9-257FAF5BDE8C}"/>
              </a:ext>
            </a:extLst>
          </p:cNvPr>
          <p:cNvSpPr>
            <a:spLocks noGrp="1"/>
          </p:cNvSpPr>
          <p:nvPr>
            <p:ph idx="1"/>
          </p:nvPr>
        </p:nvSpPr>
        <p:spPr/>
        <p:txBody>
          <a:bodyPr/>
          <a:lstStyle/>
          <a:p>
            <a:pPr algn="l"/>
            <a:r>
              <a:rPr lang="en-US" b="1" dirty="0"/>
              <a:t>Section 8.4 Pediatric Use </a:t>
            </a:r>
            <a:r>
              <a:rPr lang="en-US" dirty="0"/>
              <a:t>(continued)</a:t>
            </a:r>
          </a:p>
          <a:p>
            <a:pPr algn="l"/>
            <a:r>
              <a:rPr lang="en-US" b="0" i="0" u="none" strike="noStrike" baseline="0" dirty="0">
                <a:solidFill>
                  <a:srgbClr val="000000"/>
                </a:solidFill>
              </a:rPr>
              <a:t>FINTEPLA can cause decreases in appetite and weight. The growth of pediatric patients treated with FINTEPLA should be carefully monitored. </a:t>
            </a:r>
          </a:p>
          <a:p>
            <a:r>
              <a:rPr lang="en-US" b="0" i="0" u="none" strike="noStrike" baseline="0" dirty="0"/>
              <a:t>The safety and effectiveness of FINTEPLA in patients less than 2 years of age have not been established. </a:t>
            </a:r>
            <a:br>
              <a:rPr lang="en-US" dirty="0"/>
            </a:br>
            <a:endParaRPr lang="en-US" dirty="0"/>
          </a:p>
          <a:p>
            <a:r>
              <a:rPr lang="en-US" dirty="0"/>
              <a:t>Section 8.5 addresses the use of FINTEPLA in patients </a:t>
            </a:r>
            <a:br>
              <a:rPr lang="en-US" dirty="0"/>
            </a:br>
            <a:r>
              <a:rPr lang="en-US" dirty="0"/>
              <a:t>≥65 years of age to determine whether they respond differently than younger patients. However, this patient population was not included in FINTEPLA clinical studies. </a:t>
            </a:r>
          </a:p>
          <a:p>
            <a:r>
              <a:rPr lang="en-US" dirty="0"/>
              <a:t>In general, dose selection in patients ≥65 years of age should start at a lower dosage due to the potential for decreased hepatic, renal, or cardiac function and of concomitant disease or other drug therapy among </a:t>
            </a:r>
            <a:br>
              <a:rPr lang="en-US" dirty="0"/>
            </a:br>
            <a:r>
              <a:rPr lang="en-US" dirty="0"/>
              <a:t>these patients.</a:t>
            </a:r>
          </a:p>
          <a:p>
            <a:r>
              <a:rPr lang="en-US" dirty="0"/>
              <a:t>Section 8.6 addresses the use of FINTEPLA in patients with renal impairment. Severe renal impairment is defined as an </a:t>
            </a:r>
            <a:r>
              <a:rPr lang="en-US" i="0" u="none" strike="noStrike" baseline="0" dirty="0">
                <a:solidFill>
                  <a:srgbClr val="000000"/>
                </a:solidFill>
              </a:rPr>
              <a:t>eGFR of </a:t>
            </a:r>
            <a:r>
              <a:rPr lang="da-DK" i="0" u="none" strike="noStrike" baseline="0" dirty="0">
                <a:solidFill>
                  <a:srgbClr val="000000"/>
                </a:solidFill>
              </a:rPr>
              <a:t>15 to 29 mL/min/1.73m</a:t>
            </a:r>
            <a:r>
              <a:rPr lang="da-DK" i="0" u="none" strike="noStrike" baseline="30000" dirty="0">
                <a:solidFill>
                  <a:srgbClr val="000000"/>
                </a:solidFill>
              </a:rPr>
              <a:t>2</a:t>
            </a:r>
            <a:r>
              <a:rPr lang="da-DK" i="0" u="none" strike="noStrike" baseline="0" dirty="0">
                <a:solidFill>
                  <a:srgbClr val="000000"/>
                </a:solidFill>
              </a:rPr>
              <a:t>.</a:t>
            </a:r>
            <a:r>
              <a:rPr lang="en-US" dirty="0"/>
              <a:t> In FINTEPLA patients with severe renal impairment:</a:t>
            </a:r>
          </a:p>
          <a:p>
            <a:pPr marL="171450" indent="-171450">
              <a:buClr>
                <a:srgbClr val="4C8C2B"/>
              </a:buClr>
              <a:buFont typeface="Arial" panose="020B0604020202020204" pitchFamily="34" charset="0"/>
              <a:buChar char="•"/>
            </a:pPr>
            <a:r>
              <a:rPr lang="en-US" b="0" i="0" u="none" strike="noStrike" baseline="0" dirty="0">
                <a:solidFill>
                  <a:srgbClr val="000000"/>
                </a:solidFill>
              </a:rPr>
              <a:t>Without</a:t>
            </a:r>
            <a:r>
              <a:rPr lang="en-US" i="0" u="none" strike="noStrike" baseline="0" dirty="0">
                <a:solidFill>
                  <a:srgbClr val="000000"/>
                </a:solidFill>
              </a:rPr>
              <a:t> concomitant </a:t>
            </a:r>
            <a:r>
              <a:rPr lang="en-US" b="0" i="0" u="none" strike="noStrike" baseline="0" dirty="0" err="1">
                <a:solidFill>
                  <a:srgbClr val="000000"/>
                </a:solidFill>
              </a:rPr>
              <a:t>stiripentol</a:t>
            </a:r>
            <a:r>
              <a:rPr lang="en-US" b="0" i="0" u="none" strike="noStrike" baseline="0" dirty="0">
                <a:solidFill>
                  <a:srgbClr val="000000"/>
                </a:solidFill>
              </a:rPr>
              <a:t>: T</a:t>
            </a:r>
            <a:r>
              <a:rPr lang="en-US" i="0" u="none" strike="noStrike" baseline="0" dirty="0">
                <a:solidFill>
                  <a:srgbClr val="000000"/>
                </a:solidFill>
              </a:rPr>
              <a:t>he maximu</a:t>
            </a:r>
            <a:r>
              <a:rPr lang="en-US" dirty="0">
                <a:solidFill>
                  <a:srgbClr val="000000"/>
                </a:solidFill>
              </a:rPr>
              <a:t>m total daily dosage of FINTEPLA should not exceed 20 mg</a:t>
            </a:r>
          </a:p>
          <a:p>
            <a:pPr marL="171450" indent="-171450">
              <a:buClr>
                <a:srgbClr val="4C8C2B"/>
              </a:buClr>
              <a:buFont typeface="Arial" panose="020B0604020202020204" pitchFamily="34" charset="0"/>
              <a:buChar char="•"/>
            </a:pPr>
            <a:r>
              <a:rPr lang="en-US" b="0" i="0" u="none" strike="noStrike" baseline="0" dirty="0">
                <a:solidFill>
                  <a:srgbClr val="000000"/>
                </a:solidFill>
              </a:rPr>
              <a:t>With </a:t>
            </a:r>
            <a:r>
              <a:rPr lang="en-US" i="0" u="none" strike="noStrike" baseline="0" dirty="0">
                <a:solidFill>
                  <a:srgbClr val="000000"/>
                </a:solidFill>
              </a:rPr>
              <a:t>concomitant </a:t>
            </a:r>
            <a:r>
              <a:rPr lang="en-US" b="0" i="0" u="none" strike="noStrike" baseline="0" dirty="0" err="1">
                <a:solidFill>
                  <a:srgbClr val="000000"/>
                </a:solidFill>
              </a:rPr>
              <a:t>stiripentol</a:t>
            </a:r>
            <a:r>
              <a:rPr lang="en-US" b="0" i="0" u="none" strike="noStrike" baseline="0" dirty="0">
                <a:solidFill>
                  <a:srgbClr val="000000"/>
                </a:solidFill>
              </a:rPr>
              <a:t> plus clobazam: T</a:t>
            </a:r>
            <a:r>
              <a:rPr lang="en-US" i="0" u="none" strike="noStrike" baseline="0" dirty="0">
                <a:solidFill>
                  <a:srgbClr val="000000"/>
                </a:solidFill>
              </a:rPr>
              <a:t>he maximu</a:t>
            </a:r>
            <a:r>
              <a:rPr lang="en-US" dirty="0">
                <a:solidFill>
                  <a:srgbClr val="000000"/>
                </a:solidFill>
              </a:rPr>
              <a:t>m total daily dosage of FINTEPLA should not exceed 17 mg</a:t>
            </a:r>
          </a:p>
          <a:p>
            <a:pPr>
              <a:buClr>
                <a:srgbClr val="4C8C2B"/>
              </a:buClr>
            </a:pPr>
            <a:r>
              <a:rPr lang="en-US" dirty="0"/>
              <a:t>The use of FINTEPLA in patients with severe </a:t>
            </a:r>
            <a:br>
              <a:rPr lang="en-US" dirty="0"/>
            </a:br>
            <a:r>
              <a:rPr lang="en-US" dirty="0"/>
              <a:t>renal impairment is further discussed in Sections 2.4 and 12.3.</a:t>
            </a:r>
          </a:p>
          <a:p>
            <a:endParaRPr lang="en-US" dirty="0"/>
          </a:p>
        </p:txBody>
      </p:sp>
      <p:pic>
        <p:nvPicPr>
          <p:cNvPr id="30" name="Picture Placeholder 29">
            <a:extLst>
              <a:ext uri="{FF2B5EF4-FFF2-40B4-BE49-F238E27FC236}">
                <a16:creationId xmlns:a16="http://schemas.microsoft.com/office/drawing/2014/main" id="{0D742B8A-DE5A-49F6-A09F-DCF242BCB897}"/>
              </a:ext>
            </a:extLst>
          </p:cNvPr>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352" r="352"/>
          <a:stretch/>
        </p:blipFill>
        <p:spPr>
          <a:xfrm>
            <a:off x="311426" y="470450"/>
            <a:ext cx="4416552" cy="5756108"/>
          </a:xfrm>
        </p:spPr>
      </p:pic>
      <p:grpSp>
        <p:nvGrpSpPr>
          <p:cNvPr id="2" name="Group 1">
            <a:extLst>
              <a:ext uri="{FF2B5EF4-FFF2-40B4-BE49-F238E27FC236}">
                <a16:creationId xmlns:a16="http://schemas.microsoft.com/office/drawing/2014/main" id="{CEF159DB-AE68-C448-B1FA-C0445663E1CB}"/>
              </a:ext>
            </a:extLst>
          </p:cNvPr>
          <p:cNvGrpSpPr/>
          <p:nvPr/>
        </p:nvGrpSpPr>
        <p:grpSpPr>
          <a:xfrm>
            <a:off x="4838602" y="2009148"/>
            <a:ext cx="257810" cy="257810"/>
            <a:chOff x="4878323" y="1331730"/>
            <a:chExt cx="257810" cy="257810"/>
          </a:xfrm>
        </p:grpSpPr>
        <p:sp>
          <p:nvSpPr>
            <p:cNvPr id="69" name="object 34">
              <a:extLst>
                <a:ext uri="{FF2B5EF4-FFF2-40B4-BE49-F238E27FC236}">
                  <a16:creationId xmlns:a16="http://schemas.microsoft.com/office/drawing/2014/main" id="{765C75EB-0656-46EA-9471-08B1C950F3ED}"/>
                </a:ext>
              </a:extLst>
            </p:cNvPr>
            <p:cNvSpPr/>
            <p:nvPr/>
          </p:nvSpPr>
          <p:spPr>
            <a:xfrm>
              <a:off x="4878323" y="1331730"/>
              <a:ext cx="257810" cy="257810"/>
            </a:xfrm>
            <a:custGeom>
              <a:avLst/>
              <a:gdLst/>
              <a:ahLst/>
              <a:cxnLst/>
              <a:rect l="l" t="t" r="r" b="b"/>
              <a:pathLst>
                <a:path w="257810" h="257810">
                  <a:moveTo>
                    <a:pt x="128778" y="0"/>
                  </a:moveTo>
                  <a:lnTo>
                    <a:pt x="78652" y="10120"/>
                  </a:lnTo>
                  <a:lnTo>
                    <a:pt x="37719" y="37718"/>
                  </a:lnTo>
                  <a:lnTo>
                    <a:pt x="10120" y="78652"/>
                  </a:lnTo>
                  <a:lnTo>
                    <a:pt x="0" y="128777"/>
                  </a:lnTo>
                  <a:lnTo>
                    <a:pt x="10120" y="178903"/>
                  </a:lnTo>
                  <a:lnTo>
                    <a:pt x="37719" y="219836"/>
                  </a:lnTo>
                  <a:lnTo>
                    <a:pt x="78652" y="247435"/>
                  </a:lnTo>
                  <a:lnTo>
                    <a:pt x="128778" y="257555"/>
                  </a:lnTo>
                  <a:lnTo>
                    <a:pt x="178903" y="247435"/>
                  </a:lnTo>
                  <a:lnTo>
                    <a:pt x="219837" y="219836"/>
                  </a:lnTo>
                  <a:lnTo>
                    <a:pt x="247435" y="178903"/>
                  </a:lnTo>
                  <a:lnTo>
                    <a:pt x="257556" y="128777"/>
                  </a:lnTo>
                  <a:lnTo>
                    <a:pt x="247435" y="78652"/>
                  </a:lnTo>
                  <a:lnTo>
                    <a:pt x="219836" y="37718"/>
                  </a:lnTo>
                  <a:lnTo>
                    <a:pt x="178903" y="10120"/>
                  </a:lnTo>
                  <a:lnTo>
                    <a:pt x="128778" y="0"/>
                  </a:lnTo>
                  <a:close/>
                </a:path>
              </a:pathLst>
            </a:custGeom>
            <a:solidFill>
              <a:schemeClr val="bg2"/>
            </a:solidFill>
          </p:spPr>
          <p:txBody>
            <a:bodyPr wrap="square" lIns="0" tIns="0" rIns="0" bIns="0" rtlCol="0"/>
            <a:lstStyle/>
            <a:p>
              <a:endParaRPr/>
            </a:p>
          </p:txBody>
        </p:sp>
        <p:sp>
          <p:nvSpPr>
            <p:cNvPr id="70" name="object 35">
              <a:extLst>
                <a:ext uri="{FF2B5EF4-FFF2-40B4-BE49-F238E27FC236}">
                  <a16:creationId xmlns:a16="http://schemas.microsoft.com/office/drawing/2014/main" id="{AD5B06EC-29F3-4B2E-B6E2-9132DEC0DCAF}"/>
                </a:ext>
              </a:extLst>
            </p:cNvPr>
            <p:cNvSpPr txBox="1"/>
            <p:nvPr/>
          </p:nvSpPr>
          <p:spPr>
            <a:xfrm>
              <a:off x="4955993" y="1362882"/>
              <a:ext cx="102870" cy="186690"/>
            </a:xfrm>
            <a:prstGeom prst="rect">
              <a:avLst/>
            </a:prstGeom>
          </p:spPr>
          <p:txBody>
            <a:bodyPr vert="horz" wrap="square" lIns="0" tIns="13335" rIns="0" bIns="0" rtlCol="0">
              <a:spAutoFit/>
            </a:bodyPr>
            <a:lstStyle/>
            <a:p>
              <a:pPr marL="12700">
                <a:lnSpc>
                  <a:spcPct val="100000"/>
                </a:lnSpc>
                <a:spcBef>
                  <a:spcPts val="105"/>
                </a:spcBef>
              </a:pPr>
              <a:r>
                <a:rPr sz="1050" b="1" dirty="0">
                  <a:solidFill>
                    <a:srgbClr val="FFFFFF"/>
                  </a:solidFill>
                  <a:latin typeface="Segoe UI"/>
                  <a:cs typeface="Segoe UI"/>
                </a:rPr>
                <a:t>2</a:t>
              </a:r>
              <a:endParaRPr sz="1050" dirty="0">
                <a:latin typeface="Segoe UI"/>
                <a:cs typeface="Segoe UI"/>
              </a:endParaRPr>
            </a:p>
          </p:txBody>
        </p:sp>
      </p:grpSp>
      <p:sp>
        <p:nvSpPr>
          <p:cNvPr id="71" name="Green Box">
            <a:extLst>
              <a:ext uri="{FF2B5EF4-FFF2-40B4-BE49-F238E27FC236}">
                <a16:creationId xmlns:a16="http://schemas.microsoft.com/office/drawing/2014/main" id="{A998C05A-E00D-4A73-B529-1D614C611DB6}"/>
              </a:ext>
            </a:extLst>
          </p:cNvPr>
          <p:cNvSpPr txBox="1"/>
          <p:nvPr/>
        </p:nvSpPr>
        <p:spPr>
          <a:xfrm>
            <a:off x="727644" y="924714"/>
            <a:ext cx="3556121" cy="1926610"/>
          </a:xfrm>
          <a:prstGeom prst="rect">
            <a:avLst/>
          </a:prstGeom>
          <a:noFill/>
          <a:ln w="25400">
            <a:solidFill>
              <a:srgbClr val="4B8B2B"/>
            </a:solidFill>
          </a:ln>
        </p:spPr>
        <p:txBody>
          <a:bodyPr vert="horz" wrap="square" lIns="0" tIns="40640" rIns="0" bIns="0" rtlCol="0">
            <a:noAutofit/>
          </a:bodyPr>
          <a:lstStyle/>
          <a:p>
            <a:pPr>
              <a:lnSpc>
                <a:spcPct val="100000"/>
              </a:lnSpc>
              <a:spcBef>
                <a:spcPts val="320"/>
              </a:spcBef>
            </a:pPr>
            <a:endParaRPr sz="1050" dirty="0">
              <a:latin typeface="Segoe UI"/>
              <a:cs typeface="Segoe UI"/>
            </a:endParaRPr>
          </a:p>
        </p:txBody>
      </p:sp>
      <p:sp>
        <p:nvSpPr>
          <p:cNvPr id="72" name="#1">
            <a:extLst>
              <a:ext uri="{FF2B5EF4-FFF2-40B4-BE49-F238E27FC236}">
                <a16:creationId xmlns:a16="http://schemas.microsoft.com/office/drawing/2014/main" id="{951FC74B-DC04-459C-947B-33924DF609D0}"/>
              </a:ext>
            </a:extLst>
          </p:cNvPr>
          <p:cNvSpPr/>
          <p:nvPr/>
        </p:nvSpPr>
        <p:spPr>
          <a:xfrm>
            <a:off x="588222" y="964198"/>
            <a:ext cx="257810" cy="257810"/>
          </a:xfrm>
          <a:custGeom>
            <a:avLst/>
            <a:gdLst/>
            <a:ahLst/>
            <a:cxnLst/>
            <a:rect l="l" t="t" r="r" b="b"/>
            <a:pathLst>
              <a:path w="257810" h="257809">
                <a:moveTo>
                  <a:pt x="128778" y="0"/>
                </a:moveTo>
                <a:lnTo>
                  <a:pt x="78652" y="10120"/>
                </a:lnTo>
                <a:lnTo>
                  <a:pt x="37719" y="37718"/>
                </a:lnTo>
                <a:lnTo>
                  <a:pt x="10120" y="78652"/>
                </a:lnTo>
                <a:lnTo>
                  <a:pt x="0" y="128777"/>
                </a:lnTo>
                <a:lnTo>
                  <a:pt x="10120" y="178903"/>
                </a:lnTo>
                <a:lnTo>
                  <a:pt x="37719" y="219836"/>
                </a:lnTo>
                <a:lnTo>
                  <a:pt x="78652" y="247435"/>
                </a:lnTo>
                <a:lnTo>
                  <a:pt x="128778" y="257555"/>
                </a:lnTo>
                <a:lnTo>
                  <a:pt x="178903" y="247435"/>
                </a:lnTo>
                <a:lnTo>
                  <a:pt x="219837" y="219836"/>
                </a:lnTo>
                <a:lnTo>
                  <a:pt x="247435" y="178903"/>
                </a:lnTo>
                <a:lnTo>
                  <a:pt x="257556" y="128777"/>
                </a:lnTo>
                <a:lnTo>
                  <a:pt x="247435" y="78652"/>
                </a:lnTo>
                <a:lnTo>
                  <a:pt x="219836" y="37718"/>
                </a:lnTo>
                <a:lnTo>
                  <a:pt x="178903" y="10120"/>
                </a:lnTo>
                <a:lnTo>
                  <a:pt x="128778" y="0"/>
                </a:lnTo>
                <a:close/>
              </a:path>
            </a:pathLst>
          </a:custGeom>
          <a:solidFill>
            <a:srgbClr val="4B8B2B"/>
          </a:solidFill>
        </p:spPr>
        <p:txBody>
          <a:bodyPr wrap="square" lIns="0" tIns="0" rIns="0" bIns="0" rtlCol="0" anchor="ctr"/>
          <a:lstStyle/>
          <a:p>
            <a:pPr marL="12700" marR="0" lvl="0" indent="0" algn="ctr" defTabSz="914400" rtl="0" eaLnBrk="1" fontAlgn="auto" latinLnBrk="0" hangingPunct="1">
              <a:lnSpc>
                <a:spcPct val="100000"/>
              </a:lnSpc>
              <a:spcBef>
                <a:spcPts val="105"/>
              </a:spcBef>
              <a:spcAft>
                <a:spcPts val="0"/>
              </a:spcAft>
              <a:buClrTx/>
              <a:buSzTx/>
              <a:buFontTx/>
              <a:buNone/>
              <a:tabLst/>
              <a:defRPr/>
            </a:pPr>
            <a:r>
              <a:rPr kumimoji="0" lang="en-US" sz="1050" b="1" i="0" u="none" strike="noStrike" kern="1200" cap="none" spc="0" normalizeH="0" baseline="0" noProof="0" dirty="0">
                <a:ln>
                  <a:noFill/>
                </a:ln>
                <a:solidFill>
                  <a:srgbClr val="FFFFFF"/>
                </a:solidFill>
                <a:effectLst/>
                <a:uLnTx/>
                <a:uFillTx/>
                <a:latin typeface="Segoe UI"/>
                <a:ea typeface="+mn-ea"/>
                <a:cs typeface="Segoe UI"/>
              </a:rPr>
              <a:t>1</a:t>
            </a:r>
            <a:endParaRPr kumimoji="0" lang="en-US" sz="1050" b="0" i="0" u="none" strike="noStrike" kern="1200" cap="none" spc="0" normalizeH="0" baseline="0" noProof="0" dirty="0">
              <a:ln>
                <a:noFill/>
              </a:ln>
              <a:solidFill>
                <a:prstClr val="black"/>
              </a:solidFill>
              <a:effectLst/>
              <a:uLnTx/>
              <a:uFillTx/>
              <a:latin typeface="Segoe UI"/>
              <a:ea typeface="+mn-ea"/>
              <a:cs typeface="Segoe UI"/>
            </a:endParaRPr>
          </a:p>
        </p:txBody>
      </p:sp>
      <p:sp>
        <p:nvSpPr>
          <p:cNvPr id="73" name="Green Box">
            <a:extLst>
              <a:ext uri="{FF2B5EF4-FFF2-40B4-BE49-F238E27FC236}">
                <a16:creationId xmlns:a16="http://schemas.microsoft.com/office/drawing/2014/main" id="{6A43BCBC-162E-4245-A7F3-52E20F950DE0}"/>
              </a:ext>
            </a:extLst>
          </p:cNvPr>
          <p:cNvSpPr txBox="1"/>
          <p:nvPr/>
        </p:nvSpPr>
        <p:spPr>
          <a:xfrm>
            <a:off x="727644" y="2871471"/>
            <a:ext cx="3556121" cy="678247"/>
          </a:xfrm>
          <a:prstGeom prst="rect">
            <a:avLst/>
          </a:prstGeom>
          <a:noFill/>
          <a:ln w="25400">
            <a:solidFill>
              <a:schemeClr val="bg2"/>
            </a:solidFill>
          </a:ln>
        </p:spPr>
        <p:txBody>
          <a:bodyPr vert="horz" wrap="square" lIns="0" tIns="40640" rIns="0" bIns="0" rtlCol="0">
            <a:noAutofit/>
          </a:bodyPr>
          <a:lstStyle/>
          <a:p>
            <a:pPr>
              <a:lnSpc>
                <a:spcPct val="100000"/>
              </a:lnSpc>
              <a:spcBef>
                <a:spcPts val="320"/>
              </a:spcBef>
            </a:pPr>
            <a:endParaRPr sz="1050" dirty="0">
              <a:latin typeface="Segoe UI"/>
              <a:cs typeface="Segoe UI"/>
            </a:endParaRPr>
          </a:p>
        </p:txBody>
      </p:sp>
      <p:sp>
        <p:nvSpPr>
          <p:cNvPr id="74" name="#1">
            <a:extLst>
              <a:ext uri="{FF2B5EF4-FFF2-40B4-BE49-F238E27FC236}">
                <a16:creationId xmlns:a16="http://schemas.microsoft.com/office/drawing/2014/main" id="{A771F9C6-914D-444F-A00F-7EFDCC67D9A0}"/>
              </a:ext>
            </a:extLst>
          </p:cNvPr>
          <p:cNvSpPr/>
          <p:nvPr/>
        </p:nvSpPr>
        <p:spPr>
          <a:xfrm>
            <a:off x="588222" y="2910954"/>
            <a:ext cx="257810" cy="257810"/>
          </a:xfrm>
          <a:custGeom>
            <a:avLst/>
            <a:gdLst/>
            <a:ahLst/>
            <a:cxnLst/>
            <a:rect l="l" t="t" r="r" b="b"/>
            <a:pathLst>
              <a:path w="257810" h="257809">
                <a:moveTo>
                  <a:pt x="128778" y="0"/>
                </a:moveTo>
                <a:lnTo>
                  <a:pt x="78652" y="10120"/>
                </a:lnTo>
                <a:lnTo>
                  <a:pt x="37719" y="37718"/>
                </a:lnTo>
                <a:lnTo>
                  <a:pt x="10120" y="78652"/>
                </a:lnTo>
                <a:lnTo>
                  <a:pt x="0" y="128777"/>
                </a:lnTo>
                <a:lnTo>
                  <a:pt x="10120" y="178903"/>
                </a:lnTo>
                <a:lnTo>
                  <a:pt x="37719" y="219836"/>
                </a:lnTo>
                <a:lnTo>
                  <a:pt x="78652" y="247435"/>
                </a:lnTo>
                <a:lnTo>
                  <a:pt x="128778" y="257555"/>
                </a:lnTo>
                <a:lnTo>
                  <a:pt x="178903" y="247435"/>
                </a:lnTo>
                <a:lnTo>
                  <a:pt x="219837" y="219836"/>
                </a:lnTo>
                <a:lnTo>
                  <a:pt x="247435" y="178903"/>
                </a:lnTo>
                <a:lnTo>
                  <a:pt x="257556" y="128777"/>
                </a:lnTo>
                <a:lnTo>
                  <a:pt x="247435" y="78652"/>
                </a:lnTo>
                <a:lnTo>
                  <a:pt x="219836" y="37718"/>
                </a:lnTo>
                <a:lnTo>
                  <a:pt x="178903" y="10120"/>
                </a:lnTo>
                <a:lnTo>
                  <a:pt x="128778" y="0"/>
                </a:lnTo>
                <a:close/>
              </a:path>
            </a:pathLst>
          </a:custGeom>
          <a:solidFill>
            <a:schemeClr val="bg2"/>
          </a:solidFill>
        </p:spPr>
        <p:txBody>
          <a:bodyPr wrap="square" lIns="0" tIns="0" rIns="0" bIns="0" rtlCol="0" anchor="ctr"/>
          <a:lstStyle/>
          <a:p>
            <a:pPr marL="12700" marR="0" lvl="0" indent="0" algn="ctr" defTabSz="914400" rtl="0" eaLnBrk="1" fontAlgn="auto" latinLnBrk="0" hangingPunct="1">
              <a:lnSpc>
                <a:spcPct val="100000"/>
              </a:lnSpc>
              <a:spcBef>
                <a:spcPts val="105"/>
              </a:spcBef>
              <a:spcAft>
                <a:spcPts val="0"/>
              </a:spcAft>
              <a:buClrTx/>
              <a:buSzTx/>
              <a:buFontTx/>
              <a:buNone/>
              <a:tabLst/>
              <a:defRPr/>
            </a:pPr>
            <a:r>
              <a:rPr kumimoji="0" lang="en-US" sz="1050" b="1" i="0" u="none" strike="noStrike" kern="1200" cap="none" spc="0" normalizeH="0" baseline="0" noProof="0" dirty="0">
                <a:ln>
                  <a:noFill/>
                </a:ln>
                <a:solidFill>
                  <a:srgbClr val="FFFFFF"/>
                </a:solidFill>
                <a:effectLst/>
                <a:uLnTx/>
                <a:uFillTx/>
                <a:latin typeface="Segoe UI"/>
                <a:ea typeface="+mn-ea"/>
                <a:cs typeface="Segoe UI"/>
              </a:rPr>
              <a:t>2</a:t>
            </a:r>
            <a:endParaRPr kumimoji="0" lang="en-US" sz="1050" b="0" i="0" u="none" strike="noStrike" kern="1200" cap="none" spc="0" normalizeH="0" baseline="0" noProof="0" dirty="0">
              <a:ln>
                <a:noFill/>
              </a:ln>
              <a:solidFill>
                <a:prstClr val="black"/>
              </a:solidFill>
              <a:effectLst/>
              <a:uLnTx/>
              <a:uFillTx/>
              <a:latin typeface="Segoe UI"/>
              <a:ea typeface="+mn-ea"/>
              <a:cs typeface="Segoe UI"/>
            </a:endParaRPr>
          </a:p>
        </p:txBody>
      </p:sp>
      <p:grpSp>
        <p:nvGrpSpPr>
          <p:cNvPr id="4" name="Group 3">
            <a:extLst>
              <a:ext uri="{FF2B5EF4-FFF2-40B4-BE49-F238E27FC236}">
                <a16:creationId xmlns:a16="http://schemas.microsoft.com/office/drawing/2014/main" id="{E8AF10C3-5AF2-2340-AB73-9CC56DA87503}"/>
              </a:ext>
            </a:extLst>
          </p:cNvPr>
          <p:cNvGrpSpPr/>
          <p:nvPr/>
        </p:nvGrpSpPr>
        <p:grpSpPr>
          <a:xfrm>
            <a:off x="4886386" y="3614404"/>
            <a:ext cx="257810" cy="257810"/>
            <a:chOff x="4878323" y="2990789"/>
            <a:chExt cx="257810" cy="257810"/>
          </a:xfrm>
        </p:grpSpPr>
        <p:sp>
          <p:nvSpPr>
            <p:cNvPr id="75" name="object 34">
              <a:extLst>
                <a:ext uri="{FF2B5EF4-FFF2-40B4-BE49-F238E27FC236}">
                  <a16:creationId xmlns:a16="http://schemas.microsoft.com/office/drawing/2014/main" id="{261CB406-A8D7-4437-A021-E3C8508F675E}"/>
                </a:ext>
              </a:extLst>
            </p:cNvPr>
            <p:cNvSpPr/>
            <p:nvPr/>
          </p:nvSpPr>
          <p:spPr>
            <a:xfrm>
              <a:off x="4878323" y="2990789"/>
              <a:ext cx="257810" cy="257810"/>
            </a:xfrm>
            <a:custGeom>
              <a:avLst/>
              <a:gdLst/>
              <a:ahLst/>
              <a:cxnLst/>
              <a:rect l="l" t="t" r="r" b="b"/>
              <a:pathLst>
                <a:path w="257810" h="257810">
                  <a:moveTo>
                    <a:pt x="128778" y="0"/>
                  </a:moveTo>
                  <a:lnTo>
                    <a:pt x="78652" y="10120"/>
                  </a:lnTo>
                  <a:lnTo>
                    <a:pt x="37719" y="37718"/>
                  </a:lnTo>
                  <a:lnTo>
                    <a:pt x="10120" y="78652"/>
                  </a:lnTo>
                  <a:lnTo>
                    <a:pt x="0" y="128777"/>
                  </a:lnTo>
                  <a:lnTo>
                    <a:pt x="10120" y="178903"/>
                  </a:lnTo>
                  <a:lnTo>
                    <a:pt x="37719" y="219836"/>
                  </a:lnTo>
                  <a:lnTo>
                    <a:pt x="78652" y="247435"/>
                  </a:lnTo>
                  <a:lnTo>
                    <a:pt x="128778" y="257555"/>
                  </a:lnTo>
                  <a:lnTo>
                    <a:pt x="178903" y="247435"/>
                  </a:lnTo>
                  <a:lnTo>
                    <a:pt x="219837" y="219836"/>
                  </a:lnTo>
                  <a:lnTo>
                    <a:pt x="247435" y="178903"/>
                  </a:lnTo>
                  <a:lnTo>
                    <a:pt x="257556" y="128777"/>
                  </a:lnTo>
                  <a:lnTo>
                    <a:pt x="247435" y="78652"/>
                  </a:lnTo>
                  <a:lnTo>
                    <a:pt x="219836" y="37718"/>
                  </a:lnTo>
                  <a:lnTo>
                    <a:pt x="178903" y="10120"/>
                  </a:lnTo>
                  <a:lnTo>
                    <a:pt x="128778" y="0"/>
                  </a:lnTo>
                  <a:close/>
                </a:path>
              </a:pathLst>
            </a:custGeom>
            <a:solidFill>
              <a:schemeClr val="accent3"/>
            </a:solidFill>
          </p:spPr>
          <p:txBody>
            <a:bodyPr wrap="square" lIns="0" tIns="0" rIns="0" bIns="0" rtlCol="0"/>
            <a:lstStyle/>
            <a:p>
              <a:endParaRPr/>
            </a:p>
          </p:txBody>
        </p:sp>
        <p:sp>
          <p:nvSpPr>
            <p:cNvPr id="76" name="object 35">
              <a:extLst>
                <a:ext uri="{FF2B5EF4-FFF2-40B4-BE49-F238E27FC236}">
                  <a16:creationId xmlns:a16="http://schemas.microsoft.com/office/drawing/2014/main" id="{0141EBC4-FB92-4A73-B0C8-15E727F5FFEF}"/>
                </a:ext>
              </a:extLst>
            </p:cNvPr>
            <p:cNvSpPr txBox="1"/>
            <p:nvPr/>
          </p:nvSpPr>
          <p:spPr>
            <a:xfrm>
              <a:off x="4955993" y="3021941"/>
              <a:ext cx="102870" cy="175048"/>
            </a:xfrm>
            <a:prstGeom prst="rect">
              <a:avLst/>
            </a:prstGeom>
          </p:spPr>
          <p:txBody>
            <a:bodyPr vert="horz" wrap="square" lIns="0" tIns="13335" rIns="0" bIns="0" rtlCol="0">
              <a:spAutoFit/>
            </a:bodyPr>
            <a:lstStyle/>
            <a:p>
              <a:pPr marL="12700">
                <a:lnSpc>
                  <a:spcPct val="100000"/>
                </a:lnSpc>
                <a:spcBef>
                  <a:spcPts val="105"/>
                </a:spcBef>
              </a:pPr>
              <a:r>
                <a:rPr lang="en-US" sz="1050" b="1" dirty="0">
                  <a:solidFill>
                    <a:srgbClr val="FFFFFF"/>
                  </a:solidFill>
                  <a:latin typeface="Segoe UI"/>
                  <a:cs typeface="Segoe UI"/>
                </a:rPr>
                <a:t>3</a:t>
              </a:r>
              <a:endParaRPr sz="1050" dirty="0">
                <a:latin typeface="Segoe UI"/>
                <a:cs typeface="Segoe UI"/>
              </a:endParaRPr>
            </a:p>
          </p:txBody>
        </p:sp>
      </p:grpSp>
      <p:sp>
        <p:nvSpPr>
          <p:cNvPr id="77" name="Green Box">
            <a:extLst>
              <a:ext uri="{FF2B5EF4-FFF2-40B4-BE49-F238E27FC236}">
                <a16:creationId xmlns:a16="http://schemas.microsoft.com/office/drawing/2014/main" id="{D32921E7-5198-4909-A9D0-CE66796957E5}"/>
              </a:ext>
            </a:extLst>
          </p:cNvPr>
          <p:cNvSpPr txBox="1"/>
          <p:nvPr/>
        </p:nvSpPr>
        <p:spPr>
          <a:xfrm>
            <a:off x="727644" y="3601190"/>
            <a:ext cx="3556121" cy="704347"/>
          </a:xfrm>
          <a:prstGeom prst="rect">
            <a:avLst/>
          </a:prstGeom>
          <a:noFill/>
          <a:ln w="25400">
            <a:solidFill>
              <a:schemeClr val="accent3"/>
            </a:solidFill>
          </a:ln>
        </p:spPr>
        <p:txBody>
          <a:bodyPr vert="horz" wrap="square" lIns="0" tIns="40640" rIns="0" bIns="0" rtlCol="0">
            <a:noAutofit/>
          </a:bodyPr>
          <a:lstStyle/>
          <a:p>
            <a:pPr>
              <a:lnSpc>
                <a:spcPct val="100000"/>
              </a:lnSpc>
              <a:spcBef>
                <a:spcPts val="320"/>
              </a:spcBef>
            </a:pPr>
            <a:endParaRPr sz="1050" dirty="0">
              <a:latin typeface="Segoe UI"/>
              <a:cs typeface="Segoe UI"/>
            </a:endParaRPr>
          </a:p>
        </p:txBody>
      </p:sp>
      <p:sp>
        <p:nvSpPr>
          <p:cNvPr id="78" name="#1">
            <a:extLst>
              <a:ext uri="{FF2B5EF4-FFF2-40B4-BE49-F238E27FC236}">
                <a16:creationId xmlns:a16="http://schemas.microsoft.com/office/drawing/2014/main" id="{E3C23C4F-1568-480C-8C1B-285E6620160A}"/>
              </a:ext>
            </a:extLst>
          </p:cNvPr>
          <p:cNvSpPr/>
          <p:nvPr/>
        </p:nvSpPr>
        <p:spPr>
          <a:xfrm>
            <a:off x="588222" y="3640673"/>
            <a:ext cx="257810" cy="257810"/>
          </a:xfrm>
          <a:custGeom>
            <a:avLst/>
            <a:gdLst/>
            <a:ahLst/>
            <a:cxnLst/>
            <a:rect l="l" t="t" r="r" b="b"/>
            <a:pathLst>
              <a:path w="257810" h="257809">
                <a:moveTo>
                  <a:pt x="128778" y="0"/>
                </a:moveTo>
                <a:lnTo>
                  <a:pt x="78652" y="10120"/>
                </a:lnTo>
                <a:lnTo>
                  <a:pt x="37719" y="37718"/>
                </a:lnTo>
                <a:lnTo>
                  <a:pt x="10120" y="78652"/>
                </a:lnTo>
                <a:lnTo>
                  <a:pt x="0" y="128777"/>
                </a:lnTo>
                <a:lnTo>
                  <a:pt x="10120" y="178903"/>
                </a:lnTo>
                <a:lnTo>
                  <a:pt x="37719" y="219836"/>
                </a:lnTo>
                <a:lnTo>
                  <a:pt x="78652" y="247435"/>
                </a:lnTo>
                <a:lnTo>
                  <a:pt x="128778" y="257555"/>
                </a:lnTo>
                <a:lnTo>
                  <a:pt x="178903" y="247435"/>
                </a:lnTo>
                <a:lnTo>
                  <a:pt x="219837" y="219836"/>
                </a:lnTo>
                <a:lnTo>
                  <a:pt x="247435" y="178903"/>
                </a:lnTo>
                <a:lnTo>
                  <a:pt x="257556" y="128777"/>
                </a:lnTo>
                <a:lnTo>
                  <a:pt x="247435" y="78652"/>
                </a:lnTo>
                <a:lnTo>
                  <a:pt x="219836" y="37718"/>
                </a:lnTo>
                <a:lnTo>
                  <a:pt x="178903" y="10120"/>
                </a:lnTo>
                <a:lnTo>
                  <a:pt x="128778" y="0"/>
                </a:lnTo>
                <a:close/>
              </a:path>
            </a:pathLst>
          </a:custGeom>
          <a:solidFill>
            <a:schemeClr val="accent3"/>
          </a:solidFill>
        </p:spPr>
        <p:txBody>
          <a:bodyPr wrap="square" lIns="0" tIns="0" rIns="0" bIns="0" rtlCol="0" anchor="ctr"/>
          <a:lstStyle/>
          <a:p>
            <a:pPr marL="12700" marR="0" lvl="0" indent="0" algn="ctr" defTabSz="914400" rtl="0" eaLnBrk="1" fontAlgn="auto" latinLnBrk="0" hangingPunct="1">
              <a:lnSpc>
                <a:spcPct val="100000"/>
              </a:lnSpc>
              <a:spcBef>
                <a:spcPts val="105"/>
              </a:spcBef>
              <a:spcAft>
                <a:spcPts val="0"/>
              </a:spcAft>
              <a:buClrTx/>
              <a:buSzTx/>
              <a:buFontTx/>
              <a:buNone/>
              <a:tabLst/>
              <a:defRPr/>
            </a:pPr>
            <a:r>
              <a:rPr kumimoji="0" lang="en-US" sz="1050" b="1" i="0" u="none" strike="noStrike" kern="1200" cap="none" spc="0" normalizeH="0" baseline="0" noProof="0" dirty="0">
                <a:ln>
                  <a:noFill/>
                </a:ln>
                <a:solidFill>
                  <a:srgbClr val="FFFFFF"/>
                </a:solidFill>
                <a:effectLst/>
                <a:uLnTx/>
                <a:uFillTx/>
                <a:latin typeface="Segoe UI"/>
                <a:ea typeface="+mn-ea"/>
                <a:cs typeface="Segoe UI"/>
              </a:rPr>
              <a:t>3</a:t>
            </a:r>
            <a:endParaRPr kumimoji="0" lang="en-US" sz="1050" b="0" i="0" u="none" strike="noStrike" kern="1200" cap="none" spc="0" normalizeH="0" baseline="0" noProof="0" dirty="0">
              <a:ln>
                <a:noFill/>
              </a:ln>
              <a:solidFill>
                <a:prstClr val="black"/>
              </a:solidFill>
              <a:effectLst/>
              <a:uLnTx/>
              <a:uFillTx/>
              <a:latin typeface="Segoe UI"/>
              <a:ea typeface="+mn-ea"/>
              <a:cs typeface="Segoe UI"/>
            </a:endParaRPr>
          </a:p>
        </p:txBody>
      </p:sp>
      <p:sp>
        <p:nvSpPr>
          <p:cNvPr id="3" name="Slide Number Placeholder 2">
            <a:extLst>
              <a:ext uri="{FF2B5EF4-FFF2-40B4-BE49-F238E27FC236}">
                <a16:creationId xmlns:a16="http://schemas.microsoft.com/office/drawing/2014/main" id="{E819C51D-1534-4F97-A0F0-EAA51CAFA5E7}"/>
              </a:ext>
            </a:extLst>
          </p:cNvPr>
          <p:cNvSpPr>
            <a:spLocks noGrp="1"/>
          </p:cNvSpPr>
          <p:nvPr>
            <p:ph type="sldNum" sz="quarter" idx="4"/>
          </p:nvPr>
        </p:nvSpPr>
        <p:spPr/>
        <p:txBody>
          <a:bodyPr/>
          <a:lstStyle/>
          <a:p>
            <a:fld id="{5D2F3693-3E64-EA49-9E40-0333868C2033}" type="slidenum">
              <a:rPr lang="en-US" smtClean="0"/>
              <a:pPr/>
              <a:t>47</a:t>
            </a:fld>
            <a:r>
              <a:rPr lang="en-US" dirty="0"/>
              <a:t> of 108</a:t>
            </a:r>
          </a:p>
        </p:txBody>
      </p:sp>
    </p:spTree>
    <p:extLst>
      <p:ext uri="{BB962C8B-B14F-4D97-AF65-F5344CB8AC3E}">
        <p14:creationId xmlns:p14="http://schemas.microsoft.com/office/powerpoint/2010/main" val="92780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Content Placeholder 26">
            <a:extLst>
              <a:ext uri="{FF2B5EF4-FFF2-40B4-BE49-F238E27FC236}">
                <a16:creationId xmlns:a16="http://schemas.microsoft.com/office/drawing/2014/main" id="{91452BE7-4513-458F-91EA-B62EEE64B97E}"/>
              </a:ext>
            </a:extLst>
          </p:cNvPr>
          <p:cNvSpPr>
            <a:spLocks noGrp="1"/>
          </p:cNvSpPr>
          <p:nvPr>
            <p:ph idx="1"/>
          </p:nvPr>
        </p:nvSpPr>
        <p:spPr/>
        <p:txBody>
          <a:bodyPr/>
          <a:lstStyle/>
          <a:p>
            <a:r>
              <a:rPr lang="en-US" dirty="0"/>
              <a:t>The use of FINTEPLA in patients with hepatic impairment </a:t>
            </a:r>
            <a:br>
              <a:rPr lang="en-US" dirty="0"/>
            </a:br>
            <a:r>
              <a:rPr lang="en-US" dirty="0"/>
              <a:t>is described in Section 8.7. The administration of FINTEPLA is not recommended in patients with hepatic impairment.</a:t>
            </a:r>
          </a:p>
          <a:p>
            <a:r>
              <a:rPr lang="en-US" dirty="0"/>
              <a:t>Section 9 of the FINTEPLA PI describes drug abuse </a:t>
            </a:r>
            <a:br>
              <a:rPr lang="en-US" dirty="0"/>
            </a:br>
            <a:r>
              <a:rPr lang="en-US" dirty="0"/>
              <a:t>and dependence. Section 9.1 states that FINTEPLA contains fenfluramine, a Schedule IV controlled substance.</a:t>
            </a:r>
          </a:p>
          <a:p>
            <a:pPr>
              <a:spcAft>
                <a:spcPts val="300"/>
              </a:spcAft>
            </a:pPr>
            <a:r>
              <a:rPr lang="en-US" dirty="0"/>
              <a:t>In the US, drugs are classified into five schedules based on the acceptable medical use of the agent and its potential for abuse and dependence.</a:t>
            </a:r>
          </a:p>
          <a:p>
            <a:pPr lvl="1"/>
            <a:r>
              <a:rPr lang="en-US" dirty="0"/>
              <a:t>Schedule I drugs have the highest potential for abuse </a:t>
            </a:r>
          </a:p>
          <a:p>
            <a:pPr lvl="1"/>
            <a:r>
              <a:rPr lang="en-US" dirty="0"/>
              <a:t>Schedule V drugs have the lowest potential for abuse</a:t>
            </a:r>
          </a:p>
          <a:p>
            <a:pPr lvl="1"/>
            <a:r>
              <a:rPr lang="en-US" dirty="0"/>
              <a:t>Schedule IV drugs, like FINTEPLA, are those with a low potential for abuse and a low risk of dependence</a:t>
            </a:r>
          </a:p>
        </p:txBody>
      </p:sp>
      <p:pic>
        <p:nvPicPr>
          <p:cNvPr id="30" name="Picture Placeholder 29">
            <a:extLst>
              <a:ext uri="{FF2B5EF4-FFF2-40B4-BE49-F238E27FC236}">
                <a16:creationId xmlns:a16="http://schemas.microsoft.com/office/drawing/2014/main" id="{6A849E0F-EC46-410C-9656-BD50836F5045}"/>
              </a:ext>
            </a:extLst>
          </p:cNvPr>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352" r="352"/>
          <a:stretch/>
        </p:blipFill>
        <p:spPr>
          <a:xfrm>
            <a:off x="311426" y="470450"/>
            <a:ext cx="4416552" cy="5756108"/>
          </a:xfrm>
        </p:spPr>
      </p:pic>
      <p:sp>
        <p:nvSpPr>
          <p:cNvPr id="48" name="Green Box">
            <a:extLst>
              <a:ext uri="{FF2B5EF4-FFF2-40B4-BE49-F238E27FC236}">
                <a16:creationId xmlns:a16="http://schemas.microsoft.com/office/drawing/2014/main" id="{78587CD0-0DC7-4700-86E1-6976A037E086}"/>
              </a:ext>
            </a:extLst>
          </p:cNvPr>
          <p:cNvSpPr txBox="1"/>
          <p:nvPr/>
        </p:nvSpPr>
        <p:spPr>
          <a:xfrm>
            <a:off x="727644" y="4328460"/>
            <a:ext cx="3556121" cy="438849"/>
          </a:xfrm>
          <a:prstGeom prst="rect">
            <a:avLst/>
          </a:prstGeom>
          <a:noFill/>
          <a:ln w="25400">
            <a:solidFill>
              <a:srgbClr val="4B8B2B"/>
            </a:solidFill>
          </a:ln>
        </p:spPr>
        <p:txBody>
          <a:bodyPr vert="horz" wrap="square" lIns="0" tIns="40640" rIns="0" bIns="0" rtlCol="0">
            <a:noAutofit/>
          </a:bodyPr>
          <a:lstStyle/>
          <a:p>
            <a:pPr>
              <a:lnSpc>
                <a:spcPct val="100000"/>
              </a:lnSpc>
              <a:spcBef>
                <a:spcPts val="320"/>
              </a:spcBef>
            </a:pPr>
            <a:endParaRPr sz="1050" dirty="0">
              <a:latin typeface="Segoe UI"/>
              <a:cs typeface="Segoe UI"/>
            </a:endParaRPr>
          </a:p>
        </p:txBody>
      </p:sp>
      <p:sp>
        <p:nvSpPr>
          <p:cNvPr id="57" name="#1">
            <a:extLst>
              <a:ext uri="{FF2B5EF4-FFF2-40B4-BE49-F238E27FC236}">
                <a16:creationId xmlns:a16="http://schemas.microsoft.com/office/drawing/2014/main" id="{B34EFE91-502A-45D0-B117-190C4A8F8991}"/>
              </a:ext>
            </a:extLst>
          </p:cNvPr>
          <p:cNvSpPr/>
          <p:nvPr/>
        </p:nvSpPr>
        <p:spPr>
          <a:xfrm>
            <a:off x="522775" y="4290074"/>
            <a:ext cx="257810" cy="257810"/>
          </a:xfrm>
          <a:custGeom>
            <a:avLst/>
            <a:gdLst/>
            <a:ahLst/>
            <a:cxnLst/>
            <a:rect l="l" t="t" r="r" b="b"/>
            <a:pathLst>
              <a:path w="257810" h="257809">
                <a:moveTo>
                  <a:pt x="128778" y="0"/>
                </a:moveTo>
                <a:lnTo>
                  <a:pt x="78652" y="10120"/>
                </a:lnTo>
                <a:lnTo>
                  <a:pt x="37719" y="37718"/>
                </a:lnTo>
                <a:lnTo>
                  <a:pt x="10120" y="78652"/>
                </a:lnTo>
                <a:lnTo>
                  <a:pt x="0" y="128777"/>
                </a:lnTo>
                <a:lnTo>
                  <a:pt x="10120" y="178903"/>
                </a:lnTo>
                <a:lnTo>
                  <a:pt x="37719" y="219836"/>
                </a:lnTo>
                <a:lnTo>
                  <a:pt x="78652" y="247435"/>
                </a:lnTo>
                <a:lnTo>
                  <a:pt x="128778" y="257555"/>
                </a:lnTo>
                <a:lnTo>
                  <a:pt x="178903" y="247435"/>
                </a:lnTo>
                <a:lnTo>
                  <a:pt x="219837" y="219836"/>
                </a:lnTo>
                <a:lnTo>
                  <a:pt x="247435" y="178903"/>
                </a:lnTo>
                <a:lnTo>
                  <a:pt x="257556" y="128777"/>
                </a:lnTo>
                <a:lnTo>
                  <a:pt x="247435" y="78652"/>
                </a:lnTo>
                <a:lnTo>
                  <a:pt x="219836" y="37718"/>
                </a:lnTo>
                <a:lnTo>
                  <a:pt x="178903" y="10120"/>
                </a:lnTo>
                <a:lnTo>
                  <a:pt x="128778" y="0"/>
                </a:lnTo>
                <a:close/>
              </a:path>
            </a:pathLst>
          </a:custGeom>
          <a:solidFill>
            <a:srgbClr val="4B8B2B"/>
          </a:solidFill>
        </p:spPr>
        <p:txBody>
          <a:bodyPr wrap="square" lIns="0" tIns="0" rIns="0" bIns="0" rtlCol="0" anchor="ctr"/>
          <a:lstStyle/>
          <a:p>
            <a:pPr marL="12700" marR="0" lvl="0" indent="0" algn="ctr" defTabSz="914400" rtl="0" eaLnBrk="1" fontAlgn="auto" latinLnBrk="0" hangingPunct="1">
              <a:lnSpc>
                <a:spcPct val="100000"/>
              </a:lnSpc>
              <a:spcBef>
                <a:spcPts val="105"/>
              </a:spcBef>
              <a:spcAft>
                <a:spcPts val="0"/>
              </a:spcAft>
              <a:buClrTx/>
              <a:buSzTx/>
              <a:buFontTx/>
              <a:buNone/>
              <a:tabLst/>
              <a:defRPr/>
            </a:pPr>
            <a:r>
              <a:rPr kumimoji="0" lang="en-US" sz="1050" b="1" i="0" u="none" strike="noStrike" kern="1200" cap="none" spc="0" normalizeH="0" baseline="0" noProof="0" dirty="0">
                <a:ln>
                  <a:noFill/>
                </a:ln>
                <a:solidFill>
                  <a:srgbClr val="FFFFFF"/>
                </a:solidFill>
                <a:effectLst/>
                <a:uLnTx/>
                <a:uFillTx/>
                <a:latin typeface="Segoe UI"/>
                <a:ea typeface="+mn-ea"/>
                <a:cs typeface="Segoe UI"/>
              </a:rPr>
              <a:t>1</a:t>
            </a:r>
            <a:endParaRPr kumimoji="0" lang="en-US" sz="1050" b="0" i="0" u="none" strike="noStrike" kern="1200" cap="none" spc="0" normalizeH="0" baseline="0" noProof="0" dirty="0">
              <a:ln>
                <a:noFill/>
              </a:ln>
              <a:solidFill>
                <a:prstClr val="black"/>
              </a:solidFill>
              <a:effectLst/>
              <a:uLnTx/>
              <a:uFillTx/>
              <a:latin typeface="Segoe UI"/>
              <a:ea typeface="+mn-ea"/>
              <a:cs typeface="Segoe UI"/>
            </a:endParaRPr>
          </a:p>
        </p:txBody>
      </p:sp>
      <p:sp>
        <p:nvSpPr>
          <p:cNvPr id="3" name="Slide Number Placeholder 2">
            <a:extLst>
              <a:ext uri="{FF2B5EF4-FFF2-40B4-BE49-F238E27FC236}">
                <a16:creationId xmlns:a16="http://schemas.microsoft.com/office/drawing/2014/main" id="{AAF049D5-F979-4EDB-B445-A9E75C5FDC20}"/>
              </a:ext>
            </a:extLst>
          </p:cNvPr>
          <p:cNvSpPr>
            <a:spLocks noGrp="1"/>
          </p:cNvSpPr>
          <p:nvPr>
            <p:ph type="sldNum" sz="quarter" idx="4"/>
          </p:nvPr>
        </p:nvSpPr>
        <p:spPr/>
        <p:txBody>
          <a:bodyPr/>
          <a:lstStyle/>
          <a:p>
            <a:fld id="{5D2F3693-3E64-EA49-9E40-0333868C2033}" type="slidenum">
              <a:rPr lang="en-US" smtClean="0"/>
              <a:pPr/>
              <a:t>48</a:t>
            </a:fld>
            <a:r>
              <a:rPr lang="en-US" dirty="0"/>
              <a:t> of 108</a:t>
            </a:r>
          </a:p>
        </p:txBody>
      </p:sp>
      <p:sp>
        <p:nvSpPr>
          <p:cNvPr id="7" name="Green Box">
            <a:extLst>
              <a:ext uri="{FF2B5EF4-FFF2-40B4-BE49-F238E27FC236}">
                <a16:creationId xmlns:a16="http://schemas.microsoft.com/office/drawing/2014/main" id="{F5DF13B3-242D-4E95-860E-DDD15E47C52B}"/>
              </a:ext>
            </a:extLst>
          </p:cNvPr>
          <p:cNvSpPr txBox="1"/>
          <p:nvPr/>
        </p:nvSpPr>
        <p:spPr>
          <a:xfrm>
            <a:off x="727644" y="4767309"/>
            <a:ext cx="3556121" cy="550415"/>
          </a:xfrm>
          <a:prstGeom prst="rect">
            <a:avLst/>
          </a:prstGeom>
          <a:noFill/>
          <a:ln w="25400">
            <a:solidFill>
              <a:schemeClr val="bg2"/>
            </a:solidFill>
          </a:ln>
        </p:spPr>
        <p:txBody>
          <a:bodyPr vert="horz" wrap="square" lIns="0" tIns="40640" rIns="0" bIns="0" rtlCol="0">
            <a:noAutofit/>
          </a:bodyPr>
          <a:lstStyle/>
          <a:p>
            <a:pPr>
              <a:lnSpc>
                <a:spcPct val="100000"/>
              </a:lnSpc>
              <a:spcBef>
                <a:spcPts val="320"/>
              </a:spcBef>
            </a:pPr>
            <a:endParaRPr sz="1050" dirty="0">
              <a:latin typeface="Segoe UI"/>
              <a:cs typeface="Segoe UI"/>
            </a:endParaRPr>
          </a:p>
        </p:txBody>
      </p:sp>
      <p:sp>
        <p:nvSpPr>
          <p:cNvPr id="8" name="#1">
            <a:extLst>
              <a:ext uri="{FF2B5EF4-FFF2-40B4-BE49-F238E27FC236}">
                <a16:creationId xmlns:a16="http://schemas.microsoft.com/office/drawing/2014/main" id="{D252134A-DA9F-4056-AA79-6821D6DDEDC5}"/>
              </a:ext>
            </a:extLst>
          </p:cNvPr>
          <p:cNvSpPr/>
          <p:nvPr/>
        </p:nvSpPr>
        <p:spPr>
          <a:xfrm>
            <a:off x="588222" y="4806792"/>
            <a:ext cx="257810" cy="257810"/>
          </a:xfrm>
          <a:custGeom>
            <a:avLst/>
            <a:gdLst/>
            <a:ahLst/>
            <a:cxnLst/>
            <a:rect l="l" t="t" r="r" b="b"/>
            <a:pathLst>
              <a:path w="257810" h="257809">
                <a:moveTo>
                  <a:pt x="128778" y="0"/>
                </a:moveTo>
                <a:lnTo>
                  <a:pt x="78652" y="10120"/>
                </a:lnTo>
                <a:lnTo>
                  <a:pt x="37719" y="37718"/>
                </a:lnTo>
                <a:lnTo>
                  <a:pt x="10120" y="78652"/>
                </a:lnTo>
                <a:lnTo>
                  <a:pt x="0" y="128777"/>
                </a:lnTo>
                <a:lnTo>
                  <a:pt x="10120" y="178903"/>
                </a:lnTo>
                <a:lnTo>
                  <a:pt x="37719" y="219836"/>
                </a:lnTo>
                <a:lnTo>
                  <a:pt x="78652" y="247435"/>
                </a:lnTo>
                <a:lnTo>
                  <a:pt x="128778" y="257555"/>
                </a:lnTo>
                <a:lnTo>
                  <a:pt x="178903" y="247435"/>
                </a:lnTo>
                <a:lnTo>
                  <a:pt x="219837" y="219836"/>
                </a:lnTo>
                <a:lnTo>
                  <a:pt x="247435" y="178903"/>
                </a:lnTo>
                <a:lnTo>
                  <a:pt x="257556" y="128777"/>
                </a:lnTo>
                <a:lnTo>
                  <a:pt x="247435" y="78652"/>
                </a:lnTo>
                <a:lnTo>
                  <a:pt x="219836" y="37718"/>
                </a:lnTo>
                <a:lnTo>
                  <a:pt x="178903" y="10120"/>
                </a:lnTo>
                <a:lnTo>
                  <a:pt x="128778" y="0"/>
                </a:lnTo>
                <a:close/>
              </a:path>
            </a:pathLst>
          </a:custGeom>
          <a:solidFill>
            <a:schemeClr val="bg2"/>
          </a:solidFill>
        </p:spPr>
        <p:txBody>
          <a:bodyPr wrap="square" lIns="0" tIns="0" rIns="0" bIns="0" rtlCol="0" anchor="ctr"/>
          <a:lstStyle/>
          <a:p>
            <a:pPr marL="12700" marR="0" lvl="0" indent="0" algn="ctr" defTabSz="914400" rtl="0" eaLnBrk="1" fontAlgn="auto" latinLnBrk="0" hangingPunct="1">
              <a:lnSpc>
                <a:spcPct val="100000"/>
              </a:lnSpc>
              <a:spcBef>
                <a:spcPts val="105"/>
              </a:spcBef>
              <a:spcAft>
                <a:spcPts val="0"/>
              </a:spcAft>
              <a:buClrTx/>
              <a:buSzTx/>
              <a:buFontTx/>
              <a:buNone/>
              <a:tabLst/>
              <a:defRPr/>
            </a:pPr>
            <a:r>
              <a:rPr kumimoji="0" lang="en-US" sz="1050" b="1" i="0" u="none" strike="noStrike" kern="1200" cap="none" spc="0" normalizeH="0" baseline="0" noProof="0" dirty="0">
                <a:ln>
                  <a:noFill/>
                </a:ln>
                <a:solidFill>
                  <a:srgbClr val="FFFFFF"/>
                </a:solidFill>
                <a:effectLst/>
                <a:uLnTx/>
                <a:uFillTx/>
                <a:latin typeface="Segoe UI"/>
                <a:ea typeface="+mn-ea"/>
                <a:cs typeface="Segoe UI"/>
              </a:rPr>
              <a:t>2</a:t>
            </a:r>
            <a:endParaRPr kumimoji="0" lang="en-US" sz="1050" b="0" i="0" u="none" strike="noStrike" kern="1200" cap="none" spc="0" normalizeH="0" baseline="0" noProof="0" dirty="0">
              <a:ln>
                <a:noFill/>
              </a:ln>
              <a:solidFill>
                <a:prstClr val="black"/>
              </a:solidFill>
              <a:effectLst/>
              <a:uLnTx/>
              <a:uFillTx/>
              <a:latin typeface="Segoe UI"/>
              <a:ea typeface="+mn-ea"/>
              <a:cs typeface="Segoe UI"/>
            </a:endParaRPr>
          </a:p>
        </p:txBody>
      </p:sp>
      <p:sp>
        <p:nvSpPr>
          <p:cNvPr id="9" name="#1">
            <a:extLst>
              <a:ext uri="{FF2B5EF4-FFF2-40B4-BE49-F238E27FC236}">
                <a16:creationId xmlns:a16="http://schemas.microsoft.com/office/drawing/2014/main" id="{0FC409EB-8A64-4EBC-BBE1-1AE37054F223}"/>
              </a:ext>
            </a:extLst>
          </p:cNvPr>
          <p:cNvSpPr/>
          <p:nvPr/>
        </p:nvSpPr>
        <p:spPr>
          <a:xfrm>
            <a:off x="4913714" y="1171853"/>
            <a:ext cx="257810" cy="257810"/>
          </a:xfrm>
          <a:custGeom>
            <a:avLst/>
            <a:gdLst/>
            <a:ahLst/>
            <a:cxnLst/>
            <a:rect l="l" t="t" r="r" b="b"/>
            <a:pathLst>
              <a:path w="257810" h="257809">
                <a:moveTo>
                  <a:pt x="128778" y="0"/>
                </a:moveTo>
                <a:lnTo>
                  <a:pt x="78652" y="10120"/>
                </a:lnTo>
                <a:lnTo>
                  <a:pt x="37719" y="37718"/>
                </a:lnTo>
                <a:lnTo>
                  <a:pt x="10120" y="78652"/>
                </a:lnTo>
                <a:lnTo>
                  <a:pt x="0" y="128777"/>
                </a:lnTo>
                <a:lnTo>
                  <a:pt x="10120" y="178903"/>
                </a:lnTo>
                <a:lnTo>
                  <a:pt x="37719" y="219836"/>
                </a:lnTo>
                <a:lnTo>
                  <a:pt x="78652" y="247435"/>
                </a:lnTo>
                <a:lnTo>
                  <a:pt x="128778" y="257555"/>
                </a:lnTo>
                <a:lnTo>
                  <a:pt x="178903" y="247435"/>
                </a:lnTo>
                <a:lnTo>
                  <a:pt x="219837" y="219836"/>
                </a:lnTo>
                <a:lnTo>
                  <a:pt x="247435" y="178903"/>
                </a:lnTo>
                <a:lnTo>
                  <a:pt x="257556" y="128777"/>
                </a:lnTo>
                <a:lnTo>
                  <a:pt x="247435" y="78652"/>
                </a:lnTo>
                <a:lnTo>
                  <a:pt x="219836" y="37718"/>
                </a:lnTo>
                <a:lnTo>
                  <a:pt x="178903" y="10120"/>
                </a:lnTo>
                <a:lnTo>
                  <a:pt x="128778" y="0"/>
                </a:lnTo>
                <a:close/>
              </a:path>
            </a:pathLst>
          </a:custGeom>
          <a:solidFill>
            <a:schemeClr val="bg2"/>
          </a:solidFill>
        </p:spPr>
        <p:txBody>
          <a:bodyPr wrap="square" lIns="0" tIns="0" rIns="0" bIns="0" rtlCol="0" anchor="ctr"/>
          <a:lstStyle/>
          <a:p>
            <a:pPr marL="12700" marR="0" lvl="0" indent="0" algn="ctr" defTabSz="914400" rtl="0" eaLnBrk="1" fontAlgn="auto" latinLnBrk="0" hangingPunct="1">
              <a:lnSpc>
                <a:spcPct val="100000"/>
              </a:lnSpc>
              <a:spcBef>
                <a:spcPts val="105"/>
              </a:spcBef>
              <a:spcAft>
                <a:spcPts val="0"/>
              </a:spcAft>
              <a:buClrTx/>
              <a:buSzTx/>
              <a:buFontTx/>
              <a:buNone/>
              <a:tabLst/>
              <a:defRPr/>
            </a:pPr>
            <a:r>
              <a:rPr kumimoji="0" lang="en-US" sz="1050" b="1" i="0" u="none" strike="noStrike" kern="1200" cap="none" spc="0" normalizeH="0" baseline="0" noProof="0" dirty="0">
                <a:ln>
                  <a:noFill/>
                </a:ln>
                <a:solidFill>
                  <a:srgbClr val="FFFFFF"/>
                </a:solidFill>
                <a:effectLst/>
                <a:uLnTx/>
                <a:uFillTx/>
                <a:latin typeface="Segoe UI"/>
                <a:ea typeface="+mn-ea"/>
                <a:cs typeface="Segoe UI"/>
              </a:rPr>
              <a:t>2</a:t>
            </a:r>
            <a:endParaRPr kumimoji="0" lang="en-US" sz="1050" b="0" i="0" u="none" strike="noStrike" kern="1200" cap="none" spc="0" normalizeH="0" baseline="0" noProof="0" dirty="0">
              <a:ln>
                <a:noFill/>
              </a:ln>
              <a:solidFill>
                <a:prstClr val="black"/>
              </a:solidFill>
              <a:effectLst/>
              <a:uLnTx/>
              <a:uFillTx/>
              <a:latin typeface="Segoe UI"/>
              <a:ea typeface="+mn-ea"/>
              <a:cs typeface="Segoe UI"/>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Content Placeholder 26">
            <a:extLst>
              <a:ext uri="{FF2B5EF4-FFF2-40B4-BE49-F238E27FC236}">
                <a16:creationId xmlns:a16="http://schemas.microsoft.com/office/drawing/2014/main" id="{91452BE7-4513-458F-91EA-B62EEE64B97E}"/>
              </a:ext>
            </a:extLst>
          </p:cNvPr>
          <p:cNvSpPr>
            <a:spLocks noGrp="1"/>
          </p:cNvSpPr>
          <p:nvPr>
            <p:ph idx="1"/>
          </p:nvPr>
        </p:nvSpPr>
        <p:spPr/>
        <p:txBody>
          <a:bodyPr/>
          <a:lstStyle/>
          <a:p>
            <a:r>
              <a:rPr lang="en-US" dirty="0"/>
              <a:t>Section 10 explains that overdosage has not been observed in the FINTEPLA clinical trial program. However, overdose of fenfluramine, the active ingredient in FINTEPLA, has been reported at higher doses than those included in the clinical trial program, with some cases being fatal.</a:t>
            </a:r>
          </a:p>
          <a:p>
            <a:r>
              <a:rPr lang="en-US" dirty="0"/>
              <a:t>There is no available specific antidote to overdose reactions from FINTEPLA. Standard medical practice for the management of drug overdosage should be used in the event of FINTEPLA overdose. This includes ensuring an adequate airway, oxygenation, and ventilation. In addition, monitoring of cardiac rhythm and vital sign measurement is recommended. </a:t>
            </a:r>
          </a:p>
          <a:p>
            <a:r>
              <a:rPr lang="en-US" dirty="0"/>
              <a:t>For updated information on the management of </a:t>
            </a:r>
            <a:br>
              <a:rPr lang="en-US" dirty="0"/>
            </a:br>
            <a:r>
              <a:rPr lang="en-US" dirty="0"/>
              <a:t>FINTEPLA overdose, a certified poison control center should be contacted.</a:t>
            </a:r>
          </a:p>
        </p:txBody>
      </p:sp>
      <p:pic>
        <p:nvPicPr>
          <p:cNvPr id="30" name="Picture Placeholder 29">
            <a:extLst>
              <a:ext uri="{FF2B5EF4-FFF2-40B4-BE49-F238E27FC236}">
                <a16:creationId xmlns:a16="http://schemas.microsoft.com/office/drawing/2014/main" id="{6A849E0F-EC46-410C-9656-BD50836F5045}"/>
              </a:ext>
            </a:extLst>
          </p:cNvPr>
          <p:cNvPicPr>
            <a:picLocks noGrp="1" noChangeAspect="1"/>
          </p:cNvPicPr>
          <p:nvPr>
            <p:ph type="pic" sz="quarter" idx="13"/>
          </p:nvPr>
        </p:nvPicPr>
        <p:blipFill rotWithShape="1">
          <a:blip r:embed="rId2" cstate="print">
            <a:extLst>
              <a:ext uri="{28A0092B-C50C-407E-A947-70E740481C1C}">
                <a14:useLocalDpi xmlns:a14="http://schemas.microsoft.com/office/drawing/2010/main" val="0"/>
              </a:ext>
            </a:extLst>
          </a:blip>
          <a:srcRect l="352" t="5982" r="352" b="11757"/>
          <a:stretch/>
        </p:blipFill>
        <p:spPr>
          <a:xfrm>
            <a:off x="323590" y="1250811"/>
            <a:ext cx="4416552" cy="4734950"/>
          </a:xfrm>
          <a:ln>
            <a:noFill/>
          </a:ln>
        </p:spPr>
      </p:pic>
      <p:sp>
        <p:nvSpPr>
          <p:cNvPr id="3" name="Slide Number Placeholder 2">
            <a:extLst>
              <a:ext uri="{FF2B5EF4-FFF2-40B4-BE49-F238E27FC236}">
                <a16:creationId xmlns:a16="http://schemas.microsoft.com/office/drawing/2014/main" id="{CB2B5DBE-5614-43EC-BB34-BFFE84A08E83}"/>
              </a:ext>
            </a:extLst>
          </p:cNvPr>
          <p:cNvSpPr>
            <a:spLocks noGrp="1"/>
          </p:cNvSpPr>
          <p:nvPr>
            <p:ph type="sldNum" sz="quarter" idx="4"/>
          </p:nvPr>
        </p:nvSpPr>
        <p:spPr/>
        <p:txBody>
          <a:bodyPr/>
          <a:lstStyle/>
          <a:p>
            <a:fld id="{5D2F3693-3E64-EA49-9E40-0333868C2033}" type="slidenum">
              <a:rPr lang="en-US" smtClean="0"/>
              <a:pPr/>
              <a:t>49</a:t>
            </a:fld>
            <a:r>
              <a:rPr lang="en-US" dirty="0"/>
              <a:t> of 108</a:t>
            </a:r>
          </a:p>
        </p:txBody>
      </p:sp>
      <p:pic>
        <p:nvPicPr>
          <p:cNvPr id="7" name="Picture Placeholder 29">
            <a:extLst>
              <a:ext uri="{FF2B5EF4-FFF2-40B4-BE49-F238E27FC236}">
                <a16:creationId xmlns:a16="http://schemas.microsoft.com/office/drawing/2014/main" id="{614BF04D-B51A-4A8E-A37A-0EBEB52743F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52" t="83838" r="352" b="6281"/>
          <a:stretch/>
        </p:blipFill>
        <p:spPr>
          <a:xfrm>
            <a:off x="320479" y="606310"/>
            <a:ext cx="4416552" cy="568723"/>
          </a:xfrm>
          <a:prstGeom prst="rect">
            <a:avLst/>
          </a:prstGeom>
          <a:ln w="6350">
            <a:noFill/>
          </a:ln>
        </p:spPr>
      </p:pic>
      <p:sp>
        <p:nvSpPr>
          <p:cNvPr id="48" name="Green Box">
            <a:extLst>
              <a:ext uri="{FF2B5EF4-FFF2-40B4-BE49-F238E27FC236}">
                <a16:creationId xmlns:a16="http://schemas.microsoft.com/office/drawing/2014/main" id="{78587CD0-0DC7-4700-86E1-6976A037E086}"/>
              </a:ext>
            </a:extLst>
          </p:cNvPr>
          <p:cNvSpPr txBox="1"/>
          <p:nvPr/>
        </p:nvSpPr>
        <p:spPr>
          <a:xfrm>
            <a:off x="717127" y="606310"/>
            <a:ext cx="3556121" cy="1937714"/>
          </a:xfrm>
          <a:prstGeom prst="rect">
            <a:avLst/>
          </a:prstGeom>
          <a:noFill/>
          <a:ln w="25400">
            <a:solidFill>
              <a:srgbClr val="4B8B2B"/>
            </a:solidFill>
          </a:ln>
        </p:spPr>
        <p:txBody>
          <a:bodyPr vert="horz" wrap="square" lIns="0" tIns="40640" rIns="0" bIns="0" rtlCol="0">
            <a:noAutofit/>
          </a:bodyPr>
          <a:lstStyle/>
          <a:p>
            <a:pPr>
              <a:lnSpc>
                <a:spcPct val="100000"/>
              </a:lnSpc>
              <a:spcBef>
                <a:spcPts val="320"/>
              </a:spcBef>
            </a:pPr>
            <a:endParaRPr sz="1050" dirty="0">
              <a:latin typeface="Segoe UI"/>
              <a:cs typeface="Segoe UI"/>
            </a:endParaRPr>
          </a:p>
        </p:txBody>
      </p:sp>
      <p:sp>
        <p:nvSpPr>
          <p:cNvPr id="17" name="#1">
            <a:extLst>
              <a:ext uri="{FF2B5EF4-FFF2-40B4-BE49-F238E27FC236}">
                <a16:creationId xmlns:a16="http://schemas.microsoft.com/office/drawing/2014/main" id="{2B8D7755-F82D-EC43-93D6-C22F3F27502B}"/>
              </a:ext>
            </a:extLst>
          </p:cNvPr>
          <p:cNvSpPr/>
          <p:nvPr/>
        </p:nvSpPr>
        <p:spPr>
          <a:xfrm>
            <a:off x="588222" y="632861"/>
            <a:ext cx="257810" cy="257810"/>
          </a:xfrm>
          <a:custGeom>
            <a:avLst/>
            <a:gdLst/>
            <a:ahLst/>
            <a:cxnLst/>
            <a:rect l="l" t="t" r="r" b="b"/>
            <a:pathLst>
              <a:path w="257810" h="257809">
                <a:moveTo>
                  <a:pt x="128778" y="0"/>
                </a:moveTo>
                <a:lnTo>
                  <a:pt x="78652" y="10120"/>
                </a:lnTo>
                <a:lnTo>
                  <a:pt x="37719" y="37718"/>
                </a:lnTo>
                <a:lnTo>
                  <a:pt x="10120" y="78652"/>
                </a:lnTo>
                <a:lnTo>
                  <a:pt x="0" y="128777"/>
                </a:lnTo>
                <a:lnTo>
                  <a:pt x="10120" y="178903"/>
                </a:lnTo>
                <a:lnTo>
                  <a:pt x="37719" y="219836"/>
                </a:lnTo>
                <a:lnTo>
                  <a:pt x="78652" y="247435"/>
                </a:lnTo>
                <a:lnTo>
                  <a:pt x="128778" y="257555"/>
                </a:lnTo>
                <a:lnTo>
                  <a:pt x="178903" y="247435"/>
                </a:lnTo>
                <a:lnTo>
                  <a:pt x="219837" y="219836"/>
                </a:lnTo>
                <a:lnTo>
                  <a:pt x="247435" y="178903"/>
                </a:lnTo>
                <a:lnTo>
                  <a:pt x="257556" y="128777"/>
                </a:lnTo>
                <a:lnTo>
                  <a:pt x="247435" y="78652"/>
                </a:lnTo>
                <a:lnTo>
                  <a:pt x="219836" y="37718"/>
                </a:lnTo>
                <a:lnTo>
                  <a:pt x="178903" y="10120"/>
                </a:lnTo>
                <a:lnTo>
                  <a:pt x="128778" y="0"/>
                </a:lnTo>
                <a:close/>
              </a:path>
            </a:pathLst>
          </a:custGeom>
          <a:solidFill>
            <a:srgbClr val="4B8B2B"/>
          </a:solidFill>
        </p:spPr>
        <p:txBody>
          <a:bodyPr wrap="square" lIns="0" tIns="0" rIns="0" bIns="0" rtlCol="0" anchor="ctr"/>
          <a:lstStyle/>
          <a:p>
            <a:pPr marL="12700" marR="0" lvl="0" indent="0" algn="ctr" defTabSz="914400" rtl="0" eaLnBrk="1" fontAlgn="auto" latinLnBrk="0" hangingPunct="1">
              <a:lnSpc>
                <a:spcPct val="100000"/>
              </a:lnSpc>
              <a:spcBef>
                <a:spcPts val="105"/>
              </a:spcBef>
              <a:spcAft>
                <a:spcPts val="0"/>
              </a:spcAft>
              <a:buClrTx/>
              <a:buSzTx/>
              <a:buFontTx/>
              <a:buNone/>
              <a:tabLst/>
              <a:defRPr/>
            </a:pPr>
            <a:r>
              <a:rPr kumimoji="0" lang="en-US" sz="1050" b="1" i="0" u="none" strike="noStrike" kern="1200" cap="none" spc="0" normalizeH="0" baseline="0" noProof="0" dirty="0">
                <a:ln>
                  <a:noFill/>
                </a:ln>
                <a:solidFill>
                  <a:srgbClr val="FFFFFF"/>
                </a:solidFill>
                <a:effectLst/>
                <a:uLnTx/>
                <a:uFillTx/>
                <a:latin typeface="Segoe UI"/>
                <a:ea typeface="+mn-ea"/>
                <a:cs typeface="Segoe UI"/>
              </a:rPr>
              <a:t>1</a:t>
            </a:r>
            <a:endParaRPr kumimoji="0" lang="en-US" sz="1050" b="0" i="0" u="none" strike="noStrike" kern="1200" cap="none" spc="0" normalizeH="0" baseline="0" noProof="0" dirty="0">
              <a:ln>
                <a:noFill/>
              </a:ln>
              <a:solidFill>
                <a:prstClr val="black"/>
              </a:solidFill>
              <a:effectLst/>
              <a:uLnTx/>
              <a:uFillTx/>
              <a:latin typeface="Segoe UI"/>
              <a:ea typeface="+mn-ea"/>
              <a:cs typeface="Segoe UI"/>
            </a:endParaRPr>
          </a:p>
        </p:txBody>
      </p:sp>
      <p:sp>
        <p:nvSpPr>
          <p:cNvPr id="2" name="Rectangle 1">
            <a:extLst>
              <a:ext uri="{FF2B5EF4-FFF2-40B4-BE49-F238E27FC236}">
                <a16:creationId xmlns:a16="http://schemas.microsoft.com/office/drawing/2014/main" id="{AEFFF6D4-8A95-46AA-9664-49A8EF1CE193}"/>
              </a:ext>
            </a:extLst>
          </p:cNvPr>
          <p:cNvSpPr/>
          <p:nvPr/>
        </p:nvSpPr>
        <p:spPr>
          <a:xfrm>
            <a:off x="304800" y="457200"/>
            <a:ext cx="4416552" cy="57531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51184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29">
            <a:extLst>
              <a:ext uri="{FF2B5EF4-FFF2-40B4-BE49-F238E27FC236}">
                <a16:creationId xmlns:a16="http://schemas.microsoft.com/office/drawing/2014/main" id="{9224EEFB-0538-D040-9FB0-30DF30008349}"/>
              </a:ext>
            </a:extLst>
          </p:cNvPr>
          <p:cNvSpPr>
            <a:spLocks noGrp="1"/>
          </p:cNvSpPr>
          <p:nvPr>
            <p:ph type="title"/>
          </p:nvPr>
        </p:nvSpPr>
        <p:spPr/>
        <p:txBody>
          <a:bodyPr/>
          <a:lstStyle/>
          <a:p>
            <a:r>
              <a:rPr lang="en-US" dirty="0"/>
              <a:t>Chapter 1: Indications and Dosage and Administration</a:t>
            </a:r>
          </a:p>
        </p:txBody>
      </p:sp>
      <p:sp>
        <p:nvSpPr>
          <p:cNvPr id="34" name="object 26">
            <a:extLst>
              <a:ext uri="{FF2B5EF4-FFF2-40B4-BE49-F238E27FC236}">
                <a16:creationId xmlns:a16="http://schemas.microsoft.com/office/drawing/2014/main" id="{CA9BAA8C-9367-9048-BCF8-13347D467489}"/>
              </a:ext>
            </a:extLst>
          </p:cNvPr>
          <p:cNvSpPr>
            <a:spLocks noGrp="1"/>
          </p:cNvSpPr>
          <p:nvPr>
            <p:ph sz="quarter" idx="13"/>
          </p:nvPr>
        </p:nvSpPr>
        <p:spPr>
          <a:xfrm>
            <a:off x="1970311" y="2264458"/>
            <a:ext cx="4833260" cy="1235826"/>
          </a:xfrm>
          <a:ln w="12192">
            <a:solidFill>
              <a:srgbClr val="2D953D"/>
            </a:solidFill>
          </a:ln>
        </p:spPr>
        <p:txBody>
          <a:bodyPr wrap="square" lIns="91440" tIns="91440" rIns="91440" bIns="91440" rtlCol="0"/>
          <a:lstStyle/>
          <a:p>
            <a:pPr lvl="0"/>
            <a:r>
              <a:rPr lang="en-US" dirty="0"/>
              <a:t>Learning Objectives</a:t>
            </a:r>
          </a:p>
          <a:p>
            <a:pPr lvl="1"/>
            <a:r>
              <a:rPr lang="en-US" dirty="0"/>
              <a:t>Upon completion of this chapter, you will be able to:</a:t>
            </a:r>
          </a:p>
          <a:p>
            <a:pPr lvl="2"/>
            <a:r>
              <a:rPr lang="en-US" dirty="0"/>
              <a:t>Discuss the indications of FINTEPLA</a:t>
            </a:r>
          </a:p>
          <a:p>
            <a:pPr lvl="2"/>
            <a:r>
              <a:rPr lang="en-US" dirty="0"/>
              <a:t>Describe the dosage and administration of FINTEPLA</a:t>
            </a:r>
          </a:p>
        </p:txBody>
      </p:sp>
      <p:sp>
        <p:nvSpPr>
          <p:cNvPr id="2" name="Slide Number Placeholder 1">
            <a:extLst>
              <a:ext uri="{FF2B5EF4-FFF2-40B4-BE49-F238E27FC236}">
                <a16:creationId xmlns:a16="http://schemas.microsoft.com/office/drawing/2014/main" id="{888C2F89-E14F-4DEA-9F75-9C430B840371}"/>
              </a:ext>
            </a:extLst>
          </p:cNvPr>
          <p:cNvSpPr>
            <a:spLocks noGrp="1"/>
          </p:cNvSpPr>
          <p:nvPr>
            <p:ph type="sldNum" sz="quarter" idx="4"/>
          </p:nvPr>
        </p:nvSpPr>
        <p:spPr/>
        <p:txBody>
          <a:bodyPr/>
          <a:lstStyle/>
          <a:p>
            <a:fld id="{5D2F3693-3E64-EA49-9E40-0333868C2033}" type="slidenum">
              <a:rPr lang="en-US" smtClean="0"/>
              <a:pPr/>
              <a:t>5</a:t>
            </a:fld>
            <a:r>
              <a:rPr lang="en-US" dirty="0"/>
              <a:t> of 108</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a:spLocks noGrp="1"/>
          </p:cNvSpPr>
          <p:nvPr>
            <p:ph type="title"/>
          </p:nvPr>
        </p:nvSpPr>
        <p:spPr>
          <a:xfrm>
            <a:off x="284480" y="650937"/>
            <a:ext cx="8585200" cy="289182"/>
          </a:xfrm>
          <a:prstGeom prst="rect">
            <a:avLst/>
          </a:prstGeom>
        </p:spPr>
        <p:txBody>
          <a:bodyPr vert="horz" wrap="square" lIns="0" tIns="12065" rIns="0" bIns="0" rtlCol="0">
            <a:spAutoFit/>
          </a:bodyPr>
          <a:lstStyle/>
          <a:p>
            <a:pPr marL="12700">
              <a:lnSpc>
                <a:spcPct val="100000"/>
              </a:lnSpc>
              <a:spcBef>
                <a:spcPts val="95"/>
              </a:spcBef>
            </a:pPr>
            <a:r>
              <a:rPr lang="en-US" spc="-5" dirty="0"/>
              <a:t>Take Home Points</a:t>
            </a:r>
          </a:p>
        </p:txBody>
      </p:sp>
      <p:sp>
        <p:nvSpPr>
          <p:cNvPr id="27" name="Content Placeholder 26">
            <a:extLst>
              <a:ext uri="{FF2B5EF4-FFF2-40B4-BE49-F238E27FC236}">
                <a16:creationId xmlns:a16="http://schemas.microsoft.com/office/drawing/2014/main" id="{92EC43C6-86C4-4E32-8930-4EDCC245821D}"/>
              </a:ext>
            </a:extLst>
          </p:cNvPr>
          <p:cNvSpPr>
            <a:spLocks noGrp="1"/>
          </p:cNvSpPr>
          <p:nvPr>
            <p:ph idx="1"/>
          </p:nvPr>
        </p:nvSpPr>
        <p:spPr>
          <a:xfrm>
            <a:off x="284480" y="1066800"/>
            <a:ext cx="8509896" cy="5346700"/>
          </a:xfrm>
        </p:spPr>
        <p:txBody>
          <a:bodyPr>
            <a:noAutofit/>
          </a:bodyPr>
          <a:lstStyle/>
          <a:p>
            <a:pPr>
              <a:lnSpc>
                <a:spcPct val="97000"/>
              </a:lnSpc>
              <a:spcBef>
                <a:spcPts val="800"/>
              </a:spcBef>
            </a:pPr>
            <a:r>
              <a:rPr lang="en-US" dirty="0"/>
              <a:t>If FINTEPLA is coadministered with stiripentol plus clobazam, the maximum daily dosage of FINTEPLA is 0.2 mg/kg twice daily, with a maximum total daily dosage of 17 mg</a:t>
            </a:r>
          </a:p>
          <a:p>
            <a:pPr>
              <a:lnSpc>
                <a:spcPct val="97000"/>
              </a:lnSpc>
              <a:spcBef>
                <a:spcPts val="800"/>
              </a:spcBef>
            </a:pPr>
            <a:r>
              <a:rPr lang="en-US" dirty="0"/>
              <a:t>Coadministration of FINTEPLA with a strong CYP1A2, CYP2B6, or CYP3A inducer should be avoided. Patients requiring concomitant use of these drugs should be monitored for reduced efficacy. An increase in FINTEPLA dosage may be considered but the maximum daily dosage should not be exceeded (See Section 2.3) </a:t>
            </a:r>
          </a:p>
          <a:p>
            <a:pPr>
              <a:lnSpc>
                <a:spcPct val="97000"/>
              </a:lnSpc>
              <a:spcBef>
                <a:spcPts val="800"/>
              </a:spcBef>
            </a:pPr>
            <a:r>
              <a:rPr lang="en-US" dirty="0"/>
              <a:t>Coadministration of FINTEPLA with strong CYP1A2 or CYP2D6 inhibitors will increase fenfluramine plasma concentrations; in these cases, the maximum daily dosage of FINTEPLA is 20 mg</a:t>
            </a:r>
          </a:p>
          <a:p>
            <a:pPr>
              <a:lnSpc>
                <a:spcPct val="97000"/>
              </a:lnSpc>
              <a:spcBef>
                <a:spcPts val="800"/>
              </a:spcBef>
            </a:pPr>
            <a:r>
              <a:rPr lang="en-US" dirty="0"/>
              <a:t>There may be an increased risk of serotonin syndrome with the concomitant administration of FINTEPLA and agents that increase serotonin, including drugs (e.g., SSRIs, SNRIs, TCAs, MAOIs, trazodone, etc.), over-the-counter medications (e.g., dextromethorphan), and herbal supplements (e.g., St. John’s Wort)</a:t>
            </a:r>
          </a:p>
          <a:p>
            <a:pPr>
              <a:lnSpc>
                <a:spcPct val="97000"/>
              </a:lnSpc>
              <a:spcBef>
                <a:spcPts val="800"/>
              </a:spcBef>
            </a:pPr>
            <a:r>
              <a:rPr lang="en-US" dirty="0"/>
              <a:t>FINTEPLA use in specific populations:</a:t>
            </a:r>
          </a:p>
          <a:p>
            <a:pPr lvl="1">
              <a:lnSpc>
                <a:spcPct val="97000"/>
              </a:lnSpc>
              <a:spcBef>
                <a:spcPts val="300"/>
              </a:spcBef>
            </a:pPr>
            <a:r>
              <a:rPr lang="en-US" dirty="0"/>
              <a:t>No studies of FINTEPLA in pregnant women have been conducted by Zogenix. </a:t>
            </a:r>
          </a:p>
          <a:p>
            <a:pPr lvl="1">
              <a:lnSpc>
                <a:spcPct val="97000"/>
              </a:lnSpc>
              <a:spcBef>
                <a:spcPts val="300"/>
              </a:spcBef>
            </a:pPr>
            <a:r>
              <a:rPr lang="en-US" dirty="0"/>
              <a:t>There are no data regarding the effects of fenfluramine in women who are breastfeeding and their breastfed infants</a:t>
            </a:r>
          </a:p>
          <a:p>
            <a:pPr lvl="1">
              <a:spcBef>
                <a:spcPts val="0"/>
              </a:spcBef>
            </a:pPr>
            <a:r>
              <a:rPr lang="en-US" dirty="0"/>
              <a:t>The safety and effectiveness of FINTEPLA for the treatment of seizures associated with DS and LGS have been established in</a:t>
            </a:r>
          </a:p>
          <a:p>
            <a:pPr marL="293687" lvl="2" indent="0">
              <a:spcBef>
                <a:spcPts val="0"/>
              </a:spcBef>
              <a:buNone/>
            </a:pPr>
            <a:r>
              <a:rPr lang="en-US" dirty="0"/>
              <a:t>patients age ≥2 years</a:t>
            </a:r>
          </a:p>
          <a:p>
            <a:pPr lvl="1">
              <a:spcBef>
                <a:spcPts val="0"/>
              </a:spcBef>
            </a:pPr>
            <a:r>
              <a:rPr lang="en-US" b="0" i="0" u="none" strike="noStrike" baseline="0" dirty="0">
                <a:solidFill>
                  <a:srgbClr val="000000"/>
                </a:solidFill>
              </a:rPr>
              <a:t>FINTEPLA can cause decreases in appetite and weight; the growth of pediatric patients treated with FINTEPLA should be carefully monitored</a:t>
            </a:r>
            <a:endParaRPr lang="en-US" dirty="0"/>
          </a:p>
          <a:p>
            <a:pPr lvl="1">
              <a:lnSpc>
                <a:spcPct val="97000"/>
              </a:lnSpc>
              <a:spcBef>
                <a:spcPts val="300"/>
              </a:spcBef>
            </a:pPr>
            <a:r>
              <a:rPr lang="en-US" dirty="0"/>
              <a:t>Patients ≥65 years were not included in clinical studies of FINTEPLA for the treatment of DS or LGS to determine whether they respond differently from younger patients; dosing range should usually start on the low end</a:t>
            </a:r>
          </a:p>
          <a:p>
            <a:pPr lvl="1">
              <a:lnSpc>
                <a:spcPct val="97000"/>
              </a:lnSpc>
              <a:spcBef>
                <a:spcPts val="300"/>
              </a:spcBef>
            </a:pPr>
            <a:r>
              <a:rPr lang="en-US" dirty="0"/>
              <a:t>FINTEPLA dosage modifications for patients with severe renal impairment (eGFR 15 to 29 mL/min/</a:t>
            </a:r>
            <a:r>
              <a:rPr lang="en-US" dirty="0" err="1"/>
              <a:t>1.73m</a:t>
            </a:r>
            <a:r>
              <a:rPr lang="en-US" baseline="30000" dirty="0" err="1"/>
              <a:t>2</a:t>
            </a:r>
            <a:r>
              <a:rPr lang="en-US" dirty="0"/>
              <a:t>):</a:t>
            </a:r>
          </a:p>
          <a:p>
            <a:pPr lvl="2">
              <a:lnSpc>
                <a:spcPct val="97000"/>
              </a:lnSpc>
              <a:spcBef>
                <a:spcPts val="300"/>
              </a:spcBef>
              <a:buFont typeface="Arial" panose="020B0604020202020204" pitchFamily="34" charset="0"/>
              <a:buChar char="•"/>
            </a:pPr>
            <a:r>
              <a:rPr lang="en-US" dirty="0"/>
              <a:t>Maximum total daily dosage: 20 mg without concomitant </a:t>
            </a:r>
            <a:r>
              <a:rPr lang="en-US" dirty="0" err="1"/>
              <a:t>stiripentol</a:t>
            </a:r>
            <a:endParaRPr lang="en-US" dirty="0"/>
          </a:p>
          <a:p>
            <a:pPr lvl="2">
              <a:lnSpc>
                <a:spcPct val="97000"/>
              </a:lnSpc>
              <a:spcBef>
                <a:spcPts val="300"/>
              </a:spcBef>
              <a:buFont typeface="Arial" panose="020B0604020202020204" pitchFamily="34" charset="0"/>
              <a:buChar char="•"/>
            </a:pPr>
            <a:r>
              <a:rPr lang="en-US" dirty="0"/>
              <a:t>Maximum total daily dosage: 17 mg with concomitant </a:t>
            </a:r>
            <a:r>
              <a:rPr lang="en-US" dirty="0" err="1"/>
              <a:t>stiripentol</a:t>
            </a:r>
            <a:r>
              <a:rPr lang="en-US" dirty="0"/>
              <a:t> plus clobazam</a:t>
            </a:r>
          </a:p>
          <a:p>
            <a:pPr lvl="1">
              <a:lnSpc>
                <a:spcPct val="97000"/>
              </a:lnSpc>
              <a:spcBef>
                <a:spcPts val="300"/>
              </a:spcBef>
            </a:pPr>
            <a:r>
              <a:rPr lang="en-US" dirty="0"/>
              <a:t>In patients with hepatic impairment, the administration of FINTEPLA is not recommended</a:t>
            </a:r>
          </a:p>
          <a:p>
            <a:pPr>
              <a:lnSpc>
                <a:spcPct val="97000"/>
              </a:lnSpc>
              <a:spcBef>
                <a:spcPts val="800"/>
              </a:spcBef>
            </a:pPr>
            <a:r>
              <a:rPr lang="en-US" dirty="0"/>
              <a:t>FINTEPLA contains fenfluramine, a Schedule IV controlled substance</a:t>
            </a:r>
          </a:p>
          <a:p>
            <a:pPr>
              <a:lnSpc>
                <a:spcPct val="97000"/>
              </a:lnSpc>
              <a:spcBef>
                <a:spcPts val="800"/>
              </a:spcBef>
            </a:pPr>
            <a:r>
              <a:rPr lang="en-US" dirty="0"/>
              <a:t>Overdosage has not been observed in the FINTEPLA clinical trial program; however, overdose of fenfluramine, the active ingredient in FINTEPLA, has been reported at higher doses than those included in the clinical trial program, with some cases being fatal</a:t>
            </a:r>
          </a:p>
        </p:txBody>
      </p:sp>
      <p:sp>
        <p:nvSpPr>
          <p:cNvPr id="3" name="Slide Number Placeholder 2">
            <a:extLst>
              <a:ext uri="{FF2B5EF4-FFF2-40B4-BE49-F238E27FC236}">
                <a16:creationId xmlns:a16="http://schemas.microsoft.com/office/drawing/2014/main" id="{DA614EE4-021D-435C-98D7-6A800DEF1491}"/>
              </a:ext>
            </a:extLst>
          </p:cNvPr>
          <p:cNvSpPr>
            <a:spLocks noGrp="1"/>
          </p:cNvSpPr>
          <p:nvPr>
            <p:ph type="sldNum" sz="quarter" idx="4"/>
          </p:nvPr>
        </p:nvSpPr>
        <p:spPr/>
        <p:txBody>
          <a:bodyPr/>
          <a:lstStyle/>
          <a:p>
            <a:fld id="{5D2F3693-3E64-EA49-9E40-0333868C2033}" type="slidenum">
              <a:rPr lang="en-US" smtClean="0"/>
              <a:pPr/>
              <a:t>50</a:t>
            </a:fld>
            <a:r>
              <a:rPr lang="en-US" dirty="0"/>
              <a:t> of 108</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Content Placeholder 56">
            <a:extLst>
              <a:ext uri="{FF2B5EF4-FFF2-40B4-BE49-F238E27FC236}">
                <a16:creationId xmlns:a16="http://schemas.microsoft.com/office/drawing/2014/main" id="{1A27368C-5798-4548-B609-29381BE6EC91}"/>
              </a:ext>
            </a:extLst>
          </p:cNvPr>
          <p:cNvSpPr>
            <a:spLocks noGrp="1"/>
          </p:cNvSpPr>
          <p:nvPr>
            <p:ph idx="1"/>
          </p:nvPr>
        </p:nvSpPr>
        <p:spPr/>
        <p:txBody>
          <a:bodyPr>
            <a:normAutofit/>
          </a:bodyPr>
          <a:lstStyle/>
          <a:p>
            <a:r>
              <a:rPr lang="en-US" dirty="0"/>
              <a:t>If FINTEPLA is coadministered with stiripentol plus clobazam, the maximum daily dosage of FINTEPLA </a:t>
            </a:r>
            <a:br>
              <a:rPr lang="en-US" dirty="0"/>
            </a:br>
            <a:r>
              <a:rPr lang="en-US" dirty="0"/>
              <a:t>is 0.2 mg/kg twice daily, with a maximum total daily </a:t>
            </a:r>
            <a:br>
              <a:rPr lang="en-US" dirty="0"/>
            </a:br>
            <a:r>
              <a:rPr lang="en-US" dirty="0"/>
              <a:t>dosage of ___________ .</a:t>
            </a:r>
          </a:p>
          <a:p>
            <a:pPr lvl="1"/>
            <a:r>
              <a:rPr lang="en-US" dirty="0"/>
              <a:t>9 mg</a:t>
            </a:r>
          </a:p>
          <a:p>
            <a:pPr lvl="1"/>
            <a:r>
              <a:rPr lang="en-US" dirty="0"/>
              <a:t>17 mg</a:t>
            </a:r>
          </a:p>
          <a:p>
            <a:pPr lvl="1"/>
            <a:r>
              <a:rPr lang="en-US" dirty="0"/>
              <a:t>24 mg</a:t>
            </a:r>
          </a:p>
          <a:p>
            <a:pPr lvl="1"/>
            <a:r>
              <a:rPr lang="en-US" dirty="0"/>
              <a:t>30 mg</a:t>
            </a:r>
          </a:p>
        </p:txBody>
      </p:sp>
      <p:sp>
        <p:nvSpPr>
          <p:cNvPr id="59" name="Title 58">
            <a:extLst>
              <a:ext uri="{FF2B5EF4-FFF2-40B4-BE49-F238E27FC236}">
                <a16:creationId xmlns:a16="http://schemas.microsoft.com/office/drawing/2014/main" id="{06414FEE-6D3F-47E1-9E80-C0B7372345CB}"/>
              </a:ext>
            </a:extLst>
          </p:cNvPr>
          <p:cNvSpPr>
            <a:spLocks noGrp="1"/>
          </p:cNvSpPr>
          <p:nvPr>
            <p:ph type="title"/>
          </p:nvPr>
        </p:nvSpPr>
        <p:spPr/>
        <p:txBody>
          <a:bodyPr/>
          <a:lstStyle/>
          <a:p>
            <a:r>
              <a:rPr lang="en-US" dirty="0"/>
              <a:t>Knowledge Check</a:t>
            </a:r>
          </a:p>
        </p:txBody>
      </p:sp>
      <p:sp>
        <p:nvSpPr>
          <p:cNvPr id="60" name="object 32">
            <a:extLst>
              <a:ext uri="{FF2B5EF4-FFF2-40B4-BE49-F238E27FC236}">
                <a16:creationId xmlns:a16="http://schemas.microsoft.com/office/drawing/2014/main" id="{0021FE93-C181-4BF8-A3E1-2B317019F7AE}"/>
              </a:ext>
            </a:extLst>
          </p:cNvPr>
          <p:cNvSpPr txBox="1"/>
          <p:nvPr/>
        </p:nvSpPr>
        <p:spPr>
          <a:xfrm>
            <a:off x="561678" y="3518872"/>
            <a:ext cx="163195" cy="203200"/>
          </a:xfrm>
          <a:prstGeom prst="rect">
            <a:avLst/>
          </a:prstGeom>
        </p:spPr>
        <p:txBody>
          <a:bodyPr vert="horz" wrap="square" lIns="0" tIns="0" rIns="0" bIns="0" rtlCol="0">
            <a:spAutoFit/>
          </a:bodyPr>
          <a:lstStyle/>
          <a:p>
            <a:pPr>
              <a:lnSpc>
                <a:spcPts val="1585"/>
              </a:lnSpc>
            </a:pPr>
            <a:r>
              <a:rPr sz="1450" spc="-10" dirty="0">
                <a:solidFill>
                  <a:srgbClr val="4B8B2B"/>
                </a:solidFill>
                <a:latin typeface="Wingdings"/>
                <a:cs typeface="Wingdings"/>
              </a:rPr>
              <a:t></a:t>
            </a:r>
            <a:endParaRPr sz="1450">
              <a:latin typeface="Wingdings"/>
              <a:cs typeface="Wingdings"/>
            </a:endParaRPr>
          </a:p>
        </p:txBody>
      </p:sp>
      <p:sp>
        <p:nvSpPr>
          <p:cNvPr id="61" name="object 33">
            <a:extLst>
              <a:ext uri="{FF2B5EF4-FFF2-40B4-BE49-F238E27FC236}">
                <a16:creationId xmlns:a16="http://schemas.microsoft.com/office/drawing/2014/main" id="{86DFB77E-5D9A-4906-BDC5-8307058D2CB3}"/>
              </a:ext>
            </a:extLst>
          </p:cNvPr>
          <p:cNvSpPr txBox="1"/>
          <p:nvPr/>
        </p:nvSpPr>
        <p:spPr>
          <a:xfrm>
            <a:off x="561678" y="4037032"/>
            <a:ext cx="163195" cy="203200"/>
          </a:xfrm>
          <a:prstGeom prst="rect">
            <a:avLst/>
          </a:prstGeom>
        </p:spPr>
        <p:txBody>
          <a:bodyPr vert="horz" wrap="square" lIns="0" tIns="0" rIns="0" bIns="0" rtlCol="0">
            <a:spAutoFit/>
          </a:bodyPr>
          <a:lstStyle/>
          <a:p>
            <a:pPr>
              <a:lnSpc>
                <a:spcPts val="1585"/>
              </a:lnSpc>
            </a:pPr>
            <a:r>
              <a:rPr sz="1450" spc="-10" dirty="0">
                <a:solidFill>
                  <a:srgbClr val="4B8B2B"/>
                </a:solidFill>
                <a:latin typeface="Wingdings"/>
                <a:cs typeface="Wingdings"/>
              </a:rPr>
              <a:t></a:t>
            </a:r>
            <a:endParaRPr sz="1450">
              <a:latin typeface="Wingdings"/>
              <a:cs typeface="Wingdings"/>
            </a:endParaRPr>
          </a:p>
        </p:txBody>
      </p:sp>
      <p:sp>
        <p:nvSpPr>
          <p:cNvPr id="62" name="object 34">
            <a:extLst>
              <a:ext uri="{FF2B5EF4-FFF2-40B4-BE49-F238E27FC236}">
                <a16:creationId xmlns:a16="http://schemas.microsoft.com/office/drawing/2014/main" id="{6070FDBA-6EAE-4FBC-939F-23B38EB5733C}"/>
              </a:ext>
            </a:extLst>
          </p:cNvPr>
          <p:cNvSpPr txBox="1"/>
          <p:nvPr/>
        </p:nvSpPr>
        <p:spPr>
          <a:xfrm>
            <a:off x="561678" y="4555192"/>
            <a:ext cx="163195" cy="203200"/>
          </a:xfrm>
          <a:prstGeom prst="rect">
            <a:avLst/>
          </a:prstGeom>
        </p:spPr>
        <p:txBody>
          <a:bodyPr vert="horz" wrap="square" lIns="0" tIns="0" rIns="0" bIns="0" rtlCol="0">
            <a:spAutoFit/>
          </a:bodyPr>
          <a:lstStyle/>
          <a:p>
            <a:pPr>
              <a:lnSpc>
                <a:spcPts val="1585"/>
              </a:lnSpc>
            </a:pPr>
            <a:r>
              <a:rPr sz="1450" spc="-10" dirty="0">
                <a:solidFill>
                  <a:srgbClr val="4B8B2B"/>
                </a:solidFill>
                <a:latin typeface="Wingdings"/>
                <a:cs typeface="Wingdings"/>
              </a:rPr>
              <a:t></a:t>
            </a:r>
            <a:endParaRPr sz="1450">
              <a:latin typeface="Wingdings"/>
              <a:cs typeface="Wingdings"/>
            </a:endParaRPr>
          </a:p>
        </p:txBody>
      </p:sp>
      <p:sp>
        <p:nvSpPr>
          <p:cNvPr id="63" name="object 35">
            <a:extLst>
              <a:ext uri="{FF2B5EF4-FFF2-40B4-BE49-F238E27FC236}">
                <a16:creationId xmlns:a16="http://schemas.microsoft.com/office/drawing/2014/main" id="{C2874CF8-34C1-4982-BDB5-A2D70999CB01}"/>
              </a:ext>
            </a:extLst>
          </p:cNvPr>
          <p:cNvSpPr txBox="1"/>
          <p:nvPr/>
        </p:nvSpPr>
        <p:spPr>
          <a:xfrm>
            <a:off x="561678" y="5073352"/>
            <a:ext cx="163195" cy="203200"/>
          </a:xfrm>
          <a:prstGeom prst="rect">
            <a:avLst/>
          </a:prstGeom>
        </p:spPr>
        <p:txBody>
          <a:bodyPr vert="horz" wrap="square" lIns="0" tIns="0" rIns="0" bIns="0" rtlCol="0">
            <a:spAutoFit/>
          </a:bodyPr>
          <a:lstStyle/>
          <a:p>
            <a:pPr>
              <a:lnSpc>
                <a:spcPts val="1585"/>
              </a:lnSpc>
            </a:pPr>
            <a:r>
              <a:rPr sz="1450" spc="-10" dirty="0">
                <a:solidFill>
                  <a:srgbClr val="4B8B2B"/>
                </a:solidFill>
                <a:latin typeface="Wingdings"/>
                <a:cs typeface="Wingdings"/>
              </a:rPr>
              <a:t></a:t>
            </a:r>
            <a:endParaRPr sz="1450">
              <a:latin typeface="Wingdings"/>
              <a:cs typeface="Wingdings"/>
            </a:endParaRPr>
          </a:p>
        </p:txBody>
      </p:sp>
      <p:sp>
        <p:nvSpPr>
          <p:cNvPr id="64" name="object 38">
            <a:extLst>
              <a:ext uri="{FF2B5EF4-FFF2-40B4-BE49-F238E27FC236}">
                <a16:creationId xmlns:a16="http://schemas.microsoft.com/office/drawing/2014/main" id="{3A58413F-F4C6-4CDD-9C30-0C251F36B557}"/>
              </a:ext>
            </a:extLst>
          </p:cNvPr>
          <p:cNvSpPr/>
          <p:nvPr/>
        </p:nvSpPr>
        <p:spPr>
          <a:xfrm>
            <a:off x="381215" y="3379741"/>
            <a:ext cx="479425" cy="401955"/>
          </a:xfrm>
          <a:custGeom>
            <a:avLst/>
            <a:gdLst/>
            <a:ahLst/>
            <a:cxnLst/>
            <a:rect l="l" t="t" r="r" b="b"/>
            <a:pathLst>
              <a:path w="479425" h="401954">
                <a:moveTo>
                  <a:pt x="478867" y="0"/>
                </a:moveTo>
                <a:lnTo>
                  <a:pt x="0" y="0"/>
                </a:lnTo>
                <a:lnTo>
                  <a:pt x="0" y="401906"/>
                </a:lnTo>
                <a:lnTo>
                  <a:pt x="478867" y="401906"/>
                </a:lnTo>
                <a:lnTo>
                  <a:pt x="478867" y="0"/>
                </a:lnTo>
                <a:close/>
              </a:path>
            </a:pathLst>
          </a:custGeom>
          <a:solidFill>
            <a:srgbClr val="FFFFFF"/>
          </a:solidFill>
        </p:spPr>
        <p:txBody>
          <a:bodyPr wrap="square" lIns="0" tIns="0" rIns="0" bIns="0" rtlCol="0"/>
          <a:lstStyle/>
          <a:p>
            <a:endParaRPr/>
          </a:p>
        </p:txBody>
      </p:sp>
      <p:grpSp>
        <p:nvGrpSpPr>
          <p:cNvPr id="65" name="object 39">
            <a:extLst>
              <a:ext uri="{FF2B5EF4-FFF2-40B4-BE49-F238E27FC236}">
                <a16:creationId xmlns:a16="http://schemas.microsoft.com/office/drawing/2014/main" id="{0147F788-6C70-4999-9BEF-DF4C6C1C129D}"/>
              </a:ext>
            </a:extLst>
          </p:cNvPr>
          <p:cNvGrpSpPr/>
          <p:nvPr/>
        </p:nvGrpSpPr>
        <p:grpSpPr>
          <a:xfrm>
            <a:off x="393915" y="3392441"/>
            <a:ext cx="454025" cy="376555"/>
            <a:chOff x="286339" y="3142448"/>
            <a:chExt cx="454025" cy="376555"/>
          </a:xfrm>
        </p:grpSpPr>
        <p:sp>
          <p:nvSpPr>
            <p:cNvPr id="66" name="object 40">
              <a:extLst>
                <a:ext uri="{FF2B5EF4-FFF2-40B4-BE49-F238E27FC236}">
                  <a16:creationId xmlns:a16="http://schemas.microsoft.com/office/drawing/2014/main" id="{895F08D0-E45D-4DFF-B0C9-CBE491440F46}"/>
                </a:ext>
              </a:extLst>
            </p:cNvPr>
            <p:cNvSpPr/>
            <p:nvPr/>
          </p:nvSpPr>
          <p:spPr>
            <a:xfrm>
              <a:off x="286339" y="3142448"/>
              <a:ext cx="454025" cy="376555"/>
            </a:xfrm>
            <a:custGeom>
              <a:avLst/>
              <a:gdLst/>
              <a:ahLst/>
              <a:cxnLst/>
              <a:rect l="l" t="t" r="r" b="b"/>
              <a:pathLst>
                <a:path w="454025" h="376554">
                  <a:moveTo>
                    <a:pt x="453467" y="0"/>
                  </a:moveTo>
                  <a:lnTo>
                    <a:pt x="0" y="0"/>
                  </a:lnTo>
                  <a:lnTo>
                    <a:pt x="0" y="376506"/>
                  </a:lnTo>
                  <a:lnTo>
                    <a:pt x="12700" y="363806"/>
                  </a:lnTo>
                  <a:lnTo>
                    <a:pt x="12700" y="12700"/>
                  </a:lnTo>
                  <a:lnTo>
                    <a:pt x="440767" y="12700"/>
                  </a:lnTo>
                  <a:lnTo>
                    <a:pt x="453467" y="0"/>
                  </a:lnTo>
                  <a:close/>
                </a:path>
              </a:pathLst>
            </a:custGeom>
            <a:solidFill>
              <a:srgbClr val="7F7F7F"/>
            </a:solidFill>
          </p:spPr>
          <p:txBody>
            <a:bodyPr wrap="square" lIns="0" tIns="0" rIns="0" bIns="0" rtlCol="0"/>
            <a:lstStyle/>
            <a:p>
              <a:endParaRPr/>
            </a:p>
          </p:txBody>
        </p:sp>
        <p:sp>
          <p:nvSpPr>
            <p:cNvPr id="67" name="object 41">
              <a:extLst>
                <a:ext uri="{FF2B5EF4-FFF2-40B4-BE49-F238E27FC236}">
                  <a16:creationId xmlns:a16="http://schemas.microsoft.com/office/drawing/2014/main" id="{1EC15581-E6EE-4D91-8230-4DE6CA3AEF27}"/>
                </a:ext>
              </a:extLst>
            </p:cNvPr>
            <p:cNvSpPr/>
            <p:nvPr/>
          </p:nvSpPr>
          <p:spPr>
            <a:xfrm>
              <a:off x="286339" y="3142448"/>
              <a:ext cx="454025" cy="376555"/>
            </a:xfrm>
            <a:custGeom>
              <a:avLst/>
              <a:gdLst/>
              <a:ahLst/>
              <a:cxnLst/>
              <a:rect l="l" t="t" r="r" b="b"/>
              <a:pathLst>
                <a:path w="454025" h="376554">
                  <a:moveTo>
                    <a:pt x="453467" y="0"/>
                  </a:moveTo>
                  <a:lnTo>
                    <a:pt x="440767" y="12700"/>
                  </a:lnTo>
                  <a:lnTo>
                    <a:pt x="440767" y="363806"/>
                  </a:lnTo>
                  <a:lnTo>
                    <a:pt x="12700" y="363806"/>
                  </a:lnTo>
                  <a:lnTo>
                    <a:pt x="0" y="376506"/>
                  </a:lnTo>
                  <a:lnTo>
                    <a:pt x="453467" y="376506"/>
                  </a:lnTo>
                  <a:lnTo>
                    <a:pt x="453467" y="0"/>
                  </a:lnTo>
                  <a:close/>
                </a:path>
              </a:pathLst>
            </a:custGeom>
            <a:solidFill>
              <a:srgbClr val="BFBFBF"/>
            </a:solidFill>
          </p:spPr>
          <p:txBody>
            <a:bodyPr wrap="square" lIns="0" tIns="0" rIns="0" bIns="0" rtlCol="0"/>
            <a:lstStyle/>
            <a:p>
              <a:endParaRPr/>
            </a:p>
          </p:txBody>
        </p:sp>
      </p:grpSp>
      <p:sp>
        <p:nvSpPr>
          <p:cNvPr id="68" name="object 42">
            <a:extLst>
              <a:ext uri="{FF2B5EF4-FFF2-40B4-BE49-F238E27FC236}">
                <a16:creationId xmlns:a16="http://schemas.microsoft.com/office/drawing/2014/main" id="{0FCD7169-F8C1-4952-A421-D9833E646633}"/>
              </a:ext>
            </a:extLst>
          </p:cNvPr>
          <p:cNvSpPr/>
          <p:nvPr/>
        </p:nvSpPr>
        <p:spPr>
          <a:xfrm>
            <a:off x="381215" y="3901368"/>
            <a:ext cx="479425" cy="401955"/>
          </a:xfrm>
          <a:custGeom>
            <a:avLst/>
            <a:gdLst/>
            <a:ahLst/>
            <a:cxnLst/>
            <a:rect l="l" t="t" r="r" b="b"/>
            <a:pathLst>
              <a:path w="479425" h="401954">
                <a:moveTo>
                  <a:pt x="478867" y="0"/>
                </a:moveTo>
                <a:lnTo>
                  <a:pt x="0" y="0"/>
                </a:lnTo>
                <a:lnTo>
                  <a:pt x="0" y="401906"/>
                </a:lnTo>
                <a:lnTo>
                  <a:pt x="478867" y="401906"/>
                </a:lnTo>
                <a:lnTo>
                  <a:pt x="478867" y="0"/>
                </a:lnTo>
                <a:close/>
              </a:path>
            </a:pathLst>
          </a:custGeom>
          <a:solidFill>
            <a:srgbClr val="FFFFFF"/>
          </a:solidFill>
        </p:spPr>
        <p:txBody>
          <a:bodyPr wrap="square" lIns="0" tIns="0" rIns="0" bIns="0" rtlCol="0"/>
          <a:lstStyle/>
          <a:p>
            <a:endParaRPr/>
          </a:p>
        </p:txBody>
      </p:sp>
      <p:grpSp>
        <p:nvGrpSpPr>
          <p:cNvPr id="69" name="object 43">
            <a:extLst>
              <a:ext uri="{FF2B5EF4-FFF2-40B4-BE49-F238E27FC236}">
                <a16:creationId xmlns:a16="http://schemas.microsoft.com/office/drawing/2014/main" id="{321A28CA-53C1-4F54-9E9F-73329C443F03}"/>
              </a:ext>
            </a:extLst>
          </p:cNvPr>
          <p:cNvGrpSpPr/>
          <p:nvPr/>
        </p:nvGrpSpPr>
        <p:grpSpPr>
          <a:xfrm>
            <a:off x="393915" y="3914068"/>
            <a:ext cx="454025" cy="376555"/>
            <a:chOff x="286339" y="3664075"/>
            <a:chExt cx="454025" cy="376555"/>
          </a:xfrm>
        </p:grpSpPr>
        <p:sp>
          <p:nvSpPr>
            <p:cNvPr id="70" name="object 44">
              <a:extLst>
                <a:ext uri="{FF2B5EF4-FFF2-40B4-BE49-F238E27FC236}">
                  <a16:creationId xmlns:a16="http://schemas.microsoft.com/office/drawing/2014/main" id="{F5A2E647-4603-42CE-B4EA-B682E161DDF4}"/>
                </a:ext>
              </a:extLst>
            </p:cNvPr>
            <p:cNvSpPr/>
            <p:nvPr/>
          </p:nvSpPr>
          <p:spPr>
            <a:xfrm>
              <a:off x="286339" y="3664075"/>
              <a:ext cx="454025" cy="376555"/>
            </a:xfrm>
            <a:custGeom>
              <a:avLst/>
              <a:gdLst/>
              <a:ahLst/>
              <a:cxnLst/>
              <a:rect l="l" t="t" r="r" b="b"/>
              <a:pathLst>
                <a:path w="454025" h="376554">
                  <a:moveTo>
                    <a:pt x="453467" y="0"/>
                  </a:moveTo>
                  <a:lnTo>
                    <a:pt x="0" y="0"/>
                  </a:lnTo>
                  <a:lnTo>
                    <a:pt x="0" y="376506"/>
                  </a:lnTo>
                  <a:lnTo>
                    <a:pt x="12700" y="363806"/>
                  </a:lnTo>
                  <a:lnTo>
                    <a:pt x="12700" y="12699"/>
                  </a:lnTo>
                  <a:lnTo>
                    <a:pt x="440767" y="12699"/>
                  </a:lnTo>
                  <a:lnTo>
                    <a:pt x="453467" y="0"/>
                  </a:lnTo>
                  <a:close/>
                </a:path>
              </a:pathLst>
            </a:custGeom>
            <a:solidFill>
              <a:srgbClr val="7F7F7F"/>
            </a:solidFill>
          </p:spPr>
          <p:txBody>
            <a:bodyPr wrap="square" lIns="0" tIns="0" rIns="0" bIns="0" rtlCol="0"/>
            <a:lstStyle/>
            <a:p>
              <a:endParaRPr/>
            </a:p>
          </p:txBody>
        </p:sp>
        <p:sp>
          <p:nvSpPr>
            <p:cNvPr id="71" name="object 45">
              <a:extLst>
                <a:ext uri="{FF2B5EF4-FFF2-40B4-BE49-F238E27FC236}">
                  <a16:creationId xmlns:a16="http://schemas.microsoft.com/office/drawing/2014/main" id="{B43D7F08-8E35-44E6-BEFB-2CD52A7262F1}"/>
                </a:ext>
              </a:extLst>
            </p:cNvPr>
            <p:cNvSpPr/>
            <p:nvPr/>
          </p:nvSpPr>
          <p:spPr>
            <a:xfrm>
              <a:off x="286339" y="3664075"/>
              <a:ext cx="454025" cy="376555"/>
            </a:xfrm>
            <a:custGeom>
              <a:avLst/>
              <a:gdLst/>
              <a:ahLst/>
              <a:cxnLst/>
              <a:rect l="l" t="t" r="r" b="b"/>
              <a:pathLst>
                <a:path w="454025" h="376554">
                  <a:moveTo>
                    <a:pt x="453467" y="0"/>
                  </a:moveTo>
                  <a:lnTo>
                    <a:pt x="440767" y="12699"/>
                  </a:lnTo>
                  <a:lnTo>
                    <a:pt x="440767" y="363806"/>
                  </a:lnTo>
                  <a:lnTo>
                    <a:pt x="12700" y="363806"/>
                  </a:lnTo>
                  <a:lnTo>
                    <a:pt x="0" y="376506"/>
                  </a:lnTo>
                  <a:lnTo>
                    <a:pt x="453467" y="376506"/>
                  </a:lnTo>
                  <a:lnTo>
                    <a:pt x="453467" y="0"/>
                  </a:lnTo>
                  <a:close/>
                </a:path>
              </a:pathLst>
            </a:custGeom>
            <a:solidFill>
              <a:srgbClr val="BFBFBF"/>
            </a:solidFill>
          </p:spPr>
          <p:txBody>
            <a:bodyPr wrap="square" lIns="0" tIns="0" rIns="0" bIns="0" rtlCol="0"/>
            <a:lstStyle/>
            <a:p>
              <a:endParaRPr/>
            </a:p>
          </p:txBody>
        </p:sp>
      </p:grpSp>
      <p:sp>
        <p:nvSpPr>
          <p:cNvPr id="72" name="object 46">
            <a:extLst>
              <a:ext uri="{FF2B5EF4-FFF2-40B4-BE49-F238E27FC236}">
                <a16:creationId xmlns:a16="http://schemas.microsoft.com/office/drawing/2014/main" id="{74D8FD11-33D7-4B86-B771-EF724CFC4AC2}"/>
              </a:ext>
            </a:extLst>
          </p:cNvPr>
          <p:cNvSpPr/>
          <p:nvPr/>
        </p:nvSpPr>
        <p:spPr>
          <a:xfrm>
            <a:off x="381215" y="4440089"/>
            <a:ext cx="479425" cy="401955"/>
          </a:xfrm>
          <a:custGeom>
            <a:avLst/>
            <a:gdLst/>
            <a:ahLst/>
            <a:cxnLst/>
            <a:rect l="l" t="t" r="r" b="b"/>
            <a:pathLst>
              <a:path w="479425" h="401954">
                <a:moveTo>
                  <a:pt x="478867" y="0"/>
                </a:moveTo>
                <a:lnTo>
                  <a:pt x="0" y="0"/>
                </a:lnTo>
                <a:lnTo>
                  <a:pt x="0" y="401906"/>
                </a:lnTo>
                <a:lnTo>
                  <a:pt x="478867" y="401906"/>
                </a:lnTo>
                <a:lnTo>
                  <a:pt x="478867" y="0"/>
                </a:lnTo>
                <a:close/>
              </a:path>
            </a:pathLst>
          </a:custGeom>
          <a:solidFill>
            <a:srgbClr val="FFFFFF"/>
          </a:solidFill>
        </p:spPr>
        <p:txBody>
          <a:bodyPr wrap="square" lIns="0" tIns="0" rIns="0" bIns="0" rtlCol="0"/>
          <a:lstStyle/>
          <a:p>
            <a:endParaRPr/>
          </a:p>
        </p:txBody>
      </p:sp>
      <p:grpSp>
        <p:nvGrpSpPr>
          <p:cNvPr id="73" name="object 47">
            <a:extLst>
              <a:ext uri="{FF2B5EF4-FFF2-40B4-BE49-F238E27FC236}">
                <a16:creationId xmlns:a16="http://schemas.microsoft.com/office/drawing/2014/main" id="{297AAD73-A542-4A1A-94E5-A9EFA60E4703}"/>
              </a:ext>
            </a:extLst>
          </p:cNvPr>
          <p:cNvGrpSpPr/>
          <p:nvPr/>
        </p:nvGrpSpPr>
        <p:grpSpPr>
          <a:xfrm>
            <a:off x="393915" y="4452789"/>
            <a:ext cx="454025" cy="376555"/>
            <a:chOff x="286339" y="4202796"/>
            <a:chExt cx="454025" cy="376555"/>
          </a:xfrm>
        </p:grpSpPr>
        <p:sp>
          <p:nvSpPr>
            <p:cNvPr id="74" name="object 48">
              <a:extLst>
                <a:ext uri="{FF2B5EF4-FFF2-40B4-BE49-F238E27FC236}">
                  <a16:creationId xmlns:a16="http://schemas.microsoft.com/office/drawing/2014/main" id="{80150B4B-28FC-46D1-9CED-C889A4FE7372}"/>
                </a:ext>
              </a:extLst>
            </p:cNvPr>
            <p:cNvSpPr/>
            <p:nvPr/>
          </p:nvSpPr>
          <p:spPr>
            <a:xfrm>
              <a:off x="286339" y="4202796"/>
              <a:ext cx="454025" cy="376555"/>
            </a:xfrm>
            <a:custGeom>
              <a:avLst/>
              <a:gdLst/>
              <a:ahLst/>
              <a:cxnLst/>
              <a:rect l="l" t="t" r="r" b="b"/>
              <a:pathLst>
                <a:path w="454025" h="376554">
                  <a:moveTo>
                    <a:pt x="453467" y="0"/>
                  </a:moveTo>
                  <a:lnTo>
                    <a:pt x="0" y="0"/>
                  </a:lnTo>
                  <a:lnTo>
                    <a:pt x="0" y="376506"/>
                  </a:lnTo>
                  <a:lnTo>
                    <a:pt x="12700" y="363806"/>
                  </a:lnTo>
                  <a:lnTo>
                    <a:pt x="12700" y="12699"/>
                  </a:lnTo>
                  <a:lnTo>
                    <a:pt x="440767" y="12699"/>
                  </a:lnTo>
                  <a:lnTo>
                    <a:pt x="453467" y="0"/>
                  </a:lnTo>
                  <a:close/>
                </a:path>
              </a:pathLst>
            </a:custGeom>
            <a:solidFill>
              <a:srgbClr val="7F7F7F"/>
            </a:solidFill>
          </p:spPr>
          <p:txBody>
            <a:bodyPr wrap="square" lIns="0" tIns="0" rIns="0" bIns="0" rtlCol="0"/>
            <a:lstStyle/>
            <a:p>
              <a:endParaRPr/>
            </a:p>
          </p:txBody>
        </p:sp>
        <p:sp>
          <p:nvSpPr>
            <p:cNvPr id="75" name="object 49">
              <a:extLst>
                <a:ext uri="{FF2B5EF4-FFF2-40B4-BE49-F238E27FC236}">
                  <a16:creationId xmlns:a16="http://schemas.microsoft.com/office/drawing/2014/main" id="{195841F5-821D-47E6-B69B-5989C222F67F}"/>
                </a:ext>
              </a:extLst>
            </p:cNvPr>
            <p:cNvSpPr/>
            <p:nvPr/>
          </p:nvSpPr>
          <p:spPr>
            <a:xfrm>
              <a:off x="286339" y="4202796"/>
              <a:ext cx="454025" cy="376555"/>
            </a:xfrm>
            <a:custGeom>
              <a:avLst/>
              <a:gdLst/>
              <a:ahLst/>
              <a:cxnLst/>
              <a:rect l="l" t="t" r="r" b="b"/>
              <a:pathLst>
                <a:path w="454025" h="376554">
                  <a:moveTo>
                    <a:pt x="453467" y="0"/>
                  </a:moveTo>
                  <a:lnTo>
                    <a:pt x="440767" y="12699"/>
                  </a:lnTo>
                  <a:lnTo>
                    <a:pt x="440767" y="363806"/>
                  </a:lnTo>
                  <a:lnTo>
                    <a:pt x="12700" y="363806"/>
                  </a:lnTo>
                  <a:lnTo>
                    <a:pt x="0" y="376506"/>
                  </a:lnTo>
                  <a:lnTo>
                    <a:pt x="453467" y="376506"/>
                  </a:lnTo>
                  <a:lnTo>
                    <a:pt x="453467" y="0"/>
                  </a:lnTo>
                  <a:close/>
                </a:path>
              </a:pathLst>
            </a:custGeom>
            <a:solidFill>
              <a:srgbClr val="BFBFBF"/>
            </a:solidFill>
          </p:spPr>
          <p:txBody>
            <a:bodyPr wrap="square" lIns="0" tIns="0" rIns="0" bIns="0" rtlCol="0"/>
            <a:lstStyle/>
            <a:p>
              <a:endParaRPr/>
            </a:p>
          </p:txBody>
        </p:sp>
      </p:grpSp>
      <p:sp>
        <p:nvSpPr>
          <p:cNvPr id="76" name="object 50">
            <a:extLst>
              <a:ext uri="{FF2B5EF4-FFF2-40B4-BE49-F238E27FC236}">
                <a16:creationId xmlns:a16="http://schemas.microsoft.com/office/drawing/2014/main" id="{CF313C3A-DEA4-4674-A478-E0C43E077666}"/>
              </a:ext>
            </a:extLst>
          </p:cNvPr>
          <p:cNvSpPr/>
          <p:nvPr/>
        </p:nvSpPr>
        <p:spPr>
          <a:xfrm>
            <a:off x="381215" y="4936063"/>
            <a:ext cx="479425" cy="401955"/>
          </a:xfrm>
          <a:custGeom>
            <a:avLst/>
            <a:gdLst/>
            <a:ahLst/>
            <a:cxnLst/>
            <a:rect l="l" t="t" r="r" b="b"/>
            <a:pathLst>
              <a:path w="479425" h="401954">
                <a:moveTo>
                  <a:pt x="478867" y="0"/>
                </a:moveTo>
                <a:lnTo>
                  <a:pt x="0" y="0"/>
                </a:lnTo>
                <a:lnTo>
                  <a:pt x="0" y="401906"/>
                </a:lnTo>
                <a:lnTo>
                  <a:pt x="478867" y="401906"/>
                </a:lnTo>
                <a:lnTo>
                  <a:pt x="478867" y="0"/>
                </a:lnTo>
                <a:close/>
              </a:path>
            </a:pathLst>
          </a:custGeom>
          <a:solidFill>
            <a:srgbClr val="FFFFFF"/>
          </a:solidFill>
        </p:spPr>
        <p:txBody>
          <a:bodyPr wrap="square" lIns="0" tIns="0" rIns="0" bIns="0" rtlCol="0"/>
          <a:lstStyle/>
          <a:p>
            <a:endParaRPr/>
          </a:p>
        </p:txBody>
      </p:sp>
      <p:grpSp>
        <p:nvGrpSpPr>
          <p:cNvPr id="77" name="object 51">
            <a:extLst>
              <a:ext uri="{FF2B5EF4-FFF2-40B4-BE49-F238E27FC236}">
                <a16:creationId xmlns:a16="http://schemas.microsoft.com/office/drawing/2014/main" id="{01B810D7-3C25-41BC-8628-C662F3DE68D9}"/>
              </a:ext>
            </a:extLst>
          </p:cNvPr>
          <p:cNvGrpSpPr/>
          <p:nvPr/>
        </p:nvGrpSpPr>
        <p:grpSpPr>
          <a:xfrm>
            <a:off x="393915" y="4948763"/>
            <a:ext cx="454025" cy="376555"/>
            <a:chOff x="286339" y="4698770"/>
            <a:chExt cx="454025" cy="376555"/>
          </a:xfrm>
        </p:grpSpPr>
        <p:sp>
          <p:nvSpPr>
            <p:cNvPr id="78" name="object 52">
              <a:extLst>
                <a:ext uri="{FF2B5EF4-FFF2-40B4-BE49-F238E27FC236}">
                  <a16:creationId xmlns:a16="http://schemas.microsoft.com/office/drawing/2014/main" id="{BA62134C-6A42-4E44-8D36-C4148D5F4E1B}"/>
                </a:ext>
              </a:extLst>
            </p:cNvPr>
            <p:cNvSpPr/>
            <p:nvPr/>
          </p:nvSpPr>
          <p:spPr>
            <a:xfrm>
              <a:off x="286339" y="4698770"/>
              <a:ext cx="454025" cy="376555"/>
            </a:xfrm>
            <a:custGeom>
              <a:avLst/>
              <a:gdLst/>
              <a:ahLst/>
              <a:cxnLst/>
              <a:rect l="l" t="t" r="r" b="b"/>
              <a:pathLst>
                <a:path w="454025" h="376554">
                  <a:moveTo>
                    <a:pt x="453467" y="0"/>
                  </a:moveTo>
                  <a:lnTo>
                    <a:pt x="0" y="0"/>
                  </a:lnTo>
                  <a:lnTo>
                    <a:pt x="0" y="376506"/>
                  </a:lnTo>
                  <a:lnTo>
                    <a:pt x="12700" y="363806"/>
                  </a:lnTo>
                  <a:lnTo>
                    <a:pt x="12700" y="12699"/>
                  </a:lnTo>
                  <a:lnTo>
                    <a:pt x="440767" y="12699"/>
                  </a:lnTo>
                  <a:lnTo>
                    <a:pt x="453467" y="0"/>
                  </a:lnTo>
                  <a:close/>
                </a:path>
              </a:pathLst>
            </a:custGeom>
            <a:solidFill>
              <a:srgbClr val="7F7F7F"/>
            </a:solidFill>
          </p:spPr>
          <p:txBody>
            <a:bodyPr wrap="square" lIns="0" tIns="0" rIns="0" bIns="0" rtlCol="0"/>
            <a:lstStyle/>
            <a:p>
              <a:endParaRPr/>
            </a:p>
          </p:txBody>
        </p:sp>
        <p:sp>
          <p:nvSpPr>
            <p:cNvPr id="79" name="object 53">
              <a:extLst>
                <a:ext uri="{FF2B5EF4-FFF2-40B4-BE49-F238E27FC236}">
                  <a16:creationId xmlns:a16="http://schemas.microsoft.com/office/drawing/2014/main" id="{31498265-441F-4B52-A03D-FAC7A81D1A4B}"/>
                </a:ext>
              </a:extLst>
            </p:cNvPr>
            <p:cNvSpPr/>
            <p:nvPr/>
          </p:nvSpPr>
          <p:spPr>
            <a:xfrm>
              <a:off x="286339" y="4698770"/>
              <a:ext cx="454025" cy="376555"/>
            </a:xfrm>
            <a:custGeom>
              <a:avLst/>
              <a:gdLst/>
              <a:ahLst/>
              <a:cxnLst/>
              <a:rect l="l" t="t" r="r" b="b"/>
              <a:pathLst>
                <a:path w="454025" h="376554">
                  <a:moveTo>
                    <a:pt x="453467" y="0"/>
                  </a:moveTo>
                  <a:lnTo>
                    <a:pt x="440767" y="12699"/>
                  </a:lnTo>
                  <a:lnTo>
                    <a:pt x="440767" y="363806"/>
                  </a:lnTo>
                  <a:lnTo>
                    <a:pt x="12700" y="363806"/>
                  </a:lnTo>
                  <a:lnTo>
                    <a:pt x="0" y="376506"/>
                  </a:lnTo>
                  <a:lnTo>
                    <a:pt x="453467" y="376506"/>
                  </a:lnTo>
                  <a:lnTo>
                    <a:pt x="453467" y="0"/>
                  </a:lnTo>
                  <a:close/>
                </a:path>
              </a:pathLst>
            </a:custGeom>
            <a:solidFill>
              <a:srgbClr val="BFBFBF"/>
            </a:solidFill>
          </p:spPr>
          <p:txBody>
            <a:bodyPr wrap="square" lIns="0" tIns="0" rIns="0" bIns="0" rtlCol="0"/>
            <a:lstStyle/>
            <a:p>
              <a:endParaRPr/>
            </a:p>
          </p:txBody>
        </p:sp>
      </p:grpSp>
      <p:sp>
        <p:nvSpPr>
          <p:cNvPr id="3" name="Slide Number Placeholder 2">
            <a:extLst>
              <a:ext uri="{FF2B5EF4-FFF2-40B4-BE49-F238E27FC236}">
                <a16:creationId xmlns:a16="http://schemas.microsoft.com/office/drawing/2014/main" id="{6738A92B-93B1-45BD-BB18-13BDA86F4492}"/>
              </a:ext>
            </a:extLst>
          </p:cNvPr>
          <p:cNvSpPr>
            <a:spLocks noGrp="1"/>
          </p:cNvSpPr>
          <p:nvPr>
            <p:ph type="sldNum" sz="quarter" idx="4"/>
          </p:nvPr>
        </p:nvSpPr>
        <p:spPr/>
        <p:txBody>
          <a:bodyPr/>
          <a:lstStyle/>
          <a:p>
            <a:fld id="{5D2F3693-3E64-EA49-9E40-0333868C2033}" type="slidenum">
              <a:rPr lang="en-US" smtClean="0"/>
              <a:pPr/>
              <a:t>51</a:t>
            </a:fld>
            <a:r>
              <a:rPr lang="en-US" dirty="0"/>
              <a:t> of 108</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Content Placeholder 57">
            <a:extLst>
              <a:ext uri="{FF2B5EF4-FFF2-40B4-BE49-F238E27FC236}">
                <a16:creationId xmlns:a16="http://schemas.microsoft.com/office/drawing/2014/main" id="{35968B6A-0A8F-48B8-BE5A-C5C6E3F7FE58}"/>
              </a:ext>
            </a:extLst>
          </p:cNvPr>
          <p:cNvSpPr>
            <a:spLocks noGrp="1"/>
          </p:cNvSpPr>
          <p:nvPr>
            <p:ph idx="1"/>
          </p:nvPr>
        </p:nvSpPr>
        <p:spPr/>
        <p:txBody>
          <a:bodyPr>
            <a:normAutofit/>
          </a:bodyPr>
          <a:lstStyle/>
          <a:p>
            <a:r>
              <a:rPr lang="en-US" dirty="0"/>
              <a:t>If FINTEPLA is coadministered with stiripentol plus clobazam, the maximum daily dosage of FINTEPLA </a:t>
            </a:r>
            <a:br>
              <a:rPr lang="en-US" dirty="0"/>
            </a:br>
            <a:r>
              <a:rPr lang="en-US" dirty="0"/>
              <a:t>is 0.2 mg/kg twice daily, with a maximum total daily </a:t>
            </a:r>
            <a:br>
              <a:rPr lang="en-US" dirty="0"/>
            </a:br>
            <a:r>
              <a:rPr lang="en-US" dirty="0"/>
              <a:t>dosage of ___________ .</a:t>
            </a:r>
          </a:p>
          <a:p>
            <a:pPr lvl="1"/>
            <a:r>
              <a:rPr lang="en-US" dirty="0"/>
              <a:t>9 mg</a:t>
            </a:r>
          </a:p>
          <a:p>
            <a:pPr lvl="1"/>
            <a:r>
              <a:rPr lang="en-US" b="1" dirty="0"/>
              <a:t>17 mg</a:t>
            </a:r>
          </a:p>
          <a:p>
            <a:pPr lvl="1"/>
            <a:r>
              <a:rPr lang="en-US" dirty="0"/>
              <a:t>24 mg</a:t>
            </a:r>
          </a:p>
          <a:p>
            <a:pPr lvl="1"/>
            <a:r>
              <a:rPr lang="en-US" dirty="0"/>
              <a:t>30 mg</a:t>
            </a:r>
          </a:p>
        </p:txBody>
      </p:sp>
      <p:sp>
        <p:nvSpPr>
          <p:cNvPr id="60" name="Title 59">
            <a:extLst>
              <a:ext uri="{FF2B5EF4-FFF2-40B4-BE49-F238E27FC236}">
                <a16:creationId xmlns:a16="http://schemas.microsoft.com/office/drawing/2014/main" id="{C21D1C03-9CD8-4E81-90EF-66F351E1884A}"/>
              </a:ext>
            </a:extLst>
          </p:cNvPr>
          <p:cNvSpPr>
            <a:spLocks noGrp="1"/>
          </p:cNvSpPr>
          <p:nvPr>
            <p:ph type="title"/>
          </p:nvPr>
        </p:nvSpPr>
        <p:spPr/>
        <p:txBody>
          <a:bodyPr/>
          <a:lstStyle/>
          <a:p>
            <a:r>
              <a:rPr lang="en-US" dirty="0"/>
              <a:t>Knowledge Check</a:t>
            </a:r>
          </a:p>
        </p:txBody>
      </p:sp>
      <p:sp>
        <p:nvSpPr>
          <p:cNvPr id="61" name="object 32">
            <a:extLst>
              <a:ext uri="{FF2B5EF4-FFF2-40B4-BE49-F238E27FC236}">
                <a16:creationId xmlns:a16="http://schemas.microsoft.com/office/drawing/2014/main" id="{9E40F1B8-D9AB-47AD-859F-D35636E58024}"/>
              </a:ext>
            </a:extLst>
          </p:cNvPr>
          <p:cNvSpPr txBox="1"/>
          <p:nvPr/>
        </p:nvSpPr>
        <p:spPr>
          <a:xfrm>
            <a:off x="561678" y="3518872"/>
            <a:ext cx="163195" cy="203200"/>
          </a:xfrm>
          <a:prstGeom prst="rect">
            <a:avLst/>
          </a:prstGeom>
        </p:spPr>
        <p:txBody>
          <a:bodyPr vert="horz" wrap="square" lIns="0" tIns="0" rIns="0" bIns="0" rtlCol="0">
            <a:spAutoFit/>
          </a:bodyPr>
          <a:lstStyle/>
          <a:p>
            <a:pPr>
              <a:lnSpc>
                <a:spcPts val="1585"/>
              </a:lnSpc>
            </a:pPr>
            <a:r>
              <a:rPr sz="1450" spc="-10" dirty="0">
                <a:solidFill>
                  <a:srgbClr val="4B8B2B"/>
                </a:solidFill>
                <a:latin typeface="Wingdings"/>
                <a:cs typeface="Wingdings"/>
              </a:rPr>
              <a:t></a:t>
            </a:r>
            <a:endParaRPr sz="1450">
              <a:latin typeface="Wingdings"/>
              <a:cs typeface="Wingdings"/>
            </a:endParaRPr>
          </a:p>
        </p:txBody>
      </p:sp>
      <p:sp>
        <p:nvSpPr>
          <p:cNvPr id="62" name="object 33">
            <a:extLst>
              <a:ext uri="{FF2B5EF4-FFF2-40B4-BE49-F238E27FC236}">
                <a16:creationId xmlns:a16="http://schemas.microsoft.com/office/drawing/2014/main" id="{D056DCCA-9190-46EC-A8C1-10C670B781CB}"/>
              </a:ext>
            </a:extLst>
          </p:cNvPr>
          <p:cNvSpPr txBox="1"/>
          <p:nvPr/>
        </p:nvSpPr>
        <p:spPr>
          <a:xfrm>
            <a:off x="561678" y="4037032"/>
            <a:ext cx="163195" cy="203200"/>
          </a:xfrm>
          <a:prstGeom prst="rect">
            <a:avLst/>
          </a:prstGeom>
        </p:spPr>
        <p:txBody>
          <a:bodyPr vert="horz" wrap="square" lIns="0" tIns="0" rIns="0" bIns="0" rtlCol="0">
            <a:spAutoFit/>
          </a:bodyPr>
          <a:lstStyle/>
          <a:p>
            <a:pPr>
              <a:lnSpc>
                <a:spcPts val="1585"/>
              </a:lnSpc>
            </a:pPr>
            <a:r>
              <a:rPr sz="1450" spc="-10" dirty="0">
                <a:solidFill>
                  <a:srgbClr val="4B8B2B"/>
                </a:solidFill>
                <a:latin typeface="Wingdings"/>
                <a:cs typeface="Wingdings"/>
              </a:rPr>
              <a:t></a:t>
            </a:r>
            <a:endParaRPr sz="1450">
              <a:latin typeface="Wingdings"/>
              <a:cs typeface="Wingdings"/>
            </a:endParaRPr>
          </a:p>
        </p:txBody>
      </p:sp>
      <p:sp>
        <p:nvSpPr>
          <p:cNvPr id="63" name="object 34">
            <a:extLst>
              <a:ext uri="{FF2B5EF4-FFF2-40B4-BE49-F238E27FC236}">
                <a16:creationId xmlns:a16="http://schemas.microsoft.com/office/drawing/2014/main" id="{AD7ECC87-7415-481C-A115-A5512E1F108E}"/>
              </a:ext>
            </a:extLst>
          </p:cNvPr>
          <p:cNvSpPr txBox="1"/>
          <p:nvPr/>
        </p:nvSpPr>
        <p:spPr>
          <a:xfrm>
            <a:off x="561678" y="4555192"/>
            <a:ext cx="163195" cy="203200"/>
          </a:xfrm>
          <a:prstGeom prst="rect">
            <a:avLst/>
          </a:prstGeom>
        </p:spPr>
        <p:txBody>
          <a:bodyPr vert="horz" wrap="square" lIns="0" tIns="0" rIns="0" bIns="0" rtlCol="0">
            <a:spAutoFit/>
          </a:bodyPr>
          <a:lstStyle/>
          <a:p>
            <a:pPr>
              <a:lnSpc>
                <a:spcPts val="1585"/>
              </a:lnSpc>
            </a:pPr>
            <a:r>
              <a:rPr sz="1450" spc="-10" dirty="0">
                <a:solidFill>
                  <a:srgbClr val="4B8B2B"/>
                </a:solidFill>
                <a:latin typeface="Wingdings"/>
                <a:cs typeface="Wingdings"/>
              </a:rPr>
              <a:t></a:t>
            </a:r>
            <a:endParaRPr sz="1450">
              <a:latin typeface="Wingdings"/>
              <a:cs typeface="Wingdings"/>
            </a:endParaRPr>
          </a:p>
        </p:txBody>
      </p:sp>
      <p:sp>
        <p:nvSpPr>
          <p:cNvPr id="64" name="object 35">
            <a:extLst>
              <a:ext uri="{FF2B5EF4-FFF2-40B4-BE49-F238E27FC236}">
                <a16:creationId xmlns:a16="http://schemas.microsoft.com/office/drawing/2014/main" id="{65320EA6-9E96-4117-84B5-F5B14678311A}"/>
              </a:ext>
            </a:extLst>
          </p:cNvPr>
          <p:cNvSpPr txBox="1"/>
          <p:nvPr/>
        </p:nvSpPr>
        <p:spPr>
          <a:xfrm>
            <a:off x="561678" y="5073352"/>
            <a:ext cx="163195" cy="203200"/>
          </a:xfrm>
          <a:prstGeom prst="rect">
            <a:avLst/>
          </a:prstGeom>
        </p:spPr>
        <p:txBody>
          <a:bodyPr vert="horz" wrap="square" lIns="0" tIns="0" rIns="0" bIns="0" rtlCol="0">
            <a:spAutoFit/>
          </a:bodyPr>
          <a:lstStyle/>
          <a:p>
            <a:pPr>
              <a:lnSpc>
                <a:spcPts val="1585"/>
              </a:lnSpc>
            </a:pPr>
            <a:r>
              <a:rPr sz="1450" spc="-10" dirty="0">
                <a:solidFill>
                  <a:srgbClr val="4B8B2B"/>
                </a:solidFill>
                <a:latin typeface="Wingdings"/>
                <a:cs typeface="Wingdings"/>
              </a:rPr>
              <a:t></a:t>
            </a:r>
            <a:endParaRPr sz="1450">
              <a:latin typeface="Wingdings"/>
              <a:cs typeface="Wingdings"/>
            </a:endParaRPr>
          </a:p>
        </p:txBody>
      </p:sp>
      <p:sp>
        <p:nvSpPr>
          <p:cNvPr id="65" name="object 38">
            <a:extLst>
              <a:ext uri="{FF2B5EF4-FFF2-40B4-BE49-F238E27FC236}">
                <a16:creationId xmlns:a16="http://schemas.microsoft.com/office/drawing/2014/main" id="{C2061545-450C-4710-946F-6454A539512B}"/>
              </a:ext>
            </a:extLst>
          </p:cNvPr>
          <p:cNvSpPr/>
          <p:nvPr/>
        </p:nvSpPr>
        <p:spPr>
          <a:xfrm>
            <a:off x="381215" y="3379741"/>
            <a:ext cx="479425" cy="401955"/>
          </a:xfrm>
          <a:custGeom>
            <a:avLst/>
            <a:gdLst/>
            <a:ahLst/>
            <a:cxnLst/>
            <a:rect l="l" t="t" r="r" b="b"/>
            <a:pathLst>
              <a:path w="479425" h="401954">
                <a:moveTo>
                  <a:pt x="478867" y="0"/>
                </a:moveTo>
                <a:lnTo>
                  <a:pt x="0" y="0"/>
                </a:lnTo>
                <a:lnTo>
                  <a:pt x="0" y="401906"/>
                </a:lnTo>
                <a:lnTo>
                  <a:pt x="478867" y="401906"/>
                </a:lnTo>
                <a:lnTo>
                  <a:pt x="478867" y="0"/>
                </a:lnTo>
                <a:close/>
              </a:path>
            </a:pathLst>
          </a:custGeom>
          <a:solidFill>
            <a:srgbClr val="FFFFFF"/>
          </a:solidFill>
        </p:spPr>
        <p:txBody>
          <a:bodyPr wrap="square" lIns="0" tIns="0" rIns="0" bIns="0" rtlCol="0"/>
          <a:lstStyle/>
          <a:p>
            <a:endParaRPr/>
          </a:p>
        </p:txBody>
      </p:sp>
      <p:grpSp>
        <p:nvGrpSpPr>
          <p:cNvPr id="66" name="object 39">
            <a:extLst>
              <a:ext uri="{FF2B5EF4-FFF2-40B4-BE49-F238E27FC236}">
                <a16:creationId xmlns:a16="http://schemas.microsoft.com/office/drawing/2014/main" id="{2AC55B2D-BD9A-4150-B83C-40B6874D2801}"/>
              </a:ext>
            </a:extLst>
          </p:cNvPr>
          <p:cNvGrpSpPr/>
          <p:nvPr/>
        </p:nvGrpSpPr>
        <p:grpSpPr>
          <a:xfrm>
            <a:off x="393915" y="3392441"/>
            <a:ext cx="454025" cy="376555"/>
            <a:chOff x="286339" y="3142448"/>
            <a:chExt cx="454025" cy="376555"/>
          </a:xfrm>
        </p:grpSpPr>
        <p:sp>
          <p:nvSpPr>
            <p:cNvPr id="67" name="object 40">
              <a:extLst>
                <a:ext uri="{FF2B5EF4-FFF2-40B4-BE49-F238E27FC236}">
                  <a16:creationId xmlns:a16="http://schemas.microsoft.com/office/drawing/2014/main" id="{6D16188B-930F-44EE-B7B4-1F21AA3BAC28}"/>
                </a:ext>
              </a:extLst>
            </p:cNvPr>
            <p:cNvSpPr/>
            <p:nvPr/>
          </p:nvSpPr>
          <p:spPr>
            <a:xfrm>
              <a:off x="286339" y="3142448"/>
              <a:ext cx="454025" cy="376555"/>
            </a:xfrm>
            <a:custGeom>
              <a:avLst/>
              <a:gdLst/>
              <a:ahLst/>
              <a:cxnLst/>
              <a:rect l="l" t="t" r="r" b="b"/>
              <a:pathLst>
                <a:path w="454025" h="376554">
                  <a:moveTo>
                    <a:pt x="453467" y="0"/>
                  </a:moveTo>
                  <a:lnTo>
                    <a:pt x="0" y="0"/>
                  </a:lnTo>
                  <a:lnTo>
                    <a:pt x="0" y="376506"/>
                  </a:lnTo>
                  <a:lnTo>
                    <a:pt x="12700" y="363806"/>
                  </a:lnTo>
                  <a:lnTo>
                    <a:pt x="12700" y="12700"/>
                  </a:lnTo>
                  <a:lnTo>
                    <a:pt x="440767" y="12700"/>
                  </a:lnTo>
                  <a:lnTo>
                    <a:pt x="453467" y="0"/>
                  </a:lnTo>
                  <a:close/>
                </a:path>
              </a:pathLst>
            </a:custGeom>
            <a:solidFill>
              <a:srgbClr val="7F7F7F"/>
            </a:solidFill>
          </p:spPr>
          <p:txBody>
            <a:bodyPr wrap="square" lIns="0" tIns="0" rIns="0" bIns="0" rtlCol="0"/>
            <a:lstStyle/>
            <a:p>
              <a:endParaRPr/>
            </a:p>
          </p:txBody>
        </p:sp>
        <p:sp>
          <p:nvSpPr>
            <p:cNvPr id="68" name="object 41">
              <a:extLst>
                <a:ext uri="{FF2B5EF4-FFF2-40B4-BE49-F238E27FC236}">
                  <a16:creationId xmlns:a16="http://schemas.microsoft.com/office/drawing/2014/main" id="{0742F48D-F3EA-4716-AB8D-7DB085EAC037}"/>
                </a:ext>
              </a:extLst>
            </p:cNvPr>
            <p:cNvSpPr/>
            <p:nvPr/>
          </p:nvSpPr>
          <p:spPr>
            <a:xfrm>
              <a:off x="286339" y="3142448"/>
              <a:ext cx="454025" cy="376555"/>
            </a:xfrm>
            <a:custGeom>
              <a:avLst/>
              <a:gdLst/>
              <a:ahLst/>
              <a:cxnLst/>
              <a:rect l="l" t="t" r="r" b="b"/>
              <a:pathLst>
                <a:path w="454025" h="376554">
                  <a:moveTo>
                    <a:pt x="453467" y="0"/>
                  </a:moveTo>
                  <a:lnTo>
                    <a:pt x="440767" y="12700"/>
                  </a:lnTo>
                  <a:lnTo>
                    <a:pt x="440767" y="363806"/>
                  </a:lnTo>
                  <a:lnTo>
                    <a:pt x="12700" y="363806"/>
                  </a:lnTo>
                  <a:lnTo>
                    <a:pt x="0" y="376506"/>
                  </a:lnTo>
                  <a:lnTo>
                    <a:pt x="453467" y="376506"/>
                  </a:lnTo>
                  <a:lnTo>
                    <a:pt x="453467" y="0"/>
                  </a:lnTo>
                  <a:close/>
                </a:path>
              </a:pathLst>
            </a:custGeom>
            <a:solidFill>
              <a:srgbClr val="BFBFBF"/>
            </a:solidFill>
          </p:spPr>
          <p:txBody>
            <a:bodyPr wrap="square" lIns="0" tIns="0" rIns="0" bIns="0" rtlCol="0"/>
            <a:lstStyle/>
            <a:p>
              <a:endParaRPr/>
            </a:p>
          </p:txBody>
        </p:sp>
      </p:grpSp>
      <p:sp>
        <p:nvSpPr>
          <p:cNvPr id="69" name="object 42">
            <a:extLst>
              <a:ext uri="{FF2B5EF4-FFF2-40B4-BE49-F238E27FC236}">
                <a16:creationId xmlns:a16="http://schemas.microsoft.com/office/drawing/2014/main" id="{744D0E62-F2F2-48B6-8E74-A38C375D6D73}"/>
              </a:ext>
            </a:extLst>
          </p:cNvPr>
          <p:cNvSpPr/>
          <p:nvPr/>
        </p:nvSpPr>
        <p:spPr>
          <a:xfrm>
            <a:off x="381215" y="3901368"/>
            <a:ext cx="479425" cy="401955"/>
          </a:xfrm>
          <a:custGeom>
            <a:avLst/>
            <a:gdLst/>
            <a:ahLst/>
            <a:cxnLst/>
            <a:rect l="l" t="t" r="r" b="b"/>
            <a:pathLst>
              <a:path w="479425" h="401954">
                <a:moveTo>
                  <a:pt x="478867" y="0"/>
                </a:moveTo>
                <a:lnTo>
                  <a:pt x="0" y="0"/>
                </a:lnTo>
                <a:lnTo>
                  <a:pt x="0" y="401906"/>
                </a:lnTo>
                <a:lnTo>
                  <a:pt x="478867" y="401906"/>
                </a:lnTo>
                <a:lnTo>
                  <a:pt x="478867" y="0"/>
                </a:lnTo>
                <a:close/>
              </a:path>
            </a:pathLst>
          </a:custGeom>
          <a:solidFill>
            <a:srgbClr val="FFFFFF"/>
          </a:solidFill>
        </p:spPr>
        <p:txBody>
          <a:bodyPr wrap="square" lIns="0" tIns="0" rIns="0" bIns="0" rtlCol="0"/>
          <a:lstStyle/>
          <a:p>
            <a:endParaRPr/>
          </a:p>
        </p:txBody>
      </p:sp>
      <p:grpSp>
        <p:nvGrpSpPr>
          <p:cNvPr id="70" name="object 43">
            <a:extLst>
              <a:ext uri="{FF2B5EF4-FFF2-40B4-BE49-F238E27FC236}">
                <a16:creationId xmlns:a16="http://schemas.microsoft.com/office/drawing/2014/main" id="{24E7B982-0FAD-401C-90EA-5D613F465251}"/>
              </a:ext>
            </a:extLst>
          </p:cNvPr>
          <p:cNvGrpSpPr/>
          <p:nvPr/>
        </p:nvGrpSpPr>
        <p:grpSpPr>
          <a:xfrm>
            <a:off x="393915" y="3914068"/>
            <a:ext cx="454025" cy="376555"/>
            <a:chOff x="286339" y="3664075"/>
            <a:chExt cx="454025" cy="376555"/>
          </a:xfrm>
        </p:grpSpPr>
        <p:sp>
          <p:nvSpPr>
            <p:cNvPr id="71" name="object 44">
              <a:extLst>
                <a:ext uri="{FF2B5EF4-FFF2-40B4-BE49-F238E27FC236}">
                  <a16:creationId xmlns:a16="http://schemas.microsoft.com/office/drawing/2014/main" id="{F8F50E87-A7D2-4C1D-97EF-DDBD89F3B1B3}"/>
                </a:ext>
              </a:extLst>
            </p:cNvPr>
            <p:cNvSpPr/>
            <p:nvPr/>
          </p:nvSpPr>
          <p:spPr>
            <a:xfrm>
              <a:off x="286339" y="3664075"/>
              <a:ext cx="454025" cy="376555"/>
            </a:xfrm>
            <a:custGeom>
              <a:avLst/>
              <a:gdLst/>
              <a:ahLst/>
              <a:cxnLst/>
              <a:rect l="l" t="t" r="r" b="b"/>
              <a:pathLst>
                <a:path w="454025" h="376554">
                  <a:moveTo>
                    <a:pt x="453467" y="0"/>
                  </a:moveTo>
                  <a:lnTo>
                    <a:pt x="0" y="0"/>
                  </a:lnTo>
                  <a:lnTo>
                    <a:pt x="0" y="376506"/>
                  </a:lnTo>
                  <a:lnTo>
                    <a:pt x="12700" y="363806"/>
                  </a:lnTo>
                  <a:lnTo>
                    <a:pt x="12700" y="12699"/>
                  </a:lnTo>
                  <a:lnTo>
                    <a:pt x="440767" y="12699"/>
                  </a:lnTo>
                  <a:lnTo>
                    <a:pt x="453467" y="0"/>
                  </a:lnTo>
                  <a:close/>
                </a:path>
              </a:pathLst>
            </a:custGeom>
            <a:solidFill>
              <a:srgbClr val="7F7F7F"/>
            </a:solidFill>
          </p:spPr>
          <p:txBody>
            <a:bodyPr wrap="square" lIns="0" tIns="0" rIns="0" bIns="0" rtlCol="0"/>
            <a:lstStyle/>
            <a:p>
              <a:endParaRPr/>
            </a:p>
          </p:txBody>
        </p:sp>
        <p:sp>
          <p:nvSpPr>
            <p:cNvPr id="72" name="object 45">
              <a:extLst>
                <a:ext uri="{FF2B5EF4-FFF2-40B4-BE49-F238E27FC236}">
                  <a16:creationId xmlns:a16="http://schemas.microsoft.com/office/drawing/2014/main" id="{66F6660D-4BDA-4C05-A6FA-22249F0B5ED3}"/>
                </a:ext>
              </a:extLst>
            </p:cNvPr>
            <p:cNvSpPr/>
            <p:nvPr/>
          </p:nvSpPr>
          <p:spPr>
            <a:xfrm>
              <a:off x="286339" y="3664075"/>
              <a:ext cx="454025" cy="376555"/>
            </a:xfrm>
            <a:custGeom>
              <a:avLst/>
              <a:gdLst/>
              <a:ahLst/>
              <a:cxnLst/>
              <a:rect l="l" t="t" r="r" b="b"/>
              <a:pathLst>
                <a:path w="454025" h="376554">
                  <a:moveTo>
                    <a:pt x="453467" y="0"/>
                  </a:moveTo>
                  <a:lnTo>
                    <a:pt x="440767" y="12699"/>
                  </a:lnTo>
                  <a:lnTo>
                    <a:pt x="440767" y="363806"/>
                  </a:lnTo>
                  <a:lnTo>
                    <a:pt x="12700" y="363806"/>
                  </a:lnTo>
                  <a:lnTo>
                    <a:pt x="0" y="376506"/>
                  </a:lnTo>
                  <a:lnTo>
                    <a:pt x="453467" y="376506"/>
                  </a:lnTo>
                  <a:lnTo>
                    <a:pt x="453467" y="0"/>
                  </a:lnTo>
                  <a:close/>
                </a:path>
              </a:pathLst>
            </a:custGeom>
            <a:solidFill>
              <a:srgbClr val="BFBFBF"/>
            </a:solidFill>
          </p:spPr>
          <p:txBody>
            <a:bodyPr wrap="square" lIns="0" tIns="0" rIns="0" bIns="0" rtlCol="0"/>
            <a:lstStyle/>
            <a:p>
              <a:endParaRPr/>
            </a:p>
          </p:txBody>
        </p:sp>
      </p:grpSp>
      <p:sp>
        <p:nvSpPr>
          <p:cNvPr id="73" name="object 46">
            <a:extLst>
              <a:ext uri="{FF2B5EF4-FFF2-40B4-BE49-F238E27FC236}">
                <a16:creationId xmlns:a16="http://schemas.microsoft.com/office/drawing/2014/main" id="{18EE8E01-061C-49F0-BF02-24DA8BC5418A}"/>
              </a:ext>
            </a:extLst>
          </p:cNvPr>
          <p:cNvSpPr/>
          <p:nvPr/>
        </p:nvSpPr>
        <p:spPr>
          <a:xfrm>
            <a:off x="381215" y="4440089"/>
            <a:ext cx="479425" cy="401955"/>
          </a:xfrm>
          <a:custGeom>
            <a:avLst/>
            <a:gdLst/>
            <a:ahLst/>
            <a:cxnLst/>
            <a:rect l="l" t="t" r="r" b="b"/>
            <a:pathLst>
              <a:path w="479425" h="401954">
                <a:moveTo>
                  <a:pt x="478867" y="0"/>
                </a:moveTo>
                <a:lnTo>
                  <a:pt x="0" y="0"/>
                </a:lnTo>
                <a:lnTo>
                  <a:pt x="0" y="401906"/>
                </a:lnTo>
                <a:lnTo>
                  <a:pt x="478867" y="401906"/>
                </a:lnTo>
                <a:lnTo>
                  <a:pt x="478867" y="0"/>
                </a:lnTo>
                <a:close/>
              </a:path>
            </a:pathLst>
          </a:custGeom>
          <a:solidFill>
            <a:srgbClr val="FFFFFF"/>
          </a:solidFill>
        </p:spPr>
        <p:txBody>
          <a:bodyPr wrap="square" lIns="0" tIns="0" rIns="0" bIns="0" rtlCol="0"/>
          <a:lstStyle/>
          <a:p>
            <a:endParaRPr/>
          </a:p>
        </p:txBody>
      </p:sp>
      <p:grpSp>
        <p:nvGrpSpPr>
          <p:cNvPr id="74" name="object 47">
            <a:extLst>
              <a:ext uri="{FF2B5EF4-FFF2-40B4-BE49-F238E27FC236}">
                <a16:creationId xmlns:a16="http://schemas.microsoft.com/office/drawing/2014/main" id="{40F90508-7CF0-4450-B9A6-2D1C01766399}"/>
              </a:ext>
            </a:extLst>
          </p:cNvPr>
          <p:cNvGrpSpPr/>
          <p:nvPr/>
        </p:nvGrpSpPr>
        <p:grpSpPr>
          <a:xfrm>
            <a:off x="393915" y="4452789"/>
            <a:ext cx="454025" cy="376555"/>
            <a:chOff x="286339" y="4202796"/>
            <a:chExt cx="454025" cy="376555"/>
          </a:xfrm>
        </p:grpSpPr>
        <p:sp>
          <p:nvSpPr>
            <p:cNvPr id="75" name="object 48">
              <a:extLst>
                <a:ext uri="{FF2B5EF4-FFF2-40B4-BE49-F238E27FC236}">
                  <a16:creationId xmlns:a16="http://schemas.microsoft.com/office/drawing/2014/main" id="{48E98873-DB19-4E1B-A98E-3DB73CF3D984}"/>
                </a:ext>
              </a:extLst>
            </p:cNvPr>
            <p:cNvSpPr/>
            <p:nvPr/>
          </p:nvSpPr>
          <p:spPr>
            <a:xfrm>
              <a:off x="286339" y="4202796"/>
              <a:ext cx="454025" cy="376555"/>
            </a:xfrm>
            <a:custGeom>
              <a:avLst/>
              <a:gdLst/>
              <a:ahLst/>
              <a:cxnLst/>
              <a:rect l="l" t="t" r="r" b="b"/>
              <a:pathLst>
                <a:path w="454025" h="376554">
                  <a:moveTo>
                    <a:pt x="453467" y="0"/>
                  </a:moveTo>
                  <a:lnTo>
                    <a:pt x="0" y="0"/>
                  </a:lnTo>
                  <a:lnTo>
                    <a:pt x="0" y="376506"/>
                  </a:lnTo>
                  <a:lnTo>
                    <a:pt x="12700" y="363806"/>
                  </a:lnTo>
                  <a:lnTo>
                    <a:pt x="12700" y="12699"/>
                  </a:lnTo>
                  <a:lnTo>
                    <a:pt x="440767" y="12699"/>
                  </a:lnTo>
                  <a:lnTo>
                    <a:pt x="453467" y="0"/>
                  </a:lnTo>
                  <a:close/>
                </a:path>
              </a:pathLst>
            </a:custGeom>
            <a:solidFill>
              <a:srgbClr val="7F7F7F"/>
            </a:solidFill>
          </p:spPr>
          <p:txBody>
            <a:bodyPr wrap="square" lIns="0" tIns="0" rIns="0" bIns="0" rtlCol="0"/>
            <a:lstStyle/>
            <a:p>
              <a:endParaRPr/>
            </a:p>
          </p:txBody>
        </p:sp>
        <p:sp>
          <p:nvSpPr>
            <p:cNvPr id="76" name="object 49">
              <a:extLst>
                <a:ext uri="{FF2B5EF4-FFF2-40B4-BE49-F238E27FC236}">
                  <a16:creationId xmlns:a16="http://schemas.microsoft.com/office/drawing/2014/main" id="{BE87BB89-B602-48A3-8B31-FEED41D613DA}"/>
                </a:ext>
              </a:extLst>
            </p:cNvPr>
            <p:cNvSpPr/>
            <p:nvPr/>
          </p:nvSpPr>
          <p:spPr>
            <a:xfrm>
              <a:off x="286339" y="4202796"/>
              <a:ext cx="454025" cy="376555"/>
            </a:xfrm>
            <a:custGeom>
              <a:avLst/>
              <a:gdLst/>
              <a:ahLst/>
              <a:cxnLst/>
              <a:rect l="l" t="t" r="r" b="b"/>
              <a:pathLst>
                <a:path w="454025" h="376554">
                  <a:moveTo>
                    <a:pt x="453467" y="0"/>
                  </a:moveTo>
                  <a:lnTo>
                    <a:pt x="440767" y="12699"/>
                  </a:lnTo>
                  <a:lnTo>
                    <a:pt x="440767" y="363806"/>
                  </a:lnTo>
                  <a:lnTo>
                    <a:pt x="12700" y="363806"/>
                  </a:lnTo>
                  <a:lnTo>
                    <a:pt x="0" y="376506"/>
                  </a:lnTo>
                  <a:lnTo>
                    <a:pt x="453467" y="376506"/>
                  </a:lnTo>
                  <a:lnTo>
                    <a:pt x="453467" y="0"/>
                  </a:lnTo>
                  <a:close/>
                </a:path>
              </a:pathLst>
            </a:custGeom>
            <a:solidFill>
              <a:srgbClr val="BFBFBF"/>
            </a:solidFill>
          </p:spPr>
          <p:txBody>
            <a:bodyPr wrap="square" lIns="0" tIns="0" rIns="0" bIns="0" rtlCol="0"/>
            <a:lstStyle/>
            <a:p>
              <a:endParaRPr/>
            </a:p>
          </p:txBody>
        </p:sp>
      </p:grpSp>
      <p:sp>
        <p:nvSpPr>
          <p:cNvPr id="77" name="object 50">
            <a:extLst>
              <a:ext uri="{FF2B5EF4-FFF2-40B4-BE49-F238E27FC236}">
                <a16:creationId xmlns:a16="http://schemas.microsoft.com/office/drawing/2014/main" id="{69B24EF9-A4C4-438A-860B-1E675F882ED1}"/>
              </a:ext>
            </a:extLst>
          </p:cNvPr>
          <p:cNvSpPr/>
          <p:nvPr/>
        </p:nvSpPr>
        <p:spPr>
          <a:xfrm>
            <a:off x="381215" y="4936063"/>
            <a:ext cx="479425" cy="401955"/>
          </a:xfrm>
          <a:custGeom>
            <a:avLst/>
            <a:gdLst/>
            <a:ahLst/>
            <a:cxnLst/>
            <a:rect l="l" t="t" r="r" b="b"/>
            <a:pathLst>
              <a:path w="479425" h="401954">
                <a:moveTo>
                  <a:pt x="478867" y="0"/>
                </a:moveTo>
                <a:lnTo>
                  <a:pt x="0" y="0"/>
                </a:lnTo>
                <a:lnTo>
                  <a:pt x="0" y="401906"/>
                </a:lnTo>
                <a:lnTo>
                  <a:pt x="478867" y="401906"/>
                </a:lnTo>
                <a:lnTo>
                  <a:pt x="478867" y="0"/>
                </a:lnTo>
                <a:close/>
              </a:path>
            </a:pathLst>
          </a:custGeom>
          <a:solidFill>
            <a:srgbClr val="FFFFFF"/>
          </a:solidFill>
        </p:spPr>
        <p:txBody>
          <a:bodyPr wrap="square" lIns="0" tIns="0" rIns="0" bIns="0" rtlCol="0"/>
          <a:lstStyle/>
          <a:p>
            <a:endParaRPr/>
          </a:p>
        </p:txBody>
      </p:sp>
      <p:grpSp>
        <p:nvGrpSpPr>
          <p:cNvPr id="78" name="object 51">
            <a:extLst>
              <a:ext uri="{FF2B5EF4-FFF2-40B4-BE49-F238E27FC236}">
                <a16:creationId xmlns:a16="http://schemas.microsoft.com/office/drawing/2014/main" id="{F1715E2A-F53A-4F72-A5F9-EDF41587E6EF}"/>
              </a:ext>
            </a:extLst>
          </p:cNvPr>
          <p:cNvGrpSpPr/>
          <p:nvPr/>
        </p:nvGrpSpPr>
        <p:grpSpPr>
          <a:xfrm>
            <a:off x="393915" y="4948763"/>
            <a:ext cx="454025" cy="376555"/>
            <a:chOff x="286339" y="4698770"/>
            <a:chExt cx="454025" cy="376555"/>
          </a:xfrm>
        </p:grpSpPr>
        <p:sp>
          <p:nvSpPr>
            <p:cNvPr id="79" name="object 52">
              <a:extLst>
                <a:ext uri="{FF2B5EF4-FFF2-40B4-BE49-F238E27FC236}">
                  <a16:creationId xmlns:a16="http://schemas.microsoft.com/office/drawing/2014/main" id="{194EE9B8-9CD9-422A-970C-937EB057F888}"/>
                </a:ext>
              </a:extLst>
            </p:cNvPr>
            <p:cNvSpPr/>
            <p:nvPr/>
          </p:nvSpPr>
          <p:spPr>
            <a:xfrm>
              <a:off x="286339" y="4698770"/>
              <a:ext cx="454025" cy="376555"/>
            </a:xfrm>
            <a:custGeom>
              <a:avLst/>
              <a:gdLst/>
              <a:ahLst/>
              <a:cxnLst/>
              <a:rect l="l" t="t" r="r" b="b"/>
              <a:pathLst>
                <a:path w="454025" h="376554">
                  <a:moveTo>
                    <a:pt x="453467" y="0"/>
                  </a:moveTo>
                  <a:lnTo>
                    <a:pt x="0" y="0"/>
                  </a:lnTo>
                  <a:lnTo>
                    <a:pt x="0" y="376506"/>
                  </a:lnTo>
                  <a:lnTo>
                    <a:pt x="12700" y="363806"/>
                  </a:lnTo>
                  <a:lnTo>
                    <a:pt x="12700" y="12699"/>
                  </a:lnTo>
                  <a:lnTo>
                    <a:pt x="440767" y="12699"/>
                  </a:lnTo>
                  <a:lnTo>
                    <a:pt x="453467" y="0"/>
                  </a:lnTo>
                  <a:close/>
                </a:path>
              </a:pathLst>
            </a:custGeom>
            <a:solidFill>
              <a:srgbClr val="7F7F7F"/>
            </a:solidFill>
          </p:spPr>
          <p:txBody>
            <a:bodyPr wrap="square" lIns="0" tIns="0" rIns="0" bIns="0" rtlCol="0"/>
            <a:lstStyle/>
            <a:p>
              <a:endParaRPr/>
            </a:p>
          </p:txBody>
        </p:sp>
        <p:sp>
          <p:nvSpPr>
            <p:cNvPr id="80" name="object 53">
              <a:extLst>
                <a:ext uri="{FF2B5EF4-FFF2-40B4-BE49-F238E27FC236}">
                  <a16:creationId xmlns:a16="http://schemas.microsoft.com/office/drawing/2014/main" id="{0933DA50-1AB6-4249-B22E-BDC40730B360}"/>
                </a:ext>
              </a:extLst>
            </p:cNvPr>
            <p:cNvSpPr/>
            <p:nvPr/>
          </p:nvSpPr>
          <p:spPr>
            <a:xfrm>
              <a:off x="286339" y="4698770"/>
              <a:ext cx="454025" cy="376555"/>
            </a:xfrm>
            <a:custGeom>
              <a:avLst/>
              <a:gdLst/>
              <a:ahLst/>
              <a:cxnLst/>
              <a:rect l="l" t="t" r="r" b="b"/>
              <a:pathLst>
                <a:path w="454025" h="376554">
                  <a:moveTo>
                    <a:pt x="453467" y="0"/>
                  </a:moveTo>
                  <a:lnTo>
                    <a:pt x="440767" y="12699"/>
                  </a:lnTo>
                  <a:lnTo>
                    <a:pt x="440767" y="363806"/>
                  </a:lnTo>
                  <a:lnTo>
                    <a:pt x="12700" y="363806"/>
                  </a:lnTo>
                  <a:lnTo>
                    <a:pt x="0" y="376506"/>
                  </a:lnTo>
                  <a:lnTo>
                    <a:pt x="453467" y="376506"/>
                  </a:lnTo>
                  <a:lnTo>
                    <a:pt x="453467" y="0"/>
                  </a:lnTo>
                  <a:close/>
                </a:path>
              </a:pathLst>
            </a:custGeom>
            <a:solidFill>
              <a:srgbClr val="BFBFBF"/>
            </a:solidFill>
          </p:spPr>
          <p:txBody>
            <a:bodyPr wrap="square" lIns="0" tIns="0" rIns="0" bIns="0" rtlCol="0"/>
            <a:lstStyle/>
            <a:p>
              <a:endParaRPr/>
            </a:p>
          </p:txBody>
        </p:sp>
      </p:grpSp>
      <p:sp>
        <p:nvSpPr>
          <p:cNvPr id="81" name="TextBox 80">
            <a:extLst>
              <a:ext uri="{FF2B5EF4-FFF2-40B4-BE49-F238E27FC236}">
                <a16:creationId xmlns:a16="http://schemas.microsoft.com/office/drawing/2014/main" id="{CD3D45AD-DE92-43AC-967B-9713DEF21AAB}"/>
              </a:ext>
            </a:extLst>
          </p:cNvPr>
          <p:cNvSpPr txBox="1"/>
          <p:nvPr/>
        </p:nvSpPr>
        <p:spPr>
          <a:xfrm>
            <a:off x="352436" y="3835905"/>
            <a:ext cx="479425" cy="646331"/>
          </a:xfrm>
          <a:prstGeom prst="rect">
            <a:avLst/>
          </a:prstGeom>
          <a:noFill/>
        </p:spPr>
        <p:txBody>
          <a:bodyPr wrap="square">
            <a:spAutoFit/>
          </a:bodyPr>
          <a:lstStyle/>
          <a:p>
            <a:pPr marR="0" lvl="0" indent="0" algn="l" defTabSz="914400" rtl="0" eaLnBrk="1" fontAlgn="auto" latinLnBrk="0" hangingPunct="1">
              <a:lnSpc>
                <a:spcPct val="100000"/>
              </a:lnSpc>
              <a:spcAft>
                <a:spcPts val="0"/>
              </a:spcAft>
              <a:buClrTx/>
              <a:buSzTx/>
              <a:buFontTx/>
              <a:buNone/>
              <a:tabLst/>
              <a:defRPr/>
            </a:pPr>
            <a:r>
              <a:rPr kumimoji="0" lang="en-US" sz="3600" b="1" i="0" u="none" strike="noStrike" kern="1200" cap="none" spc="0" normalizeH="0" baseline="0" noProof="0" dirty="0">
                <a:ln>
                  <a:noFill/>
                </a:ln>
                <a:solidFill>
                  <a:schemeClr val="tx2"/>
                </a:solidFill>
                <a:effectLst/>
                <a:uLnTx/>
                <a:uFillTx/>
                <a:latin typeface="Segoe UI"/>
                <a:ea typeface="+mn-ea"/>
                <a:cs typeface="Segoe UI"/>
                <a:sym typeface="Wingdings" panose="05000000000000000000" pitchFamily="2" charset="2"/>
              </a:rPr>
              <a:t></a:t>
            </a:r>
            <a:endParaRPr kumimoji="0" lang="en-US" sz="3600" b="1" i="0" u="none" strike="noStrike" kern="1200" cap="none" spc="0" normalizeH="0" baseline="0" noProof="0" dirty="0">
              <a:ln>
                <a:noFill/>
              </a:ln>
              <a:solidFill>
                <a:schemeClr val="tx2"/>
              </a:solidFill>
              <a:effectLst/>
              <a:uLnTx/>
              <a:uFillTx/>
              <a:latin typeface="Segoe UI"/>
              <a:ea typeface="+mn-ea"/>
              <a:cs typeface="Segoe UI"/>
            </a:endParaRPr>
          </a:p>
        </p:txBody>
      </p:sp>
      <p:sp>
        <p:nvSpPr>
          <p:cNvPr id="3" name="Slide Number Placeholder 2">
            <a:extLst>
              <a:ext uri="{FF2B5EF4-FFF2-40B4-BE49-F238E27FC236}">
                <a16:creationId xmlns:a16="http://schemas.microsoft.com/office/drawing/2014/main" id="{A273BABA-B2F0-47CF-8E27-F1619F82E627}"/>
              </a:ext>
            </a:extLst>
          </p:cNvPr>
          <p:cNvSpPr>
            <a:spLocks noGrp="1"/>
          </p:cNvSpPr>
          <p:nvPr>
            <p:ph type="sldNum" sz="quarter" idx="4"/>
          </p:nvPr>
        </p:nvSpPr>
        <p:spPr/>
        <p:txBody>
          <a:bodyPr/>
          <a:lstStyle/>
          <a:p>
            <a:fld id="{5D2F3693-3E64-EA49-9E40-0333868C2033}" type="slidenum">
              <a:rPr lang="en-US" smtClean="0"/>
              <a:pPr/>
              <a:t>52</a:t>
            </a:fld>
            <a:r>
              <a:rPr lang="en-US" dirty="0"/>
              <a:t> of 108</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Content Placeholder 56">
            <a:extLst>
              <a:ext uri="{FF2B5EF4-FFF2-40B4-BE49-F238E27FC236}">
                <a16:creationId xmlns:a16="http://schemas.microsoft.com/office/drawing/2014/main" id="{E40D1931-FD3B-4EDB-B710-2AB76C4EBBB5}"/>
              </a:ext>
            </a:extLst>
          </p:cNvPr>
          <p:cNvSpPr>
            <a:spLocks noGrp="1"/>
          </p:cNvSpPr>
          <p:nvPr>
            <p:ph idx="1"/>
          </p:nvPr>
        </p:nvSpPr>
        <p:spPr/>
        <p:txBody>
          <a:bodyPr>
            <a:normAutofit/>
          </a:bodyPr>
          <a:lstStyle/>
          <a:p>
            <a:r>
              <a:rPr lang="en-US" dirty="0"/>
              <a:t>Which of the following statements about FINTEPLA use </a:t>
            </a:r>
            <a:br>
              <a:rPr lang="en-US" dirty="0"/>
            </a:br>
            <a:r>
              <a:rPr lang="en-US" dirty="0"/>
              <a:t>in specific populations is true? (Select all that apply.)</a:t>
            </a:r>
          </a:p>
          <a:p>
            <a:pPr lvl="1"/>
            <a:r>
              <a:rPr lang="en-US" sz="2200" dirty="0"/>
              <a:t>Patients ≥65 years were included in clinical studies of FINTEPLA for the treatment of DS and LGS.</a:t>
            </a:r>
          </a:p>
          <a:p>
            <a:pPr lvl="1"/>
            <a:r>
              <a:rPr lang="en-US" sz="2200" dirty="0"/>
              <a:t>No dose adjustment of FINTEPLA is required in patients with impaired renal function.</a:t>
            </a:r>
          </a:p>
          <a:p>
            <a:pPr lvl="1"/>
            <a:r>
              <a:rPr lang="en-US" sz="2200" dirty="0"/>
              <a:t>FINTEPLA is not recommended in patients with hepatic impairment.</a:t>
            </a:r>
          </a:p>
          <a:p>
            <a:pPr lvl="1"/>
            <a:r>
              <a:rPr lang="en-US" sz="2200" dirty="0"/>
              <a:t>The safety and effectiveness of FINTEPLA has been established in women who are breastfeeding.</a:t>
            </a:r>
          </a:p>
        </p:txBody>
      </p:sp>
      <p:sp>
        <p:nvSpPr>
          <p:cNvPr id="59" name="Title 58">
            <a:extLst>
              <a:ext uri="{FF2B5EF4-FFF2-40B4-BE49-F238E27FC236}">
                <a16:creationId xmlns:a16="http://schemas.microsoft.com/office/drawing/2014/main" id="{BC0D4BE6-5D89-4B63-9F71-768EDBF06051}"/>
              </a:ext>
            </a:extLst>
          </p:cNvPr>
          <p:cNvSpPr>
            <a:spLocks noGrp="1"/>
          </p:cNvSpPr>
          <p:nvPr>
            <p:ph type="title"/>
          </p:nvPr>
        </p:nvSpPr>
        <p:spPr/>
        <p:txBody>
          <a:bodyPr/>
          <a:lstStyle/>
          <a:p>
            <a:r>
              <a:rPr lang="en-US" dirty="0"/>
              <a:t>Knowledge Check</a:t>
            </a:r>
          </a:p>
        </p:txBody>
      </p:sp>
      <p:sp>
        <p:nvSpPr>
          <p:cNvPr id="60" name="object 32">
            <a:extLst>
              <a:ext uri="{FF2B5EF4-FFF2-40B4-BE49-F238E27FC236}">
                <a16:creationId xmlns:a16="http://schemas.microsoft.com/office/drawing/2014/main" id="{1B28CFFC-6D9B-45B3-81D2-D0B090976976}"/>
              </a:ext>
            </a:extLst>
          </p:cNvPr>
          <p:cNvSpPr txBox="1"/>
          <p:nvPr/>
        </p:nvSpPr>
        <p:spPr>
          <a:xfrm>
            <a:off x="561678" y="2798826"/>
            <a:ext cx="163195" cy="203200"/>
          </a:xfrm>
          <a:prstGeom prst="rect">
            <a:avLst/>
          </a:prstGeom>
        </p:spPr>
        <p:txBody>
          <a:bodyPr vert="horz" wrap="square" lIns="0" tIns="0" rIns="0" bIns="0" rtlCol="0">
            <a:spAutoFit/>
          </a:bodyPr>
          <a:lstStyle/>
          <a:p>
            <a:pPr>
              <a:lnSpc>
                <a:spcPts val="1585"/>
              </a:lnSpc>
            </a:pPr>
            <a:r>
              <a:rPr sz="1450" spc="-10" dirty="0">
                <a:solidFill>
                  <a:srgbClr val="4B8B2B"/>
                </a:solidFill>
                <a:latin typeface="Wingdings"/>
                <a:cs typeface="Wingdings"/>
              </a:rPr>
              <a:t></a:t>
            </a:r>
            <a:endParaRPr sz="1450">
              <a:latin typeface="Wingdings"/>
              <a:cs typeface="Wingdings"/>
            </a:endParaRPr>
          </a:p>
        </p:txBody>
      </p:sp>
      <p:sp>
        <p:nvSpPr>
          <p:cNvPr id="61" name="object 33">
            <a:extLst>
              <a:ext uri="{FF2B5EF4-FFF2-40B4-BE49-F238E27FC236}">
                <a16:creationId xmlns:a16="http://schemas.microsoft.com/office/drawing/2014/main" id="{291DF787-528E-4C9F-902E-AE2303C65CD5}"/>
              </a:ext>
            </a:extLst>
          </p:cNvPr>
          <p:cNvSpPr txBox="1"/>
          <p:nvPr/>
        </p:nvSpPr>
        <p:spPr>
          <a:xfrm>
            <a:off x="561678" y="3609164"/>
            <a:ext cx="163195" cy="203200"/>
          </a:xfrm>
          <a:prstGeom prst="rect">
            <a:avLst/>
          </a:prstGeom>
        </p:spPr>
        <p:txBody>
          <a:bodyPr vert="horz" wrap="square" lIns="0" tIns="0" rIns="0" bIns="0" rtlCol="0">
            <a:spAutoFit/>
          </a:bodyPr>
          <a:lstStyle/>
          <a:p>
            <a:pPr>
              <a:lnSpc>
                <a:spcPts val="1585"/>
              </a:lnSpc>
            </a:pPr>
            <a:r>
              <a:rPr sz="1450" spc="-10" dirty="0">
                <a:solidFill>
                  <a:srgbClr val="4B8B2B"/>
                </a:solidFill>
                <a:latin typeface="Wingdings"/>
                <a:cs typeface="Wingdings"/>
              </a:rPr>
              <a:t></a:t>
            </a:r>
            <a:endParaRPr sz="1450">
              <a:latin typeface="Wingdings"/>
              <a:cs typeface="Wingdings"/>
            </a:endParaRPr>
          </a:p>
        </p:txBody>
      </p:sp>
      <p:sp>
        <p:nvSpPr>
          <p:cNvPr id="62" name="object 34">
            <a:extLst>
              <a:ext uri="{FF2B5EF4-FFF2-40B4-BE49-F238E27FC236}">
                <a16:creationId xmlns:a16="http://schemas.microsoft.com/office/drawing/2014/main" id="{BBE214C6-A700-47AC-914B-83B0270E7FD1}"/>
              </a:ext>
            </a:extLst>
          </p:cNvPr>
          <p:cNvSpPr txBox="1"/>
          <p:nvPr/>
        </p:nvSpPr>
        <p:spPr>
          <a:xfrm>
            <a:off x="561678" y="4450488"/>
            <a:ext cx="163195" cy="203200"/>
          </a:xfrm>
          <a:prstGeom prst="rect">
            <a:avLst/>
          </a:prstGeom>
        </p:spPr>
        <p:txBody>
          <a:bodyPr vert="horz" wrap="square" lIns="0" tIns="0" rIns="0" bIns="0" rtlCol="0">
            <a:spAutoFit/>
          </a:bodyPr>
          <a:lstStyle/>
          <a:p>
            <a:pPr>
              <a:lnSpc>
                <a:spcPts val="1585"/>
              </a:lnSpc>
            </a:pPr>
            <a:r>
              <a:rPr sz="1450" spc="-10" dirty="0">
                <a:solidFill>
                  <a:srgbClr val="4B8B2B"/>
                </a:solidFill>
                <a:latin typeface="Wingdings"/>
                <a:cs typeface="Wingdings"/>
              </a:rPr>
              <a:t></a:t>
            </a:r>
            <a:endParaRPr sz="1450">
              <a:latin typeface="Wingdings"/>
              <a:cs typeface="Wingdings"/>
            </a:endParaRPr>
          </a:p>
        </p:txBody>
      </p:sp>
      <p:sp>
        <p:nvSpPr>
          <p:cNvPr id="63" name="object 35">
            <a:extLst>
              <a:ext uri="{FF2B5EF4-FFF2-40B4-BE49-F238E27FC236}">
                <a16:creationId xmlns:a16="http://schemas.microsoft.com/office/drawing/2014/main" id="{297D87F1-E45E-4D84-9993-0D709606B93C}"/>
              </a:ext>
            </a:extLst>
          </p:cNvPr>
          <p:cNvSpPr txBox="1"/>
          <p:nvPr/>
        </p:nvSpPr>
        <p:spPr>
          <a:xfrm>
            <a:off x="561678" y="5243443"/>
            <a:ext cx="163195" cy="203200"/>
          </a:xfrm>
          <a:prstGeom prst="rect">
            <a:avLst/>
          </a:prstGeom>
        </p:spPr>
        <p:txBody>
          <a:bodyPr vert="horz" wrap="square" lIns="0" tIns="0" rIns="0" bIns="0" rtlCol="0">
            <a:spAutoFit/>
          </a:bodyPr>
          <a:lstStyle/>
          <a:p>
            <a:pPr>
              <a:lnSpc>
                <a:spcPts val="1585"/>
              </a:lnSpc>
            </a:pPr>
            <a:r>
              <a:rPr sz="1450" spc="-10" dirty="0">
                <a:solidFill>
                  <a:srgbClr val="4B8B2B"/>
                </a:solidFill>
                <a:latin typeface="Wingdings"/>
                <a:cs typeface="Wingdings"/>
              </a:rPr>
              <a:t></a:t>
            </a:r>
            <a:endParaRPr sz="1450">
              <a:latin typeface="Wingdings"/>
              <a:cs typeface="Wingdings"/>
            </a:endParaRPr>
          </a:p>
        </p:txBody>
      </p:sp>
      <p:sp>
        <p:nvSpPr>
          <p:cNvPr id="64" name="object 38">
            <a:extLst>
              <a:ext uri="{FF2B5EF4-FFF2-40B4-BE49-F238E27FC236}">
                <a16:creationId xmlns:a16="http://schemas.microsoft.com/office/drawing/2014/main" id="{10C09E8F-4DB0-4D26-9953-0C88E631A049}"/>
              </a:ext>
            </a:extLst>
          </p:cNvPr>
          <p:cNvSpPr/>
          <p:nvPr/>
        </p:nvSpPr>
        <p:spPr>
          <a:xfrm>
            <a:off x="381215" y="2659695"/>
            <a:ext cx="479425" cy="401955"/>
          </a:xfrm>
          <a:custGeom>
            <a:avLst/>
            <a:gdLst/>
            <a:ahLst/>
            <a:cxnLst/>
            <a:rect l="l" t="t" r="r" b="b"/>
            <a:pathLst>
              <a:path w="479425" h="401954">
                <a:moveTo>
                  <a:pt x="478867" y="0"/>
                </a:moveTo>
                <a:lnTo>
                  <a:pt x="0" y="0"/>
                </a:lnTo>
                <a:lnTo>
                  <a:pt x="0" y="401906"/>
                </a:lnTo>
                <a:lnTo>
                  <a:pt x="478867" y="401906"/>
                </a:lnTo>
                <a:lnTo>
                  <a:pt x="478867" y="0"/>
                </a:lnTo>
                <a:close/>
              </a:path>
            </a:pathLst>
          </a:custGeom>
          <a:solidFill>
            <a:srgbClr val="FFFFFF"/>
          </a:solidFill>
        </p:spPr>
        <p:txBody>
          <a:bodyPr wrap="square" lIns="0" tIns="0" rIns="0" bIns="0" rtlCol="0"/>
          <a:lstStyle/>
          <a:p>
            <a:endParaRPr/>
          </a:p>
        </p:txBody>
      </p:sp>
      <p:grpSp>
        <p:nvGrpSpPr>
          <p:cNvPr id="65" name="object 39">
            <a:extLst>
              <a:ext uri="{FF2B5EF4-FFF2-40B4-BE49-F238E27FC236}">
                <a16:creationId xmlns:a16="http://schemas.microsoft.com/office/drawing/2014/main" id="{C3038D83-1795-4907-8133-8FE2ECF0871C}"/>
              </a:ext>
            </a:extLst>
          </p:cNvPr>
          <p:cNvGrpSpPr/>
          <p:nvPr/>
        </p:nvGrpSpPr>
        <p:grpSpPr>
          <a:xfrm>
            <a:off x="393915" y="2672395"/>
            <a:ext cx="454025" cy="376555"/>
            <a:chOff x="286339" y="3142448"/>
            <a:chExt cx="454025" cy="376555"/>
          </a:xfrm>
        </p:grpSpPr>
        <p:sp>
          <p:nvSpPr>
            <p:cNvPr id="66" name="object 40">
              <a:extLst>
                <a:ext uri="{FF2B5EF4-FFF2-40B4-BE49-F238E27FC236}">
                  <a16:creationId xmlns:a16="http://schemas.microsoft.com/office/drawing/2014/main" id="{54DEF869-1741-48A4-869E-04C1400608E8}"/>
                </a:ext>
              </a:extLst>
            </p:cNvPr>
            <p:cNvSpPr/>
            <p:nvPr/>
          </p:nvSpPr>
          <p:spPr>
            <a:xfrm>
              <a:off x="286339" y="3142448"/>
              <a:ext cx="454025" cy="376555"/>
            </a:xfrm>
            <a:custGeom>
              <a:avLst/>
              <a:gdLst/>
              <a:ahLst/>
              <a:cxnLst/>
              <a:rect l="l" t="t" r="r" b="b"/>
              <a:pathLst>
                <a:path w="454025" h="376554">
                  <a:moveTo>
                    <a:pt x="453467" y="0"/>
                  </a:moveTo>
                  <a:lnTo>
                    <a:pt x="0" y="0"/>
                  </a:lnTo>
                  <a:lnTo>
                    <a:pt x="0" y="376506"/>
                  </a:lnTo>
                  <a:lnTo>
                    <a:pt x="12700" y="363806"/>
                  </a:lnTo>
                  <a:lnTo>
                    <a:pt x="12700" y="12700"/>
                  </a:lnTo>
                  <a:lnTo>
                    <a:pt x="440767" y="12700"/>
                  </a:lnTo>
                  <a:lnTo>
                    <a:pt x="453467" y="0"/>
                  </a:lnTo>
                  <a:close/>
                </a:path>
              </a:pathLst>
            </a:custGeom>
            <a:solidFill>
              <a:srgbClr val="7F7F7F"/>
            </a:solidFill>
          </p:spPr>
          <p:txBody>
            <a:bodyPr wrap="square" lIns="0" tIns="0" rIns="0" bIns="0" rtlCol="0"/>
            <a:lstStyle/>
            <a:p>
              <a:endParaRPr/>
            </a:p>
          </p:txBody>
        </p:sp>
        <p:sp>
          <p:nvSpPr>
            <p:cNvPr id="67" name="object 41">
              <a:extLst>
                <a:ext uri="{FF2B5EF4-FFF2-40B4-BE49-F238E27FC236}">
                  <a16:creationId xmlns:a16="http://schemas.microsoft.com/office/drawing/2014/main" id="{FCDBCA67-B240-4E1F-A679-F3140094E4B4}"/>
                </a:ext>
              </a:extLst>
            </p:cNvPr>
            <p:cNvSpPr/>
            <p:nvPr/>
          </p:nvSpPr>
          <p:spPr>
            <a:xfrm>
              <a:off x="286339" y="3142448"/>
              <a:ext cx="454025" cy="376555"/>
            </a:xfrm>
            <a:custGeom>
              <a:avLst/>
              <a:gdLst/>
              <a:ahLst/>
              <a:cxnLst/>
              <a:rect l="l" t="t" r="r" b="b"/>
              <a:pathLst>
                <a:path w="454025" h="376554">
                  <a:moveTo>
                    <a:pt x="453467" y="0"/>
                  </a:moveTo>
                  <a:lnTo>
                    <a:pt x="440767" y="12700"/>
                  </a:lnTo>
                  <a:lnTo>
                    <a:pt x="440767" y="363806"/>
                  </a:lnTo>
                  <a:lnTo>
                    <a:pt x="12700" y="363806"/>
                  </a:lnTo>
                  <a:lnTo>
                    <a:pt x="0" y="376506"/>
                  </a:lnTo>
                  <a:lnTo>
                    <a:pt x="453467" y="376506"/>
                  </a:lnTo>
                  <a:lnTo>
                    <a:pt x="453467" y="0"/>
                  </a:lnTo>
                  <a:close/>
                </a:path>
              </a:pathLst>
            </a:custGeom>
            <a:solidFill>
              <a:srgbClr val="BFBFBF"/>
            </a:solidFill>
          </p:spPr>
          <p:txBody>
            <a:bodyPr wrap="square" lIns="0" tIns="0" rIns="0" bIns="0" rtlCol="0"/>
            <a:lstStyle/>
            <a:p>
              <a:endParaRPr/>
            </a:p>
          </p:txBody>
        </p:sp>
      </p:grpSp>
      <p:sp>
        <p:nvSpPr>
          <p:cNvPr id="68" name="object 42">
            <a:extLst>
              <a:ext uri="{FF2B5EF4-FFF2-40B4-BE49-F238E27FC236}">
                <a16:creationId xmlns:a16="http://schemas.microsoft.com/office/drawing/2014/main" id="{5AE285FE-ABC4-480B-8360-9C65214E191A}"/>
              </a:ext>
            </a:extLst>
          </p:cNvPr>
          <p:cNvSpPr/>
          <p:nvPr/>
        </p:nvSpPr>
        <p:spPr>
          <a:xfrm>
            <a:off x="381215" y="3473500"/>
            <a:ext cx="479425" cy="401955"/>
          </a:xfrm>
          <a:custGeom>
            <a:avLst/>
            <a:gdLst/>
            <a:ahLst/>
            <a:cxnLst/>
            <a:rect l="l" t="t" r="r" b="b"/>
            <a:pathLst>
              <a:path w="479425" h="401954">
                <a:moveTo>
                  <a:pt x="478867" y="0"/>
                </a:moveTo>
                <a:lnTo>
                  <a:pt x="0" y="0"/>
                </a:lnTo>
                <a:lnTo>
                  <a:pt x="0" y="401906"/>
                </a:lnTo>
                <a:lnTo>
                  <a:pt x="478867" y="401906"/>
                </a:lnTo>
                <a:lnTo>
                  <a:pt x="478867" y="0"/>
                </a:lnTo>
                <a:close/>
              </a:path>
            </a:pathLst>
          </a:custGeom>
          <a:solidFill>
            <a:srgbClr val="FFFFFF"/>
          </a:solidFill>
        </p:spPr>
        <p:txBody>
          <a:bodyPr wrap="square" lIns="0" tIns="0" rIns="0" bIns="0" rtlCol="0"/>
          <a:lstStyle/>
          <a:p>
            <a:endParaRPr/>
          </a:p>
        </p:txBody>
      </p:sp>
      <p:grpSp>
        <p:nvGrpSpPr>
          <p:cNvPr id="69" name="object 43">
            <a:extLst>
              <a:ext uri="{FF2B5EF4-FFF2-40B4-BE49-F238E27FC236}">
                <a16:creationId xmlns:a16="http://schemas.microsoft.com/office/drawing/2014/main" id="{788EA63E-FD0D-4AC8-9072-0B076353B93E}"/>
              </a:ext>
            </a:extLst>
          </p:cNvPr>
          <p:cNvGrpSpPr/>
          <p:nvPr/>
        </p:nvGrpSpPr>
        <p:grpSpPr>
          <a:xfrm>
            <a:off x="393915" y="3486200"/>
            <a:ext cx="454025" cy="376555"/>
            <a:chOff x="286339" y="3664075"/>
            <a:chExt cx="454025" cy="376555"/>
          </a:xfrm>
        </p:grpSpPr>
        <p:sp>
          <p:nvSpPr>
            <p:cNvPr id="70" name="object 44">
              <a:extLst>
                <a:ext uri="{FF2B5EF4-FFF2-40B4-BE49-F238E27FC236}">
                  <a16:creationId xmlns:a16="http://schemas.microsoft.com/office/drawing/2014/main" id="{71FC64DE-D49B-43CF-924B-A3627D0AC76D}"/>
                </a:ext>
              </a:extLst>
            </p:cNvPr>
            <p:cNvSpPr/>
            <p:nvPr/>
          </p:nvSpPr>
          <p:spPr>
            <a:xfrm>
              <a:off x="286339" y="3664075"/>
              <a:ext cx="454025" cy="376555"/>
            </a:xfrm>
            <a:custGeom>
              <a:avLst/>
              <a:gdLst/>
              <a:ahLst/>
              <a:cxnLst/>
              <a:rect l="l" t="t" r="r" b="b"/>
              <a:pathLst>
                <a:path w="454025" h="376554">
                  <a:moveTo>
                    <a:pt x="453467" y="0"/>
                  </a:moveTo>
                  <a:lnTo>
                    <a:pt x="0" y="0"/>
                  </a:lnTo>
                  <a:lnTo>
                    <a:pt x="0" y="376506"/>
                  </a:lnTo>
                  <a:lnTo>
                    <a:pt x="12700" y="363806"/>
                  </a:lnTo>
                  <a:lnTo>
                    <a:pt x="12700" y="12699"/>
                  </a:lnTo>
                  <a:lnTo>
                    <a:pt x="440767" y="12699"/>
                  </a:lnTo>
                  <a:lnTo>
                    <a:pt x="453467" y="0"/>
                  </a:lnTo>
                  <a:close/>
                </a:path>
              </a:pathLst>
            </a:custGeom>
            <a:solidFill>
              <a:srgbClr val="7F7F7F"/>
            </a:solidFill>
          </p:spPr>
          <p:txBody>
            <a:bodyPr wrap="square" lIns="0" tIns="0" rIns="0" bIns="0" rtlCol="0"/>
            <a:lstStyle/>
            <a:p>
              <a:endParaRPr/>
            </a:p>
          </p:txBody>
        </p:sp>
        <p:sp>
          <p:nvSpPr>
            <p:cNvPr id="71" name="object 45">
              <a:extLst>
                <a:ext uri="{FF2B5EF4-FFF2-40B4-BE49-F238E27FC236}">
                  <a16:creationId xmlns:a16="http://schemas.microsoft.com/office/drawing/2014/main" id="{D17AA3D6-8CA9-4BBF-B5A7-B7F6AF6CF20B}"/>
                </a:ext>
              </a:extLst>
            </p:cNvPr>
            <p:cNvSpPr/>
            <p:nvPr/>
          </p:nvSpPr>
          <p:spPr>
            <a:xfrm>
              <a:off x="286339" y="3664075"/>
              <a:ext cx="454025" cy="376555"/>
            </a:xfrm>
            <a:custGeom>
              <a:avLst/>
              <a:gdLst/>
              <a:ahLst/>
              <a:cxnLst/>
              <a:rect l="l" t="t" r="r" b="b"/>
              <a:pathLst>
                <a:path w="454025" h="376554">
                  <a:moveTo>
                    <a:pt x="453467" y="0"/>
                  </a:moveTo>
                  <a:lnTo>
                    <a:pt x="440767" y="12699"/>
                  </a:lnTo>
                  <a:lnTo>
                    <a:pt x="440767" y="363806"/>
                  </a:lnTo>
                  <a:lnTo>
                    <a:pt x="12700" y="363806"/>
                  </a:lnTo>
                  <a:lnTo>
                    <a:pt x="0" y="376506"/>
                  </a:lnTo>
                  <a:lnTo>
                    <a:pt x="453467" y="376506"/>
                  </a:lnTo>
                  <a:lnTo>
                    <a:pt x="453467" y="0"/>
                  </a:lnTo>
                  <a:close/>
                </a:path>
              </a:pathLst>
            </a:custGeom>
            <a:solidFill>
              <a:srgbClr val="BFBFBF"/>
            </a:solidFill>
          </p:spPr>
          <p:txBody>
            <a:bodyPr wrap="square" lIns="0" tIns="0" rIns="0" bIns="0" rtlCol="0"/>
            <a:lstStyle/>
            <a:p>
              <a:endParaRPr/>
            </a:p>
          </p:txBody>
        </p:sp>
      </p:grpSp>
      <p:sp>
        <p:nvSpPr>
          <p:cNvPr id="72" name="object 46">
            <a:extLst>
              <a:ext uri="{FF2B5EF4-FFF2-40B4-BE49-F238E27FC236}">
                <a16:creationId xmlns:a16="http://schemas.microsoft.com/office/drawing/2014/main" id="{3F072727-EB1F-4CED-9E4F-8908B74DAA25}"/>
              </a:ext>
            </a:extLst>
          </p:cNvPr>
          <p:cNvSpPr/>
          <p:nvPr/>
        </p:nvSpPr>
        <p:spPr>
          <a:xfrm>
            <a:off x="381215" y="4335385"/>
            <a:ext cx="479425" cy="401955"/>
          </a:xfrm>
          <a:custGeom>
            <a:avLst/>
            <a:gdLst/>
            <a:ahLst/>
            <a:cxnLst/>
            <a:rect l="l" t="t" r="r" b="b"/>
            <a:pathLst>
              <a:path w="479425" h="401954">
                <a:moveTo>
                  <a:pt x="478867" y="0"/>
                </a:moveTo>
                <a:lnTo>
                  <a:pt x="0" y="0"/>
                </a:lnTo>
                <a:lnTo>
                  <a:pt x="0" y="401906"/>
                </a:lnTo>
                <a:lnTo>
                  <a:pt x="478867" y="401906"/>
                </a:lnTo>
                <a:lnTo>
                  <a:pt x="478867" y="0"/>
                </a:lnTo>
                <a:close/>
              </a:path>
            </a:pathLst>
          </a:custGeom>
          <a:solidFill>
            <a:srgbClr val="FFFFFF"/>
          </a:solidFill>
        </p:spPr>
        <p:txBody>
          <a:bodyPr wrap="square" lIns="0" tIns="0" rIns="0" bIns="0" rtlCol="0"/>
          <a:lstStyle/>
          <a:p>
            <a:endParaRPr/>
          </a:p>
        </p:txBody>
      </p:sp>
      <p:grpSp>
        <p:nvGrpSpPr>
          <p:cNvPr id="73" name="object 47">
            <a:extLst>
              <a:ext uri="{FF2B5EF4-FFF2-40B4-BE49-F238E27FC236}">
                <a16:creationId xmlns:a16="http://schemas.microsoft.com/office/drawing/2014/main" id="{37A889B8-A3BF-475A-87D3-9C1A5805657D}"/>
              </a:ext>
            </a:extLst>
          </p:cNvPr>
          <p:cNvGrpSpPr/>
          <p:nvPr/>
        </p:nvGrpSpPr>
        <p:grpSpPr>
          <a:xfrm>
            <a:off x="393915" y="4348085"/>
            <a:ext cx="454025" cy="376555"/>
            <a:chOff x="286339" y="4202796"/>
            <a:chExt cx="454025" cy="376555"/>
          </a:xfrm>
        </p:grpSpPr>
        <p:sp>
          <p:nvSpPr>
            <p:cNvPr id="74" name="object 48">
              <a:extLst>
                <a:ext uri="{FF2B5EF4-FFF2-40B4-BE49-F238E27FC236}">
                  <a16:creationId xmlns:a16="http://schemas.microsoft.com/office/drawing/2014/main" id="{8A77D807-513E-4CBB-9DFB-F9825EDE0E34}"/>
                </a:ext>
              </a:extLst>
            </p:cNvPr>
            <p:cNvSpPr/>
            <p:nvPr/>
          </p:nvSpPr>
          <p:spPr>
            <a:xfrm>
              <a:off x="286339" y="4202796"/>
              <a:ext cx="454025" cy="376555"/>
            </a:xfrm>
            <a:custGeom>
              <a:avLst/>
              <a:gdLst/>
              <a:ahLst/>
              <a:cxnLst/>
              <a:rect l="l" t="t" r="r" b="b"/>
              <a:pathLst>
                <a:path w="454025" h="376554">
                  <a:moveTo>
                    <a:pt x="453467" y="0"/>
                  </a:moveTo>
                  <a:lnTo>
                    <a:pt x="0" y="0"/>
                  </a:lnTo>
                  <a:lnTo>
                    <a:pt x="0" y="376506"/>
                  </a:lnTo>
                  <a:lnTo>
                    <a:pt x="12700" y="363806"/>
                  </a:lnTo>
                  <a:lnTo>
                    <a:pt x="12700" y="12699"/>
                  </a:lnTo>
                  <a:lnTo>
                    <a:pt x="440767" y="12699"/>
                  </a:lnTo>
                  <a:lnTo>
                    <a:pt x="453467" y="0"/>
                  </a:lnTo>
                  <a:close/>
                </a:path>
              </a:pathLst>
            </a:custGeom>
            <a:solidFill>
              <a:srgbClr val="7F7F7F"/>
            </a:solidFill>
          </p:spPr>
          <p:txBody>
            <a:bodyPr wrap="square" lIns="0" tIns="0" rIns="0" bIns="0" rtlCol="0"/>
            <a:lstStyle/>
            <a:p>
              <a:endParaRPr/>
            </a:p>
          </p:txBody>
        </p:sp>
        <p:sp>
          <p:nvSpPr>
            <p:cNvPr id="75" name="object 49">
              <a:extLst>
                <a:ext uri="{FF2B5EF4-FFF2-40B4-BE49-F238E27FC236}">
                  <a16:creationId xmlns:a16="http://schemas.microsoft.com/office/drawing/2014/main" id="{D38DC3FC-BBDA-4991-83E4-D0DEA5E29EC2}"/>
                </a:ext>
              </a:extLst>
            </p:cNvPr>
            <p:cNvSpPr/>
            <p:nvPr/>
          </p:nvSpPr>
          <p:spPr>
            <a:xfrm>
              <a:off x="286339" y="4202796"/>
              <a:ext cx="454025" cy="376555"/>
            </a:xfrm>
            <a:custGeom>
              <a:avLst/>
              <a:gdLst/>
              <a:ahLst/>
              <a:cxnLst/>
              <a:rect l="l" t="t" r="r" b="b"/>
              <a:pathLst>
                <a:path w="454025" h="376554">
                  <a:moveTo>
                    <a:pt x="453467" y="0"/>
                  </a:moveTo>
                  <a:lnTo>
                    <a:pt x="440767" y="12699"/>
                  </a:lnTo>
                  <a:lnTo>
                    <a:pt x="440767" y="363806"/>
                  </a:lnTo>
                  <a:lnTo>
                    <a:pt x="12700" y="363806"/>
                  </a:lnTo>
                  <a:lnTo>
                    <a:pt x="0" y="376506"/>
                  </a:lnTo>
                  <a:lnTo>
                    <a:pt x="453467" y="376506"/>
                  </a:lnTo>
                  <a:lnTo>
                    <a:pt x="453467" y="0"/>
                  </a:lnTo>
                  <a:close/>
                </a:path>
              </a:pathLst>
            </a:custGeom>
            <a:solidFill>
              <a:srgbClr val="BFBFBF"/>
            </a:solidFill>
          </p:spPr>
          <p:txBody>
            <a:bodyPr wrap="square" lIns="0" tIns="0" rIns="0" bIns="0" rtlCol="0"/>
            <a:lstStyle/>
            <a:p>
              <a:endParaRPr/>
            </a:p>
          </p:txBody>
        </p:sp>
      </p:grpSp>
      <p:sp>
        <p:nvSpPr>
          <p:cNvPr id="76" name="object 50">
            <a:extLst>
              <a:ext uri="{FF2B5EF4-FFF2-40B4-BE49-F238E27FC236}">
                <a16:creationId xmlns:a16="http://schemas.microsoft.com/office/drawing/2014/main" id="{AF034238-13B3-4C9B-9694-C9AA72B70AB3}"/>
              </a:ext>
            </a:extLst>
          </p:cNvPr>
          <p:cNvSpPr/>
          <p:nvPr/>
        </p:nvSpPr>
        <p:spPr>
          <a:xfrm>
            <a:off x="381215" y="5106154"/>
            <a:ext cx="479425" cy="401955"/>
          </a:xfrm>
          <a:custGeom>
            <a:avLst/>
            <a:gdLst/>
            <a:ahLst/>
            <a:cxnLst/>
            <a:rect l="l" t="t" r="r" b="b"/>
            <a:pathLst>
              <a:path w="479425" h="401954">
                <a:moveTo>
                  <a:pt x="478867" y="0"/>
                </a:moveTo>
                <a:lnTo>
                  <a:pt x="0" y="0"/>
                </a:lnTo>
                <a:lnTo>
                  <a:pt x="0" y="401906"/>
                </a:lnTo>
                <a:lnTo>
                  <a:pt x="478867" y="401906"/>
                </a:lnTo>
                <a:lnTo>
                  <a:pt x="478867" y="0"/>
                </a:lnTo>
                <a:close/>
              </a:path>
            </a:pathLst>
          </a:custGeom>
          <a:solidFill>
            <a:srgbClr val="FFFFFF"/>
          </a:solidFill>
        </p:spPr>
        <p:txBody>
          <a:bodyPr wrap="square" lIns="0" tIns="0" rIns="0" bIns="0" rtlCol="0"/>
          <a:lstStyle/>
          <a:p>
            <a:endParaRPr/>
          </a:p>
        </p:txBody>
      </p:sp>
      <p:grpSp>
        <p:nvGrpSpPr>
          <p:cNvPr id="77" name="object 51">
            <a:extLst>
              <a:ext uri="{FF2B5EF4-FFF2-40B4-BE49-F238E27FC236}">
                <a16:creationId xmlns:a16="http://schemas.microsoft.com/office/drawing/2014/main" id="{1CABC31A-5E06-4B73-81E3-45834D812651}"/>
              </a:ext>
            </a:extLst>
          </p:cNvPr>
          <p:cNvGrpSpPr/>
          <p:nvPr/>
        </p:nvGrpSpPr>
        <p:grpSpPr>
          <a:xfrm>
            <a:off x="393915" y="5118854"/>
            <a:ext cx="454025" cy="376555"/>
            <a:chOff x="286339" y="4698770"/>
            <a:chExt cx="454025" cy="376555"/>
          </a:xfrm>
        </p:grpSpPr>
        <p:sp>
          <p:nvSpPr>
            <p:cNvPr id="78" name="object 52">
              <a:extLst>
                <a:ext uri="{FF2B5EF4-FFF2-40B4-BE49-F238E27FC236}">
                  <a16:creationId xmlns:a16="http://schemas.microsoft.com/office/drawing/2014/main" id="{2BE9DB49-0564-402D-AA67-839E580D5725}"/>
                </a:ext>
              </a:extLst>
            </p:cNvPr>
            <p:cNvSpPr/>
            <p:nvPr/>
          </p:nvSpPr>
          <p:spPr>
            <a:xfrm>
              <a:off x="286339" y="4698770"/>
              <a:ext cx="454025" cy="376555"/>
            </a:xfrm>
            <a:custGeom>
              <a:avLst/>
              <a:gdLst/>
              <a:ahLst/>
              <a:cxnLst/>
              <a:rect l="l" t="t" r="r" b="b"/>
              <a:pathLst>
                <a:path w="454025" h="376554">
                  <a:moveTo>
                    <a:pt x="453467" y="0"/>
                  </a:moveTo>
                  <a:lnTo>
                    <a:pt x="0" y="0"/>
                  </a:lnTo>
                  <a:lnTo>
                    <a:pt x="0" y="376506"/>
                  </a:lnTo>
                  <a:lnTo>
                    <a:pt x="12700" y="363806"/>
                  </a:lnTo>
                  <a:lnTo>
                    <a:pt x="12700" y="12699"/>
                  </a:lnTo>
                  <a:lnTo>
                    <a:pt x="440767" y="12699"/>
                  </a:lnTo>
                  <a:lnTo>
                    <a:pt x="453467" y="0"/>
                  </a:lnTo>
                  <a:close/>
                </a:path>
              </a:pathLst>
            </a:custGeom>
            <a:solidFill>
              <a:srgbClr val="7F7F7F"/>
            </a:solidFill>
          </p:spPr>
          <p:txBody>
            <a:bodyPr wrap="square" lIns="0" tIns="0" rIns="0" bIns="0" rtlCol="0"/>
            <a:lstStyle/>
            <a:p>
              <a:endParaRPr/>
            </a:p>
          </p:txBody>
        </p:sp>
        <p:sp>
          <p:nvSpPr>
            <p:cNvPr id="79" name="object 53">
              <a:extLst>
                <a:ext uri="{FF2B5EF4-FFF2-40B4-BE49-F238E27FC236}">
                  <a16:creationId xmlns:a16="http://schemas.microsoft.com/office/drawing/2014/main" id="{97813B08-3276-4E44-8CD7-0406336D8E33}"/>
                </a:ext>
              </a:extLst>
            </p:cNvPr>
            <p:cNvSpPr/>
            <p:nvPr/>
          </p:nvSpPr>
          <p:spPr>
            <a:xfrm>
              <a:off x="286339" y="4698770"/>
              <a:ext cx="454025" cy="376555"/>
            </a:xfrm>
            <a:custGeom>
              <a:avLst/>
              <a:gdLst/>
              <a:ahLst/>
              <a:cxnLst/>
              <a:rect l="l" t="t" r="r" b="b"/>
              <a:pathLst>
                <a:path w="454025" h="376554">
                  <a:moveTo>
                    <a:pt x="453467" y="0"/>
                  </a:moveTo>
                  <a:lnTo>
                    <a:pt x="440767" y="12699"/>
                  </a:lnTo>
                  <a:lnTo>
                    <a:pt x="440767" y="363806"/>
                  </a:lnTo>
                  <a:lnTo>
                    <a:pt x="12700" y="363806"/>
                  </a:lnTo>
                  <a:lnTo>
                    <a:pt x="0" y="376506"/>
                  </a:lnTo>
                  <a:lnTo>
                    <a:pt x="453467" y="376506"/>
                  </a:lnTo>
                  <a:lnTo>
                    <a:pt x="453467" y="0"/>
                  </a:lnTo>
                  <a:close/>
                </a:path>
              </a:pathLst>
            </a:custGeom>
            <a:solidFill>
              <a:srgbClr val="BFBFBF"/>
            </a:solidFill>
          </p:spPr>
          <p:txBody>
            <a:bodyPr wrap="square" lIns="0" tIns="0" rIns="0" bIns="0" rtlCol="0"/>
            <a:lstStyle/>
            <a:p>
              <a:endParaRPr/>
            </a:p>
          </p:txBody>
        </p:sp>
      </p:grpSp>
      <p:sp>
        <p:nvSpPr>
          <p:cNvPr id="3" name="Slide Number Placeholder 2">
            <a:extLst>
              <a:ext uri="{FF2B5EF4-FFF2-40B4-BE49-F238E27FC236}">
                <a16:creationId xmlns:a16="http://schemas.microsoft.com/office/drawing/2014/main" id="{FA282DB3-642F-4587-9356-F791F7CF1A7D}"/>
              </a:ext>
            </a:extLst>
          </p:cNvPr>
          <p:cNvSpPr>
            <a:spLocks noGrp="1"/>
          </p:cNvSpPr>
          <p:nvPr>
            <p:ph type="sldNum" sz="quarter" idx="4"/>
          </p:nvPr>
        </p:nvSpPr>
        <p:spPr/>
        <p:txBody>
          <a:bodyPr/>
          <a:lstStyle/>
          <a:p>
            <a:fld id="{5D2F3693-3E64-EA49-9E40-0333868C2033}" type="slidenum">
              <a:rPr lang="en-US" smtClean="0"/>
              <a:pPr/>
              <a:t>53</a:t>
            </a:fld>
            <a:r>
              <a:rPr lang="en-US" dirty="0"/>
              <a:t> of 108</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Content Placeholder 65">
            <a:extLst>
              <a:ext uri="{FF2B5EF4-FFF2-40B4-BE49-F238E27FC236}">
                <a16:creationId xmlns:a16="http://schemas.microsoft.com/office/drawing/2014/main" id="{75A655EA-BEB1-4ED7-BA1D-9854A5816DCD}"/>
              </a:ext>
            </a:extLst>
          </p:cNvPr>
          <p:cNvSpPr>
            <a:spLocks noGrp="1"/>
          </p:cNvSpPr>
          <p:nvPr>
            <p:ph idx="1"/>
          </p:nvPr>
        </p:nvSpPr>
        <p:spPr/>
        <p:txBody>
          <a:bodyPr>
            <a:normAutofit/>
          </a:bodyPr>
          <a:lstStyle/>
          <a:p>
            <a:r>
              <a:rPr lang="en-US" dirty="0"/>
              <a:t>Which of the following statements about FINTEPLA use </a:t>
            </a:r>
            <a:br>
              <a:rPr lang="en-US" dirty="0"/>
            </a:br>
            <a:r>
              <a:rPr lang="en-US" dirty="0"/>
              <a:t>in specific populations is true? (Select all that apply.)</a:t>
            </a:r>
          </a:p>
          <a:p>
            <a:pPr lvl="1"/>
            <a:r>
              <a:rPr lang="en-US" sz="2200" dirty="0"/>
              <a:t>Patients ≥65 years were included in clinical studies of FINTEPLA for the treatment of DS and LGS.</a:t>
            </a:r>
          </a:p>
          <a:p>
            <a:pPr lvl="1"/>
            <a:r>
              <a:rPr lang="en-US" sz="2200" dirty="0"/>
              <a:t>No dose adjustment of FINTEPLA is required in patients with impaired renal function.</a:t>
            </a:r>
          </a:p>
          <a:p>
            <a:pPr lvl="1"/>
            <a:r>
              <a:rPr lang="en-US" sz="2200" b="1" dirty="0"/>
              <a:t>FINTEPLA is not recommended in patients with hepatic impairment.</a:t>
            </a:r>
          </a:p>
          <a:p>
            <a:pPr lvl="1"/>
            <a:r>
              <a:rPr lang="en-US" sz="2200" dirty="0"/>
              <a:t>The safety and effectiveness of FINTEPLA has been established in women who are breastfeeding.</a:t>
            </a:r>
          </a:p>
        </p:txBody>
      </p:sp>
      <p:sp>
        <p:nvSpPr>
          <p:cNvPr id="65" name="Title 64">
            <a:extLst>
              <a:ext uri="{FF2B5EF4-FFF2-40B4-BE49-F238E27FC236}">
                <a16:creationId xmlns:a16="http://schemas.microsoft.com/office/drawing/2014/main" id="{38BABACA-994A-4F59-9C32-21C27CD60B27}"/>
              </a:ext>
            </a:extLst>
          </p:cNvPr>
          <p:cNvSpPr>
            <a:spLocks noGrp="1"/>
          </p:cNvSpPr>
          <p:nvPr>
            <p:ph type="title"/>
          </p:nvPr>
        </p:nvSpPr>
        <p:spPr/>
        <p:txBody>
          <a:bodyPr/>
          <a:lstStyle/>
          <a:p>
            <a:r>
              <a:rPr lang="en-US" dirty="0"/>
              <a:t>Knowledge Check</a:t>
            </a:r>
          </a:p>
        </p:txBody>
      </p:sp>
      <p:sp>
        <p:nvSpPr>
          <p:cNvPr id="89" name="object 32">
            <a:extLst>
              <a:ext uri="{FF2B5EF4-FFF2-40B4-BE49-F238E27FC236}">
                <a16:creationId xmlns:a16="http://schemas.microsoft.com/office/drawing/2014/main" id="{8B6FC587-5A8B-4267-B5D5-0A64EB6A975C}"/>
              </a:ext>
            </a:extLst>
          </p:cNvPr>
          <p:cNvSpPr txBox="1"/>
          <p:nvPr/>
        </p:nvSpPr>
        <p:spPr>
          <a:xfrm>
            <a:off x="561678" y="2798826"/>
            <a:ext cx="163195" cy="203200"/>
          </a:xfrm>
          <a:prstGeom prst="rect">
            <a:avLst/>
          </a:prstGeom>
        </p:spPr>
        <p:txBody>
          <a:bodyPr vert="horz" wrap="square" lIns="0" tIns="0" rIns="0" bIns="0" rtlCol="0">
            <a:spAutoFit/>
          </a:bodyPr>
          <a:lstStyle/>
          <a:p>
            <a:pPr>
              <a:lnSpc>
                <a:spcPts val="1585"/>
              </a:lnSpc>
            </a:pPr>
            <a:r>
              <a:rPr sz="1450" spc="-10" dirty="0">
                <a:solidFill>
                  <a:srgbClr val="4B8B2B"/>
                </a:solidFill>
                <a:latin typeface="Wingdings"/>
                <a:cs typeface="Wingdings"/>
              </a:rPr>
              <a:t></a:t>
            </a:r>
            <a:endParaRPr sz="1450">
              <a:latin typeface="Wingdings"/>
              <a:cs typeface="Wingdings"/>
            </a:endParaRPr>
          </a:p>
        </p:txBody>
      </p:sp>
      <p:sp>
        <p:nvSpPr>
          <p:cNvPr id="90" name="object 33">
            <a:extLst>
              <a:ext uri="{FF2B5EF4-FFF2-40B4-BE49-F238E27FC236}">
                <a16:creationId xmlns:a16="http://schemas.microsoft.com/office/drawing/2014/main" id="{90F101D1-5C6C-481C-B487-AAD0C4F843A1}"/>
              </a:ext>
            </a:extLst>
          </p:cNvPr>
          <p:cNvSpPr txBox="1"/>
          <p:nvPr/>
        </p:nvSpPr>
        <p:spPr>
          <a:xfrm>
            <a:off x="561678" y="3609164"/>
            <a:ext cx="163195" cy="203200"/>
          </a:xfrm>
          <a:prstGeom prst="rect">
            <a:avLst/>
          </a:prstGeom>
        </p:spPr>
        <p:txBody>
          <a:bodyPr vert="horz" wrap="square" lIns="0" tIns="0" rIns="0" bIns="0" rtlCol="0">
            <a:spAutoFit/>
          </a:bodyPr>
          <a:lstStyle/>
          <a:p>
            <a:pPr>
              <a:lnSpc>
                <a:spcPts val="1585"/>
              </a:lnSpc>
            </a:pPr>
            <a:r>
              <a:rPr sz="1450" spc="-10" dirty="0">
                <a:solidFill>
                  <a:srgbClr val="4B8B2B"/>
                </a:solidFill>
                <a:latin typeface="Wingdings"/>
                <a:cs typeface="Wingdings"/>
              </a:rPr>
              <a:t></a:t>
            </a:r>
            <a:endParaRPr sz="1450">
              <a:latin typeface="Wingdings"/>
              <a:cs typeface="Wingdings"/>
            </a:endParaRPr>
          </a:p>
        </p:txBody>
      </p:sp>
      <p:sp>
        <p:nvSpPr>
          <p:cNvPr id="91" name="object 34">
            <a:extLst>
              <a:ext uri="{FF2B5EF4-FFF2-40B4-BE49-F238E27FC236}">
                <a16:creationId xmlns:a16="http://schemas.microsoft.com/office/drawing/2014/main" id="{8372A60E-21C4-4C47-9D57-536C7428CB85}"/>
              </a:ext>
            </a:extLst>
          </p:cNvPr>
          <p:cNvSpPr txBox="1"/>
          <p:nvPr/>
        </p:nvSpPr>
        <p:spPr>
          <a:xfrm>
            <a:off x="561678" y="4450488"/>
            <a:ext cx="163195" cy="203200"/>
          </a:xfrm>
          <a:prstGeom prst="rect">
            <a:avLst/>
          </a:prstGeom>
        </p:spPr>
        <p:txBody>
          <a:bodyPr vert="horz" wrap="square" lIns="0" tIns="0" rIns="0" bIns="0" rtlCol="0">
            <a:spAutoFit/>
          </a:bodyPr>
          <a:lstStyle/>
          <a:p>
            <a:pPr>
              <a:lnSpc>
                <a:spcPts val="1585"/>
              </a:lnSpc>
            </a:pPr>
            <a:r>
              <a:rPr sz="1450" spc="-10" dirty="0">
                <a:solidFill>
                  <a:srgbClr val="4B8B2B"/>
                </a:solidFill>
                <a:latin typeface="Wingdings"/>
                <a:cs typeface="Wingdings"/>
              </a:rPr>
              <a:t></a:t>
            </a:r>
            <a:endParaRPr sz="1450">
              <a:latin typeface="Wingdings"/>
              <a:cs typeface="Wingdings"/>
            </a:endParaRPr>
          </a:p>
        </p:txBody>
      </p:sp>
      <p:sp>
        <p:nvSpPr>
          <p:cNvPr id="92" name="object 35">
            <a:extLst>
              <a:ext uri="{FF2B5EF4-FFF2-40B4-BE49-F238E27FC236}">
                <a16:creationId xmlns:a16="http://schemas.microsoft.com/office/drawing/2014/main" id="{12FC43FC-0F3C-468F-8EAE-EA360B4F0E1E}"/>
              </a:ext>
            </a:extLst>
          </p:cNvPr>
          <p:cNvSpPr txBox="1"/>
          <p:nvPr/>
        </p:nvSpPr>
        <p:spPr>
          <a:xfrm>
            <a:off x="561678" y="5243443"/>
            <a:ext cx="163195" cy="203200"/>
          </a:xfrm>
          <a:prstGeom prst="rect">
            <a:avLst/>
          </a:prstGeom>
        </p:spPr>
        <p:txBody>
          <a:bodyPr vert="horz" wrap="square" lIns="0" tIns="0" rIns="0" bIns="0" rtlCol="0">
            <a:spAutoFit/>
          </a:bodyPr>
          <a:lstStyle/>
          <a:p>
            <a:pPr>
              <a:lnSpc>
                <a:spcPts val="1585"/>
              </a:lnSpc>
            </a:pPr>
            <a:r>
              <a:rPr sz="1450" spc="-10" dirty="0">
                <a:solidFill>
                  <a:srgbClr val="4B8B2B"/>
                </a:solidFill>
                <a:latin typeface="Wingdings"/>
                <a:cs typeface="Wingdings"/>
              </a:rPr>
              <a:t></a:t>
            </a:r>
            <a:endParaRPr sz="1450">
              <a:latin typeface="Wingdings"/>
              <a:cs typeface="Wingdings"/>
            </a:endParaRPr>
          </a:p>
        </p:txBody>
      </p:sp>
      <p:sp>
        <p:nvSpPr>
          <p:cNvPr id="93" name="object 38">
            <a:extLst>
              <a:ext uri="{FF2B5EF4-FFF2-40B4-BE49-F238E27FC236}">
                <a16:creationId xmlns:a16="http://schemas.microsoft.com/office/drawing/2014/main" id="{ADCCEB12-8014-4507-8E86-702EDF830B43}"/>
              </a:ext>
            </a:extLst>
          </p:cNvPr>
          <p:cNvSpPr/>
          <p:nvPr/>
        </p:nvSpPr>
        <p:spPr>
          <a:xfrm>
            <a:off x="381215" y="2659695"/>
            <a:ext cx="479425" cy="401955"/>
          </a:xfrm>
          <a:custGeom>
            <a:avLst/>
            <a:gdLst/>
            <a:ahLst/>
            <a:cxnLst/>
            <a:rect l="l" t="t" r="r" b="b"/>
            <a:pathLst>
              <a:path w="479425" h="401954">
                <a:moveTo>
                  <a:pt x="478867" y="0"/>
                </a:moveTo>
                <a:lnTo>
                  <a:pt x="0" y="0"/>
                </a:lnTo>
                <a:lnTo>
                  <a:pt x="0" y="401906"/>
                </a:lnTo>
                <a:lnTo>
                  <a:pt x="478867" y="401906"/>
                </a:lnTo>
                <a:lnTo>
                  <a:pt x="478867" y="0"/>
                </a:lnTo>
                <a:close/>
              </a:path>
            </a:pathLst>
          </a:custGeom>
          <a:solidFill>
            <a:srgbClr val="FFFFFF"/>
          </a:solidFill>
        </p:spPr>
        <p:txBody>
          <a:bodyPr wrap="square" lIns="0" tIns="0" rIns="0" bIns="0" rtlCol="0"/>
          <a:lstStyle/>
          <a:p>
            <a:endParaRPr/>
          </a:p>
        </p:txBody>
      </p:sp>
      <p:grpSp>
        <p:nvGrpSpPr>
          <p:cNvPr id="94" name="object 39">
            <a:extLst>
              <a:ext uri="{FF2B5EF4-FFF2-40B4-BE49-F238E27FC236}">
                <a16:creationId xmlns:a16="http://schemas.microsoft.com/office/drawing/2014/main" id="{10209AE5-9881-4591-A31C-32BC587248A9}"/>
              </a:ext>
            </a:extLst>
          </p:cNvPr>
          <p:cNvGrpSpPr/>
          <p:nvPr/>
        </p:nvGrpSpPr>
        <p:grpSpPr>
          <a:xfrm>
            <a:off x="393915" y="2672395"/>
            <a:ext cx="454025" cy="376555"/>
            <a:chOff x="286339" y="3142448"/>
            <a:chExt cx="454025" cy="376555"/>
          </a:xfrm>
        </p:grpSpPr>
        <p:sp>
          <p:nvSpPr>
            <p:cNvPr id="95" name="object 40">
              <a:extLst>
                <a:ext uri="{FF2B5EF4-FFF2-40B4-BE49-F238E27FC236}">
                  <a16:creationId xmlns:a16="http://schemas.microsoft.com/office/drawing/2014/main" id="{ADE8BC18-E5AE-4E41-B378-F116B4E658EC}"/>
                </a:ext>
              </a:extLst>
            </p:cNvPr>
            <p:cNvSpPr/>
            <p:nvPr/>
          </p:nvSpPr>
          <p:spPr>
            <a:xfrm>
              <a:off x="286339" y="3142448"/>
              <a:ext cx="454025" cy="376555"/>
            </a:xfrm>
            <a:custGeom>
              <a:avLst/>
              <a:gdLst/>
              <a:ahLst/>
              <a:cxnLst/>
              <a:rect l="l" t="t" r="r" b="b"/>
              <a:pathLst>
                <a:path w="454025" h="376554">
                  <a:moveTo>
                    <a:pt x="453467" y="0"/>
                  </a:moveTo>
                  <a:lnTo>
                    <a:pt x="0" y="0"/>
                  </a:lnTo>
                  <a:lnTo>
                    <a:pt x="0" y="376506"/>
                  </a:lnTo>
                  <a:lnTo>
                    <a:pt x="12700" y="363806"/>
                  </a:lnTo>
                  <a:lnTo>
                    <a:pt x="12700" y="12700"/>
                  </a:lnTo>
                  <a:lnTo>
                    <a:pt x="440767" y="12700"/>
                  </a:lnTo>
                  <a:lnTo>
                    <a:pt x="453467" y="0"/>
                  </a:lnTo>
                  <a:close/>
                </a:path>
              </a:pathLst>
            </a:custGeom>
            <a:solidFill>
              <a:srgbClr val="7F7F7F"/>
            </a:solidFill>
          </p:spPr>
          <p:txBody>
            <a:bodyPr wrap="square" lIns="0" tIns="0" rIns="0" bIns="0" rtlCol="0"/>
            <a:lstStyle/>
            <a:p>
              <a:endParaRPr/>
            </a:p>
          </p:txBody>
        </p:sp>
        <p:sp>
          <p:nvSpPr>
            <p:cNvPr id="96" name="object 41">
              <a:extLst>
                <a:ext uri="{FF2B5EF4-FFF2-40B4-BE49-F238E27FC236}">
                  <a16:creationId xmlns:a16="http://schemas.microsoft.com/office/drawing/2014/main" id="{A1C46565-BD98-4FA1-99D8-DA44BCDBE655}"/>
                </a:ext>
              </a:extLst>
            </p:cNvPr>
            <p:cNvSpPr/>
            <p:nvPr/>
          </p:nvSpPr>
          <p:spPr>
            <a:xfrm>
              <a:off x="286339" y="3142448"/>
              <a:ext cx="454025" cy="376555"/>
            </a:xfrm>
            <a:custGeom>
              <a:avLst/>
              <a:gdLst/>
              <a:ahLst/>
              <a:cxnLst/>
              <a:rect l="l" t="t" r="r" b="b"/>
              <a:pathLst>
                <a:path w="454025" h="376554">
                  <a:moveTo>
                    <a:pt x="453467" y="0"/>
                  </a:moveTo>
                  <a:lnTo>
                    <a:pt x="440767" y="12700"/>
                  </a:lnTo>
                  <a:lnTo>
                    <a:pt x="440767" y="363806"/>
                  </a:lnTo>
                  <a:lnTo>
                    <a:pt x="12700" y="363806"/>
                  </a:lnTo>
                  <a:lnTo>
                    <a:pt x="0" y="376506"/>
                  </a:lnTo>
                  <a:lnTo>
                    <a:pt x="453467" y="376506"/>
                  </a:lnTo>
                  <a:lnTo>
                    <a:pt x="453467" y="0"/>
                  </a:lnTo>
                  <a:close/>
                </a:path>
              </a:pathLst>
            </a:custGeom>
            <a:solidFill>
              <a:srgbClr val="BFBFBF"/>
            </a:solidFill>
          </p:spPr>
          <p:txBody>
            <a:bodyPr wrap="square" lIns="0" tIns="0" rIns="0" bIns="0" rtlCol="0"/>
            <a:lstStyle/>
            <a:p>
              <a:endParaRPr/>
            </a:p>
          </p:txBody>
        </p:sp>
      </p:grpSp>
      <p:sp>
        <p:nvSpPr>
          <p:cNvPr id="97" name="object 42">
            <a:extLst>
              <a:ext uri="{FF2B5EF4-FFF2-40B4-BE49-F238E27FC236}">
                <a16:creationId xmlns:a16="http://schemas.microsoft.com/office/drawing/2014/main" id="{E541566F-90EF-44BD-B5BA-BA63FFAF45CA}"/>
              </a:ext>
            </a:extLst>
          </p:cNvPr>
          <p:cNvSpPr/>
          <p:nvPr/>
        </p:nvSpPr>
        <p:spPr>
          <a:xfrm>
            <a:off x="381215" y="3473500"/>
            <a:ext cx="479425" cy="401955"/>
          </a:xfrm>
          <a:custGeom>
            <a:avLst/>
            <a:gdLst/>
            <a:ahLst/>
            <a:cxnLst/>
            <a:rect l="l" t="t" r="r" b="b"/>
            <a:pathLst>
              <a:path w="479425" h="401954">
                <a:moveTo>
                  <a:pt x="478867" y="0"/>
                </a:moveTo>
                <a:lnTo>
                  <a:pt x="0" y="0"/>
                </a:lnTo>
                <a:lnTo>
                  <a:pt x="0" y="401906"/>
                </a:lnTo>
                <a:lnTo>
                  <a:pt x="478867" y="401906"/>
                </a:lnTo>
                <a:lnTo>
                  <a:pt x="478867" y="0"/>
                </a:lnTo>
                <a:close/>
              </a:path>
            </a:pathLst>
          </a:custGeom>
          <a:solidFill>
            <a:srgbClr val="FFFFFF"/>
          </a:solidFill>
        </p:spPr>
        <p:txBody>
          <a:bodyPr wrap="square" lIns="0" tIns="0" rIns="0" bIns="0" rtlCol="0"/>
          <a:lstStyle/>
          <a:p>
            <a:endParaRPr/>
          </a:p>
        </p:txBody>
      </p:sp>
      <p:grpSp>
        <p:nvGrpSpPr>
          <p:cNvPr id="98" name="object 43">
            <a:extLst>
              <a:ext uri="{FF2B5EF4-FFF2-40B4-BE49-F238E27FC236}">
                <a16:creationId xmlns:a16="http://schemas.microsoft.com/office/drawing/2014/main" id="{98E2F153-505A-444D-8379-C60FD92C6CF3}"/>
              </a:ext>
            </a:extLst>
          </p:cNvPr>
          <p:cNvGrpSpPr/>
          <p:nvPr/>
        </p:nvGrpSpPr>
        <p:grpSpPr>
          <a:xfrm>
            <a:off x="393915" y="3486200"/>
            <a:ext cx="454025" cy="376555"/>
            <a:chOff x="286339" y="3664075"/>
            <a:chExt cx="454025" cy="376555"/>
          </a:xfrm>
        </p:grpSpPr>
        <p:sp>
          <p:nvSpPr>
            <p:cNvPr id="99" name="object 44">
              <a:extLst>
                <a:ext uri="{FF2B5EF4-FFF2-40B4-BE49-F238E27FC236}">
                  <a16:creationId xmlns:a16="http://schemas.microsoft.com/office/drawing/2014/main" id="{8DB370C2-CFB1-404A-A668-BF48DCE32DC3}"/>
                </a:ext>
              </a:extLst>
            </p:cNvPr>
            <p:cNvSpPr/>
            <p:nvPr/>
          </p:nvSpPr>
          <p:spPr>
            <a:xfrm>
              <a:off x="286339" y="3664075"/>
              <a:ext cx="454025" cy="376555"/>
            </a:xfrm>
            <a:custGeom>
              <a:avLst/>
              <a:gdLst/>
              <a:ahLst/>
              <a:cxnLst/>
              <a:rect l="l" t="t" r="r" b="b"/>
              <a:pathLst>
                <a:path w="454025" h="376554">
                  <a:moveTo>
                    <a:pt x="453467" y="0"/>
                  </a:moveTo>
                  <a:lnTo>
                    <a:pt x="0" y="0"/>
                  </a:lnTo>
                  <a:lnTo>
                    <a:pt x="0" y="376506"/>
                  </a:lnTo>
                  <a:lnTo>
                    <a:pt x="12700" y="363806"/>
                  </a:lnTo>
                  <a:lnTo>
                    <a:pt x="12700" y="12699"/>
                  </a:lnTo>
                  <a:lnTo>
                    <a:pt x="440767" y="12699"/>
                  </a:lnTo>
                  <a:lnTo>
                    <a:pt x="453467" y="0"/>
                  </a:lnTo>
                  <a:close/>
                </a:path>
              </a:pathLst>
            </a:custGeom>
            <a:solidFill>
              <a:srgbClr val="7F7F7F"/>
            </a:solidFill>
          </p:spPr>
          <p:txBody>
            <a:bodyPr wrap="square" lIns="0" tIns="0" rIns="0" bIns="0" rtlCol="0"/>
            <a:lstStyle/>
            <a:p>
              <a:endParaRPr/>
            </a:p>
          </p:txBody>
        </p:sp>
        <p:sp>
          <p:nvSpPr>
            <p:cNvPr id="100" name="object 45">
              <a:extLst>
                <a:ext uri="{FF2B5EF4-FFF2-40B4-BE49-F238E27FC236}">
                  <a16:creationId xmlns:a16="http://schemas.microsoft.com/office/drawing/2014/main" id="{CDC6D453-8BBB-4F38-86BC-8341A4103478}"/>
                </a:ext>
              </a:extLst>
            </p:cNvPr>
            <p:cNvSpPr/>
            <p:nvPr/>
          </p:nvSpPr>
          <p:spPr>
            <a:xfrm>
              <a:off x="286339" y="3664075"/>
              <a:ext cx="454025" cy="376555"/>
            </a:xfrm>
            <a:custGeom>
              <a:avLst/>
              <a:gdLst/>
              <a:ahLst/>
              <a:cxnLst/>
              <a:rect l="l" t="t" r="r" b="b"/>
              <a:pathLst>
                <a:path w="454025" h="376554">
                  <a:moveTo>
                    <a:pt x="453467" y="0"/>
                  </a:moveTo>
                  <a:lnTo>
                    <a:pt x="440767" y="12699"/>
                  </a:lnTo>
                  <a:lnTo>
                    <a:pt x="440767" y="363806"/>
                  </a:lnTo>
                  <a:lnTo>
                    <a:pt x="12700" y="363806"/>
                  </a:lnTo>
                  <a:lnTo>
                    <a:pt x="0" y="376506"/>
                  </a:lnTo>
                  <a:lnTo>
                    <a:pt x="453467" y="376506"/>
                  </a:lnTo>
                  <a:lnTo>
                    <a:pt x="453467" y="0"/>
                  </a:lnTo>
                  <a:close/>
                </a:path>
              </a:pathLst>
            </a:custGeom>
            <a:solidFill>
              <a:srgbClr val="BFBFBF"/>
            </a:solidFill>
          </p:spPr>
          <p:txBody>
            <a:bodyPr wrap="square" lIns="0" tIns="0" rIns="0" bIns="0" rtlCol="0"/>
            <a:lstStyle/>
            <a:p>
              <a:endParaRPr/>
            </a:p>
          </p:txBody>
        </p:sp>
      </p:grpSp>
      <p:sp>
        <p:nvSpPr>
          <p:cNvPr id="101" name="object 46">
            <a:extLst>
              <a:ext uri="{FF2B5EF4-FFF2-40B4-BE49-F238E27FC236}">
                <a16:creationId xmlns:a16="http://schemas.microsoft.com/office/drawing/2014/main" id="{F208912C-3BF0-4D2B-A292-142FAE1356B0}"/>
              </a:ext>
            </a:extLst>
          </p:cNvPr>
          <p:cNvSpPr/>
          <p:nvPr/>
        </p:nvSpPr>
        <p:spPr>
          <a:xfrm>
            <a:off x="381215" y="4335385"/>
            <a:ext cx="479425" cy="401955"/>
          </a:xfrm>
          <a:custGeom>
            <a:avLst/>
            <a:gdLst/>
            <a:ahLst/>
            <a:cxnLst/>
            <a:rect l="l" t="t" r="r" b="b"/>
            <a:pathLst>
              <a:path w="479425" h="401954">
                <a:moveTo>
                  <a:pt x="478867" y="0"/>
                </a:moveTo>
                <a:lnTo>
                  <a:pt x="0" y="0"/>
                </a:lnTo>
                <a:lnTo>
                  <a:pt x="0" y="401906"/>
                </a:lnTo>
                <a:lnTo>
                  <a:pt x="478867" y="401906"/>
                </a:lnTo>
                <a:lnTo>
                  <a:pt x="478867" y="0"/>
                </a:lnTo>
                <a:close/>
              </a:path>
            </a:pathLst>
          </a:custGeom>
          <a:solidFill>
            <a:srgbClr val="FFFFFF"/>
          </a:solidFill>
        </p:spPr>
        <p:txBody>
          <a:bodyPr wrap="square" lIns="0" tIns="0" rIns="0" bIns="0" rtlCol="0"/>
          <a:lstStyle/>
          <a:p>
            <a:endParaRPr/>
          </a:p>
        </p:txBody>
      </p:sp>
      <p:grpSp>
        <p:nvGrpSpPr>
          <p:cNvPr id="102" name="object 47">
            <a:extLst>
              <a:ext uri="{FF2B5EF4-FFF2-40B4-BE49-F238E27FC236}">
                <a16:creationId xmlns:a16="http://schemas.microsoft.com/office/drawing/2014/main" id="{32E33469-539B-46BF-A6EA-565E5819ACB2}"/>
              </a:ext>
            </a:extLst>
          </p:cNvPr>
          <p:cNvGrpSpPr/>
          <p:nvPr/>
        </p:nvGrpSpPr>
        <p:grpSpPr>
          <a:xfrm>
            <a:off x="393915" y="4348085"/>
            <a:ext cx="454025" cy="376555"/>
            <a:chOff x="286339" y="4202796"/>
            <a:chExt cx="454025" cy="376555"/>
          </a:xfrm>
        </p:grpSpPr>
        <p:sp>
          <p:nvSpPr>
            <p:cNvPr id="103" name="object 48">
              <a:extLst>
                <a:ext uri="{FF2B5EF4-FFF2-40B4-BE49-F238E27FC236}">
                  <a16:creationId xmlns:a16="http://schemas.microsoft.com/office/drawing/2014/main" id="{4C34DE43-BCB9-4FC6-A2D0-2F072C028BBA}"/>
                </a:ext>
              </a:extLst>
            </p:cNvPr>
            <p:cNvSpPr/>
            <p:nvPr/>
          </p:nvSpPr>
          <p:spPr>
            <a:xfrm>
              <a:off x="286339" y="4202796"/>
              <a:ext cx="454025" cy="376555"/>
            </a:xfrm>
            <a:custGeom>
              <a:avLst/>
              <a:gdLst/>
              <a:ahLst/>
              <a:cxnLst/>
              <a:rect l="l" t="t" r="r" b="b"/>
              <a:pathLst>
                <a:path w="454025" h="376554">
                  <a:moveTo>
                    <a:pt x="453467" y="0"/>
                  </a:moveTo>
                  <a:lnTo>
                    <a:pt x="0" y="0"/>
                  </a:lnTo>
                  <a:lnTo>
                    <a:pt x="0" y="376506"/>
                  </a:lnTo>
                  <a:lnTo>
                    <a:pt x="12700" y="363806"/>
                  </a:lnTo>
                  <a:lnTo>
                    <a:pt x="12700" y="12699"/>
                  </a:lnTo>
                  <a:lnTo>
                    <a:pt x="440767" y="12699"/>
                  </a:lnTo>
                  <a:lnTo>
                    <a:pt x="453467" y="0"/>
                  </a:lnTo>
                  <a:close/>
                </a:path>
              </a:pathLst>
            </a:custGeom>
            <a:solidFill>
              <a:srgbClr val="7F7F7F"/>
            </a:solidFill>
          </p:spPr>
          <p:txBody>
            <a:bodyPr wrap="square" lIns="0" tIns="0" rIns="0" bIns="0" rtlCol="0"/>
            <a:lstStyle/>
            <a:p>
              <a:endParaRPr/>
            </a:p>
          </p:txBody>
        </p:sp>
        <p:sp>
          <p:nvSpPr>
            <p:cNvPr id="104" name="object 49">
              <a:extLst>
                <a:ext uri="{FF2B5EF4-FFF2-40B4-BE49-F238E27FC236}">
                  <a16:creationId xmlns:a16="http://schemas.microsoft.com/office/drawing/2014/main" id="{579CEE54-4CBD-4742-A296-687AD129FB84}"/>
                </a:ext>
              </a:extLst>
            </p:cNvPr>
            <p:cNvSpPr/>
            <p:nvPr/>
          </p:nvSpPr>
          <p:spPr>
            <a:xfrm>
              <a:off x="286339" y="4202796"/>
              <a:ext cx="454025" cy="376555"/>
            </a:xfrm>
            <a:custGeom>
              <a:avLst/>
              <a:gdLst/>
              <a:ahLst/>
              <a:cxnLst/>
              <a:rect l="l" t="t" r="r" b="b"/>
              <a:pathLst>
                <a:path w="454025" h="376554">
                  <a:moveTo>
                    <a:pt x="453467" y="0"/>
                  </a:moveTo>
                  <a:lnTo>
                    <a:pt x="440767" y="12699"/>
                  </a:lnTo>
                  <a:lnTo>
                    <a:pt x="440767" y="363806"/>
                  </a:lnTo>
                  <a:lnTo>
                    <a:pt x="12700" y="363806"/>
                  </a:lnTo>
                  <a:lnTo>
                    <a:pt x="0" y="376506"/>
                  </a:lnTo>
                  <a:lnTo>
                    <a:pt x="453467" y="376506"/>
                  </a:lnTo>
                  <a:lnTo>
                    <a:pt x="453467" y="0"/>
                  </a:lnTo>
                  <a:close/>
                </a:path>
              </a:pathLst>
            </a:custGeom>
            <a:solidFill>
              <a:srgbClr val="BFBFBF"/>
            </a:solidFill>
          </p:spPr>
          <p:txBody>
            <a:bodyPr wrap="square" lIns="0" tIns="0" rIns="0" bIns="0" rtlCol="0"/>
            <a:lstStyle/>
            <a:p>
              <a:endParaRPr/>
            </a:p>
          </p:txBody>
        </p:sp>
      </p:grpSp>
      <p:sp>
        <p:nvSpPr>
          <p:cNvPr id="105" name="object 50">
            <a:extLst>
              <a:ext uri="{FF2B5EF4-FFF2-40B4-BE49-F238E27FC236}">
                <a16:creationId xmlns:a16="http://schemas.microsoft.com/office/drawing/2014/main" id="{E25EB464-FF7D-451F-A312-EC9695FC5467}"/>
              </a:ext>
            </a:extLst>
          </p:cNvPr>
          <p:cNvSpPr/>
          <p:nvPr/>
        </p:nvSpPr>
        <p:spPr>
          <a:xfrm>
            <a:off x="381215" y="5106154"/>
            <a:ext cx="479425" cy="401955"/>
          </a:xfrm>
          <a:custGeom>
            <a:avLst/>
            <a:gdLst/>
            <a:ahLst/>
            <a:cxnLst/>
            <a:rect l="l" t="t" r="r" b="b"/>
            <a:pathLst>
              <a:path w="479425" h="401954">
                <a:moveTo>
                  <a:pt x="478867" y="0"/>
                </a:moveTo>
                <a:lnTo>
                  <a:pt x="0" y="0"/>
                </a:lnTo>
                <a:lnTo>
                  <a:pt x="0" y="401906"/>
                </a:lnTo>
                <a:lnTo>
                  <a:pt x="478867" y="401906"/>
                </a:lnTo>
                <a:lnTo>
                  <a:pt x="478867" y="0"/>
                </a:lnTo>
                <a:close/>
              </a:path>
            </a:pathLst>
          </a:custGeom>
          <a:solidFill>
            <a:srgbClr val="FFFFFF"/>
          </a:solidFill>
        </p:spPr>
        <p:txBody>
          <a:bodyPr wrap="square" lIns="0" tIns="0" rIns="0" bIns="0" rtlCol="0"/>
          <a:lstStyle/>
          <a:p>
            <a:endParaRPr/>
          </a:p>
        </p:txBody>
      </p:sp>
      <p:grpSp>
        <p:nvGrpSpPr>
          <p:cNvPr id="106" name="object 51">
            <a:extLst>
              <a:ext uri="{FF2B5EF4-FFF2-40B4-BE49-F238E27FC236}">
                <a16:creationId xmlns:a16="http://schemas.microsoft.com/office/drawing/2014/main" id="{3C3F93DF-3B55-4E26-AEB5-FCCD14F2F8B3}"/>
              </a:ext>
            </a:extLst>
          </p:cNvPr>
          <p:cNvGrpSpPr/>
          <p:nvPr/>
        </p:nvGrpSpPr>
        <p:grpSpPr>
          <a:xfrm>
            <a:off x="393915" y="5118854"/>
            <a:ext cx="454025" cy="376555"/>
            <a:chOff x="286339" y="4698770"/>
            <a:chExt cx="454025" cy="376555"/>
          </a:xfrm>
        </p:grpSpPr>
        <p:sp>
          <p:nvSpPr>
            <p:cNvPr id="107" name="object 52">
              <a:extLst>
                <a:ext uri="{FF2B5EF4-FFF2-40B4-BE49-F238E27FC236}">
                  <a16:creationId xmlns:a16="http://schemas.microsoft.com/office/drawing/2014/main" id="{E13BA296-90CC-487B-9060-9484F909D30C}"/>
                </a:ext>
              </a:extLst>
            </p:cNvPr>
            <p:cNvSpPr/>
            <p:nvPr/>
          </p:nvSpPr>
          <p:spPr>
            <a:xfrm>
              <a:off x="286339" y="4698770"/>
              <a:ext cx="454025" cy="376555"/>
            </a:xfrm>
            <a:custGeom>
              <a:avLst/>
              <a:gdLst/>
              <a:ahLst/>
              <a:cxnLst/>
              <a:rect l="l" t="t" r="r" b="b"/>
              <a:pathLst>
                <a:path w="454025" h="376554">
                  <a:moveTo>
                    <a:pt x="453467" y="0"/>
                  </a:moveTo>
                  <a:lnTo>
                    <a:pt x="0" y="0"/>
                  </a:lnTo>
                  <a:lnTo>
                    <a:pt x="0" y="376506"/>
                  </a:lnTo>
                  <a:lnTo>
                    <a:pt x="12700" y="363806"/>
                  </a:lnTo>
                  <a:lnTo>
                    <a:pt x="12700" y="12699"/>
                  </a:lnTo>
                  <a:lnTo>
                    <a:pt x="440767" y="12699"/>
                  </a:lnTo>
                  <a:lnTo>
                    <a:pt x="453467" y="0"/>
                  </a:lnTo>
                  <a:close/>
                </a:path>
              </a:pathLst>
            </a:custGeom>
            <a:solidFill>
              <a:srgbClr val="7F7F7F"/>
            </a:solidFill>
          </p:spPr>
          <p:txBody>
            <a:bodyPr wrap="square" lIns="0" tIns="0" rIns="0" bIns="0" rtlCol="0"/>
            <a:lstStyle/>
            <a:p>
              <a:endParaRPr/>
            </a:p>
          </p:txBody>
        </p:sp>
        <p:sp>
          <p:nvSpPr>
            <p:cNvPr id="108" name="object 53">
              <a:extLst>
                <a:ext uri="{FF2B5EF4-FFF2-40B4-BE49-F238E27FC236}">
                  <a16:creationId xmlns:a16="http://schemas.microsoft.com/office/drawing/2014/main" id="{CE7098B9-455C-402E-9554-346996C507D8}"/>
                </a:ext>
              </a:extLst>
            </p:cNvPr>
            <p:cNvSpPr/>
            <p:nvPr/>
          </p:nvSpPr>
          <p:spPr>
            <a:xfrm>
              <a:off x="286339" y="4698770"/>
              <a:ext cx="454025" cy="376555"/>
            </a:xfrm>
            <a:custGeom>
              <a:avLst/>
              <a:gdLst/>
              <a:ahLst/>
              <a:cxnLst/>
              <a:rect l="l" t="t" r="r" b="b"/>
              <a:pathLst>
                <a:path w="454025" h="376554">
                  <a:moveTo>
                    <a:pt x="453467" y="0"/>
                  </a:moveTo>
                  <a:lnTo>
                    <a:pt x="440767" y="12699"/>
                  </a:lnTo>
                  <a:lnTo>
                    <a:pt x="440767" y="363806"/>
                  </a:lnTo>
                  <a:lnTo>
                    <a:pt x="12700" y="363806"/>
                  </a:lnTo>
                  <a:lnTo>
                    <a:pt x="0" y="376506"/>
                  </a:lnTo>
                  <a:lnTo>
                    <a:pt x="453467" y="376506"/>
                  </a:lnTo>
                  <a:lnTo>
                    <a:pt x="453467" y="0"/>
                  </a:lnTo>
                  <a:close/>
                </a:path>
              </a:pathLst>
            </a:custGeom>
            <a:solidFill>
              <a:srgbClr val="BFBFBF"/>
            </a:solidFill>
          </p:spPr>
          <p:txBody>
            <a:bodyPr wrap="square" lIns="0" tIns="0" rIns="0" bIns="0" rtlCol="0"/>
            <a:lstStyle/>
            <a:p>
              <a:endParaRPr/>
            </a:p>
          </p:txBody>
        </p:sp>
      </p:grpSp>
      <p:sp>
        <p:nvSpPr>
          <p:cNvPr id="88" name="TextBox 87">
            <a:extLst>
              <a:ext uri="{FF2B5EF4-FFF2-40B4-BE49-F238E27FC236}">
                <a16:creationId xmlns:a16="http://schemas.microsoft.com/office/drawing/2014/main" id="{4348C995-4B5A-44A1-9581-537CB28D91E9}"/>
              </a:ext>
            </a:extLst>
          </p:cNvPr>
          <p:cNvSpPr txBox="1"/>
          <p:nvPr/>
        </p:nvSpPr>
        <p:spPr>
          <a:xfrm>
            <a:off x="324905" y="4253808"/>
            <a:ext cx="479425" cy="646331"/>
          </a:xfrm>
          <a:prstGeom prst="rect">
            <a:avLst/>
          </a:prstGeom>
          <a:noFill/>
        </p:spPr>
        <p:txBody>
          <a:bodyPr wrap="square">
            <a:spAutoFit/>
          </a:bodyPr>
          <a:lstStyle/>
          <a:p>
            <a:pPr marR="0" lvl="0" indent="0" algn="l" defTabSz="914400" rtl="0" eaLnBrk="1" fontAlgn="auto" latinLnBrk="0" hangingPunct="1">
              <a:lnSpc>
                <a:spcPct val="100000"/>
              </a:lnSpc>
              <a:spcAft>
                <a:spcPts val="0"/>
              </a:spcAft>
              <a:buClrTx/>
              <a:buSzTx/>
              <a:buFontTx/>
              <a:buNone/>
              <a:tabLst/>
              <a:defRPr/>
            </a:pPr>
            <a:r>
              <a:rPr kumimoji="0" lang="en-US" sz="3600" b="1" i="0" u="none" strike="noStrike" kern="1200" cap="none" spc="0" normalizeH="0" baseline="0" noProof="0" dirty="0">
                <a:ln>
                  <a:noFill/>
                </a:ln>
                <a:solidFill>
                  <a:schemeClr val="tx2"/>
                </a:solidFill>
                <a:effectLst/>
                <a:uLnTx/>
                <a:uFillTx/>
                <a:latin typeface="Segoe UI"/>
                <a:ea typeface="+mn-ea"/>
                <a:cs typeface="Segoe UI"/>
                <a:sym typeface="Wingdings" panose="05000000000000000000" pitchFamily="2" charset="2"/>
              </a:rPr>
              <a:t></a:t>
            </a:r>
            <a:endParaRPr kumimoji="0" lang="en-US" sz="3600" b="1" i="0" u="none" strike="noStrike" kern="1200" cap="none" spc="0" normalizeH="0" baseline="0" noProof="0" dirty="0">
              <a:ln>
                <a:noFill/>
              </a:ln>
              <a:solidFill>
                <a:schemeClr val="tx2"/>
              </a:solidFill>
              <a:effectLst/>
              <a:uLnTx/>
              <a:uFillTx/>
              <a:latin typeface="Segoe UI"/>
              <a:ea typeface="+mn-ea"/>
              <a:cs typeface="Segoe UI"/>
            </a:endParaRPr>
          </a:p>
        </p:txBody>
      </p:sp>
      <p:sp>
        <p:nvSpPr>
          <p:cNvPr id="3" name="Slide Number Placeholder 2">
            <a:extLst>
              <a:ext uri="{FF2B5EF4-FFF2-40B4-BE49-F238E27FC236}">
                <a16:creationId xmlns:a16="http://schemas.microsoft.com/office/drawing/2014/main" id="{B6787375-DB9A-42F8-A150-FDEDE5B403C4}"/>
              </a:ext>
            </a:extLst>
          </p:cNvPr>
          <p:cNvSpPr>
            <a:spLocks noGrp="1"/>
          </p:cNvSpPr>
          <p:nvPr>
            <p:ph type="sldNum" sz="quarter" idx="4"/>
          </p:nvPr>
        </p:nvSpPr>
        <p:spPr/>
        <p:txBody>
          <a:bodyPr/>
          <a:lstStyle/>
          <a:p>
            <a:fld id="{5D2F3693-3E64-EA49-9E40-0333868C2033}" type="slidenum">
              <a:rPr lang="en-US" smtClean="0"/>
              <a:pPr/>
              <a:t>54</a:t>
            </a:fld>
            <a:r>
              <a:rPr lang="en-US" dirty="0"/>
              <a:t> of 108</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Content Placeholder 57">
            <a:extLst>
              <a:ext uri="{FF2B5EF4-FFF2-40B4-BE49-F238E27FC236}">
                <a16:creationId xmlns:a16="http://schemas.microsoft.com/office/drawing/2014/main" id="{CB703D89-FA8A-4884-84F6-831D11AEBEF5}"/>
              </a:ext>
            </a:extLst>
          </p:cNvPr>
          <p:cNvSpPr>
            <a:spLocks noGrp="1"/>
          </p:cNvSpPr>
          <p:nvPr>
            <p:ph idx="1"/>
          </p:nvPr>
        </p:nvSpPr>
        <p:spPr/>
        <p:txBody>
          <a:bodyPr/>
          <a:lstStyle/>
          <a:p>
            <a:r>
              <a:rPr lang="en-US" dirty="0"/>
              <a:t>FINTEPLA contains fenfluramine, a Schedule ____ controlled substance.</a:t>
            </a:r>
          </a:p>
          <a:p>
            <a:pPr lvl="1"/>
            <a:r>
              <a:rPr lang="en-US" dirty="0"/>
              <a:t>I</a:t>
            </a:r>
          </a:p>
          <a:p>
            <a:pPr lvl="1"/>
            <a:r>
              <a:rPr lang="en-US" dirty="0"/>
              <a:t>II</a:t>
            </a:r>
          </a:p>
          <a:p>
            <a:pPr lvl="1"/>
            <a:r>
              <a:rPr lang="en-US" dirty="0"/>
              <a:t>III</a:t>
            </a:r>
          </a:p>
          <a:p>
            <a:pPr lvl="1"/>
            <a:r>
              <a:rPr lang="en-US" dirty="0"/>
              <a:t>IV</a:t>
            </a:r>
          </a:p>
        </p:txBody>
      </p:sp>
      <p:sp>
        <p:nvSpPr>
          <p:cNvPr id="57" name="Title 56">
            <a:extLst>
              <a:ext uri="{FF2B5EF4-FFF2-40B4-BE49-F238E27FC236}">
                <a16:creationId xmlns:a16="http://schemas.microsoft.com/office/drawing/2014/main" id="{005F914C-BFB9-4547-BA9D-41E01B271B03}"/>
              </a:ext>
            </a:extLst>
          </p:cNvPr>
          <p:cNvSpPr>
            <a:spLocks noGrp="1"/>
          </p:cNvSpPr>
          <p:nvPr>
            <p:ph type="title"/>
          </p:nvPr>
        </p:nvSpPr>
        <p:spPr/>
        <p:txBody>
          <a:bodyPr/>
          <a:lstStyle/>
          <a:p>
            <a:r>
              <a:rPr lang="en-US" dirty="0"/>
              <a:t>Knowledge Check</a:t>
            </a:r>
          </a:p>
        </p:txBody>
      </p:sp>
      <p:sp>
        <p:nvSpPr>
          <p:cNvPr id="59" name="object 32">
            <a:extLst>
              <a:ext uri="{FF2B5EF4-FFF2-40B4-BE49-F238E27FC236}">
                <a16:creationId xmlns:a16="http://schemas.microsoft.com/office/drawing/2014/main" id="{B695F156-FCE4-4989-9A56-3DFA33FEB100}"/>
              </a:ext>
            </a:extLst>
          </p:cNvPr>
          <p:cNvSpPr txBox="1"/>
          <p:nvPr/>
        </p:nvSpPr>
        <p:spPr>
          <a:xfrm>
            <a:off x="561678" y="2780636"/>
            <a:ext cx="163195" cy="203200"/>
          </a:xfrm>
          <a:prstGeom prst="rect">
            <a:avLst/>
          </a:prstGeom>
        </p:spPr>
        <p:txBody>
          <a:bodyPr vert="horz" wrap="square" lIns="0" tIns="0" rIns="0" bIns="0" rtlCol="0">
            <a:spAutoFit/>
          </a:bodyPr>
          <a:lstStyle/>
          <a:p>
            <a:pPr>
              <a:lnSpc>
                <a:spcPts val="1585"/>
              </a:lnSpc>
            </a:pPr>
            <a:r>
              <a:rPr sz="1450" spc="-10" dirty="0">
                <a:solidFill>
                  <a:srgbClr val="4B8B2B"/>
                </a:solidFill>
                <a:latin typeface="Wingdings"/>
                <a:cs typeface="Wingdings"/>
              </a:rPr>
              <a:t></a:t>
            </a:r>
            <a:endParaRPr sz="1450">
              <a:latin typeface="Wingdings"/>
              <a:cs typeface="Wingdings"/>
            </a:endParaRPr>
          </a:p>
        </p:txBody>
      </p:sp>
      <p:sp>
        <p:nvSpPr>
          <p:cNvPr id="60" name="object 33">
            <a:extLst>
              <a:ext uri="{FF2B5EF4-FFF2-40B4-BE49-F238E27FC236}">
                <a16:creationId xmlns:a16="http://schemas.microsoft.com/office/drawing/2014/main" id="{AAF514AF-F537-4A9C-A681-BE9AE7E342EC}"/>
              </a:ext>
            </a:extLst>
          </p:cNvPr>
          <p:cNvSpPr txBox="1"/>
          <p:nvPr/>
        </p:nvSpPr>
        <p:spPr>
          <a:xfrm>
            <a:off x="561678" y="3298796"/>
            <a:ext cx="163195" cy="203200"/>
          </a:xfrm>
          <a:prstGeom prst="rect">
            <a:avLst/>
          </a:prstGeom>
        </p:spPr>
        <p:txBody>
          <a:bodyPr vert="horz" wrap="square" lIns="0" tIns="0" rIns="0" bIns="0" rtlCol="0">
            <a:spAutoFit/>
          </a:bodyPr>
          <a:lstStyle/>
          <a:p>
            <a:pPr>
              <a:lnSpc>
                <a:spcPts val="1585"/>
              </a:lnSpc>
            </a:pPr>
            <a:r>
              <a:rPr sz="1450" spc="-10" dirty="0">
                <a:solidFill>
                  <a:srgbClr val="4B8B2B"/>
                </a:solidFill>
                <a:latin typeface="Wingdings"/>
                <a:cs typeface="Wingdings"/>
              </a:rPr>
              <a:t></a:t>
            </a:r>
            <a:endParaRPr sz="1450">
              <a:latin typeface="Wingdings"/>
              <a:cs typeface="Wingdings"/>
            </a:endParaRPr>
          </a:p>
        </p:txBody>
      </p:sp>
      <p:sp>
        <p:nvSpPr>
          <p:cNvPr id="61" name="object 34">
            <a:extLst>
              <a:ext uri="{FF2B5EF4-FFF2-40B4-BE49-F238E27FC236}">
                <a16:creationId xmlns:a16="http://schemas.microsoft.com/office/drawing/2014/main" id="{58369681-58F5-42BF-AF5E-41B6E149235B}"/>
              </a:ext>
            </a:extLst>
          </p:cNvPr>
          <p:cNvSpPr txBox="1"/>
          <p:nvPr/>
        </p:nvSpPr>
        <p:spPr>
          <a:xfrm>
            <a:off x="561678" y="3816956"/>
            <a:ext cx="163195" cy="203200"/>
          </a:xfrm>
          <a:prstGeom prst="rect">
            <a:avLst/>
          </a:prstGeom>
        </p:spPr>
        <p:txBody>
          <a:bodyPr vert="horz" wrap="square" lIns="0" tIns="0" rIns="0" bIns="0" rtlCol="0">
            <a:spAutoFit/>
          </a:bodyPr>
          <a:lstStyle/>
          <a:p>
            <a:pPr>
              <a:lnSpc>
                <a:spcPts val="1585"/>
              </a:lnSpc>
            </a:pPr>
            <a:r>
              <a:rPr sz="1450" spc="-10" dirty="0">
                <a:solidFill>
                  <a:srgbClr val="4B8B2B"/>
                </a:solidFill>
                <a:latin typeface="Wingdings"/>
                <a:cs typeface="Wingdings"/>
              </a:rPr>
              <a:t></a:t>
            </a:r>
            <a:endParaRPr sz="1450">
              <a:latin typeface="Wingdings"/>
              <a:cs typeface="Wingdings"/>
            </a:endParaRPr>
          </a:p>
        </p:txBody>
      </p:sp>
      <p:sp>
        <p:nvSpPr>
          <p:cNvPr id="62" name="object 35">
            <a:extLst>
              <a:ext uri="{FF2B5EF4-FFF2-40B4-BE49-F238E27FC236}">
                <a16:creationId xmlns:a16="http://schemas.microsoft.com/office/drawing/2014/main" id="{6F440125-3AE9-4FB4-9AD8-DE7A3890CB84}"/>
              </a:ext>
            </a:extLst>
          </p:cNvPr>
          <p:cNvSpPr txBox="1"/>
          <p:nvPr/>
        </p:nvSpPr>
        <p:spPr>
          <a:xfrm>
            <a:off x="561678" y="4335116"/>
            <a:ext cx="163195" cy="203200"/>
          </a:xfrm>
          <a:prstGeom prst="rect">
            <a:avLst/>
          </a:prstGeom>
        </p:spPr>
        <p:txBody>
          <a:bodyPr vert="horz" wrap="square" lIns="0" tIns="0" rIns="0" bIns="0" rtlCol="0">
            <a:spAutoFit/>
          </a:bodyPr>
          <a:lstStyle/>
          <a:p>
            <a:pPr>
              <a:lnSpc>
                <a:spcPts val="1585"/>
              </a:lnSpc>
            </a:pPr>
            <a:r>
              <a:rPr sz="1450" spc="-10" dirty="0">
                <a:solidFill>
                  <a:srgbClr val="4B8B2B"/>
                </a:solidFill>
                <a:latin typeface="Wingdings"/>
                <a:cs typeface="Wingdings"/>
              </a:rPr>
              <a:t></a:t>
            </a:r>
            <a:endParaRPr sz="1450">
              <a:latin typeface="Wingdings"/>
              <a:cs typeface="Wingdings"/>
            </a:endParaRPr>
          </a:p>
        </p:txBody>
      </p:sp>
      <p:sp>
        <p:nvSpPr>
          <p:cNvPr id="63" name="object 38">
            <a:extLst>
              <a:ext uri="{FF2B5EF4-FFF2-40B4-BE49-F238E27FC236}">
                <a16:creationId xmlns:a16="http://schemas.microsoft.com/office/drawing/2014/main" id="{999278FA-649F-47EC-9CFF-9A8D54B6CEA1}"/>
              </a:ext>
            </a:extLst>
          </p:cNvPr>
          <p:cNvSpPr/>
          <p:nvPr/>
        </p:nvSpPr>
        <p:spPr>
          <a:xfrm>
            <a:off x="381215" y="2641505"/>
            <a:ext cx="479425" cy="401955"/>
          </a:xfrm>
          <a:custGeom>
            <a:avLst/>
            <a:gdLst/>
            <a:ahLst/>
            <a:cxnLst/>
            <a:rect l="l" t="t" r="r" b="b"/>
            <a:pathLst>
              <a:path w="479425" h="401954">
                <a:moveTo>
                  <a:pt x="478867" y="0"/>
                </a:moveTo>
                <a:lnTo>
                  <a:pt x="0" y="0"/>
                </a:lnTo>
                <a:lnTo>
                  <a:pt x="0" y="401906"/>
                </a:lnTo>
                <a:lnTo>
                  <a:pt x="478867" y="401906"/>
                </a:lnTo>
                <a:lnTo>
                  <a:pt x="478867" y="0"/>
                </a:lnTo>
                <a:close/>
              </a:path>
            </a:pathLst>
          </a:custGeom>
          <a:solidFill>
            <a:srgbClr val="FFFFFF"/>
          </a:solidFill>
        </p:spPr>
        <p:txBody>
          <a:bodyPr wrap="square" lIns="0" tIns="0" rIns="0" bIns="0" rtlCol="0"/>
          <a:lstStyle/>
          <a:p>
            <a:endParaRPr/>
          </a:p>
        </p:txBody>
      </p:sp>
      <p:grpSp>
        <p:nvGrpSpPr>
          <p:cNvPr id="64" name="object 39">
            <a:extLst>
              <a:ext uri="{FF2B5EF4-FFF2-40B4-BE49-F238E27FC236}">
                <a16:creationId xmlns:a16="http://schemas.microsoft.com/office/drawing/2014/main" id="{F887C169-15D1-4911-8604-813C3D913F06}"/>
              </a:ext>
            </a:extLst>
          </p:cNvPr>
          <p:cNvGrpSpPr/>
          <p:nvPr/>
        </p:nvGrpSpPr>
        <p:grpSpPr>
          <a:xfrm>
            <a:off x="393915" y="2654205"/>
            <a:ext cx="454025" cy="376555"/>
            <a:chOff x="286339" y="3142448"/>
            <a:chExt cx="454025" cy="376555"/>
          </a:xfrm>
        </p:grpSpPr>
        <p:sp>
          <p:nvSpPr>
            <p:cNvPr id="65" name="object 40">
              <a:extLst>
                <a:ext uri="{FF2B5EF4-FFF2-40B4-BE49-F238E27FC236}">
                  <a16:creationId xmlns:a16="http://schemas.microsoft.com/office/drawing/2014/main" id="{0704C677-0A5F-4500-A2D9-52274CAF6CE6}"/>
                </a:ext>
              </a:extLst>
            </p:cNvPr>
            <p:cNvSpPr/>
            <p:nvPr/>
          </p:nvSpPr>
          <p:spPr>
            <a:xfrm>
              <a:off x="286339" y="3142448"/>
              <a:ext cx="454025" cy="376555"/>
            </a:xfrm>
            <a:custGeom>
              <a:avLst/>
              <a:gdLst/>
              <a:ahLst/>
              <a:cxnLst/>
              <a:rect l="l" t="t" r="r" b="b"/>
              <a:pathLst>
                <a:path w="454025" h="376554">
                  <a:moveTo>
                    <a:pt x="453467" y="0"/>
                  </a:moveTo>
                  <a:lnTo>
                    <a:pt x="0" y="0"/>
                  </a:lnTo>
                  <a:lnTo>
                    <a:pt x="0" y="376506"/>
                  </a:lnTo>
                  <a:lnTo>
                    <a:pt x="12700" y="363806"/>
                  </a:lnTo>
                  <a:lnTo>
                    <a:pt x="12700" y="12700"/>
                  </a:lnTo>
                  <a:lnTo>
                    <a:pt x="440767" y="12700"/>
                  </a:lnTo>
                  <a:lnTo>
                    <a:pt x="453467" y="0"/>
                  </a:lnTo>
                  <a:close/>
                </a:path>
              </a:pathLst>
            </a:custGeom>
            <a:solidFill>
              <a:srgbClr val="7F7F7F"/>
            </a:solidFill>
          </p:spPr>
          <p:txBody>
            <a:bodyPr wrap="square" lIns="0" tIns="0" rIns="0" bIns="0" rtlCol="0"/>
            <a:lstStyle/>
            <a:p>
              <a:endParaRPr/>
            </a:p>
          </p:txBody>
        </p:sp>
        <p:sp>
          <p:nvSpPr>
            <p:cNvPr id="66" name="object 41">
              <a:extLst>
                <a:ext uri="{FF2B5EF4-FFF2-40B4-BE49-F238E27FC236}">
                  <a16:creationId xmlns:a16="http://schemas.microsoft.com/office/drawing/2014/main" id="{94D5800A-2B45-42C7-9439-6954B6B0EC17}"/>
                </a:ext>
              </a:extLst>
            </p:cNvPr>
            <p:cNvSpPr/>
            <p:nvPr/>
          </p:nvSpPr>
          <p:spPr>
            <a:xfrm>
              <a:off x="286339" y="3142448"/>
              <a:ext cx="454025" cy="376555"/>
            </a:xfrm>
            <a:custGeom>
              <a:avLst/>
              <a:gdLst/>
              <a:ahLst/>
              <a:cxnLst/>
              <a:rect l="l" t="t" r="r" b="b"/>
              <a:pathLst>
                <a:path w="454025" h="376554">
                  <a:moveTo>
                    <a:pt x="453467" y="0"/>
                  </a:moveTo>
                  <a:lnTo>
                    <a:pt x="440767" y="12700"/>
                  </a:lnTo>
                  <a:lnTo>
                    <a:pt x="440767" y="363806"/>
                  </a:lnTo>
                  <a:lnTo>
                    <a:pt x="12700" y="363806"/>
                  </a:lnTo>
                  <a:lnTo>
                    <a:pt x="0" y="376506"/>
                  </a:lnTo>
                  <a:lnTo>
                    <a:pt x="453467" y="376506"/>
                  </a:lnTo>
                  <a:lnTo>
                    <a:pt x="453467" y="0"/>
                  </a:lnTo>
                  <a:close/>
                </a:path>
              </a:pathLst>
            </a:custGeom>
            <a:solidFill>
              <a:srgbClr val="BFBFBF"/>
            </a:solidFill>
          </p:spPr>
          <p:txBody>
            <a:bodyPr wrap="square" lIns="0" tIns="0" rIns="0" bIns="0" rtlCol="0"/>
            <a:lstStyle/>
            <a:p>
              <a:endParaRPr/>
            </a:p>
          </p:txBody>
        </p:sp>
      </p:grpSp>
      <p:sp>
        <p:nvSpPr>
          <p:cNvPr id="67" name="object 42">
            <a:extLst>
              <a:ext uri="{FF2B5EF4-FFF2-40B4-BE49-F238E27FC236}">
                <a16:creationId xmlns:a16="http://schemas.microsoft.com/office/drawing/2014/main" id="{06BA489B-6DE2-4044-B54F-46727B1712F3}"/>
              </a:ext>
            </a:extLst>
          </p:cNvPr>
          <p:cNvSpPr/>
          <p:nvPr/>
        </p:nvSpPr>
        <p:spPr>
          <a:xfrm>
            <a:off x="381215" y="3163132"/>
            <a:ext cx="479425" cy="401955"/>
          </a:xfrm>
          <a:custGeom>
            <a:avLst/>
            <a:gdLst/>
            <a:ahLst/>
            <a:cxnLst/>
            <a:rect l="l" t="t" r="r" b="b"/>
            <a:pathLst>
              <a:path w="479425" h="401954">
                <a:moveTo>
                  <a:pt x="478867" y="0"/>
                </a:moveTo>
                <a:lnTo>
                  <a:pt x="0" y="0"/>
                </a:lnTo>
                <a:lnTo>
                  <a:pt x="0" y="401906"/>
                </a:lnTo>
                <a:lnTo>
                  <a:pt x="478867" y="401906"/>
                </a:lnTo>
                <a:lnTo>
                  <a:pt x="478867" y="0"/>
                </a:lnTo>
                <a:close/>
              </a:path>
            </a:pathLst>
          </a:custGeom>
          <a:solidFill>
            <a:srgbClr val="FFFFFF"/>
          </a:solidFill>
        </p:spPr>
        <p:txBody>
          <a:bodyPr wrap="square" lIns="0" tIns="0" rIns="0" bIns="0" rtlCol="0"/>
          <a:lstStyle/>
          <a:p>
            <a:endParaRPr/>
          </a:p>
        </p:txBody>
      </p:sp>
      <p:grpSp>
        <p:nvGrpSpPr>
          <p:cNvPr id="68" name="object 43">
            <a:extLst>
              <a:ext uri="{FF2B5EF4-FFF2-40B4-BE49-F238E27FC236}">
                <a16:creationId xmlns:a16="http://schemas.microsoft.com/office/drawing/2014/main" id="{73B758B3-95A2-4DA9-838F-23049613594B}"/>
              </a:ext>
            </a:extLst>
          </p:cNvPr>
          <p:cNvGrpSpPr/>
          <p:nvPr/>
        </p:nvGrpSpPr>
        <p:grpSpPr>
          <a:xfrm>
            <a:off x="393915" y="3175832"/>
            <a:ext cx="454025" cy="376555"/>
            <a:chOff x="286339" y="3664075"/>
            <a:chExt cx="454025" cy="376555"/>
          </a:xfrm>
        </p:grpSpPr>
        <p:sp>
          <p:nvSpPr>
            <p:cNvPr id="69" name="object 44">
              <a:extLst>
                <a:ext uri="{FF2B5EF4-FFF2-40B4-BE49-F238E27FC236}">
                  <a16:creationId xmlns:a16="http://schemas.microsoft.com/office/drawing/2014/main" id="{BA6905C0-F0C4-48E0-B0D7-8E009776DD4E}"/>
                </a:ext>
              </a:extLst>
            </p:cNvPr>
            <p:cNvSpPr/>
            <p:nvPr/>
          </p:nvSpPr>
          <p:spPr>
            <a:xfrm>
              <a:off x="286339" y="3664075"/>
              <a:ext cx="454025" cy="376555"/>
            </a:xfrm>
            <a:custGeom>
              <a:avLst/>
              <a:gdLst/>
              <a:ahLst/>
              <a:cxnLst/>
              <a:rect l="l" t="t" r="r" b="b"/>
              <a:pathLst>
                <a:path w="454025" h="376554">
                  <a:moveTo>
                    <a:pt x="453467" y="0"/>
                  </a:moveTo>
                  <a:lnTo>
                    <a:pt x="0" y="0"/>
                  </a:lnTo>
                  <a:lnTo>
                    <a:pt x="0" y="376506"/>
                  </a:lnTo>
                  <a:lnTo>
                    <a:pt x="12700" y="363806"/>
                  </a:lnTo>
                  <a:lnTo>
                    <a:pt x="12700" y="12699"/>
                  </a:lnTo>
                  <a:lnTo>
                    <a:pt x="440767" y="12699"/>
                  </a:lnTo>
                  <a:lnTo>
                    <a:pt x="453467" y="0"/>
                  </a:lnTo>
                  <a:close/>
                </a:path>
              </a:pathLst>
            </a:custGeom>
            <a:solidFill>
              <a:srgbClr val="7F7F7F"/>
            </a:solidFill>
          </p:spPr>
          <p:txBody>
            <a:bodyPr wrap="square" lIns="0" tIns="0" rIns="0" bIns="0" rtlCol="0"/>
            <a:lstStyle/>
            <a:p>
              <a:endParaRPr/>
            </a:p>
          </p:txBody>
        </p:sp>
        <p:sp>
          <p:nvSpPr>
            <p:cNvPr id="70" name="object 45">
              <a:extLst>
                <a:ext uri="{FF2B5EF4-FFF2-40B4-BE49-F238E27FC236}">
                  <a16:creationId xmlns:a16="http://schemas.microsoft.com/office/drawing/2014/main" id="{1E181A51-0D54-402D-BA26-ABB2197F43BB}"/>
                </a:ext>
              </a:extLst>
            </p:cNvPr>
            <p:cNvSpPr/>
            <p:nvPr/>
          </p:nvSpPr>
          <p:spPr>
            <a:xfrm>
              <a:off x="286339" y="3664075"/>
              <a:ext cx="454025" cy="376555"/>
            </a:xfrm>
            <a:custGeom>
              <a:avLst/>
              <a:gdLst/>
              <a:ahLst/>
              <a:cxnLst/>
              <a:rect l="l" t="t" r="r" b="b"/>
              <a:pathLst>
                <a:path w="454025" h="376554">
                  <a:moveTo>
                    <a:pt x="453467" y="0"/>
                  </a:moveTo>
                  <a:lnTo>
                    <a:pt x="440767" y="12699"/>
                  </a:lnTo>
                  <a:lnTo>
                    <a:pt x="440767" y="363806"/>
                  </a:lnTo>
                  <a:lnTo>
                    <a:pt x="12700" y="363806"/>
                  </a:lnTo>
                  <a:lnTo>
                    <a:pt x="0" y="376506"/>
                  </a:lnTo>
                  <a:lnTo>
                    <a:pt x="453467" y="376506"/>
                  </a:lnTo>
                  <a:lnTo>
                    <a:pt x="453467" y="0"/>
                  </a:lnTo>
                  <a:close/>
                </a:path>
              </a:pathLst>
            </a:custGeom>
            <a:solidFill>
              <a:srgbClr val="BFBFBF"/>
            </a:solidFill>
          </p:spPr>
          <p:txBody>
            <a:bodyPr wrap="square" lIns="0" tIns="0" rIns="0" bIns="0" rtlCol="0"/>
            <a:lstStyle/>
            <a:p>
              <a:endParaRPr/>
            </a:p>
          </p:txBody>
        </p:sp>
      </p:grpSp>
      <p:sp>
        <p:nvSpPr>
          <p:cNvPr id="71" name="object 46">
            <a:extLst>
              <a:ext uri="{FF2B5EF4-FFF2-40B4-BE49-F238E27FC236}">
                <a16:creationId xmlns:a16="http://schemas.microsoft.com/office/drawing/2014/main" id="{47BDBA53-D8EB-4B3B-8621-5215C4CCE374}"/>
              </a:ext>
            </a:extLst>
          </p:cNvPr>
          <p:cNvSpPr/>
          <p:nvPr/>
        </p:nvSpPr>
        <p:spPr>
          <a:xfrm>
            <a:off x="381215" y="3701853"/>
            <a:ext cx="479425" cy="401955"/>
          </a:xfrm>
          <a:custGeom>
            <a:avLst/>
            <a:gdLst/>
            <a:ahLst/>
            <a:cxnLst/>
            <a:rect l="l" t="t" r="r" b="b"/>
            <a:pathLst>
              <a:path w="479425" h="401954">
                <a:moveTo>
                  <a:pt x="478867" y="0"/>
                </a:moveTo>
                <a:lnTo>
                  <a:pt x="0" y="0"/>
                </a:lnTo>
                <a:lnTo>
                  <a:pt x="0" y="401906"/>
                </a:lnTo>
                <a:lnTo>
                  <a:pt x="478867" y="401906"/>
                </a:lnTo>
                <a:lnTo>
                  <a:pt x="478867" y="0"/>
                </a:lnTo>
                <a:close/>
              </a:path>
            </a:pathLst>
          </a:custGeom>
          <a:solidFill>
            <a:srgbClr val="FFFFFF"/>
          </a:solidFill>
        </p:spPr>
        <p:txBody>
          <a:bodyPr wrap="square" lIns="0" tIns="0" rIns="0" bIns="0" rtlCol="0"/>
          <a:lstStyle/>
          <a:p>
            <a:endParaRPr/>
          </a:p>
        </p:txBody>
      </p:sp>
      <p:grpSp>
        <p:nvGrpSpPr>
          <p:cNvPr id="72" name="object 47">
            <a:extLst>
              <a:ext uri="{FF2B5EF4-FFF2-40B4-BE49-F238E27FC236}">
                <a16:creationId xmlns:a16="http://schemas.microsoft.com/office/drawing/2014/main" id="{F1934643-6555-40FC-864D-E6C3B49F3FFD}"/>
              </a:ext>
            </a:extLst>
          </p:cNvPr>
          <p:cNvGrpSpPr/>
          <p:nvPr/>
        </p:nvGrpSpPr>
        <p:grpSpPr>
          <a:xfrm>
            <a:off x="393915" y="3714553"/>
            <a:ext cx="454025" cy="376555"/>
            <a:chOff x="286339" y="4202796"/>
            <a:chExt cx="454025" cy="376555"/>
          </a:xfrm>
        </p:grpSpPr>
        <p:sp>
          <p:nvSpPr>
            <p:cNvPr id="73" name="object 48">
              <a:extLst>
                <a:ext uri="{FF2B5EF4-FFF2-40B4-BE49-F238E27FC236}">
                  <a16:creationId xmlns:a16="http://schemas.microsoft.com/office/drawing/2014/main" id="{64A4616A-1DD2-4D81-BC42-32378F096A77}"/>
                </a:ext>
              </a:extLst>
            </p:cNvPr>
            <p:cNvSpPr/>
            <p:nvPr/>
          </p:nvSpPr>
          <p:spPr>
            <a:xfrm>
              <a:off x="286339" y="4202796"/>
              <a:ext cx="454025" cy="376555"/>
            </a:xfrm>
            <a:custGeom>
              <a:avLst/>
              <a:gdLst/>
              <a:ahLst/>
              <a:cxnLst/>
              <a:rect l="l" t="t" r="r" b="b"/>
              <a:pathLst>
                <a:path w="454025" h="376554">
                  <a:moveTo>
                    <a:pt x="453467" y="0"/>
                  </a:moveTo>
                  <a:lnTo>
                    <a:pt x="0" y="0"/>
                  </a:lnTo>
                  <a:lnTo>
                    <a:pt x="0" y="376506"/>
                  </a:lnTo>
                  <a:lnTo>
                    <a:pt x="12700" y="363806"/>
                  </a:lnTo>
                  <a:lnTo>
                    <a:pt x="12700" y="12699"/>
                  </a:lnTo>
                  <a:lnTo>
                    <a:pt x="440767" y="12699"/>
                  </a:lnTo>
                  <a:lnTo>
                    <a:pt x="453467" y="0"/>
                  </a:lnTo>
                  <a:close/>
                </a:path>
              </a:pathLst>
            </a:custGeom>
            <a:solidFill>
              <a:srgbClr val="7F7F7F"/>
            </a:solidFill>
          </p:spPr>
          <p:txBody>
            <a:bodyPr wrap="square" lIns="0" tIns="0" rIns="0" bIns="0" rtlCol="0"/>
            <a:lstStyle/>
            <a:p>
              <a:endParaRPr/>
            </a:p>
          </p:txBody>
        </p:sp>
        <p:sp>
          <p:nvSpPr>
            <p:cNvPr id="74" name="object 49">
              <a:extLst>
                <a:ext uri="{FF2B5EF4-FFF2-40B4-BE49-F238E27FC236}">
                  <a16:creationId xmlns:a16="http://schemas.microsoft.com/office/drawing/2014/main" id="{ECE61714-AB3C-4396-8864-1F00237D658C}"/>
                </a:ext>
              </a:extLst>
            </p:cNvPr>
            <p:cNvSpPr/>
            <p:nvPr/>
          </p:nvSpPr>
          <p:spPr>
            <a:xfrm>
              <a:off x="286339" y="4202796"/>
              <a:ext cx="454025" cy="376555"/>
            </a:xfrm>
            <a:custGeom>
              <a:avLst/>
              <a:gdLst/>
              <a:ahLst/>
              <a:cxnLst/>
              <a:rect l="l" t="t" r="r" b="b"/>
              <a:pathLst>
                <a:path w="454025" h="376554">
                  <a:moveTo>
                    <a:pt x="453467" y="0"/>
                  </a:moveTo>
                  <a:lnTo>
                    <a:pt x="440767" y="12699"/>
                  </a:lnTo>
                  <a:lnTo>
                    <a:pt x="440767" y="363806"/>
                  </a:lnTo>
                  <a:lnTo>
                    <a:pt x="12700" y="363806"/>
                  </a:lnTo>
                  <a:lnTo>
                    <a:pt x="0" y="376506"/>
                  </a:lnTo>
                  <a:lnTo>
                    <a:pt x="453467" y="376506"/>
                  </a:lnTo>
                  <a:lnTo>
                    <a:pt x="453467" y="0"/>
                  </a:lnTo>
                  <a:close/>
                </a:path>
              </a:pathLst>
            </a:custGeom>
            <a:solidFill>
              <a:srgbClr val="BFBFBF"/>
            </a:solidFill>
          </p:spPr>
          <p:txBody>
            <a:bodyPr wrap="square" lIns="0" tIns="0" rIns="0" bIns="0" rtlCol="0"/>
            <a:lstStyle/>
            <a:p>
              <a:endParaRPr/>
            </a:p>
          </p:txBody>
        </p:sp>
      </p:grpSp>
      <p:sp>
        <p:nvSpPr>
          <p:cNvPr id="75" name="object 50">
            <a:extLst>
              <a:ext uri="{FF2B5EF4-FFF2-40B4-BE49-F238E27FC236}">
                <a16:creationId xmlns:a16="http://schemas.microsoft.com/office/drawing/2014/main" id="{2936430B-6816-4041-9EDC-0EEED4C2DBCE}"/>
              </a:ext>
            </a:extLst>
          </p:cNvPr>
          <p:cNvSpPr/>
          <p:nvPr/>
        </p:nvSpPr>
        <p:spPr>
          <a:xfrm>
            <a:off x="381215" y="4197827"/>
            <a:ext cx="479425" cy="401955"/>
          </a:xfrm>
          <a:custGeom>
            <a:avLst/>
            <a:gdLst/>
            <a:ahLst/>
            <a:cxnLst/>
            <a:rect l="l" t="t" r="r" b="b"/>
            <a:pathLst>
              <a:path w="479425" h="401954">
                <a:moveTo>
                  <a:pt x="478867" y="0"/>
                </a:moveTo>
                <a:lnTo>
                  <a:pt x="0" y="0"/>
                </a:lnTo>
                <a:lnTo>
                  <a:pt x="0" y="401906"/>
                </a:lnTo>
                <a:lnTo>
                  <a:pt x="478867" y="401906"/>
                </a:lnTo>
                <a:lnTo>
                  <a:pt x="478867" y="0"/>
                </a:lnTo>
                <a:close/>
              </a:path>
            </a:pathLst>
          </a:custGeom>
          <a:solidFill>
            <a:srgbClr val="FFFFFF"/>
          </a:solidFill>
        </p:spPr>
        <p:txBody>
          <a:bodyPr wrap="square" lIns="0" tIns="0" rIns="0" bIns="0" rtlCol="0"/>
          <a:lstStyle/>
          <a:p>
            <a:endParaRPr/>
          </a:p>
        </p:txBody>
      </p:sp>
      <p:grpSp>
        <p:nvGrpSpPr>
          <p:cNvPr id="76" name="object 51">
            <a:extLst>
              <a:ext uri="{FF2B5EF4-FFF2-40B4-BE49-F238E27FC236}">
                <a16:creationId xmlns:a16="http://schemas.microsoft.com/office/drawing/2014/main" id="{430AE85B-F271-40B4-ACAB-DD0A49292EE9}"/>
              </a:ext>
            </a:extLst>
          </p:cNvPr>
          <p:cNvGrpSpPr/>
          <p:nvPr/>
        </p:nvGrpSpPr>
        <p:grpSpPr>
          <a:xfrm>
            <a:off x="393915" y="4210527"/>
            <a:ext cx="454025" cy="376555"/>
            <a:chOff x="286339" y="4698770"/>
            <a:chExt cx="454025" cy="376555"/>
          </a:xfrm>
        </p:grpSpPr>
        <p:sp>
          <p:nvSpPr>
            <p:cNvPr id="77" name="object 52">
              <a:extLst>
                <a:ext uri="{FF2B5EF4-FFF2-40B4-BE49-F238E27FC236}">
                  <a16:creationId xmlns:a16="http://schemas.microsoft.com/office/drawing/2014/main" id="{303E78CF-FC19-487F-9723-9F7A8C0B39D3}"/>
                </a:ext>
              </a:extLst>
            </p:cNvPr>
            <p:cNvSpPr/>
            <p:nvPr/>
          </p:nvSpPr>
          <p:spPr>
            <a:xfrm>
              <a:off x="286339" y="4698770"/>
              <a:ext cx="454025" cy="376555"/>
            </a:xfrm>
            <a:custGeom>
              <a:avLst/>
              <a:gdLst/>
              <a:ahLst/>
              <a:cxnLst/>
              <a:rect l="l" t="t" r="r" b="b"/>
              <a:pathLst>
                <a:path w="454025" h="376554">
                  <a:moveTo>
                    <a:pt x="453467" y="0"/>
                  </a:moveTo>
                  <a:lnTo>
                    <a:pt x="0" y="0"/>
                  </a:lnTo>
                  <a:lnTo>
                    <a:pt x="0" y="376506"/>
                  </a:lnTo>
                  <a:lnTo>
                    <a:pt x="12700" y="363806"/>
                  </a:lnTo>
                  <a:lnTo>
                    <a:pt x="12700" y="12699"/>
                  </a:lnTo>
                  <a:lnTo>
                    <a:pt x="440767" y="12699"/>
                  </a:lnTo>
                  <a:lnTo>
                    <a:pt x="453467" y="0"/>
                  </a:lnTo>
                  <a:close/>
                </a:path>
              </a:pathLst>
            </a:custGeom>
            <a:solidFill>
              <a:srgbClr val="7F7F7F"/>
            </a:solidFill>
          </p:spPr>
          <p:txBody>
            <a:bodyPr wrap="square" lIns="0" tIns="0" rIns="0" bIns="0" rtlCol="0"/>
            <a:lstStyle/>
            <a:p>
              <a:endParaRPr/>
            </a:p>
          </p:txBody>
        </p:sp>
        <p:sp>
          <p:nvSpPr>
            <p:cNvPr id="78" name="object 53">
              <a:extLst>
                <a:ext uri="{FF2B5EF4-FFF2-40B4-BE49-F238E27FC236}">
                  <a16:creationId xmlns:a16="http://schemas.microsoft.com/office/drawing/2014/main" id="{FD2EF866-5F59-4231-9F51-B30A7D2762AD}"/>
                </a:ext>
              </a:extLst>
            </p:cNvPr>
            <p:cNvSpPr/>
            <p:nvPr/>
          </p:nvSpPr>
          <p:spPr>
            <a:xfrm>
              <a:off x="286339" y="4698770"/>
              <a:ext cx="454025" cy="376555"/>
            </a:xfrm>
            <a:custGeom>
              <a:avLst/>
              <a:gdLst/>
              <a:ahLst/>
              <a:cxnLst/>
              <a:rect l="l" t="t" r="r" b="b"/>
              <a:pathLst>
                <a:path w="454025" h="376554">
                  <a:moveTo>
                    <a:pt x="453467" y="0"/>
                  </a:moveTo>
                  <a:lnTo>
                    <a:pt x="440767" y="12699"/>
                  </a:lnTo>
                  <a:lnTo>
                    <a:pt x="440767" y="363806"/>
                  </a:lnTo>
                  <a:lnTo>
                    <a:pt x="12700" y="363806"/>
                  </a:lnTo>
                  <a:lnTo>
                    <a:pt x="0" y="376506"/>
                  </a:lnTo>
                  <a:lnTo>
                    <a:pt x="453467" y="376506"/>
                  </a:lnTo>
                  <a:lnTo>
                    <a:pt x="453467" y="0"/>
                  </a:lnTo>
                  <a:close/>
                </a:path>
              </a:pathLst>
            </a:custGeom>
            <a:solidFill>
              <a:srgbClr val="BFBFBF"/>
            </a:solidFill>
          </p:spPr>
          <p:txBody>
            <a:bodyPr wrap="square" lIns="0" tIns="0" rIns="0" bIns="0" rtlCol="0"/>
            <a:lstStyle/>
            <a:p>
              <a:endParaRPr/>
            </a:p>
          </p:txBody>
        </p:sp>
      </p:grpSp>
      <p:sp>
        <p:nvSpPr>
          <p:cNvPr id="3" name="Slide Number Placeholder 2">
            <a:extLst>
              <a:ext uri="{FF2B5EF4-FFF2-40B4-BE49-F238E27FC236}">
                <a16:creationId xmlns:a16="http://schemas.microsoft.com/office/drawing/2014/main" id="{4AD8E599-A915-423B-B5FB-5994C22A369D}"/>
              </a:ext>
            </a:extLst>
          </p:cNvPr>
          <p:cNvSpPr>
            <a:spLocks noGrp="1"/>
          </p:cNvSpPr>
          <p:nvPr>
            <p:ph type="sldNum" sz="quarter" idx="4"/>
          </p:nvPr>
        </p:nvSpPr>
        <p:spPr/>
        <p:txBody>
          <a:bodyPr/>
          <a:lstStyle/>
          <a:p>
            <a:fld id="{5D2F3693-3E64-EA49-9E40-0333868C2033}" type="slidenum">
              <a:rPr lang="en-US" smtClean="0"/>
              <a:pPr/>
              <a:t>55</a:t>
            </a:fld>
            <a:r>
              <a:rPr lang="en-US" dirty="0"/>
              <a:t> of 108</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Content Placeholder 60">
            <a:extLst>
              <a:ext uri="{FF2B5EF4-FFF2-40B4-BE49-F238E27FC236}">
                <a16:creationId xmlns:a16="http://schemas.microsoft.com/office/drawing/2014/main" id="{C01BB0CB-1B6E-4AC8-BF98-2BD3B0778CCD}"/>
              </a:ext>
            </a:extLst>
          </p:cNvPr>
          <p:cNvSpPr>
            <a:spLocks noGrp="1"/>
          </p:cNvSpPr>
          <p:nvPr>
            <p:ph idx="1"/>
          </p:nvPr>
        </p:nvSpPr>
        <p:spPr/>
        <p:txBody>
          <a:bodyPr/>
          <a:lstStyle/>
          <a:p>
            <a:r>
              <a:rPr lang="en-US" dirty="0"/>
              <a:t>FINTEPLA contains fenfluramine, a Schedule ____ controlled substance.</a:t>
            </a:r>
          </a:p>
          <a:p>
            <a:pPr lvl="1"/>
            <a:r>
              <a:rPr lang="en-US" dirty="0"/>
              <a:t>I</a:t>
            </a:r>
          </a:p>
          <a:p>
            <a:pPr lvl="1"/>
            <a:r>
              <a:rPr lang="en-US" dirty="0"/>
              <a:t>II</a:t>
            </a:r>
          </a:p>
          <a:p>
            <a:pPr lvl="1"/>
            <a:r>
              <a:rPr lang="en-US" dirty="0"/>
              <a:t>III</a:t>
            </a:r>
          </a:p>
          <a:p>
            <a:pPr lvl="1"/>
            <a:r>
              <a:rPr lang="en-US" b="1" dirty="0"/>
              <a:t>IV</a:t>
            </a:r>
          </a:p>
        </p:txBody>
      </p:sp>
      <p:sp>
        <p:nvSpPr>
          <p:cNvPr id="60" name="Title 59">
            <a:extLst>
              <a:ext uri="{FF2B5EF4-FFF2-40B4-BE49-F238E27FC236}">
                <a16:creationId xmlns:a16="http://schemas.microsoft.com/office/drawing/2014/main" id="{BEE24FF0-C765-455B-AA5B-FD09D40C1B80}"/>
              </a:ext>
            </a:extLst>
          </p:cNvPr>
          <p:cNvSpPr>
            <a:spLocks noGrp="1"/>
          </p:cNvSpPr>
          <p:nvPr>
            <p:ph type="title"/>
          </p:nvPr>
        </p:nvSpPr>
        <p:spPr/>
        <p:txBody>
          <a:bodyPr/>
          <a:lstStyle/>
          <a:p>
            <a:r>
              <a:rPr lang="en-US" dirty="0"/>
              <a:t>Knowledge Check</a:t>
            </a:r>
          </a:p>
        </p:txBody>
      </p:sp>
      <p:sp>
        <p:nvSpPr>
          <p:cNvPr id="64" name="object 32">
            <a:extLst>
              <a:ext uri="{FF2B5EF4-FFF2-40B4-BE49-F238E27FC236}">
                <a16:creationId xmlns:a16="http://schemas.microsoft.com/office/drawing/2014/main" id="{6BC05FE0-2C50-4C76-84E4-C2E7F0C75BC5}"/>
              </a:ext>
            </a:extLst>
          </p:cNvPr>
          <p:cNvSpPr txBox="1"/>
          <p:nvPr/>
        </p:nvSpPr>
        <p:spPr>
          <a:xfrm>
            <a:off x="561678" y="2780636"/>
            <a:ext cx="163195" cy="203200"/>
          </a:xfrm>
          <a:prstGeom prst="rect">
            <a:avLst/>
          </a:prstGeom>
        </p:spPr>
        <p:txBody>
          <a:bodyPr vert="horz" wrap="square" lIns="0" tIns="0" rIns="0" bIns="0" rtlCol="0">
            <a:spAutoFit/>
          </a:bodyPr>
          <a:lstStyle/>
          <a:p>
            <a:pPr>
              <a:lnSpc>
                <a:spcPts val="1585"/>
              </a:lnSpc>
            </a:pPr>
            <a:r>
              <a:rPr sz="1450" spc="-10" dirty="0">
                <a:solidFill>
                  <a:srgbClr val="4B8B2B"/>
                </a:solidFill>
                <a:latin typeface="Wingdings"/>
                <a:cs typeface="Wingdings"/>
              </a:rPr>
              <a:t></a:t>
            </a:r>
            <a:endParaRPr sz="1450">
              <a:latin typeface="Wingdings"/>
              <a:cs typeface="Wingdings"/>
            </a:endParaRPr>
          </a:p>
        </p:txBody>
      </p:sp>
      <p:sp>
        <p:nvSpPr>
          <p:cNvPr id="65" name="object 33">
            <a:extLst>
              <a:ext uri="{FF2B5EF4-FFF2-40B4-BE49-F238E27FC236}">
                <a16:creationId xmlns:a16="http://schemas.microsoft.com/office/drawing/2014/main" id="{E84EAA4D-18F5-4148-9230-5B8B608D1F6D}"/>
              </a:ext>
            </a:extLst>
          </p:cNvPr>
          <p:cNvSpPr txBox="1"/>
          <p:nvPr/>
        </p:nvSpPr>
        <p:spPr>
          <a:xfrm>
            <a:off x="561678" y="3298796"/>
            <a:ext cx="163195" cy="203200"/>
          </a:xfrm>
          <a:prstGeom prst="rect">
            <a:avLst/>
          </a:prstGeom>
        </p:spPr>
        <p:txBody>
          <a:bodyPr vert="horz" wrap="square" lIns="0" tIns="0" rIns="0" bIns="0" rtlCol="0">
            <a:spAutoFit/>
          </a:bodyPr>
          <a:lstStyle/>
          <a:p>
            <a:pPr>
              <a:lnSpc>
                <a:spcPts val="1585"/>
              </a:lnSpc>
            </a:pPr>
            <a:r>
              <a:rPr sz="1450" spc="-10" dirty="0">
                <a:solidFill>
                  <a:srgbClr val="4B8B2B"/>
                </a:solidFill>
                <a:latin typeface="Wingdings"/>
                <a:cs typeface="Wingdings"/>
              </a:rPr>
              <a:t></a:t>
            </a:r>
            <a:endParaRPr sz="1450">
              <a:latin typeface="Wingdings"/>
              <a:cs typeface="Wingdings"/>
            </a:endParaRPr>
          </a:p>
        </p:txBody>
      </p:sp>
      <p:sp>
        <p:nvSpPr>
          <p:cNvPr id="66" name="object 34">
            <a:extLst>
              <a:ext uri="{FF2B5EF4-FFF2-40B4-BE49-F238E27FC236}">
                <a16:creationId xmlns:a16="http://schemas.microsoft.com/office/drawing/2014/main" id="{35964C3C-F707-4CB5-984D-D548260568E6}"/>
              </a:ext>
            </a:extLst>
          </p:cNvPr>
          <p:cNvSpPr txBox="1"/>
          <p:nvPr/>
        </p:nvSpPr>
        <p:spPr>
          <a:xfrm>
            <a:off x="561678" y="3816956"/>
            <a:ext cx="163195" cy="203200"/>
          </a:xfrm>
          <a:prstGeom prst="rect">
            <a:avLst/>
          </a:prstGeom>
        </p:spPr>
        <p:txBody>
          <a:bodyPr vert="horz" wrap="square" lIns="0" tIns="0" rIns="0" bIns="0" rtlCol="0">
            <a:spAutoFit/>
          </a:bodyPr>
          <a:lstStyle/>
          <a:p>
            <a:pPr>
              <a:lnSpc>
                <a:spcPts val="1585"/>
              </a:lnSpc>
            </a:pPr>
            <a:r>
              <a:rPr sz="1450" spc="-10" dirty="0">
                <a:solidFill>
                  <a:srgbClr val="4B8B2B"/>
                </a:solidFill>
                <a:latin typeface="Wingdings"/>
                <a:cs typeface="Wingdings"/>
              </a:rPr>
              <a:t></a:t>
            </a:r>
            <a:endParaRPr sz="1450">
              <a:latin typeface="Wingdings"/>
              <a:cs typeface="Wingdings"/>
            </a:endParaRPr>
          </a:p>
        </p:txBody>
      </p:sp>
      <p:sp>
        <p:nvSpPr>
          <p:cNvPr id="67" name="object 35">
            <a:extLst>
              <a:ext uri="{FF2B5EF4-FFF2-40B4-BE49-F238E27FC236}">
                <a16:creationId xmlns:a16="http://schemas.microsoft.com/office/drawing/2014/main" id="{EF48A21F-1074-4340-BDA6-AE18ED07C66D}"/>
              </a:ext>
            </a:extLst>
          </p:cNvPr>
          <p:cNvSpPr txBox="1"/>
          <p:nvPr/>
        </p:nvSpPr>
        <p:spPr>
          <a:xfrm>
            <a:off x="561678" y="4335116"/>
            <a:ext cx="163195" cy="203200"/>
          </a:xfrm>
          <a:prstGeom prst="rect">
            <a:avLst/>
          </a:prstGeom>
        </p:spPr>
        <p:txBody>
          <a:bodyPr vert="horz" wrap="square" lIns="0" tIns="0" rIns="0" bIns="0" rtlCol="0">
            <a:spAutoFit/>
          </a:bodyPr>
          <a:lstStyle/>
          <a:p>
            <a:pPr>
              <a:lnSpc>
                <a:spcPts val="1585"/>
              </a:lnSpc>
            </a:pPr>
            <a:r>
              <a:rPr sz="1450" spc="-10" dirty="0">
                <a:solidFill>
                  <a:srgbClr val="4B8B2B"/>
                </a:solidFill>
                <a:latin typeface="Wingdings"/>
                <a:cs typeface="Wingdings"/>
              </a:rPr>
              <a:t></a:t>
            </a:r>
            <a:endParaRPr sz="1450">
              <a:latin typeface="Wingdings"/>
              <a:cs typeface="Wingdings"/>
            </a:endParaRPr>
          </a:p>
        </p:txBody>
      </p:sp>
      <p:sp>
        <p:nvSpPr>
          <p:cNvPr id="68" name="object 38">
            <a:extLst>
              <a:ext uri="{FF2B5EF4-FFF2-40B4-BE49-F238E27FC236}">
                <a16:creationId xmlns:a16="http://schemas.microsoft.com/office/drawing/2014/main" id="{253FD27C-5063-4B93-A518-AE17942AFF12}"/>
              </a:ext>
            </a:extLst>
          </p:cNvPr>
          <p:cNvSpPr/>
          <p:nvPr/>
        </p:nvSpPr>
        <p:spPr>
          <a:xfrm>
            <a:off x="381215" y="2641505"/>
            <a:ext cx="479425" cy="401955"/>
          </a:xfrm>
          <a:custGeom>
            <a:avLst/>
            <a:gdLst/>
            <a:ahLst/>
            <a:cxnLst/>
            <a:rect l="l" t="t" r="r" b="b"/>
            <a:pathLst>
              <a:path w="479425" h="401954">
                <a:moveTo>
                  <a:pt x="478867" y="0"/>
                </a:moveTo>
                <a:lnTo>
                  <a:pt x="0" y="0"/>
                </a:lnTo>
                <a:lnTo>
                  <a:pt x="0" y="401906"/>
                </a:lnTo>
                <a:lnTo>
                  <a:pt x="478867" y="401906"/>
                </a:lnTo>
                <a:lnTo>
                  <a:pt x="478867" y="0"/>
                </a:lnTo>
                <a:close/>
              </a:path>
            </a:pathLst>
          </a:custGeom>
          <a:solidFill>
            <a:srgbClr val="FFFFFF"/>
          </a:solidFill>
        </p:spPr>
        <p:txBody>
          <a:bodyPr wrap="square" lIns="0" tIns="0" rIns="0" bIns="0" rtlCol="0"/>
          <a:lstStyle/>
          <a:p>
            <a:endParaRPr/>
          </a:p>
        </p:txBody>
      </p:sp>
      <p:grpSp>
        <p:nvGrpSpPr>
          <p:cNvPr id="69" name="object 39">
            <a:extLst>
              <a:ext uri="{FF2B5EF4-FFF2-40B4-BE49-F238E27FC236}">
                <a16:creationId xmlns:a16="http://schemas.microsoft.com/office/drawing/2014/main" id="{46F5AC9B-11F8-46C9-837E-F6E8A1267491}"/>
              </a:ext>
            </a:extLst>
          </p:cNvPr>
          <p:cNvGrpSpPr/>
          <p:nvPr/>
        </p:nvGrpSpPr>
        <p:grpSpPr>
          <a:xfrm>
            <a:off x="393915" y="2654205"/>
            <a:ext cx="454025" cy="376555"/>
            <a:chOff x="286339" y="3142448"/>
            <a:chExt cx="454025" cy="376555"/>
          </a:xfrm>
        </p:grpSpPr>
        <p:sp>
          <p:nvSpPr>
            <p:cNvPr id="70" name="object 40">
              <a:extLst>
                <a:ext uri="{FF2B5EF4-FFF2-40B4-BE49-F238E27FC236}">
                  <a16:creationId xmlns:a16="http://schemas.microsoft.com/office/drawing/2014/main" id="{EDAAC056-485A-47A8-B1CE-33686ED782C7}"/>
                </a:ext>
              </a:extLst>
            </p:cNvPr>
            <p:cNvSpPr/>
            <p:nvPr/>
          </p:nvSpPr>
          <p:spPr>
            <a:xfrm>
              <a:off x="286339" y="3142448"/>
              <a:ext cx="454025" cy="376555"/>
            </a:xfrm>
            <a:custGeom>
              <a:avLst/>
              <a:gdLst/>
              <a:ahLst/>
              <a:cxnLst/>
              <a:rect l="l" t="t" r="r" b="b"/>
              <a:pathLst>
                <a:path w="454025" h="376554">
                  <a:moveTo>
                    <a:pt x="453467" y="0"/>
                  </a:moveTo>
                  <a:lnTo>
                    <a:pt x="0" y="0"/>
                  </a:lnTo>
                  <a:lnTo>
                    <a:pt x="0" y="376506"/>
                  </a:lnTo>
                  <a:lnTo>
                    <a:pt x="12700" y="363806"/>
                  </a:lnTo>
                  <a:lnTo>
                    <a:pt x="12700" y="12700"/>
                  </a:lnTo>
                  <a:lnTo>
                    <a:pt x="440767" y="12700"/>
                  </a:lnTo>
                  <a:lnTo>
                    <a:pt x="453467" y="0"/>
                  </a:lnTo>
                  <a:close/>
                </a:path>
              </a:pathLst>
            </a:custGeom>
            <a:solidFill>
              <a:srgbClr val="7F7F7F"/>
            </a:solidFill>
          </p:spPr>
          <p:txBody>
            <a:bodyPr wrap="square" lIns="0" tIns="0" rIns="0" bIns="0" rtlCol="0"/>
            <a:lstStyle/>
            <a:p>
              <a:endParaRPr/>
            </a:p>
          </p:txBody>
        </p:sp>
        <p:sp>
          <p:nvSpPr>
            <p:cNvPr id="71" name="object 41">
              <a:extLst>
                <a:ext uri="{FF2B5EF4-FFF2-40B4-BE49-F238E27FC236}">
                  <a16:creationId xmlns:a16="http://schemas.microsoft.com/office/drawing/2014/main" id="{25562F85-AE41-48E2-8C1E-FB7D27BE0A47}"/>
                </a:ext>
              </a:extLst>
            </p:cNvPr>
            <p:cNvSpPr/>
            <p:nvPr/>
          </p:nvSpPr>
          <p:spPr>
            <a:xfrm>
              <a:off x="286339" y="3142448"/>
              <a:ext cx="454025" cy="376555"/>
            </a:xfrm>
            <a:custGeom>
              <a:avLst/>
              <a:gdLst/>
              <a:ahLst/>
              <a:cxnLst/>
              <a:rect l="l" t="t" r="r" b="b"/>
              <a:pathLst>
                <a:path w="454025" h="376554">
                  <a:moveTo>
                    <a:pt x="453467" y="0"/>
                  </a:moveTo>
                  <a:lnTo>
                    <a:pt x="440767" y="12700"/>
                  </a:lnTo>
                  <a:lnTo>
                    <a:pt x="440767" y="363806"/>
                  </a:lnTo>
                  <a:lnTo>
                    <a:pt x="12700" y="363806"/>
                  </a:lnTo>
                  <a:lnTo>
                    <a:pt x="0" y="376506"/>
                  </a:lnTo>
                  <a:lnTo>
                    <a:pt x="453467" y="376506"/>
                  </a:lnTo>
                  <a:lnTo>
                    <a:pt x="453467" y="0"/>
                  </a:lnTo>
                  <a:close/>
                </a:path>
              </a:pathLst>
            </a:custGeom>
            <a:solidFill>
              <a:srgbClr val="BFBFBF"/>
            </a:solidFill>
          </p:spPr>
          <p:txBody>
            <a:bodyPr wrap="square" lIns="0" tIns="0" rIns="0" bIns="0" rtlCol="0"/>
            <a:lstStyle/>
            <a:p>
              <a:endParaRPr/>
            </a:p>
          </p:txBody>
        </p:sp>
      </p:grpSp>
      <p:sp>
        <p:nvSpPr>
          <p:cNvPr id="72" name="object 42">
            <a:extLst>
              <a:ext uri="{FF2B5EF4-FFF2-40B4-BE49-F238E27FC236}">
                <a16:creationId xmlns:a16="http://schemas.microsoft.com/office/drawing/2014/main" id="{43DA3862-12F3-4032-8A9D-A3B5D55C737E}"/>
              </a:ext>
            </a:extLst>
          </p:cNvPr>
          <p:cNvSpPr/>
          <p:nvPr/>
        </p:nvSpPr>
        <p:spPr>
          <a:xfrm>
            <a:off x="381215" y="3163132"/>
            <a:ext cx="479425" cy="401955"/>
          </a:xfrm>
          <a:custGeom>
            <a:avLst/>
            <a:gdLst/>
            <a:ahLst/>
            <a:cxnLst/>
            <a:rect l="l" t="t" r="r" b="b"/>
            <a:pathLst>
              <a:path w="479425" h="401954">
                <a:moveTo>
                  <a:pt x="478867" y="0"/>
                </a:moveTo>
                <a:lnTo>
                  <a:pt x="0" y="0"/>
                </a:lnTo>
                <a:lnTo>
                  <a:pt x="0" y="401906"/>
                </a:lnTo>
                <a:lnTo>
                  <a:pt x="478867" y="401906"/>
                </a:lnTo>
                <a:lnTo>
                  <a:pt x="478867" y="0"/>
                </a:lnTo>
                <a:close/>
              </a:path>
            </a:pathLst>
          </a:custGeom>
          <a:solidFill>
            <a:srgbClr val="FFFFFF"/>
          </a:solidFill>
        </p:spPr>
        <p:txBody>
          <a:bodyPr wrap="square" lIns="0" tIns="0" rIns="0" bIns="0" rtlCol="0"/>
          <a:lstStyle/>
          <a:p>
            <a:endParaRPr/>
          </a:p>
        </p:txBody>
      </p:sp>
      <p:grpSp>
        <p:nvGrpSpPr>
          <p:cNvPr id="73" name="object 43">
            <a:extLst>
              <a:ext uri="{FF2B5EF4-FFF2-40B4-BE49-F238E27FC236}">
                <a16:creationId xmlns:a16="http://schemas.microsoft.com/office/drawing/2014/main" id="{4F819DD9-418D-42E0-80C7-8F8A12EC94B3}"/>
              </a:ext>
            </a:extLst>
          </p:cNvPr>
          <p:cNvGrpSpPr/>
          <p:nvPr/>
        </p:nvGrpSpPr>
        <p:grpSpPr>
          <a:xfrm>
            <a:off x="393915" y="3175832"/>
            <a:ext cx="454025" cy="376555"/>
            <a:chOff x="286339" y="3664075"/>
            <a:chExt cx="454025" cy="376555"/>
          </a:xfrm>
        </p:grpSpPr>
        <p:sp>
          <p:nvSpPr>
            <p:cNvPr id="74" name="object 44">
              <a:extLst>
                <a:ext uri="{FF2B5EF4-FFF2-40B4-BE49-F238E27FC236}">
                  <a16:creationId xmlns:a16="http://schemas.microsoft.com/office/drawing/2014/main" id="{5DD21555-6FC6-40A2-B0ED-953D5FCD909B}"/>
                </a:ext>
              </a:extLst>
            </p:cNvPr>
            <p:cNvSpPr/>
            <p:nvPr/>
          </p:nvSpPr>
          <p:spPr>
            <a:xfrm>
              <a:off x="286339" y="3664075"/>
              <a:ext cx="454025" cy="376555"/>
            </a:xfrm>
            <a:custGeom>
              <a:avLst/>
              <a:gdLst/>
              <a:ahLst/>
              <a:cxnLst/>
              <a:rect l="l" t="t" r="r" b="b"/>
              <a:pathLst>
                <a:path w="454025" h="376554">
                  <a:moveTo>
                    <a:pt x="453467" y="0"/>
                  </a:moveTo>
                  <a:lnTo>
                    <a:pt x="0" y="0"/>
                  </a:lnTo>
                  <a:lnTo>
                    <a:pt x="0" y="376506"/>
                  </a:lnTo>
                  <a:lnTo>
                    <a:pt x="12700" y="363806"/>
                  </a:lnTo>
                  <a:lnTo>
                    <a:pt x="12700" y="12699"/>
                  </a:lnTo>
                  <a:lnTo>
                    <a:pt x="440767" y="12699"/>
                  </a:lnTo>
                  <a:lnTo>
                    <a:pt x="453467" y="0"/>
                  </a:lnTo>
                  <a:close/>
                </a:path>
              </a:pathLst>
            </a:custGeom>
            <a:solidFill>
              <a:srgbClr val="7F7F7F"/>
            </a:solidFill>
          </p:spPr>
          <p:txBody>
            <a:bodyPr wrap="square" lIns="0" tIns="0" rIns="0" bIns="0" rtlCol="0"/>
            <a:lstStyle/>
            <a:p>
              <a:endParaRPr/>
            </a:p>
          </p:txBody>
        </p:sp>
        <p:sp>
          <p:nvSpPr>
            <p:cNvPr id="75" name="object 45">
              <a:extLst>
                <a:ext uri="{FF2B5EF4-FFF2-40B4-BE49-F238E27FC236}">
                  <a16:creationId xmlns:a16="http://schemas.microsoft.com/office/drawing/2014/main" id="{1D5922C4-0730-45A3-9727-C9BA0BF83DC6}"/>
                </a:ext>
              </a:extLst>
            </p:cNvPr>
            <p:cNvSpPr/>
            <p:nvPr/>
          </p:nvSpPr>
          <p:spPr>
            <a:xfrm>
              <a:off x="286339" y="3664075"/>
              <a:ext cx="454025" cy="376555"/>
            </a:xfrm>
            <a:custGeom>
              <a:avLst/>
              <a:gdLst/>
              <a:ahLst/>
              <a:cxnLst/>
              <a:rect l="l" t="t" r="r" b="b"/>
              <a:pathLst>
                <a:path w="454025" h="376554">
                  <a:moveTo>
                    <a:pt x="453467" y="0"/>
                  </a:moveTo>
                  <a:lnTo>
                    <a:pt x="440767" y="12699"/>
                  </a:lnTo>
                  <a:lnTo>
                    <a:pt x="440767" y="363806"/>
                  </a:lnTo>
                  <a:lnTo>
                    <a:pt x="12700" y="363806"/>
                  </a:lnTo>
                  <a:lnTo>
                    <a:pt x="0" y="376506"/>
                  </a:lnTo>
                  <a:lnTo>
                    <a:pt x="453467" y="376506"/>
                  </a:lnTo>
                  <a:lnTo>
                    <a:pt x="453467" y="0"/>
                  </a:lnTo>
                  <a:close/>
                </a:path>
              </a:pathLst>
            </a:custGeom>
            <a:solidFill>
              <a:srgbClr val="BFBFBF"/>
            </a:solidFill>
          </p:spPr>
          <p:txBody>
            <a:bodyPr wrap="square" lIns="0" tIns="0" rIns="0" bIns="0" rtlCol="0"/>
            <a:lstStyle/>
            <a:p>
              <a:endParaRPr/>
            </a:p>
          </p:txBody>
        </p:sp>
      </p:grpSp>
      <p:sp>
        <p:nvSpPr>
          <p:cNvPr id="76" name="object 46">
            <a:extLst>
              <a:ext uri="{FF2B5EF4-FFF2-40B4-BE49-F238E27FC236}">
                <a16:creationId xmlns:a16="http://schemas.microsoft.com/office/drawing/2014/main" id="{BC67AADF-EF4D-4556-90D7-9A9F27E7B55B}"/>
              </a:ext>
            </a:extLst>
          </p:cNvPr>
          <p:cNvSpPr/>
          <p:nvPr/>
        </p:nvSpPr>
        <p:spPr>
          <a:xfrm>
            <a:off x="381215" y="3701853"/>
            <a:ext cx="479425" cy="401955"/>
          </a:xfrm>
          <a:custGeom>
            <a:avLst/>
            <a:gdLst/>
            <a:ahLst/>
            <a:cxnLst/>
            <a:rect l="l" t="t" r="r" b="b"/>
            <a:pathLst>
              <a:path w="479425" h="401954">
                <a:moveTo>
                  <a:pt x="478867" y="0"/>
                </a:moveTo>
                <a:lnTo>
                  <a:pt x="0" y="0"/>
                </a:lnTo>
                <a:lnTo>
                  <a:pt x="0" y="401906"/>
                </a:lnTo>
                <a:lnTo>
                  <a:pt x="478867" y="401906"/>
                </a:lnTo>
                <a:lnTo>
                  <a:pt x="478867" y="0"/>
                </a:lnTo>
                <a:close/>
              </a:path>
            </a:pathLst>
          </a:custGeom>
          <a:solidFill>
            <a:srgbClr val="FFFFFF"/>
          </a:solidFill>
        </p:spPr>
        <p:txBody>
          <a:bodyPr wrap="square" lIns="0" tIns="0" rIns="0" bIns="0" rtlCol="0"/>
          <a:lstStyle/>
          <a:p>
            <a:endParaRPr/>
          </a:p>
        </p:txBody>
      </p:sp>
      <p:grpSp>
        <p:nvGrpSpPr>
          <p:cNvPr id="77" name="object 47">
            <a:extLst>
              <a:ext uri="{FF2B5EF4-FFF2-40B4-BE49-F238E27FC236}">
                <a16:creationId xmlns:a16="http://schemas.microsoft.com/office/drawing/2014/main" id="{31C0BA46-ECE4-4F3F-A5AB-A64883306D66}"/>
              </a:ext>
            </a:extLst>
          </p:cNvPr>
          <p:cNvGrpSpPr/>
          <p:nvPr/>
        </p:nvGrpSpPr>
        <p:grpSpPr>
          <a:xfrm>
            <a:off x="393915" y="3714553"/>
            <a:ext cx="454025" cy="376555"/>
            <a:chOff x="286339" y="4202796"/>
            <a:chExt cx="454025" cy="376555"/>
          </a:xfrm>
        </p:grpSpPr>
        <p:sp>
          <p:nvSpPr>
            <p:cNvPr id="78" name="object 48">
              <a:extLst>
                <a:ext uri="{FF2B5EF4-FFF2-40B4-BE49-F238E27FC236}">
                  <a16:creationId xmlns:a16="http://schemas.microsoft.com/office/drawing/2014/main" id="{7F4CF524-236F-405D-8385-CBD7AADE9783}"/>
                </a:ext>
              </a:extLst>
            </p:cNvPr>
            <p:cNvSpPr/>
            <p:nvPr/>
          </p:nvSpPr>
          <p:spPr>
            <a:xfrm>
              <a:off x="286339" y="4202796"/>
              <a:ext cx="454025" cy="376555"/>
            </a:xfrm>
            <a:custGeom>
              <a:avLst/>
              <a:gdLst/>
              <a:ahLst/>
              <a:cxnLst/>
              <a:rect l="l" t="t" r="r" b="b"/>
              <a:pathLst>
                <a:path w="454025" h="376554">
                  <a:moveTo>
                    <a:pt x="453467" y="0"/>
                  </a:moveTo>
                  <a:lnTo>
                    <a:pt x="0" y="0"/>
                  </a:lnTo>
                  <a:lnTo>
                    <a:pt x="0" y="376506"/>
                  </a:lnTo>
                  <a:lnTo>
                    <a:pt x="12700" y="363806"/>
                  </a:lnTo>
                  <a:lnTo>
                    <a:pt x="12700" y="12699"/>
                  </a:lnTo>
                  <a:lnTo>
                    <a:pt x="440767" y="12699"/>
                  </a:lnTo>
                  <a:lnTo>
                    <a:pt x="453467" y="0"/>
                  </a:lnTo>
                  <a:close/>
                </a:path>
              </a:pathLst>
            </a:custGeom>
            <a:solidFill>
              <a:srgbClr val="7F7F7F"/>
            </a:solidFill>
          </p:spPr>
          <p:txBody>
            <a:bodyPr wrap="square" lIns="0" tIns="0" rIns="0" bIns="0" rtlCol="0"/>
            <a:lstStyle/>
            <a:p>
              <a:endParaRPr/>
            </a:p>
          </p:txBody>
        </p:sp>
        <p:sp>
          <p:nvSpPr>
            <p:cNvPr id="79" name="object 49">
              <a:extLst>
                <a:ext uri="{FF2B5EF4-FFF2-40B4-BE49-F238E27FC236}">
                  <a16:creationId xmlns:a16="http://schemas.microsoft.com/office/drawing/2014/main" id="{1A294CC1-258E-4E3A-8717-2919E71A7E9D}"/>
                </a:ext>
              </a:extLst>
            </p:cNvPr>
            <p:cNvSpPr/>
            <p:nvPr/>
          </p:nvSpPr>
          <p:spPr>
            <a:xfrm>
              <a:off x="286339" y="4202796"/>
              <a:ext cx="454025" cy="376555"/>
            </a:xfrm>
            <a:custGeom>
              <a:avLst/>
              <a:gdLst/>
              <a:ahLst/>
              <a:cxnLst/>
              <a:rect l="l" t="t" r="r" b="b"/>
              <a:pathLst>
                <a:path w="454025" h="376554">
                  <a:moveTo>
                    <a:pt x="453467" y="0"/>
                  </a:moveTo>
                  <a:lnTo>
                    <a:pt x="440767" y="12699"/>
                  </a:lnTo>
                  <a:lnTo>
                    <a:pt x="440767" y="363806"/>
                  </a:lnTo>
                  <a:lnTo>
                    <a:pt x="12700" y="363806"/>
                  </a:lnTo>
                  <a:lnTo>
                    <a:pt x="0" y="376506"/>
                  </a:lnTo>
                  <a:lnTo>
                    <a:pt x="453467" y="376506"/>
                  </a:lnTo>
                  <a:lnTo>
                    <a:pt x="453467" y="0"/>
                  </a:lnTo>
                  <a:close/>
                </a:path>
              </a:pathLst>
            </a:custGeom>
            <a:solidFill>
              <a:srgbClr val="BFBFBF"/>
            </a:solidFill>
          </p:spPr>
          <p:txBody>
            <a:bodyPr wrap="square" lIns="0" tIns="0" rIns="0" bIns="0" rtlCol="0"/>
            <a:lstStyle/>
            <a:p>
              <a:endParaRPr/>
            </a:p>
          </p:txBody>
        </p:sp>
      </p:grpSp>
      <p:sp>
        <p:nvSpPr>
          <p:cNvPr id="80" name="object 50">
            <a:extLst>
              <a:ext uri="{FF2B5EF4-FFF2-40B4-BE49-F238E27FC236}">
                <a16:creationId xmlns:a16="http://schemas.microsoft.com/office/drawing/2014/main" id="{70CBC9D7-6749-40ED-AA7A-D5C43B2ECCDA}"/>
              </a:ext>
            </a:extLst>
          </p:cNvPr>
          <p:cNvSpPr/>
          <p:nvPr/>
        </p:nvSpPr>
        <p:spPr>
          <a:xfrm>
            <a:off x="381215" y="4197827"/>
            <a:ext cx="479425" cy="401955"/>
          </a:xfrm>
          <a:custGeom>
            <a:avLst/>
            <a:gdLst/>
            <a:ahLst/>
            <a:cxnLst/>
            <a:rect l="l" t="t" r="r" b="b"/>
            <a:pathLst>
              <a:path w="479425" h="401954">
                <a:moveTo>
                  <a:pt x="478867" y="0"/>
                </a:moveTo>
                <a:lnTo>
                  <a:pt x="0" y="0"/>
                </a:lnTo>
                <a:lnTo>
                  <a:pt x="0" y="401906"/>
                </a:lnTo>
                <a:lnTo>
                  <a:pt x="478867" y="401906"/>
                </a:lnTo>
                <a:lnTo>
                  <a:pt x="478867" y="0"/>
                </a:lnTo>
                <a:close/>
              </a:path>
            </a:pathLst>
          </a:custGeom>
          <a:solidFill>
            <a:srgbClr val="FFFFFF"/>
          </a:solidFill>
        </p:spPr>
        <p:txBody>
          <a:bodyPr wrap="square" lIns="0" tIns="0" rIns="0" bIns="0" rtlCol="0"/>
          <a:lstStyle/>
          <a:p>
            <a:endParaRPr/>
          </a:p>
        </p:txBody>
      </p:sp>
      <p:grpSp>
        <p:nvGrpSpPr>
          <p:cNvPr id="81" name="object 51">
            <a:extLst>
              <a:ext uri="{FF2B5EF4-FFF2-40B4-BE49-F238E27FC236}">
                <a16:creationId xmlns:a16="http://schemas.microsoft.com/office/drawing/2014/main" id="{0972D477-9C0A-4690-97B9-0374C8D91A88}"/>
              </a:ext>
            </a:extLst>
          </p:cNvPr>
          <p:cNvGrpSpPr/>
          <p:nvPr/>
        </p:nvGrpSpPr>
        <p:grpSpPr>
          <a:xfrm>
            <a:off x="393915" y="4210527"/>
            <a:ext cx="454025" cy="376555"/>
            <a:chOff x="286339" y="4698770"/>
            <a:chExt cx="454025" cy="376555"/>
          </a:xfrm>
        </p:grpSpPr>
        <p:sp>
          <p:nvSpPr>
            <p:cNvPr id="82" name="object 52">
              <a:extLst>
                <a:ext uri="{FF2B5EF4-FFF2-40B4-BE49-F238E27FC236}">
                  <a16:creationId xmlns:a16="http://schemas.microsoft.com/office/drawing/2014/main" id="{ACA5C80C-B556-4E8D-BAEE-7734FA0D9AA2}"/>
                </a:ext>
              </a:extLst>
            </p:cNvPr>
            <p:cNvSpPr/>
            <p:nvPr/>
          </p:nvSpPr>
          <p:spPr>
            <a:xfrm>
              <a:off x="286339" y="4698770"/>
              <a:ext cx="454025" cy="376555"/>
            </a:xfrm>
            <a:custGeom>
              <a:avLst/>
              <a:gdLst/>
              <a:ahLst/>
              <a:cxnLst/>
              <a:rect l="l" t="t" r="r" b="b"/>
              <a:pathLst>
                <a:path w="454025" h="376554">
                  <a:moveTo>
                    <a:pt x="453467" y="0"/>
                  </a:moveTo>
                  <a:lnTo>
                    <a:pt x="0" y="0"/>
                  </a:lnTo>
                  <a:lnTo>
                    <a:pt x="0" y="376506"/>
                  </a:lnTo>
                  <a:lnTo>
                    <a:pt x="12700" y="363806"/>
                  </a:lnTo>
                  <a:lnTo>
                    <a:pt x="12700" y="12699"/>
                  </a:lnTo>
                  <a:lnTo>
                    <a:pt x="440767" y="12699"/>
                  </a:lnTo>
                  <a:lnTo>
                    <a:pt x="453467" y="0"/>
                  </a:lnTo>
                  <a:close/>
                </a:path>
              </a:pathLst>
            </a:custGeom>
            <a:solidFill>
              <a:srgbClr val="7F7F7F"/>
            </a:solidFill>
          </p:spPr>
          <p:txBody>
            <a:bodyPr wrap="square" lIns="0" tIns="0" rIns="0" bIns="0" rtlCol="0"/>
            <a:lstStyle/>
            <a:p>
              <a:endParaRPr/>
            </a:p>
          </p:txBody>
        </p:sp>
        <p:sp>
          <p:nvSpPr>
            <p:cNvPr id="83" name="object 53">
              <a:extLst>
                <a:ext uri="{FF2B5EF4-FFF2-40B4-BE49-F238E27FC236}">
                  <a16:creationId xmlns:a16="http://schemas.microsoft.com/office/drawing/2014/main" id="{219F7FC7-816C-4CF4-AF58-E0CEBB10AF2F}"/>
                </a:ext>
              </a:extLst>
            </p:cNvPr>
            <p:cNvSpPr/>
            <p:nvPr/>
          </p:nvSpPr>
          <p:spPr>
            <a:xfrm>
              <a:off x="286339" y="4698770"/>
              <a:ext cx="454025" cy="376555"/>
            </a:xfrm>
            <a:custGeom>
              <a:avLst/>
              <a:gdLst/>
              <a:ahLst/>
              <a:cxnLst/>
              <a:rect l="l" t="t" r="r" b="b"/>
              <a:pathLst>
                <a:path w="454025" h="376554">
                  <a:moveTo>
                    <a:pt x="453467" y="0"/>
                  </a:moveTo>
                  <a:lnTo>
                    <a:pt x="440767" y="12699"/>
                  </a:lnTo>
                  <a:lnTo>
                    <a:pt x="440767" y="363806"/>
                  </a:lnTo>
                  <a:lnTo>
                    <a:pt x="12700" y="363806"/>
                  </a:lnTo>
                  <a:lnTo>
                    <a:pt x="0" y="376506"/>
                  </a:lnTo>
                  <a:lnTo>
                    <a:pt x="453467" y="376506"/>
                  </a:lnTo>
                  <a:lnTo>
                    <a:pt x="453467" y="0"/>
                  </a:lnTo>
                  <a:close/>
                </a:path>
              </a:pathLst>
            </a:custGeom>
            <a:solidFill>
              <a:srgbClr val="BFBFBF"/>
            </a:solidFill>
          </p:spPr>
          <p:txBody>
            <a:bodyPr wrap="square" lIns="0" tIns="0" rIns="0" bIns="0" rtlCol="0"/>
            <a:lstStyle/>
            <a:p>
              <a:endParaRPr/>
            </a:p>
          </p:txBody>
        </p:sp>
      </p:grpSp>
      <p:sp>
        <p:nvSpPr>
          <p:cNvPr id="84" name="TextBox 83">
            <a:extLst>
              <a:ext uri="{FF2B5EF4-FFF2-40B4-BE49-F238E27FC236}">
                <a16:creationId xmlns:a16="http://schemas.microsoft.com/office/drawing/2014/main" id="{401BDDA3-805F-4B45-A00D-CADC8A06C346}"/>
              </a:ext>
            </a:extLst>
          </p:cNvPr>
          <p:cNvSpPr txBox="1"/>
          <p:nvPr/>
        </p:nvSpPr>
        <p:spPr>
          <a:xfrm>
            <a:off x="352436" y="4116508"/>
            <a:ext cx="479425" cy="646331"/>
          </a:xfrm>
          <a:prstGeom prst="rect">
            <a:avLst/>
          </a:prstGeom>
          <a:noFill/>
        </p:spPr>
        <p:txBody>
          <a:bodyPr wrap="square">
            <a:spAutoFit/>
          </a:bodyPr>
          <a:lstStyle/>
          <a:p>
            <a:pPr marR="0" lvl="0" indent="0" algn="l" defTabSz="914400" rtl="0" eaLnBrk="1" fontAlgn="auto" latinLnBrk="0" hangingPunct="1">
              <a:lnSpc>
                <a:spcPct val="100000"/>
              </a:lnSpc>
              <a:spcAft>
                <a:spcPts val="0"/>
              </a:spcAft>
              <a:buClrTx/>
              <a:buSzTx/>
              <a:buFontTx/>
              <a:buNone/>
              <a:tabLst/>
              <a:defRPr/>
            </a:pPr>
            <a:r>
              <a:rPr kumimoji="0" lang="en-US" sz="3600" b="1" i="0" u="none" strike="noStrike" kern="1200" cap="none" spc="0" normalizeH="0" baseline="0" noProof="0" dirty="0">
                <a:ln>
                  <a:noFill/>
                </a:ln>
                <a:solidFill>
                  <a:schemeClr val="tx2"/>
                </a:solidFill>
                <a:effectLst/>
                <a:uLnTx/>
                <a:uFillTx/>
                <a:latin typeface="Segoe UI"/>
                <a:ea typeface="+mn-ea"/>
                <a:cs typeface="Segoe UI"/>
                <a:sym typeface="Wingdings" panose="05000000000000000000" pitchFamily="2" charset="2"/>
              </a:rPr>
              <a:t></a:t>
            </a:r>
            <a:endParaRPr kumimoji="0" lang="en-US" sz="3600" b="1" i="0" u="none" strike="noStrike" kern="1200" cap="none" spc="0" normalizeH="0" baseline="0" noProof="0" dirty="0">
              <a:ln>
                <a:noFill/>
              </a:ln>
              <a:solidFill>
                <a:schemeClr val="tx2"/>
              </a:solidFill>
              <a:effectLst/>
              <a:uLnTx/>
              <a:uFillTx/>
              <a:latin typeface="Segoe UI"/>
              <a:ea typeface="+mn-ea"/>
              <a:cs typeface="Segoe UI"/>
            </a:endParaRPr>
          </a:p>
        </p:txBody>
      </p:sp>
      <p:sp>
        <p:nvSpPr>
          <p:cNvPr id="3" name="Slide Number Placeholder 2">
            <a:extLst>
              <a:ext uri="{FF2B5EF4-FFF2-40B4-BE49-F238E27FC236}">
                <a16:creationId xmlns:a16="http://schemas.microsoft.com/office/drawing/2014/main" id="{D9DC3A69-1463-42E1-A9D1-FBE81589061A}"/>
              </a:ext>
            </a:extLst>
          </p:cNvPr>
          <p:cNvSpPr>
            <a:spLocks noGrp="1"/>
          </p:cNvSpPr>
          <p:nvPr>
            <p:ph type="sldNum" sz="quarter" idx="4"/>
          </p:nvPr>
        </p:nvSpPr>
        <p:spPr/>
        <p:txBody>
          <a:bodyPr/>
          <a:lstStyle/>
          <a:p>
            <a:fld id="{5D2F3693-3E64-EA49-9E40-0333868C2033}" type="slidenum">
              <a:rPr lang="en-US" smtClean="0"/>
              <a:pPr/>
              <a:t>56</a:t>
            </a:fld>
            <a:r>
              <a:rPr lang="en-US" dirty="0"/>
              <a:t> of 108</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Content Placeholder 47">
            <a:extLst>
              <a:ext uri="{FF2B5EF4-FFF2-40B4-BE49-F238E27FC236}">
                <a16:creationId xmlns:a16="http://schemas.microsoft.com/office/drawing/2014/main" id="{74517D70-B4C5-483D-A811-009E58A6DF92}"/>
              </a:ext>
            </a:extLst>
          </p:cNvPr>
          <p:cNvSpPr>
            <a:spLocks noGrp="1"/>
          </p:cNvSpPr>
          <p:nvPr>
            <p:ph idx="1"/>
          </p:nvPr>
        </p:nvSpPr>
        <p:spPr/>
        <p:txBody>
          <a:bodyPr/>
          <a:lstStyle/>
          <a:p>
            <a:r>
              <a:rPr lang="en-US" dirty="0"/>
              <a:t>Overdosage has not been observed in the FINTEPLA clinical trial program; however, overdose of fenfluramine, the active ingredient in FINTEPLA, has been reported </a:t>
            </a:r>
            <a:br>
              <a:rPr lang="en-US" dirty="0"/>
            </a:br>
            <a:r>
              <a:rPr lang="en-US" dirty="0"/>
              <a:t>at higher doses than those included in the clinical </a:t>
            </a:r>
            <a:br>
              <a:rPr lang="en-US" dirty="0"/>
            </a:br>
            <a:r>
              <a:rPr lang="en-US" dirty="0"/>
              <a:t>trial program.</a:t>
            </a:r>
          </a:p>
          <a:p>
            <a:pPr lvl="1"/>
            <a:r>
              <a:rPr lang="en-US" dirty="0"/>
              <a:t>True</a:t>
            </a:r>
          </a:p>
          <a:p>
            <a:pPr lvl="1"/>
            <a:r>
              <a:rPr lang="en-US" dirty="0"/>
              <a:t>False</a:t>
            </a:r>
          </a:p>
        </p:txBody>
      </p:sp>
      <p:sp>
        <p:nvSpPr>
          <p:cNvPr id="47" name="Title 46">
            <a:extLst>
              <a:ext uri="{FF2B5EF4-FFF2-40B4-BE49-F238E27FC236}">
                <a16:creationId xmlns:a16="http://schemas.microsoft.com/office/drawing/2014/main" id="{465A07F4-2BD6-4A63-8897-BBAB07350FF2}"/>
              </a:ext>
            </a:extLst>
          </p:cNvPr>
          <p:cNvSpPr>
            <a:spLocks noGrp="1"/>
          </p:cNvSpPr>
          <p:nvPr>
            <p:ph type="title"/>
          </p:nvPr>
        </p:nvSpPr>
        <p:spPr/>
        <p:txBody>
          <a:bodyPr/>
          <a:lstStyle/>
          <a:p>
            <a:r>
              <a:rPr lang="en-US" dirty="0"/>
              <a:t>Knowledge Check</a:t>
            </a:r>
          </a:p>
        </p:txBody>
      </p:sp>
      <p:sp>
        <p:nvSpPr>
          <p:cNvPr id="49" name="object 34">
            <a:extLst>
              <a:ext uri="{FF2B5EF4-FFF2-40B4-BE49-F238E27FC236}">
                <a16:creationId xmlns:a16="http://schemas.microsoft.com/office/drawing/2014/main" id="{399C27D1-BF66-4283-B4CB-5CD458EA4C17}"/>
              </a:ext>
            </a:extLst>
          </p:cNvPr>
          <p:cNvSpPr txBox="1"/>
          <p:nvPr/>
        </p:nvSpPr>
        <p:spPr>
          <a:xfrm>
            <a:off x="493722" y="3880754"/>
            <a:ext cx="163195" cy="203200"/>
          </a:xfrm>
          <a:prstGeom prst="rect">
            <a:avLst/>
          </a:prstGeom>
        </p:spPr>
        <p:txBody>
          <a:bodyPr vert="horz" wrap="square" lIns="0" tIns="0" rIns="0" bIns="0" rtlCol="0">
            <a:spAutoFit/>
          </a:bodyPr>
          <a:lstStyle/>
          <a:p>
            <a:pPr>
              <a:lnSpc>
                <a:spcPts val="1585"/>
              </a:lnSpc>
            </a:pPr>
            <a:r>
              <a:rPr sz="1450" spc="-10" dirty="0">
                <a:solidFill>
                  <a:srgbClr val="4B8B2B"/>
                </a:solidFill>
                <a:latin typeface="Wingdings"/>
                <a:cs typeface="Wingdings"/>
              </a:rPr>
              <a:t></a:t>
            </a:r>
            <a:endParaRPr sz="1450">
              <a:latin typeface="Wingdings"/>
              <a:cs typeface="Wingdings"/>
            </a:endParaRPr>
          </a:p>
        </p:txBody>
      </p:sp>
      <p:sp>
        <p:nvSpPr>
          <p:cNvPr id="50" name="object 35">
            <a:extLst>
              <a:ext uri="{FF2B5EF4-FFF2-40B4-BE49-F238E27FC236}">
                <a16:creationId xmlns:a16="http://schemas.microsoft.com/office/drawing/2014/main" id="{434CA778-CEBE-4331-A4BD-F0FB2CA1E4B5}"/>
              </a:ext>
            </a:extLst>
          </p:cNvPr>
          <p:cNvSpPr txBox="1"/>
          <p:nvPr/>
        </p:nvSpPr>
        <p:spPr>
          <a:xfrm>
            <a:off x="493722" y="4398914"/>
            <a:ext cx="163195" cy="203200"/>
          </a:xfrm>
          <a:prstGeom prst="rect">
            <a:avLst/>
          </a:prstGeom>
        </p:spPr>
        <p:txBody>
          <a:bodyPr vert="horz" wrap="square" lIns="0" tIns="0" rIns="0" bIns="0" rtlCol="0">
            <a:spAutoFit/>
          </a:bodyPr>
          <a:lstStyle/>
          <a:p>
            <a:pPr>
              <a:lnSpc>
                <a:spcPts val="1585"/>
              </a:lnSpc>
            </a:pPr>
            <a:r>
              <a:rPr sz="1450" spc="-10" dirty="0">
                <a:solidFill>
                  <a:srgbClr val="4B8B2B"/>
                </a:solidFill>
                <a:latin typeface="Wingdings"/>
                <a:cs typeface="Wingdings"/>
              </a:rPr>
              <a:t></a:t>
            </a:r>
            <a:endParaRPr sz="1450">
              <a:latin typeface="Wingdings"/>
              <a:cs typeface="Wingdings"/>
            </a:endParaRPr>
          </a:p>
        </p:txBody>
      </p:sp>
      <p:sp>
        <p:nvSpPr>
          <p:cNvPr id="51" name="object 46">
            <a:extLst>
              <a:ext uri="{FF2B5EF4-FFF2-40B4-BE49-F238E27FC236}">
                <a16:creationId xmlns:a16="http://schemas.microsoft.com/office/drawing/2014/main" id="{C26C26C0-CC64-45D0-95B2-2F836BC234E8}"/>
              </a:ext>
            </a:extLst>
          </p:cNvPr>
          <p:cNvSpPr/>
          <p:nvPr/>
        </p:nvSpPr>
        <p:spPr>
          <a:xfrm>
            <a:off x="313259" y="3765651"/>
            <a:ext cx="479425" cy="401955"/>
          </a:xfrm>
          <a:custGeom>
            <a:avLst/>
            <a:gdLst/>
            <a:ahLst/>
            <a:cxnLst/>
            <a:rect l="l" t="t" r="r" b="b"/>
            <a:pathLst>
              <a:path w="479425" h="401954">
                <a:moveTo>
                  <a:pt x="478867" y="0"/>
                </a:moveTo>
                <a:lnTo>
                  <a:pt x="0" y="0"/>
                </a:lnTo>
                <a:lnTo>
                  <a:pt x="0" y="401906"/>
                </a:lnTo>
                <a:lnTo>
                  <a:pt x="478867" y="401906"/>
                </a:lnTo>
                <a:lnTo>
                  <a:pt x="478867" y="0"/>
                </a:lnTo>
                <a:close/>
              </a:path>
            </a:pathLst>
          </a:custGeom>
          <a:solidFill>
            <a:srgbClr val="FFFFFF"/>
          </a:solidFill>
        </p:spPr>
        <p:txBody>
          <a:bodyPr wrap="square" lIns="0" tIns="0" rIns="0" bIns="0" rtlCol="0"/>
          <a:lstStyle/>
          <a:p>
            <a:endParaRPr/>
          </a:p>
        </p:txBody>
      </p:sp>
      <p:grpSp>
        <p:nvGrpSpPr>
          <p:cNvPr id="52" name="object 47">
            <a:extLst>
              <a:ext uri="{FF2B5EF4-FFF2-40B4-BE49-F238E27FC236}">
                <a16:creationId xmlns:a16="http://schemas.microsoft.com/office/drawing/2014/main" id="{1B203E05-07DC-47F5-A57D-D7BDCF189736}"/>
              </a:ext>
            </a:extLst>
          </p:cNvPr>
          <p:cNvGrpSpPr/>
          <p:nvPr/>
        </p:nvGrpSpPr>
        <p:grpSpPr>
          <a:xfrm>
            <a:off x="325959" y="3778351"/>
            <a:ext cx="454025" cy="376555"/>
            <a:chOff x="286339" y="4202796"/>
            <a:chExt cx="454025" cy="376555"/>
          </a:xfrm>
        </p:grpSpPr>
        <p:sp>
          <p:nvSpPr>
            <p:cNvPr id="53" name="object 48">
              <a:extLst>
                <a:ext uri="{FF2B5EF4-FFF2-40B4-BE49-F238E27FC236}">
                  <a16:creationId xmlns:a16="http://schemas.microsoft.com/office/drawing/2014/main" id="{1BFD0251-AD50-4DFA-81F5-9C0F223794A7}"/>
                </a:ext>
              </a:extLst>
            </p:cNvPr>
            <p:cNvSpPr/>
            <p:nvPr/>
          </p:nvSpPr>
          <p:spPr>
            <a:xfrm>
              <a:off x="286339" y="4202796"/>
              <a:ext cx="454025" cy="376555"/>
            </a:xfrm>
            <a:custGeom>
              <a:avLst/>
              <a:gdLst/>
              <a:ahLst/>
              <a:cxnLst/>
              <a:rect l="l" t="t" r="r" b="b"/>
              <a:pathLst>
                <a:path w="454025" h="376554">
                  <a:moveTo>
                    <a:pt x="453467" y="0"/>
                  </a:moveTo>
                  <a:lnTo>
                    <a:pt x="0" y="0"/>
                  </a:lnTo>
                  <a:lnTo>
                    <a:pt x="0" y="376506"/>
                  </a:lnTo>
                  <a:lnTo>
                    <a:pt x="12700" y="363806"/>
                  </a:lnTo>
                  <a:lnTo>
                    <a:pt x="12700" y="12699"/>
                  </a:lnTo>
                  <a:lnTo>
                    <a:pt x="440767" y="12699"/>
                  </a:lnTo>
                  <a:lnTo>
                    <a:pt x="453467" y="0"/>
                  </a:lnTo>
                  <a:close/>
                </a:path>
              </a:pathLst>
            </a:custGeom>
            <a:solidFill>
              <a:srgbClr val="7F7F7F"/>
            </a:solidFill>
          </p:spPr>
          <p:txBody>
            <a:bodyPr wrap="square" lIns="0" tIns="0" rIns="0" bIns="0" rtlCol="0"/>
            <a:lstStyle/>
            <a:p>
              <a:endParaRPr/>
            </a:p>
          </p:txBody>
        </p:sp>
        <p:sp>
          <p:nvSpPr>
            <p:cNvPr id="54" name="object 49">
              <a:extLst>
                <a:ext uri="{FF2B5EF4-FFF2-40B4-BE49-F238E27FC236}">
                  <a16:creationId xmlns:a16="http://schemas.microsoft.com/office/drawing/2014/main" id="{824FE0B6-54FF-4003-A6B2-1FFDEF4E7896}"/>
                </a:ext>
              </a:extLst>
            </p:cNvPr>
            <p:cNvSpPr/>
            <p:nvPr/>
          </p:nvSpPr>
          <p:spPr>
            <a:xfrm>
              <a:off x="286339" y="4202796"/>
              <a:ext cx="454025" cy="376555"/>
            </a:xfrm>
            <a:custGeom>
              <a:avLst/>
              <a:gdLst/>
              <a:ahLst/>
              <a:cxnLst/>
              <a:rect l="l" t="t" r="r" b="b"/>
              <a:pathLst>
                <a:path w="454025" h="376554">
                  <a:moveTo>
                    <a:pt x="453467" y="0"/>
                  </a:moveTo>
                  <a:lnTo>
                    <a:pt x="440767" y="12699"/>
                  </a:lnTo>
                  <a:lnTo>
                    <a:pt x="440767" y="363806"/>
                  </a:lnTo>
                  <a:lnTo>
                    <a:pt x="12700" y="363806"/>
                  </a:lnTo>
                  <a:lnTo>
                    <a:pt x="0" y="376506"/>
                  </a:lnTo>
                  <a:lnTo>
                    <a:pt x="453467" y="376506"/>
                  </a:lnTo>
                  <a:lnTo>
                    <a:pt x="453467" y="0"/>
                  </a:lnTo>
                  <a:close/>
                </a:path>
              </a:pathLst>
            </a:custGeom>
            <a:solidFill>
              <a:srgbClr val="BFBFBF"/>
            </a:solidFill>
          </p:spPr>
          <p:txBody>
            <a:bodyPr wrap="square" lIns="0" tIns="0" rIns="0" bIns="0" rtlCol="0"/>
            <a:lstStyle/>
            <a:p>
              <a:endParaRPr/>
            </a:p>
          </p:txBody>
        </p:sp>
      </p:grpSp>
      <p:sp>
        <p:nvSpPr>
          <p:cNvPr id="55" name="object 50">
            <a:extLst>
              <a:ext uri="{FF2B5EF4-FFF2-40B4-BE49-F238E27FC236}">
                <a16:creationId xmlns:a16="http://schemas.microsoft.com/office/drawing/2014/main" id="{9C3B70F0-5F09-436C-9662-3DCC847178DB}"/>
              </a:ext>
            </a:extLst>
          </p:cNvPr>
          <p:cNvSpPr/>
          <p:nvPr/>
        </p:nvSpPr>
        <p:spPr>
          <a:xfrm>
            <a:off x="313259" y="4261625"/>
            <a:ext cx="479425" cy="401955"/>
          </a:xfrm>
          <a:custGeom>
            <a:avLst/>
            <a:gdLst/>
            <a:ahLst/>
            <a:cxnLst/>
            <a:rect l="l" t="t" r="r" b="b"/>
            <a:pathLst>
              <a:path w="479425" h="401954">
                <a:moveTo>
                  <a:pt x="478867" y="0"/>
                </a:moveTo>
                <a:lnTo>
                  <a:pt x="0" y="0"/>
                </a:lnTo>
                <a:lnTo>
                  <a:pt x="0" y="401906"/>
                </a:lnTo>
                <a:lnTo>
                  <a:pt x="478867" y="401906"/>
                </a:lnTo>
                <a:lnTo>
                  <a:pt x="478867" y="0"/>
                </a:lnTo>
                <a:close/>
              </a:path>
            </a:pathLst>
          </a:custGeom>
          <a:solidFill>
            <a:srgbClr val="FFFFFF"/>
          </a:solidFill>
        </p:spPr>
        <p:txBody>
          <a:bodyPr wrap="square" lIns="0" tIns="0" rIns="0" bIns="0" rtlCol="0"/>
          <a:lstStyle/>
          <a:p>
            <a:endParaRPr/>
          </a:p>
        </p:txBody>
      </p:sp>
      <p:grpSp>
        <p:nvGrpSpPr>
          <p:cNvPr id="56" name="object 51">
            <a:extLst>
              <a:ext uri="{FF2B5EF4-FFF2-40B4-BE49-F238E27FC236}">
                <a16:creationId xmlns:a16="http://schemas.microsoft.com/office/drawing/2014/main" id="{35F8CE91-5759-4DA9-8462-4374CA5FC47D}"/>
              </a:ext>
            </a:extLst>
          </p:cNvPr>
          <p:cNvGrpSpPr/>
          <p:nvPr/>
        </p:nvGrpSpPr>
        <p:grpSpPr>
          <a:xfrm>
            <a:off x="325959" y="4274325"/>
            <a:ext cx="454025" cy="376555"/>
            <a:chOff x="286339" y="4698770"/>
            <a:chExt cx="454025" cy="376555"/>
          </a:xfrm>
        </p:grpSpPr>
        <p:sp>
          <p:nvSpPr>
            <p:cNvPr id="57" name="object 52">
              <a:extLst>
                <a:ext uri="{FF2B5EF4-FFF2-40B4-BE49-F238E27FC236}">
                  <a16:creationId xmlns:a16="http://schemas.microsoft.com/office/drawing/2014/main" id="{BD28DCBB-D571-4089-BE88-17C73FADD636}"/>
                </a:ext>
              </a:extLst>
            </p:cNvPr>
            <p:cNvSpPr/>
            <p:nvPr/>
          </p:nvSpPr>
          <p:spPr>
            <a:xfrm>
              <a:off x="286339" y="4698770"/>
              <a:ext cx="454025" cy="376555"/>
            </a:xfrm>
            <a:custGeom>
              <a:avLst/>
              <a:gdLst/>
              <a:ahLst/>
              <a:cxnLst/>
              <a:rect l="l" t="t" r="r" b="b"/>
              <a:pathLst>
                <a:path w="454025" h="376554">
                  <a:moveTo>
                    <a:pt x="453467" y="0"/>
                  </a:moveTo>
                  <a:lnTo>
                    <a:pt x="0" y="0"/>
                  </a:lnTo>
                  <a:lnTo>
                    <a:pt x="0" y="376506"/>
                  </a:lnTo>
                  <a:lnTo>
                    <a:pt x="12700" y="363806"/>
                  </a:lnTo>
                  <a:lnTo>
                    <a:pt x="12700" y="12699"/>
                  </a:lnTo>
                  <a:lnTo>
                    <a:pt x="440767" y="12699"/>
                  </a:lnTo>
                  <a:lnTo>
                    <a:pt x="453467" y="0"/>
                  </a:lnTo>
                  <a:close/>
                </a:path>
              </a:pathLst>
            </a:custGeom>
            <a:solidFill>
              <a:srgbClr val="7F7F7F"/>
            </a:solidFill>
          </p:spPr>
          <p:txBody>
            <a:bodyPr wrap="square" lIns="0" tIns="0" rIns="0" bIns="0" rtlCol="0"/>
            <a:lstStyle/>
            <a:p>
              <a:endParaRPr/>
            </a:p>
          </p:txBody>
        </p:sp>
        <p:sp>
          <p:nvSpPr>
            <p:cNvPr id="58" name="object 53">
              <a:extLst>
                <a:ext uri="{FF2B5EF4-FFF2-40B4-BE49-F238E27FC236}">
                  <a16:creationId xmlns:a16="http://schemas.microsoft.com/office/drawing/2014/main" id="{C96A160F-38F4-4EF7-BAD3-F6B2AFB1A939}"/>
                </a:ext>
              </a:extLst>
            </p:cNvPr>
            <p:cNvSpPr/>
            <p:nvPr/>
          </p:nvSpPr>
          <p:spPr>
            <a:xfrm>
              <a:off x="286339" y="4698770"/>
              <a:ext cx="454025" cy="376555"/>
            </a:xfrm>
            <a:custGeom>
              <a:avLst/>
              <a:gdLst/>
              <a:ahLst/>
              <a:cxnLst/>
              <a:rect l="l" t="t" r="r" b="b"/>
              <a:pathLst>
                <a:path w="454025" h="376554">
                  <a:moveTo>
                    <a:pt x="453467" y="0"/>
                  </a:moveTo>
                  <a:lnTo>
                    <a:pt x="440767" y="12699"/>
                  </a:lnTo>
                  <a:lnTo>
                    <a:pt x="440767" y="363806"/>
                  </a:lnTo>
                  <a:lnTo>
                    <a:pt x="12700" y="363806"/>
                  </a:lnTo>
                  <a:lnTo>
                    <a:pt x="0" y="376506"/>
                  </a:lnTo>
                  <a:lnTo>
                    <a:pt x="453467" y="376506"/>
                  </a:lnTo>
                  <a:lnTo>
                    <a:pt x="453467" y="0"/>
                  </a:lnTo>
                  <a:close/>
                </a:path>
              </a:pathLst>
            </a:custGeom>
            <a:solidFill>
              <a:srgbClr val="BFBFBF"/>
            </a:solidFill>
          </p:spPr>
          <p:txBody>
            <a:bodyPr wrap="square" lIns="0" tIns="0" rIns="0" bIns="0" rtlCol="0"/>
            <a:lstStyle/>
            <a:p>
              <a:endParaRPr/>
            </a:p>
          </p:txBody>
        </p:sp>
      </p:grpSp>
      <p:sp>
        <p:nvSpPr>
          <p:cNvPr id="3" name="Slide Number Placeholder 2">
            <a:extLst>
              <a:ext uri="{FF2B5EF4-FFF2-40B4-BE49-F238E27FC236}">
                <a16:creationId xmlns:a16="http://schemas.microsoft.com/office/drawing/2014/main" id="{5700AB0C-D954-4F8B-A0CF-5B044ED6398C}"/>
              </a:ext>
            </a:extLst>
          </p:cNvPr>
          <p:cNvSpPr>
            <a:spLocks noGrp="1"/>
          </p:cNvSpPr>
          <p:nvPr>
            <p:ph type="sldNum" sz="quarter" idx="4"/>
          </p:nvPr>
        </p:nvSpPr>
        <p:spPr/>
        <p:txBody>
          <a:bodyPr/>
          <a:lstStyle/>
          <a:p>
            <a:fld id="{5D2F3693-3E64-EA49-9E40-0333868C2033}" type="slidenum">
              <a:rPr lang="en-US" smtClean="0"/>
              <a:pPr/>
              <a:t>57</a:t>
            </a:fld>
            <a:r>
              <a:rPr lang="en-US" dirty="0"/>
              <a:t> of 108</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Content Placeholder 50">
            <a:extLst>
              <a:ext uri="{FF2B5EF4-FFF2-40B4-BE49-F238E27FC236}">
                <a16:creationId xmlns:a16="http://schemas.microsoft.com/office/drawing/2014/main" id="{D3CB3789-A775-428E-BF5D-8F3A493F9A3C}"/>
              </a:ext>
            </a:extLst>
          </p:cNvPr>
          <p:cNvSpPr>
            <a:spLocks noGrp="1"/>
          </p:cNvSpPr>
          <p:nvPr>
            <p:ph idx="1"/>
          </p:nvPr>
        </p:nvSpPr>
        <p:spPr/>
        <p:txBody>
          <a:bodyPr/>
          <a:lstStyle/>
          <a:p>
            <a:r>
              <a:rPr lang="en-US" dirty="0"/>
              <a:t>Overdosage has not been observed in the FINTEPLA clinical trial program; however, overdose of fenfluramine, the active ingredient in FINTEPLA, has been reported </a:t>
            </a:r>
            <a:br>
              <a:rPr lang="en-US" dirty="0"/>
            </a:br>
            <a:r>
              <a:rPr lang="en-US" dirty="0"/>
              <a:t>at higher doses than those included in the clinical </a:t>
            </a:r>
            <a:br>
              <a:rPr lang="en-US" dirty="0"/>
            </a:br>
            <a:r>
              <a:rPr lang="en-US" dirty="0"/>
              <a:t>trial program.</a:t>
            </a:r>
          </a:p>
          <a:p>
            <a:pPr lvl="1"/>
            <a:r>
              <a:rPr lang="en-US" b="1" dirty="0"/>
              <a:t>True</a:t>
            </a:r>
          </a:p>
          <a:p>
            <a:pPr lvl="1"/>
            <a:r>
              <a:rPr lang="en-US" dirty="0"/>
              <a:t>False</a:t>
            </a:r>
          </a:p>
        </p:txBody>
      </p:sp>
      <p:sp>
        <p:nvSpPr>
          <p:cNvPr id="49" name="Title 48">
            <a:extLst>
              <a:ext uri="{FF2B5EF4-FFF2-40B4-BE49-F238E27FC236}">
                <a16:creationId xmlns:a16="http://schemas.microsoft.com/office/drawing/2014/main" id="{73A21E2F-D000-4A3D-8380-3AA8F3A9CD16}"/>
              </a:ext>
            </a:extLst>
          </p:cNvPr>
          <p:cNvSpPr>
            <a:spLocks noGrp="1"/>
          </p:cNvSpPr>
          <p:nvPr>
            <p:ph type="title"/>
          </p:nvPr>
        </p:nvSpPr>
        <p:spPr>
          <a:xfrm>
            <a:off x="980107" y="636104"/>
            <a:ext cx="6557207" cy="715618"/>
          </a:xfrm>
        </p:spPr>
        <p:txBody>
          <a:bodyPr/>
          <a:lstStyle/>
          <a:p>
            <a:r>
              <a:rPr lang="en-US" dirty="0"/>
              <a:t>Knowledge Check</a:t>
            </a:r>
          </a:p>
        </p:txBody>
      </p:sp>
      <p:sp>
        <p:nvSpPr>
          <p:cNvPr id="52" name="object 34">
            <a:extLst>
              <a:ext uri="{FF2B5EF4-FFF2-40B4-BE49-F238E27FC236}">
                <a16:creationId xmlns:a16="http://schemas.microsoft.com/office/drawing/2014/main" id="{97EE1B2D-152E-450C-9EB6-B9F00812889D}"/>
              </a:ext>
            </a:extLst>
          </p:cNvPr>
          <p:cNvSpPr txBox="1"/>
          <p:nvPr/>
        </p:nvSpPr>
        <p:spPr>
          <a:xfrm>
            <a:off x="493722" y="3880754"/>
            <a:ext cx="163195" cy="203200"/>
          </a:xfrm>
          <a:prstGeom prst="rect">
            <a:avLst/>
          </a:prstGeom>
        </p:spPr>
        <p:txBody>
          <a:bodyPr vert="horz" wrap="square" lIns="0" tIns="0" rIns="0" bIns="0" rtlCol="0">
            <a:spAutoFit/>
          </a:bodyPr>
          <a:lstStyle/>
          <a:p>
            <a:pPr>
              <a:lnSpc>
                <a:spcPts val="1585"/>
              </a:lnSpc>
            </a:pPr>
            <a:r>
              <a:rPr sz="1450" spc="-10" dirty="0">
                <a:solidFill>
                  <a:srgbClr val="4B8B2B"/>
                </a:solidFill>
                <a:latin typeface="Wingdings"/>
                <a:cs typeface="Wingdings"/>
              </a:rPr>
              <a:t></a:t>
            </a:r>
            <a:endParaRPr sz="1450">
              <a:latin typeface="Wingdings"/>
              <a:cs typeface="Wingdings"/>
            </a:endParaRPr>
          </a:p>
        </p:txBody>
      </p:sp>
      <p:sp>
        <p:nvSpPr>
          <p:cNvPr id="53" name="object 35">
            <a:extLst>
              <a:ext uri="{FF2B5EF4-FFF2-40B4-BE49-F238E27FC236}">
                <a16:creationId xmlns:a16="http://schemas.microsoft.com/office/drawing/2014/main" id="{918BCB7D-902E-4D02-904C-CFCE87068C49}"/>
              </a:ext>
            </a:extLst>
          </p:cNvPr>
          <p:cNvSpPr txBox="1"/>
          <p:nvPr/>
        </p:nvSpPr>
        <p:spPr>
          <a:xfrm>
            <a:off x="493722" y="4398914"/>
            <a:ext cx="163195" cy="203200"/>
          </a:xfrm>
          <a:prstGeom prst="rect">
            <a:avLst/>
          </a:prstGeom>
        </p:spPr>
        <p:txBody>
          <a:bodyPr vert="horz" wrap="square" lIns="0" tIns="0" rIns="0" bIns="0" rtlCol="0">
            <a:spAutoFit/>
          </a:bodyPr>
          <a:lstStyle/>
          <a:p>
            <a:pPr>
              <a:lnSpc>
                <a:spcPts val="1585"/>
              </a:lnSpc>
            </a:pPr>
            <a:r>
              <a:rPr sz="1450" spc="-10" dirty="0">
                <a:solidFill>
                  <a:srgbClr val="4B8B2B"/>
                </a:solidFill>
                <a:latin typeface="Wingdings"/>
                <a:cs typeface="Wingdings"/>
              </a:rPr>
              <a:t></a:t>
            </a:r>
            <a:endParaRPr sz="1450">
              <a:latin typeface="Wingdings"/>
              <a:cs typeface="Wingdings"/>
            </a:endParaRPr>
          </a:p>
        </p:txBody>
      </p:sp>
      <p:sp>
        <p:nvSpPr>
          <p:cNvPr id="54" name="object 46">
            <a:extLst>
              <a:ext uri="{FF2B5EF4-FFF2-40B4-BE49-F238E27FC236}">
                <a16:creationId xmlns:a16="http://schemas.microsoft.com/office/drawing/2014/main" id="{1EF34B42-3E6A-48AD-AED1-A7F628BFD8FD}"/>
              </a:ext>
            </a:extLst>
          </p:cNvPr>
          <p:cNvSpPr/>
          <p:nvPr/>
        </p:nvSpPr>
        <p:spPr>
          <a:xfrm>
            <a:off x="313259" y="3765651"/>
            <a:ext cx="479425" cy="401955"/>
          </a:xfrm>
          <a:custGeom>
            <a:avLst/>
            <a:gdLst/>
            <a:ahLst/>
            <a:cxnLst/>
            <a:rect l="l" t="t" r="r" b="b"/>
            <a:pathLst>
              <a:path w="479425" h="401954">
                <a:moveTo>
                  <a:pt x="478867" y="0"/>
                </a:moveTo>
                <a:lnTo>
                  <a:pt x="0" y="0"/>
                </a:lnTo>
                <a:lnTo>
                  <a:pt x="0" y="401906"/>
                </a:lnTo>
                <a:lnTo>
                  <a:pt x="478867" y="401906"/>
                </a:lnTo>
                <a:lnTo>
                  <a:pt x="478867" y="0"/>
                </a:lnTo>
                <a:close/>
              </a:path>
            </a:pathLst>
          </a:custGeom>
          <a:solidFill>
            <a:srgbClr val="FFFFFF"/>
          </a:solidFill>
        </p:spPr>
        <p:txBody>
          <a:bodyPr wrap="square" lIns="0" tIns="0" rIns="0" bIns="0" rtlCol="0"/>
          <a:lstStyle/>
          <a:p>
            <a:endParaRPr/>
          </a:p>
        </p:txBody>
      </p:sp>
      <p:grpSp>
        <p:nvGrpSpPr>
          <p:cNvPr id="55" name="object 47">
            <a:extLst>
              <a:ext uri="{FF2B5EF4-FFF2-40B4-BE49-F238E27FC236}">
                <a16:creationId xmlns:a16="http://schemas.microsoft.com/office/drawing/2014/main" id="{36A8432E-2309-45A2-BCE1-A3E60AA3E76C}"/>
              </a:ext>
            </a:extLst>
          </p:cNvPr>
          <p:cNvGrpSpPr/>
          <p:nvPr/>
        </p:nvGrpSpPr>
        <p:grpSpPr>
          <a:xfrm>
            <a:off x="325959" y="3778351"/>
            <a:ext cx="454025" cy="376555"/>
            <a:chOff x="286339" y="4202796"/>
            <a:chExt cx="454025" cy="376555"/>
          </a:xfrm>
        </p:grpSpPr>
        <p:sp>
          <p:nvSpPr>
            <p:cNvPr id="56" name="object 48">
              <a:extLst>
                <a:ext uri="{FF2B5EF4-FFF2-40B4-BE49-F238E27FC236}">
                  <a16:creationId xmlns:a16="http://schemas.microsoft.com/office/drawing/2014/main" id="{E65E9B52-AEC2-4D9A-AE28-60EC6C3ED69C}"/>
                </a:ext>
              </a:extLst>
            </p:cNvPr>
            <p:cNvSpPr/>
            <p:nvPr/>
          </p:nvSpPr>
          <p:spPr>
            <a:xfrm>
              <a:off x="286339" y="4202796"/>
              <a:ext cx="454025" cy="376555"/>
            </a:xfrm>
            <a:custGeom>
              <a:avLst/>
              <a:gdLst/>
              <a:ahLst/>
              <a:cxnLst/>
              <a:rect l="l" t="t" r="r" b="b"/>
              <a:pathLst>
                <a:path w="454025" h="376554">
                  <a:moveTo>
                    <a:pt x="453467" y="0"/>
                  </a:moveTo>
                  <a:lnTo>
                    <a:pt x="0" y="0"/>
                  </a:lnTo>
                  <a:lnTo>
                    <a:pt x="0" y="376506"/>
                  </a:lnTo>
                  <a:lnTo>
                    <a:pt x="12700" y="363806"/>
                  </a:lnTo>
                  <a:lnTo>
                    <a:pt x="12700" y="12699"/>
                  </a:lnTo>
                  <a:lnTo>
                    <a:pt x="440767" y="12699"/>
                  </a:lnTo>
                  <a:lnTo>
                    <a:pt x="453467" y="0"/>
                  </a:lnTo>
                  <a:close/>
                </a:path>
              </a:pathLst>
            </a:custGeom>
            <a:solidFill>
              <a:srgbClr val="7F7F7F"/>
            </a:solidFill>
          </p:spPr>
          <p:txBody>
            <a:bodyPr wrap="square" lIns="0" tIns="0" rIns="0" bIns="0" rtlCol="0"/>
            <a:lstStyle/>
            <a:p>
              <a:endParaRPr/>
            </a:p>
          </p:txBody>
        </p:sp>
        <p:sp>
          <p:nvSpPr>
            <p:cNvPr id="57" name="object 49">
              <a:extLst>
                <a:ext uri="{FF2B5EF4-FFF2-40B4-BE49-F238E27FC236}">
                  <a16:creationId xmlns:a16="http://schemas.microsoft.com/office/drawing/2014/main" id="{06F24C4D-B860-4861-9AE1-C1159036BB7F}"/>
                </a:ext>
              </a:extLst>
            </p:cNvPr>
            <p:cNvSpPr/>
            <p:nvPr/>
          </p:nvSpPr>
          <p:spPr>
            <a:xfrm>
              <a:off x="286339" y="4202796"/>
              <a:ext cx="454025" cy="376555"/>
            </a:xfrm>
            <a:custGeom>
              <a:avLst/>
              <a:gdLst/>
              <a:ahLst/>
              <a:cxnLst/>
              <a:rect l="l" t="t" r="r" b="b"/>
              <a:pathLst>
                <a:path w="454025" h="376554">
                  <a:moveTo>
                    <a:pt x="453467" y="0"/>
                  </a:moveTo>
                  <a:lnTo>
                    <a:pt x="440767" y="12699"/>
                  </a:lnTo>
                  <a:lnTo>
                    <a:pt x="440767" y="363806"/>
                  </a:lnTo>
                  <a:lnTo>
                    <a:pt x="12700" y="363806"/>
                  </a:lnTo>
                  <a:lnTo>
                    <a:pt x="0" y="376506"/>
                  </a:lnTo>
                  <a:lnTo>
                    <a:pt x="453467" y="376506"/>
                  </a:lnTo>
                  <a:lnTo>
                    <a:pt x="453467" y="0"/>
                  </a:lnTo>
                  <a:close/>
                </a:path>
              </a:pathLst>
            </a:custGeom>
            <a:solidFill>
              <a:srgbClr val="BFBFBF"/>
            </a:solidFill>
          </p:spPr>
          <p:txBody>
            <a:bodyPr wrap="square" lIns="0" tIns="0" rIns="0" bIns="0" rtlCol="0"/>
            <a:lstStyle/>
            <a:p>
              <a:endParaRPr/>
            </a:p>
          </p:txBody>
        </p:sp>
      </p:grpSp>
      <p:sp>
        <p:nvSpPr>
          <p:cNvPr id="58" name="object 50">
            <a:extLst>
              <a:ext uri="{FF2B5EF4-FFF2-40B4-BE49-F238E27FC236}">
                <a16:creationId xmlns:a16="http://schemas.microsoft.com/office/drawing/2014/main" id="{EF84B47B-CC30-42A1-90C1-A7A9321A1A73}"/>
              </a:ext>
            </a:extLst>
          </p:cNvPr>
          <p:cNvSpPr/>
          <p:nvPr/>
        </p:nvSpPr>
        <p:spPr>
          <a:xfrm>
            <a:off x="313259" y="4261625"/>
            <a:ext cx="479425" cy="401955"/>
          </a:xfrm>
          <a:custGeom>
            <a:avLst/>
            <a:gdLst/>
            <a:ahLst/>
            <a:cxnLst/>
            <a:rect l="l" t="t" r="r" b="b"/>
            <a:pathLst>
              <a:path w="479425" h="401954">
                <a:moveTo>
                  <a:pt x="478867" y="0"/>
                </a:moveTo>
                <a:lnTo>
                  <a:pt x="0" y="0"/>
                </a:lnTo>
                <a:lnTo>
                  <a:pt x="0" y="401906"/>
                </a:lnTo>
                <a:lnTo>
                  <a:pt x="478867" y="401906"/>
                </a:lnTo>
                <a:lnTo>
                  <a:pt x="478867" y="0"/>
                </a:lnTo>
                <a:close/>
              </a:path>
            </a:pathLst>
          </a:custGeom>
          <a:solidFill>
            <a:srgbClr val="FFFFFF"/>
          </a:solidFill>
        </p:spPr>
        <p:txBody>
          <a:bodyPr wrap="square" lIns="0" tIns="0" rIns="0" bIns="0" rtlCol="0"/>
          <a:lstStyle/>
          <a:p>
            <a:endParaRPr/>
          </a:p>
        </p:txBody>
      </p:sp>
      <p:grpSp>
        <p:nvGrpSpPr>
          <p:cNvPr id="59" name="object 51">
            <a:extLst>
              <a:ext uri="{FF2B5EF4-FFF2-40B4-BE49-F238E27FC236}">
                <a16:creationId xmlns:a16="http://schemas.microsoft.com/office/drawing/2014/main" id="{14E80199-2BCC-4796-9416-7EA5BC833799}"/>
              </a:ext>
            </a:extLst>
          </p:cNvPr>
          <p:cNvGrpSpPr/>
          <p:nvPr/>
        </p:nvGrpSpPr>
        <p:grpSpPr>
          <a:xfrm>
            <a:off x="325959" y="4274325"/>
            <a:ext cx="454025" cy="376555"/>
            <a:chOff x="286339" y="4698770"/>
            <a:chExt cx="454025" cy="376555"/>
          </a:xfrm>
        </p:grpSpPr>
        <p:sp>
          <p:nvSpPr>
            <p:cNvPr id="60" name="object 52">
              <a:extLst>
                <a:ext uri="{FF2B5EF4-FFF2-40B4-BE49-F238E27FC236}">
                  <a16:creationId xmlns:a16="http://schemas.microsoft.com/office/drawing/2014/main" id="{C55F313C-2842-457F-BE07-6647164B8BC8}"/>
                </a:ext>
              </a:extLst>
            </p:cNvPr>
            <p:cNvSpPr/>
            <p:nvPr/>
          </p:nvSpPr>
          <p:spPr>
            <a:xfrm>
              <a:off x="286339" y="4698770"/>
              <a:ext cx="454025" cy="376555"/>
            </a:xfrm>
            <a:custGeom>
              <a:avLst/>
              <a:gdLst/>
              <a:ahLst/>
              <a:cxnLst/>
              <a:rect l="l" t="t" r="r" b="b"/>
              <a:pathLst>
                <a:path w="454025" h="376554">
                  <a:moveTo>
                    <a:pt x="453467" y="0"/>
                  </a:moveTo>
                  <a:lnTo>
                    <a:pt x="0" y="0"/>
                  </a:lnTo>
                  <a:lnTo>
                    <a:pt x="0" y="376506"/>
                  </a:lnTo>
                  <a:lnTo>
                    <a:pt x="12700" y="363806"/>
                  </a:lnTo>
                  <a:lnTo>
                    <a:pt x="12700" y="12699"/>
                  </a:lnTo>
                  <a:lnTo>
                    <a:pt x="440767" y="12699"/>
                  </a:lnTo>
                  <a:lnTo>
                    <a:pt x="453467" y="0"/>
                  </a:lnTo>
                  <a:close/>
                </a:path>
              </a:pathLst>
            </a:custGeom>
            <a:solidFill>
              <a:srgbClr val="7F7F7F"/>
            </a:solidFill>
          </p:spPr>
          <p:txBody>
            <a:bodyPr wrap="square" lIns="0" tIns="0" rIns="0" bIns="0" rtlCol="0"/>
            <a:lstStyle/>
            <a:p>
              <a:endParaRPr/>
            </a:p>
          </p:txBody>
        </p:sp>
        <p:sp>
          <p:nvSpPr>
            <p:cNvPr id="61" name="object 53">
              <a:extLst>
                <a:ext uri="{FF2B5EF4-FFF2-40B4-BE49-F238E27FC236}">
                  <a16:creationId xmlns:a16="http://schemas.microsoft.com/office/drawing/2014/main" id="{8EC60BF8-71C7-4B48-9EEA-F9AB2D263575}"/>
                </a:ext>
              </a:extLst>
            </p:cNvPr>
            <p:cNvSpPr/>
            <p:nvPr/>
          </p:nvSpPr>
          <p:spPr>
            <a:xfrm>
              <a:off x="286339" y="4698770"/>
              <a:ext cx="454025" cy="376555"/>
            </a:xfrm>
            <a:custGeom>
              <a:avLst/>
              <a:gdLst/>
              <a:ahLst/>
              <a:cxnLst/>
              <a:rect l="l" t="t" r="r" b="b"/>
              <a:pathLst>
                <a:path w="454025" h="376554">
                  <a:moveTo>
                    <a:pt x="453467" y="0"/>
                  </a:moveTo>
                  <a:lnTo>
                    <a:pt x="440767" y="12699"/>
                  </a:lnTo>
                  <a:lnTo>
                    <a:pt x="440767" y="363806"/>
                  </a:lnTo>
                  <a:lnTo>
                    <a:pt x="12700" y="363806"/>
                  </a:lnTo>
                  <a:lnTo>
                    <a:pt x="0" y="376506"/>
                  </a:lnTo>
                  <a:lnTo>
                    <a:pt x="453467" y="376506"/>
                  </a:lnTo>
                  <a:lnTo>
                    <a:pt x="453467" y="0"/>
                  </a:lnTo>
                  <a:close/>
                </a:path>
              </a:pathLst>
            </a:custGeom>
            <a:solidFill>
              <a:srgbClr val="BFBFBF"/>
            </a:solidFill>
          </p:spPr>
          <p:txBody>
            <a:bodyPr wrap="square" lIns="0" tIns="0" rIns="0" bIns="0" rtlCol="0"/>
            <a:lstStyle/>
            <a:p>
              <a:endParaRPr/>
            </a:p>
          </p:txBody>
        </p:sp>
      </p:grpSp>
      <p:sp>
        <p:nvSpPr>
          <p:cNvPr id="62" name="TextBox 61">
            <a:extLst>
              <a:ext uri="{FF2B5EF4-FFF2-40B4-BE49-F238E27FC236}">
                <a16:creationId xmlns:a16="http://schemas.microsoft.com/office/drawing/2014/main" id="{4F26F2D2-1F21-4E34-9E4C-5C0AD69F96C3}"/>
              </a:ext>
            </a:extLst>
          </p:cNvPr>
          <p:cNvSpPr txBox="1"/>
          <p:nvPr/>
        </p:nvSpPr>
        <p:spPr>
          <a:xfrm>
            <a:off x="284480" y="3687734"/>
            <a:ext cx="479425" cy="646331"/>
          </a:xfrm>
          <a:prstGeom prst="rect">
            <a:avLst/>
          </a:prstGeom>
          <a:noFill/>
        </p:spPr>
        <p:txBody>
          <a:bodyPr wrap="square">
            <a:spAutoFit/>
          </a:bodyPr>
          <a:lstStyle/>
          <a:p>
            <a:pPr marR="0" lvl="0" indent="0" algn="l" defTabSz="914400" rtl="0" eaLnBrk="1" fontAlgn="auto" latinLnBrk="0" hangingPunct="1">
              <a:lnSpc>
                <a:spcPct val="100000"/>
              </a:lnSpc>
              <a:spcAft>
                <a:spcPts val="0"/>
              </a:spcAft>
              <a:buClrTx/>
              <a:buSzTx/>
              <a:buFontTx/>
              <a:buNone/>
              <a:tabLst/>
              <a:defRPr/>
            </a:pPr>
            <a:r>
              <a:rPr kumimoji="0" lang="en-US" sz="3600" b="1" i="0" u="none" strike="noStrike" kern="1200" cap="none" spc="0" normalizeH="0" baseline="0" noProof="0" dirty="0">
                <a:ln>
                  <a:noFill/>
                </a:ln>
                <a:solidFill>
                  <a:schemeClr val="tx2"/>
                </a:solidFill>
                <a:effectLst/>
                <a:uLnTx/>
                <a:uFillTx/>
                <a:latin typeface="Segoe UI"/>
                <a:ea typeface="+mn-ea"/>
                <a:cs typeface="Segoe UI"/>
                <a:sym typeface="Wingdings" panose="05000000000000000000" pitchFamily="2" charset="2"/>
              </a:rPr>
              <a:t></a:t>
            </a:r>
            <a:endParaRPr kumimoji="0" lang="en-US" sz="3600" b="1" i="0" u="none" strike="noStrike" kern="1200" cap="none" spc="0" normalizeH="0" baseline="0" noProof="0" dirty="0">
              <a:ln>
                <a:noFill/>
              </a:ln>
              <a:solidFill>
                <a:schemeClr val="tx2"/>
              </a:solidFill>
              <a:effectLst/>
              <a:uLnTx/>
              <a:uFillTx/>
              <a:latin typeface="Segoe UI"/>
              <a:ea typeface="+mn-ea"/>
              <a:cs typeface="Segoe UI"/>
            </a:endParaRPr>
          </a:p>
        </p:txBody>
      </p:sp>
      <p:pic>
        <p:nvPicPr>
          <p:cNvPr id="63" name="object 35">
            <a:extLst>
              <a:ext uri="{FF2B5EF4-FFF2-40B4-BE49-F238E27FC236}">
                <a16:creationId xmlns:a16="http://schemas.microsoft.com/office/drawing/2014/main" id="{04011B03-7720-4342-8995-6538E028A2E5}"/>
              </a:ext>
            </a:extLst>
          </p:cNvPr>
          <p:cNvPicPr/>
          <p:nvPr/>
        </p:nvPicPr>
        <p:blipFill>
          <a:blip r:embed="rId2" cstate="print"/>
          <a:stretch>
            <a:fillRect/>
          </a:stretch>
        </p:blipFill>
        <p:spPr>
          <a:xfrm>
            <a:off x="7007013" y="5902592"/>
            <a:ext cx="1920240" cy="364882"/>
          </a:xfrm>
          <a:prstGeom prst="rect">
            <a:avLst/>
          </a:prstGeom>
        </p:spPr>
      </p:pic>
      <p:sp>
        <p:nvSpPr>
          <p:cNvPr id="3" name="Slide Number Placeholder 2">
            <a:extLst>
              <a:ext uri="{FF2B5EF4-FFF2-40B4-BE49-F238E27FC236}">
                <a16:creationId xmlns:a16="http://schemas.microsoft.com/office/drawing/2014/main" id="{FFF8D458-B075-4518-AE89-F86A09EB2B46}"/>
              </a:ext>
            </a:extLst>
          </p:cNvPr>
          <p:cNvSpPr>
            <a:spLocks noGrp="1"/>
          </p:cNvSpPr>
          <p:nvPr>
            <p:ph type="sldNum" sz="quarter" idx="4"/>
          </p:nvPr>
        </p:nvSpPr>
        <p:spPr/>
        <p:txBody>
          <a:bodyPr/>
          <a:lstStyle/>
          <a:p>
            <a:fld id="{5D2F3693-3E64-EA49-9E40-0333868C2033}" type="slidenum">
              <a:rPr lang="en-US" smtClean="0"/>
              <a:pPr/>
              <a:t>58</a:t>
            </a:fld>
            <a:r>
              <a:rPr lang="en-US" dirty="0"/>
              <a:t> of 108</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29">
            <a:extLst>
              <a:ext uri="{FF2B5EF4-FFF2-40B4-BE49-F238E27FC236}">
                <a16:creationId xmlns:a16="http://schemas.microsoft.com/office/drawing/2014/main" id="{CC58F546-0EE0-A74C-B1D5-2AD964CA4BF3}"/>
              </a:ext>
            </a:extLst>
          </p:cNvPr>
          <p:cNvSpPr>
            <a:spLocks noGrp="1"/>
          </p:cNvSpPr>
          <p:nvPr>
            <p:ph type="title"/>
          </p:nvPr>
        </p:nvSpPr>
        <p:spPr>
          <a:xfrm>
            <a:off x="182880" y="1600200"/>
            <a:ext cx="8732520" cy="598714"/>
          </a:xfrm>
        </p:spPr>
        <p:txBody>
          <a:bodyPr/>
          <a:lstStyle/>
          <a:p>
            <a:r>
              <a:rPr lang="en-US" dirty="0"/>
              <a:t>Chapter 4: Description, Clinical Pharmacology, and Nonclinical Toxicology</a:t>
            </a:r>
          </a:p>
        </p:txBody>
      </p:sp>
      <p:sp>
        <p:nvSpPr>
          <p:cNvPr id="31" name="Content Placeholder 30">
            <a:extLst>
              <a:ext uri="{FF2B5EF4-FFF2-40B4-BE49-F238E27FC236}">
                <a16:creationId xmlns:a16="http://schemas.microsoft.com/office/drawing/2014/main" id="{DE3B0505-56DD-0F48-9F06-04201EE92827}"/>
              </a:ext>
            </a:extLst>
          </p:cNvPr>
          <p:cNvSpPr>
            <a:spLocks noGrp="1"/>
          </p:cNvSpPr>
          <p:nvPr>
            <p:ph sz="quarter" idx="13"/>
          </p:nvPr>
        </p:nvSpPr>
        <p:spPr>
          <a:xfrm>
            <a:off x="1970088" y="2263774"/>
            <a:ext cx="4833937" cy="2090511"/>
          </a:xfrm>
        </p:spPr>
        <p:txBody>
          <a:bodyPr>
            <a:noAutofit/>
          </a:bodyPr>
          <a:lstStyle/>
          <a:p>
            <a:r>
              <a:rPr lang="en-US" dirty="0"/>
              <a:t>Learning Objectives</a:t>
            </a:r>
          </a:p>
          <a:p>
            <a:pPr lvl="1"/>
            <a:r>
              <a:rPr lang="en-US" dirty="0"/>
              <a:t>Upon completion of this chapter, you will be able to:</a:t>
            </a:r>
          </a:p>
          <a:p>
            <a:pPr lvl="2"/>
            <a:r>
              <a:rPr lang="en-US" dirty="0"/>
              <a:t>Describe the contents of FINTEPLA</a:t>
            </a:r>
          </a:p>
          <a:p>
            <a:pPr lvl="2"/>
            <a:r>
              <a:rPr lang="en-US" dirty="0"/>
              <a:t>Discuss the clinical pharmacology of fenfluramine, including its mechanism of action, pharmacodynamics, and pharmacokinetics</a:t>
            </a:r>
          </a:p>
          <a:p>
            <a:pPr lvl="2"/>
            <a:r>
              <a:rPr lang="en-US" dirty="0"/>
              <a:t>Explain the nonclinical toxicology associated with fenfluramine, including its carcinogenesis, mutagenesis, and impairment of fertility, as well as animal toxicology and pharmacology</a:t>
            </a:r>
          </a:p>
          <a:p>
            <a:endParaRPr lang="en-US" dirty="0"/>
          </a:p>
        </p:txBody>
      </p:sp>
      <p:sp>
        <p:nvSpPr>
          <p:cNvPr id="2" name="Slide Number Placeholder 1">
            <a:extLst>
              <a:ext uri="{FF2B5EF4-FFF2-40B4-BE49-F238E27FC236}">
                <a16:creationId xmlns:a16="http://schemas.microsoft.com/office/drawing/2014/main" id="{1A4F5DD3-7DD3-4835-86BC-C07547852132}"/>
              </a:ext>
            </a:extLst>
          </p:cNvPr>
          <p:cNvSpPr>
            <a:spLocks noGrp="1"/>
          </p:cNvSpPr>
          <p:nvPr>
            <p:ph type="sldNum" sz="quarter" idx="4"/>
          </p:nvPr>
        </p:nvSpPr>
        <p:spPr/>
        <p:txBody>
          <a:bodyPr/>
          <a:lstStyle/>
          <a:p>
            <a:fld id="{5D2F3693-3E64-EA49-9E40-0333868C2033}" type="slidenum">
              <a:rPr lang="en-US" smtClean="0"/>
              <a:pPr/>
              <a:t>59</a:t>
            </a:fld>
            <a:r>
              <a:rPr lang="en-US" dirty="0"/>
              <a:t> of 108</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Content Placeholder 40">
            <a:extLst>
              <a:ext uri="{FF2B5EF4-FFF2-40B4-BE49-F238E27FC236}">
                <a16:creationId xmlns:a16="http://schemas.microsoft.com/office/drawing/2014/main" id="{361C0882-AD0B-DB47-A9AA-B2EAF22A81A4}"/>
              </a:ext>
            </a:extLst>
          </p:cNvPr>
          <p:cNvSpPr>
            <a:spLocks noGrp="1"/>
          </p:cNvSpPr>
          <p:nvPr>
            <p:ph idx="1"/>
          </p:nvPr>
        </p:nvSpPr>
        <p:spPr/>
        <p:txBody>
          <a:bodyPr/>
          <a:lstStyle/>
          <a:p>
            <a:r>
              <a:rPr lang="en-US" dirty="0"/>
              <a:t>In June 2020, FINTEPLA was approved by the Food and Drug Administration (FDA) for the treatment of </a:t>
            </a:r>
            <a:r>
              <a:rPr lang="en-US" b="1" dirty="0">
                <a:solidFill>
                  <a:schemeClr val="tx2"/>
                </a:solidFill>
              </a:rPr>
              <a:t>seizures</a:t>
            </a:r>
            <a:r>
              <a:rPr lang="en-US" dirty="0">
                <a:solidFill>
                  <a:schemeClr val="tx2"/>
                </a:solidFill>
              </a:rPr>
              <a:t> </a:t>
            </a:r>
            <a:r>
              <a:rPr lang="en-US" dirty="0"/>
              <a:t>associated with Dravet syndrome (DS) in patients 2 years of age and older. In March 2022, the indications for FINTEPLA were expanded to include patients with </a:t>
            </a:r>
            <a:br>
              <a:rPr lang="en-US" dirty="0"/>
            </a:br>
            <a:r>
              <a:rPr lang="en-US" dirty="0"/>
              <a:t>Lennox-Gastaut syndrome (LGS) 2 years of age and older. </a:t>
            </a:r>
          </a:p>
          <a:p>
            <a:r>
              <a:rPr lang="en-US" dirty="0"/>
              <a:t>As you have learned in other modules of this learning system, DS, which was previously known as severe myoclonic epilepsy in infancy (SMEI), is a severe and rare form of </a:t>
            </a:r>
            <a:r>
              <a:rPr lang="en-US" b="1" dirty="0">
                <a:solidFill>
                  <a:schemeClr val="tx2"/>
                </a:solidFill>
              </a:rPr>
              <a:t>developmental</a:t>
            </a:r>
            <a:r>
              <a:rPr lang="en-US" b="1" dirty="0">
                <a:solidFill>
                  <a:srgbClr val="2D953D"/>
                </a:solidFill>
              </a:rPr>
              <a:t> </a:t>
            </a:r>
            <a:r>
              <a:rPr lang="en-US" b="1" dirty="0">
                <a:solidFill>
                  <a:schemeClr val="tx2"/>
                </a:solidFill>
              </a:rPr>
              <a:t>epileptic encephalopathy (DEE) </a:t>
            </a:r>
            <a:r>
              <a:rPr lang="en-US" dirty="0"/>
              <a:t>that typically presents during infancy and is commonly caused by a genetic variant of the </a:t>
            </a:r>
            <a:r>
              <a:rPr lang="en-US" i="1" dirty="0"/>
              <a:t>SCN1A</a:t>
            </a:r>
            <a:r>
              <a:rPr lang="en-US" dirty="0"/>
              <a:t> </a:t>
            </a:r>
            <a:r>
              <a:rPr lang="en-US" b="1" dirty="0">
                <a:solidFill>
                  <a:schemeClr val="tx2"/>
                </a:solidFill>
              </a:rPr>
              <a:t>gene</a:t>
            </a:r>
            <a:r>
              <a:rPr lang="en-US" dirty="0"/>
              <a:t>. With DS, seizures include generalized </a:t>
            </a:r>
            <a:r>
              <a:rPr lang="en-US" b="1" dirty="0">
                <a:solidFill>
                  <a:schemeClr val="tx2"/>
                </a:solidFill>
              </a:rPr>
              <a:t>tonic-</a:t>
            </a:r>
            <a:r>
              <a:rPr lang="en-US" b="1" dirty="0" err="1">
                <a:solidFill>
                  <a:schemeClr val="tx2"/>
                </a:solidFill>
              </a:rPr>
              <a:t>clonic</a:t>
            </a:r>
            <a:r>
              <a:rPr lang="en-US" dirty="0"/>
              <a:t> and unilateral </a:t>
            </a:r>
            <a:r>
              <a:rPr lang="en-US" b="1" dirty="0" err="1">
                <a:solidFill>
                  <a:schemeClr val="tx2"/>
                </a:solidFill>
              </a:rPr>
              <a:t>clonic</a:t>
            </a:r>
            <a:r>
              <a:rPr lang="en-US" b="1" dirty="0">
                <a:solidFill>
                  <a:schemeClr val="tx2"/>
                </a:solidFill>
              </a:rPr>
              <a:t> seizures </a:t>
            </a:r>
            <a:r>
              <a:rPr lang="en-US" dirty="0"/>
              <a:t>and are generally refractory to treatment with antiepileptic drugs (AEDs). Note that AEDs are also referred to as antiseizure medications (ASMs).</a:t>
            </a:r>
          </a:p>
          <a:p>
            <a:r>
              <a:rPr lang="en-US" dirty="0"/>
              <a:t>LGS is another severe and rare DEE with a peak onset between ages 3 to 5. It is characterized by multiple types of refractory seizures, most often </a:t>
            </a:r>
            <a:r>
              <a:rPr lang="en-US" b="1" dirty="0">
                <a:solidFill>
                  <a:srgbClr val="2D953D"/>
                </a:solidFill>
              </a:rPr>
              <a:t>tonic</a:t>
            </a:r>
            <a:r>
              <a:rPr lang="en-US" dirty="0"/>
              <a:t> and </a:t>
            </a:r>
            <a:r>
              <a:rPr lang="en-US" b="1" dirty="0">
                <a:solidFill>
                  <a:srgbClr val="2D953D"/>
                </a:solidFill>
              </a:rPr>
              <a:t>atypical</a:t>
            </a:r>
            <a:r>
              <a:rPr lang="en-US" dirty="0"/>
              <a:t> absence seizures. Other characteristics include abnormal electroencephalogram (EEG) patterns and cognitive impairment that is often accompanied by behavioral issues. </a:t>
            </a:r>
          </a:p>
          <a:p>
            <a:r>
              <a:rPr lang="en-US" dirty="0"/>
              <a:t>This highlights page provides an overview of the various sections of the FINTEPLA prescribing information (PI), which are described in more detail in subsequent pages.</a:t>
            </a:r>
          </a:p>
          <a:p>
            <a:endParaRPr lang="en-US" dirty="0"/>
          </a:p>
        </p:txBody>
      </p:sp>
      <p:pic>
        <p:nvPicPr>
          <p:cNvPr id="4" name="Picture Placeholder 3">
            <a:extLst>
              <a:ext uri="{FF2B5EF4-FFF2-40B4-BE49-F238E27FC236}">
                <a16:creationId xmlns:a16="http://schemas.microsoft.com/office/drawing/2014/main" id="{5C306796-0046-5D43-A178-239B4E544FE2}"/>
              </a:ext>
            </a:extLst>
          </p:cNvPr>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352" r="352"/>
          <a:stretch/>
        </p:blipFill>
        <p:spPr>
          <a:xfrm>
            <a:off x="310193" y="470450"/>
            <a:ext cx="4416552" cy="5756108"/>
          </a:xfrm>
        </p:spPr>
      </p:pic>
      <p:sp>
        <p:nvSpPr>
          <p:cNvPr id="16" name="Green Box">
            <a:extLst>
              <a:ext uri="{FF2B5EF4-FFF2-40B4-BE49-F238E27FC236}">
                <a16:creationId xmlns:a16="http://schemas.microsoft.com/office/drawing/2014/main" id="{103B5E07-4C6E-5447-A18C-E3688D6D2D08}"/>
              </a:ext>
            </a:extLst>
          </p:cNvPr>
          <p:cNvSpPr txBox="1"/>
          <p:nvPr/>
        </p:nvSpPr>
        <p:spPr>
          <a:xfrm>
            <a:off x="361786" y="629390"/>
            <a:ext cx="4210213" cy="4373533"/>
          </a:xfrm>
          <a:prstGeom prst="rect">
            <a:avLst/>
          </a:prstGeom>
          <a:noFill/>
          <a:ln w="25400">
            <a:solidFill>
              <a:schemeClr val="tx2"/>
            </a:solidFill>
          </a:ln>
        </p:spPr>
        <p:txBody>
          <a:bodyPr vert="horz" wrap="square" lIns="0" tIns="40640" rIns="0" bIns="0" rtlCol="0">
            <a:noAutofit/>
          </a:bodyPr>
          <a:lstStyle/>
          <a:p>
            <a:pPr>
              <a:lnSpc>
                <a:spcPct val="100000"/>
              </a:lnSpc>
              <a:spcBef>
                <a:spcPts val="320"/>
              </a:spcBef>
            </a:pPr>
            <a:endParaRPr sz="1050" dirty="0">
              <a:latin typeface="Segoe UI"/>
              <a:cs typeface="Segoe UI"/>
            </a:endParaRPr>
          </a:p>
        </p:txBody>
      </p:sp>
      <p:sp>
        <p:nvSpPr>
          <p:cNvPr id="17" name="#1">
            <a:extLst>
              <a:ext uri="{FF2B5EF4-FFF2-40B4-BE49-F238E27FC236}">
                <a16:creationId xmlns:a16="http://schemas.microsoft.com/office/drawing/2014/main" id="{05BCFCD1-AF37-C949-89B2-A46EA25F99BF}"/>
              </a:ext>
            </a:extLst>
          </p:cNvPr>
          <p:cNvSpPr/>
          <p:nvPr/>
        </p:nvSpPr>
        <p:spPr>
          <a:xfrm>
            <a:off x="232882" y="773156"/>
            <a:ext cx="257810" cy="257810"/>
          </a:xfrm>
          <a:custGeom>
            <a:avLst/>
            <a:gdLst/>
            <a:ahLst/>
            <a:cxnLst/>
            <a:rect l="l" t="t" r="r" b="b"/>
            <a:pathLst>
              <a:path w="257810" h="257809">
                <a:moveTo>
                  <a:pt x="128778" y="0"/>
                </a:moveTo>
                <a:lnTo>
                  <a:pt x="78652" y="10120"/>
                </a:lnTo>
                <a:lnTo>
                  <a:pt x="37719" y="37718"/>
                </a:lnTo>
                <a:lnTo>
                  <a:pt x="10120" y="78652"/>
                </a:lnTo>
                <a:lnTo>
                  <a:pt x="0" y="128777"/>
                </a:lnTo>
                <a:lnTo>
                  <a:pt x="10120" y="178903"/>
                </a:lnTo>
                <a:lnTo>
                  <a:pt x="37719" y="219836"/>
                </a:lnTo>
                <a:lnTo>
                  <a:pt x="78652" y="247435"/>
                </a:lnTo>
                <a:lnTo>
                  <a:pt x="128778" y="257555"/>
                </a:lnTo>
                <a:lnTo>
                  <a:pt x="178903" y="247435"/>
                </a:lnTo>
                <a:lnTo>
                  <a:pt x="219837" y="219836"/>
                </a:lnTo>
                <a:lnTo>
                  <a:pt x="247435" y="178903"/>
                </a:lnTo>
                <a:lnTo>
                  <a:pt x="257556" y="128777"/>
                </a:lnTo>
                <a:lnTo>
                  <a:pt x="247435" y="78652"/>
                </a:lnTo>
                <a:lnTo>
                  <a:pt x="219836" y="37718"/>
                </a:lnTo>
                <a:lnTo>
                  <a:pt x="178903" y="10120"/>
                </a:lnTo>
                <a:lnTo>
                  <a:pt x="128778" y="0"/>
                </a:lnTo>
                <a:close/>
              </a:path>
            </a:pathLst>
          </a:custGeom>
          <a:solidFill>
            <a:schemeClr val="tx2"/>
          </a:solidFill>
        </p:spPr>
        <p:txBody>
          <a:bodyPr wrap="square" lIns="0" tIns="0" rIns="0" bIns="0" rtlCol="0" anchor="ctr"/>
          <a:lstStyle/>
          <a:p>
            <a:pPr marL="12700" marR="0" lvl="0" indent="0" algn="ctr" defTabSz="914400" rtl="0" eaLnBrk="1" fontAlgn="auto" latinLnBrk="0" hangingPunct="1">
              <a:lnSpc>
                <a:spcPct val="100000"/>
              </a:lnSpc>
              <a:spcBef>
                <a:spcPts val="105"/>
              </a:spcBef>
              <a:spcAft>
                <a:spcPts val="0"/>
              </a:spcAft>
              <a:buClrTx/>
              <a:buSzTx/>
              <a:buFontTx/>
              <a:buNone/>
              <a:tabLst/>
              <a:defRPr/>
            </a:pPr>
            <a:r>
              <a:rPr kumimoji="0" lang="en-US" sz="1050" b="1" i="0" u="none" strike="noStrike" kern="1200" cap="none" spc="0" normalizeH="0" baseline="0" noProof="0" dirty="0">
                <a:ln>
                  <a:noFill/>
                </a:ln>
                <a:solidFill>
                  <a:srgbClr val="FFFFFF"/>
                </a:solidFill>
                <a:effectLst/>
                <a:uLnTx/>
                <a:uFillTx/>
                <a:latin typeface="Segoe UI"/>
                <a:ea typeface="+mn-ea"/>
                <a:cs typeface="Segoe UI"/>
              </a:rPr>
              <a:t>1</a:t>
            </a:r>
            <a:endParaRPr kumimoji="0" lang="en-US" sz="1050" b="0" i="0" u="none" strike="noStrike" kern="1200" cap="none" spc="0" normalizeH="0" baseline="0" noProof="0" dirty="0">
              <a:ln>
                <a:noFill/>
              </a:ln>
              <a:solidFill>
                <a:prstClr val="black"/>
              </a:solidFill>
              <a:effectLst/>
              <a:uLnTx/>
              <a:uFillTx/>
              <a:latin typeface="Segoe UI"/>
              <a:ea typeface="+mn-ea"/>
              <a:cs typeface="Segoe UI"/>
            </a:endParaRPr>
          </a:p>
        </p:txBody>
      </p:sp>
      <p:sp>
        <p:nvSpPr>
          <p:cNvPr id="2" name="Slide Number Placeholder 1">
            <a:extLst>
              <a:ext uri="{FF2B5EF4-FFF2-40B4-BE49-F238E27FC236}">
                <a16:creationId xmlns:a16="http://schemas.microsoft.com/office/drawing/2014/main" id="{636578F2-0E00-4CF2-A304-C504D2EF0FCC}"/>
              </a:ext>
            </a:extLst>
          </p:cNvPr>
          <p:cNvSpPr>
            <a:spLocks noGrp="1"/>
          </p:cNvSpPr>
          <p:nvPr>
            <p:ph type="sldNum" sz="quarter" idx="4"/>
          </p:nvPr>
        </p:nvSpPr>
        <p:spPr/>
        <p:txBody>
          <a:bodyPr/>
          <a:lstStyle/>
          <a:p>
            <a:fld id="{5D2F3693-3E64-EA49-9E40-0333868C2033}" type="slidenum">
              <a:rPr lang="en-US" smtClean="0"/>
              <a:pPr/>
              <a:t>6</a:t>
            </a:fld>
            <a:r>
              <a:rPr lang="en-US" dirty="0"/>
              <a:t> of 108</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Content Placeholder 26">
            <a:extLst>
              <a:ext uri="{FF2B5EF4-FFF2-40B4-BE49-F238E27FC236}">
                <a16:creationId xmlns:a16="http://schemas.microsoft.com/office/drawing/2014/main" id="{B76FAD35-4302-4CDB-BF88-B2141168F3F0}"/>
              </a:ext>
            </a:extLst>
          </p:cNvPr>
          <p:cNvSpPr>
            <a:spLocks noGrp="1"/>
          </p:cNvSpPr>
          <p:nvPr>
            <p:ph idx="1"/>
          </p:nvPr>
        </p:nvSpPr>
        <p:spPr/>
        <p:txBody>
          <a:bodyPr/>
          <a:lstStyle/>
          <a:p>
            <a:r>
              <a:rPr lang="en-US" sz="1050" dirty="0"/>
              <a:t>Section 11 describes FINTEPLA oral solution, which explains that it that contains 2.2 mg/mL of fenfluramine, equivalent to 2.5 mg/mL of the hydrochloride salt.</a:t>
            </a:r>
          </a:p>
          <a:p>
            <a:pPr>
              <a:spcAft>
                <a:spcPts val="300"/>
              </a:spcAft>
            </a:pPr>
            <a:r>
              <a:rPr lang="en-US" sz="1050" dirty="0"/>
              <a:t>FINTEPLA is a clear, colorless solution with a pH of 5. FINTEPLA contains the following inactive ingredients:</a:t>
            </a:r>
          </a:p>
          <a:p>
            <a:pPr lvl="1"/>
            <a:r>
              <a:rPr lang="en-US" sz="1050" dirty="0"/>
              <a:t>Cherry flavor</a:t>
            </a:r>
          </a:p>
          <a:p>
            <a:pPr lvl="1"/>
            <a:r>
              <a:rPr lang="en-US" sz="1050" dirty="0"/>
              <a:t>Citric acid</a:t>
            </a:r>
          </a:p>
          <a:p>
            <a:pPr lvl="1"/>
            <a:r>
              <a:rPr lang="en-US" sz="1050" dirty="0" err="1"/>
              <a:t>Ethylparaben</a:t>
            </a:r>
            <a:r>
              <a:rPr lang="en-US" sz="1050" dirty="0"/>
              <a:t> </a:t>
            </a:r>
            <a:r>
              <a:rPr lang="en-US" sz="1050" dirty="0" err="1"/>
              <a:t>hydroxyethylcellulose</a:t>
            </a:r>
            <a:endParaRPr lang="en-US" sz="1050" dirty="0"/>
          </a:p>
          <a:p>
            <a:pPr lvl="1"/>
            <a:r>
              <a:rPr lang="en-US" sz="1050" dirty="0"/>
              <a:t>Methylparaben</a:t>
            </a:r>
          </a:p>
          <a:p>
            <a:pPr lvl="1"/>
            <a:r>
              <a:rPr lang="en-US" sz="1050" dirty="0"/>
              <a:t>Potassium citrate</a:t>
            </a:r>
          </a:p>
          <a:p>
            <a:pPr lvl="1"/>
            <a:r>
              <a:rPr lang="en-US" sz="1050" dirty="0"/>
              <a:t>Sucralose</a:t>
            </a:r>
          </a:p>
          <a:p>
            <a:pPr lvl="1">
              <a:spcAft>
                <a:spcPts val="600"/>
              </a:spcAft>
            </a:pPr>
            <a:r>
              <a:rPr lang="en-US" sz="1050" dirty="0"/>
              <a:t>Water</a:t>
            </a:r>
          </a:p>
          <a:p>
            <a:r>
              <a:rPr lang="en-US" sz="1050" dirty="0"/>
              <a:t>FINTEPLA does not contain any ingredients made from gluten-containing grains (wheat, barley, or rye) and not more than 0.1% of carbohydrates, derived solely from the cherry flavor.</a:t>
            </a:r>
          </a:p>
          <a:p>
            <a:pPr algn="l"/>
            <a:r>
              <a:rPr lang="en-US" sz="1050" dirty="0"/>
              <a:t>Section 12 discusses the clinical pharmacology of fenfluramine. It begins by describing its mechanism of action in Section 12.1. The precise mechanism by which fenfluramine exerts its therapeutic effects in the treatment of seizures associated with DS and LGS is unknown. Fenfluramine, and the metabolite norfenfluramine, exhibit agonist activity at serotonin 5-HT2 receptors. </a:t>
            </a:r>
            <a:r>
              <a:rPr lang="en-US" sz="1050" b="0" i="0" u="none" strike="noStrike" baseline="0" dirty="0">
                <a:solidFill>
                  <a:srgbClr val="000000"/>
                </a:solidFill>
              </a:rPr>
              <a:t>There is an association between serotonergic drugs with 5-HT2B receptor agonist </a:t>
            </a:r>
            <a:r>
              <a:rPr lang="en-US" sz="1050" b="0" i="0" u="none" strike="noStrike" baseline="0" dirty="0"/>
              <a:t>activity, including fenfluramine and norfenfluramine, and valvular heart disease and pulmonary arterial hypertension. </a:t>
            </a:r>
            <a:r>
              <a:rPr lang="en-US" sz="1050" dirty="0"/>
              <a:t> </a:t>
            </a:r>
          </a:p>
          <a:p>
            <a:r>
              <a:rPr lang="en-US" sz="1050" dirty="0"/>
              <a:t>The mechanism of action (MOA) of FINTEPLA is different from that of other available AEDs. This may be a key consideration for health care providers who often try to combine AEDs with multiple MOAs to improve efficacy in treatment-resistant patients with LGS.</a:t>
            </a:r>
          </a:p>
          <a:p>
            <a:endParaRPr lang="en-US" sz="1050" dirty="0"/>
          </a:p>
        </p:txBody>
      </p:sp>
      <p:pic>
        <p:nvPicPr>
          <p:cNvPr id="30" name="Picture Placeholder 29">
            <a:extLst>
              <a:ext uri="{FF2B5EF4-FFF2-40B4-BE49-F238E27FC236}">
                <a16:creationId xmlns:a16="http://schemas.microsoft.com/office/drawing/2014/main" id="{D7C14407-D60A-49BA-B1A0-DD7F15608F11}"/>
              </a:ext>
            </a:extLst>
          </p:cNvPr>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352" r="352"/>
          <a:stretch/>
        </p:blipFill>
        <p:spPr>
          <a:xfrm>
            <a:off x="311426" y="470450"/>
            <a:ext cx="4416552" cy="5756108"/>
          </a:xfrm>
        </p:spPr>
      </p:pic>
      <p:grpSp>
        <p:nvGrpSpPr>
          <p:cNvPr id="2" name="Group 1">
            <a:extLst>
              <a:ext uri="{FF2B5EF4-FFF2-40B4-BE49-F238E27FC236}">
                <a16:creationId xmlns:a16="http://schemas.microsoft.com/office/drawing/2014/main" id="{9624E624-ECE6-C645-BF5D-45A652EEEF20}"/>
              </a:ext>
            </a:extLst>
          </p:cNvPr>
          <p:cNvGrpSpPr/>
          <p:nvPr/>
        </p:nvGrpSpPr>
        <p:grpSpPr>
          <a:xfrm>
            <a:off x="4897112" y="3773702"/>
            <a:ext cx="257810" cy="257810"/>
            <a:chOff x="4878323" y="3773702"/>
            <a:chExt cx="257810" cy="257810"/>
          </a:xfrm>
        </p:grpSpPr>
        <p:sp>
          <p:nvSpPr>
            <p:cNvPr id="54" name="object 34">
              <a:extLst>
                <a:ext uri="{FF2B5EF4-FFF2-40B4-BE49-F238E27FC236}">
                  <a16:creationId xmlns:a16="http://schemas.microsoft.com/office/drawing/2014/main" id="{09E76FB6-9F70-4FC8-876A-30769DFF8E60}"/>
                </a:ext>
              </a:extLst>
            </p:cNvPr>
            <p:cNvSpPr/>
            <p:nvPr/>
          </p:nvSpPr>
          <p:spPr>
            <a:xfrm>
              <a:off x="4878323" y="3773702"/>
              <a:ext cx="257810" cy="257810"/>
            </a:xfrm>
            <a:custGeom>
              <a:avLst/>
              <a:gdLst/>
              <a:ahLst/>
              <a:cxnLst/>
              <a:rect l="l" t="t" r="r" b="b"/>
              <a:pathLst>
                <a:path w="257810" h="257810">
                  <a:moveTo>
                    <a:pt x="128778" y="0"/>
                  </a:moveTo>
                  <a:lnTo>
                    <a:pt x="78652" y="10120"/>
                  </a:lnTo>
                  <a:lnTo>
                    <a:pt x="37719" y="37718"/>
                  </a:lnTo>
                  <a:lnTo>
                    <a:pt x="10120" y="78652"/>
                  </a:lnTo>
                  <a:lnTo>
                    <a:pt x="0" y="128777"/>
                  </a:lnTo>
                  <a:lnTo>
                    <a:pt x="10120" y="178903"/>
                  </a:lnTo>
                  <a:lnTo>
                    <a:pt x="37719" y="219836"/>
                  </a:lnTo>
                  <a:lnTo>
                    <a:pt x="78652" y="247435"/>
                  </a:lnTo>
                  <a:lnTo>
                    <a:pt x="128778" y="257555"/>
                  </a:lnTo>
                  <a:lnTo>
                    <a:pt x="178903" y="247435"/>
                  </a:lnTo>
                  <a:lnTo>
                    <a:pt x="219837" y="219836"/>
                  </a:lnTo>
                  <a:lnTo>
                    <a:pt x="247435" y="178903"/>
                  </a:lnTo>
                  <a:lnTo>
                    <a:pt x="257556" y="128777"/>
                  </a:lnTo>
                  <a:lnTo>
                    <a:pt x="247435" y="78652"/>
                  </a:lnTo>
                  <a:lnTo>
                    <a:pt x="219836" y="37718"/>
                  </a:lnTo>
                  <a:lnTo>
                    <a:pt x="178903" y="10120"/>
                  </a:lnTo>
                  <a:lnTo>
                    <a:pt x="128778" y="0"/>
                  </a:lnTo>
                  <a:close/>
                </a:path>
              </a:pathLst>
            </a:custGeom>
            <a:solidFill>
              <a:schemeClr val="bg2"/>
            </a:solidFill>
          </p:spPr>
          <p:txBody>
            <a:bodyPr wrap="square" lIns="0" tIns="0" rIns="0" bIns="0" rtlCol="0"/>
            <a:lstStyle/>
            <a:p>
              <a:endParaRPr/>
            </a:p>
          </p:txBody>
        </p:sp>
        <p:sp>
          <p:nvSpPr>
            <p:cNvPr id="55" name="object 35">
              <a:extLst>
                <a:ext uri="{FF2B5EF4-FFF2-40B4-BE49-F238E27FC236}">
                  <a16:creationId xmlns:a16="http://schemas.microsoft.com/office/drawing/2014/main" id="{6C536539-ADC8-4CC1-B87E-C7E5721650ED}"/>
                </a:ext>
              </a:extLst>
            </p:cNvPr>
            <p:cNvSpPr txBox="1"/>
            <p:nvPr/>
          </p:nvSpPr>
          <p:spPr>
            <a:xfrm>
              <a:off x="4955993" y="3804854"/>
              <a:ext cx="102870" cy="186690"/>
            </a:xfrm>
            <a:prstGeom prst="rect">
              <a:avLst/>
            </a:prstGeom>
          </p:spPr>
          <p:txBody>
            <a:bodyPr vert="horz" wrap="square" lIns="0" tIns="13335" rIns="0" bIns="0" rtlCol="0">
              <a:spAutoFit/>
            </a:bodyPr>
            <a:lstStyle/>
            <a:p>
              <a:pPr marL="12700">
                <a:lnSpc>
                  <a:spcPct val="100000"/>
                </a:lnSpc>
                <a:spcBef>
                  <a:spcPts val="105"/>
                </a:spcBef>
              </a:pPr>
              <a:r>
                <a:rPr sz="1050" b="1" dirty="0">
                  <a:solidFill>
                    <a:srgbClr val="FFFFFF"/>
                  </a:solidFill>
                  <a:latin typeface="Segoe UI"/>
                  <a:cs typeface="Segoe UI"/>
                </a:rPr>
                <a:t>2</a:t>
              </a:r>
              <a:endParaRPr sz="1050" dirty="0">
                <a:latin typeface="Segoe UI"/>
                <a:cs typeface="Segoe UI"/>
              </a:endParaRPr>
            </a:p>
          </p:txBody>
        </p:sp>
      </p:grpSp>
      <p:sp>
        <p:nvSpPr>
          <p:cNvPr id="56" name="Green Box">
            <a:extLst>
              <a:ext uri="{FF2B5EF4-FFF2-40B4-BE49-F238E27FC236}">
                <a16:creationId xmlns:a16="http://schemas.microsoft.com/office/drawing/2014/main" id="{A88E4451-6B9A-4A60-8627-DBEBA81AE8DB}"/>
              </a:ext>
            </a:extLst>
          </p:cNvPr>
          <p:cNvSpPr txBox="1"/>
          <p:nvPr/>
        </p:nvSpPr>
        <p:spPr>
          <a:xfrm>
            <a:off x="727644" y="2110242"/>
            <a:ext cx="3556121" cy="2284551"/>
          </a:xfrm>
          <a:prstGeom prst="rect">
            <a:avLst/>
          </a:prstGeom>
          <a:noFill/>
          <a:ln w="25400">
            <a:solidFill>
              <a:srgbClr val="4B8B2B"/>
            </a:solidFill>
          </a:ln>
        </p:spPr>
        <p:txBody>
          <a:bodyPr vert="horz" wrap="square" lIns="0" tIns="40640" rIns="0" bIns="0" rtlCol="0">
            <a:noAutofit/>
          </a:bodyPr>
          <a:lstStyle/>
          <a:p>
            <a:pPr>
              <a:lnSpc>
                <a:spcPct val="100000"/>
              </a:lnSpc>
              <a:spcBef>
                <a:spcPts val="320"/>
              </a:spcBef>
            </a:pPr>
            <a:endParaRPr sz="1050" dirty="0">
              <a:latin typeface="Segoe UI"/>
              <a:cs typeface="Segoe UI"/>
            </a:endParaRPr>
          </a:p>
        </p:txBody>
      </p:sp>
      <p:sp>
        <p:nvSpPr>
          <p:cNvPr id="57" name="#1">
            <a:extLst>
              <a:ext uri="{FF2B5EF4-FFF2-40B4-BE49-F238E27FC236}">
                <a16:creationId xmlns:a16="http://schemas.microsoft.com/office/drawing/2014/main" id="{4F124653-77DD-4BC9-9116-CC69AC7CAB10}"/>
              </a:ext>
            </a:extLst>
          </p:cNvPr>
          <p:cNvSpPr/>
          <p:nvPr/>
        </p:nvSpPr>
        <p:spPr>
          <a:xfrm>
            <a:off x="588222" y="2149726"/>
            <a:ext cx="257810" cy="257810"/>
          </a:xfrm>
          <a:custGeom>
            <a:avLst/>
            <a:gdLst/>
            <a:ahLst/>
            <a:cxnLst/>
            <a:rect l="l" t="t" r="r" b="b"/>
            <a:pathLst>
              <a:path w="257810" h="257809">
                <a:moveTo>
                  <a:pt x="128778" y="0"/>
                </a:moveTo>
                <a:lnTo>
                  <a:pt x="78652" y="10120"/>
                </a:lnTo>
                <a:lnTo>
                  <a:pt x="37719" y="37718"/>
                </a:lnTo>
                <a:lnTo>
                  <a:pt x="10120" y="78652"/>
                </a:lnTo>
                <a:lnTo>
                  <a:pt x="0" y="128777"/>
                </a:lnTo>
                <a:lnTo>
                  <a:pt x="10120" y="178903"/>
                </a:lnTo>
                <a:lnTo>
                  <a:pt x="37719" y="219836"/>
                </a:lnTo>
                <a:lnTo>
                  <a:pt x="78652" y="247435"/>
                </a:lnTo>
                <a:lnTo>
                  <a:pt x="128778" y="257555"/>
                </a:lnTo>
                <a:lnTo>
                  <a:pt x="178903" y="247435"/>
                </a:lnTo>
                <a:lnTo>
                  <a:pt x="219837" y="219836"/>
                </a:lnTo>
                <a:lnTo>
                  <a:pt x="247435" y="178903"/>
                </a:lnTo>
                <a:lnTo>
                  <a:pt x="257556" y="128777"/>
                </a:lnTo>
                <a:lnTo>
                  <a:pt x="247435" y="78652"/>
                </a:lnTo>
                <a:lnTo>
                  <a:pt x="219836" y="37718"/>
                </a:lnTo>
                <a:lnTo>
                  <a:pt x="178903" y="10120"/>
                </a:lnTo>
                <a:lnTo>
                  <a:pt x="128778" y="0"/>
                </a:lnTo>
                <a:close/>
              </a:path>
            </a:pathLst>
          </a:custGeom>
          <a:solidFill>
            <a:srgbClr val="4B8B2B"/>
          </a:solidFill>
        </p:spPr>
        <p:txBody>
          <a:bodyPr wrap="square" lIns="0" tIns="0" rIns="0" bIns="0" rtlCol="0" anchor="ctr"/>
          <a:lstStyle/>
          <a:p>
            <a:pPr marL="12700" marR="0" lvl="0" indent="0" algn="ctr" defTabSz="914400" rtl="0" eaLnBrk="1" fontAlgn="auto" latinLnBrk="0" hangingPunct="1">
              <a:lnSpc>
                <a:spcPct val="100000"/>
              </a:lnSpc>
              <a:spcBef>
                <a:spcPts val="105"/>
              </a:spcBef>
              <a:spcAft>
                <a:spcPts val="0"/>
              </a:spcAft>
              <a:buClrTx/>
              <a:buSzTx/>
              <a:buFontTx/>
              <a:buNone/>
              <a:tabLst/>
              <a:defRPr/>
            </a:pPr>
            <a:r>
              <a:rPr kumimoji="0" lang="en-US" sz="1050" b="1" i="0" u="none" strike="noStrike" kern="1200" cap="none" spc="0" normalizeH="0" baseline="0" noProof="0" dirty="0">
                <a:ln>
                  <a:noFill/>
                </a:ln>
                <a:solidFill>
                  <a:srgbClr val="FFFFFF"/>
                </a:solidFill>
                <a:effectLst/>
                <a:uLnTx/>
                <a:uFillTx/>
                <a:latin typeface="Segoe UI"/>
                <a:ea typeface="+mn-ea"/>
                <a:cs typeface="Segoe UI"/>
              </a:rPr>
              <a:t>1</a:t>
            </a:r>
            <a:endParaRPr kumimoji="0" lang="en-US" sz="1050" b="0" i="0" u="none" strike="noStrike" kern="1200" cap="none" spc="0" normalizeH="0" baseline="0" noProof="0" dirty="0">
              <a:ln>
                <a:noFill/>
              </a:ln>
              <a:solidFill>
                <a:prstClr val="black"/>
              </a:solidFill>
              <a:effectLst/>
              <a:uLnTx/>
              <a:uFillTx/>
              <a:latin typeface="Segoe UI"/>
              <a:ea typeface="+mn-ea"/>
              <a:cs typeface="Segoe UI"/>
            </a:endParaRPr>
          </a:p>
        </p:txBody>
      </p:sp>
      <p:sp>
        <p:nvSpPr>
          <p:cNvPr id="58" name="Green Box">
            <a:extLst>
              <a:ext uri="{FF2B5EF4-FFF2-40B4-BE49-F238E27FC236}">
                <a16:creationId xmlns:a16="http://schemas.microsoft.com/office/drawing/2014/main" id="{787BA118-A75E-4F6B-AC39-11DBB0E71EBF}"/>
              </a:ext>
            </a:extLst>
          </p:cNvPr>
          <p:cNvSpPr txBox="1"/>
          <p:nvPr/>
        </p:nvSpPr>
        <p:spPr>
          <a:xfrm>
            <a:off x="727644" y="4434277"/>
            <a:ext cx="3556121" cy="1034225"/>
          </a:xfrm>
          <a:prstGeom prst="rect">
            <a:avLst/>
          </a:prstGeom>
          <a:noFill/>
          <a:ln w="25400">
            <a:solidFill>
              <a:schemeClr val="bg2"/>
            </a:solidFill>
          </a:ln>
        </p:spPr>
        <p:txBody>
          <a:bodyPr vert="horz" wrap="square" lIns="0" tIns="40640" rIns="0" bIns="0" rtlCol="0">
            <a:noAutofit/>
          </a:bodyPr>
          <a:lstStyle/>
          <a:p>
            <a:pPr>
              <a:lnSpc>
                <a:spcPct val="100000"/>
              </a:lnSpc>
              <a:spcBef>
                <a:spcPts val="320"/>
              </a:spcBef>
            </a:pPr>
            <a:endParaRPr sz="1050" dirty="0">
              <a:latin typeface="Segoe UI"/>
              <a:cs typeface="Segoe UI"/>
            </a:endParaRPr>
          </a:p>
        </p:txBody>
      </p:sp>
      <p:sp>
        <p:nvSpPr>
          <p:cNvPr id="59" name="#1">
            <a:extLst>
              <a:ext uri="{FF2B5EF4-FFF2-40B4-BE49-F238E27FC236}">
                <a16:creationId xmlns:a16="http://schemas.microsoft.com/office/drawing/2014/main" id="{5538BA4E-2FEE-4421-906C-720F91F4AAE1}"/>
              </a:ext>
            </a:extLst>
          </p:cNvPr>
          <p:cNvSpPr/>
          <p:nvPr/>
        </p:nvSpPr>
        <p:spPr>
          <a:xfrm>
            <a:off x="588222" y="4678999"/>
            <a:ext cx="257810" cy="257810"/>
          </a:xfrm>
          <a:custGeom>
            <a:avLst/>
            <a:gdLst/>
            <a:ahLst/>
            <a:cxnLst/>
            <a:rect l="l" t="t" r="r" b="b"/>
            <a:pathLst>
              <a:path w="257810" h="257809">
                <a:moveTo>
                  <a:pt x="128778" y="0"/>
                </a:moveTo>
                <a:lnTo>
                  <a:pt x="78652" y="10120"/>
                </a:lnTo>
                <a:lnTo>
                  <a:pt x="37719" y="37718"/>
                </a:lnTo>
                <a:lnTo>
                  <a:pt x="10120" y="78652"/>
                </a:lnTo>
                <a:lnTo>
                  <a:pt x="0" y="128777"/>
                </a:lnTo>
                <a:lnTo>
                  <a:pt x="10120" y="178903"/>
                </a:lnTo>
                <a:lnTo>
                  <a:pt x="37719" y="219836"/>
                </a:lnTo>
                <a:lnTo>
                  <a:pt x="78652" y="247435"/>
                </a:lnTo>
                <a:lnTo>
                  <a:pt x="128778" y="257555"/>
                </a:lnTo>
                <a:lnTo>
                  <a:pt x="178903" y="247435"/>
                </a:lnTo>
                <a:lnTo>
                  <a:pt x="219837" y="219836"/>
                </a:lnTo>
                <a:lnTo>
                  <a:pt x="247435" y="178903"/>
                </a:lnTo>
                <a:lnTo>
                  <a:pt x="257556" y="128777"/>
                </a:lnTo>
                <a:lnTo>
                  <a:pt x="247435" y="78652"/>
                </a:lnTo>
                <a:lnTo>
                  <a:pt x="219836" y="37718"/>
                </a:lnTo>
                <a:lnTo>
                  <a:pt x="178903" y="10120"/>
                </a:lnTo>
                <a:lnTo>
                  <a:pt x="128778" y="0"/>
                </a:lnTo>
                <a:close/>
              </a:path>
            </a:pathLst>
          </a:custGeom>
          <a:solidFill>
            <a:schemeClr val="bg2"/>
          </a:solidFill>
        </p:spPr>
        <p:txBody>
          <a:bodyPr wrap="square" lIns="0" tIns="0" rIns="0" bIns="0" rtlCol="0" anchor="ctr"/>
          <a:lstStyle/>
          <a:p>
            <a:pPr marL="12700" marR="0" lvl="0" indent="0" algn="ctr" defTabSz="914400" rtl="0" eaLnBrk="1" fontAlgn="auto" latinLnBrk="0" hangingPunct="1">
              <a:lnSpc>
                <a:spcPct val="100000"/>
              </a:lnSpc>
              <a:spcBef>
                <a:spcPts val="105"/>
              </a:spcBef>
              <a:spcAft>
                <a:spcPts val="0"/>
              </a:spcAft>
              <a:buClrTx/>
              <a:buSzTx/>
              <a:buFontTx/>
              <a:buNone/>
              <a:tabLst/>
              <a:defRPr/>
            </a:pPr>
            <a:r>
              <a:rPr kumimoji="0" lang="en-US" sz="1050" b="1" i="0" u="none" strike="noStrike" kern="1200" cap="none" spc="0" normalizeH="0" baseline="0" noProof="0" dirty="0">
                <a:ln>
                  <a:noFill/>
                </a:ln>
                <a:solidFill>
                  <a:srgbClr val="FFFFFF"/>
                </a:solidFill>
                <a:effectLst/>
                <a:uLnTx/>
                <a:uFillTx/>
                <a:latin typeface="Segoe UI"/>
                <a:ea typeface="+mn-ea"/>
                <a:cs typeface="Segoe UI"/>
              </a:rPr>
              <a:t>2</a:t>
            </a:r>
            <a:endParaRPr kumimoji="0" lang="en-US" sz="1050" b="0" i="0" u="none" strike="noStrike" kern="1200" cap="none" spc="0" normalizeH="0" baseline="0" noProof="0" dirty="0">
              <a:ln>
                <a:noFill/>
              </a:ln>
              <a:solidFill>
                <a:prstClr val="black"/>
              </a:solidFill>
              <a:effectLst/>
              <a:uLnTx/>
              <a:uFillTx/>
              <a:latin typeface="Segoe UI"/>
              <a:ea typeface="+mn-ea"/>
              <a:cs typeface="Segoe UI"/>
            </a:endParaRPr>
          </a:p>
        </p:txBody>
      </p:sp>
      <p:sp>
        <p:nvSpPr>
          <p:cNvPr id="3" name="Slide Number Placeholder 2">
            <a:extLst>
              <a:ext uri="{FF2B5EF4-FFF2-40B4-BE49-F238E27FC236}">
                <a16:creationId xmlns:a16="http://schemas.microsoft.com/office/drawing/2014/main" id="{D357965A-17BF-47B1-A74B-3D4E07172FA6}"/>
              </a:ext>
            </a:extLst>
          </p:cNvPr>
          <p:cNvSpPr>
            <a:spLocks noGrp="1"/>
          </p:cNvSpPr>
          <p:nvPr>
            <p:ph type="sldNum" sz="quarter" idx="4"/>
          </p:nvPr>
        </p:nvSpPr>
        <p:spPr/>
        <p:txBody>
          <a:bodyPr/>
          <a:lstStyle/>
          <a:p>
            <a:fld id="{5D2F3693-3E64-EA49-9E40-0333868C2033}" type="slidenum">
              <a:rPr lang="en-US" smtClean="0"/>
              <a:pPr/>
              <a:t>60</a:t>
            </a:fld>
            <a:r>
              <a:rPr lang="en-US" dirty="0"/>
              <a:t> of 108</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Content Placeholder 26">
            <a:extLst>
              <a:ext uri="{FF2B5EF4-FFF2-40B4-BE49-F238E27FC236}">
                <a16:creationId xmlns:a16="http://schemas.microsoft.com/office/drawing/2014/main" id="{409A85CF-C840-4555-84C4-DA6EE05072EE}"/>
              </a:ext>
            </a:extLst>
          </p:cNvPr>
          <p:cNvSpPr>
            <a:spLocks noGrp="1"/>
          </p:cNvSpPr>
          <p:nvPr>
            <p:ph idx="1"/>
          </p:nvPr>
        </p:nvSpPr>
        <p:spPr/>
        <p:txBody>
          <a:bodyPr/>
          <a:lstStyle/>
          <a:p>
            <a:r>
              <a:rPr lang="en-US" dirty="0"/>
              <a:t>Section 12.2 explains that FINTEPLA did not prolong the </a:t>
            </a:r>
            <a:r>
              <a:rPr lang="en-US" b="1" dirty="0">
                <a:solidFill>
                  <a:schemeClr val="tx2"/>
                </a:solidFill>
              </a:rPr>
              <a:t>QT interval </a:t>
            </a:r>
            <a:r>
              <a:rPr lang="en-US" dirty="0"/>
              <a:t>when given at 4 times the maximum recommended dose in an adult population.</a:t>
            </a:r>
          </a:p>
          <a:p>
            <a:r>
              <a:rPr lang="en-US" dirty="0"/>
              <a:t>As described in Section 12.3, the pharmacokinetics of fenfluramine and norfenfluramine were studied in healthy individuals, pediatric patients with DS, and in pediatric and adult patients with LGS. Both the </a:t>
            </a:r>
            <a:r>
              <a:rPr lang="en-US" b="1" dirty="0" err="1">
                <a:solidFill>
                  <a:schemeClr val="tx2"/>
                </a:solidFill>
              </a:rPr>
              <a:t>C</a:t>
            </a:r>
            <a:r>
              <a:rPr lang="en-US" b="1" baseline="-25000" dirty="0" err="1">
                <a:solidFill>
                  <a:schemeClr val="tx2"/>
                </a:solidFill>
              </a:rPr>
              <a:t>max</a:t>
            </a:r>
            <a:r>
              <a:rPr lang="en-US" dirty="0"/>
              <a:t> and </a:t>
            </a:r>
            <a:r>
              <a:rPr lang="en-US" b="1" dirty="0">
                <a:solidFill>
                  <a:schemeClr val="tx2"/>
                </a:solidFill>
              </a:rPr>
              <a:t>area under the curve (AUC)</a:t>
            </a:r>
            <a:r>
              <a:rPr lang="en-US" dirty="0"/>
              <a:t> of fenfluramine were slightly greater than the proportional dose when given 1 to 4 times the maximum recommended dose (13 mg to 51.8 mg twice-daily).</a:t>
            </a:r>
          </a:p>
          <a:p>
            <a:pPr>
              <a:spcAft>
                <a:spcPts val="300"/>
              </a:spcAft>
            </a:pPr>
            <a:r>
              <a:rPr lang="en-US" dirty="0"/>
              <a:t>This section continues by discussing the pharmacokinetics of fenfluramine in pediatric patients with DS treated with FINTEPLA 0.7 mg/kg/day, up to a total daily dose of 26 mg, the following was observed:</a:t>
            </a:r>
          </a:p>
          <a:p>
            <a:pPr lvl="1"/>
            <a:r>
              <a:rPr lang="en-US" dirty="0"/>
              <a:t>Geometric mean steady-state fenfluramine </a:t>
            </a:r>
            <a:r>
              <a:rPr lang="en-US" dirty="0" err="1"/>
              <a:t>C</a:t>
            </a:r>
            <a:r>
              <a:rPr lang="en-US" baseline="-25000" dirty="0" err="1"/>
              <a:t>max</a:t>
            </a:r>
            <a:r>
              <a:rPr lang="en-US" dirty="0"/>
              <a:t>: </a:t>
            </a:r>
            <a:br>
              <a:rPr lang="en-US" dirty="0"/>
            </a:br>
            <a:r>
              <a:rPr lang="en-US" dirty="0"/>
              <a:t>68.0 (41%) ng/mL</a:t>
            </a:r>
          </a:p>
          <a:p>
            <a:pPr lvl="1">
              <a:spcAft>
                <a:spcPts val="600"/>
              </a:spcAft>
            </a:pPr>
            <a:r>
              <a:rPr lang="en-US" dirty="0"/>
              <a:t>AUC</a:t>
            </a:r>
            <a:r>
              <a:rPr lang="en-US" baseline="-25000" dirty="0"/>
              <a:t>0-24h</a:t>
            </a:r>
            <a:r>
              <a:rPr lang="en-US" dirty="0"/>
              <a:t>: 1390 (44%) ng*h/mL</a:t>
            </a:r>
          </a:p>
          <a:p>
            <a:r>
              <a:rPr lang="en-US" dirty="0"/>
              <a:t>Section 12.3 continues by explaining that the </a:t>
            </a:r>
            <a:r>
              <a:rPr lang="en-US" b="1" dirty="0">
                <a:solidFill>
                  <a:schemeClr val="tx2"/>
                </a:solidFill>
              </a:rPr>
              <a:t>time to maximum plasma concentration (</a:t>
            </a:r>
            <a:r>
              <a:rPr lang="en-US" b="1" dirty="0" err="1">
                <a:solidFill>
                  <a:schemeClr val="tx2"/>
                </a:solidFill>
              </a:rPr>
              <a:t>T</a:t>
            </a:r>
            <a:r>
              <a:rPr lang="en-US" b="1" baseline="-25000" dirty="0" err="1">
                <a:solidFill>
                  <a:schemeClr val="tx2"/>
                </a:solidFill>
              </a:rPr>
              <a:t>max</a:t>
            </a:r>
            <a:r>
              <a:rPr lang="en-US" b="1" dirty="0">
                <a:solidFill>
                  <a:schemeClr val="tx2"/>
                </a:solidFill>
              </a:rPr>
              <a:t>)</a:t>
            </a:r>
            <a:r>
              <a:rPr lang="en-US" dirty="0"/>
              <a:t> for fenfluramine is 3 to 5 hours at steady state. The absolute </a:t>
            </a:r>
            <a:r>
              <a:rPr lang="en-US" b="1" dirty="0">
                <a:solidFill>
                  <a:schemeClr val="tx2"/>
                </a:solidFill>
              </a:rPr>
              <a:t>bioavailability</a:t>
            </a:r>
            <a:r>
              <a:rPr lang="en-US" dirty="0"/>
              <a:t> of fenfluramine is approximately 68% to 74%. Food does not affect the pharmacokinetics of fenfluramine or norfenfluramine.</a:t>
            </a:r>
          </a:p>
          <a:p>
            <a:r>
              <a:rPr lang="en-US" dirty="0"/>
              <a:t>In healthy individuals, the elimination half-life of fenfluramine was 20 hours following oral administration.</a:t>
            </a:r>
          </a:p>
          <a:p>
            <a:r>
              <a:rPr lang="en-US" dirty="0"/>
              <a:t>Prior to elimination, &gt;75% of fenfluramine is metabolized to norfenfluramine mostly by CYP1A2, CYP2B6, and CYP2D6. Other CYP enzymes involved to a minor extent are CYP2C9, CYP2C19, and CYP3A4/5.</a:t>
            </a:r>
          </a:p>
          <a:p>
            <a:r>
              <a:rPr lang="en-US" dirty="0"/>
              <a:t>Over 90% of the orally administered fenfluramine dose is excreted in the urine. Less than 5% is excreted in the feces.</a:t>
            </a:r>
          </a:p>
          <a:p>
            <a:endParaRPr lang="en-US" dirty="0"/>
          </a:p>
          <a:p>
            <a:endParaRPr lang="en-US" dirty="0"/>
          </a:p>
        </p:txBody>
      </p:sp>
      <p:pic>
        <p:nvPicPr>
          <p:cNvPr id="30" name="Picture Placeholder 29">
            <a:extLst>
              <a:ext uri="{FF2B5EF4-FFF2-40B4-BE49-F238E27FC236}">
                <a16:creationId xmlns:a16="http://schemas.microsoft.com/office/drawing/2014/main" id="{7EEC0358-FB3D-4292-962F-5BC78F3AF9FD}"/>
              </a:ext>
            </a:extLst>
          </p:cNvPr>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352" r="352"/>
          <a:stretch/>
        </p:blipFill>
        <p:spPr>
          <a:xfrm>
            <a:off x="359591" y="470450"/>
            <a:ext cx="4416552" cy="5756108"/>
          </a:xfrm>
        </p:spPr>
      </p:pic>
      <p:grpSp>
        <p:nvGrpSpPr>
          <p:cNvPr id="2" name="Group 1">
            <a:extLst>
              <a:ext uri="{FF2B5EF4-FFF2-40B4-BE49-F238E27FC236}">
                <a16:creationId xmlns:a16="http://schemas.microsoft.com/office/drawing/2014/main" id="{4EC0005F-703B-0049-8FBA-91C84B22C0C7}"/>
              </a:ext>
            </a:extLst>
          </p:cNvPr>
          <p:cNvGrpSpPr/>
          <p:nvPr/>
        </p:nvGrpSpPr>
        <p:grpSpPr>
          <a:xfrm>
            <a:off x="4897112" y="1137896"/>
            <a:ext cx="257810" cy="257810"/>
            <a:chOff x="4878323" y="1137896"/>
            <a:chExt cx="257810" cy="257810"/>
          </a:xfrm>
        </p:grpSpPr>
        <p:sp>
          <p:nvSpPr>
            <p:cNvPr id="51" name="object 34">
              <a:extLst>
                <a:ext uri="{FF2B5EF4-FFF2-40B4-BE49-F238E27FC236}">
                  <a16:creationId xmlns:a16="http://schemas.microsoft.com/office/drawing/2014/main" id="{EE270C9C-E73B-47CB-8BC5-821D33D8D5B7}"/>
                </a:ext>
              </a:extLst>
            </p:cNvPr>
            <p:cNvSpPr/>
            <p:nvPr/>
          </p:nvSpPr>
          <p:spPr>
            <a:xfrm>
              <a:off x="4878323" y="1137896"/>
              <a:ext cx="257810" cy="257810"/>
            </a:xfrm>
            <a:custGeom>
              <a:avLst/>
              <a:gdLst/>
              <a:ahLst/>
              <a:cxnLst/>
              <a:rect l="l" t="t" r="r" b="b"/>
              <a:pathLst>
                <a:path w="257810" h="257810">
                  <a:moveTo>
                    <a:pt x="128778" y="0"/>
                  </a:moveTo>
                  <a:lnTo>
                    <a:pt x="78652" y="10120"/>
                  </a:lnTo>
                  <a:lnTo>
                    <a:pt x="37719" y="37718"/>
                  </a:lnTo>
                  <a:lnTo>
                    <a:pt x="10120" y="78652"/>
                  </a:lnTo>
                  <a:lnTo>
                    <a:pt x="0" y="128777"/>
                  </a:lnTo>
                  <a:lnTo>
                    <a:pt x="10120" y="178903"/>
                  </a:lnTo>
                  <a:lnTo>
                    <a:pt x="37719" y="219836"/>
                  </a:lnTo>
                  <a:lnTo>
                    <a:pt x="78652" y="247435"/>
                  </a:lnTo>
                  <a:lnTo>
                    <a:pt x="128778" y="257555"/>
                  </a:lnTo>
                  <a:lnTo>
                    <a:pt x="178903" y="247435"/>
                  </a:lnTo>
                  <a:lnTo>
                    <a:pt x="219837" y="219836"/>
                  </a:lnTo>
                  <a:lnTo>
                    <a:pt x="247435" y="178903"/>
                  </a:lnTo>
                  <a:lnTo>
                    <a:pt x="257556" y="128777"/>
                  </a:lnTo>
                  <a:lnTo>
                    <a:pt x="247435" y="78652"/>
                  </a:lnTo>
                  <a:lnTo>
                    <a:pt x="219836" y="37718"/>
                  </a:lnTo>
                  <a:lnTo>
                    <a:pt x="178903" y="10120"/>
                  </a:lnTo>
                  <a:lnTo>
                    <a:pt x="128778" y="0"/>
                  </a:lnTo>
                  <a:close/>
                </a:path>
              </a:pathLst>
            </a:custGeom>
            <a:solidFill>
              <a:schemeClr val="bg2"/>
            </a:solidFill>
          </p:spPr>
          <p:txBody>
            <a:bodyPr wrap="square" lIns="0" tIns="0" rIns="0" bIns="0" rtlCol="0"/>
            <a:lstStyle/>
            <a:p>
              <a:endParaRPr/>
            </a:p>
          </p:txBody>
        </p:sp>
        <p:sp>
          <p:nvSpPr>
            <p:cNvPr id="52" name="object 35">
              <a:extLst>
                <a:ext uri="{FF2B5EF4-FFF2-40B4-BE49-F238E27FC236}">
                  <a16:creationId xmlns:a16="http://schemas.microsoft.com/office/drawing/2014/main" id="{AD40DB2F-0FB9-4133-9ED0-BC07E06C0820}"/>
                </a:ext>
              </a:extLst>
            </p:cNvPr>
            <p:cNvSpPr txBox="1"/>
            <p:nvPr/>
          </p:nvSpPr>
          <p:spPr>
            <a:xfrm>
              <a:off x="4955993" y="1169048"/>
              <a:ext cx="102870" cy="186690"/>
            </a:xfrm>
            <a:prstGeom prst="rect">
              <a:avLst/>
            </a:prstGeom>
          </p:spPr>
          <p:txBody>
            <a:bodyPr vert="horz" wrap="square" lIns="0" tIns="13335" rIns="0" bIns="0" rtlCol="0">
              <a:spAutoFit/>
            </a:bodyPr>
            <a:lstStyle/>
            <a:p>
              <a:pPr marL="12700">
                <a:lnSpc>
                  <a:spcPct val="100000"/>
                </a:lnSpc>
                <a:spcBef>
                  <a:spcPts val="105"/>
                </a:spcBef>
              </a:pPr>
              <a:r>
                <a:rPr sz="1050" b="1" dirty="0">
                  <a:solidFill>
                    <a:srgbClr val="FFFFFF"/>
                  </a:solidFill>
                  <a:latin typeface="Segoe UI"/>
                  <a:cs typeface="Segoe UI"/>
                </a:rPr>
                <a:t>2</a:t>
              </a:r>
              <a:endParaRPr sz="1050" dirty="0">
                <a:latin typeface="Segoe UI"/>
                <a:cs typeface="Segoe UI"/>
              </a:endParaRPr>
            </a:p>
          </p:txBody>
        </p:sp>
      </p:grpSp>
      <p:sp>
        <p:nvSpPr>
          <p:cNvPr id="53" name="Green Box">
            <a:extLst>
              <a:ext uri="{FF2B5EF4-FFF2-40B4-BE49-F238E27FC236}">
                <a16:creationId xmlns:a16="http://schemas.microsoft.com/office/drawing/2014/main" id="{5A944130-23EA-434E-ADA8-84A931CDDB45}"/>
              </a:ext>
            </a:extLst>
          </p:cNvPr>
          <p:cNvSpPr txBox="1"/>
          <p:nvPr/>
        </p:nvSpPr>
        <p:spPr>
          <a:xfrm>
            <a:off x="727644" y="962291"/>
            <a:ext cx="3556121" cy="547206"/>
          </a:xfrm>
          <a:prstGeom prst="rect">
            <a:avLst/>
          </a:prstGeom>
          <a:noFill/>
          <a:ln w="25400">
            <a:solidFill>
              <a:srgbClr val="4B8B2B"/>
            </a:solidFill>
          </a:ln>
        </p:spPr>
        <p:txBody>
          <a:bodyPr vert="horz" wrap="square" lIns="0" tIns="40640" rIns="0" bIns="0" rtlCol="0">
            <a:noAutofit/>
          </a:bodyPr>
          <a:lstStyle/>
          <a:p>
            <a:pPr>
              <a:lnSpc>
                <a:spcPct val="100000"/>
              </a:lnSpc>
              <a:spcBef>
                <a:spcPts val="320"/>
              </a:spcBef>
            </a:pPr>
            <a:endParaRPr sz="1050" dirty="0">
              <a:latin typeface="Segoe UI"/>
              <a:cs typeface="Segoe UI"/>
            </a:endParaRPr>
          </a:p>
        </p:txBody>
      </p:sp>
      <p:sp>
        <p:nvSpPr>
          <p:cNvPr id="54" name="#1">
            <a:extLst>
              <a:ext uri="{FF2B5EF4-FFF2-40B4-BE49-F238E27FC236}">
                <a16:creationId xmlns:a16="http://schemas.microsoft.com/office/drawing/2014/main" id="{C76EF856-9DFE-417E-95F8-8A489D4D0793}"/>
              </a:ext>
            </a:extLst>
          </p:cNvPr>
          <p:cNvSpPr/>
          <p:nvPr/>
        </p:nvSpPr>
        <p:spPr>
          <a:xfrm>
            <a:off x="588222" y="1001774"/>
            <a:ext cx="257810" cy="257810"/>
          </a:xfrm>
          <a:custGeom>
            <a:avLst/>
            <a:gdLst/>
            <a:ahLst/>
            <a:cxnLst/>
            <a:rect l="l" t="t" r="r" b="b"/>
            <a:pathLst>
              <a:path w="257810" h="257809">
                <a:moveTo>
                  <a:pt x="128778" y="0"/>
                </a:moveTo>
                <a:lnTo>
                  <a:pt x="78652" y="10120"/>
                </a:lnTo>
                <a:lnTo>
                  <a:pt x="37719" y="37718"/>
                </a:lnTo>
                <a:lnTo>
                  <a:pt x="10120" y="78652"/>
                </a:lnTo>
                <a:lnTo>
                  <a:pt x="0" y="128777"/>
                </a:lnTo>
                <a:lnTo>
                  <a:pt x="10120" y="178903"/>
                </a:lnTo>
                <a:lnTo>
                  <a:pt x="37719" y="219836"/>
                </a:lnTo>
                <a:lnTo>
                  <a:pt x="78652" y="247435"/>
                </a:lnTo>
                <a:lnTo>
                  <a:pt x="128778" y="257555"/>
                </a:lnTo>
                <a:lnTo>
                  <a:pt x="178903" y="247435"/>
                </a:lnTo>
                <a:lnTo>
                  <a:pt x="219837" y="219836"/>
                </a:lnTo>
                <a:lnTo>
                  <a:pt x="247435" y="178903"/>
                </a:lnTo>
                <a:lnTo>
                  <a:pt x="257556" y="128777"/>
                </a:lnTo>
                <a:lnTo>
                  <a:pt x="247435" y="78652"/>
                </a:lnTo>
                <a:lnTo>
                  <a:pt x="219836" y="37718"/>
                </a:lnTo>
                <a:lnTo>
                  <a:pt x="178903" y="10120"/>
                </a:lnTo>
                <a:lnTo>
                  <a:pt x="128778" y="0"/>
                </a:lnTo>
                <a:close/>
              </a:path>
            </a:pathLst>
          </a:custGeom>
          <a:solidFill>
            <a:srgbClr val="4B8B2B"/>
          </a:solidFill>
        </p:spPr>
        <p:txBody>
          <a:bodyPr wrap="square" lIns="0" tIns="0" rIns="0" bIns="0" rtlCol="0" anchor="ctr"/>
          <a:lstStyle/>
          <a:p>
            <a:pPr marL="12700" marR="0" lvl="0" indent="0" algn="ctr" defTabSz="914400" rtl="0" eaLnBrk="1" fontAlgn="auto" latinLnBrk="0" hangingPunct="1">
              <a:lnSpc>
                <a:spcPct val="100000"/>
              </a:lnSpc>
              <a:spcBef>
                <a:spcPts val="105"/>
              </a:spcBef>
              <a:spcAft>
                <a:spcPts val="0"/>
              </a:spcAft>
              <a:buClrTx/>
              <a:buSzTx/>
              <a:buFontTx/>
              <a:buNone/>
              <a:tabLst/>
              <a:defRPr/>
            </a:pPr>
            <a:r>
              <a:rPr kumimoji="0" lang="en-US" sz="1050" b="1" i="0" u="none" strike="noStrike" kern="1200" cap="none" spc="0" normalizeH="0" baseline="0" noProof="0" dirty="0">
                <a:ln>
                  <a:noFill/>
                </a:ln>
                <a:solidFill>
                  <a:srgbClr val="FFFFFF"/>
                </a:solidFill>
                <a:effectLst/>
                <a:uLnTx/>
                <a:uFillTx/>
                <a:latin typeface="Segoe UI"/>
                <a:ea typeface="+mn-ea"/>
                <a:cs typeface="Segoe UI"/>
              </a:rPr>
              <a:t>1</a:t>
            </a:r>
            <a:endParaRPr kumimoji="0" lang="en-US" sz="1050" b="0" i="0" u="none" strike="noStrike" kern="1200" cap="none" spc="0" normalizeH="0" baseline="0" noProof="0" dirty="0">
              <a:ln>
                <a:noFill/>
              </a:ln>
              <a:solidFill>
                <a:prstClr val="black"/>
              </a:solidFill>
              <a:effectLst/>
              <a:uLnTx/>
              <a:uFillTx/>
              <a:latin typeface="Segoe UI"/>
              <a:ea typeface="+mn-ea"/>
              <a:cs typeface="Segoe UI"/>
            </a:endParaRPr>
          </a:p>
        </p:txBody>
      </p:sp>
      <p:sp>
        <p:nvSpPr>
          <p:cNvPr id="55" name="Green Box">
            <a:extLst>
              <a:ext uri="{FF2B5EF4-FFF2-40B4-BE49-F238E27FC236}">
                <a16:creationId xmlns:a16="http://schemas.microsoft.com/office/drawing/2014/main" id="{F8042777-706A-46EC-98A9-E6C2C1D03EA6}"/>
              </a:ext>
            </a:extLst>
          </p:cNvPr>
          <p:cNvSpPr txBox="1"/>
          <p:nvPr/>
        </p:nvSpPr>
        <p:spPr>
          <a:xfrm>
            <a:off x="727644" y="1553775"/>
            <a:ext cx="3556121" cy="917821"/>
          </a:xfrm>
          <a:prstGeom prst="rect">
            <a:avLst/>
          </a:prstGeom>
          <a:noFill/>
          <a:ln w="25400">
            <a:solidFill>
              <a:schemeClr val="bg2"/>
            </a:solidFill>
          </a:ln>
        </p:spPr>
        <p:txBody>
          <a:bodyPr vert="horz" wrap="square" lIns="0" tIns="40640" rIns="0" bIns="0" rtlCol="0">
            <a:noAutofit/>
          </a:bodyPr>
          <a:lstStyle/>
          <a:p>
            <a:pPr>
              <a:lnSpc>
                <a:spcPct val="100000"/>
              </a:lnSpc>
              <a:spcBef>
                <a:spcPts val="320"/>
              </a:spcBef>
            </a:pPr>
            <a:endParaRPr sz="1050" dirty="0">
              <a:latin typeface="Segoe UI"/>
              <a:cs typeface="Segoe UI"/>
            </a:endParaRPr>
          </a:p>
        </p:txBody>
      </p:sp>
      <p:sp>
        <p:nvSpPr>
          <p:cNvPr id="56" name="#1">
            <a:extLst>
              <a:ext uri="{FF2B5EF4-FFF2-40B4-BE49-F238E27FC236}">
                <a16:creationId xmlns:a16="http://schemas.microsoft.com/office/drawing/2014/main" id="{9C613069-237F-449C-9139-6B73B93DD83E}"/>
              </a:ext>
            </a:extLst>
          </p:cNvPr>
          <p:cNvSpPr/>
          <p:nvPr/>
        </p:nvSpPr>
        <p:spPr>
          <a:xfrm>
            <a:off x="588222" y="1593258"/>
            <a:ext cx="257810" cy="257810"/>
          </a:xfrm>
          <a:custGeom>
            <a:avLst/>
            <a:gdLst/>
            <a:ahLst/>
            <a:cxnLst/>
            <a:rect l="l" t="t" r="r" b="b"/>
            <a:pathLst>
              <a:path w="257810" h="257809">
                <a:moveTo>
                  <a:pt x="128778" y="0"/>
                </a:moveTo>
                <a:lnTo>
                  <a:pt x="78652" y="10120"/>
                </a:lnTo>
                <a:lnTo>
                  <a:pt x="37719" y="37718"/>
                </a:lnTo>
                <a:lnTo>
                  <a:pt x="10120" y="78652"/>
                </a:lnTo>
                <a:lnTo>
                  <a:pt x="0" y="128777"/>
                </a:lnTo>
                <a:lnTo>
                  <a:pt x="10120" y="178903"/>
                </a:lnTo>
                <a:lnTo>
                  <a:pt x="37719" y="219836"/>
                </a:lnTo>
                <a:lnTo>
                  <a:pt x="78652" y="247435"/>
                </a:lnTo>
                <a:lnTo>
                  <a:pt x="128778" y="257555"/>
                </a:lnTo>
                <a:lnTo>
                  <a:pt x="178903" y="247435"/>
                </a:lnTo>
                <a:lnTo>
                  <a:pt x="219837" y="219836"/>
                </a:lnTo>
                <a:lnTo>
                  <a:pt x="247435" y="178903"/>
                </a:lnTo>
                <a:lnTo>
                  <a:pt x="257556" y="128777"/>
                </a:lnTo>
                <a:lnTo>
                  <a:pt x="247435" y="78652"/>
                </a:lnTo>
                <a:lnTo>
                  <a:pt x="219836" y="37718"/>
                </a:lnTo>
                <a:lnTo>
                  <a:pt x="178903" y="10120"/>
                </a:lnTo>
                <a:lnTo>
                  <a:pt x="128778" y="0"/>
                </a:lnTo>
                <a:close/>
              </a:path>
            </a:pathLst>
          </a:custGeom>
          <a:solidFill>
            <a:schemeClr val="bg2"/>
          </a:solidFill>
        </p:spPr>
        <p:txBody>
          <a:bodyPr wrap="square" lIns="0" tIns="0" rIns="0" bIns="0" rtlCol="0" anchor="ctr"/>
          <a:lstStyle/>
          <a:p>
            <a:pPr marL="12700" marR="0" lvl="0" indent="0" algn="ctr" defTabSz="914400" rtl="0" eaLnBrk="1" fontAlgn="auto" latinLnBrk="0" hangingPunct="1">
              <a:lnSpc>
                <a:spcPct val="100000"/>
              </a:lnSpc>
              <a:spcBef>
                <a:spcPts val="105"/>
              </a:spcBef>
              <a:spcAft>
                <a:spcPts val="0"/>
              </a:spcAft>
              <a:buClrTx/>
              <a:buSzTx/>
              <a:buFontTx/>
              <a:buNone/>
              <a:tabLst/>
              <a:defRPr/>
            </a:pPr>
            <a:r>
              <a:rPr kumimoji="0" lang="en-US" sz="1050" b="1" i="0" u="none" strike="noStrike" kern="1200" cap="none" spc="0" normalizeH="0" baseline="0" noProof="0" dirty="0">
                <a:ln>
                  <a:noFill/>
                </a:ln>
                <a:solidFill>
                  <a:srgbClr val="FFFFFF"/>
                </a:solidFill>
                <a:effectLst/>
                <a:uLnTx/>
                <a:uFillTx/>
                <a:latin typeface="Segoe UI"/>
                <a:ea typeface="+mn-ea"/>
                <a:cs typeface="Segoe UI"/>
              </a:rPr>
              <a:t>2</a:t>
            </a:r>
            <a:endParaRPr kumimoji="0" lang="en-US" sz="1050" b="0" i="0" u="none" strike="noStrike" kern="1200" cap="none" spc="0" normalizeH="0" baseline="0" noProof="0" dirty="0">
              <a:ln>
                <a:noFill/>
              </a:ln>
              <a:solidFill>
                <a:prstClr val="black"/>
              </a:solidFill>
              <a:effectLst/>
              <a:uLnTx/>
              <a:uFillTx/>
              <a:latin typeface="Segoe UI"/>
              <a:ea typeface="+mn-ea"/>
              <a:cs typeface="Segoe UI"/>
            </a:endParaRPr>
          </a:p>
        </p:txBody>
      </p:sp>
      <p:sp>
        <p:nvSpPr>
          <p:cNvPr id="3" name="Slide Number Placeholder 2">
            <a:extLst>
              <a:ext uri="{FF2B5EF4-FFF2-40B4-BE49-F238E27FC236}">
                <a16:creationId xmlns:a16="http://schemas.microsoft.com/office/drawing/2014/main" id="{A9308E3A-50E8-4BF5-9DAD-30BBA2D9AA20}"/>
              </a:ext>
            </a:extLst>
          </p:cNvPr>
          <p:cNvSpPr>
            <a:spLocks noGrp="1"/>
          </p:cNvSpPr>
          <p:nvPr>
            <p:ph type="sldNum" sz="quarter" idx="4"/>
          </p:nvPr>
        </p:nvSpPr>
        <p:spPr/>
        <p:txBody>
          <a:bodyPr/>
          <a:lstStyle/>
          <a:p>
            <a:fld id="{5D2F3693-3E64-EA49-9E40-0333868C2033}" type="slidenum">
              <a:rPr lang="en-US" smtClean="0"/>
              <a:pPr/>
              <a:t>61</a:t>
            </a:fld>
            <a:r>
              <a:rPr lang="en-US" dirty="0"/>
              <a:t> of 108</a:t>
            </a:r>
          </a:p>
        </p:txBody>
      </p:sp>
      <p:sp>
        <p:nvSpPr>
          <p:cNvPr id="14" name="Green Box">
            <a:extLst>
              <a:ext uri="{FF2B5EF4-FFF2-40B4-BE49-F238E27FC236}">
                <a16:creationId xmlns:a16="http://schemas.microsoft.com/office/drawing/2014/main" id="{50437197-CBC8-4EA7-AB8D-D0D39C172064}"/>
              </a:ext>
            </a:extLst>
          </p:cNvPr>
          <p:cNvSpPr txBox="1"/>
          <p:nvPr/>
        </p:nvSpPr>
        <p:spPr>
          <a:xfrm>
            <a:off x="733447" y="2471596"/>
            <a:ext cx="3556121" cy="957404"/>
          </a:xfrm>
          <a:prstGeom prst="rect">
            <a:avLst/>
          </a:prstGeom>
          <a:noFill/>
          <a:ln w="25400">
            <a:solidFill>
              <a:schemeClr val="accent3"/>
            </a:solidFill>
          </a:ln>
        </p:spPr>
        <p:txBody>
          <a:bodyPr vert="horz" wrap="square" lIns="0" tIns="40640" rIns="0" bIns="0" rtlCol="0">
            <a:noAutofit/>
          </a:bodyPr>
          <a:lstStyle/>
          <a:p>
            <a:pPr>
              <a:lnSpc>
                <a:spcPct val="100000"/>
              </a:lnSpc>
              <a:spcBef>
                <a:spcPts val="320"/>
              </a:spcBef>
            </a:pPr>
            <a:endParaRPr sz="1050" dirty="0">
              <a:latin typeface="Segoe UI"/>
              <a:cs typeface="Segoe UI"/>
            </a:endParaRPr>
          </a:p>
        </p:txBody>
      </p:sp>
      <p:sp>
        <p:nvSpPr>
          <p:cNvPr id="15" name="#1">
            <a:extLst>
              <a:ext uri="{FF2B5EF4-FFF2-40B4-BE49-F238E27FC236}">
                <a16:creationId xmlns:a16="http://schemas.microsoft.com/office/drawing/2014/main" id="{546F7520-7D3D-40E5-9BC8-EACCD676DB0C}"/>
              </a:ext>
            </a:extLst>
          </p:cNvPr>
          <p:cNvSpPr/>
          <p:nvPr/>
        </p:nvSpPr>
        <p:spPr>
          <a:xfrm>
            <a:off x="575919" y="2483919"/>
            <a:ext cx="257810" cy="263297"/>
          </a:xfrm>
          <a:custGeom>
            <a:avLst/>
            <a:gdLst/>
            <a:ahLst/>
            <a:cxnLst/>
            <a:rect l="l" t="t" r="r" b="b"/>
            <a:pathLst>
              <a:path w="257810" h="257809">
                <a:moveTo>
                  <a:pt x="128778" y="0"/>
                </a:moveTo>
                <a:lnTo>
                  <a:pt x="78652" y="10120"/>
                </a:lnTo>
                <a:lnTo>
                  <a:pt x="37719" y="37718"/>
                </a:lnTo>
                <a:lnTo>
                  <a:pt x="10120" y="78652"/>
                </a:lnTo>
                <a:lnTo>
                  <a:pt x="0" y="128777"/>
                </a:lnTo>
                <a:lnTo>
                  <a:pt x="10120" y="178903"/>
                </a:lnTo>
                <a:lnTo>
                  <a:pt x="37719" y="219836"/>
                </a:lnTo>
                <a:lnTo>
                  <a:pt x="78652" y="247435"/>
                </a:lnTo>
                <a:lnTo>
                  <a:pt x="128778" y="257555"/>
                </a:lnTo>
                <a:lnTo>
                  <a:pt x="178903" y="247435"/>
                </a:lnTo>
                <a:lnTo>
                  <a:pt x="219837" y="219836"/>
                </a:lnTo>
                <a:lnTo>
                  <a:pt x="247435" y="178903"/>
                </a:lnTo>
                <a:lnTo>
                  <a:pt x="257556" y="128777"/>
                </a:lnTo>
                <a:lnTo>
                  <a:pt x="247435" y="78652"/>
                </a:lnTo>
                <a:lnTo>
                  <a:pt x="219836" y="37718"/>
                </a:lnTo>
                <a:lnTo>
                  <a:pt x="178903" y="10120"/>
                </a:lnTo>
                <a:lnTo>
                  <a:pt x="128778" y="0"/>
                </a:lnTo>
                <a:close/>
              </a:path>
            </a:pathLst>
          </a:custGeom>
          <a:solidFill>
            <a:schemeClr val="accent3"/>
          </a:solidFill>
        </p:spPr>
        <p:txBody>
          <a:bodyPr wrap="square" lIns="0" tIns="0" rIns="0" bIns="0" rtlCol="0" anchor="ctr"/>
          <a:lstStyle/>
          <a:p>
            <a:pPr marL="12700" marR="0" lvl="0" indent="0" algn="ctr" defTabSz="914400" rtl="0" eaLnBrk="1" fontAlgn="auto" latinLnBrk="0" hangingPunct="1">
              <a:lnSpc>
                <a:spcPct val="100000"/>
              </a:lnSpc>
              <a:spcBef>
                <a:spcPts val="105"/>
              </a:spcBef>
              <a:spcAft>
                <a:spcPts val="0"/>
              </a:spcAft>
              <a:buClrTx/>
              <a:buSzTx/>
              <a:buFontTx/>
              <a:buNone/>
              <a:tabLst/>
              <a:defRPr/>
            </a:pPr>
            <a:r>
              <a:rPr kumimoji="0" lang="en-US" sz="1050" b="1" i="0" u="none" strike="noStrike" kern="1200" cap="none" spc="0" normalizeH="0" baseline="0" noProof="0" dirty="0">
                <a:ln>
                  <a:noFill/>
                </a:ln>
                <a:solidFill>
                  <a:srgbClr val="FFFFFF"/>
                </a:solidFill>
                <a:effectLst/>
                <a:uLnTx/>
                <a:uFillTx/>
                <a:latin typeface="Segoe UI"/>
                <a:ea typeface="+mn-ea"/>
                <a:cs typeface="Segoe UI"/>
              </a:rPr>
              <a:t>3</a:t>
            </a:r>
            <a:endParaRPr kumimoji="0" lang="en-US" sz="1050" b="0" i="0" u="none" strike="noStrike" kern="1200" cap="none" spc="0" normalizeH="0" baseline="0" noProof="0" dirty="0">
              <a:ln>
                <a:noFill/>
              </a:ln>
              <a:solidFill>
                <a:prstClr val="black"/>
              </a:solidFill>
              <a:effectLst/>
              <a:uLnTx/>
              <a:uFillTx/>
              <a:latin typeface="Segoe UI"/>
              <a:ea typeface="+mn-ea"/>
              <a:cs typeface="Segoe UI"/>
            </a:endParaRPr>
          </a:p>
        </p:txBody>
      </p:sp>
      <p:sp>
        <p:nvSpPr>
          <p:cNvPr id="16" name="#1">
            <a:extLst>
              <a:ext uri="{FF2B5EF4-FFF2-40B4-BE49-F238E27FC236}">
                <a16:creationId xmlns:a16="http://schemas.microsoft.com/office/drawing/2014/main" id="{9C512B70-01A2-49AF-B77C-E2A7DD7B4022}"/>
              </a:ext>
            </a:extLst>
          </p:cNvPr>
          <p:cNvSpPr/>
          <p:nvPr/>
        </p:nvSpPr>
        <p:spPr>
          <a:xfrm>
            <a:off x="4934920" y="3738616"/>
            <a:ext cx="257810" cy="263297"/>
          </a:xfrm>
          <a:custGeom>
            <a:avLst/>
            <a:gdLst/>
            <a:ahLst/>
            <a:cxnLst/>
            <a:rect l="l" t="t" r="r" b="b"/>
            <a:pathLst>
              <a:path w="257810" h="257809">
                <a:moveTo>
                  <a:pt x="128778" y="0"/>
                </a:moveTo>
                <a:lnTo>
                  <a:pt x="78652" y="10120"/>
                </a:lnTo>
                <a:lnTo>
                  <a:pt x="37719" y="37718"/>
                </a:lnTo>
                <a:lnTo>
                  <a:pt x="10120" y="78652"/>
                </a:lnTo>
                <a:lnTo>
                  <a:pt x="0" y="128777"/>
                </a:lnTo>
                <a:lnTo>
                  <a:pt x="10120" y="178903"/>
                </a:lnTo>
                <a:lnTo>
                  <a:pt x="37719" y="219836"/>
                </a:lnTo>
                <a:lnTo>
                  <a:pt x="78652" y="247435"/>
                </a:lnTo>
                <a:lnTo>
                  <a:pt x="128778" y="257555"/>
                </a:lnTo>
                <a:lnTo>
                  <a:pt x="178903" y="247435"/>
                </a:lnTo>
                <a:lnTo>
                  <a:pt x="219837" y="219836"/>
                </a:lnTo>
                <a:lnTo>
                  <a:pt x="247435" y="178903"/>
                </a:lnTo>
                <a:lnTo>
                  <a:pt x="257556" y="128777"/>
                </a:lnTo>
                <a:lnTo>
                  <a:pt x="247435" y="78652"/>
                </a:lnTo>
                <a:lnTo>
                  <a:pt x="219836" y="37718"/>
                </a:lnTo>
                <a:lnTo>
                  <a:pt x="178903" y="10120"/>
                </a:lnTo>
                <a:lnTo>
                  <a:pt x="128778" y="0"/>
                </a:lnTo>
                <a:close/>
              </a:path>
            </a:pathLst>
          </a:custGeom>
          <a:solidFill>
            <a:schemeClr val="accent3"/>
          </a:solidFill>
        </p:spPr>
        <p:txBody>
          <a:bodyPr wrap="square" lIns="0" tIns="0" rIns="0" bIns="0" rtlCol="0" anchor="ctr"/>
          <a:lstStyle/>
          <a:p>
            <a:pPr marL="12700" marR="0" lvl="0" indent="0" algn="ctr" defTabSz="914400" rtl="0" eaLnBrk="1" fontAlgn="auto" latinLnBrk="0" hangingPunct="1">
              <a:lnSpc>
                <a:spcPct val="100000"/>
              </a:lnSpc>
              <a:spcBef>
                <a:spcPts val="105"/>
              </a:spcBef>
              <a:spcAft>
                <a:spcPts val="0"/>
              </a:spcAft>
              <a:buClrTx/>
              <a:buSzTx/>
              <a:buFontTx/>
              <a:buNone/>
              <a:tabLst/>
              <a:defRPr/>
            </a:pPr>
            <a:r>
              <a:rPr kumimoji="0" lang="en-US" sz="1050" b="1" i="0" u="none" strike="noStrike" kern="1200" cap="none" spc="0" normalizeH="0" baseline="0" noProof="0" dirty="0">
                <a:ln>
                  <a:noFill/>
                </a:ln>
                <a:solidFill>
                  <a:srgbClr val="FFFFFF"/>
                </a:solidFill>
                <a:effectLst/>
                <a:uLnTx/>
                <a:uFillTx/>
                <a:latin typeface="Segoe UI"/>
                <a:ea typeface="+mn-ea"/>
                <a:cs typeface="Segoe UI"/>
              </a:rPr>
              <a:t>3</a:t>
            </a:r>
            <a:endParaRPr kumimoji="0" lang="en-US" sz="1050" b="0" i="0" u="none" strike="noStrike" kern="1200" cap="none" spc="0" normalizeH="0" baseline="0" noProof="0" dirty="0">
              <a:ln>
                <a:noFill/>
              </a:ln>
              <a:solidFill>
                <a:prstClr val="black"/>
              </a:solidFill>
              <a:effectLst/>
              <a:uLnTx/>
              <a:uFillTx/>
              <a:latin typeface="Segoe UI"/>
              <a:ea typeface="+mn-ea"/>
              <a:cs typeface="Segoe UI"/>
            </a:endParaRPr>
          </a:p>
        </p:txBody>
      </p:sp>
      <p:sp>
        <p:nvSpPr>
          <p:cNvPr id="18" name="Green Box">
            <a:extLst>
              <a:ext uri="{FF2B5EF4-FFF2-40B4-BE49-F238E27FC236}">
                <a16:creationId xmlns:a16="http://schemas.microsoft.com/office/drawing/2014/main" id="{ED3CCF4B-93A8-40CD-9915-CBBE5A58DD11}"/>
              </a:ext>
            </a:extLst>
          </p:cNvPr>
          <p:cNvSpPr txBox="1"/>
          <p:nvPr/>
        </p:nvSpPr>
        <p:spPr>
          <a:xfrm>
            <a:off x="727644" y="3441323"/>
            <a:ext cx="3556121" cy="1468028"/>
          </a:xfrm>
          <a:prstGeom prst="rect">
            <a:avLst/>
          </a:prstGeom>
          <a:noFill/>
          <a:ln w="25400">
            <a:solidFill>
              <a:schemeClr val="accent2"/>
            </a:solidFill>
          </a:ln>
        </p:spPr>
        <p:txBody>
          <a:bodyPr vert="horz" wrap="square" lIns="0" tIns="40640" rIns="0" bIns="0" rtlCol="0">
            <a:noAutofit/>
          </a:bodyPr>
          <a:lstStyle/>
          <a:p>
            <a:pPr>
              <a:lnSpc>
                <a:spcPct val="100000"/>
              </a:lnSpc>
              <a:spcBef>
                <a:spcPts val="320"/>
              </a:spcBef>
            </a:pPr>
            <a:endParaRPr sz="1050" dirty="0">
              <a:latin typeface="Segoe UI"/>
              <a:cs typeface="Segoe UI"/>
            </a:endParaRPr>
          </a:p>
        </p:txBody>
      </p:sp>
      <p:sp>
        <p:nvSpPr>
          <p:cNvPr id="19" name="#1">
            <a:extLst>
              <a:ext uri="{FF2B5EF4-FFF2-40B4-BE49-F238E27FC236}">
                <a16:creationId xmlns:a16="http://schemas.microsoft.com/office/drawing/2014/main" id="{2B3888F3-006B-4CB3-BBE5-87E59EF8A92D}"/>
              </a:ext>
            </a:extLst>
          </p:cNvPr>
          <p:cNvSpPr/>
          <p:nvPr/>
        </p:nvSpPr>
        <p:spPr>
          <a:xfrm>
            <a:off x="588222" y="3480806"/>
            <a:ext cx="257810" cy="257810"/>
          </a:xfrm>
          <a:custGeom>
            <a:avLst/>
            <a:gdLst/>
            <a:ahLst/>
            <a:cxnLst/>
            <a:rect l="l" t="t" r="r" b="b"/>
            <a:pathLst>
              <a:path w="257810" h="257809">
                <a:moveTo>
                  <a:pt x="128778" y="0"/>
                </a:moveTo>
                <a:lnTo>
                  <a:pt x="78652" y="10120"/>
                </a:lnTo>
                <a:lnTo>
                  <a:pt x="37719" y="37718"/>
                </a:lnTo>
                <a:lnTo>
                  <a:pt x="10120" y="78652"/>
                </a:lnTo>
                <a:lnTo>
                  <a:pt x="0" y="128777"/>
                </a:lnTo>
                <a:lnTo>
                  <a:pt x="10120" y="178903"/>
                </a:lnTo>
                <a:lnTo>
                  <a:pt x="37719" y="219836"/>
                </a:lnTo>
                <a:lnTo>
                  <a:pt x="78652" y="247435"/>
                </a:lnTo>
                <a:lnTo>
                  <a:pt x="128778" y="257555"/>
                </a:lnTo>
                <a:lnTo>
                  <a:pt x="178903" y="247435"/>
                </a:lnTo>
                <a:lnTo>
                  <a:pt x="219837" y="219836"/>
                </a:lnTo>
                <a:lnTo>
                  <a:pt x="247435" y="178903"/>
                </a:lnTo>
                <a:lnTo>
                  <a:pt x="257556" y="128777"/>
                </a:lnTo>
                <a:lnTo>
                  <a:pt x="247435" y="78652"/>
                </a:lnTo>
                <a:lnTo>
                  <a:pt x="219836" y="37718"/>
                </a:lnTo>
                <a:lnTo>
                  <a:pt x="178903" y="10120"/>
                </a:lnTo>
                <a:lnTo>
                  <a:pt x="128778" y="0"/>
                </a:lnTo>
                <a:close/>
              </a:path>
            </a:pathLst>
          </a:custGeom>
          <a:solidFill>
            <a:schemeClr val="accent2"/>
          </a:solidFill>
        </p:spPr>
        <p:txBody>
          <a:bodyPr wrap="square" lIns="0" tIns="0" rIns="0" bIns="0" rtlCol="0" anchor="ctr"/>
          <a:lstStyle/>
          <a:p>
            <a:pPr marL="12700" marR="0" lvl="0" indent="0" algn="ctr" defTabSz="914400" rtl="0" eaLnBrk="1" fontAlgn="auto" latinLnBrk="0" hangingPunct="1">
              <a:lnSpc>
                <a:spcPct val="100000"/>
              </a:lnSpc>
              <a:spcBef>
                <a:spcPts val="105"/>
              </a:spcBef>
              <a:spcAft>
                <a:spcPts val="0"/>
              </a:spcAft>
              <a:buClrTx/>
              <a:buSzTx/>
              <a:buFontTx/>
              <a:buNone/>
              <a:tabLst/>
              <a:defRPr/>
            </a:pPr>
            <a:r>
              <a:rPr kumimoji="0" lang="en-US" sz="1050" b="1" i="0" u="none" strike="noStrike" kern="1200" cap="none" spc="0" normalizeH="0" baseline="0" noProof="0" dirty="0">
                <a:ln>
                  <a:noFill/>
                </a:ln>
                <a:solidFill>
                  <a:srgbClr val="FFFFFF"/>
                </a:solidFill>
                <a:effectLst/>
                <a:uLnTx/>
                <a:uFillTx/>
                <a:latin typeface="Segoe UI"/>
                <a:ea typeface="+mn-ea"/>
                <a:cs typeface="Segoe UI"/>
              </a:rPr>
              <a:t>4</a:t>
            </a:r>
            <a:endParaRPr kumimoji="0" lang="en-US" sz="1050" b="0" i="0" u="none" strike="noStrike" kern="1200" cap="none" spc="0" normalizeH="0" baseline="0" noProof="0" dirty="0">
              <a:ln>
                <a:noFill/>
              </a:ln>
              <a:solidFill>
                <a:prstClr val="black"/>
              </a:solidFill>
              <a:effectLst/>
              <a:uLnTx/>
              <a:uFillTx/>
              <a:latin typeface="Segoe UI"/>
              <a:ea typeface="+mn-ea"/>
              <a:cs typeface="Segoe UI"/>
            </a:endParaRPr>
          </a:p>
        </p:txBody>
      </p:sp>
      <p:sp>
        <p:nvSpPr>
          <p:cNvPr id="20" name="#1">
            <a:extLst>
              <a:ext uri="{FF2B5EF4-FFF2-40B4-BE49-F238E27FC236}">
                <a16:creationId xmlns:a16="http://schemas.microsoft.com/office/drawing/2014/main" id="{B429C545-D80F-4C92-894E-C843B04EC539}"/>
              </a:ext>
            </a:extLst>
          </p:cNvPr>
          <p:cNvSpPr/>
          <p:nvPr/>
        </p:nvSpPr>
        <p:spPr>
          <a:xfrm>
            <a:off x="4923169" y="4801299"/>
            <a:ext cx="257810" cy="257810"/>
          </a:xfrm>
          <a:custGeom>
            <a:avLst/>
            <a:gdLst/>
            <a:ahLst/>
            <a:cxnLst/>
            <a:rect l="l" t="t" r="r" b="b"/>
            <a:pathLst>
              <a:path w="257810" h="257809">
                <a:moveTo>
                  <a:pt x="128778" y="0"/>
                </a:moveTo>
                <a:lnTo>
                  <a:pt x="78652" y="10120"/>
                </a:lnTo>
                <a:lnTo>
                  <a:pt x="37719" y="37718"/>
                </a:lnTo>
                <a:lnTo>
                  <a:pt x="10120" y="78652"/>
                </a:lnTo>
                <a:lnTo>
                  <a:pt x="0" y="128777"/>
                </a:lnTo>
                <a:lnTo>
                  <a:pt x="10120" y="178903"/>
                </a:lnTo>
                <a:lnTo>
                  <a:pt x="37719" y="219836"/>
                </a:lnTo>
                <a:lnTo>
                  <a:pt x="78652" y="247435"/>
                </a:lnTo>
                <a:lnTo>
                  <a:pt x="128778" y="257555"/>
                </a:lnTo>
                <a:lnTo>
                  <a:pt x="178903" y="247435"/>
                </a:lnTo>
                <a:lnTo>
                  <a:pt x="219837" y="219836"/>
                </a:lnTo>
                <a:lnTo>
                  <a:pt x="247435" y="178903"/>
                </a:lnTo>
                <a:lnTo>
                  <a:pt x="257556" y="128777"/>
                </a:lnTo>
                <a:lnTo>
                  <a:pt x="247435" y="78652"/>
                </a:lnTo>
                <a:lnTo>
                  <a:pt x="219836" y="37718"/>
                </a:lnTo>
                <a:lnTo>
                  <a:pt x="178903" y="10120"/>
                </a:lnTo>
                <a:lnTo>
                  <a:pt x="128778" y="0"/>
                </a:lnTo>
                <a:close/>
              </a:path>
            </a:pathLst>
          </a:custGeom>
          <a:solidFill>
            <a:schemeClr val="accent2"/>
          </a:solidFill>
        </p:spPr>
        <p:txBody>
          <a:bodyPr wrap="square" lIns="0" tIns="0" rIns="0" bIns="0" rtlCol="0" anchor="ctr"/>
          <a:lstStyle/>
          <a:p>
            <a:pPr marL="12700" marR="0" lvl="0" indent="0" algn="ctr" defTabSz="914400" rtl="0" eaLnBrk="1" fontAlgn="auto" latinLnBrk="0" hangingPunct="1">
              <a:lnSpc>
                <a:spcPct val="100000"/>
              </a:lnSpc>
              <a:spcBef>
                <a:spcPts val="105"/>
              </a:spcBef>
              <a:spcAft>
                <a:spcPts val="0"/>
              </a:spcAft>
              <a:buClrTx/>
              <a:buSzTx/>
              <a:buFontTx/>
              <a:buNone/>
              <a:tabLst/>
              <a:defRPr/>
            </a:pPr>
            <a:r>
              <a:rPr kumimoji="0" lang="en-US" sz="1050" b="1" i="0" u="none" strike="noStrike" kern="1200" cap="none" spc="0" normalizeH="0" baseline="0" noProof="0" dirty="0">
                <a:ln>
                  <a:noFill/>
                </a:ln>
                <a:solidFill>
                  <a:srgbClr val="FFFFFF"/>
                </a:solidFill>
                <a:effectLst/>
                <a:uLnTx/>
                <a:uFillTx/>
                <a:latin typeface="Segoe UI"/>
                <a:ea typeface="+mn-ea"/>
                <a:cs typeface="Segoe UI"/>
              </a:rPr>
              <a:t>4</a:t>
            </a:r>
            <a:endParaRPr kumimoji="0" lang="en-US" sz="1050" b="0" i="0" u="none" strike="noStrike" kern="1200" cap="none" spc="0" normalizeH="0" baseline="0" noProof="0" dirty="0">
              <a:ln>
                <a:noFill/>
              </a:ln>
              <a:solidFill>
                <a:prstClr val="black"/>
              </a:solidFill>
              <a:effectLst/>
              <a:uLnTx/>
              <a:uFillTx/>
              <a:latin typeface="Segoe UI"/>
              <a:ea typeface="+mn-ea"/>
              <a:cs typeface="Segoe UI"/>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Content Placeholder 26">
            <a:extLst>
              <a:ext uri="{FF2B5EF4-FFF2-40B4-BE49-F238E27FC236}">
                <a16:creationId xmlns:a16="http://schemas.microsoft.com/office/drawing/2014/main" id="{54D40B2E-7BD5-48B6-A20A-B50F8406F989}"/>
              </a:ext>
            </a:extLst>
          </p:cNvPr>
          <p:cNvSpPr>
            <a:spLocks noGrp="1"/>
          </p:cNvSpPr>
          <p:nvPr>
            <p:ph idx="1"/>
          </p:nvPr>
        </p:nvSpPr>
        <p:spPr/>
        <p:txBody>
          <a:bodyPr/>
          <a:lstStyle/>
          <a:p>
            <a:r>
              <a:rPr lang="en-US" dirty="0"/>
              <a:t>Section 12.3 continues by explaining that the effect of age, sex, race, and body weight had no clinically meaningful effect on fenfluramine pharmacokinetics (PK) .</a:t>
            </a:r>
          </a:p>
          <a:p>
            <a:pPr>
              <a:spcAft>
                <a:spcPts val="300"/>
              </a:spcAft>
            </a:pPr>
            <a:r>
              <a:rPr lang="en-US" dirty="0"/>
              <a:t>The pharmacokinetics of FINTEPLA in patients with severe renal impairment was assessed by comparing the </a:t>
            </a:r>
            <a:r>
              <a:rPr lang="en-US" dirty="0" err="1"/>
              <a:t>C</a:t>
            </a:r>
            <a:r>
              <a:rPr lang="en-US" baseline="-25000" dirty="0" err="1"/>
              <a:t>max</a:t>
            </a:r>
            <a:r>
              <a:rPr lang="en-US" dirty="0"/>
              <a:t> and AUC</a:t>
            </a:r>
            <a:r>
              <a:rPr lang="en-US" baseline="-25000" dirty="0"/>
              <a:t>0-t</a:t>
            </a:r>
            <a:r>
              <a:rPr lang="en-US" dirty="0"/>
              <a:t> of fenfluramine in this patient population with matched healthy volunteers after administration of a single dose of 0.4 mg/kg FINTEPLA. Results for fenfluramine showed:</a:t>
            </a:r>
          </a:p>
          <a:p>
            <a:pPr lvl="1"/>
            <a:r>
              <a:rPr lang="en-US" dirty="0" err="1"/>
              <a:t>C</a:t>
            </a:r>
            <a:r>
              <a:rPr lang="en-US" baseline="-25000" dirty="0" err="1"/>
              <a:t>max</a:t>
            </a:r>
            <a:r>
              <a:rPr lang="en-US" dirty="0"/>
              <a:t> increased by 20%</a:t>
            </a:r>
          </a:p>
          <a:p>
            <a:pPr lvl="1">
              <a:spcAft>
                <a:spcPts val="600"/>
              </a:spcAft>
            </a:pPr>
            <a:r>
              <a:rPr lang="en-US" dirty="0"/>
              <a:t>AUC</a:t>
            </a:r>
            <a:r>
              <a:rPr lang="en-US" baseline="-25000" dirty="0"/>
              <a:t>0-t</a:t>
            </a:r>
            <a:r>
              <a:rPr lang="en-US" dirty="0"/>
              <a:t> increased by 88%</a:t>
            </a:r>
          </a:p>
          <a:p>
            <a:r>
              <a:rPr lang="en-US" dirty="0"/>
              <a:t> </a:t>
            </a:r>
          </a:p>
          <a:p>
            <a:r>
              <a:rPr lang="en-US" dirty="0"/>
              <a:t>It is not known if fenfluramine or norfenfluramine is dialyzable.</a:t>
            </a:r>
          </a:p>
          <a:p>
            <a:endParaRPr lang="en-US" dirty="0"/>
          </a:p>
          <a:p>
            <a:pPr>
              <a:spcAft>
                <a:spcPts val="300"/>
              </a:spcAft>
            </a:pPr>
            <a:r>
              <a:rPr lang="en-US" dirty="0"/>
              <a:t>The FINTEPLA PI also presents results from drug interaction studies. These included:</a:t>
            </a:r>
          </a:p>
          <a:p>
            <a:pPr lvl="1"/>
            <a:r>
              <a:rPr lang="en-US" dirty="0"/>
              <a:t>Effect of a single dose of stiripentol, clobazam, and valproic acid combination on FINTEPLA</a:t>
            </a:r>
          </a:p>
          <a:p>
            <a:pPr lvl="1"/>
            <a:r>
              <a:rPr lang="en-US" dirty="0"/>
              <a:t>Effect of steady state stiripentol plus clobazam, with or without valproate on FINTEPLA</a:t>
            </a:r>
          </a:p>
          <a:p>
            <a:pPr lvl="1"/>
            <a:r>
              <a:rPr lang="en-US" dirty="0"/>
              <a:t>Effect of steady state </a:t>
            </a:r>
            <a:r>
              <a:rPr lang="en-US" b="1" dirty="0">
                <a:solidFill>
                  <a:schemeClr val="tx2"/>
                </a:solidFill>
              </a:rPr>
              <a:t>cannabidiol</a:t>
            </a:r>
            <a:r>
              <a:rPr lang="en-US" dirty="0"/>
              <a:t> on FINTEPLA</a:t>
            </a:r>
          </a:p>
          <a:p>
            <a:pPr lvl="1"/>
            <a:r>
              <a:rPr lang="en-US" dirty="0"/>
              <a:t>Effect of strong CYP1A2 or CYP2D6 inhibitors</a:t>
            </a:r>
          </a:p>
          <a:p>
            <a:pPr lvl="1"/>
            <a:r>
              <a:rPr lang="en-US" dirty="0"/>
              <a:t>Effect of strong CYP1A2, CYP2B6 or CYP3A inducers</a:t>
            </a:r>
          </a:p>
          <a:p>
            <a:pPr lvl="1"/>
            <a:r>
              <a:rPr lang="en-US" dirty="0"/>
              <a:t>Effect of FINTEPLA on other drugs, including a single dose of stiripentol, clobazam, and valproic acid combination, as well as cannabidiol</a:t>
            </a:r>
          </a:p>
        </p:txBody>
      </p:sp>
      <p:pic>
        <p:nvPicPr>
          <p:cNvPr id="30" name="Picture Placeholder 29">
            <a:extLst>
              <a:ext uri="{FF2B5EF4-FFF2-40B4-BE49-F238E27FC236}">
                <a16:creationId xmlns:a16="http://schemas.microsoft.com/office/drawing/2014/main" id="{05D8916D-80E1-4FA3-A49C-A11AB75025F5}"/>
              </a:ext>
            </a:extLst>
          </p:cNvPr>
          <p:cNvPicPr>
            <a:picLocks noGrp="1" noChangeAspect="1"/>
          </p:cNvPicPr>
          <p:nvPr>
            <p:ph type="pic" sz="quarter" idx="13"/>
          </p:nvPr>
        </p:nvPicPr>
        <p:blipFill rotWithShape="1">
          <a:blip r:embed="rId2" cstate="print">
            <a:extLst>
              <a:ext uri="{28A0092B-C50C-407E-A947-70E740481C1C}">
                <a14:useLocalDpi xmlns:a14="http://schemas.microsoft.com/office/drawing/2010/main" val="0"/>
              </a:ext>
            </a:extLst>
          </a:blip>
          <a:srcRect l="352" r="352" b="16446"/>
          <a:stretch/>
        </p:blipFill>
        <p:spPr>
          <a:xfrm>
            <a:off x="317092" y="1440983"/>
            <a:ext cx="4416552" cy="4809473"/>
          </a:xfrm>
          <a:ln>
            <a:noFill/>
          </a:ln>
        </p:spPr>
      </p:pic>
      <p:grpSp>
        <p:nvGrpSpPr>
          <p:cNvPr id="31" name="Group 30">
            <a:extLst>
              <a:ext uri="{FF2B5EF4-FFF2-40B4-BE49-F238E27FC236}">
                <a16:creationId xmlns:a16="http://schemas.microsoft.com/office/drawing/2014/main" id="{F4ACD9F0-1F86-4C84-A3F9-79CD024C54D2}"/>
              </a:ext>
            </a:extLst>
          </p:cNvPr>
          <p:cNvGrpSpPr/>
          <p:nvPr/>
        </p:nvGrpSpPr>
        <p:grpSpPr>
          <a:xfrm>
            <a:off x="4886386" y="3554172"/>
            <a:ext cx="257810" cy="257810"/>
            <a:chOff x="4878323" y="1639950"/>
            <a:chExt cx="257810" cy="257810"/>
          </a:xfrm>
        </p:grpSpPr>
        <p:sp>
          <p:nvSpPr>
            <p:cNvPr id="50" name="object 34">
              <a:extLst>
                <a:ext uri="{FF2B5EF4-FFF2-40B4-BE49-F238E27FC236}">
                  <a16:creationId xmlns:a16="http://schemas.microsoft.com/office/drawing/2014/main" id="{0A933F0D-B772-4AD9-A8E3-FF992F2A60E9}"/>
                </a:ext>
              </a:extLst>
            </p:cNvPr>
            <p:cNvSpPr/>
            <p:nvPr/>
          </p:nvSpPr>
          <p:spPr>
            <a:xfrm>
              <a:off x="4878323" y="1639950"/>
              <a:ext cx="257810" cy="257810"/>
            </a:xfrm>
            <a:custGeom>
              <a:avLst/>
              <a:gdLst/>
              <a:ahLst/>
              <a:cxnLst/>
              <a:rect l="l" t="t" r="r" b="b"/>
              <a:pathLst>
                <a:path w="257810" h="257810">
                  <a:moveTo>
                    <a:pt x="128778" y="0"/>
                  </a:moveTo>
                  <a:lnTo>
                    <a:pt x="78652" y="10120"/>
                  </a:lnTo>
                  <a:lnTo>
                    <a:pt x="37719" y="37718"/>
                  </a:lnTo>
                  <a:lnTo>
                    <a:pt x="10120" y="78652"/>
                  </a:lnTo>
                  <a:lnTo>
                    <a:pt x="0" y="128777"/>
                  </a:lnTo>
                  <a:lnTo>
                    <a:pt x="10120" y="178903"/>
                  </a:lnTo>
                  <a:lnTo>
                    <a:pt x="37719" y="219836"/>
                  </a:lnTo>
                  <a:lnTo>
                    <a:pt x="78652" y="247435"/>
                  </a:lnTo>
                  <a:lnTo>
                    <a:pt x="128778" y="257555"/>
                  </a:lnTo>
                  <a:lnTo>
                    <a:pt x="178903" y="247435"/>
                  </a:lnTo>
                  <a:lnTo>
                    <a:pt x="219837" y="219836"/>
                  </a:lnTo>
                  <a:lnTo>
                    <a:pt x="247435" y="178903"/>
                  </a:lnTo>
                  <a:lnTo>
                    <a:pt x="257556" y="128777"/>
                  </a:lnTo>
                  <a:lnTo>
                    <a:pt x="247435" y="78652"/>
                  </a:lnTo>
                  <a:lnTo>
                    <a:pt x="219836" y="37718"/>
                  </a:lnTo>
                  <a:lnTo>
                    <a:pt x="178903" y="10120"/>
                  </a:lnTo>
                  <a:lnTo>
                    <a:pt x="128778" y="0"/>
                  </a:lnTo>
                  <a:close/>
                </a:path>
              </a:pathLst>
            </a:custGeom>
            <a:solidFill>
              <a:schemeClr val="bg2"/>
            </a:solidFill>
          </p:spPr>
          <p:txBody>
            <a:bodyPr wrap="square" lIns="0" tIns="0" rIns="0" bIns="0" rtlCol="0"/>
            <a:lstStyle/>
            <a:p>
              <a:endParaRPr/>
            </a:p>
          </p:txBody>
        </p:sp>
        <p:sp>
          <p:nvSpPr>
            <p:cNvPr id="51" name="object 35">
              <a:extLst>
                <a:ext uri="{FF2B5EF4-FFF2-40B4-BE49-F238E27FC236}">
                  <a16:creationId xmlns:a16="http://schemas.microsoft.com/office/drawing/2014/main" id="{EEAFE433-A681-4E2D-A73D-44E5A12E717C}"/>
                </a:ext>
              </a:extLst>
            </p:cNvPr>
            <p:cNvSpPr txBox="1"/>
            <p:nvPr/>
          </p:nvSpPr>
          <p:spPr>
            <a:xfrm>
              <a:off x="4955993" y="1671102"/>
              <a:ext cx="102870" cy="186690"/>
            </a:xfrm>
            <a:prstGeom prst="rect">
              <a:avLst/>
            </a:prstGeom>
          </p:spPr>
          <p:txBody>
            <a:bodyPr vert="horz" wrap="square" lIns="0" tIns="13335" rIns="0" bIns="0" rtlCol="0">
              <a:spAutoFit/>
            </a:bodyPr>
            <a:lstStyle/>
            <a:p>
              <a:pPr marL="12700">
                <a:lnSpc>
                  <a:spcPct val="100000"/>
                </a:lnSpc>
                <a:spcBef>
                  <a:spcPts val="105"/>
                </a:spcBef>
              </a:pPr>
              <a:r>
                <a:rPr sz="1050" b="1" dirty="0">
                  <a:solidFill>
                    <a:srgbClr val="FFFFFF"/>
                  </a:solidFill>
                  <a:latin typeface="Segoe UI"/>
                  <a:cs typeface="Segoe UI"/>
                </a:rPr>
                <a:t>2</a:t>
              </a:r>
              <a:endParaRPr sz="1050" dirty="0">
                <a:latin typeface="Segoe UI"/>
                <a:cs typeface="Segoe UI"/>
              </a:endParaRPr>
            </a:p>
          </p:txBody>
        </p:sp>
      </p:grpSp>
      <p:sp>
        <p:nvSpPr>
          <p:cNvPr id="54" name="Green Box">
            <a:extLst>
              <a:ext uri="{FF2B5EF4-FFF2-40B4-BE49-F238E27FC236}">
                <a16:creationId xmlns:a16="http://schemas.microsoft.com/office/drawing/2014/main" id="{CD86D032-6BAE-44D4-9809-595D14E6B48C}"/>
              </a:ext>
            </a:extLst>
          </p:cNvPr>
          <p:cNvSpPr txBox="1"/>
          <p:nvPr/>
        </p:nvSpPr>
        <p:spPr>
          <a:xfrm>
            <a:off x="727644" y="2521891"/>
            <a:ext cx="3556121" cy="2190783"/>
          </a:xfrm>
          <a:prstGeom prst="rect">
            <a:avLst/>
          </a:prstGeom>
          <a:noFill/>
          <a:ln w="25400">
            <a:solidFill>
              <a:schemeClr val="bg2"/>
            </a:solidFill>
          </a:ln>
        </p:spPr>
        <p:txBody>
          <a:bodyPr vert="horz" wrap="square" lIns="0" tIns="40640" rIns="0" bIns="0" rtlCol="0">
            <a:noAutofit/>
          </a:bodyPr>
          <a:lstStyle/>
          <a:p>
            <a:pPr>
              <a:lnSpc>
                <a:spcPct val="100000"/>
              </a:lnSpc>
              <a:spcBef>
                <a:spcPts val="320"/>
              </a:spcBef>
            </a:pPr>
            <a:endParaRPr sz="1050" dirty="0">
              <a:latin typeface="Segoe UI"/>
              <a:cs typeface="Segoe UI"/>
            </a:endParaRPr>
          </a:p>
        </p:txBody>
      </p:sp>
      <p:sp>
        <p:nvSpPr>
          <p:cNvPr id="55" name="#1">
            <a:extLst>
              <a:ext uri="{FF2B5EF4-FFF2-40B4-BE49-F238E27FC236}">
                <a16:creationId xmlns:a16="http://schemas.microsoft.com/office/drawing/2014/main" id="{D3FA9180-232F-4C10-A83B-ED5048A5E83B}"/>
              </a:ext>
            </a:extLst>
          </p:cNvPr>
          <p:cNvSpPr/>
          <p:nvPr/>
        </p:nvSpPr>
        <p:spPr>
          <a:xfrm>
            <a:off x="588222" y="2543268"/>
            <a:ext cx="257810" cy="257810"/>
          </a:xfrm>
          <a:custGeom>
            <a:avLst/>
            <a:gdLst/>
            <a:ahLst/>
            <a:cxnLst/>
            <a:rect l="l" t="t" r="r" b="b"/>
            <a:pathLst>
              <a:path w="257810" h="257809">
                <a:moveTo>
                  <a:pt x="128778" y="0"/>
                </a:moveTo>
                <a:lnTo>
                  <a:pt x="78652" y="10120"/>
                </a:lnTo>
                <a:lnTo>
                  <a:pt x="37719" y="37718"/>
                </a:lnTo>
                <a:lnTo>
                  <a:pt x="10120" y="78652"/>
                </a:lnTo>
                <a:lnTo>
                  <a:pt x="0" y="128777"/>
                </a:lnTo>
                <a:lnTo>
                  <a:pt x="10120" y="178903"/>
                </a:lnTo>
                <a:lnTo>
                  <a:pt x="37719" y="219836"/>
                </a:lnTo>
                <a:lnTo>
                  <a:pt x="78652" y="247435"/>
                </a:lnTo>
                <a:lnTo>
                  <a:pt x="128778" y="257555"/>
                </a:lnTo>
                <a:lnTo>
                  <a:pt x="178903" y="247435"/>
                </a:lnTo>
                <a:lnTo>
                  <a:pt x="219837" y="219836"/>
                </a:lnTo>
                <a:lnTo>
                  <a:pt x="247435" y="178903"/>
                </a:lnTo>
                <a:lnTo>
                  <a:pt x="257556" y="128777"/>
                </a:lnTo>
                <a:lnTo>
                  <a:pt x="247435" y="78652"/>
                </a:lnTo>
                <a:lnTo>
                  <a:pt x="219836" y="37718"/>
                </a:lnTo>
                <a:lnTo>
                  <a:pt x="178903" y="10120"/>
                </a:lnTo>
                <a:lnTo>
                  <a:pt x="128778" y="0"/>
                </a:lnTo>
                <a:close/>
              </a:path>
            </a:pathLst>
          </a:custGeom>
          <a:solidFill>
            <a:schemeClr val="bg2"/>
          </a:solidFill>
        </p:spPr>
        <p:txBody>
          <a:bodyPr wrap="square" lIns="0" tIns="0" rIns="0" bIns="0" rtlCol="0" anchor="ctr"/>
          <a:lstStyle/>
          <a:p>
            <a:pPr marL="12700" marR="0" lvl="0" indent="0" algn="ctr" defTabSz="914400" rtl="0" eaLnBrk="1" fontAlgn="auto" latinLnBrk="0" hangingPunct="1">
              <a:lnSpc>
                <a:spcPct val="100000"/>
              </a:lnSpc>
              <a:spcBef>
                <a:spcPts val="105"/>
              </a:spcBef>
              <a:spcAft>
                <a:spcPts val="0"/>
              </a:spcAft>
              <a:buClrTx/>
              <a:buSzTx/>
              <a:buFontTx/>
              <a:buNone/>
              <a:tabLst/>
              <a:defRPr/>
            </a:pPr>
            <a:r>
              <a:rPr kumimoji="0" lang="en-US" sz="1050" b="1" i="0" u="none" strike="noStrike" kern="1200" cap="none" spc="0" normalizeH="0" baseline="0" noProof="0" dirty="0">
                <a:ln>
                  <a:noFill/>
                </a:ln>
                <a:solidFill>
                  <a:srgbClr val="FFFFFF"/>
                </a:solidFill>
                <a:effectLst/>
                <a:uLnTx/>
                <a:uFillTx/>
                <a:latin typeface="Segoe UI"/>
                <a:ea typeface="+mn-ea"/>
                <a:cs typeface="Segoe UI"/>
              </a:rPr>
              <a:t>2</a:t>
            </a:r>
            <a:endParaRPr kumimoji="0" lang="en-US" sz="1050" b="0" i="0" u="none" strike="noStrike" kern="1200" cap="none" spc="0" normalizeH="0" baseline="0" noProof="0" dirty="0">
              <a:ln>
                <a:noFill/>
              </a:ln>
              <a:solidFill>
                <a:prstClr val="black"/>
              </a:solidFill>
              <a:effectLst/>
              <a:uLnTx/>
              <a:uFillTx/>
              <a:latin typeface="Segoe UI"/>
              <a:ea typeface="+mn-ea"/>
              <a:cs typeface="Segoe UI"/>
            </a:endParaRPr>
          </a:p>
        </p:txBody>
      </p:sp>
      <p:sp>
        <p:nvSpPr>
          <p:cNvPr id="3" name="Slide Number Placeholder 2">
            <a:extLst>
              <a:ext uri="{FF2B5EF4-FFF2-40B4-BE49-F238E27FC236}">
                <a16:creationId xmlns:a16="http://schemas.microsoft.com/office/drawing/2014/main" id="{9F95FE34-5E37-44E8-ACFE-F2351E3305F0}"/>
              </a:ext>
            </a:extLst>
          </p:cNvPr>
          <p:cNvSpPr>
            <a:spLocks noGrp="1"/>
          </p:cNvSpPr>
          <p:nvPr>
            <p:ph type="sldNum" sz="quarter" idx="4"/>
          </p:nvPr>
        </p:nvSpPr>
        <p:spPr/>
        <p:txBody>
          <a:bodyPr/>
          <a:lstStyle/>
          <a:p>
            <a:fld id="{5D2F3693-3E64-EA49-9E40-0333868C2033}" type="slidenum">
              <a:rPr lang="en-US" smtClean="0"/>
              <a:pPr/>
              <a:t>62</a:t>
            </a:fld>
            <a:r>
              <a:rPr lang="en-US" dirty="0"/>
              <a:t> of 108</a:t>
            </a:r>
          </a:p>
        </p:txBody>
      </p:sp>
      <p:sp>
        <p:nvSpPr>
          <p:cNvPr id="2" name="Rectangle 1">
            <a:extLst>
              <a:ext uri="{FF2B5EF4-FFF2-40B4-BE49-F238E27FC236}">
                <a16:creationId xmlns:a16="http://schemas.microsoft.com/office/drawing/2014/main" id="{C6914E6D-8980-4884-B7E9-C5A26C770442}"/>
              </a:ext>
            </a:extLst>
          </p:cNvPr>
          <p:cNvSpPr/>
          <p:nvPr/>
        </p:nvSpPr>
        <p:spPr>
          <a:xfrm>
            <a:off x="304800" y="457200"/>
            <a:ext cx="4425950" cy="5793256"/>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Placeholder 29">
            <a:extLst>
              <a:ext uri="{FF2B5EF4-FFF2-40B4-BE49-F238E27FC236}">
                <a16:creationId xmlns:a16="http://schemas.microsoft.com/office/drawing/2014/main" id="{3C804055-55CA-45EF-BA28-39DC0392A8F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52" t="77063" r="352" b="8849"/>
          <a:stretch/>
        </p:blipFill>
        <p:spPr>
          <a:xfrm>
            <a:off x="317092" y="1100117"/>
            <a:ext cx="4416552" cy="810930"/>
          </a:xfrm>
          <a:prstGeom prst="rect">
            <a:avLst/>
          </a:prstGeom>
          <a:ln w="6350">
            <a:noFill/>
          </a:ln>
        </p:spPr>
      </p:pic>
      <p:sp>
        <p:nvSpPr>
          <p:cNvPr id="52" name="Green Box">
            <a:extLst>
              <a:ext uri="{FF2B5EF4-FFF2-40B4-BE49-F238E27FC236}">
                <a16:creationId xmlns:a16="http://schemas.microsoft.com/office/drawing/2014/main" id="{1BFF49E6-A4E0-4247-91A3-7DA3F8550298}"/>
              </a:ext>
            </a:extLst>
          </p:cNvPr>
          <p:cNvSpPr txBox="1"/>
          <p:nvPr/>
        </p:nvSpPr>
        <p:spPr>
          <a:xfrm>
            <a:off x="737475" y="1021296"/>
            <a:ext cx="3556121" cy="1500595"/>
          </a:xfrm>
          <a:prstGeom prst="rect">
            <a:avLst/>
          </a:prstGeom>
          <a:noFill/>
          <a:ln w="25400">
            <a:solidFill>
              <a:srgbClr val="4B8B2B"/>
            </a:solidFill>
          </a:ln>
        </p:spPr>
        <p:txBody>
          <a:bodyPr vert="horz" wrap="square" lIns="0" tIns="40640" rIns="0" bIns="0" rtlCol="0">
            <a:noAutofit/>
          </a:bodyPr>
          <a:lstStyle/>
          <a:p>
            <a:pPr>
              <a:lnSpc>
                <a:spcPct val="100000"/>
              </a:lnSpc>
              <a:spcBef>
                <a:spcPts val="320"/>
              </a:spcBef>
            </a:pPr>
            <a:endParaRPr sz="1050" dirty="0">
              <a:latin typeface="Segoe UI"/>
              <a:cs typeface="Segoe UI"/>
            </a:endParaRPr>
          </a:p>
        </p:txBody>
      </p:sp>
      <p:sp>
        <p:nvSpPr>
          <p:cNvPr id="53" name="#1">
            <a:extLst>
              <a:ext uri="{FF2B5EF4-FFF2-40B4-BE49-F238E27FC236}">
                <a16:creationId xmlns:a16="http://schemas.microsoft.com/office/drawing/2014/main" id="{863074F6-DCA9-4E37-A70C-67571FE640DA}"/>
              </a:ext>
            </a:extLst>
          </p:cNvPr>
          <p:cNvSpPr/>
          <p:nvPr/>
        </p:nvSpPr>
        <p:spPr>
          <a:xfrm>
            <a:off x="586982" y="1202203"/>
            <a:ext cx="257810" cy="217403"/>
          </a:xfrm>
          <a:custGeom>
            <a:avLst/>
            <a:gdLst/>
            <a:ahLst/>
            <a:cxnLst/>
            <a:rect l="l" t="t" r="r" b="b"/>
            <a:pathLst>
              <a:path w="257810" h="257809">
                <a:moveTo>
                  <a:pt x="128778" y="0"/>
                </a:moveTo>
                <a:lnTo>
                  <a:pt x="78652" y="10120"/>
                </a:lnTo>
                <a:lnTo>
                  <a:pt x="37719" y="37718"/>
                </a:lnTo>
                <a:lnTo>
                  <a:pt x="10120" y="78652"/>
                </a:lnTo>
                <a:lnTo>
                  <a:pt x="0" y="128777"/>
                </a:lnTo>
                <a:lnTo>
                  <a:pt x="10120" y="178903"/>
                </a:lnTo>
                <a:lnTo>
                  <a:pt x="37719" y="219836"/>
                </a:lnTo>
                <a:lnTo>
                  <a:pt x="78652" y="247435"/>
                </a:lnTo>
                <a:lnTo>
                  <a:pt x="128778" y="257555"/>
                </a:lnTo>
                <a:lnTo>
                  <a:pt x="178903" y="247435"/>
                </a:lnTo>
                <a:lnTo>
                  <a:pt x="219837" y="219836"/>
                </a:lnTo>
                <a:lnTo>
                  <a:pt x="247435" y="178903"/>
                </a:lnTo>
                <a:lnTo>
                  <a:pt x="257556" y="128777"/>
                </a:lnTo>
                <a:lnTo>
                  <a:pt x="247435" y="78652"/>
                </a:lnTo>
                <a:lnTo>
                  <a:pt x="219836" y="37718"/>
                </a:lnTo>
                <a:lnTo>
                  <a:pt x="178903" y="10120"/>
                </a:lnTo>
                <a:lnTo>
                  <a:pt x="128778" y="0"/>
                </a:lnTo>
                <a:close/>
              </a:path>
            </a:pathLst>
          </a:custGeom>
          <a:solidFill>
            <a:srgbClr val="4B8B2B"/>
          </a:solidFill>
        </p:spPr>
        <p:txBody>
          <a:bodyPr wrap="square" lIns="0" tIns="0" rIns="0" bIns="0" rtlCol="0" anchor="ctr"/>
          <a:lstStyle/>
          <a:p>
            <a:pPr marL="12700" marR="0" lvl="0" indent="0" algn="ctr" defTabSz="914400" rtl="0" eaLnBrk="1" fontAlgn="auto" latinLnBrk="0" hangingPunct="1">
              <a:lnSpc>
                <a:spcPct val="100000"/>
              </a:lnSpc>
              <a:spcBef>
                <a:spcPts val="105"/>
              </a:spcBef>
              <a:spcAft>
                <a:spcPts val="0"/>
              </a:spcAft>
              <a:buClrTx/>
              <a:buSzTx/>
              <a:buFontTx/>
              <a:buNone/>
              <a:tabLst/>
              <a:defRPr/>
            </a:pPr>
            <a:r>
              <a:rPr kumimoji="0" lang="en-US" sz="1050" b="1" i="0" u="none" strike="noStrike" kern="1200" cap="none" spc="0" normalizeH="0" baseline="0" noProof="0" dirty="0">
                <a:ln>
                  <a:noFill/>
                </a:ln>
                <a:solidFill>
                  <a:srgbClr val="FFFFFF"/>
                </a:solidFill>
                <a:effectLst/>
                <a:uLnTx/>
                <a:uFillTx/>
                <a:latin typeface="Segoe UI"/>
                <a:ea typeface="+mn-ea"/>
                <a:cs typeface="Segoe UI"/>
              </a:rPr>
              <a:t>1</a:t>
            </a:r>
            <a:endParaRPr kumimoji="0" lang="en-US" sz="1050" b="0" i="0" u="none" strike="noStrike" kern="1200" cap="none" spc="0" normalizeH="0" baseline="0" noProof="0" dirty="0">
              <a:ln>
                <a:noFill/>
              </a:ln>
              <a:solidFill>
                <a:prstClr val="black"/>
              </a:solidFill>
              <a:effectLst/>
              <a:uLnTx/>
              <a:uFillTx/>
              <a:latin typeface="Segoe UI"/>
              <a:ea typeface="+mn-ea"/>
              <a:cs typeface="Segoe UI"/>
            </a:endParaRPr>
          </a:p>
        </p:txBody>
      </p:sp>
      <p:sp>
        <p:nvSpPr>
          <p:cNvPr id="4" name="Rectangle 3">
            <a:extLst>
              <a:ext uri="{FF2B5EF4-FFF2-40B4-BE49-F238E27FC236}">
                <a16:creationId xmlns:a16="http://schemas.microsoft.com/office/drawing/2014/main" id="{26EF875B-69B2-44EB-BEA1-9597B701C440}"/>
              </a:ext>
            </a:extLst>
          </p:cNvPr>
          <p:cNvSpPr/>
          <p:nvPr/>
        </p:nvSpPr>
        <p:spPr>
          <a:xfrm>
            <a:off x="304800" y="457200"/>
            <a:ext cx="4416552" cy="57531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Content Placeholder 26">
            <a:extLst>
              <a:ext uri="{FF2B5EF4-FFF2-40B4-BE49-F238E27FC236}">
                <a16:creationId xmlns:a16="http://schemas.microsoft.com/office/drawing/2014/main" id="{0B2AE99C-94FE-4A77-8A25-897866D3EFD0}"/>
              </a:ext>
            </a:extLst>
          </p:cNvPr>
          <p:cNvSpPr>
            <a:spLocks noGrp="1"/>
          </p:cNvSpPr>
          <p:nvPr>
            <p:ph idx="1"/>
          </p:nvPr>
        </p:nvSpPr>
        <p:spPr/>
        <p:txBody>
          <a:bodyPr/>
          <a:lstStyle/>
          <a:p>
            <a:r>
              <a:rPr lang="en-US" dirty="0"/>
              <a:t>The FINTEPLA PI provides information about the coadministration of FINTEPLA with strong CYP1A2 or CYP2D6 inhibitors, such as </a:t>
            </a:r>
            <a:r>
              <a:rPr lang="en-US" b="1" dirty="0">
                <a:solidFill>
                  <a:schemeClr val="tx2"/>
                </a:solidFill>
              </a:rPr>
              <a:t>fluvoxamine</a:t>
            </a:r>
            <a:r>
              <a:rPr lang="en-US" dirty="0"/>
              <a:t> and </a:t>
            </a:r>
            <a:r>
              <a:rPr lang="en-US" b="1" dirty="0">
                <a:solidFill>
                  <a:schemeClr val="tx2"/>
                </a:solidFill>
              </a:rPr>
              <a:t>paroxetine</a:t>
            </a:r>
            <a:r>
              <a:rPr lang="en-US" dirty="0"/>
              <a:t>. Increases in the AUC</a:t>
            </a:r>
            <a:r>
              <a:rPr lang="en-US" baseline="-25000" dirty="0"/>
              <a:t>0-t</a:t>
            </a:r>
            <a:r>
              <a:rPr lang="en-US" dirty="0"/>
              <a:t> and </a:t>
            </a:r>
            <a:r>
              <a:rPr lang="en-US" dirty="0" err="1"/>
              <a:t>C</a:t>
            </a:r>
            <a:r>
              <a:rPr lang="en-US" baseline="-25000" dirty="0" err="1"/>
              <a:t>max</a:t>
            </a:r>
            <a:r>
              <a:rPr lang="en-US" dirty="0"/>
              <a:t> of fenfluramine and decreases in the AUC</a:t>
            </a:r>
            <a:r>
              <a:rPr lang="en-US" baseline="-25000" dirty="0"/>
              <a:t>0-t</a:t>
            </a:r>
            <a:r>
              <a:rPr lang="en-US" dirty="0"/>
              <a:t> and </a:t>
            </a:r>
            <a:r>
              <a:rPr lang="en-US" dirty="0" err="1"/>
              <a:t>C</a:t>
            </a:r>
            <a:r>
              <a:rPr lang="en-US" baseline="-25000" dirty="0" err="1"/>
              <a:t>max</a:t>
            </a:r>
            <a:r>
              <a:rPr lang="en-US" dirty="0"/>
              <a:t> of norfenfluramine were observed. </a:t>
            </a:r>
          </a:p>
          <a:p>
            <a:r>
              <a:rPr lang="en-US" dirty="0"/>
              <a:t>Results of pharmacokinetic studies of FINTEPLA in conjunction with strong CYP1A2, CYP2B6, or CYP3A inducers such as rifampin showed decreases in the AUC</a:t>
            </a:r>
            <a:r>
              <a:rPr lang="en-US" baseline="-25000" dirty="0"/>
              <a:t>0-inf</a:t>
            </a:r>
            <a:r>
              <a:rPr lang="en-US" dirty="0"/>
              <a:t> and </a:t>
            </a:r>
            <a:r>
              <a:rPr lang="en-US" dirty="0" err="1"/>
              <a:t>C</a:t>
            </a:r>
            <a:r>
              <a:rPr lang="en-US" baseline="-25000" dirty="0" err="1"/>
              <a:t>max</a:t>
            </a:r>
            <a:r>
              <a:rPr lang="en-US" dirty="0"/>
              <a:t> of fenfluramine, decreases in the AUC</a:t>
            </a:r>
            <a:r>
              <a:rPr lang="en-US" baseline="-25000" dirty="0"/>
              <a:t>0-inf</a:t>
            </a:r>
            <a:r>
              <a:rPr lang="en-US" dirty="0"/>
              <a:t> of norfenfluramine, and increases in the </a:t>
            </a:r>
            <a:r>
              <a:rPr lang="en-US" dirty="0" err="1"/>
              <a:t>C</a:t>
            </a:r>
            <a:r>
              <a:rPr lang="en-US" baseline="-25000" dirty="0" err="1"/>
              <a:t>max</a:t>
            </a:r>
            <a:r>
              <a:rPr lang="en-US" dirty="0"/>
              <a:t> of norfenfluramine, as compared to FINTEPLA administered alone. An increase in FINTEPLA dose may be necessary when </a:t>
            </a:r>
            <a:r>
              <a:rPr lang="en-US" dirty="0" err="1"/>
              <a:t>coadministered</a:t>
            </a:r>
            <a:r>
              <a:rPr lang="en-US" dirty="0"/>
              <a:t> with such products.</a:t>
            </a:r>
          </a:p>
          <a:p>
            <a:r>
              <a:rPr lang="en-US" dirty="0"/>
              <a:t>The FINTEPLA PI explains that fenfluramine is primarily metabolized by CYP1A2, CYP2B6, and CYP2D6 in vitro. Other CYP enzymes involved to a minor extent are CYP2C9, CYP2C19, and CYP3A4/5.</a:t>
            </a:r>
          </a:p>
          <a:p>
            <a:endParaRPr lang="en-US" dirty="0"/>
          </a:p>
        </p:txBody>
      </p:sp>
      <p:pic>
        <p:nvPicPr>
          <p:cNvPr id="30" name="Picture Placeholder 29">
            <a:extLst>
              <a:ext uri="{FF2B5EF4-FFF2-40B4-BE49-F238E27FC236}">
                <a16:creationId xmlns:a16="http://schemas.microsoft.com/office/drawing/2014/main" id="{0A636711-BE88-496F-9856-8205F9D48365}"/>
              </a:ext>
            </a:extLst>
          </p:cNvPr>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352" r="352"/>
          <a:stretch/>
        </p:blipFill>
        <p:spPr>
          <a:xfrm>
            <a:off x="311426" y="470450"/>
            <a:ext cx="4416552" cy="5756108"/>
          </a:xfrm>
        </p:spPr>
      </p:pic>
      <p:grpSp>
        <p:nvGrpSpPr>
          <p:cNvPr id="31" name="Group 30">
            <a:extLst>
              <a:ext uri="{FF2B5EF4-FFF2-40B4-BE49-F238E27FC236}">
                <a16:creationId xmlns:a16="http://schemas.microsoft.com/office/drawing/2014/main" id="{020ED44B-E50B-4338-BB96-CAF90E20631C}"/>
              </a:ext>
            </a:extLst>
          </p:cNvPr>
          <p:cNvGrpSpPr/>
          <p:nvPr/>
        </p:nvGrpSpPr>
        <p:grpSpPr>
          <a:xfrm>
            <a:off x="4897112" y="1794060"/>
            <a:ext cx="257810" cy="257810"/>
            <a:chOff x="4878323" y="1681046"/>
            <a:chExt cx="257810" cy="257810"/>
          </a:xfrm>
        </p:grpSpPr>
        <p:sp>
          <p:nvSpPr>
            <p:cNvPr id="62" name="object 34">
              <a:extLst>
                <a:ext uri="{FF2B5EF4-FFF2-40B4-BE49-F238E27FC236}">
                  <a16:creationId xmlns:a16="http://schemas.microsoft.com/office/drawing/2014/main" id="{FF6A464D-4BCB-424F-ADE1-64C4C9F4EE5D}"/>
                </a:ext>
              </a:extLst>
            </p:cNvPr>
            <p:cNvSpPr/>
            <p:nvPr/>
          </p:nvSpPr>
          <p:spPr>
            <a:xfrm>
              <a:off x="4878323" y="1681046"/>
              <a:ext cx="257810" cy="257810"/>
            </a:xfrm>
            <a:custGeom>
              <a:avLst/>
              <a:gdLst/>
              <a:ahLst/>
              <a:cxnLst/>
              <a:rect l="l" t="t" r="r" b="b"/>
              <a:pathLst>
                <a:path w="257810" h="257810">
                  <a:moveTo>
                    <a:pt x="128778" y="0"/>
                  </a:moveTo>
                  <a:lnTo>
                    <a:pt x="78652" y="10120"/>
                  </a:lnTo>
                  <a:lnTo>
                    <a:pt x="37719" y="37718"/>
                  </a:lnTo>
                  <a:lnTo>
                    <a:pt x="10120" y="78652"/>
                  </a:lnTo>
                  <a:lnTo>
                    <a:pt x="0" y="128777"/>
                  </a:lnTo>
                  <a:lnTo>
                    <a:pt x="10120" y="178903"/>
                  </a:lnTo>
                  <a:lnTo>
                    <a:pt x="37719" y="219836"/>
                  </a:lnTo>
                  <a:lnTo>
                    <a:pt x="78652" y="247435"/>
                  </a:lnTo>
                  <a:lnTo>
                    <a:pt x="128778" y="257555"/>
                  </a:lnTo>
                  <a:lnTo>
                    <a:pt x="178903" y="247435"/>
                  </a:lnTo>
                  <a:lnTo>
                    <a:pt x="219837" y="219836"/>
                  </a:lnTo>
                  <a:lnTo>
                    <a:pt x="247435" y="178903"/>
                  </a:lnTo>
                  <a:lnTo>
                    <a:pt x="257556" y="128777"/>
                  </a:lnTo>
                  <a:lnTo>
                    <a:pt x="247435" y="78652"/>
                  </a:lnTo>
                  <a:lnTo>
                    <a:pt x="219836" y="37718"/>
                  </a:lnTo>
                  <a:lnTo>
                    <a:pt x="178903" y="10120"/>
                  </a:lnTo>
                  <a:lnTo>
                    <a:pt x="128778" y="0"/>
                  </a:lnTo>
                  <a:close/>
                </a:path>
              </a:pathLst>
            </a:custGeom>
            <a:solidFill>
              <a:schemeClr val="bg2"/>
            </a:solidFill>
          </p:spPr>
          <p:txBody>
            <a:bodyPr wrap="square" lIns="0" tIns="0" rIns="0" bIns="0" rtlCol="0"/>
            <a:lstStyle/>
            <a:p>
              <a:endParaRPr/>
            </a:p>
          </p:txBody>
        </p:sp>
        <p:sp>
          <p:nvSpPr>
            <p:cNvPr id="64" name="object 35">
              <a:extLst>
                <a:ext uri="{FF2B5EF4-FFF2-40B4-BE49-F238E27FC236}">
                  <a16:creationId xmlns:a16="http://schemas.microsoft.com/office/drawing/2014/main" id="{3697135F-7F20-45FB-9795-ED64B30E23CF}"/>
                </a:ext>
              </a:extLst>
            </p:cNvPr>
            <p:cNvSpPr txBox="1"/>
            <p:nvPr/>
          </p:nvSpPr>
          <p:spPr>
            <a:xfrm>
              <a:off x="4955993" y="1712198"/>
              <a:ext cx="102870" cy="186690"/>
            </a:xfrm>
            <a:prstGeom prst="rect">
              <a:avLst/>
            </a:prstGeom>
          </p:spPr>
          <p:txBody>
            <a:bodyPr vert="horz" wrap="square" lIns="0" tIns="13335" rIns="0" bIns="0" rtlCol="0">
              <a:spAutoFit/>
            </a:bodyPr>
            <a:lstStyle/>
            <a:p>
              <a:pPr marL="12700">
                <a:lnSpc>
                  <a:spcPct val="100000"/>
                </a:lnSpc>
                <a:spcBef>
                  <a:spcPts val="105"/>
                </a:spcBef>
              </a:pPr>
              <a:r>
                <a:rPr sz="1050" b="1" dirty="0">
                  <a:solidFill>
                    <a:srgbClr val="FFFFFF"/>
                  </a:solidFill>
                  <a:latin typeface="Segoe UI"/>
                  <a:cs typeface="Segoe UI"/>
                </a:rPr>
                <a:t>2</a:t>
              </a:r>
              <a:endParaRPr sz="1050">
                <a:latin typeface="Segoe UI"/>
                <a:cs typeface="Segoe UI"/>
              </a:endParaRPr>
            </a:p>
          </p:txBody>
        </p:sp>
      </p:grpSp>
      <p:sp>
        <p:nvSpPr>
          <p:cNvPr id="65" name="Green Box">
            <a:extLst>
              <a:ext uri="{FF2B5EF4-FFF2-40B4-BE49-F238E27FC236}">
                <a16:creationId xmlns:a16="http://schemas.microsoft.com/office/drawing/2014/main" id="{C3B180AD-9958-422C-B5BD-1AB80C70AEBD}"/>
              </a:ext>
            </a:extLst>
          </p:cNvPr>
          <p:cNvSpPr txBox="1"/>
          <p:nvPr/>
        </p:nvSpPr>
        <p:spPr>
          <a:xfrm>
            <a:off x="683320" y="1546082"/>
            <a:ext cx="3556121" cy="1300214"/>
          </a:xfrm>
          <a:prstGeom prst="rect">
            <a:avLst/>
          </a:prstGeom>
          <a:noFill/>
          <a:ln w="25400">
            <a:solidFill>
              <a:srgbClr val="4B8B2B"/>
            </a:solidFill>
          </a:ln>
        </p:spPr>
        <p:txBody>
          <a:bodyPr vert="horz" wrap="square" lIns="0" tIns="40640" rIns="0" bIns="0" rtlCol="0">
            <a:noAutofit/>
          </a:bodyPr>
          <a:lstStyle/>
          <a:p>
            <a:pPr>
              <a:lnSpc>
                <a:spcPct val="100000"/>
              </a:lnSpc>
              <a:spcBef>
                <a:spcPts val="320"/>
              </a:spcBef>
            </a:pPr>
            <a:endParaRPr sz="1050" dirty="0">
              <a:latin typeface="Segoe UI"/>
              <a:cs typeface="Segoe UI"/>
            </a:endParaRPr>
          </a:p>
        </p:txBody>
      </p:sp>
      <p:sp>
        <p:nvSpPr>
          <p:cNvPr id="66" name="#1">
            <a:extLst>
              <a:ext uri="{FF2B5EF4-FFF2-40B4-BE49-F238E27FC236}">
                <a16:creationId xmlns:a16="http://schemas.microsoft.com/office/drawing/2014/main" id="{056862FF-709D-4444-96A9-6C1CBCC22E6D}"/>
              </a:ext>
            </a:extLst>
          </p:cNvPr>
          <p:cNvSpPr/>
          <p:nvPr/>
        </p:nvSpPr>
        <p:spPr>
          <a:xfrm>
            <a:off x="543898" y="1585566"/>
            <a:ext cx="257810" cy="257810"/>
          </a:xfrm>
          <a:custGeom>
            <a:avLst/>
            <a:gdLst/>
            <a:ahLst/>
            <a:cxnLst/>
            <a:rect l="l" t="t" r="r" b="b"/>
            <a:pathLst>
              <a:path w="257810" h="257809">
                <a:moveTo>
                  <a:pt x="128778" y="0"/>
                </a:moveTo>
                <a:lnTo>
                  <a:pt x="78652" y="10120"/>
                </a:lnTo>
                <a:lnTo>
                  <a:pt x="37719" y="37718"/>
                </a:lnTo>
                <a:lnTo>
                  <a:pt x="10120" y="78652"/>
                </a:lnTo>
                <a:lnTo>
                  <a:pt x="0" y="128777"/>
                </a:lnTo>
                <a:lnTo>
                  <a:pt x="10120" y="178903"/>
                </a:lnTo>
                <a:lnTo>
                  <a:pt x="37719" y="219836"/>
                </a:lnTo>
                <a:lnTo>
                  <a:pt x="78652" y="247435"/>
                </a:lnTo>
                <a:lnTo>
                  <a:pt x="128778" y="257555"/>
                </a:lnTo>
                <a:lnTo>
                  <a:pt x="178903" y="247435"/>
                </a:lnTo>
                <a:lnTo>
                  <a:pt x="219837" y="219836"/>
                </a:lnTo>
                <a:lnTo>
                  <a:pt x="247435" y="178903"/>
                </a:lnTo>
                <a:lnTo>
                  <a:pt x="257556" y="128777"/>
                </a:lnTo>
                <a:lnTo>
                  <a:pt x="247435" y="78652"/>
                </a:lnTo>
                <a:lnTo>
                  <a:pt x="219836" y="37718"/>
                </a:lnTo>
                <a:lnTo>
                  <a:pt x="178903" y="10120"/>
                </a:lnTo>
                <a:lnTo>
                  <a:pt x="128778" y="0"/>
                </a:lnTo>
                <a:close/>
              </a:path>
            </a:pathLst>
          </a:custGeom>
          <a:solidFill>
            <a:srgbClr val="4B8B2B"/>
          </a:solidFill>
        </p:spPr>
        <p:txBody>
          <a:bodyPr wrap="square" lIns="0" tIns="0" rIns="0" bIns="0" rtlCol="0" anchor="ctr"/>
          <a:lstStyle/>
          <a:p>
            <a:pPr marL="12700" marR="0" lvl="0" indent="0" algn="ctr" defTabSz="914400" rtl="0" eaLnBrk="1" fontAlgn="auto" latinLnBrk="0" hangingPunct="1">
              <a:lnSpc>
                <a:spcPct val="100000"/>
              </a:lnSpc>
              <a:spcBef>
                <a:spcPts val="105"/>
              </a:spcBef>
              <a:spcAft>
                <a:spcPts val="0"/>
              </a:spcAft>
              <a:buClrTx/>
              <a:buSzTx/>
              <a:buFontTx/>
              <a:buNone/>
              <a:tabLst/>
              <a:defRPr/>
            </a:pPr>
            <a:r>
              <a:rPr kumimoji="0" lang="en-US" sz="1050" b="1" i="0" u="none" strike="noStrike" kern="1200" cap="none" spc="0" normalizeH="0" baseline="0" noProof="0" dirty="0">
                <a:ln>
                  <a:noFill/>
                </a:ln>
                <a:solidFill>
                  <a:srgbClr val="FFFFFF"/>
                </a:solidFill>
                <a:effectLst/>
                <a:uLnTx/>
                <a:uFillTx/>
                <a:latin typeface="Segoe UI"/>
                <a:ea typeface="+mn-ea"/>
                <a:cs typeface="Segoe UI"/>
              </a:rPr>
              <a:t>1</a:t>
            </a:r>
            <a:endParaRPr kumimoji="0" lang="en-US" sz="1050" b="0" i="0" u="none" strike="noStrike" kern="1200" cap="none" spc="0" normalizeH="0" baseline="0" noProof="0" dirty="0">
              <a:ln>
                <a:noFill/>
              </a:ln>
              <a:solidFill>
                <a:prstClr val="black"/>
              </a:solidFill>
              <a:effectLst/>
              <a:uLnTx/>
              <a:uFillTx/>
              <a:latin typeface="Segoe UI"/>
              <a:ea typeface="+mn-ea"/>
              <a:cs typeface="Segoe UI"/>
            </a:endParaRPr>
          </a:p>
        </p:txBody>
      </p:sp>
      <p:sp>
        <p:nvSpPr>
          <p:cNvPr id="67" name="Green Box">
            <a:extLst>
              <a:ext uri="{FF2B5EF4-FFF2-40B4-BE49-F238E27FC236}">
                <a16:creationId xmlns:a16="http://schemas.microsoft.com/office/drawing/2014/main" id="{F25BABB5-F92C-4684-A2BE-3A4ADCCC9E74}"/>
              </a:ext>
            </a:extLst>
          </p:cNvPr>
          <p:cNvSpPr txBox="1"/>
          <p:nvPr/>
        </p:nvSpPr>
        <p:spPr>
          <a:xfrm>
            <a:off x="667466" y="2858619"/>
            <a:ext cx="3556121" cy="728757"/>
          </a:xfrm>
          <a:prstGeom prst="rect">
            <a:avLst/>
          </a:prstGeom>
          <a:noFill/>
          <a:ln w="25400">
            <a:solidFill>
              <a:schemeClr val="bg2"/>
            </a:solidFill>
          </a:ln>
        </p:spPr>
        <p:txBody>
          <a:bodyPr vert="horz" wrap="square" lIns="0" tIns="40640" rIns="0" bIns="0" rtlCol="0">
            <a:noAutofit/>
          </a:bodyPr>
          <a:lstStyle/>
          <a:p>
            <a:pPr>
              <a:lnSpc>
                <a:spcPct val="100000"/>
              </a:lnSpc>
              <a:spcBef>
                <a:spcPts val="320"/>
              </a:spcBef>
            </a:pPr>
            <a:endParaRPr sz="1050" dirty="0">
              <a:latin typeface="Segoe UI"/>
              <a:cs typeface="Segoe UI"/>
            </a:endParaRPr>
          </a:p>
        </p:txBody>
      </p:sp>
      <p:sp>
        <p:nvSpPr>
          <p:cNvPr id="68" name="#1">
            <a:extLst>
              <a:ext uri="{FF2B5EF4-FFF2-40B4-BE49-F238E27FC236}">
                <a16:creationId xmlns:a16="http://schemas.microsoft.com/office/drawing/2014/main" id="{087B0DD3-703C-4977-AB45-548228E240D7}"/>
              </a:ext>
            </a:extLst>
          </p:cNvPr>
          <p:cNvSpPr/>
          <p:nvPr/>
        </p:nvSpPr>
        <p:spPr>
          <a:xfrm>
            <a:off x="500885" y="2846296"/>
            <a:ext cx="257810" cy="257810"/>
          </a:xfrm>
          <a:custGeom>
            <a:avLst/>
            <a:gdLst/>
            <a:ahLst/>
            <a:cxnLst/>
            <a:rect l="l" t="t" r="r" b="b"/>
            <a:pathLst>
              <a:path w="257810" h="257809">
                <a:moveTo>
                  <a:pt x="128778" y="0"/>
                </a:moveTo>
                <a:lnTo>
                  <a:pt x="78652" y="10120"/>
                </a:lnTo>
                <a:lnTo>
                  <a:pt x="37719" y="37718"/>
                </a:lnTo>
                <a:lnTo>
                  <a:pt x="10120" y="78652"/>
                </a:lnTo>
                <a:lnTo>
                  <a:pt x="0" y="128777"/>
                </a:lnTo>
                <a:lnTo>
                  <a:pt x="10120" y="178903"/>
                </a:lnTo>
                <a:lnTo>
                  <a:pt x="37719" y="219836"/>
                </a:lnTo>
                <a:lnTo>
                  <a:pt x="78652" y="247435"/>
                </a:lnTo>
                <a:lnTo>
                  <a:pt x="128778" y="257555"/>
                </a:lnTo>
                <a:lnTo>
                  <a:pt x="178903" y="247435"/>
                </a:lnTo>
                <a:lnTo>
                  <a:pt x="219837" y="219836"/>
                </a:lnTo>
                <a:lnTo>
                  <a:pt x="247435" y="178903"/>
                </a:lnTo>
                <a:lnTo>
                  <a:pt x="257556" y="128777"/>
                </a:lnTo>
                <a:lnTo>
                  <a:pt x="247435" y="78652"/>
                </a:lnTo>
                <a:lnTo>
                  <a:pt x="219836" y="37718"/>
                </a:lnTo>
                <a:lnTo>
                  <a:pt x="178903" y="10120"/>
                </a:lnTo>
                <a:lnTo>
                  <a:pt x="128778" y="0"/>
                </a:lnTo>
                <a:close/>
              </a:path>
            </a:pathLst>
          </a:custGeom>
          <a:solidFill>
            <a:schemeClr val="bg2"/>
          </a:solidFill>
        </p:spPr>
        <p:txBody>
          <a:bodyPr wrap="square" lIns="0" tIns="0" rIns="0" bIns="0" rtlCol="0" anchor="ctr"/>
          <a:lstStyle/>
          <a:p>
            <a:pPr marL="12700" marR="0" lvl="0" indent="0" algn="ctr" defTabSz="914400" rtl="0" eaLnBrk="1" fontAlgn="auto" latinLnBrk="0" hangingPunct="1">
              <a:lnSpc>
                <a:spcPct val="100000"/>
              </a:lnSpc>
              <a:spcBef>
                <a:spcPts val="105"/>
              </a:spcBef>
              <a:spcAft>
                <a:spcPts val="0"/>
              </a:spcAft>
              <a:buClrTx/>
              <a:buSzTx/>
              <a:buFontTx/>
              <a:buNone/>
              <a:tabLst/>
              <a:defRPr/>
            </a:pPr>
            <a:r>
              <a:rPr kumimoji="0" lang="en-US" sz="1050" b="1" i="0" u="none" strike="noStrike" kern="1200" cap="none" spc="0" normalizeH="0" baseline="0" noProof="0" dirty="0">
                <a:ln>
                  <a:noFill/>
                </a:ln>
                <a:solidFill>
                  <a:srgbClr val="FFFFFF"/>
                </a:solidFill>
                <a:effectLst/>
                <a:uLnTx/>
                <a:uFillTx/>
                <a:latin typeface="Segoe UI"/>
                <a:ea typeface="+mn-ea"/>
                <a:cs typeface="Segoe UI"/>
              </a:rPr>
              <a:t>2</a:t>
            </a:r>
            <a:endParaRPr kumimoji="0" lang="en-US" sz="1050" b="0" i="0" u="none" strike="noStrike" kern="1200" cap="none" spc="0" normalizeH="0" baseline="0" noProof="0" dirty="0">
              <a:ln>
                <a:noFill/>
              </a:ln>
              <a:solidFill>
                <a:prstClr val="black"/>
              </a:solidFill>
              <a:effectLst/>
              <a:uLnTx/>
              <a:uFillTx/>
              <a:latin typeface="Segoe UI"/>
              <a:ea typeface="+mn-ea"/>
              <a:cs typeface="Segoe UI"/>
            </a:endParaRPr>
          </a:p>
        </p:txBody>
      </p:sp>
      <p:grpSp>
        <p:nvGrpSpPr>
          <p:cNvPr id="32" name="Group 31">
            <a:extLst>
              <a:ext uri="{FF2B5EF4-FFF2-40B4-BE49-F238E27FC236}">
                <a16:creationId xmlns:a16="http://schemas.microsoft.com/office/drawing/2014/main" id="{C5E7A2FD-B481-4FE7-9A7B-1E21845C660D}"/>
              </a:ext>
            </a:extLst>
          </p:cNvPr>
          <p:cNvGrpSpPr/>
          <p:nvPr/>
        </p:nvGrpSpPr>
        <p:grpSpPr>
          <a:xfrm>
            <a:off x="4839787" y="3238901"/>
            <a:ext cx="280772" cy="313467"/>
            <a:chOff x="4878323" y="3062707"/>
            <a:chExt cx="257810" cy="257810"/>
          </a:xfrm>
        </p:grpSpPr>
        <p:sp>
          <p:nvSpPr>
            <p:cNvPr id="69" name="object 34">
              <a:extLst>
                <a:ext uri="{FF2B5EF4-FFF2-40B4-BE49-F238E27FC236}">
                  <a16:creationId xmlns:a16="http://schemas.microsoft.com/office/drawing/2014/main" id="{E85B60F5-090A-4B5C-B068-4B839239A839}"/>
                </a:ext>
              </a:extLst>
            </p:cNvPr>
            <p:cNvSpPr/>
            <p:nvPr/>
          </p:nvSpPr>
          <p:spPr>
            <a:xfrm>
              <a:off x="4878323" y="3062707"/>
              <a:ext cx="257810" cy="257810"/>
            </a:xfrm>
            <a:custGeom>
              <a:avLst/>
              <a:gdLst/>
              <a:ahLst/>
              <a:cxnLst/>
              <a:rect l="l" t="t" r="r" b="b"/>
              <a:pathLst>
                <a:path w="257810" h="257810">
                  <a:moveTo>
                    <a:pt x="128778" y="0"/>
                  </a:moveTo>
                  <a:lnTo>
                    <a:pt x="78652" y="10120"/>
                  </a:lnTo>
                  <a:lnTo>
                    <a:pt x="37719" y="37718"/>
                  </a:lnTo>
                  <a:lnTo>
                    <a:pt x="10120" y="78652"/>
                  </a:lnTo>
                  <a:lnTo>
                    <a:pt x="0" y="128777"/>
                  </a:lnTo>
                  <a:lnTo>
                    <a:pt x="10120" y="178903"/>
                  </a:lnTo>
                  <a:lnTo>
                    <a:pt x="37719" y="219836"/>
                  </a:lnTo>
                  <a:lnTo>
                    <a:pt x="78652" y="247435"/>
                  </a:lnTo>
                  <a:lnTo>
                    <a:pt x="128778" y="257555"/>
                  </a:lnTo>
                  <a:lnTo>
                    <a:pt x="178903" y="247435"/>
                  </a:lnTo>
                  <a:lnTo>
                    <a:pt x="219837" y="219836"/>
                  </a:lnTo>
                  <a:lnTo>
                    <a:pt x="247435" y="178903"/>
                  </a:lnTo>
                  <a:lnTo>
                    <a:pt x="257556" y="128777"/>
                  </a:lnTo>
                  <a:lnTo>
                    <a:pt x="247435" y="78652"/>
                  </a:lnTo>
                  <a:lnTo>
                    <a:pt x="219836" y="37718"/>
                  </a:lnTo>
                  <a:lnTo>
                    <a:pt x="178903" y="10120"/>
                  </a:lnTo>
                  <a:lnTo>
                    <a:pt x="128778" y="0"/>
                  </a:lnTo>
                  <a:close/>
                </a:path>
              </a:pathLst>
            </a:custGeom>
            <a:solidFill>
              <a:schemeClr val="accent3"/>
            </a:solidFill>
          </p:spPr>
          <p:txBody>
            <a:bodyPr wrap="square" lIns="0" tIns="0" rIns="0" bIns="0" rtlCol="0"/>
            <a:lstStyle/>
            <a:p>
              <a:endParaRPr/>
            </a:p>
          </p:txBody>
        </p:sp>
        <p:sp>
          <p:nvSpPr>
            <p:cNvPr id="70" name="object 35">
              <a:extLst>
                <a:ext uri="{FF2B5EF4-FFF2-40B4-BE49-F238E27FC236}">
                  <a16:creationId xmlns:a16="http://schemas.microsoft.com/office/drawing/2014/main" id="{B3C6A048-C73B-45D4-9C52-DB6A74E017A6}"/>
                </a:ext>
              </a:extLst>
            </p:cNvPr>
            <p:cNvSpPr txBox="1"/>
            <p:nvPr/>
          </p:nvSpPr>
          <p:spPr>
            <a:xfrm>
              <a:off x="4955793" y="3104088"/>
              <a:ext cx="102870" cy="175048"/>
            </a:xfrm>
            <a:prstGeom prst="rect">
              <a:avLst/>
            </a:prstGeom>
          </p:spPr>
          <p:txBody>
            <a:bodyPr vert="horz" wrap="square" lIns="0" tIns="13335" rIns="0" bIns="0" rtlCol="0">
              <a:spAutoFit/>
            </a:bodyPr>
            <a:lstStyle/>
            <a:p>
              <a:pPr marL="12700">
                <a:lnSpc>
                  <a:spcPct val="100000"/>
                </a:lnSpc>
                <a:spcBef>
                  <a:spcPts val="105"/>
                </a:spcBef>
              </a:pPr>
              <a:r>
                <a:rPr lang="en-US" sz="1050" b="1" dirty="0">
                  <a:solidFill>
                    <a:srgbClr val="FFFFFF"/>
                  </a:solidFill>
                  <a:latin typeface="Segoe UI"/>
                  <a:cs typeface="Segoe UI"/>
                </a:rPr>
                <a:t>3</a:t>
              </a:r>
              <a:endParaRPr sz="1050" dirty="0">
                <a:latin typeface="Segoe UI"/>
                <a:cs typeface="Segoe UI"/>
              </a:endParaRPr>
            </a:p>
          </p:txBody>
        </p:sp>
      </p:grpSp>
      <p:sp>
        <p:nvSpPr>
          <p:cNvPr id="71" name="Green Box">
            <a:extLst>
              <a:ext uri="{FF2B5EF4-FFF2-40B4-BE49-F238E27FC236}">
                <a16:creationId xmlns:a16="http://schemas.microsoft.com/office/drawing/2014/main" id="{394B056C-0FCD-465D-9105-6AEBE79DA760}"/>
              </a:ext>
            </a:extLst>
          </p:cNvPr>
          <p:cNvSpPr txBox="1"/>
          <p:nvPr/>
        </p:nvSpPr>
        <p:spPr>
          <a:xfrm>
            <a:off x="658413" y="4464414"/>
            <a:ext cx="3556121" cy="1239268"/>
          </a:xfrm>
          <a:prstGeom prst="rect">
            <a:avLst/>
          </a:prstGeom>
          <a:noFill/>
          <a:ln w="25400">
            <a:solidFill>
              <a:schemeClr val="accent3"/>
            </a:solidFill>
          </a:ln>
        </p:spPr>
        <p:txBody>
          <a:bodyPr vert="horz" wrap="square" lIns="0" tIns="40640" rIns="0" bIns="0" rtlCol="0">
            <a:noAutofit/>
          </a:bodyPr>
          <a:lstStyle/>
          <a:p>
            <a:pPr>
              <a:lnSpc>
                <a:spcPct val="100000"/>
              </a:lnSpc>
              <a:spcBef>
                <a:spcPts val="320"/>
              </a:spcBef>
            </a:pPr>
            <a:endParaRPr sz="1050" dirty="0">
              <a:latin typeface="Segoe UI"/>
              <a:cs typeface="Segoe UI"/>
            </a:endParaRPr>
          </a:p>
        </p:txBody>
      </p:sp>
      <p:sp>
        <p:nvSpPr>
          <p:cNvPr id="72" name="#1">
            <a:extLst>
              <a:ext uri="{FF2B5EF4-FFF2-40B4-BE49-F238E27FC236}">
                <a16:creationId xmlns:a16="http://schemas.microsoft.com/office/drawing/2014/main" id="{B395C618-D4A9-4C8F-AC8A-0CC9B83D34A2}"/>
              </a:ext>
            </a:extLst>
          </p:cNvPr>
          <p:cNvSpPr/>
          <p:nvPr/>
        </p:nvSpPr>
        <p:spPr>
          <a:xfrm>
            <a:off x="500885" y="4476737"/>
            <a:ext cx="257810" cy="263297"/>
          </a:xfrm>
          <a:custGeom>
            <a:avLst/>
            <a:gdLst/>
            <a:ahLst/>
            <a:cxnLst/>
            <a:rect l="l" t="t" r="r" b="b"/>
            <a:pathLst>
              <a:path w="257810" h="257809">
                <a:moveTo>
                  <a:pt x="128778" y="0"/>
                </a:moveTo>
                <a:lnTo>
                  <a:pt x="78652" y="10120"/>
                </a:lnTo>
                <a:lnTo>
                  <a:pt x="37719" y="37718"/>
                </a:lnTo>
                <a:lnTo>
                  <a:pt x="10120" y="78652"/>
                </a:lnTo>
                <a:lnTo>
                  <a:pt x="0" y="128777"/>
                </a:lnTo>
                <a:lnTo>
                  <a:pt x="10120" y="178903"/>
                </a:lnTo>
                <a:lnTo>
                  <a:pt x="37719" y="219836"/>
                </a:lnTo>
                <a:lnTo>
                  <a:pt x="78652" y="247435"/>
                </a:lnTo>
                <a:lnTo>
                  <a:pt x="128778" y="257555"/>
                </a:lnTo>
                <a:lnTo>
                  <a:pt x="178903" y="247435"/>
                </a:lnTo>
                <a:lnTo>
                  <a:pt x="219837" y="219836"/>
                </a:lnTo>
                <a:lnTo>
                  <a:pt x="247435" y="178903"/>
                </a:lnTo>
                <a:lnTo>
                  <a:pt x="257556" y="128777"/>
                </a:lnTo>
                <a:lnTo>
                  <a:pt x="247435" y="78652"/>
                </a:lnTo>
                <a:lnTo>
                  <a:pt x="219836" y="37718"/>
                </a:lnTo>
                <a:lnTo>
                  <a:pt x="178903" y="10120"/>
                </a:lnTo>
                <a:lnTo>
                  <a:pt x="128778" y="0"/>
                </a:lnTo>
                <a:close/>
              </a:path>
            </a:pathLst>
          </a:custGeom>
          <a:solidFill>
            <a:schemeClr val="accent3"/>
          </a:solidFill>
        </p:spPr>
        <p:txBody>
          <a:bodyPr wrap="square" lIns="0" tIns="0" rIns="0" bIns="0" rtlCol="0" anchor="ctr"/>
          <a:lstStyle/>
          <a:p>
            <a:pPr marL="12700" marR="0" lvl="0" indent="0" algn="ctr" defTabSz="914400" rtl="0" eaLnBrk="1" fontAlgn="auto" latinLnBrk="0" hangingPunct="1">
              <a:lnSpc>
                <a:spcPct val="100000"/>
              </a:lnSpc>
              <a:spcBef>
                <a:spcPts val="105"/>
              </a:spcBef>
              <a:spcAft>
                <a:spcPts val="0"/>
              </a:spcAft>
              <a:buClrTx/>
              <a:buSzTx/>
              <a:buFontTx/>
              <a:buNone/>
              <a:tabLst/>
              <a:defRPr/>
            </a:pPr>
            <a:r>
              <a:rPr kumimoji="0" lang="en-US" sz="1050" b="1" i="0" u="none" strike="noStrike" kern="1200" cap="none" spc="0" normalizeH="0" baseline="0" noProof="0" dirty="0">
                <a:ln>
                  <a:noFill/>
                </a:ln>
                <a:solidFill>
                  <a:srgbClr val="FFFFFF"/>
                </a:solidFill>
                <a:effectLst/>
                <a:uLnTx/>
                <a:uFillTx/>
                <a:latin typeface="Segoe UI"/>
                <a:ea typeface="+mn-ea"/>
                <a:cs typeface="Segoe UI"/>
              </a:rPr>
              <a:t>3</a:t>
            </a:r>
            <a:endParaRPr kumimoji="0" lang="en-US" sz="1050" b="0" i="0" u="none" strike="noStrike" kern="1200" cap="none" spc="0" normalizeH="0" baseline="0" noProof="0" dirty="0">
              <a:ln>
                <a:noFill/>
              </a:ln>
              <a:solidFill>
                <a:prstClr val="black"/>
              </a:solidFill>
              <a:effectLst/>
              <a:uLnTx/>
              <a:uFillTx/>
              <a:latin typeface="Segoe UI"/>
              <a:ea typeface="+mn-ea"/>
              <a:cs typeface="Segoe UI"/>
            </a:endParaRPr>
          </a:p>
        </p:txBody>
      </p:sp>
      <p:sp>
        <p:nvSpPr>
          <p:cNvPr id="3" name="Slide Number Placeholder 2">
            <a:extLst>
              <a:ext uri="{FF2B5EF4-FFF2-40B4-BE49-F238E27FC236}">
                <a16:creationId xmlns:a16="http://schemas.microsoft.com/office/drawing/2014/main" id="{17D74D19-4745-407B-9329-60627FD1F7A0}"/>
              </a:ext>
            </a:extLst>
          </p:cNvPr>
          <p:cNvSpPr>
            <a:spLocks noGrp="1"/>
          </p:cNvSpPr>
          <p:nvPr>
            <p:ph type="sldNum" sz="quarter" idx="4"/>
          </p:nvPr>
        </p:nvSpPr>
        <p:spPr/>
        <p:txBody>
          <a:bodyPr/>
          <a:lstStyle/>
          <a:p>
            <a:fld id="{5D2F3693-3E64-EA49-9E40-0333868C2033}" type="slidenum">
              <a:rPr lang="en-US" smtClean="0"/>
              <a:pPr/>
              <a:t>63</a:t>
            </a:fld>
            <a:r>
              <a:rPr lang="en-US" dirty="0"/>
              <a:t> of 108</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Content Placeholder 26">
            <a:extLst>
              <a:ext uri="{FF2B5EF4-FFF2-40B4-BE49-F238E27FC236}">
                <a16:creationId xmlns:a16="http://schemas.microsoft.com/office/drawing/2014/main" id="{68A6D691-6B3B-42BE-A7EB-055A02AAA09B}"/>
              </a:ext>
            </a:extLst>
          </p:cNvPr>
          <p:cNvSpPr>
            <a:spLocks noGrp="1"/>
          </p:cNvSpPr>
          <p:nvPr>
            <p:ph idx="1"/>
          </p:nvPr>
        </p:nvSpPr>
        <p:spPr/>
        <p:txBody>
          <a:bodyPr/>
          <a:lstStyle/>
          <a:p>
            <a:r>
              <a:rPr lang="en-US" dirty="0"/>
              <a:t>Section 13 of the FINTEPLA PI describes the results of nonclinical toxicology studies designed to assess the potential for </a:t>
            </a:r>
            <a:r>
              <a:rPr lang="en-US" b="1" dirty="0">
                <a:solidFill>
                  <a:schemeClr val="tx2"/>
                </a:solidFill>
              </a:rPr>
              <a:t>carcinogenesis, mutagenesis,</a:t>
            </a:r>
            <a:r>
              <a:rPr lang="en-US" dirty="0"/>
              <a:t> or impairment of fertility with fenfluramine. No studies have been conducted to assess the carcinogenic potential of fenfluramine. Fertility studies in rats revealed a decrease in fertility at a fenfluramine dose of 20 mg/kg/day. </a:t>
            </a:r>
          </a:p>
          <a:p>
            <a:endParaRPr lang="en-US" dirty="0"/>
          </a:p>
        </p:txBody>
      </p:sp>
      <p:pic>
        <p:nvPicPr>
          <p:cNvPr id="30" name="Picture Placeholder 29">
            <a:extLst>
              <a:ext uri="{FF2B5EF4-FFF2-40B4-BE49-F238E27FC236}">
                <a16:creationId xmlns:a16="http://schemas.microsoft.com/office/drawing/2014/main" id="{67977B32-ECF6-41F7-B12E-07E0E7DA5A47}"/>
              </a:ext>
            </a:extLst>
          </p:cNvPr>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352" r="352"/>
          <a:stretch/>
        </p:blipFill>
        <p:spPr>
          <a:xfrm>
            <a:off x="311426" y="470450"/>
            <a:ext cx="4416552" cy="5756108"/>
          </a:xfrm>
        </p:spPr>
      </p:pic>
      <p:sp>
        <p:nvSpPr>
          <p:cNvPr id="46" name="Green Box">
            <a:extLst>
              <a:ext uri="{FF2B5EF4-FFF2-40B4-BE49-F238E27FC236}">
                <a16:creationId xmlns:a16="http://schemas.microsoft.com/office/drawing/2014/main" id="{3998245B-F7DB-4282-A375-90F3911E7641}"/>
              </a:ext>
            </a:extLst>
          </p:cNvPr>
          <p:cNvSpPr txBox="1"/>
          <p:nvPr/>
        </p:nvSpPr>
        <p:spPr>
          <a:xfrm>
            <a:off x="727644" y="978976"/>
            <a:ext cx="3556121" cy="2207844"/>
          </a:xfrm>
          <a:prstGeom prst="rect">
            <a:avLst/>
          </a:prstGeom>
          <a:noFill/>
          <a:ln w="25400">
            <a:solidFill>
              <a:srgbClr val="4B8B2B"/>
            </a:solidFill>
          </a:ln>
        </p:spPr>
        <p:txBody>
          <a:bodyPr vert="horz" wrap="square" lIns="0" tIns="40640" rIns="0" bIns="0" rtlCol="0">
            <a:noAutofit/>
          </a:bodyPr>
          <a:lstStyle/>
          <a:p>
            <a:pPr>
              <a:lnSpc>
                <a:spcPct val="100000"/>
              </a:lnSpc>
              <a:spcBef>
                <a:spcPts val="320"/>
              </a:spcBef>
            </a:pPr>
            <a:endParaRPr sz="1050" dirty="0">
              <a:latin typeface="Segoe UI"/>
              <a:cs typeface="Segoe UI"/>
            </a:endParaRPr>
          </a:p>
        </p:txBody>
      </p:sp>
      <p:sp>
        <p:nvSpPr>
          <p:cNvPr id="47" name="#1">
            <a:extLst>
              <a:ext uri="{FF2B5EF4-FFF2-40B4-BE49-F238E27FC236}">
                <a16:creationId xmlns:a16="http://schemas.microsoft.com/office/drawing/2014/main" id="{D862320D-1655-42A3-B60F-A078BDAE2B17}"/>
              </a:ext>
            </a:extLst>
          </p:cNvPr>
          <p:cNvSpPr/>
          <p:nvPr/>
        </p:nvSpPr>
        <p:spPr>
          <a:xfrm>
            <a:off x="588222" y="1018460"/>
            <a:ext cx="257810" cy="257810"/>
          </a:xfrm>
          <a:custGeom>
            <a:avLst/>
            <a:gdLst/>
            <a:ahLst/>
            <a:cxnLst/>
            <a:rect l="l" t="t" r="r" b="b"/>
            <a:pathLst>
              <a:path w="257810" h="257809">
                <a:moveTo>
                  <a:pt x="128778" y="0"/>
                </a:moveTo>
                <a:lnTo>
                  <a:pt x="78652" y="10120"/>
                </a:lnTo>
                <a:lnTo>
                  <a:pt x="37719" y="37718"/>
                </a:lnTo>
                <a:lnTo>
                  <a:pt x="10120" y="78652"/>
                </a:lnTo>
                <a:lnTo>
                  <a:pt x="0" y="128777"/>
                </a:lnTo>
                <a:lnTo>
                  <a:pt x="10120" y="178903"/>
                </a:lnTo>
                <a:lnTo>
                  <a:pt x="37719" y="219836"/>
                </a:lnTo>
                <a:lnTo>
                  <a:pt x="78652" y="247435"/>
                </a:lnTo>
                <a:lnTo>
                  <a:pt x="128778" y="257555"/>
                </a:lnTo>
                <a:lnTo>
                  <a:pt x="178903" y="247435"/>
                </a:lnTo>
                <a:lnTo>
                  <a:pt x="219837" y="219836"/>
                </a:lnTo>
                <a:lnTo>
                  <a:pt x="247435" y="178903"/>
                </a:lnTo>
                <a:lnTo>
                  <a:pt x="257556" y="128777"/>
                </a:lnTo>
                <a:lnTo>
                  <a:pt x="247435" y="78652"/>
                </a:lnTo>
                <a:lnTo>
                  <a:pt x="219836" y="37718"/>
                </a:lnTo>
                <a:lnTo>
                  <a:pt x="178903" y="10120"/>
                </a:lnTo>
                <a:lnTo>
                  <a:pt x="128778" y="0"/>
                </a:lnTo>
                <a:close/>
              </a:path>
            </a:pathLst>
          </a:custGeom>
          <a:solidFill>
            <a:srgbClr val="4B8B2B"/>
          </a:solidFill>
        </p:spPr>
        <p:txBody>
          <a:bodyPr wrap="square" lIns="0" tIns="0" rIns="0" bIns="0" rtlCol="0" anchor="ctr"/>
          <a:lstStyle/>
          <a:p>
            <a:pPr marL="12700" marR="0" lvl="0" indent="0" algn="ctr" defTabSz="914400" rtl="0" eaLnBrk="1" fontAlgn="auto" latinLnBrk="0" hangingPunct="1">
              <a:lnSpc>
                <a:spcPct val="100000"/>
              </a:lnSpc>
              <a:spcBef>
                <a:spcPts val="105"/>
              </a:spcBef>
              <a:spcAft>
                <a:spcPts val="0"/>
              </a:spcAft>
              <a:buClrTx/>
              <a:buSzTx/>
              <a:buFontTx/>
              <a:buNone/>
              <a:tabLst/>
              <a:defRPr/>
            </a:pPr>
            <a:r>
              <a:rPr kumimoji="0" lang="en-US" sz="1050" b="1" i="0" u="none" strike="noStrike" kern="1200" cap="none" spc="0" normalizeH="0" baseline="0" noProof="0" dirty="0">
                <a:ln>
                  <a:noFill/>
                </a:ln>
                <a:solidFill>
                  <a:srgbClr val="FFFFFF"/>
                </a:solidFill>
                <a:effectLst/>
                <a:uLnTx/>
                <a:uFillTx/>
                <a:latin typeface="Segoe UI"/>
                <a:ea typeface="+mn-ea"/>
                <a:cs typeface="Segoe UI"/>
              </a:rPr>
              <a:t>1</a:t>
            </a:r>
            <a:endParaRPr kumimoji="0" lang="en-US" sz="1050" b="0" i="0" u="none" strike="noStrike" kern="1200" cap="none" spc="0" normalizeH="0" baseline="0" noProof="0" dirty="0">
              <a:ln>
                <a:noFill/>
              </a:ln>
              <a:solidFill>
                <a:prstClr val="black"/>
              </a:solidFill>
              <a:effectLst/>
              <a:uLnTx/>
              <a:uFillTx/>
              <a:latin typeface="Segoe UI"/>
              <a:ea typeface="+mn-ea"/>
              <a:cs typeface="Segoe UI"/>
            </a:endParaRPr>
          </a:p>
        </p:txBody>
      </p:sp>
      <p:sp>
        <p:nvSpPr>
          <p:cNvPr id="3" name="Slide Number Placeholder 2">
            <a:extLst>
              <a:ext uri="{FF2B5EF4-FFF2-40B4-BE49-F238E27FC236}">
                <a16:creationId xmlns:a16="http://schemas.microsoft.com/office/drawing/2014/main" id="{AD401E70-95D0-4747-808E-622C39BFF98E}"/>
              </a:ext>
            </a:extLst>
          </p:cNvPr>
          <p:cNvSpPr>
            <a:spLocks noGrp="1"/>
          </p:cNvSpPr>
          <p:nvPr>
            <p:ph type="sldNum" sz="quarter" idx="4"/>
          </p:nvPr>
        </p:nvSpPr>
        <p:spPr/>
        <p:txBody>
          <a:bodyPr/>
          <a:lstStyle/>
          <a:p>
            <a:fld id="{5D2F3693-3E64-EA49-9E40-0333868C2033}" type="slidenum">
              <a:rPr lang="en-US" smtClean="0"/>
              <a:pPr/>
              <a:t>64</a:t>
            </a:fld>
            <a:r>
              <a:rPr lang="en-US" dirty="0"/>
              <a:t> of 108</a:t>
            </a:r>
          </a:p>
        </p:txBody>
      </p:sp>
    </p:spTree>
    <p:extLst>
      <p:ext uri="{BB962C8B-B14F-4D97-AF65-F5344CB8AC3E}">
        <p14:creationId xmlns:p14="http://schemas.microsoft.com/office/powerpoint/2010/main" val="312873279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29">
            <a:extLst>
              <a:ext uri="{FF2B5EF4-FFF2-40B4-BE49-F238E27FC236}">
                <a16:creationId xmlns:a16="http://schemas.microsoft.com/office/drawing/2014/main" id="{B67D076D-1854-4189-BD20-853B9BD3EE68}"/>
              </a:ext>
            </a:extLst>
          </p:cNvPr>
          <p:cNvSpPr>
            <a:spLocks noGrp="1"/>
          </p:cNvSpPr>
          <p:nvPr>
            <p:ph type="title"/>
          </p:nvPr>
        </p:nvSpPr>
        <p:spPr>
          <a:xfrm>
            <a:off x="284480" y="484632"/>
            <a:ext cx="8585200" cy="621792"/>
          </a:xfrm>
        </p:spPr>
        <p:txBody>
          <a:bodyPr/>
          <a:lstStyle/>
          <a:p>
            <a:r>
              <a:rPr lang="en-US" dirty="0"/>
              <a:t>Take Home Points</a:t>
            </a:r>
          </a:p>
        </p:txBody>
      </p:sp>
      <p:sp>
        <p:nvSpPr>
          <p:cNvPr id="31" name="Content Placeholder 30">
            <a:extLst>
              <a:ext uri="{FF2B5EF4-FFF2-40B4-BE49-F238E27FC236}">
                <a16:creationId xmlns:a16="http://schemas.microsoft.com/office/drawing/2014/main" id="{623602F2-4E66-42E7-9152-FD04E3833B1A}"/>
              </a:ext>
            </a:extLst>
          </p:cNvPr>
          <p:cNvSpPr>
            <a:spLocks noGrp="1"/>
          </p:cNvSpPr>
          <p:nvPr>
            <p:ph idx="1"/>
          </p:nvPr>
        </p:nvSpPr>
        <p:spPr>
          <a:xfrm>
            <a:off x="284479" y="1066800"/>
            <a:ext cx="8590579" cy="5212080"/>
          </a:xfrm>
        </p:spPr>
        <p:txBody>
          <a:bodyPr>
            <a:normAutofit/>
          </a:bodyPr>
          <a:lstStyle/>
          <a:p>
            <a:r>
              <a:rPr lang="en-US" dirty="0"/>
              <a:t>FINTEPLA is an oral solution that contains 2.2 mg/mL of fenfluramine, equivalent to 2.5 mg/mL of the hydrochloride salt</a:t>
            </a:r>
          </a:p>
          <a:p>
            <a:r>
              <a:rPr lang="en-US" dirty="0"/>
              <a:t>The precise mechanism by which fenfluramine exerts its therapeutic effects in the treatment of seizures associated with DS and LGS are unknown; fenfluramine and the metabolite, norfenfluramine, exhibit agonist activity at serotonin 5HT-2 receptors</a:t>
            </a:r>
          </a:p>
          <a:p>
            <a:r>
              <a:rPr lang="en-US" dirty="0"/>
              <a:t>FINTEPLA did not prolong the QT interval when given at 4 times the maximum recommended dose in an adult population</a:t>
            </a:r>
          </a:p>
          <a:p>
            <a:r>
              <a:rPr lang="en-US" dirty="0"/>
              <a:t>The time to maximum plasma concentration (T</a:t>
            </a:r>
            <a:r>
              <a:rPr lang="en-US" baseline="-25000" dirty="0"/>
              <a:t>max</a:t>
            </a:r>
            <a:r>
              <a:rPr lang="en-US" dirty="0"/>
              <a:t>) for fenfluramine is 3 to 5 hours at steady state</a:t>
            </a:r>
          </a:p>
          <a:p>
            <a:r>
              <a:rPr lang="en-US" dirty="0"/>
              <a:t>The absolute bioavailability of fenfluramine is approximately 68% to 74%</a:t>
            </a:r>
          </a:p>
          <a:p>
            <a:r>
              <a:rPr lang="en-US" dirty="0"/>
              <a:t>Food does not affect the pharmacokinetics of fenfluramine or norfenfluramine</a:t>
            </a:r>
          </a:p>
          <a:p>
            <a:r>
              <a:rPr lang="en-US" dirty="0"/>
              <a:t>In healthy individuals, the elimination half-life of fenfluramine was 20 hours following oral administration</a:t>
            </a:r>
          </a:p>
          <a:p>
            <a:r>
              <a:rPr lang="en-US" dirty="0"/>
              <a:t>Over 90% of the orally administered fenfluramine dose is excreted in the urine; less than 5% is excreted in the feces</a:t>
            </a:r>
          </a:p>
          <a:p>
            <a:r>
              <a:rPr lang="en-US" dirty="0"/>
              <a:t>The effect of age, sex, race, and body weight had no clinically meaningful effect on fenfluramine pharmacokinetics</a:t>
            </a:r>
          </a:p>
          <a:p>
            <a:r>
              <a:rPr lang="en-US" dirty="0"/>
              <a:t>Fenfluramine is primarily metabolized by CYP1A2, CYP2B6, and CYP2D6 in vitro; other CYP enzymes involved to a minor extent are CYP2C9, CYP2C19, and CYP3A4/5</a:t>
            </a:r>
          </a:p>
          <a:p>
            <a:r>
              <a:rPr lang="en-US" dirty="0"/>
              <a:t>An increase in the dose of FINTEPLA may be necessary when </a:t>
            </a:r>
            <a:r>
              <a:rPr lang="en-US" dirty="0" err="1"/>
              <a:t>coadministered</a:t>
            </a:r>
            <a:r>
              <a:rPr lang="en-US" dirty="0"/>
              <a:t> with strong </a:t>
            </a:r>
            <a:r>
              <a:rPr lang="en-US" dirty="0" err="1"/>
              <a:t>CYP1A2</a:t>
            </a:r>
            <a:r>
              <a:rPr lang="en-US" dirty="0"/>
              <a:t>, </a:t>
            </a:r>
            <a:r>
              <a:rPr lang="en-US" dirty="0" err="1"/>
              <a:t>CYP2B6</a:t>
            </a:r>
            <a:r>
              <a:rPr lang="en-US" dirty="0"/>
              <a:t>, or </a:t>
            </a:r>
            <a:r>
              <a:rPr lang="en-US" dirty="0" err="1"/>
              <a:t>CYP3A</a:t>
            </a:r>
            <a:r>
              <a:rPr lang="en-US" dirty="0"/>
              <a:t> inducers such as rifampin</a:t>
            </a:r>
          </a:p>
        </p:txBody>
      </p:sp>
      <p:sp>
        <p:nvSpPr>
          <p:cNvPr id="3" name="Slide Number Placeholder 2">
            <a:extLst>
              <a:ext uri="{FF2B5EF4-FFF2-40B4-BE49-F238E27FC236}">
                <a16:creationId xmlns:a16="http://schemas.microsoft.com/office/drawing/2014/main" id="{07C1254F-4069-474F-BA2A-6C0B364E3799}"/>
              </a:ext>
            </a:extLst>
          </p:cNvPr>
          <p:cNvSpPr>
            <a:spLocks noGrp="1"/>
          </p:cNvSpPr>
          <p:nvPr>
            <p:ph type="sldNum" sz="quarter" idx="4"/>
          </p:nvPr>
        </p:nvSpPr>
        <p:spPr/>
        <p:txBody>
          <a:bodyPr/>
          <a:lstStyle/>
          <a:p>
            <a:fld id="{5D2F3693-3E64-EA49-9E40-0333868C2033}" type="slidenum">
              <a:rPr lang="en-US" smtClean="0"/>
              <a:pPr/>
              <a:t>65</a:t>
            </a:fld>
            <a:r>
              <a:rPr lang="en-US" dirty="0"/>
              <a:t> of 108</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Content Placeholder 56">
            <a:extLst>
              <a:ext uri="{FF2B5EF4-FFF2-40B4-BE49-F238E27FC236}">
                <a16:creationId xmlns:a16="http://schemas.microsoft.com/office/drawing/2014/main" id="{38AAC59A-C6CE-40C0-8489-6ED1BD20BEE3}"/>
              </a:ext>
            </a:extLst>
          </p:cNvPr>
          <p:cNvSpPr>
            <a:spLocks noGrp="1"/>
          </p:cNvSpPr>
          <p:nvPr>
            <p:ph idx="1"/>
          </p:nvPr>
        </p:nvSpPr>
        <p:spPr>
          <a:xfrm>
            <a:off x="284480" y="1434568"/>
            <a:ext cx="8585200" cy="4844311"/>
          </a:xfrm>
        </p:spPr>
        <p:txBody>
          <a:bodyPr/>
          <a:lstStyle/>
          <a:p>
            <a:r>
              <a:rPr lang="en-US" dirty="0"/>
              <a:t>FINTEPLA contains	__________________ of fenfluramine.</a:t>
            </a:r>
          </a:p>
          <a:p>
            <a:pPr lvl="1"/>
            <a:r>
              <a:rPr lang="en-US" dirty="0"/>
              <a:t>1.5 mg/mL</a:t>
            </a:r>
          </a:p>
          <a:p>
            <a:pPr lvl="1"/>
            <a:r>
              <a:rPr lang="en-US" dirty="0"/>
              <a:t>2.2 mg/mL</a:t>
            </a:r>
          </a:p>
          <a:p>
            <a:pPr lvl="1"/>
            <a:r>
              <a:rPr lang="en-US" dirty="0"/>
              <a:t>3.8 mg/mL</a:t>
            </a:r>
          </a:p>
          <a:p>
            <a:pPr lvl="1"/>
            <a:r>
              <a:rPr lang="en-US" dirty="0"/>
              <a:t>4.7 mg/mL</a:t>
            </a:r>
          </a:p>
        </p:txBody>
      </p:sp>
      <p:sp>
        <p:nvSpPr>
          <p:cNvPr id="59" name="Title 58">
            <a:extLst>
              <a:ext uri="{FF2B5EF4-FFF2-40B4-BE49-F238E27FC236}">
                <a16:creationId xmlns:a16="http://schemas.microsoft.com/office/drawing/2014/main" id="{A7179F2D-88AF-4194-8C68-B015B83C5276}"/>
              </a:ext>
            </a:extLst>
          </p:cNvPr>
          <p:cNvSpPr>
            <a:spLocks noGrp="1"/>
          </p:cNvSpPr>
          <p:nvPr>
            <p:ph type="title"/>
          </p:nvPr>
        </p:nvSpPr>
        <p:spPr>
          <a:xfrm>
            <a:off x="980107" y="636104"/>
            <a:ext cx="6557207" cy="715618"/>
          </a:xfrm>
        </p:spPr>
        <p:txBody>
          <a:bodyPr/>
          <a:lstStyle/>
          <a:p>
            <a:r>
              <a:rPr lang="en-US" dirty="0"/>
              <a:t>Knowledge Check</a:t>
            </a:r>
          </a:p>
        </p:txBody>
      </p:sp>
      <p:sp>
        <p:nvSpPr>
          <p:cNvPr id="62" name="object 32">
            <a:extLst>
              <a:ext uri="{FF2B5EF4-FFF2-40B4-BE49-F238E27FC236}">
                <a16:creationId xmlns:a16="http://schemas.microsoft.com/office/drawing/2014/main" id="{7B2E3AA1-F595-4484-96BD-9590CA97B0BD}"/>
              </a:ext>
            </a:extLst>
          </p:cNvPr>
          <p:cNvSpPr txBox="1"/>
          <p:nvPr/>
        </p:nvSpPr>
        <p:spPr>
          <a:xfrm>
            <a:off x="561678" y="2422325"/>
            <a:ext cx="163195" cy="203200"/>
          </a:xfrm>
          <a:prstGeom prst="rect">
            <a:avLst/>
          </a:prstGeom>
        </p:spPr>
        <p:txBody>
          <a:bodyPr vert="horz" wrap="square" lIns="0" tIns="0" rIns="0" bIns="0" rtlCol="0">
            <a:spAutoFit/>
          </a:bodyPr>
          <a:lstStyle/>
          <a:p>
            <a:pPr>
              <a:lnSpc>
                <a:spcPts val="1585"/>
              </a:lnSpc>
            </a:pPr>
            <a:r>
              <a:rPr sz="1450" spc="-10" dirty="0">
                <a:solidFill>
                  <a:srgbClr val="4B8B2B"/>
                </a:solidFill>
                <a:latin typeface="Wingdings"/>
                <a:cs typeface="Wingdings"/>
              </a:rPr>
              <a:t></a:t>
            </a:r>
            <a:endParaRPr sz="1450">
              <a:latin typeface="Wingdings"/>
              <a:cs typeface="Wingdings"/>
            </a:endParaRPr>
          </a:p>
        </p:txBody>
      </p:sp>
      <p:sp>
        <p:nvSpPr>
          <p:cNvPr id="63" name="object 33">
            <a:extLst>
              <a:ext uri="{FF2B5EF4-FFF2-40B4-BE49-F238E27FC236}">
                <a16:creationId xmlns:a16="http://schemas.microsoft.com/office/drawing/2014/main" id="{5A7D7BFC-3DD4-412F-99C3-E0111FBDDA98}"/>
              </a:ext>
            </a:extLst>
          </p:cNvPr>
          <p:cNvSpPr txBox="1"/>
          <p:nvPr/>
        </p:nvSpPr>
        <p:spPr>
          <a:xfrm>
            <a:off x="561678" y="2940485"/>
            <a:ext cx="163195" cy="203200"/>
          </a:xfrm>
          <a:prstGeom prst="rect">
            <a:avLst/>
          </a:prstGeom>
        </p:spPr>
        <p:txBody>
          <a:bodyPr vert="horz" wrap="square" lIns="0" tIns="0" rIns="0" bIns="0" rtlCol="0">
            <a:spAutoFit/>
          </a:bodyPr>
          <a:lstStyle/>
          <a:p>
            <a:pPr>
              <a:lnSpc>
                <a:spcPts val="1585"/>
              </a:lnSpc>
            </a:pPr>
            <a:r>
              <a:rPr sz="1450" spc="-10" dirty="0">
                <a:solidFill>
                  <a:srgbClr val="4B8B2B"/>
                </a:solidFill>
                <a:latin typeface="Wingdings"/>
                <a:cs typeface="Wingdings"/>
              </a:rPr>
              <a:t></a:t>
            </a:r>
            <a:endParaRPr sz="1450">
              <a:latin typeface="Wingdings"/>
              <a:cs typeface="Wingdings"/>
            </a:endParaRPr>
          </a:p>
        </p:txBody>
      </p:sp>
      <p:sp>
        <p:nvSpPr>
          <p:cNvPr id="64" name="object 34">
            <a:extLst>
              <a:ext uri="{FF2B5EF4-FFF2-40B4-BE49-F238E27FC236}">
                <a16:creationId xmlns:a16="http://schemas.microsoft.com/office/drawing/2014/main" id="{A3510D38-7BA2-464E-A8EF-E94823BB77C2}"/>
              </a:ext>
            </a:extLst>
          </p:cNvPr>
          <p:cNvSpPr txBox="1"/>
          <p:nvPr/>
        </p:nvSpPr>
        <p:spPr>
          <a:xfrm>
            <a:off x="561678" y="3458645"/>
            <a:ext cx="163195" cy="203200"/>
          </a:xfrm>
          <a:prstGeom prst="rect">
            <a:avLst/>
          </a:prstGeom>
        </p:spPr>
        <p:txBody>
          <a:bodyPr vert="horz" wrap="square" lIns="0" tIns="0" rIns="0" bIns="0" rtlCol="0">
            <a:spAutoFit/>
          </a:bodyPr>
          <a:lstStyle/>
          <a:p>
            <a:pPr>
              <a:lnSpc>
                <a:spcPts val="1585"/>
              </a:lnSpc>
            </a:pPr>
            <a:r>
              <a:rPr sz="1450" spc="-10" dirty="0">
                <a:solidFill>
                  <a:srgbClr val="4B8B2B"/>
                </a:solidFill>
                <a:latin typeface="Wingdings"/>
                <a:cs typeface="Wingdings"/>
              </a:rPr>
              <a:t></a:t>
            </a:r>
            <a:endParaRPr sz="1450">
              <a:latin typeface="Wingdings"/>
              <a:cs typeface="Wingdings"/>
            </a:endParaRPr>
          </a:p>
        </p:txBody>
      </p:sp>
      <p:sp>
        <p:nvSpPr>
          <p:cNvPr id="65" name="object 35">
            <a:extLst>
              <a:ext uri="{FF2B5EF4-FFF2-40B4-BE49-F238E27FC236}">
                <a16:creationId xmlns:a16="http://schemas.microsoft.com/office/drawing/2014/main" id="{6837F4F8-C667-4642-85E9-DC4CD140DAB3}"/>
              </a:ext>
            </a:extLst>
          </p:cNvPr>
          <p:cNvSpPr txBox="1"/>
          <p:nvPr/>
        </p:nvSpPr>
        <p:spPr>
          <a:xfrm>
            <a:off x="561678" y="3976805"/>
            <a:ext cx="163195" cy="203200"/>
          </a:xfrm>
          <a:prstGeom prst="rect">
            <a:avLst/>
          </a:prstGeom>
        </p:spPr>
        <p:txBody>
          <a:bodyPr vert="horz" wrap="square" lIns="0" tIns="0" rIns="0" bIns="0" rtlCol="0">
            <a:spAutoFit/>
          </a:bodyPr>
          <a:lstStyle/>
          <a:p>
            <a:pPr>
              <a:lnSpc>
                <a:spcPts val="1585"/>
              </a:lnSpc>
            </a:pPr>
            <a:r>
              <a:rPr sz="1450" spc="-10" dirty="0">
                <a:solidFill>
                  <a:srgbClr val="4B8B2B"/>
                </a:solidFill>
                <a:latin typeface="Wingdings"/>
                <a:cs typeface="Wingdings"/>
              </a:rPr>
              <a:t></a:t>
            </a:r>
            <a:endParaRPr sz="1450">
              <a:latin typeface="Wingdings"/>
              <a:cs typeface="Wingdings"/>
            </a:endParaRPr>
          </a:p>
        </p:txBody>
      </p:sp>
      <p:sp>
        <p:nvSpPr>
          <p:cNvPr id="66" name="object 38">
            <a:extLst>
              <a:ext uri="{FF2B5EF4-FFF2-40B4-BE49-F238E27FC236}">
                <a16:creationId xmlns:a16="http://schemas.microsoft.com/office/drawing/2014/main" id="{F939E82A-DDAC-4474-A2B1-CD69D25C6E85}"/>
              </a:ext>
            </a:extLst>
          </p:cNvPr>
          <p:cNvSpPr/>
          <p:nvPr/>
        </p:nvSpPr>
        <p:spPr>
          <a:xfrm>
            <a:off x="381215" y="2283194"/>
            <a:ext cx="479425" cy="401955"/>
          </a:xfrm>
          <a:custGeom>
            <a:avLst/>
            <a:gdLst/>
            <a:ahLst/>
            <a:cxnLst/>
            <a:rect l="l" t="t" r="r" b="b"/>
            <a:pathLst>
              <a:path w="479425" h="401954">
                <a:moveTo>
                  <a:pt x="478867" y="0"/>
                </a:moveTo>
                <a:lnTo>
                  <a:pt x="0" y="0"/>
                </a:lnTo>
                <a:lnTo>
                  <a:pt x="0" y="401906"/>
                </a:lnTo>
                <a:lnTo>
                  <a:pt x="478867" y="401906"/>
                </a:lnTo>
                <a:lnTo>
                  <a:pt x="478867" y="0"/>
                </a:lnTo>
                <a:close/>
              </a:path>
            </a:pathLst>
          </a:custGeom>
          <a:solidFill>
            <a:srgbClr val="FFFFFF"/>
          </a:solidFill>
        </p:spPr>
        <p:txBody>
          <a:bodyPr wrap="square" lIns="0" tIns="0" rIns="0" bIns="0" rtlCol="0"/>
          <a:lstStyle/>
          <a:p>
            <a:endParaRPr/>
          </a:p>
        </p:txBody>
      </p:sp>
      <p:grpSp>
        <p:nvGrpSpPr>
          <p:cNvPr id="67" name="object 39">
            <a:extLst>
              <a:ext uri="{FF2B5EF4-FFF2-40B4-BE49-F238E27FC236}">
                <a16:creationId xmlns:a16="http://schemas.microsoft.com/office/drawing/2014/main" id="{4555A4AD-F4CF-4BD9-B298-E8680EF1D90F}"/>
              </a:ext>
            </a:extLst>
          </p:cNvPr>
          <p:cNvGrpSpPr/>
          <p:nvPr/>
        </p:nvGrpSpPr>
        <p:grpSpPr>
          <a:xfrm>
            <a:off x="393915" y="2295894"/>
            <a:ext cx="454025" cy="376555"/>
            <a:chOff x="286339" y="3142448"/>
            <a:chExt cx="454025" cy="376555"/>
          </a:xfrm>
        </p:grpSpPr>
        <p:sp>
          <p:nvSpPr>
            <p:cNvPr id="68" name="object 40">
              <a:extLst>
                <a:ext uri="{FF2B5EF4-FFF2-40B4-BE49-F238E27FC236}">
                  <a16:creationId xmlns:a16="http://schemas.microsoft.com/office/drawing/2014/main" id="{F529DCEA-6F6C-4BB6-AC22-309D81651B02}"/>
                </a:ext>
              </a:extLst>
            </p:cNvPr>
            <p:cNvSpPr/>
            <p:nvPr/>
          </p:nvSpPr>
          <p:spPr>
            <a:xfrm>
              <a:off x="286339" y="3142448"/>
              <a:ext cx="454025" cy="376555"/>
            </a:xfrm>
            <a:custGeom>
              <a:avLst/>
              <a:gdLst/>
              <a:ahLst/>
              <a:cxnLst/>
              <a:rect l="l" t="t" r="r" b="b"/>
              <a:pathLst>
                <a:path w="454025" h="376554">
                  <a:moveTo>
                    <a:pt x="453467" y="0"/>
                  </a:moveTo>
                  <a:lnTo>
                    <a:pt x="0" y="0"/>
                  </a:lnTo>
                  <a:lnTo>
                    <a:pt x="0" y="376506"/>
                  </a:lnTo>
                  <a:lnTo>
                    <a:pt x="12700" y="363806"/>
                  </a:lnTo>
                  <a:lnTo>
                    <a:pt x="12700" y="12700"/>
                  </a:lnTo>
                  <a:lnTo>
                    <a:pt x="440767" y="12700"/>
                  </a:lnTo>
                  <a:lnTo>
                    <a:pt x="453467" y="0"/>
                  </a:lnTo>
                  <a:close/>
                </a:path>
              </a:pathLst>
            </a:custGeom>
            <a:solidFill>
              <a:srgbClr val="7F7F7F"/>
            </a:solidFill>
          </p:spPr>
          <p:txBody>
            <a:bodyPr wrap="square" lIns="0" tIns="0" rIns="0" bIns="0" rtlCol="0"/>
            <a:lstStyle/>
            <a:p>
              <a:endParaRPr/>
            </a:p>
          </p:txBody>
        </p:sp>
        <p:sp>
          <p:nvSpPr>
            <p:cNvPr id="69" name="object 41">
              <a:extLst>
                <a:ext uri="{FF2B5EF4-FFF2-40B4-BE49-F238E27FC236}">
                  <a16:creationId xmlns:a16="http://schemas.microsoft.com/office/drawing/2014/main" id="{0F1D28BA-6D03-4E5A-9A57-842A94EAED24}"/>
                </a:ext>
              </a:extLst>
            </p:cNvPr>
            <p:cNvSpPr/>
            <p:nvPr/>
          </p:nvSpPr>
          <p:spPr>
            <a:xfrm>
              <a:off x="286339" y="3142448"/>
              <a:ext cx="454025" cy="376555"/>
            </a:xfrm>
            <a:custGeom>
              <a:avLst/>
              <a:gdLst/>
              <a:ahLst/>
              <a:cxnLst/>
              <a:rect l="l" t="t" r="r" b="b"/>
              <a:pathLst>
                <a:path w="454025" h="376554">
                  <a:moveTo>
                    <a:pt x="453467" y="0"/>
                  </a:moveTo>
                  <a:lnTo>
                    <a:pt x="440767" y="12700"/>
                  </a:lnTo>
                  <a:lnTo>
                    <a:pt x="440767" y="363806"/>
                  </a:lnTo>
                  <a:lnTo>
                    <a:pt x="12700" y="363806"/>
                  </a:lnTo>
                  <a:lnTo>
                    <a:pt x="0" y="376506"/>
                  </a:lnTo>
                  <a:lnTo>
                    <a:pt x="453467" y="376506"/>
                  </a:lnTo>
                  <a:lnTo>
                    <a:pt x="453467" y="0"/>
                  </a:lnTo>
                  <a:close/>
                </a:path>
              </a:pathLst>
            </a:custGeom>
            <a:solidFill>
              <a:srgbClr val="BFBFBF"/>
            </a:solidFill>
          </p:spPr>
          <p:txBody>
            <a:bodyPr wrap="square" lIns="0" tIns="0" rIns="0" bIns="0" rtlCol="0"/>
            <a:lstStyle/>
            <a:p>
              <a:endParaRPr/>
            </a:p>
          </p:txBody>
        </p:sp>
      </p:grpSp>
      <p:sp>
        <p:nvSpPr>
          <p:cNvPr id="70" name="object 42">
            <a:extLst>
              <a:ext uri="{FF2B5EF4-FFF2-40B4-BE49-F238E27FC236}">
                <a16:creationId xmlns:a16="http://schemas.microsoft.com/office/drawing/2014/main" id="{5E9B8894-6091-45C3-AB11-0781E0803B55}"/>
              </a:ext>
            </a:extLst>
          </p:cNvPr>
          <p:cNvSpPr/>
          <p:nvPr/>
        </p:nvSpPr>
        <p:spPr>
          <a:xfrm>
            <a:off x="381215" y="2804821"/>
            <a:ext cx="479425" cy="401955"/>
          </a:xfrm>
          <a:custGeom>
            <a:avLst/>
            <a:gdLst/>
            <a:ahLst/>
            <a:cxnLst/>
            <a:rect l="l" t="t" r="r" b="b"/>
            <a:pathLst>
              <a:path w="479425" h="401954">
                <a:moveTo>
                  <a:pt x="478867" y="0"/>
                </a:moveTo>
                <a:lnTo>
                  <a:pt x="0" y="0"/>
                </a:lnTo>
                <a:lnTo>
                  <a:pt x="0" y="401906"/>
                </a:lnTo>
                <a:lnTo>
                  <a:pt x="478867" y="401906"/>
                </a:lnTo>
                <a:lnTo>
                  <a:pt x="478867" y="0"/>
                </a:lnTo>
                <a:close/>
              </a:path>
            </a:pathLst>
          </a:custGeom>
          <a:solidFill>
            <a:srgbClr val="FFFFFF"/>
          </a:solidFill>
        </p:spPr>
        <p:txBody>
          <a:bodyPr wrap="square" lIns="0" tIns="0" rIns="0" bIns="0" rtlCol="0"/>
          <a:lstStyle/>
          <a:p>
            <a:endParaRPr/>
          </a:p>
        </p:txBody>
      </p:sp>
      <p:grpSp>
        <p:nvGrpSpPr>
          <p:cNvPr id="71" name="object 43">
            <a:extLst>
              <a:ext uri="{FF2B5EF4-FFF2-40B4-BE49-F238E27FC236}">
                <a16:creationId xmlns:a16="http://schemas.microsoft.com/office/drawing/2014/main" id="{69EBE4B9-A103-485E-B9EE-E36ABD295DD4}"/>
              </a:ext>
            </a:extLst>
          </p:cNvPr>
          <p:cNvGrpSpPr/>
          <p:nvPr/>
        </p:nvGrpSpPr>
        <p:grpSpPr>
          <a:xfrm>
            <a:off x="393915" y="2817521"/>
            <a:ext cx="454025" cy="376555"/>
            <a:chOff x="286339" y="3664075"/>
            <a:chExt cx="454025" cy="376555"/>
          </a:xfrm>
        </p:grpSpPr>
        <p:sp>
          <p:nvSpPr>
            <p:cNvPr id="72" name="object 44">
              <a:extLst>
                <a:ext uri="{FF2B5EF4-FFF2-40B4-BE49-F238E27FC236}">
                  <a16:creationId xmlns:a16="http://schemas.microsoft.com/office/drawing/2014/main" id="{98C6C49B-6C90-4695-AC1A-5F606EFE3626}"/>
                </a:ext>
              </a:extLst>
            </p:cNvPr>
            <p:cNvSpPr/>
            <p:nvPr/>
          </p:nvSpPr>
          <p:spPr>
            <a:xfrm>
              <a:off x="286339" y="3664075"/>
              <a:ext cx="454025" cy="376555"/>
            </a:xfrm>
            <a:custGeom>
              <a:avLst/>
              <a:gdLst/>
              <a:ahLst/>
              <a:cxnLst/>
              <a:rect l="l" t="t" r="r" b="b"/>
              <a:pathLst>
                <a:path w="454025" h="376554">
                  <a:moveTo>
                    <a:pt x="453467" y="0"/>
                  </a:moveTo>
                  <a:lnTo>
                    <a:pt x="0" y="0"/>
                  </a:lnTo>
                  <a:lnTo>
                    <a:pt x="0" y="376506"/>
                  </a:lnTo>
                  <a:lnTo>
                    <a:pt x="12700" y="363806"/>
                  </a:lnTo>
                  <a:lnTo>
                    <a:pt x="12700" y="12699"/>
                  </a:lnTo>
                  <a:lnTo>
                    <a:pt x="440767" y="12699"/>
                  </a:lnTo>
                  <a:lnTo>
                    <a:pt x="453467" y="0"/>
                  </a:lnTo>
                  <a:close/>
                </a:path>
              </a:pathLst>
            </a:custGeom>
            <a:solidFill>
              <a:srgbClr val="7F7F7F"/>
            </a:solidFill>
          </p:spPr>
          <p:txBody>
            <a:bodyPr wrap="square" lIns="0" tIns="0" rIns="0" bIns="0" rtlCol="0"/>
            <a:lstStyle/>
            <a:p>
              <a:endParaRPr/>
            </a:p>
          </p:txBody>
        </p:sp>
        <p:sp>
          <p:nvSpPr>
            <p:cNvPr id="73" name="object 45">
              <a:extLst>
                <a:ext uri="{FF2B5EF4-FFF2-40B4-BE49-F238E27FC236}">
                  <a16:creationId xmlns:a16="http://schemas.microsoft.com/office/drawing/2014/main" id="{87F73281-6D83-4CA6-8ABA-2E2D04BA51F9}"/>
                </a:ext>
              </a:extLst>
            </p:cNvPr>
            <p:cNvSpPr/>
            <p:nvPr/>
          </p:nvSpPr>
          <p:spPr>
            <a:xfrm>
              <a:off x="286339" y="3664075"/>
              <a:ext cx="454025" cy="376555"/>
            </a:xfrm>
            <a:custGeom>
              <a:avLst/>
              <a:gdLst/>
              <a:ahLst/>
              <a:cxnLst/>
              <a:rect l="l" t="t" r="r" b="b"/>
              <a:pathLst>
                <a:path w="454025" h="376554">
                  <a:moveTo>
                    <a:pt x="453467" y="0"/>
                  </a:moveTo>
                  <a:lnTo>
                    <a:pt x="440767" y="12699"/>
                  </a:lnTo>
                  <a:lnTo>
                    <a:pt x="440767" y="363806"/>
                  </a:lnTo>
                  <a:lnTo>
                    <a:pt x="12700" y="363806"/>
                  </a:lnTo>
                  <a:lnTo>
                    <a:pt x="0" y="376506"/>
                  </a:lnTo>
                  <a:lnTo>
                    <a:pt x="453467" y="376506"/>
                  </a:lnTo>
                  <a:lnTo>
                    <a:pt x="453467" y="0"/>
                  </a:lnTo>
                  <a:close/>
                </a:path>
              </a:pathLst>
            </a:custGeom>
            <a:solidFill>
              <a:srgbClr val="BFBFBF"/>
            </a:solidFill>
          </p:spPr>
          <p:txBody>
            <a:bodyPr wrap="square" lIns="0" tIns="0" rIns="0" bIns="0" rtlCol="0"/>
            <a:lstStyle/>
            <a:p>
              <a:endParaRPr/>
            </a:p>
          </p:txBody>
        </p:sp>
      </p:grpSp>
      <p:sp>
        <p:nvSpPr>
          <p:cNvPr id="74" name="object 46">
            <a:extLst>
              <a:ext uri="{FF2B5EF4-FFF2-40B4-BE49-F238E27FC236}">
                <a16:creationId xmlns:a16="http://schemas.microsoft.com/office/drawing/2014/main" id="{0862EDEC-9A99-4807-8CC5-1F1CBA53E6B9}"/>
              </a:ext>
            </a:extLst>
          </p:cNvPr>
          <p:cNvSpPr/>
          <p:nvPr/>
        </p:nvSpPr>
        <p:spPr>
          <a:xfrm>
            <a:off x="381215" y="3343542"/>
            <a:ext cx="479425" cy="401955"/>
          </a:xfrm>
          <a:custGeom>
            <a:avLst/>
            <a:gdLst/>
            <a:ahLst/>
            <a:cxnLst/>
            <a:rect l="l" t="t" r="r" b="b"/>
            <a:pathLst>
              <a:path w="479425" h="401954">
                <a:moveTo>
                  <a:pt x="478867" y="0"/>
                </a:moveTo>
                <a:lnTo>
                  <a:pt x="0" y="0"/>
                </a:lnTo>
                <a:lnTo>
                  <a:pt x="0" y="401906"/>
                </a:lnTo>
                <a:lnTo>
                  <a:pt x="478867" y="401906"/>
                </a:lnTo>
                <a:lnTo>
                  <a:pt x="478867" y="0"/>
                </a:lnTo>
                <a:close/>
              </a:path>
            </a:pathLst>
          </a:custGeom>
          <a:solidFill>
            <a:srgbClr val="FFFFFF"/>
          </a:solidFill>
        </p:spPr>
        <p:txBody>
          <a:bodyPr wrap="square" lIns="0" tIns="0" rIns="0" bIns="0" rtlCol="0"/>
          <a:lstStyle/>
          <a:p>
            <a:endParaRPr/>
          </a:p>
        </p:txBody>
      </p:sp>
      <p:grpSp>
        <p:nvGrpSpPr>
          <p:cNvPr id="75" name="object 47">
            <a:extLst>
              <a:ext uri="{FF2B5EF4-FFF2-40B4-BE49-F238E27FC236}">
                <a16:creationId xmlns:a16="http://schemas.microsoft.com/office/drawing/2014/main" id="{E186A25E-7696-460D-9EF7-F4DD1E584BC6}"/>
              </a:ext>
            </a:extLst>
          </p:cNvPr>
          <p:cNvGrpSpPr/>
          <p:nvPr/>
        </p:nvGrpSpPr>
        <p:grpSpPr>
          <a:xfrm>
            <a:off x="393915" y="3356242"/>
            <a:ext cx="454025" cy="376555"/>
            <a:chOff x="286339" y="4202796"/>
            <a:chExt cx="454025" cy="376555"/>
          </a:xfrm>
        </p:grpSpPr>
        <p:sp>
          <p:nvSpPr>
            <p:cNvPr id="76" name="object 48">
              <a:extLst>
                <a:ext uri="{FF2B5EF4-FFF2-40B4-BE49-F238E27FC236}">
                  <a16:creationId xmlns:a16="http://schemas.microsoft.com/office/drawing/2014/main" id="{A0DA38E3-27FB-435A-9414-ADC65C525407}"/>
                </a:ext>
              </a:extLst>
            </p:cNvPr>
            <p:cNvSpPr/>
            <p:nvPr/>
          </p:nvSpPr>
          <p:spPr>
            <a:xfrm>
              <a:off x="286339" y="4202796"/>
              <a:ext cx="454025" cy="376555"/>
            </a:xfrm>
            <a:custGeom>
              <a:avLst/>
              <a:gdLst/>
              <a:ahLst/>
              <a:cxnLst/>
              <a:rect l="l" t="t" r="r" b="b"/>
              <a:pathLst>
                <a:path w="454025" h="376554">
                  <a:moveTo>
                    <a:pt x="453467" y="0"/>
                  </a:moveTo>
                  <a:lnTo>
                    <a:pt x="0" y="0"/>
                  </a:lnTo>
                  <a:lnTo>
                    <a:pt x="0" y="376506"/>
                  </a:lnTo>
                  <a:lnTo>
                    <a:pt x="12700" y="363806"/>
                  </a:lnTo>
                  <a:lnTo>
                    <a:pt x="12700" y="12699"/>
                  </a:lnTo>
                  <a:lnTo>
                    <a:pt x="440767" y="12699"/>
                  </a:lnTo>
                  <a:lnTo>
                    <a:pt x="453467" y="0"/>
                  </a:lnTo>
                  <a:close/>
                </a:path>
              </a:pathLst>
            </a:custGeom>
            <a:solidFill>
              <a:srgbClr val="7F7F7F"/>
            </a:solidFill>
          </p:spPr>
          <p:txBody>
            <a:bodyPr wrap="square" lIns="0" tIns="0" rIns="0" bIns="0" rtlCol="0"/>
            <a:lstStyle/>
            <a:p>
              <a:endParaRPr/>
            </a:p>
          </p:txBody>
        </p:sp>
        <p:sp>
          <p:nvSpPr>
            <p:cNvPr id="77" name="object 49">
              <a:extLst>
                <a:ext uri="{FF2B5EF4-FFF2-40B4-BE49-F238E27FC236}">
                  <a16:creationId xmlns:a16="http://schemas.microsoft.com/office/drawing/2014/main" id="{7977D13C-C9DE-4C29-9B9E-474D7ED22F48}"/>
                </a:ext>
              </a:extLst>
            </p:cNvPr>
            <p:cNvSpPr/>
            <p:nvPr/>
          </p:nvSpPr>
          <p:spPr>
            <a:xfrm>
              <a:off x="286339" y="4202796"/>
              <a:ext cx="454025" cy="376555"/>
            </a:xfrm>
            <a:custGeom>
              <a:avLst/>
              <a:gdLst/>
              <a:ahLst/>
              <a:cxnLst/>
              <a:rect l="l" t="t" r="r" b="b"/>
              <a:pathLst>
                <a:path w="454025" h="376554">
                  <a:moveTo>
                    <a:pt x="453467" y="0"/>
                  </a:moveTo>
                  <a:lnTo>
                    <a:pt x="440767" y="12699"/>
                  </a:lnTo>
                  <a:lnTo>
                    <a:pt x="440767" y="363806"/>
                  </a:lnTo>
                  <a:lnTo>
                    <a:pt x="12700" y="363806"/>
                  </a:lnTo>
                  <a:lnTo>
                    <a:pt x="0" y="376506"/>
                  </a:lnTo>
                  <a:lnTo>
                    <a:pt x="453467" y="376506"/>
                  </a:lnTo>
                  <a:lnTo>
                    <a:pt x="453467" y="0"/>
                  </a:lnTo>
                  <a:close/>
                </a:path>
              </a:pathLst>
            </a:custGeom>
            <a:solidFill>
              <a:srgbClr val="BFBFBF"/>
            </a:solidFill>
          </p:spPr>
          <p:txBody>
            <a:bodyPr wrap="square" lIns="0" tIns="0" rIns="0" bIns="0" rtlCol="0"/>
            <a:lstStyle/>
            <a:p>
              <a:endParaRPr/>
            </a:p>
          </p:txBody>
        </p:sp>
      </p:grpSp>
      <p:sp>
        <p:nvSpPr>
          <p:cNvPr id="78" name="object 50">
            <a:extLst>
              <a:ext uri="{FF2B5EF4-FFF2-40B4-BE49-F238E27FC236}">
                <a16:creationId xmlns:a16="http://schemas.microsoft.com/office/drawing/2014/main" id="{4D961368-0DD0-4E97-9ADC-598FB60107CC}"/>
              </a:ext>
            </a:extLst>
          </p:cNvPr>
          <p:cNvSpPr/>
          <p:nvPr/>
        </p:nvSpPr>
        <p:spPr>
          <a:xfrm>
            <a:off x="381215" y="3839516"/>
            <a:ext cx="479425" cy="401955"/>
          </a:xfrm>
          <a:custGeom>
            <a:avLst/>
            <a:gdLst/>
            <a:ahLst/>
            <a:cxnLst/>
            <a:rect l="l" t="t" r="r" b="b"/>
            <a:pathLst>
              <a:path w="479425" h="401954">
                <a:moveTo>
                  <a:pt x="478867" y="0"/>
                </a:moveTo>
                <a:lnTo>
                  <a:pt x="0" y="0"/>
                </a:lnTo>
                <a:lnTo>
                  <a:pt x="0" y="401906"/>
                </a:lnTo>
                <a:lnTo>
                  <a:pt x="478867" y="401906"/>
                </a:lnTo>
                <a:lnTo>
                  <a:pt x="478867" y="0"/>
                </a:lnTo>
                <a:close/>
              </a:path>
            </a:pathLst>
          </a:custGeom>
          <a:solidFill>
            <a:srgbClr val="FFFFFF"/>
          </a:solidFill>
        </p:spPr>
        <p:txBody>
          <a:bodyPr wrap="square" lIns="0" tIns="0" rIns="0" bIns="0" rtlCol="0"/>
          <a:lstStyle/>
          <a:p>
            <a:endParaRPr/>
          </a:p>
        </p:txBody>
      </p:sp>
      <p:grpSp>
        <p:nvGrpSpPr>
          <p:cNvPr id="79" name="object 51">
            <a:extLst>
              <a:ext uri="{FF2B5EF4-FFF2-40B4-BE49-F238E27FC236}">
                <a16:creationId xmlns:a16="http://schemas.microsoft.com/office/drawing/2014/main" id="{C2295D33-9FAE-41AB-B633-517A431BFBD9}"/>
              </a:ext>
            </a:extLst>
          </p:cNvPr>
          <p:cNvGrpSpPr/>
          <p:nvPr/>
        </p:nvGrpSpPr>
        <p:grpSpPr>
          <a:xfrm>
            <a:off x="393915" y="3852216"/>
            <a:ext cx="454025" cy="376555"/>
            <a:chOff x="286339" y="4698770"/>
            <a:chExt cx="454025" cy="376555"/>
          </a:xfrm>
        </p:grpSpPr>
        <p:sp>
          <p:nvSpPr>
            <p:cNvPr id="80" name="object 52">
              <a:extLst>
                <a:ext uri="{FF2B5EF4-FFF2-40B4-BE49-F238E27FC236}">
                  <a16:creationId xmlns:a16="http://schemas.microsoft.com/office/drawing/2014/main" id="{EB2BDB7B-7BB9-44DB-B072-E6648B9223AE}"/>
                </a:ext>
              </a:extLst>
            </p:cNvPr>
            <p:cNvSpPr/>
            <p:nvPr/>
          </p:nvSpPr>
          <p:spPr>
            <a:xfrm>
              <a:off x="286339" y="4698770"/>
              <a:ext cx="454025" cy="376555"/>
            </a:xfrm>
            <a:custGeom>
              <a:avLst/>
              <a:gdLst/>
              <a:ahLst/>
              <a:cxnLst/>
              <a:rect l="l" t="t" r="r" b="b"/>
              <a:pathLst>
                <a:path w="454025" h="376554">
                  <a:moveTo>
                    <a:pt x="453467" y="0"/>
                  </a:moveTo>
                  <a:lnTo>
                    <a:pt x="0" y="0"/>
                  </a:lnTo>
                  <a:lnTo>
                    <a:pt x="0" y="376506"/>
                  </a:lnTo>
                  <a:lnTo>
                    <a:pt x="12700" y="363806"/>
                  </a:lnTo>
                  <a:lnTo>
                    <a:pt x="12700" y="12699"/>
                  </a:lnTo>
                  <a:lnTo>
                    <a:pt x="440767" y="12699"/>
                  </a:lnTo>
                  <a:lnTo>
                    <a:pt x="453467" y="0"/>
                  </a:lnTo>
                  <a:close/>
                </a:path>
              </a:pathLst>
            </a:custGeom>
            <a:solidFill>
              <a:srgbClr val="7F7F7F"/>
            </a:solidFill>
          </p:spPr>
          <p:txBody>
            <a:bodyPr wrap="square" lIns="0" tIns="0" rIns="0" bIns="0" rtlCol="0"/>
            <a:lstStyle/>
            <a:p>
              <a:endParaRPr/>
            </a:p>
          </p:txBody>
        </p:sp>
        <p:sp>
          <p:nvSpPr>
            <p:cNvPr id="81" name="object 53">
              <a:extLst>
                <a:ext uri="{FF2B5EF4-FFF2-40B4-BE49-F238E27FC236}">
                  <a16:creationId xmlns:a16="http://schemas.microsoft.com/office/drawing/2014/main" id="{60CE0A19-7FE7-4929-8E6D-531FF8E41523}"/>
                </a:ext>
              </a:extLst>
            </p:cNvPr>
            <p:cNvSpPr/>
            <p:nvPr/>
          </p:nvSpPr>
          <p:spPr>
            <a:xfrm>
              <a:off x="286339" y="4698770"/>
              <a:ext cx="454025" cy="376555"/>
            </a:xfrm>
            <a:custGeom>
              <a:avLst/>
              <a:gdLst/>
              <a:ahLst/>
              <a:cxnLst/>
              <a:rect l="l" t="t" r="r" b="b"/>
              <a:pathLst>
                <a:path w="454025" h="376554">
                  <a:moveTo>
                    <a:pt x="453467" y="0"/>
                  </a:moveTo>
                  <a:lnTo>
                    <a:pt x="440767" y="12699"/>
                  </a:lnTo>
                  <a:lnTo>
                    <a:pt x="440767" y="363806"/>
                  </a:lnTo>
                  <a:lnTo>
                    <a:pt x="12700" y="363806"/>
                  </a:lnTo>
                  <a:lnTo>
                    <a:pt x="0" y="376506"/>
                  </a:lnTo>
                  <a:lnTo>
                    <a:pt x="453467" y="376506"/>
                  </a:lnTo>
                  <a:lnTo>
                    <a:pt x="453467" y="0"/>
                  </a:lnTo>
                  <a:close/>
                </a:path>
              </a:pathLst>
            </a:custGeom>
            <a:solidFill>
              <a:srgbClr val="BFBFBF"/>
            </a:solidFill>
          </p:spPr>
          <p:txBody>
            <a:bodyPr wrap="square" lIns="0" tIns="0" rIns="0" bIns="0" rtlCol="0"/>
            <a:lstStyle/>
            <a:p>
              <a:endParaRPr/>
            </a:p>
          </p:txBody>
        </p:sp>
      </p:grpSp>
      <p:sp>
        <p:nvSpPr>
          <p:cNvPr id="3" name="Slide Number Placeholder 2">
            <a:extLst>
              <a:ext uri="{FF2B5EF4-FFF2-40B4-BE49-F238E27FC236}">
                <a16:creationId xmlns:a16="http://schemas.microsoft.com/office/drawing/2014/main" id="{EDBC175D-777D-4C8B-8498-7A8AFAD5B844}"/>
              </a:ext>
            </a:extLst>
          </p:cNvPr>
          <p:cNvSpPr>
            <a:spLocks noGrp="1"/>
          </p:cNvSpPr>
          <p:nvPr>
            <p:ph type="sldNum" sz="quarter" idx="4"/>
          </p:nvPr>
        </p:nvSpPr>
        <p:spPr/>
        <p:txBody>
          <a:bodyPr/>
          <a:lstStyle/>
          <a:p>
            <a:fld id="{5D2F3693-3E64-EA49-9E40-0333868C2033}" type="slidenum">
              <a:rPr lang="en-US" smtClean="0"/>
              <a:pPr/>
              <a:t>66</a:t>
            </a:fld>
            <a:r>
              <a:rPr lang="en-US" dirty="0"/>
              <a:t> of 108</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Content Placeholder 59">
            <a:extLst>
              <a:ext uri="{FF2B5EF4-FFF2-40B4-BE49-F238E27FC236}">
                <a16:creationId xmlns:a16="http://schemas.microsoft.com/office/drawing/2014/main" id="{0770D9FF-BD3E-4994-9934-687E06BB2F65}"/>
              </a:ext>
            </a:extLst>
          </p:cNvPr>
          <p:cNvSpPr>
            <a:spLocks noGrp="1"/>
          </p:cNvSpPr>
          <p:nvPr>
            <p:ph idx="1"/>
          </p:nvPr>
        </p:nvSpPr>
        <p:spPr/>
        <p:txBody>
          <a:bodyPr>
            <a:normAutofit/>
          </a:bodyPr>
          <a:lstStyle/>
          <a:p>
            <a:r>
              <a:rPr lang="en-US" dirty="0"/>
              <a:t>FINTEPLA contains	__________________ of fenfluramine.</a:t>
            </a:r>
          </a:p>
          <a:p>
            <a:pPr lvl="1"/>
            <a:r>
              <a:rPr lang="en-US" dirty="0"/>
              <a:t>1.5 mg/mL</a:t>
            </a:r>
          </a:p>
          <a:p>
            <a:pPr lvl="1"/>
            <a:r>
              <a:rPr lang="en-US" b="1" dirty="0"/>
              <a:t>2.2 mg/mL</a:t>
            </a:r>
          </a:p>
          <a:p>
            <a:pPr lvl="1"/>
            <a:r>
              <a:rPr lang="en-US" dirty="0"/>
              <a:t>3.8 mg/mL</a:t>
            </a:r>
          </a:p>
          <a:p>
            <a:pPr lvl="1"/>
            <a:r>
              <a:rPr lang="en-US" dirty="0"/>
              <a:t>4.7 mg/mL</a:t>
            </a:r>
          </a:p>
        </p:txBody>
      </p:sp>
      <p:sp>
        <p:nvSpPr>
          <p:cNvPr id="59" name="Title 58">
            <a:extLst>
              <a:ext uri="{FF2B5EF4-FFF2-40B4-BE49-F238E27FC236}">
                <a16:creationId xmlns:a16="http://schemas.microsoft.com/office/drawing/2014/main" id="{124CFCEC-DF41-4563-A998-5F60391E6AD6}"/>
              </a:ext>
            </a:extLst>
          </p:cNvPr>
          <p:cNvSpPr>
            <a:spLocks noGrp="1"/>
          </p:cNvSpPr>
          <p:nvPr>
            <p:ph type="title"/>
          </p:nvPr>
        </p:nvSpPr>
        <p:spPr/>
        <p:txBody>
          <a:bodyPr/>
          <a:lstStyle/>
          <a:p>
            <a:r>
              <a:rPr lang="en-US" dirty="0"/>
              <a:t>Knowledge Check</a:t>
            </a:r>
          </a:p>
        </p:txBody>
      </p:sp>
      <p:sp>
        <p:nvSpPr>
          <p:cNvPr id="61" name="object 32">
            <a:extLst>
              <a:ext uri="{FF2B5EF4-FFF2-40B4-BE49-F238E27FC236}">
                <a16:creationId xmlns:a16="http://schemas.microsoft.com/office/drawing/2014/main" id="{20D9B3B6-D248-4A74-98F6-49328B4C0244}"/>
              </a:ext>
            </a:extLst>
          </p:cNvPr>
          <p:cNvSpPr txBox="1"/>
          <p:nvPr/>
        </p:nvSpPr>
        <p:spPr>
          <a:xfrm>
            <a:off x="561678" y="2422325"/>
            <a:ext cx="163195" cy="203200"/>
          </a:xfrm>
          <a:prstGeom prst="rect">
            <a:avLst/>
          </a:prstGeom>
        </p:spPr>
        <p:txBody>
          <a:bodyPr vert="horz" wrap="square" lIns="0" tIns="0" rIns="0" bIns="0" rtlCol="0">
            <a:spAutoFit/>
          </a:bodyPr>
          <a:lstStyle/>
          <a:p>
            <a:pPr>
              <a:lnSpc>
                <a:spcPts val="1585"/>
              </a:lnSpc>
            </a:pPr>
            <a:r>
              <a:rPr sz="1450" spc="-10" dirty="0">
                <a:solidFill>
                  <a:srgbClr val="4B8B2B"/>
                </a:solidFill>
                <a:latin typeface="Wingdings"/>
                <a:cs typeface="Wingdings"/>
              </a:rPr>
              <a:t></a:t>
            </a:r>
            <a:endParaRPr sz="1450">
              <a:latin typeface="Wingdings"/>
              <a:cs typeface="Wingdings"/>
            </a:endParaRPr>
          </a:p>
        </p:txBody>
      </p:sp>
      <p:sp>
        <p:nvSpPr>
          <p:cNvPr id="62" name="object 33">
            <a:extLst>
              <a:ext uri="{FF2B5EF4-FFF2-40B4-BE49-F238E27FC236}">
                <a16:creationId xmlns:a16="http://schemas.microsoft.com/office/drawing/2014/main" id="{3CB05586-CBCA-4220-9BD3-7555512F7D13}"/>
              </a:ext>
            </a:extLst>
          </p:cNvPr>
          <p:cNvSpPr txBox="1"/>
          <p:nvPr/>
        </p:nvSpPr>
        <p:spPr>
          <a:xfrm>
            <a:off x="561678" y="2940485"/>
            <a:ext cx="163195" cy="203200"/>
          </a:xfrm>
          <a:prstGeom prst="rect">
            <a:avLst/>
          </a:prstGeom>
        </p:spPr>
        <p:txBody>
          <a:bodyPr vert="horz" wrap="square" lIns="0" tIns="0" rIns="0" bIns="0" rtlCol="0">
            <a:spAutoFit/>
          </a:bodyPr>
          <a:lstStyle/>
          <a:p>
            <a:pPr>
              <a:lnSpc>
                <a:spcPts val="1585"/>
              </a:lnSpc>
            </a:pPr>
            <a:r>
              <a:rPr sz="1450" spc="-10" dirty="0">
                <a:solidFill>
                  <a:srgbClr val="4B8B2B"/>
                </a:solidFill>
                <a:latin typeface="Wingdings"/>
                <a:cs typeface="Wingdings"/>
              </a:rPr>
              <a:t></a:t>
            </a:r>
            <a:endParaRPr sz="1450">
              <a:latin typeface="Wingdings"/>
              <a:cs typeface="Wingdings"/>
            </a:endParaRPr>
          </a:p>
        </p:txBody>
      </p:sp>
      <p:sp>
        <p:nvSpPr>
          <p:cNvPr id="63" name="object 34">
            <a:extLst>
              <a:ext uri="{FF2B5EF4-FFF2-40B4-BE49-F238E27FC236}">
                <a16:creationId xmlns:a16="http://schemas.microsoft.com/office/drawing/2014/main" id="{399FE5D8-C776-4078-A924-71FB6D305CB4}"/>
              </a:ext>
            </a:extLst>
          </p:cNvPr>
          <p:cNvSpPr txBox="1"/>
          <p:nvPr/>
        </p:nvSpPr>
        <p:spPr>
          <a:xfrm>
            <a:off x="561678" y="3458645"/>
            <a:ext cx="163195" cy="203200"/>
          </a:xfrm>
          <a:prstGeom prst="rect">
            <a:avLst/>
          </a:prstGeom>
        </p:spPr>
        <p:txBody>
          <a:bodyPr vert="horz" wrap="square" lIns="0" tIns="0" rIns="0" bIns="0" rtlCol="0">
            <a:spAutoFit/>
          </a:bodyPr>
          <a:lstStyle/>
          <a:p>
            <a:pPr>
              <a:lnSpc>
                <a:spcPts val="1585"/>
              </a:lnSpc>
            </a:pPr>
            <a:r>
              <a:rPr sz="1450" spc="-10" dirty="0">
                <a:solidFill>
                  <a:srgbClr val="4B8B2B"/>
                </a:solidFill>
                <a:latin typeface="Wingdings"/>
                <a:cs typeface="Wingdings"/>
              </a:rPr>
              <a:t></a:t>
            </a:r>
            <a:endParaRPr sz="1450">
              <a:latin typeface="Wingdings"/>
              <a:cs typeface="Wingdings"/>
            </a:endParaRPr>
          </a:p>
        </p:txBody>
      </p:sp>
      <p:sp>
        <p:nvSpPr>
          <p:cNvPr id="64" name="object 35">
            <a:extLst>
              <a:ext uri="{FF2B5EF4-FFF2-40B4-BE49-F238E27FC236}">
                <a16:creationId xmlns:a16="http://schemas.microsoft.com/office/drawing/2014/main" id="{FDB8730D-DC88-4A3E-8FA0-2F47006F0AD4}"/>
              </a:ext>
            </a:extLst>
          </p:cNvPr>
          <p:cNvSpPr txBox="1"/>
          <p:nvPr/>
        </p:nvSpPr>
        <p:spPr>
          <a:xfrm>
            <a:off x="561678" y="3976805"/>
            <a:ext cx="163195" cy="203200"/>
          </a:xfrm>
          <a:prstGeom prst="rect">
            <a:avLst/>
          </a:prstGeom>
        </p:spPr>
        <p:txBody>
          <a:bodyPr vert="horz" wrap="square" lIns="0" tIns="0" rIns="0" bIns="0" rtlCol="0">
            <a:spAutoFit/>
          </a:bodyPr>
          <a:lstStyle/>
          <a:p>
            <a:pPr>
              <a:lnSpc>
                <a:spcPts val="1585"/>
              </a:lnSpc>
            </a:pPr>
            <a:r>
              <a:rPr sz="1450" spc="-10" dirty="0">
                <a:solidFill>
                  <a:srgbClr val="4B8B2B"/>
                </a:solidFill>
                <a:latin typeface="Wingdings"/>
                <a:cs typeface="Wingdings"/>
              </a:rPr>
              <a:t></a:t>
            </a:r>
            <a:endParaRPr sz="1450">
              <a:latin typeface="Wingdings"/>
              <a:cs typeface="Wingdings"/>
            </a:endParaRPr>
          </a:p>
        </p:txBody>
      </p:sp>
      <p:sp>
        <p:nvSpPr>
          <p:cNvPr id="65" name="object 38">
            <a:extLst>
              <a:ext uri="{FF2B5EF4-FFF2-40B4-BE49-F238E27FC236}">
                <a16:creationId xmlns:a16="http://schemas.microsoft.com/office/drawing/2014/main" id="{1D4FD9B4-AFF7-47F3-B2A7-108F9890CF3E}"/>
              </a:ext>
            </a:extLst>
          </p:cNvPr>
          <p:cNvSpPr/>
          <p:nvPr/>
        </p:nvSpPr>
        <p:spPr>
          <a:xfrm>
            <a:off x="381215" y="2283194"/>
            <a:ext cx="479425" cy="401955"/>
          </a:xfrm>
          <a:custGeom>
            <a:avLst/>
            <a:gdLst/>
            <a:ahLst/>
            <a:cxnLst/>
            <a:rect l="l" t="t" r="r" b="b"/>
            <a:pathLst>
              <a:path w="479425" h="401954">
                <a:moveTo>
                  <a:pt x="478867" y="0"/>
                </a:moveTo>
                <a:lnTo>
                  <a:pt x="0" y="0"/>
                </a:lnTo>
                <a:lnTo>
                  <a:pt x="0" y="401906"/>
                </a:lnTo>
                <a:lnTo>
                  <a:pt x="478867" y="401906"/>
                </a:lnTo>
                <a:lnTo>
                  <a:pt x="478867" y="0"/>
                </a:lnTo>
                <a:close/>
              </a:path>
            </a:pathLst>
          </a:custGeom>
          <a:solidFill>
            <a:srgbClr val="FFFFFF"/>
          </a:solidFill>
        </p:spPr>
        <p:txBody>
          <a:bodyPr wrap="square" lIns="0" tIns="0" rIns="0" bIns="0" rtlCol="0"/>
          <a:lstStyle/>
          <a:p>
            <a:endParaRPr/>
          </a:p>
        </p:txBody>
      </p:sp>
      <p:grpSp>
        <p:nvGrpSpPr>
          <p:cNvPr id="66" name="object 39">
            <a:extLst>
              <a:ext uri="{FF2B5EF4-FFF2-40B4-BE49-F238E27FC236}">
                <a16:creationId xmlns:a16="http://schemas.microsoft.com/office/drawing/2014/main" id="{DA2648F9-B931-400B-AB17-3374E5CDD226}"/>
              </a:ext>
            </a:extLst>
          </p:cNvPr>
          <p:cNvGrpSpPr/>
          <p:nvPr/>
        </p:nvGrpSpPr>
        <p:grpSpPr>
          <a:xfrm>
            <a:off x="393915" y="2295894"/>
            <a:ext cx="454025" cy="376555"/>
            <a:chOff x="286339" y="3142448"/>
            <a:chExt cx="454025" cy="376555"/>
          </a:xfrm>
        </p:grpSpPr>
        <p:sp>
          <p:nvSpPr>
            <p:cNvPr id="67" name="object 40">
              <a:extLst>
                <a:ext uri="{FF2B5EF4-FFF2-40B4-BE49-F238E27FC236}">
                  <a16:creationId xmlns:a16="http://schemas.microsoft.com/office/drawing/2014/main" id="{6A9A5A80-B1C9-407A-B3AF-484F865246C2}"/>
                </a:ext>
              </a:extLst>
            </p:cNvPr>
            <p:cNvSpPr/>
            <p:nvPr/>
          </p:nvSpPr>
          <p:spPr>
            <a:xfrm>
              <a:off x="286339" y="3142448"/>
              <a:ext cx="454025" cy="376555"/>
            </a:xfrm>
            <a:custGeom>
              <a:avLst/>
              <a:gdLst/>
              <a:ahLst/>
              <a:cxnLst/>
              <a:rect l="l" t="t" r="r" b="b"/>
              <a:pathLst>
                <a:path w="454025" h="376554">
                  <a:moveTo>
                    <a:pt x="453467" y="0"/>
                  </a:moveTo>
                  <a:lnTo>
                    <a:pt x="0" y="0"/>
                  </a:lnTo>
                  <a:lnTo>
                    <a:pt x="0" y="376506"/>
                  </a:lnTo>
                  <a:lnTo>
                    <a:pt x="12700" y="363806"/>
                  </a:lnTo>
                  <a:lnTo>
                    <a:pt x="12700" y="12700"/>
                  </a:lnTo>
                  <a:lnTo>
                    <a:pt x="440767" y="12700"/>
                  </a:lnTo>
                  <a:lnTo>
                    <a:pt x="453467" y="0"/>
                  </a:lnTo>
                  <a:close/>
                </a:path>
              </a:pathLst>
            </a:custGeom>
            <a:solidFill>
              <a:srgbClr val="7F7F7F"/>
            </a:solidFill>
          </p:spPr>
          <p:txBody>
            <a:bodyPr wrap="square" lIns="0" tIns="0" rIns="0" bIns="0" rtlCol="0"/>
            <a:lstStyle/>
            <a:p>
              <a:endParaRPr/>
            </a:p>
          </p:txBody>
        </p:sp>
        <p:sp>
          <p:nvSpPr>
            <p:cNvPr id="68" name="object 41">
              <a:extLst>
                <a:ext uri="{FF2B5EF4-FFF2-40B4-BE49-F238E27FC236}">
                  <a16:creationId xmlns:a16="http://schemas.microsoft.com/office/drawing/2014/main" id="{D0631AAF-2B62-4897-A5B7-41EBD56C5250}"/>
                </a:ext>
              </a:extLst>
            </p:cNvPr>
            <p:cNvSpPr/>
            <p:nvPr/>
          </p:nvSpPr>
          <p:spPr>
            <a:xfrm>
              <a:off x="286339" y="3142448"/>
              <a:ext cx="454025" cy="376555"/>
            </a:xfrm>
            <a:custGeom>
              <a:avLst/>
              <a:gdLst/>
              <a:ahLst/>
              <a:cxnLst/>
              <a:rect l="l" t="t" r="r" b="b"/>
              <a:pathLst>
                <a:path w="454025" h="376554">
                  <a:moveTo>
                    <a:pt x="453467" y="0"/>
                  </a:moveTo>
                  <a:lnTo>
                    <a:pt x="440767" y="12700"/>
                  </a:lnTo>
                  <a:lnTo>
                    <a:pt x="440767" y="363806"/>
                  </a:lnTo>
                  <a:lnTo>
                    <a:pt x="12700" y="363806"/>
                  </a:lnTo>
                  <a:lnTo>
                    <a:pt x="0" y="376506"/>
                  </a:lnTo>
                  <a:lnTo>
                    <a:pt x="453467" y="376506"/>
                  </a:lnTo>
                  <a:lnTo>
                    <a:pt x="453467" y="0"/>
                  </a:lnTo>
                  <a:close/>
                </a:path>
              </a:pathLst>
            </a:custGeom>
            <a:solidFill>
              <a:srgbClr val="BFBFBF"/>
            </a:solidFill>
          </p:spPr>
          <p:txBody>
            <a:bodyPr wrap="square" lIns="0" tIns="0" rIns="0" bIns="0" rtlCol="0"/>
            <a:lstStyle/>
            <a:p>
              <a:endParaRPr/>
            </a:p>
          </p:txBody>
        </p:sp>
      </p:grpSp>
      <p:sp>
        <p:nvSpPr>
          <p:cNvPr id="69" name="object 42">
            <a:extLst>
              <a:ext uri="{FF2B5EF4-FFF2-40B4-BE49-F238E27FC236}">
                <a16:creationId xmlns:a16="http://schemas.microsoft.com/office/drawing/2014/main" id="{A96FD5D3-0D84-4870-AE79-53683A35E459}"/>
              </a:ext>
            </a:extLst>
          </p:cNvPr>
          <p:cNvSpPr/>
          <p:nvPr/>
        </p:nvSpPr>
        <p:spPr>
          <a:xfrm>
            <a:off x="381215" y="2804821"/>
            <a:ext cx="479425" cy="401955"/>
          </a:xfrm>
          <a:custGeom>
            <a:avLst/>
            <a:gdLst/>
            <a:ahLst/>
            <a:cxnLst/>
            <a:rect l="l" t="t" r="r" b="b"/>
            <a:pathLst>
              <a:path w="479425" h="401954">
                <a:moveTo>
                  <a:pt x="478867" y="0"/>
                </a:moveTo>
                <a:lnTo>
                  <a:pt x="0" y="0"/>
                </a:lnTo>
                <a:lnTo>
                  <a:pt x="0" y="401906"/>
                </a:lnTo>
                <a:lnTo>
                  <a:pt x="478867" y="401906"/>
                </a:lnTo>
                <a:lnTo>
                  <a:pt x="478867" y="0"/>
                </a:lnTo>
                <a:close/>
              </a:path>
            </a:pathLst>
          </a:custGeom>
          <a:solidFill>
            <a:srgbClr val="FFFFFF"/>
          </a:solidFill>
        </p:spPr>
        <p:txBody>
          <a:bodyPr wrap="square" lIns="0" tIns="0" rIns="0" bIns="0" rtlCol="0"/>
          <a:lstStyle/>
          <a:p>
            <a:endParaRPr/>
          </a:p>
        </p:txBody>
      </p:sp>
      <p:grpSp>
        <p:nvGrpSpPr>
          <p:cNvPr id="70" name="object 43">
            <a:extLst>
              <a:ext uri="{FF2B5EF4-FFF2-40B4-BE49-F238E27FC236}">
                <a16:creationId xmlns:a16="http://schemas.microsoft.com/office/drawing/2014/main" id="{7440BBAD-86F0-42AD-BC11-5A8ACE22C4B5}"/>
              </a:ext>
            </a:extLst>
          </p:cNvPr>
          <p:cNvGrpSpPr/>
          <p:nvPr/>
        </p:nvGrpSpPr>
        <p:grpSpPr>
          <a:xfrm>
            <a:off x="393915" y="2817521"/>
            <a:ext cx="454025" cy="376555"/>
            <a:chOff x="286339" y="3664075"/>
            <a:chExt cx="454025" cy="376555"/>
          </a:xfrm>
        </p:grpSpPr>
        <p:sp>
          <p:nvSpPr>
            <p:cNvPr id="71" name="object 44">
              <a:extLst>
                <a:ext uri="{FF2B5EF4-FFF2-40B4-BE49-F238E27FC236}">
                  <a16:creationId xmlns:a16="http://schemas.microsoft.com/office/drawing/2014/main" id="{BE918F1E-D422-46FB-B304-B8CB45753C22}"/>
                </a:ext>
              </a:extLst>
            </p:cNvPr>
            <p:cNvSpPr/>
            <p:nvPr/>
          </p:nvSpPr>
          <p:spPr>
            <a:xfrm>
              <a:off x="286339" y="3664075"/>
              <a:ext cx="454025" cy="376555"/>
            </a:xfrm>
            <a:custGeom>
              <a:avLst/>
              <a:gdLst/>
              <a:ahLst/>
              <a:cxnLst/>
              <a:rect l="l" t="t" r="r" b="b"/>
              <a:pathLst>
                <a:path w="454025" h="376554">
                  <a:moveTo>
                    <a:pt x="453467" y="0"/>
                  </a:moveTo>
                  <a:lnTo>
                    <a:pt x="0" y="0"/>
                  </a:lnTo>
                  <a:lnTo>
                    <a:pt x="0" y="376506"/>
                  </a:lnTo>
                  <a:lnTo>
                    <a:pt x="12700" y="363806"/>
                  </a:lnTo>
                  <a:lnTo>
                    <a:pt x="12700" y="12699"/>
                  </a:lnTo>
                  <a:lnTo>
                    <a:pt x="440767" y="12699"/>
                  </a:lnTo>
                  <a:lnTo>
                    <a:pt x="453467" y="0"/>
                  </a:lnTo>
                  <a:close/>
                </a:path>
              </a:pathLst>
            </a:custGeom>
            <a:solidFill>
              <a:srgbClr val="7F7F7F"/>
            </a:solidFill>
          </p:spPr>
          <p:txBody>
            <a:bodyPr wrap="square" lIns="0" tIns="0" rIns="0" bIns="0" rtlCol="0"/>
            <a:lstStyle/>
            <a:p>
              <a:endParaRPr/>
            </a:p>
          </p:txBody>
        </p:sp>
        <p:sp>
          <p:nvSpPr>
            <p:cNvPr id="72" name="object 45">
              <a:extLst>
                <a:ext uri="{FF2B5EF4-FFF2-40B4-BE49-F238E27FC236}">
                  <a16:creationId xmlns:a16="http://schemas.microsoft.com/office/drawing/2014/main" id="{AB73849D-F834-4B19-B4A8-A61FF66C6F49}"/>
                </a:ext>
              </a:extLst>
            </p:cNvPr>
            <p:cNvSpPr/>
            <p:nvPr/>
          </p:nvSpPr>
          <p:spPr>
            <a:xfrm>
              <a:off x="286339" y="3664075"/>
              <a:ext cx="454025" cy="376555"/>
            </a:xfrm>
            <a:custGeom>
              <a:avLst/>
              <a:gdLst/>
              <a:ahLst/>
              <a:cxnLst/>
              <a:rect l="l" t="t" r="r" b="b"/>
              <a:pathLst>
                <a:path w="454025" h="376554">
                  <a:moveTo>
                    <a:pt x="453467" y="0"/>
                  </a:moveTo>
                  <a:lnTo>
                    <a:pt x="440767" y="12699"/>
                  </a:lnTo>
                  <a:lnTo>
                    <a:pt x="440767" y="363806"/>
                  </a:lnTo>
                  <a:lnTo>
                    <a:pt x="12700" y="363806"/>
                  </a:lnTo>
                  <a:lnTo>
                    <a:pt x="0" y="376506"/>
                  </a:lnTo>
                  <a:lnTo>
                    <a:pt x="453467" y="376506"/>
                  </a:lnTo>
                  <a:lnTo>
                    <a:pt x="453467" y="0"/>
                  </a:lnTo>
                  <a:close/>
                </a:path>
              </a:pathLst>
            </a:custGeom>
            <a:solidFill>
              <a:srgbClr val="BFBFBF"/>
            </a:solidFill>
          </p:spPr>
          <p:txBody>
            <a:bodyPr wrap="square" lIns="0" tIns="0" rIns="0" bIns="0" rtlCol="0"/>
            <a:lstStyle/>
            <a:p>
              <a:endParaRPr/>
            </a:p>
          </p:txBody>
        </p:sp>
      </p:grpSp>
      <p:sp>
        <p:nvSpPr>
          <p:cNvPr id="73" name="object 46">
            <a:extLst>
              <a:ext uri="{FF2B5EF4-FFF2-40B4-BE49-F238E27FC236}">
                <a16:creationId xmlns:a16="http://schemas.microsoft.com/office/drawing/2014/main" id="{09A1EBE4-F41B-4173-9410-2A25C4E148C6}"/>
              </a:ext>
            </a:extLst>
          </p:cNvPr>
          <p:cNvSpPr/>
          <p:nvPr/>
        </p:nvSpPr>
        <p:spPr>
          <a:xfrm>
            <a:off x="381215" y="3343542"/>
            <a:ext cx="479425" cy="401955"/>
          </a:xfrm>
          <a:custGeom>
            <a:avLst/>
            <a:gdLst/>
            <a:ahLst/>
            <a:cxnLst/>
            <a:rect l="l" t="t" r="r" b="b"/>
            <a:pathLst>
              <a:path w="479425" h="401954">
                <a:moveTo>
                  <a:pt x="478867" y="0"/>
                </a:moveTo>
                <a:lnTo>
                  <a:pt x="0" y="0"/>
                </a:lnTo>
                <a:lnTo>
                  <a:pt x="0" y="401906"/>
                </a:lnTo>
                <a:lnTo>
                  <a:pt x="478867" y="401906"/>
                </a:lnTo>
                <a:lnTo>
                  <a:pt x="478867" y="0"/>
                </a:lnTo>
                <a:close/>
              </a:path>
            </a:pathLst>
          </a:custGeom>
          <a:solidFill>
            <a:srgbClr val="FFFFFF"/>
          </a:solidFill>
        </p:spPr>
        <p:txBody>
          <a:bodyPr wrap="square" lIns="0" tIns="0" rIns="0" bIns="0" rtlCol="0"/>
          <a:lstStyle/>
          <a:p>
            <a:endParaRPr/>
          </a:p>
        </p:txBody>
      </p:sp>
      <p:grpSp>
        <p:nvGrpSpPr>
          <p:cNvPr id="74" name="object 47">
            <a:extLst>
              <a:ext uri="{FF2B5EF4-FFF2-40B4-BE49-F238E27FC236}">
                <a16:creationId xmlns:a16="http://schemas.microsoft.com/office/drawing/2014/main" id="{C9D5DEFF-314E-4C1E-B8AE-7DF0B8FC6E4C}"/>
              </a:ext>
            </a:extLst>
          </p:cNvPr>
          <p:cNvGrpSpPr/>
          <p:nvPr/>
        </p:nvGrpSpPr>
        <p:grpSpPr>
          <a:xfrm>
            <a:off x="393915" y="3356242"/>
            <a:ext cx="454025" cy="376555"/>
            <a:chOff x="286339" y="4202796"/>
            <a:chExt cx="454025" cy="376555"/>
          </a:xfrm>
        </p:grpSpPr>
        <p:sp>
          <p:nvSpPr>
            <p:cNvPr id="75" name="object 48">
              <a:extLst>
                <a:ext uri="{FF2B5EF4-FFF2-40B4-BE49-F238E27FC236}">
                  <a16:creationId xmlns:a16="http://schemas.microsoft.com/office/drawing/2014/main" id="{8C86FF33-C35B-4F4B-BD17-A2EF4765A0C5}"/>
                </a:ext>
              </a:extLst>
            </p:cNvPr>
            <p:cNvSpPr/>
            <p:nvPr/>
          </p:nvSpPr>
          <p:spPr>
            <a:xfrm>
              <a:off x="286339" y="4202796"/>
              <a:ext cx="454025" cy="376555"/>
            </a:xfrm>
            <a:custGeom>
              <a:avLst/>
              <a:gdLst/>
              <a:ahLst/>
              <a:cxnLst/>
              <a:rect l="l" t="t" r="r" b="b"/>
              <a:pathLst>
                <a:path w="454025" h="376554">
                  <a:moveTo>
                    <a:pt x="453467" y="0"/>
                  </a:moveTo>
                  <a:lnTo>
                    <a:pt x="0" y="0"/>
                  </a:lnTo>
                  <a:lnTo>
                    <a:pt x="0" y="376506"/>
                  </a:lnTo>
                  <a:lnTo>
                    <a:pt x="12700" y="363806"/>
                  </a:lnTo>
                  <a:lnTo>
                    <a:pt x="12700" y="12699"/>
                  </a:lnTo>
                  <a:lnTo>
                    <a:pt x="440767" y="12699"/>
                  </a:lnTo>
                  <a:lnTo>
                    <a:pt x="453467" y="0"/>
                  </a:lnTo>
                  <a:close/>
                </a:path>
              </a:pathLst>
            </a:custGeom>
            <a:solidFill>
              <a:srgbClr val="7F7F7F"/>
            </a:solidFill>
          </p:spPr>
          <p:txBody>
            <a:bodyPr wrap="square" lIns="0" tIns="0" rIns="0" bIns="0" rtlCol="0"/>
            <a:lstStyle/>
            <a:p>
              <a:endParaRPr/>
            </a:p>
          </p:txBody>
        </p:sp>
        <p:sp>
          <p:nvSpPr>
            <p:cNvPr id="76" name="object 49">
              <a:extLst>
                <a:ext uri="{FF2B5EF4-FFF2-40B4-BE49-F238E27FC236}">
                  <a16:creationId xmlns:a16="http://schemas.microsoft.com/office/drawing/2014/main" id="{D73E91FE-96BE-478B-8E1D-8D49225689E4}"/>
                </a:ext>
              </a:extLst>
            </p:cNvPr>
            <p:cNvSpPr/>
            <p:nvPr/>
          </p:nvSpPr>
          <p:spPr>
            <a:xfrm>
              <a:off x="286339" y="4202796"/>
              <a:ext cx="454025" cy="376555"/>
            </a:xfrm>
            <a:custGeom>
              <a:avLst/>
              <a:gdLst/>
              <a:ahLst/>
              <a:cxnLst/>
              <a:rect l="l" t="t" r="r" b="b"/>
              <a:pathLst>
                <a:path w="454025" h="376554">
                  <a:moveTo>
                    <a:pt x="453467" y="0"/>
                  </a:moveTo>
                  <a:lnTo>
                    <a:pt x="440767" y="12699"/>
                  </a:lnTo>
                  <a:lnTo>
                    <a:pt x="440767" y="363806"/>
                  </a:lnTo>
                  <a:lnTo>
                    <a:pt x="12700" y="363806"/>
                  </a:lnTo>
                  <a:lnTo>
                    <a:pt x="0" y="376506"/>
                  </a:lnTo>
                  <a:lnTo>
                    <a:pt x="453467" y="376506"/>
                  </a:lnTo>
                  <a:lnTo>
                    <a:pt x="453467" y="0"/>
                  </a:lnTo>
                  <a:close/>
                </a:path>
              </a:pathLst>
            </a:custGeom>
            <a:solidFill>
              <a:srgbClr val="BFBFBF"/>
            </a:solidFill>
          </p:spPr>
          <p:txBody>
            <a:bodyPr wrap="square" lIns="0" tIns="0" rIns="0" bIns="0" rtlCol="0"/>
            <a:lstStyle/>
            <a:p>
              <a:endParaRPr/>
            </a:p>
          </p:txBody>
        </p:sp>
      </p:grpSp>
      <p:sp>
        <p:nvSpPr>
          <p:cNvPr id="77" name="object 50">
            <a:extLst>
              <a:ext uri="{FF2B5EF4-FFF2-40B4-BE49-F238E27FC236}">
                <a16:creationId xmlns:a16="http://schemas.microsoft.com/office/drawing/2014/main" id="{1131C372-B7F1-408E-8D30-9E100C8B9D4A}"/>
              </a:ext>
            </a:extLst>
          </p:cNvPr>
          <p:cNvSpPr/>
          <p:nvPr/>
        </p:nvSpPr>
        <p:spPr>
          <a:xfrm>
            <a:off x="381215" y="3839516"/>
            <a:ext cx="479425" cy="401955"/>
          </a:xfrm>
          <a:custGeom>
            <a:avLst/>
            <a:gdLst/>
            <a:ahLst/>
            <a:cxnLst/>
            <a:rect l="l" t="t" r="r" b="b"/>
            <a:pathLst>
              <a:path w="479425" h="401954">
                <a:moveTo>
                  <a:pt x="478867" y="0"/>
                </a:moveTo>
                <a:lnTo>
                  <a:pt x="0" y="0"/>
                </a:lnTo>
                <a:lnTo>
                  <a:pt x="0" y="401906"/>
                </a:lnTo>
                <a:lnTo>
                  <a:pt x="478867" y="401906"/>
                </a:lnTo>
                <a:lnTo>
                  <a:pt x="478867" y="0"/>
                </a:lnTo>
                <a:close/>
              </a:path>
            </a:pathLst>
          </a:custGeom>
          <a:solidFill>
            <a:srgbClr val="FFFFFF"/>
          </a:solidFill>
        </p:spPr>
        <p:txBody>
          <a:bodyPr wrap="square" lIns="0" tIns="0" rIns="0" bIns="0" rtlCol="0"/>
          <a:lstStyle/>
          <a:p>
            <a:endParaRPr/>
          </a:p>
        </p:txBody>
      </p:sp>
      <p:grpSp>
        <p:nvGrpSpPr>
          <p:cNvPr id="78" name="object 51">
            <a:extLst>
              <a:ext uri="{FF2B5EF4-FFF2-40B4-BE49-F238E27FC236}">
                <a16:creationId xmlns:a16="http://schemas.microsoft.com/office/drawing/2014/main" id="{DA1DD214-49C8-491F-AF6F-FBEECD93B5E2}"/>
              </a:ext>
            </a:extLst>
          </p:cNvPr>
          <p:cNvGrpSpPr/>
          <p:nvPr/>
        </p:nvGrpSpPr>
        <p:grpSpPr>
          <a:xfrm>
            <a:off x="393915" y="3852216"/>
            <a:ext cx="454025" cy="376555"/>
            <a:chOff x="286339" y="4698770"/>
            <a:chExt cx="454025" cy="376555"/>
          </a:xfrm>
        </p:grpSpPr>
        <p:sp>
          <p:nvSpPr>
            <p:cNvPr id="79" name="object 52">
              <a:extLst>
                <a:ext uri="{FF2B5EF4-FFF2-40B4-BE49-F238E27FC236}">
                  <a16:creationId xmlns:a16="http://schemas.microsoft.com/office/drawing/2014/main" id="{A8A3306C-1AC6-4EB9-BC2F-5FF75DDD7E96}"/>
                </a:ext>
              </a:extLst>
            </p:cNvPr>
            <p:cNvSpPr/>
            <p:nvPr/>
          </p:nvSpPr>
          <p:spPr>
            <a:xfrm>
              <a:off x="286339" y="4698770"/>
              <a:ext cx="454025" cy="376555"/>
            </a:xfrm>
            <a:custGeom>
              <a:avLst/>
              <a:gdLst/>
              <a:ahLst/>
              <a:cxnLst/>
              <a:rect l="l" t="t" r="r" b="b"/>
              <a:pathLst>
                <a:path w="454025" h="376554">
                  <a:moveTo>
                    <a:pt x="453467" y="0"/>
                  </a:moveTo>
                  <a:lnTo>
                    <a:pt x="0" y="0"/>
                  </a:lnTo>
                  <a:lnTo>
                    <a:pt x="0" y="376506"/>
                  </a:lnTo>
                  <a:lnTo>
                    <a:pt x="12700" y="363806"/>
                  </a:lnTo>
                  <a:lnTo>
                    <a:pt x="12700" y="12699"/>
                  </a:lnTo>
                  <a:lnTo>
                    <a:pt x="440767" y="12699"/>
                  </a:lnTo>
                  <a:lnTo>
                    <a:pt x="453467" y="0"/>
                  </a:lnTo>
                  <a:close/>
                </a:path>
              </a:pathLst>
            </a:custGeom>
            <a:solidFill>
              <a:srgbClr val="7F7F7F"/>
            </a:solidFill>
          </p:spPr>
          <p:txBody>
            <a:bodyPr wrap="square" lIns="0" tIns="0" rIns="0" bIns="0" rtlCol="0"/>
            <a:lstStyle/>
            <a:p>
              <a:endParaRPr/>
            </a:p>
          </p:txBody>
        </p:sp>
        <p:sp>
          <p:nvSpPr>
            <p:cNvPr id="80" name="object 53">
              <a:extLst>
                <a:ext uri="{FF2B5EF4-FFF2-40B4-BE49-F238E27FC236}">
                  <a16:creationId xmlns:a16="http://schemas.microsoft.com/office/drawing/2014/main" id="{AA35475D-2FA6-4B9E-9D68-6C89DED369FA}"/>
                </a:ext>
              </a:extLst>
            </p:cNvPr>
            <p:cNvSpPr/>
            <p:nvPr/>
          </p:nvSpPr>
          <p:spPr>
            <a:xfrm>
              <a:off x="286339" y="4698770"/>
              <a:ext cx="454025" cy="376555"/>
            </a:xfrm>
            <a:custGeom>
              <a:avLst/>
              <a:gdLst/>
              <a:ahLst/>
              <a:cxnLst/>
              <a:rect l="l" t="t" r="r" b="b"/>
              <a:pathLst>
                <a:path w="454025" h="376554">
                  <a:moveTo>
                    <a:pt x="453467" y="0"/>
                  </a:moveTo>
                  <a:lnTo>
                    <a:pt x="440767" y="12699"/>
                  </a:lnTo>
                  <a:lnTo>
                    <a:pt x="440767" y="363806"/>
                  </a:lnTo>
                  <a:lnTo>
                    <a:pt x="12700" y="363806"/>
                  </a:lnTo>
                  <a:lnTo>
                    <a:pt x="0" y="376506"/>
                  </a:lnTo>
                  <a:lnTo>
                    <a:pt x="453467" y="376506"/>
                  </a:lnTo>
                  <a:lnTo>
                    <a:pt x="453467" y="0"/>
                  </a:lnTo>
                  <a:close/>
                </a:path>
              </a:pathLst>
            </a:custGeom>
            <a:solidFill>
              <a:srgbClr val="BFBFBF"/>
            </a:solidFill>
          </p:spPr>
          <p:txBody>
            <a:bodyPr wrap="square" lIns="0" tIns="0" rIns="0" bIns="0" rtlCol="0"/>
            <a:lstStyle/>
            <a:p>
              <a:endParaRPr/>
            </a:p>
          </p:txBody>
        </p:sp>
      </p:grpSp>
      <p:sp>
        <p:nvSpPr>
          <p:cNvPr id="81" name="TextBox 80">
            <a:extLst>
              <a:ext uri="{FF2B5EF4-FFF2-40B4-BE49-F238E27FC236}">
                <a16:creationId xmlns:a16="http://schemas.microsoft.com/office/drawing/2014/main" id="{C0CC1861-ABE4-4FB8-A121-F38A005DD10C}"/>
              </a:ext>
            </a:extLst>
          </p:cNvPr>
          <p:cNvSpPr txBox="1"/>
          <p:nvPr/>
        </p:nvSpPr>
        <p:spPr>
          <a:xfrm>
            <a:off x="352436" y="2734356"/>
            <a:ext cx="479425" cy="646331"/>
          </a:xfrm>
          <a:prstGeom prst="rect">
            <a:avLst/>
          </a:prstGeom>
          <a:noFill/>
        </p:spPr>
        <p:txBody>
          <a:bodyPr wrap="square">
            <a:spAutoFit/>
          </a:bodyPr>
          <a:lstStyle/>
          <a:p>
            <a:pPr marR="0" lvl="0" indent="0" algn="l" defTabSz="914400" rtl="0" eaLnBrk="1" fontAlgn="auto" latinLnBrk="0" hangingPunct="1">
              <a:lnSpc>
                <a:spcPct val="100000"/>
              </a:lnSpc>
              <a:spcAft>
                <a:spcPts val="0"/>
              </a:spcAft>
              <a:buClrTx/>
              <a:buSzTx/>
              <a:buFontTx/>
              <a:buNone/>
              <a:tabLst/>
              <a:defRPr/>
            </a:pPr>
            <a:r>
              <a:rPr kumimoji="0" lang="en-US" sz="3600" b="1" i="0" u="none" strike="noStrike" kern="1200" cap="none" spc="0" normalizeH="0" baseline="0" noProof="0" dirty="0">
                <a:ln>
                  <a:noFill/>
                </a:ln>
                <a:solidFill>
                  <a:schemeClr val="tx2"/>
                </a:solidFill>
                <a:effectLst/>
                <a:uLnTx/>
                <a:uFillTx/>
                <a:latin typeface="Segoe UI"/>
                <a:ea typeface="+mn-ea"/>
                <a:cs typeface="Segoe UI"/>
                <a:sym typeface="Wingdings" panose="05000000000000000000" pitchFamily="2" charset="2"/>
              </a:rPr>
              <a:t></a:t>
            </a:r>
            <a:endParaRPr kumimoji="0" lang="en-US" sz="3600" b="1" i="0" u="none" strike="noStrike" kern="1200" cap="none" spc="0" normalizeH="0" baseline="0" noProof="0" dirty="0">
              <a:ln>
                <a:noFill/>
              </a:ln>
              <a:solidFill>
                <a:schemeClr val="tx2"/>
              </a:solidFill>
              <a:effectLst/>
              <a:uLnTx/>
              <a:uFillTx/>
              <a:latin typeface="Segoe UI"/>
              <a:ea typeface="+mn-ea"/>
              <a:cs typeface="Segoe UI"/>
            </a:endParaRPr>
          </a:p>
        </p:txBody>
      </p:sp>
      <p:sp>
        <p:nvSpPr>
          <p:cNvPr id="3" name="Slide Number Placeholder 2">
            <a:extLst>
              <a:ext uri="{FF2B5EF4-FFF2-40B4-BE49-F238E27FC236}">
                <a16:creationId xmlns:a16="http://schemas.microsoft.com/office/drawing/2014/main" id="{59718CEB-74FF-459D-ABD2-A159F6D14701}"/>
              </a:ext>
            </a:extLst>
          </p:cNvPr>
          <p:cNvSpPr>
            <a:spLocks noGrp="1"/>
          </p:cNvSpPr>
          <p:nvPr>
            <p:ph type="sldNum" sz="quarter" idx="4"/>
          </p:nvPr>
        </p:nvSpPr>
        <p:spPr/>
        <p:txBody>
          <a:bodyPr/>
          <a:lstStyle/>
          <a:p>
            <a:fld id="{5D2F3693-3E64-EA49-9E40-0333868C2033}" type="slidenum">
              <a:rPr lang="en-US" smtClean="0"/>
              <a:pPr/>
              <a:t>67</a:t>
            </a:fld>
            <a:r>
              <a:rPr lang="en-US" dirty="0"/>
              <a:t> of 108</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Content Placeholder 47">
            <a:extLst>
              <a:ext uri="{FF2B5EF4-FFF2-40B4-BE49-F238E27FC236}">
                <a16:creationId xmlns:a16="http://schemas.microsoft.com/office/drawing/2014/main" id="{57F44E37-F200-4B2A-8F04-2E503245D554}"/>
              </a:ext>
            </a:extLst>
          </p:cNvPr>
          <p:cNvSpPr>
            <a:spLocks noGrp="1"/>
          </p:cNvSpPr>
          <p:nvPr>
            <p:ph idx="1"/>
          </p:nvPr>
        </p:nvSpPr>
        <p:spPr/>
        <p:txBody>
          <a:bodyPr/>
          <a:lstStyle/>
          <a:p>
            <a:r>
              <a:rPr lang="en-US" dirty="0"/>
              <a:t>Fenfluramine and the metabolite, norfenfluramine, exhibit agonist activity at serotonin 5HT-2 receptors.</a:t>
            </a:r>
          </a:p>
          <a:p>
            <a:pPr lvl="1">
              <a:spcBef>
                <a:spcPts val="1800"/>
              </a:spcBef>
            </a:pPr>
            <a:r>
              <a:rPr lang="en-US" dirty="0"/>
              <a:t>True</a:t>
            </a:r>
          </a:p>
          <a:p>
            <a:pPr lvl="1"/>
            <a:r>
              <a:rPr lang="en-US" dirty="0"/>
              <a:t>False</a:t>
            </a:r>
          </a:p>
        </p:txBody>
      </p:sp>
      <p:sp>
        <p:nvSpPr>
          <p:cNvPr id="47" name="Title 46">
            <a:extLst>
              <a:ext uri="{FF2B5EF4-FFF2-40B4-BE49-F238E27FC236}">
                <a16:creationId xmlns:a16="http://schemas.microsoft.com/office/drawing/2014/main" id="{C59BEF1C-627F-4348-A0A3-BE0282A18A7E}"/>
              </a:ext>
            </a:extLst>
          </p:cNvPr>
          <p:cNvSpPr>
            <a:spLocks noGrp="1"/>
          </p:cNvSpPr>
          <p:nvPr>
            <p:ph type="title"/>
          </p:nvPr>
        </p:nvSpPr>
        <p:spPr/>
        <p:txBody>
          <a:bodyPr/>
          <a:lstStyle/>
          <a:p>
            <a:r>
              <a:rPr lang="en-US" dirty="0"/>
              <a:t>Knowledge Check</a:t>
            </a:r>
          </a:p>
        </p:txBody>
      </p:sp>
      <p:sp>
        <p:nvSpPr>
          <p:cNvPr id="17" name="object 38">
            <a:extLst>
              <a:ext uri="{FF2B5EF4-FFF2-40B4-BE49-F238E27FC236}">
                <a16:creationId xmlns:a16="http://schemas.microsoft.com/office/drawing/2014/main" id="{2CA68347-05C2-4B46-B588-E3A131F17317}"/>
              </a:ext>
            </a:extLst>
          </p:cNvPr>
          <p:cNvSpPr/>
          <p:nvPr/>
        </p:nvSpPr>
        <p:spPr>
          <a:xfrm>
            <a:off x="381215" y="2769860"/>
            <a:ext cx="479425" cy="401955"/>
          </a:xfrm>
          <a:custGeom>
            <a:avLst/>
            <a:gdLst/>
            <a:ahLst/>
            <a:cxnLst/>
            <a:rect l="l" t="t" r="r" b="b"/>
            <a:pathLst>
              <a:path w="479425" h="401954">
                <a:moveTo>
                  <a:pt x="478867" y="0"/>
                </a:moveTo>
                <a:lnTo>
                  <a:pt x="0" y="0"/>
                </a:lnTo>
                <a:lnTo>
                  <a:pt x="0" y="401906"/>
                </a:lnTo>
                <a:lnTo>
                  <a:pt x="478867" y="401906"/>
                </a:lnTo>
                <a:lnTo>
                  <a:pt x="478867" y="0"/>
                </a:lnTo>
                <a:close/>
              </a:path>
            </a:pathLst>
          </a:custGeom>
          <a:solidFill>
            <a:srgbClr val="FFFFFF"/>
          </a:solidFill>
        </p:spPr>
        <p:txBody>
          <a:bodyPr wrap="square" lIns="0" tIns="0" rIns="0" bIns="0" rtlCol="0"/>
          <a:lstStyle/>
          <a:p>
            <a:endParaRPr/>
          </a:p>
        </p:txBody>
      </p:sp>
      <p:grpSp>
        <p:nvGrpSpPr>
          <p:cNvPr id="18" name="object 39">
            <a:extLst>
              <a:ext uri="{FF2B5EF4-FFF2-40B4-BE49-F238E27FC236}">
                <a16:creationId xmlns:a16="http://schemas.microsoft.com/office/drawing/2014/main" id="{E135536F-FBBF-4365-8747-B0B6E68F0A77}"/>
              </a:ext>
            </a:extLst>
          </p:cNvPr>
          <p:cNvGrpSpPr/>
          <p:nvPr/>
        </p:nvGrpSpPr>
        <p:grpSpPr>
          <a:xfrm>
            <a:off x="406615" y="2747910"/>
            <a:ext cx="454025" cy="376555"/>
            <a:chOff x="286339" y="3142448"/>
            <a:chExt cx="454025" cy="376555"/>
          </a:xfrm>
        </p:grpSpPr>
        <p:sp>
          <p:nvSpPr>
            <p:cNvPr id="19" name="object 40">
              <a:extLst>
                <a:ext uri="{FF2B5EF4-FFF2-40B4-BE49-F238E27FC236}">
                  <a16:creationId xmlns:a16="http://schemas.microsoft.com/office/drawing/2014/main" id="{DF451ED6-7866-4DB4-9F34-4E3F9FAE6268}"/>
                </a:ext>
              </a:extLst>
            </p:cNvPr>
            <p:cNvSpPr/>
            <p:nvPr/>
          </p:nvSpPr>
          <p:spPr>
            <a:xfrm>
              <a:off x="286339" y="3142448"/>
              <a:ext cx="454025" cy="376555"/>
            </a:xfrm>
            <a:custGeom>
              <a:avLst/>
              <a:gdLst/>
              <a:ahLst/>
              <a:cxnLst/>
              <a:rect l="l" t="t" r="r" b="b"/>
              <a:pathLst>
                <a:path w="454025" h="376554">
                  <a:moveTo>
                    <a:pt x="453467" y="0"/>
                  </a:moveTo>
                  <a:lnTo>
                    <a:pt x="0" y="0"/>
                  </a:lnTo>
                  <a:lnTo>
                    <a:pt x="0" y="376506"/>
                  </a:lnTo>
                  <a:lnTo>
                    <a:pt x="12700" y="363806"/>
                  </a:lnTo>
                  <a:lnTo>
                    <a:pt x="12700" y="12700"/>
                  </a:lnTo>
                  <a:lnTo>
                    <a:pt x="440767" y="12700"/>
                  </a:lnTo>
                  <a:lnTo>
                    <a:pt x="453467" y="0"/>
                  </a:lnTo>
                  <a:close/>
                </a:path>
              </a:pathLst>
            </a:custGeom>
            <a:solidFill>
              <a:srgbClr val="7F7F7F"/>
            </a:solidFill>
          </p:spPr>
          <p:txBody>
            <a:bodyPr wrap="square" lIns="0" tIns="0" rIns="0" bIns="0" rtlCol="0"/>
            <a:lstStyle/>
            <a:p>
              <a:endParaRPr/>
            </a:p>
          </p:txBody>
        </p:sp>
        <p:sp>
          <p:nvSpPr>
            <p:cNvPr id="20" name="object 41">
              <a:extLst>
                <a:ext uri="{FF2B5EF4-FFF2-40B4-BE49-F238E27FC236}">
                  <a16:creationId xmlns:a16="http://schemas.microsoft.com/office/drawing/2014/main" id="{CCE403D5-6478-4CD8-A094-7EB961075DD3}"/>
                </a:ext>
              </a:extLst>
            </p:cNvPr>
            <p:cNvSpPr/>
            <p:nvPr/>
          </p:nvSpPr>
          <p:spPr>
            <a:xfrm>
              <a:off x="286339" y="3142448"/>
              <a:ext cx="454025" cy="376555"/>
            </a:xfrm>
            <a:custGeom>
              <a:avLst/>
              <a:gdLst/>
              <a:ahLst/>
              <a:cxnLst/>
              <a:rect l="l" t="t" r="r" b="b"/>
              <a:pathLst>
                <a:path w="454025" h="376554">
                  <a:moveTo>
                    <a:pt x="453467" y="0"/>
                  </a:moveTo>
                  <a:lnTo>
                    <a:pt x="440767" y="12700"/>
                  </a:lnTo>
                  <a:lnTo>
                    <a:pt x="440767" y="363806"/>
                  </a:lnTo>
                  <a:lnTo>
                    <a:pt x="12700" y="363806"/>
                  </a:lnTo>
                  <a:lnTo>
                    <a:pt x="0" y="376506"/>
                  </a:lnTo>
                  <a:lnTo>
                    <a:pt x="453467" y="376506"/>
                  </a:lnTo>
                  <a:lnTo>
                    <a:pt x="453467" y="0"/>
                  </a:lnTo>
                  <a:close/>
                </a:path>
              </a:pathLst>
            </a:custGeom>
            <a:solidFill>
              <a:srgbClr val="BFBFBF"/>
            </a:solidFill>
          </p:spPr>
          <p:txBody>
            <a:bodyPr wrap="square" lIns="0" tIns="0" rIns="0" bIns="0" rtlCol="0"/>
            <a:lstStyle/>
            <a:p>
              <a:endParaRPr/>
            </a:p>
          </p:txBody>
        </p:sp>
      </p:grpSp>
      <p:grpSp>
        <p:nvGrpSpPr>
          <p:cNvPr id="22" name="object 43">
            <a:extLst>
              <a:ext uri="{FF2B5EF4-FFF2-40B4-BE49-F238E27FC236}">
                <a16:creationId xmlns:a16="http://schemas.microsoft.com/office/drawing/2014/main" id="{D0931AE9-6895-425D-A489-F3DD5604D726}"/>
              </a:ext>
            </a:extLst>
          </p:cNvPr>
          <p:cNvGrpSpPr/>
          <p:nvPr/>
        </p:nvGrpSpPr>
        <p:grpSpPr>
          <a:xfrm>
            <a:off x="407340" y="3240722"/>
            <a:ext cx="454025" cy="376555"/>
            <a:chOff x="286339" y="3664075"/>
            <a:chExt cx="454025" cy="376555"/>
          </a:xfrm>
        </p:grpSpPr>
        <p:sp>
          <p:nvSpPr>
            <p:cNvPr id="23" name="object 44">
              <a:extLst>
                <a:ext uri="{FF2B5EF4-FFF2-40B4-BE49-F238E27FC236}">
                  <a16:creationId xmlns:a16="http://schemas.microsoft.com/office/drawing/2014/main" id="{908FE2FF-BCAC-4169-A8D0-B7A996F7F2C3}"/>
                </a:ext>
              </a:extLst>
            </p:cNvPr>
            <p:cNvSpPr/>
            <p:nvPr/>
          </p:nvSpPr>
          <p:spPr>
            <a:xfrm>
              <a:off x="286339" y="3664075"/>
              <a:ext cx="454025" cy="376555"/>
            </a:xfrm>
            <a:custGeom>
              <a:avLst/>
              <a:gdLst/>
              <a:ahLst/>
              <a:cxnLst/>
              <a:rect l="l" t="t" r="r" b="b"/>
              <a:pathLst>
                <a:path w="454025" h="376554">
                  <a:moveTo>
                    <a:pt x="453467" y="0"/>
                  </a:moveTo>
                  <a:lnTo>
                    <a:pt x="0" y="0"/>
                  </a:lnTo>
                  <a:lnTo>
                    <a:pt x="0" y="376506"/>
                  </a:lnTo>
                  <a:lnTo>
                    <a:pt x="12700" y="363806"/>
                  </a:lnTo>
                  <a:lnTo>
                    <a:pt x="12700" y="12699"/>
                  </a:lnTo>
                  <a:lnTo>
                    <a:pt x="440767" y="12699"/>
                  </a:lnTo>
                  <a:lnTo>
                    <a:pt x="453467" y="0"/>
                  </a:lnTo>
                  <a:close/>
                </a:path>
              </a:pathLst>
            </a:custGeom>
            <a:solidFill>
              <a:srgbClr val="7F7F7F"/>
            </a:solidFill>
          </p:spPr>
          <p:txBody>
            <a:bodyPr wrap="square" lIns="0" tIns="0" rIns="0" bIns="0" rtlCol="0"/>
            <a:lstStyle/>
            <a:p>
              <a:endParaRPr/>
            </a:p>
          </p:txBody>
        </p:sp>
        <p:sp>
          <p:nvSpPr>
            <p:cNvPr id="24" name="object 45">
              <a:extLst>
                <a:ext uri="{FF2B5EF4-FFF2-40B4-BE49-F238E27FC236}">
                  <a16:creationId xmlns:a16="http://schemas.microsoft.com/office/drawing/2014/main" id="{3C444570-E40B-49DF-9CE2-FF78589C71E8}"/>
                </a:ext>
              </a:extLst>
            </p:cNvPr>
            <p:cNvSpPr/>
            <p:nvPr/>
          </p:nvSpPr>
          <p:spPr>
            <a:xfrm>
              <a:off x="286339" y="3664075"/>
              <a:ext cx="454025" cy="376555"/>
            </a:xfrm>
            <a:custGeom>
              <a:avLst/>
              <a:gdLst/>
              <a:ahLst/>
              <a:cxnLst/>
              <a:rect l="l" t="t" r="r" b="b"/>
              <a:pathLst>
                <a:path w="454025" h="376554">
                  <a:moveTo>
                    <a:pt x="453467" y="0"/>
                  </a:moveTo>
                  <a:lnTo>
                    <a:pt x="440767" y="12699"/>
                  </a:lnTo>
                  <a:lnTo>
                    <a:pt x="440767" y="363806"/>
                  </a:lnTo>
                  <a:lnTo>
                    <a:pt x="12700" y="363806"/>
                  </a:lnTo>
                  <a:lnTo>
                    <a:pt x="0" y="376506"/>
                  </a:lnTo>
                  <a:lnTo>
                    <a:pt x="453467" y="376506"/>
                  </a:lnTo>
                  <a:lnTo>
                    <a:pt x="453467" y="0"/>
                  </a:lnTo>
                  <a:close/>
                </a:path>
              </a:pathLst>
            </a:custGeom>
            <a:solidFill>
              <a:srgbClr val="BFBFBF"/>
            </a:solidFill>
          </p:spPr>
          <p:txBody>
            <a:bodyPr wrap="square" lIns="0" tIns="0" rIns="0" bIns="0" rtlCol="0"/>
            <a:lstStyle/>
            <a:p>
              <a:endParaRPr/>
            </a:p>
          </p:txBody>
        </p:sp>
      </p:grpSp>
      <p:sp>
        <p:nvSpPr>
          <p:cNvPr id="3" name="Slide Number Placeholder 2">
            <a:extLst>
              <a:ext uri="{FF2B5EF4-FFF2-40B4-BE49-F238E27FC236}">
                <a16:creationId xmlns:a16="http://schemas.microsoft.com/office/drawing/2014/main" id="{9D13249D-75CB-4519-88B0-3CAF653764D2}"/>
              </a:ext>
            </a:extLst>
          </p:cNvPr>
          <p:cNvSpPr>
            <a:spLocks noGrp="1"/>
          </p:cNvSpPr>
          <p:nvPr>
            <p:ph type="sldNum" sz="quarter" idx="4"/>
          </p:nvPr>
        </p:nvSpPr>
        <p:spPr/>
        <p:txBody>
          <a:bodyPr/>
          <a:lstStyle/>
          <a:p>
            <a:fld id="{5D2F3693-3E64-EA49-9E40-0333868C2033}" type="slidenum">
              <a:rPr lang="en-US" smtClean="0"/>
              <a:pPr/>
              <a:t>68</a:t>
            </a:fld>
            <a:r>
              <a:rPr lang="en-US" dirty="0"/>
              <a:t> of 108</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Content Placeholder 50">
            <a:extLst>
              <a:ext uri="{FF2B5EF4-FFF2-40B4-BE49-F238E27FC236}">
                <a16:creationId xmlns:a16="http://schemas.microsoft.com/office/drawing/2014/main" id="{EB2E10D3-064A-472D-8691-4564119F0037}"/>
              </a:ext>
            </a:extLst>
          </p:cNvPr>
          <p:cNvSpPr>
            <a:spLocks noGrp="1"/>
          </p:cNvSpPr>
          <p:nvPr>
            <p:ph idx="1"/>
          </p:nvPr>
        </p:nvSpPr>
        <p:spPr/>
        <p:txBody>
          <a:bodyPr/>
          <a:lstStyle/>
          <a:p>
            <a:pPr>
              <a:spcAft>
                <a:spcPts val="1000"/>
              </a:spcAft>
            </a:pPr>
            <a:r>
              <a:rPr lang="en-US" dirty="0"/>
              <a:t>Fenfluramine and the metabolite, norfenfluramine, exhibit agonist activity at serotonin 5HT-2 receptors.</a:t>
            </a:r>
            <a:br>
              <a:rPr lang="en-US" dirty="0"/>
            </a:br>
            <a:endParaRPr lang="en-US" dirty="0"/>
          </a:p>
          <a:p>
            <a:pPr lvl="1">
              <a:spcBef>
                <a:spcPts val="600"/>
              </a:spcBef>
            </a:pPr>
            <a:r>
              <a:rPr lang="en-US" b="1" dirty="0"/>
              <a:t>True</a:t>
            </a:r>
          </a:p>
          <a:p>
            <a:pPr lvl="1"/>
            <a:r>
              <a:rPr lang="en-US" dirty="0"/>
              <a:t>False</a:t>
            </a:r>
          </a:p>
        </p:txBody>
      </p:sp>
      <p:sp>
        <p:nvSpPr>
          <p:cNvPr id="50" name="Title 49">
            <a:extLst>
              <a:ext uri="{FF2B5EF4-FFF2-40B4-BE49-F238E27FC236}">
                <a16:creationId xmlns:a16="http://schemas.microsoft.com/office/drawing/2014/main" id="{7025EE47-3EEF-46DF-8EE3-F4E1FFBA360A}"/>
              </a:ext>
            </a:extLst>
          </p:cNvPr>
          <p:cNvSpPr>
            <a:spLocks noGrp="1"/>
          </p:cNvSpPr>
          <p:nvPr>
            <p:ph type="title"/>
          </p:nvPr>
        </p:nvSpPr>
        <p:spPr/>
        <p:txBody>
          <a:bodyPr/>
          <a:lstStyle/>
          <a:p>
            <a:r>
              <a:rPr lang="en-US" dirty="0"/>
              <a:t>Knowledge Check</a:t>
            </a:r>
          </a:p>
        </p:txBody>
      </p:sp>
      <p:sp>
        <p:nvSpPr>
          <p:cNvPr id="16" name="object 32">
            <a:extLst>
              <a:ext uri="{FF2B5EF4-FFF2-40B4-BE49-F238E27FC236}">
                <a16:creationId xmlns:a16="http://schemas.microsoft.com/office/drawing/2014/main" id="{47F59FA8-A778-4DF4-A7A6-C83D692E2AF4}"/>
              </a:ext>
            </a:extLst>
          </p:cNvPr>
          <p:cNvSpPr txBox="1"/>
          <p:nvPr/>
        </p:nvSpPr>
        <p:spPr>
          <a:xfrm>
            <a:off x="561678" y="3240866"/>
            <a:ext cx="163195" cy="203200"/>
          </a:xfrm>
          <a:prstGeom prst="rect">
            <a:avLst/>
          </a:prstGeom>
        </p:spPr>
        <p:txBody>
          <a:bodyPr vert="horz" wrap="square" lIns="0" tIns="0" rIns="0" bIns="0" rtlCol="0">
            <a:spAutoFit/>
          </a:bodyPr>
          <a:lstStyle/>
          <a:p>
            <a:pPr>
              <a:lnSpc>
                <a:spcPts val="1585"/>
              </a:lnSpc>
            </a:pPr>
            <a:r>
              <a:rPr sz="1450" spc="-10" dirty="0">
                <a:solidFill>
                  <a:srgbClr val="4B8B2B"/>
                </a:solidFill>
                <a:latin typeface="Wingdings"/>
                <a:cs typeface="Wingdings"/>
              </a:rPr>
              <a:t></a:t>
            </a:r>
            <a:endParaRPr sz="1450">
              <a:latin typeface="Wingdings"/>
              <a:cs typeface="Wingdings"/>
            </a:endParaRPr>
          </a:p>
        </p:txBody>
      </p:sp>
      <p:sp>
        <p:nvSpPr>
          <p:cNvPr id="18" name="object 38">
            <a:extLst>
              <a:ext uri="{FF2B5EF4-FFF2-40B4-BE49-F238E27FC236}">
                <a16:creationId xmlns:a16="http://schemas.microsoft.com/office/drawing/2014/main" id="{875C89EF-3394-47CB-9395-0966D4BB7CB2}"/>
              </a:ext>
            </a:extLst>
          </p:cNvPr>
          <p:cNvSpPr/>
          <p:nvPr/>
        </p:nvSpPr>
        <p:spPr>
          <a:xfrm>
            <a:off x="381215" y="3101735"/>
            <a:ext cx="479425" cy="401955"/>
          </a:xfrm>
          <a:custGeom>
            <a:avLst/>
            <a:gdLst/>
            <a:ahLst/>
            <a:cxnLst/>
            <a:rect l="l" t="t" r="r" b="b"/>
            <a:pathLst>
              <a:path w="479425" h="401954">
                <a:moveTo>
                  <a:pt x="478867" y="0"/>
                </a:moveTo>
                <a:lnTo>
                  <a:pt x="0" y="0"/>
                </a:lnTo>
                <a:lnTo>
                  <a:pt x="0" y="401906"/>
                </a:lnTo>
                <a:lnTo>
                  <a:pt x="478867" y="401906"/>
                </a:lnTo>
                <a:lnTo>
                  <a:pt x="478867" y="0"/>
                </a:lnTo>
                <a:close/>
              </a:path>
            </a:pathLst>
          </a:custGeom>
          <a:solidFill>
            <a:srgbClr val="FFFFFF"/>
          </a:solidFill>
        </p:spPr>
        <p:txBody>
          <a:bodyPr wrap="square" lIns="0" tIns="0" rIns="0" bIns="0" rtlCol="0"/>
          <a:lstStyle/>
          <a:p>
            <a:endParaRPr/>
          </a:p>
        </p:txBody>
      </p:sp>
      <p:grpSp>
        <p:nvGrpSpPr>
          <p:cNvPr id="19" name="object 39">
            <a:extLst>
              <a:ext uri="{FF2B5EF4-FFF2-40B4-BE49-F238E27FC236}">
                <a16:creationId xmlns:a16="http://schemas.microsoft.com/office/drawing/2014/main" id="{1C8DB5CB-B20C-4D44-BA5D-78F5AB1F3BC8}"/>
              </a:ext>
            </a:extLst>
          </p:cNvPr>
          <p:cNvGrpSpPr/>
          <p:nvPr/>
        </p:nvGrpSpPr>
        <p:grpSpPr>
          <a:xfrm>
            <a:off x="416262" y="2740953"/>
            <a:ext cx="454025" cy="376555"/>
            <a:chOff x="286339" y="3142448"/>
            <a:chExt cx="454025" cy="376555"/>
          </a:xfrm>
        </p:grpSpPr>
        <p:sp>
          <p:nvSpPr>
            <p:cNvPr id="20" name="object 40">
              <a:extLst>
                <a:ext uri="{FF2B5EF4-FFF2-40B4-BE49-F238E27FC236}">
                  <a16:creationId xmlns:a16="http://schemas.microsoft.com/office/drawing/2014/main" id="{9100290E-99D7-4079-9170-7C9E4BF96B8C}"/>
                </a:ext>
              </a:extLst>
            </p:cNvPr>
            <p:cNvSpPr/>
            <p:nvPr/>
          </p:nvSpPr>
          <p:spPr>
            <a:xfrm>
              <a:off x="286339" y="3142448"/>
              <a:ext cx="454025" cy="376555"/>
            </a:xfrm>
            <a:custGeom>
              <a:avLst/>
              <a:gdLst/>
              <a:ahLst/>
              <a:cxnLst/>
              <a:rect l="l" t="t" r="r" b="b"/>
              <a:pathLst>
                <a:path w="454025" h="376554">
                  <a:moveTo>
                    <a:pt x="453467" y="0"/>
                  </a:moveTo>
                  <a:lnTo>
                    <a:pt x="0" y="0"/>
                  </a:lnTo>
                  <a:lnTo>
                    <a:pt x="0" y="376506"/>
                  </a:lnTo>
                  <a:lnTo>
                    <a:pt x="12700" y="363806"/>
                  </a:lnTo>
                  <a:lnTo>
                    <a:pt x="12700" y="12700"/>
                  </a:lnTo>
                  <a:lnTo>
                    <a:pt x="440767" y="12700"/>
                  </a:lnTo>
                  <a:lnTo>
                    <a:pt x="453467" y="0"/>
                  </a:lnTo>
                  <a:close/>
                </a:path>
              </a:pathLst>
            </a:custGeom>
            <a:solidFill>
              <a:srgbClr val="7F7F7F"/>
            </a:solidFill>
          </p:spPr>
          <p:txBody>
            <a:bodyPr wrap="square" lIns="0" tIns="0" rIns="0" bIns="0" rtlCol="0"/>
            <a:lstStyle/>
            <a:p>
              <a:endParaRPr/>
            </a:p>
          </p:txBody>
        </p:sp>
        <p:sp>
          <p:nvSpPr>
            <p:cNvPr id="21" name="object 41">
              <a:extLst>
                <a:ext uri="{FF2B5EF4-FFF2-40B4-BE49-F238E27FC236}">
                  <a16:creationId xmlns:a16="http://schemas.microsoft.com/office/drawing/2014/main" id="{67A8F4FE-272D-437C-8640-15DCFA0A4466}"/>
                </a:ext>
              </a:extLst>
            </p:cNvPr>
            <p:cNvSpPr/>
            <p:nvPr/>
          </p:nvSpPr>
          <p:spPr>
            <a:xfrm>
              <a:off x="286339" y="3142448"/>
              <a:ext cx="454025" cy="376555"/>
            </a:xfrm>
            <a:custGeom>
              <a:avLst/>
              <a:gdLst/>
              <a:ahLst/>
              <a:cxnLst/>
              <a:rect l="l" t="t" r="r" b="b"/>
              <a:pathLst>
                <a:path w="454025" h="376554">
                  <a:moveTo>
                    <a:pt x="453467" y="0"/>
                  </a:moveTo>
                  <a:lnTo>
                    <a:pt x="440767" y="12700"/>
                  </a:lnTo>
                  <a:lnTo>
                    <a:pt x="440767" y="363806"/>
                  </a:lnTo>
                  <a:lnTo>
                    <a:pt x="12700" y="363806"/>
                  </a:lnTo>
                  <a:lnTo>
                    <a:pt x="0" y="376506"/>
                  </a:lnTo>
                  <a:lnTo>
                    <a:pt x="453467" y="376506"/>
                  </a:lnTo>
                  <a:lnTo>
                    <a:pt x="453467" y="0"/>
                  </a:lnTo>
                  <a:close/>
                </a:path>
              </a:pathLst>
            </a:custGeom>
            <a:solidFill>
              <a:srgbClr val="BFBFBF"/>
            </a:solidFill>
          </p:spPr>
          <p:txBody>
            <a:bodyPr wrap="square" lIns="0" tIns="0" rIns="0" bIns="0" rtlCol="0"/>
            <a:lstStyle/>
            <a:p>
              <a:endParaRPr/>
            </a:p>
          </p:txBody>
        </p:sp>
      </p:grpSp>
      <p:sp>
        <p:nvSpPr>
          <p:cNvPr id="22" name="object 42">
            <a:extLst>
              <a:ext uri="{FF2B5EF4-FFF2-40B4-BE49-F238E27FC236}">
                <a16:creationId xmlns:a16="http://schemas.microsoft.com/office/drawing/2014/main" id="{6D22EA55-19E8-469C-A850-B9479358D66F}"/>
              </a:ext>
            </a:extLst>
          </p:cNvPr>
          <p:cNvSpPr/>
          <p:nvPr/>
        </p:nvSpPr>
        <p:spPr>
          <a:xfrm>
            <a:off x="416262" y="3218270"/>
            <a:ext cx="479425" cy="401955"/>
          </a:xfrm>
          <a:custGeom>
            <a:avLst/>
            <a:gdLst/>
            <a:ahLst/>
            <a:cxnLst/>
            <a:rect l="l" t="t" r="r" b="b"/>
            <a:pathLst>
              <a:path w="479425" h="401954">
                <a:moveTo>
                  <a:pt x="478867" y="0"/>
                </a:moveTo>
                <a:lnTo>
                  <a:pt x="0" y="0"/>
                </a:lnTo>
                <a:lnTo>
                  <a:pt x="0" y="401906"/>
                </a:lnTo>
                <a:lnTo>
                  <a:pt x="478867" y="401906"/>
                </a:lnTo>
                <a:lnTo>
                  <a:pt x="478867" y="0"/>
                </a:lnTo>
                <a:close/>
              </a:path>
            </a:pathLst>
          </a:custGeom>
          <a:solidFill>
            <a:srgbClr val="FFFFFF"/>
          </a:solidFill>
        </p:spPr>
        <p:txBody>
          <a:bodyPr wrap="square" lIns="0" tIns="0" rIns="0" bIns="0" rtlCol="0"/>
          <a:lstStyle/>
          <a:p>
            <a:endParaRPr/>
          </a:p>
        </p:txBody>
      </p:sp>
      <p:grpSp>
        <p:nvGrpSpPr>
          <p:cNvPr id="23" name="object 43">
            <a:extLst>
              <a:ext uri="{FF2B5EF4-FFF2-40B4-BE49-F238E27FC236}">
                <a16:creationId xmlns:a16="http://schemas.microsoft.com/office/drawing/2014/main" id="{16C85907-1506-4016-B919-E48E9A7239BD}"/>
              </a:ext>
            </a:extLst>
          </p:cNvPr>
          <p:cNvGrpSpPr/>
          <p:nvPr/>
        </p:nvGrpSpPr>
        <p:grpSpPr>
          <a:xfrm>
            <a:off x="416262" y="3293674"/>
            <a:ext cx="454025" cy="376555"/>
            <a:chOff x="286339" y="3664075"/>
            <a:chExt cx="454025" cy="376555"/>
          </a:xfrm>
        </p:grpSpPr>
        <p:sp>
          <p:nvSpPr>
            <p:cNvPr id="24" name="object 44">
              <a:extLst>
                <a:ext uri="{FF2B5EF4-FFF2-40B4-BE49-F238E27FC236}">
                  <a16:creationId xmlns:a16="http://schemas.microsoft.com/office/drawing/2014/main" id="{706DB15D-A741-493C-9CD2-52DCB5C4D4C2}"/>
                </a:ext>
              </a:extLst>
            </p:cNvPr>
            <p:cNvSpPr/>
            <p:nvPr/>
          </p:nvSpPr>
          <p:spPr>
            <a:xfrm>
              <a:off x="286339" y="3664075"/>
              <a:ext cx="454025" cy="376555"/>
            </a:xfrm>
            <a:custGeom>
              <a:avLst/>
              <a:gdLst/>
              <a:ahLst/>
              <a:cxnLst/>
              <a:rect l="l" t="t" r="r" b="b"/>
              <a:pathLst>
                <a:path w="454025" h="376554">
                  <a:moveTo>
                    <a:pt x="453467" y="0"/>
                  </a:moveTo>
                  <a:lnTo>
                    <a:pt x="0" y="0"/>
                  </a:lnTo>
                  <a:lnTo>
                    <a:pt x="0" y="376506"/>
                  </a:lnTo>
                  <a:lnTo>
                    <a:pt x="12700" y="363806"/>
                  </a:lnTo>
                  <a:lnTo>
                    <a:pt x="12700" y="12699"/>
                  </a:lnTo>
                  <a:lnTo>
                    <a:pt x="440767" y="12699"/>
                  </a:lnTo>
                  <a:lnTo>
                    <a:pt x="453467" y="0"/>
                  </a:lnTo>
                  <a:close/>
                </a:path>
              </a:pathLst>
            </a:custGeom>
            <a:solidFill>
              <a:srgbClr val="7F7F7F"/>
            </a:solidFill>
          </p:spPr>
          <p:txBody>
            <a:bodyPr wrap="square" lIns="0" tIns="0" rIns="0" bIns="0" rtlCol="0"/>
            <a:lstStyle/>
            <a:p>
              <a:endParaRPr/>
            </a:p>
          </p:txBody>
        </p:sp>
        <p:sp>
          <p:nvSpPr>
            <p:cNvPr id="25" name="object 45">
              <a:extLst>
                <a:ext uri="{FF2B5EF4-FFF2-40B4-BE49-F238E27FC236}">
                  <a16:creationId xmlns:a16="http://schemas.microsoft.com/office/drawing/2014/main" id="{7E71F3F9-CC02-42A8-9798-D5A52A6AEF7F}"/>
                </a:ext>
              </a:extLst>
            </p:cNvPr>
            <p:cNvSpPr/>
            <p:nvPr/>
          </p:nvSpPr>
          <p:spPr>
            <a:xfrm>
              <a:off x="286339" y="3664075"/>
              <a:ext cx="454025" cy="376555"/>
            </a:xfrm>
            <a:custGeom>
              <a:avLst/>
              <a:gdLst/>
              <a:ahLst/>
              <a:cxnLst/>
              <a:rect l="l" t="t" r="r" b="b"/>
              <a:pathLst>
                <a:path w="454025" h="376554">
                  <a:moveTo>
                    <a:pt x="453467" y="0"/>
                  </a:moveTo>
                  <a:lnTo>
                    <a:pt x="440767" y="12699"/>
                  </a:lnTo>
                  <a:lnTo>
                    <a:pt x="440767" y="363806"/>
                  </a:lnTo>
                  <a:lnTo>
                    <a:pt x="12700" y="363806"/>
                  </a:lnTo>
                  <a:lnTo>
                    <a:pt x="0" y="376506"/>
                  </a:lnTo>
                  <a:lnTo>
                    <a:pt x="453467" y="376506"/>
                  </a:lnTo>
                  <a:lnTo>
                    <a:pt x="453467" y="0"/>
                  </a:lnTo>
                  <a:close/>
                </a:path>
              </a:pathLst>
            </a:custGeom>
            <a:solidFill>
              <a:srgbClr val="BFBFBF"/>
            </a:solidFill>
          </p:spPr>
          <p:txBody>
            <a:bodyPr wrap="square" lIns="0" tIns="0" rIns="0" bIns="0" rtlCol="0"/>
            <a:lstStyle/>
            <a:p>
              <a:endParaRPr/>
            </a:p>
          </p:txBody>
        </p:sp>
      </p:grpSp>
      <p:sp>
        <p:nvSpPr>
          <p:cNvPr id="26" name="TextBox 25">
            <a:extLst>
              <a:ext uri="{FF2B5EF4-FFF2-40B4-BE49-F238E27FC236}">
                <a16:creationId xmlns:a16="http://schemas.microsoft.com/office/drawing/2014/main" id="{2E14F3D9-2B7B-4117-91AE-C96C8FEAE35C}"/>
              </a:ext>
            </a:extLst>
          </p:cNvPr>
          <p:cNvSpPr txBox="1"/>
          <p:nvPr/>
        </p:nvSpPr>
        <p:spPr>
          <a:xfrm>
            <a:off x="381215" y="2647343"/>
            <a:ext cx="479425" cy="646331"/>
          </a:xfrm>
          <a:prstGeom prst="rect">
            <a:avLst/>
          </a:prstGeom>
          <a:noFill/>
        </p:spPr>
        <p:txBody>
          <a:bodyPr wrap="square">
            <a:spAutoFit/>
          </a:bodyPr>
          <a:lstStyle/>
          <a:p>
            <a:pPr marR="0" lvl="0" indent="0" algn="l" defTabSz="914400" rtl="0" eaLnBrk="1" fontAlgn="auto" latinLnBrk="0" hangingPunct="1">
              <a:lnSpc>
                <a:spcPct val="100000"/>
              </a:lnSpc>
              <a:spcAft>
                <a:spcPts val="0"/>
              </a:spcAft>
              <a:buClrTx/>
              <a:buSzTx/>
              <a:buFontTx/>
              <a:buNone/>
              <a:tabLst/>
              <a:defRPr/>
            </a:pPr>
            <a:r>
              <a:rPr kumimoji="0" lang="en-US" sz="3600" b="1" i="0" u="none" strike="noStrike" kern="1200" cap="none" spc="0" normalizeH="0" baseline="0" noProof="0" dirty="0">
                <a:ln>
                  <a:noFill/>
                </a:ln>
                <a:solidFill>
                  <a:schemeClr val="tx2"/>
                </a:solidFill>
                <a:effectLst/>
                <a:uLnTx/>
                <a:uFillTx/>
                <a:latin typeface="Segoe UI"/>
                <a:ea typeface="+mn-ea"/>
                <a:cs typeface="Segoe UI"/>
                <a:sym typeface="Wingdings" panose="05000000000000000000" pitchFamily="2" charset="2"/>
              </a:rPr>
              <a:t></a:t>
            </a:r>
            <a:endParaRPr kumimoji="0" lang="en-US" sz="3600" b="1" i="0" u="none" strike="noStrike" kern="1200" cap="none" spc="0" normalizeH="0" baseline="0" noProof="0" dirty="0">
              <a:ln>
                <a:noFill/>
              </a:ln>
              <a:solidFill>
                <a:schemeClr val="tx2"/>
              </a:solidFill>
              <a:effectLst/>
              <a:uLnTx/>
              <a:uFillTx/>
              <a:latin typeface="Segoe UI"/>
              <a:ea typeface="+mn-ea"/>
              <a:cs typeface="Segoe UI"/>
            </a:endParaRPr>
          </a:p>
        </p:txBody>
      </p:sp>
      <p:sp>
        <p:nvSpPr>
          <p:cNvPr id="3" name="Slide Number Placeholder 2">
            <a:extLst>
              <a:ext uri="{FF2B5EF4-FFF2-40B4-BE49-F238E27FC236}">
                <a16:creationId xmlns:a16="http://schemas.microsoft.com/office/drawing/2014/main" id="{4FD08511-D3AE-4725-A264-C42E9063CA98}"/>
              </a:ext>
            </a:extLst>
          </p:cNvPr>
          <p:cNvSpPr>
            <a:spLocks noGrp="1"/>
          </p:cNvSpPr>
          <p:nvPr>
            <p:ph type="sldNum" sz="quarter" idx="4"/>
          </p:nvPr>
        </p:nvSpPr>
        <p:spPr/>
        <p:txBody>
          <a:bodyPr/>
          <a:lstStyle/>
          <a:p>
            <a:fld id="{5D2F3693-3E64-EA49-9E40-0333868C2033}" type="slidenum">
              <a:rPr lang="en-US" smtClean="0"/>
              <a:pPr/>
              <a:t>69</a:t>
            </a:fld>
            <a:r>
              <a:rPr lang="en-US" dirty="0"/>
              <a:t> of 108</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Content Placeholder 37">
            <a:extLst>
              <a:ext uri="{FF2B5EF4-FFF2-40B4-BE49-F238E27FC236}">
                <a16:creationId xmlns:a16="http://schemas.microsoft.com/office/drawing/2014/main" id="{C81E6429-1967-FF48-A3D6-AD207E6AECB7}"/>
              </a:ext>
            </a:extLst>
          </p:cNvPr>
          <p:cNvSpPr>
            <a:spLocks noGrp="1"/>
          </p:cNvSpPr>
          <p:nvPr>
            <p:ph idx="1"/>
          </p:nvPr>
        </p:nvSpPr>
        <p:spPr/>
        <p:txBody>
          <a:bodyPr/>
          <a:lstStyle/>
          <a:p>
            <a:r>
              <a:rPr lang="en-US" dirty="0">
                <a:latin typeface="Segoe UI"/>
                <a:cs typeface="Segoe UI"/>
              </a:rPr>
              <a:t>The FINTEPLA highlights continue onto the second </a:t>
            </a:r>
            <a:br>
              <a:rPr lang="en-US" dirty="0">
                <a:latin typeface="Segoe UI"/>
                <a:cs typeface="Segoe UI"/>
              </a:rPr>
            </a:br>
            <a:r>
              <a:rPr lang="en-US" dirty="0">
                <a:latin typeface="Segoe UI"/>
                <a:cs typeface="Segoe UI"/>
              </a:rPr>
              <a:t>page of the FINTEPLA PI and provide hyperlinks to </a:t>
            </a:r>
            <a:br>
              <a:rPr lang="en-US" dirty="0">
                <a:latin typeface="Segoe UI"/>
                <a:cs typeface="Segoe UI"/>
              </a:rPr>
            </a:br>
            <a:r>
              <a:rPr lang="en-US" dirty="0">
                <a:latin typeface="Segoe UI"/>
                <a:cs typeface="Segoe UI"/>
              </a:rPr>
              <a:t>the various sections.</a:t>
            </a:r>
          </a:p>
          <a:p>
            <a:endParaRPr lang="en-US" dirty="0"/>
          </a:p>
        </p:txBody>
      </p:sp>
      <p:pic>
        <p:nvPicPr>
          <p:cNvPr id="4" name="Picture Placeholder 3">
            <a:extLst>
              <a:ext uri="{FF2B5EF4-FFF2-40B4-BE49-F238E27FC236}">
                <a16:creationId xmlns:a16="http://schemas.microsoft.com/office/drawing/2014/main" id="{D00EAE01-A8D6-B84F-8285-10571DEB5694}"/>
              </a:ext>
            </a:extLst>
          </p:cNvPr>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269" r="269"/>
          <a:stretch/>
        </p:blipFill>
        <p:spPr>
          <a:xfrm>
            <a:off x="310896" y="467577"/>
            <a:ext cx="4416552" cy="5746493"/>
          </a:xfrm>
        </p:spPr>
      </p:pic>
      <p:sp>
        <p:nvSpPr>
          <p:cNvPr id="13" name="Green Box">
            <a:extLst>
              <a:ext uri="{FF2B5EF4-FFF2-40B4-BE49-F238E27FC236}">
                <a16:creationId xmlns:a16="http://schemas.microsoft.com/office/drawing/2014/main" id="{006C02C0-34B3-9445-BED0-B5EA5B6F3F90}"/>
              </a:ext>
            </a:extLst>
          </p:cNvPr>
          <p:cNvSpPr txBox="1"/>
          <p:nvPr/>
        </p:nvSpPr>
        <p:spPr>
          <a:xfrm>
            <a:off x="456342" y="780788"/>
            <a:ext cx="4115658" cy="2403846"/>
          </a:xfrm>
          <a:prstGeom prst="rect">
            <a:avLst/>
          </a:prstGeom>
          <a:noFill/>
          <a:ln w="25400">
            <a:solidFill>
              <a:srgbClr val="4B8B2B"/>
            </a:solidFill>
          </a:ln>
        </p:spPr>
        <p:txBody>
          <a:bodyPr vert="horz" wrap="square" lIns="0" tIns="40640" rIns="0" bIns="0" rtlCol="0">
            <a:noAutofit/>
          </a:bodyPr>
          <a:lstStyle/>
          <a:p>
            <a:pPr>
              <a:lnSpc>
                <a:spcPct val="100000"/>
              </a:lnSpc>
              <a:spcBef>
                <a:spcPts val="320"/>
              </a:spcBef>
            </a:pPr>
            <a:endParaRPr sz="1050" dirty="0">
              <a:latin typeface="Segoe UI"/>
              <a:cs typeface="Segoe UI"/>
            </a:endParaRPr>
          </a:p>
        </p:txBody>
      </p:sp>
      <p:sp>
        <p:nvSpPr>
          <p:cNvPr id="14" name="#1">
            <a:extLst>
              <a:ext uri="{FF2B5EF4-FFF2-40B4-BE49-F238E27FC236}">
                <a16:creationId xmlns:a16="http://schemas.microsoft.com/office/drawing/2014/main" id="{739EF726-92AB-4547-B13A-FDFEB64F4662}"/>
              </a:ext>
            </a:extLst>
          </p:cNvPr>
          <p:cNvSpPr/>
          <p:nvPr/>
        </p:nvSpPr>
        <p:spPr>
          <a:xfrm>
            <a:off x="232882" y="773156"/>
            <a:ext cx="257810" cy="257810"/>
          </a:xfrm>
          <a:custGeom>
            <a:avLst/>
            <a:gdLst/>
            <a:ahLst/>
            <a:cxnLst/>
            <a:rect l="l" t="t" r="r" b="b"/>
            <a:pathLst>
              <a:path w="257810" h="257809">
                <a:moveTo>
                  <a:pt x="128778" y="0"/>
                </a:moveTo>
                <a:lnTo>
                  <a:pt x="78652" y="10120"/>
                </a:lnTo>
                <a:lnTo>
                  <a:pt x="37719" y="37718"/>
                </a:lnTo>
                <a:lnTo>
                  <a:pt x="10120" y="78652"/>
                </a:lnTo>
                <a:lnTo>
                  <a:pt x="0" y="128777"/>
                </a:lnTo>
                <a:lnTo>
                  <a:pt x="10120" y="178903"/>
                </a:lnTo>
                <a:lnTo>
                  <a:pt x="37719" y="219836"/>
                </a:lnTo>
                <a:lnTo>
                  <a:pt x="78652" y="247435"/>
                </a:lnTo>
                <a:lnTo>
                  <a:pt x="128778" y="257555"/>
                </a:lnTo>
                <a:lnTo>
                  <a:pt x="178903" y="247435"/>
                </a:lnTo>
                <a:lnTo>
                  <a:pt x="219837" y="219836"/>
                </a:lnTo>
                <a:lnTo>
                  <a:pt x="247435" y="178903"/>
                </a:lnTo>
                <a:lnTo>
                  <a:pt x="257556" y="128777"/>
                </a:lnTo>
                <a:lnTo>
                  <a:pt x="247435" y="78652"/>
                </a:lnTo>
                <a:lnTo>
                  <a:pt x="219836" y="37718"/>
                </a:lnTo>
                <a:lnTo>
                  <a:pt x="178903" y="10120"/>
                </a:lnTo>
                <a:lnTo>
                  <a:pt x="128778" y="0"/>
                </a:lnTo>
                <a:close/>
              </a:path>
            </a:pathLst>
          </a:custGeom>
          <a:solidFill>
            <a:srgbClr val="4B8B2B"/>
          </a:solidFill>
        </p:spPr>
        <p:txBody>
          <a:bodyPr wrap="square" lIns="0" tIns="0" rIns="0" bIns="0" rtlCol="0" anchor="ctr"/>
          <a:lstStyle/>
          <a:p>
            <a:pPr marL="12700" marR="0" lvl="0" indent="0" algn="ctr" defTabSz="914400" rtl="0" eaLnBrk="1" fontAlgn="auto" latinLnBrk="0" hangingPunct="1">
              <a:lnSpc>
                <a:spcPct val="100000"/>
              </a:lnSpc>
              <a:spcBef>
                <a:spcPts val="105"/>
              </a:spcBef>
              <a:spcAft>
                <a:spcPts val="0"/>
              </a:spcAft>
              <a:buClrTx/>
              <a:buSzTx/>
              <a:buFontTx/>
              <a:buNone/>
              <a:tabLst/>
              <a:defRPr/>
            </a:pPr>
            <a:r>
              <a:rPr kumimoji="0" lang="en-US" sz="1050" b="1" i="0" u="none" strike="noStrike" kern="1200" cap="none" spc="0" normalizeH="0" baseline="0" noProof="0" dirty="0">
                <a:ln>
                  <a:noFill/>
                </a:ln>
                <a:solidFill>
                  <a:srgbClr val="FFFFFF"/>
                </a:solidFill>
                <a:effectLst/>
                <a:uLnTx/>
                <a:uFillTx/>
                <a:latin typeface="Segoe UI"/>
                <a:ea typeface="+mn-ea"/>
                <a:cs typeface="Segoe UI"/>
              </a:rPr>
              <a:t>1</a:t>
            </a:r>
            <a:endParaRPr kumimoji="0" lang="en-US" sz="1050" b="0" i="0" u="none" strike="noStrike" kern="1200" cap="none" spc="0" normalizeH="0" baseline="0" noProof="0" dirty="0">
              <a:ln>
                <a:noFill/>
              </a:ln>
              <a:solidFill>
                <a:prstClr val="black"/>
              </a:solidFill>
              <a:effectLst/>
              <a:uLnTx/>
              <a:uFillTx/>
              <a:latin typeface="Segoe UI"/>
              <a:ea typeface="+mn-ea"/>
              <a:cs typeface="Segoe UI"/>
            </a:endParaRPr>
          </a:p>
        </p:txBody>
      </p:sp>
      <p:sp>
        <p:nvSpPr>
          <p:cNvPr id="2" name="Slide Number Placeholder 1">
            <a:extLst>
              <a:ext uri="{FF2B5EF4-FFF2-40B4-BE49-F238E27FC236}">
                <a16:creationId xmlns:a16="http://schemas.microsoft.com/office/drawing/2014/main" id="{06102560-4265-47FF-8FA2-C03256077E54}"/>
              </a:ext>
            </a:extLst>
          </p:cNvPr>
          <p:cNvSpPr>
            <a:spLocks noGrp="1"/>
          </p:cNvSpPr>
          <p:nvPr>
            <p:ph type="sldNum" sz="quarter" idx="4"/>
          </p:nvPr>
        </p:nvSpPr>
        <p:spPr/>
        <p:txBody>
          <a:bodyPr/>
          <a:lstStyle/>
          <a:p>
            <a:fld id="{5D2F3693-3E64-EA49-9E40-0333868C2033}" type="slidenum">
              <a:rPr lang="en-US" smtClean="0"/>
              <a:pPr/>
              <a:t>7</a:t>
            </a:fld>
            <a:r>
              <a:rPr lang="en-US" dirty="0"/>
              <a:t> of 108</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Content Placeholder 59">
            <a:extLst>
              <a:ext uri="{FF2B5EF4-FFF2-40B4-BE49-F238E27FC236}">
                <a16:creationId xmlns:a16="http://schemas.microsoft.com/office/drawing/2014/main" id="{E03AF042-39F7-415E-B854-54DAAA499758}"/>
              </a:ext>
            </a:extLst>
          </p:cNvPr>
          <p:cNvSpPr>
            <a:spLocks noGrp="1"/>
          </p:cNvSpPr>
          <p:nvPr>
            <p:ph idx="1"/>
          </p:nvPr>
        </p:nvSpPr>
        <p:spPr/>
        <p:txBody>
          <a:bodyPr>
            <a:noAutofit/>
          </a:bodyPr>
          <a:lstStyle/>
          <a:p>
            <a:r>
              <a:rPr lang="en-US" dirty="0"/>
              <a:t>Which of the following statements about fenfluramine </a:t>
            </a:r>
            <a:br>
              <a:rPr lang="en-US" dirty="0"/>
            </a:br>
            <a:r>
              <a:rPr lang="en-US" dirty="0"/>
              <a:t>is true?</a:t>
            </a:r>
          </a:p>
          <a:p>
            <a:pPr lvl="1"/>
            <a:r>
              <a:rPr lang="en-US" sz="2200" dirty="0"/>
              <a:t>Food affects the pharmacokinetics of fenfluramine </a:t>
            </a:r>
            <a:br>
              <a:rPr lang="en-US" sz="2200" dirty="0"/>
            </a:br>
            <a:r>
              <a:rPr lang="en-US" sz="2200" dirty="0"/>
              <a:t>or norfenfluramine.</a:t>
            </a:r>
          </a:p>
          <a:p>
            <a:pPr lvl="1"/>
            <a:r>
              <a:rPr lang="en-US" sz="2200" dirty="0"/>
              <a:t>In healthy individuals, the half-life of fenfluramine is 4 hours following oral administration.</a:t>
            </a:r>
          </a:p>
          <a:p>
            <a:pPr lvl="1"/>
            <a:r>
              <a:rPr lang="en-US" sz="2200" dirty="0"/>
              <a:t>The effect of age, sex, race, and body weight had no clinically meaningful effect on fenfluramine pharmacokinetics.</a:t>
            </a:r>
          </a:p>
          <a:p>
            <a:pPr lvl="1"/>
            <a:r>
              <a:rPr lang="en-US" sz="2200" dirty="0"/>
              <a:t>Over 90% of the orally administered fenfluramine dose </a:t>
            </a:r>
            <a:br>
              <a:rPr lang="en-US" sz="2200" dirty="0"/>
            </a:br>
            <a:r>
              <a:rPr lang="en-US" sz="2200" dirty="0"/>
              <a:t>is excreted in the feces.</a:t>
            </a:r>
          </a:p>
        </p:txBody>
      </p:sp>
      <p:sp>
        <p:nvSpPr>
          <p:cNvPr id="59" name="Title 58">
            <a:extLst>
              <a:ext uri="{FF2B5EF4-FFF2-40B4-BE49-F238E27FC236}">
                <a16:creationId xmlns:a16="http://schemas.microsoft.com/office/drawing/2014/main" id="{9A56BF65-2445-41DB-85BA-CEDE296DEDD7}"/>
              </a:ext>
            </a:extLst>
          </p:cNvPr>
          <p:cNvSpPr>
            <a:spLocks noGrp="1"/>
          </p:cNvSpPr>
          <p:nvPr>
            <p:ph type="title"/>
          </p:nvPr>
        </p:nvSpPr>
        <p:spPr/>
        <p:txBody>
          <a:bodyPr/>
          <a:lstStyle/>
          <a:p>
            <a:r>
              <a:rPr lang="en-US" dirty="0"/>
              <a:t>Knowledge Check</a:t>
            </a:r>
          </a:p>
        </p:txBody>
      </p:sp>
      <p:sp>
        <p:nvSpPr>
          <p:cNvPr id="25" name="object 32">
            <a:extLst>
              <a:ext uri="{FF2B5EF4-FFF2-40B4-BE49-F238E27FC236}">
                <a16:creationId xmlns:a16="http://schemas.microsoft.com/office/drawing/2014/main" id="{E22B5D78-A2C8-46AF-934E-65A66101A22B}"/>
              </a:ext>
            </a:extLst>
          </p:cNvPr>
          <p:cNvSpPr txBox="1"/>
          <p:nvPr/>
        </p:nvSpPr>
        <p:spPr>
          <a:xfrm>
            <a:off x="561678" y="2796790"/>
            <a:ext cx="163195" cy="203200"/>
          </a:xfrm>
          <a:prstGeom prst="rect">
            <a:avLst/>
          </a:prstGeom>
        </p:spPr>
        <p:txBody>
          <a:bodyPr vert="horz" wrap="square" lIns="0" tIns="0" rIns="0" bIns="0" rtlCol="0">
            <a:spAutoFit/>
          </a:bodyPr>
          <a:lstStyle/>
          <a:p>
            <a:pPr>
              <a:lnSpc>
                <a:spcPts val="1585"/>
              </a:lnSpc>
            </a:pPr>
            <a:r>
              <a:rPr sz="1450" spc="-10" dirty="0">
                <a:solidFill>
                  <a:srgbClr val="4B8B2B"/>
                </a:solidFill>
                <a:latin typeface="Wingdings"/>
                <a:cs typeface="Wingdings"/>
              </a:rPr>
              <a:t></a:t>
            </a:r>
            <a:endParaRPr sz="1450">
              <a:latin typeface="Wingdings"/>
              <a:cs typeface="Wingdings"/>
            </a:endParaRPr>
          </a:p>
        </p:txBody>
      </p:sp>
      <p:sp>
        <p:nvSpPr>
          <p:cNvPr id="26" name="object 33">
            <a:extLst>
              <a:ext uri="{FF2B5EF4-FFF2-40B4-BE49-F238E27FC236}">
                <a16:creationId xmlns:a16="http://schemas.microsoft.com/office/drawing/2014/main" id="{4433EDE7-D6C5-44BB-9728-3BFC97B61176}"/>
              </a:ext>
            </a:extLst>
          </p:cNvPr>
          <p:cNvSpPr txBox="1"/>
          <p:nvPr/>
        </p:nvSpPr>
        <p:spPr>
          <a:xfrm>
            <a:off x="561678" y="3641636"/>
            <a:ext cx="163195" cy="203200"/>
          </a:xfrm>
          <a:prstGeom prst="rect">
            <a:avLst/>
          </a:prstGeom>
        </p:spPr>
        <p:txBody>
          <a:bodyPr vert="horz" wrap="square" lIns="0" tIns="0" rIns="0" bIns="0" rtlCol="0">
            <a:spAutoFit/>
          </a:bodyPr>
          <a:lstStyle/>
          <a:p>
            <a:pPr>
              <a:lnSpc>
                <a:spcPts val="1585"/>
              </a:lnSpc>
            </a:pPr>
            <a:r>
              <a:rPr sz="1450" spc="-10" dirty="0">
                <a:solidFill>
                  <a:srgbClr val="4B8B2B"/>
                </a:solidFill>
                <a:latin typeface="Wingdings"/>
                <a:cs typeface="Wingdings"/>
              </a:rPr>
              <a:t></a:t>
            </a:r>
            <a:endParaRPr sz="1450">
              <a:latin typeface="Wingdings"/>
              <a:cs typeface="Wingdings"/>
            </a:endParaRPr>
          </a:p>
        </p:txBody>
      </p:sp>
      <p:sp>
        <p:nvSpPr>
          <p:cNvPr id="27" name="object 34">
            <a:extLst>
              <a:ext uri="{FF2B5EF4-FFF2-40B4-BE49-F238E27FC236}">
                <a16:creationId xmlns:a16="http://schemas.microsoft.com/office/drawing/2014/main" id="{337CE040-D8C8-41C8-8B10-9BDBD40A7DDB}"/>
              </a:ext>
            </a:extLst>
          </p:cNvPr>
          <p:cNvSpPr txBox="1"/>
          <p:nvPr/>
        </p:nvSpPr>
        <p:spPr>
          <a:xfrm>
            <a:off x="561678" y="4477231"/>
            <a:ext cx="163195" cy="203200"/>
          </a:xfrm>
          <a:prstGeom prst="rect">
            <a:avLst/>
          </a:prstGeom>
        </p:spPr>
        <p:txBody>
          <a:bodyPr vert="horz" wrap="square" lIns="0" tIns="0" rIns="0" bIns="0" rtlCol="0">
            <a:spAutoFit/>
          </a:bodyPr>
          <a:lstStyle/>
          <a:p>
            <a:pPr>
              <a:lnSpc>
                <a:spcPts val="1585"/>
              </a:lnSpc>
            </a:pPr>
            <a:r>
              <a:rPr sz="1450" spc="-10" dirty="0">
                <a:solidFill>
                  <a:srgbClr val="4B8B2B"/>
                </a:solidFill>
                <a:latin typeface="Wingdings"/>
                <a:cs typeface="Wingdings"/>
              </a:rPr>
              <a:t></a:t>
            </a:r>
            <a:endParaRPr sz="1450">
              <a:latin typeface="Wingdings"/>
              <a:cs typeface="Wingdings"/>
            </a:endParaRPr>
          </a:p>
        </p:txBody>
      </p:sp>
      <p:sp>
        <p:nvSpPr>
          <p:cNvPr id="28" name="object 35">
            <a:extLst>
              <a:ext uri="{FF2B5EF4-FFF2-40B4-BE49-F238E27FC236}">
                <a16:creationId xmlns:a16="http://schemas.microsoft.com/office/drawing/2014/main" id="{59215640-AE88-40F3-BF04-E2433C50E691}"/>
              </a:ext>
            </a:extLst>
          </p:cNvPr>
          <p:cNvSpPr txBox="1"/>
          <p:nvPr/>
        </p:nvSpPr>
        <p:spPr>
          <a:xfrm>
            <a:off x="561678" y="5359743"/>
            <a:ext cx="163195" cy="203200"/>
          </a:xfrm>
          <a:prstGeom prst="rect">
            <a:avLst/>
          </a:prstGeom>
        </p:spPr>
        <p:txBody>
          <a:bodyPr vert="horz" wrap="square" lIns="0" tIns="0" rIns="0" bIns="0" rtlCol="0">
            <a:spAutoFit/>
          </a:bodyPr>
          <a:lstStyle/>
          <a:p>
            <a:pPr>
              <a:lnSpc>
                <a:spcPts val="1585"/>
              </a:lnSpc>
            </a:pPr>
            <a:r>
              <a:rPr sz="1450" spc="-10" dirty="0">
                <a:solidFill>
                  <a:srgbClr val="4B8B2B"/>
                </a:solidFill>
                <a:latin typeface="Wingdings"/>
                <a:cs typeface="Wingdings"/>
              </a:rPr>
              <a:t></a:t>
            </a:r>
            <a:endParaRPr sz="1450">
              <a:latin typeface="Wingdings"/>
              <a:cs typeface="Wingdings"/>
            </a:endParaRPr>
          </a:p>
        </p:txBody>
      </p:sp>
      <p:sp>
        <p:nvSpPr>
          <p:cNvPr id="29" name="object 38">
            <a:extLst>
              <a:ext uri="{FF2B5EF4-FFF2-40B4-BE49-F238E27FC236}">
                <a16:creationId xmlns:a16="http://schemas.microsoft.com/office/drawing/2014/main" id="{14BC42A1-7AD4-4E92-8E08-348DAE527015}"/>
              </a:ext>
            </a:extLst>
          </p:cNvPr>
          <p:cNvSpPr/>
          <p:nvPr/>
        </p:nvSpPr>
        <p:spPr>
          <a:xfrm>
            <a:off x="381215" y="2657659"/>
            <a:ext cx="479425" cy="401955"/>
          </a:xfrm>
          <a:custGeom>
            <a:avLst/>
            <a:gdLst/>
            <a:ahLst/>
            <a:cxnLst/>
            <a:rect l="l" t="t" r="r" b="b"/>
            <a:pathLst>
              <a:path w="479425" h="401954">
                <a:moveTo>
                  <a:pt x="478867" y="0"/>
                </a:moveTo>
                <a:lnTo>
                  <a:pt x="0" y="0"/>
                </a:lnTo>
                <a:lnTo>
                  <a:pt x="0" y="401906"/>
                </a:lnTo>
                <a:lnTo>
                  <a:pt x="478867" y="401906"/>
                </a:lnTo>
                <a:lnTo>
                  <a:pt x="478867" y="0"/>
                </a:lnTo>
                <a:close/>
              </a:path>
            </a:pathLst>
          </a:custGeom>
          <a:solidFill>
            <a:srgbClr val="FFFFFF"/>
          </a:solidFill>
        </p:spPr>
        <p:txBody>
          <a:bodyPr wrap="square" lIns="0" tIns="0" rIns="0" bIns="0" rtlCol="0"/>
          <a:lstStyle/>
          <a:p>
            <a:endParaRPr/>
          </a:p>
        </p:txBody>
      </p:sp>
      <p:grpSp>
        <p:nvGrpSpPr>
          <p:cNvPr id="30" name="object 39">
            <a:extLst>
              <a:ext uri="{FF2B5EF4-FFF2-40B4-BE49-F238E27FC236}">
                <a16:creationId xmlns:a16="http://schemas.microsoft.com/office/drawing/2014/main" id="{83A05AB1-D33F-4697-BCE0-A170AD44D92D}"/>
              </a:ext>
            </a:extLst>
          </p:cNvPr>
          <p:cNvGrpSpPr/>
          <p:nvPr/>
        </p:nvGrpSpPr>
        <p:grpSpPr>
          <a:xfrm>
            <a:off x="393915" y="2670359"/>
            <a:ext cx="454025" cy="376555"/>
            <a:chOff x="286339" y="3142448"/>
            <a:chExt cx="454025" cy="376555"/>
          </a:xfrm>
        </p:grpSpPr>
        <p:sp>
          <p:nvSpPr>
            <p:cNvPr id="31" name="object 40">
              <a:extLst>
                <a:ext uri="{FF2B5EF4-FFF2-40B4-BE49-F238E27FC236}">
                  <a16:creationId xmlns:a16="http://schemas.microsoft.com/office/drawing/2014/main" id="{B43D8253-C065-40A7-87A7-00E162E49FAB}"/>
                </a:ext>
              </a:extLst>
            </p:cNvPr>
            <p:cNvSpPr/>
            <p:nvPr/>
          </p:nvSpPr>
          <p:spPr>
            <a:xfrm>
              <a:off x="286339" y="3142448"/>
              <a:ext cx="454025" cy="376555"/>
            </a:xfrm>
            <a:custGeom>
              <a:avLst/>
              <a:gdLst/>
              <a:ahLst/>
              <a:cxnLst/>
              <a:rect l="l" t="t" r="r" b="b"/>
              <a:pathLst>
                <a:path w="454025" h="376554">
                  <a:moveTo>
                    <a:pt x="453467" y="0"/>
                  </a:moveTo>
                  <a:lnTo>
                    <a:pt x="0" y="0"/>
                  </a:lnTo>
                  <a:lnTo>
                    <a:pt x="0" y="376506"/>
                  </a:lnTo>
                  <a:lnTo>
                    <a:pt x="12700" y="363806"/>
                  </a:lnTo>
                  <a:lnTo>
                    <a:pt x="12700" y="12700"/>
                  </a:lnTo>
                  <a:lnTo>
                    <a:pt x="440767" y="12700"/>
                  </a:lnTo>
                  <a:lnTo>
                    <a:pt x="453467" y="0"/>
                  </a:lnTo>
                  <a:close/>
                </a:path>
              </a:pathLst>
            </a:custGeom>
            <a:solidFill>
              <a:srgbClr val="7F7F7F"/>
            </a:solidFill>
          </p:spPr>
          <p:txBody>
            <a:bodyPr wrap="square" lIns="0" tIns="0" rIns="0" bIns="0" rtlCol="0"/>
            <a:lstStyle/>
            <a:p>
              <a:endParaRPr/>
            </a:p>
          </p:txBody>
        </p:sp>
        <p:sp>
          <p:nvSpPr>
            <p:cNvPr id="37" name="object 41">
              <a:extLst>
                <a:ext uri="{FF2B5EF4-FFF2-40B4-BE49-F238E27FC236}">
                  <a16:creationId xmlns:a16="http://schemas.microsoft.com/office/drawing/2014/main" id="{74DB1136-E7F6-4EA9-910E-8A3014A15C72}"/>
                </a:ext>
              </a:extLst>
            </p:cNvPr>
            <p:cNvSpPr/>
            <p:nvPr/>
          </p:nvSpPr>
          <p:spPr>
            <a:xfrm>
              <a:off x="286339" y="3142448"/>
              <a:ext cx="454025" cy="376555"/>
            </a:xfrm>
            <a:custGeom>
              <a:avLst/>
              <a:gdLst/>
              <a:ahLst/>
              <a:cxnLst/>
              <a:rect l="l" t="t" r="r" b="b"/>
              <a:pathLst>
                <a:path w="454025" h="376554">
                  <a:moveTo>
                    <a:pt x="453467" y="0"/>
                  </a:moveTo>
                  <a:lnTo>
                    <a:pt x="440767" y="12700"/>
                  </a:lnTo>
                  <a:lnTo>
                    <a:pt x="440767" y="363806"/>
                  </a:lnTo>
                  <a:lnTo>
                    <a:pt x="12700" y="363806"/>
                  </a:lnTo>
                  <a:lnTo>
                    <a:pt x="0" y="376506"/>
                  </a:lnTo>
                  <a:lnTo>
                    <a:pt x="453467" y="376506"/>
                  </a:lnTo>
                  <a:lnTo>
                    <a:pt x="453467" y="0"/>
                  </a:lnTo>
                  <a:close/>
                </a:path>
              </a:pathLst>
            </a:custGeom>
            <a:solidFill>
              <a:srgbClr val="BFBFBF"/>
            </a:solidFill>
          </p:spPr>
          <p:txBody>
            <a:bodyPr wrap="square" lIns="0" tIns="0" rIns="0" bIns="0" rtlCol="0"/>
            <a:lstStyle/>
            <a:p>
              <a:endParaRPr/>
            </a:p>
          </p:txBody>
        </p:sp>
      </p:grpSp>
      <p:sp>
        <p:nvSpPr>
          <p:cNvPr id="54" name="object 42">
            <a:extLst>
              <a:ext uri="{FF2B5EF4-FFF2-40B4-BE49-F238E27FC236}">
                <a16:creationId xmlns:a16="http://schemas.microsoft.com/office/drawing/2014/main" id="{8C74DBEA-5C00-4425-84F1-CAAE9CB38C18}"/>
              </a:ext>
            </a:extLst>
          </p:cNvPr>
          <p:cNvSpPr/>
          <p:nvPr/>
        </p:nvSpPr>
        <p:spPr>
          <a:xfrm>
            <a:off x="381215" y="3505972"/>
            <a:ext cx="479425" cy="401955"/>
          </a:xfrm>
          <a:custGeom>
            <a:avLst/>
            <a:gdLst/>
            <a:ahLst/>
            <a:cxnLst/>
            <a:rect l="l" t="t" r="r" b="b"/>
            <a:pathLst>
              <a:path w="479425" h="401954">
                <a:moveTo>
                  <a:pt x="478867" y="0"/>
                </a:moveTo>
                <a:lnTo>
                  <a:pt x="0" y="0"/>
                </a:lnTo>
                <a:lnTo>
                  <a:pt x="0" y="401906"/>
                </a:lnTo>
                <a:lnTo>
                  <a:pt x="478867" y="401906"/>
                </a:lnTo>
                <a:lnTo>
                  <a:pt x="478867" y="0"/>
                </a:lnTo>
                <a:close/>
              </a:path>
            </a:pathLst>
          </a:custGeom>
          <a:solidFill>
            <a:srgbClr val="FFFFFF"/>
          </a:solidFill>
        </p:spPr>
        <p:txBody>
          <a:bodyPr wrap="square" lIns="0" tIns="0" rIns="0" bIns="0" rtlCol="0"/>
          <a:lstStyle/>
          <a:p>
            <a:endParaRPr/>
          </a:p>
        </p:txBody>
      </p:sp>
      <p:grpSp>
        <p:nvGrpSpPr>
          <p:cNvPr id="55" name="object 43">
            <a:extLst>
              <a:ext uri="{FF2B5EF4-FFF2-40B4-BE49-F238E27FC236}">
                <a16:creationId xmlns:a16="http://schemas.microsoft.com/office/drawing/2014/main" id="{FB882BFD-CE50-40F9-A917-DDA38F6A4C8B}"/>
              </a:ext>
            </a:extLst>
          </p:cNvPr>
          <p:cNvGrpSpPr/>
          <p:nvPr/>
        </p:nvGrpSpPr>
        <p:grpSpPr>
          <a:xfrm>
            <a:off x="393915" y="3518672"/>
            <a:ext cx="454025" cy="376555"/>
            <a:chOff x="286339" y="3664075"/>
            <a:chExt cx="454025" cy="376555"/>
          </a:xfrm>
        </p:grpSpPr>
        <p:sp>
          <p:nvSpPr>
            <p:cNvPr id="56" name="object 44">
              <a:extLst>
                <a:ext uri="{FF2B5EF4-FFF2-40B4-BE49-F238E27FC236}">
                  <a16:creationId xmlns:a16="http://schemas.microsoft.com/office/drawing/2014/main" id="{FFD908DA-AB4C-40DB-B5FE-E620C563E637}"/>
                </a:ext>
              </a:extLst>
            </p:cNvPr>
            <p:cNvSpPr/>
            <p:nvPr/>
          </p:nvSpPr>
          <p:spPr>
            <a:xfrm>
              <a:off x="286339" y="3664075"/>
              <a:ext cx="454025" cy="376555"/>
            </a:xfrm>
            <a:custGeom>
              <a:avLst/>
              <a:gdLst/>
              <a:ahLst/>
              <a:cxnLst/>
              <a:rect l="l" t="t" r="r" b="b"/>
              <a:pathLst>
                <a:path w="454025" h="376554">
                  <a:moveTo>
                    <a:pt x="453467" y="0"/>
                  </a:moveTo>
                  <a:lnTo>
                    <a:pt x="0" y="0"/>
                  </a:lnTo>
                  <a:lnTo>
                    <a:pt x="0" y="376506"/>
                  </a:lnTo>
                  <a:lnTo>
                    <a:pt x="12700" y="363806"/>
                  </a:lnTo>
                  <a:lnTo>
                    <a:pt x="12700" y="12699"/>
                  </a:lnTo>
                  <a:lnTo>
                    <a:pt x="440767" y="12699"/>
                  </a:lnTo>
                  <a:lnTo>
                    <a:pt x="453467" y="0"/>
                  </a:lnTo>
                  <a:close/>
                </a:path>
              </a:pathLst>
            </a:custGeom>
            <a:solidFill>
              <a:srgbClr val="7F7F7F"/>
            </a:solidFill>
          </p:spPr>
          <p:txBody>
            <a:bodyPr wrap="square" lIns="0" tIns="0" rIns="0" bIns="0" rtlCol="0"/>
            <a:lstStyle/>
            <a:p>
              <a:endParaRPr/>
            </a:p>
          </p:txBody>
        </p:sp>
        <p:sp>
          <p:nvSpPr>
            <p:cNvPr id="57" name="object 45">
              <a:extLst>
                <a:ext uri="{FF2B5EF4-FFF2-40B4-BE49-F238E27FC236}">
                  <a16:creationId xmlns:a16="http://schemas.microsoft.com/office/drawing/2014/main" id="{FED487D6-A90F-4FDF-9B67-8C250807A57A}"/>
                </a:ext>
              </a:extLst>
            </p:cNvPr>
            <p:cNvSpPr/>
            <p:nvPr/>
          </p:nvSpPr>
          <p:spPr>
            <a:xfrm>
              <a:off x="286339" y="3664075"/>
              <a:ext cx="454025" cy="376555"/>
            </a:xfrm>
            <a:custGeom>
              <a:avLst/>
              <a:gdLst/>
              <a:ahLst/>
              <a:cxnLst/>
              <a:rect l="l" t="t" r="r" b="b"/>
              <a:pathLst>
                <a:path w="454025" h="376554">
                  <a:moveTo>
                    <a:pt x="453467" y="0"/>
                  </a:moveTo>
                  <a:lnTo>
                    <a:pt x="440767" y="12699"/>
                  </a:lnTo>
                  <a:lnTo>
                    <a:pt x="440767" y="363806"/>
                  </a:lnTo>
                  <a:lnTo>
                    <a:pt x="12700" y="363806"/>
                  </a:lnTo>
                  <a:lnTo>
                    <a:pt x="0" y="376506"/>
                  </a:lnTo>
                  <a:lnTo>
                    <a:pt x="453467" y="376506"/>
                  </a:lnTo>
                  <a:lnTo>
                    <a:pt x="453467" y="0"/>
                  </a:lnTo>
                  <a:close/>
                </a:path>
              </a:pathLst>
            </a:custGeom>
            <a:solidFill>
              <a:srgbClr val="BFBFBF"/>
            </a:solidFill>
          </p:spPr>
          <p:txBody>
            <a:bodyPr wrap="square" lIns="0" tIns="0" rIns="0" bIns="0" rtlCol="0"/>
            <a:lstStyle/>
            <a:p>
              <a:endParaRPr/>
            </a:p>
          </p:txBody>
        </p:sp>
      </p:grpSp>
      <p:sp>
        <p:nvSpPr>
          <p:cNvPr id="58" name="object 46">
            <a:extLst>
              <a:ext uri="{FF2B5EF4-FFF2-40B4-BE49-F238E27FC236}">
                <a16:creationId xmlns:a16="http://schemas.microsoft.com/office/drawing/2014/main" id="{5A978F8A-ABA8-4C7F-B1BB-78C0144D5A85}"/>
              </a:ext>
            </a:extLst>
          </p:cNvPr>
          <p:cNvSpPr/>
          <p:nvPr/>
        </p:nvSpPr>
        <p:spPr>
          <a:xfrm>
            <a:off x="381215" y="4362128"/>
            <a:ext cx="479425" cy="401955"/>
          </a:xfrm>
          <a:custGeom>
            <a:avLst/>
            <a:gdLst/>
            <a:ahLst/>
            <a:cxnLst/>
            <a:rect l="l" t="t" r="r" b="b"/>
            <a:pathLst>
              <a:path w="479425" h="401954">
                <a:moveTo>
                  <a:pt x="478867" y="0"/>
                </a:moveTo>
                <a:lnTo>
                  <a:pt x="0" y="0"/>
                </a:lnTo>
                <a:lnTo>
                  <a:pt x="0" y="401906"/>
                </a:lnTo>
                <a:lnTo>
                  <a:pt x="478867" y="401906"/>
                </a:lnTo>
                <a:lnTo>
                  <a:pt x="478867" y="0"/>
                </a:lnTo>
                <a:close/>
              </a:path>
            </a:pathLst>
          </a:custGeom>
          <a:solidFill>
            <a:srgbClr val="FFFFFF"/>
          </a:solidFill>
        </p:spPr>
        <p:txBody>
          <a:bodyPr wrap="square" lIns="0" tIns="0" rIns="0" bIns="0" rtlCol="0"/>
          <a:lstStyle/>
          <a:p>
            <a:endParaRPr/>
          </a:p>
        </p:txBody>
      </p:sp>
      <p:grpSp>
        <p:nvGrpSpPr>
          <p:cNvPr id="61" name="object 47">
            <a:extLst>
              <a:ext uri="{FF2B5EF4-FFF2-40B4-BE49-F238E27FC236}">
                <a16:creationId xmlns:a16="http://schemas.microsoft.com/office/drawing/2014/main" id="{3F63DBF4-FC6B-47E1-984B-0E89ACFD06F5}"/>
              </a:ext>
            </a:extLst>
          </p:cNvPr>
          <p:cNvGrpSpPr/>
          <p:nvPr/>
        </p:nvGrpSpPr>
        <p:grpSpPr>
          <a:xfrm>
            <a:off x="393915" y="4374828"/>
            <a:ext cx="454025" cy="376555"/>
            <a:chOff x="286339" y="4202796"/>
            <a:chExt cx="454025" cy="376555"/>
          </a:xfrm>
        </p:grpSpPr>
        <p:sp>
          <p:nvSpPr>
            <p:cNvPr id="62" name="object 48">
              <a:extLst>
                <a:ext uri="{FF2B5EF4-FFF2-40B4-BE49-F238E27FC236}">
                  <a16:creationId xmlns:a16="http://schemas.microsoft.com/office/drawing/2014/main" id="{0D4D0EF8-04DD-476D-A611-C50C1A59D677}"/>
                </a:ext>
              </a:extLst>
            </p:cNvPr>
            <p:cNvSpPr/>
            <p:nvPr/>
          </p:nvSpPr>
          <p:spPr>
            <a:xfrm>
              <a:off x="286339" y="4202796"/>
              <a:ext cx="454025" cy="376555"/>
            </a:xfrm>
            <a:custGeom>
              <a:avLst/>
              <a:gdLst/>
              <a:ahLst/>
              <a:cxnLst/>
              <a:rect l="l" t="t" r="r" b="b"/>
              <a:pathLst>
                <a:path w="454025" h="376554">
                  <a:moveTo>
                    <a:pt x="453467" y="0"/>
                  </a:moveTo>
                  <a:lnTo>
                    <a:pt x="0" y="0"/>
                  </a:lnTo>
                  <a:lnTo>
                    <a:pt x="0" y="376506"/>
                  </a:lnTo>
                  <a:lnTo>
                    <a:pt x="12700" y="363806"/>
                  </a:lnTo>
                  <a:lnTo>
                    <a:pt x="12700" y="12699"/>
                  </a:lnTo>
                  <a:lnTo>
                    <a:pt x="440767" y="12699"/>
                  </a:lnTo>
                  <a:lnTo>
                    <a:pt x="453467" y="0"/>
                  </a:lnTo>
                  <a:close/>
                </a:path>
              </a:pathLst>
            </a:custGeom>
            <a:solidFill>
              <a:srgbClr val="7F7F7F"/>
            </a:solidFill>
          </p:spPr>
          <p:txBody>
            <a:bodyPr wrap="square" lIns="0" tIns="0" rIns="0" bIns="0" rtlCol="0"/>
            <a:lstStyle/>
            <a:p>
              <a:endParaRPr/>
            </a:p>
          </p:txBody>
        </p:sp>
        <p:sp>
          <p:nvSpPr>
            <p:cNvPr id="63" name="object 49">
              <a:extLst>
                <a:ext uri="{FF2B5EF4-FFF2-40B4-BE49-F238E27FC236}">
                  <a16:creationId xmlns:a16="http://schemas.microsoft.com/office/drawing/2014/main" id="{EBC630A4-29D2-44F1-85E7-7EE36052AAE1}"/>
                </a:ext>
              </a:extLst>
            </p:cNvPr>
            <p:cNvSpPr/>
            <p:nvPr/>
          </p:nvSpPr>
          <p:spPr>
            <a:xfrm>
              <a:off x="286339" y="4202796"/>
              <a:ext cx="454025" cy="376555"/>
            </a:xfrm>
            <a:custGeom>
              <a:avLst/>
              <a:gdLst/>
              <a:ahLst/>
              <a:cxnLst/>
              <a:rect l="l" t="t" r="r" b="b"/>
              <a:pathLst>
                <a:path w="454025" h="376554">
                  <a:moveTo>
                    <a:pt x="453467" y="0"/>
                  </a:moveTo>
                  <a:lnTo>
                    <a:pt x="440767" y="12699"/>
                  </a:lnTo>
                  <a:lnTo>
                    <a:pt x="440767" y="363806"/>
                  </a:lnTo>
                  <a:lnTo>
                    <a:pt x="12700" y="363806"/>
                  </a:lnTo>
                  <a:lnTo>
                    <a:pt x="0" y="376506"/>
                  </a:lnTo>
                  <a:lnTo>
                    <a:pt x="453467" y="376506"/>
                  </a:lnTo>
                  <a:lnTo>
                    <a:pt x="453467" y="0"/>
                  </a:lnTo>
                  <a:close/>
                </a:path>
              </a:pathLst>
            </a:custGeom>
            <a:solidFill>
              <a:srgbClr val="BFBFBF"/>
            </a:solidFill>
          </p:spPr>
          <p:txBody>
            <a:bodyPr wrap="square" lIns="0" tIns="0" rIns="0" bIns="0" rtlCol="0"/>
            <a:lstStyle/>
            <a:p>
              <a:endParaRPr/>
            </a:p>
          </p:txBody>
        </p:sp>
      </p:grpSp>
      <p:sp>
        <p:nvSpPr>
          <p:cNvPr id="64" name="object 50">
            <a:extLst>
              <a:ext uri="{FF2B5EF4-FFF2-40B4-BE49-F238E27FC236}">
                <a16:creationId xmlns:a16="http://schemas.microsoft.com/office/drawing/2014/main" id="{8B248C3E-CF8E-4DBB-8C47-3FB71049C5D9}"/>
              </a:ext>
            </a:extLst>
          </p:cNvPr>
          <p:cNvSpPr/>
          <p:nvPr/>
        </p:nvSpPr>
        <p:spPr>
          <a:xfrm>
            <a:off x="381215" y="5222454"/>
            <a:ext cx="479425" cy="401955"/>
          </a:xfrm>
          <a:custGeom>
            <a:avLst/>
            <a:gdLst/>
            <a:ahLst/>
            <a:cxnLst/>
            <a:rect l="l" t="t" r="r" b="b"/>
            <a:pathLst>
              <a:path w="479425" h="401954">
                <a:moveTo>
                  <a:pt x="478867" y="0"/>
                </a:moveTo>
                <a:lnTo>
                  <a:pt x="0" y="0"/>
                </a:lnTo>
                <a:lnTo>
                  <a:pt x="0" y="401906"/>
                </a:lnTo>
                <a:lnTo>
                  <a:pt x="478867" y="401906"/>
                </a:lnTo>
                <a:lnTo>
                  <a:pt x="478867" y="0"/>
                </a:lnTo>
                <a:close/>
              </a:path>
            </a:pathLst>
          </a:custGeom>
          <a:solidFill>
            <a:srgbClr val="FFFFFF"/>
          </a:solidFill>
        </p:spPr>
        <p:txBody>
          <a:bodyPr wrap="square" lIns="0" tIns="0" rIns="0" bIns="0" rtlCol="0"/>
          <a:lstStyle/>
          <a:p>
            <a:endParaRPr/>
          </a:p>
        </p:txBody>
      </p:sp>
      <p:grpSp>
        <p:nvGrpSpPr>
          <p:cNvPr id="65" name="object 51">
            <a:extLst>
              <a:ext uri="{FF2B5EF4-FFF2-40B4-BE49-F238E27FC236}">
                <a16:creationId xmlns:a16="http://schemas.microsoft.com/office/drawing/2014/main" id="{C22D3265-E345-468C-8366-B1400F9E8008}"/>
              </a:ext>
            </a:extLst>
          </p:cNvPr>
          <p:cNvGrpSpPr/>
          <p:nvPr/>
        </p:nvGrpSpPr>
        <p:grpSpPr>
          <a:xfrm>
            <a:off x="393915" y="5235154"/>
            <a:ext cx="454025" cy="376555"/>
            <a:chOff x="286339" y="4698770"/>
            <a:chExt cx="454025" cy="376555"/>
          </a:xfrm>
        </p:grpSpPr>
        <p:sp>
          <p:nvSpPr>
            <p:cNvPr id="66" name="object 52">
              <a:extLst>
                <a:ext uri="{FF2B5EF4-FFF2-40B4-BE49-F238E27FC236}">
                  <a16:creationId xmlns:a16="http://schemas.microsoft.com/office/drawing/2014/main" id="{E0FB6D43-5080-400A-A7EE-A6056E015D86}"/>
                </a:ext>
              </a:extLst>
            </p:cNvPr>
            <p:cNvSpPr/>
            <p:nvPr/>
          </p:nvSpPr>
          <p:spPr>
            <a:xfrm>
              <a:off x="286339" y="4698770"/>
              <a:ext cx="454025" cy="376555"/>
            </a:xfrm>
            <a:custGeom>
              <a:avLst/>
              <a:gdLst/>
              <a:ahLst/>
              <a:cxnLst/>
              <a:rect l="l" t="t" r="r" b="b"/>
              <a:pathLst>
                <a:path w="454025" h="376554">
                  <a:moveTo>
                    <a:pt x="453467" y="0"/>
                  </a:moveTo>
                  <a:lnTo>
                    <a:pt x="0" y="0"/>
                  </a:lnTo>
                  <a:lnTo>
                    <a:pt x="0" y="376506"/>
                  </a:lnTo>
                  <a:lnTo>
                    <a:pt x="12700" y="363806"/>
                  </a:lnTo>
                  <a:lnTo>
                    <a:pt x="12700" y="12699"/>
                  </a:lnTo>
                  <a:lnTo>
                    <a:pt x="440767" y="12699"/>
                  </a:lnTo>
                  <a:lnTo>
                    <a:pt x="453467" y="0"/>
                  </a:lnTo>
                  <a:close/>
                </a:path>
              </a:pathLst>
            </a:custGeom>
            <a:solidFill>
              <a:srgbClr val="7F7F7F"/>
            </a:solidFill>
          </p:spPr>
          <p:txBody>
            <a:bodyPr wrap="square" lIns="0" tIns="0" rIns="0" bIns="0" rtlCol="0"/>
            <a:lstStyle/>
            <a:p>
              <a:endParaRPr/>
            </a:p>
          </p:txBody>
        </p:sp>
        <p:sp>
          <p:nvSpPr>
            <p:cNvPr id="67" name="object 53">
              <a:extLst>
                <a:ext uri="{FF2B5EF4-FFF2-40B4-BE49-F238E27FC236}">
                  <a16:creationId xmlns:a16="http://schemas.microsoft.com/office/drawing/2014/main" id="{57D6245A-67E5-46A3-B6F2-BEDE7DF4B536}"/>
                </a:ext>
              </a:extLst>
            </p:cNvPr>
            <p:cNvSpPr/>
            <p:nvPr/>
          </p:nvSpPr>
          <p:spPr>
            <a:xfrm>
              <a:off x="286339" y="4698770"/>
              <a:ext cx="454025" cy="376555"/>
            </a:xfrm>
            <a:custGeom>
              <a:avLst/>
              <a:gdLst/>
              <a:ahLst/>
              <a:cxnLst/>
              <a:rect l="l" t="t" r="r" b="b"/>
              <a:pathLst>
                <a:path w="454025" h="376554">
                  <a:moveTo>
                    <a:pt x="453467" y="0"/>
                  </a:moveTo>
                  <a:lnTo>
                    <a:pt x="440767" y="12699"/>
                  </a:lnTo>
                  <a:lnTo>
                    <a:pt x="440767" y="363806"/>
                  </a:lnTo>
                  <a:lnTo>
                    <a:pt x="12700" y="363806"/>
                  </a:lnTo>
                  <a:lnTo>
                    <a:pt x="0" y="376506"/>
                  </a:lnTo>
                  <a:lnTo>
                    <a:pt x="453467" y="376506"/>
                  </a:lnTo>
                  <a:lnTo>
                    <a:pt x="453467" y="0"/>
                  </a:lnTo>
                  <a:close/>
                </a:path>
              </a:pathLst>
            </a:custGeom>
            <a:solidFill>
              <a:srgbClr val="BFBFBF"/>
            </a:solidFill>
          </p:spPr>
          <p:txBody>
            <a:bodyPr wrap="square" lIns="0" tIns="0" rIns="0" bIns="0" rtlCol="0"/>
            <a:lstStyle/>
            <a:p>
              <a:endParaRPr/>
            </a:p>
          </p:txBody>
        </p:sp>
      </p:grpSp>
      <p:sp>
        <p:nvSpPr>
          <p:cNvPr id="3" name="Slide Number Placeholder 2">
            <a:extLst>
              <a:ext uri="{FF2B5EF4-FFF2-40B4-BE49-F238E27FC236}">
                <a16:creationId xmlns:a16="http://schemas.microsoft.com/office/drawing/2014/main" id="{740207A3-6E20-4AB1-BD4F-AEB4776DC08C}"/>
              </a:ext>
            </a:extLst>
          </p:cNvPr>
          <p:cNvSpPr>
            <a:spLocks noGrp="1"/>
          </p:cNvSpPr>
          <p:nvPr>
            <p:ph type="sldNum" sz="quarter" idx="4"/>
          </p:nvPr>
        </p:nvSpPr>
        <p:spPr/>
        <p:txBody>
          <a:bodyPr/>
          <a:lstStyle/>
          <a:p>
            <a:fld id="{5D2F3693-3E64-EA49-9E40-0333868C2033}" type="slidenum">
              <a:rPr lang="en-US" smtClean="0"/>
              <a:pPr/>
              <a:t>70</a:t>
            </a:fld>
            <a:r>
              <a:rPr lang="en-US" dirty="0"/>
              <a:t> of 108</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Content Placeholder 59">
            <a:extLst>
              <a:ext uri="{FF2B5EF4-FFF2-40B4-BE49-F238E27FC236}">
                <a16:creationId xmlns:a16="http://schemas.microsoft.com/office/drawing/2014/main" id="{3085B66B-5A28-459B-A1FF-FEE442980CEC}"/>
              </a:ext>
            </a:extLst>
          </p:cNvPr>
          <p:cNvSpPr>
            <a:spLocks noGrp="1"/>
          </p:cNvSpPr>
          <p:nvPr>
            <p:ph idx="1"/>
          </p:nvPr>
        </p:nvSpPr>
        <p:spPr>
          <a:xfrm>
            <a:off x="284480" y="1434568"/>
            <a:ext cx="8859520" cy="4844311"/>
          </a:xfrm>
        </p:spPr>
        <p:txBody>
          <a:bodyPr>
            <a:noAutofit/>
          </a:bodyPr>
          <a:lstStyle/>
          <a:p>
            <a:r>
              <a:rPr lang="en-US" dirty="0"/>
              <a:t>Which of the following statements about fenfluramine </a:t>
            </a:r>
            <a:br>
              <a:rPr lang="en-US" dirty="0"/>
            </a:br>
            <a:r>
              <a:rPr lang="en-US" dirty="0"/>
              <a:t>is true?</a:t>
            </a:r>
          </a:p>
          <a:p>
            <a:pPr lvl="1"/>
            <a:r>
              <a:rPr lang="en-US" sz="2200" dirty="0"/>
              <a:t>Food affects the pharmacokinetics of fenfluramine </a:t>
            </a:r>
            <a:br>
              <a:rPr lang="en-US" sz="2200" dirty="0"/>
            </a:br>
            <a:r>
              <a:rPr lang="en-US" sz="2200" dirty="0"/>
              <a:t>or norfenfluramine.</a:t>
            </a:r>
          </a:p>
          <a:p>
            <a:pPr lvl="1"/>
            <a:r>
              <a:rPr lang="en-US" sz="2200" dirty="0"/>
              <a:t>In healthy individuals, the half-life of fenfluramine is 4 hours following oral administration.</a:t>
            </a:r>
          </a:p>
          <a:p>
            <a:pPr lvl="1"/>
            <a:r>
              <a:rPr lang="en-US" sz="2200" b="1" spc="-10" dirty="0"/>
              <a:t>The effect of age, sex, race, and body weight had no clinically </a:t>
            </a:r>
            <a:r>
              <a:rPr lang="en-US" sz="2200" b="1" dirty="0"/>
              <a:t>meaningful effect on fenfluramine pharmacokinetics.</a:t>
            </a:r>
          </a:p>
          <a:p>
            <a:pPr lvl="1"/>
            <a:r>
              <a:rPr lang="en-US" sz="2200" dirty="0"/>
              <a:t>Over 90% of the orally administered fenfluramine dose </a:t>
            </a:r>
            <a:br>
              <a:rPr lang="en-US" sz="2200" dirty="0"/>
            </a:br>
            <a:r>
              <a:rPr lang="en-US" sz="2200" dirty="0"/>
              <a:t>is excreted in the feces.</a:t>
            </a:r>
          </a:p>
        </p:txBody>
      </p:sp>
      <p:sp>
        <p:nvSpPr>
          <p:cNvPr id="59" name="Title 58">
            <a:extLst>
              <a:ext uri="{FF2B5EF4-FFF2-40B4-BE49-F238E27FC236}">
                <a16:creationId xmlns:a16="http://schemas.microsoft.com/office/drawing/2014/main" id="{DFE0CCC2-580C-42CF-8D80-237401D91A57}"/>
              </a:ext>
            </a:extLst>
          </p:cNvPr>
          <p:cNvSpPr>
            <a:spLocks noGrp="1"/>
          </p:cNvSpPr>
          <p:nvPr>
            <p:ph type="title"/>
          </p:nvPr>
        </p:nvSpPr>
        <p:spPr/>
        <p:txBody>
          <a:bodyPr/>
          <a:lstStyle/>
          <a:p>
            <a:r>
              <a:rPr lang="en-US" dirty="0"/>
              <a:t>Knowledge Check</a:t>
            </a:r>
          </a:p>
        </p:txBody>
      </p:sp>
      <p:pic>
        <p:nvPicPr>
          <p:cNvPr id="61" name="object 35">
            <a:extLst>
              <a:ext uri="{FF2B5EF4-FFF2-40B4-BE49-F238E27FC236}">
                <a16:creationId xmlns:a16="http://schemas.microsoft.com/office/drawing/2014/main" id="{2984C045-61AD-4010-BBAF-770109A08396}"/>
              </a:ext>
            </a:extLst>
          </p:cNvPr>
          <p:cNvPicPr/>
          <p:nvPr/>
        </p:nvPicPr>
        <p:blipFill>
          <a:blip r:embed="rId2" cstate="print"/>
          <a:stretch>
            <a:fillRect/>
          </a:stretch>
        </p:blipFill>
        <p:spPr>
          <a:xfrm>
            <a:off x="7007013" y="5902592"/>
            <a:ext cx="1920240" cy="364882"/>
          </a:xfrm>
          <a:prstGeom prst="rect">
            <a:avLst/>
          </a:prstGeom>
        </p:spPr>
      </p:pic>
      <p:sp>
        <p:nvSpPr>
          <p:cNvPr id="28" name="object 32">
            <a:extLst>
              <a:ext uri="{FF2B5EF4-FFF2-40B4-BE49-F238E27FC236}">
                <a16:creationId xmlns:a16="http://schemas.microsoft.com/office/drawing/2014/main" id="{9E1DD625-01A5-4C18-B73F-FF842847EE99}"/>
              </a:ext>
            </a:extLst>
          </p:cNvPr>
          <p:cNvSpPr txBox="1"/>
          <p:nvPr/>
        </p:nvSpPr>
        <p:spPr>
          <a:xfrm>
            <a:off x="561678" y="2796790"/>
            <a:ext cx="163195" cy="203200"/>
          </a:xfrm>
          <a:prstGeom prst="rect">
            <a:avLst/>
          </a:prstGeom>
        </p:spPr>
        <p:txBody>
          <a:bodyPr vert="horz" wrap="square" lIns="0" tIns="0" rIns="0" bIns="0" rtlCol="0">
            <a:spAutoFit/>
          </a:bodyPr>
          <a:lstStyle/>
          <a:p>
            <a:pPr>
              <a:lnSpc>
                <a:spcPts val="1585"/>
              </a:lnSpc>
            </a:pPr>
            <a:r>
              <a:rPr sz="1450" spc="-10" dirty="0">
                <a:solidFill>
                  <a:srgbClr val="4B8B2B"/>
                </a:solidFill>
                <a:latin typeface="Wingdings"/>
                <a:cs typeface="Wingdings"/>
              </a:rPr>
              <a:t></a:t>
            </a:r>
            <a:endParaRPr sz="1450">
              <a:latin typeface="Wingdings"/>
              <a:cs typeface="Wingdings"/>
            </a:endParaRPr>
          </a:p>
        </p:txBody>
      </p:sp>
      <p:sp>
        <p:nvSpPr>
          <p:cNvPr id="29" name="object 33">
            <a:extLst>
              <a:ext uri="{FF2B5EF4-FFF2-40B4-BE49-F238E27FC236}">
                <a16:creationId xmlns:a16="http://schemas.microsoft.com/office/drawing/2014/main" id="{70A1E80B-AD1A-414B-8321-63FA8769CFD8}"/>
              </a:ext>
            </a:extLst>
          </p:cNvPr>
          <p:cNvSpPr txBox="1"/>
          <p:nvPr/>
        </p:nvSpPr>
        <p:spPr>
          <a:xfrm>
            <a:off x="561678" y="3641636"/>
            <a:ext cx="163195" cy="203200"/>
          </a:xfrm>
          <a:prstGeom prst="rect">
            <a:avLst/>
          </a:prstGeom>
        </p:spPr>
        <p:txBody>
          <a:bodyPr vert="horz" wrap="square" lIns="0" tIns="0" rIns="0" bIns="0" rtlCol="0">
            <a:spAutoFit/>
          </a:bodyPr>
          <a:lstStyle/>
          <a:p>
            <a:pPr>
              <a:lnSpc>
                <a:spcPts val="1585"/>
              </a:lnSpc>
            </a:pPr>
            <a:r>
              <a:rPr sz="1450" spc="-10" dirty="0">
                <a:solidFill>
                  <a:srgbClr val="4B8B2B"/>
                </a:solidFill>
                <a:latin typeface="Wingdings"/>
                <a:cs typeface="Wingdings"/>
              </a:rPr>
              <a:t></a:t>
            </a:r>
            <a:endParaRPr sz="1450">
              <a:latin typeface="Wingdings"/>
              <a:cs typeface="Wingdings"/>
            </a:endParaRPr>
          </a:p>
        </p:txBody>
      </p:sp>
      <p:sp>
        <p:nvSpPr>
          <p:cNvPr id="30" name="object 34">
            <a:extLst>
              <a:ext uri="{FF2B5EF4-FFF2-40B4-BE49-F238E27FC236}">
                <a16:creationId xmlns:a16="http://schemas.microsoft.com/office/drawing/2014/main" id="{CEB892E9-D7C8-4A89-9D5A-F3350A71178D}"/>
              </a:ext>
            </a:extLst>
          </p:cNvPr>
          <p:cNvSpPr txBox="1"/>
          <p:nvPr/>
        </p:nvSpPr>
        <p:spPr>
          <a:xfrm>
            <a:off x="561678" y="4477231"/>
            <a:ext cx="163195" cy="203200"/>
          </a:xfrm>
          <a:prstGeom prst="rect">
            <a:avLst/>
          </a:prstGeom>
        </p:spPr>
        <p:txBody>
          <a:bodyPr vert="horz" wrap="square" lIns="0" tIns="0" rIns="0" bIns="0" rtlCol="0">
            <a:spAutoFit/>
          </a:bodyPr>
          <a:lstStyle/>
          <a:p>
            <a:pPr>
              <a:lnSpc>
                <a:spcPts val="1585"/>
              </a:lnSpc>
            </a:pPr>
            <a:r>
              <a:rPr sz="1450" spc="-10" dirty="0">
                <a:solidFill>
                  <a:srgbClr val="4B8B2B"/>
                </a:solidFill>
                <a:latin typeface="Wingdings"/>
                <a:cs typeface="Wingdings"/>
              </a:rPr>
              <a:t></a:t>
            </a:r>
            <a:endParaRPr sz="1450">
              <a:latin typeface="Wingdings"/>
              <a:cs typeface="Wingdings"/>
            </a:endParaRPr>
          </a:p>
        </p:txBody>
      </p:sp>
      <p:sp>
        <p:nvSpPr>
          <p:cNvPr id="31" name="object 35">
            <a:extLst>
              <a:ext uri="{FF2B5EF4-FFF2-40B4-BE49-F238E27FC236}">
                <a16:creationId xmlns:a16="http://schemas.microsoft.com/office/drawing/2014/main" id="{D0688B27-6A8C-49EB-8E48-1090E3404F07}"/>
              </a:ext>
            </a:extLst>
          </p:cNvPr>
          <p:cNvSpPr txBox="1"/>
          <p:nvPr/>
        </p:nvSpPr>
        <p:spPr>
          <a:xfrm>
            <a:off x="561678" y="5359743"/>
            <a:ext cx="163195" cy="203200"/>
          </a:xfrm>
          <a:prstGeom prst="rect">
            <a:avLst/>
          </a:prstGeom>
        </p:spPr>
        <p:txBody>
          <a:bodyPr vert="horz" wrap="square" lIns="0" tIns="0" rIns="0" bIns="0" rtlCol="0">
            <a:spAutoFit/>
          </a:bodyPr>
          <a:lstStyle/>
          <a:p>
            <a:pPr>
              <a:lnSpc>
                <a:spcPts val="1585"/>
              </a:lnSpc>
            </a:pPr>
            <a:r>
              <a:rPr sz="1450" spc="-10" dirty="0">
                <a:solidFill>
                  <a:srgbClr val="4B8B2B"/>
                </a:solidFill>
                <a:latin typeface="Wingdings"/>
                <a:cs typeface="Wingdings"/>
              </a:rPr>
              <a:t></a:t>
            </a:r>
            <a:endParaRPr sz="1450">
              <a:latin typeface="Wingdings"/>
              <a:cs typeface="Wingdings"/>
            </a:endParaRPr>
          </a:p>
        </p:txBody>
      </p:sp>
      <p:sp>
        <p:nvSpPr>
          <p:cNvPr id="37" name="object 38">
            <a:extLst>
              <a:ext uri="{FF2B5EF4-FFF2-40B4-BE49-F238E27FC236}">
                <a16:creationId xmlns:a16="http://schemas.microsoft.com/office/drawing/2014/main" id="{A1505123-1819-4C33-A118-5E6A0945CB96}"/>
              </a:ext>
            </a:extLst>
          </p:cNvPr>
          <p:cNvSpPr/>
          <p:nvPr/>
        </p:nvSpPr>
        <p:spPr>
          <a:xfrm>
            <a:off x="381215" y="2657659"/>
            <a:ext cx="479425" cy="401955"/>
          </a:xfrm>
          <a:custGeom>
            <a:avLst/>
            <a:gdLst/>
            <a:ahLst/>
            <a:cxnLst/>
            <a:rect l="l" t="t" r="r" b="b"/>
            <a:pathLst>
              <a:path w="479425" h="401954">
                <a:moveTo>
                  <a:pt x="478867" y="0"/>
                </a:moveTo>
                <a:lnTo>
                  <a:pt x="0" y="0"/>
                </a:lnTo>
                <a:lnTo>
                  <a:pt x="0" y="401906"/>
                </a:lnTo>
                <a:lnTo>
                  <a:pt x="478867" y="401906"/>
                </a:lnTo>
                <a:lnTo>
                  <a:pt x="478867" y="0"/>
                </a:lnTo>
                <a:close/>
              </a:path>
            </a:pathLst>
          </a:custGeom>
          <a:solidFill>
            <a:srgbClr val="FFFFFF"/>
          </a:solidFill>
        </p:spPr>
        <p:txBody>
          <a:bodyPr wrap="square" lIns="0" tIns="0" rIns="0" bIns="0" rtlCol="0"/>
          <a:lstStyle/>
          <a:p>
            <a:endParaRPr/>
          </a:p>
        </p:txBody>
      </p:sp>
      <p:grpSp>
        <p:nvGrpSpPr>
          <p:cNvPr id="56" name="object 39">
            <a:extLst>
              <a:ext uri="{FF2B5EF4-FFF2-40B4-BE49-F238E27FC236}">
                <a16:creationId xmlns:a16="http://schemas.microsoft.com/office/drawing/2014/main" id="{F630BEF7-537F-428E-848F-428E80819A68}"/>
              </a:ext>
            </a:extLst>
          </p:cNvPr>
          <p:cNvGrpSpPr/>
          <p:nvPr/>
        </p:nvGrpSpPr>
        <p:grpSpPr>
          <a:xfrm>
            <a:off x="393915" y="2670359"/>
            <a:ext cx="454025" cy="376555"/>
            <a:chOff x="286339" y="3142448"/>
            <a:chExt cx="454025" cy="376555"/>
          </a:xfrm>
        </p:grpSpPr>
        <p:sp>
          <p:nvSpPr>
            <p:cNvPr id="57" name="object 40">
              <a:extLst>
                <a:ext uri="{FF2B5EF4-FFF2-40B4-BE49-F238E27FC236}">
                  <a16:creationId xmlns:a16="http://schemas.microsoft.com/office/drawing/2014/main" id="{3113FD1A-65A5-440E-BC64-778A2306C92F}"/>
                </a:ext>
              </a:extLst>
            </p:cNvPr>
            <p:cNvSpPr/>
            <p:nvPr/>
          </p:nvSpPr>
          <p:spPr>
            <a:xfrm>
              <a:off x="286339" y="3142448"/>
              <a:ext cx="454025" cy="376555"/>
            </a:xfrm>
            <a:custGeom>
              <a:avLst/>
              <a:gdLst/>
              <a:ahLst/>
              <a:cxnLst/>
              <a:rect l="l" t="t" r="r" b="b"/>
              <a:pathLst>
                <a:path w="454025" h="376554">
                  <a:moveTo>
                    <a:pt x="453467" y="0"/>
                  </a:moveTo>
                  <a:lnTo>
                    <a:pt x="0" y="0"/>
                  </a:lnTo>
                  <a:lnTo>
                    <a:pt x="0" y="376506"/>
                  </a:lnTo>
                  <a:lnTo>
                    <a:pt x="12700" y="363806"/>
                  </a:lnTo>
                  <a:lnTo>
                    <a:pt x="12700" y="12700"/>
                  </a:lnTo>
                  <a:lnTo>
                    <a:pt x="440767" y="12700"/>
                  </a:lnTo>
                  <a:lnTo>
                    <a:pt x="453467" y="0"/>
                  </a:lnTo>
                  <a:close/>
                </a:path>
              </a:pathLst>
            </a:custGeom>
            <a:solidFill>
              <a:srgbClr val="7F7F7F"/>
            </a:solidFill>
          </p:spPr>
          <p:txBody>
            <a:bodyPr wrap="square" lIns="0" tIns="0" rIns="0" bIns="0" rtlCol="0"/>
            <a:lstStyle/>
            <a:p>
              <a:endParaRPr/>
            </a:p>
          </p:txBody>
        </p:sp>
        <p:sp>
          <p:nvSpPr>
            <p:cNvPr id="58" name="object 41">
              <a:extLst>
                <a:ext uri="{FF2B5EF4-FFF2-40B4-BE49-F238E27FC236}">
                  <a16:creationId xmlns:a16="http://schemas.microsoft.com/office/drawing/2014/main" id="{228E5FD6-8087-4DBC-A3C3-A0A1322C5CD4}"/>
                </a:ext>
              </a:extLst>
            </p:cNvPr>
            <p:cNvSpPr/>
            <p:nvPr/>
          </p:nvSpPr>
          <p:spPr>
            <a:xfrm>
              <a:off x="286339" y="3142448"/>
              <a:ext cx="454025" cy="376555"/>
            </a:xfrm>
            <a:custGeom>
              <a:avLst/>
              <a:gdLst/>
              <a:ahLst/>
              <a:cxnLst/>
              <a:rect l="l" t="t" r="r" b="b"/>
              <a:pathLst>
                <a:path w="454025" h="376554">
                  <a:moveTo>
                    <a:pt x="453467" y="0"/>
                  </a:moveTo>
                  <a:lnTo>
                    <a:pt x="440767" y="12700"/>
                  </a:lnTo>
                  <a:lnTo>
                    <a:pt x="440767" y="363806"/>
                  </a:lnTo>
                  <a:lnTo>
                    <a:pt x="12700" y="363806"/>
                  </a:lnTo>
                  <a:lnTo>
                    <a:pt x="0" y="376506"/>
                  </a:lnTo>
                  <a:lnTo>
                    <a:pt x="453467" y="376506"/>
                  </a:lnTo>
                  <a:lnTo>
                    <a:pt x="453467" y="0"/>
                  </a:lnTo>
                  <a:close/>
                </a:path>
              </a:pathLst>
            </a:custGeom>
            <a:solidFill>
              <a:srgbClr val="BFBFBF"/>
            </a:solidFill>
          </p:spPr>
          <p:txBody>
            <a:bodyPr wrap="square" lIns="0" tIns="0" rIns="0" bIns="0" rtlCol="0"/>
            <a:lstStyle/>
            <a:p>
              <a:endParaRPr/>
            </a:p>
          </p:txBody>
        </p:sp>
      </p:grpSp>
      <p:sp>
        <p:nvSpPr>
          <p:cNvPr id="62" name="object 42">
            <a:extLst>
              <a:ext uri="{FF2B5EF4-FFF2-40B4-BE49-F238E27FC236}">
                <a16:creationId xmlns:a16="http://schemas.microsoft.com/office/drawing/2014/main" id="{8F0261EC-3A69-43F5-B7C2-E165D579345C}"/>
              </a:ext>
            </a:extLst>
          </p:cNvPr>
          <p:cNvSpPr/>
          <p:nvPr/>
        </p:nvSpPr>
        <p:spPr>
          <a:xfrm>
            <a:off x="381215" y="3505972"/>
            <a:ext cx="479425" cy="401955"/>
          </a:xfrm>
          <a:custGeom>
            <a:avLst/>
            <a:gdLst/>
            <a:ahLst/>
            <a:cxnLst/>
            <a:rect l="l" t="t" r="r" b="b"/>
            <a:pathLst>
              <a:path w="479425" h="401954">
                <a:moveTo>
                  <a:pt x="478867" y="0"/>
                </a:moveTo>
                <a:lnTo>
                  <a:pt x="0" y="0"/>
                </a:lnTo>
                <a:lnTo>
                  <a:pt x="0" y="401906"/>
                </a:lnTo>
                <a:lnTo>
                  <a:pt x="478867" y="401906"/>
                </a:lnTo>
                <a:lnTo>
                  <a:pt x="478867" y="0"/>
                </a:lnTo>
                <a:close/>
              </a:path>
            </a:pathLst>
          </a:custGeom>
          <a:solidFill>
            <a:srgbClr val="FFFFFF"/>
          </a:solidFill>
        </p:spPr>
        <p:txBody>
          <a:bodyPr wrap="square" lIns="0" tIns="0" rIns="0" bIns="0" rtlCol="0"/>
          <a:lstStyle/>
          <a:p>
            <a:endParaRPr/>
          </a:p>
        </p:txBody>
      </p:sp>
      <p:grpSp>
        <p:nvGrpSpPr>
          <p:cNvPr id="63" name="object 43">
            <a:extLst>
              <a:ext uri="{FF2B5EF4-FFF2-40B4-BE49-F238E27FC236}">
                <a16:creationId xmlns:a16="http://schemas.microsoft.com/office/drawing/2014/main" id="{9D656159-4992-4170-8CDE-71446E33D28F}"/>
              </a:ext>
            </a:extLst>
          </p:cNvPr>
          <p:cNvGrpSpPr/>
          <p:nvPr/>
        </p:nvGrpSpPr>
        <p:grpSpPr>
          <a:xfrm>
            <a:off x="393915" y="3518672"/>
            <a:ext cx="454025" cy="376555"/>
            <a:chOff x="286339" y="3664075"/>
            <a:chExt cx="454025" cy="376555"/>
          </a:xfrm>
        </p:grpSpPr>
        <p:sp>
          <p:nvSpPr>
            <p:cNvPr id="64" name="object 44">
              <a:extLst>
                <a:ext uri="{FF2B5EF4-FFF2-40B4-BE49-F238E27FC236}">
                  <a16:creationId xmlns:a16="http://schemas.microsoft.com/office/drawing/2014/main" id="{E482B7F1-767E-4A86-826F-8938DB24FC9C}"/>
                </a:ext>
              </a:extLst>
            </p:cNvPr>
            <p:cNvSpPr/>
            <p:nvPr/>
          </p:nvSpPr>
          <p:spPr>
            <a:xfrm>
              <a:off x="286339" y="3664075"/>
              <a:ext cx="454025" cy="376555"/>
            </a:xfrm>
            <a:custGeom>
              <a:avLst/>
              <a:gdLst/>
              <a:ahLst/>
              <a:cxnLst/>
              <a:rect l="l" t="t" r="r" b="b"/>
              <a:pathLst>
                <a:path w="454025" h="376554">
                  <a:moveTo>
                    <a:pt x="453467" y="0"/>
                  </a:moveTo>
                  <a:lnTo>
                    <a:pt x="0" y="0"/>
                  </a:lnTo>
                  <a:lnTo>
                    <a:pt x="0" y="376506"/>
                  </a:lnTo>
                  <a:lnTo>
                    <a:pt x="12700" y="363806"/>
                  </a:lnTo>
                  <a:lnTo>
                    <a:pt x="12700" y="12699"/>
                  </a:lnTo>
                  <a:lnTo>
                    <a:pt x="440767" y="12699"/>
                  </a:lnTo>
                  <a:lnTo>
                    <a:pt x="453467" y="0"/>
                  </a:lnTo>
                  <a:close/>
                </a:path>
              </a:pathLst>
            </a:custGeom>
            <a:solidFill>
              <a:srgbClr val="7F7F7F"/>
            </a:solidFill>
          </p:spPr>
          <p:txBody>
            <a:bodyPr wrap="square" lIns="0" tIns="0" rIns="0" bIns="0" rtlCol="0"/>
            <a:lstStyle/>
            <a:p>
              <a:endParaRPr/>
            </a:p>
          </p:txBody>
        </p:sp>
        <p:sp>
          <p:nvSpPr>
            <p:cNvPr id="65" name="object 45">
              <a:extLst>
                <a:ext uri="{FF2B5EF4-FFF2-40B4-BE49-F238E27FC236}">
                  <a16:creationId xmlns:a16="http://schemas.microsoft.com/office/drawing/2014/main" id="{A4DB9A65-FD84-47B5-958A-FFC73E8EF094}"/>
                </a:ext>
              </a:extLst>
            </p:cNvPr>
            <p:cNvSpPr/>
            <p:nvPr/>
          </p:nvSpPr>
          <p:spPr>
            <a:xfrm>
              <a:off x="286339" y="3664075"/>
              <a:ext cx="454025" cy="376555"/>
            </a:xfrm>
            <a:custGeom>
              <a:avLst/>
              <a:gdLst/>
              <a:ahLst/>
              <a:cxnLst/>
              <a:rect l="l" t="t" r="r" b="b"/>
              <a:pathLst>
                <a:path w="454025" h="376554">
                  <a:moveTo>
                    <a:pt x="453467" y="0"/>
                  </a:moveTo>
                  <a:lnTo>
                    <a:pt x="440767" y="12699"/>
                  </a:lnTo>
                  <a:lnTo>
                    <a:pt x="440767" y="363806"/>
                  </a:lnTo>
                  <a:lnTo>
                    <a:pt x="12700" y="363806"/>
                  </a:lnTo>
                  <a:lnTo>
                    <a:pt x="0" y="376506"/>
                  </a:lnTo>
                  <a:lnTo>
                    <a:pt x="453467" y="376506"/>
                  </a:lnTo>
                  <a:lnTo>
                    <a:pt x="453467" y="0"/>
                  </a:lnTo>
                  <a:close/>
                </a:path>
              </a:pathLst>
            </a:custGeom>
            <a:solidFill>
              <a:srgbClr val="BFBFBF"/>
            </a:solidFill>
          </p:spPr>
          <p:txBody>
            <a:bodyPr wrap="square" lIns="0" tIns="0" rIns="0" bIns="0" rtlCol="0"/>
            <a:lstStyle/>
            <a:p>
              <a:endParaRPr/>
            </a:p>
          </p:txBody>
        </p:sp>
      </p:grpSp>
      <p:sp>
        <p:nvSpPr>
          <p:cNvPr id="66" name="object 46">
            <a:extLst>
              <a:ext uri="{FF2B5EF4-FFF2-40B4-BE49-F238E27FC236}">
                <a16:creationId xmlns:a16="http://schemas.microsoft.com/office/drawing/2014/main" id="{E1150E1F-E519-42B0-8FEB-FDB49418813E}"/>
              </a:ext>
            </a:extLst>
          </p:cNvPr>
          <p:cNvSpPr/>
          <p:nvPr/>
        </p:nvSpPr>
        <p:spPr>
          <a:xfrm>
            <a:off x="381215" y="4362128"/>
            <a:ext cx="479425" cy="401955"/>
          </a:xfrm>
          <a:custGeom>
            <a:avLst/>
            <a:gdLst/>
            <a:ahLst/>
            <a:cxnLst/>
            <a:rect l="l" t="t" r="r" b="b"/>
            <a:pathLst>
              <a:path w="479425" h="401954">
                <a:moveTo>
                  <a:pt x="478867" y="0"/>
                </a:moveTo>
                <a:lnTo>
                  <a:pt x="0" y="0"/>
                </a:lnTo>
                <a:lnTo>
                  <a:pt x="0" y="401906"/>
                </a:lnTo>
                <a:lnTo>
                  <a:pt x="478867" y="401906"/>
                </a:lnTo>
                <a:lnTo>
                  <a:pt x="478867" y="0"/>
                </a:lnTo>
                <a:close/>
              </a:path>
            </a:pathLst>
          </a:custGeom>
          <a:solidFill>
            <a:srgbClr val="FFFFFF"/>
          </a:solidFill>
        </p:spPr>
        <p:txBody>
          <a:bodyPr wrap="square" lIns="0" tIns="0" rIns="0" bIns="0" rtlCol="0"/>
          <a:lstStyle/>
          <a:p>
            <a:endParaRPr/>
          </a:p>
        </p:txBody>
      </p:sp>
      <p:grpSp>
        <p:nvGrpSpPr>
          <p:cNvPr id="67" name="object 47">
            <a:extLst>
              <a:ext uri="{FF2B5EF4-FFF2-40B4-BE49-F238E27FC236}">
                <a16:creationId xmlns:a16="http://schemas.microsoft.com/office/drawing/2014/main" id="{A207A744-8833-4679-92EE-ECB59EAC7FA2}"/>
              </a:ext>
            </a:extLst>
          </p:cNvPr>
          <p:cNvGrpSpPr/>
          <p:nvPr/>
        </p:nvGrpSpPr>
        <p:grpSpPr>
          <a:xfrm>
            <a:off x="393915" y="4374828"/>
            <a:ext cx="454025" cy="376555"/>
            <a:chOff x="286339" y="4202796"/>
            <a:chExt cx="454025" cy="376555"/>
          </a:xfrm>
        </p:grpSpPr>
        <p:sp>
          <p:nvSpPr>
            <p:cNvPr id="68" name="object 48">
              <a:extLst>
                <a:ext uri="{FF2B5EF4-FFF2-40B4-BE49-F238E27FC236}">
                  <a16:creationId xmlns:a16="http://schemas.microsoft.com/office/drawing/2014/main" id="{F5CB68D2-4E27-4EB3-A7E0-816949329B4C}"/>
                </a:ext>
              </a:extLst>
            </p:cNvPr>
            <p:cNvSpPr/>
            <p:nvPr/>
          </p:nvSpPr>
          <p:spPr>
            <a:xfrm>
              <a:off x="286339" y="4202796"/>
              <a:ext cx="454025" cy="376555"/>
            </a:xfrm>
            <a:custGeom>
              <a:avLst/>
              <a:gdLst/>
              <a:ahLst/>
              <a:cxnLst/>
              <a:rect l="l" t="t" r="r" b="b"/>
              <a:pathLst>
                <a:path w="454025" h="376554">
                  <a:moveTo>
                    <a:pt x="453467" y="0"/>
                  </a:moveTo>
                  <a:lnTo>
                    <a:pt x="0" y="0"/>
                  </a:lnTo>
                  <a:lnTo>
                    <a:pt x="0" y="376506"/>
                  </a:lnTo>
                  <a:lnTo>
                    <a:pt x="12700" y="363806"/>
                  </a:lnTo>
                  <a:lnTo>
                    <a:pt x="12700" y="12699"/>
                  </a:lnTo>
                  <a:lnTo>
                    <a:pt x="440767" y="12699"/>
                  </a:lnTo>
                  <a:lnTo>
                    <a:pt x="453467" y="0"/>
                  </a:lnTo>
                  <a:close/>
                </a:path>
              </a:pathLst>
            </a:custGeom>
            <a:solidFill>
              <a:srgbClr val="7F7F7F"/>
            </a:solidFill>
          </p:spPr>
          <p:txBody>
            <a:bodyPr wrap="square" lIns="0" tIns="0" rIns="0" bIns="0" rtlCol="0"/>
            <a:lstStyle/>
            <a:p>
              <a:endParaRPr/>
            </a:p>
          </p:txBody>
        </p:sp>
        <p:sp>
          <p:nvSpPr>
            <p:cNvPr id="69" name="object 49">
              <a:extLst>
                <a:ext uri="{FF2B5EF4-FFF2-40B4-BE49-F238E27FC236}">
                  <a16:creationId xmlns:a16="http://schemas.microsoft.com/office/drawing/2014/main" id="{F5064789-8C41-4F59-9D86-AE6B818C2D1B}"/>
                </a:ext>
              </a:extLst>
            </p:cNvPr>
            <p:cNvSpPr/>
            <p:nvPr/>
          </p:nvSpPr>
          <p:spPr>
            <a:xfrm>
              <a:off x="286339" y="4202796"/>
              <a:ext cx="454025" cy="376555"/>
            </a:xfrm>
            <a:custGeom>
              <a:avLst/>
              <a:gdLst/>
              <a:ahLst/>
              <a:cxnLst/>
              <a:rect l="l" t="t" r="r" b="b"/>
              <a:pathLst>
                <a:path w="454025" h="376554">
                  <a:moveTo>
                    <a:pt x="453467" y="0"/>
                  </a:moveTo>
                  <a:lnTo>
                    <a:pt x="440767" y="12699"/>
                  </a:lnTo>
                  <a:lnTo>
                    <a:pt x="440767" y="363806"/>
                  </a:lnTo>
                  <a:lnTo>
                    <a:pt x="12700" y="363806"/>
                  </a:lnTo>
                  <a:lnTo>
                    <a:pt x="0" y="376506"/>
                  </a:lnTo>
                  <a:lnTo>
                    <a:pt x="453467" y="376506"/>
                  </a:lnTo>
                  <a:lnTo>
                    <a:pt x="453467" y="0"/>
                  </a:lnTo>
                  <a:close/>
                </a:path>
              </a:pathLst>
            </a:custGeom>
            <a:solidFill>
              <a:srgbClr val="BFBFBF"/>
            </a:solidFill>
          </p:spPr>
          <p:txBody>
            <a:bodyPr wrap="square" lIns="0" tIns="0" rIns="0" bIns="0" rtlCol="0"/>
            <a:lstStyle/>
            <a:p>
              <a:endParaRPr/>
            </a:p>
          </p:txBody>
        </p:sp>
      </p:grpSp>
      <p:sp>
        <p:nvSpPr>
          <p:cNvPr id="70" name="object 50">
            <a:extLst>
              <a:ext uri="{FF2B5EF4-FFF2-40B4-BE49-F238E27FC236}">
                <a16:creationId xmlns:a16="http://schemas.microsoft.com/office/drawing/2014/main" id="{FB2EC346-B976-414F-B1FB-886AE97C8AC1}"/>
              </a:ext>
            </a:extLst>
          </p:cNvPr>
          <p:cNvSpPr/>
          <p:nvPr/>
        </p:nvSpPr>
        <p:spPr>
          <a:xfrm>
            <a:off x="381215" y="5222454"/>
            <a:ext cx="479425" cy="401955"/>
          </a:xfrm>
          <a:custGeom>
            <a:avLst/>
            <a:gdLst/>
            <a:ahLst/>
            <a:cxnLst/>
            <a:rect l="l" t="t" r="r" b="b"/>
            <a:pathLst>
              <a:path w="479425" h="401954">
                <a:moveTo>
                  <a:pt x="478867" y="0"/>
                </a:moveTo>
                <a:lnTo>
                  <a:pt x="0" y="0"/>
                </a:lnTo>
                <a:lnTo>
                  <a:pt x="0" y="401906"/>
                </a:lnTo>
                <a:lnTo>
                  <a:pt x="478867" y="401906"/>
                </a:lnTo>
                <a:lnTo>
                  <a:pt x="478867" y="0"/>
                </a:lnTo>
                <a:close/>
              </a:path>
            </a:pathLst>
          </a:custGeom>
          <a:solidFill>
            <a:srgbClr val="FFFFFF"/>
          </a:solidFill>
        </p:spPr>
        <p:txBody>
          <a:bodyPr wrap="square" lIns="0" tIns="0" rIns="0" bIns="0" rtlCol="0"/>
          <a:lstStyle/>
          <a:p>
            <a:endParaRPr/>
          </a:p>
        </p:txBody>
      </p:sp>
      <p:grpSp>
        <p:nvGrpSpPr>
          <p:cNvPr id="71" name="object 51">
            <a:extLst>
              <a:ext uri="{FF2B5EF4-FFF2-40B4-BE49-F238E27FC236}">
                <a16:creationId xmlns:a16="http://schemas.microsoft.com/office/drawing/2014/main" id="{0DB1868A-B67B-44C4-8179-03701E3CCFF5}"/>
              </a:ext>
            </a:extLst>
          </p:cNvPr>
          <p:cNvGrpSpPr/>
          <p:nvPr/>
        </p:nvGrpSpPr>
        <p:grpSpPr>
          <a:xfrm>
            <a:off x="393915" y="5235154"/>
            <a:ext cx="454025" cy="376555"/>
            <a:chOff x="286339" y="4698770"/>
            <a:chExt cx="454025" cy="376555"/>
          </a:xfrm>
        </p:grpSpPr>
        <p:sp>
          <p:nvSpPr>
            <p:cNvPr id="72" name="object 52">
              <a:extLst>
                <a:ext uri="{FF2B5EF4-FFF2-40B4-BE49-F238E27FC236}">
                  <a16:creationId xmlns:a16="http://schemas.microsoft.com/office/drawing/2014/main" id="{BA58912A-6AF6-4EA4-B80E-23906E7B5F49}"/>
                </a:ext>
              </a:extLst>
            </p:cNvPr>
            <p:cNvSpPr/>
            <p:nvPr/>
          </p:nvSpPr>
          <p:spPr>
            <a:xfrm>
              <a:off x="286339" y="4698770"/>
              <a:ext cx="454025" cy="376555"/>
            </a:xfrm>
            <a:custGeom>
              <a:avLst/>
              <a:gdLst/>
              <a:ahLst/>
              <a:cxnLst/>
              <a:rect l="l" t="t" r="r" b="b"/>
              <a:pathLst>
                <a:path w="454025" h="376554">
                  <a:moveTo>
                    <a:pt x="453467" y="0"/>
                  </a:moveTo>
                  <a:lnTo>
                    <a:pt x="0" y="0"/>
                  </a:lnTo>
                  <a:lnTo>
                    <a:pt x="0" y="376506"/>
                  </a:lnTo>
                  <a:lnTo>
                    <a:pt x="12700" y="363806"/>
                  </a:lnTo>
                  <a:lnTo>
                    <a:pt x="12700" y="12699"/>
                  </a:lnTo>
                  <a:lnTo>
                    <a:pt x="440767" y="12699"/>
                  </a:lnTo>
                  <a:lnTo>
                    <a:pt x="453467" y="0"/>
                  </a:lnTo>
                  <a:close/>
                </a:path>
              </a:pathLst>
            </a:custGeom>
            <a:solidFill>
              <a:srgbClr val="7F7F7F"/>
            </a:solidFill>
          </p:spPr>
          <p:txBody>
            <a:bodyPr wrap="square" lIns="0" tIns="0" rIns="0" bIns="0" rtlCol="0"/>
            <a:lstStyle/>
            <a:p>
              <a:endParaRPr/>
            </a:p>
          </p:txBody>
        </p:sp>
        <p:sp>
          <p:nvSpPr>
            <p:cNvPr id="73" name="object 53">
              <a:extLst>
                <a:ext uri="{FF2B5EF4-FFF2-40B4-BE49-F238E27FC236}">
                  <a16:creationId xmlns:a16="http://schemas.microsoft.com/office/drawing/2014/main" id="{60CE2DE4-2B11-4113-B095-B6788DF8FFD5}"/>
                </a:ext>
              </a:extLst>
            </p:cNvPr>
            <p:cNvSpPr/>
            <p:nvPr/>
          </p:nvSpPr>
          <p:spPr>
            <a:xfrm>
              <a:off x="286339" y="4698770"/>
              <a:ext cx="454025" cy="376555"/>
            </a:xfrm>
            <a:custGeom>
              <a:avLst/>
              <a:gdLst/>
              <a:ahLst/>
              <a:cxnLst/>
              <a:rect l="l" t="t" r="r" b="b"/>
              <a:pathLst>
                <a:path w="454025" h="376554">
                  <a:moveTo>
                    <a:pt x="453467" y="0"/>
                  </a:moveTo>
                  <a:lnTo>
                    <a:pt x="440767" y="12699"/>
                  </a:lnTo>
                  <a:lnTo>
                    <a:pt x="440767" y="363806"/>
                  </a:lnTo>
                  <a:lnTo>
                    <a:pt x="12700" y="363806"/>
                  </a:lnTo>
                  <a:lnTo>
                    <a:pt x="0" y="376506"/>
                  </a:lnTo>
                  <a:lnTo>
                    <a:pt x="453467" y="376506"/>
                  </a:lnTo>
                  <a:lnTo>
                    <a:pt x="453467" y="0"/>
                  </a:lnTo>
                  <a:close/>
                </a:path>
              </a:pathLst>
            </a:custGeom>
            <a:solidFill>
              <a:srgbClr val="BFBFBF"/>
            </a:solidFill>
          </p:spPr>
          <p:txBody>
            <a:bodyPr wrap="square" lIns="0" tIns="0" rIns="0" bIns="0" rtlCol="0"/>
            <a:lstStyle/>
            <a:p>
              <a:endParaRPr/>
            </a:p>
          </p:txBody>
        </p:sp>
      </p:grpSp>
      <p:sp>
        <p:nvSpPr>
          <p:cNvPr id="74" name="TextBox 73">
            <a:extLst>
              <a:ext uri="{FF2B5EF4-FFF2-40B4-BE49-F238E27FC236}">
                <a16:creationId xmlns:a16="http://schemas.microsoft.com/office/drawing/2014/main" id="{3B64E077-0B64-4F06-A894-46FF737D86BF}"/>
              </a:ext>
            </a:extLst>
          </p:cNvPr>
          <p:cNvSpPr txBox="1"/>
          <p:nvPr/>
        </p:nvSpPr>
        <p:spPr>
          <a:xfrm>
            <a:off x="352436" y="4264946"/>
            <a:ext cx="479425" cy="646331"/>
          </a:xfrm>
          <a:prstGeom prst="rect">
            <a:avLst/>
          </a:prstGeom>
          <a:noFill/>
        </p:spPr>
        <p:txBody>
          <a:bodyPr wrap="square">
            <a:spAutoFit/>
          </a:bodyPr>
          <a:lstStyle/>
          <a:p>
            <a:pPr marR="0" lvl="0" indent="0" algn="l" defTabSz="914400" rtl="0" eaLnBrk="1" fontAlgn="auto" latinLnBrk="0" hangingPunct="1">
              <a:lnSpc>
                <a:spcPct val="100000"/>
              </a:lnSpc>
              <a:spcAft>
                <a:spcPts val="0"/>
              </a:spcAft>
              <a:buClrTx/>
              <a:buSzTx/>
              <a:buFontTx/>
              <a:buNone/>
              <a:tabLst/>
              <a:defRPr/>
            </a:pPr>
            <a:r>
              <a:rPr kumimoji="0" lang="en-US" sz="3600" b="1" i="0" u="none" strike="noStrike" kern="1200" cap="none" spc="0" normalizeH="0" baseline="0" noProof="0" dirty="0">
                <a:ln>
                  <a:noFill/>
                </a:ln>
                <a:solidFill>
                  <a:schemeClr val="tx2"/>
                </a:solidFill>
                <a:effectLst/>
                <a:uLnTx/>
                <a:uFillTx/>
                <a:latin typeface="Segoe UI"/>
                <a:ea typeface="+mn-ea"/>
                <a:cs typeface="Segoe UI"/>
                <a:sym typeface="Wingdings" panose="05000000000000000000" pitchFamily="2" charset="2"/>
              </a:rPr>
              <a:t></a:t>
            </a:r>
            <a:endParaRPr kumimoji="0" lang="en-US" sz="3600" b="1" i="0" u="none" strike="noStrike" kern="1200" cap="none" spc="0" normalizeH="0" baseline="0" noProof="0" dirty="0">
              <a:ln>
                <a:noFill/>
              </a:ln>
              <a:solidFill>
                <a:schemeClr val="tx2"/>
              </a:solidFill>
              <a:effectLst/>
              <a:uLnTx/>
              <a:uFillTx/>
              <a:latin typeface="Segoe UI"/>
              <a:ea typeface="+mn-ea"/>
              <a:cs typeface="Segoe UI"/>
            </a:endParaRPr>
          </a:p>
        </p:txBody>
      </p:sp>
      <p:sp>
        <p:nvSpPr>
          <p:cNvPr id="3" name="Slide Number Placeholder 2">
            <a:extLst>
              <a:ext uri="{FF2B5EF4-FFF2-40B4-BE49-F238E27FC236}">
                <a16:creationId xmlns:a16="http://schemas.microsoft.com/office/drawing/2014/main" id="{A0C97041-A7F5-4258-82A2-EE55B3E3C379}"/>
              </a:ext>
            </a:extLst>
          </p:cNvPr>
          <p:cNvSpPr>
            <a:spLocks noGrp="1"/>
          </p:cNvSpPr>
          <p:nvPr>
            <p:ph type="sldNum" sz="quarter" idx="4"/>
          </p:nvPr>
        </p:nvSpPr>
        <p:spPr/>
        <p:txBody>
          <a:bodyPr/>
          <a:lstStyle/>
          <a:p>
            <a:fld id="{5D2F3693-3E64-EA49-9E40-0333868C2033}" type="slidenum">
              <a:rPr lang="en-US" smtClean="0"/>
              <a:pPr/>
              <a:t>71</a:t>
            </a:fld>
            <a:r>
              <a:rPr lang="en-US" dirty="0"/>
              <a:t> of 108</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29">
            <a:extLst>
              <a:ext uri="{FF2B5EF4-FFF2-40B4-BE49-F238E27FC236}">
                <a16:creationId xmlns:a16="http://schemas.microsoft.com/office/drawing/2014/main" id="{DE57332F-F1A2-2C4F-9CC3-4EC05E959228}"/>
              </a:ext>
            </a:extLst>
          </p:cNvPr>
          <p:cNvSpPr>
            <a:spLocks noGrp="1"/>
          </p:cNvSpPr>
          <p:nvPr>
            <p:ph type="title"/>
          </p:nvPr>
        </p:nvSpPr>
        <p:spPr>
          <a:xfrm>
            <a:off x="182880" y="1600200"/>
            <a:ext cx="8732520" cy="598714"/>
          </a:xfrm>
        </p:spPr>
        <p:txBody>
          <a:bodyPr/>
          <a:lstStyle/>
          <a:p>
            <a:r>
              <a:rPr lang="en-US" dirty="0"/>
              <a:t>Chapter 5: Clinical Studies</a:t>
            </a:r>
          </a:p>
        </p:txBody>
      </p:sp>
      <p:sp>
        <p:nvSpPr>
          <p:cNvPr id="31" name="Content Placeholder 30">
            <a:extLst>
              <a:ext uri="{FF2B5EF4-FFF2-40B4-BE49-F238E27FC236}">
                <a16:creationId xmlns:a16="http://schemas.microsoft.com/office/drawing/2014/main" id="{199D4E00-1BB8-1447-8102-3ACE3FCF7398}"/>
              </a:ext>
            </a:extLst>
          </p:cNvPr>
          <p:cNvSpPr>
            <a:spLocks noGrp="1"/>
          </p:cNvSpPr>
          <p:nvPr>
            <p:ph sz="quarter" idx="13"/>
          </p:nvPr>
        </p:nvSpPr>
        <p:spPr>
          <a:xfrm>
            <a:off x="1970311" y="2264458"/>
            <a:ext cx="4833260" cy="1164542"/>
          </a:xfrm>
        </p:spPr>
        <p:txBody>
          <a:bodyPr>
            <a:normAutofit/>
          </a:bodyPr>
          <a:lstStyle/>
          <a:p>
            <a:r>
              <a:rPr lang="en-US" dirty="0"/>
              <a:t>Learning Objectives</a:t>
            </a:r>
          </a:p>
          <a:p>
            <a:pPr lvl="1"/>
            <a:r>
              <a:rPr lang="en-US" dirty="0"/>
              <a:t>Upon completion of this chapter, you will be able to:</a:t>
            </a:r>
          </a:p>
          <a:p>
            <a:pPr lvl="2"/>
            <a:r>
              <a:rPr lang="en-US" dirty="0"/>
              <a:t>Describe the clinical studies that evaluated FINTEPLA for the treatment of DS and LGS in patients age ≥2 years</a:t>
            </a:r>
          </a:p>
        </p:txBody>
      </p:sp>
      <p:sp>
        <p:nvSpPr>
          <p:cNvPr id="2" name="Slide Number Placeholder 1">
            <a:extLst>
              <a:ext uri="{FF2B5EF4-FFF2-40B4-BE49-F238E27FC236}">
                <a16:creationId xmlns:a16="http://schemas.microsoft.com/office/drawing/2014/main" id="{1E1979F8-032A-4A4A-8976-7F7A0D03F94C}"/>
              </a:ext>
            </a:extLst>
          </p:cNvPr>
          <p:cNvSpPr>
            <a:spLocks noGrp="1"/>
          </p:cNvSpPr>
          <p:nvPr>
            <p:ph type="sldNum" sz="quarter" idx="4"/>
          </p:nvPr>
        </p:nvSpPr>
        <p:spPr/>
        <p:txBody>
          <a:bodyPr/>
          <a:lstStyle/>
          <a:p>
            <a:fld id="{5D2F3693-3E64-EA49-9E40-0333868C2033}" type="slidenum">
              <a:rPr lang="en-US" smtClean="0"/>
              <a:pPr/>
              <a:t>72</a:t>
            </a:fld>
            <a:r>
              <a:rPr lang="en-US" dirty="0"/>
              <a:t> of 108</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Content Placeholder 26">
            <a:extLst>
              <a:ext uri="{FF2B5EF4-FFF2-40B4-BE49-F238E27FC236}">
                <a16:creationId xmlns:a16="http://schemas.microsoft.com/office/drawing/2014/main" id="{E23A95AB-1A1C-4F86-B051-EA1511C75ABE}"/>
              </a:ext>
            </a:extLst>
          </p:cNvPr>
          <p:cNvSpPr>
            <a:spLocks noGrp="1"/>
          </p:cNvSpPr>
          <p:nvPr>
            <p:ph idx="1"/>
          </p:nvPr>
        </p:nvSpPr>
        <p:spPr/>
        <p:txBody>
          <a:bodyPr>
            <a:noAutofit/>
          </a:bodyPr>
          <a:lstStyle/>
          <a:p>
            <a:pPr>
              <a:spcAft>
                <a:spcPts val="300"/>
              </a:spcAft>
            </a:pPr>
            <a:r>
              <a:rPr lang="en-US" dirty="0"/>
              <a:t>Section 14 describes the clinical studies that evaluated FINTEPLA for the treatment of seizures associated with </a:t>
            </a:r>
            <a:br>
              <a:rPr lang="en-US" dirty="0"/>
            </a:br>
            <a:r>
              <a:rPr lang="en-US" dirty="0"/>
              <a:t>DS and LGS in patients ≥2 years. These included:</a:t>
            </a:r>
          </a:p>
          <a:p>
            <a:pPr lvl="1"/>
            <a:r>
              <a:rPr lang="en-US" dirty="0"/>
              <a:t>Studies 1 and 2 in patients with DS</a:t>
            </a:r>
          </a:p>
          <a:p>
            <a:pPr lvl="1">
              <a:spcAft>
                <a:spcPts val="600"/>
              </a:spcAft>
            </a:pPr>
            <a:r>
              <a:rPr lang="en-US" dirty="0"/>
              <a:t>Study 3 in patients with LGS</a:t>
            </a:r>
          </a:p>
          <a:p>
            <a:r>
              <a:rPr lang="en-US" b="1" dirty="0"/>
              <a:t>Dravet Syndrome</a:t>
            </a:r>
          </a:p>
          <a:p>
            <a:pPr>
              <a:spcAft>
                <a:spcPts val="300"/>
              </a:spcAft>
            </a:pPr>
            <a:r>
              <a:rPr lang="en-US" dirty="0"/>
              <a:t>Studies 1 and 2 were </a:t>
            </a:r>
            <a:r>
              <a:rPr lang="en-US" b="1" dirty="0">
                <a:solidFill>
                  <a:schemeClr val="tx2"/>
                </a:solidFill>
              </a:rPr>
              <a:t>randomized</a:t>
            </a:r>
            <a:r>
              <a:rPr lang="en-US" dirty="0"/>
              <a:t>, </a:t>
            </a:r>
            <a:r>
              <a:rPr lang="en-US" b="1" dirty="0">
                <a:solidFill>
                  <a:schemeClr val="tx2"/>
                </a:solidFill>
              </a:rPr>
              <a:t>double-blind</a:t>
            </a:r>
            <a:r>
              <a:rPr lang="en-US" dirty="0"/>
              <a:t>, placebo-controlled trials in patients 2 to 18 years of age with DS: </a:t>
            </a:r>
          </a:p>
          <a:p>
            <a:pPr lvl="1"/>
            <a:r>
              <a:rPr lang="en-US" dirty="0"/>
              <a:t>Study 1 involved 117 patients and compared two doses of FINTEPLA (0.7 mg/kg/day and 0.2 mg/kg/day) with placebo in patients who were not receiving stiripentol</a:t>
            </a:r>
          </a:p>
          <a:p>
            <a:pPr lvl="1">
              <a:spcAft>
                <a:spcPts val="600"/>
              </a:spcAft>
            </a:pPr>
            <a:r>
              <a:rPr lang="en-US" dirty="0"/>
              <a:t>Study 2 involved 85 patients and compared a FINTEPLA 0.4 mg/kg/day dose with placebo in patients who were receiving stiripentol and either clobazam, valproate, </a:t>
            </a:r>
            <a:br>
              <a:rPr lang="en-US" dirty="0"/>
            </a:br>
            <a:r>
              <a:rPr lang="en-US" dirty="0"/>
              <a:t>or both</a:t>
            </a:r>
          </a:p>
          <a:p>
            <a:r>
              <a:rPr lang="en-US" dirty="0"/>
              <a:t>Patients in these studies had a clinical diagnosis of DS </a:t>
            </a:r>
            <a:br>
              <a:rPr lang="en-US" dirty="0"/>
            </a:br>
            <a:r>
              <a:rPr lang="en-US" dirty="0"/>
              <a:t>and were inadequately controlled on ≥1 AED or other antiseizure treatment </a:t>
            </a:r>
            <a:r>
              <a:rPr lang="en-US" b="1" dirty="0">
                <a:solidFill>
                  <a:schemeClr val="tx2"/>
                </a:solidFill>
              </a:rPr>
              <a:t>including vagal nerve stimulation </a:t>
            </a:r>
            <a:r>
              <a:rPr lang="en-US" dirty="0"/>
              <a:t>or a </a:t>
            </a:r>
            <a:r>
              <a:rPr lang="en-US" b="1" dirty="0">
                <a:solidFill>
                  <a:srgbClr val="4C8C2B"/>
                </a:solidFill>
              </a:rPr>
              <a:t>ketogenic diet</a:t>
            </a:r>
            <a:r>
              <a:rPr lang="en-US" dirty="0"/>
              <a:t>.</a:t>
            </a:r>
          </a:p>
          <a:p>
            <a:pPr>
              <a:spcAft>
                <a:spcPts val="300"/>
              </a:spcAft>
            </a:pPr>
            <a:r>
              <a:rPr lang="en-US" dirty="0"/>
              <a:t>The section continues by describing the study design of Studies 1 and 2, which was as follows:</a:t>
            </a:r>
          </a:p>
          <a:p>
            <a:pPr lvl="1"/>
            <a:r>
              <a:rPr lang="en-US" dirty="0"/>
              <a:t>Baseline period: 6 weeks in which patients were required to have ≥6 convulsive seizures while on stable AED therapy</a:t>
            </a:r>
          </a:p>
          <a:p>
            <a:pPr lvl="1"/>
            <a:r>
              <a:rPr lang="en-US" dirty="0"/>
              <a:t>Titration period:</a:t>
            </a:r>
          </a:p>
          <a:p>
            <a:pPr lvl="2"/>
            <a:r>
              <a:rPr lang="en-US" dirty="0"/>
              <a:t>2 weeks for Study 1</a:t>
            </a:r>
          </a:p>
          <a:p>
            <a:pPr lvl="2"/>
            <a:r>
              <a:rPr lang="en-US" dirty="0"/>
              <a:t>3 weeks for Study 2</a:t>
            </a:r>
          </a:p>
          <a:p>
            <a:pPr lvl="1"/>
            <a:r>
              <a:rPr lang="en-US" dirty="0"/>
              <a:t>Maintenance period: 12 weeks with a stable </a:t>
            </a:r>
            <a:br>
              <a:rPr lang="en-US" dirty="0"/>
            </a:br>
            <a:r>
              <a:rPr lang="en-US" dirty="0"/>
              <a:t>FINTEPLA dose</a:t>
            </a:r>
          </a:p>
        </p:txBody>
      </p:sp>
      <p:pic>
        <p:nvPicPr>
          <p:cNvPr id="35" name="Picture Placeholder 34">
            <a:extLst>
              <a:ext uri="{FF2B5EF4-FFF2-40B4-BE49-F238E27FC236}">
                <a16:creationId xmlns:a16="http://schemas.microsoft.com/office/drawing/2014/main" id="{86464699-A79B-4ED7-A79C-8D5750FA1E19}"/>
              </a:ext>
            </a:extLst>
          </p:cNvPr>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352" r="352"/>
          <a:stretch/>
        </p:blipFill>
        <p:spPr>
          <a:xfrm>
            <a:off x="311426" y="470450"/>
            <a:ext cx="4416552" cy="5756108"/>
          </a:xfrm>
        </p:spPr>
      </p:pic>
      <p:sp>
        <p:nvSpPr>
          <p:cNvPr id="41" name="Green Box">
            <a:extLst>
              <a:ext uri="{FF2B5EF4-FFF2-40B4-BE49-F238E27FC236}">
                <a16:creationId xmlns:a16="http://schemas.microsoft.com/office/drawing/2014/main" id="{CEDCEEA6-DDCD-4CF1-B285-B0EBE7477E6A}"/>
              </a:ext>
            </a:extLst>
          </p:cNvPr>
          <p:cNvSpPr txBox="1"/>
          <p:nvPr/>
        </p:nvSpPr>
        <p:spPr>
          <a:xfrm>
            <a:off x="709537" y="3206452"/>
            <a:ext cx="3556121" cy="1969847"/>
          </a:xfrm>
          <a:prstGeom prst="rect">
            <a:avLst/>
          </a:prstGeom>
          <a:noFill/>
          <a:ln w="25400">
            <a:solidFill>
              <a:srgbClr val="4B8B2B"/>
            </a:solidFill>
          </a:ln>
        </p:spPr>
        <p:txBody>
          <a:bodyPr vert="horz" wrap="square" lIns="0" tIns="40640" rIns="0" bIns="0" rtlCol="0">
            <a:noAutofit/>
          </a:bodyPr>
          <a:lstStyle/>
          <a:p>
            <a:pPr>
              <a:lnSpc>
                <a:spcPct val="100000"/>
              </a:lnSpc>
              <a:spcBef>
                <a:spcPts val="320"/>
              </a:spcBef>
            </a:pPr>
            <a:endParaRPr sz="1050" dirty="0">
              <a:latin typeface="Segoe UI"/>
              <a:cs typeface="Segoe UI"/>
            </a:endParaRPr>
          </a:p>
        </p:txBody>
      </p:sp>
      <p:sp>
        <p:nvSpPr>
          <p:cNvPr id="42" name="#1">
            <a:extLst>
              <a:ext uri="{FF2B5EF4-FFF2-40B4-BE49-F238E27FC236}">
                <a16:creationId xmlns:a16="http://schemas.microsoft.com/office/drawing/2014/main" id="{84DAB15D-83F6-42A3-A587-0DEBF6820E61}"/>
              </a:ext>
            </a:extLst>
          </p:cNvPr>
          <p:cNvSpPr/>
          <p:nvPr/>
        </p:nvSpPr>
        <p:spPr>
          <a:xfrm>
            <a:off x="570115" y="3245936"/>
            <a:ext cx="257810" cy="257810"/>
          </a:xfrm>
          <a:custGeom>
            <a:avLst/>
            <a:gdLst/>
            <a:ahLst/>
            <a:cxnLst/>
            <a:rect l="l" t="t" r="r" b="b"/>
            <a:pathLst>
              <a:path w="257810" h="257809">
                <a:moveTo>
                  <a:pt x="128778" y="0"/>
                </a:moveTo>
                <a:lnTo>
                  <a:pt x="78652" y="10120"/>
                </a:lnTo>
                <a:lnTo>
                  <a:pt x="37719" y="37718"/>
                </a:lnTo>
                <a:lnTo>
                  <a:pt x="10120" y="78652"/>
                </a:lnTo>
                <a:lnTo>
                  <a:pt x="0" y="128777"/>
                </a:lnTo>
                <a:lnTo>
                  <a:pt x="10120" y="178903"/>
                </a:lnTo>
                <a:lnTo>
                  <a:pt x="37719" y="219836"/>
                </a:lnTo>
                <a:lnTo>
                  <a:pt x="78652" y="247435"/>
                </a:lnTo>
                <a:lnTo>
                  <a:pt x="128778" y="257555"/>
                </a:lnTo>
                <a:lnTo>
                  <a:pt x="178903" y="247435"/>
                </a:lnTo>
                <a:lnTo>
                  <a:pt x="219837" y="219836"/>
                </a:lnTo>
                <a:lnTo>
                  <a:pt x="247435" y="178903"/>
                </a:lnTo>
                <a:lnTo>
                  <a:pt x="257556" y="128777"/>
                </a:lnTo>
                <a:lnTo>
                  <a:pt x="247435" y="78652"/>
                </a:lnTo>
                <a:lnTo>
                  <a:pt x="219836" y="37718"/>
                </a:lnTo>
                <a:lnTo>
                  <a:pt x="178903" y="10120"/>
                </a:lnTo>
                <a:lnTo>
                  <a:pt x="128778" y="0"/>
                </a:lnTo>
                <a:close/>
              </a:path>
            </a:pathLst>
          </a:custGeom>
          <a:solidFill>
            <a:srgbClr val="4B8B2B"/>
          </a:solidFill>
        </p:spPr>
        <p:txBody>
          <a:bodyPr wrap="square" lIns="0" tIns="0" rIns="0" bIns="0" rtlCol="0" anchor="ctr"/>
          <a:lstStyle/>
          <a:p>
            <a:pPr marL="12700" marR="0" lvl="0" indent="0" algn="ctr" defTabSz="914400" rtl="0" eaLnBrk="1" fontAlgn="auto" latinLnBrk="0" hangingPunct="1">
              <a:lnSpc>
                <a:spcPct val="100000"/>
              </a:lnSpc>
              <a:spcBef>
                <a:spcPts val="105"/>
              </a:spcBef>
              <a:spcAft>
                <a:spcPts val="0"/>
              </a:spcAft>
              <a:buClrTx/>
              <a:buSzTx/>
              <a:buFontTx/>
              <a:buNone/>
              <a:tabLst/>
              <a:defRPr/>
            </a:pPr>
            <a:r>
              <a:rPr kumimoji="0" lang="en-US" sz="1050" b="1" i="0" u="none" strike="noStrike" kern="1200" cap="none" spc="0" normalizeH="0" baseline="0" noProof="0" dirty="0">
                <a:ln>
                  <a:noFill/>
                </a:ln>
                <a:solidFill>
                  <a:srgbClr val="FFFFFF"/>
                </a:solidFill>
                <a:effectLst/>
                <a:uLnTx/>
                <a:uFillTx/>
                <a:latin typeface="Segoe UI"/>
                <a:ea typeface="+mn-ea"/>
                <a:cs typeface="Segoe UI"/>
              </a:rPr>
              <a:t>1</a:t>
            </a:r>
            <a:endParaRPr kumimoji="0" lang="en-US" sz="1050" b="0" i="0" u="none" strike="noStrike" kern="1200" cap="none" spc="0" normalizeH="0" baseline="0" noProof="0" dirty="0">
              <a:ln>
                <a:noFill/>
              </a:ln>
              <a:solidFill>
                <a:prstClr val="black"/>
              </a:solidFill>
              <a:effectLst/>
              <a:uLnTx/>
              <a:uFillTx/>
              <a:latin typeface="Segoe UI"/>
              <a:ea typeface="+mn-ea"/>
              <a:cs typeface="Segoe UI"/>
            </a:endParaRPr>
          </a:p>
        </p:txBody>
      </p:sp>
      <p:sp>
        <p:nvSpPr>
          <p:cNvPr id="3" name="Slide Number Placeholder 2">
            <a:extLst>
              <a:ext uri="{FF2B5EF4-FFF2-40B4-BE49-F238E27FC236}">
                <a16:creationId xmlns:a16="http://schemas.microsoft.com/office/drawing/2014/main" id="{BF2FF855-5849-4F00-9AAE-4FA45362F47E}"/>
              </a:ext>
            </a:extLst>
          </p:cNvPr>
          <p:cNvSpPr>
            <a:spLocks noGrp="1"/>
          </p:cNvSpPr>
          <p:nvPr>
            <p:ph type="sldNum" sz="quarter" idx="4"/>
          </p:nvPr>
        </p:nvSpPr>
        <p:spPr/>
        <p:txBody>
          <a:bodyPr/>
          <a:lstStyle/>
          <a:p>
            <a:fld id="{5D2F3693-3E64-EA49-9E40-0333868C2033}" type="slidenum">
              <a:rPr lang="en-US" smtClean="0"/>
              <a:pPr/>
              <a:t>73</a:t>
            </a:fld>
            <a:r>
              <a:rPr lang="en-US" dirty="0"/>
              <a:t> of 108</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Content Placeholder 26">
            <a:extLst>
              <a:ext uri="{FF2B5EF4-FFF2-40B4-BE49-F238E27FC236}">
                <a16:creationId xmlns:a16="http://schemas.microsoft.com/office/drawing/2014/main" id="{0A062559-D6DB-4459-9D8E-29B53ABA1261}"/>
              </a:ext>
            </a:extLst>
          </p:cNvPr>
          <p:cNvSpPr>
            <a:spLocks noGrp="1"/>
          </p:cNvSpPr>
          <p:nvPr>
            <p:ph idx="1"/>
          </p:nvPr>
        </p:nvSpPr>
        <p:spPr/>
        <p:txBody>
          <a:bodyPr/>
          <a:lstStyle/>
          <a:p>
            <a:r>
              <a:rPr lang="en-US" dirty="0"/>
              <a:t>The percentage of patients taking concomitant AEDs in the clinical trials is shown in the following table.</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The primary efficacy endpoint in both studies was the change from baseline in the frequency of convulsive seizures per 28 days during the combined 14-week </a:t>
            </a:r>
            <a:br>
              <a:rPr lang="en-US" dirty="0"/>
            </a:br>
            <a:r>
              <a:rPr lang="en-US" dirty="0"/>
              <a:t>(Study 1) or 15-week (Study 2) titration and maintenance periods (i.e., treatment period). The median longest interval between convulsive seizures was also assessed.</a:t>
            </a:r>
          </a:p>
          <a:p>
            <a:endParaRPr lang="en-US" dirty="0"/>
          </a:p>
          <a:p>
            <a:endParaRPr lang="en-US" dirty="0"/>
          </a:p>
          <a:p>
            <a:endParaRPr lang="en-US" dirty="0"/>
          </a:p>
        </p:txBody>
      </p:sp>
      <p:pic>
        <p:nvPicPr>
          <p:cNvPr id="30" name="Picture Placeholder 29">
            <a:extLst>
              <a:ext uri="{FF2B5EF4-FFF2-40B4-BE49-F238E27FC236}">
                <a16:creationId xmlns:a16="http://schemas.microsoft.com/office/drawing/2014/main" id="{4B3F7BBD-4F07-4AC9-8B14-E9242D1E7973}"/>
              </a:ext>
            </a:extLst>
          </p:cNvPr>
          <p:cNvPicPr>
            <a:picLocks noGrp="1" noChangeAspect="1"/>
          </p:cNvPicPr>
          <p:nvPr>
            <p:ph type="pic" sz="quarter" idx="13"/>
          </p:nvPr>
        </p:nvPicPr>
        <p:blipFill rotWithShape="1">
          <a:blip r:embed="rId2" cstate="print">
            <a:extLst>
              <a:ext uri="{28A0092B-C50C-407E-A947-70E740481C1C}">
                <a14:useLocalDpi xmlns:a14="http://schemas.microsoft.com/office/drawing/2010/main" val="0"/>
              </a:ext>
            </a:extLst>
          </a:blip>
          <a:srcRect l="352" r="352" b="11834"/>
          <a:stretch/>
        </p:blipFill>
        <p:spPr>
          <a:xfrm>
            <a:off x="314198" y="1135356"/>
            <a:ext cx="4416552" cy="5074944"/>
          </a:xfrm>
          <a:ln>
            <a:noFill/>
          </a:ln>
        </p:spPr>
      </p:pic>
      <p:graphicFrame>
        <p:nvGraphicFramePr>
          <p:cNvPr id="49" name="object 37">
            <a:extLst>
              <a:ext uri="{FF2B5EF4-FFF2-40B4-BE49-F238E27FC236}">
                <a16:creationId xmlns:a16="http://schemas.microsoft.com/office/drawing/2014/main" id="{2A0C01E4-4EFC-492F-B3BD-DBB95F7A345B}"/>
              </a:ext>
            </a:extLst>
          </p:cNvPr>
          <p:cNvGraphicFramePr>
            <a:graphicFrameLocks noGrp="1"/>
          </p:cNvGraphicFramePr>
          <p:nvPr>
            <p:extLst>
              <p:ext uri="{D42A27DB-BD31-4B8C-83A1-F6EECF244321}">
                <p14:modId xmlns:p14="http://schemas.microsoft.com/office/powerpoint/2010/main" val="4179126161"/>
              </p:ext>
            </p:extLst>
          </p:nvPr>
        </p:nvGraphicFramePr>
        <p:xfrm>
          <a:off x="5217232" y="1049618"/>
          <a:ext cx="3766843" cy="2788920"/>
        </p:xfrm>
        <a:graphic>
          <a:graphicData uri="http://schemas.openxmlformats.org/drawingml/2006/table">
            <a:tbl>
              <a:tblPr firstRow="1" bandRow="1">
                <a:tableStyleId>{2D5ABB26-0587-4C30-8999-92F81FD0307C}</a:tableStyleId>
              </a:tblPr>
              <a:tblGrid>
                <a:gridCol w="795667">
                  <a:extLst>
                    <a:ext uri="{9D8B030D-6E8A-4147-A177-3AD203B41FA5}">
                      <a16:colId xmlns:a16="http://schemas.microsoft.com/office/drawing/2014/main" val="20000"/>
                    </a:ext>
                  </a:extLst>
                </a:gridCol>
                <a:gridCol w="2971176">
                  <a:extLst>
                    <a:ext uri="{9D8B030D-6E8A-4147-A177-3AD203B41FA5}">
                      <a16:colId xmlns:a16="http://schemas.microsoft.com/office/drawing/2014/main" val="20001"/>
                    </a:ext>
                  </a:extLst>
                </a:gridCol>
              </a:tblGrid>
              <a:tr h="0">
                <a:tc gridSpan="2">
                  <a:txBody>
                    <a:bodyPr/>
                    <a:lstStyle/>
                    <a:p>
                      <a:pPr algn="ctr">
                        <a:lnSpc>
                          <a:spcPct val="100000"/>
                        </a:lnSpc>
                        <a:spcBef>
                          <a:spcPts val="0"/>
                        </a:spcBef>
                      </a:pPr>
                      <a:r>
                        <a:rPr sz="1100" b="1" spc="-5" dirty="0">
                          <a:solidFill>
                            <a:srgbClr val="FFFFFF"/>
                          </a:solidFill>
                          <a:latin typeface="Segoe UI"/>
                          <a:cs typeface="Segoe UI"/>
                        </a:rPr>
                        <a:t>Concomitant</a:t>
                      </a:r>
                      <a:r>
                        <a:rPr sz="1100" b="1" spc="-60" dirty="0">
                          <a:solidFill>
                            <a:srgbClr val="FFFFFF"/>
                          </a:solidFill>
                          <a:latin typeface="Segoe UI"/>
                          <a:cs typeface="Segoe UI"/>
                        </a:rPr>
                        <a:t> </a:t>
                      </a:r>
                      <a:r>
                        <a:rPr lang="en-US" sz="1100" b="1" dirty="0">
                          <a:solidFill>
                            <a:srgbClr val="FFFFFF"/>
                          </a:solidFill>
                          <a:latin typeface="Segoe UI"/>
                          <a:cs typeface="Segoe UI"/>
                        </a:rPr>
                        <a:t>AED</a:t>
                      </a:r>
                      <a:r>
                        <a:rPr sz="1100" b="1" dirty="0">
                          <a:solidFill>
                            <a:srgbClr val="FFFFFF"/>
                          </a:solidFill>
                          <a:latin typeface="Segoe UI"/>
                          <a:cs typeface="Segoe UI"/>
                        </a:rPr>
                        <a:t>s</a:t>
                      </a:r>
                      <a:endParaRPr sz="1100" dirty="0">
                        <a:latin typeface="Segoe UI"/>
                        <a:cs typeface="Segoe UI"/>
                      </a:endParaRPr>
                    </a:p>
                  </a:txBody>
                  <a:tcPr>
                    <a:solidFill>
                      <a:srgbClr val="4B8B2B"/>
                    </a:solidFill>
                  </a:tcPr>
                </a:tc>
                <a:tc hMerge="1">
                  <a:txBody>
                    <a:bodyPr/>
                    <a:lstStyle/>
                    <a:p>
                      <a:endParaRPr/>
                    </a:p>
                  </a:txBody>
                  <a:tcPr marL="0" marR="0" marT="0" marB="0"/>
                </a:tc>
                <a:extLst>
                  <a:ext uri="{0D108BD9-81ED-4DB2-BD59-A6C34878D82A}">
                    <a16:rowId xmlns:a16="http://schemas.microsoft.com/office/drawing/2014/main" val="10000"/>
                  </a:ext>
                </a:extLst>
              </a:tr>
              <a:tr h="0">
                <a:tc>
                  <a:txBody>
                    <a:bodyPr/>
                    <a:lstStyle/>
                    <a:p>
                      <a:pPr marL="0">
                        <a:lnSpc>
                          <a:spcPct val="100000"/>
                        </a:lnSpc>
                        <a:spcBef>
                          <a:spcPts val="0"/>
                        </a:spcBef>
                      </a:pPr>
                      <a:r>
                        <a:rPr sz="1100" b="1" spc="5" dirty="0">
                          <a:latin typeface="Segoe UI"/>
                          <a:cs typeface="Segoe UI"/>
                        </a:rPr>
                        <a:t>S</a:t>
                      </a:r>
                      <a:r>
                        <a:rPr sz="1100" b="1" dirty="0">
                          <a:latin typeface="Segoe UI"/>
                          <a:cs typeface="Segoe UI"/>
                        </a:rPr>
                        <a:t>tudy</a:t>
                      </a:r>
                      <a:r>
                        <a:rPr sz="1100" b="1" spc="-50" dirty="0">
                          <a:latin typeface="Segoe UI"/>
                          <a:cs typeface="Segoe UI"/>
                        </a:rPr>
                        <a:t> </a:t>
                      </a:r>
                      <a:r>
                        <a:rPr sz="1100" b="1" dirty="0">
                          <a:latin typeface="Segoe UI"/>
                          <a:cs typeface="Segoe UI"/>
                        </a:rPr>
                        <a:t>1</a:t>
                      </a:r>
                      <a:endParaRPr sz="1100" dirty="0">
                        <a:latin typeface="Segoe UI"/>
                        <a:cs typeface="Segoe UI"/>
                      </a:endParaRPr>
                    </a:p>
                  </a:txBody>
                  <a:tcPr>
                    <a:lnR w="12700">
                      <a:solidFill>
                        <a:srgbClr val="FFFFFF"/>
                      </a:solidFill>
                      <a:prstDash val="solid"/>
                    </a:lnR>
                    <a:solidFill>
                      <a:srgbClr val="D9D9D9"/>
                    </a:solidFill>
                  </a:tcPr>
                </a:tc>
                <a:tc>
                  <a:txBody>
                    <a:bodyPr/>
                    <a:lstStyle/>
                    <a:p>
                      <a:pPr marL="118872" marR="434975" indent="-118872">
                        <a:lnSpc>
                          <a:spcPct val="100000"/>
                        </a:lnSpc>
                        <a:spcBef>
                          <a:spcPts val="0"/>
                        </a:spcBef>
                        <a:buFont typeface="Arial"/>
                        <a:buChar char="•"/>
                        <a:tabLst>
                          <a:tab pos="264160" algn="l"/>
                        </a:tabLst>
                      </a:pPr>
                      <a:r>
                        <a:rPr sz="1100" dirty="0">
                          <a:latin typeface="Segoe UI"/>
                          <a:cs typeface="Segoe UI"/>
                        </a:rPr>
                        <a:t>98% of </a:t>
                      </a:r>
                      <a:r>
                        <a:rPr sz="1100" spc="-5" dirty="0">
                          <a:latin typeface="Segoe UI"/>
                          <a:cs typeface="Segoe UI"/>
                        </a:rPr>
                        <a:t>patients were taking</a:t>
                      </a:r>
                      <a:r>
                        <a:rPr lang="en-US" sz="1100" spc="-5" dirty="0">
                          <a:latin typeface="Segoe UI"/>
                          <a:cs typeface="Segoe UI"/>
                        </a:rPr>
                        <a:t> </a:t>
                      </a:r>
                      <a:r>
                        <a:rPr sz="1100" spc="-5" dirty="0">
                          <a:latin typeface="Segoe UI"/>
                          <a:cs typeface="Segoe UI"/>
                        </a:rPr>
                        <a:t>between</a:t>
                      </a:r>
                      <a:r>
                        <a:rPr lang="en-US" sz="1100" spc="-5" dirty="0">
                          <a:latin typeface="Segoe UI"/>
                          <a:cs typeface="Segoe UI"/>
                        </a:rPr>
                        <a:t> </a:t>
                      </a:r>
                      <a:r>
                        <a:rPr sz="1100" dirty="0">
                          <a:latin typeface="Segoe UI"/>
                          <a:cs typeface="Segoe UI"/>
                        </a:rPr>
                        <a:t>1</a:t>
                      </a:r>
                      <a:r>
                        <a:rPr sz="1100" spc="-15" dirty="0">
                          <a:latin typeface="Segoe UI"/>
                          <a:cs typeface="Segoe UI"/>
                        </a:rPr>
                        <a:t> </a:t>
                      </a:r>
                      <a:r>
                        <a:rPr sz="1100" dirty="0">
                          <a:latin typeface="Segoe UI"/>
                          <a:cs typeface="Segoe UI"/>
                        </a:rPr>
                        <a:t>and</a:t>
                      </a:r>
                      <a:r>
                        <a:rPr sz="1100" spc="-5" dirty="0">
                          <a:latin typeface="Segoe UI"/>
                          <a:cs typeface="Segoe UI"/>
                        </a:rPr>
                        <a:t> </a:t>
                      </a:r>
                      <a:r>
                        <a:rPr sz="1100" dirty="0">
                          <a:latin typeface="Segoe UI"/>
                          <a:cs typeface="Segoe UI"/>
                        </a:rPr>
                        <a:t>4</a:t>
                      </a:r>
                      <a:r>
                        <a:rPr sz="1100" spc="-15" dirty="0">
                          <a:latin typeface="Segoe UI"/>
                          <a:cs typeface="Segoe UI"/>
                        </a:rPr>
                        <a:t> </a:t>
                      </a:r>
                      <a:r>
                        <a:rPr sz="1100" spc="-5" dirty="0">
                          <a:latin typeface="Segoe UI"/>
                          <a:cs typeface="Segoe UI"/>
                        </a:rPr>
                        <a:t>concomitant</a:t>
                      </a:r>
                      <a:r>
                        <a:rPr sz="1100" spc="20" dirty="0">
                          <a:latin typeface="Segoe UI"/>
                          <a:cs typeface="Segoe UI"/>
                        </a:rPr>
                        <a:t> </a:t>
                      </a:r>
                      <a:r>
                        <a:rPr lang="en-US" sz="1100" dirty="0">
                          <a:latin typeface="Segoe UI"/>
                          <a:cs typeface="Segoe UI"/>
                        </a:rPr>
                        <a:t>AED</a:t>
                      </a:r>
                      <a:r>
                        <a:rPr sz="1100" dirty="0">
                          <a:latin typeface="Segoe UI"/>
                          <a:cs typeface="Segoe UI"/>
                        </a:rPr>
                        <a:t>s</a:t>
                      </a:r>
                      <a:endParaRPr lang="en-US" sz="1100" dirty="0">
                        <a:latin typeface="Segoe UI"/>
                        <a:cs typeface="Segoe UI"/>
                      </a:endParaRPr>
                    </a:p>
                    <a:p>
                      <a:pPr marL="118872" marR="434975" indent="-118872">
                        <a:lnSpc>
                          <a:spcPct val="100000"/>
                        </a:lnSpc>
                        <a:spcBef>
                          <a:spcPts val="0"/>
                        </a:spcBef>
                        <a:buFont typeface="Arial"/>
                        <a:buChar char="•"/>
                        <a:tabLst>
                          <a:tab pos="264160" algn="l"/>
                        </a:tabLst>
                      </a:pPr>
                      <a:r>
                        <a:rPr sz="1100" spc="-5" dirty="0">
                          <a:latin typeface="Segoe UI"/>
                          <a:cs typeface="Segoe UI"/>
                        </a:rPr>
                        <a:t>The</a:t>
                      </a:r>
                      <a:r>
                        <a:rPr sz="1100" spc="-10" dirty="0">
                          <a:latin typeface="Segoe UI"/>
                          <a:cs typeface="Segoe UI"/>
                        </a:rPr>
                        <a:t> </a:t>
                      </a:r>
                      <a:r>
                        <a:rPr sz="1100" spc="-5" dirty="0">
                          <a:latin typeface="Segoe UI"/>
                          <a:cs typeface="Segoe UI"/>
                        </a:rPr>
                        <a:t>most frequently</a:t>
                      </a:r>
                      <a:r>
                        <a:rPr sz="1100" spc="15" dirty="0">
                          <a:latin typeface="Segoe UI"/>
                          <a:cs typeface="Segoe UI"/>
                        </a:rPr>
                        <a:t> </a:t>
                      </a:r>
                      <a:r>
                        <a:rPr sz="1100" spc="-5" dirty="0">
                          <a:latin typeface="Segoe UI"/>
                          <a:cs typeface="Segoe UI"/>
                        </a:rPr>
                        <a:t>used</a:t>
                      </a:r>
                      <a:r>
                        <a:rPr sz="1100" spc="-25" dirty="0">
                          <a:latin typeface="Segoe UI"/>
                          <a:cs typeface="Segoe UI"/>
                        </a:rPr>
                        <a:t> </a:t>
                      </a:r>
                      <a:r>
                        <a:rPr sz="1100" dirty="0">
                          <a:latin typeface="Segoe UI"/>
                          <a:cs typeface="Segoe UI"/>
                        </a:rPr>
                        <a:t>(≥25%</a:t>
                      </a:r>
                      <a:r>
                        <a:rPr sz="1100" spc="-30" dirty="0">
                          <a:latin typeface="Segoe UI"/>
                          <a:cs typeface="Segoe UI"/>
                        </a:rPr>
                        <a:t> </a:t>
                      </a:r>
                      <a:r>
                        <a:rPr sz="1100" dirty="0">
                          <a:latin typeface="Segoe UI"/>
                          <a:cs typeface="Segoe UI"/>
                        </a:rPr>
                        <a:t>of</a:t>
                      </a:r>
                      <a:r>
                        <a:rPr lang="en-US" sz="1100" dirty="0">
                          <a:latin typeface="Segoe UI"/>
                          <a:cs typeface="Segoe UI"/>
                        </a:rPr>
                        <a:t> </a:t>
                      </a:r>
                      <a:r>
                        <a:rPr sz="1100" spc="-5" dirty="0">
                          <a:latin typeface="Segoe UI"/>
                          <a:cs typeface="Segoe UI"/>
                        </a:rPr>
                        <a:t>patients)</a:t>
                      </a:r>
                      <a:r>
                        <a:rPr sz="1100" spc="-20" dirty="0">
                          <a:latin typeface="Segoe UI"/>
                          <a:cs typeface="Segoe UI"/>
                        </a:rPr>
                        <a:t> </a:t>
                      </a:r>
                      <a:r>
                        <a:rPr sz="1100" spc="-5" dirty="0">
                          <a:latin typeface="Segoe UI"/>
                          <a:cs typeface="Segoe UI"/>
                        </a:rPr>
                        <a:t>were:</a:t>
                      </a:r>
                      <a:endParaRPr sz="1100" dirty="0">
                        <a:latin typeface="Segoe UI"/>
                        <a:cs typeface="Segoe UI"/>
                      </a:endParaRPr>
                    </a:p>
                    <a:p>
                      <a:pPr marL="237744" lvl="1" indent="-118872">
                        <a:lnSpc>
                          <a:spcPct val="100000"/>
                        </a:lnSpc>
                        <a:spcBef>
                          <a:spcPts val="0"/>
                        </a:spcBef>
                        <a:buChar char="–"/>
                        <a:tabLst>
                          <a:tab pos="721360" algn="l"/>
                        </a:tabLst>
                      </a:pPr>
                      <a:r>
                        <a:rPr sz="1100" spc="-5" dirty="0">
                          <a:latin typeface="Segoe UI"/>
                          <a:cs typeface="Segoe UI"/>
                        </a:rPr>
                        <a:t>Valproate:</a:t>
                      </a:r>
                      <a:r>
                        <a:rPr sz="1100" spc="-60" dirty="0">
                          <a:latin typeface="Segoe UI"/>
                          <a:cs typeface="Segoe UI"/>
                        </a:rPr>
                        <a:t> </a:t>
                      </a:r>
                      <a:r>
                        <a:rPr sz="1100" dirty="0">
                          <a:latin typeface="Segoe UI"/>
                          <a:cs typeface="Segoe UI"/>
                        </a:rPr>
                        <a:t>61%</a:t>
                      </a:r>
                    </a:p>
                    <a:p>
                      <a:pPr marL="237744" lvl="1" indent="-118872">
                        <a:lnSpc>
                          <a:spcPct val="100000"/>
                        </a:lnSpc>
                        <a:spcBef>
                          <a:spcPts val="0"/>
                        </a:spcBef>
                        <a:buChar char="–"/>
                        <a:tabLst>
                          <a:tab pos="721360" algn="l"/>
                        </a:tabLst>
                      </a:pPr>
                      <a:r>
                        <a:rPr sz="1100" dirty="0">
                          <a:latin typeface="Segoe UI"/>
                          <a:cs typeface="Segoe UI"/>
                        </a:rPr>
                        <a:t>C</a:t>
                      </a:r>
                      <a:r>
                        <a:rPr sz="1100" spc="-5" dirty="0">
                          <a:latin typeface="Segoe UI"/>
                          <a:cs typeface="Segoe UI"/>
                        </a:rPr>
                        <a:t>l</a:t>
                      </a:r>
                      <a:r>
                        <a:rPr sz="1100" dirty="0">
                          <a:latin typeface="Segoe UI"/>
                          <a:cs typeface="Segoe UI"/>
                        </a:rPr>
                        <a:t>o</a:t>
                      </a:r>
                      <a:r>
                        <a:rPr sz="1100" spc="-5" dirty="0">
                          <a:latin typeface="Segoe UI"/>
                          <a:cs typeface="Segoe UI"/>
                        </a:rPr>
                        <a:t>b</a:t>
                      </a:r>
                      <a:r>
                        <a:rPr sz="1100" dirty="0">
                          <a:latin typeface="Segoe UI"/>
                          <a:cs typeface="Segoe UI"/>
                        </a:rPr>
                        <a:t>aza</a:t>
                      </a:r>
                      <a:r>
                        <a:rPr sz="1100" spc="-5" dirty="0">
                          <a:latin typeface="Segoe UI"/>
                          <a:cs typeface="Segoe UI"/>
                        </a:rPr>
                        <a:t>m</a:t>
                      </a:r>
                      <a:r>
                        <a:rPr sz="1100" dirty="0">
                          <a:latin typeface="Segoe UI"/>
                          <a:cs typeface="Segoe UI"/>
                        </a:rPr>
                        <a:t>:</a:t>
                      </a:r>
                      <a:r>
                        <a:rPr sz="1100" spc="-15" dirty="0">
                          <a:latin typeface="Segoe UI"/>
                          <a:cs typeface="Segoe UI"/>
                        </a:rPr>
                        <a:t> </a:t>
                      </a:r>
                      <a:r>
                        <a:rPr sz="1100" dirty="0">
                          <a:latin typeface="Segoe UI"/>
                          <a:cs typeface="Segoe UI"/>
                        </a:rPr>
                        <a:t>59%</a:t>
                      </a:r>
                    </a:p>
                    <a:p>
                      <a:pPr marL="237744" lvl="1" indent="-118872">
                        <a:lnSpc>
                          <a:spcPct val="100000"/>
                        </a:lnSpc>
                        <a:spcBef>
                          <a:spcPts val="0"/>
                        </a:spcBef>
                        <a:buChar char="–"/>
                        <a:tabLst>
                          <a:tab pos="721360" algn="l"/>
                        </a:tabLst>
                      </a:pPr>
                      <a:r>
                        <a:rPr sz="1100" spc="-5" dirty="0">
                          <a:latin typeface="Segoe UI"/>
                          <a:cs typeface="Segoe UI"/>
                        </a:rPr>
                        <a:t>Topiramate:</a:t>
                      </a:r>
                      <a:r>
                        <a:rPr sz="1100" spc="-30" dirty="0">
                          <a:latin typeface="Segoe UI"/>
                          <a:cs typeface="Segoe UI"/>
                        </a:rPr>
                        <a:t> </a:t>
                      </a:r>
                      <a:r>
                        <a:rPr sz="1100" dirty="0">
                          <a:latin typeface="Segoe UI"/>
                          <a:cs typeface="Segoe UI"/>
                        </a:rPr>
                        <a:t>25%</a:t>
                      </a:r>
                    </a:p>
                  </a:txBody>
                  <a:tcPr>
                    <a:lnL w="12700">
                      <a:solidFill>
                        <a:srgbClr val="FFFFFF"/>
                      </a:solidFill>
                      <a:prstDash val="solid"/>
                    </a:lnL>
                    <a:solidFill>
                      <a:srgbClr val="D9D9D9"/>
                    </a:solidFill>
                  </a:tcPr>
                </a:tc>
                <a:extLst>
                  <a:ext uri="{0D108BD9-81ED-4DB2-BD59-A6C34878D82A}">
                    <a16:rowId xmlns:a16="http://schemas.microsoft.com/office/drawing/2014/main" val="10001"/>
                  </a:ext>
                </a:extLst>
              </a:tr>
              <a:tr h="0">
                <a:tc>
                  <a:txBody>
                    <a:bodyPr/>
                    <a:lstStyle/>
                    <a:p>
                      <a:pPr marL="0">
                        <a:lnSpc>
                          <a:spcPct val="100000"/>
                        </a:lnSpc>
                        <a:spcBef>
                          <a:spcPts val="0"/>
                        </a:spcBef>
                      </a:pPr>
                      <a:r>
                        <a:rPr sz="1100" b="1" spc="5" dirty="0">
                          <a:latin typeface="Segoe UI"/>
                          <a:cs typeface="Segoe UI"/>
                        </a:rPr>
                        <a:t>S</a:t>
                      </a:r>
                      <a:r>
                        <a:rPr sz="1100" b="1" dirty="0">
                          <a:latin typeface="Segoe UI"/>
                          <a:cs typeface="Segoe UI"/>
                        </a:rPr>
                        <a:t>tudy</a:t>
                      </a:r>
                      <a:r>
                        <a:rPr sz="1100" b="1" spc="-50" dirty="0">
                          <a:latin typeface="Segoe UI"/>
                          <a:cs typeface="Segoe UI"/>
                        </a:rPr>
                        <a:t> </a:t>
                      </a:r>
                      <a:r>
                        <a:rPr sz="1100" b="1" dirty="0">
                          <a:latin typeface="Segoe UI"/>
                          <a:cs typeface="Segoe UI"/>
                        </a:rPr>
                        <a:t>2</a:t>
                      </a:r>
                      <a:endParaRPr sz="1100" dirty="0">
                        <a:latin typeface="Segoe UI"/>
                        <a:cs typeface="Segoe UI"/>
                      </a:endParaRPr>
                    </a:p>
                  </a:txBody>
                  <a:tcPr>
                    <a:lnR w="12700">
                      <a:solidFill>
                        <a:srgbClr val="FFFFFF"/>
                      </a:solidFill>
                      <a:prstDash val="solid"/>
                    </a:lnR>
                    <a:solidFill>
                      <a:srgbClr val="F1F1F1"/>
                    </a:solidFill>
                  </a:tcPr>
                </a:tc>
                <a:tc>
                  <a:txBody>
                    <a:bodyPr/>
                    <a:lstStyle/>
                    <a:p>
                      <a:pPr marL="118872" marR="360045" indent="-118872">
                        <a:lnSpc>
                          <a:spcPct val="100000"/>
                        </a:lnSpc>
                        <a:spcBef>
                          <a:spcPts val="0"/>
                        </a:spcBef>
                        <a:buFont typeface="Arial"/>
                        <a:buChar char="•"/>
                        <a:tabLst>
                          <a:tab pos="264160" algn="l"/>
                        </a:tabLst>
                      </a:pPr>
                      <a:r>
                        <a:rPr sz="1100" dirty="0">
                          <a:latin typeface="Segoe UI"/>
                          <a:cs typeface="Segoe UI"/>
                        </a:rPr>
                        <a:t>100% of </a:t>
                      </a:r>
                      <a:r>
                        <a:rPr sz="1100" spc="-5" dirty="0">
                          <a:latin typeface="Segoe UI"/>
                          <a:cs typeface="Segoe UI"/>
                        </a:rPr>
                        <a:t>patients were taking between</a:t>
                      </a:r>
                      <a:r>
                        <a:rPr lang="en-US" sz="1100" spc="-5" dirty="0">
                          <a:latin typeface="Segoe UI"/>
                          <a:cs typeface="Segoe UI"/>
                        </a:rPr>
                        <a:t> </a:t>
                      </a:r>
                      <a:r>
                        <a:rPr sz="1100" dirty="0">
                          <a:latin typeface="Segoe UI"/>
                          <a:cs typeface="Segoe UI"/>
                        </a:rPr>
                        <a:t>2</a:t>
                      </a:r>
                      <a:r>
                        <a:rPr sz="1100" spc="-15" dirty="0">
                          <a:latin typeface="Segoe UI"/>
                          <a:cs typeface="Segoe UI"/>
                        </a:rPr>
                        <a:t> </a:t>
                      </a:r>
                      <a:r>
                        <a:rPr sz="1100" dirty="0">
                          <a:latin typeface="Segoe UI"/>
                          <a:cs typeface="Segoe UI"/>
                        </a:rPr>
                        <a:t>and</a:t>
                      </a:r>
                      <a:r>
                        <a:rPr sz="1100" spc="-5" dirty="0">
                          <a:latin typeface="Segoe UI"/>
                          <a:cs typeface="Segoe UI"/>
                        </a:rPr>
                        <a:t> </a:t>
                      </a:r>
                      <a:r>
                        <a:rPr sz="1100" dirty="0">
                          <a:latin typeface="Segoe UI"/>
                          <a:cs typeface="Segoe UI"/>
                        </a:rPr>
                        <a:t>4</a:t>
                      </a:r>
                      <a:r>
                        <a:rPr sz="1100" spc="-15" dirty="0">
                          <a:latin typeface="Segoe UI"/>
                          <a:cs typeface="Segoe UI"/>
                        </a:rPr>
                        <a:t> </a:t>
                      </a:r>
                      <a:r>
                        <a:rPr sz="1100" spc="-5" dirty="0">
                          <a:latin typeface="Segoe UI"/>
                          <a:cs typeface="Segoe UI"/>
                        </a:rPr>
                        <a:t>concomitant</a:t>
                      </a:r>
                      <a:r>
                        <a:rPr sz="1100" spc="20" dirty="0">
                          <a:latin typeface="Segoe UI"/>
                          <a:cs typeface="Segoe UI"/>
                        </a:rPr>
                        <a:t> </a:t>
                      </a:r>
                      <a:r>
                        <a:rPr lang="en-US" sz="1100" dirty="0">
                          <a:latin typeface="Segoe UI"/>
                          <a:cs typeface="Segoe UI"/>
                        </a:rPr>
                        <a:t>AED</a:t>
                      </a:r>
                      <a:r>
                        <a:rPr sz="1100" dirty="0">
                          <a:latin typeface="Segoe UI"/>
                          <a:cs typeface="Segoe UI"/>
                        </a:rPr>
                        <a:t>s</a:t>
                      </a:r>
                    </a:p>
                    <a:p>
                      <a:pPr marL="118872" indent="-118872">
                        <a:lnSpc>
                          <a:spcPct val="100000"/>
                        </a:lnSpc>
                        <a:spcBef>
                          <a:spcPts val="0"/>
                        </a:spcBef>
                        <a:buFont typeface="Arial"/>
                        <a:buChar char="•"/>
                        <a:tabLst>
                          <a:tab pos="264160" algn="l"/>
                        </a:tabLst>
                      </a:pPr>
                      <a:r>
                        <a:rPr sz="1100" spc="-5" dirty="0">
                          <a:latin typeface="Segoe UI"/>
                          <a:cs typeface="Segoe UI"/>
                        </a:rPr>
                        <a:t>The</a:t>
                      </a:r>
                      <a:r>
                        <a:rPr sz="1100" spc="-10" dirty="0">
                          <a:latin typeface="Segoe UI"/>
                          <a:cs typeface="Segoe UI"/>
                        </a:rPr>
                        <a:t> </a:t>
                      </a:r>
                      <a:r>
                        <a:rPr sz="1100" spc="-5" dirty="0">
                          <a:latin typeface="Segoe UI"/>
                          <a:cs typeface="Segoe UI"/>
                        </a:rPr>
                        <a:t>most frequently</a:t>
                      </a:r>
                      <a:r>
                        <a:rPr sz="1100" spc="15" dirty="0">
                          <a:latin typeface="Segoe UI"/>
                          <a:cs typeface="Segoe UI"/>
                        </a:rPr>
                        <a:t> </a:t>
                      </a:r>
                      <a:r>
                        <a:rPr sz="1100" spc="-5" dirty="0">
                          <a:latin typeface="Segoe UI"/>
                          <a:cs typeface="Segoe UI"/>
                        </a:rPr>
                        <a:t>used</a:t>
                      </a:r>
                      <a:r>
                        <a:rPr sz="1100" spc="-25" dirty="0">
                          <a:latin typeface="Segoe UI"/>
                          <a:cs typeface="Segoe UI"/>
                        </a:rPr>
                        <a:t> </a:t>
                      </a:r>
                      <a:r>
                        <a:rPr sz="1100" dirty="0">
                          <a:latin typeface="Segoe UI"/>
                          <a:cs typeface="Segoe UI"/>
                        </a:rPr>
                        <a:t>(≥25%</a:t>
                      </a:r>
                      <a:r>
                        <a:rPr sz="1100" spc="-30" dirty="0">
                          <a:latin typeface="Segoe UI"/>
                          <a:cs typeface="Segoe UI"/>
                        </a:rPr>
                        <a:t> </a:t>
                      </a:r>
                      <a:r>
                        <a:rPr sz="1100" dirty="0">
                          <a:latin typeface="Segoe UI"/>
                          <a:cs typeface="Segoe UI"/>
                        </a:rPr>
                        <a:t>of</a:t>
                      </a:r>
                      <a:r>
                        <a:rPr lang="en-US" sz="1100" dirty="0">
                          <a:latin typeface="Segoe UI"/>
                          <a:cs typeface="Segoe UI"/>
                        </a:rPr>
                        <a:t> </a:t>
                      </a:r>
                      <a:r>
                        <a:rPr sz="1100" spc="-5" dirty="0">
                          <a:latin typeface="Segoe UI"/>
                          <a:cs typeface="Segoe UI"/>
                        </a:rPr>
                        <a:t>patients)</a:t>
                      </a:r>
                      <a:r>
                        <a:rPr sz="1100" spc="-35" dirty="0">
                          <a:latin typeface="Segoe UI"/>
                          <a:cs typeface="Segoe UI"/>
                        </a:rPr>
                        <a:t> </a:t>
                      </a:r>
                      <a:r>
                        <a:rPr sz="1100" spc="-5" dirty="0">
                          <a:latin typeface="Segoe UI"/>
                          <a:cs typeface="Segoe UI"/>
                        </a:rPr>
                        <a:t>were:</a:t>
                      </a:r>
                      <a:endParaRPr sz="1100" dirty="0">
                        <a:latin typeface="Segoe UI"/>
                        <a:cs typeface="Segoe UI"/>
                      </a:endParaRPr>
                    </a:p>
                    <a:p>
                      <a:pPr marL="237744" lvl="1" indent="-118872">
                        <a:lnSpc>
                          <a:spcPct val="100000"/>
                        </a:lnSpc>
                        <a:spcBef>
                          <a:spcPts val="0"/>
                        </a:spcBef>
                        <a:buChar char="–"/>
                        <a:tabLst>
                          <a:tab pos="721360" algn="l"/>
                        </a:tabLst>
                      </a:pPr>
                      <a:r>
                        <a:rPr sz="1100" spc="-5" dirty="0">
                          <a:latin typeface="Segoe UI"/>
                          <a:cs typeface="Segoe UI"/>
                        </a:rPr>
                        <a:t>Stiripentol:</a:t>
                      </a:r>
                      <a:r>
                        <a:rPr sz="1100" spc="-35" dirty="0">
                          <a:latin typeface="Segoe UI"/>
                          <a:cs typeface="Segoe UI"/>
                        </a:rPr>
                        <a:t> </a:t>
                      </a:r>
                      <a:r>
                        <a:rPr sz="1100" dirty="0">
                          <a:latin typeface="Segoe UI"/>
                          <a:cs typeface="Segoe UI"/>
                        </a:rPr>
                        <a:t>100%</a:t>
                      </a:r>
                    </a:p>
                    <a:p>
                      <a:pPr marL="237744" lvl="1" indent="-118872">
                        <a:lnSpc>
                          <a:spcPct val="100000"/>
                        </a:lnSpc>
                        <a:spcBef>
                          <a:spcPts val="0"/>
                        </a:spcBef>
                        <a:buChar char="–"/>
                        <a:tabLst>
                          <a:tab pos="721360" algn="l"/>
                        </a:tabLst>
                      </a:pPr>
                      <a:r>
                        <a:rPr sz="1100" dirty="0">
                          <a:latin typeface="Segoe UI"/>
                          <a:cs typeface="Segoe UI"/>
                        </a:rPr>
                        <a:t>C</a:t>
                      </a:r>
                      <a:r>
                        <a:rPr sz="1100" spc="-5" dirty="0">
                          <a:latin typeface="Segoe UI"/>
                          <a:cs typeface="Segoe UI"/>
                        </a:rPr>
                        <a:t>l</a:t>
                      </a:r>
                      <a:r>
                        <a:rPr sz="1100" dirty="0">
                          <a:latin typeface="Segoe UI"/>
                          <a:cs typeface="Segoe UI"/>
                        </a:rPr>
                        <a:t>o</a:t>
                      </a:r>
                      <a:r>
                        <a:rPr sz="1100" spc="-5" dirty="0">
                          <a:latin typeface="Segoe UI"/>
                          <a:cs typeface="Segoe UI"/>
                        </a:rPr>
                        <a:t>b</a:t>
                      </a:r>
                      <a:r>
                        <a:rPr sz="1100" dirty="0">
                          <a:latin typeface="Segoe UI"/>
                          <a:cs typeface="Segoe UI"/>
                        </a:rPr>
                        <a:t>aza</a:t>
                      </a:r>
                      <a:r>
                        <a:rPr sz="1100" spc="-5" dirty="0">
                          <a:latin typeface="Segoe UI"/>
                          <a:cs typeface="Segoe UI"/>
                        </a:rPr>
                        <a:t>m</a:t>
                      </a:r>
                      <a:r>
                        <a:rPr sz="1100" dirty="0">
                          <a:latin typeface="Segoe UI"/>
                          <a:cs typeface="Segoe UI"/>
                        </a:rPr>
                        <a:t>:</a:t>
                      </a:r>
                      <a:r>
                        <a:rPr sz="1100" spc="-15" dirty="0">
                          <a:latin typeface="Segoe UI"/>
                          <a:cs typeface="Segoe UI"/>
                        </a:rPr>
                        <a:t> </a:t>
                      </a:r>
                      <a:r>
                        <a:rPr sz="1100" dirty="0">
                          <a:latin typeface="Segoe UI"/>
                          <a:cs typeface="Segoe UI"/>
                        </a:rPr>
                        <a:t>94%</a:t>
                      </a:r>
                    </a:p>
                    <a:p>
                      <a:pPr marL="237744" lvl="1" indent="-118872">
                        <a:lnSpc>
                          <a:spcPct val="100000"/>
                        </a:lnSpc>
                        <a:spcBef>
                          <a:spcPts val="0"/>
                        </a:spcBef>
                        <a:buChar char="–"/>
                        <a:tabLst>
                          <a:tab pos="721360" algn="l"/>
                        </a:tabLst>
                      </a:pPr>
                      <a:r>
                        <a:rPr sz="1100" spc="-5" dirty="0">
                          <a:latin typeface="Segoe UI"/>
                          <a:cs typeface="Segoe UI"/>
                        </a:rPr>
                        <a:t>Valproate:</a:t>
                      </a:r>
                      <a:r>
                        <a:rPr sz="1100" spc="-60" dirty="0">
                          <a:latin typeface="Segoe UI"/>
                          <a:cs typeface="Segoe UI"/>
                        </a:rPr>
                        <a:t> </a:t>
                      </a:r>
                      <a:r>
                        <a:rPr sz="1100" dirty="0">
                          <a:latin typeface="Segoe UI"/>
                          <a:cs typeface="Segoe UI"/>
                        </a:rPr>
                        <a:t>89%</a:t>
                      </a:r>
                    </a:p>
                  </a:txBody>
                  <a:tcPr>
                    <a:lnL w="12700">
                      <a:solidFill>
                        <a:srgbClr val="FFFFFF"/>
                      </a:solidFill>
                      <a:prstDash val="solid"/>
                    </a:lnL>
                    <a:solidFill>
                      <a:srgbClr val="F1F1F1"/>
                    </a:solidFill>
                  </a:tcPr>
                </a:tc>
                <a:extLst>
                  <a:ext uri="{0D108BD9-81ED-4DB2-BD59-A6C34878D82A}">
                    <a16:rowId xmlns:a16="http://schemas.microsoft.com/office/drawing/2014/main" val="10002"/>
                  </a:ext>
                </a:extLst>
              </a:tr>
            </a:tbl>
          </a:graphicData>
        </a:graphic>
      </p:graphicFrame>
      <p:grpSp>
        <p:nvGrpSpPr>
          <p:cNvPr id="2" name="Group 1">
            <a:extLst>
              <a:ext uri="{FF2B5EF4-FFF2-40B4-BE49-F238E27FC236}">
                <a16:creationId xmlns:a16="http://schemas.microsoft.com/office/drawing/2014/main" id="{8E4C0938-42AC-0C44-B413-B1DD49915871}"/>
              </a:ext>
            </a:extLst>
          </p:cNvPr>
          <p:cNvGrpSpPr/>
          <p:nvPr/>
        </p:nvGrpSpPr>
        <p:grpSpPr>
          <a:xfrm>
            <a:off x="4866038" y="3930412"/>
            <a:ext cx="257810" cy="257810"/>
            <a:chOff x="4878323" y="3873608"/>
            <a:chExt cx="257810" cy="257810"/>
          </a:xfrm>
        </p:grpSpPr>
        <p:sp>
          <p:nvSpPr>
            <p:cNvPr id="50" name="object 34">
              <a:extLst>
                <a:ext uri="{FF2B5EF4-FFF2-40B4-BE49-F238E27FC236}">
                  <a16:creationId xmlns:a16="http://schemas.microsoft.com/office/drawing/2014/main" id="{7E6E26D9-847B-4719-ACA0-F19ECA92DB2F}"/>
                </a:ext>
              </a:extLst>
            </p:cNvPr>
            <p:cNvSpPr/>
            <p:nvPr/>
          </p:nvSpPr>
          <p:spPr>
            <a:xfrm>
              <a:off x="4878323" y="3873608"/>
              <a:ext cx="257810" cy="257810"/>
            </a:xfrm>
            <a:custGeom>
              <a:avLst/>
              <a:gdLst/>
              <a:ahLst/>
              <a:cxnLst/>
              <a:rect l="l" t="t" r="r" b="b"/>
              <a:pathLst>
                <a:path w="257810" h="257810">
                  <a:moveTo>
                    <a:pt x="128778" y="0"/>
                  </a:moveTo>
                  <a:lnTo>
                    <a:pt x="78652" y="10120"/>
                  </a:lnTo>
                  <a:lnTo>
                    <a:pt x="37719" y="37718"/>
                  </a:lnTo>
                  <a:lnTo>
                    <a:pt x="10120" y="78652"/>
                  </a:lnTo>
                  <a:lnTo>
                    <a:pt x="0" y="128777"/>
                  </a:lnTo>
                  <a:lnTo>
                    <a:pt x="10120" y="178903"/>
                  </a:lnTo>
                  <a:lnTo>
                    <a:pt x="37719" y="219836"/>
                  </a:lnTo>
                  <a:lnTo>
                    <a:pt x="78652" y="247435"/>
                  </a:lnTo>
                  <a:lnTo>
                    <a:pt x="128778" y="257555"/>
                  </a:lnTo>
                  <a:lnTo>
                    <a:pt x="178903" y="247435"/>
                  </a:lnTo>
                  <a:lnTo>
                    <a:pt x="219837" y="219836"/>
                  </a:lnTo>
                  <a:lnTo>
                    <a:pt x="247435" y="178903"/>
                  </a:lnTo>
                  <a:lnTo>
                    <a:pt x="257556" y="128777"/>
                  </a:lnTo>
                  <a:lnTo>
                    <a:pt x="247435" y="78652"/>
                  </a:lnTo>
                  <a:lnTo>
                    <a:pt x="219836" y="37718"/>
                  </a:lnTo>
                  <a:lnTo>
                    <a:pt x="178903" y="10120"/>
                  </a:lnTo>
                  <a:lnTo>
                    <a:pt x="128778" y="0"/>
                  </a:lnTo>
                  <a:close/>
                </a:path>
              </a:pathLst>
            </a:custGeom>
            <a:solidFill>
              <a:schemeClr val="bg2"/>
            </a:solidFill>
          </p:spPr>
          <p:txBody>
            <a:bodyPr wrap="square" lIns="0" tIns="0" rIns="0" bIns="0" rtlCol="0"/>
            <a:lstStyle/>
            <a:p>
              <a:endParaRPr/>
            </a:p>
          </p:txBody>
        </p:sp>
        <p:sp>
          <p:nvSpPr>
            <p:cNvPr id="51" name="object 35">
              <a:extLst>
                <a:ext uri="{FF2B5EF4-FFF2-40B4-BE49-F238E27FC236}">
                  <a16:creationId xmlns:a16="http://schemas.microsoft.com/office/drawing/2014/main" id="{B07EA999-D96A-4BD5-98F4-55DB271A52EF}"/>
                </a:ext>
              </a:extLst>
            </p:cNvPr>
            <p:cNvSpPr txBox="1"/>
            <p:nvPr/>
          </p:nvSpPr>
          <p:spPr>
            <a:xfrm>
              <a:off x="4955993" y="3904760"/>
              <a:ext cx="102870" cy="186690"/>
            </a:xfrm>
            <a:prstGeom prst="rect">
              <a:avLst/>
            </a:prstGeom>
          </p:spPr>
          <p:txBody>
            <a:bodyPr vert="horz" wrap="square" lIns="0" tIns="13335" rIns="0" bIns="0" rtlCol="0">
              <a:spAutoFit/>
            </a:bodyPr>
            <a:lstStyle/>
            <a:p>
              <a:pPr marL="12700">
                <a:lnSpc>
                  <a:spcPct val="100000"/>
                </a:lnSpc>
                <a:spcBef>
                  <a:spcPts val="105"/>
                </a:spcBef>
              </a:pPr>
              <a:r>
                <a:rPr sz="1050" b="1" dirty="0">
                  <a:solidFill>
                    <a:srgbClr val="FFFFFF"/>
                  </a:solidFill>
                  <a:latin typeface="Segoe UI"/>
                  <a:cs typeface="Segoe UI"/>
                </a:rPr>
                <a:t>2</a:t>
              </a:r>
              <a:endParaRPr sz="1050" dirty="0">
                <a:latin typeface="Segoe UI"/>
                <a:cs typeface="Segoe UI"/>
              </a:endParaRPr>
            </a:p>
          </p:txBody>
        </p:sp>
      </p:grpSp>
      <p:sp>
        <p:nvSpPr>
          <p:cNvPr id="54" name="Green Box">
            <a:extLst>
              <a:ext uri="{FF2B5EF4-FFF2-40B4-BE49-F238E27FC236}">
                <a16:creationId xmlns:a16="http://schemas.microsoft.com/office/drawing/2014/main" id="{DE0BC144-DC16-49C3-8FAC-648B15DC6771}"/>
              </a:ext>
            </a:extLst>
          </p:cNvPr>
          <p:cNvSpPr txBox="1"/>
          <p:nvPr/>
        </p:nvSpPr>
        <p:spPr>
          <a:xfrm>
            <a:off x="745422" y="1637393"/>
            <a:ext cx="3557016" cy="436121"/>
          </a:xfrm>
          <a:prstGeom prst="rect">
            <a:avLst/>
          </a:prstGeom>
          <a:noFill/>
          <a:ln w="25400">
            <a:solidFill>
              <a:schemeClr val="bg2"/>
            </a:solidFill>
          </a:ln>
        </p:spPr>
        <p:txBody>
          <a:bodyPr vert="horz" wrap="square" lIns="0" tIns="40640" rIns="0" bIns="0" rtlCol="0">
            <a:noAutofit/>
          </a:bodyPr>
          <a:lstStyle/>
          <a:p>
            <a:pPr>
              <a:lnSpc>
                <a:spcPct val="100000"/>
              </a:lnSpc>
              <a:spcBef>
                <a:spcPts val="320"/>
              </a:spcBef>
            </a:pPr>
            <a:endParaRPr sz="1050" dirty="0">
              <a:latin typeface="Segoe UI"/>
              <a:cs typeface="Segoe UI"/>
            </a:endParaRPr>
          </a:p>
        </p:txBody>
      </p:sp>
      <p:sp>
        <p:nvSpPr>
          <p:cNvPr id="55" name="#1">
            <a:extLst>
              <a:ext uri="{FF2B5EF4-FFF2-40B4-BE49-F238E27FC236}">
                <a16:creationId xmlns:a16="http://schemas.microsoft.com/office/drawing/2014/main" id="{A48E9072-6DA2-494A-B6B0-8A3E36C7508F}"/>
              </a:ext>
            </a:extLst>
          </p:cNvPr>
          <p:cNvSpPr/>
          <p:nvPr/>
        </p:nvSpPr>
        <p:spPr>
          <a:xfrm>
            <a:off x="545427" y="1692683"/>
            <a:ext cx="257810" cy="257810"/>
          </a:xfrm>
          <a:custGeom>
            <a:avLst/>
            <a:gdLst/>
            <a:ahLst/>
            <a:cxnLst/>
            <a:rect l="l" t="t" r="r" b="b"/>
            <a:pathLst>
              <a:path w="257810" h="257809">
                <a:moveTo>
                  <a:pt x="128778" y="0"/>
                </a:moveTo>
                <a:lnTo>
                  <a:pt x="78652" y="10120"/>
                </a:lnTo>
                <a:lnTo>
                  <a:pt x="37719" y="37718"/>
                </a:lnTo>
                <a:lnTo>
                  <a:pt x="10120" y="78652"/>
                </a:lnTo>
                <a:lnTo>
                  <a:pt x="0" y="128777"/>
                </a:lnTo>
                <a:lnTo>
                  <a:pt x="10120" y="178903"/>
                </a:lnTo>
                <a:lnTo>
                  <a:pt x="37719" y="219836"/>
                </a:lnTo>
                <a:lnTo>
                  <a:pt x="78652" y="247435"/>
                </a:lnTo>
                <a:lnTo>
                  <a:pt x="128778" y="257555"/>
                </a:lnTo>
                <a:lnTo>
                  <a:pt x="178903" y="247435"/>
                </a:lnTo>
                <a:lnTo>
                  <a:pt x="219837" y="219836"/>
                </a:lnTo>
                <a:lnTo>
                  <a:pt x="247435" y="178903"/>
                </a:lnTo>
                <a:lnTo>
                  <a:pt x="257556" y="128777"/>
                </a:lnTo>
                <a:lnTo>
                  <a:pt x="247435" y="78652"/>
                </a:lnTo>
                <a:lnTo>
                  <a:pt x="219836" y="37718"/>
                </a:lnTo>
                <a:lnTo>
                  <a:pt x="178903" y="10120"/>
                </a:lnTo>
                <a:lnTo>
                  <a:pt x="128778" y="0"/>
                </a:lnTo>
                <a:close/>
              </a:path>
            </a:pathLst>
          </a:custGeom>
          <a:solidFill>
            <a:schemeClr val="bg2"/>
          </a:solidFill>
        </p:spPr>
        <p:txBody>
          <a:bodyPr wrap="square" lIns="0" tIns="0" rIns="0" bIns="0" rtlCol="0" anchor="ctr"/>
          <a:lstStyle/>
          <a:p>
            <a:pPr marL="12700" marR="0" lvl="0" indent="0" algn="ctr" defTabSz="914400" rtl="0" eaLnBrk="1" fontAlgn="auto" latinLnBrk="0" hangingPunct="1">
              <a:lnSpc>
                <a:spcPct val="100000"/>
              </a:lnSpc>
              <a:spcBef>
                <a:spcPts val="105"/>
              </a:spcBef>
              <a:spcAft>
                <a:spcPts val="0"/>
              </a:spcAft>
              <a:buClrTx/>
              <a:buSzTx/>
              <a:buFontTx/>
              <a:buNone/>
              <a:tabLst/>
              <a:defRPr/>
            </a:pPr>
            <a:r>
              <a:rPr kumimoji="0" lang="en-US" sz="1050" b="1" i="0" u="none" strike="noStrike" kern="1200" cap="none" spc="0" normalizeH="0" baseline="0" noProof="0" dirty="0">
                <a:ln>
                  <a:noFill/>
                </a:ln>
                <a:solidFill>
                  <a:srgbClr val="FFFFFF"/>
                </a:solidFill>
                <a:effectLst/>
                <a:uLnTx/>
                <a:uFillTx/>
                <a:latin typeface="Segoe UI"/>
                <a:ea typeface="+mn-ea"/>
                <a:cs typeface="Segoe UI"/>
              </a:rPr>
              <a:t>2</a:t>
            </a:r>
            <a:endParaRPr kumimoji="0" lang="en-US" sz="1050" b="0" i="0" u="none" strike="noStrike" kern="1200" cap="none" spc="0" normalizeH="0" baseline="0" noProof="0" dirty="0">
              <a:ln>
                <a:noFill/>
              </a:ln>
              <a:solidFill>
                <a:prstClr val="black"/>
              </a:solidFill>
              <a:effectLst/>
              <a:uLnTx/>
              <a:uFillTx/>
              <a:latin typeface="Segoe UI"/>
              <a:ea typeface="+mn-ea"/>
              <a:cs typeface="Segoe UI"/>
            </a:endParaRPr>
          </a:p>
        </p:txBody>
      </p:sp>
      <p:sp>
        <p:nvSpPr>
          <p:cNvPr id="3" name="Slide Number Placeholder 2">
            <a:extLst>
              <a:ext uri="{FF2B5EF4-FFF2-40B4-BE49-F238E27FC236}">
                <a16:creationId xmlns:a16="http://schemas.microsoft.com/office/drawing/2014/main" id="{BA49C929-6C06-4B9B-BDA3-7375832EFCB6}"/>
              </a:ext>
            </a:extLst>
          </p:cNvPr>
          <p:cNvSpPr>
            <a:spLocks noGrp="1"/>
          </p:cNvSpPr>
          <p:nvPr>
            <p:ph type="sldNum" sz="quarter" idx="4"/>
          </p:nvPr>
        </p:nvSpPr>
        <p:spPr/>
        <p:txBody>
          <a:bodyPr/>
          <a:lstStyle/>
          <a:p>
            <a:fld id="{5D2F3693-3E64-EA49-9E40-0333868C2033}" type="slidenum">
              <a:rPr lang="en-US" smtClean="0"/>
              <a:pPr/>
              <a:t>74</a:t>
            </a:fld>
            <a:r>
              <a:rPr lang="en-US" dirty="0"/>
              <a:t> of 108</a:t>
            </a:r>
          </a:p>
        </p:txBody>
      </p:sp>
      <p:pic>
        <p:nvPicPr>
          <p:cNvPr id="15" name="Picture Placeholder 34">
            <a:extLst>
              <a:ext uri="{FF2B5EF4-FFF2-40B4-BE49-F238E27FC236}">
                <a16:creationId xmlns:a16="http://schemas.microsoft.com/office/drawing/2014/main" id="{7A4F3FE7-89E4-4AE6-ADFF-B08EFDEDB5B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52" t="81574" r="352" b="8755"/>
          <a:stretch/>
        </p:blipFill>
        <p:spPr>
          <a:xfrm>
            <a:off x="323596" y="988807"/>
            <a:ext cx="4416552" cy="556678"/>
          </a:xfrm>
          <a:prstGeom prst="rect">
            <a:avLst/>
          </a:prstGeom>
          <a:ln w="6350">
            <a:noFill/>
          </a:ln>
        </p:spPr>
      </p:pic>
      <p:sp>
        <p:nvSpPr>
          <p:cNvPr id="53" name="#1">
            <a:extLst>
              <a:ext uri="{FF2B5EF4-FFF2-40B4-BE49-F238E27FC236}">
                <a16:creationId xmlns:a16="http://schemas.microsoft.com/office/drawing/2014/main" id="{D6DCF399-E505-4B04-ADDB-2CC900760D5D}"/>
              </a:ext>
            </a:extLst>
          </p:cNvPr>
          <p:cNvSpPr/>
          <p:nvPr/>
        </p:nvSpPr>
        <p:spPr>
          <a:xfrm>
            <a:off x="582865" y="911600"/>
            <a:ext cx="257810" cy="257810"/>
          </a:xfrm>
          <a:custGeom>
            <a:avLst/>
            <a:gdLst/>
            <a:ahLst/>
            <a:cxnLst/>
            <a:rect l="l" t="t" r="r" b="b"/>
            <a:pathLst>
              <a:path w="257810" h="257809">
                <a:moveTo>
                  <a:pt x="128778" y="0"/>
                </a:moveTo>
                <a:lnTo>
                  <a:pt x="78652" y="10120"/>
                </a:lnTo>
                <a:lnTo>
                  <a:pt x="37719" y="37718"/>
                </a:lnTo>
                <a:lnTo>
                  <a:pt x="10120" y="78652"/>
                </a:lnTo>
                <a:lnTo>
                  <a:pt x="0" y="128777"/>
                </a:lnTo>
                <a:lnTo>
                  <a:pt x="10120" y="178903"/>
                </a:lnTo>
                <a:lnTo>
                  <a:pt x="37719" y="219836"/>
                </a:lnTo>
                <a:lnTo>
                  <a:pt x="78652" y="247435"/>
                </a:lnTo>
                <a:lnTo>
                  <a:pt x="128778" y="257555"/>
                </a:lnTo>
                <a:lnTo>
                  <a:pt x="178903" y="247435"/>
                </a:lnTo>
                <a:lnTo>
                  <a:pt x="219837" y="219836"/>
                </a:lnTo>
                <a:lnTo>
                  <a:pt x="247435" y="178903"/>
                </a:lnTo>
                <a:lnTo>
                  <a:pt x="257556" y="128777"/>
                </a:lnTo>
                <a:lnTo>
                  <a:pt x="247435" y="78652"/>
                </a:lnTo>
                <a:lnTo>
                  <a:pt x="219836" y="37718"/>
                </a:lnTo>
                <a:lnTo>
                  <a:pt x="178903" y="10120"/>
                </a:lnTo>
                <a:lnTo>
                  <a:pt x="128778" y="0"/>
                </a:lnTo>
                <a:close/>
              </a:path>
            </a:pathLst>
          </a:custGeom>
          <a:solidFill>
            <a:srgbClr val="4B8B2B"/>
          </a:solidFill>
        </p:spPr>
        <p:txBody>
          <a:bodyPr wrap="square" lIns="0" tIns="0" rIns="0" bIns="0" rtlCol="0" anchor="ctr"/>
          <a:lstStyle/>
          <a:p>
            <a:pPr marL="12700" marR="0" lvl="0" indent="0" algn="ctr" defTabSz="914400" rtl="0" eaLnBrk="1" fontAlgn="auto" latinLnBrk="0" hangingPunct="1">
              <a:lnSpc>
                <a:spcPct val="100000"/>
              </a:lnSpc>
              <a:spcBef>
                <a:spcPts val="105"/>
              </a:spcBef>
              <a:spcAft>
                <a:spcPts val="0"/>
              </a:spcAft>
              <a:buClrTx/>
              <a:buSzTx/>
              <a:buFontTx/>
              <a:buNone/>
              <a:tabLst/>
              <a:defRPr/>
            </a:pPr>
            <a:r>
              <a:rPr kumimoji="0" lang="en-US" sz="1050" b="1" i="0" u="none" strike="noStrike" kern="1200" cap="none" spc="0" normalizeH="0" baseline="0" noProof="0" dirty="0">
                <a:ln>
                  <a:noFill/>
                </a:ln>
                <a:solidFill>
                  <a:srgbClr val="FFFFFF"/>
                </a:solidFill>
                <a:effectLst/>
                <a:uLnTx/>
                <a:uFillTx/>
                <a:latin typeface="Segoe UI"/>
                <a:ea typeface="+mn-ea"/>
                <a:cs typeface="Segoe UI"/>
              </a:rPr>
              <a:t>1</a:t>
            </a:r>
            <a:endParaRPr kumimoji="0" lang="en-US" sz="1050" b="0" i="0" u="none" strike="noStrike" kern="1200" cap="none" spc="0" normalizeH="0" baseline="0" noProof="0" dirty="0">
              <a:ln>
                <a:noFill/>
              </a:ln>
              <a:solidFill>
                <a:prstClr val="black"/>
              </a:solidFill>
              <a:effectLst/>
              <a:uLnTx/>
              <a:uFillTx/>
              <a:latin typeface="Segoe UI"/>
              <a:ea typeface="+mn-ea"/>
              <a:cs typeface="Segoe UI"/>
            </a:endParaRPr>
          </a:p>
        </p:txBody>
      </p:sp>
      <p:sp>
        <p:nvSpPr>
          <p:cNvPr id="52" name="Green Box">
            <a:extLst>
              <a:ext uri="{FF2B5EF4-FFF2-40B4-BE49-F238E27FC236}">
                <a16:creationId xmlns:a16="http://schemas.microsoft.com/office/drawing/2014/main" id="{5F50A0C6-4B2C-49CB-924E-D76C38E7D8DA}"/>
              </a:ext>
            </a:extLst>
          </p:cNvPr>
          <p:cNvSpPr txBox="1"/>
          <p:nvPr/>
        </p:nvSpPr>
        <p:spPr>
          <a:xfrm>
            <a:off x="753364" y="885621"/>
            <a:ext cx="3557016" cy="705817"/>
          </a:xfrm>
          <a:prstGeom prst="rect">
            <a:avLst/>
          </a:prstGeom>
          <a:noFill/>
          <a:ln w="25400">
            <a:solidFill>
              <a:srgbClr val="4B8B2B"/>
            </a:solidFill>
          </a:ln>
        </p:spPr>
        <p:txBody>
          <a:bodyPr vert="horz" wrap="square" lIns="0" tIns="40640" rIns="0" bIns="0" rtlCol="0">
            <a:noAutofit/>
          </a:bodyPr>
          <a:lstStyle/>
          <a:p>
            <a:pPr>
              <a:lnSpc>
                <a:spcPct val="100000"/>
              </a:lnSpc>
              <a:spcBef>
                <a:spcPts val="320"/>
              </a:spcBef>
            </a:pPr>
            <a:endParaRPr sz="1050" dirty="0">
              <a:latin typeface="Segoe UI"/>
              <a:cs typeface="Segoe UI"/>
            </a:endParaRPr>
          </a:p>
        </p:txBody>
      </p:sp>
      <p:sp>
        <p:nvSpPr>
          <p:cNvPr id="14" name="Rectangle 13">
            <a:extLst>
              <a:ext uri="{FF2B5EF4-FFF2-40B4-BE49-F238E27FC236}">
                <a16:creationId xmlns:a16="http://schemas.microsoft.com/office/drawing/2014/main" id="{A8E191FF-A10E-41E1-A2A7-44623E16FC89}"/>
              </a:ext>
            </a:extLst>
          </p:cNvPr>
          <p:cNvSpPr/>
          <p:nvPr/>
        </p:nvSpPr>
        <p:spPr>
          <a:xfrm>
            <a:off x="304800" y="457200"/>
            <a:ext cx="4416552" cy="57531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29">
            <a:extLst>
              <a:ext uri="{FF2B5EF4-FFF2-40B4-BE49-F238E27FC236}">
                <a16:creationId xmlns:a16="http://schemas.microsoft.com/office/drawing/2014/main" id="{7A8057B4-2D37-4058-89A0-79AB8FBE1D8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52" r="352" b="11834"/>
          <a:stretch/>
        </p:blipFill>
        <p:spPr>
          <a:xfrm>
            <a:off x="323596" y="1314260"/>
            <a:ext cx="4416552" cy="5074944"/>
          </a:xfrm>
          <a:prstGeom prst="rect">
            <a:avLst/>
          </a:prstGeom>
          <a:ln w="6350">
            <a:noFill/>
          </a:ln>
        </p:spPr>
      </p:pic>
      <p:pic>
        <p:nvPicPr>
          <p:cNvPr id="15" name="Picture Placeholder 34">
            <a:extLst>
              <a:ext uri="{FF2B5EF4-FFF2-40B4-BE49-F238E27FC236}">
                <a16:creationId xmlns:a16="http://schemas.microsoft.com/office/drawing/2014/main" id="{2D73EA71-3636-42F1-986B-DB75B1D42E0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52" t="81574" r="352" b="8755"/>
          <a:stretch/>
        </p:blipFill>
        <p:spPr>
          <a:xfrm>
            <a:off x="332994" y="1167711"/>
            <a:ext cx="4416552" cy="556678"/>
          </a:xfrm>
          <a:prstGeom prst="rect">
            <a:avLst/>
          </a:prstGeom>
          <a:ln w="6350">
            <a:noFill/>
          </a:ln>
        </p:spPr>
      </p:pic>
      <p:sp>
        <p:nvSpPr>
          <p:cNvPr id="27" name="Content Placeholder 26">
            <a:extLst>
              <a:ext uri="{FF2B5EF4-FFF2-40B4-BE49-F238E27FC236}">
                <a16:creationId xmlns:a16="http://schemas.microsoft.com/office/drawing/2014/main" id="{D3F856D6-AB84-43E4-8B9C-CEC655D592BF}"/>
              </a:ext>
            </a:extLst>
          </p:cNvPr>
          <p:cNvSpPr>
            <a:spLocks noGrp="1"/>
          </p:cNvSpPr>
          <p:nvPr>
            <p:ph idx="1"/>
          </p:nvPr>
        </p:nvSpPr>
        <p:spPr/>
        <p:txBody>
          <a:bodyPr/>
          <a:lstStyle/>
          <a:p>
            <a:r>
              <a:rPr lang="en-US" dirty="0"/>
              <a:t>Results from Study 1 and Study 2 showed that the reduction in convulsive seizure frequency per 28 days (the primary endpoint) was statistically significantly greater for all dose groups of FINTEPLA (0.2 mg/kg/day and 0.7 mg/kg/day in Study 1 and FINTEPLA 0.4 mg/kg/day in Study 2) compared to placebo.</a:t>
            </a:r>
          </a:p>
          <a:p>
            <a:r>
              <a:rPr lang="en-US" dirty="0"/>
              <a:t>Within 3 to 4 weeks of starting FINTEPLA, a reduction in convulsive seizures was observed. This effect remained generally consistent over the entire 14-week (Study 1) </a:t>
            </a:r>
            <a:br>
              <a:rPr lang="en-US" dirty="0"/>
            </a:br>
            <a:r>
              <a:rPr lang="en-US" dirty="0"/>
              <a:t>or 15-week (Study 2) treatment period.</a:t>
            </a:r>
          </a:p>
          <a:p>
            <a:r>
              <a:rPr lang="en-US" dirty="0"/>
              <a:t>Table 5 presents the change in convulsive seizure frequency during the treatment period in both Study 1 and Study 2. As mentioned earlier, results were statistically significantly greater for all FINTEPLA dose groups compared to placebo. Note that results are considered statistically significant if the </a:t>
            </a:r>
            <a:r>
              <a:rPr lang="en-US" i="1" dirty="0"/>
              <a:t>P</a:t>
            </a:r>
            <a:r>
              <a:rPr lang="en-US" dirty="0"/>
              <a:t>-value is &lt;0.05.</a:t>
            </a:r>
          </a:p>
          <a:p>
            <a:endParaRPr lang="en-US" dirty="0"/>
          </a:p>
          <a:p>
            <a:endParaRPr lang="en-US" dirty="0"/>
          </a:p>
        </p:txBody>
      </p:sp>
      <p:sp>
        <p:nvSpPr>
          <p:cNvPr id="41" name="Green Box">
            <a:extLst>
              <a:ext uri="{FF2B5EF4-FFF2-40B4-BE49-F238E27FC236}">
                <a16:creationId xmlns:a16="http://schemas.microsoft.com/office/drawing/2014/main" id="{9BDFF208-ED26-499A-A60E-43F0D2A7D1AD}"/>
              </a:ext>
            </a:extLst>
          </p:cNvPr>
          <p:cNvSpPr txBox="1"/>
          <p:nvPr/>
        </p:nvSpPr>
        <p:spPr>
          <a:xfrm>
            <a:off x="752856" y="2267313"/>
            <a:ext cx="3556121" cy="560192"/>
          </a:xfrm>
          <a:prstGeom prst="rect">
            <a:avLst/>
          </a:prstGeom>
          <a:noFill/>
          <a:ln w="25400">
            <a:solidFill>
              <a:srgbClr val="4B8B2B"/>
            </a:solidFill>
          </a:ln>
        </p:spPr>
        <p:txBody>
          <a:bodyPr vert="horz" wrap="square" lIns="0" tIns="40640" rIns="0" bIns="0" rtlCol="0">
            <a:noAutofit/>
          </a:bodyPr>
          <a:lstStyle/>
          <a:p>
            <a:pPr>
              <a:lnSpc>
                <a:spcPct val="100000"/>
              </a:lnSpc>
              <a:spcBef>
                <a:spcPts val="320"/>
              </a:spcBef>
            </a:pPr>
            <a:endParaRPr sz="1050" dirty="0">
              <a:latin typeface="Segoe UI"/>
              <a:cs typeface="Segoe UI"/>
            </a:endParaRPr>
          </a:p>
        </p:txBody>
      </p:sp>
      <p:sp>
        <p:nvSpPr>
          <p:cNvPr id="42" name="#1">
            <a:extLst>
              <a:ext uri="{FF2B5EF4-FFF2-40B4-BE49-F238E27FC236}">
                <a16:creationId xmlns:a16="http://schemas.microsoft.com/office/drawing/2014/main" id="{59B5B2CB-BF45-44C8-BDDE-93A19D6AD96F}"/>
              </a:ext>
            </a:extLst>
          </p:cNvPr>
          <p:cNvSpPr/>
          <p:nvPr/>
        </p:nvSpPr>
        <p:spPr>
          <a:xfrm>
            <a:off x="521599" y="2267313"/>
            <a:ext cx="257810" cy="257810"/>
          </a:xfrm>
          <a:custGeom>
            <a:avLst/>
            <a:gdLst/>
            <a:ahLst/>
            <a:cxnLst/>
            <a:rect l="l" t="t" r="r" b="b"/>
            <a:pathLst>
              <a:path w="257810" h="257809">
                <a:moveTo>
                  <a:pt x="128778" y="0"/>
                </a:moveTo>
                <a:lnTo>
                  <a:pt x="78652" y="10120"/>
                </a:lnTo>
                <a:lnTo>
                  <a:pt x="37719" y="37718"/>
                </a:lnTo>
                <a:lnTo>
                  <a:pt x="10120" y="78652"/>
                </a:lnTo>
                <a:lnTo>
                  <a:pt x="0" y="128777"/>
                </a:lnTo>
                <a:lnTo>
                  <a:pt x="10120" y="178903"/>
                </a:lnTo>
                <a:lnTo>
                  <a:pt x="37719" y="219836"/>
                </a:lnTo>
                <a:lnTo>
                  <a:pt x="78652" y="247435"/>
                </a:lnTo>
                <a:lnTo>
                  <a:pt x="128778" y="257555"/>
                </a:lnTo>
                <a:lnTo>
                  <a:pt x="178903" y="247435"/>
                </a:lnTo>
                <a:lnTo>
                  <a:pt x="219837" y="219836"/>
                </a:lnTo>
                <a:lnTo>
                  <a:pt x="247435" y="178903"/>
                </a:lnTo>
                <a:lnTo>
                  <a:pt x="257556" y="128777"/>
                </a:lnTo>
                <a:lnTo>
                  <a:pt x="247435" y="78652"/>
                </a:lnTo>
                <a:lnTo>
                  <a:pt x="219836" y="37718"/>
                </a:lnTo>
                <a:lnTo>
                  <a:pt x="178903" y="10120"/>
                </a:lnTo>
                <a:lnTo>
                  <a:pt x="128778" y="0"/>
                </a:lnTo>
                <a:close/>
              </a:path>
            </a:pathLst>
          </a:custGeom>
          <a:solidFill>
            <a:srgbClr val="4B8B2B"/>
          </a:solidFill>
        </p:spPr>
        <p:txBody>
          <a:bodyPr wrap="square" lIns="0" tIns="0" rIns="0" bIns="0" rtlCol="0" anchor="ctr"/>
          <a:lstStyle/>
          <a:p>
            <a:pPr marL="12700" marR="0" lvl="0" indent="0" algn="ctr" defTabSz="914400" rtl="0" eaLnBrk="1" fontAlgn="auto" latinLnBrk="0" hangingPunct="1">
              <a:lnSpc>
                <a:spcPct val="100000"/>
              </a:lnSpc>
              <a:spcBef>
                <a:spcPts val="105"/>
              </a:spcBef>
              <a:spcAft>
                <a:spcPts val="0"/>
              </a:spcAft>
              <a:buClrTx/>
              <a:buSzTx/>
              <a:buFontTx/>
              <a:buNone/>
              <a:tabLst/>
              <a:defRPr/>
            </a:pPr>
            <a:r>
              <a:rPr kumimoji="0" lang="en-US" sz="1050" b="1" i="0" u="none" strike="noStrike" kern="1200" cap="none" spc="0" normalizeH="0" baseline="0" noProof="0" dirty="0">
                <a:ln>
                  <a:noFill/>
                </a:ln>
                <a:solidFill>
                  <a:srgbClr val="FFFFFF"/>
                </a:solidFill>
                <a:effectLst/>
                <a:uLnTx/>
                <a:uFillTx/>
                <a:latin typeface="Segoe UI"/>
                <a:ea typeface="+mn-ea"/>
                <a:cs typeface="Segoe UI"/>
              </a:rPr>
              <a:t>1</a:t>
            </a:r>
            <a:endParaRPr kumimoji="0" lang="en-US" sz="1050" b="0" i="0" u="none" strike="noStrike" kern="1200" cap="none" spc="0" normalizeH="0" baseline="0" noProof="0" dirty="0">
              <a:ln>
                <a:noFill/>
              </a:ln>
              <a:solidFill>
                <a:prstClr val="black"/>
              </a:solidFill>
              <a:effectLst/>
              <a:uLnTx/>
              <a:uFillTx/>
              <a:latin typeface="Segoe UI"/>
              <a:ea typeface="+mn-ea"/>
              <a:cs typeface="Segoe UI"/>
            </a:endParaRPr>
          </a:p>
        </p:txBody>
      </p:sp>
      <p:grpSp>
        <p:nvGrpSpPr>
          <p:cNvPr id="2" name="Group 1">
            <a:extLst>
              <a:ext uri="{FF2B5EF4-FFF2-40B4-BE49-F238E27FC236}">
                <a16:creationId xmlns:a16="http://schemas.microsoft.com/office/drawing/2014/main" id="{C96FFB52-E70D-D549-AE7F-E0087874C8F2}"/>
              </a:ext>
            </a:extLst>
          </p:cNvPr>
          <p:cNvGrpSpPr/>
          <p:nvPr/>
        </p:nvGrpSpPr>
        <p:grpSpPr>
          <a:xfrm>
            <a:off x="4901588" y="2443899"/>
            <a:ext cx="257810" cy="257810"/>
            <a:chOff x="4878323" y="2523412"/>
            <a:chExt cx="257810" cy="257810"/>
          </a:xfrm>
        </p:grpSpPr>
        <p:sp>
          <p:nvSpPr>
            <p:cNvPr id="43" name="object 34">
              <a:extLst>
                <a:ext uri="{FF2B5EF4-FFF2-40B4-BE49-F238E27FC236}">
                  <a16:creationId xmlns:a16="http://schemas.microsoft.com/office/drawing/2014/main" id="{0C454AB2-5DD9-461B-8FE1-D757D7F656E9}"/>
                </a:ext>
              </a:extLst>
            </p:cNvPr>
            <p:cNvSpPr/>
            <p:nvPr/>
          </p:nvSpPr>
          <p:spPr>
            <a:xfrm>
              <a:off x="4878323" y="2523412"/>
              <a:ext cx="257810" cy="257810"/>
            </a:xfrm>
            <a:custGeom>
              <a:avLst/>
              <a:gdLst/>
              <a:ahLst/>
              <a:cxnLst/>
              <a:rect l="l" t="t" r="r" b="b"/>
              <a:pathLst>
                <a:path w="257810" h="257810">
                  <a:moveTo>
                    <a:pt x="128778" y="0"/>
                  </a:moveTo>
                  <a:lnTo>
                    <a:pt x="78652" y="10120"/>
                  </a:lnTo>
                  <a:lnTo>
                    <a:pt x="37719" y="37718"/>
                  </a:lnTo>
                  <a:lnTo>
                    <a:pt x="10120" y="78652"/>
                  </a:lnTo>
                  <a:lnTo>
                    <a:pt x="0" y="128777"/>
                  </a:lnTo>
                  <a:lnTo>
                    <a:pt x="10120" y="178903"/>
                  </a:lnTo>
                  <a:lnTo>
                    <a:pt x="37719" y="219836"/>
                  </a:lnTo>
                  <a:lnTo>
                    <a:pt x="78652" y="247435"/>
                  </a:lnTo>
                  <a:lnTo>
                    <a:pt x="128778" y="257555"/>
                  </a:lnTo>
                  <a:lnTo>
                    <a:pt x="178903" y="247435"/>
                  </a:lnTo>
                  <a:lnTo>
                    <a:pt x="219837" y="219836"/>
                  </a:lnTo>
                  <a:lnTo>
                    <a:pt x="247435" y="178903"/>
                  </a:lnTo>
                  <a:lnTo>
                    <a:pt x="257556" y="128777"/>
                  </a:lnTo>
                  <a:lnTo>
                    <a:pt x="247435" y="78652"/>
                  </a:lnTo>
                  <a:lnTo>
                    <a:pt x="219836" y="37718"/>
                  </a:lnTo>
                  <a:lnTo>
                    <a:pt x="178903" y="10120"/>
                  </a:lnTo>
                  <a:lnTo>
                    <a:pt x="128778" y="0"/>
                  </a:lnTo>
                  <a:close/>
                </a:path>
              </a:pathLst>
            </a:custGeom>
            <a:solidFill>
              <a:schemeClr val="bg2"/>
            </a:solidFill>
          </p:spPr>
          <p:txBody>
            <a:bodyPr wrap="square" lIns="0" tIns="0" rIns="0" bIns="0" rtlCol="0"/>
            <a:lstStyle/>
            <a:p>
              <a:endParaRPr/>
            </a:p>
          </p:txBody>
        </p:sp>
        <p:sp>
          <p:nvSpPr>
            <p:cNvPr id="44" name="object 35">
              <a:extLst>
                <a:ext uri="{FF2B5EF4-FFF2-40B4-BE49-F238E27FC236}">
                  <a16:creationId xmlns:a16="http://schemas.microsoft.com/office/drawing/2014/main" id="{D3BA5DA9-67BE-4632-A3E1-26C272ACE6EE}"/>
                </a:ext>
              </a:extLst>
            </p:cNvPr>
            <p:cNvSpPr txBox="1"/>
            <p:nvPr/>
          </p:nvSpPr>
          <p:spPr>
            <a:xfrm>
              <a:off x="4955993" y="2554564"/>
              <a:ext cx="102870" cy="186690"/>
            </a:xfrm>
            <a:prstGeom prst="rect">
              <a:avLst/>
            </a:prstGeom>
          </p:spPr>
          <p:txBody>
            <a:bodyPr vert="horz" wrap="square" lIns="0" tIns="13335" rIns="0" bIns="0" rtlCol="0">
              <a:spAutoFit/>
            </a:bodyPr>
            <a:lstStyle/>
            <a:p>
              <a:pPr marL="12700">
                <a:lnSpc>
                  <a:spcPct val="100000"/>
                </a:lnSpc>
                <a:spcBef>
                  <a:spcPts val="105"/>
                </a:spcBef>
              </a:pPr>
              <a:r>
                <a:rPr sz="1050" b="1" dirty="0">
                  <a:solidFill>
                    <a:srgbClr val="FFFFFF"/>
                  </a:solidFill>
                  <a:latin typeface="Segoe UI"/>
                  <a:cs typeface="Segoe UI"/>
                </a:rPr>
                <a:t>2</a:t>
              </a:r>
              <a:endParaRPr sz="1050" dirty="0">
                <a:latin typeface="Segoe UI"/>
                <a:cs typeface="Segoe UI"/>
              </a:endParaRPr>
            </a:p>
          </p:txBody>
        </p:sp>
      </p:grpSp>
      <p:sp>
        <p:nvSpPr>
          <p:cNvPr id="45" name="Green Box">
            <a:extLst>
              <a:ext uri="{FF2B5EF4-FFF2-40B4-BE49-F238E27FC236}">
                <a16:creationId xmlns:a16="http://schemas.microsoft.com/office/drawing/2014/main" id="{4BAC92CF-59D0-4DE8-8751-9A808BAF6411}"/>
              </a:ext>
            </a:extLst>
          </p:cNvPr>
          <p:cNvSpPr txBox="1"/>
          <p:nvPr/>
        </p:nvSpPr>
        <p:spPr>
          <a:xfrm>
            <a:off x="752856" y="2863700"/>
            <a:ext cx="3556121" cy="1590084"/>
          </a:xfrm>
          <a:prstGeom prst="rect">
            <a:avLst/>
          </a:prstGeom>
          <a:noFill/>
          <a:ln w="25400">
            <a:solidFill>
              <a:schemeClr val="bg2"/>
            </a:solidFill>
          </a:ln>
        </p:spPr>
        <p:txBody>
          <a:bodyPr vert="horz" wrap="square" lIns="0" tIns="40640" rIns="0" bIns="0" rtlCol="0">
            <a:noAutofit/>
          </a:bodyPr>
          <a:lstStyle/>
          <a:p>
            <a:pPr>
              <a:lnSpc>
                <a:spcPct val="100000"/>
              </a:lnSpc>
              <a:spcBef>
                <a:spcPts val="320"/>
              </a:spcBef>
            </a:pPr>
            <a:endParaRPr sz="1050" dirty="0">
              <a:latin typeface="Segoe UI"/>
              <a:cs typeface="Segoe UI"/>
            </a:endParaRPr>
          </a:p>
        </p:txBody>
      </p:sp>
      <p:sp>
        <p:nvSpPr>
          <p:cNvPr id="46" name="#1">
            <a:extLst>
              <a:ext uri="{FF2B5EF4-FFF2-40B4-BE49-F238E27FC236}">
                <a16:creationId xmlns:a16="http://schemas.microsoft.com/office/drawing/2014/main" id="{0E213A00-B9F1-4496-BEB9-5CA69C8FEFB2}"/>
              </a:ext>
            </a:extLst>
          </p:cNvPr>
          <p:cNvSpPr/>
          <p:nvPr/>
        </p:nvSpPr>
        <p:spPr>
          <a:xfrm>
            <a:off x="521599" y="2827505"/>
            <a:ext cx="257810" cy="257810"/>
          </a:xfrm>
          <a:custGeom>
            <a:avLst/>
            <a:gdLst/>
            <a:ahLst/>
            <a:cxnLst/>
            <a:rect l="l" t="t" r="r" b="b"/>
            <a:pathLst>
              <a:path w="257810" h="257809">
                <a:moveTo>
                  <a:pt x="128778" y="0"/>
                </a:moveTo>
                <a:lnTo>
                  <a:pt x="78652" y="10120"/>
                </a:lnTo>
                <a:lnTo>
                  <a:pt x="37719" y="37718"/>
                </a:lnTo>
                <a:lnTo>
                  <a:pt x="10120" y="78652"/>
                </a:lnTo>
                <a:lnTo>
                  <a:pt x="0" y="128777"/>
                </a:lnTo>
                <a:lnTo>
                  <a:pt x="10120" y="178903"/>
                </a:lnTo>
                <a:lnTo>
                  <a:pt x="37719" y="219836"/>
                </a:lnTo>
                <a:lnTo>
                  <a:pt x="78652" y="247435"/>
                </a:lnTo>
                <a:lnTo>
                  <a:pt x="128778" y="257555"/>
                </a:lnTo>
                <a:lnTo>
                  <a:pt x="178903" y="247435"/>
                </a:lnTo>
                <a:lnTo>
                  <a:pt x="219837" y="219836"/>
                </a:lnTo>
                <a:lnTo>
                  <a:pt x="247435" y="178903"/>
                </a:lnTo>
                <a:lnTo>
                  <a:pt x="257556" y="128777"/>
                </a:lnTo>
                <a:lnTo>
                  <a:pt x="247435" y="78652"/>
                </a:lnTo>
                <a:lnTo>
                  <a:pt x="219836" y="37718"/>
                </a:lnTo>
                <a:lnTo>
                  <a:pt x="178903" y="10120"/>
                </a:lnTo>
                <a:lnTo>
                  <a:pt x="128778" y="0"/>
                </a:lnTo>
                <a:close/>
              </a:path>
            </a:pathLst>
          </a:custGeom>
          <a:solidFill>
            <a:schemeClr val="bg2"/>
          </a:solidFill>
        </p:spPr>
        <p:txBody>
          <a:bodyPr wrap="square" lIns="0" tIns="0" rIns="0" bIns="0" rtlCol="0" anchor="ctr"/>
          <a:lstStyle/>
          <a:p>
            <a:pPr marL="12700" marR="0" lvl="0" indent="0" algn="ctr" defTabSz="914400" rtl="0" eaLnBrk="1" fontAlgn="auto" latinLnBrk="0" hangingPunct="1">
              <a:lnSpc>
                <a:spcPct val="100000"/>
              </a:lnSpc>
              <a:spcBef>
                <a:spcPts val="105"/>
              </a:spcBef>
              <a:spcAft>
                <a:spcPts val="0"/>
              </a:spcAft>
              <a:buClrTx/>
              <a:buSzTx/>
              <a:buFontTx/>
              <a:buNone/>
              <a:tabLst/>
              <a:defRPr/>
            </a:pPr>
            <a:r>
              <a:rPr kumimoji="0" lang="en-US" sz="1050" b="1" i="0" u="none" strike="noStrike" kern="1200" cap="none" spc="0" normalizeH="0" baseline="0" noProof="0" dirty="0">
                <a:ln>
                  <a:noFill/>
                </a:ln>
                <a:solidFill>
                  <a:srgbClr val="FFFFFF"/>
                </a:solidFill>
                <a:effectLst/>
                <a:uLnTx/>
                <a:uFillTx/>
                <a:latin typeface="Segoe UI"/>
                <a:ea typeface="+mn-ea"/>
                <a:cs typeface="Segoe UI"/>
              </a:rPr>
              <a:t>2</a:t>
            </a:r>
            <a:endParaRPr kumimoji="0" lang="en-US" sz="1050" b="0" i="0" u="none" strike="noStrike" kern="1200" cap="none" spc="0" normalizeH="0" baseline="0" noProof="0" dirty="0">
              <a:ln>
                <a:noFill/>
              </a:ln>
              <a:solidFill>
                <a:prstClr val="black"/>
              </a:solidFill>
              <a:effectLst/>
              <a:uLnTx/>
              <a:uFillTx/>
              <a:latin typeface="Segoe UI"/>
              <a:ea typeface="+mn-ea"/>
              <a:cs typeface="Segoe UI"/>
            </a:endParaRPr>
          </a:p>
        </p:txBody>
      </p:sp>
      <p:sp>
        <p:nvSpPr>
          <p:cNvPr id="3" name="Slide Number Placeholder 2">
            <a:extLst>
              <a:ext uri="{FF2B5EF4-FFF2-40B4-BE49-F238E27FC236}">
                <a16:creationId xmlns:a16="http://schemas.microsoft.com/office/drawing/2014/main" id="{9D2EF2A9-3505-41A4-9493-BF34022862DC}"/>
              </a:ext>
            </a:extLst>
          </p:cNvPr>
          <p:cNvSpPr>
            <a:spLocks noGrp="1"/>
          </p:cNvSpPr>
          <p:nvPr>
            <p:ph type="sldNum" sz="quarter" idx="4"/>
          </p:nvPr>
        </p:nvSpPr>
        <p:spPr/>
        <p:txBody>
          <a:bodyPr/>
          <a:lstStyle/>
          <a:p>
            <a:fld id="{5D2F3693-3E64-EA49-9E40-0333868C2033}" type="slidenum">
              <a:rPr lang="en-US" smtClean="0"/>
              <a:pPr/>
              <a:t>75</a:t>
            </a:fld>
            <a:r>
              <a:rPr lang="en-US" dirty="0"/>
              <a:t> of 108</a:t>
            </a:r>
          </a:p>
        </p:txBody>
      </p:sp>
      <p:sp>
        <p:nvSpPr>
          <p:cNvPr id="16" name="Rectangle 15">
            <a:extLst>
              <a:ext uri="{FF2B5EF4-FFF2-40B4-BE49-F238E27FC236}">
                <a16:creationId xmlns:a16="http://schemas.microsoft.com/office/drawing/2014/main" id="{64F4BAC3-9B7A-4D96-8D82-974003ADFC35}"/>
              </a:ext>
            </a:extLst>
          </p:cNvPr>
          <p:cNvSpPr/>
          <p:nvPr/>
        </p:nvSpPr>
        <p:spPr>
          <a:xfrm>
            <a:off x="304800" y="468796"/>
            <a:ext cx="4416552" cy="57531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Content Placeholder 26">
            <a:extLst>
              <a:ext uri="{FF2B5EF4-FFF2-40B4-BE49-F238E27FC236}">
                <a16:creationId xmlns:a16="http://schemas.microsoft.com/office/drawing/2014/main" id="{143A181F-83F8-489C-B908-06F46D6BCE2D}"/>
              </a:ext>
            </a:extLst>
          </p:cNvPr>
          <p:cNvSpPr>
            <a:spLocks noGrp="1"/>
          </p:cNvSpPr>
          <p:nvPr>
            <p:ph idx="1"/>
          </p:nvPr>
        </p:nvSpPr>
        <p:spPr/>
        <p:txBody>
          <a:bodyPr/>
          <a:lstStyle/>
          <a:p>
            <a:r>
              <a:rPr lang="en-US" dirty="0"/>
              <a:t>Figure 1 presents results from Study 1. Specifically, it shows the </a:t>
            </a:r>
            <a:r>
              <a:rPr lang="en-US" b="0" i="0" u="none" strike="noStrike" baseline="0" dirty="0">
                <a:solidFill>
                  <a:srgbClr val="000000"/>
                </a:solidFill>
              </a:rPr>
              <a:t>proportion</a:t>
            </a:r>
            <a:r>
              <a:rPr lang="en-US" dirty="0"/>
              <a:t> of patients by category of seizure response from baseline in convulsive seizure frequency (per 28 days) for patients treated with either FINTEPLA 0.2 mg/kg/day, FINTEPLA 0.7 mg/kg/day, or placebo.</a:t>
            </a:r>
          </a:p>
          <a:p>
            <a:pPr>
              <a:spcAft>
                <a:spcPts val="300"/>
              </a:spcAft>
            </a:pPr>
            <a:r>
              <a:rPr lang="en-US" dirty="0"/>
              <a:t>The five categories of seizure response were defined as the percentage reduction from baseline in convulsive seizure frequency, including:</a:t>
            </a:r>
          </a:p>
          <a:p>
            <a:pPr lvl="1"/>
            <a:r>
              <a:rPr lang="en-US" dirty="0"/>
              <a:t>&lt;0%</a:t>
            </a:r>
          </a:p>
          <a:p>
            <a:pPr lvl="1"/>
            <a:r>
              <a:rPr lang="en-US" dirty="0"/>
              <a:t>≥0% to &lt;25%</a:t>
            </a:r>
          </a:p>
          <a:p>
            <a:pPr lvl="1"/>
            <a:r>
              <a:rPr lang="en-US" dirty="0"/>
              <a:t>≥25% to &lt;50%</a:t>
            </a:r>
          </a:p>
          <a:p>
            <a:pPr lvl="1"/>
            <a:r>
              <a:rPr lang="en-US" dirty="0"/>
              <a:t>≥50% to &lt;75%</a:t>
            </a:r>
          </a:p>
          <a:p>
            <a:pPr lvl="1">
              <a:spcAft>
                <a:spcPts val="600"/>
              </a:spcAft>
            </a:pPr>
            <a:r>
              <a:rPr lang="en-US" dirty="0"/>
              <a:t>≥75% to 100%</a:t>
            </a:r>
          </a:p>
          <a:p>
            <a:r>
              <a:rPr lang="en-US" dirty="0"/>
              <a:t>As shown in the figure, FINTEPLA 0.7 mg/kg/day led to </a:t>
            </a:r>
            <a:br>
              <a:rPr lang="en-US" dirty="0"/>
            </a:br>
            <a:r>
              <a:rPr lang="en-US" dirty="0"/>
              <a:t>a ≥75% to 100% reduction from baseline in convulsive seizure frequency in &gt;50% of patients.</a:t>
            </a:r>
          </a:p>
          <a:p>
            <a:endParaRPr lang="en-US" dirty="0"/>
          </a:p>
          <a:p>
            <a:r>
              <a:rPr lang="en-US" dirty="0"/>
              <a:t>Figure 2 presents results from Study 2. Specifically, it shows the proportion of patients by category of seizure response from baseline in convulsive seizure frequency (per 28 days) for patients treated with either FINTEPLA 0.4 mg/kg/day or placebo. Study 2 had the same five categories of seizure response as Study 1. As shown in the figure, FINTEPLA </a:t>
            </a:r>
            <a:br>
              <a:rPr lang="en-US" dirty="0"/>
            </a:br>
            <a:r>
              <a:rPr lang="en-US" dirty="0"/>
              <a:t>0.4 mg/kg/day led to a ≥75% to 100% reduction from baseline in convulsive seizure frequency in 40% of patients.</a:t>
            </a:r>
          </a:p>
          <a:p>
            <a:endParaRPr lang="en-US" dirty="0"/>
          </a:p>
        </p:txBody>
      </p:sp>
      <p:pic>
        <p:nvPicPr>
          <p:cNvPr id="30" name="Picture Placeholder 29">
            <a:extLst>
              <a:ext uri="{FF2B5EF4-FFF2-40B4-BE49-F238E27FC236}">
                <a16:creationId xmlns:a16="http://schemas.microsoft.com/office/drawing/2014/main" id="{B9F25324-DDAB-4DB0-9CEF-7A2A8BA2F4C5}"/>
              </a:ext>
            </a:extLst>
          </p:cNvPr>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352" r="352"/>
          <a:stretch/>
        </p:blipFill>
        <p:spPr>
          <a:xfrm>
            <a:off x="311426" y="470450"/>
            <a:ext cx="4416552" cy="5756108"/>
          </a:xfrm>
        </p:spPr>
      </p:pic>
      <p:sp>
        <p:nvSpPr>
          <p:cNvPr id="54" name="Green Box">
            <a:extLst>
              <a:ext uri="{FF2B5EF4-FFF2-40B4-BE49-F238E27FC236}">
                <a16:creationId xmlns:a16="http://schemas.microsoft.com/office/drawing/2014/main" id="{D5232F3B-7DCE-43EB-9DD0-49BEA62C67FB}"/>
              </a:ext>
            </a:extLst>
          </p:cNvPr>
          <p:cNvSpPr txBox="1"/>
          <p:nvPr/>
        </p:nvSpPr>
        <p:spPr>
          <a:xfrm>
            <a:off x="727644" y="959312"/>
            <a:ext cx="3556121" cy="2000197"/>
          </a:xfrm>
          <a:prstGeom prst="rect">
            <a:avLst/>
          </a:prstGeom>
          <a:noFill/>
          <a:ln w="25400">
            <a:solidFill>
              <a:srgbClr val="4B8B2B"/>
            </a:solidFill>
          </a:ln>
        </p:spPr>
        <p:txBody>
          <a:bodyPr vert="horz" wrap="square" lIns="0" tIns="40640" rIns="0" bIns="0" rtlCol="0">
            <a:noAutofit/>
          </a:bodyPr>
          <a:lstStyle/>
          <a:p>
            <a:pPr>
              <a:lnSpc>
                <a:spcPct val="100000"/>
              </a:lnSpc>
              <a:spcBef>
                <a:spcPts val="320"/>
              </a:spcBef>
            </a:pPr>
            <a:endParaRPr sz="1050" dirty="0">
              <a:latin typeface="Segoe UI"/>
              <a:cs typeface="Segoe UI"/>
            </a:endParaRPr>
          </a:p>
        </p:txBody>
      </p:sp>
      <p:sp>
        <p:nvSpPr>
          <p:cNvPr id="55" name="#1">
            <a:extLst>
              <a:ext uri="{FF2B5EF4-FFF2-40B4-BE49-F238E27FC236}">
                <a16:creationId xmlns:a16="http://schemas.microsoft.com/office/drawing/2014/main" id="{AD73BB90-1103-4734-BB85-09E484EE921C}"/>
              </a:ext>
            </a:extLst>
          </p:cNvPr>
          <p:cNvSpPr/>
          <p:nvPr/>
        </p:nvSpPr>
        <p:spPr>
          <a:xfrm>
            <a:off x="588222" y="998796"/>
            <a:ext cx="257810" cy="257810"/>
          </a:xfrm>
          <a:custGeom>
            <a:avLst/>
            <a:gdLst/>
            <a:ahLst/>
            <a:cxnLst/>
            <a:rect l="l" t="t" r="r" b="b"/>
            <a:pathLst>
              <a:path w="257810" h="257809">
                <a:moveTo>
                  <a:pt x="128778" y="0"/>
                </a:moveTo>
                <a:lnTo>
                  <a:pt x="78652" y="10120"/>
                </a:lnTo>
                <a:lnTo>
                  <a:pt x="37719" y="37718"/>
                </a:lnTo>
                <a:lnTo>
                  <a:pt x="10120" y="78652"/>
                </a:lnTo>
                <a:lnTo>
                  <a:pt x="0" y="128777"/>
                </a:lnTo>
                <a:lnTo>
                  <a:pt x="10120" y="178903"/>
                </a:lnTo>
                <a:lnTo>
                  <a:pt x="37719" y="219836"/>
                </a:lnTo>
                <a:lnTo>
                  <a:pt x="78652" y="247435"/>
                </a:lnTo>
                <a:lnTo>
                  <a:pt x="128778" y="257555"/>
                </a:lnTo>
                <a:lnTo>
                  <a:pt x="178903" y="247435"/>
                </a:lnTo>
                <a:lnTo>
                  <a:pt x="219837" y="219836"/>
                </a:lnTo>
                <a:lnTo>
                  <a:pt x="247435" y="178903"/>
                </a:lnTo>
                <a:lnTo>
                  <a:pt x="257556" y="128777"/>
                </a:lnTo>
                <a:lnTo>
                  <a:pt x="247435" y="78652"/>
                </a:lnTo>
                <a:lnTo>
                  <a:pt x="219836" y="37718"/>
                </a:lnTo>
                <a:lnTo>
                  <a:pt x="178903" y="10120"/>
                </a:lnTo>
                <a:lnTo>
                  <a:pt x="128778" y="0"/>
                </a:lnTo>
                <a:close/>
              </a:path>
            </a:pathLst>
          </a:custGeom>
          <a:solidFill>
            <a:srgbClr val="4B8B2B"/>
          </a:solidFill>
        </p:spPr>
        <p:txBody>
          <a:bodyPr wrap="square" lIns="0" tIns="0" rIns="0" bIns="0" rtlCol="0" anchor="ctr"/>
          <a:lstStyle/>
          <a:p>
            <a:pPr marL="12700" marR="0" lvl="0" indent="0" algn="ctr" defTabSz="914400" rtl="0" eaLnBrk="1" fontAlgn="auto" latinLnBrk="0" hangingPunct="1">
              <a:lnSpc>
                <a:spcPct val="100000"/>
              </a:lnSpc>
              <a:spcBef>
                <a:spcPts val="105"/>
              </a:spcBef>
              <a:spcAft>
                <a:spcPts val="0"/>
              </a:spcAft>
              <a:buClrTx/>
              <a:buSzTx/>
              <a:buFontTx/>
              <a:buNone/>
              <a:tabLst/>
              <a:defRPr/>
            </a:pPr>
            <a:r>
              <a:rPr kumimoji="0" lang="en-US" sz="1050" b="1" i="0" u="none" strike="noStrike" kern="1200" cap="none" spc="0" normalizeH="0" baseline="0" noProof="0" dirty="0">
                <a:ln>
                  <a:noFill/>
                </a:ln>
                <a:solidFill>
                  <a:srgbClr val="FFFFFF"/>
                </a:solidFill>
                <a:effectLst/>
                <a:uLnTx/>
                <a:uFillTx/>
                <a:latin typeface="Segoe UI"/>
                <a:ea typeface="+mn-ea"/>
                <a:cs typeface="Segoe UI"/>
              </a:rPr>
              <a:t>1</a:t>
            </a:r>
            <a:endParaRPr kumimoji="0" lang="en-US" sz="1050" b="0" i="0" u="none" strike="noStrike" kern="1200" cap="none" spc="0" normalizeH="0" baseline="0" noProof="0" dirty="0">
              <a:ln>
                <a:noFill/>
              </a:ln>
              <a:solidFill>
                <a:prstClr val="black"/>
              </a:solidFill>
              <a:effectLst/>
              <a:uLnTx/>
              <a:uFillTx/>
              <a:latin typeface="Segoe UI"/>
              <a:ea typeface="+mn-ea"/>
              <a:cs typeface="Segoe UI"/>
            </a:endParaRPr>
          </a:p>
        </p:txBody>
      </p:sp>
      <p:sp>
        <p:nvSpPr>
          <p:cNvPr id="3" name="Slide Number Placeholder 2">
            <a:extLst>
              <a:ext uri="{FF2B5EF4-FFF2-40B4-BE49-F238E27FC236}">
                <a16:creationId xmlns:a16="http://schemas.microsoft.com/office/drawing/2014/main" id="{3C64D953-401F-451A-83A5-CC8BFCA11F8D}"/>
              </a:ext>
            </a:extLst>
          </p:cNvPr>
          <p:cNvSpPr>
            <a:spLocks noGrp="1"/>
          </p:cNvSpPr>
          <p:nvPr>
            <p:ph type="sldNum" sz="quarter" idx="4"/>
          </p:nvPr>
        </p:nvSpPr>
        <p:spPr/>
        <p:txBody>
          <a:bodyPr/>
          <a:lstStyle/>
          <a:p>
            <a:fld id="{5D2F3693-3E64-EA49-9E40-0333868C2033}" type="slidenum">
              <a:rPr lang="en-US" smtClean="0"/>
              <a:pPr/>
              <a:t>76</a:t>
            </a:fld>
            <a:r>
              <a:rPr lang="en-US" dirty="0"/>
              <a:t> of 108</a:t>
            </a:r>
          </a:p>
        </p:txBody>
      </p:sp>
      <p:sp>
        <p:nvSpPr>
          <p:cNvPr id="7" name="Green Box">
            <a:extLst>
              <a:ext uri="{FF2B5EF4-FFF2-40B4-BE49-F238E27FC236}">
                <a16:creationId xmlns:a16="http://schemas.microsoft.com/office/drawing/2014/main" id="{473C5606-D45D-42F3-B892-9A1764885459}"/>
              </a:ext>
            </a:extLst>
          </p:cNvPr>
          <p:cNvSpPr txBox="1"/>
          <p:nvPr/>
        </p:nvSpPr>
        <p:spPr>
          <a:xfrm>
            <a:off x="727644" y="3528089"/>
            <a:ext cx="3556121" cy="2370599"/>
          </a:xfrm>
          <a:prstGeom prst="rect">
            <a:avLst/>
          </a:prstGeom>
          <a:noFill/>
          <a:ln w="25400">
            <a:solidFill>
              <a:schemeClr val="bg2"/>
            </a:solidFill>
          </a:ln>
        </p:spPr>
        <p:txBody>
          <a:bodyPr vert="horz" wrap="square" lIns="0" tIns="40640" rIns="0" bIns="0" rtlCol="0">
            <a:noAutofit/>
          </a:bodyPr>
          <a:lstStyle/>
          <a:p>
            <a:pPr>
              <a:lnSpc>
                <a:spcPct val="100000"/>
              </a:lnSpc>
              <a:spcBef>
                <a:spcPts val="320"/>
              </a:spcBef>
            </a:pPr>
            <a:endParaRPr sz="1050" dirty="0">
              <a:latin typeface="Segoe UI"/>
              <a:cs typeface="Segoe UI"/>
            </a:endParaRPr>
          </a:p>
        </p:txBody>
      </p:sp>
      <p:sp>
        <p:nvSpPr>
          <p:cNvPr id="8" name="#1">
            <a:extLst>
              <a:ext uri="{FF2B5EF4-FFF2-40B4-BE49-F238E27FC236}">
                <a16:creationId xmlns:a16="http://schemas.microsoft.com/office/drawing/2014/main" id="{3A3699BD-A1C4-4EEB-9930-8BE1CF1EE13A}"/>
              </a:ext>
            </a:extLst>
          </p:cNvPr>
          <p:cNvSpPr/>
          <p:nvPr/>
        </p:nvSpPr>
        <p:spPr>
          <a:xfrm>
            <a:off x="548467" y="3487855"/>
            <a:ext cx="257810" cy="257810"/>
          </a:xfrm>
          <a:custGeom>
            <a:avLst/>
            <a:gdLst/>
            <a:ahLst/>
            <a:cxnLst/>
            <a:rect l="l" t="t" r="r" b="b"/>
            <a:pathLst>
              <a:path w="257810" h="257809">
                <a:moveTo>
                  <a:pt x="128778" y="0"/>
                </a:moveTo>
                <a:lnTo>
                  <a:pt x="78652" y="10120"/>
                </a:lnTo>
                <a:lnTo>
                  <a:pt x="37719" y="37718"/>
                </a:lnTo>
                <a:lnTo>
                  <a:pt x="10120" y="78652"/>
                </a:lnTo>
                <a:lnTo>
                  <a:pt x="0" y="128777"/>
                </a:lnTo>
                <a:lnTo>
                  <a:pt x="10120" y="178903"/>
                </a:lnTo>
                <a:lnTo>
                  <a:pt x="37719" y="219836"/>
                </a:lnTo>
                <a:lnTo>
                  <a:pt x="78652" y="247435"/>
                </a:lnTo>
                <a:lnTo>
                  <a:pt x="128778" y="257555"/>
                </a:lnTo>
                <a:lnTo>
                  <a:pt x="178903" y="247435"/>
                </a:lnTo>
                <a:lnTo>
                  <a:pt x="219837" y="219836"/>
                </a:lnTo>
                <a:lnTo>
                  <a:pt x="247435" y="178903"/>
                </a:lnTo>
                <a:lnTo>
                  <a:pt x="257556" y="128777"/>
                </a:lnTo>
                <a:lnTo>
                  <a:pt x="247435" y="78652"/>
                </a:lnTo>
                <a:lnTo>
                  <a:pt x="219836" y="37718"/>
                </a:lnTo>
                <a:lnTo>
                  <a:pt x="178903" y="10120"/>
                </a:lnTo>
                <a:lnTo>
                  <a:pt x="128778" y="0"/>
                </a:lnTo>
                <a:close/>
              </a:path>
            </a:pathLst>
          </a:custGeom>
          <a:solidFill>
            <a:schemeClr val="bg2"/>
          </a:solidFill>
        </p:spPr>
        <p:txBody>
          <a:bodyPr wrap="square" lIns="0" tIns="0" rIns="0" bIns="0" rtlCol="0" anchor="ctr"/>
          <a:lstStyle/>
          <a:p>
            <a:pPr marL="12700" marR="0" lvl="0" indent="0" algn="ctr" defTabSz="914400" rtl="0" eaLnBrk="1" fontAlgn="auto" latinLnBrk="0" hangingPunct="1">
              <a:lnSpc>
                <a:spcPct val="100000"/>
              </a:lnSpc>
              <a:spcBef>
                <a:spcPts val="105"/>
              </a:spcBef>
              <a:spcAft>
                <a:spcPts val="0"/>
              </a:spcAft>
              <a:buClrTx/>
              <a:buSzTx/>
              <a:buFontTx/>
              <a:buNone/>
              <a:tabLst/>
              <a:defRPr/>
            </a:pPr>
            <a:r>
              <a:rPr kumimoji="0" lang="en-US" sz="1050" b="1" i="0" u="none" strike="noStrike" kern="1200" cap="none" spc="0" normalizeH="0" baseline="0" noProof="0" dirty="0">
                <a:ln>
                  <a:noFill/>
                </a:ln>
                <a:solidFill>
                  <a:srgbClr val="FFFFFF"/>
                </a:solidFill>
                <a:effectLst/>
                <a:uLnTx/>
                <a:uFillTx/>
                <a:latin typeface="Segoe UI"/>
                <a:ea typeface="+mn-ea"/>
                <a:cs typeface="Segoe UI"/>
              </a:rPr>
              <a:t>2</a:t>
            </a:r>
            <a:endParaRPr kumimoji="0" lang="en-US" sz="1050" b="0" i="0" u="none" strike="noStrike" kern="1200" cap="none" spc="0" normalizeH="0" baseline="0" noProof="0" dirty="0">
              <a:ln>
                <a:noFill/>
              </a:ln>
              <a:solidFill>
                <a:prstClr val="black"/>
              </a:solidFill>
              <a:effectLst/>
              <a:uLnTx/>
              <a:uFillTx/>
              <a:latin typeface="Segoe UI"/>
              <a:ea typeface="+mn-ea"/>
              <a:cs typeface="Segoe UI"/>
            </a:endParaRPr>
          </a:p>
        </p:txBody>
      </p:sp>
      <p:sp>
        <p:nvSpPr>
          <p:cNvPr id="9" name="#1">
            <a:extLst>
              <a:ext uri="{FF2B5EF4-FFF2-40B4-BE49-F238E27FC236}">
                <a16:creationId xmlns:a16="http://schemas.microsoft.com/office/drawing/2014/main" id="{D8DC6718-E8DF-4441-AAA8-950C1ABB4283}"/>
              </a:ext>
            </a:extLst>
          </p:cNvPr>
          <p:cNvSpPr/>
          <p:nvPr/>
        </p:nvSpPr>
        <p:spPr>
          <a:xfrm>
            <a:off x="4918302" y="3934454"/>
            <a:ext cx="257810" cy="257810"/>
          </a:xfrm>
          <a:custGeom>
            <a:avLst/>
            <a:gdLst/>
            <a:ahLst/>
            <a:cxnLst/>
            <a:rect l="l" t="t" r="r" b="b"/>
            <a:pathLst>
              <a:path w="257810" h="257809">
                <a:moveTo>
                  <a:pt x="128778" y="0"/>
                </a:moveTo>
                <a:lnTo>
                  <a:pt x="78652" y="10120"/>
                </a:lnTo>
                <a:lnTo>
                  <a:pt x="37719" y="37718"/>
                </a:lnTo>
                <a:lnTo>
                  <a:pt x="10120" y="78652"/>
                </a:lnTo>
                <a:lnTo>
                  <a:pt x="0" y="128777"/>
                </a:lnTo>
                <a:lnTo>
                  <a:pt x="10120" y="178903"/>
                </a:lnTo>
                <a:lnTo>
                  <a:pt x="37719" y="219836"/>
                </a:lnTo>
                <a:lnTo>
                  <a:pt x="78652" y="247435"/>
                </a:lnTo>
                <a:lnTo>
                  <a:pt x="128778" y="257555"/>
                </a:lnTo>
                <a:lnTo>
                  <a:pt x="178903" y="247435"/>
                </a:lnTo>
                <a:lnTo>
                  <a:pt x="219837" y="219836"/>
                </a:lnTo>
                <a:lnTo>
                  <a:pt x="247435" y="178903"/>
                </a:lnTo>
                <a:lnTo>
                  <a:pt x="257556" y="128777"/>
                </a:lnTo>
                <a:lnTo>
                  <a:pt x="247435" y="78652"/>
                </a:lnTo>
                <a:lnTo>
                  <a:pt x="219836" y="37718"/>
                </a:lnTo>
                <a:lnTo>
                  <a:pt x="178903" y="10120"/>
                </a:lnTo>
                <a:lnTo>
                  <a:pt x="128778" y="0"/>
                </a:lnTo>
                <a:close/>
              </a:path>
            </a:pathLst>
          </a:custGeom>
          <a:solidFill>
            <a:schemeClr val="bg2"/>
          </a:solidFill>
        </p:spPr>
        <p:txBody>
          <a:bodyPr wrap="square" lIns="0" tIns="0" rIns="0" bIns="0" rtlCol="0" anchor="ctr"/>
          <a:lstStyle/>
          <a:p>
            <a:pPr marL="12700" marR="0" lvl="0" indent="0" algn="ctr" defTabSz="914400" rtl="0" eaLnBrk="1" fontAlgn="auto" latinLnBrk="0" hangingPunct="1">
              <a:lnSpc>
                <a:spcPct val="100000"/>
              </a:lnSpc>
              <a:spcBef>
                <a:spcPts val="105"/>
              </a:spcBef>
              <a:spcAft>
                <a:spcPts val="0"/>
              </a:spcAft>
              <a:buClrTx/>
              <a:buSzTx/>
              <a:buFontTx/>
              <a:buNone/>
              <a:tabLst/>
              <a:defRPr/>
            </a:pPr>
            <a:r>
              <a:rPr kumimoji="0" lang="en-US" sz="1050" b="1" i="0" u="none" strike="noStrike" kern="1200" cap="none" spc="0" normalizeH="0" baseline="0" noProof="0" dirty="0">
                <a:ln>
                  <a:noFill/>
                </a:ln>
                <a:solidFill>
                  <a:srgbClr val="FFFFFF"/>
                </a:solidFill>
                <a:effectLst/>
                <a:uLnTx/>
                <a:uFillTx/>
                <a:latin typeface="Segoe UI"/>
                <a:ea typeface="+mn-ea"/>
                <a:cs typeface="Segoe UI"/>
              </a:rPr>
              <a:t>2</a:t>
            </a:r>
            <a:endParaRPr kumimoji="0" lang="en-US" sz="1050" b="0" i="0" u="none" strike="noStrike" kern="1200" cap="none" spc="0" normalizeH="0" baseline="0" noProof="0" dirty="0">
              <a:ln>
                <a:noFill/>
              </a:ln>
              <a:solidFill>
                <a:prstClr val="black"/>
              </a:solidFill>
              <a:effectLst/>
              <a:uLnTx/>
              <a:uFillTx/>
              <a:latin typeface="Segoe UI"/>
              <a:ea typeface="+mn-ea"/>
              <a:cs typeface="Segoe UI"/>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xt, letter&#10;&#10;Description automatically generated">
            <a:extLst>
              <a:ext uri="{FF2B5EF4-FFF2-40B4-BE49-F238E27FC236}">
                <a16:creationId xmlns:a16="http://schemas.microsoft.com/office/drawing/2014/main" id="{5549D60A-EC4B-49B7-B17B-A069A5ADA2E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3779" y="457200"/>
            <a:ext cx="4445578" cy="5753100"/>
          </a:xfrm>
          <a:prstGeom prst="rect">
            <a:avLst/>
          </a:prstGeom>
          <a:ln w="6350">
            <a:solidFill>
              <a:schemeClr val="tx1"/>
            </a:solidFill>
          </a:ln>
        </p:spPr>
      </p:pic>
      <p:graphicFrame>
        <p:nvGraphicFramePr>
          <p:cNvPr id="42" name="object 42"/>
          <p:cNvGraphicFramePr>
            <a:graphicFrameLocks noGrp="1"/>
          </p:cNvGraphicFramePr>
          <p:nvPr>
            <p:extLst>
              <p:ext uri="{D42A27DB-BD31-4B8C-83A1-F6EECF244321}">
                <p14:modId xmlns:p14="http://schemas.microsoft.com/office/powerpoint/2010/main" val="2354637336"/>
              </p:ext>
            </p:extLst>
          </p:nvPr>
        </p:nvGraphicFramePr>
        <p:xfrm>
          <a:off x="5207036" y="1447137"/>
          <a:ext cx="3732529" cy="2386678"/>
        </p:xfrm>
        <a:graphic>
          <a:graphicData uri="http://schemas.openxmlformats.org/drawingml/2006/table">
            <a:tbl>
              <a:tblPr firstRow="1" bandRow="1">
                <a:tableStyleId>{2D5ABB26-0587-4C30-8999-92F81FD0307C}</a:tableStyleId>
              </a:tblPr>
              <a:tblGrid>
                <a:gridCol w="990117">
                  <a:extLst>
                    <a:ext uri="{9D8B030D-6E8A-4147-A177-3AD203B41FA5}">
                      <a16:colId xmlns:a16="http://schemas.microsoft.com/office/drawing/2014/main" val="20000"/>
                    </a:ext>
                  </a:extLst>
                </a:gridCol>
                <a:gridCol w="1041567">
                  <a:extLst>
                    <a:ext uri="{9D8B030D-6E8A-4147-A177-3AD203B41FA5}">
                      <a16:colId xmlns:a16="http://schemas.microsoft.com/office/drawing/2014/main" val="20001"/>
                    </a:ext>
                  </a:extLst>
                </a:gridCol>
                <a:gridCol w="1064300">
                  <a:extLst>
                    <a:ext uri="{9D8B030D-6E8A-4147-A177-3AD203B41FA5}">
                      <a16:colId xmlns:a16="http://schemas.microsoft.com/office/drawing/2014/main" val="20002"/>
                    </a:ext>
                  </a:extLst>
                </a:gridCol>
                <a:gridCol w="636545">
                  <a:extLst>
                    <a:ext uri="{9D8B030D-6E8A-4147-A177-3AD203B41FA5}">
                      <a16:colId xmlns:a16="http://schemas.microsoft.com/office/drawing/2014/main" val="20003"/>
                    </a:ext>
                  </a:extLst>
                </a:gridCol>
              </a:tblGrid>
              <a:tr h="558514">
                <a:tc gridSpan="4">
                  <a:txBody>
                    <a:bodyPr/>
                    <a:lstStyle/>
                    <a:p>
                      <a:pPr marL="90805" marR="0" lvl="0" indent="0" algn="ctr" defTabSz="914400" rtl="0" eaLnBrk="1" fontAlgn="auto" latinLnBrk="0" hangingPunct="1">
                        <a:lnSpc>
                          <a:spcPct val="100000"/>
                        </a:lnSpc>
                        <a:spcBef>
                          <a:spcPts val="330"/>
                        </a:spcBef>
                        <a:spcAft>
                          <a:spcPts val="0"/>
                        </a:spcAft>
                        <a:buClrTx/>
                        <a:buSzTx/>
                        <a:buFontTx/>
                        <a:buNone/>
                        <a:tabLst/>
                        <a:defRPr/>
                      </a:pPr>
                      <a:r>
                        <a:rPr lang="en-US" sz="1000" b="1" spc="-5" dirty="0">
                          <a:solidFill>
                            <a:srgbClr val="FFFFFF"/>
                          </a:solidFill>
                          <a:latin typeface="Segoe UI"/>
                          <a:cs typeface="Segoe UI"/>
                        </a:rPr>
                        <a:t>Patients</a:t>
                      </a:r>
                      <a:r>
                        <a:rPr lang="en-US" sz="1000" b="1" dirty="0">
                          <a:solidFill>
                            <a:srgbClr val="FFFFFF"/>
                          </a:solidFill>
                          <a:latin typeface="Segoe UI"/>
                          <a:cs typeface="Segoe UI"/>
                        </a:rPr>
                        <a:t> </a:t>
                      </a:r>
                      <a:r>
                        <a:rPr lang="en-US" sz="1000" b="1" spc="-10" dirty="0">
                          <a:solidFill>
                            <a:srgbClr val="FFFFFF"/>
                          </a:solidFill>
                          <a:latin typeface="Segoe UI"/>
                          <a:cs typeface="Segoe UI"/>
                        </a:rPr>
                        <a:t>Reporting</a:t>
                      </a:r>
                      <a:r>
                        <a:rPr lang="en-US" sz="1000" b="1" spc="15" dirty="0">
                          <a:solidFill>
                            <a:srgbClr val="FFFFFF"/>
                          </a:solidFill>
                          <a:latin typeface="Segoe UI"/>
                          <a:cs typeface="Segoe UI"/>
                        </a:rPr>
                        <a:t> </a:t>
                      </a:r>
                      <a:r>
                        <a:rPr lang="en-US" sz="1000" b="1" spc="-5" dirty="0">
                          <a:solidFill>
                            <a:srgbClr val="FFFFFF"/>
                          </a:solidFill>
                          <a:latin typeface="Segoe UI"/>
                          <a:cs typeface="Segoe UI"/>
                        </a:rPr>
                        <a:t>No</a:t>
                      </a:r>
                      <a:r>
                        <a:rPr lang="en-US" sz="1000" b="1" dirty="0">
                          <a:solidFill>
                            <a:srgbClr val="FFFFFF"/>
                          </a:solidFill>
                          <a:latin typeface="Segoe UI"/>
                          <a:cs typeface="Segoe UI"/>
                        </a:rPr>
                        <a:t> </a:t>
                      </a:r>
                      <a:r>
                        <a:rPr lang="en-US" sz="1000" b="1" spc="-5" dirty="0">
                          <a:solidFill>
                            <a:srgbClr val="FFFFFF"/>
                          </a:solidFill>
                          <a:latin typeface="Segoe UI"/>
                          <a:cs typeface="Segoe UI"/>
                        </a:rPr>
                        <a:t>Convulsive</a:t>
                      </a:r>
                      <a:r>
                        <a:rPr lang="en-US" sz="1000" b="1" spc="-15" dirty="0">
                          <a:solidFill>
                            <a:srgbClr val="FFFFFF"/>
                          </a:solidFill>
                          <a:latin typeface="Segoe UI"/>
                          <a:cs typeface="Segoe UI"/>
                        </a:rPr>
                        <a:t> </a:t>
                      </a:r>
                      <a:r>
                        <a:rPr lang="en-US" sz="1000" b="1" spc="-5" dirty="0">
                          <a:solidFill>
                            <a:srgbClr val="FFFFFF"/>
                          </a:solidFill>
                          <a:latin typeface="Segoe UI"/>
                          <a:cs typeface="Segoe UI"/>
                        </a:rPr>
                        <a:t>Seizures During </a:t>
                      </a:r>
                      <a:br>
                        <a:rPr lang="en-US" sz="1000" b="1" spc="-5" dirty="0">
                          <a:solidFill>
                            <a:srgbClr val="FFFFFF"/>
                          </a:solidFill>
                          <a:latin typeface="Segoe UI"/>
                          <a:cs typeface="Segoe UI"/>
                        </a:rPr>
                      </a:br>
                      <a:r>
                        <a:rPr lang="en-US" sz="1000" b="1" spc="-10" dirty="0">
                          <a:solidFill>
                            <a:srgbClr val="FFFFFF"/>
                          </a:solidFill>
                          <a:latin typeface="Segoe UI"/>
                          <a:cs typeface="Segoe UI"/>
                        </a:rPr>
                        <a:t>the</a:t>
                      </a:r>
                      <a:r>
                        <a:rPr lang="en-US" sz="1000" b="1" dirty="0">
                          <a:solidFill>
                            <a:srgbClr val="FFFFFF"/>
                          </a:solidFill>
                          <a:latin typeface="Segoe UI"/>
                          <a:cs typeface="Segoe UI"/>
                        </a:rPr>
                        <a:t> </a:t>
                      </a:r>
                      <a:r>
                        <a:rPr lang="en-US" sz="1000" b="1" spc="-5" dirty="0">
                          <a:solidFill>
                            <a:srgbClr val="FFFFFF"/>
                          </a:solidFill>
                          <a:latin typeface="Segoe UI"/>
                          <a:cs typeface="Segoe UI"/>
                        </a:rPr>
                        <a:t>Treatment</a:t>
                      </a:r>
                      <a:r>
                        <a:rPr lang="en-US" sz="1000" b="1" spc="-10" dirty="0">
                          <a:solidFill>
                            <a:srgbClr val="FFFFFF"/>
                          </a:solidFill>
                          <a:latin typeface="Segoe UI"/>
                          <a:cs typeface="Segoe UI"/>
                        </a:rPr>
                        <a:t> </a:t>
                      </a:r>
                      <a:r>
                        <a:rPr lang="en-US" sz="1000" b="1" spc="-5" dirty="0">
                          <a:solidFill>
                            <a:srgbClr val="FFFFFF"/>
                          </a:solidFill>
                          <a:latin typeface="Segoe UI"/>
                          <a:cs typeface="Segoe UI"/>
                        </a:rPr>
                        <a:t>Periods</a:t>
                      </a:r>
                      <a:r>
                        <a:rPr lang="en-US" sz="1000" b="1" spc="15" dirty="0">
                          <a:solidFill>
                            <a:srgbClr val="FFFFFF"/>
                          </a:solidFill>
                          <a:latin typeface="Segoe UI"/>
                          <a:cs typeface="Segoe UI"/>
                        </a:rPr>
                        <a:t> </a:t>
                      </a:r>
                      <a:r>
                        <a:rPr lang="en-US" sz="1000" b="1" spc="-5" dirty="0">
                          <a:solidFill>
                            <a:srgbClr val="FFFFFF"/>
                          </a:solidFill>
                          <a:latin typeface="Segoe UI"/>
                          <a:cs typeface="Segoe UI"/>
                        </a:rPr>
                        <a:t>of </a:t>
                      </a:r>
                      <a:r>
                        <a:rPr lang="en-US" sz="1000" b="1" spc="-10" dirty="0">
                          <a:solidFill>
                            <a:srgbClr val="FFFFFF"/>
                          </a:solidFill>
                          <a:latin typeface="Segoe UI"/>
                          <a:cs typeface="Segoe UI"/>
                        </a:rPr>
                        <a:t>Study</a:t>
                      </a:r>
                      <a:r>
                        <a:rPr lang="en-US" sz="1000" b="1" spc="10" dirty="0">
                          <a:solidFill>
                            <a:srgbClr val="FFFFFF"/>
                          </a:solidFill>
                          <a:latin typeface="Segoe UI"/>
                          <a:cs typeface="Segoe UI"/>
                        </a:rPr>
                        <a:t> </a:t>
                      </a:r>
                      <a:r>
                        <a:rPr lang="en-US" sz="1000" b="1" spc="-5" dirty="0">
                          <a:solidFill>
                            <a:srgbClr val="FFFFFF"/>
                          </a:solidFill>
                          <a:latin typeface="Segoe UI"/>
                          <a:cs typeface="Segoe UI"/>
                        </a:rPr>
                        <a:t>1</a:t>
                      </a:r>
                      <a:r>
                        <a:rPr lang="en-US" sz="1000" b="1" dirty="0">
                          <a:solidFill>
                            <a:srgbClr val="FFFFFF"/>
                          </a:solidFill>
                          <a:latin typeface="Segoe UI"/>
                          <a:cs typeface="Segoe UI"/>
                        </a:rPr>
                        <a:t> </a:t>
                      </a:r>
                      <a:r>
                        <a:rPr lang="en-US" sz="1000" b="1" spc="-5" dirty="0">
                          <a:solidFill>
                            <a:srgbClr val="FFFFFF"/>
                          </a:solidFill>
                          <a:latin typeface="Segoe UI"/>
                          <a:cs typeface="Segoe UI"/>
                        </a:rPr>
                        <a:t>(14</a:t>
                      </a:r>
                      <a:r>
                        <a:rPr lang="en-US" sz="1000" b="1" dirty="0">
                          <a:solidFill>
                            <a:srgbClr val="FFFFFF"/>
                          </a:solidFill>
                          <a:latin typeface="Segoe UI"/>
                          <a:cs typeface="Segoe UI"/>
                        </a:rPr>
                        <a:t> </a:t>
                      </a:r>
                      <a:r>
                        <a:rPr lang="en-US" sz="1000" b="1" spc="-5" dirty="0">
                          <a:solidFill>
                            <a:srgbClr val="FFFFFF"/>
                          </a:solidFill>
                          <a:latin typeface="Segoe UI"/>
                          <a:cs typeface="Segoe UI"/>
                        </a:rPr>
                        <a:t>Weeks) and</a:t>
                      </a:r>
                      <a:r>
                        <a:rPr lang="en-US" sz="1000" b="1" spc="5" dirty="0">
                          <a:solidFill>
                            <a:srgbClr val="FFFFFF"/>
                          </a:solidFill>
                          <a:latin typeface="Segoe UI"/>
                          <a:cs typeface="Segoe UI"/>
                        </a:rPr>
                        <a:t> </a:t>
                      </a:r>
                      <a:br>
                        <a:rPr lang="en-US" sz="1000" b="1" spc="5" dirty="0">
                          <a:solidFill>
                            <a:srgbClr val="FFFFFF"/>
                          </a:solidFill>
                          <a:latin typeface="Segoe UI"/>
                          <a:cs typeface="Segoe UI"/>
                        </a:rPr>
                      </a:br>
                      <a:r>
                        <a:rPr lang="en-US" sz="1000" b="1" spc="-10" dirty="0">
                          <a:solidFill>
                            <a:srgbClr val="FFFFFF"/>
                          </a:solidFill>
                          <a:latin typeface="Segoe UI"/>
                          <a:cs typeface="Segoe UI"/>
                        </a:rPr>
                        <a:t>Study</a:t>
                      </a:r>
                      <a:r>
                        <a:rPr lang="en-US" sz="1000" b="1" spc="15" dirty="0">
                          <a:solidFill>
                            <a:srgbClr val="FFFFFF"/>
                          </a:solidFill>
                          <a:latin typeface="Segoe UI"/>
                          <a:cs typeface="Segoe UI"/>
                        </a:rPr>
                        <a:t> </a:t>
                      </a:r>
                      <a:r>
                        <a:rPr lang="en-US" sz="1000" b="1" spc="-5" dirty="0">
                          <a:solidFill>
                            <a:srgbClr val="FFFFFF"/>
                          </a:solidFill>
                          <a:latin typeface="Segoe UI"/>
                          <a:cs typeface="Segoe UI"/>
                        </a:rPr>
                        <a:t>2</a:t>
                      </a:r>
                      <a:r>
                        <a:rPr lang="en-US" sz="1000" b="1" dirty="0">
                          <a:solidFill>
                            <a:srgbClr val="FFFFFF"/>
                          </a:solidFill>
                          <a:latin typeface="Segoe UI"/>
                          <a:cs typeface="Segoe UI"/>
                        </a:rPr>
                        <a:t> </a:t>
                      </a:r>
                      <a:r>
                        <a:rPr lang="en-US" sz="1000" b="1" spc="-5" dirty="0">
                          <a:solidFill>
                            <a:srgbClr val="FFFFFF"/>
                          </a:solidFill>
                          <a:latin typeface="Segoe UI"/>
                          <a:cs typeface="Segoe UI"/>
                        </a:rPr>
                        <a:t>(15 weeks)</a:t>
                      </a:r>
                      <a:endParaRPr lang="en-US" sz="1000" dirty="0">
                        <a:latin typeface="Segoe UI"/>
                        <a:cs typeface="Segoe UI"/>
                      </a:endParaRPr>
                    </a:p>
                  </a:txBody>
                  <a:tcPr marL="0" marR="0" marT="4191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460968"/>
                    </a:solidFill>
                  </a:tcPr>
                </a:tc>
                <a:tc hMerge="1">
                  <a:txBody>
                    <a:bodyPr/>
                    <a:lstStyle/>
                    <a:p>
                      <a:pPr marL="109855">
                        <a:lnSpc>
                          <a:spcPct val="100000"/>
                        </a:lnSpc>
                      </a:pPr>
                      <a:endParaRPr sz="1000" dirty="0">
                        <a:latin typeface="Segoe UI"/>
                        <a:cs typeface="Segoe UI"/>
                      </a:endParaRPr>
                    </a:p>
                  </a:txBody>
                  <a:tcPr marL="0" marR="0" marT="4191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7B5D1"/>
                    </a:solidFill>
                  </a:tcPr>
                </a:tc>
                <a:tc hMerge="1">
                  <a:txBody>
                    <a:bodyPr/>
                    <a:lstStyle/>
                    <a:p>
                      <a:pPr marL="121920">
                        <a:lnSpc>
                          <a:spcPct val="100000"/>
                        </a:lnSpc>
                      </a:pPr>
                      <a:endParaRPr sz="1000">
                        <a:latin typeface="Segoe UI"/>
                        <a:cs typeface="Segoe UI"/>
                      </a:endParaRPr>
                    </a:p>
                  </a:txBody>
                  <a:tcPr marL="0" marR="0" marT="4191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7B5D1"/>
                    </a:solidFill>
                  </a:tcPr>
                </a:tc>
                <a:tc hMerge="1">
                  <a:txBody>
                    <a:bodyPr/>
                    <a:lstStyle/>
                    <a:p>
                      <a:pPr algn="ctr">
                        <a:lnSpc>
                          <a:spcPct val="100000"/>
                        </a:lnSpc>
                        <a:spcBef>
                          <a:spcPts val="330"/>
                        </a:spcBef>
                      </a:pPr>
                      <a:endParaRPr sz="1000" dirty="0">
                        <a:latin typeface="Segoe UI"/>
                        <a:cs typeface="Segoe UI"/>
                      </a:endParaRPr>
                    </a:p>
                  </a:txBody>
                  <a:tcPr marL="0" marR="0" marT="41910" marB="0">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7B5D1"/>
                    </a:solidFill>
                  </a:tcPr>
                </a:tc>
                <a:extLst>
                  <a:ext uri="{0D108BD9-81ED-4DB2-BD59-A6C34878D82A}">
                    <a16:rowId xmlns:a16="http://schemas.microsoft.com/office/drawing/2014/main" val="1889130955"/>
                  </a:ext>
                </a:extLst>
              </a:tr>
              <a:tr h="396240">
                <a:tc>
                  <a:txBody>
                    <a:bodyPr/>
                    <a:lstStyle/>
                    <a:p>
                      <a:pPr marL="90805">
                        <a:lnSpc>
                          <a:spcPct val="100000"/>
                        </a:lnSpc>
                        <a:spcBef>
                          <a:spcPts val="330"/>
                        </a:spcBef>
                      </a:pPr>
                      <a:endParaRPr sz="1000" dirty="0">
                        <a:latin typeface="Segoe UI"/>
                        <a:cs typeface="Segoe UI"/>
                      </a:endParaRPr>
                    </a:p>
                  </a:txBody>
                  <a:tcPr marL="0" marR="0" marT="41910" marB="0">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7B5D1"/>
                    </a:solidFill>
                  </a:tcPr>
                </a:tc>
                <a:tc>
                  <a:txBody>
                    <a:bodyPr/>
                    <a:lstStyle/>
                    <a:p>
                      <a:pPr marL="263525">
                        <a:lnSpc>
                          <a:spcPct val="100000"/>
                        </a:lnSpc>
                        <a:spcBef>
                          <a:spcPts val="330"/>
                        </a:spcBef>
                      </a:pPr>
                      <a:r>
                        <a:rPr sz="1000" b="1" spc="-5" dirty="0">
                          <a:latin typeface="Segoe UI"/>
                          <a:cs typeface="Segoe UI"/>
                        </a:rPr>
                        <a:t>FINTEPLA</a:t>
                      </a:r>
                      <a:endParaRPr sz="1000" dirty="0">
                        <a:latin typeface="Segoe UI"/>
                        <a:cs typeface="Segoe UI"/>
                      </a:endParaRPr>
                    </a:p>
                    <a:p>
                      <a:pPr marL="109855">
                        <a:lnSpc>
                          <a:spcPct val="100000"/>
                        </a:lnSpc>
                      </a:pPr>
                      <a:r>
                        <a:rPr sz="1000" b="1" spc="-10" dirty="0">
                          <a:latin typeface="Segoe UI"/>
                          <a:cs typeface="Segoe UI"/>
                        </a:rPr>
                        <a:t>0.7</a:t>
                      </a:r>
                      <a:r>
                        <a:rPr sz="1000" b="1" spc="-15" dirty="0">
                          <a:latin typeface="Segoe UI"/>
                          <a:cs typeface="Segoe UI"/>
                        </a:rPr>
                        <a:t> </a:t>
                      </a:r>
                      <a:r>
                        <a:rPr sz="1000" b="1" spc="-10" dirty="0">
                          <a:latin typeface="Segoe UI"/>
                          <a:cs typeface="Segoe UI"/>
                        </a:rPr>
                        <a:t>mg/kg/day</a:t>
                      </a:r>
                      <a:endParaRPr sz="1000" dirty="0">
                        <a:latin typeface="Segoe UI"/>
                        <a:cs typeface="Segoe UI"/>
                      </a:endParaRPr>
                    </a:p>
                  </a:txBody>
                  <a:tcPr marL="0" marR="0" marT="4191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7B5D1"/>
                    </a:solidFill>
                  </a:tcPr>
                </a:tc>
                <a:tc>
                  <a:txBody>
                    <a:bodyPr/>
                    <a:lstStyle/>
                    <a:p>
                      <a:pPr marL="275590">
                        <a:lnSpc>
                          <a:spcPct val="100000"/>
                        </a:lnSpc>
                        <a:spcBef>
                          <a:spcPts val="330"/>
                        </a:spcBef>
                      </a:pPr>
                      <a:r>
                        <a:rPr sz="1000" b="1" spc="-5" dirty="0">
                          <a:latin typeface="Segoe UI"/>
                          <a:cs typeface="Segoe UI"/>
                        </a:rPr>
                        <a:t>FINTEPLA</a:t>
                      </a:r>
                      <a:endParaRPr sz="1000">
                        <a:latin typeface="Segoe UI"/>
                        <a:cs typeface="Segoe UI"/>
                      </a:endParaRPr>
                    </a:p>
                    <a:p>
                      <a:pPr marL="121920">
                        <a:lnSpc>
                          <a:spcPct val="100000"/>
                        </a:lnSpc>
                      </a:pPr>
                      <a:r>
                        <a:rPr sz="1000" b="1" spc="-10" dirty="0">
                          <a:latin typeface="Segoe UI"/>
                          <a:cs typeface="Segoe UI"/>
                        </a:rPr>
                        <a:t>0.2</a:t>
                      </a:r>
                      <a:r>
                        <a:rPr sz="1000" b="1" spc="-15" dirty="0">
                          <a:latin typeface="Segoe UI"/>
                          <a:cs typeface="Segoe UI"/>
                        </a:rPr>
                        <a:t> </a:t>
                      </a:r>
                      <a:r>
                        <a:rPr sz="1000" b="1" spc="-10" dirty="0">
                          <a:latin typeface="Segoe UI"/>
                          <a:cs typeface="Segoe UI"/>
                        </a:rPr>
                        <a:t>mg/kg/day</a:t>
                      </a:r>
                      <a:endParaRPr sz="1000">
                        <a:latin typeface="Segoe UI"/>
                        <a:cs typeface="Segoe UI"/>
                      </a:endParaRPr>
                    </a:p>
                  </a:txBody>
                  <a:tcPr marL="0" marR="0" marT="4191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7B5D1"/>
                    </a:solidFill>
                  </a:tcPr>
                </a:tc>
                <a:tc>
                  <a:txBody>
                    <a:bodyPr/>
                    <a:lstStyle/>
                    <a:p>
                      <a:pPr algn="ctr">
                        <a:lnSpc>
                          <a:spcPct val="100000"/>
                        </a:lnSpc>
                        <a:spcBef>
                          <a:spcPts val="330"/>
                        </a:spcBef>
                      </a:pPr>
                      <a:r>
                        <a:rPr sz="1000" b="1" spc="-5" dirty="0">
                          <a:latin typeface="Segoe UI"/>
                          <a:cs typeface="Segoe UI"/>
                        </a:rPr>
                        <a:t>Placebo</a:t>
                      </a:r>
                      <a:endParaRPr sz="1000" dirty="0">
                        <a:latin typeface="Segoe UI"/>
                        <a:cs typeface="Segoe UI"/>
                      </a:endParaRPr>
                    </a:p>
                  </a:txBody>
                  <a:tcPr marL="0" marR="0" marT="41910" marB="0">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7B5D1"/>
                    </a:solidFill>
                  </a:tcPr>
                </a:tc>
                <a:extLst>
                  <a:ext uri="{0D108BD9-81ED-4DB2-BD59-A6C34878D82A}">
                    <a16:rowId xmlns:a16="http://schemas.microsoft.com/office/drawing/2014/main" val="10001"/>
                  </a:ext>
                </a:extLst>
              </a:tr>
              <a:tr h="594360">
                <a:tc>
                  <a:txBody>
                    <a:bodyPr/>
                    <a:lstStyle/>
                    <a:p>
                      <a:pPr marL="91440" marR="172085">
                        <a:lnSpc>
                          <a:spcPct val="100000"/>
                        </a:lnSpc>
                        <a:spcBef>
                          <a:spcPts val="325"/>
                        </a:spcBef>
                      </a:pPr>
                      <a:r>
                        <a:rPr sz="1000" spc="-5" dirty="0">
                          <a:latin typeface="Segoe UI"/>
                          <a:cs typeface="Segoe UI"/>
                        </a:rPr>
                        <a:t>Number </a:t>
                      </a:r>
                      <a:r>
                        <a:rPr sz="1000" dirty="0">
                          <a:latin typeface="Segoe UI"/>
                          <a:cs typeface="Segoe UI"/>
                        </a:rPr>
                        <a:t>of</a:t>
                      </a:r>
                      <a:r>
                        <a:rPr lang="en-US" sz="1000" dirty="0">
                          <a:latin typeface="Segoe UI"/>
                          <a:cs typeface="Segoe UI"/>
                        </a:rPr>
                        <a:t> </a:t>
                      </a:r>
                      <a:r>
                        <a:rPr sz="1000" spc="-5" dirty="0">
                          <a:latin typeface="Segoe UI"/>
                          <a:cs typeface="Segoe UI"/>
                        </a:rPr>
                        <a:t>patients</a:t>
                      </a:r>
                      <a:r>
                        <a:rPr lang="en-US" sz="1000" spc="-5" dirty="0">
                          <a:latin typeface="Segoe UI"/>
                          <a:cs typeface="Segoe UI"/>
                        </a:rPr>
                        <a:t> </a:t>
                      </a:r>
                      <a:r>
                        <a:rPr sz="1000" dirty="0">
                          <a:latin typeface="Segoe UI"/>
                          <a:cs typeface="Segoe UI"/>
                        </a:rPr>
                        <a:t>(</a:t>
                      </a:r>
                      <a:r>
                        <a:rPr sz="1000" spc="-5" dirty="0">
                          <a:latin typeface="Segoe UI"/>
                          <a:cs typeface="Segoe UI"/>
                        </a:rPr>
                        <a:t>per</a:t>
                      </a:r>
                      <a:r>
                        <a:rPr sz="1000" spc="-10" dirty="0">
                          <a:latin typeface="Segoe UI"/>
                          <a:cs typeface="Segoe UI"/>
                        </a:rPr>
                        <a:t>c</a:t>
                      </a:r>
                      <a:r>
                        <a:rPr sz="1000" spc="-5" dirty="0">
                          <a:latin typeface="Segoe UI"/>
                          <a:cs typeface="Segoe UI"/>
                        </a:rPr>
                        <a:t>ent</a:t>
                      </a:r>
                      <a:r>
                        <a:rPr sz="1000" dirty="0">
                          <a:latin typeface="Segoe UI"/>
                          <a:cs typeface="Segoe UI"/>
                        </a:rPr>
                        <a:t>a</a:t>
                      </a:r>
                      <a:r>
                        <a:rPr sz="1000" spc="-5" dirty="0">
                          <a:latin typeface="Segoe UI"/>
                          <a:cs typeface="Segoe UI"/>
                        </a:rPr>
                        <a:t>ge)</a:t>
                      </a:r>
                      <a:endParaRPr sz="1000" dirty="0">
                        <a:latin typeface="Segoe UI"/>
                        <a:cs typeface="Segoe UI"/>
                      </a:endParaRPr>
                    </a:p>
                  </a:txBody>
                  <a:tcPr marL="0" marR="0" marT="41275" marB="0">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1F2F1"/>
                    </a:solidFill>
                  </a:tcPr>
                </a:tc>
                <a:tc>
                  <a:txBody>
                    <a:bodyPr/>
                    <a:lstStyle/>
                    <a:p>
                      <a:pPr algn="ctr">
                        <a:lnSpc>
                          <a:spcPct val="100000"/>
                        </a:lnSpc>
                        <a:spcBef>
                          <a:spcPts val="330"/>
                        </a:spcBef>
                      </a:pPr>
                      <a:r>
                        <a:rPr sz="1000" dirty="0">
                          <a:latin typeface="Segoe UI"/>
                          <a:cs typeface="Segoe UI"/>
                        </a:rPr>
                        <a:t>3</a:t>
                      </a:r>
                      <a:r>
                        <a:rPr sz="1000" spc="-40" dirty="0">
                          <a:latin typeface="Segoe UI"/>
                          <a:cs typeface="Segoe UI"/>
                        </a:rPr>
                        <a:t> </a:t>
                      </a:r>
                      <a:r>
                        <a:rPr sz="1000" dirty="0">
                          <a:latin typeface="Segoe UI"/>
                          <a:cs typeface="Segoe UI"/>
                        </a:rPr>
                        <a:t>of</a:t>
                      </a:r>
                      <a:r>
                        <a:rPr sz="1000" spc="-30" dirty="0">
                          <a:latin typeface="Segoe UI"/>
                          <a:cs typeface="Segoe UI"/>
                        </a:rPr>
                        <a:t> </a:t>
                      </a:r>
                      <a:r>
                        <a:rPr sz="1000" dirty="0">
                          <a:latin typeface="Segoe UI"/>
                          <a:cs typeface="Segoe UI"/>
                        </a:rPr>
                        <a:t>40</a:t>
                      </a:r>
                    </a:p>
                    <a:p>
                      <a:pPr algn="ctr">
                        <a:lnSpc>
                          <a:spcPct val="100000"/>
                        </a:lnSpc>
                      </a:pPr>
                      <a:r>
                        <a:rPr sz="1000" spc="-5" dirty="0">
                          <a:latin typeface="Segoe UI"/>
                          <a:cs typeface="Segoe UI"/>
                        </a:rPr>
                        <a:t>(8%)</a:t>
                      </a:r>
                      <a:endParaRPr sz="1000" dirty="0">
                        <a:latin typeface="Segoe UI"/>
                        <a:cs typeface="Segoe UI"/>
                      </a:endParaRPr>
                    </a:p>
                  </a:txBody>
                  <a:tcPr marL="0" marR="0" marT="4191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1F2F1"/>
                    </a:solidFill>
                  </a:tcPr>
                </a:tc>
                <a:tc>
                  <a:txBody>
                    <a:bodyPr/>
                    <a:lstStyle/>
                    <a:p>
                      <a:pPr algn="ctr">
                        <a:lnSpc>
                          <a:spcPct val="100000"/>
                        </a:lnSpc>
                        <a:spcBef>
                          <a:spcPts val="330"/>
                        </a:spcBef>
                      </a:pPr>
                      <a:r>
                        <a:rPr sz="1000" dirty="0">
                          <a:latin typeface="Segoe UI"/>
                          <a:cs typeface="Segoe UI"/>
                        </a:rPr>
                        <a:t>3</a:t>
                      </a:r>
                      <a:r>
                        <a:rPr sz="1000" spc="-40" dirty="0">
                          <a:latin typeface="Segoe UI"/>
                          <a:cs typeface="Segoe UI"/>
                        </a:rPr>
                        <a:t> </a:t>
                      </a:r>
                      <a:r>
                        <a:rPr sz="1000" dirty="0">
                          <a:latin typeface="Segoe UI"/>
                          <a:cs typeface="Segoe UI"/>
                        </a:rPr>
                        <a:t>of</a:t>
                      </a:r>
                      <a:r>
                        <a:rPr sz="1000" spc="-30" dirty="0">
                          <a:latin typeface="Segoe UI"/>
                          <a:cs typeface="Segoe UI"/>
                        </a:rPr>
                        <a:t> </a:t>
                      </a:r>
                      <a:r>
                        <a:rPr sz="1000" dirty="0">
                          <a:latin typeface="Segoe UI"/>
                          <a:cs typeface="Segoe UI"/>
                        </a:rPr>
                        <a:t>38</a:t>
                      </a:r>
                    </a:p>
                    <a:p>
                      <a:pPr algn="ctr">
                        <a:lnSpc>
                          <a:spcPct val="100000"/>
                        </a:lnSpc>
                      </a:pPr>
                      <a:r>
                        <a:rPr sz="1000" spc="-5" dirty="0">
                          <a:latin typeface="Segoe UI"/>
                          <a:cs typeface="Segoe UI"/>
                        </a:rPr>
                        <a:t>(8%)</a:t>
                      </a:r>
                      <a:endParaRPr sz="1000" dirty="0">
                        <a:latin typeface="Segoe UI"/>
                        <a:cs typeface="Segoe UI"/>
                      </a:endParaRPr>
                    </a:p>
                  </a:txBody>
                  <a:tcPr marL="0" marR="0" marT="4191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1F2F1"/>
                    </a:solidFill>
                  </a:tcPr>
                </a:tc>
                <a:tc>
                  <a:txBody>
                    <a:bodyPr/>
                    <a:lstStyle/>
                    <a:p>
                      <a:pPr algn="ctr">
                        <a:lnSpc>
                          <a:spcPct val="100000"/>
                        </a:lnSpc>
                        <a:spcBef>
                          <a:spcPts val="330"/>
                        </a:spcBef>
                      </a:pPr>
                      <a:r>
                        <a:rPr sz="1000" dirty="0">
                          <a:latin typeface="Segoe UI"/>
                          <a:cs typeface="Segoe UI"/>
                        </a:rPr>
                        <a:t>0</a:t>
                      </a:r>
                    </a:p>
                  </a:txBody>
                  <a:tcPr marL="0" marR="0" marT="41910" marB="0">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1F2F1"/>
                    </a:solidFill>
                  </a:tcPr>
                </a:tc>
                <a:extLst>
                  <a:ext uri="{0D108BD9-81ED-4DB2-BD59-A6C34878D82A}">
                    <a16:rowId xmlns:a16="http://schemas.microsoft.com/office/drawing/2014/main" val="10002"/>
                  </a:ext>
                </a:extLst>
              </a:tr>
              <a:tr h="243204">
                <a:tc>
                  <a:txBody>
                    <a:bodyPr/>
                    <a:lstStyle/>
                    <a:p>
                      <a:pPr marL="91440">
                        <a:lnSpc>
                          <a:spcPct val="100000"/>
                        </a:lnSpc>
                        <a:spcBef>
                          <a:spcPts val="330"/>
                        </a:spcBef>
                      </a:pPr>
                      <a:r>
                        <a:rPr sz="1000" b="1" spc="-10" dirty="0">
                          <a:latin typeface="Segoe UI"/>
                          <a:cs typeface="Segoe UI"/>
                        </a:rPr>
                        <a:t>Study</a:t>
                      </a:r>
                      <a:r>
                        <a:rPr sz="1000" b="1" spc="-20" dirty="0">
                          <a:latin typeface="Segoe UI"/>
                          <a:cs typeface="Segoe UI"/>
                        </a:rPr>
                        <a:t> </a:t>
                      </a:r>
                      <a:r>
                        <a:rPr sz="1000" b="1" spc="-5" dirty="0">
                          <a:latin typeface="Segoe UI"/>
                          <a:cs typeface="Segoe UI"/>
                        </a:rPr>
                        <a:t>2</a:t>
                      </a:r>
                      <a:endParaRPr sz="1000">
                        <a:latin typeface="Segoe UI"/>
                        <a:cs typeface="Segoe UI"/>
                      </a:endParaRPr>
                    </a:p>
                  </a:txBody>
                  <a:tcPr marL="0" marR="0" marT="41910" marB="0">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7B5D1"/>
                    </a:solidFill>
                  </a:tcPr>
                </a:tc>
                <a:tc gridSpan="2">
                  <a:txBody>
                    <a:bodyPr/>
                    <a:lstStyle/>
                    <a:p>
                      <a:pPr marL="366395">
                        <a:lnSpc>
                          <a:spcPct val="100000"/>
                        </a:lnSpc>
                        <a:spcBef>
                          <a:spcPts val="330"/>
                        </a:spcBef>
                      </a:pPr>
                      <a:r>
                        <a:rPr sz="1000" b="1" spc="-5" dirty="0">
                          <a:latin typeface="Segoe UI"/>
                          <a:cs typeface="Segoe UI"/>
                        </a:rPr>
                        <a:t>FINTEPLA </a:t>
                      </a:r>
                      <a:r>
                        <a:rPr sz="1000" b="1" spc="-10" dirty="0">
                          <a:latin typeface="Segoe UI"/>
                          <a:cs typeface="Segoe UI"/>
                        </a:rPr>
                        <a:t>0.4</a:t>
                      </a:r>
                      <a:r>
                        <a:rPr sz="1000" b="1" spc="-5" dirty="0">
                          <a:latin typeface="Segoe UI"/>
                          <a:cs typeface="Segoe UI"/>
                        </a:rPr>
                        <a:t> </a:t>
                      </a:r>
                      <a:r>
                        <a:rPr sz="1000" b="1" spc="-10" dirty="0">
                          <a:latin typeface="Segoe UI"/>
                          <a:cs typeface="Segoe UI"/>
                        </a:rPr>
                        <a:t>mg/kg/day</a:t>
                      </a:r>
                      <a:endParaRPr sz="1000" dirty="0">
                        <a:latin typeface="Segoe UI"/>
                        <a:cs typeface="Segoe UI"/>
                      </a:endParaRPr>
                    </a:p>
                  </a:txBody>
                  <a:tcPr marL="0" marR="0" marT="4191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7B5D1"/>
                    </a:solidFill>
                  </a:tcPr>
                </a:tc>
                <a:tc hMerge="1">
                  <a:txBody>
                    <a:bodyPr/>
                    <a:lstStyle/>
                    <a:p>
                      <a:endParaRPr/>
                    </a:p>
                  </a:txBody>
                  <a:tcPr marL="0" marR="0" marT="0" marB="0"/>
                </a:tc>
                <a:tc>
                  <a:txBody>
                    <a:bodyPr/>
                    <a:lstStyle/>
                    <a:p>
                      <a:pPr algn="ctr">
                        <a:lnSpc>
                          <a:spcPct val="100000"/>
                        </a:lnSpc>
                        <a:spcBef>
                          <a:spcPts val="330"/>
                        </a:spcBef>
                      </a:pPr>
                      <a:r>
                        <a:rPr sz="1000" b="1" spc="-5" dirty="0">
                          <a:latin typeface="Segoe UI"/>
                          <a:cs typeface="Segoe UI"/>
                        </a:rPr>
                        <a:t>Placebo</a:t>
                      </a:r>
                      <a:endParaRPr sz="1000" dirty="0">
                        <a:latin typeface="Segoe UI"/>
                        <a:cs typeface="Segoe UI"/>
                      </a:endParaRPr>
                    </a:p>
                  </a:txBody>
                  <a:tcPr marL="0" marR="0" marT="41910" marB="0">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7B5D1"/>
                    </a:solidFill>
                  </a:tcPr>
                </a:tc>
                <a:extLst>
                  <a:ext uri="{0D108BD9-81ED-4DB2-BD59-A6C34878D82A}">
                    <a16:rowId xmlns:a16="http://schemas.microsoft.com/office/drawing/2014/main" val="10003"/>
                  </a:ext>
                </a:extLst>
              </a:tr>
              <a:tr h="594360">
                <a:tc>
                  <a:txBody>
                    <a:bodyPr/>
                    <a:lstStyle/>
                    <a:p>
                      <a:pPr marL="91440" marR="172085">
                        <a:lnSpc>
                          <a:spcPct val="100000"/>
                        </a:lnSpc>
                        <a:spcBef>
                          <a:spcPts val="325"/>
                        </a:spcBef>
                      </a:pPr>
                      <a:r>
                        <a:rPr sz="1000" spc="-5" dirty="0">
                          <a:latin typeface="Segoe UI"/>
                          <a:cs typeface="Segoe UI"/>
                        </a:rPr>
                        <a:t>Number </a:t>
                      </a:r>
                      <a:r>
                        <a:rPr sz="1000" dirty="0">
                          <a:latin typeface="Segoe UI"/>
                          <a:cs typeface="Segoe UI"/>
                        </a:rPr>
                        <a:t>of</a:t>
                      </a:r>
                      <a:r>
                        <a:rPr lang="en-US" sz="1000" dirty="0">
                          <a:latin typeface="Segoe UI"/>
                          <a:cs typeface="Segoe UI"/>
                        </a:rPr>
                        <a:t> </a:t>
                      </a:r>
                      <a:r>
                        <a:rPr sz="1000" spc="-5" dirty="0">
                          <a:latin typeface="Segoe UI"/>
                          <a:cs typeface="Segoe UI"/>
                        </a:rPr>
                        <a:t>patients</a:t>
                      </a:r>
                      <a:r>
                        <a:rPr lang="en-US" sz="1000" spc="-5" dirty="0">
                          <a:latin typeface="Segoe UI"/>
                          <a:cs typeface="Segoe UI"/>
                        </a:rPr>
                        <a:t> </a:t>
                      </a:r>
                      <a:r>
                        <a:rPr sz="1000" dirty="0">
                          <a:latin typeface="Segoe UI"/>
                          <a:cs typeface="Segoe UI"/>
                        </a:rPr>
                        <a:t>(</a:t>
                      </a:r>
                      <a:r>
                        <a:rPr sz="1000" spc="-5" dirty="0">
                          <a:latin typeface="Segoe UI"/>
                          <a:cs typeface="Segoe UI"/>
                        </a:rPr>
                        <a:t>per</a:t>
                      </a:r>
                      <a:r>
                        <a:rPr sz="1000" spc="-10" dirty="0">
                          <a:latin typeface="Segoe UI"/>
                          <a:cs typeface="Segoe UI"/>
                        </a:rPr>
                        <a:t>c</a:t>
                      </a:r>
                      <a:r>
                        <a:rPr sz="1000" spc="-5" dirty="0">
                          <a:latin typeface="Segoe UI"/>
                          <a:cs typeface="Segoe UI"/>
                        </a:rPr>
                        <a:t>ent</a:t>
                      </a:r>
                      <a:r>
                        <a:rPr sz="1000" dirty="0">
                          <a:latin typeface="Segoe UI"/>
                          <a:cs typeface="Segoe UI"/>
                        </a:rPr>
                        <a:t>a</a:t>
                      </a:r>
                      <a:r>
                        <a:rPr sz="1000" spc="-5" dirty="0">
                          <a:latin typeface="Segoe UI"/>
                          <a:cs typeface="Segoe UI"/>
                        </a:rPr>
                        <a:t>ge)</a:t>
                      </a:r>
                      <a:endParaRPr sz="1000" dirty="0">
                        <a:latin typeface="Segoe UI"/>
                        <a:cs typeface="Segoe UI"/>
                      </a:endParaRPr>
                    </a:p>
                  </a:txBody>
                  <a:tcPr marL="0" marR="0" marT="41275" marB="0">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1F2F1"/>
                    </a:solidFill>
                  </a:tcPr>
                </a:tc>
                <a:tc gridSpan="2">
                  <a:txBody>
                    <a:bodyPr/>
                    <a:lstStyle/>
                    <a:p>
                      <a:pPr algn="ctr">
                        <a:lnSpc>
                          <a:spcPct val="100000"/>
                        </a:lnSpc>
                        <a:spcBef>
                          <a:spcPts val="330"/>
                        </a:spcBef>
                      </a:pPr>
                      <a:r>
                        <a:rPr sz="1000" dirty="0">
                          <a:latin typeface="Segoe UI"/>
                          <a:cs typeface="Segoe UI"/>
                        </a:rPr>
                        <a:t>1</a:t>
                      </a:r>
                      <a:r>
                        <a:rPr sz="1000" spc="-40" dirty="0">
                          <a:latin typeface="Segoe UI"/>
                          <a:cs typeface="Segoe UI"/>
                        </a:rPr>
                        <a:t> </a:t>
                      </a:r>
                      <a:r>
                        <a:rPr sz="1000" dirty="0">
                          <a:latin typeface="Segoe UI"/>
                          <a:cs typeface="Segoe UI"/>
                        </a:rPr>
                        <a:t>of</a:t>
                      </a:r>
                      <a:r>
                        <a:rPr sz="1000" spc="-30" dirty="0">
                          <a:latin typeface="Segoe UI"/>
                          <a:cs typeface="Segoe UI"/>
                        </a:rPr>
                        <a:t> </a:t>
                      </a:r>
                      <a:r>
                        <a:rPr sz="1000" dirty="0">
                          <a:latin typeface="Segoe UI"/>
                          <a:cs typeface="Segoe UI"/>
                        </a:rPr>
                        <a:t>43</a:t>
                      </a:r>
                    </a:p>
                    <a:p>
                      <a:pPr algn="ctr">
                        <a:lnSpc>
                          <a:spcPct val="100000"/>
                        </a:lnSpc>
                      </a:pPr>
                      <a:r>
                        <a:rPr sz="1000" spc="-5" dirty="0">
                          <a:latin typeface="Segoe UI"/>
                          <a:cs typeface="Segoe UI"/>
                        </a:rPr>
                        <a:t>(2%)</a:t>
                      </a:r>
                      <a:endParaRPr sz="1000" dirty="0">
                        <a:latin typeface="Segoe UI"/>
                        <a:cs typeface="Segoe UI"/>
                      </a:endParaRPr>
                    </a:p>
                  </a:txBody>
                  <a:tcPr marL="0" marR="0" marT="4191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1F2F1"/>
                    </a:solidFill>
                  </a:tcPr>
                </a:tc>
                <a:tc hMerge="1">
                  <a:txBody>
                    <a:bodyPr/>
                    <a:lstStyle/>
                    <a:p>
                      <a:endParaRPr/>
                    </a:p>
                  </a:txBody>
                  <a:tcPr marL="0" marR="0" marT="0" marB="0"/>
                </a:tc>
                <a:tc>
                  <a:txBody>
                    <a:bodyPr/>
                    <a:lstStyle/>
                    <a:p>
                      <a:pPr algn="ctr">
                        <a:lnSpc>
                          <a:spcPct val="100000"/>
                        </a:lnSpc>
                        <a:spcBef>
                          <a:spcPts val="330"/>
                        </a:spcBef>
                      </a:pPr>
                      <a:r>
                        <a:rPr sz="1000" dirty="0">
                          <a:latin typeface="Segoe UI"/>
                          <a:cs typeface="Segoe UI"/>
                        </a:rPr>
                        <a:t>0</a:t>
                      </a:r>
                    </a:p>
                  </a:txBody>
                  <a:tcPr marL="0" marR="0" marT="41910" marB="0">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1F2F1"/>
                    </a:solidFill>
                  </a:tcPr>
                </a:tc>
                <a:extLst>
                  <a:ext uri="{0D108BD9-81ED-4DB2-BD59-A6C34878D82A}">
                    <a16:rowId xmlns:a16="http://schemas.microsoft.com/office/drawing/2014/main" val="10004"/>
                  </a:ext>
                </a:extLst>
              </a:tr>
            </a:tbl>
          </a:graphicData>
        </a:graphic>
      </p:graphicFrame>
      <p:sp>
        <p:nvSpPr>
          <p:cNvPr id="27" name="Content Placeholder 26">
            <a:extLst>
              <a:ext uri="{FF2B5EF4-FFF2-40B4-BE49-F238E27FC236}">
                <a16:creationId xmlns:a16="http://schemas.microsoft.com/office/drawing/2014/main" id="{CB608877-DECC-4BB5-B408-CF592BFB2CB4}"/>
              </a:ext>
            </a:extLst>
          </p:cNvPr>
          <p:cNvSpPr>
            <a:spLocks noGrp="1"/>
          </p:cNvSpPr>
          <p:nvPr>
            <p:ph idx="1"/>
          </p:nvPr>
        </p:nvSpPr>
        <p:spPr/>
        <p:txBody>
          <a:bodyPr/>
          <a:lstStyle/>
          <a:p>
            <a:r>
              <a:rPr lang="en-US" dirty="0"/>
              <a:t>Section 14 continues by discussing the proportion of patients who reported no convulsive seizures during the treatment periods of Study 1 and Study 2. These results are summarized in the following table.</a:t>
            </a:r>
          </a:p>
        </p:txBody>
      </p:sp>
      <p:sp>
        <p:nvSpPr>
          <p:cNvPr id="3" name="Slide Number Placeholder 2">
            <a:extLst>
              <a:ext uri="{FF2B5EF4-FFF2-40B4-BE49-F238E27FC236}">
                <a16:creationId xmlns:a16="http://schemas.microsoft.com/office/drawing/2014/main" id="{6C6B0E6F-DEA7-4094-92AD-227953A45112}"/>
              </a:ext>
            </a:extLst>
          </p:cNvPr>
          <p:cNvSpPr>
            <a:spLocks noGrp="1"/>
          </p:cNvSpPr>
          <p:nvPr>
            <p:ph type="sldNum" sz="quarter" idx="4"/>
          </p:nvPr>
        </p:nvSpPr>
        <p:spPr/>
        <p:txBody>
          <a:bodyPr/>
          <a:lstStyle/>
          <a:p>
            <a:fld id="{5D2F3693-3E64-EA49-9E40-0333868C2033}" type="slidenum">
              <a:rPr lang="en-US" smtClean="0"/>
              <a:pPr/>
              <a:t>77</a:t>
            </a:fld>
            <a:r>
              <a:rPr lang="en-US" dirty="0"/>
              <a:t> of 108</a:t>
            </a:r>
          </a:p>
        </p:txBody>
      </p:sp>
      <p:sp>
        <p:nvSpPr>
          <p:cNvPr id="11" name="Rectangle 10">
            <a:extLst>
              <a:ext uri="{FF2B5EF4-FFF2-40B4-BE49-F238E27FC236}">
                <a16:creationId xmlns:a16="http://schemas.microsoft.com/office/drawing/2014/main" id="{ABB31CA2-4665-41AB-AF96-D9705EB39AE9}"/>
              </a:ext>
            </a:extLst>
          </p:cNvPr>
          <p:cNvSpPr/>
          <p:nvPr/>
        </p:nvSpPr>
        <p:spPr>
          <a:xfrm>
            <a:off x="652007" y="1245948"/>
            <a:ext cx="3653185" cy="2011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1">
            <a:extLst>
              <a:ext uri="{FF2B5EF4-FFF2-40B4-BE49-F238E27FC236}">
                <a16:creationId xmlns:a16="http://schemas.microsoft.com/office/drawing/2014/main" id="{854879C4-4440-4AC0-8A6C-2230400622AA}"/>
              </a:ext>
            </a:extLst>
          </p:cNvPr>
          <p:cNvSpPr/>
          <p:nvPr/>
        </p:nvSpPr>
        <p:spPr>
          <a:xfrm>
            <a:off x="532066" y="1626938"/>
            <a:ext cx="257810" cy="257811"/>
          </a:xfrm>
          <a:custGeom>
            <a:avLst/>
            <a:gdLst/>
            <a:ahLst/>
            <a:cxnLst/>
            <a:rect l="l" t="t" r="r" b="b"/>
            <a:pathLst>
              <a:path w="257810" h="257809">
                <a:moveTo>
                  <a:pt x="128778" y="0"/>
                </a:moveTo>
                <a:lnTo>
                  <a:pt x="78652" y="10120"/>
                </a:lnTo>
                <a:lnTo>
                  <a:pt x="37719" y="37718"/>
                </a:lnTo>
                <a:lnTo>
                  <a:pt x="10120" y="78652"/>
                </a:lnTo>
                <a:lnTo>
                  <a:pt x="0" y="128777"/>
                </a:lnTo>
                <a:lnTo>
                  <a:pt x="10120" y="178903"/>
                </a:lnTo>
                <a:lnTo>
                  <a:pt x="37719" y="219836"/>
                </a:lnTo>
                <a:lnTo>
                  <a:pt x="78652" y="247435"/>
                </a:lnTo>
                <a:lnTo>
                  <a:pt x="128778" y="257555"/>
                </a:lnTo>
                <a:lnTo>
                  <a:pt x="178903" y="247435"/>
                </a:lnTo>
                <a:lnTo>
                  <a:pt x="219837" y="219836"/>
                </a:lnTo>
                <a:lnTo>
                  <a:pt x="247435" y="178903"/>
                </a:lnTo>
                <a:lnTo>
                  <a:pt x="257556" y="128777"/>
                </a:lnTo>
                <a:lnTo>
                  <a:pt x="247435" y="78652"/>
                </a:lnTo>
                <a:lnTo>
                  <a:pt x="219836" y="37718"/>
                </a:lnTo>
                <a:lnTo>
                  <a:pt x="178903" y="10120"/>
                </a:lnTo>
                <a:lnTo>
                  <a:pt x="128778" y="0"/>
                </a:lnTo>
                <a:close/>
              </a:path>
            </a:pathLst>
          </a:custGeom>
          <a:solidFill>
            <a:srgbClr val="4B8B2B"/>
          </a:solidFill>
        </p:spPr>
        <p:txBody>
          <a:bodyPr wrap="square" lIns="0" tIns="0" rIns="0" bIns="0" rtlCol="0" anchor="ctr"/>
          <a:lstStyle/>
          <a:p>
            <a:pPr marL="12700" marR="0" lvl="0" indent="0" algn="ctr" defTabSz="914400" rtl="0" eaLnBrk="1" fontAlgn="auto" latinLnBrk="0" hangingPunct="1">
              <a:lnSpc>
                <a:spcPct val="100000"/>
              </a:lnSpc>
              <a:spcBef>
                <a:spcPts val="105"/>
              </a:spcBef>
              <a:spcAft>
                <a:spcPts val="0"/>
              </a:spcAft>
              <a:buClrTx/>
              <a:buSzTx/>
              <a:buFontTx/>
              <a:buNone/>
              <a:tabLst/>
              <a:defRPr/>
            </a:pPr>
            <a:r>
              <a:rPr kumimoji="0" lang="en-US" sz="1050" b="1" i="0" u="none" strike="noStrike" kern="1200" cap="none" spc="0" normalizeH="0" baseline="0" noProof="0" dirty="0">
                <a:ln>
                  <a:noFill/>
                </a:ln>
                <a:solidFill>
                  <a:srgbClr val="FFFFFF"/>
                </a:solidFill>
                <a:effectLst/>
                <a:uLnTx/>
                <a:uFillTx/>
                <a:latin typeface="Segoe UI"/>
                <a:ea typeface="+mn-ea"/>
                <a:cs typeface="Segoe UI"/>
              </a:rPr>
              <a:t>1</a:t>
            </a:r>
            <a:endParaRPr kumimoji="0" lang="en-US" sz="1050" b="0" i="0" u="none" strike="noStrike" kern="1200" cap="none" spc="0" normalizeH="0" baseline="0" noProof="0" dirty="0">
              <a:ln>
                <a:noFill/>
              </a:ln>
              <a:solidFill>
                <a:prstClr val="black"/>
              </a:solidFill>
              <a:effectLst/>
              <a:uLnTx/>
              <a:uFillTx/>
              <a:latin typeface="Segoe UI"/>
              <a:ea typeface="+mn-ea"/>
              <a:cs typeface="Segoe UI"/>
            </a:endParaRPr>
          </a:p>
        </p:txBody>
      </p:sp>
      <p:sp>
        <p:nvSpPr>
          <p:cNvPr id="47" name="Green Box">
            <a:extLst>
              <a:ext uri="{FF2B5EF4-FFF2-40B4-BE49-F238E27FC236}">
                <a16:creationId xmlns:a16="http://schemas.microsoft.com/office/drawing/2014/main" id="{9F8788ED-9714-48FA-A554-FB64D446AF61}"/>
              </a:ext>
            </a:extLst>
          </p:cNvPr>
          <p:cNvSpPr txBox="1"/>
          <p:nvPr/>
        </p:nvSpPr>
        <p:spPr>
          <a:xfrm>
            <a:off x="758035" y="1626938"/>
            <a:ext cx="3433315" cy="608947"/>
          </a:xfrm>
          <a:prstGeom prst="rect">
            <a:avLst/>
          </a:prstGeom>
          <a:noFill/>
          <a:ln w="25400">
            <a:solidFill>
              <a:srgbClr val="4B8B2B"/>
            </a:solidFill>
          </a:ln>
        </p:spPr>
        <p:txBody>
          <a:bodyPr vert="horz" wrap="square" lIns="0" tIns="40640" rIns="0" bIns="0" rtlCol="0">
            <a:noAutofit/>
          </a:bodyPr>
          <a:lstStyle/>
          <a:p>
            <a:pPr>
              <a:lnSpc>
                <a:spcPct val="100000"/>
              </a:lnSpc>
              <a:spcBef>
                <a:spcPts val="320"/>
              </a:spcBef>
            </a:pPr>
            <a:endParaRPr sz="1050" dirty="0">
              <a:latin typeface="Segoe UI"/>
              <a:cs typeface="Segoe UI"/>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Content Placeholder 37">
            <a:extLst>
              <a:ext uri="{FF2B5EF4-FFF2-40B4-BE49-F238E27FC236}">
                <a16:creationId xmlns:a16="http://schemas.microsoft.com/office/drawing/2014/main" id="{09313B2A-7B47-4A6D-A9CC-401B6078857F}"/>
              </a:ext>
            </a:extLst>
          </p:cNvPr>
          <p:cNvSpPr>
            <a:spLocks noGrp="1"/>
          </p:cNvSpPr>
          <p:nvPr>
            <p:ph idx="1"/>
          </p:nvPr>
        </p:nvSpPr>
        <p:spPr/>
        <p:txBody>
          <a:bodyPr/>
          <a:lstStyle/>
          <a:p>
            <a:r>
              <a:rPr lang="en-US" dirty="0"/>
              <a:t>The FINTEPLA PI also explains that FINTEPLA was associated with a statistically significant longer interval between convulsive seizures compared to placebo in both Study 1 and Study 2.</a:t>
            </a:r>
          </a:p>
          <a:p>
            <a:r>
              <a:rPr lang="en-US" dirty="0"/>
              <a:t>Figure 3 presents the median longest seizure-free interval among patients in Study 1 and Study 2. As shown in the figure, results were statistically significantly greater for all FINTEPLA dose groups compared to placebo.</a:t>
            </a:r>
          </a:p>
        </p:txBody>
      </p:sp>
      <p:pic>
        <p:nvPicPr>
          <p:cNvPr id="41" name="Picture Placeholder 40">
            <a:extLst>
              <a:ext uri="{FF2B5EF4-FFF2-40B4-BE49-F238E27FC236}">
                <a16:creationId xmlns:a16="http://schemas.microsoft.com/office/drawing/2014/main" id="{5A01E8CC-8AA3-4545-A465-B716B42CD499}"/>
              </a:ext>
            </a:extLst>
          </p:cNvPr>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352" r="352"/>
          <a:stretch/>
        </p:blipFill>
        <p:spPr>
          <a:xfrm>
            <a:off x="328849" y="450785"/>
            <a:ext cx="4416552" cy="5756108"/>
          </a:xfrm>
        </p:spPr>
      </p:pic>
      <p:sp>
        <p:nvSpPr>
          <p:cNvPr id="42" name="Green Box">
            <a:extLst>
              <a:ext uri="{FF2B5EF4-FFF2-40B4-BE49-F238E27FC236}">
                <a16:creationId xmlns:a16="http://schemas.microsoft.com/office/drawing/2014/main" id="{272F2A26-19B6-4675-AED9-7F53789800C1}"/>
              </a:ext>
            </a:extLst>
          </p:cNvPr>
          <p:cNvSpPr txBox="1"/>
          <p:nvPr/>
        </p:nvSpPr>
        <p:spPr>
          <a:xfrm>
            <a:off x="727644" y="978976"/>
            <a:ext cx="3556121" cy="4055140"/>
          </a:xfrm>
          <a:prstGeom prst="rect">
            <a:avLst/>
          </a:prstGeom>
          <a:noFill/>
          <a:ln w="25400">
            <a:solidFill>
              <a:srgbClr val="4B8B2B"/>
            </a:solidFill>
          </a:ln>
        </p:spPr>
        <p:txBody>
          <a:bodyPr vert="horz" wrap="square" lIns="0" tIns="40640" rIns="0" bIns="0" rtlCol="0">
            <a:noAutofit/>
          </a:bodyPr>
          <a:lstStyle/>
          <a:p>
            <a:pPr>
              <a:lnSpc>
                <a:spcPct val="100000"/>
              </a:lnSpc>
              <a:spcBef>
                <a:spcPts val="320"/>
              </a:spcBef>
            </a:pPr>
            <a:endParaRPr sz="1050" dirty="0">
              <a:latin typeface="Segoe UI"/>
              <a:cs typeface="Segoe UI"/>
            </a:endParaRPr>
          </a:p>
        </p:txBody>
      </p:sp>
      <p:sp>
        <p:nvSpPr>
          <p:cNvPr id="43" name="#1">
            <a:extLst>
              <a:ext uri="{FF2B5EF4-FFF2-40B4-BE49-F238E27FC236}">
                <a16:creationId xmlns:a16="http://schemas.microsoft.com/office/drawing/2014/main" id="{58537ADD-C4FB-4B10-830D-A3C461BCBCAA}"/>
              </a:ext>
            </a:extLst>
          </p:cNvPr>
          <p:cNvSpPr/>
          <p:nvPr/>
        </p:nvSpPr>
        <p:spPr>
          <a:xfrm>
            <a:off x="588222" y="1018460"/>
            <a:ext cx="257810" cy="257810"/>
          </a:xfrm>
          <a:custGeom>
            <a:avLst/>
            <a:gdLst/>
            <a:ahLst/>
            <a:cxnLst/>
            <a:rect l="l" t="t" r="r" b="b"/>
            <a:pathLst>
              <a:path w="257810" h="257809">
                <a:moveTo>
                  <a:pt x="128778" y="0"/>
                </a:moveTo>
                <a:lnTo>
                  <a:pt x="78652" y="10120"/>
                </a:lnTo>
                <a:lnTo>
                  <a:pt x="37719" y="37718"/>
                </a:lnTo>
                <a:lnTo>
                  <a:pt x="10120" y="78652"/>
                </a:lnTo>
                <a:lnTo>
                  <a:pt x="0" y="128777"/>
                </a:lnTo>
                <a:lnTo>
                  <a:pt x="10120" y="178903"/>
                </a:lnTo>
                <a:lnTo>
                  <a:pt x="37719" y="219836"/>
                </a:lnTo>
                <a:lnTo>
                  <a:pt x="78652" y="247435"/>
                </a:lnTo>
                <a:lnTo>
                  <a:pt x="128778" y="257555"/>
                </a:lnTo>
                <a:lnTo>
                  <a:pt x="178903" y="247435"/>
                </a:lnTo>
                <a:lnTo>
                  <a:pt x="219837" y="219836"/>
                </a:lnTo>
                <a:lnTo>
                  <a:pt x="247435" y="178903"/>
                </a:lnTo>
                <a:lnTo>
                  <a:pt x="257556" y="128777"/>
                </a:lnTo>
                <a:lnTo>
                  <a:pt x="247435" y="78652"/>
                </a:lnTo>
                <a:lnTo>
                  <a:pt x="219836" y="37718"/>
                </a:lnTo>
                <a:lnTo>
                  <a:pt x="178903" y="10120"/>
                </a:lnTo>
                <a:lnTo>
                  <a:pt x="128778" y="0"/>
                </a:lnTo>
                <a:close/>
              </a:path>
            </a:pathLst>
          </a:custGeom>
          <a:solidFill>
            <a:srgbClr val="4B8B2B"/>
          </a:solidFill>
        </p:spPr>
        <p:txBody>
          <a:bodyPr wrap="square" lIns="0" tIns="0" rIns="0" bIns="0" rtlCol="0" anchor="ctr"/>
          <a:lstStyle/>
          <a:p>
            <a:pPr marL="12700" marR="0" lvl="0" indent="0" algn="ctr" defTabSz="914400" rtl="0" eaLnBrk="1" fontAlgn="auto" latinLnBrk="0" hangingPunct="1">
              <a:lnSpc>
                <a:spcPct val="100000"/>
              </a:lnSpc>
              <a:spcBef>
                <a:spcPts val="105"/>
              </a:spcBef>
              <a:spcAft>
                <a:spcPts val="0"/>
              </a:spcAft>
              <a:buClrTx/>
              <a:buSzTx/>
              <a:buFontTx/>
              <a:buNone/>
              <a:tabLst/>
              <a:defRPr/>
            </a:pPr>
            <a:r>
              <a:rPr kumimoji="0" lang="en-US" sz="1050" b="1" i="0" u="none" strike="noStrike" kern="1200" cap="none" spc="0" normalizeH="0" baseline="0" noProof="0" dirty="0">
                <a:ln>
                  <a:noFill/>
                </a:ln>
                <a:solidFill>
                  <a:srgbClr val="FFFFFF"/>
                </a:solidFill>
                <a:effectLst/>
                <a:uLnTx/>
                <a:uFillTx/>
                <a:latin typeface="Segoe UI"/>
                <a:ea typeface="+mn-ea"/>
                <a:cs typeface="Segoe UI"/>
              </a:rPr>
              <a:t>1</a:t>
            </a:r>
            <a:endParaRPr kumimoji="0" lang="en-US" sz="1050" b="0" i="0" u="none" strike="noStrike" kern="1200" cap="none" spc="0" normalizeH="0" baseline="0" noProof="0" dirty="0">
              <a:ln>
                <a:noFill/>
              </a:ln>
              <a:solidFill>
                <a:prstClr val="black"/>
              </a:solidFill>
              <a:effectLst/>
              <a:uLnTx/>
              <a:uFillTx/>
              <a:latin typeface="Segoe UI"/>
              <a:ea typeface="+mn-ea"/>
              <a:cs typeface="Segoe UI"/>
            </a:endParaRPr>
          </a:p>
        </p:txBody>
      </p:sp>
      <p:sp>
        <p:nvSpPr>
          <p:cNvPr id="3" name="Slide Number Placeholder 2">
            <a:extLst>
              <a:ext uri="{FF2B5EF4-FFF2-40B4-BE49-F238E27FC236}">
                <a16:creationId xmlns:a16="http://schemas.microsoft.com/office/drawing/2014/main" id="{B9A9D649-E467-44A5-9B04-F608184A0879}"/>
              </a:ext>
            </a:extLst>
          </p:cNvPr>
          <p:cNvSpPr>
            <a:spLocks noGrp="1"/>
          </p:cNvSpPr>
          <p:nvPr>
            <p:ph type="sldNum" sz="quarter" idx="4"/>
          </p:nvPr>
        </p:nvSpPr>
        <p:spPr/>
        <p:txBody>
          <a:bodyPr/>
          <a:lstStyle/>
          <a:p>
            <a:fld id="{5D2F3693-3E64-EA49-9E40-0333868C2033}" type="slidenum">
              <a:rPr lang="en-US" smtClean="0"/>
              <a:pPr/>
              <a:t>78</a:t>
            </a:fld>
            <a:r>
              <a:rPr lang="en-US" dirty="0"/>
              <a:t> of 108</a:t>
            </a:r>
          </a:p>
        </p:txBody>
      </p:sp>
      <p:pic>
        <p:nvPicPr>
          <p:cNvPr id="4" name="Picture 3">
            <a:extLst>
              <a:ext uri="{FF2B5EF4-FFF2-40B4-BE49-F238E27FC236}">
                <a16:creationId xmlns:a16="http://schemas.microsoft.com/office/drawing/2014/main" id="{5FCB2594-061A-4DEE-B3E0-41D5D7DF7890}"/>
              </a:ext>
            </a:extLst>
          </p:cNvPr>
          <p:cNvPicPr>
            <a:picLocks noChangeAspect="1"/>
          </p:cNvPicPr>
          <p:nvPr/>
        </p:nvPicPr>
        <p:blipFill>
          <a:blip r:embed="rId3"/>
          <a:stretch>
            <a:fillRect/>
          </a:stretch>
        </p:blipFill>
        <p:spPr>
          <a:xfrm>
            <a:off x="717127" y="542342"/>
            <a:ext cx="3702405" cy="325258"/>
          </a:xfrm>
          <a:prstGeom prst="rect">
            <a:avLst/>
          </a:prstGeom>
        </p:spPr>
      </p:pic>
    </p:spTree>
    <p:extLst>
      <p:ext uri="{BB962C8B-B14F-4D97-AF65-F5344CB8AC3E}">
        <p14:creationId xmlns:p14="http://schemas.microsoft.com/office/powerpoint/2010/main" val="203539300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Content Placeholder 28">
            <a:extLst>
              <a:ext uri="{FF2B5EF4-FFF2-40B4-BE49-F238E27FC236}">
                <a16:creationId xmlns:a16="http://schemas.microsoft.com/office/drawing/2014/main" id="{AB4715B7-4408-4185-964B-F5EFB336818E}"/>
              </a:ext>
            </a:extLst>
          </p:cNvPr>
          <p:cNvSpPr>
            <a:spLocks noGrp="1"/>
          </p:cNvSpPr>
          <p:nvPr>
            <p:ph idx="1"/>
          </p:nvPr>
        </p:nvSpPr>
        <p:spPr>
          <a:xfrm>
            <a:off x="5207037" y="544482"/>
            <a:ext cx="3734168" cy="6134992"/>
          </a:xfrm>
        </p:spPr>
        <p:txBody>
          <a:bodyPr/>
          <a:lstStyle/>
          <a:p>
            <a:r>
              <a:rPr lang="en-US" b="1" dirty="0"/>
              <a:t>Lennox-</a:t>
            </a:r>
            <a:r>
              <a:rPr lang="en-US" b="1" dirty="0" err="1"/>
              <a:t>Gastaut</a:t>
            </a:r>
            <a:r>
              <a:rPr lang="en-US" b="1" dirty="0"/>
              <a:t> Syndrome</a:t>
            </a:r>
          </a:p>
          <a:p>
            <a:pPr>
              <a:spcAft>
                <a:spcPts val="300"/>
              </a:spcAft>
            </a:pPr>
            <a:r>
              <a:rPr lang="en-US" dirty="0"/>
              <a:t>FINTEPLA Study 3 was a randomized, double-blind, placebo-controlled trial comparing 2 doses of FINTEPLA to placebo: </a:t>
            </a:r>
            <a:br>
              <a:rPr lang="en-US" dirty="0"/>
            </a:br>
            <a:r>
              <a:rPr lang="en-US" dirty="0"/>
              <a:t>0.7 mg/kg/day and 0.2 mg/kg/day. A total of 263 patients 2 to 35 years of age participated in Study 3.</a:t>
            </a:r>
          </a:p>
          <a:p>
            <a:pPr>
              <a:spcAft>
                <a:spcPts val="300"/>
              </a:spcAft>
            </a:pPr>
            <a:r>
              <a:rPr lang="en-US" dirty="0"/>
              <a:t>Patients had a diagnosis of LGS and were inadequately controlled on ≥1 AED or other antiseizure treatment, including vagal nerve stimulation and/or ketogenic diet. Prior to enrolling in Study 3, patients had tried between 1 and 20 AEDs, with a median of 7</a:t>
            </a:r>
            <a:r>
              <a:rPr lang="en-US" spc="-5" dirty="0">
                <a:latin typeface="Segoe UI"/>
                <a:cs typeface="Segoe UI"/>
              </a:rPr>
              <a:t> prior AED failures. </a:t>
            </a:r>
            <a:endParaRPr lang="en-US" dirty="0"/>
          </a:p>
          <a:p>
            <a:r>
              <a:rPr lang="en-US" dirty="0"/>
              <a:t>The design of Study 3 included a:</a:t>
            </a:r>
          </a:p>
          <a:p>
            <a:pPr lvl="1"/>
            <a:r>
              <a:rPr lang="en-US" dirty="0"/>
              <a:t>4-week baseline period</a:t>
            </a:r>
          </a:p>
          <a:p>
            <a:pPr lvl="1"/>
            <a:r>
              <a:rPr lang="en-US" dirty="0"/>
              <a:t>2-week titration period</a:t>
            </a:r>
          </a:p>
          <a:p>
            <a:pPr lvl="1">
              <a:spcAft>
                <a:spcPts val="600"/>
              </a:spcAft>
            </a:pPr>
            <a:r>
              <a:rPr lang="en-US" dirty="0"/>
              <a:t>12-week maintenance period</a:t>
            </a:r>
          </a:p>
          <a:p>
            <a:r>
              <a:rPr lang="en-US" dirty="0"/>
              <a:t>During the 4-week baseline period, patients were required </a:t>
            </a:r>
            <a:br>
              <a:rPr lang="en-US" dirty="0"/>
            </a:br>
            <a:r>
              <a:rPr lang="en-US" dirty="0"/>
              <a:t>to have ≥8 drop seizures while on stable AED therapy. </a:t>
            </a:r>
            <a:br>
              <a:rPr lang="en-US" dirty="0"/>
            </a:br>
            <a:r>
              <a:rPr lang="en-US" dirty="0"/>
              <a:t>Drop seizures included generalized tonic-</a:t>
            </a:r>
            <a:r>
              <a:rPr lang="en-US" dirty="0" err="1"/>
              <a:t>clonic</a:t>
            </a:r>
            <a:r>
              <a:rPr lang="en-US" dirty="0"/>
              <a:t> (GTC) seizures, secondarily generalized tonic-</a:t>
            </a:r>
            <a:r>
              <a:rPr lang="en-US" dirty="0" err="1"/>
              <a:t>clonic</a:t>
            </a:r>
            <a:r>
              <a:rPr lang="en-US" dirty="0"/>
              <a:t> (SGTC) seizures, tonic seizures, atonic seizures, and tonic-atonic seizures that were confirmed to result in drops by the Epilepsy Study Consortium (ESC). </a:t>
            </a:r>
          </a:p>
          <a:p>
            <a:r>
              <a:rPr lang="en-US" dirty="0"/>
              <a:t>The most common types of drop seizures that occurred across all treatment groups during the 4-week baseline period were:</a:t>
            </a:r>
          </a:p>
          <a:p>
            <a:pPr marL="112713" indent="-112713">
              <a:spcAft>
                <a:spcPts val="300"/>
              </a:spcAft>
              <a:buClr>
                <a:srgbClr val="2D953D"/>
              </a:buClr>
              <a:buFont typeface="Arial" panose="020B0604020202020204" pitchFamily="34" charset="0"/>
              <a:buChar char="•"/>
            </a:pPr>
            <a:r>
              <a:rPr lang="en-US" dirty="0"/>
              <a:t>Tonic seizures: 77%</a:t>
            </a:r>
          </a:p>
          <a:p>
            <a:pPr marL="112713" indent="-112713">
              <a:spcAft>
                <a:spcPts val="300"/>
              </a:spcAft>
              <a:buClr>
                <a:srgbClr val="2D953D"/>
              </a:buClr>
              <a:buFont typeface="Arial" panose="020B0604020202020204" pitchFamily="34" charset="0"/>
              <a:buChar char="•"/>
            </a:pPr>
            <a:r>
              <a:rPr lang="en-US" dirty="0"/>
              <a:t>GTCs: 45%</a:t>
            </a:r>
          </a:p>
          <a:p>
            <a:pPr marL="112713" indent="-112713">
              <a:spcAft>
                <a:spcPts val="300"/>
              </a:spcAft>
              <a:buClr>
                <a:srgbClr val="2D953D"/>
              </a:buClr>
              <a:buFont typeface="Arial" panose="020B0604020202020204" pitchFamily="34" charset="0"/>
              <a:buChar char="•"/>
            </a:pPr>
            <a:r>
              <a:rPr lang="en-US" dirty="0"/>
              <a:t>Atonic seizures: 38%</a:t>
            </a:r>
          </a:p>
        </p:txBody>
      </p:sp>
      <p:pic>
        <p:nvPicPr>
          <p:cNvPr id="54" name="Picture Placeholder 53">
            <a:extLst>
              <a:ext uri="{FF2B5EF4-FFF2-40B4-BE49-F238E27FC236}">
                <a16:creationId xmlns:a16="http://schemas.microsoft.com/office/drawing/2014/main" id="{7FBC0638-87C9-487D-881D-DDD7F39E6332}"/>
              </a:ext>
            </a:extLst>
          </p:cNvPr>
          <p:cNvPicPr>
            <a:picLocks noGrp="1" noChangeAspect="1"/>
          </p:cNvPicPr>
          <p:nvPr>
            <p:ph type="pic" sz="quarter" idx="13"/>
          </p:nvPr>
        </p:nvPicPr>
        <p:blipFill rotWithShape="1">
          <a:blip r:embed="rId2" cstate="print">
            <a:extLst>
              <a:ext uri="{28A0092B-C50C-407E-A947-70E740481C1C}">
                <a14:useLocalDpi xmlns:a14="http://schemas.microsoft.com/office/drawing/2010/main" val="0"/>
              </a:ext>
            </a:extLst>
          </a:blip>
          <a:srcRect l="352" t="7808" r="352" b="8612"/>
          <a:stretch/>
        </p:blipFill>
        <p:spPr>
          <a:xfrm>
            <a:off x="328849" y="1363739"/>
            <a:ext cx="4416552" cy="4810929"/>
          </a:xfrm>
          <a:ln>
            <a:noFill/>
          </a:ln>
        </p:spPr>
      </p:pic>
      <p:sp>
        <p:nvSpPr>
          <p:cNvPr id="53" name="TextBox 52">
            <a:extLst>
              <a:ext uri="{FF2B5EF4-FFF2-40B4-BE49-F238E27FC236}">
                <a16:creationId xmlns:a16="http://schemas.microsoft.com/office/drawing/2014/main" id="{EA000020-CD61-4DAB-99A6-14BE97604B8F}"/>
              </a:ext>
            </a:extLst>
          </p:cNvPr>
          <p:cNvSpPr txBox="1"/>
          <p:nvPr/>
        </p:nvSpPr>
        <p:spPr>
          <a:xfrm>
            <a:off x="7376719" y="2998611"/>
            <a:ext cx="1650150" cy="161583"/>
          </a:xfrm>
          <a:prstGeom prst="rect">
            <a:avLst/>
          </a:prstGeom>
          <a:noFill/>
        </p:spPr>
        <p:txBody>
          <a:bodyPr wrap="square" lIns="0" tIns="0" rIns="0" bIns="0" rtlCol="0">
            <a:spAutoFit/>
          </a:bodyPr>
          <a:lstStyle/>
          <a:p>
            <a:r>
              <a:rPr lang="en-US" sz="1050" spc="-5" dirty="0">
                <a:latin typeface="Segoe UI" panose="020B0502040204020203" pitchFamily="34" charset="0"/>
                <a:cs typeface="Segoe UI" panose="020B0502040204020203" pitchFamily="34" charset="0"/>
              </a:rPr>
              <a:t>14-week treatment period</a:t>
            </a:r>
            <a:endParaRPr lang="en-US" sz="1050" dirty="0"/>
          </a:p>
        </p:txBody>
      </p:sp>
      <p:grpSp>
        <p:nvGrpSpPr>
          <p:cNvPr id="78" name="Group 77">
            <a:extLst>
              <a:ext uri="{FF2B5EF4-FFF2-40B4-BE49-F238E27FC236}">
                <a16:creationId xmlns:a16="http://schemas.microsoft.com/office/drawing/2014/main" id="{483E8051-8637-49CF-B7FC-6D2D453D3348}"/>
              </a:ext>
            </a:extLst>
          </p:cNvPr>
          <p:cNvGrpSpPr/>
          <p:nvPr/>
        </p:nvGrpSpPr>
        <p:grpSpPr>
          <a:xfrm>
            <a:off x="6773767" y="2966414"/>
            <a:ext cx="565725" cy="196773"/>
            <a:chOff x="6775450" y="3743340"/>
            <a:chExt cx="565725" cy="196773"/>
          </a:xfrm>
        </p:grpSpPr>
        <p:cxnSp>
          <p:nvCxnSpPr>
            <p:cNvPr id="58" name="Connector: Elbow 57">
              <a:extLst>
                <a:ext uri="{FF2B5EF4-FFF2-40B4-BE49-F238E27FC236}">
                  <a16:creationId xmlns:a16="http://schemas.microsoft.com/office/drawing/2014/main" id="{D3817116-5982-4F6A-9DE4-085AD681EC00}"/>
                </a:ext>
              </a:extLst>
            </p:cNvPr>
            <p:cNvCxnSpPr>
              <a:cxnSpLocks/>
            </p:cNvCxnSpPr>
            <p:nvPr/>
          </p:nvCxnSpPr>
          <p:spPr>
            <a:xfrm>
              <a:off x="6775450" y="3743340"/>
              <a:ext cx="564720" cy="99328"/>
            </a:xfrm>
            <a:prstGeom prst="bentConnector3">
              <a:avLst>
                <a:gd name="adj1" fmla="val 75399"/>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Connector: Elbow 63">
              <a:extLst>
                <a:ext uri="{FF2B5EF4-FFF2-40B4-BE49-F238E27FC236}">
                  <a16:creationId xmlns:a16="http://schemas.microsoft.com/office/drawing/2014/main" id="{B1FDC190-C0C7-44DD-B466-ADCE31BA873B}"/>
                </a:ext>
              </a:extLst>
            </p:cNvPr>
            <p:cNvCxnSpPr>
              <a:cxnSpLocks/>
            </p:cNvCxnSpPr>
            <p:nvPr/>
          </p:nvCxnSpPr>
          <p:spPr>
            <a:xfrm flipV="1">
              <a:off x="7142034" y="3842669"/>
              <a:ext cx="199141" cy="97444"/>
            </a:xfrm>
            <a:prstGeom prst="bentConnector3">
              <a:avLst>
                <a:gd name="adj1" fmla="val 31186"/>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3" name="Slide Number Placeholder 2">
            <a:extLst>
              <a:ext uri="{FF2B5EF4-FFF2-40B4-BE49-F238E27FC236}">
                <a16:creationId xmlns:a16="http://schemas.microsoft.com/office/drawing/2014/main" id="{7AF7ABAE-A0B3-489D-BFEC-616EF9A97EA2}"/>
              </a:ext>
            </a:extLst>
          </p:cNvPr>
          <p:cNvSpPr>
            <a:spLocks noGrp="1"/>
          </p:cNvSpPr>
          <p:nvPr>
            <p:ph type="sldNum" sz="quarter" idx="4"/>
          </p:nvPr>
        </p:nvSpPr>
        <p:spPr/>
        <p:txBody>
          <a:bodyPr/>
          <a:lstStyle/>
          <a:p>
            <a:fld id="{5D2F3693-3E64-EA49-9E40-0333868C2033}" type="slidenum">
              <a:rPr lang="en-US" smtClean="0"/>
              <a:pPr/>
              <a:t>79</a:t>
            </a:fld>
            <a:r>
              <a:rPr lang="en-US" dirty="0"/>
              <a:t> of 108</a:t>
            </a:r>
          </a:p>
        </p:txBody>
      </p:sp>
      <p:sp>
        <p:nvSpPr>
          <p:cNvPr id="25" name="Green Box">
            <a:extLst>
              <a:ext uri="{FF2B5EF4-FFF2-40B4-BE49-F238E27FC236}">
                <a16:creationId xmlns:a16="http://schemas.microsoft.com/office/drawing/2014/main" id="{F688E9CD-5DF9-6D46-9325-C080592224A6}"/>
              </a:ext>
            </a:extLst>
          </p:cNvPr>
          <p:cNvSpPr txBox="1"/>
          <p:nvPr/>
        </p:nvSpPr>
        <p:spPr>
          <a:xfrm>
            <a:off x="5179396" y="2879457"/>
            <a:ext cx="3734169" cy="389130"/>
          </a:xfrm>
          <a:prstGeom prst="rect">
            <a:avLst/>
          </a:prstGeom>
          <a:noFill/>
          <a:ln w="12700">
            <a:solidFill>
              <a:srgbClr val="4B8B2B"/>
            </a:solidFill>
          </a:ln>
        </p:spPr>
        <p:txBody>
          <a:bodyPr vert="horz" wrap="square" lIns="0" tIns="40640" rIns="0" bIns="0" rtlCol="0">
            <a:noAutofit/>
          </a:bodyPr>
          <a:lstStyle/>
          <a:p>
            <a:pPr>
              <a:lnSpc>
                <a:spcPct val="100000"/>
              </a:lnSpc>
              <a:spcBef>
                <a:spcPts val="320"/>
              </a:spcBef>
            </a:pPr>
            <a:endParaRPr sz="1050" dirty="0">
              <a:latin typeface="Segoe UI"/>
              <a:cs typeface="Segoe UI"/>
            </a:endParaRPr>
          </a:p>
        </p:txBody>
      </p:sp>
      <p:sp>
        <p:nvSpPr>
          <p:cNvPr id="4" name="TextBox 3">
            <a:extLst>
              <a:ext uri="{FF2B5EF4-FFF2-40B4-BE49-F238E27FC236}">
                <a16:creationId xmlns:a16="http://schemas.microsoft.com/office/drawing/2014/main" id="{D45EADC4-AC6B-45C4-9A39-E50165A06903}"/>
              </a:ext>
            </a:extLst>
          </p:cNvPr>
          <p:cNvSpPr txBox="1"/>
          <p:nvPr/>
        </p:nvSpPr>
        <p:spPr>
          <a:xfrm>
            <a:off x="5231394" y="5767566"/>
            <a:ext cx="3415573" cy="577081"/>
          </a:xfrm>
          <a:prstGeom prst="rect">
            <a:avLst/>
          </a:prstGeom>
          <a:noFill/>
          <a:ln w="12700">
            <a:solidFill>
              <a:srgbClr val="4B8B2B"/>
            </a:solidFill>
          </a:ln>
        </p:spPr>
        <p:txBody>
          <a:bodyPr wrap="square" rtlCol="0">
            <a:spAutoFit/>
          </a:bodyPr>
          <a:lstStyle/>
          <a:p>
            <a:r>
              <a:rPr lang="en-US" sz="1050" dirty="0">
                <a:latin typeface="Segoe UI" panose="020B0502040204020203" pitchFamily="34" charset="0"/>
                <a:cs typeface="Segoe UI" panose="020B0502040204020203" pitchFamily="34" charset="0"/>
              </a:rPr>
              <a:t>Note that during the baseline period and throughout Study 3, patients were on a regimen of concomitant AEDs (median: 3). See next page for details.</a:t>
            </a:r>
          </a:p>
        </p:txBody>
      </p:sp>
      <p:pic>
        <p:nvPicPr>
          <p:cNvPr id="21" name="Picture Placeholder 40">
            <a:extLst>
              <a:ext uri="{FF2B5EF4-FFF2-40B4-BE49-F238E27FC236}">
                <a16:creationId xmlns:a16="http://schemas.microsoft.com/office/drawing/2014/main" id="{0348E400-E085-4211-99F5-1A43E0A0A83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52" t="80404" r="352" b="8080"/>
          <a:stretch/>
        </p:blipFill>
        <p:spPr>
          <a:xfrm>
            <a:off x="327847" y="751375"/>
            <a:ext cx="4416552" cy="662887"/>
          </a:xfrm>
          <a:prstGeom prst="rect">
            <a:avLst/>
          </a:prstGeom>
          <a:ln w="6350">
            <a:noFill/>
          </a:ln>
        </p:spPr>
      </p:pic>
      <p:sp>
        <p:nvSpPr>
          <p:cNvPr id="55" name="Green Box">
            <a:extLst>
              <a:ext uri="{FF2B5EF4-FFF2-40B4-BE49-F238E27FC236}">
                <a16:creationId xmlns:a16="http://schemas.microsoft.com/office/drawing/2014/main" id="{F14378FB-1C96-43DF-9D17-48C2106E9152}"/>
              </a:ext>
            </a:extLst>
          </p:cNvPr>
          <p:cNvSpPr txBox="1"/>
          <p:nvPr/>
        </p:nvSpPr>
        <p:spPr>
          <a:xfrm>
            <a:off x="737534" y="692382"/>
            <a:ext cx="3556121" cy="1979657"/>
          </a:xfrm>
          <a:prstGeom prst="rect">
            <a:avLst/>
          </a:prstGeom>
          <a:noFill/>
          <a:ln w="25400">
            <a:solidFill>
              <a:srgbClr val="4B8B2B"/>
            </a:solidFill>
          </a:ln>
        </p:spPr>
        <p:txBody>
          <a:bodyPr vert="horz" wrap="square" lIns="0" tIns="40640" rIns="0" bIns="0" rtlCol="0">
            <a:noAutofit/>
          </a:bodyPr>
          <a:lstStyle/>
          <a:p>
            <a:pPr>
              <a:lnSpc>
                <a:spcPct val="100000"/>
              </a:lnSpc>
              <a:spcBef>
                <a:spcPts val="320"/>
              </a:spcBef>
            </a:pPr>
            <a:endParaRPr sz="1050" dirty="0">
              <a:latin typeface="Segoe UI"/>
              <a:cs typeface="Segoe UI"/>
            </a:endParaRPr>
          </a:p>
        </p:txBody>
      </p:sp>
      <p:sp>
        <p:nvSpPr>
          <p:cNvPr id="56" name="#1">
            <a:extLst>
              <a:ext uri="{FF2B5EF4-FFF2-40B4-BE49-F238E27FC236}">
                <a16:creationId xmlns:a16="http://schemas.microsoft.com/office/drawing/2014/main" id="{BA3676FC-978A-4D8C-A700-B4DC58B1E08C}"/>
              </a:ext>
            </a:extLst>
          </p:cNvPr>
          <p:cNvSpPr/>
          <p:nvPr/>
        </p:nvSpPr>
        <p:spPr>
          <a:xfrm>
            <a:off x="563406" y="825008"/>
            <a:ext cx="257810" cy="257810"/>
          </a:xfrm>
          <a:custGeom>
            <a:avLst/>
            <a:gdLst/>
            <a:ahLst/>
            <a:cxnLst/>
            <a:rect l="l" t="t" r="r" b="b"/>
            <a:pathLst>
              <a:path w="257810" h="257809">
                <a:moveTo>
                  <a:pt x="128778" y="0"/>
                </a:moveTo>
                <a:lnTo>
                  <a:pt x="78652" y="10120"/>
                </a:lnTo>
                <a:lnTo>
                  <a:pt x="37719" y="37718"/>
                </a:lnTo>
                <a:lnTo>
                  <a:pt x="10120" y="78652"/>
                </a:lnTo>
                <a:lnTo>
                  <a:pt x="0" y="128777"/>
                </a:lnTo>
                <a:lnTo>
                  <a:pt x="10120" y="178903"/>
                </a:lnTo>
                <a:lnTo>
                  <a:pt x="37719" y="219836"/>
                </a:lnTo>
                <a:lnTo>
                  <a:pt x="78652" y="247435"/>
                </a:lnTo>
                <a:lnTo>
                  <a:pt x="128778" y="257555"/>
                </a:lnTo>
                <a:lnTo>
                  <a:pt x="178903" y="247435"/>
                </a:lnTo>
                <a:lnTo>
                  <a:pt x="219837" y="219836"/>
                </a:lnTo>
                <a:lnTo>
                  <a:pt x="247435" y="178903"/>
                </a:lnTo>
                <a:lnTo>
                  <a:pt x="257556" y="128777"/>
                </a:lnTo>
                <a:lnTo>
                  <a:pt x="247435" y="78652"/>
                </a:lnTo>
                <a:lnTo>
                  <a:pt x="219836" y="37718"/>
                </a:lnTo>
                <a:lnTo>
                  <a:pt x="178903" y="10120"/>
                </a:lnTo>
                <a:lnTo>
                  <a:pt x="128778" y="0"/>
                </a:lnTo>
                <a:close/>
              </a:path>
            </a:pathLst>
          </a:custGeom>
          <a:solidFill>
            <a:srgbClr val="4B8B2B"/>
          </a:solidFill>
        </p:spPr>
        <p:txBody>
          <a:bodyPr wrap="square" lIns="0" tIns="0" rIns="0" bIns="0" rtlCol="0" anchor="ctr"/>
          <a:lstStyle/>
          <a:p>
            <a:pPr marL="12700" marR="0" lvl="0" indent="0" algn="ctr" defTabSz="914400" rtl="0" eaLnBrk="1" fontAlgn="auto" latinLnBrk="0" hangingPunct="1">
              <a:lnSpc>
                <a:spcPct val="100000"/>
              </a:lnSpc>
              <a:spcBef>
                <a:spcPts val="105"/>
              </a:spcBef>
              <a:spcAft>
                <a:spcPts val="0"/>
              </a:spcAft>
              <a:buClrTx/>
              <a:buSzTx/>
              <a:buFontTx/>
              <a:buNone/>
              <a:tabLst/>
              <a:defRPr/>
            </a:pPr>
            <a:r>
              <a:rPr kumimoji="0" lang="en-US" sz="1050" b="1" i="0" u="none" strike="noStrike" kern="1200" cap="none" spc="0" normalizeH="0" baseline="0" noProof="0" dirty="0">
                <a:ln>
                  <a:noFill/>
                </a:ln>
                <a:solidFill>
                  <a:srgbClr val="FFFFFF"/>
                </a:solidFill>
                <a:effectLst/>
                <a:uLnTx/>
                <a:uFillTx/>
                <a:latin typeface="Segoe UI"/>
                <a:ea typeface="+mn-ea"/>
                <a:cs typeface="Segoe UI"/>
              </a:rPr>
              <a:t>1</a:t>
            </a:r>
            <a:endParaRPr kumimoji="0" lang="en-US" sz="1050" b="0" i="0" u="none" strike="noStrike" kern="1200" cap="none" spc="0" normalizeH="0" baseline="0" noProof="0" dirty="0">
              <a:ln>
                <a:noFill/>
              </a:ln>
              <a:solidFill>
                <a:prstClr val="black"/>
              </a:solidFill>
              <a:effectLst/>
              <a:uLnTx/>
              <a:uFillTx/>
              <a:latin typeface="Segoe UI"/>
              <a:ea typeface="+mn-ea"/>
              <a:cs typeface="Segoe UI"/>
            </a:endParaRPr>
          </a:p>
        </p:txBody>
      </p:sp>
      <p:sp>
        <p:nvSpPr>
          <p:cNvPr id="2" name="Rectangle 1">
            <a:extLst>
              <a:ext uri="{FF2B5EF4-FFF2-40B4-BE49-F238E27FC236}">
                <a16:creationId xmlns:a16="http://schemas.microsoft.com/office/drawing/2014/main" id="{80165D97-E941-4193-B7AB-94EB28974F3C}"/>
              </a:ext>
            </a:extLst>
          </p:cNvPr>
          <p:cNvSpPr/>
          <p:nvPr/>
        </p:nvSpPr>
        <p:spPr>
          <a:xfrm>
            <a:off x="304800" y="457200"/>
            <a:ext cx="4416552" cy="57531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1910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Picture Placeholder 55">
            <a:extLst>
              <a:ext uri="{FF2B5EF4-FFF2-40B4-BE49-F238E27FC236}">
                <a16:creationId xmlns:a16="http://schemas.microsoft.com/office/drawing/2014/main" id="{61CC16E9-E289-5E46-B596-632B86483000}"/>
              </a:ext>
            </a:extLst>
          </p:cNvPr>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233" r="233"/>
          <a:stretch/>
        </p:blipFill>
        <p:spPr>
          <a:xfrm>
            <a:off x="310193" y="470451"/>
            <a:ext cx="4417971" cy="5744191"/>
          </a:xfrm>
        </p:spPr>
      </p:pic>
      <p:sp>
        <p:nvSpPr>
          <p:cNvPr id="33" name="Green Box"/>
          <p:cNvSpPr txBox="1"/>
          <p:nvPr/>
        </p:nvSpPr>
        <p:spPr>
          <a:xfrm>
            <a:off x="727644" y="1114673"/>
            <a:ext cx="3556121" cy="1688162"/>
          </a:xfrm>
          <a:prstGeom prst="rect">
            <a:avLst/>
          </a:prstGeom>
          <a:noFill/>
          <a:ln w="25400">
            <a:solidFill>
              <a:srgbClr val="4B8B2B"/>
            </a:solidFill>
          </a:ln>
        </p:spPr>
        <p:txBody>
          <a:bodyPr vert="horz" wrap="square" lIns="0" tIns="40640" rIns="0" bIns="0" rtlCol="0">
            <a:noAutofit/>
          </a:bodyPr>
          <a:lstStyle/>
          <a:p>
            <a:pPr>
              <a:lnSpc>
                <a:spcPct val="100000"/>
              </a:lnSpc>
              <a:spcBef>
                <a:spcPts val="320"/>
              </a:spcBef>
            </a:pPr>
            <a:endParaRPr sz="1050" dirty="0">
              <a:latin typeface="Segoe UI"/>
              <a:cs typeface="Segoe UI"/>
            </a:endParaRPr>
          </a:p>
        </p:txBody>
      </p:sp>
      <p:sp>
        <p:nvSpPr>
          <p:cNvPr id="38" name="Content Placeholder 37">
            <a:extLst>
              <a:ext uri="{FF2B5EF4-FFF2-40B4-BE49-F238E27FC236}">
                <a16:creationId xmlns:a16="http://schemas.microsoft.com/office/drawing/2014/main" id="{8BBCB19D-44B5-0F4E-AD7F-D922D89EC2F4}"/>
              </a:ext>
            </a:extLst>
          </p:cNvPr>
          <p:cNvSpPr>
            <a:spLocks noGrp="1"/>
          </p:cNvSpPr>
          <p:nvPr>
            <p:ph idx="1"/>
          </p:nvPr>
        </p:nvSpPr>
        <p:spPr>
          <a:xfrm>
            <a:off x="5207036" y="544482"/>
            <a:ext cx="3706145" cy="5916198"/>
          </a:xfrm>
        </p:spPr>
        <p:txBody>
          <a:bodyPr>
            <a:noAutofit/>
          </a:bodyPr>
          <a:lstStyle/>
          <a:p>
            <a:r>
              <a:rPr lang="en-US" dirty="0"/>
              <a:t>The FINTEPLA PI contains a boxed warning regarding valvular heart disease and pulmonary arterial hypertension. It explains that echocardiogram assessments are required before, during, and after treatment with FINTEPLA. The boxed warning also explains that FINTEPLA is available only through a restricted program under a Risk Evaluation and Mitigation Strategy (REMS) called the FINTEPLA REMS.</a:t>
            </a:r>
          </a:p>
          <a:p>
            <a:pPr>
              <a:spcAft>
                <a:spcPts val="300"/>
              </a:spcAft>
            </a:pPr>
            <a:r>
              <a:rPr lang="en-US" dirty="0"/>
              <a:t>Echocardiography is a noninvasive test that uses ultrasound to visualize cardiac structures, and an echocardiogram is the graphic record produced by echocardiography. The heart contains four valves, including the:</a:t>
            </a:r>
          </a:p>
          <a:p>
            <a:pPr lvl="1"/>
            <a:r>
              <a:rPr lang="en-US" dirty="0"/>
              <a:t>Aortic valve</a:t>
            </a:r>
          </a:p>
          <a:p>
            <a:pPr lvl="1">
              <a:spcAft>
                <a:spcPts val="600"/>
              </a:spcAft>
            </a:pPr>
            <a:r>
              <a:rPr lang="en-US" dirty="0"/>
              <a:t>Mitral valve</a:t>
            </a:r>
          </a:p>
          <a:p>
            <a:pPr>
              <a:spcAft>
                <a:spcPts val="300"/>
              </a:spcAft>
            </a:pPr>
            <a:r>
              <a:rPr lang="en-US" dirty="0"/>
              <a:t>These valves open to allow blood to flow through or </a:t>
            </a:r>
            <a:br>
              <a:rPr lang="en-US" dirty="0"/>
            </a:br>
            <a:r>
              <a:rPr lang="en-US" dirty="0"/>
              <a:t>out of the heart and close to keep blood from flowing backward. When these valves do not work properly, patients may have:</a:t>
            </a:r>
          </a:p>
          <a:p>
            <a:pPr lvl="1"/>
            <a:r>
              <a:rPr lang="en-US" dirty="0"/>
              <a:t>Regurgitation, which refers to when blood leaks in the wrong direction back through the valve</a:t>
            </a:r>
          </a:p>
          <a:p>
            <a:pPr lvl="1"/>
            <a:r>
              <a:rPr lang="en-US" dirty="0"/>
              <a:t>Mitral valve prolapse, which occurs when the flaps </a:t>
            </a:r>
            <a:br>
              <a:rPr lang="en-US" dirty="0"/>
            </a:br>
            <a:r>
              <a:rPr lang="en-US" dirty="0"/>
              <a:t>of the mitral valve do not close tightly; mitral valve prolapse may result in regurgitation</a:t>
            </a:r>
          </a:p>
          <a:p>
            <a:pPr lvl="1">
              <a:spcAft>
                <a:spcPts val="600"/>
              </a:spcAft>
            </a:pPr>
            <a:r>
              <a:rPr lang="en-US" dirty="0"/>
              <a:t>Stenosis, which occurs when the valve is narrowed and does not open properly; the flaps of the valve may thicken, stiffen, or fuse together, prohibiting the valve from fully opening</a:t>
            </a:r>
          </a:p>
          <a:p>
            <a:r>
              <a:rPr lang="en-US" dirty="0"/>
              <a:t>Pulmonary arterial hypertension is a condition that occurs when small arteries throughout the lungs narrow and become thickened, resulting in increased blood pressure in the lung. It can also lead to the heart working harder and losing its ability to efficiently pump blood throughout </a:t>
            </a:r>
            <a:br>
              <a:rPr lang="en-US" dirty="0"/>
            </a:br>
            <a:r>
              <a:rPr lang="en-US" dirty="0"/>
              <a:t>the body.</a:t>
            </a:r>
          </a:p>
        </p:txBody>
      </p:sp>
      <p:sp>
        <p:nvSpPr>
          <p:cNvPr id="44" name="TextBox 43">
            <a:extLst>
              <a:ext uri="{FF2B5EF4-FFF2-40B4-BE49-F238E27FC236}">
                <a16:creationId xmlns:a16="http://schemas.microsoft.com/office/drawing/2014/main" id="{E430CC9C-0491-C240-A3B5-6E2EA95B2EC9}"/>
              </a:ext>
            </a:extLst>
          </p:cNvPr>
          <p:cNvSpPr txBox="1"/>
          <p:nvPr/>
        </p:nvSpPr>
        <p:spPr>
          <a:xfrm>
            <a:off x="6240098" y="2497131"/>
            <a:ext cx="2406869" cy="469359"/>
          </a:xfrm>
          <a:prstGeom prst="rect">
            <a:avLst/>
          </a:prstGeom>
          <a:noFill/>
        </p:spPr>
        <p:txBody>
          <a:bodyPr wrap="square" rtlCol="0">
            <a:spAutoFit/>
          </a:bodyPr>
          <a:lstStyle/>
          <a:p>
            <a:pPr marL="115888" lvl="1" indent="-107950">
              <a:spcAft>
                <a:spcPts val="300"/>
              </a:spcAft>
              <a:buClr>
                <a:srgbClr val="2D953D"/>
              </a:buClr>
              <a:buFont typeface="Arial" panose="020B0604020202020204" pitchFamily="34" charset="0"/>
              <a:buChar char="•"/>
            </a:pPr>
            <a:r>
              <a:rPr lang="en-US" sz="1100" dirty="0">
                <a:solidFill>
                  <a:prstClr val="black"/>
                </a:solidFill>
                <a:latin typeface="Segoe UI" panose="020B0502040204020203" pitchFamily="34" charset="0"/>
                <a:ea typeface="Segoe UI" panose="020B0502040204020203" pitchFamily="34" charset="0"/>
                <a:cs typeface="Segoe UI" panose="020B0502040204020203" pitchFamily="34" charset="0"/>
              </a:rPr>
              <a:t>Pulmonary valve</a:t>
            </a:r>
          </a:p>
          <a:p>
            <a:pPr marL="115888" lvl="1" indent="-107950">
              <a:spcAft>
                <a:spcPts val="300"/>
              </a:spcAft>
              <a:buClr>
                <a:srgbClr val="2D953D"/>
              </a:buClr>
              <a:buFont typeface="Arial" panose="020B0604020202020204" pitchFamily="34" charset="0"/>
              <a:buChar char="•"/>
            </a:pPr>
            <a:r>
              <a:rPr lang="en-US" sz="1100" dirty="0">
                <a:solidFill>
                  <a:prstClr val="black"/>
                </a:solidFill>
                <a:latin typeface="Segoe UI" panose="020B0502040204020203" pitchFamily="34" charset="0"/>
                <a:ea typeface="Segoe UI" panose="020B0502040204020203" pitchFamily="34" charset="0"/>
                <a:cs typeface="Segoe UI" panose="020B0502040204020203" pitchFamily="34" charset="0"/>
              </a:rPr>
              <a:t>Tricuspid valve</a:t>
            </a:r>
          </a:p>
        </p:txBody>
      </p:sp>
      <p:sp>
        <p:nvSpPr>
          <p:cNvPr id="68" name="#1">
            <a:extLst>
              <a:ext uri="{FF2B5EF4-FFF2-40B4-BE49-F238E27FC236}">
                <a16:creationId xmlns:a16="http://schemas.microsoft.com/office/drawing/2014/main" id="{A4AA9B36-CAC7-BA47-85EE-DCF1F9C050DC}"/>
              </a:ext>
            </a:extLst>
          </p:cNvPr>
          <p:cNvSpPr/>
          <p:nvPr/>
        </p:nvSpPr>
        <p:spPr>
          <a:xfrm>
            <a:off x="588222" y="1154156"/>
            <a:ext cx="257810" cy="257810"/>
          </a:xfrm>
          <a:custGeom>
            <a:avLst/>
            <a:gdLst/>
            <a:ahLst/>
            <a:cxnLst/>
            <a:rect l="l" t="t" r="r" b="b"/>
            <a:pathLst>
              <a:path w="257810" h="257809">
                <a:moveTo>
                  <a:pt x="128778" y="0"/>
                </a:moveTo>
                <a:lnTo>
                  <a:pt x="78652" y="10120"/>
                </a:lnTo>
                <a:lnTo>
                  <a:pt x="37719" y="37718"/>
                </a:lnTo>
                <a:lnTo>
                  <a:pt x="10120" y="78652"/>
                </a:lnTo>
                <a:lnTo>
                  <a:pt x="0" y="128777"/>
                </a:lnTo>
                <a:lnTo>
                  <a:pt x="10120" y="178903"/>
                </a:lnTo>
                <a:lnTo>
                  <a:pt x="37719" y="219836"/>
                </a:lnTo>
                <a:lnTo>
                  <a:pt x="78652" y="247435"/>
                </a:lnTo>
                <a:lnTo>
                  <a:pt x="128778" y="257555"/>
                </a:lnTo>
                <a:lnTo>
                  <a:pt x="178903" y="247435"/>
                </a:lnTo>
                <a:lnTo>
                  <a:pt x="219837" y="219836"/>
                </a:lnTo>
                <a:lnTo>
                  <a:pt x="247435" y="178903"/>
                </a:lnTo>
                <a:lnTo>
                  <a:pt x="257556" y="128777"/>
                </a:lnTo>
                <a:lnTo>
                  <a:pt x="247435" y="78652"/>
                </a:lnTo>
                <a:lnTo>
                  <a:pt x="219836" y="37718"/>
                </a:lnTo>
                <a:lnTo>
                  <a:pt x="178903" y="10120"/>
                </a:lnTo>
                <a:lnTo>
                  <a:pt x="128778" y="0"/>
                </a:lnTo>
                <a:close/>
              </a:path>
            </a:pathLst>
          </a:custGeom>
          <a:solidFill>
            <a:srgbClr val="4B8B2B"/>
          </a:solidFill>
        </p:spPr>
        <p:txBody>
          <a:bodyPr wrap="square" lIns="0" tIns="0" rIns="0" bIns="0" rtlCol="0" anchor="ctr"/>
          <a:lstStyle/>
          <a:p>
            <a:pPr marL="12700" marR="0" lvl="0" indent="0" algn="ctr" defTabSz="914400" rtl="0" eaLnBrk="1" fontAlgn="auto" latinLnBrk="0" hangingPunct="1">
              <a:lnSpc>
                <a:spcPct val="100000"/>
              </a:lnSpc>
              <a:spcBef>
                <a:spcPts val="105"/>
              </a:spcBef>
              <a:spcAft>
                <a:spcPts val="0"/>
              </a:spcAft>
              <a:buClrTx/>
              <a:buSzTx/>
              <a:buFontTx/>
              <a:buNone/>
              <a:tabLst/>
              <a:defRPr/>
            </a:pPr>
            <a:r>
              <a:rPr kumimoji="0" lang="en-US" sz="1050" b="1" i="0" u="none" strike="noStrike" kern="1200" cap="none" spc="0" normalizeH="0" baseline="0" noProof="0" dirty="0">
                <a:ln>
                  <a:noFill/>
                </a:ln>
                <a:solidFill>
                  <a:srgbClr val="FFFFFF"/>
                </a:solidFill>
                <a:effectLst/>
                <a:uLnTx/>
                <a:uFillTx/>
                <a:latin typeface="Segoe UI"/>
                <a:ea typeface="+mn-ea"/>
                <a:cs typeface="Segoe UI"/>
              </a:rPr>
              <a:t>1</a:t>
            </a:r>
            <a:endParaRPr kumimoji="0" lang="en-US" sz="1050" b="0" i="0" u="none" strike="noStrike" kern="1200" cap="none" spc="0" normalizeH="0" baseline="0" noProof="0" dirty="0">
              <a:ln>
                <a:noFill/>
              </a:ln>
              <a:solidFill>
                <a:prstClr val="black"/>
              </a:solidFill>
              <a:effectLst/>
              <a:uLnTx/>
              <a:uFillTx/>
              <a:latin typeface="Segoe UI"/>
              <a:ea typeface="+mn-ea"/>
              <a:cs typeface="Segoe UI"/>
            </a:endParaRPr>
          </a:p>
        </p:txBody>
      </p:sp>
      <p:sp>
        <p:nvSpPr>
          <p:cNvPr id="2" name="Slide Number Placeholder 1">
            <a:extLst>
              <a:ext uri="{FF2B5EF4-FFF2-40B4-BE49-F238E27FC236}">
                <a16:creationId xmlns:a16="http://schemas.microsoft.com/office/drawing/2014/main" id="{9273F10F-2BAB-422D-BEBC-55ED973FE6FC}"/>
              </a:ext>
            </a:extLst>
          </p:cNvPr>
          <p:cNvSpPr>
            <a:spLocks noGrp="1"/>
          </p:cNvSpPr>
          <p:nvPr>
            <p:ph type="sldNum" sz="quarter" idx="4"/>
          </p:nvPr>
        </p:nvSpPr>
        <p:spPr/>
        <p:txBody>
          <a:bodyPr/>
          <a:lstStyle/>
          <a:p>
            <a:fld id="{5D2F3693-3E64-EA49-9E40-0333868C2033}" type="slidenum">
              <a:rPr lang="en-US" smtClean="0"/>
              <a:pPr/>
              <a:t>8</a:t>
            </a:fld>
            <a:r>
              <a:rPr lang="en-US" dirty="0"/>
              <a:t> of 108</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Placeholder 53">
            <a:extLst>
              <a:ext uri="{FF2B5EF4-FFF2-40B4-BE49-F238E27FC236}">
                <a16:creationId xmlns:a16="http://schemas.microsoft.com/office/drawing/2014/main" id="{5403BFCD-A19F-4F90-AEC4-601AD737831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52" t="7808" r="352" b="8612"/>
          <a:stretch/>
        </p:blipFill>
        <p:spPr>
          <a:xfrm>
            <a:off x="328849" y="1432563"/>
            <a:ext cx="4416552" cy="4810929"/>
          </a:xfrm>
          <a:prstGeom prst="rect">
            <a:avLst/>
          </a:prstGeom>
          <a:ln w="6350">
            <a:noFill/>
          </a:ln>
        </p:spPr>
      </p:pic>
      <p:pic>
        <p:nvPicPr>
          <p:cNvPr id="17" name="Picture Placeholder 40">
            <a:extLst>
              <a:ext uri="{FF2B5EF4-FFF2-40B4-BE49-F238E27FC236}">
                <a16:creationId xmlns:a16="http://schemas.microsoft.com/office/drawing/2014/main" id="{1CF14A54-F672-4F57-9EB6-18F51B168F6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52" t="80404" r="352" b="8080"/>
          <a:stretch/>
        </p:blipFill>
        <p:spPr>
          <a:xfrm>
            <a:off x="328849" y="737437"/>
            <a:ext cx="4416552" cy="662887"/>
          </a:xfrm>
          <a:prstGeom prst="rect">
            <a:avLst/>
          </a:prstGeom>
          <a:ln w="6350">
            <a:noFill/>
          </a:ln>
        </p:spPr>
      </p:pic>
      <p:sp>
        <p:nvSpPr>
          <p:cNvPr id="29" name="Content Placeholder 28">
            <a:extLst>
              <a:ext uri="{FF2B5EF4-FFF2-40B4-BE49-F238E27FC236}">
                <a16:creationId xmlns:a16="http://schemas.microsoft.com/office/drawing/2014/main" id="{AB4715B7-4408-4185-964B-F5EFB336818E}"/>
              </a:ext>
            </a:extLst>
          </p:cNvPr>
          <p:cNvSpPr>
            <a:spLocks noGrp="1"/>
          </p:cNvSpPr>
          <p:nvPr>
            <p:ph idx="1"/>
          </p:nvPr>
        </p:nvSpPr>
        <p:spPr>
          <a:xfrm>
            <a:off x="5207036" y="544482"/>
            <a:ext cx="3691586" cy="5793256"/>
          </a:xfrm>
        </p:spPr>
        <p:txBody>
          <a:bodyPr/>
          <a:lstStyle/>
          <a:p>
            <a:pPr>
              <a:spcAft>
                <a:spcPts val="300"/>
              </a:spcAft>
            </a:pPr>
            <a:r>
              <a:rPr lang="en-US" dirty="0"/>
              <a:t>In Study 3, 99% of patients were taking between 1 </a:t>
            </a:r>
            <a:br>
              <a:rPr lang="en-US" dirty="0"/>
            </a:br>
            <a:r>
              <a:rPr lang="en-US" dirty="0"/>
              <a:t>and 4 concomitant AEDs</a:t>
            </a:r>
            <a:r>
              <a:rPr lang="en-US" sz="1100" spc="-5" dirty="0">
                <a:latin typeface="Segoe UI"/>
                <a:cs typeface="Segoe UI"/>
              </a:rPr>
              <a:t> (median 3). </a:t>
            </a:r>
            <a:r>
              <a:rPr lang="en-US" dirty="0"/>
              <a:t>The most frequently used concomitant AEDs (in at least 25% of patients) were: </a:t>
            </a:r>
          </a:p>
          <a:p>
            <a:pPr lvl="1"/>
            <a:r>
              <a:rPr lang="en-US" dirty="0"/>
              <a:t>Valproate (55.9%)</a:t>
            </a:r>
          </a:p>
          <a:p>
            <a:pPr lvl="1"/>
            <a:r>
              <a:rPr lang="en-US" dirty="0"/>
              <a:t>Clobazam (45.2%)</a:t>
            </a:r>
          </a:p>
          <a:p>
            <a:pPr lvl="1"/>
            <a:r>
              <a:rPr lang="en-US" dirty="0"/>
              <a:t>Lamotrigine (33.5%)</a:t>
            </a:r>
          </a:p>
        </p:txBody>
      </p:sp>
      <p:sp>
        <p:nvSpPr>
          <p:cNvPr id="55" name="Green Box">
            <a:extLst>
              <a:ext uri="{FF2B5EF4-FFF2-40B4-BE49-F238E27FC236}">
                <a16:creationId xmlns:a16="http://schemas.microsoft.com/office/drawing/2014/main" id="{F14378FB-1C96-43DF-9D17-48C2106E9152}"/>
              </a:ext>
            </a:extLst>
          </p:cNvPr>
          <p:cNvSpPr txBox="1"/>
          <p:nvPr/>
        </p:nvSpPr>
        <p:spPr>
          <a:xfrm>
            <a:off x="727644" y="2314659"/>
            <a:ext cx="3556121" cy="377824"/>
          </a:xfrm>
          <a:prstGeom prst="rect">
            <a:avLst/>
          </a:prstGeom>
          <a:noFill/>
          <a:ln w="25400">
            <a:solidFill>
              <a:srgbClr val="4B8B2B"/>
            </a:solidFill>
          </a:ln>
        </p:spPr>
        <p:txBody>
          <a:bodyPr vert="horz" wrap="square" lIns="0" tIns="40640" rIns="0" bIns="0" rtlCol="0">
            <a:noAutofit/>
          </a:bodyPr>
          <a:lstStyle/>
          <a:p>
            <a:pPr>
              <a:lnSpc>
                <a:spcPct val="100000"/>
              </a:lnSpc>
              <a:spcBef>
                <a:spcPts val="320"/>
              </a:spcBef>
            </a:pPr>
            <a:endParaRPr sz="1050" dirty="0">
              <a:latin typeface="Segoe UI"/>
              <a:cs typeface="Segoe UI"/>
            </a:endParaRPr>
          </a:p>
        </p:txBody>
      </p:sp>
      <p:sp>
        <p:nvSpPr>
          <p:cNvPr id="56" name="#1">
            <a:extLst>
              <a:ext uri="{FF2B5EF4-FFF2-40B4-BE49-F238E27FC236}">
                <a16:creationId xmlns:a16="http://schemas.microsoft.com/office/drawing/2014/main" id="{BA3676FC-978A-4D8C-A700-B4DC58B1E08C}"/>
              </a:ext>
            </a:extLst>
          </p:cNvPr>
          <p:cNvSpPr/>
          <p:nvPr/>
        </p:nvSpPr>
        <p:spPr>
          <a:xfrm>
            <a:off x="514616" y="2279823"/>
            <a:ext cx="257810" cy="237819"/>
          </a:xfrm>
          <a:custGeom>
            <a:avLst/>
            <a:gdLst/>
            <a:ahLst/>
            <a:cxnLst/>
            <a:rect l="l" t="t" r="r" b="b"/>
            <a:pathLst>
              <a:path w="257810" h="257809">
                <a:moveTo>
                  <a:pt x="128778" y="0"/>
                </a:moveTo>
                <a:lnTo>
                  <a:pt x="78652" y="10120"/>
                </a:lnTo>
                <a:lnTo>
                  <a:pt x="37719" y="37718"/>
                </a:lnTo>
                <a:lnTo>
                  <a:pt x="10120" y="78652"/>
                </a:lnTo>
                <a:lnTo>
                  <a:pt x="0" y="128777"/>
                </a:lnTo>
                <a:lnTo>
                  <a:pt x="10120" y="178903"/>
                </a:lnTo>
                <a:lnTo>
                  <a:pt x="37719" y="219836"/>
                </a:lnTo>
                <a:lnTo>
                  <a:pt x="78652" y="247435"/>
                </a:lnTo>
                <a:lnTo>
                  <a:pt x="128778" y="257555"/>
                </a:lnTo>
                <a:lnTo>
                  <a:pt x="178903" y="247435"/>
                </a:lnTo>
                <a:lnTo>
                  <a:pt x="219837" y="219836"/>
                </a:lnTo>
                <a:lnTo>
                  <a:pt x="247435" y="178903"/>
                </a:lnTo>
                <a:lnTo>
                  <a:pt x="257556" y="128777"/>
                </a:lnTo>
                <a:lnTo>
                  <a:pt x="247435" y="78652"/>
                </a:lnTo>
                <a:lnTo>
                  <a:pt x="219836" y="37718"/>
                </a:lnTo>
                <a:lnTo>
                  <a:pt x="178903" y="10120"/>
                </a:lnTo>
                <a:lnTo>
                  <a:pt x="128778" y="0"/>
                </a:lnTo>
                <a:close/>
              </a:path>
            </a:pathLst>
          </a:custGeom>
          <a:solidFill>
            <a:srgbClr val="4B8B2B"/>
          </a:solidFill>
        </p:spPr>
        <p:txBody>
          <a:bodyPr wrap="square" lIns="0" tIns="0" rIns="0" bIns="0" rtlCol="0" anchor="ctr"/>
          <a:lstStyle/>
          <a:p>
            <a:pPr marL="12700" marR="0" lvl="0" indent="0" algn="ctr" defTabSz="914400" rtl="0" eaLnBrk="1" fontAlgn="auto" latinLnBrk="0" hangingPunct="1">
              <a:lnSpc>
                <a:spcPct val="100000"/>
              </a:lnSpc>
              <a:spcBef>
                <a:spcPts val="105"/>
              </a:spcBef>
              <a:spcAft>
                <a:spcPts val="0"/>
              </a:spcAft>
              <a:buClrTx/>
              <a:buSzTx/>
              <a:buFontTx/>
              <a:buNone/>
              <a:tabLst/>
              <a:defRPr/>
            </a:pPr>
            <a:r>
              <a:rPr kumimoji="0" lang="en-US" sz="1050" b="1" i="0" u="none" strike="noStrike" kern="1200" cap="none" spc="0" normalizeH="0" baseline="0" noProof="0" dirty="0">
                <a:ln>
                  <a:noFill/>
                </a:ln>
                <a:solidFill>
                  <a:srgbClr val="FFFFFF"/>
                </a:solidFill>
                <a:effectLst/>
                <a:uLnTx/>
                <a:uFillTx/>
                <a:latin typeface="Segoe UI"/>
                <a:ea typeface="+mn-ea"/>
                <a:cs typeface="Segoe UI"/>
              </a:rPr>
              <a:t>1</a:t>
            </a:r>
            <a:endParaRPr kumimoji="0" lang="en-US" sz="1050" b="0" i="0" u="none" strike="noStrike" kern="1200" cap="none" spc="0" normalizeH="0" baseline="0" noProof="0" dirty="0">
              <a:ln>
                <a:noFill/>
              </a:ln>
              <a:solidFill>
                <a:prstClr val="black"/>
              </a:solidFill>
              <a:effectLst/>
              <a:uLnTx/>
              <a:uFillTx/>
              <a:latin typeface="Segoe UI"/>
              <a:ea typeface="+mn-ea"/>
              <a:cs typeface="Segoe UI"/>
            </a:endParaRPr>
          </a:p>
        </p:txBody>
      </p:sp>
      <p:sp>
        <p:nvSpPr>
          <p:cNvPr id="3" name="Slide Number Placeholder 2">
            <a:extLst>
              <a:ext uri="{FF2B5EF4-FFF2-40B4-BE49-F238E27FC236}">
                <a16:creationId xmlns:a16="http://schemas.microsoft.com/office/drawing/2014/main" id="{7AF7ABAE-A0B3-489D-BFEC-616EF9A97EA2}"/>
              </a:ext>
            </a:extLst>
          </p:cNvPr>
          <p:cNvSpPr>
            <a:spLocks noGrp="1"/>
          </p:cNvSpPr>
          <p:nvPr>
            <p:ph type="sldNum" sz="quarter" idx="4"/>
          </p:nvPr>
        </p:nvSpPr>
        <p:spPr/>
        <p:txBody>
          <a:bodyPr/>
          <a:lstStyle/>
          <a:p>
            <a:fld id="{5D2F3693-3E64-EA49-9E40-0333868C2033}" type="slidenum">
              <a:rPr lang="en-US" smtClean="0"/>
              <a:pPr/>
              <a:t>80</a:t>
            </a:fld>
            <a:r>
              <a:rPr lang="en-US" dirty="0"/>
              <a:t> of 108</a:t>
            </a:r>
          </a:p>
        </p:txBody>
      </p:sp>
      <p:sp>
        <p:nvSpPr>
          <p:cNvPr id="20" name="Content Placeholder 26">
            <a:extLst>
              <a:ext uri="{FF2B5EF4-FFF2-40B4-BE49-F238E27FC236}">
                <a16:creationId xmlns:a16="http://schemas.microsoft.com/office/drawing/2014/main" id="{1616EFC1-8AD1-4E82-B222-C0BC3A66CB17}"/>
              </a:ext>
            </a:extLst>
          </p:cNvPr>
          <p:cNvSpPr txBox="1">
            <a:spLocks/>
          </p:cNvSpPr>
          <p:nvPr/>
        </p:nvSpPr>
        <p:spPr>
          <a:xfrm>
            <a:off x="5207036" y="1940264"/>
            <a:ext cx="3653185" cy="3600798"/>
          </a:xfrm>
          <a:prstGeom prst="rect">
            <a:avLst/>
          </a:prstGeom>
        </p:spPr>
        <p:txBody>
          <a:bodyPr vert="horz" lIns="0" tIns="45720" rIns="0" bIns="4572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100" b="0" i="0" kern="120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115888" indent="-107950" algn="l" defTabSz="914400" rtl="0" eaLnBrk="1" latinLnBrk="0" hangingPunct="1">
              <a:lnSpc>
                <a:spcPct val="100000"/>
              </a:lnSpc>
              <a:spcBef>
                <a:spcPts val="0"/>
              </a:spcBef>
              <a:spcAft>
                <a:spcPts val="300"/>
              </a:spcAft>
              <a:buClr>
                <a:srgbClr val="2D953D"/>
              </a:buClr>
              <a:buFont typeface="Arial" panose="020B0604020202020204" pitchFamily="34" charset="0"/>
              <a:buChar char="•"/>
              <a:tabLst/>
              <a:defRPr sz="1100" b="0" i="0" kern="12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237744" indent="-118872"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100" b="0" i="0" kern="12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100" b="0" i="0" kern="12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100" b="0" i="0" kern="120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The primary efficacy endpoint of Study 3 was </a:t>
            </a:r>
            <a:br>
              <a:rPr lang="en-US" dirty="0"/>
            </a:br>
            <a:r>
              <a:rPr lang="en-US" dirty="0"/>
              <a:t>the change in drop seizure frequency (DSF) per 28 days between baseline and the 14-week treatment period </a:t>
            </a:r>
            <a:br>
              <a:rPr lang="en-US" dirty="0"/>
            </a:br>
            <a:r>
              <a:rPr lang="en-US" dirty="0"/>
              <a:t>with FINTEPLA 0.7 mg/kg/day vs placebo. The proportion of subjects who achieved improvement (minimally improved, much improved, or very much improved) in the Clinical Global Impression of Improvement (CGI-I), as assessed by study investigators was a secondary endpoint. </a:t>
            </a:r>
          </a:p>
        </p:txBody>
      </p:sp>
      <p:sp>
        <p:nvSpPr>
          <p:cNvPr id="21" name="Green Box">
            <a:extLst>
              <a:ext uri="{FF2B5EF4-FFF2-40B4-BE49-F238E27FC236}">
                <a16:creationId xmlns:a16="http://schemas.microsoft.com/office/drawing/2014/main" id="{32C3C502-18BE-4A93-B9F9-CCD8AF3CE36C}"/>
              </a:ext>
            </a:extLst>
          </p:cNvPr>
          <p:cNvSpPr txBox="1"/>
          <p:nvPr/>
        </p:nvSpPr>
        <p:spPr>
          <a:xfrm>
            <a:off x="727644" y="2713813"/>
            <a:ext cx="3556121" cy="533058"/>
          </a:xfrm>
          <a:prstGeom prst="rect">
            <a:avLst/>
          </a:prstGeom>
          <a:noFill/>
          <a:ln w="25400">
            <a:solidFill>
              <a:schemeClr val="bg2"/>
            </a:solidFill>
          </a:ln>
        </p:spPr>
        <p:txBody>
          <a:bodyPr vert="horz" wrap="square" lIns="0" tIns="40640" rIns="0" bIns="0" rtlCol="0">
            <a:noAutofit/>
          </a:bodyPr>
          <a:lstStyle/>
          <a:p>
            <a:pPr>
              <a:lnSpc>
                <a:spcPct val="100000"/>
              </a:lnSpc>
              <a:spcBef>
                <a:spcPts val="320"/>
              </a:spcBef>
            </a:pPr>
            <a:endParaRPr sz="1050" dirty="0">
              <a:latin typeface="Segoe UI"/>
              <a:cs typeface="Segoe UI"/>
            </a:endParaRPr>
          </a:p>
        </p:txBody>
      </p:sp>
      <p:sp>
        <p:nvSpPr>
          <p:cNvPr id="22" name="#1">
            <a:extLst>
              <a:ext uri="{FF2B5EF4-FFF2-40B4-BE49-F238E27FC236}">
                <a16:creationId xmlns:a16="http://schemas.microsoft.com/office/drawing/2014/main" id="{3B05C9C1-855A-485F-AC84-929971267B48}"/>
              </a:ext>
            </a:extLst>
          </p:cNvPr>
          <p:cNvSpPr/>
          <p:nvPr/>
        </p:nvSpPr>
        <p:spPr>
          <a:xfrm>
            <a:off x="544677" y="2692332"/>
            <a:ext cx="257810" cy="237818"/>
          </a:xfrm>
          <a:custGeom>
            <a:avLst/>
            <a:gdLst/>
            <a:ahLst/>
            <a:cxnLst/>
            <a:rect l="l" t="t" r="r" b="b"/>
            <a:pathLst>
              <a:path w="257810" h="257809">
                <a:moveTo>
                  <a:pt x="128778" y="0"/>
                </a:moveTo>
                <a:lnTo>
                  <a:pt x="78652" y="10120"/>
                </a:lnTo>
                <a:lnTo>
                  <a:pt x="37719" y="37718"/>
                </a:lnTo>
                <a:lnTo>
                  <a:pt x="10120" y="78652"/>
                </a:lnTo>
                <a:lnTo>
                  <a:pt x="0" y="128777"/>
                </a:lnTo>
                <a:lnTo>
                  <a:pt x="10120" y="178903"/>
                </a:lnTo>
                <a:lnTo>
                  <a:pt x="37719" y="219836"/>
                </a:lnTo>
                <a:lnTo>
                  <a:pt x="78652" y="247435"/>
                </a:lnTo>
                <a:lnTo>
                  <a:pt x="128778" y="257555"/>
                </a:lnTo>
                <a:lnTo>
                  <a:pt x="178903" y="247435"/>
                </a:lnTo>
                <a:lnTo>
                  <a:pt x="219837" y="219836"/>
                </a:lnTo>
                <a:lnTo>
                  <a:pt x="247435" y="178903"/>
                </a:lnTo>
                <a:lnTo>
                  <a:pt x="257556" y="128777"/>
                </a:lnTo>
                <a:lnTo>
                  <a:pt x="247435" y="78652"/>
                </a:lnTo>
                <a:lnTo>
                  <a:pt x="219836" y="37718"/>
                </a:lnTo>
                <a:lnTo>
                  <a:pt x="178903" y="10120"/>
                </a:lnTo>
                <a:lnTo>
                  <a:pt x="128778" y="0"/>
                </a:lnTo>
                <a:close/>
              </a:path>
            </a:pathLst>
          </a:custGeom>
          <a:solidFill>
            <a:schemeClr val="bg2"/>
          </a:solidFill>
        </p:spPr>
        <p:txBody>
          <a:bodyPr wrap="square" lIns="0" tIns="0" rIns="0" bIns="0" rtlCol="0" anchor="ctr"/>
          <a:lstStyle/>
          <a:p>
            <a:pPr marL="12700" marR="0" lvl="0" indent="0" algn="ctr" defTabSz="914400" rtl="0" eaLnBrk="1" fontAlgn="auto" latinLnBrk="0" hangingPunct="1">
              <a:lnSpc>
                <a:spcPct val="100000"/>
              </a:lnSpc>
              <a:spcBef>
                <a:spcPts val="105"/>
              </a:spcBef>
              <a:spcAft>
                <a:spcPts val="0"/>
              </a:spcAft>
              <a:buClrTx/>
              <a:buSzTx/>
              <a:buFontTx/>
              <a:buNone/>
              <a:tabLst/>
              <a:defRPr/>
            </a:pPr>
            <a:r>
              <a:rPr kumimoji="0" lang="en-US" sz="1050" b="1" i="0" u="none" strike="noStrike" kern="1200" cap="none" spc="0" normalizeH="0" baseline="0" noProof="0" dirty="0">
                <a:ln>
                  <a:noFill/>
                </a:ln>
                <a:solidFill>
                  <a:srgbClr val="FFFFFF"/>
                </a:solidFill>
                <a:effectLst/>
                <a:uLnTx/>
                <a:uFillTx/>
                <a:latin typeface="Segoe UI"/>
                <a:ea typeface="+mn-ea"/>
                <a:cs typeface="Segoe UI"/>
              </a:rPr>
              <a:t>2</a:t>
            </a:r>
            <a:endParaRPr kumimoji="0" lang="en-US" sz="1050" b="0" i="0" u="none" strike="noStrike" kern="1200" cap="none" spc="0" normalizeH="0" baseline="0" noProof="0" dirty="0">
              <a:ln>
                <a:noFill/>
              </a:ln>
              <a:solidFill>
                <a:prstClr val="black"/>
              </a:solidFill>
              <a:effectLst/>
              <a:uLnTx/>
              <a:uFillTx/>
              <a:latin typeface="Segoe UI"/>
              <a:ea typeface="+mn-ea"/>
              <a:cs typeface="Segoe UI"/>
            </a:endParaRPr>
          </a:p>
        </p:txBody>
      </p:sp>
      <p:grpSp>
        <p:nvGrpSpPr>
          <p:cNvPr id="23" name="Group 22">
            <a:extLst>
              <a:ext uri="{FF2B5EF4-FFF2-40B4-BE49-F238E27FC236}">
                <a16:creationId xmlns:a16="http://schemas.microsoft.com/office/drawing/2014/main" id="{AB0218D2-420A-4C74-B4D8-EA61DBED971F}"/>
              </a:ext>
            </a:extLst>
          </p:cNvPr>
          <p:cNvGrpSpPr/>
          <p:nvPr/>
        </p:nvGrpSpPr>
        <p:grpSpPr>
          <a:xfrm>
            <a:off x="4931808" y="1940264"/>
            <a:ext cx="257810" cy="257810"/>
            <a:chOff x="4878323" y="3369646"/>
            <a:chExt cx="257810" cy="257810"/>
          </a:xfrm>
        </p:grpSpPr>
        <p:sp>
          <p:nvSpPr>
            <p:cNvPr id="24" name="object 34">
              <a:extLst>
                <a:ext uri="{FF2B5EF4-FFF2-40B4-BE49-F238E27FC236}">
                  <a16:creationId xmlns:a16="http://schemas.microsoft.com/office/drawing/2014/main" id="{88C64B6E-8823-482D-B33B-00777F842285}"/>
                </a:ext>
              </a:extLst>
            </p:cNvPr>
            <p:cNvSpPr/>
            <p:nvPr/>
          </p:nvSpPr>
          <p:spPr>
            <a:xfrm>
              <a:off x="4878323" y="3369646"/>
              <a:ext cx="257810" cy="257810"/>
            </a:xfrm>
            <a:custGeom>
              <a:avLst/>
              <a:gdLst/>
              <a:ahLst/>
              <a:cxnLst/>
              <a:rect l="l" t="t" r="r" b="b"/>
              <a:pathLst>
                <a:path w="257810" h="257810">
                  <a:moveTo>
                    <a:pt x="128778" y="0"/>
                  </a:moveTo>
                  <a:lnTo>
                    <a:pt x="78652" y="10120"/>
                  </a:lnTo>
                  <a:lnTo>
                    <a:pt x="37719" y="37718"/>
                  </a:lnTo>
                  <a:lnTo>
                    <a:pt x="10120" y="78652"/>
                  </a:lnTo>
                  <a:lnTo>
                    <a:pt x="0" y="128777"/>
                  </a:lnTo>
                  <a:lnTo>
                    <a:pt x="10120" y="178903"/>
                  </a:lnTo>
                  <a:lnTo>
                    <a:pt x="37719" y="219836"/>
                  </a:lnTo>
                  <a:lnTo>
                    <a:pt x="78652" y="247435"/>
                  </a:lnTo>
                  <a:lnTo>
                    <a:pt x="128778" y="257555"/>
                  </a:lnTo>
                  <a:lnTo>
                    <a:pt x="178903" y="247435"/>
                  </a:lnTo>
                  <a:lnTo>
                    <a:pt x="219837" y="219836"/>
                  </a:lnTo>
                  <a:lnTo>
                    <a:pt x="247435" y="178903"/>
                  </a:lnTo>
                  <a:lnTo>
                    <a:pt x="257556" y="128777"/>
                  </a:lnTo>
                  <a:lnTo>
                    <a:pt x="247435" y="78652"/>
                  </a:lnTo>
                  <a:lnTo>
                    <a:pt x="219836" y="37718"/>
                  </a:lnTo>
                  <a:lnTo>
                    <a:pt x="178903" y="10120"/>
                  </a:lnTo>
                  <a:lnTo>
                    <a:pt x="128778" y="0"/>
                  </a:lnTo>
                  <a:close/>
                </a:path>
              </a:pathLst>
            </a:custGeom>
            <a:solidFill>
              <a:schemeClr val="bg2"/>
            </a:solidFill>
          </p:spPr>
          <p:txBody>
            <a:bodyPr wrap="square" lIns="0" tIns="0" rIns="0" bIns="0" rtlCol="0"/>
            <a:lstStyle/>
            <a:p>
              <a:endParaRPr/>
            </a:p>
          </p:txBody>
        </p:sp>
        <p:sp>
          <p:nvSpPr>
            <p:cNvPr id="26" name="object 35">
              <a:extLst>
                <a:ext uri="{FF2B5EF4-FFF2-40B4-BE49-F238E27FC236}">
                  <a16:creationId xmlns:a16="http://schemas.microsoft.com/office/drawing/2014/main" id="{CBE77151-2E56-47E3-8ED8-EE5DF1EBECB5}"/>
                </a:ext>
              </a:extLst>
            </p:cNvPr>
            <p:cNvSpPr txBox="1"/>
            <p:nvPr/>
          </p:nvSpPr>
          <p:spPr>
            <a:xfrm>
              <a:off x="4955993" y="3400798"/>
              <a:ext cx="102870" cy="186690"/>
            </a:xfrm>
            <a:prstGeom prst="rect">
              <a:avLst/>
            </a:prstGeom>
          </p:spPr>
          <p:txBody>
            <a:bodyPr vert="horz" wrap="square" lIns="0" tIns="13335" rIns="0" bIns="0" rtlCol="0">
              <a:spAutoFit/>
            </a:bodyPr>
            <a:lstStyle/>
            <a:p>
              <a:pPr marL="12700">
                <a:lnSpc>
                  <a:spcPct val="100000"/>
                </a:lnSpc>
                <a:spcBef>
                  <a:spcPts val="105"/>
                </a:spcBef>
              </a:pPr>
              <a:r>
                <a:rPr sz="1050" b="1" dirty="0">
                  <a:solidFill>
                    <a:srgbClr val="FFFFFF"/>
                  </a:solidFill>
                  <a:latin typeface="Segoe UI"/>
                  <a:cs typeface="Segoe UI"/>
                </a:rPr>
                <a:t>2</a:t>
              </a:r>
              <a:endParaRPr sz="1050">
                <a:latin typeface="Segoe UI"/>
                <a:cs typeface="Segoe UI"/>
              </a:endParaRPr>
            </a:p>
          </p:txBody>
        </p:sp>
      </p:grpSp>
      <p:sp>
        <p:nvSpPr>
          <p:cNvPr id="2" name="Rectangle 1">
            <a:extLst>
              <a:ext uri="{FF2B5EF4-FFF2-40B4-BE49-F238E27FC236}">
                <a16:creationId xmlns:a16="http://schemas.microsoft.com/office/drawing/2014/main" id="{CA15290E-F59C-477E-8D63-915481683A91}"/>
              </a:ext>
            </a:extLst>
          </p:cNvPr>
          <p:cNvSpPr/>
          <p:nvPr/>
        </p:nvSpPr>
        <p:spPr>
          <a:xfrm>
            <a:off x="294968" y="457200"/>
            <a:ext cx="4440601" cy="57531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342539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Green Box">
            <a:extLst>
              <a:ext uri="{FF2B5EF4-FFF2-40B4-BE49-F238E27FC236}">
                <a16:creationId xmlns:a16="http://schemas.microsoft.com/office/drawing/2014/main" id="{B286454D-B74C-4978-884C-7F8D69D6BDED}"/>
              </a:ext>
            </a:extLst>
          </p:cNvPr>
          <p:cNvSpPr txBox="1"/>
          <p:nvPr/>
        </p:nvSpPr>
        <p:spPr>
          <a:xfrm>
            <a:off x="5073334" y="1315648"/>
            <a:ext cx="3825571" cy="730083"/>
          </a:xfrm>
          <a:prstGeom prst="rect">
            <a:avLst/>
          </a:prstGeom>
          <a:noFill/>
          <a:ln w="12700">
            <a:solidFill>
              <a:srgbClr val="4B8B2B"/>
            </a:solidFill>
          </a:ln>
        </p:spPr>
        <p:txBody>
          <a:bodyPr vert="horz" wrap="square" lIns="0" tIns="40640" rIns="0" bIns="0" rtlCol="0">
            <a:noAutofit/>
          </a:bodyPr>
          <a:lstStyle/>
          <a:p>
            <a:pPr>
              <a:lnSpc>
                <a:spcPct val="100000"/>
              </a:lnSpc>
              <a:spcBef>
                <a:spcPts val="320"/>
              </a:spcBef>
            </a:pPr>
            <a:endParaRPr sz="1050" dirty="0">
              <a:latin typeface="Segoe UI"/>
              <a:cs typeface="Segoe UI"/>
            </a:endParaRPr>
          </a:p>
        </p:txBody>
      </p:sp>
      <p:sp>
        <p:nvSpPr>
          <p:cNvPr id="28" name="Content Placeholder 27">
            <a:extLst>
              <a:ext uri="{FF2B5EF4-FFF2-40B4-BE49-F238E27FC236}">
                <a16:creationId xmlns:a16="http://schemas.microsoft.com/office/drawing/2014/main" id="{8207B722-F1D3-439B-B9E0-7B9CA6022806}"/>
              </a:ext>
            </a:extLst>
          </p:cNvPr>
          <p:cNvSpPr>
            <a:spLocks noGrp="1"/>
          </p:cNvSpPr>
          <p:nvPr>
            <p:ph idx="1"/>
          </p:nvPr>
        </p:nvSpPr>
        <p:spPr/>
        <p:txBody>
          <a:bodyPr/>
          <a:lstStyle/>
          <a:p>
            <a:pPr>
              <a:spcAft>
                <a:spcPts val="300"/>
              </a:spcAft>
            </a:pPr>
            <a:r>
              <a:rPr lang="en-US" dirty="0"/>
              <a:t>Study 3 met the primary efficacy endpoint, demonstrating a statistically significant benefit for FINTEPLA 0.7 mg/kg/day in reducing DSF (per 28 days) compared with placebo: </a:t>
            </a:r>
            <a:br>
              <a:rPr lang="en-US" dirty="0"/>
            </a:br>
            <a:endParaRPr lang="en-US" dirty="0"/>
          </a:p>
          <a:p>
            <a:pPr lvl="1"/>
            <a:r>
              <a:rPr lang="en-US" dirty="0"/>
              <a:t>FINTEPLA 0.7 mg/kg/day: </a:t>
            </a:r>
            <a:br>
              <a:rPr lang="en-US" dirty="0"/>
            </a:br>
            <a:r>
              <a:rPr lang="en-US" dirty="0"/>
              <a:t>-23.7% (</a:t>
            </a:r>
            <a:r>
              <a:rPr lang="en-US" i="1" dirty="0"/>
              <a:t>P</a:t>
            </a:r>
            <a:r>
              <a:rPr lang="en-US" dirty="0"/>
              <a:t>=0.0037)</a:t>
            </a:r>
          </a:p>
          <a:p>
            <a:pPr lvl="1">
              <a:spcAft>
                <a:spcPts val="600"/>
              </a:spcAft>
            </a:pPr>
            <a:r>
              <a:rPr lang="en-US" dirty="0"/>
              <a:t>Placebo: -8.7%</a:t>
            </a:r>
          </a:p>
          <a:p>
            <a:r>
              <a:rPr lang="en-US" dirty="0"/>
              <a:t>A reduction in drop seizures was observed within 2 weeks of initiating treatment with FINTEPLA, and the effect remained generally consistent over the 14-week treatment period. </a:t>
            </a:r>
          </a:p>
          <a:p>
            <a:r>
              <a:rPr lang="en-US" dirty="0"/>
              <a:t>Table 6 also shows that treatment with FINTEPLA</a:t>
            </a:r>
            <a:br>
              <a:rPr lang="en-US" dirty="0"/>
            </a:br>
            <a:r>
              <a:rPr lang="en-US" dirty="0"/>
              <a:t>0.2 mg/kg/day did not reach statistical significance compared to placebo (-13.2% vs -8.7%, respectively; </a:t>
            </a:r>
            <a:r>
              <a:rPr lang="en-US" i="1" dirty="0"/>
              <a:t>P</a:t>
            </a:r>
            <a:r>
              <a:rPr lang="en-US" dirty="0"/>
              <a:t>=0.1917).</a:t>
            </a:r>
          </a:p>
          <a:p>
            <a:endParaRPr lang="en-US" dirty="0"/>
          </a:p>
        </p:txBody>
      </p:sp>
      <p:pic>
        <p:nvPicPr>
          <p:cNvPr id="36" name="Picture Placeholder 35">
            <a:extLst>
              <a:ext uri="{FF2B5EF4-FFF2-40B4-BE49-F238E27FC236}">
                <a16:creationId xmlns:a16="http://schemas.microsoft.com/office/drawing/2014/main" id="{0B7DFB33-6649-450C-A93E-0657AEAEF972}"/>
              </a:ext>
            </a:extLst>
          </p:cNvPr>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352" r="352"/>
          <a:stretch/>
        </p:blipFill>
        <p:spPr>
          <a:xfrm>
            <a:off x="298957" y="674056"/>
            <a:ext cx="4416552" cy="5756108"/>
          </a:xfrm>
          <a:ln>
            <a:noFill/>
          </a:ln>
        </p:spPr>
      </p:pic>
      <p:sp>
        <p:nvSpPr>
          <p:cNvPr id="56" name="Green Box">
            <a:extLst>
              <a:ext uri="{FF2B5EF4-FFF2-40B4-BE49-F238E27FC236}">
                <a16:creationId xmlns:a16="http://schemas.microsoft.com/office/drawing/2014/main" id="{D4CC2B0A-F5E0-4C9D-9E68-E48C9A00D509}"/>
              </a:ext>
            </a:extLst>
          </p:cNvPr>
          <p:cNvSpPr txBox="1"/>
          <p:nvPr/>
        </p:nvSpPr>
        <p:spPr>
          <a:xfrm>
            <a:off x="763858" y="2898205"/>
            <a:ext cx="3556121" cy="2666362"/>
          </a:xfrm>
          <a:prstGeom prst="rect">
            <a:avLst/>
          </a:prstGeom>
          <a:noFill/>
          <a:ln w="25400">
            <a:solidFill>
              <a:srgbClr val="4B8B2B"/>
            </a:solidFill>
          </a:ln>
        </p:spPr>
        <p:txBody>
          <a:bodyPr vert="horz" wrap="square" lIns="0" tIns="40640" rIns="0" bIns="0" rtlCol="0">
            <a:noAutofit/>
          </a:bodyPr>
          <a:lstStyle/>
          <a:p>
            <a:pPr>
              <a:lnSpc>
                <a:spcPct val="100000"/>
              </a:lnSpc>
              <a:spcBef>
                <a:spcPts val="320"/>
              </a:spcBef>
            </a:pPr>
            <a:endParaRPr sz="1050" dirty="0">
              <a:latin typeface="Segoe UI"/>
              <a:cs typeface="Segoe UI"/>
            </a:endParaRPr>
          </a:p>
        </p:txBody>
      </p:sp>
      <p:sp>
        <p:nvSpPr>
          <p:cNvPr id="3" name="Slide Number Placeholder 2">
            <a:extLst>
              <a:ext uri="{FF2B5EF4-FFF2-40B4-BE49-F238E27FC236}">
                <a16:creationId xmlns:a16="http://schemas.microsoft.com/office/drawing/2014/main" id="{6F7844C1-41EF-4144-9B5D-67B1ACBF2D23}"/>
              </a:ext>
            </a:extLst>
          </p:cNvPr>
          <p:cNvSpPr>
            <a:spLocks noGrp="1"/>
          </p:cNvSpPr>
          <p:nvPr>
            <p:ph type="sldNum" sz="quarter" idx="4"/>
          </p:nvPr>
        </p:nvSpPr>
        <p:spPr/>
        <p:txBody>
          <a:bodyPr/>
          <a:lstStyle/>
          <a:p>
            <a:fld id="{5D2F3693-3E64-EA49-9E40-0333868C2033}" type="slidenum">
              <a:rPr lang="en-US" smtClean="0"/>
              <a:pPr/>
              <a:t>81</a:t>
            </a:fld>
            <a:r>
              <a:rPr lang="en-US" dirty="0"/>
              <a:t> of 108</a:t>
            </a:r>
          </a:p>
        </p:txBody>
      </p:sp>
      <p:sp>
        <p:nvSpPr>
          <p:cNvPr id="5" name="TextBox 4">
            <a:extLst>
              <a:ext uri="{FF2B5EF4-FFF2-40B4-BE49-F238E27FC236}">
                <a16:creationId xmlns:a16="http://schemas.microsoft.com/office/drawing/2014/main" id="{CADAF3D5-811A-4CBC-B419-CF45DCE765F7}"/>
              </a:ext>
            </a:extLst>
          </p:cNvPr>
          <p:cNvSpPr txBox="1"/>
          <p:nvPr/>
        </p:nvSpPr>
        <p:spPr>
          <a:xfrm>
            <a:off x="7477142" y="1479715"/>
            <a:ext cx="1412640" cy="400110"/>
          </a:xfrm>
          <a:prstGeom prst="rect">
            <a:avLst/>
          </a:prstGeom>
          <a:noFill/>
        </p:spPr>
        <p:txBody>
          <a:bodyPr wrap="square" rtlCol="0">
            <a:spAutoFit/>
          </a:bodyPr>
          <a:lstStyle/>
          <a:p>
            <a:r>
              <a:rPr lang="en-US" sz="1000" dirty="0">
                <a:latin typeface="Segoe UI" panose="020B0502040204020203" pitchFamily="34" charset="0"/>
                <a:cs typeface="Segoe UI" panose="020B0502040204020203" pitchFamily="34" charset="0"/>
              </a:rPr>
              <a:t>≈15% reduction compared to placebo</a:t>
            </a:r>
          </a:p>
        </p:txBody>
      </p:sp>
      <p:grpSp>
        <p:nvGrpSpPr>
          <p:cNvPr id="16" name="Group 15">
            <a:extLst>
              <a:ext uri="{FF2B5EF4-FFF2-40B4-BE49-F238E27FC236}">
                <a16:creationId xmlns:a16="http://schemas.microsoft.com/office/drawing/2014/main" id="{7338856D-CA02-498E-8549-69A9158B06C7}"/>
              </a:ext>
            </a:extLst>
          </p:cNvPr>
          <p:cNvGrpSpPr/>
          <p:nvPr/>
        </p:nvGrpSpPr>
        <p:grpSpPr>
          <a:xfrm>
            <a:off x="6239933" y="1543562"/>
            <a:ext cx="1237209" cy="356994"/>
            <a:chOff x="6102961" y="3743340"/>
            <a:chExt cx="1237209" cy="175569"/>
          </a:xfrm>
        </p:grpSpPr>
        <p:cxnSp>
          <p:nvCxnSpPr>
            <p:cNvPr id="17" name="Connector: Elbow 16">
              <a:extLst>
                <a:ext uri="{FF2B5EF4-FFF2-40B4-BE49-F238E27FC236}">
                  <a16:creationId xmlns:a16="http://schemas.microsoft.com/office/drawing/2014/main" id="{A7CA4E8A-F5BE-4210-8EB6-9296BED6F38B}"/>
                </a:ext>
              </a:extLst>
            </p:cNvPr>
            <p:cNvCxnSpPr>
              <a:cxnSpLocks/>
            </p:cNvCxnSpPr>
            <p:nvPr/>
          </p:nvCxnSpPr>
          <p:spPr>
            <a:xfrm>
              <a:off x="6775450" y="3743340"/>
              <a:ext cx="564720" cy="99328"/>
            </a:xfrm>
            <a:prstGeom prst="bentConnector3">
              <a:avLst>
                <a:gd name="adj1" fmla="val 75399"/>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nector: Elbow 22">
              <a:extLst>
                <a:ext uri="{FF2B5EF4-FFF2-40B4-BE49-F238E27FC236}">
                  <a16:creationId xmlns:a16="http://schemas.microsoft.com/office/drawing/2014/main" id="{1CB23E53-7031-4F41-B59A-F004B40AE1F1}"/>
                </a:ext>
              </a:extLst>
            </p:cNvPr>
            <p:cNvCxnSpPr>
              <a:cxnSpLocks/>
            </p:cNvCxnSpPr>
            <p:nvPr/>
          </p:nvCxnSpPr>
          <p:spPr>
            <a:xfrm flipV="1">
              <a:off x="6102961" y="3842668"/>
              <a:ext cx="1237209" cy="76241"/>
            </a:xfrm>
            <a:prstGeom prst="bentConnector3">
              <a:avLst>
                <a:gd name="adj1" fmla="val 88847"/>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8" name="#1">
            <a:extLst>
              <a:ext uri="{FF2B5EF4-FFF2-40B4-BE49-F238E27FC236}">
                <a16:creationId xmlns:a16="http://schemas.microsoft.com/office/drawing/2014/main" id="{29D0C814-6892-4EDD-ACA9-4D1B07D48F9E}"/>
              </a:ext>
            </a:extLst>
          </p:cNvPr>
          <p:cNvSpPr/>
          <p:nvPr/>
        </p:nvSpPr>
        <p:spPr>
          <a:xfrm>
            <a:off x="506048" y="2898205"/>
            <a:ext cx="257810" cy="237819"/>
          </a:xfrm>
          <a:custGeom>
            <a:avLst/>
            <a:gdLst/>
            <a:ahLst/>
            <a:cxnLst/>
            <a:rect l="l" t="t" r="r" b="b"/>
            <a:pathLst>
              <a:path w="257810" h="257809">
                <a:moveTo>
                  <a:pt x="128778" y="0"/>
                </a:moveTo>
                <a:lnTo>
                  <a:pt x="78652" y="10120"/>
                </a:lnTo>
                <a:lnTo>
                  <a:pt x="37719" y="37718"/>
                </a:lnTo>
                <a:lnTo>
                  <a:pt x="10120" y="78652"/>
                </a:lnTo>
                <a:lnTo>
                  <a:pt x="0" y="128777"/>
                </a:lnTo>
                <a:lnTo>
                  <a:pt x="10120" y="178903"/>
                </a:lnTo>
                <a:lnTo>
                  <a:pt x="37719" y="219836"/>
                </a:lnTo>
                <a:lnTo>
                  <a:pt x="78652" y="247435"/>
                </a:lnTo>
                <a:lnTo>
                  <a:pt x="128778" y="257555"/>
                </a:lnTo>
                <a:lnTo>
                  <a:pt x="178903" y="247435"/>
                </a:lnTo>
                <a:lnTo>
                  <a:pt x="219837" y="219836"/>
                </a:lnTo>
                <a:lnTo>
                  <a:pt x="247435" y="178903"/>
                </a:lnTo>
                <a:lnTo>
                  <a:pt x="257556" y="128777"/>
                </a:lnTo>
                <a:lnTo>
                  <a:pt x="247435" y="78652"/>
                </a:lnTo>
                <a:lnTo>
                  <a:pt x="219836" y="37718"/>
                </a:lnTo>
                <a:lnTo>
                  <a:pt x="178903" y="10120"/>
                </a:lnTo>
                <a:lnTo>
                  <a:pt x="128778" y="0"/>
                </a:lnTo>
                <a:close/>
              </a:path>
            </a:pathLst>
          </a:custGeom>
          <a:solidFill>
            <a:srgbClr val="4B8B2B"/>
          </a:solidFill>
        </p:spPr>
        <p:txBody>
          <a:bodyPr wrap="square" lIns="0" tIns="0" rIns="0" bIns="0" rtlCol="0" anchor="ctr"/>
          <a:lstStyle/>
          <a:p>
            <a:pPr marL="12700" marR="0" lvl="0" indent="0" algn="ctr" defTabSz="914400" rtl="0" eaLnBrk="1" fontAlgn="auto" latinLnBrk="0" hangingPunct="1">
              <a:lnSpc>
                <a:spcPct val="100000"/>
              </a:lnSpc>
              <a:spcBef>
                <a:spcPts val="105"/>
              </a:spcBef>
              <a:spcAft>
                <a:spcPts val="0"/>
              </a:spcAft>
              <a:buClrTx/>
              <a:buSzTx/>
              <a:buFontTx/>
              <a:buNone/>
              <a:tabLst/>
              <a:defRPr/>
            </a:pPr>
            <a:r>
              <a:rPr kumimoji="0" lang="en-US" sz="1050" b="1" i="0" u="none" strike="noStrike" kern="1200" cap="none" spc="0" normalizeH="0" baseline="0" noProof="0" dirty="0">
                <a:ln>
                  <a:noFill/>
                </a:ln>
                <a:solidFill>
                  <a:srgbClr val="FFFFFF"/>
                </a:solidFill>
                <a:effectLst/>
                <a:uLnTx/>
                <a:uFillTx/>
                <a:latin typeface="Segoe UI"/>
                <a:ea typeface="+mn-ea"/>
                <a:cs typeface="Segoe UI"/>
              </a:rPr>
              <a:t>1</a:t>
            </a:r>
            <a:endParaRPr kumimoji="0" lang="en-US" sz="1050" b="0" i="0" u="none" strike="noStrike" kern="1200" cap="none" spc="0" normalizeH="0" baseline="0" noProof="0" dirty="0">
              <a:ln>
                <a:noFill/>
              </a:ln>
              <a:solidFill>
                <a:prstClr val="black"/>
              </a:solidFill>
              <a:effectLst/>
              <a:uLnTx/>
              <a:uFillTx/>
              <a:latin typeface="Segoe UI"/>
              <a:ea typeface="+mn-ea"/>
              <a:cs typeface="Segoe UI"/>
            </a:endParaRPr>
          </a:p>
        </p:txBody>
      </p:sp>
      <p:pic>
        <p:nvPicPr>
          <p:cNvPr id="20" name="Picture Placeholder 40">
            <a:extLst>
              <a:ext uri="{FF2B5EF4-FFF2-40B4-BE49-F238E27FC236}">
                <a16:creationId xmlns:a16="http://schemas.microsoft.com/office/drawing/2014/main" id="{F002F238-070F-4FB4-8A8F-3ACCB66930A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52" t="80404" r="352" b="8080"/>
          <a:stretch/>
        </p:blipFill>
        <p:spPr>
          <a:xfrm>
            <a:off x="294968" y="544482"/>
            <a:ext cx="4416552" cy="662887"/>
          </a:xfrm>
          <a:prstGeom prst="rect">
            <a:avLst/>
          </a:prstGeom>
          <a:ln w="6350">
            <a:noFill/>
          </a:ln>
        </p:spPr>
      </p:pic>
      <p:sp>
        <p:nvSpPr>
          <p:cNvPr id="25" name="Rectangle 24">
            <a:extLst>
              <a:ext uri="{FF2B5EF4-FFF2-40B4-BE49-F238E27FC236}">
                <a16:creationId xmlns:a16="http://schemas.microsoft.com/office/drawing/2014/main" id="{DC013F33-E6FC-4C5B-8CEF-FEF0B869486C}"/>
              </a:ext>
            </a:extLst>
          </p:cNvPr>
          <p:cNvSpPr/>
          <p:nvPr/>
        </p:nvSpPr>
        <p:spPr>
          <a:xfrm>
            <a:off x="294968" y="457200"/>
            <a:ext cx="4440601" cy="57531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772208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Content Placeholder 27">
            <a:extLst>
              <a:ext uri="{FF2B5EF4-FFF2-40B4-BE49-F238E27FC236}">
                <a16:creationId xmlns:a16="http://schemas.microsoft.com/office/drawing/2014/main" id="{8207B722-F1D3-439B-B9E0-7B9CA6022806}"/>
              </a:ext>
            </a:extLst>
          </p:cNvPr>
          <p:cNvSpPr>
            <a:spLocks noGrp="1"/>
          </p:cNvSpPr>
          <p:nvPr>
            <p:ph idx="1"/>
          </p:nvPr>
        </p:nvSpPr>
        <p:spPr>
          <a:xfrm>
            <a:off x="5179389" y="532372"/>
            <a:ext cx="3653185" cy="5793256"/>
          </a:xfrm>
        </p:spPr>
        <p:txBody>
          <a:bodyPr/>
          <a:lstStyle/>
          <a:p>
            <a:r>
              <a:rPr lang="en-US" sz="1050" dirty="0"/>
              <a:t>Figure 4 in the FINTEPLA PI shows the percentage of patients by category of reduction from baseline in DSF per 28 days during the treatment period in Study 3. Note that within the categories of ≥50% to &lt;75% response and ≥75% to 100% response, results for FINTEPLA 0.2 mg/kg/day were slightly higher than results for FINTEPLA 0.7 mg/kg/day, despite the fact that FINTEPLA 0.2 mg/kg/day did not meet the primary endpoint. </a:t>
            </a:r>
          </a:p>
          <a:p>
            <a:endParaRPr lang="en-US" sz="1050" dirty="0"/>
          </a:p>
          <a:p>
            <a:r>
              <a:rPr lang="en-US" b="0" i="0" u="none" strike="noStrike" baseline="0" dirty="0">
                <a:solidFill>
                  <a:srgbClr val="000000"/>
                </a:solidFill>
              </a:rPr>
              <a:t>Numerically greater improvements on the CGI-I by Investigator were observed in patients treated with FINTEPLA compared with placebo. </a:t>
            </a:r>
            <a:endParaRPr lang="en-US" dirty="0"/>
          </a:p>
          <a:p>
            <a:endParaRPr lang="en-US" sz="1050" dirty="0"/>
          </a:p>
        </p:txBody>
      </p:sp>
      <p:pic>
        <p:nvPicPr>
          <p:cNvPr id="36" name="Picture Placeholder 35">
            <a:extLst>
              <a:ext uri="{FF2B5EF4-FFF2-40B4-BE49-F238E27FC236}">
                <a16:creationId xmlns:a16="http://schemas.microsoft.com/office/drawing/2014/main" id="{0B7DFB33-6649-450C-A93E-0657AEAEF972}"/>
              </a:ext>
            </a:extLst>
          </p:cNvPr>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352" r="352"/>
          <a:stretch/>
        </p:blipFill>
        <p:spPr>
          <a:xfrm>
            <a:off x="311426" y="470450"/>
            <a:ext cx="4416552" cy="5756108"/>
          </a:xfrm>
        </p:spPr>
      </p:pic>
      <p:sp>
        <p:nvSpPr>
          <p:cNvPr id="56" name="Green Box">
            <a:extLst>
              <a:ext uri="{FF2B5EF4-FFF2-40B4-BE49-F238E27FC236}">
                <a16:creationId xmlns:a16="http://schemas.microsoft.com/office/drawing/2014/main" id="{D4CC2B0A-F5E0-4C9D-9E68-E48C9A00D509}"/>
              </a:ext>
            </a:extLst>
          </p:cNvPr>
          <p:cNvSpPr txBox="1"/>
          <p:nvPr/>
        </p:nvSpPr>
        <p:spPr>
          <a:xfrm>
            <a:off x="727644" y="916233"/>
            <a:ext cx="3556121" cy="1983720"/>
          </a:xfrm>
          <a:prstGeom prst="rect">
            <a:avLst/>
          </a:prstGeom>
          <a:noFill/>
          <a:ln w="25400">
            <a:solidFill>
              <a:srgbClr val="4B8B2B"/>
            </a:solidFill>
          </a:ln>
        </p:spPr>
        <p:txBody>
          <a:bodyPr vert="horz" wrap="square" lIns="0" tIns="40640" rIns="0" bIns="0" rtlCol="0">
            <a:noAutofit/>
          </a:bodyPr>
          <a:lstStyle/>
          <a:p>
            <a:pPr>
              <a:lnSpc>
                <a:spcPct val="100000"/>
              </a:lnSpc>
              <a:spcBef>
                <a:spcPts val="320"/>
              </a:spcBef>
            </a:pPr>
            <a:endParaRPr sz="1050" dirty="0">
              <a:latin typeface="Segoe UI"/>
              <a:cs typeface="Segoe UI"/>
            </a:endParaRPr>
          </a:p>
        </p:txBody>
      </p:sp>
      <p:sp>
        <p:nvSpPr>
          <p:cNvPr id="57" name="#1">
            <a:extLst>
              <a:ext uri="{FF2B5EF4-FFF2-40B4-BE49-F238E27FC236}">
                <a16:creationId xmlns:a16="http://schemas.microsoft.com/office/drawing/2014/main" id="{5E4E9600-380D-4CD2-80C0-8D1C5BC7FA8C}"/>
              </a:ext>
            </a:extLst>
          </p:cNvPr>
          <p:cNvSpPr/>
          <p:nvPr/>
        </p:nvSpPr>
        <p:spPr>
          <a:xfrm>
            <a:off x="588222" y="981844"/>
            <a:ext cx="257810" cy="257810"/>
          </a:xfrm>
          <a:custGeom>
            <a:avLst/>
            <a:gdLst/>
            <a:ahLst/>
            <a:cxnLst/>
            <a:rect l="l" t="t" r="r" b="b"/>
            <a:pathLst>
              <a:path w="257810" h="257809">
                <a:moveTo>
                  <a:pt x="128778" y="0"/>
                </a:moveTo>
                <a:lnTo>
                  <a:pt x="78652" y="10120"/>
                </a:lnTo>
                <a:lnTo>
                  <a:pt x="37719" y="37718"/>
                </a:lnTo>
                <a:lnTo>
                  <a:pt x="10120" y="78652"/>
                </a:lnTo>
                <a:lnTo>
                  <a:pt x="0" y="128777"/>
                </a:lnTo>
                <a:lnTo>
                  <a:pt x="10120" y="178903"/>
                </a:lnTo>
                <a:lnTo>
                  <a:pt x="37719" y="219836"/>
                </a:lnTo>
                <a:lnTo>
                  <a:pt x="78652" y="247435"/>
                </a:lnTo>
                <a:lnTo>
                  <a:pt x="128778" y="257555"/>
                </a:lnTo>
                <a:lnTo>
                  <a:pt x="178903" y="247435"/>
                </a:lnTo>
                <a:lnTo>
                  <a:pt x="219837" y="219836"/>
                </a:lnTo>
                <a:lnTo>
                  <a:pt x="247435" y="178903"/>
                </a:lnTo>
                <a:lnTo>
                  <a:pt x="257556" y="128777"/>
                </a:lnTo>
                <a:lnTo>
                  <a:pt x="247435" y="78652"/>
                </a:lnTo>
                <a:lnTo>
                  <a:pt x="219836" y="37718"/>
                </a:lnTo>
                <a:lnTo>
                  <a:pt x="178903" y="10120"/>
                </a:lnTo>
                <a:lnTo>
                  <a:pt x="128778" y="0"/>
                </a:lnTo>
                <a:close/>
              </a:path>
            </a:pathLst>
          </a:custGeom>
          <a:solidFill>
            <a:srgbClr val="4B8B2B"/>
          </a:solidFill>
        </p:spPr>
        <p:txBody>
          <a:bodyPr wrap="square" lIns="0" tIns="0" rIns="0" bIns="0" rtlCol="0" anchor="ctr"/>
          <a:lstStyle/>
          <a:p>
            <a:pPr marL="12700" marR="0" lvl="0" indent="0" algn="ctr" defTabSz="914400" rtl="0" eaLnBrk="1" fontAlgn="auto" latinLnBrk="0" hangingPunct="1">
              <a:lnSpc>
                <a:spcPct val="100000"/>
              </a:lnSpc>
              <a:spcBef>
                <a:spcPts val="105"/>
              </a:spcBef>
              <a:spcAft>
                <a:spcPts val="0"/>
              </a:spcAft>
              <a:buClrTx/>
              <a:buSzTx/>
              <a:buFontTx/>
              <a:buNone/>
              <a:tabLst/>
              <a:defRPr/>
            </a:pPr>
            <a:r>
              <a:rPr kumimoji="0" lang="en-US" sz="1050" b="1" i="0" u="none" strike="noStrike" kern="1200" cap="none" spc="0" normalizeH="0" baseline="0" noProof="0" dirty="0">
                <a:ln>
                  <a:noFill/>
                </a:ln>
                <a:solidFill>
                  <a:srgbClr val="FFFFFF"/>
                </a:solidFill>
                <a:effectLst/>
                <a:uLnTx/>
                <a:uFillTx/>
                <a:latin typeface="Segoe UI"/>
                <a:ea typeface="+mn-ea"/>
                <a:cs typeface="Segoe UI"/>
              </a:rPr>
              <a:t>1</a:t>
            </a:r>
            <a:endParaRPr kumimoji="0" lang="en-US" sz="1050" b="0" i="0" u="none" strike="noStrike" kern="1200" cap="none" spc="0" normalizeH="0" baseline="0" noProof="0" dirty="0">
              <a:ln>
                <a:noFill/>
              </a:ln>
              <a:solidFill>
                <a:prstClr val="black"/>
              </a:solidFill>
              <a:effectLst/>
              <a:uLnTx/>
              <a:uFillTx/>
              <a:latin typeface="Segoe UI"/>
              <a:ea typeface="+mn-ea"/>
              <a:cs typeface="Segoe UI"/>
            </a:endParaRPr>
          </a:p>
        </p:txBody>
      </p:sp>
      <p:sp>
        <p:nvSpPr>
          <p:cNvPr id="3" name="Slide Number Placeholder 2">
            <a:extLst>
              <a:ext uri="{FF2B5EF4-FFF2-40B4-BE49-F238E27FC236}">
                <a16:creationId xmlns:a16="http://schemas.microsoft.com/office/drawing/2014/main" id="{6F7844C1-41EF-4144-9B5D-67B1ACBF2D23}"/>
              </a:ext>
            </a:extLst>
          </p:cNvPr>
          <p:cNvSpPr>
            <a:spLocks noGrp="1"/>
          </p:cNvSpPr>
          <p:nvPr>
            <p:ph type="sldNum" sz="quarter" idx="4"/>
          </p:nvPr>
        </p:nvSpPr>
        <p:spPr/>
        <p:txBody>
          <a:bodyPr/>
          <a:lstStyle/>
          <a:p>
            <a:fld id="{5D2F3693-3E64-EA49-9E40-0333868C2033}" type="slidenum">
              <a:rPr lang="en-US" smtClean="0"/>
              <a:pPr/>
              <a:t>82</a:t>
            </a:fld>
            <a:r>
              <a:rPr lang="en-US" dirty="0"/>
              <a:t> of 108</a:t>
            </a:r>
          </a:p>
        </p:txBody>
      </p:sp>
      <p:pic>
        <p:nvPicPr>
          <p:cNvPr id="4" name="Picture 3">
            <a:extLst>
              <a:ext uri="{FF2B5EF4-FFF2-40B4-BE49-F238E27FC236}">
                <a16:creationId xmlns:a16="http://schemas.microsoft.com/office/drawing/2014/main" id="{BB31D3F8-731A-47B1-9D45-AE34DD8FC8E0}"/>
              </a:ext>
            </a:extLst>
          </p:cNvPr>
          <p:cNvPicPr>
            <a:picLocks noChangeAspect="1"/>
          </p:cNvPicPr>
          <p:nvPr/>
        </p:nvPicPr>
        <p:blipFill>
          <a:blip r:embed="rId3"/>
          <a:stretch>
            <a:fillRect/>
          </a:stretch>
        </p:blipFill>
        <p:spPr>
          <a:xfrm>
            <a:off x="681377" y="529501"/>
            <a:ext cx="3676650" cy="314325"/>
          </a:xfrm>
          <a:prstGeom prst="rect">
            <a:avLst/>
          </a:prstGeom>
        </p:spPr>
      </p:pic>
      <p:sp>
        <p:nvSpPr>
          <p:cNvPr id="10" name="Green Box">
            <a:extLst>
              <a:ext uri="{FF2B5EF4-FFF2-40B4-BE49-F238E27FC236}">
                <a16:creationId xmlns:a16="http://schemas.microsoft.com/office/drawing/2014/main" id="{94AF1035-2754-453B-A49B-46146AB0F244}"/>
              </a:ext>
            </a:extLst>
          </p:cNvPr>
          <p:cNvSpPr txBox="1"/>
          <p:nvPr/>
        </p:nvSpPr>
        <p:spPr>
          <a:xfrm>
            <a:off x="727644" y="2926079"/>
            <a:ext cx="3556121" cy="389615"/>
          </a:xfrm>
          <a:prstGeom prst="rect">
            <a:avLst/>
          </a:prstGeom>
          <a:noFill/>
          <a:ln w="25400">
            <a:solidFill>
              <a:schemeClr val="bg2"/>
            </a:solidFill>
          </a:ln>
        </p:spPr>
        <p:txBody>
          <a:bodyPr vert="horz" wrap="square" lIns="0" tIns="40640" rIns="0" bIns="0" rtlCol="0">
            <a:noAutofit/>
          </a:bodyPr>
          <a:lstStyle/>
          <a:p>
            <a:pPr>
              <a:lnSpc>
                <a:spcPct val="100000"/>
              </a:lnSpc>
              <a:spcBef>
                <a:spcPts val="320"/>
              </a:spcBef>
            </a:pPr>
            <a:endParaRPr sz="1050" dirty="0">
              <a:latin typeface="Segoe UI"/>
              <a:cs typeface="Segoe UI"/>
            </a:endParaRPr>
          </a:p>
        </p:txBody>
      </p:sp>
      <p:sp>
        <p:nvSpPr>
          <p:cNvPr id="11" name="#1">
            <a:extLst>
              <a:ext uri="{FF2B5EF4-FFF2-40B4-BE49-F238E27FC236}">
                <a16:creationId xmlns:a16="http://schemas.microsoft.com/office/drawing/2014/main" id="{15EE04E4-9135-49C2-B21B-031A0C357C3B}"/>
              </a:ext>
            </a:extLst>
          </p:cNvPr>
          <p:cNvSpPr/>
          <p:nvPr/>
        </p:nvSpPr>
        <p:spPr>
          <a:xfrm>
            <a:off x="544344" y="2945875"/>
            <a:ext cx="257810" cy="237818"/>
          </a:xfrm>
          <a:custGeom>
            <a:avLst/>
            <a:gdLst/>
            <a:ahLst/>
            <a:cxnLst/>
            <a:rect l="l" t="t" r="r" b="b"/>
            <a:pathLst>
              <a:path w="257810" h="257809">
                <a:moveTo>
                  <a:pt x="128778" y="0"/>
                </a:moveTo>
                <a:lnTo>
                  <a:pt x="78652" y="10120"/>
                </a:lnTo>
                <a:lnTo>
                  <a:pt x="37719" y="37718"/>
                </a:lnTo>
                <a:lnTo>
                  <a:pt x="10120" y="78652"/>
                </a:lnTo>
                <a:lnTo>
                  <a:pt x="0" y="128777"/>
                </a:lnTo>
                <a:lnTo>
                  <a:pt x="10120" y="178903"/>
                </a:lnTo>
                <a:lnTo>
                  <a:pt x="37719" y="219836"/>
                </a:lnTo>
                <a:lnTo>
                  <a:pt x="78652" y="247435"/>
                </a:lnTo>
                <a:lnTo>
                  <a:pt x="128778" y="257555"/>
                </a:lnTo>
                <a:lnTo>
                  <a:pt x="178903" y="247435"/>
                </a:lnTo>
                <a:lnTo>
                  <a:pt x="219837" y="219836"/>
                </a:lnTo>
                <a:lnTo>
                  <a:pt x="247435" y="178903"/>
                </a:lnTo>
                <a:lnTo>
                  <a:pt x="257556" y="128777"/>
                </a:lnTo>
                <a:lnTo>
                  <a:pt x="247435" y="78652"/>
                </a:lnTo>
                <a:lnTo>
                  <a:pt x="219836" y="37718"/>
                </a:lnTo>
                <a:lnTo>
                  <a:pt x="178903" y="10120"/>
                </a:lnTo>
                <a:lnTo>
                  <a:pt x="128778" y="0"/>
                </a:lnTo>
                <a:close/>
              </a:path>
            </a:pathLst>
          </a:custGeom>
          <a:solidFill>
            <a:schemeClr val="bg2"/>
          </a:solidFill>
        </p:spPr>
        <p:txBody>
          <a:bodyPr wrap="square" lIns="0" tIns="0" rIns="0" bIns="0" rtlCol="0" anchor="ctr"/>
          <a:lstStyle/>
          <a:p>
            <a:pPr marL="12700" marR="0" lvl="0" indent="0" algn="ctr" defTabSz="914400" rtl="0" eaLnBrk="1" fontAlgn="auto" latinLnBrk="0" hangingPunct="1">
              <a:lnSpc>
                <a:spcPct val="100000"/>
              </a:lnSpc>
              <a:spcBef>
                <a:spcPts val="105"/>
              </a:spcBef>
              <a:spcAft>
                <a:spcPts val="0"/>
              </a:spcAft>
              <a:buClrTx/>
              <a:buSzTx/>
              <a:buFontTx/>
              <a:buNone/>
              <a:tabLst/>
              <a:defRPr/>
            </a:pPr>
            <a:r>
              <a:rPr kumimoji="0" lang="en-US" sz="1050" b="1" i="0" u="none" strike="noStrike" kern="1200" cap="none" spc="0" normalizeH="0" baseline="0" noProof="0" dirty="0">
                <a:ln>
                  <a:noFill/>
                </a:ln>
                <a:solidFill>
                  <a:srgbClr val="FFFFFF"/>
                </a:solidFill>
                <a:effectLst/>
                <a:uLnTx/>
                <a:uFillTx/>
                <a:latin typeface="Segoe UI"/>
                <a:ea typeface="+mn-ea"/>
                <a:cs typeface="Segoe UI"/>
              </a:rPr>
              <a:t>2</a:t>
            </a:r>
            <a:endParaRPr kumimoji="0" lang="en-US" sz="1050" b="0" i="0" u="none" strike="noStrike" kern="1200" cap="none" spc="0" normalizeH="0" baseline="0" noProof="0" dirty="0">
              <a:ln>
                <a:noFill/>
              </a:ln>
              <a:solidFill>
                <a:prstClr val="black"/>
              </a:solidFill>
              <a:effectLst/>
              <a:uLnTx/>
              <a:uFillTx/>
              <a:latin typeface="Segoe UI"/>
              <a:ea typeface="+mn-ea"/>
              <a:cs typeface="Segoe UI"/>
            </a:endParaRPr>
          </a:p>
        </p:txBody>
      </p:sp>
      <p:sp>
        <p:nvSpPr>
          <p:cNvPr id="12" name="#1">
            <a:extLst>
              <a:ext uri="{FF2B5EF4-FFF2-40B4-BE49-F238E27FC236}">
                <a16:creationId xmlns:a16="http://schemas.microsoft.com/office/drawing/2014/main" id="{F56326A5-08B7-4075-ABDA-E68450B09EDE}"/>
              </a:ext>
            </a:extLst>
          </p:cNvPr>
          <p:cNvSpPr/>
          <p:nvPr/>
        </p:nvSpPr>
        <p:spPr>
          <a:xfrm>
            <a:off x="4867400" y="2157749"/>
            <a:ext cx="257810" cy="237818"/>
          </a:xfrm>
          <a:custGeom>
            <a:avLst/>
            <a:gdLst/>
            <a:ahLst/>
            <a:cxnLst/>
            <a:rect l="l" t="t" r="r" b="b"/>
            <a:pathLst>
              <a:path w="257810" h="257809">
                <a:moveTo>
                  <a:pt x="128778" y="0"/>
                </a:moveTo>
                <a:lnTo>
                  <a:pt x="78652" y="10120"/>
                </a:lnTo>
                <a:lnTo>
                  <a:pt x="37719" y="37718"/>
                </a:lnTo>
                <a:lnTo>
                  <a:pt x="10120" y="78652"/>
                </a:lnTo>
                <a:lnTo>
                  <a:pt x="0" y="128777"/>
                </a:lnTo>
                <a:lnTo>
                  <a:pt x="10120" y="178903"/>
                </a:lnTo>
                <a:lnTo>
                  <a:pt x="37719" y="219836"/>
                </a:lnTo>
                <a:lnTo>
                  <a:pt x="78652" y="247435"/>
                </a:lnTo>
                <a:lnTo>
                  <a:pt x="128778" y="257555"/>
                </a:lnTo>
                <a:lnTo>
                  <a:pt x="178903" y="247435"/>
                </a:lnTo>
                <a:lnTo>
                  <a:pt x="219837" y="219836"/>
                </a:lnTo>
                <a:lnTo>
                  <a:pt x="247435" y="178903"/>
                </a:lnTo>
                <a:lnTo>
                  <a:pt x="257556" y="128777"/>
                </a:lnTo>
                <a:lnTo>
                  <a:pt x="247435" y="78652"/>
                </a:lnTo>
                <a:lnTo>
                  <a:pt x="219836" y="37718"/>
                </a:lnTo>
                <a:lnTo>
                  <a:pt x="178903" y="10120"/>
                </a:lnTo>
                <a:lnTo>
                  <a:pt x="128778" y="0"/>
                </a:lnTo>
                <a:close/>
              </a:path>
            </a:pathLst>
          </a:custGeom>
          <a:solidFill>
            <a:schemeClr val="bg2"/>
          </a:solidFill>
        </p:spPr>
        <p:txBody>
          <a:bodyPr wrap="square" lIns="0" tIns="0" rIns="0" bIns="0" rtlCol="0" anchor="ctr"/>
          <a:lstStyle/>
          <a:p>
            <a:pPr marL="12700" marR="0" lvl="0" indent="0" algn="ctr" defTabSz="914400" rtl="0" eaLnBrk="1" fontAlgn="auto" latinLnBrk="0" hangingPunct="1">
              <a:lnSpc>
                <a:spcPct val="100000"/>
              </a:lnSpc>
              <a:spcBef>
                <a:spcPts val="105"/>
              </a:spcBef>
              <a:spcAft>
                <a:spcPts val="0"/>
              </a:spcAft>
              <a:buClrTx/>
              <a:buSzTx/>
              <a:buFontTx/>
              <a:buNone/>
              <a:tabLst/>
              <a:defRPr/>
            </a:pPr>
            <a:r>
              <a:rPr kumimoji="0" lang="en-US" sz="1050" b="1" i="0" u="none" strike="noStrike" kern="1200" cap="none" spc="0" normalizeH="0" baseline="0" noProof="0" dirty="0">
                <a:ln>
                  <a:noFill/>
                </a:ln>
                <a:solidFill>
                  <a:srgbClr val="FFFFFF"/>
                </a:solidFill>
                <a:effectLst/>
                <a:uLnTx/>
                <a:uFillTx/>
                <a:latin typeface="Segoe UI"/>
                <a:ea typeface="+mn-ea"/>
                <a:cs typeface="Segoe UI"/>
              </a:rPr>
              <a:t>2</a:t>
            </a:r>
            <a:endParaRPr kumimoji="0" lang="en-US" sz="1050" b="0" i="0" u="none" strike="noStrike" kern="1200" cap="none" spc="0" normalizeH="0" baseline="0" noProof="0" dirty="0">
              <a:ln>
                <a:noFill/>
              </a:ln>
              <a:solidFill>
                <a:prstClr val="black"/>
              </a:solidFill>
              <a:effectLst/>
              <a:uLnTx/>
              <a:uFillTx/>
              <a:latin typeface="Segoe UI"/>
              <a:ea typeface="+mn-ea"/>
              <a:cs typeface="Segoe UI"/>
            </a:endParaRPr>
          </a:p>
        </p:txBody>
      </p:sp>
    </p:spTree>
    <p:extLst>
      <p:ext uri="{BB962C8B-B14F-4D97-AF65-F5344CB8AC3E}">
        <p14:creationId xmlns:p14="http://schemas.microsoft.com/office/powerpoint/2010/main" val="303951560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a:extLst>
              <a:ext uri="{FF2B5EF4-FFF2-40B4-BE49-F238E27FC236}">
                <a16:creationId xmlns:a16="http://schemas.microsoft.com/office/drawing/2014/main" id="{4011E308-C776-4A1A-8A67-36D30DC7A4AE}"/>
              </a:ext>
            </a:extLst>
          </p:cNvPr>
          <p:cNvSpPr>
            <a:spLocks noGrp="1"/>
          </p:cNvSpPr>
          <p:nvPr>
            <p:ph type="title"/>
          </p:nvPr>
        </p:nvSpPr>
        <p:spPr/>
        <p:txBody>
          <a:bodyPr/>
          <a:lstStyle/>
          <a:p>
            <a:r>
              <a:rPr lang="en-US" dirty="0"/>
              <a:t>Take Home Points</a:t>
            </a:r>
          </a:p>
        </p:txBody>
      </p:sp>
      <p:sp>
        <p:nvSpPr>
          <p:cNvPr id="33" name="Content Placeholder 32">
            <a:extLst>
              <a:ext uri="{FF2B5EF4-FFF2-40B4-BE49-F238E27FC236}">
                <a16:creationId xmlns:a16="http://schemas.microsoft.com/office/drawing/2014/main" id="{872FC2E5-33CD-4880-B80C-1396108438B0}"/>
              </a:ext>
            </a:extLst>
          </p:cNvPr>
          <p:cNvSpPr>
            <a:spLocks noGrp="1"/>
          </p:cNvSpPr>
          <p:nvPr>
            <p:ph idx="1"/>
          </p:nvPr>
        </p:nvSpPr>
        <p:spPr>
          <a:xfrm>
            <a:off x="284480" y="1066800"/>
            <a:ext cx="8585200" cy="5573890"/>
          </a:xfrm>
        </p:spPr>
        <p:txBody>
          <a:bodyPr>
            <a:noAutofit/>
          </a:bodyPr>
          <a:lstStyle/>
          <a:p>
            <a:pPr marL="0" indent="0">
              <a:buNone/>
            </a:pPr>
            <a:r>
              <a:rPr lang="en-US" b="1" dirty="0"/>
              <a:t>Dravet Syndrome</a:t>
            </a:r>
          </a:p>
          <a:p>
            <a:r>
              <a:rPr lang="en-US" dirty="0"/>
              <a:t>Studies 1 and 2 were randomized, double-blind, placebo-controlled trials in patients aged 2 to 18 years with DS who were inadequately controlled on ≥1 AED or other antiseizure treatment:</a:t>
            </a:r>
          </a:p>
          <a:p>
            <a:pPr lvl="1"/>
            <a:r>
              <a:rPr lang="en-US" dirty="0"/>
              <a:t>Study 1 involved 117 patients and compared two doses of FINTEPLA (0.7 mg/kg/day and 0.2 mg/kg/day) with placebo in patients who were not receiving stiripentol</a:t>
            </a:r>
          </a:p>
          <a:p>
            <a:pPr lvl="1"/>
            <a:r>
              <a:rPr lang="en-US" dirty="0"/>
              <a:t>Study 2 involved 85 patients and compared a FINTEPLA 0.4 mg/kg/day dose with placebo in patients who were receiving stiripentol and either clobazam, valproate, or both</a:t>
            </a:r>
          </a:p>
          <a:p>
            <a:r>
              <a:rPr lang="en-US" dirty="0"/>
              <a:t>Both studies included a 6-week baseline period in which patients were required to have ≥6 convulsive seizures while on stable </a:t>
            </a:r>
            <a:br>
              <a:rPr lang="en-US" dirty="0"/>
            </a:br>
            <a:r>
              <a:rPr lang="en-US" dirty="0"/>
              <a:t>AED therapy</a:t>
            </a:r>
          </a:p>
          <a:p>
            <a:pPr lvl="1"/>
            <a:r>
              <a:rPr lang="en-US" dirty="0"/>
              <a:t>Study 1 included a 2-week titration period followed by a 12-week maintenance period with a stable FINTEPLA dose</a:t>
            </a:r>
          </a:p>
          <a:p>
            <a:pPr lvl="1"/>
            <a:r>
              <a:rPr lang="en-US" dirty="0"/>
              <a:t>Study 2 included a 3-week titration period followed by a 12-week maintenance period with a stable FINTEPLA dose</a:t>
            </a:r>
          </a:p>
          <a:p>
            <a:r>
              <a:rPr lang="en-US" dirty="0"/>
              <a:t>The primary efficacy endpoint in both studies was the change from baseline in the frequency of convulsive seizures per 28 days during the combined 14-week (Study 1) or 15-week (Study 2) titration and maintenance periods (i.e., treatment period)</a:t>
            </a:r>
          </a:p>
          <a:p>
            <a:pPr lvl="1"/>
            <a:r>
              <a:rPr lang="en-US" dirty="0"/>
              <a:t>Results were statistically significantly greater for all dose groups of FINTEPLA (0.2 mg/kg/day and 0.7 mg/kg/day in Study 1 and FINTEPLA 0.4 mg/kg/day in Study 2) compared to placebo</a:t>
            </a:r>
          </a:p>
          <a:p>
            <a:r>
              <a:rPr lang="en-US" dirty="0"/>
              <a:t>Seizure response results were as follows:</a:t>
            </a:r>
          </a:p>
          <a:p>
            <a:pPr lvl="1"/>
            <a:r>
              <a:rPr lang="en-US" dirty="0"/>
              <a:t>Study 1: FINTEPLA 0.7 mg/kg/day: ≥75% to 100% reduction from baseline in convulsive seizure frequency in &gt;50% of patients</a:t>
            </a:r>
          </a:p>
          <a:p>
            <a:pPr lvl="1"/>
            <a:r>
              <a:rPr lang="en-US" dirty="0"/>
              <a:t>Study 2: FINTEPLA 0.4 mg/kg/day: ≥75% to 100% reduction from baseline in convulsive seizure frequency in 40% of patients</a:t>
            </a:r>
          </a:p>
          <a:p>
            <a:r>
              <a:rPr lang="en-US" dirty="0"/>
              <a:t>The proportion of patients who reported no convulsive seizures during the treatment periods was as follows:</a:t>
            </a:r>
          </a:p>
          <a:p>
            <a:pPr lvl="1"/>
            <a:r>
              <a:rPr lang="en-US" dirty="0"/>
              <a:t>Study 1 (14 weeks):</a:t>
            </a:r>
          </a:p>
          <a:p>
            <a:pPr lvl="2"/>
            <a:r>
              <a:rPr lang="en-US" dirty="0"/>
              <a:t>FINTEPLA 0.7 mg/kg/day: 8%</a:t>
            </a:r>
          </a:p>
          <a:p>
            <a:pPr lvl="2"/>
            <a:r>
              <a:rPr lang="en-US" dirty="0"/>
              <a:t>FINTEPLA 0.2 mg/kg/day: 8%</a:t>
            </a:r>
          </a:p>
          <a:p>
            <a:pPr lvl="2"/>
            <a:r>
              <a:rPr lang="en-US" dirty="0"/>
              <a:t>Placebo: 0</a:t>
            </a:r>
          </a:p>
        </p:txBody>
      </p:sp>
      <p:sp>
        <p:nvSpPr>
          <p:cNvPr id="35" name="TextBox 34">
            <a:extLst>
              <a:ext uri="{FF2B5EF4-FFF2-40B4-BE49-F238E27FC236}">
                <a16:creationId xmlns:a16="http://schemas.microsoft.com/office/drawing/2014/main" id="{FEC0142C-4DEC-454E-89D3-98F088C113D8}"/>
              </a:ext>
            </a:extLst>
          </p:cNvPr>
          <p:cNvSpPr txBox="1"/>
          <p:nvPr/>
        </p:nvSpPr>
        <p:spPr>
          <a:xfrm>
            <a:off x="3406775" y="5401312"/>
            <a:ext cx="3159125" cy="728405"/>
          </a:xfrm>
          <a:prstGeom prst="rect">
            <a:avLst/>
          </a:prstGeom>
          <a:noFill/>
        </p:spPr>
        <p:txBody>
          <a:bodyPr wrap="square">
            <a:spAutoFit/>
          </a:bodyPr>
          <a:lstStyle/>
          <a:p>
            <a:pPr marL="293688" marR="0" lvl="1" indent="-173038" algn="l" defTabSz="914400" rtl="0" eaLnBrk="1" fontAlgn="auto" latinLnBrk="0" hangingPunct="1">
              <a:lnSpc>
                <a:spcPct val="100000"/>
              </a:lnSpc>
              <a:spcBef>
                <a:spcPts val="500"/>
              </a:spcBef>
              <a:spcAft>
                <a:spcPts val="0"/>
              </a:spcAft>
              <a:buClr>
                <a:srgbClr val="4C8C2B"/>
              </a:buClr>
              <a:buSzTx/>
              <a:buFont typeface="System Font Regular"/>
              <a:buChar char="–"/>
              <a:tabLst/>
              <a:defRPr/>
            </a:pPr>
            <a:r>
              <a:rPr kumimoji="0" lang="en-US" sz="1100" b="0" i="0" u="none" strike="noStrike" kern="120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rPr>
              <a:t>Study 2 (15 weeks):</a:t>
            </a:r>
          </a:p>
          <a:p>
            <a:pPr marL="466725" marR="0" lvl="2" indent="-173038" algn="l" defTabSz="914400" rtl="0" eaLnBrk="1" fontAlgn="auto" latinLnBrk="0" hangingPunct="1">
              <a:lnSpc>
                <a:spcPct val="100000"/>
              </a:lnSpc>
              <a:spcBef>
                <a:spcPts val="500"/>
              </a:spcBef>
              <a:spcAft>
                <a:spcPts val="0"/>
              </a:spcAft>
              <a:buClr>
                <a:srgbClr val="4C8C2B"/>
              </a:buClr>
              <a:buSzTx/>
              <a:buFont typeface="Wingdings" pitchFamily="2" charset="2"/>
              <a:buChar char="§"/>
              <a:tabLst/>
              <a:defRPr/>
            </a:pPr>
            <a:r>
              <a:rPr kumimoji="0" lang="en-US" sz="1100" b="0" i="0" u="none" strike="noStrike" kern="120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rPr>
              <a:t>FINTEPLA 0.4 mg/kg/day: 2%</a:t>
            </a:r>
          </a:p>
          <a:p>
            <a:pPr marL="466725" marR="0" lvl="2" indent="-173038" algn="l" defTabSz="914400" rtl="0" eaLnBrk="1" fontAlgn="auto" latinLnBrk="0" hangingPunct="1">
              <a:lnSpc>
                <a:spcPct val="100000"/>
              </a:lnSpc>
              <a:spcBef>
                <a:spcPts val="500"/>
              </a:spcBef>
              <a:spcAft>
                <a:spcPts val="0"/>
              </a:spcAft>
              <a:buClr>
                <a:srgbClr val="4C8C2B"/>
              </a:buClr>
              <a:buSzTx/>
              <a:buFont typeface="Wingdings" pitchFamily="2" charset="2"/>
              <a:buChar char="§"/>
              <a:tabLst/>
              <a:defRPr/>
            </a:pPr>
            <a:r>
              <a:rPr kumimoji="0" lang="en-US" sz="1100" b="0" i="0" u="none" strike="noStrike" kern="120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rPr>
              <a:t>Placebo: 0</a:t>
            </a:r>
          </a:p>
        </p:txBody>
      </p:sp>
      <p:sp>
        <p:nvSpPr>
          <p:cNvPr id="3" name="Slide Number Placeholder 2">
            <a:extLst>
              <a:ext uri="{FF2B5EF4-FFF2-40B4-BE49-F238E27FC236}">
                <a16:creationId xmlns:a16="http://schemas.microsoft.com/office/drawing/2014/main" id="{F5019989-65AD-4CAA-865B-AB679BFE2513}"/>
              </a:ext>
            </a:extLst>
          </p:cNvPr>
          <p:cNvSpPr>
            <a:spLocks noGrp="1"/>
          </p:cNvSpPr>
          <p:nvPr>
            <p:ph type="sldNum" sz="quarter" idx="4"/>
          </p:nvPr>
        </p:nvSpPr>
        <p:spPr/>
        <p:txBody>
          <a:bodyPr/>
          <a:lstStyle/>
          <a:p>
            <a:fld id="{5D2F3693-3E64-EA49-9E40-0333868C2033}" type="slidenum">
              <a:rPr lang="en-US" smtClean="0"/>
              <a:pPr/>
              <a:t>83</a:t>
            </a:fld>
            <a:r>
              <a:rPr lang="en-US" dirty="0"/>
              <a:t> of 108</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36">
            <a:extLst>
              <a:ext uri="{FF2B5EF4-FFF2-40B4-BE49-F238E27FC236}">
                <a16:creationId xmlns:a16="http://schemas.microsoft.com/office/drawing/2014/main" id="{79B1F3AA-40A9-460B-9144-3C92B3A56AE7}"/>
              </a:ext>
            </a:extLst>
          </p:cNvPr>
          <p:cNvSpPr>
            <a:spLocks noGrp="1"/>
          </p:cNvSpPr>
          <p:nvPr>
            <p:ph type="title"/>
          </p:nvPr>
        </p:nvSpPr>
        <p:spPr/>
        <p:txBody>
          <a:bodyPr/>
          <a:lstStyle/>
          <a:p>
            <a:r>
              <a:rPr lang="en-US" dirty="0"/>
              <a:t>Take Home Points (continued)</a:t>
            </a:r>
          </a:p>
        </p:txBody>
      </p:sp>
      <p:sp>
        <p:nvSpPr>
          <p:cNvPr id="38" name="Content Placeholder 37">
            <a:extLst>
              <a:ext uri="{FF2B5EF4-FFF2-40B4-BE49-F238E27FC236}">
                <a16:creationId xmlns:a16="http://schemas.microsoft.com/office/drawing/2014/main" id="{D5627D59-CF44-480F-BF23-BC61463C8E26}"/>
              </a:ext>
            </a:extLst>
          </p:cNvPr>
          <p:cNvSpPr>
            <a:spLocks noGrp="1"/>
          </p:cNvSpPr>
          <p:nvPr>
            <p:ph idx="1"/>
          </p:nvPr>
        </p:nvSpPr>
        <p:spPr>
          <a:xfrm>
            <a:off x="284480" y="1066800"/>
            <a:ext cx="8585200" cy="5473700"/>
          </a:xfrm>
        </p:spPr>
        <p:txBody>
          <a:bodyPr>
            <a:noAutofit/>
          </a:bodyPr>
          <a:lstStyle/>
          <a:p>
            <a:pPr marL="0" indent="0">
              <a:buNone/>
            </a:pPr>
            <a:r>
              <a:rPr lang="en-US" b="1" dirty="0"/>
              <a:t>Lennox-</a:t>
            </a:r>
            <a:r>
              <a:rPr lang="en-US" b="1" dirty="0" err="1"/>
              <a:t>Gastaut</a:t>
            </a:r>
            <a:r>
              <a:rPr lang="en-US" b="1" dirty="0"/>
              <a:t> Syndrome</a:t>
            </a:r>
          </a:p>
          <a:p>
            <a:r>
              <a:rPr lang="en-US" dirty="0"/>
              <a:t>Study 3 was  a randomized, double-blind, placebo-controlled trial comparing 2 doses of FINTEPLA to placebo: 0.7 mg/kg/day and </a:t>
            </a:r>
            <a:br>
              <a:rPr lang="en-US" dirty="0"/>
            </a:br>
            <a:r>
              <a:rPr lang="en-US" dirty="0"/>
              <a:t>0.2 mg/kg/day</a:t>
            </a:r>
          </a:p>
          <a:p>
            <a:r>
              <a:rPr lang="en-US" dirty="0"/>
              <a:t>A total of 263 patients 2 to 35 years of age participated in Study 3; patients were inadequately controlled on ≥1 AED or other antiseizure treatment, including vagal nerve stimulation and/or ketogenic diet</a:t>
            </a:r>
          </a:p>
          <a:p>
            <a:r>
              <a:rPr lang="en-US" dirty="0"/>
              <a:t>The design of Study 3 included a 4-week baseline period, during which patients were required to have ≥8 drop seizures while on stable AED therapy; a 2-week titration period, and a 12-week maintenance period</a:t>
            </a:r>
          </a:p>
          <a:p>
            <a:r>
              <a:rPr lang="en-US" dirty="0"/>
              <a:t>The primary endpoint of Study 3 was the change in DSF per 28 days between baseline and the 14-week treatment period with fenfluramine 0.7 mg/kg/day vs placebo</a:t>
            </a:r>
          </a:p>
          <a:p>
            <a:r>
              <a:rPr lang="en-US" dirty="0"/>
              <a:t>Study 3 met the primary efficacy endpoint, demonstrating a statistically significant benefit for FINTEPLA 0.7 mg/kg/day in reducing DSF (per 28 days) compared with placebo:</a:t>
            </a:r>
          </a:p>
          <a:p>
            <a:pPr lvl="1"/>
            <a:r>
              <a:rPr lang="en-US" dirty="0"/>
              <a:t>FINTEPLA 0.7 mg/kg/day: -23.7% (</a:t>
            </a:r>
            <a:r>
              <a:rPr lang="en-US" i="1" dirty="0"/>
              <a:t>P</a:t>
            </a:r>
            <a:r>
              <a:rPr lang="en-US" dirty="0"/>
              <a:t>=0.0037)</a:t>
            </a:r>
          </a:p>
          <a:p>
            <a:pPr lvl="1"/>
            <a:r>
              <a:rPr lang="en-US" dirty="0"/>
              <a:t>Placebo: -8.7%</a:t>
            </a:r>
          </a:p>
          <a:p>
            <a:r>
              <a:rPr lang="en-US" dirty="0"/>
              <a:t>A reduction in drop seizures was observed within 2 weeks of initiating treatment with FINTEPLA, and the effect remained generally consistent over the 14-week treatment period</a:t>
            </a:r>
          </a:p>
          <a:p>
            <a:r>
              <a:rPr lang="en-US" dirty="0"/>
              <a:t>A secondary endpoint in Study 3 was the percentage of subjects who achieved investigator-assessed improvement in CGI-I. </a:t>
            </a:r>
            <a:r>
              <a:rPr lang="en-US" b="0" i="0" u="none" strike="noStrike" baseline="0" dirty="0">
                <a:solidFill>
                  <a:srgbClr val="000000"/>
                </a:solidFill>
              </a:rPr>
              <a:t>Numerically greater improvements on the CGI-I by Investigator were observed in patients treated with FINTEPLA compared with placebo.</a:t>
            </a:r>
            <a:endParaRPr lang="en-US" dirty="0"/>
          </a:p>
        </p:txBody>
      </p:sp>
      <p:sp>
        <p:nvSpPr>
          <p:cNvPr id="3" name="Slide Number Placeholder 2">
            <a:extLst>
              <a:ext uri="{FF2B5EF4-FFF2-40B4-BE49-F238E27FC236}">
                <a16:creationId xmlns:a16="http://schemas.microsoft.com/office/drawing/2014/main" id="{A42842C5-D673-43E9-9101-9C3706E1146A}"/>
              </a:ext>
            </a:extLst>
          </p:cNvPr>
          <p:cNvSpPr>
            <a:spLocks noGrp="1"/>
          </p:cNvSpPr>
          <p:nvPr>
            <p:ph type="sldNum" sz="quarter" idx="4"/>
          </p:nvPr>
        </p:nvSpPr>
        <p:spPr/>
        <p:txBody>
          <a:bodyPr/>
          <a:lstStyle/>
          <a:p>
            <a:fld id="{5D2F3693-3E64-EA49-9E40-0333868C2033}" type="slidenum">
              <a:rPr lang="en-US" smtClean="0"/>
              <a:pPr/>
              <a:t>84</a:t>
            </a:fld>
            <a:r>
              <a:rPr lang="en-US" dirty="0"/>
              <a:t> of 108</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Content Placeholder 59">
            <a:extLst>
              <a:ext uri="{FF2B5EF4-FFF2-40B4-BE49-F238E27FC236}">
                <a16:creationId xmlns:a16="http://schemas.microsoft.com/office/drawing/2014/main" id="{04BF4BAD-7F7D-4830-8BD6-95C254EE2CE4}"/>
              </a:ext>
            </a:extLst>
          </p:cNvPr>
          <p:cNvSpPr>
            <a:spLocks noGrp="1"/>
          </p:cNvSpPr>
          <p:nvPr>
            <p:ph idx="1"/>
          </p:nvPr>
        </p:nvSpPr>
        <p:spPr/>
        <p:txBody>
          <a:bodyPr>
            <a:normAutofit/>
          </a:bodyPr>
          <a:lstStyle/>
          <a:p>
            <a:r>
              <a:rPr lang="en-US" dirty="0"/>
              <a:t>During the 6-week baseline period of Study 1 and Study 2, patients were required to have ______ convulsive seizures.</a:t>
            </a:r>
          </a:p>
          <a:p>
            <a:pPr lvl="1"/>
            <a:r>
              <a:rPr lang="en-US" dirty="0"/>
              <a:t>≥2</a:t>
            </a:r>
          </a:p>
          <a:p>
            <a:pPr lvl="1"/>
            <a:r>
              <a:rPr lang="en-US" dirty="0"/>
              <a:t>≥4</a:t>
            </a:r>
          </a:p>
          <a:p>
            <a:pPr lvl="1"/>
            <a:r>
              <a:rPr lang="en-US" dirty="0"/>
              <a:t>≥6</a:t>
            </a:r>
          </a:p>
          <a:p>
            <a:pPr lvl="1"/>
            <a:r>
              <a:rPr lang="en-US" dirty="0"/>
              <a:t>≥8</a:t>
            </a:r>
          </a:p>
        </p:txBody>
      </p:sp>
      <p:sp>
        <p:nvSpPr>
          <p:cNvPr id="59" name="Title 58">
            <a:extLst>
              <a:ext uri="{FF2B5EF4-FFF2-40B4-BE49-F238E27FC236}">
                <a16:creationId xmlns:a16="http://schemas.microsoft.com/office/drawing/2014/main" id="{2971CFF4-6EAF-4B55-8908-7C5205502E2B}"/>
              </a:ext>
            </a:extLst>
          </p:cNvPr>
          <p:cNvSpPr>
            <a:spLocks noGrp="1"/>
          </p:cNvSpPr>
          <p:nvPr>
            <p:ph type="title"/>
          </p:nvPr>
        </p:nvSpPr>
        <p:spPr/>
        <p:txBody>
          <a:bodyPr/>
          <a:lstStyle/>
          <a:p>
            <a:r>
              <a:rPr lang="en-US" dirty="0"/>
              <a:t>Knowledge Check</a:t>
            </a:r>
          </a:p>
        </p:txBody>
      </p:sp>
      <p:sp>
        <p:nvSpPr>
          <p:cNvPr id="25" name="object 32">
            <a:extLst>
              <a:ext uri="{FF2B5EF4-FFF2-40B4-BE49-F238E27FC236}">
                <a16:creationId xmlns:a16="http://schemas.microsoft.com/office/drawing/2014/main" id="{81E08AEA-20A2-4479-BE0B-769F78986652}"/>
              </a:ext>
            </a:extLst>
          </p:cNvPr>
          <p:cNvSpPr txBox="1"/>
          <p:nvPr/>
        </p:nvSpPr>
        <p:spPr>
          <a:xfrm>
            <a:off x="561678" y="2796790"/>
            <a:ext cx="163195" cy="203200"/>
          </a:xfrm>
          <a:prstGeom prst="rect">
            <a:avLst/>
          </a:prstGeom>
        </p:spPr>
        <p:txBody>
          <a:bodyPr vert="horz" wrap="square" lIns="0" tIns="0" rIns="0" bIns="0" rtlCol="0">
            <a:spAutoFit/>
          </a:bodyPr>
          <a:lstStyle/>
          <a:p>
            <a:pPr>
              <a:lnSpc>
                <a:spcPts val="1585"/>
              </a:lnSpc>
            </a:pPr>
            <a:r>
              <a:rPr sz="1450" spc="-10" dirty="0">
                <a:solidFill>
                  <a:srgbClr val="4B8B2B"/>
                </a:solidFill>
                <a:latin typeface="Wingdings"/>
                <a:cs typeface="Wingdings"/>
              </a:rPr>
              <a:t></a:t>
            </a:r>
            <a:endParaRPr sz="1450">
              <a:latin typeface="Wingdings"/>
              <a:cs typeface="Wingdings"/>
            </a:endParaRPr>
          </a:p>
        </p:txBody>
      </p:sp>
      <p:sp>
        <p:nvSpPr>
          <p:cNvPr id="26" name="object 33">
            <a:extLst>
              <a:ext uri="{FF2B5EF4-FFF2-40B4-BE49-F238E27FC236}">
                <a16:creationId xmlns:a16="http://schemas.microsoft.com/office/drawing/2014/main" id="{71397497-9A8F-4066-A9BF-4EB07D27F0EB}"/>
              </a:ext>
            </a:extLst>
          </p:cNvPr>
          <p:cNvSpPr txBox="1"/>
          <p:nvPr/>
        </p:nvSpPr>
        <p:spPr>
          <a:xfrm>
            <a:off x="561678" y="3304651"/>
            <a:ext cx="163195" cy="203200"/>
          </a:xfrm>
          <a:prstGeom prst="rect">
            <a:avLst/>
          </a:prstGeom>
        </p:spPr>
        <p:txBody>
          <a:bodyPr vert="horz" wrap="square" lIns="0" tIns="0" rIns="0" bIns="0" rtlCol="0">
            <a:spAutoFit/>
          </a:bodyPr>
          <a:lstStyle/>
          <a:p>
            <a:pPr>
              <a:lnSpc>
                <a:spcPts val="1585"/>
              </a:lnSpc>
            </a:pPr>
            <a:r>
              <a:rPr sz="1450" spc="-10" dirty="0">
                <a:solidFill>
                  <a:srgbClr val="4B8B2B"/>
                </a:solidFill>
                <a:latin typeface="Wingdings"/>
                <a:cs typeface="Wingdings"/>
              </a:rPr>
              <a:t></a:t>
            </a:r>
            <a:endParaRPr sz="1450">
              <a:latin typeface="Wingdings"/>
              <a:cs typeface="Wingdings"/>
            </a:endParaRPr>
          </a:p>
        </p:txBody>
      </p:sp>
      <p:sp>
        <p:nvSpPr>
          <p:cNvPr id="27" name="object 34">
            <a:extLst>
              <a:ext uri="{FF2B5EF4-FFF2-40B4-BE49-F238E27FC236}">
                <a16:creationId xmlns:a16="http://schemas.microsoft.com/office/drawing/2014/main" id="{367C9F21-3143-4FE6-844F-DE85962364BC}"/>
              </a:ext>
            </a:extLst>
          </p:cNvPr>
          <p:cNvSpPr txBox="1"/>
          <p:nvPr/>
        </p:nvSpPr>
        <p:spPr>
          <a:xfrm>
            <a:off x="561678" y="3814710"/>
            <a:ext cx="163195" cy="203200"/>
          </a:xfrm>
          <a:prstGeom prst="rect">
            <a:avLst/>
          </a:prstGeom>
        </p:spPr>
        <p:txBody>
          <a:bodyPr vert="horz" wrap="square" lIns="0" tIns="0" rIns="0" bIns="0" rtlCol="0">
            <a:spAutoFit/>
          </a:bodyPr>
          <a:lstStyle/>
          <a:p>
            <a:pPr>
              <a:lnSpc>
                <a:spcPts val="1585"/>
              </a:lnSpc>
            </a:pPr>
            <a:r>
              <a:rPr sz="1450" spc="-10" dirty="0">
                <a:solidFill>
                  <a:srgbClr val="4B8B2B"/>
                </a:solidFill>
                <a:latin typeface="Wingdings"/>
                <a:cs typeface="Wingdings"/>
              </a:rPr>
              <a:t></a:t>
            </a:r>
            <a:endParaRPr sz="1450">
              <a:latin typeface="Wingdings"/>
              <a:cs typeface="Wingdings"/>
            </a:endParaRPr>
          </a:p>
        </p:txBody>
      </p:sp>
      <p:sp>
        <p:nvSpPr>
          <p:cNvPr id="28" name="object 35">
            <a:extLst>
              <a:ext uri="{FF2B5EF4-FFF2-40B4-BE49-F238E27FC236}">
                <a16:creationId xmlns:a16="http://schemas.microsoft.com/office/drawing/2014/main" id="{1F6AB8E2-5309-45E5-A95C-A4C1496FF599}"/>
              </a:ext>
            </a:extLst>
          </p:cNvPr>
          <p:cNvSpPr txBox="1"/>
          <p:nvPr/>
        </p:nvSpPr>
        <p:spPr>
          <a:xfrm>
            <a:off x="561678" y="4321697"/>
            <a:ext cx="163195" cy="203200"/>
          </a:xfrm>
          <a:prstGeom prst="rect">
            <a:avLst/>
          </a:prstGeom>
        </p:spPr>
        <p:txBody>
          <a:bodyPr vert="horz" wrap="square" lIns="0" tIns="0" rIns="0" bIns="0" rtlCol="0">
            <a:spAutoFit/>
          </a:bodyPr>
          <a:lstStyle/>
          <a:p>
            <a:pPr>
              <a:lnSpc>
                <a:spcPts val="1585"/>
              </a:lnSpc>
            </a:pPr>
            <a:r>
              <a:rPr sz="1450" spc="-10" dirty="0">
                <a:solidFill>
                  <a:srgbClr val="4B8B2B"/>
                </a:solidFill>
                <a:latin typeface="Wingdings"/>
                <a:cs typeface="Wingdings"/>
              </a:rPr>
              <a:t></a:t>
            </a:r>
            <a:endParaRPr sz="1450">
              <a:latin typeface="Wingdings"/>
              <a:cs typeface="Wingdings"/>
            </a:endParaRPr>
          </a:p>
        </p:txBody>
      </p:sp>
      <p:sp>
        <p:nvSpPr>
          <p:cNvPr id="29" name="object 38">
            <a:extLst>
              <a:ext uri="{FF2B5EF4-FFF2-40B4-BE49-F238E27FC236}">
                <a16:creationId xmlns:a16="http://schemas.microsoft.com/office/drawing/2014/main" id="{F4C9C0DA-DAD3-4269-B1CB-DC49D3075564}"/>
              </a:ext>
            </a:extLst>
          </p:cNvPr>
          <p:cNvSpPr/>
          <p:nvPr/>
        </p:nvSpPr>
        <p:spPr>
          <a:xfrm>
            <a:off x="381215" y="2657659"/>
            <a:ext cx="479425" cy="401955"/>
          </a:xfrm>
          <a:custGeom>
            <a:avLst/>
            <a:gdLst/>
            <a:ahLst/>
            <a:cxnLst/>
            <a:rect l="l" t="t" r="r" b="b"/>
            <a:pathLst>
              <a:path w="479425" h="401954">
                <a:moveTo>
                  <a:pt x="478867" y="0"/>
                </a:moveTo>
                <a:lnTo>
                  <a:pt x="0" y="0"/>
                </a:lnTo>
                <a:lnTo>
                  <a:pt x="0" y="401906"/>
                </a:lnTo>
                <a:lnTo>
                  <a:pt x="478867" y="401906"/>
                </a:lnTo>
                <a:lnTo>
                  <a:pt x="478867" y="0"/>
                </a:lnTo>
                <a:close/>
              </a:path>
            </a:pathLst>
          </a:custGeom>
          <a:solidFill>
            <a:srgbClr val="FFFFFF"/>
          </a:solidFill>
        </p:spPr>
        <p:txBody>
          <a:bodyPr wrap="square" lIns="0" tIns="0" rIns="0" bIns="0" rtlCol="0"/>
          <a:lstStyle/>
          <a:p>
            <a:endParaRPr/>
          </a:p>
        </p:txBody>
      </p:sp>
      <p:grpSp>
        <p:nvGrpSpPr>
          <p:cNvPr id="30" name="object 39">
            <a:extLst>
              <a:ext uri="{FF2B5EF4-FFF2-40B4-BE49-F238E27FC236}">
                <a16:creationId xmlns:a16="http://schemas.microsoft.com/office/drawing/2014/main" id="{BC7AA3B5-607A-4CA1-88B7-FE390F3D9BBA}"/>
              </a:ext>
            </a:extLst>
          </p:cNvPr>
          <p:cNvGrpSpPr/>
          <p:nvPr/>
        </p:nvGrpSpPr>
        <p:grpSpPr>
          <a:xfrm>
            <a:off x="393915" y="2670359"/>
            <a:ext cx="454025" cy="376555"/>
            <a:chOff x="286339" y="3142448"/>
            <a:chExt cx="454025" cy="376555"/>
          </a:xfrm>
        </p:grpSpPr>
        <p:sp>
          <p:nvSpPr>
            <p:cNvPr id="31" name="object 40">
              <a:extLst>
                <a:ext uri="{FF2B5EF4-FFF2-40B4-BE49-F238E27FC236}">
                  <a16:creationId xmlns:a16="http://schemas.microsoft.com/office/drawing/2014/main" id="{998053C1-19F0-4650-A2A4-A217E7E6FF83}"/>
                </a:ext>
              </a:extLst>
            </p:cNvPr>
            <p:cNvSpPr/>
            <p:nvPr/>
          </p:nvSpPr>
          <p:spPr>
            <a:xfrm>
              <a:off x="286339" y="3142448"/>
              <a:ext cx="454025" cy="376555"/>
            </a:xfrm>
            <a:custGeom>
              <a:avLst/>
              <a:gdLst/>
              <a:ahLst/>
              <a:cxnLst/>
              <a:rect l="l" t="t" r="r" b="b"/>
              <a:pathLst>
                <a:path w="454025" h="376554">
                  <a:moveTo>
                    <a:pt x="453467" y="0"/>
                  </a:moveTo>
                  <a:lnTo>
                    <a:pt x="0" y="0"/>
                  </a:lnTo>
                  <a:lnTo>
                    <a:pt x="0" y="376506"/>
                  </a:lnTo>
                  <a:lnTo>
                    <a:pt x="12700" y="363806"/>
                  </a:lnTo>
                  <a:lnTo>
                    <a:pt x="12700" y="12700"/>
                  </a:lnTo>
                  <a:lnTo>
                    <a:pt x="440767" y="12700"/>
                  </a:lnTo>
                  <a:lnTo>
                    <a:pt x="453467" y="0"/>
                  </a:lnTo>
                  <a:close/>
                </a:path>
              </a:pathLst>
            </a:custGeom>
            <a:solidFill>
              <a:srgbClr val="7F7F7F"/>
            </a:solidFill>
          </p:spPr>
          <p:txBody>
            <a:bodyPr wrap="square" lIns="0" tIns="0" rIns="0" bIns="0" rtlCol="0"/>
            <a:lstStyle/>
            <a:p>
              <a:endParaRPr/>
            </a:p>
          </p:txBody>
        </p:sp>
        <p:sp>
          <p:nvSpPr>
            <p:cNvPr id="37" name="object 41">
              <a:extLst>
                <a:ext uri="{FF2B5EF4-FFF2-40B4-BE49-F238E27FC236}">
                  <a16:creationId xmlns:a16="http://schemas.microsoft.com/office/drawing/2014/main" id="{D070EE0C-689D-4C7A-BF46-C12A0B5A6685}"/>
                </a:ext>
              </a:extLst>
            </p:cNvPr>
            <p:cNvSpPr/>
            <p:nvPr/>
          </p:nvSpPr>
          <p:spPr>
            <a:xfrm>
              <a:off x="286339" y="3142448"/>
              <a:ext cx="454025" cy="376555"/>
            </a:xfrm>
            <a:custGeom>
              <a:avLst/>
              <a:gdLst/>
              <a:ahLst/>
              <a:cxnLst/>
              <a:rect l="l" t="t" r="r" b="b"/>
              <a:pathLst>
                <a:path w="454025" h="376554">
                  <a:moveTo>
                    <a:pt x="453467" y="0"/>
                  </a:moveTo>
                  <a:lnTo>
                    <a:pt x="440767" y="12700"/>
                  </a:lnTo>
                  <a:lnTo>
                    <a:pt x="440767" y="363806"/>
                  </a:lnTo>
                  <a:lnTo>
                    <a:pt x="12700" y="363806"/>
                  </a:lnTo>
                  <a:lnTo>
                    <a:pt x="0" y="376506"/>
                  </a:lnTo>
                  <a:lnTo>
                    <a:pt x="453467" y="376506"/>
                  </a:lnTo>
                  <a:lnTo>
                    <a:pt x="453467" y="0"/>
                  </a:lnTo>
                  <a:close/>
                </a:path>
              </a:pathLst>
            </a:custGeom>
            <a:solidFill>
              <a:srgbClr val="BFBFBF"/>
            </a:solidFill>
          </p:spPr>
          <p:txBody>
            <a:bodyPr wrap="square" lIns="0" tIns="0" rIns="0" bIns="0" rtlCol="0"/>
            <a:lstStyle/>
            <a:p>
              <a:endParaRPr/>
            </a:p>
          </p:txBody>
        </p:sp>
      </p:grpSp>
      <p:sp>
        <p:nvSpPr>
          <p:cNvPr id="54" name="object 42">
            <a:extLst>
              <a:ext uri="{FF2B5EF4-FFF2-40B4-BE49-F238E27FC236}">
                <a16:creationId xmlns:a16="http://schemas.microsoft.com/office/drawing/2014/main" id="{A39E47D7-CFDE-4233-9D30-1138F49ACADF}"/>
              </a:ext>
            </a:extLst>
          </p:cNvPr>
          <p:cNvSpPr/>
          <p:nvPr/>
        </p:nvSpPr>
        <p:spPr>
          <a:xfrm>
            <a:off x="381215" y="3168987"/>
            <a:ext cx="479425" cy="401955"/>
          </a:xfrm>
          <a:custGeom>
            <a:avLst/>
            <a:gdLst/>
            <a:ahLst/>
            <a:cxnLst/>
            <a:rect l="l" t="t" r="r" b="b"/>
            <a:pathLst>
              <a:path w="479425" h="401954">
                <a:moveTo>
                  <a:pt x="478867" y="0"/>
                </a:moveTo>
                <a:lnTo>
                  <a:pt x="0" y="0"/>
                </a:lnTo>
                <a:lnTo>
                  <a:pt x="0" y="401906"/>
                </a:lnTo>
                <a:lnTo>
                  <a:pt x="478867" y="401906"/>
                </a:lnTo>
                <a:lnTo>
                  <a:pt x="478867" y="0"/>
                </a:lnTo>
                <a:close/>
              </a:path>
            </a:pathLst>
          </a:custGeom>
          <a:solidFill>
            <a:srgbClr val="FFFFFF"/>
          </a:solidFill>
        </p:spPr>
        <p:txBody>
          <a:bodyPr wrap="square" lIns="0" tIns="0" rIns="0" bIns="0" rtlCol="0"/>
          <a:lstStyle/>
          <a:p>
            <a:endParaRPr/>
          </a:p>
        </p:txBody>
      </p:sp>
      <p:grpSp>
        <p:nvGrpSpPr>
          <p:cNvPr id="55" name="object 43">
            <a:extLst>
              <a:ext uri="{FF2B5EF4-FFF2-40B4-BE49-F238E27FC236}">
                <a16:creationId xmlns:a16="http://schemas.microsoft.com/office/drawing/2014/main" id="{1DBB9D65-93EB-4DD9-B97F-F1109503F72A}"/>
              </a:ext>
            </a:extLst>
          </p:cNvPr>
          <p:cNvGrpSpPr/>
          <p:nvPr/>
        </p:nvGrpSpPr>
        <p:grpSpPr>
          <a:xfrm>
            <a:off x="393915" y="3181687"/>
            <a:ext cx="454025" cy="376555"/>
            <a:chOff x="286339" y="3664075"/>
            <a:chExt cx="454025" cy="376555"/>
          </a:xfrm>
        </p:grpSpPr>
        <p:sp>
          <p:nvSpPr>
            <p:cNvPr id="56" name="object 44">
              <a:extLst>
                <a:ext uri="{FF2B5EF4-FFF2-40B4-BE49-F238E27FC236}">
                  <a16:creationId xmlns:a16="http://schemas.microsoft.com/office/drawing/2014/main" id="{C173295F-33DE-4901-81B2-4FED72396C8F}"/>
                </a:ext>
              </a:extLst>
            </p:cNvPr>
            <p:cNvSpPr/>
            <p:nvPr/>
          </p:nvSpPr>
          <p:spPr>
            <a:xfrm>
              <a:off x="286339" y="3664075"/>
              <a:ext cx="454025" cy="376555"/>
            </a:xfrm>
            <a:custGeom>
              <a:avLst/>
              <a:gdLst/>
              <a:ahLst/>
              <a:cxnLst/>
              <a:rect l="l" t="t" r="r" b="b"/>
              <a:pathLst>
                <a:path w="454025" h="376554">
                  <a:moveTo>
                    <a:pt x="453467" y="0"/>
                  </a:moveTo>
                  <a:lnTo>
                    <a:pt x="0" y="0"/>
                  </a:lnTo>
                  <a:lnTo>
                    <a:pt x="0" y="376506"/>
                  </a:lnTo>
                  <a:lnTo>
                    <a:pt x="12700" y="363806"/>
                  </a:lnTo>
                  <a:lnTo>
                    <a:pt x="12700" y="12699"/>
                  </a:lnTo>
                  <a:lnTo>
                    <a:pt x="440767" y="12699"/>
                  </a:lnTo>
                  <a:lnTo>
                    <a:pt x="453467" y="0"/>
                  </a:lnTo>
                  <a:close/>
                </a:path>
              </a:pathLst>
            </a:custGeom>
            <a:solidFill>
              <a:srgbClr val="7F7F7F"/>
            </a:solidFill>
          </p:spPr>
          <p:txBody>
            <a:bodyPr wrap="square" lIns="0" tIns="0" rIns="0" bIns="0" rtlCol="0"/>
            <a:lstStyle/>
            <a:p>
              <a:endParaRPr/>
            </a:p>
          </p:txBody>
        </p:sp>
        <p:sp>
          <p:nvSpPr>
            <p:cNvPr id="57" name="object 45">
              <a:extLst>
                <a:ext uri="{FF2B5EF4-FFF2-40B4-BE49-F238E27FC236}">
                  <a16:creationId xmlns:a16="http://schemas.microsoft.com/office/drawing/2014/main" id="{0A7A27CF-D7BC-486F-AFCD-C229F3755283}"/>
                </a:ext>
              </a:extLst>
            </p:cNvPr>
            <p:cNvSpPr/>
            <p:nvPr/>
          </p:nvSpPr>
          <p:spPr>
            <a:xfrm>
              <a:off x="286339" y="3664075"/>
              <a:ext cx="454025" cy="376555"/>
            </a:xfrm>
            <a:custGeom>
              <a:avLst/>
              <a:gdLst/>
              <a:ahLst/>
              <a:cxnLst/>
              <a:rect l="l" t="t" r="r" b="b"/>
              <a:pathLst>
                <a:path w="454025" h="376554">
                  <a:moveTo>
                    <a:pt x="453467" y="0"/>
                  </a:moveTo>
                  <a:lnTo>
                    <a:pt x="440767" y="12699"/>
                  </a:lnTo>
                  <a:lnTo>
                    <a:pt x="440767" y="363806"/>
                  </a:lnTo>
                  <a:lnTo>
                    <a:pt x="12700" y="363806"/>
                  </a:lnTo>
                  <a:lnTo>
                    <a:pt x="0" y="376506"/>
                  </a:lnTo>
                  <a:lnTo>
                    <a:pt x="453467" y="376506"/>
                  </a:lnTo>
                  <a:lnTo>
                    <a:pt x="453467" y="0"/>
                  </a:lnTo>
                  <a:close/>
                </a:path>
              </a:pathLst>
            </a:custGeom>
            <a:solidFill>
              <a:srgbClr val="BFBFBF"/>
            </a:solidFill>
          </p:spPr>
          <p:txBody>
            <a:bodyPr wrap="square" lIns="0" tIns="0" rIns="0" bIns="0" rtlCol="0"/>
            <a:lstStyle/>
            <a:p>
              <a:endParaRPr/>
            </a:p>
          </p:txBody>
        </p:sp>
      </p:grpSp>
      <p:sp>
        <p:nvSpPr>
          <p:cNvPr id="58" name="object 46">
            <a:extLst>
              <a:ext uri="{FF2B5EF4-FFF2-40B4-BE49-F238E27FC236}">
                <a16:creationId xmlns:a16="http://schemas.microsoft.com/office/drawing/2014/main" id="{C74FE84D-7F0F-42F3-A763-1A2B3EF93EBC}"/>
              </a:ext>
            </a:extLst>
          </p:cNvPr>
          <p:cNvSpPr/>
          <p:nvPr/>
        </p:nvSpPr>
        <p:spPr>
          <a:xfrm>
            <a:off x="381215" y="3699607"/>
            <a:ext cx="479425" cy="401955"/>
          </a:xfrm>
          <a:custGeom>
            <a:avLst/>
            <a:gdLst/>
            <a:ahLst/>
            <a:cxnLst/>
            <a:rect l="l" t="t" r="r" b="b"/>
            <a:pathLst>
              <a:path w="479425" h="401954">
                <a:moveTo>
                  <a:pt x="478867" y="0"/>
                </a:moveTo>
                <a:lnTo>
                  <a:pt x="0" y="0"/>
                </a:lnTo>
                <a:lnTo>
                  <a:pt x="0" y="401906"/>
                </a:lnTo>
                <a:lnTo>
                  <a:pt x="478867" y="401906"/>
                </a:lnTo>
                <a:lnTo>
                  <a:pt x="478867" y="0"/>
                </a:lnTo>
                <a:close/>
              </a:path>
            </a:pathLst>
          </a:custGeom>
          <a:solidFill>
            <a:srgbClr val="FFFFFF"/>
          </a:solidFill>
        </p:spPr>
        <p:txBody>
          <a:bodyPr wrap="square" lIns="0" tIns="0" rIns="0" bIns="0" rtlCol="0"/>
          <a:lstStyle/>
          <a:p>
            <a:endParaRPr/>
          </a:p>
        </p:txBody>
      </p:sp>
      <p:grpSp>
        <p:nvGrpSpPr>
          <p:cNvPr id="61" name="object 47">
            <a:extLst>
              <a:ext uri="{FF2B5EF4-FFF2-40B4-BE49-F238E27FC236}">
                <a16:creationId xmlns:a16="http://schemas.microsoft.com/office/drawing/2014/main" id="{140C3DEE-182C-4176-961D-D83B4E160980}"/>
              </a:ext>
            </a:extLst>
          </p:cNvPr>
          <p:cNvGrpSpPr/>
          <p:nvPr/>
        </p:nvGrpSpPr>
        <p:grpSpPr>
          <a:xfrm>
            <a:off x="393915" y="3712307"/>
            <a:ext cx="454025" cy="376555"/>
            <a:chOff x="286339" y="4202796"/>
            <a:chExt cx="454025" cy="376555"/>
          </a:xfrm>
        </p:grpSpPr>
        <p:sp>
          <p:nvSpPr>
            <p:cNvPr id="62" name="object 48">
              <a:extLst>
                <a:ext uri="{FF2B5EF4-FFF2-40B4-BE49-F238E27FC236}">
                  <a16:creationId xmlns:a16="http://schemas.microsoft.com/office/drawing/2014/main" id="{19C64AAA-A683-4DA5-824D-060A59784C37}"/>
                </a:ext>
              </a:extLst>
            </p:cNvPr>
            <p:cNvSpPr/>
            <p:nvPr/>
          </p:nvSpPr>
          <p:spPr>
            <a:xfrm>
              <a:off x="286339" y="4202796"/>
              <a:ext cx="454025" cy="376555"/>
            </a:xfrm>
            <a:custGeom>
              <a:avLst/>
              <a:gdLst/>
              <a:ahLst/>
              <a:cxnLst/>
              <a:rect l="l" t="t" r="r" b="b"/>
              <a:pathLst>
                <a:path w="454025" h="376554">
                  <a:moveTo>
                    <a:pt x="453467" y="0"/>
                  </a:moveTo>
                  <a:lnTo>
                    <a:pt x="0" y="0"/>
                  </a:lnTo>
                  <a:lnTo>
                    <a:pt x="0" y="376506"/>
                  </a:lnTo>
                  <a:lnTo>
                    <a:pt x="12700" y="363806"/>
                  </a:lnTo>
                  <a:lnTo>
                    <a:pt x="12700" y="12699"/>
                  </a:lnTo>
                  <a:lnTo>
                    <a:pt x="440767" y="12699"/>
                  </a:lnTo>
                  <a:lnTo>
                    <a:pt x="453467" y="0"/>
                  </a:lnTo>
                  <a:close/>
                </a:path>
              </a:pathLst>
            </a:custGeom>
            <a:solidFill>
              <a:srgbClr val="7F7F7F"/>
            </a:solidFill>
          </p:spPr>
          <p:txBody>
            <a:bodyPr wrap="square" lIns="0" tIns="0" rIns="0" bIns="0" rtlCol="0"/>
            <a:lstStyle/>
            <a:p>
              <a:endParaRPr/>
            </a:p>
          </p:txBody>
        </p:sp>
        <p:sp>
          <p:nvSpPr>
            <p:cNvPr id="63" name="object 49">
              <a:extLst>
                <a:ext uri="{FF2B5EF4-FFF2-40B4-BE49-F238E27FC236}">
                  <a16:creationId xmlns:a16="http://schemas.microsoft.com/office/drawing/2014/main" id="{3F83BD28-3124-411D-9F2C-EA2B4CC609AF}"/>
                </a:ext>
              </a:extLst>
            </p:cNvPr>
            <p:cNvSpPr/>
            <p:nvPr/>
          </p:nvSpPr>
          <p:spPr>
            <a:xfrm>
              <a:off x="286339" y="4202796"/>
              <a:ext cx="454025" cy="376555"/>
            </a:xfrm>
            <a:custGeom>
              <a:avLst/>
              <a:gdLst/>
              <a:ahLst/>
              <a:cxnLst/>
              <a:rect l="l" t="t" r="r" b="b"/>
              <a:pathLst>
                <a:path w="454025" h="376554">
                  <a:moveTo>
                    <a:pt x="453467" y="0"/>
                  </a:moveTo>
                  <a:lnTo>
                    <a:pt x="440767" y="12699"/>
                  </a:lnTo>
                  <a:lnTo>
                    <a:pt x="440767" y="363806"/>
                  </a:lnTo>
                  <a:lnTo>
                    <a:pt x="12700" y="363806"/>
                  </a:lnTo>
                  <a:lnTo>
                    <a:pt x="0" y="376506"/>
                  </a:lnTo>
                  <a:lnTo>
                    <a:pt x="453467" y="376506"/>
                  </a:lnTo>
                  <a:lnTo>
                    <a:pt x="453467" y="0"/>
                  </a:lnTo>
                  <a:close/>
                </a:path>
              </a:pathLst>
            </a:custGeom>
            <a:solidFill>
              <a:srgbClr val="BFBFBF"/>
            </a:solidFill>
          </p:spPr>
          <p:txBody>
            <a:bodyPr wrap="square" lIns="0" tIns="0" rIns="0" bIns="0" rtlCol="0"/>
            <a:lstStyle/>
            <a:p>
              <a:endParaRPr/>
            </a:p>
          </p:txBody>
        </p:sp>
      </p:grpSp>
      <p:sp>
        <p:nvSpPr>
          <p:cNvPr id="64" name="object 50">
            <a:extLst>
              <a:ext uri="{FF2B5EF4-FFF2-40B4-BE49-F238E27FC236}">
                <a16:creationId xmlns:a16="http://schemas.microsoft.com/office/drawing/2014/main" id="{559575C5-D2AD-4C78-9AD4-172342D85384}"/>
              </a:ext>
            </a:extLst>
          </p:cNvPr>
          <p:cNvSpPr/>
          <p:nvPr/>
        </p:nvSpPr>
        <p:spPr>
          <a:xfrm>
            <a:off x="381215" y="4184408"/>
            <a:ext cx="479425" cy="401955"/>
          </a:xfrm>
          <a:custGeom>
            <a:avLst/>
            <a:gdLst/>
            <a:ahLst/>
            <a:cxnLst/>
            <a:rect l="l" t="t" r="r" b="b"/>
            <a:pathLst>
              <a:path w="479425" h="401954">
                <a:moveTo>
                  <a:pt x="478867" y="0"/>
                </a:moveTo>
                <a:lnTo>
                  <a:pt x="0" y="0"/>
                </a:lnTo>
                <a:lnTo>
                  <a:pt x="0" y="401906"/>
                </a:lnTo>
                <a:lnTo>
                  <a:pt x="478867" y="401906"/>
                </a:lnTo>
                <a:lnTo>
                  <a:pt x="478867" y="0"/>
                </a:lnTo>
                <a:close/>
              </a:path>
            </a:pathLst>
          </a:custGeom>
          <a:solidFill>
            <a:srgbClr val="FFFFFF"/>
          </a:solidFill>
        </p:spPr>
        <p:txBody>
          <a:bodyPr wrap="square" lIns="0" tIns="0" rIns="0" bIns="0" rtlCol="0"/>
          <a:lstStyle/>
          <a:p>
            <a:endParaRPr/>
          </a:p>
        </p:txBody>
      </p:sp>
      <p:grpSp>
        <p:nvGrpSpPr>
          <p:cNvPr id="65" name="object 51">
            <a:extLst>
              <a:ext uri="{FF2B5EF4-FFF2-40B4-BE49-F238E27FC236}">
                <a16:creationId xmlns:a16="http://schemas.microsoft.com/office/drawing/2014/main" id="{39D68037-A4EF-416B-A960-4D09E8150D75}"/>
              </a:ext>
            </a:extLst>
          </p:cNvPr>
          <p:cNvGrpSpPr/>
          <p:nvPr/>
        </p:nvGrpSpPr>
        <p:grpSpPr>
          <a:xfrm>
            <a:off x="393915" y="4197108"/>
            <a:ext cx="454025" cy="376555"/>
            <a:chOff x="286339" y="4698770"/>
            <a:chExt cx="454025" cy="376555"/>
          </a:xfrm>
        </p:grpSpPr>
        <p:sp>
          <p:nvSpPr>
            <p:cNvPr id="66" name="object 52">
              <a:extLst>
                <a:ext uri="{FF2B5EF4-FFF2-40B4-BE49-F238E27FC236}">
                  <a16:creationId xmlns:a16="http://schemas.microsoft.com/office/drawing/2014/main" id="{03A69739-C428-4EB7-959F-D37C7D2CEF0B}"/>
                </a:ext>
              </a:extLst>
            </p:cNvPr>
            <p:cNvSpPr/>
            <p:nvPr/>
          </p:nvSpPr>
          <p:spPr>
            <a:xfrm>
              <a:off x="286339" y="4698770"/>
              <a:ext cx="454025" cy="376555"/>
            </a:xfrm>
            <a:custGeom>
              <a:avLst/>
              <a:gdLst/>
              <a:ahLst/>
              <a:cxnLst/>
              <a:rect l="l" t="t" r="r" b="b"/>
              <a:pathLst>
                <a:path w="454025" h="376554">
                  <a:moveTo>
                    <a:pt x="453467" y="0"/>
                  </a:moveTo>
                  <a:lnTo>
                    <a:pt x="0" y="0"/>
                  </a:lnTo>
                  <a:lnTo>
                    <a:pt x="0" y="376506"/>
                  </a:lnTo>
                  <a:lnTo>
                    <a:pt x="12700" y="363806"/>
                  </a:lnTo>
                  <a:lnTo>
                    <a:pt x="12700" y="12699"/>
                  </a:lnTo>
                  <a:lnTo>
                    <a:pt x="440767" y="12699"/>
                  </a:lnTo>
                  <a:lnTo>
                    <a:pt x="453467" y="0"/>
                  </a:lnTo>
                  <a:close/>
                </a:path>
              </a:pathLst>
            </a:custGeom>
            <a:solidFill>
              <a:srgbClr val="7F7F7F"/>
            </a:solidFill>
          </p:spPr>
          <p:txBody>
            <a:bodyPr wrap="square" lIns="0" tIns="0" rIns="0" bIns="0" rtlCol="0"/>
            <a:lstStyle/>
            <a:p>
              <a:endParaRPr/>
            </a:p>
          </p:txBody>
        </p:sp>
        <p:sp>
          <p:nvSpPr>
            <p:cNvPr id="67" name="object 53">
              <a:extLst>
                <a:ext uri="{FF2B5EF4-FFF2-40B4-BE49-F238E27FC236}">
                  <a16:creationId xmlns:a16="http://schemas.microsoft.com/office/drawing/2014/main" id="{043744A7-3541-41A2-9F4A-E7DD2C8971CE}"/>
                </a:ext>
              </a:extLst>
            </p:cNvPr>
            <p:cNvSpPr/>
            <p:nvPr/>
          </p:nvSpPr>
          <p:spPr>
            <a:xfrm>
              <a:off x="286339" y="4698770"/>
              <a:ext cx="454025" cy="376555"/>
            </a:xfrm>
            <a:custGeom>
              <a:avLst/>
              <a:gdLst/>
              <a:ahLst/>
              <a:cxnLst/>
              <a:rect l="l" t="t" r="r" b="b"/>
              <a:pathLst>
                <a:path w="454025" h="376554">
                  <a:moveTo>
                    <a:pt x="453467" y="0"/>
                  </a:moveTo>
                  <a:lnTo>
                    <a:pt x="440767" y="12699"/>
                  </a:lnTo>
                  <a:lnTo>
                    <a:pt x="440767" y="363806"/>
                  </a:lnTo>
                  <a:lnTo>
                    <a:pt x="12700" y="363806"/>
                  </a:lnTo>
                  <a:lnTo>
                    <a:pt x="0" y="376506"/>
                  </a:lnTo>
                  <a:lnTo>
                    <a:pt x="453467" y="376506"/>
                  </a:lnTo>
                  <a:lnTo>
                    <a:pt x="453467" y="0"/>
                  </a:lnTo>
                  <a:close/>
                </a:path>
              </a:pathLst>
            </a:custGeom>
            <a:solidFill>
              <a:srgbClr val="BFBFBF"/>
            </a:solidFill>
          </p:spPr>
          <p:txBody>
            <a:bodyPr wrap="square" lIns="0" tIns="0" rIns="0" bIns="0" rtlCol="0"/>
            <a:lstStyle/>
            <a:p>
              <a:endParaRPr/>
            </a:p>
          </p:txBody>
        </p:sp>
      </p:grpSp>
      <p:sp>
        <p:nvSpPr>
          <p:cNvPr id="3" name="Slide Number Placeholder 2">
            <a:extLst>
              <a:ext uri="{FF2B5EF4-FFF2-40B4-BE49-F238E27FC236}">
                <a16:creationId xmlns:a16="http://schemas.microsoft.com/office/drawing/2014/main" id="{19AAF429-ED87-4160-9323-BD83272100A8}"/>
              </a:ext>
            </a:extLst>
          </p:cNvPr>
          <p:cNvSpPr>
            <a:spLocks noGrp="1"/>
          </p:cNvSpPr>
          <p:nvPr>
            <p:ph type="sldNum" sz="quarter" idx="4"/>
          </p:nvPr>
        </p:nvSpPr>
        <p:spPr/>
        <p:txBody>
          <a:bodyPr/>
          <a:lstStyle/>
          <a:p>
            <a:fld id="{5D2F3693-3E64-EA49-9E40-0333868C2033}" type="slidenum">
              <a:rPr lang="en-US" smtClean="0"/>
              <a:pPr/>
              <a:t>85</a:t>
            </a:fld>
            <a:r>
              <a:rPr lang="en-US" dirty="0"/>
              <a:t> of 108</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Content Placeholder 57">
            <a:extLst>
              <a:ext uri="{FF2B5EF4-FFF2-40B4-BE49-F238E27FC236}">
                <a16:creationId xmlns:a16="http://schemas.microsoft.com/office/drawing/2014/main" id="{55BA75FA-250A-4E12-A137-D309D8ACD1F4}"/>
              </a:ext>
            </a:extLst>
          </p:cNvPr>
          <p:cNvSpPr>
            <a:spLocks noGrp="1"/>
          </p:cNvSpPr>
          <p:nvPr>
            <p:ph idx="1"/>
          </p:nvPr>
        </p:nvSpPr>
        <p:spPr/>
        <p:txBody>
          <a:bodyPr>
            <a:normAutofit/>
          </a:bodyPr>
          <a:lstStyle/>
          <a:p>
            <a:r>
              <a:rPr lang="en-US" dirty="0"/>
              <a:t>During the 6-week baseline period of Study 1 and Study 2, patients were required to have ______ convulsive seizures.</a:t>
            </a:r>
          </a:p>
          <a:p>
            <a:pPr lvl="1"/>
            <a:r>
              <a:rPr lang="en-US" dirty="0"/>
              <a:t>≥2</a:t>
            </a:r>
          </a:p>
          <a:p>
            <a:pPr lvl="1"/>
            <a:r>
              <a:rPr lang="en-US" dirty="0"/>
              <a:t>≥4</a:t>
            </a:r>
          </a:p>
          <a:p>
            <a:pPr lvl="1"/>
            <a:r>
              <a:rPr lang="en-US" b="1" dirty="0"/>
              <a:t>≥6</a:t>
            </a:r>
          </a:p>
          <a:p>
            <a:pPr lvl="1"/>
            <a:r>
              <a:rPr lang="en-US" dirty="0"/>
              <a:t>≥8</a:t>
            </a:r>
          </a:p>
        </p:txBody>
      </p:sp>
      <p:sp>
        <p:nvSpPr>
          <p:cNvPr id="60" name="Title 59">
            <a:extLst>
              <a:ext uri="{FF2B5EF4-FFF2-40B4-BE49-F238E27FC236}">
                <a16:creationId xmlns:a16="http://schemas.microsoft.com/office/drawing/2014/main" id="{65FEBFD0-E562-4524-8E6B-B974F18F8B57}"/>
              </a:ext>
            </a:extLst>
          </p:cNvPr>
          <p:cNvSpPr>
            <a:spLocks noGrp="1"/>
          </p:cNvSpPr>
          <p:nvPr>
            <p:ph type="title"/>
          </p:nvPr>
        </p:nvSpPr>
        <p:spPr/>
        <p:txBody>
          <a:bodyPr/>
          <a:lstStyle/>
          <a:p>
            <a:r>
              <a:rPr lang="en-US" dirty="0"/>
              <a:t>Knowledge Check</a:t>
            </a:r>
          </a:p>
        </p:txBody>
      </p:sp>
      <p:sp>
        <p:nvSpPr>
          <p:cNvPr id="37" name="object 32">
            <a:extLst>
              <a:ext uri="{FF2B5EF4-FFF2-40B4-BE49-F238E27FC236}">
                <a16:creationId xmlns:a16="http://schemas.microsoft.com/office/drawing/2014/main" id="{EB5A2629-1D48-4D25-8075-650BB800C887}"/>
              </a:ext>
            </a:extLst>
          </p:cNvPr>
          <p:cNvSpPr txBox="1"/>
          <p:nvPr/>
        </p:nvSpPr>
        <p:spPr>
          <a:xfrm>
            <a:off x="561678" y="2796790"/>
            <a:ext cx="163195" cy="203200"/>
          </a:xfrm>
          <a:prstGeom prst="rect">
            <a:avLst/>
          </a:prstGeom>
        </p:spPr>
        <p:txBody>
          <a:bodyPr vert="horz" wrap="square" lIns="0" tIns="0" rIns="0" bIns="0" rtlCol="0">
            <a:spAutoFit/>
          </a:bodyPr>
          <a:lstStyle/>
          <a:p>
            <a:pPr>
              <a:lnSpc>
                <a:spcPts val="1585"/>
              </a:lnSpc>
            </a:pPr>
            <a:r>
              <a:rPr sz="1450" spc="-10" dirty="0">
                <a:solidFill>
                  <a:srgbClr val="4B8B2B"/>
                </a:solidFill>
                <a:latin typeface="Wingdings"/>
                <a:cs typeface="Wingdings"/>
              </a:rPr>
              <a:t></a:t>
            </a:r>
            <a:endParaRPr sz="1450">
              <a:latin typeface="Wingdings"/>
              <a:cs typeface="Wingdings"/>
            </a:endParaRPr>
          </a:p>
        </p:txBody>
      </p:sp>
      <p:sp>
        <p:nvSpPr>
          <p:cNvPr id="55" name="object 33">
            <a:extLst>
              <a:ext uri="{FF2B5EF4-FFF2-40B4-BE49-F238E27FC236}">
                <a16:creationId xmlns:a16="http://schemas.microsoft.com/office/drawing/2014/main" id="{7A15CD56-ADD9-4481-A018-1A2836E93275}"/>
              </a:ext>
            </a:extLst>
          </p:cNvPr>
          <p:cNvSpPr txBox="1"/>
          <p:nvPr/>
        </p:nvSpPr>
        <p:spPr>
          <a:xfrm>
            <a:off x="561678" y="3304651"/>
            <a:ext cx="163195" cy="203200"/>
          </a:xfrm>
          <a:prstGeom prst="rect">
            <a:avLst/>
          </a:prstGeom>
        </p:spPr>
        <p:txBody>
          <a:bodyPr vert="horz" wrap="square" lIns="0" tIns="0" rIns="0" bIns="0" rtlCol="0">
            <a:spAutoFit/>
          </a:bodyPr>
          <a:lstStyle/>
          <a:p>
            <a:pPr>
              <a:lnSpc>
                <a:spcPts val="1585"/>
              </a:lnSpc>
            </a:pPr>
            <a:r>
              <a:rPr sz="1450" spc="-10" dirty="0">
                <a:solidFill>
                  <a:srgbClr val="4B8B2B"/>
                </a:solidFill>
                <a:latin typeface="Wingdings"/>
                <a:cs typeface="Wingdings"/>
              </a:rPr>
              <a:t></a:t>
            </a:r>
            <a:endParaRPr sz="1450">
              <a:latin typeface="Wingdings"/>
              <a:cs typeface="Wingdings"/>
            </a:endParaRPr>
          </a:p>
        </p:txBody>
      </p:sp>
      <p:sp>
        <p:nvSpPr>
          <p:cNvPr id="56" name="object 34">
            <a:extLst>
              <a:ext uri="{FF2B5EF4-FFF2-40B4-BE49-F238E27FC236}">
                <a16:creationId xmlns:a16="http://schemas.microsoft.com/office/drawing/2014/main" id="{D00FB116-36DD-43A3-87A9-1C84D2FD7D1F}"/>
              </a:ext>
            </a:extLst>
          </p:cNvPr>
          <p:cNvSpPr txBox="1"/>
          <p:nvPr/>
        </p:nvSpPr>
        <p:spPr>
          <a:xfrm>
            <a:off x="561678" y="3814710"/>
            <a:ext cx="163195" cy="203200"/>
          </a:xfrm>
          <a:prstGeom prst="rect">
            <a:avLst/>
          </a:prstGeom>
        </p:spPr>
        <p:txBody>
          <a:bodyPr vert="horz" wrap="square" lIns="0" tIns="0" rIns="0" bIns="0" rtlCol="0">
            <a:spAutoFit/>
          </a:bodyPr>
          <a:lstStyle/>
          <a:p>
            <a:pPr>
              <a:lnSpc>
                <a:spcPts val="1585"/>
              </a:lnSpc>
            </a:pPr>
            <a:r>
              <a:rPr sz="1450" spc="-10" dirty="0">
                <a:solidFill>
                  <a:srgbClr val="4B8B2B"/>
                </a:solidFill>
                <a:latin typeface="Wingdings"/>
                <a:cs typeface="Wingdings"/>
              </a:rPr>
              <a:t></a:t>
            </a:r>
            <a:endParaRPr sz="1450">
              <a:latin typeface="Wingdings"/>
              <a:cs typeface="Wingdings"/>
            </a:endParaRPr>
          </a:p>
        </p:txBody>
      </p:sp>
      <p:sp>
        <p:nvSpPr>
          <p:cNvPr id="57" name="object 35">
            <a:extLst>
              <a:ext uri="{FF2B5EF4-FFF2-40B4-BE49-F238E27FC236}">
                <a16:creationId xmlns:a16="http://schemas.microsoft.com/office/drawing/2014/main" id="{50B997C7-E029-46FB-9401-E8BC3D561A16}"/>
              </a:ext>
            </a:extLst>
          </p:cNvPr>
          <p:cNvSpPr txBox="1"/>
          <p:nvPr/>
        </p:nvSpPr>
        <p:spPr>
          <a:xfrm>
            <a:off x="561678" y="4321697"/>
            <a:ext cx="163195" cy="203200"/>
          </a:xfrm>
          <a:prstGeom prst="rect">
            <a:avLst/>
          </a:prstGeom>
        </p:spPr>
        <p:txBody>
          <a:bodyPr vert="horz" wrap="square" lIns="0" tIns="0" rIns="0" bIns="0" rtlCol="0">
            <a:spAutoFit/>
          </a:bodyPr>
          <a:lstStyle/>
          <a:p>
            <a:pPr>
              <a:lnSpc>
                <a:spcPts val="1585"/>
              </a:lnSpc>
            </a:pPr>
            <a:r>
              <a:rPr sz="1450" spc="-10" dirty="0">
                <a:solidFill>
                  <a:srgbClr val="4B8B2B"/>
                </a:solidFill>
                <a:latin typeface="Wingdings"/>
                <a:cs typeface="Wingdings"/>
              </a:rPr>
              <a:t></a:t>
            </a:r>
            <a:endParaRPr sz="1450">
              <a:latin typeface="Wingdings"/>
              <a:cs typeface="Wingdings"/>
            </a:endParaRPr>
          </a:p>
        </p:txBody>
      </p:sp>
      <p:sp>
        <p:nvSpPr>
          <p:cNvPr id="59" name="object 38">
            <a:extLst>
              <a:ext uri="{FF2B5EF4-FFF2-40B4-BE49-F238E27FC236}">
                <a16:creationId xmlns:a16="http://schemas.microsoft.com/office/drawing/2014/main" id="{A03DD27C-AFAD-4F1C-9282-6A20A9E5F167}"/>
              </a:ext>
            </a:extLst>
          </p:cNvPr>
          <p:cNvSpPr/>
          <p:nvPr/>
        </p:nvSpPr>
        <p:spPr>
          <a:xfrm>
            <a:off x="381215" y="2657659"/>
            <a:ext cx="479425" cy="401955"/>
          </a:xfrm>
          <a:custGeom>
            <a:avLst/>
            <a:gdLst/>
            <a:ahLst/>
            <a:cxnLst/>
            <a:rect l="l" t="t" r="r" b="b"/>
            <a:pathLst>
              <a:path w="479425" h="401954">
                <a:moveTo>
                  <a:pt x="478867" y="0"/>
                </a:moveTo>
                <a:lnTo>
                  <a:pt x="0" y="0"/>
                </a:lnTo>
                <a:lnTo>
                  <a:pt x="0" y="401906"/>
                </a:lnTo>
                <a:lnTo>
                  <a:pt x="478867" y="401906"/>
                </a:lnTo>
                <a:lnTo>
                  <a:pt x="478867" y="0"/>
                </a:lnTo>
                <a:close/>
              </a:path>
            </a:pathLst>
          </a:custGeom>
          <a:solidFill>
            <a:srgbClr val="FFFFFF"/>
          </a:solidFill>
        </p:spPr>
        <p:txBody>
          <a:bodyPr wrap="square" lIns="0" tIns="0" rIns="0" bIns="0" rtlCol="0"/>
          <a:lstStyle/>
          <a:p>
            <a:endParaRPr/>
          </a:p>
        </p:txBody>
      </p:sp>
      <p:grpSp>
        <p:nvGrpSpPr>
          <p:cNvPr id="61" name="object 39">
            <a:extLst>
              <a:ext uri="{FF2B5EF4-FFF2-40B4-BE49-F238E27FC236}">
                <a16:creationId xmlns:a16="http://schemas.microsoft.com/office/drawing/2014/main" id="{0EDDBCCF-F959-4773-B516-6C286B6719D2}"/>
              </a:ext>
            </a:extLst>
          </p:cNvPr>
          <p:cNvGrpSpPr/>
          <p:nvPr/>
        </p:nvGrpSpPr>
        <p:grpSpPr>
          <a:xfrm>
            <a:off x="393915" y="2670359"/>
            <a:ext cx="454025" cy="376555"/>
            <a:chOff x="286339" y="3142448"/>
            <a:chExt cx="454025" cy="376555"/>
          </a:xfrm>
        </p:grpSpPr>
        <p:sp>
          <p:nvSpPr>
            <p:cNvPr id="62" name="object 40">
              <a:extLst>
                <a:ext uri="{FF2B5EF4-FFF2-40B4-BE49-F238E27FC236}">
                  <a16:creationId xmlns:a16="http://schemas.microsoft.com/office/drawing/2014/main" id="{337D3608-E0C2-4DC4-A555-49554EFC3D13}"/>
                </a:ext>
              </a:extLst>
            </p:cNvPr>
            <p:cNvSpPr/>
            <p:nvPr/>
          </p:nvSpPr>
          <p:spPr>
            <a:xfrm>
              <a:off x="286339" y="3142448"/>
              <a:ext cx="454025" cy="376555"/>
            </a:xfrm>
            <a:custGeom>
              <a:avLst/>
              <a:gdLst/>
              <a:ahLst/>
              <a:cxnLst/>
              <a:rect l="l" t="t" r="r" b="b"/>
              <a:pathLst>
                <a:path w="454025" h="376554">
                  <a:moveTo>
                    <a:pt x="453467" y="0"/>
                  </a:moveTo>
                  <a:lnTo>
                    <a:pt x="0" y="0"/>
                  </a:lnTo>
                  <a:lnTo>
                    <a:pt x="0" y="376506"/>
                  </a:lnTo>
                  <a:lnTo>
                    <a:pt x="12700" y="363806"/>
                  </a:lnTo>
                  <a:lnTo>
                    <a:pt x="12700" y="12700"/>
                  </a:lnTo>
                  <a:lnTo>
                    <a:pt x="440767" y="12700"/>
                  </a:lnTo>
                  <a:lnTo>
                    <a:pt x="453467" y="0"/>
                  </a:lnTo>
                  <a:close/>
                </a:path>
              </a:pathLst>
            </a:custGeom>
            <a:solidFill>
              <a:srgbClr val="7F7F7F"/>
            </a:solidFill>
          </p:spPr>
          <p:txBody>
            <a:bodyPr wrap="square" lIns="0" tIns="0" rIns="0" bIns="0" rtlCol="0"/>
            <a:lstStyle/>
            <a:p>
              <a:endParaRPr/>
            </a:p>
          </p:txBody>
        </p:sp>
        <p:sp>
          <p:nvSpPr>
            <p:cNvPr id="63" name="object 41">
              <a:extLst>
                <a:ext uri="{FF2B5EF4-FFF2-40B4-BE49-F238E27FC236}">
                  <a16:creationId xmlns:a16="http://schemas.microsoft.com/office/drawing/2014/main" id="{B21B8DD9-4AAA-4363-86A4-5CB0F289554F}"/>
                </a:ext>
              </a:extLst>
            </p:cNvPr>
            <p:cNvSpPr/>
            <p:nvPr/>
          </p:nvSpPr>
          <p:spPr>
            <a:xfrm>
              <a:off x="286339" y="3142448"/>
              <a:ext cx="454025" cy="376555"/>
            </a:xfrm>
            <a:custGeom>
              <a:avLst/>
              <a:gdLst/>
              <a:ahLst/>
              <a:cxnLst/>
              <a:rect l="l" t="t" r="r" b="b"/>
              <a:pathLst>
                <a:path w="454025" h="376554">
                  <a:moveTo>
                    <a:pt x="453467" y="0"/>
                  </a:moveTo>
                  <a:lnTo>
                    <a:pt x="440767" y="12700"/>
                  </a:lnTo>
                  <a:lnTo>
                    <a:pt x="440767" y="363806"/>
                  </a:lnTo>
                  <a:lnTo>
                    <a:pt x="12700" y="363806"/>
                  </a:lnTo>
                  <a:lnTo>
                    <a:pt x="0" y="376506"/>
                  </a:lnTo>
                  <a:lnTo>
                    <a:pt x="453467" y="376506"/>
                  </a:lnTo>
                  <a:lnTo>
                    <a:pt x="453467" y="0"/>
                  </a:lnTo>
                  <a:close/>
                </a:path>
              </a:pathLst>
            </a:custGeom>
            <a:solidFill>
              <a:srgbClr val="BFBFBF"/>
            </a:solidFill>
          </p:spPr>
          <p:txBody>
            <a:bodyPr wrap="square" lIns="0" tIns="0" rIns="0" bIns="0" rtlCol="0"/>
            <a:lstStyle/>
            <a:p>
              <a:endParaRPr/>
            </a:p>
          </p:txBody>
        </p:sp>
      </p:grpSp>
      <p:sp>
        <p:nvSpPr>
          <p:cNvPr id="64" name="object 42">
            <a:extLst>
              <a:ext uri="{FF2B5EF4-FFF2-40B4-BE49-F238E27FC236}">
                <a16:creationId xmlns:a16="http://schemas.microsoft.com/office/drawing/2014/main" id="{533E8A0E-AAAB-4D11-8918-BABDEF173F7F}"/>
              </a:ext>
            </a:extLst>
          </p:cNvPr>
          <p:cNvSpPr/>
          <p:nvPr/>
        </p:nvSpPr>
        <p:spPr>
          <a:xfrm>
            <a:off x="381215" y="3168987"/>
            <a:ext cx="479425" cy="401955"/>
          </a:xfrm>
          <a:custGeom>
            <a:avLst/>
            <a:gdLst/>
            <a:ahLst/>
            <a:cxnLst/>
            <a:rect l="l" t="t" r="r" b="b"/>
            <a:pathLst>
              <a:path w="479425" h="401954">
                <a:moveTo>
                  <a:pt x="478867" y="0"/>
                </a:moveTo>
                <a:lnTo>
                  <a:pt x="0" y="0"/>
                </a:lnTo>
                <a:lnTo>
                  <a:pt x="0" y="401906"/>
                </a:lnTo>
                <a:lnTo>
                  <a:pt x="478867" y="401906"/>
                </a:lnTo>
                <a:lnTo>
                  <a:pt x="478867" y="0"/>
                </a:lnTo>
                <a:close/>
              </a:path>
            </a:pathLst>
          </a:custGeom>
          <a:solidFill>
            <a:srgbClr val="FFFFFF"/>
          </a:solidFill>
        </p:spPr>
        <p:txBody>
          <a:bodyPr wrap="square" lIns="0" tIns="0" rIns="0" bIns="0" rtlCol="0"/>
          <a:lstStyle/>
          <a:p>
            <a:endParaRPr/>
          </a:p>
        </p:txBody>
      </p:sp>
      <p:grpSp>
        <p:nvGrpSpPr>
          <p:cNvPr id="65" name="object 43">
            <a:extLst>
              <a:ext uri="{FF2B5EF4-FFF2-40B4-BE49-F238E27FC236}">
                <a16:creationId xmlns:a16="http://schemas.microsoft.com/office/drawing/2014/main" id="{F8298E09-13A8-445F-B6BC-C8BB73D83F96}"/>
              </a:ext>
            </a:extLst>
          </p:cNvPr>
          <p:cNvGrpSpPr/>
          <p:nvPr/>
        </p:nvGrpSpPr>
        <p:grpSpPr>
          <a:xfrm>
            <a:off x="393915" y="3181687"/>
            <a:ext cx="454025" cy="376555"/>
            <a:chOff x="286339" y="3664075"/>
            <a:chExt cx="454025" cy="376555"/>
          </a:xfrm>
        </p:grpSpPr>
        <p:sp>
          <p:nvSpPr>
            <p:cNvPr id="66" name="object 44">
              <a:extLst>
                <a:ext uri="{FF2B5EF4-FFF2-40B4-BE49-F238E27FC236}">
                  <a16:creationId xmlns:a16="http://schemas.microsoft.com/office/drawing/2014/main" id="{FFDE150A-3894-49DE-AF18-7B1760FB1F41}"/>
                </a:ext>
              </a:extLst>
            </p:cNvPr>
            <p:cNvSpPr/>
            <p:nvPr/>
          </p:nvSpPr>
          <p:spPr>
            <a:xfrm>
              <a:off x="286339" y="3664075"/>
              <a:ext cx="454025" cy="376555"/>
            </a:xfrm>
            <a:custGeom>
              <a:avLst/>
              <a:gdLst/>
              <a:ahLst/>
              <a:cxnLst/>
              <a:rect l="l" t="t" r="r" b="b"/>
              <a:pathLst>
                <a:path w="454025" h="376554">
                  <a:moveTo>
                    <a:pt x="453467" y="0"/>
                  </a:moveTo>
                  <a:lnTo>
                    <a:pt x="0" y="0"/>
                  </a:lnTo>
                  <a:lnTo>
                    <a:pt x="0" y="376506"/>
                  </a:lnTo>
                  <a:lnTo>
                    <a:pt x="12700" y="363806"/>
                  </a:lnTo>
                  <a:lnTo>
                    <a:pt x="12700" y="12699"/>
                  </a:lnTo>
                  <a:lnTo>
                    <a:pt x="440767" y="12699"/>
                  </a:lnTo>
                  <a:lnTo>
                    <a:pt x="453467" y="0"/>
                  </a:lnTo>
                  <a:close/>
                </a:path>
              </a:pathLst>
            </a:custGeom>
            <a:solidFill>
              <a:srgbClr val="7F7F7F"/>
            </a:solidFill>
          </p:spPr>
          <p:txBody>
            <a:bodyPr wrap="square" lIns="0" tIns="0" rIns="0" bIns="0" rtlCol="0"/>
            <a:lstStyle/>
            <a:p>
              <a:endParaRPr/>
            </a:p>
          </p:txBody>
        </p:sp>
        <p:sp>
          <p:nvSpPr>
            <p:cNvPr id="67" name="object 45">
              <a:extLst>
                <a:ext uri="{FF2B5EF4-FFF2-40B4-BE49-F238E27FC236}">
                  <a16:creationId xmlns:a16="http://schemas.microsoft.com/office/drawing/2014/main" id="{6FFCEF4F-43A5-499A-A812-746543DE04F3}"/>
                </a:ext>
              </a:extLst>
            </p:cNvPr>
            <p:cNvSpPr/>
            <p:nvPr/>
          </p:nvSpPr>
          <p:spPr>
            <a:xfrm>
              <a:off x="286339" y="3664075"/>
              <a:ext cx="454025" cy="376555"/>
            </a:xfrm>
            <a:custGeom>
              <a:avLst/>
              <a:gdLst/>
              <a:ahLst/>
              <a:cxnLst/>
              <a:rect l="l" t="t" r="r" b="b"/>
              <a:pathLst>
                <a:path w="454025" h="376554">
                  <a:moveTo>
                    <a:pt x="453467" y="0"/>
                  </a:moveTo>
                  <a:lnTo>
                    <a:pt x="440767" y="12699"/>
                  </a:lnTo>
                  <a:lnTo>
                    <a:pt x="440767" y="363806"/>
                  </a:lnTo>
                  <a:lnTo>
                    <a:pt x="12700" y="363806"/>
                  </a:lnTo>
                  <a:lnTo>
                    <a:pt x="0" y="376506"/>
                  </a:lnTo>
                  <a:lnTo>
                    <a:pt x="453467" y="376506"/>
                  </a:lnTo>
                  <a:lnTo>
                    <a:pt x="453467" y="0"/>
                  </a:lnTo>
                  <a:close/>
                </a:path>
              </a:pathLst>
            </a:custGeom>
            <a:solidFill>
              <a:srgbClr val="BFBFBF"/>
            </a:solidFill>
          </p:spPr>
          <p:txBody>
            <a:bodyPr wrap="square" lIns="0" tIns="0" rIns="0" bIns="0" rtlCol="0"/>
            <a:lstStyle/>
            <a:p>
              <a:endParaRPr/>
            </a:p>
          </p:txBody>
        </p:sp>
      </p:grpSp>
      <p:sp>
        <p:nvSpPr>
          <p:cNvPr id="68" name="object 46">
            <a:extLst>
              <a:ext uri="{FF2B5EF4-FFF2-40B4-BE49-F238E27FC236}">
                <a16:creationId xmlns:a16="http://schemas.microsoft.com/office/drawing/2014/main" id="{B5AC095D-83E3-48A0-BE25-9D4F689D01C9}"/>
              </a:ext>
            </a:extLst>
          </p:cNvPr>
          <p:cNvSpPr/>
          <p:nvPr/>
        </p:nvSpPr>
        <p:spPr>
          <a:xfrm>
            <a:off x="381215" y="3699607"/>
            <a:ext cx="479425" cy="401955"/>
          </a:xfrm>
          <a:custGeom>
            <a:avLst/>
            <a:gdLst/>
            <a:ahLst/>
            <a:cxnLst/>
            <a:rect l="l" t="t" r="r" b="b"/>
            <a:pathLst>
              <a:path w="479425" h="401954">
                <a:moveTo>
                  <a:pt x="478867" y="0"/>
                </a:moveTo>
                <a:lnTo>
                  <a:pt x="0" y="0"/>
                </a:lnTo>
                <a:lnTo>
                  <a:pt x="0" y="401906"/>
                </a:lnTo>
                <a:lnTo>
                  <a:pt x="478867" y="401906"/>
                </a:lnTo>
                <a:lnTo>
                  <a:pt x="478867" y="0"/>
                </a:lnTo>
                <a:close/>
              </a:path>
            </a:pathLst>
          </a:custGeom>
          <a:solidFill>
            <a:srgbClr val="FFFFFF"/>
          </a:solidFill>
        </p:spPr>
        <p:txBody>
          <a:bodyPr wrap="square" lIns="0" tIns="0" rIns="0" bIns="0" rtlCol="0"/>
          <a:lstStyle/>
          <a:p>
            <a:endParaRPr/>
          </a:p>
        </p:txBody>
      </p:sp>
      <p:grpSp>
        <p:nvGrpSpPr>
          <p:cNvPr id="69" name="object 47">
            <a:extLst>
              <a:ext uri="{FF2B5EF4-FFF2-40B4-BE49-F238E27FC236}">
                <a16:creationId xmlns:a16="http://schemas.microsoft.com/office/drawing/2014/main" id="{1153C772-204A-4D4C-8D6D-68B6AB3EEEE3}"/>
              </a:ext>
            </a:extLst>
          </p:cNvPr>
          <p:cNvGrpSpPr/>
          <p:nvPr/>
        </p:nvGrpSpPr>
        <p:grpSpPr>
          <a:xfrm>
            <a:off x="393915" y="3712307"/>
            <a:ext cx="454025" cy="376555"/>
            <a:chOff x="286339" y="4202796"/>
            <a:chExt cx="454025" cy="376555"/>
          </a:xfrm>
        </p:grpSpPr>
        <p:sp>
          <p:nvSpPr>
            <p:cNvPr id="70" name="object 48">
              <a:extLst>
                <a:ext uri="{FF2B5EF4-FFF2-40B4-BE49-F238E27FC236}">
                  <a16:creationId xmlns:a16="http://schemas.microsoft.com/office/drawing/2014/main" id="{C3042FAF-B59F-4B97-8F1F-5C8AB841A35B}"/>
                </a:ext>
              </a:extLst>
            </p:cNvPr>
            <p:cNvSpPr/>
            <p:nvPr/>
          </p:nvSpPr>
          <p:spPr>
            <a:xfrm>
              <a:off x="286339" y="4202796"/>
              <a:ext cx="454025" cy="376555"/>
            </a:xfrm>
            <a:custGeom>
              <a:avLst/>
              <a:gdLst/>
              <a:ahLst/>
              <a:cxnLst/>
              <a:rect l="l" t="t" r="r" b="b"/>
              <a:pathLst>
                <a:path w="454025" h="376554">
                  <a:moveTo>
                    <a:pt x="453467" y="0"/>
                  </a:moveTo>
                  <a:lnTo>
                    <a:pt x="0" y="0"/>
                  </a:lnTo>
                  <a:lnTo>
                    <a:pt x="0" y="376506"/>
                  </a:lnTo>
                  <a:lnTo>
                    <a:pt x="12700" y="363806"/>
                  </a:lnTo>
                  <a:lnTo>
                    <a:pt x="12700" y="12699"/>
                  </a:lnTo>
                  <a:lnTo>
                    <a:pt x="440767" y="12699"/>
                  </a:lnTo>
                  <a:lnTo>
                    <a:pt x="453467" y="0"/>
                  </a:lnTo>
                  <a:close/>
                </a:path>
              </a:pathLst>
            </a:custGeom>
            <a:solidFill>
              <a:srgbClr val="7F7F7F"/>
            </a:solidFill>
          </p:spPr>
          <p:txBody>
            <a:bodyPr wrap="square" lIns="0" tIns="0" rIns="0" bIns="0" rtlCol="0"/>
            <a:lstStyle/>
            <a:p>
              <a:endParaRPr/>
            </a:p>
          </p:txBody>
        </p:sp>
        <p:sp>
          <p:nvSpPr>
            <p:cNvPr id="71" name="object 49">
              <a:extLst>
                <a:ext uri="{FF2B5EF4-FFF2-40B4-BE49-F238E27FC236}">
                  <a16:creationId xmlns:a16="http://schemas.microsoft.com/office/drawing/2014/main" id="{56D143AC-E79B-4FEF-BEA7-9302BFD45E1E}"/>
                </a:ext>
              </a:extLst>
            </p:cNvPr>
            <p:cNvSpPr/>
            <p:nvPr/>
          </p:nvSpPr>
          <p:spPr>
            <a:xfrm>
              <a:off x="286339" y="4202796"/>
              <a:ext cx="454025" cy="376555"/>
            </a:xfrm>
            <a:custGeom>
              <a:avLst/>
              <a:gdLst/>
              <a:ahLst/>
              <a:cxnLst/>
              <a:rect l="l" t="t" r="r" b="b"/>
              <a:pathLst>
                <a:path w="454025" h="376554">
                  <a:moveTo>
                    <a:pt x="453467" y="0"/>
                  </a:moveTo>
                  <a:lnTo>
                    <a:pt x="440767" y="12699"/>
                  </a:lnTo>
                  <a:lnTo>
                    <a:pt x="440767" y="363806"/>
                  </a:lnTo>
                  <a:lnTo>
                    <a:pt x="12700" y="363806"/>
                  </a:lnTo>
                  <a:lnTo>
                    <a:pt x="0" y="376506"/>
                  </a:lnTo>
                  <a:lnTo>
                    <a:pt x="453467" y="376506"/>
                  </a:lnTo>
                  <a:lnTo>
                    <a:pt x="453467" y="0"/>
                  </a:lnTo>
                  <a:close/>
                </a:path>
              </a:pathLst>
            </a:custGeom>
            <a:solidFill>
              <a:srgbClr val="BFBFBF"/>
            </a:solidFill>
          </p:spPr>
          <p:txBody>
            <a:bodyPr wrap="square" lIns="0" tIns="0" rIns="0" bIns="0" rtlCol="0"/>
            <a:lstStyle/>
            <a:p>
              <a:endParaRPr/>
            </a:p>
          </p:txBody>
        </p:sp>
      </p:grpSp>
      <p:sp>
        <p:nvSpPr>
          <p:cNvPr id="72" name="object 50">
            <a:extLst>
              <a:ext uri="{FF2B5EF4-FFF2-40B4-BE49-F238E27FC236}">
                <a16:creationId xmlns:a16="http://schemas.microsoft.com/office/drawing/2014/main" id="{91A5D838-6170-4FD5-AB38-9BC0EAB2CE8B}"/>
              </a:ext>
            </a:extLst>
          </p:cNvPr>
          <p:cNvSpPr/>
          <p:nvPr/>
        </p:nvSpPr>
        <p:spPr>
          <a:xfrm>
            <a:off x="381215" y="4184408"/>
            <a:ext cx="479425" cy="401955"/>
          </a:xfrm>
          <a:custGeom>
            <a:avLst/>
            <a:gdLst/>
            <a:ahLst/>
            <a:cxnLst/>
            <a:rect l="l" t="t" r="r" b="b"/>
            <a:pathLst>
              <a:path w="479425" h="401954">
                <a:moveTo>
                  <a:pt x="478867" y="0"/>
                </a:moveTo>
                <a:lnTo>
                  <a:pt x="0" y="0"/>
                </a:lnTo>
                <a:lnTo>
                  <a:pt x="0" y="401906"/>
                </a:lnTo>
                <a:lnTo>
                  <a:pt x="478867" y="401906"/>
                </a:lnTo>
                <a:lnTo>
                  <a:pt x="478867" y="0"/>
                </a:lnTo>
                <a:close/>
              </a:path>
            </a:pathLst>
          </a:custGeom>
          <a:solidFill>
            <a:srgbClr val="FFFFFF"/>
          </a:solidFill>
        </p:spPr>
        <p:txBody>
          <a:bodyPr wrap="square" lIns="0" tIns="0" rIns="0" bIns="0" rtlCol="0"/>
          <a:lstStyle/>
          <a:p>
            <a:endParaRPr/>
          </a:p>
        </p:txBody>
      </p:sp>
      <p:grpSp>
        <p:nvGrpSpPr>
          <p:cNvPr id="73" name="object 51">
            <a:extLst>
              <a:ext uri="{FF2B5EF4-FFF2-40B4-BE49-F238E27FC236}">
                <a16:creationId xmlns:a16="http://schemas.microsoft.com/office/drawing/2014/main" id="{A6B0C303-8634-4798-9648-9C74BF432CF5}"/>
              </a:ext>
            </a:extLst>
          </p:cNvPr>
          <p:cNvGrpSpPr/>
          <p:nvPr/>
        </p:nvGrpSpPr>
        <p:grpSpPr>
          <a:xfrm>
            <a:off x="393915" y="4197108"/>
            <a:ext cx="454025" cy="376555"/>
            <a:chOff x="286339" y="4698770"/>
            <a:chExt cx="454025" cy="376555"/>
          </a:xfrm>
        </p:grpSpPr>
        <p:sp>
          <p:nvSpPr>
            <p:cNvPr id="74" name="object 52">
              <a:extLst>
                <a:ext uri="{FF2B5EF4-FFF2-40B4-BE49-F238E27FC236}">
                  <a16:creationId xmlns:a16="http://schemas.microsoft.com/office/drawing/2014/main" id="{3FE4CD22-C5A3-4580-B2DE-9F6854AE5FB3}"/>
                </a:ext>
              </a:extLst>
            </p:cNvPr>
            <p:cNvSpPr/>
            <p:nvPr/>
          </p:nvSpPr>
          <p:spPr>
            <a:xfrm>
              <a:off x="286339" y="4698770"/>
              <a:ext cx="454025" cy="376555"/>
            </a:xfrm>
            <a:custGeom>
              <a:avLst/>
              <a:gdLst/>
              <a:ahLst/>
              <a:cxnLst/>
              <a:rect l="l" t="t" r="r" b="b"/>
              <a:pathLst>
                <a:path w="454025" h="376554">
                  <a:moveTo>
                    <a:pt x="453467" y="0"/>
                  </a:moveTo>
                  <a:lnTo>
                    <a:pt x="0" y="0"/>
                  </a:lnTo>
                  <a:lnTo>
                    <a:pt x="0" y="376506"/>
                  </a:lnTo>
                  <a:lnTo>
                    <a:pt x="12700" y="363806"/>
                  </a:lnTo>
                  <a:lnTo>
                    <a:pt x="12700" y="12699"/>
                  </a:lnTo>
                  <a:lnTo>
                    <a:pt x="440767" y="12699"/>
                  </a:lnTo>
                  <a:lnTo>
                    <a:pt x="453467" y="0"/>
                  </a:lnTo>
                  <a:close/>
                </a:path>
              </a:pathLst>
            </a:custGeom>
            <a:solidFill>
              <a:srgbClr val="7F7F7F"/>
            </a:solidFill>
          </p:spPr>
          <p:txBody>
            <a:bodyPr wrap="square" lIns="0" tIns="0" rIns="0" bIns="0" rtlCol="0"/>
            <a:lstStyle/>
            <a:p>
              <a:endParaRPr/>
            </a:p>
          </p:txBody>
        </p:sp>
        <p:sp>
          <p:nvSpPr>
            <p:cNvPr id="75" name="object 53">
              <a:extLst>
                <a:ext uri="{FF2B5EF4-FFF2-40B4-BE49-F238E27FC236}">
                  <a16:creationId xmlns:a16="http://schemas.microsoft.com/office/drawing/2014/main" id="{CBA55186-FC0D-488C-82EB-5D333CA2BD19}"/>
                </a:ext>
              </a:extLst>
            </p:cNvPr>
            <p:cNvSpPr/>
            <p:nvPr/>
          </p:nvSpPr>
          <p:spPr>
            <a:xfrm>
              <a:off x="286339" y="4698770"/>
              <a:ext cx="454025" cy="376555"/>
            </a:xfrm>
            <a:custGeom>
              <a:avLst/>
              <a:gdLst/>
              <a:ahLst/>
              <a:cxnLst/>
              <a:rect l="l" t="t" r="r" b="b"/>
              <a:pathLst>
                <a:path w="454025" h="376554">
                  <a:moveTo>
                    <a:pt x="453467" y="0"/>
                  </a:moveTo>
                  <a:lnTo>
                    <a:pt x="440767" y="12699"/>
                  </a:lnTo>
                  <a:lnTo>
                    <a:pt x="440767" y="363806"/>
                  </a:lnTo>
                  <a:lnTo>
                    <a:pt x="12700" y="363806"/>
                  </a:lnTo>
                  <a:lnTo>
                    <a:pt x="0" y="376506"/>
                  </a:lnTo>
                  <a:lnTo>
                    <a:pt x="453467" y="376506"/>
                  </a:lnTo>
                  <a:lnTo>
                    <a:pt x="453467" y="0"/>
                  </a:lnTo>
                  <a:close/>
                </a:path>
              </a:pathLst>
            </a:custGeom>
            <a:solidFill>
              <a:srgbClr val="BFBFBF"/>
            </a:solidFill>
          </p:spPr>
          <p:txBody>
            <a:bodyPr wrap="square" lIns="0" tIns="0" rIns="0" bIns="0" rtlCol="0"/>
            <a:lstStyle/>
            <a:p>
              <a:endParaRPr/>
            </a:p>
          </p:txBody>
        </p:sp>
      </p:grpSp>
      <p:sp>
        <p:nvSpPr>
          <p:cNvPr id="76" name="TextBox 75">
            <a:extLst>
              <a:ext uri="{FF2B5EF4-FFF2-40B4-BE49-F238E27FC236}">
                <a16:creationId xmlns:a16="http://schemas.microsoft.com/office/drawing/2014/main" id="{108672CA-5581-47D2-930D-138E417F799E}"/>
              </a:ext>
            </a:extLst>
          </p:cNvPr>
          <p:cNvSpPr txBox="1"/>
          <p:nvPr/>
        </p:nvSpPr>
        <p:spPr>
          <a:xfrm>
            <a:off x="352436" y="3602425"/>
            <a:ext cx="479425" cy="646331"/>
          </a:xfrm>
          <a:prstGeom prst="rect">
            <a:avLst/>
          </a:prstGeom>
          <a:noFill/>
        </p:spPr>
        <p:txBody>
          <a:bodyPr wrap="square">
            <a:spAutoFit/>
          </a:bodyPr>
          <a:lstStyle/>
          <a:p>
            <a:pPr marR="0" lvl="0" indent="0" algn="l" defTabSz="914400" rtl="0" eaLnBrk="1" fontAlgn="auto" latinLnBrk="0" hangingPunct="1">
              <a:lnSpc>
                <a:spcPct val="100000"/>
              </a:lnSpc>
              <a:spcAft>
                <a:spcPts val="0"/>
              </a:spcAft>
              <a:buClrTx/>
              <a:buSzTx/>
              <a:buFontTx/>
              <a:buNone/>
              <a:tabLst/>
              <a:defRPr/>
            </a:pPr>
            <a:r>
              <a:rPr kumimoji="0" lang="en-US" sz="3600" b="1" i="0" u="none" strike="noStrike" kern="1200" cap="none" spc="0" normalizeH="0" baseline="0" noProof="0" dirty="0">
                <a:ln>
                  <a:noFill/>
                </a:ln>
                <a:solidFill>
                  <a:schemeClr val="tx2"/>
                </a:solidFill>
                <a:effectLst/>
                <a:uLnTx/>
                <a:uFillTx/>
                <a:latin typeface="Segoe UI"/>
                <a:ea typeface="+mn-ea"/>
                <a:cs typeface="Segoe UI"/>
                <a:sym typeface="Wingdings" panose="05000000000000000000" pitchFamily="2" charset="2"/>
              </a:rPr>
              <a:t></a:t>
            </a:r>
            <a:endParaRPr kumimoji="0" lang="en-US" sz="3600" b="1" i="0" u="none" strike="noStrike" kern="1200" cap="none" spc="0" normalizeH="0" baseline="0" noProof="0" dirty="0">
              <a:ln>
                <a:noFill/>
              </a:ln>
              <a:solidFill>
                <a:schemeClr val="tx2"/>
              </a:solidFill>
              <a:effectLst/>
              <a:uLnTx/>
              <a:uFillTx/>
              <a:latin typeface="Segoe UI"/>
              <a:ea typeface="+mn-ea"/>
              <a:cs typeface="Segoe UI"/>
            </a:endParaRPr>
          </a:p>
        </p:txBody>
      </p:sp>
      <p:sp>
        <p:nvSpPr>
          <p:cNvPr id="3" name="Slide Number Placeholder 2">
            <a:extLst>
              <a:ext uri="{FF2B5EF4-FFF2-40B4-BE49-F238E27FC236}">
                <a16:creationId xmlns:a16="http://schemas.microsoft.com/office/drawing/2014/main" id="{A3E20AB3-B0E5-44C4-BFB1-3CB76A1505BA}"/>
              </a:ext>
            </a:extLst>
          </p:cNvPr>
          <p:cNvSpPr>
            <a:spLocks noGrp="1"/>
          </p:cNvSpPr>
          <p:nvPr>
            <p:ph type="sldNum" sz="quarter" idx="4"/>
          </p:nvPr>
        </p:nvSpPr>
        <p:spPr/>
        <p:txBody>
          <a:bodyPr/>
          <a:lstStyle/>
          <a:p>
            <a:fld id="{5D2F3693-3E64-EA49-9E40-0333868C2033}" type="slidenum">
              <a:rPr lang="en-US" smtClean="0"/>
              <a:pPr/>
              <a:t>86</a:t>
            </a:fld>
            <a:r>
              <a:rPr lang="en-US" dirty="0"/>
              <a:t> of 108</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Content Placeholder 47">
            <a:extLst>
              <a:ext uri="{FF2B5EF4-FFF2-40B4-BE49-F238E27FC236}">
                <a16:creationId xmlns:a16="http://schemas.microsoft.com/office/drawing/2014/main" id="{6BD1E7F3-3096-4129-AB86-F3306F435E4B}"/>
              </a:ext>
            </a:extLst>
          </p:cNvPr>
          <p:cNvSpPr>
            <a:spLocks noGrp="1"/>
          </p:cNvSpPr>
          <p:nvPr>
            <p:ph idx="1"/>
          </p:nvPr>
        </p:nvSpPr>
        <p:spPr/>
        <p:txBody>
          <a:bodyPr>
            <a:noAutofit/>
          </a:bodyPr>
          <a:lstStyle/>
          <a:p>
            <a:r>
              <a:rPr lang="en-US" dirty="0"/>
              <a:t>Which of the following statements about both Study 1 and Study 2 is (are) true? (Select all that apply.)</a:t>
            </a:r>
          </a:p>
          <a:p>
            <a:pPr lvl="1"/>
            <a:r>
              <a:rPr lang="en-US" sz="1800" dirty="0"/>
              <a:t>The reduction in convulsive seizure frequency per 28 days (the primary endpoint) was statistically significant for all dose groups of FINTEPLA </a:t>
            </a:r>
            <a:br>
              <a:rPr lang="en-US" sz="1800" dirty="0"/>
            </a:br>
            <a:r>
              <a:rPr lang="en-US" sz="1800" dirty="0"/>
              <a:t>(0.2 mg/kg/day and 0.7 mg/kg/day in Study 1 and FINTEPLA 0.4 mg/kg/day in Study 2) compared to placebo.</a:t>
            </a:r>
          </a:p>
          <a:p>
            <a:pPr lvl="1"/>
            <a:r>
              <a:rPr lang="en-US" sz="1800" dirty="0"/>
              <a:t>The frequency of patients who reported 0 or 1 convulsive seizure during the entire treatment period in both Studies 1 and 2 was the same in patients treated with FINTEPLA or placebo.</a:t>
            </a:r>
          </a:p>
          <a:p>
            <a:pPr lvl="1"/>
            <a:r>
              <a:rPr lang="en-US" sz="1800" dirty="0"/>
              <a:t>Only FINTEPLA 0.7 mg/kg/day was associated with a statistically significant longer interval between convulsive seizures compared to placebo.</a:t>
            </a:r>
          </a:p>
          <a:p>
            <a:pPr lvl="1"/>
            <a:r>
              <a:rPr lang="en-US" sz="1800" dirty="0"/>
              <a:t>All of the above</a:t>
            </a:r>
          </a:p>
        </p:txBody>
      </p:sp>
      <p:sp>
        <p:nvSpPr>
          <p:cNvPr id="47" name="Title 46">
            <a:extLst>
              <a:ext uri="{FF2B5EF4-FFF2-40B4-BE49-F238E27FC236}">
                <a16:creationId xmlns:a16="http://schemas.microsoft.com/office/drawing/2014/main" id="{C1381386-012E-4F4B-BBBA-F114ED62C2DF}"/>
              </a:ext>
            </a:extLst>
          </p:cNvPr>
          <p:cNvSpPr>
            <a:spLocks noGrp="1"/>
          </p:cNvSpPr>
          <p:nvPr>
            <p:ph type="title"/>
          </p:nvPr>
        </p:nvSpPr>
        <p:spPr/>
        <p:txBody>
          <a:bodyPr/>
          <a:lstStyle/>
          <a:p>
            <a:r>
              <a:rPr lang="en-US" dirty="0"/>
              <a:t>Knowledge Check</a:t>
            </a:r>
          </a:p>
        </p:txBody>
      </p:sp>
      <p:sp>
        <p:nvSpPr>
          <p:cNvPr id="13" name="object 32">
            <a:extLst>
              <a:ext uri="{FF2B5EF4-FFF2-40B4-BE49-F238E27FC236}">
                <a16:creationId xmlns:a16="http://schemas.microsoft.com/office/drawing/2014/main" id="{D683E436-A277-4972-8C1E-7EEED197192E}"/>
              </a:ext>
            </a:extLst>
          </p:cNvPr>
          <p:cNvSpPr txBox="1"/>
          <p:nvPr/>
        </p:nvSpPr>
        <p:spPr>
          <a:xfrm>
            <a:off x="561678" y="2796790"/>
            <a:ext cx="163195" cy="203200"/>
          </a:xfrm>
          <a:prstGeom prst="rect">
            <a:avLst/>
          </a:prstGeom>
        </p:spPr>
        <p:txBody>
          <a:bodyPr vert="horz" wrap="square" lIns="0" tIns="0" rIns="0" bIns="0" rtlCol="0">
            <a:spAutoFit/>
          </a:bodyPr>
          <a:lstStyle/>
          <a:p>
            <a:pPr>
              <a:lnSpc>
                <a:spcPts val="1585"/>
              </a:lnSpc>
            </a:pPr>
            <a:r>
              <a:rPr sz="1450" spc="-10" dirty="0">
                <a:solidFill>
                  <a:srgbClr val="4B8B2B"/>
                </a:solidFill>
                <a:latin typeface="Wingdings"/>
                <a:cs typeface="Wingdings"/>
              </a:rPr>
              <a:t></a:t>
            </a:r>
            <a:endParaRPr sz="1450">
              <a:latin typeface="Wingdings"/>
              <a:cs typeface="Wingdings"/>
            </a:endParaRPr>
          </a:p>
        </p:txBody>
      </p:sp>
      <p:sp>
        <p:nvSpPr>
          <p:cNvPr id="14" name="object 33">
            <a:extLst>
              <a:ext uri="{FF2B5EF4-FFF2-40B4-BE49-F238E27FC236}">
                <a16:creationId xmlns:a16="http://schemas.microsoft.com/office/drawing/2014/main" id="{D1DFDAD5-F8A4-483E-9F14-45826DC0BA48}"/>
              </a:ext>
            </a:extLst>
          </p:cNvPr>
          <p:cNvSpPr txBox="1"/>
          <p:nvPr/>
        </p:nvSpPr>
        <p:spPr>
          <a:xfrm>
            <a:off x="561678" y="4115122"/>
            <a:ext cx="163195" cy="203200"/>
          </a:xfrm>
          <a:prstGeom prst="rect">
            <a:avLst/>
          </a:prstGeom>
        </p:spPr>
        <p:txBody>
          <a:bodyPr vert="horz" wrap="square" lIns="0" tIns="0" rIns="0" bIns="0" rtlCol="0">
            <a:spAutoFit/>
          </a:bodyPr>
          <a:lstStyle/>
          <a:p>
            <a:pPr>
              <a:lnSpc>
                <a:spcPts val="1585"/>
              </a:lnSpc>
            </a:pPr>
            <a:r>
              <a:rPr sz="1450" spc="-10" dirty="0">
                <a:solidFill>
                  <a:srgbClr val="4B8B2B"/>
                </a:solidFill>
                <a:latin typeface="Wingdings"/>
                <a:cs typeface="Wingdings"/>
              </a:rPr>
              <a:t></a:t>
            </a:r>
            <a:endParaRPr sz="1450" dirty="0">
              <a:latin typeface="Wingdings"/>
              <a:cs typeface="Wingdings"/>
            </a:endParaRPr>
          </a:p>
        </p:txBody>
      </p:sp>
      <p:sp>
        <p:nvSpPr>
          <p:cNvPr id="15" name="object 34">
            <a:extLst>
              <a:ext uri="{FF2B5EF4-FFF2-40B4-BE49-F238E27FC236}">
                <a16:creationId xmlns:a16="http://schemas.microsoft.com/office/drawing/2014/main" id="{84FD70F7-ED8D-4E3E-8F9F-73A060BA453F}"/>
              </a:ext>
            </a:extLst>
          </p:cNvPr>
          <p:cNvSpPr txBox="1"/>
          <p:nvPr/>
        </p:nvSpPr>
        <p:spPr>
          <a:xfrm>
            <a:off x="561678" y="5054185"/>
            <a:ext cx="163195" cy="203200"/>
          </a:xfrm>
          <a:prstGeom prst="rect">
            <a:avLst/>
          </a:prstGeom>
        </p:spPr>
        <p:txBody>
          <a:bodyPr vert="horz" wrap="square" lIns="0" tIns="0" rIns="0" bIns="0" rtlCol="0">
            <a:spAutoFit/>
          </a:bodyPr>
          <a:lstStyle/>
          <a:p>
            <a:pPr>
              <a:lnSpc>
                <a:spcPts val="1585"/>
              </a:lnSpc>
            </a:pPr>
            <a:r>
              <a:rPr sz="1450" spc="-10" dirty="0">
                <a:solidFill>
                  <a:srgbClr val="4B8B2B"/>
                </a:solidFill>
                <a:latin typeface="Wingdings"/>
                <a:cs typeface="Wingdings"/>
              </a:rPr>
              <a:t></a:t>
            </a:r>
            <a:endParaRPr sz="1450">
              <a:latin typeface="Wingdings"/>
              <a:cs typeface="Wingdings"/>
            </a:endParaRPr>
          </a:p>
        </p:txBody>
      </p:sp>
      <p:sp>
        <p:nvSpPr>
          <p:cNvPr id="16" name="object 35">
            <a:extLst>
              <a:ext uri="{FF2B5EF4-FFF2-40B4-BE49-F238E27FC236}">
                <a16:creationId xmlns:a16="http://schemas.microsoft.com/office/drawing/2014/main" id="{5B223E81-7200-4765-963F-974B5427F6C8}"/>
              </a:ext>
            </a:extLst>
          </p:cNvPr>
          <p:cNvSpPr txBox="1"/>
          <p:nvPr/>
        </p:nvSpPr>
        <p:spPr>
          <a:xfrm>
            <a:off x="561678" y="5675110"/>
            <a:ext cx="163195" cy="203200"/>
          </a:xfrm>
          <a:prstGeom prst="rect">
            <a:avLst/>
          </a:prstGeom>
        </p:spPr>
        <p:txBody>
          <a:bodyPr vert="horz" wrap="square" lIns="0" tIns="0" rIns="0" bIns="0" rtlCol="0">
            <a:spAutoFit/>
          </a:bodyPr>
          <a:lstStyle/>
          <a:p>
            <a:pPr>
              <a:lnSpc>
                <a:spcPts val="1585"/>
              </a:lnSpc>
            </a:pPr>
            <a:r>
              <a:rPr sz="1450" spc="-10" dirty="0">
                <a:solidFill>
                  <a:srgbClr val="4B8B2B"/>
                </a:solidFill>
                <a:latin typeface="Wingdings"/>
                <a:cs typeface="Wingdings"/>
              </a:rPr>
              <a:t></a:t>
            </a:r>
            <a:endParaRPr sz="1450">
              <a:latin typeface="Wingdings"/>
              <a:cs typeface="Wingdings"/>
            </a:endParaRPr>
          </a:p>
        </p:txBody>
      </p:sp>
      <p:sp>
        <p:nvSpPr>
          <p:cNvPr id="17" name="object 38">
            <a:extLst>
              <a:ext uri="{FF2B5EF4-FFF2-40B4-BE49-F238E27FC236}">
                <a16:creationId xmlns:a16="http://schemas.microsoft.com/office/drawing/2014/main" id="{15583545-93B0-4513-8E5E-B743AF9CC919}"/>
              </a:ext>
            </a:extLst>
          </p:cNvPr>
          <p:cNvSpPr/>
          <p:nvPr/>
        </p:nvSpPr>
        <p:spPr>
          <a:xfrm>
            <a:off x="381215" y="2657659"/>
            <a:ext cx="479425" cy="401955"/>
          </a:xfrm>
          <a:custGeom>
            <a:avLst/>
            <a:gdLst/>
            <a:ahLst/>
            <a:cxnLst/>
            <a:rect l="l" t="t" r="r" b="b"/>
            <a:pathLst>
              <a:path w="479425" h="401954">
                <a:moveTo>
                  <a:pt x="478867" y="0"/>
                </a:moveTo>
                <a:lnTo>
                  <a:pt x="0" y="0"/>
                </a:lnTo>
                <a:lnTo>
                  <a:pt x="0" y="401906"/>
                </a:lnTo>
                <a:lnTo>
                  <a:pt x="478867" y="401906"/>
                </a:lnTo>
                <a:lnTo>
                  <a:pt x="478867" y="0"/>
                </a:lnTo>
                <a:close/>
              </a:path>
            </a:pathLst>
          </a:custGeom>
          <a:solidFill>
            <a:srgbClr val="FFFFFF"/>
          </a:solidFill>
        </p:spPr>
        <p:txBody>
          <a:bodyPr wrap="square" lIns="0" tIns="0" rIns="0" bIns="0" rtlCol="0"/>
          <a:lstStyle/>
          <a:p>
            <a:endParaRPr/>
          </a:p>
        </p:txBody>
      </p:sp>
      <p:grpSp>
        <p:nvGrpSpPr>
          <p:cNvPr id="18" name="object 39">
            <a:extLst>
              <a:ext uri="{FF2B5EF4-FFF2-40B4-BE49-F238E27FC236}">
                <a16:creationId xmlns:a16="http://schemas.microsoft.com/office/drawing/2014/main" id="{10EC7817-0B7E-4032-953C-6968E8A262ED}"/>
              </a:ext>
            </a:extLst>
          </p:cNvPr>
          <p:cNvGrpSpPr/>
          <p:nvPr/>
        </p:nvGrpSpPr>
        <p:grpSpPr>
          <a:xfrm>
            <a:off x="393915" y="2670359"/>
            <a:ext cx="454025" cy="376555"/>
            <a:chOff x="286339" y="3142448"/>
            <a:chExt cx="454025" cy="376555"/>
          </a:xfrm>
        </p:grpSpPr>
        <p:sp>
          <p:nvSpPr>
            <p:cNvPr id="19" name="object 40">
              <a:extLst>
                <a:ext uri="{FF2B5EF4-FFF2-40B4-BE49-F238E27FC236}">
                  <a16:creationId xmlns:a16="http://schemas.microsoft.com/office/drawing/2014/main" id="{19D349FF-A0FC-431A-9EE5-5812370B3CF5}"/>
                </a:ext>
              </a:extLst>
            </p:cNvPr>
            <p:cNvSpPr/>
            <p:nvPr/>
          </p:nvSpPr>
          <p:spPr>
            <a:xfrm>
              <a:off x="286339" y="3142448"/>
              <a:ext cx="454025" cy="376555"/>
            </a:xfrm>
            <a:custGeom>
              <a:avLst/>
              <a:gdLst/>
              <a:ahLst/>
              <a:cxnLst/>
              <a:rect l="l" t="t" r="r" b="b"/>
              <a:pathLst>
                <a:path w="454025" h="376554">
                  <a:moveTo>
                    <a:pt x="453467" y="0"/>
                  </a:moveTo>
                  <a:lnTo>
                    <a:pt x="0" y="0"/>
                  </a:lnTo>
                  <a:lnTo>
                    <a:pt x="0" y="376506"/>
                  </a:lnTo>
                  <a:lnTo>
                    <a:pt x="12700" y="363806"/>
                  </a:lnTo>
                  <a:lnTo>
                    <a:pt x="12700" y="12700"/>
                  </a:lnTo>
                  <a:lnTo>
                    <a:pt x="440767" y="12700"/>
                  </a:lnTo>
                  <a:lnTo>
                    <a:pt x="453467" y="0"/>
                  </a:lnTo>
                  <a:close/>
                </a:path>
              </a:pathLst>
            </a:custGeom>
            <a:solidFill>
              <a:srgbClr val="7F7F7F"/>
            </a:solidFill>
          </p:spPr>
          <p:txBody>
            <a:bodyPr wrap="square" lIns="0" tIns="0" rIns="0" bIns="0" rtlCol="0"/>
            <a:lstStyle/>
            <a:p>
              <a:endParaRPr/>
            </a:p>
          </p:txBody>
        </p:sp>
        <p:sp>
          <p:nvSpPr>
            <p:cNvPr id="20" name="object 41">
              <a:extLst>
                <a:ext uri="{FF2B5EF4-FFF2-40B4-BE49-F238E27FC236}">
                  <a16:creationId xmlns:a16="http://schemas.microsoft.com/office/drawing/2014/main" id="{8653E5EE-64BB-46DE-AD21-4C84AE24C84C}"/>
                </a:ext>
              </a:extLst>
            </p:cNvPr>
            <p:cNvSpPr/>
            <p:nvPr/>
          </p:nvSpPr>
          <p:spPr>
            <a:xfrm>
              <a:off x="286339" y="3142448"/>
              <a:ext cx="454025" cy="376555"/>
            </a:xfrm>
            <a:custGeom>
              <a:avLst/>
              <a:gdLst/>
              <a:ahLst/>
              <a:cxnLst/>
              <a:rect l="l" t="t" r="r" b="b"/>
              <a:pathLst>
                <a:path w="454025" h="376554">
                  <a:moveTo>
                    <a:pt x="453467" y="0"/>
                  </a:moveTo>
                  <a:lnTo>
                    <a:pt x="440767" y="12700"/>
                  </a:lnTo>
                  <a:lnTo>
                    <a:pt x="440767" y="363806"/>
                  </a:lnTo>
                  <a:lnTo>
                    <a:pt x="12700" y="363806"/>
                  </a:lnTo>
                  <a:lnTo>
                    <a:pt x="0" y="376506"/>
                  </a:lnTo>
                  <a:lnTo>
                    <a:pt x="453467" y="376506"/>
                  </a:lnTo>
                  <a:lnTo>
                    <a:pt x="453467" y="0"/>
                  </a:lnTo>
                  <a:close/>
                </a:path>
              </a:pathLst>
            </a:custGeom>
            <a:solidFill>
              <a:srgbClr val="BFBFBF"/>
            </a:solidFill>
          </p:spPr>
          <p:txBody>
            <a:bodyPr wrap="square" lIns="0" tIns="0" rIns="0" bIns="0" rtlCol="0"/>
            <a:lstStyle/>
            <a:p>
              <a:endParaRPr/>
            </a:p>
          </p:txBody>
        </p:sp>
      </p:grpSp>
      <p:sp>
        <p:nvSpPr>
          <p:cNvPr id="21" name="object 42">
            <a:extLst>
              <a:ext uri="{FF2B5EF4-FFF2-40B4-BE49-F238E27FC236}">
                <a16:creationId xmlns:a16="http://schemas.microsoft.com/office/drawing/2014/main" id="{D7218995-69F3-499F-A084-87788DA5BEC8}"/>
              </a:ext>
            </a:extLst>
          </p:cNvPr>
          <p:cNvSpPr/>
          <p:nvPr/>
        </p:nvSpPr>
        <p:spPr>
          <a:xfrm>
            <a:off x="381215" y="3932275"/>
            <a:ext cx="479425" cy="401955"/>
          </a:xfrm>
          <a:custGeom>
            <a:avLst/>
            <a:gdLst/>
            <a:ahLst/>
            <a:cxnLst/>
            <a:rect l="l" t="t" r="r" b="b"/>
            <a:pathLst>
              <a:path w="479425" h="401954">
                <a:moveTo>
                  <a:pt x="478867" y="0"/>
                </a:moveTo>
                <a:lnTo>
                  <a:pt x="0" y="0"/>
                </a:lnTo>
                <a:lnTo>
                  <a:pt x="0" y="401906"/>
                </a:lnTo>
                <a:lnTo>
                  <a:pt x="478867" y="401906"/>
                </a:lnTo>
                <a:lnTo>
                  <a:pt x="478867" y="0"/>
                </a:lnTo>
                <a:close/>
              </a:path>
            </a:pathLst>
          </a:custGeom>
          <a:solidFill>
            <a:srgbClr val="FFFFFF"/>
          </a:solidFill>
        </p:spPr>
        <p:txBody>
          <a:bodyPr wrap="square" lIns="0" tIns="0" rIns="0" bIns="0" rtlCol="0"/>
          <a:lstStyle/>
          <a:p>
            <a:endParaRPr/>
          </a:p>
        </p:txBody>
      </p:sp>
      <p:grpSp>
        <p:nvGrpSpPr>
          <p:cNvPr id="22" name="object 43">
            <a:extLst>
              <a:ext uri="{FF2B5EF4-FFF2-40B4-BE49-F238E27FC236}">
                <a16:creationId xmlns:a16="http://schemas.microsoft.com/office/drawing/2014/main" id="{6139DC67-2713-448F-8E76-E5555B562DE3}"/>
              </a:ext>
            </a:extLst>
          </p:cNvPr>
          <p:cNvGrpSpPr/>
          <p:nvPr/>
        </p:nvGrpSpPr>
        <p:grpSpPr>
          <a:xfrm>
            <a:off x="393915" y="3944975"/>
            <a:ext cx="454025" cy="376555"/>
            <a:chOff x="286339" y="3664075"/>
            <a:chExt cx="454025" cy="376555"/>
          </a:xfrm>
        </p:grpSpPr>
        <p:sp>
          <p:nvSpPr>
            <p:cNvPr id="23" name="object 44">
              <a:extLst>
                <a:ext uri="{FF2B5EF4-FFF2-40B4-BE49-F238E27FC236}">
                  <a16:creationId xmlns:a16="http://schemas.microsoft.com/office/drawing/2014/main" id="{84D2A892-5179-4AE6-9C36-5406A6AA6E30}"/>
                </a:ext>
              </a:extLst>
            </p:cNvPr>
            <p:cNvSpPr/>
            <p:nvPr/>
          </p:nvSpPr>
          <p:spPr>
            <a:xfrm>
              <a:off x="286339" y="3664075"/>
              <a:ext cx="454025" cy="376555"/>
            </a:xfrm>
            <a:custGeom>
              <a:avLst/>
              <a:gdLst/>
              <a:ahLst/>
              <a:cxnLst/>
              <a:rect l="l" t="t" r="r" b="b"/>
              <a:pathLst>
                <a:path w="454025" h="376554">
                  <a:moveTo>
                    <a:pt x="453467" y="0"/>
                  </a:moveTo>
                  <a:lnTo>
                    <a:pt x="0" y="0"/>
                  </a:lnTo>
                  <a:lnTo>
                    <a:pt x="0" y="376506"/>
                  </a:lnTo>
                  <a:lnTo>
                    <a:pt x="12700" y="363806"/>
                  </a:lnTo>
                  <a:lnTo>
                    <a:pt x="12700" y="12699"/>
                  </a:lnTo>
                  <a:lnTo>
                    <a:pt x="440767" y="12699"/>
                  </a:lnTo>
                  <a:lnTo>
                    <a:pt x="453467" y="0"/>
                  </a:lnTo>
                  <a:close/>
                </a:path>
              </a:pathLst>
            </a:custGeom>
            <a:solidFill>
              <a:srgbClr val="7F7F7F"/>
            </a:solidFill>
          </p:spPr>
          <p:txBody>
            <a:bodyPr wrap="square" lIns="0" tIns="0" rIns="0" bIns="0" rtlCol="0"/>
            <a:lstStyle/>
            <a:p>
              <a:endParaRPr/>
            </a:p>
          </p:txBody>
        </p:sp>
        <p:sp>
          <p:nvSpPr>
            <p:cNvPr id="24" name="object 45">
              <a:extLst>
                <a:ext uri="{FF2B5EF4-FFF2-40B4-BE49-F238E27FC236}">
                  <a16:creationId xmlns:a16="http://schemas.microsoft.com/office/drawing/2014/main" id="{4B93DA37-AEF1-4583-9683-91305FA76AAC}"/>
                </a:ext>
              </a:extLst>
            </p:cNvPr>
            <p:cNvSpPr/>
            <p:nvPr/>
          </p:nvSpPr>
          <p:spPr>
            <a:xfrm>
              <a:off x="286339" y="3664075"/>
              <a:ext cx="454025" cy="376555"/>
            </a:xfrm>
            <a:custGeom>
              <a:avLst/>
              <a:gdLst/>
              <a:ahLst/>
              <a:cxnLst/>
              <a:rect l="l" t="t" r="r" b="b"/>
              <a:pathLst>
                <a:path w="454025" h="376554">
                  <a:moveTo>
                    <a:pt x="453467" y="0"/>
                  </a:moveTo>
                  <a:lnTo>
                    <a:pt x="440767" y="12699"/>
                  </a:lnTo>
                  <a:lnTo>
                    <a:pt x="440767" y="363806"/>
                  </a:lnTo>
                  <a:lnTo>
                    <a:pt x="12700" y="363806"/>
                  </a:lnTo>
                  <a:lnTo>
                    <a:pt x="0" y="376506"/>
                  </a:lnTo>
                  <a:lnTo>
                    <a:pt x="453467" y="376506"/>
                  </a:lnTo>
                  <a:lnTo>
                    <a:pt x="453467" y="0"/>
                  </a:lnTo>
                  <a:close/>
                </a:path>
              </a:pathLst>
            </a:custGeom>
            <a:solidFill>
              <a:srgbClr val="BFBFBF"/>
            </a:solidFill>
          </p:spPr>
          <p:txBody>
            <a:bodyPr wrap="square" lIns="0" tIns="0" rIns="0" bIns="0" rtlCol="0"/>
            <a:lstStyle/>
            <a:p>
              <a:endParaRPr/>
            </a:p>
          </p:txBody>
        </p:sp>
      </p:grpSp>
      <p:sp>
        <p:nvSpPr>
          <p:cNvPr id="25" name="object 46">
            <a:extLst>
              <a:ext uri="{FF2B5EF4-FFF2-40B4-BE49-F238E27FC236}">
                <a16:creationId xmlns:a16="http://schemas.microsoft.com/office/drawing/2014/main" id="{824AC9B6-6C04-4FFD-A5CB-C2C4577C9812}"/>
              </a:ext>
            </a:extLst>
          </p:cNvPr>
          <p:cNvSpPr/>
          <p:nvPr/>
        </p:nvSpPr>
        <p:spPr>
          <a:xfrm>
            <a:off x="381215" y="4939082"/>
            <a:ext cx="479425" cy="401955"/>
          </a:xfrm>
          <a:custGeom>
            <a:avLst/>
            <a:gdLst/>
            <a:ahLst/>
            <a:cxnLst/>
            <a:rect l="l" t="t" r="r" b="b"/>
            <a:pathLst>
              <a:path w="479425" h="401954">
                <a:moveTo>
                  <a:pt x="478867" y="0"/>
                </a:moveTo>
                <a:lnTo>
                  <a:pt x="0" y="0"/>
                </a:lnTo>
                <a:lnTo>
                  <a:pt x="0" y="401906"/>
                </a:lnTo>
                <a:lnTo>
                  <a:pt x="478867" y="401906"/>
                </a:lnTo>
                <a:lnTo>
                  <a:pt x="478867" y="0"/>
                </a:lnTo>
                <a:close/>
              </a:path>
            </a:pathLst>
          </a:custGeom>
          <a:solidFill>
            <a:srgbClr val="FFFFFF"/>
          </a:solidFill>
        </p:spPr>
        <p:txBody>
          <a:bodyPr wrap="square" lIns="0" tIns="0" rIns="0" bIns="0" rtlCol="0"/>
          <a:lstStyle/>
          <a:p>
            <a:endParaRPr/>
          </a:p>
        </p:txBody>
      </p:sp>
      <p:grpSp>
        <p:nvGrpSpPr>
          <p:cNvPr id="26" name="object 47">
            <a:extLst>
              <a:ext uri="{FF2B5EF4-FFF2-40B4-BE49-F238E27FC236}">
                <a16:creationId xmlns:a16="http://schemas.microsoft.com/office/drawing/2014/main" id="{271214CF-459E-43DB-A48F-919E329F679E}"/>
              </a:ext>
            </a:extLst>
          </p:cNvPr>
          <p:cNvGrpSpPr/>
          <p:nvPr/>
        </p:nvGrpSpPr>
        <p:grpSpPr>
          <a:xfrm>
            <a:off x="393915" y="4951782"/>
            <a:ext cx="454025" cy="376555"/>
            <a:chOff x="286339" y="4202796"/>
            <a:chExt cx="454025" cy="376555"/>
          </a:xfrm>
        </p:grpSpPr>
        <p:sp>
          <p:nvSpPr>
            <p:cNvPr id="27" name="object 48">
              <a:extLst>
                <a:ext uri="{FF2B5EF4-FFF2-40B4-BE49-F238E27FC236}">
                  <a16:creationId xmlns:a16="http://schemas.microsoft.com/office/drawing/2014/main" id="{F5265B1B-5761-4C11-8D80-A7E00F851069}"/>
                </a:ext>
              </a:extLst>
            </p:cNvPr>
            <p:cNvSpPr/>
            <p:nvPr/>
          </p:nvSpPr>
          <p:spPr>
            <a:xfrm>
              <a:off x="286339" y="4202796"/>
              <a:ext cx="454025" cy="376555"/>
            </a:xfrm>
            <a:custGeom>
              <a:avLst/>
              <a:gdLst/>
              <a:ahLst/>
              <a:cxnLst/>
              <a:rect l="l" t="t" r="r" b="b"/>
              <a:pathLst>
                <a:path w="454025" h="376554">
                  <a:moveTo>
                    <a:pt x="453467" y="0"/>
                  </a:moveTo>
                  <a:lnTo>
                    <a:pt x="0" y="0"/>
                  </a:lnTo>
                  <a:lnTo>
                    <a:pt x="0" y="376506"/>
                  </a:lnTo>
                  <a:lnTo>
                    <a:pt x="12700" y="363806"/>
                  </a:lnTo>
                  <a:lnTo>
                    <a:pt x="12700" y="12699"/>
                  </a:lnTo>
                  <a:lnTo>
                    <a:pt x="440767" y="12699"/>
                  </a:lnTo>
                  <a:lnTo>
                    <a:pt x="453467" y="0"/>
                  </a:lnTo>
                  <a:close/>
                </a:path>
              </a:pathLst>
            </a:custGeom>
            <a:solidFill>
              <a:srgbClr val="7F7F7F"/>
            </a:solidFill>
          </p:spPr>
          <p:txBody>
            <a:bodyPr wrap="square" lIns="0" tIns="0" rIns="0" bIns="0" rtlCol="0"/>
            <a:lstStyle/>
            <a:p>
              <a:endParaRPr/>
            </a:p>
          </p:txBody>
        </p:sp>
        <p:sp>
          <p:nvSpPr>
            <p:cNvPr id="28" name="object 49">
              <a:extLst>
                <a:ext uri="{FF2B5EF4-FFF2-40B4-BE49-F238E27FC236}">
                  <a16:creationId xmlns:a16="http://schemas.microsoft.com/office/drawing/2014/main" id="{91DB2EAD-4784-4840-8502-8757C16BFD1D}"/>
                </a:ext>
              </a:extLst>
            </p:cNvPr>
            <p:cNvSpPr/>
            <p:nvPr/>
          </p:nvSpPr>
          <p:spPr>
            <a:xfrm>
              <a:off x="286339" y="4202796"/>
              <a:ext cx="454025" cy="376555"/>
            </a:xfrm>
            <a:custGeom>
              <a:avLst/>
              <a:gdLst/>
              <a:ahLst/>
              <a:cxnLst/>
              <a:rect l="l" t="t" r="r" b="b"/>
              <a:pathLst>
                <a:path w="454025" h="376554">
                  <a:moveTo>
                    <a:pt x="453467" y="0"/>
                  </a:moveTo>
                  <a:lnTo>
                    <a:pt x="440767" y="12699"/>
                  </a:lnTo>
                  <a:lnTo>
                    <a:pt x="440767" y="363806"/>
                  </a:lnTo>
                  <a:lnTo>
                    <a:pt x="12700" y="363806"/>
                  </a:lnTo>
                  <a:lnTo>
                    <a:pt x="0" y="376506"/>
                  </a:lnTo>
                  <a:lnTo>
                    <a:pt x="453467" y="376506"/>
                  </a:lnTo>
                  <a:lnTo>
                    <a:pt x="453467" y="0"/>
                  </a:lnTo>
                  <a:close/>
                </a:path>
              </a:pathLst>
            </a:custGeom>
            <a:solidFill>
              <a:srgbClr val="BFBFBF"/>
            </a:solidFill>
          </p:spPr>
          <p:txBody>
            <a:bodyPr wrap="square" lIns="0" tIns="0" rIns="0" bIns="0" rtlCol="0"/>
            <a:lstStyle/>
            <a:p>
              <a:endParaRPr/>
            </a:p>
          </p:txBody>
        </p:sp>
      </p:grpSp>
      <p:sp>
        <p:nvSpPr>
          <p:cNvPr id="29" name="object 50">
            <a:extLst>
              <a:ext uri="{FF2B5EF4-FFF2-40B4-BE49-F238E27FC236}">
                <a16:creationId xmlns:a16="http://schemas.microsoft.com/office/drawing/2014/main" id="{F3EB41AA-49D2-41C4-8A83-0E0263903375}"/>
              </a:ext>
            </a:extLst>
          </p:cNvPr>
          <p:cNvSpPr/>
          <p:nvPr/>
        </p:nvSpPr>
        <p:spPr>
          <a:xfrm>
            <a:off x="381215" y="5537821"/>
            <a:ext cx="479425" cy="401955"/>
          </a:xfrm>
          <a:custGeom>
            <a:avLst/>
            <a:gdLst/>
            <a:ahLst/>
            <a:cxnLst/>
            <a:rect l="l" t="t" r="r" b="b"/>
            <a:pathLst>
              <a:path w="479425" h="401954">
                <a:moveTo>
                  <a:pt x="478867" y="0"/>
                </a:moveTo>
                <a:lnTo>
                  <a:pt x="0" y="0"/>
                </a:lnTo>
                <a:lnTo>
                  <a:pt x="0" y="401906"/>
                </a:lnTo>
                <a:lnTo>
                  <a:pt x="478867" y="401906"/>
                </a:lnTo>
                <a:lnTo>
                  <a:pt x="478867" y="0"/>
                </a:lnTo>
                <a:close/>
              </a:path>
            </a:pathLst>
          </a:custGeom>
          <a:solidFill>
            <a:srgbClr val="FFFFFF"/>
          </a:solidFill>
        </p:spPr>
        <p:txBody>
          <a:bodyPr wrap="square" lIns="0" tIns="0" rIns="0" bIns="0" rtlCol="0"/>
          <a:lstStyle/>
          <a:p>
            <a:endParaRPr/>
          </a:p>
        </p:txBody>
      </p:sp>
      <p:grpSp>
        <p:nvGrpSpPr>
          <p:cNvPr id="30" name="object 51">
            <a:extLst>
              <a:ext uri="{FF2B5EF4-FFF2-40B4-BE49-F238E27FC236}">
                <a16:creationId xmlns:a16="http://schemas.microsoft.com/office/drawing/2014/main" id="{14CA1D59-8F3C-4F96-A5A2-499681E07296}"/>
              </a:ext>
            </a:extLst>
          </p:cNvPr>
          <p:cNvGrpSpPr/>
          <p:nvPr/>
        </p:nvGrpSpPr>
        <p:grpSpPr>
          <a:xfrm>
            <a:off x="393915" y="5550521"/>
            <a:ext cx="454025" cy="376555"/>
            <a:chOff x="286339" y="4698770"/>
            <a:chExt cx="454025" cy="376555"/>
          </a:xfrm>
        </p:grpSpPr>
        <p:sp>
          <p:nvSpPr>
            <p:cNvPr id="31" name="object 52">
              <a:extLst>
                <a:ext uri="{FF2B5EF4-FFF2-40B4-BE49-F238E27FC236}">
                  <a16:creationId xmlns:a16="http://schemas.microsoft.com/office/drawing/2014/main" id="{8985D614-8724-4331-86EC-2ED9EC817D9E}"/>
                </a:ext>
              </a:extLst>
            </p:cNvPr>
            <p:cNvSpPr/>
            <p:nvPr/>
          </p:nvSpPr>
          <p:spPr>
            <a:xfrm>
              <a:off x="286339" y="4698770"/>
              <a:ext cx="454025" cy="376555"/>
            </a:xfrm>
            <a:custGeom>
              <a:avLst/>
              <a:gdLst/>
              <a:ahLst/>
              <a:cxnLst/>
              <a:rect l="l" t="t" r="r" b="b"/>
              <a:pathLst>
                <a:path w="454025" h="376554">
                  <a:moveTo>
                    <a:pt x="453467" y="0"/>
                  </a:moveTo>
                  <a:lnTo>
                    <a:pt x="0" y="0"/>
                  </a:lnTo>
                  <a:lnTo>
                    <a:pt x="0" y="376506"/>
                  </a:lnTo>
                  <a:lnTo>
                    <a:pt x="12700" y="363806"/>
                  </a:lnTo>
                  <a:lnTo>
                    <a:pt x="12700" y="12699"/>
                  </a:lnTo>
                  <a:lnTo>
                    <a:pt x="440767" y="12699"/>
                  </a:lnTo>
                  <a:lnTo>
                    <a:pt x="453467" y="0"/>
                  </a:lnTo>
                  <a:close/>
                </a:path>
              </a:pathLst>
            </a:custGeom>
            <a:solidFill>
              <a:srgbClr val="7F7F7F"/>
            </a:solidFill>
          </p:spPr>
          <p:txBody>
            <a:bodyPr wrap="square" lIns="0" tIns="0" rIns="0" bIns="0" rtlCol="0"/>
            <a:lstStyle/>
            <a:p>
              <a:endParaRPr/>
            </a:p>
          </p:txBody>
        </p:sp>
        <p:sp>
          <p:nvSpPr>
            <p:cNvPr id="37" name="object 53">
              <a:extLst>
                <a:ext uri="{FF2B5EF4-FFF2-40B4-BE49-F238E27FC236}">
                  <a16:creationId xmlns:a16="http://schemas.microsoft.com/office/drawing/2014/main" id="{1D9C7E03-97DD-4A37-BE03-5DBF9F2C52E7}"/>
                </a:ext>
              </a:extLst>
            </p:cNvPr>
            <p:cNvSpPr/>
            <p:nvPr/>
          </p:nvSpPr>
          <p:spPr>
            <a:xfrm>
              <a:off x="286339" y="4698770"/>
              <a:ext cx="454025" cy="376555"/>
            </a:xfrm>
            <a:custGeom>
              <a:avLst/>
              <a:gdLst/>
              <a:ahLst/>
              <a:cxnLst/>
              <a:rect l="l" t="t" r="r" b="b"/>
              <a:pathLst>
                <a:path w="454025" h="376554">
                  <a:moveTo>
                    <a:pt x="453467" y="0"/>
                  </a:moveTo>
                  <a:lnTo>
                    <a:pt x="440767" y="12699"/>
                  </a:lnTo>
                  <a:lnTo>
                    <a:pt x="440767" y="363806"/>
                  </a:lnTo>
                  <a:lnTo>
                    <a:pt x="12700" y="363806"/>
                  </a:lnTo>
                  <a:lnTo>
                    <a:pt x="0" y="376506"/>
                  </a:lnTo>
                  <a:lnTo>
                    <a:pt x="453467" y="376506"/>
                  </a:lnTo>
                  <a:lnTo>
                    <a:pt x="453467" y="0"/>
                  </a:lnTo>
                  <a:close/>
                </a:path>
              </a:pathLst>
            </a:custGeom>
            <a:solidFill>
              <a:srgbClr val="BFBFBF"/>
            </a:solidFill>
          </p:spPr>
          <p:txBody>
            <a:bodyPr wrap="square" lIns="0" tIns="0" rIns="0" bIns="0" rtlCol="0"/>
            <a:lstStyle/>
            <a:p>
              <a:endParaRPr/>
            </a:p>
          </p:txBody>
        </p:sp>
      </p:grpSp>
      <p:sp>
        <p:nvSpPr>
          <p:cNvPr id="3" name="Slide Number Placeholder 2">
            <a:extLst>
              <a:ext uri="{FF2B5EF4-FFF2-40B4-BE49-F238E27FC236}">
                <a16:creationId xmlns:a16="http://schemas.microsoft.com/office/drawing/2014/main" id="{8422E33D-FB8B-4EE4-B5B0-D9AD20D5A46C}"/>
              </a:ext>
            </a:extLst>
          </p:cNvPr>
          <p:cNvSpPr>
            <a:spLocks noGrp="1"/>
          </p:cNvSpPr>
          <p:nvPr>
            <p:ph type="sldNum" sz="quarter" idx="4"/>
          </p:nvPr>
        </p:nvSpPr>
        <p:spPr/>
        <p:txBody>
          <a:bodyPr/>
          <a:lstStyle/>
          <a:p>
            <a:fld id="{5D2F3693-3E64-EA49-9E40-0333868C2033}" type="slidenum">
              <a:rPr lang="en-US" smtClean="0"/>
              <a:pPr/>
              <a:t>87</a:t>
            </a:fld>
            <a:r>
              <a:rPr lang="en-US" dirty="0"/>
              <a:t> of 108</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Content Placeholder 50">
            <a:extLst>
              <a:ext uri="{FF2B5EF4-FFF2-40B4-BE49-F238E27FC236}">
                <a16:creationId xmlns:a16="http://schemas.microsoft.com/office/drawing/2014/main" id="{9A52D0F5-305C-43A6-8FD9-87F73E86859B}"/>
              </a:ext>
            </a:extLst>
          </p:cNvPr>
          <p:cNvSpPr>
            <a:spLocks noGrp="1"/>
          </p:cNvSpPr>
          <p:nvPr>
            <p:ph idx="1"/>
          </p:nvPr>
        </p:nvSpPr>
        <p:spPr/>
        <p:txBody>
          <a:bodyPr>
            <a:noAutofit/>
          </a:bodyPr>
          <a:lstStyle/>
          <a:p>
            <a:r>
              <a:rPr lang="en-US" dirty="0"/>
              <a:t>Which of the following statements about both Study 1 and Study 2 is (are) true? (Select all that apply.)</a:t>
            </a:r>
          </a:p>
          <a:p>
            <a:pPr lvl="1"/>
            <a:r>
              <a:rPr lang="en-US" sz="1800" b="1" dirty="0"/>
              <a:t>The reduction in convulsive seizure frequency per 28 days (the primary endpoint) was statistically significant for all dose groups of FINTEPLA (0.2 mg/kg/day and 0.7 mg/kg/day in Study 1 and FINTEPLA </a:t>
            </a:r>
            <a:br>
              <a:rPr lang="en-US" sz="1800" b="1" dirty="0"/>
            </a:br>
            <a:r>
              <a:rPr lang="en-US" sz="1800" b="1" dirty="0"/>
              <a:t>0.4 mg/kg/day in Study 2) compared to placebo.</a:t>
            </a:r>
          </a:p>
          <a:p>
            <a:pPr lvl="1"/>
            <a:r>
              <a:rPr lang="en-US" sz="1800" dirty="0"/>
              <a:t>The frequency of patients who reported 0 or 1 convulsive seizure during the entire treatment period in both Studies 1 and 2 was the same in patients treated with FINTEPLA or placebo.</a:t>
            </a:r>
          </a:p>
          <a:p>
            <a:pPr lvl="1"/>
            <a:r>
              <a:rPr lang="en-US" sz="1800" dirty="0"/>
              <a:t>Only FINTEPLA 0.7 mg/kg/day was associated with a statistically significant longer interval between convulsive seizures compared to placebo.</a:t>
            </a:r>
          </a:p>
          <a:p>
            <a:pPr lvl="1"/>
            <a:r>
              <a:rPr lang="en-US" sz="1800" dirty="0"/>
              <a:t>All of the above</a:t>
            </a:r>
          </a:p>
          <a:p>
            <a:endParaRPr lang="en-US" dirty="0"/>
          </a:p>
        </p:txBody>
      </p:sp>
      <p:sp>
        <p:nvSpPr>
          <p:cNvPr id="50" name="Title 49">
            <a:extLst>
              <a:ext uri="{FF2B5EF4-FFF2-40B4-BE49-F238E27FC236}">
                <a16:creationId xmlns:a16="http://schemas.microsoft.com/office/drawing/2014/main" id="{4B5654FE-72B4-48EB-BE61-B27542286893}"/>
              </a:ext>
            </a:extLst>
          </p:cNvPr>
          <p:cNvSpPr>
            <a:spLocks noGrp="1"/>
          </p:cNvSpPr>
          <p:nvPr>
            <p:ph type="title"/>
          </p:nvPr>
        </p:nvSpPr>
        <p:spPr/>
        <p:txBody>
          <a:bodyPr/>
          <a:lstStyle/>
          <a:p>
            <a:r>
              <a:rPr lang="en-US" dirty="0"/>
              <a:t>Knowledge Check</a:t>
            </a:r>
          </a:p>
        </p:txBody>
      </p:sp>
      <p:sp>
        <p:nvSpPr>
          <p:cNvPr id="14" name="object 32">
            <a:extLst>
              <a:ext uri="{FF2B5EF4-FFF2-40B4-BE49-F238E27FC236}">
                <a16:creationId xmlns:a16="http://schemas.microsoft.com/office/drawing/2014/main" id="{EB3C977A-4C67-438F-86AC-6E71B9BAAE5E}"/>
              </a:ext>
            </a:extLst>
          </p:cNvPr>
          <p:cNvSpPr txBox="1"/>
          <p:nvPr/>
        </p:nvSpPr>
        <p:spPr>
          <a:xfrm>
            <a:off x="561678" y="2796790"/>
            <a:ext cx="163195" cy="203200"/>
          </a:xfrm>
          <a:prstGeom prst="rect">
            <a:avLst/>
          </a:prstGeom>
        </p:spPr>
        <p:txBody>
          <a:bodyPr vert="horz" wrap="square" lIns="0" tIns="0" rIns="0" bIns="0" rtlCol="0">
            <a:spAutoFit/>
          </a:bodyPr>
          <a:lstStyle/>
          <a:p>
            <a:pPr>
              <a:lnSpc>
                <a:spcPts val="1585"/>
              </a:lnSpc>
            </a:pPr>
            <a:r>
              <a:rPr sz="1450" spc="-10" dirty="0">
                <a:solidFill>
                  <a:srgbClr val="4B8B2B"/>
                </a:solidFill>
                <a:latin typeface="Wingdings"/>
                <a:cs typeface="Wingdings"/>
              </a:rPr>
              <a:t></a:t>
            </a:r>
            <a:endParaRPr sz="1450">
              <a:latin typeface="Wingdings"/>
              <a:cs typeface="Wingdings"/>
            </a:endParaRPr>
          </a:p>
        </p:txBody>
      </p:sp>
      <p:sp>
        <p:nvSpPr>
          <p:cNvPr id="15" name="object 33">
            <a:extLst>
              <a:ext uri="{FF2B5EF4-FFF2-40B4-BE49-F238E27FC236}">
                <a16:creationId xmlns:a16="http://schemas.microsoft.com/office/drawing/2014/main" id="{AC23190F-3D9E-45D7-AD2A-B0065C6BB1B6}"/>
              </a:ext>
            </a:extLst>
          </p:cNvPr>
          <p:cNvSpPr txBox="1"/>
          <p:nvPr/>
        </p:nvSpPr>
        <p:spPr>
          <a:xfrm>
            <a:off x="561678" y="4115122"/>
            <a:ext cx="163195" cy="203200"/>
          </a:xfrm>
          <a:prstGeom prst="rect">
            <a:avLst/>
          </a:prstGeom>
        </p:spPr>
        <p:txBody>
          <a:bodyPr vert="horz" wrap="square" lIns="0" tIns="0" rIns="0" bIns="0" rtlCol="0">
            <a:spAutoFit/>
          </a:bodyPr>
          <a:lstStyle/>
          <a:p>
            <a:pPr>
              <a:lnSpc>
                <a:spcPts val="1585"/>
              </a:lnSpc>
            </a:pPr>
            <a:r>
              <a:rPr sz="1450" spc="-10" dirty="0">
                <a:solidFill>
                  <a:srgbClr val="4B8B2B"/>
                </a:solidFill>
                <a:latin typeface="Wingdings"/>
                <a:cs typeface="Wingdings"/>
              </a:rPr>
              <a:t></a:t>
            </a:r>
            <a:endParaRPr sz="1450" dirty="0">
              <a:latin typeface="Wingdings"/>
              <a:cs typeface="Wingdings"/>
            </a:endParaRPr>
          </a:p>
        </p:txBody>
      </p:sp>
      <p:sp>
        <p:nvSpPr>
          <p:cNvPr id="16" name="object 34">
            <a:extLst>
              <a:ext uri="{FF2B5EF4-FFF2-40B4-BE49-F238E27FC236}">
                <a16:creationId xmlns:a16="http://schemas.microsoft.com/office/drawing/2014/main" id="{FF489675-9742-4278-87D9-BBDE26A5064A}"/>
              </a:ext>
            </a:extLst>
          </p:cNvPr>
          <p:cNvSpPr txBox="1"/>
          <p:nvPr/>
        </p:nvSpPr>
        <p:spPr>
          <a:xfrm>
            <a:off x="561678" y="5054185"/>
            <a:ext cx="163195" cy="203200"/>
          </a:xfrm>
          <a:prstGeom prst="rect">
            <a:avLst/>
          </a:prstGeom>
        </p:spPr>
        <p:txBody>
          <a:bodyPr vert="horz" wrap="square" lIns="0" tIns="0" rIns="0" bIns="0" rtlCol="0">
            <a:spAutoFit/>
          </a:bodyPr>
          <a:lstStyle/>
          <a:p>
            <a:pPr>
              <a:lnSpc>
                <a:spcPts val="1585"/>
              </a:lnSpc>
            </a:pPr>
            <a:r>
              <a:rPr sz="1450" spc="-10" dirty="0">
                <a:solidFill>
                  <a:srgbClr val="4B8B2B"/>
                </a:solidFill>
                <a:latin typeface="Wingdings"/>
                <a:cs typeface="Wingdings"/>
              </a:rPr>
              <a:t></a:t>
            </a:r>
            <a:endParaRPr sz="1450">
              <a:latin typeface="Wingdings"/>
              <a:cs typeface="Wingdings"/>
            </a:endParaRPr>
          </a:p>
        </p:txBody>
      </p:sp>
      <p:sp>
        <p:nvSpPr>
          <p:cNvPr id="17" name="object 35">
            <a:extLst>
              <a:ext uri="{FF2B5EF4-FFF2-40B4-BE49-F238E27FC236}">
                <a16:creationId xmlns:a16="http://schemas.microsoft.com/office/drawing/2014/main" id="{4A29A54E-BB22-416D-A82D-D4EA1F2FF9AC}"/>
              </a:ext>
            </a:extLst>
          </p:cNvPr>
          <p:cNvSpPr txBox="1"/>
          <p:nvPr/>
        </p:nvSpPr>
        <p:spPr>
          <a:xfrm>
            <a:off x="561678" y="5675110"/>
            <a:ext cx="163195" cy="203200"/>
          </a:xfrm>
          <a:prstGeom prst="rect">
            <a:avLst/>
          </a:prstGeom>
        </p:spPr>
        <p:txBody>
          <a:bodyPr vert="horz" wrap="square" lIns="0" tIns="0" rIns="0" bIns="0" rtlCol="0">
            <a:spAutoFit/>
          </a:bodyPr>
          <a:lstStyle/>
          <a:p>
            <a:pPr>
              <a:lnSpc>
                <a:spcPts val="1585"/>
              </a:lnSpc>
            </a:pPr>
            <a:r>
              <a:rPr sz="1450" spc="-10" dirty="0">
                <a:solidFill>
                  <a:srgbClr val="4B8B2B"/>
                </a:solidFill>
                <a:latin typeface="Wingdings"/>
                <a:cs typeface="Wingdings"/>
              </a:rPr>
              <a:t></a:t>
            </a:r>
            <a:endParaRPr sz="1450">
              <a:latin typeface="Wingdings"/>
              <a:cs typeface="Wingdings"/>
            </a:endParaRPr>
          </a:p>
        </p:txBody>
      </p:sp>
      <p:sp>
        <p:nvSpPr>
          <p:cNvPr id="18" name="object 38">
            <a:extLst>
              <a:ext uri="{FF2B5EF4-FFF2-40B4-BE49-F238E27FC236}">
                <a16:creationId xmlns:a16="http://schemas.microsoft.com/office/drawing/2014/main" id="{F85AA57E-7602-4366-9576-DEE059743385}"/>
              </a:ext>
            </a:extLst>
          </p:cNvPr>
          <p:cNvSpPr/>
          <p:nvPr/>
        </p:nvSpPr>
        <p:spPr>
          <a:xfrm>
            <a:off x="381215" y="2657659"/>
            <a:ext cx="479425" cy="401955"/>
          </a:xfrm>
          <a:custGeom>
            <a:avLst/>
            <a:gdLst/>
            <a:ahLst/>
            <a:cxnLst/>
            <a:rect l="l" t="t" r="r" b="b"/>
            <a:pathLst>
              <a:path w="479425" h="401954">
                <a:moveTo>
                  <a:pt x="478867" y="0"/>
                </a:moveTo>
                <a:lnTo>
                  <a:pt x="0" y="0"/>
                </a:lnTo>
                <a:lnTo>
                  <a:pt x="0" y="401906"/>
                </a:lnTo>
                <a:lnTo>
                  <a:pt x="478867" y="401906"/>
                </a:lnTo>
                <a:lnTo>
                  <a:pt x="478867" y="0"/>
                </a:lnTo>
                <a:close/>
              </a:path>
            </a:pathLst>
          </a:custGeom>
          <a:solidFill>
            <a:srgbClr val="FFFFFF"/>
          </a:solidFill>
        </p:spPr>
        <p:txBody>
          <a:bodyPr wrap="square" lIns="0" tIns="0" rIns="0" bIns="0" rtlCol="0"/>
          <a:lstStyle/>
          <a:p>
            <a:endParaRPr/>
          </a:p>
        </p:txBody>
      </p:sp>
      <p:grpSp>
        <p:nvGrpSpPr>
          <p:cNvPr id="19" name="object 39">
            <a:extLst>
              <a:ext uri="{FF2B5EF4-FFF2-40B4-BE49-F238E27FC236}">
                <a16:creationId xmlns:a16="http://schemas.microsoft.com/office/drawing/2014/main" id="{11EDE1ED-9532-4890-B7CD-B6399806603E}"/>
              </a:ext>
            </a:extLst>
          </p:cNvPr>
          <p:cNvGrpSpPr/>
          <p:nvPr/>
        </p:nvGrpSpPr>
        <p:grpSpPr>
          <a:xfrm>
            <a:off x="393915" y="2670359"/>
            <a:ext cx="454025" cy="376555"/>
            <a:chOff x="286339" y="3142448"/>
            <a:chExt cx="454025" cy="376555"/>
          </a:xfrm>
        </p:grpSpPr>
        <p:sp>
          <p:nvSpPr>
            <p:cNvPr id="20" name="object 40">
              <a:extLst>
                <a:ext uri="{FF2B5EF4-FFF2-40B4-BE49-F238E27FC236}">
                  <a16:creationId xmlns:a16="http://schemas.microsoft.com/office/drawing/2014/main" id="{CA5A35C1-18A8-4A29-9536-46BF335D3C26}"/>
                </a:ext>
              </a:extLst>
            </p:cNvPr>
            <p:cNvSpPr/>
            <p:nvPr/>
          </p:nvSpPr>
          <p:spPr>
            <a:xfrm>
              <a:off x="286339" y="3142448"/>
              <a:ext cx="454025" cy="376555"/>
            </a:xfrm>
            <a:custGeom>
              <a:avLst/>
              <a:gdLst/>
              <a:ahLst/>
              <a:cxnLst/>
              <a:rect l="l" t="t" r="r" b="b"/>
              <a:pathLst>
                <a:path w="454025" h="376554">
                  <a:moveTo>
                    <a:pt x="453467" y="0"/>
                  </a:moveTo>
                  <a:lnTo>
                    <a:pt x="0" y="0"/>
                  </a:lnTo>
                  <a:lnTo>
                    <a:pt x="0" y="376506"/>
                  </a:lnTo>
                  <a:lnTo>
                    <a:pt x="12700" y="363806"/>
                  </a:lnTo>
                  <a:lnTo>
                    <a:pt x="12700" y="12700"/>
                  </a:lnTo>
                  <a:lnTo>
                    <a:pt x="440767" y="12700"/>
                  </a:lnTo>
                  <a:lnTo>
                    <a:pt x="453467" y="0"/>
                  </a:lnTo>
                  <a:close/>
                </a:path>
              </a:pathLst>
            </a:custGeom>
            <a:solidFill>
              <a:srgbClr val="7F7F7F"/>
            </a:solidFill>
          </p:spPr>
          <p:txBody>
            <a:bodyPr wrap="square" lIns="0" tIns="0" rIns="0" bIns="0" rtlCol="0"/>
            <a:lstStyle/>
            <a:p>
              <a:endParaRPr/>
            </a:p>
          </p:txBody>
        </p:sp>
        <p:sp>
          <p:nvSpPr>
            <p:cNvPr id="21" name="object 41">
              <a:extLst>
                <a:ext uri="{FF2B5EF4-FFF2-40B4-BE49-F238E27FC236}">
                  <a16:creationId xmlns:a16="http://schemas.microsoft.com/office/drawing/2014/main" id="{438D59E1-54C8-4552-BFAF-19167171C150}"/>
                </a:ext>
              </a:extLst>
            </p:cNvPr>
            <p:cNvSpPr/>
            <p:nvPr/>
          </p:nvSpPr>
          <p:spPr>
            <a:xfrm>
              <a:off x="286339" y="3142448"/>
              <a:ext cx="454025" cy="376555"/>
            </a:xfrm>
            <a:custGeom>
              <a:avLst/>
              <a:gdLst/>
              <a:ahLst/>
              <a:cxnLst/>
              <a:rect l="l" t="t" r="r" b="b"/>
              <a:pathLst>
                <a:path w="454025" h="376554">
                  <a:moveTo>
                    <a:pt x="453467" y="0"/>
                  </a:moveTo>
                  <a:lnTo>
                    <a:pt x="440767" y="12700"/>
                  </a:lnTo>
                  <a:lnTo>
                    <a:pt x="440767" y="363806"/>
                  </a:lnTo>
                  <a:lnTo>
                    <a:pt x="12700" y="363806"/>
                  </a:lnTo>
                  <a:lnTo>
                    <a:pt x="0" y="376506"/>
                  </a:lnTo>
                  <a:lnTo>
                    <a:pt x="453467" y="376506"/>
                  </a:lnTo>
                  <a:lnTo>
                    <a:pt x="453467" y="0"/>
                  </a:lnTo>
                  <a:close/>
                </a:path>
              </a:pathLst>
            </a:custGeom>
            <a:solidFill>
              <a:srgbClr val="BFBFBF"/>
            </a:solidFill>
          </p:spPr>
          <p:txBody>
            <a:bodyPr wrap="square" lIns="0" tIns="0" rIns="0" bIns="0" rtlCol="0"/>
            <a:lstStyle/>
            <a:p>
              <a:endParaRPr/>
            </a:p>
          </p:txBody>
        </p:sp>
      </p:grpSp>
      <p:sp>
        <p:nvSpPr>
          <p:cNvPr id="22" name="object 42">
            <a:extLst>
              <a:ext uri="{FF2B5EF4-FFF2-40B4-BE49-F238E27FC236}">
                <a16:creationId xmlns:a16="http://schemas.microsoft.com/office/drawing/2014/main" id="{FA2AA3A0-8A90-48DF-8A41-81F9A7DA22A1}"/>
              </a:ext>
            </a:extLst>
          </p:cNvPr>
          <p:cNvSpPr/>
          <p:nvPr/>
        </p:nvSpPr>
        <p:spPr>
          <a:xfrm>
            <a:off x="381215" y="3932275"/>
            <a:ext cx="479425" cy="401955"/>
          </a:xfrm>
          <a:custGeom>
            <a:avLst/>
            <a:gdLst/>
            <a:ahLst/>
            <a:cxnLst/>
            <a:rect l="l" t="t" r="r" b="b"/>
            <a:pathLst>
              <a:path w="479425" h="401954">
                <a:moveTo>
                  <a:pt x="478867" y="0"/>
                </a:moveTo>
                <a:lnTo>
                  <a:pt x="0" y="0"/>
                </a:lnTo>
                <a:lnTo>
                  <a:pt x="0" y="401906"/>
                </a:lnTo>
                <a:lnTo>
                  <a:pt x="478867" y="401906"/>
                </a:lnTo>
                <a:lnTo>
                  <a:pt x="478867" y="0"/>
                </a:lnTo>
                <a:close/>
              </a:path>
            </a:pathLst>
          </a:custGeom>
          <a:solidFill>
            <a:srgbClr val="FFFFFF"/>
          </a:solidFill>
        </p:spPr>
        <p:txBody>
          <a:bodyPr wrap="square" lIns="0" tIns="0" rIns="0" bIns="0" rtlCol="0"/>
          <a:lstStyle/>
          <a:p>
            <a:endParaRPr/>
          </a:p>
        </p:txBody>
      </p:sp>
      <p:grpSp>
        <p:nvGrpSpPr>
          <p:cNvPr id="23" name="object 43">
            <a:extLst>
              <a:ext uri="{FF2B5EF4-FFF2-40B4-BE49-F238E27FC236}">
                <a16:creationId xmlns:a16="http://schemas.microsoft.com/office/drawing/2014/main" id="{51E64CB7-5D18-4205-AE5F-69C3D8DBE9F9}"/>
              </a:ext>
            </a:extLst>
          </p:cNvPr>
          <p:cNvGrpSpPr/>
          <p:nvPr/>
        </p:nvGrpSpPr>
        <p:grpSpPr>
          <a:xfrm>
            <a:off x="393915" y="3944975"/>
            <a:ext cx="454025" cy="376555"/>
            <a:chOff x="286339" y="3664075"/>
            <a:chExt cx="454025" cy="376555"/>
          </a:xfrm>
        </p:grpSpPr>
        <p:sp>
          <p:nvSpPr>
            <p:cNvPr id="24" name="object 44">
              <a:extLst>
                <a:ext uri="{FF2B5EF4-FFF2-40B4-BE49-F238E27FC236}">
                  <a16:creationId xmlns:a16="http://schemas.microsoft.com/office/drawing/2014/main" id="{56CA9717-8938-442F-B639-F70AB44A529C}"/>
                </a:ext>
              </a:extLst>
            </p:cNvPr>
            <p:cNvSpPr/>
            <p:nvPr/>
          </p:nvSpPr>
          <p:spPr>
            <a:xfrm>
              <a:off x="286339" y="3664075"/>
              <a:ext cx="454025" cy="376555"/>
            </a:xfrm>
            <a:custGeom>
              <a:avLst/>
              <a:gdLst/>
              <a:ahLst/>
              <a:cxnLst/>
              <a:rect l="l" t="t" r="r" b="b"/>
              <a:pathLst>
                <a:path w="454025" h="376554">
                  <a:moveTo>
                    <a:pt x="453467" y="0"/>
                  </a:moveTo>
                  <a:lnTo>
                    <a:pt x="0" y="0"/>
                  </a:lnTo>
                  <a:lnTo>
                    <a:pt x="0" y="376506"/>
                  </a:lnTo>
                  <a:lnTo>
                    <a:pt x="12700" y="363806"/>
                  </a:lnTo>
                  <a:lnTo>
                    <a:pt x="12700" y="12699"/>
                  </a:lnTo>
                  <a:lnTo>
                    <a:pt x="440767" y="12699"/>
                  </a:lnTo>
                  <a:lnTo>
                    <a:pt x="453467" y="0"/>
                  </a:lnTo>
                  <a:close/>
                </a:path>
              </a:pathLst>
            </a:custGeom>
            <a:solidFill>
              <a:srgbClr val="7F7F7F"/>
            </a:solidFill>
          </p:spPr>
          <p:txBody>
            <a:bodyPr wrap="square" lIns="0" tIns="0" rIns="0" bIns="0" rtlCol="0"/>
            <a:lstStyle/>
            <a:p>
              <a:endParaRPr/>
            </a:p>
          </p:txBody>
        </p:sp>
        <p:sp>
          <p:nvSpPr>
            <p:cNvPr id="25" name="object 45">
              <a:extLst>
                <a:ext uri="{FF2B5EF4-FFF2-40B4-BE49-F238E27FC236}">
                  <a16:creationId xmlns:a16="http://schemas.microsoft.com/office/drawing/2014/main" id="{715E5CB1-3069-4833-B686-5172F90D9011}"/>
                </a:ext>
              </a:extLst>
            </p:cNvPr>
            <p:cNvSpPr/>
            <p:nvPr/>
          </p:nvSpPr>
          <p:spPr>
            <a:xfrm>
              <a:off x="286339" y="3664075"/>
              <a:ext cx="454025" cy="376555"/>
            </a:xfrm>
            <a:custGeom>
              <a:avLst/>
              <a:gdLst/>
              <a:ahLst/>
              <a:cxnLst/>
              <a:rect l="l" t="t" r="r" b="b"/>
              <a:pathLst>
                <a:path w="454025" h="376554">
                  <a:moveTo>
                    <a:pt x="453467" y="0"/>
                  </a:moveTo>
                  <a:lnTo>
                    <a:pt x="440767" y="12699"/>
                  </a:lnTo>
                  <a:lnTo>
                    <a:pt x="440767" y="363806"/>
                  </a:lnTo>
                  <a:lnTo>
                    <a:pt x="12700" y="363806"/>
                  </a:lnTo>
                  <a:lnTo>
                    <a:pt x="0" y="376506"/>
                  </a:lnTo>
                  <a:lnTo>
                    <a:pt x="453467" y="376506"/>
                  </a:lnTo>
                  <a:lnTo>
                    <a:pt x="453467" y="0"/>
                  </a:lnTo>
                  <a:close/>
                </a:path>
              </a:pathLst>
            </a:custGeom>
            <a:solidFill>
              <a:srgbClr val="BFBFBF"/>
            </a:solidFill>
          </p:spPr>
          <p:txBody>
            <a:bodyPr wrap="square" lIns="0" tIns="0" rIns="0" bIns="0" rtlCol="0"/>
            <a:lstStyle/>
            <a:p>
              <a:endParaRPr/>
            </a:p>
          </p:txBody>
        </p:sp>
      </p:grpSp>
      <p:sp>
        <p:nvSpPr>
          <p:cNvPr id="26" name="object 46">
            <a:extLst>
              <a:ext uri="{FF2B5EF4-FFF2-40B4-BE49-F238E27FC236}">
                <a16:creationId xmlns:a16="http://schemas.microsoft.com/office/drawing/2014/main" id="{61287F85-5B81-4554-9D07-3EA3D959A3E4}"/>
              </a:ext>
            </a:extLst>
          </p:cNvPr>
          <p:cNvSpPr/>
          <p:nvPr/>
        </p:nvSpPr>
        <p:spPr>
          <a:xfrm>
            <a:off x="381215" y="4939082"/>
            <a:ext cx="479425" cy="401955"/>
          </a:xfrm>
          <a:custGeom>
            <a:avLst/>
            <a:gdLst/>
            <a:ahLst/>
            <a:cxnLst/>
            <a:rect l="l" t="t" r="r" b="b"/>
            <a:pathLst>
              <a:path w="479425" h="401954">
                <a:moveTo>
                  <a:pt x="478867" y="0"/>
                </a:moveTo>
                <a:lnTo>
                  <a:pt x="0" y="0"/>
                </a:lnTo>
                <a:lnTo>
                  <a:pt x="0" y="401906"/>
                </a:lnTo>
                <a:lnTo>
                  <a:pt x="478867" y="401906"/>
                </a:lnTo>
                <a:lnTo>
                  <a:pt x="478867" y="0"/>
                </a:lnTo>
                <a:close/>
              </a:path>
            </a:pathLst>
          </a:custGeom>
          <a:solidFill>
            <a:srgbClr val="FFFFFF"/>
          </a:solidFill>
        </p:spPr>
        <p:txBody>
          <a:bodyPr wrap="square" lIns="0" tIns="0" rIns="0" bIns="0" rtlCol="0"/>
          <a:lstStyle/>
          <a:p>
            <a:endParaRPr/>
          </a:p>
        </p:txBody>
      </p:sp>
      <p:grpSp>
        <p:nvGrpSpPr>
          <p:cNvPr id="27" name="object 47">
            <a:extLst>
              <a:ext uri="{FF2B5EF4-FFF2-40B4-BE49-F238E27FC236}">
                <a16:creationId xmlns:a16="http://schemas.microsoft.com/office/drawing/2014/main" id="{400C1D90-474E-4491-AD4D-204F77CAEA84}"/>
              </a:ext>
            </a:extLst>
          </p:cNvPr>
          <p:cNvGrpSpPr/>
          <p:nvPr/>
        </p:nvGrpSpPr>
        <p:grpSpPr>
          <a:xfrm>
            <a:off x="393915" y="4951782"/>
            <a:ext cx="454025" cy="376555"/>
            <a:chOff x="286339" y="4202796"/>
            <a:chExt cx="454025" cy="376555"/>
          </a:xfrm>
        </p:grpSpPr>
        <p:sp>
          <p:nvSpPr>
            <p:cNvPr id="28" name="object 48">
              <a:extLst>
                <a:ext uri="{FF2B5EF4-FFF2-40B4-BE49-F238E27FC236}">
                  <a16:creationId xmlns:a16="http://schemas.microsoft.com/office/drawing/2014/main" id="{B50A3899-B69E-4345-80DE-E9E35AE3E6DC}"/>
                </a:ext>
              </a:extLst>
            </p:cNvPr>
            <p:cNvSpPr/>
            <p:nvPr/>
          </p:nvSpPr>
          <p:spPr>
            <a:xfrm>
              <a:off x="286339" y="4202796"/>
              <a:ext cx="454025" cy="376555"/>
            </a:xfrm>
            <a:custGeom>
              <a:avLst/>
              <a:gdLst/>
              <a:ahLst/>
              <a:cxnLst/>
              <a:rect l="l" t="t" r="r" b="b"/>
              <a:pathLst>
                <a:path w="454025" h="376554">
                  <a:moveTo>
                    <a:pt x="453467" y="0"/>
                  </a:moveTo>
                  <a:lnTo>
                    <a:pt x="0" y="0"/>
                  </a:lnTo>
                  <a:lnTo>
                    <a:pt x="0" y="376506"/>
                  </a:lnTo>
                  <a:lnTo>
                    <a:pt x="12700" y="363806"/>
                  </a:lnTo>
                  <a:lnTo>
                    <a:pt x="12700" y="12699"/>
                  </a:lnTo>
                  <a:lnTo>
                    <a:pt x="440767" y="12699"/>
                  </a:lnTo>
                  <a:lnTo>
                    <a:pt x="453467" y="0"/>
                  </a:lnTo>
                  <a:close/>
                </a:path>
              </a:pathLst>
            </a:custGeom>
            <a:solidFill>
              <a:srgbClr val="7F7F7F"/>
            </a:solidFill>
          </p:spPr>
          <p:txBody>
            <a:bodyPr wrap="square" lIns="0" tIns="0" rIns="0" bIns="0" rtlCol="0"/>
            <a:lstStyle/>
            <a:p>
              <a:endParaRPr/>
            </a:p>
          </p:txBody>
        </p:sp>
        <p:sp>
          <p:nvSpPr>
            <p:cNvPr id="29" name="object 49">
              <a:extLst>
                <a:ext uri="{FF2B5EF4-FFF2-40B4-BE49-F238E27FC236}">
                  <a16:creationId xmlns:a16="http://schemas.microsoft.com/office/drawing/2014/main" id="{86739741-F292-4B8B-884F-2BC5A447D896}"/>
                </a:ext>
              </a:extLst>
            </p:cNvPr>
            <p:cNvSpPr/>
            <p:nvPr/>
          </p:nvSpPr>
          <p:spPr>
            <a:xfrm>
              <a:off x="286339" y="4202796"/>
              <a:ext cx="454025" cy="376555"/>
            </a:xfrm>
            <a:custGeom>
              <a:avLst/>
              <a:gdLst/>
              <a:ahLst/>
              <a:cxnLst/>
              <a:rect l="l" t="t" r="r" b="b"/>
              <a:pathLst>
                <a:path w="454025" h="376554">
                  <a:moveTo>
                    <a:pt x="453467" y="0"/>
                  </a:moveTo>
                  <a:lnTo>
                    <a:pt x="440767" y="12699"/>
                  </a:lnTo>
                  <a:lnTo>
                    <a:pt x="440767" y="363806"/>
                  </a:lnTo>
                  <a:lnTo>
                    <a:pt x="12700" y="363806"/>
                  </a:lnTo>
                  <a:lnTo>
                    <a:pt x="0" y="376506"/>
                  </a:lnTo>
                  <a:lnTo>
                    <a:pt x="453467" y="376506"/>
                  </a:lnTo>
                  <a:lnTo>
                    <a:pt x="453467" y="0"/>
                  </a:lnTo>
                  <a:close/>
                </a:path>
              </a:pathLst>
            </a:custGeom>
            <a:solidFill>
              <a:srgbClr val="BFBFBF"/>
            </a:solidFill>
          </p:spPr>
          <p:txBody>
            <a:bodyPr wrap="square" lIns="0" tIns="0" rIns="0" bIns="0" rtlCol="0"/>
            <a:lstStyle/>
            <a:p>
              <a:endParaRPr/>
            </a:p>
          </p:txBody>
        </p:sp>
      </p:grpSp>
      <p:sp>
        <p:nvSpPr>
          <p:cNvPr id="30" name="object 50">
            <a:extLst>
              <a:ext uri="{FF2B5EF4-FFF2-40B4-BE49-F238E27FC236}">
                <a16:creationId xmlns:a16="http://schemas.microsoft.com/office/drawing/2014/main" id="{4BE16EF8-C826-4798-8248-79C0F3ED1000}"/>
              </a:ext>
            </a:extLst>
          </p:cNvPr>
          <p:cNvSpPr/>
          <p:nvPr/>
        </p:nvSpPr>
        <p:spPr>
          <a:xfrm>
            <a:off x="381215" y="5537821"/>
            <a:ext cx="479425" cy="401955"/>
          </a:xfrm>
          <a:custGeom>
            <a:avLst/>
            <a:gdLst/>
            <a:ahLst/>
            <a:cxnLst/>
            <a:rect l="l" t="t" r="r" b="b"/>
            <a:pathLst>
              <a:path w="479425" h="401954">
                <a:moveTo>
                  <a:pt x="478867" y="0"/>
                </a:moveTo>
                <a:lnTo>
                  <a:pt x="0" y="0"/>
                </a:lnTo>
                <a:lnTo>
                  <a:pt x="0" y="401906"/>
                </a:lnTo>
                <a:lnTo>
                  <a:pt x="478867" y="401906"/>
                </a:lnTo>
                <a:lnTo>
                  <a:pt x="478867" y="0"/>
                </a:lnTo>
                <a:close/>
              </a:path>
            </a:pathLst>
          </a:custGeom>
          <a:solidFill>
            <a:srgbClr val="FFFFFF"/>
          </a:solidFill>
        </p:spPr>
        <p:txBody>
          <a:bodyPr wrap="square" lIns="0" tIns="0" rIns="0" bIns="0" rtlCol="0"/>
          <a:lstStyle/>
          <a:p>
            <a:endParaRPr/>
          </a:p>
        </p:txBody>
      </p:sp>
      <p:grpSp>
        <p:nvGrpSpPr>
          <p:cNvPr id="31" name="object 51">
            <a:extLst>
              <a:ext uri="{FF2B5EF4-FFF2-40B4-BE49-F238E27FC236}">
                <a16:creationId xmlns:a16="http://schemas.microsoft.com/office/drawing/2014/main" id="{CC407CA2-382B-4CD9-BFAC-5E184643D2B3}"/>
              </a:ext>
            </a:extLst>
          </p:cNvPr>
          <p:cNvGrpSpPr/>
          <p:nvPr/>
        </p:nvGrpSpPr>
        <p:grpSpPr>
          <a:xfrm>
            <a:off x="393915" y="5550521"/>
            <a:ext cx="454025" cy="376555"/>
            <a:chOff x="286339" y="4698770"/>
            <a:chExt cx="454025" cy="376555"/>
          </a:xfrm>
        </p:grpSpPr>
        <p:sp>
          <p:nvSpPr>
            <p:cNvPr id="37" name="object 52">
              <a:extLst>
                <a:ext uri="{FF2B5EF4-FFF2-40B4-BE49-F238E27FC236}">
                  <a16:creationId xmlns:a16="http://schemas.microsoft.com/office/drawing/2014/main" id="{BFB197AE-8649-453D-A40E-6214721ACC1B}"/>
                </a:ext>
              </a:extLst>
            </p:cNvPr>
            <p:cNvSpPr/>
            <p:nvPr/>
          </p:nvSpPr>
          <p:spPr>
            <a:xfrm>
              <a:off x="286339" y="4698770"/>
              <a:ext cx="454025" cy="376555"/>
            </a:xfrm>
            <a:custGeom>
              <a:avLst/>
              <a:gdLst/>
              <a:ahLst/>
              <a:cxnLst/>
              <a:rect l="l" t="t" r="r" b="b"/>
              <a:pathLst>
                <a:path w="454025" h="376554">
                  <a:moveTo>
                    <a:pt x="453467" y="0"/>
                  </a:moveTo>
                  <a:lnTo>
                    <a:pt x="0" y="0"/>
                  </a:lnTo>
                  <a:lnTo>
                    <a:pt x="0" y="376506"/>
                  </a:lnTo>
                  <a:lnTo>
                    <a:pt x="12700" y="363806"/>
                  </a:lnTo>
                  <a:lnTo>
                    <a:pt x="12700" y="12699"/>
                  </a:lnTo>
                  <a:lnTo>
                    <a:pt x="440767" y="12699"/>
                  </a:lnTo>
                  <a:lnTo>
                    <a:pt x="453467" y="0"/>
                  </a:lnTo>
                  <a:close/>
                </a:path>
              </a:pathLst>
            </a:custGeom>
            <a:solidFill>
              <a:srgbClr val="7F7F7F"/>
            </a:solidFill>
          </p:spPr>
          <p:txBody>
            <a:bodyPr wrap="square" lIns="0" tIns="0" rIns="0" bIns="0" rtlCol="0"/>
            <a:lstStyle/>
            <a:p>
              <a:endParaRPr/>
            </a:p>
          </p:txBody>
        </p:sp>
        <p:sp>
          <p:nvSpPr>
            <p:cNvPr id="43" name="object 53">
              <a:extLst>
                <a:ext uri="{FF2B5EF4-FFF2-40B4-BE49-F238E27FC236}">
                  <a16:creationId xmlns:a16="http://schemas.microsoft.com/office/drawing/2014/main" id="{F08F005D-80C6-43E6-A6CD-D78BF981EFEB}"/>
                </a:ext>
              </a:extLst>
            </p:cNvPr>
            <p:cNvSpPr/>
            <p:nvPr/>
          </p:nvSpPr>
          <p:spPr>
            <a:xfrm>
              <a:off x="286339" y="4698770"/>
              <a:ext cx="454025" cy="376555"/>
            </a:xfrm>
            <a:custGeom>
              <a:avLst/>
              <a:gdLst/>
              <a:ahLst/>
              <a:cxnLst/>
              <a:rect l="l" t="t" r="r" b="b"/>
              <a:pathLst>
                <a:path w="454025" h="376554">
                  <a:moveTo>
                    <a:pt x="453467" y="0"/>
                  </a:moveTo>
                  <a:lnTo>
                    <a:pt x="440767" y="12699"/>
                  </a:lnTo>
                  <a:lnTo>
                    <a:pt x="440767" y="363806"/>
                  </a:lnTo>
                  <a:lnTo>
                    <a:pt x="12700" y="363806"/>
                  </a:lnTo>
                  <a:lnTo>
                    <a:pt x="0" y="376506"/>
                  </a:lnTo>
                  <a:lnTo>
                    <a:pt x="453467" y="376506"/>
                  </a:lnTo>
                  <a:lnTo>
                    <a:pt x="453467" y="0"/>
                  </a:lnTo>
                  <a:close/>
                </a:path>
              </a:pathLst>
            </a:custGeom>
            <a:solidFill>
              <a:srgbClr val="BFBFBF"/>
            </a:solidFill>
          </p:spPr>
          <p:txBody>
            <a:bodyPr wrap="square" lIns="0" tIns="0" rIns="0" bIns="0" rtlCol="0"/>
            <a:lstStyle/>
            <a:p>
              <a:endParaRPr/>
            </a:p>
          </p:txBody>
        </p:sp>
      </p:grpSp>
      <p:sp>
        <p:nvSpPr>
          <p:cNvPr id="44" name="TextBox 43">
            <a:extLst>
              <a:ext uri="{FF2B5EF4-FFF2-40B4-BE49-F238E27FC236}">
                <a16:creationId xmlns:a16="http://schemas.microsoft.com/office/drawing/2014/main" id="{C11A136B-A049-4EAA-8AF2-077E41419683}"/>
              </a:ext>
            </a:extLst>
          </p:cNvPr>
          <p:cNvSpPr txBox="1"/>
          <p:nvPr/>
        </p:nvSpPr>
        <p:spPr>
          <a:xfrm>
            <a:off x="352436" y="2572505"/>
            <a:ext cx="479425" cy="646331"/>
          </a:xfrm>
          <a:prstGeom prst="rect">
            <a:avLst/>
          </a:prstGeom>
          <a:noFill/>
        </p:spPr>
        <p:txBody>
          <a:bodyPr wrap="square">
            <a:spAutoFit/>
          </a:bodyPr>
          <a:lstStyle/>
          <a:p>
            <a:pPr marR="0" lvl="0" indent="0" algn="l" defTabSz="914400" rtl="0" eaLnBrk="1" fontAlgn="auto" latinLnBrk="0" hangingPunct="1">
              <a:lnSpc>
                <a:spcPct val="100000"/>
              </a:lnSpc>
              <a:spcAft>
                <a:spcPts val="0"/>
              </a:spcAft>
              <a:buClrTx/>
              <a:buSzTx/>
              <a:buFontTx/>
              <a:buNone/>
              <a:tabLst/>
              <a:defRPr/>
            </a:pPr>
            <a:r>
              <a:rPr kumimoji="0" lang="en-US" sz="3600" b="1" i="0" u="none" strike="noStrike" kern="1200" cap="none" spc="0" normalizeH="0" baseline="0" noProof="0" dirty="0">
                <a:ln>
                  <a:noFill/>
                </a:ln>
                <a:solidFill>
                  <a:schemeClr val="tx2"/>
                </a:solidFill>
                <a:effectLst/>
                <a:uLnTx/>
                <a:uFillTx/>
                <a:latin typeface="Segoe UI"/>
                <a:ea typeface="+mn-ea"/>
                <a:cs typeface="Segoe UI"/>
                <a:sym typeface="Wingdings" panose="05000000000000000000" pitchFamily="2" charset="2"/>
              </a:rPr>
              <a:t></a:t>
            </a:r>
            <a:endParaRPr kumimoji="0" lang="en-US" sz="3600" b="1" i="0" u="none" strike="noStrike" kern="1200" cap="none" spc="0" normalizeH="0" baseline="0" noProof="0" dirty="0">
              <a:ln>
                <a:noFill/>
              </a:ln>
              <a:solidFill>
                <a:schemeClr val="tx2"/>
              </a:solidFill>
              <a:effectLst/>
              <a:uLnTx/>
              <a:uFillTx/>
              <a:latin typeface="Segoe UI"/>
              <a:ea typeface="+mn-ea"/>
              <a:cs typeface="Segoe UI"/>
            </a:endParaRPr>
          </a:p>
        </p:txBody>
      </p:sp>
      <p:sp>
        <p:nvSpPr>
          <p:cNvPr id="3" name="Slide Number Placeholder 2">
            <a:extLst>
              <a:ext uri="{FF2B5EF4-FFF2-40B4-BE49-F238E27FC236}">
                <a16:creationId xmlns:a16="http://schemas.microsoft.com/office/drawing/2014/main" id="{30451BFA-2DC5-4CBA-8E10-C9BC9993E289}"/>
              </a:ext>
            </a:extLst>
          </p:cNvPr>
          <p:cNvSpPr>
            <a:spLocks noGrp="1"/>
          </p:cNvSpPr>
          <p:nvPr>
            <p:ph type="sldNum" sz="quarter" idx="4"/>
          </p:nvPr>
        </p:nvSpPr>
        <p:spPr/>
        <p:txBody>
          <a:bodyPr/>
          <a:lstStyle/>
          <a:p>
            <a:fld id="{5D2F3693-3E64-EA49-9E40-0333868C2033}" type="slidenum">
              <a:rPr lang="en-US" smtClean="0"/>
              <a:pPr/>
              <a:t>88</a:t>
            </a:fld>
            <a:r>
              <a:rPr lang="en-US" dirty="0"/>
              <a:t> of 108</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Content Placeholder 57">
            <a:extLst>
              <a:ext uri="{FF2B5EF4-FFF2-40B4-BE49-F238E27FC236}">
                <a16:creationId xmlns:a16="http://schemas.microsoft.com/office/drawing/2014/main" id="{DE7E3888-83EE-48E6-94AC-29D31B357E53}"/>
              </a:ext>
            </a:extLst>
          </p:cNvPr>
          <p:cNvSpPr>
            <a:spLocks noGrp="1"/>
          </p:cNvSpPr>
          <p:nvPr>
            <p:ph idx="1"/>
          </p:nvPr>
        </p:nvSpPr>
        <p:spPr/>
        <p:txBody>
          <a:bodyPr/>
          <a:lstStyle/>
          <a:p>
            <a:r>
              <a:rPr lang="en-US" dirty="0"/>
              <a:t>What was the duration of the treatment period in Study 3?</a:t>
            </a:r>
          </a:p>
          <a:p>
            <a:pPr lvl="1"/>
            <a:r>
              <a:rPr lang="en-US" dirty="0"/>
              <a:t>6 weeks</a:t>
            </a:r>
          </a:p>
          <a:p>
            <a:pPr lvl="1"/>
            <a:r>
              <a:rPr lang="en-US" dirty="0"/>
              <a:t>10 weeks</a:t>
            </a:r>
          </a:p>
          <a:p>
            <a:pPr lvl="1"/>
            <a:r>
              <a:rPr lang="en-US" dirty="0"/>
              <a:t>14 weeks</a:t>
            </a:r>
          </a:p>
          <a:p>
            <a:pPr lvl="1"/>
            <a:r>
              <a:rPr lang="en-US" dirty="0"/>
              <a:t>20 weeks</a:t>
            </a:r>
          </a:p>
        </p:txBody>
      </p:sp>
      <p:sp>
        <p:nvSpPr>
          <p:cNvPr id="57" name="Title 56">
            <a:extLst>
              <a:ext uri="{FF2B5EF4-FFF2-40B4-BE49-F238E27FC236}">
                <a16:creationId xmlns:a16="http://schemas.microsoft.com/office/drawing/2014/main" id="{F39DD388-6461-48D3-A40C-8ED1A6759EFB}"/>
              </a:ext>
            </a:extLst>
          </p:cNvPr>
          <p:cNvSpPr>
            <a:spLocks noGrp="1"/>
          </p:cNvSpPr>
          <p:nvPr>
            <p:ph type="title"/>
          </p:nvPr>
        </p:nvSpPr>
        <p:spPr/>
        <p:txBody>
          <a:bodyPr/>
          <a:lstStyle/>
          <a:p>
            <a:r>
              <a:rPr lang="en-US" dirty="0"/>
              <a:t>Knowledge Check</a:t>
            </a:r>
          </a:p>
        </p:txBody>
      </p:sp>
      <p:sp>
        <p:nvSpPr>
          <p:cNvPr id="25" name="object 32">
            <a:extLst>
              <a:ext uri="{FF2B5EF4-FFF2-40B4-BE49-F238E27FC236}">
                <a16:creationId xmlns:a16="http://schemas.microsoft.com/office/drawing/2014/main" id="{EA0A2263-37D9-48A0-86A0-268C93794E69}"/>
              </a:ext>
            </a:extLst>
          </p:cNvPr>
          <p:cNvSpPr txBox="1"/>
          <p:nvPr/>
        </p:nvSpPr>
        <p:spPr>
          <a:xfrm>
            <a:off x="561678" y="2412224"/>
            <a:ext cx="163195" cy="203200"/>
          </a:xfrm>
          <a:prstGeom prst="rect">
            <a:avLst/>
          </a:prstGeom>
        </p:spPr>
        <p:txBody>
          <a:bodyPr vert="horz" wrap="square" lIns="0" tIns="0" rIns="0" bIns="0" rtlCol="0">
            <a:spAutoFit/>
          </a:bodyPr>
          <a:lstStyle/>
          <a:p>
            <a:pPr>
              <a:lnSpc>
                <a:spcPts val="1585"/>
              </a:lnSpc>
            </a:pPr>
            <a:r>
              <a:rPr sz="1450" spc="-10" dirty="0">
                <a:solidFill>
                  <a:srgbClr val="4B8B2B"/>
                </a:solidFill>
                <a:latin typeface="Wingdings"/>
                <a:cs typeface="Wingdings"/>
              </a:rPr>
              <a:t></a:t>
            </a:r>
            <a:endParaRPr sz="1450">
              <a:latin typeface="Wingdings"/>
              <a:cs typeface="Wingdings"/>
            </a:endParaRPr>
          </a:p>
        </p:txBody>
      </p:sp>
      <p:sp>
        <p:nvSpPr>
          <p:cNvPr id="26" name="object 33">
            <a:extLst>
              <a:ext uri="{FF2B5EF4-FFF2-40B4-BE49-F238E27FC236}">
                <a16:creationId xmlns:a16="http://schemas.microsoft.com/office/drawing/2014/main" id="{657A9164-05F3-442B-AE6B-1ACF4F37171B}"/>
              </a:ext>
            </a:extLst>
          </p:cNvPr>
          <p:cNvSpPr txBox="1"/>
          <p:nvPr/>
        </p:nvSpPr>
        <p:spPr>
          <a:xfrm>
            <a:off x="561678" y="2930384"/>
            <a:ext cx="163195" cy="203200"/>
          </a:xfrm>
          <a:prstGeom prst="rect">
            <a:avLst/>
          </a:prstGeom>
        </p:spPr>
        <p:txBody>
          <a:bodyPr vert="horz" wrap="square" lIns="0" tIns="0" rIns="0" bIns="0" rtlCol="0">
            <a:spAutoFit/>
          </a:bodyPr>
          <a:lstStyle/>
          <a:p>
            <a:pPr>
              <a:lnSpc>
                <a:spcPts val="1585"/>
              </a:lnSpc>
            </a:pPr>
            <a:r>
              <a:rPr sz="1450" spc="-10" dirty="0">
                <a:solidFill>
                  <a:srgbClr val="4B8B2B"/>
                </a:solidFill>
                <a:latin typeface="Wingdings"/>
                <a:cs typeface="Wingdings"/>
              </a:rPr>
              <a:t></a:t>
            </a:r>
            <a:endParaRPr sz="1450">
              <a:latin typeface="Wingdings"/>
              <a:cs typeface="Wingdings"/>
            </a:endParaRPr>
          </a:p>
        </p:txBody>
      </p:sp>
      <p:sp>
        <p:nvSpPr>
          <p:cNvPr id="27" name="object 34">
            <a:extLst>
              <a:ext uri="{FF2B5EF4-FFF2-40B4-BE49-F238E27FC236}">
                <a16:creationId xmlns:a16="http://schemas.microsoft.com/office/drawing/2014/main" id="{736193B6-F95A-4E59-8DA1-B3E0F9B9B830}"/>
              </a:ext>
            </a:extLst>
          </p:cNvPr>
          <p:cNvSpPr txBox="1"/>
          <p:nvPr/>
        </p:nvSpPr>
        <p:spPr>
          <a:xfrm>
            <a:off x="561678" y="3448544"/>
            <a:ext cx="163195" cy="203200"/>
          </a:xfrm>
          <a:prstGeom prst="rect">
            <a:avLst/>
          </a:prstGeom>
        </p:spPr>
        <p:txBody>
          <a:bodyPr vert="horz" wrap="square" lIns="0" tIns="0" rIns="0" bIns="0" rtlCol="0">
            <a:spAutoFit/>
          </a:bodyPr>
          <a:lstStyle/>
          <a:p>
            <a:pPr>
              <a:lnSpc>
                <a:spcPts val="1585"/>
              </a:lnSpc>
            </a:pPr>
            <a:r>
              <a:rPr sz="1450" spc="-10" dirty="0">
                <a:solidFill>
                  <a:srgbClr val="4B8B2B"/>
                </a:solidFill>
                <a:latin typeface="Wingdings"/>
                <a:cs typeface="Wingdings"/>
              </a:rPr>
              <a:t></a:t>
            </a:r>
            <a:endParaRPr sz="1450">
              <a:latin typeface="Wingdings"/>
              <a:cs typeface="Wingdings"/>
            </a:endParaRPr>
          </a:p>
        </p:txBody>
      </p:sp>
      <p:sp>
        <p:nvSpPr>
          <p:cNvPr id="28" name="object 35">
            <a:extLst>
              <a:ext uri="{FF2B5EF4-FFF2-40B4-BE49-F238E27FC236}">
                <a16:creationId xmlns:a16="http://schemas.microsoft.com/office/drawing/2014/main" id="{E52E10C4-450A-4760-90B0-C76719E55338}"/>
              </a:ext>
            </a:extLst>
          </p:cNvPr>
          <p:cNvSpPr txBox="1"/>
          <p:nvPr/>
        </p:nvSpPr>
        <p:spPr>
          <a:xfrm>
            <a:off x="561678" y="3966704"/>
            <a:ext cx="163195" cy="203200"/>
          </a:xfrm>
          <a:prstGeom prst="rect">
            <a:avLst/>
          </a:prstGeom>
        </p:spPr>
        <p:txBody>
          <a:bodyPr vert="horz" wrap="square" lIns="0" tIns="0" rIns="0" bIns="0" rtlCol="0">
            <a:spAutoFit/>
          </a:bodyPr>
          <a:lstStyle/>
          <a:p>
            <a:pPr>
              <a:lnSpc>
                <a:spcPts val="1585"/>
              </a:lnSpc>
            </a:pPr>
            <a:r>
              <a:rPr sz="1450" spc="-10" dirty="0">
                <a:solidFill>
                  <a:srgbClr val="4B8B2B"/>
                </a:solidFill>
                <a:latin typeface="Wingdings"/>
                <a:cs typeface="Wingdings"/>
              </a:rPr>
              <a:t></a:t>
            </a:r>
            <a:endParaRPr sz="1450">
              <a:latin typeface="Wingdings"/>
              <a:cs typeface="Wingdings"/>
            </a:endParaRPr>
          </a:p>
        </p:txBody>
      </p:sp>
      <p:sp>
        <p:nvSpPr>
          <p:cNvPr id="29" name="object 38">
            <a:extLst>
              <a:ext uri="{FF2B5EF4-FFF2-40B4-BE49-F238E27FC236}">
                <a16:creationId xmlns:a16="http://schemas.microsoft.com/office/drawing/2014/main" id="{52FC67CC-FB0F-4C28-8A8F-00C1DA018A52}"/>
              </a:ext>
            </a:extLst>
          </p:cNvPr>
          <p:cNvSpPr/>
          <p:nvPr/>
        </p:nvSpPr>
        <p:spPr>
          <a:xfrm>
            <a:off x="381215" y="2273093"/>
            <a:ext cx="479425" cy="401955"/>
          </a:xfrm>
          <a:custGeom>
            <a:avLst/>
            <a:gdLst/>
            <a:ahLst/>
            <a:cxnLst/>
            <a:rect l="l" t="t" r="r" b="b"/>
            <a:pathLst>
              <a:path w="479425" h="401954">
                <a:moveTo>
                  <a:pt x="478867" y="0"/>
                </a:moveTo>
                <a:lnTo>
                  <a:pt x="0" y="0"/>
                </a:lnTo>
                <a:lnTo>
                  <a:pt x="0" y="401906"/>
                </a:lnTo>
                <a:lnTo>
                  <a:pt x="478867" y="401906"/>
                </a:lnTo>
                <a:lnTo>
                  <a:pt x="478867" y="0"/>
                </a:lnTo>
                <a:close/>
              </a:path>
            </a:pathLst>
          </a:custGeom>
          <a:solidFill>
            <a:srgbClr val="FFFFFF"/>
          </a:solidFill>
        </p:spPr>
        <p:txBody>
          <a:bodyPr wrap="square" lIns="0" tIns="0" rIns="0" bIns="0" rtlCol="0"/>
          <a:lstStyle/>
          <a:p>
            <a:endParaRPr/>
          </a:p>
        </p:txBody>
      </p:sp>
      <p:grpSp>
        <p:nvGrpSpPr>
          <p:cNvPr id="30" name="object 39">
            <a:extLst>
              <a:ext uri="{FF2B5EF4-FFF2-40B4-BE49-F238E27FC236}">
                <a16:creationId xmlns:a16="http://schemas.microsoft.com/office/drawing/2014/main" id="{2EF46592-2CF0-46FE-8FEC-8E727A2F83A4}"/>
              </a:ext>
            </a:extLst>
          </p:cNvPr>
          <p:cNvGrpSpPr/>
          <p:nvPr/>
        </p:nvGrpSpPr>
        <p:grpSpPr>
          <a:xfrm>
            <a:off x="393915" y="2285793"/>
            <a:ext cx="454025" cy="376555"/>
            <a:chOff x="286339" y="3142448"/>
            <a:chExt cx="454025" cy="376555"/>
          </a:xfrm>
        </p:grpSpPr>
        <p:sp>
          <p:nvSpPr>
            <p:cNvPr id="31" name="object 40">
              <a:extLst>
                <a:ext uri="{FF2B5EF4-FFF2-40B4-BE49-F238E27FC236}">
                  <a16:creationId xmlns:a16="http://schemas.microsoft.com/office/drawing/2014/main" id="{FF7B1B42-D362-40A9-BD5C-54AAE370963D}"/>
                </a:ext>
              </a:extLst>
            </p:cNvPr>
            <p:cNvSpPr/>
            <p:nvPr/>
          </p:nvSpPr>
          <p:spPr>
            <a:xfrm>
              <a:off x="286339" y="3142448"/>
              <a:ext cx="454025" cy="376555"/>
            </a:xfrm>
            <a:custGeom>
              <a:avLst/>
              <a:gdLst/>
              <a:ahLst/>
              <a:cxnLst/>
              <a:rect l="l" t="t" r="r" b="b"/>
              <a:pathLst>
                <a:path w="454025" h="376554">
                  <a:moveTo>
                    <a:pt x="453467" y="0"/>
                  </a:moveTo>
                  <a:lnTo>
                    <a:pt x="0" y="0"/>
                  </a:lnTo>
                  <a:lnTo>
                    <a:pt x="0" y="376506"/>
                  </a:lnTo>
                  <a:lnTo>
                    <a:pt x="12700" y="363806"/>
                  </a:lnTo>
                  <a:lnTo>
                    <a:pt x="12700" y="12700"/>
                  </a:lnTo>
                  <a:lnTo>
                    <a:pt x="440767" y="12700"/>
                  </a:lnTo>
                  <a:lnTo>
                    <a:pt x="453467" y="0"/>
                  </a:lnTo>
                  <a:close/>
                </a:path>
              </a:pathLst>
            </a:custGeom>
            <a:solidFill>
              <a:srgbClr val="7F7F7F"/>
            </a:solidFill>
          </p:spPr>
          <p:txBody>
            <a:bodyPr wrap="square" lIns="0" tIns="0" rIns="0" bIns="0" rtlCol="0"/>
            <a:lstStyle/>
            <a:p>
              <a:endParaRPr/>
            </a:p>
          </p:txBody>
        </p:sp>
        <p:sp>
          <p:nvSpPr>
            <p:cNvPr id="37" name="object 41">
              <a:extLst>
                <a:ext uri="{FF2B5EF4-FFF2-40B4-BE49-F238E27FC236}">
                  <a16:creationId xmlns:a16="http://schemas.microsoft.com/office/drawing/2014/main" id="{5DC29E41-D0BD-41B9-9878-952AE721ED6A}"/>
                </a:ext>
              </a:extLst>
            </p:cNvPr>
            <p:cNvSpPr/>
            <p:nvPr/>
          </p:nvSpPr>
          <p:spPr>
            <a:xfrm>
              <a:off x="286339" y="3142448"/>
              <a:ext cx="454025" cy="376555"/>
            </a:xfrm>
            <a:custGeom>
              <a:avLst/>
              <a:gdLst/>
              <a:ahLst/>
              <a:cxnLst/>
              <a:rect l="l" t="t" r="r" b="b"/>
              <a:pathLst>
                <a:path w="454025" h="376554">
                  <a:moveTo>
                    <a:pt x="453467" y="0"/>
                  </a:moveTo>
                  <a:lnTo>
                    <a:pt x="440767" y="12700"/>
                  </a:lnTo>
                  <a:lnTo>
                    <a:pt x="440767" y="363806"/>
                  </a:lnTo>
                  <a:lnTo>
                    <a:pt x="12700" y="363806"/>
                  </a:lnTo>
                  <a:lnTo>
                    <a:pt x="0" y="376506"/>
                  </a:lnTo>
                  <a:lnTo>
                    <a:pt x="453467" y="376506"/>
                  </a:lnTo>
                  <a:lnTo>
                    <a:pt x="453467" y="0"/>
                  </a:lnTo>
                  <a:close/>
                </a:path>
              </a:pathLst>
            </a:custGeom>
            <a:solidFill>
              <a:srgbClr val="BFBFBF"/>
            </a:solidFill>
          </p:spPr>
          <p:txBody>
            <a:bodyPr wrap="square" lIns="0" tIns="0" rIns="0" bIns="0" rtlCol="0"/>
            <a:lstStyle/>
            <a:p>
              <a:endParaRPr/>
            </a:p>
          </p:txBody>
        </p:sp>
      </p:grpSp>
      <p:sp>
        <p:nvSpPr>
          <p:cNvPr id="54" name="object 42">
            <a:extLst>
              <a:ext uri="{FF2B5EF4-FFF2-40B4-BE49-F238E27FC236}">
                <a16:creationId xmlns:a16="http://schemas.microsoft.com/office/drawing/2014/main" id="{B0D58624-6FC3-44B3-A2C4-306E3CB679FC}"/>
              </a:ext>
            </a:extLst>
          </p:cNvPr>
          <p:cNvSpPr/>
          <p:nvPr/>
        </p:nvSpPr>
        <p:spPr>
          <a:xfrm>
            <a:off x="381215" y="2794720"/>
            <a:ext cx="479425" cy="401955"/>
          </a:xfrm>
          <a:custGeom>
            <a:avLst/>
            <a:gdLst/>
            <a:ahLst/>
            <a:cxnLst/>
            <a:rect l="l" t="t" r="r" b="b"/>
            <a:pathLst>
              <a:path w="479425" h="401954">
                <a:moveTo>
                  <a:pt x="478867" y="0"/>
                </a:moveTo>
                <a:lnTo>
                  <a:pt x="0" y="0"/>
                </a:lnTo>
                <a:lnTo>
                  <a:pt x="0" y="401906"/>
                </a:lnTo>
                <a:lnTo>
                  <a:pt x="478867" y="401906"/>
                </a:lnTo>
                <a:lnTo>
                  <a:pt x="478867" y="0"/>
                </a:lnTo>
                <a:close/>
              </a:path>
            </a:pathLst>
          </a:custGeom>
          <a:solidFill>
            <a:srgbClr val="FFFFFF"/>
          </a:solidFill>
        </p:spPr>
        <p:txBody>
          <a:bodyPr wrap="square" lIns="0" tIns="0" rIns="0" bIns="0" rtlCol="0"/>
          <a:lstStyle/>
          <a:p>
            <a:endParaRPr/>
          </a:p>
        </p:txBody>
      </p:sp>
      <p:grpSp>
        <p:nvGrpSpPr>
          <p:cNvPr id="55" name="object 43">
            <a:extLst>
              <a:ext uri="{FF2B5EF4-FFF2-40B4-BE49-F238E27FC236}">
                <a16:creationId xmlns:a16="http://schemas.microsoft.com/office/drawing/2014/main" id="{B52160AD-CC2E-4E37-BEF2-222C5E176EC4}"/>
              </a:ext>
            </a:extLst>
          </p:cNvPr>
          <p:cNvGrpSpPr/>
          <p:nvPr/>
        </p:nvGrpSpPr>
        <p:grpSpPr>
          <a:xfrm>
            <a:off x="393915" y="2807420"/>
            <a:ext cx="454025" cy="376555"/>
            <a:chOff x="286339" y="3664075"/>
            <a:chExt cx="454025" cy="376555"/>
          </a:xfrm>
        </p:grpSpPr>
        <p:sp>
          <p:nvSpPr>
            <p:cNvPr id="56" name="object 44">
              <a:extLst>
                <a:ext uri="{FF2B5EF4-FFF2-40B4-BE49-F238E27FC236}">
                  <a16:creationId xmlns:a16="http://schemas.microsoft.com/office/drawing/2014/main" id="{D7B45295-7971-4811-BBDA-EB6DD8E2847A}"/>
                </a:ext>
              </a:extLst>
            </p:cNvPr>
            <p:cNvSpPr/>
            <p:nvPr/>
          </p:nvSpPr>
          <p:spPr>
            <a:xfrm>
              <a:off x="286339" y="3664075"/>
              <a:ext cx="454025" cy="376555"/>
            </a:xfrm>
            <a:custGeom>
              <a:avLst/>
              <a:gdLst/>
              <a:ahLst/>
              <a:cxnLst/>
              <a:rect l="l" t="t" r="r" b="b"/>
              <a:pathLst>
                <a:path w="454025" h="376554">
                  <a:moveTo>
                    <a:pt x="453467" y="0"/>
                  </a:moveTo>
                  <a:lnTo>
                    <a:pt x="0" y="0"/>
                  </a:lnTo>
                  <a:lnTo>
                    <a:pt x="0" y="376506"/>
                  </a:lnTo>
                  <a:lnTo>
                    <a:pt x="12700" y="363806"/>
                  </a:lnTo>
                  <a:lnTo>
                    <a:pt x="12700" y="12699"/>
                  </a:lnTo>
                  <a:lnTo>
                    <a:pt x="440767" y="12699"/>
                  </a:lnTo>
                  <a:lnTo>
                    <a:pt x="453467" y="0"/>
                  </a:lnTo>
                  <a:close/>
                </a:path>
              </a:pathLst>
            </a:custGeom>
            <a:solidFill>
              <a:srgbClr val="7F7F7F"/>
            </a:solidFill>
          </p:spPr>
          <p:txBody>
            <a:bodyPr wrap="square" lIns="0" tIns="0" rIns="0" bIns="0" rtlCol="0"/>
            <a:lstStyle/>
            <a:p>
              <a:endParaRPr/>
            </a:p>
          </p:txBody>
        </p:sp>
        <p:sp>
          <p:nvSpPr>
            <p:cNvPr id="59" name="object 45">
              <a:extLst>
                <a:ext uri="{FF2B5EF4-FFF2-40B4-BE49-F238E27FC236}">
                  <a16:creationId xmlns:a16="http://schemas.microsoft.com/office/drawing/2014/main" id="{173DCAAB-D620-4FBB-8508-C7EDCE56759B}"/>
                </a:ext>
              </a:extLst>
            </p:cNvPr>
            <p:cNvSpPr/>
            <p:nvPr/>
          </p:nvSpPr>
          <p:spPr>
            <a:xfrm>
              <a:off x="286339" y="3664075"/>
              <a:ext cx="454025" cy="376555"/>
            </a:xfrm>
            <a:custGeom>
              <a:avLst/>
              <a:gdLst/>
              <a:ahLst/>
              <a:cxnLst/>
              <a:rect l="l" t="t" r="r" b="b"/>
              <a:pathLst>
                <a:path w="454025" h="376554">
                  <a:moveTo>
                    <a:pt x="453467" y="0"/>
                  </a:moveTo>
                  <a:lnTo>
                    <a:pt x="440767" y="12699"/>
                  </a:lnTo>
                  <a:lnTo>
                    <a:pt x="440767" y="363806"/>
                  </a:lnTo>
                  <a:lnTo>
                    <a:pt x="12700" y="363806"/>
                  </a:lnTo>
                  <a:lnTo>
                    <a:pt x="0" y="376506"/>
                  </a:lnTo>
                  <a:lnTo>
                    <a:pt x="453467" y="376506"/>
                  </a:lnTo>
                  <a:lnTo>
                    <a:pt x="453467" y="0"/>
                  </a:lnTo>
                  <a:close/>
                </a:path>
              </a:pathLst>
            </a:custGeom>
            <a:solidFill>
              <a:srgbClr val="BFBFBF"/>
            </a:solidFill>
          </p:spPr>
          <p:txBody>
            <a:bodyPr wrap="square" lIns="0" tIns="0" rIns="0" bIns="0" rtlCol="0"/>
            <a:lstStyle/>
            <a:p>
              <a:endParaRPr/>
            </a:p>
          </p:txBody>
        </p:sp>
      </p:grpSp>
      <p:sp>
        <p:nvSpPr>
          <p:cNvPr id="60" name="object 46">
            <a:extLst>
              <a:ext uri="{FF2B5EF4-FFF2-40B4-BE49-F238E27FC236}">
                <a16:creationId xmlns:a16="http://schemas.microsoft.com/office/drawing/2014/main" id="{AFF5E00D-599D-4AD7-86E5-3EBB9ED24157}"/>
              </a:ext>
            </a:extLst>
          </p:cNvPr>
          <p:cNvSpPr/>
          <p:nvPr/>
        </p:nvSpPr>
        <p:spPr>
          <a:xfrm>
            <a:off x="381215" y="3333441"/>
            <a:ext cx="479425" cy="401955"/>
          </a:xfrm>
          <a:custGeom>
            <a:avLst/>
            <a:gdLst/>
            <a:ahLst/>
            <a:cxnLst/>
            <a:rect l="l" t="t" r="r" b="b"/>
            <a:pathLst>
              <a:path w="479425" h="401954">
                <a:moveTo>
                  <a:pt x="478867" y="0"/>
                </a:moveTo>
                <a:lnTo>
                  <a:pt x="0" y="0"/>
                </a:lnTo>
                <a:lnTo>
                  <a:pt x="0" y="401906"/>
                </a:lnTo>
                <a:lnTo>
                  <a:pt x="478867" y="401906"/>
                </a:lnTo>
                <a:lnTo>
                  <a:pt x="478867" y="0"/>
                </a:lnTo>
                <a:close/>
              </a:path>
            </a:pathLst>
          </a:custGeom>
          <a:solidFill>
            <a:srgbClr val="FFFFFF"/>
          </a:solidFill>
        </p:spPr>
        <p:txBody>
          <a:bodyPr wrap="square" lIns="0" tIns="0" rIns="0" bIns="0" rtlCol="0"/>
          <a:lstStyle/>
          <a:p>
            <a:endParaRPr/>
          </a:p>
        </p:txBody>
      </p:sp>
      <p:grpSp>
        <p:nvGrpSpPr>
          <p:cNvPr id="61" name="object 47">
            <a:extLst>
              <a:ext uri="{FF2B5EF4-FFF2-40B4-BE49-F238E27FC236}">
                <a16:creationId xmlns:a16="http://schemas.microsoft.com/office/drawing/2014/main" id="{E26CED06-81F6-4F5E-AE51-8783DDCFC98E}"/>
              </a:ext>
            </a:extLst>
          </p:cNvPr>
          <p:cNvGrpSpPr/>
          <p:nvPr/>
        </p:nvGrpSpPr>
        <p:grpSpPr>
          <a:xfrm>
            <a:off x="393915" y="3346141"/>
            <a:ext cx="454025" cy="376555"/>
            <a:chOff x="286339" y="4202796"/>
            <a:chExt cx="454025" cy="376555"/>
          </a:xfrm>
        </p:grpSpPr>
        <p:sp>
          <p:nvSpPr>
            <p:cNvPr id="62" name="object 48">
              <a:extLst>
                <a:ext uri="{FF2B5EF4-FFF2-40B4-BE49-F238E27FC236}">
                  <a16:creationId xmlns:a16="http://schemas.microsoft.com/office/drawing/2014/main" id="{21214BBE-1F1F-4D0A-B2B4-D156B7937F47}"/>
                </a:ext>
              </a:extLst>
            </p:cNvPr>
            <p:cNvSpPr/>
            <p:nvPr/>
          </p:nvSpPr>
          <p:spPr>
            <a:xfrm>
              <a:off x="286339" y="4202796"/>
              <a:ext cx="454025" cy="376555"/>
            </a:xfrm>
            <a:custGeom>
              <a:avLst/>
              <a:gdLst/>
              <a:ahLst/>
              <a:cxnLst/>
              <a:rect l="l" t="t" r="r" b="b"/>
              <a:pathLst>
                <a:path w="454025" h="376554">
                  <a:moveTo>
                    <a:pt x="453467" y="0"/>
                  </a:moveTo>
                  <a:lnTo>
                    <a:pt x="0" y="0"/>
                  </a:lnTo>
                  <a:lnTo>
                    <a:pt x="0" y="376506"/>
                  </a:lnTo>
                  <a:lnTo>
                    <a:pt x="12700" y="363806"/>
                  </a:lnTo>
                  <a:lnTo>
                    <a:pt x="12700" y="12699"/>
                  </a:lnTo>
                  <a:lnTo>
                    <a:pt x="440767" y="12699"/>
                  </a:lnTo>
                  <a:lnTo>
                    <a:pt x="453467" y="0"/>
                  </a:lnTo>
                  <a:close/>
                </a:path>
              </a:pathLst>
            </a:custGeom>
            <a:solidFill>
              <a:srgbClr val="7F7F7F"/>
            </a:solidFill>
          </p:spPr>
          <p:txBody>
            <a:bodyPr wrap="square" lIns="0" tIns="0" rIns="0" bIns="0" rtlCol="0"/>
            <a:lstStyle/>
            <a:p>
              <a:endParaRPr/>
            </a:p>
          </p:txBody>
        </p:sp>
        <p:sp>
          <p:nvSpPr>
            <p:cNvPr id="63" name="object 49">
              <a:extLst>
                <a:ext uri="{FF2B5EF4-FFF2-40B4-BE49-F238E27FC236}">
                  <a16:creationId xmlns:a16="http://schemas.microsoft.com/office/drawing/2014/main" id="{341668D5-C921-4C11-9E60-D87D9229A7B9}"/>
                </a:ext>
              </a:extLst>
            </p:cNvPr>
            <p:cNvSpPr/>
            <p:nvPr/>
          </p:nvSpPr>
          <p:spPr>
            <a:xfrm>
              <a:off x="286339" y="4202796"/>
              <a:ext cx="454025" cy="376555"/>
            </a:xfrm>
            <a:custGeom>
              <a:avLst/>
              <a:gdLst/>
              <a:ahLst/>
              <a:cxnLst/>
              <a:rect l="l" t="t" r="r" b="b"/>
              <a:pathLst>
                <a:path w="454025" h="376554">
                  <a:moveTo>
                    <a:pt x="453467" y="0"/>
                  </a:moveTo>
                  <a:lnTo>
                    <a:pt x="440767" y="12699"/>
                  </a:lnTo>
                  <a:lnTo>
                    <a:pt x="440767" y="363806"/>
                  </a:lnTo>
                  <a:lnTo>
                    <a:pt x="12700" y="363806"/>
                  </a:lnTo>
                  <a:lnTo>
                    <a:pt x="0" y="376506"/>
                  </a:lnTo>
                  <a:lnTo>
                    <a:pt x="453467" y="376506"/>
                  </a:lnTo>
                  <a:lnTo>
                    <a:pt x="453467" y="0"/>
                  </a:lnTo>
                  <a:close/>
                </a:path>
              </a:pathLst>
            </a:custGeom>
            <a:solidFill>
              <a:srgbClr val="BFBFBF"/>
            </a:solidFill>
          </p:spPr>
          <p:txBody>
            <a:bodyPr wrap="square" lIns="0" tIns="0" rIns="0" bIns="0" rtlCol="0"/>
            <a:lstStyle/>
            <a:p>
              <a:endParaRPr/>
            </a:p>
          </p:txBody>
        </p:sp>
      </p:grpSp>
      <p:sp>
        <p:nvSpPr>
          <p:cNvPr id="64" name="object 50">
            <a:extLst>
              <a:ext uri="{FF2B5EF4-FFF2-40B4-BE49-F238E27FC236}">
                <a16:creationId xmlns:a16="http://schemas.microsoft.com/office/drawing/2014/main" id="{9DC86643-2ACC-4225-9067-7F161E571F68}"/>
              </a:ext>
            </a:extLst>
          </p:cNvPr>
          <p:cNvSpPr/>
          <p:nvPr/>
        </p:nvSpPr>
        <p:spPr>
          <a:xfrm>
            <a:off x="381215" y="3829415"/>
            <a:ext cx="479425" cy="401955"/>
          </a:xfrm>
          <a:custGeom>
            <a:avLst/>
            <a:gdLst/>
            <a:ahLst/>
            <a:cxnLst/>
            <a:rect l="l" t="t" r="r" b="b"/>
            <a:pathLst>
              <a:path w="479425" h="401954">
                <a:moveTo>
                  <a:pt x="478867" y="0"/>
                </a:moveTo>
                <a:lnTo>
                  <a:pt x="0" y="0"/>
                </a:lnTo>
                <a:lnTo>
                  <a:pt x="0" y="401906"/>
                </a:lnTo>
                <a:lnTo>
                  <a:pt x="478867" y="401906"/>
                </a:lnTo>
                <a:lnTo>
                  <a:pt x="478867" y="0"/>
                </a:lnTo>
                <a:close/>
              </a:path>
            </a:pathLst>
          </a:custGeom>
          <a:solidFill>
            <a:srgbClr val="FFFFFF"/>
          </a:solidFill>
        </p:spPr>
        <p:txBody>
          <a:bodyPr wrap="square" lIns="0" tIns="0" rIns="0" bIns="0" rtlCol="0"/>
          <a:lstStyle/>
          <a:p>
            <a:endParaRPr/>
          </a:p>
        </p:txBody>
      </p:sp>
      <p:grpSp>
        <p:nvGrpSpPr>
          <p:cNvPr id="65" name="object 51">
            <a:extLst>
              <a:ext uri="{FF2B5EF4-FFF2-40B4-BE49-F238E27FC236}">
                <a16:creationId xmlns:a16="http://schemas.microsoft.com/office/drawing/2014/main" id="{4F5147C1-11D2-4A55-8DB1-D57DDB8C997A}"/>
              </a:ext>
            </a:extLst>
          </p:cNvPr>
          <p:cNvGrpSpPr/>
          <p:nvPr/>
        </p:nvGrpSpPr>
        <p:grpSpPr>
          <a:xfrm>
            <a:off x="393915" y="3842115"/>
            <a:ext cx="454025" cy="376555"/>
            <a:chOff x="286339" y="4698770"/>
            <a:chExt cx="454025" cy="376555"/>
          </a:xfrm>
        </p:grpSpPr>
        <p:sp>
          <p:nvSpPr>
            <p:cNvPr id="66" name="object 52">
              <a:extLst>
                <a:ext uri="{FF2B5EF4-FFF2-40B4-BE49-F238E27FC236}">
                  <a16:creationId xmlns:a16="http://schemas.microsoft.com/office/drawing/2014/main" id="{4E0934C9-48E4-4C37-8AA1-85DFB4BF881E}"/>
                </a:ext>
              </a:extLst>
            </p:cNvPr>
            <p:cNvSpPr/>
            <p:nvPr/>
          </p:nvSpPr>
          <p:spPr>
            <a:xfrm>
              <a:off x="286339" y="4698770"/>
              <a:ext cx="454025" cy="376555"/>
            </a:xfrm>
            <a:custGeom>
              <a:avLst/>
              <a:gdLst/>
              <a:ahLst/>
              <a:cxnLst/>
              <a:rect l="l" t="t" r="r" b="b"/>
              <a:pathLst>
                <a:path w="454025" h="376554">
                  <a:moveTo>
                    <a:pt x="453467" y="0"/>
                  </a:moveTo>
                  <a:lnTo>
                    <a:pt x="0" y="0"/>
                  </a:lnTo>
                  <a:lnTo>
                    <a:pt x="0" y="376506"/>
                  </a:lnTo>
                  <a:lnTo>
                    <a:pt x="12700" y="363806"/>
                  </a:lnTo>
                  <a:lnTo>
                    <a:pt x="12700" y="12699"/>
                  </a:lnTo>
                  <a:lnTo>
                    <a:pt x="440767" y="12699"/>
                  </a:lnTo>
                  <a:lnTo>
                    <a:pt x="453467" y="0"/>
                  </a:lnTo>
                  <a:close/>
                </a:path>
              </a:pathLst>
            </a:custGeom>
            <a:solidFill>
              <a:srgbClr val="7F7F7F"/>
            </a:solidFill>
          </p:spPr>
          <p:txBody>
            <a:bodyPr wrap="square" lIns="0" tIns="0" rIns="0" bIns="0" rtlCol="0"/>
            <a:lstStyle/>
            <a:p>
              <a:endParaRPr/>
            </a:p>
          </p:txBody>
        </p:sp>
        <p:sp>
          <p:nvSpPr>
            <p:cNvPr id="67" name="object 53">
              <a:extLst>
                <a:ext uri="{FF2B5EF4-FFF2-40B4-BE49-F238E27FC236}">
                  <a16:creationId xmlns:a16="http://schemas.microsoft.com/office/drawing/2014/main" id="{195AD505-8435-45CE-AE3B-23CBD5449EC8}"/>
                </a:ext>
              </a:extLst>
            </p:cNvPr>
            <p:cNvSpPr/>
            <p:nvPr/>
          </p:nvSpPr>
          <p:spPr>
            <a:xfrm>
              <a:off x="286339" y="4698770"/>
              <a:ext cx="454025" cy="376555"/>
            </a:xfrm>
            <a:custGeom>
              <a:avLst/>
              <a:gdLst/>
              <a:ahLst/>
              <a:cxnLst/>
              <a:rect l="l" t="t" r="r" b="b"/>
              <a:pathLst>
                <a:path w="454025" h="376554">
                  <a:moveTo>
                    <a:pt x="453467" y="0"/>
                  </a:moveTo>
                  <a:lnTo>
                    <a:pt x="440767" y="12699"/>
                  </a:lnTo>
                  <a:lnTo>
                    <a:pt x="440767" y="363806"/>
                  </a:lnTo>
                  <a:lnTo>
                    <a:pt x="12700" y="363806"/>
                  </a:lnTo>
                  <a:lnTo>
                    <a:pt x="0" y="376506"/>
                  </a:lnTo>
                  <a:lnTo>
                    <a:pt x="453467" y="376506"/>
                  </a:lnTo>
                  <a:lnTo>
                    <a:pt x="453467" y="0"/>
                  </a:lnTo>
                  <a:close/>
                </a:path>
              </a:pathLst>
            </a:custGeom>
            <a:solidFill>
              <a:srgbClr val="BFBFBF"/>
            </a:solidFill>
          </p:spPr>
          <p:txBody>
            <a:bodyPr wrap="square" lIns="0" tIns="0" rIns="0" bIns="0" rtlCol="0"/>
            <a:lstStyle/>
            <a:p>
              <a:endParaRPr/>
            </a:p>
          </p:txBody>
        </p:sp>
      </p:grpSp>
      <p:sp>
        <p:nvSpPr>
          <p:cNvPr id="3" name="Slide Number Placeholder 2">
            <a:extLst>
              <a:ext uri="{FF2B5EF4-FFF2-40B4-BE49-F238E27FC236}">
                <a16:creationId xmlns:a16="http://schemas.microsoft.com/office/drawing/2014/main" id="{73749C02-6261-43B2-92A7-892AB71470C2}"/>
              </a:ext>
            </a:extLst>
          </p:cNvPr>
          <p:cNvSpPr>
            <a:spLocks noGrp="1"/>
          </p:cNvSpPr>
          <p:nvPr>
            <p:ph type="sldNum" sz="quarter" idx="4"/>
          </p:nvPr>
        </p:nvSpPr>
        <p:spPr/>
        <p:txBody>
          <a:bodyPr/>
          <a:lstStyle/>
          <a:p>
            <a:fld id="{5D2F3693-3E64-EA49-9E40-0333868C2033}" type="slidenum">
              <a:rPr lang="en-US" smtClean="0"/>
              <a:pPr/>
              <a:t>89</a:t>
            </a:fld>
            <a:r>
              <a:rPr lang="en-US" dirty="0"/>
              <a:t> of 108</a:t>
            </a:r>
          </a:p>
        </p:txBody>
      </p:sp>
    </p:spTree>
    <p:extLst>
      <p:ext uri="{BB962C8B-B14F-4D97-AF65-F5344CB8AC3E}">
        <p14:creationId xmlns:p14="http://schemas.microsoft.com/office/powerpoint/2010/main" val="12013819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Content Placeholder 41">
            <a:extLst>
              <a:ext uri="{FF2B5EF4-FFF2-40B4-BE49-F238E27FC236}">
                <a16:creationId xmlns:a16="http://schemas.microsoft.com/office/drawing/2014/main" id="{DD412951-7115-9B4F-B75A-5C6D48642550}"/>
              </a:ext>
            </a:extLst>
          </p:cNvPr>
          <p:cNvSpPr>
            <a:spLocks noGrp="1"/>
          </p:cNvSpPr>
          <p:nvPr>
            <p:ph idx="1"/>
          </p:nvPr>
        </p:nvSpPr>
        <p:spPr/>
        <p:txBody>
          <a:bodyPr/>
          <a:lstStyle/>
          <a:p>
            <a:r>
              <a:rPr lang="en-US" dirty="0"/>
              <a:t>Section 1 explains that FINTEPLA is indicated for the treatment of seizures associated with DS and LGS in patients 2 years of age and older.</a:t>
            </a:r>
          </a:p>
          <a:p>
            <a:r>
              <a:rPr lang="en-US" dirty="0"/>
              <a:t>Section 2 describes the dosage and administration of FINTEPLA. As discussed in Section 2.1, an echocardiogram assessment should be obtained before starting FINTEPLA treatment to evaluate for valvular heart disease and pulmonary arterial hypertension.</a:t>
            </a:r>
          </a:p>
          <a:p>
            <a:endParaRPr lang="en-US" dirty="0"/>
          </a:p>
        </p:txBody>
      </p:sp>
      <p:pic>
        <p:nvPicPr>
          <p:cNvPr id="4" name="Picture Placeholder 3">
            <a:extLst>
              <a:ext uri="{FF2B5EF4-FFF2-40B4-BE49-F238E27FC236}">
                <a16:creationId xmlns:a16="http://schemas.microsoft.com/office/drawing/2014/main" id="{784C38D6-9FDB-6049-B37D-FDB1454B1FDE}"/>
              </a:ext>
            </a:extLst>
          </p:cNvPr>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221" r="221"/>
          <a:stretch/>
        </p:blipFill>
        <p:spPr>
          <a:xfrm>
            <a:off x="310194" y="470451"/>
            <a:ext cx="4416552" cy="5740926"/>
          </a:xfrm>
        </p:spPr>
      </p:pic>
      <p:grpSp>
        <p:nvGrpSpPr>
          <p:cNvPr id="3" name="Group 2">
            <a:extLst>
              <a:ext uri="{FF2B5EF4-FFF2-40B4-BE49-F238E27FC236}">
                <a16:creationId xmlns:a16="http://schemas.microsoft.com/office/drawing/2014/main" id="{57E3C253-71EF-F342-9097-C012B9223CD6}"/>
              </a:ext>
            </a:extLst>
          </p:cNvPr>
          <p:cNvGrpSpPr/>
          <p:nvPr/>
        </p:nvGrpSpPr>
        <p:grpSpPr>
          <a:xfrm>
            <a:off x="4893313" y="1184600"/>
            <a:ext cx="257810" cy="257810"/>
            <a:chOff x="4878323" y="1394460"/>
            <a:chExt cx="257810" cy="257810"/>
          </a:xfrm>
        </p:grpSpPr>
        <p:sp>
          <p:nvSpPr>
            <p:cNvPr id="34" name="object 34"/>
            <p:cNvSpPr/>
            <p:nvPr/>
          </p:nvSpPr>
          <p:spPr>
            <a:xfrm>
              <a:off x="4878323" y="1394460"/>
              <a:ext cx="257810" cy="257810"/>
            </a:xfrm>
            <a:custGeom>
              <a:avLst/>
              <a:gdLst/>
              <a:ahLst/>
              <a:cxnLst/>
              <a:rect l="l" t="t" r="r" b="b"/>
              <a:pathLst>
                <a:path w="257810" h="257810">
                  <a:moveTo>
                    <a:pt x="128778" y="0"/>
                  </a:moveTo>
                  <a:lnTo>
                    <a:pt x="78652" y="10120"/>
                  </a:lnTo>
                  <a:lnTo>
                    <a:pt x="37719" y="37718"/>
                  </a:lnTo>
                  <a:lnTo>
                    <a:pt x="10120" y="78652"/>
                  </a:lnTo>
                  <a:lnTo>
                    <a:pt x="0" y="128777"/>
                  </a:lnTo>
                  <a:lnTo>
                    <a:pt x="10120" y="178903"/>
                  </a:lnTo>
                  <a:lnTo>
                    <a:pt x="37719" y="219836"/>
                  </a:lnTo>
                  <a:lnTo>
                    <a:pt x="78652" y="247435"/>
                  </a:lnTo>
                  <a:lnTo>
                    <a:pt x="128778" y="257555"/>
                  </a:lnTo>
                  <a:lnTo>
                    <a:pt x="178903" y="247435"/>
                  </a:lnTo>
                  <a:lnTo>
                    <a:pt x="219837" y="219836"/>
                  </a:lnTo>
                  <a:lnTo>
                    <a:pt x="247435" y="178903"/>
                  </a:lnTo>
                  <a:lnTo>
                    <a:pt x="257556" y="128777"/>
                  </a:lnTo>
                  <a:lnTo>
                    <a:pt x="247435" y="78652"/>
                  </a:lnTo>
                  <a:lnTo>
                    <a:pt x="219836" y="37718"/>
                  </a:lnTo>
                  <a:lnTo>
                    <a:pt x="178903" y="10120"/>
                  </a:lnTo>
                  <a:lnTo>
                    <a:pt x="128778" y="0"/>
                  </a:lnTo>
                  <a:close/>
                </a:path>
              </a:pathLst>
            </a:custGeom>
            <a:solidFill>
              <a:schemeClr val="bg2"/>
            </a:solidFill>
          </p:spPr>
          <p:txBody>
            <a:bodyPr wrap="square" lIns="0" tIns="0" rIns="0" bIns="0" rtlCol="0"/>
            <a:lstStyle/>
            <a:p>
              <a:endParaRPr/>
            </a:p>
          </p:txBody>
        </p:sp>
        <p:sp>
          <p:nvSpPr>
            <p:cNvPr id="35" name="object 35"/>
            <p:cNvSpPr txBox="1"/>
            <p:nvPr/>
          </p:nvSpPr>
          <p:spPr>
            <a:xfrm>
              <a:off x="4955993" y="1425612"/>
              <a:ext cx="102870" cy="186690"/>
            </a:xfrm>
            <a:prstGeom prst="rect">
              <a:avLst/>
            </a:prstGeom>
          </p:spPr>
          <p:txBody>
            <a:bodyPr vert="horz" wrap="square" lIns="0" tIns="13335" rIns="0" bIns="0" rtlCol="0">
              <a:spAutoFit/>
            </a:bodyPr>
            <a:lstStyle/>
            <a:p>
              <a:pPr marL="12700">
                <a:lnSpc>
                  <a:spcPct val="100000"/>
                </a:lnSpc>
                <a:spcBef>
                  <a:spcPts val="105"/>
                </a:spcBef>
              </a:pPr>
              <a:r>
                <a:rPr sz="1050" b="1" dirty="0">
                  <a:solidFill>
                    <a:srgbClr val="FFFFFF"/>
                  </a:solidFill>
                  <a:latin typeface="Segoe UI"/>
                  <a:cs typeface="Segoe UI"/>
                </a:rPr>
                <a:t>2</a:t>
              </a:r>
              <a:endParaRPr sz="1050">
                <a:latin typeface="Segoe UI"/>
                <a:cs typeface="Segoe UI"/>
              </a:endParaRPr>
            </a:p>
          </p:txBody>
        </p:sp>
      </p:grpSp>
      <p:sp>
        <p:nvSpPr>
          <p:cNvPr id="22" name="Green Box">
            <a:extLst>
              <a:ext uri="{FF2B5EF4-FFF2-40B4-BE49-F238E27FC236}">
                <a16:creationId xmlns:a16="http://schemas.microsoft.com/office/drawing/2014/main" id="{157A6A19-E4D6-844E-A29F-85CB2BAB222E}"/>
              </a:ext>
            </a:extLst>
          </p:cNvPr>
          <p:cNvSpPr txBox="1"/>
          <p:nvPr/>
        </p:nvSpPr>
        <p:spPr>
          <a:xfrm>
            <a:off x="727644" y="2877485"/>
            <a:ext cx="3556121" cy="497311"/>
          </a:xfrm>
          <a:prstGeom prst="rect">
            <a:avLst/>
          </a:prstGeom>
          <a:noFill/>
          <a:ln w="25400">
            <a:solidFill>
              <a:srgbClr val="4B8B2B"/>
            </a:solidFill>
          </a:ln>
        </p:spPr>
        <p:txBody>
          <a:bodyPr vert="horz" wrap="square" lIns="0" tIns="40640" rIns="0" bIns="0" rtlCol="0">
            <a:noAutofit/>
          </a:bodyPr>
          <a:lstStyle/>
          <a:p>
            <a:pPr>
              <a:lnSpc>
                <a:spcPct val="100000"/>
              </a:lnSpc>
              <a:spcBef>
                <a:spcPts val="320"/>
              </a:spcBef>
            </a:pPr>
            <a:endParaRPr sz="1050" dirty="0">
              <a:latin typeface="Segoe UI"/>
              <a:cs typeface="Segoe UI"/>
            </a:endParaRPr>
          </a:p>
        </p:txBody>
      </p:sp>
      <p:sp>
        <p:nvSpPr>
          <p:cNvPr id="23" name="#1">
            <a:extLst>
              <a:ext uri="{FF2B5EF4-FFF2-40B4-BE49-F238E27FC236}">
                <a16:creationId xmlns:a16="http://schemas.microsoft.com/office/drawing/2014/main" id="{564D0B54-E02C-074D-921D-E8D3BA55AE73}"/>
              </a:ext>
            </a:extLst>
          </p:cNvPr>
          <p:cNvSpPr/>
          <p:nvPr/>
        </p:nvSpPr>
        <p:spPr>
          <a:xfrm>
            <a:off x="561077" y="2909965"/>
            <a:ext cx="257810" cy="257810"/>
          </a:xfrm>
          <a:custGeom>
            <a:avLst/>
            <a:gdLst/>
            <a:ahLst/>
            <a:cxnLst/>
            <a:rect l="l" t="t" r="r" b="b"/>
            <a:pathLst>
              <a:path w="257810" h="257809">
                <a:moveTo>
                  <a:pt x="128778" y="0"/>
                </a:moveTo>
                <a:lnTo>
                  <a:pt x="78652" y="10120"/>
                </a:lnTo>
                <a:lnTo>
                  <a:pt x="37719" y="37718"/>
                </a:lnTo>
                <a:lnTo>
                  <a:pt x="10120" y="78652"/>
                </a:lnTo>
                <a:lnTo>
                  <a:pt x="0" y="128777"/>
                </a:lnTo>
                <a:lnTo>
                  <a:pt x="10120" y="178903"/>
                </a:lnTo>
                <a:lnTo>
                  <a:pt x="37719" y="219836"/>
                </a:lnTo>
                <a:lnTo>
                  <a:pt x="78652" y="247435"/>
                </a:lnTo>
                <a:lnTo>
                  <a:pt x="128778" y="257555"/>
                </a:lnTo>
                <a:lnTo>
                  <a:pt x="178903" y="247435"/>
                </a:lnTo>
                <a:lnTo>
                  <a:pt x="219837" y="219836"/>
                </a:lnTo>
                <a:lnTo>
                  <a:pt x="247435" y="178903"/>
                </a:lnTo>
                <a:lnTo>
                  <a:pt x="257556" y="128777"/>
                </a:lnTo>
                <a:lnTo>
                  <a:pt x="247435" y="78652"/>
                </a:lnTo>
                <a:lnTo>
                  <a:pt x="219836" y="37718"/>
                </a:lnTo>
                <a:lnTo>
                  <a:pt x="178903" y="10120"/>
                </a:lnTo>
                <a:lnTo>
                  <a:pt x="128778" y="0"/>
                </a:lnTo>
                <a:close/>
              </a:path>
            </a:pathLst>
          </a:custGeom>
          <a:solidFill>
            <a:srgbClr val="4B8B2B"/>
          </a:solidFill>
        </p:spPr>
        <p:txBody>
          <a:bodyPr wrap="square" lIns="0" tIns="0" rIns="0" bIns="0" rtlCol="0" anchor="ctr"/>
          <a:lstStyle/>
          <a:p>
            <a:pPr marL="12700" marR="0" lvl="0" indent="0" algn="ctr" defTabSz="914400" rtl="0" eaLnBrk="1" fontAlgn="auto" latinLnBrk="0" hangingPunct="1">
              <a:lnSpc>
                <a:spcPct val="100000"/>
              </a:lnSpc>
              <a:spcBef>
                <a:spcPts val="105"/>
              </a:spcBef>
              <a:spcAft>
                <a:spcPts val="0"/>
              </a:spcAft>
              <a:buClrTx/>
              <a:buSzTx/>
              <a:buFontTx/>
              <a:buNone/>
              <a:tabLst/>
              <a:defRPr/>
            </a:pPr>
            <a:r>
              <a:rPr kumimoji="0" lang="en-US" sz="1050" b="1" i="0" u="none" strike="noStrike" kern="1200" cap="none" spc="0" normalizeH="0" baseline="0" noProof="0" dirty="0">
                <a:ln>
                  <a:noFill/>
                </a:ln>
                <a:solidFill>
                  <a:srgbClr val="FFFFFF"/>
                </a:solidFill>
                <a:effectLst/>
                <a:uLnTx/>
                <a:uFillTx/>
                <a:latin typeface="Segoe UI"/>
                <a:ea typeface="+mn-ea"/>
                <a:cs typeface="Segoe UI"/>
              </a:rPr>
              <a:t>1</a:t>
            </a:r>
            <a:endParaRPr kumimoji="0" lang="en-US" sz="1050" b="0" i="0" u="none" strike="noStrike" kern="1200" cap="none" spc="0" normalizeH="0" baseline="0" noProof="0" dirty="0">
              <a:ln>
                <a:noFill/>
              </a:ln>
              <a:solidFill>
                <a:prstClr val="black"/>
              </a:solidFill>
              <a:effectLst/>
              <a:uLnTx/>
              <a:uFillTx/>
              <a:latin typeface="Segoe UI"/>
              <a:ea typeface="+mn-ea"/>
              <a:cs typeface="Segoe UI"/>
            </a:endParaRPr>
          </a:p>
        </p:txBody>
      </p:sp>
      <p:sp>
        <p:nvSpPr>
          <p:cNvPr id="24" name="Green Box">
            <a:extLst>
              <a:ext uri="{FF2B5EF4-FFF2-40B4-BE49-F238E27FC236}">
                <a16:creationId xmlns:a16="http://schemas.microsoft.com/office/drawing/2014/main" id="{6A963726-89DF-F545-BF17-72A01C239171}"/>
              </a:ext>
            </a:extLst>
          </p:cNvPr>
          <p:cNvSpPr txBox="1"/>
          <p:nvPr/>
        </p:nvSpPr>
        <p:spPr>
          <a:xfrm>
            <a:off x="727644" y="3424906"/>
            <a:ext cx="3556121" cy="722812"/>
          </a:xfrm>
          <a:prstGeom prst="rect">
            <a:avLst/>
          </a:prstGeom>
          <a:noFill/>
          <a:ln w="25400">
            <a:solidFill>
              <a:schemeClr val="bg2"/>
            </a:solidFill>
          </a:ln>
        </p:spPr>
        <p:txBody>
          <a:bodyPr vert="horz" wrap="square" lIns="0" tIns="40640" rIns="0" bIns="0" rtlCol="0">
            <a:noAutofit/>
          </a:bodyPr>
          <a:lstStyle/>
          <a:p>
            <a:pPr>
              <a:lnSpc>
                <a:spcPct val="100000"/>
              </a:lnSpc>
              <a:spcBef>
                <a:spcPts val="320"/>
              </a:spcBef>
            </a:pPr>
            <a:endParaRPr sz="1050" dirty="0">
              <a:latin typeface="Segoe UI"/>
              <a:cs typeface="Segoe UI"/>
            </a:endParaRPr>
          </a:p>
        </p:txBody>
      </p:sp>
      <p:sp>
        <p:nvSpPr>
          <p:cNvPr id="33" name="#1">
            <a:extLst>
              <a:ext uri="{FF2B5EF4-FFF2-40B4-BE49-F238E27FC236}">
                <a16:creationId xmlns:a16="http://schemas.microsoft.com/office/drawing/2014/main" id="{5C0915B4-C117-2847-986E-1F042FCA4ECB}"/>
              </a:ext>
            </a:extLst>
          </p:cNvPr>
          <p:cNvSpPr/>
          <p:nvPr/>
        </p:nvSpPr>
        <p:spPr>
          <a:xfrm>
            <a:off x="585655" y="3464389"/>
            <a:ext cx="257810" cy="257810"/>
          </a:xfrm>
          <a:custGeom>
            <a:avLst/>
            <a:gdLst/>
            <a:ahLst/>
            <a:cxnLst/>
            <a:rect l="l" t="t" r="r" b="b"/>
            <a:pathLst>
              <a:path w="257810" h="257809">
                <a:moveTo>
                  <a:pt x="128778" y="0"/>
                </a:moveTo>
                <a:lnTo>
                  <a:pt x="78652" y="10120"/>
                </a:lnTo>
                <a:lnTo>
                  <a:pt x="37719" y="37718"/>
                </a:lnTo>
                <a:lnTo>
                  <a:pt x="10120" y="78652"/>
                </a:lnTo>
                <a:lnTo>
                  <a:pt x="0" y="128777"/>
                </a:lnTo>
                <a:lnTo>
                  <a:pt x="10120" y="178903"/>
                </a:lnTo>
                <a:lnTo>
                  <a:pt x="37719" y="219836"/>
                </a:lnTo>
                <a:lnTo>
                  <a:pt x="78652" y="247435"/>
                </a:lnTo>
                <a:lnTo>
                  <a:pt x="128778" y="257555"/>
                </a:lnTo>
                <a:lnTo>
                  <a:pt x="178903" y="247435"/>
                </a:lnTo>
                <a:lnTo>
                  <a:pt x="219837" y="219836"/>
                </a:lnTo>
                <a:lnTo>
                  <a:pt x="247435" y="178903"/>
                </a:lnTo>
                <a:lnTo>
                  <a:pt x="257556" y="128777"/>
                </a:lnTo>
                <a:lnTo>
                  <a:pt x="247435" y="78652"/>
                </a:lnTo>
                <a:lnTo>
                  <a:pt x="219836" y="37718"/>
                </a:lnTo>
                <a:lnTo>
                  <a:pt x="178903" y="10120"/>
                </a:lnTo>
                <a:lnTo>
                  <a:pt x="128778" y="0"/>
                </a:lnTo>
                <a:close/>
              </a:path>
            </a:pathLst>
          </a:custGeom>
          <a:solidFill>
            <a:schemeClr val="bg2"/>
          </a:solidFill>
        </p:spPr>
        <p:txBody>
          <a:bodyPr wrap="square" lIns="0" tIns="0" rIns="0" bIns="0" rtlCol="0" anchor="ctr"/>
          <a:lstStyle/>
          <a:p>
            <a:pPr marL="12700" marR="0" lvl="0" indent="0" algn="ctr" defTabSz="914400" rtl="0" eaLnBrk="1" fontAlgn="auto" latinLnBrk="0" hangingPunct="1">
              <a:lnSpc>
                <a:spcPct val="100000"/>
              </a:lnSpc>
              <a:spcBef>
                <a:spcPts val="105"/>
              </a:spcBef>
              <a:spcAft>
                <a:spcPts val="0"/>
              </a:spcAft>
              <a:buClrTx/>
              <a:buSzTx/>
              <a:buFontTx/>
              <a:buNone/>
              <a:tabLst/>
              <a:defRPr/>
            </a:pPr>
            <a:r>
              <a:rPr kumimoji="0" lang="en-US" sz="1050" b="1" i="0" u="none" strike="noStrike" kern="1200" cap="none" spc="0" normalizeH="0" baseline="0" noProof="0" dirty="0">
                <a:ln>
                  <a:noFill/>
                </a:ln>
                <a:solidFill>
                  <a:srgbClr val="FFFFFF"/>
                </a:solidFill>
                <a:effectLst/>
                <a:uLnTx/>
                <a:uFillTx/>
                <a:latin typeface="Segoe UI"/>
                <a:ea typeface="+mn-ea"/>
                <a:cs typeface="Segoe UI"/>
              </a:rPr>
              <a:t>2</a:t>
            </a:r>
            <a:endParaRPr kumimoji="0" lang="en-US" sz="1050" b="0" i="0" u="none" strike="noStrike" kern="1200" cap="none" spc="0" normalizeH="0" baseline="0" noProof="0" dirty="0">
              <a:ln>
                <a:noFill/>
              </a:ln>
              <a:solidFill>
                <a:prstClr val="black"/>
              </a:solidFill>
              <a:effectLst/>
              <a:uLnTx/>
              <a:uFillTx/>
              <a:latin typeface="Segoe UI"/>
              <a:ea typeface="+mn-ea"/>
              <a:cs typeface="Segoe UI"/>
            </a:endParaRPr>
          </a:p>
        </p:txBody>
      </p:sp>
      <p:sp>
        <p:nvSpPr>
          <p:cNvPr id="2" name="Slide Number Placeholder 1">
            <a:extLst>
              <a:ext uri="{FF2B5EF4-FFF2-40B4-BE49-F238E27FC236}">
                <a16:creationId xmlns:a16="http://schemas.microsoft.com/office/drawing/2014/main" id="{12DD8277-BAA9-4531-81BA-7A6BB8D02839}"/>
              </a:ext>
            </a:extLst>
          </p:cNvPr>
          <p:cNvSpPr>
            <a:spLocks noGrp="1"/>
          </p:cNvSpPr>
          <p:nvPr>
            <p:ph type="sldNum" sz="quarter" idx="4"/>
          </p:nvPr>
        </p:nvSpPr>
        <p:spPr/>
        <p:txBody>
          <a:bodyPr/>
          <a:lstStyle/>
          <a:p>
            <a:fld id="{5D2F3693-3E64-EA49-9E40-0333868C2033}" type="slidenum">
              <a:rPr lang="en-US" smtClean="0"/>
              <a:pPr/>
              <a:t>9</a:t>
            </a:fld>
            <a:r>
              <a:rPr lang="en-US" dirty="0"/>
              <a:t> of 108</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Content Placeholder 61">
            <a:extLst>
              <a:ext uri="{FF2B5EF4-FFF2-40B4-BE49-F238E27FC236}">
                <a16:creationId xmlns:a16="http://schemas.microsoft.com/office/drawing/2014/main" id="{948249F8-9094-4D1F-88E6-8FBFC720F7B6}"/>
              </a:ext>
            </a:extLst>
          </p:cNvPr>
          <p:cNvSpPr>
            <a:spLocks noGrp="1"/>
          </p:cNvSpPr>
          <p:nvPr>
            <p:ph idx="1"/>
          </p:nvPr>
        </p:nvSpPr>
        <p:spPr/>
        <p:txBody>
          <a:bodyPr/>
          <a:lstStyle/>
          <a:p>
            <a:r>
              <a:rPr lang="en-US" dirty="0"/>
              <a:t>What was the duration of the treatment period in Study 3?</a:t>
            </a:r>
          </a:p>
          <a:p>
            <a:pPr lvl="1"/>
            <a:r>
              <a:rPr lang="en-US" dirty="0"/>
              <a:t>6 weeks</a:t>
            </a:r>
          </a:p>
          <a:p>
            <a:pPr lvl="1"/>
            <a:r>
              <a:rPr lang="en-US" dirty="0"/>
              <a:t>10 weeks</a:t>
            </a:r>
          </a:p>
          <a:p>
            <a:pPr lvl="1"/>
            <a:r>
              <a:rPr lang="en-US" b="1" dirty="0"/>
              <a:t>14 weeks</a:t>
            </a:r>
          </a:p>
          <a:p>
            <a:pPr lvl="1"/>
            <a:r>
              <a:rPr lang="en-US" dirty="0"/>
              <a:t>20 weeks</a:t>
            </a:r>
          </a:p>
        </p:txBody>
      </p:sp>
      <p:sp>
        <p:nvSpPr>
          <p:cNvPr id="61" name="Title 60">
            <a:extLst>
              <a:ext uri="{FF2B5EF4-FFF2-40B4-BE49-F238E27FC236}">
                <a16:creationId xmlns:a16="http://schemas.microsoft.com/office/drawing/2014/main" id="{0CC166B5-A4E5-4CB1-82E1-0FAC1607975B}"/>
              </a:ext>
            </a:extLst>
          </p:cNvPr>
          <p:cNvSpPr>
            <a:spLocks noGrp="1"/>
          </p:cNvSpPr>
          <p:nvPr>
            <p:ph type="title"/>
          </p:nvPr>
        </p:nvSpPr>
        <p:spPr/>
        <p:txBody>
          <a:bodyPr/>
          <a:lstStyle/>
          <a:p>
            <a:r>
              <a:rPr lang="en-US" dirty="0"/>
              <a:t>Knowledge Check</a:t>
            </a:r>
          </a:p>
        </p:txBody>
      </p:sp>
      <p:sp>
        <p:nvSpPr>
          <p:cNvPr id="27" name="object 32">
            <a:extLst>
              <a:ext uri="{FF2B5EF4-FFF2-40B4-BE49-F238E27FC236}">
                <a16:creationId xmlns:a16="http://schemas.microsoft.com/office/drawing/2014/main" id="{2DD1AE28-FAD2-42A3-8E80-9AE5C93C7CC1}"/>
              </a:ext>
            </a:extLst>
          </p:cNvPr>
          <p:cNvSpPr txBox="1"/>
          <p:nvPr/>
        </p:nvSpPr>
        <p:spPr>
          <a:xfrm>
            <a:off x="561678" y="2412224"/>
            <a:ext cx="163195" cy="203200"/>
          </a:xfrm>
          <a:prstGeom prst="rect">
            <a:avLst/>
          </a:prstGeom>
        </p:spPr>
        <p:txBody>
          <a:bodyPr vert="horz" wrap="square" lIns="0" tIns="0" rIns="0" bIns="0" rtlCol="0">
            <a:spAutoFit/>
          </a:bodyPr>
          <a:lstStyle/>
          <a:p>
            <a:pPr>
              <a:lnSpc>
                <a:spcPts val="1585"/>
              </a:lnSpc>
            </a:pPr>
            <a:r>
              <a:rPr sz="1450" spc="-10" dirty="0">
                <a:solidFill>
                  <a:srgbClr val="4B8B2B"/>
                </a:solidFill>
                <a:latin typeface="Wingdings"/>
                <a:cs typeface="Wingdings"/>
              </a:rPr>
              <a:t></a:t>
            </a:r>
            <a:endParaRPr sz="1450">
              <a:latin typeface="Wingdings"/>
              <a:cs typeface="Wingdings"/>
            </a:endParaRPr>
          </a:p>
        </p:txBody>
      </p:sp>
      <p:sp>
        <p:nvSpPr>
          <p:cNvPr id="28" name="object 33">
            <a:extLst>
              <a:ext uri="{FF2B5EF4-FFF2-40B4-BE49-F238E27FC236}">
                <a16:creationId xmlns:a16="http://schemas.microsoft.com/office/drawing/2014/main" id="{19E60D27-F082-4E05-BDB7-55C7C0256166}"/>
              </a:ext>
            </a:extLst>
          </p:cNvPr>
          <p:cNvSpPr txBox="1"/>
          <p:nvPr/>
        </p:nvSpPr>
        <p:spPr>
          <a:xfrm>
            <a:off x="561678" y="2930384"/>
            <a:ext cx="163195" cy="203200"/>
          </a:xfrm>
          <a:prstGeom prst="rect">
            <a:avLst/>
          </a:prstGeom>
        </p:spPr>
        <p:txBody>
          <a:bodyPr vert="horz" wrap="square" lIns="0" tIns="0" rIns="0" bIns="0" rtlCol="0">
            <a:spAutoFit/>
          </a:bodyPr>
          <a:lstStyle/>
          <a:p>
            <a:pPr>
              <a:lnSpc>
                <a:spcPts val="1585"/>
              </a:lnSpc>
            </a:pPr>
            <a:r>
              <a:rPr sz="1450" spc="-10" dirty="0">
                <a:solidFill>
                  <a:srgbClr val="4B8B2B"/>
                </a:solidFill>
                <a:latin typeface="Wingdings"/>
                <a:cs typeface="Wingdings"/>
              </a:rPr>
              <a:t></a:t>
            </a:r>
            <a:endParaRPr sz="1450">
              <a:latin typeface="Wingdings"/>
              <a:cs typeface="Wingdings"/>
            </a:endParaRPr>
          </a:p>
        </p:txBody>
      </p:sp>
      <p:sp>
        <p:nvSpPr>
          <p:cNvPr id="29" name="object 34">
            <a:extLst>
              <a:ext uri="{FF2B5EF4-FFF2-40B4-BE49-F238E27FC236}">
                <a16:creationId xmlns:a16="http://schemas.microsoft.com/office/drawing/2014/main" id="{3E842124-23ED-442F-8601-35F8607C695A}"/>
              </a:ext>
            </a:extLst>
          </p:cNvPr>
          <p:cNvSpPr txBox="1"/>
          <p:nvPr/>
        </p:nvSpPr>
        <p:spPr>
          <a:xfrm>
            <a:off x="561678" y="3448544"/>
            <a:ext cx="163195" cy="203200"/>
          </a:xfrm>
          <a:prstGeom prst="rect">
            <a:avLst/>
          </a:prstGeom>
        </p:spPr>
        <p:txBody>
          <a:bodyPr vert="horz" wrap="square" lIns="0" tIns="0" rIns="0" bIns="0" rtlCol="0">
            <a:spAutoFit/>
          </a:bodyPr>
          <a:lstStyle/>
          <a:p>
            <a:pPr>
              <a:lnSpc>
                <a:spcPts val="1585"/>
              </a:lnSpc>
            </a:pPr>
            <a:r>
              <a:rPr sz="1450" spc="-10" dirty="0">
                <a:solidFill>
                  <a:srgbClr val="4B8B2B"/>
                </a:solidFill>
                <a:latin typeface="Wingdings"/>
                <a:cs typeface="Wingdings"/>
              </a:rPr>
              <a:t></a:t>
            </a:r>
            <a:endParaRPr sz="1450">
              <a:latin typeface="Wingdings"/>
              <a:cs typeface="Wingdings"/>
            </a:endParaRPr>
          </a:p>
        </p:txBody>
      </p:sp>
      <p:sp>
        <p:nvSpPr>
          <p:cNvPr id="30" name="object 35">
            <a:extLst>
              <a:ext uri="{FF2B5EF4-FFF2-40B4-BE49-F238E27FC236}">
                <a16:creationId xmlns:a16="http://schemas.microsoft.com/office/drawing/2014/main" id="{FF3115E1-61C8-4E2C-A84F-A7FBB602AC77}"/>
              </a:ext>
            </a:extLst>
          </p:cNvPr>
          <p:cNvSpPr txBox="1"/>
          <p:nvPr/>
        </p:nvSpPr>
        <p:spPr>
          <a:xfrm>
            <a:off x="561678" y="3966704"/>
            <a:ext cx="163195" cy="203200"/>
          </a:xfrm>
          <a:prstGeom prst="rect">
            <a:avLst/>
          </a:prstGeom>
        </p:spPr>
        <p:txBody>
          <a:bodyPr vert="horz" wrap="square" lIns="0" tIns="0" rIns="0" bIns="0" rtlCol="0">
            <a:spAutoFit/>
          </a:bodyPr>
          <a:lstStyle/>
          <a:p>
            <a:pPr>
              <a:lnSpc>
                <a:spcPts val="1585"/>
              </a:lnSpc>
            </a:pPr>
            <a:r>
              <a:rPr sz="1450" spc="-10" dirty="0">
                <a:solidFill>
                  <a:srgbClr val="4B8B2B"/>
                </a:solidFill>
                <a:latin typeface="Wingdings"/>
                <a:cs typeface="Wingdings"/>
              </a:rPr>
              <a:t></a:t>
            </a:r>
            <a:endParaRPr sz="1450">
              <a:latin typeface="Wingdings"/>
              <a:cs typeface="Wingdings"/>
            </a:endParaRPr>
          </a:p>
        </p:txBody>
      </p:sp>
      <p:sp>
        <p:nvSpPr>
          <p:cNvPr id="31" name="object 38">
            <a:extLst>
              <a:ext uri="{FF2B5EF4-FFF2-40B4-BE49-F238E27FC236}">
                <a16:creationId xmlns:a16="http://schemas.microsoft.com/office/drawing/2014/main" id="{008667F6-97A4-4E35-9507-3EEB52DE73D7}"/>
              </a:ext>
            </a:extLst>
          </p:cNvPr>
          <p:cNvSpPr/>
          <p:nvPr/>
        </p:nvSpPr>
        <p:spPr>
          <a:xfrm>
            <a:off x="381215" y="2273093"/>
            <a:ext cx="479425" cy="401955"/>
          </a:xfrm>
          <a:custGeom>
            <a:avLst/>
            <a:gdLst/>
            <a:ahLst/>
            <a:cxnLst/>
            <a:rect l="l" t="t" r="r" b="b"/>
            <a:pathLst>
              <a:path w="479425" h="401954">
                <a:moveTo>
                  <a:pt x="478867" y="0"/>
                </a:moveTo>
                <a:lnTo>
                  <a:pt x="0" y="0"/>
                </a:lnTo>
                <a:lnTo>
                  <a:pt x="0" y="401906"/>
                </a:lnTo>
                <a:lnTo>
                  <a:pt x="478867" y="401906"/>
                </a:lnTo>
                <a:lnTo>
                  <a:pt x="478867" y="0"/>
                </a:lnTo>
                <a:close/>
              </a:path>
            </a:pathLst>
          </a:custGeom>
          <a:solidFill>
            <a:srgbClr val="FFFFFF"/>
          </a:solidFill>
        </p:spPr>
        <p:txBody>
          <a:bodyPr wrap="square" lIns="0" tIns="0" rIns="0" bIns="0" rtlCol="0"/>
          <a:lstStyle/>
          <a:p>
            <a:endParaRPr/>
          </a:p>
        </p:txBody>
      </p:sp>
      <p:grpSp>
        <p:nvGrpSpPr>
          <p:cNvPr id="37" name="object 39">
            <a:extLst>
              <a:ext uri="{FF2B5EF4-FFF2-40B4-BE49-F238E27FC236}">
                <a16:creationId xmlns:a16="http://schemas.microsoft.com/office/drawing/2014/main" id="{C0B7AF96-3DE6-431A-BA48-B0FFDF97A945}"/>
              </a:ext>
            </a:extLst>
          </p:cNvPr>
          <p:cNvGrpSpPr/>
          <p:nvPr/>
        </p:nvGrpSpPr>
        <p:grpSpPr>
          <a:xfrm>
            <a:off x="393915" y="2285793"/>
            <a:ext cx="454025" cy="376555"/>
            <a:chOff x="286339" y="3142448"/>
            <a:chExt cx="454025" cy="376555"/>
          </a:xfrm>
        </p:grpSpPr>
        <p:sp>
          <p:nvSpPr>
            <p:cNvPr id="54" name="object 40">
              <a:extLst>
                <a:ext uri="{FF2B5EF4-FFF2-40B4-BE49-F238E27FC236}">
                  <a16:creationId xmlns:a16="http://schemas.microsoft.com/office/drawing/2014/main" id="{FDE98A69-7012-46CD-9D29-96E10F6DFCA0}"/>
                </a:ext>
              </a:extLst>
            </p:cNvPr>
            <p:cNvSpPr/>
            <p:nvPr/>
          </p:nvSpPr>
          <p:spPr>
            <a:xfrm>
              <a:off x="286339" y="3142448"/>
              <a:ext cx="454025" cy="376555"/>
            </a:xfrm>
            <a:custGeom>
              <a:avLst/>
              <a:gdLst/>
              <a:ahLst/>
              <a:cxnLst/>
              <a:rect l="l" t="t" r="r" b="b"/>
              <a:pathLst>
                <a:path w="454025" h="376554">
                  <a:moveTo>
                    <a:pt x="453467" y="0"/>
                  </a:moveTo>
                  <a:lnTo>
                    <a:pt x="0" y="0"/>
                  </a:lnTo>
                  <a:lnTo>
                    <a:pt x="0" y="376506"/>
                  </a:lnTo>
                  <a:lnTo>
                    <a:pt x="12700" y="363806"/>
                  </a:lnTo>
                  <a:lnTo>
                    <a:pt x="12700" y="12700"/>
                  </a:lnTo>
                  <a:lnTo>
                    <a:pt x="440767" y="12700"/>
                  </a:lnTo>
                  <a:lnTo>
                    <a:pt x="453467" y="0"/>
                  </a:lnTo>
                  <a:close/>
                </a:path>
              </a:pathLst>
            </a:custGeom>
            <a:solidFill>
              <a:srgbClr val="7F7F7F"/>
            </a:solidFill>
          </p:spPr>
          <p:txBody>
            <a:bodyPr wrap="square" lIns="0" tIns="0" rIns="0" bIns="0" rtlCol="0"/>
            <a:lstStyle/>
            <a:p>
              <a:endParaRPr/>
            </a:p>
          </p:txBody>
        </p:sp>
        <p:sp>
          <p:nvSpPr>
            <p:cNvPr id="55" name="object 41">
              <a:extLst>
                <a:ext uri="{FF2B5EF4-FFF2-40B4-BE49-F238E27FC236}">
                  <a16:creationId xmlns:a16="http://schemas.microsoft.com/office/drawing/2014/main" id="{4D406B45-43E0-4492-B87B-DEDDF8EEE888}"/>
                </a:ext>
              </a:extLst>
            </p:cNvPr>
            <p:cNvSpPr/>
            <p:nvPr/>
          </p:nvSpPr>
          <p:spPr>
            <a:xfrm>
              <a:off x="286339" y="3142448"/>
              <a:ext cx="454025" cy="376555"/>
            </a:xfrm>
            <a:custGeom>
              <a:avLst/>
              <a:gdLst/>
              <a:ahLst/>
              <a:cxnLst/>
              <a:rect l="l" t="t" r="r" b="b"/>
              <a:pathLst>
                <a:path w="454025" h="376554">
                  <a:moveTo>
                    <a:pt x="453467" y="0"/>
                  </a:moveTo>
                  <a:lnTo>
                    <a:pt x="440767" y="12700"/>
                  </a:lnTo>
                  <a:lnTo>
                    <a:pt x="440767" y="363806"/>
                  </a:lnTo>
                  <a:lnTo>
                    <a:pt x="12700" y="363806"/>
                  </a:lnTo>
                  <a:lnTo>
                    <a:pt x="0" y="376506"/>
                  </a:lnTo>
                  <a:lnTo>
                    <a:pt x="453467" y="376506"/>
                  </a:lnTo>
                  <a:lnTo>
                    <a:pt x="453467" y="0"/>
                  </a:lnTo>
                  <a:close/>
                </a:path>
              </a:pathLst>
            </a:custGeom>
            <a:solidFill>
              <a:srgbClr val="BFBFBF"/>
            </a:solidFill>
          </p:spPr>
          <p:txBody>
            <a:bodyPr wrap="square" lIns="0" tIns="0" rIns="0" bIns="0" rtlCol="0"/>
            <a:lstStyle/>
            <a:p>
              <a:endParaRPr/>
            </a:p>
          </p:txBody>
        </p:sp>
      </p:grpSp>
      <p:sp>
        <p:nvSpPr>
          <p:cNvPr id="58" name="object 42">
            <a:extLst>
              <a:ext uri="{FF2B5EF4-FFF2-40B4-BE49-F238E27FC236}">
                <a16:creationId xmlns:a16="http://schemas.microsoft.com/office/drawing/2014/main" id="{1A23DE81-772C-4DB9-B46B-835717127DD4}"/>
              </a:ext>
            </a:extLst>
          </p:cNvPr>
          <p:cNvSpPr/>
          <p:nvPr/>
        </p:nvSpPr>
        <p:spPr>
          <a:xfrm>
            <a:off x="381215" y="2794720"/>
            <a:ext cx="479425" cy="401955"/>
          </a:xfrm>
          <a:custGeom>
            <a:avLst/>
            <a:gdLst/>
            <a:ahLst/>
            <a:cxnLst/>
            <a:rect l="l" t="t" r="r" b="b"/>
            <a:pathLst>
              <a:path w="479425" h="401954">
                <a:moveTo>
                  <a:pt x="478867" y="0"/>
                </a:moveTo>
                <a:lnTo>
                  <a:pt x="0" y="0"/>
                </a:lnTo>
                <a:lnTo>
                  <a:pt x="0" y="401906"/>
                </a:lnTo>
                <a:lnTo>
                  <a:pt x="478867" y="401906"/>
                </a:lnTo>
                <a:lnTo>
                  <a:pt x="478867" y="0"/>
                </a:lnTo>
                <a:close/>
              </a:path>
            </a:pathLst>
          </a:custGeom>
          <a:solidFill>
            <a:srgbClr val="FFFFFF"/>
          </a:solidFill>
        </p:spPr>
        <p:txBody>
          <a:bodyPr wrap="square" lIns="0" tIns="0" rIns="0" bIns="0" rtlCol="0"/>
          <a:lstStyle/>
          <a:p>
            <a:endParaRPr/>
          </a:p>
        </p:txBody>
      </p:sp>
      <p:grpSp>
        <p:nvGrpSpPr>
          <p:cNvPr id="59" name="object 43">
            <a:extLst>
              <a:ext uri="{FF2B5EF4-FFF2-40B4-BE49-F238E27FC236}">
                <a16:creationId xmlns:a16="http://schemas.microsoft.com/office/drawing/2014/main" id="{759EB5D1-ED4D-4774-95A4-E4DE8D5D4F68}"/>
              </a:ext>
            </a:extLst>
          </p:cNvPr>
          <p:cNvGrpSpPr/>
          <p:nvPr/>
        </p:nvGrpSpPr>
        <p:grpSpPr>
          <a:xfrm>
            <a:off x="393915" y="2807420"/>
            <a:ext cx="454025" cy="376555"/>
            <a:chOff x="286339" y="3664075"/>
            <a:chExt cx="454025" cy="376555"/>
          </a:xfrm>
        </p:grpSpPr>
        <p:sp>
          <p:nvSpPr>
            <p:cNvPr id="60" name="object 44">
              <a:extLst>
                <a:ext uri="{FF2B5EF4-FFF2-40B4-BE49-F238E27FC236}">
                  <a16:creationId xmlns:a16="http://schemas.microsoft.com/office/drawing/2014/main" id="{61AB0812-73E3-4416-A927-3F86005AAEC6}"/>
                </a:ext>
              </a:extLst>
            </p:cNvPr>
            <p:cNvSpPr/>
            <p:nvPr/>
          </p:nvSpPr>
          <p:spPr>
            <a:xfrm>
              <a:off x="286339" y="3664075"/>
              <a:ext cx="454025" cy="376555"/>
            </a:xfrm>
            <a:custGeom>
              <a:avLst/>
              <a:gdLst/>
              <a:ahLst/>
              <a:cxnLst/>
              <a:rect l="l" t="t" r="r" b="b"/>
              <a:pathLst>
                <a:path w="454025" h="376554">
                  <a:moveTo>
                    <a:pt x="453467" y="0"/>
                  </a:moveTo>
                  <a:lnTo>
                    <a:pt x="0" y="0"/>
                  </a:lnTo>
                  <a:lnTo>
                    <a:pt x="0" y="376506"/>
                  </a:lnTo>
                  <a:lnTo>
                    <a:pt x="12700" y="363806"/>
                  </a:lnTo>
                  <a:lnTo>
                    <a:pt x="12700" y="12699"/>
                  </a:lnTo>
                  <a:lnTo>
                    <a:pt x="440767" y="12699"/>
                  </a:lnTo>
                  <a:lnTo>
                    <a:pt x="453467" y="0"/>
                  </a:lnTo>
                  <a:close/>
                </a:path>
              </a:pathLst>
            </a:custGeom>
            <a:solidFill>
              <a:srgbClr val="7F7F7F"/>
            </a:solidFill>
          </p:spPr>
          <p:txBody>
            <a:bodyPr wrap="square" lIns="0" tIns="0" rIns="0" bIns="0" rtlCol="0"/>
            <a:lstStyle/>
            <a:p>
              <a:endParaRPr/>
            </a:p>
          </p:txBody>
        </p:sp>
        <p:sp>
          <p:nvSpPr>
            <p:cNvPr id="63" name="object 45">
              <a:extLst>
                <a:ext uri="{FF2B5EF4-FFF2-40B4-BE49-F238E27FC236}">
                  <a16:creationId xmlns:a16="http://schemas.microsoft.com/office/drawing/2014/main" id="{C25800BA-6572-40B7-A7ED-A31335313FDC}"/>
                </a:ext>
              </a:extLst>
            </p:cNvPr>
            <p:cNvSpPr/>
            <p:nvPr/>
          </p:nvSpPr>
          <p:spPr>
            <a:xfrm>
              <a:off x="286339" y="3664075"/>
              <a:ext cx="454025" cy="376555"/>
            </a:xfrm>
            <a:custGeom>
              <a:avLst/>
              <a:gdLst/>
              <a:ahLst/>
              <a:cxnLst/>
              <a:rect l="l" t="t" r="r" b="b"/>
              <a:pathLst>
                <a:path w="454025" h="376554">
                  <a:moveTo>
                    <a:pt x="453467" y="0"/>
                  </a:moveTo>
                  <a:lnTo>
                    <a:pt x="440767" y="12699"/>
                  </a:lnTo>
                  <a:lnTo>
                    <a:pt x="440767" y="363806"/>
                  </a:lnTo>
                  <a:lnTo>
                    <a:pt x="12700" y="363806"/>
                  </a:lnTo>
                  <a:lnTo>
                    <a:pt x="0" y="376506"/>
                  </a:lnTo>
                  <a:lnTo>
                    <a:pt x="453467" y="376506"/>
                  </a:lnTo>
                  <a:lnTo>
                    <a:pt x="453467" y="0"/>
                  </a:lnTo>
                  <a:close/>
                </a:path>
              </a:pathLst>
            </a:custGeom>
            <a:solidFill>
              <a:srgbClr val="BFBFBF"/>
            </a:solidFill>
          </p:spPr>
          <p:txBody>
            <a:bodyPr wrap="square" lIns="0" tIns="0" rIns="0" bIns="0" rtlCol="0"/>
            <a:lstStyle/>
            <a:p>
              <a:endParaRPr/>
            </a:p>
          </p:txBody>
        </p:sp>
      </p:grpSp>
      <p:sp>
        <p:nvSpPr>
          <p:cNvPr id="64" name="object 46">
            <a:extLst>
              <a:ext uri="{FF2B5EF4-FFF2-40B4-BE49-F238E27FC236}">
                <a16:creationId xmlns:a16="http://schemas.microsoft.com/office/drawing/2014/main" id="{EBC85B69-0F9F-4B54-9976-0D9D4B09E4B1}"/>
              </a:ext>
            </a:extLst>
          </p:cNvPr>
          <p:cNvSpPr/>
          <p:nvPr/>
        </p:nvSpPr>
        <p:spPr>
          <a:xfrm>
            <a:off x="381215" y="3333441"/>
            <a:ext cx="479425" cy="401955"/>
          </a:xfrm>
          <a:custGeom>
            <a:avLst/>
            <a:gdLst/>
            <a:ahLst/>
            <a:cxnLst/>
            <a:rect l="l" t="t" r="r" b="b"/>
            <a:pathLst>
              <a:path w="479425" h="401954">
                <a:moveTo>
                  <a:pt x="478867" y="0"/>
                </a:moveTo>
                <a:lnTo>
                  <a:pt x="0" y="0"/>
                </a:lnTo>
                <a:lnTo>
                  <a:pt x="0" y="401906"/>
                </a:lnTo>
                <a:lnTo>
                  <a:pt x="478867" y="401906"/>
                </a:lnTo>
                <a:lnTo>
                  <a:pt x="478867" y="0"/>
                </a:lnTo>
                <a:close/>
              </a:path>
            </a:pathLst>
          </a:custGeom>
          <a:solidFill>
            <a:srgbClr val="FFFFFF"/>
          </a:solidFill>
        </p:spPr>
        <p:txBody>
          <a:bodyPr wrap="square" lIns="0" tIns="0" rIns="0" bIns="0" rtlCol="0"/>
          <a:lstStyle/>
          <a:p>
            <a:endParaRPr/>
          </a:p>
        </p:txBody>
      </p:sp>
      <p:grpSp>
        <p:nvGrpSpPr>
          <p:cNvPr id="65" name="object 47">
            <a:extLst>
              <a:ext uri="{FF2B5EF4-FFF2-40B4-BE49-F238E27FC236}">
                <a16:creationId xmlns:a16="http://schemas.microsoft.com/office/drawing/2014/main" id="{75874A01-42E8-470D-A71A-4784007BA523}"/>
              </a:ext>
            </a:extLst>
          </p:cNvPr>
          <p:cNvGrpSpPr/>
          <p:nvPr/>
        </p:nvGrpSpPr>
        <p:grpSpPr>
          <a:xfrm>
            <a:off x="393915" y="3346141"/>
            <a:ext cx="454025" cy="376555"/>
            <a:chOff x="286339" y="4202796"/>
            <a:chExt cx="454025" cy="376555"/>
          </a:xfrm>
        </p:grpSpPr>
        <p:sp>
          <p:nvSpPr>
            <p:cNvPr id="66" name="object 48">
              <a:extLst>
                <a:ext uri="{FF2B5EF4-FFF2-40B4-BE49-F238E27FC236}">
                  <a16:creationId xmlns:a16="http://schemas.microsoft.com/office/drawing/2014/main" id="{A7A45010-6303-4C96-AB00-F9BFCD257A9E}"/>
                </a:ext>
              </a:extLst>
            </p:cNvPr>
            <p:cNvSpPr/>
            <p:nvPr/>
          </p:nvSpPr>
          <p:spPr>
            <a:xfrm>
              <a:off x="286339" y="4202796"/>
              <a:ext cx="454025" cy="376555"/>
            </a:xfrm>
            <a:custGeom>
              <a:avLst/>
              <a:gdLst/>
              <a:ahLst/>
              <a:cxnLst/>
              <a:rect l="l" t="t" r="r" b="b"/>
              <a:pathLst>
                <a:path w="454025" h="376554">
                  <a:moveTo>
                    <a:pt x="453467" y="0"/>
                  </a:moveTo>
                  <a:lnTo>
                    <a:pt x="0" y="0"/>
                  </a:lnTo>
                  <a:lnTo>
                    <a:pt x="0" y="376506"/>
                  </a:lnTo>
                  <a:lnTo>
                    <a:pt x="12700" y="363806"/>
                  </a:lnTo>
                  <a:lnTo>
                    <a:pt x="12700" y="12699"/>
                  </a:lnTo>
                  <a:lnTo>
                    <a:pt x="440767" y="12699"/>
                  </a:lnTo>
                  <a:lnTo>
                    <a:pt x="453467" y="0"/>
                  </a:lnTo>
                  <a:close/>
                </a:path>
              </a:pathLst>
            </a:custGeom>
            <a:solidFill>
              <a:srgbClr val="7F7F7F"/>
            </a:solidFill>
          </p:spPr>
          <p:txBody>
            <a:bodyPr wrap="square" lIns="0" tIns="0" rIns="0" bIns="0" rtlCol="0"/>
            <a:lstStyle/>
            <a:p>
              <a:endParaRPr/>
            </a:p>
          </p:txBody>
        </p:sp>
        <p:sp>
          <p:nvSpPr>
            <p:cNvPr id="67" name="object 49">
              <a:extLst>
                <a:ext uri="{FF2B5EF4-FFF2-40B4-BE49-F238E27FC236}">
                  <a16:creationId xmlns:a16="http://schemas.microsoft.com/office/drawing/2014/main" id="{99CEB85E-4639-4742-BC48-C5F4E56215D2}"/>
                </a:ext>
              </a:extLst>
            </p:cNvPr>
            <p:cNvSpPr/>
            <p:nvPr/>
          </p:nvSpPr>
          <p:spPr>
            <a:xfrm>
              <a:off x="286339" y="4202796"/>
              <a:ext cx="454025" cy="376555"/>
            </a:xfrm>
            <a:custGeom>
              <a:avLst/>
              <a:gdLst/>
              <a:ahLst/>
              <a:cxnLst/>
              <a:rect l="l" t="t" r="r" b="b"/>
              <a:pathLst>
                <a:path w="454025" h="376554">
                  <a:moveTo>
                    <a:pt x="453467" y="0"/>
                  </a:moveTo>
                  <a:lnTo>
                    <a:pt x="440767" y="12699"/>
                  </a:lnTo>
                  <a:lnTo>
                    <a:pt x="440767" y="363806"/>
                  </a:lnTo>
                  <a:lnTo>
                    <a:pt x="12700" y="363806"/>
                  </a:lnTo>
                  <a:lnTo>
                    <a:pt x="0" y="376506"/>
                  </a:lnTo>
                  <a:lnTo>
                    <a:pt x="453467" y="376506"/>
                  </a:lnTo>
                  <a:lnTo>
                    <a:pt x="453467" y="0"/>
                  </a:lnTo>
                  <a:close/>
                </a:path>
              </a:pathLst>
            </a:custGeom>
            <a:solidFill>
              <a:srgbClr val="BFBFBF"/>
            </a:solidFill>
          </p:spPr>
          <p:txBody>
            <a:bodyPr wrap="square" lIns="0" tIns="0" rIns="0" bIns="0" rtlCol="0"/>
            <a:lstStyle/>
            <a:p>
              <a:endParaRPr/>
            </a:p>
          </p:txBody>
        </p:sp>
      </p:grpSp>
      <p:sp>
        <p:nvSpPr>
          <p:cNvPr id="68" name="object 50">
            <a:extLst>
              <a:ext uri="{FF2B5EF4-FFF2-40B4-BE49-F238E27FC236}">
                <a16:creationId xmlns:a16="http://schemas.microsoft.com/office/drawing/2014/main" id="{D1015254-5BED-4576-A5C8-4CBD7B9039CF}"/>
              </a:ext>
            </a:extLst>
          </p:cNvPr>
          <p:cNvSpPr/>
          <p:nvPr/>
        </p:nvSpPr>
        <p:spPr>
          <a:xfrm>
            <a:off x="381215" y="3829415"/>
            <a:ext cx="479425" cy="401955"/>
          </a:xfrm>
          <a:custGeom>
            <a:avLst/>
            <a:gdLst/>
            <a:ahLst/>
            <a:cxnLst/>
            <a:rect l="l" t="t" r="r" b="b"/>
            <a:pathLst>
              <a:path w="479425" h="401954">
                <a:moveTo>
                  <a:pt x="478867" y="0"/>
                </a:moveTo>
                <a:lnTo>
                  <a:pt x="0" y="0"/>
                </a:lnTo>
                <a:lnTo>
                  <a:pt x="0" y="401906"/>
                </a:lnTo>
                <a:lnTo>
                  <a:pt x="478867" y="401906"/>
                </a:lnTo>
                <a:lnTo>
                  <a:pt x="478867" y="0"/>
                </a:lnTo>
                <a:close/>
              </a:path>
            </a:pathLst>
          </a:custGeom>
          <a:solidFill>
            <a:srgbClr val="FFFFFF"/>
          </a:solidFill>
        </p:spPr>
        <p:txBody>
          <a:bodyPr wrap="square" lIns="0" tIns="0" rIns="0" bIns="0" rtlCol="0"/>
          <a:lstStyle/>
          <a:p>
            <a:endParaRPr/>
          </a:p>
        </p:txBody>
      </p:sp>
      <p:grpSp>
        <p:nvGrpSpPr>
          <p:cNvPr id="69" name="object 51">
            <a:extLst>
              <a:ext uri="{FF2B5EF4-FFF2-40B4-BE49-F238E27FC236}">
                <a16:creationId xmlns:a16="http://schemas.microsoft.com/office/drawing/2014/main" id="{8F1B3A59-549D-4E59-BA13-E1874AA41705}"/>
              </a:ext>
            </a:extLst>
          </p:cNvPr>
          <p:cNvGrpSpPr/>
          <p:nvPr/>
        </p:nvGrpSpPr>
        <p:grpSpPr>
          <a:xfrm>
            <a:off x="393915" y="3842115"/>
            <a:ext cx="454025" cy="376555"/>
            <a:chOff x="286339" y="4698770"/>
            <a:chExt cx="454025" cy="376555"/>
          </a:xfrm>
        </p:grpSpPr>
        <p:sp>
          <p:nvSpPr>
            <p:cNvPr id="70" name="object 52">
              <a:extLst>
                <a:ext uri="{FF2B5EF4-FFF2-40B4-BE49-F238E27FC236}">
                  <a16:creationId xmlns:a16="http://schemas.microsoft.com/office/drawing/2014/main" id="{63181B22-7D57-4D1C-B0E1-67E4D973D365}"/>
                </a:ext>
              </a:extLst>
            </p:cNvPr>
            <p:cNvSpPr/>
            <p:nvPr/>
          </p:nvSpPr>
          <p:spPr>
            <a:xfrm>
              <a:off x="286339" y="4698770"/>
              <a:ext cx="454025" cy="376555"/>
            </a:xfrm>
            <a:custGeom>
              <a:avLst/>
              <a:gdLst/>
              <a:ahLst/>
              <a:cxnLst/>
              <a:rect l="l" t="t" r="r" b="b"/>
              <a:pathLst>
                <a:path w="454025" h="376554">
                  <a:moveTo>
                    <a:pt x="453467" y="0"/>
                  </a:moveTo>
                  <a:lnTo>
                    <a:pt x="0" y="0"/>
                  </a:lnTo>
                  <a:lnTo>
                    <a:pt x="0" y="376506"/>
                  </a:lnTo>
                  <a:lnTo>
                    <a:pt x="12700" y="363806"/>
                  </a:lnTo>
                  <a:lnTo>
                    <a:pt x="12700" y="12699"/>
                  </a:lnTo>
                  <a:lnTo>
                    <a:pt x="440767" y="12699"/>
                  </a:lnTo>
                  <a:lnTo>
                    <a:pt x="453467" y="0"/>
                  </a:lnTo>
                  <a:close/>
                </a:path>
              </a:pathLst>
            </a:custGeom>
            <a:solidFill>
              <a:srgbClr val="7F7F7F"/>
            </a:solidFill>
          </p:spPr>
          <p:txBody>
            <a:bodyPr wrap="square" lIns="0" tIns="0" rIns="0" bIns="0" rtlCol="0"/>
            <a:lstStyle/>
            <a:p>
              <a:endParaRPr/>
            </a:p>
          </p:txBody>
        </p:sp>
        <p:sp>
          <p:nvSpPr>
            <p:cNvPr id="71" name="object 53">
              <a:extLst>
                <a:ext uri="{FF2B5EF4-FFF2-40B4-BE49-F238E27FC236}">
                  <a16:creationId xmlns:a16="http://schemas.microsoft.com/office/drawing/2014/main" id="{5518188C-3CAC-4C3A-938A-D68E86252D76}"/>
                </a:ext>
              </a:extLst>
            </p:cNvPr>
            <p:cNvSpPr/>
            <p:nvPr/>
          </p:nvSpPr>
          <p:spPr>
            <a:xfrm>
              <a:off x="286339" y="4698770"/>
              <a:ext cx="454025" cy="376555"/>
            </a:xfrm>
            <a:custGeom>
              <a:avLst/>
              <a:gdLst/>
              <a:ahLst/>
              <a:cxnLst/>
              <a:rect l="l" t="t" r="r" b="b"/>
              <a:pathLst>
                <a:path w="454025" h="376554">
                  <a:moveTo>
                    <a:pt x="453467" y="0"/>
                  </a:moveTo>
                  <a:lnTo>
                    <a:pt x="440767" y="12699"/>
                  </a:lnTo>
                  <a:lnTo>
                    <a:pt x="440767" y="363806"/>
                  </a:lnTo>
                  <a:lnTo>
                    <a:pt x="12700" y="363806"/>
                  </a:lnTo>
                  <a:lnTo>
                    <a:pt x="0" y="376506"/>
                  </a:lnTo>
                  <a:lnTo>
                    <a:pt x="453467" y="376506"/>
                  </a:lnTo>
                  <a:lnTo>
                    <a:pt x="453467" y="0"/>
                  </a:lnTo>
                  <a:close/>
                </a:path>
              </a:pathLst>
            </a:custGeom>
            <a:solidFill>
              <a:srgbClr val="BFBFBF"/>
            </a:solidFill>
          </p:spPr>
          <p:txBody>
            <a:bodyPr wrap="square" lIns="0" tIns="0" rIns="0" bIns="0" rtlCol="0"/>
            <a:lstStyle/>
            <a:p>
              <a:endParaRPr/>
            </a:p>
          </p:txBody>
        </p:sp>
      </p:grpSp>
      <p:sp>
        <p:nvSpPr>
          <p:cNvPr id="72" name="TextBox 71">
            <a:extLst>
              <a:ext uri="{FF2B5EF4-FFF2-40B4-BE49-F238E27FC236}">
                <a16:creationId xmlns:a16="http://schemas.microsoft.com/office/drawing/2014/main" id="{AA41322D-CD9F-484B-BF1A-8BE07EC190C5}"/>
              </a:ext>
            </a:extLst>
          </p:cNvPr>
          <p:cNvSpPr txBox="1"/>
          <p:nvPr/>
        </p:nvSpPr>
        <p:spPr>
          <a:xfrm>
            <a:off x="352436" y="3256420"/>
            <a:ext cx="479425" cy="646331"/>
          </a:xfrm>
          <a:prstGeom prst="rect">
            <a:avLst/>
          </a:prstGeom>
          <a:noFill/>
        </p:spPr>
        <p:txBody>
          <a:bodyPr wrap="square">
            <a:spAutoFit/>
          </a:bodyPr>
          <a:lstStyle/>
          <a:p>
            <a:pPr marR="0" lvl="0" indent="0" algn="l" defTabSz="914400" rtl="0" eaLnBrk="1" fontAlgn="auto" latinLnBrk="0" hangingPunct="1">
              <a:lnSpc>
                <a:spcPct val="100000"/>
              </a:lnSpc>
              <a:spcAft>
                <a:spcPts val="0"/>
              </a:spcAft>
              <a:buClrTx/>
              <a:buSzTx/>
              <a:buFontTx/>
              <a:buNone/>
              <a:tabLst/>
              <a:defRPr/>
            </a:pPr>
            <a:r>
              <a:rPr kumimoji="0" lang="en-US" sz="3600" b="1" i="0" u="none" strike="noStrike" kern="1200" cap="none" spc="0" normalizeH="0" baseline="0" noProof="0" dirty="0">
                <a:ln>
                  <a:noFill/>
                </a:ln>
                <a:solidFill>
                  <a:schemeClr val="tx2"/>
                </a:solidFill>
                <a:effectLst/>
                <a:uLnTx/>
                <a:uFillTx/>
                <a:latin typeface="Segoe UI"/>
                <a:ea typeface="+mn-ea"/>
                <a:cs typeface="Segoe UI"/>
                <a:sym typeface="Wingdings" panose="05000000000000000000" pitchFamily="2" charset="2"/>
              </a:rPr>
              <a:t></a:t>
            </a:r>
            <a:endParaRPr kumimoji="0" lang="en-US" sz="3600" b="1" i="0" u="none" strike="noStrike" kern="1200" cap="none" spc="0" normalizeH="0" baseline="0" noProof="0" dirty="0">
              <a:ln>
                <a:noFill/>
              </a:ln>
              <a:solidFill>
                <a:schemeClr val="tx2"/>
              </a:solidFill>
              <a:effectLst/>
              <a:uLnTx/>
              <a:uFillTx/>
              <a:latin typeface="Segoe UI"/>
              <a:ea typeface="+mn-ea"/>
              <a:cs typeface="Segoe UI"/>
            </a:endParaRPr>
          </a:p>
        </p:txBody>
      </p:sp>
      <p:sp>
        <p:nvSpPr>
          <p:cNvPr id="3" name="Slide Number Placeholder 2">
            <a:extLst>
              <a:ext uri="{FF2B5EF4-FFF2-40B4-BE49-F238E27FC236}">
                <a16:creationId xmlns:a16="http://schemas.microsoft.com/office/drawing/2014/main" id="{B720D76B-3D84-43ED-B267-B95B3CAC3C2C}"/>
              </a:ext>
            </a:extLst>
          </p:cNvPr>
          <p:cNvSpPr>
            <a:spLocks noGrp="1"/>
          </p:cNvSpPr>
          <p:nvPr>
            <p:ph type="sldNum" sz="quarter" idx="4"/>
          </p:nvPr>
        </p:nvSpPr>
        <p:spPr/>
        <p:txBody>
          <a:bodyPr/>
          <a:lstStyle/>
          <a:p>
            <a:fld id="{5D2F3693-3E64-EA49-9E40-0333868C2033}" type="slidenum">
              <a:rPr lang="en-US" smtClean="0"/>
              <a:pPr/>
              <a:t>90</a:t>
            </a:fld>
            <a:r>
              <a:rPr lang="en-US" dirty="0"/>
              <a:t> of 108</a:t>
            </a:r>
          </a:p>
        </p:txBody>
      </p:sp>
    </p:spTree>
    <p:extLst>
      <p:ext uri="{BB962C8B-B14F-4D97-AF65-F5344CB8AC3E}">
        <p14:creationId xmlns:p14="http://schemas.microsoft.com/office/powerpoint/2010/main" val="78393208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Content Placeholder 59">
            <a:extLst>
              <a:ext uri="{FF2B5EF4-FFF2-40B4-BE49-F238E27FC236}">
                <a16:creationId xmlns:a16="http://schemas.microsoft.com/office/drawing/2014/main" id="{4138A506-14B9-48D9-9D7D-5E128A832C17}"/>
              </a:ext>
            </a:extLst>
          </p:cNvPr>
          <p:cNvSpPr>
            <a:spLocks noGrp="1"/>
          </p:cNvSpPr>
          <p:nvPr>
            <p:ph idx="1"/>
          </p:nvPr>
        </p:nvSpPr>
        <p:spPr/>
        <p:txBody>
          <a:bodyPr>
            <a:normAutofit/>
          </a:bodyPr>
          <a:lstStyle/>
          <a:p>
            <a:r>
              <a:rPr lang="en-US" b="0" i="0" dirty="0">
                <a:solidFill>
                  <a:srgbClr val="201F1E"/>
                </a:solidFill>
                <a:effectLst/>
                <a:latin typeface="Segoe UI Semibold" panose="020B0702040204020203" pitchFamily="34" charset="0"/>
                <a:cs typeface="Segoe UI Semibold" panose="020B0702040204020203" pitchFamily="34" charset="0"/>
              </a:rPr>
              <a:t>In </a:t>
            </a:r>
            <a:r>
              <a:rPr lang="en-US" b="0" i="0">
                <a:solidFill>
                  <a:srgbClr val="201F1E"/>
                </a:solidFill>
                <a:effectLst/>
                <a:latin typeface="Segoe UI Semibold" panose="020B0702040204020203" pitchFamily="34" charset="0"/>
                <a:cs typeface="Segoe UI Semibold" panose="020B0702040204020203" pitchFamily="34" charset="0"/>
              </a:rPr>
              <a:t>Study 3, </a:t>
            </a:r>
            <a:r>
              <a:rPr lang="en-US" b="0" i="0" dirty="0">
                <a:solidFill>
                  <a:srgbClr val="201F1E"/>
                </a:solidFill>
                <a:effectLst/>
                <a:latin typeface="Segoe UI Semibold" panose="020B0702040204020203" pitchFamily="34" charset="0"/>
                <a:cs typeface="Segoe UI Semibold" panose="020B0702040204020203" pitchFamily="34" charset="0"/>
              </a:rPr>
              <a:t>treatment with FINTEPLA 0.7 mg/kg/day was associated with a ____% reduction in DSF, compared with </a:t>
            </a:r>
            <a:br>
              <a:rPr lang="en-US" b="0" i="0" dirty="0">
                <a:solidFill>
                  <a:srgbClr val="201F1E"/>
                </a:solidFill>
                <a:effectLst/>
                <a:latin typeface="Segoe UI Semibold" panose="020B0702040204020203" pitchFamily="34" charset="0"/>
                <a:cs typeface="Segoe UI Semibold" panose="020B0702040204020203" pitchFamily="34" charset="0"/>
              </a:rPr>
            </a:br>
            <a:r>
              <a:rPr lang="en-US" b="0" i="0" dirty="0">
                <a:solidFill>
                  <a:srgbClr val="201F1E"/>
                </a:solidFill>
                <a:effectLst/>
                <a:latin typeface="Segoe UI Semibold" panose="020B0702040204020203" pitchFamily="34" charset="0"/>
                <a:cs typeface="Segoe UI Semibold" panose="020B0702040204020203" pitchFamily="34" charset="0"/>
              </a:rPr>
              <a:t>an 8.7% reduction in DSF in the placebo group</a:t>
            </a:r>
            <a:r>
              <a:rPr lang="en-US" dirty="0">
                <a:latin typeface="Segoe UI Semibold" panose="020B0702040204020203" pitchFamily="34" charset="0"/>
                <a:cs typeface="Segoe UI Semibold" panose="020B0702040204020203" pitchFamily="34" charset="0"/>
              </a:rPr>
              <a:t>.</a:t>
            </a:r>
          </a:p>
          <a:p>
            <a:pPr lvl="1"/>
            <a:r>
              <a:rPr lang="en-US" dirty="0"/>
              <a:t>23.7</a:t>
            </a:r>
          </a:p>
          <a:p>
            <a:pPr lvl="1"/>
            <a:r>
              <a:rPr lang="en-US" dirty="0"/>
              <a:t>33.3</a:t>
            </a:r>
          </a:p>
          <a:p>
            <a:pPr lvl="1"/>
            <a:r>
              <a:rPr lang="en-US" dirty="0"/>
              <a:t>41.7</a:t>
            </a:r>
          </a:p>
          <a:p>
            <a:pPr lvl="1"/>
            <a:r>
              <a:rPr lang="en-US" dirty="0"/>
              <a:t>46.8</a:t>
            </a:r>
          </a:p>
        </p:txBody>
      </p:sp>
      <p:sp>
        <p:nvSpPr>
          <p:cNvPr id="59" name="Title 58">
            <a:extLst>
              <a:ext uri="{FF2B5EF4-FFF2-40B4-BE49-F238E27FC236}">
                <a16:creationId xmlns:a16="http://schemas.microsoft.com/office/drawing/2014/main" id="{8F14A91D-57CD-4262-962C-97C611C8B98B}"/>
              </a:ext>
            </a:extLst>
          </p:cNvPr>
          <p:cNvSpPr>
            <a:spLocks noGrp="1"/>
          </p:cNvSpPr>
          <p:nvPr>
            <p:ph type="title"/>
          </p:nvPr>
        </p:nvSpPr>
        <p:spPr/>
        <p:txBody>
          <a:bodyPr/>
          <a:lstStyle/>
          <a:p>
            <a:r>
              <a:rPr lang="en-US" dirty="0"/>
              <a:t>Knowledge Check</a:t>
            </a:r>
          </a:p>
        </p:txBody>
      </p:sp>
      <p:sp>
        <p:nvSpPr>
          <p:cNvPr id="3" name="Slide Number Placeholder 2">
            <a:extLst>
              <a:ext uri="{FF2B5EF4-FFF2-40B4-BE49-F238E27FC236}">
                <a16:creationId xmlns:a16="http://schemas.microsoft.com/office/drawing/2014/main" id="{5FDD1F31-3FBF-4750-9BCF-0473B06B6EFC}"/>
              </a:ext>
            </a:extLst>
          </p:cNvPr>
          <p:cNvSpPr>
            <a:spLocks noGrp="1"/>
          </p:cNvSpPr>
          <p:nvPr>
            <p:ph type="sldNum" sz="quarter" idx="4"/>
          </p:nvPr>
        </p:nvSpPr>
        <p:spPr/>
        <p:txBody>
          <a:bodyPr/>
          <a:lstStyle/>
          <a:p>
            <a:fld id="{5D2F3693-3E64-EA49-9E40-0333868C2033}" type="slidenum">
              <a:rPr lang="en-US" smtClean="0"/>
              <a:pPr/>
              <a:t>91</a:t>
            </a:fld>
            <a:r>
              <a:rPr lang="en-US" dirty="0"/>
              <a:t> of 108</a:t>
            </a:r>
          </a:p>
        </p:txBody>
      </p:sp>
      <p:sp>
        <p:nvSpPr>
          <p:cNvPr id="32" name="object 32">
            <a:extLst>
              <a:ext uri="{FF2B5EF4-FFF2-40B4-BE49-F238E27FC236}">
                <a16:creationId xmlns:a16="http://schemas.microsoft.com/office/drawing/2014/main" id="{FEE8AE99-9E87-495D-B271-28E7ECF64685}"/>
              </a:ext>
            </a:extLst>
          </p:cNvPr>
          <p:cNvSpPr txBox="1"/>
          <p:nvPr/>
        </p:nvSpPr>
        <p:spPr>
          <a:xfrm>
            <a:off x="561678" y="3108168"/>
            <a:ext cx="163195" cy="203200"/>
          </a:xfrm>
          <a:prstGeom prst="rect">
            <a:avLst/>
          </a:prstGeom>
        </p:spPr>
        <p:txBody>
          <a:bodyPr vert="horz" wrap="square" lIns="0" tIns="0" rIns="0" bIns="0" rtlCol="0">
            <a:spAutoFit/>
          </a:bodyPr>
          <a:lstStyle/>
          <a:p>
            <a:pPr>
              <a:lnSpc>
                <a:spcPts val="1585"/>
              </a:lnSpc>
            </a:pPr>
            <a:r>
              <a:rPr sz="1450" spc="-10" dirty="0">
                <a:solidFill>
                  <a:srgbClr val="4B8B2B"/>
                </a:solidFill>
                <a:latin typeface="Wingdings"/>
                <a:cs typeface="Wingdings"/>
              </a:rPr>
              <a:t></a:t>
            </a:r>
            <a:endParaRPr sz="1450">
              <a:latin typeface="Wingdings"/>
              <a:cs typeface="Wingdings"/>
            </a:endParaRPr>
          </a:p>
        </p:txBody>
      </p:sp>
      <p:sp>
        <p:nvSpPr>
          <p:cNvPr id="33" name="object 33">
            <a:extLst>
              <a:ext uri="{FF2B5EF4-FFF2-40B4-BE49-F238E27FC236}">
                <a16:creationId xmlns:a16="http://schemas.microsoft.com/office/drawing/2014/main" id="{04875312-E714-4B9B-BB23-B8499414C08E}"/>
              </a:ext>
            </a:extLst>
          </p:cNvPr>
          <p:cNvSpPr txBox="1"/>
          <p:nvPr/>
        </p:nvSpPr>
        <p:spPr>
          <a:xfrm>
            <a:off x="561678" y="3626328"/>
            <a:ext cx="163195" cy="203200"/>
          </a:xfrm>
          <a:prstGeom prst="rect">
            <a:avLst/>
          </a:prstGeom>
        </p:spPr>
        <p:txBody>
          <a:bodyPr vert="horz" wrap="square" lIns="0" tIns="0" rIns="0" bIns="0" rtlCol="0">
            <a:spAutoFit/>
          </a:bodyPr>
          <a:lstStyle/>
          <a:p>
            <a:pPr>
              <a:lnSpc>
                <a:spcPts val="1585"/>
              </a:lnSpc>
            </a:pPr>
            <a:r>
              <a:rPr sz="1450" spc="-10" dirty="0">
                <a:solidFill>
                  <a:srgbClr val="4B8B2B"/>
                </a:solidFill>
                <a:latin typeface="Wingdings"/>
                <a:cs typeface="Wingdings"/>
              </a:rPr>
              <a:t></a:t>
            </a:r>
            <a:endParaRPr sz="1450">
              <a:latin typeface="Wingdings"/>
              <a:cs typeface="Wingdings"/>
            </a:endParaRPr>
          </a:p>
        </p:txBody>
      </p:sp>
      <p:sp>
        <p:nvSpPr>
          <p:cNvPr id="34" name="object 34">
            <a:extLst>
              <a:ext uri="{FF2B5EF4-FFF2-40B4-BE49-F238E27FC236}">
                <a16:creationId xmlns:a16="http://schemas.microsoft.com/office/drawing/2014/main" id="{8448516B-75C7-420F-968A-7C14333CD131}"/>
              </a:ext>
            </a:extLst>
          </p:cNvPr>
          <p:cNvSpPr txBox="1"/>
          <p:nvPr/>
        </p:nvSpPr>
        <p:spPr>
          <a:xfrm>
            <a:off x="561678" y="4144488"/>
            <a:ext cx="163195" cy="203200"/>
          </a:xfrm>
          <a:prstGeom prst="rect">
            <a:avLst/>
          </a:prstGeom>
        </p:spPr>
        <p:txBody>
          <a:bodyPr vert="horz" wrap="square" lIns="0" tIns="0" rIns="0" bIns="0" rtlCol="0">
            <a:spAutoFit/>
          </a:bodyPr>
          <a:lstStyle/>
          <a:p>
            <a:pPr>
              <a:lnSpc>
                <a:spcPts val="1585"/>
              </a:lnSpc>
            </a:pPr>
            <a:r>
              <a:rPr sz="1450" spc="-10" dirty="0">
                <a:solidFill>
                  <a:srgbClr val="4B8B2B"/>
                </a:solidFill>
                <a:latin typeface="Wingdings"/>
                <a:cs typeface="Wingdings"/>
              </a:rPr>
              <a:t></a:t>
            </a:r>
            <a:endParaRPr sz="1450">
              <a:latin typeface="Wingdings"/>
              <a:cs typeface="Wingdings"/>
            </a:endParaRPr>
          </a:p>
        </p:txBody>
      </p:sp>
      <p:sp>
        <p:nvSpPr>
          <p:cNvPr id="35" name="object 35">
            <a:extLst>
              <a:ext uri="{FF2B5EF4-FFF2-40B4-BE49-F238E27FC236}">
                <a16:creationId xmlns:a16="http://schemas.microsoft.com/office/drawing/2014/main" id="{9641D3E5-4763-4559-9B91-41E59440F1F4}"/>
              </a:ext>
            </a:extLst>
          </p:cNvPr>
          <p:cNvSpPr txBox="1"/>
          <p:nvPr/>
        </p:nvSpPr>
        <p:spPr>
          <a:xfrm>
            <a:off x="561678" y="4662648"/>
            <a:ext cx="163195" cy="203200"/>
          </a:xfrm>
          <a:prstGeom prst="rect">
            <a:avLst/>
          </a:prstGeom>
        </p:spPr>
        <p:txBody>
          <a:bodyPr vert="horz" wrap="square" lIns="0" tIns="0" rIns="0" bIns="0" rtlCol="0">
            <a:spAutoFit/>
          </a:bodyPr>
          <a:lstStyle/>
          <a:p>
            <a:pPr>
              <a:lnSpc>
                <a:spcPts val="1585"/>
              </a:lnSpc>
            </a:pPr>
            <a:r>
              <a:rPr sz="1450" spc="-10" dirty="0">
                <a:solidFill>
                  <a:srgbClr val="4B8B2B"/>
                </a:solidFill>
                <a:latin typeface="Wingdings"/>
                <a:cs typeface="Wingdings"/>
              </a:rPr>
              <a:t></a:t>
            </a:r>
            <a:endParaRPr sz="1450">
              <a:latin typeface="Wingdings"/>
              <a:cs typeface="Wingdings"/>
            </a:endParaRPr>
          </a:p>
        </p:txBody>
      </p:sp>
      <p:sp>
        <p:nvSpPr>
          <p:cNvPr id="36" name="object 38">
            <a:extLst>
              <a:ext uri="{FF2B5EF4-FFF2-40B4-BE49-F238E27FC236}">
                <a16:creationId xmlns:a16="http://schemas.microsoft.com/office/drawing/2014/main" id="{8FE1FE06-4BA5-493B-974D-B9D77F912AE3}"/>
              </a:ext>
            </a:extLst>
          </p:cNvPr>
          <p:cNvSpPr/>
          <p:nvPr/>
        </p:nvSpPr>
        <p:spPr>
          <a:xfrm>
            <a:off x="381215" y="2969037"/>
            <a:ext cx="479425" cy="401955"/>
          </a:xfrm>
          <a:custGeom>
            <a:avLst/>
            <a:gdLst/>
            <a:ahLst/>
            <a:cxnLst/>
            <a:rect l="l" t="t" r="r" b="b"/>
            <a:pathLst>
              <a:path w="479425" h="401954">
                <a:moveTo>
                  <a:pt x="478867" y="0"/>
                </a:moveTo>
                <a:lnTo>
                  <a:pt x="0" y="0"/>
                </a:lnTo>
                <a:lnTo>
                  <a:pt x="0" y="401906"/>
                </a:lnTo>
                <a:lnTo>
                  <a:pt x="478867" y="401906"/>
                </a:lnTo>
                <a:lnTo>
                  <a:pt x="478867" y="0"/>
                </a:lnTo>
                <a:close/>
              </a:path>
            </a:pathLst>
          </a:custGeom>
          <a:solidFill>
            <a:srgbClr val="FFFFFF"/>
          </a:solidFill>
        </p:spPr>
        <p:txBody>
          <a:bodyPr wrap="square" lIns="0" tIns="0" rIns="0" bIns="0" rtlCol="0"/>
          <a:lstStyle/>
          <a:p>
            <a:endParaRPr/>
          </a:p>
        </p:txBody>
      </p:sp>
      <p:grpSp>
        <p:nvGrpSpPr>
          <p:cNvPr id="38" name="object 39">
            <a:extLst>
              <a:ext uri="{FF2B5EF4-FFF2-40B4-BE49-F238E27FC236}">
                <a16:creationId xmlns:a16="http://schemas.microsoft.com/office/drawing/2014/main" id="{A5431293-1A25-4039-A821-5C32F1A89863}"/>
              </a:ext>
            </a:extLst>
          </p:cNvPr>
          <p:cNvGrpSpPr/>
          <p:nvPr/>
        </p:nvGrpSpPr>
        <p:grpSpPr>
          <a:xfrm>
            <a:off x="393915" y="2981737"/>
            <a:ext cx="454025" cy="376555"/>
            <a:chOff x="286339" y="3142448"/>
            <a:chExt cx="454025" cy="376555"/>
          </a:xfrm>
        </p:grpSpPr>
        <p:sp>
          <p:nvSpPr>
            <p:cNvPr id="39" name="object 40">
              <a:extLst>
                <a:ext uri="{FF2B5EF4-FFF2-40B4-BE49-F238E27FC236}">
                  <a16:creationId xmlns:a16="http://schemas.microsoft.com/office/drawing/2014/main" id="{52CAEDD9-9BDD-41D7-8B5A-D338F75231B2}"/>
                </a:ext>
              </a:extLst>
            </p:cNvPr>
            <p:cNvSpPr/>
            <p:nvPr/>
          </p:nvSpPr>
          <p:spPr>
            <a:xfrm>
              <a:off x="286339" y="3142448"/>
              <a:ext cx="454025" cy="376555"/>
            </a:xfrm>
            <a:custGeom>
              <a:avLst/>
              <a:gdLst/>
              <a:ahLst/>
              <a:cxnLst/>
              <a:rect l="l" t="t" r="r" b="b"/>
              <a:pathLst>
                <a:path w="454025" h="376554">
                  <a:moveTo>
                    <a:pt x="453467" y="0"/>
                  </a:moveTo>
                  <a:lnTo>
                    <a:pt x="0" y="0"/>
                  </a:lnTo>
                  <a:lnTo>
                    <a:pt x="0" y="376506"/>
                  </a:lnTo>
                  <a:lnTo>
                    <a:pt x="12700" y="363806"/>
                  </a:lnTo>
                  <a:lnTo>
                    <a:pt x="12700" y="12700"/>
                  </a:lnTo>
                  <a:lnTo>
                    <a:pt x="440767" y="12700"/>
                  </a:lnTo>
                  <a:lnTo>
                    <a:pt x="453467" y="0"/>
                  </a:lnTo>
                  <a:close/>
                </a:path>
              </a:pathLst>
            </a:custGeom>
            <a:solidFill>
              <a:srgbClr val="7F7F7F"/>
            </a:solidFill>
          </p:spPr>
          <p:txBody>
            <a:bodyPr wrap="square" lIns="0" tIns="0" rIns="0" bIns="0" rtlCol="0"/>
            <a:lstStyle/>
            <a:p>
              <a:endParaRPr/>
            </a:p>
          </p:txBody>
        </p:sp>
        <p:sp>
          <p:nvSpPr>
            <p:cNvPr id="40" name="object 41">
              <a:extLst>
                <a:ext uri="{FF2B5EF4-FFF2-40B4-BE49-F238E27FC236}">
                  <a16:creationId xmlns:a16="http://schemas.microsoft.com/office/drawing/2014/main" id="{3E2B7FC0-6C46-4DFE-9B7B-EFEEA799D47B}"/>
                </a:ext>
              </a:extLst>
            </p:cNvPr>
            <p:cNvSpPr/>
            <p:nvPr/>
          </p:nvSpPr>
          <p:spPr>
            <a:xfrm>
              <a:off x="286339" y="3142448"/>
              <a:ext cx="454025" cy="376555"/>
            </a:xfrm>
            <a:custGeom>
              <a:avLst/>
              <a:gdLst/>
              <a:ahLst/>
              <a:cxnLst/>
              <a:rect l="l" t="t" r="r" b="b"/>
              <a:pathLst>
                <a:path w="454025" h="376554">
                  <a:moveTo>
                    <a:pt x="453467" y="0"/>
                  </a:moveTo>
                  <a:lnTo>
                    <a:pt x="440767" y="12700"/>
                  </a:lnTo>
                  <a:lnTo>
                    <a:pt x="440767" y="363806"/>
                  </a:lnTo>
                  <a:lnTo>
                    <a:pt x="12700" y="363806"/>
                  </a:lnTo>
                  <a:lnTo>
                    <a:pt x="0" y="376506"/>
                  </a:lnTo>
                  <a:lnTo>
                    <a:pt x="453467" y="376506"/>
                  </a:lnTo>
                  <a:lnTo>
                    <a:pt x="453467" y="0"/>
                  </a:lnTo>
                  <a:close/>
                </a:path>
              </a:pathLst>
            </a:custGeom>
            <a:solidFill>
              <a:srgbClr val="BFBFBF"/>
            </a:solidFill>
          </p:spPr>
          <p:txBody>
            <a:bodyPr wrap="square" lIns="0" tIns="0" rIns="0" bIns="0" rtlCol="0"/>
            <a:lstStyle/>
            <a:p>
              <a:endParaRPr/>
            </a:p>
          </p:txBody>
        </p:sp>
      </p:grpSp>
      <p:sp>
        <p:nvSpPr>
          <p:cNvPr id="41" name="object 42">
            <a:extLst>
              <a:ext uri="{FF2B5EF4-FFF2-40B4-BE49-F238E27FC236}">
                <a16:creationId xmlns:a16="http://schemas.microsoft.com/office/drawing/2014/main" id="{5479EAD2-418C-4E3A-9F61-E5FFA6ACFB73}"/>
              </a:ext>
            </a:extLst>
          </p:cNvPr>
          <p:cNvSpPr/>
          <p:nvPr/>
        </p:nvSpPr>
        <p:spPr>
          <a:xfrm>
            <a:off x="381215" y="3490664"/>
            <a:ext cx="479425" cy="401955"/>
          </a:xfrm>
          <a:custGeom>
            <a:avLst/>
            <a:gdLst/>
            <a:ahLst/>
            <a:cxnLst/>
            <a:rect l="l" t="t" r="r" b="b"/>
            <a:pathLst>
              <a:path w="479425" h="401954">
                <a:moveTo>
                  <a:pt x="478867" y="0"/>
                </a:moveTo>
                <a:lnTo>
                  <a:pt x="0" y="0"/>
                </a:lnTo>
                <a:lnTo>
                  <a:pt x="0" y="401906"/>
                </a:lnTo>
                <a:lnTo>
                  <a:pt x="478867" y="401906"/>
                </a:lnTo>
                <a:lnTo>
                  <a:pt x="478867" y="0"/>
                </a:lnTo>
                <a:close/>
              </a:path>
            </a:pathLst>
          </a:custGeom>
          <a:solidFill>
            <a:srgbClr val="FFFFFF"/>
          </a:solidFill>
        </p:spPr>
        <p:txBody>
          <a:bodyPr wrap="square" lIns="0" tIns="0" rIns="0" bIns="0" rtlCol="0"/>
          <a:lstStyle/>
          <a:p>
            <a:endParaRPr/>
          </a:p>
        </p:txBody>
      </p:sp>
      <p:grpSp>
        <p:nvGrpSpPr>
          <p:cNvPr id="42" name="object 43">
            <a:extLst>
              <a:ext uri="{FF2B5EF4-FFF2-40B4-BE49-F238E27FC236}">
                <a16:creationId xmlns:a16="http://schemas.microsoft.com/office/drawing/2014/main" id="{91A363FF-5DA9-44EA-AE52-C73B200CCBC7}"/>
              </a:ext>
            </a:extLst>
          </p:cNvPr>
          <p:cNvGrpSpPr/>
          <p:nvPr/>
        </p:nvGrpSpPr>
        <p:grpSpPr>
          <a:xfrm>
            <a:off x="393915" y="3503364"/>
            <a:ext cx="454025" cy="376555"/>
            <a:chOff x="286339" y="3664075"/>
            <a:chExt cx="454025" cy="376555"/>
          </a:xfrm>
        </p:grpSpPr>
        <p:sp>
          <p:nvSpPr>
            <p:cNvPr id="43" name="object 44">
              <a:extLst>
                <a:ext uri="{FF2B5EF4-FFF2-40B4-BE49-F238E27FC236}">
                  <a16:creationId xmlns:a16="http://schemas.microsoft.com/office/drawing/2014/main" id="{798D1E25-C1A5-482E-85FC-6FE6183ABD56}"/>
                </a:ext>
              </a:extLst>
            </p:cNvPr>
            <p:cNvSpPr/>
            <p:nvPr/>
          </p:nvSpPr>
          <p:spPr>
            <a:xfrm>
              <a:off x="286339" y="3664075"/>
              <a:ext cx="454025" cy="376555"/>
            </a:xfrm>
            <a:custGeom>
              <a:avLst/>
              <a:gdLst/>
              <a:ahLst/>
              <a:cxnLst/>
              <a:rect l="l" t="t" r="r" b="b"/>
              <a:pathLst>
                <a:path w="454025" h="376554">
                  <a:moveTo>
                    <a:pt x="453467" y="0"/>
                  </a:moveTo>
                  <a:lnTo>
                    <a:pt x="0" y="0"/>
                  </a:lnTo>
                  <a:lnTo>
                    <a:pt x="0" y="376506"/>
                  </a:lnTo>
                  <a:lnTo>
                    <a:pt x="12700" y="363806"/>
                  </a:lnTo>
                  <a:lnTo>
                    <a:pt x="12700" y="12699"/>
                  </a:lnTo>
                  <a:lnTo>
                    <a:pt x="440767" y="12699"/>
                  </a:lnTo>
                  <a:lnTo>
                    <a:pt x="453467" y="0"/>
                  </a:lnTo>
                  <a:close/>
                </a:path>
              </a:pathLst>
            </a:custGeom>
            <a:solidFill>
              <a:srgbClr val="7F7F7F"/>
            </a:solidFill>
          </p:spPr>
          <p:txBody>
            <a:bodyPr wrap="square" lIns="0" tIns="0" rIns="0" bIns="0" rtlCol="0"/>
            <a:lstStyle/>
            <a:p>
              <a:endParaRPr/>
            </a:p>
          </p:txBody>
        </p:sp>
        <p:sp>
          <p:nvSpPr>
            <p:cNvPr id="44" name="object 45">
              <a:extLst>
                <a:ext uri="{FF2B5EF4-FFF2-40B4-BE49-F238E27FC236}">
                  <a16:creationId xmlns:a16="http://schemas.microsoft.com/office/drawing/2014/main" id="{16F01EF1-8753-467D-9400-143E49E3A013}"/>
                </a:ext>
              </a:extLst>
            </p:cNvPr>
            <p:cNvSpPr/>
            <p:nvPr/>
          </p:nvSpPr>
          <p:spPr>
            <a:xfrm>
              <a:off x="286339" y="3664075"/>
              <a:ext cx="454025" cy="376555"/>
            </a:xfrm>
            <a:custGeom>
              <a:avLst/>
              <a:gdLst/>
              <a:ahLst/>
              <a:cxnLst/>
              <a:rect l="l" t="t" r="r" b="b"/>
              <a:pathLst>
                <a:path w="454025" h="376554">
                  <a:moveTo>
                    <a:pt x="453467" y="0"/>
                  </a:moveTo>
                  <a:lnTo>
                    <a:pt x="440767" y="12699"/>
                  </a:lnTo>
                  <a:lnTo>
                    <a:pt x="440767" y="363806"/>
                  </a:lnTo>
                  <a:lnTo>
                    <a:pt x="12700" y="363806"/>
                  </a:lnTo>
                  <a:lnTo>
                    <a:pt x="0" y="376506"/>
                  </a:lnTo>
                  <a:lnTo>
                    <a:pt x="453467" y="376506"/>
                  </a:lnTo>
                  <a:lnTo>
                    <a:pt x="453467" y="0"/>
                  </a:lnTo>
                  <a:close/>
                </a:path>
              </a:pathLst>
            </a:custGeom>
            <a:solidFill>
              <a:srgbClr val="BFBFBF"/>
            </a:solidFill>
          </p:spPr>
          <p:txBody>
            <a:bodyPr wrap="square" lIns="0" tIns="0" rIns="0" bIns="0" rtlCol="0"/>
            <a:lstStyle/>
            <a:p>
              <a:endParaRPr/>
            </a:p>
          </p:txBody>
        </p:sp>
      </p:grpSp>
      <p:sp>
        <p:nvSpPr>
          <p:cNvPr id="45" name="object 46">
            <a:extLst>
              <a:ext uri="{FF2B5EF4-FFF2-40B4-BE49-F238E27FC236}">
                <a16:creationId xmlns:a16="http://schemas.microsoft.com/office/drawing/2014/main" id="{C59925FF-74B3-4B1F-AB15-145FBCD71073}"/>
              </a:ext>
            </a:extLst>
          </p:cNvPr>
          <p:cNvSpPr/>
          <p:nvPr/>
        </p:nvSpPr>
        <p:spPr>
          <a:xfrm>
            <a:off x="381215" y="4029385"/>
            <a:ext cx="479425" cy="401955"/>
          </a:xfrm>
          <a:custGeom>
            <a:avLst/>
            <a:gdLst/>
            <a:ahLst/>
            <a:cxnLst/>
            <a:rect l="l" t="t" r="r" b="b"/>
            <a:pathLst>
              <a:path w="479425" h="401954">
                <a:moveTo>
                  <a:pt x="478867" y="0"/>
                </a:moveTo>
                <a:lnTo>
                  <a:pt x="0" y="0"/>
                </a:lnTo>
                <a:lnTo>
                  <a:pt x="0" y="401906"/>
                </a:lnTo>
                <a:lnTo>
                  <a:pt x="478867" y="401906"/>
                </a:lnTo>
                <a:lnTo>
                  <a:pt x="478867" y="0"/>
                </a:lnTo>
                <a:close/>
              </a:path>
            </a:pathLst>
          </a:custGeom>
          <a:solidFill>
            <a:srgbClr val="FFFFFF"/>
          </a:solidFill>
        </p:spPr>
        <p:txBody>
          <a:bodyPr wrap="square" lIns="0" tIns="0" rIns="0" bIns="0" rtlCol="0"/>
          <a:lstStyle/>
          <a:p>
            <a:endParaRPr/>
          </a:p>
        </p:txBody>
      </p:sp>
      <p:grpSp>
        <p:nvGrpSpPr>
          <p:cNvPr id="46" name="object 47">
            <a:extLst>
              <a:ext uri="{FF2B5EF4-FFF2-40B4-BE49-F238E27FC236}">
                <a16:creationId xmlns:a16="http://schemas.microsoft.com/office/drawing/2014/main" id="{63087D18-8C76-4314-B498-F72124205DB4}"/>
              </a:ext>
            </a:extLst>
          </p:cNvPr>
          <p:cNvGrpSpPr/>
          <p:nvPr/>
        </p:nvGrpSpPr>
        <p:grpSpPr>
          <a:xfrm>
            <a:off x="393915" y="4042085"/>
            <a:ext cx="454025" cy="376555"/>
            <a:chOff x="286339" y="4202796"/>
            <a:chExt cx="454025" cy="376555"/>
          </a:xfrm>
        </p:grpSpPr>
        <p:sp>
          <p:nvSpPr>
            <p:cNvPr id="47" name="object 48">
              <a:extLst>
                <a:ext uri="{FF2B5EF4-FFF2-40B4-BE49-F238E27FC236}">
                  <a16:creationId xmlns:a16="http://schemas.microsoft.com/office/drawing/2014/main" id="{DF94D46D-70F8-446A-BB52-A4C6DEDC58C0}"/>
                </a:ext>
              </a:extLst>
            </p:cNvPr>
            <p:cNvSpPr/>
            <p:nvPr/>
          </p:nvSpPr>
          <p:spPr>
            <a:xfrm>
              <a:off x="286339" y="4202796"/>
              <a:ext cx="454025" cy="376555"/>
            </a:xfrm>
            <a:custGeom>
              <a:avLst/>
              <a:gdLst/>
              <a:ahLst/>
              <a:cxnLst/>
              <a:rect l="l" t="t" r="r" b="b"/>
              <a:pathLst>
                <a:path w="454025" h="376554">
                  <a:moveTo>
                    <a:pt x="453467" y="0"/>
                  </a:moveTo>
                  <a:lnTo>
                    <a:pt x="0" y="0"/>
                  </a:lnTo>
                  <a:lnTo>
                    <a:pt x="0" y="376506"/>
                  </a:lnTo>
                  <a:lnTo>
                    <a:pt x="12700" y="363806"/>
                  </a:lnTo>
                  <a:lnTo>
                    <a:pt x="12700" y="12699"/>
                  </a:lnTo>
                  <a:lnTo>
                    <a:pt x="440767" y="12699"/>
                  </a:lnTo>
                  <a:lnTo>
                    <a:pt x="453467" y="0"/>
                  </a:lnTo>
                  <a:close/>
                </a:path>
              </a:pathLst>
            </a:custGeom>
            <a:solidFill>
              <a:srgbClr val="7F7F7F"/>
            </a:solidFill>
          </p:spPr>
          <p:txBody>
            <a:bodyPr wrap="square" lIns="0" tIns="0" rIns="0" bIns="0" rtlCol="0"/>
            <a:lstStyle/>
            <a:p>
              <a:endParaRPr/>
            </a:p>
          </p:txBody>
        </p:sp>
        <p:sp>
          <p:nvSpPr>
            <p:cNvPr id="48" name="object 49">
              <a:extLst>
                <a:ext uri="{FF2B5EF4-FFF2-40B4-BE49-F238E27FC236}">
                  <a16:creationId xmlns:a16="http://schemas.microsoft.com/office/drawing/2014/main" id="{7DA28A48-1A49-4E92-8505-ED9C232841D7}"/>
                </a:ext>
              </a:extLst>
            </p:cNvPr>
            <p:cNvSpPr/>
            <p:nvPr/>
          </p:nvSpPr>
          <p:spPr>
            <a:xfrm>
              <a:off x="286339" y="4202796"/>
              <a:ext cx="454025" cy="376555"/>
            </a:xfrm>
            <a:custGeom>
              <a:avLst/>
              <a:gdLst/>
              <a:ahLst/>
              <a:cxnLst/>
              <a:rect l="l" t="t" r="r" b="b"/>
              <a:pathLst>
                <a:path w="454025" h="376554">
                  <a:moveTo>
                    <a:pt x="453467" y="0"/>
                  </a:moveTo>
                  <a:lnTo>
                    <a:pt x="440767" y="12699"/>
                  </a:lnTo>
                  <a:lnTo>
                    <a:pt x="440767" y="363806"/>
                  </a:lnTo>
                  <a:lnTo>
                    <a:pt x="12700" y="363806"/>
                  </a:lnTo>
                  <a:lnTo>
                    <a:pt x="0" y="376506"/>
                  </a:lnTo>
                  <a:lnTo>
                    <a:pt x="453467" y="376506"/>
                  </a:lnTo>
                  <a:lnTo>
                    <a:pt x="453467" y="0"/>
                  </a:lnTo>
                  <a:close/>
                </a:path>
              </a:pathLst>
            </a:custGeom>
            <a:solidFill>
              <a:srgbClr val="BFBFBF"/>
            </a:solidFill>
          </p:spPr>
          <p:txBody>
            <a:bodyPr wrap="square" lIns="0" tIns="0" rIns="0" bIns="0" rtlCol="0"/>
            <a:lstStyle/>
            <a:p>
              <a:endParaRPr/>
            </a:p>
          </p:txBody>
        </p:sp>
      </p:grpSp>
      <p:sp>
        <p:nvSpPr>
          <p:cNvPr id="49" name="object 50">
            <a:extLst>
              <a:ext uri="{FF2B5EF4-FFF2-40B4-BE49-F238E27FC236}">
                <a16:creationId xmlns:a16="http://schemas.microsoft.com/office/drawing/2014/main" id="{093124F4-E799-4F53-B966-381010CDC1AD}"/>
              </a:ext>
            </a:extLst>
          </p:cNvPr>
          <p:cNvSpPr/>
          <p:nvPr/>
        </p:nvSpPr>
        <p:spPr>
          <a:xfrm>
            <a:off x="381215" y="4525359"/>
            <a:ext cx="479425" cy="401955"/>
          </a:xfrm>
          <a:custGeom>
            <a:avLst/>
            <a:gdLst/>
            <a:ahLst/>
            <a:cxnLst/>
            <a:rect l="l" t="t" r="r" b="b"/>
            <a:pathLst>
              <a:path w="479425" h="401954">
                <a:moveTo>
                  <a:pt x="478867" y="0"/>
                </a:moveTo>
                <a:lnTo>
                  <a:pt x="0" y="0"/>
                </a:lnTo>
                <a:lnTo>
                  <a:pt x="0" y="401906"/>
                </a:lnTo>
                <a:lnTo>
                  <a:pt x="478867" y="401906"/>
                </a:lnTo>
                <a:lnTo>
                  <a:pt x="478867" y="0"/>
                </a:lnTo>
                <a:close/>
              </a:path>
            </a:pathLst>
          </a:custGeom>
          <a:solidFill>
            <a:srgbClr val="FFFFFF"/>
          </a:solidFill>
        </p:spPr>
        <p:txBody>
          <a:bodyPr wrap="square" lIns="0" tIns="0" rIns="0" bIns="0" rtlCol="0"/>
          <a:lstStyle/>
          <a:p>
            <a:endParaRPr/>
          </a:p>
        </p:txBody>
      </p:sp>
      <p:grpSp>
        <p:nvGrpSpPr>
          <p:cNvPr id="50" name="object 51">
            <a:extLst>
              <a:ext uri="{FF2B5EF4-FFF2-40B4-BE49-F238E27FC236}">
                <a16:creationId xmlns:a16="http://schemas.microsoft.com/office/drawing/2014/main" id="{821E762D-6CA4-4266-B7E1-896AF8CFE0A4}"/>
              </a:ext>
            </a:extLst>
          </p:cNvPr>
          <p:cNvGrpSpPr/>
          <p:nvPr/>
        </p:nvGrpSpPr>
        <p:grpSpPr>
          <a:xfrm>
            <a:off x="393915" y="4538059"/>
            <a:ext cx="454025" cy="376555"/>
            <a:chOff x="286339" y="4698770"/>
            <a:chExt cx="454025" cy="376555"/>
          </a:xfrm>
        </p:grpSpPr>
        <p:sp>
          <p:nvSpPr>
            <p:cNvPr id="51" name="object 52">
              <a:extLst>
                <a:ext uri="{FF2B5EF4-FFF2-40B4-BE49-F238E27FC236}">
                  <a16:creationId xmlns:a16="http://schemas.microsoft.com/office/drawing/2014/main" id="{632C7A03-461D-4C78-9B7B-BB7D920D7D14}"/>
                </a:ext>
              </a:extLst>
            </p:cNvPr>
            <p:cNvSpPr/>
            <p:nvPr/>
          </p:nvSpPr>
          <p:spPr>
            <a:xfrm>
              <a:off x="286339" y="4698770"/>
              <a:ext cx="454025" cy="376555"/>
            </a:xfrm>
            <a:custGeom>
              <a:avLst/>
              <a:gdLst/>
              <a:ahLst/>
              <a:cxnLst/>
              <a:rect l="l" t="t" r="r" b="b"/>
              <a:pathLst>
                <a:path w="454025" h="376554">
                  <a:moveTo>
                    <a:pt x="453467" y="0"/>
                  </a:moveTo>
                  <a:lnTo>
                    <a:pt x="0" y="0"/>
                  </a:lnTo>
                  <a:lnTo>
                    <a:pt x="0" y="376506"/>
                  </a:lnTo>
                  <a:lnTo>
                    <a:pt x="12700" y="363806"/>
                  </a:lnTo>
                  <a:lnTo>
                    <a:pt x="12700" y="12699"/>
                  </a:lnTo>
                  <a:lnTo>
                    <a:pt x="440767" y="12699"/>
                  </a:lnTo>
                  <a:lnTo>
                    <a:pt x="453467" y="0"/>
                  </a:lnTo>
                  <a:close/>
                </a:path>
              </a:pathLst>
            </a:custGeom>
            <a:solidFill>
              <a:srgbClr val="7F7F7F"/>
            </a:solidFill>
          </p:spPr>
          <p:txBody>
            <a:bodyPr wrap="square" lIns="0" tIns="0" rIns="0" bIns="0" rtlCol="0"/>
            <a:lstStyle/>
            <a:p>
              <a:endParaRPr/>
            </a:p>
          </p:txBody>
        </p:sp>
        <p:sp>
          <p:nvSpPr>
            <p:cNvPr id="52" name="object 53">
              <a:extLst>
                <a:ext uri="{FF2B5EF4-FFF2-40B4-BE49-F238E27FC236}">
                  <a16:creationId xmlns:a16="http://schemas.microsoft.com/office/drawing/2014/main" id="{0E2A446B-EEA1-46ED-8C10-C79C8A08A07C}"/>
                </a:ext>
              </a:extLst>
            </p:cNvPr>
            <p:cNvSpPr/>
            <p:nvPr/>
          </p:nvSpPr>
          <p:spPr>
            <a:xfrm>
              <a:off x="286339" y="4698770"/>
              <a:ext cx="454025" cy="376555"/>
            </a:xfrm>
            <a:custGeom>
              <a:avLst/>
              <a:gdLst/>
              <a:ahLst/>
              <a:cxnLst/>
              <a:rect l="l" t="t" r="r" b="b"/>
              <a:pathLst>
                <a:path w="454025" h="376554">
                  <a:moveTo>
                    <a:pt x="453467" y="0"/>
                  </a:moveTo>
                  <a:lnTo>
                    <a:pt x="440767" y="12699"/>
                  </a:lnTo>
                  <a:lnTo>
                    <a:pt x="440767" y="363806"/>
                  </a:lnTo>
                  <a:lnTo>
                    <a:pt x="12700" y="363806"/>
                  </a:lnTo>
                  <a:lnTo>
                    <a:pt x="0" y="376506"/>
                  </a:lnTo>
                  <a:lnTo>
                    <a:pt x="453467" y="376506"/>
                  </a:lnTo>
                  <a:lnTo>
                    <a:pt x="453467" y="0"/>
                  </a:lnTo>
                  <a:close/>
                </a:path>
              </a:pathLst>
            </a:custGeom>
            <a:solidFill>
              <a:srgbClr val="BFBFBF"/>
            </a:solidFill>
          </p:spPr>
          <p:txBody>
            <a:bodyPr wrap="square" lIns="0" tIns="0" rIns="0" bIns="0" rtlCol="0"/>
            <a:lstStyle/>
            <a:p>
              <a:endParaRPr/>
            </a:p>
          </p:txBody>
        </p:sp>
      </p:grpSp>
    </p:spTree>
    <p:extLst>
      <p:ext uri="{BB962C8B-B14F-4D97-AF65-F5344CB8AC3E}">
        <p14:creationId xmlns:p14="http://schemas.microsoft.com/office/powerpoint/2010/main" val="75891670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Content Placeholder 59">
            <a:extLst>
              <a:ext uri="{FF2B5EF4-FFF2-40B4-BE49-F238E27FC236}">
                <a16:creationId xmlns:a16="http://schemas.microsoft.com/office/drawing/2014/main" id="{A7FE8DB0-80B2-40CC-845A-8732954D9874}"/>
              </a:ext>
            </a:extLst>
          </p:cNvPr>
          <p:cNvSpPr>
            <a:spLocks noGrp="1"/>
          </p:cNvSpPr>
          <p:nvPr>
            <p:ph idx="1"/>
          </p:nvPr>
        </p:nvSpPr>
        <p:spPr/>
        <p:txBody>
          <a:bodyPr>
            <a:normAutofit/>
          </a:bodyPr>
          <a:lstStyle/>
          <a:p>
            <a:r>
              <a:rPr lang="en-US" b="0" i="0" dirty="0">
                <a:solidFill>
                  <a:srgbClr val="201F1E"/>
                </a:solidFill>
                <a:effectLst/>
                <a:latin typeface="Segoe UI Semibold" panose="020B0702040204020203" pitchFamily="34" charset="0"/>
                <a:cs typeface="Segoe UI Semibold" panose="020B0702040204020203" pitchFamily="34" charset="0"/>
              </a:rPr>
              <a:t>In Study 3, treatment with FINTEPLA 0.7 mg/kg/day was associated with a ____% reduction in DSF, compared with </a:t>
            </a:r>
            <a:br>
              <a:rPr lang="en-US" b="0" i="0" dirty="0">
                <a:solidFill>
                  <a:srgbClr val="201F1E"/>
                </a:solidFill>
                <a:effectLst/>
                <a:latin typeface="Segoe UI Semibold" panose="020B0702040204020203" pitchFamily="34" charset="0"/>
                <a:cs typeface="Segoe UI Semibold" panose="020B0702040204020203" pitchFamily="34" charset="0"/>
              </a:rPr>
            </a:br>
            <a:r>
              <a:rPr lang="en-US" b="0" i="0" dirty="0">
                <a:solidFill>
                  <a:srgbClr val="201F1E"/>
                </a:solidFill>
                <a:effectLst/>
                <a:latin typeface="Segoe UI Semibold" panose="020B0702040204020203" pitchFamily="34" charset="0"/>
                <a:cs typeface="Segoe UI Semibold" panose="020B0702040204020203" pitchFamily="34" charset="0"/>
              </a:rPr>
              <a:t>an 8.7% reduction in DSF in the placebo group</a:t>
            </a:r>
            <a:r>
              <a:rPr lang="en-US" dirty="0">
                <a:latin typeface="Segoe UI Semibold" panose="020B0702040204020203" pitchFamily="34" charset="0"/>
                <a:cs typeface="Segoe UI Semibold" panose="020B0702040204020203" pitchFamily="34" charset="0"/>
              </a:rPr>
              <a:t>.</a:t>
            </a:r>
          </a:p>
          <a:p>
            <a:pPr lvl="1"/>
            <a:r>
              <a:rPr lang="en-US" b="1" dirty="0"/>
              <a:t>23.7</a:t>
            </a:r>
          </a:p>
          <a:p>
            <a:pPr lvl="1"/>
            <a:r>
              <a:rPr lang="en-US" dirty="0"/>
              <a:t>33.3</a:t>
            </a:r>
          </a:p>
          <a:p>
            <a:pPr lvl="1"/>
            <a:r>
              <a:rPr lang="en-US" dirty="0"/>
              <a:t>41.7</a:t>
            </a:r>
          </a:p>
          <a:p>
            <a:pPr lvl="1"/>
            <a:r>
              <a:rPr lang="en-US" dirty="0"/>
              <a:t>46.8</a:t>
            </a:r>
          </a:p>
        </p:txBody>
      </p:sp>
      <p:sp>
        <p:nvSpPr>
          <p:cNvPr id="59" name="Title 58">
            <a:extLst>
              <a:ext uri="{FF2B5EF4-FFF2-40B4-BE49-F238E27FC236}">
                <a16:creationId xmlns:a16="http://schemas.microsoft.com/office/drawing/2014/main" id="{50FDE796-7689-455A-BD16-C00BE748A5C2}"/>
              </a:ext>
            </a:extLst>
          </p:cNvPr>
          <p:cNvSpPr>
            <a:spLocks noGrp="1"/>
          </p:cNvSpPr>
          <p:nvPr>
            <p:ph type="title"/>
          </p:nvPr>
        </p:nvSpPr>
        <p:spPr/>
        <p:txBody>
          <a:bodyPr/>
          <a:lstStyle/>
          <a:p>
            <a:r>
              <a:rPr lang="en-US" dirty="0"/>
              <a:t>Knowledge Check</a:t>
            </a:r>
          </a:p>
        </p:txBody>
      </p:sp>
      <p:pic>
        <p:nvPicPr>
          <p:cNvPr id="61" name="object 35">
            <a:extLst>
              <a:ext uri="{FF2B5EF4-FFF2-40B4-BE49-F238E27FC236}">
                <a16:creationId xmlns:a16="http://schemas.microsoft.com/office/drawing/2014/main" id="{2541D92C-6799-4A4D-A306-F37219447B96}"/>
              </a:ext>
            </a:extLst>
          </p:cNvPr>
          <p:cNvPicPr/>
          <p:nvPr/>
        </p:nvPicPr>
        <p:blipFill>
          <a:blip r:embed="rId2" cstate="print"/>
          <a:stretch>
            <a:fillRect/>
          </a:stretch>
        </p:blipFill>
        <p:spPr>
          <a:xfrm>
            <a:off x="7007013" y="5902592"/>
            <a:ext cx="1920240" cy="364882"/>
          </a:xfrm>
          <a:prstGeom prst="rect">
            <a:avLst/>
          </a:prstGeom>
        </p:spPr>
      </p:pic>
      <p:sp>
        <p:nvSpPr>
          <p:cNvPr id="28" name="object 32">
            <a:extLst>
              <a:ext uri="{FF2B5EF4-FFF2-40B4-BE49-F238E27FC236}">
                <a16:creationId xmlns:a16="http://schemas.microsoft.com/office/drawing/2014/main" id="{05117394-9307-4602-A2D5-6A89BD4849D0}"/>
              </a:ext>
            </a:extLst>
          </p:cNvPr>
          <p:cNvSpPr txBox="1"/>
          <p:nvPr/>
        </p:nvSpPr>
        <p:spPr>
          <a:xfrm>
            <a:off x="561678" y="3108168"/>
            <a:ext cx="163195" cy="203200"/>
          </a:xfrm>
          <a:prstGeom prst="rect">
            <a:avLst/>
          </a:prstGeom>
        </p:spPr>
        <p:txBody>
          <a:bodyPr vert="horz" wrap="square" lIns="0" tIns="0" rIns="0" bIns="0" rtlCol="0">
            <a:spAutoFit/>
          </a:bodyPr>
          <a:lstStyle/>
          <a:p>
            <a:pPr>
              <a:lnSpc>
                <a:spcPts val="1585"/>
              </a:lnSpc>
            </a:pPr>
            <a:r>
              <a:rPr sz="1450" spc="-10" dirty="0">
                <a:solidFill>
                  <a:srgbClr val="4B8B2B"/>
                </a:solidFill>
                <a:latin typeface="Wingdings"/>
                <a:cs typeface="Wingdings"/>
              </a:rPr>
              <a:t></a:t>
            </a:r>
            <a:endParaRPr sz="1450">
              <a:latin typeface="Wingdings"/>
              <a:cs typeface="Wingdings"/>
            </a:endParaRPr>
          </a:p>
        </p:txBody>
      </p:sp>
      <p:sp>
        <p:nvSpPr>
          <p:cNvPr id="29" name="object 33">
            <a:extLst>
              <a:ext uri="{FF2B5EF4-FFF2-40B4-BE49-F238E27FC236}">
                <a16:creationId xmlns:a16="http://schemas.microsoft.com/office/drawing/2014/main" id="{F5A5EFB8-627F-4722-9567-97A56307D3F6}"/>
              </a:ext>
            </a:extLst>
          </p:cNvPr>
          <p:cNvSpPr txBox="1"/>
          <p:nvPr/>
        </p:nvSpPr>
        <p:spPr>
          <a:xfrm>
            <a:off x="561678" y="3626328"/>
            <a:ext cx="163195" cy="203200"/>
          </a:xfrm>
          <a:prstGeom prst="rect">
            <a:avLst/>
          </a:prstGeom>
        </p:spPr>
        <p:txBody>
          <a:bodyPr vert="horz" wrap="square" lIns="0" tIns="0" rIns="0" bIns="0" rtlCol="0">
            <a:spAutoFit/>
          </a:bodyPr>
          <a:lstStyle/>
          <a:p>
            <a:pPr>
              <a:lnSpc>
                <a:spcPts val="1585"/>
              </a:lnSpc>
            </a:pPr>
            <a:r>
              <a:rPr sz="1450" spc="-10" dirty="0">
                <a:solidFill>
                  <a:srgbClr val="4B8B2B"/>
                </a:solidFill>
                <a:latin typeface="Wingdings"/>
                <a:cs typeface="Wingdings"/>
              </a:rPr>
              <a:t></a:t>
            </a:r>
            <a:endParaRPr sz="1450">
              <a:latin typeface="Wingdings"/>
              <a:cs typeface="Wingdings"/>
            </a:endParaRPr>
          </a:p>
        </p:txBody>
      </p:sp>
      <p:sp>
        <p:nvSpPr>
          <p:cNvPr id="30" name="object 34">
            <a:extLst>
              <a:ext uri="{FF2B5EF4-FFF2-40B4-BE49-F238E27FC236}">
                <a16:creationId xmlns:a16="http://schemas.microsoft.com/office/drawing/2014/main" id="{152023E8-58CD-4051-90CA-011EA94FB4E2}"/>
              </a:ext>
            </a:extLst>
          </p:cNvPr>
          <p:cNvSpPr txBox="1"/>
          <p:nvPr/>
        </p:nvSpPr>
        <p:spPr>
          <a:xfrm>
            <a:off x="561678" y="4144488"/>
            <a:ext cx="163195" cy="203200"/>
          </a:xfrm>
          <a:prstGeom prst="rect">
            <a:avLst/>
          </a:prstGeom>
        </p:spPr>
        <p:txBody>
          <a:bodyPr vert="horz" wrap="square" lIns="0" tIns="0" rIns="0" bIns="0" rtlCol="0">
            <a:spAutoFit/>
          </a:bodyPr>
          <a:lstStyle/>
          <a:p>
            <a:pPr>
              <a:lnSpc>
                <a:spcPts val="1585"/>
              </a:lnSpc>
            </a:pPr>
            <a:r>
              <a:rPr sz="1450" spc="-10" dirty="0">
                <a:solidFill>
                  <a:srgbClr val="4B8B2B"/>
                </a:solidFill>
                <a:latin typeface="Wingdings"/>
                <a:cs typeface="Wingdings"/>
              </a:rPr>
              <a:t></a:t>
            </a:r>
            <a:endParaRPr sz="1450">
              <a:latin typeface="Wingdings"/>
              <a:cs typeface="Wingdings"/>
            </a:endParaRPr>
          </a:p>
        </p:txBody>
      </p:sp>
      <p:sp>
        <p:nvSpPr>
          <p:cNvPr id="31" name="object 35">
            <a:extLst>
              <a:ext uri="{FF2B5EF4-FFF2-40B4-BE49-F238E27FC236}">
                <a16:creationId xmlns:a16="http://schemas.microsoft.com/office/drawing/2014/main" id="{9BFB8928-FC8C-4610-ABFE-041441D71925}"/>
              </a:ext>
            </a:extLst>
          </p:cNvPr>
          <p:cNvSpPr txBox="1"/>
          <p:nvPr/>
        </p:nvSpPr>
        <p:spPr>
          <a:xfrm>
            <a:off x="561678" y="4662648"/>
            <a:ext cx="163195" cy="203200"/>
          </a:xfrm>
          <a:prstGeom prst="rect">
            <a:avLst/>
          </a:prstGeom>
        </p:spPr>
        <p:txBody>
          <a:bodyPr vert="horz" wrap="square" lIns="0" tIns="0" rIns="0" bIns="0" rtlCol="0">
            <a:spAutoFit/>
          </a:bodyPr>
          <a:lstStyle/>
          <a:p>
            <a:pPr>
              <a:lnSpc>
                <a:spcPts val="1585"/>
              </a:lnSpc>
            </a:pPr>
            <a:r>
              <a:rPr sz="1450" spc="-10" dirty="0">
                <a:solidFill>
                  <a:srgbClr val="4B8B2B"/>
                </a:solidFill>
                <a:latin typeface="Wingdings"/>
                <a:cs typeface="Wingdings"/>
              </a:rPr>
              <a:t></a:t>
            </a:r>
            <a:endParaRPr sz="1450">
              <a:latin typeface="Wingdings"/>
              <a:cs typeface="Wingdings"/>
            </a:endParaRPr>
          </a:p>
        </p:txBody>
      </p:sp>
      <p:sp>
        <p:nvSpPr>
          <p:cNvPr id="37" name="object 38">
            <a:extLst>
              <a:ext uri="{FF2B5EF4-FFF2-40B4-BE49-F238E27FC236}">
                <a16:creationId xmlns:a16="http://schemas.microsoft.com/office/drawing/2014/main" id="{6965A3FA-19FD-4A42-88E2-96C1756C8B34}"/>
              </a:ext>
            </a:extLst>
          </p:cNvPr>
          <p:cNvSpPr/>
          <p:nvPr/>
        </p:nvSpPr>
        <p:spPr>
          <a:xfrm>
            <a:off x="381215" y="2969037"/>
            <a:ext cx="479425" cy="401955"/>
          </a:xfrm>
          <a:custGeom>
            <a:avLst/>
            <a:gdLst/>
            <a:ahLst/>
            <a:cxnLst/>
            <a:rect l="l" t="t" r="r" b="b"/>
            <a:pathLst>
              <a:path w="479425" h="401954">
                <a:moveTo>
                  <a:pt x="478867" y="0"/>
                </a:moveTo>
                <a:lnTo>
                  <a:pt x="0" y="0"/>
                </a:lnTo>
                <a:lnTo>
                  <a:pt x="0" y="401906"/>
                </a:lnTo>
                <a:lnTo>
                  <a:pt x="478867" y="401906"/>
                </a:lnTo>
                <a:lnTo>
                  <a:pt x="478867" y="0"/>
                </a:lnTo>
                <a:close/>
              </a:path>
            </a:pathLst>
          </a:custGeom>
          <a:solidFill>
            <a:srgbClr val="FFFFFF"/>
          </a:solidFill>
        </p:spPr>
        <p:txBody>
          <a:bodyPr wrap="square" lIns="0" tIns="0" rIns="0" bIns="0" rtlCol="0"/>
          <a:lstStyle/>
          <a:p>
            <a:endParaRPr/>
          </a:p>
        </p:txBody>
      </p:sp>
      <p:grpSp>
        <p:nvGrpSpPr>
          <p:cNvPr id="54" name="object 39">
            <a:extLst>
              <a:ext uri="{FF2B5EF4-FFF2-40B4-BE49-F238E27FC236}">
                <a16:creationId xmlns:a16="http://schemas.microsoft.com/office/drawing/2014/main" id="{288C776C-49E6-4772-846D-6002B59628E1}"/>
              </a:ext>
            </a:extLst>
          </p:cNvPr>
          <p:cNvGrpSpPr/>
          <p:nvPr/>
        </p:nvGrpSpPr>
        <p:grpSpPr>
          <a:xfrm>
            <a:off x="393915" y="2981737"/>
            <a:ext cx="454025" cy="376555"/>
            <a:chOff x="286339" y="3142448"/>
            <a:chExt cx="454025" cy="376555"/>
          </a:xfrm>
        </p:grpSpPr>
        <p:sp>
          <p:nvSpPr>
            <p:cNvPr id="55" name="object 40">
              <a:extLst>
                <a:ext uri="{FF2B5EF4-FFF2-40B4-BE49-F238E27FC236}">
                  <a16:creationId xmlns:a16="http://schemas.microsoft.com/office/drawing/2014/main" id="{4754B37D-EC58-4D15-8A1F-CB36C038478B}"/>
                </a:ext>
              </a:extLst>
            </p:cNvPr>
            <p:cNvSpPr/>
            <p:nvPr/>
          </p:nvSpPr>
          <p:spPr>
            <a:xfrm>
              <a:off x="286339" y="3142448"/>
              <a:ext cx="454025" cy="376555"/>
            </a:xfrm>
            <a:custGeom>
              <a:avLst/>
              <a:gdLst/>
              <a:ahLst/>
              <a:cxnLst/>
              <a:rect l="l" t="t" r="r" b="b"/>
              <a:pathLst>
                <a:path w="454025" h="376554">
                  <a:moveTo>
                    <a:pt x="453467" y="0"/>
                  </a:moveTo>
                  <a:lnTo>
                    <a:pt x="0" y="0"/>
                  </a:lnTo>
                  <a:lnTo>
                    <a:pt x="0" y="376506"/>
                  </a:lnTo>
                  <a:lnTo>
                    <a:pt x="12700" y="363806"/>
                  </a:lnTo>
                  <a:lnTo>
                    <a:pt x="12700" y="12700"/>
                  </a:lnTo>
                  <a:lnTo>
                    <a:pt x="440767" y="12700"/>
                  </a:lnTo>
                  <a:lnTo>
                    <a:pt x="453467" y="0"/>
                  </a:lnTo>
                  <a:close/>
                </a:path>
              </a:pathLst>
            </a:custGeom>
            <a:solidFill>
              <a:srgbClr val="7F7F7F"/>
            </a:solidFill>
          </p:spPr>
          <p:txBody>
            <a:bodyPr wrap="square" lIns="0" tIns="0" rIns="0" bIns="0" rtlCol="0"/>
            <a:lstStyle/>
            <a:p>
              <a:endParaRPr/>
            </a:p>
          </p:txBody>
        </p:sp>
        <p:sp>
          <p:nvSpPr>
            <p:cNvPr id="58" name="object 41">
              <a:extLst>
                <a:ext uri="{FF2B5EF4-FFF2-40B4-BE49-F238E27FC236}">
                  <a16:creationId xmlns:a16="http://schemas.microsoft.com/office/drawing/2014/main" id="{A57E3F4D-9786-4250-9C39-569043FB06C4}"/>
                </a:ext>
              </a:extLst>
            </p:cNvPr>
            <p:cNvSpPr/>
            <p:nvPr/>
          </p:nvSpPr>
          <p:spPr>
            <a:xfrm>
              <a:off x="286339" y="3142448"/>
              <a:ext cx="454025" cy="376555"/>
            </a:xfrm>
            <a:custGeom>
              <a:avLst/>
              <a:gdLst/>
              <a:ahLst/>
              <a:cxnLst/>
              <a:rect l="l" t="t" r="r" b="b"/>
              <a:pathLst>
                <a:path w="454025" h="376554">
                  <a:moveTo>
                    <a:pt x="453467" y="0"/>
                  </a:moveTo>
                  <a:lnTo>
                    <a:pt x="440767" y="12700"/>
                  </a:lnTo>
                  <a:lnTo>
                    <a:pt x="440767" y="363806"/>
                  </a:lnTo>
                  <a:lnTo>
                    <a:pt x="12700" y="363806"/>
                  </a:lnTo>
                  <a:lnTo>
                    <a:pt x="0" y="376506"/>
                  </a:lnTo>
                  <a:lnTo>
                    <a:pt x="453467" y="376506"/>
                  </a:lnTo>
                  <a:lnTo>
                    <a:pt x="453467" y="0"/>
                  </a:lnTo>
                  <a:close/>
                </a:path>
              </a:pathLst>
            </a:custGeom>
            <a:solidFill>
              <a:srgbClr val="BFBFBF"/>
            </a:solidFill>
          </p:spPr>
          <p:txBody>
            <a:bodyPr wrap="square" lIns="0" tIns="0" rIns="0" bIns="0" rtlCol="0"/>
            <a:lstStyle/>
            <a:p>
              <a:endParaRPr/>
            </a:p>
          </p:txBody>
        </p:sp>
      </p:grpSp>
      <p:sp>
        <p:nvSpPr>
          <p:cNvPr id="62" name="object 42">
            <a:extLst>
              <a:ext uri="{FF2B5EF4-FFF2-40B4-BE49-F238E27FC236}">
                <a16:creationId xmlns:a16="http://schemas.microsoft.com/office/drawing/2014/main" id="{D3D64DB7-B6A1-4572-8709-B76A529122AB}"/>
              </a:ext>
            </a:extLst>
          </p:cNvPr>
          <p:cNvSpPr/>
          <p:nvPr/>
        </p:nvSpPr>
        <p:spPr>
          <a:xfrm>
            <a:off x="381215" y="3490664"/>
            <a:ext cx="479425" cy="401955"/>
          </a:xfrm>
          <a:custGeom>
            <a:avLst/>
            <a:gdLst/>
            <a:ahLst/>
            <a:cxnLst/>
            <a:rect l="l" t="t" r="r" b="b"/>
            <a:pathLst>
              <a:path w="479425" h="401954">
                <a:moveTo>
                  <a:pt x="478867" y="0"/>
                </a:moveTo>
                <a:lnTo>
                  <a:pt x="0" y="0"/>
                </a:lnTo>
                <a:lnTo>
                  <a:pt x="0" y="401906"/>
                </a:lnTo>
                <a:lnTo>
                  <a:pt x="478867" y="401906"/>
                </a:lnTo>
                <a:lnTo>
                  <a:pt x="478867" y="0"/>
                </a:lnTo>
                <a:close/>
              </a:path>
            </a:pathLst>
          </a:custGeom>
          <a:solidFill>
            <a:srgbClr val="FFFFFF"/>
          </a:solidFill>
        </p:spPr>
        <p:txBody>
          <a:bodyPr wrap="square" lIns="0" tIns="0" rIns="0" bIns="0" rtlCol="0"/>
          <a:lstStyle/>
          <a:p>
            <a:endParaRPr/>
          </a:p>
        </p:txBody>
      </p:sp>
      <p:grpSp>
        <p:nvGrpSpPr>
          <p:cNvPr id="63" name="object 43">
            <a:extLst>
              <a:ext uri="{FF2B5EF4-FFF2-40B4-BE49-F238E27FC236}">
                <a16:creationId xmlns:a16="http://schemas.microsoft.com/office/drawing/2014/main" id="{19ABB9EE-D625-4F92-A4E9-3134885AA176}"/>
              </a:ext>
            </a:extLst>
          </p:cNvPr>
          <p:cNvGrpSpPr/>
          <p:nvPr/>
        </p:nvGrpSpPr>
        <p:grpSpPr>
          <a:xfrm>
            <a:off x="393915" y="3503364"/>
            <a:ext cx="454025" cy="376555"/>
            <a:chOff x="286339" y="3664075"/>
            <a:chExt cx="454025" cy="376555"/>
          </a:xfrm>
        </p:grpSpPr>
        <p:sp>
          <p:nvSpPr>
            <p:cNvPr id="64" name="object 44">
              <a:extLst>
                <a:ext uri="{FF2B5EF4-FFF2-40B4-BE49-F238E27FC236}">
                  <a16:creationId xmlns:a16="http://schemas.microsoft.com/office/drawing/2014/main" id="{60978DBE-B753-4E0A-A22E-3EF0AE498923}"/>
                </a:ext>
              </a:extLst>
            </p:cNvPr>
            <p:cNvSpPr/>
            <p:nvPr/>
          </p:nvSpPr>
          <p:spPr>
            <a:xfrm>
              <a:off x="286339" y="3664075"/>
              <a:ext cx="454025" cy="376555"/>
            </a:xfrm>
            <a:custGeom>
              <a:avLst/>
              <a:gdLst/>
              <a:ahLst/>
              <a:cxnLst/>
              <a:rect l="l" t="t" r="r" b="b"/>
              <a:pathLst>
                <a:path w="454025" h="376554">
                  <a:moveTo>
                    <a:pt x="453467" y="0"/>
                  </a:moveTo>
                  <a:lnTo>
                    <a:pt x="0" y="0"/>
                  </a:lnTo>
                  <a:lnTo>
                    <a:pt x="0" y="376506"/>
                  </a:lnTo>
                  <a:lnTo>
                    <a:pt x="12700" y="363806"/>
                  </a:lnTo>
                  <a:lnTo>
                    <a:pt x="12700" y="12699"/>
                  </a:lnTo>
                  <a:lnTo>
                    <a:pt x="440767" y="12699"/>
                  </a:lnTo>
                  <a:lnTo>
                    <a:pt x="453467" y="0"/>
                  </a:lnTo>
                  <a:close/>
                </a:path>
              </a:pathLst>
            </a:custGeom>
            <a:solidFill>
              <a:srgbClr val="7F7F7F"/>
            </a:solidFill>
          </p:spPr>
          <p:txBody>
            <a:bodyPr wrap="square" lIns="0" tIns="0" rIns="0" bIns="0" rtlCol="0"/>
            <a:lstStyle/>
            <a:p>
              <a:endParaRPr/>
            </a:p>
          </p:txBody>
        </p:sp>
        <p:sp>
          <p:nvSpPr>
            <p:cNvPr id="65" name="object 45">
              <a:extLst>
                <a:ext uri="{FF2B5EF4-FFF2-40B4-BE49-F238E27FC236}">
                  <a16:creationId xmlns:a16="http://schemas.microsoft.com/office/drawing/2014/main" id="{7379B8A0-F7C2-4647-B18E-90EC86E67A26}"/>
                </a:ext>
              </a:extLst>
            </p:cNvPr>
            <p:cNvSpPr/>
            <p:nvPr/>
          </p:nvSpPr>
          <p:spPr>
            <a:xfrm>
              <a:off x="286339" y="3664075"/>
              <a:ext cx="454025" cy="376555"/>
            </a:xfrm>
            <a:custGeom>
              <a:avLst/>
              <a:gdLst/>
              <a:ahLst/>
              <a:cxnLst/>
              <a:rect l="l" t="t" r="r" b="b"/>
              <a:pathLst>
                <a:path w="454025" h="376554">
                  <a:moveTo>
                    <a:pt x="453467" y="0"/>
                  </a:moveTo>
                  <a:lnTo>
                    <a:pt x="440767" y="12699"/>
                  </a:lnTo>
                  <a:lnTo>
                    <a:pt x="440767" y="363806"/>
                  </a:lnTo>
                  <a:lnTo>
                    <a:pt x="12700" y="363806"/>
                  </a:lnTo>
                  <a:lnTo>
                    <a:pt x="0" y="376506"/>
                  </a:lnTo>
                  <a:lnTo>
                    <a:pt x="453467" y="376506"/>
                  </a:lnTo>
                  <a:lnTo>
                    <a:pt x="453467" y="0"/>
                  </a:lnTo>
                  <a:close/>
                </a:path>
              </a:pathLst>
            </a:custGeom>
            <a:solidFill>
              <a:srgbClr val="BFBFBF"/>
            </a:solidFill>
          </p:spPr>
          <p:txBody>
            <a:bodyPr wrap="square" lIns="0" tIns="0" rIns="0" bIns="0" rtlCol="0"/>
            <a:lstStyle/>
            <a:p>
              <a:endParaRPr/>
            </a:p>
          </p:txBody>
        </p:sp>
      </p:grpSp>
      <p:sp>
        <p:nvSpPr>
          <p:cNvPr id="66" name="object 46">
            <a:extLst>
              <a:ext uri="{FF2B5EF4-FFF2-40B4-BE49-F238E27FC236}">
                <a16:creationId xmlns:a16="http://schemas.microsoft.com/office/drawing/2014/main" id="{98A9CC11-4939-42A2-8896-7D8007C7E55B}"/>
              </a:ext>
            </a:extLst>
          </p:cNvPr>
          <p:cNvSpPr/>
          <p:nvPr/>
        </p:nvSpPr>
        <p:spPr>
          <a:xfrm>
            <a:off x="381215" y="4029385"/>
            <a:ext cx="479425" cy="401955"/>
          </a:xfrm>
          <a:custGeom>
            <a:avLst/>
            <a:gdLst/>
            <a:ahLst/>
            <a:cxnLst/>
            <a:rect l="l" t="t" r="r" b="b"/>
            <a:pathLst>
              <a:path w="479425" h="401954">
                <a:moveTo>
                  <a:pt x="478867" y="0"/>
                </a:moveTo>
                <a:lnTo>
                  <a:pt x="0" y="0"/>
                </a:lnTo>
                <a:lnTo>
                  <a:pt x="0" y="401906"/>
                </a:lnTo>
                <a:lnTo>
                  <a:pt x="478867" y="401906"/>
                </a:lnTo>
                <a:lnTo>
                  <a:pt x="478867" y="0"/>
                </a:lnTo>
                <a:close/>
              </a:path>
            </a:pathLst>
          </a:custGeom>
          <a:solidFill>
            <a:srgbClr val="FFFFFF"/>
          </a:solidFill>
        </p:spPr>
        <p:txBody>
          <a:bodyPr wrap="square" lIns="0" tIns="0" rIns="0" bIns="0" rtlCol="0"/>
          <a:lstStyle/>
          <a:p>
            <a:endParaRPr/>
          </a:p>
        </p:txBody>
      </p:sp>
      <p:grpSp>
        <p:nvGrpSpPr>
          <p:cNvPr id="67" name="object 47">
            <a:extLst>
              <a:ext uri="{FF2B5EF4-FFF2-40B4-BE49-F238E27FC236}">
                <a16:creationId xmlns:a16="http://schemas.microsoft.com/office/drawing/2014/main" id="{A2C0E59E-40E9-4709-9F9B-4312D70988F4}"/>
              </a:ext>
            </a:extLst>
          </p:cNvPr>
          <p:cNvGrpSpPr/>
          <p:nvPr/>
        </p:nvGrpSpPr>
        <p:grpSpPr>
          <a:xfrm>
            <a:off x="393915" y="4042085"/>
            <a:ext cx="454025" cy="376555"/>
            <a:chOff x="286339" y="4202796"/>
            <a:chExt cx="454025" cy="376555"/>
          </a:xfrm>
        </p:grpSpPr>
        <p:sp>
          <p:nvSpPr>
            <p:cNvPr id="68" name="object 48">
              <a:extLst>
                <a:ext uri="{FF2B5EF4-FFF2-40B4-BE49-F238E27FC236}">
                  <a16:creationId xmlns:a16="http://schemas.microsoft.com/office/drawing/2014/main" id="{D190D244-8EF9-49F5-82FE-2D8D2DA80E28}"/>
                </a:ext>
              </a:extLst>
            </p:cNvPr>
            <p:cNvSpPr/>
            <p:nvPr/>
          </p:nvSpPr>
          <p:spPr>
            <a:xfrm>
              <a:off x="286339" y="4202796"/>
              <a:ext cx="454025" cy="376555"/>
            </a:xfrm>
            <a:custGeom>
              <a:avLst/>
              <a:gdLst/>
              <a:ahLst/>
              <a:cxnLst/>
              <a:rect l="l" t="t" r="r" b="b"/>
              <a:pathLst>
                <a:path w="454025" h="376554">
                  <a:moveTo>
                    <a:pt x="453467" y="0"/>
                  </a:moveTo>
                  <a:lnTo>
                    <a:pt x="0" y="0"/>
                  </a:lnTo>
                  <a:lnTo>
                    <a:pt x="0" y="376506"/>
                  </a:lnTo>
                  <a:lnTo>
                    <a:pt x="12700" y="363806"/>
                  </a:lnTo>
                  <a:lnTo>
                    <a:pt x="12700" y="12699"/>
                  </a:lnTo>
                  <a:lnTo>
                    <a:pt x="440767" y="12699"/>
                  </a:lnTo>
                  <a:lnTo>
                    <a:pt x="453467" y="0"/>
                  </a:lnTo>
                  <a:close/>
                </a:path>
              </a:pathLst>
            </a:custGeom>
            <a:solidFill>
              <a:srgbClr val="7F7F7F"/>
            </a:solidFill>
          </p:spPr>
          <p:txBody>
            <a:bodyPr wrap="square" lIns="0" tIns="0" rIns="0" bIns="0" rtlCol="0"/>
            <a:lstStyle/>
            <a:p>
              <a:endParaRPr/>
            </a:p>
          </p:txBody>
        </p:sp>
        <p:sp>
          <p:nvSpPr>
            <p:cNvPr id="69" name="object 49">
              <a:extLst>
                <a:ext uri="{FF2B5EF4-FFF2-40B4-BE49-F238E27FC236}">
                  <a16:creationId xmlns:a16="http://schemas.microsoft.com/office/drawing/2014/main" id="{BD0CF554-6977-477D-8DD3-80DD61DD6A96}"/>
                </a:ext>
              </a:extLst>
            </p:cNvPr>
            <p:cNvSpPr/>
            <p:nvPr/>
          </p:nvSpPr>
          <p:spPr>
            <a:xfrm>
              <a:off x="286339" y="4202796"/>
              <a:ext cx="454025" cy="376555"/>
            </a:xfrm>
            <a:custGeom>
              <a:avLst/>
              <a:gdLst/>
              <a:ahLst/>
              <a:cxnLst/>
              <a:rect l="l" t="t" r="r" b="b"/>
              <a:pathLst>
                <a:path w="454025" h="376554">
                  <a:moveTo>
                    <a:pt x="453467" y="0"/>
                  </a:moveTo>
                  <a:lnTo>
                    <a:pt x="440767" y="12699"/>
                  </a:lnTo>
                  <a:lnTo>
                    <a:pt x="440767" y="363806"/>
                  </a:lnTo>
                  <a:lnTo>
                    <a:pt x="12700" y="363806"/>
                  </a:lnTo>
                  <a:lnTo>
                    <a:pt x="0" y="376506"/>
                  </a:lnTo>
                  <a:lnTo>
                    <a:pt x="453467" y="376506"/>
                  </a:lnTo>
                  <a:lnTo>
                    <a:pt x="453467" y="0"/>
                  </a:lnTo>
                  <a:close/>
                </a:path>
              </a:pathLst>
            </a:custGeom>
            <a:solidFill>
              <a:srgbClr val="BFBFBF"/>
            </a:solidFill>
          </p:spPr>
          <p:txBody>
            <a:bodyPr wrap="square" lIns="0" tIns="0" rIns="0" bIns="0" rtlCol="0"/>
            <a:lstStyle/>
            <a:p>
              <a:endParaRPr/>
            </a:p>
          </p:txBody>
        </p:sp>
      </p:grpSp>
      <p:sp>
        <p:nvSpPr>
          <p:cNvPr id="70" name="object 50">
            <a:extLst>
              <a:ext uri="{FF2B5EF4-FFF2-40B4-BE49-F238E27FC236}">
                <a16:creationId xmlns:a16="http://schemas.microsoft.com/office/drawing/2014/main" id="{7D388B9F-CAD3-4099-9779-CC7ACE9AFBA1}"/>
              </a:ext>
            </a:extLst>
          </p:cNvPr>
          <p:cNvSpPr/>
          <p:nvPr/>
        </p:nvSpPr>
        <p:spPr>
          <a:xfrm>
            <a:off x="381215" y="4525359"/>
            <a:ext cx="479425" cy="401955"/>
          </a:xfrm>
          <a:custGeom>
            <a:avLst/>
            <a:gdLst/>
            <a:ahLst/>
            <a:cxnLst/>
            <a:rect l="l" t="t" r="r" b="b"/>
            <a:pathLst>
              <a:path w="479425" h="401954">
                <a:moveTo>
                  <a:pt x="478867" y="0"/>
                </a:moveTo>
                <a:lnTo>
                  <a:pt x="0" y="0"/>
                </a:lnTo>
                <a:lnTo>
                  <a:pt x="0" y="401906"/>
                </a:lnTo>
                <a:lnTo>
                  <a:pt x="478867" y="401906"/>
                </a:lnTo>
                <a:lnTo>
                  <a:pt x="478867" y="0"/>
                </a:lnTo>
                <a:close/>
              </a:path>
            </a:pathLst>
          </a:custGeom>
          <a:solidFill>
            <a:srgbClr val="FFFFFF"/>
          </a:solidFill>
        </p:spPr>
        <p:txBody>
          <a:bodyPr wrap="square" lIns="0" tIns="0" rIns="0" bIns="0" rtlCol="0"/>
          <a:lstStyle/>
          <a:p>
            <a:endParaRPr/>
          </a:p>
        </p:txBody>
      </p:sp>
      <p:grpSp>
        <p:nvGrpSpPr>
          <p:cNvPr id="71" name="object 51">
            <a:extLst>
              <a:ext uri="{FF2B5EF4-FFF2-40B4-BE49-F238E27FC236}">
                <a16:creationId xmlns:a16="http://schemas.microsoft.com/office/drawing/2014/main" id="{403CD48E-3E58-4164-9C26-45AA9B67C139}"/>
              </a:ext>
            </a:extLst>
          </p:cNvPr>
          <p:cNvGrpSpPr/>
          <p:nvPr/>
        </p:nvGrpSpPr>
        <p:grpSpPr>
          <a:xfrm>
            <a:off x="393915" y="4538059"/>
            <a:ext cx="454025" cy="376555"/>
            <a:chOff x="286339" y="4698770"/>
            <a:chExt cx="454025" cy="376555"/>
          </a:xfrm>
        </p:grpSpPr>
        <p:sp>
          <p:nvSpPr>
            <p:cNvPr id="72" name="object 52">
              <a:extLst>
                <a:ext uri="{FF2B5EF4-FFF2-40B4-BE49-F238E27FC236}">
                  <a16:creationId xmlns:a16="http://schemas.microsoft.com/office/drawing/2014/main" id="{45E05F66-8405-4B43-8FAA-3EFBF6222F6D}"/>
                </a:ext>
              </a:extLst>
            </p:cNvPr>
            <p:cNvSpPr/>
            <p:nvPr/>
          </p:nvSpPr>
          <p:spPr>
            <a:xfrm>
              <a:off x="286339" y="4698770"/>
              <a:ext cx="454025" cy="376555"/>
            </a:xfrm>
            <a:custGeom>
              <a:avLst/>
              <a:gdLst/>
              <a:ahLst/>
              <a:cxnLst/>
              <a:rect l="l" t="t" r="r" b="b"/>
              <a:pathLst>
                <a:path w="454025" h="376554">
                  <a:moveTo>
                    <a:pt x="453467" y="0"/>
                  </a:moveTo>
                  <a:lnTo>
                    <a:pt x="0" y="0"/>
                  </a:lnTo>
                  <a:lnTo>
                    <a:pt x="0" y="376506"/>
                  </a:lnTo>
                  <a:lnTo>
                    <a:pt x="12700" y="363806"/>
                  </a:lnTo>
                  <a:lnTo>
                    <a:pt x="12700" y="12699"/>
                  </a:lnTo>
                  <a:lnTo>
                    <a:pt x="440767" y="12699"/>
                  </a:lnTo>
                  <a:lnTo>
                    <a:pt x="453467" y="0"/>
                  </a:lnTo>
                  <a:close/>
                </a:path>
              </a:pathLst>
            </a:custGeom>
            <a:solidFill>
              <a:srgbClr val="7F7F7F"/>
            </a:solidFill>
          </p:spPr>
          <p:txBody>
            <a:bodyPr wrap="square" lIns="0" tIns="0" rIns="0" bIns="0" rtlCol="0"/>
            <a:lstStyle/>
            <a:p>
              <a:endParaRPr/>
            </a:p>
          </p:txBody>
        </p:sp>
        <p:sp>
          <p:nvSpPr>
            <p:cNvPr id="73" name="object 53">
              <a:extLst>
                <a:ext uri="{FF2B5EF4-FFF2-40B4-BE49-F238E27FC236}">
                  <a16:creationId xmlns:a16="http://schemas.microsoft.com/office/drawing/2014/main" id="{10A37322-E098-4AE4-9F4D-526C9C8CAEDA}"/>
                </a:ext>
              </a:extLst>
            </p:cNvPr>
            <p:cNvSpPr/>
            <p:nvPr/>
          </p:nvSpPr>
          <p:spPr>
            <a:xfrm>
              <a:off x="286339" y="4698770"/>
              <a:ext cx="454025" cy="376555"/>
            </a:xfrm>
            <a:custGeom>
              <a:avLst/>
              <a:gdLst/>
              <a:ahLst/>
              <a:cxnLst/>
              <a:rect l="l" t="t" r="r" b="b"/>
              <a:pathLst>
                <a:path w="454025" h="376554">
                  <a:moveTo>
                    <a:pt x="453467" y="0"/>
                  </a:moveTo>
                  <a:lnTo>
                    <a:pt x="440767" y="12699"/>
                  </a:lnTo>
                  <a:lnTo>
                    <a:pt x="440767" y="363806"/>
                  </a:lnTo>
                  <a:lnTo>
                    <a:pt x="12700" y="363806"/>
                  </a:lnTo>
                  <a:lnTo>
                    <a:pt x="0" y="376506"/>
                  </a:lnTo>
                  <a:lnTo>
                    <a:pt x="453467" y="376506"/>
                  </a:lnTo>
                  <a:lnTo>
                    <a:pt x="453467" y="0"/>
                  </a:lnTo>
                  <a:close/>
                </a:path>
              </a:pathLst>
            </a:custGeom>
            <a:solidFill>
              <a:srgbClr val="BFBFBF"/>
            </a:solidFill>
          </p:spPr>
          <p:txBody>
            <a:bodyPr wrap="square" lIns="0" tIns="0" rIns="0" bIns="0" rtlCol="0"/>
            <a:lstStyle/>
            <a:p>
              <a:endParaRPr/>
            </a:p>
          </p:txBody>
        </p:sp>
      </p:grpSp>
      <p:sp>
        <p:nvSpPr>
          <p:cNvPr id="74" name="TextBox 73">
            <a:extLst>
              <a:ext uri="{FF2B5EF4-FFF2-40B4-BE49-F238E27FC236}">
                <a16:creationId xmlns:a16="http://schemas.microsoft.com/office/drawing/2014/main" id="{AA50CFFB-E4FD-44AC-93F7-BCC341A9DE23}"/>
              </a:ext>
            </a:extLst>
          </p:cNvPr>
          <p:cNvSpPr txBox="1"/>
          <p:nvPr/>
        </p:nvSpPr>
        <p:spPr>
          <a:xfrm>
            <a:off x="352436" y="2889836"/>
            <a:ext cx="479425" cy="646331"/>
          </a:xfrm>
          <a:prstGeom prst="rect">
            <a:avLst/>
          </a:prstGeom>
          <a:noFill/>
        </p:spPr>
        <p:txBody>
          <a:bodyPr wrap="square">
            <a:spAutoFit/>
          </a:bodyPr>
          <a:lstStyle/>
          <a:p>
            <a:pPr marR="0" lvl="0" indent="0" algn="l" defTabSz="914400" rtl="0" eaLnBrk="1" fontAlgn="auto" latinLnBrk="0" hangingPunct="1">
              <a:lnSpc>
                <a:spcPct val="100000"/>
              </a:lnSpc>
              <a:spcAft>
                <a:spcPts val="0"/>
              </a:spcAft>
              <a:buClrTx/>
              <a:buSzTx/>
              <a:buFontTx/>
              <a:buNone/>
              <a:tabLst/>
              <a:defRPr/>
            </a:pPr>
            <a:r>
              <a:rPr kumimoji="0" lang="en-US" sz="3600" b="1" i="0" u="none" strike="noStrike" kern="1200" cap="none" spc="0" normalizeH="0" baseline="0" noProof="0" dirty="0">
                <a:ln>
                  <a:noFill/>
                </a:ln>
                <a:solidFill>
                  <a:schemeClr val="tx2"/>
                </a:solidFill>
                <a:effectLst/>
                <a:uLnTx/>
                <a:uFillTx/>
                <a:latin typeface="Segoe UI"/>
                <a:ea typeface="+mn-ea"/>
                <a:cs typeface="Segoe UI"/>
                <a:sym typeface="Wingdings" panose="05000000000000000000" pitchFamily="2" charset="2"/>
              </a:rPr>
              <a:t></a:t>
            </a:r>
            <a:endParaRPr kumimoji="0" lang="en-US" sz="3600" b="1" i="0" u="none" strike="noStrike" kern="1200" cap="none" spc="0" normalizeH="0" baseline="0" noProof="0" dirty="0">
              <a:ln>
                <a:noFill/>
              </a:ln>
              <a:solidFill>
                <a:schemeClr val="tx2"/>
              </a:solidFill>
              <a:effectLst/>
              <a:uLnTx/>
              <a:uFillTx/>
              <a:latin typeface="Segoe UI"/>
              <a:ea typeface="+mn-ea"/>
              <a:cs typeface="Segoe UI"/>
            </a:endParaRPr>
          </a:p>
        </p:txBody>
      </p:sp>
      <p:sp>
        <p:nvSpPr>
          <p:cNvPr id="3" name="Slide Number Placeholder 2">
            <a:extLst>
              <a:ext uri="{FF2B5EF4-FFF2-40B4-BE49-F238E27FC236}">
                <a16:creationId xmlns:a16="http://schemas.microsoft.com/office/drawing/2014/main" id="{8D375125-1FCD-48CC-9D53-1E28DEEC25B3}"/>
              </a:ext>
            </a:extLst>
          </p:cNvPr>
          <p:cNvSpPr>
            <a:spLocks noGrp="1"/>
          </p:cNvSpPr>
          <p:nvPr>
            <p:ph type="sldNum" sz="quarter" idx="4"/>
          </p:nvPr>
        </p:nvSpPr>
        <p:spPr/>
        <p:txBody>
          <a:bodyPr/>
          <a:lstStyle/>
          <a:p>
            <a:fld id="{5D2F3693-3E64-EA49-9E40-0333868C2033}" type="slidenum">
              <a:rPr lang="en-US" smtClean="0"/>
              <a:pPr/>
              <a:t>92</a:t>
            </a:fld>
            <a:r>
              <a:rPr lang="en-US" dirty="0"/>
              <a:t> of 108</a:t>
            </a:r>
          </a:p>
        </p:txBody>
      </p:sp>
    </p:spTree>
    <p:extLst>
      <p:ext uri="{BB962C8B-B14F-4D97-AF65-F5344CB8AC3E}">
        <p14:creationId xmlns:p14="http://schemas.microsoft.com/office/powerpoint/2010/main" val="210101468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29">
            <a:extLst>
              <a:ext uri="{FF2B5EF4-FFF2-40B4-BE49-F238E27FC236}">
                <a16:creationId xmlns:a16="http://schemas.microsoft.com/office/drawing/2014/main" id="{9FA00421-46DF-7A43-8C8B-282736451042}"/>
              </a:ext>
            </a:extLst>
          </p:cNvPr>
          <p:cNvSpPr>
            <a:spLocks noGrp="1"/>
          </p:cNvSpPr>
          <p:nvPr>
            <p:ph type="title"/>
          </p:nvPr>
        </p:nvSpPr>
        <p:spPr>
          <a:xfrm>
            <a:off x="182880" y="1600200"/>
            <a:ext cx="8732520" cy="598714"/>
          </a:xfrm>
        </p:spPr>
        <p:txBody>
          <a:bodyPr>
            <a:normAutofit/>
          </a:bodyPr>
          <a:lstStyle/>
          <a:p>
            <a:r>
              <a:rPr lang="en-US" dirty="0"/>
              <a:t>Chapter 6: How Supplied, Storage and Handling, </a:t>
            </a:r>
            <a:br>
              <a:rPr lang="en-US" dirty="0"/>
            </a:br>
            <a:r>
              <a:rPr lang="en-US" dirty="0"/>
              <a:t>and Patient Counseling Information</a:t>
            </a:r>
          </a:p>
        </p:txBody>
      </p:sp>
      <p:sp>
        <p:nvSpPr>
          <p:cNvPr id="31" name="Content Placeholder 30">
            <a:extLst>
              <a:ext uri="{FF2B5EF4-FFF2-40B4-BE49-F238E27FC236}">
                <a16:creationId xmlns:a16="http://schemas.microsoft.com/office/drawing/2014/main" id="{48C4FA1D-F08C-5A4D-AA16-D99DFEA0EBE7}"/>
              </a:ext>
            </a:extLst>
          </p:cNvPr>
          <p:cNvSpPr>
            <a:spLocks noGrp="1"/>
          </p:cNvSpPr>
          <p:nvPr>
            <p:ph sz="quarter" idx="13"/>
          </p:nvPr>
        </p:nvSpPr>
        <p:spPr>
          <a:xfrm>
            <a:off x="1970311" y="2264458"/>
            <a:ext cx="4833260" cy="1741486"/>
          </a:xfrm>
        </p:spPr>
        <p:txBody>
          <a:bodyPr>
            <a:normAutofit/>
          </a:bodyPr>
          <a:lstStyle/>
          <a:p>
            <a:r>
              <a:rPr lang="en-US" dirty="0"/>
              <a:t>Learning Objectives</a:t>
            </a:r>
          </a:p>
          <a:p>
            <a:pPr lvl="1"/>
            <a:r>
              <a:rPr lang="en-US" dirty="0"/>
              <a:t>Upon completion of this chapter, you will be able to:</a:t>
            </a:r>
          </a:p>
          <a:p>
            <a:pPr lvl="2"/>
            <a:r>
              <a:rPr lang="en-US" dirty="0"/>
              <a:t>Describe how FINTEPLA is supplied</a:t>
            </a:r>
          </a:p>
          <a:p>
            <a:pPr lvl="2"/>
            <a:r>
              <a:rPr lang="en-US" dirty="0"/>
              <a:t>Explain the storage and handling of FINTEPLA</a:t>
            </a:r>
          </a:p>
          <a:p>
            <a:pPr lvl="2"/>
            <a:r>
              <a:rPr lang="en-US" dirty="0"/>
              <a:t>Discuss the guidance provided in the patient counseling information section of the FINTEPLA PI</a:t>
            </a:r>
          </a:p>
          <a:p>
            <a:endParaRPr lang="en-US" dirty="0"/>
          </a:p>
        </p:txBody>
      </p:sp>
      <p:sp>
        <p:nvSpPr>
          <p:cNvPr id="2" name="Slide Number Placeholder 1">
            <a:extLst>
              <a:ext uri="{FF2B5EF4-FFF2-40B4-BE49-F238E27FC236}">
                <a16:creationId xmlns:a16="http://schemas.microsoft.com/office/drawing/2014/main" id="{36FACF9D-A794-43D7-B65B-75EA98856E56}"/>
              </a:ext>
            </a:extLst>
          </p:cNvPr>
          <p:cNvSpPr>
            <a:spLocks noGrp="1"/>
          </p:cNvSpPr>
          <p:nvPr>
            <p:ph type="sldNum" sz="quarter" idx="4"/>
          </p:nvPr>
        </p:nvSpPr>
        <p:spPr/>
        <p:txBody>
          <a:bodyPr/>
          <a:lstStyle/>
          <a:p>
            <a:fld id="{5D2F3693-3E64-EA49-9E40-0333868C2033}" type="slidenum">
              <a:rPr lang="en-US" smtClean="0"/>
              <a:pPr/>
              <a:t>93</a:t>
            </a:fld>
            <a:r>
              <a:rPr lang="en-US" dirty="0"/>
              <a:t> of 108</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Content Placeholder 26">
            <a:extLst>
              <a:ext uri="{FF2B5EF4-FFF2-40B4-BE49-F238E27FC236}">
                <a16:creationId xmlns:a16="http://schemas.microsoft.com/office/drawing/2014/main" id="{6175D408-E16D-4F15-8C9E-D411864248BB}"/>
              </a:ext>
            </a:extLst>
          </p:cNvPr>
          <p:cNvSpPr>
            <a:spLocks noGrp="1"/>
          </p:cNvSpPr>
          <p:nvPr>
            <p:ph idx="1"/>
          </p:nvPr>
        </p:nvSpPr>
        <p:spPr/>
        <p:txBody>
          <a:bodyPr/>
          <a:lstStyle/>
          <a:p>
            <a:r>
              <a:rPr lang="en-US" dirty="0"/>
              <a:t>In Section 16 of the PI, how FINTEPLA is supplied and its storage and handling are presented.</a:t>
            </a:r>
          </a:p>
          <a:p>
            <a:pPr>
              <a:spcAft>
                <a:spcPts val="300"/>
              </a:spcAft>
            </a:pPr>
            <a:r>
              <a:rPr lang="en-US" dirty="0"/>
              <a:t>As described in Section 16.1, FINTEPLA oral solution:</a:t>
            </a:r>
          </a:p>
          <a:p>
            <a:pPr lvl="1"/>
            <a:r>
              <a:rPr lang="en-US" dirty="0"/>
              <a:t>Is a clear, colorless, cherry flavored liquid</a:t>
            </a:r>
          </a:p>
          <a:p>
            <a:pPr lvl="1"/>
            <a:r>
              <a:rPr lang="en-US" dirty="0"/>
              <a:t>Contains 2.2 mg/mL fenfluramine</a:t>
            </a:r>
          </a:p>
          <a:p>
            <a:pPr lvl="1">
              <a:spcAft>
                <a:spcPts val="600"/>
              </a:spcAft>
            </a:pPr>
            <a:r>
              <a:rPr lang="en-US" dirty="0"/>
              <a:t>Is supplied in a white, plastic bottle with a child-resistant closure</a:t>
            </a:r>
          </a:p>
          <a:p>
            <a:r>
              <a:rPr lang="en-US" dirty="0"/>
              <a:t>FINTEPLA is supplied as a carton containing one 360 mL bottle or a carton containing one 30 mL bottle.</a:t>
            </a:r>
          </a:p>
          <a:p>
            <a:r>
              <a:rPr lang="en-US" dirty="0"/>
              <a:t>A press-in bottle adaptor will be inserted by the pharmacist before FINTEPLA is dispensed. In addition, 3 mL or 6 mL calibrated oral dosing syringes will be provided.</a:t>
            </a:r>
          </a:p>
          <a:p>
            <a:pPr>
              <a:spcAft>
                <a:spcPts val="300"/>
              </a:spcAft>
            </a:pPr>
            <a:r>
              <a:rPr lang="en-US" dirty="0"/>
              <a:t>The storage and handling of FINTEPLA, as described in Section 16.2 of the PI, is as follows:</a:t>
            </a:r>
          </a:p>
          <a:p>
            <a:pPr lvl="1"/>
            <a:r>
              <a:rPr lang="en-US" dirty="0"/>
              <a:t>FINTEPLA should be stored at room temperature between 20</a:t>
            </a:r>
            <a:r>
              <a:rPr lang="en-US" baseline="30000" dirty="0"/>
              <a:t>o</a:t>
            </a:r>
            <a:r>
              <a:rPr lang="en-US" dirty="0"/>
              <a:t>C to 25</a:t>
            </a:r>
            <a:r>
              <a:rPr lang="en-US" baseline="30000" dirty="0"/>
              <a:t>o</a:t>
            </a:r>
            <a:r>
              <a:rPr lang="en-US" dirty="0"/>
              <a:t>C (68</a:t>
            </a:r>
            <a:r>
              <a:rPr lang="en-US" baseline="30000" dirty="0"/>
              <a:t>o</a:t>
            </a:r>
            <a:r>
              <a:rPr lang="en-US" dirty="0"/>
              <a:t>F to 77</a:t>
            </a:r>
            <a:r>
              <a:rPr lang="en-US" baseline="30000" dirty="0"/>
              <a:t>o</a:t>
            </a:r>
            <a:r>
              <a:rPr lang="en-US" dirty="0"/>
              <a:t>F); excursions are permitted between 15</a:t>
            </a:r>
            <a:r>
              <a:rPr lang="en-US" baseline="30000" dirty="0"/>
              <a:t>o</a:t>
            </a:r>
            <a:r>
              <a:rPr lang="en-US" dirty="0"/>
              <a:t>C to 30</a:t>
            </a:r>
            <a:r>
              <a:rPr lang="en-US" baseline="30000" dirty="0"/>
              <a:t>o</a:t>
            </a:r>
            <a:r>
              <a:rPr lang="en-US" dirty="0"/>
              <a:t>C (59</a:t>
            </a:r>
            <a:r>
              <a:rPr lang="en-US" baseline="30000" dirty="0"/>
              <a:t>o</a:t>
            </a:r>
            <a:r>
              <a:rPr lang="en-US" dirty="0"/>
              <a:t>F to 86</a:t>
            </a:r>
            <a:r>
              <a:rPr lang="en-US" baseline="30000" dirty="0"/>
              <a:t>o</a:t>
            </a:r>
            <a:r>
              <a:rPr lang="en-US" dirty="0"/>
              <a:t>F)</a:t>
            </a:r>
          </a:p>
          <a:p>
            <a:pPr lvl="1"/>
            <a:r>
              <a:rPr lang="en-US" dirty="0"/>
              <a:t>FINTEPLA should not be refrigerated or frozen</a:t>
            </a:r>
          </a:p>
          <a:p>
            <a:pPr lvl="1"/>
            <a:r>
              <a:rPr lang="en-US" dirty="0"/>
              <a:t>The bottle and syringe should be stored together</a:t>
            </a:r>
          </a:p>
          <a:p>
            <a:pPr lvl="1"/>
            <a:r>
              <a:rPr lang="en-US" dirty="0"/>
              <a:t>FINTEPLA should be discarded if there is any unused portion 3 months after first opening the bottle or the "Discard After” date on the bottle has been reached, whichever is sooner</a:t>
            </a:r>
          </a:p>
          <a:p>
            <a:endParaRPr lang="en-US" dirty="0"/>
          </a:p>
          <a:p>
            <a:endParaRPr lang="en-US" dirty="0"/>
          </a:p>
        </p:txBody>
      </p:sp>
      <p:pic>
        <p:nvPicPr>
          <p:cNvPr id="44" name="Picture Placeholder 43">
            <a:extLst>
              <a:ext uri="{FF2B5EF4-FFF2-40B4-BE49-F238E27FC236}">
                <a16:creationId xmlns:a16="http://schemas.microsoft.com/office/drawing/2014/main" id="{A659F2B3-16A5-4479-98ED-8A80D4E9A981}"/>
              </a:ext>
            </a:extLst>
          </p:cNvPr>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352" r="352"/>
          <a:stretch/>
        </p:blipFill>
        <p:spPr>
          <a:xfrm>
            <a:off x="311426" y="470450"/>
            <a:ext cx="4416552" cy="5756108"/>
          </a:xfrm>
        </p:spPr>
      </p:pic>
      <p:grpSp>
        <p:nvGrpSpPr>
          <p:cNvPr id="2" name="Group 1">
            <a:extLst>
              <a:ext uri="{FF2B5EF4-FFF2-40B4-BE49-F238E27FC236}">
                <a16:creationId xmlns:a16="http://schemas.microsoft.com/office/drawing/2014/main" id="{DB4392E8-200B-B045-B666-BAF8E32DF466}"/>
              </a:ext>
            </a:extLst>
          </p:cNvPr>
          <p:cNvGrpSpPr/>
          <p:nvPr/>
        </p:nvGrpSpPr>
        <p:grpSpPr>
          <a:xfrm>
            <a:off x="4897112" y="3006336"/>
            <a:ext cx="257810" cy="257810"/>
            <a:chOff x="4878323" y="3006336"/>
            <a:chExt cx="257810" cy="257810"/>
          </a:xfrm>
        </p:grpSpPr>
        <p:sp>
          <p:nvSpPr>
            <p:cNvPr id="48" name="object 34">
              <a:extLst>
                <a:ext uri="{FF2B5EF4-FFF2-40B4-BE49-F238E27FC236}">
                  <a16:creationId xmlns:a16="http://schemas.microsoft.com/office/drawing/2014/main" id="{B5F001F3-B1B6-4D1A-A987-9FACBD14BD8E}"/>
                </a:ext>
              </a:extLst>
            </p:cNvPr>
            <p:cNvSpPr/>
            <p:nvPr/>
          </p:nvSpPr>
          <p:spPr>
            <a:xfrm>
              <a:off x="4878323" y="3006336"/>
              <a:ext cx="257810" cy="257810"/>
            </a:xfrm>
            <a:custGeom>
              <a:avLst/>
              <a:gdLst/>
              <a:ahLst/>
              <a:cxnLst/>
              <a:rect l="l" t="t" r="r" b="b"/>
              <a:pathLst>
                <a:path w="257810" h="257810">
                  <a:moveTo>
                    <a:pt x="128778" y="0"/>
                  </a:moveTo>
                  <a:lnTo>
                    <a:pt x="78652" y="10120"/>
                  </a:lnTo>
                  <a:lnTo>
                    <a:pt x="37719" y="37718"/>
                  </a:lnTo>
                  <a:lnTo>
                    <a:pt x="10120" y="78652"/>
                  </a:lnTo>
                  <a:lnTo>
                    <a:pt x="0" y="128777"/>
                  </a:lnTo>
                  <a:lnTo>
                    <a:pt x="10120" y="178903"/>
                  </a:lnTo>
                  <a:lnTo>
                    <a:pt x="37719" y="219836"/>
                  </a:lnTo>
                  <a:lnTo>
                    <a:pt x="78652" y="247435"/>
                  </a:lnTo>
                  <a:lnTo>
                    <a:pt x="128778" y="257555"/>
                  </a:lnTo>
                  <a:lnTo>
                    <a:pt x="178903" y="247435"/>
                  </a:lnTo>
                  <a:lnTo>
                    <a:pt x="219837" y="219836"/>
                  </a:lnTo>
                  <a:lnTo>
                    <a:pt x="247435" y="178903"/>
                  </a:lnTo>
                  <a:lnTo>
                    <a:pt x="257556" y="128777"/>
                  </a:lnTo>
                  <a:lnTo>
                    <a:pt x="247435" y="78652"/>
                  </a:lnTo>
                  <a:lnTo>
                    <a:pt x="219836" y="37718"/>
                  </a:lnTo>
                  <a:lnTo>
                    <a:pt x="178903" y="10120"/>
                  </a:lnTo>
                  <a:lnTo>
                    <a:pt x="128778" y="0"/>
                  </a:lnTo>
                  <a:close/>
                </a:path>
              </a:pathLst>
            </a:custGeom>
            <a:solidFill>
              <a:schemeClr val="bg2"/>
            </a:solidFill>
          </p:spPr>
          <p:txBody>
            <a:bodyPr wrap="square" lIns="0" tIns="0" rIns="0" bIns="0" rtlCol="0"/>
            <a:lstStyle/>
            <a:p>
              <a:endParaRPr/>
            </a:p>
          </p:txBody>
        </p:sp>
        <p:sp>
          <p:nvSpPr>
            <p:cNvPr id="49" name="object 35">
              <a:extLst>
                <a:ext uri="{FF2B5EF4-FFF2-40B4-BE49-F238E27FC236}">
                  <a16:creationId xmlns:a16="http://schemas.microsoft.com/office/drawing/2014/main" id="{4AE02752-EFC5-46F9-A210-DBE9CED3C354}"/>
                </a:ext>
              </a:extLst>
            </p:cNvPr>
            <p:cNvSpPr txBox="1"/>
            <p:nvPr/>
          </p:nvSpPr>
          <p:spPr>
            <a:xfrm>
              <a:off x="4955993" y="3037488"/>
              <a:ext cx="102870" cy="186690"/>
            </a:xfrm>
            <a:prstGeom prst="rect">
              <a:avLst/>
            </a:prstGeom>
          </p:spPr>
          <p:txBody>
            <a:bodyPr vert="horz" wrap="square" lIns="0" tIns="13335" rIns="0" bIns="0" rtlCol="0">
              <a:spAutoFit/>
            </a:bodyPr>
            <a:lstStyle/>
            <a:p>
              <a:pPr marL="12700">
                <a:lnSpc>
                  <a:spcPct val="100000"/>
                </a:lnSpc>
                <a:spcBef>
                  <a:spcPts val="105"/>
                </a:spcBef>
              </a:pPr>
              <a:r>
                <a:rPr sz="1050" b="1" dirty="0">
                  <a:solidFill>
                    <a:srgbClr val="FFFFFF"/>
                  </a:solidFill>
                  <a:latin typeface="Segoe UI"/>
                  <a:cs typeface="Segoe UI"/>
                </a:rPr>
                <a:t>2</a:t>
              </a:r>
              <a:endParaRPr sz="1050" dirty="0">
                <a:latin typeface="Segoe UI"/>
                <a:cs typeface="Segoe UI"/>
              </a:endParaRPr>
            </a:p>
          </p:txBody>
        </p:sp>
      </p:grpSp>
      <p:sp>
        <p:nvSpPr>
          <p:cNvPr id="50" name="Green Box">
            <a:extLst>
              <a:ext uri="{FF2B5EF4-FFF2-40B4-BE49-F238E27FC236}">
                <a16:creationId xmlns:a16="http://schemas.microsoft.com/office/drawing/2014/main" id="{6C8E9C66-DC09-4B7B-AA2D-DABCD596CB36}"/>
              </a:ext>
            </a:extLst>
          </p:cNvPr>
          <p:cNvSpPr txBox="1"/>
          <p:nvPr/>
        </p:nvSpPr>
        <p:spPr>
          <a:xfrm>
            <a:off x="727644" y="3369056"/>
            <a:ext cx="3556121" cy="1196106"/>
          </a:xfrm>
          <a:prstGeom prst="rect">
            <a:avLst/>
          </a:prstGeom>
          <a:noFill/>
          <a:ln w="25400">
            <a:solidFill>
              <a:srgbClr val="4B8B2B"/>
            </a:solidFill>
          </a:ln>
        </p:spPr>
        <p:txBody>
          <a:bodyPr vert="horz" wrap="square" lIns="0" tIns="40640" rIns="0" bIns="0" rtlCol="0">
            <a:noAutofit/>
          </a:bodyPr>
          <a:lstStyle/>
          <a:p>
            <a:pPr>
              <a:lnSpc>
                <a:spcPct val="100000"/>
              </a:lnSpc>
              <a:spcBef>
                <a:spcPts val="320"/>
              </a:spcBef>
            </a:pPr>
            <a:endParaRPr sz="1050" dirty="0">
              <a:latin typeface="Segoe UI"/>
              <a:cs typeface="Segoe UI"/>
            </a:endParaRPr>
          </a:p>
        </p:txBody>
      </p:sp>
      <p:sp>
        <p:nvSpPr>
          <p:cNvPr id="51" name="#1">
            <a:extLst>
              <a:ext uri="{FF2B5EF4-FFF2-40B4-BE49-F238E27FC236}">
                <a16:creationId xmlns:a16="http://schemas.microsoft.com/office/drawing/2014/main" id="{4AEF18FC-2737-406B-B244-BF61839232F2}"/>
              </a:ext>
            </a:extLst>
          </p:cNvPr>
          <p:cNvSpPr/>
          <p:nvPr/>
        </p:nvSpPr>
        <p:spPr>
          <a:xfrm>
            <a:off x="588222" y="3408539"/>
            <a:ext cx="257810" cy="257810"/>
          </a:xfrm>
          <a:custGeom>
            <a:avLst/>
            <a:gdLst/>
            <a:ahLst/>
            <a:cxnLst/>
            <a:rect l="l" t="t" r="r" b="b"/>
            <a:pathLst>
              <a:path w="257810" h="257809">
                <a:moveTo>
                  <a:pt x="128778" y="0"/>
                </a:moveTo>
                <a:lnTo>
                  <a:pt x="78652" y="10120"/>
                </a:lnTo>
                <a:lnTo>
                  <a:pt x="37719" y="37718"/>
                </a:lnTo>
                <a:lnTo>
                  <a:pt x="10120" y="78652"/>
                </a:lnTo>
                <a:lnTo>
                  <a:pt x="0" y="128777"/>
                </a:lnTo>
                <a:lnTo>
                  <a:pt x="10120" y="178903"/>
                </a:lnTo>
                <a:lnTo>
                  <a:pt x="37719" y="219836"/>
                </a:lnTo>
                <a:lnTo>
                  <a:pt x="78652" y="247435"/>
                </a:lnTo>
                <a:lnTo>
                  <a:pt x="128778" y="257555"/>
                </a:lnTo>
                <a:lnTo>
                  <a:pt x="178903" y="247435"/>
                </a:lnTo>
                <a:lnTo>
                  <a:pt x="219837" y="219836"/>
                </a:lnTo>
                <a:lnTo>
                  <a:pt x="247435" y="178903"/>
                </a:lnTo>
                <a:lnTo>
                  <a:pt x="257556" y="128777"/>
                </a:lnTo>
                <a:lnTo>
                  <a:pt x="247435" y="78652"/>
                </a:lnTo>
                <a:lnTo>
                  <a:pt x="219836" y="37718"/>
                </a:lnTo>
                <a:lnTo>
                  <a:pt x="178903" y="10120"/>
                </a:lnTo>
                <a:lnTo>
                  <a:pt x="128778" y="0"/>
                </a:lnTo>
                <a:close/>
              </a:path>
            </a:pathLst>
          </a:custGeom>
          <a:solidFill>
            <a:srgbClr val="4B8B2B"/>
          </a:solidFill>
        </p:spPr>
        <p:txBody>
          <a:bodyPr wrap="square" lIns="0" tIns="0" rIns="0" bIns="0" rtlCol="0" anchor="ctr"/>
          <a:lstStyle/>
          <a:p>
            <a:pPr marL="12700" marR="0" lvl="0" indent="0" algn="ctr" defTabSz="914400" rtl="0" eaLnBrk="1" fontAlgn="auto" latinLnBrk="0" hangingPunct="1">
              <a:lnSpc>
                <a:spcPct val="100000"/>
              </a:lnSpc>
              <a:spcBef>
                <a:spcPts val="105"/>
              </a:spcBef>
              <a:spcAft>
                <a:spcPts val="0"/>
              </a:spcAft>
              <a:buClrTx/>
              <a:buSzTx/>
              <a:buFontTx/>
              <a:buNone/>
              <a:tabLst/>
              <a:defRPr/>
            </a:pPr>
            <a:r>
              <a:rPr kumimoji="0" lang="en-US" sz="1050" b="1" i="0" u="none" strike="noStrike" kern="1200" cap="none" spc="0" normalizeH="0" baseline="0" noProof="0" dirty="0">
                <a:ln>
                  <a:noFill/>
                </a:ln>
                <a:solidFill>
                  <a:srgbClr val="FFFFFF"/>
                </a:solidFill>
                <a:effectLst/>
                <a:uLnTx/>
                <a:uFillTx/>
                <a:latin typeface="Segoe UI"/>
                <a:ea typeface="+mn-ea"/>
                <a:cs typeface="Segoe UI"/>
              </a:rPr>
              <a:t>1</a:t>
            </a:r>
            <a:endParaRPr kumimoji="0" lang="en-US" sz="1050" b="0" i="0" u="none" strike="noStrike" kern="1200" cap="none" spc="0" normalizeH="0" baseline="0" noProof="0" dirty="0">
              <a:ln>
                <a:noFill/>
              </a:ln>
              <a:solidFill>
                <a:prstClr val="black"/>
              </a:solidFill>
              <a:effectLst/>
              <a:uLnTx/>
              <a:uFillTx/>
              <a:latin typeface="Segoe UI"/>
              <a:ea typeface="+mn-ea"/>
              <a:cs typeface="Segoe UI"/>
            </a:endParaRPr>
          </a:p>
        </p:txBody>
      </p:sp>
      <p:sp>
        <p:nvSpPr>
          <p:cNvPr id="52" name="Green Box">
            <a:extLst>
              <a:ext uri="{FF2B5EF4-FFF2-40B4-BE49-F238E27FC236}">
                <a16:creationId xmlns:a16="http://schemas.microsoft.com/office/drawing/2014/main" id="{B83789F1-4EAB-4059-850C-C78D66BDC1CC}"/>
              </a:ext>
            </a:extLst>
          </p:cNvPr>
          <p:cNvSpPr txBox="1"/>
          <p:nvPr/>
        </p:nvSpPr>
        <p:spPr>
          <a:xfrm>
            <a:off x="727644" y="4610877"/>
            <a:ext cx="3556121" cy="768932"/>
          </a:xfrm>
          <a:prstGeom prst="rect">
            <a:avLst/>
          </a:prstGeom>
          <a:noFill/>
          <a:ln w="25400">
            <a:solidFill>
              <a:schemeClr val="bg2"/>
            </a:solidFill>
          </a:ln>
        </p:spPr>
        <p:txBody>
          <a:bodyPr vert="horz" wrap="square" lIns="0" tIns="40640" rIns="0" bIns="0" rtlCol="0">
            <a:noAutofit/>
          </a:bodyPr>
          <a:lstStyle/>
          <a:p>
            <a:pPr>
              <a:lnSpc>
                <a:spcPct val="100000"/>
              </a:lnSpc>
              <a:spcBef>
                <a:spcPts val="320"/>
              </a:spcBef>
            </a:pPr>
            <a:endParaRPr sz="1050" dirty="0">
              <a:latin typeface="Segoe UI"/>
              <a:cs typeface="Segoe UI"/>
            </a:endParaRPr>
          </a:p>
        </p:txBody>
      </p:sp>
      <p:sp>
        <p:nvSpPr>
          <p:cNvPr id="53" name="#1">
            <a:extLst>
              <a:ext uri="{FF2B5EF4-FFF2-40B4-BE49-F238E27FC236}">
                <a16:creationId xmlns:a16="http://schemas.microsoft.com/office/drawing/2014/main" id="{4806F7DD-30AE-4939-9DF3-D61719C4CB91}"/>
              </a:ext>
            </a:extLst>
          </p:cNvPr>
          <p:cNvSpPr/>
          <p:nvPr/>
        </p:nvSpPr>
        <p:spPr>
          <a:xfrm>
            <a:off x="588222" y="4650360"/>
            <a:ext cx="257810" cy="257810"/>
          </a:xfrm>
          <a:custGeom>
            <a:avLst/>
            <a:gdLst/>
            <a:ahLst/>
            <a:cxnLst/>
            <a:rect l="l" t="t" r="r" b="b"/>
            <a:pathLst>
              <a:path w="257810" h="257809">
                <a:moveTo>
                  <a:pt x="128778" y="0"/>
                </a:moveTo>
                <a:lnTo>
                  <a:pt x="78652" y="10120"/>
                </a:lnTo>
                <a:lnTo>
                  <a:pt x="37719" y="37718"/>
                </a:lnTo>
                <a:lnTo>
                  <a:pt x="10120" y="78652"/>
                </a:lnTo>
                <a:lnTo>
                  <a:pt x="0" y="128777"/>
                </a:lnTo>
                <a:lnTo>
                  <a:pt x="10120" y="178903"/>
                </a:lnTo>
                <a:lnTo>
                  <a:pt x="37719" y="219836"/>
                </a:lnTo>
                <a:lnTo>
                  <a:pt x="78652" y="247435"/>
                </a:lnTo>
                <a:lnTo>
                  <a:pt x="128778" y="257555"/>
                </a:lnTo>
                <a:lnTo>
                  <a:pt x="178903" y="247435"/>
                </a:lnTo>
                <a:lnTo>
                  <a:pt x="219837" y="219836"/>
                </a:lnTo>
                <a:lnTo>
                  <a:pt x="247435" y="178903"/>
                </a:lnTo>
                <a:lnTo>
                  <a:pt x="257556" y="128777"/>
                </a:lnTo>
                <a:lnTo>
                  <a:pt x="247435" y="78652"/>
                </a:lnTo>
                <a:lnTo>
                  <a:pt x="219836" y="37718"/>
                </a:lnTo>
                <a:lnTo>
                  <a:pt x="178903" y="10120"/>
                </a:lnTo>
                <a:lnTo>
                  <a:pt x="128778" y="0"/>
                </a:lnTo>
                <a:close/>
              </a:path>
            </a:pathLst>
          </a:custGeom>
          <a:solidFill>
            <a:schemeClr val="bg2"/>
          </a:solidFill>
        </p:spPr>
        <p:txBody>
          <a:bodyPr wrap="square" lIns="0" tIns="0" rIns="0" bIns="0" rtlCol="0" anchor="ctr"/>
          <a:lstStyle/>
          <a:p>
            <a:pPr marL="12700" marR="0" lvl="0" indent="0" algn="ctr" defTabSz="914400" rtl="0" eaLnBrk="1" fontAlgn="auto" latinLnBrk="0" hangingPunct="1">
              <a:lnSpc>
                <a:spcPct val="100000"/>
              </a:lnSpc>
              <a:spcBef>
                <a:spcPts val="105"/>
              </a:spcBef>
              <a:spcAft>
                <a:spcPts val="0"/>
              </a:spcAft>
              <a:buClrTx/>
              <a:buSzTx/>
              <a:buFontTx/>
              <a:buNone/>
              <a:tabLst/>
              <a:defRPr/>
            </a:pPr>
            <a:r>
              <a:rPr kumimoji="0" lang="en-US" sz="1050" b="1" i="0" u="none" strike="noStrike" kern="1200" cap="none" spc="0" normalizeH="0" baseline="0" noProof="0" dirty="0">
                <a:ln>
                  <a:noFill/>
                </a:ln>
                <a:solidFill>
                  <a:srgbClr val="FFFFFF"/>
                </a:solidFill>
                <a:effectLst/>
                <a:uLnTx/>
                <a:uFillTx/>
                <a:latin typeface="Segoe UI"/>
                <a:ea typeface="+mn-ea"/>
                <a:cs typeface="Segoe UI"/>
              </a:rPr>
              <a:t>2</a:t>
            </a:r>
            <a:endParaRPr kumimoji="0" lang="en-US" sz="1050" b="0" i="0" u="none" strike="noStrike" kern="1200" cap="none" spc="0" normalizeH="0" baseline="0" noProof="0" dirty="0">
              <a:ln>
                <a:noFill/>
              </a:ln>
              <a:solidFill>
                <a:prstClr val="black"/>
              </a:solidFill>
              <a:effectLst/>
              <a:uLnTx/>
              <a:uFillTx/>
              <a:latin typeface="Segoe UI"/>
              <a:ea typeface="+mn-ea"/>
              <a:cs typeface="Segoe UI"/>
            </a:endParaRPr>
          </a:p>
        </p:txBody>
      </p:sp>
      <p:sp>
        <p:nvSpPr>
          <p:cNvPr id="3" name="Slide Number Placeholder 2">
            <a:extLst>
              <a:ext uri="{FF2B5EF4-FFF2-40B4-BE49-F238E27FC236}">
                <a16:creationId xmlns:a16="http://schemas.microsoft.com/office/drawing/2014/main" id="{63AE7D3E-520B-43DD-9237-8A0EDF3B83CF}"/>
              </a:ext>
            </a:extLst>
          </p:cNvPr>
          <p:cNvSpPr>
            <a:spLocks noGrp="1"/>
          </p:cNvSpPr>
          <p:nvPr>
            <p:ph type="sldNum" sz="quarter" idx="4"/>
          </p:nvPr>
        </p:nvSpPr>
        <p:spPr/>
        <p:txBody>
          <a:bodyPr/>
          <a:lstStyle/>
          <a:p>
            <a:fld id="{5D2F3693-3E64-EA49-9E40-0333868C2033}" type="slidenum">
              <a:rPr lang="en-US" smtClean="0"/>
              <a:pPr/>
              <a:t>94</a:t>
            </a:fld>
            <a:r>
              <a:rPr lang="en-US" dirty="0"/>
              <a:t> of 108</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Content Placeholder 26">
            <a:extLst>
              <a:ext uri="{FF2B5EF4-FFF2-40B4-BE49-F238E27FC236}">
                <a16:creationId xmlns:a16="http://schemas.microsoft.com/office/drawing/2014/main" id="{87132743-406A-4B28-BB3A-43C1746BF511}"/>
              </a:ext>
            </a:extLst>
          </p:cNvPr>
          <p:cNvSpPr>
            <a:spLocks noGrp="1"/>
          </p:cNvSpPr>
          <p:nvPr>
            <p:ph idx="1"/>
          </p:nvPr>
        </p:nvSpPr>
        <p:spPr/>
        <p:txBody>
          <a:bodyPr/>
          <a:lstStyle/>
          <a:p>
            <a:pPr>
              <a:spcAft>
                <a:spcPts val="300"/>
              </a:spcAft>
            </a:pPr>
            <a:r>
              <a:rPr lang="en-US" dirty="0"/>
              <a:t>Section 17 of the FINTEPLA PI is the patient counseling information. It explains that physicians should advise </a:t>
            </a:r>
            <a:br>
              <a:rPr lang="en-US" dirty="0"/>
            </a:br>
            <a:r>
              <a:rPr lang="en-US" dirty="0"/>
              <a:t>the patient to read the FDA-approved patient labeling. </a:t>
            </a:r>
            <a:br>
              <a:rPr lang="en-US" dirty="0"/>
            </a:br>
            <a:r>
              <a:rPr lang="en-US" dirty="0"/>
              <a:t>It also provides guidance on:</a:t>
            </a:r>
          </a:p>
          <a:p>
            <a:pPr lvl="1"/>
            <a:r>
              <a:rPr lang="en-US" dirty="0"/>
              <a:t>FINTEPLA administration</a:t>
            </a:r>
          </a:p>
          <a:p>
            <a:pPr lvl="1"/>
            <a:r>
              <a:rPr lang="en-US" dirty="0"/>
              <a:t>Monitoring of valvular heart disease and pulmonary arterial hypertension</a:t>
            </a:r>
          </a:p>
          <a:p>
            <a:pPr lvl="1"/>
            <a:r>
              <a:rPr lang="en-US" dirty="0"/>
              <a:t>The FINTEPLA REMS Program</a:t>
            </a:r>
          </a:p>
          <a:p>
            <a:pPr lvl="1"/>
            <a:r>
              <a:rPr lang="en-US" dirty="0"/>
              <a:t>Potential decreased appetite and decreased weight</a:t>
            </a:r>
          </a:p>
          <a:p>
            <a:pPr lvl="1"/>
            <a:r>
              <a:rPr lang="en-US" dirty="0"/>
              <a:t>Possible somnolence, sedation, and lethargy</a:t>
            </a:r>
          </a:p>
          <a:p>
            <a:pPr lvl="1"/>
            <a:r>
              <a:rPr lang="en-US" dirty="0"/>
              <a:t>Risk for suicidal thinking and behavior</a:t>
            </a:r>
          </a:p>
          <a:p>
            <a:endParaRPr lang="en-US" dirty="0"/>
          </a:p>
          <a:p>
            <a:endParaRPr lang="en-US" dirty="0"/>
          </a:p>
        </p:txBody>
      </p:sp>
      <p:pic>
        <p:nvPicPr>
          <p:cNvPr id="35" name="Picture Placeholder 34">
            <a:extLst>
              <a:ext uri="{FF2B5EF4-FFF2-40B4-BE49-F238E27FC236}">
                <a16:creationId xmlns:a16="http://schemas.microsoft.com/office/drawing/2014/main" id="{1440B27B-A6DF-4AFE-BF63-25F0DC1BFB01}"/>
              </a:ext>
            </a:extLst>
          </p:cNvPr>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352" r="352"/>
          <a:stretch/>
        </p:blipFill>
        <p:spPr>
          <a:xfrm>
            <a:off x="311426" y="470450"/>
            <a:ext cx="4416552" cy="5756108"/>
          </a:xfrm>
        </p:spPr>
      </p:pic>
      <p:sp>
        <p:nvSpPr>
          <p:cNvPr id="41" name="Green Box">
            <a:extLst>
              <a:ext uri="{FF2B5EF4-FFF2-40B4-BE49-F238E27FC236}">
                <a16:creationId xmlns:a16="http://schemas.microsoft.com/office/drawing/2014/main" id="{056CD828-A0A5-45A2-90E9-0AFC9A5D7DEF}"/>
              </a:ext>
            </a:extLst>
          </p:cNvPr>
          <p:cNvSpPr txBox="1"/>
          <p:nvPr/>
        </p:nvSpPr>
        <p:spPr>
          <a:xfrm>
            <a:off x="727644" y="961716"/>
            <a:ext cx="3556121" cy="4959250"/>
          </a:xfrm>
          <a:prstGeom prst="rect">
            <a:avLst/>
          </a:prstGeom>
          <a:noFill/>
          <a:ln w="25400">
            <a:solidFill>
              <a:srgbClr val="4B8B2B"/>
            </a:solidFill>
          </a:ln>
        </p:spPr>
        <p:txBody>
          <a:bodyPr vert="horz" wrap="square" lIns="0" tIns="40640" rIns="0" bIns="0" rtlCol="0">
            <a:noAutofit/>
          </a:bodyPr>
          <a:lstStyle/>
          <a:p>
            <a:pPr>
              <a:lnSpc>
                <a:spcPct val="100000"/>
              </a:lnSpc>
              <a:spcBef>
                <a:spcPts val="320"/>
              </a:spcBef>
            </a:pPr>
            <a:endParaRPr sz="1050" dirty="0">
              <a:latin typeface="Segoe UI"/>
              <a:cs typeface="Segoe UI"/>
            </a:endParaRPr>
          </a:p>
        </p:txBody>
      </p:sp>
      <p:sp>
        <p:nvSpPr>
          <p:cNvPr id="42" name="#1">
            <a:extLst>
              <a:ext uri="{FF2B5EF4-FFF2-40B4-BE49-F238E27FC236}">
                <a16:creationId xmlns:a16="http://schemas.microsoft.com/office/drawing/2014/main" id="{A765460F-98BC-4F16-BAF9-62441C4937EC}"/>
              </a:ext>
            </a:extLst>
          </p:cNvPr>
          <p:cNvSpPr/>
          <p:nvPr/>
        </p:nvSpPr>
        <p:spPr>
          <a:xfrm>
            <a:off x="588222" y="1001200"/>
            <a:ext cx="257810" cy="257810"/>
          </a:xfrm>
          <a:custGeom>
            <a:avLst/>
            <a:gdLst/>
            <a:ahLst/>
            <a:cxnLst/>
            <a:rect l="l" t="t" r="r" b="b"/>
            <a:pathLst>
              <a:path w="257810" h="257809">
                <a:moveTo>
                  <a:pt x="128778" y="0"/>
                </a:moveTo>
                <a:lnTo>
                  <a:pt x="78652" y="10120"/>
                </a:lnTo>
                <a:lnTo>
                  <a:pt x="37719" y="37718"/>
                </a:lnTo>
                <a:lnTo>
                  <a:pt x="10120" y="78652"/>
                </a:lnTo>
                <a:lnTo>
                  <a:pt x="0" y="128777"/>
                </a:lnTo>
                <a:lnTo>
                  <a:pt x="10120" y="178903"/>
                </a:lnTo>
                <a:lnTo>
                  <a:pt x="37719" y="219836"/>
                </a:lnTo>
                <a:lnTo>
                  <a:pt x="78652" y="247435"/>
                </a:lnTo>
                <a:lnTo>
                  <a:pt x="128778" y="257555"/>
                </a:lnTo>
                <a:lnTo>
                  <a:pt x="178903" y="247435"/>
                </a:lnTo>
                <a:lnTo>
                  <a:pt x="219837" y="219836"/>
                </a:lnTo>
                <a:lnTo>
                  <a:pt x="247435" y="178903"/>
                </a:lnTo>
                <a:lnTo>
                  <a:pt x="257556" y="128777"/>
                </a:lnTo>
                <a:lnTo>
                  <a:pt x="247435" y="78652"/>
                </a:lnTo>
                <a:lnTo>
                  <a:pt x="219836" y="37718"/>
                </a:lnTo>
                <a:lnTo>
                  <a:pt x="178903" y="10120"/>
                </a:lnTo>
                <a:lnTo>
                  <a:pt x="128778" y="0"/>
                </a:lnTo>
                <a:close/>
              </a:path>
            </a:pathLst>
          </a:custGeom>
          <a:solidFill>
            <a:srgbClr val="4B8B2B"/>
          </a:solidFill>
        </p:spPr>
        <p:txBody>
          <a:bodyPr wrap="square" lIns="0" tIns="0" rIns="0" bIns="0" rtlCol="0" anchor="ctr"/>
          <a:lstStyle/>
          <a:p>
            <a:pPr marL="12700" marR="0" lvl="0" indent="0" algn="ctr" defTabSz="914400" rtl="0" eaLnBrk="1" fontAlgn="auto" latinLnBrk="0" hangingPunct="1">
              <a:lnSpc>
                <a:spcPct val="100000"/>
              </a:lnSpc>
              <a:spcBef>
                <a:spcPts val="105"/>
              </a:spcBef>
              <a:spcAft>
                <a:spcPts val="0"/>
              </a:spcAft>
              <a:buClrTx/>
              <a:buSzTx/>
              <a:buFontTx/>
              <a:buNone/>
              <a:tabLst/>
              <a:defRPr/>
            </a:pPr>
            <a:r>
              <a:rPr kumimoji="0" lang="en-US" sz="1050" b="1" i="0" u="none" strike="noStrike" kern="1200" cap="none" spc="0" normalizeH="0" baseline="0" noProof="0" dirty="0">
                <a:ln>
                  <a:noFill/>
                </a:ln>
                <a:solidFill>
                  <a:srgbClr val="FFFFFF"/>
                </a:solidFill>
                <a:effectLst/>
                <a:uLnTx/>
                <a:uFillTx/>
                <a:latin typeface="Segoe UI"/>
                <a:ea typeface="+mn-ea"/>
                <a:cs typeface="Segoe UI"/>
              </a:rPr>
              <a:t>1</a:t>
            </a:r>
            <a:endParaRPr kumimoji="0" lang="en-US" sz="1050" b="0" i="0" u="none" strike="noStrike" kern="1200" cap="none" spc="0" normalizeH="0" baseline="0" noProof="0" dirty="0">
              <a:ln>
                <a:noFill/>
              </a:ln>
              <a:solidFill>
                <a:prstClr val="black"/>
              </a:solidFill>
              <a:effectLst/>
              <a:uLnTx/>
              <a:uFillTx/>
              <a:latin typeface="Segoe UI"/>
              <a:ea typeface="+mn-ea"/>
              <a:cs typeface="Segoe UI"/>
            </a:endParaRPr>
          </a:p>
        </p:txBody>
      </p:sp>
      <p:sp>
        <p:nvSpPr>
          <p:cNvPr id="3" name="Slide Number Placeholder 2">
            <a:extLst>
              <a:ext uri="{FF2B5EF4-FFF2-40B4-BE49-F238E27FC236}">
                <a16:creationId xmlns:a16="http://schemas.microsoft.com/office/drawing/2014/main" id="{CF782E0B-CAB5-4F95-84AC-FFE27C827CBE}"/>
              </a:ext>
            </a:extLst>
          </p:cNvPr>
          <p:cNvSpPr>
            <a:spLocks noGrp="1"/>
          </p:cNvSpPr>
          <p:nvPr>
            <p:ph type="sldNum" sz="quarter" idx="4"/>
          </p:nvPr>
        </p:nvSpPr>
        <p:spPr/>
        <p:txBody>
          <a:bodyPr/>
          <a:lstStyle/>
          <a:p>
            <a:fld id="{5D2F3693-3E64-EA49-9E40-0333868C2033}" type="slidenum">
              <a:rPr lang="en-US" smtClean="0"/>
              <a:pPr/>
              <a:t>95</a:t>
            </a:fld>
            <a:r>
              <a:rPr lang="en-US" dirty="0"/>
              <a:t> of 108</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Content Placeholder 26">
            <a:extLst>
              <a:ext uri="{FF2B5EF4-FFF2-40B4-BE49-F238E27FC236}">
                <a16:creationId xmlns:a16="http://schemas.microsoft.com/office/drawing/2014/main" id="{1F974C42-994B-456E-8BA5-3924F64E5A21}"/>
              </a:ext>
            </a:extLst>
          </p:cNvPr>
          <p:cNvSpPr>
            <a:spLocks noGrp="1"/>
          </p:cNvSpPr>
          <p:nvPr>
            <p:ph idx="1"/>
          </p:nvPr>
        </p:nvSpPr>
        <p:spPr/>
        <p:txBody>
          <a:bodyPr/>
          <a:lstStyle/>
          <a:p>
            <a:pPr>
              <a:spcAft>
                <a:spcPts val="300"/>
              </a:spcAft>
            </a:pPr>
            <a:r>
              <a:rPr lang="en-US" dirty="0"/>
              <a:t>Section 17 continues onto the next page of the </a:t>
            </a:r>
            <a:br>
              <a:rPr lang="en-US" dirty="0"/>
            </a:br>
            <a:r>
              <a:rPr lang="en-US" dirty="0"/>
              <a:t>FINTEPLA PI and provides further guidance on:</a:t>
            </a:r>
          </a:p>
          <a:p>
            <a:pPr lvl="1"/>
            <a:r>
              <a:rPr lang="en-US" dirty="0"/>
              <a:t>Potential for increased seizure frequency and status epilepticus when AEDs are withdrawn</a:t>
            </a:r>
          </a:p>
          <a:p>
            <a:pPr lvl="1"/>
            <a:r>
              <a:rPr lang="en-US" dirty="0"/>
              <a:t>Risk for serotonin syndrome</a:t>
            </a:r>
          </a:p>
          <a:p>
            <a:pPr lvl="1"/>
            <a:r>
              <a:rPr lang="en-US" dirty="0"/>
              <a:t>Potential for increase in blood pressure</a:t>
            </a:r>
          </a:p>
          <a:p>
            <a:pPr lvl="1">
              <a:spcAft>
                <a:spcPts val="600"/>
              </a:spcAft>
            </a:pPr>
            <a:r>
              <a:rPr lang="en-US" dirty="0"/>
              <a:t>Potential for glaucoma</a:t>
            </a:r>
          </a:p>
          <a:p>
            <a:r>
              <a:rPr lang="en-US" dirty="0"/>
              <a:t>This section also provides guidance if a patient becomes pregnant or intends to become pregnant during FINTEPLA therapy. It also discusses the NAAED Pregnancy Registry.</a:t>
            </a:r>
          </a:p>
        </p:txBody>
      </p:sp>
      <p:pic>
        <p:nvPicPr>
          <p:cNvPr id="35" name="Picture Placeholder 34">
            <a:extLst>
              <a:ext uri="{FF2B5EF4-FFF2-40B4-BE49-F238E27FC236}">
                <a16:creationId xmlns:a16="http://schemas.microsoft.com/office/drawing/2014/main" id="{E125ADBF-C2C1-442E-8C7A-7B7CD5570B27}"/>
              </a:ext>
            </a:extLst>
          </p:cNvPr>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352" r="352"/>
          <a:stretch/>
        </p:blipFill>
        <p:spPr>
          <a:xfrm>
            <a:off x="311426" y="470450"/>
            <a:ext cx="4416552" cy="5756108"/>
          </a:xfrm>
        </p:spPr>
      </p:pic>
      <p:sp>
        <p:nvSpPr>
          <p:cNvPr id="42" name="Green Box">
            <a:extLst>
              <a:ext uri="{FF2B5EF4-FFF2-40B4-BE49-F238E27FC236}">
                <a16:creationId xmlns:a16="http://schemas.microsoft.com/office/drawing/2014/main" id="{CF1E45FB-EAAE-4B56-8174-FE2011858D8D}"/>
              </a:ext>
            </a:extLst>
          </p:cNvPr>
          <p:cNvSpPr txBox="1"/>
          <p:nvPr/>
        </p:nvSpPr>
        <p:spPr>
          <a:xfrm>
            <a:off x="727644" y="964667"/>
            <a:ext cx="3556121" cy="2357956"/>
          </a:xfrm>
          <a:prstGeom prst="rect">
            <a:avLst/>
          </a:prstGeom>
          <a:noFill/>
          <a:ln w="25400">
            <a:solidFill>
              <a:srgbClr val="4B8B2B"/>
            </a:solidFill>
          </a:ln>
        </p:spPr>
        <p:txBody>
          <a:bodyPr vert="horz" wrap="square" lIns="0" tIns="40640" rIns="0" bIns="0" rtlCol="0">
            <a:noAutofit/>
          </a:bodyPr>
          <a:lstStyle/>
          <a:p>
            <a:pPr>
              <a:lnSpc>
                <a:spcPct val="100000"/>
              </a:lnSpc>
              <a:spcBef>
                <a:spcPts val="320"/>
              </a:spcBef>
            </a:pPr>
            <a:endParaRPr sz="1050" dirty="0">
              <a:latin typeface="Segoe UI"/>
              <a:cs typeface="Segoe UI"/>
            </a:endParaRPr>
          </a:p>
        </p:txBody>
      </p:sp>
      <p:sp>
        <p:nvSpPr>
          <p:cNvPr id="43" name="#1">
            <a:extLst>
              <a:ext uri="{FF2B5EF4-FFF2-40B4-BE49-F238E27FC236}">
                <a16:creationId xmlns:a16="http://schemas.microsoft.com/office/drawing/2014/main" id="{627A95CC-A4F5-4141-9D26-CF81CCA39817}"/>
              </a:ext>
            </a:extLst>
          </p:cNvPr>
          <p:cNvSpPr/>
          <p:nvPr/>
        </p:nvSpPr>
        <p:spPr>
          <a:xfrm>
            <a:off x="588222" y="1004150"/>
            <a:ext cx="257810" cy="257810"/>
          </a:xfrm>
          <a:custGeom>
            <a:avLst/>
            <a:gdLst/>
            <a:ahLst/>
            <a:cxnLst/>
            <a:rect l="l" t="t" r="r" b="b"/>
            <a:pathLst>
              <a:path w="257810" h="257809">
                <a:moveTo>
                  <a:pt x="128778" y="0"/>
                </a:moveTo>
                <a:lnTo>
                  <a:pt x="78652" y="10120"/>
                </a:lnTo>
                <a:lnTo>
                  <a:pt x="37719" y="37718"/>
                </a:lnTo>
                <a:lnTo>
                  <a:pt x="10120" y="78652"/>
                </a:lnTo>
                <a:lnTo>
                  <a:pt x="0" y="128777"/>
                </a:lnTo>
                <a:lnTo>
                  <a:pt x="10120" y="178903"/>
                </a:lnTo>
                <a:lnTo>
                  <a:pt x="37719" y="219836"/>
                </a:lnTo>
                <a:lnTo>
                  <a:pt x="78652" y="247435"/>
                </a:lnTo>
                <a:lnTo>
                  <a:pt x="128778" y="257555"/>
                </a:lnTo>
                <a:lnTo>
                  <a:pt x="178903" y="247435"/>
                </a:lnTo>
                <a:lnTo>
                  <a:pt x="219837" y="219836"/>
                </a:lnTo>
                <a:lnTo>
                  <a:pt x="247435" y="178903"/>
                </a:lnTo>
                <a:lnTo>
                  <a:pt x="257556" y="128777"/>
                </a:lnTo>
                <a:lnTo>
                  <a:pt x="247435" y="78652"/>
                </a:lnTo>
                <a:lnTo>
                  <a:pt x="219836" y="37718"/>
                </a:lnTo>
                <a:lnTo>
                  <a:pt x="178903" y="10120"/>
                </a:lnTo>
                <a:lnTo>
                  <a:pt x="128778" y="0"/>
                </a:lnTo>
                <a:close/>
              </a:path>
            </a:pathLst>
          </a:custGeom>
          <a:solidFill>
            <a:srgbClr val="4B8B2B"/>
          </a:solidFill>
        </p:spPr>
        <p:txBody>
          <a:bodyPr wrap="square" lIns="0" tIns="0" rIns="0" bIns="0" rtlCol="0" anchor="ctr"/>
          <a:lstStyle/>
          <a:p>
            <a:pPr marL="12700" marR="0" lvl="0" indent="0" algn="ctr" defTabSz="914400" rtl="0" eaLnBrk="1" fontAlgn="auto" latinLnBrk="0" hangingPunct="1">
              <a:lnSpc>
                <a:spcPct val="100000"/>
              </a:lnSpc>
              <a:spcBef>
                <a:spcPts val="105"/>
              </a:spcBef>
              <a:spcAft>
                <a:spcPts val="0"/>
              </a:spcAft>
              <a:buClrTx/>
              <a:buSzTx/>
              <a:buFontTx/>
              <a:buNone/>
              <a:tabLst/>
              <a:defRPr/>
            </a:pPr>
            <a:r>
              <a:rPr kumimoji="0" lang="en-US" sz="1050" b="1" i="0" u="none" strike="noStrike" kern="1200" cap="none" spc="0" normalizeH="0" baseline="0" noProof="0" dirty="0">
                <a:ln>
                  <a:noFill/>
                </a:ln>
                <a:solidFill>
                  <a:srgbClr val="FFFFFF"/>
                </a:solidFill>
                <a:effectLst/>
                <a:uLnTx/>
                <a:uFillTx/>
                <a:latin typeface="Segoe UI"/>
                <a:ea typeface="+mn-ea"/>
                <a:cs typeface="Segoe UI"/>
              </a:rPr>
              <a:t>1</a:t>
            </a:r>
            <a:endParaRPr kumimoji="0" lang="en-US" sz="1050" b="0" i="0" u="none" strike="noStrike" kern="1200" cap="none" spc="0" normalizeH="0" baseline="0" noProof="0" dirty="0">
              <a:ln>
                <a:noFill/>
              </a:ln>
              <a:solidFill>
                <a:prstClr val="black"/>
              </a:solidFill>
              <a:effectLst/>
              <a:uLnTx/>
              <a:uFillTx/>
              <a:latin typeface="Segoe UI"/>
              <a:ea typeface="+mn-ea"/>
              <a:cs typeface="Segoe UI"/>
            </a:endParaRPr>
          </a:p>
        </p:txBody>
      </p:sp>
      <p:sp>
        <p:nvSpPr>
          <p:cNvPr id="3" name="Slide Number Placeholder 2">
            <a:extLst>
              <a:ext uri="{FF2B5EF4-FFF2-40B4-BE49-F238E27FC236}">
                <a16:creationId xmlns:a16="http://schemas.microsoft.com/office/drawing/2014/main" id="{D389283A-57C8-416B-A77A-FE7AA39B8B61}"/>
              </a:ext>
            </a:extLst>
          </p:cNvPr>
          <p:cNvSpPr>
            <a:spLocks noGrp="1"/>
          </p:cNvSpPr>
          <p:nvPr>
            <p:ph type="sldNum" sz="quarter" idx="4"/>
          </p:nvPr>
        </p:nvSpPr>
        <p:spPr/>
        <p:txBody>
          <a:bodyPr/>
          <a:lstStyle/>
          <a:p>
            <a:fld id="{5D2F3693-3E64-EA49-9E40-0333868C2033}" type="slidenum">
              <a:rPr lang="en-US" smtClean="0"/>
              <a:pPr/>
              <a:t>96</a:t>
            </a:fld>
            <a:r>
              <a:rPr lang="en-US" dirty="0"/>
              <a:t> of 108</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28">
            <a:extLst>
              <a:ext uri="{FF2B5EF4-FFF2-40B4-BE49-F238E27FC236}">
                <a16:creationId xmlns:a16="http://schemas.microsoft.com/office/drawing/2014/main" id="{89B79FCD-718B-46D1-BBD8-643896B18C3E}"/>
              </a:ext>
            </a:extLst>
          </p:cNvPr>
          <p:cNvSpPr>
            <a:spLocks noGrp="1"/>
          </p:cNvSpPr>
          <p:nvPr>
            <p:ph type="title"/>
          </p:nvPr>
        </p:nvSpPr>
        <p:spPr/>
        <p:txBody>
          <a:bodyPr/>
          <a:lstStyle/>
          <a:p>
            <a:r>
              <a:rPr lang="en-US" dirty="0"/>
              <a:t>Take Home Points</a:t>
            </a:r>
          </a:p>
        </p:txBody>
      </p:sp>
      <p:sp>
        <p:nvSpPr>
          <p:cNvPr id="30" name="Content Placeholder 29">
            <a:extLst>
              <a:ext uri="{FF2B5EF4-FFF2-40B4-BE49-F238E27FC236}">
                <a16:creationId xmlns:a16="http://schemas.microsoft.com/office/drawing/2014/main" id="{3721C99F-332F-4E74-AAF1-6C17B676C8BE}"/>
              </a:ext>
            </a:extLst>
          </p:cNvPr>
          <p:cNvSpPr>
            <a:spLocks noGrp="1"/>
          </p:cNvSpPr>
          <p:nvPr>
            <p:ph idx="1"/>
          </p:nvPr>
        </p:nvSpPr>
        <p:spPr/>
        <p:txBody>
          <a:bodyPr>
            <a:noAutofit/>
          </a:bodyPr>
          <a:lstStyle/>
          <a:p>
            <a:r>
              <a:rPr lang="en-US" dirty="0"/>
              <a:t>FINTEPLA oral solution is a clear, colorless, cherry flavored liquid</a:t>
            </a:r>
          </a:p>
          <a:p>
            <a:r>
              <a:rPr lang="en-US" dirty="0"/>
              <a:t>FINTEPLA contains 2.2 mg/mL fenfluramine</a:t>
            </a:r>
          </a:p>
          <a:p>
            <a:r>
              <a:rPr lang="en-US" dirty="0"/>
              <a:t>FINTEPLA is supplied in a white, plastic bottle with a child-resistant closure</a:t>
            </a:r>
          </a:p>
          <a:p>
            <a:r>
              <a:rPr lang="en-US" dirty="0"/>
              <a:t>A press-in bottle adaptor will be inserted by the pharmacist before FINTEPLA is dispensed</a:t>
            </a:r>
          </a:p>
          <a:p>
            <a:r>
              <a:rPr lang="en-US" dirty="0"/>
              <a:t>3 mL or 6 mL calibrated oral dosing syringes will be provided</a:t>
            </a:r>
          </a:p>
          <a:p>
            <a:r>
              <a:rPr lang="en-US" dirty="0"/>
              <a:t>FINTEPLA should be stored at room temperature between 20</a:t>
            </a:r>
            <a:r>
              <a:rPr lang="en-US" baseline="30000" dirty="0"/>
              <a:t>o</a:t>
            </a:r>
            <a:r>
              <a:rPr lang="en-US" dirty="0"/>
              <a:t>C to 25</a:t>
            </a:r>
            <a:r>
              <a:rPr lang="en-US" baseline="30000" dirty="0"/>
              <a:t>o</a:t>
            </a:r>
            <a:r>
              <a:rPr lang="en-US" dirty="0"/>
              <a:t>C (68</a:t>
            </a:r>
            <a:r>
              <a:rPr lang="en-US" baseline="30000" dirty="0"/>
              <a:t>o</a:t>
            </a:r>
            <a:r>
              <a:rPr lang="en-US" dirty="0"/>
              <a:t>F to 77</a:t>
            </a:r>
            <a:r>
              <a:rPr lang="en-US" baseline="30000" dirty="0"/>
              <a:t>o</a:t>
            </a:r>
            <a:r>
              <a:rPr lang="en-US" dirty="0"/>
              <a:t>F); excursions are permitted between 15</a:t>
            </a:r>
            <a:r>
              <a:rPr lang="en-US" baseline="30000" dirty="0"/>
              <a:t>o</a:t>
            </a:r>
            <a:r>
              <a:rPr lang="en-US" dirty="0"/>
              <a:t>C to 30</a:t>
            </a:r>
            <a:r>
              <a:rPr lang="en-US" baseline="30000" dirty="0"/>
              <a:t>o</a:t>
            </a:r>
            <a:r>
              <a:rPr lang="en-US" dirty="0"/>
              <a:t>C (59</a:t>
            </a:r>
            <a:r>
              <a:rPr lang="en-US" baseline="30000" dirty="0"/>
              <a:t>o</a:t>
            </a:r>
            <a:r>
              <a:rPr lang="en-US" dirty="0"/>
              <a:t>F to 86</a:t>
            </a:r>
            <a:r>
              <a:rPr lang="en-US" baseline="30000" dirty="0"/>
              <a:t>o</a:t>
            </a:r>
            <a:r>
              <a:rPr lang="en-US" dirty="0"/>
              <a:t>F)</a:t>
            </a:r>
          </a:p>
          <a:p>
            <a:r>
              <a:rPr lang="en-US" dirty="0"/>
              <a:t>FINTEPLA should not be refrigerated or frozen</a:t>
            </a:r>
          </a:p>
          <a:p>
            <a:r>
              <a:rPr lang="en-US" dirty="0"/>
              <a:t>FINTEPLA should be discarded if there is any unused portion 3 months after first opening the bottle or the "Discard After” date on the bottle has been reached, whichever is sooner</a:t>
            </a:r>
          </a:p>
          <a:p>
            <a:r>
              <a:rPr lang="en-US" dirty="0"/>
              <a:t>The patient counseling information explains that physicians should advise the patient to read the FDA-approved patient labeling; </a:t>
            </a:r>
            <a:br>
              <a:rPr lang="en-US" dirty="0"/>
            </a:br>
            <a:r>
              <a:rPr lang="en-US" dirty="0"/>
              <a:t>it also provides guidance on:</a:t>
            </a:r>
          </a:p>
          <a:p>
            <a:pPr lvl="1"/>
            <a:r>
              <a:rPr lang="en-US" dirty="0"/>
              <a:t>FINTEPLA administration</a:t>
            </a:r>
          </a:p>
          <a:p>
            <a:pPr lvl="1"/>
            <a:r>
              <a:rPr lang="en-US" dirty="0"/>
              <a:t>Monitoring of valvular heart disease and pulmonary </a:t>
            </a:r>
            <a:br>
              <a:rPr lang="en-US" dirty="0"/>
            </a:br>
            <a:r>
              <a:rPr lang="en-US" dirty="0"/>
              <a:t>arterial hypertension</a:t>
            </a:r>
          </a:p>
          <a:p>
            <a:pPr lvl="1"/>
            <a:r>
              <a:rPr lang="en-US" dirty="0"/>
              <a:t>The FINTEPLA REMS Program</a:t>
            </a:r>
          </a:p>
          <a:p>
            <a:pPr lvl="1"/>
            <a:r>
              <a:rPr lang="en-US" dirty="0"/>
              <a:t>Potential decreased appetite and decreased weight</a:t>
            </a:r>
          </a:p>
          <a:p>
            <a:pPr lvl="1"/>
            <a:r>
              <a:rPr lang="en-US" dirty="0"/>
              <a:t>Possible somnolence, sedation, and lethargy</a:t>
            </a:r>
          </a:p>
        </p:txBody>
      </p:sp>
      <p:sp>
        <p:nvSpPr>
          <p:cNvPr id="32" name="TextBox 31">
            <a:extLst>
              <a:ext uri="{FF2B5EF4-FFF2-40B4-BE49-F238E27FC236}">
                <a16:creationId xmlns:a16="http://schemas.microsoft.com/office/drawing/2014/main" id="{1C7DCE09-4449-4F64-A2A0-EC024B05951C}"/>
              </a:ext>
            </a:extLst>
          </p:cNvPr>
          <p:cNvSpPr txBox="1"/>
          <p:nvPr/>
        </p:nvSpPr>
        <p:spPr>
          <a:xfrm>
            <a:off x="4572001" y="4155572"/>
            <a:ext cx="4089400" cy="1597873"/>
          </a:xfrm>
          <a:prstGeom prst="rect">
            <a:avLst/>
          </a:prstGeom>
          <a:noFill/>
        </p:spPr>
        <p:txBody>
          <a:bodyPr wrap="square">
            <a:spAutoFit/>
          </a:bodyPr>
          <a:lstStyle/>
          <a:p>
            <a:pPr marL="293688" marR="0" lvl="1" indent="-173038" algn="l" defTabSz="914400" rtl="0" eaLnBrk="1" fontAlgn="auto" latinLnBrk="0" hangingPunct="1">
              <a:lnSpc>
                <a:spcPct val="100000"/>
              </a:lnSpc>
              <a:spcBef>
                <a:spcPts val="500"/>
              </a:spcBef>
              <a:spcAft>
                <a:spcPts val="0"/>
              </a:spcAft>
              <a:buClr>
                <a:srgbClr val="4C8C2B"/>
              </a:buClr>
              <a:buSzTx/>
              <a:buFont typeface="System Font Regular"/>
              <a:buChar char="–"/>
              <a:tabLst/>
              <a:defRPr/>
            </a:pPr>
            <a:r>
              <a:rPr kumimoji="0" lang="en-US" sz="1100" b="0" i="0" u="none" strike="noStrike" kern="120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rPr>
              <a:t>Risk for suicidal thinking and behavior</a:t>
            </a:r>
          </a:p>
          <a:p>
            <a:pPr marL="293688" marR="0" lvl="1" indent="-173038" algn="l" defTabSz="914400" rtl="0" eaLnBrk="1" fontAlgn="auto" latinLnBrk="0" hangingPunct="1">
              <a:lnSpc>
                <a:spcPct val="100000"/>
              </a:lnSpc>
              <a:spcBef>
                <a:spcPts val="500"/>
              </a:spcBef>
              <a:spcAft>
                <a:spcPts val="0"/>
              </a:spcAft>
              <a:buClr>
                <a:srgbClr val="4C8C2B"/>
              </a:buClr>
              <a:buSzTx/>
              <a:buFont typeface="System Font Regular"/>
              <a:buChar char="–"/>
              <a:tabLst/>
              <a:defRPr/>
            </a:pPr>
            <a:r>
              <a:rPr kumimoji="0" lang="en-US" sz="1100" b="0" i="0" u="none" strike="noStrike" kern="120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rPr>
              <a:t>Potential for increased seizure frequency and status epilepticus when AEDs are withdrawn</a:t>
            </a:r>
          </a:p>
          <a:p>
            <a:pPr marL="293688" marR="0" lvl="1" indent="-173038" algn="l" defTabSz="914400" rtl="0" eaLnBrk="1" fontAlgn="auto" latinLnBrk="0" hangingPunct="1">
              <a:lnSpc>
                <a:spcPct val="100000"/>
              </a:lnSpc>
              <a:spcBef>
                <a:spcPts val="500"/>
              </a:spcBef>
              <a:spcAft>
                <a:spcPts val="0"/>
              </a:spcAft>
              <a:buClr>
                <a:srgbClr val="4C8C2B"/>
              </a:buClr>
              <a:buSzTx/>
              <a:buFont typeface="System Font Regular"/>
              <a:buChar char="–"/>
              <a:tabLst/>
              <a:defRPr/>
            </a:pPr>
            <a:r>
              <a:rPr kumimoji="0" lang="en-US" sz="1100" b="0" i="0" u="none" strike="noStrike" kern="120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rPr>
              <a:t>Risk for serotonin syndrome</a:t>
            </a:r>
          </a:p>
          <a:p>
            <a:pPr marL="293688" marR="0" lvl="1" indent="-173038" algn="l" defTabSz="914400" rtl="0" eaLnBrk="1" fontAlgn="auto" latinLnBrk="0" hangingPunct="1">
              <a:lnSpc>
                <a:spcPct val="100000"/>
              </a:lnSpc>
              <a:spcBef>
                <a:spcPts val="500"/>
              </a:spcBef>
              <a:spcAft>
                <a:spcPts val="0"/>
              </a:spcAft>
              <a:buClr>
                <a:srgbClr val="4C8C2B"/>
              </a:buClr>
              <a:buSzTx/>
              <a:buFont typeface="System Font Regular"/>
              <a:buChar char="–"/>
              <a:tabLst/>
              <a:defRPr/>
            </a:pPr>
            <a:r>
              <a:rPr kumimoji="0" lang="en-US" sz="1100" b="0" i="0" u="none" strike="noStrike" kern="120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rPr>
              <a:t>Potential for increase in blood pressure</a:t>
            </a:r>
          </a:p>
          <a:p>
            <a:pPr marL="293688" marR="0" lvl="1" indent="-173038" algn="l" defTabSz="914400" rtl="0" eaLnBrk="1" fontAlgn="auto" latinLnBrk="0" hangingPunct="1">
              <a:lnSpc>
                <a:spcPct val="100000"/>
              </a:lnSpc>
              <a:spcBef>
                <a:spcPts val="500"/>
              </a:spcBef>
              <a:spcAft>
                <a:spcPts val="0"/>
              </a:spcAft>
              <a:buClr>
                <a:srgbClr val="4C8C2B"/>
              </a:buClr>
              <a:buSzTx/>
              <a:buFont typeface="System Font Regular"/>
              <a:buChar char="–"/>
              <a:tabLst/>
              <a:defRPr/>
            </a:pPr>
            <a:r>
              <a:rPr kumimoji="0" lang="en-US" sz="1100" b="0" i="0" u="none" strike="noStrike" kern="120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rPr>
              <a:t>Potential for glaucoma</a:t>
            </a:r>
          </a:p>
          <a:p>
            <a:pPr marL="293688" marR="0" lvl="1" indent="-173038" algn="l" defTabSz="914400" rtl="0" eaLnBrk="1" fontAlgn="auto" latinLnBrk="0" hangingPunct="1">
              <a:lnSpc>
                <a:spcPct val="100000"/>
              </a:lnSpc>
              <a:spcBef>
                <a:spcPts val="500"/>
              </a:spcBef>
              <a:spcAft>
                <a:spcPts val="0"/>
              </a:spcAft>
              <a:buClr>
                <a:srgbClr val="4C8C2B"/>
              </a:buClr>
              <a:buSzTx/>
              <a:buFont typeface="System Font Regular"/>
              <a:buChar char="–"/>
              <a:tabLst/>
              <a:defRPr/>
            </a:pPr>
            <a:r>
              <a:rPr kumimoji="0" lang="en-US" sz="1100" b="0" i="0" u="none" strike="noStrike" kern="120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rPr>
              <a:t>Pregnancy registry</a:t>
            </a:r>
          </a:p>
        </p:txBody>
      </p:sp>
      <p:sp>
        <p:nvSpPr>
          <p:cNvPr id="3" name="Slide Number Placeholder 2">
            <a:extLst>
              <a:ext uri="{FF2B5EF4-FFF2-40B4-BE49-F238E27FC236}">
                <a16:creationId xmlns:a16="http://schemas.microsoft.com/office/drawing/2014/main" id="{07D4E68A-2BE6-4E1E-BBB5-402DDA7B30AB}"/>
              </a:ext>
            </a:extLst>
          </p:cNvPr>
          <p:cNvSpPr>
            <a:spLocks noGrp="1"/>
          </p:cNvSpPr>
          <p:nvPr>
            <p:ph type="sldNum" sz="quarter" idx="4"/>
          </p:nvPr>
        </p:nvSpPr>
        <p:spPr/>
        <p:txBody>
          <a:bodyPr/>
          <a:lstStyle/>
          <a:p>
            <a:fld id="{5D2F3693-3E64-EA49-9E40-0333868C2033}" type="slidenum">
              <a:rPr lang="en-US" smtClean="0"/>
              <a:pPr/>
              <a:t>97</a:t>
            </a:fld>
            <a:r>
              <a:rPr lang="en-US" dirty="0"/>
              <a:t> of 108</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Content Placeholder 57">
            <a:extLst>
              <a:ext uri="{FF2B5EF4-FFF2-40B4-BE49-F238E27FC236}">
                <a16:creationId xmlns:a16="http://schemas.microsoft.com/office/drawing/2014/main" id="{31BE13AF-CCD8-44B7-9636-16A4A6CDA259}"/>
              </a:ext>
            </a:extLst>
          </p:cNvPr>
          <p:cNvSpPr>
            <a:spLocks noGrp="1"/>
          </p:cNvSpPr>
          <p:nvPr>
            <p:ph idx="1"/>
          </p:nvPr>
        </p:nvSpPr>
        <p:spPr/>
        <p:txBody>
          <a:bodyPr/>
          <a:lstStyle/>
          <a:p>
            <a:r>
              <a:rPr lang="en-US" dirty="0"/>
              <a:t>FINTEPLA oral solution is a clear, colorless, _____________ flavored liquid.</a:t>
            </a:r>
          </a:p>
          <a:p>
            <a:pPr lvl="1"/>
            <a:r>
              <a:rPr lang="en-US" dirty="0"/>
              <a:t>Grape </a:t>
            </a:r>
          </a:p>
          <a:p>
            <a:pPr lvl="1"/>
            <a:r>
              <a:rPr lang="en-US" dirty="0"/>
              <a:t>Cherry </a:t>
            </a:r>
          </a:p>
          <a:p>
            <a:pPr lvl="1"/>
            <a:r>
              <a:rPr lang="en-US" dirty="0"/>
              <a:t>Strawberry </a:t>
            </a:r>
          </a:p>
          <a:p>
            <a:pPr lvl="1"/>
            <a:r>
              <a:rPr lang="en-US" dirty="0"/>
              <a:t>Orange</a:t>
            </a:r>
          </a:p>
        </p:txBody>
      </p:sp>
      <p:sp>
        <p:nvSpPr>
          <p:cNvPr id="57" name="Title 56">
            <a:extLst>
              <a:ext uri="{FF2B5EF4-FFF2-40B4-BE49-F238E27FC236}">
                <a16:creationId xmlns:a16="http://schemas.microsoft.com/office/drawing/2014/main" id="{AC47CBBF-1FF4-44AB-8CD4-33AE6BB0743D}"/>
              </a:ext>
            </a:extLst>
          </p:cNvPr>
          <p:cNvSpPr>
            <a:spLocks noGrp="1"/>
          </p:cNvSpPr>
          <p:nvPr>
            <p:ph type="title"/>
          </p:nvPr>
        </p:nvSpPr>
        <p:spPr/>
        <p:txBody>
          <a:bodyPr/>
          <a:lstStyle/>
          <a:p>
            <a:r>
              <a:rPr lang="en-US" dirty="0"/>
              <a:t>Knowledge Check</a:t>
            </a:r>
          </a:p>
        </p:txBody>
      </p:sp>
      <p:sp>
        <p:nvSpPr>
          <p:cNvPr id="70" name="object 32">
            <a:extLst>
              <a:ext uri="{FF2B5EF4-FFF2-40B4-BE49-F238E27FC236}">
                <a16:creationId xmlns:a16="http://schemas.microsoft.com/office/drawing/2014/main" id="{4995E3B3-7234-4468-A94C-CA2C82A173BC}"/>
              </a:ext>
            </a:extLst>
          </p:cNvPr>
          <p:cNvSpPr txBox="1"/>
          <p:nvPr/>
        </p:nvSpPr>
        <p:spPr>
          <a:xfrm>
            <a:off x="561678" y="2763807"/>
            <a:ext cx="163195" cy="203200"/>
          </a:xfrm>
          <a:prstGeom prst="rect">
            <a:avLst/>
          </a:prstGeom>
        </p:spPr>
        <p:txBody>
          <a:bodyPr vert="horz" wrap="square" lIns="0" tIns="0" rIns="0" bIns="0" rtlCol="0">
            <a:spAutoFit/>
          </a:bodyPr>
          <a:lstStyle/>
          <a:p>
            <a:pPr>
              <a:lnSpc>
                <a:spcPts val="1585"/>
              </a:lnSpc>
            </a:pPr>
            <a:r>
              <a:rPr sz="1450" spc="-10" dirty="0">
                <a:solidFill>
                  <a:srgbClr val="4B8B2B"/>
                </a:solidFill>
                <a:latin typeface="Wingdings"/>
                <a:cs typeface="Wingdings"/>
              </a:rPr>
              <a:t></a:t>
            </a:r>
            <a:endParaRPr sz="1450">
              <a:latin typeface="Wingdings"/>
              <a:cs typeface="Wingdings"/>
            </a:endParaRPr>
          </a:p>
        </p:txBody>
      </p:sp>
      <p:sp>
        <p:nvSpPr>
          <p:cNvPr id="71" name="object 33">
            <a:extLst>
              <a:ext uri="{FF2B5EF4-FFF2-40B4-BE49-F238E27FC236}">
                <a16:creationId xmlns:a16="http://schemas.microsoft.com/office/drawing/2014/main" id="{CA50A656-0416-46F0-A9F6-28E12D404D86}"/>
              </a:ext>
            </a:extLst>
          </p:cNvPr>
          <p:cNvSpPr txBox="1"/>
          <p:nvPr/>
        </p:nvSpPr>
        <p:spPr>
          <a:xfrm>
            <a:off x="561678" y="3281967"/>
            <a:ext cx="163195" cy="203200"/>
          </a:xfrm>
          <a:prstGeom prst="rect">
            <a:avLst/>
          </a:prstGeom>
        </p:spPr>
        <p:txBody>
          <a:bodyPr vert="horz" wrap="square" lIns="0" tIns="0" rIns="0" bIns="0" rtlCol="0">
            <a:spAutoFit/>
          </a:bodyPr>
          <a:lstStyle/>
          <a:p>
            <a:pPr>
              <a:lnSpc>
                <a:spcPts val="1585"/>
              </a:lnSpc>
            </a:pPr>
            <a:r>
              <a:rPr sz="1450" spc="-10" dirty="0">
                <a:solidFill>
                  <a:srgbClr val="4B8B2B"/>
                </a:solidFill>
                <a:latin typeface="Wingdings"/>
                <a:cs typeface="Wingdings"/>
              </a:rPr>
              <a:t></a:t>
            </a:r>
            <a:endParaRPr sz="1450">
              <a:latin typeface="Wingdings"/>
              <a:cs typeface="Wingdings"/>
            </a:endParaRPr>
          </a:p>
        </p:txBody>
      </p:sp>
      <p:sp>
        <p:nvSpPr>
          <p:cNvPr id="72" name="object 34">
            <a:extLst>
              <a:ext uri="{FF2B5EF4-FFF2-40B4-BE49-F238E27FC236}">
                <a16:creationId xmlns:a16="http://schemas.microsoft.com/office/drawing/2014/main" id="{E870EC85-E52E-4741-A231-0C141C584C26}"/>
              </a:ext>
            </a:extLst>
          </p:cNvPr>
          <p:cNvSpPr txBox="1"/>
          <p:nvPr/>
        </p:nvSpPr>
        <p:spPr>
          <a:xfrm>
            <a:off x="561678" y="3800127"/>
            <a:ext cx="163195" cy="203200"/>
          </a:xfrm>
          <a:prstGeom prst="rect">
            <a:avLst/>
          </a:prstGeom>
        </p:spPr>
        <p:txBody>
          <a:bodyPr vert="horz" wrap="square" lIns="0" tIns="0" rIns="0" bIns="0" rtlCol="0">
            <a:spAutoFit/>
          </a:bodyPr>
          <a:lstStyle/>
          <a:p>
            <a:pPr>
              <a:lnSpc>
                <a:spcPts val="1585"/>
              </a:lnSpc>
            </a:pPr>
            <a:r>
              <a:rPr sz="1450" spc="-10" dirty="0">
                <a:solidFill>
                  <a:srgbClr val="4B8B2B"/>
                </a:solidFill>
                <a:latin typeface="Wingdings"/>
                <a:cs typeface="Wingdings"/>
              </a:rPr>
              <a:t></a:t>
            </a:r>
            <a:endParaRPr sz="1450">
              <a:latin typeface="Wingdings"/>
              <a:cs typeface="Wingdings"/>
            </a:endParaRPr>
          </a:p>
        </p:txBody>
      </p:sp>
      <p:sp>
        <p:nvSpPr>
          <p:cNvPr id="73" name="object 35">
            <a:extLst>
              <a:ext uri="{FF2B5EF4-FFF2-40B4-BE49-F238E27FC236}">
                <a16:creationId xmlns:a16="http://schemas.microsoft.com/office/drawing/2014/main" id="{275C24D5-9DF1-4CAB-8F0A-C74EA7F82AC7}"/>
              </a:ext>
            </a:extLst>
          </p:cNvPr>
          <p:cNvSpPr txBox="1"/>
          <p:nvPr/>
        </p:nvSpPr>
        <p:spPr>
          <a:xfrm>
            <a:off x="561678" y="4318287"/>
            <a:ext cx="163195" cy="203200"/>
          </a:xfrm>
          <a:prstGeom prst="rect">
            <a:avLst/>
          </a:prstGeom>
        </p:spPr>
        <p:txBody>
          <a:bodyPr vert="horz" wrap="square" lIns="0" tIns="0" rIns="0" bIns="0" rtlCol="0">
            <a:spAutoFit/>
          </a:bodyPr>
          <a:lstStyle/>
          <a:p>
            <a:pPr>
              <a:lnSpc>
                <a:spcPts val="1585"/>
              </a:lnSpc>
            </a:pPr>
            <a:r>
              <a:rPr sz="1450" spc="-10" dirty="0">
                <a:solidFill>
                  <a:srgbClr val="4B8B2B"/>
                </a:solidFill>
                <a:latin typeface="Wingdings"/>
                <a:cs typeface="Wingdings"/>
              </a:rPr>
              <a:t></a:t>
            </a:r>
            <a:endParaRPr sz="1450">
              <a:latin typeface="Wingdings"/>
              <a:cs typeface="Wingdings"/>
            </a:endParaRPr>
          </a:p>
        </p:txBody>
      </p:sp>
      <p:sp>
        <p:nvSpPr>
          <p:cNvPr id="74" name="object 38">
            <a:extLst>
              <a:ext uri="{FF2B5EF4-FFF2-40B4-BE49-F238E27FC236}">
                <a16:creationId xmlns:a16="http://schemas.microsoft.com/office/drawing/2014/main" id="{82BA9EED-238A-42FA-942B-E627356657EF}"/>
              </a:ext>
            </a:extLst>
          </p:cNvPr>
          <p:cNvSpPr/>
          <p:nvPr/>
        </p:nvSpPr>
        <p:spPr>
          <a:xfrm>
            <a:off x="381215" y="2624676"/>
            <a:ext cx="479425" cy="401955"/>
          </a:xfrm>
          <a:custGeom>
            <a:avLst/>
            <a:gdLst/>
            <a:ahLst/>
            <a:cxnLst/>
            <a:rect l="l" t="t" r="r" b="b"/>
            <a:pathLst>
              <a:path w="479425" h="401954">
                <a:moveTo>
                  <a:pt x="478867" y="0"/>
                </a:moveTo>
                <a:lnTo>
                  <a:pt x="0" y="0"/>
                </a:lnTo>
                <a:lnTo>
                  <a:pt x="0" y="401906"/>
                </a:lnTo>
                <a:lnTo>
                  <a:pt x="478867" y="401906"/>
                </a:lnTo>
                <a:lnTo>
                  <a:pt x="478867" y="0"/>
                </a:lnTo>
                <a:close/>
              </a:path>
            </a:pathLst>
          </a:custGeom>
          <a:solidFill>
            <a:srgbClr val="FFFFFF"/>
          </a:solidFill>
        </p:spPr>
        <p:txBody>
          <a:bodyPr wrap="square" lIns="0" tIns="0" rIns="0" bIns="0" rtlCol="0"/>
          <a:lstStyle/>
          <a:p>
            <a:endParaRPr/>
          </a:p>
        </p:txBody>
      </p:sp>
      <p:grpSp>
        <p:nvGrpSpPr>
          <p:cNvPr id="75" name="object 39">
            <a:extLst>
              <a:ext uri="{FF2B5EF4-FFF2-40B4-BE49-F238E27FC236}">
                <a16:creationId xmlns:a16="http://schemas.microsoft.com/office/drawing/2014/main" id="{2944B899-D40A-48D4-B6BB-6EA89A619053}"/>
              </a:ext>
            </a:extLst>
          </p:cNvPr>
          <p:cNvGrpSpPr/>
          <p:nvPr/>
        </p:nvGrpSpPr>
        <p:grpSpPr>
          <a:xfrm>
            <a:off x="393915" y="2637376"/>
            <a:ext cx="454025" cy="376555"/>
            <a:chOff x="286339" y="3142448"/>
            <a:chExt cx="454025" cy="376555"/>
          </a:xfrm>
        </p:grpSpPr>
        <p:sp>
          <p:nvSpPr>
            <p:cNvPr id="76" name="object 40">
              <a:extLst>
                <a:ext uri="{FF2B5EF4-FFF2-40B4-BE49-F238E27FC236}">
                  <a16:creationId xmlns:a16="http://schemas.microsoft.com/office/drawing/2014/main" id="{D9C3C0A1-3A0B-4838-8388-AEF9DB713144}"/>
                </a:ext>
              </a:extLst>
            </p:cNvPr>
            <p:cNvSpPr/>
            <p:nvPr/>
          </p:nvSpPr>
          <p:spPr>
            <a:xfrm>
              <a:off x="286339" y="3142448"/>
              <a:ext cx="454025" cy="376555"/>
            </a:xfrm>
            <a:custGeom>
              <a:avLst/>
              <a:gdLst/>
              <a:ahLst/>
              <a:cxnLst/>
              <a:rect l="l" t="t" r="r" b="b"/>
              <a:pathLst>
                <a:path w="454025" h="376554">
                  <a:moveTo>
                    <a:pt x="453467" y="0"/>
                  </a:moveTo>
                  <a:lnTo>
                    <a:pt x="0" y="0"/>
                  </a:lnTo>
                  <a:lnTo>
                    <a:pt x="0" y="376506"/>
                  </a:lnTo>
                  <a:lnTo>
                    <a:pt x="12700" y="363806"/>
                  </a:lnTo>
                  <a:lnTo>
                    <a:pt x="12700" y="12700"/>
                  </a:lnTo>
                  <a:lnTo>
                    <a:pt x="440767" y="12700"/>
                  </a:lnTo>
                  <a:lnTo>
                    <a:pt x="453467" y="0"/>
                  </a:lnTo>
                  <a:close/>
                </a:path>
              </a:pathLst>
            </a:custGeom>
            <a:solidFill>
              <a:srgbClr val="7F7F7F"/>
            </a:solidFill>
          </p:spPr>
          <p:txBody>
            <a:bodyPr wrap="square" lIns="0" tIns="0" rIns="0" bIns="0" rtlCol="0"/>
            <a:lstStyle/>
            <a:p>
              <a:endParaRPr/>
            </a:p>
          </p:txBody>
        </p:sp>
        <p:sp>
          <p:nvSpPr>
            <p:cNvPr id="77" name="object 41">
              <a:extLst>
                <a:ext uri="{FF2B5EF4-FFF2-40B4-BE49-F238E27FC236}">
                  <a16:creationId xmlns:a16="http://schemas.microsoft.com/office/drawing/2014/main" id="{F9826FB1-9592-4D11-BF9E-45ED26A1D7CD}"/>
                </a:ext>
              </a:extLst>
            </p:cNvPr>
            <p:cNvSpPr/>
            <p:nvPr/>
          </p:nvSpPr>
          <p:spPr>
            <a:xfrm>
              <a:off x="286339" y="3142448"/>
              <a:ext cx="454025" cy="376555"/>
            </a:xfrm>
            <a:custGeom>
              <a:avLst/>
              <a:gdLst/>
              <a:ahLst/>
              <a:cxnLst/>
              <a:rect l="l" t="t" r="r" b="b"/>
              <a:pathLst>
                <a:path w="454025" h="376554">
                  <a:moveTo>
                    <a:pt x="453467" y="0"/>
                  </a:moveTo>
                  <a:lnTo>
                    <a:pt x="440767" y="12700"/>
                  </a:lnTo>
                  <a:lnTo>
                    <a:pt x="440767" y="363806"/>
                  </a:lnTo>
                  <a:lnTo>
                    <a:pt x="12700" y="363806"/>
                  </a:lnTo>
                  <a:lnTo>
                    <a:pt x="0" y="376506"/>
                  </a:lnTo>
                  <a:lnTo>
                    <a:pt x="453467" y="376506"/>
                  </a:lnTo>
                  <a:lnTo>
                    <a:pt x="453467" y="0"/>
                  </a:lnTo>
                  <a:close/>
                </a:path>
              </a:pathLst>
            </a:custGeom>
            <a:solidFill>
              <a:srgbClr val="BFBFBF"/>
            </a:solidFill>
          </p:spPr>
          <p:txBody>
            <a:bodyPr wrap="square" lIns="0" tIns="0" rIns="0" bIns="0" rtlCol="0"/>
            <a:lstStyle/>
            <a:p>
              <a:endParaRPr/>
            </a:p>
          </p:txBody>
        </p:sp>
      </p:grpSp>
      <p:sp>
        <p:nvSpPr>
          <p:cNvPr id="78" name="object 42">
            <a:extLst>
              <a:ext uri="{FF2B5EF4-FFF2-40B4-BE49-F238E27FC236}">
                <a16:creationId xmlns:a16="http://schemas.microsoft.com/office/drawing/2014/main" id="{394018C9-C34B-4407-9C63-DEE2922856AE}"/>
              </a:ext>
            </a:extLst>
          </p:cNvPr>
          <p:cNvSpPr/>
          <p:nvPr/>
        </p:nvSpPr>
        <p:spPr>
          <a:xfrm>
            <a:off x="381215" y="3146303"/>
            <a:ext cx="479425" cy="401955"/>
          </a:xfrm>
          <a:custGeom>
            <a:avLst/>
            <a:gdLst/>
            <a:ahLst/>
            <a:cxnLst/>
            <a:rect l="l" t="t" r="r" b="b"/>
            <a:pathLst>
              <a:path w="479425" h="401954">
                <a:moveTo>
                  <a:pt x="478867" y="0"/>
                </a:moveTo>
                <a:lnTo>
                  <a:pt x="0" y="0"/>
                </a:lnTo>
                <a:lnTo>
                  <a:pt x="0" y="401906"/>
                </a:lnTo>
                <a:lnTo>
                  <a:pt x="478867" y="401906"/>
                </a:lnTo>
                <a:lnTo>
                  <a:pt x="478867" y="0"/>
                </a:lnTo>
                <a:close/>
              </a:path>
            </a:pathLst>
          </a:custGeom>
          <a:solidFill>
            <a:srgbClr val="FFFFFF"/>
          </a:solidFill>
        </p:spPr>
        <p:txBody>
          <a:bodyPr wrap="square" lIns="0" tIns="0" rIns="0" bIns="0" rtlCol="0"/>
          <a:lstStyle/>
          <a:p>
            <a:endParaRPr/>
          </a:p>
        </p:txBody>
      </p:sp>
      <p:grpSp>
        <p:nvGrpSpPr>
          <p:cNvPr id="79" name="object 43">
            <a:extLst>
              <a:ext uri="{FF2B5EF4-FFF2-40B4-BE49-F238E27FC236}">
                <a16:creationId xmlns:a16="http://schemas.microsoft.com/office/drawing/2014/main" id="{4982EA82-E1FA-4E18-B315-043BE5457570}"/>
              </a:ext>
            </a:extLst>
          </p:cNvPr>
          <p:cNvGrpSpPr/>
          <p:nvPr/>
        </p:nvGrpSpPr>
        <p:grpSpPr>
          <a:xfrm>
            <a:off x="393915" y="3159003"/>
            <a:ext cx="454025" cy="376555"/>
            <a:chOff x="286339" y="3664075"/>
            <a:chExt cx="454025" cy="376555"/>
          </a:xfrm>
        </p:grpSpPr>
        <p:sp>
          <p:nvSpPr>
            <p:cNvPr id="80" name="object 44">
              <a:extLst>
                <a:ext uri="{FF2B5EF4-FFF2-40B4-BE49-F238E27FC236}">
                  <a16:creationId xmlns:a16="http://schemas.microsoft.com/office/drawing/2014/main" id="{6798F264-0DBD-4112-8083-8A7D26907B3A}"/>
                </a:ext>
              </a:extLst>
            </p:cNvPr>
            <p:cNvSpPr/>
            <p:nvPr/>
          </p:nvSpPr>
          <p:spPr>
            <a:xfrm>
              <a:off x="286339" y="3664075"/>
              <a:ext cx="454025" cy="376555"/>
            </a:xfrm>
            <a:custGeom>
              <a:avLst/>
              <a:gdLst/>
              <a:ahLst/>
              <a:cxnLst/>
              <a:rect l="l" t="t" r="r" b="b"/>
              <a:pathLst>
                <a:path w="454025" h="376554">
                  <a:moveTo>
                    <a:pt x="453467" y="0"/>
                  </a:moveTo>
                  <a:lnTo>
                    <a:pt x="0" y="0"/>
                  </a:lnTo>
                  <a:lnTo>
                    <a:pt x="0" y="376506"/>
                  </a:lnTo>
                  <a:lnTo>
                    <a:pt x="12700" y="363806"/>
                  </a:lnTo>
                  <a:lnTo>
                    <a:pt x="12700" y="12699"/>
                  </a:lnTo>
                  <a:lnTo>
                    <a:pt x="440767" y="12699"/>
                  </a:lnTo>
                  <a:lnTo>
                    <a:pt x="453467" y="0"/>
                  </a:lnTo>
                  <a:close/>
                </a:path>
              </a:pathLst>
            </a:custGeom>
            <a:solidFill>
              <a:srgbClr val="7F7F7F"/>
            </a:solidFill>
          </p:spPr>
          <p:txBody>
            <a:bodyPr wrap="square" lIns="0" tIns="0" rIns="0" bIns="0" rtlCol="0"/>
            <a:lstStyle/>
            <a:p>
              <a:endParaRPr/>
            </a:p>
          </p:txBody>
        </p:sp>
        <p:sp>
          <p:nvSpPr>
            <p:cNvPr id="81" name="object 45">
              <a:extLst>
                <a:ext uri="{FF2B5EF4-FFF2-40B4-BE49-F238E27FC236}">
                  <a16:creationId xmlns:a16="http://schemas.microsoft.com/office/drawing/2014/main" id="{9143E9D8-660C-442B-84E7-F70A8E4A9876}"/>
                </a:ext>
              </a:extLst>
            </p:cNvPr>
            <p:cNvSpPr/>
            <p:nvPr/>
          </p:nvSpPr>
          <p:spPr>
            <a:xfrm>
              <a:off x="286339" y="3664075"/>
              <a:ext cx="454025" cy="376555"/>
            </a:xfrm>
            <a:custGeom>
              <a:avLst/>
              <a:gdLst/>
              <a:ahLst/>
              <a:cxnLst/>
              <a:rect l="l" t="t" r="r" b="b"/>
              <a:pathLst>
                <a:path w="454025" h="376554">
                  <a:moveTo>
                    <a:pt x="453467" y="0"/>
                  </a:moveTo>
                  <a:lnTo>
                    <a:pt x="440767" y="12699"/>
                  </a:lnTo>
                  <a:lnTo>
                    <a:pt x="440767" y="363806"/>
                  </a:lnTo>
                  <a:lnTo>
                    <a:pt x="12700" y="363806"/>
                  </a:lnTo>
                  <a:lnTo>
                    <a:pt x="0" y="376506"/>
                  </a:lnTo>
                  <a:lnTo>
                    <a:pt x="453467" y="376506"/>
                  </a:lnTo>
                  <a:lnTo>
                    <a:pt x="453467" y="0"/>
                  </a:lnTo>
                  <a:close/>
                </a:path>
              </a:pathLst>
            </a:custGeom>
            <a:solidFill>
              <a:srgbClr val="BFBFBF"/>
            </a:solidFill>
          </p:spPr>
          <p:txBody>
            <a:bodyPr wrap="square" lIns="0" tIns="0" rIns="0" bIns="0" rtlCol="0"/>
            <a:lstStyle/>
            <a:p>
              <a:endParaRPr/>
            </a:p>
          </p:txBody>
        </p:sp>
      </p:grpSp>
      <p:sp>
        <p:nvSpPr>
          <p:cNvPr id="82" name="object 46">
            <a:extLst>
              <a:ext uri="{FF2B5EF4-FFF2-40B4-BE49-F238E27FC236}">
                <a16:creationId xmlns:a16="http://schemas.microsoft.com/office/drawing/2014/main" id="{BA3469D1-5FEA-46FA-BE66-07273591BEB6}"/>
              </a:ext>
            </a:extLst>
          </p:cNvPr>
          <p:cNvSpPr/>
          <p:nvPr/>
        </p:nvSpPr>
        <p:spPr>
          <a:xfrm>
            <a:off x="381215" y="3685024"/>
            <a:ext cx="479425" cy="401955"/>
          </a:xfrm>
          <a:custGeom>
            <a:avLst/>
            <a:gdLst/>
            <a:ahLst/>
            <a:cxnLst/>
            <a:rect l="l" t="t" r="r" b="b"/>
            <a:pathLst>
              <a:path w="479425" h="401954">
                <a:moveTo>
                  <a:pt x="478867" y="0"/>
                </a:moveTo>
                <a:lnTo>
                  <a:pt x="0" y="0"/>
                </a:lnTo>
                <a:lnTo>
                  <a:pt x="0" y="401906"/>
                </a:lnTo>
                <a:lnTo>
                  <a:pt x="478867" y="401906"/>
                </a:lnTo>
                <a:lnTo>
                  <a:pt x="478867" y="0"/>
                </a:lnTo>
                <a:close/>
              </a:path>
            </a:pathLst>
          </a:custGeom>
          <a:solidFill>
            <a:srgbClr val="FFFFFF"/>
          </a:solidFill>
        </p:spPr>
        <p:txBody>
          <a:bodyPr wrap="square" lIns="0" tIns="0" rIns="0" bIns="0" rtlCol="0"/>
          <a:lstStyle/>
          <a:p>
            <a:endParaRPr/>
          </a:p>
        </p:txBody>
      </p:sp>
      <p:grpSp>
        <p:nvGrpSpPr>
          <p:cNvPr id="83" name="object 47">
            <a:extLst>
              <a:ext uri="{FF2B5EF4-FFF2-40B4-BE49-F238E27FC236}">
                <a16:creationId xmlns:a16="http://schemas.microsoft.com/office/drawing/2014/main" id="{8414468A-84E0-4776-AD79-AE1DBC8A06EC}"/>
              </a:ext>
            </a:extLst>
          </p:cNvPr>
          <p:cNvGrpSpPr/>
          <p:nvPr/>
        </p:nvGrpSpPr>
        <p:grpSpPr>
          <a:xfrm>
            <a:off x="393915" y="3697724"/>
            <a:ext cx="454025" cy="376555"/>
            <a:chOff x="286339" y="4202796"/>
            <a:chExt cx="454025" cy="376555"/>
          </a:xfrm>
        </p:grpSpPr>
        <p:sp>
          <p:nvSpPr>
            <p:cNvPr id="84" name="object 48">
              <a:extLst>
                <a:ext uri="{FF2B5EF4-FFF2-40B4-BE49-F238E27FC236}">
                  <a16:creationId xmlns:a16="http://schemas.microsoft.com/office/drawing/2014/main" id="{9A67E9EB-D91B-4AD6-8FB8-E664A972B85B}"/>
                </a:ext>
              </a:extLst>
            </p:cNvPr>
            <p:cNvSpPr/>
            <p:nvPr/>
          </p:nvSpPr>
          <p:spPr>
            <a:xfrm>
              <a:off x="286339" y="4202796"/>
              <a:ext cx="454025" cy="376555"/>
            </a:xfrm>
            <a:custGeom>
              <a:avLst/>
              <a:gdLst/>
              <a:ahLst/>
              <a:cxnLst/>
              <a:rect l="l" t="t" r="r" b="b"/>
              <a:pathLst>
                <a:path w="454025" h="376554">
                  <a:moveTo>
                    <a:pt x="453467" y="0"/>
                  </a:moveTo>
                  <a:lnTo>
                    <a:pt x="0" y="0"/>
                  </a:lnTo>
                  <a:lnTo>
                    <a:pt x="0" y="376506"/>
                  </a:lnTo>
                  <a:lnTo>
                    <a:pt x="12700" y="363806"/>
                  </a:lnTo>
                  <a:lnTo>
                    <a:pt x="12700" y="12699"/>
                  </a:lnTo>
                  <a:lnTo>
                    <a:pt x="440767" y="12699"/>
                  </a:lnTo>
                  <a:lnTo>
                    <a:pt x="453467" y="0"/>
                  </a:lnTo>
                  <a:close/>
                </a:path>
              </a:pathLst>
            </a:custGeom>
            <a:solidFill>
              <a:srgbClr val="7F7F7F"/>
            </a:solidFill>
          </p:spPr>
          <p:txBody>
            <a:bodyPr wrap="square" lIns="0" tIns="0" rIns="0" bIns="0" rtlCol="0"/>
            <a:lstStyle/>
            <a:p>
              <a:endParaRPr/>
            </a:p>
          </p:txBody>
        </p:sp>
        <p:sp>
          <p:nvSpPr>
            <p:cNvPr id="85" name="object 49">
              <a:extLst>
                <a:ext uri="{FF2B5EF4-FFF2-40B4-BE49-F238E27FC236}">
                  <a16:creationId xmlns:a16="http://schemas.microsoft.com/office/drawing/2014/main" id="{FE5C2764-9BA4-4CA9-B0C9-DBBB1C99B459}"/>
                </a:ext>
              </a:extLst>
            </p:cNvPr>
            <p:cNvSpPr/>
            <p:nvPr/>
          </p:nvSpPr>
          <p:spPr>
            <a:xfrm>
              <a:off x="286339" y="4202796"/>
              <a:ext cx="454025" cy="376555"/>
            </a:xfrm>
            <a:custGeom>
              <a:avLst/>
              <a:gdLst/>
              <a:ahLst/>
              <a:cxnLst/>
              <a:rect l="l" t="t" r="r" b="b"/>
              <a:pathLst>
                <a:path w="454025" h="376554">
                  <a:moveTo>
                    <a:pt x="453467" y="0"/>
                  </a:moveTo>
                  <a:lnTo>
                    <a:pt x="440767" y="12699"/>
                  </a:lnTo>
                  <a:lnTo>
                    <a:pt x="440767" y="363806"/>
                  </a:lnTo>
                  <a:lnTo>
                    <a:pt x="12700" y="363806"/>
                  </a:lnTo>
                  <a:lnTo>
                    <a:pt x="0" y="376506"/>
                  </a:lnTo>
                  <a:lnTo>
                    <a:pt x="453467" y="376506"/>
                  </a:lnTo>
                  <a:lnTo>
                    <a:pt x="453467" y="0"/>
                  </a:lnTo>
                  <a:close/>
                </a:path>
              </a:pathLst>
            </a:custGeom>
            <a:solidFill>
              <a:srgbClr val="BFBFBF"/>
            </a:solidFill>
          </p:spPr>
          <p:txBody>
            <a:bodyPr wrap="square" lIns="0" tIns="0" rIns="0" bIns="0" rtlCol="0"/>
            <a:lstStyle/>
            <a:p>
              <a:endParaRPr/>
            </a:p>
          </p:txBody>
        </p:sp>
      </p:grpSp>
      <p:sp>
        <p:nvSpPr>
          <p:cNvPr id="86" name="object 50">
            <a:extLst>
              <a:ext uri="{FF2B5EF4-FFF2-40B4-BE49-F238E27FC236}">
                <a16:creationId xmlns:a16="http://schemas.microsoft.com/office/drawing/2014/main" id="{4F6179BC-0499-4AED-86D2-43CDE4D0B62B}"/>
              </a:ext>
            </a:extLst>
          </p:cNvPr>
          <p:cNvSpPr/>
          <p:nvPr/>
        </p:nvSpPr>
        <p:spPr>
          <a:xfrm>
            <a:off x="381215" y="4180998"/>
            <a:ext cx="479425" cy="401955"/>
          </a:xfrm>
          <a:custGeom>
            <a:avLst/>
            <a:gdLst/>
            <a:ahLst/>
            <a:cxnLst/>
            <a:rect l="l" t="t" r="r" b="b"/>
            <a:pathLst>
              <a:path w="479425" h="401954">
                <a:moveTo>
                  <a:pt x="478867" y="0"/>
                </a:moveTo>
                <a:lnTo>
                  <a:pt x="0" y="0"/>
                </a:lnTo>
                <a:lnTo>
                  <a:pt x="0" y="401906"/>
                </a:lnTo>
                <a:lnTo>
                  <a:pt x="478867" y="401906"/>
                </a:lnTo>
                <a:lnTo>
                  <a:pt x="478867" y="0"/>
                </a:lnTo>
                <a:close/>
              </a:path>
            </a:pathLst>
          </a:custGeom>
          <a:solidFill>
            <a:srgbClr val="FFFFFF"/>
          </a:solidFill>
        </p:spPr>
        <p:txBody>
          <a:bodyPr wrap="square" lIns="0" tIns="0" rIns="0" bIns="0" rtlCol="0"/>
          <a:lstStyle/>
          <a:p>
            <a:endParaRPr/>
          </a:p>
        </p:txBody>
      </p:sp>
      <p:grpSp>
        <p:nvGrpSpPr>
          <p:cNvPr id="87" name="object 51">
            <a:extLst>
              <a:ext uri="{FF2B5EF4-FFF2-40B4-BE49-F238E27FC236}">
                <a16:creationId xmlns:a16="http://schemas.microsoft.com/office/drawing/2014/main" id="{F88762EA-9989-4B51-8716-9F87F547FC53}"/>
              </a:ext>
            </a:extLst>
          </p:cNvPr>
          <p:cNvGrpSpPr/>
          <p:nvPr/>
        </p:nvGrpSpPr>
        <p:grpSpPr>
          <a:xfrm>
            <a:off x="393915" y="4193698"/>
            <a:ext cx="454025" cy="376555"/>
            <a:chOff x="286339" y="4698770"/>
            <a:chExt cx="454025" cy="376555"/>
          </a:xfrm>
        </p:grpSpPr>
        <p:sp>
          <p:nvSpPr>
            <p:cNvPr id="88" name="object 52">
              <a:extLst>
                <a:ext uri="{FF2B5EF4-FFF2-40B4-BE49-F238E27FC236}">
                  <a16:creationId xmlns:a16="http://schemas.microsoft.com/office/drawing/2014/main" id="{2936FF75-9D40-4020-851E-E2D28C253670}"/>
                </a:ext>
              </a:extLst>
            </p:cNvPr>
            <p:cNvSpPr/>
            <p:nvPr/>
          </p:nvSpPr>
          <p:spPr>
            <a:xfrm>
              <a:off x="286339" y="4698770"/>
              <a:ext cx="454025" cy="376555"/>
            </a:xfrm>
            <a:custGeom>
              <a:avLst/>
              <a:gdLst/>
              <a:ahLst/>
              <a:cxnLst/>
              <a:rect l="l" t="t" r="r" b="b"/>
              <a:pathLst>
                <a:path w="454025" h="376554">
                  <a:moveTo>
                    <a:pt x="453467" y="0"/>
                  </a:moveTo>
                  <a:lnTo>
                    <a:pt x="0" y="0"/>
                  </a:lnTo>
                  <a:lnTo>
                    <a:pt x="0" y="376506"/>
                  </a:lnTo>
                  <a:lnTo>
                    <a:pt x="12700" y="363806"/>
                  </a:lnTo>
                  <a:lnTo>
                    <a:pt x="12700" y="12699"/>
                  </a:lnTo>
                  <a:lnTo>
                    <a:pt x="440767" y="12699"/>
                  </a:lnTo>
                  <a:lnTo>
                    <a:pt x="453467" y="0"/>
                  </a:lnTo>
                  <a:close/>
                </a:path>
              </a:pathLst>
            </a:custGeom>
            <a:solidFill>
              <a:srgbClr val="7F7F7F"/>
            </a:solidFill>
          </p:spPr>
          <p:txBody>
            <a:bodyPr wrap="square" lIns="0" tIns="0" rIns="0" bIns="0" rtlCol="0"/>
            <a:lstStyle/>
            <a:p>
              <a:endParaRPr/>
            </a:p>
          </p:txBody>
        </p:sp>
        <p:sp>
          <p:nvSpPr>
            <p:cNvPr id="89" name="object 53">
              <a:extLst>
                <a:ext uri="{FF2B5EF4-FFF2-40B4-BE49-F238E27FC236}">
                  <a16:creationId xmlns:a16="http://schemas.microsoft.com/office/drawing/2014/main" id="{15485441-2A44-47FF-889C-1DEC0C04AF29}"/>
                </a:ext>
              </a:extLst>
            </p:cNvPr>
            <p:cNvSpPr/>
            <p:nvPr/>
          </p:nvSpPr>
          <p:spPr>
            <a:xfrm>
              <a:off x="286339" y="4698770"/>
              <a:ext cx="454025" cy="376555"/>
            </a:xfrm>
            <a:custGeom>
              <a:avLst/>
              <a:gdLst/>
              <a:ahLst/>
              <a:cxnLst/>
              <a:rect l="l" t="t" r="r" b="b"/>
              <a:pathLst>
                <a:path w="454025" h="376554">
                  <a:moveTo>
                    <a:pt x="453467" y="0"/>
                  </a:moveTo>
                  <a:lnTo>
                    <a:pt x="440767" y="12699"/>
                  </a:lnTo>
                  <a:lnTo>
                    <a:pt x="440767" y="363806"/>
                  </a:lnTo>
                  <a:lnTo>
                    <a:pt x="12700" y="363806"/>
                  </a:lnTo>
                  <a:lnTo>
                    <a:pt x="0" y="376506"/>
                  </a:lnTo>
                  <a:lnTo>
                    <a:pt x="453467" y="376506"/>
                  </a:lnTo>
                  <a:lnTo>
                    <a:pt x="453467" y="0"/>
                  </a:lnTo>
                  <a:close/>
                </a:path>
              </a:pathLst>
            </a:custGeom>
            <a:solidFill>
              <a:srgbClr val="BFBFBF"/>
            </a:solidFill>
          </p:spPr>
          <p:txBody>
            <a:bodyPr wrap="square" lIns="0" tIns="0" rIns="0" bIns="0" rtlCol="0"/>
            <a:lstStyle/>
            <a:p>
              <a:endParaRPr/>
            </a:p>
          </p:txBody>
        </p:sp>
      </p:grpSp>
      <p:sp>
        <p:nvSpPr>
          <p:cNvPr id="3" name="Slide Number Placeholder 2">
            <a:extLst>
              <a:ext uri="{FF2B5EF4-FFF2-40B4-BE49-F238E27FC236}">
                <a16:creationId xmlns:a16="http://schemas.microsoft.com/office/drawing/2014/main" id="{E00F1FB3-1A45-4993-83A9-16C7489B274C}"/>
              </a:ext>
            </a:extLst>
          </p:cNvPr>
          <p:cNvSpPr>
            <a:spLocks noGrp="1"/>
          </p:cNvSpPr>
          <p:nvPr>
            <p:ph type="sldNum" sz="quarter" idx="4"/>
          </p:nvPr>
        </p:nvSpPr>
        <p:spPr/>
        <p:txBody>
          <a:bodyPr/>
          <a:lstStyle/>
          <a:p>
            <a:fld id="{5D2F3693-3E64-EA49-9E40-0333868C2033}" type="slidenum">
              <a:rPr lang="en-US" smtClean="0"/>
              <a:pPr/>
              <a:t>98</a:t>
            </a:fld>
            <a:r>
              <a:rPr lang="en-US" dirty="0"/>
              <a:t> of 108</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Content Placeholder 58">
            <a:extLst>
              <a:ext uri="{FF2B5EF4-FFF2-40B4-BE49-F238E27FC236}">
                <a16:creationId xmlns:a16="http://schemas.microsoft.com/office/drawing/2014/main" id="{197C4BA8-78C4-44D6-A893-B8503A71AE5D}"/>
              </a:ext>
            </a:extLst>
          </p:cNvPr>
          <p:cNvSpPr>
            <a:spLocks noGrp="1"/>
          </p:cNvSpPr>
          <p:nvPr>
            <p:ph idx="1"/>
          </p:nvPr>
        </p:nvSpPr>
        <p:spPr/>
        <p:txBody>
          <a:bodyPr/>
          <a:lstStyle/>
          <a:p>
            <a:r>
              <a:rPr lang="en-US" dirty="0"/>
              <a:t>FINTEPLA oral solution is a clear, colorless, _____________ flavored liquid.</a:t>
            </a:r>
          </a:p>
          <a:p>
            <a:pPr lvl="1"/>
            <a:r>
              <a:rPr lang="en-US" dirty="0"/>
              <a:t>Grape </a:t>
            </a:r>
          </a:p>
          <a:p>
            <a:pPr lvl="1"/>
            <a:r>
              <a:rPr lang="en-US" b="1" dirty="0"/>
              <a:t>Cherry </a:t>
            </a:r>
          </a:p>
          <a:p>
            <a:pPr lvl="1"/>
            <a:r>
              <a:rPr lang="en-US" dirty="0"/>
              <a:t>Strawberry </a:t>
            </a:r>
          </a:p>
          <a:p>
            <a:pPr lvl="1"/>
            <a:r>
              <a:rPr lang="en-US" dirty="0"/>
              <a:t>Orange</a:t>
            </a:r>
          </a:p>
          <a:p>
            <a:endParaRPr lang="en-US" dirty="0"/>
          </a:p>
        </p:txBody>
      </p:sp>
      <p:sp>
        <p:nvSpPr>
          <p:cNvPr id="58" name="Title 57">
            <a:extLst>
              <a:ext uri="{FF2B5EF4-FFF2-40B4-BE49-F238E27FC236}">
                <a16:creationId xmlns:a16="http://schemas.microsoft.com/office/drawing/2014/main" id="{CF14B22B-7897-44D6-B82C-73EFB30F3D3B}"/>
              </a:ext>
            </a:extLst>
          </p:cNvPr>
          <p:cNvSpPr>
            <a:spLocks noGrp="1"/>
          </p:cNvSpPr>
          <p:nvPr>
            <p:ph type="title"/>
          </p:nvPr>
        </p:nvSpPr>
        <p:spPr/>
        <p:txBody>
          <a:bodyPr/>
          <a:lstStyle/>
          <a:p>
            <a:r>
              <a:rPr lang="en-US" dirty="0"/>
              <a:t>Knowledge Check</a:t>
            </a:r>
          </a:p>
        </p:txBody>
      </p:sp>
      <p:sp>
        <p:nvSpPr>
          <p:cNvPr id="26" name="object 32">
            <a:extLst>
              <a:ext uri="{FF2B5EF4-FFF2-40B4-BE49-F238E27FC236}">
                <a16:creationId xmlns:a16="http://schemas.microsoft.com/office/drawing/2014/main" id="{712DE51F-2511-40CC-AE38-6AC2CA894593}"/>
              </a:ext>
            </a:extLst>
          </p:cNvPr>
          <p:cNvSpPr txBox="1"/>
          <p:nvPr/>
        </p:nvSpPr>
        <p:spPr>
          <a:xfrm>
            <a:off x="561678" y="2763807"/>
            <a:ext cx="163195" cy="203200"/>
          </a:xfrm>
          <a:prstGeom prst="rect">
            <a:avLst/>
          </a:prstGeom>
        </p:spPr>
        <p:txBody>
          <a:bodyPr vert="horz" wrap="square" lIns="0" tIns="0" rIns="0" bIns="0" rtlCol="0">
            <a:spAutoFit/>
          </a:bodyPr>
          <a:lstStyle/>
          <a:p>
            <a:pPr>
              <a:lnSpc>
                <a:spcPts val="1585"/>
              </a:lnSpc>
            </a:pPr>
            <a:r>
              <a:rPr sz="1450" spc="-10" dirty="0">
                <a:solidFill>
                  <a:srgbClr val="4B8B2B"/>
                </a:solidFill>
                <a:latin typeface="Wingdings"/>
                <a:cs typeface="Wingdings"/>
              </a:rPr>
              <a:t></a:t>
            </a:r>
            <a:endParaRPr sz="1450">
              <a:latin typeface="Wingdings"/>
              <a:cs typeface="Wingdings"/>
            </a:endParaRPr>
          </a:p>
        </p:txBody>
      </p:sp>
      <p:sp>
        <p:nvSpPr>
          <p:cNvPr id="27" name="object 33">
            <a:extLst>
              <a:ext uri="{FF2B5EF4-FFF2-40B4-BE49-F238E27FC236}">
                <a16:creationId xmlns:a16="http://schemas.microsoft.com/office/drawing/2014/main" id="{7BBE0DC1-B254-4400-AA28-F4BD27355773}"/>
              </a:ext>
            </a:extLst>
          </p:cNvPr>
          <p:cNvSpPr txBox="1"/>
          <p:nvPr/>
        </p:nvSpPr>
        <p:spPr>
          <a:xfrm>
            <a:off x="561678" y="3281967"/>
            <a:ext cx="163195" cy="203200"/>
          </a:xfrm>
          <a:prstGeom prst="rect">
            <a:avLst/>
          </a:prstGeom>
        </p:spPr>
        <p:txBody>
          <a:bodyPr vert="horz" wrap="square" lIns="0" tIns="0" rIns="0" bIns="0" rtlCol="0">
            <a:spAutoFit/>
          </a:bodyPr>
          <a:lstStyle/>
          <a:p>
            <a:pPr>
              <a:lnSpc>
                <a:spcPts val="1585"/>
              </a:lnSpc>
            </a:pPr>
            <a:r>
              <a:rPr sz="1450" spc="-10" dirty="0">
                <a:solidFill>
                  <a:srgbClr val="4B8B2B"/>
                </a:solidFill>
                <a:latin typeface="Wingdings"/>
                <a:cs typeface="Wingdings"/>
              </a:rPr>
              <a:t></a:t>
            </a:r>
            <a:endParaRPr sz="1450">
              <a:latin typeface="Wingdings"/>
              <a:cs typeface="Wingdings"/>
            </a:endParaRPr>
          </a:p>
        </p:txBody>
      </p:sp>
      <p:sp>
        <p:nvSpPr>
          <p:cNvPr id="28" name="object 34">
            <a:extLst>
              <a:ext uri="{FF2B5EF4-FFF2-40B4-BE49-F238E27FC236}">
                <a16:creationId xmlns:a16="http://schemas.microsoft.com/office/drawing/2014/main" id="{03DB5F22-A3F7-423B-A6C3-3A6D8926B6D6}"/>
              </a:ext>
            </a:extLst>
          </p:cNvPr>
          <p:cNvSpPr txBox="1"/>
          <p:nvPr/>
        </p:nvSpPr>
        <p:spPr>
          <a:xfrm>
            <a:off x="561678" y="3800127"/>
            <a:ext cx="163195" cy="203200"/>
          </a:xfrm>
          <a:prstGeom prst="rect">
            <a:avLst/>
          </a:prstGeom>
        </p:spPr>
        <p:txBody>
          <a:bodyPr vert="horz" wrap="square" lIns="0" tIns="0" rIns="0" bIns="0" rtlCol="0">
            <a:spAutoFit/>
          </a:bodyPr>
          <a:lstStyle/>
          <a:p>
            <a:pPr>
              <a:lnSpc>
                <a:spcPts val="1585"/>
              </a:lnSpc>
            </a:pPr>
            <a:r>
              <a:rPr sz="1450" spc="-10" dirty="0">
                <a:solidFill>
                  <a:srgbClr val="4B8B2B"/>
                </a:solidFill>
                <a:latin typeface="Wingdings"/>
                <a:cs typeface="Wingdings"/>
              </a:rPr>
              <a:t></a:t>
            </a:r>
            <a:endParaRPr sz="1450">
              <a:latin typeface="Wingdings"/>
              <a:cs typeface="Wingdings"/>
            </a:endParaRPr>
          </a:p>
        </p:txBody>
      </p:sp>
      <p:sp>
        <p:nvSpPr>
          <p:cNvPr id="29" name="object 35">
            <a:extLst>
              <a:ext uri="{FF2B5EF4-FFF2-40B4-BE49-F238E27FC236}">
                <a16:creationId xmlns:a16="http://schemas.microsoft.com/office/drawing/2014/main" id="{9A183595-EE12-4C8E-B76F-EDB845B78242}"/>
              </a:ext>
            </a:extLst>
          </p:cNvPr>
          <p:cNvSpPr txBox="1"/>
          <p:nvPr/>
        </p:nvSpPr>
        <p:spPr>
          <a:xfrm>
            <a:off x="561678" y="4318287"/>
            <a:ext cx="163195" cy="203200"/>
          </a:xfrm>
          <a:prstGeom prst="rect">
            <a:avLst/>
          </a:prstGeom>
        </p:spPr>
        <p:txBody>
          <a:bodyPr vert="horz" wrap="square" lIns="0" tIns="0" rIns="0" bIns="0" rtlCol="0">
            <a:spAutoFit/>
          </a:bodyPr>
          <a:lstStyle/>
          <a:p>
            <a:pPr>
              <a:lnSpc>
                <a:spcPts val="1585"/>
              </a:lnSpc>
            </a:pPr>
            <a:r>
              <a:rPr sz="1450" spc="-10" dirty="0">
                <a:solidFill>
                  <a:srgbClr val="4B8B2B"/>
                </a:solidFill>
                <a:latin typeface="Wingdings"/>
                <a:cs typeface="Wingdings"/>
              </a:rPr>
              <a:t></a:t>
            </a:r>
            <a:endParaRPr sz="1450">
              <a:latin typeface="Wingdings"/>
              <a:cs typeface="Wingdings"/>
            </a:endParaRPr>
          </a:p>
        </p:txBody>
      </p:sp>
      <p:sp>
        <p:nvSpPr>
          <p:cNvPr id="30" name="object 38">
            <a:extLst>
              <a:ext uri="{FF2B5EF4-FFF2-40B4-BE49-F238E27FC236}">
                <a16:creationId xmlns:a16="http://schemas.microsoft.com/office/drawing/2014/main" id="{9F5A8221-EBB2-42AB-928C-CE79DCCEA67E}"/>
              </a:ext>
            </a:extLst>
          </p:cNvPr>
          <p:cNvSpPr/>
          <p:nvPr/>
        </p:nvSpPr>
        <p:spPr>
          <a:xfrm>
            <a:off x="381215" y="2624676"/>
            <a:ext cx="479425" cy="401955"/>
          </a:xfrm>
          <a:custGeom>
            <a:avLst/>
            <a:gdLst/>
            <a:ahLst/>
            <a:cxnLst/>
            <a:rect l="l" t="t" r="r" b="b"/>
            <a:pathLst>
              <a:path w="479425" h="401954">
                <a:moveTo>
                  <a:pt x="478867" y="0"/>
                </a:moveTo>
                <a:lnTo>
                  <a:pt x="0" y="0"/>
                </a:lnTo>
                <a:lnTo>
                  <a:pt x="0" y="401906"/>
                </a:lnTo>
                <a:lnTo>
                  <a:pt x="478867" y="401906"/>
                </a:lnTo>
                <a:lnTo>
                  <a:pt x="478867" y="0"/>
                </a:lnTo>
                <a:close/>
              </a:path>
            </a:pathLst>
          </a:custGeom>
          <a:solidFill>
            <a:srgbClr val="FFFFFF"/>
          </a:solidFill>
        </p:spPr>
        <p:txBody>
          <a:bodyPr wrap="square" lIns="0" tIns="0" rIns="0" bIns="0" rtlCol="0"/>
          <a:lstStyle/>
          <a:p>
            <a:endParaRPr/>
          </a:p>
        </p:txBody>
      </p:sp>
      <p:grpSp>
        <p:nvGrpSpPr>
          <p:cNvPr id="31" name="object 39">
            <a:extLst>
              <a:ext uri="{FF2B5EF4-FFF2-40B4-BE49-F238E27FC236}">
                <a16:creationId xmlns:a16="http://schemas.microsoft.com/office/drawing/2014/main" id="{9C80D01B-5CF8-4EEA-AA55-7083AE7D61BD}"/>
              </a:ext>
            </a:extLst>
          </p:cNvPr>
          <p:cNvGrpSpPr/>
          <p:nvPr/>
        </p:nvGrpSpPr>
        <p:grpSpPr>
          <a:xfrm>
            <a:off x="393915" y="2637376"/>
            <a:ext cx="454025" cy="376555"/>
            <a:chOff x="286339" y="3142448"/>
            <a:chExt cx="454025" cy="376555"/>
          </a:xfrm>
        </p:grpSpPr>
        <p:sp>
          <p:nvSpPr>
            <p:cNvPr id="37" name="object 40">
              <a:extLst>
                <a:ext uri="{FF2B5EF4-FFF2-40B4-BE49-F238E27FC236}">
                  <a16:creationId xmlns:a16="http://schemas.microsoft.com/office/drawing/2014/main" id="{740A0BFF-3C97-453B-A070-3647E31856FD}"/>
                </a:ext>
              </a:extLst>
            </p:cNvPr>
            <p:cNvSpPr/>
            <p:nvPr/>
          </p:nvSpPr>
          <p:spPr>
            <a:xfrm>
              <a:off x="286339" y="3142448"/>
              <a:ext cx="454025" cy="376555"/>
            </a:xfrm>
            <a:custGeom>
              <a:avLst/>
              <a:gdLst/>
              <a:ahLst/>
              <a:cxnLst/>
              <a:rect l="l" t="t" r="r" b="b"/>
              <a:pathLst>
                <a:path w="454025" h="376554">
                  <a:moveTo>
                    <a:pt x="453467" y="0"/>
                  </a:moveTo>
                  <a:lnTo>
                    <a:pt x="0" y="0"/>
                  </a:lnTo>
                  <a:lnTo>
                    <a:pt x="0" y="376506"/>
                  </a:lnTo>
                  <a:lnTo>
                    <a:pt x="12700" y="363806"/>
                  </a:lnTo>
                  <a:lnTo>
                    <a:pt x="12700" y="12700"/>
                  </a:lnTo>
                  <a:lnTo>
                    <a:pt x="440767" y="12700"/>
                  </a:lnTo>
                  <a:lnTo>
                    <a:pt x="453467" y="0"/>
                  </a:lnTo>
                  <a:close/>
                </a:path>
              </a:pathLst>
            </a:custGeom>
            <a:solidFill>
              <a:srgbClr val="7F7F7F"/>
            </a:solidFill>
          </p:spPr>
          <p:txBody>
            <a:bodyPr wrap="square" lIns="0" tIns="0" rIns="0" bIns="0" rtlCol="0"/>
            <a:lstStyle/>
            <a:p>
              <a:endParaRPr/>
            </a:p>
          </p:txBody>
        </p:sp>
        <p:sp>
          <p:nvSpPr>
            <p:cNvPr id="55" name="object 41">
              <a:extLst>
                <a:ext uri="{FF2B5EF4-FFF2-40B4-BE49-F238E27FC236}">
                  <a16:creationId xmlns:a16="http://schemas.microsoft.com/office/drawing/2014/main" id="{0DA01B5E-FFC6-4A24-BEDF-5C6B131BCA00}"/>
                </a:ext>
              </a:extLst>
            </p:cNvPr>
            <p:cNvSpPr/>
            <p:nvPr/>
          </p:nvSpPr>
          <p:spPr>
            <a:xfrm>
              <a:off x="286339" y="3142448"/>
              <a:ext cx="454025" cy="376555"/>
            </a:xfrm>
            <a:custGeom>
              <a:avLst/>
              <a:gdLst/>
              <a:ahLst/>
              <a:cxnLst/>
              <a:rect l="l" t="t" r="r" b="b"/>
              <a:pathLst>
                <a:path w="454025" h="376554">
                  <a:moveTo>
                    <a:pt x="453467" y="0"/>
                  </a:moveTo>
                  <a:lnTo>
                    <a:pt x="440767" y="12700"/>
                  </a:lnTo>
                  <a:lnTo>
                    <a:pt x="440767" y="363806"/>
                  </a:lnTo>
                  <a:lnTo>
                    <a:pt x="12700" y="363806"/>
                  </a:lnTo>
                  <a:lnTo>
                    <a:pt x="0" y="376506"/>
                  </a:lnTo>
                  <a:lnTo>
                    <a:pt x="453467" y="376506"/>
                  </a:lnTo>
                  <a:lnTo>
                    <a:pt x="453467" y="0"/>
                  </a:lnTo>
                  <a:close/>
                </a:path>
              </a:pathLst>
            </a:custGeom>
            <a:solidFill>
              <a:srgbClr val="BFBFBF"/>
            </a:solidFill>
          </p:spPr>
          <p:txBody>
            <a:bodyPr wrap="square" lIns="0" tIns="0" rIns="0" bIns="0" rtlCol="0"/>
            <a:lstStyle/>
            <a:p>
              <a:endParaRPr/>
            </a:p>
          </p:txBody>
        </p:sp>
      </p:grpSp>
      <p:sp>
        <p:nvSpPr>
          <p:cNvPr id="56" name="object 42">
            <a:extLst>
              <a:ext uri="{FF2B5EF4-FFF2-40B4-BE49-F238E27FC236}">
                <a16:creationId xmlns:a16="http://schemas.microsoft.com/office/drawing/2014/main" id="{97C8BA9C-64B0-4ABC-A352-75DA92CCD70B}"/>
              </a:ext>
            </a:extLst>
          </p:cNvPr>
          <p:cNvSpPr/>
          <p:nvPr/>
        </p:nvSpPr>
        <p:spPr>
          <a:xfrm>
            <a:off x="381215" y="3146303"/>
            <a:ext cx="479425" cy="401955"/>
          </a:xfrm>
          <a:custGeom>
            <a:avLst/>
            <a:gdLst/>
            <a:ahLst/>
            <a:cxnLst/>
            <a:rect l="l" t="t" r="r" b="b"/>
            <a:pathLst>
              <a:path w="479425" h="401954">
                <a:moveTo>
                  <a:pt x="478867" y="0"/>
                </a:moveTo>
                <a:lnTo>
                  <a:pt x="0" y="0"/>
                </a:lnTo>
                <a:lnTo>
                  <a:pt x="0" y="401906"/>
                </a:lnTo>
                <a:lnTo>
                  <a:pt x="478867" y="401906"/>
                </a:lnTo>
                <a:lnTo>
                  <a:pt x="478867" y="0"/>
                </a:lnTo>
                <a:close/>
              </a:path>
            </a:pathLst>
          </a:custGeom>
          <a:solidFill>
            <a:srgbClr val="FFFFFF"/>
          </a:solidFill>
        </p:spPr>
        <p:txBody>
          <a:bodyPr wrap="square" lIns="0" tIns="0" rIns="0" bIns="0" rtlCol="0"/>
          <a:lstStyle/>
          <a:p>
            <a:endParaRPr/>
          </a:p>
        </p:txBody>
      </p:sp>
      <p:grpSp>
        <p:nvGrpSpPr>
          <p:cNvPr id="57" name="object 43">
            <a:extLst>
              <a:ext uri="{FF2B5EF4-FFF2-40B4-BE49-F238E27FC236}">
                <a16:creationId xmlns:a16="http://schemas.microsoft.com/office/drawing/2014/main" id="{A7AF0EC4-9786-41F4-8EF6-761A72E614DF}"/>
              </a:ext>
            </a:extLst>
          </p:cNvPr>
          <p:cNvGrpSpPr/>
          <p:nvPr/>
        </p:nvGrpSpPr>
        <p:grpSpPr>
          <a:xfrm>
            <a:off x="393915" y="3159003"/>
            <a:ext cx="454025" cy="376555"/>
            <a:chOff x="286339" y="3664075"/>
            <a:chExt cx="454025" cy="376555"/>
          </a:xfrm>
        </p:grpSpPr>
        <p:sp>
          <p:nvSpPr>
            <p:cNvPr id="60" name="object 44">
              <a:extLst>
                <a:ext uri="{FF2B5EF4-FFF2-40B4-BE49-F238E27FC236}">
                  <a16:creationId xmlns:a16="http://schemas.microsoft.com/office/drawing/2014/main" id="{D2B920E3-42D1-4ED1-9607-2A325E1E8000}"/>
                </a:ext>
              </a:extLst>
            </p:cNvPr>
            <p:cNvSpPr/>
            <p:nvPr/>
          </p:nvSpPr>
          <p:spPr>
            <a:xfrm>
              <a:off x="286339" y="3664075"/>
              <a:ext cx="454025" cy="376555"/>
            </a:xfrm>
            <a:custGeom>
              <a:avLst/>
              <a:gdLst/>
              <a:ahLst/>
              <a:cxnLst/>
              <a:rect l="l" t="t" r="r" b="b"/>
              <a:pathLst>
                <a:path w="454025" h="376554">
                  <a:moveTo>
                    <a:pt x="453467" y="0"/>
                  </a:moveTo>
                  <a:lnTo>
                    <a:pt x="0" y="0"/>
                  </a:lnTo>
                  <a:lnTo>
                    <a:pt x="0" y="376506"/>
                  </a:lnTo>
                  <a:lnTo>
                    <a:pt x="12700" y="363806"/>
                  </a:lnTo>
                  <a:lnTo>
                    <a:pt x="12700" y="12699"/>
                  </a:lnTo>
                  <a:lnTo>
                    <a:pt x="440767" y="12699"/>
                  </a:lnTo>
                  <a:lnTo>
                    <a:pt x="453467" y="0"/>
                  </a:lnTo>
                  <a:close/>
                </a:path>
              </a:pathLst>
            </a:custGeom>
            <a:solidFill>
              <a:srgbClr val="7F7F7F"/>
            </a:solidFill>
          </p:spPr>
          <p:txBody>
            <a:bodyPr wrap="square" lIns="0" tIns="0" rIns="0" bIns="0" rtlCol="0"/>
            <a:lstStyle/>
            <a:p>
              <a:endParaRPr/>
            </a:p>
          </p:txBody>
        </p:sp>
        <p:sp>
          <p:nvSpPr>
            <p:cNvPr id="61" name="object 45">
              <a:extLst>
                <a:ext uri="{FF2B5EF4-FFF2-40B4-BE49-F238E27FC236}">
                  <a16:creationId xmlns:a16="http://schemas.microsoft.com/office/drawing/2014/main" id="{33E46EEB-2AF3-4033-A30E-7C5E160263C8}"/>
                </a:ext>
              </a:extLst>
            </p:cNvPr>
            <p:cNvSpPr/>
            <p:nvPr/>
          </p:nvSpPr>
          <p:spPr>
            <a:xfrm>
              <a:off x="286339" y="3664075"/>
              <a:ext cx="454025" cy="376555"/>
            </a:xfrm>
            <a:custGeom>
              <a:avLst/>
              <a:gdLst/>
              <a:ahLst/>
              <a:cxnLst/>
              <a:rect l="l" t="t" r="r" b="b"/>
              <a:pathLst>
                <a:path w="454025" h="376554">
                  <a:moveTo>
                    <a:pt x="453467" y="0"/>
                  </a:moveTo>
                  <a:lnTo>
                    <a:pt x="440767" y="12699"/>
                  </a:lnTo>
                  <a:lnTo>
                    <a:pt x="440767" y="363806"/>
                  </a:lnTo>
                  <a:lnTo>
                    <a:pt x="12700" y="363806"/>
                  </a:lnTo>
                  <a:lnTo>
                    <a:pt x="0" y="376506"/>
                  </a:lnTo>
                  <a:lnTo>
                    <a:pt x="453467" y="376506"/>
                  </a:lnTo>
                  <a:lnTo>
                    <a:pt x="453467" y="0"/>
                  </a:lnTo>
                  <a:close/>
                </a:path>
              </a:pathLst>
            </a:custGeom>
            <a:solidFill>
              <a:srgbClr val="BFBFBF"/>
            </a:solidFill>
          </p:spPr>
          <p:txBody>
            <a:bodyPr wrap="square" lIns="0" tIns="0" rIns="0" bIns="0" rtlCol="0"/>
            <a:lstStyle/>
            <a:p>
              <a:endParaRPr/>
            </a:p>
          </p:txBody>
        </p:sp>
      </p:grpSp>
      <p:sp>
        <p:nvSpPr>
          <p:cNvPr id="62" name="object 46">
            <a:extLst>
              <a:ext uri="{FF2B5EF4-FFF2-40B4-BE49-F238E27FC236}">
                <a16:creationId xmlns:a16="http://schemas.microsoft.com/office/drawing/2014/main" id="{02E36FBA-7E3B-49E4-A58E-6B3232B7D9FA}"/>
              </a:ext>
            </a:extLst>
          </p:cNvPr>
          <p:cNvSpPr/>
          <p:nvPr/>
        </p:nvSpPr>
        <p:spPr>
          <a:xfrm>
            <a:off x="381215" y="3685024"/>
            <a:ext cx="479425" cy="401955"/>
          </a:xfrm>
          <a:custGeom>
            <a:avLst/>
            <a:gdLst/>
            <a:ahLst/>
            <a:cxnLst/>
            <a:rect l="l" t="t" r="r" b="b"/>
            <a:pathLst>
              <a:path w="479425" h="401954">
                <a:moveTo>
                  <a:pt x="478867" y="0"/>
                </a:moveTo>
                <a:lnTo>
                  <a:pt x="0" y="0"/>
                </a:lnTo>
                <a:lnTo>
                  <a:pt x="0" y="401906"/>
                </a:lnTo>
                <a:lnTo>
                  <a:pt x="478867" y="401906"/>
                </a:lnTo>
                <a:lnTo>
                  <a:pt x="478867" y="0"/>
                </a:lnTo>
                <a:close/>
              </a:path>
            </a:pathLst>
          </a:custGeom>
          <a:solidFill>
            <a:srgbClr val="FFFFFF"/>
          </a:solidFill>
        </p:spPr>
        <p:txBody>
          <a:bodyPr wrap="square" lIns="0" tIns="0" rIns="0" bIns="0" rtlCol="0"/>
          <a:lstStyle/>
          <a:p>
            <a:endParaRPr/>
          </a:p>
        </p:txBody>
      </p:sp>
      <p:grpSp>
        <p:nvGrpSpPr>
          <p:cNvPr id="63" name="object 47">
            <a:extLst>
              <a:ext uri="{FF2B5EF4-FFF2-40B4-BE49-F238E27FC236}">
                <a16:creationId xmlns:a16="http://schemas.microsoft.com/office/drawing/2014/main" id="{63686E80-F3A6-41B8-A66C-CBAF58B230B9}"/>
              </a:ext>
            </a:extLst>
          </p:cNvPr>
          <p:cNvGrpSpPr/>
          <p:nvPr/>
        </p:nvGrpSpPr>
        <p:grpSpPr>
          <a:xfrm>
            <a:off x="393915" y="3697724"/>
            <a:ext cx="454025" cy="376555"/>
            <a:chOff x="286339" y="4202796"/>
            <a:chExt cx="454025" cy="376555"/>
          </a:xfrm>
        </p:grpSpPr>
        <p:sp>
          <p:nvSpPr>
            <p:cNvPr id="64" name="object 48">
              <a:extLst>
                <a:ext uri="{FF2B5EF4-FFF2-40B4-BE49-F238E27FC236}">
                  <a16:creationId xmlns:a16="http://schemas.microsoft.com/office/drawing/2014/main" id="{668A1A20-F82A-4993-9385-34E3571934F2}"/>
                </a:ext>
              </a:extLst>
            </p:cNvPr>
            <p:cNvSpPr/>
            <p:nvPr/>
          </p:nvSpPr>
          <p:spPr>
            <a:xfrm>
              <a:off x="286339" y="4202796"/>
              <a:ext cx="454025" cy="376555"/>
            </a:xfrm>
            <a:custGeom>
              <a:avLst/>
              <a:gdLst/>
              <a:ahLst/>
              <a:cxnLst/>
              <a:rect l="l" t="t" r="r" b="b"/>
              <a:pathLst>
                <a:path w="454025" h="376554">
                  <a:moveTo>
                    <a:pt x="453467" y="0"/>
                  </a:moveTo>
                  <a:lnTo>
                    <a:pt x="0" y="0"/>
                  </a:lnTo>
                  <a:lnTo>
                    <a:pt x="0" y="376506"/>
                  </a:lnTo>
                  <a:lnTo>
                    <a:pt x="12700" y="363806"/>
                  </a:lnTo>
                  <a:lnTo>
                    <a:pt x="12700" y="12699"/>
                  </a:lnTo>
                  <a:lnTo>
                    <a:pt x="440767" y="12699"/>
                  </a:lnTo>
                  <a:lnTo>
                    <a:pt x="453467" y="0"/>
                  </a:lnTo>
                  <a:close/>
                </a:path>
              </a:pathLst>
            </a:custGeom>
            <a:solidFill>
              <a:srgbClr val="7F7F7F"/>
            </a:solidFill>
          </p:spPr>
          <p:txBody>
            <a:bodyPr wrap="square" lIns="0" tIns="0" rIns="0" bIns="0" rtlCol="0"/>
            <a:lstStyle/>
            <a:p>
              <a:endParaRPr/>
            </a:p>
          </p:txBody>
        </p:sp>
        <p:sp>
          <p:nvSpPr>
            <p:cNvPr id="65" name="object 49">
              <a:extLst>
                <a:ext uri="{FF2B5EF4-FFF2-40B4-BE49-F238E27FC236}">
                  <a16:creationId xmlns:a16="http://schemas.microsoft.com/office/drawing/2014/main" id="{70952CE1-340B-4107-BEE8-730070C44E53}"/>
                </a:ext>
              </a:extLst>
            </p:cNvPr>
            <p:cNvSpPr/>
            <p:nvPr/>
          </p:nvSpPr>
          <p:spPr>
            <a:xfrm>
              <a:off x="286339" y="4202796"/>
              <a:ext cx="454025" cy="376555"/>
            </a:xfrm>
            <a:custGeom>
              <a:avLst/>
              <a:gdLst/>
              <a:ahLst/>
              <a:cxnLst/>
              <a:rect l="l" t="t" r="r" b="b"/>
              <a:pathLst>
                <a:path w="454025" h="376554">
                  <a:moveTo>
                    <a:pt x="453467" y="0"/>
                  </a:moveTo>
                  <a:lnTo>
                    <a:pt x="440767" y="12699"/>
                  </a:lnTo>
                  <a:lnTo>
                    <a:pt x="440767" y="363806"/>
                  </a:lnTo>
                  <a:lnTo>
                    <a:pt x="12700" y="363806"/>
                  </a:lnTo>
                  <a:lnTo>
                    <a:pt x="0" y="376506"/>
                  </a:lnTo>
                  <a:lnTo>
                    <a:pt x="453467" y="376506"/>
                  </a:lnTo>
                  <a:lnTo>
                    <a:pt x="453467" y="0"/>
                  </a:lnTo>
                  <a:close/>
                </a:path>
              </a:pathLst>
            </a:custGeom>
            <a:solidFill>
              <a:srgbClr val="BFBFBF"/>
            </a:solidFill>
          </p:spPr>
          <p:txBody>
            <a:bodyPr wrap="square" lIns="0" tIns="0" rIns="0" bIns="0" rtlCol="0"/>
            <a:lstStyle/>
            <a:p>
              <a:endParaRPr/>
            </a:p>
          </p:txBody>
        </p:sp>
      </p:grpSp>
      <p:sp>
        <p:nvSpPr>
          <p:cNvPr id="66" name="object 50">
            <a:extLst>
              <a:ext uri="{FF2B5EF4-FFF2-40B4-BE49-F238E27FC236}">
                <a16:creationId xmlns:a16="http://schemas.microsoft.com/office/drawing/2014/main" id="{6D5A2F0F-B826-4E14-B402-06038B735B4A}"/>
              </a:ext>
            </a:extLst>
          </p:cNvPr>
          <p:cNvSpPr/>
          <p:nvPr/>
        </p:nvSpPr>
        <p:spPr>
          <a:xfrm>
            <a:off x="381215" y="4180998"/>
            <a:ext cx="479425" cy="401955"/>
          </a:xfrm>
          <a:custGeom>
            <a:avLst/>
            <a:gdLst/>
            <a:ahLst/>
            <a:cxnLst/>
            <a:rect l="l" t="t" r="r" b="b"/>
            <a:pathLst>
              <a:path w="479425" h="401954">
                <a:moveTo>
                  <a:pt x="478867" y="0"/>
                </a:moveTo>
                <a:lnTo>
                  <a:pt x="0" y="0"/>
                </a:lnTo>
                <a:lnTo>
                  <a:pt x="0" y="401906"/>
                </a:lnTo>
                <a:lnTo>
                  <a:pt x="478867" y="401906"/>
                </a:lnTo>
                <a:lnTo>
                  <a:pt x="478867" y="0"/>
                </a:lnTo>
                <a:close/>
              </a:path>
            </a:pathLst>
          </a:custGeom>
          <a:solidFill>
            <a:srgbClr val="FFFFFF"/>
          </a:solidFill>
        </p:spPr>
        <p:txBody>
          <a:bodyPr wrap="square" lIns="0" tIns="0" rIns="0" bIns="0" rtlCol="0"/>
          <a:lstStyle/>
          <a:p>
            <a:endParaRPr/>
          </a:p>
        </p:txBody>
      </p:sp>
      <p:grpSp>
        <p:nvGrpSpPr>
          <p:cNvPr id="67" name="object 51">
            <a:extLst>
              <a:ext uri="{FF2B5EF4-FFF2-40B4-BE49-F238E27FC236}">
                <a16:creationId xmlns:a16="http://schemas.microsoft.com/office/drawing/2014/main" id="{823372AB-7CE7-4CF5-A54F-CD7A83FAF1BD}"/>
              </a:ext>
            </a:extLst>
          </p:cNvPr>
          <p:cNvGrpSpPr/>
          <p:nvPr/>
        </p:nvGrpSpPr>
        <p:grpSpPr>
          <a:xfrm>
            <a:off x="393915" y="4193698"/>
            <a:ext cx="454025" cy="376555"/>
            <a:chOff x="286339" y="4698770"/>
            <a:chExt cx="454025" cy="376555"/>
          </a:xfrm>
        </p:grpSpPr>
        <p:sp>
          <p:nvSpPr>
            <p:cNvPr id="68" name="object 52">
              <a:extLst>
                <a:ext uri="{FF2B5EF4-FFF2-40B4-BE49-F238E27FC236}">
                  <a16:creationId xmlns:a16="http://schemas.microsoft.com/office/drawing/2014/main" id="{A3E81A48-6516-49A4-A000-D6614318D6F5}"/>
                </a:ext>
              </a:extLst>
            </p:cNvPr>
            <p:cNvSpPr/>
            <p:nvPr/>
          </p:nvSpPr>
          <p:spPr>
            <a:xfrm>
              <a:off x="286339" y="4698770"/>
              <a:ext cx="454025" cy="376555"/>
            </a:xfrm>
            <a:custGeom>
              <a:avLst/>
              <a:gdLst/>
              <a:ahLst/>
              <a:cxnLst/>
              <a:rect l="l" t="t" r="r" b="b"/>
              <a:pathLst>
                <a:path w="454025" h="376554">
                  <a:moveTo>
                    <a:pt x="453467" y="0"/>
                  </a:moveTo>
                  <a:lnTo>
                    <a:pt x="0" y="0"/>
                  </a:lnTo>
                  <a:lnTo>
                    <a:pt x="0" y="376506"/>
                  </a:lnTo>
                  <a:lnTo>
                    <a:pt x="12700" y="363806"/>
                  </a:lnTo>
                  <a:lnTo>
                    <a:pt x="12700" y="12699"/>
                  </a:lnTo>
                  <a:lnTo>
                    <a:pt x="440767" y="12699"/>
                  </a:lnTo>
                  <a:lnTo>
                    <a:pt x="453467" y="0"/>
                  </a:lnTo>
                  <a:close/>
                </a:path>
              </a:pathLst>
            </a:custGeom>
            <a:solidFill>
              <a:srgbClr val="7F7F7F"/>
            </a:solidFill>
          </p:spPr>
          <p:txBody>
            <a:bodyPr wrap="square" lIns="0" tIns="0" rIns="0" bIns="0" rtlCol="0"/>
            <a:lstStyle/>
            <a:p>
              <a:endParaRPr/>
            </a:p>
          </p:txBody>
        </p:sp>
        <p:sp>
          <p:nvSpPr>
            <p:cNvPr id="69" name="object 53">
              <a:extLst>
                <a:ext uri="{FF2B5EF4-FFF2-40B4-BE49-F238E27FC236}">
                  <a16:creationId xmlns:a16="http://schemas.microsoft.com/office/drawing/2014/main" id="{DC95DAB4-209C-4EB1-ADFE-4B9D4EF74D97}"/>
                </a:ext>
              </a:extLst>
            </p:cNvPr>
            <p:cNvSpPr/>
            <p:nvPr/>
          </p:nvSpPr>
          <p:spPr>
            <a:xfrm>
              <a:off x="286339" y="4698770"/>
              <a:ext cx="454025" cy="376555"/>
            </a:xfrm>
            <a:custGeom>
              <a:avLst/>
              <a:gdLst/>
              <a:ahLst/>
              <a:cxnLst/>
              <a:rect l="l" t="t" r="r" b="b"/>
              <a:pathLst>
                <a:path w="454025" h="376554">
                  <a:moveTo>
                    <a:pt x="453467" y="0"/>
                  </a:moveTo>
                  <a:lnTo>
                    <a:pt x="440767" y="12699"/>
                  </a:lnTo>
                  <a:lnTo>
                    <a:pt x="440767" y="363806"/>
                  </a:lnTo>
                  <a:lnTo>
                    <a:pt x="12700" y="363806"/>
                  </a:lnTo>
                  <a:lnTo>
                    <a:pt x="0" y="376506"/>
                  </a:lnTo>
                  <a:lnTo>
                    <a:pt x="453467" y="376506"/>
                  </a:lnTo>
                  <a:lnTo>
                    <a:pt x="453467" y="0"/>
                  </a:lnTo>
                  <a:close/>
                </a:path>
              </a:pathLst>
            </a:custGeom>
            <a:solidFill>
              <a:srgbClr val="BFBFBF"/>
            </a:solidFill>
          </p:spPr>
          <p:txBody>
            <a:bodyPr wrap="square" lIns="0" tIns="0" rIns="0" bIns="0" rtlCol="0"/>
            <a:lstStyle/>
            <a:p>
              <a:endParaRPr/>
            </a:p>
          </p:txBody>
        </p:sp>
      </p:grpSp>
      <p:sp>
        <p:nvSpPr>
          <p:cNvPr id="70" name="TextBox 69">
            <a:extLst>
              <a:ext uri="{FF2B5EF4-FFF2-40B4-BE49-F238E27FC236}">
                <a16:creationId xmlns:a16="http://schemas.microsoft.com/office/drawing/2014/main" id="{185D4FA6-05ED-45AB-89A5-3AE41C498CC3}"/>
              </a:ext>
            </a:extLst>
          </p:cNvPr>
          <p:cNvSpPr txBox="1"/>
          <p:nvPr/>
        </p:nvSpPr>
        <p:spPr>
          <a:xfrm>
            <a:off x="352436" y="3080840"/>
            <a:ext cx="479425" cy="646331"/>
          </a:xfrm>
          <a:prstGeom prst="rect">
            <a:avLst/>
          </a:prstGeom>
          <a:noFill/>
        </p:spPr>
        <p:txBody>
          <a:bodyPr wrap="square">
            <a:spAutoFit/>
          </a:bodyPr>
          <a:lstStyle/>
          <a:p>
            <a:pPr marR="0" lvl="0" indent="0" algn="l" defTabSz="914400" rtl="0" eaLnBrk="1" fontAlgn="auto" latinLnBrk="0" hangingPunct="1">
              <a:lnSpc>
                <a:spcPct val="100000"/>
              </a:lnSpc>
              <a:spcAft>
                <a:spcPts val="0"/>
              </a:spcAft>
              <a:buClrTx/>
              <a:buSzTx/>
              <a:buFontTx/>
              <a:buNone/>
              <a:tabLst/>
              <a:defRPr/>
            </a:pPr>
            <a:r>
              <a:rPr kumimoji="0" lang="en-US" sz="3600" b="1" i="0" u="none" strike="noStrike" kern="1200" cap="none" spc="0" normalizeH="0" baseline="0" noProof="0" dirty="0">
                <a:ln>
                  <a:noFill/>
                </a:ln>
                <a:solidFill>
                  <a:schemeClr val="tx2"/>
                </a:solidFill>
                <a:effectLst/>
                <a:uLnTx/>
                <a:uFillTx/>
                <a:latin typeface="Segoe UI"/>
                <a:ea typeface="+mn-ea"/>
                <a:cs typeface="Segoe UI"/>
                <a:sym typeface="Wingdings" panose="05000000000000000000" pitchFamily="2" charset="2"/>
              </a:rPr>
              <a:t></a:t>
            </a:r>
            <a:endParaRPr kumimoji="0" lang="en-US" sz="3600" b="1" i="0" u="none" strike="noStrike" kern="1200" cap="none" spc="0" normalizeH="0" baseline="0" noProof="0" dirty="0">
              <a:ln>
                <a:noFill/>
              </a:ln>
              <a:solidFill>
                <a:schemeClr val="tx2"/>
              </a:solidFill>
              <a:effectLst/>
              <a:uLnTx/>
              <a:uFillTx/>
              <a:latin typeface="Segoe UI"/>
              <a:ea typeface="+mn-ea"/>
              <a:cs typeface="Segoe UI"/>
            </a:endParaRPr>
          </a:p>
        </p:txBody>
      </p:sp>
      <p:sp>
        <p:nvSpPr>
          <p:cNvPr id="3" name="Slide Number Placeholder 2">
            <a:extLst>
              <a:ext uri="{FF2B5EF4-FFF2-40B4-BE49-F238E27FC236}">
                <a16:creationId xmlns:a16="http://schemas.microsoft.com/office/drawing/2014/main" id="{A695C629-38BA-4479-BB81-B67C5FA5E249}"/>
              </a:ext>
            </a:extLst>
          </p:cNvPr>
          <p:cNvSpPr>
            <a:spLocks noGrp="1"/>
          </p:cNvSpPr>
          <p:nvPr>
            <p:ph type="sldNum" sz="quarter" idx="4"/>
          </p:nvPr>
        </p:nvSpPr>
        <p:spPr/>
        <p:txBody>
          <a:bodyPr/>
          <a:lstStyle/>
          <a:p>
            <a:fld id="{5D2F3693-3E64-EA49-9E40-0333868C2033}" type="slidenum">
              <a:rPr lang="en-US" smtClean="0"/>
              <a:pPr/>
              <a:t>99</a:t>
            </a:fld>
            <a:r>
              <a:rPr lang="en-US" dirty="0"/>
              <a:t> of 108</a:t>
            </a:r>
          </a:p>
        </p:txBody>
      </p:sp>
    </p:spTree>
  </p:cSld>
  <p:clrMapOvr>
    <a:masterClrMapping/>
  </p:clrMapOvr>
</p:sld>
</file>

<file path=ppt/theme/theme1.xml><?xml version="1.0" encoding="utf-8"?>
<a:theme xmlns:a="http://schemas.openxmlformats.org/drawingml/2006/main" name="Custom Design">
  <a:themeElements>
    <a:clrScheme name="Custom 47">
      <a:dk1>
        <a:srgbClr val="000000"/>
      </a:dk1>
      <a:lt1>
        <a:srgbClr val="FFFFFF"/>
      </a:lt1>
      <a:dk2>
        <a:srgbClr val="4C8C2B"/>
      </a:dk2>
      <a:lt2>
        <a:srgbClr val="460968"/>
      </a:lt2>
      <a:accent1>
        <a:srgbClr val="007396"/>
      </a:accent1>
      <a:accent2>
        <a:srgbClr val="A20067"/>
      </a:accent2>
      <a:accent3>
        <a:srgbClr val="002C90"/>
      </a:accent3>
      <a:accent4>
        <a:srgbClr val="FF6900"/>
      </a:accent4>
      <a:accent5>
        <a:srgbClr val="F2A900"/>
      </a:accent5>
      <a:accent6>
        <a:srgbClr val="A6192E"/>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4769</TotalTime>
  <Words>14561</Words>
  <Application>Microsoft Office PowerPoint</Application>
  <PresentationFormat>On-screen Show (4:3)</PresentationFormat>
  <Paragraphs>1294</Paragraphs>
  <Slides>108</Slides>
  <Notes>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108</vt:i4>
      </vt:variant>
    </vt:vector>
  </HeadingPairs>
  <TitlesOfParts>
    <vt:vector size="119" baseType="lpstr">
      <vt:lpstr>Arial</vt:lpstr>
      <vt:lpstr>Calibri</vt:lpstr>
      <vt:lpstr>Calibri Light</vt:lpstr>
      <vt:lpstr>Segoe UI</vt:lpstr>
      <vt:lpstr>Segoe UI Black</vt:lpstr>
      <vt:lpstr>Segoe UI Light</vt:lpstr>
      <vt:lpstr>Segoe UI Semibold</vt:lpstr>
      <vt:lpstr>System Font Regular</vt:lpstr>
      <vt:lpstr>Times New Roman</vt:lpstr>
      <vt:lpstr>Wingdings</vt:lpstr>
      <vt:lpstr>Custom Design</vt:lpstr>
      <vt:lpstr>PowerPoint Presentation</vt:lpstr>
      <vt:lpstr>PowerPoint Presentation</vt:lpstr>
      <vt:lpstr>Table of Contents</vt:lpstr>
      <vt:lpstr>Module Introduction</vt:lpstr>
      <vt:lpstr>Chapter 1: Indications and Dosage and Administration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Take Home Points</vt:lpstr>
      <vt:lpstr>Take Home Points (continued)</vt:lpstr>
      <vt:lpstr>Knowledge Check</vt:lpstr>
      <vt:lpstr>Knowledge Check</vt:lpstr>
      <vt:lpstr>Knowledge Check</vt:lpstr>
      <vt:lpstr>Knowledge Check</vt:lpstr>
      <vt:lpstr>Chapter 2: Contraindications, Warnings and Precautions, Adverse Reactions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Take Home Points</vt:lpstr>
      <vt:lpstr>Knowledge Check</vt:lpstr>
      <vt:lpstr>Knowledge Check</vt:lpstr>
      <vt:lpstr>Knowledge Check</vt:lpstr>
      <vt:lpstr>Knowledge Check</vt:lpstr>
      <vt:lpstr>Knowledge Check</vt:lpstr>
      <vt:lpstr>Knowledge Check</vt:lpstr>
      <vt:lpstr>Chapter 3: Drug Interactions, Use in Specific Populations,  Drug Abuse and Dependence, and Overdosage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Take Home Points</vt:lpstr>
      <vt:lpstr>Knowledge Check</vt:lpstr>
      <vt:lpstr>Knowledge Check</vt:lpstr>
      <vt:lpstr>Knowledge Check</vt:lpstr>
      <vt:lpstr>Knowledge Check</vt:lpstr>
      <vt:lpstr>Knowledge Check</vt:lpstr>
      <vt:lpstr>Knowledge Check</vt:lpstr>
      <vt:lpstr>Knowledge Check</vt:lpstr>
      <vt:lpstr>Knowledge Check</vt:lpstr>
      <vt:lpstr>Chapter 4: Description, Clinical Pharmacology, and Nonclinical Toxicology</vt:lpstr>
      <vt:lpstr>PowerPoint Presentation</vt:lpstr>
      <vt:lpstr>PowerPoint Presentation</vt:lpstr>
      <vt:lpstr>PowerPoint Presentation</vt:lpstr>
      <vt:lpstr>PowerPoint Presentation</vt:lpstr>
      <vt:lpstr>PowerPoint Presentation</vt:lpstr>
      <vt:lpstr>Take Home Points</vt:lpstr>
      <vt:lpstr>Knowledge Check</vt:lpstr>
      <vt:lpstr>Knowledge Check</vt:lpstr>
      <vt:lpstr>Knowledge Check</vt:lpstr>
      <vt:lpstr>Knowledge Check</vt:lpstr>
      <vt:lpstr>Knowledge Check</vt:lpstr>
      <vt:lpstr>Knowledge Check</vt:lpstr>
      <vt:lpstr>Chapter 5: Clinical Studies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Take Home Points</vt:lpstr>
      <vt:lpstr>Take Home Points (continued)</vt:lpstr>
      <vt:lpstr>Knowledge Check</vt:lpstr>
      <vt:lpstr>Knowledge Check</vt:lpstr>
      <vt:lpstr>Knowledge Check</vt:lpstr>
      <vt:lpstr>Knowledge Check</vt:lpstr>
      <vt:lpstr>Knowledge Check</vt:lpstr>
      <vt:lpstr>Knowledge Check</vt:lpstr>
      <vt:lpstr>Knowledge Check</vt:lpstr>
      <vt:lpstr>Knowledge Check</vt:lpstr>
      <vt:lpstr>Chapter 6: How Supplied, Storage and Handling,  and Patient Counseling Information</vt:lpstr>
      <vt:lpstr>PowerPoint Presentation</vt:lpstr>
      <vt:lpstr>PowerPoint Presentation</vt:lpstr>
      <vt:lpstr>PowerPoint Presentation</vt:lpstr>
      <vt:lpstr>Take Home Points</vt:lpstr>
      <vt:lpstr>Knowledge Check</vt:lpstr>
      <vt:lpstr>Knowledge Check</vt:lpstr>
      <vt:lpstr>Knowledge Check</vt:lpstr>
      <vt:lpstr>Knowledge Check</vt:lpstr>
      <vt:lpstr>Knowledge Check</vt:lpstr>
      <vt:lpstr>Knowledge Check</vt:lpstr>
      <vt:lpstr>Glossary</vt:lpstr>
      <vt:lpstr>Glossary (continued)</vt:lpstr>
      <vt:lpstr>Glossary (continued)</vt:lpstr>
      <vt:lpstr>References</vt:lpstr>
      <vt:lpstr>References (continued)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kdempsey</dc:creator>
  <cp:lastModifiedBy>Toni Voltolina</cp:lastModifiedBy>
  <cp:revision>331</cp:revision>
  <cp:lastPrinted>2022-01-11T14:27:20Z</cp:lastPrinted>
  <dcterms:created xsi:type="dcterms:W3CDTF">2021-08-11T13:19:09Z</dcterms:created>
  <dcterms:modified xsi:type="dcterms:W3CDTF">2022-03-30T11:55:47Z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2020-07-24T00:00:00Z</vt:filetime>
  </property>
  <property fmtid="{D5CDD505-2E9C-101B-9397-08002B2CF9AE}" pid="3" name="Creator">
    <vt:lpwstr>Acrobat PDFMaker 20 for PowerPoint</vt:lpwstr>
  </property>
  <property fmtid="{D5CDD505-2E9C-101B-9397-08002B2CF9AE}" pid="4" name="LastSaved">
    <vt:filetime>2021-08-11T00:00:00Z</vt:filetime>
  </property>
</Properties>
</file>